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42" r:id="rId1"/>
  </p:sldMasterIdLst>
  <p:notesMasterIdLst>
    <p:notesMasterId r:id="rId20"/>
  </p:notesMasterIdLst>
  <p:handoutMasterIdLst>
    <p:handoutMasterId r:id="rId21"/>
  </p:handoutMasterIdLst>
  <p:sldIdLst>
    <p:sldId id="275" r:id="rId2"/>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ΑΓΔΑ ΚΑΡΑΒΙΩΤΗ" initials="ΜΚ" lastIdx="3" clrIdx="0">
    <p:extLst>
      <p:ext uri="{19B8F6BF-5375-455C-9EA6-DF929625EA0E}">
        <p15:presenceInfo xmlns:p15="http://schemas.microsoft.com/office/powerpoint/2012/main" userId="ΜΑΓΔΑ ΚΑΡΑΒΙΩΤ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A5"/>
    <a:srgbClr val="F57024"/>
    <a:srgbClr val="F50C24"/>
    <a:srgbClr val="AF3D92"/>
    <a:srgbClr val="C74C2D"/>
    <a:srgbClr val="4D92BC"/>
    <a:srgbClr val="6A733D"/>
    <a:srgbClr val="4E6273"/>
    <a:srgbClr val="E3E709"/>
    <a:srgbClr val="BE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3900" autoAdjust="0"/>
  </p:normalViewPr>
  <p:slideViewPr>
    <p:cSldViewPr snapToGrid="0">
      <p:cViewPr varScale="1">
        <p:scale>
          <a:sx n="100" d="100"/>
          <a:sy n="100" d="100"/>
        </p:scale>
        <p:origin x="192" y="8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1A586-600C-4542-988C-352298B9B79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5DCB10-6892-4B69-84BC-BAE1109324AE}">
      <dgm:prSet custT="1"/>
      <dgm:spPr/>
      <dgm:t>
        <a:bodyPr/>
        <a:lstStyle/>
        <a:p>
          <a:pPr>
            <a:lnSpc>
              <a:spcPct val="100000"/>
            </a:lnSpc>
            <a:defRPr b="1"/>
          </a:pPr>
          <a:r>
            <a:rPr lang="el-GR" sz="2000" dirty="0"/>
            <a:t>Προσφέρει ακριβείς ορισμούς των επτά θεμελιωδών ποσοτήτων</a:t>
          </a:r>
          <a:endParaRPr lang="en-US" sz="2000" dirty="0"/>
        </a:p>
      </dgm:t>
    </dgm:pt>
    <dgm:pt modelId="{1F7FD8B6-14AF-474C-936F-24F003BF4E51}" type="parTrans" cxnId="{F0F570EE-E367-4625-B0A2-5143FC556AA8}">
      <dgm:prSet/>
      <dgm:spPr/>
      <dgm:t>
        <a:bodyPr/>
        <a:lstStyle/>
        <a:p>
          <a:endParaRPr lang="en-US"/>
        </a:p>
      </dgm:t>
    </dgm:pt>
    <dgm:pt modelId="{C6E3DB3D-9242-447B-B0D8-C39607B39B2A}" type="sibTrans" cxnId="{F0F570EE-E367-4625-B0A2-5143FC556AA8}">
      <dgm:prSet/>
      <dgm:spPr/>
      <dgm:t>
        <a:bodyPr/>
        <a:lstStyle/>
        <a:p>
          <a:endParaRPr lang="en-US"/>
        </a:p>
      </dgm:t>
    </dgm:pt>
    <dgm:pt modelId="{B6FC25B3-DB67-4E66-9580-2A2E150D5056}">
      <dgm:prSet/>
      <dgm:spPr/>
      <dgm:t>
        <a:bodyPr/>
        <a:lstStyle/>
        <a:p>
          <a:pPr>
            <a:lnSpc>
              <a:spcPct val="100000"/>
            </a:lnSpc>
          </a:pPr>
          <a:r>
            <a:rPr lang="el-GR" dirty="0"/>
            <a:t>Μήκος</a:t>
          </a:r>
          <a:r>
            <a:rPr lang="en-US" dirty="0"/>
            <a:t>: </a:t>
          </a:r>
          <a:r>
            <a:rPr lang="el-GR" dirty="0"/>
            <a:t>μέτρο</a:t>
          </a:r>
          <a:endParaRPr lang="en-US" dirty="0"/>
        </a:p>
      </dgm:t>
    </dgm:pt>
    <dgm:pt modelId="{A98688E7-1CC8-4EDD-B9C6-8E08F77C9527}" type="parTrans" cxnId="{4E9DC5DB-4B76-4050-8F20-4934739F931F}">
      <dgm:prSet/>
      <dgm:spPr/>
      <dgm:t>
        <a:bodyPr/>
        <a:lstStyle/>
        <a:p>
          <a:endParaRPr lang="en-US"/>
        </a:p>
      </dgm:t>
    </dgm:pt>
    <dgm:pt modelId="{53522F2E-8FE4-4A12-8B8D-06172D66DB1F}" type="sibTrans" cxnId="{4E9DC5DB-4B76-4050-8F20-4934739F931F}">
      <dgm:prSet/>
      <dgm:spPr/>
      <dgm:t>
        <a:bodyPr/>
        <a:lstStyle/>
        <a:p>
          <a:endParaRPr lang="en-US"/>
        </a:p>
      </dgm:t>
    </dgm:pt>
    <dgm:pt modelId="{AE238472-1A56-4902-9BA0-480DF352DAEA}">
      <dgm:prSet/>
      <dgm:spPr/>
      <dgm:t>
        <a:bodyPr/>
        <a:lstStyle/>
        <a:p>
          <a:pPr>
            <a:lnSpc>
              <a:spcPct val="100000"/>
            </a:lnSpc>
          </a:pPr>
          <a:r>
            <a:rPr lang="el-GR" dirty="0"/>
            <a:t>Χρόνος</a:t>
          </a:r>
          <a:r>
            <a:rPr lang="en-US" dirty="0"/>
            <a:t>: </a:t>
          </a:r>
          <a:r>
            <a:rPr lang="el-GR" dirty="0"/>
            <a:t>δευτερόλεπτο</a:t>
          </a:r>
          <a:endParaRPr lang="en-US" dirty="0"/>
        </a:p>
      </dgm:t>
    </dgm:pt>
    <dgm:pt modelId="{4FDC2268-65BA-49C0-8844-B6D826990148}" type="parTrans" cxnId="{D93C707F-12A8-4BAF-8F7B-4E197E0B61DF}">
      <dgm:prSet/>
      <dgm:spPr/>
      <dgm:t>
        <a:bodyPr/>
        <a:lstStyle/>
        <a:p>
          <a:endParaRPr lang="en-US"/>
        </a:p>
      </dgm:t>
    </dgm:pt>
    <dgm:pt modelId="{9B8A6F1D-0CFA-4445-92EF-812BE3CF73C2}" type="sibTrans" cxnId="{D93C707F-12A8-4BAF-8F7B-4E197E0B61DF}">
      <dgm:prSet/>
      <dgm:spPr/>
      <dgm:t>
        <a:bodyPr/>
        <a:lstStyle/>
        <a:p>
          <a:endParaRPr lang="en-US"/>
        </a:p>
      </dgm:t>
    </dgm:pt>
    <dgm:pt modelId="{38018534-EF4C-403A-AA0B-621ADFED6DC3}">
      <dgm:prSet/>
      <dgm:spPr/>
      <dgm:t>
        <a:bodyPr/>
        <a:lstStyle/>
        <a:p>
          <a:pPr>
            <a:lnSpc>
              <a:spcPct val="100000"/>
            </a:lnSpc>
          </a:pPr>
          <a:r>
            <a:rPr lang="el-GR" dirty="0"/>
            <a:t>Μάζα</a:t>
          </a:r>
          <a:r>
            <a:rPr lang="en-US" dirty="0"/>
            <a:t>:</a:t>
          </a:r>
          <a:r>
            <a:rPr lang="el-GR" dirty="0"/>
            <a:t> χιλιόγραμμο (κιλό)</a:t>
          </a:r>
          <a:endParaRPr lang="en-US" dirty="0"/>
        </a:p>
      </dgm:t>
    </dgm:pt>
    <dgm:pt modelId="{6FF264B2-EF80-4EAB-9367-BCED065CEB59}" type="parTrans" cxnId="{3119EECF-46E3-4084-B1D1-333041B72C3D}">
      <dgm:prSet/>
      <dgm:spPr/>
      <dgm:t>
        <a:bodyPr/>
        <a:lstStyle/>
        <a:p>
          <a:endParaRPr lang="en-US"/>
        </a:p>
      </dgm:t>
    </dgm:pt>
    <dgm:pt modelId="{637BFC7D-B26C-4740-A115-D457D5B4CB84}" type="sibTrans" cxnId="{3119EECF-46E3-4084-B1D1-333041B72C3D}">
      <dgm:prSet/>
      <dgm:spPr/>
      <dgm:t>
        <a:bodyPr/>
        <a:lstStyle/>
        <a:p>
          <a:endParaRPr lang="en-US"/>
        </a:p>
      </dgm:t>
    </dgm:pt>
    <dgm:pt modelId="{87BE6ADF-B400-4789-BC79-2BE385D012FD}">
      <dgm:prSet/>
      <dgm:spPr/>
      <dgm:t>
        <a:bodyPr/>
        <a:lstStyle/>
        <a:p>
          <a:pPr>
            <a:lnSpc>
              <a:spcPct val="100000"/>
            </a:lnSpc>
          </a:pPr>
          <a:r>
            <a:rPr lang="el-GR" dirty="0"/>
            <a:t>Ηλεκτρικό ρεύμα</a:t>
          </a:r>
          <a:r>
            <a:rPr lang="en-US" dirty="0"/>
            <a:t>: ampere</a:t>
          </a:r>
        </a:p>
      </dgm:t>
    </dgm:pt>
    <dgm:pt modelId="{6ECEC822-5123-4CA3-9F0A-F3EA2A23AE09}" type="parTrans" cxnId="{1FFA37E6-3CBB-4B0F-889F-6E76BFC8D64F}">
      <dgm:prSet/>
      <dgm:spPr/>
      <dgm:t>
        <a:bodyPr/>
        <a:lstStyle/>
        <a:p>
          <a:endParaRPr lang="en-US"/>
        </a:p>
      </dgm:t>
    </dgm:pt>
    <dgm:pt modelId="{456084BF-0B70-468F-8871-44ED69B05A10}" type="sibTrans" cxnId="{1FFA37E6-3CBB-4B0F-889F-6E76BFC8D64F}">
      <dgm:prSet/>
      <dgm:spPr/>
      <dgm:t>
        <a:bodyPr/>
        <a:lstStyle/>
        <a:p>
          <a:endParaRPr lang="en-US"/>
        </a:p>
      </dgm:t>
    </dgm:pt>
    <dgm:pt modelId="{68D9EC2C-BE4B-4F52-9E25-E016821E3307}">
      <dgm:prSet/>
      <dgm:spPr/>
      <dgm:t>
        <a:bodyPr/>
        <a:lstStyle/>
        <a:p>
          <a:pPr>
            <a:lnSpc>
              <a:spcPct val="100000"/>
            </a:lnSpc>
          </a:pPr>
          <a:r>
            <a:rPr lang="el-GR" dirty="0"/>
            <a:t>Θερμοκρασία</a:t>
          </a:r>
          <a:r>
            <a:rPr lang="en-US" dirty="0"/>
            <a:t>: kelvin</a:t>
          </a:r>
        </a:p>
      </dgm:t>
    </dgm:pt>
    <dgm:pt modelId="{F3480A6A-FEDF-40AB-B3B5-E463FA1093B2}" type="parTrans" cxnId="{5D101001-E58F-44F1-ACBA-DEFE568A6927}">
      <dgm:prSet/>
      <dgm:spPr/>
      <dgm:t>
        <a:bodyPr/>
        <a:lstStyle/>
        <a:p>
          <a:endParaRPr lang="en-US"/>
        </a:p>
      </dgm:t>
    </dgm:pt>
    <dgm:pt modelId="{3478624C-4D54-4DCB-AC5B-F5A5BF5DA1F5}" type="sibTrans" cxnId="{5D101001-E58F-44F1-ACBA-DEFE568A6927}">
      <dgm:prSet/>
      <dgm:spPr/>
      <dgm:t>
        <a:bodyPr/>
        <a:lstStyle/>
        <a:p>
          <a:endParaRPr lang="en-US"/>
        </a:p>
      </dgm:t>
    </dgm:pt>
    <dgm:pt modelId="{FBE474A1-5094-4747-B074-D762E246A755}">
      <dgm:prSet/>
      <dgm:spPr/>
      <dgm:t>
        <a:bodyPr/>
        <a:lstStyle/>
        <a:p>
          <a:pPr>
            <a:lnSpc>
              <a:spcPct val="100000"/>
            </a:lnSpc>
          </a:pPr>
          <a:r>
            <a:rPr lang="el-GR" dirty="0"/>
            <a:t>Ποσότητα μιας ουσίας</a:t>
          </a:r>
          <a:r>
            <a:rPr lang="en-US" dirty="0"/>
            <a:t>: mole</a:t>
          </a:r>
        </a:p>
      </dgm:t>
    </dgm:pt>
    <dgm:pt modelId="{0A8A829B-EFD7-4222-A244-BDEC7DB14895}" type="parTrans" cxnId="{FAC0B06F-F4ED-4924-A6B4-0636C428579B}">
      <dgm:prSet/>
      <dgm:spPr/>
      <dgm:t>
        <a:bodyPr/>
        <a:lstStyle/>
        <a:p>
          <a:endParaRPr lang="en-US"/>
        </a:p>
      </dgm:t>
    </dgm:pt>
    <dgm:pt modelId="{28E679B5-9D2E-49E0-AEEC-B38876377D27}" type="sibTrans" cxnId="{FAC0B06F-F4ED-4924-A6B4-0636C428579B}">
      <dgm:prSet/>
      <dgm:spPr/>
      <dgm:t>
        <a:bodyPr/>
        <a:lstStyle/>
        <a:p>
          <a:endParaRPr lang="en-US"/>
        </a:p>
      </dgm:t>
    </dgm:pt>
    <dgm:pt modelId="{94334669-D232-46ED-A8D0-26BAC908C1B3}">
      <dgm:prSet/>
      <dgm:spPr/>
      <dgm:t>
        <a:bodyPr/>
        <a:lstStyle/>
        <a:p>
          <a:pPr>
            <a:lnSpc>
              <a:spcPct val="100000"/>
            </a:lnSpc>
          </a:pPr>
          <a:r>
            <a:rPr lang="el-GR" dirty="0"/>
            <a:t>Φωτεινότητα</a:t>
          </a:r>
          <a:r>
            <a:rPr lang="en-US" dirty="0"/>
            <a:t>: candela</a:t>
          </a:r>
        </a:p>
      </dgm:t>
    </dgm:pt>
    <dgm:pt modelId="{9745AC1F-7282-4993-9785-02918DED05AD}" type="parTrans" cxnId="{D3B4A086-25DF-47CB-BCF1-2D7FAD7A745E}">
      <dgm:prSet/>
      <dgm:spPr/>
      <dgm:t>
        <a:bodyPr/>
        <a:lstStyle/>
        <a:p>
          <a:endParaRPr lang="en-US"/>
        </a:p>
      </dgm:t>
    </dgm:pt>
    <dgm:pt modelId="{0689C8A6-90CA-4DA7-B9B9-4AAD71C1945C}" type="sibTrans" cxnId="{D3B4A086-25DF-47CB-BCF1-2D7FAD7A745E}">
      <dgm:prSet/>
      <dgm:spPr/>
      <dgm:t>
        <a:bodyPr/>
        <a:lstStyle/>
        <a:p>
          <a:endParaRPr lang="en-US"/>
        </a:p>
      </dgm:t>
    </dgm:pt>
    <dgm:pt modelId="{43701AAA-9240-4C99-8246-AE0693D1411B}">
      <dgm:prSet/>
      <dgm:spPr/>
      <dgm:t>
        <a:bodyPr/>
        <a:lstStyle/>
        <a:p>
          <a:pPr>
            <a:lnSpc>
              <a:spcPct val="100000"/>
            </a:lnSpc>
            <a:defRPr b="1"/>
          </a:pPr>
          <a:r>
            <a:rPr lang="el-GR" dirty="0"/>
            <a:t>Συμπληρωματικές μονάδες ορίζουν γεωμετρικά μέτρα γωνίας</a:t>
          </a:r>
          <a:endParaRPr lang="en-US" dirty="0"/>
        </a:p>
      </dgm:t>
    </dgm:pt>
    <dgm:pt modelId="{FBDEF7D6-82C5-4C3A-9001-C20FC5E352FE}" type="parTrans" cxnId="{70F7D142-0833-4F2C-8348-78B7A45F52F0}">
      <dgm:prSet/>
      <dgm:spPr/>
      <dgm:t>
        <a:bodyPr/>
        <a:lstStyle/>
        <a:p>
          <a:endParaRPr lang="en-US"/>
        </a:p>
      </dgm:t>
    </dgm:pt>
    <dgm:pt modelId="{B9C7881F-969F-44A9-9022-C63F9B35E41A}" type="sibTrans" cxnId="{70F7D142-0833-4F2C-8348-78B7A45F52F0}">
      <dgm:prSet/>
      <dgm:spPr/>
      <dgm:t>
        <a:bodyPr/>
        <a:lstStyle/>
        <a:p>
          <a:endParaRPr lang="en-US"/>
        </a:p>
      </dgm:t>
    </dgm:pt>
    <dgm:pt modelId="{29A35F99-8E3C-4D3A-BC60-B788FAF3F0AD}">
      <dgm:prSet/>
      <dgm:spPr/>
      <dgm:t>
        <a:bodyPr/>
        <a:lstStyle/>
        <a:p>
          <a:pPr>
            <a:lnSpc>
              <a:spcPct val="100000"/>
            </a:lnSpc>
          </a:pPr>
          <a:r>
            <a:rPr lang="el-GR" dirty="0"/>
            <a:t>Συνήθεις γωνίες</a:t>
          </a:r>
          <a:r>
            <a:rPr lang="en-US" dirty="0"/>
            <a:t>: </a:t>
          </a:r>
          <a:r>
            <a:rPr lang="el-GR" dirty="0"/>
            <a:t>ακτίνιο</a:t>
          </a:r>
          <a:endParaRPr lang="en-US" dirty="0"/>
        </a:p>
      </dgm:t>
    </dgm:pt>
    <dgm:pt modelId="{A1D6F315-A86D-4BBD-8D3F-D92A653FB929}" type="parTrans" cxnId="{6AD8B27D-6F32-4761-A81A-13149C2B8242}">
      <dgm:prSet/>
      <dgm:spPr/>
      <dgm:t>
        <a:bodyPr/>
        <a:lstStyle/>
        <a:p>
          <a:endParaRPr lang="en-US"/>
        </a:p>
      </dgm:t>
    </dgm:pt>
    <dgm:pt modelId="{6024A4DD-6266-45A9-9C84-AECF26E9F9A8}" type="sibTrans" cxnId="{6AD8B27D-6F32-4761-A81A-13149C2B8242}">
      <dgm:prSet/>
      <dgm:spPr/>
      <dgm:t>
        <a:bodyPr/>
        <a:lstStyle/>
        <a:p>
          <a:endParaRPr lang="en-US"/>
        </a:p>
      </dgm:t>
    </dgm:pt>
    <dgm:pt modelId="{7C071A14-192C-4A75-94BE-893C16C4D5C9}">
      <dgm:prSet/>
      <dgm:spPr/>
      <dgm:t>
        <a:bodyPr/>
        <a:lstStyle/>
        <a:p>
          <a:pPr>
            <a:lnSpc>
              <a:spcPct val="100000"/>
            </a:lnSpc>
          </a:pPr>
          <a:r>
            <a:rPr lang="el-GR" dirty="0"/>
            <a:t>Στερεές γωνίες</a:t>
          </a:r>
          <a:r>
            <a:rPr lang="en-US" dirty="0"/>
            <a:t>: steradian</a:t>
          </a:r>
        </a:p>
      </dgm:t>
    </dgm:pt>
    <dgm:pt modelId="{5EAEE1BF-2EF4-47CB-BE6E-47C1BA6FD191}" type="parTrans" cxnId="{6B203AEC-4E07-4AC7-9216-6A710E5D0114}">
      <dgm:prSet/>
      <dgm:spPr/>
      <dgm:t>
        <a:bodyPr/>
        <a:lstStyle/>
        <a:p>
          <a:endParaRPr lang="en-US"/>
        </a:p>
      </dgm:t>
    </dgm:pt>
    <dgm:pt modelId="{05C9589F-4C34-4090-87AE-FD49158D6146}" type="sibTrans" cxnId="{6B203AEC-4E07-4AC7-9216-6A710E5D0114}">
      <dgm:prSet/>
      <dgm:spPr/>
      <dgm:t>
        <a:bodyPr/>
        <a:lstStyle/>
        <a:p>
          <a:endParaRPr lang="en-US"/>
        </a:p>
      </dgm:t>
    </dgm:pt>
    <dgm:pt modelId="{A161F4B6-8DE9-48CE-A16A-19834889B210}" type="pres">
      <dgm:prSet presAssocID="{2BF1A586-600C-4542-988C-352298B9B79C}" presName="root" presStyleCnt="0">
        <dgm:presLayoutVars>
          <dgm:dir/>
          <dgm:resizeHandles val="exact"/>
        </dgm:presLayoutVars>
      </dgm:prSet>
      <dgm:spPr/>
    </dgm:pt>
    <dgm:pt modelId="{F7F0EACA-CCD1-48FA-8489-41CC856DC188}" type="pres">
      <dgm:prSet presAssocID="{CE5DCB10-6892-4B69-84BC-BAE1109324AE}" presName="compNode" presStyleCnt="0"/>
      <dgm:spPr/>
    </dgm:pt>
    <dgm:pt modelId="{110C8460-F09F-4A8F-84D0-F533AE6C069B}" type="pres">
      <dgm:prSet presAssocID="{CE5DCB10-6892-4B69-84BC-BAE1109324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1FD37BB9-E3C5-4B2C-B29E-AE385D9E96FE}" type="pres">
      <dgm:prSet presAssocID="{CE5DCB10-6892-4B69-84BC-BAE1109324AE}" presName="iconSpace" presStyleCnt="0"/>
      <dgm:spPr/>
    </dgm:pt>
    <dgm:pt modelId="{54BCF468-D371-43DF-BDBF-2185D0C7AD37}" type="pres">
      <dgm:prSet presAssocID="{CE5DCB10-6892-4B69-84BC-BAE1109324AE}" presName="parTx" presStyleLbl="revTx" presStyleIdx="0" presStyleCnt="4" custLinFactNeighborY="-9855">
        <dgm:presLayoutVars>
          <dgm:chMax val="0"/>
          <dgm:chPref val="0"/>
        </dgm:presLayoutVars>
      </dgm:prSet>
      <dgm:spPr/>
    </dgm:pt>
    <dgm:pt modelId="{DCFBB572-D606-4AED-918E-2C2B8F00A418}" type="pres">
      <dgm:prSet presAssocID="{CE5DCB10-6892-4B69-84BC-BAE1109324AE}" presName="txSpace" presStyleCnt="0"/>
      <dgm:spPr/>
    </dgm:pt>
    <dgm:pt modelId="{5D73DB64-CDD4-4326-A14D-C1CC54B200ED}" type="pres">
      <dgm:prSet presAssocID="{CE5DCB10-6892-4B69-84BC-BAE1109324AE}" presName="desTx" presStyleLbl="revTx" presStyleIdx="1" presStyleCnt="4" custLinFactNeighborY="-918">
        <dgm:presLayoutVars/>
      </dgm:prSet>
      <dgm:spPr/>
    </dgm:pt>
    <dgm:pt modelId="{5885F811-A086-4DC6-AC82-3867FD211DE5}" type="pres">
      <dgm:prSet presAssocID="{C6E3DB3D-9242-447B-B0D8-C39607B39B2A}" presName="sibTrans" presStyleCnt="0"/>
      <dgm:spPr/>
    </dgm:pt>
    <dgm:pt modelId="{A3D11F83-3ED7-47A1-975D-3BEF139DB90C}" type="pres">
      <dgm:prSet presAssocID="{43701AAA-9240-4C99-8246-AE0693D1411B}" presName="compNode" presStyleCnt="0"/>
      <dgm:spPr/>
    </dgm:pt>
    <dgm:pt modelId="{6FCA090E-E3A5-4489-8756-FB2381310F5A}" type="pres">
      <dgm:prSet presAssocID="{43701AAA-9240-4C99-8246-AE0693D141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15415061-9AF8-4606-BAF5-78FE8BE3A276}" type="pres">
      <dgm:prSet presAssocID="{43701AAA-9240-4C99-8246-AE0693D1411B}" presName="iconSpace" presStyleCnt="0"/>
      <dgm:spPr/>
    </dgm:pt>
    <dgm:pt modelId="{26641D02-8C5A-43BE-B55D-19C45A952422}" type="pres">
      <dgm:prSet presAssocID="{43701AAA-9240-4C99-8246-AE0693D1411B}" presName="parTx" presStyleLbl="revTx" presStyleIdx="2" presStyleCnt="4" custLinFactNeighborY="-6138">
        <dgm:presLayoutVars>
          <dgm:chMax val="0"/>
          <dgm:chPref val="0"/>
        </dgm:presLayoutVars>
      </dgm:prSet>
      <dgm:spPr/>
    </dgm:pt>
    <dgm:pt modelId="{692FABCE-A4CA-4AF0-8B17-6330A36F13FB}" type="pres">
      <dgm:prSet presAssocID="{43701AAA-9240-4C99-8246-AE0693D1411B}" presName="txSpace" presStyleCnt="0"/>
      <dgm:spPr/>
    </dgm:pt>
    <dgm:pt modelId="{9BBA5EDC-3DD8-4358-936D-91D62889595D}" type="pres">
      <dgm:prSet presAssocID="{43701AAA-9240-4C99-8246-AE0693D1411B}" presName="desTx" presStyleLbl="revTx" presStyleIdx="3" presStyleCnt="4" custLinFactNeighborY="459">
        <dgm:presLayoutVars/>
      </dgm:prSet>
      <dgm:spPr/>
    </dgm:pt>
  </dgm:ptLst>
  <dgm:cxnLst>
    <dgm:cxn modelId="{5D101001-E58F-44F1-ACBA-DEFE568A6927}" srcId="{CE5DCB10-6892-4B69-84BC-BAE1109324AE}" destId="{68D9EC2C-BE4B-4F52-9E25-E016821E3307}" srcOrd="4" destOrd="0" parTransId="{F3480A6A-FEDF-40AB-B3B5-E463FA1093B2}" sibTransId="{3478624C-4D54-4DCB-AC5B-F5A5BF5DA1F5}"/>
    <dgm:cxn modelId="{688F1001-FC7F-42E0-87C2-13EBF4B3BAFF}" type="presOf" srcId="{2BF1A586-600C-4542-988C-352298B9B79C}" destId="{A161F4B6-8DE9-48CE-A16A-19834889B210}" srcOrd="0" destOrd="0" presId="urn:microsoft.com/office/officeart/2018/2/layout/IconLabelDescriptionList"/>
    <dgm:cxn modelId="{6ACE9803-2915-4DA9-8EDE-43A88EEE9DB0}" type="presOf" srcId="{94334669-D232-46ED-A8D0-26BAC908C1B3}" destId="{5D73DB64-CDD4-4326-A14D-C1CC54B200ED}" srcOrd="0" destOrd="6" presId="urn:microsoft.com/office/officeart/2018/2/layout/IconLabelDescriptionList"/>
    <dgm:cxn modelId="{BBA49F0C-98A7-4096-8C2C-DB4C37772119}" type="presOf" srcId="{FBE474A1-5094-4747-B074-D762E246A755}" destId="{5D73DB64-CDD4-4326-A14D-C1CC54B200ED}" srcOrd="0" destOrd="5" presId="urn:microsoft.com/office/officeart/2018/2/layout/IconLabelDescriptionList"/>
    <dgm:cxn modelId="{5540CD10-4CD9-4BBF-B2C3-77BE414D1E66}" type="presOf" srcId="{29A35F99-8E3C-4D3A-BC60-B788FAF3F0AD}" destId="{9BBA5EDC-3DD8-4358-936D-91D62889595D}" srcOrd="0" destOrd="0" presId="urn:microsoft.com/office/officeart/2018/2/layout/IconLabelDescriptionList"/>
    <dgm:cxn modelId="{8664A33A-B7E7-4ED3-B693-5EAFA581AB1F}" type="presOf" srcId="{CE5DCB10-6892-4B69-84BC-BAE1109324AE}" destId="{54BCF468-D371-43DF-BDBF-2185D0C7AD37}" srcOrd="0" destOrd="0" presId="urn:microsoft.com/office/officeart/2018/2/layout/IconLabelDescriptionList"/>
    <dgm:cxn modelId="{D42B073B-99E5-488E-9B91-891814F7C2B0}" type="presOf" srcId="{B6FC25B3-DB67-4E66-9580-2A2E150D5056}" destId="{5D73DB64-CDD4-4326-A14D-C1CC54B200ED}" srcOrd="0" destOrd="0" presId="urn:microsoft.com/office/officeart/2018/2/layout/IconLabelDescriptionList"/>
    <dgm:cxn modelId="{70F7D142-0833-4F2C-8348-78B7A45F52F0}" srcId="{2BF1A586-600C-4542-988C-352298B9B79C}" destId="{43701AAA-9240-4C99-8246-AE0693D1411B}" srcOrd="1" destOrd="0" parTransId="{FBDEF7D6-82C5-4C3A-9001-C20FC5E352FE}" sibTransId="{B9C7881F-969F-44A9-9022-C63F9B35E41A}"/>
    <dgm:cxn modelId="{45400245-21B4-49E8-B21B-B2FF625DCAC1}" type="presOf" srcId="{68D9EC2C-BE4B-4F52-9E25-E016821E3307}" destId="{5D73DB64-CDD4-4326-A14D-C1CC54B200ED}" srcOrd="0" destOrd="4" presId="urn:microsoft.com/office/officeart/2018/2/layout/IconLabelDescriptionList"/>
    <dgm:cxn modelId="{27FDA16C-12C0-4C58-A815-EFD3CA2DE5CF}" type="presOf" srcId="{7C071A14-192C-4A75-94BE-893C16C4D5C9}" destId="{9BBA5EDC-3DD8-4358-936D-91D62889595D}" srcOrd="0" destOrd="1" presId="urn:microsoft.com/office/officeart/2018/2/layout/IconLabelDescriptionList"/>
    <dgm:cxn modelId="{FAC0B06F-F4ED-4924-A6B4-0636C428579B}" srcId="{CE5DCB10-6892-4B69-84BC-BAE1109324AE}" destId="{FBE474A1-5094-4747-B074-D762E246A755}" srcOrd="5" destOrd="0" parTransId="{0A8A829B-EFD7-4222-A244-BDEC7DB14895}" sibTransId="{28E679B5-9D2E-49E0-AEEC-B38876377D27}"/>
    <dgm:cxn modelId="{44BA1E72-7C94-4DBF-B583-787D4B29410B}" type="presOf" srcId="{AE238472-1A56-4902-9BA0-480DF352DAEA}" destId="{5D73DB64-CDD4-4326-A14D-C1CC54B200ED}" srcOrd="0" destOrd="1" presId="urn:microsoft.com/office/officeart/2018/2/layout/IconLabelDescriptionList"/>
    <dgm:cxn modelId="{0CD5465A-9309-4971-84B3-7A55D5378A32}" type="presOf" srcId="{87BE6ADF-B400-4789-BC79-2BE385D012FD}" destId="{5D73DB64-CDD4-4326-A14D-C1CC54B200ED}" srcOrd="0" destOrd="3" presId="urn:microsoft.com/office/officeart/2018/2/layout/IconLabelDescriptionList"/>
    <dgm:cxn modelId="{6AD8B27D-6F32-4761-A81A-13149C2B8242}" srcId="{43701AAA-9240-4C99-8246-AE0693D1411B}" destId="{29A35F99-8E3C-4D3A-BC60-B788FAF3F0AD}" srcOrd="0" destOrd="0" parTransId="{A1D6F315-A86D-4BBD-8D3F-D92A653FB929}" sibTransId="{6024A4DD-6266-45A9-9C84-AECF26E9F9A8}"/>
    <dgm:cxn modelId="{D93C707F-12A8-4BAF-8F7B-4E197E0B61DF}" srcId="{CE5DCB10-6892-4B69-84BC-BAE1109324AE}" destId="{AE238472-1A56-4902-9BA0-480DF352DAEA}" srcOrd="1" destOrd="0" parTransId="{4FDC2268-65BA-49C0-8844-B6D826990148}" sibTransId="{9B8A6F1D-0CFA-4445-92EF-812BE3CF73C2}"/>
    <dgm:cxn modelId="{D3B4A086-25DF-47CB-BCF1-2D7FAD7A745E}" srcId="{CE5DCB10-6892-4B69-84BC-BAE1109324AE}" destId="{94334669-D232-46ED-A8D0-26BAC908C1B3}" srcOrd="6" destOrd="0" parTransId="{9745AC1F-7282-4993-9785-02918DED05AD}" sibTransId="{0689C8A6-90CA-4DA7-B9B9-4AAD71C1945C}"/>
    <dgm:cxn modelId="{49879C8B-FC0D-4A44-A92D-6689A8CF7F1A}" type="presOf" srcId="{43701AAA-9240-4C99-8246-AE0693D1411B}" destId="{26641D02-8C5A-43BE-B55D-19C45A952422}" srcOrd="0" destOrd="0" presId="urn:microsoft.com/office/officeart/2018/2/layout/IconLabelDescriptionList"/>
    <dgm:cxn modelId="{3119EECF-46E3-4084-B1D1-333041B72C3D}" srcId="{CE5DCB10-6892-4B69-84BC-BAE1109324AE}" destId="{38018534-EF4C-403A-AA0B-621ADFED6DC3}" srcOrd="2" destOrd="0" parTransId="{6FF264B2-EF80-4EAB-9367-BCED065CEB59}" sibTransId="{637BFC7D-B26C-4740-A115-D457D5B4CB84}"/>
    <dgm:cxn modelId="{4E9DC5DB-4B76-4050-8F20-4934739F931F}" srcId="{CE5DCB10-6892-4B69-84BC-BAE1109324AE}" destId="{B6FC25B3-DB67-4E66-9580-2A2E150D5056}" srcOrd="0" destOrd="0" parTransId="{A98688E7-1CC8-4EDD-B9C6-8E08F77C9527}" sibTransId="{53522F2E-8FE4-4A12-8B8D-06172D66DB1F}"/>
    <dgm:cxn modelId="{1FFA37E6-3CBB-4B0F-889F-6E76BFC8D64F}" srcId="{CE5DCB10-6892-4B69-84BC-BAE1109324AE}" destId="{87BE6ADF-B400-4789-BC79-2BE385D012FD}" srcOrd="3" destOrd="0" parTransId="{6ECEC822-5123-4CA3-9F0A-F3EA2A23AE09}" sibTransId="{456084BF-0B70-468F-8871-44ED69B05A10}"/>
    <dgm:cxn modelId="{DB5541E8-E570-4A1A-9036-15926AD32411}" type="presOf" srcId="{38018534-EF4C-403A-AA0B-621ADFED6DC3}" destId="{5D73DB64-CDD4-4326-A14D-C1CC54B200ED}" srcOrd="0" destOrd="2" presId="urn:microsoft.com/office/officeart/2018/2/layout/IconLabelDescriptionList"/>
    <dgm:cxn modelId="{6B203AEC-4E07-4AC7-9216-6A710E5D0114}" srcId="{43701AAA-9240-4C99-8246-AE0693D1411B}" destId="{7C071A14-192C-4A75-94BE-893C16C4D5C9}" srcOrd="1" destOrd="0" parTransId="{5EAEE1BF-2EF4-47CB-BE6E-47C1BA6FD191}" sibTransId="{05C9589F-4C34-4090-87AE-FD49158D6146}"/>
    <dgm:cxn modelId="{F0F570EE-E367-4625-B0A2-5143FC556AA8}" srcId="{2BF1A586-600C-4542-988C-352298B9B79C}" destId="{CE5DCB10-6892-4B69-84BC-BAE1109324AE}" srcOrd="0" destOrd="0" parTransId="{1F7FD8B6-14AF-474C-936F-24F003BF4E51}" sibTransId="{C6E3DB3D-9242-447B-B0D8-C39607B39B2A}"/>
    <dgm:cxn modelId="{AF1B668D-B20F-4EBA-B640-84162FF26906}" type="presParOf" srcId="{A161F4B6-8DE9-48CE-A16A-19834889B210}" destId="{F7F0EACA-CCD1-48FA-8489-41CC856DC188}" srcOrd="0" destOrd="0" presId="urn:microsoft.com/office/officeart/2018/2/layout/IconLabelDescriptionList"/>
    <dgm:cxn modelId="{34A57564-9F39-4DA6-AE93-BE2254E25125}" type="presParOf" srcId="{F7F0EACA-CCD1-48FA-8489-41CC856DC188}" destId="{110C8460-F09F-4A8F-84D0-F533AE6C069B}" srcOrd="0" destOrd="0" presId="urn:microsoft.com/office/officeart/2018/2/layout/IconLabelDescriptionList"/>
    <dgm:cxn modelId="{576DB6D5-54E6-4628-9825-1BB674EED1BD}" type="presParOf" srcId="{F7F0EACA-CCD1-48FA-8489-41CC856DC188}" destId="{1FD37BB9-E3C5-4B2C-B29E-AE385D9E96FE}" srcOrd="1" destOrd="0" presId="urn:microsoft.com/office/officeart/2018/2/layout/IconLabelDescriptionList"/>
    <dgm:cxn modelId="{2E0D386D-7904-4E2A-9192-822F0B0BCE1E}" type="presParOf" srcId="{F7F0EACA-CCD1-48FA-8489-41CC856DC188}" destId="{54BCF468-D371-43DF-BDBF-2185D0C7AD37}" srcOrd="2" destOrd="0" presId="urn:microsoft.com/office/officeart/2018/2/layout/IconLabelDescriptionList"/>
    <dgm:cxn modelId="{79566588-8E19-4A8A-B0F0-6A4D9C1F7CCB}" type="presParOf" srcId="{F7F0EACA-CCD1-48FA-8489-41CC856DC188}" destId="{DCFBB572-D606-4AED-918E-2C2B8F00A418}" srcOrd="3" destOrd="0" presId="urn:microsoft.com/office/officeart/2018/2/layout/IconLabelDescriptionList"/>
    <dgm:cxn modelId="{ECAA9E66-3F59-421B-B495-80F980080E71}" type="presParOf" srcId="{F7F0EACA-CCD1-48FA-8489-41CC856DC188}" destId="{5D73DB64-CDD4-4326-A14D-C1CC54B200ED}" srcOrd="4" destOrd="0" presId="urn:microsoft.com/office/officeart/2018/2/layout/IconLabelDescriptionList"/>
    <dgm:cxn modelId="{88131CB0-8E25-4494-89B7-9BD88C5A2F5C}" type="presParOf" srcId="{A161F4B6-8DE9-48CE-A16A-19834889B210}" destId="{5885F811-A086-4DC6-AC82-3867FD211DE5}" srcOrd="1" destOrd="0" presId="urn:microsoft.com/office/officeart/2018/2/layout/IconLabelDescriptionList"/>
    <dgm:cxn modelId="{9E38FC73-936B-4BC4-AF64-5ABFC67DCB66}" type="presParOf" srcId="{A161F4B6-8DE9-48CE-A16A-19834889B210}" destId="{A3D11F83-3ED7-47A1-975D-3BEF139DB90C}" srcOrd="2" destOrd="0" presId="urn:microsoft.com/office/officeart/2018/2/layout/IconLabelDescriptionList"/>
    <dgm:cxn modelId="{2DB2B226-F4E8-44D2-870A-8DB0B9523E17}" type="presParOf" srcId="{A3D11F83-3ED7-47A1-975D-3BEF139DB90C}" destId="{6FCA090E-E3A5-4489-8756-FB2381310F5A}" srcOrd="0" destOrd="0" presId="urn:microsoft.com/office/officeart/2018/2/layout/IconLabelDescriptionList"/>
    <dgm:cxn modelId="{E6829F4C-A3C2-4CD4-9242-AA04C8F9759E}" type="presParOf" srcId="{A3D11F83-3ED7-47A1-975D-3BEF139DB90C}" destId="{15415061-9AF8-4606-BAF5-78FE8BE3A276}" srcOrd="1" destOrd="0" presId="urn:microsoft.com/office/officeart/2018/2/layout/IconLabelDescriptionList"/>
    <dgm:cxn modelId="{92F8E5D4-FE78-4DA7-B882-E3CBCDDB5CB7}" type="presParOf" srcId="{A3D11F83-3ED7-47A1-975D-3BEF139DB90C}" destId="{26641D02-8C5A-43BE-B55D-19C45A952422}" srcOrd="2" destOrd="0" presId="urn:microsoft.com/office/officeart/2018/2/layout/IconLabelDescriptionList"/>
    <dgm:cxn modelId="{BF416B62-39DE-4D82-8F01-59FA8D1AFED3}" type="presParOf" srcId="{A3D11F83-3ED7-47A1-975D-3BEF139DB90C}" destId="{692FABCE-A4CA-4AF0-8B17-6330A36F13FB}" srcOrd="3" destOrd="0" presId="urn:microsoft.com/office/officeart/2018/2/layout/IconLabelDescriptionList"/>
    <dgm:cxn modelId="{5C9C9161-4295-471F-8CFD-38B8A8BF8B6A}" type="presParOf" srcId="{A3D11F83-3ED7-47A1-975D-3BEF139DB90C}" destId="{9BBA5EDC-3DD8-4358-936D-91D62889595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C8460-F09F-4A8F-84D0-F533AE6C069B}">
      <dsp:nvSpPr>
        <dsp:cNvPr id="0" name=""/>
        <dsp:cNvSpPr/>
      </dsp:nvSpPr>
      <dsp:spPr>
        <a:xfrm>
          <a:off x="6053" y="0"/>
          <a:ext cx="1082738" cy="1052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BCF468-D371-43DF-BDBF-2185D0C7AD37}">
      <dsp:nvSpPr>
        <dsp:cNvPr id="0" name=""/>
        <dsp:cNvSpPr/>
      </dsp:nvSpPr>
      <dsp:spPr>
        <a:xfrm>
          <a:off x="6053" y="1141084"/>
          <a:ext cx="3093538" cy="93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l-GR" sz="2000" kern="1200" dirty="0"/>
            <a:t>Προσφέρει ακριβείς ορισμούς των επτά θεμελιωδών ποσοτήτων</a:t>
          </a:r>
          <a:endParaRPr lang="en-US" sz="2000" kern="1200" dirty="0"/>
        </a:p>
      </dsp:txBody>
      <dsp:txXfrm>
        <a:off x="6053" y="1141084"/>
        <a:ext cx="3093538" cy="930942"/>
      </dsp:txXfrm>
    </dsp:sp>
    <dsp:sp modelId="{5D73DB64-CDD4-4326-A14D-C1CC54B200ED}">
      <dsp:nvSpPr>
        <dsp:cNvPr id="0" name=""/>
        <dsp:cNvSpPr/>
      </dsp:nvSpPr>
      <dsp:spPr>
        <a:xfrm>
          <a:off x="6053" y="2228746"/>
          <a:ext cx="3093538" cy="207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l-GR" sz="1500" kern="1200" dirty="0"/>
            <a:t>Μήκος</a:t>
          </a:r>
          <a:r>
            <a:rPr lang="en-US" sz="1500" kern="1200" dirty="0"/>
            <a:t>: </a:t>
          </a:r>
          <a:r>
            <a:rPr lang="el-GR" sz="1500" kern="1200" dirty="0"/>
            <a:t>μέτρο</a:t>
          </a:r>
          <a:endParaRPr lang="en-US" sz="1500" kern="1200" dirty="0"/>
        </a:p>
        <a:p>
          <a:pPr marL="0" lvl="0" indent="0" algn="l" defTabSz="666750">
            <a:lnSpc>
              <a:spcPct val="100000"/>
            </a:lnSpc>
            <a:spcBef>
              <a:spcPct val="0"/>
            </a:spcBef>
            <a:spcAft>
              <a:spcPct val="35000"/>
            </a:spcAft>
            <a:buNone/>
          </a:pPr>
          <a:r>
            <a:rPr lang="el-GR" sz="1500" kern="1200" dirty="0"/>
            <a:t>Χρόνος</a:t>
          </a:r>
          <a:r>
            <a:rPr lang="en-US" sz="1500" kern="1200" dirty="0"/>
            <a:t>: </a:t>
          </a:r>
          <a:r>
            <a:rPr lang="el-GR" sz="1500" kern="1200" dirty="0"/>
            <a:t>δευτερόλεπτο</a:t>
          </a:r>
          <a:endParaRPr lang="en-US" sz="1500" kern="1200" dirty="0"/>
        </a:p>
        <a:p>
          <a:pPr marL="0" lvl="0" indent="0" algn="l" defTabSz="666750">
            <a:lnSpc>
              <a:spcPct val="100000"/>
            </a:lnSpc>
            <a:spcBef>
              <a:spcPct val="0"/>
            </a:spcBef>
            <a:spcAft>
              <a:spcPct val="35000"/>
            </a:spcAft>
            <a:buNone/>
          </a:pPr>
          <a:r>
            <a:rPr lang="el-GR" sz="1500" kern="1200" dirty="0"/>
            <a:t>Μάζα</a:t>
          </a:r>
          <a:r>
            <a:rPr lang="en-US" sz="1500" kern="1200" dirty="0"/>
            <a:t>:</a:t>
          </a:r>
          <a:r>
            <a:rPr lang="el-GR" sz="1500" kern="1200" dirty="0"/>
            <a:t> χιλιόγραμμο (κιλό)</a:t>
          </a:r>
          <a:endParaRPr lang="en-US" sz="1500" kern="1200" dirty="0"/>
        </a:p>
        <a:p>
          <a:pPr marL="0" lvl="0" indent="0" algn="l" defTabSz="666750">
            <a:lnSpc>
              <a:spcPct val="100000"/>
            </a:lnSpc>
            <a:spcBef>
              <a:spcPct val="0"/>
            </a:spcBef>
            <a:spcAft>
              <a:spcPct val="35000"/>
            </a:spcAft>
            <a:buNone/>
          </a:pPr>
          <a:r>
            <a:rPr lang="el-GR" sz="1500" kern="1200" dirty="0"/>
            <a:t>Ηλεκτρικό ρεύμα</a:t>
          </a:r>
          <a:r>
            <a:rPr lang="en-US" sz="1500" kern="1200" dirty="0"/>
            <a:t>: ampere</a:t>
          </a:r>
        </a:p>
        <a:p>
          <a:pPr marL="0" lvl="0" indent="0" algn="l" defTabSz="666750">
            <a:lnSpc>
              <a:spcPct val="100000"/>
            </a:lnSpc>
            <a:spcBef>
              <a:spcPct val="0"/>
            </a:spcBef>
            <a:spcAft>
              <a:spcPct val="35000"/>
            </a:spcAft>
            <a:buNone/>
          </a:pPr>
          <a:r>
            <a:rPr lang="el-GR" sz="1500" kern="1200" dirty="0"/>
            <a:t>Θερμοκρασία</a:t>
          </a:r>
          <a:r>
            <a:rPr lang="en-US" sz="1500" kern="1200" dirty="0"/>
            <a:t>: kelvin</a:t>
          </a:r>
        </a:p>
        <a:p>
          <a:pPr marL="0" lvl="0" indent="0" algn="l" defTabSz="666750">
            <a:lnSpc>
              <a:spcPct val="100000"/>
            </a:lnSpc>
            <a:spcBef>
              <a:spcPct val="0"/>
            </a:spcBef>
            <a:spcAft>
              <a:spcPct val="35000"/>
            </a:spcAft>
            <a:buNone/>
          </a:pPr>
          <a:r>
            <a:rPr lang="el-GR" sz="1500" kern="1200" dirty="0"/>
            <a:t>Ποσότητα μιας ουσίας</a:t>
          </a:r>
          <a:r>
            <a:rPr lang="en-US" sz="1500" kern="1200" dirty="0"/>
            <a:t>: mole</a:t>
          </a:r>
        </a:p>
        <a:p>
          <a:pPr marL="0" lvl="0" indent="0" algn="l" defTabSz="666750">
            <a:lnSpc>
              <a:spcPct val="100000"/>
            </a:lnSpc>
            <a:spcBef>
              <a:spcPct val="0"/>
            </a:spcBef>
            <a:spcAft>
              <a:spcPct val="35000"/>
            </a:spcAft>
            <a:buNone/>
          </a:pPr>
          <a:r>
            <a:rPr lang="el-GR" sz="1500" kern="1200" dirty="0"/>
            <a:t>Φωτεινότητα</a:t>
          </a:r>
          <a:r>
            <a:rPr lang="en-US" sz="1500" kern="1200" dirty="0"/>
            <a:t>: candela</a:t>
          </a:r>
        </a:p>
      </dsp:txBody>
      <dsp:txXfrm>
        <a:off x="6053" y="2228746"/>
        <a:ext cx="3093538" cy="2075922"/>
      </dsp:txXfrm>
    </dsp:sp>
    <dsp:sp modelId="{6FCA090E-E3A5-4489-8756-FB2381310F5A}">
      <dsp:nvSpPr>
        <dsp:cNvPr id="0" name=""/>
        <dsp:cNvSpPr/>
      </dsp:nvSpPr>
      <dsp:spPr>
        <a:xfrm>
          <a:off x="3640961" y="0"/>
          <a:ext cx="1082738" cy="1052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41D02-8C5A-43BE-B55D-19C45A952422}">
      <dsp:nvSpPr>
        <dsp:cNvPr id="0" name=""/>
        <dsp:cNvSpPr/>
      </dsp:nvSpPr>
      <dsp:spPr>
        <a:xfrm>
          <a:off x="3640961" y="1175687"/>
          <a:ext cx="3093538" cy="93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l-GR" sz="2000" kern="1200" dirty="0"/>
            <a:t>Συμπληρωματικές μονάδες ορίζουν γεωμετρικά μέτρα γωνίας</a:t>
          </a:r>
          <a:endParaRPr lang="en-US" sz="2000" kern="1200" dirty="0"/>
        </a:p>
      </dsp:txBody>
      <dsp:txXfrm>
        <a:off x="3640961" y="1175687"/>
        <a:ext cx="3093538" cy="930942"/>
      </dsp:txXfrm>
    </dsp:sp>
    <dsp:sp modelId="{9BBA5EDC-3DD8-4358-936D-91D62889595D}">
      <dsp:nvSpPr>
        <dsp:cNvPr id="0" name=""/>
        <dsp:cNvSpPr/>
      </dsp:nvSpPr>
      <dsp:spPr>
        <a:xfrm>
          <a:off x="3640961" y="2247803"/>
          <a:ext cx="3093538" cy="207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l-GR" sz="1500" kern="1200" dirty="0"/>
            <a:t>Συνήθεις γωνίες</a:t>
          </a:r>
          <a:r>
            <a:rPr lang="en-US" sz="1500" kern="1200" dirty="0"/>
            <a:t>: </a:t>
          </a:r>
          <a:r>
            <a:rPr lang="el-GR" sz="1500" kern="1200" dirty="0"/>
            <a:t>ακτίνιο</a:t>
          </a:r>
          <a:endParaRPr lang="en-US" sz="1500" kern="1200" dirty="0"/>
        </a:p>
        <a:p>
          <a:pPr marL="0" lvl="0" indent="0" algn="l" defTabSz="666750">
            <a:lnSpc>
              <a:spcPct val="100000"/>
            </a:lnSpc>
            <a:spcBef>
              <a:spcPct val="0"/>
            </a:spcBef>
            <a:spcAft>
              <a:spcPct val="35000"/>
            </a:spcAft>
            <a:buNone/>
          </a:pPr>
          <a:r>
            <a:rPr lang="el-GR" sz="1500" kern="1200" dirty="0"/>
            <a:t>Στερεές γωνίες</a:t>
          </a:r>
          <a:r>
            <a:rPr lang="en-US" sz="1500" kern="1200" dirty="0"/>
            <a:t>: steradian</a:t>
          </a:r>
        </a:p>
      </dsp:txBody>
      <dsp:txXfrm>
        <a:off x="3640961" y="2247803"/>
        <a:ext cx="3093538" cy="207592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6/25/2019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2</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447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D30E2B3-C3A8-D043-9C1E-A7301346ADC1}" type="slidenum">
              <a:rPr lang="en-US" sz="1200"/>
              <a:pPr/>
              <a:t>11</a:t>
            </a:fld>
            <a:endParaRPr lang="en-US" sz="1200"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37D5F15-B138-F244-8CBE-DAAA0072E866}" type="slidenum">
              <a:rPr lang="en-US" sz="1200"/>
              <a:pPr/>
              <a:t>12</a:t>
            </a:fld>
            <a:endParaRPr lang="en-US" sz="1200"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1803653-5253-A248-A2E7-82F0054B6927}" type="slidenum">
              <a:rPr lang="en-US" sz="1200"/>
              <a:pPr/>
              <a:t>13</a:t>
            </a:fld>
            <a:endParaRPr 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B73CF1F-F297-994C-B0E6-D51C3340A5F6}" type="slidenum">
              <a:rPr lang="en-US" sz="1200"/>
              <a:pPr/>
              <a:t>14</a:t>
            </a:fld>
            <a:endParaRPr 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F57454C-2F43-3249-9D70-55F8E66BB55A}" type="slidenum">
              <a:rPr lang="en-US" sz="1200"/>
              <a:pPr/>
              <a:t>15</a:t>
            </a:fld>
            <a:endParaRPr lang="en-US" sz="1200"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141BE31-87A1-9441-8B28-A31493E5B891}" type="slidenum">
              <a:rPr lang="en-US" sz="1200"/>
              <a:pPr/>
              <a:t>16</a:t>
            </a:fld>
            <a:endParaRPr lang="en-US" sz="1200"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AEFD910-7AF6-2B43-A063-91B3695A48AA}" type="slidenum">
              <a:rPr lang="en-US" sz="1200"/>
              <a:pPr/>
              <a:t>17</a:t>
            </a:fld>
            <a:endParaRPr lang="en-US" sz="1200"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0C8E77-53BB-4442-BF06-1DC770D9350E}" type="slidenum">
              <a:rPr lang="en-US" sz="1200"/>
              <a:pPr/>
              <a:t>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7C387AD-0F71-ED41-8D0E-CC77B435E411}" type="slidenum">
              <a:rPr lang="en-US" sz="1200"/>
              <a:pPr/>
              <a:t>4</a:t>
            </a:fld>
            <a:endParaRPr lang="en-US" sz="1200"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8E869E8-5C1C-CD49-B392-871FF65EB826}" type="slidenum">
              <a:rPr lang="en-US" sz="1200"/>
              <a:pPr/>
              <a:t>5</a:t>
            </a:fld>
            <a:endParaRPr lang="en-US" sz="1200"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F89D8E2-B3FB-F04B-8C7D-58D02921C667}" type="slidenum">
              <a:rPr lang="en-US" sz="1200"/>
              <a:pPr/>
              <a:t>6</a:t>
            </a:fld>
            <a:endParaRPr 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570879B-6C48-1B46-9FFB-53D9089955F5}" type="slidenum">
              <a:rPr lang="en-US" sz="1200"/>
              <a:pPr/>
              <a:t>7</a:t>
            </a:fld>
            <a:endParaRPr lang="en-US" sz="1200"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32DC34A-FA62-6347-AB72-8B5AAD5AF544}" type="slidenum">
              <a:rPr lang="en-US" sz="1200"/>
              <a:pPr/>
              <a:t>8</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314891-7B78-B044-AE0C-1F4BD9F1FBD8}" type="slidenum">
              <a:rPr lang="en-US" sz="1200"/>
              <a:pPr/>
              <a:t>9</a:t>
            </a:fld>
            <a:endParaRPr lang="en-US" sz="1200"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7801EF7-A59D-7943-BDAC-770217446639}" type="slidenum">
              <a:rPr lang="en-US" sz="1200"/>
              <a:pPr/>
              <a:t>10</a:t>
            </a:fld>
            <a:endParaRPr lang="en-US" sz="120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F8376E-67E0-414F-99B2-EA72F135B0BC}"/>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D8ECDFC-2E74-4B74-AA81-C43C4409C2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ABBFD60-16C5-4BA5-BBA0-8DC660FF5883}"/>
              </a:ext>
            </a:extLst>
          </p:cNvPr>
          <p:cNvSpPr>
            <a:spLocks noGrp="1"/>
          </p:cNvSpPr>
          <p:nvPr>
            <p:ph type="dt" sz="half" idx="10"/>
          </p:nvPr>
        </p:nvSpPr>
        <p:spPr/>
        <p:txBody>
          <a:bodyPr/>
          <a:lstStyle/>
          <a:p>
            <a:fld id="{96DFF08F-DC6B-4601-B491-B0F83F6DD2DA}" type="datetimeFigureOut">
              <a:rPr lang="en-US" smtClean="0"/>
              <a:t>6/25/2019</a:t>
            </a:fld>
            <a:endParaRPr lang="en-US" dirty="0"/>
          </a:p>
        </p:txBody>
      </p:sp>
      <p:sp>
        <p:nvSpPr>
          <p:cNvPr id="5" name="Θέση υποσέλιδου 4">
            <a:extLst>
              <a:ext uri="{FF2B5EF4-FFF2-40B4-BE49-F238E27FC236}">
                <a16:creationId xmlns:a16="http://schemas.microsoft.com/office/drawing/2014/main" id="{65D2E365-C664-4EDD-A727-2DF5EDAFA8FA}"/>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D76812DE-CC21-41B0-9687-69FEC8723E9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021399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DE894-4673-4A45-BB3A-A5A504AF92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FAAEC13-BC14-40B9-A398-E4B9BE566249}"/>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330127B-04D0-43C8-8BA8-71C19B0468CA}"/>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5" name="Θέση υποσέλιδου 4">
            <a:extLst>
              <a:ext uri="{FF2B5EF4-FFF2-40B4-BE49-F238E27FC236}">
                <a16:creationId xmlns:a16="http://schemas.microsoft.com/office/drawing/2014/main" id="{C107B917-DD53-4421-810D-16786C7CD775}"/>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074C938B-F3DE-4879-A406-FC9CB6DC09B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151884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5467411-E0E1-47A5-B76E-CBAC54E7CB69}"/>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CE3914B-D4F4-4F98-82BC-ED1FC815FFE6}"/>
              </a:ext>
            </a:extLst>
          </p:cNvPr>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1B551BA-C8EC-4ADB-95A0-107AEB25C4BC}"/>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5" name="Θέση υποσέλιδου 4">
            <a:extLst>
              <a:ext uri="{FF2B5EF4-FFF2-40B4-BE49-F238E27FC236}">
                <a16:creationId xmlns:a16="http://schemas.microsoft.com/office/drawing/2014/main" id="{082EC237-A3BD-4876-A092-1A1629FC28B2}"/>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82DF062A-30A3-4FCF-B015-CA4D4CEB414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277823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BA9595-AC7B-4080-8AAA-5119805AB2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0E66D57-6AD1-4631-86FA-C6220334825F}"/>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933E038-5CD9-4932-9C7C-11E0302FB7D5}"/>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5" name="Θέση υποσέλιδου 4">
            <a:extLst>
              <a:ext uri="{FF2B5EF4-FFF2-40B4-BE49-F238E27FC236}">
                <a16:creationId xmlns:a16="http://schemas.microsoft.com/office/drawing/2014/main" id="{2C0C3223-0254-42E8-BA6B-84AE60832947}"/>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5559D379-5A7D-474F-9B92-1DAF8BE8A99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2500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66C7B-03DB-4770-98C9-B78F31A17FBB}"/>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FB0BD2E-B962-4F90-9C3C-A99492B5CC5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E891F368-7515-477F-A0CF-0299DCB82B19}"/>
              </a:ext>
            </a:extLst>
          </p:cNvPr>
          <p:cNvSpPr>
            <a:spLocks noGrp="1"/>
          </p:cNvSpPr>
          <p:nvPr>
            <p:ph type="dt" sz="half" idx="10"/>
          </p:nvPr>
        </p:nvSpPr>
        <p:spPr/>
        <p:txBody>
          <a:bodyPr/>
          <a:lstStyle/>
          <a:p>
            <a:fld id="{96DFF08F-DC6B-4601-B491-B0F83F6DD2DA}" type="datetimeFigureOut">
              <a:rPr lang="en-US" smtClean="0"/>
              <a:t>6/25/2019</a:t>
            </a:fld>
            <a:endParaRPr lang="en-US" dirty="0"/>
          </a:p>
        </p:txBody>
      </p:sp>
      <p:sp>
        <p:nvSpPr>
          <p:cNvPr id="5" name="Θέση υποσέλιδου 4">
            <a:extLst>
              <a:ext uri="{FF2B5EF4-FFF2-40B4-BE49-F238E27FC236}">
                <a16:creationId xmlns:a16="http://schemas.microsoft.com/office/drawing/2014/main" id="{B0E94CC4-318C-4709-862F-1E316B4AE727}"/>
              </a:ext>
            </a:extLst>
          </p:cNvPr>
          <p:cNvSpPr>
            <a:spLocks noGrp="1"/>
          </p:cNvSpPr>
          <p:nvPr>
            <p:ph type="ftr" sz="quarter" idx="11"/>
          </p:nvPr>
        </p:nvSpPr>
        <p:spPr/>
        <p:txBody>
          <a:body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F6AE7523-44ED-4051-9B55-7BEE5AD8794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070383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B5E8FE-640F-40C0-8438-8683AD4748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F708CE-CA4A-429E-8DED-ADC63E98C364}"/>
              </a:ext>
            </a:extLst>
          </p:cNvPr>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3507A514-9825-432F-99F4-31EF5E642474}"/>
              </a:ext>
            </a:extLst>
          </p:cNvPr>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9CBDEB97-2712-4FE2-BD46-E12EA4262EEA}"/>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6" name="Θέση υποσέλιδου 5">
            <a:extLst>
              <a:ext uri="{FF2B5EF4-FFF2-40B4-BE49-F238E27FC236}">
                <a16:creationId xmlns:a16="http://schemas.microsoft.com/office/drawing/2014/main" id="{C7031F24-3E64-4307-BFBA-AF50C1D49FB6}"/>
              </a:ext>
            </a:extLst>
          </p:cNvPr>
          <p:cNvSpPr>
            <a:spLocks noGrp="1"/>
          </p:cNvSpPr>
          <p:nvPr>
            <p:ph type="ftr" sz="quarter" idx="11"/>
          </p:nvPr>
        </p:nvSpPr>
        <p:spPr/>
        <p:txBody>
          <a:bodyPr/>
          <a:lstStyle/>
          <a:p>
            <a:r>
              <a:rPr lang="en-GB"/>
              <a:t>© 2016 Pearson Education, Inc.</a:t>
            </a:r>
            <a:endParaRPr lang="en-GB" dirty="0"/>
          </a:p>
        </p:txBody>
      </p:sp>
      <p:sp>
        <p:nvSpPr>
          <p:cNvPr id="7" name="Θέση αριθμού διαφάνειας 6">
            <a:extLst>
              <a:ext uri="{FF2B5EF4-FFF2-40B4-BE49-F238E27FC236}">
                <a16:creationId xmlns:a16="http://schemas.microsoft.com/office/drawing/2014/main" id="{C1B44089-197A-413E-A00A-89DE904BFCB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608744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144EE-8C30-40B8-A00A-FD9FF165D313}"/>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58214F2-AF19-458D-94C7-7EB252AE13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E263F64-901D-4B03-BA51-328FE721E15B}"/>
              </a:ext>
            </a:extLst>
          </p:cNvPr>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C1074C70-1F7D-40EE-9013-0F1F874CE98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7732A885-0D0C-4F13-A45B-F281A1828A96}"/>
              </a:ext>
            </a:extLst>
          </p:cNvPr>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38F63ED-A2F6-41E1-8BB3-F87AC70D567A}"/>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8" name="Θέση υποσέλιδου 7">
            <a:extLst>
              <a:ext uri="{FF2B5EF4-FFF2-40B4-BE49-F238E27FC236}">
                <a16:creationId xmlns:a16="http://schemas.microsoft.com/office/drawing/2014/main" id="{EFD5A7A3-E59C-4F97-AB8F-3F872BE5A2CE}"/>
              </a:ext>
            </a:extLst>
          </p:cNvPr>
          <p:cNvSpPr>
            <a:spLocks noGrp="1"/>
          </p:cNvSpPr>
          <p:nvPr>
            <p:ph type="ftr" sz="quarter" idx="11"/>
          </p:nvPr>
        </p:nvSpPr>
        <p:spPr/>
        <p:txBody>
          <a:bodyPr/>
          <a:lstStyle/>
          <a:p>
            <a:r>
              <a:rPr lang="en-GB"/>
              <a:t>© 2016 Pearson Education, Inc.</a:t>
            </a:r>
            <a:endParaRPr lang="en-GB" dirty="0"/>
          </a:p>
        </p:txBody>
      </p:sp>
      <p:sp>
        <p:nvSpPr>
          <p:cNvPr id="9" name="Θέση αριθμού διαφάνειας 8">
            <a:extLst>
              <a:ext uri="{FF2B5EF4-FFF2-40B4-BE49-F238E27FC236}">
                <a16:creationId xmlns:a16="http://schemas.microsoft.com/office/drawing/2014/main" id="{D527F976-5DB7-40F6-9B04-658423D601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32511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065150-53F5-4EB8-8842-6DCF880295A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926FFAC-2CAB-4403-84F6-2D6DAD9CFDCF}"/>
              </a:ext>
            </a:extLst>
          </p:cNvPr>
          <p:cNvSpPr>
            <a:spLocks noGrp="1"/>
          </p:cNvSpPr>
          <p:nvPr>
            <p:ph type="dt" sz="half" idx="10"/>
          </p:nvPr>
        </p:nvSpPr>
        <p:spPr/>
        <p:txBody>
          <a:bodyPr/>
          <a:lstStyle/>
          <a:p>
            <a:fld id="{96DFF08F-DC6B-4601-B491-B0F83F6DD2DA}" type="datetimeFigureOut">
              <a:rPr lang="en-US" smtClean="0"/>
              <a:t>6/25/2019</a:t>
            </a:fld>
            <a:endParaRPr lang="en-US" dirty="0"/>
          </a:p>
        </p:txBody>
      </p:sp>
      <p:sp>
        <p:nvSpPr>
          <p:cNvPr id="4" name="Θέση υποσέλιδου 3">
            <a:extLst>
              <a:ext uri="{FF2B5EF4-FFF2-40B4-BE49-F238E27FC236}">
                <a16:creationId xmlns:a16="http://schemas.microsoft.com/office/drawing/2014/main" id="{B091A66F-BC91-44EB-B0FE-935FDBC2C60F}"/>
              </a:ext>
            </a:extLst>
          </p:cNvPr>
          <p:cNvSpPr>
            <a:spLocks noGrp="1"/>
          </p:cNvSpPr>
          <p:nvPr>
            <p:ph type="ftr" sz="quarter" idx="11"/>
          </p:nvPr>
        </p:nvSpPr>
        <p:spPr/>
        <p:txBody>
          <a:bodyPr/>
          <a:lstStyle/>
          <a:p>
            <a:r>
              <a:rPr lang="en-GB"/>
              <a:t>© 2016 Pearson Education, Inc.</a:t>
            </a:r>
            <a:endParaRPr lang="en-GB" dirty="0"/>
          </a:p>
        </p:txBody>
      </p:sp>
      <p:sp>
        <p:nvSpPr>
          <p:cNvPr id="5" name="Θέση αριθμού διαφάνειας 4">
            <a:extLst>
              <a:ext uri="{FF2B5EF4-FFF2-40B4-BE49-F238E27FC236}">
                <a16:creationId xmlns:a16="http://schemas.microsoft.com/office/drawing/2014/main" id="{14625104-A32F-4827-BC3C-9F5F6BAA173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118887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1BA7D0C-7F56-4468-9C9B-024A0DDD5F84}"/>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3" name="Θέση υποσέλιδου 2">
            <a:extLst>
              <a:ext uri="{FF2B5EF4-FFF2-40B4-BE49-F238E27FC236}">
                <a16:creationId xmlns:a16="http://schemas.microsoft.com/office/drawing/2014/main" id="{8C5CD669-E8A3-4AC3-9A90-B1B229347365}"/>
              </a:ext>
            </a:extLst>
          </p:cNvPr>
          <p:cNvSpPr>
            <a:spLocks noGrp="1"/>
          </p:cNvSpPr>
          <p:nvPr>
            <p:ph type="ftr" sz="quarter" idx="11"/>
          </p:nvPr>
        </p:nvSpPr>
        <p:spPr/>
        <p:txBody>
          <a:bodyPr/>
          <a:lstStyle/>
          <a:p>
            <a:r>
              <a:rPr lang="en-GB"/>
              <a:t>© 2016 Pearson Education, Inc.</a:t>
            </a:r>
            <a:endParaRPr lang="en-GB" dirty="0"/>
          </a:p>
        </p:txBody>
      </p:sp>
      <p:sp>
        <p:nvSpPr>
          <p:cNvPr id="4" name="Θέση αριθμού διαφάνειας 3">
            <a:extLst>
              <a:ext uri="{FF2B5EF4-FFF2-40B4-BE49-F238E27FC236}">
                <a16:creationId xmlns:a16="http://schemas.microsoft.com/office/drawing/2014/main" id="{0913AE9C-2D8D-49B6-86EB-C6A0484A9CF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024901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AD4BB-5613-44F3-A132-25080BFE5275}"/>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0F42B3C-9939-402B-84B7-6BD19A044D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3C7ABF8E-BC67-401A-8E2E-16F4A01940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97190F3D-84F0-4B58-B81F-BB5DD8A5853D}"/>
              </a:ext>
            </a:extLst>
          </p:cNvPr>
          <p:cNvSpPr>
            <a:spLocks noGrp="1"/>
          </p:cNvSpPr>
          <p:nvPr>
            <p:ph type="dt" sz="half" idx="10"/>
          </p:nvPr>
        </p:nvSpPr>
        <p:spPr/>
        <p:txBody>
          <a:bodyPr/>
          <a:lstStyle/>
          <a:p>
            <a:fld id="{96DFF08F-DC6B-4601-B491-B0F83F6DD2DA}" type="datetimeFigureOut">
              <a:rPr lang="en-US" smtClean="0"/>
              <a:pPr/>
              <a:t>6/25/2019</a:t>
            </a:fld>
            <a:endParaRPr lang="en-US" dirty="0"/>
          </a:p>
        </p:txBody>
      </p:sp>
      <p:sp>
        <p:nvSpPr>
          <p:cNvPr id="6" name="Θέση υποσέλιδου 5">
            <a:extLst>
              <a:ext uri="{FF2B5EF4-FFF2-40B4-BE49-F238E27FC236}">
                <a16:creationId xmlns:a16="http://schemas.microsoft.com/office/drawing/2014/main" id="{8A562F85-3AF0-4803-AC8D-63749BC10ADE}"/>
              </a:ext>
            </a:extLst>
          </p:cNvPr>
          <p:cNvSpPr>
            <a:spLocks noGrp="1"/>
          </p:cNvSpPr>
          <p:nvPr>
            <p:ph type="ftr" sz="quarter" idx="11"/>
          </p:nvPr>
        </p:nvSpPr>
        <p:spPr/>
        <p:txBody>
          <a:bodyPr/>
          <a:lstStyle/>
          <a:p>
            <a:r>
              <a:rPr lang="en-GB"/>
              <a:t>© 2016 Pearson Education, Inc.</a:t>
            </a:r>
            <a:endParaRPr lang="en-GB" dirty="0"/>
          </a:p>
        </p:txBody>
      </p:sp>
      <p:sp>
        <p:nvSpPr>
          <p:cNvPr id="7" name="Θέση αριθμού διαφάνειας 6">
            <a:extLst>
              <a:ext uri="{FF2B5EF4-FFF2-40B4-BE49-F238E27FC236}">
                <a16:creationId xmlns:a16="http://schemas.microsoft.com/office/drawing/2014/main" id="{5C9FEAC5-1E87-4DCE-97D6-3B08D0F3A79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98899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D2118D-3207-4E93-A085-BDE3D6F07221}"/>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5A3E3A9-0A3B-4F06-80EB-C1381418A8F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E0B48E1E-369C-4C16-A843-DAD3CF5F5D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2C582A5E-C407-4238-9B6D-4483FEEC744D}"/>
              </a:ext>
            </a:extLst>
          </p:cNvPr>
          <p:cNvSpPr>
            <a:spLocks noGrp="1"/>
          </p:cNvSpPr>
          <p:nvPr>
            <p:ph type="dt" sz="half" idx="10"/>
          </p:nvPr>
        </p:nvSpPr>
        <p:spPr/>
        <p:txBody>
          <a:bodyPr/>
          <a:lstStyle/>
          <a:p>
            <a:fld id="{96DFF08F-DC6B-4601-B491-B0F83F6DD2DA}" type="datetimeFigureOut">
              <a:rPr lang="en-US" smtClean="0"/>
              <a:t>6/25/2019</a:t>
            </a:fld>
            <a:endParaRPr lang="en-US" dirty="0"/>
          </a:p>
        </p:txBody>
      </p:sp>
      <p:sp>
        <p:nvSpPr>
          <p:cNvPr id="6" name="Θέση υποσέλιδου 5">
            <a:extLst>
              <a:ext uri="{FF2B5EF4-FFF2-40B4-BE49-F238E27FC236}">
                <a16:creationId xmlns:a16="http://schemas.microsoft.com/office/drawing/2014/main" id="{A66818C7-5ACE-4ADA-A611-98BF5DF5AF6B}"/>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D987F4C2-06B8-4F6F-866E-883339DFE35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73341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B05E49-5797-4EDD-9582-55D0104FA2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7E8A058-E01D-41B6-8C86-DEE16BFC36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A846022-36C5-4EDF-957E-0EDC58E337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6/25/2019</a:t>
            </a:fld>
            <a:endParaRPr lang="en-US" dirty="0"/>
          </a:p>
        </p:txBody>
      </p:sp>
      <p:sp>
        <p:nvSpPr>
          <p:cNvPr id="5" name="Θέση υποσέλιδου 4">
            <a:extLst>
              <a:ext uri="{FF2B5EF4-FFF2-40B4-BE49-F238E27FC236}">
                <a16:creationId xmlns:a16="http://schemas.microsoft.com/office/drawing/2014/main" id="{4CACE38D-34FA-4AD9-B32C-A2FC57763E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 2016 Pearson Education, Inc.</a:t>
            </a:r>
            <a:endParaRPr lang="en-GB" dirty="0"/>
          </a:p>
        </p:txBody>
      </p:sp>
      <p:sp>
        <p:nvSpPr>
          <p:cNvPr id="6" name="Θέση αριθμού διαφάνειας 5">
            <a:extLst>
              <a:ext uri="{FF2B5EF4-FFF2-40B4-BE49-F238E27FC236}">
                <a16:creationId xmlns:a16="http://schemas.microsoft.com/office/drawing/2014/main" id="{D3F2D932-1738-424D-A3D0-53C46E4884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8861036"/>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66B3739-74C3-4F28-A167-1AA4CDBCF08D}"/>
              </a:ext>
            </a:extLst>
          </p:cNvPr>
          <p:cNvPicPr>
            <a:picLocks noChangeAspect="1"/>
          </p:cNvPicPr>
          <p:nvPr/>
        </p:nvPicPr>
        <p:blipFill>
          <a:blip r:embed="rId2"/>
          <a:stretch>
            <a:fillRect/>
          </a:stretch>
        </p:blipFill>
        <p:spPr>
          <a:xfrm>
            <a:off x="548000" y="1081841"/>
            <a:ext cx="3517712" cy="4860000"/>
          </a:xfrm>
          <a:prstGeom prst="rect">
            <a:avLst/>
          </a:prstGeom>
          <a:solidFill>
            <a:srgbClr val="FFFFFF">
              <a:shade val="85000"/>
            </a:srgbClr>
          </a:solidFill>
          <a:ln w="3175"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a16="http://schemas.microsoft.com/office/drawing/2014/main" id="{3D3B9E79-418C-4DBB-A16E-F10C917E5D8C}"/>
              </a:ext>
            </a:extLst>
          </p:cNvPr>
          <p:cNvSpPr txBox="1">
            <a:spLocks noChangeArrowheads="1"/>
          </p:cNvSpPr>
          <p:nvPr/>
        </p:nvSpPr>
        <p:spPr>
          <a:xfrm>
            <a:off x="4533900" y="2047874"/>
            <a:ext cx="4441825" cy="2333625"/>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l-GR" sz="2900" dirty="0">
                <a:solidFill>
                  <a:srgbClr val="002060"/>
                </a:solidFill>
              </a:rPr>
              <a:t>Richard Wolfson</a:t>
            </a:r>
            <a:endParaRPr lang="el-GR" altLang="el-GR" sz="2900" dirty="0">
              <a:solidFill>
                <a:srgbClr val="002060"/>
              </a:solidFill>
            </a:endParaRPr>
          </a:p>
          <a:p>
            <a:pPr algn="ctr"/>
            <a:r>
              <a:rPr lang="en-US" altLang="el-GR" sz="2900" dirty="0">
                <a:solidFill>
                  <a:srgbClr val="002060"/>
                </a:solidFill>
              </a:rPr>
              <a:t> </a:t>
            </a:r>
            <a:br>
              <a:rPr lang="en-US" altLang="el-GR" sz="3900" dirty="0">
                <a:solidFill>
                  <a:srgbClr val="002060"/>
                </a:solidFill>
              </a:rPr>
            </a:br>
            <a:r>
              <a:rPr lang="el-GR" altLang="el-GR" sz="4000" dirty="0">
                <a:solidFill>
                  <a:srgbClr val="002060"/>
                </a:solidFill>
              </a:rPr>
              <a:t>ΘΕΜΕΛΙΩΔΗΣ ΠΑΝΕΠΙΣΤΗΜΙΑΚΗ ΦΥΣΙΚΗ </a:t>
            </a:r>
            <a:endParaRPr lang="en-US" altLang="el-GR" sz="3900" b="1" dirty="0">
              <a:solidFill>
                <a:schemeClr val="bg1"/>
              </a:solidFill>
            </a:endParaRPr>
          </a:p>
        </p:txBody>
      </p:sp>
      <p:pic>
        <p:nvPicPr>
          <p:cNvPr id="8" name="Εικόνα 7">
            <a:extLst>
              <a:ext uri="{FF2B5EF4-FFF2-40B4-BE49-F238E27FC236}">
                <a16:creationId xmlns:a16="http://schemas.microsoft.com/office/drawing/2014/main" id="{571C1617-A855-4020-85DD-ECB37DD7AF4A}"/>
              </a:ext>
            </a:extLst>
          </p:cNvPr>
          <p:cNvPicPr>
            <a:picLocks noChangeAspect="1"/>
          </p:cNvPicPr>
          <p:nvPr/>
        </p:nvPicPr>
        <p:blipFill>
          <a:blip r:embed="rId3"/>
          <a:stretch>
            <a:fillRect/>
          </a:stretch>
        </p:blipFill>
        <p:spPr>
          <a:xfrm>
            <a:off x="6911635" y="5941841"/>
            <a:ext cx="1969179" cy="646232"/>
          </a:xfrm>
          <a:prstGeom prst="rect">
            <a:avLst/>
          </a:prstGeom>
        </p:spPr>
      </p:pic>
    </p:spTree>
    <p:extLst>
      <p:ext uri="{BB962C8B-B14F-4D97-AF65-F5344CB8AC3E}">
        <p14:creationId xmlns:p14="http://schemas.microsoft.com/office/powerpoint/2010/main" val="426773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28650" y="222251"/>
            <a:ext cx="7886700" cy="1325563"/>
          </a:xfrm>
        </p:spPr>
        <p:txBody>
          <a:bodyPr>
            <a:normAutofit/>
          </a:bodyPr>
          <a:lstStyle/>
          <a:p>
            <a:r>
              <a:rPr lang="el-GR" sz="4200" dirty="0"/>
              <a:t>Κανόνες για τα σημαντικά ψηφία</a:t>
            </a:r>
            <a:endParaRPr lang="en-US" sz="4200" dirty="0"/>
          </a:p>
        </p:txBody>
      </p:sp>
      <p:sp>
        <p:nvSpPr>
          <p:cNvPr id="20482" name="Rectangle 3"/>
          <p:cNvSpPr>
            <a:spLocks noGrp="1" noChangeArrowheads="1"/>
          </p:cNvSpPr>
          <p:nvPr>
            <p:ph idx="1"/>
          </p:nvPr>
        </p:nvSpPr>
        <p:spPr>
          <a:xfrm>
            <a:off x="365125" y="1457325"/>
            <a:ext cx="8229600" cy="5520384"/>
          </a:xfrm>
        </p:spPr>
        <p:txBody>
          <a:bodyPr>
            <a:normAutofit/>
          </a:bodyPr>
          <a:lstStyle/>
          <a:p>
            <a:pPr>
              <a:lnSpc>
                <a:spcPct val="100000"/>
              </a:lnSpc>
            </a:pPr>
            <a:r>
              <a:rPr lang="el-GR" sz="2400" dirty="0"/>
              <a:t>Στον πολλαπλασιασμό και τη διαίρεση, η απάντηση πρέπει να έχει τον ίδιο αριθμό σημαντικών ψηφίων με τη λιγότερο ακριβή ποσότητα από αυτές που υπεισέρχονται στον υπολογισμό</a:t>
            </a:r>
            <a:endParaRPr lang="en-US" altLang="zh-TW" sz="2400" dirty="0"/>
          </a:p>
          <a:p>
            <a:pPr lvl="1">
              <a:lnSpc>
                <a:spcPct val="100000"/>
              </a:lnSpc>
            </a:pPr>
            <a:r>
              <a:rPr lang="el-GR" sz="2400" dirty="0"/>
              <a:t>Παράδειγμα</a:t>
            </a:r>
            <a:r>
              <a:rPr lang="en-US" sz="2400" dirty="0"/>
              <a:t>: (3</a:t>
            </a:r>
            <a:r>
              <a:rPr lang="el-GR" sz="2400" dirty="0"/>
              <a:t>,</a:t>
            </a:r>
            <a:r>
              <a:rPr lang="en-US" sz="2400" dirty="0"/>
              <a:t>1416 N)(2</a:t>
            </a:r>
            <a:r>
              <a:rPr lang="el-GR" sz="2400" dirty="0"/>
              <a:t>,</a:t>
            </a:r>
            <a:r>
              <a:rPr lang="en-US" sz="2400" dirty="0"/>
              <a:t>1 m) = 6</a:t>
            </a:r>
            <a:r>
              <a:rPr lang="el-GR" sz="2400" dirty="0"/>
              <a:t>,</a:t>
            </a:r>
            <a:r>
              <a:rPr lang="en-US" sz="2400" dirty="0"/>
              <a:t>6 N·m</a:t>
            </a:r>
          </a:p>
          <a:p>
            <a:pPr lvl="2">
              <a:lnSpc>
                <a:spcPct val="100000"/>
              </a:lnSpc>
            </a:pPr>
            <a:r>
              <a:rPr lang="el-GR" sz="1800" dirty="0"/>
              <a:t>Σημειώστε ότι η κεντρική κουκκίδα κατά κανόνα χρησιμοποιείται όταν οι μονάδες πολλαπλασιάζονται </a:t>
            </a:r>
            <a:r>
              <a:rPr lang="en-US" sz="1800" dirty="0"/>
              <a:t>(</a:t>
            </a:r>
            <a:r>
              <a:rPr lang="el-GR" sz="1800" dirty="0"/>
              <a:t>η</a:t>
            </a:r>
            <a:r>
              <a:rPr lang="en-US" sz="1800" dirty="0"/>
              <a:t> kWh</a:t>
            </a:r>
            <a:r>
              <a:rPr lang="el-GR" sz="1800" dirty="0"/>
              <a:t> αποτελεί εξαίρεση</a:t>
            </a:r>
            <a:r>
              <a:rPr lang="en-US" sz="1800" dirty="0"/>
              <a:t>).</a:t>
            </a:r>
            <a:endParaRPr lang="en-US" altLang="zh-TW" sz="1800" dirty="0"/>
          </a:p>
          <a:p>
            <a:pPr>
              <a:lnSpc>
                <a:spcPct val="100000"/>
              </a:lnSpc>
            </a:pPr>
            <a:r>
              <a:rPr lang="el-GR" sz="2400" dirty="0"/>
              <a:t>Στην πρόσθεση και στην αφαίρεση, η απάντηση θα πρέπει να έχει τον ίδιο αριθμό ψηφίων στα δεξιά της υποδιαστολής με τον όρο του αθροίσματος ή της διαφοράς που έχει τον μικρότερο αριθμό δεκαδικών ψηφίων</a:t>
            </a:r>
            <a:endParaRPr lang="en-US" altLang="zh-TW" sz="2400" dirty="0"/>
          </a:p>
          <a:p>
            <a:pPr lvl="1">
              <a:lnSpc>
                <a:spcPct val="100000"/>
              </a:lnSpc>
            </a:pPr>
            <a:r>
              <a:rPr lang="el-GR" sz="2400" dirty="0"/>
              <a:t>Παράδειγμα</a:t>
            </a:r>
            <a:r>
              <a:rPr lang="en-US" sz="2400" dirty="0"/>
              <a:t>: 3</a:t>
            </a:r>
            <a:r>
              <a:rPr lang="el-GR" sz="2400" dirty="0"/>
              <a:t>,</a:t>
            </a:r>
            <a:r>
              <a:rPr lang="en-US" sz="2400" dirty="0"/>
              <a:t>2492 m – 3</a:t>
            </a:r>
            <a:r>
              <a:rPr lang="el-GR" sz="2400" dirty="0"/>
              <a:t>,</a:t>
            </a:r>
            <a:r>
              <a:rPr lang="en-US" sz="2400" dirty="0"/>
              <a:t>241 = 0</a:t>
            </a:r>
            <a:r>
              <a:rPr lang="el-GR" sz="2400" dirty="0"/>
              <a:t>,</a:t>
            </a:r>
            <a:r>
              <a:rPr lang="en-US" sz="2400" dirty="0"/>
              <a:t>008 m</a:t>
            </a:r>
          </a:p>
          <a:p>
            <a:pPr lvl="2">
              <a:lnSpc>
                <a:spcPct val="100000"/>
              </a:lnSpc>
            </a:pPr>
            <a:r>
              <a:rPr lang="el-GR" sz="1800" dirty="0"/>
              <a:t>Παρατηρήστε την απώλεια ακρίβειας όταν η απάντηση έχει μόνο ένα σημαντικό ψηφίο</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61975" y="117476"/>
            <a:ext cx="7886700" cy="1325563"/>
          </a:xfrm>
        </p:spPr>
        <p:txBody>
          <a:bodyPr>
            <a:normAutofit/>
          </a:bodyPr>
          <a:lstStyle/>
          <a:p>
            <a:r>
              <a:rPr lang="el-GR" sz="4200" dirty="0"/>
              <a:t>Εκτίμηση</a:t>
            </a:r>
            <a:endParaRPr lang="en-US" sz="4200" dirty="0"/>
          </a:p>
        </p:txBody>
      </p:sp>
      <p:sp>
        <p:nvSpPr>
          <p:cNvPr id="22530" name="Rectangle 3"/>
          <p:cNvSpPr>
            <a:spLocks noGrp="1" noChangeArrowheads="1"/>
          </p:cNvSpPr>
          <p:nvPr>
            <p:ph idx="1"/>
          </p:nvPr>
        </p:nvSpPr>
        <p:spPr>
          <a:xfrm>
            <a:off x="365124" y="1200150"/>
            <a:ext cx="8713023" cy="5514975"/>
          </a:xfrm>
        </p:spPr>
        <p:txBody>
          <a:bodyPr>
            <a:normAutofit/>
          </a:bodyPr>
          <a:lstStyle/>
          <a:p>
            <a:r>
              <a:rPr lang="el-GR" sz="2200" dirty="0"/>
              <a:t>Για πολλούς σκοπούς, χρειαζόμαστε μόνο μια γενική ιδέα για το μέγεθος ενός αντικειμένου ή φυσικού φαινομένου</a:t>
            </a:r>
            <a:endParaRPr lang="en-US" altLang="ja-JP" sz="2200" dirty="0"/>
          </a:p>
          <a:p>
            <a:r>
              <a:rPr lang="el-GR" sz="2200" dirty="0"/>
              <a:t>Η εκτίμηση μπορεί να προσφέρει μια ουσιώδη</a:t>
            </a:r>
            <a:r>
              <a:rPr lang="en-US" sz="2200" dirty="0"/>
              <a:t> </a:t>
            </a:r>
            <a:r>
              <a:rPr lang="el-GR" sz="2200" dirty="0"/>
              <a:t>γνώση ενός προβλήματος ή μιας κατάστασης στη φυσική </a:t>
            </a:r>
            <a:endParaRPr lang="en-US" sz="2200" dirty="0"/>
          </a:p>
          <a:p>
            <a:r>
              <a:rPr lang="el-GR" sz="2200" dirty="0"/>
              <a:t>Παράδειγμα</a:t>
            </a:r>
            <a:r>
              <a:rPr lang="en-US" sz="2200" dirty="0"/>
              <a:t>: </a:t>
            </a:r>
            <a:r>
              <a:rPr lang="el-GR" sz="2200" dirty="0"/>
              <a:t>Ποια είναι η ετήσια κατανάλωση βενζίνης στις ΗΠΑ;</a:t>
            </a:r>
            <a:endParaRPr lang="en-US" altLang="ja-JP" sz="2200" dirty="0"/>
          </a:p>
          <a:p>
            <a:pPr lvl="1"/>
            <a:r>
              <a:rPr lang="el-GR" sz="2200" dirty="0"/>
              <a:t>Οι κάτοικοι των ΗΠΑ είναι περίπου</a:t>
            </a:r>
            <a:r>
              <a:rPr lang="en-US" sz="2200" dirty="0"/>
              <a:t> 300 </a:t>
            </a:r>
            <a:r>
              <a:rPr lang="el-GR" sz="2200" dirty="0"/>
              <a:t>εκατομμύρια, επομένως πιθανόν βρίσκονται σε χρήση 100 εκατομμύρια αυτοκίνητα </a:t>
            </a:r>
            <a:r>
              <a:rPr lang="en-US" sz="2200" dirty="0"/>
              <a:t>(10</a:t>
            </a:r>
            <a:r>
              <a:rPr lang="en-US" sz="2200" baseline="30000" dirty="0"/>
              <a:t>8</a:t>
            </a:r>
            <a:r>
              <a:rPr lang="en-US" sz="2200" dirty="0"/>
              <a:t> </a:t>
            </a:r>
            <a:r>
              <a:rPr lang="el-GR" sz="2200" dirty="0"/>
              <a:t>αυτοκίνητα</a:t>
            </a:r>
            <a:r>
              <a:rPr lang="en-US" sz="2200" dirty="0"/>
              <a:t>)</a:t>
            </a:r>
          </a:p>
          <a:p>
            <a:pPr lvl="1"/>
            <a:r>
              <a:rPr lang="el-GR" sz="2200" dirty="0"/>
              <a:t>Ένα μέσο αυτοκίνητο διανύει περίπου</a:t>
            </a:r>
            <a:r>
              <a:rPr lang="en-US" sz="2200" dirty="0"/>
              <a:t> 10</a:t>
            </a:r>
            <a:r>
              <a:rPr lang="el-GR" sz="2200" dirty="0"/>
              <a:t>.</a:t>
            </a:r>
            <a:r>
              <a:rPr lang="en-US" sz="2200" dirty="0"/>
              <a:t>000 </a:t>
            </a:r>
            <a:r>
              <a:rPr lang="el-GR" sz="2200" dirty="0"/>
              <a:t>μίλια τον χρόνο</a:t>
            </a:r>
            <a:r>
              <a:rPr lang="en-US" sz="2200" dirty="0"/>
              <a:t> (10</a:t>
            </a:r>
            <a:r>
              <a:rPr lang="en-US" sz="2200" baseline="30000" dirty="0"/>
              <a:t>4</a:t>
            </a:r>
            <a:r>
              <a:rPr lang="en-US" sz="2200" dirty="0"/>
              <a:t> </a:t>
            </a:r>
            <a:r>
              <a:rPr lang="el-GR" sz="2200" dirty="0"/>
              <a:t>μίλια</a:t>
            </a:r>
            <a:r>
              <a:rPr lang="en-US" sz="2200" dirty="0"/>
              <a:t>).</a:t>
            </a:r>
          </a:p>
          <a:p>
            <a:pPr lvl="1"/>
            <a:r>
              <a:rPr lang="el-GR" sz="2200" dirty="0"/>
              <a:t>Ένα μέσο αυτοκίνητο διανύει περίπου</a:t>
            </a:r>
            <a:r>
              <a:rPr lang="en-US" sz="2200" dirty="0"/>
              <a:t> 20 </a:t>
            </a:r>
            <a:r>
              <a:rPr lang="el-GR" sz="2200" dirty="0"/>
              <a:t>μίλια ανά γαλόνι</a:t>
            </a:r>
            <a:endParaRPr lang="en-US" sz="2200" dirty="0"/>
          </a:p>
          <a:p>
            <a:pPr lvl="1"/>
            <a:r>
              <a:rPr lang="el-GR" sz="2200" dirty="0"/>
              <a:t>Επομένως, σε έναν χρόνο, ένα μέσο αυτοκίνητο καταναλώνει </a:t>
            </a:r>
            <a:r>
              <a:rPr lang="en-US" sz="2200" dirty="0"/>
              <a:t>(10</a:t>
            </a:r>
            <a:r>
              <a:rPr lang="en-US" sz="2200" baseline="30000" dirty="0"/>
              <a:t>4</a:t>
            </a:r>
            <a:r>
              <a:rPr lang="en-US" sz="2200" dirty="0"/>
              <a:t> </a:t>
            </a:r>
            <a:r>
              <a:rPr lang="el-GR" sz="2200" dirty="0"/>
              <a:t>μίλια</a:t>
            </a:r>
            <a:r>
              <a:rPr lang="en-US" sz="2200" dirty="0"/>
              <a:t>)/(20 </a:t>
            </a:r>
            <a:r>
              <a:rPr lang="el-GR" sz="2200" dirty="0"/>
              <a:t>μίλια</a:t>
            </a:r>
            <a:r>
              <a:rPr lang="en-US" sz="2200" dirty="0"/>
              <a:t>/</a:t>
            </a:r>
            <a:r>
              <a:rPr lang="el-GR" sz="2200" dirty="0"/>
              <a:t>γαλόνι</a:t>
            </a:r>
            <a:r>
              <a:rPr lang="en-US" sz="2200" dirty="0"/>
              <a:t>) = 500 </a:t>
            </a:r>
            <a:r>
              <a:rPr lang="el-GR" sz="2200" dirty="0"/>
              <a:t>γαλόνια</a:t>
            </a:r>
            <a:endParaRPr lang="en-US" sz="2200" dirty="0"/>
          </a:p>
          <a:p>
            <a:pPr lvl="1"/>
            <a:r>
              <a:rPr lang="el-GR" sz="2200" dirty="0"/>
              <a:t>Επομένως, η ετήσια κατανάλωση βενζίνης στις ΗΠΑ είναι περίπου</a:t>
            </a:r>
            <a:br>
              <a:rPr lang="en-US" altLang="ja-JP" sz="2200" dirty="0"/>
            </a:br>
            <a:r>
              <a:rPr lang="en-US" altLang="ja-JP" sz="2200" dirty="0"/>
              <a:t>(500 </a:t>
            </a:r>
            <a:r>
              <a:rPr lang="el-GR" altLang="ja-JP" sz="2200" dirty="0"/>
              <a:t>γαλόνια</a:t>
            </a:r>
            <a:r>
              <a:rPr lang="en-US" altLang="ja-JP" sz="2200" dirty="0"/>
              <a:t>/</a:t>
            </a:r>
            <a:r>
              <a:rPr lang="el-GR" altLang="ja-JP" sz="2200" dirty="0"/>
              <a:t>αυτοκίνητο</a:t>
            </a:r>
            <a:r>
              <a:rPr lang="en-US" altLang="ja-JP" sz="2200" dirty="0"/>
              <a:t>)(10</a:t>
            </a:r>
            <a:r>
              <a:rPr lang="en-US" altLang="ja-JP" sz="2200" baseline="30000" dirty="0"/>
              <a:t>8</a:t>
            </a:r>
            <a:r>
              <a:rPr lang="en-US" altLang="ja-JP" sz="2200" dirty="0"/>
              <a:t> </a:t>
            </a:r>
            <a:r>
              <a:rPr lang="el-GR" altLang="ja-JP" sz="2200" dirty="0"/>
              <a:t>αυτοκίνητα</a:t>
            </a:r>
            <a:r>
              <a:rPr lang="en-US" altLang="ja-JP" sz="2200" dirty="0"/>
              <a:t>) = 5 × </a:t>
            </a:r>
            <a:r>
              <a:rPr lang="en-US" altLang="ja-JP" sz="2200" dirty="0">
                <a:sym typeface="Symbol" charset="0"/>
              </a:rPr>
              <a:t>10</a:t>
            </a:r>
            <a:r>
              <a:rPr lang="en-US" altLang="ja-JP" sz="2200" baseline="30000" dirty="0">
                <a:sym typeface="Symbol" charset="0"/>
              </a:rPr>
              <a:t>10</a:t>
            </a:r>
            <a:r>
              <a:rPr lang="en-US" altLang="ja-JP" sz="2200" dirty="0">
                <a:sym typeface="Symbol" charset="0"/>
              </a:rPr>
              <a:t> </a:t>
            </a:r>
            <a:r>
              <a:rPr lang="el-GR" altLang="ja-JP" sz="2200" dirty="0">
                <a:sym typeface="Symbol" charset="0"/>
              </a:rPr>
              <a:t>γαλόνια</a:t>
            </a:r>
            <a:r>
              <a:rPr lang="en-US" altLang="ja-JP" sz="2200" dirty="0">
                <a:sym typeface="Symbol" charset="0"/>
              </a:rPr>
              <a:t> (</a:t>
            </a:r>
            <a:r>
              <a:rPr lang="el-GR" altLang="ja-JP" sz="2200" dirty="0">
                <a:sym typeface="Symbol" charset="0"/>
              </a:rPr>
              <a:t>περίπου</a:t>
            </a:r>
            <a:r>
              <a:rPr lang="en-US" altLang="ja-JP" sz="2200" dirty="0">
                <a:sym typeface="Symbol" charset="0"/>
              </a:rPr>
              <a:t> 200 GL).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l-GR" sz="4000" dirty="0"/>
              <a:t>Μια μέθοδος επίλυσης προβλημάτων</a:t>
            </a:r>
            <a:endParaRPr lang="en-US" sz="4000" dirty="0"/>
          </a:p>
        </p:txBody>
      </p:sp>
      <p:sp>
        <p:nvSpPr>
          <p:cNvPr id="24578" name="Rectangle 3"/>
          <p:cNvSpPr>
            <a:spLocks noGrp="1" noChangeArrowheads="1"/>
          </p:cNvSpPr>
          <p:nvPr>
            <p:ph idx="1"/>
          </p:nvPr>
        </p:nvSpPr>
        <p:spPr/>
        <p:txBody>
          <a:bodyPr>
            <a:normAutofit/>
          </a:bodyPr>
          <a:lstStyle/>
          <a:p>
            <a:pPr>
              <a:lnSpc>
                <a:spcPct val="100000"/>
              </a:lnSpc>
            </a:pPr>
            <a:r>
              <a:rPr lang="el-GR" dirty="0"/>
              <a:t>Η μέθοδος </a:t>
            </a:r>
            <a:r>
              <a:rPr lang="en-US" dirty="0"/>
              <a:t>IDEA</a:t>
            </a:r>
            <a:r>
              <a:rPr lang="el-GR" dirty="0"/>
              <a:t> απαρτίζεται από τέσσερα απλά βήματα</a:t>
            </a:r>
            <a:endParaRPr lang="en-US" altLang="zh-TW" dirty="0"/>
          </a:p>
          <a:p>
            <a:pPr>
              <a:lnSpc>
                <a:spcPct val="100000"/>
              </a:lnSpc>
            </a:pPr>
            <a:r>
              <a:rPr lang="el-GR" dirty="0"/>
              <a:t>Η μέθοδος IDEA δεν είναι ένα «συνταγολόγιο» για την επίλυση προβλημάτων φυσικής. Είναι μάλλον ένα εργαλείο για να οργανώσετε την πορεία που θα ακολουθήσετε για την επίλυση ενός προβλήματος</a:t>
            </a:r>
            <a:endParaRPr lang="en-US" altLang="zh-TW" dirty="0"/>
          </a:p>
          <a:p>
            <a:pPr>
              <a:lnSpc>
                <a:spcPct val="100000"/>
              </a:lnSpc>
            </a:pPr>
            <a:r>
              <a:rPr lang="el-GR" dirty="0"/>
              <a:t>Τα τέσσερα βήματα της μεθόδου</a:t>
            </a:r>
            <a:r>
              <a:rPr lang="en-US" dirty="0"/>
              <a:t> IDEA </a:t>
            </a:r>
            <a:r>
              <a:rPr lang="el-GR" dirty="0"/>
              <a:t>είναι</a:t>
            </a:r>
            <a:endParaRPr lang="en-US" altLang="zh-TW" dirty="0"/>
          </a:p>
          <a:p>
            <a:pPr lvl="1">
              <a:lnSpc>
                <a:spcPct val="100000"/>
              </a:lnSpc>
            </a:pPr>
            <a:r>
              <a:rPr lang="en-US" dirty="0"/>
              <a:t>INTERPRET</a:t>
            </a:r>
            <a:r>
              <a:rPr lang="el-GR" dirty="0"/>
              <a:t> – ΕΡΜΗΝΕΥΣΤΕ</a:t>
            </a:r>
            <a:endParaRPr lang="en-US" dirty="0"/>
          </a:p>
          <a:p>
            <a:pPr lvl="1">
              <a:lnSpc>
                <a:spcPct val="100000"/>
              </a:lnSpc>
            </a:pPr>
            <a:r>
              <a:rPr lang="en-US" dirty="0"/>
              <a:t>DEVELOP</a:t>
            </a:r>
            <a:r>
              <a:rPr lang="el-GR" dirty="0"/>
              <a:t> – ΑΝΑΠΤΥΞΤΕ </a:t>
            </a:r>
            <a:endParaRPr lang="en-US" dirty="0"/>
          </a:p>
          <a:p>
            <a:pPr lvl="1">
              <a:lnSpc>
                <a:spcPct val="100000"/>
              </a:lnSpc>
            </a:pPr>
            <a:r>
              <a:rPr lang="en-US" dirty="0"/>
              <a:t>EVALUATE</a:t>
            </a:r>
            <a:r>
              <a:rPr lang="el-GR" dirty="0"/>
              <a:t> – ΥΠΟΛΟΓΙΣΤΕ </a:t>
            </a:r>
            <a:endParaRPr lang="en-US" dirty="0"/>
          </a:p>
          <a:p>
            <a:pPr lvl="1">
              <a:lnSpc>
                <a:spcPct val="100000"/>
              </a:lnSpc>
            </a:pPr>
            <a:r>
              <a:rPr lang="en-US" dirty="0"/>
              <a:t>ASSESS</a:t>
            </a:r>
            <a:r>
              <a:rPr lang="el-GR" dirty="0"/>
              <a:t> – ΑΞΙΟΛΟΓΗΣΤΕ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r>
              <a:rPr lang="en-US" sz="4200" dirty="0"/>
              <a:t>INTERPRET</a:t>
            </a:r>
            <a:r>
              <a:rPr lang="el-GR" sz="4200" dirty="0"/>
              <a:t> – ΕΡΜΗΝΕΥΣΤΕ </a:t>
            </a:r>
            <a:endParaRPr lang="en-US" sz="4200" dirty="0"/>
          </a:p>
        </p:txBody>
      </p:sp>
      <p:sp>
        <p:nvSpPr>
          <p:cNvPr id="3" name="Ορθογώνιο 2">
            <a:extLst>
              <a:ext uri="{FF2B5EF4-FFF2-40B4-BE49-F238E27FC236}">
                <a16:creationId xmlns:a16="http://schemas.microsoft.com/office/drawing/2014/main" id="{BEB8D50A-D669-425C-B95D-1A90AB9940D2}"/>
              </a:ext>
            </a:extLst>
          </p:cNvPr>
          <p:cNvSpPr/>
          <p:nvPr/>
        </p:nvSpPr>
        <p:spPr>
          <a:xfrm>
            <a:off x="733425" y="1616571"/>
            <a:ext cx="7953375" cy="3323987"/>
          </a:xfrm>
          <a:prstGeom prst="rect">
            <a:avLst/>
          </a:prstGeom>
        </p:spPr>
        <p:txBody>
          <a:bodyPr wrap="square">
            <a:spAutoFit/>
          </a:bodyPr>
          <a:lstStyle/>
          <a:p>
            <a:r>
              <a:rPr lang="el-GR" sz="2100" dirty="0">
                <a:solidFill>
                  <a:srgbClr val="FF0000"/>
                </a:solidFill>
              </a:rPr>
              <a:t>ΕΡΜΗΝΕΥΣΤΕ</a:t>
            </a:r>
            <a:r>
              <a:rPr lang="el-GR" sz="2100" dirty="0"/>
              <a:t> Το πρώτο βήμα είναι να </a:t>
            </a:r>
            <a:r>
              <a:rPr lang="el-GR" sz="2100" i="1" dirty="0"/>
              <a:t>ερμηνεύσετε </a:t>
            </a:r>
            <a:r>
              <a:rPr lang="el-GR" sz="2100" dirty="0"/>
              <a:t>το πρόβλημα για να βεβαιωθείτε ότι γνωρίζετε τι ζητάει. Στη συνέχεια </a:t>
            </a:r>
            <a:r>
              <a:rPr lang="el-GR" sz="2100" i="1" dirty="0"/>
              <a:t>προσδιορίζετε</a:t>
            </a:r>
            <a:r>
              <a:rPr lang="el-GR" sz="2100" dirty="0"/>
              <a:t> τις έννοιες και αρχές που εφαρμόζονται - τους νόμους κίνησης του Νεύτωνα, τη διατήρηση της ενέργειας, τον πρώτο νόμο της θερμοδυναμικής, τον νόμο του </a:t>
            </a:r>
            <a:r>
              <a:rPr lang="el-GR" sz="2100" dirty="0" err="1"/>
              <a:t>Gauss</a:t>
            </a:r>
            <a:r>
              <a:rPr lang="el-GR" sz="2100" dirty="0"/>
              <a:t> </a:t>
            </a:r>
            <a:r>
              <a:rPr lang="el-GR" sz="2100" dirty="0" err="1"/>
              <a:t>κ.ο.κ.</a:t>
            </a:r>
            <a:r>
              <a:rPr lang="el-GR" sz="2100" dirty="0"/>
              <a:t> Επίσης, </a:t>
            </a:r>
            <a:r>
              <a:rPr lang="el-GR" sz="2100" i="1" dirty="0"/>
              <a:t>προσδιορίζετε</a:t>
            </a:r>
            <a:r>
              <a:rPr lang="el-GR" sz="2100" dirty="0"/>
              <a:t> τους «παίκτες» στην κατάσταση - το αντικείμενο του οποίου την κίνηση σας ζητείται να περιγράψετε, τις δυνάμεις που ενεργούν, το </a:t>
            </a:r>
            <a:r>
              <a:rPr lang="el-GR" sz="2100" dirty="0" err="1"/>
              <a:t>θερμοδυναμικό</a:t>
            </a:r>
            <a:r>
              <a:rPr lang="el-GR" sz="2100" dirty="0"/>
              <a:t> σύστημα που θα αναλύσετε, τα φορτία που παράγουν ένα ηλεκτρικό πεδίο, τα στοιχεία ενός ηλεκτρικού κυκλώματος, τις φωτεινές ακτίνες που θα βοηθήσουν να εντοπίσετε ένα είδωλο </a:t>
            </a:r>
            <a:r>
              <a:rPr lang="el-GR" sz="2100" dirty="0" err="1"/>
              <a:t>κ.ο.κ.</a:t>
            </a:r>
            <a:endParaRPr lang="el-GR"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a:bodyPr>
          <a:lstStyle/>
          <a:p>
            <a:r>
              <a:rPr lang="en-US" sz="4200" dirty="0"/>
              <a:t>DEVELOP</a:t>
            </a:r>
            <a:r>
              <a:rPr lang="el-GR" sz="4200" dirty="0"/>
              <a:t> – ΑΝΑΠΤΥΞΤΕ </a:t>
            </a:r>
            <a:endParaRPr lang="en-US" sz="4200" dirty="0"/>
          </a:p>
        </p:txBody>
      </p:sp>
      <p:sp>
        <p:nvSpPr>
          <p:cNvPr id="2" name="Ορθογώνιο 1">
            <a:extLst>
              <a:ext uri="{FF2B5EF4-FFF2-40B4-BE49-F238E27FC236}">
                <a16:creationId xmlns:a16="http://schemas.microsoft.com/office/drawing/2014/main" id="{1672800D-BC50-43F9-9466-B08224E9FBEC}"/>
              </a:ext>
            </a:extLst>
          </p:cNvPr>
          <p:cNvSpPr/>
          <p:nvPr/>
        </p:nvSpPr>
        <p:spPr>
          <a:xfrm>
            <a:off x="628650" y="1420654"/>
            <a:ext cx="8155427" cy="5324535"/>
          </a:xfrm>
          <a:prstGeom prst="rect">
            <a:avLst/>
          </a:prstGeom>
        </p:spPr>
        <p:txBody>
          <a:bodyPr wrap="square">
            <a:spAutoFit/>
          </a:bodyPr>
          <a:lstStyle/>
          <a:p>
            <a:r>
              <a:rPr lang="el-GR" sz="2000" dirty="0">
                <a:solidFill>
                  <a:srgbClr val="FF0000"/>
                </a:solidFill>
              </a:rPr>
              <a:t>ΑΝΑΠΤΥΞΤΕ</a:t>
            </a:r>
            <a:r>
              <a:rPr lang="el-GR" sz="2000" dirty="0"/>
              <a:t> Το δεύτερο βήμα είναι να </a:t>
            </a:r>
            <a:r>
              <a:rPr lang="el-GR" sz="2000" i="1" dirty="0"/>
              <a:t>αναπτύξετε</a:t>
            </a:r>
            <a:r>
              <a:rPr lang="el-GR" sz="2000" dirty="0"/>
              <a:t> ένα σχέδιο για την επίλυση του προβλήματος. Είναι πάντα χρήσιμο και συχνά απαραίτητο να </a:t>
            </a:r>
            <a:r>
              <a:rPr lang="el-GR" sz="2000" i="1" dirty="0"/>
              <a:t>σχεδιάζετε </a:t>
            </a:r>
            <a:r>
              <a:rPr lang="el-GR" sz="2000" dirty="0"/>
              <a:t>ένα σχήμα που να αποτυπώνει την κατάσταση. Το σχέδιό σας πρέπει να δείχνει αντικείμενα, δυνάμεις και άλλες φυσικές οντότητες. Η επισήμανση των μαζών, των θέσεων, των δυνάμεων, των ταχυτήτων, των ροών θερμότητας, των ηλεκτρικών ή μαγνητικών πεδίων και άλλων ποσοτήτων θα σας βοηθήσει πολύ. Κατόπιν, </a:t>
            </a:r>
            <a:r>
              <a:rPr lang="el-GR" sz="2000" i="1" dirty="0"/>
              <a:t>καθορίστε </a:t>
            </a:r>
            <a:r>
              <a:rPr lang="el-GR" sz="2000" dirty="0"/>
              <a:t>τους σχετικούς μαθηματικούς τύπους - συγκεκριμένα, εκείνους που περιέχουν τις ποσότητες που δίνονται στα προβλήματα καθώς και τους αγνώστους ως προς τους οποίους λύνετε. Μην «αρπάξετε» απλά τις εξισώσεις· αντίθετα, σκεφτείτε ότι η καθεμία αντανακλά τις υποκείμενες έννοιες και αρχές που έχετε εντοπίσει ότι διέπουν αυτό το πρόβλημα. Το σχέδιο που αναπτύξατε μπορεί να περιλαμβάνει τον υπολογισμό ενδιάμεσων ποσοτήτων, την εύρεση τιμών σε έναν πίνακα ή σε ένα από τα διάφορα παραρτήματα αυτού του βιβλίου ή ακόμα και την επίλυση ενός προκαταρκτικού προβλήματος, του οποίου η απάντηση είναι απαραίτητη για να πάρετε το τελικό αποτέλεσμα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normAutofit/>
          </a:bodyPr>
          <a:lstStyle/>
          <a:p>
            <a:r>
              <a:rPr lang="en-US" sz="4200" dirty="0"/>
              <a:t>EVALUATE</a:t>
            </a:r>
            <a:r>
              <a:rPr lang="el-GR" sz="4200" dirty="0"/>
              <a:t> - ΥΠΟΛΟΓΙΣΤΕ</a:t>
            </a:r>
            <a:endParaRPr lang="en-US" sz="4200" dirty="0"/>
          </a:p>
        </p:txBody>
      </p:sp>
      <p:sp>
        <p:nvSpPr>
          <p:cNvPr id="2" name="Ορθογώνιο 1">
            <a:extLst>
              <a:ext uri="{FF2B5EF4-FFF2-40B4-BE49-F238E27FC236}">
                <a16:creationId xmlns:a16="http://schemas.microsoft.com/office/drawing/2014/main" id="{8F2A7539-B146-448C-9E2F-79A2F541E034}"/>
              </a:ext>
            </a:extLst>
          </p:cNvPr>
          <p:cNvSpPr/>
          <p:nvPr/>
        </p:nvSpPr>
        <p:spPr>
          <a:xfrm>
            <a:off x="590550" y="1549896"/>
            <a:ext cx="8324850" cy="3647152"/>
          </a:xfrm>
          <a:prstGeom prst="rect">
            <a:avLst/>
          </a:prstGeom>
        </p:spPr>
        <p:txBody>
          <a:bodyPr wrap="square">
            <a:spAutoFit/>
          </a:bodyPr>
          <a:lstStyle/>
          <a:p>
            <a:r>
              <a:rPr lang="el-GR" sz="2100" dirty="0">
                <a:solidFill>
                  <a:srgbClr val="FF0000"/>
                </a:solidFill>
              </a:rPr>
              <a:t>ΥΠΟΛΟΓΙΣΤΕ </a:t>
            </a:r>
            <a:r>
              <a:rPr lang="el-GR" sz="2100" dirty="0"/>
              <a:t>Τα προβλήματα της φυσικής έχουν αριθμητικές ή συμβολικές απαντήσεις και πρέπει να </a:t>
            </a:r>
            <a:r>
              <a:rPr lang="el-GR" sz="2100" i="1" dirty="0"/>
              <a:t>υπολογίσετε </a:t>
            </a:r>
            <a:r>
              <a:rPr lang="el-GR" sz="2100" dirty="0"/>
              <a:t>την απάντησή σας. Σε αυτό το βήμα </a:t>
            </a:r>
            <a:r>
              <a:rPr lang="el-GR" sz="2100" i="1" dirty="0"/>
              <a:t>εκτελείτε</a:t>
            </a:r>
            <a:r>
              <a:rPr lang="el-GR" sz="2100" dirty="0"/>
              <a:t> το σχέδιό σας, ακολουθώντας τα βήματα που έχετε σκιαγραφήσει. Εδώ χρειάζεστε τις μαθηματικές σας δεξιότητες. Χρησιμοποιήστε άλγεβρα, τριγωνομετρία ή διαφορικό λογισμό, όπως απαιτείται, για να λύσετε τις εξισώσεις σας. Είναι καλή ιδέα να κρατήσετε όλες τις αριθμητικές ποσότητες, είτε είναι γνωστές είτε όχι, σε συμβολική μορφή καθώς επεξεργάζεστε τη λύση του προβλήματός σας. Στο τέλος μπορείτε να αντικαταστήσετε τους αριθμούς και να επεξεργαστείτε την αριθμητική για να </a:t>
            </a:r>
            <a:r>
              <a:rPr lang="el-GR" sz="2100" i="1" dirty="0"/>
              <a:t>υπολογίσετε</a:t>
            </a:r>
            <a:r>
              <a:rPr lang="el-GR" sz="2100" dirty="0"/>
              <a:t> την αριθμητική απάντηση, αν το πρόβλημα την απαιτεί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a:t>ASSESS</a:t>
            </a:r>
            <a:r>
              <a:rPr lang="el-GR" dirty="0"/>
              <a:t> - ΑΞΙΟΛΟΓΗΣΤΕ</a:t>
            </a:r>
            <a:endParaRPr lang="en-US" dirty="0"/>
          </a:p>
        </p:txBody>
      </p:sp>
      <p:sp>
        <p:nvSpPr>
          <p:cNvPr id="2" name="Ορθογώνιο 1">
            <a:extLst>
              <a:ext uri="{FF2B5EF4-FFF2-40B4-BE49-F238E27FC236}">
                <a16:creationId xmlns:a16="http://schemas.microsoft.com/office/drawing/2014/main" id="{FB381AA1-195C-4FCE-8554-49423C9455C0}"/>
              </a:ext>
            </a:extLst>
          </p:cNvPr>
          <p:cNvSpPr/>
          <p:nvPr/>
        </p:nvSpPr>
        <p:spPr>
          <a:xfrm>
            <a:off x="542925" y="1407021"/>
            <a:ext cx="8258175" cy="3647152"/>
          </a:xfrm>
          <a:prstGeom prst="rect">
            <a:avLst/>
          </a:prstGeom>
        </p:spPr>
        <p:txBody>
          <a:bodyPr wrap="square">
            <a:spAutoFit/>
          </a:bodyPr>
          <a:lstStyle/>
          <a:p>
            <a:r>
              <a:rPr lang="el-GR" sz="2100" dirty="0">
                <a:solidFill>
                  <a:srgbClr val="FF0000"/>
                </a:solidFill>
              </a:rPr>
              <a:t>ΑΞΙΟΛΟΓΗΣΤΕ</a:t>
            </a:r>
            <a:r>
              <a:rPr lang="el-GR" sz="2100" dirty="0"/>
              <a:t> Μην ικανοποιήστε με την απάντησή σας μέχρι να </a:t>
            </a:r>
            <a:r>
              <a:rPr lang="el-GR" sz="2100" i="1" dirty="0"/>
              <a:t>αξιολογήσετε </a:t>
            </a:r>
            <a:r>
              <a:rPr lang="el-GR" sz="2100" dirty="0"/>
              <a:t>αν έχει νόημα! Είναι σωστές οι μονάδες; Οι αριθμοί φαίνονται λογικοί; Η αλγεβρική μορφή της απάντησής σας λειτουργεί σε προφανείς ειδικές περιπτώσεις, όπως ίσως «απενεργοποιώντας» τη βαρύτητα ή κάνοντας μηδενική ή άπειρη τη μάζα του αντικειμένου; Ο έλεγχος ειδικών περιπτώσεων όχι μόνο σας βοηθά να αποφασίσετε αν η απάντησή σας έχει νόημα, αλλά μπορεί επίσης να σας δώσει πληροφορίες για την υποκείμενη φυσική. Στα λυμένα παραδείγματα, θα κάνουμε συχνά αυτό το βήμα για να ενισχύσουμε τις γνώσεις σας στη φυσική, συσχετίζοντας το συγκεκριμένο παράδειγμα με άλλες εφαρμογές της φυσικής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normAutofit/>
          </a:bodyPr>
          <a:lstStyle/>
          <a:p>
            <a:r>
              <a:rPr lang="el-GR" sz="4200" dirty="0"/>
              <a:t>ΣΥΝΟΨΗ</a:t>
            </a:r>
            <a:endParaRPr lang="en-US" sz="4200" dirty="0"/>
          </a:p>
        </p:txBody>
      </p:sp>
      <p:sp>
        <p:nvSpPr>
          <p:cNvPr id="34818" name="Rectangle 3"/>
          <p:cNvSpPr>
            <a:spLocks noGrp="1" noChangeArrowheads="1"/>
          </p:cNvSpPr>
          <p:nvPr>
            <p:ph idx="1"/>
          </p:nvPr>
        </p:nvSpPr>
        <p:spPr>
          <a:xfrm>
            <a:off x="628650" y="1758950"/>
            <a:ext cx="7886700" cy="4351338"/>
          </a:xfrm>
        </p:spPr>
        <p:txBody>
          <a:bodyPr>
            <a:normAutofit fontScale="92500" lnSpcReduction="10000"/>
          </a:bodyPr>
          <a:lstStyle/>
          <a:p>
            <a:pPr>
              <a:lnSpc>
                <a:spcPct val="100000"/>
              </a:lnSpc>
            </a:pPr>
            <a:r>
              <a:rPr lang="el-GR" sz="2200" dirty="0"/>
              <a:t>Από κοινού, οι επιμέρους τομείς της φυσικής προσφέρουν μια συνολική περιγραφή των βασικών αρχών που διέπουν τη φυσική πραγματικότητα</a:t>
            </a:r>
            <a:endParaRPr lang="en-US" sz="2200" dirty="0"/>
          </a:p>
          <a:p>
            <a:pPr>
              <a:lnSpc>
                <a:spcPct val="100000"/>
              </a:lnSpc>
            </a:pPr>
            <a:r>
              <a:rPr lang="el-GR" sz="2200" dirty="0"/>
              <a:t>Το σύστημα μονάδων</a:t>
            </a:r>
            <a:r>
              <a:rPr lang="en-US" sz="2200" dirty="0"/>
              <a:t> SI </a:t>
            </a:r>
            <a:r>
              <a:rPr lang="el-GR" sz="2200" dirty="0"/>
              <a:t>προσφέρει ακριβείς ορισμούς των θεμελιωδών ποσοτήτων της φυσικής</a:t>
            </a:r>
            <a:endParaRPr lang="en-US" sz="2200" dirty="0"/>
          </a:p>
          <a:p>
            <a:pPr lvl="1">
              <a:lnSpc>
                <a:spcPct val="100000"/>
              </a:lnSpc>
            </a:pPr>
            <a:r>
              <a:rPr lang="el-GR" sz="2200" dirty="0"/>
              <a:t>Αυτοί οι λειτουργικοί ορισμοί μπορούν να αναπαραχθούν οπουδήποτε</a:t>
            </a:r>
            <a:endParaRPr lang="en-US" sz="2200" dirty="0"/>
          </a:p>
          <a:p>
            <a:pPr>
              <a:lnSpc>
                <a:spcPct val="100000"/>
              </a:lnSpc>
            </a:pPr>
            <a:r>
              <a:rPr lang="el-GR" sz="2200" dirty="0"/>
              <a:t>Ο χειρισμών των αριθμών που αντιπροσωπεύουν φυσικές ποσότητες προϋποθέτει </a:t>
            </a:r>
            <a:endParaRPr lang="en-US" sz="2200" dirty="0"/>
          </a:p>
          <a:p>
            <a:pPr lvl="1">
              <a:lnSpc>
                <a:spcPct val="100000"/>
              </a:lnSpc>
            </a:pPr>
            <a:r>
              <a:rPr lang="el-GR" sz="2200" dirty="0"/>
              <a:t>Τη χρήση επιστημονικής σημειογραφίας και προθεμάτων </a:t>
            </a:r>
            <a:r>
              <a:rPr lang="en-US" sz="2200" dirty="0"/>
              <a:t>SI </a:t>
            </a:r>
          </a:p>
          <a:p>
            <a:pPr lvl="1">
              <a:lnSpc>
                <a:spcPct val="100000"/>
              </a:lnSpc>
            </a:pPr>
            <a:r>
              <a:rPr lang="el-GR" sz="2200" dirty="0"/>
              <a:t>Την κατανόηση των σημαντικών ψηφίων</a:t>
            </a:r>
            <a:endParaRPr lang="en-US" sz="2200" dirty="0"/>
          </a:p>
          <a:p>
            <a:pPr lvl="1">
              <a:lnSpc>
                <a:spcPct val="100000"/>
              </a:lnSpc>
            </a:pPr>
            <a:r>
              <a:rPr lang="el-GR" sz="2200" dirty="0"/>
              <a:t>Την εκτίμηση</a:t>
            </a:r>
            <a:endParaRPr lang="en-US" sz="2200" dirty="0"/>
          </a:p>
          <a:p>
            <a:pPr>
              <a:lnSpc>
                <a:spcPct val="100000"/>
              </a:lnSpc>
            </a:pPr>
            <a:r>
              <a:rPr lang="el-GR" sz="2200"/>
              <a:t>Η μέθοδος </a:t>
            </a:r>
            <a:r>
              <a:rPr lang="en-US" sz="2200" dirty="0"/>
              <a:t>IDEA </a:t>
            </a:r>
            <a:r>
              <a:rPr lang="el-GR" sz="2200" dirty="0"/>
              <a:t>προσφέρει ένα γενικό πλαίσιο για την επίλυση προβλημάτων φυσικής</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a:extLst>
              <a:ext uri="{FF2B5EF4-FFF2-40B4-BE49-F238E27FC236}">
                <a16:creationId xmlns:a16="http://schemas.microsoft.com/office/drawing/2014/main" id="{5F291A26-A144-4436-9BFA-6AB4DECBF474}"/>
              </a:ext>
            </a:extLst>
          </p:cNvPr>
          <p:cNvSpPr txBox="1"/>
          <p:nvPr/>
        </p:nvSpPr>
        <p:spPr>
          <a:xfrm>
            <a:off x="1027113" y="2362200"/>
            <a:ext cx="7010400" cy="1323439"/>
          </a:xfrm>
          <a:prstGeom prst="rect">
            <a:avLst/>
          </a:prstGeom>
          <a:noFill/>
          <a:ln>
            <a:solidFill>
              <a:srgbClr val="FF0000"/>
            </a:solidFill>
          </a:ln>
        </p:spPr>
        <p:txBody>
          <a:bodyPr>
            <a:spAutoFit/>
          </a:bodyPr>
          <a:lstStyle/>
          <a:p>
            <a:pPr algn="ctr">
              <a:defRPr/>
            </a:pPr>
            <a:r>
              <a:rPr lang="el-GR" sz="2000"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000" dirty="0">
                <a:cs typeface="Arial" charset="0"/>
              </a:rPr>
              <a:t>(που έχει κυρωθεί με τον Ν. 100/1975)</a:t>
            </a:r>
          </a:p>
        </p:txBody>
      </p:sp>
    </p:spTree>
    <p:extLst>
      <p:ext uri="{BB962C8B-B14F-4D97-AF65-F5344CB8AC3E}">
        <p14:creationId xmlns:p14="http://schemas.microsoft.com/office/powerpoint/2010/main" val="139863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091" name="Rectangle 43"/>
          <p:cNvSpPr>
            <a:spLocks noGrp="1" noChangeArrowheads="1"/>
          </p:cNvSpPr>
          <p:nvPr>
            <p:ph type="ctrTitle"/>
          </p:nvPr>
        </p:nvSpPr>
        <p:spPr>
          <a:xfrm>
            <a:off x="603363" y="1191796"/>
            <a:ext cx="7516084" cy="2976344"/>
          </a:xfrm>
        </p:spPr>
        <p:txBody>
          <a:bodyPr anchor="ctr">
            <a:normAutofit/>
          </a:bodyPr>
          <a:lstStyle/>
          <a:p>
            <a:pPr algn="l"/>
            <a:r>
              <a:rPr lang="el-GR" sz="5700" dirty="0">
                <a:solidFill>
                  <a:srgbClr val="FFFFFF"/>
                </a:solidFill>
              </a:rPr>
              <a:t>Κεφάλαιο</a:t>
            </a:r>
            <a:r>
              <a:rPr lang="en-US" sz="5700" dirty="0">
                <a:solidFill>
                  <a:srgbClr val="FFFFFF"/>
                </a:solidFill>
              </a:rPr>
              <a:t> 1: </a:t>
            </a:r>
            <a:br>
              <a:rPr lang="en-US" sz="5700" dirty="0">
                <a:solidFill>
                  <a:srgbClr val="FFFFFF"/>
                </a:solidFill>
              </a:rPr>
            </a:br>
            <a:r>
              <a:rPr lang="el-GR" sz="5700" dirty="0">
                <a:solidFill>
                  <a:srgbClr val="FFFFFF"/>
                </a:solidFill>
              </a:rPr>
              <a:t>Κάνοντας φυσική</a:t>
            </a:r>
            <a:endParaRPr lang="en-US" sz="5700" dirty="0">
              <a:solidFill>
                <a:srgbClr val="FFFFFF"/>
              </a:solidFill>
            </a:endParaRP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182762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491490" y="365125"/>
            <a:ext cx="3840085" cy="1692794"/>
          </a:xfrm>
        </p:spPr>
        <p:txBody>
          <a:bodyPr vert="horz" lIns="91440" tIns="45720" rIns="91440" bIns="45720" rtlCol="0" anchor="ctr">
            <a:normAutofit/>
          </a:bodyPr>
          <a:lstStyle/>
          <a:p>
            <a:pPr defTabSz="914400"/>
            <a:r>
              <a:rPr lang="en-US" sz="4400" dirty="0" err="1"/>
              <a:t>Τι</a:t>
            </a:r>
            <a:r>
              <a:rPr lang="en-US" sz="4400" dirty="0"/>
              <a:t> μαθα</a:t>
            </a:r>
            <a:r>
              <a:rPr lang="en-US" sz="4400" dirty="0" err="1"/>
              <a:t>ίνετε</a:t>
            </a:r>
            <a:endParaRPr lang="en-US" sz="4400" dirty="0"/>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146" name="Rectangle 3"/>
          <p:cNvSpPr>
            <a:spLocks noGrp="1" noChangeArrowheads="1"/>
          </p:cNvSpPr>
          <p:nvPr>
            <p:ph sz="half" idx="1"/>
          </p:nvPr>
        </p:nvSpPr>
        <p:spPr>
          <a:xfrm>
            <a:off x="491490" y="2575034"/>
            <a:ext cx="3840085" cy="3462228"/>
          </a:xfrm>
        </p:spPr>
        <p:txBody>
          <a:bodyPr vert="horz" lIns="91440" tIns="45720" rIns="91440" bIns="45720" rtlCol="0">
            <a:noAutofit/>
          </a:bodyPr>
          <a:lstStyle/>
          <a:p>
            <a:pPr indent="-228600" defTabSz="914400"/>
            <a:r>
              <a:rPr lang="en-US" sz="1800" dirty="0" err="1"/>
              <a:t>Τους</a:t>
            </a:r>
            <a:r>
              <a:rPr lang="en-US" sz="1800" dirty="0"/>
              <a:t> </a:t>
            </a:r>
            <a:r>
              <a:rPr lang="en-US" sz="1800" dirty="0" err="1"/>
              <a:t>τομείς</a:t>
            </a:r>
            <a:r>
              <a:rPr lang="en-US" sz="1800" dirty="0"/>
              <a:t> της φυσικής</a:t>
            </a:r>
          </a:p>
          <a:p>
            <a:pPr indent="-228600" defTabSz="914400"/>
            <a:r>
              <a:rPr lang="en-US" sz="1800" dirty="0" err="1"/>
              <a:t>Το</a:t>
            </a:r>
            <a:r>
              <a:rPr lang="en-US" sz="1800" dirty="0"/>
              <a:t> </a:t>
            </a:r>
            <a:r>
              <a:rPr lang="en-US" sz="1800" dirty="0" err="1"/>
              <a:t>σύστημ</a:t>
            </a:r>
            <a:r>
              <a:rPr lang="en-US" sz="1800" dirty="0"/>
              <a:t>α SI των μονάδων μέτρησης</a:t>
            </a:r>
          </a:p>
          <a:p>
            <a:pPr indent="-228600" defTabSz="914400"/>
            <a:r>
              <a:rPr lang="en-US" sz="1800" dirty="0" err="1"/>
              <a:t>Πώς</a:t>
            </a:r>
            <a:r>
              <a:rPr lang="en-US" sz="1800" dirty="0"/>
              <a:t> να </a:t>
            </a:r>
            <a:r>
              <a:rPr lang="en-US" sz="1800" dirty="0" err="1"/>
              <a:t>εκφράζετε</a:t>
            </a:r>
            <a:r>
              <a:rPr lang="en-US" sz="1800" dirty="0"/>
              <a:t> και να </a:t>
            </a:r>
            <a:r>
              <a:rPr lang="en-US" sz="1800" dirty="0" err="1"/>
              <a:t>χειρίζεστε</a:t>
            </a:r>
            <a:r>
              <a:rPr lang="en-US" sz="1800" dirty="0"/>
              <a:t> </a:t>
            </a:r>
            <a:r>
              <a:rPr lang="en-US" sz="1800" dirty="0" err="1"/>
              <a:t>τους</a:t>
            </a:r>
            <a:r>
              <a:rPr lang="en-US" sz="1800" dirty="0"/>
              <a:t> α</a:t>
            </a:r>
            <a:r>
              <a:rPr lang="en-US" sz="1800" dirty="0" err="1"/>
              <a:t>ριθμούς</a:t>
            </a:r>
            <a:r>
              <a:rPr lang="en-US" sz="1800" dirty="0"/>
              <a:t> π</a:t>
            </a:r>
            <a:r>
              <a:rPr lang="en-US" sz="1800" dirty="0" err="1"/>
              <a:t>ου</a:t>
            </a:r>
            <a:r>
              <a:rPr lang="en-US" sz="1800" dirty="0"/>
              <a:t> </a:t>
            </a:r>
            <a:r>
              <a:rPr lang="en-US" sz="1800" dirty="0" err="1"/>
              <a:t>χρησιμο</a:t>
            </a:r>
            <a:r>
              <a:rPr lang="en-US" sz="1800" dirty="0"/>
              <a:t>ποιούνται στη φυσική</a:t>
            </a:r>
          </a:p>
          <a:p>
            <a:pPr indent="-228600" defTabSz="914400"/>
            <a:r>
              <a:rPr lang="en-US" sz="1800" dirty="0" err="1"/>
              <a:t>Πώς</a:t>
            </a:r>
            <a:r>
              <a:rPr lang="en-US" sz="1800" dirty="0"/>
              <a:t> να α</a:t>
            </a:r>
            <a:r>
              <a:rPr lang="en-US" sz="1800" dirty="0" err="1"/>
              <a:t>ντιμετω</a:t>
            </a:r>
            <a:r>
              <a:rPr lang="en-US" sz="1800" dirty="0"/>
              <a:t>πίζετε την ακρίβεια και την αβεβαιότητα</a:t>
            </a:r>
          </a:p>
          <a:p>
            <a:pPr indent="-228600" defTabSz="914400"/>
            <a:r>
              <a:rPr lang="en-US" sz="1800" dirty="0" err="1"/>
              <a:t>Πώς</a:t>
            </a:r>
            <a:r>
              <a:rPr lang="en-US" sz="1800" dirty="0"/>
              <a:t> να </a:t>
            </a:r>
            <a:r>
              <a:rPr lang="en-US" sz="1800" dirty="0" err="1"/>
              <a:t>εξάγετε</a:t>
            </a:r>
            <a:r>
              <a:rPr lang="en-US" sz="1800" dirty="0"/>
              <a:t> π</a:t>
            </a:r>
            <a:r>
              <a:rPr lang="en-US" sz="1800" dirty="0" err="1"/>
              <a:t>ληροφορίες</a:t>
            </a:r>
            <a:r>
              <a:rPr lang="en-US" sz="1800" dirty="0"/>
              <a:t> από π</a:t>
            </a:r>
            <a:r>
              <a:rPr lang="en-US" sz="1800" dirty="0" err="1"/>
              <a:t>ειρ</a:t>
            </a:r>
            <a:r>
              <a:rPr lang="en-US" sz="1800" dirty="0"/>
              <a:t>αματικά δεδομένα</a:t>
            </a:r>
          </a:p>
          <a:p>
            <a:pPr indent="-228600" defTabSz="914400"/>
            <a:r>
              <a:rPr lang="en-US" sz="1800" dirty="0" err="1"/>
              <a:t>Μι</a:t>
            </a:r>
            <a:r>
              <a:rPr lang="en-US" sz="1800" dirty="0"/>
              <a:t>α </a:t>
            </a:r>
            <a:r>
              <a:rPr lang="el-GR" sz="1800" dirty="0" err="1"/>
              <a:t>μέθδο</a:t>
            </a:r>
            <a:r>
              <a:rPr lang="en-US" sz="1800" dirty="0"/>
              <a:t> για την επίλυση προβλημάτων</a:t>
            </a:r>
            <a:r>
              <a:rPr lang="el-GR" sz="1800" dirty="0"/>
              <a:t> φυσικής</a:t>
            </a:r>
            <a:endParaRPr lang="en-US" sz="1800" dirty="0"/>
          </a:p>
        </p:txBody>
      </p:sp>
      <p:pic>
        <p:nvPicPr>
          <p:cNvPr id="6" name="Picture 5" descr="01_00_Figure.jpg"/>
          <p:cNvPicPr>
            <a:picLocks noChangeAspect="1"/>
          </p:cNvPicPr>
          <p:nvPr/>
        </p:nvPicPr>
        <p:blipFill rotWithShape="1">
          <a:blip r:embed="rId3">
            <a:extLst>
              <a:ext uri="{28A0092B-C50C-407E-A947-70E740481C1C}">
                <a14:useLocalDpi xmlns:a14="http://schemas.microsoft.com/office/drawing/2010/main" val="0"/>
              </a:ext>
            </a:extLst>
          </a:blip>
          <a:srcRect l="19729" r="2089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492919" y="138581"/>
            <a:ext cx="8079581" cy="1658198"/>
          </a:xfrm>
        </p:spPr>
        <p:txBody>
          <a:bodyPr>
            <a:normAutofit/>
          </a:bodyPr>
          <a:lstStyle/>
          <a:p>
            <a:r>
              <a:rPr lang="el-GR" sz="4200" dirty="0"/>
              <a:t>Τομείς φυσικής</a:t>
            </a:r>
            <a:endParaRPr lang="en-US" sz="4200" dirty="0"/>
          </a:p>
        </p:txBody>
      </p:sp>
      <p:sp>
        <p:nvSpPr>
          <p:cNvPr id="8194" name="Rectangle 3"/>
          <p:cNvSpPr>
            <a:spLocks noGrp="1" noChangeArrowheads="1"/>
          </p:cNvSpPr>
          <p:nvPr>
            <p:ph idx="1"/>
          </p:nvPr>
        </p:nvSpPr>
        <p:spPr>
          <a:xfrm>
            <a:off x="571500" y="1408034"/>
            <a:ext cx="7886700" cy="4351338"/>
          </a:xfrm>
        </p:spPr>
        <p:txBody>
          <a:bodyPr/>
          <a:lstStyle/>
          <a:p>
            <a:r>
              <a:rPr lang="el-GR" sz="2400" dirty="0"/>
              <a:t>Η φυσική παρέχει μια σχεδόν ενιαία περιγραφή όλων των φυσικών φαινομένων</a:t>
            </a:r>
            <a:endParaRPr lang="en-US" sz="2400" dirty="0"/>
          </a:p>
          <a:p>
            <a:r>
              <a:rPr lang="el-GR" sz="2400" dirty="0"/>
              <a:t>Μπορούμε να διαιρέσουμε τη φυσική σε έξι επιμέρους, αλλά αλληλοσυνδεόμενους τομείς</a:t>
            </a:r>
            <a:endParaRPr lang="en-US" sz="2400" dirty="0"/>
          </a:p>
        </p:txBody>
      </p:sp>
      <p:pic>
        <p:nvPicPr>
          <p:cNvPr id="3" name="Εικόνα 2">
            <a:extLst>
              <a:ext uri="{FF2B5EF4-FFF2-40B4-BE49-F238E27FC236}">
                <a16:creationId xmlns:a16="http://schemas.microsoft.com/office/drawing/2014/main" id="{277EDC7C-7B55-4A8D-BFD1-6702A26384BD}"/>
              </a:ext>
            </a:extLst>
          </p:cNvPr>
          <p:cNvPicPr>
            <a:picLocks noChangeAspect="1"/>
          </p:cNvPicPr>
          <p:nvPr/>
        </p:nvPicPr>
        <p:blipFill rotWithShape="1">
          <a:blip r:embed="rId3"/>
          <a:srcRect l="8963" t="26199" r="59185" b="47089"/>
          <a:stretch/>
        </p:blipFill>
        <p:spPr>
          <a:xfrm>
            <a:off x="1882064" y="2948702"/>
            <a:ext cx="5151272" cy="345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136622" y="624110"/>
            <a:ext cx="7284749" cy="1280890"/>
          </a:xfrm>
        </p:spPr>
        <p:txBody>
          <a:bodyPr>
            <a:normAutofit/>
          </a:bodyPr>
          <a:lstStyle/>
          <a:p>
            <a:r>
              <a:rPr lang="en-US" sz="4200" dirty="0"/>
              <a:t>To </a:t>
            </a:r>
            <a:r>
              <a:rPr lang="el-GR" sz="4200" dirty="0"/>
              <a:t>μετρικό σύστημα SI</a:t>
            </a:r>
            <a:endParaRPr lang="en-US" sz="4200" dirty="0"/>
          </a:p>
        </p:txBody>
      </p:sp>
      <p:graphicFrame>
        <p:nvGraphicFramePr>
          <p:cNvPr id="10249" name="Rectangle 3">
            <a:extLst>
              <a:ext uri="{FF2B5EF4-FFF2-40B4-BE49-F238E27FC236}">
                <a16:creationId xmlns:a16="http://schemas.microsoft.com/office/drawing/2014/main" id="{81E988A9-FC7C-4BCD-AF53-01416C497C89}"/>
              </a:ext>
            </a:extLst>
          </p:cNvPr>
          <p:cNvGraphicFramePr>
            <a:graphicFrameLocks noGrp="1"/>
          </p:cNvGraphicFramePr>
          <p:nvPr>
            <p:ph idx="1"/>
            <p:extLst>
              <p:ext uri="{D42A27DB-BD31-4B8C-83A1-F6EECF244321}">
                <p14:modId xmlns:p14="http://schemas.microsoft.com/office/powerpoint/2010/main" val="504679014"/>
              </p:ext>
            </p:extLst>
          </p:nvPr>
        </p:nvGraphicFramePr>
        <p:xfrm>
          <a:off x="1225857" y="1776814"/>
          <a:ext cx="6740553" cy="4323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normAutofit/>
          </a:bodyPr>
          <a:lstStyle/>
          <a:p>
            <a:r>
              <a:rPr lang="el-GR" sz="4200" dirty="0"/>
              <a:t>Λειτουργικοί ορισμοί</a:t>
            </a:r>
            <a:endParaRPr lang="en-US" sz="4200" dirty="0"/>
          </a:p>
        </p:txBody>
      </p:sp>
      <p:sp>
        <p:nvSpPr>
          <p:cNvPr id="12290" name="Rectangle 3"/>
          <p:cNvSpPr>
            <a:spLocks noGrp="1" noChangeArrowheads="1"/>
          </p:cNvSpPr>
          <p:nvPr>
            <p:ph idx="1"/>
          </p:nvPr>
        </p:nvSpPr>
        <p:spPr>
          <a:xfrm>
            <a:off x="365124" y="1531938"/>
            <a:ext cx="8524875" cy="5236809"/>
          </a:xfrm>
        </p:spPr>
        <p:txBody>
          <a:bodyPr>
            <a:normAutofit fontScale="92500" lnSpcReduction="10000"/>
          </a:bodyPr>
          <a:lstStyle/>
          <a:p>
            <a:pPr>
              <a:lnSpc>
                <a:spcPct val="110000"/>
              </a:lnSpc>
            </a:pPr>
            <a:r>
              <a:rPr lang="el-GR" sz="2200" dirty="0"/>
              <a:t>Οι μονάδες μήκους και χρόνου έχουν λειτουργικούς ορισμούς, επομένως οι ορισμοί τους μπορούν να βρουν εφαρμογή σε οποιοδήποτε εργαστήριο</a:t>
            </a:r>
            <a:r>
              <a:rPr lang="en-US" sz="2200" dirty="0"/>
              <a:t>. </a:t>
            </a:r>
          </a:p>
          <a:p>
            <a:pPr>
              <a:lnSpc>
                <a:spcPct val="110000"/>
              </a:lnSpc>
            </a:pPr>
            <a:r>
              <a:rPr lang="el-GR" sz="2200" dirty="0"/>
              <a:t>Οι σημασίες αυτών των ορισμών θα αποσαφηνίζονται, καθώς θα εμβαθύνετε στη μελέτη της φυσικής</a:t>
            </a:r>
            <a:r>
              <a:rPr lang="en-US" sz="2200" dirty="0"/>
              <a:t>:</a:t>
            </a:r>
          </a:p>
          <a:p>
            <a:pPr lvl="1">
              <a:lnSpc>
                <a:spcPct val="110000"/>
              </a:lnSpc>
            </a:pPr>
            <a:r>
              <a:rPr lang="el-GR" sz="2200" b="1" dirty="0"/>
              <a:t>Μέτρο</a:t>
            </a:r>
            <a:r>
              <a:rPr lang="el-GR" sz="2200" dirty="0"/>
              <a:t> είναι η απόσταση που διανύει το φως στο κενό σε 1/299.792.458 του δευτερολέπτου</a:t>
            </a:r>
            <a:endParaRPr lang="en-US" sz="2200" dirty="0"/>
          </a:p>
          <a:p>
            <a:pPr lvl="1">
              <a:lnSpc>
                <a:spcPct val="110000"/>
              </a:lnSpc>
            </a:pPr>
            <a:r>
              <a:rPr lang="el-GR" sz="2200" b="1" dirty="0"/>
              <a:t>Δευτερόλεπτο</a:t>
            </a:r>
            <a:r>
              <a:rPr lang="en-US" sz="2200" b="1" dirty="0"/>
              <a:t>:</a:t>
            </a:r>
            <a:r>
              <a:rPr lang="en-US" sz="2200" dirty="0"/>
              <a:t> </a:t>
            </a:r>
            <a:r>
              <a:rPr lang="el-GR" sz="2200" dirty="0"/>
              <a:t>Το μέγεθός του καθορίζεται από τον ορισμό της</a:t>
            </a:r>
            <a:r>
              <a:rPr lang="en-US" sz="2200" dirty="0"/>
              <a:t> </a:t>
            </a:r>
            <a:r>
              <a:rPr lang="el-GR" sz="2200" dirty="0"/>
              <a:t>αριθμητικής τιμής της συχνότητας </a:t>
            </a:r>
            <a:r>
              <a:rPr lang="el-GR" sz="2200" dirty="0" err="1"/>
              <a:t>υπέρλεπτου</a:t>
            </a:r>
            <a:r>
              <a:rPr lang="el-GR" sz="2200" dirty="0"/>
              <a:t> διαχωρισμού της θεμελιώδους στάθμης του ατόμου του Καισίου 133, σε ηρεμία και σε θερμοκρασία 0 K, στην ακριβή τιμή 9.192.631.770</a:t>
            </a:r>
            <a:endParaRPr lang="en-US" sz="2200" dirty="0"/>
          </a:p>
          <a:p>
            <a:pPr>
              <a:lnSpc>
                <a:spcPct val="110000"/>
              </a:lnSpc>
            </a:pPr>
            <a:r>
              <a:rPr lang="el-GR" sz="2200" dirty="0"/>
              <a:t>Δεν έχει ακόμη καθιερωθεί πλήρως ένας λειτουργικός ορισμός της μάζας, βάσει </a:t>
            </a:r>
            <a:r>
              <a:rPr lang="el-GR" sz="2200" dirty="0" err="1"/>
              <a:t>σταθεράς</a:t>
            </a:r>
            <a:r>
              <a:rPr lang="el-GR" sz="2200" dirty="0"/>
              <a:t> του </a:t>
            </a:r>
            <a:r>
              <a:rPr lang="en-US" sz="2200" dirty="0"/>
              <a:t>Planck</a:t>
            </a:r>
          </a:p>
          <a:p>
            <a:pPr lvl="1">
              <a:lnSpc>
                <a:spcPct val="110000"/>
              </a:lnSpc>
            </a:pPr>
            <a:r>
              <a:rPr lang="el-GR" sz="2200" dirty="0"/>
              <a:t>Στην εποχή μας, το </a:t>
            </a:r>
            <a:r>
              <a:rPr lang="el-GR" sz="2200" b="1" dirty="0"/>
              <a:t>χιλιόγραμμο</a:t>
            </a:r>
            <a:r>
              <a:rPr lang="el-GR" sz="2200" dirty="0"/>
              <a:t> (κιλό) ορίζεται βάσει του διεθνούς προτύπου χιλιόγραμμου (ένα τεχνούργημα) που φυλάσσεται στο Διεθνές Γραφείο Μέτρων και Σταθμών στο </a:t>
            </a:r>
            <a:r>
              <a:rPr lang="el-GR" sz="2200" dirty="0" err="1"/>
              <a:t>Σερβ</a:t>
            </a:r>
            <a:r>
              <a:rPr lang="el-GR" sz="2200" dirty="0"/>
              <a:t> της Γαλλίας</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00075" y="79376"/>
            <a:ext cx="7886700" cy="1325563"/>
          </a:xfrm>
        </p:spPr>
        <p:txBody>
          <a:bodyPr>
            <a:normAutofit/>
          </a:bodyPr>
          <a:lstStyle/>
          <a:p>
            <a:r>
              <a:rPr lang="el-GR" sz="4000" dirty="0"/>
              <a:t>Προθέματα του </a:t>
            </a:r>
            <a:r>
              <a:rPr lang="en-US" sz="4000" dirty="0"/>
              <a:t>SI </a:t>
            </a:r>
            <a:r>
              <a:rPr lang="el-GR" sz="4000" dirty="0"/>
              <a:t>και επιστημονική σημειογραφία </a:t>
            </a:r>
            <a:endParaRPr lang="en-US" sz="4000" dirty="0"/>
          </a:p>
        </p:txBody>
      </p:sp>
      <p:sp>
        <p:nvSpPr>
          <p:cNvPr id="14338" name="Rectangle 3"/>
          <p:cNvSpPr>
            <a:spLocks noGrp="1" noChangeArrowheads="1"/>
          </p:cNvSpPr>
          <p:nvPr>
            <p:ph idx="1"/>
          </p:nvPr>
        </p:nvSpPr>
        <p:spPr>
          <a:xfrm>
            <a:off x="365124" y="1370013"/>
            <a:ext cx="5721351" cy="5462587"/>
          </a:xfrm>
        </p:spPr>
        <p:txBody>
          <a:bodyPr>
            <a:normAutofit fontScale="92500"/>
          </a:bodyPr>
          <a:lstStyle/>
          <a:p>
            <a:pPr>
              <a:lnSpc>
                <a:spcPct val="97000"/>
              </a:lnSpc>
            </a:pPr>
            <a:r>
              <a:rPr lang="el-GR" sz="2200" dirty="0"/>
              <a:t>Το μεγάλο εύρος των ποσοτήτων που προκύπτουν στη φυσική εκφράζεται καλύτερα με τη χρήση αριθμών λογικού μεγέθους πολλαπλασιάζοντας με μία δύναμη του </a:t>
            </a:r>
            <a:r>
              <a:rPr lang="en-US" sz="2200" dirty="0"/>
              <a:t>10:</a:t>
            </a:r>
            <a:endParaRPr lang="en-US" altLang="zh-TW" sz="2200" dirty="0"/>
          </a:p>
          <a:p>
            <a:pPr lvl="1">
              <a:lnSpc>
                <a:spcPct val="97000"/>
              </a:lnSpc>
            </a:pPr>
            <a:r>
              <a:rPr lang="en-US" sz="2200" dirty="0"/>
              <a:t>31416</a:t>
            </a:r>
            <a:r>
              <a:rPr lang="el-GR" sz="2200" dirty="0"/>
              <a:t>,</a:t>
            </a:r>
            <a:r>
              <a:rPr lang="en-US" sz="2200" dirty="0"/>
              <a:t>5 = 3</a:t>
            </a:r>
            <a:r>
              <a:rPr lang="el-GR" sz="2200" dirty="0"/>
              <a:t>,</a:t>
            </a:r>
            <a:r>
              <a:rPr lang="en-US" sz="2200" dirty="0"/>
              <a:t>14165 × 1</a:t>
            </a:r>
            <a:r>
              <a:rPr lang="en-US" sz="2200" dirty="0">
                <a:sym typeface="Symbol" charset="0"/>
              </a:rPr>
              <a:t>0</a:t>
            </a:r>
            <a:r>
              <a:rPr lang="en-US" sz="2200" baseline="30000" dirty="0">
                <a:sym typeface="Symbol" charset="0"/>
              </a:rPr>
              <a:t>4</a:t>
            </a:r>
          </a:p>
          <a:p>
            <a:pPr lvl="1">
              <a:lnSpc>
                <a:spcPct val="97000"/>
              </a:lnSpc>
            </a:pPr>
            <a:r>
              <a:rPr lang="en-US" sz="2200" dirty="0">
                <a:sym typeface="Symbol" charset="0"/>
              </a:rPr>
              <a:t>0</a:t>
            </a:r>
            <a:r>
              <a:rPr lang="el-GR" sz="2200" dirty="0">
                <a:sym typeface="Symbol" charset="0"/>
              </a:rPr>
              <a:t>,</a:t>
            </a:r>
            <a:r>
              <a:rPr lang="en-US" sz="2200" dirty="0">
                <a:sym typeface="Symbol" charset="0"/>
              </a:rPr>
              <a:t>002718 = 2</a:t>
            </a:r>
            <a:r>
              <a:rPr lang="el-GR" sz="2200" dirty="0">
                <a:sym typeface="Symbol" charset="0"/>
              </a:rPr>
              <a:t>,</a:t>
            </a:r>
            <a:r>
              <a:rPr lang="en-US" sz="2200" dirty="0">
                <a:sym typeface="Symbol" charset="0"/>
              </a:rPr>
              <a:t>718</a:t>
            </a:r>
            <a:r>
              <a:rPr lang="en-US" sz="2200" dirty="0"/>
              <a:t> </a:t>
            </a:r>
            <a:r>
              <a:rPr lang="en-US" sz="2200" dirty="0">
                <a:sym typeface="Symbol" charset="0"/>
              </a:rPr>
              <a:t>×</a:t>
            </a:r>
            <a:r>
              <a:rPr lang="en-US" sz="2200" dirty="0"/>
              <a:t> </a:t>
            </a:r>
            <a:r>
              <a:rPr lang="en-US" sz="2200" dirty="0">
                <a:sym typeface="Symbol" charset="0"/>
              </a:rPr>
              <a:t>10</a:t>
            </a:r>
            <a:r>
              <a:rPr lang="en-US" sz="2200" baseline="30000" dirty="0">
                <a:sym typeface="Symbol" charset="0"/>
              </a:rPr>
              <a:t>–3</a:t>
            </a:r>
          </a:p>
          <a:p>
            <a:pPr>
              <a:lnSpc>
                <a:spcPct val="97000"/>
              </a:lnSpc>
            </a:pPr>
            <a:r>
              <a:rPr lang="el-GR" sz="2200" dirty="0"/>
              <a:t>Τα προθέματα </a:t>
            </a:r>
            <a:r>
              <a:rPr lang="en-US" sz="2200" dirty="0"/>
              <a:t>SI </a:t>
            </a:r>
            <a:r>
              <a:rPr lang="el-GR" sz="2200" dirty="0"/>
              <a:t>περιγράφουν δυνάμεις του</a:t>
            </a:r>
            <a:r>
              <a:rPr lang="en-US" sz="2200" dirty="0"/>
              <a:t> 10:</a:t>
            </a:r>
          </a:p>
          <a:p>
            <a:pPr lvl="1">
              <a:lnSpc>
                <a:spcPct val="97000"/>
              </a:lnSpc>
            </a:pPr>
            <a:r>
              <a:rPr lang="el-GR" sz="2200" dirty="0"/>
              <a:t>Κάθε τρεις δυνάμεις του </a:t>
            </a:r>
            <a:r>
              <a:rPr lang="en-US" sz="2200" dirty="0"/>
              <a:t>10 </a:t>
            </a:r>
            <a:r>
              <a:rPr lang="el-GR" sz="2200" dirty="0"/>
              <a:t>παράγουν ένα διαφορετικό πρόθεμα</a:t>
            </a:r>
            <a:endParaRPr lang="en-US" sz="2200" dirty="0"/>
          </a:p>
          <a:p>
            <a:pPr lvl="1">
              <a:lnSpc>
                <a:spcPct val="97000"/>
              </a:lnSpc>
            </a:pPr>
            <a:r>
              <a:rPr lang="el-GR" sz="2200" dirty="0"/>
              <a:t>Παραδείγματα</a:t>
            </a:r>
            <a:r>
              <a:rPr lang="en-US" sz="2200" dirty="0"/>
              <a:t>:</a:t>
            </a:r>
          </a:p>
          <a:p>
            <a:pPr lvl="2">
              <a:lnSpc>
                <a:spcPct val="97000"/>
              </a:lnSpc>
            </a:pPr>
            <a:r>
              <a:rPr lang="en-US" sz="2200" dirty="0"/>
              <a:t>3</a:t>
            </a:r>
            <a:r>
              <a:rPr lang="el-GR" sz="2200" dirty="0"/>
              <a:t>,</a:t>
            </a:r>
            <a:r>
              <a:rPr lang="en-US" sz="2200" dirty="0"/>
              <a:t>0 × </a:t>
            </a:r>
            <a:r>
              <a:rPr lang="en-US" sz="2200" dirty="0">
                <a:sym typeface="Symbol" charset="0"/>
              </a:rPr>
              <a:t>10</a:t>
            </a:r>
            <a:r>
              <a:rPr lang="en-US" sz="2200" baseline="30000" dirty="0">
                <a:sym typeface="Symbol" charset="0"/>
              </a:rPr>
              <a:t>9</a:t>
            </a:r>
            <a:r>
              <a:rPr lang="en-US" sz="2200" dirty="0">
                <a:sym typeface="Symbol" charset="0"/>
              </a:rPr>
              <a:t> W = 3</a:t>
            </a:r>
            <a:r>
              <a:rPr lang="el-GR" sz="2200" dirty="0">
                <a:sym typeface="Symbol" charset="0"/>
              </a:rPr>
              <a:t>,</a:t>
            </a:r>
            <a:r>
              <a:rPr lang="en-US" sz="2200" dirty="0">
                <a:sym typeface="Symbol" charset="0"/>
              </a:rPr>
              <a:t>0 GW</a:t>
            </a:r>
            <a:br>
              <a:rPr lang="en-US" sz="2200" dirty="0">
                <a:sym typeface="Symbol" charset="0"/>
              </a:rPr>
            </a:br>
            <a:r>
              <a:rPr lang="en-US" sz="2200" dirty="0">
                <a:sym typeface="Symbol" charset="0"/>
              </a:rPr>
              <a:t>(3 gigawatts)</a:t>
            </a:r>
          </a:p>
          <a:p>
            <a:pPr lvl="2">
              <a:lnSpc>
                <a:spcPct val="97000"/>
              </a:lnSpc>
            </a:pPr>
            <a:r>
              <a:rPr lang="en-US" sz="2200" dirty="0">
                <a:sym typeface="Symbol" charset="0"/>
              </a:rPr>
              <a:t>1</a:t>
            </a:r>
            <a:r>
              <a:rPr lang="el-GR" sz="2200" dirty="0">
                <a:sym typeface="Symbol" charset="0"/>
              </a:rPr>
              <a:t>,</a:t>
            </a:r>
            <a:r>
              <a:rPr lang="en-US" sz="2200" dirty="0">
                <a:sym typeface="Symbol" charset="0"/>
              </a:rPr>
              <a:t>6</a:t>
            </a:r>
            <a:r>
              <a:rPr lang="en-US" sz="2200" dirty="0"/>
              <a:t> </a:t>
            </a:r>
            <a:r>
              <a:rPr lang="en-US" sz="2200" dirty="0">
                <a:sym typeface="Symbol" charset="0"/>
              </a:rPr>
              <a:t>×</a:t>
            </a:r>
            <a:r>
              <a:rPr lang="en-US" sz="2200" dirty="0"/>
              <a:t> </a:t>
            </a:r>
            <a:r>
              <a:rPr lang="en-US" sz="2200" dirty="0">
                <a:sym typeface="Symbol" charset="0"/>
              </a:rPr>
              <a:t>10</a:t>
            </a:r>
            <a:r>
              <a:rPr lang="en-US" sz="2200" baseline="30000" dirty="0">
                <a:sym typeface="Symbol" charset="0"/>
              </a:rPr>
              <a:t>–8</a:t>
            </a:r>
            <a:r>
              <a:rPr lang="en-US" sz="2200" dirty="0">
                <a:sym typeface="Symbol" charset="0"/>
              </a:rPr>
              <a:t> m = 16 nm</a:t>
            </a:r>
            <a:br>
              <a:rPr lang="en-US" sz="2200" dirty="0">
                <a:sym typeface="Symbol" charset="0"/>
              </a:rPr>
            </a:br>
            <a:r>
              <a:rPr lang="en-US" sz="2200" dirty="0">
                <a:sym typeface="Symbol" charset="0"/>
              </a:rPr>
              <a:t>(16 nanometers)</a:t>
            </a:r>
          </a:p>
          <a:p>
            <a:pPr lvl="2">
              <a:lnSpc>
                <a:spcPct val="97000"/>
              </a:lnSpc>
            </a:pPr>
            <a:r>
              <a:rPr lang="en-US" sz="2200" dirty="0">
                <a:sym typeface="Symbol" charset="0"/>
              </a:rPr>
              <a:t>10</a:t>
            </a:r>
            <a:r>
              <a:rPr lang="en-US" sz="2200" baseline="30000" dirty="0">
                <a:sym typeface="Symbol" charset="0"/>
              </a:rPr>
              <a:t>12</a:t>
            </a:r>
            <a:r>
              <a:rPr lang="en-US" sz="2200" dirty="0">
                <a:sym typeface="Symbol" charset="0"/>
              </a:rPr>
              <a:t> kg = 1 Pg</a:t>
            </a:r>
            <a:br>
              <a:rPr lang="en-US" sz="2200" dirty="0">
                <a:sym typeface="Symbol" charset="0"/>
              </a:rPr>
            </a:br>
            <a:r>
              <a:rPr lang="en-US" sz="2200" dirty="0">
                <a:sym typeface="Symbol" charset="0"/>
              </a:rPr>
              <a:t>(1 petagram)</a:t>
            </a:r>
            <a:endParaRPr lang="en-US" sz="2200" baseline="30000" dirty="0">
              <a:sym typeface="Symbol" charset="0"/>
            </a:endParaRPr>
          </a:p>
        </p:txBody>
      </p:sp>
      <p:pic>
        <p:nvPicPr>
          <p:cNvPr id="2" name="Εικόνα 1">
            <a:extLst>
              <a:ext uri="{FF2B5EF4-FFF2-40B4-BE49-F238E27FC236}">
                <a16:creationId xmlns:a16="http://schemas.microsoft.com/office/drawing/2014/main" id="{E3C16ACD-DB8D-4E83-A143-EA74F8FF8CD0}"/>
              </a:ext>
            </a:extLst>
          </p:cNvPr>
          <p:cNvPicPr>
            <a:picLocks noChangeAspect="1"/>
          </p:cNvPicPr>
          <p:nvPr/>
        </p:nvPicPr>
        <p:blipFill rotWithShape="1">
          <a:blip r:embed="rId3"/>
          <a:srcRect l="48597" t="24211" r="26982" b="11555"/>
          <a:stretch/>
        </p:blipFill>
        <p:spPr>
          <a:xfrm>
            <a:off x="6175919" y="1236663"/>
            <a:ext cx="2596053" cy="54625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a:bodyPr>
          <a:lstStyle/>
          <a:p>
            <a:r>
              <a:rPr lang="el-GR" sz="4200" dirty="0"/>
              <a:t>Αλλάζοντας μονάδες</a:t>
            </a:r>
            <a:endParaRPr lang="en-US" sz="4200" dirty="0"/>
          </a:p>
        </p:txBody>
      </p:sp>
      <p:sp>
        <p:nvSpPr>
          <p:cNvPr id="16386" name="Rectangle 3"/>
          <p:cNvSpPr>
            <a:spLocks noGrp="1" noChangeArrowheads="1"/>
          </p:cNvSpPr>
          <p:nvPr>
            <p:ph idx="1"/>
          </p:nvPr>
        </p:nvSpPr>
        <p:spPr>
          <a:xfrm>
            <a:off x="628650" y="1533525"/>
            <a:ext cx="7886700" cy="4643438"/>
          </a:xfrm>
        </p:spPr>
        <p:txBody>
          <a:bodyPr>
            <a:normAutofit/>
          </a:bodyPr>
          <a:lstStyle/>
          <a:p>
            <a:r>
              <a:rPr lang="el-GR" sz="2200" dirty="0"/>
              <a:t>Οι μονάδες έχουν σημασία</a:t>
            </a:r>
            <a:r>
              <a:rPr lang="en-US" sz="2200" dirty="0"/>
              <a:t>! </a:t>
            </a:r>
            <a:r>
              <a:rPr lang="el-GR" sz="2200" dirty="0"/>
              <a:t>Οι μετρήσεις των φυσικών ποσοτήτων πρέπει πάντα να γίνονται στις σωστές μονάδες</a:t>
            </a:r>
            <a:endParaRPr lang="en-US" sz="2200" dirty="0"/>
          </a:p>
          <a:p>
            <a:r>
              <a:rPr lang="el-GR" sz="2200" dirty="0"/>
              <a:t>Πίνακες μετατροπής </a:t>
            </a:r>
            <a:r>
              <a:rPr lang="en-US" sz="2200" dirty="0"/>
              <a:t>(</a:t>
            </a:r>
            <a:r>
              <a:rPr lang="el-GR" sz="2200" dirty="0"/>
              <a:t>βλ. Παράρτημα Γ)</a:t>
            </a:r>
            <a:r>
              <a:rPr lang="en-US" sz="2200" dirty="0"/>
              <a:t> </a:t>
            </a:r>
            <a:r>
              <a:rPr lang="el-GR" sz="2200" dirty="0"/>
              <a:t>δίνουν τις σχέσεις μεταξύ φυσικών ποσοτήτων σε διάφορα συστήματα μονάδων</a:t>
            </a:r>
            <a:r>
              <a:rPr lang="en-US" sz="2200" dirty="0"/>
              <a:t>:</a:t>
            </a:r>
          </a:p>
          <a:p>
            <a:pPr lvl="1"/>
            <a:r>
              <a:rPr lang="el-GR" sz="2000" dirty="0"/>
              <a:t>Αλλάζουμε μονάδες πολλαπλασιάζοντας ή διαιρώντας έτσι ώστε οι μονάδες που δεν χρειάζονται να απαλείφονται, κρατώντας μόνο τις μονάδες που απαιτούνται</a:t>
            </a:r>
            <a:endParaRPr lang="en-US" altLang="ja-JP" sz="2000" dirty="0"/>
          </a:p>
          <a:p>
            <a:pPr lvl="1"/>
            <a:r>
              <a:rPr lang="el-GR" sz="2000" dirty="0"/>
              <a:t>Παράδειγμα</a:t>
            </a:r>
            <a:r>
              <a:rPr lang="en-US" sz="2000" dirty="0"/>
              <a:t>: </a:t>
            </a:r>
            <a:r>
              <a:rPr lang="el-GR" sz="2000" dirty="0"/>
              <a:t>Εφόσον</a:t>
            </a:r>
            <a:r>
              <a:rPr lang="en-US" sz="2000" dirty="0"/>
              <a:t> 1 ft = 0</a:t>
            </a:r>
            <a:r>
              <a:rPr lang="el-GR" sz="2000" dirty="0"/>
              <a:t>,</a:t>
            </a:r>
            <a:r>
              <a:rPr lang="en-US" sz="2000" dirty="0"/>
              <a:t>3048 m, </a:t>
            </a:r>
            <a:r>
              <a:rPr lang="el-GR" sz="2000" dirty="0"/>
              <a:t>ένας αγώνας δρόμου</a:t>
            </a:r>
            <a:r>
              <a:rPr lang="en-US" sz="2000" dirty="0"/>
              <a:t> 528</a:t>
            </a:r>
            <a:r>
              <a:rPr lang="el-GR" sz="2000" dirty="0"/>
              <a:t> </a:t>
            </a:r>
            <a:r>
              <a:rPr lang="en-US" sz="2000" dirty="0"/>
              <a:t>ft (1 </a:t>
            </a:r>
            <a:r>
              <a:rPr lang="el-GR" sz="2000" dirty="0"/>
              <a:t>μίλι</a:t>
            </a:r>
            <a:r>
              <a:rPr lang="en-US" sz="2000" dirty="0"/>
              <a:t>)</a:t>
            </a:r>
            <a:r>
              <a:rPr lang="el-GR" sz="2000" dirty="0"/>
              <a:t> ισούται με</a:t>
            </a:r>
            <a:r>
              <a:rPr lang="en-US" sz="2000" dirty="0"/>
              <a:t> </a:t>
            </a:r>
          </a:p>
          <a:p>
            <a:pPr marL="457200" lvl="1" indent="0">
              <a:buNone/>
            </a:pPr>
            <a:endParaRPr lang="en-US" sz="2000" dirty="0"/>
          </a:p>
          <a:p>
            <a:pPr marL="457200" lvl="1" indent="0">
              <a:lnSpc>
                <a:spcPct val="50000"/>
              </a:lnSpc>
              <a:buNone/>
            </a:pPr>
            <a:endParaRPr lang="en-US" sz="2000" dirty="0"/>
          </a:p>
          <a:p>
            <a:pPr lvl="1"/>
            <a:r>
              <a:rPr lang="el-GR" sz="2000" dirty="0"/>
              <a:t>Παράδειγμα</a:t>
            </a:r>
            <a:r>
              <a:rPr lang="en-US" sz="2000" dirty="0"/>
              <a:t>: 1 </a:t>
            </a:r>
            <a:r>
              <a:rPr lang="el-GR" sz="2000" dirty="0"/>
              <a:t>κιλοβατώρα</a:t>
            </a:r>
            <a:r>
              <a:rPr lang="en-US" sz="2000" dirty="0"/>
              <a:t> (kWh, </a:t>
            </a:r>
            <a:r>
              <a:rPr lang="el-GR" sz="2000" dirty="0"/>
              <a:t>μια μονάδα ενέργειας</a:t>
            </a:r>
            <a:r>
              <a:rPr lang="en-US" sz="2000" dirty="0"/>
              <a:t>) </a:t>
            </a:r>
            <a:r>
              <a:rPr lang="el-GR" sz="2000" dirty="0"/>
              <a:t>ισοδυναμεί με</a:t>
            </a:r>
            <a:r>
              <a:rPr lang="en-US" sz="2000" dirty="0"/>
              <a:t> 3</a:t>
            </a:r>
            <a:r>
              <a:rPr lang="el-GR" sz="2000" dirty="0"/>
              <a:t>,</a:t>
            </a:r>
            <a:r>
              <a:rPr lang="en-US" sz="2000" dirty="0"/>
              <a:t>6 megajoules (MJ, </a:t>
            </a:r>
            <a:r>
              <a:rPr lang="el-GR" sz="2000" dirty="0"/>
              <a:t>μια άλλη μονάδα ενέργειας</a:t>
            </a:r>
            <a:r>
              <a:rPr lang="en-US" sz="2000" dirty="0"/>
              <a:t>). </a:t>
            </a:r>
            <a:r>
              <a:rPr lang="el-GR" sz="2000" dirty="0"/>
              <a:t>Επομένως, μια μηνιαία ηλεκτρική κατανάλωση </a:t>
            </a:r>
            <a:r>
              <a:rPr lang="en-US" sz="2000" dirty="0"/>
              <a:t>343 kWh</a:t>
            </a:r>
            <a:r>
              <a:rPr lang="el-GR" sz="2000" dirty="0"/>
              <a:t> ισούται με</a:t>
            </a:r>
            <a:endParaRPr lang="en-US" sz="2000" dirty="0"/>
          </a:p>
        </p:txBody>
      </p:sp>
      <p:pic>
        <p:nvPicPr>
          <p:cNvPr id="3" name="Εικόνα 2">
            <a:extLst>
              <a:ext uri="{FF2B5EF4-FFF2-40B4-BE49-F238E27FC236}">
                <a16:creationId xmlns:a16="http://schemas.microsoft.com/office/drawing/2014/main" id="{A9D3C069-EF67-4339-A800-58B7E91809C8}"/>
              </a:ext>
            </a:extLst>
          </p:cNvPr>
          <p:cNvPicPr>
            <a:picLocks noChangeAspect="1"/>
          </p:cNvPicPr>
          <p:nvPr/>
        </p:nvPicPr>
        <p:blipFill rotWithShape="1">
          <a:blip r:embed="rId3"/>
          <a:srcRect t="4541" r="52467" b="82500"/>
          <a:stretch/>
        </p:blipFill>
        <p:spPr>
          <a:xfrm>
            <a:off x="3002913" y="4158415"/>
            <a:ext cx="3138173" cy="684000"/>
          </a:xfrm>
          <a:prstGeom prst="rect">
            <a:avLst/>
          </a:prstGeom>
        </p:spPr>
      </p:pic>
      <p:pic>
        <p:nvPicPr>
          <p:cNvPr id="5" name="Εικόνα 4">
            <a:extLst>
              <a:ext uri="{FF2B5EF4-FFF2-40B4-BE49-F238E27FC236}">
                <a16:creationId xmlns:a16="http://schemas.microsoft.com/office/drawing/2014/main" id="{433935C7-9EF0-4975-AFDB-7DB4A3CA6473}"/>
              </a:ext>
            </a:extLst>
          </p:cNvPr>
          <p:cNvPicPr>
            <a:picLocks noChangeAspect="1"/>
          </p:cNvPicPr>
          <p:nvPr/>
        </p:nvPicPr>
        <p:blipFill rotWithShape="1">
          <a:blip r:embed="rId4"/>
          <a:srcRect t="7421" r="28553" b="77337"/>
          <a:stretch/>
        </p:blipFill>
        <p:spPr>
          <a:xfrm>
            <a:off x="2355688" y="5818013"/>
            <a:ext cx="4432622" cy="75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28649" y="0"/>
            <a:ext cx="7886700" cy="1325563"/>
          </a:xfrm>
        </p:spPr>
        <p:txBody>
          <a:bodyPr>
            <a:normAutofit/>
          </a:bodyPr>
          <a:lstStyle/>
          <a:p>
            <a:r>
              <a:rPr lang="el-GR" sz="4200" dirty="0"/>
              <a:t>Σημαντικά ψηφία</a:t>
            </a:r>
            <a:endParaRPr lang="en-US" sz="4200" dirty="0"/>
          </a:p>
        </p:txBody>
      </p:sp>
      <p:sp>
        <p:nvSpPr>
          <p:cNvPr id="18434" name="Rectangle 3"/>
          <p:cNvSpPr>
            <a:spLocks noGrp="1" noChangeArrowheads="1"/>
          </p:cNvSpPr>
          <p:nvPr>
            <p:ph idx="1"/>
          </p:nvPr>
        </p:nvSpPr>
        <p:spPr>
          <a:xfrm>
            <a:off x="385527" y="1135885"/>
            <a:ext cx="8487245" cy="5897835"/>
          </a:xfrm>
        </p:spPr>
        <p:txBody>
          <a:bodyPr>
            <a:normAutofit/>
          </a:bodyPr>
          <a:lstStyle/>
          <a:p>
            <a:pPr>
              <a:lnSpc>
                <a:spcPct val="93000"/>
              </a:lnSpc>
            </a:pPr>
            <a:r>
              <a:rPr lang="el-GR" sz="2200" dirty="0"/>
              <a:t>Η απάντηση στο τελευταίο παράδειγμα της προηγούμενης διαφάνειας είναι</a:t>
            </a:r>
            <a:r>
              <a:rPr lang="en-US" sz="2200" dirty="0"/>
              <a:t> 1</a:t>
            </a:r>
            <a:r>
              <a:rPr lang="el-GR" sz="2200" dirty="0"/>
              <a:t>,</a:t>
            </a:r>
            <a:r>
              <a:rPr lang="en-US" sz="2200" dirty="0"/>
              <a:t>23 GJ</a:t>
            </a:r>
            <a:r>
              <a:rPr lang="el-GR" sz="2200" dirty="0"/>
              <a:t> και όχι</a:t>
            </a:r>
            <a:r>
              <a:rPr lang="en-US" sz="2200" dirty="0"/>
              <a:t> 1234</a:t>
            </a:r>
            <a:r>
              <a:rPr lang="el-GR" sz="2200" dirty="0"/>
              <a:t>,</a:t>
            </a:r>
            <a:r>
              <a:rPr lang="en-US" sz="2200" dirty="0"/>
              <a:t>8 MJ </a:t>
            </a:r>
            <a:r>
              <a:rPr lang="el-GR" sz="2200" dirty="0"/>
              <a:t>ή</a:t>
            </a:r>
            <a:r>
              <a:rPr lang="en-US" sz="2200" dirty="0"/>
              <a:t> 1</a:t>
            </a:r>
            <a:r>
              <a:rPr lang="el-GR" sz="2200" dirty="0"/>
              <a:t>,</a:t>
            </a:r>
            <a:r>
              <a:rPr lang="en-US" sz="2200" dirty="0"/>
              <a:t>2348 GJ </a:t>
            </a:r>
            <a:r>
              <a:rPr lang="el-GR" sz="2200" dirty="0"/>
              <a:t>όπως θα έδειχνε η αριθμομηχανή σας</a:t>
            </a:r>
            <a:endParaRPr lang="en-US" sz="2200" dirty="0"/>
          </a:p>
          <a:p>
            <a:pPr lvl="1">
              <a:lnSpc>
                <a:spcPct val="93000"/>
              </a:lnSpc>
            </a:pPr>
            <a:r>
              <a:rPr lang="el-GR" sz="2200" dirty="0"/>
              <a:t>Αυτό συμβαίνει γιατί η συγκεκριμένη ποσότητα</a:t>
            </a:r>
            <a:r>
              <a:rPr lang="en-US" altLang="ja-JP" sz="2200" dirty="0"/>
              <a:t>, 343 kWh, </a:t>
            </a:r>
            <a:r>
              <a:rPr lang="el-GR" altLang="ja-JP" sz="2200" dirty="0"/>
              <a:t>έχει μόνο τρία</a:t>
            </a:r>
            <a:r>
              <a:rPr lang="en-US" altLang="ja-JP" sz="2200" dirty="0"/>
              <a:t> </a:t>
            </a:r>
            <a:r>
              <a:rPr lang="el-GR" altLang="ja-JP" sz="2200" b="1" dirty="0"/>
              <a:t>σημαντικά ψηφία</a:t>
            </a:r>
            <a:endParaRPr lang="en-US" altLang="zh-TW" sz="2200" b="1" dirty="0"/>
          </a:p>
          <a:p>
            <a:pPr lvl="1">
              <a:lnSpc>
                <a:spcPct val="93000"/>
              </a:lnSpc>
            </a:pPr>
            <a:r>
              <a:rPr lang="el-GR" sz="2200" dirty="0"/>
              <a:t>Αυτό σημαίνει ότι πιστεύουμε πως η πραγματική τιμή είναι πλησιέστερη στις </a:t>
            </a:r>
            <a:r>
              <a:rPr lang="en-US" sz="2200" dirty="0"/>
              <a:t>343 kWh</a:t>
            </a:r>
            <a:r>
              <a:rPr lang="el-GR" sz="2200" dirty="0"/>
              <a:t> απ’ ό,τι στις</a:t>
            </a:r>
            <a:r>
              <a:rPr lang="en-US" sz="2200" dirty="0"/>
              <a:t> 342 kWh </a:t>
            </a:r>
            <a:r>
              <a:rPr lang="el-GR" sz="2200" dirty="0"/>
              <a:t>ή τις</a:t>
            </a:r>
            <a:r>
              <a:rPr lang="en-US" sz="2200" dirty="0"/>
              <a:t> 344 kWh</a:t>
            </a:r>
            <a:endParaRPr lang="en-US" altLang="zh-TW" sz="2200" dirty="0"/>
          </a:p>
          <a:p>
            <a:pPr lvl="1">
              <a:lnSpc>
                <a:spcPct val="93000"/>
              </a:lnSpc>
            </a:pPr>
            <a:r>
              <a:rPr lang="el-GR" sz="2200" dirty="0"/>
              <a:t>Αν είχαμε</a:t>
            </a:r>
            <a:r>
              <a:rPr lang="en-US" sz="2200" dirty="0"/>
              <a:t> 343</a:t>
            </a:r>
            <a:r>
              <a:rPr lang="el-GR" sz="2200" dirty="0"/>
              <a:t>,</a:t>
            </a:r>
            <a:r>
              <a:rPr lang="en-US" sz="2200" dirty="0"/>
              <a:t>2 kWh, </a:t>
            </a:r>
            <a:r>
              <a:rPr lang="el-GR" sz="2200" dirty="0"/>
              <a:t>θα γνωρίζαμε ότι η τιμή είναι πλησιέστερη στις </a:t>
            </a:r>
            <a:r>
              <a:rPr lang="en-US" sz="2200" dirty="0"/>
              <a:t>343</a:t>
            </a:r>
            <a:r>
              <a:rPr lang="el-GR" sz="2200" dirty="0"/>
              <a:t>,</a:t>
            </a:r>
            <a:r>
              <a:rPr lang="en-US" sz="2200" dirty="0"/>
              <a:t>2 kWh </a:t>
            </a:r>
            <a:r>
              <a:rPr lang="el-GR" sz="2200" dirty="0"/>
              <a:t>απ’ ό,τι στις</a:t>
            </a:r>
            <a:r>
              <a:rPr lang="en-US" sz="2200" dirty="0"/>
              <a:t> 343</a:t>
            </a:r>
            <a:r>
              <a:rPr lang="el-GR" sz="2200" dirty="0"/>
              <a:t>,</a:t>
            </a:r>
            <a:r>
              <a:rPr lang="en-US" sz="2200" dirty="0"/>
              <a:t>1 kWh </a:t>
            </a:r>
            <a:r>
              <a:rPr lang="el-GR" sz="2200" dirty="0"/>
              <a:t>ή στις </a:t>
            </a:r>
            <a:r>
              <a:rPr lang="en-US" sz="2200" dirty="0"/>
              <a:t>343</a:t>
            </a:r>
            <a:r>
              <a:rPr lang="el-GR" sz="2200" dirty="0"/>
              <a:t>,</a:t>
            </a:r>
            <a:r>
              <a:rPr lang="en-US" sz="2200" dirty="0"/>
              <a:t>3 kWh.</a:t>
            </a:r>
          </a:p>
          <a:p>
            <a:pPr lvl="2">
              <a:lnSpc>
                <a:spcPct val="93000"/>
              </a:lnSpc>
            </a:pPr>
            <a:r>
              <a:rPr lang="el-GR" sz="2200" dirty="0"/>
              <a:t>Σε αυτή την περίπτωση, ο αριθμός έχει τέσσερα σημαντικά ψηφία</a:t>
            </a:r>
            <a:endParaRPr lang="en-US" altLang="zh-TW" sz="2200" dirty="0"/>
          </a:p>
          <a:p>
            <a:pPr lvl="1">
              <a:lnSpc>
                <a:spcPct val="93000"/>
              </a:lnSpc>
            </a:pPr>
            <a:r>
              <a:rPr lang="el-GR" sz="2200" dirty="0"/>
              <a:t>Τα σημαντικά ψηφία υποδηλώνουν με πόση ακρίβεια γνωρίζουμε τις τιμές των φυσικών ποσοτήτων</a:t>
            </a:r>
            <a:endParaRPr lang="en-US" sz="2200" dirty="0"/>
          </a:p>
          <a:p>
            <a:pPr lvl="2">
              <a:lnSpc>
                <a:spcPct val="93000"/>
              </a:lnSpc>
            </a:pPr>
            <a:r>
              <a:rPr lang="el-GR" sz="2200" dirty="0"/>
              <a:t>Οι υπολογισμοί δεν μπορούν να αυξήσουν την ακρίβεια, επομένως είναι σημαντικό να παρουσιάζουμε τα αποτελέσματα των υπολογισμών με τον σωστό αριθμό σημαντικών ψηφίων</a:t>
            </a:r>
            <a:endParaRPr lang="en-US" sz="22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508</TotalTime>
  <Words>1594</Words>
  <Application>Microsoft Office PowerPoint</Application>
  <PresentationFormat>Προβολή στην οθόνη (4:3)</PresentationFormat>
  <Paragraphs>117</Paragraphs>
  <Slides>18</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Calibri Light</vt:lpstr>
      <vt:lpstr>Times</vt:lpstr>
      <vt:lpstr>Θέμα του Office</vt:lpstr>
      <vt:lpstr>Παρουσίαση του PowerPoint</vt:lpstr>
      <vt:lpstr>Κεφάλαιο 1:  Κάνοντας φυσική</vt:lpstr>
      <vt:lpstr>Τι μαθαίνετε</vt:lpstr>
      <vt:lpstr>Τομείς φυσικής</vt:lpstr>
      <vt:lpstr>To μετρικό σύστημα SI</vt:lpstr>
      <vt:lpstr>Λειτουργικοί ορισμοί</vt:lpstr>
      <vt:lpstr>Προθέματα του SI και επιστημονική σημειογραφία </vt:lpstr>
      <vt:lpstr>Αλλάζοντας μονάδες</vt:lpstr>
      <vt:lpstr>Σημαντικά ψηφία</vt:lpstr>
      <vt:lpstr>Κανόνες για τα σημαντικά ψηφία</vt:lpstr>
      <vt:lpstr>Εκτίμηση</vt:lpstr>
      <vt:lpstr>Μια μέθοδος επίλυσης προβλημάτων</vt:lpstr>
      <vt:lpstr>INTERPRET – ΕΡΜΗΝΕΥΣΤΕ </vt:lpstr>
      <vt:lpstr>DEVELOP – ΑΝΑΠΤΥΞΤΕ </vt:lpstr>
      <vt:lpstr>EVALUATE - ΥΠΟΛΟΓΙΣΤΕ</vt:lpstr>
      <vt:lpstr>ASSESS - ΑΞΙΟΛΟΓΗΣΤΕ</vt:lpstr>
      <vt:lpstr>ΣΥΝΟΨΗ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Doing Physics</dc:title>
  <dc:creator>ΜΑΓΔΑ ΚΑΡΑΒΙΩΤΗ</dc:creator>
  <cp:lastModifiedBy>ΜΑΓΔΑ ΚΑΡΑΒΙΩΤΗ</cp:lastModifiedBy>
  <cp:revision>71</cp:revision>
  <dcterms:created xsi:type="dcterms:W3CDTF">2018-12-12T14:20:40Z</dcterms:created>
  <dcterms:modified xsi:type="dcterms:W3CDTF">2019-06-25T13:46:13Z</dcterms:modified>
</cp:coreProperties>
</file>