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18"/>
  </p:notesMasterIdLst>
  <p:sldIdLst>
    <p:sldId id="256" r:id="rId2"/>
    <p:sldId id="433" r:id="rId3"/>
    <p:sldId id="342" r:id="rId4"/>
    <p:sldId id="472" r:id="rId5"/>
    <p:sldId id="347" r:id="rId6"/>
    <p:sldId id="488" r:id="rId7"/>
    <p:sldId id="348" r:id="rId8"/>
    <p:sldId id="458" r:id="rId9"/>
    <p:sldId id="473" r:id="rId10"/>
    <p:sldId id="474" r:id="rId11"/>
    <p:sldId id="475" r:id="rId12"/>
    <p:sldId id="476" r:id="rId13"/>
    <p:sldId id="477" r:id="rId14"/>
    <p:sldId id="471" r:id="rId15"/>
    <p:sldId id="459" r:id="rId16"/>
    <p:sldId id="391" r:id="rId17"/>
    <p:sldId id="349" r:id="rId18"/>
    <p:sldId id="350" r:id="rId19"/>
    <p:sldId id="351" r:id="rId20"/>
    <p:sldId id="353" r:id="rId21"/>
    <p:sldId id="392" r:id="rId22"/>
    <p:sldId id="354" r:id="rId23"/>
    <p:sldId id="393" r:id="rId24"/>
    <p:sldId id="355" r:id="rId25"/>
    <p:sldId id="394" r:id="rId26"/>
    <p:sldId id="357" r:id="rId27"/>
    <p:sldId id="405" r:id="rId28"/>
    <p:sldId id="460" r:id="rId29"/>
    <p:sldId id="461" r:id="rId30"/>
    <p:sldId id="462" r:id="rId31"/>
    <p:sldId id="404" r:id="rId32"/>
    <p:sldId id="398" r:id="rId33"/>
    <p:sldId id="407" r:id="rId34"/>
    <p:sldId id="409" r:id="rId35"/>
    <p:sldId id="408" r:id="rId36"/>
    <p:sldId id="410" r:id="rId37"/>
    <p:sldId id="399" r:id="rId38"/>
    <p:sldId id="400" r:id="rId39"/>
    <p:sldId id="411" r:id="rId40"/>
    <p:sldId id="402" r:id="rId41"/>
    <p:sldId id="358" r:id="rId42"/>
    <p:sldId id="413" r:id="rId43"/>
    <p:sldId id="412" r:id="rId44"/>
    <p:sldId id="415" r:id="rId45"/>
    <p:sldId id="414" r:id="rId46"/>
    <p:sldId id="416" r:id="rId47"/>
    <p:sldId id="359" r:id="rId48"/>
    <p:sldId id="419" r:id="rId49"/>
    <p:sldId id="422" r:id="rId50"/>
    <p:sldId id="423" r:id="rId51"/>
    <p:sldId id="420" r:id="rId52"/>
    <p:sldId id="425" r:id="rId53"/>
    <p:sldId id="426" r:id="rId54"/>
    <p:sldId id="427" r:id="rId55"/>
    <p:sldId id="421" r:id="rId56"/>
    <p:sldId id="418" r:id="rId57"/>
    <p:sldId id="360" r:id="rId58"/>
    <p:sldId id="361" r:id="rId59"/>
    <p:sldId id="362" r:id="rId60"/>
    <p:sldId id="428" r:id="rId61"/>
    <p:sldId id="429" r:id="rId62"/>
    <p:sldId id="363" r:id="rId63"/>
    <p:sldId id="364" r:id="rId64"/>
    <p:sldId id="365" r:id="rId65"/>
    <p:sldId id="463" r:id="rId66"/>
    <p:sldId id="464" r:id="rId67"/>
    <p:sldId id="466" r:id="rId68"/>
    <p:sldId id="467" r:id="rId69"/>
    <p:sldId id="468" r:id="rId70"/>
    <p:sldId id="469" r:id="rId71"/>
    <p:sldId id="366" r:id="rId72"/>
    <p:sldId id="367" r:id="rId73"/>
    <p:sldId id="430" r:id="rId74"/>
    <p:sldId id="478" r:id="rId75"/>
    <p:sldId id="368" r:id="rId76"/>
    <p:sldId id="369" r:id="rId77"/>
    <p:sldId id="370" r:id="rId78"/>
    <p:sldId id="371" r:id="rId79"/>
    <p:sldId id="372" r:id="rId80"/>
    <p:sldId id="373" r:id="rId81"/>
    <p:sldId id="374" r:id="rId82"/>
    <p:sldId id="375" r:id="rId83"/>
    <p:sldId id="376" r:id="rId84"/>
    <p:sldId id="377" r:id="rId85"/>
    <p:sldId id="378" r:id="rId86"/>
    <p:sldId id="379" r:id="rId87"/>
    <p:sldId id="479" r:id="rId88"/>
    <p:sldId id="381" r:id="rId89"/>
    <p:sldId id="483" r:id="rId90"/>
    <p:sldId id="484" r:id="rId91"/>
    <p:sldId id="485" r:id="rId92"/>
    <p:sldId id="486" r:id="rId93"/>
    <p:sldId id="487" r:id="rId94"/>
    <p:sldId id="480" r:id="rId95"/>
    <p:sldId id="326" r:id="rId96"/>
    <p:sldId id="383" r:id="rId97"/>
    <p:sldId id="385" r:id="rId98"/>
    <p:sldId id="386" r:id="rId99"/>
    <p:sldId id="384" r:id="rId100"/>
    <p:sldId id="390" r:id="rId101"/>
    <p:sldId id="481" r:id="rId102"/>
    <p:sldId id="482" r:id="rId103"/>
    <p:sldId id="338" r:id="rId104"/>
    <p:sldId id="435" r:id="rId105"/>
    <p:sldId id="437" r:id="rId106"/>
    <p:sldId id="438" r:id="rId107"/>
    <p:sldId id="439" r:id="rId108"/>
    <p:sldId id="440" r:id="rId109"/>
    <p:sldId id="441" r:id="rId110"/>
    <p:sldId id="442" r:id="rId111"/>
    <p:sldId id="443" r:id="rId112"/>
    <p:sldId id="432" r:id="rId113"/>
    <p:sldId id="340" r:id="rId114"/>
    <p:sldId id="395" r:id="rId115"/>
    <p:sldId id="396" r:id="rId116"/>
    <p:sldId id="397" r:id="rId1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8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374A1-A4A3-46E9-A549-802AF571476D}" type="datetimeFigureOut">
              <a:rPr lang="el-GR" smtClean="0"/>
              <a:pPr/>
              <a:t>17/1/2022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C20D1-B87D-46D3-A049-EE85FF55CDD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l-GR" smtClean="0"/>
              <a:t>Στυλ κύριου τίτλου</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4A17AC4-187E-481D-B2EE-D98D20E9B0CC}" type="datetimeFigureOut">
              <a:rPr lang="el-GR" smtClean="0"/>
              <a:pPr/>
              <a:t>17/1/2022</a:t>
            </a:fld>
            <a:endParaRPr lang="el-GR"/>
          </a:p>
        </p:txBody>
      </p:sp>
      <p:sp>
        <p:nvSpPr>
          <p:cNvPr id="5" name="Footer Placeholder 4"/>
          <p:cNvSpPr>
            <a:spLocks noGrp="1"/>
          </p:cNvSpPr>
          <p:nvPr>
            <p:ph type="ftr" sz="quarter" idx="11"/>
          </p:nvPr>
        </p:nvSpPr>
        <p:spPr>
          <a:xfrm>
            <a:off x="1174044" y="5357592"/>
            <a:ext cx="5034845" cy="365125"/>
          </a:xfrm>
        </p:spPr>
        <p:txBody>
          <a:bodyPr/>
          <a:lstStyle/>
          <a:p>
            <a:endParaRPr lang="el-G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54224E2-6670-4873-A56A-CF80C4F06BC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4A17AC4-187E-481D-B2EE-D98D20E9B0CC}" type="datetimeFigureOut">
              <a:rPr lang="el-GR" smtClean="0"/>
              <a:pPr/>
              <a:t>17/1/2022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54224E2-6670-4873-A56A-CF80C4F06BC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4A17AC4-187E-481D-B2EE-D98D20E9B0CC}" type="datetimeFigureOut">
              <a:rPr lang="el-GR" smtClean="0"/>
              <a:pPr/>
              <a:t>17/1/2022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54224E2-6670-4873-A56A-CF80C4F06BC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4A17AC4-187E-481D-B2EE-D98D20E9B0CC}" type="datetimeFigureOut">
              <a:rPr lang="el-GR" smtClean="0"/>
              <a:pPr/>
              <a:t>17/1/2022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54224E2-6670-4873-A56A-CF80C4F06BC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4A17AC4-187E-481D-B2EE-D98D20E9B0CC}" type="datetimeFigureOut">
              <a:rPr lang="el-GR" smtClean="0"/>
              <a:pPr/>
              <a:t>17/1/2022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54224E2-6670-4873-A56A-CF80C4F06BC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C4A17AC4-187E-481D-B2EE-D98D20E9B0CC}" type="datetimeFigureOut">
              <a:rPr lang="el-GR" smtClean="0"/>
              <a:pPr/>
              <a:t>17/1/2022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54224E2-6670-4873-A56A-CF80C4F06BC9}" type="slidenum">
              <a:rPr lang="el-GR" smtClean="0"/>
              <a:pPr/>
              <a:t>‹#›</a:t>
            </a:fld>
            <a:endParaRPr lang="el-GR"/>
          </a:p>
        </p:txBody>
      </p:sp>
      <p:sp>
        <p:nvSpPr>
          <p:cNvPr id="9" name="Content Placeholder 8"/>
          <p:cNvSpPr>
            <a:spLocks noGrp="1"/>
          </p:cNvSpPr>
          <p:nvPr>
            <p:ph sz="quarter" idx="13"/>
          </p:nvPr>
        </p:nvSpPr>
        <p:spPr>
          <a:xfrm>
            <a:off x="1298448" y="2121407"/>
            <a:ext cx="3200400" cy="360273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C4A17AC4-187E-481D-B2EE-D98D20E9B0CC}" type="datetimeFigureOut">
              <a:rPr lang="el-GR" smtClean="0"/>
              <a:pPr/>
              <a:t>17/1/2022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54224E2-6670-4873-A56A-CF80C4F06BC9}" type="slidenum">
              <a:rPr lang="el-GR" smtClean="0"/>
              <a:pPr/>
              <a:t>‹#›</a:t>
            </a:fld>
            <a:endParaRPr lang="el-GR"/>
          </a:p>
        </p:txBody>
      </p:sp>
      <p:sp>
        <p:nvSpPr>
          <p:cNvPr id="11" name="Content Placeholder 10"/>
          <p:cNvSpPr>
            <a:spLocks noGrp="1"/>
          </p:cNvSpPr>
          <p:nvPr>
            <p:ph sz="quarter" idx="13"/>
          </p:nvPr>
        </p:nvSpPr>
        <p:spPr>
          <a:xfrm>
            <a:off x="1298448" y="2944368"/>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C4A17AC4-187E-481D-B2EE-D98D20E9B0CC}" type="datetimeFigureOut">
              <a:rPr lang="el-GR" smtClean="0"/>
              <a:pPr/>
              <a:t>17/1/2022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54224E2-6670-4873-A56A-CF80C4F06BC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17AC4-187E-481D-B2EE-D98D20E9B0CC}" type="datetimeFigureOut">
              <a:rPr lang="el-GR" smtClean="0"/>
              <a:pPr/>
              <a:t>17/1/2022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54224E2-6670-4873-A56A-CF80C4F06BC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l-GR" smtClean="0"/>
              <a:t>Στυλ κύριου τίτλου</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1698" y="5885672"/>
            <a:ext cx="1213821" cy="365125"/>
          </a:xfrm>
        </p:spPr>
        <p:txBody>
          <a:bodyPr/>
          <a:lstStyle/>
          <a:p>
            <a:fld id="{C4A17AC4-187E-481D-B2EE-D98D20E9B0CC}" type="datetimeFigureOut">
              <a:rPr lang="el-GR" smtClean="0"/>
              <a:pPr/>
              <a:t>17/1/2022</a:t>
            </a:fld>
            <a:endParaRPr lang="el-GR"/>
          </a:p>
        </p:txBody>
      </p:sp>
      <p:sp>
        <p:nvSpPr>
          <p:cNvPr id="6" name="Footer Placeholder 5"/>
          <p:cNvSpPr>
            <a:spLocks noGrp="1"/>
          </p:cNvSpPr>
          <p:nvPr>
            <p:ph type="ftr" sz="quarter" idx="11"/>
          </p:nvPr>
        </p:nvSpPr>
        <p:spPr>
          <a:xfrm rot="-60000">
            <a:off x="914554" y="5829261"/>
            <a:ext cx="3522607" cy="365125"/>
          </a:xfrm>
        </p:spPr>
        <p:txBody>
          <a:bodyPr/>
          <a:lstStyle/>
          <a:p>
            <a:endParaRPr lang="el-GR"/>
          </a:p>
        </p:txBody>
      </p:sp>
      <p:sp>
        <p:nvSpPr>
          <p:cNvPr id="7" name="Slide Number Placeholder 6"/>
          <p:cNvSpPr>
            <a:spLocks noGrp="1"/>
          </p:cNvSpPr>
          <p:nvPr>
            <p:ph type="sldNum" sz="quarter" idx="12"/>
          </p:nvPr>
        </p:nvSpPr>
        <p:spPr>
          <a:xfrm rot="60000">
            <a:off x="7557313" y="5896961"/>
            <a:ext cx="554023" cy="365125"/>
          </a:xfrm>
        </p:spPr>
        <p:txBody>
          <a:bodyPr/>
          <a:lstStyle/>
          <a:p>
            <a:fld id="{F54224E2-6670-4873-A56A-CF80C4F06BC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5936" y="5888737"/>
            <a:ext cx="1213821" cy="365125"/>
          </a:xfrm>
        </p:spPr>
        <p:txBody>
          <a:bodyPr/>
          <a:lstStyle/>
          <a:p>
            <a:fld id="{C4A17AC4-187E-481D-B2EE-D98D20E9B0CC}" type="datetimeFigureOut">
              <a:rPr lang="el-GR" smtClean="0"/>
              <a:pPr/>
              <a:t>17/1/2022</a:t>
            </a:fld>
            <a:endParaRPr lang="el-GR"/>
          </a:p>
        </p:txBody>
      </p:sp>
      <p:sp>
        <p:nvSpPr>
          <p:cNvPr id="6" name="Footer Placeholder 5"/>
          <p:cNvSpPr>
            <a:spLocks noGrp="1"/>
          </p:cNvSpPr>
          <p:nvPr>
            <p:ph type="ftr" sz="quarter" idx="11"/>
          </p:nvPr>
        </p:nvSpPr>
        <p:spPr>
          <a:xfrm rot="-60000">
            <a:off x="914569" y="5831037"/>
            <a:ext cx="3319043" cy="365125"/>
          </a:xfrm>
        </p:spPr>
        <p:txBody>
          <a:bodyPr/>
          <a:lstStyle/>
          <a:p>
            <a:endParaRPr lang="el-GR"/>
          </a:p>
        </p:txBody>
      </p:sp>
      <p:sp>
        <p:nvSpPr>
          <p:cNvPr id="7" name="Slide Number Placeholder 6"/>
          <p:cNvSpPr>
            <a:spLocks noGrp="1"/>
          </p:cNvSpPr>
          <p:nvPr>
            <p:ph type="sldNum" sz="quarter" idx="12"/>
          </p:nvPr>
        </p:nvSpPr>
        <p:spPr>
          <a:xfrm rot="60000">
            <a:off x="7562089" y="5900026"/>
            <a:ext cx="554023" cy="365125"/>
          </a:xfrm>
        </p:spPr>
        <p:txBody>
          <a:bodyPr/>
          <a:lstStyle/>
          <a:p>
            <a:fld id="{F54224E2-6670-4873-A56A-CF80C4F06BC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4A17AC4-187E-481D-B2EE-D98D20E9B0CC}" type="datetimeFigureOut">
              <a:rPr lang="el-GR" smtClean="0"/>
              <a:pPr/>
              <a:t>17/1/2022</a:t>
            </a:fld>
            <a:endParaRPr lang="el-G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l-G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54224E2-6670-4873-A56A-CF80C4F06BC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en.wikipedia.org/wiki/Pierre_Bourdieu" TargetMode="External"/><Relationship Id="rId3" Type="http://schemas.openxmlformats.org/officeDocument/2006/relationships/hyperlink" Target="https://en.wikipedia.org/wiki/Erving_Goffman" TargetMode="External"/><Relationship Id="rId7" Type="http://schemas.openxmlformats.org/officeDocument/2006/relationships/hyperlink" Target="https://en.wikipedia.org/wiki/Anthony_Giddens" TargetMode="External"/><Relationship Id="rId2" Type="http://schemas.openxmlformats.org/officeDocument/2006/relationships/hyperlink" Target="https://en.wikipedia.org/wiki/American_Association_for_the_Abolition_of_Involuntary_Mental_Hospitalization" TargetMode="External"/><Relationship Id="rId1" Type="http://schemas.openxmlformats.org/officeDocument/2006/relationships/slideLayout" Target="../slideLayouts/slideLayout2.xml"/><Relationship Id="rId6" Type="http://schemas.openxmlformats.org/officeDocument/2006/relationships/hyperlink" Target="https://en.wikipedia.org/wiki/Social_science" TargetMode="External"/><Relationship Id="rId5" Type="http://schemas.openxmlformats.org/officeDocument/2006/relationships/hyperlink" Target="https://en.wikipedia.org/wiki/Humanities" TargetMode="External"/><Relationship Id="rId10" Type="http://schemas.openxmlformats.org/officeDocument/2006/relationships/hyperlink" Target="https://en.wikipedia.org/wiki/J%C3%BCrgen_Habermas" TargetMode="External"/><Relationship Id="rId4" Type="http://schemas.openxmlformats.org/officeDocument/2006/relationships/hyperlink" Target="https://en.wikipedia.org/wiki/The_Times_Higher_Education_Guide" TargetMode="External"/><Relationship Id="rId9" Type="http://schemas.openxmlformats.org/officeDocument/2006/relationships/hyperlink" Target="https://en.wikipedia.org/wiki/Michel_Foucaul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
            </a:r>
            <a:br>
              <a:rPr lang="el-GR" sz="4000" dirty="0" smtClean="0"/>
            </a:br>
            <a:r>
              <a:rPr lang="el-GR" sz="4000" dirty="0" smtClean="0"/>
              <a:t>ΔΙΑΠΟΤΙΣΜΙΚΕΣ ΕΠΙΚΟΙΝΩΝΙΕΣ &amp;</a:t>
            </a:r>
            <a:r>
              <a:rPr lang="el-GR" sz="4000" dirty="0" smtClean="0"/>
              <a:t> ΕΤΕΡΟΤΗΤΑ</a:t>
            </a:r>
            <a:r>
              <a:rPr lang="el-GR" sz="4000" dirty="0" smtClean="0"/>
              <a:t/>
            </a:r>
            <a:br>
              <a:rPr lang="el-GR" sz="4000" dirty="0" smtClean="0"/>
            </a:br>
            <a:endParaRPr lang="el-GR" sz="4000" dirty="0">
              <a:solidFill>
                <a:srgbClr val="FF0000"/>
              </a:solidFill>
            </a:endParaRPr>
          </a:p>
        </p:txBody>
      </p:sp>
      <p:sp>
        <p:nvSpPr>
          <p:cNvPr id="3" name="Υπότιτλος 2"/>
          <p:cNvSpPr>
            <a:spLocks noGrp="1"/>
          </p:cNvSpPr>
          <p:nvPr>
            <p:ph type="subTitle" idx="1"/>
          </p:nvPr>
        </p:nvSpPr>
        <p:spPr/>
        <p:txBody>
          <a:bodyPr>
            <a:normAutofit fontScale="92500" lnSpcReduction="10000"/>
          </a:bodyPr>
          <a:lstStyle/>
          <a:p>
            <a:endParaRPr lang="en-US" dirty="0" smtClean="0"/>
          </a:p>
          <a:p>
            <a:r>
              <a:rPr lang="el-GR" dirty="0"/>
              <a:t>Δόμνα Μιχαήλ</a:t>
            </a:r>
          </a:p>
          <a:p>
            <a:r>
              <a:rPr lang="el-GR" dirty="0" smtClean="0"/>
              <a:t>Καθηγήτρια </a:t>
            </a:r>
            <a:endParaRPr lang="el-GR" dirty="0"/>
          </a:p>
          <a:p>
            <a:r>
              <a:rPr lang="el-GR" dirty="0"/>
              <a:t>Κοινωνικής Ανθρωπολογίας</a:t>
            </a:r>
          </a:p>
          <a:p>
            <a:endParaRPr lang="el-GR" dirty="0"/>
          </a:p>
        </p:txBody>
      </p:sp>
    </p:spTree>
    <p:extLst>
      <p:ext uri="{BB962C8B-B14F-4D97-AF65-F5344CB8AC3E}">
        <p14:creationId xmlns="" xmlns:p14="http://schemas.microsoft.com/office/powerpoint/2010/main" val="3401778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Υπάρχουν δύο άκρα </a:t>
            </a:r>
          </a:p>
          <a:p>
            <a:r>
              <a:rPr lang="el-GR" dirty="0" smtClean="0"/>
              <a:t>α) ποτέ το </a:t>
            </a:r>
            <a:r>
              <a:rPr lang="el-GR" dirty="0" err="1" smtClean="0">
                <a:solidFill>
                  <a:srgbClr val="FF0000"/>
                </a:solidFill>
              </a:rPr>
              <a:t>learning</a:t>
            </a:r>
            <a:r>
              <a:rPr lang="el-GR" dirty="0" smtClean="0">
                <a:solidFill>
                  <a:srgbClr val="FF0000"/>
                </a:solidFill>
              </a:rPr>
              <a:t> </a:t>
            </a:r>
            <a:r>
              <a:rPr lang="el-GR" dirty="0" err="1" smtClean="0">
                <a:solidFill>
                  <a:srgbClr val="FF0000"/>
                </a:solidFill>
              </a:rPr>
              <a:t>disability</a:t>
            </a:r>
            <a:r>
              <a:rPr lang="el-GR" dirty="0" smtClean="0">
                <a:solidFill>
                  <a:srgbClr val="FF0000"/>
                </a:solidFill>
              </a:rPr>
              <a:t> </a:t>
            </a:r>
            <a:r>
              <a:rPr lang="el-GR" dirty="0" smtClean="0"/>
              <a:t>δεν μεταφράστηκε στα ελληνικά μαθησιακή αναπηρία. Το </a:t>
            </a:r>
            <a:r>
              <a:rPr lang="el-GR" u="sng" dirty="0" smtClean="0"/>
              <a:t>μαθησιακή δυσκολία </a:t>
            </a:r>
            <a:r>
              <a:rPr lang="el-GR" dirty="0" smtClean="0"/>
              <a:t>που επιλέχτηκε αποκλίνει σημαντικά από τον αγγλικό όρο, δημιουργεί ταυτολογίες (π.χ. έχει μαθησιακή δυσκολία που εκφράζεται με δυσκολία στη φωνολογική ενημερότητα) </a:t>
            </a:r>
          </a:p>
          <a:p>
            <a:r>
              <a:rPr lang="el-GR" dirty="0" smtClean="0"/>
              <a:t>β) η περίπτωση του </a:t>
            </a:r>
            <a:r>
              <a:rPr lang="el-GR" dirty="0" err="1" smtClean="0">
                <a:solidFill>
                  <a:srgbClr val="FF0000"/>
                </a:solidFill>
              </a:rPr>
              <a:t>intellectual</a:t>
            </a:r>
            <a:r>
              <a:rPr lang="el-GR" dirty="0" smtClean="0">
                <a:solidFill>
                  <a:srgbClr val="FF0000"/>
                </a:solidFill>
              </a:rPr>
              <a:t> </a:t>
            </a:r>
            <a:r>
              <a:rPr lang="el-GR" dirty="0" err="1" smtClean="0">
                <a:solidFill>
                  <a:srgbClr val="FF0000"/>
                </a:solidFill>
              </a:rPr>
              <a:t>disability</a:t>
            </a:r>
            <a:r>
              <a:rPr lang="el-GR" dirty="0" smtClean="0">
                <a:solidFill>
                  <a:srgbClr val="FF0000"/>
                </a:solidFill>
              </a:rPr>
              <a:t> </a:t>
            </a:r>
            <a:r>
              <a:rPr lang="el-GR" dirty="0" smtClean="0"/>
              <a:t>- από το 2010 καταργείται στις ΗΠΑ το </a:t>
            </a:r>
            <a:r>
              <a:rPr lang="el-GR" dirty="0" err="1" smtClean="0"/>
              <a:t>mental</a:t>
            </a:r>
            <a:r>
              <a:rPr lang="el-GR" dirty="0" smtClean="0"/>
              <a:t> </a:t>
            </a:r>
            <a:r>
              <a:rPr lang="el-GR" dirty="0" err="1" smtClean="0"/>
              <a:t>retardation</a:t>
            </a:r>
            <a:r>
              <a:rPr lang="el-GR" dirty="0" smtClean="0"/>
              <a:t>. Στην Ελλάδα όμως επιμένουμε στον όρο </a:t>
            </a:r>
            <a:r>
              <a:rPr lang="el-GR" dirty="0" smtClean="0">
                <a:solidFill>
                  <a:srgbClr val="FF0000"/>
                </a:solidFill>
              </a:rPr>
              <a:t>«νοητική υστέρηση</a:t>
            </a:r>
            <a:r>
              <a:rPr lang="el-GR" dirty="0" smtClean="0"/>
              <a:t>» (που είναι πιο βαρύ σε περιεχόμενο αλλά όχι σε άκουσμα από το «νοητική καθυστέρηση») ενώ το «διανοητική αναπηρία» θα ήταν πολύ σκληρό. </a:t>
            </a:r>
            <a:endParaRPr lang="el-G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sz="3200" dirty="0" smtClean="0"/>
              <a:t>Η σημασία της αναπηρίας/</a:t>
            </a:r>
            <a:r>
              <a:rPr lang="el-GR" sz="3200" dirty="0" err="1" smtClean="0"/>
              <a:t>δυσικανότητας</a:t>
            </a:r>
            <a:r>
              <a:rPr lang="el-GR" sz="3200" dirty="0" smtClean="0"/>
              <a:t> παράγεται πολιτισμικά, και διαφορετικοί πολιτισμοί αντιλαμβάνονται την κατάσταση αυτή με διαφορετικούς τρόπους </a:t>
            </a:r>
          </a:p>
          <a:p>
            <a:pPr>
              <a:buNone/>
            </a:pPr>
            <a:r>
              <a:rPr lang="el-GR" sz="3200" dirty="0" smtClean="0"/>
              <a:t>(</a:t>
            </a:r>
            <a:r>
              <a:rPr lang="el-GR" sz="2800" dirty="0" err="1" smtClean="0"/>
              <a:t>Devlieger</a:t>
            </a:r>
            <a:r>
              <a:rPr lang="el-GR" sz="2800" dirty="0" smtClean="0"/>
              <a:t>, 1995, 1999, </a:t>
            </a:r>
            <a:r>
              <a:rPr lang="el-GR" sz="2800" dirty="0" err="1" smtClean="0"/>
              <a:t>Holzer</a:t>
            </a:r>
            <a:r>
              <a:rPr lang="el-GR" sz="2800" dirty="0" smtClean="0"/>
              <a:t> </a:t>
            </a:r>
            <a:r>
              <a:rPr lang="el-GR" sz="2800" dirty="0" err="1" smtClean="0"/>
              <a:t>et</a:t>
            </a:r>
            <a:r>
              <a:rPr lang="el-GR" sz="2800" dirty="0" smtClean="0"/>
              <a:t> </a:t>
            </a:r>
            <a:r>
              <a:rPr lang="el-GR" sz="2800" dirty="0" err="1" smtClean="0"/>
              <a:t>al</a:t>
            </a:r>
            <a:r>
              <a:rPr lang="el-GR" sz="2800" dirty="0" smtClean="0"/>
              <a:t>., 1999; </a:t>
            </a:r>
            <a:r>
              <a:rPr lang="el-GR" sz="2800" dirty="0" err="1" smtClean="0"/>
              <a:t>Klotz</a:t>
            </a:r>
            <a:r>
              <a:rPr lang="el-GR" sz="2800" dirty="0" smtClean="0"/>
              <a:t>, 2003; </a:t>
            </a:r>
            <a:r>
              <a:rPr lang="el-GR" sz="2800" dirty="0" err="1" smtClean="0"/>
              <a:t>Littlewood</a:t>
            </a:r>
            <a:r>
              <a:rPr lang="el-GR" sz="2800" dirty="0" smtClean="0"/>
              <a:t>, 2006; </a:t>
            </a:r>
            <a:r>
              <a:rPr lang="el-GR" sz="2800" dirty="0" err="1" smtClean="0"/>
              <a:t>Peters</a:t>
            </a:r>
            <a:r>
              <a:rPr lang="el-GR" sz="2800" dirty="0" smtClean="0"/>
              <a:t>, 2000; </a:t>
            </a:r>
            <a:r>
              <a:rPr lang="el-GR" sz="2800" dirty="0" err="1" smtClean="0"/>
              <a:t>Whyte</a:t>
            </a:r>
            <a:r>
              <a:rPr lang="el-GR" sz="2800" dirty="0" smtClean="0"/>
              <a:t>, 1995).</a:t>
            </a:r>
            <a:endParaRPr lang="en-US" sz="2800" dirty="0" smtClean="0"/>
          </a:p>
          <a:p>
            <a:pPr>
              <a:buNone/>
            </a:pPr>
            <a:endParaRPr lang="en-US" dirty="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αναπηρία σε άλλες κουλτούρες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ινδουιστική έννοια του </a:t>
            </a:r>
            <a:r>
              <a:rPr lang="el-GR" dirty="0" smtClean="0">
                <a:solidFill>
                  <a:srgbClr val="FF0000"/>
                </a:solidFill>
              </a:rPr>
              <a:t>κάρμα</a:t>
            </a:r>
            <a:r>
              <a:rPr lang="el-GR" dirty="0" smtClean="0"/>
              <a:t> εξηγεί την αναπηρία σε ορισμένους πολιτισμούς. </a:t>
            </a:r>
          </a:p>
          <a:p>
            <a:r>
              <a:rPr lang="el-GR" dirty="0" smtClean="0"/>
              <a:t> Οι </a:t>
            </a:r>
            <a:r>
              <a:rPr lang="el-GR" dirty="0" err="1" smtClean="0"/>
              <a:t>Αβορίγινες</a:t>
            </a:r>
            <a:r>
              <a:rPr lang="el-GR" dirty="0" smtClean="0"/>
              <a:t> αυστραλιανοί αυτόχθονες μπορεί να αποδίδουν την αναπηρία σε </a:t>
            </a:r>
            <a:r>
              <a:rPr lang="el-GR" dirty="0" smtClean="0">
                <a:solidFill>
                  <a:srgbClr val="FF0000"/>
                </a:solidFill>
              </a:rPr>
              <a:t>κοινωνικές ή τελετουργικές παραβάσεις</a:t>
            </a:r>
            <a:r>
              <a:rPr lang="el-GR" dirty="0" smtClean="0"/>
              <a:t>. Μερικοί αφρικανικοί πολιτισμοί συσχετίζουν την αναπηρία με τη </a:t>
            </a:r>
            <a:r>
              <a:rPr lang="el-GR" dirty="0" smtClean="0">
                <a:solidFill>
                  <a:srgbClr val="FF0000"/>
                </a:solidFill>
              </a:rPr>
              <a:t>μαγεία</a:t>
            </a:r>
            <a:r>
              <a:rPr lang="el-GR" dirty="0" smtClean="0"/>
              <a:t> και τις </a:t>
            </a:r>
            <a:r>
              <a:rPr lang="el-GR" dirty="0" smtClean="0">
                <a:solidFill>
                  <a:srgbClr val="FF0000"/>
                </a:solidFill>
              </a:rPr>
              <a:t>κατάρες</a:t>
            </a:r>
            <a:r>
              <a:rPr lang="el-GR" dirty="0" smtClean="0"/>
              <a:t>, ενώ οι Χριστιανοί μπορούν να αναφέρουν την αμαρτία ως αιτία της αναπηρίας, και οι Μουσουλμάνοι συνδέουν την αναπηρία με τη μοίρα ή το </a:t>
            </a:r>
            <a:r>
              <a:rPr lang="el-GR" dirty="0" smtClean="0">
                <a:solidFill>
                  <a:srgbClr val="FF0000"/>
                </a:solidFill>
              </a:rPr>
              <a:t>θέλημα του Αλλάχ </a:t>
            </a:r>
            <a:r>
              <a:rPr lang="el-GR" dirty="0" smtClean="0"/>
              <a:t>(</a:t>
            </a:r>
            <a:r>
              <a:rPr lang="el-GR" dirty="0" err="1" smtClean="0"/>
              <a:t>Armstrong</a:t>
            </a:r>
            <a:r>
              <a:rPr lang="el-GR" dirty="0" smtClean="0"/>
              <a:t> &amp; </a:t>
            </a:r>
            <a:r>
              <a:rPr lang="el-GR" dirty="0" err="1" smtClean="0"/>
              <a:t>Fitzgerald</a:t>
            </a:r>
            <a:r>
              <a:rPr lang="el-GR" dirty="0" smtClean="0"/>
              <a:t>, 1996).</a:t>
            </a:r>
            <a:endParaRPr lang="el-G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a:t>
            </a:r>
            <a:endParaRPr lang="el-GR" dirty="0"/>
          </a:p>
        </p:txBody>
      </p:sp>
      <p:sp>
        <p:nvSpPr>
          <p:cNvPr id="3" name="2 - Θέση περιεχομένου"/>
          <p:cNvSpPr>
            <a:spLocks noGrp="1"/>
          </p:cNvSpPr>
          <p:nvPr>
            <p:ph idx="1"/>
          </p:nvPr>
        </p:nvSpPr>
        <p:spPr/>
        <p:txBody>
          <a:bodyPr/>
          <a:lstStyle/>
          <a:p>
            <a:endParaRPr lang="el-GR" dirty="0" smtClean="0"/>
          </a:p>
          <a:p>
            <a:endParaRPr lang="el-GR" dirty="0" smtClean="0"/>
          </a:p>
          <a:p>
            <a:pPr>
              <a:buNone/>
            </a:pPr>
            <a:r>
              <a:rPr lang="el-GR" sz="3600" dirty="0" smtClean="0">
                <a:solidFill>
                  <a:srgbClr val="FF0000"/>
                </a:solidFill>
              </a:rPr>
              <a:t>ΤΕΛΟΣ ΠΡΩΤΟΥ ΜΕΡΟΥΣ</a:t>
            </a:r>
            <a:endParaRPr lang="el-GR" sz="3600" dirty="0">
              <a:solidFill>
                <a:srgbClr val="FF000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Equality is not justice</a:t>
            </a:r>
            <a:endParaRPr lang="el-GR" dirty="0"/>
          </a:p>
        </p:txBody>
      </p:sp>
      <p:pic>
        <p:nvPicPr>
          <p:cNvPr id="4" name="3 - Θέση περιεχομένου" descr="1.jpg"/>
          <p:cNvPicPr>
            <a:picLocks noGrp="1" noChangeAspect="1"/>
          </p:cNvPicPr>
          <p:nvPr>
            <p:ph idx="1"/>
          </p:nvPr>
        </p:nvPicPr>
        <p:blipFill>
          <a:blip r:embed="rId2" cstate="print"/>
          <a:stretch>
            <a:fillRect/>
          </a:stretch>
        </p:blipFill>
        <p:spPr>
          <a:xfrm>
            <a:off x="1907704" y="2492896"/>
            <a:ext cx="4680520" cy="3600400"/>
          </a:xfr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(Πλάτων, Πολιτεία, 351a)</a:t>
            </a:r>
            <a:endParaRPr lang="el-GR" dirty="0">
              <a:solidFill>
                <a:srgbClr val="FF0000"/>
              </a:solidFill>
            </a:endParaRPr>
          </a:p>
        </p:txBody>
      </p:sp>
      <p:sp>
        <p:nvSpPr>
          <p:cNvPr id="3" name="2 - Θέση περιεχομένου"/>
          <p:cNvSpPr>
            <a:spLocks noGrp="1"/>
          </p:cNvSpPr>
          <p:nvPr>
            <p:ph idx="1"/>
          </p:nvPr>
        </p:nvSpPr>
        <p:spPr/>
        <p:txBody>
          <a:bodyPr/>
          <a:lstStyle/>
          <a:p>
            <a:r>
              <a:rPr lang="el-GR" dirty="0" smtClean="0"/>
              <a:t>‘...τι πράγμα είναι η δικαιοσύνη σε σχέση με την αδικία; Γιατί έλεγες, μου φαίνεται, πως η αδικία είναι πιο γερή και πιο δυνατή από τη δικαιοσύνη. Ενώ τώρα, αφού είπαμε πως η δικαιοσύνη είναι αρετή και σοφία, εύκολα θα αποδειχτεί πως είναι και πιο δυνατό πράγμα από την αδικία. Αφού αυτή είναι αμάθεια...’</a:t>
            </a:r>
            <a:endParaRPr lang="el-G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‘η αλήθεια είναι πάντα η ίδια’(;), </a:t>
            </a:r>
          </a:p>
          <a:p>
            <a:pPr>
              <a:buNone/>
            </a:pPr>
            <a:r>
              <a:rPr lang="el-GR" dirty="0" smtClean="0"/>
              <a:t>Αυτή η αντίληψη θα παρέπεμπε σε μια </a:t>
            </a:r>
            <a:r>
              <a:rPr lang="el-GR" dirty="0" err="1" smtClean="0"/>
              <a:t>ουσιοκρατική</a:t>
            </a:r>
            <a:r>
              <a:rPr lang="el-GR" dirty="0" smtClean="0"/>
              <a:t> θεώρησή της (</a:t>
            </a:r>
            <a:r>
              <a:rPr lang="el-GR" dirty="0" err="1" smtClean="0"/>
              <a:t>Gutmann</a:t>
            </a:r>
            <a:r>
              <a:rPr lang="el-GR" dirty="0" smtClean="0"/>
              <a:t>, 1994: 57)</a:t>
            </a:r>
            <a:endParaRPr lang="el-G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Κοινωνική Δικαιοσύνη</a:t>
            </a:r>
            <a:endParaRPr lang="el-GR" dirty="0">
              <a:solidFill>
                <a:srgbClr val="FF0000"/>
              </a:solidFill>
            </a:endParaRPr>
          </a:p>
        </p:txBody>
      </p:sp>
      <p:sp>
        <p:nvSpPr>
          <p:cNvPr id="3" name="2 - Θέση περιεχομένου"/>
          <p:cNvSpPr>
            <a:spLocks noGrp="1"/>
          </p:cNvSpPr>
          <p:nvPr>
            <p:ph idx="1"/>
          </p:nvPr>
        </p:nvSpPr>
        <p:spPr/>
        <p:txBody>
          <a:bodyPr>
            <a:normAutofit fontScale="92500" lnSpcReduction="10000"/>
          </a:bodyPr>
          <a:lstStyle/>
          <a:p>
            <a:r>
              <a:rPr lang="el-GR" dirty="0" smtClean="0"/>
              <a:t>Έννοια κλειδί της πολιτικής φιλοσοφίας και των κοινωνικών επιστημών, κομβικό σημείο αναφοράς στην εκπαίδευση.</a:t>
            </a:r>
          </a:p>
          <a:p>
            <a:r>
              <a:rPr lang="el-GR" dirty="0" smtClean="0"/>
              <a:t>Έννοια μεταβαλλόμενη ανάλογα με το πολιτικό, κοινωνικό και οικονομικό πλαίσιο</a:t>
            </a:r>
          </a:p>
          <a:p>
            <a:r>
              <a:rPr lang="el-GR" dirty="0" smtClean="0"/>
              <a:t>Προσδιορίζεται ποικιλοτρόπως διαμέσου πληθώρας άλλων συναφών εννοιών όπως είναι η ισοκατανομή πόρων, η ισότητα πρόσβασης, οι ίσες ευκαιρίες ένταξης και ανάπτυξης, η αναγνώριση ταυτοτήτων, η ισότιμη απόκτηση ικανοτήτων κλπ.  </a:t>
            </a:r>
          </a:p>
          <a:p>
            <a:pPr>
              <a:buNone/>
            </a:pPr>
            <a:endParaRPr lang="el-GR" dirty="0" smtClean="0"/>
          </a:p>
          <a:p>
            <a:endParaRPr lang="el-G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Κοινωνική Δικαιοσύνη</a:t>
            </a:r>
            <a:endParaRPr lang="el-GR" dirty="0"/>
          </a:p>
        </p:txBody>
      </p:sp>
      <p:sp>
        <p:nvSpPr>
          <p:cNvPr id="3" name="2 - Θέση περιεχομένου"/>
          <p:cNvSpPr>
            <a:spLocks noGrp="1"/>
          </p:cNvSpPr>
          <p:nvPr>
            <p:ph idx="1"/>
          </p:nvPr>
        </p:nvSpPr>
        <p:spPr/>
        <p:txBody>
          <a:bodyPr/>
          <a:lstStyle/>
          <a:p>
            <a:r>
              <a:rPr lang="el-GR" dirty="0" smtClean="0"/>
              <a:t>συνδέεται στενά με την έννοια της δημοκρατίας, ενώ η απουσία της προσδιορίζεται ως ανισότητα, παραγνώριση της διαφοράς, περιθωριοποίηση και αποκλεισμός. </a:t>
            </a:r>
            <a:endParaRPr lang="el-G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Κοινωνική δικαιοσύνη &amp; ετερότητα</a:t>
            </a:r>
            <a:endParaRPr lang="el-GR" dirty="0">
              <a:solidFill>
                <a:srgbClr val="FF0000"/>
              </a:solidFill>
            </a:endParaRPr>
          </a:p>
        </p:txBody>
      </p:sp>
      <p:sp>
        <p:nvSpPr>
          <p:cNvPr id="3" name="2 - Θέση περιεχομένου"/>
          <p:cNvSpPr>
            <a:spLocks noGrp="1"/>
          </p:cNvSpPr>
          <p:nvPr>
            <p:ph idx="1"/>
          </p:nvPr>
        </p:nvSpPr>
        <p:spPr/>
        <p:txBody>
          <a:bodyPr/>
          <a:lstStyle/>
          <a:p>
            <a:r>
              <a:rPr lang="el-GR" dirty="0" smtClean="0"/>
              <a:t>Βασική παράμετρος της κοινωνικής δικαιοσύνης αποτελεί η αναγνώριση των ποικίλων μορφών της ετερότητας. </a:t>
            </a:r>
          </a:p>
          <a:p>
            <a:endParaRPr lang="el-GR" dirty="0" smtClean="0"/>
          </a:p>
          <a:p>
            <a:r>
              <a:rPr lang="el-GR" dirty="0" smtClean="0"/>
              <a:t>Εκπαίδευση του εθνικού κράτους της </a:t>
            </a:r>
            <a:r>
              <a:rPr lang="el-GR" dirty="0" err="1" smtClean="0"/>
              <a:t>νεωτερικότητας</a:t>
            </a:r>
            <a:r>
              <a:rPr lang="el-GR" dirty="0" smtClean="0"/>
              <a:t> (ομοιογένεια)</a:t>
            </a:r>
          </a:p>
          <a:p>
            <a:r>
              <a:rPr lang="el-GR" dirty="0" smtClean="0"/>
              <a:t>Εκπαίδευση του εθνικού κράτους της </a:t>
            </a:r>
            <a:r>
              <a:rPr lang="el-GR" dirty="0" err="1" smtClean="0"/>
              <a:t>μετανεωτερικότητας</a:t>
            </a:r>
            <a:r>
              <a:rPr lang="el-GR" dirty="0" smtClean="0"/>
              <a:t> (ετερότητα)</a:t>
            </a:r>
            <a:endParaRPr lang="el-G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Griffiths (1998)</a:t>
            </a:r>
            <a:endParaRPr lang="el-GR" dirty="0"/>
          </a:p>
        </p:txBody>
      </p:sp>
      <p:sp>
        <p:nvSpPr>
          <p:cNvPr id="3" name="2 - Θέση περιεχομένου"/>
          <p:cNvSpPr>
            <a:spLocks noGrp="1"/>
          </p:cNvSpPr>
          <p:nvPr>
            <p:ph idx="1"/>
          </p:nvPr>
        </p:nvSpPr>
        <p:spPr/>
        <p:txBody>
          <a:bodyPr>
            <a:normAutofit/>
          </a:bodyPr>
          <a:lstStyle/>
          <a:p>
            <a:r>
              <a:rPr lang="el-GR" dirty="0" smtClean="0"/>
              <a:t>ιστορικά, το περιεχόμενο του όρου ‘κοινωνική δικαιοσύνη’ έχει αλλάξει, από το να είναι επικεντρωμένο κυρίως στην ‘</a:t>
            </a:r>
            <a:r>
              <a:rPr lang="el-GR" dirty="0" smtClean="0">
                <a:solidFill>
                  <a:srgbClr val="FF0000"/>
                </a:solidFill>
              </a:rPr>
              <a:t>κοινωνική τάξη</a:t>
            </a:r>
            <a:r>
              <a:rPr lang="el-GR" dirty="0" smtClean="0"/>
              <a:t>’, στο να συμπεριλάβει την ισότητα ως προς το </a:t>
            </a:r>
            <a:r>
              <a:rPr lang="el-GR" dirty="0" smtClean="0">
                <a:solidFill>
                  <a:srgbClr val="FF0000"/>
                </a:solidFill>
              </a:rPr>
              <a:t>φύλο </a:t>
            </a:r>
            <a:r>
              <a:rPr lang="el-GR" dirty="0" smtClean="0"/>
              <a:t>και τη φυλετική καταγωγή κατά τις δεκαετίες του 1970 και του 1980, ενώ επεκτάθηκε σε ζητήματα </a:t>
            </a:r>
            <a:r>
              <a:rPr lang="el-GR" dirty="0" smtClean="0">
                <a:solidFill>
                  <a:srgbClr val="FF0000"/>
                </a:solidFill>
              </a:rPr>
              <a:t>αναπηρίας</a:t>
            </a:r>
            <a:r>
              <a:rPr lang="el-GR" dirty="0" smtClean="0"/>
              <a:t> και </a:t>
            </a:r>
            <a:r>
              <a:rPr lang="el-GR" dirty="0" smtClean="0">
                <a:solidFill>
                  <a:srgbClr val="FF0000"/>
                </a:solidFill>
              </a:rPr>
              <a:t>σεξουαλικότητας</a:t>
            </a:r>
            <a:r>
              <a:rPr lang="el-GR" dirty="0" smtClean="0"/>
              <a:t> στη δεκαετία του 1990.</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Αναπηρία &amp; νόηση</a:t>
            </a:r>
            <a:endParaRPr lang="el-GR" dirty="0"/>
          </a:p>
        </p:txBody>
      </p:sp>
      <p:sp>
        <p:nvSpPr>
          <p:cNvPr id="3" name="2 - Θέση περιεχομένου"/>
          <p:cNvSpPr>
            <a:spLocks noGrp="1"/>
          </p:cNvSpPr>
          <p:nvPr>
            <p:ph idx="1"/>
          </p:nvPr>
        </p:nvSpPr>
        <p:spPr/>
        <p:txBody>
          <a:bodyPr>
            <a:normAutofit/>
          </a:bodyPr>
          <a:lstStyle/>
          <a:p>
            <a:r>
              <a:rPr lang="el-GR" dirty="0" smtClean="0"/>
              <a:t>Γενικά όπου το </a:t>
            </a:r>
            <a:r>
              <a:rPr lang="el-GR" dirty="0" smtClean="0">
                <a:solidFill>
                  <a:srgbClr val="FF0000"/>
                </a:solidFill>
              </a:rPr>
              <a:t>αναπηρία</a:t>
            </a:r>
            <a:r>
              <a:rPr lang="el-GR" dirty="0" smtClean="0"/>
              <a:t> πάει και κολλάει σε μια κατάσταση που έχει σχέση με τη </a:t>
            </a:r>
            <a:r>
              <a:rPr lang="el-GR" dirty="0" smtClean="0">
                <a:solidFill>
                  <a:srgbClr val="FF0000"/>
                </a:solidFill>
              </a:rPr>
              <a:t>νόηση</a:t>
            </a:r>
            <a:r>
              <a:rPr lang="el-GR" dirty="0" smtClean="0"/>
              <a:t> τη βαραίνει πολύ περισσότερο από ότι κάνει ο όρος «</a:t>
            </a:r>
            <a:r>
              <a:rPr lang="el-GR" dirty="0" err="1" smtClean="0"/>
              <a:t>δυσικανότητα</a:t>
            </a:r>
            <a:r>
              <a:rPr lang="el-GR" dirty="0" smtClean="0"/>
              <a:t>». Από κει και πέρα υπάρχουν κινηματικοί και πολιτικοί λόγοι. </a:t>
            </a:r>
            <a:endParaRPr lang="el-G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a:t>
            </a:r>
            <a:r>
              <a:rPr lang="el-GR" dirty="0" err="1" smtClean="0"/>
              <a:t>Griffiths</a:t>
            </a:r>
            <a:r>
              <a:rPr lang="el-GR" dirty="0" smtClean="0"/>
              <a:t>, 1998: 11)</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«έχει γίνει ξεκάθαρο ότι η κοινωνική δικαιοσύνη δεν αποτελεί πλέον ζήτημα απελευθέρωσης για τη μια ή την άλλη κοινωνική ομάδα ή σέκτα. Εκείνες οι κοινωνικές ομάδες ή </a:t>
            </a:r>
            <a:r>
              <a:rPr lang="el-GR" dirty="0" err="1" smtClean="0"/>
              <a:t>σέκτες</a:t>
            </a:r>
            <a:r>
              <a:rPr lang="el-GR" dirty="0" smtClean="0"/>
              <a:t> είναι όλο και πιο δύσκολο να </a:t>
            </a:r>
            <a:r>
              <a:rPr lang="el-GR" dirty="0" err="1" smtClean="0"/>
              <a:t>ταυτοποιηθούν</a:t>
            </a:r>
            <a:r>
              <a:rPr lang="el-GR" dirty="0" smtClean="0"/>
              <a:t> σε μια περίοδο στην οποία οι πολιτικές ταυτότητες έχουν γίνει περισσότερο περίπλοκες, κατακερματισμένες και μεταβαλλόμενες»</a:t>
            </a:r>
            <a:endParaRPr lang="el-G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Forst</a:t>
            </a:r>
            <a:r>
              <a:rPr lang="en-US" dirty="0" smtClean="0"/>
              <a:t> (2007</a:t>
            </a:r>
            <a:r>
              <a:rPr lang="el-GR" dirty="0" smtClean="0"/>
              <a:t>)</a:t>
            </a:r>
            <a:endParaRPr lang="el-GR" dirty="0"/>
          </a:p>
        </p:txBody>
      </p:sp>
      <p:sp>
        <p:nvSpPr>
          <p:cNvPr id="3" name="2 - Θέση περιεχομένου"/>
          <p:cNvSpPr>
            <a:spLocks noGrp="1"/>
          </p:cNvSpPr>
          <p:nvPr>
            <p:ph idx="1"/>
          </p:nvPr>
        </p:nvSpPr>
        <p:spPr/>
        <p:txBody>
          <a:bodyPr>
            <a:normAutofit/>
          </a:bodyPr>
          <a:lstStyle/>
          <a:p>
            <a:r>
              <a:rPr lang="el-GR" dirty="0" err="1" smtClean="0"/>
              <a:t>Κατανεμητική</a:t>
            </a:r>
            <a:r>
              <a:rPr lang="el-GR" dirty="0" smtClean="0"/>
              <a:t> δικαιοσύνη (αγαθά/πρόσβαση-</a:t>
            </a:r>
            <a:r>
              <a:rPr lang="el-GR" dirty="0" err="1" smtClean="0"/>
              <a:t>υλικ</a:t>
            </a:r>
            <a:r>
              <a:rPr lang="el-GR" dirty="0" smtClean="0"/>
              <a:t>ή ευημερία)</a:t>
            </a:r>
          </a:p>
          <a:p>
            <a:endParaRPr lang="el-GR" dirty="0" smtClean="0"/>
          </a:p>
          <a:p>
            <a:r>
              <a:rPr lang="el-GR" dirty="0" smtClean="0"/>
              <a:t>Πολιτική δικαιοσύνη (νομική και πολιτική θέση σ’ ένα πλαίσιο νομότυπο) </a:t>
            </a:r>
          </a:p>
          <a:p>
            <a:pPr>
              <a:buNone/>
            </a:pPr>
            <a:r>
              <a:rPr lang="el-GR" dirty="0" smtClean="0"/>
              <a:t>Ή </a:t>
            </a:r>
          </a:p>
          <a:p>
            <a:pPr>
              <a:buNone/>
            </a:pPr>
            <a:r>
              <a:rPr lang="el-GR" dirty="0" err="1" smtClean="0"/>
              <a:t>κατανεμητική</a:t>
            </a:r>
            <a:r>
              <a:rPr lang="el-GR" dirty="0" smtClean="0"/>
              <a:t>, πολιτισμική και σχεσιακή (ελευθερία από καταπιεστικές σχέσεις)</a:t>
            </a:r>
            <a:endParaRPr lang="el-G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Το </a:t>
            </a:r>
            <a:r>
              <a:rPr lang="en-US" dirty="0" smtClean="0"/>
              <a:t>independent living</a:t>
            </a:r>
            <a:r>
              <a:rPr lang="el-GR" dirty="0" smtClean="0"/>
              <a:t> (κοινότητες αναπήρων) το 2015 υπέστησαν περικοπές και η αντίδραση ήταν χλιαρή, καθώς ήταν αντίθετοι στο </a:t>
            </a:r>
            <a:r>
              <a:rPr lang="en-US" dirty="0" smtClean="0"/>
              <a:t>welfare state.</a:t>
            </a:r>
            <a:endParaRPr lang="el-GR" dirty="0" smtClean="0"/>
          </a:p>
          <a:p>
            <a:r>
              <a:rPr lang="en-US" dirty="0" smtClean="0"/>
              <a:t>Cripple pride (1990) &amp; stigma by association</a:t>
            </a:r>
          </a:p>
          <a:p>
            <a:pPr>
              <a:buNone/>
            </a:pPr>
            <a:r>
              <a:rPr lang="en-US" dirty="0" smtClean="0"/>
              <a:t>Identity empowerment-politics</a:t>
            </a:r>
          </a:p>
          <a:p>
            <a:pPr>
              <a:buNone/>
            </a:pPr>
            <a:endParaRPr lang="en-US" dirty="0" smtClean="0"/>
          </a:p>
          <a:p>
            <a:pPr>
              <a:buNone/>
            </a:pPr>
            <a:r>
              <a:rPr lang="el-GR" dirty="0" smtClean="0"/>
              <a:t>Ανάγκες + κράτος πρόνοιας</a:t>
            </a:r>
            <a:endParaRPr lang="el-G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Σχετική βιβλιογραφία</a:t>
            </a:r>
            <a:endParaRPr lang="el-GR" dirty="0"/>
          </a:p>
        </p:txBody>
      </p:sp>
      <p:sp>
        <p:nvSpPr>
          <p:cNvPr id="3" name="2 - Θέση περιεχομένου"/>
          <p:cNvSpPr>
            <a:spLocks noGrp="1"/>
          </p:cNvSpPr>
          <p:nvPr>
            <p:ph idx="1"/>
          </p:nvPr>
        </p:nvSpPr>
        <p:spPr/>
        <p:txBody>
          <a:bodyPr>
            <a:noAutofit/>
          </a:bodyPr>
          <a:lstStyle/>
          <a:p>
            <a:r>
              <a:rPr lang="en-US" sz="1600" dirty="0" err="1" smtClean="0"/>
              <a:t>Ablon</a:t>
            </a:r>
            <a:r>
              <a:rPr lang="en-US" sz="1600" dirty="0" smtClean="0"/>
              <a:t>, J. (1988). Living with difference: Families with dwarf children. New York: </a:t>
            </a:r>
            <a:r>
              <a:rPr lang="en-US" sz="1600" dirty="0" err="1" smtClean="0"/>
              <a:t>Praeger</a:t>
            </a:r>
            <a:r>
              <a:rPr lang="en-US" sz="1600" dirty="0" smtClean="0"/>
              <a:t>.</a:t>
            </a:r>
          </a:p>
          <a:p>
            <a:r>
              <a:rPr lang="en-US" sz="1600" dirty="0" err="1" smtClean="0"/>
              <a:t>Ablon</a:t>
            </a:r>
            <a:r>
              <a:rPr lang="en-US" sz="1600" dirty="0" smtClean="0"/>
              <a:t>, J. (1992). Social dimensions of genetic disorders. Practicing Anthropology,</a:t>
            </a:r>
            <a:r>
              <a:rPr lang="el-GR" sz="1600" dirty="0" smtClean="0"/>
              <a:t>14(1), 10–13.</a:t>
            </a:r>
          </a:p>
          <a:p>
            <a:r>
              <a:rPr lang="en-US" sz="1600" dirty="0" err="1" smtClean="0"/>
              <a:t>Ablon</a:t>
            </a:r>
            <a:r>
              <a:rPr lang="en-US" sz="1600" dirty="0" smtClean="0"/>
              <a:t>, J. (1995). ‘‘The elephant man’’ as ‘‘self’’ and ‘‘other’’: The psychosocial costs of a misdiagnosis. Social Science and Medicine, 40, 1481–1489.</a:t>
            </a:r>
          </a:p>
          <a:p>
            <a:r>
              <a:rPr lang="en-US" sz="1600" dirty="0" err="1" smtClean="0"/>
              <a:t>Ablon</a:t>
            </a:r>
            <a:r>
              <a:rPr lang="en-US" sz="1600" dirty="0" smtClean="0"/>
              <a:t>, J. (1999). Living with genetic disorder: The impact of </a:t>
            </a:r>
            <a:r>
              <a:rPr lang="en-US" sz="1600" dirty="0" err="1" smtClean="0"/>
              <a:t>neurofibromatosis.Westport</a:t>
            </a:r>
            <a:r>
              <a:rPr lang="en-US" sz="1600" dirty="0" smtClean="0"/>
              <a:t>, CO: Auburn House. Americans with Disabilities Act, Pub. L. No. 101–336, 2, 104 Stat 328 (1990).</a:t>
            </a:r>
          </a:p>
          <a:p>
            <a:r>
              <a:rPr lang="en-US" sz="1600" dirty="0" smtClean="0"/>
              <a:t>Armstrong, M. J., &amp; Fitzgerald, M. H. (1996). Culture and disability studies: An anthropological perspective. New York: </a:t>
            </a:r>
            <a:r>
              <a:rPr lang="en-US" sz="1600" dirty="0" err="1" smtClean="0"/>
              <a:t>Pergamon</a:t>
            </a:r>
            <a:r>
              <a:rPr lang="en-US" sz="1600" dirty="0" smtClean="0"/>
              <a:t> Press.</a:t>
            </a:r>
          </a:p>
          <a:p>
            <a:r>
              <a:rPr lang="en-US" sz="1600" dirty="0" smtClean="0"/>
              <a:t>Armstrong, J., &amp;. Maureen, F. (1996). Culture and disability studies: An anthropological </a:t>
            </a:r>
            <a:r>
              <a:rPr lang="fr-FR" sz="1600" dirty="0" smtClean="0"/>
              <a:t>perspective. </a:t>
            </a:r>
            <a:r>
              <a:rPr lang="fr-FR" sz="1600" dirty="0" err="1" smtClean="0"/>
              <a:t>Rehabilitation</a:t>
            </a:r>
            <a:r>
              <a:rPr lang="fr-FR" sz="1600" dirty="0" smtClean="0"/>
              <a:t> Education, 10(4), 247–304.</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algn="just"/>
            <a:r>
              <a:rPr lang="en-US" sz="1600" dirty="0" smtClean="0"/>
              <a:t>Becker, H. S. (1983). Outsiders: Studies in the sociology of deviance. New York: The Free Press.</a:t>
            </a:r>
          </a:p>
          <a:p>
            <a:pPr algn="just"/>
            <a:r>
              <a:rPr lang="en-US" sz="1600" dirty="0" smtClean="0"/>
              <a:t>Benedict, R. (1934). Anthropology and the abnormal. The Journal of General Psychiatry, 10, 59–80.</a:t>
            </a:r>
          </a:p>
          <a:p>
            <a:pPr algn="just"/>
            <a:r>
              <a:rPr lang="en-US" sz="1600" dirty="0" err="1" smtClean="0"/>
              <a:t>Biklin</a:t>
            </a:r>
            <a:r>
              <a:rPr lang="en-US" sz="1600" dirty="0" smtClean="0"/>
              <a:t>, D. (1988). The myth of clinical judgment. Journal of Social Issues, 44, 159–</a:t>
            </a:r>
            <a:r>
              <a:rPr lang="el-GR" sz="1600" dirty="0" smtClean="0"/>
              <a:t>172.</a:t>
            </a:r>
          </a:p>
          <a:p>
            <a:pPr algn="just"/>
            <a:r>
              <a:rPr lang="en-US" sz="1600" dirty="0" smtClean="0"/>
              <a:t>Bridges, P. S. (1992). Degenerative bone disease in hunter-gatherers and agriculturist s from the southeastern United States. American Journal of Physical Anthropology, 85, 379–391.</a:t>
            </a:r>
          </a:p>
          <a:p>
            <a:pPr algn="just"/>
            <a:r>
              <a:rPr lang="en-US" sz="1600" dirty="0" err="1" smtClean="0"/>
              <a:t>Cervinkova</a:t>
            </a:r>
            <a:r>
              <a:rPr lang="en-US" sz="1600" dirty="0" smtClean="0"/>
              <a:t>, H. (1996). Disability and the other in cultural anthropology. Human Mosaic, 30(1–2), 56–63.</a:t>
            </a:r>
          </a:p>
          <a:p>
            <a:pPr algn="just"/>
            <a:r>
              <a:rPr lang="en-US" sz="1600" dirty="0" err="1" smtClean="0"/>
              <a:t>Devlieger</a:t>
            </a:r>
            <a:r>
              <a:rPr lang="en-US" sz="1600" dirty="0" smtClean="0"/>
              <a:t>, P. (1995). Why disabled? The cultural understanding of physical disability in an African society. In B. </a:t>
            </a:r>
            <a:r>
              <a:rPr lang="en-US" sz="1600" dirty="0" err="1" smtClean="0"/>
              <a:t>Ingstad</a:t>
            </a:r>
            <a:r>
              <a:rPr lang="en-US" sz="1600" dirty="0" smtClean="0"/>
              <a:t> &amp; S. R. Whyte (Eds.), Disability and culture (pp. 94–106). Berkeley, CA: University of California Press.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25000" lnSpcReduction="20000"/>
          </a:bodyPr>
          <a:lstStyle/>
          <a:p>
            <a:r>
              <a:rPr lang="en-US" sz="7200" dirty="0" err="1" smtClean="0"/>
              <a:t>Devlieger</a:t>
            </a:r>
            <a:r>
              <a:rPr lang="en-US" sz="7200" dirty="0" smtClean="0"/>
              <a:t>, P. (1999). Developing local concepts of disability. In B. </a:t>
            </a:r>
            <a:r>
              <a:rPr lang="en-US" sz="7200" dirty="0" err="1" smtClean="0"/>
              <a:t>Holtzer</a:t>
            </a:r>
            <a:r>
              <a:rPr lang="en-US" sz="7200" dirty="0" smtClean="0"/>
              <a:t>, A. </a:t>
            </a:r>
            <a:r>
              <a:rPr lang="en-US" sz="7200" dirty="0" err="1" smtClean="0"/>
              <a:t>Vreede</a:t>
            </a:r>
            <a:r>
              <a:rPr lang="en-US" sz="7200" dirty="0" smtClean="0"/>
              <a:t>, &amp; G. </a:t>
            </a:r>
            <a:r>
              <a:rPr lang="en-US" sz="7200" dirty="0" err="1" smtClean="0"/>
              <a:t>Weigt</a:t>
            </a:r>
            <a:r>
              <a:rPr lang="en-US" sz="7200" dirty="0" smtClean="0"/>
              <a:t> (Eds.), Disability in different cultures: Reflections on local concepts. </a:t>
            </a:r>
            <a:r>
              <a:rPr lang="de-DE" sz="7200" dirty="0" smtClean="0"/>
              <a:t>Bonn, Germany: Bielefeld.</a:t>
            </a:r>
          </a:p>
          <a:p>
            <a:r>
              <a:rPr lang="en-US" sz="7200" dirty="0" smtClean="0"/>
              <a:t>Edgerton, R. B. (1967, 1993). The cloak of competence: Stigma in the lives of the mentally retarded. Berkeley, CA: University of California Press.</a:t>
            </a:r>
          </a:p>
          <a:p>
            <a:r>
              <a:rPr lang="en-US" sz="7200" dirty="0" smtClean="0"/>
              <a:t>Edgerton, R. B. (1984). Anthropology and mental retardation: Research approaches and opportunities. Culture, Medicine and Psychiatry, 8, 25–48.</a:t>
            </a:r>
          </a:p>
          <a:p>
            <a:r>
              <a:rPr lang="en-US" sz="7200" dirty="0" smtClean="0"/>
              <a:t>Fjord, L. L. (1996). Images of difference: Deaf and hearing in the Unites States. Anthropology and Humanism, 21(1), 55–69.</a:t>
            </a:r>
          </a:p>
          <a:p>
            <a:r>
              <a:rPr lang="en-US" sz="7200" dirty="0" smtClean="0"/>
              <a:t>Frank, G. (1984). Life history model of adaptation to disability: The case of a ‘‘congenital amputee.’’ Social Science and Medicine, 19(6), 639–645.</a:t>
            </a:r>
          </a:p>
          <a:p>
            <a:endParaRPr lang="el-GR" dirty="0" smtClean="0"/>
          </a:p>
          <a:p>
            <a:endParaRPr lang="el-GR" dirty="0" smtClean="0"/>
          </a:p>
          <a:p>
            <a:endParaRPr lang="el-G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10000"/>
          </a:bodyPr>
          <a:lstStyle/>
          <a:p>
            <a:r>
              <a:rPr lang="en-US" dirty="0" smtClean="0"/>
              <a:t>Frank, G. (1986a). On embodiment: A case study of congenital limb deficiency in American culture. Culture, Medicine and Psychiatry, 10(3), 189–219.</a:t>
            </a:r>
          </a:p>
          <a:p>
            <a:r>
              <a:rPr lang="en-US" dirty="0" smtClean="0"/>
              <a:t>Frank, G. (1986b). Venus on wheels: Two decades of dialogue on disability, biography, and being female in America. Berkeley, CA: University of California Press.</a:t>
            </a:r>
          </a:p>
          <a:p>
            <a:r>
              <a:rPr lang="en-US" dirty="0" smtClean="0"/>
              <a:t>Gleeson, J. (1997). Disability studies: A historical materialist view. Disability and Society, 12(2), 179–202.</a:t>
            </a:r>
          </a:p>
          <a:p>
            <a:r>
              <a:rPr lang="en-US" dirty="0" err="1" smtClean="0"/>
              <a:t>Goffman</a:t>
            </a:r>
            <a:r>
              <a:rPr lang="en-US" dirty="0" smtClean="0"/>
              <a:t>, E. (1963). Stigma: Notes on management of spoiled identity. Englewood Cliffs, NJ: Prentice Hall.</a:t>
            </a:r>
          </a:p>
          <a:p>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Αναπηρία &amp; πολιτική</a:t>
            </a:r>
            <a:endParaRPr lang="el-GR" dirty="0"/>
          </a:p>
        </p:txBody>
      </p:sp>
      <p:sp>
        <p:nvSpPr>
          <p:cNvPr id="3" name="2 - Θέση περιεχομένου"/>
          <p:cNvSpPr>
            <a:spLocks noGrp="1"/>
          </p:cNvSpPr>
          <p:nvPr>
            <p:ph idx="1"/>
          </p:nvPr>
        </p:nvSpPr>
        <p:spPr/>
        <p:txBody>
          <a:bodyPr>
            <a:normAutofit/>
          </a:bodyPr>
          <a:lstStyle/>
          <a:p>
            <a:r>
              <a:rPr lang="el-GR" dirty="0" smtClean="0"/>
              <a:t>Σε πολιτικό επίπεδο, ο όρος </a:t>
            </a:r>
            <a:r>
              <a:rPr lang="el-GR" dirty="0" smtClean="0">
                <a:solidFill>
                  <a:srgbClr val="FF0000"/>
                </a:solidFill>
              </a:rPr>
              <a:t>«αναπηρία»</a:t>
            </a:r>
            <a:r>
              <a:rPr lang="el-GR" dirty="0" smtClean="0"/>
              <a:t> βοηθάει σε μια συγκειμένη ηγεμονία ομάδων και γραφειοκρατιών που οι καταστάσεις τους σχετίζονται με το σώμα αλλά όχι με τη νόηση και ως αποτέλεσμα είναι ότι πολλές φορές παίρνονται υπόψη μόνο τα συμφέροντα των πρώτων ακόμα και όταν είναι σε βάρος των δεύτερων. </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δικαιωματικός νόμος ΗΠΑ</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Με τον δικαιωματικό νόμο για τα άτομα με </a:t>
            </a:r>
            <a:r>
              <a:rPr lang="el-GR" dirty="0" err="1" smtClean="0"/>
              <a:t>disability</a:t>
            </a:r>
            <a:r>
              <a:rPr lang="el-GR" dirty="0" smtClean="0"/>
              <a:t> (1990) γίνεται μια σαφής επιλογή για ένταξη στην αγορά εργασίας όσων έχουν σωματική αναπηρία/</a:t>
            </a:r>
            <a:r>
              <a:rPr lang="el-GR" dirty="0" err="1" smtClean="0"/>
              <a:t>δυσικανότητα</a:t>
            </a:r>
            <a:r>
              <a:rPr lang="el-GR" dirty="0" smtClean="0"/>
              <a:t>  και εγκαταλείπονται κοινωνικά σε προγραμματικό επίπεδο -στο βαθμό που δεν υπάρχουν πιέσεις- όλοι όσοι οι καταστάσεις τους σχετίζονται με τη νόηση (π.χ. άτομα με αυτισμό, άνοια, νοητική </a:t>
            </a:r>
            <a:r>
              <a:rPr lang="el-GR" dirty="0" err="1" smtClean="0"/>
              <a:t>δυσικανότητα</a:t>
            </a:r>
            <a:r>
              <a:rPr lang="el-GR" dirty="0" smtClean="0"/>
              <a:t>, σοβαρή επικοινωνιακή </a:t>
            </a:r>
            <a:r>
              <a:rPr lang="el-GR" dirty="0" err="1" smtClean="0"/>
              <a:t>δυσικανότητα</a:t>
            </a:r>
            <a:r>
              <a:rPr lang="el-GR" dirty="0" smtClean="0"/>
              <a:t>). </a:t>
            </a:r>
          </a:p>
          <a:p>
            <a:r>
              <a:rPr lang="el-GR" dirty="0" smtClean="0"/>
              <a:t>Τέλος, το γλωσσικό είναι ένα </a:t>
            </a:r>
            <a:r>
              <a:rPr lang="el-GR" dirty="0" err="1" smtClean="0"/>
              <a:t>δυσεπίλητο</a:t>
            </a:r>
            <a:r>
              <a:rPr lang="el-GR" dirty="0" smtClean="0"/>
              <a:t> πρόβλημα. Η γλώσσα δεν είναι αθώα αλλά δεν πρέπει και να </a:t>
            </a:r>
            <a:r>
              <a:rPr lang="el-GR" dirty="0" err="1" smtClean="0"/>
              <a:t>υποστασιοποιείται</a:t>
            </a:r>
            <a:r>
              <a:rPr lang="el-GR" dirty="0" smtClean="0"/>
              <a:t> ή </a:t>
            </a:r>
            <a:r>
              <a:rPr lang="el-GR" dirty="0" err="1" smtClean="0"/>
              <a:t>φετιχοποιείται</a:t>
            </a:r>
            <a:r>
              <a:rPr lang="el-GR" dirty="0" smtClean="0"/>
              <a:t>. Παράδειγμα, στις ΗΠΑ υπάρχει γενικά η τάση να δίνεται προτεραιότητα στο άτομο με Χ </a:t>
            </a:r>
            <a:r>
              <a:rPr lang="el-GR" dirty="0" err="1" smtClean="0"/>
              <a:t>disability</a:t>
            </a:r>
            <a:r>
              <a:rPr lang="el-GR" dirty="0" smtClean="0"/>
              <a:t>, στη Βρετανία το αναπηρικό κίνημα -λόγω του κοινωνικού μοντέλου που αναπτύχθηκε εκεί- θέλει </a:t>
            </a:r>
            <a:r>
              <a:rPr lang="el-GR" dirty="0" err="1" smtClean="0"/>
              <a:t>Disability</a:t>
            </a:r>
            <a:r>
              <a:rPr lang="el-GR" dirty="0" smtClean="0"/>
              <a:t> πρώτα (π.χ. </a:t>
            </a:r>
            <a:r>
              <a:rPr lang="el-GR" dirty="0" err="1" smtClean="0"/>
              <a:t>disabled</a:t>
            </a:r>
            <a:r>
              <a:rPr lang="el-GR" dirty="0" smtClean="0"/>
              <a:t> </a:t>
            </a:r>
            <a:r>
              <a:rPr lang="el-GR" dirty="0" err="1" smtClean="0"/>
              <a:t>person</a:t>
            </a:r>
            <a:r>
              <a:rPr lang="el-GR" dirty="0" smtClean="0"/>
              <a:t>) στα πλαίσια ενός κινηματικού </a:t>
            </a:r>
            <a:r>
              <a:rPr lang="en-US" dirty="0" smtClean="0"/>
              <a:t> pride.</a:t>
            </a:r>
            <a:endParaRPr lang="el-GR" dirty="0" smtClean="0"/>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200" dirty="0" smtClean="0">
                <a:solidFill>
                  <a:srgbClr val="FF0000"/>
                </a:solidFill>
              </a:rPr>
              <a:t>Disability &amp; Impairment</a:t>
            </a:r>
            <a:r>
              <a:rPr lang="en-US" sz="3200" dirty="0" smtClean="0"/>
              <a:t/>
            </a:r>
            <a:br>
              <a:rPr lang="en-US" sz="3200" dirty="0" smtClean="0"/>
            </a:br>
            <a:r>
              <a:rPr lang="el-GR" sz="3200" dirty="0" err="1" smtClean="0"/>
              <a:t>Δυσικανότητα</a:t>
            </a:r>
            <a:r>
              <a:rPr lang="el-GR" sz="3200" dirty="0" smtClean="0"/>
              <a:t> &amp; βλάβη</a:t>
            </a:r>
            <a:r>
              <a:rPr lang="en-US" sz="3200" dirty="0" smtClean="0"/>
              <a:t>, </a:t>
            </a:r>
            <a:r>
              <a:rPr lang="el-GR" sz="3200" dirty="0" smtClean="0"/>
              <a:t>αναπηρία, δυσλειτουργία</a:t>
            </a:r>
            <a:endParaRPr lang="el-GR" sz="3200" dirty="0"/>
          </a:p>
        </p:txBody>
      </p:sp>
      <p:sp>
        <p:nvSpPr>
          <p:cNvPr id="3" name="2 - Θέση περιεχομένου"/>
          <p:cNvSpPr>
            <a:spLocks noGrp="1"/>
          </p:cNvSpPr>
          <p:nvPr>
            <p:ph idx="1"/>
          </p:nvPr>
        </p:nvSpPr>
        <p:spPr/>
        <p:txBody>
          <a:bodyPr>
            <a:normAutofit fontScale="92500" lnSpcReduction="20000"/>
          </a:bodyPr>
          <a:lstStyle/>
          <a:p>
            <a:r>
              <a:rPr lang="el-GR" dirty="0" smtClean="0"/>
              <a:t>Υπάρχουν πολλοί ορισμοί της </a:t>
            </a:r>
            <a:r>
              <a:rPr lang="el-GR" dirty="0" err="1" smtClean="0"/>
              <a:t>δυσικανότητας</a:t>
            </a:r>
            <a:r>
              <a:rPr lang="el-GR" dirty="0" smtClean="0"/>
              <a:t> και της βλάβης που μερικές φορές αλληλεπικαλύπτονται και μερικές φορές διακρίνονται.</a:t>
            </a:r>
            <a:endParaRPr lang="en-US" dirty="0" smtClean="0"/>
          </a:p>
          <a:p>
            <a:r>
              <a:rPr lang="en-US" dirty="0" smtClean="0">
                <a:solidFill>
                  <a:srgbClr val="FF0000"/>
                </a:solidFill>
              </a:rPr>
              <a:t>Impairment: </a:t>
            </a:r>
            <a:r>
              <a:rPr lang="el-GR" dirty="0" smtClean="0">
                <a:solidFill>
                  <a:srgbClr val="FF0000"/>
                </a:solidFill>
              </a:rPr>
              <a:t> </a:t>
            </a:r>
            <a:r>
              <a:rPr lang="el-GR" dirty="0" smtClean="0"/>
              <a:t>βλάβη, τραυματισμός, ασθένεια ή συγγενής κατάσταση που προκαλεί ή ενδέχεται να προκαλέσει απώλεια ή διαφορά στη φυσιολογική ή ψυχολογική λειτουργία.</a:t>
            </a:r>
          </a:p>
          <a:p>
            <a:r>
              <a:rPr lang="en-US" dirty="0" smtClean="0">
                <a:solidFill>
                  <a:srgbClr val="FF0000"/>
                </a:solidFill>
              </a:rPr>
              <a:t>Disability</a:t>
            </a:r>
            <a:r>
              <a:rPr lang="el-GR" dirty="0" smtClean="0"/>
              <a:t>  είναι το αποτέλεσμα των αρνητικών αλληλεπιδράσεων που συμβαίνουν μεταξύ ενός άτομου με βλάβη (</a:t>
            </a:r>
            <a:r>
              <a:rPr lang="en-US" dirty="0" smtClean="0"/>
              <a:t>impairment)</a:t>
            </a:r>
            <a:r>
              <a:rPr lang="el-GR" dirty="0" smtClean="0"/>
              <a:t> και το κοινωνικό του περιβάλλον.</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ορολογία</a:t>
            </a:r>
            <a:endParaRPr lang="el-GR" dirty="0"/>
          </a:p>
        </p:txBody>
      </p:sp>
      <p:sp>
        <p:nvSpPr>
          <p:cNvPr id="3" name="2 - Θέση περιεχομένου"/>
          <p:cNvSpPr>
            <a:spLocks noGrp="1"/>
          </p:cNvSpPr>
          <p:nvPr>
            <p:ph idx="1"/>
          </p:nvPr>
        </p:nvSpPr>
        <p:spPr/>
        <p:txBody>
          <a:bodyPr>
            <a:normAutofit/>
          </a:bodyPr>
          <a:lstStyle/>
          <a:p>
            <a:pPr>
              <a:buNone/>
            </a:pPr>
            <a:endParaRPr lang="el-GR" dirty="0" smtClean="0"/>
          </a:p>
          <a:p>
            <a:r>
              <a:rPr lang="el-GR" dirty="0" smtClean="0"/>
              <a:t>Οι υποστηρικτές του κοινωνικού μοντέλου χρησιμοποιούν τη διάκριση μεταξύ </a:t>
            </a:r>
            <a:r>
              <a:rPr lang="el-GR" dirty="0" smtClean="0">
                <a:solidFill>
                  <a:srgbClr val="FF0000"/>
                </a:solidFill>
              </a:rPr>
              <a:t>βλάβης</a:t>
            </a:r>
            <a:r>
              <a:rPr lang="el-GR" dirty="0" smtClean="0"/>
              <a:t> και </a:t>
            </a:r>
            <a:r>
              <a:rPr lang="el-GR" dirty="0" err="1" smtClean="0">
                <a:solidFill>
                  <a:srgbClr val="FF0000"/>
                </a:solidFill>
              </a:rPr>
              <a:t>δυσικανότητας</a:t>
            </a:r>
            <a:r>
              <a:rPr lang="el-GR" dirty="0" smtClean="0"/>
              <a:t> για να περιορίσουν τις </a:t>
            </a:r>
            <a:r>
              <a:rPr lang="el-GR" dirty="0" err="1" smtClean="0"/>
              <a:t>δυσικανότητες</a:t>
            </a:r>
            <a:r>
              <a:rPr lang="el-GR" dirty="0" smtClean="0"/>
              <a:t> στο επίπεδο της κοινωνικής διάστασης/κοινωνικής καταπίεσης. </a:t>
            </a:r>
            <a:r>
              <a:rPr lang="el-GR" u="sng" dirty="0" smtClean="0"/>
              <a:t>Υποβαθμίζουν το ρόλο των βιολογικών και νοητικών καταστάσεων στη ζωή των ατόμων με </a:t>
            </a:r>
            <a:r>
              <a:rPr lang="el-GR" u="sng" dirty="0" err="1" smtClean="0"/>
              <a:t>δυσικανότητα</a:t>
            </a:r>
            <a:r>
              <a:rPr lang="el-GR" u="sng" dirty="0" smtClean="0"/>
              <a:t>.</a:t>
            </a:r>
            <a:endParaRPr lang="el-GR" u="sn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sz="4400" dirty="0" smtClean="0">
                <a:solidFill>
                  <a:srgbClr val="FF0000"/>
                </a:solidFill>
              </a:rPr>
              <a:t>ΑΝΘΡΩΠΟΛΟΓΙΚΗ</a:t>
            </a:r>
            <a:r>
              <a:rPr lang="en-US" sz="4400" dirty="0" smtClean="0">
                <a:solidFill>
                  <a:srgbClr val="FF0000"/>
                </a:solidFill>
              </a:rPr>
              <a:t> &amp; </a:t>
            </a:r>
            <a:r>
              <a:rPr lang="el-GR" sz="4400" dirty="0" smtClean="0">
                <a:solidFill>
                  <a:srgbClr val="FF0000"/>
                </a:solidFill>
              </a:rPr>
              <a:t>ΚΟΙΝΩΝΙΟΛΟΓΙΚΗ ΘΕΩΡΙΑ ΤΗΣ ΔΥΣΙΚΑΝΟΤΗΤΑΣ  </a:t>
            </a:r>
            <a:endParaRPr lang="el-GR" sz="44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Δυσικανότητα</a:t>
            </a:r>
            <a:r>
              <a:rPr lang="el-GR" dirty="0" smtClean="0"/>
              <a:t> &amp; κουλτούρα</a:t>
            </a:r>
            <a:endParaRPr lang="el-GR" dirty="0"/>
          </a:p>
        </p:txBody>
      </p:sp>
      <p:sp>
        <p:nvSpPr>
          <p:cNvPr id="3" name="2 - Θέση περιεχομένου"/>
          <p:cNvSpPr>
            <a:spLocks noGrp="1"/>
          </p:cNvSpPr>
          <p:nvPr>
            <p:ph idx="1"/>
          </p:nvPr>
        </p:nvSpPr>
        <p:spPr/>
        <p:txBody>
          <a:bodyPr>
            <a:normAutofit/>
          </a:bodyPr>
          <a:lstStyle/>
          <a:p>
            <a:r>
              <a:rPr lang="el-GR" dirty="0" smtClean="0"/>
              <a:t>«Η </a:t>
            </a:r>
            <a:r>
              <a:rPr lang="el-GR" dirty="0" err="1" smtClean="0"/>
              <a:t>δυσικανότητα</a:t>
            </a:r>
            <a:r>
              <a:rPr lang="el-GR" dirty="0" smtClean="0"/>
              <a:t> μπορεί να θεωρηθεί ως μια κουλτούρα, η κουλτούρα μπορεί να θεωρηθεί </a:t>
            </a:r>
            <a:r>
              <a:rPr lang="el-GR" dirty="0" err="1" smtClean="0"/>
              <a:t>δυσικανότητα</a:t>
            </a:r>
            <a:r>
              <a:rPr lang="el-GR" dirty="0" smtClean="0"/>
              <a:t> και τα πολιτισμικά πρότυπα και αξίες επηρεάζουν τις αντιλήψεις της </a:t>
            </a:r>
            <a:r>
              <a:rPr lang="el-GR" dirty="0" err="1" smtClean="0"/>
              <a:t>δυσικανότητας</a:t>
            </a:r>
            <a:r>
              <a:rPr lang="el-GR" dirty="0" smtClean="0"/>
              <a:t>»</a:t>
            </a:r>
            <a:r>
              <a:rPr lang="en-US" dirty="0" smtClean="0"/>
              <a:t> (McDermott &amp; </a:t>
            </a:r>
            <a:r>
              <a:rPr lang="en-US" dirty="0" err="1" smtClean="0"/>
              <a:t>Herve</a:t>
            </a:r>
            <a:r>
              <a:rPr lang="en-US" dirty="0" smtClean="0"/>
              <a:t>, 1995).</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Ετερότητα –κοινωνία-</a:t>
            </a:r>
            <a:r>
              <a:rPr lang="el-GR" dirty="0" err="1" smtClean="0"/>
              <a:t>κουλτούρ</a:t>
            </a:r>
            <a:r>
              <a:rPr lang="el-GR" dirty="0" smtClean="0"/>
              <a:t>α</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
            </a:r>
            <a:br>
              <a:rPr lang="el-GR" dirty="0" smtClean="0"/>
            </a:br>
            <a:r>
              <a:rPr lang="el-GR" dirty="0" smtClean="0"/>
              <a:t>Είναι παγκοσμίως παραδεκτό ότι «ορισμένες  φυσικές και </a:t>
            </a:r>
            <a:r>
              <a:rPr lang="el-GR" dirty="0" err="1" smtClean="0"/>
              <a:t>συμπεριφορικές</a:t>
            </a:r>
            <a:r>
              <a:rPr lang="el-GR" dirty="0" smtClean="0"/>
              <a:t> διαφορές αναγνωρίζονται σε όλες τις κοινωνίες», αλλά οι αντιδράσεις σε αυτές τις διαφορές ποικίλλουν σημαντικά μεταξύ των πολιτισμών και των κοινοτήτων.</a:t>
            </a:r>
          </a:p>
          <a:p>
            <a:endParaRPr lang="el-GR" sz="1800" dirty="0" smtClean="0"/>
          </a:p>
          <a:p>
            <a:endParaRPr lang="el-GR" sz="1800" dirty="0" smtClean="0"/>
          </a:p>
          <a:p>
            <a:endParaRPr lang="el-GR" sz="1800" dirty="0" smtClean="0"/>
          </a:p>
          <a:p>
            <a:pPr>
              <a:buNone/>
            </a:pPr>
            <a:r>
              <a:rPr lang="en-US" sz="1800" dirty="0" smtClean="0"/>
              <a:t>(</a:t>
            </a:r>
            <a:r>
              <a:rPr lang="en-US" sz="1800" dirty="0" err="1" smtClean="0"/>
              <a:t>Groce</a:t>
            </a:r>
            <a:r>
              <a:rPr lang="en-US" sz="1800" dirty="0" smtClean="0"/>
              <a:t>, 1985; Klotz, 2003; McDermott, 1995; </a:t>
            </a:r>
            <a:r>
              <a:rPr lang="en-US" sz="1800" dirty="0" err="1" smtClean="0"/>
              <a:t>Rao</a:t>
            </a:r>
            <a:r>
              <a:rPr lang="en-US" sz="1800" dirty="0" smtClean="0"/>
              <a:t>, 2006; </a:t>
            </a:r>
            <a:r>
              <a:rPr lang="en-US" sz="1800" dirty="0" err="1" smtClean="0"/>
              <a:t>Scheer</a:t>
            </a:r>
            <a:r>
              <a:rPr lang="en-US" sz="1800" dirty="0" smtClean="0"/>
              <a:t>, 1988; </a:t>
            </a:r>
            <a:r>
              <a:rPr lang="en-US" sz="1800" dirty="0" err="1" smtClean="0"/>
              <a:t>Shuttleworth</a:t>
            </a:r>
            <a:r>
              <a:rPr lang="en-US" sz="1800" dirty="0" smtClean="0"/>
              <a:t>, 2004)</a:t>
            </a:r>
            <a:endParaRPr lang="el-GR"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Ανθρωπολογία &amp;</a:t>
            </a:r>
            <a:br>
              <a:rPr lang="el-GR" dirty="0" smtClean="0"/>
            </a:br>
            <a:r>
              <a:rPr lang="el-GR" dirty="0" err="1" smtClean="0"/>
              <a:t>δυσικανότητα</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
            </a:r>
            <a:br>
              <a:rPr lang="el-GR" dirty="0" smtClean="0"/>
            </a:br>
            <a:r>
              <a:rPr lang="el-GR" dirty="0" smtClean="0"/>
              <a:t>Οι ανθρωπολόγοι συνέβαλαν στην κατανόηση της </a:t>
            </a:r>
            <a:r>
              <a:rPr lang="el-GR" dirty="0" err="1" smtClean="0"/>
              <a:t>δυσικανότητας</a:t>
            </a:r>
            <a:r>
              <a:rPr lang="el-GR" dirty="0" smtClean="0"/>
              <a:t> ως μια </a:t>
            </a:r>
            <a:r>
              <a:rPr lang="el-GR" dirty="0" err="1" smtClean="0"/>
              <a:t>κοινωνικοπολιτισμική</a:t>
            </a:r>
            <a:r>
              <a:rPr lang="el-GR" dirty="0" smtClean="0"/>
              <a:t> εμπειρία και μια σωματική ή ψυχική κατάσταση</a:t>
            </a:r>
          </a:p>
          <a:p>
            <a:pPr>
              <a:buNone/>
            </a:pPr>
            <a:r>
              <a:rPr lang="en-US" dirty="0" smtClean="0"/>
              <a:t>(McDermott, 1995; </a:t>
            </a:r>
            <a:r>
              <a:rPr lang="en-US" dirty="0" err="1" smtClean="0"/>
              <a:t>Scheer</a:t>
            </a:r>
            <a:r>
              <a:rPr lang="en-US" dirty="0" smtClean="0"/>
              <a:t>, 1988).</a:t>
            </a:r>
            <a:endParaRPr lang="el-GR" dirty="0" smtClean="0"/>
          </a:p>
          <a:p>
            <a:r>
              <a:rPr lang="el-GR" dirty="0" smtClean="0"/>
              <a:t/>
            </a:r>
            <a:br>
              <a:rPr lang="el-GR" dirty="0" smtClean="0"/>
            </a:br>
            <a:r>
              <a:rPr lang="el-GR" dirty="0" smtClean="0"/>
              <a:t>Οι ανθρωπολογικές θεωρίες έχουν επηρεάσει τον δημόσιο λόγο για την </a:t>
            </a:r>
            <a:r>
              <a:rPr lang="el-GR" dirty="0" err="1" smtClean="0"/>
              <a:t>δυσικανότητα</a:t>
            </a:r>
            <a:r>
              <a:rPr lang="el-GR" dirty="0" smtClean="0"/>
              <a:t> εστιάζοντας στις </a:t>
            </a:r>
            <a:r>
              <a:rPr lang="el-GR" u="sng" dirty="0" smtClean="0"/>
              <a:t>πολιτισμικές αντιλήψεις για τη </a:t>
            </a:r>
            <a:r>
              <a:rPr lang="el-GR" u="sng" dirty="0" err="1" smtClean="0"/>
              <a:t>δυσικανότητα</a:t>
            </a:r>
            <a:r>
              <a:rPr lang="el-GR" dirty="0" smtClean="0"/>
              <a:t>. Η πολιτισμική σχετικότητα της </a:t>
            </a:r>
            <a:r>
              <a:rPr lang="el-GR" dirty="0" err="1" smtClean="0"/>
              <a:t>δυσικανότητας</a:t>
            </a:r>
            <a:r>
              <a:rPr lang="el-GR" dirty="0" smtClean="0"/>
              <a:t> έχει επηρεάσει βαθιά τη θεραπεία των ατόμων με αναπηρίες με την πάροδο του χρόνου.</a:t>
            </a:r>
          </a:p>
          <a:p>
            <a:pPr>
              <a:buNone/>
            </a:pPr>
            <a:r>
              <a:rPr lang="en-US" dirty="0" smtClean="0"/>
              <a:t>(</a:t>
            </a:r>
            <a:r>
              <a:rPr lang="en-US" dirty="0" err="1" smtClean="0"/>
              <a:t>Cervinkova</a:t>
            </a:r>
            <a:r>
              <a:rPr lang="en-US" dirty="0" smtClean="0"/>
              <a:t>, 1996; Klotz, 2003). </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sz="3600" dirty="0" smtClean="0">
                <a:solidFill>
                  <a:srgbClr val="FF0000"/>
                </a:solidFill>
              </a:rPr>
              <a:t>ΤΟ ΚΟΙΝΩΝΙΚΟ ΜΟΝΤΕΛΟ ΓΙΑ ΤΗΝ ΑΝΑΠΗΡΙΑ: ΑΝΑΠΤΥΞΗ, ΙΔΕΟΛΟΓΙΑ, ΠΟΛΙΤΙΚΗ ΚΑΙ ΣΥΓΧΡΟΝΕΣ ΑΠΟΨΕΙΣ</a:t>
            </a:r>
            <a:endParaRPr lang="el-GR" sz="3600"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Πρωτοπόρες ανθρωπολογικές μελέτες της </a:t>
            </a:r>
            <a:r>
              <a:rPr lang="el-GR" dirty="0" err="1" smtClean="0"/>
              <a:t>δυσικανότητας</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
            </a:r>
            <a:br>
              <a:rPr lang="el-GR" dirty="0" smtClean="0"/>
            </a:br>
            <a:r>
              <a:rPr lang="el-GR" dirty="0" err="1" smtClean="0"/>
              <a:t>Ruth</a:t>
            </a:r>
            <a:r>
              <a:rPr lang="el-GR" dirty="0" smtClean="0"/>
              <a:t> </a:t>
            </a:r>
            <a:r>
              <a:rPr lang="el-GR" dirty="0" err="1" smtClean="0"/>
              <a:t>Benedict</a:t>
            </a:r>
            <a:r>
              <a:rPr lang="el-GR" dirty="0" smtClean="0"/>
              <a:t> (μαθήτρια του </a:t>
            </a:r>
            <a:r>
              <a:rPr lang="en-US" dirty="0" smtClean="0"/>
              <a:t>Franz Boas</a:t>
            </a:r>
            <a:r>
              <a:rPr lang="el-GR" dirty="0" smtClean="0"/>
              <a:t>,</a:t>
            </a:r>
            <a:r>
              <a:rPr lang="en-US" dirty="0" smtClean="0"/>
              <a:t> </a:t>
            </a:r>
            <a:r>
              <a:rPr lang="el-GR" dirty="0" smtClean="0"/>
              <a:t>καθηγήτρια της </a:t>
            </a:r>
            <a:r>
              <a:rPr lang="en-US" dirty="0" smtClean="0"/>
              <a:t>Margaret Mead)</a:t>
            </a:r>
            <a:r>
              <a:rPr lang="el-GR" dirty="0" smtClean="0"/>
              <a:t> πρωτοπόρος στον τομέα της ανθρωπολογίας, η οποία δημοσίευσε μια σημαντική μελέτη των διαπολιτισμικών αντιλήψεων της επιληψίας (</a:t>
            </a:r>
            <a:r>
              <a:rPr lang="el-GR" dirty="0" err="1" smtClean="0"/>
              <a:t>Benedict</a:t>
            </a:r>
            <a:r>
              <a:rPr lang="el-GR" dirty="0" smtClean="0"/>
              <a:t>, 1934). </a:t>
            </a:r>
          </a:p>
          <a:p>
            <a:r>
              <a:rPr lang="el-GR" dirty="0" smtClean="0"/>
              <a:t>Αυτή ήταν η πρώτη σημαντική ανθρωπολογική μελέτη της αναπηρίας/</a:t>
            </a:r>
            <a:r>
              <a:rPr lang="el-GR" dirty="0" err="1" smtClean="0"/>
              <a:t>δυσικανότητας</a:t>
            </a:r>
            <a:r>
              <a:rPr lang="el-GR" dirty="0" smtClean="0"/>
              <a:t>, και από τη δεκαετία του 1930, το εκάστοτε πολιτισμικό πλαίσιο έγινε κεντρικό στοιχείο της ανθρωπολογικής μελέτης της αναπηρίας/</a:t>
            </a:r>
            <a:r>
              <a:rPr lang="el-GR" dirty="0" err="1" smtClean="0"/>
              <a:t>δυσικανότητας</a:t>
            </a:r>
            <a:r>
              <a:rPr lang="el-GR" dirty="0" smtClean="0"/>
              <a:t>. Η ίδια είχε μερική κώφωση λόγω παιδικής ασθένειας.</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Ruth</a:t>
            </a:r>
            <a:r>
              <a:rPr lang="el-GR" dirty="0" smtClean="0"/>
              <a:t> </a:t>
            </a:r>
            <a:r>
              <a:rPr lang="el-GR" dirty="0" err="1" smtClean="0"/>
              <a:t>Benedict</a:t>
            </a:r>
            <a:r>
              <a:rPr lang="en-US" dirty="0" smtClean="0"/>
              <a:t> (1887-1948)</a:t>
            </a:r>
            <a:endParaRPr lang="el-GR" dirty="0"/>
          </a:p>
        </p:txBody>
      </p:sp>
      <p:pic>
        <p:nvPicPr>
          <p:cNvPr id="4" name="3 - Θέση περιεχομένου" descr="Ruth_Benedict.jpg"/>
          <p:cNvPicPr>
            <a:picLocks noGrp="1" noChangeAspect="1"/>
          </p:cNvPicPr>
          <p:nvPr>
            <p:ph idx="1"/>
          </p:nvPr>
        </p:nvPicPr>
        <p:blipFill>
          <a:blip r:embed="rId2" cstate="print"/>
          <a:stretch>
            <a:fillRect/>
          </a:stretch>
        </p:blipFill>
        <p:spPr>
          <a:xfrm>
            <a:off x="3120231" y="2119313"/>
            <a:ext cx="2882900" cy="360362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Jane</a:t>
            </a:r>
            <a:r>
              <a:rPr lang="el-GR" dirty="0" smtClean="0"/>
              <a:t> και </a:t>
            </a:r>
            <a:r>
              <a:rPr lang="el-GR" dirty="0" err="1" smtClean="0"/>
              <a:t>Lucien</a:t>
            </a:r>
            <a:r>
              <a:rPr lang="el-GR" dirty="0" smtClean="0"/>
              <a:t> </a:t>
            </a:r>
            <a:r>
              <a:rPr lang="el-GR" dirty="0" err="1" smtClean="0"/>
              <a:t>Hanks</a:t>
            </a:r>
            <a:r>
              <a:rPr lang="el-GR" dirty="0" smtClean="0"/>
              <a:t> (1948</a:t>
            </a:r>
            <a:r>
              <a:rPr lang="en-US" dirty="0" smtClean="0"/>
              <a:t>)</a:t>
            </a:r>
            <a:endParaRPr lang="el-GR" dirty="0"/>
          </a:p>
        </p:txBody>
      </p:sp>
      <p:sp>
        <p:nvSpPr>
          <p:cNvPr id="3" name="2 - Θέση περιεχομένου"/>
          <p:cNvSpPr>
            <a:spLocks noGrp="1"/>
          </p:cNvSpPr>
          <p:nvPr>
            <p:ph idx="1"/>
          </p:nvPr>
        </p:nvSpPr>
        <p:spPr/>
        <p:txBody>
          <a:bodyPr/>
          <a:lstStyle/>
          <a:p>
            <a:r>
              <a:rPr lang="el-GR" dirty="0" smtClean="0"/>
              <a:t>δημοσίευσαν μια διαπολιτισμική μελέτη που επικεντρώθηκε στους κοινωνικούς παράγοντες που επηρεάζουν την κατάσταση των ατόμων με αναπηρίες σε ποικίλους πολιτισμούς, συμπεριλαμβανομένων των ιθαγενών Αμερικανών, Ασιατών, Ειρηνικού και αφρικανικών πληθυσμών.</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janehanks.jpg"/>
          <p:cNvPicPr>
            <a:picLocks noGrp="1" noChangeAspect="1"/>
          </p:cNvPicPr>
          <p:nvPr>
            <p:ph idx="1"/>
          </p:nvPr>
        </p:nvPicPr>
        <p:blipFill>
          <a:blip r:embed="rId2" cstate="print"/>
          <a:stretch>
            <a:fillRect/>
          </a:stretch>
        </p:blipFill>
        <p:spPr>
          <a:xfrm>
            <a:off x="2483768" y="764704"/>
            <a:ext cx="3816424" cy="5328591"/>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Δεκαετία ‘50</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
            </a:r>
            <a:br>
              <a:rPr lang="el-GR" dirty="0" smtClean="0"/>
            </a:br>
            <a:r>
              <a:rPr lang="el-GR" dirty="0" smtClean="0"/>
              <a:t>Κατά τη διάρκεια της δεκαετίας του 1950, η </a:t>
            </a:r>
            <a:r>
              <a:rPr lang="el-GR" dirty="0" err="1" smtClean="0"/>
              <a:t>Margaret</a:t>
            </a:r>
            <a:r>
              <a:rPr lang="el-GR" dirty="0" smtClean="0"/>
              <a:t> </a:t>
            </a:r>
            <a:r>
              <a:rPr lang="el-GR" dirty="0" err="1" smtClean="0"/>
              <a:t>Mead</a:t>
            </a:r>
            <a:r>
              <a:rPr lang="el-GR" dirty="0" smtClean="0"/>
              <a:t>, φοιτήτρια της ανθρωπολόγου  </a:t>
            </a:r>
            <a:r>
              <a:rPr lang="el-GR" dirty="0" err="1" smtClean="0"/>
              <a:t>Ruth</a:t>
            </a:r>
            <a:r>
              <a:rPr lang="el-GR" dirty="0" smtClean="0"/>
              <a:t> </a:t>
            </a:r>
            <a:r>
              <a:rPr lang="el-GR" dirty="0" err="1" smtClean="0"/>
              <a:t>Benedict</a:t>
            </a:r>
            <a:r>
              <a:rPr lang="el-GR" dirty="0" smtClean="0"/>
              <a:t>, δημοσίευσε σχόλια που περιελάμβαναν άτομα με αναπηρίες στην αμερικάνικη κοινωνία των «κανονικών» Αμερικανών. </a:t>
            </a:r>
            <a:br>
              <a:rPr lang="el-GR" dirty="0" smtClean="0"/>
            </a:br>
            <a:r>
              <a:rPr lang="el-GR" dirty="0" smtClean="0"/>
              <a:t>Υποστήριξε ότι η μελέτη του αμερικανικού εθνικού χαρακτήρα έπρεπε να περιλαμβάνει όλους τους τύπους Αμερικανών (</a:t>
            </a:r>
            <a:r>
              <a:rPr lang="el-GR" dirty="0" err="1" smtClean="0"/>
              <a:t>Mead</a:t>
            </a:r>
            <a:r>
              <a:rPr lang="el-GR" dirty="0" smtClean="0"/>
              <a:t>, 1953). Αυτή ήταν η πρώτη σημαντική πρόταση ότι </a:t>
            </a:r>
            <a:r>
              <a:rPr lang="el-GR" b="1" dirty="0" smtClean="0"/>
              <a:t>τα άτομα με αναπηρίες πρέπει να συμπεριληφθούν στην ανθρωπολογική έρευνα ώστε να κατανοήσουμε πλήρως την ανθρώπινη φύση.</a:t>
            </a:r>
            <a:endParaRPr lang="el-GR"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Erving </a:t>
            </a:r>
            <a:r>
              <a:rPr lang="en-US" dirty="0" err="1" smtClean="0"/>
              <a:t>Goffman’s</a:t>
            </a:r>
            <a:r>
              <a:rPr lang="el-GR" dirty="0" smtClean="0"/>
              <a:t> (1922-1982)</a:t>
            </a:r>
            <a:br>
              <a:rPr lang="el-GR" dirty="0" smtClean="0"/>
            </a:br>
            <a:r>
              <a:rPr lang="en-US" dirty="0" smtClean="0"/>
              <a:t>“stigma”</a:t>
            </a:r>
            <a:endParaRPr lang="el-GR" dirty="0"/>
          </a:p>
        </p:txBody>
      </p:sp>
      <p:sp>
        <p:nvSpPr>
          <p:cNvPr id="3" name="2 - Θέση περιεχομένου"/>
          <p:cNvSpPr>
            <a:spLocks noGrp="1"/>
          </p:cNvSpPr>
          <p:nvPr>
            <p:ph idx="1"/>
          </p:nvPr>
        </p:nvSpPr>
        <p:spPr/>
        <p:txBody>
          <a:bodyPr>
            <a:normAutofit fontScale="40000" lnSpcReduction="20000"/>
          </a:bodyPr>
          <a:lstStyle/>
          <a:p>
            <a:pPr>
              <a:buNone/>
            </a:pPr>
            <a:r>
              <a:rPr lang="el-GR" sz="4200" dirty="0" smtClean="0"/>
              <a:t>Ο κοινωνιολόγος  και ανθρωπολόγος </a:t>
            </a:r>
            <a:r>
              <a:rPr lang="en-US" sz="4200" dirty="0" smtClean="0"/>
              <a:t>Erving </a:t>
            </a:r>
            <a:r>
              <a:rPr lang="en-US" sz="4200" dirty="0" err="1" smtClean="0"/>
              <a:t>Goffman</a:t>
            </a:r>
            <a:r>
              <a:rPr lang="en-US" sz="4200" dirty="0" smtClean="0"/>
              <a:t> (1963)</a:t>
            </a:r>
            <a:r>
              <a:rPr lang="el-GR" sz="4200" dirty="0" smtClean="0"/>
              <a:t>, εισήγαγε την έννοια του ‘</a:t>
            </a:r>
            <a:r>
              <a:rPr lang="el-GR" sz="4200" dirty="0" smtClean="0">
                <a:solidFill>
                  <a:srgbClr val="FF0000"/>
                </a:solidFill>
              </a:rPr>
              <a:t>στιγματισμού</a:t>
            </a:r>
            <a:r>
              <a:rPr lang="el-GR" sz="4200" dirty="0" smtClean="0"/>
              <a:t>’ και αυτό πήγε ένα βήμα μπροστά την ανθρωπολογική μελέτη της </a:t>
            </a:r>
            <a:r>
              <a:rPr lang="el-GR" sz="4200" dirty="0" err="1" smtClean="0"/>
              <a:t>δυσικανότητας</a:t>
            </a:r>
            <a:r>
              <a:rPr lang="el-GR" sz="4200" dirty="0" smtClean="0"/>
              <a:t>. </a:t>
            </a:r>
            <a:br>
              <a:rPr lang="el-GR" sz="4200" dirty="0" smtClean="0"/>
            </a:br>
            <a:endParaRPr lang="en-US" sz="4200" dirty="0" smtClean="0"/>
          </a:p>
          <a:p>
            <a:pPr>
              <a:buNone/>
            </a:pPr>
            <a:r>
              <a:rPr lang="el-GR" sz="4200" dirty="0" smtClean="0"/>
              <a:t>Ο </a:t>
            </a:r>
            <a:r>
              <a:rPr lang="el-GR" sz="4200" dirty="0" err="1" smtClean="0"/>
              <a:t>Goffman</a:t>
            </a:r>
            <a:r>
              <a:rPr lang="el-GR" sz="4200" dirty="0" smtClean="0"/>
              <a:t> συχνά χρησιμοποίησε ποιοτικές προσεγγίσεις, συγκεκριμένα εθνογραφία, όπως στη μελέτη του για τις κοινωνικές πτυχές της ψυχικής ασθένειας, και συγκεκριμένα τη λειτουργία των ιδρυμάτων. [Η πρώτη του γυναίκα του έπασχε από ψυχική νόσο και αυτοκτόνησε]. Ίσως ο πρώτος μεταμοντέρνος κοινωνιολόγος θεωρητικός.</a:t>
            </a:r>
          </a:p>
          <a:p>
            <a:pPr>
              <a:buNone/>
            </a:pPr>
            <a:endParaRPr lang="el-GR" dirty="0" smtClean="0"/>
          </a:p>
          <a:p>
            <a:pPr>
              <a:buNone/>
            </a:pPr>
            <a:endParaRPr lang="el-GR" dirty="0" smtClean="0"/>
          </a:p>
          <a:p>
            <a:pPr>
              <a:buNone/>
            </a:pPr>
            <a:r>
              <a:rPr lang="en-US" sz="2900" dirty="0" smtClean="0"/>
              <a:t>In 1970 </a:t>
            </a:r>
            <a:r>
              <a:rPr lang="en-US" sz="2900" dirty="0" err="1" smtClean="0"/>
              <a:t>Goffman</a:t>
            </a:r>
            <a:r>
              <a:rPr lang="en-US" sz="2900" dirty="0" smtClean="0"/>
              <a:t> became a cofounder of the </a:t>
            </a:r>
            <a:r>
              <a:rPr lang="en-US" sz="2900" dirty="0" smtClean="0">
                <a:hlinkClick r:id="rId2" tooltip="American Association for the Abolition of Involuntary Mental Hospitalization"/>
              </a:rPr>
              <a:t>American Association for the Abolition of Involuntary Mental Hospitalization</a:t>
            </a:r>
            <a:r>
              <a:rPr lang="en-US" sz="2900" baseline="30000" dirty="0" smtClean="0">
                <a:hlinkClick r:id="rId3"/>
              </a:rPr>
              <a:t>[16]</a:t>
            </a:r>
            <a:r>
              <a:rPr lang="en-US" sz="2900" dirty="0" smtClean="0"/>
              <a:t> and coauthored its Platform Statement.</a:t>
            </a:r>
            <a:r>
              <a:rPr lang="en-US" sz="2900" baseline="30000" dirty="0" smtClean="0">
                <a:hlinkClick r:id="rId3"/>
              </a:rPr>
              <a:t>[</a:t>
            </a:r>
            <a:endParaRPr lang="el-GR" sz="2900" dirty="0" smtClean="0"/>
          </a:p>
          <a:p>
            <a:pPr>
              <a:buNone/>
            </a:pPr>
            <a:r>
              <a:rPr lang="en-US" sz="2900" dirty="0" smtClean="0"/>
              <a:t>In 2007 he was listed by </a:t>
            </a:r>
            <a:r>
              <a:rPr lang="en-US" sz="2900" i="1" dirty="0" smtClean="0">
                <a:hlinkClick r:id="rId4" tooltip="The Times Higher Education Guide"/>
              </a:rPr>
              <a:t>The Times Higher Education Guide</a:t>
            </a:r>
            <a:r>
              <a:rPr lang="en-US" sz="2900" dirty="0" smtClean="0"/>
              <a:t> as the sixth most-cited author in the </a:t>
            </a:r>
            <a:r>
              <a:rPr lang="en-US" sz="2900" dirty="0" smtClean="0">
                <a:hlinkClick r:id="rId5" tooltip="Humanities"/>
              </a:rPr>
              <a:t>humanities</a:t>
            </a:r>
            <a:r>
              <a:rPr lang="en-US" sz="2900" dirty="0" smtClean="0"/>
              <a:t> and </a:t>
            </a:r>
            <a:r>
              <a:rPr lang="en-US" sz="2900" dirty="0" smtClean="0">
                <a:hlinkClick r:id="rId6" tooltip="Social science"/>
              </a:rPr>
              <a:t>social sciences</a:t>
            </a:r>
            <a:r>
              <a:rPr lang="en-US" sz="2900" dirty="0" smtClean="0"/>
              <a:t>, behind </a:t>
            </a:r>
            <a:r>
              <a:rPr lang="en-US" sz="2900" dirty="0" smtClean="0">
                <a:hlinkClick r:id="rId7" tooltip="Anthony Giddens"/>
              </a:rPr>
              <a:t>Anthony </a:t>
            </a:r>
            <a:r>
              <a:rPr lang="en-US" sz="2900" dirty="0" err="1" smtClean="0">
                <a:hlinkClick r:id="rId7" tooltip="Anthony Giddens"/>
              </a:rPr>
              <a:t>Giddens</a:t>
            </a:r>
            <a:r>
              <a:rPr lang="en-US" sz="2900" dirty="0" smtClean="0"/>
              <a:t>, </a:t>
            </a:r>
            <a:r>
              <a:rPr lang="en-US" sz="2900" dirty="0" smtClean="0">
                <a:hlinkClick r:id="rId8" tooltip="Pierre Bourdieu"/>
              </a:rPr>
              <a:t>Pierre </a:t>
            </a:r>
            <a:r>
              <a:rPr lang="en-US" sz="2900" dirty="0" err="1" smtClean="0">
                <a:hlinkClick r:id="rId8" tooltip="Pierre Bourdieu"/>
              </a:rPr>
              <a:t>Bourdieu</a:t>
            </a:r>
            <a:r>
              <a:rPr lang="en-US" sz="2900" dirty="0" smtClean="0"/>
              <a:t> and </a:t>
            </a:r>
            <a:r>
              <a:rPr lang="en-US" sz="2900" dirty="0" smtClean="0">
                <a:hlinkClick r:id="rId9" tooltip="Michel Foucault"/>
              </a:rPr>
              <a:t>Michel Foucault</a:t>
            </a:r>
            <a:r>
              <a:rPr lang="en-US" sz="2900" dirty="0" smtClean="0"/>
              <a:t>, and ahead of </a:t>
            </a:r>
            <a:r>
              <a:rPr lang="en-US" sz="2900" dirty="0" err="1" smtClean="0">
                <a:hlinkClick r:id="rId10" tooltip="Jürgen Habermas"/>
              </a:rPr>
              <a:t>Jürgen</a:t>
            </a:r>
            <a:r>
              <a:rPr lang="en-US" sz="2900" dirty="0" smtClean="0">
                <a:hlinkClick r:id="rId10" tooltip="Jürgen Habermas"/>
              </a:rPr>
              <a:t> </a:t>
            </a:r>
            <a:r>
              <a:rPr lang="en-US" sz="2900" dirty="0" err="1" smtClean="0">
                <a:hlinkClick r:id="rId10" tooltip="Jürgen Habermas"/>
              </a:rPr>
              <a:t>Habermas</a:t>
            </a:r>
            <a:r>
              <a:rPr lang="en-US" sz="2900" dirty="0" smtClean="0"/>
              <a:t>.</a:t>
            </a:r>
            <a:r>
              <a:rPr lang="en-US" sz="2900" baseline="30000" dirty="0" smtClean="0">
                <a:hlinkClick r:id="rId3"/>
              </a:rPr>
              <a:t>[2]</a:t>
            </a:r>
            <a:endParaRPr lang="el-GR" sz="29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Πριν τα </a:t>
            </a:r>
            <a:r>
              <a:rPr lang="en-US" dirty="0" smtClean="0"/>
              <a:t>’</a:t>
            </a:r>
            <a:r>
              <a:rPr lang="el-GR" dirty="0" smtClean="0"/>
              <a:t>70</a:t>
            </a:r>
            <a:r>
              <a:rPr lang="en-US" dirty="0" smtClean="0"/>
              <a:t>s</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
            </a:r>
            <a:br>
              <a:rPr lang="el-GR" dirty="0" smtClean="0"/>
            </a:br>
            <a:r>
              <a:rPr lang="el-GR" dirty="0" smtClean="0"/>
              <a:t>Πριν από τη δεκαετία του '70, η αναπηρία /</a:t>
            </a:r>
            <a:r>
              <a:rPr lang="el-GR" dirty="0" err="1" smtClean="0"/>
              <a:t>δυσικανότητα</a:t>
            </a:r>
            <a:r>
              <a:rPr lang="el-GR" dirty="0" smtClean="0"/>
              <a:t> θεωρήθηκε </a:t>
            </a:r>
            <a:r>
              <a:rPr lang="el-GR" b="1" dirty="0" smtClean="0"/>
              <a:t>ιδιωτικό πρόβλημα </a:t>
            </a:r>
            <a:r>
              <a:rPr lang="el-GR" dirty="0" smtClean="0"/>
              <a:t>των ατυχών οικογενειών και των μεμονωμένων μελών που υπέφεραν  εξαιτίας της αφύσικης συμπεριφοράς τους ή της λειτουργικής αδυναμίας τους</a:t>
            </a:r>
            <a:r>
              <a:rPr lang="en-US" dirty="0" smtClean="0"/>
              <a:t>.</a:t>
            </a:r>
            <a:r>
              <a:rPr lang="el-GR" dirty="0" smtClean="0"/>
              <a:t> Αλλά ένα αναπτυσσόμενο δίκτυο ακτιβιστών και διανοούμενων άρχισαν να επαναπροσδιορίζουν τη </a:t>
            </a:r>
            <a:r>
              <a:rPr lang="el-GR" dirty="0" err="1" smtClean="0"/>
              <a:t>δυσικανότητα</a:t>
            </a:r>
            <a:r>
              <a:rPr lang="el-GR" dirty="0" smtClean="0"/>
              <a:t>  ως μια κατάσταση όχι των ίδιων των ανθρώπων με φυσικές και διανοητικές βλάβες, αλλά ως αποτυχία διασύνδεσής τους με το κοινωνικό περιβάλλον.</a:t>
            </a:r>
            <a:br>
              <a:rPr lang="el-GR" dirty="0" smtClean="0"/>
            </a:b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Gelya</a:t>
            </a:r>
            <a:r>
              <a:rPr lang="en-US" dirty="0" smtClean="0"/>
              <a:t> Frank (</a:t>
            </a:r>
            <a:r>
              <a:rPr lang="el-GR" dirty="0" smtClean="0"/>
              <a:t>1986</a:t>
            </a:r>
            <a:r>
              <a:rPr lang="en-US" dirty="0" smtClean="0"/>
              <a:t>:</a:t>
            </a:r>
            <a:r>
              <a:rPr lang="el-GR" dirty="0" smtClean="0"/>
              <a:t>43</a:t>
            </a:r>
            <a:r>
              <a:rPr lang="en-US" dirty="0" smtClean="0"/>
              <a:t>)</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«Αυτοί οι ακτιβιστές υποστήριξαν ότι ο βαθμός της ικανότητας ή της </a:t>
            </a:r>
            <a:r>
              <a:rPr lang="el-GR" dirty="0" err="1" smtClean="0"/>
              <a:t>δυσικανότητας</a:t>
            </a:r>
            <a:r>
              <a:rPr lang="el-GR" dirty="0" smtClean="0"/>
              <a:t> ενός ατόμου εξαρτάται από την πρόσβαση σε δημόσιες εγκαταστάσεις, την κοινωνική στήριξη, την προστασία από τις διακρίσεις και την πολιτισμική αποδοχή. Οι συνθήκες αποκλεισμού, κι όχι οι μειονεξίες, αποτελούν τη βασική αιτία της </a:t>
            </a:r>
            <a:r>
              <a:rPr lang="el-GR" dirty="0" err="1" smtClean="0"/>
              <a:t>δυσικανότητας</a:t>
            </a:r>
            <a:r>
              <a:rPr lang="el-GR" dirty="0" smtClean="0"/>
              <a:t>».</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Anastasiou</a:t>
            </a:r>
            <a:r>
              <a:rPr lang="en-US" dirty="0" smtClean="0"/>
              <a:t> &amp; Kauffman</a:t>
            </a:r>
            <a:endParaRPr lang="el-GR" dirty="0"/>
          </a:p>
        </p:txBody>
      </p:sp>
      <p:sp>
        <p:nvSpPr>
          <p:cNvPr id="3" name="2 - Θέση περιεχομένου"/>
          <p:cNvSpPr>
            <a:spLocks noGrp="1"/>
          </p:cNvSpPr>
          <p:nvPr>
            <p:ph idx="1"/>
          </p:nvPr>
        </p:nvSpPr>
        <p:spPr/>
        <p:txBody>
          <a:bodyPr>
            <a:normAutofit lnSpcReduction="10000"/>
          </a:bodyPr>
          <a:lstStyle/>
          <a:p>
            <a:r>
              <a:rPr lang="en-US" dirty="0" smtClean="0"/>
              <a:t>“</a:t>
            </a:r>
            <a:r>
              <a:rPr lang="el-GR" dirty="0" smtClean="0"/>
              <a:t>Η έννοια της </a:t>
            </a:r>
            <a:r>
              <a:rPr lang="el-GR" dirty="0" err="1" smtClean="0"/>
              <a:t>δυσικανότητας</a:t>
            </a:r>
            <a:r>
              <a:rPr lang="el-GR" dirty="0" smtClean="0"/>
              <a:t> που απεικονίζεται στο κοινωνικό μοντέλο συλλαμβάνεται συνοπτικά από βασικές φράσεις όπως «</a:t>
            </a:r>
            <a:r>
              <a:rPr lang="el-GR" b="1" dirty="0" smtClean="0"/>
              <a:t>η </a:t>
            </a:r>
            <a:r>
              <a:rPr lang="el-GR" b="1" dirty="0" err="1" smtClean="0"/>
              <a:t>δυσικανότητα</a:t>
            </a:r>
            <a:r>
              <a:rPr lang="el-GR" b="1" dirty="0" smtClean="0"/>
              <a:t> είναι εξ ολοκλήρου και αποκλειστικά κοινωνική</a:t>
            </a:r>
            <a:r>
              <a:rPr lang="el-GR" dirty="0" smtClean="0"/>
              <a:t>» (</a:t>
            </a:r>
            <a:r>
              <a:rPr lang="el-GR" dirty="0" err="1" smtClean="0"/>
              <a:t>Oliver</a:t>
            </a:r>
            <a:r>
              <a:rPr lang="el-GR" dirty="0" smtClean="0"/>
              <a:t>, 1996a, σ. 35) και «</a:t>
            </a:r>
            <a:r>
              <a:rPr lang="el-GR" b="1" dirty="0" smtClean="0"/>
              <a:t>μια κοινωνική θεωρία της </a:t>
            </a:r>
            <a:r>
              <a:rPr lang="el-GR" b="1" dirty="0" err="1" smtClean="0"/>
              <a:t>δυσικανότητας</a:t>
            </a:r>
            <a:r>
              <a:rPr lang="el-GR" b="1" dirty="0" smtClean="0"/>
              <a:t> μπορεί να αναπτυχθεί καλύτερα μέσω της χρήσης της έννοιας της καταπίεσης»</a:t>
            </a:r>
            <a:r>
              <a:rPr lang="el-GR" dirty="0" smtClean="0"/>
              <a:t> (</a:t>
            </a:r>
            <a:r>
              <a:rPr lang="el-GR" dirty="0" err="1" smtClean="0"/>
              <a:t>Abberley</a:t>
            </a:r>
            <a:r>
              <a:rPr lang="el-GR" dirty="0" smtClean="0"/>
              <a:t>, 1987, σ. 7).</a:t>
            </a:r>
            <a:r>
              <a:rPr lang="en-US" dirty="0" smtClean="0"/>
              <a:t>”</a:t>
            </a:r>
            <a:endParaRPr lang="el-GR" dirty="0" smtClean="0"/>
          </a:p>
          <a:p>
            <a:pPr>
              <a:buNone/>
            </a:pPr>
            <a:endParaRPr lang="el-GR" dirty="0" smtClean="0"/>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t>
            </a:r>
            <a:endParaRPr lang="el-GR" dirty="0"/>
          </a:p>
        </p:txBody>
      </p:sp>
      <p:sp>
        <p:nvSpPr>
          <p:cNvPr id="3" name="2 - Θέση περιεχομένου"/>
          <p:cNvSpPr>
            <a:spLocks noGrp="1"/>
          </p:cNvSpPr>
          <p:nvPr>
            <p:ph idx="1"/>
          </p:nvPr>
        </p:nvSpPr>
        <p:spPr/>
        <p:txBody>
          <a:bodyPr/>
          <a:lstStyle/>
          <a:p>
            <a:r>
              <a:rPr lang="el-GR" dirty="0" smtClean="0"/>
              <a:t>Τα βασικά επιχειρήματα του κοινωνικού μοντέλου επισήμως διατυπώθηκαν το 1976 με μια δήλωση της </a:t>
            </a:r>
            <a:r>
              <a:rPr lang="el-GR" dirty="0" err="1" smtClean="0">
                <a:solidFill>
                  <a:srgbClr val="FF0000"/>
                </a:solidFill>
              </a:rPr>
              <a:t>Union</a:t>
            </a:r>
            <a:r>
              <a:rPr lang="el-GR" dirty="0" smtClean="0">
                <a:solidFill>
                  <a:srgbClr val="FF0000"/>
                </a:solidFill>
              </a:rPr>
              <a:t> </a:t>
            </a:r>
            <a:r>
              <a:rPr lang="el-GR" dirty="0" err="1" smtClean="0">
                <a:solidFill>
                  <a:srgbClr val="FF0000"/>
                </a:solidFill>
              </a:rPr>
              <a:t>of</a:t>
            </a:r>
            <a:r>
              <a:rPr lang="el-GR" dirty="0" smtClean="0">
                <a:solidFill>
                  <a:srgbClr val="FF0000"/>
                </a:solidFill>
              </a:rPr>
              <a:t> </a:t>
            </a:r>
            <a:r>
              <a:rPr lang="el-GR" dirty="0" err="1" smtClean="0">
                <a:solidFill>
                  <a:srgbClr val="FF0000"/>
                </a:solidFill>
              </a:rPr>
              <a:t>the</a:t>
            </a:r>
            <a:r>
              <a:rPr lang="el-GR" dirty="0" smtClean="0">
                <a:solidFill>
                  <a:srgbClr val="FF0000"/>
                </a:solidFill>
              </a:rPr>
              <a:t> </a:t>
            </a:r>
            <a:r>
              <a:rPr lang="el-GR" dirty="0" err="1" smtClean="0">
                <a:solidFill>
                  <a:srgbClr val="FF0000"/>
                </a:solidFill>
              </a:rPr>
              <a:t>Physically</a:t>
            </a:r>
            <a:r>
              <a:rPr lang="el-GR" dirty="0" smtClean="0">
                <a:solidFill>
                  <a:srgbClr val="FF0000"/>
                </a:solidFill>
              </a:rPr>
              <a:t> </a:t>
            </a:r>
            <a:r>
              <a:rPr lang="el-GR" dirty="0" err="1" smtClean="0">
                <a:solidFill>
                  <a:srgbClr val="FF0000"/>
                </a:solidFill>
              </a:rPr>
              <a:t>Impaired</a:t>
            </a:r>
            <a:r>
              <a:rPr lang="el-GR" dirty="0" smtClean="0">
                <a:solidFill>
                  <a:srgbClr val="FF0000"/>
                </a:solidFill>
              </a:rPr>
              <a:t> </a:t>
            </a:r>
            <a:r>
              <a:rPr lang="el-GR" dirty="0" err="1" smtClean="0">
                <a:solidFill>
                  <a:srgbClr val="FF0000"/>
                </a:solidFill>
              </a:rPr>
              <a:t>Against</a:t>
            </a:r>
            <a:r>
              <a:rPr lang="el-GR" dirty="0" smtClean="0">
                <a:solidFill>
                  <a:srgbClr val="FF0000"/>
                </a:solidFill>
              </a:rPr>
              <a:t> </a:t>
            </a:r>
            <a:r>
              <a:rPr lang="el-GR" dirty="0" err="1" smtClean="0">
                <a:solidFill>
                  <a:srgbClr val="FF0000"/>
                </a:solidFill>
              </a:rPr>
              <a:t>Segregation</a:t>
            </a:r>
            <a:r>
              <a:rPr lang="en-US" dirty="0" smtClean="0"/>
              <a:t>:</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Μορφές ετερότητας [</a:t>
            </a:r>
            <a:r>
              <a:rPr lang="el-GR" dirty="0" err="1" smtClean="0"/>
              <a:t>παρατηρήσιμες</a:t>
            </a:r>
            <a:r>
              <a:rPr lang="el-GR" dirty="0" smtClean="0"/>
              <a:t> και μη]</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Κοινωνική προέλευση</a:t>
            </a:r>
          </a:p>
          <a:p>
            <a:r>
              <a:rPr lang="el-GR" dirty="0" smtClean="0"/>
              <a:t>Οικονομική κατάσταση</a:t>
            </a:r>
          </a:p>
          <a:p>
            <a:r>
              <a:rPr lang="el-GR" dirty="0" err="1" smtClean="0"/>
              <a:t>Εθνοτικότητα</a:t>
            </a:r>
            <a:r>
              <a:rPr lang="el-GR" dirty="0" smtClean="0"/>
              <a:t>/εθνικότητα </a:t>
            </a:r>
          </a:p>
          <a:p>
            <a:r>
              <a:rPr lang="el-GR" dirty="0" smtClean="0"/>
              <a:t>Γλώσσα, </a:t>
            </a:r>
          </a:p>
          <a:p>
            <a:r>
              <a:rPr lang="el-GR" dirty="0" smtClean="0"/>
              <a:t>Θρησκεία</a:t>
            </a:r>
          </a:p>
          <a:p>
            <a:r>
              <a:rPr lang="el-GR" dirty="0" smtClean="0"/>
              <a:t> Φύλο</a:t>
            </a:r>
          </a:p>
          <a:p>
            <a:r>
              <a:rPr lang="el-GR" dirty="0" smtClean="0"/>
              <a:t> Σεξουαλικός προσανατολισμός</a:t>
            </a:r>
          </a:p>
          <a:p>
            <a:r>
              <a:rPr lang="el-GR" dirty="0" smtClean="0"/>
              <a:t>Σωματικά χαρακτηριστικά (σωματική αρτιμέλεια, εμφανείς και αφανείς αναπηρίες, κατάσταση υγείας</a:t>
            </a:r>
          </a:p>
          <a:p>
            <a:r>
              <a:rPr lang="el-GR" dirty="0" smtClean="0"/>
              <a:t>Μαθησιακές δυσκολίες, </a:t>
            </a:r>
          </a:p>
          <a:p>
            <a:r>
              <a:rPr lang="el-GR" dirty="0" smtClean="0"/>
              <a:t>Διαφορές αξιών (απόψεις, πεποιθήσεις, ιδεολογία), </a:t>
            </a:r>
          </a:p>
          <a:p>
            <a:r>
              <a:rPr lang="el-GR" dirty="0" smtClean="0"/>
              <a:t>Επίπεδο εκπαίδευσης</a:t>
            </a:r>
          </a:p>
          <a:p>
            <a:r>
              <a:rPr lang="el-GR" dirty="0" smtClean="0"/>
              <a:t> Ηλικία κλπ.</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99592" y="1443841"/>
            <a:ext cx="7200800" cy="5078313"/>
          </a:xfrm>
          <a:prstGeom prst="rect">
            <a:avLst/>
          </a:prstGeom>
        </p:spPr>
        <p:txBody>
          <a:bodyPr wrap="square">
            <a:spAutoFit/>
          </a:bodyPr>
          <a:lstStyle/>
          <a:p>
            <a:r>
              <a:rPr lang="en-US" i="1" dirty="0" smtClean="0"/>
              <a:t>“</a:t>
            </a:r>
            <a:r>
              <a:rPr lang="el-GR" i="1" dirty="0" smtClean="0"/>
              <a:t>Κατά την άποψή μας, είναι η κοινωνία που καθιστά ανίκανους τους ανθρώπους με σωματικές βλάβες. Η </a:t>
            </a:r>
            <a:r>
              <a:rPr lang="el-GR" i="1" dirty="0" err="1" smtClean="0"/>
              <a:t>δυσικανότητα</a:t>
            </a:r>
            <a:r>
              <a:rPr lang="el-GR" i="1" dirty="0" smtClean="0"/>
              <a:t> είναι κάτι που επιβάλλεται πάνω από τις βλάβες (</a:t>
            </a:r>
            <a:r>
              <a:rPr lang="en-US" i="1" dirty="0" smtClean="0"/>
              <a:t>impairment</a:t>
            </a:r>
            <a:r>
              <a:rPr lang="el-GR" i="1" dirty="0" smtClean="0"/>
              <a:t>) μας μέσα από τον τρόπο που βρισκόμαστε απομονωμένοι και αποκλεισμένοι από την πλήρη συμμετοχή μας στην κοινωνία. Συνεπώς τα άτομα με </a:t>
            </a:r>
            <a:r>
              <a:rPr lang="el-GR" i="1" dirty="0" err="1" smtClean="0"/>
              <a:t>δυσικανότητες</a:t>
            </a:r>
            <a:r>
              <a:rPr lang="el-GR" i="1" dirty="0" smtClean="0"/>
              <a:t> είναι μια καταπιεσμένη κοινωνική ομάδα. Για να γίνει αυτό κατανοητό πρέπει να αντιληφθούμε τη διάκριση μεταξύ σωματικής βλάβης και </a:t>
            </a:r>
            <a:r>
              <a:rPr lang="el-GR" b="1" i="1" dirty="0" smtClean="0"/>
              <a:t>της κοινωνικής κατάστασης που αποκαλείται «</a:t>
            </a:r>
            <a:r>
              <a:rPr lang="el-GR" b="1" i="1" dirty="0" err="1" smtClean="0"/>
              <a:t>δυσικανότητα</a:t>
            </a:r>
            <a:r>
              <a:rPr lang="el-GR" b="1" i="1" dirty="0" smtClean="0"/>
              <a:t>», σε άτομα που έχουν κάποια σωματική βλάβη</a:t>
            </a:r>
            <a:r>
              <a:rPr lang="el-GR" i="1" dirty="0" smtClean="0"/>
              <a:t>. Επομένως, η βλάβη ορίζεται ως έλλειψη όλων ή μέρους ενός άκρου, οργάνου ή μηχανισμού του σώματος και η </a:t>
            </a:r>
            <a:r>
              <a:rPr lang="el-GR" i="1" dirty="0" err="1" smtClean="0"/>
              <a:t>δυσικανότητα</a:t>
            </a:r>
            <a:r>
              <a:rPr lang="el-GR" i="1" dirty="0" smtClean="0"/>
              <a:t> ορίζεται ως περιορισμός μιας δραστηριότητας που προκαλείται από μια σύγχρονη κοινωνική οργάνωση που αγνοεί λίγο ή πολύ ανθρώπους που έχουν σωματικές δυσκολίες και με τον τρόπο αυτό αποκλείει τη συμμετοχή τους σε δραστηριότητες. </a:t>
            </a:r>
            <a:r>
              <a:rPr lang="el-GR" b="1" i="1" dirty="0" smtClean="0"/>
              <a:t>Για το λόγο αυτό η σωματική </a:t>
            </a:r>
            <a:r>
              <a:rPr lang="el-GR" b="1" i="1" dirty="0" err="1" smtClean="0"/>
              <a:t>δυσικανότητα</a:t>
            </a:r>
            <a:r>
              <a:rPr lang="el-GR" b="1" i="1" dirty="0" smtClean="0"/>
              <a:t> αποτελεί μια ιδιαίτερη μορφή κοινωνικής καταπίεσης</a:t>
            </a:r>
            <a:r>
              <a:rPr lang="en-US" b="1" i="1" dirty="0" smtClean="0"/>
              <a:t>”</a:t>
            </a:r>
            <a:r>
              <a:rPr lang="el-GR" i="1" dirty="0" smtClean="0"/>
              <a:t> </a:t>
            </a:r>
            <a:r>
              <a:rPr lang="el-GR" dirty="0" smtClean="0"/>
              <a:t>(σ. 3-4).</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dirty="0" smtClean="0"/>
              <a:t>Η αναπηρία ήταν ένα περιθωριοποιημένο πεδίο μελέτης για τους ανθρωπολόγους στα μέσα της δεκαετίας του '70, όταν η </a:t>
            </a:r>
            <a:r>
              <a:rPr lang="en-US" dirty="0" err="1" smtClean="0"/>
              <a:t>Gelya</a:t>
            </a:r>
            <a:r>
              <a:rPr lang="el-GR" dirty="0" smtClean="0"/>
              <a:t>  </a:t>
            </a:r>
            <a:r>
              <a:rPr lang="el-GR" dirty="0" err="1" smtClean="0"/>
              <a:t>Frank</a:t>
            </a:r>
            <a:r>
              <a:rPr lang="en-US" dirty="0" smtClean="0"/>
              <a:t> </a:t>
            </a:r>
            <a:r>
              <a:rPr lang="el-GR" dirty="0" smtClean="0"/>
              <a:t>έφερε «φαινομενολογική προοπτική στην ανθρωπολογική μελέτη» ενός «εκ γενετής ακρωτηριασμένου κοριτσιού»</a:t>
            </a:r>
          </a:p>
          <a:p>
            <a:endParaRPr lang="el-GR" dirty="0" smtClean="0"/>
          </a:p>
          <a:p>
            <a:pPr>
              <a:buNone/>
            </a:pPr>
            <a:r>
              <a:rPr lang="el-GR" sz="1600" dirty="0" err="1" smtClean="0"/>
              <a:t>Φαινομενολογία:Μελέτη</a:t>
            </a:r>
            <a:r>
              <a:rPr lang="el-GR" sz="1600" dirty="0" smtClean="0"/>
              <a:t> της συνειδητής εμπειρίας</a:t>
            </a:r>
            <a:endParaRPr lang="el-GR"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“Venus on Wheels”</a:t>
            </a:r>
            <a:endParaRPr lang="el-GR" dirty="0"/>
          </a:p>
        </p:txBody>
      </p:sp>
      <p:pic>
        <p:nvPicPr>
          <p:cNvPr id="4" name="3 - Θέση περιεχομένου" descr="venus.jpg"/>
          <p:cNvPicPr>
            <a:picLocks noGrp="1" noChangeAspect="1"/>
          </p:cNvPicPr>
          <p:nvPr>
            <p:ph idx="1"/>
          </p:nvPr>
        </p:nvPicPr>
        <p:blipFill>
          <a:blip r:embed="rId2" cstate="print"/>
          <a:stretch>
            <a:fillRect/>
          </a:stretch>
        </p:blipFill>
        <p:spPr>
          <a:xfrm>
            <a:off x="2843808" y="1772816"/>
            <a:ext cx="2880320" cy="4464496"/>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Cultural biography</a:t>
            </a:r>
            <a:endParaRPr lang="el-GR" dirty="0"/>
          </a:p>
        </p:txBody>
      </p:sp>
      <p:sp>
        <p:nvSpPr>
          <p:cNvPr id="3" name="2 - Θέση περιεχομένου"/>
          <p:cNvSpPr>
            <a:spLocks noGrp="1"/>
          </p:cNvSpPr>
          <p:nvPr>
            <p:ph idx="1"/>
          </p:nvPr>
        </p:nvSpPr>
        <p:spPr/>
        <p:txBody>
          <a:bodyPr>
            <a:normAutofit/>
          </a:bodyPr>
          <a:lstStyle/>
          <a:p>
            <a:r>
              <a:rPr lang="en-US" dirty="0" smtClean="0"/>
              <a:t>“</a:t>
            </a:r>
            <a:r>
              <a:rPr lang="el-GR" dirty="0" smtClean="0"/>
              <a:t>Η ζωή της </a:t>
            </a:r>
            <a:r>
              <a:rPr lang="en-US" dirty="0" smtClean="0"/>
              <a:t>Diane</a:t>
            </a:r>
            <a:r>
              <a:rPr lang="el-GR" dirty="0" smtClean="0"/>
              <a:t> είναι ένα δυνατό παράδειγμα </a:t>
            </a:r>
            <a:r>
              <a:rPr lang="en-US" dirty="0" smtClean="0"/>
              <a:t> </a:t>
            </a:r>
            <a:r>
              <a:rPr lang="el-GR" dirty="0" smtClean="0"/>
              <a:t>των αλλαγών στην κυριαρχούσα Αμερικανική κουλτούρα  το δεύτερο μισό του 20</a:t>
            </a:r>
            <a:r>
              <a:rPr lang="el-GR" baseline="30000" dirty="0" smtClean="0"/>
              <a:t>ου</a:t>
            </a:r>
            <a:r>
              <a:rPr lang="el-GR" dirty="0" smtClean="0"/>
              <a:t> αιώνα. Προσφέρει ένα τέλειο παράδειγμα μιας Αμερικάνας γυναίκας της εποχής της, ειδικά σε σχέση με τη θέση των ανθρώπων με αναπηρίες</a:t>
            </a:r>
            <a:r>
              <a:rPr lang="en-US" dirty="0" smtClean="0"/>
              <a:t>.”</a:t>
            </a: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Νέο είδος εθνογραφίας «πολιτισμική βιογραφία»</a:t>
            </a:r>
            <a:endParaRPr lang="el-GR" dirty="0"/>
          </a:p>
        </p:txBody>
      </p:sp>
      <p:sp>
        <p:nvSpPr>
          <p:cNvPr id="3" name="2 - Θέση περιεχομένου"/>
          <p:cNvSpPr>
            <a:spLocks noGrp="1"/>
          </p:cNvSpPr>
          <p:nvPr>
            <p:ph idx="1"/>
          </p:nvPr>
        </p:nvSpPr>
        <p:spPr/>
        <p:txBody>
          <a:bodyPr>
            <a:normAutofit lnSpcReduction="10000"/>
          </a:bodyPr>
          <a:lstStyle/>
          <a:p>
            <a:r>
              <a:rPr lang="en-US" dirty="0" smtClean="0"/>
              <a:t>“</a:t>
            </a:r>
            <a:r>
              <a:rPr lang="el-GR" dirty="0" smtClean="0"/>
              <a:t>Η </a:t>
            </a:r>
            <a:r>
              <a:rPr lang="en-US" dirty="0" smtClean="0"/>
              <a:t>Diane </a:t>
            </a:r>
            <a:r>
              <a:rPr lang="el-GR" dirty="0" smtClean="0"/>
              <a:t> κι εγώ ήμασταν γυναίκες στα 20 μας επηρεασμένες από το ανερχόμενο ‘δεύτερο κύμα’ φεμινισμού. Ήμασταν επίσης ενεργές αντίστοιχα η μία στο κίνημα για τα δικαιώματα των αναπήρων κι η άλλη στο κίνημα της ανθρωπολογίας να αναγνωρίσει πιο συνολικά τα ενδιαφέροντα και τις φωνές των συχνά αποδυναμωμένων ανθρώπων, τις ζωές των οποίων μελετούσαμε.»</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sz="3600" dirty="0" smtClean="0">
                <a:solidFill>
                  <a:srgbClr val="FF0000"/>
                </a:solidFill>
              </a:rPr>
              <a:t>ΑΠΟΣΠΑΣΜΑ ΑΠΟ ΤΟ ΒΙΒΛΙΟ ΤΗΣ </a:t>
            </a:r>
            <a:r>
              <a:rPr lang="en-US" sz="3600" dirty="0" smtClean="0">
                <a:solidFill>
                  <a:srgbClr val="FF0000"/>
                </a:solidFill>
              </a:rPr>
              <a:t>FRANK </a:t>
            </a:r>
            <a:endParaRPr lang="el-GR" sz="36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Βασικές έννοιες</a:t>
            </a:r>
            <a:endParaRPr lang="el-GR" dirty="0"/>
          </a:p>
        </p:txBody>
      </p:sp>
      <p:sp>
        <p:nvSpPr>
          <p:cNvPr id="3" name="2 - Θέση περιεχομένου"/>
          <p:cNvSpPr>
            <a:spLocks noGrp="1"/>
          </p:cNvSpPr>
          <p:nvPr>
            <p:ph idx="1"/>
          </p:nvPr>
        </p:nvSpPr>
        <p:spPr/>
        <p:txBody>
          <a:bodyPr/>
          <a:lstStyle/>
          <a:p>
            <a:r>
              <a:rPr lang="el-GR" dirty="0" smtClean="0"/>
              <a:t>Σχέσεις εξουσίας</a:t>
            </a:r>
          </a:p>
          <a:p>
            <a:r>
              <a:rPr lang="el-GR" dirty="0" smtClean="0"/>
              <a:t>Ισοτιμία</a:t>
            </a:r>
          </a:p>
          <a:p>
            <a:r>
              <a:rPr lang="el-GR" dirty="0" smtClean="0"/>
              <a:t>Διαχείριση της Ετερότητας</a:t>
            </a:r>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331640" y="620688"/>
            <a:ext cx="6336704" cy="4524315"/>
          </a:xfrm>
          <a:prstGeom prst="rect">
            <a:avLst/>
          </a:prstGeom>
        </p:spPr>
        <p:txBody>
          <a:bodyPr wrap="square">
            <a:spAutoFit/>
          </a:bodyPr>
          <a:lstStyle/>
          <a:p>
            <a:r>
              <a:rPr lang="en-US" dirty="0" smtClean="0"/>
              <a:t>“You’re always in these classes and you hear about these different types of women. Black women, lesbian women, whatever. And different cultures. But there’s nothing about the disabled woman or the </a:t>
            </a:r>
            <a:r>
              <a:rPr lang="en-US" dirty="0" smtClean="0">
                <a:solidFill>
                  <a:srgbClr val="FF0000"/>
                </a:solidFill>
              </a:rPr>
              <a:t>disabled culture</a:t>
            </a:r>
            <a:r>
              <a:rPr lang="en-US" dirty="0" smtClean="0"/>
              <a:t>. </a:t>
            </a:r>
            <a:r>
              <a:rPr lang="en-US" b="1" dirty="0" smtClean="0"/>
              <a:t>Do you really think there’s a separate disabled culture? As we define culture? </a:t>
            </a:r>
            <a:r>
              <a:rPr lang="en-US" dirty="0" smtClean="0"/>
              <a:t>“And I </a:t>
            </a:r>
            <a:r>
              <a:rPr lang="el-GR" dirty="0" smtClean="0"/>
              <a:t>[</a:t>
            </a:r>
            <a:r>
              <a:rPr lang="en-US" dirty="0" smtClean="0"/>
              <a:t>Diane] said, Yeah.”</a:t>
            </a:r>
          </a:p>
          <a:p>
            <a:r>
              <a:rPr lang="en-US" dirty="0" smtClean="0"/>
              <a:t> It is less daunting now to take up Diane’s challenge to write about the disabled woman than it was in the mid-1970s, when the independent living and disability rights movements were still very young.</a:t>
            </a:r>
          </a:p>
          <a:p>
            <a:r>
              <a:rPr lang="en-US" dirty="0" smtClean="0"/>
              <a:t> </a:t>
            </a:r>
            <a:r>
              <a:rPr lang="en-US" dirty="0" smtClean="0">
                <a:solidFill>
                  <a:srgbClr val="FF0000"/>
                </a:solidFill>
              </a:rPr>
              <a:t>Disability culture </a:t>
            </a:r>
            <a:r>
              <a:rPr lang="en-US" dirty="0" smtClean="0"/>
              <a:t>thrives in politics, film, dance, theater, photography, and literature. The interdisciplinary field of disability studies is also flourishing. Feminist reflections on disability are now an established genre. But when Diane and I began our collaboration, her agenda was on the cutting edge.” (1986:26)</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200" dirty="0" smtClean="0"/>
              <a:t>1980</a:t>
            </a:r>
            <a:r>
              <a:rPr lang="el-GR" sz="3200" dirty="0" smtClean="0"/>
              <a:t>-</a:t>
            </a:r>
            <a:r>
              <a:rPr lang="en-US" sz="3200" dirty="0" smtClean="0"/>
              <a:t> </a:t>
            </a:r>
            <a:r>
              <a:rPr lang="el-GR" sz="3200" dirty="0" smtClean="0"/>
              <a:t>άνθηση της ανθρωπολογικής έρευνας για την αναπηρία/</a:t>
            </a:r>
            <a:r>
              <a:rPr lang="el-GR" sz="3200" dirty="0" err="1" smtClean="0"/>
              <a:t>δυσικανότητα</a:t>
            </a:r>
            <a:endParaRPr lang="el-GR" sz="3200" dirty="0"/>
          </a:p>
        </p:txBody>
      </p:sp>
      <p:sp>
        <p:nvSpPr>
          <p:cNvPr id="3" name="2 - Θέση περιεχομένου"/>
          <p:cNvSpPr>
            <a:spLocks noGrp="1"/>
          </p:cNvSpPr>
          <p:nvPr>
            <p:ph idx="1"/>
          </p:nvPr>
        </p:nvSpPr>
        <p:spPr/>
        <p:txBody>
          <a:bodyPr>
            <a:normAutofit/>
          </a:bodyPr>
          <a:lstStyle/>
          <a:p>
            <a:r>
              <a:rPr lang="el-GR" dirty="0" smtClean="0"/>
              <a:t/>
            </a:r>
            <a:br>
              <a:rPr lang="el-GR" dirty="0" smtClean="0"/>
            </a:br>
            <a:r>
              <a:rPr lang="el-GR" dirty="0" smtClean="0"/>
              <a:t>Η </a:t>
            </a:r>
            <a:r>
              <a:rPr lang="el-GR" dirty="0" err="1" smtClean="0"/>
              <a:t>Joan</a:t>
            </a:r>
            <a:r>
              <a:rPr lang="el-GR" dirty="0" smtClean="0"/>
              <a:t> </a:t>
            </a:r>
            <a:r>
              <a:rPr lang="el-GR" dirty="0" err="1" smtClean="0"/>
              <a:t>Ablon</a:t>
            </a:r>
            <a:r>
              <a:rPr lang="el-GR" dirty="0" smtClean="0"/>
              <a:t> αναδείχθηκε ως η ανθρωπολόγος που επηρέασε τις μελλοντικές γενιές ανθρωπολόγων που ενδιαφέρονται για την αναπηρία /</a:t>
            </a:r>
            <a:r>
              <a:rPr lang="el-GR" dirty="0" err="1" smtClean="0"/>
              <a:t>δυσικανότητα</a:t>
            </a:r>
            <a:r>
              <a:rPr lang="el-GR" dirty="0" smtClean="0"/>
              <a:t> (</a:t>
            </a:r>
            <a:r>
              <a:rPr lang="el-GR" dirty="0" err="1" smtClean="0"/>
              <a:t>Ablon</a:t>
            </a:r>
            <a:r>
              <a:rPr lang="el-GR" dirty="0" smtClean="0"/>
              <a:t>, 1984, 1988, 1992, 1999).</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Joan</a:t>
            </a:r>
            <a:r>
              <a:rPr lang="el-GR" dirty="0" smtClean="0"/>
              <a:t> </a:t>
            </a:r>
            <a:r>
              <a:rPr lang="el-GR" dirty="0" err="1" smtClean="0"/>
              <a:t>Ablon</a:t>
            </a:r>
            <a:endParaRPr lang="el-GR" dirty="0"/>
          </a:p>
        </p:txBody>
      </p:sp>
      <p:pic>
        <p:nvPicPr>
          <p:cNvPr id="4" name="3 - Θέση περιεχομένου" descr="Joan.jpg"/>
          <p:cNvPicPr>
            <a:picLocks noGrp="1" noChangeAspect="1"/>
          </p:cNvPicPr>
          <p:nvPr>
            <p:ph idx="1"/>
          </p:nvPr>
        </p:nvPicPr>
        <p:blipFill>
          <a:blip r:embed="rId2" cstate="print"/>
          <a:stretch>
            <a:fillRect/>
          </a:stretch>
        </p:blipFill>
        <p:spPr>
          <a:xfrm>
            <a:off x="1259632" y="2204864"/>
            <a:ext cx="1931665" cy="2808312"/>
          </a:xfrm>
        </p:spPr>
      </p:pic>
      <p:pic>
        <p:nvPicPr>
          <p:cNvPr id="5" name="4 - Εικόνα" descr="Joan 2.jpg"/>
          <p:cNvPicPr>
            <a:picLocks noChangeAspect="1"/>
          </p:cNvPicPr>
          <p:nvPr/>
        </p:nvPicPr>
        <p:blipFill>
          <a:blip r:embed="rId3" cstate="print"/>
          <a:stretch>
            <a:fillRect/>
          </a:stretch>
        </p:blipFill>
        <p:spPr>
          <a:xfrm>
            <a:off x="3491880" y="2238375"/>
            <a:ext cx="1875457" cy="2774802"/>
          </a:xfrm>
          <a:prstGeom prst="rect">
            <a:avLst/>
          </a:prstGeom>
        </p:spPr>
      </p:pic>
      <p:pic>
        <p:nvPicPr>
          <p:cNvPr id="6" name="5 - Εικόνα" descr="Joan3.jpg"/>
          <p:cNvPicPr>
            <a:picLocks noChangeAspect="1"/>
          </p:cNvPicPr>
          <p:nvPr/>
        </p:nvPicPr>
        <p:blipFill>
          <a:blip r:embed="rId4" cstate="print"/>
          <a:stretch>
            <a:fillRect/>
          </a:stretch>
        </p:blipFill>
        <p:spPr>
          <a:xfrm>
            <a:off x="5724128" y="2276872"/>
            <a:ext cx="1901949" cy="273630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Louise Duvall, a medical anthropologist</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
            </a:r>
            <a:br>
              <a:rPr lang="el-GR" dirty="0" smtClean="0"/>
            </a:br>
            <a:r>
              <a:rPr lang="el-GR" dirty="0" smtClean="0"/>
              <a:t>Ξεκίνησε το ενημερωτικό δελτίο «Αναπηρία &amp; Πολιτισμός», το οποίο έγινε βασική πηγή της ανθρωπολογικής και κοινωνικής επιστήμης σχετικά με την αναπηρία. </a:t>
            </a: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Louise Duvall</a:t>
            </a:r>
            <a:r>
              <a:rPr lang="el-GR" dirty="0" smtClean="0"/>
              <a:t> δεκαετία ’80</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
            </a:r>
            <a:br>
              <a:rPr lang="el-GR" dirty="0" smtClean="0"/>
            </a:br>
            <a:r>
              <a:rPr lang="el-GR" dirty="0" smtClean="0"/>
              <a:t>Ισχυρίζεται ότι η ανθρωπολογία παρέχει ένα θεωρητικό πλαίσιο για τη μελέτη της αναπηρίας. Η κοινωνική και πολιτισμική ανθρωπολογία και η ιατρική ανθρωπολογία έχουν εμπλουτίσει την κατανόησή μας για την αναπηρία. Ανθρωπολογικές ερμηνείες της αναπηρίας  περιλαμβάνουν την έννοια του "άλλου", της ‘απόκλισης’ (</a:t>
            </a:r>
            <a:r>
              <a:rPr lang="en-US" dirty="0" smtClean="0">
                <a:solidFill>
                  <a:srgbClr val="FF0000"/>
                </a:solidFill>
              </a:rPr>
              <a:t>deviation</a:t>
            </a:r>
            <a:r>
              <a:rPr lang="en-US" dirty="0" smtClean="0"/>
              <a:t>) </a:t>
            </a:r>
            <a:r>
              <a:rPr lang="el-GR" dirty="0" smtClean="0"/>
              <a:t>του  στιγματισμού </a:t>
            </a:r>
            <a:r>
              <a:rPr lang="en-US" dirty="0" smtClean="0"/>
              <a:t> (</a:t>
            </a:r>
            <a:r>
              <a:rPr lang="en-US" dirty="0" smtClean="0">
                <a:solidFill>
                  <a:srgbClr val="FF0000"/>
                </a:solidFill>
              </a:rPr>
              <a:t>stigma</a:t>
            </a:r>
            <a:r>
              <a:rPr lang="en-US" dirty="0" smtClean="0"/>
              <a:t>) </a:t>
            </a:r>
            <a:r>
              <a:rPr lang="el-GR" dirty="0" smtClean="0"/>
              <a:t>που μπορούν να διευρύνουν την αντίληψή μας για την ανθρώπινη συμπεριφορά στο κοινωνικό περιβάλλον.</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Sue </a:t>
            </a:r>
            <a:r>
              <a:rPr lang="en-US" dirty="0" err="1" smtClean="0"/>
              <a:t>Estroff</a:t>
            </a:r>
            <a:r>
              <a:rPr lang="en-US" dirty="0" smtClean="0"/>
              <a:t> (1981) </a:t>
            </a:r>
            <a:r>
              <a:rPr lang="el-GR" dirty="0" smtClean="0"/>
              <a:t>καθηγήτρια Κοινωνικής Ιατρικής</a:t>
            </a:r>
            <a:endParaRPr lang="el-GR" dirty="0"/>
          </a:p>
        </p:txBody>
      </p:sp>
      <p:sp>
        <p:nvSpPr>
          <p:cNvPr id="3" name="2 - Θέση περιεχομένου"/>
          <p:cNvSpPr>
            <a:spLocks noGrp="1"/>
          </p:cNvSpPr>
          <p:nvPr>
            <p:ph idx="1"/>
          </p:nvPr>
        </p:nvSpPr>
        <p:spPr/>
        <p:txBody>
          <a:bodyPr>
            <a:normAutofit/>
          </a:bodyPr>
          <a:lstStyle/>
          <a:p>
            <a:r>
              <a:rPr lang="el-GR" dirty="0" smtClean="0"/>
              <a:t>Διδάσκει ιατρική και ψυχιατρική ανθρωπολογία (την ανάκαμψη από σοβαρές ψυχικές ασθένειες, τον καταναλωτικό ακτιβισμό, την νομική εκπροσώπηση και τη βία μεταξύ των ατόμων με ψυχιατρικές διαταραχές)</a:t>
            </a:r>
            <a:r>
              <a:rPr lang="en-US" dirty="0" smtClean="0"/>
              <a:t> </a:t>
            </a:r>
            <a:r>
              <a:rPr lang="el-GR" dirty="0" smtClean="0"/>
              <a:t/>
            </a:r>
            <a:br>
              <a:rPr lang="el-GR" dirty="0" smtClean="0"/>
            </a:b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Sue </a:t>
            </a:r>
            <a:r>
              <a:rPr lang="en-US" dirty="0" err="1" smtClean="0"/>
              <a:t>Estroff</a:t>
            </a:r>
            <a:endParaRPr lang="el-GR" dirty="0"/>
          </a:p>
        </p:txBody>
      </p:sp>
      <p:sp>
        <p:nvSpPr>
          <p:cNvPr id="3" name="2 - Θέση περιεχομένου"/>
          <p:cNvSpPr>
            <a:spLocks noGrp="1"/>
          </p:cNvSpPr>
          <p:nvPr>
            <p:ph idx="1"/>
          </p:nvPr>
        </p:nvSpPr>
        <p:spPr/>
        <p:txBody>
          <a:bodyPr/>
          <a:lstStyle/>
          <a:p>
            <a:r>
              <a:rPr lang="el-GR" dirty="0" smtClean="0"/>
              <a:t>εξέτασε τις εμπειρίες των ανθρώπων με ψυχιατρικά θέματα από εθνογραφική άποψη, διευρύνοντας το ενδιαφέρον της ανθρωπολογίας για την ψυχική υγεία και τις ψυχιατρικές ασθένειες.</a:t>
            </a:r>
            <a:endParaRPr lang="el-GR" dirty="0"/>
          </a:p>
        </p:txBody>
      </p:sp>
      <p:pic>
        <p:nvPicPr>
          <p:cNvPr id="4" name="3 - Εικόνα" descr="estroffsue.jpg"/>
          <p:cNvPicPr>
            <a:picLocks noChangeAspect="1"/>
          </p:cNvPicPr>
          <p:nvPr/>
        </p:nvPicPr>
        <p:blipFill>
          <a:blip r:embed="rId2" cstate="print"/>
          <a:stretch>
            <a:fillRect/>
          </a:stretch>
        </p:blipFill>
        <p:spPr>
          <a:xfrm>
            <a:off x="5796136" y="3717032"/>
            <a:ext cx="1587500" cy="23749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Nora Ellen </a:t>
            </a:r>
            <a:r>
              <a:rPr lang="en-US" dirty="0" err="1" smtClean="0"/>
              <a:t>Groce</a:t>
            </a:r>
            <a:r>
              <a:rPr lang="en-US" dirty="0" smtClean="0"/>
              <a:t> (19</a:t>
            </a:r>
            <a:r>
              <a:rPr lang="el-GR" dirty="0" smtClean="0"/>
              <a:t>52</a:t>
            </a:r>
            <a:r>
              <a:rPr lang="en-US" dirty="0" smtClean="0"/>
              <a:t>) </a:t>
            </a:r>
            <a:endParaRPr lang="el-GR" dirty="0"/>
          </a:p>
        </p:txBody>
      </p:sp>
      <p:sp>
        <p:nvSpPr>
          <p:cNvPr id="3" name="2 - Θέση περιεχομένου"/>
          <p:cNvSpPr>
            <a:spLocks noGrp="1"/>
          </p:cNvSpPr>
          <p:nvPr>
            <p:ph idx="1"/>
          </p:nvPr>
        </p:nvSpPr>
        <p:spPr/>
        <p:txBody>
          <a:bodyPr>
            <a:normAutofit/>
          </a:bodyPr>
          <a:lstStyle/>
          <a:p>
            <a:r>
              <a:rPr lang="en-US" i="1" dirty="0" smtClean="0"/>
              <a:t>Everyone Here Spoke Sign Language: Hereditary Deafness on Martha’s Vineyard</a:t>
            </a:r>
            <a:r>
              <a:rPr lang="el-GR" i="1" dirty="0" smtClean="0"/>
              <a:t> (1985)</a:t>
            </a:r>
            <a:endParaRPr lang="el-GR" dirty="0" smtClean="0"/>
          </a:p>
          <a:p>
            <a:endParaRPr lang="el-GR" dirty="0" smtClean="0"/>
          </a:p>
          <a:p>
            <a:endParaRPr lang="el-GR" dirty="0" smtClean="0"/>
          </a:p>
        </p:txBody>
      </p:sp>
      <p:pic>
        <p:nvPicPr>
          <p:cNvPr id="4" name="3 - Εικόνα" descr="Νορα.jpg"/>
          <p:cNvPicPr>
            <a:picLocks noChangeAspect="1"/>
          </p:cNvPicPr>
          <p:nvPr/>
        </p:nvPicPr>
        <p:blipFill>
          <a:blip r:embed="rId2" cstate="print"/>
          <a:stretch>
            <a:fillRect/>
          </a:stretch>
        </p:blipFill>
        <p:spPr>
          <a:xfrm>
            <a:off x="3347864" y="2924944"/>
            <a:ext cx="2160240" cy="309634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smtClean="0"/>
              <a:t>Martha’s Vineyard</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
            </a:r>
            <a:br>
              <a:rPr lang="el-GR" dirty="0" smtClean="0"/>
            </a:br>
            <a:r>
              <a:rPr lang="el-GR" dirty="0" smtClean="0"/>
              <a:t>Από τον δέκατο έβδομο αιώνα μέχρι τα πρώτα χρόνια του εικοστού αιώνα, ο πληθυσμός της </a:t>
            </a:r>
            <a:r>
              <a:rPr lang="en-US" dirty="0" smtClean="0"/>
              <a:t>Martha’s Vineyard </a:t>
            </a:r>
            <a:r>
              <a:rPr lang="el-GR" dirty="0" smtClean="0"/>
              <a:t>εκδηλώνει ένα εξαιρετικά υψηλό ποσοστό βαθιάς κληρονομικής κώφωσης. Σε πλήρη αντίθεση με την εμπειρία των περισσότερων κωφών στην κοινωνία μας, οι άνθρωποι που γεννήθηκαν κωφοί είχαν τόσο ολοκληρωτικά ενσωματωθεί στην καθημερινή ζωή της κοινότητας, ώστε δεν έβλεπαν τους εαυτούς τους ως άτομα με ειδικές ανάγκες ή ως μια ξεχωριστή ομάδα. Οι κωφοί συμμετείχαν σε όλες τις πτυχές της ζωής, όπως η αστική πολιτική, οι θέσεις εργασίας, οι εκκλησιαστικές υποθέσεις και η κοινωνική ζωή. Πώς ήταν δυνατό αυτό;</a:t>
            </a:r>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a:bodyPr>
          <a:lstStyle/>
          <a:p>
            <a:r>
              <a:rPr lang="el-GR" dirty="0" smtClean="0"/>
              <a:t>Η αιτία ήταν η ενδογαμία που εφάρμοσαν οι 10 οικογένειες που εποίκησαν το </a:t>
            </a:r>
            <a:r>
              <a:rPr lang="en-US" dirty="0" smtClean="0"/>
              <a:t>West Tisbury and Chilmark</a:t>
            </a:r>
            <a:r>
              <a:rPr lang="el-GR" dirty="0" smtClean="0"/>
              <a:t> προερχόμενοι από τον </a:t>
            </a:r>
            <a:r>
              <a:rPr lang="en-US" dirty="0" smtClean="0"/>
              <a:t>Kent </a:t>
            </a:r>
            <a:r>
              <a:rPr lang="el-GR" dirty="0" smtClean="0"/>
              <a:t>της</a:t>
            </a:r>
            <a:r>
              <a:rPr lang="en-US" dirty="0" smtClean="0"/>
              <a:t> M. </a:t>
            </a:r>
            <a:r>
              <a:rPr lang="el-GR" dirty="0" smtClean="0"/>
              <a:t>Βρετανίας.  Πρακτική αρκετά συνηθισμένη στις προβιομηχανικές κοινότητες. Μέσα σε λίγες γενιές όλοι οι κάτοικοι ήταν σε κάποιο βαθμό συγγενείς. Ο τελευταίος με κληρονομική κώφωση πέθανε το 1952. Η έρευνα έγινε αργότερα μέσα από αφηγήσεις και αρχεία. </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764704"/>
            <a:ext cx="6965245" cy="1202485"/>
          </a:xfrm>
        </p:spPr>
        <p:txBody>
          <a:bodyPr>
            <a:normAutofit fontScale="90000"/>
          </a:bodyPr>
          <a:lstStyle/>
          <a:p>
            <a:r>
              <a:rPr lang="el-GR" sz="3600" dirty="0" smtClean="0"/>
              <a:t>Θετική ταυτοποίηση (</a:t>
            </a:r>
            <a:r>
              <a:rPr lang="en-US" sz="3600" dirty="0" smtClean="0"/>
              <a:t>Positive identification</a:t>
            </a:r>
            <a:r>
              <a:rPr lang="el-GR" sz="3600" dirty="0" smtClean="0"/>
              <a:t>)</a:t>
            </a:r>
            <a:r>
              <a:rPr lang="en-US" sz="3600" dirty="0" smtClean="0"/>
              <a:t> </a:t>
            </a:r>
            <a:r>
              <a:rPr lang="el-GR" dirty="0" smtClean="0"/>
              <a:t/>
            </a:r>
            <a:br>
              <a:rPr lang="el-GR" dirty="0" smtClean="0"/>
            </a:br>
            <a:r>
              <a:rPr lang="el-GR" sz="3600" dirty="0" smtClean="0"/>
              <a:t>η περίπτωση του</a:t>
            </a:r>
            <a:r>
              <a:rPr lang="en-US" sz="3600" dirty="0" smtClean="0"/>
              <a:t> Sam </a:t>
            </a:r>
            <a:r>
              <a:rPr lang="en-US" sz="3600" dirty="0" err="1" smtClean="0"/>
              <a:t>Berns</a:t>
            </a:r>
            <a:endParaRPr lang="el-GR" sz="3600" dirty="0"/>
          </a:p>
        </p:txBody>
      </p:sp>
      <p:sp>
        <p:nvSpPr>
          <p:cNvPr id="3" name="2 - Θέση περιεχομένου"/>
          <p:cNvSpPr>
            <a:spLocks noGrp="1"/>
          </p:cNvSpPr>
          <p:nvPr>
            <p:ph idx="1"/>
          </p:nvPr>
        </p:nvSpPr>
        <p:spPr/>
        <p:txBody>
          <a:bodyPr/>
          <a:lstStyle/>
          <a:p>
            <a:endParaRPr lang="el-GR" dirty="0" smtClean="0"/>
          </a:p>
          <a:p>
            <a:r>
              <a:rPr lang="en-US" b="1" dirty="0" smtClean="0"/>
              <a:t>https://youtu.be/36m1o-tM05g</a:t>
            </a:r>
            <a:endParaRPr lang="el-GR"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smtClean="0"/>
              <a:t>Επειδή το 1900 η θεωρία του </a:t>
            </a:r>
            <a:r>
              <a:rPr lang="en-US" dirty="0" smtClean="0"/>
              <a:t>Mendel </a:t>
            </a:r>
            <a:r>
              <a:rPr lang="el-GR" dirty="0" smtClean="0"/>
              <a:t>για την κληρονομικότητα δεν ήταν ακόμα γνωστή, οι άνθρωποι απέδιδαν την κώφωση στη κοινότητά τους στο θέλημα του θεού, στις αμαρτίες των ανθρώπων, ή σε κάποια τρομακτική εμπειρία κατά τη διάρκεια της εγκυμοσύνης.</a:t>
            </a:r>
          </a:p>
          <a:p>
            <a:r>
              <a:rPr lang="el-GR" dirty="0" smtClean="0"/>
              <a:t>Με τον καιρό καθώς έρχονταν νέοι κάτοικοι στην πόλη άρχισε το φαινόμενο να υποχωρεί.</a:t>
            </a:r>
          </a:p>
          <a:p>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Στην κοινότητα αυτή, τόσο οι κωφοί όσο και οι </a:t>
            </a:r>
            <a:r>
              <a:rPr lang="el-GR" dirty="0" err="1" smtClean="0"/>
              <a:t>ακούοντες</a:t>
            </a:r>
            <a:r>
              <a:rPr lang="el-GR" dirty="0" smtClean="0"/>
              <a:t> μεγάλωναν μιλώντας στη νοηματική γλώσσα. Αυτή η μοναδική </a:t>
            </a:r>
            <a:r>
              <a:rPr lang="el-GR" dirty="0" err="1" smtClean="0"/>
              <a:t>κοινωνιογλωσσική</a:t>
            </a:r>
            <a:r>
              <a:rPr lang="el-GR" dirty="0" smtClean="0"/>
              <a:t> προσαρμογή σήμαινε ότι δεν υπήρχαν τα συνήθη εμπόδια στην επικοινωνία μεταξύ των </a:t>
            </a:r>
            <a:r>
              <a:rPr lang="el-GR" dirty="0" err="1" smtClean="0"/>
              <a:t>ακουόντων</a:t>
            </a:r>
            <a:r>
              <a:rPr lang="el-GR" dirty="0" smtClean="0"/>
              <a:t> και των κωφών, τα οποία θα έθεταν στην απομόνωση αυτούς τους κωφούς όπως θα γίνονταν σήμερα. Οι άνθρωποι στην κοινότητα των κωφών ανέπτυξαν μια βαθειά αλληλέγγυα κουλτούρα, που δεν συναντούμε πια.</a:t>
            </a:r>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Προς σχολιασμό…</a:t>
            </a:r>
            <a:endParaRPr lang="el-GR" dirty="0"/>
          </a:p>
        </p:txBody>
      </p:sp>
      <p:sp>
        <p:nvSpPr>
          <p:cNvPr id="3" name="2 - Θέση περιεχομένου"/>
          <p:cNvSpPr>
            <a:spLocks noGrp="1"/>
          </p:cNvSpPr>
          <p:nvPr>
            <p:ph idx="1"/>
          </p:nvPr>
        </p:nvSpPr>
        <p:spPr/>
        <p:txBody>
          <a:bodyPr>
            <a:normAutofit/>
          </a:bodyPr>
          <a:lstStyle/>
          <a:p>
            <a:r>
              <a:rPr lang="el-GR" dirty="0" smtClean="0"/>
              <a:t>«Η εμπειρία του</a:t>
            </a:r>
            <a:r>
              <a:rPr lang="en-US" dirty="0" smtClean="0"/>
              <a:t> Martha's Vineyard</a:t>
            </a:r>
            <a:r>
              <a:rPr lang="el-GR" dirty="0" smtClean="0"/>
              <a:t> υποδηλώνει έντονα ότι η έννοια της αναπηρίας/</a:t>
            </a:r>
            <a:r>
              <a:rPr lang="el-GR" dirty="0" err="1" smtClean="0"/>
              <a:t>δυσικανότητας</a:t>
            </a:r>
            <a:r>
              <a:rPr lang="el-GR" dirty="0" smtClean="0"/>
              <a:t> είναι μια αυθαίρετη κοινωνική κατηγορία</a:t>
            </a:r>
            <a:r>
              <a:rPr lang="en-US" dirty="0" smtClean="0"/>
              <a:t>.</a:t>
            </a:r>
            <a:r>
              <a:rPr lang="el-GR" dirty="0" smtClean="0"/>
              <a:t> (1985:108)</a:t>
            </a:r>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Προς σχολιασμό…</a:t>
            </a:r>
            <a:endParaRPr lang="el-GR" dirty="0"/>
          </a:p>
        </p:txBody>
      </p:sp>
      <p:sp>
        <p:nvSpPr>
          <p:cNvPr id="3" name="2 - Θέση περιεχομένου"/>
          <p:cNvSpPr>
            <a:spLocks noGrp="1"/>
          </p:cNvSpPr>
          <p:nvPr>
            <p:ph idx="1"/>
          </p:nvPr>
        </p:nvSpPr>
        <p:spPr/>
        <p:txBody>
          <a:bodyPr>
            <a:normAutofit/>
          </a:bodyPr>
          <a:lstStyle/>
          <a:p>
            <a:r>
              <a:rPr lang="el-GR" dirty="0" smtClean="0"/>
              <a:t>«Το πιο σημαντικό μάθημα που πρέπει να πάρει κανείς από την περίπτωση του </a:t>
            </a:r>
            <a:r>
              <a:rPr lang="en-US" dirty="0" smtClean="0"/>
              <a:t>Martha's Vineyard </a:t>
            </a:r>
            <a:r>
              <a:rPr lang="el-GR" dirty="0" smtClean="0"/>
              <a:t>είναι ότι τα άτομα με αναπηρίες μπορούν να είναι πλήρη και χρήσιμα μέλη μιας κοινότητας, εάν η κοινότητα καταβάλει προσπάθεια να τα συμπεριλάβει. Η κοινωνία πρέπει να είναι πρόθυμη να αλλάξει ελαφρώς για να προσαρμοστεί σε όλους»</a:t>
            </a:r>
            <a:r>
              <a:rPr lang="en-US" dirty="0" smtClean="0"/>
              <a:t>.</a:t>
            </a:r>
            <a:r>
              <a:rPr lang="el-GR" dirty="0" smtClean="0"/>
              <a:t> (1985:108)</a:t>
            </a:r>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Πολιτισμική προσαρμογή </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Υπάρχει μεγάλη ανάγκη για ευρύτερη κατανόηση της πολιτισμικής προσαρμογής σε σχέση με την αναπηρία, ιδίως σε διαπολιτισμική προοπτική. Μεταφέροντας τις δικές τους πολιτισμικές αξίες στον τομέα, οι επιστήμονες που μελετούν άλλους πολιτισμούς έχουν σπάνια εξετάσει προσεκτικά τα άτομα με ειδικές ανάγκες που έχουν συναντήσει στο πεδίο έρευνάς τους.</a:t>
            </a:r>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νορα2.jpg"/>
          <p:cNvPicPr>
            <a:picLocks noChangeAspect="1"/>
          </p:cNvPicPr>
          <p:nvPr/>
        </p:nvPicPr>
        <p:blipFill>
          <a:blip r:embed="rId2" cstate="print"/>
          <a:stretch>
            <a:fillRect/>
          </a:stretch>
        </p:blipFill>
        <p:spPr>
          <a:xfrm>
            <a:off x="1835696" y="1196752"/>
            <a:ext cx="4536504" cy="468052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a:t>
            </a:r>
            <a:r>
              <a:rPr lang="en-US" dirty="0" smtClean="0"/>
              <a:t>Nora </a:t>
            </a:r>
            <a:r>
              <a:rPr lang="en-US" dirty="0" err="1" smtClean="0"/>
              <a:t>Groce</a:t>
            </a:r>
            <a:r>
              <a:rPr lang="en-US" dirty="0" smtClean="0"/>
              <a:t> </a:t>
            </a:r>
            <a:r>
              <a:rPr lang="el-GR" dirty="0" smtClean="0"/>
              <a:t>σε άλλα πεδία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
            </a:r>
            <a:br>
              <a:rPr lang="el-GR" dirty="0" smtClean="0"/>
            </a:br>
            <a:r>
              <a:rPr lang="el-GR" dirty="0" smtClean="0"/>
              <a:t>έχει αναλάβει εφαρμοσμένη έρευνα σε θέματα όπως η φτώχεια και η αναπηρία, η ενδοοικογενειακή βία, ο αντίκτυπος του HIV / AIDS στα άτομα με αναπηρίες, η πρόσβαση των ατόμων με ειδικές ανάγκες στην υγειονομική περίθαλψη και η </a:t>
            </a:r>
            <a:r>
              <a:rPr lang="el-GR" dirty="0" smtClean="0">
                <a:solidFill>
                  <a:srgbClr val="FF0000"/>
                </a:solidFill>
              </a:rPr>
              <a:t>κοινωνική δικαιοσύνη</a:t>
            </a:r>
            <a:r>
              <a:rPr lang="el-GR" dirty="0" smtClean="0"/>
              <a:t>. Μεταξύ της πιο πρόσφατης δουλειάς της είναι η δημοσίευσή της σχετικά με τους ανάπηρους ζητιάνους του δρόμου στην Αιθιοπία (2013), και για το </a:t>
            </a:r>
            <a:r>
              <a:rPr lang="en-US" dirty="0" smtClean="0"/>
              <a:t>Disability and Development Gap (2015).</a:t>
            </a:r>
            <a:endParaRPr lang="el-GR" dirty="0" smtClean="0"/>
          </a:p>
          <a:p>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Δεκαετία του 90</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το ενδιαφέρον για την ανθρωπολογική μελέτη της αναπηρίας συνέχισε να αυξάνεται. Η ιστορία του '' </a:t>
            </a:r>
            <a:r>
              <a:rPr lang="el-GR" dirty="0" err="1" smtClean="0">
                <a:solidFill>
                  <a:srgbClr val="FF0000"/>
                </a:solidFill>
              </a:rPr>
              <a:t>Elephant</a:t>
            </a:r>
            <a:r>
              <a:rPr lang="el-GR" dirty="0" smtClean="0">
                <a:solidFill>
                  <a:srgbClr val="FF0000"/>
                </a:solidFill>
              </a:rPr>
              <a:t> </a:t>
            </a:r>
            <a:r>
              <a:rPr lang="el-GR" dirty="0" err="1" smtClean="0">
                <a:solidFill>
                  <a:srgbClr val="FF0000"/>
                </a:solidFill>
              </a:rPr>
              <a:t>Man</a:t>
            </a:r>
            <a:r>
              <a:rPr lang="el-GR" dirty="0" smtClean="0">
                <a:solidFill>
                  <a:srgbClr val="FF0000"/>
                </a:solidFill>
              </a:rPr>
              <a:t> </a:t>
            </a:r>
            <a:r>
              <a:rPr lang="el-GR" dirty="0" smtClean="0"/>
              <a:t>'' τράβηξε την προσοχή τόσο των ανθρωπολόγων όσο και του ευρύτερου κοινού. Βιβλία, άρθρα και ταινίες για τον </a:t>
            </a:r>
            <a:r>
              <a:rPr lang="el-GR" dirty="0" err="1" smtClean="0">
                <a:solidFill>
                  <a:srgbClr val="FF0000"/>
                </a:solidFill>
              </a:rPr>
              <a:t>Joseph</a:t>
            </a:r>
            <a:r>
              <a:rPr lang="el-GR" dirty="0" smtClean="0">
                <a:solidFill>
                  <a:srgbClr val="FF0000"/>
                </a:solidFill>
              </a:rPr>
              <a:t> </a:t>
            </a:r>
            <a:r>
              <a:rPr lang="el-GR" dirty="0" err="1" smtClean="0">
                <a:solidFill>
                  <a:srgbClr val="FF0000"/>
                </a:solidFill>
              </a:rPr>
              <a:t>Merrick</a:t>
            </a:r>
            <a:r>
              <a:rPr lang="el-GR" dirty="0" smtClean="0">
                <a:solidFill>
                  <a:srgbClr val="FF0000"/>
                </a:solidFill>
              </a:rPr>
              <a:t> </a:t>
            </a:r>
            <a:r>
              <a:rPr lang="el-GR" dirty="0" smtClean="0"/>
              <a:t>αφθονούν, περιγράφοντας και αναλύοντας τις εμπειρίες του σε μια κατάσταση που προκάλεσε ακραία και προοδευτική παραμόρφωση του προσώπου και του σώματός του </a:t>
            </a:r>
            <a:r>
              <a:rPr lang="en-US" dirty="0" smtClean="0"/>
              <a:t>(</a:t>
            </a:r>
            <a:r>
              <a:rPr lang="en-US" dirty="0" err="1" smtClean="0"/>
              <a:t>Ablon</a:t>
            </a:r>
            <a:r>
              <a:rPr lang="en-US" dirty="0" smtClean="0"/>
              <a:t>, 1995; Montagu, 1995). </a:t>
            </a:r>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400" b="1" dirty="0" smtClean="0"/>
              <a:t>Joseph Carey Merrick</a:t>
            </a:r>
            <a:r>
              <a:rPr lang="en-US" sz="2400" dirty="0" smtClean="0"/>
              <a:t> (5 August 1862 – 11 April 1890),</a:t>
            </a:r>
            <a:endParaRPr lang="el-GR" sz="2400" dirty="0"/>
          </a:p>
        </p:txBody>
      </p:sp>
      <p:sp>
        <p:nvSpPr>
          <p:cNvPr id="3" name="2 - Θέση περιεχομένου"/>
          <p:cNvSpPr>
            <a:spLocks noGrp="1"/>
          </p:cNvSpPr>
          <p:nvPr>
            <p:ph idx="1"/>
          </p:nvPr>
        </p:nvSpPr>
        <p:spPr/>
        <p:txBody>
          <a:bodyPr>
            <a:normAutofit lnSpcReduction="10000"/>
          </a:bodyPr>
          <a:lstStyle/>
          <a:p>
            <a:r>
              <a:rPr lang="el-GR" dirty="0" smtClean="0"/>
              <a:t/>
            </a:r>
            <a:br>
              <a:rPr lang="el-GR" dirty="0" smtClean="0"/>
            </a:br>
            <a:r>
              <a:rPr lang="el-GR" dirty="0" smtClean="0"/>
              <a:t>Ο συχνά λανθασμένα αποκαλούμενος και </a:t>
            </a:r>
            <a:r>
              <a:rPr lang="el-GR" dirty="0" err="1" smtClean="0"/>
              <a:t>John</a:t>
            </a:r>
            <a:r>
              <a:rPr lang="el-GR" dirty="0" smtClean="0"/>
              <a:t> </a:t>
            </a:r>
            <a:r>
              <a:rPr lang="el-GR" dirty="0" err="1" smtClean="0"/>
              <a:t>Merrick</a:t>
            </a:r>
            <a:r>
              <a:rPr lang="el-GR" dirty="0" smtClean="0"/>
              <a:t>, ο </a:t>
            </a:r>
            <a:r>
              <a:rPr lang="en-US" dirty="0" smtClean="0"/>
              <a:t>J. C. M.</a:t>
            </a:r>
            <a:r>
              <a:rPr lang="el-GR" dirty="0" smtClean="0"/>
              <a:t> ήταν αγγλικής καταγωγής με πολύ σοβαρές παραμορφώσεις του προσώπου και του σώματος που για πρώτη φορά παρουσιάστηκε σε ένα </a:t>
            </a:r>
            <a:r>
              <a:rPr lang="el-GR" dirty="0" err="1" smtClean="0"/>
              <a:t>freak</a:t>
            </a:r>
            <a:r>
              <a:rPr lang="el-GR" dirty="0" smtClean="0"/>
              <a:t> </a:t>
            </a:r>
            <a:r>
              <a:rPr lang="el-GR" dirty="0" err="1" smtClean="0"/>
              <a:t>show</a:t>
            </a:r>
            <a:r>
              <a:rPr lang="el-GR" dirty="0" smtClean="0"/>
              <a:t> (θέαμα τεράτων) ως "</a:t>
            </a:r>
            <a:r>
              <a:rPr lang="el-GR" dirty="0" err="1" smtClean="0"/>
              <a:t>Elephant</a:t>
            </a:r>
            <a:r>
              <a:rPr lang="el-GR" dirty="0" smtClean="0"/>
              <a:t> </a:t>
            </a:r>
            <a:r>
              <a:rPr lang="el-GR" dirty="0" err="1" smtClean="0"/>
              <a:t>Man</a:t>
            </a:r>
            <a:r>
              <a:rPr lang="el-GR" dirty="0" smtClean="0"/>
              <a:t>" και στη συνέχεια πήγε να ζήσει σ</a:t>
            </a:r>
            <a:r>
              <a:rPr lang="en-US" dirty="0" smtClean="0"/>
              <a:t>e</a:t>
            </a:r>
            <a:r>
              <a:rPr lang="el-GR" dirty="0" smtClean="0"/>
              <a:t> νοσοκομείο του Λονδίνου.</a:t>
            </a:r>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jpg"/>
          <p:cNvPicPr>
            <a:picLocks noGrp="1" noChangeAspect="1"/>
          </p:cNvPicPr>
          <p:nvPr>
            <p:ph idx="1"/>
          </p:nvPr>
        </p:nvPicPr>
        <p:blipFill>
          <a:blip r:embed="rId2" cstate="print"/>
          <a:stretch>
            <a:fillRect/>
          </a:stretch>
        </p:blipFill>
        <p:spPr>
          <a:xfrm>
            <a:off x="1979712" y="2852936"/>
            <a:ext cx="1762125" cy="2590800"/>
          </a:xfrm>
        </p:spPr>
      </p:pic>
      <p:pic>
        <p:nvPicPr>
          <p:cNvPr id="5" name="4 - Εικόνα" descr="2.jpg"/>
          <p:cNvPicPr>
            <a:picLocks noChangeAspect="1"/>
          </p:cNvPicPr>
          <p:nvPr/>
        </p:nvPicPr>
        <p:blipFill>
          <a:blip r:embed="rId3" cstate="print"/>
          <a:stretch>
            <a:fillRect/>
          </a:stretch>
        </p:blipFill>
        <p:spPr>
          <a:xfrm>
            <a:off x="4139952" y="1196752"/>
            <a:ext cx="3960440" cy="46085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Στέλλα Γιανγκ: «Δεν είμαι η έμπνευσή σας»</a:t>
            </a:r>
            <a:endParaRPr lang="el-GR" dirty="0"/>
          </a:p>
        </p:txBody>
      </p:sp>
      <p:sp>
        <p:nvSpPr>
          <p:cNvPr id="3" name="2 - Θέση περιεχομένου"/>
          <p:cNvSpPr>
            <a:spLocks noGrp="1"/>
          </p:cNvSpPr>
          <p:nvPr>
            <p:ph idx="1"/>
          </p:nvPr>
        </p:nvSpPr>
        <p:spPr/>
        <p:txBody>
          <a:bodyPr/>
          <a:lstStyle/>
          <a:p>
            <a:r>
              <a:rPr lang="es-ES" dirty="0" smtClean="0"/>
              <a:t>https://www.ted.com/talks/stella_young_i_m_not_your_inspiration_thank_you_very_much/transcript?language=el</a:t>
            </a:r>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Body Silent (1987)</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Αυτοβιογραφία του </a:t>
            </a:r>
            <a:r>
              <a:rPr lang="en-US" dirty="0" err="1" smtClean="0"/>
              <a:t>Rober</a:t>
            </a:r>
            <a:r>
              <a:rPr lang="en-US" dirty="0" smtClean="0"/>
              <a:t> Murphy </a:t>
            </a:r>
            <a:r>
              <a:rPr lang="el-GR" dirty="0" smtClean="0"/>
              <a:t>ο οποίος διαγνώστηκε με όγκο που επεκτείνονταν από τον δεύτερο αυχενικό σπόνδυλο έως τον όγδοο θωρακικό και τον άφησε σταδιακά παραπληγικό. </a:t>
            </a:r>
            <a:br>
              <a:rPr lang="el-GR" dirty="0" smtClean="0"/>
            </a:br>
            <a:r>
              <a:rPr lang="el-GR" dirty="0" smtClean="0"/>
              <a:t>Ως καθηγητής ανθρωπολογίας στο Πανεπιστήμιο </a:t>
            </a:r>
            <a:r>
              <a:rPr lang="el-GR" dirty="0" err="1" smtClean="0"/>
              <a:t>Columbia</a:t>
            </a:r>
            <a:r>
              <a:rPr lang="el-GR" dirty="0" smtClean="0"/>
              <a:t>, εφαρμόζει το πεδίο του στην ιατρική του περιπέτεια. </a:t>
            </a:r>
            <a:r>
              <a:rPr lang="el-GR" b="1" dirty="0" smtClean="0"/>
              <a:t>«Αυτό το βιβλίο σχεδιάστηκε με τη συνειδητοποίηση ότι η μακρά μου ασθένεια ήταν ένα είδος εκτεταμένης ανθρωπολογικής έρευνας πεδίου διότι μέσα από αυτή έχω μπει σε έναν κοινωνικό κόσμο όχι λιγότερο περίεργο σε μένα από ότι εκείνος στα δάση του Αμαζονίου».</a:t>
            </a:r>
            <a:endParaRPr lang="el-GR"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Body Silent</a:t>
            </a:r>
            <a:endParaRPr lang="el-GR" dirty="0"/>
          </a:p>
        </p:txBody>
      </p:sp>
      <p:pic>
        <p:nvPicPr>
          <p:cNvPr id="4" name="3 - Θέση περιεχομένου" descr="body.jpg"/>
          <p:cNvPicPr>
            <a:picLocks noGrp="1" noChangeAspect="1"/>
          </p:cNvPicPr>
          <p:nvPr>
            <p:ph idx="1"/>
          </p:nvPr>
        </p:nvPicPr>
        <p:blipFill>
          <a:blip r:embed="rId2" cstate="print"/>
          <a:stretch>
            <a:fillRect/>
          </a:stretch>
        </p:blipFill>
        <p:spPr>
          <a:xfrm>
            <a:off x="3059832" y="1772817"/>
            <a:ext cx="2952328" cy="4392488"/>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Body Silent </a:t>
            </a:r>
            <a:endParaRPr lang="el-GR" dirty="0"/>
          </a:p>
        </p:txBody>
      </p:sp>
      <p:sp>
        <p:nvSpPr>
          <p:cNvPr id="3" name="2 - Θέση περιεχομένου"/>
          <p:cNvSpPr>
            <a:spLocks noGrp="1"/>
          </p:cNvSpPr>
          <p:nvPr>
            <p:ph idx="1"/>
          </p:nvPr>
        </p:nvSpPr>
        <p:spPr/>
        <p:txBody>
          <a:bodyPr>
            <a:normAutofit/>
          </a:bodyPr>
          <a:lstStyle/>
          <a:p>
            <a:r>
              <a:rPr lang="el-GR" dirty="0" smtClean="0"/>
              <a:t/>
            </a:r>
            <a:br>
              <a:rPr lang="el-GR" dirty="0" smtClean="0"/>
            </a:br>
            <a:r>
              <a:rPr lang="el-GR" dirty="0" smtClean="0"/>
              <a:t>Το </a:t>
            </a:r>
            <a:r>
              <a:rPr lang="el-GR" dirty="0" err="1" smtClean="0"/>
              <a:t>Body</a:t>
            </a:r>
            <a:r>
              <a:rPr lang="el-GR" dirty="0" smtClean="0"/>
              <a:t> </a:t>
            </a:r>
            <a:r>
              <a:rPr lang="el-GR" dirty="0" err="1" smtClean="0"/>
              <a:t>Silent</a:t>
            </a:r>
            <a:r>
              <a:rPr lang="el-GR" dirty="0" smtClean="0"/>
              <a:t>, έχει γίνει ένα κλασικό κείμενο τόσο για τις μελέτες αναπηρίας γενικά όσο και για την ανθρωπολογία ειδικότερα. Αυτή η δημοσίευση αύξησε το ενδιαφέρον των ανθρωπολόγων για την αναπηρία και έδωσε αυξημένη νομιμότητα στους ανθρωπολόγους να εισέλθουν στον τομέα των σπουδών για την αναπηρία.</a:t>
            </a:r>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Ingstad</a:t>
            </a:r>
            <a:r>
              <a:rPr lang="en-US" dirty="0" smtClean="0"/>
              <a:t> &amp; Whyte (1995) </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
            </a:r>
            <a:br>
              <a:rPr lang="el-GR" dirty="0" smtClean="0"/>
            </a:br>
            <a:r>
              <a:rPr lang="el-GR" dirty="0" smtClean="0"/>
              <a:t>Στα μέσα της δεκαετίας του 1990, εμφανίστηκε μια μελέτη για τις </a:t>
            </a:r>
            <a:r>
              <a:rPr lang="el-GR" dirty="0" err="1" smtClean="0"/>
              <a:t>κοινωνικοπολιτισμικές</a:t>
            </a:r>
            <a:r>
              <a:rPr lang="el-GR" dirty="0" smtClean="0"/>
              <a:t> πτυχές της αναπηρίας, με τίτλο</a:t>
            </a:r>
            <a:r>
              <a:rPr lang="en-US" dirty="0" smtClean="0"/>
              <a:t> </a:t>
            </a:r>
            <a:r>
              <a:rPr lang="en-US" dirty="0" smtClean="0">
                <a:solidFill>
                  <a:srgbClr val="FF0000"/>
                </a:solidFill>
              </a:rPr>
              <a:t>Disability and Culture</a:t>
            </a:r>
            <a:r>
              <a:rPr lang="el-GR" dirty="0" smtClean="0">
                <a:solidFill>
                  <a:srgbClr val="FF0000"/>
                </a:solidFill>
              </a:rPr>
              <a:t>.</a:t>
            </a:r>
            <a:r>
              <a:rPr lang="el-GR" dirty="0" smtClean="0"/>
              <a:t>  Οι συγγραφείς καλούν το πεδίο της ανθρωπολογίας να διευρύνει τη μελέτη της αναπηρίας ώστε να δοθεί έμφαση στις προσωπικές και φαινομενολογικές προσεγγίσεις και όχι στις παραδοσιακές τεχνικές ιατρικής ανθρωπολογίας. Αυτός ο σημαντικός τόμος αναφέρθηκε από σχεδόν κάθε άρθρο και βιβλίο για την ανθρωπολογία και την αναπηρία από το 1995.</a:t>
            </a:r>
            <a:endParaRPr lang="el-G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Ingstad</a:t>
            </a:r>
            <a:r>
              <a:rPr lang="en-US" dirty="0" smtClean="0"/>
              <a:t> &amp; Whyte (1995)</a:t>
            </a:r>
            <a:endParaRPr lang="el-GR" dirty="0"/>
          </a:p>
        </p:txBody>
      </p:sp>
      <p:pic>
        <p:nvPicPr>
          <p:cNvPr id="4" name="3 - Θέση περιεχομένου" descr="3.jpg"/>
          <p:cNvPicPr>
            <a:picLocks noGrp="1" noChangeAspect="1"/>
          </p:cNvPicPr>
          <p:nvPr>
            <p:ph idx="1"/>
          </p:nvPr>
        </p:nvPicPr>
        <p:blipFill>
          <a:blip r:embed="rId2" cstate="print"/>
          <a:stretch>
            <a:fillRect/>
          </a:stretch>
        </p:blipFill>
        <p:spPr>
          <a:xfrm>
            <a:off x="3059832" y="1844824"/>
            <a:ext cx="2664296" cy="396044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Δεκαετία του 90</a:t>
            </a:r>
            <a:endParaRPr lang="el-GR" dirty="0"/>
          </a:p>
        </p:txBody>
      </p:sp>
      <p:sp>
        <p:nvSpPr>
          <p:cNvPr id="3" name="2 - Θέση περιεχομένου"/>
          <p:cNvSpPr>
            <a:spLocks noGrp="1"/>
          </p:cNvSpPr>
          <p:nvPr>
            <p:ph idx="1"/>
          </p:nvPr>
        </p:nvSpPr>
        <p:spPr/>
        <p:txBody>
          <a:bodyPr/>
          <a:lstStyle/>
          <a:p>
            <a:r>
              <a:rPr lang="el-GR" dirty="0" smtClean="0"/>
              <a:t>Σύμφωνα με τους </a:t>
            </a:r>
            <a:r>
              <a:rPr lang="en-US" dirty="0" err="1" smtClean="0"/>
              <a:t>Anastasiou</a:t>
            </a:r>
            <a:r>
              <a:rPr lang="en-US" dirty="0" smtClean="0"/>
              <a:t> &amp; Kauffman </a:t>
            </a:r>
            <a:r>
              <a:rPr lang="el-GR" dirty="0" smtClean="0"/>
              <a:t>τα </a:t>
            </a:r>
            <a:r>
              <a:rPr lang="el-GR" dirty="0" smtClean="0">
                <a:solidFill>
                  <a:srgbClr val="FF0000"/>
                </a:solidFill>
              </a:rPr>
              <a:t>επιχειρήματα του κοινωνικού μοντέλου για την </a:t>
            </a:r>
            <a:r>
              <a:rPr lang="el-GR" dirty="0" err="1" smtClean="0">
                <a:solidFill>
                  <a:srgbClr val="FF0000"/>
                </a:solidFill>
              </a:rPr>
              <a:t>δυσικανότητα</a:t>
            </a:r>
            <a:r>
              <a:rPr lang="el-GR" dirty="0" smtClean="0">
                <a:solidFill>
                  <a:srgbClr val="FF0000"/>
                </a:solidFill>
              </a:rPr>
              <a:t> </a:t>
            </a:r>
            <a:r>
              <a:rPr lang="el-GR" dirty="0" smtClean="0"/>
              <a:t>συμπυκνώνονται σε πέντε, ως ακολούθως: </a:t>
            </a:r>
            <a:endParaRPr lang="el-G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Επιχείρημα 1.</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 Υπάρχει μια έντονη διάκριση μεταξύ βλάβης και </a:t>
            </a:r>
            <a:r>
              <a:rPr lang="el-GR" dirty="0" err="1" smtClean="0"/>
              <a:t>δυσικανότητας</a:t>
            </a:r>
            <a:r>
              <a:rPr lang="el-GR" dirty="0" smtClean="0"/>
              <a:t> (</a:t>
            </a:r>
            <a:r>
              <a:rPr lang="el-GR" dirty="0" err="1" smtClean="0"/>
              <a:t>Barnes</a:t>
            </a:r>
            <a:r>
              <a:rPr lang="el-GR" dirty="0" smtClean="0"/>
              <a:t>, 1991, 1999; </a:t>
            </a:r>
            <a:r>
              <a:rPr lang="el-GR" dirty="0" err="1" smtClean="0"/>
              <a:t>Oliver</a:t>
            </a:r>
            <a:r>
              <a:rPr lang="el-GR" dirty="0" smtClean="0"/>
              <a:t>, 1996α). Όπως υποστηρίζει ο </a:t>
            </a:r>
            <a:r>
              <a:rPr lang="el-GR" dirty="0" err="1" smtClean="0"/>
              <a:t>Barnes</a:t>
            </a:r>
            <a:r>
              <a:rPr lang="el-GR" dirty="0" smtClean="0"/>
              <a:t>: «Η </a:t>
            </a:r>
            <a:r>
              <a:rPr lang="el-GR" dirty="0" smtClean="0">
                <a:solidFill>
                  <a:srgbClr val="FF0000"/>
                </a:solidFill>
              </a:rPr>
              <a:t>βλάβη</a:t>
            </a:r>
            <a:r>
              <a:rPr lang="el-GR" dirty="0" smtClean="0"/>
              <a:t> είναι ο λειτουργικός περιορισμός μέσα στο ίδιο το άτομο λόγω σωματικής, ψυχικής ή αισθητηριακής εξασθένησης. </a:t>
            </a:r>
          </a:p>
          <a:p>
            <a:r>
              <a:rPr lang="el-GR" dirty="0" smtClean="0"/>
              <a:t>Η </a:t>
            </a:r>
            <a:r>
              <a:rPr lang="el-GR" dirty="0" err="1" smtClean="0">
                <a:solidFill>
                  <a:srgbClr val="FF0000"/>
                </a:solidFill>
              </a:rPr>
              <a:t>δυσικανότητα</a:t>
            </a:r>
            <a:r>
              <a:rPr lang="el-GR" dirty="0" smtClean="0"/>
              <a:t> είναι είτε η απώλεια είτε ο περιορισμός των ευκαιριών να συμμετάσχει κάποιος στην κανονική ζωή της κοινότητας σε ίσο επίπεδο με άλλα άτομα, λόγω των φυσικών και κοινωνικών εμποδίων που αντιμετωπίζει» (1991, σ. 2)..</a:t>
            </a:r>
          </a:p>
          <a:p>
            <a:endParaRPr lang="el-GR" dirty="0" smtClean="0"/>
          </a:p>
          <a:p>
            <a:endParaRPr lang="el-G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Επιχείρημα 2.</a:t>
            </a:r>
            <a:endParaRPr lang="el-GR" dirty="0"/>
          </a:p>
        </p:txBody>
      </p:sp>
      <p:sp>
        <p:nvSpPr>
          <p:cNvPr id="3" name="2 - Θέση περιεχομένου"/>
          <p:cNvSpPr>
            <a:spLocks noGrp="1"/>
          </p:cNvSpPr>
          <p:nvPr>
            <p:ph idx="1"/>
          </p:nvPr>
        </p:nvSpPr>
        <p:spPr/>
        <p:txBody>
          <a:bodyPr/>
          <a:lstStyle/>
          <a:p>
            <a:r>
              <a:rPr lang="el-GR" dirty="0" smtClean="0"/>
              <a:t>Η </a:t>
            </a:r>
            <a:r>
              <a:rPr lang="el-GR" dirty="0" smtClean="0">
                <a:solidFill>
                  <a:srgbClr val="FF0000"/>
                </a:solidFill>
              </a:rPr>
              <a:t>βλάβη</a:t>
            </a:r>
            <a:r>
              <a:rPr lang="el-GR" dirty="0" smtClean="0"/>
              <a:t> αναφέρεται στη </a:t>
            </a:r>
            <a:r>
              <a:rPr lang="el-GR" b="1" dirty="0" smtClean="0"/>
              <a:t>σωματική δυσλειτουργία</a:t>
            </a:r>
            <a:r>
              <a:rPr lang="el-GR" dirty="0" smtClean="0"/>
              <a:t>, ενώ η </a:t>
            </a:r>
            <a:r>
              <a:rPr lang="el-GR" dirty="0" err="1" smtClean="0">
                <a:solidFill>
                  <a:srgbClr val="FF0000"/>
                </a:solidFill>
              </a:rPr>
              <a:t>δυσικανότητα</a:t>
            </a:r>
            <a:r>
              <a:rPr lang="el-GR" dirty="0" smtClean="0"/>
              <a:t> αναφέρεται στην </a:t>
            </a:r>
            <a:r>
              <a:rPr lang="el-GR" b="1" dirty="0" smtClean="0"/>
              <a:t>κοινωνική οργάνωση </a:t>
            </a:r>
            <a:r>
              <a:rPr lang="el-GR" dirty="0" smtClean="0"/>
              <a:t>(</a:t>
            </a:r>
            <a:r>
              <a:rPr lang="el-GR" dirty="0" err="1" smtClean="0"/>
              <a:t>Barnes</a:t>
            </a:r>
            <a:r>
              <a:rPr lang="el-GR" dirty="0" smtClean="0"/>
              <a:t>, 1991, </a:t>
            </a:r>
            <a:r>
              <a:rPr lang="el-GR" dirty="0" err="1" smtClean="0"/>
              <a:t>Oliver</a:t>
            </a:r>
            <a:r>
              <a:rPr lang="el-GR" dirty="0" smtClean="0"/>
              <a:t>, 1996α). Πρέπει να σημειωθεί ότι η </a:t>
            </a:r>
            <a:r>
              <a:rPr lang="el-GR" dirty="0" err="1" smtClean="0"/>
              <a:t>δυσικανότητα</a:t>
            </a:r>
            <a:r>
              <a:rPr lang="el-GR" dirty="0" smtClean="0"/>
              <a:t> θεωρείται επίσης ως πολιτισμικά παραγόμενη και κοινωνικά κατασκευασμένη από μια μεταμοντέρνα οπτική του κοινωνικού μοντέλου (</a:t>
            </a:r>
            <a:r>
              <a:rPr lang="el-GR" dirty="0" err="1" smtClean="0"/>
              <a:t>Hughes</a:t>
            </a:r>
            <a:r>
              <a:rPr lang="el-GR" dirty="0" smtClean="0"/>
              <a:t> &amp; </a:t>
            </a:r>
            <a:r>
              <a:rPr lang="el-GR" dirty="0" err="1" smtClean="0"/>
              <a:t>Paterson</a:t>
            </a:r>
            <a:r>
              <a:rPr lang="el-GR" dirty="0" smtClean="0"/>
              <a:t>, 1997).</a:t>
            </a:r>
          </a:p>
          <a:p>
            <a:endParaRPr lang="el-G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Επιχείρημα 3</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Η </a:t>
            </a:r>
            <a:r>
              <a:rPr lang="el-GR" dirty="0" err="1" smtClean="0">
                <a:solidFill>
                  <a:srgbClr val="FF0000"/>
                </a:solidFill>
              </a:rPr>
              <a:t>δυσικανότητα</a:t>
            </a:r>
            <a:r>
              <a:rPr lang="el-GR" dirty="0" smtClean="0"/>
              <a:t> δεν είναι προϊόν σωματικής παθολογίας, αλλά αποτελεί προϊόν συγκεκριμένων κοινωνικών και οικονομικών δομών. Αυτές οι δομές είναι υπεύθυνες για τον αποκλεισμό των ατόμων με </a:t>
            </a:r>
            <a:r>
              <a:rPr lang="el-GR" dirty="0" err="1" smtClean="0"/>
              <a:t>δυσικανότητες</a:t>
            </a:r>
            <a:r>
              <a:rPr lang="el-GR" dirty="0" smtClean="0"/>
              <a:t> από την πλήρη συμμετοχή τους σε συνηθισμένες κοινωνικές δραστηριότητες (</a:t>
            </a:r>
            <a:r>
              <a:rPr lang="el-GR" dirty="0" err="1" smtClean="0"/>
              <a:t>Oliver</a:t>
            </a:r>
            <a:r>
              <a:rPr lang="el-GR" dirty="0" smtClean="0"/>
              <a:t>, 1990, 1993, 1996a). Σύμφωνα με τον </a:t>
            </a:r>
            <a:r>
              <a:rPr lang="el-GR" dirty="0" err="1" smtClean="0"/>
              <a:t>Oliver</a:t>
            </a:r>
            <a:r>
              <a:rPr lang="el-GR" dirty="0" smtClean="0"/>
              <a:t>, «</a:t>
            </a:r>
            <a:r>
              <a:rPr lang="el-GR" b="1" dirty="0" smtClean="0"/>
              <a:t>δεν είναι οι ατομικοί περιορισμοί, οποιουδήποτε είδους, που αποτελούν την αιτία του προβλήματος αλλά η αποτυχία της κοινωνίας να παρέχει τις κατάλληλες υπηρεσίες που επαρκώς εξασφαλίζουν και λαμβάνουν πλήρως υπόψη τους τις ανάγκες των ατόμων με </a:t>
            </a:r>
            <a:r>
              <a:rPr lang="el-GR" b="1" dirty="0" err="1" smtClean="0"/>
              <a:t>δυσικανότητες</a:t>
            </a:r>
            <a:r>
              <a:rPr lang="el-GR" b="1" dirty="0" smtClean="0"/>
              <a:t> στην κοινωνική οργάνωση</a:t>
            </a:r>
            <a:r>
              <a:rPr lang="el-GR" dirty="0" smtClean="0"/>
              <a:t>» (1996α, 32).</a:t>
            </a:r>
            <a:endParaRPr lang="el-G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Επιχείρημα 4</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Τα άτομα με </a:t>
            </a:r>
            <a:r>
              <a:rPr lang="el-GR" dirty="0" err="1" smtClean="0"/>
              <a:t>δυσικανότητες</a:t>
            </a:r>
            <a:r>
              <a:rPr lang="el-GR" dirty="0" smtClean="0"/>
              <a:t> είναι μια </a:t>
            </a:r>
            <a:r>
              <a:rPr lang="el-GR" dirty="0" smtClean="0">
                <a:solidFill>
                  <a:srgbClr val="FF0000"/>
                </a:solidFill>
              </a:rPr>
              <a:t>καταπιεσμένη κοινωνική ομάδα </a:t>
            </a:r>
            <a:r>
              <a:rPr lang="el-GR" dirty="0" smtClean="0"/>
              <a:t>(</a:t>
            </a:r>
            <a:r>
              <a:rPr lang="el-GR" dirty="0" err="1" smtClean="0"/>
              <a:t>Oliver</a:t>
            </a:r>
            <a:r>
              <a:rPr lang="el-GR" dirty="0" smtClean="0"/>
              <a:t>, 1986, 1993, 1996a, 1996b; </a:t>
            </a:r>
            <a:r>
              <a:rPr lang="el-GR" dirty="0" err="1" smtClean="0"/>
              <a:t>Abberley</a:t>
            </a:r>
            <a:r>
              <a:rPr lang="el-GR" dirty="0" smtClean="0"/>
              <a:t>, 1987). Η καταπίεση αποδίδεται στον καπιταλιστικό τρόπο παραγωγής ή στις δομές του βιομηχανικού καπιταλισμού και στις απαιτήσεις του για αύξηση της παραγωγικότητας, όπου άνθρωποι με βλάβες τίθενται στο περιθώριο (</a:t>
            </a:r>
            <a:r>
              <a:rPr lang="el-GR" dirty="0" err="1" smtClean="0"/>
              <a:t>Finkelstein</a:t>
            </a:r>
            <a:r>
              <a:rPr lang="el-GR" dirty="0" smtClean="0"/>
              <a:t>, 1980, Oliver,1990,1993,1996b).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a:t>
            </a:r>
            <a:r>
              <a:rPr lang="en-US" sz="3600" dirty="0" smtClean="0"/>
              <a:t>Disability or other ability</a:t>
            </a:r>
            <a:r>
              <a:rPr lang="el-GR" sz="3600" dirty="0" smtClean="0"/>
              <a:t>’</a:t>
            </a:r>
            <a:br>
              <a:rPr lang="el-GR" sz="3600" dirty="0" smtClean="0"/>
            </a:br>
            <a:r>
              <a:rPr lang="el-GR" sz="3600" dirty="0" err="1" smtClean="0"/>
              <a:t>Δυσικανότητα</a:t>
            </a:r>
            <a:r>
              <a:rPr lang="el-GR" sz="3600" dirty="0" smtClean="0"/>
              <a:t> ή άλλη ικανότητα</a:t>
            </a:r>
            <a:endParaRPr lang="el-GR" sz="3600" dirty="0"/>
          </a:p>
        </p:txBody>
      </p:sp>
      <p:sp>
        <p:nvSpPr>
          <p:cNvPr id="3" name="2 - Θέση περιεχομένου"/>
          <p:cNvSpPr>
            <a:spLocks noGrp="1"/>
          </p:cNvSpPr>
          <p:nvPr>
            <p:ph idx="1"/>
          </p:nvPr>
        </p:nvSpPr>
        <p:spPr/>
        <p:txBody>
          <a:bodyPr/>
          <a:lstStyle/>
          <a:p>
            <a:r>
              <a:rPr lang="en-US" dirty="0" smtClean="0"/>
              <a:t>https://www.youtube.com/watch?v=Gc-2B9sMQ8A</a:t>
            </a:r>
            <a:endParaRPr lang="el-G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Επιχείρημα 5</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a:t>
            </a:r>
            <a:r>
              <a:rPr lang="el-GR" dirty="0" err="1" smtClean="0"/>
              <a:t>δυσικανότητα</a:t>
            </a:r>
            <a:r>
              <a:rPr lang="el-GR" dirty="0" smtClean="0"/>
              <a:t> δεν είναι θέμα προσωπικής τραγωδίας. Η ονομαζόμενη «θεωρία προσωπικής τραγωδίας της </a:t>
            </a:r>
            <a:r>
              <a:rPr lang="el-GR" dirty="0" err="1" smtClean="0"/>
              <a:t>δυσικανότητας</a:t>
            </a:r>
            <a:r>
              <a:rPr lang="el-GR" dirty="0" smtClean="0"/>
              <a:t>» παρουσιάζει τα άτομα με </a:t>
            </a:r>
            <a:r>
              <a:rPr lang="el-GR" dirty="0" err="1" smtClean="0"/>
              <a:t>δυσικανότητα</a:t>
            </a:r>
            <a:r>
              <a:rPr lang="el-GR" dirty="0" smtClean="0"/>
              <a:t> ως θύματα κάποιου τραγικού συμβάντος ή περιστατικού και για το λόγο αυτό τα συνδέει με εξατομικευμένες και </a:t>
            </a:r>
            <a:r>
              <a:rPr lang="el-GR" dirty="0" err="1" smtClean="0"/>
              <a:t>ιατροποιημένες</a:t>
            </a:r>
            <a:r>
              <a:rPr lang="el-GR" dirty="0" smtClean="0"/>
              <a:t> έννοιες της </a:t>
            </a:r>
            <a:r>
              <a:rPr lang="el-GR" dirty="0" err="1" smtClean="0"/>
              <a:t>δυσικανότητας</a:t>
            </a:r>
            <a:r>
              <a:rPr lang="el-GR" dirty="0" smtClean="0"/>
              <a:t> (</a:t>
            </a:r>
            <a:r>
              <a:rPr lang="el-GR" dirty="0" err="1" smtClean="0"/>
              <a:t>Oliver</a:t>
            </a:r>
            <a:r>
              <a:rPr lang="el-GR" dirty="0" smtClean="0"/>
              <a:t>, 1986, 1990, 1996a, 1996b). Τίποτα σχετικό με τα άτομα με </a:t>
            </a:r>
            <a:r>
              <a:rPr lang="el-GR" dirty="0" err="1" smtClean="0"/>
              <a:t>δυσικανότητα</a:t>
            </a:r>
            <a:r>
              <a:rPr lang="el-GR" dirty="0" smtClean="0"/>
              <a:t> δεν είναι λάθος, έτσι ώστε να χρειάζεται διόρθωση. Η ιατρική παρέμβαση δεν είναι κατάλληλη. </a:t>
            </a:r>
            <a:r>
              <a:rPr lang="el-GR" dirty="0" err="1" smtClean="0">
                <a:solidFill>
                  <a:srgbClr val="FF0000"/>
                </a:solidFill>
              </a:rPr>
              <a:t>Αντ</a:t>
            </a:r>
            <a:r>
              <a:rPr lang="el-GR" dirty="0" smtClean="0">
                <a:solidFill>
                  <a:srgbClr val="FF0000"/>
                </a:solidFill>
              </a:rPr>
              <a:t>’ αυτού, τα άτομα με </a:t>
            </a:r>
            <a:r>
              <a:rPr lang="el-GR" dirty="0" err="1" smtClean="0">
                <a:solidFill>
                  <a:srgbClr val="FF0000"/>
                </a:solidFill>
              </a:rPr>
              <a:t>δυσικανότητες</a:t>
            </a:r>
            <a:r>
              <a:rPr lang="el-GR" dirty="0" smtClean="0">
                <a:solidFill>
                  <a:srgbClr val="FF0000"/>
                </a:solidFill>
              </a:rPr>
              <a:t> καλούνται να αγωνιστούν για να αλλάξουν την κοινωνία. </a:t>
            </a:r>
            <a:r>
              <a:rPr lang="el-GR" dirty="0" smtClean="0"/>
              <a:t>Δημιουργία κινήματος!</a:t>
            </a:r>
            <a:endParaRPr lang="el-GR" dirty="0" smtClean="0">
              <a:solidFill>
                <a:srgbClr val="FF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Devva</a:t>
            </a:r>
            <a:r>
              <a:rPr lang="el-GR" dirty="0" smtClean="0"/>
              <a:t> </a:t>
            </a:r>
            <a:r>
              <a:rPr lang="el-GR" dirty="0" err="1" smtClean="0"/>
              <a:t>Kasnitz</a:t>
            </a:r>
            <a:endParaRPr lang="el-GR" dirty="0"/>
          </a:p>
        </p:txBody>
      </p:sp>
      <p:sp>
        <p:nvSpPr>
          <p:cNvPr id="3" name="2 - Θέση περιεχομένου"/>
          <p:cNvSpPr>
            <a:spLocks noGrp="1"/>
          </p:cNvSpPr>
          <p:nvPr>
            <p:ph idx="1"/>
          </p:nvPr>
        </p:nvSpPr>
        <p:spPr/>
        <p:txBody>
          <a:bodyPr/>
          <a:lstStyle/>
          <a:p>
            <a:r>
              <a:rPr lang="el-GR" dirty="0" smtClean="0"/>
              <a:t>Σήμερα, μια από τις σημαντικότερες φωνές στον ανθρωπολογικό λόγο για την αναπηρία είναι η </a:t>
            </a:r>
            <a:r>
              <a:rPr lang="el-GR" dirty="0" err="1" smtClean="0"/>
              <a:t>Devva</a:t>
            </a:r>
            <a:r>
              <a:rPr lang="el-GR" dirty="0" smtClean="0"/>
              <a:t> </a:t>
            </a:r>
            <a:r>
              <a:rPr lang="el-GR" dirty="0" err="1" smtClean="0"/>
              <a:t>Kasnitz</a:t>
            </a:r>
            <a:r>
              <a:rPr lang="el-GR" dirty="0" smtClean="0"/>
              <a:t>, που εργάστηκε με τον </a:t>
            </a:r>
            <a:r>
              <a:rPr lang="el-GR" dirty="0" err="1" smtClean="0"/>
              <a:t>Russell</a:t>
            </a:r>
            <a:r>
              <a:rPr lang="el-GR" dirty="0" smtClean="0"/>
              <a:t> </a:t>
            </a:r>
            <a:r>
              <a:rPr lang="el-GR" dirty="0" err="1" smtClean="0"/>
              <a:t>Shuttleworth</a:t>
            </a:r>
            <a:r>
              <a:rPr lang="el-GR" dirty="0" smtClean="0"/>
              <a:t>. (</a:t>
            </a:r>
            <a:r>
              <a:rPr lang="el-GR" dirty="0" err="1" smtClean="0"/>
              <a:t>Kasnitz</a:t>
            </a:r>
            <a:r>
              <a:rPr lang="el-GR" dirty="0" smtClean="0"/>
              <a:t>, 2001, </a:t>
            </a:r>
            <a:r>
              <a:rPr lang="el-GR" dirty="0" err="1" smtClean="0"/>
              <a:t>Shuttleworth</a:t>
            </a:r>
            <a:r>
              <a:rPr lang="el-GR" dirty="0" smtClean="0"/>
              <a:t>, 2001, </a:t>
            </a:r>
            <a:r>
              <a:rPr lang="el-GR" dirty="0" err="1" smtClean="0"/>
              <a:t>Shuttleworth</a:t>
            </a:r>
            <a:r>
              <a:rPr lang="el-GR" dirty="0" smtClean="0"/>
              <a:t>, &amp; </a:t>
            </a:r>
            <a:r>
              <a:rPr lang="el-GR" dirty="0" err="1" smtClean="0"/>
              <a:t>Kasnitz</a:t>
            </a:r>
            <a:r>
              <a:rPr lang="el-GR" dirty="0" smtClean="0"/>
              <a:t>, 2004).</a:t>
            </a:r>
            <a:endParaRPr lang="el-G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Russell </a:t>
            </a:r>
            <a:r>
              <a:rPr lang="en-US" dirty="0" err="1" smtClean="0"/>
              <a:t>Shuttlworth</a:t>
            </a:r>
            <a:r>
              <a:rPr lang="en-US" dirty="0" smtClean="0"/>
              <a:t> (2005)</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
            </a:r>
            <a:br>
              <a:rPr lang="el-GR" dirty="0" smtClean="0"/>
            </a:br>
            <a:r>
              <a:rPr lang="el-GR" dirty="0" smtClean="0"/>
              <a:t>Το έργο του </a:t>
            </a:r>
            <a:r>
              <a:rPr lang="el-GR" dirty="0" err="1" smtClean="0"/>
              <a:t>Shuttleworth</a:t>
            </a:r>
            <a:r>
              <a:rPr lang="el-GR" dirty="0" smtClean="0"/>
              <a:t> επικεντρώθηκε στην αναπηρία/</a:t>
            </a:r>
            <a:r>
              <a:rPr lang="el-GR" dirty="0" err="1" smtClean="0"/>
              <a:t>δυσικανότητα</a:t>
            </a:r>
            <a:r>
              <a:rPr lang="el-GR" dirty="0" smtClean="0"/>
              <a:t>, τη σεξουαλικότητα και στις κοινωνικές δομές αναπηρίας. Μαζί και μεμονωμένα, αυτοί οι ερευνητές έχουν ξεσηκώσει τη συζήτηση για την</a:t>
            </a:r>
            <a:r>
              <a:rPr lang="el-GR" dirty="0" smtClean="0">
                <a:solidFill>
                  <a:srgbClr val="FF0000"/>
                </a:solidFill>
              </a:rPr>
              <a:t> κοινωνική κατασκευή της αναπηρίας </a:t>
            </a:r>
            <a:r>
              <a:rPr lang="el-GR" dirty="0" smtClean="0"/>
              <a:t>και έχουν φέρει την αναπηρία στο κέντρο του ανθρωπολογικού λόγου (</a:t>
            </a:r>
            <a:r>
              <a:rPr lang="en-US" dirty="0" err="1" smtClean="0"/>
              <a:t>discource</a:t>
            </a:r>
            <a:r>
              <a:rPr lang="en-US" dirty="0" smtClean="0"/>
              <a:t>)</a:t>
            </a:r>
            <a:r>
              <a:rPr lang="el-GR" dirty="0" smtClean="0"/>
              <a:t>.</a:t>
            </a:r>
            <a:endParaRPr lang="el-G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Προς συζήτηση</a:t>
            </a:r>
            <a:endParaRPr lang="el-GR" dirty="0"/>
          </a:p>
        </p:txBody>
      </p:sp>
      <p:sp>
        <p:nvSpPr>
          <p:cNvPr id="3" name="2 - Ορθογώνιο"/>
          <p:cNvSpPr/>
          <p:nvPr/>
        </p:nvSpPr>
        <p:spPr>
          <a:xfrm>
            <a:off x="1547664" y="1700808"/>
            <a:ext cx="6192688" cy="3416320"/>
          </a:xfrm>
          <a:prstGeom prst="rect">
            <a:avLst/>
          </a:prstGeom>
        </p:spPr>
        <p:txBody>
          <a:bodyPr wrap="square">
            <a:spAutoFit/>
          </a:bodyPr>
          <a:lstStyle/>
          <a:p>
            <a:endParaRPr lang="en-US" dirty="0" smtClean="0"/>
          </a:p>
          <a:p>
            <a:endParaRPr lang="en-US" dirty="0" smtClean="0"/>
          </a:p>
          <a:p>
            <a:r>
              <a:rPr lang="el-GR" dirty="0" smtClean="0"/>
              <a:t>«</a:t>
            </a:r>
            <a:r>
              <a:rPr lang="en-US" dirty="0" smtClean="0"/>
              <a:t>Persons perceived as impaired who are excluded from various social relations and cultural domains are in the sociopolitical sense in which we are using the term—</a:t>
            </a:r>
          </a:p>
          <a:p>
            <a:r>
              <a:rPr lang="en-US" dirty="0" smtClean="0"/>
              <a:t>disabled . In this schema, a particular society with its unique cultural meanings defines and situates any functional limitations or other physical/psychological statuses as impairments (see also Marshall, 1996),and constructs its social responses as inclusionary or exclusionary, just as it also constructs the meanings of and responses to health and illness</a:t>
            </a:r>
            <a:r>
              <a:rPr lang="el-GR" dirty="0" smtClean="0"/>
              <a:t>» </a:t>
            </a:r>
            <a:r>
              <a:rPr lang="en-US" dirty="0" smtClean="0"/>
              <a:t>R.S. (2005, The Cultural Context of Disability)</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r>
              <a:rPr lang="el-GR" dirty="0" smtClean="0"/>
              <a:t>Άτομα που  παρουσιάζουν κάποια βλάβη και αποκλείονται από διάφορες κοινωνικές σχέσεις και πολιτισμικούς τομείς, είναι </a:t>
            </a:r>
            <a:r>
              <a:rPr lang="el-GR" dirty="0" err="1" smtClean="0"/>
              <a:t>δυσικανοί</a:t>
            </a:r>
            <a:r>
              <a:rPr lang="el-GR" dirty="0" smtClean="0"/>
              <a:t> (</a:t>
            </a:r>
            <a:r>
              <a:rPr lang="en-US" dirty="0" smtClean="0"/>
              <a:t>disabled) </a:t>
            </a:r>
            <a:r>
              <a:rPr lang="el-GR" dirty="0" smtClean="0"/>
              <a:t>με την κοινωνικοπολιτική έννοια με την οποία χρησιμοποιούμε τον όρο</a:t>
            </a:r>
            <a:r>
              <a:rPr lang="en-US" dirty="0" smtClean="0"/>
              <a:t>. </a:t>
            </a:r>
            <a:r>
              <a:rPr lang="el-GR" dirty="0" smtClean="0"/>
              <a:t>Σε αυτό το σχήμα, μια συγκεκριμένη κοινωνία με τις μοναδικές πολιτισμικές της έννοιες ορίζει και θέτει τυχόν λειτουργικούς περιορισμούς ή άλλες φυσικές / ψυχολογικές καταστάσεις ως βλάβες (βλ. Επίσης </a:t>
            </a:r>
            <a:r>
              <a:rPr lang="el-GR" dirty="0" err="1" smtClean="0"/>
              <a:t>Marshall</a:t>
            </a:r>
            <a:r>
              <a:rPr lang="el-GR" dirty="0" smtClean="0"/>
              <a:t>, 1996), και κατασκευάζει τις κοινωνικές της απαντήσεις ως ενταξιακές ή αποκλειστικές, όπως επίσης κατασκευάζει τ</a:t>
            </a:r>
            <a:r>
              <a:rPr lang="en-US" dirty="0" smtClean="0"/>
              <a:t>a</a:t>
            </a:r>
            <a:r>
              <a:rPr lang="el-GR" dirty="0" smtClean="0"/>
              <a:t> νοήματα και </a:t>
            </a:r>
            <a:r>
              <a:rPr lang="en-US" dirty="0" err="1" smtClean="0"/>
              <a:t>tiw</a:t>
            </a:r>
            <a:r>
              <a:rPr lang="en-US" dirty="0" smtClean="0"/>
              <a:t> </a:t>
            </a:r>
            <a:r>
              <a:rPr lang="el-GR" dirty="0" smtClean="0"/>
              <a:t>απαντήσεις στην υγεία και τις ασθένειες »RS (2005, Το Πολιτιστικό Πλαίσιο της Αναπηρίας)</a:t>
            </a:r>
            <a:endParaRPr lang="el-G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solidFill>
                  <a:srgbClr val="FF0000"/>
                </a:solidFill>
              </a:rPr>
              <a:t>Η ΣΥΝΕΙΣΦΟΡΑ ΤΗΣ ΙΑΤΡΙΚΗΣ ΑΝΘΡΩΠΟΛΟΓΙΑΣ</a:t>
            </a:r>
            <a:endParaRPr lang="el-GR" sz="3200" dirty="0">
              <a:solidFill>
                <a:srgbClr val="FF0000"/>
              </a:solidFill>
            </a:endParaRPr>
          </a:p>
        </p:txBody>
      </p:sp>
      <p:sp>
        <p:nvSpPr>
          <p:cNvPr id="3" name="2 - Θέση περιεχομένου"/>
          <p:cNvSpPr>
            <a:spLocks noGrp="1"/>
          </p:cNvSpPr>
          <p:nvPr>
            <p:ph idx="1"/>
          </p:nvPr>
        </p:nvSpPr>
        <p:spPr/>
        <p:txBody>
          <a:bodyPr>
            <a:normAutofit fontScale="77500" lnSpcReduction="20000"/>
          </a:bodyPr>
          <a:lstStyle/>
          <a:p>
            <a:r>
              <a:rPr lang="el-GR" dirty="0" smtClean="0"/>
              <a:t/>
            </a:r>
            <a:br>
              <a:rPr lang="el-GR" dirty="0" smtClean="0"/>
            </a:br>
            <a:r>
              <a:rPr lang="el-GR" dirty="0" smtClean="0"/>
              <a:t>Η </a:t>
            </a:r>
            <a:r>
              <a:rPr lang="el-GR" dirty="0" smtClean="0">
                <a:solidFill>
                  <a:srgbClr val="FF0000"/>
                </a:solidFill>
              </a:rPr>
              <a:t>ιατρική ανθρωπολογία </a:t>
            </a:r>
            <a:r>
              <a:rPr lang="el-GR" dirty="0" smtClean="0"/>
              <a:t>είναι ένας από τους κύριους κλάδους που συνέβαλαν στην κατανόηση της </a:t>
            </a:r>
            <a:r>
              <a:rPr lang="el-GR" b="1" dirty="0" err="1" smtClean="0"/>
              <a:t>δυσικανότητας</a:t>
            </a:r>
            <a:r>
              <a:rPr lang="el-GR" dirty="0" smtClean="0"/>
              <a:t> (</a:t>
            </a:r>
            <a:r>
              <a:rPr lang="en-US" dirty="0" smtClean="0"/>
              <a:t>disability)</a:t>
            </a:r>
            <a:r>
              <a:rPr lang="el-GR" dirty="0" smtClean="0"/>
              <a:t> και της </a:t>
            </a:r>
            <a:r>
              <a:rPr lang="el-GR" b="1" dirty="0" smtClean="0"/>
              <a:t>βλάβης</a:t>
            </a:r>
            <a:r>
              <a:rPr lang="en-US" dirty="0" smtClean="0"/>
              <a:t> (impairment)</a:t>
            </a:r>
            <a:r>
              <a:rPr lang="el-GR" dirty="0" smtClean="0"/>
              <a:t>. Επειδή οι ιατρικοί ανθρωπολόγοι ήταν μερικοί από τους πρώτους που προσέγγισαν το θέμα της </a:t>
            </a:r>
            <a:r>
              <a:rPr lang="el-GR" dirty="0" err="1" smtClean="0"/>
              <a:t>δυσικανότητας</a:t>
            </a:r>
            <a:r>
              <a:rPr lang="en-US" dirty="0" smtClean="0"/>
              <a:t>.</a:t>
            </a:r>
            <a:r>
              <a:rPr lang="el-GR" dirty="0" smtClean="0"/>
              <a:t> Έχει συμβάλει σημαντικά στην αποσαφήνιση  των όρων και έχει θέσει κάποιες  βάσεις για τη συζήτηση του πεδίου της </a:t>
            </a:r>
            <a:r>
              <a:rPr lang="el-GR" dirty="0" err="1" smtClean="0"/>
              <a:t>δυσικανότητας</a:t>
            </a:r>
            <a:r>
              <a:rPr lang="el-GR" dirty="0" smtClean="0"/>
              <a:t> (</a:t>
            </a:r>
            <a:r>
              <a:rPr lang="el-GR" dirty="0" err="1" smtClean="0"/>
              <a:t>Littlewood</a:t>
            </a:r>
            <a:r>
              <a:rPr lang="el-GR" dirty="0" smtClean="0"/>
              <a:t>, 2006). Ωστόσο, το σημαντικότερο περιοδικό της ιατρικής ανθρωπολογίας, το </a:t>
            </a:r>
            <a:r>
              <a:rPr lang="en-US" dirty="0" smtClean="0"/>
              <a:t>Medical Anthropology Quarterly</a:t>
            </a:r>
            <a:r>
              <a:rPr lang="el-GR" dirty="0" smtClean="0"/>
              <a:t> έκανε ελάχιστη αναφορά στην </a:t>
            </a:r>
            <a:r>
              <a:rPr lang="el-GR" dirty="0" err="1" smtClean="0"/>
              <a:t>δυσικανότητα</a:t>
            </a:r>
            <a:r>
              <a:rPr lang="el-GR" dirty="0" smtClean="0"/>
              <a:t> (1987-2006) μέχρι και τη δεκαετία του 1990</a:t>
            </a:r>
            <a:r>
              <a:rPr lang="en-US" dirty="0" smtClean="0"/>
              <a:t> (</a:t>
            </a:r>
            <a:r>
              <a:rPr lang="en-US" dirty="0" err="1" smtClean="0"/>
              <a:t>Shuttleworth</a:t>
            </a:r>
            <a:r>
              <a:rPr lang="en-US" dirty="0" smtClean="0"/>
              <a:t>, 2004). </a:t>
            </a:r>
            <a:endParaRPr lang="el-G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Το ιατρικό μοντέλο</a:t>
            </a:r>
            <a:endParaRPr lang="el-GR" dirty="0">
              <a:solidFill>
                <a:srgbClr val="FF0000"/>
              </a:solidFill>
            </a:endParaRPr>
          </a:p>
        </p:txBody>
      </p:sp>
      <p:sp>
        <p:nvSpPr>
          <p:cNvPr id="3" name="2 - Θέση περιεχομένου"/>
          <p:cNvSpPr>
            <a:spLocks noGrp="1"/>
          </p:cNvSpPr>
          <p:nvPr>
            <p:ph idx="1"/>
          </p:nvPr>
        </p:nvSpPr>
        <p:spPr/>
        <p:txBody>
          <a:bodyPr>
            <a:normAutofit fontScale="92500"/>
          </a:bodyPr>
          <a:lstStyle/>
          <a:p>
            <a:r>
              <a:rPr lang="el-GR" dirty="0" smtClean="0"/>
              <a:t>Η προοπτική της ιατρικής ανθρωπολογίας για την </a:t>
            </a:r>
            <a:r>
              <a:rPr lang="el-GR" dirty="0" err="1" smtClean="0"/>
              <a:t>δυσικανότητα</a:t>
            </a:r>
            <a:r>
              <a:rPr lang="el-GR" dirty="0" smtClean="0"/>
              <a:t> χρησιμοποιεί ιατρικές αντιλήψεις για την ασθένεια προκειμένου να εξηγήσει την αναπηρία (</a:t>
            </a:r>
            <a:r>
              <a:rPr lang="el-GR" dirty="0" err="1" smtClean="0"/>
              <a:t>Littlewood</a:t>
            </a:r>
            <a:r>
              <a:rPr lang="el-GR" dirty="0" smtClean="0"/>
              <a:t>, 2006). Αυτό το ιατρικό μοντέλο συνεπάγεται μια παρέμβαση για να «θεραπεύσει» τα άτομα με αναπηρίες. Η ιατρική ανθρωπολογία συνέβαλε σημαντικά στην κατανόηση της αναπηρίας. Ωστόσο, το ιατρικό μοντέλο περιορίζει τη συζήτηση.</a:t>
            </a:r>
            <a:endParaRPr lang="el-G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Ιατρική ανθρωπολογία</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Πολλές σημαντικές συνεισφορές που προέρχονται από την ιατρική ανθρωπολογία περιλαμβάνουν επίσης πτυχές της </a:t>
            </a:r>
            <a:r>
              <a:rPr lang="el-GR" dirty="0" smtClean="0">
                <a:solidFill>
                  <a:srgbClr val="FF0000"/>
                </a:solidFill>
              </a:rPr>
              <a:t>κοινωνικής ή πολιτισμικής ανθρωπολογίας</a:t>
            </a:r>
            <a:r>
              <a:rPr lang="el-GR" dirty="0" smtClean="0"/>
              <a:t>. Οι πρώτες ιατρικές ανθρωπολογικές μελέτες πάνω στη </a:t>
            </a:r>
            <a:r>
              <a:rPr lang="el-GR" dirty="0" err="1" smtClean="0"/>
              <a:t>δυσικανότητα</a:t>
            </a:r>
            <a:r>
              <a:rPr lang="el-GR" dirty="0" smtClean="0"/>
              <a:t> παρουσίασαν τις αντιλήψεις διαφορετικών πολιτισμών σχετικά με ορισμένες μορφές </a:t>
            </a:r>
            <a:r>
              <a:rPr lang="el-GR" dirty="0" err="1" smtClean="0"/>
              <a:t>δυσικανότητας</a:t>
            </a:r>
            <a:r>
              <a:rPr lang="el-GR" dirty="0" smtClean="0"/>
              <a:t>, όπως η επιληψία ή η κώφωση.</a:t>
            </a:r>
            <a:r>
              <a:rPr lang="en-US" dirty="0" smtClean="0"/>
              <a:t>(</a:t>
            </a:r>
            <a:r>
              <a:rPr lang="en-US" dirty="0" err="1" smtClean="0"/>
              <a:t>Ablon</a:t>
            </a:r>
            <a:r>
              <a:rPr lang="en-US" dirty="0" smtClean="0"/>
              <a:t>, 1981; Benedict, 1934; </a:t>
            </a:r>
            <a:r>
              <a:rPr lang="en-US" dirty="0" err="1" smtClean="0"/>
              <a:t>Littlewood</a:t>
            </a:r>
            <a:r>
              <a:rPr lang="en-US" dirty="0" smtClean="0"/>
              <a:t>, 2006; </a:t>
            </a:r>
            <a:r>
              <a:rPr lang="en-US" dirty="0" err="1" smtClean="0"/>
              <a:t>Rao</a:t>
            </a:r>
            <a:r>
              <a:rPr lang="en-US" dirty="0" smtClean="0"/>
              <a:t>, 2006).</a:t>
            </a:r>
            <a:endParaRPr lang="el-G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a:t>
            </a:r>
            <a:r>
              <a:rPr lang="en-US" dirty="0" err="1" smtClean="0"/>
              <a:t>Ablon</a:t>
            </a:r>
            <a:r>
              <a:rPr lang="en-US" dirty="0" smtClean="0"/>
              <a:t> </a:t>
            </a:r>
            <a:r>
              <a:rPr lang="el-GR" dirty="0" smtClean="0"/>
              <a:t>για την αναπηρία</a:t>
            </a:r>
            <a:endParaRPr lang="el-GR" dirty="0"/>
          </a:p>
        </p:txBody>
      </p:sp>
      <p:sp>
        <p:nvSpPr>
          <p:cNvPr id="3" name="2 - Θέση περιεχομένου"/>
          <p:cNvSpPr>
            <a:spLocks noGrp="1"/>
          </p:cNvSpPr>
          <p:nvPr>
            <p:ph idx="1"/>
          </p:nvPr>
        </p:nvSpPr>
        <p:spPr/>
        <p:txBody>
          <a:bodyPr>
            <a:normAutofit/>
          </a:bodyPr>
          <a:lstStyle/>
          <a:p>
            <a:r>
              <a:rPr lang="el-GR" dirty="0" smtClean="0"/>
              <a:t>Η πρωτοποριακή εθνογραφική προσέγγιση της </a:t>
            </a:r>
            <a:r>
              <a:rPr lang="el-GR" dirty="0" err="1" smtClean="0"/>
              <a:t>Ablon</a:t>
            </a:r>
            <a:r>
              <a:rPr lang="el-GR" dirty="0" smtClean="0"/>
              <a:t> στη μελέτη της </a:t>
            </a:r>
            <a:r>
              <a:rPr lang="el-GR" dirty="0" err="1" smtClean="0"/>
              <a:t>δυσικανότητας</a:t>
            </a:r>
            <a:r>
              <a:rPr lang="el-GR" dirty="0" smtClean="0"/>
              <a:t>, ειδικά σε σχέση με τις στιγματισμένες ομάδες ανθρώπων, βοήθησε να μετακινηθεί η ιατρική ανθρωπολογία από ένα ‘πλαίσιο ασθένειας’ προς μια ‘εθνογραφική εστίαση’ </a:t>
            </a:r>
            <a:r>
              <a:rPr lang="en-US" dirty="0" smtClean="0"/>
              <a:t>(</a:t>
            </a:r>
            <a:r>
              <a:rPr lang="en-US" dirty="0" err="1" smtClean="0"/>
              <a:t>Shuttleworth</a:t>
            </a:r>
            <a:r>
              <a:rPr lang="en-US" dirty="0" smtClean="0"/>
              <a:t> &amp; </a:t>
            </a:r>
            <a:r>
              <a:rPr lang="en-US" dirty="0" err="1" smtClean="0"/>
              <a:t>Kasnitz</a:t>
            </a:r>
            <a:r>
              <a:rPr lang="en-US" dirty="0" smtClean="0"/>
              <a:t>, 2004; </a:t>
            </a:r>
            <a:r>
              <a:rPr lang="en-US" dirty="0" err="1" smtClean="0"/>
              <a:t>Shuttleworth</a:t>
            </a:r>
            <a:r>
              <a:rPr lang="en-US" dirty="0" smtClean="0"/>
              <a:t>, 2001). </a:t>
            </a:r>
            <a:endParaRPr lang="el-G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a:t>
            </a:r>
            <a:endParaRPr lang="el-GR" dirty="0"/>
          </a:p>
        </p:txBody>
      </p:sp>
      <p:sp>
        <p:nvSpPr>
          <p:cNvPr id="3" name="2 - Θέση περιεχομένου"/>
          <p:cNvSpPr>
            <a:spLocks noGrp="1"/>
          </p:cNvSpPr>
          <p:nvPr>
            <p:ph idx="1"/>
          </p:nvPr>
        </p:nvSpPr>
        <p:spPr/>
        <p:txBody>
          <a:bodyPr>
            <a:normAutofit/>
          </a:bodyPr>
          <a:lstStyle/>
          <a:p>
            <a:r>
              <a:rPr lang="el-GR" dirty="0" smtClean="0"/>
              <a:t>Αυτό διευρύνει το εύρος της ανθρωπολογικής μελέτης για την </a:t>
            </a:r>
            <a:r>
              <a:rPr lang="el-GR" dirty="0" err="1" smtClean="0"/>
              <a:t>δυσικανότητα</a:t>
            </a:r>
            <a:r>
              <a:rPr lang="el-GR" dirty="0" smtClean="0"/>
              <a:t> και τη βλάβη κι επιτρέπει τις φωνές των ανθρώπων να συνεισφέρουν μέσα από τις βιωμένες εμπειρίες τους στην ανάπτυξη θεωρητικών μοντέλων.</a:t>
            </a:r>
            <a:r>
              <a:rPr lang="en-US" dirty="0" smtClean="0"/>
              <a:t> (</a:t>
            </a:r>
            <a:r>
              <a:rPr lang="en-US" dirty="0" err="1" smtClean="0"/>
              <a:t>Shuttleworth</a:t>
            </a:r>
            <a:r>
              <a:rPr lang="en-US" dirty="0" smtClean="0"/>
              <a:t> &amp; </a:t>
            </a:r>
            <a:r>
              <a:rPr lang="en-US" dirty="0" err="1" smtClean="0"/>
              <a:t>Kasnitz</a:t>
            </a:r>
            <a:r>
              <a:rPr lang="en-US" dirty="0" smtClean="0"/>
              <a:t>, 2004).</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ΟΡΟΛΟΓΙΑ</a:t>
            </a:r>
            <a:endParaRPr lang="el-GR" dirty="0"/>
          </a:p>
        </p:txBody>
      </p:sp>
      <p:sp>
        <p:nvSpPr>
          <p:cNvPr id="3" name="2 - Θέση περιεχομένου"/>
          <p:cNvSpPr>
            <a:spLocks noGrp="1"/>
          </p:cNvSpPr>
          <p:nvPr>
            <p:ph idx="1"/>
          </p:nvPr>
        </p:nvSpPr>
        <p:spPr/>
        <p:txBody>
          <a:bodyPr>
            <a:normAutofit lnSpcReduction="10000"/>
          </a:bodyPr>
          <a:lstStyle/>
          <a:p>
            <a:r>
              <a:rPr lang="en-US" dirty="0" smtClean="0">
                <a:solidFill>
                  <a:srgbClr val="FF0000"/>
                </a:solidFill>
              </a:rPr>
              <a:t>Disability</a:t>
            </a:r>
            <a:r>
              <a:rPr lang="en-US" dirty="0" smtClean="0"/>
              <a:t>: </a:t>
            </a:r>
            <a:r>
              <a:rPr lang="el-GR" dirty="0" smtClean="0"/>
              <a:t>η ελληνική μετάφραση ‘</a:t>
            </a:r>
            <a:r>
              <a:rPr lang="el-GR" dirty="0" smtClean="0">
                <a:solidFill>
                  <a:srgbClr val="FF0000"/>
                </a:solidFill>
              </a:rPr>
              <a:t>αναπηρία’</a:t>
            </a:r>
            <a:r>
              <a:rPr lang="el-GR" dirty="0" smtClean="0"/>
              <a:t> τείνει να παραπέμπει στην κινητική αναπηρία εμποδίζοντας την κατανόηση καταστάσεων που δεν είναι σωματικές</a:t>
            </a:r>
            <a:r>
              <a:rPr lang="en-US" dirty="0" smtClean="0"/>
              <a:t>.</a:t>
            </a:r>
          </a:p>
          <a:p>
            <a:r>
              <a:rPr lang="el-GR" dirty="0" smtClean="0"/>
              <a:t>Η λέξη </a:t>
            </a:r>
            <a:r>
              <a:rPr lang="el-GR" dirty="0" err="1" smtClean="0">
                <a:solidFill>
                  <a:srgbClr val="FF0000"/>
                </a:solidFill>
              </a:rPr>
              <a:t>δυσικανότητα</a:t>
            </a:r>
            <a:r>
              <a:rPr lang="el-GR" dirty="0" smtClean="0"/>
              <a:t> αντιστοιχεί πληρέστερα στην αγγλική λέξη και διευκολύνει </a:t>
            </a:r>
            <a:r>
              <a:rPr lang="el-GR" dirty="0" err="1" smtClean="0"/>
              <a:t>νοηματοδοτήσεις</a:t>
            </a:r>
            <a:r>
              <a:rPr lang="el-GR" dirty="0" smtClean="0"/>
              <a:t> για ένα ευρύτερο σύνολο των καταστάσεων που θεωρούνται </a:t>
            </a:r>
            <a:r>
              <a:rPr lang="el-GR" dirty="0" err="1" smtClean="0"/>
              <a:t>δυσικανότητες</a:t>
            </a:r>
            <a:r>
              <a:rPr lang="el-GR" dirty="0" smtClean="0"/>
              <a:t>.</a:t>
            </a:r>
          </a:p>
          <a:p>
            <a:endParaRPr lang="el-G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Κοινωνικοί αποκλεισμοί</a:t>
            </a:r>
            <a:endParaRPr lang="el-GR" dirty="0"/>
          </a:p>
        </p:txBody>
      </p:sp>
      <p:sp>
        <p:nvSpPr>
          <p:cNvPr id="3" name="2 - Θέση περιεχομένου"/>
          <p:cNvSpPr>
            <a:spLocks noGrp="1"/>
          </p:cNvSpPr>
          <p:nvPr>
            <p:ph idx="1"/>
          </p:nvPr>
        </p:nvSpPr>
        <p:spPr/>
        <p:txBody>
          <a:bodyPr>
            <a:normAutofit/>
          </a:bodyPr>
          <a:lstStyle/>
          <a:p>
            <a:r>
              <a:rPr lang="el-GR" dirty="0" smtClean="0"/>
              <a:t>«Λόγω της εθνογραφικής φύσης της δουλειάς της </a:t>
            </a:r>
            <a:r>
              <a:rPr lang="en-US" dirty="0" err="1" smtClean="0"/>
              <a:t>Ablon</a:t>
            </a:r>
            <a:r>
              <a:rPr lang="el-GR" dirty="0" smtClean="0"/>
              <a:t>, η εστίαση της μελέτης για τη </a:t>
            </a:r>
            <a:r>
              <a:rPr lang="el-GR" dirty="0" err="1" smtClean="0"/>
              <a:t>δυσικανότητα</a:t>
            </a:r>
            <a:r>
              <a:rPr lang="el-GR" dirty="0" smtClean="0"/>
              <a:t> μετακινήθηκε στους κοινωνικούς αποκλεισμούς και περιορισμούς που προκύπτουν ως αποτέλεσμα των σωματικών διαφορών». </a:t>
            </a:r>
            <a:r>
              <a:rPr lang="en-US" dirty="0" smtClean="0"/>
              <a:t>(</a:t>
            </a:r>
            <a:r>
              <a:rPr lang="en-US" dirty="0" err="1" smtClean="0"/>
              <a:t>Shuttleworth</a:t>
            </a:r>
            <a:r>
              <a:rPr lang="en-US" dirty="0" smtClean="0"/>
              <a:t> &amp; </a:t>
            </a:r>
            <a:r>
              <a:rPr lang="en-US" dirty="0" err="1" smtClean="0"/>
              <a:t>Kasnitz</a:t>
            </a:r>
            <a:r>
              <a:rPr lang="en-US" dirty="0" smtClean="0"/>
              <a:t>. 2004, p. 142).</a:t>
            </a:r>
            <a:endParaRPr lang="el-G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dirty="0" smtClean="0"/>
              <a:t>Η </a:t>
            </a:r>
            <a:r>
              <a:rPr lang="el-GR" dirty="0" err="1" smtClean="0"/>
              <a:t>Ablon</a:t>
            </a:r>
            <a:r>
              <a:rPr lang="el-GR" dirty="0" smtClean="0"/>
              <a:t> ήταν μια από τις πρώτες ανθρωπολόγους που επικεντρώθηκαν στις κοινωνικές αντιδράσεις της κοινότητας ως την πραγματική πηγή αναπηρίας. Αυτό άλλαξε την εστίαση από την ανθρώπινη συμπεριφορά των ατόμων με αναπηρίες στο κοινωνικό περιβάλλον του πληθυσμού γενικότερα.</a:t>
            </a:r>
            <a:endParaRPr lang="el-G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STIGMA, DEVIANCE, AND LIMINALITY</a:t>
            </a:r>
            <a:endParaRPr lang="el-GR" dirty="0"/>
          </a:p>
        </p:txBody>
      </p:sp>
      <p:sp>
        <p:nvSpPr>
          <p:cNvPr id="3" name="2 - Θέση περιεχομένου"/>
          <p:cNvSpPr>
            <a:spLocks noGrp="1"/>
          </p:cNvSpPr>
          <p:nvPr>
            <p:ph idx="1"/>
          </p:nvPr>
        </p:nvSpPr>
        <p:spPr/>
        <p:txBody>
          <a:bodyPr/>
          <a:lstStyle/>
          <a:p>
            <a:r>
              <a:rPr lang="el-GR" dirty="0" smtClean="0"/>
              <a:t/>
            </a:r>
            <a:br>
              <a:rPr lang="el-GR" dirty="0" smtClean="0"/>
            </a:br>
            <a:r>
              <a:rPr lang="el-GR" dirty="0" smtClean="0"/>
              <a:t>Το </a:t>
            </a:r>
            <a:r>
              <a:rPr lang="el-GR" dirty="0" smtClean="0">
                <a:solidFill>
                  <a:srgbClr val="FF0000"/>
                </a:solidFill>
              </a:rPr>
              <a:t>στίγμα</a:t>
            </a:r>
            <a:r>
              <a:rPr lang="el-GR" dirty="0" smtClean="0"/>
              <a:t> και η </a:t>
            </a:r>
            <a:r>
              <a:rPr lang="el-GR" dirty="0" smtClean="0">
                <a:solidFill>
                  <a:srgbClr val="FF0000"/>
                </a:solidFill>
              </a:rPr>
              <a:t>απόκλιση</a:t>
            </a:r>
            <a:r>
              <a:rPr lang="el-GR" dirty="0" smtClean="0"/>
              <a:t> είναι βασικές έννοιες της κοινωνικής και πολιτισμικής ανθρωπολογίας που μπορούν να εφαρμοστούν στην αναπηρία </a:t>
            </a:r>
            <a:r>
              <a:rPr lang="en-US" dirty="0" smtClean="0"/>
              <a:t>(</a:t>
            </a:r>
            <a:r>
              <a:rPr lang="en-US" dirty="0" err="1" smtClean="0"/>
              <a:t>Devlieger</a:t>
            </a:r>
            <a:r>
              <a:rPr lang="en-US" dirty="0" smtClean="0"/>
              <a:t>, 1999; </a:t>
            </a:r>
            <a:r>
              <a:rPr lang="en-US" dirty="0" err="1" smtClean="0"/>
              <a:t>Rosing</a:t>
            </a:r>
            <a:r>
              <a:rPr lang="en-US" dirty="0" smtClean="0"/>
              <a:t>, 1999).</a:t>
            </a:r>
            <a:endParaRPr lang="el-G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Deviance</a:t>
            </a:r>
            <a:endParaRPr lang="el-GR" dirty="0"/>
          </a:p>
        </p:txBody>
      </p:sp>
      <p:sp>
        <p:nvSpPr>
          <p:cNvPr id="3" name="2 - Θέση περιεχομένου"/>
          <p:cNvSpPr>
            <a:spLocks noGrp="1"/>
          </p:cNvSpPr>
          <p:nvPr>
            <p:ph idx="1"/>
          </p:nvPr>
        </p:nvSpPr>
        <p:spPr/>
        <p:txBody>
          <a:bodyPr/>
          <a:lstStyle/>
          <a:p>
            <a:r>
              <a:rPr lang="el-GR" dirty="0" smtClean="0"/>
              <a:t>Ως ‘</a:t>
            </a:r>
            <a:r>
              <a:rPr lang="el-GR" dirty="0" smtClean="0">
                <a:solidFill>
                  <a:srgbClr val="FF0000"/>
                </a:solidFill>
              </a:rPr>
              <a:t>απόκλιση</a:t>
            </a:r>
            <a:r>
              <a:rPr lang="el-GR" dirty="0" smtClean="0"/>
              <a:t>’ ορίζεται η παρέκκλιση από  τις κυριαρχούσες και εκτιμώμενες νόρμες</a:t>
            </a:r>
            <a:r>
              <a:rPr lang="en-US" dirty="0" smtClean="0"/>
              <a:t>’’ </a:t>
            </a:r>
            <a:r>
              <a:rPr lang="el-GR" dirty="0" smtClean="0"/>
              <a:t>με τρόπο που η κοινωνία το εκλαμβάνει αρνητικά</a:t>
            </a:r>
            <a:r>
              <a:rPr lang="en-US" dirty="0" smtClean="0"/>
              <a:t>’’ (Becker, 1983; </a:t>
            </a:r>
            <a:r>
              <a:rPr lang="en-US" dirty="0" err="1" smtClean="0"/>
              <a:t>Susman</a:t>
            </a:r>
            <a:r>
              <a:rPr lang="en-US" dirty="0" smtClean="0"/>
              <a:t>, 1994, p. 16)</a:t>
            </a:r>
            <a:endParaRPr lang="el-G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Stigma</a:t>
            </a:r>
            <a:endParaRPr lang="el-GR" dirty="0"/>
          </a:p>
        </p:txBody>
      </p:sp>
      <p:sp>
        <p:nvSpPr>
          <p:cNvPr id="3" name="2 - Θέση περιεχομένου"/>
          <p:cNvSpPr>
            <a:spLocks noGrp="1"/>
          </p:cNvSpPr>
          <p:nvPr>
            <p:ph idx="1"/>
          </p:nvPr>
        </p:nvSpPr>
        <p:spPr/>
        <p:txBody>
          <a:bodyPr>
            <a:normAutofit/>
          </a:bodyPr>
          <a:lstStyle/>
          <a:p>
            <a:r>
              <a:rPr lang="en-US" dirty="0" smtClean="0"/>
              <a:t>‘‘</a:t>
            </a:r>
            <a:r>
              <a:rPr lang="el-GR" dirty="0" smtClean="0"/>
              <a:t>μια απαξιωμένη ιδιότητα (γνώρισμα), μια </a:t>
            </a:r>
            <a:r>
              <a:rPr lang="el-GR" dirty="0" smtClean="0">
                <a:solidFill>
                  <a:srgbClr val="FF0000"/>
                </a:solidFill>
              </a:rPr>
              <a:t>ανεπιθύμητη διαφορετικότητα </a:t>
            </a:r>
            <a:r>
              <a:rPr lang="en-US" dirty="0" smtClean="0"/>
              <a:t>’’ (</a:t>
            </a:r>
            <a:r>
              <a:rPr lang="en-US" dirty="0" err="1" smtClean="0"/>
              <a:t>Goffman</a:t>
            </a:r>
            <a:r>
              <a:rPr lang="en-US" dirty="0" smtClean="0"/>
              <a:t> 1963)</a:t>
            </a:r>
          </a:p>
          <a:p>
            <a:endParaRPr lang="en-US" dirty="0" smtClean="0"/>
          </a:p>
          <a:p>
            <a:endParaRPr lang="en-US" dirty="0" smtClean="0"/>
          </a:p>
          <a:p>
            <a:pPr>
              <a:buNone/>
            </a:pPr>
            <a:r>
              <a:rPr lang="en-US" dirty="0" smtClean="0"/>
              <a:t> </a:t>
            </a:r>
            <a:r>
              <a:rPr lang="en-US" sz="2000" dirty="0" smtClean="0"/>
              <a:t>(</a:t>
            </a:r>
            <a:r>
              <a:rPr lang="en-US" sz="2000" dirty="0" err="1" smtClean="0"/>
              <a:t>Ablon</a:t>
            </a:r>
            <a:r>
              <a:rPr lang="en-US" sz="2000" dirty="0" smtClean="0"/>
              <a:t>, 1981, 1984, 1988, 1992, 1995; Edgerton, 1967, 1993; Gleeson, 1997; </a:t>
            </a:r>
            <a:r>
              <a:rPr lang="en-US" sz="2000" dirty="0" err="1" smtClean="0"/>
              <a:t>Goffman</a:t>
            </a:r>
            <a:r>
              <a:rPr lang="en-US" sz="2000" dirty="0" smtClean="0"/>
              <a:t>, 1963; </a:t>
            </a:r>
            <a:r>
              <a:rPr lang="en-US" sz="2000" dirty="0" err="1" smtClean="0"/>
              <a:t>Ingstad</a:t>
            </a:r>
            <a:r>
              <a:rPr lang="en-US" sz="2000" dirty="0" smtClean="0"/>
              <a:t>, 1995; </a:t>
            </a:r>
            <a:r>
              <a:rPr lang="en-US" sz="2000" dirty="0" err="1" smtClean="0"/>
              <a:t>Shuttleworth</a:t>
            </a:r>
            <a:r>
              <a:rPr lang="en-US" sz="2000" dirty="0" smtClean="0"/>
              <a:t>, 2004; </a:t>
            </a:r>
            <a:r>
              <a:rPr lang="en-US" sz="2000" dirty="0" err="1" smtClean="0"/>
              <a:t>Shuttleworth</a:t>
            </a:r>
            <a:r>
              <a:rPr lang="en-US" sz="2000" dirty="0" smtClean="0"/>
              <a:t> &amp; </a:t>
            </a:r>
            <a:r>
              <a:rPr lang="en-US" sz="2000" dirty="0" err="1" smtClean="0"/>
              <a:t>Kasnitz</a:t>
            </a:r>
            <a:r>
              <a:rPr lang="en-US" sz="2000" dirty="0" smtClean="0"/>
              <a:t>, 2004; </a:t>
            </a:r>
            <a:r>
              <a:rPr lang="en-US" sz="2000" dirty="0" err="1" smtClean="0"/>
              <a:t>Stiker</a:t>
            </a:r>
            <a:r>
              <a:rPr lang="en-US" sz="2000" dirty="0" smtClean="0"/>
              <a:t>, 1999).</a:t>
            </a:r>
            <a:endParaRPr lang="el-GR" sz="20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Robert Murphy</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Ο ανάπηρος ανθρωπολόγος</a:t>
            </a:r>
            <a:r>
              <a:rPr lang="en-US" dirty="0" smtClean="0"/>
              <a:t> </a:t>
            </a:r>
            <a:r>
              <a:rPr lang="en-US" dirty="0" smtClean="0">
                <a:solidFill>
                  <a:srgbClr val="FF0000"/>
                </a:solidFill>
              </a:rPr>
              <a:t>Robert Murphy</a:t>
            </a:r>
            <a:r>
              <a:rPr lang="en-US" dirty="0" smtClean="0"/>
              <a:t> </a:t>
            </a:r>
            <a:r>
              <a:rPr lang="el-GR" dirty="0" smtClean="0"/>
              <a:t>περιέγραψε τους ανθρώπους με αναπηρία ως τους ανατροπείς του Αμερικανικού ιδεώδους  (ας θυμηθούμε την </a:t>
            </a:r>
            <a:r>
              <a:rPr lang="en-US" dirty="0" smtClean="0"/>
              <a:t>M. Mead) </a:t>
            </a:r>
            <a:r>
              <a:rPr lang="el-GR" dirty="0" smtClean="0"/>
              <a:t>επειδή τα σώματά τους και οι συνθήκες της ζωής τους περιορίζουν την ικανότητά τους να κατακτήσουν ‘ανεξαρτησία’</a:t>
            </a:r>
            <a:r>
              <a:rPr lang="en-US" dirty="0" smtClean="0"/>
              <a:t>,</a:t>
            </a:r>
            <a:r>
              <a:rPr lang="el-GR" dirty="0" smtClean="0"/>
              <a:t> ‘αυτονομία’ και ‘αυτοδυναμία’, τις οποίες περιγράφει ως την πεμπτουσία των Αμερικανικών αξιών. </a:t>
            </a:r>
            <a:r>
              <a:rPr lang="en-US" dirty="0" smtClean="0"/>
              <a:t>(Murphy, 1990).</a:t>
            </a:r>
            <a:endParaRPr lang="el-G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Κάτι ενδιαφέρον…</a:t>
            </a:r>
            <a:endParaRPr lang="el-GR" dirty="0"/>
          </a:p>
        </p:txBody>
      </p:sp>
      <p:sp>
        <p:nvSpPr>
          <p:cNvPr id="3" name="2 - Θέση περιεχομένου"/>
          <p:cNvSpPr>
            <a:spLocks noGrp="1"/>
          </p:cNvSpPr>
          <p:nvPr>
            <p:ph idx="1"/>
          </p:nvPr>
        </p:nvSpPr>
        <p:spPr/>
        <p:txBody>
          <a:bodyPr/>
          <a:lstStyle/>
          <a:p>
            <a:r>
              <a:rPr lang="el-GR" dirty="0" smtClean="0"/>
              <a:t>Οι όροι που χρησιμοποιούνται από την κοινότητα των αναπήρων για να περιγράψουν τους μη-ανάπηρους είναι: </a:t>
            </a:r>
            <a:r>
              <a:rPr lang="en-US" dirty="0" smtClean="0"/>
              <a:t>‘‘TAB </a:t>
            </a:r>
            <a:r>
              <a:rPr lang="el-GR" dirty="0" smtClean="0"/>
              <a:t>ή</a:t>
            </a:r>
            <a:r>
              <a:rPr lang="en-US" dirty="0" smtClean="0"/>
              <a:t> MAB (temporarily or momentarily able-bodied)’’ (Zola, 1993). </a:t>
            </a:r>
            <a:endParaRPr lang="el-G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McDermott</a:t>
            </a:r>
            <a:r>
              <a:rPr lang="el-GR" dirty="0" smtClean="0"/>
              <a:t>, 1995 &amp; </a:t>
            </a:r>
            <a:r>
              <a:rPr lang="el-GR" dirty="0" err="1" smtClean="0"/>
              <a:t>Zola</a:t>
            </a:r>
            <a:r>
              <a:rPr lang="el-GR" dirty="0" smtClean="0"/>
              <a:t>, 1993</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Τα μέλη μιας κοινωνίας μπορεί να φοβούνται και να δυσαρεστούν τα άτομα με </a:t>
            </a:r>
            <a:r>
              <a:rPr lang="el-GR" dirty="0" err="1" smtClean="0"/>
              <a:t>δυσικανότητες</a:t>
            </a:r>
            <a:r>
              <a:rPr lang="el-GR" dirty="0" smtClean="0"/>
              <a:t> φοβούμενοι την αναπηρία οι ίδιοι. Αυτός ο φόβος και η δυσαρέσκεια μπορούν να οδηγήσουν σε στίγμα, περιθωριοποίηση και καταπίεση ατόμων με αναπηρίες. Το στίγμα που σχετίζεται με την αναπηρία πηγάζει από τη γνώση ότι οποιοσδήποτε μπορεί να γίνει ανάπηρος ανά πάσα στιγμή. (</a:t>
            </a:r>
            <a:r>
              <a:rPr lang="el-GR" dirty="0" err="1" smtClean="0"/>
              <a:t>McDermott</a:t>
            </a:r>
            <a:r>
              <a:rPr lang="el-GR" dirty="0" smtClean="0"/>
              <a:t>, 1995; </a:t>
            </a:r>
            <a:r>
              <a:rPr lang="el-GR" dirty="0" err="1" smtClean="0"/>
              <a:t>Zola</a:t>
            </a:r>
            <a:r>
              <a:rPr lang="el-GR" dirty="0" smtClean="0"/>
              <a:t>, 1993)</a:t>
            </a:r>
            <a:endParaRPr lang="el-G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err="1" smtClean="0"/>
              <a:t>Liminality</a:t>
            </a:r>
            <a:r>
              <a:rPr lang="en-US" dirty="0" smtClean="0"/>
              <a:t> </a:t>
            </a:r>
            <a:r>
              <a:rPr lang="el-GR" sz="2000" dirty="0" smtClean="0"/>
              <a:t>(</a:t>
            </a:r>
            <a:r>
              <a:rPr lang="en-US" sz="2200" dirty="0" smtClean="0"/>
              <a:t>from the Latin word </a:t>
            </a:r>
            <a:r>
              <a:rPr lang="en-US" sz="2200" dirty="0" err="1" smtClean="0"/>
              <a:t>līmen</a:t>
            </a:r>
            <a:r>
              <a:rPr lang="en-US" sz="2200" dirty="0" smtClean="0"/>
              <a:t>, meaning "a threshold«</a:t>
            </a:r>
            <a:r>
              <a:rPr lang="el-GR" sz="2200" dirty="0" smtClean="0"/>
              <a:t>=κατώφλι</a:t>
            </a:r>
            <a:r>
              <a:rPr lang="en-US" sz="2200" dirty="0" smtClean="0"/>
              <a:t>)</a:t>
            </a:r>
            <a:endParaRPr lang="el-GR" sz="2200" dirty="0"/>
          </a:p>
        </p:txBody>
      </p:sp>
      <p:sp>
        <p:nvSpPr>
          <p:cNvPr id="3" name="2 - Θέση περιεχομένου"/>
          <p:cNvSpPr>
            <a:spLocks noGrp="1"/>
          </p:cNvSpPr>
          <p:nvPr>
            <p:ph idx="1"/>
          </p:nvPr>
        </p:nvSpPr>
        <p:spPr/>
        <p:txBody>
          <a:bodyPr>
            <a:normAutofit fontScale="70000" lnSpcReduction="20000"/>
          </a:bodyPr>
          <a:lstStyle/>
          <a:p>
            <a:pPr>
              <a:buNone/>
            </a:pPr>
            <a:endParaRPr lang="el-GR" dirty="0" smtClean="0"/>
          </a:p>
          <a:p>
            <a:pPr>
              <a:buNone/>
            </a:pPr>
            <a:r>
              <a:rPr lang="el-GR" dirty="0" smtClean="0"/>
              <a:t>Ο όρος</a:t>
            </a:r>
            <a:r>
              <a:rPr lang="en-US" dirty="0" smtClean="0"/>
              <a:t> </a:t>
            </a:r>
            <a:r>
              <a:rPr lang="en-US" dirty="0" err="1" smtClean="0">
                <a:solidFill>
                  <a:srgbClr val="FF0000"/>
                </a:solidFill>
              </a:rPr>
              <a:t>Liminality</a:t>
            </a:r>
            <a:r>
              <a:rPr lang="el-GR" dirty="0" smtClean="0"/>
              <a:t> προέρχεται από την ανθρωπολογία και αναφέρεται στο στάδιο μιας ιεροτελεστίας ή διαβατήριας τελετής όπου το άτομο βρίσκεται σε μια ιδιαίτερη κατάσταση ξεκομμένος από την κοινωνία και την κανονική ζωή, ένα στάδιο που θεωρείται «ιερό» όπου το άτομο είναι ευάλωτο. Αυτό το στάδιο ακολουθεί το στάδιο της απομάκρυνσης και ακολουθείται από το στάδιο της </a:t>
            </a:r>
            <a:r>
              <a:rPr lang="el-GR" dirty="0" err="1" smtClean="0"/>
              <a:t>επανενσωμάτωσης</a:t>
            </a:r>
            <a:r>
              <a:rPr lang="el-GR" dirty="0" smtClean="0"/>
              <a:t>. Αναφέρεται σε μια διαβατήρια τελετή κατά την οποία συντελείται αλλαγή κοινωνικού </a:t>
            </a:r>
            <a:r>
              <a:rPr lang="en-US" dirty="0" smtClean="0"/>
              <a:t>status</a:t>
            </a:r>
            <a:r>
              <a:rPr lang="el-GR" dirty="0" smtClean="0"/>
              <a:t>.</a:t>
            </a:r>
            <a:endParaRPr lang="en-US" dirty="0" smtClean="0"/>
          </a:p>
          <a:p>
            <a:endParaRPr lang="en-US" dirty="0" smtClean="0"/>
          </a:p>
          <a:p>
            <a:pPr>
              <a:buNone/>
            </a:pPr>
            <a:r>
              <a:rPr lang="en-US" dirty="0" smtClean="0"/>
              <a:t>Murphy (1990</a:t>
            </a:r>
            <a:r>
              <a:rPr lang="el-GR" dirty="0" smtClean="0"/>
              <a:t>) περιέγραψε τη δική του διαδικασία σταδιακής παράλυσης ως μια σειρά τελετουργιών περιορισμού, των κοινωνικών του λειτουργιών καθώς γινόταν όλο και περισσότερο ανάπηρος στα μάτια του πολιτισμού γενικά.</a:t>
            </a:r>
            <a:endParaRPr lang="el-G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ρχείο λήψης.jpg"/>
          <p:cNvPicPr>
            <a:picLocks noGrp="1" noChangeAspect="1"/>
          </p:cNvPicPr>
          <p:nvPr>
            <p:ph idx="1"/>
          </p:nvPr>
        </p:nvPicPr>
        <p:blipFill>
          <a:blip r:embed="rId2" cstate="print"/>
          <a:stretch>
            <a:fillRect/>
          </a:stretch>
        </p:blipFill>
        <p:spPr>
          <a:xfrm>
            <a:off x="1714480" y="2786058"/>
            <a:ext cx="5572164" cy="228601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 τον όρο </a:t>
            </a:r>
            <a:r>
              <a:rPr lang="el-GR" smtClean="0"/>
              <a:t>δυσικανότητα</a:t>
            </a:r>
            <a:endParaRPr lang="el-GR"/>
          </a:p>
        </p:txBody>
      </p:sp>
      <p:sp>
        <p:nvSpPr>
          <p:cNvPr id="3" name="2 - Θέση περιεχομένου"/>
          <p:cNvSpPr>
            <a:spLocks noGrp="1"/>
          </p:cNvSpPr>
          <p:nvPr>
            <p:ph idx="1"/>
          </p:nvPr>
        </p:nvSpPr>
        <p:spPr/>
        <p:txBody>
          <a:bodyPr>
            <a:normAutofit fontScale="92500" lnSpcReduction="20000"/>
          </a:bodyPr>
          <a:lstStyle/>
          <a:p>
            <a:r>
              <a:rPr lang="el-GR" dirty="0" smtClean="0"/>
              <a:t>Νομίζω ότι το </a:t>
            </a:r>
            <a:r>
              <a:rPr lang="el-GR" dirty="0" err="1" smtClean="0"/>
              <a:t>δυσικανότητα</a:t>
            </a:r>
            <a:r>
              <a:rPr lang="el-GR" dirty="0" smtClean="0"/>
              <a:t> στοιχεί καλύτερα στο γενικό (και προβληματικό όρο) </a:t>
            </a:r>
            <a:r>
              <a:rPr lang="el-GR" dirty="0" err="1" smtClean="0"/>
              <a:t>disability</a:t>
            </a:r>
            <a:r>
              <a:rPr lang="el-GR" dirty="0" smtClean="0"/>
              <a:t>. Ετυμολογικά </a:t>
            </a:r>
            <a:r>
              <a:rPr lang="el-GR" dirty="0" err="1" smtClean="0"/>
              <a:t>τo</a:t>
            </a:r>
            <a:r>
              <a:rPr lang="el-GR" dirty="0" smtClean="0"/>
              <a:t> αναπηρία (</a:t>
            </a:r>
            <a:r>
              <a:rPr lang="el-GR" dirty="0" err="1" smtClean="0"/>
              <a:t>ανα</a:t>
            </a:r>
            <a:r>
              <a:rPr lang="el-GR" dirty="0" smtClean="0"/>
              <a:t> + </a:t>
            </a:r>
            <a:r>
              <a:rPr lang="el-GR" dirty="0" err="1" smtClean="0"/>
              <a:t>πήρωση</a:t>
            </a:r>
            <a:r>
              <a:rPr lang="el-GR" dirty="0" smtClean="0"/>
              <a:t>) σημαίνει «ο έχων βλάβη στο σώμα». Χρηστικά την έλλειψη αρτιμέλειας και κατευθύνει κυρίως στην κινητική αναπηρία. </a:t>
            </a:r>
          </a:p>
          <a:p>
            <a:r>
              <a:rPr lang="el-GR" dirty="0" smtClean="0"/>
              <a:t>Το </a:t>
            </a:r>
            <a:r>
              <a:rPr lang="el-GR" dirty="0" err="1" smtClean="0"/>
              <a:t>δυσικανότητα</a:t>
            </a:r>
            <a:r>
              <a:rPr lang="el-GR" dirty="0" smtClean="0"/>
              <a:t> είναι αυτό που η αγγλική λέξη εννοεί: μερική απώλεια μιας ικανότητας -όχι απουσία της όμως. Πέρα από αυτό στα ελληνικά υπάρχει μια χρόνια δυσκολία με το αναπηρία στην περιγραφή μιας συγκεκριμένης νοητικής κατάστασης. </a:t>
            </a:r>
            <a:endParaRPr lang="el-G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ρχείο λήψης2.png"/>
          <p:cNvPicPr>
            <a:picLocks noGrp="1" noChangeAspect="1"/>
          </p:cNvPicPr>
          <p:nvPr>
            <p:ph idx="1"/>
          </p:nvPr>
        </p:nvPicPr>
        <p:blipFill>
          <a:blip r:embed="rId2" cstate="print"/>
          <a:stretch>
            <a:fillRect/>
          </a:stretch>
        </p:blipFill>
        <p:spPr>
          <a:xfrm>
            <a:off x="1785918" y="1214422"/>
            <a:ext cx="5572164" cy="4214841"/>
          </a:xfr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Liminal3.jpg"/>
          <p:cNvPicPr>
            <a:picLocks noGrp="1" noChangeAspect="1"/>
          </p:cNvPicPr>
          <p:nvPr>
            <p:ph idx="1"/>
          </p:nvPr>
        </p:nvPicPr>
        <p:blipFill>
          <a:blip r:embed="rId2" cstate="print"/>
          <a:stretch>
            <a:fillRect/>
          </a:stretch>
        </p:blipFill>
        <p:spPr>
          <a:xfrm>
            <a:off x="1857356" y="1071546"/>
            <a:ext cx="4786346" cy="4714908"/>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51vt6jAYWzL._SX302_BO1,204,203,200_.jpg"/>
          <p:cNvPicPr>
            <a:picLocks noGrp="1" noChangeAspect="1"/>
          </p:cNvPicPr>
          <p:nvPr>
            <p:ph idx="1"/>
          </p:nvPr>
        </p:nvPicPr>
        <p:blipFill>
          <a:blip r:embed="rId2" cstate="print"/>
          <a:stretch>
            <a:fillRect/>
          </a:stretch>
        </p:blipFill>
        <p:spPr>
          <a:xfrm>
            <a:off x="2214546" y="1142984"/>
            <a:ext cx="3444833" cy="5000659"/>
          </a:xfr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περιεχομένου" descr="liminality-and-experience.jpg"/>
          <p:cNvPicPr>
            <a:picLocks noGrp="1" noChangeAspect="1"/>
          </p:cNvPicPr>
          <p:nvPr>
            <p:ph idx="1"/>
          </p:nvPr>
        </p:nvPicPr>
        <p:blipFill>
          <a:blip r:embed="rId2" cstate="print"/>
          <a:stretch>
            <a:fillRect/>
          </a:stretch>
        </p:blipFill>
        <p:spPr>
          <a:xfrm>
            <a:off x="2071670" y="714356"/>
            <a:ext cx="3760384" cy="5286411"/>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dirty="0" err="1" smtClean="0"/>
              <a:t>Liminality</a:t>
            </a:r>
            <a:r>
              <a:rPr lang="en-US" sz="3200" dirty="0" smtClean="0"/>
              <a:t> –</a:t>
            </a:r>
            <a:r>
              <a:rPr lang="el-GR" sz="2000" dirty="0" smtClean="0"/>
              <a:t>αμετάφραστος όρος</a:t>
            </a:r>
            <a:r>
              <a:rPr lang="el-GR" sz="3200" dirty="0" smtClean="0"/>
              <a:t/>
            </a:r>
            <a:br>
              <a:rPr lang="el-GR" sz="3200" dirty="0" smtClean="0"/>
            </a:br>
            <a:r>
              <a:rPr lang="en-US" sz="3200" dirty="0" smtClean="0">
                <a:solidFill>
                  <a:srgbClr val="FF0000"/>
                </a:solidFill>
              </a:rPr>
              <a:t>culture of disability</a:t>
            </a:r>
            <a:endParaRPr lang="el-GR" sz="3200" dirty="0"/>
          </a:p>
        </p:txBody>
      </p:sp>
      <p:sp>
        <p:nvSpPr>
          <p:cNvPr id="3" name="2 - Θέση περιεχομένου"/>
          <p:cNvSpPr>
            <a:spLocks noGrp="1"/>
          </p:cNvSpPr>
          <p:nvPr>
            <p:ph idx="1"/>
          </p:nvPr>
        </p:nvSpPr>
        <p:spPr/>
        <p:txBody>
          <a:bodyPr>
            <a:normAutofit fontScale="92500"/>
          </a:bodyPr>
          <a:lstStyle/>
          <a:p>
            <a:r>
              <a:rPr lang="el-GR" dirty="0" smtClean="0"/>
              <a:t>Τα άτομα με ειδικές ανάγκες μπορεί να βιώσουν μια εκτεταμένη ή ακόμη και διαρκή κατάσταση ‘</a:t>
            </a:r>
            <a:r>
              <a:rPr lang="en-US" dirty="0" err="1" smtClean="0"/>
              <a:t>liminality</a:t>
            </a:r>
            <a:r>
              <a:rPr lang="el-GR" dirty="0" smtClean="0"/>
              <a:t>’ λόγω σύγχυσης ρόλων και έλλειψης αποδοχής από άλλους (</a:t>
            </a:r>
            <a:r>
              <a:rPr lang="el-GR" dirty="0" err="1" smtClean="0"/>
              <a:t>Murphy</a:t>
            </a:r>
            <a:r>
              <a:rPr lang="el-GR" dirty="0" smtClean="0"/>
              <a:t> </a:t>
            </a:r>
            <a:r>
              <a:rPr lang="el-GR" dirty="0" err="1" smtClean="0"/>
              <a:t>et</a:t>
            </a:r>
            <a:r>
              <a:rPr lang="el-GR" dirty="0" smtClean="0"/>
              <a:t> </a:t>
            </a:r>
            <a:r>
              <a:rPr lang="el-GR" dirty="0" err="1" smtClean="0"/>
              <a:t>al</a:t>
            </a:r>
            <a:r>
              <a:rPr lang="el-GR" dirty="0" smtClean="0"/>
              <a:t>., 1988). Πολλοί δεν αποδέχονται την οριακή ταυτότητα που τους αποδίδει η κοινωνία και μπορεί να δημιουργήσουν τη δική τους κουλτούρα για να υποστηρίξουν και να επικοινωνήσουν τις εμπειρίες τους (</a:t>
            </a:r>
            <a:r>
              <a:rPr lang="el-GR" dirty="0" err="1" smtClean="0"/>
              <a:t>Ingstad</a:t>
            </a:r>
            <a:r>
              <a:rPr lang="el-GR" dirty="0" smtClean="0"/>
              <a:t>, 1995).</a:t>
            </a:r>
            <a:endParaRPr lang="el-G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Ιδεολογικές προεκτάσεις στα ζητήματα κοινωνικής δικαιοσύνης</a:t>
            </a:r>
            <a:endParaRPr lang="el-GR" sz="3200" dirty="0"/>
          </a:p>
        </p:txBody>
      </p:sp>
      <p:sp>
        <p:nvSpPr>
          <p:cNvPr id="3" name="2 - Θέση περιεχομένου"/>
          <p:cNvSpPr>
            <a:spLocks noGrp="1"/>
          </p:cNvSpPr>
          <p:nvPr>
            <p:ph idx="1"/>
          </p:nvPr>
        </p:nvSpPr>
        <p:spPr/>
        <p:txBody>
          <a:bodyPr>
            <a:normAutofit fontScale="92500" lnSpcReduction="20000"/>
          </a:bodyPr>
          <a:lstStyle/>
          <a:p>
            <a:r>
              <a:rPr lang="el-GR" dirty="0" err="1" smtClean="0"/>
              <a:t>Κοινωνικο</a:t>
            </a:r>
            <a:r>
              <a:rPr lang="el-GR" dirty="0" smtClean="0"/>
              <a:t>-οικονομική τάξη, </a:t>
            </a:r>
          </a:p>
          <a:p>
            <a:r>
              <a:rPr lang="el-GR" dirty="0" err="1" smtClean="0"/>
              <a:t>εθνοτική</a:t>
            </a:r>
            <a:r>
              <a:rPr lang="el-GR" dirty="0" smtClean="0"/>
              <a:t> προέλευση, </a:t>
            </a:r>
          </a:p>
          <a:p>
            <a:r>
              <a:rPr lang="el-GR" dirty="0" smtClean="0"/>
              <a:t>σωματικά χαρακτηριστικά, </a:t>
            </a:r>
          </a:p>
          <a:p>
            <a:r>
              <a:rPr lang="el-GR" dirty="0" smtClean="0"/>
              <a:t>κατάσταση υγείας,</a:t>
            </a:r>
          </a:p>
          <a:p>
            <a:r>
              <a:rPr lang="el-GR" dirty="0" smtClean="0"/>
              <a:t>ορατή ή μη ορατή αναπηρία, </a:t>
            </a:r>
          </a:p>
          <a:p>
            <a:r>
              <a:rPr lang="el-GR" dirty="0" smtClean="0"/>
              <a:t>ηλικία, </a:t>
            </a:r>
          </a:p>
          <a:p>
            <a:r>
              <a:rPr lang="el-GR" dirty="0" smtClean="0"/>
              <a:t>φύλο, </a:t>
            </a:r>
          </a:p>
          <a:p>
            <a:r>
              <a:rPr lang="el-GR" dirty="0" smtClean="0"/>
              <a:t>οικογενειακή κατάσταση, </a:t>
            </a:r>
          </a:p>
          <a:p>
            <a:r>
              <a:rPr lang="el-GR" dirty="0" smtClean="0"/>
              <a:t>σεξουαλική ταυτότητα και </a:t>
            </a:r>
          </a:p>
          <a:p>
            <a:r>
              <a:rPr lang="el-GR" dirty="0" err="1" smtClean="0"/>
              <a:t>ιδεολογικο</a:t>
            </a:r>
            <a:r>
              <a:rPr lang="el-GR" dirty="0" smtClean="0"/>
              <a:t>-πολιτικές πεποιθήσεις </a:t>
            </a:r>
            <a:endParaRPr lang="el-G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FF0000"/>
                </a:solidFill>
              </a:rPr>
              <a:t>DISABILITY AS CULTURE</a:t>
            </a:r>
            <a:endParaRPr lang="el-GR" dirty="0">
              <a:solidFill>
                <a:srgbClr val="FF0000"/>
              </a:solidFill>
            </a:endParaRPr>
          </a:p>
        </p:txBody>
      </p:sp>
      <p:sp>
        <p:nvSpPr>
          <p:cNvPr id="3" name="2 - Θέση περιεχομένου"/>
          <p:cNvSpPr>
            <a:spLocks noGrp="1"/>
          </p:cNvSpPr>
          <p:nvPr>
            <p:ph idx="1"/>
          </p:nvPr>
        </p:nvSpPr>
        <p:spPr/>
        <p:txBody>
          <a:bodyPr>
            <a:normAutofit/>
          </a:bodyPr>
          <a:lstStyle/>
          <a:p>
            <a:r>
              <a:rPr lang="el-GR" sz="2000" dirty="0" smtClean="0"/>
              <a:t>Μερικοί θεωρητικοί ισχυρίζονται ότι η κοινότητα των ατόμων με αναπηρία μπορεί να θεωρηθεί κουλτούρα ή υποκουλτούρα </a:t>
            </a:r>
          </a:p>
          <a:p>
            <a:pPr>
              <a:buNone/>
            </a:pPr>
            <a:r>
              <a:rPr lang="el-GR" sz="2000" dirty="0" smtClean="0"/>
              <a:t>πχ ορισμένες ομάδες ατόμων με ειδικές ανάγκες μπορεί να έχουν τη δική τους κουλτούρα (όπως η κουλτούρα των κωφών)</a:t>
            </a:r>
            <a:endParaRPr lang="en-US" sz="2000" dirty="0" smtClean="0"/>
          </a:p>
          <a:p>
            <a:pPr>
              <a:buNone/>
            </a:pPr>
            <a:r>
              <a:rPr lang="en-US" sz="2000" dirty="0" smtClean="0"/>
              <a:t>(</a:t>
            </a:r>
            <a:r>
              <a:rPr lang="en-US" sz="2000" dirty="0" err="1" smtClean="0"/>
              <a:t>Cervinkova</a:t>
            </a:r>
            <a:r>
              <a:rPr lang="en-US" sz="2000" dirty="0" smtClean="0"/>
              <a:t>, 1996; Fjord, 1996; Frank, 1986b; </a:t>
            </a:r>
            <a:r>
              <a:rPr lang="en-US" sz="2000" dirty="0" err="1" smtClean="0"/>
              <a:t>Stiker</a:t>
            </a:r>
            <a:r>
              <a:rPr lang="en-US" sz="2000" dirty="0" smtClean="0"/>
              <a:t>, 1999).</a:t>
            </a:r>
            <a:endParaRPr lang="el-GR" sz="20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Cultural identity of disabled</a:t>
            </a:r>
            <a:endParaRPr lang="el-GR" dirty="0"/>
          </a:p>
        </p:txBody>
      </p:sp>
      <p:sp>
        <p:nvSpPr>
          <p:cNvPr id="3" name="2 - Θέση περιεχομένου"/>
          <p:cNvSpPr>
            <a:spLocks noGrp="1"/>
          </p:cNvSpPr>
          <p:nvPr>
            <p:ph idx="1"/>
          </p:nvPr>
        </p:nvSpPr>
        <p:spPr/>
        <p:txBody>
          <a:bodyPr>
            <a:normAutofit/>
          </a:bodyPr>
          <a:lstStyle/>
          <a:p>
            <a:r>
              <a:rPr lang="el-GR" dirty="0" smtClean="0"/>
              <a:t>Περίπου το 74% των Αμερικανών με αναπηρία αναφέρουν μια κοινή πολιτισμική ταυτότητα, ενώ το 45% θεωρούν ότι ανήκουν σε μια ομάδα μειονοτήτων (</a:t>
            </a:r>
            <a:r>
              <a:rPr lang="el-GR" dirty="0" err="1" smtClean="0"/>
              <a:t>Nagler</a:t>
            </a:r>
            <a:r>
              <a:rPr lang="el-GR" dirty="0" smtClean="0"/>
              <a:t>, 1993).</a:t>
            </a:r>
            <a:endParaRPr lang="el-G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a:t>
            </a:r>
            <a:endParaRPr lang="el-GR" dirty="0"/>
          </a:p>
        </p:txBody>
      </p:sp>
      <p:sp>
        <p:nvSpPr>
          <p:cNvPr id="3" name="2 - Θέση περιεχομένου"/>
          <p:cNvSpPr>
            <a:spLocks noGrp="1"/>
          </p:cNvSpPr>
          <p:nvPr>
            <p:ph idx="1"/>
          </p:nvPr>
        </p:nvSpPr>
        <p:spPr/>
        <p:txBody>
          <a:bodyPr>
            <a:normAutofit/>
          </a:bodyPr>
          <a:lstStyle/>
          <a:p>
            <a:r>
              <a:rPr lang="el-GR" dirty="0" smtClean="0"/>
              <a:t>Ορισμένοι ανθρωπολόγοι ζήτησαν τη δημόσια αναγνώριση των ατόμων με αναπηρία/</a:t>
            </a:r>
            <a:r>
              <a:rPr lang="el-GR" dirty="0" err="1" smtClean="0"/>
              <a:t>δυσικανότητα</a:t>
            </a:r>
            <a:r>
              <a:rPr lang="el-GR" dirty="0" smtClean="0"/>
              <a:t> ως μειονοτικής ομάδας, ενώ άλλοι προειδοποιούν κατά της ένταξης μιας τόσο διαφορετικής ομάδας ανθρώπων σε μια μειονοτική κατηγορία</a:t>
            </a:r>
            <a:endParaRPr lang="en-US" dirty="0" smtClean="0"/>
          </a:p>
          <a:p>
            <a:pPr>
              <a:buNone/>
            </a:pPr>
            <a:r>
              <a:rPr lang="en-US" sz="2000" dirty="0" smtClean="0"/>
              <a:t>(</a:t>
            </a:r>
            <a:r>
              <a:rPr lang="en-US" sz="2000" dirty="0" err="1" smtClean="0"/>
              <a:t>Biklin</a:t>
            </a:r>
            <a:r>
              <a:rPr lang="en-US" sz="2000" dirty="0" smtClean="0"/>
              <a:t>, 1988; Gleeson, 1997; </a:t>
            </a:r>
            <a:r>
              <a:rPr lang="en-US" sz="2000" dirty="0" err="1" smtClean="0"/>
              <a:t>Susman</a:t>
            </a:r>
            <a:r>
              <a:rPr lang="en-US" sz="2000" dirty="0" smtClean="0"/>
              <a:t>, 1994; Zola, 1993).</a:t>
            </a:r>
            <a:endParaRPr lang="el-GR" sz="20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Η κοινότητα των κωφών έχει περιγραφεί ως «μια εξαιρετικά </a:t>
            </a:r>
            <a:r>
              <a:rPr lang="el-GR" dirty="0" err="1" smtClean="0"/>
              <a:t>ενδογαμική</a:t>
            </a:r>
            <a:r>
              <a:rPr lang="el-GR" dirty="0" smtClean="0"/>
              <a:t>, σαφώς οριοθετημένη πολιτισμική κοινότητα» (</a:t>
            </a:r>
            <a:r>
              <a:rPr lang="el-GR" dirty="0" err="1" smtClean="0"/>
              <a:t>Ingstad</a:t>
            </a:r>
            <a:r>
              <a:rPr lang="el-GR" dirty="0" smtClean="0"/>
              <a:t>, 1995, σ. 17). Η συζήτηση σχετικά με τον ορισμό της «κουλτούρας της </a:t>
            </a:r>
            <a:r>
              <a:rPr lang="el-GR" dirty="0" err="1" smtClean="0"/>
              <a:t>δυσικανότητας</a:t>
            </a:r>
            <a:r>
              <a:rPr lang="el-GR" dirty="0" smtClean="0"/>
              <a:t>» ή «της κουλτούρας των ατόμων με </a:t>
            </a:r>
            <a:r>
              <a:rPr lang="el-GR" dirty="0" err="1" smtClean="0"/>
              <a:t>δυσικανότητες</a:t>
            </a:r>
            <a:r>
              <a:rPr lang="el-GR" dirty="0" smtClean="0"/>
              <a:t>» συνεχίζει να μαίνεται, με ερευνητές, θεωρητικούς και άτομα από την κοινότητα να συνεισφέρουν στους εξελισσόμενους ορισμούς της κουλτούρας και της ταυτότητας</a:t>
            </a:r>
            <a:endParaRPr lang="el-G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Πινέζα">
  <a:themeElements>
    <a:clrScheme name="Πινέζα">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Πινέζα">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ινέζα">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15288</TotalTime>
  <Words>4871</Words>
  <Application>Microsoft Office PowerPoint</Application>
  <PresentationFormat>Προβολή στην οθόνη (4:3)</PresentationFormat>
  <Paragraphs>286</Paragraphs>
  <Slides>116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116</vt:i4>
      </vt:variant>
    </vt:vector>
  </HeadingPairs>
  <TitlesOfParts>
    <vt:vector size="117" baseType="lpstr">
      <vt:lpstr>Πινέζα</vt:lpstr>
      <vt:lpstr> ΔΙΑΠΟΤΙΣΜΙΚΕΣ ΕΠΙΚΟΙΝΩΝΙΕΣ &amp; ΕΤΕΡΟΤΗΤΑ </vt:lpstr>
      <vt:lpstr>Διαφάνεια 2</vt:lpstr>
      <vt:lpstr>Μορφές ετερότητας [παρατηρήσιμες και μη]</vt:lpstr>
      <vt:lpstr>Βασικές έννοιες</vt:lpstr>
      <vt:lpstr>Θετική ταυτοποίηση (Positive identification)  η περίπτωση του Sam Berns</vt:lpstr>
      <vt:lpstr>Στέλλα Γιανγκ: «Δεν είμαι η έμπνευσή σας»</vt:lpstr>
      <vt:lpstr>‘Disability or other ability’ Δυσικανότητα ή άλλη ικανότητα</vt:lpstr>
      <vt:lpstr>ΟΡΟΛΟΓΙΑ</vt:lpstr>
      <vt:lpstr>Για τον όρο δυσικανότητα</vt:lpstr>
      <vt:lpstr>Διαφάνεια 10</vt:lpstr>
      <vt:lpstr>Αναπηρία &amp; νόηση</vt:lpstr>
      <vt:lpstr>Αναπηρία &amp; πολιτική</vt:lpstr>
      <vt:lpstr>δικαιωματικός νόμος ΗΠΑ</vt:lpstr>
      <vt:lpstr>Disability &amp; Impairment Δυσικανότητα &amp; βλάβη, αναπηρία, δυσλειτουργία</vt:lpstr>
      <vt:lpstr>ορολογία</vt:lpstr>
      <vt:lpstr>Διαφάνεια 16</vt:lpstr>
      <vt:lpstr>Δυσικανότητα &amp; κουλτούρα</vt:lpstr>
      <vt:lpstr>Ετερότητα –κοινωνία-κουλτούρα</vt:lpstr>
      <vt:lpstr>Ανθρωπολογία &amp; δυσικανότητα</vt:lpstr>
      <vt:lpstr>Πρωτοπόρες ανθρωπολογικές μελέτες της δυσικανότητας</vt:lpstr>
      <vt:lpstr>Ruth Benedict (1887-1948)</vt:lpstr>
      <vt:lpstr>Jane και Lucien Hanks (1948)</vt:lpstr>
      <vt:lpstr>Διαφάνεια 23</vt:lpstr>
      <vt:lpstr>Δεκαετία ‘50</vt:lpstr>
      <vt:lpstr>Erving Goffman’s (1922-1982) “stigma”</vt:lpstr>
      <vt:lpstr>Πριν τα ’70s</vt:lpstr>
      <vt:lpstr>Gelya Frank (1986:43)</vt:lpstr>
      <vt:lpstr>Anastasiou &amp; Kauffman</vt:lpstr>
      <vt:lpstr>…</vt:lpstr>
      <vt:lpstr>Διαφάνεια 30</vt:lpstr>
      <vt:lpstr>Διαφάνεια 31</vt:lpstr>
      <vt:lpstr>“Venus on Wheels”</vt:lpstr>
      <vt:lpstr>Διαφάνεια 33</vt:lpstr>
      <vt:lpstr>Διαφάνεια 34</vt:lpstr>
      <vt:lpstr>Διαφάνεια 35</vt:lpstr>
      <vt:lpstr>Διαφάνεια 36</vt:lpstr>
      <vt:lpstr>Cultural biography</vt:lpstr>
      <vt:lpstr>Νέο είδος εθνογραφίας «πολιτισμική βιογραφία»</vt:lpstr>
      <vt:lpstr>Διαφάνεια 39</vt:lpstr>
      <vt:lpstr>Διαφάνεια 40</vt:lpstr>
      <vt:lpstr>1980- άνθηση της ανθρωπολογικής έρευνας για την αναπηρία/δυσικανότητα</vt:lpstr>
      <vt:lpstr>Joan Ablon</vt:lpstr>
      <vt:lpstr>Louise Duvall, a medical anthropologist</vt:lpstr>
      <vt:lpstr>Louise Duvall δεκαετία ’80</vt:lpstr>
      <vt:lpstr>Sue Estroff (1981) καθηγήτρια Κοινωνικής Ιατρικής</vt:lpstr>
      <vt:lpstr>Sue Estroff</vt:lpstr>
      <vt:lpstr>Nora Ellen Groce (1952) </vt:lpstr>
      <vt:lpstr>Martha’s Vineyard</vt:lpstr>
      <vt:lpstr>Διαφάνεια 49</vt:lpstr>
      <vt:lpstr>Διαφάνεια 50</vt:lpstr>
      <vt:lpstr>Διαφάνεια 51</vt:lpstr>
      <vt:lpstr>Προς σχολιασμό…</vt:lpstr>
      <vt:lpstr>Προς σχολιασμό…</vt:lpstr>
      <vt:lpstr>Πολιτισμική προσαρμογή </vt:lpstr>
      <vt:lpstr>Διαφάνεια 55</vt:lpstr>
      <vt:lpstr>Η Nora Groce σε άλλα πεδία</vt:lpstr>
      <vt:lpstr>Δεκαετία του 90</vt:lpstr>
      <vt:lpstr>Joseph Carey Merrick (5 August 1862 – 11 April 1890),</vt:lpstr>
      <vt:lpstr>Διαφάνεια 59</vt:lpstr>
      <vt:lpstr>The Body Silent (1987)</vt:lpstr>
      <vt:lpstr>The Body Silent</vt:lpstr>
      <vt:lpstr>The Body Silent </vt:lpstr>
      <vt:lpstr>Ingstad &amp; Whyte (1995) </vt:lpstr>
      <vt:lpstr>Ingstad &amp; Whyte (1995)</vt:lpstr>
      <vt:lpstr>Δεκαετία του 90</vt:lpstr>
      <vt:lpstr>Επιχείρημα 1.</vt:lpstr>
      <vt:lpstr>Επιχείρημα 2.</vt:lpstr>
      <vt:lpstr>Επιχείρημα 3</vt:lpstr>
      <vt:lpstr>Επιχείρημα 4</vt:lpstr>
      <vt:lpstr>Επιχείρημα 5</vt:lpstr>
      <vt:lpstr>Devva Kasnitz</vt:lpstr>
      <vt:lpstr>Russell Shuttlworth (2005)</vt:lpstr>
      <vt:lpstr>Προς συζήτηση</vt:lpstr>
      <vt:lpstr>Διαφάνεια 74</vt:lpstr>
      <vt:lpstr>Η ΣΥΝΕΙΣΦΟΡΑ ΤΗΣ ΙΑΤΡΙΚΗΣ ΑΝΘΡΩΠΟΛΟΓΙΑΣ</vt:lpstr>
      <vt:lpstr>Το ιατρικό μοντέλο</vt:lpstr>
      <vt:lpstr>Ιατρική ανθρωπολογία</vt:lpstr>
      <vt:lpstr>Η Ablon για την αναπηρία</vt:lpstr>
      <vt:lpstr>…</vt:lpstr>
      <vt:lpstr>Κοινωνικοί αποκλεισμοί</vt:lpstr>
      <vt:lpstr>Διαφάνεια 81</vt:lpstr>
      <vt:lpstr>STIGMA, DEVIANCE, AND LIMINALITY</vt:lpstr>
      <vt:lpstr>Deviance</vt:lpstr>
      <vt:lpstr>Stigma</vt:lpstr>
      <vt:lpstr>Robert Murphy</vt:lpstr>
      <vt:lpstr>Κάτι ενδιαφέρον…</vt:lpstr>
      <vt:lpstr>McDermott, 1995 &amp; Zola, 1993</vt:lpstr>
      <vt:lpstr>Liminality (from the Latin word līmen, meaning "a threshold«=κατώφλι)</vt:lpstr>
      <vt:lpstr>Διαφάνεια 89</vt:lpstr>
      <vt:lpstr>Διαφάνεια 90</vt:lpstr>
      <vt:lpstr>Διαφάνεια 91</vt:lpstr>
      <vt:lpstr>Διαφάνεια 92</vt:lpstr>
      <vt:lpstr>Διαφάνεια 93</vt:lpstr>
      <vt:lpstr>Liminality –αμετάφραστος όρος culture of disability</vt:lpstr>
      <vt:lpstr>Ιδεολογικές προεκτάσεις στα ζητήματα κοινωνικής δικαιοσύνης</vt:lpstr>
      <vt:lpstr>DISABILITY AS CULTURE</vt:lpstr>
      <vt:lpstr>Cultural identity of disabled</vt:lpstr>
      <vt:lpstr>…</vt:lpstr>
      <vt:lpstr>…</vt:lpstr>
      <vt:lpstr>…</vt:lpstr>
      <vt:lpstr>Η αναπηρία σε άλλες κουλτούρες</vt:lpstr>
      <vt:lpstr>…</vt:lpstr>
      <vt:lpstr>Equality is not justice</vt:lpstr>
      <vt:lpstr>(Πλάτων, Πολιτεία, 351a)</vt:lpstr>
      <vt:lpstr>Διαφάνεια 105</vt:lpstr>
      <vt:lpstr>Κοινωνική Δικαιοσύνη</vt:lpstr>
      <vt:lpstr>Κοινωνική Δικαιοσύνη</vt:lpstr>
      <vt:lpstr>Κοινωνική δικαιοσύνη &amp; ετερότητα</vt:lpstr>
      <vt:lpstr>Griffiths (1998)</vt:lpstr>
      <vt:lpstr>(Griffiths, 1998: 11)</vt:lpstr>
      <vt:lpstr>Forst (2007)</vt:lpstr>
      <vt:lpstr>Διαφάνεια 112</vt:lpstr>
      <vt:lpstr>Σχετική βιβλιογραφία</vt:lpstr>
      <vt:lpstr>Διαφάνεια 114</vt:lpstr>
      <vt:lpstr>Διαφάνεια 115</vt:lpstr>
      <vt:lpstr>Διαφάνεια 116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Domna Michail</dc:creator>
  <cp:lastModifiedBy>HP</cp:lastModifiedBy>
  <cp:revision>126</cp:revision>
  <dcterms:created xsi:type="dcterms:W3CDTF">2015-05-10T07:11:43Z</dcterms:created>
  <dcterms:modified xsi:type="dcterms:W3CDTF">2022-01-17T15:43:17Z</dcterms:modified>
</cp:coreProperties>
</file>