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sldIdLst>
    <p:sldId id="256" r:id="rId4"/>
    <p:sldId id="411" r:id="rId5"/>
    <p:sldId id="341" r:id="rId6"/>
    <p:sldId id="407" r:id="rId7"/>
    <p:sldId id="417" r:id="rId8"/>
    <p:sldId id="418" r:id="rId9"/>
    <p:sldId id="420" r:id="rId10"/>
    <p:sldId id="419" r:id="rId11"/>
    <p:sldId id="402" r:id="rId12"/>
    <p:sldId id="421" r:id="rId13"/>
    <p:sldId id="413" r:id="rId14"/>
    <p:sldId id="414" r:id="rId15"/>
    <p:sldId id="404" r:id="rId16"/>
    <p:sldId id="422" r:id="rId17"/>
    <p:sldId id="333" r:id="rId18"/>
    <p:sldId id="332" r:id="rId19"/>
    <p:sldId id="335" r:id="rId20"/>
    <p:sldId id="336" r:id="rId21"/>
    <p:sldId id="337" r:id="rId22"/>
    <p:sldId id="360" r:id="rId23"/>
    <p:sldId id="346" r:id="rId24"/>
    <p:sldId id="347" r:id="rId25"/>
    <p:sldId id="343" r:id="rId26"/>
    <p:sldId id="344" r:id="rId27"/>
    <p:sldId id="342" r:id="rId28"/>
    <p:sldId id="345" r:id="rId29"/>
    <p:sldId id="338" r:id="rId30"/>
    <p:sldId id="339" r:id="rId31"/>
    <p:sldId id="354" r:id="rId32"/>
    <p:sldId id="353" r:id="rId33"/>
    <p:sldId id="356" r:id="rId34"/>
    <p:sldId id="355" r:id="rId35"/>
    <p:sldId id="357" r:id="rId36"/>
    <p:sldId id="359" r:id="rId37"/>
    <p:sldId id="358" r:id="rId38"/>
    <p:sldId id="41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CCAF"/>
    <a:srgbClr val="FF9999"/>
    <a:srgbClr val="CA3E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Μεσαίο στυλ 2 - Έμφαση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5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DCCFF4-D892-4B77-9120-8E4B91746B62}" type="doc">
      <dgm:prSet loTypeId="urn:microsoft.com/office/officeart/2016/7/layout/RepeatingBendingProcessNew#1" loCatId="process" qsTypeId="urn:microsoft.com/office/officeart/2005/8/quickstyle/simple1" qsCatId="simple" csTypeId="urn:microsoft.com/office/officeart/2005/8/colors/colorful5" csCatId="colorful" phldr="1"/>
      <dgm:spPr/>
      <dgm:t>
        <a:bodyPr/>
        <a:lstStyle/>
        <a:p>
          <a:endParaRPr lang="en-US"/>
        </a:p>
      </dgm:t>
    </dgm:pt>
    <dgm:pt modelId="{472E933E-99C7-40AF-945D-E35260A24B20}">
      <dgm:prSet custT="1"/>
      <dgm:spPr/>
      <dgm:t>
        <a:bodyPr/>
        <a:lstStyle/>
        <a:p>
          <a:r>
            <a:rPr lang="el-GR" sz="1600" dirty="0">
              <a:latin typeface="Century Gothic" panose="020B0502020202020204" pitchFamily="34" charset="0"/>
            </a:rPr>
            <a:t> Ειδησεογραφικό άρθρο</a:t>
          </a:r>
          <a:endParaRPr lang="en-US" sz="1600" dirty="0">
            <a:latin typeface="Century Gothic" panose="020B0502020202020204" pitchFamily="34" charset="0"/>
          </a:endParaRPr>
        </a:p>
      </dgm:t>
    </dgm:pt>
    <dgm:pt modelId="{29475D51-5B60-45D2-AE72-6F2F7EFA2982}" type="parTrans" cxnId="{D665D66A-06BF-406A-A33B-1F2B108E655C}">
      <dgm:prSet/>
      <dgm:spPr/>
      <dgm:t>
        <a:bodyPr/>
        <a:lstStyle/>
        <a:p>
          <a:endParaRPr lang="en-US"/>
        </a:p>
      </dgm:t>
    </dgm:pt>
    <dgm:pt modelId="{FC19A814-1835-4677-A56F-9C05911960DC}" type="sibTrans" cxnId="{D665D66A-06BF-406A-A33B-1F2B108E655C}">
      <dgm:prSet/>
      <dgm:spPr/>
      <dgm:t>
        <a:bodyPr/>
        <a:lstStyle/>
        <a:p>
          <a:endParaRPr lang="en-US"/>
        </a:p>
      </dgm:t>
    </dgm:pt>
    <dgm:pt modelId="{0CBADC76-87DA-4ADC-9BE7-F3CCEB7B1395}">
      <dgm:prSet custT="1"/>
      <dgm:spPr/>
      <dgm:t>
        <a:bodyPr/>
        <a:lstStyle/>
        <a:p>
          <a:r>
            <a:rPr lang="el-GR" sz="1500" dirty="0"/>
            <a:t>   </a:t>
          </a:r>
          <a:r>
            <a:rPr lang="el-GR" sz="1600" dirty="0">
              <a:latin typeface="Century Gothic" panose="020B0502020202020204" pitchFamily="34" charset="0"/>
            </a:rPr>
            <a:t>Ανταπόκριση</a:t>
          </a:r>
          <a:endParaRPr lang="en-US" sz="1600" dirty="0">
            <a:latin typeface="Century Gothic" panose="020B0502020202020204" pitchFamily="34" charset="0"/>
          </a:endParaRPr>
        </a:p>
      </dgm:t>
    </dgm:pt>
    <dgm:pt modelId="{0670EAB5-B6CF-4025-AE10-C2053D23C925}" type="parTrans" cxnId="{2F416558-E834-4785-A17F-7675E73D5E3E}">
      <dgm:prSet/>
      <dgm:spPr/>
      <dgm:t>
        <a:bodyPr/>
        <a:lstStyle/>
        <a:p>
          <a:endParaRPr lang="en-US"/>
        </a:p>
      </dgm:t>
    </dgm:pt>
    <dgm:pt modelId="{598723DC-772D-445A-AA73-C692B4529B1E}" type="sibTrans" cxnId="{2F416558-E834-4785-A17F-7675E73D5E3E}">
      <dgm:prSet/>
      <dgm:spPr/>
      <dgm:t>
        <a:bodyPr/>
        <a:lstStyle/>
        <a:p>
          <a:endParaRPr lang="en-US"/>
        </a:p>
      </dgm:t>
    </dgm:pt>
    <dgm:pt modelId="{B9F7E08B-DB08-4DE8-B123-B35A1177B162}">
      <dgm:prSet custT="1"/>
      <dgm:spPr/>
      <dgm:t>
        <a:bodyPr/>
        <a:lstStyle/>
        <a:p>
          <a:r>
            <a:rPr lang="el-GR" sz="1700" dirty="0">
              <a:latin typeface="Century Gothic" panose="020B0502020202020204" pitchFamily="34" charset="0"/>
            </a:rPr>
            <a:t>Συνέντευξη</a:t>
          </a:r>
          <a:endParaRPr lang="en-US" sz="1700" dirty="0">
            <a:latin typeface="Century Gothic" panose="020B0502020202020204" pitchFamily="34" charset="0"/>
          </a:endParaRPr>
        </a:p>
      </dgm:t>
    </dgm:pt>
    <dgm:pt modelId="{4159798C-8ADE-4C37-BB01-A801BCAC1231}" type="parTrans" cxnId="{63789BE8-2971-4470-9E07-36CA0F7EE18E}">
      <dgm:prSet/>
      <dgm:spPr/>
      <dgm:t>
        <a:bodyPr/>
        <a:lstStyle/>
        <a:p>
          <a:endParaRPr lang="en-US"/>
        </a:p>
      </dgm:t>
    </dgm:pt>
    <dgm:pt modelId="{379E6C33-763A-4614-961F-3C7E02D6E48E}" type="sibTrans" cxnId="{63789BE8-2971-4470-9E07-36CA0F7EE18E}">
      <dgm:prSet/>
      <dgm:spPr/>
      <dgm:t>
        <a:bodyPr/>
        <a:lstStyle/>
        <a:p>
          <a:endParaRPr lang="en-US"/>
        </a:p>
      </dgm:t>
    </dgm:pt>
    <dgm:pt modelId="{7EB1AE9C-2BBB-4D29-9288-083EBC577813}">
      <dgm:prSet custT="1"/>
      <dgm:spPr/>
      <dgm:t>
        <a:bodyPr/>
        <a:lstStyle/>
        <a:p>
          <a:r>
            <a:rPr lang="el-GR" sz="1800" dirty="0">
              <a:latin typeface="Century Gothic" panose="020B0502020202020204" pitchFamily="34" charset="0"/>
            </a:rPr>
            <a:t>Σημείωμα εκδότη</a:t>
          </a:r>
          <a:endParaRPr lang="en-US" sz="1800" dirty="0">
            <a:latin typeface="Century Gothic" panose="020B0502020202020204" pitchFamily="34" charset="0"/>
          </a:endParaRPr>
        </a:p>
      </dgm:t>
    </dgm:pt>
    <dgm:pt modelId="{87F7BE01-1D02-4203-A44B-A0FA1E191B92}" type="parTrans" cxnId="{9A2CDE8A-6804-45C0-A884-6E04A56D6454}">
      <dgm:prSet/>
      <dgm:spPr/>
      <dgm:t>
        <a:bodyPr/>
        <a:lstStyle/>
        <a:p>
          <a:endParaRPr lang="en-US"/>
        </a:p>
      </dgm:t>
    </dgm:pt>
    <dgm:pt modelId="{E4F3C6E2-5FE4-483A-A56A-4F5C9EE6BC4C}" type="sibTrans" cxnId="{9A2CDE8A-6804-45C0-A884-6E04A56D6454}">
      <dgm:prSet/>
      <dgm:spPr/>
      <dgm:t>
        <a:bodyPr/>
        <a:lstStyle/>
        <a:p>
          <a:endParaRPr lang="en-US"/>
        </a:p>
      </dgm:t>
    </dgm:pt>
    <dgm:pt modelId="{5FEFC0C9-4008-467E-8856-926A3F74E8BE}">
      <dgm:prSet custT="1"/>
      <dgm:spPr/>
      <dgm:t>
        <a:bodyPr/>
        <a:lstStyle/>
        <a:p>
          <a:r>
            <a:rPr lang="el-GR" sz="1800" dirty="0">
              <a:latin typeface="Century Gothic" panose="020B0502020202020204" pitchFamily="34" charset="0"/>
            </a:rPr>
            <a:t>Άρθρο γνώμης</a:t>
          </a:r>
          <a:endParaRPr lang="en-US" sz="1800" dirty="0">
            <a:latin typeface="Century Gothic" panose="020B0502020202020204" pitchFamily="34" charset="0"/>
          </a:endParaRPr>
        </a:p>
      </dgm:t>
    </dgm:pt>
    <dgm:pt modelId="{AAAB4574-08D3-4282-99BC-398A301037A9}" type="parTrans" cxnId="{A31F571C-18E3-454A-87FA-1D2B46775823}">
      <dgm:prSet/>
      <dgm:spPr/>
      <dgm:t>
        <a:bodyPr/>
        <a:lstStyle/>
        <a:p>
          <a:endParaRPr lang="en-US"/>
        </a:p>
      </dgm:t>
    </dgm:pt>
    <dgm:pt modelId="{0378F31D-D4D7-4EBC-BAA0-05A1C0893A34}" type="sibTrans" cxnId="{A31F571C-18E3-454A-87FA-1D2B46775823}">
      <dgm:prSet/>
      <dgm:spPr/>
      <dgm:t>
        <a:bodyPr/>
        <a:lstStyle/>
        <a:p>
          <a:endParaRPr lang="en-US"/>
        </a:p>
      </dgm:t>
    </dgm:pt>
    <dgm:pt modelId="{6AA7C149-E9FB-4D76-AFB9-6ECE486FA014}">
      <dgm:prSet/>
      <dgm:spPr/>
      <dgm:t>
        <a:bodyPr/>
        <a:lstStyle/>
        <a:p>
          <a:r>
            <a:rPr lang="el-GR" dirty="0">
              <a:latin typeface="Century Gothic" panose="020B0502020202020204" pitchFamily="34" charset="0"/>
            </a:rPr>
            <a:t>Κριτική (κινηματογράφου, θεάτρου, ταινίας, βιβλίου κτλ.)</a:t>
          </a:r>
          <a:endParaRPr lang="en-US" dirty="0">
            <a:latin typeface="Century Gothic" panose="020B0502020202020204" pitchFamily="34" charset="0"/>
          </a:endParaRPr>
        </a:p>
      </dgm:t>
    </dgm:pt>
    <dgm:pt modelId="{C021CD08-63F4-4E05-991C-8C896279CD1B}" type="parTrans" cxnId="{AFE2D576-4963-4AAE-B343-E2B5F9F1C56A}">
      <dgm:prSet/>
      <dgm:spPr/>
      <dgm:t>
        <a:bodyPr/>
        <a:lstStyle/>
        <a:p>
          <a:endParaRPr lang="en-US"/>
        </a:p>
      </dgm:t>
    </dgm:pt>
    <dgm:pt modelId="{EB5FC4D7-5E95-4A0E-A475-FDE4E4C80C65}" type="sibTrans" cxnId="{AFE2D576-4963-4AAE-B343-E2B5F9F1C56A}">
      <dgm:prSet/>
      <dgm:spPr/>
      <dgm:t>
        <a:bodyPr/>
        <a:lstStyle/>
        <a:p>
          <a:endParaRPr lang="en-US"/>
        </a:p>
      </dgm:t>
    </dgm:pt>
    <dgm:pt modelId="{892999E0-6B5F-4E1E-BD27-A123AE3AAB45}">
      <dgm:prSet custT="1"/>
      <dgm:spPr/>
      <dgm:t>
        <a:bodyPr/>
        <a:lstStyle/>
        <a:p>
          <a:r>
            <a:rPr lang="el-GR" sz="1800" dirty="0">
              <a:latin typeface="Century Gothic" panose="020B0502020202020204" pitchFamily="34" charset="0"/>
            </a:rPr>
            <a:t>Στήλη</a:t>
          </a:r>
          <a:endParaRPr lang="en-US" sz="1800" dirty="0">
            <a:latin typeface="Century Gothic" panose="020B0502020202020204" pitchFamily="34" charset="0"/>
          </a:endParaRPr>
        </a:p>
      </dgm:t>
    </dgm:pt>
    <dgm:pt modelId="{A486B40A-F786-4944-93C5-FA91566668E9}" type="parTrans" cxnId="{C165DED3-1D44-4A06-BA65-157F37332BE1}">
      <dgm:prSet/>
      <dgm:spPr/>
      <dgm:t>
        <a:bodyPr/>
        <a:lstStyle/>
        <a:p>
          <a:endParaRPr lang="en-US"/>
        </a:p>
      </dgm:t>
    </dgm:pt>
    <dgm:pt modelId="{D8F0DD4A-AB33-4578-98D9-1426B596705F}" type="sibTrans" cxnId="{C165DED3-1D44-4A06-BA65-157F37332BE1}">
      <dgm:prSet/>
      <dgm:spPr/>
      <dgm:t>
        <a:bodyPr/>
        <a:lstStyle/>
        <a:p>
          <a:endParaRPr lang="en-US"/>
        </a:p>
      </dgm:t>
    </dgm:pt>
    <dgm:pt modelId="{A247FE7D-211E-4B15-B94A-08BC33BC322B}">
      <dgm:prSet custT="1"/>
      <dgm:spPr/>
      <dgm:t>
        <a:bodyPr/>
        <a:lstStyle/>
        <a:p>
          <a:r>
            <a:rPr lang="el-GR" sz="1800" dirty="0">
              <a:latin typeface="Century Gothic" panose="020B0502020202020204" pitchFamily="34" charset="0"/>
            </a:rPr>
            <a:t>Αφηγηματικό άρθρο</a:t>
          </a:r>
          <a:endParaRPr lang="en-US" sz="1800" dirty="0">
            <a:latin typeface="Century Gothic" panose="020B0502020202020204" pitchFamily="34" charset="0"/>
          </a:endParaRPr>
        </a:p>
      </dgm:t>
    </dgm:pt>
    <dgm:pt modelId="{476FC3C5-3E77-4CC3-A3BC-D6ED7F1B3195}" type="parTrans" cxnId="{6D1B3C71-DAB4-48D5-8EFA-895E3B57D677}">
      <dgm:prSet/>
      <dgm:spPr/>
      <dgm:t>
        <a:bodyPr/>
        <a:lstStyle/>
        <a:p>
          <a:endParaRPr lang="en-US"/>
        </a:p>
      </dgm:t>
    </dgm:pt>
    <dgm:pt modelId="{47347882-CE40-4256-9CC9-040B7C0D8428}" type="sibTrans" cxnId="{6D1B3C71-DAB4-48D5-8EFA-895E3B57D677}">
      <dgm:prSet/>
      <dgm:spPr/>
      <dgm:t>
        <a:bodyPr/>
        <a:lstStyle/>
        <a:p>
          <a:endParaRPr lang="en-US"/>
        </a:p>
      </dgm:t>
    </dgm:pt>
    <dgm:pt modelId="{1B929772-3FB3-42FE-A4B3-AC1DC79CC97A}">
      <dgm:prSet custT="1"/>
      <dgm:spPr/>
      <dgm:t>
        <a:bodyPr/>
        <a:lstStyle/>
        <a:p>
          <a:r>
            <a:rPr lang="el-GR" sz="1800" dirty="0">
              <a:latin typeface="Century Gothic" panose="020B0502020202020204" pitchFamily="34" charset="0"/>
            </a:rPr>
            <a:t>Ανάλυση</a:t>
          </a:r>
          <a:endParaRPr lang="en-US" sz="1800" dirty="0">
            <a:latin typeface="Century Gothic" panose="020B0502020202020204" pitchFamily="34" charset="0"/>
          </a:endParaRPr>
        </a:p>
      </dgm:t>
    </dgm:pt>
    <dgm:pt modelId="{916E39AE-FFEA-48D1-859E-02E5556ED3A5}" type="parTrans" cxnId="{2885F55B-DF4F-4C4A-9018-BEB26A101DA7}">
      <dgm:prSet/>
      <dgm:spPr/>
      <dgm:t>
        <a:bodyPr/>
        <a:lstStyle/>
        <a:p>
          <a:endParaRPr lang="en-US"/>
        </a:p>
      </dgm:t>
    </dgm:pt>
    <dgm:pt modelId="{B910E164-88FB-4B6D-AC65-F1FD6C0569E8}" type="sibTrans" cxnId="{2885F55B-DF4F-4C4A-9018-BEB26A101DA7}">
      <dgm:prSet/>
      <dgm:spPr/>
      <dgm:t>
        <a:bodyPr/>
        <a:lstStyle/>
        <a:p>
          <a:endParaRPr lang="en-US"/>
        </a:p>
      </dgm:t>
    </dgm:pt>
    <dgm:pt modelId="{E381BD5B-A0EA-43E2-B9F4-2AD9953EEE42}">
      <dgm:prSet custT="1"/>
      <dgm:spPr/>
      <dgm:t>
        <a:bodyPr/>
        <a:lstStyle/>
        <a:p>
          <a:r>
            <a:rPr lang="el-GR" sz="1500" dirty="0"/>
            <a:t> </a:t>
          </a:r>
          <a:r>
            <a:rPr lang="el-GR" sz="1800" dirty="0">
              <a:latin typeface="Century Gothic" panose="020B0502020202020204" pitchFamily="34" charset="0"/>
            </a:rPr>
            <a:t>Έρευνα</a:t>
          </a:r>
          <a:endParaRPr lang="en-US" sz="1800" dirty="0">
            <a:latin typeface="Century Gothic" panose="020B0502020202020204" pitchFamily="34" charset="0"/>
          </a:endParaRPr>
        </a:p>
      </dgm:t>
    </dgm:pt>
    <dgm:pt modelId="{0607652E-9651-41D1-AA85-59B295D73DEF}" type="parTrans" cxnId="{DDDC0CCD-2922-4DF9-A6A0-6B0F752D72B7}">
      <dgm:prSet/>
      <dgm:spPr/>
      <dgm:t>
        <a:bodyPr/>
        <a:lstStyle/>
        <a:p>
          <a:endParaRPr lang="en-US"/>
        </a:p>
      </dgm:t>
    </dgm:pt>
    <dgm:pt modelId="{C3776137-8B8D-445B-BBB9-FC600B693B4F}" type="sibTrans" cxnId="{DDDC0CCD-2922-4DF9-A6A0-6B0F752D72B7}">
      <dgm:prSet/>
      <dgm:spPr/>
      <dgm:t>
        <a:bodyPr/>
        <a:lstStyle/>
        <a:p>
          <a:endParaRPr lang="en-US"/>
        </a:p>
      </dgm:t>
    </dgm:pt>
    <dgm:pt modelId="{DE521DF7-2D94-407B-8B05-1E523313AA68}" type="pres">
      <dgm:prSet presAssocID="{F5DCCFF4-D892-4B77-9120-8E4B91746B62}" presName="Name0" presStyleCnt="0">
        <dgm:presLayoutVars>
          <dgm:dir/>
          <dgm:resizeHandles val="exact"/>
        </dgm:presLayoutVars>
      </dgm:prSet>
      <dgm:spPr/>
    </dgm:pt>
    <dgm:pt modelId="{FC8BCBBA-427A-480D-861C-55AA69612EDA}" type="pres">
      <dgm:prSet presAssocID="{472E933E-99C7-40AF-945D-E35260A24B20}" presName="node" presStyleLbl="node1" presStyleIdx="0" presStyleCnt="10">
        <dgm:presLayoutVars>
          <dgm:bulletEnabled val="1"/>
        </dgm:presLayoutVars>
      </dgm:prSet>
      <dgm:spPr/>
    </dgm:pt>
    <dgm:pt modelId="{E3577B12-FD80-4E04-8A3D-39F606C91B1D}" type="pres">
      <dgm:prSet presAssocID="{FC19A814-1835-4677-A56F-9C05911960DC}" presName="sibTrans" presStyleLbl="sibTrans1D1" presStyleIdx="0" presStyleCnt="9"/>
      <dgm:spPr/>
    </dgm:pt>
    <dgm:pt modelId="{9DE3680B-3DD1-4CE3-8A08-A5EA058808C5}" type="pres">
      <dgm:prSet presAssocID="{FC19A814-1835-4677-A56F-9C05911960DC}" presName="connectorText" presStyleLbl="sibTrans1D1" presStyleIdx="0" presStyleCnt="9"/>
      <dgm:spPr/>
    </dgm:pt>
    <dgm:pt modelId="{3AF65515-64AF-482A-9768-B1FD5DC8A7AE}" type="pres">
      <dgm:prSet presAssocID="{0CBADC76-87DA-4ADC-9BE7-F3CCEB7B1395}" presName="node" presStyleLbl="node1" presStyleIdx="1" presStyleCnt="10">
        <dgm:presLayoutVars>
          <dgm:bulletEnabled val="1"/>
        </dgm:presLayoutVars>
      </dgm:prSet>
      <dgm:spPr/>
    </dgm:pt>
    <dgm:pt modelId="{EF8A2546-BD75-4B5A-84B8-D56EB5F2C728}" type="pres">
      <dgm:prSet presAssocID="{598723DC-772D-445A-AA73-C692B4529B1E}" presName="sibTrans" presStyleLbl="sibTrans1D1" presStyleIdx="1" presStyleCnt="9"/>
      <dgm:spPr/>
    </dgm:pt>
    <dgm:pt modelId="{D2FAB5A6-7382-429C-9CC1-76664D158C31}" type="pres">
      <dgm:prSet presAssocID="{598723DC-772D-445A-AA73-C692B4529B1E}" presName="connectorText" presStyleLbl="sibTrans1D1" presStyleIdx="1" presStyleCnt="9"/>
      <dgm:spPr/>
    </dgm:pt>
    <dgm:pt modelId="{C7D50461-3F59-48F1-B041-27EDE7708B3A}" type="pres">
      <dgm:prSet presAssocID="{B9F7E08B-DB08-4DE8-B123-B35A1177B162}" presName="node" presStyleLbl="node1" presStyleIdx="2" presStyleCnt="10">
        <dgm:presLayoutVars>
          <dgm:bulletEnabled val="1"/>
        </dgm:presLayoutVars>
      </dgm:prSet>
      <dgm:spPr/>
    </dgm:pt>
    <dgm:pt modelId="{50E79076-18F1-4AE7-864C-C92E6D7DD4DA}" type="pres">
      <dgm:prSet presAssocID="{379E6C33-763A-4614-961F-3C7E02D6E48E}" presName="sibTrans" presStyleLbl="sibTrans1D1" presStyleIdx="2" presStyleCnt="9"/>
      <dgm:spPr/>
    </dgm:pt>
    <dgm:pt modelId="{F3ACBEF6-55B8-4408-A3D4-8A7A839B30D9}" type="pres">
      <dgm:prSet presAssocID="{379E6C33-763A-4614-961F-3C7E02D6E48E}" presName="connectorText" presStyleLbl="sibTrans1D1" presStyleIdx="2" presStyleCnt="9"/>
      <dgm:spPr/>
    </dgm:pt>
    <dgm:pt modelId="{22F230C5-D815-4663-BD62-A486B422822B}" type="pres">
      <dgm:prSet presAssocID="{7EB1AE9C-2BBB-4D29-9288-083EBC577813}" presName="node" presStyleLbl="node1" presStyleIdx="3" presStyleCnt="10">
        <dgm:presLayoutVars>
          <dgm:bulletEnabled val="1"/>
        </dgm:presLayoutVars>
      </dgm:prSet>
      <dgm:spPr/>
    </dgm:pt>
    <dgm:pt modelId="{9BB158C4-2EF8-4FEE-BFCC-B7DE032BCC7C}" type="pres">
      <dgm:prSet presAssocID="{E4F3C6E2-5FE4-483A-A56A-4F5C9EE6BC4C}" presName="sibTrans" presStyleLbl="sibTrans1D1" presStyleIdx="3" presStyleCnt="9"/>
      <dgm:spPr/>
    </dgm:pt>
    <dgm:pt modelId="{FBBC97C7-32E5-44EB-9A39-3B1EED3C42E8}" type="pres">
      <dgm:prSet presAssocID="{E4F3C6E2-5FE4-483A-A56A-4F5C9EE6BC4C}" presName="connectorText" presStyleLbl="sibTrans1D1" presStyleIdx="3" presStyleCnt="9"/>
      <dgm:spPr/>
    </dgm:pt>
    <dgm:pt modelId="{44A192D4-2251-4F72-A4B9-FB57E7F72883}" type="pres">
      <dgm:prSet presAssocID="{5FEFC0C9-4008-467E-8856-926A3F74E8BE}" presName="node" presStyleLbl="node1" presStyleIdx="4" presStyleCnt="10">
        <dgm:presLayoutVars>
          <dgm:bulletEnabled val="1"/>
        </dgm:presLayoutVars>
      </dgm:prSet>
      <dgm:spPr/>
    </dgm:pt>
    <dgm:pt modelId="{46AFD6D5-3890-4548-9018-441A742011F8}" type="pres">
      <dgm:prSet presAssocID="{0378F31D-D4D7-4EBC-BAA0-05A1C0893A34}" presName="sibTrans" presStyleLbl="sibTrans1D1" presStyleIdx="4" presStyleCnt="9"/>
      <dgm:spPr/>
    </dgm:pt>
    <dgm:pt modelId="{ACE3FAE8-49FB-4C0D-9361-8317E05CC2F0}" type="pres">
      <dgm:prSet presAssocID="{0378F31D-D4D7-4EBC-BAA0-05A1C0893A34}" presName="connectorText" presStyleLbl="sibTrans1D1" presStyleIdx="4" presStyleCnt="9"/>
      <dgm:spPr/>
    </dgm:pt>
    <dgm:pt modelId="{E7A3E54D-4060-4A55-89BA-ABE8E07B3A49}" type="pres">
      <dgm:prSet presAssocID="{6AA7C149-E9FB-4D76-AFB9-6ECE486FA014}" presName="node" presStyleLbl="node1" presStyleIdx="5" presStyleCnt="10">
        <dgm:presLayoutVars>
          <dgm:bulletEnabled val="1"/>
        </dgm:presLayoutVars>
      </dgm:prSet>
      <dgm:spPr/>
    </dgm:pt>
    <dgm:pt modelId="{C2F4D00B-291F-4ADD-857E-B6506EB8476B}" type="pres">
      <dgm:prSet presAssocID="{EB5FC4D7-5E95-4A0E-A475-FDE4E4C80C65}" presName="sibTrans" presStyleLbl="sibTrans1D1" presStyleIdx="5" presStyleCnt="9"/>
      <dgm:spPr/>
    </dgm:pt>
    <dgm:pt modelId="{CE1FB4E0-F456-4506-866E-08CDFAE3D5B9}" type="pres">
      <dgm:prSet presAssocID="{EB5FC4D7-5E95-4A0E-A475-FDE4E4C80C65}" presName="connectorText" presStyleLbl="sibTrans1D1" presStyleIdx="5" presStyleCnt="9"/>
      <dgm:spPr/>
    </dgm:pt>
    <dgm:pt modelId="{4E9C9E28-E7A0-4709-9C40-CA02D1547498}" type="pres">
      <dgm:prSet presAssocID="{892999E0-6B5F-4E1E-BD27-A123AE3AAB45}" presName="node" presStyleLbl="node1" presStyleIdx="6" presStyleCnt="10">
        <dgm:presLayoutVars>
          <dgm:bulletEnabled val="1"/>
        </dgm:presLayoutVars>
      </dgm:prSet>
      <dgm:spPr/>
    </dgm:pt>
    <dgm:pt modelId="{F29D8515-8F64-49FE-BF22-8E6F56BAE3A0}" type="pres">
      <dgm:prSet presAssocID="{D8F0DD4A-AB33-4578-98D9-1426B596705F}" presName="sibTrans" presStyleLbl="sibTrans1D1" presStyleIdx="6" presStyleCnt="9"/>
      <dgm:spPr/>
    </dgm:pt>
    <dgm:pt modelId="{B64BF672-0124-4619-A8CE-28B821EBCB24}" type="pres">
      <dgm:prSet presAssocID="{D8F0DD4A-AB33-4578-98D9-1426B596705F}" presName="connectorText" presStyleLbl="sibTrans1D1" presStyleIdx="6" presStyleCnt="9"/>
      <dgm:spPr/>
    </dgm:pt>
    <dgm:pt modelId="{54308065-399F-410F-BE1F-74FC4386539E}" type="pres">
      <dgm:prSet presAssocID="{A247FE7D-211E-4B15-B94A-08BC33BC322B}" presName="node" presStyleLbl="node1" presStyleIdx="7" presStyleCnt="10">
        <dgm:presLayoutVars>
          <dgm:bulletEnabled val="1"/>
        </dgm:presLayoutVars>
      </dgm:prSet>
      <dgm:spPr/>
    </dgm:pt>
    <dgm:pt modelId="{F0437535-DA63-41BF-AB27-41230E494A35}" type="pres">
      <dgm:prSet presAssocID="{47347882-CE40-4256-9CC9-040B7C0D8428}" presName="sibTrans" presStyleLbl="sibTrans1D1" presStyleIdx="7" presStyleCnt="9"/>
      <dgm:spPr/>
    </dgm:pt>
    <dgm:pt modelId="{2224A45D-733C-4603-A33A-CA8BBB1D9498}" type="pres">
      <dgm:prSet presAssocID="{47347882-CE40-4256-9CC9-040B7C0D8428}" presName="connectorText" presStyleLbl="sibTrans1D1" presStyleIdx="7" presStyleCnt="9"/>
      <dgm:spPr/>
    </dgm:pt>
    <dgm:pt modelId="{35FACF54-6042-4E77-A458-1AE0D3EAD5D7}" type="pres">
      <dgm:prSet presAssocID="{1B929772-3FB3-42FE-A4B3-AC1DC79CC97A}" presName="node" presStyleLbl="node1" presStyleIdx="8" presStyleCnt="10">
        <dgm:presLayoutVars>
          <dgm:bulletEnabled val="1"/>
        </dgm:presLayoutVars>
      </dgm:prSet>
      <dgm:spPr/>
    </dgm:pt>
    <dgm:pt modelId="{499D592D-DE3B-4732-A05A-216AA344FC17}" type="pres">
      <dgm:prSet presAssocID="{B910E164-88FB-4B6D-AC65-F1FD6C0569E8}" presName="sibTrans" presStyleLbl="sibTrans1D1" presStyleIdx="8" presStyleCnt="9"/>
      <dgm:spPr/>
    </dgm:pt>
    <dgm:pt modelId="{6D63A8F4-1D4E-46C4-BBF0-02B394C1BBC1}" type="pres">
      <dgm:prSet presAssocID="{B910E164-88FB-4B6D-AC65-F1FD6C0569E8}" presName="connectorText" presStyleLbl="sibTrans1D1" presStyleIdx="8" presStyleCnt="9"/>
      <dgm:spPr/>
    </dgm:pt>
    <dgm:pt modelId="{05EAF98B-1FA3-4197-8893-59194F8BC172}" type="pres">
      <dgm:prSet presAssocID="{E381BD5B-A0EA-43E2-B9F4-2AD9953EEE42}" presName="node" presStyleLbl="node1" presStyleIdx="9" presStyleCnt="10">
        <dgm:presLayoutVars>
          <dgm:bulletEnabled val="1"/>
        </dgm:presLayoutVars>
      </dgm:prSet>
      <dgm:spPr/>
    </dgm:pt>
  </dgm:ptLst>
  <dgm:cxnLst>
    <dgm:cxn modelId="{79BC4E0C-22B0-43AB-8D1D-16D0ACCC6D4C}" type="presOf" srcId="{7EB1AE9C-2BBB-4D29-9288-083EBC577813}" destId="{22F230C5-D815-4663-BD62-A486B422822B}" srcOrd="0" destOrd="0" presId="urn:microsoft.com/office/officeart/2016/7/layout/RepeatingBendingProcessNew#1"/>
    <dgm:cxn modelId="{09F13110-6195-4595-BEBC-65EF90487941}" type="presOf" srcId="{F5DCCFF4-D892-4B77-9120-8E4B91746B62}" destId="{DE521DF7-2D94-407B-8B05-1E523313AA68}" srcOrd="0" destOrd="0" presId="urn:microsoft.com/office/officeart/2016/7/layout/RepeatingBendingProcessNew#1"/>
    <dgm:cxn modelId="{F4F80813-E177-4BAA-8719-694314AAC814}" type="presOf" srcId="{0378F31D-D4D7-4EBC-BAA0-05A1C0893A34}" destId="{ACE3FAE8-49FB-4C0D-9361-8317E05CC2F0}" srcOrd="1" destOrd="0" presId="urn:microsoft.com/office/officeart/2016/7/layout/RepeatingBendingProcessNew#1"/>
    <dgm:cxn modelId="{A31F571C-18E3-454A-87FA-1D2B46775823}" srcId="{F5DCCFF4-D892-4B77-9120-8E4B91746B62}" destId="{5FEFC0C9-4008-467E-8856-926A3F74E8BE}" srcOrd="4" destOrd="0" parTransId="{AAAB4574-08D3-4282-99BC-398A301037A9}" sibTransId="{0378F31D-D4D7-4EBC-BAA0-05A1C0893A34}"/>
    <dgm:cxn modelId="{975CDD1F-61B8-4E94-AF2A-5757F26C15F9}" type="presOf" srcId="{598723DC-772D-445A-AA73-C692B4529B1E}" destId="{EF8A2546-BD75-4B5A-84B8-D56EB5F2C728}" srcOrd="0" destOrd="0" presId="urn:microsoft.com/office/officeart/2016/7/layout/RepeatingBendingProcessNew#1"/>
    <dgm:cxn modelId="{1989B524-7F8B-4126-920D-197185EDBCD8}" type="presOf" srcId="{379E6C33-763A-4614-961F-3C7E02D6E48E}" destId="{50E79076-18F1-4AE7-864C-C92E6D7DD4DA}" srcOrd="0" destOrd="0" presId="urn:microsoft.com/office/officeart/2016/7/layout/RepeatingBendingProcessNew#1"/>
    <dgm:cxn modelId="{6595E127-1E8F-4962-A07B-4C50FC95C012}" type="presOf" srcId="{47347882-CE40-4256-9CC9-040B7C0D8428}" destId="{2224A45D-733C-4603-A33A-CA8BBB1D9498}" srcOrd="1" destOrd="0" presId="urn:microsoft.com/office/officeart/2016/7/layout/RepeatingBendingProcessNew#1"/>
    <dgm:cxn modelId="{480BA031-EFCC-4299-8250-A5748B55C8B7}" type="presOf" srcId="{0CBADC76-87DA-4ADC-9BE7-F3CCEB7B1395}" destId="{3AF65515-64AF-482A-9768-B1FD5DC8A7AE}" srcOrd="0" destOrd="0" presId="urn:microsoft.com/office/officeart/2016/7/layout/RepeatingBendingProcessNew#1"/>
    <dgm:cxn modelId="{9628E83D-4D4D-49E2-B401-C415124B9C74}" type="presOf" srcId="{E4F3C6E2-5FE4-483A-A56A-4F5C9EE6BC4C}" destId="{9BB158C4-2EF8-4FEE-BFCC-B7DE032BCC7C}" srcOrd="0" destOrd="0" presId="urn:microsoft.com/office/officeart/2016/7/layout/RepeatingBendingProcessNew#1"/>
    <dgm:cxn modelId="{2885F55B-DF4F-4C4A-9018-BEB26A101DA7}" srcId="{F5DCCFF4-D892-4B77-9120-8E4B91746B62}" destId="{1B929772-3FB3-42FE-A4B3-AC1DC79CC97A}" srcOrd="8" destOrd="0" parTransId="{916E39AE-FFEA-48D1-859E-02E5556ED3A5}" sibTransId="{B910E164-88FB-4B6D-AC65-F1FD6C0569E8}"/>
    <dgm:cxn modelId="{6A4DAF5F-A6BF-4D54-A210-A7B6D6733069}" type="presOf" srcId="{EB5FC4D7-5E95-4A0E-A475-FDE4E4C80C65}" destId="{C2F4D00B-291F-4ADD-857E-B6506EB8476B}" srcOrd="0" destOrd="0" presId="urn:microsoft.com/office/officeart/2016/7/layout/RepeatingBendingProcessNew#1"/>
    <dgm:cxn modelId="{1B7F0F66-64E2-4943-9F0E-EEE93415A5E7}" type="presOf" srcId="{B910E164-88FB-4B6D-AC65-F1FD6C0569E8}" destId="{499D592D-DE3B-4732-A05A-216AA344FC17}" srcOrd="0" destOrd="0" presId="urn:microsoft.com/office/officeart/2016/7/layout/RepeatingBendingProcessNew#1"/>
    <dgm:cxn modelId="{B50FC666-E668-41AF-B415-42524ECA53F2}" type="presOf" srcId="{D8F0DD4A-AB33-4578-98D9-1426B596705F}" destId="{F29D8515-8F64-49FE-BF22-8E6F56BAE3A0}" srcOrd="0" destOrd="0" presId="urn:microsoft.com/office/officeart/2016/7/layout/RepeatingBendingProcessNew#1"/>
    <dgm:cxn modelId="{D665D66A-06BF-406A-A33B-1F2B108E655C}" srcId="{F5DCCFF4-D892-4B77-9120-8E4B91746B62}" destId="{472E933E-99C7-40AF-945D-E35260A24B20}" srcOrd="0" destOrd="0" parTransId="{29475D51-5B60-45D2-AE72-6F2F7EFA2982}" sibTransId="{FC19A814-1835-4677-A56F-9C05911960DC}"/>
    <dgm:cxn modelId="{0517F56A-ECF0-4B7D-9659-AB9C636EF7CC}" type="presOf" srcId="{D8F0DD4A-AB33-4578-98D9-1426B596705F}" destId="{B64BF672-0124-4619-A8CE-28B821EBCB24}" srcOrd="1" destOrd="0" presId="urn:microsoft.com/office/officeart/2016/7/layout/RepeatingBendingProcessNew#1"/>
    <dgm:cxn modelId="{92AFC56C-0B4C-44BF-B7BD-E3EF4B07C4CB}" type="presOf" srcId="{0378F31D-D4D7-4EBC-BAA0-05A1C0893A34}" destId="{46AFD6D5-3890-4548-9018-441A742011F8}" srcOrd="0" destOrd="0" presId="urn:microsoft.com/office/officeart/2016/7/layout/RepeatingBendingProcessNew#1"/>
    <dgm:cxn modelId="{4FB7494E-932E-42ED-9BBB-7669F0F0CBDF}" type="presOf" srcId="{47347882-CE40-4256-9CC9-040B7C0D8428}" destId="{F0437535-DA63-41BF-AB27-41230E494A35}" srcOrd="0" destOrd="0" presId="urn:microsoft.com/office/officeart/2016/7/layout/RepeatingBendingProcessNew#1"/>
    <dgm:cxn modelId="{5AF08570-D55C-4D22-BD89-F93822D4B9A2}" type="presOf" srcId="{EB5FC4D7-5E95-4A0E-A475-FDE4E4C80C65}" destId="{CE1FB4E0-F456-4506-866E-08CDFAE3D5B9}" srcOrd="1" destOrd="0" presId="urn:microsoft.com/office/officeart/2016/7/layout/RepeatingBendingProcessNew#1"/>
    <dgm:cxn modelId="{6D1B3C71-DAB4-48D5-8EFA-895E3B57D677}" srcId="{F5DCCFF4-D892-4B77-9120-8E4B91746B62}" destId="{A247FE7D-211E-4B15-B94A-08BC33BC322B}" srcOrd="7" destOrd="0" parTransId="{476FC3C5-3E77-4CC3-A3BC-D6ED7F1B3195}" sibTransId="{47347882-CE40-4256-9CC9-040B7C0D8428}"/>
    <dgm:cxn modelId="{76F17452-B609-491E-ADD2-1279B95C9F18}" type="presOf" srcId="{B910E164-88FB-4B6D-AC65-F1FD6C0569E8}" destId="{6D63A8F4-1D4E-46C4-BBF0-02B394C1BBC1}" srcOrd="1" destOrd="0" presId="urn:microsoft.com/office/officeart/2016/7/layout/RepeatingBendingProcessNew#1"/>
    <dgm:cxn modelId="{032DB155-D707-4AAB-BABA-82B221594D74}" type="presOf" srcId="{6AA7C149-E9FB-4D76-AFB9-6ECE486FA014}" destId="{E7A3E54D-4060-4A55-89BA-ABE8E07B3A49}" srcOrd="0" destOrd="0" presId="urn:microsoft.com/office/officeart/2016/7/layout/RepeatingBendingProcessNew#1"/>
    <dgm:cxn modelId="{AFE2D576-4963-4AAE-B343-E2B5F9F1C56A}" srcId="{F5DCCFF4-D892-4B77-9120-8E4B91746B62}" destId="{6AA7C149-E9FB-4D76-AFB9-6ECE486FA014}" srcOrd="5" destOrd="0" parTransId="{C021CD08-63F4-4E05-991C-8C896279CD1B}" sibTransId="{EB5FC4D7-5E95-4A0E-A475-FDE4E4C80C65}"/>
    <dgm:cxn modelId="{2F416558-E834-4785-A17F-7675E73D5E3E}" srcId="{F5DCCFF4-D892-4B77-9120-8E4B91746B62}" destId="{0CBADC76-87DA-4ADC-9BE7-F3CCEB7B1395}" srcOrd="1" destOrd="0" parTransId="{0670EAB5-B6CF-4025-AE10-C2053D23C925}" sibTransId="{598723DC-772D-445A-AA73-C692B4529B1E}"/>
    <dgm:cxn modelId="{7DFFBB59-FFD7-42FF-ACA4-BA1E6D9A826D}" type="presOf" srcId="{598723DC-772D-445A-AA73-C692B4529B1E}" destId="{D2FAB5A6-7382-429C-9CC1-76664D158C31}" srcOrd="1" destOrd="0" presId="urn:microsoft.com/office/officeart/2016/7/layout/RepeatingBendingProcessNew#1"/>
    <dgm:cxn modelId="{81523A86-8710-48E2-81F5-ACF6B648E72B}" type="presOf" srcId="{A247FE7D-211E-4B15-B94A-08BC33BC322B}" destId="{54308065-399F-410F-BE1F-74FC4386539E}" srcOrd="0" destOrd="0" presId="urn:microsoft.com/office/officeart/2016/7/layout/RepeatingBendingProcessNew#1"/>
    <dgm:cxn modelId="{9A2CDE8A-6804-45C0-A884-6E04A56D6454}" srcId="{F5DCCFF4-D892-4B77-9120-8E4B91746B62}" destId="{7EB1AE9C-2BBB-4D29-9288-083EBC577813}" srcOrd="3" destOrd="0" parTransId="{87F7BE01-1D02-4203-A44B-A0FA1E191B92}" sibTransId="{E4F3C6E2-5FE4-483A-A56A-4F5C9EE6BC4C}"/>
    <dgm:cxn modelId="{DB648498-88B0-4D42-B8F8-A1DD10FAA756}" type="presOf" srcId="{892999E0-6B5F-4E1E-BD27-A123AE3AAB45}" destId="{4E9C9E28-E7A0-4709-9C40-CA02D1547498}" srcOrd="0" destOrd="0" presId="urn:microsoft.com/office/officeart/2016/7/layout/RepeatingBendingProcessNew#1"/>
    <dgm:cxn modelId="{89BDBBA0-84C1-4517-AE83-578C20D51D7C}" type="presOf" srcId="{472E933E-99C7-40AF-945D-E35260A24B20}" destId="{FC8BCBBA-427A-480D-861C-55AA69612EDA}" srcOrd="0" destOrd="0" presId="urn:microsoft.com/office/officeart/2016/7/layout/RepeatingBendingProcessNew#1"/>
    <dgm:cxn modelId="{E8B1B8A5-1F40-4A29-A268-6E45CA10DF98}" type="presOf" srcId="{B9F7E08B-DB08-4DE8-B123-B35A1177B162}" destId="{C7D50461-3F59-48F1-B041-27EDE7708B3A}" srcOrd="0" destOrd="0" presId="urn:microsoft.com/office/officeart/2016/7/layout/RepeatingBendingProcessNew#1"/>
    <dgm:cxn modelId="{F023C4A8-F11D-42F4-9FDD-C77A06D33A14}" type="presOf" srcId="{E4F3C6E2-5FE4-483A-A56A-4F5C9EE6BC4C}" destId="{FBBC97C7-32E5-44EB-9A39-3B1EED3C42E8}" srcOrd="1" destOrd="0" presId="urn:microsoft.com/office/officeart/2016/7/layout/RepeatingBendingProcessNew#1"/>
    <dgm:cxn modelId="{B7C848AC-67E9-4752-AE48-9DA861A71C83}" type="presOf" srcId="{FC19A814-1835-4677-A56F-9C05911960DC}" destId="{E3577B12-FD80-4E04-8A3D-39F606C91B1D}" srcOrd="0" destOrd="0" presId="urn:microsoft.com/office/officeart/2016/7/layout/RepeatingBendingProcessNew#1"/>
    <dgm:cxn modelId="{FF0927B5-7A85-4CB5-B048-AA4E71EB1F55}" type="presOf" srcId="{E381BD5B-A0EA-43E2-B9F4-2AD9953EEE42}" destId="{05EAF98B-1FA3-4197-8893-59194F8BC172}" srcOrd="0" destOrd="0" presId="urn:microsoft.com/office/officeart/2016/7/layout/RepeatingBendingProcessNew#1"/>
    <dgm:cxn modelId="{FD138BBA-A93E-418D-9EDE-EBF9328C428E}" type="presOf" srcId="{5FEFC0C9-4008-467E-8856-926A3F74E8BE}" destId="{44A192D4-2251-4F72-A4B9-FB57E7F72883}" srcOrd="0" destOrd="0" presId="urn:microsoft.com/office/officeart/2016/7/layout/RepeatingBendingProcessNew#1"/>
    <dgm:cxn modelId="{B4CDA9C1-4C30-40BE-8C5E-2DD384BA5176}" type="presOf" srcId="{FC19A814-1835-4677-A56F-9C05911960DC}" destId="{9DE3680B-3DD1-4CE3-8A08-A5EA058808C5}" srcOrd="1" destOrd="0" presId="urn:microsoft.com/office/officeart/2016/7/layout/RepeatingBendingProcessNew#1"/>
    <dgm:cxn modelId="{DDDC0CCD-2922-4DF9-A6A0-6B0F752D72B7}" srcId="{F5DCCFF4-D892-4B77-9120-8E4B91746B62}" destId="{E381BD5B-A0EA-43E2-B9F4-2AD9953EEE42}" srcOrd="9" destOrd="0" parTransId="{0607652E-9651-41D1-AA85-59B295D73DEF}" sibTransId="{C3776137-8B8D-445B-BBB9-FC600B693B4F}"/>
    <dgm:cxn modelId="{C3B0B4D2-333E-425C-86D1-513DED3FA648}" type="presOf" srcId="{379E6C33-763A-4614-961F-3C7E02D6E48E}" destId="{F3ACBEF6-55B8-4408-A3D4-8A7A839B30D9}" srcOrd="1" destOrd="0" presId="urn:microsoft.com/office/officeart/2016/7/layout/RepeatingBendingProcessNew#1"/>
    <dgm:cxn modelId="{C165DED3-1D44-4A06-BA65-157F37332BE1}" srcId="{F5DCCFF4-D892-4B77-9120-8E4B91746B62}" destId="{892999E0-6B5F-4E1E-BD27-A123AE3AAB45}" srcOrd="6" destOrd="0" parTransId="{A486B40A-F786-4944-93C5-FA91566668E9}" sibTransId="{D8F0DD4A-AB33-4578-98D9-1426B596705F}"/>
    <dgm:cxn modelId="{63789BE8-2971-4470-9E07-36CA0F7EE18E}" srcId="{F5DCCFF4-D892-4B77-9120-8E4B91746B62}" destId="{B9F7E08B-DB08-4DE8-B123-B35A1177B162}" srcOrd="2" destOrd="0" parTransId="{4159798C-8ADE-4C37-BB01-A801BCAC1231}" sibTransId="{379E6C33-763A-4614-961F-3C7E02D6E48E}"/>
    <dgm:cxn modelId="{301FBDFB-7441-45DA-B596-5B180A726B8D}" type="presOf" srcId="{1B929772-3FB3-42FE-A4B3-AC1DC79CC97A}" destId="{35FACF54-6042-4E77-A458-1AE0D3EAD5D7}" srcOrd="0" destOrd="0" presId="urn:microsoft.com/office/officeart/2016/7/layout/RepeatingBendingProcessNew#1"/>
    <dgm:cxn modelId="{F0F508AF-2397-4254-AFA5-F101F8FEF1CB}" type="presParOf" srcId="{DE521DF7-2D94-407B-8B05-1E523313AA68}" destId="{FC8BCBBA-427A-480D-861C-55AA69612EDA}" srcOrd="0" destOrd="0" presId="urn:microsoft.com/office/officeart/2016/7/layout/RepeatingBendingProcessNew#1"/>
    <dgm:cxn modelId="{F11A96B4-4599-49F0-BDC7-345398FB5D56}" type="presParOf" srcId="{DE521DF7-2D94-407B-8B05-1E523313AA68}" destId="{E3577B12-FD80-4E04-8A3D-39F606C91B1D}" srcOrd="1" destOrd="0" presId="urn:microsoft.com/office/officeart/2016/7/layout/RepeatingBendingProcessNew#1"/>
    <dgm:cxn modelId="{D861B80A-3113-4073-B9D6-76827E20025E}" type="presParOf" srcId="{E3577B12-FD80-4E04-8A3D-39F606C91B1D}" destId="{9DE3680B-3DD1-4CE3-8A08-A5EA058808C5}" srcOrd="0" destOrd="0" presId="urn:microsoft.com/office/officeart/2016/7/layout/RepeatingBendingProcessNew#1"/>
    <dgm:cxn modelId="{C5D592C1-DA9E-4BA6-AE6B-7A04DA842C82}" type="presParOf" srcId="{DE521DF7-2D94-407B-8B05-1E523313AA68}" destId="{3AF65515-64AF-482A-9768-B1FD5DC8A7AE}" srcOrd="2" destOrd="0" presId="urn:microsoft.com/office/officeart/2016/7/layout/RepeatingBendingProcessNew#1"/>
    <dgm:cxn modelId="{DF976E54-1BB2-42B6-A393-5C87DBA9019A}" type="presParOf" srcId="{DE521DF7-2D94-407B-8B05-1E523313AA68}" destId="{EF8A2546-BD75-4B5A-84B8-D56EB5F2C728}" srcOrd="3" destOrd="0" presId="urn:microsoft.com/office/officeart/2016/7/layout/RepeatingBendingProcessNew#1"/>
    <dgm:cxn modelId="{3443B2A8-B5F2-45E3-BBE7-8866319B40F4}" type="presParOf" srcId="{EF8A2546-BD75-4B5A-84B8-D56EB5F2C728}" destId="{D2FAB5A6-7382-429C-9CC1-76664D158C31}" srcOrd="0" destOrd="0" presId="urn:microsoft.com/office/officeart/2016/7/layout/RepeatingBendingProcessNew#1"/>
    <dgm:cxn modelId="{332835BC-A8CE-4106-901E-5A37E518F335}" type="presParOf" srcId="{DE521DF7-2D94-407B-8B05-1E523313AA68}" destId="{C7D50461-3F59-48F1-B041-27EDE7708B3A}" srcOrd="4" destOrd="0" presId="urn:microsoft.com/office/officeart/2016/7/layout/RepeatingBendingProcessNew#1"/>
    <dgm:cxn modelId="{CF2D99D1-4811-410A-8139-DF77A5C8E2E1}" type="presParOf" srcId="{DE521DF7-2D94-407B-8B05-1E523313AA68}" destId="{50E79076-18F1-4AE7-864C-C92E6D7DD4DA}" srcOrd="5" destOrd="0" presId="urn:microsoft.com/office/officeart/2016/7/layout/RepeatingBendingProcessNew#1"/>
    <dgm:cxn modelId="{E544257A-8085-4B85-8F9B-19F842250D1F}" type="presParOf" srcId="{50E79076-18F1-4AE7-864C-C92E6D7DD4DA}" destId="{F3ACBEF6-55B8-4408-A3D4-8A7A839B30D9}" srcOrd="0" destOrd="0" presId="urn:microsoft.com/office/officeart/2016/7/layout/RepeatingBendingProcessNew#1"/>
    <dgm:cxn modelId="{FF0EB2C3-9ED0-4914-BBE6-F943E2E45438}" type="presParOf" srcId="{DE521DF7-2D94-407B-8B05-1E523313AA68}" destId="{22F230C5-D815-4663-BD62-A486B422822B}" srcOrd="6" destOrd="0" presId="urn:microsoft.com/office/officeart/2016/7/layout/RepeatingBendingProcessNew#1"/>
    <dgm:cxn modelId="{74AEC050-0AE4-435A-889D-A4576FCEB6DB}" type="presParOf" srcId="{DE521DF7-2D94-407B-8B05-1E523313AA68}" destId="{9BB158C4-2EF8-4FEE-BFCC-B7DE032BCC7C}" srcOrd="7" destOrd="0" presId="urn:microsoft.com/office/officeart/2016/7/layout/RepeatingBendingProcessNew#1"/>
    <dgm:cxn modelId="{60563990-05FD-421E-A451-7AE514040DC9}" type="presParOf" srcId="{9BB158C4-2EF8-4FEE-BFCC-B7DE032BCC7C}" destId="{FBBC97C7-32E5-44EB-9A39-3B1EED3C42E8}" srcOrd="0" destOrd="0" presId="urn:microsoft.com/office/officeart/2016/7/layout/RepeatingBendingProcessNew#1"/>
    <dgm:cxn modelId="{AFC84976-D8E1-4034-8ECF-D30A4C730521}" type="presParOf" srcId="{DE521DF7-2D94-407B-8B05-1E523313AA68}" destId="{44A192D4-2251-4F72-A4B9-FB57E7F72883}" srcOrd="8" destOrd="0" presId="urn:microsoft.com/office/officeart/2016/7/layout/RepeatingBendingProcessNew#1"/>
    <dgm:cxn modelId="{9A0B9FE3-1D45-4770-9FD1-9BBB6141DF6E}" type="presParOf" srcId="{DE521DF7-2D94-407B-8B05-1E523313AA68}" destId="{46AFD6D5-3890-4548-9018-441A742011F8}" srcOrd="9" destOrd="0" presId="urn:microsoft.com/office/officeart/2016/7/layout/RepeatingBendingProcessNew#1"/>
    <dgm:cxn modelId="{0368FC31-1B74-41C1-9F18-455A9BBC4BC5}" type="presParOf" srcId="{46AFD6D5-3890-4548-9018-441A742011F8}" destId="{ACE3FAE8-49FB-4C0D-9361-8317E05CC2F0}" srcOrd="0" destOrd="0" presId="urn:microsoft.com/office/officeart/2016/7/layout/RepeatingBendingProcessNew#1"/>
    <dgm:cxn modelId="{5E2AF889-6143-4B04-A4FA-5A409368B89D}" type="presParOf" srcId="{DE521DF7-2D94-407B-8B05-1E523313AA68}" destId="{E7A3E54D-4060-4A55-89BA-ABE8E07B3A49}" srcOrd="10" destOrd="0" presId="urn:microsoft.com/office/officeart/2016/7/layout/RepeatingBendingProcessNew#1"/>
    <dgm:cxn modelId="{4EC33144-3C89-417D-B0DC-17E428ADC585}" type="presParOf" srcId="{DE521DF7-2D94-407B-8B05-1E523313AA68}" destId="{C2F4D00B-291F-4ADD-857E-B6506EB8476B}" srcOrd="11" destOrd="0" presId="urn:microsoft.com/office/officeart/2016/7/layout/RepeatingBendingProcessNew#1"/>
    <dgm:cxn modelId="{04E57137-0FB5-4AE2-88A9-E873F6388AF6}" type="presParOf" srcId="{C2F4D00B-291F-4ADD-857E-B6506EB8476B}" destId="{CE1FB4E0-F456-4506-866E-08CDFAE3D5B9}" srcOrd="0" destOrd="0" presId="urn:microsoft.com/office/officeart/2016/7/layout/RepeatingBendingProcessNew#1"/>
    <dgm:cxn modelId="{E067788A-3D8B-4837-ABA1-3747B1F75FCD}" type="presParOf" srcId="{DE521DF7-2D94-407B-8B05-1E523313AA68}" destId="{4E9C9E28-E7A0-4709-9C40-CA02D1547498}" srcOrd="12" destOrd="0" presId="urn:microsoft.com/office/officeart/2016/7/layout/RepeatingBendingProcessNew#1"/>
    <dgm:cxn modelId="{919EDA00-ED9D-49E1-8C04-F9312AF38AF3}" type="presParOf" srcId="{DE521DF7-2D94-407B-8B05-1E523313AA68}" destId="{F29D8515-8F64-49FE-BF22-8E6F56BAE3A0}" srcOrd="13" destOrd="0" presId="urn:microsoft.com/office/officeart/2016/7/layout/RepeatingBendingProcessNew#1"/>
    <dgm:cxn modelId="{FBB30A15-3973-4F1F-B33C-3999919F0F6D}" type="presParOf" srcId="{F29D8515-8F64-49FE-BF22-8E6F56BAE3A0}" destId="{B64BF672-0124-4619-A8CE-28B821EBCB24}" srcOrd="0" destOrd="0" presId="urn:microsoft.com/office/officeart/2016/7/layout/RepeatingBendingProcessNew#1"/>
    <dgm:cxn modelId="{84FA639C-CB67-4416-AD12-54F81B0D782A}" type="presParOf" srcId="{DE521DF7-2D94-407B-8B05-1E523313AA68}" destId="{54308065-399F-410F-BE1F-74FC4386539E}" srcOrd="14" destOrd="0" presId="urn:microsoft.com/office/officeart/2016/7/layout/RepeatingBendingProcessNew#1"/>
    <dgm:cxn modelId="{77BB0626-22B6-473E-9483-A10ED566B73C}" type="presParOf" srcId="{DE521DF7-2D94-407B-8B05-1E523313AA68}" destId="{F0437535-DA63-41BF-AB27-41230E494A35}" srcOrd="15" destOrd="0" presId="urn:microsoft.com/office/officeart/2016/7/layout/RepeatingBendingProcessNew#1"/>
    <dgm:cxn modelId="{A1E144CD-C95D-4199-A4E3-76AECC681B2D}" type="presParOf" srcId="{F0437535-DA63-41BF-AB27-41230E494A35}" destId="{2224A45D-733C-4603-A33A-CA8BBB1D9498}" srcOrd="0" destOrd="0" presId="urn:microsoft.com/office/officeart/2016/7/layout/RepeatingBendingProcessNew#1"/>
    <dgm:cxn modelId="{FA072CF4-7089-4B42-844B-700357977A70}" type="presParOf" srcId="{DE521DF7-2D94-407B-8B05-1E523313AA68}" destId="{35FACF54-6042-4E77-A458-1AE0D3EAD5D7}" srcOrd="16" destOrd="0" presId="urn:microsoft.com/office/officeart/2016/7/layout/RepeatingBendingProcessNew#1"/>
    <dgm:cxn modelId="{900F9E72-F5B2-40B4-832D-D09299D829F9}" type="presParOf" srcId="{DE521DF7-2D94-407B-8B05-1E523313AA68}" destId="{499D592D-DE3B-4732-A05A-216AA344FC17}" srcOrd="17" destOrd="0" presId="urn:microsoft.com/office/officeart/2016/7/layout/RepeatingBendingProcessNew#1"/>
    <dgm:cxn modelId="{CEEB87D5-84DA-48F9-A7E7-60DD908CB340}" type="presParOf" srcId="{499D592D-DE3B-4732-A05A-216AA344FC17}" destId="{6D63A8F4-1D4E-46C4-BBF0-02B394C1BBC1}" srcOrd="0" destOrd="0" presId="urn:microsoft.com/office/officeart/2016/7/layout/RepeatingBendingProcessNew#1"/>
    <dgm:cxn modelId="{29BEC8DD-69FE-47AC-874B-936F5A84A3B0}" type="presParOf" srcId="{DE521DF7-2D94-407B-8B05-1E523313AA68}" destId="{05EAF98B-1FA3-4197-8893-59194F8BC172}" srcOrd="18" destOrd="0" presId="urn:microsoft.com/office/officeart/2016/7/layout/RepeatingBendingProcessNe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CAFE9-8AD7-4762-BDC0-28A2EB1B7F0B}"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36BEA911-0CE8-483B-BFA4-D5131D7DF7B3}">
      <dgm:prSet/>
      <dgm:spPr/>
      <dgm:t>
        <a:bodyPr/>
        <a:lstStyle/>
        <a:p>
          <a:r>
            <a:rPr lang="el-GR" dirty="0">
              <a:latin typeface="Century Gothic" panose="020B0502020202020204" pitchFamily="34" charset="0"/>
            </a:rPr>
            <a:t>Άσκηση για το σπίτι</a:t>
          </a:r>
          <a:endParaRPr lang="en-US" dirty="0">
            <a:latin typeface="Century Gothic" panose="020B0502020202020204" pitchFamily="34" charset="0"/>
          </a:endParaRPr>
        </a:p>
      </dgm:t>
    </dgm:pt>
    <dgm:pt modelId="{AA46EC39-A2A3-4D4E-A103-9348B9E9E092}" type="parTrans" cxnId="{A3E89EB1-29D8-420A-8D81-44A0F7B080BB}">
      <dgm:prSet/>
      <dgm:spPr/>
      <dgm:t>
        <a:bodyPr/>
        <a:lstStyle/>
        <a:p>
          <a:endParaRPr lang="en-US"/>
        </a:p>
      </dgm:t>
    </dgm:pt>
    <dgm:pt modelId="{EDBF7532-05F9-42F1-9B96-66D223D2B2AF}" type="sibTrans" cxnId="{A3E89EB1-29D8-420A-8D81-44A0F7B080BB}">
      <dgm:prSet/>
      <dgm:spPr/>
      <dgm:t>
        <a:bodyPr/>
        <a:lstStyle/>
        <a:p>
          <a:endParaRPr lang="en-US"/>
        </a:p>
      </dgm:t>
    </dgm:pt>
    <dgm:pt modelId="{854A59CF-1AA3-4418-972F-C2DB1B335FAD}">
      <dgm:prSet/>
      <dgm:spPr/>
      <dgm:t>
        <a:bodyPr/>
        <a:lstStyle/>
        <a:p>
          <a:r>
            <a:rPr lang="el-GR">
              <a:latin typeface="Century Gothic" panose="020B0502020202020204" pitchFamily="34" charset="0"/>
            </a:rPr>
            <a:t>Εντοπίζω και </a:t>
          </a:r>
          <a:r>
            <a:rPr lang="el-GR" dirty="0">
              <a:latin typeface="Century Gothic" panose="020B0502020202020204" pitchFamily="34" charset="0"/>
            </a:rPr>
            <a:t>συζητάμε στην αίθουσα ένα αφηγηματικό άρθρο που μου έκανε εντύπωση</a:t>
          </a:r>
          <a:endParaRPr lang="en-US" dirty="0">
            <a:latin typeface="Century Gothic" panose="020B0502020202020204" pitchFamily="34" charset="0"/>
          </a:endParaRPr>
        </a:p>
      </dgm:t>
    </dgm:pt>
    <dgm:pt modelId="{544FECCA-3554-4AEA-8498-385AF805E330}" type="parTrans" cxnId="{5B23AF6C-0105-4ADE-B481-B4E730DB3ECA}">
      <dgm:prSet/>
      <dgm:spPr/>
      <dgm:t>
        <a:bodyPr/>
        <a:lstStyle/>
        <a:p>
          <a:endParaRPr lang="en-US"/>
        </a:p>
      </dgm:t>
    </dgm:pt>
    <dgm:pt modelId="{4B932242-800A-40C0-8E5E-1E0E35B4364F}" type="sibTrans" cxnId="{5B23AF6C-0105-4ADE-B481-B4E730DB3ECA}">
      <dgm:prSet/>
      <dgm:spPr/>
      <dgm:t>
        <a:bodyPr/>
        <a:lstStyle/>
        <a:p>
          <a:endParaRPr lang="en-US"/>
        </a:p>
      </dgm:t>
    </dgm:pt>
    <dgm:pt modelId="{D7505FB6-1DF8-428F-9A2E-73E6DE0FE1B7}" type="pres">
      <dgm:prSet presAssocID="{BD9CAFE9-8AD7-4762-BDC0-28A2EB1B7F0B}" presName="Name0" presStyleCnt="0">
        <dgm:presLayoutVars>
          <dgm:dir/>
          <dgm:animLvl val="lvl"/>
          <dgm:resizeHandles val="exact"/>
        </dgm:presLayoutVars>
      </dgm:prSet>
      <dgm:spPr/>
    </dgm:pt>
    <dgm:pt modelId="{E38171DB-9883-4028-AA93-B2073F60CEEE}" type="pres">
      <dgm:prSet presAssocID="{854A59CF-1AA3-4418-972F-C2DB1B335FAD}" presName="boxAndChildren" presStyleCnt="0"/>
      <dgm:spPr/>
    </dgm:pt>
    <dgm:pt modelId="{8D9408AA-46D8-4B9E-B8E1-86848851E18E}" type="pres">
      <dgm:prSet presAssocID="{854A59CF-1AA3-4418-972F-C2DB1B335FAD}" presName="parentTextBox" presStyleLbl="node1" presStyleIdx="0" presStyleCnt="2"/>
      <dgm:spPr/>
    </dgm:pt>
    <dgm:pt modelId="{CC32539E-CE97-441F-BE3D-10D36C9CDF17}" type="pres">
      <dgm:prSet presAssocID="{EDBF7532-05F9-42F1-9B96-66D223D2B2AF}" presName="sp" presStyleCnt="0"/>
      <dgm:spPr/>
    </dgm:pt>
    <dgm:pt modelId="{B7205397-1394-4283-8C43-318455648847}" type="pres">
      <dgm:prSet presAssocID="{36BEA911-0CE8-483B-BFA4-D5131D7DF7B3}" presName="arrowAndChildren" presStyleCnt="0"/>
      <dgm:spPr/>
    </dgm:pt>
    <dgm:pt modelId="{77F45236-1628-4BE1-B208-62490F567543}" type="pres">
      <dgm:prSet presAssocID="{36BEA911-0CE8-483B-BFA4-D5131D7DF7B3}" presName="parentTextArrow" presStyleLbl="node1" presStyleIdx="1" presStyleCnt="2"/>
      <dgm:spPr/>
    </dgm:pt>
  </dgm:ptLst>
  <dgm:cxnLst>
    <dgm:cxn modelId="{5B23AF6C-0105-4ADE-B481-B4E730DB3ECA}" srcId="{BD9CAFE9-8AD7-4762-BDC0-28A2EB1B7F0B}" destId="{854A59CF-1AA3-4418-972F-C2DB1B335FAD}" srcOrd="1" destOrd="0" parTransId="{544FECCA-3554-4AEA-8498-385AF805E330}" sibTransId="{4B932242-800A-40C0-8E5E-1E0E35B4364F}"/>
    <dgm:cxn modelId="{A3E89EB1-29D8-420A-8D81-44A0F7B080BB}" srcId="{BD9CAFE9-8AD7-4762-BDC0-28A2EB1B7F0B}" destId="{36BEA911-0CE8-483B-BFA4-D5131D7DF7B3}" srcOrd="0" destOrd="0" parTransId="{AA46EC39-A2A3-4D4E-A103-9348B9E9E092}" sibTransId="{EDBF7532-05F9-42F1-9B96-66D223D2B2AF}"/>
    <dgm:cxn modelId="{CA4D2BD4-E6CD-4480-801B-6E8FA752810B}" type="presOf" srcId="{854A59CF-1AA3-4418-972F-C2DB1B335FAD}" destId="{8D9408AA-46D8-4B9E-B8E1-86848851E18E}" srcOrd="0" destOrd="0" presId="urn:microsoft.com/office/officeart/2005/8/layout/process4"/>
    <dgm:cxn modelId="{01F94FF5-CFF0-4D72-8271-9D0468D27893}" type="presOf" srcId="{36BEA911-0CE8-483B-BFA4-D5131D7DF7B3}" destId="{77F45236-1628-4BE1-B208-62490F567543}" srcOrd="0" destOrd="0" presId="urn:microsoft.com/office/officeart/2005/8/layout/process4"/>
    <dgm:cxn modelId="{F24173FB-26C4-4EAD-A766-0E026D221108}" type="presOf" srcId="{BD9CAFE9-8AD7-4762-BDC0-28A2EB1B7F0B}" destId="{D7505FB6-1DF8-428F-9A2E-73E6DE0FE1B7}" srcOrd="0" destOrd="0" presId="urn:microsoft.com/office/officeart/2005/8/layout/process4"/>
    <dgm:cxn modelId="{970A8D4F-E4F7-4253-A46B-131D38F450B0}" type="presParOf" srcId="{D7505FB6-1DF8-428F-9A2E-73E6DE0FE1B7}" destId="{E38171DB-9883-4028-AA93-B2073F60CEEE}" srcOrd="0" destOrd="0" presId="urn:microsoft.com/office/officeart/2005/8/layout/process4"/>
    <dgm:cxn modelId="{8124E2BF-337C-4AE5-964F-2D9E37F625E4}" type="presParOf" srcId="{E38171DB-9883-4028-AA93-B2073F60CEEE}" destId="{8D9408AA-46D8-4B9E-B8E1-86848851E18E}" srcOrd="0" destOrd="0" presId="urn:microsoft.com/office/officeart/2005/8/layout/process4"/>
    <dgm:cxn modelId="{CE12CD06-AB12-49D9-B3E7-8AC9FC79CC35}" type="presParOf" srcId="{D7505FB6-1DF8-428F-9A2E-73E6DE0FE1B7}" destId="{CC32539E-CE97-441F-BE3D-10D36C9CDF17}" srcOrd="1" destOrd="0" presId="urn:microsoft.com/office/officeart/2005/8/layout/process4"/>
    <dgm:cxn modelId="{302AF46D-AC13-40F6-9551-7938DBCC7FB5}" type="presParOf" srcId="{D7505FB6-1DF8-428F-9A2E-73E6DE0FE1B7}" destId="{B7205397-1394-4283-8C43-318455648847}" srcOrd="2" destOrd="0" presId="urn:microsoft.com/office/officeart/2005/8/layout/process4"/>
    <dgm:cxn modelId="{2B72A576-C583-4F94-9F9B-7F1A1D97BC5F}" type="presParOf" srcId="{B7205397-1394-4283-8C43-318455648847}" destId="{77F45236-1628-4BE1-B208-62490F567543}"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577B12-FD80-4E04-8A3D-39F606C91B1D}">
      <dsp:nvSpPr>
        <dsp:cNvPr id="0" name=""/>
        <dsp:cNvSpPr/>
      </dsp:nvSpPr>
      <dsp:spPr>
        <a:xfrm>
          <a:off x="2669704" y="533944"/>
          <a:ext cx="411666" cy="91440"/>
        </a:xfrm>
        <a:custGeom>
          <a:avLst/>
          <a:gdLst/>
          <a:ahLst/>
          <a:cxnLst/>
          <a:rect l="0" t="0" r="0" b="0"/>
          <a:pathLst>
            <a:path>
              <a:moveTo>
                <a:pt x="0" y="45720"/>
              </a:moveTo>
              <a:lnTo>
                <a:pt x="411666" y="45720"/>
              </a:lnTo>
            </a:path>
          </a:pathLst>
        </a:custGeom>
        <a:noFill/>
        <a:ln w="635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577453"/>
        <a:ext cx="22113" cy="4422"/>
      </dsp:txXfrm>
    </dsp:sp>
    <dsp:sp modelId="{FC8BCBBA-427A-480D-861C-55AA69612EDA}">
      <dsp:nvSpPr>
        <dsp:cNvPr id="0" name=""/>
        <dsp:cNvSpPr/>
      </dsp:nvSpPr>
      <dsp:spPr>
        <a:xfrm>
          <a:off x="748607" y="2795"/>
          <a:ext cx="1922896" cy="115373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11200">
            <a:lnSpc>
              <a:spcPct val="90000"/>
            </a:lnSpc>
            <a:spcBef>
              <a:spcPct val="0"/>
            </a:spcBef>
            <a:spcAft>
              <a:spcPct val="35000"/>
            </a:spcAft>
            <a:buNone/>
          </a:pPr>
          <a:r>
            <a:rPr lang="el-GR" sz="1600" kern="1200" dirty="0">
              <a:latin typeface="Century Gothic" panose="020B0502020202020204" pitchFamily="34" charset="0"/>
            </a:rPr>
            <a:t> Ειδησεογραφικό άρθρο</a:t>
          </a:r>
          <a:endParaRPr lang="en-US" sz="1600" kern="1200" dirty="0">
            <a:latin typeface="Century Gothic" panose="020B0502020202020204" pitchFamily="34" charset="0"/>
          </a:endParaRPr>
        </a:p>
      </dsp:txBody>
      <dsp:txXfrm>
        <a:off x="748607" y="2795"/>
        <a:ext cx="1922896" cy="1153737"/>
      </dsp:txXfrm>
    </dsp:sp>
    <dsp:sp modelId="{EF8A2546-BD75-4B5A-84B8-D56EB5F2C728}">
      <dsp:nvSpPr>
        <dsp:cNvPr id="0" name=""/>
        <dsp:cNvSpPr/>
      </dsp:nvSpPr>
      <dsp:spPr>
        <a:xfrm>
          <a:off x="5034866" y="533944"/>
          <a:ext cx="411666" cy="91440"/>
        </a:xfrm>
        <a:custGeom>
          <a:avLst/>
          <a:gdLst/>
          <a:ahLst/>
          <a:cxnLst/>
          <a:rect l="0" t="0" r="0" b="0"/>
          <a:pathLst>
            <a:path>
              <a:moveTo>
                <a:pt x="0" y="45720"/>
              </a:moveTo>
              <a:lnTo>
                <a:pt x="411666" y="45720"/>
              </a:lnTo>
            </a:path>
          </a:pathLst>
        </a:custGeom>
        <a:noFill/>
        <a:ln w="6350" cap="flat" cmpd="sng" algn="ctr">
          <a:solidFill>
            <a:schemeClr val="accent5">
              <a:hueOff val="-844818"/>
              <a:satOff val="-2177"/>
              <a:lumOff val="-14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643" y="577453"/>
        <a:ext cx="22113" cy="4422"/>
      </dsp:txXfrm>
    </dsp:sp>
    <dsp:sp modelId="{3AF65515-64AF-482A-9768-B1FD5DC8A7AE}">
      <dsp:nvSpPr>
        <dsp:cNvPr id="0" name=""/>
        <dsp:cNvSpPr/>
      </dsp:nvSpPr>
      <dsp:spPr>
        <a:xfrm>
          <a:off x="3113770" y="2795"/>
          <a:ext cx="1922896" cy="1153737"/>
        </a:xfrm>
        <a:prstGeom prst="rect">
          <a:avLst/>
        </a:prstGeom>
        <a:solidFill>
          <a:schemeClr val="accent5">
            <a:hueOff val="-750949"/>
            <a:satOff val="-1935"/>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666750">
            <a:lnSpc>
              <a:spcPct val="90000"/>
            </a:lnSpc>
            <a:spcBef>
              <a:spcPct val="0"/>
            </a:spcBef>
            <a:spcAft>
              <a:spcPct val="35000"/>
            </a:spcAft>
            <a:buNone/>
          </a:pPr>
          <a:r>
            <a:rPr lang="el-GR" sz="1500" kern="1200" dirty="0"/>
            <a:t>   </a:t>
          </a:r>
          <a:r>
            <a:rPr lang="el-GR" sz="1600" kern="1200" dirty="0">
              <a:latin typeface="Century Gothic" panose="020B0502020202020204" pitchFamily="34" charset="0"/>
            </a:rPr>
            <a:t>Ανταπόκριση</a:t>
          </a:r>
          <a:endParaRPr lang="en-US" sz="1600" kern="1200" dirty="0">
            <a:latin typeface="Century Gothic" panose="020B0502020202020204" pitchFamily="34" charset="0"/>
          </a:endParaRPr>
        </a:p>
      </dsp:txBody>
      <dsp:txXfrm>
        <a:off x="3113770" y="2795"/>
        <a:ext cx="1922896" cy="1153737"/>
      </dsp:txXfrm>
    </dsp:sp>
    <dsp:sp modelId="{50E79076-18F1-4AE7-864C-C92E6D7DD4DA}">
      <dsp:nvSpPr>
        <dsp:cNvPr id="0" name=""/>
        <dsp:cNvSpPr/>
      </dsp:nvSpPr>
      <dsp:spPr>
        <a:xfrm>
          <a:off x="7400029" y="533944"/>
          <a:ext cx="411666" cy="91440"/>
        </a:xfrm>
        <a:custGeom>
          <a:avLst/>
          <a:gdLst/>
          <a:ahLst/>
          <a:cxnLst/>
          <a:rect l="0" t="0" r="0" b="0"/>
          <a:pathLst>
            <a:path>
              <a:moveTo>
                <a:pt x="0" y="45720"/>
              </a:moveTo>
              <a:lnTo>
                <a:pt x="411666" y="45720"/>
              </a:lnTo>
            </a:path>
          </a:pathLst>
        </a:custGeom>
        <a:noFill/>
        <a:ln w="6350" cap="flat" cmpd="sng" algn="ctr">
          <a:solidFill>
            <a:schemeClr val="accent5">
              <a:hueOff val="-1689636"/>
              <a:satOff val="-4355"/>
              <a:lumOff val="-294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94806" y="577453"/>
        <a:ext cx="22113" cy="4422"/>
      </dsp:txXfrm>
    </dsp:sp>
    <dsp:sp modelId="{C7D50461-3F59-48F1-B041-27EDE7708B3A}">
      <dsp:nvSpPr>
        <dsp:cNvPr id="0" name=""/>
        <dsp:cNvSpPr/>
      </dsp:nvSpPr>
      <dsp:spPr>
        <a:xfrm>
          <a:off x="5478933" y="2795"/>
          <a:ext cx="1922896" cy="1153737"/>
        </a:xfrm>
        <a:prstGeom prst="rect">
          <a:avLst/>
        </a:prstGeom>
        <a:solidFill>
          <a:schemeClr val="accent5">
            <a:hueOff val="-1501898"/>
            <a:satOff val="-3871"/>
            <a:lumOff val="-26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755650">
            <a:lnSpc>
              <a:spcPct val="90000"/>
            </a:lnSpc>
            <a:spcBef>
              <a:spcPct val="0"/>
            </a:spcBef>
            <a:spcAft>
              <a:spcPct val="35000"/>
            </a:spcAft>
            <a:buNone/>
          </a:pPr>
          <a:r>
            <a:rPr lang="el-GR" sz="1700" kern="1200" dirty="0">
              <a:latin typeface="Century Gothic" panose="020B0502020202020204" pitchFamily="34" charset="0"/>
            </a:rPr>
            <a:t>Συνέντευξη</a:t>
          </a:r>
          <a:endParaRPr lang="en-US" sz="1700" kern="1200" dirty="0">
            <a:latin typeface="Century Gothic" panose="020B0502020202020204" pitchFamily="34" charset="0"/>
          </a:endParaRPr>
        </a:p>
      </dsp:txBody>
      <dsp:txXfrm>
        <a:off x="5478933" y="2795"/>
        <a:ext cx="1922896" cy="1153737"/>
      </dsp:txXfrm>
    </dsp:sp>
    <dsp:sp modelId="{9BB158C4-2EF8-4FEE-BFCC-B7DE032BCC7C}">
      <dsp:nvSpPr>
        <dsp:cNvPr id="0" name=""/>
        <dsp:cNvSpPr/>
      </dsp:nvSpPr>
      <dsp:spPr>
        <a:xfrm>
          <a:off x="1710055" y="1154733"/>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5">
              <a:hueOff val="-2534453"/>
              <a:satOff val="-6532"/>
              <a:lumOff val="-441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0068" y="1358355"/>
        <a:ext cx="355462" cy="4422"/>
      </dsp:txXfrm>
    </dsp:sp>
    <dsp:sp modelId="{22F230C5-D815-4663-BD62-A486B422822B}">
      <dsp:nvSpPr>
        <dsp:cNvPr id="0" name=""/>
        <dsp:cNvSpPr/>
      </dsp:nvSpPr>
      <dsp:spPr>
        <a:xfrm>
          <a:off x="7844095" y="2795"/>
          <a:ext cx="1922896" cy="1153737"/>
        </a:xfrm>
        <a:prstGeom prst="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entury Gothic" panose="020B0502020202020204" pitchFamily="34" charset="0"/>
            </a:rPr>
            <a:t>Σημείωμα εκδότη</a:t>
          </a:r>
          <a:endParaRPr lang="en-US" sz="1800" kern="1200" dirty="0">
            <a:latin typeface="Century Gothic" panose="020B0502020202020204" pitchFamily="34" charset="0"/>
          </a:endParaRPr>
        </a:p>
      </dsp:txBody>
      <dsp:txXfrm>
        <a:off x="7844095" y="2795"/>
        <a:ext cx="1922896" cy="1153737"/>
      </dsp:txXfrm>
    </dsp:sp>
    <dsp:sp modelId="{46AFD6D5-3890-4548-9018-441A742011F8}">
      <dsp:nvSpPr>
        <dsp:cNvPr id="0" name=""/>
        <dsp:cNvSpPr/>
      </dsp:nvSpPr>
      <dsp:spPr>
        <a:xfrm>
          <a:off x="2669704" y="2129949"/>
          <a:ext cx="411666" cy="91440"/>
        </a:xfrm>
        <a:custGeom>
          <a:avLst/>
          <a:gdLst/>
          <a:ahLst/>
          <a:cxnLst/>
          <a:rect l="0" t="0" r="0" b="0"/>
          <a:pathLst>
            <a:path>
              <a:moveTo>
                <a:pt x="0" y="45720"/>
              </a:moveTo>
              <a:lnTo>
                <a:pt x="411666" y="45720"/>
              </a:lnTo>
            </a:path>
          </a:pathLst>
        </a:custGeom>
        <a:noFill/>
        <a:ln w="6350" cap="flat" cmpd="sng" algn="ctr">
          <a:solidFill>
            <a:schemeClr val="accent5">
              <a:hueOff val="-3379271"/>
              <a:satOff val="-8710"/>
              <a:lumOff val="-588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2173457"/>
        <a:ext cx="22113" cy="4422"/>
      </dsp:txXfrm>
    </dsp:sp>
    <dsp:sp modelId="{44A192D4-2251-4F72-A4B9-FB57E7F72883}">
      <dsp:nvSpPr>
        <dsp:cNvPr id="0" name=""/>
        <dsp:cNvSpPr/>
      </dsp:nvSpPr>
      <dsp:spPr>
        <a:xfrm>
          <a:off x="748607" y="1598800"/>
          <a:ext cx="1922896" cy="1153737"/>
        </a:xfrm>
        <a:prstGeom prst="rect">
          <a:avLst/>
        </a:prstGeom>
        <a:solidFill>
          <a:schemeClr val="accent5">
            <a:hueOff val="-3003797"/>
            <a:satOff val="-7742"/>
            <a:lumOff val="-522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entury Gothic" panose="020B0502020202020204" pitchFamily="34" charset="0"/>
            </a:rPr>
            <a:t>Άρθρο γνώμης</a:t>
          </a:r>
          <a:endParaRPr lang="en-US" sz="1800" kern="1200" dirty="0">
            <a:latin typeface="Century Gothic" panose="020B0502020202020204" pitchFamily="34" charset="0"/>
          </a:endParaRPr>
        </a:p>
      </dsp:txBody>
      <dsp:txXfrm>
        <a:off x="748607" y="1598800"/>
        <a:ext cx="1922896" cy="1153737"/>
      </dsp:txXfrm>
    </dsp:sp>
    <dsp:sp modelId="{C2F4D00B-291F-4ADD-857E-B6506EB8476B}">
      <dsp:nvSpPr>
        <dsp:cNvPr id="0" name=""/>
        <dsp:cNvSpPr/>
      </dsp:nvSpPr>
      <dsp:spPr>
        <a:xfrm>
          <a:off x="5034866" y="2129949"/>
          <a:ext cx="411666" cy="91440"/>
        </a:xfrm>
        <a:custGeom>
          <a:avLst/>
          <a:gdLst/>
          <a:ahLst/>
          <a:cxnLst/>
          <a:rect l="0" t="0" r="0" b="0"/>
          <a:pathLst>
            <a:path>
              <a:moveTo>
                <a:pt x="0" y="45720"/>
              </a:moveTo>
              <a:lnTo>
                <a:pt x="411666" y="45720"/>
              </a:lnTo>
            </a:path>
          </a:pathLst>
        </a:custGeom>
        <a:noFill/>
        <a:ln w="6350" cap="flat" cmpd="sng" algn="ctr">
          <a:solidFill>
            <a:schemeClr val="accent5">
              <a:hueOff val="-4224089"/>
              <a:satOff val="-10887"/>
              <a:lumOff val="-7353"/>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229643" y="2173457"/>
        <a:ext cx="22113" cy="4422"/>
      </dsp:txXfrm>
    </dsp:sp>
    <dsp:sp modelId="{E7A3E54D-4060-4A55-89BA-ABE8E07B3A49}">
      <dsp:nvSpPr>
        <dsp:cNvPr id="0" name=""/>
        <dsp:cNvSpPr/>
      </dsp:nvSpPr>
      <dsp:spPr>
        <a:xfrm>
          <a:off x="3113770" y="1598800"/>
          <a:ext cx="1922896" cy="1153737"/>
        </a:xfrm>
        <a:prstGeom prst="rect">
          <a:avLst/>
        </a:prstGeom>
        <a:solidFill>
          <a:schemeClr val="accent5">
            <a:hueOff val="-3754746"/>
            <a:satOff val="-9677"/>
            <a:lumOff val="-65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666750">
            <a:lnSpc>
              <a:spcPct val="90000"/>
            </a:lnSpc>
            <a:spcBef>
              <a:spcPct val="0"/>
            </a:spcBef>
            <a:spcAft>
              <a:spcPct val="35000"/>
            </a:spcAft>
            <a:buNone/>
          </a:pPr>
          <a:r>
            <a:rPr lang="el-GR" sz="1500" kern="1200" dirty="0">
              <a:latin typeface="Century Gothic" panose="020B0502020202020204" pitchFamily="34" charset="0"/>
            </a:rPr>
            <a:t>Κριτική (κινηματογράφου, θεάτρου, ταινίας, βιβλίου κτλ.)</a:t>
          </a:r>
          <a:endParaRPr lang="en-US" sz="1500" kern="1200" dirty="0">
            <a:latin typeface="Century Gothic" panose="020B0502020202020204" pitchFamily="34" charset="0"/>
          </a:endParaRPr>
        </a:p>
      </dsp:txBody>
      <dsp:txXfrm>
        <a:off x="3113770" y="1598800"/>
        <a:ext cx="1922896" cy="1153737"/>
      </dsp:txXfrm>
    </dsp:sp>
    <dsp:sp modelId="{F29D8515-8F64-49FE-BF22-8E6F56BAE3A0}">
      <dsp:nvSpPr>
        <dsp:cNvPr id="0" name=""/>
        <dsp:cNvSpPr/>
      </dsp:nvSpPr>
      <dsp:spPr>
        <a:xfrm>
          <a:off x="7400029" y="2129949"/>
          <a:ext cx="411666" cy="91440"/>
        </a:xfrm>
        <a:custGeom>
          <a:avLst/>
          <a:gdLst/>
          <a:ahLst/>
          <a:cxnLst/>
          <a:rect l="0" t="0" r="0" b="0"/>
          <a:pathLst>
            <a:path>
              <a:moveTo>
                <a:pt x="0" y="45720"/>
              </a:moveTo>
              <a:lnTo>
                <a:pt x="411666" y="45720"/>
              </a:lnTo>
            </a:path>
          </a:pathLst>
        </a:custGeom>
        <a:noFill/>
        <a:ln w="6350" cap="flat" cmpd="sng" algn="ctr">
          <a:solidFill>
            <a:schemeClr val="accent5">
              <a:hueOff val="-5068907"/>
              <a:satOff val="-13064"/>
              <a:lumOff val="-88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94806" y="2173457"/>
        <a:ext cx="22113" cy="4422"/>
      </dsp:txXfrm>
    </dsp:sp>
    <dsp:sp modelId="{4E9C9E28-E7A0-4709-9C40-CA02D1547498}">
      <dsp:nvSpPr>
        <dsp:cNvPr id="0" name=""/>
        <dsp:cNvSpPr/>
      </dsp:nvSpPr>
      <dsp:spPr>
        <a:xfrm>
          <a:off x="5478933" y="1598800"/>
          <a:ext cx="1922896" cy="1153737"/>
        </a:xfrm>
        <a:prstGeom prst="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entury Gothic" panose="020B0502020202020204" pitchFamily="34" charset="0"/>
            </a:rPr>
            <a:t>Στήλη</a:t>
          </a:r>
          <a:endParaRPr lang="en-US" sz="1800" kern="1200" dirty="0">
            <a:latin typeface="Century Gothic" panose="020B0502020202020204" pitchFamily="34" charset="0"/>
          </a:endParaRPr>
        </a:p>
      </dsp:txBody>
      <dsp:txXfrm>
        <a:off x="5478933" y="1598800"/>
        <a:ext cx="1922896" cy="1153737"/>
      </dsp:txXfrm>
    </dsp:sp>
    <dsp:sp modelId="{F0437535-DA63-41BF-AB27-41230E494A35}">
      <dsp:nvSpPr>
        <dsp:cNvPr id="0" name=""/>
        <dsp:cNvSpPr/>
      </dsp:nvSpPr>
      <dsp:spPr>
        <a:xfrm>
          <a:off x="1710055" y="2750737"/>
          <a:ext cx="7095488" cy="411666"/>
        </a:xfrm>
        <a:custGeom>
          <a:avLst/>
          <a:gdLst/>
          <a:ahLst/>
          <a:cxnLst/>
          <a:rect l="0" t="0" r="0" b="0"/>
          <a:pathLst>
            <a:path>
              <a:moveTo>
                <a:pt x="7095488" y="0"/>
              </a:moveTo>
              <a:lnTo>
                <a:pt x="7095488" y="222933"/>
              </a:lnTo>
              <a:lnTo>
                <a:pt x="0" y="222933"/>
              </a:lnTo>
              <a:lnTo>
                <a:pt x="0" y="411666"/>
              </a:lnTo>
            </a:path>
          </a:pathLst>
        </a:custGeom>
        <a:noFill/>
        <a:ln w="6350" cap="flat" cmpd="sng" algn="ctr">
          <a:solidFill>
            <a:schemeClr val="accent5">
              <a:hueOff val="-5913725"/>
              <a:satOff val="-15242"/>
              <a:lumOff val="-1029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080068" y="2954359"/>
        <a:ext cx="355462" cy="4422"/>
      </dsp:txXfrm>
    </dsp:sp>
    <dsp:sp modelId="{54308065-399F-410F-BE1F-74FC4386539E}">
      <dsp:nvSpPr>
        <dsp:cNvPr id="0" name=""/>
        <dsp:cNvSpPr/>
      </dsp:nvSpPr>
      <dsp:spPr>
        <a:xfrm>
          <a:off x="7844095" y="1598800"/>
          <a:ext cx="1922896" cy="1153737"/>
        </a:xfrm>
        <a:prstGeom prst="rect">
          <a:avLst/>
        </a:prstGeom>
        <a:solidFill>
          <a:schemeClr val="accent5">
            <a:hueOff val="-5256644"/>
            <a:satOff val="-13548"/>
            <a:lumOff val="-91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entury Gothic" panose="020B0502020202020204" pitchFamily="34" charset="0"/>
            </a:rPr>
            <a:t>Αφηγηματικό άρθρο</a:t>
          </a:r>
          <a:endParaRPr lang="en-US" sz="1800" kern="1200" dirty="0">
            <a:latin typeface="Century Gothic" panose="020B0502020202020204" pitchFamily="34" charset="0"/>
          </a:endParaRPr>
        </a:p>
      </dsp:txBody>
      <dsp:txXfrm>
        <a:off x="7844095" y="1598800"/>
        <a:ext cx="1922896" cy="1153737"/>
      </dsp:txXfrm>
    </dsp:sp>
    <dsp:sp modelId="{499D592D-DE3B-4732-A05A-216AA344FC17}">
      <dsp:nvSpPr>
        <dsp:cNvPr id="0" name=""/>
        <dsp:cNvSpPr/>
      </dsp:nvSpPr>
      <dsp:spPr>
        <a:xfrm>
          <a:off x="2669704" y="3725953"/>
          <a:ext cx="411666" cy="91440"/>
        </a:xfrm>
        <a:custGeom>
          <a:avLst/>
          <a:gdLst/>
          <a:ahLst/>
          <a:cxnLst/>
          <a:rect l="0" t="0" r="0" b="0"/>
          <a:pathLst>
            <a:path>
              <a:moveTo>
                <a:pt x="0" y="45720"/>
              </a:moveTo>
              <a:lnTo>
                <a:pt x="411666" y="45720"/>
              </a:lnTo>
            </a:path>
          </a:pathLst>
        </a:custGeom>
        <a:noFill/>
        <a:ln w="6350" cap="flat" cmpd="sng" algn="ctr">
          <a:solidFill>
            <a:schemeClr val="accent5">
              <a:hueOff val="-6758543"/>
              <a:satOff val="-17419"/>
              <a:lumOff val="-1176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864480" y="3769461"/>
        <a:ext cx="22113" cy="4422"/>
      </dsp:txXfrm>
    </dsp:sp>
    <dsp:sp modelId="{35FACF54-6042-4E77-A458-1AE0D3EAD5D7}">
      <dsp:nvSpPr>
        <dsp:cNvPr id="0" name=""/>
        <dsp:cNvSpPr/>
      </dsp:nvSpPr>
      <dsp:spPr>
        <a:xfrm>
          <a:off x="748607" y="3194804"/>
          <a:ext cx="1922896" cy="1153737"/>
        </a:xfrm>
        <a:prstGeom prst="rect">
          <a:avLst/>
        </a:prstGeom>
        <a:solidFill>
          <a:schemeClr val="accent5">
            <a:hueOff val="-6007594"/>
            <a:satOff val="-15484"/>
            <a:lumOff val="-10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800100">
            <a:lnSpc>
              <a:spcPct val="90000"/>
            </a:lnSpc>
            <a:spcBef>
              <a:spcPct val="0"/>
            </a:spcBef>
            <a:spcAft>
              <a:spcPct val="35000"/>
            </a:spcAft>
            <a:buNone/>
          </a:pPr>
          <a:r>
            <a:rPr lang="el-GR" sz="1800" kern="1200" dirty="0">
              <a:latin typeface="Century Gothic" panose="020B0502020202020204" pitchFamily="34" charset="0"/>
            </a:rPr>
            <a:t>Ανάλυση</a:t>
          </a:r>
          <a:endParaRPr lang="en-US" sz="1800" kern="1200" dirty="0">
            <a:latin typeface="Century Gothic" panose="020B0502020202020204" pitchFamily="34" charset="0"/>
          </a:endParaRPr>
        </a:p>
      </dsp:txBody>
      <dsp:txXfrm>
        <a:off x="748607" y="3194804"/>
        <a:ext cx="1922896" cy="1153737"/>
      </dsp:txXfrm>
    </dsp:sp>
    <dsp:sp modelId="{05EAF98B-1FA3-4197-8893-59194F8BC172}">
      <dsp:nvSpPr>
        <dsp:cNvPr id="0" name=""/>
        <dsp:cNvSpPr/>
      </dsp:nvSpPr>
      <dsp:spPr>
        <a:xfrm>
          <a:off x="3113770" y="3194804"/>
          <a:ext cx="1922896" cy="1153737"/>
        </a:xfrm>
        <a:prstGeom prst="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4224" tIns="98904" rIns="94224" bIns="98904" numCol="1" spcCol="1270" anchor="ctr" anchorCtr="0">
          <a:noAutofit/>
        </a:bodyPr>
        <a:lstStyle/>
        <a:p>
          <a:pPr marL="0" lvl="0" indent="0" algn="ctr" defTabSz="666750">
            <a:lnSpc>
              <a:spcPct val="90000"/>
            </a:lnSpc>
            <a:spcBef>
              <a:spcPct val="0"/>
            </a:spcBef>
            <a:spcAft>
              <a:spcPct val="35000"/>
            </a:spcAft>
            <a:buNone/>
          </a:pPr>
          <a:r>
            <a:rPr lang="el-GR" sz="1500" kern="1200" dirty="0"/>
            <a:t> </a:t>
          </a:r>
          <a:r>
            <a:rPr lang="el-GR" sz="1800" kern="1200" dirty="0">
              <a:latin typeface="Century Gothic" panose="020B0502020202020204" pitchFamily="34" charset="0"/>
            </a:rPr>
            <a:t>Έρευνα</a:t>
          </a:r>
          <a:endParaRPr lang="en-US" sz="1800" kern="1200" dirty="0">
            <a:latin typeface="Century Gothic" panose="020B0502020202020204" pitchFamily="34" charset="0"/>
          </a:endParaRPr>
        </a:p>
      </dsp:txBody>
      <dsp:txXfrm>
        <a:off x="3113770" y="3194804"/>
        <a:ext cx="1922896" cy="11537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408AA-46D8-4B9E-B8E1-86848851E18E}">
      <dsp:nvSpPr>
        <dsp:cNvPr id="0" name=""/>
        <dsp:cNvSpPr/>
      </dsp:nvSpPr>
      <dsp:spPr>
        <a:xfrm>
          <a:off x="0" y="2566283"/>
          <a:ext cx="10515600" cy="168375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GR" sz="3500" kern="1200">
              <a:latin typeface="Century Gothic" panose="020B0502020202020204" pitchFamily="34" charset="0"/>
            </a:rPr>
            <a:t>Εντοπίζω και </a:t>
          </a:r>
          <a:r>
            <a:rPr lang="el-GR" sz="3500" kern="1200" dirty="0">
              <a:latin typeface="Century Gothic" panose="020B0502020202020204" pitchFamily="34" charset="0"/>
            </a:rPr>
            <a:t>συζητάμε στην αίθουσα ένα αφηγηματικό άρθρο που μου έκανε εντύπωση</a:t>
          </a:r>
          <a:endParaRPr lang="en-US" sz="3500" kern="1200" dirty="0">
            <a:latin typeface="Century Gothic" panose="020B0502020202020204" pitchFamily="34" charset="0"/>
          </a:endParaRPr>
        </a:p>
      </dsp:txBody>
      <dsp:txXfrm>
        <a:off x="0" y="2566283"/>
        <a:ext cx="10515600" cy="1683759"/>
      </dsp:txXfrm>
    </dsp:sp>
    <dsp:sp modelId="{77F45236-1628-4BE1-B208-62490F567543}">
      <dsp:nvSpPr>
        <dsp:cNvPr id="0" name=""/>
        <dsp:cNvSpPr/>
      </dsp:nvSpPr>
      <dsp:spPr>
        <a:xfrm rot="10800000">
          <a:off x="0" y="1917"/>
          <a:ext cx="10515600" cy="2589622"/>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l-GR" sz="3500" kern="1200" dirty="0">
              <a:latin typeface="Century Gothic" panose="020B0502020202020204" pitchFamily="34" charset="0"/>
            </a:rPr>
            <a:t>Άσκηση για το σπίτι</a:t>
          </a:r>
          <a:endParaRPr lang="en-US" sz="3500" kern="1200" dirty="0">
            <a:latin typeface="Century Gothic" panose="020B0502020202020204" pitchFamily="34" charset="0"/>
          </a:endParaRPr>
        </a:p>
      </dsp:txBody>
      <dsp:txXfrm rot="10800000">
        <a:off x="0" y="1917"/>
        <a:ext cx="10515600" cy="1682659"/>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1">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hasCustomPrompt="1"/>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hasCustomPrompt="1"/>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p:cNvSpPr>
            <a:spLocks noGrp="1"/>
          </p:cNvSpPr>
          <p:nvPr>
            <p:ph type="body" orient="vert" idx="1" hasCustomPrompt="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9800F4B-5450-D0AC-FF08-D54DC953A6B6}"/>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8CAD0630-B6E6-1FDF-F281-972DF0DA08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2B791E2F-1B50-3878-8C0D-FEE3B8E1BFE6}"/>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5BC68A2E-A2A9-26C2-4B28-118AA80A9A70}"/>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FA91FD5B-3FC7-6871-EBD5-3A736CFCB315}"/>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215943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D68660A-B519-1704-1B30-9DFF0BA400FF}"/>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1C9F1410-7771-AABB-FB8A-3961A6C0E234}"/>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3BBAA2D5-1144-265A-09D2-6C24C4D72928}"/>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E3B1E6B7-65D9-9F2C-B4A8-E4BCFB07D378}"/>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270D71C0-81EC-E5D9-BE20-D902C155F5AF}"/>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178968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3EEC0B-C666-7CF8-AB07-3D51DF16339F}"/>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61A31922-4917-0D67-3B47-6863C7908F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8D07FA5-CF99-7F6E-71CD-10545F068E3C}"/>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1FB7587D-2AE4-3D93-D654-0652A337D0A2}"/>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F2504999-77CF-4DAA-452B-1D11720E75E6}"/>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074141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24B414-D46B-8EB9-B5AC-8A5B0ADEBA0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38D348C8-5092-3B2E-68E1-90737BD26BF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1F0E8917-4DC7-5EFA-6D03-AB381988523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7CF5D23F-6F02-65AD-9881-272E776E5E38}"/>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a:extLst>
              <a:ext uri="{FF2B5EF4-FFF2-40B4-BE49-F238E27FC236}">
                <a16:creationId xmlns:a16="http://schemas.microsoft.com/office/drawing/2014/main" id="{4C2E1820-48F1-066C-2292-E132A69377C5}"/>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ADF4E22F-6ABC-B322-3339-C82D47B95B17}"/>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273253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30F420E-6ABD-3862-3075-AB7C9D9439F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E0E0F83E-B5CD-8E68-D91C-A3F00F555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503D097-72B7-300E-ECA6-A3575440B3C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52E401BA-2DFC-0C16-A721-090A51F65E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DD7B6B5-6FC2-7715-8297-18B631EEB35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1375B82E-A504-4266-9AD5-BD96106002B1}"/>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8" name="Θέση υποσέλιδου 7">
            <a:extLst>
              <a:ext uri="{FF2B5EF4-FFF2-40B4-BE49-F238E27FC236}">
                <a16:creationId xmlns:a16="http://schemas.microsoft.com/office/drawing/2014/main" id="{BBD5039C-CD96-81E8-BDE1-D3A0BD7AE9E3}"/>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1AC7FBFF-F498-D573-8072-A3FEC942D2CD}"/>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891721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6730F2-64E5-720B-D98F-1495C37475D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1541B66E-6EB7-EA41-DBF0-4A68C9840F80}"/>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4" name="Θέση υποσέλιδου 3">
            <a:extLst>
              <a:ext uri="{FF2B5EF4-FFF2-40B4-BE49-F238E27FC236}">
                <a16:creationId xmlns:a16="http://schemas.microsoft.com/office/drawing/2014/main" id="{B63398CA-DBC1-294E-3B28-E6C80A8CFBC4}"/>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836C71FB-B4F9-CF98-7BC8-ED13A9E68E32}"/>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860830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5F5F7CFC-661B-F0DA-9A68-AF1D2EC75221}"/>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3" name="Θέση υποσέλιδου 2">
            <a:extLst>
              <a:ext uri="{FF2B5EF4-FFF2-40B4-BE49-F238E27FC236}">
                <a16:creationId xmlns:a16="http://schemas.microsoft.com/office/drawing/2014/main" id="{04487514-3A66-43A2-DDBE-1B5DDB2F386B}"/>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0367DC54-220A-E881-2DAB-8E743C51D8AF}"/>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0483444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95A2AD-585F-1FFC-F631-A1BDB3AED4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5A04E8E5-F7F3-84B4-4C61-EA0F9105B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4BB807CE-FB37-E553-1086-188E8FF746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8948595-D2C3-649A-82B4-DC5A0215D675}"/>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a:extLst>
              <a:ext uri="{FF2B5EF4-FFF2-40B4-BE49-F238E27FC236}">
                <a16:creationId xmlns:a16="http://schemas.microsoft.com/office/drawing/2014/main" id="{5D2262E7-7758-7E43-6180-E795A984C175}"/>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3820210-08DB-F425-2721-F972366180F9}"/>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367378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9B4E9F7-7B69-30DF-30CD-86AA7E92981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5A4C29F2-1C7D-F095-9D47-73407D9B7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12C31B93-DD64-BA16-542E-621C85A36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D497468-C072-76B2-4BBF-6CC0251D37F1}"/>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a:extLst>
              <a:ext uri="{FF2B5EF4-FFF2-40B4-BE49-F238E27FC236}">
                <a16:creationId xmlns:a16="http://schemas.microsoft.com/office/drawing/2014/main" id="{AF703330-E3B9-84C0-B70D-B130EC5990A9}"/>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8E0D2CF8-102D-59EA-8697-97F7C1A2EC29}"/>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7819867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485A92A-AA45-0A6B-B50C-AF551F411E59}"/>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81BADB9-EA71-E5AB-704C-F73E684D304C}"/>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E9263AA-2EF0-2632-7707-0100EC8125D3}"/>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8E19A583-970B-EB6E-90DB-BC18B1B2BF80}"/>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AEF3F540-F2BA-4FDA-7056-40B7EA37E7E5}"/>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2228013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EA250108-4553-A85A-CAC6-42E7F3A43DF4}"/>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C861FD4F-28BE-048E-9EB0-03A14298139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73CB9B44-0506-796F-5BD6-66135376E842}"/>
              </a:ext>
            </a:extLst>
          </p:cNvPr>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000E0EB3-9249-2CFA-CC98-FBD7E9264B56}"/>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128F02E2-A961-FA14-3537-812A3711BC68}"/>
              </a:ext>
            </a:extLst>
          </p:cNvPr>
          <p:cNvSpPr>
            <a:spLocks noGrp="1"/>
          </p:cNvSpPr>
          <p:nvPr>
            <p:ph type="sldNum" sz="quarter" idx="12"/>
          </p:nvPr>
        </p:nvSpPr>
        <p:spPr/>
        <p:txBody>
          <a:bodyPr/>
          <a:lstStyle/>
          <a:p>
            <a:fld id="{DFF22BE8-CE67-43FD-8072-4532538FDAED}" type="slidenum">
              <a:rPr lang="en-US" smtClean="0"/>
              <a:t>‹#›</a:t>
            </a:fld>
            <a:endParaRPr lang="en-US"/>
          </a:p>
        </p:txBody>
      </p:sp>
    </p:spTree>
    <p:extLst>
      <p:ext uri="{BB962C8B-B14F-4D97-AF65-F5344CB8AC3E}">
        <p14:creationId xmlns:p14="http://schemas.microsoft.com/office/powerpoint/2010/main" val="1027951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589213" y="2514600"/>
            <a:ext cx="8915399" cy="2262781"/>
          </a:xfrm>
        </p:spPr>
        <p:txBody>
          <a:bodyPr anchor="b">
            <a:normAutofit/>
          </a:bodyPr>
          <a:lstStyle>
            <a:lvl1pPr>
              <a:defRPr sz="5400"/>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hasCustomPrompt="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47388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92925" y="624110"/>
            <a:ext cx="8911687" cy="1280890"/>
          </a:xfrm>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2589212" y="2133600"/>
            <a:ext cx="8915400" cy="3777622"/>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025634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2058750"/>
            <a:ext cx="8915399" cy="1468800"/>
          </a:xfrm>
        </p:spPr>
        <p:txBody>
          <a:bodyPr anchor="b"/>
          <a:lstStyle>
            <a:lvl1pPr algn="l">
              <a:defRPr sz="40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994595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hasCustomPrompt="1"/>
          </p:nvPr>
        </p:nvSpPr>
        <p:spPr>
          <a:xfrm>
            <a:off x="2589212" y="2133600"/>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hasCustomPrompt="1"/>
          </p:nvPr>
        </p:nvSpPr>
        <p:spPr>
          <a:xfrm>
            <a:off x="7190747" y="2126222"/>
            <a:ext cx="4313864" cy="3777622"/>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1259293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Content Placeholder 3"/>
          <p:cNvSpPr>
            <a:spLocks noGrp="1"/>
          </p:cNvSpPr>
          <p:nvPr>
            <p:ph sz="half" idx="2" hasCustomPrompt="1"/>
          </p:nvPr>
        </p:nvSpPr>
        <p:spPr>
          <a:xfrm>
            <a:off x="2589212" y="2548966"/>
            <a:ext cx="4342893"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hasCustomPrompt="1"/>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Content Placeholder 5"/>
          <p:cNvSpPr>
            <a:spLocks noGrp="1"/>
          </p:cNvSpPr>
          <p:nvPr>
            <p:ph sz="quarter" idx="4" hasCustomPrompt="1"/>
          </p:nvPr>
        </p:nvSpPr>
        <p:spPr>
          <a:xfrm>
            <a:off x="7166957" y="2545738"/>
            <a:ext cx="4338674" cy="3354060"/>
          </a:xfrm>
        </p:spPr>
        <p:txBody>
          <a:bodyP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F707C7D8-1A7B-462B-8E48-CA5E8E08BC61}" type="datetimeFigureOut">
              <a:rPr lang="en-US" smtClean="0"/>
              <a:t>30-Oct-24</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913533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F707C7D8-1A7B-462B-8E48-CA5E8E08BC61}" type="datetimeFigureOut">
              <a:rPr lang="en-US" smtClean="0"/>
              <a:t>30-Oct-24</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432069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07C7D8-1A7B-462B-8E48-CA5E8E08BC61}" type="datetimeFigureOut">
              <a:rPr lang="en-US" smtClean="0"/>
              <a:t>30-Oct-24</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3323121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p:cNvSpPr>
            <a:spLocks noGrp="1"/>
          </p:cNvSpPr>
          <p:nvPr>
            <p:ph type="dt" sz="half" idx="10"/>
          </p:nvPr>
        </p:nvSpPr>
        <p:spPr/>
        <p:txBody>
          <a:bodyPr/>
          <a:lstStyle/>
          <a:p>
            <a:fld id="{6BBE9F3B-AB5A-400D-AE7C-AA75907FE355}" type="datetimeFigureOut">
              <a:rPr lang="en-US" smtClean="0"/>
              <a:t>30-Oct-24</a:t>
            </a:fld>
            <a:endParaRPr lang="en-US"/>
          </a:p>
        </p:txBody>
      </p:sp>
      <p:sp>
        <p:nvSpPr>
          <p:cNvPr id="5" name="Θέση υποσέλιδου 4"/>
          <p:cNvSpPr>
            <a:spLocks noGrp="1"/>
          </p:cNvSpPr>
          <p:nvPr>
            <p:ph type="ftr" sz="quarter" idx="11"/>
          </p:nvPr>
        </p:nvSpPr>
        <p:spPr/>
        <p:txBody>
          <a:bodyPr/>
          <a:lstStyle/>
          <a:p>
            <a:endParaRPr lang="en-US"/>
          </a:p>
        </p:txBody>
      </p:sp>
      <p:sp>
        <p:nvSpPr>
          <p:cNvPr id="6" name="Θέση αριθμού διαφάνειας 5"/>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446088"/>
            <a:ext cx="3505199" cy="976312"/>
          </a:xfrm>
        </p:spPr>
        <p:txBody>
          <a:bodyPr anchor="b"/>
          <a:lstStyle>
            <a:lvl1pPr algn="l">
              <a:defRPr sz="2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hasCustomPrompt="1"/>
          </p:nvPr>
        </p:nvSpPr>
        <p:spPr>
          <a:xfrm>
            <a:off x="6323012" y="446088"/>
            <a:ext cx="5181600" cy="5414963"/>
          </a:xfrm>
        </p:spPr>
        <p:txBody>
          <a:bodyPr anchor="ctr">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hasCustomPrompt="1"/>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1476895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4800600"/>
            <a:ext cx="8915400" cy="566738"/>
          </a:xfrm>
        </p:spPr>
        <p:txBody>
          <a:bodyPr anchor="b">
            <a:normAutofit/>
          </a:bodyPr>
          <a:lstStyle>
            <a:lvl1pPr algn="l">
              <a:defRPr sz="24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hasCustomPrompt="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hasCustomPrompt="1"/>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9516233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09600"/>
            <a:ext cx="8915399" cy="311704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535486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13" name="Text Placeholder 9"/>
          <p:cNvSpPr>
            <a:spLocks noGrp="1"/>
          </p:cNvSpPr>
          <p:nvPr>
            <p:ph type="body" sz="quarter" idx="13" hasCustomPrompt="1"/>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3" name="Text Placeholder 2"/>
          <p:cNvSpPr>
            <a:spLocks noGrp="1"/>
          </p:cNvSpPr>
          <p:nvPr>
            <p:ph type="body" idx="1" hasCustomPrompt="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FE972E0-F013-4266-9434-CACE684EB8E6}"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2159272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3" y="2438400"/>
            <a:ext cx="8915400" cy="2724845"/>
          </a:xfrm>
        </p:spPr>
        <p:txBody>
          <a:bodyPr anchor="b">
            <a:normAutofit/>
          </a:bodyPr>
          <a:lstStyle>
            <a:lvl1pPr algn="l">
              <a:defRPr sz="4800" b="0"/>
            </a:lvl1pPr>
          </a:lstStyle>
          <a:p>
            <a:r>
              <a:rPr lang="el-GR"/>
              <a:t>Κάντε κλικ για να επεξεργαστείτε τον τίτλο υποδείγματος</a:t>
            </a:r>
            <a:endParaRPr lang="en-US" dirty="0"/>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8016141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2849949" y="609600"/>
            <a:ext cx="8393926" cy="2895600"/>
          </a:xfrm>
        </p:spPr>
        <p:txBody>
          <a:bodyPr anchor="ctr">
            <a:normAutofit/>
          </a:bodyPr>
          <a:lstStyle>
            <a:lvl1pPr algn="l">
              <a:defRPr sz="4800" b="0" cap="none"/>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panose="020B0604020202020204"/>
              </a:rPr>
              <a:t>”</a:t>
            </a:r>
          </a:p>
        </p:txBody>
      </p:sp>
    </p:spTree>
    <p:extLst>
      <p:ext uri="{BB962C8B-B14F-4D97-AF65-F5344CB8AC3E}">
        <p14:creationId xmlns:p14="http://schemas.microsoft.com/office/powerpoint/2010/main" val="1366657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589212" y="627407"/>
            <a:ext cx="8915399" cy="2880020"/>
          </a:xfrm>
        </p:spPr>
        <p:txBody>
          <a:bodyPr anchor="ctr">
            <a:normAutofit/>
          </a:bodyPr>
          <a:lstStyle>
            <a:lvl1pPr algn="l">
              <a:defRPr sz="4800" b="0"/>
            </a:lvl1pPr>
          </a:lstStyle>
          <a:p>
            <a:r>
              <a:rPr lang="el-GR"/>
              <a:t>Κάντε κλικ για να επεξεργαστείτε τον τίτλο υποδείγματος</a:t>
            </a:r>
            <a:endParaRPr lang="en-US" dirty="0"/>
          </a:p>
        </p:txBody>
      </p:sp>
      <p:sp>
        <p:nvSpPr>
          <p:cNvPr id="21" name="Text Placeholder 9"/>
          <p:cNvSpPr>
            <a:spLocks noGrp="1"/>
          </p:cNvSpPr>
          <p:nvPr>
            <p:ph type="body" sz="quarter" idx="13" hasCustomPrompt="1"/>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Στυλ κειμένου υποδείγματος</a:t>
            </a:r>
          </a:p>
        </p:txBody>
      </p:sp>
      <p:sp>
        <p:nvSpPr>
          <p:cNvPr id="4" name="Text Placeholder 3"/>
          <p:cNvSpPr>
            <a:spLocks noGrp="1"/>
          </p:cNvSpPr>
          <p:nvPr>
            <p:ph type="body" sz="half" idx="2" hasCustomPrompt="1"/>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Στυλ κειμένου υποδείγματος</a:t>
            </a:r>
          </a:p>
        </p:txBody>
      </p:sp>
      <p:sp>
        <p:nvSpPr>
          <p:cNvPr id="5" name="Date Placeholder 4"/>
          <p:cNvSpPr>
            <a:spLocks noGrp="1"/>
          </p:cNvSpPr>
          <p:nvPr>
            <p:ph type="dt" sz="half" idx="10"/>
          </p:nvPr>
        </p:nvSpPr>
        <p:spPr/>
        <p:txBody>
          <a:bodyPr/>
          <a:lstStyle/>
          <a:p>
            <a:fld id="{F707C7D8-1A7B-462B-8E48-CA5E8E08BC61}" type="datetimeFigureOut">
              <a:rPr lang="en-US" smtClean="0"/>
              <a:t>30-Oct-24</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720382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p:txBody>
          <a:bodyPr vert="eaVert" ancho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559931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9294812" y="627405"/>
            <a:ext cx="2207601" cy="5283817"/>
          </a:xfrm>
        </p:spPr>
        <p:txBody>
          <a:bodyPr vert="eaVert" anchor="ct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hasCustomPrompt="1"/>
          </p:nvPr>
        </p:nvSpPr>
        <p:spPr>
          <a:xfrm>
            <a:off x="2589212" y="627405"/>
            <a:ext cx="6477000" cy="5283817"/>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F707C7D8-1A7B-462B-8E48-CA5E8E08BC61}" type="datetimeFigureOut">
              <a:rPr lang="en-US" smtClean="0"/>
              <a:t>30-Oct-24</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FE972E0-F013-4266-9434-CACE684EB8E6}" type="slidenum">
              <a:rPr lang="en-US" smtClean="0"/>
              <a:t>‹#›</a:t>
            </a:fld>
            <a:endParaRPr lang="en-US"/>
          </a:p>
        </p:txBody>
      </p:sp>
    </p:spTree>
    <p:extLst>
      <p:ext uri="{BB962C8B-B14F-4D97-AF65-F5344CB8AC3E}">
        <p14:creationId xmlns:p14="http://schemas.microsoft.com/office/powerpoint/2010/main" val="27514381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sz="half" idx="1" hasCustomPrompt="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p:cNvSpPr>
            <a:spLocks noGrp="1"/>
          </p:cNvSpPr>
          <p:nvPr>
            <p:ph sz="half" idx="2" hasCustomPrompt="1"/>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p:cNvSpPr>
            <a:spLocks noGrp="1"/>
          </p:cNvSpPr>
          <p:nvPr>
            <p:ph sz="half" idx="2" hasCustomPrompt="1"/>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p:cNvSpPr>
            <a:spLocks noGrp="1"/>
          </p:cNvSpPr>
          <p:nvPr>
            <p:ph sz="quarter" idx="4" hasCustomPrompt="1"/>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p:cNvSpPr>
            <a:spLocks noGrp="1"/>
          </p:cNvSpPr>
          <p:nvPr>
            <p:ph type="dt" sz="half" idx="10"/>
          </p:nvPr>
        </p:nvSpPr>
        <p:spPr/>
        <p:txBody>
          <a:bodyPr/>
          <a:lstStyle/>
          <a:p>
            <a:fld id="{6BBE9F3B-AB5A-400D-AE7C-AA75907FE355}" type="datetimeFigureOut">
              <a:rPr lang="en-US" smtClean="0"/>
              <a:t>30-Oct-24</a:t>
            </a:fld>
            <a:endParaRPr lang="en-US"/>
          </a:p>
        </p:txBody>
      </p:sp>
      <p:sp>
        <p:nvSpPr>
          <p:cNvPr id="8" name="Θέση υποσέλιδου 7"/>
          <p:cNvSpPr>
            <a:spLocks noGrp="1"/>
          </p:cNvSpPr>
          <p:nvPr>
            <p:ph type="ftr" sz="quarter" idx="11"/>
          </p:nvPr>
        </p:nvSpPr>
        <p:spPr/>
        <p:txBody>
          <a:bodyPr/>
          <a:lstStyle/>
          <a:p>
            <a:endParaRPr lang="en-US"/>
          </a:p>
        </p:txBody>
      </p:sp>
      <p:sp>
        <p:nvSpPr>
          <p:cNvPr id="9" name="Θέση αριθμού διαφάνειας 8"/>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p:txBody>
          <a:bodyPr/>
          <a:lstStyle/>
          <a:p>
            <a:r>
              <a:rPr lang="el-GR"/>
              <a:t>Κάντε κλικ για να επεξεργαστείτε τον τίτλο υποδείγματος</a:t>
            </a:r>
            <a:endParaRPr lang="en-US"/>
          </a:p>
        </p:txBody>
      </p:sp>
      <p:sp>
        <p:nvSpPr>
          <p:cNvPr id="3" name="Θέση ημερομηνίας 2"/>
          <p:cNvSpPr>
            <a:spLocks noGrp="1"/>
          </p:cNvSpPr>
          <p:nvPr>
            <p:ph type="dt" sz="half" idx="10"/>
          </p:nvPr>
        </p:nvSpPr>
        <p:spPr/>
        <p:txBody>
          <a:bodyPr/>
          <a:lstStyle/>
          <a:p>
            <a:fld id="{6BBE9F3B-AB5A-400D-AE7C-AA75907FE355}" type="datetimeFigureOut">
              <a:rPr lang="en-US" smtClean="0"/>
              <a:t>30-Oct-24</a:t>
            </a:fld>
            <a:endParaRPr lang="en-US"/>
          </a:p>
        </p:txBody>
      </p:sp>
      <p:sp>
        <p:nvSpPr>
          <p:cNvPr id="4" name="Θέση υποσέλιδου 3"/>
          <p:cNvSpPr>
            <a:spLocks noGrp="1"/>
          </p:cNvSpPr>
          <p:nvPr>
            <p:ph type="ftr" sz="quarter" idx="11"/>
          </p:nvPr>
        </p:nvSpPr>
        <p:spPr/>
        <p:txBody>
          <a:bodyPr/>
          <a:lstStyle/>
          <a:p>
            <a:endParaRPr lang="en-US"/>
          </a:p>
        </p:txBody>
      </p:sp>
      <p:sp>
        <p:nvSpPr>
          <p:cNvPr id="5" name="Θέση αριθμού διαφάνειας 4"/>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6BBE9F3B-AB5A-400D-AE7C-AA75907FE355}" type="datetimeFigureOut">
              <a:rPr lang="en-US" smtClean="0"/>
              <a:t>30-Oct-24</a:t>
            </a:fld>
            <a:endParaRPr lang="en-US"/>
          </a:p>
        </p:txBody>
      </p:sp>
      <p:sp>
        <p:nvSpPr>
          <p:cNvPr id="3" name="Θέση υποσέλιδου 2"/>
          <p:cNvSpPr>
            <a:spLocks noGrp="1"/>
          </p:cNvSpPr>
          <p:nvPr>
            <p:ph type="ftr" sz="quarter" idx="11"/>
          </p:nvPr>
        </p:nvSpPr>
        <p:spPr/>
        <p:txBody>
          <a:bodyPr/>
          <a:lstStyle/>
          <a:p>
            <a:endParaRPr lang="en-US"/>
          </a:p>
        </p:txBody>
      </p:sp>
      <p:sp>
        <p:nvSpPr>
          <p:cNvPr id="4" name="Θέση αριθμού διαφάνειας 3"/>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hasCustomPrompt="1"/>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p:cNvSpPr>
            <a:spLocks noGrp="1"/>
          </p:cNvSpPr>
          <p:nvPr>
            <p:ph type="dt" sz="half" idx="10"/>
          </p:nvPr>
        </p:nvSpPr>
        <p:spPr/>
        <p:txBody>
          <a:bodyPr/>
          <a:lstStyle/>
          <a:p>
            <a:fld id="{6BBE9F3B-AB5A-400D-AE7C-AA75907FE355}" type="datetimeFigureOut">
              <a:rPr lang="en-US" smtClean="0"/>
              <a:t>30-Oct-24</a:t>
            </a:fld>
            <a:endParaRPr lang="en-US"/>
          </a:p>
        </p:txBody>
      </p:sp>
      <p:sp>
        <p:nvSpPr>
          <p:cNvPr id="6" name="Θέση υποσέλιδου 5"/>
          <p:cNvSpPr>
            <a:spLocks noGrp="1"/>
          </p:cNvSpPr>
          <p:nvPr>
            <p:ph type="ftr" sz="quarter" idx="11"/>
          </p:nvPr>
        </p:nvSpPr>
        <p:spPr/>
        <p:txBody>
          <a:bodyPr/>
          <a:lstStyle/>
          <a:p>
            <a:endParaRPr lang="en-US"/>
          </a:p>
        </p:txBody>
      </p:sp>
      <p:sp>
        <p:nvSpPr>
          <p:cNvPr id="7" name="Θέση αριθμού διαφάνειας 6"/>
          <p:cNvSpPr>
            <a:spLocks noGrp="1"/>
          </p:cNvSpPr>
          <p:nvPr>
            <p:ph type="sldNum" sz="quarter" idx="12"/>
          </p:nvPr>
        </p:nvSpPr>
        <p:spPr/>
        <p:txBody>
          <a:bodyPr/>
          <a:lstStyle/>
          <a:p>
            <a:fld id="{DFF22BE8-CE67-43FD-8072-4532538FDAE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30-Oct-24</a:t>
            </a:fld>
            <a:endParaRPr lang="en-US"/>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E48D3A81-D3B4-1768-C7FC-EB28CC31DB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1834C1A8-A704-B706-C048-FA59DD65FA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B62444EA-8791-7E45-5498-889F2A8A2B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BE9F3B-AB5A-400D-AE7C-AA75907FE355}" type="datetimeFigureOut">
              <a:rPr lang="en-US" smtClean="0"/>
              <a:t>30-Oct-24</a:t>
            </a:fld>
            <a:endParaRPr lang="en-US"/>
          </a:p>
        </p:txBody>
      </p:sp>
      <p:sp>
        <p:nvSpPr>
          <p:cNvPr id="5" name="Θέση υποσέλιδου 4">
            <a:extLst>
              <a:ext uri="{FF2B5EF4-FFF2-40B4-BE49-F238E27FC236}">
                <a16:creationId xmlns:a16="http://schemas.microsoft.com/office/drawing/2014/main" id="{114DAAA8-4932-2319-6F13-79E33A1C1E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7AD0F5EC-B76E-D2B3-D18D-E9BA392FCA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F22BE8-CE67-43FD-8072-4532538FDAED}" type="slidenum">
              <a:rPr lang="en-US" smtClean="0"/>
              <a:t>‹#›</a:t>
            </a:fld>
            <a:endParaRPr lang="en-US"/>
          </a:p>
        </p:txBody>
      </p:sp>
    </p:spTree>
    <p:extLst>
      <p:ext uri="{BB962C8B-B14F-4D97-AF65-F5344CB8AC3E}">
        <p14:creationId xmlns:p14="http://schemas.microsoft.com/office/powerpoint/2010/main" val="1955719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F707C7D8-1A7B-462B-8E48-CA5E8E08BC61}" type="datetimeFigureOut">
              <a:rPr lang="en-US" smtClean="0"/>
              <a:t>30-Oct-24</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FE972E0-F013-4266-9434-CACE684EB8E6}" type="slidenum">
              <a:rPr lang="en-US" smtClean="0"/>
              <a:t>‹#›</a:t>
            </a:fld>
            <a:endParaRPr lang="en-US"/>
          </a:p>
        </p:txBody>
      </p:sp>
    </p:spTree>
    <p:extLst>
      <p:ext uri="{BB962C8B-B14F-4D97-AF65-F5344CB8AC3E}">
        <p14:creationId xmlns:p14="http://schemas.microsoft.com/office/powerpoint/2010/main" val="506495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p:cNvSpPr>
            <a:spLocks noGrp="1"/>
          </p:cNvSpPr>
          <p:nvPr>
            <p:ph type="ctrTitle"/>
          </p:nvPr>
        </p:nvSpPr>
        <p:spPr>
          <a:xfrm>
            <a:off x="213360" y="3027680"/>
            <a:ext cx="11694160" cy="2125830"/>
          </a:xfrm>
        </p:spPr>
        <p:txBody>
          <a:bodyPr anchor="b">
            <a:normAutofit/>
          </a:bodyPr>
          <a:lstStyle/>
          <a:p>
            <a:pPr>
              <a:lnSpc>
                <a:spcPct val="120000"/>
              </a:lnSpc>
            </a:pPr>
            <a:r>
              <a:rPr lang="en-US" sz="2600" dirty="0">
                <a:latin typeface="Times New Roman" panose="02020603050405020304" pitchFamily="18" charset="0"/>
                <a:cs typeface="Times New Roman" panose="02020603050405020304" pitchFamily="18" charset="0"/>
              </a:rPr>
              <a:t>4</a:t>
            </a:r>
            <a:r>
              <a:rPr lang="el-GR" sz="2600" dirty="0">
                <a:latin typeface="Times New Roman" panose="02020603050405020304" pitchFamily="18" charset="0"/>
                <a:cs typeface="Times New Roman" panose="02020603050405020304" pitchFamily="18" charset="0"/>
              </a:rPr>
              <a:t>ο Μάθημα </a:t>
            </a:r>
            <a:br>
              <a:rPr lang="el-GR" sz="2600" dirty="0">
                <a:latin typeface="Times New Roman" panose="02020603050405020304" pitchFamily="18" charset="0"/>
                <a:cs typeface="Times New Roman" panose="02020603050405020304" pitchFamily="18" charset="0"/>
              </a:rPr>
            </a:br>
            <a:r>
              <a:rPr lang="el-GR" sz="2600" dirty="0">
                <a:latin typeface="Times New Roman" panose="02020603050405020304" pitchFamily="18" charset="0"/>
                <a:cs typeface="Times New Roman" panose="02020603050405020304" pitchFamily="18" charset="0"/>
              </a:rPr>
              <a:t>ΕΙΣΑΓΩΓΗ ΣΤΗ ΔΗΜΟΣΙΟΓΡΑΦΙΑ</a:t>
            </a:r>
            <a:br>
              <a:rPr lang="en-US" sz="2600" dirty="0">
                <a:latin typeface="Times New Roman" panose="02020603050405020304" pitchFamily="18" charset="0"/>
                <a:cs typeface="Times New Roman" panose="02020603050405020304" pitchFamily="18" charset="0"/>
              </a:rPr>
            </a:br>
            <a:r>
              <a:rPr lang="el-GR" sz="2600" dirty="0">
                <a:latin typeface="Times New Roman" panose="02020603050405020304" pitchFamily="18" charset="0"/>
                <a:cs typeface="Times New Roman" panose="02020603050405020304" pitchFamily="18" charset="0"/>
              </a:rPr>
              <a:t>Συλλέγοντας, αξιολογώντας και συντάσσοντας τις ειδήσεις </a:t>
            </a:r>
            <a:r>
              <a:rPr lang="en-US" sz="2600" dirty="0">
                <a:latin typeface="Times New Roman" panose="02020603050405020304" pitchFamily="18" charset="0"/>
                <a:cs typeface="Times New Roman" panose="02020603050405020304" pitchFamily="18" charset="0"/>
              </a:rPr>
              <a:t>-</a:t>
            </a:r>
            <a:br>
              <a:rPr lang="en-US" sz="2600" dirty="0">
                <a:latin typeface="Times New Roman" panose="02020603050405020304" pitchFamily="18" charset="0"/>
                <a:cs typeface="Times New Roman" panose="02020603050405020304" pitchFamily="18" charset="0"/>
              </a:rPr>
            </a:br>
            <a:r>
              <a:rPr lang="el-GR" sz="2600">
                <a:latin typeface="Times New Roman" panose="02020603050405020304" pitchFamily="18" charset="0"/>
                <a:cs typeface="Times New Roman" panose="02020603050405020304" pitchFamily="18" charset="0"/>
              </a:rPr>
              <a:t>Γραπτή δημοσιογραφία</a:t>
            </a:r>
            <a:endParaRPr lang="en-US" sz="2600" dirty="0">
              <a:latin typeface="Times New Roman" panose="02020603050405020304" pitchFamily="18" charset="0"/>
              <a:cs typeface="Times New Roman" panose="02020603050405020304" pitchFamily="18" charset="0"/>
            </a:endParaRPr>
          </a:p>
        </p:txBody>
      </p:sp>
      <p:sp>
        <p:nvSpPr>
          <p:cNvPr id="3" name="Υπότιτλος 2"/>
          <p:cNvSpPr>
            <a:spLocks noGrp="1"/>
          </p:cNvSpPr>
          <p:nvPr>
            <p:ph type="subTitle" idx="1"/>
          </p:nvPr>
        </p:nvSpPr>
        <p:spPr>
          <a:xfrm>
            <a:off x="638881" y="5660607"/>
            <a:ext cx="11024799" cy="730033"/>
          </a:xfrm>
        </p:spPr>
        <p:txBody>
          <a:bodyPr anchor="t">
            <a:noAutofit/>
          </a:bodyPr>
          <a:lstStyle/>
          <a:p>
            <a:r>
              <a:rPr lang="el-GR" sz="2000" dirty="0">
                <a:latin typeface="Times New Roman" panose="02020603050405020304" pitchFamily="18" charset="0"/>
                <a:ea typeface="+mj-ea"/>
                <a:cs typeface="Times New Roman" panose="02020603050405020304" pitchFamily="18" charset="0"/>
              </a:rPr>
              <a:t>ΔΙΔΑΣΚΟΥΣΑ:</a:t>
            </a:r>
          </a:p>
          <a:p>
            <a:r>
              <a:rPr lang="el-GR" sz="2000" dirty="0">
                <a:latin typeface="Times New Roman" panose="02020603050405020304" pitchFamily="18" charset="0"/>
                <a:ea typeface="+mj-ea"/>
                <a:cs typeface="Times New Roman" panose="02020603050405020304" pitchFamily="18" charset="0"/>
              </a:rPr>
              <a:t>ΔΡ. ΝΑΓΙΑ ΚΑΛΦΕΛΗ</a:t>
            </a:r>
          </a:p>
        </p:txBody>
      </p:sp>
      <p:pic>
        <p:nvPicPr>
          <p:cNvPr id="4" name="Εικόνα 3"/>
          <p:cNvPicPr>
            <a:picLocks noChangeAspect="1"/>
          </p:cNvPicPr>
          <p:nvPr/>
        </p:nvPicPr>
        <p:blipFill>
          <a:blip r:embed="rId2"/>
          <a:stretch>
            <a:fillRect/>
          </a:stretch>
        </p:blipFill>
        <p:spPr>
          <a:xfrm>
            <a:off x="3736541" y="591670"/>
            <a:ext cx="4714322" cy="2742004"/>
          </a:xfrm>
          <a:prstGeom prst="rect">
            <a:avLst/>
          </a:prstGeom>
        </p:spPr>
      </p:pic>
      <p:sp>
        <p:nvSpPr>
          <p:cNvPr id="11" name="sketch line"/>
          <p:cNvSpPr>
            <a:spLocks noGrp="1" noRot="1" noChangeAspect="1" noMove="1" noResize="1" noEditPoints="1" noAdjustHandles="1" noChangeArrowheads="1" noChangeShapeType="1" noTextEdit="1"/>
          </p:cNvSpPr>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122270-57DE-5BBA-318D-F26D52DFDD5F}"/>
              </a:ext>
            </a:extLst>
          </p:cNvPr>
          <p:cNvSpPr>
            <a:spLocks noGrp="1"/>
          </p:cNvSpPr>
          <p:nvPr>
            <p:ph type="title"/>
          </p:nvPr>
        </p:nvSpPr>
        <p:spPr>
          <a:xfrm>
            <a:off x="2290999" y="580977"/>
            <a:ext cx="8911687" cy="721611"/>
          </a:xfrm>
        </p:spPr>
        <p:txBody>
          <a:bodyPr>
            <a:normAutofit/>
          </a:bodyPr>
          <a:lstStyle/>
          <a:p>
            <a:r>
              <a:rPr lang="el-GR" sz="3200" dirty="0">
                <a:latin typeface="Times New Roman" panose="02020603050405020304" pitchFamily="18" charset="0"/>
                <a:cs typeface="Times New Roman" panose="02020603050405020304" pitchFamily="18" charset="0"/>
              </a:rPr>
              <a:t>Βασικές Τεχνικές Συγγραφής της Είδησης</a:t>
            </a:r>
            <a:endParaRPr lang="en-US" sz="3200" dirty="0">
              <a:latin typeface="Times New Roman" panose="02020603050405020304" pitchFamily="18"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0018394F-5436-8D58-89C9-BA4468B9B5EC}"/>
              </a:ext>
            </a:extLst>
          </p:cNvPr>
          <p:cNvSpPr>
            <a:spLocks noGrp="1"/>
          </p:cNvSpPr>
          <p:nvPr>
            <p:ph idx="1"/>
          </p:nvPr>
        </p:nvSpPr>
        <p:spPr>
          <a:xfrm>
            <a:off x="2061713" y="1457866"/>
            <a:ext cx="9463178" cy="5011948"/>
          </a:xfrm>
        </p:spPr>
        <p:txBody>
          <a:bodyPr>
            <a:noAutofit/>
          </a:bodyPr>
          <a:lstStyle/>
          <a:p>
            <a:r>
              <a:rPr lang="el-GR" sz="2200" dirty="0">
                <a:latin typeface="Times New Roman" panose="02020603050405020304" pitchFamily="18" charset="0"/>
                <a:cs typeface="Times New Roman" panose="02020603050405020304" pitchFamily="18" charset="0"/>
              </a:rPr>
              <a:t>1. </a:t>
            </a:r>
            <a:r>
              <a:rPr lang="el-GR" sz="2200" b="1" dirty="0">
                <a:latin typeface="Times New Roman" panose="02020603050405020304" pitchFamily="18" charset="0"/>
                <a:cs typeface="Times New Roman" panose="02020603050405020304" pitchFamily="18" charset="0"/>
              </a:rPr>
              <a:t>Ανεστραμμένη πυραμίδα </a:t>
            </a:r>
            <a:r>
              <a:rPr lang="el-GR" sz="22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inverted pyramid)</a:t>
            </a:r>
            <a:r>
              <a:rPr lang="el-GR" sz="2200" dirty="0">
                <a:latin typeface="Times New Roman" panose="02020603050405020304" pitchFamily="18" charset="0"/>
                <a:cs typeface="Times New Roman" panose="02020603050405020304" pitchFamily="18" charset="0"/>
              </a:rPr>
              <a:t> - Πρόκειται για μια </a:t>
            </a:r>
            <a:r>
              <a:rPr lang="el-GR" sz="2200" b="1" dirty="0">
                <a:latin typeface="Times New Roman" panose="02020603050405020304" pitchFamily="18" charset="0"/>
                <a:cs typeface="Times New Roman" panose="02020603050405020304" pitchFamily="18" charset="0"/>
              </a:rPr>
              <a:t>δομή</a:t>
            </a:r>
            <a:r>
              <a:rPr lang="el-GR" sz="2200" dirty="0">
                <a:latin typeface="Times New Roman" panose="02020603050405020304" pitchFamily="18" charset="0"/>
                <a:cs typeface="Times New Roman" panose="02020603050405020304" pitchFamily="18" charset="0"/>
              </a:rPr>
              <a:t> άρθρου, κατά την οποία οι πιο σημαντικές πληροφορίες τοποθετούνται στην αρχή (κορυφή), και οι λιγότερο σημαντικές ακολουθούν στις επόμενες παραγράφους.</a:t>
            </a:r>
          </a:p>
          <a:p>
            <a:r>
              <a:rPr lang="el-GR" sz="2200" dirty="0">
                <a:latin typeface="Times New Roman" panose="02020603050405020304" pitchFamily="18" charset="0"/>
                <a:cs typeface="Times New Roman" panose="02020603050405020304" pitchFamily="18" charset="0"/>
              </a:rPr>
              <a:t>2. </a:t>
            </a:r>
            <a:r>
              <a:rPr lang="el-GR" sz="2200" b="1" dirty="0">
                <a:latin typeface="Times New Roman" panose="02020603050405020304" pitchFamily="18" charset="0"/>
                <a:cs typeface="Times New Roman" panose="02020603050405020304" pitchFamily="18" charset="0"/>
              </a:rPr>
              <a:t>Εισαγωγική παράγραφος </a:t>
            </a:r>
            <a:r>
              <a:rPr lang="el-GR" sz="2200" dirty="0">
                <a:latin typeface="Times New Roman" panose="02020603050405020304" pitchFamily="18" charset="0"/>
                <a:cs typeface="Times New Roman" panose="02020603050405020304" pitchFamily="18" charset="0"/>
              </a:rPr>
              <a:t>(</a:t>
            </a:r>
            <a:r>
              <a:rPr lang="en-US" sz="2200" dirty="0">
                <a:latin typeface="Times New Roman" panose="02020603050405020304" pitchFamily="18" charset="0"/>
                <a:cs typeface="Times New Roman" panose="02020603050405020304" pitchFamily="18" charset="0"/>
              </a:rPr>
              <a:t>lead) - </a:t>
            </a:r>
            <a:r>
              <a:rPr lang="el-GR" sz="2200" dirty="0">
                <a:latin typeface="Times New Roman" panose="02020603050405020304" pitchFamily="18" charset="0"/>
                <a:cs typeface="Times New Roman" panose="02020603050405020304" pitchFamily="18" charset="0"/>
              </a:rPr>
              <a:t>Τα 5W + 1H (</a:t>
            </a:r>
            <a:r>
              <a:rPr lang="el-GR" sz="2200" dirty="0" err="1">
                <a:latin typeface="Times New Roman" panose="02020603050405020304" pitchFamily="18" charset="0"/>
                <a:cs typeface="Times New Roman" panose="02020603050405020304" pitchFamily="18" charset="0"/>
              </a:rPr>
              <a:t>Who</a:t>
            </a:r>
            <a:r>
              <a:rPr lang="el-GR"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What, </a:t>
            </a:r>
            <a:r>
              <a:rPr lang="el-GR" sz="2200" dirty="0" err="1">
                <a:latin typeface="Times New Roman" panose="02020603050405020304" pitchFamily="18" charset="0"/>
                <a:cs typeface="Times New Roman" panose="02020603050405020304" pitchFamily="18" charset="0"/>
              </a:rPr>
              <a:t>Where</a:t>
            </a:r>
            <a:r>
              <a:rPr lang="en-US" sz="2200" dirty="0">
                <a:latin typeface="Times New Roman" panose="02020603050405020304" pitchFamily="18" charset="0"/>
                <a:cs typeface="Times New Roman" panose="02020603050405020304" pitchFamily="18" charset="0"/>
              </a:rPr>
              <a:t>, </a:t>
            </a:r>
            <a:r>
              <a:rPr lang="el-GR" sz="2200" dirty="0" err="1">
                <a:latin typeface="Times New Roman" panose="02020603050405020304" pitchFamily="18" charset="0"/>
                <a:cs typeface="Times New Roman" panose="02020603050405020304" pitchFamily="18" charset="0"/>
              </a:rPr>
              <a:t>When</a:t>
            </a:r>
            <a:r>
              <a:rPr lang="en-US" sz="2200" dirty="0">
                <a:latin typeface="Times New Roman" panose="02020603050405020304" pitchFamily="18" charset="0"/>
                <a:cs typeface="Times New Roman" panose="02020603050405020304" pitchFamily="18" charset="0"/>
              </a:rPr>
              <a:t>, </a:t>
            </a:r>
            <a:r>
              <a:rPr lang="el-GR" sz="2200" dirty="0" err="1">
                <a:latin typeface="Times New Roman" panose="02020603050405020304" pitchFamily="18" charset="0"/>
                <a:cs typeface="Times New Roman" panose="02020603050405020304" pitchFamily="18" charset="0"/>
              </a:rPr>
              <a:t>Why</a:t>
            </a:r>
            <a:r>
              <a:rPr lang="el-GR" sz="2200" dirty="0">
                <a:latin typeface="Times New Roman" panose="02020603050405020304" pitchFamily="18" charset="0"/>
                <a:cs typeface="Times New Roman" panose="02020603050405020304" pitchFamily="18" charset="0"/>
              </a:rPr>
              <a:t>, </a:t>
            </a:r>
            <a:r>
              <a:rPr lang="el-GR" sz="2200" dirty="0" err="1">
                <a:latin typeface="Times New Roman" panose="02020603050405020304" pitchFamily="18" charset="0"/>
                <a:cs typeface="Times New Roman" panose="02020603050405020304" pitchFamily="18" charset="0"/>
              </a:rPr>
              <a:t>How</a:t>
            </a:r>
            <a:r>
              <a:rPr lang="el-GR" sz="2200" dirty="0">
                <a:latin typeface="Times New Roman" panose="02020603050405020304" pitchFamily="18" charset="0"/>
                <a:cs typeface="Times New Roman" panose="02020603050405020304" pitchFamily="18" charset="0"/>
              </a:rPr>
              <a:t> ή Ποιος, Έκανε Τι, Πού, Πότε, Γιατί, Πώς). Σύμφωνα με την τεχνική αυτή, η εισαγωγική παράγραφος πρέπει να απαντά σε αυτές τις βασικές ερωτήσεις.</a:t>
            </a:r>
            <a:r>
              <a:rPr lang="en-US" sz="2200" dirty="0">
                <a:latin typeface="Times New Roman" panose="02020603050405020304" pitchFamily="18" charset="0"/>
                <a:cs typeface="Times New Roman" panose="02020603050405020304" pitchFamily="18" charset="0"/>
              </a:rPr>
              <a:t> </a:t>
            </a:r>
            <a:r>
              <a:rPr lang="el-GR" sz="2200" dirty="0">
                <a:latin typeface="Times New Roman" panose="02020603050405020304" pitchFamily="18" charset="0"/>
                <a:cs typeface="Times New Roman" panose="02020603050405020304" pitchFamily="18" charset="0"/>
              </a:rPr>
              <a:t>Η έκταση του </a:t>
            </a:r>
            <a:r>
              <a:rPr lang="en-US" sz="2200" dirty="0">
                <a:latin typeface="Times New Roman" panose="02020603050405020304" pitchFamily="18" charset="0"/>
                <a:cs typeface="Times New Roman" panose="02020603050405020304" pitchFamily="18" charset="0"/>
              </a:rPr>
              <a:t>lead </a:t>
            </a:r>
            <a:r>
              <a:rPr lang="el-GR" sz="2200" dirty="0">
                <a:latin typeface="Times New Roman" panose="02020603050405020304" pitchFamily="18" charset="0"/>
                <a:cs typeface="Times New Roman" panose="02020603050405020304" pitchFamily="18" charset="0"/>
              </a:rPr>
              <a:t>είναι περίπου 40 λέξεις.</a:t>
            </a:r>
          </a:p>
          <a:p>
            <a:r>
              <a:rPr lang="el-GR" sz="2200" dirty="0">
                <a:latin typeface="Times New Roman" panose="02020603050405020304" pitchFamily="18" charset="0"/>
                <a:cs typeface="Times New Roman" panose="02020603050405020304" pitchFamily="18" charset="0"/>
              </a:rPr>
              <a:t>3. </a:t>
            </a:r>
            <a:r>
              <a:rPr lang="el-GR" sz="2200" b="1" dirty="0">
                <a:latin typeface="Times New Roman" panose="02020603050405020304" pitchFamily="18" charset="0"/>
                <a:cs typeface="Times New Roman" panose="02020603050405020304" pitchFamily="18" charset="0"/>
              </a:rPr>
              <a:t>Σαφήνεια, ακρίβεια, απλή γλώσσα</a:t>
            </a:r>
            <a:r>
              <a:rPr lang="el-GR" sz="2200" dirty="0">
                <a:latin typeface="Times New Roman" panose="02020603050405020304" pitchFamily="18" charset="0"/>
                <a:cs typeface="Times New Roman" panose="02020603050405020304" pitchFamily="18" charset="0"/>
              </a:rPr>
              <a:t>. Οι δημοσιογράφοι πρέπει να γράφουν με τρόπο που να είναι άμεσα κατανοητός.</a:t>
            </a:r>
          </a:p>
          <a:p>
            <a:r>
              <a:rPr lang="el-GR" sz="2200" dirty="0">
                <a:latin typeface="Times New Roman" panose="02020603050405020304" pitchFamily="18" charset="0"/>
                <a:cs typeface="Times New Roman" panose="02020603050405020304" pitchFamily="18" charset="0"/>
              </a:rPr>
              <a:t>4. </a:t>
            </a:r>
            <a:r>
              <a:rPr lang="el-GR" sz="2200" b="1" dirty="0">
                <a:latin typeface="Times New Roman" panose="02020603050405020304" pitchFamily="18" charset="0"/>
                <a:cs typeface="Times New Roman" panose="02020603050405020304" pitchFamily="18" charset="0"/>
              </a:rPr>
              <a:t>Χρήση παραθέσεων (</a:t>
            </a:r>
            <a:r>
              <a:rPr lang="el-GR" sz="2200" b="1" dirty="0" err="1">
                <a:latin typeface="Times New Roman" panose="02020603050405020304" pitchFamily="18" charset="0"/>
                <a:cs typeface="Times New Roman" panose="02020603050405020304" pitchFamily="18" charset="0"/>
              </a:rPr>
              <a:t>Quotes</a:t>
            </a:r>
            <a:r>
              <a:rPr lang="el-GR" sz="2200" dirty="0">
                <a:latin typeface="Times New Roman" panose="02020603050405020304" pitchFamily="18" charset="0"/>
                <a:cs typeface="Times New Roman" panose="02020603050405020304" pitchFamily="18" charset="0"/>
              </a:rPr>
              <a:t>). Οι παραθέσεις μπορούν να προσθέσουν αυθεντικότητα και να εμπλουτίσουν την πληροφόρηση.</a:t>
            </a:r>
          </a:p>
        </p:txBody>
      </p:sp>
    </p:spTree>
    <p:extLst>
      <p:ext uri="{BB962C8B-B14F-4D97-AF65-F5344CB8AC3E}">
        <p14:creationId xmlns:p14="http://schemas.microsoft.com/office/powerpoint/2010/main" val="375352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8181589" y="131426"/>
            <a:ext cx="3667039" cy="1289869"/>
          </a:xfrm>
        </p:spPr>
        <p:txBody>
          <a:bodyPr vert="horz" lIns="91440" tIns="45720" rIns="91440" bIns="45720" rtlCol="0" anchor="ctr">
            <a:noAutofit/>
          </a:bodyPr>
          <a:lstStyle/>
          <a:p>
            <a:pPr marL="0" marR="0" algn="ctr">
              <a:lnSpc>
                <a:spcPct val="140000"/>
              </a:lnSpc>
              <a:spcBef>
                <a:spcPts val="0"/>
              </a:spcBef>
              <a:spcAft>
                <a:spcPts val="800"/>
              </a:spcAft>
            </a:pPr>
            <a:r>
              <a:rPr lang="el-GR" sz="2200" dirty="0">
                <a:effectLst/>
                <a:latin typeface="Times New Roman" panose="02020603050405020304" pitchFamily="18" charset="0"/>
                <a:ea typeface="Calibri" panose="020F0502020204030204" pitchFamily="34" charset="0"/>
                <a:cs typeface="Times New Roman" panose="02020603050405020304" pitchFamily="18" charset="0"/>
              </a:rPr>
              <a:t>Ανεστραμμένη Πυραμίδα &amp; </a:t>
            </a:r>
            <a:r>
              <a:rPr lang="en-US" sz="2200" dirty="0">
                <a:effectLst/>
                <a:latin typeface="Times New Roman" panose="02020603050405020304" pitchFamily="18" charset="0"/>
                <a:ea typeface="Calibri" panose="020F0502020204030204" pitchFamily="34" charset="0"/>
                <a:cs typeface="Times New Roman" panose="02020603050405020304" pitchFamily="18" charset="0"/>
              </a:rPr>
              <a:t>Lead</a:t>
            </a: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23313" y="1371603"/>
            <a:ext cx="4445041" cy="5193099"/>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Αρχίζει από το πιο σημαντικό και προχωρεί στο λιγότερο σημαντικό. </a:t>
            </a:r>
          </a:p>
          <a:p>
            <a:pPr marL="342900" marR="0" lvl="0" indent="-342900" algn="l"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Η πρώτη παράγραφος (</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lead) </a:t>
            </a: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περιλαμβάνει τις πιο σημαντικές πληροφορίες (5</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Ws</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&amp; H).</a:t>
            </a:r>
          </a:p>
          <a:p>
            <a:pPr marL="342900" marR="0" lvl="0" indent="-342900" algn="l"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Οι επόμενες παράγραφοι παρουσιάζουν πρόσθετες σημαντικές πληροφορίες.</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Οι τελευταίες παράγραφοι</a:t>
            </a:r>
            <a:r>
              <a:rPr kumimoji="0" lang="en-US" sz="20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παρουσιάζουν τις λιγότερο σημαντικές πληροφορίες. </a:t>
            </a:r>
          </a:p>
          <a:p>
            <a:pPr marL="342900" marR="0" lvl="0" indent="-342900" algn="just" defTabSz="914400" rtl="0" eaLnBrk="1" fontAlgn="auto" latinLnBrk="0" hangingPunct="1">
              <a:lnSpc>
                <a:spcPct val="140000"/>
              </a:lnSpc>
              <a:spcBef>
                <a:spcPts val="0"/>
              </a:spcBef>
              <a:spcAft>
                <a:spcPts val="0"/>
              </a:spcAft>
              <a:buClrTx/>
              <a:buSzTx/>
              <a:buFont typeface="Courier New" panose="02070309020205020404" pitchFamily="49" charset="0"/>
              <a:buChar char="o"/>
              <a:tabLst/>
              <a:defRPr/>
            </a:pPr>
            <a:endParaRPr kumimoji="0" lang="el-GR"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rPr>
              <a:t> </a:t>
            </a:r>
            <a:endParaRPr kumimoji="0" lang="en-US"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p:txBody>
      </p:sp>
      <p:pic>
        <p:nvPicPr>
          <p:cNvPr id="4" name="Εικόνα 3"/>
          <p:cNvPicPr>
            <a:picLocks noChangeAspect="1"/>
          </p:cNvPicPr>
          <p:nvPr/>
        </p:nvPicPr>
        <p:blipFill>
          <a:blip r:embed="rId2"/>
          <a:stretch>
            <a:fillRect/>
          </a:stretch>
        </p:blipFill>
        <p:spPr>
          <a:xfrm>
            <a:off x="646043" y="775250"/>
            <a:ext cx="6261366" cy="54867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752080" y="111760"/>
            <a:ext cx="4106709" cy="609600"/>
          </a:xfrm>
        </p:spPr>
        <p:txBody>
          <a:bodyPr vert="horz" lIns="91440" tIns="45720" rIns="91440" bIns="45720" rtlCol="0" anchor="ctr">
            <a:noAutofit/>
          </a:bodyPr>
          <a:lstStyle/>
          <a:p>
            <a:pPr marL="0" marR="0" algn="ctr">
              <a:lnSpc>
                <a:spcPct val="140000"/>
              </a:lnSpc>
              <a:spcBef>
                <a:spcPts val="0"/>
              </a:spcBef>
              <a:spcAft>
                <a:spcPts val="800"/>
              </a:spcAft>
            </a:pPr>
            <a:r>
              <a:rPr lang="el-GR" sz="2400" dirty="0">
                <a:effectLst/>
                <a:latin typeface="Times New Roman" panose="02020603050405020304" pitchFamily="18" charset="0"/>
                <a:ea typeface="Calibri" panose="020F0502020204030204" pitchFamily="34" charset="0"/>
                <a:cs typeface="Times New Roman" panose="02020603050405020304" pitchFamily="18" charset="0"/>
              </a:rPr>
              <a:t>Το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Lead</a:t>
            </a:r>
          </a:p>
        </p:txBody>
      </p:sp>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white"/>
                </a:solidFill>
                <a:effectLst/>
                <a:uLnTx/>
                <a:uFillTx/>
                <a:latin typeface="Calibri" panose="020F0502020204030204"/>
                <a:ea typeface="+mn-ea"/>
                <a:cs typeface="+mn-cs"/>
              </a:rPr>
              <a:t>Προκειμένου να είναι σίγουρος ότι οι παραδόσεις του θα φτάσουν εγκαίρως για τα Χριστούγεννα, ο Άγιος Βασίλης ψάχνει να προσλάβει 300 προσωρινά ξωτικά την εβδομάδα πριν από τα Χριστούγεννα για να βοηθήσει με τη διανομή του δώρου σε όλο τον κόσμο στις εγκαταστάσεις του στον Βόρειο Πόλο.</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13154" y="782320"/>
            <a:ext cx="4578846" cy="5842000"/>
          </a:xfrm>
          <a:prstGeom prst="rect">
            <a:avLst/>
          </a:prstGeom>
        </p:spPr>
        <p:txBody>
          <a:bodyPr vert="horz" lIns="91440" tIns="45720" rIns="91440" bIns="45720" rtlCol="0">
            <a:no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Το </a:t>
            </a:r>
            <a:r>
              <a:rPr kumimoji="0" lang="el-GR" sz="1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lead</a:t>
            </a: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είναι η εισαγωγική παράγραφος ενός δημοσιογραφικού κειμένου, η οποία μας αποκαλύπτει τις βασικές πληροφορίες που χρειάζεται να ξέρουμε για την είδηση. </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Συνήθως πρόκειται για μία ή δύο προτάσεις. </a:t>
            </a:r>
            <a:r>
              <a:rPr lang="el-GR" sz="1900" dirty="0">
                <a:solidFill>
                  <a:prstClr val="black"/>
                </a:solidFill>
                <a:latin typeface="Times New Roman" panose="02020603050405020304" pitchFamily="18" charset="0"/>
                <a:cs typeface="Times New Roman" panose="02020603050405020304" pitchFamily="18" charset="0"/>
              </a:rPr>
              <a:t>Ε</a:t>
            </a:r>
            <a:r>
              <a:rPr kumimoji="0" lang="el-GR" sz="1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ίναι</a:t>
            </a: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συνολικά κάτω από 40 λέξεις. </a:t>
            </a: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Το </a:t>
            </a:r>
            <a:r>
              <a:rPr kumimoji="0" lang="el-GR" sz="19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lead</a:t>
            </a:r>
            <a:r>
              <a:rPr kumimoji="0" lang="el-GR" sz="19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είναι το «δόλωμα» θα λέγαμε ώστε κάποιος να διαβάσει το κείμενό μας ή να ακούσει το ρεπορτάζ μας και θα πρέπει να αποκαλύπτει τις βασικές πληροφορίες που απαντούν στα βασικά ερωτήματα – ποιος, τι, πού, πότε, γιατί και πώς. </a:t>
            </a:r>
          </a:p>
        </p:txBody>
      </p:sp>
      <p:sp>
        <p:nvSpPr>
          <p:cNvPr id="3" name="TextBox 2"/>
          <p:cNvSpPr txBox="1"/>
          <p:nvPr/>
        </p:nvSpPr>
        <p:spPr>
          <a:xfrm>
            <a:off x="873760" y="792481"/>
            <a:ext cx="5882640" cy="46782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33CC"/>
              </a:solidFill>
              <a:effectLst/>
              <a:uLnTx/>
              <a:uFillTx/>
              <a:latin typeface="Candara" panose="020E0502030303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Λίγες μέρες πριν από τα Χριστούγεννα, </a:t>
            </a:r>
            <a:r>
              <a:rPr kumimoji="0" lang="el-GR"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ο Άγιος Βασίλης </a:t>
            </a:r>
            <a:r>
              <a:rPr kumimoji="0" lang="el-GR"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ψάχνει να προσλάβει</a:t>
            </a:r>
            <a:r>
              <a:rPr kumimoji="0" lang="en-US"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 </a:t>
            </a:r>
            <a:r>
              <a:rPr kumimoji="0" lang="el-GR"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300 ξωτικά </a:t>
            </a:r>
            <a:r>
              <a:rPr kumimoji="0" lang="el-GR"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rPr>
              <a:t>για να</a:t>
            </a:r>
            <a:r>
              <a:rPr kumimoji="0" lang="en-US"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rPr>
              <a:t> </a:t>
            </a:r>
            <a:r>
              <a:rPr kumimoji="0" lang="el-GR"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rPr>
              <a:t>τον βοηθήσουν </a:t>
            </a:r>
            <a:r>
              <a:rPr kumimoji="0" lang="el-GR" sz="20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με τη διανομή του δώρου σε όλο τον κόσμο. </a:t>
            </a:r>
            <a:r>
              <a:rPr kumimoji="0" lang="el-GR"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Τα ξωτικά </a:t>
            </a:r>
            <a:r>
              <a:rPr kumimoji="0" lang="el-GR"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θα έχουν ως έδρα </a:t>
            </a:r>
            <a:r>
              <a:rPr kumimoji="0" lang="el-GR" sz="2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τις εγκαταστάσεις του στον Βόρειο Πόλο</a:t>
            </a:r>
            <a:r>
              <a:rPr kumimoji="0" lang="el-G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 39 λέξεις.</a:t>
            </a:r>
            <a:endPar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Ποιος (</a:t>
            </a:r>
            <a:r>
              <a:rPr kumimoji="0" lang="en-US"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Who);</a:t>
            </a:r>
            <a:endParaRPr kumimoji="0" lang="el-GR"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000" dirty="0">
                <a:solidFill>
                  <a:srgbClr val="ED7D31"/>
                </a:solidFill>
                <a:latin typeface="Century Gothic" panose="020B0502020202020204" pitchFamily="34" charset="0"/>
              </a:rPr>
              <a:t>Έκανε Τ</a:t>
            </a:r>
            <a:r>
              <a:rPr kumimoji="0" lang="el-GR"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ι (</a:t>
            </a:r>
            <a:r>
              <a:rPr kumimoji="0" lang="en-US"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What);</a:t>
            </a:r>
            <a:endParaRPr kumimoji="0" lang="el-GR" sz="20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Πότε</a:t>
            </a:r>
            <a:r>
              <a:rPr kumimoji="0" lang="en-US"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 (When);</a:t>
            </a:r>
            <a:endParaRPr kumimoji="0" lang="el-GR"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Πού</a:t>
            </a:r>
            <a:r>
              <a:rPr kumimoji="0" lang="en-US" sz="2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rPr>
              <a:t> (Where);</a:t>
            </a:r>
            <a:endParaRPr kumimoji="0" lang="el-GR" sz="2000" b="0" i="0" u="none" strike="noStrike" kern="1200" cap="none" spc="0" normalizeH="0" baseline="0" noProof="0" dirty="0">
              <a:ln>
                <a:noFill/>
              </a:ln>
              <a:solidFill>
                <a:srgbClr val="00B0F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Πώς</a:t>
            </a:r>
            <a:r>
              <a:rPr kumimoji="0" lang="en-US" sz="20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rPr>
              <a:t> (How);</a:t>
            </a:r>
            <a:endParaRPr kumimoji="0" lang="el-GR" sz="2000" b="0" i="0" u="none" strike="noStrike" kern="1200" cap="none" spc="0" normalizeH="0" baseline="0" noProof="0" dirty="0">
              <a:ln>
                <a:noFill/>
              </a:ln>
              <a:solidFill>
                <a:srgbClr val="C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rPr>
              <a:t>Γιατί</a:t>
            </a:r>
            <a:r>
              <a:rPr kumimoji="0" lang="en-US"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rPr>
              <a:t> (Why);</a:t>
            </a:r>
            <a:endParaRPr kumimoji="0" lang="el-GR" sz="2000" b="0" i="0" u="none" strike="noStrike" kern="1200" cap="none" spc="0" normalizeH="0" baseline="0" noProof="0" dirty="0">
              <a:ln>
                <a:noFill/>
              </a:ln>
              <a:solidFill>
                <a:srgbClr val="FF33CC"/>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Εικόνα 5"/>
          <p:cNvPicPr>
            <a:picLocks noChangeAspect="1"/>
          </p:cNvPicPr>
          <p:nvPr/>
        </p:nvPicPr>
        <p:blipFill>
          <a:blip r:embed="rId2"/>
          <a:stretch>
            <a:fillRect/>
          </a:stretch>
        </p:blipFill>
        <p:spPr>
          <a:xfrm>
            <a:off x="4295140" y="3226117"/>
            <a:ext cx="1752600" cy="2600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p:cNvSpPr>
            <a:spLocks noGrp="1"/>
          </p:cNvSpPr>
          <p:nvPr>
            <p:ph type="title"/>
          </p:nvPr>
        </p:nvSpPr>
        <p:spPr>
          <a:xfrm>
            <a:off x="1147313" y="2622431"/>
            <a:ext cx="2510287" cy="5109330"/>
          </a:xfrm>
        </p:spPr>
        <p:txBody>
          <a:bodyPr vert="horz" lIns="91440" tIns="45720" rIns="91440" bIns="45720" rtlCol="0">
            <a:normAutofit/>
          </a:bodyPr>
          <a:lstStyle/>
          <a:p>
            <a:r>
              <a:rPr lang="el-GR" sz="2600" dirty="0">
                <a:solidFill>
                  <a:schemeClr val="bg1"/>
                </a:solidFill>
                <a:latin typeface="Times New Roman" panose="02020603050405020304" pitchFamily="18" charset="0"/>
                <a:cs typeface="Times New Roman" panose="02020603050405020304" pitchFamily="18" charset="0"/>
              </a:rPr>
              <a:t>Σαφήνεια στη δημοσιογραφική γραφή</a:t>
            </a:r>
          </a:p>
        </p:txBody>
      </p:sp>
      <p:sp>
        <p:nvSpPr>
          <p:cNvPr id="19" name="Freeform 11"/>
          <p:cNvSpPr>
            <a:spLocks noGrp="1" noRot="1" noChangeAspect="1" noMove="1" noResize="1" noEditPoints="1" noAdjustHandles="1" noChangeArrowheads="1" noChangeShapeType="1" noTextEdit="1"/>
          </p:cNvSpPr>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1" fmla="*/ 6839 w 6883"/>
              <a:gd name="connsiteY0-2" fmla="*/ 4885 h 10168"/>
              <a:gd name="connsiteX1-3" fmla="*/ 5405 w 6883"/>
              <a:gd name="connsiteY1-4" fmla="*/ 357 h 10168"/>
              <a:gd name="connsiteX2-5" fmla="*/ 5373 w 6883"/>
              <a:gd name="connsiteY2-6" fmla="*/ 262 h 10168"/>
              <a:gd name="connsiteX3-7" fmla="*/ 5284 w 6883"/>
              <a:gd name="connsiteY3-8" fmla="*/ 168 h 10168"/>
              <a:gd name="connsiteX4-9" fmla="*/ 4716 w 6883"/>
              <a:gd name="connsiteY4-10" fmla="*/ 168 h 10168"/>
              <a:gd name="connsiteX5-11" fmla="*/ 50 w 6883"/>
              <a:gd name="connsiteY5-12" fmla="*/ 0 h 10168"/>
              <a:gd name="connsiteX6-13" fmla="*/ 1 w 6883"/>
              <a:gd name="connsiteY6-14" fmla="*/ 9964 h 10168"/>
              <a:gd name="connsiteX7-15" fmla="*/ 4716 w 6883"/>
              <a:gd name="connsiteY7-16" fmla="*/ 10168 h 10168"/>
              <a:gd name="connsiteX8-17" fmla="*/ 5284 w 6883"/>
              <a:gd name="connsiteY8-18" fmla="*/ 10168 h 10168"/>
              <a:gd name="connsiteX9-19" fmla="*/ 5373 w 6883"/>
              <a:gd name="connsiteY9-20" fmla="*/ 10074 h 10168"/>
              <a:gd name="connsiteX10-21" fmla="*/ 5405 w 6883"/>
              <a:gd name="connsiteY10-22" fmla="*/ 9979 h 10168"/>
              <a:gd name="connsiteX11-23" fmla="*/ 6839 w 6883"/>
              <a:gd name="connsiteY11-24" fmla="*/ 5451 h 10168"/>
              <a:gd name="connsiteX12-25" fmla="*/ 6839 w 6883"/>
              <a:gd name="connsiteY12-26" fmla="*/ 4885 h 1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useBgFill="1">
        <p:nvSpPr>
          <p:cNvPr id="21" name="Rectangle 20"/>
          <p:cNvSpPr>
            <a:spLocks noGrp="1" noRot="1" noChangeAspect="1" noMove="1" noResize="1" noEditPoints="1" noAdjustHandles="1" noChangeArrowheads="1" noChangeShapeType="1" noTextEdit="1"/>
          </p:cNvSpPr>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Θέση περιεχομένου 4"/>
          <p:cNvSpPr>
            <a:spLocks noGrp="1"/>
          </p:cNvSpPr>
          <p:nvPr>
            <p:ph idx="1"/>
          </p:nvPr>
        </p:nvSpPr>
        <p:spPr>
          <a:xfrm>
            <a:off x="4277360" y="589722"/>
            <a:ext cx="7741920" cy="6004118"/>
          </a:xfrm>
        </p:spPr>
        <p:txBody>
          <a:bodyPr anchor="ctr">
            <a:noAutofit/>
          </a:bodyPr>
          <a:lstStyle/>
          <a:p>
            <a:r>
              <a:rPr lang="el-GR" sz="2000" dirty="0">
                <a:latin typeface="Times New Roman" panose="02020603050405020304" pitchFamily="18" charset="0"/>
                <a:cs typeface="Times New Roman" panose="02020603050405020304" pitchFamily="18" charset="0"/>
              </a:rPr>
              <a:t>Π.χ. Αποφεύγουμε τις πολλές διαδοχικές γενικές πτώσεις. </a:t>
            </a:r>
            <a:br>
              <a:rPr lang="el-GR" sz="2000" dirty="0">
                <a:latin typeface="Times New Roman" panose="02020603050405020304" pitchFamily="18" charset="0"/>
                <a:cs typeface="Times New Roman" panose="02020603050405020304" pitchFamily="18" charset="0"/>
              </a:rPr>
            </a:b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Παράδειγμα: «Έκτακτα μέτρα έλαβαν χθες οι ευρωπαϊκές χώρες για τον πόλεμο στην Ουκρανία ύστερα από απόφαση των Υπουργών Εξωτερικών των κρατών μελών της Ευρωπαϊκής Ένωσης». </a:t>
            </a:r>
            <a:br>
              <a:rPr lang="el-GR" sz="2000" dirty="0">
                <a:latin typeface="Times New Roman" panose="02020603050405020304" pitchFamily="18" charset="0"/>
                <a:cs typeface="Times New Roman" panose="02020603050405020304" pitchFamily="18" charset="0"/>
              </a:rPr>
            </a:b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Αλλά: «Οι Υπουργοί Εξωτερικών των κρατών μελών της </a:t>
            </a:r>
            <a:r>
              <a:rPr lang="el-GR" sz="2000" dirty="0" err="1">
                <a:latin typeface="Times New Roman" panose="02020603050405020304" pitchFamily="18" charset="0"/>
                <a:cs typeface="Times New Roman" panose="02020603050405020304" pitchFamily="18" charset="0"/>
              </a:rPr>
              <a:t>Ευρ</a:t>
            </a:r>
            <a:r>
              <a:rPr lang="el-GR" sz="2000" dirty="0">
                <a:latin typeface="Times New Roman" panose="02020603050405020304" pitchFamily="18" charset="0"/>
                <a:cs typeface="Times New Roman" panose="02020603050405020304" pitchFamily="18" charset="0"/>
              </a:rPr>
              <a:t>. Ένωσης αποφάσισαν χθες τη λήψη έκτακτων μέτρων για τον πόλεμο στην Ουκρανία».</a:t>
            </a:r>
            <a:endParaRPr lang="en-US" sz="2000" dirty="0">
              <a:latin typeface="Times New Roman" panose="02020603050405020304" pitchFamily="18" charset="0"/>
              <a:cs typeface="Times New Roman" panose="02020603050405020304" pitchFamily="18" charset="0"/>
            </a:endParaRPr>
          </a:p>
          <a:p>
            <a:pPr marL="0" indent="0">
              <a:buNone/>
            </a:pPr>
            <a:endParaRPr lang="el-G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386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122270-57DE-5BBA-318D-F26D52DFDD5F}"/>
              </a:ext>
            </a:extLst>
          </p:cNvPr>
          <p:cNvSpPr>
            <a:spLocks noGrp="1"/>
          </p:cNvSpPr>
          <p:nvPr>
            <p:ph type="title"/>
          </p:nvPr>
        </p:nvSpPr>
        <p:spPr>
          <a:xfrm>
            <a:off x="1833799" y="529218"/>
            <a:ext cx="8911687" cy="721611"/>
          </a:xfrm>
        </p:spPr>
        <p:txBody>
          <a:bodyPr>
            <a:normAutofit/>
          </a:bodyPr>
          <a:lstStyle/>
          <a:p>
            <a:r>
              <a:rPr lang="el-GR" sz="3200" dirty="0">
                <a:latin typeface="Times New Roman" panose="02020603050405020304" pitchFamily="18" charset="0"/>
                <a:cs typeface="Times New Roman" panose="02020603050405020304" pitchFamily="18" charset="0"/>
              </a:rPr>
              <a:t>Παραθέσεις</a:t>
            </a:r>
            <a:r>
              <a:rPr lang="en-US" sz="3200" dirty="0">
                <a:latin typeface="Times New Roman" panose="02020603050405020304" pitchFamily="18" charset="0"/>
                <a:cs typeface="Times New Roman" panose="02020603050405020304" pitchFamily="18" charset="0"/>
              </a:rPr>
              <a:t> / </a:t>
            </a:r>
            <a:r>
              <a:rPr lang="el-GR" sz="3200" dirty="0">
                <a:latin typeface="Times New Roman" panose="02020603050405020304" pitchFamily="18" charset="0"/>
                <a:cs typeface="Times New Roman" panose="02020603050405020304" pitchFamily="18" charset="0"/>
              </a:rPr>
              <a:t>Πηγές (</a:t>
            </a:r>
            <a:r>
              <a:rPr lang="en-US" sz="3200" dirty="0">
                <a:latin typeface="Times New Roman" panose="02020603050405020304" pitchFamily="18" charset="0"/>
                <a:cs typeface="Times New Roman" panose="02020603050405020304" pitchFamily="18" charset="0"/>
              </a:rPr>
              <a:t>quotes)</a:t>
            </a:r>
          </a:p>
        </p:txBody>
      </p:sp>
      <p:sp>
        <p:nvSpPr>
          <p:cNvPr id="3" name="Θέση περιεχομένου 2">
            <a:extLst>
              <a:ext uri="{FF2B5EF4-FFF2-40B4-BE49-F238E27FC236}">
                <a16:creationId xmlns:a16="http://schemas.microsoft.com/office/drawing/2014/main" id="{0018394F-5436-8D58-89C9-BA4468B9B5EC}"/>
              </a:ext>
            </a:extLst>
          </p:cNvPr>
          <p:cNvSpPr>
            <a:spLocks noGrp="1"/>
          </p:cNvSpPr>
          <p:nvPr>
            <p:ph idx="1"/>
          </p:nvPr>
        </p:nvSpPr>
        <p:spPr>
          <a:xfrm>
            <a:off x="1509623" y="1233577"/>
            <a:ext cx="10144664" cy="5331125"/>
          </a:xfrm>
        </p:spPr>
        <p:txBody>
          <a:bodyPr>
            <a:noAutofit/>
          </a:bodyPr>
          <a:lstStyle/>
          <a:p>
            <a:r>
              <a:rPr lang="el-GR" sz="2200" dirty="0">
                <a:latin typeface="Times New Roman" panose="02020603050405020304" pitchFamily="18" charset="0"/>
                <a:cs typeface="Times New Roman" panose="02020603050405020304" pitchFamily="18" charset="0"/>
              </a:rPr>
              <a:t>Τα </a:t>
            </a:r>
            <a:r>
              <a:rPr lang="el-GR" sz="2200" dirty="0" err="1">
                <a:latin typeface="Times New Roman" panose="02020603050405020304" pitchFamily="18" charset="0"/>
                <a:cs typeface="Times New Roman" panose="02020603050405020304" pitchFamily="18" charset="0"/>
              </a:rPr>
              <a:t>quotes</a:t>
            </a:r>
            <a:r>
              <a:rPr lang="el-GR" sz="2200" dirty="0">
                <a:latin typeface="Times New Roman" panose="02020603050405020304" pitchFamily="18" charset="0"/>
                <a:cs typeface="Times New Roman" panose="02020603050405020304" pitchFamily="18" charset="0"/>
              </a:rPr>
              <a:t> (παραθέσεις) είναι άμεσες ή έμμεσες αναφορές στα λόγια κάποιου ατόμου μέσα σε ένα κείμενο, συνήθως από συνεντεύξεις, δηλώσεις ή άλλες πηγές.</a:t>
            </a:r>
            <a:r>
              <a:rPr lang="en-US" sz="2200" dirty="0">
                <a:latin typeface="Times New Roman" panose="02020603050405020304" pitchFamily="18" charset="0"/>
                <a:cs typeface="Times New Roman" panose="02020603050405020304" pitchFamily="18" charset="0"/>
              </a:rPr>
              <a:t> </a:t>
            </a:r>
            <a:r>
              <a:rPr lang="el-GR" sz="2200" dirty="0">
                <a:latin typeface="Times New Roman" panose="02020603050405020304" pitchFamily="18" charset="0"/>
                <a:cs typeface="Times New Roman" panose="02020603050405020304" pitchFamily="18" charset="0"/>
              </a:rPr>
              <a:t>Στη δημοσιογραφία, οι παραθέσεις προσδίδουν αυθεντικότητα και αμεσότητα στην είδηση, καθώς δίνουν στον αναγνώστη την αίσθηση ότι ακούει την άποψη κάποιου συγκεκριμένου προσώπου.</a:t>
            </a:r>
            <a:endParaRPr lang="en-US" sz="2200" dirty="0">
              <a:latin typeface="Times New Roman" panose="02020603050405020304" pitchFamily="18" charset="0"/>
              <a:cs typeface="Times New Roman" panose="02020603050405020304" pitchFamily="18" charset="0"/>
            </a:endParaRPr>
          </a:p>
          <a:p>
            <a:pPr>
              <a:spcBef>
                <a:spcPts val="600"/>
              </a:spcBef>
            </a:pPr>
            <a:r>
              <a:rPr lang="el-GR" sz="2200" dirty="0">
                <a:latin typeface="Times New Roman" panose="02020603050405020304" pitchFamily="18" charset="0"/>
                <a:cs typeface="Times New Roman" panose="02020603050405020304" pitchFamily="18" charset="0"/>
              </a:rPr>
              <a:t>Υπάρχουν δύο κύριοι τύποι παραθέσεων:</a:t>
            </a:r>
            <a:endParaRPr lang="en-US" sz="2200" dirty="0">
              <a:latin typeface="Times New Roman" panose="02020603050405020304" pitchFamily="18" charset="0"/>
              <a:cs typeface="Times New Roman" panose="02020603050405020304" pitchFamily="18" charset="0"/>
            </a:endParaRPr>
          </a:p>
          <a:p>
            <a:pPr>
              <a:spcBef>
                <a:spcPts val="600"/>
              </a:spcBef>
              <a:buFont typeface="Arial" panose="020B0604020202020204" pitchFamily="34" charset="0"/>
              <a:buChar char="•"/>
            </a:pPr>
            <a:r>
              <a:rPr lang="el-GR" sz="2200" b="1" dirty="0">
                <a:latin typeface="Times New Roman" panose="02020603050405020304" pitchFamily="18" charset="0"/>
                <a:cs typeface="Times New Roman" panose="02020603050405020304" pitchFamily="18" charset="0"/>
              </a:rPr>
              <a:t>Άμεσες παραθέσεις</a:t>
            </a:r>
            <a:r>
              <a:rPr lang="el-GR" sz="2200" dirty="0">
                <a:latin typeface="Times New Roman" panose="02020603050405020304" pitchFamily="18" charset="0"/>
                <a:cs typeface="Times New Roman" panose="02020603050405020304" pitchFamily="18" charset="0"/>
              </a:rPr>
              <a:t>: Όταν αναφέρονται ακριβώς τα λόγια κάποιου. Αυτά τοποθετούνται σε εισαγωγικά («»). Παράδειγμα: «Η κλιματική κρίση είναι το σοβαρότερα πρόβλημα που αντιμετωπίζουμε σήμερα», δήλωσε ο πρωθυπουργός.</a:t>
            </a:r>
            <a:endParaRPr lang="en-US" sz="2200" dirty="0">
              <a:latin typeface="Times New Roman" panose="02020603050405020304" pitchFamily="18" charset="0"/>
              <a:cs typeface="Times New Roman" panose="02020603050405020304" pitchFamily="18" charset="0"/>
            </a:endParaRPr>
          </a:p>
          <a:p>
            <a:pPr>
              <a:spcBef>
                <a:spcPts val="600"/>
              </a:spcBef>
              <a:buFont typeface="Arial" panose="020B0604020202020204" pitchFamily="34" charset="0"/>
              <a:buChar char="•"/>
            </a:pPr>
            <a:r>
              <a:rPr lang="el-GR" sz="2200" b="1" dirty="0">
                <a:latin typeface="Times New Roman" panose="02020603050405020304" pitchFamily="18" charset="0"/>
                <a:cs typeface="Times New Roman" panose="02020603050405020304" pitchFamily="18" charset="0"/>
              </a:rPr>
              <a:t>Έμμεσες παραθέσεις</a:t>
            </a:r>
            <a:r>
              <a:rPr lang="el-GR" sz="2200" dirty="0">
                <a:latin typeface="Times New Roman" panose="02020603050405020304" pitchFamily="18" charset="0"/>
                <a:cs typeface="Times New Roman" panose="02020603050405020304" pitchFamily="18" charset="0"/>
              </a:rPr>
              <a:t>: Όταν περιγράφεται ή συνοψίζεται τι είπε κάποιος, χωρίς να χρησιμοποιούνται τα ακριβή λόγια του. Παράδειγμα: Ο πρωθυπουργός ανέφερε ότι η κλιματική αλλαγή αποτελεί σήμερα το πιο σοβαρό πρόβλημα του πλανήτη.</a:t>
            </a:r>
            <a:endParaRPr lang="en-US" sz="2200" dirty="0">
              <a:latin typeface="Times New Roman" panose="02020603050405020304" pitchFamily="18" charset="0"/>
              <a:cs typeface="Times New Roman" panose="02020603050405020304" pitchFamily="18" charset="0"/>
            </a:endParaRPr>
          </a:p>
          <a:p>
            <a:pPr>
              <a:spcBef>
                <a:spcPts val="600"/>
              </a:spcBef>
            </a:pPr>
            <a:r>
              <a:rPr lang="el-GR" sz="2200" dirty="0">
                <a:latin typeface="Times New Roman" panose="02020603050405020304" pitchFamily="18" charset="0"/>
                <a:cs typeface="Times New Roman" panose="02020603050405020304" pitchFamily="18" charset="0"/>
              </a:rPr>
              <a:t>Οι παραθέσεις είναι πολύ σημαντικές, γιατί παρέχουν αξιοπιστία και ζωντάνια στο </a:t>
            </a:r>
            <a:r>
              <a:rPr lang="el-GR" sz="2200" dirty="0" err="1">
                <a:latin typeface="Times New Roman" panose="02020603050405020304" pitchFamily="18" charset="0"/>
                <a:cs typeface="Times New Roman" panose="02020603050405020304" pitchFamily="18" charset="0"/>
              </a:rPr>
              <a:t>μιντιακό</a:t>
            </a:r>
            <a:r>
              <a:rPr lang="el-GR" sz="2200" dirty="0">
                <a:latin typeface="Times New Roman" panose="02020603050405020304" pitchFamily="18" charset="0"/>
                <a:cs typeface="Times New Roman" panose="02020603050405020304" pitchFamily="18" charset="0"/>
              </a:rPr>
              <a:t> περιεχόμενο, παρουσιάζοντας τα επιχειρήματα και τις απόψεις ατόμων που συνδέονται με τα γεγονότα.</a:t>
            </a:r>
          </a:p>
        </p:txBody>
      </p:sp>
    </p:spTree>
    <p:extLst>
      <p:ext uri="{BB962C8B-B14F-4D97-AF65-F5344CB8AC3E}">
        <p14:creationId xmlns:p14="http://schemas.microsoft.com/office/powerpoint/2010/main" val="2610856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11440" y="182880"/>
            <a:ext cx="4277360" cy="6370320"/>
          </a:xfrm>
          <a:prstGeom prst="rect">
            <a:avLst/>
          </a:prstGeom>
        </p:spPr>
        <p:txBody>
          <a:bodyPr vert="horz" lIns="91440" tIns="45720" rIns="91440" bIns="45720" rtlCol="0">
            <a:noAutofit/>
          </a:bodyPr>
          <a:lstStyle/>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Ποιος: 7χρονο αγόρι που αγνοούνταν εδώ και 3 ημέρες (από την Τρίτη)</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Τι συνέβη: βρέθηκε ζωντανό </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Πότε: σήμερα το πρωί</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Πού: στο δάσος της Μεσοποταμίας</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Γιατί: Ν/Α</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Πώς: το παιδί εντόπισε γείτονας ο οποίος προηγουμένως είχες δει τη φωτογραφία του παιδιού στην τηλεόραση</a:t>
            </a:r>
          </a:p>
          <a:p>
            <a:pPr marL="57150">
              <a:lnSpc>
                <a:spcPct val="140000"/>
              </a:lnSpc>
              <a:spcAft>
                <a:spcPts val="600"/>
              </a:spcAft>
            </a:pPr>
            <a:r>
              <a:rPr lang="el-GR" altLang="en-US" spc="-20" dirty="0">
                <a:latin typeface="Century Gothic" panose="020B0502020202020204" pitchFamily="34" charset="0"/>
                <a:ea typeface="Tahoma" panose="020B0604030504040204" pitchFamily="34" charset="0"/>
                <a:cs typeface="Tahoma" panose="020B0604030504040204" pitchFamily="34" charset="0"/>
              </a:rPr>
              <a:t>Άλλες πληροφορίες: η αστυνομία συνέλαβε τη μητέρα του παιδιού, ετών 27. Αντιμετωπίζει κατηγορίες για αμέλεια.</a:t>
            </a:r>
          </a:p>
        </p:txBody>
      </p:sp>
      <p:pic>
        <p:nvPicPr>
          <p:cNvPr id="4" name="Εικόνα 3"/>
          <p:cNvPicPr>
            <a:picLocks noChangeAspect="1"/>
          </p:cNvPicPr>
          <p:nvPr/>
        </p:nvPicPr>
        <p:blipFill>
          <a:blip r:embed="rId2"/>
          <a:stretch>
            <a:fillRect/>
          </a:stretch>
        </p:blipFill>
        <p:spPr>
          <a:xfrm>
            <a:off x="1450541" y="2379830"/>
            <a:ext cx="4714322" cy="27420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περιεχομένου 9"/>
          <p:cNvPicPr>
            <a:picLocks noGrp="1" noChangeAspect="1"/>
          </p:cNvPicPr>
          <p:nvPr>
            <p:ph idx="1"/>
          </p:nvPr>
        </p:nvPicPr>
        <p:blipFill rotWithShape="1">
          <a:blip r:embed="rId2">
            <a:extLst>
              <a:ext uri="{28A0092B-C50C-407E-A947-70E740481C1C}">
                <a14:useLocalDpi xmlns:a14="http://schemas.microsoft.com/office/drawing/2010/main" val="0"/>
              </a:ext>
            </a:extLst>
          </a:blip>
          <a:srcRect l="8324" t="8635" r="10918" b="14650"/>
          <a:stretch>
            <a:fillRect/>
          </a:stretch>
        </p:blipFill>
        <p:spPr>
          <a:xfrm>
            <a:off x="462456" y="400258"/>
            <a:ext cx="11118694" cy="5926969"/>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70800" y="487680"/>
            <a:ext cx="4267200" cy="5872480"/>
          </a:xfrm>
          <a:prstGeom prst="rect">
            <a:avLst/>
          </a:prstGeom>
        </p:spPr>
        <p:txBody>
          <a:bodyPr vert="horz" lIns="91440" tIns="45720" rIns="91440" bIns="45720" rtlCol="0">
            <a:noAutofit/>
          </a:bodyPr>
          <a:lstStyle/>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Ποιος: 40 επιβάτες</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Πότε: Σήμερα το μεσημέρι</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Τι</a:t>
            </a:r>
            <a:r>
              <a:rPr kumimoji="0" lang="en-US"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a:t>
            </a: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συνέβη: Πολύωρη ταλαιπωρία ύστερα από εκκένωση της μεσημεριανής πτήσης της Aegean από Θεσσαλονίκη για Μυτιλήνη</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Πού: Στο αεροδρόμιο Μακεδονία της Θεσσαλονίκης</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Γιατί: Ένας εργαζόμενος στον πύργο ελέγχου εντόπισε καπνό στις ρόδες του αεροπλάνου.</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Πώς; Ν/Α</a:t>
            </a:r>
          </a:p>
          <a:p>
            <a:pPr marL="57150" marR="0" lvl="0" indent="0" algn="l" defTabSz="914400" rtl="0" eaLnBrk="1" fontAlgn="auto" latinLnBrk="0" hangingPunct="1">
              <a:lnSpc>
                <a:spcPct val="100000"/>
              </a:lnSpc>
              <a:spcBef>
                <a:spcPts val="0"/>
              </a:spcBef>
              <a:spcAft>
                <a:spcPts val="600"/>
              </a:spcAft>
              <a:buClrTx/>
              <a:buSzTx/>
              <a:buFontTx/>
              <a:buNone/>
              <a:tabLst/>
              <a:defRPr/>
            </a:pPr>
            <a:r>
              <a:rPr kumimoji="0" lang="el-GR" altLang="en-US" sz="2000" b="0" i="0" u="none" strike="noStrike" kern="1200" cap="none" spc="-20" normalizeH="0" baseline="0" noProof="0" dirty="0">
                <a:ln>
                  <a:noFill/>
                </a:ln>
                <a:solidFill>
                  <a:prstClr val="black"/>
                </a:solidFill>
                <a:effectLst/>
                <a:uLnTx/>
                <a:uFillTx/>
                <a:latin typeface="Century Gothic" panose="020B0502020202020204" pitchFamily="34" charset="0"/>
                <a:ea typeface="Tahoma" panose="020B0604030504040204" pitchFamily="34" charset="0"/>
                <a:cs typeface="Tahoma" panose="020B0604030504040204" pitchFamily="34" charset="0"/>
              </a:rPr>
              <a:t>- Άλλες πληροφορίες: Δεν υπήρξαν τραυματισμοί. Η φωτιά προκλήθηκε από υγρά/αέρια που διέρρευσαν από τα φρένα.</a:t>
            </a:r>
          </a:p>
        </p:txBody>
      </p:sp>
      <p:pic>
        <p:nvPicPr>
          <p:cNvPr id="4" name="Εικόνα 3">
            <a:extLst>
              <a:ext uri="{FF2B5EF4-FFF2-40B4-BE49-F238E27FC236}">
                <a16:creationId xmlns:a16="http://schemas.microsoft.com/office/drawing/2014/main" id="{2D7B1C4F-96DC-EF40-EBC2-A1EAD3D81B66}"/>
              </a:ext>
            </a:extLst>
          </p:cNvPr>
          <p:cNvPicPr>
            <a:picLocks noChangeAspect="1"/>
          </p:cNvPicPr>
          <p:nvPr/>
        </p:nvPicPr>
        <p:blipFill>
          <a:blip r:embed="rId2"/>
          <a:stretch>
            <a:fillRect/>
          </a:stretch>
        </p:blipFill>
        <p:spPr>
          <a:xfrm>
            <a:off x="1450541" y="2379830"/>
            <a:ext cx="4714322" cy="2742004"/>
          </a:xfrm>
          <a:prstGeom prst="rect">
            <a:avLst/>
          </a:prstGeom>
        </p:spPr>
      </p:pic>
    </p:spTree>
    <p:extLst>
      <p:ext uri="{BB962C8B-B14F-4D97-AF65-F5344CB8AC3E}">
        <p14:creationId xmlns:p14="http://schemas.microsoft.com/office/powerpoint/2010/main" val="224726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0D9CCA-08BE-C858-915F-DC77163E1A30}"/>
              </a:ext>
            </a:extLst>
          </p:cNvPr>
          <p:cNvSpPr txBox="1"/>
          <p:nvPr/>
        </p:nvSpPr>
        <p:spPr>
          <a:xfrm>
            <a:off x="345440" y="711200"/>
            <a:ext cx="3808985" cy="5512619"/>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50000"/>
              </a:lnSpc>
              <a:spcBef>
                <a:spcPts val="0"/>
              </a:spcBef>
              <a:spcAft>
                <a:spcPts val="60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Candara" panose="020E0502030303020204" pitchFamily="34" charset="0"/>
              <a:ea typeface="+mn-ea"/>
              <a:cs typeface="+mn-cs"/>
            </a:endParaRPr>
          </a:p>
          <a:p>
            <a:pPr marL="0" marR="0" lvl="0" indent="0" algn="ctr" defTabSz="914400" rtl="0" eaLnBrk="1" fontAlgn="auto" latinLnBrk="0" hangingPunct="1">
              <a:lnSpc>
                <a:spcPct val="150000"/>
              </a:lnSpc>
              <a:spcBef>
                <a:spcPts val="0"/>
              </a:spcBef>
              <a:spcAft>
                <a:spcPts val="60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Το</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Δελτίο</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Τύ</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που είναι μια ανακοίνωση προς τον Τύπο με σκοπό την κάλυψη</a:t>
            </a:r>
            <a:r>
              <a:rPr kumimoji="0" lang="el-G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ενός θέματος</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από τα μέσα ενημέρωσης. </a:t>
            </a:r>
            <a:r>
              <a:rPr kumimoji="0" lang="en-US" sz="2000" b="0"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Πρόκειτ</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αι ουσιαστικά για μια πρόσκληση προς τα μέσα ενημέρωσης για την παρουσίαση κάποιου θέματος</a:t>
            </a:r>
            <a:r>
              <a:rPr kumimoji="0" lang="el-G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που παρουσιάζει ενδιαφέρον</a:t>
            </a: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sp>
        <p:nvSpPr>
          <p:cNvPr id="10" name="Rectangle 9">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Θέση περιεχομένου 4">
            <a:extLst>
              <a:ext uri="{FF2B5EF4-FFF2-40B4-BE49-F238E27FC236}">
                <a16:creationId xmlns:a16="http://schemas.microsoft.com/office/drawing/2014/main" id="{EDCC0483-5529-10CB-85FD-3D7446C4949B}"/>
              </a:ext>
            </a:extLst>
          </p:cNvPr>
          <p:cNvPicPr>
            <a:picLocks noGrp="1" noChangeAspect="1"/>
          </p:cNvPicPr>
          <p:nvPr>
            <p:ph idx="1"/>
          </p:nvPr>
        </p:nvPicPr>
        <p:blipFill rotWithShape="1">
          <a:blip r:embed="rId2"/>
          <a:srcRect l="22482" t="10162" r="31113" b="13019"/>
          <a:stretch/>
        </p:blipFill>
        <p:spPr>
          <a:xfrm>
            <a:off x="5602077" y="807593"/>
            <a:ext cx="5626900" cy="5239568"/>
          </a:xfrm>
          <a:prstGeom prst="rect">
            <a:avLst/>
          </a:prstGeom>
          <a:effectLst/>
        </p:spPr>
      </p:pic>
    </p:spTree>
    <p:extLst>
      <p:ext uri="{BB962C8B-B14F-4D97-AF65-F5344CB8AC3E}">
        <p14:creationId xmlns:p14="http://schemas.microsoft.com/office/powerpoint/2010/main" val="9999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EDCC0483-5529-10CB-85FD-3D7446C4949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9601" t="9069" r="9601" b="10867"/>
          <a:stretch/>
        </p:blipFill>
        <p:spPr>
          <a:xfrm>
            <a:off x="578070" y="364488"/>
            <a:ext cx="11301215" cy="6299071"/>
          </a:xfrm>
        </p:spPr>
      </p:pic>
    </p:spTree>
    <p:extLst>
      <p:ext uri="{BB962C8B-B14F-4D97-AF65-F5344CB8AC3E}">
        <p14:creationId xmlns:p14="http://schemas.microsoft.com/office/powerpoint/2010/main" val="2011220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p:cNvSpPr>
            <a:spLocks noGrp="1"/>
          </p:cNvSpPr>
          <p:nvPr>
            <p:ph type="title"/>
          </p:nvPr>
        </p:nvSpPr>
        <p:spPr>
          <a:xfrm>
            <a:off x="1168400" y="2755653"/>
            <a:ext cx="2316480" cy="3106667"/>
          </a:xfrm>
        </p:spPr>
        <p:txBody>
          <a:bodyPr vert="horz" lIns="91440" tIns="45720" rIns="91440" bIns="45720" rtlCol="0">
            <a:normAutofit/>
          </a:bodyPr>
          <a:lstStyle/>
          <a:p>
            <a:r>
              <a:rPr lang="el-GR" sz="2800" dirty="0">
                <a:solidFill>
                  <a:schemeClr val="bg1"/>
                </a:solidFill>
                <a:latin typeface="Century Gothic" panose="020B0502020202020204" pitchFamily="34" charset="0"/>
              </a:rPr>
              <a:t>Τι είναι είδηση; - Ορισμός</a:t>
            </a:r>
          </a:p>
        </p:txBody>
      </p:sp>
      <p:sp>
        <p:nvSpPr>
          <p:cNvPr id="19" name="Freeform 11"/>
          <p:cNvSpPr>
            <a:spLocks noGrp="1" noRot="1" noChangeAspect="1" noMove="1" noResize="1" noEditPoints="1" noAdjustHandles="1" noChangeArrowheads="1" noChangeShapeType="1" noTextEdit="1"/>
          </p:cNvSpPr>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1" fmla="*/ 6839 w 6883"/>
              <a:gd name="connsiteY0-2" fmla="*/ 4885 h 10168"/>
              <a:gd name="connsiteX1-3" fmla="*/ 5405 w 6883"/>
              <a:gd name="connsiteY1-4" fmla="*/ 357 h 10168"/>
              <a:gd name="connsiteX2-5" fmla="*/ 5373 w 6883"/>
              <a:gd name="connsiteY2-6" fmla="*/ 262 h 10168"/>
              <a:gd name="connsiteX3-7" fmla="*/ 5284 w 6883"/>
              <a:gd name="connsiteY3-8" fmla="*/ 168 h 10168"/>
              <a:gd name="connsiteX4-9" fmla="*/ 4716 w 6883"/>
              <a:gd name="connsiteY4-10" fmla="*/ 168 h 10168"/>
              <a:gd name="connsiteX5-11" fmla="*/ 50 w 6883"/>
              <a:gd name="connsiteY5-12" fmla="*/ 0 h 10168"/>
              <a:gd name="connsiteX6-13" fmla="*/ 1 w 6883"/>
              <a:gd name="connsiteY6-14" fmla="*/ 9964 h 10168"/>
              <a:gd name="connsiteX7-15" fmla="*/ 4716 w 6883"/>
              <a:gd name="connsiteY7-16" fmla="*/ 10168 h 10168"/>
              <a:gd name="connsiteX8-17" fmla="*/ 5284 w 6883"/>
              <a:gd name="connsiteY8-18" fmla="*/ 10168 h 10168"/>
              <a:gd name="connsiteX9-19" fmla="*/ 5373 w 6883"/>
              <a:gd name="connsiteY9-20" fmla="*/ 10074 h 10168"/>
              <a:gd name="connsiteX10-21" fmla="*/ 5405 w 6883"/>
              <a:gd name="connsiteY10-22" fmla="*/ 9979 h 10168"/>
              <a:gd name="connsiteX11-23" fmla="*/ 6839 w 6883"/>
              <a:gd name="connsiteY11-24" fmla="*/ 5451 h 10168"/>
              <a:gd name="connsiteX12-25" fmla="*/ 6839 w 6883"/>
              <a:gd name="connsiteY12-26" fmla="*/ 4885 h 1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useBgFill="1">
        <p:nvSpPr>
          <p:cNvPr id="21" name="Rectangle 20"/>
          <p:cNvSpPr>
            <a:spLocks noGrp="1" noRot="1" noChangeAspect="1" noMove="1" noResize="1" noEditPoints="1" noAdjustHandles="1" noChangeArrowheads="1" noChangeShapeType="1" noTextEdit="1"/>
          </p:cNvSpPr>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Θέση περιεχομένου 4"/>
          <p:cNvSpPr>
            <a:spLocks noGrp="1"/>
          </p:cNvSpPr>
          <p:nvPr>
            <p:ph idx="1"/>
          </p:nvPr>
        </p:nvSpPr>
        <p:spPr>
          <a:xfrm>
            <a:off x="4706578" y="589722"/>
            <a:ext cx="6987582" cy="5739958"/>
          </a:xfrm>
        </p:spPr>
        <p:txBody>
          <a:bodyPr anchor="ctr">
            <a:normAutofit/>
          </a:bodyPr>
          <a:lstStyle/>
          <a:p>
            <a:pPr>
              <a:lnSpc>
                <a:spcPct val="150000"/>
              </a:lnSpc>
              <a:buFont typeface="Wingdings" panose="05000000000000000000" pitchFamily="2" charset="2"/>
              <a:buChar char="Ø"/>
            </a:pPr>
            <a:r>
              <a:rPr lang="el-GR" sz="2400" dirty="0"/>
              <a:t>Η είδηση είναι η πληροφορία για κάποιο γεγονός που είναι νέο, σημαντικό, πρωτοφανές ή ασυνήθιστο και ενδιαφέρει μεγάλη μερίδα του κόσμου.</a:t>
            </a:r>
          </a:p>
          <a:p>
            <a:pPr>
              <a:lnSpc>
                <a:spcPct val="150000"/>
              </a:lnSpc>
              <a:buFont typeface="Wingdings" panose="05000000000000000000" pitchFamily="2" charset="2"/>
              <a:buChar char="Ø"/>
            </a:pPr>
            <a:r>
              <a:rPr lang="el-GR" sz="2400" dirty="0"/>
              <a:t>Όσο περισσότερες ειδησεογραφικές αξίες συγκεντρώνει μια είδηση τόσο πολυτιμότερη είναι.</a:t>
            </a:r>
          </a:p>
        </p:txBody>
      </p:sp>
    </p:spTree>
    <p:extLst>
      <p:ext uri="{BB962C8B-B14F-4D97-AF65-F5344CB8AC3E}">
        <p14:creationId xmlns:p14="http://schemas.microsoft.com/office/powerpoint/2010/main" val="1140017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6EF3D7E-B8D3-3D1D-2B24-96443EA843CB}"/>
              </a:ext>
            </a:extLst>
          </p:cNvPr>
          <p:cNvSpPr txBox="1"/>
          <p:nvPr/>
        </p:nvSpPr>
        <p:spPr>
          <a:xfrm>
            <a:off x="838200" y="556995"/>
            <a:ext cx="10515600" cy="1133693"/>
          </a:xfrm>
          <a:prstGeom prst="rect">
            <a:avLst/>
          </a:prstGeom>
        </p:spPr>
        <p:txBody>
          <a:bodyPr vert="horz" lIns="91440" tIns="45720" rIns="91440" bIns="45720" rtlCol="0" anchor="ctr">
            <a:normAutofit fontScale="92500" lnSpcReduction="20000"/>
          </a:bodyPr>
          <a:lstStyle/>
          <a:p>
            <a:pPr algn="ctr">
              <a:lnSpc>
                <a:spcPct val="90000"/>
              </a:lnSpc>
              <a:spcBef>
                <a:spcPct val="0"/>
              </a:spcBef>
              <a:spcAft>
                <a:spcPts val="600"/>
              </a:spcAft>
            </a:pPr>
            <a:r>
              <a:rPr lang="en-US" sz="5200" kern="1200" dirty="0">
                <a:solidFill>
                  <a:schemeClr val="tx1"/>
                </a:solidFill>
                <a:latin typeface="Century Gothic" panose="020B0502020202020204" pitchFamily="34" charset="0"/>
                <a:ea typeface="+mj-ea"/>
                <a:cs typeface="+mj-cs"/>
              </a:rPr>
              <a:t>ΕΙΔΗ ΔΗΜΟΣΙΟΓΡΑΦΙΚΩΝ ΚΕΙΜΕΝΩΝ</a:t>
            </a:r>
          </a:p>
        </p:txBody>
      </p:sp>
      <p:graphicFrame>
        <p:nvGraphicFramePr>
          <p:cNvPr id="9" name="TextBox 1">
            <a:extLst>
              <a:ext uri="{FF2B5EF4-FFF2-40B4-BE49-F238E27FC236}">
                <a16:creationId xmlns:a16="http://schemas.microsoft.com/office/drawing/2014/main" id="{D2EC74B2-47EC-AF05-80F3-5B190DBEE015}"/>
              </a:ext>
            </a:extLst>
          </p:cNvPr>
          <p:cNvGraphicFramePr/>
          <p:nvPr>
            <p:extLst>
              <p:ext uri="{D42A27DB-BD31-4B8C-83A1-F6EECF244321}">
                <p14:modId xmlns:p14="http://schemas.microsoft.com/office/powerpoint/2010/main" val="312164525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4603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11440" y="182880"/>
            <a:ext cx="4348480" cy="6563360"/>
          </a:xfrm>
          <a:prstGeom prst="rect">
            <a:avLst/>
          </a:prstGeom>
        </p:spPr>
        <p:txBody>
          <a:bodyPr vert="horz" lIns="91440" tIns="45720" rIns="91440" bIns="45720" rtlCol="0">
            <a:noAutofit/>
          </a:bodyPr>
          <a:lstStyle/>
          <a:p>
            <a:pPr marL="57150" algn="ctr">
              <a:lnSpc>
                <a:spcPct val="150000"/>
              </a:lnSpc>
              <a:spcAft>
                <a:spcPts val="600"/>
              </a:spcAft>
            </a:pPr>
            <a:r>
              <a:rPr lang="el-GR" altLang="en-US" sz="2100" spc="-20" dirty="0">
                <a:latin typeface="Century Gothic" panose="020B0502020202020204" pitchFamily="34" charset="0"/>
                <a:ea typeface="Tahoma" panose="020B0604030504040204" pitchFamily="34" charset="0"/>
                <a:cs typeface="Tahoma" panose="020B0604030504040204" pitchFamily="34" charset="0"/>
              </a:rPr>
              <a:t>Ειδησεογραφικό άρθρο</a:t>
            </a:r>
            <a:endParaRPr lang="en-US" altLang="en-US" sz="2100" spc="-20" dirty="0">
              <a:latin typeface="Century Gothic" panose="020B0502020202020204" pitchFamily="34" charset="0"/>
              <a:ea typeface="Tahoma" panose="020B0604030504040204" pitchFamily="34" charset="0"/>
              <a:cs typeface="Tahoma" panose="020B0604030504040204" pitchFamily="34" charset="0"/>
            </a:endParaRPr>
          </a:p>
          <a:p>
            <a:pPr algn="ctr">
              <a:lnSpc>
                <a:spcPct val="120000"/>
              </a:lnSpc>
            </a:pPr>
            <a:r>
              <a:rPr lang="el-GR" sz="2100" spc="-20" dirty="0">
                <a:latin typeface="Century Gothic" panose="020B0502020202020204" pitchFamily="34" charset="0"/>
                <a:ea typeface="Tahoma" panose="020B0604030504040204" pitchFamily="34" charset="0"/>
                <a:cs typeface="Tahoma" panose="020B0604030504040204" pitchFamily="34" charset="0"/>
              </a:rPr>
              <a:t>Ονομάζεται ένα γραπτό κείμενο, συνήθως ορισμένης έκτασης (400-600 λέξεις), που αναφέρεται σε ένα συγκεκριμένο επίκαιρο ή ειδικό θέμα και έχει ειδησεογραφικό χαρακτήρα. Αποτελεί ανεξάρτητο κείμενο με τον δικό του τίτλο και δεν χαρακτηρίζεται από μυθοπλαστικά στοιχεία. Αναφέρεται σε γεγονότα που λαμβάνουν χώρα την τρέχουσα περίοδο (επίκαιρα) και επηρεάζουν την καθημερινή ζωή και εξέλιξη.</a:t>
            </a:r>
            <a:endParaRPr lang="el-GR" altLang="en-US" sz="2100" spc="-20" dirty="0">
              <a:latin typeface="Century Gothic" panose="020B0502020202020204" pitchFamily="34" charset="0"/>
              <a:ea typeface="Tahoma" panose="020B0604030504040204" pitchFamily="34" charset="0"/>
              <a:cs typeface="Tahoma" panose="020B0604030504040204" pitchFamily="34" charset="0"/>
            </a:endParaRPr>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30056" t="11408" r="31306" b="25970"/>
          <a:stretch/>
        </p:blipFill>
        <p:spPr>
          <a:xfrm>
            <a:off x="873760" y="845470"/>
            <a:ext cx="5681882" cy="5179948"/>
          </a:xfrm>
          <a:prstGeom prst="rect">
            <a:avLst/>
          </a:prstGeom>
        </p:spPr>
      </p:pic>
    </p:spTree>
    <p:extLst>
      <p:ext uri="{BB962C8B-B14F-4D97-AF65-F5344CB8AC3E}">
        <p14:creationId xmlns:p14="http://schemas.microsoft.com/office/powerpoint/2010/main" val="133580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11440" y="182880"/>
            <a:ext cx="4348480" cy="6563360"/>
          </a:xfrm>
          <a:prstGeom prst="rect">
            <a:avLst/>
          </a:prstGeom>
        </p:spPr>
        <p:txBody>
          <a:bodyPr vert="horz" lIns="91440" tIns="45720" rIns="91440" bIns="45720" rtlCol="0">
            <a:noAutofit/>
          </a:bodyPr>
          <a:lstStyle/>
          <a:p>
            <a:pPr marL="57150" algn="ctr">
              <a:lnSpc>
                <a:spcPct val="150000"/>
              </a:lnSpc>
              <a:spcAft>
                <a:spcPts val="600"/>
              </a:spcAft>
            </a:pPr>
            <a:r>
              <a:rPr lang="el-GR" altLang="en-US" sz="2000" spc="-20" dirty="0">
                <a:latin typeface="Century Gothic" panose="020B0502020202020204" pitchFamily="34" charset="0"/>
                <a:ea typeface="Tahoma" panose="020B0604030504040204" pitchFamily="34" charset="0"/>
                <a:cs typeface="Tahoma" panose="020B0604030504040204" pitchFamily="34" charset="0"/>
              </a:rPr>
              <a:t>Αφηγηματικό άρθρο (</a:t>
            </a:r>
            <a:r>
              <a:rPr lang="en-US" altLang="en-US" sz="2000" spc="-20" dirty="0">
                <a:latin typeface="Century Gothic" panose="020B0502020202020204" pitchFamily="34" charset="0"/>
                <a:ea typeface="Tahoma" panose="020B0604030504040204" pitchFamily="34" charset="0"/>
                <a:cs typeface="Tahoma" panose="020B0604030504040204" pitchFamily="34" charset="0"/>
              </a:rPr>
              <a:t>feature)</a:t>
            </a:r>
          </a:p>
          <a:p>
            <a:pPr algn="ctr">
              <a:lnSpc>
                <a:spcPct val="120000"/>
              </a:lnSpc>
            </a:pPr>
            <a:r>
              <a:rPr lang="el-GR" spc="-20" dirty="0">
                <a:latin typeface="Century Gothic" panose="020B0502020202020204" pitchFamily="34" charset="0"/>
                <a:ea typeface="Tahoma" panose="020B0604030504040204" pitchFamily="34" charset="0"/>
                <a:cs typeface="Tahoma" panose="020B0604030504040204" pitchFamily="34" charset="0"/>
              </a:rPr>
              <a:t>Σε αντίθεση με τ</a:t>
            </a:r>
            <a:r>
              <a:rPr lang="en-US" spc="-20" dirty="0">
                <a:latin typeface="Century Gothic" panose="020B0502020202020204" pitchFamily="34" charset="0"/>
                <a:ea typeface="Tahoma" panose="020B0604030504040204" pitchFamily="34" charset="0"/>
                <a:cs typeface="Tahoma" panose="020B0604030504040204" pitchFamily="34" charset="0"/>
              </a:rPr>
              <a:t>o</a:t>
            </a:r>
            <a:r>
              <a:rPr lang="el-GR" spc="-20" dirty="0">
                <a:latin typeface="Century Gothic" panose="020B0502020202020204" pitchFamily="34" charset="0"/>
                <a:ea typeface="Tahoma" panose="020B0604030504040204" pitchFamily="34" charset="0"/>
                <a:cs typeface="Tahoma" panose="020B0604030504040204" pitchFamily="34" charset="0"/>
              </a:rPr>
              <a:t> ειδησεογραφικό άρθρο, το αφηγηματικό άρθρο παρουσιάζει τα γεγονότα μέσα από ένα αφηγηματικό μοτίβο, με πλοκή και χαρακτήρες. Διαφέρει από ένα διήγημα στο ότι το περιεχόμενο δεν είναι προϊόν μυθοπλασίας. </a:t>
            </a:r>
          </a:p>
          <a:p>
            <a:pPr algn="ctr">
              <a:lnSpc>
                <a:spcPct val="120000"/>
              </a:lnSpc>
            </a:pPr>
            <a:r>
              <a:rPr lang="el-GR" spc="-20" dirty="0">
                <a:latin typeface="Century Gothic" panose="020B0502020202020204" pitchFamily="34" charset="0"/>
                <a:ea typeface="Tahoma" panose="020B0604030504040204" pitchFamily="34" charset="0"/>
                <a:cs typeface="Tahoma" panose="020B0604030504040204" pitchFamily="34" charset="0"/>
              </a:rPr>
              <a:t>Απαιτεί δημιουργικότητα. Σε αντίθεση με τα ειδησεογραφικά άρθρα, τα αφηγηματικά άρθρα επιδιώκουν να προσελκύσουν την προσοχή των αναγνωστών, εκτός από την ενημέρωση τους. Παρουσιάζουν θέματα που έχουν διάρκεια στο χρόνο. </a:t>
            </a:r>
          </a:p>
          <a:p>
            <a:pPr algn="ctr">
              <a:lnSpc>
                <a:spcPct val="120000"/>
              </a:lnSpc>
            </a:pPr>
            <a:r>
              <a:rPr lang="el-GR" spc="-20" dirty="0">
                <a:latin typeface="Century Gothic" panose="020B0502020202020204" pitchFamily="34" charset="0"/>
                <a:ea typeface="Tahoma" panose="020B0604030504040204" pitchFamily="34" charset="0"/>
                <a:cs typeface="Tahoma" panose="020B0604030504040204" pitchFamily="34" charset="0"/>
              </a:rPr>
              <a:t>Τα αφηγηματικά άρθρα έχουν συνήθως ζωντάνια και παραστατικότητα. Πολύ συχνά, χρησιμοποιούν περιγραφές. </a:t>
            </a:r>
            <a:endParaRPr lang="el-GR" altLang="en-US" spc="-20" dirty="0">
              <a:latin typeface="Century Gothic" panose="020B0502020202020204" pitchFamily="34" charset="0"/>
              <a:ea typeface="Tahoma" panose="020B0604030504040204" pitchFamily="34" charset="0"/>
              <a:cs typeface="Tahoma" panose="020B0604030504040204" pitchFamily="34" charset="0"/>
            </a:endParaRPr>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l="29522" t="9177" r="39697" b="10405"/>
          <a:stretch/>
        </p:blipFill>
        <p:spPr>
          <a:xfrm>
            <a:off x="1869440" y="669613"/>
            <a:ext cx="3738880" cy="5494412"/>
          </a:xfrm>
          <a:prstGeom prst="rect">
            <a:avLst/>
          </a:prstGeom>
        </p:spPr>
      </p:pic>
    </p:spTree>
    <p:extLst>
      <p:ext uri="{BB962C8B-B14F-4D97-AF65-F5344CB8AC3E}">
        <p14:creationId xmlns:p14="http://schemas.microsoft.com/office/powerpoint/2010/main" val="64777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11440" y="182880"/>
            <a:ext cx="4277360" cy="6370320"/>
          </a:xfrm>
          <a:prstGeom prst="rect">
            <a:avLst/>
          </a:prstGeom>
        </p:spPr>
        <p:txBody>
          <a:bodyPr vert="horz" lIns="91440" tIns="45720" rIns="91440" bIns="45720" rtlCol="0">
            <a:noAutofit/>
          </a:bodyPr>
          <a:lstStyle/>
          <a:p>
            <a:pPr marL="57150" algn="ctr">
              <a:lnSpc>
                <a:spcPct val="150000"/>
              </a:lnSpc>
              <a:spcAft>
                <a:spcPts val="600"/>
              </a:spcAft>
            </a:pPr>
            <a:r>
              <a:rPr lang="en-US" altLang="en-US" sz="2000" spc="-20" dirty="0">
                <a:latin typeface="Century Gothic" panose="020B0502020202020204" pitchFamily="34" charset="0"/>
                <a:ea typeface="Tahoma" panose="020B0604030504040204" pitchFamily="34" charset="0"/>
                <a:cs typeface="Tahoma" panose="020B0604030504040204" pitchFamily="34" charset="0"/>
              </a:rPr>
              <a:t>Feature Article</a:t>
            </a:r>
          </a:p>
          <a:p>
            <a:endParaRPr lang="el-GR" sz="2000" spc="-20" dirty="0">
              <a:latin typeface="Candara" panose="020E0502030303020204" pitchFamily="34" charset="0"/>
              <a:ea typeface="Tahoma" panose="020B0604030504040204" pitchFamily="34" charset="0"/>
              <a:cs typeface="Tahoma" panose="020B0604030504040204" pitchFamily="34" charset="0"/>
            </a:endParaRPr>
          </a:p>
          <a:p>
            <a:pPr algn="ctr">
              <a:lnSpc>
                <a:spcPct val="150000"/>
              </a:lnSpc>
            </a:pPr>
            <a:r>
              <a:rPr lang="el-GR" sz="2000" spc="-20" dirty="0">
                <a:latin typeface="Century Gothic" panose="020B0502020202020204" pitchFamily="34" charset="0"/>
                <a:ea typeface="Tahoma" panose="020B0604030504040204" pitchFamily="34" charset="0"/>
                <a:cs typeface="Tahoma" panose="020B0604030504040204" pitchFamily="34" charset="0"/>
              </a:rPr>
              <a:t>Έ</a:t>
            </a:r>
            <a:r>
              <a:rPr lang="el-GR" sz="2000" dirty="0">
                <a:latin typeface="Century Gothic" panose="020B0502020202020204" pitchFamily="34" charset="0"/>
              </a:rPr>
              <a:t>να μεγάλου μήκους άρθρο (έκτασης περίπου </a:t>
            </a:r>
            <a:r>
              <a:rPr lang="en-US" sz="2000" dirty="0">
                <a:latin typeface="Century Gothic" panose="020B0502020202020204" pitchFamily="34" charset="0"/>
              </a:rPr>
              <a:t>1000-2000</a:t>
            </a:r>
            <a:r>
              <a:rPr lang="el-GR" sz="2000" dirty="0">
                <a:latin typeface="Century Gothic" panose="020B0502020202020204" pitchFamily="34" charset="0"/>
              </a:rPr>
              <a:t> λέξεις) ή άρθρο ανάλυσης ή αφηγηματικό άρθρο (</a:t>
            </a:r>
            <a:r>
              <a:rPr lang="en-US" sz="2000" dirty="0">
                <a:latin typeface="Century Gothic" panose="020B0502020202020204" pitchFamily="34" charset="0"/>
              </a:rPr>
              <a:t>feature article) </a:t>
            </a:r>
            <a:r>
              <a:rPr lang="el-GR" sz="2000" dirty="0">
                <a:latin typeface="Century Gothic" panose="020B0502020202020204" pitchFamily="34" charset="0"/>
              </a:rPr>
              <a:t>είναι ένα </a:t>
            </a:r>
            <a:r>
              <a:rPr lang="el-GR" sz="2000" b="1" dirty="0">
                <a:latin typeface="Century Gothic" panose="020B0502020202020204" pitchFamily="34" charset="0"/>
              </a:rPr>
              <a:t>μεγαλύτερης έκτασης</a:t>
            </a:r>
            <a:r>
              <a:rPr lang="el-GR" sz="2000" dirty="0">
                <a:latin typeface="Century Gothic" panose="020B0502020202020204" pitchFamily="34" charset="0"/>
              </a:rPr>
              <a:t>, </a:t>
            </a:r>
            <a:r>
              <a:rPr lang="el-GR" sz="2000" b="1" dirty="0">
                <a:latin typeface="Century Gothic" panose="020B0502020202020204" pitchFamily="34" charset="0"/>
              </a:rPr>
              <a:t>μη μυθιστορηματικό</a:t>
            </a:r>
            <a:r>
              <a:rPr lang="el-GR" sz="2000" dirty="0">
                <a:latin typeface="Century Gothic" panose="020B0502020202020204" pitchFamily="34" charset="0"/>
              </a:rPr>
              <a:t> </a:t>
            </a:r>
            <a:r>
              <a:rPr lang="en-US" sz="2000" dirty="0">
                <a:latin typeface="Century Gothic" panose="020B0502020202020204" pitchFamily="34" charset="0"/>
              </a:rPr>
              <a:t>(non-fiction)</a:t>
            </a:r>
            <a:r>
              <a:rPr lang="el-GR" sz="2000" dirty="0">
                <a:latin typeface="Century Gothic" panose="020B0502020202020204" pitchFamily="34" charset="0"/>
              </a:rPr>
              <a:t> άρθρο ή ιστορία που αφορά πραγματικά γεγονότα. Πολύ συχνά πρόκειται για </a:t>
            </a:r>
            <a:r>
              <a:rPr lang="el-GR" sz="2000" b="1" dirty="0">
                <a:latin typeface="Century Gothic" panose="020B0502020202020204" pitchFamily="34" charset="0"/>
              </a:rPr>
              <a:t>άρθρα προφίλ </a:t>
            </a:r>
            <a:r>
              <a:rPr lang="el-GR" sz="2000" dirty="0">
                <a:latin typeface="Century Gothic" panose="020B0502020202020204" pitchFamily="34" charset="0"/>
              </a:rPr>
              <a:t>ή </a:t>
            </a:r>
            <a:r>
              <a:rPr lang="el-GR" sz="2000" b="1" dirty="0">
                <a:latin typeface="Century Gothic" panose="020B0502020202020204" pitchFamily="34" charset="0"/>
              </a:rPr>
              <a:t>ανθρώπινου ενδιαφέροντος</a:t>
            </a:r>
            <a:r>
              <a:rPr lang="el-GR" sz="2000" dirty="0">
                <a:latin typeface="Century Gothic" panose="020B0502020202020204" pitchFamily="34" charset="0"/>
              </a:rPr>
              <a:t>.</a:t>
            </a:r>
          </a:p>
          <a:p>
            <a:pPr algn="ctr">
              <a:lnSpc>
                <a:spcPct val="150000"/>
              </a:lnSpc>
            </a:pPr>
            <a:endParaRPr lang="el-GR" sz="2000" dirty="0">
              <a:latin typeface="Century Gothic" panose="020B0502020202020204" pitchFamily="34" charset="0"/>
            </a:endParaRPr>
          </a:p>
          <a:p>
            <a:pPr marL="57150" algn="ctr">
              <a:lnSpc>
                <a:spcPct val="150000"/>
              </a:lnSpc>
              <a:spcAft>
                <a:spcPts val="600"/>
              </a:spcAft>
            </a:pPr>
            <a:endParaRPr lang="el-GR" altLang="en-US" sz="2000" spc="-20" dirty="0">
              <a:latin typeface="Candara" panose="020E0502030303020204" pitchFamily="34" charset="0"/>
              <a:ea typeface="Tahoma" panose="020B0604030504040204" pitchFamily="34" charset="0"/>
              <a:cs typeface="Tahoma" panose="020B0604030504040204" pitchFamily="34" charset="0"/>
            </a:endParaRPr>
          </a:p>
        </p:txBody>
      </p:sp>
      <p:pic>
        <p:nvPicPr>
          <p:cNvPr id="4" name="Εικόνα 3"/>
          <p:cNvPicPr>
            <a:picLocks noChangeAspect="1"/>
          </p:cNvPicPr>
          <p:nvPr/>
        </p:nvPicPr>
        <p:blipFill>
          <a:blip r:embed="rId2">
            <a:extLst>
              <a:ext uri="{28A0092B-C50C-407E-A947-70E740481C1C}">
                <a14:useLocalDpi xmlns:a14="http://schemas.microsoft.com/office/drawing/2010/main" val="0"/>
              </a:ext>
            </a:extLst>
          </a:blip>
          <a:srcRect/>
          <a:stretch/>
        </p:blipFill>
        <p:spPr>
          <a:xfrm>
            <a:off x="686028" y="1270000"/>
            <a:ext cx="6085545" cy="4246880"/>
          </a:xfrm>
          <a:prstGeom prst="rect">
            <a:avLst/>
          </a:prstGeom>
        </p:spPr>
      </p:pic>
    </p:spTree>
    <p:extLst>
      <p:ext uri="{BB962C8B-B14F-4D97-AF65-F5344CB8AC3E}">
        <p14:creationId xmlns:p14="http://schemas.microsoft.com/office/powerpoint/2010/main" val="61650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11440" y="182880"/>
            <a:ext cx="4348480" cy="6563360"/>
          </a:xfrm>
          <a:prstGeom prst="rect">
            <a:avLst/>
          </a:prstGeom>
        </p:spPr>
        <p:txBody>
          <a:bodyPr vert="horz" lIns="91440" tIns="45720" rIns="91440" bIns="45720" rtlCol="0">
            <a:noAutofit/>
          </a:bodyPr>
          <a:lstStyle/>
          <a:p>
            <a:pPr marL="57150" algn="ctr">
              <a:lnSpc>
                <a:spcPct val="150000"/>
              </a:lnSpc>
              <a:spcAft>
                <a:spcPts val="600"/>
              </a:spcAft>
            </a:pPr>
            <a:r>
              <a:rPr lang="en-US" altLang="en-US" sz="2000" spc="-20" dirty="0">
                <a:latin typeface="Century Gothic" panose="020B0502020202020204" pitchFamily="34" charset="0"/>
                <a:ea typeface="Tahoma" panose="020B0604030504040204" pitchFamily="34" charset="0"/>
                <a:cs typeface="Tahoma" panose="020B0604030504040204" pitchFamily="34" charset="0"/>
              </a:rPr>
              <a:t>Feature Article</a:t>
            </a:r>
          </a:p>
          <a:p>
            <a:pPr algn="ctr">
              <a:lnSpc>
                <a:spcPct val="120000"/>
              </a:lnSpc>
            </a:pPr>
            <a:r>
              <a:rPr lang="el-GR" sz="1900" spc="-20" dirty="0">
                <a:latin typeface="Century Gothic" panose="020B0502020202020204" pitchFamily="34" charset="0"/>
                <a:ea typeface="Tahoma" panose="020B0604030504040204" pitchFamily="34" charset="0"/>
                <a:cs typeface="Tahoma" panose="020B0604030504040204" pitchFamily="34" charset="0"/>
              </a:rPr>
              <a:t>Συνήθως παρουσιάζει πληροφορίες και γεγονότα με πιο </a:t>
            </a:r>
            <a:r>
              <a:rPr lang="el-GR" sz="1900" b="1" spc="-20" dirty="0">
                <a:latin typeface="Century Gothic" panose="020B0502020202020204" pitchFamily="34" charset="0"/>
                <a:ea typeface="Tahoma" panose="020B0604030504040204" pitchFamily="34" charset="0"/>
                <a:cs typeface="Tahoma" panose="020B0604030504040204" pitchFamily="34" charset="0"/>
              </a:rPr>
              <a:t>αφηγηματικό τρόπο </a:t>
            </a:r>
            <a:r>
              <a:rPr lang="el-GR" sz="1900" spc="-20" dirty="0">
                <a:latin typeface="Century Gothic" panose="020B0502020202020204" pitchFamily="34" charset="0"/>
                <a:ea typeface="Tahoma" panose="020B0604030504040204" pitchFamily="34" charset="0"/>
                <a:cs typeface="Tahoma" panose="020B0604030504040204" pitchFamily="34" charset="0"/>
              </a:rPr>
              <a:t>(υπάρχει πλοκή, περιπλοκή και συμπέρασμα). Έτσι, το άρθρο γίνεται πιο </a:t>
            </a:r>
            <a:r>
              <a:rPr lang="el-GR" sz="1900" b="1" spc="-20" dirty="0">
                <a:latin typeface="Century Gothic" panose="020B0502020202020204" pitchFamily="34" charset="0"/>
                <a:ea typeface="Tahoma" panose="020B0604030504040204" pitchFamily="34" charset="0"/>
                <a:cs typeface="Tahoma" panose="020B0604030504040204" pitchFamily="34" charset="0"/>
              </a:rPr>
              <a:t>ελκυστικό</a:t>
            </a:r>
            <a:r>
              <a:rPr lang="el-GR" sz="1900" spc="-20" dirty="0">
                <a:latin typeface="Century Gothic" panose="020B0502020202020204" pitchFamily="34" charset="0"/>
                <a:ea typeface="Tahoma" panose="020B0604030504040204" pitchFamily="34" charset="0"/>
                <a:cs typeface="Tahoma" panose="020B0604030504040204" pitchFamily="34" charset="0"/>
              </a:rPr>
              <a:t>.</a:t>
            </a:r>
          </a:p>
          <a:p>
            <a:pPr algn="ctr">
              <a:lnSpc>
                <a:spcPct val="120000"/>
              </a:lnSpc>
            </a:pPr>
            <a:r>
              <a:rPr lang="el-GR" sz="1900" spc="-20" dirty="0">
                <a:latin typeface="Century Gothic" panose="020B0502020202020204" pitchFamily="34" charset="0"/>
                <a:ea typeface="Tahoma" panose="020B0604030504040204" pitchFamily="34" charset="0"/>
                <a:cs typeface="Tahoma" panose="020B0604030504040204" pitchFamily="34" charset="0"/>
              </a:rPr>
              <a:t>Πολύ σημαντική η εισαγωγική παράγραφος (πρώτη παράγραφος).</a:t>
            </a:r>
          </a:p>
          <a:p>
            <a:pPr algn="ctr">
              <a:lnSpc>
                <a:spcPct val="120000"/>
              </a:lnSpc>
            </a:pPr>
            <a:r>
              <a:rPr lang="el-GR" sz="1900" spc="-20" dirty="0">
                <a:latin typeface="Century Gothic" panose="020B0502020202020204" pitchFamily="34" charset="0"/>
                <a:ea typeface="Tahoma" panose="020B0604030504040204" pitchFamily="34" charset="0"/>
                <a:cs typeface="Tahoma" panose="020B0604030504040204" pitchFamily="34" charset="0"/>
              </a:rPr>
              <a:t>Το </a:t>
            </a:r>
            <a:r>
              <a:rPr lang="en-US" sz="1900" spc="-20" dirty="0">
                <a:latin typeface="Century Gothic" panose="020B0502020202020204" pitchFamily="34" charset="0"/>
                <a:ea typeface="Tahoma" panose="020B0604030504040204" pitchFamily="34" charset="0"/>
                <a:cs typeface="Tahoma" panose="020B0604030504040204" pitchFamily="34" charset="0"/>
              </a:rPr>
              <a:t>feature </a:t>
            </a:r>
            <a:r>
              <a:rPr lang="el-GR" sz="1900" spc="-20" dirty="0">
                <a:latin typeface="Century Gothic" panose="020B0502020202020204" pitchFamily="34" charset="0"/>
                <a:ea typeface="Tahoma" panose="020B0604030504040204" pitchFamily="34" charset="0"/>
                <a:cs typeface="Tahoma" panose="020B0604030504040204" pitchFamily="34" charset="0"/>
              </a:rPr>
              <a:t>γενικά συνδυάζει γεγονότα και απόψεις.</a:t>
            </a:r>
          </a:p>
          <a:p>
            <a:pPr algn="ctr">
              <a:lnSpc>
                <a:spcPct val="120000"/>
              </a:lnSpc>
            </a:pPr>
            <a:r>
              <a:rPr lang="el-GR" sz="1900" spc="-20" dirty="0">
                <a:latin typeface="Century Gothic" panose="020B0502020202020204" pitchFamily="34" charset="0"/>
                <a:ea typeface="Tahoma" panose="020B0604030504040204" pitchFamily="34" charset="0"/>
                <a:cs typeface="Tahoma" panose="020B0604030504040204" pitchFamily="34" charset="0"/>
              </a:rPr>
              <a:t>Παρουσιάζει μια συγκεκριμένη οπτική γωνία για το θέμα ή το ζήτημα.</a:t>
            </a:r>
          </a:p>
          <a:p>
            <a:pPr algn="ctr">
              <a:lnSpc>
                <a:spcPct val="120000"/>
              </a:lnSpc>
            </a:pPr>
            <a:r>
              <a:rPr lang="el-GR" sz="1900" spc="-20" dirty="0">
                <a:latin typeface="Century Gothic" panose="020B0502020202020204" pitchFamily="34" charset="0"/>
                <a:ea typeface="Tahoma" panose="020B0604030504040204" pitchFamily="34" charset="0"/>
                <a:cs typeface="Tahoma" panose="020B0604030504040204" pitchFamily="34" charset="0"/>
              </a:rPr>
              <a:t>Περιλαμβάνει ελκυστικά χαρακτηριστικά (π.χ. έναν ελκυστικό τίτλο, εικόνες, ανθρώπινες ιστορίες κτλ.).</a:t>
            </a:r>
          </a:p>
          <a:p>
            <a:pPr marL="57150" algn="ctr">
              <a:lnSpc>
                <a:spcPct val="150000"/>
              </a:lnSpc>
              <a:spcAft>
                <a:spcPts val="600"/>
              </a:spcAft>
            </a:pPr>
            <a:endParaRPr lang="el-GR" altLang="en-US" sz="2000" spc="-20" dirty="0">
              <a:latin typeface="Candara" panose="020E0502030303020204" pitchFamily="34" charset="0"/>
              <a:ea typeface="Tahoma" panose="020B0604030504040204" pitchFamily="34" charset="0"/>
              <a:cs typeface="Tahoma" panose="020B0604030504040204" pitchFamily="34" charset="0"/>
            </a:endParaRPr>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b="6917"/>
          <a:stretch/>
        </p:blipFill>
        <p:spPr>
          <a:xfrm>
            <a:off x="802641" y="1442719"/>
            <a:ext cx="5995968" cy="4185921"/>
          </a:xfrm>
          <a:prstGeom prst="rect">
            <a:avLst/>
          </a:prstGeom>
        </p:spPr>
      </p:pic>
    </p:spTree>
    <p:extLst>
      <p:ext uri="{BB962C8B-B14F-4D97-AF65-F5344CB8AC3E}">
        <p14:creationId xmlns:p14="http://schemas.microsoft.com/office/powerpoint/2010/main" val="28960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Πίνακας 4">
            <a:extLst>
              <a:ext uri="{FF2B5EF4-FFF2-40B4-BE49-F238E27FC236}">
                <a16:creationId xmlns:a16="http://schemas.microsoft.com/office/drawing/2014/main" id="{4BD697F4-E6AB-E8E3-D2EF-BF01D1CC81EA}"/>
              </a:ext>
            </a:extLst>
          </p:cNvPr>
          <p:cNvGraphicFramePr>
            <a:graphicFrameLocks noGrp="1"/>
          </p:cNvGraphicFramePr>
          <p:nvPr>
            <p:ph idx="1"/>
            <p:extLst>
              <p:ext uri="{D42A27DB-BD31-4B8C-83A1-F6EECF244321}">
                <p14:modId xmlns:p14="http://schemas.microsoft.com/office/powerpoint/2010/main" val="3110768179"/>
              </p:ext>
            </p:extLst>
          </p:nvPr>
        </p:nvGraphicFramePr>
        <p:xfrm>
          <a:off x="558800" y="182880"/>
          <a:ext cx="11115040" cy="6512560"/>
        </p:xfrm>
        <a:graphic>
          <a:graphicData uri="http://schemas.openxmlformats.org/drawingml/2006/table">
            <a:tbl>
              <a:tblPr firstRow="1" bandRow="1">
                <a:tableStyleId>{F5AB1C69-6EDB-4FF4-983F-18BD219EF322}</a:tableStyleId>
              </a:tblPr>
              <a:tblGrid>
                <a:gridCol w="5557520">
                  <a:extLst>
                    <a:ext uri="{9D8B030D-6E8A-4147-A177-3AD203B41FA5}">
                      <a16:colId xmlns:a16="http://schemas.microsoft.com/office/drawing/2014/main" val="2602936443"/>
                    </a:ext>
                  </a:extLst>
                </a:gridCol>
                <a:gridCol w="5557520">
                  <a:extLst>
                    <a:ext uri="{9D8B030D-6E8A-4147-A177-3AD203B41FA5}">
                      <a16:colId xmlns:a16="http://schemas.microsoft.com/office/drawing/2014/main" val="777139462"/>
                    </a:ext>
                  </a:extLst>
                </a:gridCol>
              </a:tblGrid>
              <a:tr h="340035">
                <a:tc>
                  <a:txBody>
                    <a:bodyPr/>
                    <a:lstStyle/>
                    <a:p>
                      <a:pPr algn="ctr"/>
                      <a:r>
                        <a:rPr lang="el-GR" sz="1500" dirty="0">
                          <a:latin typeface="Century Gothic" panose="020B0502020202020204" pitchFamily="34" charset="0"/>
                        </a:rPr>
                        <a:t>Ειδησεογραφικό άρθρο</a:t>
                      </a:r>
                      <a:r>
                        <a:rPr lang="en-US" sz="1500" dirty="0">
                          <a:latin typeface="Century Gothic" panose="020B0502020202020204" pitchFamily="34" charset="0"/>
                        </a:rPr>
                        <a:t> (news article)</a:t>
                      </a:r>
                    </a:p>
                  </a:txBody>
                  <a:tcPr/>
                </a:tc>
                <a:tc>
                  <a:txBody>
                    <a:bodyPr/>
                    <a:lstStyle/>
                    <a:p>
                      <a:pPr algn="ctr"/>
                      <a:r>
                        <a:rPr lang="el-GR" sz="1500" b="1" kern="1200" dirty="0">
                          <a:solidFill>
                            <a:schemeClr val="lt1"/>
                          </a:solidFill>
                          <a:latin typeface="Century Gothic" panose="020B0502020202020204" pitchFamily="34" charset="0"/>
                          <a:ea typeface="+mn-ea"/>
                          <a:cs typeface="+mn-cs"/>
                        </a:rPr>
                        <a:t>Αφηγηματικό άρθρο ανάλυσης (</a:t>
                      </a:r>
                      <a:r>
                        <a:rPr lang="en-US" sz="1500" b="1" kern="1200" dirty="0">
                          <a:solidFill>
                            <a:schemeClr val="lt1"/>
                          </a:solidFill>
                          <a:latin typeface="Century Gothic" panose="020B0502020202020204" pitchFamily="34" charset="0"/>
                          <a:ea typeface="+mn-ea"/>
                          <a:cs typeface="+mn-cs"/>
                        </a:rPr>
                        <a:t>feature article)</a:t>
                      </a:r>
                    </a:p>
                  </a:txBody>
                  <a:tcPr/>
                </a:tc>
                <a:extLst>
                  <a:ext uri="{0D108BD9-81ED-4DB2-BD59-A6C34878D82A}">
                    <a16:rowId xmlns:a16="http://schemas.microsoft.com/office/drawing/2014/main" val="2249952547"/>
                  </a:ext>
                </a:extLst>
              </a:tr>
              <a:tr h="813008">
                <a:tc>
                  <a:txBody>
                    <a:bodyPr/>
                    <a:lstStyle/>
                    <a:p>
                      <a:pPr algn="ctr"/>
                      <a:r>
                        <a:rPr lang="el-GR" sz="1500" kern="1200" dirty="0">
                          <a:solidFill>
                            <a:schemeClr val="dk1"/>
                          </a:solidFill>
                          <a:latin typeface="Century Gothic" panose="020B0502020202020204" pitchFamily="34" charset="0"/>
                          <a:ea typeface="+mn-ea"/>
                          <a:cs typeface="+mn-cs"/>
                        </a:rPr>
                        <a:t>Ένα ειδησεογραφικό άρθρο αναφέρει πληροφορίες για ένα γεγονός.</a:t>
                      </a:r>
                      <a:endParaRPr lang="en-US" sz="1500" kern="1200" dirty="0">
                        <a:solidFill>
                          <a:schemeClr val="dk1"/>
                        </a:solidFill>
                        <a:latin typeface="Century Gothic" panose="020B0502020202020204" pitchFamily="34" charset="0"/>
                        <a:ea typeface="+mn-ea"/>
                        <a:cs typeface="+mn-cs"/>
                      </a:endParaRPr>
                    </a:p>
                  </a:txBody>
                  <a:tcPr/>
                </a:tc>
                <a:tc>
                  <a:txBody>
                    <a:bodyPr/>
                    <a:lstStyle/>
                    <a:p>
                      <a:pPr algn="ctr"/>
                      <a:r>
                        <a:rPr lang="el-GR" sz="1500" kern="1200" dirty="0">
                          <a:solidFill>
                            <a:schemeClr val="dk1"/>
                          </a:solidFill>
                          <a:latin typeface="Century Gothic" panose="020B0502020202020204" pitchFamily="34" charset="0"/>
                          <a:ea typeface="+mn-ea"/>
                          <a:cs typeface="+mn-cs"/>
                        </a:rPr>
                        <a:t>Ένα αφηγηματικό άρθρο εξηγεί τη σημασία ενός γεγονότος (ή τις συνέπειες του στη ζωές των ανθρώπων). Προσφέρει ανάλυση.</a:t>
                      </a:r>
                      <a:endParaRPr lang="en-US" sz="1500" kern="1200" dirty="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1666531791"/>
                  </a:ext>
                </a:extLst>
              </a:tr>
              <a:tr h="1053899">
                <a:tc>
                  <a:txBody>
                    <a:bodyPr/>
                    <a:lstStyle/>
                    <a:p>
                      <a:pPr algn="ctr"/>
                      <a:r>
                        <a:rPr lang="el-GR" sz="1500" u="sng" kern="1200" dirty="0">
                          <a:solidFill>
                            <a:schemeClr val="dk1"/>
                          </a:solidFill>
                          <a:latin typeface="Century Gothic" panose="020B0502020202020204" pitchFamily="34" charset="0"/>
                          <a:ea typeface="+mn-ea"/>
                          <a:cs typeface="+mn-cs"/>
                        </a:rPr>
                        <a:t>Χρόνος</a:t>
                      </a:r>
                    </a:p>
                    <a:p>
                      <a:pPr algn="ctr"/>
                      <a:r>
                        <a:rPr lang="el-GR" sz="1500" kern="1200" dirty="0">
                          <a:solidFill>
                            <a:schemeClr val="dk1"/>
                          </a:solidFill>
                          <a:latin typeface="Century Gothic" panose="020B0502020202020204" pitchFamily="34" charset="0"/>
                          <a:ea typeface="+mn-ea"/>
                          <a:cs typeface="+mn-cs"/>
                        </a:rPr>
                        <a:t>Ένα ειδησεογραφικό άρθρο είναι συνδεδεμένο με το παρόν (αποτελέσματα εκλογών, μια ληστεία, μια δικαστική απόφαση, το αποτέλεσμα ενός αγώνα μπάσκετ).</a:t>
                      </a:r>
                      <a:endParaRPr lang="en-US" sz="1500" kern="1200" dirty="0">
                        <a:solidFill>
                          <a:schemeClr val="dk1"/>
                        </a:solidFill>
                        <a:latin typeface="Century Gothic" panose="020B0502020202020204" pitchFamily="34" charset="0"/>
                        <a:ea typeface="+mn-ea"/>
                        <a:cs typeface="+mn-cs"/>
                      </a:endParaRPr>
                    </a:p>
                  </a:txBody>
                  <a:tcPr/>
                </a:tc>
                <a:tc>
                  <a:txBody>
                    <a:bodyPr/>
                    <a:lstStyle/>
                    <a:p>
                      <a:pPr algn="ctr"/>
                      <a:r>
                        <a:rPr lang="el-GR" sz="1500" u="sng" kern="1200" dirty="0">
                          <a:solidFill>
                            <a:schemeClr val="dk1"/>
                          </a:solidFill>
                          <a:latin typeface="Century Gothic" panose="020B0502020202020204" pitchFamily="34" charset="0"/>
                          <a:ea typeface="+mn-ea"/>
                          <a:cs typeface="+mn-cs"/>
                        </a:rPr>
                        <a:t>Χρόνος</a:t>
                      </a:r>
                    </a:p>
                    <a:p>
                      <a:pPr algn="ctr"/>
                      <a:r>
                        <a:rPr lang="el-GR" sz="1500" kern="1200" dirty="0">
                          <a:solidFill>
                            <a:schemeClr val="dk1"/>
                          </a:solidFill>
                          <a:latin typeface="Century Gothic" panose="020B0502020202020204" pitchFamily="34" charset="0"/>
                          <a:ea typeface="+mn-ea"/>
                          <a:cs typeface="+mn-cs"/>
                        </a:rPr>
                        <a:t>Ένα αφηγηματικό άρθρο μπορεί να μη συνδέεται άμεσα με την επικαιρότητα. Το περιεχόμενό του είναι σχετικά αειθαλές ή τουλάχιστον έχει διάρκεια.</a:t>
                      </a:r>
                      <a:endParaRPr lang="en-US" sz="1500" kern="1200" dirty="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3694295969"/>
                  </a:ext>
                </a:extLst>
              </a:tr>
              <a:tr h="1535683">
                <a:tc>
                  <a:txBody>
                    <a:bodyPr/>
                    <a:lstStyle/>
                    <a:p>
                      <a:pPr algn="ctr"/>
                      <a:r>
                        <a:rPr lang="el-GR" sz="1500" u="sng" kern="1200" dirty="0">
                          <a:solidFill>
                            <a:schemeClr val="dk1"/>
                          </a:solidFill>
                          <a:latin typeface="Century Gothic" panose="020B0502020202020204" pitchFamily="34" charset="0"/>
                          <a:ea typeface="+mn-ea"/>
                          <a:cs typeface="+mn-cs"/>
                        </a:rPr>
                        <a:t>Περιεχόμενο</a:t>
                      </a:r>
                    </a:p>
                    <a:p>
                      <a:pPr algn="ctr"/>
                      <a:r>
                        <a:rPr lang="el-GR" sz="1500" kern="1200" dirty="0">
                          <a:solidFill>
                            <a:schemeClr val="dk1"/>
                          </a:solidFill>
                          <a:latin typeface="Century Gothic" panose="020B0502020202020204" pitchFamily="34" charset="0"/>
                          <a:ea typeface="+mn-ea"/>
                          <a:cs typeface="+mn-cs"/>
                        </a:rPr>
                        <a:t>Ένα ειδησεογραφικό άρθρο εστιάζει στο ποιος, τι, πού, πότε, γιατί και πώς. Έχει πιο ουδέτερο και απλό ύφος. Δεν υπάρχουν πολλές περιγραφές. </a:t>
                      </a:r>
                      <a:endParaRPr lang="en-US" sz="1500" kern="1200" dirty="0">
                        <a:solidFill>
                          <a:schemeClr val="dk1"/>
                        </a:solidFill>
                        <a:latin typeface="Century Gothic" panose="020B0502020202020204" pitchFamily="34" charset="0"/>
                        <a:ea typeface="+mn-ea"/>
                        <a:cs typeface="+mn-cs"/>
                      </a:endParaRPr>
                    </a:p>
                  </a:txBody>
                  <a:tcPr/>
                </a:tc>
                <a:tc>
                  <a:txBody>
                    <a:bodyPr/>
                    <a:lstStyle/>
                    <a:p>
                      <a:pPr algn="ctr"/>
                      <a:r>
                        <a:rPr lang="el-GR" sz="1500" u="sng" kern="1200" dirty="0">
                          <a:solidFill>
                            <a:schemeClr val="dk1"/>
                          </a:solidFill>
                          <a:latin typeface="Century Gothic" panose="020B0502020202020204" pitchFamily="34" charset="0"/>
                          <a:ea typeface="+mn-ea"/>
                          <a:cs typeface="+mn-cs"/>
                        </a:rPr>
                        <a:t>Περιεχόμενο</a:t>
                      </a:r>
                      <a:endParaRPr lang="el-GR" sz="1500" kern="1200" dirty="0">
                        <a:solidFill>
                          <a:schemeClr val="dk1"/>
                        </a:solidFill>
                        <a:latin typeface="Century Gothic" panose="020B0502020202020204" pitchFamily="34" charset="0"/>
                        <a:ea typeface="+mn-ea"/>
                        <a:cs typeface="+mn-cs"/>
                      </a:endParaRPr>
                    </a:p>
                    <a:p>
                      <a:pPr algn="ctr"/>
                      <a:r>
                        <a:rPr lang="el-GR" sz="1500" kern="1200" dirty="0">
                          <a:solidFill>
                            <a:schemeClr val="dk1"/>
                          </a:solidFill>
                          <a:latin typeface="Century Gothic" panose="020B0502020202020204" pitchFamily="34" charset="0"/>
                          <a:ea typeface="+mn-ea"/>
                          <a:cs typeface="+mn-cs"/>
                        </a:rPr>
                        <a:t>Ένα αφηγηματικό άρθρο μπορεί να είναι μια ιστορία ανθρώπινου ενδιαφέροντος για ένα άτομο, ένα γεγονός ή ένα μέρος. Δεν μας μεταφέρει απλώς πληροφορίες αλλά δίνει έμφαση σε μια πτυχή των γεγονότων, σε μια οπτική γωνία. Έχει λιγότερο επίσημο στυλ.</a:t>
                      </a:r>
                      <a:endParaRPr lang="en-US" sz="1500" kern="1200" dirty="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715900404"/>
                  </a:ext>
                </a:extLst>
              </a:tr>
              <a:tr h="1535683">
                <a:tc>
                  <a:txBody>
                    <a:bodyPr/>
                    <a:lstStyle/>
                    <a:p>
                      <a:pPr algn="ctr"/>
                      <a:r>
                        <a:rPr lang="el-GR" sz="1500" u="sng" kern="1200" dirty="0">
                          <a:solidFill>
                            <a:schemeClr val="dk1"/>
                          </a:solidFill>
                          <a:latin typeface="Century Gothic" panose="020B0502020202020204" pitchFamily="34" charset="0"/>
                          <a:ea typeface="+mn-ea"/>
                          <a:cs typeface="+mn-cs"/>
                        </a:rPr>
                        <a:t>Δομή</a:t>
                      </a:r>
                    </a:p>
                    <a:p>
                      <a:pPr algn="ctr"/>
                      <a:r>
                        <a:rPr lang="el-GR" sz="1500" kern="1200" dirty="0">
                          <a:solidFill>
                            <a:schemeClr val="dk1"/>
                          </a:solidFill>
                          <a:latin typeface="Century Gothic" panose="020B0502020202020204" pitchFamily="34" charset="0"/>
                          <a:ea typeface="+mn-ea"/>
                          <a:cs typeface="+mn-cs"/>
                        </a:rPr>
                        <a:t>Ένα ειδησεογραφικό άρθρο είναι δομημένο (συχνά) σε μορφή ανεστραμμένης πυραμίδας με τα βασικά στοιχεία να παρουσιάζονται στην αρχή του άρθρου. Με αυτόν τον τρόπο ο αναγνώστης μπορεί να πάρει βασικές πληροφορίες ήδη στις πρώτες δύο προτάσεις.</a:t>
                      </a:r>
                      <a:endParaRPr lang="en-US" sz="1500" kern="1200" dirty="0">
                        <a:solidFill>
                          <a:schemeClr val="dk1"/>
                        </a:solidFill>
                        <a:latin typeface="Century Gothic" panose="020B0502020202020204" pitchFamily="34" charset="0"/>
                        <a:ea typeface="+mn-ea"/>
                        <a:cs typeface="+mn-cs"/>
                      </a:endParaRPr>
                    </a:p>
                  </a:txBody>
                  <a:tcPr/>
                </a:tc>
                <a:tc>
                  <a:txBody>
                    <a:bodyPr/>
                    <a:lstStyle/>
                    <a:p>
                      <a:pPr algn="ctr"/>
                      <a:r>
                        <a:rPr lang="el-GR" sz="1500" u="sng" kern="1200" dirty="0">
                          <a:solidFill>
                            <a:schemeClr val="dk1"/>
                          </a:solidFill>
                          <a:latin typeface="Century Gothic" panose="020B0502020202020204" pitchFamily="34" charset="0"/>
                          <a:ea typeface="+mn-ea"/>
                          <a:cs typeface="+mn-cs"/>
                        </a:rPr>
                        <a:t>Δομή</a:t>
                      </a:r>
                      <a:endParaRPr lang="el-GR" sz="1500" kern="1200" dirty="0">
                        <a:solidFill>
                          <a:schemeClr val="dk1"/>
                        </a:solidFill>
                        <a:latin typeface="Century Gothic" panose="020B0502020202020204" pitchFamily="34" charset="0"/>
                        <a:ea typeface="+mn-ea"/>
                        <a:cs typeface="+mn-cs"/>
                      </a:endParaRPr>
                    </a:p>
                    <a:p>
                      <a:pPr algn="ctr"/>
                      <a:r>
                        <a:rPr lang="el-GR" sz="1500" kern="1200" dirty="0">
                          <a:solidFill>
                            <a:schemeClr val="dk1"/>
                          </a:solidFill>
                          <a:latin typeface="Century Gothic" panose="020B0502020202020204" pitchFamily="34" charset="0"/>
                          <a:ea typeface="+mn-ea"/>
                          <a:cs typeface="+mn-cs"/>
                        </a:rPr>
                        <a:t>Ένα αφηγηματικό άρθρο επιτρέπει στο ίδιο το θέμα να καθορίσει τη μορφή του, είτε σε μορφή ανεστραμμένης πυραμίδας είτε μέσα από μια πιο αφηγηματική δομή. Όσο για το θέμα; Ατελείωτα θέματα.</a:t>
                      </a:r>
                      <a:endParaRPr lang="en-US" sz="1500" kern="1200" dirty="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518377759"/>
                  </a:ext>
                </a:extLst>
              </a:tr>
              <a:tr h="1234252">
                <a:tc>
                  <a:txBody>
                    <a:bodyPr/>
                    <a:lstStyle/>
                    <a:p>
                      <a:pPr algn="ctr"/>
                      <a:r>
                        <a:rPr lang="el-GR" sz="1500" u="sng" kern="1200" dirty="0">
                          <a:solidFill>
                            <a:schemeClr val="dk1"/>
                          </a:solidFill>
                          <a:latin typeface="Century Gothic" panose="020B0502020202020204" pitchFamily="34" charset="0"/>
                          <a:ea typeface="+mn-ea"/>
                          <a:cs typeface="+mn-cs"/>
                        </a:rPr>
                        <a:t>Έκταση</a:t>
                      </a:r>
                    </a:p>
                    <a:p>
                      <a:pPr algn="ctr"/>
                      <a:r>
                        <a:rPr lang="el-GR" sz="1500" kern="1200" dirty="0">
                          <a:solidFill>
                            <a:schemeClr val="dk1"/>
                          </a:solidFill>
                          <a:latin typeface="Century Gothic" panose="020B0502020202020204" pitchFamily="34" charset="0"/>
                          <a:ea typeface="+mn-ea"/>
                          <a:cs typeface="+mn-cs"/>
                        </a:rPr>
                        <a:t>Τα ειδησεογραφικά άρθρα είναι σύντομα, κατά μέσο όρο 400-600 λέξεων, ανάλογα με τον τύπο της είδησης. Προορίζονται για γρήγορη κατανάλωση.</a:t>
                      </a:r>
                      <a:endParaRPr lang="en-US" sz="1500" kern="1200" dirty="0">
                        <a:solidFill>
                          <a:schemeClr val="dk1"/>
                        </a:solidFill>
                        <a:latin typeface="Century Gothic" panose="020B0502020202020204" pitchFamily="34" charset="0"/>
                        <a:ea typeface="+mn-ea"/>
                        <a:cs typeface="+mn-cs"/>
                      </a:endParaRPr>
                    </a:p>
                  </a:txBody>
                  <a:tcPr/>
                </a:tc>
                <a:tc>
                  <a:txBody>
                    <a:bodyPr/>
                    <a:lstStyle/>
                    <a:p>
                      <a:pPr algn="ctr"/>
                      <a:r>
                        <a:rPr lang="el-GR" sz="1500" u="sng" kern="1200" dirty="0">
                          <a:solidFill>
                            <a:schemeClr val="dk1"/>
                          </a:solidFill>
                          <a:latin typeface="Century Gothic" panose="020B0502020202020204" pitchFamily="34" charset="0"/>
                          <a:ea typeface="+mn-ea"/>
                          <a:cs typeface="+mn-cs"/>
                        </a:rPr>
                        <a:t>Έκταση</a:t>
                      </a:r>
                      <a:endParaRPr lang="el-GR" sz="1500" kern="1200" dirty="0">
                        <a:solidFill>
                          <a:schemeClr val="dk1"/>
                        </a:solidFill>
                        <a:latin typeface="Century Gothic" panose="020B0502020202020204" pitchFamily="34" charset="0"/>
                        <a:ea typeface="+mn-ea"/>
                        <a:cs typeface="+mn-cs"/>
                      </a:endParaRPr>
                    </a:p>
                    <a:p>
                      <a:pPr algn="ctr"/>
                      <a:r>
                        <a:rPr lang="el-GR" sz="1500" kern="1200" dirty="0">
                          <a:solidFill>
                            <a:schemeClr val="dk1"/>
                          </a:solidFill>
                          <a:latin typeface="Century Gothic" panose="020B0502020202020204" pitchFamily="34" charset="0"/>
                          <a:ea typeface="+mn-ea"/>
                          <a:cs typeface="+mn-cs"/>
                        </a:rPr>
                        <a:t>Τα αφηγηματικά άρθρα έχουν μεγαλύτερη έκταση και εμβαθύνουν στο θέμα. Το μήκος ποικίλλει αλλά συνήθως κινούνται μεταξύ 1.000 και 2.000 λέξεων.</a:t>
                      </a:r>
                      <a:endParaRPr lang="en-US" sz="1500" kern="1200" dirty="0">
                        <a:solidFill>
                          <a:schemeClr val="dk1"/>
                        </a:solidFill>
                        <a:latin typeface="Century Gothic" panose="020B0502020202020204" pitchFamily="34" charset="0"/>
                        <a:ea typeface="+mn-ea"/>
                        <a:cs typeface="+mn-cs"/>
                      </a:endParaRPr>
                    </a:p>
                  </a:txBody>
                  <a:tcPr/>
                </a:tc>
                <a:extLst>
                  <a:ext uri="{0D108BD9-81ED-4DB2-BD59-A6C34878D82A}">
                    <a16:rowId xmlns:a16="http://schemas.microsoft.com/office/drawing/2014/main" val="1296790673"/>
                  </a:ext>
                </a:extLst>
              </a:tr>
            </a:tbl>
          </a:graphicData>
        </a:graphic>
      </p:graphicFrame>
    </p:spTree>
    <p:extLst>
      <p:ext uri="{BB962C8B-B14F-4D97-AF65-F5344CB8AC3E}">
        <p14:creationId xmlns:p14="http://schemas.microsoft.com/office/powerpoint/2010/main" val="1385223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579360" y="162560"/>
            <a:ext cx="4612640" cy="6492240"/>
          </a:xfrm>
          <a:prstGeom prst="rect">
            <a:avLst/>
          </a:prstGeom>
        </p:spPr>
        <p:txBody>
          <a:bodyPr vert="horz" lIns="91440" tIns="45720" rIns="91440" bIns="45720" rtlCol="0">
            <a:noAutofit/>
          </a:bodyPr>
          <a:lstStyle/>
          <a:p>
            <a:pPr marL="57150" algn="ctr">
              <a:lnSpc>
                <a:spcPct val="150000"/>
              </a:lnSpc>
              <a:spcAft>
                <a:spcPts val="600"/>
              </a:spcAft>
            </a:pPr>
            <a:r>
              <a:rPr lang="el-GR" altLang="en-US" sz="2000" spc="-20" dirty="0">
                <a:latin typeface="Century Gothic" panose="020B0502020202020204" pitchFamily="34" charset="0"/>
                <a:ea typeface="Tahoma" panose="020B0604030504040204" pitchFamily="34" charset="0"/>
                <a:cs typeface="Tahoma" panose="020B0604030504040204" pitchFamily="34" charset="0"/>
              </a:rPr>
              <a:t>Ιδέες για το </a:t>
            </a:r>
            <a:r>
              <a:rPr lang="en-US" altLang="en-US" sz="2000" spc="-20" dirty="0">
                <a:latin typeface="Century Gothic" panose="020B0502020202020204" pitchFamily="34" charset="0"/>
                <a:ea typeface="Tahoma" panose="020B0604030504040204" pitchFamily="34" charset="0"/>
                <a:cs typeface="Tahoma" panose="020B0604030504040204" pitchFamily="34" charset="0"/>
              </a:rPr>
              <a:t>lead </a:t>
            </a:r>
            <a:r>
              <a:rPr lang="el-GR" altLang="en-US" sz="2000" spc="-20" dirty="0">
                <a:latin typeface="Century Gothic" panose="020B0502020202020204" pitchFamily="34" charset="0"/>
                <a:ea typeface="Tahoma" panose="020B0604030504040204" pitchFamily="34" charset="0"/>
                <a:cs typeface="Tahoma" panose="020B0604030504040204" pitchFamily="34" charset="0"/>
              </a:rPr>
              <a:t>ενός </a:t>
            </a:r>
            <a:r>
              <a:rPr lang="en-US" altLang="en-US" sz="2000" spc="-20" dirty="0">
                <a:latin typeface="Century Gothic" panose="020B0502020202020204" pitchFamily="34" charset="0"/>
                <a:ea typeface="Tahoma" panose="020B0604030504040204" pitchFamily="34" charset="0"/>
                <a:cs typeface="Tahoma" panose="020B0604030504040204" pitchFamily="34" charset="0"/>
              </a:rPr>
              <a:t>feature article</a:t>
            </a:r>
            <a:endParaRPr lang="el-GR" altLang="en-US" sz="2000" spc="-20" dirty="0">
              <a:latin typeface="Century Gothic" panose="020B0502020202020204" pitchFamily="34" charset="0"/>
              <a:ea typeface="Tahoma" panose="020B0604030504040204" pitchFamily="34" charset="0"/>
              <a:cs typeface="Tahoma" panose="020B0604030504040204" pitchFamily="34" charset="0"/>
            </a:endParaRPr>
          </a:p>
          <a:p>
            <a:pPr marL="342900" indent="-342900">
              <a:lnSpc>
                <a:spcPct val="120000"/>
              </a:lnSpc>
              <a:buFont typeface="Arial" panose="020B0604020202020204" pitchFamily="34" charset="0"/>
              <a:buChar char="•"/>
            </a:pPr>
            <a:r>
              <a:rPr lang="el-GR" spc="-20" dirty="0">
                <a:latin typeface="Century Gothic" panose="020B0502020202020204" pitchFamily="34" charset="0"/>
                <a:ea typeface="Tahoma" panose="020B0604030504040204" pitchFamily="34" charset="0"/>
                <a:cs typeface="Tahoma" panose="020B0604030504040204" pitchFamily="34" charset="0"/>
              </a:rPr>
              <a:t>Περιγραφή</a:t>
            </a:r>
            <a:r>
              <a:rPr lang="en-US" spc="-20" dirty="0">
                <a:latin typeface="Century Gothic" panose="020B0502020202020204" pitchFamily="34" charset="0"/>
                <a:ea typeface="Tahoma" panose="020B0604030504040204" pitchFamily="34" charset="0"/>
                <a:cs typeface="Tahoma" panose="020B0604030504040204" pitchFamily="34" charset="0"/>
              </a:rPr>
              <a:t>: </a:t>
            </a:r>
            <a:r>
              <a:rPr lang="el-GR" spc="-20" dirty="0">
                <a:latin typeface="Century Gothic" panose="020B0502020202020204" pitchFamily="34" charset="0"/>
                <a:ea typeface="Tahoma" panose="020B0604030504040204" pitchFamily="34" charset="0"/>
                <a:cs typeface="Tahoma" panose="020B0604030504040204" pitchFamily="34" charset="0"/>
              </a:rPr>
              <a:t>Τοποθεσία </a:t>
            </a:r>
            <a:br>
              <a:rPr lang="el-GR" spc="-20" dirty="0">
                <a:latin typeface="Century Gothic" panose="020B0502020202020204" pitchFamily="34" charset="0"/>
                <a:ea typeface="Tahoma" panose="020B0604030504040204" pitchFamily="34" charset="0"/>
                <a:cs typeface="Tahoma" panose="020B0604030504040204" pitchFamily="34" charset="0"/>
              </a:rPr>
            </a:br>
            <a:r>
              <a:rPr lang="el-GR" spc="-20" dirty="0">
                <a:latin typeface="Century Gothic" panose="020B0502020202020204" pitchFamily="34" charset="0"/>
                <a:ea typeface="Tahoma" panose="020B0604030504040204" pitchFamily="34" charset="0"/>
                <a:cs typeface="Tahoma" panose="020B0604030504040204" pitchFamily="34" charset="0"/>
              </a:rPr>
              <a:t>«</a:t>
            </a:r>
            <a:r>
              <a:rPr lang="el-GR" dirty="0">
                <a:latin typeface="Century Gothic" panose="020B0502020202020204" pitchFamily="34" charset="0"/>
              </a:rPr>
              <a:t>Λεωφόρος Κύκνων 32. Εκεί διάλεξε να στήσει το μαγαζί του ο Νίκος Κατσάνος. Και καθόλου άδικα. Μπροστά του απλώνεται μεγαλοπρεπής η λίμνη της Καστοριάς ενώ οι βιτρίνες του λούζονται από τον ήλιο»</a:t>
            </a:r>
            <a:endParaRPr lang="el-GR" spc="-20" dirty="0">
              <a:latin typeface="Century Gothic" panose="020B0502020202020204" pitchFamily="34" charset="0"/>
              <a:ea typeface="Tahoma" panose="020B0604030504040204" pitchFamily="34" charset="0"/>
              <a:cs typeface="Tahoma" panose="020B0604030504040204" pitchFamily="34" charset="0"/>
            </a:endParaRPr>
          </a:p>
          <a:p>
            <a:pPr marL="342900" indent="-342900">
              <a:lnSpc>
                <a:spcPct val="120000"/>
              </a:lnSpc>
              <a:buFont typeface="Arial" panose="020B0604020202020204" pitchFamily="34" charset="0"/>
              <a:buChar char="•"/>
            </a:pPr>
            <a:r>
              <a:rPr lang="el-GR" altLang="en-US" spc="-20" dirty="0">
                <a:latin typeface="Century Gothic" panose="020B0502020202020204" pitchFamily="34" charset="0"/>
                <a:ea typeface="Tahoma" panose="020B0604030504040204" pitchFamily="34" charset="0"/>
                <a:cs typeface="Tahoma" panose="020B0604030504040204" pitchFamily="34" charset="0"/>
              </a:rPr>
              <a:t>Περιγραφή: Άτομο</a:t>
            </a:r>
          </a:p>
          <a:p>
            <a:pPr marL="342900" indent="-342900">
              <a:lnSpc>
                <a:spcPct val="120000"/>
              </a:lnSpc>
              <a:buFont typeface="Arial" panose="020B0604020202020204" pitchFamily="34" charset="0"/>
              <a:buChar char="•"/>
            </a:pPr>
            <a:r>
              <a:rPr lang="el-GR" altLang="en-US" spc="-20" dirty="0">
                <a:latin typeface="Century Gothic" panose="020B0502020202020204" pitchFamily="34" charset="0"/>
                <a:ea typeface="Tahoma" panose="020B0604030504040204" pitchFamily="34" charset="0"/>
                <a:cs typeface="Tahoma" panose="020B0604030504040204" pitchFamily="34" charset="0"/>
              </a:rPr>
              <a:t>Περιγραφή: Γεγονός</a:t>
            </a:r>
          </a:p>
          <a:p>
            <a:pPr marL="342900" indent="-342900">
              <a:lnSpc>
                <a:spcPct val="120000"/>
              </a:lnSpc>
              <a:buFont typeface="Arial" panose="020B0604020202020204" pitchFamily="34" charset="0"/>
              <a:buChar char="•"/>
            </a:pPr>
            <a:r>
              <a:rPr lang="en-US" altLang="en-US" spc="-20" dirty="0">
                <a:latin typeface="Century Gothic" panose="020B0502020202020204" pitchFamily="34" charset="0"/>
                <a:ea typeface="Tahoma" panose="020B0604030504040204" pitchFamily="34" charset="0"/>
                <a:cs typeface="Tahoma" panose="020B0604030504040204" pitchFamily="34" charset="0"/>
              </a:rPr>
              <a:t>Punch Lead: </a:t>
            </a:r>
            <a:r>
              <a:rPr lang="el-GR" altLang="en-US" spc="-20" dirty="0">
                <a:latin typeface="Century Gothic" panose="020B0502020202020204" pitchFamily="34" charset="0"/>
                <a:ea typeface="Tahoma" panose="020B0604030504040204" pitchFamily="34" charset="0"/>
                <a:cs typeface="Tahoma" panose="020B0604030504040204" pitchFamily="34" charset="0"/>
              </a:rPr>
              <a:t>[π.χ. Το όνειρο τελείωσε για τη Μυρσίνη Λαμπράκη.]</a:t>
            </a:r>
          </a:p>
          <a:p>
            <a:pPr marL="342900" indent="-342900">
              <a:lnSpc>
                <a:spcPct val="120000"/>
              </a:lnSpc>
              <a:buFont typeface="Arial" panose="020B0604020202020204" pitchFamily="34" charset="0"/>
              <a:buChar char="•"/>
            </a:pPr>
            <a:r>
              <a:rPr lang="el-GR" spc="-20" dirty="0">
                <a:latin typeface="Century Gothic" panose="020B0502020202020204" pitchFamily="34" charset="0"/>
                <a:ea typeface="Tahoma" panose="020B0604030504040204" pitchFamily="34" charset="0"/>
                <a:cs typeface="Tahoma" panose="020B0604030504040204" pitchFamily="34" charset="0"/>
              </a:rPr>
              <a:t>Τότε και τώρα / πριν και μετά: «</a:t>
            </a:r>
            <a:r>
              <a:rPr lang="el-GR" spc="-20" dirty="0">
                <a:latin typeface="Century Gothic" panose="020B0502020202020204" pitchFamily="34" charset="0"/>
              </a:rPr>
              <a:t>Για τη Μαργαρίτα </a:t>
            </a:r>
            <a:r>
              <a:rPr lang="el-GR" spc="-20" dirty="0" err="1">
                <a:latin typeface="Century Gothic" panose="020B0502020202020204" pitchFamily="34" charset="0"/>
              </a:rPr>
              <a:t>Κίντατζη</a:t>
            </a:r>
            <a:r>
              <a:rPr lang="el-GR" spc="-20" dirty="0">
                <a:latin typeface="Century Gothic" panose="020B0502020202020204" pitchFamily="34" charset="0"/>
              </a:rPr>
              <a:t> υπήρχε η ζωή πριν και μετά τη φωτιά στο Μάτι</a:t>
            </a:r>
            <a:r>
              <a:rPr lang="el-GR" i="1" spc="-20" dirty="0">
                <a:latin typeface="Century Gothic" panose="020B0502020202020204" pitchFamily="34" charset="0"/>
              </a:rPr>
              <a:t>».</a:t>
            </a:r>
          </a:p>
          <a:p>
            <a:pPr marL="342900" indent="-342900">
              <a:lnSpc>
                <a:spcPct val="120000"/>
              </a:lnSpc>
              <a:buFont typeface="Arial" panose="020B0604020202020204" pitchFamily="34" charset="0"/>
              <a:buChar char="•"/>
            </a:pPr>
            <a:r>
              <a:rPr lang="el-GR" spc="-20" dirty="0">
                <a:latin typeface="Century Gothic" panose="020B0502020202020204" pitchFamily="34" charset="0"/>
              </a:rPr>
              <a:t>Ερώτηση</a:t>
            </a:r>
            <a:endParaRPr lang="en-US" spc="-20" dirty="0">
              <a:latin typeface="Century Gothic" panose="020B0502020202020204" pitchFamily="34" charset="0"/>
            </a:endParaRPr>
          </a:p>
          <a:p>
            <a:pPr marL="342900" indent="-342900">
              <a:lnSpc>
                <a:spcPct val="120000"/>
              </a:lnSpc>
              <a:buFont typeface="Arial" panose="020B0604020202020204" pitchFamily="34" charset="0"/>
              <a:buChar char="•"/>
            </a:pPr>
            <a:r>
              <a:rPr lang="en-US" spc="-20" dirty="0">
                <a:latin typeface="Century Gothic" panose="020B0502020202020204" pitchFamily="34" charset="0"/>
              </a:rPr>
              <a:t>Quote/</a:t>
            </a:r>
            <a:r>
              <a:rPr lang="el-GR" spc="-20" dirty="0">
                <a:latin typeface="Century Gothic" panose="020B0502020202020204" pitchFamily="34" charset="0"/>
              </a:rPr>
              <a:t>Λόγια κάποιου</a:t>
            </a:r>
          </a:p>
        </p:txBody>
      </p:sp>
      <p:pic>
        <p:nvPicPr>
          <p:cNvPr id="4" name="Εικόνα 3"/>
          <p:cNvPicPr>
            <a:picLocks noChangeAspect="1"/>
          </p:cNvPicPr>
          <p:nvPr/>
        </p:nvPicPr>
        <p:blipFill rotWithShape="1">
          <a:blip r:embed="rId2">
            <a:extLst>
              <a:ext uri="{28A0092B-C50C-407E-A947-70E740481C1C}">
                <a14:useLocalDpi xmlns:a14="http://schemas.microsoft.com/office/drawing/2010/main" val="0"/>
              </a:ext>
            </a:extLst>
          </a:blip>
          <a:srcRect b="6917"/>
          <a:stretch/>
        </p:blipFill>
        <p:spPr>
          <a:xfrm>
            <a:off x="802641" y="1442719"/>
            <a:ext cx="5995968" cy="4185921"/>
          </a:xfrm>
          <a:prstGeom prst="rect">
            <a:avLst/>
          </a:prstGeom>
        </p:spPr>
      </p:pic>
    </p:spTree>
    <p:extLst>
      <p:ext uri="{BB962C8B-B14F-4D97-AF65-F5344CB8AC3E}">
        <p14:creationId xmlns:p14="http://schemas.microsoft.com/office/powerpoint/2010/main" val="35811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30216" t="9585" r="39937" b="27923"/>
          <a:stretch>
            <a:fillRect/>
          </a:stretch>
        </p:blipFill>
        <p:spPr>
          <a:xfrm>
            <a:off x="518160" y="233681"/>
            <a:ext cx="5405120" cy="6365668"/>
          </a:xfrm>
        </p:spPr>
      </p:pic>
      <p:sp>
        <p:nvSpPr>
          <p:cNvPr id="2" name="TextBox 1"/>
          <p:cNvSpPr txBox="1"/>
          <p:nvPr/>
        </p:nvSpPr>
        <p:spPr>
          <a:xfrm>
            <a:off x="5852160" y="365760"/>
            <a:ext cx="6004560" cy="6186309"/>
          </a:xfrm>
          <a:prstGeom prst="rect">
            <a:avLst/>
          </a:prstGeom>
          <a:noFill/>
        </p:spPr>
        <p:txBody>
          <a:bodyPr wrap="square" rtlCol="0">
            <a:spAutoFit/>
          </a:bodyPr>
          <a:lstStyle/>
          <a:p>
            <a:pPr algn="just"/>
            <a:r>
              <a:rPr lang="el-GR" sz="2200" i="1" spc="-20" dirty="0">
                <a:latin typeface="Century Gothic" panose="020B0502020202020204" pitchFamily="34" charset="0"/>
              </a:rPr>
              <a:t>«</a:t>
            </a:r>
            <a:r>
              <a:rPr lang="el-GR" sz="2200" spc="-20" dirty="0">
                <a:latin typeface="Century Gothic" panose="020B0502020202020204" pitchFamily="34" charset="0"/>
              </a:rPr>
              <a:t>Για τη Μαργαρίτα </a:t>
            </a:r>
            <a:r>
              <a:rPr lang="el-GR" sz="2200" spc="-20" dirty="0" err="1">
                <a:latin typeface="Century Gothic" panose="020B0502020202020204" pitchFamily="34" charset="0"/>
              </a:rPr>
              <a:t>Κίντατζη</a:t>
            </a:r>
            <a:r>
              <a:rPr lang="el-GR" sz="2200" spc="-20" dirty="0">
                <a:latin typeface="Century Gothic" panose="020B0502020202020204" pitchFamily="34" charset="0"/>
              </a:rPr>
              <a:t> υπήρχε η ζωή πριν και μετά τη φωτιά στο Μάτι. Η πρώην συνοδός εδάφους της Ολυμπιακής Αεροπορίας ήταν ένας άνθρωπος «έξω καρδιά». Οι συγγενείς της θυμούνται το δυνατό της γέλιο, τις μαζώξεις που οργάνωνε με οποιαδήποτε αφορμή, το πώς ερχόταν πάντα τελευταία στο τραπέζι γιατί όλο και κάτι ακόμη θα μαγείρευε. Μετά την 23η Ιουλίου 2018, όμως, όλα άλλαξαν: η σταδιακή απόσυρση, η απότομη απώλεια βάρους, η παγίωση μιας καθημερινότητας με καφέ και τσιγάρο στο μπαλκόνι και το βλέμμα να ατενίζει. Δεν την καθόρισαν τόσο τα εγκαύματα στα πόδια της, ανεξίτηλα σημάδια της καταστροφής, όσο ένα τραύμα που κουβαλούσε τέσσερα χρόνια μέσα της, βουβό και αθέατο».</a:t>
            </a:r>
            <a:endParaRPr lang="en-US" sz="2200" spc="-20" dirty="0">
              <a:latin typeface="Century Gothic" panose="020B0502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rotWithShape="1">
          <a:blip r:embed="rId2">
            <a:extLst>
              <a:ext uri="{28A0092B-C50C-407E-A947-70E740481C1C}">
                <a14:useLocalDpi xmlns:a14="http://schemas.microsoft.com/office/drawing/2010/main" val="0"/>
              </a:ext>
            </a:extLst>
          </a:blip>
          <a:srcRect l="30429" t="9258" r="39945" b="23973"/>
          <a:stretch>
            <a:fillRect/>
          </a:stretch>
        </p:blipFill>
        <p:spPr>
          <a:xfrm>
            <a:off x="279574" y="0"/>
            <a:ext cx="5340291" cy="6769913"/>
          </a:xfrm>
        </p:spPr>
      </p:pic>
      <p:sp>
        <p:nvSpPr>
          <p:cNvPr id="2" name="TextBox 1"/>
          <p:cNvSpPr txBox="1"/>
          <p:nvPr/>
        </p:nvSpPr>
        <p:spPr>
          <a:xfrm>
            <a:off x="5577839" y="589279"/>
            <a:ext cx="6207761" cy="5632311"/>
          </a:xfrm>
          <a:prstGeom prst="rect">
            <a:avLst/>
          </a:prstGeom>
          <a:noFill/>
        </p:spPr>
        <p:txBody>
          <a:bodyPr wrap="square" rtlCol="0">
            <a:spAutoFit/>
          </a:bodyPr>
          <a:lstStyle/>
          <a:p>
            <a:pPr algn="just"/>
            <a:r>
              <a:rPr lang="el-GR" sz="2000" dirty="0">
                <a:latin typeface="Century Gothic" panose="020B0502020202020204" pitchFamily="34" charset="0"/>
              </a:rPr>
              <a:t>Λεωφόρος Κύκνων 32. Εκεί διάλεξε να στήσει το μαγαζί του ο Νίκος Κατσάνος. Και καθόλου άδικα. Μπροστά του απλώνεται μεγαλοπρεπής η λίμνη της Καστοριάς ενώ οι βιτρίνες του λούζονται από τον ήλιο. «Ελάτε πάνω. Δεν θα μπει κανένας πελάτης», μας λέει στο καλωσόρισμα. Ένα ζευγάρι Ρουμάνων που ανοίγει την πόρτα τον διαψεύδει. Σε άπταιστα αγγλικά, ζητούν μια μαύρη γούνα για την κόρη τους. Χαζεύουν ανάμεσα στα δεκάδες διαφορετικά μοντέλα γούνινων παλτό –άσπρα, γκρίζα, μπεζ, άλλα μακρύτερα, άλλα κοντύτερα–, αλλά στο τέλος φεύγουν με άδεια χέρια. Ο έμπειρος γουνοποιός μάς κοιτάει με λύπη δικαιωμένος. Ούτε οι τουρίστες που περίμενε ως μια ελάχιστη παρηγοριά δεν κατάφεραν να βοηθήσουν μια χρονιά που όλοι στην Καστοριά περιγράφουν με μια λέξη: «καταστροφή».</a:t>
            </a:r>
            <a:endParaRPr lang="en-US" sz="2000" dirty="0">
              <a:latin typeface="Century Gothic" panose="020B0502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5922810C-A83A-3244-1987-440CCF9F0E3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5122" b="112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Τίτλος 5">
            <a:extLst>
              <a:ext uri="{FF2B5EF4-FFF2-40B4-BE49-F238E27FC236}">
                <a16:creationId xmlns:a16="http://schemas.microsoft.com/office/drawing/2014/main" id="{83F26F53-17FC-D0F0-A06E-004C1623E5E9}"/>
              </a:ext>
            </a:extLst>
          </p:cNvPr>
          <p:cNvSpPr>
            <a:spLocks noGrp="1"/>
          </p:cNvSpPr>
          <p:nvPr>
            <p:ph type="title"/>
          </p:nvPr>
        </p:nvSpPr>
        <p:spPr>
          <a:xfrm>
            <a:off x="523875" y="5317240"/>
            <a:ext cx="11210925" cy="744836"/>
          </a:xfrm>
        </p:spPr>
        <p:txBody>
          <a:bodyPr vert="horz" lIns="91440" tIns="45720" rIns="91440" bIns="45720" rtlCol="0" anchor="ctr">
            <a:normAutofit fontScale="90000"/>
          </a:bodyPr>
          <a:lstStyle/>
          <a:p>
            <a:pPr algn="ctr"/>
            <a:br>
              <a:rPr lang="en-US" sz="900" dirty="0">
                <a:solidFill>
                  <a:schemeClr val="tx1">
                    <a:lumMod val="85000"/>
                    <a:lumOff val="15000"/>
                  </a:schemeClr>
                </a:solidFill>
              </a:rPr>
            </a:br>
            <a:br>
              <a:rPr lang="en-US" sz="900" dirty="0">
                <a:solidFill>
                  <a:schemeClr val="tx1">
                    <a:lumMod val="85000"/>
                    <a:lumOff val="15000"/>
                  </a:schemeClr>
                </a:solidFill>
              </a:rPr>
            </a:br>
            <a:br>
              <a:rPr lang="en-US" sz="900" dirty="0">
                <a:solidFill>
                  <a:schemeClr val="tx1">
                    <a:lumMod val="85000"/>
                    <a:lumOff val="15000"/>
                  </a:schemeClr>
                </a:solidFill>
              </a:rPr>
            </a:br>
            <a:r>
              <a:rPr lang="en-US" sz="2400" dirty="0" err="1">
                <a:solidFill>
                  <a:schemeClr val="tx1">
                    <a:lumMod val="85000"/>
                    <a:lumOff val="15000"/>
                  </a:schemeClr>
                </a:solidFill>
                <a:latin typeface="Century Gothic" panose="020B0502020202020204" pitchFamily="34" charset="0"/>
              </a:rPr>
              <a:t>Γρ</a:t>
            </a:r>
            <a:r>
              <a:rPr lang="en-US" sz="2400" dirty="0">
                <a:solidFill>
                  <a:schemeClr val="tx1">
                    <a:lumMod val="85000"/>
                    <a:lumOff val="15000"/>
                  </a:schemeClr>
                </a:solidFill>
                <a:latin typeface="Century Gothic" panose="020B0502020202020204" pitchFamily="34" charset="0"/>
              </a:rPr>
              <a:t>απτή δημοσιογραφία: Έντυπη δημοσιογραφία + Διαδικτυακή δημοσιογραφία</a:t>
            </a:r>
            <a:br>
              <a:rPr lang="en-US" sz="2400" dirty="0">
                <a:solidFill>
                  <a:schemeClr val="tx1">
                    <a:lumMod val="85000"/>
                    <a:lumOff val="15000"/>
                  </a:schemeClr>
                </a:solidFill>
                <a:latin typeface="Century Gothic" panose="020B0502020202020204" pitchFamily="34" charset="0"/>
              </a:rPr>
            </a:br>
            <a:endParaRPr lang="en-US" sz="2400" dirty="0">
              <a:solidFill>
                <a:schemeClr val="tx1">
                  <a:lumMod val="85000"/>
                  <a:lumOff val="15000"/>
                </a:schemeClr>
              </a:solidFill>
              <a:latin typeface="Century Gothic" panose="020B0502020202020204" pitchFamily="34" charset="0"/>
            </a:endParaRPr>
          </a:p>
        </p:txBody>
      </p:sp>
      <p:cxnSp>
        <p:nvCxnSpPr>
          <p:cNvPr id="13" name="Straight Connector 1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3743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p:cNvSpPr>
            <a:spLocks noGrp="1"/>
          </p:cNvSpPr>
          <p:nvPr>
            <p:ph type="title"/>
          </p:nvPr>
        </p:nvSpPr>
        <p:spPr>
          <a:xfrm>
            <a:off x="742950" y="742950"/>
            <a:ext cx="3625850" cy="5586729"/>
          </a:xfrm>
        </p:spPr>
        <p:txBody>
          <a:bodyPr vert="horz" lIns="91440" tIns="45720" rIns="91440" bIns="45720" rtlCol="0" anchor="ctr">
            <a:normAutofit/>
          </a:bodyPr>
          <a:lstStyle/>
          <a:p>
            <a:pPr algn="ctr">
              <a:lnSpc>
                <a:spcPct val="150000"/>
              </a:lnSpc>
            </a:pPr>
            <a:r>
              <a:rPr lang="el-GR" sz="2000" dirty="0">
                <a:solidFill>
                  <a:srgbClr val="FFFFFF"/>
                </a:solidFill>
                <a:latin typeface="Century Gothic" panose="020B0502020202020204" pitchFamily="34" charset="0"/>
              </a:rPr>
              <a:t>ΕΙΔΗΣΗ ΚΑΙ ΙΕΡΑΡΧΗΣΗ ΕΙΔΗΣΕΩΝ</a:t>
            </a:r>
            <a:endParaRPr lang="en-US" sz="2000" dirty="0">
              <a:solidFill>
                <a:srgbClr val="FFFFFF"/>
              </a:solidFill>
              <a:latin typeface="Century Gothic" panose="020B0502020202020204" pitchFamily="34" charset="0"/>
            </a:endParaRPr>
          </a:p>
        </p:txBody>
      </p:sp>
      <p:pic>
        <p:nvPicPr>
          <p:cNvPr id="1026" name="Picture 2" descr="Inside The Economist's editorial meeting | by The Economist | The Economist">
            <a:extLst>
              <a:ext uri="{FF2B5EF4-FFF2-40B4-BE49-F238E27FC236}">
                <a16:creationId xmlns:a16="http://schemas.microsoft.com/office/drawing/2014/main" id="{D33FCA89-1BF4-6E8D-3E06-4540604B53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090" y="1111885"/>
            <a:ext cx="6667500" cy="455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789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52080" y="193040"/>
            <a:ext cx="4348480" cy="6563360"/>
          </a:xfrm>
          <a:prstGeom prst="rect">
            <a:avLst/>
          </a:prstGeom>
        </p:spPr>
        <p:txBody>
          <a:bodyPr vert="horz" lIns="91440" tIns="45720" rIns="91440" bIns="45720" rtlCol="0">
            <a:noAutofit/>
          </a:bodyPr>
          <a:lstStyle/>
          <a:p>
            <a:pPr marL="57150" algn="ctr">
              <a:lnSpc>
                <a:spcPct val="150000"/>
              </a:lnSpc>
              <a:spcAft>
                <a:spcPts val="600"/>
              </a:spcAft>
            </a:pPr>
            <a:r>
              <a:rPr lang="el-GR" sz="2400" spc="-20" dirty="0">
                <a:latin typeface="Century Gothic" panose="020B0502020202020204" pitchFamily="34" charset="0"/>
                <a:ea typeface="Tahoma" panose="020B0604030504040204" pitchFamily="34" charset="0"/>
                <a:cs typeface="Tahoma" panose="020B0604030504040204" pitchFamily="34" charset="0"/>
              </a:rPr>
              <a:t>Κατηγοριοποίηση εφημερίδων</a:t>
            </a:r>
          </a:p>
          <a:p>
            <a:pPr marL="400050" indent="-342900">
              <a:lnSpc>
                <a:spcPct val="150000"/>
              </a:lnSpc>
              <a:spcAft>
                <a:spcPts val="600"/>
              </a:spcAft>
              <a:buFont typeface="Arial" panose="020B0604020202020204" pitchFamily="34" charset="0"/>
              <a:buChar char="•"/>
            </a:pPr>
            <a:r>
              <a:rPr lang="el-GR" altLang="en-US" sz="2200" spc="-20" dirty="0">
                <a:latin typeface="Century Gothic" panose="020B0502020202020204" pitchFamily="34" charset="0"/>
                <a:ea typeface="Tahoma" panose="020B0604030504040204" pitchFamily="34" charset="0"/>
                <a:cs typeface="Tahoma" panose="020B0604030504040204" pitchFamily="34" charset="0"/>
              </a:rPr>
              <a:t>Πρωινές – Απογευματινές (ανάλογα με την ώρα κυκλοφορίας)</a:t>
            </a:r>
          </a:p>
          <a:p>
            <a:pPr marL="400050" indent="-342900">
              <a:lnSpc>
                <a:spcPct val="150000"/>
              </a:lnSpc>
              <a:spcAft>
                <a:spcPts val="600"/>
              </a:spcAft>
              <a:buFont typeface="Arial" panose="020B0604020202020204" pitchFamily="34" charset="0"/>
              <a:buChar char="•"/>
            </a:pPr>
            <a:r>
              <a:rPr lang="el-GR" altLang="en-US" sz="2200" spc="-20" dirty="0">
                <a:latin typeface="Century Gothic" panose="020B0502020202020204" pitchFamily="34" charset="0"/>
                <a:ea typeface="Tahoma" panose="020B0604030504040204" pitchFamily="34" charset="0"/>
                <a:cs typeface="Tahoma" panose="020B0604030504040204" pitchFamily="34" charset="0"/>
              </a:rPr>
              <a:t>Ημερήσια – Εβδομαδιαία/Κυριακάτικη</a:t>
            </a:r>
          </a:p>
          <a:p>
            <a:pPr marL="400050" indent="-342900">
              <a:lnSpc>
                <a:spcPct val="150000"/>
              </a:lnSpc>
              <a:spcAft>
                <a:spcPts val="600"/>
              </a:spcAft>
              <a:buFont typeface="Arial" panose="020B0604020202020204" pitchFamily="34" charset="0"/>
              <a:buChar char="•"/>
            </a:pPr>
            <a:r>
              <a:rPr lang="el-GR" altLang="en-US" sz="2200" spc="-20" dirty="0">
                <a:latin typeface="Century Gothic" panose="020B0502020202020204" pitchFamily="34" charset="0"/>
                <a:ea typeface="Tahoma" panose="020B0604030504040204" pitchFamily="34" charset="0"/>
                <a:cs typeface="Tahoma" panose="020B0604030504040204" pitchFamily="34" charset="0"/>
              </a:rPr>
              <a:t>Πανελλαδική – Τοπική/Περιφερειακή</a:t>
            </a:r>
          </a:p>
          <a:p>
            <a:pPr marL="400050" indent="-342900">
              <a:lnSpc>
                <a:spcPct val="150000"/>
              </a:lnSpc>
              <a:spcAft>
                <a:spcPts val="600"/>
              </a:spcAft>
              <a:buFont typeface="Arial" panose="020B0604020202020204" pitchFamily="34" charset="0"/>
              <a:buChar char="•"/>
            </a:pPr>
            <a:r>
              <a:rPr lang="el-GR" altLang="en-US" sz="2200" spc="-20" dirty="0">
                <a:latin typeface="Century Gothic" panose="020B0502020202020204" pitchFamily="34" charset="0"/>
                <a:ea typeface="Tahoma" panose="020B0604030504040204" pitchFamily="34" charset="0"/>
                <a:cs typeface="Tahoma" panose="020B0604030504040204" pitchFamily="34" charset="0"/>
              </a:rPr>
              <a:t>Ποικίλης ύλης/Θεματική (αθλητική, οικονομική κτλ.)</a:t>
            </a:r>
          </a:p>
          <a:p>
            <a:pPr marL="57150" algn="ctr">
              <a:lnSpc>
                <a:spcPct val="150000"/>
              </a:lnSpc>
              <a:spcAft>
                <a:spcPts val="600"/>
              </a:spcAft>
            </a:pPr>
            <a:endParaRPr lang="el-GR" altLang="en-US" sz="2200"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endParaRPr lang="el-GR" altLang="en-US" sz="2400" spc="-20" dirty="0">
              <a:latin typeface="Candara" panose="020E0502030303020204" pitchFamily="34" charset="0"/>
              <a:ea typeface="Tahoma" panose="020B0604030504040204" pitchFamily="34" charset="0"/>
              <a:cs typeface="Tahoma" panose="020B0604030504040204" pitchFamily="34" charset="0"/>
            </a:endParaRPr>
          </a:p>
        </p:txBody>
      </p:sp>
      <p:pic>
        <p:nvPicPr>
          <p:cNvPr id="3" name="Εικόνα 2">
            <a:extLst>
              <a:ext uri="{FF2B5EF4-FFF2-40B4-BE49-F238E27FC236}">
                <a16:creationId xmlns:a16="http://schemas.microsoft.com/office/drawing/2014/main" id="{EFE83C48-9CD4-53A7-942D-9A367A54E6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622" b="8109"/>
          <a:stretch/>
        </p:blipFill>
        <p:spPr>
          <a:xfrm>
            <a:off x="548647" y="1838960"/>
            <a:ext cx="6467480" cy="2956560"/>
          </a:xfrm>
          <a:prstGeom prst="rect">
            <a:avLst/>
          </a:prstGeom>
        </p:spPr>
      </p:pic>
    </p:spTree>
    <p:extLst>
      <p:ext uri="{BB962C8B-B14F-4D97-AF65-F5344CB8AC3E}">
        <p14:creationId xmlns:p14="http://schemas.microsoft.com/office/powerpoint/2010/main" val="146785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680960" y="223520"/>
            <a:ext cx="4348480" cy="6563360"/>
          </a:xfrm>
          <a:prstGeom prst="rect">
            <a:avLst/>
          </a:prstGeom>
        </p:spPr>
        <p:txBody>
          <a:bodyPr vert="horz" lIns="91440" tIns="45720" rIns="91440" bIns="45720" rtlCol="0">
            <a:noAutofit/>
          </a:bodyPr>
          <a:lstStyle/>
          <a:p>
            <a:pPr marL="57150" algn="ctr">
              <a:lnSpc>
                <a:spcPct val="150000"/>
              </a:lnSpc>
              <a:spcAft>
                <a:spcPts val="600"/>
              </a:spcAft>
            </a:pPr>
            <a:endParaRPr lang="en-US"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r>
              <a:rPr lang="el-GR" sz="2400" spc="-20" dirty="0">
                <a:latin typeface="Candara" panose="020E0502030303020204" pitchFamily="34" charset="0"/>
                <a:ea typeface="Tahoma" panose="020B0604030504040204" pitchFamily="34" charset="0"/>
                <a:cs typeface="Tahoma" panose="020B0604030504040204" pitchFamily="34" charset="0"/>
              </a:rPr>
              <a:t>Α</a:t>
            </a:r>
            <a:r>
              <a:rPr lang="el-GR" sz="2400" spc="-20" dirty="0">
                <a:latin typeface="Century Gothic" panose="020B0502020202020204" pitchFamily="34" charset="0"/>
                <a:ea typeface="Tahoma" panose="020B0604030504040204" pitchFamily="34" charset="0"/>
                <a:cs typeface="Tahoma" panose="020B0604030504040204" pitchFamily="34" charset="0"/>
              </a:rPr>
              <a:t>νατομία μιας εφημερίδας:</a:t>
            </a:r>
          </a:p>
          <a:p>
            <a:pPr marL="57150" algn="ctr">
              <a:lnSpc>
                <a:spcPct val="150000"/>
              </a:lnSpc>
              <a:spcAft>
                <a:spcPts val="600"/>
              </a:spcAft>
            </a:pPr>
            <a:endParaRPr lang="el-GR" sz="2400" spc="-20" dirty="0">
              <a:latin typeface="Century Gothic" panose="020B0502020202020204" pitchFamily="34" charset="0"/>
              <a:ea typeface="Tahoma" panose="020B0604030504040204" pitchFamily="34" charset="0"/>
              <a:cs typeface="Tahoma" panose="020B0604030504040204" pitchFamily="34" charset="0"/>
            </a:endParaRP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Πρωτοσέλιδο</a:t>
            </a: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Οπισθόφυλλο/Τελευταία Σελίδα</a:t>
            </a: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Κυρίως Σώμα</a:t>
            </a: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Ολοσέλιδο</a:t>
            </a: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Δισέλιδο/Σαλόνι</a:t>
            </a:r>
          </a:p>
          <a:p>
            <a:pPr marL="57150" algn="ctr">
              <a:lnSpc>
                <a:spcPct val="150000"/>
              </a:lnSpc>
              <a:spcAft>
                <a:spcPts val="600"/>
              </a:spcAft>
            </a:pPr>
            <a:endParaRPr lang="el-GR" altLang="en-US" sz="2200"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endParaRPr lang="el-GR" altLang="en-US" sz="2400" spc="-20" dirty="0">
              <a:latin typeface="Candara" panose="020E0502030303020204" pitchFamily="34" charset="0"/>
              <a:ea typeface="Tahoma" panose="020B0604030504040204" pitchFamily="34" charset="0"/>
              <a:cs typeface="Tahoma" panose="020B0604030504040204" pitchFamily="34" charset="0"/>
            </a:endParaRPr>
          </a:p>
        </p:txBody>
      </p:sp>
      <p:pic>
        <p:nvPicPr>
          <p:cNvPr id="3" name="Εικόνα 2">
            <a:extLst>
              <a:ext uri="{FF2B5EF4-FFF2-40B4-BE49-F238E27FC236}">
                <a16:creationId xmlns:a16="http://schemas.microsoft.com/office/drawing/2014/main" id="{9B97B9A2-8778-DDA3-8117-3E800DC4FB8C}"/>
              </a:ext>
            </a:extLst>
          </p:cNvPr>
          <p:cNvPicPr>
            <a:picLocks noChangeAspect="1"/>
          </p:cNvPicPr>
          <p:nvPr/>
        </p:nvPicPr>
        <p:blipFill>
          <a:blip r:embed="rId2"/>
          <a:stretch>
            <a:fillRect/>
          </a:stretch>
        </p:blipFill>
        <p:spPr>
          <a:xfrm>
            <a:off x="1665024" y="731520"/>
            <a:ext cx="4366323" cy="5405120"/>
          </a:xfrm>
          <a:prstGeom prst="rect">
            <a:avLst/>
          </a:prstGeom>
        </p:spPr>
      </p:pic>
    </p:spTree>
    <p:extLst>
      <p:ext uri="{BB962C8B-B14F-4D97-AF65-F5344CB8AC3E}">
        <p14:creationId xmlns:p14="http://schemas.microsoft.com/office/powerpoint/2010/main" val="183360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47"/>
          <p:cNvSpPr>
            <a:spLocks noGrp="1" noRot="1" noChangeAspect="1" noMove="1" noResize="1" noEditPoints="1" noAdjustHandles="1" noChangeArrowheads="1" noChangeShapeType="1" noTextEdit="1"/>
          </p:cNvSpPr>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Rounded Rectangle 20"/>
          <p:cNvSpPr>
            <a:spLocks noGrp="1" noRot="1" noChangeAspect="1" noMove="1" noResize="1" noEditPoints="1" noAdjustHandles="1" noChangeArrowheads="1" noChangeShapeType="1" noTextEdit="1"/>
          </p:cNvSpPr>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p:cNvSpPr txBox="1"/>
          <p:nvPr/>
        </p:nvSpPr>
        <p:spPr>
          <a:xfrm>
            <a:off x="7752080" y="193040"/>
            <a:ext cx="4348480" cy="6563360"/>
          </a:xfrm>
          <a:prstGeom prst="rect">
            <a:avLst/>
          </a:prstGeom>
        </p:spPr>
        <p:txBody>
          <a:bodyPr vert="horz" lIns="91440" tIns="45720" rIns="91440" bIns="45720" rtlCol="0">
            <a:noAutofit/>
          </a:bodyPr>
          <a:lstStyle/>
          <a:p>
            <a:pPr marL="57150" algn="ctr">
              <a:lnSpc>
                <a:spcPct val="150000"/>
              </a:lnSpc>
              <a:spcAft>
                <a:spcPts val="600"/>
              </a:spcAft>
            </a:pPr>
            <a:endParaRPr lang="en-US"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endParaRPr lang="el-GR" sz="2400"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endParaRPr lang="el-GR" sz="2400" spc="-20" dirty="0">
              <a:latin typeface="Candara" panose="020E0502030303020204" pitchFamily="34" charset="0"/>
              <a:ea typeface="Tahoma" panose="020B0604030504040204" pitchFamily="34" charset="0"/>
              <a:cs typeface="Tahoma" panose="020B0604030504040204" pitchFamily="34" charset="0"/>
            </a:endParaRPr>
          </a:p>
          <a:p>
            <a:pPr marL="57150" algn="ctr">
              <a:lnSpc>
                <a:spcPct val="150000"/>
              </a:lnSpc>
              <a:spcAft>
                <a:spcPts val="600"/>
              </a:spcAft>
            </a:pPr>
            <a:r>
              <a:rPr lang="el-GR" sz="2400" spc="-20" dirty="0">
                <a:latin typeface="Century Gothic" panose="020B0502020202020204" pitchFamily="34" charset="0"/>
                <a:ea typeface="Tahoma" panose="020B0604030504040204" pitchFamily="34" charset="0"/>
                <a:cs typeface="Tahoma" panose="020B0604030504040204" pitchFamily="34" charset="0"/>
              </a:rPr>
              <a:t>Ταυτότητα Εφημερίδας</a:t>
            </a:r>
          </a:p>
          <a:p>
            <a:pPr marL="57150" algn="ctr">
              <a:lnSpc>
                <a:spcPct val="150000"/>
              </a:lnSpc>
              <a:spcAft>
                <a:spcPts val="600"/>
              </a:spcAft>
            </a:pPr>
            <a:r>
              <a:rPr lang="el-GR" altLang="en-US" sz="2400" spc="-20" dirty="0">
                <a:latin typeface="Century Gothic" panose="020B0502020202020204" pitchFamily="34" charset="0"/>
                <a:ea typeface="Tahoma" panose="020B0604030504040204" pitchFamily="34" charset="0"/>
                <a:cs typeface="Tahoma" panose="020B0604030504040204" pitchFamily="34" charset="0"/>
              </a:rPr>
              <a:t>(πληροφορίες για τον εκδότη, τον διευθυντή, αρχισυντάκτη κτλ. και στοιχεία της εφημερίδας)</a:t>
            </a:r>
            <a:endParaRPr lang="el-GR" altLang="en-US" sz="2200" spc="-20" dirty="0">
              <a:latin typeface="Century Gothic" panose="020B0502020202020204" pitchFamily="34" charset="0"/>
              <a:ea typeface="Tahoma" panose="020B0604030504040204" pitchFamily="34" charset="0"/>
              <a:cs typeface="Tahoma" panose="020B0604030504040204" pitchFamily="34" charset="0"/>
            </a:endParaRPr>
          </a:p>
          <a:p>
            <a:pPr marL="57150" algn="ctr">
              <a:lnSpc>
                <a:spcPct val="150000"/>
              </a:lnSpc>
              <a:spcAft>
                <a:spcPts val="600"/>
              </a:spcAft>
            </a:pPr>
            <a:endParaRPr lang="el-GR" altLang="en-US" sz="2400" spc="-20" dirty="0">
              <a:latin typeface="Candara" panose="020E0502030303020204" pitchFamily="34" charset="0"/>
              <a:ea typeface="Tahoma" panose="020B0604030504040204" pitchFamily="34" charset="0"/>
              <a:cs typeface="Tahoma" panose="020B0604030504040204" pitchFamily="34" charset="0"/>
            </a:endParaRPr>
          </a:p>
        </p:txBody>
      </p:sp>
      <p:pic>
        <p:nvPicPr>
          <p:cNvPr id="2" name="Εικόνα 1">
            <a:extLst>
              <a:ext uri="{FF2B5EF4-FFF2-40B4-BE49-F238E27FC236}">
                <a16:creationId xmlns:a16="http://schemas.microsoft.com/office/drawing/2014/main" id="{4099179F-2AE4-A54C-79FF-8E076A83935C}"/>
              </a:ext>
            </a:extLst>
          </p:cNvPr>
          <p:cNvPicPr>
            <a:picLocks noChangeAspect="1"/>
          </p:cNvPicPr>
          <p:nvPr/>
        </p:nvPicPr>
        <p:blipFill>
          <a:blip r:embed="rId2"/>
          <a:stretch>
            <a:fillRect/>
          </a:stretch>
        </p:blipFill>
        <p:spPr>
          <a:xfrm>
            <a:off x="543611" y="2021840"/>
            <a:ext cx="6497269" cy="2493327"/>
          </a:xfrm>
          <a:prstGeom prst="rect">
            <a:avLst/>
          </a:prstGeom>
        </p:spPr>
      </p:pic>
    </p:spTree>
    <p:extLst>
      <p:ext uri="{BB962C8B-B14F-4D97-AF65-F5344CB8AC3E}">
        <p14:creationId xmlns:p14="http://schemas.microsoft.com/office/powerpoint/2010/main" val="356507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E47195D-EC06-4298-8805-0F0D659976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596E0ADB-6BB9-5B23-35F3-8956FE145EDB}"/>
              </a:ext>
            </a:extLst>
          </p:cNvPr>
          <p:cNvSpPr>
            <a:spLocks noGrp="1"/>
          </p:cNvSpPr>
          <p:nvPr>
            <p:ph type="title"/>
          </p:nvPr>
        </p:nvSpPr>
        <p:spPr>
          <a:xfrm>
            <a:off x="8757920" y="650240"/>
            <a:ext cx="3119119" cy="5648960"/>
          </a:xfrm>
        </p:spPr>
        <p:txBody>
          <a:bodyPr vert="horz" lIns="91440" tIns="45720" rIns="91440" bIns="45720" rtlCol="0" anchor="ctr">
            <a:noAutofit/>
          </a:bodyPr>
          <a:lstStyle/>
          <a:p>
            <a:pPr algn="ctr">
              <a:lnSpc>
                <a:spcPct val="150000"/>
              </a:lnSpc>
            </a:pPr>
            <a:r>
              <a:rPr lang="el-GR" sz="2000" dirty="0">
                <a:latin typeface="Century Gothic" panose="020B0502020202020204" pitchFamily="34" charset="0"/>
              </a:rPr>
              <a:t>Στοιχεία των δημοσιογραφικών κειμένων</a:t>
            </a:r>
            <a:br>
              <a:rPr lang="el-GR" sz="2000" dirty="0">
                <a:latin typeface="Century Gothic" panose="020B0502020202020204" pitchFamily="34" charset="0"/>
              </a:rPr>
            </a:br>
            <a:br>
              <a:rPr lang="el-GR" sz="2000" dirty="0">
                <a:latin typeface="Century Gothic" panose="020B0502020202020204" pitchFamily="34" charset="0"/>
              </a:rPr>
            </a:br>
            <a:r>
              <a:rPr lang="el-GR" sz="2000" dirty="0">
                <a:latin typeface="Century Gothic" panose="020B0502020202020204" pitchFamily="34" charset="0"/>
              </a:rPr>
              <a:t>Τίτλος</a:t>
            </a:r>
            <a:r>
              <a:rPr lang="en-US" sz="2000" dirty="0">
                <a:latin typeface="Century Gothic" panose="020B0502020202020204" pitchFamily="34" charset="0"/>
              </a:rPr>
              <a:t> (8 </a:t>
            </a:r>
            <a:r>
              <a:rPr lang="el-GR" sz="2000" dirty="0">
                <a:latin typeface="Century Gothic" panose="020B0502020202020204" pitchFamily="34" charset="0"/>
              </a:rPr>
              <a:t>λέξεις </a:t>
            </a:r>
            <a:r>
              <a:rPr lang="en-US" sz="2000" dirty="0">
                <a:latin typeface="Century Gothic" panose="020B0502020202020204" pitchFamily="34" charset="0"/>
              </a:rPr>
              <a:t>max.)</a:t>
            </a:r>
            <a:r>
              <a:rPr lang="el-GR" sz="2000" dirty="0">
                <a:latin typeface="Century Gothic" panose="020B0502020202020204" pitchFamily="34" charset="0"/>
              </a:rPr>
              <a:t>, υπότιτλος, </a:t>
            </a:r>
            <a:r>
              <a:rPr lang="en-US" sz="2000" dirty="0">
                <a:latin typeface="Century Gothic" panose="020B0502020202020204" pitchFamily="34" charset="0"/>
              </a:rPr>
              <a:t>chapeau</a:t>
            </a:r>
            <a:r>
              <a:rPr lang="el-GR" sz="2000" dirty="0">
                <a:latin typeface="Century Gothic" panose="020B0502020202020204" pitchFamily="34" charset="0"/>
              </a:rPr>
              <a:t> ή καπέλο (</a:t>
            </a:r>
            <a:r>
              <a:rPr lang="el-GR" sz="2000" dirty="0" err="1">
                <a:latin typeface="Century Gothic" panose="020B0502020202020204" pitchFamily="34" charset="0"/>
              </a:rPr>
              <a:t>υπέρτιτλος</a:t>
            </a:r>
            <a:r>
              <a:rPr lang="el-GR" sz="2000" dirty="0">
                <a:latin typeface="Century Gothic" panose="020B0502020202020204" pitchFamily="34" charset="0"/>
              </a:rPr>
              <a:t> – σύντομο κείμενο πάνω από τον τίτλο), μεσότιτλοι (τίτλοι ενοτήτων), φωτογραφίες, λεζάντες, </a:t>
            </a:r>
            <a:r>
              <a:rPr lang="en-US" sz="2000" dirty="0">
                <a:latin typeface="Century Gothic" panose="020B0502020202020204" pitchFamily="34" charset="0"/>
              </a:rPr>
              <a:t>infographics</a:t>
            </a:r>
            <a:r>
              <a:rPr lang="el-GR" sz="2000" dirty="0">
                <a:latin typeface="Century Gothic" panose="020B0502020202020204" pitchFamily="34" charset="0"/>
              </a:rPr>
              <a:t> κτλ. </a:t>
            </a:r>
            <a:br>
              <a:rPr lang="el-GR" sz="2000" dirty="0">
                <a:latin typeface="Century Gothic" panose="020B0502020202020204" pitchFamily="34" charset="0"/>
              </a:rPr>
            </a:br>
            <a:endParaRPr lang="en-US" sz="2000" dirty="0">
              <a:latin typeface="Century Gothic" panose="020B0502020202020204" pitchFamily="34" charset="0"/>
            </a:endParaRPr>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Θέση περιεχομένου 6">
            <a:extLst>
              <a:ext uri="{FF2B5EF4-FFF2-40B4-BE49-F238E27FC236}">
                <a16:creationId xmlns:a16="http://schemas.microsoft.com/office/drawing/2014/main" id="{54799A57-3486-0366-BE01-50F20521FB01}"/>
              </a:ext>
            </a:extLst>
          </p:cNvPr>
          <p:cNvPicPr>
            <a:picLocks noGrp="1" noChangeAspect="1"/>
          </p:cNvPicPr>
          <p:nvPr>
            <p:ph idx="1"/>
          </p:nvPr>
        </p:nvPicPr>
        <p:blipFill>
          <a:blip r:embed="rId2"/>
          <a:stretch>
            <a:fillRect/>
          </a:stretch>
        </p:blipFill>
        <p:spPr>
          <a:xfrm>
            <a:off x="545237" y="1217507"/>
            <a:ext cx="3685032" cy="4493941"/>
          </a:xfrm>
          <a:prstGeom prst="rect">
            <a:avLst/>
          </a:prstGeom>
        </p:spPr>
      </p:pic>
      <p:pic>
        <p:nvPicPr>
          <p:cNvPr id="8" name="Εικόνα 7">
            <a:extLst>
              <a:ext uri="{FF2B5EF4-FFF2-40B4-BE49-F238E27FC236}">
                <a16:creationId xmlns:a16="http://schemas.microsoft.com/office/drawing/2014/main" id="{5B1A4698-BF9A-9787-930C-829A27F33468}"/>
              </a:ext>
            </a:extLst>
          </p:cNvPr>
          <p:cNvPicPr>
            <a:picLocks noChangeAspect="1"/>
          </p:cNvPicPr>
          <p:nvPr/>
        </p:nvPicPr>
        <p:blipFill>
          <a:blip r:embed="rId3"/>
          <a:stretch>
            <a:fillRect/>
          </a:stretch>
        </p:blipFill>
        <p:spPr>
          <a:xfrm>
            <a:off x="4457706" y="1315770"/>
            <a:ext cx="3685032" cy="4297413"/>
          </a:xfrm>
          <a:prstGeom prst="rect">
            <a:avLst/>
          </a:prstGeom>
        </p:spPr>
      </p:pic>
      <p:sp>
        <p:nvSpPr>
          <p:cNvPr id="19" name="Rectangle 18">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6534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6E0ADB-6BB9-5B23-35F3-8956FE145EDB}"/>
              </a:ext>
            </a:extLst>
          </p:cNvPr>
          <p:cNvSpPr>
            <a:spLocks noGrp="1"/>
          </p:cNvSpPr>
          <p:nvPr>
            <p:ph type="title"/>
          </p:nvPr>
        </p:nvSpPr>
        <p:spPr>
          <a:xfrm>
            <a:off x="7741920" y="142240"/>
            <a:ext cx="4450080" cy="6451600"/>
          </a:xfrm>
        </p:spPr>
        <p:txBody>
          <a:bodyPr vert="horz" lIns="91440" tIns="45720" rIns="91440" bIns="45720" rtlCol="0" anchor="ctr">
            <a:noAutofit/>
          </a:bodyPr>
          <a:lstStyle/>
          <a:p>
            <a:pPr algn="ctr">
              <a:lnSpc>
                <a:spcPct val="120000"/>
              </a:lnSpc>
            </a:pPr>
            <a:r>
              <a:rPr lang="en-US" sz="2200" b="1" dirty="0">
                <a:latin typeface="Century Gothic" panose="020B0502020202020204" pitchFamily="34" charset="0"/>
              </a:rPr>
              <a:t>Βα</a:t>
            </a:r>
            <a:r>
              <a:rPr lang="en-US" sz="2200" b="1" dirty="0" err="1">
                <a:latin typeface="Century Gothic" panose="020B0502020202020204" pitchFamily="34" charset="0"/>
              </a:rPr>
              <a:t>σικές</a:t>
            </a:r>
            <a:r>
              <a:rPr lang="en-US" sz="2200" b="1" dirty="0">
                <a:latin typeface="Century Gothic" panose="020B0502020202020204" pitchFamily="34" charset="0"/>
              </a:rPr>
              <a:t> </a:t>
            </a:r>
            <a:r>
              <a:rPr lang="en-US" sz="2200" b="1" dirty="0" err="1">
                <a:latin typeface="Century Gothic" panose="020B0502020202020204" pitchFamily="34" charset="0"/>
              </a:rPr>
              <a:t>τεχνικές</a:t>
            </a:r>
            <a:r>
              <a:rPr lang="en-US" sz="2200" b="1" dirty="0">
                <a:latin typeface="Century Gothic" panose="020B0502020202020204" pitchFamily="34" charset="0"/>
              </a:rPr>
              <a:t> </a:t>
            </a:r>
            <a:r>
              <a:rPr lang="en-US" sz="2200" b="1" dirty="0" err="1">
                <a:latin typeface="Century Gothic" panose="020B0502020202020204" pitchFamily="34" charset="0"/>
              </a:rPr>
              <a:t>συγγρ</a:t>
            </a:r>
            <a:r>
              <a:rPr lang="en-US" sz="2200" b="1" dirty="0">
                <a:latin typeface="Century Gothic" panose="020B0502020202020204" pitchFamily="34" charset="0"/>
              </a:rPr>
              <a:t>αφής δημοσιογραφικού κειμένου</a:t>
            </a:r>
            <a:br>
              <a:rPr lang="en-US" sz="2200" dirty="0">
                <a:latin typeface="Century Gothic" panose="020B0502020202020204" pitchFamily="34" charset="0"/>
              </a:rPr>
            </a:br>
            <a:br>
              <a:rPr lang="en-US" sz="2200" dirty="0">
                <a:latin typeface="Century Gothic" panose="020B0502020202020204" pitchFamily="34" charset="0"/>
              </a:rPr>
            </a:br>
            <a:r>
              <a:rPr lang="en-US" sz="2200" dirty="0">
                <a:latin typeface="Century Gothic" panose="020B0502020202020204" pitchFamily="34" charset="0"/>
              </a:rPr>
              <a:t>Προτιμάμε σύντομες, μικρές προτάσεις.</a:t>
            </a:r>
            <a:br>
              <a:rPr lang="en-US" sz="2200" dirty="0">
                <a:latin typeface="Century Gothic" panose="020B0502020202020204" pitchFamily="34" charset="0"/>
              </a:rPr>
            </a:br>
            <a:r>
              <a:rPr lang="en-US" sz="2200" dirty="0" err="1">
                <a:latin typeface="Century Gothic" panose="020B0502020202020204" pitchFamily="34" charset="0"/>
              </a:rPr>
              <a:t>Προτιμάμε</a:t>
            </a:r>
            <a:r>
              <a:rPr lang="en-US" sz="2200" dirty="0">
                <a:latin typeface="Century Gothic" panose="020B0502020202020204" pitchFamily="34" charset="0"/>
              </a:rPr>
              <a:t> </a:t>
            </a:r>
            <a:r>
              <a:rPr lang="en-US" sz="2200" dirty="0" err="1">
                <a:latin typeface="Century Gothic" panose="020B0502020202020204" pitchFamily="34" charset="0"/>
              </a:rPr>
              <a:t>την</a:t>
            </a:r>
            <a:r>
              <a:rPr lang="en-US" sz="2200" dirty="0">
                <a:latin typeface="Century Gothic" panose="020B0502020202020204" pitchFamily="34" charset="0"/>
              </a:rPr>
              <a:t> </a:t>
            </a:r>
            <a:r>
              <a:rPr lang="en-US" sz="2200" dirty="0" err="1">
                <a:latin typeface="Century Gothic" panose="020B0502020202020204" pitchFamily="34" charset="0"/>
              </a:rPr>
              <a:t>ενεργητική</a:t>
            </a:r>
            <a:r>
              <a:rPr lang="en-US" sz="2200" dirty="0">
                <a:latin typeface="Century Gothic" panose="020B0502020202020204" pitchFamily="34" charset="0"/>
              </a:rPr>
              <a:t> </a:t>
            </a:r>
            <a:r>
              <a:rPr lang="en-US" sz="2200" dirty="0" err="1">
                <a:latin typeface="Century Gothic" panose="020B0502020202020204" pitchFamily="34" charset="0"/>
              </a:rPr>
              <a:t>σύντ</a:t>
            </a:r>
            <a:r>
              <a:rPr lang="en-US" sz="2200" dirty="0">
                <a:latin typeface="Century Gothic" panose="020B0502020202020204" pitchFamily="34" charset="0"/>
              </a:rPr>
              <a:t>αξη και όχι την παθητική (η ενεργητική δίνει ζωντάνια στο κείμενό μας).</a:t>
            </a:r>
            <a:br>
              <a:rPr lang="en-US" sz="2200" dirty="0">
                <a:latin typeface="Century Gothic" panose="020B0502020202020204" pitchFamily="34" charset="0"/>
              </a:rPr>
            </a:br>
            <a:r>
              <a:rPr lang="en-US" sz="2200" dirty="0">
                <a:latin typeface="Century Gothic" panose="020B0502020202020204" pitchFamily="34" charset="0"/>
              </a:rPr>
              <a:t>Απ</a:t>
            </a:r>
            <a:r>
              <a:rPr lang="en-US" sz="2200" dirty="0" err="1">
                <a:latin typeface="Century Gothic" panose="020B0502020202020204" pitchFamily="34" charset="0"/>
              </a:rPr>
              <a:t>οφεύγουμε</a:t>
            </a:r>
            <a:r>
              <a:rPr lang="en-US" sz="2200" dirty="0">
                <a:latin typeface="Century Gothic" panose="020B0502020202020204" pitchFamily="34" charset="0"/>
              </a:rPr>
              <a:t> </a:t>
            </a:r>
            <a:r>
              <a:rPr lang="en-US" sz="2200" dirty="0" err="1">
                <a:latin typeface="Century Gothic" panose="020B0502020202020204" pitchFamily="34" charset="0"/>
              </a:rPr>
              <a:t>τις</a:t>
            </a:r>
            <a:r>
              <a:rPr lang="en-US" sz="2200" dirty="0">
                <a:latin typeface="Century Gothic" panose="020B0502020202020204" pitchFamily="34" charset="0"/>
              </a:rPr>
              <a:t> π</a:t>
            </a:r>
            <a:r>
              <a:rPr lang="en-US" sz="2200" dirty="0" err="1">
                <a:latin typeface="Century Gothic" panose="020B0502020202020204" pitchFamily="34" charset="0"/>
              </a:rPr>
              <a:t>ολλές</a:t>
            </a:r>
            <a:r>
              <a:rPr lang="en-US" sz="2200" dirty="0">
                <a:latin typeface="Century Gothic" panose="020B0502020202020204" pitchFamily="34" charset="0"/>
              </a:rPr>
              <a:t> </a:t>
            </a:r>
            <a:r>
              <a:rPr lang="en-US" sz="2200" dirty="0" err="1">
                <a:latin typeface="Century Gothic" panose="020B0502020202020204" pitchFamily="34" charset="0"/>
              </a:rPr>
              <a:t>δευτερεύουσες</a:t>
            </a:r>
            <a:r>
              <a:rPr lang="en-US" sz="2200" dirty="0">
                <a:latin typeface="Century Gothic" panose="020B0502020202020204" pitchFamily="34" charset="0"/>
              </a:rPr>
              <a:t> π</a:t>
            </a:r>
            <a:r>
              <a:rPr lang="en-US" sz="2200" dirty="0" err="1">
                <a:latin typeface="Century Gothic" panose="020B0502020202020204" pitchFamily="34" charset="0"/>
              </a:rPr>
              <a:t>ροτάσεις</a:t>
            </a:r>
            <a:r>
              <a:rPr lang="en-US" sz="2200" dirty="0">
                <a:latin typeface="Century Gothic" panose="020B0502020202020204" pitchFamily="34" charset="0"/>
              </a:rPr>
              <a:t> [π.χ. ανα</a:t>
            </a:r>
            <a:r>
              <a:rPr lang="en-US" sz="2200" dirty="0" err="1">
                <a:latin typeface="Century Gothic" panose="020B0502020202020204" pitchFamily="34" charset="0"/>
              </a:rPr>
              <a:t>φορικές</a:t>
            </a:r>
            <a:r>
              <a:rPr lang="en-US" sz="2200" dirty="0">
                <a:latin typeface="Century Gothic" panose="020B0502020202020204" pitchFamily="34" charset="0"/>
              </a:rPr>
              <a:t> π</a:t>
            </a:r>
            <a:r>
              <a:rPr lang="en-US" sz="2200" dirty="0" err="1">
                <a:latin typeface="Century Gothic" panose="020B0502020202020204" pitchFamily="34" charset="0"/>
              </a:rPr>
              <a:t>ροτάσεις</a:t>
            </a:r>
            <a:r>
              <a:rPr lang="en-US" sz="2200" dirty="0">
                <a:latin typeface="Century Gothic" panose="020B0502020202020204" pitchFamily="34" charset="0"/>
              </a:rPr>
              <a:t>, ο οπ</a:t>
            </a:r>
            <a:r>
              <a:rPr lang="en-US" sz="2200" dirty="0" err="1">
                <a:latin typeface="Century Gothic" panose="020B0502020202020204" pitchFamily="34" charset="0"/>
              </a:rPr>
              <a:t>οίος</a:t>
            </a:r>
            <a:r>
              <a:rPr lang="en-US" sz="2200" dirty="0">
                <a:latin typeface="Century Gothic" panose="020B0502020202020204" pitchFamily="34" charset="0"/>
              </a:rPr>
              <a:t>, η οπ</a:t>
            </a:r>
            <a:r>
              <a:rPr lang="en-US" sz="2200" dirty="0" err="1">
                <a:latin typeface="Century Gothic" panose="020B0502020202020204" pitchFamily="34" charset="0"/>
              </a:rPr>
              <a:t>οί</a:t>
            </a:r>
            <a:r>
              <a:rPr lang="en-US" sz="2200" dirty="0">
                <a:latin typeface="Century Gothic" panose="020B0502020202020204" pitchFamily="34" charset="0"/>
              </a:rPr>
              <a:t>α].</a:t>
            </a:r>
            <a:br>
              <a:rPr lang="en-US" sz="2200" dirty="0">
                <a:latin typeface="Century Gothic" panose="020B0502020202020204" pitchFamily="34" charset="0"/>
              </a:rPr>
            </a:br>
            <a:r>
              <a:rPr lang="en-US" sz="2200" dirty="0">
                <a:latin typeface="Century Gothic" panose="020B0502020202020204" pitchFamily="34" charset="0"/>
              </a:rPr>
              <a:t>Αποφεύγουμε τις ξενικές λέξεις.</a:t>
            </a:r>
            <a:br>
              <a:rPr lang="en-US" sz="2200" dirty="0">
                <a:latin typeface="Century Gothic" panose="020B0502020202020204" pitchFamily="34" charset="0"/>
              </a:rPr>
            </a:br>
            <a:r>
              <a:rPr lang="en-US" sz="2200" dirty="0">
                <a:latin typeface="Century Gothic" panose="020B0502020202020204" pitchFamily="34" charset="0"/>
              </a:rPr>
              <a:t>Απ</a:t>
            </a:r>
            <a:r>
              <a:rPr lang="en-US" sz="2200" dirty="0" err="1">
                <a:latin typeface="Century Gothic" panose="020B0502020202020204" pitchFamily="34" charset="0"/>
              </a:rPr>
              <a:t>οφεύγουμε</a:t>
            </a:r>
            <a:r>
              <a:rPr lang="en-US" sz="2200" dirty="0">
                <a:latin typeface="Century Gothic" panose="020B0502020202020204" pitchFamily="34" charset="0"/>
              </a:rPr>
              <a:t> </a:t>
            </a:r>
            <a:r>
              <a:rPr lang="en-US" sz="2200" dirty="0" err="1">
                <a:latin typeface="Century Gothic" panose="020B0502020202020204" pitchFamily="34" charset="0"/>
              </a:rPr>
              <a:t>τις</a:t>
            </a:r>
            <a:r>
              <a:rPr lang="en-US" sz="2200" dirty="0">
                <a:latin typeface="Century Gothic" panose="020B0502020202020204" pitchFamily="34" charset="0"/>
              </a:rPr>
              <a:t> </a:t>
            </a:r>
            <a:r>
              <a:rPr lang="en-US" sz="2200" dirty="0" err="1">
                <a:latin typeface="Century Gothic" panose="020B0502020202020204" pitchFamily="34" charset="0"/>
              </a:rPr>
              <a:t>δι</a:t>
            </a:r>
            <a:r>
              <a:rPr lang="en-US" sz="2200" dirty="0">
                <a:latin typeface="Century Gothic" panose="020B0502020202020204" pitchFamily="34" charset="0"/>
              </a:rPr>
              <a:t>αδοχικές γενικές πτώσεις. </a:t>
            </a:r>
          </a:p>
        </p:txBody>
      </p:sp>
      <p:sp>
        <p:nvSpPr>
          <p:cNvPr id="56" name="Rectangle 55">
            <a:extLst>
              <a:ext uri="{FF2B5EF4-FFF2-40B4-BE49-F238E27FC236}">
                <a16:creationId xmlns:a16="http://schemas.microsoft.com/office/drawing/2014/main" id="{3FA8EA49-487B-4E62-AC3C-3D4A96EF0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ounded Rectangle 9">
            <a:extLst>
              <a:ext uri="{FF2B5EF4-FFF2-40B4-BE49-F238E27FC236}">
                <a16:creationId xmlns:a16="http://schemas.microsoft.com/office/drawing/2014/main" id="{F3C8D54F-CA08-42F3-9924-FBA3CB680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Θέση περιεχομένου 4">
            <a:extLst>
              <a:ext uri="{FF2B5EF4-FFF2-40B4-BE49-F238E27FC236}">
                <a16:creationId xmlns:a16="http://schemas.microsoft.com/office/drawing/2014/main" id="{F0E4073F-FBC1-E2AC-82F3-D33526EDD793}"/>
              </a:ext>
            </a:extLst>
          </p:cNvPr>
          <p:cNvPicPr>
            <a:picLocks noChangeAspect="1"/>
          </p:cNvPicPr>
          <p:nvPr/>
        </p:nvPicPr>
        <p:blipFill rotWithShape="1">
          <a:blip r:embed="rId2"/>
          <a:srcRect l="9405" r="9167"/>
          <a:stretch/>
        </p:blipFill>
        <p:spPr>
          <a:xfrm>
            <a:off x="951882" y="965595"/>
            <a:ext cx="5632217" cy="4808332"/>
          </a:xfrm>
          <a:prstGeom prst="rect">
            <a:avLst/>
          </a:prstGeom>
          <a:effectLst/>
        </p:spPr>
      </p:pic>
    </p:spTree>
    <p:extLst>
      <p:ext uri="{BB962C8B-B14F-4D97-AF65-F5344CB8AC3E}">
        <p14:creationId xmlns:p14="http://schemas.microsoft.com/office/powerpoint/2010/main" val="671005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Θέση περιεχομένου 2"/>
          <p:cNvSpPr>
            <a:spLocks noGrp="1"/>
          </p:cNvSpPr>
          <p:nvPr>
            <p:ph idx="1"/>
          </p:nvPr>
        </p:nvSpPr>
        <p:spPr>
          <a:xfrm>
            <a:off x="838200" y="1929384"/>
            <a:ext cx="10515600" cy="4251960"/>
          </a:xfrm>
        </p:spPr>
        <p:txBody>
          <a:bodyPr>
            <a:normAutofit fontScale="70000" lnSpcReduction="20000"/>
          </a:bodyPr>
          <a:lstStyle/>
          <a:p>
            <a:pPr marL="0" indent="0" algn="ctr">
              <a:lnSpc>
                <a:spcPct val="150000"/>
              </a:lnSpc>
              <a:buNone/>
            </a:pPr>
            <a:r>
              <a:rPr lang="el-GR" sz="4800" dirty="0">
                <a:effectLst/>
                <a:latin typeface="Century Gothic" panose="020B0502020202020204" pitchFamily="34" charset="0"/>
                <a:ea typeface="Calibri" panose="020F0502020204030204" charset="0"/>
              </a:rPr>
              <a:t>Υπάρχουν διαφορές ανάμεσα στον έντυπο και στον διαδικτυακό τύπο [π.χ. χρόνος που αφιερώνει ο αναγνώστης, περιορισμοί στην έκταση, δυνατότητες περιεχομένου (π.χ. </a:t>
            </a:r>
            <a:r>
              <a:rPr lang="el-GR" sz="4800" dirty="0" err="1">
                <a:effectLst/>
                <a:latin typeface="Century Gothic" panose="020B0502020202020204" pitchFamily="34" charset="0"/>
                <a:ea typeface="Calibri" panose="020F0502020204030204" charset="0"/>
              </a:rPr>
              <a:t>hyperlinks</a:t>
            </a:r>
            <a:r>
              <a:rPr lang="el-GR" sz="4800" dirty="0">
                <a:effectLst/>
                <a:latin typeface="Century Gothic" panose="020B0502020202020204" pitchFamily="34" charset="0"/>
                <a:ea typeface="Calibri" panose="020F0502020204030204" charset="0"/>
              </a:rPr>
              <a:t>, δυνατότητα </a:t>
            </a:r>
            <a:r>
              <a:rPr lang="el-GR" sz="4800" dirty="0" err="1">
                <a:effectLst/>
                <a:latin typeface="Century Gothic" panose="020B0502020202020204" pitchFamily="34" charset="0"/>
                <a:ea typeface="Calibri" panose="020F0502020204030204" charset="0"/>
              </a:rPr>
              <a:t>update</a:t>
            </a:r>
            <a:r>
              <a:rPr lang="el-GR" sz="4800" dirty="0">
                <a:effectLst/>
                <a:latin typeface="Century Gothic" panose="020B0502020202020204" pitchFamily="34" charset="0"/>
                <a:ea typeface="Calibri" panose="020F0502020204030204" charset="0"/>
              </a:rPr>
              <a:t> στο άρθρο </a:t>
            </a:r>
            <a:r>
              <a:rPr lang="el-GR" sz="4800" dirty="0" err="1">
                <a:effectLst/>
                <a:latin typeface="Century Gothic" panose="020B0502020202020204" pitchFamily="34" charset="0"/>
                <a:ea typeface="Calibri" panose="020F0502020204030204" charset="0"/>
              </a:rPr>
              <a:t>κτλ</a:t>
            </a:r>
            <a:r>
              <a:rPr lang="el-GR" sz="4800" dirty="0">
                <a:effectLst/>
                <a:latin typeface="Century Gothic" panose="020B0502020202020204" pitchFamily="34" charset="0"/>
                <a:ea typeface="Calibri" panose="020F0502020204030204" charset="0"/>
              </a:rPr>
              <a:t>)];.</a:t>
            </a:r>
            <a:endParaRPr lang="en-US" sz="4800" dirty="0">
              <a:effectLst/>
              <a:latin typeface="Century Gothic" panose="020B0502020202020204" pitchFamily="34" charset="0"/>
              <a:ea typeface="SimSun" panose="02010600030101010101" pitchFamily="2" charset="-122"/>
            </a:endParaRPr>
          </a:p>
        </p:txBody>
      </p:sp>
    </p:spTree>
    <p:extLst>
      <p:ext uri="{BB962C8B-B14F-4D97-AF65-F5344CB8AC3E}">
        <p14:creationId xmlns:p14="http://schemas.microsoft.com/office/powerpoint/2010/main" val="34873680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ketch line"/>
          <p:cNvSpPr>
            <a:spLocks noGrp="1" noRot="1" noChangeAspect="1" noMove="1" noResize="1" noEditPoints="1" noAdjustHandles="1" noChangeArrowheads="1" noChangeShapeType="1" noTextEdit="1"/>
          </p:cNvSpPr>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9" name="Θέση περιεχομένου 2">
            <a:extLst>
              <a:ext uri="{FF2B5EF4-FFF2-40B4-BE49-F238E27FC236}">
                <a16:creationId xmlns:a16="http://schemas.microsoft.com/office/drawing/2014/main" id="{793A1B52-C49C-0F82-DEB9-1FE826CFEB79}"/>
              </a:ext>
            </a:extLst>
          </p:cNvPr>
          <p:cNvGraphicFramePr>
            <a:graphicFrameLocks noGrp="1"/>
          </p:cNvGraphicFramePr>
          <p:nvPr>
            <p:ph idx="1"/>
            <p:extLst>
              <p:ext uri="{D42A27DB-BD31-4B8C-83A1-F6EECF244321}">
                <p14:modId xmlns:p14="http://schemas.microsoft.com/office/powerpoint/2010/main" val="1236039725"/>
              </p:ext>
            </p:extLst>
          </p:nvPr>
        </p:nvGraphicFramePr>
        <p:xfrm>
          <a:off x="838200" y="1929384"/>
          <a:ext cx="10515600" cy="42519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9109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p:cNvSpPr>
            <a:spLocks noGrp="1"/>
          </p:cNvSpPr>
          <p:nvPr>
            <p:ph type="title"/>
          </p:nvPr>
        </p:nvSpPr>
        <p:spPr>
          <a:xfrm>
            <a:off x="1178560" y="1556773"/>
            <a:ext cx="2384149" cy="4921665"/>
          </a:xfrm>
        </p:spPr>
        <p:txBody>
          <a:bodyPr vert="horz" lIns="91440" tIns="45720" rIns="91440" bIns="45720" rtlCol="0">
            <a:normAutofit/>
          </a:bodyPr>
          <a:lstStyle/>
          <a:p>
            <a:br>
              <a:rPr lang="el-GR" sz="2800" dirty="0">
                <a:solidFill>
                  <a:schemeClr val="bg1"/>
                </a:solidFill>
                <a:latin typeface="Century Gothic" panose="020B0502020202020204" pitchFamily="34" charset="0"/>
              </a:rPr>
            </a:br>
            <a:r>
              <a:rPr lang="el-GR" sz="2800" dirty="0">
                <a:solidFill>
                  <a:schemeClr val="bg1"/>
                </a:solidFill>
                <a:latin typeface="Century Gothic" panose="020B0502020202020204" pitchFamily="34" charset="0"/>
              </a:rPr>
              <a:t>Με βάση ποια κριτήρια επιλέγουμε τις ειδήσεις; </a:t>
            </a:r>
            <a:br>
              <a:rPr lang="el-GR" sz="2800" dirty="0">
                <a:solidFill>
                  <a:schemeClr val="bg1"/>
                </a:solidFill>
                <a:latin typeface="Century Gothic" panose="020B0502020202020204" pitchFamily="34" charset="0"/>
              </a:rPr>
            </a:br>
            <a:br>
              <a:rPr lang="el-GR" sz="2800" dirty="0">
                <a:solidFill>
                  <a:schemeClr val="bg1"/>
                </a:solidFill>
                <a:latin typeface="Century Gothic" panose="020B0502020202020204" pitchFamily="34" charset="0"/>
              </a:rPr>
            </a:br>
            <a:r>
              <a:rPr lang="el-GR" sz="2800" dirty="0">
                <a:solidFill>
                  <a:schemeClr val="bg1"/>
                </a:solidFill>
                <a:latin typeface="Century Gothic" panose="020B0502020202020204" pitchFamily="34" charset="0"/>
              </a:rPr>
              <a:t>Πώς τις ιεραρχούμε;</a:t>
            </a:r>
            <a:endParaRPr lang="en-US" sz="2800" dirty="0">
              <a:solidFill>
                <a:schemeClr val="bg1"/>
              </a:solidFill>
              <a:latin typeface="Century Gothic" panose="020B0502020202020204" pitchFamily="34" charset="0"/>
            </a:endParaRPr>
          </a:p>
        </p:txBody>
      </p:sp>
      <p:sp>
        <p:nvSpPr>
          <p:cNvPr id="19" name="Freeform 11"/>
          <p:cNvSpPr>
            <a:spLocks noGrp="1" noRot="1" noChangeAspect="1" noMove="1" noResize="1" noEditPoints="1" noAdjustHandles="1" noChangeArrowheads="1" noChangeShapeType="1" noTextEdit="1"/>
          </p:cNvSpPr>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1" fmla="*/ 6839 w 6883"/>
              <a:gd name="connsiteY0-2" fmla="*/ 4885 h 10168"/>
              <a:gd name="connsiteX1-3" fmla="*/ 5405 w 6883"/>
              <a:gd name="connsiteY1-4" fmla="*/ 357 h 10168"/>
              <a:gd name="connsiteX2-5" fmla="*/ 5373 w 6883"/>
              <a:gd name="connsiteY2-6" fmla="*/ 262 h 10168"/>
              <a:gd name="connsiteX3-7" fmla="*/ 5284 w 6883"/>
              <a:gd name="connsiteY3-8" fmla="*/ 168 h 10168"/>
              <a:gd name="connsiteX4-9" fmla="*/ 4716 w 6883"/>
              <a:gd name="connsiteY4-10" fmla="*/ 168 h 10168"/>
              <a:gd name="connsiteX5-11" fmla="*/ 50 w 6883"/>
              <a:gd name="connsiteY5-12" fmla="*/ 0 h 10168"/>
              <a:gd name="connsiteX6-13" fmla="*/ 1 w 6883"/>
              <a:gd name="connsiteY6-14" fmla="*/ 9964 h 10168"/>
              <a:gd name="connsiteX7-15" fmla="*/ 4716 w 6883"/>
              <a:gd name="connsiteY7-16" fmla="*/ 10168 h 10168"/>
              <a:gd name="connsiteX8-17" fmla="*/ 5284 w 6883"/>
              <a:gd name="connsiteY8-18" fmla="*/ 10168 h 10168"/>
              <a:gd name="connsiteX9-19" fmla="*/ 5373 w 6883"/>
              <a:gd name="connsiteY9-20" fmla="*/ 10074 h 10168"/>
              <a:gd name="connsiteX10-21" fmla="*/ 5405 w 6883"/>
              <a:gd name="connsiteY10-22" fmla="*/ 9979 h 10168"/>
              <a:gd name="connsiteX11-23" fmla="*/ 6839 w 6883"/>
              <a:gd name="connsiteY11-24" fmla="*/ 5451 h 10168"/>
              <a:gd name="connsiteX12-25" fmla="*/ 6839 w 6883"/>
              <a:gd name="connsiteY12-26" fmla="*/ 4885 h 1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useBgFill="1">
        <p:nvSpPr>
          <p:cNvPr id="21" name="Rectangle 20"/>
          <p:cNvSpPr>
            <a:spLocks noGrp="1" noRot="1" noChangeAspect="1" noMove="1" noResize="1" noEditPoints="1" noAdjustHandles="1" noChangeArrowheads="1" noChangeShapeType="1" noTextEdit="1"/>
          </p:cNvSpPr>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Θέση περιεχομένου 4"/>
          <p:cNvSpPr>
            <a:spLocks noGrp="1"/>
          </p:cNvSpPr>
          <p:nvPr>
            <p:ph idx="1"/>
          </p:nvPr>
        </p:nvSpPr>
        <p:spPr>
          <a:xfrm>
            <a:off x="4706578" y="589722"/>
            <a:ext cx="6798033" cy="5321500"/>
          </a:xfrm>
        </p:spPr>
        <p:txBody>
          <a:bodyPr anchor="ctr">
            <a:normAutofit fontScale="92500" lnSpcReduction="20000"/>
          </a:bodyPr>
          <a:lstStyle/>
          <a:p>
            <a:pPr>
              <a:lnSpc>
                <a:spcPct val="150000"/>
              </a:lnSpc>
            </a:pPr>
            <a:r>
              <a:rPr lang="el-GR" sz="2400" dirty="0"/>
              <a:t>Ειδησεογραφικές αξίες (</a:t>
            </a:r>
            <a:r>
              <a:rPr lang="el-GR" sz="2400" dirty="0" err="1"/>
              <a:t>News</a:t>
            </a:r>
            <a:r>
              <a:rPr lang="el-GR" sz="2400" dirty="0"/>
              <a:t> </a:t>
            </a:r>
            <a:r>
              <a:rPr lang="el-GR" sz="2400" dirty="0" err="1"/>
              <a:t>Values</a:t>
            </a:r>
            <a:r>
              <a:rPr lang="el-GR" sz="2400" dirty="0"/>
              <a:t>)</a:t>
            </a:r>
            <a:br>
              <a:rPr lang="el-GR" sz="2400" dirty="0"/>
            </a:br>
            <a:br>
              <a:rPr lang="el-GR" sz="2400" dirty="0"/>
            </a:br>
            <a:r>
              <a:rPr lang="el-GR" sz="2400" dirty="0"/>
              <a:t>Σπουδαιότητα. </a:t>
            </a:r>
            <a:br>
              <a:rPr lang="el-GR" sz="2400" dirty="0"/>
            </a:br>
            <a:r>
              <a:rPr lang="el-GR" sz="2400" dirty="0"/>
              <a:t>Η επικαιρότητα της είδησης.</a:t>
            </a:r>
            <a:br>
              <a:rPr lang="el-GR" sz="2400" dirty="0"/>
            </a:br>
            <a:r>
              <a:rPr lang="el-GR" sz="2400" dirty="0"/>
              <a:t>Γεωγραφική εγγύτητα.</a:t>
            </a:r>
            <a:br>
              <a:rPr lang="el-GR" sz="2400" dirty="0"/>
            </a:br>
            <a:r>
              <a:rPr lang="el-GR" sz="2400" dirty="0"/>
              <a:t>Συνάφεια.</a:t>
            </a:r>
            <a:br>
              <a:rPr lang="el-GR" sz="2400" dirty="0"/>
            </a:br>
            <a:r>
              <a:rPr lang="el-GR" sz="2400" dirty="0"/>
              <a:t>Πολιτισμική συνάφεια.</a:t>
            </a:r>
            <a:br>
              <a:rPr lang="el-GR" sz="2400" dirty="0"/>
            </a:br>
            <a:r>
              <a:rPr lang="el-GR" sz="2400" dirty="0"/>
              <a:t>Συγκρούσεις.</a:t>
            </a:r>
            <a:br>
              <a:rPr lang="el-GR" sz="2400" dirty="0"/>
            </a:br>
            <a:r>
              <a:rPr lang="el-GR" sz="2400" dirty="0"/>
              <a:t>Δραματικότητα – Συγκίνηση – Ανθρώπινο ενδιαφέρον.</a:t>
            </a:r>
            <a:br>
              <a:rPr lang="el-GR" sz="2400" dirty="0"/>
            </a:br>
            <a:r>
              <a:rPr lang="el-GR" sz="2400" dirty="0"/>
              <a:t>Αναφορά σε διακεκριμένα πρόσωπα.</a:t>
            </a:r>
            <a:br>
              <a:rPr lang="el-GR" sz="2400" dirty="0"/>
            </a:br>
            <a:r>
              <a:rPr lang="el-GR" sz="2400" dirty="0"/>
              <a:t>Απρόσμενο. Σπάνιο.</a:t>
            </a:r>
          </a:p>
        </p:txBody>
      </p:sp>
    </p:spTree>
    <p:extLst>
      <p:ext uri="{BB962C8B-B14F-4D97-AF65-F5344CB8AC3E}">
        <p14:creationId xmlns:p14="http://schemas.microsoft.com/office/powerpoint/2010/main" val="30906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Θέση περιεχομένου 8">
            <a:extLst>
              <a:ext uri="{FF2B5EF4-FFF2-40B4-BE49-F238E27FC236}">
                <a16:creationId xmlns:a16="http://schemas.microsoft.com/office/drawing/2014/main" id="{F9CF5EFD-FCD3-614B-A613-6A8F1905DDB2}"/>
              </a:ext>
            </a:extLst>
          </p:cNvPr>
          <p:cNvPicPr>
            <a:picLocks noGrp="1" noChangeAspect="1"/>
          </p:cNvPicPr>
          <p:nvPr>
            <p:ph idx="1"/>
          </p:nvPr>
        </p:nvPicPr>
        <p:blipFill>
          <a:blip r:embed="rId2"/>
          <a:srcRect l="9111" r="2290" b="5781"/>
          <a:stretch/>
        </p:blipFill>
        <p:spPr>
          <a:xfrm>
            <a:off x="629730" y="277840"/>
            <a:ext cx="10887124" cy="6381751"/>
          </a:xfrm>
        </p:spPr>
      </p:pic>
    </p:spTree>
    <p:extLst>
      <p:ext uri="{BB962C8B-B14F-4D97-AF65-F5344CB8AC3E}">
        <p14:creationId xmlns:p14="http://schemas.microsoft.com/office/powerpoint/2010/main" val="19374705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Θέση περιεχομένου 5">
            <a:extLst>
              <a:ext uri="{FF2B5EF4-FFF2-40B4-BE49-F238E27FC236}">
                <a16:creationId xmlns:a16="http://schemas.microsoft.com/office/drawing/2014/main" id="{668FD10D-EAFD-BD14-E7AD-3A8D673B2E90}"/>
              </a:ext>
            </a:extLst>
          </p:cNvPr>
          <p:cNvPicPr>
            <a:picLocks noGrp="1" noChangeAspect="1"/>
          </p:cNvPicPr>
          <p:nvPr>
            <p:ph idx="1"/>
          </p:nvPr>
        </p:nvPicPr>
        <p:blipFill>
          <a:blip r:embed="rId2"/>
          <a:srcRect l="9497" b="1453"/>
          <a:stretch/>
        </p:blipFill>
        <p:spPr>
          <a:xfrm>
            <a:off x="1984075" y="39505"/>
            <a:ext cx="8565908" cy="6784056"/>
          </a:xfrm>
        </p:spPr>
      </p:pic>
    </p:spTree>
    <p:extLst>
      <p:ext uri="{BB962C8B-B14F-4D97-AF65-F5344CB8AC3E}">
        <p14:creationId xmlns:p14="http://schemas.microsoft.com/office/powerpoint/2010/main" val="2805766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Θέση περιεχομένου 9">
            <a:extLst>
              <a:ext uri="{FF2B5EF4-FFF2-40B4-BE49-F238E27FC236}">
                <a16:creationId xmlns:a16="http://schemas.microsoft.com/office/drawing/2014/main" id="{8CBE5730-75EB-F5E4-51D1-D9285042523B}"/>
              </a:ext>
            </a:extLst>
          </p:cNvPr>
          <p:cNvPicPr>
            <a:picLocks noGrp="1" noChangeAspect="1"/>
          </p:cNvPicPr>
          <p:nvPr>
            <p:ph idx="1"/>
          </p:nvPr>
        </p:nvPicPr>
        <p:blipFill>
          <a:blip r:embed="rId2"/>
          <a:srcRect l="20317" r="24295"/>
          <a:stretch/>
        </p:blipFill>
        <p:spPr>
          <a:xfrm>
            <a:off x="2898475" y="25878"/>
            <a:ext cx="6668220" cy="6807897"/>
          </a:xfrm>
        </p:spPr>
      </p:pic>
    </p:spTree>
    <p:extLst>
      <p:ext uri="{BB962C8B-B14F-4D97-AF65-F5344CB8AC3E}">
        <p14:creationId xmlns:p14="http://schemas.microsoft.com/office/powerpoint/2010/main" val="3639680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a:extLst>
              <a:ext uri="{FF2B5EF4-FFF2-40B4-BE49-F238E27FC236}">
                <a16:creationId xmlns:a16="http://schemas.microsoft.com/office/drawing/2014/main" id="{A33BDBDB-57A0-BF95-A821-AE24C411A3F8}"/>
              </a:ext>
            </a:extLst>
          </p:cNvPr>
          <p:cNvPicPr>
            <a:picLocks noGrp="1" noChangeAspect="1"/>
          </p:cNvPicPr>
          <p:nvPr>
            <p:ph idx="1"/>
          </p:nvPr>
        </p:nvPicPr>
        <p:blipFill>
          <a:blip r:embed="rId2"/>
          <a:stretch>
            <a:fillRect/>
          </a:stretch>
        </p:blipFill>
        <p:spPr>
          <a:xfrm>
            <a:off x="2703866" y="43134"/>
            <a:ext cx="6392665" cy="6780362"/>
          </a:xfrm>
        </p:spPr>
      </p:pic>
    </p:spTree>
    <p:extLst>
      <p:ext uri="{BB962C8B-B14F-4D97-AF65-F5344CB8AC3E}">
        <p14:creationId xmlns:p14="http://schemas.microsoft.com/office/powerpoint/2010/main" val="193993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7" name="Rectangle 16"/>
          <p:cNvSpPr>
            <a:spLocks noGrp="1" noRot="1" noChangeAspect="1" noMove="1" noResize="1" noEditPoints="1" noAdjustHandles="1" noChangeArrowheads="1" noChangeShapeType="1" noTextEdit="1"/>
          </p:cNvSpPr>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 name="Τίτλος 1"/>
          <p:cNvSpPr>
            <a:spLocks noGrp="1"/>
          </p:cNvSpPr>
          <p:nvPr>
            <p:ph type="title"/>
          </p:nvPr>
        </p:nvSpPr>
        <p:spPr>
          <a:xfrm>
            <a:off x="1138687" y="2139350"/>
            <a:ext cx="2222740" cy="4151797"/>
          </a:xfrm>
        </p:spPr>
        <p:txBody>
          <a:bodyPr vert="horz" lIns="91440" tIns="45720" rIns="91440" bIns="45720" rtlCol="0">
            <a:normAutofit/>
          </a:bodyPr>
          <a:lstStyle/>
          <a:p>
            <a:br>
              <a:rPr lang="el-GR" sz="2400" dirty="0">
                <a:solidFill>
                  <a:schemeClr val="bg1"/>
                </a:solidFill>
                <a:latin typeface="Century Gothic" panose="020B0502020202020204" pitchFamily="34" charset="0"/>
              </a:rPr>
            </a:br>
            <a:r>
              <a:rPr lang="el-GR" sz="2400" dirty="0">
                <a:solidFill>
                  <a:schemeClr val="bg1"/>
                </a:solidFill>
                <a:latin typeface="Times New Roman" panose="02020603050405020304" pitchFamily="18" charset="0"/>
                <a:cs typeface="Times New Roman" panose="02020603050405020304" pitchFamily="18" charset="0"/>
              </a:rPr>
              <a:t>Συλλέγοντας τις ειδήσεις /</a:t>
            </a:r>
            <a:br>
              <a:rPr lang="el-GR" sz="2400" dirty="0">
                <a:solidFill>
                  <a:schemeClr val="bg1"/>
                </a:solidFill>
                <a:latin typeface="Times New Roman" panose="02020603050405020304" pitchFamily="18" charset="0"/>
                <a:cs typeface="Times New Roman" panose="02020603050405020304" pitchFamily="18" charset="0"/>
              </a:rPr>
            </a:br>
            <a:br>
              <a:rPr lang="el-GR" sz="2500" dirty="0">
                <a:solidFill>
                  <a:schemeClr val="bg1"/>
                </a:solidFill>
                <a:latin typeface="Times New Roman" panose="02020603050405020304" pitchFamily="18" charset="0"/>
                <a:cs typeface="Times New Roman" panose="02020603050405020304" pitchFamily="18" charset="0"/>
              </a:rPr>
            </a:br>
            <a:r>
              <a:rPr lang="el-GR" sz="2500" dirty="0">
                <a:solidFill>
                  <a:schemeClr val="bg1"/>
                </a:solidFill>
                <a:latin typeface="Times New Roman" panose="02020603050405020304" pitchFamily="18" charset="0"/>
                <a:cs typeface="Times New Roman" panose="02020603050405020304" pitchFamily="18" charset="0"/>
              </a:rPr>
              <a:t>Πηγές των ειδήσεων</a:t>
            </a:r>
            <a:br>
              <a:rPr lang="el-GR" sz="2600" dirty="0">
                <a:solidFill>
                  <a:schemeClr val="bg1"/>
                </a:solidFill>
                <a:latin typeface="Times New Roman" panose="02020603050405020304" pitchFamily="18" charset="0"/>
                <a:cs typeface="Times New Roman" panose="02020603050405020304" pitchFamily="18" charset="0"/>
              </a:rPr>
            </a:br>
            <a:br>
              <a:rPr lang="el-GR" sz="2600" dirty="0">
                <a:solidFill>
                  <a:schemeClr val="bg1"/>
                </a:solidFill>
                <a:latin typeface="Century Gothic" panose="020B0502020202020204" pitchFamily="34" charset="0"/>
              </a:rPr>
            </a:br>
            <a:endParaRPr lang="en-US" sz="2600" dirty="0">
              <a:solidFill>
                <a:schemeClr val="bg1"/>
              </a:solidFill>
              <a:latin typeface="Century Gothic" panose="020B0502020202020204" pitchFamily="34" charset="0"/>
            </a:endParaRPr>
          </a:p>
        </p:txBody>
      </p:sp>
      <p:sp>
        <p:nvSpPr>
          <p:cNvPr id="19" name="Freeform 11"/>
          <p:cNvSpPr>
            <a:spLocks noGrp="1" noRot="1" noChangeAspect="1" noMove="1" noResize="1" noEditPoints="1" noAdjustHandles="1" noChangeArrowheads="1" noChangeShapeType="1" noTextEdit="1"/>
          </p:cNvSpPr>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1" fmla="*/ 6839 w 6883"/>
              <a:gd name="connsiteY0-2" fmla="*/ 4885 h 10168"/>
              <a:gd name="connsiteX1-3" fmla="*/ 5405 w 6883"/>
              <a:gd name="connsiteY1-4" fmla="*/ 357 h 10168"/>
              <a:gd name="connsiteX2-5" fmla="*/ 5373 w 6883"/>
              <a:gd name="connsiteY2-6" fmla="*/ 262 h 10168"/>
              <a:gd name="connsiteX3-7" fmla="*/ 5284 w 6883"/>
              <a:gd name="connsiteY3-8" fmla="*/ 168 h 10168"/>
              <a:gd name="connsiteX4-9" fmla="*/ 4716 w 6883"/>
              <a:gd name="connsiteY4-10" fmla="*/ 168 h 10168"/>
              <a:gd name="connsiteX5-11" fmla="*/ 50 w 6883"/>
              <a:gd name="connsiteY5-12" fmla="*/ 0 h 10168"/>
              <a:gd name="connsiteX6-13" fmla="*/ 1 w 6883"/>
              <a:gd name="connsiteY6-14" fmla="*/ 9964 h 10168"/>
              <a:gd name="connsiteX7-15" fmla="*/ 4716 w 6883"/>
              <a:gd name="connsiteY7-16" fmla="*/ 10168 h 10168"/>
              <a:gd name="connsiteX8-17" fmla="*/ 5284 w 6883"/>
              <a:gd name="connsiteY8-18" fmla="*/ 10168 h 10168"/>
              <a:gd name="connsiteX9-19" fmla="*/ 5373 w 6883"/>
              <a:gd name="connsiteY9-20" fmla="*/ 10074 h 10168"/>
              <a:gd name="connsiteX10-21" fmla="*/ 5405 w 6883"/>
              <a:gd name="connsiteY10-22" fmla="*/ 9979 h 10168"/>
              <a:gd name="connsiteX11-23" fmla="*/ 6839 w 6883"/>
              <a:gd name="connsiteY11-24" fmla="*/ 5451 h 10168"/>
              <a:gd name="connsiteX12-25" fmla="*/ 6839 w 6883"/>
              <a:gd name="connsiteY12-26" fmla="*/ 4885 h 10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a:ea typeface="+mn-ea"/>
              <a:cs typeface="+mn-cs"/>
            </a:endParaRPr>
          </a:p>
        </p:txBody>
      </p:sp>
      <p:sp useBgFill="1">
        <p:nvSpPr>
          <p:cNvPr id="21" name="Rectangle 20"/>
          <p:cNvSpPr>
            <a:spLocks noGrp="1" noRot="1" noChangeAspect="1" noMove="1" noResize="1" noEditPoints="1" noAdjustHandles="1" noChangeArrowheads="1" noChangeShapeType="1" noTextEdit="1"/>
          </p:cNvSpPr>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5" name="Θέση περιεχομένου 4"/>
          <p:cNvSpPr>
            <a:spLocks noGrp="1"/>
          </p:cNvSpPr>
          <p:nvPr>
            <p:ph idx="1"/>
          </p:nvPr>
        </p:nvSpPr>
        <p:spPr>
          <a:xfrm>
            <a:off x="4277360" y="589722"/>
            <a:ext cx="7741920" cy="6004118"/>
          </a:xfrm>
        </p:spPr>
        <p:txBody>
          <a:bodyPr anchor="ctr">
            <a:noAutofit/>
          </a:bodyPr>
          <a:lstStyle/>
          <a:p>
            <a:r>
              <a:rPr lang="el-GR" sz="2000" dirty="0">
                <a:latin typeface="Times New Roman" panose="02020603050405020304" pitchFamily="18" charset="0"/>
                <a:cs typeface="Times New Roman" panose="02020603050405020304" pitchFamily="18" charset="0"/>
              </a:rPr>
              <a:t>Πηγές των ειδήσεων</a:t>
            </a:r>
          </a:p>
          <a:p>
            <a:pPr marL="0" indent="0">
              <a:buNone/>
            </a:pPr>
            <a:endParaRPr lang="el-GR" sz="2000" dirty="0">
              <a:latin typeface="Times New Roman" panose="02020603050405020304" pitchFamily="18" charset="0"/>
              <a:cs typeface="Times New Roman" panose="02020603050405020304" pitchFamily="18" charset="0"/>
            </a:endParaRPr>
          </a:p>
          <a:p>
            <a:pPr marL="0" indent="0">
              <a:spcBef>
                <a:spcPts val="600"/>
              </a:spcBef>
              <a:buNone/>
            </a:pPr>
            <a:r>
              <a:rPr lang="el-GR" sz="2000" dirty="0">
                <a:latin typeface="Times New Roman" panose="02020603050405020304" pitchFamily="18" charset="0"/>
                <a:cs typeface="Times New Roman" panose="02020603050405020304" pitchFamily="18" charset="0"/>
              </a:rPr>
              <a:t>Διεθνή και εθνικά πρακτορεία ειδήσεων</a:t>
            </a:r>
          </a:p>
          <a:p>
            <a:pPr marL="0" indent="0">
              <a:spcBef>
                <a:spcPts val="600"/>
              </a:spcBef>
              <a:buNone/>
            </a:pPr>
            <a:r>
              <a:rPr lang="el-GR" sz="2000" dirty="0">
                <a:latin typeface="Times New Roman" panose="02020603050405020304" pitchFamily="18" charset="0"/>
                <a:cs typeface="Times New Roman" panose="02020603050405020304" pitchFamily="18" charset="0"/>
              </a:rPr>
              <a:t>Διαδίκτυο / ΜΚΔ</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Άλλα μέσα ενημέρωσης</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Δημοσιογραφικές πηγές/ άλλοι ρεπόρτερ</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Προσωπικές πηγές</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Επίσημες πηγές (αστυνομία, πυροσβεστική, λιμενικό, ένοπλες δυνάμεις </a:t>
            </a:r>
            <a:r>
              <a:rPr lang="el-GR" sz="2000" dirty="0" err="1">
                <a:latin typeface="Times New Roman" panose="02020603050405020304" pitchFamily="18" charset="0"/>
                <a:cs typeface="Times New Roman" panose="02020603050405020304" pitchFamily="18" charset="0"/>
              </a:rPr>
              <a:t>κτλ</a:t>
            </a:r>
            <a:r>
              <a:rPr lang="el-GR" sz="2000" dirty="0">
                <a:latin typeface="Times New Roman" panose="02020603050405020304" pitchFamily="18" charset="0"/>
                <a:cs typeface="Times New Roman" panose="02020603050405020304" pitchFamily="18" charset="0"/>
              </a:rPr>
              <a:t>)</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Δελτία Τύπου</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Πολιτικά πρόσωπα</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Επαγγελματίες / Εμπειρογνώμονες</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Πολίτες</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Εκδηλώσεις – Οργανωμένα γεγονότα</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Πορείες- Διαδηλώσεις</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Συνεντεύξεις Τύπου</a:t>
            </a:r>
            <a:br>
              <a:rPr lang="el-GR" sz="2000" dirty="0">
                <a:latin typeface="Times New Roman" panose="02020603050405020304" pitchFamily="18" charset="0"/>
                <a:cs typeface="Times New Roman" panose="02020603050405020304" pitchFamily="18" charset="0"/>
              </a:rPr>
            </a:br>
            <a:r>
              <a:rPr lang="el-GR" sz="2000" dirty="0">
                <a:latin typeface="Times New Roman" panose="02020603050405020304" pitchFamily="18" charset="0"/>
                <a:cs typeface="Times New Roman" panose="02020603050405020304" pitchFamily="18" charset="0"/>
              </a:rPr>
              <a:t>Άλλες εκδηλώσεις</a:t>
            </a:r>
          </a:p>
        </p:txBody>
      </p:sp>
    </p:spTree>
    <p:extLst>
      <p:ext uri="{BB962C8B-B14F-4D97-AF65-F5344CB8AC3E}">
        <p14:creationId xmlns:p14="http://schemas.microsoft.com/office/powerpoint/2010/main" val="282964517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1683</TotalTime>
  <Words>2250</Words>
  <Application>Microsoft Office PowerPoint</Application>
  <PresentationFormat>Ευρεία οθόνη</PresentationFormat>
  <Paragraphs>146</Paragraphs>
  <Slides>36</Slides>
  <Notes>0</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3</vt:i4>
      </vt:variant>
      <vt:variant>
        <vt:lpstr>Τίτλοι διαφανειών</vt:lpstr>
      </vt:variant>
      <vt:variant>
        <vt:i4>36</vt:i4>
      </vt:variant>
    </vt:vector>
  </HeadingPairs>
  <TitlesOfParts>
    <vt:vector size="48" baseType="lpstr">
      <vt:lpstr>Arial</vt:lpstr>
      <vt:lpstr>Calibri</vt:lpstr>
      <vt:lpstr>Calibri Light</vt:lpstr>
      <vt:lpstr>Candara</vt:lpstr>
      <vt:lpstr>Century Gothic</vt:lpstr>
      <vt:lpstr>Courier New</vt:lpstr>
      <vt:lpstr>Times New Roman</vt:lpstr>
      <vt:lpstr>Wingdings</vt:lpstr>
      <vt:lpstr>Wingdings 3</vt:lpstr>
      <vt:lpstr>Θέμα του Office</vt:lpstr>
      <vt:lpstr>1_Θέμα του Office</vt:lpstr>
      <vt:lpstr>Θρόισμα</vt:lpstr>
      <vt:lpstr>4ο Μάθημα  ΕΙΣΑΓΩΓΗ ΣΤΗ ΔΗΜΟΣΙΟΓΡΑΦΙΑ Συλλέγοντας, αξιολογώντας και συντάσσοντας τις ειδήσεις - Γραπτή δημοσιογραφία</vt:lpstr>
      <vt:lpstr>Τι είναι είδηση; - Ορισμός</vt:lpstr>
      <vt:lpstr>ΕΙΔΗΣΗ ΚΑΙ ΙΕΡΑΡΧΗΣΗ ΕΙΔΗΣΕΩΝ</vt:lpstr>
      <vt:lpstr> Με βάση ποια κριτήρια επιλέγουμε τις ειδήσεις;   Πώς τις ιεραρχούμε;</vt:lpstr>
      <vt:lpstr>Παρουσίαση του PowerPoint</vt:lpstr>
      <vt:lpstr>Παρουσίαση του PowerPoint</vt:lpstr>
      <vt:lpstr>Παρουσίαση του PowerPoint</vt:lpstr>
      <vt:lpstr>Παρουσίαση του PowerPoint</vt:lpstr>
      <vt:lpstr> Συλλέγοντας τις ειδήσεις /  Πηγές των ειδήσεων  </vt:lpstr>
      <vt:lpstr>Βασικές Τεχνικές Συγγραφής της Είδησης</vt:lpstr>
      <vt:lpstr>Ανεστραμμένη Πυραμίδα &amp; Lead</vt:lpstr>
      <vt:lpstr>Το Lead</vt:lpstr>
      <vt:lpstr>Σαφήνεια στη δημοσιογραφική γραφή</vt:lpstr>
      <vt:lpstr>Παραθέσεις / Πηγές (quotes)</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   Γραπτή δημοσιογραφία: Έντυπη δημοσιογραφία + Διαδικτυακή δημοσιογραφία </vt:lpstr>
      <vt:lpstr>Παρουσίαση του PowerPoint</vt:lpstr>
      <vt:lpstr>Παρουσίαση του PowerPoint</vt:lpstr>
      <vt:lpstr>Παρουσίαση του PowerPoint</vt:lpstr>
      <vt:lpstr>Στοιχεία των δημοσιογραφικών κειμένων  Τίτλος (8 λέξεις max.), υπότιτλος, chapeau ή καπέλο (υπέρτιτλος – σύντομο κείμενο πάνω από τον τίτλο), μεσότιτλοι (τίτλοι ενοτήτων), φωτογραφίες, λεζάντες, infographics κτλ.  </vt:lpstr>
      <vt:lpstr>Βασικές τεχνικές συγγραφής δημοσιογραφικού κειμένου  Προτιμάμε σύντομες, μικρές προτάσεις. Προτιμάμε την ενεργητική σύνταξη και όχι την παθητική (η ενεργητική δίνει ζωντάνια στο κείμενό μας). Αποφεύγουμε τις πολλές δευτερεύουσες προτάσεις [π.χ. αναφορικές προτάσεις, ο οποίος, η οποία]. Αποφεύγουμε τις ξενικές λέξεις. Αποφεύγουμε τις διαδοχικές γενικές πτώσεις. </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3ο Μάθημα  ΕΙΣΑΓΩΓΗ ΣΤΗ ΔΗΜΟΣΙΟΓΡΑΦΙΑ «Συλλέγοντας, αξιολογώντας και συντάσσοντας τις ειδήσεις…»</dc:title>
  <dc:creator>Panagiota Kalfeli</dc:creator>
  <cp:lastModifiedBy>Panagiota Kalfeli</cp:lastModifiedBy>
  <cp:revision>26</cp:revision>
  <dcterms:created xsi:type="dcterms:W3CDTF">2022-09-28T08:33:00Z</dcterms:created>
  <dcterms:modified xsi:type="dcterms:W3CDTF">2024-10-30T12:29:57Z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89D85E9CEA2F46AC8DC9C77FD3EC96A1</vt:lpwstr>
  </property>
  <property fmtid="{D5CDD505-2E9C-101B-9397-08002B2CF9AE}" pid="3" name="KSOProductBuildVer">
    <vt:lpwstr>1033-11.2.0.11380</vt:lpwstr>
  </property>
</Properties>
</file>