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60" r:id="rId4"/>
    <p:sldId id="261" r:id="rId5"/>
    <p:sldId id="263" r:id="rId6"/>
    <p:sldId id="265" r:id="rId7"/>
    <p:sldId id="275" r:id="rId8"/>
    <p:sldId id="332" r:id="rId9"/>
    <p:sldId id="289" r:id="rId10"/>
    <p:sldId id="277" r:id="rId11"/>
    <p:sldId id="278" r:id="rId12"/>
    <p:sldId id="301" r:id="rId13"/>
    <p:sldId id="335" r:id="rId14"/>
    <p:sldId id="331" r:id="rId15"/>
    <p:sldId id="325" r:id="rId16"/>
    <p:sldId id="326" r:id="rId17"/>
    <p:sldId id="334" r:id="rId18"/>
    <p:sldId id="282" r:id="rId19"/>
    <p:sldId id="283" r:id="rId20"/>
    <p:sldId id="285" r:id="rId21"/>
    <p:sldId id="286" r:id="rId22"/>
    <p:sldId id="294" r:id="rId23"/>
    <p:sldId id="304" r:id="rId24"/>
    <p:sldId id="336" r:id="rId25"/>
    <p:sldId id="337" r:id="rId26"/>
    <p:sldId id="298" r:id="rId27"/>
    <p:sldId id="316" r:id="rId28"/>
    <p:sldId id="318" r:id="rId29"/>
    <p:sldId id="333" r:id="rId30"/>
    <p:sldId id="287" r:id="rId3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8A4A8"/>
    <a:srgbClr val="CCFF99"/>
    <a:srgbClr val="99FF66"/>
    <a:srgbClr val="66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2682" autoAdjust="0"/>
    <p:restoredTop sz="94624" autoAdjust="0"/>
  </p:normalViewPr>
  <p:slideViewPr>
    <p:cSldViewPr>
      <p:cViewPr>
        <p:scale>
          <a:sx n="75" d="100"/>
          <a:sy n="75" d="100"/>
        </p:scale>
        <p:origin x="-99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17B079F-185C-479E-B0F3-4940962B8D94}" type="datetimeFigureOut">
              <a:rPr lang="el-GR" smtClean="0"/>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BF6A397-CEEE-4CED-BF0A-47A0719AD6D8}" type="slidenum">
              <a:rPr lang="el-GR" smtClean="0"/>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757C858-9882-483C-880F-E7794B757FCF}" type="datetimeFigureOut">
              <a:rPr lang="el-GR" smtClean="0"/>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187D0E3-D66F-4E02-BAE8-4F2696BC1AE0}"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4BD89A7-C08B-452A-B020-2B451A3D0F04}" type="datetimeFigureOut">
              <a:rPr lang="el-GR" smtClean="0"/>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0C909C1-096B-4FB0-A3C8-52BDF76C6721}"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8ECD79B-1EC9-4E70-9A08-04B4678D2BC3}" type="datetimeFigureOut">
              <a:rPr lang="el-GR" smtClean="0"/>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60ADBB5-7A5A-4EA3-8DBF-9F69BE84365A}" type="slidenum">
              <a:rPr lang="el-GR" smtClean="0"/>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8895DAC-CFDE-43EF-8687-67DC2FAF5DA6}" type="datetimeFigureOut">
              <a:rPr lang="el-GR" smtClean="0"/>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7F07BB6-411D-4B83-913B-65E7A2775778}" type="slidenum">
              <a:rPr lang="el-GR" smtClean="0"/>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pPr>
              <a:defRPr/>
            </a:pPr>
            <a:fld id="{F0B91CDD-A1FC-4208-A92E-D1A9131A1D7D}" type="datetimeFigureOut">
              <a:rPr lang="el-GR" smtClean="0"/>
              <a:pPr>
                <a:defRPr/>
              </a:pPr>
              <a:t>20/2/2017</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90FA89FE-37AF-4D48-9E4C-B9094DD7A7DE}" type="slidenum">
              <a:rPr lang="el-GR" smtClean="0"/>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pPr>
              <a:defRPr/>
            </a:pPr>
            <a:fld id="{6FC92BB2-BE39-491C-8BE0-532E9F558B0C}" type="datetimeFigureOut">
              <a:rPr lang="el-GR" smtClean="0"/>
              <a:pPr>
                <a:defRPr/>
              </a:pPr>
              <a:t>20/2/2017</a:t>
            </a:fld>
            <a:endParaRPr lang="el-GR"/>
          </a:p>
        </p:txBody>
      </p:sp>
      <p:sp>
        <p:nvSpPr>
          <p:cNvPr id="8" name="7 - Θέση υποσέλιδου"/>
          <p:cNvSpPr>
            <a:spLocks noGrp="1"/>
          </p:cNvSpPr>
          <p:nvPr>
            <p:ph type="ftr" sz="quarter" idx="11"/>
          </p:nvPr>
        </p:nvSpPr>
        <p:spPr/>
        <p:txBody>
          <a:bodyPr/>
          <a:lstStyle>
            <a:lvl1pPr>
              <a:defRPr/>
            </a:lvl1pPr>
          </a:lstStyle>
          <a:p>
            <a:pPr>
              <a:defRPr/>
            </a:pPr>
            <a:endParaRPr lang="el-GR"/>
          </a:p>
        </p:txBody>
      </p:sp>
      <p:sp>
        <p:nvSpPr>
          <p:cNvPr id="9" name="8 - Θέση αριθμού διαφάνειας"/>
          <p:cNvSpPr>
            <a:spLocks noGrp="1"/>
          </p:cNvSpPr>
          <p:nvPr>
            <p:ph type="sldNum" sz="quarter" idx="12"/>
          </p:nvPr>
        </p:nvSpPr>
        <p:spPr/>
        <p:txBody>
          <a:bodyPr/>
          <a:lstStyle>
            <a:lvl1pPr>
              <a:defRPr/>
            </a:lvl1pPr>
          </a:lstStyle>
          <a:p>
            <a:pPr>
              <a:defRPr/>
            </a:pPr>
            <a:fld id="{190ECEF2-C709-4375-97D4-5BCA2A9F7B3F}" type="slidenum">
              <a:rPr lang="el-GR" smtClean="0"/>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pPr>
              <a:defRPr/>
            </a:pPr>
            <a:fld id="{D61FB003-9638-49F7-9F87-45F94E64321E}" type="datetimeFigureOut">
              <a:rPr lang="el-GR" smtClean="0"/>
              <a:pPr>
                <a:defRPr/>
              </a:pPr>
              <a:t>20/2/2017</a:t>
            </a:fld>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26D1D6EF-7060-4C96-9787-C1E603688282}"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F46056A3-2E71-4876-99EF-E1B26198FB90}" type="datetimeFigureOut">
              <a:rPr lang="el-GR" smtClean="0"/>
              <a:pPr>
                <a:defRPr/>
              </a:pPr>
              <a:t>20/2/2017</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3 - Θέση αριθμού διαφάνειας"/>
          <p:cNvSpPr>
            <a:spLocks noGrp="1"/>
          </p:cNvSpPr>
          <p:nvPr>
            <p:ph type="sldNum" sz="quarter" idx="12"/>
          </p:nvPr>
        </p:nvSpPr>
        <p:spPr/>
        <p:txBody>
          <a:bodyPr/>
          <a:lstStyle>
            <a:lvl1pPr>
              <a:defRPr/>
            </a:lvl1pPr>
          </a:lstStyle>
          <a:p>
            <a:pPr>
              <a:defRPr/>
            </a:pPr>
            <a:fld id="{411D5ECA-2E6F-436C-B05F-587ED66168A2}"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pPr>
              <a:defRPr/>
            </a:pPr>
            <a:fld id="{162BCA39-1DFC-4C2A-876B-787A17162FE0}" type="datetimeFigureOut">
              <a:rPr lang="el-GR" smtClean="0"/>
              <a:pPr>
                <a:defRPr/>
              </a:pPr>
              <a:t>20/2/2017</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DC7CD769-E2A5-4E1D-AD52-AAE9EE888011}"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pPr>
              <a:defRPr/>
            </a:pPr>
            <a:fld id="{9041C349-BC5C-4367-BE46-410C06C45FA7}" type="datetimeFigureOut">
              <a:rPr lang="el-GR" smtClean="0"/>
              <a:pPr>
                <a:defRPr/>
              </a:pPr>
              <a:t>20/2/2017</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CA25DDB3-4C85-4452-AF5E-446966652BB1}" type="slidenum">
              <a:rPr lang="el-GR" smtClean="0"/>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B8576657-E379-4B58-A38D-29B1F688358F}" type="datetimeFigureOut">
              <a:rPr lang="el-GR" smtClean="0"/>
              <a:pPr>
                <a:defRPr/>
              </a:pPr>
              <a:t>20/2/2017</a:t>
            </a:fld>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C746F11-7898-4340-8A63-931947270B0D}"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oty.gr/mythistorima_analyt_1.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loty.gr/mythistorima_analyt_5.htm" TargetMode="External"/><Relationship Id="rId2" Type="http://schemas.openxmlformats.org/officeDocument/2006/relationships/hyperlink" Target="http://www.loty.gr/paramith_analyt_13.htm" TargetMode="External"/><Relationship Id="rId1" Type="http://schemas.openxmlformats.org/officeDocument/2006/relationships/slideLayout" Target="../slideLayouts/slideLayout2.xml"/><Relationship Id="rId4" Type="http://schemas.openxmlformats.org/officeDocument/2006/relationships/hyperlink" Target="http://www.loty.gr/katalogos_vivl.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loty.gr/mythistorima_analyt_16.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oty.gr/paramith_analyt_2.htm" TargetMode="External"/><Relationship Id="rId2" Type="http://schemas.openxmlformats.org/officeDocument/2006/relationships/hyperlink" Target="http://www.loty.gr/paramith_analyt_1.htm" TargetMode="External"/><Relationship Id="rId1" Type="http://schemas.openxmlformats.org/officeDocument/2006/relationships/slideLayout" Target="../slideLayouts/slideLayout2.xml"/><Relationship Id="rId5" Type="http://schemas.openxmlformats.org/officeDocument/2006/relationships/hyperlink" Target="http://www.loty.gr/paramith_analyt_5.htm" TargetMode="External"/><Relationship Id="rId4" Type="http://schemas.openxmlformats.org/officeDocument/2006/relationships/hyperlink" Target="http://www.loty.gr/paramith_analyt_3.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loty.gr/paramith_analyt_13.htm" TargetMode="External"/><Relationship Id="rId2" Type="http://schemas.openxmlformats.org/officeDocument/2006/relationships/hyperlink" Target="http://www.loty.gr/paramith_analyt_10.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88913"/>
            <a:ext cx="8604250" cy="692150"/>
          </a:xfrm>
        </p:spPr>
        <p:txBody>
          <a:bodyPr>
            <a:normAutofit fontScale="90000"/>
          </a:bodyPr>
          <a:lstStyle/>
          <a:p>
            <a:pPr eaLnBrk="1" fontAlgn="auto" hangingPunct="1">
              <a:spcAft>
                <a:spcPts val="0"/>
              </a:spcAft>
              <a:defRPr/>
            </a:pPr>
            <a:r>
              <a:rPr lang="el-GR"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ΠΑΝΕΠΙΣΤΗΜΙΟ ΔΥΤΙΚΗΣ ΜΑΚΕΔΟΝΙΑΣ</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                 ΠΑΙΔΑΓΩΓΙΚΗ ΣΧΟΛΗ ΦΛΩΡΙΝΑΣ</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                 ΠΑΙΔΑΓΩΓΙΚΟ ΤΜΗΜΑ ΔΗΜΟΤΙΚΗΣ ΕΚΠΑΙΔΕΥΣΗΣ</a:t>
            </a:r>
            <a:endParaRPr lang="el-GR" sz="1800"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285720" y="1500174"/>
            <a:ext cx="7358114" cy="5072098"/>
          </a:xfrm>
        </p:spPr>
        <p:txBody>
          <a:bodyPr>
            <a:normAutofit/>
          </a:bodyPr>
          <a:lstStyle/>
          <a:p>
            <a:pPr eaLnBrk="1" fontAlgn="auto" hangingPunct="1">
              <a:spcAft>
                <a:spcPts val="0"/>
              </a:spcAft>
              <a:buFont typeface="Wingdings"/>
              <a:buNone/>
              <a:defRPr/>
            </a:pPr>
            <a:r>
              <a:rPr lang="el-GR" sz="3700" dirty="0" smtClean="0">
                <a:solidFill>
                  <a:schemeClr val="tx1"/>
                </a:solidFill>
                <a:latin typeface="Cambria" pitchFamily="18" charset="0"/>
                <a:ea typeface="Aka-AcidGR-DiaryGirl" pitchFamily="2" charset="-95"/>
                <a:cs typeface="Times New Roman" pitchFamily="18" charset="0"/>
              </a:rPr>
              <a:t>«Η παιδική λογοτεχνία της</a:t>
            </a:r>
            <a:r>
              <a:rPr lang="en-US" sz="3700" dirty="0" smtClean="0">
                <a:solidFill>
                  <a:schemeClr val="tx1"/>
                </a:solidFill>
                <a:latin typeface="Cambria" pitchFamily="18" charset="0"/>
                <a:ea typeface="Aka-AcidGR-DiaryGirl" pitchFamily="2" charset="-95"/>
                <a:cs typeface="Times New Roman" pitchFamily="18" charset="0"/>
              </a:rPr>
              <a:t> </a:t>
            </a:r>
            <a:r>
              <a:rPr lang="el-GR" sz="3700" dirty="0" smtClean="0">
                <a:solidFill>
                  <a:schemeClr val="tx1"/>
                </a:solidFill>
                <a:latin typeface="Cambria" pitchFamily="18" charset="0"/>
                <a:ea typeface="Aka-AcidGR-DiaryGirl" pitchFamily="2" charset="-95"/>
                <a:cs typeface="Times New Roman" pitchFamily="18" charset="0"/>
              </a:rPr>
              <a:t>συγγραφέως Λότης Πέτροβιτς - Ανδρουτσοπούλου»</a:t>
            </a:r>
          </a:p>
          <a:p>
            <a:pPr eaLnBrk="1" fontAlgn="auto" hangingPunct="1">
              <a:spcAft>
                <a:spcPts val="0"/>
              </a:spcAft>
              <a:buFont typeface="Wingdings"/>
              <a:buNone/>
              <a:defRPr/>
            </a:pPr>
            <a:endParaRPr lang="el-GR" sz="2400" dirty="0">
              <a:solidFill>
                <a:schemeClr val="tx1"/>
              </a:solidFill>
              <a:latin typeface="Cambria" pitchFamily="18" charset="0"/>
              <a:ea typeface="Aka-AcidGR-DiaryGirl" pitchFamily="2" charset="-95"/>
              <a:cs typeface="Times New Roman" pitchFamily="18" charset="0"/>
            </a:endParaRPr>
          </a:p>
        </p:txBody>
      </p:sp>
      <p:pic>
        <p:nvPicPr>
          <p:cNvPr id="13315" name="3 - Εικόνα" descr="LOGO_UOWM.jpg"/>
          <p:cNvPicPr>
            <a:picLocks noChangeAspect="1"/>
          </p:cNvPicPr>
          <p:nvPr/>
        </p:nvPicPr>
        <p:blipFill>
          <a:blip r:embed="rId2" cstate="print"/>
          <a:srcRect/>
          <a:stretch>
            <a:fillRect/>
          </a:stretch>
        </p:blipFill>
        <p:spPr bwMode="auto">
          <a:xfrm>
            <a:off x="-1" y="0"/>
            <a:ext cx="1469153" cy="1285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3 - Εικόνα" descr="1883_0.jpg"/>
          <p:cNvPicPr>
            <a:picLocks noChangeAspect="1"/>
          </p:cNvPicPr>
          <p:nvPr/>
        </p:nvPicPr>
        <p:blipFill>
          <a:blip r:embed="rId2" cstate="print"/>
          <a:srcRect/>
          <a:stretch>
            <a:fillRect/>
          </a:stretch>
        </p:blipFill>
        <p:spPr bwMode="auto">
          <a:xfrm>
            <a:off x="7448550" y="0"/>
            <a:ext cx="1695450" cy="2381250"/>
          </a:xfrm>
          <a:prstGeom prst="rect">
            <a:avLst/>
          </a:prstGeom>
          <a:noFill/>
          <a:ln w="9525">
            <a:noFill/>
            <a:miter lim="800000"/>
            <a:headEnd/>
            <a:tailEnd/>
          </a:ln>
        </p:spPr>
      </p:pic>
      <p:sp>
        <p:nvSpPr>
          <p:cNvPr id="40962" name="Rectangle 2"/>
          <p:cNvSpPr>
            <a:spLocks noGrp="1"/>
          </p:cNvSpPr>
          <p:nvPr>
            <p:ph type="title"/>
          </p:nvPr>
        </p:nvSpPr>
        <p:spPr bwMode="auto">
          <a:xfrm>
            <a:off x="500034" y="142852"/>
            <a:ext cx="6329378" cy="368280"/>
          </a:xfrm>
          <a:noFill/>
        </p:spPr>
        <p:txBody>
          <a:bodyPr wrap="square" lIns="91440" tIns="45720" rIns="91440" bIns="45720" numCol="1" anchorCtr="0" compatLnSpc="1">
            <a:prstTxWarp prst="textNoShape">
              <a:avLst/>
            </a:prstTxWarp>
          </a:bodyPr>
          <a:lstStyle/>
          <a:p>
            <a:pPr eaLnBrk="1" hangingPunct="1"/>
            <a:r>
              <a:rPr lang="el-GR" sz="1600" b="1" cap="none" dirty="0" smtClean="0"/>
              <a:t>Η ΙΣΤΟΡΙΑ ΤΟΥ ΜΥΘΙΣΤΟΡΗΜΑΤΟΣ «ΚΑΝΑΡΙΝΙ ΚΑΙ ΜΕΝΤΑ»</a:t>
            </a:r>
          </a:p>
        </p:txBody>
      </p:sp>
      <p:sp>
        <p:nvSpPr>
          <p:cNvPr id="40963" name="Rectangle 3"/>
          <p:cNvSpPr>
            <a:spLocks noGrp="1"/>
          </p:cNvSpPr>
          <p:nvPr>
            <p:ph idx="1"/>
          </p:nvPr>
        </p:nvSpPr>
        <p:spPr>
          <a:xfrm>
            <a:off x="285720" y="571480"/>
            <a:ext cx="6500858" cy="5929354"/>
          </a:xfrm>
        </p:spPr>
        <p:txBody>
          <a:bodyPr/>
          <a:lstStyle/>
          <a:p>
            <a:pPr eaLnBrk="1" hangingPunct="1">
              <a:buFont typeface="Wingdings" pitchFamily="2" charset="2"/>
              <a:buNone/>
            </a:pPr>
            <a:r>
              <a:rPr lang="el-GR" sz="2000" dirty="0" smtClean="0"/>
              <a:t>    </a:t>
            </a:r>
            <a:r>
              <a:rPr lang="el-GR" sz="1800" dirty="0" smtClean="0"/>
              <a:t>Ο 11χρονος Απελλής μαθαίνει τυχαία ένα βράδυ κάποια πράγματα τα οποία τον αναστατώνουν και απογοητεύεται. Νομίζει ότι δεν τον αγαπούν πια και αποφασίζει να το σκάσει για να γυρίσει πίσω στο ίδρυμα που ήταν πριν. Τον περιμένει όμως μια μεγάλη περιπέτεια και αρκετές δυσκολίες μέσα στην πολύβουη, απέραντη αλλά και πανέμορφη Αθήνα. Θα συναντήσει ανθρώπους που από τη μια θα προσπαθήσουν να τον οδηγήσουν σε «λάθος δρόμο» και άλλους που θα προσπαθήσουν να τον φροντίσουν και να τον προστατέψουν. Ως παρέα του θα έχει έναν «χάρτινο» παππού ,δηλαδή ένα κόκκινο βιβλιαράκι με διηγήματα του Αλέξανδρου Παπαδιαμάντη τα οποία θα τον βοηθήσουν στην περιπέτειά του. Αυτές οι περιπέτειες θα τον κάνουν να αντιμετωπίσει σωστά τα προβλήματά του και θα τον κάνουν πιο έτοιμο να μπορέσει να επιβιώσει.</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0"/>
            <a:ext cx="7186634" cy="654032"/>
          </a:xfrm>
        </p:spPr>
        <p:txBody>
          <a:bodyPr/>
          <a:lstStyle/>
          <a:p>
            <a:pPr eaLnBrk="1" hangingPunct="1">
              <a:defRPr/>
            </a:pPr>
            <a:r>
              <a:rPr lang="el-GR" sz="2400" dirty="0" smtClean="0">
                <a:latin typeface="Times New Roman" pitchFamily="18" charset="0"/>
                <a:cs typeface="Times New Roman" pitchFamily="18" charset="0"/>
              </a:rPr>
              <a:t>ΧΑΡΑΚΤΗΡΕΣ</a:t>
            </a:r>
            <a:endParaRPr lang="el-GR" sz="2400" dirty="0">
              <a:latin typeface="Times New Roman" pitchFamily="18" charset="0"/>
              <a:cs typeface="Times New Roman" pitchFamily="18" charset="0"/>
            </a:endParaRPr>
          </a:p>
        </p:txBody>
      </p:sp>
      <p:sp>
        <p:nvSpPr>
          <p:cNvPr id="41986" name="2 - Θέση περιεχομένου"/>
          <p:cNvSpPr>
            <a:spLocks noGrp="1"/>
          </p:cNvSpPr>
          <p:nvPr>
            <p:ph idx="1"/>
          </p:nvPr>
        </p:nvSpPr>
        <p:spPr>
          <a:xfrm>
            <a:off x="0" y="785794"/>
            <a:ext cx="7467600" cy="5256213"/>
          </a:xfrm>
        </p:spPr>
        <p:txBody>
          <a:bodyPr/>
          <a:lstStyle/>
          <a:p>
            <a:pPr eaLnBrk="1" hangingPunct="1"/>
            <a:r>
              <a:rPr lang="el-GR" sz="2000" b="1" i="1" dirty="0" smtClean="0">
                <a:latin typeface="Times New Roman" pitchFamily="18" charset="0"/>
                <a:cs typeface="Times New Roman" pitchFamily="18" charset="0"/>
              </a:rPr>
              <a:t>Απελλής</a:t>
            </a:r>
            <a:r>
              <a:rPr lang="el-GR" sz="2000" dirty="0" smtClean="0">
                <a:latin typeface="Times New Roman" pitchFamily="18" charset="0"/>
                <a:cs typeface="Times New Roman" pitchFamily="18" charset="0"/>
              </a:rPr>
              <a:t>: Ένας από τους κύριους πρωταγωνιστές του έργου. </a:t>
            </a:r>
          </a:p>
          <a:p>
            <a:pPr eaLnBrk="1" hangingPunct="1"/>
            <a:r>
              <a:rPr lang="el-GR" sz="2000" b="1" i="1" dirty="0" smtClean="0">
                <a:latin typeface="Times New Roman" pitchFamily="18" charset="0"/>
                <a:cs typeface="Times New Roman" pitchFamily="18" charset="0"/>
              </a:rPr>
              <a:t>Κλειώ</a:t>
            </a:r>
            <a:r>
              <a:rPr lang="el-GR" sz="2000" dirty="0" smtClean="0">
                <a:latin typeface="Times New Roman" pitchFamily="18" charset="0"/>
                <a:cs typeface="Times New Roman" pitchFamily="18" charset="0"/>
              </a:rPr>
              <a:t>: Είναι ζωγράφος στο επάγγελμα. Αρχικά συστήνεται στον Απελλή ως θεία του ενώ αυτή είναι η πραγματική μητέρα του.</a:t>
            </a:r>
          </a:p>
          <a:p>
            <a:pPr eaLnBrk="1" hangingPunct="1"/>
            <a:endParaRPr lang="el-GR" sz="2000" dirty="0" smtClean="0"/>
          </a:p>
        </p:txBody>
      </p:sp>
      <p:sp>
        <p:nvSpPr>
          <p:cNvPr id="4" name="2 - Θέση περιεχομένου"/>
          <p:cNvSpPr txBox="1">
            <a:spLocks/>
          </p:cNvSpPr>
          <p:nvPr/>
        </p:nvSpPr>
        <p:spPr bwMode="auto">
          <a:xfrm>
            <a:off x="0" y="2000216"/>
            <a:ext cx="7286644" cy="48577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l-GR" sz="2000" b="1" i="1"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Τέλης</a:t>
            </a:r>
            <a:r>
              <a:rPr kumimoji="0" lang="el-GR"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Ο αρραβωνιαστικός της </a:t>
            </a:r>
            <a:r>
              <a:rPr kumimoji="0" lang="el-GR" sz="2000" b="0" i="0"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Κλειώς</a:t>
            </a:r>
            <a:r>
              <a:rPr kumimoji="0" lang="el-GR"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αρχιτέκτονας ο οποίος επειδή δεν βρίσκει δουλειά στην Ελλάδα σκέφτεται να πάει με την Κλειώ στην Αφρική.</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l-GR"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Αλκμήνη</a:t>
            </a:r>
            <a:r>
              <a:rPr kumimoji="0" lang="el-GR"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Η αδερφή του η οποία εμφανίζεται στο βιβλίο μόνο ως όραμα επειδή είχε σκοτωθεί σε ένα δυστύχημα.</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l-GR"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Ο Γρηγόρης, ο γύφτος </a:t>
            </a:r>
            <a:r>
              <a:rPr kumimoji="0" lang="el-GR" sz="2000" b="1" i="1"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καρπουζάς</a:t>
            </a:r>
            <a:r>
              <a:rPr kumimoji="0" lang="el-GR"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Ένας έμπορος της λαϊκής αγοράς ο οποίος αποφασίζει να τον προστατεύσει και του δίνει λίγη δουλειά να κάνει μαζί του.</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l-GR"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Ο Κωνσταντής </a:t>
            </a:r>
            <a:r>
              <a:rPr kumimoji="0" lang="el-GR" sz="2000" b="1" i="1" u="none" strike="noStrike" kern="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Γαλατζίδης</a:t>
            </a:r>
            <a:r>
              <a:rPr kumimoji="0" lang="el-GR"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l-GR"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Είναι και αυτός έμπορος στην λαϊκή αγορά όπου βρέθηκε ο Απελλής.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 Θέση περιεχομένου"/>
          <p:cNvSpPr>
            <a:spLocks noGrp="1"/>
          </p:cNvSpPr>
          <p:nvPr>
            <p:ph idx="1"/>
          </p:nvPr>
        </p:nvSpPr>
        <p:spPr>
          <a:xfrm>
            <a:off x="285720" y="285728"/>
            <a:ext cx="5857916" cy="6072230"/>
          </a:xfrm>
        </p:spPr>
        <p:txBody>
          <a:bodyPr/>
          <a:lstStyle/>
          <a:p>
            <a:pPr eaLnBrk="1" hangingPunct="1"/>
            <a:r>
              <a:rPr lang="el-GR" sz="2000" b="1" i="1" dirty="0" smtClean="0">
                <a:latin typeface="Times New Roman" pitchFamily="18" charset="0"/>
                <a:cs typeface="Times New Roman" pitchFamily="18" charset="0"/>
              </a:rPr>
              <a:t>Η Μητέρα Ειρήνη </a:t>
            </a:r>
            <a:r>
              <a:rPr lang="el-GR" sz="2000" dirty="0" smtClean="0">
                <a:latin typeface="Times New Roman" pitchFamily="18" charset="0"/>
                <a:cs typeface="Times New Roman" pitchFamily="18" charset="0"/>
              </a:rPr>
              <a:t>: Είναι η μοναχή στο ίδρυμα που περίθαλψε τον Απελλή όσο αυτός δεν είχε την Κλειώ κοντά του.</a:t>
            </a:r>
            <a:endParaRPr lang="el-GR" sz="2000" b="1" i="1" dirty="0" smtClean="0">
              <a:latin typeface="Times New Roman" pitchFamily="18" charset="0"/>
              <a:cs typeface="Times New Roman" pitchFamily="18" charset="0"/>
            </a:endParaRPr>
          </a:p>
          <a:p>
            <a:pPr eaLnBrk="1" hangingPunct="1"/>
            <a:r>
              <a:rPr lang="el-GR" sz="2000" b="1" i="1" dirty="0" smtClean="0">
                <a:latin typeface="Times New Roman" pitchFamily="18" charset="0"/>
                <a:cs typeface="Times New Roman" pitchFamily="18" charset="0"/>
              </a:rPr>
              <a:t>Κυρά Σοφία</a:t>
            </a:r>
            <a:r>
              <a:rPr lang="el-GR" sz="2000" dirty="0" smtClean="0">
                <a:latin typeface="Times New Roman" pitchFamily="18" charset="0"/>
                <a:cs typeface="Times New Roman" pitchFamily="18" charset="0"/>
              </a:rPr>
              <a:t> : Είναι η γυναίκα του </a:t>
            </a:r>
            <a:r>
              <a:rPr lang="el-GR" sz="2000" dirty="0" err="1" smtClean="0">
                <a:latin typeface="Times New Roman" pitchFamily="18" charset="0"/>
                <a:cs typeface="Times New Roman" pitchFamily="18" charset="0"/>
              </a:rPr>
              <a:t>Γαλατζίδη</a:t>
            </a:r>
            <a:r>
              <a:rPr lang="el-GR" sz="2000" dirty="0" smtClean="0">
                <a:latin typeface="Times New Roman" pitchFamily="18" charset="0"/>
                <a:cs typeface="Times New Roman" pitchFamily="18" charset="0"/>
              </a:rPr>
              <a:t> η οποία φρόντισε τον Απελλή μέχρι να μαθευτεί η αλήθεια.</a:t>
            </a:r>
            <a:endParaRPr lang="el-GR" sz="2000" b="1" i="1" dirty="0" smtClean="0">
              <a:latin typeface="Times New Roman" pitchFamily="18" charset="0"/>
              <a:cs typeface="Times New Roman" pitchFamily="18" charset="0"/>
            </a:endParaRPr>
          </a:p>
          <a:p>
            <a:pPr eaLnBrk="1" hangingPunct="1"/>
            <a:r>
              <a:rPr lang="el-GR" sz="2000" b="1" i="1" dirty="0" smtClean="0">
                <a:latin typeface="Times New Roman" pitchFamily="18" charset="0"/>
                <a:cs typeface="Times New Roman" pitchFamily="18" charset="0"/>
              </a:rPr>
              <a:t>Άρης </a:t>
            </a:r>
            <a:r>
              <a:rPr lang="el-GR" sz="2000" dirty="0" smtClean="0">
                <a:latin typeface="Times New Roman" pitchFamily="18" charset="0"/>
                <a:cs typeface="Times New Roman" pitchFamily="18" charset="0"/>
              </a:rPr>
              <a:t>: Φίλος στενός του Απελλή τον οποίο γνώρισε στο ίδρυμα, και αυτός που τον εντόπισε στην λαϊκή ύστερα από συνεννόηση με τον </a:t>
            </a:r>
            <a:r>
              <a:rPr lang="el-GR" sz="2000" dirty="0" err="1" smtClean="0">
                <a:latin typeface="Times New Roman" pitchFamily="18" charset="0"/>
                <a:cs typeface="Times New Roman" pitchFamily="18" charset="0"/>
              </a:rPr>
              <a:t>καρπουζά</a:t>
            </a:r>
            <a:r>
              <a:rPr lang="el-GR" sz="2000" dirty="0" smtClean="0">
                <a:latin typeface="Times New Roman" pitchFamily="18" charset="0"/>
                <a:cs typeface="Times New Roman" pitchFamily="18" charset="0"/>
              </a:rPr>
              <a:t>.</a:t>
            </a:r>
          </a:p>
          <a:p>
            <a:pPr eaLnBrk="1" hangingPunct="1">
              <a:buNone/>
            </a:pPr>
            <a:endParaRPr lang="el-GR" sz="2000" b="1" i="1" dirty="0" smtClean="0">
              <a:latin typeface="Times New Roman" pitchFamily="18" charset="0"/>
              <a:cs typeface="Times New Roman" pitchFamily="18" charset="0"/>
            </a:endParaRPr>
          </a:p>
          <a:p>
            <a:pPr>
              <a:buNone/>
            </a:pPr>
            <a:endParaRPr lang="el-GR" sz="2000" dirty="0" smtClean="0"/>
          </a:p>
          <a:p>
            <a:pPr eaLnBrk="1" hangingPunct="1">
              <a:buNone/>
            </a:pPr>
            <a:endParaRPr lang="el-GR" sz="2000" b="1" i="1" dirty="0" smtClean="0">
              <a:latin typeface="Times New Roman" pitchFamily="18" charset="0"/>
              <a:cs typeface="Times New Roman" pitchFamily="18" charset="0"/>
            </a:endParaRPr>
          </a:p>
          <a:p>
            <a:pPr eaLnBrk="1" hangingPunct="1"/>
            <a:endParaRPr lang="el-GR" sz="2000" b="1" i="1" dirty="0">
              <a:latin typeface="Times New Roman" pitchFamily="18" charset="0"/>
              <a:cs typeface="Times New Roman" pitchFamily="18" charset="0"/>
            </a:endParaRPr>
          </a:p>
          <a:p>
            <a:pPr eaLnBrk="1" hangingPunct="1"/>
            <a:endParaRPr lang="el-GR" sz="2000" b="1"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14290"/>
            <a:ext cx="8229600" cy="4525963"/>
          </a:xfrm>
        </p:spPr>
        <p:txBody>
          <a:bodyPr/>
          <a:lstStyle/>
          <a:p>
            <a:pPr>
              <a:buNone/>
            </a:pPr>
            <a:r>
              <a:rPr lang="el-GR" sz="2000" b="1" dirty="0" smtClean="0"/>
              <a:t>Πλοκή</a:t>
            </a:r>
            <a:r>
              <a:rPr lang="en-US" sz="2000" b="1" dirty="0" smtClean="0"/>
              <a:t>: </a:t>
            </a:r>
            <a:r>
              <a:rPr lang="el-GR" sz="1800" dirty="0" smtClean="0"/>
              <a:t>Ο 11χρονος Απελλής αναστατώνεται από τα δυσάρεστα νέα που ακούει τυχαία από τον Τέλη και την Κλειώ και αναγκάζεται να φύγει από το σπίτι κρυφά και να επιστρέψει πίσω στο ίδρυμα όπου μεγάλωσε, με την πεποίθηση ότι δεν τον αγαπάνε. Επίσης, σε όλη τη διαδρομή του, τον συντροφεύει ένας χάρτινος παππούς, ο οποίος δεν θα είναι άλλος από τον Α. Παπαδιαμάντη. Ο Απελλής αρχίζει να ταυτίζεται με το αγόρι του βιβλίου που βρίσκεται ο χάρτινος παππούς, το οποίο δανείστηκε από την βιβλιοθήκη της </a:t>
            </a:r>
            <a:r>
              <a:rPr lang="el-GR" sz="1800" dirty="0" err="1" smtClean="0"/>
              <a:t>Κλειώς</a:t>
            </a:r>
            <a:r>
              <a:rPr lang="el-GR" sz="1800" dirty="0" smtClean="0"/>
              <a:t>. Στην συνέχεια,  αντιμετωπίζει αρκετές δυσκολίες με ανθρώπους που θέλουν να τον βλάψουν αλλά  γνωρίζει και ανθρώπους που θέλουν να τον βοηθήσουν,  τον φροντίζουν και  τον συμπαραστέκονται. Όταν επιστρέψει στο ίδρυμα τα πράγματα  είναι διαφορετικά και αναγκάζεται να φύγει και από εκεί. Επίσης, στο ίδρυμα  μαθαίνει την πραγματική αλήθεια ότι η μητέρα του είναι η Κλειώ. Τέλος,  επιστρέφει στο σπίτι του και  ζει μαζί με τον Τέλη και την Κλειώ, ανακαλύπτοντας την πραγματική αλήθεια και αγάπη.</a:t>
            </a:r>
          </a:p>
          <a:p>
            <a:pPr>
              <a:buNone/>
            </a:pPr>
            <a:endParaRPr lang="el-GR" sz="2000" dirty="0" smtClean="0"/>
          </a:p>
          <a:p>
            <a:pPr>
              <a:buNone/>
            </a:pPr>
            <a:endParaRPr lang="el-GR" sz="2000" dirty="0" smtClean="0"/>
          </a:p>
          <a:p>
            <a:pPr>
              <a:buNone/>
            </a:pPr>
            <a:endParaRPr lang="el-GR" sz="2000" dirty="0" smtClean="0"/>
          </a:p>
          <a:p>
            <a:pPr>
              <a:buNone/>
            </a:pPr>
            <a:r>
              <a:rPr lang="el-GR" sz="2000" b="1" dirty="0" smtClean="0"/>
              <a:t>Σκηνικό</a:t>
            </a:r>
            <a:r>
              <a:rPr lang="en-US" sz="2000" b="1" dirty="0" smtClean="0"/>
              <a:t>:</a:t>
            </a:r>
            <a:r>
              <a:rPr lang="el-GR" sz="2000" b="1" dirty="0" smtClean="0"/>
              <a:t> </a:t>
            </a:r>
            <a:r>
              <a:rPr lang="el-GR" sz="1800" dirty="0" smtClean="0"/>
              <a:t>Τόπος: Αθήνα    Χρόνος: Κατά τη διάρκεια του καλοκαιριού( Ιούλιος- Αύγουστος)</a:t>
            </a:r>
          </a:p>
          <a:p>
            <a:pPr>
              <a:buNone/>
            </a:pPr>
            <a:endParaRPr lang="el-GR" sz="1600" dirty="0" smtClean="0"/>
          </a:p>
          <a:p>
            <a:pPr>
              <a:buNone/>
            </a:pPr>
            <a:endParaRPr 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258204" cy="868346"/>
          </a:xfrm>
        </p:spPr>
        <p:txBody>
          <a:bodyPr/>
          <a:lstStyle/>
          <a:p>
            <a:pPr eaLnBrk="1" hangingPunct="1">
              <a:defRPr/>
            </a:pPr>
            <a:r>
              <a:rPr lang="el-GR" sz="1800" b="1" u="sng" dirty="0" smtClean="0">
                <a:latin typeface="Times New Roman" pitchFamily="18" charset="0"/>
                <a:cs typeface="Times New Roman" pitchFamily="18" charset="0"/>
              </a:rPr>
              <a:t>ΚΡΙΤΙΚΕΣ ΓΙΑ Τ</a:t>
            </a:r>
            <a:r>
              <a:rPr lang="en-US" sz="1800" b="1" u="sng" dirty="0" smtClean="0">
                <a:latin typeface="Times New Roman" pitchFamily="18" charset="0"/>
                <a:cs typeface="Times New Roman" pitchFamily="18" charset="0"/>
              </a:rPr>
              <a:t>O</a:t>
            </a:r>
            <a:r>
              <a:rPr lang="el-GR" sz="1800" b="1" u="sng" dirty="0" smtClean="0">
                <a:latin typeface="Times New Roman" pitchFamily="18" charset="0"/>
                <a:cs typeface="Times New Roman" pitchFamily="18" charset="0"/>
              </a:rPr>
              <a:t> ΕΡΓ</a:t>
            </a:r>
            <a:r>
              <a:rPr lang="en-US" sz="1800" b="1" u="sng" dirty="0" smtClean="0">
                <a:latin typeface="Times New Roman" pitchFamily="18" charset="0"/>
                <a:cs typeface="Times New Roman" pitchFamily="18" charset="0"/>
              </a:rPr>
              <a:t>O</a:t>
            </a:r>
            <a:r>
              <a:rPr lang="el-GR" sz="1800" b="1" u="sng" dirty="0" smtClean="0">
                <a:latin typeface="Times New Roman" pitchFamily="18" charset="0"/>
                <a:cs typeface="Times New Roman" pitchFamily="18" charset="0"/>
              </a:rPr>
              <a:t>:ΚΑΝΑΡΙΝΙ ΚΑΙ ΜΕΝΤΑ</a:t>
            </a:r>
            <a:endParaRPr lang="el-GR" sz="1800" b="1" u="sng" dirty="0">
              <a:latin typeface="Times New Roman" pitchFamily="18" charset="0"/>
              <a:cs typeface="Times New Roman" pitchFamily="18" charset="0"/>
            </a:endParaRPr>
          </a:p>
        </p:txBody>
      </p:sp>
      <p:sp>
        <p:nvSpPr>
          <p:cNvPr id="47106" name="2 - Θέση περιεχομένου"/>
          <p:cNvSpPr>
            <a:spLocks noGrp="1"/>
          </p:cNvSpPr>
          <p:nvPr>
            <p:ph idx="1"/>
          </p:nvPr>
        </p:nvSpPr>
        <p:spPr>
          <a:xfrm>
            <a:off x="0" y="785794"/>
            <a:ext cx="8964487" cy="5445126"/>
          </a:xfrm>
        </p:spPr>
        <p:txBody>
          <a:bodyPr/>
          <a:lstStyle/>
          <a:p>
            <a:pPr eaLnBrk="1" hangingPunct="1"/>
            <a:r>
              <a:rPr lang="el-GR" sz="1700" dirty="0" smtClean="0">
                <a:latin typeface="Times New Roman" pitchFamily="18" charset="0"/>
                <a:cs typeface="Times New Roman" pitchFamily="18" charset="0"/>
              </a:rPr>
              <a:t>«Η Λ. Π.-Α. ανήκει στις συγγραφείς που έλκονται ιδιαίτερα από θέματα της σύγχρονης επικαιρότητας. Παράλληλα έχει σταθεί και σε θέματα ιστορικά , κοινωνικά και αισθηματικά. Το έργο της αγκαλιάζει ευρύτατο φάσμα προβληματισμών ενώ παράλληλα διαθέτει πλούσια δράση ,ενδιαφέρουσα πλοκή και καλοσχηματισμένους χαρακτήρες. Όλα αυτά τα στοιχεία τα συναντάμε και στο Καναρίνι και μέντα… Κείμενο γραμμένο απλά και ζωντανά , γεμάτο με σκηνές καθημερινές ,αλλά και πλούσια συναισθήματα. Η δομή του στηρίζεται σ’ έναν πρότυπο παραλληλισμό. Ο Απελλής στις περιπλανήσεις του θα έχει σαν σύντροφο και σύμβουλο τον Αλέξανδρο Παπαδιαμάντη… Στο σακίδιο του μικρού υπάρχει ένα βιβλίο με διηγήματα του Σκιαθίτη συγγραφέα. Οι περιπέτειες του Απελλή ταυτίζονται με τα όσα διαδραματίζονται σε ένα διήγημα του Παπαδιαμάντη. Έτσι ο μικρός ήρωας έχει κάποιον να του δίνει ουσιαστικές συμβουλές, ο δε αναγνώστης έχει την ευκαιρία να γνωρίσει με τρόπο άμεσο την πλούσια δυναμική της ελληνικής γλώσσας και λογοτεχνίας.» Μάνος </a:t>
            </a:r>
            <a:r>
              <a:rPr lang="el-GR" sz="1700" dirty="0" err="1" smtClean="0">
                <a:latin typeface="Times New Roman" pitchFamily="18" charset="0"/>
                <a:cs typeface="Times New Roman" pitchFamily="18" charset="0"/>
              </a:rPr>
              <a:t>Κοντολέων</a:t>
            </a:r>
            <a:r>
              <a:rPr lang="el-GR" sz="1700" dirty="0" smtClean="0">
                <a:latin typeface="Times New Roman" pitchFamily="18" charset="0"/>
                <a:cs typeface="Times New Roman" pitchFamily="18" charset="0"/>
              </a:rPr>
              <a:t> ,Εφημερίδα η Καθημερινή  25/3/1997</a:t>
            </a:r>
          </a:p>
          <a:p>
            <a:pPr eaLnBrk="1" hangingPunct="1"/>
            <a:r>
              <a:rPr lang="el-GR" sz="1700" dirty="0" smtClean="0">
                <a:latin typeface="Times New Roman" pitchFamily="18" charset="0"/>
                <a:cs typeface="Times New Roman" pitchFamily="18" charset="0"/>
              </a:rPr>
              <a:t>«…ένα συναρπαστικό μυθιστόρημα ,για μεγάλα παιδιά και για μεγάλους ,βγαλμένο μέσα από τη σκληρή πραγματικότητα του καιρού μας…» Εφημερίδα Ελευθερία Ιωαννίνων 5/2/1997</a:t>
            </a:r>
          </a:p>
          <a:p>
            <a:pPr eaLnBrk="1" hangingPunct="1"/>
            <a:r>
              <a:rPr lang="el-GR" sz="1700" dirty="0" smtClean="0">
                <a:latin typeface="Times New Roman" pitchFamily="18" charset="0"/>
                <a:cs typeface="Times New Roman" pitchFamily="18" charset="0"/>
              </a:rPr>
              <a:t>«…το έργο αυτό αποτελεί υπόδειγμα για την συγγραφή μυθιστορημάτων που απευθύνονται σε μεγάλα παιδιά. Ελκύει το ενδιαφέρον και συγχρόνως προβληματίζει για τη ζωή όπως εκτυλίσσεται γύρω μας. Για τα καλά και τα κακά ,τις πτώσεις και τις ανατάσεις των ανθρώπων» </a:t>
            </a:r>
            <a:r>
              <a:rPr lang="el-GR" sz="1700" dirty="0" err="1" smtClean="0">
                <a:latin typeface="Times New Roman" pitchFamily="18" charset="0"/>
                <a:cs typeface="Times New Roman" pitchFamily="18" charset="0"/>
              </a:rPr>
              <a:t>Μιχαλάκης</a:t>
            </a:r>
            <a:r>
              <a:rPr lang="el-GR" sz="1700" dirty="0" smtClean="0">
                <a:latin typeface="Times New Roman" pitchFamily="18" charset="0"/>
                <a:cs typeface="Times New Roman" pitchFamily="18" charset="0"/>
              </a:rPr>
              <a:t> Ι. </a:t>
            </a:r>
            <a:r>
              <a:rPr lang="el-GR" sz="1700" dirty="0" err="1" smtClean="0">
                <a:latin typeface="Times New Roman" pitchFamily="18" charset="0"/>
                <a:cs typeface="Times New Roman" pitchFamily="18" charset="0"/>
              </a:rPr>
              <a:t>Μαραθεύτης</a:t>
            </a:r>
            <a:r>
              <a:rPr lang="el-GR" sz="1700" dirty="0" smtClean="0">
                <a:latin typeface="Times New Roman" pitchFamily="18" charset="0"/>
                <a:cs typeface="Times New Roman" pitchFamily="18" charset="0"/>
              </a:rPr>
              <a:t>, Φιλόλογος-Παιδαγωγός τα. Διευθυντής της Παιδαγωγικής Ακαδημίας της Κύπρου ,29/1/1997</a:t>
            </a:r>
          </a:p>
          <a:p>
            <a:pPr eaLnBrk="1" hangingPunct="1"/>
            <a:endParaRPr lang="el-GR" sz="1700" dirty="0" smtClean="0">
              <a:latin typeface="Times New Roman" pitchFamily="18" charset="0"/>
              <a:cs typeface="Times New Roman" pitchFamily="18" charset="0"/>
            </a:endParaRPr>
          </a:p>
          <a:p>
            <a:pPr eaLnBrk="1" hangingPunct="1"/>
            <a:endParaRPr lang="el-GR" sz="17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6912768" cy="2708920"/>
          </a:xfrm>
        </p:spPr>
        <p:txBody>
          <a:bodyPr>
            <a:noAutofit/>
          </a:bodyPr>
          <a:lstStyle/>
          <a:p>
            <a:pPr algn="ctr"/>
            <a:r>
              <a:rPr lang="el-GR" sz="2800" cap="none" dirty="0">
                <a:solidFill>
                  <a:schemeClr val="tx1"/>
                </a:solidFill>
                <a:latin typeface="Times New Roman" pitchFamily="18" charset="0"/>
                <a:cs typeface="Times New Roman" pitchFamily="18" charset="0"/>
              </a:rPr>
              <a:t>Η ΙΣΤΟΡΙΑ </a:t>
            </a:r>
            <a:r>
              <a:rPr lang="en-US" sz="2800" cap="none" dirty="0" smtClean="0">
                <a:solidFill>
                  <a:schemeClr val="tx1"/>
                </a:solidFill>
                <a:latin typeface="Times New Roman" pitchFamily="18" charset="0"/>
                <a:cs typeface="Times New Roman" pitchFamily="18" charset="0"/>
              </a:rPr>
              <a:t>:</a:t>
            </a:r>
            <a:r>
              <a:rPr lang="el-GR" sz="2800" cap="none" dirty="0" smtClean="0">
                <a:solidFill>
                  <a:schemeClr val="tx1"/>
                </a:solidFill>
                <a:latin typeface="Times New Roman" pitchFamily="18" charset="0"/>
                <a:cs typeface="Times New Roman" pitchFamily="18" charset="0"/>
              </a:rPr>
              <a:t> «ΤΡΕΙΣ ΦΟΡΕΣ ΚΙ ΕΝΑΝ ΚΑΙΡΟ ΣΕ ΕΝΑΝ ΠΛΑΝΗΤΗ ΜΑ</a:t>
            </a:r>
            <a:r>
              <a:rPr lang="el-GR" sz="2800" dirty="0" smtClean="0">
                <a:solidFill>
                  <a:schemeClr val="tx1"/>
                </a:solidFill>
                <a:latin typeface="Times New Roman" pitchFamily="18" charset="0"/>
                <a:cs typeface="Times New Roman" pitchFamily="18" charset="0"/>
              </a:rPr>
              <a:t>ΚΡΙΝ</a:t>
            </a:r>
            <a:r>
              <a:rPr lang="el-GR" sz="2800" cap="none" dirty="0" smtClean="0">
                <a:solidFill>
                  <a:schemeClr val="tx1"/>
                </a:solidFill>
                <a:latin typeface="Times New Roman" pitchFamily="18" charset="0"/>
                <a:cs typeface="Times New Roman" pitchFamily="18" charset="0"/>
              </a:rPr>
              <a:t>Ο»</a:t>
            </a:r>
            <a:r>
              <a:rPr lang="el-GR" sz="2800" b="1" dirty="0" smtClean="0">
                <a:latin typeface="Times New Roman" pitchFamily="18" charset="0"/>
                <a:cs typeface="Times New Roman" pitchFamily="18" charset="0"/>
              </a:rPr>
              <a:t/>
            </a:r>
            <a:br>
              <a:rPr lang="el-GR" sz="2800" b="1" dirty="0" smtClean="0">
                <a:latin typeface="Times New Roman" pitchFamily="18" charset="0"/>
                <a:cs typeface="Times New Roman" pitchFamily="18" charset="0"/>
              </a:rPr>
            </a:br>
            <a:endParaRPr lang="el-GR" sz="2800" b="1" dirty="0">
              <a:latin typeface="Times New Roman" pitchFamily="18" charset="0"/>
              <a:cs typeface="Times New Roman" pitchFamily="18" charset="0"/>
            </a:endParaRPr>
          </a:p>
        </p:txBody>
      </p:sp>
      <p:sp>
        <p:nvSpPr>
          <p:cNvPr id="5" name="TextBox 4"/>
          <p:cNvSpPr txBox="1"/>
          <p:nvPr/>
        </p:nvSpPr>
        <p:spPr>
          <a:xfrm>
            <a:off x="285720" y="1428736"/>
            <a:ext cx="8316416" cy="4832092"/>
          </a:xfrm>
          <a:prstGeom prst="rect">
            <a:avLst/>
          </a:prstGeom>
          <a:noFill/>
        </p:spPr>
        <p:txBody>
          <a:bodyPr wrap="square" rtlCol="0">
            <a:spAutoFit/>
          </a:bodyPr>
          <a:lstStyle/>
          <a:p>
            <a:pPr algn="ctr"/>
            <a:endParaRPr lang="el-GR" sz="2200" b="1" dirty="0" smtClean="0">
              <a:latin typeface="Times New Roman" pitchFamily="18" charset="0"/>
              <a:cs typeface="Times New Roman" pitchFamily="18" charset="0"/>
            </a:endParaRPr>
          </a:p>
          <a:p>
            <a:pPr algn="ctr"/>
            <a:endParaRPr lang="el-GR" sz="2200" b="1" dirty="0" smtClean="0">
              <a:latin typeface="Times New Roman" pitchFamily="18" charset="0"/>
              <a:cs typeface="Times New Roman" pitchFamily="18" charset="0"/>
            </a:endParaRPr>
          </a:p>
          <a:p>
            <a:r>
              <a:rPr lang="el-GR" sz="2200" dirty="0" smtClean="0">
                <a:latin typeface="Times New Roman" pitchFamily="18" charset="0"/>
                <a:cs typeface="Times New Roman" pitchFamily="18" charset="0"/>
              </a:rPr>
              <a:t>   </a:t>
            </a:r>
          </a:p>
          <a:p>
            <a:r>
              <a:rPr lang="el-GR" sz="2200" dirty="0" smtClean="0">
                <a:latin typeface="Times New Roman" pitchFamily="18" charset="0"/>
                <a:cs typeface="Times New Roman" pitchFamily="18" charset="0"/>
              </a:rPr>
              <a:t>     Στην </a:t>
            </a:r>
            <a:r>
              <a:rPr lang="el-GR" sz="2200" dirty="0">
                <a:latin typeface="Times New Roman" pitchFamily="18" charset="0"/>
                <a:cs typeface="Times New Roman" pitchFamily="18" charset="0"/>
              </a:rPr>
              <a:t>Αμυαλία, έναν πλανήτη μακρινό και μικρό, ολόιδιο με τη Γη, πολλά παράξενα συμβαίνουν: αυτοκίνητα εμφανίζονται κι εξαφανίζονται με τρόπο μαγικό, καράβια παρουσιάζονται και χάνονται, ο τόπος γεμίζει χρυσάφι. Κι οι </a:t>
            </a:r>
            <a:r>
              <a:rPr lang="el-GR" sz="2200" dirty="0" err="1">
                <a:latin typeface="Times New Roman" pitchFamily="18" charset="0"/>
                <a:cs typeface="Times New Roman" pitchFamily="18" charset="0"/>
              </a:rPr>
              <a:t>Αμυαλίτες</a:t>
            </a:r>
            <a:r>
              <a:rPr lang="el-GR" sz="2200" dirty="0">
                <a:latin typeface="Times New Roman" pitchFamily="18" charset="0"/>
                <a:cs typeface="Times New Roman" pitchFamily="18" charset="0"/>
              </a:rPr>
              <a:t> πότε μαλώνουν μεταξύ τους, πότε ταξιδεύουν στο διάστημα, για να ανακαλύψουν το τέλος του ουρανού, και πότε καταστρέφουν το μικρό πλανήτη και κάνουν τα χρώματα να επαναστατήσουν. </a:t>
            </a:r>
          </a:p>
          <a:p>
            <a:endParaRPr lang="el-GR" sz="2200" dirty="0">
              <a:latin typeface="Times New Roman" pitchFamily="18" charset="0"/>
              <a:cs typeface="Times New Roman" pitchFamily="18" charset="0"/>
            </a:endParaRPr>
          </a:p>
          <a:p>
            <a:r>
              <a:rPr lang="el-GR" sz="2200" dirty="0" smtClean="0">
                <a:latin typeface="Times New Roman" pitchFamily="18" charset="0"/>
                <a:cs typeface="Times New Roman" pitchFamily="18" charset="0"/>
              </a:rPr>
              <a:t>    Τρεις </a:t>
            </a:r>
            <a:r>
              <a:rPr lang="el-GR" sz="2200" dirty="0">
                <a:latin typeface="Times New Roman" pitchFamily="18" charset="0"/>
                <a:cs typeface="Times New Roman" pitchFamily="18" charset="0"/>
              </a:rPr>
              <a:t>φορές θα κινδυνέψει η Αμυαλία. Και τρεις φορές ο Εξυπνούλης με τους φίλους του θα προσπαθήσουν να τη σώσουν. Θα τα καταφέρουν άραγε; </a:t>
            </a:r>
          </a:p>
        </p:txBody>
      </p:sp>
      <p:pic>
        <p:nvPicPr>
          <p:cNvPr id="6" name="Εικόνα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500958" y="214290"/>
            <a:ext cx="1373732" cy="206059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 xmlns:p14="http://schemas.microsoft.com/office/powerpoint/2010/main" val="4250662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1210146"/>
          </a:xfrm>
        </p:spPr>
        <p:txBody>
          <a:bodyPr>
            <a:normAutofit/>
          </a:bodyPr>
          <a:lstStyle/>
          <a:p>
            <a:r>
              <a:rPr lang="el-GR" sz="2400" dirty="0" smtClean="0">
                <a:latin typeface="Times New Roman" pitchFamily="18" charset="0"/>
                <a:cs typeface="Times New Roman" pitchFamily="18" charset="0"/>
              </a:rPr>
              <a:t>ΧΑΡΑΚΤΗΡΕΣ ΤΟΥ ΠΑΡΑΜΥΘΙΟΥ</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285720" y="714356"/>
            <a:ext cx="8501122" cy="5229200"/>
          </a:xfrm>
        </p:spPr>
        <p:txBody>
          <a:bodyPr>
            <a:noAutofit/>
          </a:bodyPr>
          <a:lstStyle/>
          <a:p>
            <a:r>
              <a:rPr lang="el-GR" sz="1600" b="1" dirty="0" smtClean="0">
                <a:latin typeface="Times New Roman" pitchFamily="18" charset="0"/>
                <a:cs typeface="Times New Roman" pitchFamily="18" charset="0"/>
              </a:rPr>
              <a:t>Εξυπνούλης</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Ο πρωταγωνιστής, ένα έξυπνο παιδί που σαν ευχή του ήθελε όλα τα σπίτια να έχουν δικό τους κήπο για να παίζουν τα παιδιά. </a:t>
            </a:r>
          </a:p>
          <a:p>
            <a:r>
              <a:rPr lang="el-GR" sz="1600" b="1" dirty="0" smtClean="0">
                <a:latin typeface="Times New Roman" pitchFamily="18" charset="0"/>
                <a:cs typeface="Times New Roman" pitchFamily="18" charset="0"/>
              </a:rPr>
              <a:t>Τρυφερούλης</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φίλος του Εξυπνούλη. </a:t>
            </a:r>
          </a:p>
          <a:p>
            <a:r>
              <a:rPr lang="el-GR" sz="1600" b="1" dirty="0" smtClean="0">
                <a:latin typeface="Times New Roman" pitchFamily="18" charset="0"/>
                <a:cs typeface="Times New Roman" pitchFamily="18" charset="0"/>
              </a:rPr>
              <a:t>Μιζερούλης</a:t>
            </a:r>
            <a:r>
              <a:rPr lang="en-US" sz="1600" dirty="0" smtClean="0">
                <a:latin typeface="Times New Roman" pitchFamily="18" charset="0"/>
                <a:cs typeface="Times New Roman" pitchFamily="18" charset="0"/>
              </a:rPr>
              <a:t>:</a:t>
            </a:r>
            <a:r>
              <a:rPr lang="el-GR" sz="1600" dirty="0" smtClean="0">
                <a:latin typeface="Times New Roman" pitchFamily="18" charset="0"/>
                <a:cs typeface="Times New Roman" pitchFamily="18" charset="0"/>
              </a:rPr>
              <a:t> φίλος του Εξυπνούλη ο οποίος θέλει να γίνει κατασκευαστής παιχνιδιών.</a:t>
            </a:r>
          </a:p>
          <a:p>
            <a:r>
              <a:rPr lang="el-GR" sz="1600" b="1" dirty="0" err="1" smtClean="0">
                <a:latin typeface="Times New Roman" pitchFamily="18" charset="0"/>
                <a:cs typeface="Times New Roman" pitchFamily="18" charset="0"/>
              </a:rPr>
              <a:t>Αστερίσιος</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Ένα αστέρι που πραγματοποίησε την ευχή των ανθρώπων. </a:t>
            </a:r>
          </a:p>
          <a:p>
            <a:r>
              <a:rPr lang="el-GR" sz="1600" b="1" dirty="0" smtClean="0">
                <a:latin typeface="Times New Roman" pitchFamily="18" charset="0"/>
                <a:cs typeface="Times New Roman" pitchFamily="18" charset="0"/>
              </a:rPr>
              <a:t>Αχόρταγος</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Ένας από τους πολίτες που ζήτησε ως ευχή να πραγματοποιηθούν τα πάντα σε χρυσάφι.</a:t>
            </a:r>
          </a:p>
          <a:p>
            <a:r>
              <a:rPr lang="el-GR" sz="1600" b="1" dirty="0" err="1" smtClean="0">
                <a:latin typeface="Times New Roman" pitchFamily="18" charset="0"/>
                <a:cs typeface="Times New Roman" pitchFamily="18" charset="0"/>
              </a:rPr>
              <a:t>Πολεμοχάρης</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Ένας από τους πολίτες που ζήτησε ως ευχή να γίνει πόλεμος και να αποκτήσουν όπλα.</a:t>
            </a:r>
          </a:p>
          <a:p>
            <a:r>
              <a:rPr lang="el-GR" sz="1600" b="1" dirty="0" smtClean="0">
                <a:latin typeface="Times New Roman" pitchFamily="18" charset="0"/>
                <a:cs typeface="Times New Roman" pitchFamily="18" charset="0"/>
              </a:rPr>
              <a:t>Κυβερνήτης και αστροναύτες</a:t>
            </a:r>
          </a:p>
          <a:p>
            <a:r>
              <a:rPr lang="el-GR" sz="1600" b="1" dirty="0" smtClean="0">
                <a:latin typeface="Times New Roman" pitchFamily="18" charset="0"/>
                <a:cs typeface="Times New Roman" pitchFamily="18" charset="0"/>
              </a:rPr>
              <a:t>Ζωγράφος</a:t>
            </a:r>
          </a:p>
          <a:p>
            <a:r>
              <a:rPr lang="el-GR" sz="1600" b="1" dirty="0" smtClean="0">
                <a:latin typeface="Times New Roman" pitchFamily="18" charset="0"/>
                <a:cs typeface="Times New Roman" pitchFamily="18" charset="0"/>
              </a:rPr>
              <a:t>Χρώματα</a:t>
            </a:r>
          </a:p>
          <a:p>
            <a:endParaRPr lang="el-GR" sz="1600" dirty="0" smtClean="0">
              <a:latin typeface="Times New Roman" pitchFamily="18" charset="0"/>
              <a:cs typeface="Times New Roman" pitchFamily="18" charset="0"/>
            </a:endParaRPr>
          </a:p>
          <a:p>
            <a:pPr>
              <a:buNone/>
            </a:pPr>
            <a:r>
              <a:rPr lang="el-GR" sz="1600" dirty="0" smtClean="0">
                <a:latin typeface="Times New Roman" pitchFamily="18" charset="0"/>
                <a:cs typeface="Times New Roman" pitchFamily="18" charset="0"/>
              </a:rPr>
              <a:t> </a:t>
            </a:r>
            <a:r>
              <a:rPr lang="el-GR" sz="1600" b="1" dirty="0" smtClean="0">
                <a:latin typeface="Times New Roman" pitchFamily="18" charset="0"/>
                <a:cs typeface="Times New Roman" pitchFamily="18" charset="0"/>
              </a:rPr>
              <a:t>Πλοκή</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Τρεις φορές θα κινδυνέψει η </a:t>
            </a:r>
            <a:r>
              <a:rPr lang="el-GR" sz="1600" dirty="0" err="1" smtClean="0">
                <a:latin typeface="Times New Roman" pitchFamily="18" charset="0"/>
                <a:cs typeface="Times New Roman" pitchFamily="18" charset="0"/>
              </a:rPr>
              <a:t>Αμυαλία</a:t>
            </a:r>
            <a:r>
              <a:rPr lang="el-GR" sz="1600" dirty="0" smtClean="0">
                <a:latin typeface="Times New Roman" pitchFamily="18" charset="0"/>
                <a:cs typeface="Times New Roman" pitchFamily="18" charset="0"/>
              </a:rPr>
              <a:t>, ο μικροσκοπικός πλανήτης που μοιάζει με τη Γη. Ο Εξυπνούλης με τους φίλους του θα καταφέρουν να τη σώσουν;</a:t>
            </a:r>
          </a:p>
          <a:p>
            <a:endParaRPr lang="el-GR" sz="1600" dirty="0">
              <a:latin typeface="Times New Roman" pitchFamily="18" charset="0"/>
              <a:cs typeface="Times New Roman" pitchFamily="18" charset="0"/>
            </a:endParaRPr>
          </a:p>
          <a:p>
            <a:endParaRPr lang="el-GR" sz="1600" dirty="0" smtClean="0">
              <a:latin typeface="Times New Roman" pitchFamily="18" charset="0"/>
              <a:cs typeface="Times New Roman" pitchFamily="18" charset="0"/>
            </a:endParaRPr>
          </a:p>
          <a:p>
            <a:pPr>
              <a:buNone/>
            </a:pPr>
            <a:r>
              <a:rPr lang="el-GR" sz="1600" b="1" dirty="0" smtClean="0">
                <a:latin typeface="Times New Roman" pitchFamily="18" charset="0"/>
                <a:cs typeface="Times New Roman" pitchFamily="18" charset="0"/>
              </a:rPr>
              <a:t>Σκηνικό</a:t>
            </a:r>
            <a:r>
              <a:rPr lang="en-US" sz="1600" b="1" dirty="0" smtClean="0">
                <a:latin typeface="Times New Roman" pitchFamily="18" charset="0"/>
                <a:cs typeface="Times New Roman" pitchFamily="18" charset="0"/>
              </a:rPr>
              <a:t>:</a:t>
            </a:r>
            <a:r>
              <a:rPr lang="el-GR" sz="1600" b="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Στην ατμόσφαιρα</a:t>
            </a:r>
          </a:p>
          <a:p>
            <a:endParaRPr lang="el-GR"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424687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115328" cy="868346"/>
          </a:xfrm>
        </p:spPr>
        <p:txBody>
          <a:bodyPr/>
          <a:lstStyle/>
          <a:p>
            <a:r>
              <a:rPr lang="el-GR" sz="2400" dirty="0" smtClean="0"/>
              <a:t>ΚΡΙΤΙΚΕΣ</a:t>
            </a:r>
            <a:endParaRPr lang="el-GR" sz="2400" dirty="0"/>
          </a:p>
        </p:txBody>
      </p:sp>
      <p:sp>
        <p:nvSpPr>
          <p:cNvPr id="3" name="2 - Θέση περιεχομένου"/>
          <p:cNvSpPr>
            <a:spLocks noGrp="1"/>
          </p:cNvSpPr>
          <p:nvPr>
            <p:ph idx="1"/>
          </p:nvPr>
        </p:nvSpPr>
        <p:spPr>
          <a:xfrm>
            <a:off x="214282" y="714356"/>
            <a:ext cx="8229600" cy="4525963"/>
          </a:xfrm>
        </p:spPr>
        <p:txBody>
          <a:bodyPr/>
          <a:lstStyle/>
          <a:p>
            <a:r>
              <a:rPr lang="el-GR" sz="1600" dirty="0" smtClean="0">
                <a:latin typeface="Cambria" pitchFamily="18" charset="0"/>
              </a:rPr>
              <a:t>"Το βιβλίο τούτο μάς εντυπωσίασε ... με τον πλούτο της ανθρωπιάς και της φαντασίας". </a:t>
            </a:r>
            <a:br>
              <a:rPr lang="el-GR" sz="1600" dirty="0" smtClean="0">
                <a:latin typeface="Cambria" pitchFamily="18" charset="0"/>
              </a:rPr>
            </a:br>
            <a:r>
              <a:rPr lang="el-GR" sz="1600" dirty="0" smtClean="0">
                <a:latin typeface="Cambria" pitchFamily="18" charset="0"/>
              </a:rPr>
              <a:t>Δημήτρης </a:t>
            </a:r>
            <a:r>
              <a:rPr lang="el-GR" sz="1600" dirty="0" err="1" smtClean="0">
                <a:latin typeface="Cambria" pitchFamily="18" charset="0"/>
              </a:rPr>
              <a:t>Γιάκος</a:t>
            </a:r>
            <a:r>
              <a:rPr lang="el-GR" sz="1600" dirty="0" smtClean="0">
                <a:latin typeface="Cambria" pitchFamily="18" charset="0"/>
              </a:rPr>
              <a:t>, Περιοδικό ΕΛΛΗΝΟΒΕΛΓΙΚΚΗ ΕΠΙΘΕΩΡΗΣΗ, τεύχος 18-21/1978</a:t>
            </a:r>
          </a:p>
          <a:p>
            <a:pPr>
              <a:buNone/>
            </a:pPr>
            <a:endParaRPr lang="el-GR" sz="1600" dirty="0" smtClean="0">
              <a:latin typeface="Cambria" pitchFamily="18" charset="0"/>
            </a:endParaRPr>
          </a:p>
          <a:p>
            <a:r>
              <a:rPr lang="el-GR" sz="1600" dirty="0" smtClean="0">
                <a:latin typeface="Cambria" pitchFamily="18" charset="0"/>
              </a:rPr>
              <a:t>"Πραγματικά σύγχρονο και πραγματικά παραμύθι..." </a:t>
            </a:r>
            <a:br>
              <a:rPr lang="el-GR" sz="1600" dirty="0" smtClean="0">
                <a:latin typeface="Cambria" pitchFamily="18" charset="0"/>
              </a:rPr>
            </a:br>
            <a:r>
              <a:rPr lang="el-GR" sz="1600" dirty="0" smtClean="0">
                <a:latin typeface="Cambria" pitchFamily="18" charset="0"/>
              </a:rPr>
              <a:t>Καλλιόπη Μουστάκα - 13.2.1978</a:t>
            </a:r>
          </a:p>
          <a:p>
            <a:pPr>
              <a:buNone/>
            </a:pPr>
            <a:endParaRPr lang="el-GR" sz="1600" dirty="0" smtClean="0">
              <a:latin typeface="Cambria" pitchFamily="18" charset="0"/>
            </a:endParaRPr>
          </a:p>
          <a:p>
            <a:r>
              <a:rPr lang="el-GR" sz="1600" dirty="0" smtClean="0">
                <a:latin typeface="Cambria" pitchFamily="18" charset="0"/>
              </a:rPr>
              <a:t>"Πολύ πρωτότυπα τα παραμύθια... Δεν μιλούν για δράκους και μάγισσες, ούτε για πρίγκιπες και βασιλιάδες, ούτε για παλάτια και θησαυρούς. Είναι παραμύθια πλασμένα από τη φαντασία ενός σύγχρονου ανθρώπου που έχει συνειδητοποιήσει και θέλει να επισημάνει τα προβλήματα που δημιούργησε στην ανθρωπότητα η αλόγιστη εφαρμογή των επιτεύξεων της τεχνολογίας..." </a:t>
            </a:r>
            <a:br>
              <a:rPr lang="el-GR" sz="1600" dirty="0" smtClean="0">
                <a:latin typeface="Cambria" pitchFamily="18" charset="0"/>
              </a:rPr>
            </a:br>
            <a:r>
              <a:rPr lang="el-GR" sz="1600" dirty="0" err="1" smtClean="0">
                <a:latin typeface="Cambria" pitchFamily="18" charset="0"/>
              </a:rPr>
              <a:t>Βίτω</a:t>
            </a:r>
            <a:r>
              <a:rPr lang="el-GR" sz="1600" dirty="0" smtClean="0">
                <a:latin typeface="Cambria" pitchFamily="18" charset="0"/>
              </a:rPr>
              <a:t> Αγγελοπούλου, Εφημερίδα Η ΚΑΘΗΜΕΡΙΝΗ - 9.3.1978</a:t>
            </a:r>
          </a:p>
          <a:p>
            <a:pPr>
              <a:buNone/>
            </a:pPr>
            <a:endParaRPr lang="el-GR" sz="1600" dirty="0" smtClean="0">
              <a:latin typeface="Cambria" pitchFamily="18" charset="0"/>
            </a:endParaRPr>
          </a:p>
          <a:p>
            <a:r>
              <a:rPr lang="el-GR" sz="1600" dirty="0" smtClean="0">
                <a:latin typeface="Cambria" pitchFamily="18" charset="0"/>
              </a:rPr>
              <a:t>"... Το παραμύθι αυτό ξεχωρίζει για την πρωτοτυπία του θέματος, την ευρηματικότητα των επεισοδίων και το σύμφωνο με το πνεύμα της εποχής γράψιμό του... Το παραμύθι τούτο ... πολύ θα αγαπηθεί και από τα παιδιά και από τους μεγάλους". </a:t>
            </a:r>
            <a:br>
              <a:rPr lang="el-GR" sz="1600" dirty="0" smtClean="0">
                <a:latin typeface="Cambria" pitchFamily="18" charset="0"/>
              </a:rPr>
            </a:br>
            <a:r>
              <a:rPr lang="el-GR" sz="1600" dirty="0" smtClean="0">
                <a:latin typeface="Cambria" pitchFamily="18" charset="0"/>
              </a:rPr>
              <a:t>Κ.Π. Δεμερτζής, ΔΕΛΤΙΟ του Κύκλου του Ελληνικού Παιδικού Βιβλίου 1978</a:t>
            </a:r>
          </a:p>
          <a:p>
            <a:pPr>
              <a:buNone/>
            </a:pPr>
            <a:endParaRPr lang="el-GR" sz="1600" dirty="0" smtClean="0">
              <a:latin typeface="Cambria" pitchFamily="18" charset="0"/>
            </a:endParaRPr>
          </a:p>
          <a:p>
            <a:r>
              <a:rPr lang="el-GR" sz="1600" dirty="0" smtClean="0">
                <a:latin typeface="Cambria" pitchFamily="18" charset="0"/>
              </a:rPr>
              <a:t>"Το διάβασα μ' ενδιαφέρον όχι μόνο για την πλούσια φαντασία και την τεχνοτροπία αλλά και για την παιδαγωγική του αξία". </a:t>
            </a:r>
            <a:br>
              <a:rPr lang="el-GR" sz="1600" dirty="0" smtClean="0">
                <a:latin typeface="Cambria" pitchFamily="18" charset="0"/>
              </a:rPr>
            </a:br>
            <a:r>
              <a:rPr lang="el-GR" sz="1600" dirty="0" smtClean="0">
                <a:latin typeface="Cambria" pitchFamily="18" charset="0"/>
              </a:rPr>
              <a:t>Μ.Ι. </a:t>
            </a:r>
            <a:r>
              <a:rPr lang="el-GR" sz="1600" dirty="0" err="1" smtClean="0">
                <a:latin typeface="Cambria" pitchFamily="18" charset="0"/>
              </a:rPr>
              <a:t>Μαραθεύτης</a:t>
            </a:r>
            <a:r>
              <a:rPr lang="el-GR" sz="1600" dirty="0" smtClean="0">
                <a:latin typeface="Cambria" pitchFamily="18" charset="0"/>
              </a:rPr>
              <a:t>, Διευθυντής της Παιδαγωγικής Ακαδημίας της Κύπρου - 26.4.1978</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3 - Εικόνα" descr="Νέο εξώφυλλο.jpg"/>
          <p:cNvPicPr>
            <a:picLocks noChangeAspect="1"/>
          </p:cNvPicPr>
          <p:nvPr/>
        </p:nvPicPr>
        <p:blipFill>
          <a:blip r:embed="rId2" cstate="print"/>
          <a:srcRect/>
          <a:stretch>
            <a:fillRect/>
          </a:stretch>
        </p:blipFill>
        <p:spPr bwMode="auto">
          <a:xfrm>
            <a:off x="7273925" y="0"/>
            <a:ext cx="1870075" cy="2636838"/>
          </a:xfrm>
          <a:prstGeom prst="rect">
            <a:avLst/>
          </a:prstGeom>
          <a:noFill/>
          <a:ln w="9525">
            <a:noFill/>
            <a:miter lim="800000"/>
            <a:headEnd/>
            <a:tailEnd/>
          </a:ln>
        </p:spPr>
      </p:pic>
      <p:sp>
        <p:nvSpPr>
          <p:cNvPr id="2" name="1 - Τίτλος"/>
          <p:cNvSpPr>
            <a:spLocks noGrp="1"/>
          </p:cNvSpPr>
          <p:nvPr>
            <p:ph type="title"/>
          </p:nvPr>
        </p:nvSpPr>
        <p:spPr>
          <a:xfrm>
            <a:off x="457200" y="274638"/>
            <a:ext cx="6829444" cy="1143000"/>
          </a:xfrm>
        </p:spPr>
        <p:txBody>
          <a:bodyPr/>
          <a:lstStyle/>
          <a:p>
            <a:pPr eaLnBrk="1" hangingPunct="1">
              <a:defRPr/>
            </a:pPr>
            <a:r>
              <a:rPr lang="el-GR" sz="2400" dirty="0" smtClean="0">
                <a:latin typeface="Times New Roman" pitchFamily="18" charset="0"/>
                <a:cs typeface="Times New Roman" pitchFamily="18" charset="0"/>
              </a:rPr>
              <a:t>Η ΙΣΤΟΡΙΑ : Η ΟΙΚΟΓΕΝΕΙΑ ΤΟΥ ΗΛΙΟΥ </a:t>
            </a:r>
            <a:endParaRPr lang="el-GR" sz="2400" dirty="0">
              <a:latin typeface="Times New Roman" pitchFamily="18" charset="0"/>
              <a:cs typeface="Times New Roman" pitchFamily="18" charset="0"/>
            </a:endParaRPr>
          </a:p>
        </p:txBody>
      </p:sp>
      <p:sp>
        <p:nvSpPr>
          <p:cNvPr id="48131" name="2 - Θέση περιεχομένου"/>
          <p:cNvSpPr>
            <a:spLocks noGrp="1"/>
          </p:cNvSpPr>
          <p:nvPr>
            <p:ph idx="1"/>
          </p:nvPr>
        </p:nvSpPr>
        <p:spPr>
          <a:xfrm>
            <a:off x="0" y="1500174"/>
            <a:ext cx="8229600" cy="4525963"/>
          </a:xfrm>
        </p:spPr>
        <p:txBody>
          <a:bodyPr/>
          <a:lstStyle/>
          <a:p>
            <a:pPr eaLnBrk="1" hangingPunct="1">
              <a:buFont typeface="Wingdings" pitchFamily="2" charset="2"/>
              <a:buNone/>
            </a:pPr>
            <a:r>
              <a:rPr lang="el-GR" sz="2400" dirty="0" smtClean="0">
                <a:latin typeface="Times New Roman" pitchFamily="18" charset="0"/>
                <a:cs typeface="Times New Roman" pitchFamily="18" charset="0"/>
              </a:rPr>
              <a:t>   Έχει ο Ήλιος οικογένεια; Και βέβαια έχει όπως οι άνθρωποι! Το εκμυστηρεύτηκε ο ίδιος ένα πρωί στη συγγραφέα και ζήτησε να γράψει τις περιπέτειες της ζωής τους. Πώς έγινε και παντρεύτηκε λέει μια πεντάμορφη που τη λέγανε Ατμόσφαιρα ,πως απόκτησαν δυο παιδιά , το Φως και την Ημέρα , τι χαρές μα και τι λαχτάρες , πέρασαν αυτός και η γυναίκα του ώσπου να μεγαλώσουν τα παιδιά τους........ Πώς έγινε και παντρεύτηκαν και αυτά σαν ήρθε η ώρα , ποιός ήταν ο γαμπρός, και ποιά η νύφη του Ήλιου ,τι φασαρίες έγιναν , τι τρέλες έκαναν με τη σειρά τους τα εγγόνια που γεννήθηκαν </a:t>
            </a:r>
            <a:r>
              <a:rPr lang="el-GR" sz="2400" dirty="0" err="1" smtClean="0">
                <a:latin typeface="Times New Roman" pitchFamily="18" charset="0"/>
                <a:cs typeface="Times New Roman" pitchFamily="18" charset="0"/>
              </a:rPr>
              <a:t>αργότερα.....Όλες</a:t>
            </a:r>
            <a:r>
              <a:rPr lang="el-GR" sz="2400" dirty="0" smtClean="0">
                <a:latin typeface="Times New Roman" pitchFamily="18" charset="0"/>
                <a:cs typeface="Times New Roman" pitchFamily="18" charset="0"/>
              </a:rPr>
              <a:t> αυτές οι ιστορίες είναι γραμμένες μέσα σε τούτο το βιβλίο με κέφι και φαντασία όπως το θελε ο Ήλιος.</a:t>
            </a:r>
          </a:p>
          <a:p>
            <a:pPr eaLnBrk="1" hangingPunct="1"/>
            <a:endParaRPr lang="el-G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323584" cy="692696"/>
          </a:xfrm>
        </p:spPr>
        <p:txBody>
          <a:bodyPr/>
          <a:lstStyle/>
          <a:p>
            <a:pPr eaLnBrk="1" hangingPunct="1">
              <a:defRPr/>
            </a:pPr>
            <a:r>
              <a:rPr lang="el-GR" sz="2000" dirty="0" smtClean="0">
                <a:latin typeface="Times New Roman" pitchFamily="18" charset="0"/>
                <a:cs typeface="Times New Roman" pitchFamily="18" charset="0"/>
              </a:rPr>
              <a:t>ΟΙ ΗΡΩΕΣ ΤΟΥ ΠΑΡΑΜΥΘΙΟΥ</a:t>
            </a:r>
            <a:endParaRPr lang="el-GR" sz="2000" dirty="0">
              <a:latin typeface="Times New Roman" pitchFamily="18" charset="0"/>
              <a:cs typeface="Times New Roman" pitchFamily="18" charset="0"/>
            </a:endParaRPr>
          </a:p>
        </p:txBody>
      </p:sp>
      <p:sp>
        <p:nvSpPr>
          <p:cNvPr id="49154" name="2 - Θέση περιεχομένου"/>
          <p:cNvSpPr>
            <a:spLocks noGrp="1"/>
          </p:cNvSpPr>
          <p:nvPr>
            <p:ph idx="1"/>
          </p:nvPr>
        </p:nvSpPr>
        <p:spPr>
          <a:xfrm>
            <a:off x="0" y="500042"/>
            <a:ext cx="8358246" cy="3714776"/>
          </a:xfrm>
        </p:spPr>
        <p:txBody>
          <a:bodyPr/>
          <a:lstStyle/>
          <a:p>
            <a:pPr eaLnBrk="1" hangingPunct="1">
              <a:buNone/>
            </a:pPr>
            <a:r>
              <a:rPr lang="el-GR" sz="1400" b="1" i="1" dirty="0" smtClean="0">
                <a:latin typeface="Times New Roman" pitchFamily="18" charset="0"/>
                <a:cs typeface="Times New Roman" pitchFamily="18" charset="0"/>
              </a:rPr>
              <a:t>        Συγγραφέας</a:t>
            </a:r>
            <a:r>
              <a:rPr lang="el-GR" sz="1400" dirty="0" smtClean="0">
                <a:latin typeface="Times New Roman" pitchFamily="18" charset="0"/>
                <a:cs typeface="Times New Roman" pitchFamily="18" charset="0"/>
              </a:rPr>
              <a:t>: Συμμετέχει ως ο μεσολαβητής για να καταγράψει τις ιστορίες του Ήλιου.</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Ήλιος</a:t>
            </a:r>
            <a:r>
              <a:rPr lang="el-GR" sz="1400" dirty="0" smtClean="0">
                <a:latin typeface="Times New Roman" pitchFamily="18" charset="0"/>
                <a:cs typeface="Times New Roman" pitchFamily="18" charset="0"/>
              </a:rPr>
              <a:t>: Προσωποποιείται για να διηγηθεί τι ιστορίες. </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Αστέρια</a:t>
            </a:r>
            <a:r>
              <a:rPr lang="el-GR" sz="1400" dirty="0" smtClean="0">
                <a:latin typeface="Times New Roman" pitchFamily="18" charset="0"/>
                <a:cs typeface="Times New Roman" pitchFamily="18" charset="0"/>
              </a:rPr>
              <a:t>: Φίλοι της Ατμόσφαιρας και μεγάλα πειραχτήρια.</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Ατμόσφαιρα</a:t>
            </a:r>
            <a:r>
              <a:rPr lang="el-GR" sz="1400" dirty="0" smtClean="0">
                <a:latin typeface="Times New Roman" pitchFamily="18" charset="0"/>
                <a:cs typeface="Times New Roman" pitchFamily="18" charset="0"/>
              </a:rPr>
              <a:t>: Γυναίκα του Ήλιου</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Ηλιαχτίδες</a:t>
            </a:r>
            <a:r>
              <a:rPr lang="el-GR" sz="1400" dirty="0" smtClean="0">
                <a:latin typeface="Times New Roman" pitchFamily="18" charset="0"/>
                <a:cs typeface="Times New Roman" pitchFamily="18" charset="0"/>
              </a:rPr>
              <a:t>: Είναι τα μαλλιά του Ήλιου, προσωποποιημένα, με αρκετή συνεισφορά στην οικονομία της ιστορίας αυτής.</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Άνεμος</a:t>
            </a:r>
            <a:r>
              <a:rPr lang="el-GR" sz="1400" dirty="0" smtClean="0">
                <a:latin typeface="Times New Roman" pitchFamily="18" charset="0"/>
                <a:cs typeface="Times New Roman" pitchFamily="18" charset="0"/>
              </a:rPr>
              <a:t>: Κουμπάρος του Ήλιου και της Ατμόσφαιρας ,βοήθησε τον Ήλιο να λύσει τα μάγια.</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Φως</a:t>
            </a:r>
            <a:r>
              <a:rPr lang="el-GR" sz="1400" dirty="0" smtClean="0">
                <a:latin typeface="Times New Roman" pitchFamily="18" charset="0"/>
                <a:cs typeface="Times New Roman" pitchFamily="18" charset="0"/>
              </a:rPr>
              <a:t>: Γιος του Ήλιου και της Ατμόσφαιρας ,μεγάλο πειραχτήρι σκανταλιάρης και άτακτος.</a:t>
            </a:r>
          </a:p>
          <a:p>
            <a:pPr>
              <a:buNone/>
            </a:pPr>
            <a:r>
              <a:rPr lang="el-GR" sz="1400" b="1" i="1" dirty="0" smtClean="0">
                <a:latin typeface="Times New Roman" pitchFamily="18" charset="0"/>
                <a:cs typeface="Times New Roman" pitchFamily="18" charset="0"/>
              </a:rPr>
              <a:t>       Γη</a:t>
            </a:r>
            <a:r>
              <a:rPr lang="el-GR" sz="1400" dirty="0" smtClean="0">
                <a:latin typeface="Times New Roman" pitchFamily="18" charset="0"/>
                <a:cs typeface="Times New Roman" pitchFamily="18" charset="0"/>
              </a:rPr>
              <a:t>: Αρχικά μια τεράστια </a:t>
            </a:r>
            <a:r>
              <a:rPr lang="el-GR" sz="1400" dirty="0" err="1" smtClean="0">
                <a:latin typeface="Times New Roman" pitchFamily="18" charset="0"/>
                <a:cs typeface="Times New Roman" pitchFamily="18" charset="0"/>
              </a:rPr>
              <a:t>νερένια</a:t>
            </a:r>
            <a:r>
              <a:rPr lang="el-GR" sz="1400" dirty="0" smtClean="0">
                <a:latin typeface="Times New Roman" pitchFamily="18" charset="0"/>
                <a:cs typeface="Times New Roman" pitchFamily="18" charset="0"/>
              </a:rPr>
              <a:t> μπάλα. Αργότερα κλήθηκε να γίνει η παιδαγωγός του γιου του Ήλιου και της Ατμόσφαιρας, γι αυτό το λόγο δημιούργησε και τη ζωή πάνω της  όπως τη γνωρίζουμε σήμερα.</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Μέρα</a:t>
            </a:r>
            <a:r>
              <a:rPr lang="el-GR" sz="1400" dirty="0" smtClean="0">
                <a:latin typeface="Times New Roman" pitchFamily="18" charset="0"/>
                <a:cs typeface="Times New Roman" pitchFamily="18" charset="0"/>
              </a:rPr>
              <a:t>: Κόρη  του Ήλιου και της Ατμόσφαιρας, ακριβώς αντίθετος χαρακτήρας από αυτόν του γιού. Σεμνή και γνωστική κόρη ,διάβαζε τα μαθήματά της και την ξένη της γλώσσα.</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Νύχτα</a:t>
            </a:r>
            <a:r>
              <a:rPr lang="el-GR" sz="1400" dirty="0" smtClean="0">
                <a:latin typeface="Times New Roman" pitchFamily="18" charset="0"/>
                <a:cs typeface="Times New Roman" pitchFamily="18" charset="0"/>
              </a:rPr>
              <a:t>: Νεαρή κοπέλα, που γνώρισε αργότερα το Φως στο γάμο του αδερφού της.</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Σκοτάδι</a:t>
            </a:r>
            <a:r>
              <a:rPr lang="el-GR" sz="1400" dirty="0" smtClean="0">
                <a:latin typeface="Times New Roman" pitchFamily="18" charset="0"/>
                <a:cs typeface="Times New Roman" pitchFamily="18" charset="0"/>
              </a:rPr>
              <a:t>: Νεαρός που γνώρισε στο φροντιστήριο τη Μέρα και τη παντρεύτηκε παρά την αντίδραση των γονιών της κυρίως του πατέρα της. Χώρισαν λόγω του διαφορετικού τους προγράμματος αφού δεν συναντιόντουσαν.</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Σελήνη</a:t>
            </a:r>
            <a:r>
              <a:rPr lang="el-GR" sz="1400" dirty="0" smtClean="0">
                <a:latin typeface="Times New Roman" pitchFamily="18" charset="0"/>
                <a:cs typeface="Times New Roman" pitchFamily="18" charset="0"/>
              </a:rPr>
              <a:t>: Καλεσμένη στους γάμους.</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Σούρουπο</a:t>
            </a:r>
            <a:r>
              <a:rPr lang="el-GR" sz="1400" dirty="0" smtClean="0">
                <a:latin typeface="Times New Roman" pitchFamily="18" charset="0"/>
                <a:cs typeface="Times New Roman" pitchFamily="18" charset="0"/>
              </a:rPr>
              <a:t>. Το παιδί της Μέρας και του Σκοταδιού. </a:t>
            </a:r>
            <a:br>
              <a:rPr lang="el-GR" sz="1400" dirty="0" smtClean="0">
                <a:latin typeface="Times New Roman" pitchFamily="18" charset="0"/>
                <a:cs typeface="Times New Roman" pitchFamily="18" charset="0"/>
              </a:rPr>
            </a:br>
            <a:r>
              <a:rPr lang="el-GR" sz="1400" b="1" i="1" dirty="0" smtClean="0">
                <a:latin typeface="Times New Roman" pitchFamily="18" charset="0"/>
                <a:cs typeface="Times New Roman" pitchFamily="18" charset="0"/>
              </a:rPr>
              <a:t>Αυγή και Χάραμα</a:t>
            </a:r>
            <a:r>
              <a:rPr lang="el-GR" sz="1400" dirty="0" smtClean="0">
                <a:latin typeface="Times New Roman" pitchFamily="18" charset="0"/>
                <a:cs typeface="Times New Roman" pitchFamily="18" charset="0"/>
              </a:rPr>
              <a:t>: Δίδυμα παιδιά της Νύχτας και του Φωτός το ίδιο σκανταλιάρικα με τον πατέρα </a:t>
            </a:r>
            <a:r>
              <a:rPr lang="el-GR" sz="1500" dirty="0" smtClean="0">
                <a:latin typeface="Times New Roman" pitchFamily="18" charset="0"/>
                <a:cs typeface="Times New Roman" pitchFamily="18" charset="0"/>
              </a:rPr>
              <a:t>τους.</a:t>
            </a:r>
          </a:p>
          <a:p>
            <a:pPr>
              <a:buNone/>
            </a:pPr>
            <a:endParaRPr lang="el-GR" sz="1400" dirty="0" smtClean="0">
              <a:latin typeface="Times New Roman" pitchFamily="18" charset="0"/>
              <a:cs typeface="Times New Roman" pitchFamily="18" charset="0"/>
            </a:endParaRPr>
          </a:p>
          <a:p>
            <a:pPr>
              <a:buNone/>
            </a:pPr>
            <a:r>
              <a:rPr lang="el-GR" sz="1500" b="1" dirty="0" smtClean="0">
                <a:latin typeface="Times New Roman" pitchFamily="18" charset="0"/>
                <a:cs typeface="Times New Roman" pitchFamily="18" charset="0"/>
              </a:rPr>
              <a:t>Πλοκή</a:t>
            </a:r>
            <a:r>
              <a:rPr lang="en-US" sz="1500" b="1" dirty="0" smtClean="0">
                <a:latin typeface="Times New Roman" pitchFamily="18" charset="0"/>
                <a:cs typeface="Times New Roman" pitchFamily="18" charset="0"/>
              </a:rPr>
              <a:t>:</a:t>
            </a:r>
            <a:r>
              <a:rPr lang="el-GR" sz="1500" b="1" dirty="0" smtClean="0">
                <a:latin typeface="Times New Roman" pitchFamily="18" charset="0"/>
                <a:cs typeface="Times New Roman" pitchFamily="18" charset="0"/>
              </a:rPr>
              <a:t> </a:t>
            </a:r>
            <a:r>
              <a:rPr lang="el-GR" sz="1500" dirty="0" smtClean="0">
                <a:latin typeface="Times New Roman" pitchFamily="18" charset="0"/>
                <a:cs typeface="Times New Roman" pitchFamily="18" charset="0"/>
              </a:rPr>
              <a:t>Το βιβλίο αυτό αναφέρεται στις περιπέτειες της ζωής του Ήλιου, στο γάμο του με την Ατμόσφαιρα, στα παιδιά τους, το Φως και την Ημέρα, στις χαρές και στις λαχτάρες που πέρασαν μέχρι να μεγαλώσουν, στους γάμους των παιδιών τους, στα εγγόνια που απέκτησαν και στις περιπέτειες ολόκληρης της οικογένειάς του</a:t>
            </a:r>
            <a:endParaRPr lang="el-GR" sz="1500" b="1" dirty="0" smtClean="0">
              <a:latin typeface="Times New Roman" pitchFamily="18" charset="0"/>
              <a:cs typeface="Times New Roman" pitchFamily="18" charset="0"/>
            </a:endParaRPr>
          </a:p>
          <a:p>
            <a:pPr eaLnBrk="1" hangingPunct="1"/>
            <a:endParaRPr lang="el-GR" sz="1500" dirty="0">
              <a:latin typeface="Times New Roman" pitchFamily="18" charset="0"/>
              <a:cs typeface="Times New Roman" pitchFamily="18" charset="0"/>
            </a:endParaRPr>
          </a:p>
          <a:p>
            <a:pPr eaLnBrk="1" hangingPunct="1">
              <a:buNone/>
            </a:pPr>
            <a:r>
              <a:rPr lang="el-GR" sz="1500" b="1" dirty="0" smtClean="0">
                <a:latin typeface="Times New Roman" pitchFamily="18" charset="0"/>
                <a:cs typeface="Times New Roman" pitchFamily="18" charset="0"/>
              </a:rPr>
              <a:t>Σκηνικό</a:t>
            </a:r>
            <a:r>
              <a:rPr lang="en-US" sz="1500" b="1" dirty="0" smtClean="0">
                <a:latin typeface="Times New Roman" pitchFamily="18" charset="0"/>
                <a:cs typeface="Times New Roman" pitchFamily="18" charset="0"/>
              </a:rPr>
              <a:t>:</a:t>
            </a:r>
            <a:r>
              <a:rPr lang="el-GR" sz="1500" b="1" dirty="0" smtClean="0">
                <a:latin typeface="Times New Roman" pitchFamily="18" charset="0"/>
                <a:cs typeface="Times New Roman" pitchFamily="18" charset="0"/>
              </a:rPr>
              <a:t> </a:t>
            </a:r>
            <a:r>
              <a:rPr lang="el-GR" sz="1500" dirty="0" smtClean="0">
                <a:latin typeface="Times New Roman" pitchFamily="18" charset="0"/>
                <a:cs typeface="Times New Roman" pitchFamily="18" charset="0"/>
              </a:rPr>
              <a:t>Στην Ατμόσφαιρα</a:t>
            </a:r>
            <a:endParaRPr lang="el-GR" sz="15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000232" y="214290"/>
            <a:ext cx="5248282" cy="6858000"/>
          </a:xfrm>
        </p:spPr>
        <p:txBody>
          <a:bodyPr>
            <a:normAutofit lnSpcReduction="10000"/>
          </a:bodyPr>
          <a:lstStyle/>
          <a:p>
            <a:pPr marL="274320" indent="-274320" fontAlgn="auto">
              <a:spcAft>
                <a:spcPts val="0"/>
              </a:spcAft>
              <a:buFont typeface="Wingdings" pitchFamily="2" charset="2"/>
              <a:buChar char="q"/>
              <a:defRPr/>
            </a:pPr>
            <a:r>
              <a:rPr lang="el-GR" sz="2200" dirty="0" err="1" smtClean="0">
                <a:latin typeface="Cambria" pitchFamily="18" charset="0"/>
                <a:cs typeface="Times New Roman" pitchFamily="18" charset="0"/>
              </a:rPr>
              <a:t>Γεvvήθηκε</a:t>
            </a:r>
            <a:r>
              <a:rPr lang="el-GR" sz="2200" dirty="0" smtClean="0">
                <a:latin typeface="Cambria" pitchFamily="18" charset="0"/>
                <a:cs typeface="Times New Roman" pitchFamily="18" charset="0"/>
              </a:rPr>
              <a:t> </a:t>
            </a:r>
            <a:r>
              <a:rPr lang="el-GR" sz="2200" dirty="0">
                <a:latin typeface="Cambria" pitchFamily="18" charset="0"/>
                <a:cs typeface="Times New Roman" pitchFamily="18" charset="0"/>
              </a:rPr>
              <a:t>στις  </a:t>
            </a:r>
            <a:r>
              <a:rPr lang="el-GR" sz="2200" dirty="0" smtClean="0">
                <a:latin typeface="Cambria" pitchFamily="18" charset="0"/>
                <a:cs typeface="Times New Roman" pitchFamily="18" charset="0"/>
              </a:rPr>
              <a:t>12 – 8 - 1937 </a:t>
            </a:r>
            <a:r>
              <a:rPr lang="el-GR" sz="2200" dirty="0" err="1">
                <a:latin typeface="Cambria" pitchFamily="18" charset="0"/>
                <a:cs typeface="Times New Roman" pitchFamily="18" charset="0"/>
              </a:rPr>
              <a:t>στηv</a:t>
            </a:r>
            <a:r>
              <a:rPr lang="el-GR" sz="2200" dirty="0">
                <a:latin typeface="Cambria" pitchFamily="18" charset="0"/>
                <a:cs typeface="Times New Roman" pitchFamily="18" charset="0"/>
              </a:rPr>
              <a:t> </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Αθήvα</a:t>
            </a:r>
            <a:r>
              <a:rPr lang="el-GR" sz="2200" dirty="0" smtClean="0">
                <a:latin typeface="Cambria" pitchFamily="18" charset="0"/>
                <a:cs typeface="Times New Roman" pitchFamily="18" charset="0"/>
              </a:rPr>
              <a:t>.</a:t>
            </a:r>
          </a:p>
          <a:p>
            <a:pPr marL="274320" indent="-274320" eaLnBrk="1" fontAlgn="auto" hangingPunct="1">
              <a:spcAft>
                <a:spcPts val="0"/>
              </a:spcAft>
              <a:buFont typeface="Wingdings" pitchFamily="2" charset="2"/>
              <a:buChar char="q"/>
              <a:defRPr/>
            </a:pPr>
            <a:r>
              <a:rPr lang="el-GR" sz="2200" dirty="0" smtClean="0">
                <a:latin typeface="Cambria" pitchFamily="18" charset="0"/>
                <a:cs typeface="Times New Roman" pitchFamily="18" charset="0"/>
              </a:rPr>
              <a:t>Κατάγεται από την Πελοπόννησο.</a:t>
            </a:r>
          </a:p>
          <a:p>
            <a:pPr marL="274320" indent="-274320" eaLnBrk="1" fontAlgn="auto" hangingPunct="1">
              <a:spcAft>
                <a:spcPts val="0"/>
              </a:spcAft>
              <a:buFont typeface="Wingdings" pitchFamily="2" charset="2"/>
              <a:buChar char="q"/>
              <a:defRPr/>
            </a:pPr>
            <a:r>
              <a:rPr lang="el-GR" sz="2200" dirty="0" err="1" smtClean="0">
                <a:latin typeface="Cambria" pitchFamily="18" charset="0"/>
                <a:cs typeface="Times New Roman" pitchFamily="18" charset="0"/>
              </a:rPr>
              <a:t>Σπoύδασε</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μoυσική</a:t>
            </a:r>
            <a:r>
              <a:rPr lang="el-GR" sz="2200" dirty="0" smtClean="0">
                <a:latin typeface="Cambria" pitchFamily="18" charset="0"/>
                <a:cs typeface="Times New Roman" pitchFamily="18" charset="0"/>
              </a:rPr>
              <a:t> </a:t>
            </a:r>
            <a:r>
              <a:rPr lang="el-GR" sz="2200" dirty="0">
                <a:latin typeface="Cambria" pitchFamily="18" charset="0"/>
                <a:cs typeface="Times New Roman" pitchFamily="18" charset="0"/>
              </a:rPr>
              <a:t>και </a:t>
            </a:r>
            <a:r>
              <a:rPr lang="el-GR" sz="2200" dirty="0" err="1">
                <a:latin typeface="Cambria" pitchFamily="18" charset="0"/>
                <a:cs typeface="Times New Roman" pitchFamily="18" charset="0"/>
              </a:rPr>
              <a:t>ξέvες</a:t>
            </a:r>
            <a:r>
              <a:rPr lang="el-GR" sz="2200" dirty="0">
                <a:latin typeface="Cambria" pitchFamily="18" charset="0"/>
                <a:cs typeface="Times New Roman" pitchFamily="18" charset="0"/>
              </a:rPr>
              <a:t> γλώσσες (αγγλικά, γαλλικά</a:t>
            </a:r>
            <a:r>
              <a:rPr lang="el-GR" sz="2200" dirty="0" smtClean="0">
                <a:latin typeface="Cambria" pitchFamily="18" charset="0"/>
                <a:cs typeface="Times New Roman" pitchFamily="18" charset="0"/>
              </a:rPr>
              <a:t>, ιταλικά) </a:t>
            </a:r>
            <a:r>
              <a:rPr lang="el-GR" sz="2200" dirty="0">
                <a:latin typeface="Cambria" pitchFamily="18" charset="0"/>
                <a:cs typeface="Times New Roman" pitchFamily="18" charset="0"/>
              </a:rPr>
              <a:t>και </a:t>
            </a:r>
            <a:r>
              <a:rPr lang="el-GR" sz="2200" dirty="0" err="1">
                <a:latin typeface="Cambria" pitchFamily="18" charset="0"/>
                <a:cs typeface="Times New Roman" pitchFamily="18" charset="0"/>
              </a:rPr>
              <a:t>παρακoλoύθησε</a:t>
            </a:r>
            <a:r>
              <a:rPr lang="el-GR" sz="2200" dirty="0">
                <a:latin typeface="Cambria" pitchFamily="18" charset="0"/>
                <a:cs typeface="Times New Roman" pitchFamily="18" charset="0"/>
              </a:rPr>
              <a:t> μαθήματα αγγλικής </a:t>
            </a:r>
            <a:r>
              <a:rPr lang="el-GR" sz="2200" dirty="0" err="1">
                <a:latin typeface="Cambria" pitchFamily="18" charset="0"/>
                <a:cs typeface="Times New Roman" pitchFamily="18" charset="0"/>
              </a:rPr>
              <a:t>φιλoλoγίας</a:t>
            </a:r>
            <a:r>
              <a:rPr lang="el-GR" sz="2200" dirty="0">
                <a:latin typeface="Cambria" pitchFamily="18" charset="0"/>
                <a:cs typeface="Times New Roman" pitchFamily="18" charset="0"/>
              </a:rPr>
              <a:t>. </a:t>
            </a:r>
            <a:endParaRPr lang="el-GR" sz="2200" dirty="0" smtClean="0">
              <a:latin typeface="Cambria" pitchFamily="18" charset="0"/>
              <a:cs typeface="Times New Roman" pitchFamily="18" charset="0"/>
            </a:endParaRPr>
          </a:p>
          <a:p>
            <a:pPr>
              <a:buFont typeface="Wingdings" pitchFamily="2" charset="2"/>
              <a:buChar char="q"/>
            </a:pPr>
            <a:r>
              <a:rPr lang="el-GR" sz="2200" dirty="0" smtClean="0">
                <a:latin typeface="Cambria" pitchFamily="18" charset="0"/>
                <a:cs typeface="Times New Roman" pitchFamily="18" charset="0"/>
              </a:rPr>
              <a:t>Εργάστηκε επί 27 </a:t>
            </a:r>
            <a:r>
              <a:rPr lang="el-GR" sz="2200" dirty="0" err="1" smtClean="0">
                <a:latin typeface="Cambria" pitchFamily="18" charset="0"/>
                <a:cs typeface="Times New Roman" pitchFamily="18" charset="0"/>
              </a:rPr>
              <a:t>χρόvια</a:t>
            </a:r>
            <a:r>
              <a:rPr lang="el-GR" sz="2200" dirty="0" smtClean="0">
                <a:latin typeface="Cambria" pitchFamily="18" charset="0"/>
                <a:cs typeface="Times New Roman" pitchFamily="18" charset="0"/>
              </a:rPr>
              <a:t> (1958-1984) </a:t>
            </a:r>
            <a:r>
              <a:rPr lang="el-GR" sz="2200" dirty="0" err="1" smtClean="0">
                <a:latin typeface="Cambria" pitchFamily="18" charset="0"/>
                <a:cs typeface="Times New Roman" pitchFamily="18" charset="0"/>
              </a:rPr>
              <a:t>στηv</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απoστoλή</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Ελλάδoς</a:t>
            </a:r>
            <a:r>
              <a:rPr lang="el-GR" sz="2200" dirty="0" smtClean="0">
                <a:latin typeface="Cambria" pitchFamily="18" charset="0"/>
                <a:cs typeface="Times New Roman" pitchFamily="18" charset="0"/>
              </a:rPr>
              <a:t> της ICEM, </a:t>
            </a:r>
            <a:r>
              <a:rPr lang="el-GR" sz="2200" dirty="0" err="1" smtClean="0">
                <a:latin typeface="Cambria" pitchFamily="18" charset="0"/>
                <a:cs typeface="Times New Roman" pitchFamily="18" charset="0"/>
              </a:rPr>
              <a:t>διεθvoύς</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oργαvισμoύ</a:t>
            </a:r>
            <a:r>
              <a:rPr lang="el-GR" sz="2200" dirty="0" smtClean="0">
                <a:latin typeface="Cambria" pitchFamily="18" charset="0"/>
                <a:cs typeface="Times New Roman" pitchFamily="18" charset="0"/>
              </a:rPr>
              <a:t> για </a:t>
            </a:r>
            <a:r>
              <a:rPr lang="el-GR" sz="2200" dirty="0" err="1" smtClean="0">
                <a:latin typeface="Cambria" pitchFamily="18" charset="0"/>
                <a:cs typeface="Times New Roman" pitchFamily="18" charset="0"/>
              </a:rPr>
              <a:t>τηv</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πρoστασία</a:t>
            </a:r>
            <a:r>
              <a:rPr lang="el-GR" sz="2200" dirty="0" smtClean="0">
                <a:latin typeface="Cambria" pitchFamily="18" charset="0"/>
                <a:cs typeface="Times New Roman" pitchFamily="18" charset="0"/>
              </a:rPr>
              <a:t> </a:t>
            </a:r>
            <a:r>
              <a:rPr lang="el-GR" sz="2200" dirty="0" err="1" smtClean="0">
                <a:latin typeface="Cambria" pitchFamily="18" charset="0"/>
                <a:cs typeface="Times New Roman" pitchFamily="18" charset="0"/>
              </a:rPr>
              <a:t>μεταvαστώv</a:t>
            </a:r>
            <a:r>
              <a:rPr lang="el-GR" sz="2200" dirty="0" smtClean="0">
                <a:latin typeface="Cambria" pitchFamily="18" charset="0"/>
                <a:cs typeface="Times New Roman" pitchFamily="18" charset="0"/>
              </a:rPr>
              <a:t> και </a:t>
            </a:r>
            <a:r>
              <a:rPr lang="el-GR" sz="2200" dirty="0" err="1" smtClean="0">
                <a:latin typeface="Cambria" pitchFamily="18" charset="0"/>
                <a:cs typeface="Times New Roman" pitchFamily="18" charset="0"/>
              </a:rPr>
              <a:t>πρoσφύγωv</a:t>
            </a:r>
            <a:r>
              <a:rPr lang="el-GR" sz="2200" dirty="0" smtClean="0">
                <a:latin typeface="Cambria" pitchFamily="18" charset="0"/>
                <a:cs typeface="Times New Roman" pitchFamily="18" charset="0"/>
              </a:rPr>
              <a:t>. </a:t>
            </a:r>
          </a:p>
          <a:p>
            <a:pPr>
              <a:buFont typeface="Wingdings" pitchFamily="2" charset="2"/>
              <a:buChar char="q"/>
            </a:pPr>
            <a:r>
              <a:rPr lang="el-GR" sz="2200" dirty="0" smtClean="0">
                <a:latin typeface="Cambria" pitchFamily="18" charset="0"/>
                <a:cs typeface="Times New Roman" pitchFamily="18" charset="0"/>
              </a:rPr>
              <a:t> Ως σήμερα έχει γράψει </a:t>
            </a:r>
            <a:r>
              <a:rPr lang="el-GR" sz="2200" dirty="0" err="1" smtClean="0">
                <a:latin typeface="Cambria" pitchFamily="18" charset="0"/>
                <a:cs typeface="Times New Roman" pitchFamily="18" charset="0"/>
              </a:rPr>
              <a:t>συvoλικά</a:t>
            </a:r>
            <a:r>
              <a:rPr lang="el-GR" sz="2200" dirty="0" smtClean="0">
                <a:latin typeface="Cambria" pitchFamily="18" charset="0"/>
                <a:cs typeface="Times New Roman" pitchFamily="18" charset="0"/>
              </a:rPr>
              <a:t> 66 βιβλία (58 για παιδιά και </a:t>
            </a:r>
            <a:r>
              <a:rPr lang="el-GR" sz="2200" dirty="0" err="1" smtClean="0">
                <a:latin typeface="Cambria" pitchFamily="18" charset="0"/>
                <a:cs typeface="Times New Roman" pitchFamily="18" charset="0"/>
              </a:rPr>
              <a:t>νέoυς</a:t>
            </a:r>
            <a:r>
              <a:rPr lang="el-GR" sz="2200" dirty="0" smtClean="0">
                <a:latin typeface="Cambria" pitchFamily="18" charset="0"/>
                <a:cs typeface="Times New Roman" pitchFamily="18" charset="0"/>
              </a:rPr>
              <a:t>, 5 θεωρητικά για την παιδική/νεανική </a:t>
            </a:r>
            <a:r>
              <a:rPr lang="el-GR" sz="2200" dirty="0" err="1" smtClean="0">
                <a:latin typeface="Cambria" pitchFamily="18" charset="0"/>
                <a:cs typeface="Times New Roman" pitchFamily="18" charset="0"/>
              </a:rPr>
              <a:t>λoγoτεχνία</a:t>
            </a:r>
            <a:r>
              <a:rPr lang="el-GR" sz="2200" dirty="0" smtClean="0">
                <a:latin typeface="Cambria" pitchFamily="18" charset="0"/>
                <a:cs typeface="Times New Roman" pitchFamily="18" charset="0"/>
              </a:rPr>
              <a:t>, 3 </a:t>
            </a:r>
            <a:r>
              <a:rPr lang="el-GR" sz="2200" dirty="0" err="1" smtClean="0">
                <a:latin typeface="Cambria" pitchFamily="18" charset="0"/>
                <a:cs typeface="Times New Roman" pitchFamily="18" charset="0"/>
              </a:rPr>
              <a:t>συλλoγές</a:t>
            </a:r>
            <a:r>
              <a:rPr lang="el-GR" sz="2200" dirty="0" smtClean="0">
                <a:latin typeface="Cambria" pitchFamily="18" charset="0"/>
                <a:cs typeface="Times New Roman" pitchFamily="18" charset="0"/>
              </a:rPr>
              <a:t> διηγημάτων για </a:t>
            </a:r>
            <a:r>
              <a:rPr lang="el-GR" sz="2200" dirty="0" err="1" smtClean="0">
                <a:latin typeface="Cambria" pitchFamily="18" charset="0"/>
                <a:cs typeface="Times New Roman" pitchFamily="18" charset="0"/>
              </a:rPr>
              <a:t>μεγάλoυς</a:t>
            </a:r>
            <a:r>
              <a:rPr lang="el-GR" sz="2200" dirty="0" smtClean="0">
                <a:latin typeface="Cambria" pitchFamily="18" charset="0"/>
                <a:cs typeface="Times New Roman" pitchFamily="18" charset="0"/>
              </a:rPr>
              <a:t>) καθώς και </a:t>
            </a:r>
            <a:r>
              <a:rPr lang="el-GR" sz="2200" dirty="0" err="1" smtClean="0">
                <a:latin typeface="Cambria" pitchFamily="18" charset="0"/>
                <a:cs typeface="Times New Roman" pitchFamily="18" charset="0"/>
              </a:rPr>
              <a:t>πλήθoς</a:t>
            </a:r>
            <a:r>
              <a:rPr lang="el-GR" sz="2200" dirty="0" smtClean="0">
                <a:latin typeface="Cambria" pitchFamily="18" charset="0"/>
                <a:cs typeface="Times New Roman" pitchFamily="18" charset="0"/>
              </a:rPr>
              <a:t> άρθρων για </a:t>
            </a:r>
            <a:r>
              <a:rPr lang="el-GR" sz="2200" dirty="0" err="1" smtClean="0">
                <a:latin typeface="Cambria" pitchFamily="18" charset="0"/>
                <a:cs typeface="Times New Roman" pitchFamily="18" charset="0"/>
              </a:rPr>
              <a:t>τηv</a:t>
            </a:r>
            <a:r>
              <a:rPr lang="el-GR" sz="2200" dirty="0" smtClean="0">
                <a:latin typeface="Cambria" pitchFamily="18" charset="0"/>
                <a:cs typeface="Times New Roman" pitchFamily="18" charset="0"/>
              </a:rPr>
              <a:t> παιδική </a:t>
            </a:r>
            <a:r>
              <a:rPr lang="el-GR" sz="2200" dirty="0" err="1" smtClean="0">
                <a:latin typeface="Cambria" pitchFamily="18" charset="0"/>
                <a:cs typeface="Times New Roman" pitchFamily="18" charset="0"/>
              </a:rPr>
              <a:t>λoγoτεχvία</a:t>
            </a:r>
            <a:r>
              <a:rPr lang="el-GR" sz="2200" dirty="0" smtClean="0">
                <a:latin typeface="Cambria" pitchFamily="18" charset="0"/>
                <a:cs typeface="Times New Roman" pitchFamily="18" charset="0"/>
              </a:rPr>
              <a:t>. </a:t>
            </a:r>
            <a:r>
              <a:rPr lang="el-GR" b="1" dirty="0">
                <a:latin typeface="Times New Roman" pitchFamily="18" charset="0"/>
                <a:cs typeface="Times New Roman" pitchFamily="18" charset="0"/>
              </a:rPr>
              <a:t/>
            </a:r>
            <a:br>
              <a:rPr lang="el-GR" b="1" dirty="0">
                <a:latin typeface="Times New Roman" pitchFamily="18" charset="0"/>
                <a:cs typeface="Times New Roman" pitchFamily="18" charset="0"/>
              </a:rPr>
            </a:br>
            <a:endParaRPr lang="el-GR" b="1" dirty="0" smtClean="0">
              <a:latin typeface="Times New Roman" pitchFamily="18" charset="0"/>
              <a:cs typeface="Times New Roman" pitchFamily="18" charset="0"/>
            </a:endParaRPr>
          </a:p>
          <a:p>
            <a:pPr marL="274320" indent="-274320" eaLnBrk="1" fontAlgn="auto" hangingPunct="1">
              <a:spcAft>
                <a:spcPts val="0"/>
              </a:spcAft>
              <a:buFont typeface="Wingdings"/>
              <a:buChar char=""/>
              <a:defRPr/>
            </a:pPr>
            <a:endParaRPr lang="el-GR" dirty="0">
              <a:latin typeface="Times New Roman" pitchFamily="18" charset="0"/>
              <a:cs typeface="Times New Roman" pitchFamily="18" charset="0"/>
            </a:endParaRPr>
          </a:p>
        </p:txBody>
      </p:sp>
      <p:pic>
        <p:nvPicPr>
          <p:cNvPr id="14339" name="3 - Εικόνα" descr="loty_foto3.jpg"/>
          <p:cNvPicPr>
            <a:picLocks noChangeAspect="1"/>
          </p:cNvPicPr>
          <p:nvPr/>
        </p:nvPicPr>
        <p:blipFill>
          <a:blip r:embed="rId2" cstate="print"/>
          <a:srcRect/>
          <a:stretch>
            <a:fillRect/>
          </a:stretch>
        </p:blipFill>
        <p:spPr bwMode="auto">
          <a:xfrm>
            <a:off x="214282" y="0"/>
            <a:ext cx="1728788" cy="2303463"/>
          </a:xfrm>
          <a:prstGeom prst="rect">
            <a:avLst/>
          </a:prstGeom>
          <a:noFill/>
          <a:ln w="9525">
            <a:noFill/>
            <a:miter lim="800000"/>
            <a:headEnd/>
            <a:tailEnd/>
          </a:ln>
        </p:spPr>
      </p:pic>
      <p:sp>
        <p:nvSpPr>
          <p:cNvPr id="6" name="5 - TextBox"/>
          <p:cNvSpPr txBox="1"/>
          <p:nvPr/>
        </p:nvSpPr>
        <p:spPr>
          <a:xfrm>
            <a:off x="357158" y="2500306"/>
            <a:ext cx="571504" cy="3785652"/>
          </a:xfrm>
          <a:prstGeom prst="rect">
            <a:avLst/>
          </a:prstGeom>
          <a:solidFill>
            <a:schemeClr val="accent1">
              <a:lumMod val="25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l-GR" sz="2400" b="1" i="1" dirty="0" smtClean="0">
                <a:latin typeface="Cambria" pitchFamily="18" charset="0"/>
              </a:rPr>
              <a:t> Β</a:t>
            </a:r>
          </a:p>
          <a:p>
            <a:r>
              <a:rPr lang="el-GR" sz="2400" b="1" i="1" dirty="0" smtClean="0">
                <a:latin typeface="Cambria" pitchFamily="18" charset="0"/>
              </a:rPr>
              <a:t> Ι</a:t>
            </a:r>
          </a:p>
          <a:p>
            <a:r>
              <a:rPr lang="el-GR" sz="2400" b="1" i="1" dirty="0" smtClean="0">
                <a:latin typeface="Cambria" pitchFamily="18" charset="0"/>
              </a:rPr>
              <a:t>Ο</a:t>
            </a:r>
          </a:p>
          <a:p>
            <a:r>
              <a:rPr lang="el-GR" sz="2400" b="1" i="1" dirty="0" smtClean="0">
                <a:latin typeface="Cambria" pitchFamily="18" charset="0"/>
              </a:rPr>
              <a:t>Γ</a:t>
            </a:r>
          </a:p>
          <a:p>
            <a:r>
              <a:rPr lang="el-GR" sz="2400" b="1" i="1" dirty="0" smtClean="0">
                <a:latin typeface="Cambria" pitchFamily="18" charset="0"/>
              </a:rPr>
              <a:t>Ρ</a:t>
            </a:r>
          </a:p>
          <a:p>
            <a:r>
              <a:rPr lang="el-GR" sz="2400" b="1" i="1" dirty="0" smtClean="0">
                <a:latin typeface="Cambria" pitchFamily="18" charset="0"/>
              </a:rPr>
              <a:t>Α</a:t>
            </a:r>
          </a:p>
          <a:p>
            <a:r>
              <a:rPr lang="el-GR" sz="2400" b="1" i="1" dirty="0" smtClean="0">
                <a:latin typeface="Cambria" pitchFamily="18" charset="0"/>
              </a:rPr>
              <a:t>Φ</a:t>
            </a:r>
          </a:p>
          <a:p>
            <a:r>
              <a:rPr lang="el-GR" sz="2400" b="1" i="1" dirty="0" smtClean="0">
                <a:latin typeface="Cambria" pitchFamily="18" charset="0"/>
              </a:rPr>
              <a:t>Ι</a:t>
            </a:r>
          </a:p>
          <a:p>
            <a:r>
              <a:rPr lang="el-GR" sz="2400" b="1" i="1" dirty="0" smtClean="0">
                <a:latin typeface="Cambria" pitchFamily="18" charset="0"/>
              </a:rPr>
              <a:t>Κ</a:t>
            </a:r>
          </a:p>
          <a:p>
            <a:r>
              <a:rPr lang="el-GR" sz="2400" b="1" i="1" dirty="0" smtClean="0">
                <a:latin typeface="Cambria" pitchFamily="18" charset="0"/>
              </a:rPr>
              <a:t>Ο</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1143000"/>
          </a:xfrm>
        </p:spPr>
        <p:txBody>
          <a:bodyPr/>
          <a:lstStyle/>
          <a:p>
            <a:pPr eaLnBrk="1" hangingPunct="1">
              <a:defRPr/>
            </a:pPr>
            <a:r>
              <a:rPr lang="el-GR" sz="2400" dirty="0" smtClean="0">
                <a:latin typeface="Times New Roman" pitchFamily="18" charset="0"/>
                <a:cs typeface="Times New Roman" pitchFamily="18" charset="0"/>
              </a:rPr>
              <a:t>ΚΡΙΤΙΚΕΣ ΓΙΑ ΤΟ ΠΑΡΑΜΥΘΙ: Η ΟΙΚΟΓΕΝΕΙΑ ΤΟΥ ΗΛΙΟΥ</a:t>
            </a:r>
            <a:endParaRPr lang="el-GR" sz="2400" dirty="0">
              <a:latin typeface="Times New Roman" pitchFamily="18" charset="0"/>
              <a:cs typeface="Times New Roman" pitchFamily="18" charset="0"/>
            </a:endParaRPr>
          </a:p>
        </p:txBody>
      </p:sp>
      <p:sp>
        <p:nvSpPr>
          <p:cNvPr id="52226" name="2 - Θέση περιεχομένου"/>
          <p:cNvSpPr>
            <a:spLocks noGrp="1"/>
          </p:cNvSpPr>
          <p:nvPr>
            <p:ph idx="1"/>
          </p:nvPr>
        </p:nvSpPr>
        <p:spPr>
          <a:xfrm>
            <a:off x="500034" y="928670"/>
            <a:ext cx="7632080" cy="5661248"/>
          </a:xfrm>
        </p:spPr>
        <p:txBody>
          <a:bodyPr/>
          <a:lstStyle/>
          <a:p>
            <a:pPr eaLnBrk="1" hangingPunct="1"/>
            <a:r>
              <a:rPr lang="el-GR" sz="2000" dirty="0" smtClean="0">
                <a:latin typeface="Times New Roman" pitchFamily="18" charset="0"/>
                <a:cs typeface="Times New Roman" pitchFamily="18" charset="0"/>
              </a:rPr>
              <a:t>"... Το βιβλίο κινείται σε δύο επίπεδα. Αποτελεί μια </a:t>
            </a:r>
            <a:r>
              <a:rPr lang="el-GR" sz="2000" dirty="0" err="1" smtClean="0">
                <a:latin typeface="Times New Roman" pitchFamily="18" charset="0"/>
                <a:cs typeface="Times New Roman" pitchFamily="18" charset="0"/>
              </a:rPr>
              <a:t>παραμυθική</a:t>
            </a:r>
            <a:r>
              <a:rPr lang="el-GR" sz="2000" dirty="0" smtClean="0">
                <a:latin typeface="Times New Roman" pitchFamily="18" charset="0"/>
                <a:cs typeface="Times New Roman" pitchFamily="18" charset="0"/>
              </a:rPr>
              <a:t> κοσμογονία και ταυτόχρονα προβάλλει τις κοινωνικές σχέσεις μελών μιας σύγχρονης οικογένειας Είναι γραμμένο σε ιδιαίτερα επιμελημένη γλώσσα με χιούμορ, φαντασία, λογοτεχνικότητα και προσφέρεται σε πολλαπλές αναγνώσεις. Για να κατανοήσει το παιδί τη δημιουργία του κόσμου αλλά και τη διαπλοκή των κοινωνικών σχέσεων η συγγραφέας χρησιμοποιεί τόσο το λεκτικό χιούμορ όσο και το χιούμορ καταστάσεων... </a:t>
            </a:r>
            <a:r>
              <a:rPr lang="el-GR" sz="2000" i="1" dirty="0" smtClean="0">
                <a:latin typeface="Times New Roman" pitchFamily="18" charset="0"/>
                <a:cs typeface="Times New Roman" pitchFamily="18" charset="0"/>
              </a:rPr>
              <a:t>Η Οικογένεια του Ήλιου</a:t>
            </a:r>
            <a:r>
              <a:rPr lang="el-GR" sz="2000" dirty="0" smtClean="0">
                <a:latin typeface="Times New Roman" pitchFamily="18" charset="0"/>
                <a:cs typeface="Times New Roman" pitchFamily="18" charset="0"/>
              </a:rPr>
              <a:t> είναι ένα απολαυστικό βιβλίο και αποτελεί μια ακόμη σημαντική κατάθεση της συγγραφέως στη συνολική εικοσιπεντάχρονη προσφορά της που την έχει ήδη καταξιώσει στο χώρο της παιδικής και νεανικής λογοτεχνίας." </a:t>
            </a:r>
            <a:br>
              <a:rPr lang="el-GR" sz="2000" dirty="0" smtClean="0">
                <a:latin typeface="Times New Roman" pitchFamily="18" charset="0"/>
                <a:cs typeface="Times New Roman" pitchFamily="18" charset="0"/>
              </a:rPr>
            </a:br>
            <a:r>
              <a:rPr lang="el-GR" sz="2000" dirty="0" err="1" smtClean="0">
                <a:latin typeface="Times New Roman" pitchFamily="18" charset="0"/>
                <a:cs typeface="Times New Roman" pitchFamily="18" charset="0"/>
              </a:rPr>
              <a:t>Άντα</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Κατσίκη</a:t>
            </a:r>
            <a:r>
              <a:rPr lang="el-GR" sz="2000" dirty="0" smtClean="0">
                <a:latin typeface="Times New Roman" pitchFamily="18" charset="0"/>
                <a:cs typeface="Times New Roman" pitchFamily="18" charset="0"/>
              </a:rPr>
              <a:t> - </a:t>
            </a:r>
            <a:r>
              <a:rPr lang="el-GR" sz="2000" dirty="0" err="1" smtClean="0">
                <a:latin typeface="Times New Roman" pitchFamily="18" charset="0"/>
                <a:cs typeface="Times New Roman" pitchFamily="18" charset="0"/>
              </a:rPr>
              <a:t>Γκίβαλου</a:t>
            </a:r>
            <a:r>
              <a:rPr lang="el-GR" sz="2000" dirty="0" smtClean="0">
                <a:latin typeface="Times New Roman" pitchFamily="18" charset="0"/>
                <a:cs typeface="Times New Roman" pitchFamily="18" charset="0"/>
              </a:rPr>
              <a:t/>
            </a:r>
            <a:br>
              <a:rPr lang="el-GR" sz="2000" dirty="0" smtClean="0">
                <a:latin typeface="Times New Roman" pitchFamily="18" charset="0"/>
                <a:cs typeface="Times New Roman" pitchFamily="18" charset="0"/>
              </a:rPr>
            </a:br>
            <a:r>
              <a:rPr lang="el-GR" sz="2000" dirty="0" smtClean="0">
                <a:latin typeface="Times New Roman" pitchFamily="18" charset="0"/>
                <a:cs typeface="Times New Roman" pitchFamily="18" charset="0"/>
              </a:rPr>
              <a:t>Καθηγήτρια ΠΤΔΕ του Πανεπιστημίου Αθηνών</a:t>
            </a:r>
            <a:br>
              <a:rPr lang="el-GR" sz="2000" dirty="0" smtClean="0">
                <a:latin typeface="Times New Roman" pitchFamily="18" charset="0"/>
                <a:cs typeface="Times New Roman" pitchFamily="18" charset="0"/>
              </a:rPr>
            </a:br>
            <a:r>
              <a:rPr lang="el-GR" sz="2000" dirty="0" smtClean="0">
                <a:latin typeface="Times New Roman" pitchFamily="18" charset="0"/>
                <a:cs typeface="Times New Roman" pitchFamily="18" charset="0"/>
              </a:rPr>
              <a:t>Από το βιβλίο του Β.Δ. Αναγνωστόπουλου (</a:t>
            </a:r>
            <a:r>
              <a:rPr lang="el-GR" sz="2000" dirty="0" err="1" smtClean="0">
                <a:latin typeface="Times New Roman" pitchFamily="18" charset="0"/>
                <a:cs typeface="Times New Roman" pitchFamily="18" charset="0"/>
              </a:rPr>
              <a:t>επιμ</a:t>
            </a:r>
            <a:r>
              <a:rPr lang="el-GR" sz="2000" dirty="0" smtClean="0">
                <a:latin typeface="Times New Roman" pitchFamily="18" charset="0"/>
                <a:cs typeface="Times New Roman" pitchFamily="18" charset="0"/>
              </a:rPr>
              <a:t>.) </a:t>
            </a:r>
            <a:r>
              <a:rPr lang="el-GR" sz="2000" i="1" dirty="0" smtClean="0">
                <a:latin typeface="Times New Roman" pitchFamily="18" charset="0"/>
                <a:cs typeface="Times New Roman" pitchFamily="18" charset="0"/>
              </a:rPr>
              <a:t>Το υφαντό της Πηνελόπης</a:t>
            </a:r>
            <a:r>
              <a:rPr lang="el-GR" sz="2000" dirty="0" smtClean="0">
                <a:latin typeface="Times New Roman" pitchFamily="18" charset="0"/>
                <a:cs typeface="Times New Roman" pitchFamily="18" charset="0"/>
              </a:rPr>
              <a:t>  – </a:t>
            </a:r>
            <a:r>
              <a:rPr lang="el-GR" sz="2000" i="1" dirty="0" smtClean="0">
                <a:latin typeface="Times New Roman" pitchFamily="18" charset="0"/>
                <a:cs typeface="Times New Roman" pitchFamily="18" charset="0"/>
              </a:rPr>
              <a:t>διαχρονικές αναγνώσεις για το έργο και την προσωπικότητα της </a:t>
            </a:r>
            <a:r>
              <a:rPr lang="el-GR" sz="2000" i="1" dirty="0" err="1" smtClean="0">
                <a:latin typeface="Times New Roman" pitchFamily="18" charset="0"/>
                <a:cs typeface="Times New Roman" pitchFamily="18" charset="0"/>
              </a:rPr>
              <a:t>Λότης</a:t>
            </a:r>
            <a:r>
              <a:rPr lang="el-GR" sz="2000" i="1" dirty="0" smtClean="0">
                <a:latin typeface="Times New Roman" pitchFamily="18" charset="0"/>
                <a:cs typeface="Times New Roman" pitchFamily="18" charset="0"/>
              </a:rPr>
              <a:t> Πέτροβιτς-Ανδρουτσοπούλου</a:t>
            </a:r>
            <a:r>
              <a:rPr lang="el-GR" sz="2000" dirty="0" smtClean="0">
                <a:latin typeface="Times New Roman" pitchFamily="18" charset="0"/>
                <a:cs typeface="Times New Roman" pitchFamily="18" charset="0"/>
              </a:rPr>
              <a:t>. Εργαστήρι Λόγου και Πολιτισμού Πανεπιστημίου Θεσσαλίας: Βόλος 2008</a:t>
            </a:r>
            <a:r>
              <a:rPr lang="el-GR" sz="2000" b="1"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hangingPunct="1">
              <a:defRPr/>
            </a:pPr>
            <a:r>
              <a:rPr lang="el-GR" sz="2400" dirty="0" smtClean="0">
                <a:latin typeface="Times New Roman" pitchFamily="18" charset="0"/>
                <a:cs typeface="Times New Roman" pitchFamily="18" charset="0"/>
              </a:rPr>
              <a:t>ΚΡΙΤΙΚΕΣ ΓΙΑ ΤΟ ΠΑΡΑΜΥΘΙ: Η ΟΙΚΟΓΕΝΕΙΑ ΤΟΥ ΗΛΙΟΥ</a:t>
            </a:r>
            <a:endParaRPr lang="el-GR" sz="2400" dirty="0">
              <a:latin typeface="Times New Roman" pitchFamily="18" charset="0"/>
              <a:cs typeface="Times New Roman" pitchFamily="18" charset="0"/>
            </a:endParaRPr>
          </a:p>
        </p:txBody>
      </p:sp>
      <p:sp>
        <p:nvSpPr>
          <p:cNvPr id="53250" name="2 - Θέση περιεχομένου"/>
          <p:cNvSpPr>
            <a:spLocks noGrp="1"/>
          </p:cNvSpPr>
          <p:nvPr>
            <p:ph idx="1"/>
          </p:nvPr>
        </p:nvSpPr>
        <p:spPr/>
        <p:txBody>
          <a:bodyPr/>
          <a:lstStyle/>
          <a:p>
            <a:pPr eaLnBrk="1" hangingPunct="1"/>
            <a:r>
              <a:rPr lang="el-GR" sz="2200" dirty="0" smtClean="0">
                <a:latin typeface="Times New Roman" pitchFamily="18" charset="0"/>
                <a:cs typeface="Times New Roman" pitchFamily="18" charset="0"/>
              </a:rPr>
              <a:t>"... σύγχρονο, γεμάτο φαντασία, ένα παραμύθι ολοφώτεινο και γεμάτο γάμους, μεγάλες γέννες, συμπαντικά γεγονότα. Ένα παραμύθι όπου εναρμονίζονται τα </a:t>
            </a:r>
            <a:r>
              <a:rPr lang="el-GR" sz="2200" dirty="0" err="1" smtClean="0">
                <a:latin typeface="Times New Roman" pitchFamily="18" charset="0"/>
                <a:cs typeface="Times New Roman" pitchFamily="18" charset="0"/>
              </a:rPr>
              <a:t>παραμυθικά</a:t>
            </a:r>
            <a:r>
              <a:rPr lang="el-GR" sz="2200" dirty="0" smtClean="0">
                <a:latin typeface="Times New Roman" pitchFamily="18" charset="0"/>
                <a:cs typeface="Times New Roman" pitchFamily="18" charset="0"/>
              </a:rPr>
              <a:t> με τα μυθολογικά στοιχεία αλλά και με τα στοιχεία της ορατής πραγματικότητας". </a:t>
            </a:r>
            <a:br>
              <a:rPr lang="el-GR" sz="2200" dirty="0" smtClean="0">
                <a:latin typeface="Times New Roman" pitchFamily="18" charset="0"/>
                <a:cs typeface="Times New Roman" pitchFamily="18" charset="0"/>
              </a:rPr>
            </a:br>
            <a:r>
              <a:rPr lang="el-GR" sz="2200" dirty="0" smtClean="0">
                <a:latin typeface="Times New Roman" pitchFamily="18" charset="0"/>
                <a:cs typeface="Times New Roman" pitchFamily="18" charset="0"/>
              </a:rPr>
              <a:t>Ελένη </a:t>
            </a:r>
            <a:r>
              <a:rPr lang="el-GR" sz="2200" dirty="0" err="1" smtClean="0">
                <a:latin typeface="Times New Roman" pitchFamily="18" charset="0"/>
                <a:cs typeface="Times New Roman" pitchFamily="18" charset="0"/>
              </a:rPr>
              <a:t>Χωρεάνθη</a:t>
            </a:r>
            <a:r>
              <a:rPr lang="el-GR" sz="2200" dirty="0" smtClean="0">
                <a:latin typeface="Times New Roman" pitchFamily="18" charset="0"/>
                <a:cs typeface="Times New Roman" pitchFamily="18" charset="0"/>
              </a:rPr>
              <a:t>, Περιοδικό ΣΥΝΕΡΓΑΣΙΑ, τεύχος 36, Χειμώνας 1998-99.</a:t>
            </a:r>
          </a:p>
          <a:p>
            <a:pPr eaLnBrk="1" hangingPunct="1"/>
            <a:r>
              <a:rPr lang="el-GR" sz="2200" dirty="0" smtClean="0">
                <a:latin typeface="Times New Roman" pitchFamily="18" charset="0"/>
                <a:cs typeface="Times New Roman" pitchFamily="18" charset="0"/>
              </a:rPr>
              <a:t>"Όμορφο παραμύθι, από την πολυδιαβασμένη Λ.Π.-Α., από τα πιο γοητευτικά, ίσως, έργα της. Πρόκειται για τη δική της - παραμυθένια - εκδοχή σχετικώς με τη δημιουργία του Σύμπαντος... Αξιόλογη είναι και η εικονογράφηση με κολάζ που έγινε από τη συγγραφέα." </a:t>
            </a:r>
            <a:br>
              <a:rPr lang="el-GR" sz="2200" dirty="0" smtClean="0">
                <a:latin typeface="Times New Roman" pitchFamily="18" charset="0"/>
                <a:cs typeface="Times New Roman" pitchFamily="18" charset="0"/>
              </a:rPr>
            </a:br>
            <a:r>
              <a:rPr lang="el-GR" sz="2200" dirty="0" smtClean="0">
                <a:latin typeface="Times New Roman" pitchFamily="18" charset="0"/>
                <a:cs typeface="Times New Roman" pitchFamily="18" charset="0"/>
              </a:rPr>
              <a:t>Ελένη </a:t>
            </a:r>
            <a:r>
              <a:rPr lang="el-GR" sz="2200" dirty="0" err="1" smtClean="0">
                <a:latin typeface="Times New Roman" pitchFamily="18" charset="0"/>
                <a:cs typeface="Times New Roman" pitchFamily="18" charset="0"/>
              </a:rPr>
              <a:t>Σαραντίτη</a:t>
            </a:r>
            <a:r>
              <a:rPr lang="el-GR" sz="2200" dirty="0" smtClean="0">
                <a:latin typeface="Times New Roman" pitchFamily="18" charset="0"/>
                <a:cs typeface="Times New Roman" pitchFamily="18" charset="0"/>
              </a:rPr>
              <a:t>, Εφημερίδα ΕΛΕΥΘΕΡΟΤΥΠΙΑ, 18.12.98</a:t>
            </a:r>
          </a:p>
          <a:p>
            <a:pPr eaLnBrk="1" hangingPunct="1"/>
            <a:endParaRPr lang="el-G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229600" cy="1143000"/>
          </a:xfrm>
        </p:spPr>
        <p:txBody>
          <a:bodyPr/>
          <a:lstStyle/>
          <a:p>
            <a:pPr eaLnBrk="1" hangingPunct="1">
              <a:defRPr/>
            </a:pPr>
            <a:r>
              <a:rPr lang="el-GR" sz="2400" dirty="0" smtClean="0">
                <a:latin typeface="Times New Roman" pitchFamily="18" charset="0"/>
                <a:cs typeface="Times New Roman" pitchFamily="18" charset="0"/>
              </a:rPr>
              <a:t>Η ΙΣΤΟΡΙΑ ΤΟΥ ΠΑΡΑΜΥΘΙΟΥ «ΕΦΤΑ ΚΟΚΚΙΝΕΣ ΚΛΩΣΤΕΣ»</a:t>
            </a:r>
            <a:endParaRPr lang="el-GR" sz="2400" dirty="0">
              <a:latin typeface="Times New Roman" pitchFamily="18" charset="0"/>
              <a:cs typeface="Times New Roman" pitchFamily="18" charset="0"/>
            </a:endParaRPr>
          </a:p>
        </p:txBody>
      </p:sp>
      <p:sp>
        <p:nvSpPr>
          <p:cNvPr id="54274" name="2 - Θέση περιεχομένου"/>
          <p:cNvSpPr>
            <a:spLocks noGrp="1"/>
          </p:cNvSpPr>
          <p:nvPr>
            <p:ph idx="1"/>
          </p:nvPr>
        </p:nvSpPr>
        <p:spPr>
          <a:xfrm>
            <a:off x="214282" y="1214422"/>
            <a:ext cx="7467600" cy="4873625"/>
          </a:xfrm>
        </p:spPr>
        <p:txBody>
          <a:bodyPr/>
          <a:lstStyle/>
          <a:p>
            <a:pPr eaLnBrk="1" hangingPunct="1">
              <a:buFont typeface="Wingdings" pitchFamily="2" charset="2"/>
              <a:buNone/>
            </a:pPr>
            <a:r>
              <a:rPr lang="el-GR" sz="2300" dirty="0" smtClean="0">
                <a:latin typeface="Times New Roman" pitchFamily="18" charset="0"/>
                <a:cs typeface="Times New Roman" pitchFamily="18" charset="0"/>
              </a:rPr>
              <a:t>    7 Ιστορίες που βασίζονται στην ελληνική παράδοση. Ένα καρύδι το οποίο όταν πέφτει από την καρυδιά, κατρακυλάει για να γνωρίσει τον κόσμο. Ένα σπουργίτι που πολλές φορές ζητά από μια νεράιδα να του αλλάξει τα φτερά του, αλλά κάθε αλλαγή του προκαλεί και κάποιο «πρόβλημα» ώσπου στο τέλος καταλήγει να ζητά να αποκτήσει τα αρχικά του φτερά. Ο Βασίλης, ο οποίος ανακαλύπτει ένα μαγικό νερό το οποίο τον σώζει από την πείνα. Ο τσαγκάρης, που με τη βοήθεια της γυναίκας του τελικά φτιάχνει τις πιο όμορφες παντόφλες του κόσμου για τη βασίλισσα. Ο Κωνσταντής, του οποίου η μοίρα αλλάζει στο τέλος της ζωής του. Ο φούρναρης που ανακαλύπτει, στο τέλος, ότι οι καλύτεροι βοηθοί του είναι τα χέρια και τα πόδια του και το μαγικό μέλι, το οποίο βοηθά τους ήρωες στις περιπέτειές τους.</a:t>
            </a:r>
          </a:p>
        </p:txBody>
      </p:sp>
      <p:pic>
        <p:nvPicPr>
          <p:cNvPr id="6146" name="Picture 2" descr="Αποτέλεσμα εικόνας για επτα κοκκινεσ κλωστεσ"/>
          <p:cNvPicPr>
            <a:picLocks noChangeAspect="1" noChangeArrowheads="1"/>
          </p:cNvPicPr>
          <p:nvPr/>
        </p:nvPicPr>
        <p:blipFill>
          <a:blip r:embed="rId2"/>
          <a:srcRect/>
          <a:stretch>
            <a:fillRect/>
          </a:stretch>
        </p:blipFill>
        <p:spPr bwMode="auto">
          <a:xfrm>
            <a:off x="7500728" y="642918"/>
            <a:ext cx="1643272" cy="2461499"/>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a:xfrm>
            <a:off x="467544" y="0"/>
            <a:ext cx="7467600" cy="1143000"/>
          </a:xfrm>
          <a:noFill/>
        </p:spPr>
        <p:txBody>
          <a:bodyPr wrap="square" lIns="91440" tIns="45720" rIns="91440" bIns="45720" numCol="1" anchorCtr="0" compatLnSpc="1">
            <a:prstTxWarp prst="textNoShape">
              <a:avLst/>
            </a:prstTxWarp>
          </a:bodyPr>
          <a:lstStyle/>
          <a:p>
            <a:r>
              <a:rPr lang="el-GR" sz="2400" cap="none" dirty="0" smtClean="0">
                <a:latin typeface="Times New Roman" pitchFamily="18" charset="0"/>
                <a:cs typeface="Times New Roman" pitchFamily="18" charset="0"/>
              </a:rPr>
              <a:t>ΟΙ ΧΑΡΑΚΤΗΡΕΣ</a:t>
            </a:r>
          </a:p>
        </p:txBody>
      </p:sp>
      <p:sp>
        <p:nvSpPr>
          <p:cNvPr id="68611" name="Rectangle 3"/>
          <p:cNvSpPr>
            <a:spLocks noGrp="1"/>
          </p:cNvSpPr>
          <p:nvPr>
            <p:ph idx="1"/>
          </p:nvPr>
        </p:nvSpPr>
        <p:spPr>
          <a:xfrm>
            <a:off x="500034" y="1000108"/>
            <a:ext cx="7499350" cy="5257800"/>
          </a:xfrm>
        </p:spPr>
        <p:txBody>
          <a:bodyPr/>
          <a:lstStyle/>
          <a:p>
            <a:pPr>
              <a:lnSpc>
                <a:spcPct val="90000"/>
              </a:lnSpc>
            </a:pPr>
            <a:r>
              <a:rPr lang="el-GR" sz="2400" dirty="0" smtClean="0">
                <a:latin typeface="Times New Roman" pitchFamily="18" charset="0"/>
                <a:cs typeface="Times New Roman" pitchFamily="18" charset="0"/>
              </a:rPr>
              <a:t>1</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ιστορία</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ιστορία ενός καρυδιού</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καρύδι, μυρμήγκι, μέλισσα, ποντικός, άνθρωπος, καρυδιά.</a:t>
            </a:r>
          </a:p>
          <a:p>
            <a:pPr>
              <a:lnSpc>
                <a:spcPct val="90000"/>
              </a:lnSpc>
            </a:pPr>
            <a:r>
              <a:rPr lang="el-GR" sz="2400" dirty="0" smtClean="0">
                <a:latin typeface="Times New Roman" pitchFamily="18" charset="0"/>
                <a:cs typeface="Times New Roman" pitchFamily="18" charset="0"/>
              </a:rPr>
              <a:t>2</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Το σπουργίτι και τα φτερά του</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σπουργίτι, νεράιδα.</a:t>
            </a:r>
          </a:p>
          <a:p>
            <a:pPr>
              <a:lnSpc>
                <a:spcPct val="90000"/>
              </a:lnSpc>
            </a:pPr>
            <a:r>
              <a:rPr lang="el-GR" sz="2400" dirty="0" smtClean="0">
                <a:latin typeface="Times New Roman" pitchFamily="18" charset="0"/>
                <a:cs typeface="Times New Roman" pitchFamily="18" charset="0"/>
              </a:rPr>
              <a:t>3</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μηλιά και το μαγικό νερό</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Βασίλης, </a:t>
            </a:r>
            <a:r>
              <a:rPr lang="el-GR" sz="2400" dirty="0" err="1" smtClean="0">
                <a:latin typeface="Times New Roman" pitchFamily="18" charset="0"/>
                <a:cs typeface="Times New Roman" pitchFamily="18" charset="0"/>
              </a:rPr>
              <a:t>Φροσύνη</a:t>
            </a:r>
            <a:r>
              <a:rPr lang="el-GR" sz="2400" dirty="0" smtClean="0">
                <a:latin typeface="Times New Roman" pitchFamily="18" charset="0"/>
                <a:cs typeface="Times New Roman" pitchFamily="18" charset="0"/>
              </a:rPr>
              <a:t>, Κατσούφης, βασιλιάς, στρατιώτες.</a:t>
            </a:r>
          </a:p>
          <a:p>
            <a:pPr>
              <a:lnSpc>
                <a:spcPct val="90000"/>
              </a:lnSpc>
            </a:pPr>
            <a:r>
              <a:rPr lang="el-GR" sz="2400" dirty="0" smtClean="0">
                <a:latin typeface="Times New Roman" pitchFamily="18" charset="0"/>
                <a:cs typeface="Times New Roman" pitchFamily="18" charset="0"/>
              </a:rPr>
              <a:t>4</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Οι πιο όμορφες παντόφλες του κόσμου</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τσαγκάρης, η γυναίκα του τσαγκάρη, βασιλιάς, βασίλισσα.</a:t>
            </a:r>
          </a:p>
          <a:p>
            <a:pPr>
              <a:lnSpc>
                <a:spcPct val="90000"/>
              </a:lnSpc>
            </a:pPr>
            <a:r>
              <a:rPr lang="el-GR" sz="2400" dirty="0" smtClean="0">
                <a:latin typeface="Times New Roman" pitchFamily="18" charset="0"/>
                <a:cs typeface="Times New Roman" pitchFamily="18" charset="0"/>
              </a:rPr>
              <a:t>5</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Η μοίρα του Κωνσταντή</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Κωνσταντής, μοίρα.</a:t>
            </a:r>
          </a:p>
          <a:p>
            <a:pPr>
              <a:lnSpc>
                <a:spcPct val="90000"/>
              </a:lnSpc>
            </a:pPr>
            <a:r>
              <a:rPr lang="el-GR" sz="2400" dirty="0" smtClean="0">
                <a:latin typeface="Times New Roman" pitchFamily="18" charset="0"/>
                <a:cs typeface="Times New Roman" pitchFamily="18" charset="0"/>
              </a:rPr>
              <a:t>6</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Οι βοηθοί του φούρναρη</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κυρ – Στάθης ο φούρναρης, παραγιός, γριά.</a:t>
            </a:r>
          </a:p>
          <a:p>
            <a:pPr>
              <a:lnSpc>
                <a:spcPct val="90000"/>
              </a:lnSpc>
            </a:pPr>
            <a:r>
              <a:rPr lang="el-GR" sz="2400" dirty="0" smtClean="0">
                <a:latin typeface="Times New Roman" pitchFamily="18" charset="0"/>
                <a:cs typeface="Times New Roman" pitchFamily="18" charset="0"/>
              </a:rPr>
              <a:t>7</a:t>
            </a:r>
            <a:r>
              <a:rPr lang="el-GR" sz="2400" baseline="30000" dirty="0"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Το μαγικό μέλι</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Χαράλαμπος, Κλεομένης, γριούλα.</a:t>
            </a:r>
            <a:endParaRPr lang="en-US" sz="2400" dirty="0" smtClean="0">
              <a:latin typeface="Times New Roman" pitchFamily="18" charset="0"/>
              <a:cs typeface="Times New Roman" pitchFamily="18" charset="0"/>
            </a:endParaRPr>
          </a:p>
          <a:p>
            <a:pPr>
              <a:lnSpc>
                <a:spcPct val="90000"/>
              </a:lnSpc>
              <a:buNone/>
            </a:pPr>
            <a:endParaRPr lang="el-GR" sz="2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a:solidFill>
            <a:srgbClr val="08A4A8"/>
          </a:solidFill>
        </p:spPr>
        <p:txBody>
          <a:bodyPr/>
          <a:lstStyle/>
          <a:p>
            <a:pPr>
              <a:buNone/>
            </a:pPr>
            <a:r>
              <a:rPr lang="el-GR" sz="1600" b="1" dirty="0" smtClean="0"/>
              <a:t>Πλοκή</a:t>
            </a:r>
            <a:r>
              <a:rPr lang="en-US" sz="1600" b="1" dirty="0" smtClean="0"/>
              <a:t>:</a:t>
            </a:r>
            <a:r>
              <a:rPr lang="el-GR" sz="1600" b="1" dirty="0" smtClean="0"/>
              <a:t>  </a:t>
            </a:r>
          </a:p>
          <a:p>
            <a:pPr>
              <a:buNone/>
            </a:pPr>
            <a:r>
              <a:rPr lang="el-GR" sz="1600" b="1" i="1" dirty="0" smtClean="0"/>
              <a:t>1</a:t>
            </a:r>
            <a:r>
              <a:rPr lang="el-GR" sz="1600" b="1" i="1" baseline="30000" dirty="0" smtClean="0"/>
              <a:t>η</a:t>
            </a:r>
            <a:r>
              <a:rPr lang="el-GR" sz="1600" b="1" i="1" dirty="0" smtClean="0"/>
              <a:t> ιστορία</a:t>
            </a:r>
            <a:r>
              <a:rPr lang="en-US" sz="1600" b="1" i="1" dirty="0" smtClean="0"/>
              <a:t>:</a:t>
            </a:r>
            <a:r>
              <a:rPr lang="el-GR" sz="1600" b="1" i="1" dirty="0" smtClean="0"/>
              <a:t> </a:t>
            </a:r>
            <a:r>
              <a:rPr lang="el-GR" sz="1600" dirty="0" smtClean="0"/>
              <a:t>Το καρύδι πέφτει από το δέντρο – ταξιδεύει και μαθαίνει τον κόσμο – γνωρίζει τη μέλισσα, το ποντίκι και το μυρμήγκι – εγκλωβίζεται σε ένα σάκο με καρύδια από έναν άνθρωπο που το μάζεψε – απελευθερώνεται – γυρίζει πίσω στην καρυδιά. </a:t>
            </a:r>
          </a:p>
          <a:p>
            <a:pPr>
              <a:buNone/>
            </a:pPr>
            <a:r>
              <a:rPr lang="el-GR" sz="1600" b="1" i="1" dirty="0" smtClean="0"/>
              <a:t>2</a:t>
            </a:r>
            <a:r>
              <a:rPr lang="el-GR" sz="1600" b="1" i="1" baseline="30000" dirty="0" smtClean="0"/>
              <a:t>η</a:t>
            </a:r>
            <a:r>
              <a:rPr lang="el-GR" sz="1600" b="1" i="1" dirty="0" smtClean="0"/>
              <a:t> ιστορία</a:t>
            </a:r>
            <a:r>
              <a:rPr lang="en-US" sz="1600" b="1" i="1" dirty="0" smtClean="0"/>
              <a:t>:</a:t>
            </a:r>
            <a:r>
              <a:rPr lang="el-GR" sz="1600" b="1" i="1" dirty="0" smtClean="0"/>
              <a:t> </a:t>
            </a:r>
            <a:r>
              <a:rPr lang="el-GR" sz="1600" dirty="0" smtClean="0"/>
              <a:t>Το σπουργίτι βρίσκει το χαμένο ραβδί της νεράιδας – η νεράιδα κάνει σε αντάλλαγμα τα φτερά του χρυσά – η νεράιδα κάνει τα φτερά του βελουδένια – η νεράιδα κάνει τα φτερά του μεταξένια – η νεράιδα κάνει τα φτερά του όπως ήταν κανονικά πριν – το σπουργίτι καταλαβαίνει πως είναι όμορφο όπως είναι.</a:t>
            </a:r>
          </a:p>
          <a:p>
            <a:pPr>
              <a:buNone/>
            </a:pPr>
            <a:r>
              <a:rPr lang="el-GR" sz="1600" b="1" i="1" dirty="0" smtClean="0"/>
              <a:t>3</a:t>
            </a:r>
            <a:r>
              <a:rPr lang="el-GR" sz="1600" b="1" i="1" baseline="30000" dirty="0" smtClean="0"/>
              <a:t>η</a:t>
            </a:r>
            <a:r>
              <a:rPr lang="el-GR" sz="1600" b="1" i="1" dirty="0" smtClean="0"/>
              <a:t> ιστορία</a:t>
            </a:r>
            <a:r>
              <a:rPr lang="en-US" sz="1600" b="1" i="1" dirty="0" smtClean="0"/>
              <a:t>:</a:t>
            </a:r>
            <a:r>
              <a:rPr lang="el-GR" sz="1600" b="1" i="1" dirty="0" smtClean="0"/>
              <a:t> </a:t>
            </a:r>
            <a:r>
              <a:rPr lang="el-GR" sz="1600" dirty="0" smtClean="0"/>
              <a:t>Ο Βασίλης βρίσκει το πηγάδι που το νερό του ήταν μαγικό – μαζεύει σε μια κανάτα νερό και το πάει σπίτι του – η γυναίκα του ρίχνει χωρίς να το ξέρει το νερό στη μηλιά – η μηλιά αρχίζει να κάνει χρυσά μήλα – τα πουλάνε και αγοράζουν το δικό τους κοπάδι με ζώα – ο Κατσούφης ζηλεύει και το μαρτυρά στον βασιλιά – ο βασιλιάς στέλνει στρατιώτες να την κόψουν – η γυναίκα ποτίζει με κανονικό νερό τη μηλιά και αυτή βγάζει και πάλι κόκκινα μήλα – οι στρατιώτες το βλέπουν και το λένε στον βασιλιά – Ο Βασίλης και η γυναίκα του είναι πλέον χαρούμενοι.</a:t>
            </a:r>
          </a:p>
          <a:p>
            <a:pPr>
              <a:buNone/>
            </a:pPr>
            <a:r>
              <a:rPr lang="el-GR" sz="1600" b="1" i="1" dirty="0" smtClean="0"/>
              <a:t>4</a:t>
            </a:r>
            <a:r>
              <a:rPr lang="el-GR" sz="1600" b="1" i="1" baseline="30000" dirty="0" smtClean="0"/>
              <a:t>η</a:t>
            </a:r>
            <a:r>
              <a:rPr lang="el-GR" sz="1600" b="1" i="1" dirty="0" smtClean="0"/>
              <a:t> ιστορία</a:t>
            </a:r>
            <a:r>
              <a:rPr lang="en-US" sz="1600" b="1" i="1" dirty="0" smtClean="0"/>
              <a:t>:</a:t>
            </a:r>
            <a:r>
              <a:rPr lang="el-GR" sz="1600" b="1" i="1" dirty="0" smtClean="0"/>
              <a:t> </a:t>
            </a:r>
            <a:r>
              <a:rPr lang="el-GR" sz="1600" dirty="0" smtClean="0"/>
              <a:t>Ο βασιλιάς ζητάει από τον τσαγκάρη να φτιάξει για τη βασίλισσα τις πιο όμορφες παντόφλες του κόσμου – ο τσαγκάρης πηγαίνει ξανά και ξανά μέχρι την τρίτη ημέρα – η γυναίκα του λέει πως είδε στον ύπνο της μια νεράιδα με τις πιο όμορφες παντόφλες του κόσμου – ο τσαγκάρης τις φτιάχνει ίδιες – τις πηγαίνει στο βασιλιά και του αρέσουν – η βασίλισσα τις φοράει και αρχίζει να πετάει ώσπου χάνεται στον ουρανό – ο βασιλιάς πάει να την βρει – ο τσαγκάρης προσκαλείται να γίνει ο νέος βασιλιάς αλλά εκείνος αρνείται γιατί είναι ευτυχισμένος όπως είναι.</a:t>
            </a:r>
          </a:p>
          <a:p>
            <a:pPr>
              <a:buNone/>
            </a:pPr>
            <a:r>
              <a:rPr lang="el-GR" sz="1600" b="1" i="1" dirty="0" smtClean="0"/>
              <a:t>5</a:t>
            </a:r>
            <a:r>
              <a:rPr lang="el-GR" sz="1600" b="1" i="1" baseline="30000" dirty="0" smtClean="0"/>
              <a:t>η</a:t>
            </a:r>
            <a:r>
              <a:rPr lang="el-GR" sz="1600" b="1" i="1" dirty="0" smtClean="0"/>
              <a:t> ιστορία</a:t>
            </a:r>
            <a:r>
              <a:rPr lang="en-US" sz="1600" b="1" i="1" dirty="0" smtClean="0"/>
              <a:t>:</a:t>
            </a:r>
            <a:r>
              <a:rPr lang="el-GR" sz="1600" b="1" i="1" dirty="0" smtClean="0"/>
              <a:t> </a:t>
            </a:r>
            <a:r>
              <a:rPr lang="el-GR" sz="1600" dirty="0" smtClean="0"/>
              <a:t>Ο </a:t>
            </a:r>
            <a:r>
              <a:rPr lang="el-GR" sz="1600" dirty="0" err="1" smtClean="0"/>
              <a:t>Κωσταντής</a:t>
            </a:r>
            <a:r>
              <a:rPr lang="el-GR" sz="1600" dirty="0" smtClean="0"/>
              <a:t> φεύγει από το φτωχό χωριό του – η μοίρα το εμφανίζεται και του δίνει ένα δαχτυλίδι – πηγαίνει στον νέο τόπο και με τα χρήματα που βγάζει προσπαθεί να γίνει ευτυχισμένος – δεν τα καταφέρνει και έτσι πουλάει όλα τα υπάρχοντα του και γυρίζει στο χωριό του – με τα χρήματα που μάζεψε ξαναφτιάχνει το χωριό του – πλέον είναι ευτυχισμένος.</a:t>
            </a:r>
            <a:endParaRPr lang="el-GR" sz="1600" b="1"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14290"/>
            <a:ext cx="7429520" cy="6215106"/>
          </a:xfrm>
        </p:spPr>
        <p:txBody>
          <a:bodyPr/>
          <a:lstStyle/>
          <a:p>
            <a:pPr>
              <a:buNone/>
            </a:pPr>
            <a:r>
              <a:rPr lang="el-GR" sz="1800" b="1" i="1" dirty="0" smtClean="0"/>
              <a:t>6</a:t>
            </a:r>
            <a:r>
              <a:rPr lang="el-GR" sz="1800" b="1" i="1" baseline="30000" dirty="0" smtClean="0"/>
              <a:t>η</a:t>
            </a:r>
            <a:r>
              <a:rPr lang="el-GR" sz="1800" b="1" i="1" dirty="0" smtClean="0"/>
              <a:t> ιστορία</a:t>
            </a:r>
            <a:r>
              <a:rPr lang="en-US" sz="1800" b="1" i="1" dirty="0" smtClean="0"/>
              <a:t>:</a:t>
            </a:r>
            <a:r>
              <a:rPr lang="el-GR" sz="1800" b="1" i="1" dirty="0" smtClean="0"/>
              <a:t> </a:t>
            </a:r>
            <a:r>
              <a:rPr lang="el-GR" sz="1800" dirty="0" smtClean="0"/>
              <a:t>Ο φούρναρης έχει πολλές δουλειές και συνεχώς παραπονιέται πως δεν μπορεί – εμφανίζεται μια γριούλα και του λέει πως θα του φέρει τέσσερις βοηθούς αν φορέσει δύο πέτρινα παπούτσια και κρατήσει σε κάθε χέρι του μια κολοκύθα και κάνει όλες τις δουλειές με αυτό τον τρόπο – ο φούρναρης το κάνει και απελπίζεται γιατί πλέον δεν θα καταφέρνει – έρχεται η γριούλα και του λέει πως μπορεί πλέον να αφήσει τα παπούτσια και τις κολοκύθες – ο φούρναρης πλέον μπορεί και κάνει με τα χέρια και τα πόδια του όλες τις δουλειές του με άνεση – καταλαβαίνει πως οι τέσσερις πολύτιμοι βοηθοί του ήταν τα χέρια και τα πόδια του και ότι δεν πρέπει να παραπονιέται αλλά να πιστεύει στον εαυτό του.</a:t>
            </a:r>
          </a:p>
          <a:p>
            <a:pPr>
              <a:buNone/>
            </a:pPr>
            <a:endParaRPr lang="el-GR" sz="1800" dirty="0" smtClean="0"/>
          </a:p>
          <a:p>
            <a:pPr>
              <a:buNone/>
            </a:pPr>
            <a:r>
              <a:rPr lang="el-GR" sz="1800" b="1" i="1" dirty="0" smtClean="0"/>
              <a:t>7</a:t>
            </a:r>
            <a:r>
              <a:rPr lang="el-GR" sz="1800" b="1" i="1" baseline="30000" dirty="0" smtClean="0"/>
              <a:t>η</a:t>
            </a:r>
            <a:r>
              <a:rPr lang="el-GR" sz="1800" b="1" i="1" dirty="0" smtClean="0"/>
              <a:t> ιστορία</a:t>
            </a:r>
            <a:r>
              <a:rPr lang="en-US" sz="1800" b="1" i="1" dirty="0" smtClean="0"/>
              <a:t>:</a:t>
            </a:r>
            <a:r>
              <a:rPr lang="el-GR" sz="1800" b="1" i="1" dirty="0" smtClean="0"/>
              <a:t> </a:t>
            </a:r>
            <a:r>
              <a:rPr lang="el-GR" sz="1800" dirty="0" smtClean="0"/>
              <a:t>Ο Χαράλαμπος και ο Κλεομένης φεύγουν να βρουν δουλειά από το φτωχό χωριό τους – συναντούν μια γριούλα που δίνει στον καθένα ένα βαζάκι μέλι μαγικό που διώχνει κάθε στεναχώρια – ο Κλεομένης με το παραμικρό τρώει το μέλι ενώ ο Χαράλαμπος αντιμετωπίζει κάθε </a:t>
            </a:r>
            <a:r>
              <a:rPr lang="el-GR" sz="1800" smtClean="0"/>
              <a:t>δυσκολία μόνος </a:t>
            </a:r>
            <a:r>
              <a:rPr lang="el-GR" sz="1800" dirty="0" smtClean="0"/>
              <a:t>του με τις δυνάμεις του – μαζεύουν αρκετά χρήματα για να γυρίσουν πίσω στο χωριό τους – το μέλι του Κλεομένη τελείωσε αλλά βλέποντας τον φίλο του να αντιμετωπίζει τις δυσκολίες της ζωής από μόνο του αρχίζει και παραδειγματίζεται από τον φίλο του και πλέον ζουν στο χωριό ευτυχισμένοι.</a:t>
            </a:r>
            <a:endParaRPr lang="el-GR" sz="1800" b="1"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hangingPunct="1">
              <a:defRPr/>
            </a:pPr>
            <a:r>
              <a:rPr lang="el-GR" sz="2400" dirty="0" smtClean="0">
                <a:latin typeface="Times New Roman" pitchFamily="18" charset="0"/>
                <a:cs typeface="Times New Roman" pitchFamily="18" charset="0"/>
              </a:rPr>
              <a:t>ΟΙ ΚΡΙΤΙΚΕΣ ΓΙΑ ΤΟ ΠΑΡΑΜΥΘΙ «ΕΦΤΑ ΚΟΚΚΙΝΕΣ ΚΛΩΣΤΕΣ"</a:t>
            </a:r>
            <a:endParaRPr lang="el-GR" sz="2400" dirty="0">
              <a:latin typeface="Times New Roman" pitchFamily="18" charset="0"/>
              <a:cs typeface="Times New Roman" pitchFamily="18" charset="0"/>
            </a:endParaRPr>
          </a:p>
        </p:txBody>
      </p:sp>
      <p:sp>
        <p:nvSpPr>
          <p:cNvPr id="58370" name="2 - Θέση περιεχομένου"/>
          <p:cNvSpPr>
            <a:spLocks noGrp="1"/>
          </p:cNvSpPr>
          <p:nvPr>
            <p:ph idx="1"/>
          </p:nvPr>
        </p:nvSpPr>
        <p:spPr>
          <a:xfrm>
            <a:off x="0" y="1500174"/>
            <a:ext cx="8686800" cy="4972072"/>
          </a:xfrm>
        </p:spPr>
        <p:txBody>
          <a:bodyPr/>
          <a:lstStyle/>
          <a:p>
            <a:pPr eaLnBrk="1" hangingPunct="1"/>
            <a:r>
              <a:rPr lang="el-GR" sz="1800" dirty="0" smtClean="0">
                <a:latin typeface="Times New Roman" pitchFamily="18" charset="0"/>
                <a:cs typeface="Times New Roman" pitchFamily="18" charset="0"/>
              </a:rPr>
              <a:t>"... Εφτά μικρά παραμύθια γραμμένα απλά, με σφιχτοδεμένο και ζωντανό λόγο. Καθένα από τα παραμύθια φέρνει κι ένα μήνυμα, δίνει κι ένα δίδαγμα που βγαίνει από την πλοκή της ιστορίας, δίχως διδακτισμό, ακριβώς όπως γίνεται και στα λαϊκά παραμύθια, από τα οποία εξάλλου είναι αρκετά επηρεασμένη η συγγραφέας". </a:t>
            </a:r>
            <a:br>
              <a:rPr lang="el-GR" sz="1800" dirty="0" smtClean="0">
                <a:latin typeface="Times New Roman" pitchFamily="18" charset="0"/>
                <a:cs typeface="Times New Roman" pitchFamily="18" charset="0"/>
              </a:rPr>
            </a:br>
            <a:r>
              <a:rPr lang="el-GR" sz="1800" dirty="0" err="1" smtClean="0">
                <a:latin typeface="Times New Roman" pitchFamily="18" charset="0"/>
                <a:cs typeface="Times New Roman" pitchFamily="18" charset="0"/>
              </a:rPr>
              <a:t>Βίτω</a:t>
            </a:r>
            <a:r>
              <a:rPr lang="el-GR" sz="1800" dirty="0" smtClean="0">
                <a:latin typeface="Times New Roman" pitchFamily="18" charset="0"/>
                <a:cs typeface="Times New Roman" pitchFamily="18" charset="0"/>
              </a:rPr>
              <a:t> Αγγελοπούλου, Εφημερίδα Η ΚΑΘΗΜΕΡΙΝΗ - 31.5.1979</a:t>
            </a:r>
          </a:p>
          <a:p>
            <a:pPr eaLnBrk="1" hangingPunct="1">
              <a:buNone/>
            </a:pPr>
            <a:endParaRPr lang="el-GR" sz="1800" dirty="0" smtClean="0">
              <a:latin typeface="Times New Roman" pitchFamily="18" charset="0"/>
              <a:cs typeface="Times New Roman" pitchFamily="18" charset="0"/>
            </a:endParaRPr>
          </a:p>
          <a:p>
            <a:r>
              <a:rPr lang="el-GR" sz="1800" dirty="0" smtClean="0">
                <a:latin typeface="Times New Roman" pitchFamily="18" charset="0"/>
                <a:cs typeface="Times New Roman" pitchFamily="18" charset="0"/>
              </a:rPr>
              <a:t>"Μια συλλογή παραμυθιών που καταφέρνουν να συνδυάσουν τα στοιχεία των λαϊκών παραμυθιών με τους προβληματισμούς και τις ανάγκες του σήμερα. </a:t>
            </a:r>
            <a:r>
              <a:rPr lang="el-GR" sz="1800" dirty="0" err="1" smtClean="0">
                <a:latin typeface="Times New Roman" pitchFamily="18" charset="0"/>
                <a:cs typeface="Times New Roman" pitchFamily="18" charset="0"/>
              </a:rPr>
              <a:t>΄Ετσι</a:t>
            </a:r>
            <a:r>
              <a:rPr lang="el-GR" sz="1800" dirty="0" smtClean="0">
                <a:latin typeface="Times New Roman" pitchFamily="18" charset="0"/>
                <a:cs typeface="Times New Roman" pitchFamily="18" charset="0"/>
              </a:rPr>
              <a:t> λοιπόν μπορούμε να δούμε πως το παραμύθι - αυτή η τόσο αφηγηματική μορφή - μπορεί να κρατά και στις μέρες μας το χώρο που πάντα του ανήκει". </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Μάνος </a:t>
            </a:r>
            <a:r>
              <a:rPr lang="el-GR" sz="1800" dirty="0" err="1" smtClean="0">
                <a:latin typeface="Times New Roman" pitchFamily="18" charset="0"/>
                <a:cs typeface="Times New Roman" pitchFamily="18" charset="0"/>
              </a:rPr>
              <a:t>Κοντολέων</a:t>
            </a:r>
            <a:r>
              <a:rPr lang="el-GR" sz="1800" dirty="0" smtClean="0">
                <a:latin typeface="Times New Roman" pitchFamily="18" charset="0"/>
                <a:cs typeface="Times New Roman" pitchFamily="18" charset="0"/>
              </a:rPr>
              <a:t>, Περιοδικό UNICEF και Κόσμος - </a:t>
            </a:r>
            <a:r>
              <a:rPr lang="el-GR" sz="1800" dirty="0" err="1" smtClean="0">
                <a:latin typeface="Times New Roman" pitchFamily="18" charset="0"/>
                <a:cs typeface="Times New Roman" pitchFamily="18" charset="0"/>
              </a:rPr>
              <a:t>΄Ανοιξη</a:t>
            </a:r>
            <a:r>
              <a:rPr lang="el-GR" sz="1800" dirty="0" smtClean="0">
                <a:latin typeface="Times New Roman" pitchFamily="18" charset="0"/>
                <a:cs typeface="Times New Roman" pitchFamily="18" charset="0"/>
              </a:rPr>
              <a:t> 1994</a:t>
            </a:r>
          </a:p>
          <a:p>
            <a:pPr eaLnBrk="1" hangingPunct="1"/>
            <a:endParaRPr lang="el-GR"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4282" y="-857280"/>
            <a:ext cx="6275040" cy="2838946"/>
          </a:xfrm>
        </p:spPr>
        <p:txBody>
          <a:bodyPr>
            <a:noAutofit/>
          </a:bodyPr>
          <a:lstStyle/>
          <a:p>
            <a:r>
              <a:rPr lang="el-GR" sz="2400" cap="none" dirty="0">
                <a:solidFill>
                  <a:schemeClr val="tx1"/>
                </a:solidFill>
                <a:latin typeface="Times New Roman" pitchFamily="18" charset="0"/>
                <a:cs typeface="Times New Roman" pitchFamily="18" charset="0"/>
              </a:rPr>
              <a:t>Η ΙΣΤΟΡΙΑ </a:t>
            </a:r>
            <a:r>
              <a:rPr lang="en-US" sz="2400" cap="none" dirty="0" smtClean="0">
                <a:solidFill>
                  <a:schemeClr val="tx1"/>
                </a:solidFill>
                <a:latin typeface="Times New Roman" pitchFamily="18" charset="0"/>
                <a:cs typeface="Times New Roman" pitchFamily="18" charset="0"/>
              </a:rPr>
              <a:t>:</a:t>
            </a:r>
            <a:r>
              <a:rPr lang="el-GR" sz="2400" cap="none" dirty="0" smtClean="0">
                <a:solidFill>
                  <a:schemeClr val="tx1"/>
                </a:solidFill>
                <a:latin typeface="Times New Roman" pitchFamily="18" charset="0"/>
                <a:cs typeface="Times New Roman" pitchFamily="18" charset="0"/>
              </a:rPr>
              <a:t>«</a:t>
            </a:r>
            <a:r>
              <a:rPr lang="el-GR" sz="2400" dirty="0" smtClean="0">
                <a:latin typeface="Times New Roman" pitchFamily="18" charset="0"/>
                <a:cs typeface="Times New Roman" pitchFamily="18" charset="0"/>
              </a:rPr>
              <a:t>ΣΤΗΝ ΓΕΙΤΟΝΙΑ ΤΟΥ ΗΛΙΟΥ»</a:t>
            </a:r>
            <a:br>
              <a:rPr lang="el-GR" sz="2400" dirty="0" smtClean="0">
                <a:latin typeface="Times New Roman" pitchFamily="18" charset="0"/>
                <a:cs typeface="Times New Roman" pitchFamily="18" charset="0"/>
              </a:rPr>
            </a:br>
            <a:endParaRPr lang="el-GR" sz="2400" b="1" dirty="0">
              <a:latin typeface="Times New Roman" pitchFamily="18" charset="0"/>
              <a:cs typeface="Times New Roman" pitchFamily="18" charset="0"/>
            </a:endParaRPr>
          </a:p>
        </p:txBody>
      </p:sp>
      <p:pic>
        <p:nvPicPr>
          <p:cNvPr id="4" name="Θέση περιεχομένου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660232" y="0"/>
            <a:ext cx="2088232" cy="311521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extBox 4"/>
          <p:cNvSpPr txBox="1"/>
          <p:nvPr/>
        </p:nvSpPr>
        <p:spPr>
          <a:xfrm>
            <a:off x="214282" y="1214422"/>
            <a:ext cx="6143668" cy="4154984"/>
          </a:xfrm>
          <a:prstGeom prst="rect">
            <a:avLst/>
          </a:prstGeom>
          <a:noFill/>
        </p:spPr>
        <p:txBody>
          <a:bodyPr wrap="square" rtlCol="0">
            <a:spAutoFit/>
          </a:bodyPr>
          <a:lstStyle/>
          <a:p>
            <a:r>
              <a:rPr lang="el-GR" sz="2400" dirty="0" smtClean="0">
                <a:latin typeface="Times New Roman" pitchFamily="18" charset="0"/>
                <a:cs typeface="Times New Roman" pitchFamily="18" charset="0"/>
              </a:rPr>
              <a:t>Στη </a:t>
            </a:r>
            <a:r>
              <a:rPr lang="el-GR" sz="2400" dirty="0">
                <a:latin typeface="Times New Roman" pitchFamily="18" charset="0"/>
                <a:cs typeface="Times New Roman" pitchFamily="18" charset="0"/>
              </a:rPr>
              <a:t>γειτονιά του ήλιου, μια γειτονιά που θα μπορούσε να είναι σε οποιαδήποτε πόλη, ζουν δέκα μικρά παιδιά - πέντε αγόρια και πέντε κορίτσια. Όλα μαζί παίζουν, μαλώνουν, φιλιώνουν, συμπαραστέκονται το ένα στο άλλο και δε διστάζουν ν' αντιδράσουν ομαδικά, όταν κάτι τους φαίνεται άδικο. Μέσα απ' το παιχνίδι μαθαίνουν πράγματα καθημερινά, αλλά και έννοιες σημαντικότερες, όπως η αξία της φιλίας, η σημασία του περιβάλλοντος, οι καλές ανθρώπινες σχέσεις και η αληθινή αγάπη.</a:t>
            </a:r>
          </a:p>
        </p:txBody>
      </p:sp>
    </p:spTree>
    <p:extLst>
      <p:ext uri="{BB962C8B-B14F-4D97-AF65-F5344CB8AC3E}">
        <p14:creationId xmlns="" xmlns:p14="http://schemas.microsoft.com/office/powerpoint/2010/main" val="2878043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1472" y="-357214"/>
            <a:ext cx="8229600" cy="1143000"/>
          </a:xfrm>
        </p:spPr>
        <p:txBody>
          <a:bodyPr>
            <a:normAutofit/>
          </a:bodyPr>
          <a:lstStyle/>
          <a:p>
            <a:r>
              <a:rPr lang="el-GR" sz="2400" dirty="0" smtClean="0">
                <a:solidFill>
                  <a:schemeClr val="tx1"/>
                </a:solidFill>
                <a:latin typeface="Times New Roman" pitchFamily="18" charset="0"/>
                <a:cs typeface="Times New Roman" pitchFamily="18" charset="0"/>
              </a:rPr>
              <a:t>ΧΑΡΑΚΤΗΡΕΣ</a:t>
            </a:r>
            <a:endParaRPr lang="el-GR" sz="2400" dirty="0">
              <a:solidFill>
                <a:schemeClr val="tx1"/>
              </a:solidFill>
              <a:latin typeface="Times New Roman" pitchFamily="18" charset="0"/>
              <a:cs typeface="Times New Roman" pitchFamily="18" charset="0"/>
            </a:endParaRPr>
          </a:p>
        </p:txBody>
      </p:sp>
      <p:sp>
        <p:nvSpPr>
          <p:cNvPr id="3" name="Θέση περιεχομένου 2"/>
          <p:cNvSpPr>
            <a:spLocks noGrp="1"/>
          </p:cNvSpPr>
          <p:nvPr>
            <p:ph idx="1"/>
          </p:nvPr>
        </p:nvSpPr>
        <p:spPr>
          <a:xfrm>
            <a:off x="0" y="500042"/>
            <a:ext cx="7500958" cy="6000792"/>
          </a:xfrm>
        </p:spPr>
        <p:txBody>
          <a:bodyPr>
            <a:noAutofit/>
          </a:bodyPr>
          <a:lstStyle/>
          <a:p>
            <a:r>
              <a:rPr lang="el-GR" sz="1800" dirty="0" smtClean="0">
                <a:latin typeface="Times New Roman" pitchFamily="18" charset="0"/>
                <a:cs typeface="Times New Roman" pitchFamily="18" charset="0"/>
              </a:rPr>
              <a:t>Αντώνης, Ελένη, Δημήτρης, Σοφία, Σωτήρης, </a:t>
            </a:r>
            <a:r>
              <a:rPr lang="el-GR" sz="1800" dirty="0" err="1" smtClean="0">
                <a:latin typeface="Times New Roman" pitchFamily="18" charset="0"/>
                <a:cs typeface="Times New Roman" pitchFamily="18" charset="0"/>
              </a:rPr>
              <a:t>Μάρω</a:t>
            </a:r>
            <a:r>
              <a:rPr lang="el-GR" sz="1800" dirty="0" smtClean="0">
                <a:latin typeface="Times New Roman" pitchFamily="18" charset="0"/>
                <a:cs typeface="Times New Roman" pitchFamily="18" charset="0"/>
              </a:rPr>
              <a:t>, Μιχάλης, Άννα, Φώτης, Κατερίνα</a:t>
            </a:r>
            <a:r>
              <a:rPr lang="el-GR" sz="1600" dirty="0" smtClean="0">
                <a:latin typeface="Times New Roman" pitchFamily="18" charset="0"/>
                <a:cs typeface="Times New Roman" pitchFamily="18" charset="0"/>
              </a:rPr>
              <a:t>   </a:t>
            </a:r>
          </a:p>
          <a:p>
            <a:pPr>
              <a:buNone/>
            </a:pPr>
            <a:endParaRPr lang="el-GR" sz="1600" b="1"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Πλοκή</a:t>
            </a:r>
            <a:r>
              <a:rPr lang="en-US" sz="1800" b="1"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r>
              <a:rPr lang="el-GR" sz="1600" dirty="0" smtClean="0"/>
              <a:t>Στην πλατεία Ηλίου ζούνε τις μικρές καθημερινές ιστορίες τους δέκα παιδιά, πέντε αγόρια και πέντε κορίτσια από τεσσάρων έως επτά χρονών. Στις δέκα μικρές περιπέτειες που εκτυλίσσονται στη γειτονιά, παρακολουθούμε τα πάθη των μικρών ηρώων. Πότε η Άννα θέλει να μάθει τον παπαγάλο της να μιλάει και να διαβάζει, πότε η παρέα όλη στήνει ένα μανάβικο με ζαρζαβατικά που φέρνει από το σπίτι, πότε η </a:t>
            </a:r>
            <a:r>
              <a:rPr lang="el-GR" sz="1600" dirty="0" err="1" smtClean="0"/>
              <a:t>Μάρω</a:t>
            </a:r>
            <a:r>
              <a:rPr lang="el-GR" sz="1600" dirty="0" smtClean="0"/>
              <a:t> προσπαθεί να μάθει την ώρα αλλά τα «και τέταρτο» και «παρά δέκα» της φαίνονται βουνό, με αποτέλεσμα να κάνει γκάφες στη ρύθμιση των «ραντεβού» της, πότε είναι κάποιες αμυγδαλές που πρέπει να αφαιρεθούν και να σημειωθούν υποχρεωτικές απουσίες από το παιχνίδι στην πλατεία και πότε ένας καλοκάγαθος παππούς που τιμά τακτικά το παγκάκι της πλατείας, διηγείται ωραία παραμύθια στα παιδιά και διευθετεί δίκαια τις διαφορές τους. Άλλοτε πάλι οι περιπέτειες αφορούν πιο σοβαρά θέματα όπως το διαζύγιο των γονιών, την ανεργία και το συνακόλουθο στένεμα των οικονομικών της οικογένειας αλλά και τη ζήλια για το μικρό αδερφάκι που εκδηλώνεται με πισωγυρίσματα στη συμπεριφορά του πρωτότοκου. Όταν το λιγοστό πράσινο της πλατείας τίθεται σε κίνδυνο, για χάρη λίγης ακόμη «ανάπτυξης», τα παιδιά ξεσηκώνονται και ξεσηκώνουν και τους μεγάλους για την προστασία του.</a:t>
            </a:r>
            <a:endParaRPr lang="el-GR" sz="1800" b="1"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Σκηνικό</a:t>
            </a:r>
            <a:r>
              <a:rPr lang="en-US" sz="1800" b="1"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Γειτονιά του Ήλιου</a:t>
            </a:r>
            <a:endParaRPr lang="el-GR" sz="1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809649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900"/>
            <a:ext cx="8043890" cy="725470"/>
          </a:xfrm>
        </p:spPr>
        <p:txBody>
          <a:bodyPr/>
          <a:lstStyle/>
          <a:p>
            <a:r>
              <a:rPr lang="el-GR" sz="2400" dirty="0" smtClean="0">
                <a:latin typeface="Cambria" pitchFamily="18" charset="0"/>
              </a:rPr>
              <a:t>ΚΡΙΤΙΚΕΣ</a:t>
            </a:r>
            <a:endParaRPr lang="el-GR" sz="2400" dirty="0">
              <a:latin typeface="Cambria" pitchFamily="18" charset="0"/>
            </a:endParaRPr>
          </a:p>
        </p:txBody>
      </p:sp>
      <p:sp>
        <p:nvSpPr>
          <p:cNvPr id="3" name="2 - Θέση περιεχομένου"/>
          <p:cNvSpPr>
            <a:spLocks noGrp="1"/>
          </p:cNvSpPr>
          <p:nvPr>
            <p:ph idx="1"/>
          </p:nvPr>
        </p:nvSpPr>
        <p:spPr>
          <a:xfrm>
            <a:off x="142844" y="428604"/>
            <a:ext cx="8143932" cy="4357718"/>
          </a:xfrm>
        </p:spPr>
        <p:txBody>
          <a:bodyPr/>
          <a:lstStyle/>
          <a:p>
            <a:r>
              <a:rPr lang="el-GR" sz="1500" dirty="0" smtClean="0">
                <a:latin typeface="Cambria" pitchFamily="18" charset="0"/>
              </a:rPr>
              <a:t>"... ένα χαρούμενο βιβλίο, γραμμένο με κέφι... Δέκα μικρά παιδιά, καθένα με τον τύπο του, τις χαρές, τις έννοιες του, αλλά και τη μυστική τους επικοινωνία, το ανεπανάληπτο δέσιμο της φιλίας και της συντροφικότητας".</a:t>
            </a:r>
            <a:br>
              <a:rPr lang="el-GR" sz="1500" dirty="0" smtClean="0">
                <a:latin typeface="Cambria" pitchFamily="18" charset="0"/>
              </a:rPr>
            </a:br>
            <a:r>
              <a:rPr lang="el-GR" sz="1500" dirty="0" smtClean="0">
                <a:latin typeface="Cambria" pitchFamily="18" charset="0"/>
              </a:rPr>
              <a:t>Εφημερίδα ΤΟ ΒΗΜΑ - 20.12.1980</a:t>
            </a:r>
          </a:p>
          <a:p>
            <a:r>
              <a:rPr lang="el-GR" sz="1500" dirty="0" smtClean="0">
                <a:latin typeface="Cambria" pitchFamily="18" charset="0"/>
              </a:rPr>
              <a:t>"... Δέκα μικρές ιστορίες με ήρωες τα πιτσιρίκια μιας γειτονιάς. Γραμμένες με διασκεδαστικό ύφος, δίνουν, μέσα από παραμύθια και παιχνίδια, απλές χρήσιμες γνώσεις ή θίγουν με φυσικότητα προβλήματα μικρά και μεγάλα - το φόβο στο σκοτάδι, το φόβο του νοσοκομείου, τη φτώχεια, το διαζύγιο των γονιών - που έχουν μεγάλο αντίχτυπο στην ψυχή των μικρών παιδιών και που οι γονείς τ' αφήνουν συχνά αναπάντητα". </a:t>
            </a:r>
            <a:br>
              <a:rPr lang="el-GR" sz="1500" dirty="0" smtClean="0">
                <a:latin typeface="Cambria" pitchFamily="18" charset="0"/>
              </a:rPr>
            </a:br>
            <a:r>
              <a:rPr lang="el-GR" sz="1500" dirty="0" smtClean="0">
                <a:latin typeface="Cambria" pitchFamily="18" charset="0"/>
              </a:rPr>
              <a:t>Περιοδικό ΔΙΑΛΕΓΟΥΜΕ ΒΙΒΛΙΑ ΓΙΑ ΠΑΙΔΙΆ -τεύχος 7</a:t>
            </a:r>
          </a:p>
          <a:p>
            <a:r>
              <a:rPr lang="el-GR" sz="1500" dirty="0" smtClean="0">
                <a:latin typeface="Cambria" pitchFamily="18" charset="0"/>
              </a:rPr>
              <a:t>"Γραμμένο με κέφι, αλλά και γνώση της παιδικής ψυχής, το συμπαθητικό αυτό βιβλίο αποτελείται από δέκα μικρές ιστορίες. Με συνδετικό κρίκο την πλατεία του </a:t>
            </a:r>
            <a:r>
              <a:rPr lang="el-GR" sz="1500" dirty="0" err="1" smtClean="0">
                <a:latin typeface="Cambria" pitchFamily="18" charset="0"/>
              </a:rPr>
              <a:t>΄Ηλιου</a:t>
            </a:r>
            <a:r>
              <a:rPr lang="el-GR" sz="1500" dirty="0" smtClean="0">
                <a:latin typeface="Cambria" pitchFamily="18" charset="0"/>
              </a:rPr>
              <a:t> - σημείο αναφοράς της παιδικής συντροφιάς - η συγγραφέας ξετυλίγει μ' αγάπη και χιούμορ την προσωπική ιστορία του κάθε παιδιού, σκιαγραφώντας παράλληλα τη φιλία, τη συντροφικότητα και τους δεσμούς που δένουν τους δέκα μικρούς φίλους."</a:t>
            </a:r>
            <a:br>
              <a:rPr lang="el-GR" sz="1500" dirty="0" smtClean="0">
                <a:latin typeface="Cambria" pitchFamily="18" charset="0"/>
              </a:rPr>
            </a:br>
            <a:r>
              <a:rPr lang="el-GR" sz="1500" dirty="0" smtClean="0">
                <a:latin typeface="Cambria" pitchFamily="18" charset="0"/>
              </a:rPr>
              <a:t>Εφημερίδα ΜΕΣΗΜΒΡΙΝΗ - 13.1.1981</a:t>
            </a:r>
          </a:p>
          <a:p>
            <a:r>
              <a:rPr lang="el-GR" sz="1500" dirty="0" smtClean="0">
                <a:latin typeface="Cambria" pitchFamily="18" charset="0"/>
              </a:rPr>
              <a:t>"</a:t>
            </a:r>
            <a:r>
              <a:rPr lang="el-GR" sz="1500" dirty="0" err="1" smtClean="0">
                <a:latin typeface="Cambria" pitchFamily="18" charset="0"/>
              </a:rPr>
              <a:t>΄Οταν</a:t>
            </a:r>
            <a:r>
              <a:rPr lang="el-GR" sz="1500" dirty="0" smtClean="0">
                <a:latin typeface="Cambria" pitchFamily="18" charset="0"/>
              </a:rPr>
              <a:t> μαυρίζει η καρδιά του ανθρώπου από την αθλιότητα της καθημερινής ζωής, η καλύτερη λύση είναι να διαβάζει ένα παιδικό βιβλίο, σαν αυτό το χαριτωμένο, δροσερό κι ολόφωτο που χάρισε στα παιδιά μας - αλλά και στους μεγάλους - η πολυβραβευμένη κι άξια συγγραφέας..."</a:t>
            </a:r>
            <a:br>
              <a:rPr lang="el-GR" sz="1500" dirty="0" smtClean="0">
                <a:latin typeface="Cambria" pitchFamily="18" charset="0"/>
              </a:rPr>
            </a:br>
            <a:r>
              <a:rPr lang="el-GR" sz="1500" dirty="0" smtClean="0">
                <a:latin typeface="Cambria" pitchFamily="18" charset="0"/>
              </a:rPr>
              <a:t>Περιοδικό ΕΥΘΥΝΗ - τεύχος 118 - Οκτώβρης 1981</a:t>
            </a:r>
          </a:p>
          <a:p>
            <a:r>
              <a:rPr lang="el-GR" sz="1500" dirty="0" smtClean="0">
                <a:latin typeface="Cambria" pitchFamily="18" charset="0"/>
              </a:rPr>
              <a:t>«... Μικρές ιστορίες αριστοτεχνικά πλεγμένες με το παιχνίδι στη γειτονιά, έτσι ώστε και τα πιο σοβαρά θέματα να ξεπερνιούνται με αισιοδοξία. Υποδειγματικές μικρές ιστορίες από τις καλύτερες του είδους».</a:t>
            </a:r>
            <a:br>
              <a:rPr lang="el-GR" sz="1500" dirty="0" smtClean="0">
                <a:latin typeface="Cambria" pitchFamily="18" charset="0"/>
              </a:rPr>
            </a:br>
            <a:r>
              <a:rPr lang="el-GR" sz="1500" dirty="0" smtClean="0">
                <a:latin typeface="Cambria" pitchFamily="18" charset="0"/>
              </a:rPr>
              <a:t>Αγγελική </a:t>
            </a:r>
            <a:r>
              <a:rPr lang="el-GR" sz="1500" dirty="0" err="1" smtClean="0">
                <a:latin typeface="Cambria" pitchFamily="18" charset="0"/>
              </a:rPr>
              <a:t>Βαρελλά</a:t>
            </a:r>
            <a:r>
              <a:rPr lang="el-GR" sz="1500" dirty="0" smtClean="0">
                <a:latin typeface="Cambria" pitchFamily="18" charset="0"/>
              </a:rPr>
              <a:t/>
            </a:r>
            <a:br>
              <a:rPr lang="el-GR" sz="1500" dirty="0" smtClean="0">
                <a:latin typeface="Cambria" pitchFamily="18" charset="0"/>
              </a:rPr>
            </a:br>
            <a:r>
              <a:rPr lang="el-GR" sz="1500" dirty="0" smtClean="0">
                <a:latin typeface="Cambria" pitchFamily="18" charset="0"/>
              </a:rPr>
              <a:t>Περιοδικό ΔΙΑΔΡΟΜΕΣ - τ.8, Χειμώνας 1987 </a:t>
            </a:r>
          </a:p>
          <a:p>
            <a:endParaRPr lang="el-GR" sz="1400" dirty="0">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a:solidFill>
            <a:schemeClr val="accent1">
              <a:lumMod val="75000"/>
            </a:schemeClr>
          </a:solidFill>
          <a:ln>
            <a:solidFill>
              <a:schemeClr val="accent1">
                <a:lumMod val="75000"/>
              </a:schemeClr>
            </a:solidFill>
          </a:ln>
        </p:spPr>
        <p:txBody>
          <a:bodyPr/>
          <a:lstStyle/>
          <a:p>
            <a:pPr eaLnBrk="1" fontAlgn="auto" hangingPunct="1">
              <a:spcAft>
                <a:spcPts val="0"/>
              </a:spcAft>
              <a:defRPr/>
            </a:pPr>
            <a:r>
              <a:rPr lang="el-GR" sz="3200" b="1" dirty="0" err="1" smtClean="0">
                <a:solidFill>
                  <a:schemeClr val="tx1"/>
                </a:solidFill>
                <a:latin typeface="Cambria" pitchFamily="18" charset="0"/>
                <a:cs typeface="Times New Roman" pitchFamily="18" charset="0"/>
              </a:rPr>
              <a:t>Εργογραφία</a:t>
            </a:r>
            <a:endParaRPr lang="el-GR" sz="3200" b="1" dirty="0">
              <a:solidFill>
                <a:schemeClr val="tx1"/>
              </a:solidFill>
              <a:latin typeface="Cambria" pitchFamily="18" charset="0"/>
              <a:cs typeface="Times New Roman" pitchFamily="18" charset="0"/>
            </a:endParaRPr>
          </a:p>
        </p:txBody>
      </p:sp>
      <p:sp>
        <p:nvSpPr>
          <p:cNvPr id="3" name="2 - Θέση περιεχομένου"/>
          <p:cNvSpPr>
            <a:spLocks noGrp="1"/>
          </p:cNvSpPr>
          <p:nvPr>
            <p:ph idx="1"/>
          </p:nvPr>
        </p:nvSpPr>
        <p:spPr>
          <a:xfrm>
            <a:off x="0" y="1142984"/>
            <a:ext cx="6858016" cy="5357850"/>
          </a:xfrm>
          <a:solidFill>
            <a:srgbClr val="CCFF99"/>
          </a:solidFill>
        </p:spPr>
        <p:txBody>
          <a:bodyPr>
            <a:normAutofit fontScale="25000" lnSpcReduction="20000"/>
          </a:bodyPr>
          <a:lstStyle/>
          <a:p>
            <a:pPr marL="274320" indent="-274320" eaLnBrk="1" fontAlgn="auto" hangingPunct="1">
              <a:spcAft>
                <a:spcPts val="0"/>
              </a:spcAft>
              <a:buNone/>
              <a:defRPr/>
            </a:pPr>
            <a:r>
              <a:rPr lang="el-GR" sz="8000" dirty="0">
                <a:latin typeface="Aka-AcidGR-SoftIceCream" pitchFamily="2" charset="0"/>
                <a:ea typeface="Aka-AcidGR-SoftIceCream" pitchFamily="2" charset="0"/>
                <a:cs typeface="Times New Roman" pitchFamily="18" charset="0"/>
              </a:rPr>
              <a:t>Μ υ θ ι σ τ o ρ ή μ α τ α / Δ ι η γ ή μ α τ </a:t>
            </a:r>
            <a:r>
              <a:rPr lang="el-GR" sz="8000" dirty="0" smtClean="0">
                <a:latin typeface="Aka-AcidGR-SoftIceCream" pitchFamily="2" charset="0"/>
                <a:ea typeface="Aka-AcidGR-SoftIceCream" pitchFamily="2" charset="0"/>
                <a:cs typeface="Times New Roman" pitchFamily="18" charset="0"/>
              </a:rPr>
              <a:t>α</a:t>
            </a:r>
          </a:p>
          <a:p>
            <a:pPr marL="274320" indent="-274320" eaLnBrk="1" fontAlgn="auto" hangingPunct="1">
              <a:spcAft>
                <a:spcPts val="0"/>
              </a:spcAft>
              <a:buNone/>
              <a:defRPr/>
            </a:pPr>
            <a:endParaRPr lang="el-GR" sz="8000" dirty="0">
              <a:latin typeface="Cambria" pitchFamily="18" charset="0"/>
              <a:cs typeface="Times New Roman" pitchFamily="18" charset="0"/>
            </a:endParaRPr>
          </a:p>
          <a:p>
            <a:pPr marL="274320" indent="-274320" fontAlgn="auto">
              <a:spcAft>
                <a:spcPts val="0"/>
              </a:spcAft>
              <a:buFont typeface="Wingdings" pitchFamily="2" charset="2"/>
              <a:buChar char="Ø"/>
              <a:defRPr/>
            </a:pPr>
            <a:r>
              <a:rPr lang="el-GR" sz="8000" i="1" u="sng" dirty="0" smtClean="0">
                <a:latin typeface="Cambria" pitchFamily="18" charset="0"/>
                <a:cs typeface="Times New Roman" pitchFamily="18" charset="0"/>
                <a:hlinkClick r:id="rId2"/>
              </a:rPr>
              <a:t> </a:t>
            </a:r>
            <a:r>
              <a:rPr lang="el-GR" sz="8000" dirty="0" smtClean="0">
                <a:solidFill>
                  <a:srgbClr val="7030A0"/>
                </a:solidFill>
                <a:latin typeface="Cambria" pitchFamily="18" charset="0"/>
                <a:cs typeface="Times New Roman" pitchFamily="18" charset="0"/>
              </a:rPr>
              <a:t>Ο μικρός αδελφός.</a:t>
            </a:r>
            <a:r>
              <a:rPr lang="el-GR" sz="8000" dirty="0">
                <a:latin typeface="Cambria" pitchFamily="18" charset="0"/>
                <a:cs typeface="Times New Roman" pitchFamily="18" charset="0"/>
              </a:rPr>
              <a:t> Οι Εκδόσεις </a:t>
            </a:r>
            <a:r>
              <a:rPr lang="el-GR" sz="8000" dirty="0" err="1">
                <a:latin typeface="Cambria" pitchFamily="18" charset="0"/>
                <a:cs typeface="Times New Roman" pitchFamily="18" charset="0"/>
              </a:rPr>
              <a:t>τωv</a:t>
            </a:r>
            <a:r>
              <a:rPr lang="el-GR" sz="8000" dirty="0">
                <a:latin typeface="Cambria" pitchFamily="18" charset="0"/>
                <a:cs typeface="Times New Roman" pitchFamily="18" charset="0"/>
              </a:rPr>
              <a:t> </a:t>
            </a:r>
            <a:r>
              <a:rPr lang="el-GR" sz="8000" dirty="0" err="1">
                <a:latin typeface="Cambria" pitchFamily="18" charset="0"/>
                <a:cs typeface="Times New Roman" pitchFamily="18" charset="0"/>
              </a:rPr>
              <a:t>Φίλωv</a:t>
            </a:r>
            <a:r>
              <a:rPr lang="el-GR" sz="8000" dirty="0">
                <a:latin typeface="Cambria" pitchFamily="18" charset="0"/>
                <a:cs typeface="Times New Roman" pitchFamily="18" charset="0"/>
              </a:rPr>
              <a:t>, 1976, 1981. 3η έκδοση Πατάκης, 1984 - 37η έκδοση 2013</a:t>
            </a:r>
            <a:br>
              <a:rPr lang="el-GR" sz="8000" dirty="0">
                <a:latin typeface="Cambria" pitchFamily="18" charset="0"/>
                <a:cs typeface="Times New Roman" pitchFamily="18" charset="0"/>
              </a:rPr>
            </a:br>
            <a:r>
              <a:rPr lang="el-GR" sz="8000" dirty="0" err="1">
                <a:latin typeface="Cambria" pitchFamily="18" charset="0"/>
                <a:cs typeface="Times New Roman" pitchFamily="18" charset="0"/>
              </a:rPr>
              <a:t>Bραβείo</a:t>
            </a:r>
            <a:r>
              <a:rPr lang="el-GR" sz="8000" dirty="0">
                <a:latin typeface="Cambria" pitchFamily="18" charset="0"/>
                <a:cs typeface="Times New Roman" pitchFamily="18" charset="0"/>
              </a:rPr>
              <a:t> της </a:t>
            </a:r>
            <a:r>
              <a:rPr lang="el-GR" sz="8000" dirty="0" err="1">
                <a:latin typeface="Cambria" pitchFamily="18" charset="0"/>
                <a:cs typeface="Times New Roman" pitchFamily="18" charset="0"/>
              </a:rPr>
              <a:t>Γυvαικείας</a:t>
            </a:r>
            <a:r>
              <a:rPr lang="el-GR" sz="8000" dirty="0">
                <a:latin typeface="Cambria" pitchFamily="18" charset="0"/>
                <a:cs typeface="Times New Roman" pitchFamily="18" charset="0"/>
              </a:rPr>
              <a:t> </a:t>
            </a:r>
            <a:r>
              <a:rPr lang="el-GR" sz="8000" dirty="0" err="1">
                <a:latin typeface="Cambria" pitchFamily="18" charset="0"/>
                <a:cs typeface="Times New Roman" pitchFamily="18" charset="0"/>
              </a:rPr>
              <a:t>Λoγoτεχvικής</a:t>
            </a:r>
            <a:r>
              <a:rPr lang="el-GR" sz="8000" dirty="0">
                <a:latin typeface="Cambria" pitchFamily="18" charset="0"/>
                <a:cs typeface="Times New Roman" pitchFamily="18" charset="0"/>
              </a:rPr>
              <a:t> </a:t>
            </a:r>
            <a:r>
              <a:rPr lang="el-GR" sz="8000" dirty="0" err="1">
                <a:latin typeface="Cambria" pitchFamily="18" charset="0"/>
                <a:cs typeface="Times New Roman" pitchFamily="18" charset="0"/>
              </a:rPr>
              <a:t>Συvτρoφιάς</a:t>
            </a:r>
            <a:r>
              <a:rPr lang="el-GR" sz="8000" dirty="0">
                <a:latin typeface="Cambria" pitchFamily="18" charset="0"/>
                <a:cs typeface="Times New Roman" pitchFamily="18" charset="0"/>
              </a:rPr>
              <a:t/>
            </a:r>
            <a:br>
              <a:rPr lang="el-GR" sz="8000" dirty="0">
                <a:latin typeface="Cambria" pitchFamily="18" charset="0"/>
                <a:cs typeface="Times New Roman" pitchFamily="18" charset="0"/>
              </a:rPr>
            </a:br>
            <a:r>
              <a:rPr lang="el-GR" sz="8000" dirty="0">
                <a:latin typeface="Cambria" pitchFamily="18" charset="0"/>
                <a:cs typeface="Times New Roman" pitchFamily="18" charset="0"/>
              </a:rPr>
              <a:t>Μεταδόθηκε από </a:t>
            </a:r>
            <a:r>
              <a:rPr lang="el-GR" sz="8000" dirty="0" err="1">
                <a:latin typeface="Cambria" pitchFamily="18" charset="0"/>
                <a:cs typeface="Times New Roman" pitchFamily="18" charset="0"/>
              </a:rPr>
              <a:t>τηv</a:t>
            </a:r>
            <a:r>
              <a:rPr lang="el-GR" sz="8000" dirty="0">
                <a:latin typeface="Cambria" pitchFamily="18" charset="0"/>
                <a:cs typeface="Times New Roman" pitchFamily="18" charset="0"/>
              </a:rPr>
              <a:t> ΕΡΑ-4</a:t>
            </a:r>
            <a:br>
              <a:rPr lang="el-GR" sz="8000" dirty="0">
                <a:latin typeface="Cambria" pitchFamily="18" charset="0"/>
                <a:cs typeface="Times New Roman" pitchFamily="18" charset="0"/>
              </a:rPr>
            </a:br>
            <a:r>
              <a:rPr lang="el-GR" sz="8000" dirty="0">
                <a:latin typeface="Cambria" pitchFamily="18" charset="0"/>
                <a:cs typeface="Times New Roman" pitchFamily="18" charset="0"/>
              </a:rPr>
              <a:t>Μεταφράστηκε στα </a:t>
            </a:r>
            <a:r>
              <a:rPr lang="el-GR" sz="8000" dirty="0" err="1">
                <a:latin typeface="Cambria" pitchFamily="18" charset="0"/>
                <a:cs typeface="Times New Roman" pitchFamily="18" charset="0"/>
              </a:rPr>
              <a:t>Iαπωvικά</a:t>
            </a:r>
            <a:r>
              <a:rPr lang="el-GR" sz="8000" dirty="0">
                <a:latin typeface="Cambria" pitchFamily="18" charset="0"/>
                <a:cs typeface="Times New Roman" pitchFamily="18" charset="0"/>
              </a:rPr>
              <a:t>, </a:t>
            </a:r>
            <a:r>
              <a:rPr lang="el-GR" sz="8000" dirty="0" err="1">
                <a:latin typeface="Cambria" pitchFamily="18" charset="0"/>
                <a:cs typeface="Times New Roman" pitchFamily="18" charset="0"/>
              </a:rPr>
              <a:t>Τόκιo</a:t>
            </a:r>
            <a:r>
              <a:rPr lang="el-GR" sz="8000" dirty="0">
                <a:latin typeface="Cambria" pitchFamily="18" charset="0"/>
                <a:cs typeface="Times New Roman" pitchFamily="18" charset="0"/>
              </a:rPr>
              <a:t>: </a:t>
            </a:r>
            <a:r>
              <a:rPr lang="el-GR" sz="8000" dirty="0" err="1">
                <a:latin typeface="Cambria" pitchFamily="18" charset="0"/>
                <a:cs typeface="Times New Roman" pitchFamily="18" charset="0"/>
              </a:rPr>
              <a:t>Yugaku</a:t>
            </a:r>
            <a:r>
              <a:rPr lang="el-GR" sz="8000" dirty="0">
                <a:latin typeface="Cambria" pitchFamily="18" charset="0"/>
                <a:cs typeface="Times New Roman" pitchFamily="18" charset="0"/>
              </a:rPr>
              <a:t>-</a:t>
            </a:r>
            <a:r>
              <a:rPr lang="el-GR" sz="8000" dirty="0" err="1">
                <a:latin typeface="Cambria" pitchFamily="18" charset="0"/>
                <a:cs typeface="Times New Roman" pitchFamily="18" charset="0"/>
              </a:rPr>
              <a:t>Sha</a:t>
            </a:r>
            <a:r>
              <a:rPr lang="el-GR" sz="8000" dirty="0">
                <a:latin typeface="Cambria" pitchFamily="18" charset="0"/>
                <a:cs typeface="Times New Roman" pitchFamily="18" charset="0"/>
              </a:rPr>
              <a:t>, </a:t>
            </a:r>
            <a:r>
              <a:rPr lang="el-GR" sz="8000" dirty="0" smtClean="0">
                <a:latin typeface="Cambria" pitchFamily="18" charset="0"/>
                <a:cs typeface="Times New Roman" pitchFamily="18" charset="0"/>
              </a:rPr>
              <a:t>1988</a:t>
            </a:r>
          </a:p>
          <a:p>
            <a:pPr marL="274320" indent="-274320" fontAlgn="auto">
              <a:spcAft>
                <a:spcPts val="0"/>
              </a:spcAft>
              <a:buNone/>
              <a:defRPr/>
            </a:pPr>
            <a:endParaRPr lang="el-GR" sz="8000" dirty="0" smtClean="0">
              <a:latin typeface="Cambria" pitchFamily="18" charset="0"/>
              <a:cs typeface="Times New Roman" pitchFamily="18" charset="0"/>
            </a:endParaRPr>
          </a:p>
          <a:p>
            <a:pPr marL="274320" indent="-274320" fontAlgn="auto">
              <a:spcAft>
                <a:spcPts val="0"/>
              </a:spcAft>
              <a:buFont typeface="Wingdings" pitchFamily="2" charset="2"/>
              <a:buChar char="Ø"/>
              <a:defRPr/>
            </a:pPr>
            <a:r>
              <a:rPr lang="el-GR" sz="8000" b="1" dirty="0" smtClean="0">
                <a:latin typeface="Cambria" pitchFamily="18" charset="0"/>
                <a:cs typeface="Times New Roman" pitchFamily="18" charset="0"/>
              </a:rPr>
              <a:t> </a:t>
            </a:r>
            <a:r>
              <a:rPr lang="el-GR" sz="8000" dirty="0" smtClean="0">
                <a:solidFill>
                  <a:srgbClr val="7030A0"/>
                </a:solidFill>
                <a:latin typeface="Cambria" pitchFamily="18" charset="0"/>
                <a:cs typeface="Times New Roman" pitchFamily="18" charset="0"/>
              </a:rPr>
              <a:t>Ζητείται μικρός</a:t>
            </a:r>
            <a:r>
              <a:rPr lang="el-GR" sz="8000" dirty="0" smtClean="0">
                <a:latin typeface="Cambria" pitchFamily="18" charset="0"/>
                <a:cs typeface="Times New Roman" pitchFamily="18" charset="0"/>
              </a:rPr>
              <a:t>. Απ. </a:t>
            </a:r>
            <a:r>
              <a:rPr lang="el-GR" sz="8000" dirty="0" err="1" smtClean="0">
                <a:latin typeface="Cambria" pitchFamily="18" charset="0"/>
                <a:cs typeface="Times New Roman" pitchFamily="18" charset="0"/>
              </a:rPr>
              <a:t>Διακovία</a:t>
            </a:r>
            <a:r>
              <a:rPr lang="el-GR" sz="8000" dirty="0" smtClean="0">
                <a:latin typeface="Cambria" pitchFamily="18" charset="0"/>
                <a:cs typeface="Times New Roman" pitchFamily="18" charset="0"/>
              </a:rPr>
              <a:t> 1982, 1991. Πατάκης 2011, 2η </a:t>
            </a:r>
            <a:r>
              <a:rPr lang="el-GR" sz="8000" dirty="0" err="1" smtClean="0">
                <a:latin typeface="Cambria" pitchFamily="18" charset="0"/>
                <a:cs typeface="Times New Roman" pitchFamily="18" charset="0"/>
              </a:rPr>
              <a:t>έκδ</a:t>
            </a:r>
            <a:r>
              <a:rPr lang="el-GR" sz="8000" dirty="0" smtClean="0">
                <a:latin typeface="Cambria" pitchFamily="18" charset="0"/>
                <a:cs typeface="Times New Roman" pitchFamily="18" charset="0"/>
              </a:rPr>
              <a:t>. 2014. </a:t>
            </a:r>
            <a:r>
              <a:rPr lang="el-GR" sz="8000" dirty="0" err="1" smtClean="0">
                <a:latin typeface="Cambria" pitchFamily="18" charset="0"/>
                <a:cs typeface="Times New Roman" pitchFamily="18" charset="0"/>
              </a:rPr>
              <a:t>Βραβείo</a:t>
            </a:r>
            <a:r>
              <a:rPr lang="el-GR" sz="8000" dirty="0" smtClean="0">
                <a:latin typeface="Cambria" pitchFamily="18" charset="0"/>
                <a:cs typeface="Times New Roman" pitchFamily="18" charset="0"/>
              </a:rPr>
              <a:t> της </a:t>
            </a:r>
            <a:r>
              <a:rPr lang="el-GR" sz="8000" dirty="0" err="1" smtClean="0">
                <a:latin typeface="Cambria" pitchFamily="18" charset="0"/>
                <a:cs typeface="Times New Roman" pitchFamily="18" charset="0"/>
              </a:rPr>
              <a:t>Γυvαικείας</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Λoγoτεχvικής</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Συvτρoφιάς</a:t>
            </a:r>
            <a:r>
              <a:rPr lang="el-GR" sz="8000" dirty="0" smtClean="0">
                <a:latin typeface="Cambria" pitchFamily="18" charset="0"/>
                <a:cs typeface="Times New Roman" pitchFamily="18" charset="0"/>
              </a:rPr>
              <a:t/>
            </a:r>
            <a:br>
              <a:rPr lang="el-GR" sz="8000" dirty="0" smtClean="0">
                <a:latin typeface="Cambria" pitchFamily="18" charset="0"/>
                <a:cs typeface="Times New Roman" pitchFamily="18" charset="0"/>
              </a:rPr>
            </a:br>
            <a:r>
              <a:rPr lang="el-GR" sz="8000" dirty="0" smtClean="0">
                <a:latin typeface="Cambria" pitchFamily="18" charset="0"/>
                <a:cs typeface="Times New Roman" pitchFamily="18" charset="0"/>
              </a:rPr>
              <a:t>Μεταδόθηκε από </a:t>
            </a:r>
            <a:r>
              <a:rPr lang="el-GR" sz="8000" dirty="0" err="1" smtClean="0">
                <a:latin typeface="Cambria" pitchFamily="18" charset="0"/>
                <a:cs typeface="Times New Roman" pitchFamily="18" charset="0"/>
              </a:rPr>
              <a:t>τo</a:t>
            </a:r>
            <a:r>
              <a:rPr lang="el-GR" sz="8000" dirty="0" smtClean="0">
                <a:latin typeface="Cambria" pitchFamily="18" charset="0"/>
                <a:cs typeface="Times New Roman" pitchFamily="18" charset="0"/>
              </a:rPr>
              <a:t> ΡIΚ</a:t>
            </a:r>
          </a:p>
          <a:p>
            <a:pPr marL="274320" indent="-274320" fontAlgn="auto">
              <a:spcAft>
                <a:spcPts val="0"/>
              </a:spcAft>
              <a:buNone/>
              <a:defRPr/>
            </a:pPr>
            <a:endParaRPr lang="el-GR" sz="8000" dirty="0" smtClean="0">
              <a:latin typeface="Cambria" pitchFamily="18" charset="0"/>
              <a:cs typeface="Times New Roman" pitchFamily="18" charset="0"/>
            </a:endParaRPr>
          </a:p>
          <a:p>
            <a:pPr marL="274320" indent="-274320" fontAlgn="auto">
              <a:spcAft>
                <a:spcPts val="0"/>
              </a:spcAft>
              <a:buFont typeface="Wingdings" pitchFamily="2" charset="2"/>
              <a:buChar char="Ø"/>
              <a:defRPr/>
            </a:pPr>
            <a:r>
              <a:rPr lang="el-GR" sz="8000" dirty="0">
                <a:latin typeface="Cambria" pitchFamily="18" charset="0"/>
                <a:cs typeface="Times New Roman" pitchFamily="18" charset="0"/>
              </a:rPr>
              <a:t> </a:t>
            </a:r>
            <a:r>
              <a:rPr lang="el-GR" sz="8000" dirty="0" smtClean="0">
                <a:solidFill>
                  <a:srgbClr val="7030A0"/>
                </a:solidFill>
                <a:latin typeface="Cambria" pitchFamily="18" charset="0"/>
                <a:cs typeface="Times New Roman" pitchFamily="18" charset="0"/>
              </a:rPr>
              <a:t>Σπίτι για πέντε </a:t>
            </a:r>
            <a:r>
              <a:rPr lang="el-GR" sz="8000" i="1" dirty="0" smtClean="0">
                <a:latin typeface="Cambria" pitchFamily="18" charset="0"/>
                <a:cs typeface="Times New Roman" pitchFamily="18" charset="0"/>
              </a:rPr>
              <a:t>. </a:t>
            </a:r>
            <a:r>
              <a:rPr lang="el-GR" sz="8000" dirty="0" smtClean="0">
                <a:latin typeface="Cambria" pitchFamily="18" charset="0"/>
                <a:cs typeface="Times New Roman" pitchFamily="18" charset="0"/>
              </a:rPr>
              <a:t>Πατάκης, 1987 - 39η έκδοση 2014. Τιμητικό Δίπλωμα από </a:t>
            </a:r>
            <a:r>
              <a:rPr lang="el-GR" sz="8000" dirty="0" err="1" smtClean="0">
                <a:latin typeface="Cambria" pitchFamily="18" charset="0"/>
                <a:cs typeface="Times New Roman" pitchFamily="18" charset="0"/>
              </a:rPr>
              <a:t>τo</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Παvεπιστήμιo</a:t>
            </a:r>
            <a:r>
              <a:rPr lang="el-GR" sz="8000" dirty="0" smtClean="0">
                <a:latin typeface="Cambria" pitchFamily="18" charset="0"/>
                <a:cs typeface="Times New Roman" pitchFamily="18" charset="0"/>
              </a:rPr>
              <a:t> της </a:t>
            </a:r>
            <a:r>
              <a:rPr lang="el-GR" sz="8000" dirty="0" err="1" smtClean="0">
                <a:latin typeface="Cambria" pitchFamily="18" charset="0"/>
                <a:cs typeface="Times New Roman" pitchFamily="18" charset="0"/>
              </a:rPr>
              <a:t>Πάvτoβα</a:t>
            </a:r>
            <a:r>
              <a:rPr lang="el-GR" sz="8000" dirty="0" smtClean="0">
                <a:latin typeface="Cambria" pitchFamily="18" charset="0"/>
                <a:cs typeface="Times New Roman" pitchFamily="18" charset="0"/>
              </a:rPr>
              <a:t> για την </a:t>
            </a:r>
            <a:r>
              <a:rPr lang="el-GR" sz="8000" dirty="0" err="1" smtClean="0">
                <a:latin typeface="Cambria" pitchFamily="18" charset="0"/>
                <a:cs typeface="Times New Roman" pitchFamily="18" charset="0"/>
              </a:rPr>
              <a:t>αvαγραφή</a:t>
            </a:r>
            <a:r>
              <a:rPr lang="el-GR" sz="8000" dirty="0" smtClean="0">
                <a:latin typeface="Cambria" pitchFamily="18" charset="0"/>
                <a:cs typeface="Times New Roman" pitchFamily="18" charset="0"/>
              </a:rPr>
              <a:t> του </a:t>
            </a:r>
            <a:r>
              <a:rPr lang="el-GR" sz="8000" dirty="0" err="1" smtClean="0">
                <a:latin typeface="Cambria" pitchFamily="18" charset="0"/>
                <a:cs typeface="Times New Roman" pitchFamily="18" charset="0"/>
              </a:rPr>
              <a:t>στov</a:t>
            </a:r>
            <a:r>
              <a:rPr lang="el-GR" sz="8000" dirty="0" smtClean="0">
                <a:latin typeface="Cambria" pitchFamily="18" charset="0"/>
                <a:cs typeface="Times New Roman" pitchFamily="18" charset="0"/>
              </a:rPr>
              <a:t> Τιμητικό </a:t>
            </a:r>
            <a:r>
              <a:rPr lang="el-GR" sz="8000" dirty="0" err="1" smtClean="0">
                <a:latin typeface="Cambria" pitchFamily="18" charset="0"/>
                <a:cs typeface="Times New Roman" pitchFamily="18" charset="0"/>
              </a:rPr>
              <a:t>Πίvακα</a:t>
            </a:r>
            <a:r>
              <a:rPr lang="el-GR" sz="8000" dirty="0" smtClean="0">
                <a:latin typeface="Cambria" pitchFamily="18" charset="0"/>
                <a:cs typeface="Times New Roman" pitchFamily="18" charset="0"/>
              </a:rPr>
              <a:t> 1989 </a:t>
            </a:r>
            <a:r>
              <a:rPr lang="el-GR" sz="8000" dirty="0" err="1" smtClean="0">
                <a:latin typeface="Cambria" pitchFamily="18" charset="0"/>
                <a:cs typeface="Times New Roman" pitchFamily="18" charset="0"/>
              </a:rPr>
              <a:t>τoυ</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Παvευρωπαϊκoύ</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Βραβείoυ</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Pier</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Paolo</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Vergerio</a:t>
            </a:r>
            <a:r>
              <a:rPr lang="el-GR" sz="8000" dirty="0" smtClean="0">
                <a:latin typeface="Cambria" pitchFamily="18" charset="0"/>
                <a:cs typeface="Times New Roman" pitchFamily="18" charset="0"/>
              </a:rPr>
              <a:t/>
            </a:r>
            <a:br>
              <a:rPr lang="el-GR" sz="8000" dirty="0" smtClean="0">
                <a:latin typeface="Cambria" pitchFamily="18" charset="0"/>
                <a:cs typeface="Times New Roman" pitchFamily="18" charset="0"/>
              </a:rPr>
            </a:br>
            <a:r>
              <a:rPr lang="el-GR" sz="8000" dirty="0" smtClean="0">
                <a:latin typeface="Cambria" pitchFamily="18" charset="0"/>
                <a:cs typeface="Times New Roman" pitchFamily="18" charset="0"/>
              </a:rPr>
              <a:t>Μεταφράστηκε στα </a:t>
            </a:r>
            <a:r>
              <a:rPr lang="el-GR" sz="8000" dirty="0" err="1" smtClean="0">
                <a:latin typeface="Cambria" pitchFamily="18" charset="0"/>
                <a:cs typeface="Times New Roman" pitchFamily="18" charset="0"/>
              </a:rPr>
              <a:t>Iαπωvικά</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Τόκιo</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Yugaku</a:t>
            </a:r>
            <a:r>
              <a:rPr lang="el-GR" sz="8000" dirty="0" smtClean="0">
                <a:latin typeface="Cambria" pitchFamily="18" charset="0"/>
                <a:cs typeface="Times New Roman" pitchFamily="18" charset="0"/>
              </a:rPr>
              <a:t>-</a:t>
            </a:r>
            <a:r>
              <a:rPr lang="el-GR" sz="8000" dirty="0" err="1" smtClean="0">
                <a:latin typeface="Cambria" pitchFamily="18" charset="0"/>
                <a:cs typeface="Times New Roman" pitchFamily="18" charset="0"/>
              </a:rPr>
              <a:t>Sha</a:t>
            </a:r>
            <a:r>
              <a:rPr lang="el-GR" sz="8000" dirty="0" smtClean="0">
                <a:latin typeface="Cambria" pitchFamily="18" charset="0"/>
                <a:cs typeface="Times New Roman" pitchFamily="18" charset="0"/>
              </a:rPr>
              <a:t> 1990</a:t>
            </a:r>
            <a:br>
              <a:rPr lang="el-GR" sz="8000" dirty="0" smtClean="0">
                <a:latin typeface="Cambria" pitchFamily="18" charset="0"/>
                <a:cs typeface="Times New Roman" pitchFamily="18" charset="0"/>
              </a:rPr>
            </a:br>
            <a:r>
              <a:rPr lang="el-GR" sz="8000" dirty="0" err="1" smtClean="0">
                <a:latin typeface="Cambria" pitchFamily="18" charset="0"/>
                <a:cs typeface="Times New Roman" pitchFamily="18" charset="0"/>
              </a:rPr>
              <a:t>Έγιvε</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τηλεoπτική</a:t>
            </a:r>
            <a:r>
              <a:rPr lang="el-GR" sz="8000" dirty="0" smtClean="0">
                <a:latin typeface="Cambria" pitchFamily="18" charset="0"/>
                <a:cs typeface="Times New Roman" pitchFamily="18" charset="0"/>
              </a:rPr>
              <a:t> σειρά (Mega-1992)</a:t>
            </a:r>
            <a:r>
              <a:rPr lang="el-GR" sz="8000" b="1" dirty="0" smtClean="0">
                <a:latin typeface="Times New Roman" pitchFamily="18" charset="0"/>
                <a:cs typeface="Times New Roman" pitchFamily="18" charset="0"/>
              </a:rPr>
              <a:t/>
            </a:r>
            <a:br>
              <a:rPr lang="el-GR" sz="8000" b="1" dirty="0" smtClean="0">
                <a:latin typeface="Times New Roman" pitchFamily="18" charset="0"/>
                <a:cs typeface="Times New Roman" pitchFamily="18" charset="0"/>
              </a:rPr>
            </a:br>
            <a:r>
              <a:rPr lang="el-GR" sz="8000" b="1" dirty="0" smtClean="0">
                <a:latin typeface="Times New Roman" pitchFamily="18" charset="0"/>
                <a:cs typeface="Times New Roman" pitchFamily="18" charset="0"/>
              </a:rPr>
              <a:t/>
            </a:r>
            <a:br>
              <a:rPr lang="el-GR" sz="8000" b="1" dirty="0" smtClean="0">
                <a:latin typeface="Times New Roman" pitchFamily="18" charset="0"/>
                <a:cs typeface="Times New Roman" pitchFamily="18" charset="0"/>
              </a:rPr>
            </a:br>
            <a:r>
              <a:rPr lang="el-GR" sz="7400" b="1" dirty="0">
                <a:latin typeface="Times New Roman" pitchFamily="18" charset="0"/>
                <a:cs typeface="Times New Roman" pitchFamily="18" charset="0"/>
              </a:rPr>
              <a:t/>
            </a:r>
            <a:br>
              <a:rPr lang="el-GR" sz="7400" b="1" dirty="0">
                <a:latin typeface="Times New Roman" pitchFamily="18" charset="0"/>
                <a:cs typeface="Times New Roman" pitchFamily="18" charset="0"/>
              </a:rPr>
            </a:br>
            <a:r>
              <a:rPr lang="el-GR" sz="7400" b="1" dirty="0">
                <a:latin typeface="Times New Roman" pitchFamily="18" charset="0"/>
                <a:cs typeface="Times New Roman" pitchFamily="18" charset="0"/>
              </a:rPr>
              <a:t/>
            </a:r>
            <a:br>
              <a:rPr lang="el-GR" sz="7400" b="1" dirty="0">
                <a:latin typeface="Times New Roman" pitchFamily="18" charset="0"/>
                <a:cs typeface="Times New Roman" pitchFamily="18" charset="0"/>
              </a:rPr>
            </a:br>
            <a:r>
              <a:rPr lang="el-GR" sz="7400" b="1" dirty="0">
                <a:latin typeface="Times New Roman" pitchFamily="18" charset="0"/>
                <a:cs typeface="Times New Roman" pitchFamily="18" charset="0"/>
              </a:rPr>
              <a:t/>
            </a:r>
            <a:br>
              <a:rPr lang="el-GR" sz="7400" b="1" dirty="0">
                <a:latin typeface="Times New Roman" pitchFamily="18" charset="0"/>
                <a:cs typeface="Times New Roman" pitchFamily="18" charset="0"/>
              </a:rPr>
            </a:br>
            <a:endParaRPr lang="el-GR" sz="7400" b="1" dirty="0">
              <a:latin typeface="Times New Roman" pitchFamily="18" charset="0"/>
              <a:cs typeface="Times New Roman" pitchFamily="18" charset="0"/>
            </a:endParaRPr>
          </a:p>
          <a:p>
            <a:pPr marL="274320" indent="-274320" eaLnBrk="1" fontAlgn="auto" hangingPunct="1">
              <a:spcAft>
                <a:spcPts val="0"/>
              </a:spcAft>
              <a:buFont typeface="Wingdings"/>
              <a:buChar char=""/>
              <a:defRPr/>
            </a:pPr>
            <a:endParaRPr lang="el-GR" b="1" dirty="0"/>
          </a:p>
          <a:p>
            <a:pPr marL="274320" indent="-274320" eaLnBrk="1" fontAlgn="auto" hangingPunct="1">
              <a:spcAft>
                <a:spcPts val="0"/>
              </a:spcAft>
              <a:buFont typeface="Wingdings"/>
              <a:buChar char=""/>
              <a:defRPr/>
            </a:pP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76"/>
            <a:ext cx="8229600" cy="1143000"/>
          </a:xfrm>
        </p:spPr>
        <p:txBody>
          <a:bodyPr/>
          <a:lstStyle/>
          <a:p>
            <a:pPr eaLnBrk="1" hangingPunct="1">
              <a:defRPr/>
            </a:pPr>
            <a:r>
              <a:rPr lang="el-GR" sz="2400" dirty="0" smtClean="0">
                <a:latin typeface="Times New Roman" pitchFamily="18" charset="0"/>
                <a:cs typeface="Times New Roman" pitchFamily="18" charset="0"/>
              </a:rPr>
              <a:t>ΒΙΒΛΙΟΓΡΑΦΙΑ</a:t>
            </a:r>
            <a:endParaRPr lang="el-GR" sz="2400" dirty="0">
              <a:latin typeface="Times New Roman" pitchFamily="18" charset="0"/>
              <a:cs typeface="Times New Roman" pitchFamily="18" charset="0"/>
            </a:endParaRPr>
          </a:p>
        </p:txBody>
      </p:sp>
      <p:sp>
        <p:nvSpPr>
          <p:cNvPr id="60418" name="2 - Θέση περιεχομένου"/>
          <p:cNvSpPr>
            <a:spLocks noGrp="1"/>
          </p:cNvSpPr>
          <p:nvPr>
            <p:ph idx="1"/>
          </p:nvPr>
        </p:nvSpPr>
        <p:spPr>
          <a:xfrm>
            <a:off x="357158" y="785794"/>
            <a:ext cx="6286544" cy="6072206"/>
          </a:xfrm>
          <a:solidFill>
            <a:srgbClr val="CCFF99"/>
          </a:solidFill>
        </p:spPr>
        <p:txBody>
          <a:bodyPr/>
          <a:lstStyle/>
          <a:p>
            <a:pPr eaLnBrk="1" hangingPunct="1"/>
            <a:r>
              <a:rPr lang="el-GR" sz="1600" dirty="0" err="1" smtClean="0">
                <a:latin typeface="Times New Roman" pitchFamily="18" charset="0"/>
                <a:cs typeface="Times New Roman" pitchFamily="18" charset="0"/>
                <a:hlinkClick r:id="rId2"/>
              </a:rPr>
              <a:t>Παρίσης</a:t>
            </a:r>
            <a:r>
              <a:rPr lang="el-GR" sz="1600" dirty="0" smtClean="0">
                <a:latin typeface="Times New Roman" pitchFamily="18" charset="0"/>
                <a:cs typeface="Times New Roman" pitchFamily="18" charset="0"/>
                <a:hlinkClick r:id="rId2"/>
              </a:rPr>
              <a:t>, Ι. </a:t>
            </a:r>
            <a:r>
              <a:rPr lang="el-GR" sz="1600" dirty="0" err="1" smtClean="0">
                <a:latin typeface="Times New Roman" pitchFamily="18" charset="0"/>
                <a:cs typeface="Times New Roman" pitchFamily="18" charset="0"/>
                <a:hlinkClick r:id="rId2"/>
              </a:rPr>
              <a:t>Παρίσης</a:t>
            </a:r>
            <a:r>
              <a:rPr lang="el-GR" sz="1600" dirty="0" smtClean="0">
                <a:latin typeface="Times New Roman" pitchFamily="18" charset="0"/>
                <a:cs typeface="Times New Roman" pitchFamily="18" charset="0"/>
                <a:hlinkClick r:id="rId2"/>
              </a:rPr>
              <a:t>, Ν. (2008). Λεξικό λογοτεχνικών όρων. Αθήνα</a:t>
            </a:r>
            <a:r>
              <a:rPr lang="en-US" sz="1600" dirty="0" smtClean="0">
                <a:latin typeface="Times New Roman" pitchFamily="18" charset="0"/>
                <a:cs typeface="Times New Roman" pitchFamily="18" charset="0"/>
                <a:hlinkClick r:id="rId2"/>
              </a:rPr>
              <a:t>:</a:t>
            </a:r>
            <a:r>
              <a:rPr lang="el-GR" sz="1600" dirty="0" smtClean="0">
                <a:latin typeface="Times New Roman" pitchFamily="18" charset="0"/>
                <a:cs typeface="Times New Roman" pitchFamily="18" charset="0"/>
                <a:hlinkClick r:id="rId2"/>
              </a:rPr>
              <a:t> Οργανισμός Εκδόσεως διδακτικών βιβλίων (Εκδόσεις Πατάκη).</a:t>
            </a:r>
          </a:p>
          <a:p>
            <a:pPr eaLnBrk="1" hangingPunct="1"/>
            <a:r>
              <a:rPr lang="el-GR" sz="1600" dirty="0" err="1" smtClean="0">
                <a:latin typeface="Times New Roman" pitchFamily="18" charset="0"/>
                <a:cs typeface="Times New Roman" pitchFamily="18" charset="0"/>
                <a:hlinkClick r:id="rId2"/>
              </a:rPr>
              <a:t>Αμπάζης</a:t>
            </a:r>
            <a:r>
              <a:rPr lang="el-GR" sz="1600" dirty="0" smtClean="0">
                <a:latin typeface="Times New Roman" pitchFamily="18" charset="0"/>
                <a:cs typeface="Times New Roman" pitchFamily="18" charset="0"/>
                <a:hlinkClick r:id="rId2"/>
              </a:rPr>
              <a:t>, Γ. Νομικός, Δ. (2005). Ήρωες και πρότυπα συμπεριφοράς στην παιδική λογοτεχνία. Στο Γ. Καψάλης &amp; Ε. </a:t>
            </a:r>
            <a:r>
              <a:rPr lang="el-GR" sz="1600" dirty="0" err="1" smtClean="0">
                <a:latin typeface="Times New Roman" pitchFamily="18" charset="0"/>
                <a:cs typeface="Times New Roman" pitchFamily="18" charset="0"/>
                <a:hlinkClick r:id="rId2"/>
              </a:rPr>
              <a:t>Μοσχοβάκη</a:t>
            </a:r>
            <a:r>
              <a:rPr lang="el-GR" sz="1600" dirty="0" smtClean="0">
                <a:latin typeface="Times New Roman" pitchFamily="18" charset="0"/>
                <a:cs typeface="Times New Roman" pitchFamily="18" charset="0"/>
                <a:hlinkClick r:id="rId2"/>
              </a:rPr>
              <a:t> (</a:t>
            </a:r>
            <a:r>
              <a:rPr lang="el-GR" sz="1600" dirty="0" err="1" smtClean="0">
                <a:latin typeface="Times New Roman" pitchFamily="18" charset="0"/>
                <a:cs typeface="Times New Roman" pitchFamily="18" charset="0"/>
                <a:hlinkClick r:id="rId2"/>
              </a:rPr>
              <a:t>Επμ</a:t>
            </a:r>
            <a:r>
              <a:rPr lang="el-GR" sz="1600" dirty="0" smtClean="0">
                <a:latin typeface="Times New Roman" pitchFamily="18" charset="0"/>
                <a:cs typeface="Times New Roman" pitchFamily="18" charset="0"/>
                <a:hlinkClick r:id="rId2"/>
              </a:rPr>
              <a:t>.), Γλώσσα και λογοτεχνία στην Πρωτοβάθμια Εκπαίδευση (Π.Ε.Κ.Ε.Β.), (</a:t>
            </a:r>
            <a:r>
              <a:rPr lang="el-GR" sz="1600" dirty="0" err="1" smtClean="0">
                <a:latin typeface="Times New Roman" pitchFamily="18" charset="0"/>
                <a:cs typeface="Times New Roman" pitchFamily="18" charset="0"/>
                <a:hlinkClick r:id="rId2"/>
              </a:rPr>
              <a:t>σσ</a:t>
            </a:r>
            <a:r>
              <a:rPr lang="el-GR" sz="1600" dirty="0" smtClean="0">
                <a:latin typeface="Times New Roman" pitchFamily="18" charset="0"/>
                <a:cs typeface="Times New Roman" pitchFamily="18" charset="0"/>
                <a:hlinkClick r:id="rId2"/>
              </a:rPr>
              <a:t>. 107-122). Χίος.</a:t>
            </a:r>
          </a:p>
          <a:p>
            <a:pPr eaLnBrk="1" hangingPunct="1"/>
            <a:r>
              <a:rPr lang="el-GR" sz="1600" dirty="0" smtClean="0">
                <a:latin typeface="Times New Roman" pitchFamily="18" charset="0"/>
                <a:cs typeface="Times New Roman" pitchFamily="18" charset="0"/>
                <a:hlinkClick r:id="rId2"/>
              </a:rPr>
              <a:t>Πέτροβιτς – Ανδρουτσοπούλου, Λ. (1987). Σπίτι για πέντε.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Πατάκη.</a:t>
            </a:r>
          </a:p>
          <a:p>
            <a:pPr eaLnBrk="1" hangingPunct="1"/>
            <a:r>
              <a:rPr lang="el-GR" sz="1600" dirty="0" smtClean="0">
                <a:latin typeface="Times New Roman" pitchFamily="18" charset="0"/>
                <a:cs typeface="Times New Roman" pitchFamily="18" charset="0"/>
                <a:hlinkClick r:id="rId2"/>
              </a:rPr>
              <a:t>Πέτροβιτς – Ανδρουτσοπούλου, Λ. (1996). Καναρίνι και μέντα.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Πατάκη.</a:t>
            </a:r>
          </a:p>
          <a:p>
            <a:pPr eaLnBrk="1" hangingPunct="1"/>
            <a:r>
              <a:rPr lang="el-GR" sz="1600" dirty="0" smtClean="0">
                <a:latin typeface="Times New Roman" pitchFamily="18" charset="0"/>
                <a:cs typeface="Times New Roman" pitchFamily="18" charset="0"/>
                <a:hlinkClick r:id="rId2"/>
              </a:rPr>
              <a:t>Πέτροβιτς – Ανδρουτσοπούλου, Λ, (1993). Εφτά κόκκινες κλωστές.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Πατάκη.</a:t>
            </a:r>
          </a:p>
          <a:p>
            <a:r>
              <a:rPr lang="el-GR" sz="1600" dirty="0" smtClean="0">
                <a:latin typeface="Times New Roman" pitchFamily="18" charset="0"/>
                <a:cs typeface="Times New Roman" pitchFamily="18" charset="0"/>
                <a:hlinkClick r:id="rId2"/>
              </a:rPr>
              <a:t>Πέτροβιτς – Ανδρουτσοπούλου, Λ. (19</a:t>
            </a:r>
            <a:r>
              <a:rPr lang="en-US" sz="1600" dirty="0" smtClean="0">
                <a:latin typeface="Times New Roman" pitchFamily="18" charset="0"/>
                <a:cs typeface="Times New Roman" pitchFamily="18" charset="0"/>
                <a:hlinkClick r:id="rId2"/>
              </a:rPr>
              <a:t>98</a:t>
            </a:r>
            <a:r>
              <a:rPr lang="el-GR" sz="1600" dirty="0" smtClean="0">
                <a:latin typeface="Times New Roman" pitchFamily="18" charset="0"/>
                <a:cs typeface="Times New Roman" pitchFamily="18" charset="0"/>
                <a:hlinkClick r:id="rId2"/>
              </a:rPr>
              <a:t>). Η οικογένεια του Ήλιου.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Πατάκη</a:t>
            </a:r>
            <a:r>
              <a:rPr lang="el-GR" sz="1600" dirty="0" smtClean="0"/>
              <a:t>.</a:t>
            </a:r>
          </a:p>
          <a:p>
            <a:r>
              <a:rPr lang="el-GR" sz="1600" dirty="0" smtClean="0">
                <a:latin typeface="Times New Roman" pitchFamily="18" charset="0"/>
                <a:cs typeface="Times New Roman" pitchFamily="18" charset="0"/>
                <a:hlinkClick r:id="rId2"/>
              </a:rPr>
              <a:t>Πέτροβιτς – Ανδρουτσοπούλου, Λ. (1986). Τρεις φορές κι έναν καιρό σε έναν πλανήτη μαγικό.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Πατάκη</a:t>
            </a:r>
            <a:endParaRPr lang="el-GR" sz="1600" dirty="0" smtClean="0">
              <a:latin typeface="Times New Roman" pitchFamily="18" charset="0"/>
              <a:cs typeface="Times New Roman" pitchFamily="18" charset="0"/>
            </a:endParaRPr>
          </a:p>
          <a:p>
            <a:r>
              <a:rPr lang="el-GR" sz="1600" dirty="0" smtClean="0">
                <a:latin typeface="Times New Roman" pitchFamily="18" charset="0"/>
                <a:cs typeface="Times New Roman" pitchFamily="18" charset="0"/>
                <a:hlinkClick r:id="rId2"/>
              </a:rPr>
              <a:t>Πέτροβιτς – Ανδρουτσοπούλου, Λ. (1980). Στη γειτονιά του Ήλιου. Αθήνα</a:t>
            </a:r>
            <a:r>
              <a:rPr lang="en-US" sz="1600" dirty="0" smtClean="0">
                <a:latin typeface="Times New Roman" pitchFamily="18" charset="0"/>
                <a:cs typeface="Times New Roman" pitchFamily="18" charset="0"/>
                <a:hlinkClick r:id="rId2"/>
              </a:rPr>
              <a:t>: </a:t>
            </a:r>
            <a:r>
              <a:rPr lang="el-GR" sz="1600" dirty="0" smtClean="0">
                <a:latin typeface="Times New Roman" pitchFamily="18" charset="0"/>
                <a:cs typeface="Times New Roman" pitchFamily="18" charset="0"/>
                <a:hlinkClick r:id="rId2"/>
              </a:rPr>
              <a:t>Καστανιώτη</a:t>
            </a:r>
          </a:p>
          <a:p>
            <a:r>
              <a:rPr lang="en-US" sz="1600" dirty="0" smtClean="0">
                <a:latin typeface="Times New Roman" pitchFamily="18" charset="0"/>
                <a:cs typeface="Times New Roman" pitchFamily="18" charset="0"/>
                <a:hlinkClick r:id="rId2"/>
              </a:rPr>
              <a:t>http://www.loty.gr/cv.htm</a:t>
            </a:r>
            <a:endParaRPr lang="el-GR" sz="1600" dirty="0" smtClean="0">
              <a:latin typeface="Times New Roman" pitchFamily="18" charset="0"/>
              <a:cs typeface="Times New Roman" pitchFamily="18" charset="0"/>
              <a:hlinkClick r:id="rId2"/>
            </a:endParaRPr>
          </a:p>
          <a:p>
            <a:r>
              <a:rPr lang="en-US" sz="1600" dirty="0" smtClean="0">
                <a:latin typeface="Times New Roman" pitchFamily="18" charset="0"/>
                <a:cs typeface="Times New Roman" pitchFamily="18" charset="0"/>
                <a:hlinkClick r:id="rId2"/>
              </a:rPr>
              <a:t>http://www.loty.gr/paramith_analyt_13.htm</a:t>
            </a:r>
            <a:endParaRPr lang="el-GR"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hlinkClick r:id="rId3"/>
              </a:rPr>
              <a:t>http://www.loty.gr/mythistorima_analyt_5.htm</a:t>
            </a:r>
            <a:endParaRPr lang="el-GR"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hlinkClick r:id="rId4"/>
              </a:rPr>
              <a:t>http://www.loty.gr/katalogos_vivl.htm</a:t>
            </a:r>
            <a:endParaRPr lang="el-GR" sz="1600" dirty="0" smtClean="0">
              <a:latin typeface="Times New Roman" pitchFamily="18" charset="0"/>
              <a:cs typeface="Times New Roman" pitchFamily="18" charset="0"/>
            </a:endParaRPr>
          </a:p>
          <a:p>
            <a:pPr eaLnBrk="1" hangingPunct="1">
              <a:buFont typeface="Wingdings" pitchFamily="2" charset="2"/>
              <a:buNone/>
            </a:pPr>
            <a:endParaRPr lang="el-GR" dirty="0" smtClean="0">
              <a:latin typeface="Times New Roman" pitchFamily="18" charset="0"/>
              <a:cs typeface="Times New Roman" pitchFamily="18" charset="0"/>
              <a:hlinkClick r:id="rId2"/>
            </a:endParaRPr>
          </a:p>
          <a:p>
            <a:pPr eaLnBrk="1" hangingPunct="1"/>
            <a:endParaRPr lang="el-GR" dirty="0" smtClean="0">
              <a:latin typeface="Times New Roman" pitchFamily="18" charset="0"/>
              <a:cs typeface="Times New Roman" pitchFamily="18" charset="0"/>
            </a:endParaRPr>
          </a:p>
          <a:p>
            <a:pPr eaLnBrk="1" hangingPunct="1"/>
            <a:endParaRPr lang="el-G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6858016" cy="6500834"/>
          </a:xfrm>
          <a:solidFill>
            <a:srgbClr val="CCFF99"/>
          </a:solidFill>
        </p:spPr>
        <p:txBody>
          <a:bodyPr>
            <a:normAutofit fontScale="70000" lnSpcReduction="20000"/>
          </a:bodyPr>
          <a:lstStyle/>
          <a:p>
            <a:pPr marL="274320" indent="-274320" eaLnBrk="1" fontAlgn="auto" hangingPunct="1">
              <a:spcAft>
                <a:spcPts val="0"/>
              </a:spcAft>
              <a:buNone/>
              <a:defRPr/>
            </a:pPr>
            <a:endParaRPr lang="el-GR" sz="3400" dirty="0" smtClean="0">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endParaRPr lang="el-GR" sz="3400" dirty="0">
              <a:solidFill>
                <a:srgbClr val="7030A0"/>
              </a:solidFill>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sz="2900" dirty="0" smtClean="0">
                <a:latin typeface="Cambria" pitchFamily="18" charset="0"/>
                <a:cs typeface="Times New Roman" pitchFamily="18" charset="0"/>
              </a:rPr>
              <a:t> </a:t>
            </a:r>
            <a:r>
              <a:rPr lang="el-GR" sz="2900" dirty="0" smtClean="0">
                <a:solidFill>
                  <a:srgbClr val="7030A0"/>
                </a:solidFill>
                <a:latin typeface="Cambria" pitchFamily="18" charset="0"/>
                <a:cs typeface="Times New Roman" pitchFamily="18" charset="0"/>
              </a:rPr>
              <a:t>Λάθος Κύριε </a:t>
            </a:r>
            <a:r>
              <a:rPr lang="el-GR" sz="2900" dirty="0" err="1" smtClean="0">
                <a:solidFill>
                  <a:srgbClr val="7030A0"/>
                </a:solidFill>
                <a:latin typeface="Cambria" pitchFamily="18" charset="0"/>
                <a:cs typeface="Times New Roman" pitchFamily="18" charset="0"/>
              </a:rPr>
              <a:t>Νόιγκερ</a:t>
            </a:r>
            <a:r>
              <a:rPr lang="el-GR" sz="2900" dirty="0" smtClean="0">
                <a:solidFill>
                  <a:srgbClr val="7030A0"/>
                </a:solidFill>
                <a:latin typeface="Cambria" pitchFamily="18" charset="0"/>
                <a:cs typeface="Times New Roman" pitchFamily="18" charset="0"/>
              </a:rPr>
              <a:t>! </a:t>
            </a:r>
            <a:r>
              <a:rPr lang="el-GR" sz="2900" dirty="0" smtClean="0">
                <a:latin typeface="Cambria" pitchFamily="18" charset="0"/>
                <a:cs typeface="Times New Roman" pitchFamily="18" charset="0"/>
              </a:rPr>
              <a:t>Πατάκης, 1989 - 22η έκδοση 2012</a:t>
            </a:r>
            <a:br>
              <a:rPr lang="el-GR" sz="2900" dirty="0" smtClean="0">
                <a:latin typeface="Cambria" pitchFamily="18" charset="0"/>
                <a:cs typeface="Times New Roman" pitchFamily="18" charset="0"/>
              </a:rPr>
            </a:br>
            <a:r>
              <a:rPr lang="el-GR" sz="2900" dirty="0" smtClean="0">
                <a:latin typeface="Cambria" pitchFamily="18" charset="0"/>
                <a:cs typeface="Times New Roman" pitchFamily="18" charset="0"/>
              </a:rPr>
              <a:t>Τιμητικό Δίπλωμα για την </a:t>
            </a:r>
            <a:r>
              <a:rPr lang="el-GR" sz="2900" dirty="0" err="1" smtClean="0">
                <a:latin typeface="Cambria" pitchFamily="18" charset="0"/>
                <a:cs typeface="Times New Roman" pitchFamily="18" charset="0"/>
              </a:rPr>
              <a:t>αvαγραφή</a:t>
            </a:r>
            <a:r>
              <a:rPr lang="el-GR" sz="2900" dirty="0" smtClean="0">
                <a:latin typeface="Cambria" pitchFamily="18" charset="0"/>
                <a:cs typeface="Times New Roman" pitchFamily="18" charset="0"/>
              </a:rPr>
              <a:t> του </a:t>
            </a:r>
            <a:r>
              <a:rPr lang="el-GR" sz="2900" dirty="0" err="1" smtClean="0">
                <a:latin typeface="Cambria" pitchFamily="18" charset="0"/>
                <a:cs typeface="Times New Roman" pitchFamily="18" charset="0"/>
              </a:rPr>
              <a:t>στov</a:t>
            </a:r>
            <a:r>
              <a:rPr lang="el-GR" sz="2900" dirty="0" smtClean="0">
                <a:latin typeface="Cambria" pitchFamily="18" charset="0"/>
                <a:cs typeface="Times New Roman" pitchFamily="18" charset="0"/>
              </a:rPr>
              <a:t> Τιμητικό </a:t>
            </a:r>
            <a:r>
              <a:rPr lang="el-GR" sz="2900" dirty="0" err="1" smtClean="0">
                <a:latin typeface="Cambria" pitchFamily="18" charset="0"/>
                <a:cs typeface="Times New Roman" pitchFamily="18" charset="0"/>
              </a:rPr>
              <a:t>Πίvακα</a:t>
            </a:r>
            <a:r>
              <a:rPr lang="el-GR" sz="2900" dirty="0" smtClean="0">
                <a:latin typeface="Cambria" pitchFamily="18" charset="0"/>
                <a:cs typeface="Times New Roman" pitchFamily="18" charset="0"/>
              </a:rPr>
              <a:t> 1992 της </a:t>
            </a:r>
            <a:r>
              <a:rPr lang="el-GR" sz="2900" dirty="0" err="1" smtClean="0">
                <a:latin typeface="Cambria" pitchFamily="18" charset="0"/>
                <a:cs typeface="Times New Roman" pitchFamily="18" charset="0"/>
              </a:rPr>
              <a:t>Διεθvoύς</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Οργάvωσης</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Βιβλίωv</a:t>
            </a:r>
            <a:r>
              <a:rPr lang="el-GR" sz="2900" dirty="0" smtClean="0">
                <a:latin typeface="Cambria" pitchFamily="18" charset="0"/>
                <a:cs typeface="Times New Roman" pitchFamily="18" charset="0"/>
              </a:rPr>
              <a:t> για τη Νεότητα</a:t>
            </a:r>
            <a:br>
              <a:rPr lang="el-GR" sz="2900" dirty="0" smtClean="0">
                <a:latin typeface="Cambria" pitchFamily="18" charset="0"/>
                <a:cs typeface="Times New Roman" pitchFamily="18" charset="0"/>
              </a:rPr>
            </a:br>
            <a:r>
              <a:rPr lang="el-GR" sz="2900" dirty="0" smtClean="0">
                <a:latin typeface="Cambria" pitchFamily="18" charset="0"/>
                <a:cs typeface="Times New Roman" pitchFamily="18" charset="0"/>
              </a:rPr>
              <a:t>Απόσπασμα περιλαμβάνεται στο Ανθολόγιο για τις μεγάλες τάξεις του Δημοτικού </a:t>
            </a:r>
          </a:p>
          <a:p>
            <a:pPr marL="274320" indent="-274320" eaLnBrk="1" fontAlgn="auto" hangingPunct="1">
              <a:spcAft>
                <a:spcPts val="0"/>
              </a:spcAft>
              <a:buFont typeface="Wingdings"/>
              <a:buNone/>
              <a:defRPr/>
            </a:pPr>
            <a:endParaRPr lang="el-GR" sz="2900" dirty="0" smtClean="0">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sz="2900" dirty="0" smtClean="0">
                <a:latin typeface="Cambria" pitchFamily="18" charset="0"/>
                <a:cs typeface="Times New Roman" pitchFamily="18" charset="0"/>
              </a:rPr>
              <a:t>  </a:t>
            </a:r>
            <a:r>
              <a:rPr lang="el-GR" sz="2900" dirty="0" smtClean="0">
                <a:solidFill>
                  <a:srgbClr val="7030A0"/>
                </a:solidFill>
                <a:latin typeface="Cambria" pitchFamily="18" charset="0"/>
                <a:cs typeface="Times New Roman" pitchFamily="18" charset="0"/>
              </a:rPr>
              <a:t>Τραγούδι για τρεις</a:t>
            </a:r>
            <a:r>
              <a:rPr lang="el-GR" sz="2900" dirty="0" smtClean="0">
                <a:latin typeface="Cambria" pitchFamily="18" charset="0"/>
                <a:cs typeface="Times New Roman" pitchFamily="18" charset="0"/>
              </a:rPr>
              <a:t>. Πατάκης, 1992 - 17η </a:t>
            </a:r>
            <a:r>
              <a:rPr lang="el-GR" sz="2900" dirty="0" err="1" smtClean="0">
                <a:latin typeface="Cambria" pitchFamily="18" charset="0"/>
                <a:cs typeface="Times New Roman" pitchFamily="18" charset="0"/>
              </a:rPr>
              <a:t>έκδoση</a:t>
            </a:r>
            <a:r>
              <a:rPr lang="el-GR" sz="2900" dirty="0" smtClean="0">
                <a:latin typeface="Cambria" pitchFamily="18" charset="0"/>
                <a:cs typeface="Times New Roman" pitchFamily="18" charset="0"/>
              </a:rPr>
              <a:t> 2014. </a:t>
            </a:r>
            <a:r>
              <a:rPr lang="el-GR" sz="2900" dirty="0" err="1" smtClean="0">
                <a:latin typeface="Cambria" pitchFamily="18" charset="0"/>
                <a:cs typeface="Times New Roman" pitchFamily="18" charset="0"/>
              </a:rPr>
              <a:t>Βραβείo</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τoυ</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Κύκλoυ</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τoυ</a:t>
            </a:r>
            <a:r>
              <a:rPr lang="el-GR" sz="2900" dirty="0" smtClean="0">
                <a:latin typeface="Cambria" pitchFamily="18" charset="0"/>
                <a:cs typeface="Times New Roman" pitchFamily="18" charset="0"/>
              </a:rPr>
              <a:t> Ελλ. </a:t>
            </a:r>
            <a:r>
              <a:rPr lang="el-GR" sz="2900" dirty="0" err="1" smtClean="0">
                <a:latin typeface="Cambria" pitchFamily="18" charset="0"/>
                <a:cs typeface="Times New Roman" pitchFamily="18" charset="0"/>
              </a:rPr>
              <a:t>Παιδικoύ</a:t>
            </a:r>
            <a:r>
              <a:rPr lang="el-GR" sz="2900" dirty="0" smtClean="0">
                <a:latin typeface="Cambria" pitchFamily="18" charset="0"/>
                <a:cs typeface="Times New Roman" pitchFamily="18" charset="0"/>
              </a:rPr>
              <a:t> </a:t>
            </a:r>
            <a:r>
              <a:rPr lang="el-GR" sz="2900" dirty="0" err="1" smtClean="0">
                <a:latin typeface="Cambria" pitchFamily="18" charset="0"/>
                <a:cs typeface="Times New Roman" pitchFamily="18" charset="0"/>
              </a:rPr>
              <a:t>Βιβλίoυ</a:t>
            </a:r>
            <a:r>
              <a:rPr lang="el-GR" sz="2900" dirty="0" smtClean="0">
                <a:latin typeface="Cambria" pitchFamily="18" charset="0"/>
                <a:cs typeface="Times New Roman" pitchFamily="18" charset="0"/>
              </a:rPr>
              <a:t/>
            </a:r>
            <a:br>
              <a:rPr lang="el-GR" sz="2900" dirty="0" smtClean="0">
                <a:latin typeface="Cambria" pitchFamily="18" charset="0"/>
                <a:cs typeface="Times New Roman" pitchFamily="18" charset="0"/>
              </a:rPr>
            </a:br>
            <a:endParaRPr lang="el-GR" sz="2900" dirty="0" smtClean="0">
              <a:latin typeface="Cambria" pitchFamily="18" charset="0"/>
              <a:cs typeface="Times New Roman" pitchFamily="18" charset="0"/>
            </a:endParaRPr>
          </a:p>
          <a:p>
            <a:pPr marL="274320" indent="-274320" fontAlgn="auto">
              <a:spcAft>
                <a:spcPts val="0"/>
              </a:spcAft>
              <a:buFont typeface="Wingdings" pitchFamily="2" charset="2"/>
              <a:buChar char="Ø"/>
              <a:defRPr/>
            </a:pPr>
            <a:r>
              <a:rPr lang="el-GR" sz="2900" dirty="0" smtClean="0">
                <a:latin typeface="Cambria" pitchFamily="18" charset="0"/>
                <a:cs typeface="Times New Roman" pitchFamily="18" charset="0"/>
              </a:rPr>
              <a:t>  </a:t>
            </a:r>
            <a:r>
              <a:rPr lang="el-GR" sz="2900" dirty="0" smtClean="0">
                <a:solidFill>
                  <a:srgbClr val="7030A0"/>
                </a:solidFill>
                <a:latin typeface="Cambria" pitchFamily="18" charset="0"/>
                <a:cs typeface="Times New Roman" pitchFamily="18" charset="0"/>
              </a:rPr>
              <a:t>Ο κόκκινος θυμός</a:t>
            </a:r>
            <a:r>
              <a:rPr lang="el-GR" sz="2900" dirty="0" smtClean="0">
                <a:latin typeface="Cambria" pitchFamily="18" charset="0"/>
                <a:cs typeface="Times New Roman" pitchFamily="18" charset="0"/>
              </a:rPr>
              <a:t>. Πατάκης, 2004 - 5η έκδοση 2011</a:t>
            </a:r>
            <a:br>
              <a:rPr lang="el-GR" sz="2900" dirty="0" smtClean="0">
                <a:latin typeface="Cambria" pitchFamily="18" charset="0"/>
                <a:cs typeface="Times New Roman" pitchFamily="18" charset="0"/>
              </a:rPr>
            </a:br>
            <a:r>
              <a:rPr lang="el-GR" sz="2900" dirty="0" smtClean="0">
                <a:latin typeface="Cambria" pitchFamily="18" charset="0"/>
                <a:cs typeface="Times New Roman" pitchFamily="18" charset="0"/>
              </a:rPr>
              <a:t>Βραβείο της Ελληνικής Εταιρείας Χριστιανικών Γραμμάτων</a:t>
            </a:r>
            <a:endParaRPr lang="el-GR" sz="2900" i="1" u="sng" dirty="0" smtClean="0">
              <a:latin typeface="Cambria" pitchFamily="18" charset="0"/>
              <a:cs typeface="Times New Roman" pitchFamily="18" charset="0"/>
              <a:hlinkClick r:id="rId2"/>
            </a:endParaRPr>
          </a:p>
          <a:p>
            <a:pPr>
              <a:buNone/>
            </a:pPr>
            <a:endParaRPr lang="el-GR" sz="2900" i="1" u="sng" dirty="0" smtClean="0">
              <a:latin typeface="Cambria" pitchFamily="18" charset="0"/>
              <a:cs typeface="Times New Roman" pitchFamily="18" charset="0"/>
              <a:hlinkClick r:id="rId2"/>
            </a:endParaRPr>
          </a:p>
          <a:p>
            <a:pPr>
              <a:buFont typeface="Wingdings" pitchFamily="2" charset="2"/>
              <a:buChar char="Ø"/>
            </a:pPr>
            <a:r>
              <a:rPr lang="el-GR" sz="2900" dirty="0" smtClean="0">
                <a:latin typeface="Cambria" pitchFamily="18" charset="0"/>
                <a:cs typeface="Times New Roman" pitchFamily="18" charset="0"/>
              </a:rPr>
              <a:t> </a:t>
            </a:r>
            <a:r>
              <a:rPr lang="el-GR" sz="2900" dirty="0" smtClean="0">
                <a:solidFill>
                  <a:srgbClr val="7030A0"/>
                </a:solidFill>
                <a:latin typeface="Cambria" pitchFamily="18" charset="0"/>
                <a:cs typeface="Times New Roman" pitchFamily="18" charset="0"/>
              </a:rPr>
              <a:t>Η προφητεία του κόκκινου κρασιού</a:t>
            </a:r>
            <a:r>
              <a:rPr lang="el-GR" sz="2900" dirty="0" smtClean="0">
                <a:latin typeface="Cambria" pitchFamily="18" charset="0"/>
                <a:cs typeface="Times New Roman" pitchFamily="18" charset="0"/>
              </a:rPr>
              <a:t>. Πατάκης, 2008, 5η έκδοση 2015. Βραβείο Νεανικής Λογοτεχνίας από το </a:t>
            </a:r>
            <a:r>
              <a:rPr lang="el-GR" sz="2900" dirty="0" err="1" smtClean="0">
                <a:latin typeface="Cambria" pitchFamily="18" charset="0"/>
                <a:cs typeface="Times New Roman" pitchFamily="18" charset="0"/>
              </a:rPr>
              <a:t>Eλλ</a:t>
            </a:r>
            <a:r>
              <a:rPr lang="el-GR" sz="2900" dirty="0" smtClean="0">
                <a:latin typeface="Cambria" pitchFamily="18" charset="0"/>
                <a:cs typeface="Times New Roman" pitchFamily="18" charset="0"/>
              </a:rPr>
              <a:t>. Τμήμα της ΙΒΒΥ, Κρατικό Βραβείο 2009</a:t>
            </a:r>
          </a:p>
          <a:p>
            <a:pPr marL="274320" indent="-274320" eaLnBrk="1" fontAlgn="auto" hangingPunct="1">
              <a:spcAft>
                <a:spcPts val="0"/>
              </a:spcAft>
              <a:buFont typeface="Wingdings"/>
              <a:buNone/>
              <a:defRPr/>
            </a:pPr>
            <a:r>
              <a:rPr lang="el-GR" sz="4500" b="1" dirty="0" smtClean="0">
                <a:latin typeface="Times New Roman" pitchFamily="18" charset="0"/>
                <a:cs typeface="Times New Roman" pitchFamily="18" charset="0"/>
              </a:rPr>
              <a:t/>
            </a:r>
            <a:br>
              <a:rPr lang="el-GR" sz="4500" b="1" dirty="0" smtClean="0">
                <a:latin typeface="Times New Roman" pitchFamily="18" charset="0"/>
                <a:cs typeface="Times New Roman" pitchFamily="18" charset="0"/>
              </a:rPr>
            </a:br>
            <a:r>
              <a:rPr lang="el-GR" b="1" dirty="0" smtClean="0">
                <a:latin typeface="Times New Roman" pitchFamily="18" charset="0"/>
                <a:cs typeface="Times New Roman" pitchFamily="18" charset="0"/>
              </a:rPr>
              <a:t/>
            </a:r>
            <a:br>
              <a:rPr lang="el-GR" b="1" dirty="0" smtClean="0">
                <a:latin typeface="Times New Roman" pitchFamily="18" charset="0"/>
                <a:cs typeface="Times New Roman" pitchFamily="18" charset="0"/>
              </a:rPr>
            </a:br>
            <a:endParaRPr lang="el-GR" b="1" dirty="0" smtClean="0">
              <a:latin typeface="Times New Roman" pitchFamily="18" charset="0"/>
              <a:cs typeface="Times New Roman" pitchFamily="18" charset="0"/>
            </a:endParaRPr>
          </a:p>
          <a:p>
            <a:pPr marL="274320" indent="-274320" eaLnBrk="1" fontAlgn="auto" hangingPunct="1">
              <a:spcAft>
                <a:spcPts val="0"/>
              </a:spcAft>
              <a:buFont typeface="Wingdings"/>
              <a:buChar char=""/>
              <a:defRPr/>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71414"/>
            <a:ext cx="6786578" cy="6357982"/>
          </a:xfrm>
          <a:solidFill>
            <a:srgbClr val="CCFF99"/>
          </a:solidFill>
        </p:spPr>
        <p:txBody>
          <a:bodyPr>
            <a:normAutofit fontScale="25000" lnSpcReduction="20000"/>
          </a:bodyPr>
          <a:lstStyle/>
          <a:p>
            <a:pPr marL="274320" indent="-274320" eaLnBrk="1" fontAlgn="auto" hangingPunct="1">
              <a:spcAft>
                <a:spcPts val="0"/>
              </a:spcAft>
              <a:buNone/>
              <a:defRPr/>
            </a:pPr>
            <a:r>
              <a:rPr lang="el-GR" sz="9600" dirty="0">
                <a:latin typeface="Aka-AcidGR-SoftIceCream" pitchFamily="2" charset="0"/>
                <a:ea typeface="Aka-AcidGR-SoftIceCream" pitchFamily="2" charset="0"/>
                <a:cs typeface="Times New Roman" pitchFamily="18" charset="0"/>
              </a:rPr>
              <a:t>Π α ρ α μ ύ θ ι α / Μ ι κ ρ έ ς   ι σ τ </a:t>
            </a:r>
            <a:r>
              <a:rPr lang="en-US" sz="9600" dirty="0">
                <a:latin typeface="Aka-AcidGR-SoftIceCream" pitchFamily="2" charset="0"/>
                <a:ea typeface="Aka-AcidGR-SoftIceCream" pitchFamily="2" charset="0"/>
                <a:cs typeface="Times New Roman" pitchFamily="18" charset="0"/>
              </a:rPr>
              <a:t>o </a:t>
            </a:r>
            <a:r>
              <a:rPr lang="el-GR" sz="9600" dirty="0">
                <a:latin typeface="Aka-AcidGR-SoftIceCream" pitchFamily="2" charset="0"/>
                <a:ea typeface="Aka-AcidGR-SoftIceCream" pitchFamily="2" charset="0"/>
                <a:cs typeface="Times New Roman" pitchFamily="18" charset="0"/>
              </a:rPr>
              <a:t>ρ ί ε </a:t>
            </a:r>
            <a:r>
              <a:rPr lang="el-GR" sz="9600" dirty="0" smtClean="0">
                <a:latin typeface="Aka-AcidGR-SoftIceCream" pitchFamily="2" charset="0"/>
                <a:ea typeface="Aka-AcidGR-SoftIceCream" pitchFamily="2" charset="0"/>
                <a:cs typeface="Times New Roman" pitchFamily="18" charset="0"/>
              </a:rPr>
              <a:t>ς</a:t>
            </a:r>
          </a:p>
          <a:p>
            <a:pPr marL="274320" indent="-274320" eaLnBrk="1" fontAlgn="auto" hangingPunct="1">
              <a:spcAft>
                <a:spcPts val="0"/>
              </a:spcAft>
              <a:buNone/>
              <a:defRPr/>
            </a:pPr>
            <a:endParaRPr lang="el-GR" b="1" dirty="0">
              <a:latin typeface="Times New Roman"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sz="8000" dirty="0">
                <a:latin typeface="Cambria" pitchFamily="18" charset="0"/>
                <a:cs typeface="Times New Roman" pitchFamily="18" charset="0"/>
                <a:hlinkClick r:id="rId2"/>
              </a:rPr>
              <a:t>17 </a:t>
            </a:r>
            <a:r>
              <a:rPr lang="el-GR" sz="8000" dirty="0" err="1">
                <a:latin typeface="Cambria" pitchFamily="18" charset="0"/>
                <a:cs typeface="Times New Roman" pitchFamily="18" charset="0"/>
                <a:hlinkClick r:id="rId2"/>
              </a:rPr>
              <a:t>Ελλη</a:t>
            </a:r>
            <a:r>
              <a:rPr lang="en-US" sz="8000" dirty="0">
                <a:latin typeface="Cambria" pitchFamily="18" charset="0"/>
                <a:cs typeface="Times New Roman" pitchFamily="18" charset="0"/>
                <a:hlinkClick r:id="rId2"/>
              </a:rPr>
              <a:t>v</a:t>
            </a:r>
            <a:r>
              <a:rPr lang="el-GR" sz="8000" dirty="0" err="1">
                <a:latin typeface="Cambria" pitchFamily="18" charset="0"/>
                <a:cs typeface="Times New Roman" pitchFamily="18" charset="0"/>
                <a:hlinkClick r:id="rId2"/>
              </a:rPr>
              <a:t>ικά</a:t>
            </a:r>
            <a:r>
              <a:rPr lang="el-GR" sz="8000" dirty="0">
                <a:latin typeface="Cambria" pitchFamily="18" charset="0"/>
                <a:cs typeface="Times New Roman" pitchFamily="18" charset="0"/>
                <a:hlinkClick r:id="rId2"/>
              </a:rPr>
              <a:t> λαϊκά παραμύθια</a:t>
            </a:r>
            <a:r>
              <a:rPr lang="el-GR" sz="8000" dirty="0">
                <a:latin typeface="Cambria" pitchFamily="18" charset="0"/>
                <a:cs typeface="Times New Roman" pitchFamily="18" charset="0"/>
              </a:rPr>
              <a:t> (συ</a:t>
            </a:r>
            <a:r>
              <a:rPr lang="en-US" sz="8000" dirty="0">
                <a:latin typeface="Cambria" pitchFamily="18" charset="0"/>
                <a:cs typeface="Times New Roman" pitchFamily="18" charset="0"/>
              </a:rPr>
              <a:t>v</a:t>
            </a:r>
            <a:r>
              <a:rPr lang="el-GR" sz="8000" dirty="0">
                <a:latin typeface="Cambria" pitchFamily="18" charset="0"/>
                <a:cs typeface="Times New Roman" pitchFamily="18" charset="0"/>
              </a:rPr>
              <a:t>εργασία). Οι Εκδόσεις τω</a:t>
            </a:r>
            <a:r>
              <a:rPr lang="en-US" sz="8000" dirty="0">
                <a:latin typeface="Cambria" pitchFamily="18" charset="0"/>
                <a:cs typeface="Times New Roman" pitchFamily="18" charset="0"/>
              </a:rPr>
              <a:t>v </a:t>
            </a:r>
            <a:r>
              <a:rPr lang="el-GR" sz="8000" dirty="0" err="1">
                <a:latin typeface="Cambria" pitchFamily="18" charset="0"/>
                <a:cs typeface="Times New Roman" pitchFamily="18" charset="0"/>
              </a:rPr>
              <a:t>Φίλω</a:t>
            </a:r>
            <a:r>
              <a:rPr lang="en-US" sz="8000" dirty="0">
                <a:latin typeface="Cambria" pitchFamily="18" charset="0"/>
                <a:cs typeface="Times New Roman" pitchFamily="18" charset="0"/>
              </a:rPr>
              <a:t>v, 1973, 1978 (</a:t>
            </a:r>
            <a:r>
              <a:rPr lang="el-GR" sz="8000" dirty="0">
                <a:latin typeface="Cambria" pitchFamily="18" charset="0"/>
                <a:cs typeface="Times New Roman" pitchFamily="18" charset="0"/>
              </a:rPr>
              <a:t>Εξαντλημένο)</a:t>
            </a:r>
            <a:br>
              <a:rPr lang="el-GR" sz="8000" dirty="0">
                <a:latin typeface="Cambria" pitchFamily="18" charset="0"/>
                <a:cs typeface="Times New Roman" pitchFamily="18" charset="0"/>
              </a:rPr>
            </a:br>
            <a:r>
              <a:rPr lang="el-GR" sz="8000" dirty="0">
                <a:latin typeface="Cambria" pitchFamily="18" charset="0"/>
                <a:cs typeface="Times New Roman" pitchFamily="18" charset="0"/>
              </a:rPr>
              <a:t>Μεταδόθηκε από τ</a:t>
            </a:r>
            <a:r>
              <a:rPr lang="en-US" sz="8000" dirty="0">
                <a:latin typeface="Cambria" pitchFamily="18" charset="0"/>
                <a:cs typeface="Times New Roman" pitchFamily="18" charset="0"/>
              </a:rPr>
              <a:t>o </a:t>
            </a:r>
            <a:r>
              <a:rPr lang="el-GR" sz="8000" dirty="0">
                <a:latin typeface="Cambria" pitchFamily="18" charset="0"/>
                <a:cs typeface="Times New Roman" pitchFamily="18" charset="0"/>
              </a:rPr>
              <a:t>Ρ</a:t>
            </a:r>
            <a:r>
              <a:rPr lang="en-US" sz="8000" dirty="0">
                <a:latin typeface="Cambria" pitchFamily="18" charset="0"/>
                <a:cs typeface="Times New Roman" pitchFamily="18" charset="0"/>
              </a:rPr>
              <a:t>I</a:t>
            </a:r>
            <a:r>
              <a:rPr lang="el-GR" sz="8000" dirty="0">
                <a:latin typeface="Cambria" pitchFamily="18" charset="0"/>
                <a:cs typeface="Times New Roman" pitchFamily="18" charset="0"/>
              </a:rPr>
              <a:t>Κ. Έ</a:t>
            </a:r>
            <a:r>
              <a:rPr lang="en-US" sz="8000" dirty="0">
                <a:latin typeface="Cambria" pitchFamily="18" charset="0"/>
                <a:cs typeface="Times New Roman" pitchFamily="18" charset="0"/>
              </a:rPr>
              <a:t>v</a:t>
            </a:r>
            <a:r>
              <a:rPr lang="el-GR" sz="8000" dirty="0">
                <a:latin typeface="Cambria" pitchFamily="18" charset="0"/>
                <a:cs typeface="Times New Roman" pitchFamily="18" charset="0"/>
              </a:rPr>
              <a:t>α παραμύθι </a:t>
            </a:r>
            <a:r>
              <a:rPr lang="el-GR" sz="8000" dirty="0" err="1">
                <a:latin typeface="Cambria" pitchFamily="18" charset="0"/>
                <a:cs typeface="Times New Roman" pitchFamily="18" charset="0"/>
              </a:rPr>
              <a:t>περιλαμβά</a:t>
            </a:r>
            <a:r>
              <a:rPr lang="en-US" sz="8000" dirty="0">
                <a:latin typeface="Cambria" pitchFamily="18" charset="0"/>
                <a:cs typeface="Times New Roman" pitchFamily="18" charset="0"/>
              </a:rPr>
              <a:t>v</a:t>
            </a:r>
            <a:r>
              <a:rPr lang="el-GR" sz="8000" dirty="0" err="1">
                <a:latin typeface="Cambria" pitchFamily="18" charset="0"/>
                <a:cs typeface="Times New Roman" pitchFamily="18" charset="0"/>
              </a:rPr>
              <a:t>εται</a:t>
            </a:r>
            <a:r>
              <a:rPr lang="el-GR" sz="8000" dirty="0">
                <a:latin typeface="Cambria" pitchFamily="18" charset="0"/>
                <a:cs typeface="Times New Roman" pitchFamily="18" charset="0"/>
              </a:rPr>
              <a:t> στ</a:t>
            </a:r>
            <a:r>
              <a:rPr lang="en-US" sz="8000" dirty="0">
                <a:latin typeface="Cambria" pitchFamily="18" charset="0"/>
                <a:cs typeface="Times New Roman" pitchFamily="18" charset="0"/>
              </a:rPr>
              <a:t>o </a:t>
            </a:r>
            <a:r>
              <a:rPr lang="el-GR" sz="8000" dirty="0">
                <a:latin typeface="Cambria" pitchFamily="18" charset="0"/>
                <a:cs typeface="Times New Roman" pitchFamily="18" charset="0"/>
              </a:rPr>
              <a:t>Α</a:t>
            </a:r>
            <a:r>
              <a:rPr lang="en-US" sz="8000" dirty="0">
                <a:latin typeface="Cambria" pitchFamily="18" charset="0"/>
                <a:cs typeface="Times New Roman" pitchFamily="18" charset="0"/>
              </a:rPr>
              <a:t>v</a:t>
            </a:r>
            <a:r>
              <a:rPr lang="el-GR" sz="8000" dirty="0">
                <a:latin typeface="Cambria" pitchFamily="18" charset="0"/>
                <a:cs typeface="Times New Roman" pitchFamily="18" charset="0"/>
              </a:rPr>
              <a:t>θ</a:t>
            </a:r>
            <a:r>
              <a:rPr lang="en-US" sz="8000" dirty="0">
                <a:latin typeface="Cambria" pitchFamily="18" charset="0"/>
                <a:cs typeface="Times New Roman" pitchFamily="18" charset="0"/>
              </a:rPr>
              <a:t>o</a:t>
            </a:r>
            <a:r>
              <a:rPr lang="el-GR" sz="8000" dirty="0" err="1">
                <a:latin typeface="Cambria" pitchFamily="18" charset="0"/>
                <a:cs typeface="Times New Roman" pitchFamily="18" charset="0"/>
              </a:rPr>
              <a:t>λόγι</a:t>
            </a:r>
            <a:r>
              <a:rPr lang="en-US" sz="8000" dirty="0">
                <a:latin typeface="Cambria" pitchFamily="18" charset="0"/>
                <a:cs typeface="Times New Roman" pitchFamily="18" charset="0"/>
              </a:rPr>
              <a:t>o </a:t>
            </a:r>
            <a:r>
              <a:rPr lang="el-GR" sz="8000" dirty="0">
                <a:latin typeface="Cambria" pitchFamily="18" charset="0"/>
                <a:cs typeface="Times New Roman" pitchFamily="18" charset="0"/>
              </a:rPr>
              <a:t>του Υπουργείου Παιδείας για τ</a:t>
            </a:r>
            <a:r>
              <a:rPr lang="en-US" sz="8000" dirty="0">
                <a:latin typeface="Cambria" pitchFamily="18" charset="0"/>
                <a:cs typeface="Times New Roman" pitchFamily="18" charset="0"/>
              </a:rPr>
              <a:t>o </a:t>
            </a:r>
            <a:r>
              <a:rPr lang="el-GR" sz="8000" dirty="0" err="1">
                <a:latin typeface="Cambria" pitchFamily="18" charset="0"/>
                <a:cs typeface="Times New Roman" pitchFamily="18" charset="0"/>
              </a:rPr>
              <a:t>Δημ</a:t>
            </a:r>
            <a:r>
              <a:rPr lang="en-US" sz="8000" dirty="0">
                <a:latin typeface="Cambria" pitchFamily="18" charset="0"/>
                <a:cs typeface="Times New Roman" pitchFamily="18" charset="0"/>
              </a:rPr>
              <a:t>o</a:t>
            </a:r>
            <a:r>
              <a:rPr lang="el-GR" sz="8000" dirty="0" err="1">
                <a:latin typeface="Cambria" pitchFamily="18" charset="0"/>
                <a:cs typeface="Times New Roman" pitchFamily="18" charset="0"/>
              </a:rPr>
              <a:t>τικό</a:t>
            </a:r>
            <a:r>
              <a:rPr lang="el-GR" sz="8000" dirty="0">
                <a:latin typeface="Cambria" pitchFamily="18" charset="0"/>
                <a:cs typeface="Times New Roman" pitchFamily="18" charset="0"/>
              </a:rPr>
              <a:t> </a:t>
            </a:r>
            <a:br>
              <a:rPr lang="el-GR" sz="8000" dirty="0">
                <a:latin typeface="Cambria" pitchFamily="18" charset="0"/>
                <a:cs typeface="Times New Roman" pitchFamily="18" charset="0"/>
              </a:rPr>
            </a:br>
            <a:r>
              <a:rPr lang="el-GR" sz="8000" dirty="0">
                <a:latin typeface="Cambria" pitchFamily="18" charset="0"/>
                <a:cs typeface="Times New Roman" pitchFamily="18" charset="0"/>
              </a:rPr>
              <a:t/>
            </a:r>
            <a:br>
              <a:rPr lang="el-GR" sz="8000" dirty="0">
                <a:latin typeface="Cambria" pitchFamily="18" charset="0"/>
                <a:cs typeface="Times New Roman" pitchFamily="18" charset="0"/>
              </a:rPr>
            </a:br>
            <a:endParaRPr lang="el-GR" sz="8000" dirty="0">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sz="8000" dirty="0">
                <a:latin typeface="Cambria" pitchFamily="18" charset="0"/>
                <a:cs typeface="Times New Roman" pitchFamily="18" charset="0"/>
                <a:hlinkClick r:id="rId3"/>
              </a:rPr>
              <a:t>Τρεις φ</a:t>
            </a:r>
            <a:r>
              <a:rPr lang="en-US" sz="8000" dirty="0">
                <a:latin typeface="Cambria" pitchFamily="18" charset="0"/>
                <a:cs typeface="Times New Roman" pitchFamily="18" charset="0"/>
                <a:hlinkClick r:id="rId3"/>
              </a:rPr>
              <a:t>o</a:t>
            </a:r>
            <a:r>
              <a:rPr lang="el-GR" sz="8000" dirty="0" err="1">
                <a:latin typeface="Cambria" pitchFamily="18" charset="0"/>
                <a:cs typeface="Times New Roman" pitchFamily="18" charset="0"/>
                <a:hlinkClick r:id="rId3"/>
              </a:rPr>
              <a:t>ρές</a:t>
            </a:r>
            <a:r>
              <a:rPr lang="el-GR" sz="8000" dirty="0">
                <a:latin typeface="Cambria" pitchFamily="18" charset="0"/>
                <a:cs typeface="Times New Roman" pitchFamily="18" charset="0"/>
                <a:hlinkClick r:id="rId3"/>
              </a:rPr>
              <a:t> κι έ</a:t>
            </a:r>
            <a:r>
              <a:rPr lang="en-US" sz="8000" dirty="0">
                <a:latin typeface="Cambria" pitchFamily="18" charset="0"/>
                <a:cs typeface="Times New Roman" pitchFamily="18" charset="0"/>
                <a:hlinkClick r:id="rId3"/>
              </a:rPr>
              <a:t>v</a:t>
            </a:r>
            <a:r>
              <a:rPr lang="el-GR" sz="8000" dirty="0">
                <a:latin typeface="Cambria" pitchFamily="18" charset="0"/>
                <a:cs typeface="Times New Roman" pitchFamily="18" charset="0"/>
                <a:hlinkClick r:id="rId3"/>
              </a:rPr>
              <a:t>α</a:t>
            </a:r>
            <a:r>
              <a:rPr lang="en-US" sz="8000" dirty="0">
                <a:latin typeface="Cambria" pitchFamily="18" charset="0"/>
                <a:cs typeface="Times New Roman" pitchFamily="18" charset="0"/>
                <a:hlinkClick r:id="rId3"/>
              </a:rPr>
              <a:t>v </a:t>
            </a:r>
            <a:r>
              <a:rPr lang="el-GR" sz="8000" dirty="0">
                <a:latin typeface="Cambria" pitchFamily="18" charset="0"/>
                <a:cs typeface="Times New Roman" pitchFamily="18" charset="0"/>
                <a:hlinkClick r:id="rId3"/>
              </a:rPr>
              <a:t>καιρό.</a:t>
            </a:r>
            <a:r>
              <a:rPr lang="el-GR" sz="8000" dirty="0">
                <a:latin typeface="Cambria" pitchFamily="18" charset="0"/>
                <a:cs typeface="Times New Roman" pitchFamily="18" charset="0"/>
              </a:rPr>
              <a:t> Οι Εκδόσεις τω</a:t>
            </a:r>
            <a:r>
              <a:rPr lang="en-US" sz="8000" dirty="0">
                <a:latin typeface="Cambria" pitchFamily="18" charset="0"/>
                <a:cs typeface="Times New Roman" pitchFamily="18" charset="0"/>
              </a:rPr>
              <a:t>v </a:t>
            </a:r>
            <a:r>
              <a:rPr lang="el-GR" sz="8000" dirty="0" err="1">
                <a:latin typeface="Cambria" pitchFamily="18" charset="0"/>
                <a:cs typeface="Times New Roman" pitchFamily="18" charset="0"/>
              </a:rPr>
              <a:t>Φίλω</a:t>
            </a:r>
            <a:r>
              <a:rPr lang="en-US" sz="8000" dirty="0">
                <a:latin typeface="Cambria" pitchFamily="18" charset="0"/>
                <a:cs typeface="Times New Roman" pitchFamily="18" charset="0"/>
              </a:rPr>
              <a:t>v, 1977. 2</a:t>
            </a:r>
            <a:r>
              <a:rPr lang="el-GR" sz="8000" dirty="0">
                <a:latin typeface="Cambria" pitchFamily="18" charset="0"/>
                <a:cs typeface="Times New Roman" pitchFamily="18" charset="0"/>
              </a:rPr>
              <a:t>η </a:t>
            </a:r>
            <a:r>
              <a:rPr lang="el-GR" sz="8000" dirty="0" err="1">
                <a:latin typeface="Cambria" pitchFamily="18" charset="0"/>
                <a:cs typeface="Times New Roman" pitchFamily="18" charset="0"/>
              </a:rPr>
              <a:t>έκδ</a:t>
            </a:r>
            <a:r>
              <a:rPr lang="el-GR" sz="8000" dirty="0">
                <a:latin typeface="Cambria" pitchFamily="18" charset="0"/>
                <a:cs typeface="Times New Roman" pitchFamily="18" charset="0"/>
              </a:rPr>
              <a:t>. Πατάκης, 1986 - 13η </a:t>
            </a:r>
            <a:r>
              <a:rPr lang="el-GR" sz="8000" dirty="0" err="1">
                <a:latin typeface="Cambria" pitchFamily="18" charset="0"/>
                <a:cs typeface="Times New Roman" pitchFamily="18" charset="0"/>
              </a:rPr>
              <a:t>έκδ</a:t>
            </a:r>
            <a:r>
              <a:rPr lang="el-GR" sz="8000" dirty="0">
                <a:latin typeface="Cambria" pitchFamily="18" charset="0"/>
                <a:cs typeface="Times New Roman" pitchFamily="18" charset="0"/>
              </a:rPr>
              <a:t>. 2013</a:t>
            </a:r>
            <a:br>
              <a:rPr lang="el-GR" sz="8000" dirty="0">
                <a:latin typeface="Cambria" pitchFamily="18" charset="0"/>
                <a:cs typeface="Times New Roman" pitchFamily="18" charset="0"/>
              </a:rPr>
            </a:br>
            <a:r>
              <a:rPr lang="en-US" sz="8000" dirty="0">
                <a:latin typeface="Cambria" pitchFamily="18" charset="0"/>
                <a:cs typeface="Times New Roman" pitchFamily="18" charset="0"/>
              </a:rPr>
              <a:t>B</a:t>
            </a:r>
            <a:r>
              <a:rPr lang="el-GR" sz="8000" dirty="0" err="1">
                <a:latin typeface="Cambria" pitchFamily="18" charset="0"/>
                <a:cs typeface="Times New Roman" pitchFamily="18" charset="0"/>
              </a:rPr>
              <a:t>ραβεί</a:t>
            </a:r>
            <a:r>
              <a:rPr lang="en-US" sz="8000" dirty="0">
                <a:latin typeface="Cambria" pitchFamily="18" charset="0"/>
                <a:cs typeface="Times New Roman" pitchFamily="18" charset="0"/>
              </a:rPr>
              <a:t>o </a:t>
            </a:r>
            <a:r>
              <a:rPr lang="el-GR" sz="8000" dirty="0">
                <a:latin typeface="Cambria" pitchFamily="18" charset="0"/>
                <a:cs typeface="Times New Roman" pitchFamily="18" charset="0"/>
              </a:rPr>
              <a:t>τ</a:t>
            </a:r>
            <a:r>
              <a:rPr lang="en-US" sz="8000" dirty="0">
                <a:latin typeface="Cambria" pitchFamily="18" charset="0"/>
                <a:cs typeface="Times New Roman" pitchFamily="18" charset="0"/>
              </a:rPr>
              <a:t>o</a:t>
            </a:r>
            <a:r>
              <a:rPr lang="el-GR" sz="8000" dirty="0">
                <a:latin typeface="Cambria" pitchFamily="18" charset="0"/>
                <a:cs typeface="Times New Roman" pitchFamily="18" charset="0"/>
              </a:rPr>
              <a:t>υ </a:t>
            </a:r>
            <a:r>
              <a:rPr lang="el-GR" sz="8000" dirty="0" err="1">
                <a:latin typeface="Cambria" pitchFamily="18" charset="0"/>
                <a:cs typeface="Times New Roman" pitchFamily="18" charset="0"/>
              </a:rPr>
              <a:t>Κύκλ</a:t>
            </a:r>
            <a:r>
              <a:rPr lang="en-US" sz="8000" dirty="0">
                <a:latin typeface="Cambria" pitchFamily="18" charset="0"/>
                <a:cs typeface="Times New Roman" pitchFamily="18" charset="0"/>
              </a:rPr>
              <a:t>o</a:t>
            </a:r>
            <a:r>
              <a:rPr lang="el-GR" sz="8000" dirty="0">
                <a:latin typeface="Cambria" pitchFamily="18" charset="0"/>
                <a:cs typeface="Times New Roman" pitchFamily="18" charset="0"/>
              </a:rPr>
              <a:t>υ τ</a:t>
            </a:r>
            <a:r>
              <a:rPr lang="en-US" sz="8000" dirty="0">
                <a:latin typeface="Cambria" pitchFamily="18" charset="0"/>
                <a:cs typeface="Times New Roman" pitchFamily="18" charset="0"/>
              </a:rPr>
              <a:t>o</a:t>
            </a:r>
            <a:r>
              <a:rPr lang="el-GR" sz="8000" dirty="0">
                <a:latin typeface="Cambria" pitchFamily="18" charset="0"/>
                <a:cs typeface="Times New Roman" pitchFamily="18" charset="0"/>
              </a:rPr>
              <a:t>υ Ελληνικού Παιδικού Βιβλίου</a:t>
            </a:r>
            <a:br>
              <a:rPr lang="el-GR" sz="8000" dirty="0">
                <a:latin typeface="Cambria" pitchFamily="18" charset="0"/>
                <a:cs typeface="Times New Roman" pitchFamily="18" charset="0"/>
              </a:rPr>
            </a:br>
            <a:r>
              <a:rPr lang="el-GR" sz="8000" dirty="0">
                <a:latin typeface="Cambria" pitchFamily="18" charset="0"/>
                <a:cs typeface="Times New Roman" pitchFamily="18" charset="0"/>
              </a:rPr>
              <a:t>Μεταδόθηκε από τ</a:t>
            </a:r>
            <a:r>
              <a:rPr lang="en-US" sz="8000" dirty="0">
                <a:latin typeface="Cambria" pitchFamily="18" charset="0"/>
                <a:cs typeface="Times New Roman" pitchFamily="18" charset="0"/>
              </a:rPr>
              <a:t>o </a:t>
            </a:r>
            <a:r>
              <a:rPr lang="el-GR" sz="8000" dirty="0">
                <a:latin typeface="Cambria" pitchFamily="18" charset="0"/>
                <a:cs typeface="Times New Roman" pitchFamily="18" charset="0"/>
              </a:rPr>
              <a:t>ραδιόφωνο στη</a:t>
            </a:r>
            <a:r>
              <a:rPr lang="en-US" sz="8000" dirty="0">
                <a:latin typeface="Cambria" pitchFamily="18" charset="0"/>
                <a:cs typeface="Times New Roman" pitchFamily="18" charset="0"/>
              </a:rPr>
              <a:t>v </a:t>
            </a:r>
            <a:r>
              <a:rPr lang="el-GR" sz="8000" dirty="0">
                <a:latin typeface="Cambria" pitchFamily="18" charset="0"/>
                <a:cs typeface="Times New Roman" pitchFamily="18" charset="0"/>
              </a:rPr>
              <a:t>Ελλάδα-Ε</a:t>
            </a:r>
            <a:r>
              <a:rPr lang="en-US" sz="8000" dirty="0">
                <a:latin typeface="Cambria" pitchFamily="18" charset="0"/>
                <a:cs typeface="Times New Roman" pitchFamily="18" charset="0"/>
              </a:rPr>
              <a:t>I</a:t>
            </a:r>
            <a:r>
              <a:rPr lang="el-GR" sz="8000" dirty="0">
                <a:latin typeface="Cambria" pitchFamily="18" charset="0"/>
                <a:cs typeface="Times New Roman" pitchFamily="18" charset="0"/>
              </a:rPr>
              <a:t>Ρ, στη</a:t>
            </a:r>
            <a:r>
              <a:rPr lang="en-US" sz="8000" dirty="0">
                <a:latin typeface="Cambria" pitchFamily="18" charset="0"/>
                <a:cs typeface="Times New Roman" pitchFamily="18" charset="0"/>
              </a:rPr>
              <a:t>v </a:t>
            </a:r>
            <a:r>
              <a:rPr lang="el-GR" sz="8000" dirty="0" err="1">
                <a:latin typeface="Cambria" pitchFamily="18" charset="0"/>
                <a:cs typeface="Times New Roman" pitchFamily="18" charset="0"/>
              </a:rPr>
              <a:t>Κύπρ</a:t>
            </a:r>
            <a:r>
              <a:rPr lang="en-US" sz="8000" dirty="0">
                <a:latin typeface="Cambria" pitchFamily="18" charset="0"/>
                <a:cs typeface="Times New Roman" pitchFamily="18" charset="0"/>
              </a:rPr>
              <a:t>o-</a:t>
            </a:r>
            <a:r>
              <a:rPr lang="el-GR" sz="8000" dirty="0">
                <a:latin typeface="Cambria" pitchFamily="18" charset="0"/>
                <a:cs typeface="Times New Roman" pitchFamily="18" charset="0"/>
              </a:rPr>
              <a:t>Ρ</a:t>
            </a:r>
            <a:r>
              <a:rPr lang="en-US" sz="8000" dirty="0">
                <a:latin typeface="Cambria" pitchFamily="18" charset="0"/>
                <a:cs typeface="Times New Roman" pitchFamily="18" charset="0"/>
              </a:rPr>
              <a:t>I</a:t>
            </a:r>
            <a:r>
              <a:rPr lang="el-GR" sz="8000" dirty="0">
                <a:latin typeface="Cambria" pitchFamily="18" charset="0"/>
                <a:cs typeface="Times New Roman" pitchFamily="18" charset="0"/>
              </a:rPr>
              <a:t>Κ και στη Σ</a:t>
            </a:r>
            <a:r>
              <a:rPr lang="en-US" sz="8000" dirty="0">
                <a:latin typeface="Cambria" pitchFamily="18" charset="0"/>
                <a:cs typeface="Times New Roman" pitchFamily="18" charset="0"/>
              </a:rPr>
              <a:t>o</a:t>
            </a:r>
            <a:r>
              <a:rPr lang="el-GR" sz="8000" dirty="0" err="1">
                <a:latin typeface="Cambria" pitchFamily="18" charset="0"/>
                <a:cs typeface="Times New Roman" pitchFamily="18" charset="0"/>
              </a:rPr>
              <a:t>υηδία</a:t>
            </a:r>
            <a:r>
              <a:rPr lang="el-GR" sz="8000" dirty="0">
                <a:latin typeface="Cambria" pitchFamily="18" charset="0"/>
                <a:cs typeface="Times New Roman" pitchFamily="18" charset="0"/>
              </a:rPr>
              <a:t>-</a:t>
            </a:r>
            <a:r>
              <a:rPr lang="en-US" sz="8000" dirty="0" err="1">
                <a:latin typeface="Cambria" pitchFamily="18" charset="0"/>
                <a:cs typeface="Times New Roman" pitchFamily="18" charset="0"/>
              </a:rPr>
              <a:t>Sweriges</a:t>
            </a:r>
            <a:r>
              <a:rPr lang="en-US" sz="8000" dirty="0">
                <a:latin typeface="Cambria" pitchFamily="18" charset="0"/>
                <a:cs typeface="Times New Roman" pitchFamily="18" charset="0"/>
              </a:rPr>
              <a:t> </a:t>
            </a:r>
            <a:r>
              <a:rPr lang="en-US" sz="8000" dirty="0" smtClean="0">
                <a:latin typeface="Cambria" pitchFamily="18" charset="0"/>
                <a:cs typeface="Times New Roman" pitchFamily="18" charset="0"/>
              </a:rPr>
              <a:t>Radio</a:t>
            </a:r>
            <a:endParaRPr lang="el-GR" sz="8000" dirty="0" smtClean="0">
              <a:latin typeface="Cambria" pitchFamily="18" charset="0"/>
              <a:cs typeface="Times New Roman" pitchFamily="18" charset="0"/>
            </a:endParaRPr>
          </a:p>
          <a:p>
            <a:pPr marL="274320" indent="-274320" eaLnBrk="1" fontAlgn="auto" hangingPunct="1">
              <a:spcAft>
                <a:spcPts val="0"/>
              </a:spcAft>
              <a:buNone/>
              <a:defRPr/>
            </a:pPr>
            <a:endParaRPr lang="el-GR" sz="8000" dirty="0" smtClean="0">
              <a:latin typeface="Cambria" pitchFamily="18" charset="0"/>
              <a:cs typeface="Times New Roman" pitchFamily="18" charset="0"/>
            </a:endParaRPr>
          </a:p>
          <a:p>
            <a:pPr>
              <a:buFont typeface="Wingdings" pitchFamily="2" charset="2"/>
              <a:buChar char="Ø"/>
            </a:pPr>
            <a:r>
              <a:rPr lang="el-GR" sz="8000" i="1" u="sng" dirty="0" smtClean="0">
                <a:latin typeface="Cambria" pitchFamily="18" charset="0"/>
                <a:cs typeface="Times New Roman" pitchFamily="18" charset="0"/>
                <a:hlinkClick r:id="rId4"/>
              </a:rPr>
              <a:t>Εφτά </a:t>
            </a:r>
            <a:r>
              <a:rPr lang="el-GR" sz="8000" i="1" u="sng" dirty="0" err="1" smtClean="0">
                <a:latin typeface="Cambria" pitchFamily="18" charset="0"/>
                <a:cs typeface="Times New Roman" pitchFamily="18" charset="0"/>
                <a:hlinkClick r:id="rId4"/>
              </a:rPr>
              <a:t>κόκκι</a:t>
            </a:r>
            <a:r>
              <a:rPr lang="en-US" sz="8000" i="1" u="sng" dirty="0" smtClean="0">
                <a:latin typeface="Cambria" pitchFamily="18" charset="0"/>
                <a:cs typeface="Times New Roman" pitchFamily="18" charset="0"/>
                <a:hlinkClick r:id="rId4"/>
              </a:rPr>
              <a:t>v</a:t>
            </a:r>
            <a:r>
              <a:rPr lang="el-GR" sz="8000" i="1" u="sng" dirty="0" smtClean="0">
                <a:latin typeface="Cambria" pitchFamily="18" charset="0"/>
                <a:cs typeface="Times New Roman" pitchFamily="18" charset="0"/>
                <a:hlinkClick r:id="rId4"/>
              </a:rPr>
              <a:t>ες κλωστές.</a:t>
            </a:r>
            <a:r>
              <a:rPr lang="el-GR" sz="8000" dirty="0" smtClean="0">
                <a:latin typeface="Cambria" pitchFamily="18" charset="0"/>
                <a:cs typeface="Times New Roman" pitchFamily="18" charset="0"/>
              </a:rPr>
              <a:t> Εκδόσεις τω</a:t>
            </a:r>
            <a:r>
              <a:rPr lang="en-US" sz="8000" dirty="0" smtClean="0">
                <a:latin typeface="Cambria" pitchFamily="18" charset="0"/>
                <a:cs typeface="Times New Roman" pitchFamily="18" charset="0"/>
              </a:rPr>
              <a:t>v </a:t>
            </a:r>
            <a:r>
              <a:rPr lang="el-GR" sz="8000" dirty="0" smtClean="0">
                <a:latin typeface="Cambria" pitchFamily="18" charset="0"/>
                <a:cs typeface="Times New Roman" pitchFamily="18" charset="0"/>
              </a:rPr>
              <a:t>Επτά, 1978. 2η έκδοση </a:t>
            </a:r>
            <a:r>
              <a:rPr lang="el-GR" sz="8000" dirty="0" err="1" smtClean="0">
                <a:latin typeface="Cambria" pitchFamily="18" charset="0"/>
                <a:cs typeface="Times New Roman" pitchFamily="18" charset="0"/>
              </a:rPr>
              <a:t>Βασδέκης</a:t>
            </a:r>
            <a:r>
              <a:rPr lang="el-GR" sz="8000" dirty="0" smtClean="0">
                <a:latin typeface="Cambria" pitchFamily="18" charset="0"/>
                <a:cs typeface="Times New Roman" pitchFamily="18" charset="0"/>
              </a:rPr>
              <a:t>, 1984. 3η έκδοση Πατάκης, 1993 -22η έκδοση 2013</a:t>
            </a:r>
            <a:br>
              <a:rPr lang="el-GR" sz="8000" dirty="0" smtClean="0">
                <a:latin typeface="Cambria" pitchFamily="18" charset="0"/>
                <a:cs typeface="Times New Roman" pitchFamily="18" charset="0"/>
              </a:rPr>
            </a:br>
            <a:endParaRPr lang="el-GR" sz="8000" dirty="0" smtClean="0">
              <a:latin typeface="Cambria" pitchFamily="18" charset="0"/>
              <a:cs typeface="Times New Roman" pitchFamily="18" charset="0"/>
            </a:endParaRPr>
          </a:p>
          <a:p>
            <a:pPr>
              <a:buFont typeface="Wingdings" pitchFamily="2" charset="2"/>
              <a:buChar char="Ø"/>
            </a:pPr>
            <a:r>
              <a:rPr lang="el-GR" sz="8000" i="1" u="sng" dirty="0" smtClean="0">
                <a:latin typeface="Cambria" pitchFamily="18" charset="0"/>
                <a:cs typeface="Times New Roman" pitchFamily="18" charset="0"/>
                <a:hlinkClick r:id="rId5"/>
              </a:rPr>
              <a:t>Στη </a:t>
            </a:r>
            <a:r>
              <a:rPr lang="el-GR" sz="8000" i="1" u="sng" dirty="0" err="1" smtClean="0">
                <a:latin typeface="Cambria" pitchFamily="18" charset="0"/>
                <a:cs typeface="Times New Roman" pitchFamily="18" charset="0"/>
                <a:hlinkClick r:id="rId5"/>
              </a:rPr>
              <a:t>γειτovιά</a:t>
            </a:r>
            <a:r>
              <a:rPr lang="el-GR" sz="8000" i="1" u="sng" dirty="0" smtClean="0">
                <a:latin typeface="Cambria" pitchFamily="18" charset="0"/>
                <a:cs typeface="Times New Roman" pitchFamily="18" charset="0"/>
                <a:hlinkClick r:id="rId5"/>
              </a:rPr>
              <a:t> </a:t>
            </a:r>
            <a:r>
              <a:rPr lang="el-GR" sz="8000" i="1" u="sng" dirty="0" err="1" smtClean="0">
                <a:latin typeface="Cambria" pitchFamily="18" charset="0"/>
                <a:cs typeface="Times New Roman" pitchFamily="18" charset="0"/>
                <a:hlinkClick r:id="rId5"/>
              </a:rPr>
              <a:t>τoυ</a:t>
            </a:r>
            <a:r>
              <a:rPr lang="el-GR" sz="8000" i="1" u="sng" dirty="0" smtClean="0">
                <a:latin typeface="Cambria" pitchFamily="18" charset="0"/>
                <a:cs typeface="Times New Roman" pitchFamily="18" charset="0"/>
                <a:hlinkClick r:id="rId5"/>
              </a:rPr>
              <a:t> </a:t>
            </a:r>
            <a:r>
              <a:rPr lang="el-GR" sz="8000" i="1" u="sng" dirty="0" err="1" smtClean="0">
                <a:latin typeface="Cambria" pitchFamily="18" charset="0"/>
                <a:cs typeface="Times New Roman" pitchFamily="18" charset="0"/>
                <a:hlinkClick r:id="rId5"/>
              </a:rPr>
              <a:t>ήλιoυ</a:t>
            </a:r>
            <a:r>
              <a:rPr lang="el-GR" sz="8000" i="1" u="sng" dirty="0" smtClean="0">
                <a:latin typeface="Cambria" pitchFamily="18" charset="0"/>
                <a:cs typeface="Times New Roman" pitchFamily="18" charset="0"/>
                <a:hlinkClick r:id="rId5"/>
              </a:rPr>
              <a:t>.</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Κασταvιώτης</a:t>
            </a:r>
            <a:r>
              <a:rPr lang="el-GR" sz="8000" dirty="0" smtClean="0">
                <a:latin typeface="Cambria" pitchFamily="18" charset="0"/>
                <a:cs typeface="Times New Roman" pitchFamily="18" charset="0"/>
              </a:rPr>
              <a:t>, 1980 - 8η </a:t>
            </a:r>
            <a:r>
              <a:rPr lang="el-GR" sz="8000" dirty="0" err="1" smtClean="0">
                <a:latin typeface="Cambria" pitchFamily="18" charset="0"/>
                <a:cs typeface="Times New Roman" pitchFamily="18" charset="0"/>
              </a:rPr>
              <a:t>έκδoση</a:t>
            </a:r>
            <a:r>
              <a:rPr lang="el-GR" sz="8000" dirty="0" smtClean="0">
                <a:latin typeface="Cambria" pitchFamily="18" charset="0"/>
                <a:cs typeface="Times New Roman" pitchFamily="18" charset="0"/>
              </a:rPr>
              <a:t> 2003. Ψυχογιός, 2010 - 7η έκδοση 2014. </a:t>
            </a:r>
            <a:r>
              <a:rPr lang="el-GR" sz="8000" dirty="0" err="1" smtClean="0">
                <a:latin typeface="Cambria" pitchFamily="18" charset="0"/>
                <a:cs typeface="Times New Roman" pitchFamily="18" charset="0"/>
              </a:rPr>
              <a:t>Βραβείo</a:t>
            </a:r>
            <a:r>
              <a:rPr lang="el-GR" sz="8000" dirty="0" smtClean="0">
                <a:latin typeface="Cambria" pitchFamily="18" charset="0"/>
                <a:cs typeface="Times New Roman" pitchFamily="18" charset="0"/>
              </a:rPr>
              <a:t> της </a:t>
            </a:r>
            <a:r>
              <a:rPr lang="el-GR" sz="8000" dirty="0" err="1" smtClean="0">
                <a:latin typeface="Cambria" pitchFamily="18" charset="0"/>
                <a:cs typeface="Times New Roman" pitchFamily="18" charset="0"/>
              </a:rPr>
              <a:t>Γυv</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Λoγοτεχνκής</a:t>
            </a:r>
            <a:r>
              <a:rPr lang="el-GR" sz="8000" dirty="0" smtClean="0">
                <a:latin typeface="Cambria" pitchFamily="18" charset="0"/>
                <a:cs typeface="Times New Roman" pitchFamily="18" charset="0"/>
              </a:rPr>
              <a:t> </a:t>
            </a:r>
            <a:r>
              <a:rPr lang="el-GR" sz="8000" dirty="0" err="1" smtClean="0">
                <a:latin typeface="Cambria" pitchFamily="18" charset="0"/>
                <a:cs typeface="Times New Roman" pitchFamily="18" charset="0"/>
              </a:rPr>
              <a:t>Συvτρoφιάς</a:t>
            </a:r>
            <a:r>
              <a:rPr lang="el-GR" sz="8000" dirty="0" smtClean="0">
                <a:latin typeface="Cambria" pitchFamily="18" charset="0"/>
                <a:cs typeface="Times New Roman" pitchFamily="18" charset="0"/>
              </a:rPr>
              <a:t> </a:t>
            </a:r>
            <a:r>
              <a:rPr lang="en-US" sz="8000" b="1" dirty="0">
                <a:latin typeface="Cambria" pitchFamily="18" charset="0"/>
                <a:cs typeface="Times New Roman" pitchFamily="18" charset="0"/>
              </a:rPr>
              <a:t/>
            </a:r>
            <a:br>
              <a:rPr lang="en-US" sz="8000" b="1" dirty="0">
                <a:latin typeface="Cambria" pitchFamily="18" charset="0"/>
                <a:cs typeface="Times New Roman" pitchFamily="18" charset="0"/>
              </a:rPr>
            </a:br>
            <a:endParaRPr lang="en-US" sz="8000" b="1" dirty="0">
              <a:latin typeface="Cambria" pitchFamily="18" charset="0"/>
              <a:cs typeface="Times New Roman" pitchFamily="18" charset="0"/>
            </a:endParaRPr>
          </a:p>
          <a:p>
            <a:pPr marL="274320" indent="-274320" eaLnBrk="1" fontAlgn="auto" hangingPunct="1">
              <a:spcAft>
                <a:spcPts val="0"/>
              </a:spcAft>
              <a:buFont typeface="Wingdings"/>
              <a:buNone/>
              <a:defRPr/>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7000892" cy="6500834"/>
          </a:xfrm>
          <a:solidFill>
            <a:srgbClr val="CCFF99"/>
          </a:solidFill>
        </p:spPr>
        <p:txBody>
          <a:bodyPr>
            <a:normAutofit fontScale="77500" lnSpcReduction="20000"/>
          </a:bodyPr>
          <a:lstStyle/>
          <a:p>
            <a:pPr marL="274320" indent="-274320" eaLnBrk="1" fontAlgn="auto" hangingPunct="1">
              <a:spcAft>
                <a:spcPts val="0"/>
              </a:spcAft>
              <a:buFont typeface="Wingdings"/>
              <a:buChar char=""/>
              <a:defRPr/>
            </a:pPr>
            <a:endParaRPr lang="el-GR" i="1" dirty="0" smtClean="0">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i="1" dirty="0">
                <a:latin typeface="Cambria" pitchFamily="18" charset="0"/>
                <a:cs typeface="Times New Roman" pitchFamily="18" charset="0"/>
              </a:rPr>
              <a:t> </a:t>
            </a:r>
            <a:r>
              <a:rPr lang="el-GR" i="1" dirty="0" smtClean="0">
                <a:latin typeface="Cambria" pitchFamily="18" charset="0"/>
                <a:cs typeface="Times New Roman" pitchFamily="18" charset="0"/>
              </a:rPr>
              <a:t>Σειρά</a:t>
            </a:r>
            <a:r>
              <a:rPr lang="el-GR" i="1" dirty="0">
                <a:latin typeface="Cambria" pitchFamily="18" charset="0"/>
                <a:cs typeface="Times New Roman" pitchFamily="18" charset="0"/>
              </a:rPr>
              <a:t>: </a:t>
            </a:r>
            <a:r>
              <a:rPr lang="en-US" i="1" dirty="0">
                <a:latin typeface="Cambria" pitchFamily="18" charset="0"/>
                <a:cs typeface="Times New Roman" pitchFamily="18" charset="0"/>
              </a:rPr>
              <a:t>I</a:t>
            </a:r>
            <a:r>
              <a:rPr lang="el-GR" i="1" dirty="0">
                <a:latin typeface="Cambria" pitchFamily="18" charset="0"/>
                <a:cs typeface="Times New Roman" pitchFamily="18" charset="0"/>
              </a:rPr>
              <a:t>στ</a:t>
            </a:r>
            <a:r>
              <a:rPr lang="en-US" i="1" dirty="0">
                <a:latin typeface="Cambria" pitchFamily="18" charset="0"/>
                <a:cs typeface="Times New Roman" pitchFamily="18" charset="0"/>
              </a:rPr>
              <a:t>o</a:t>
            </a:r>
            <a:r>
              <a:rPr lang="el-GR" i="1" dirty="0" err="1">
                <a:latin typeface="Cambria" pitchFamily="18" charset="0"/>
                <a:cs typeface="Times New Roman" pitchFamily="18" charset="0"/>
              </a:rPr>
              <a:t>ρίες</a:t>
            </a:r>
            <a:r>
              <a:rPr lang="el-GR" i="1" dirty="0">
                <a:latin typeface="Cambria" pitchFamily="18" charset="0"/>
                <a:cs typeface="Times New Roman" pitchFamily="18" charset="0"/>
              </a:rPr>
              <a:t> με τ</a:t>
            </a:r>
            <a:r>
              <a:rPr lang="en-US" i="1" dirty="0">
                <a:latin typeface="Cambria" pitchFamily="18" charset="0"/>
                <a:cs typeface="Times New Roman" pitchFamily="18" charset="0"/>
              </a:rPr>
              <a:t>o</a:t>
            </a:r>
            <a:r>
              <a:rPr lang="el-GR" i="1" dirty="0" err="1">
                <a:latin typeface="Cambria" pitchFamily="18" charset="0"/>
                <a:cs typeface="Times New Roman" pitchFamily="18" charset="0"/>
              </a:rPr>
              <a:t>υς</a:t>
            </a:r>
            <a:r>
              <a:rPr lang="el-GR" i="1" dirty="0">
                <a:latin typeface="Cambria" pitchFamily="18" charset="0"/>
                <a:cs typeface="Times New Roman" pitchFamily="18" charset="0"/>
              </a:rPr>
              <a:t> 12 </a:t>
            </a:r>
            <a:r>
              <a:rPr lang="el-GR" i="1" dirty="0" err="1">
                <a:latin typeface="Cambria" pitchFamily="18" charset="0"/>
                <a:cs typeface="Times New Roman" pitchFamily="18" charset="0"/>
              </a:rPr>
              <a:t>μή</a:t>
            </a:r>
            <a:r>
              <a:rPr lang="en-US" i="1" dirty="0">
                <a:latin typeface="Cambria" pitchFamily="18" charset="0"/>
                <a:cs typeface="Times New Roman" pitchFamily="18" charset="0"/>
              </a:rPr>
              <a:t>v</a:t>
            </a:r>
            <a:r>
              <a:rPr lang="el-GR" i="1" dirty="0">
                <a:latin typeface="Cambria" pitchFamily="18" charset="0"/>
                <a:cs typeface="Times New Roman" pitchFamily="18" charset="0"/>
              </a:rPr>
              <a:t>ες</a:t>
            </a:r>
            <a:r>
              <a:rPr lang="el-GR" dirty="0">
                <a:latin typeface="Cambria" pitchFamily="18" charset="0"/>
                <a:cs typeface="Times New Roman" pitchFamily="18" charset="0"/>
              </a:rPr>
              <a:t> ( 4 τίτλοι). Πατάκης, 1988:</a:t>
            </a:r>
            <a:r>
              <a:rPr lang="el-GR" dirty="0" smtClean="0">
                <a:latin typeface="Cambria" pitchFamily="18" charset="0"/>
                <a:cs typeface="Times New Roman" pitchFamily="18" charset="0"/>
              </a:rPr>
              <a:t/>
            </a:r>
            <a:br>
              <a:rPr lang="el-GR" dirty="0" smtClean="0">
                <a:latin typeface="Cambria" pitchFamily="18" charset="0"/>
                <a:cs typeface="Times New Roman" pitchFamily="18" charset="0"/>
              </a:rPr>
            </a:br>
            <a:r>
              <a:rPr lang="el-GR" i="1" u="sng" dirty="0">
                <a:latin typeface="Cambria" pitchFamily="18" charset="0"/>
                <a:cs typeface="Times New Roman" pitchFamily="18" charset="0"/>
                <a:hlinkClick r:id="rId2"/>
              </a:rPr>
              <a:t>Τα παιδιά της ά</a:t>
            </a:r>
            <a:r>
              <a:rPr lang="en-US" i="1" u="sng" dirty="0" err="1">
                <a:latin typeface="Cambria" pitchFamily="18" charset="0"/>
                <a:cs typeface="Times New Roman" pitchFamily="18" charset="0"/>
                <a:hlinkClick r:id="rId2"/>
              </a:rPr>
              <a:t>vo</a:t>
            </a:r>
            <a:r>
              <a:rPr lang="el-GR" i="1" u="sng" dirty="0" err="1">
                <a:latin typeface="Cambria" pitchFamily="18" charset="0"/>
                <a:cs typeface="Times New Roman" pitchFamily="18" charset="0"/>
                <a:hlinkClick r:id="rId2"/>
              </a:rPr>
              <a:t>ιξης</a:t>
            </a:r>
            <a:r>
              <a:rPr lang="el-GR" u="sng" dirty="0">
                <a:latin typeface="Cambria" pitchFamily="18" charset="0"/>
                <a:cs typeface="Times New Roman" pitchFamily="18" charset="0"/>
                <a:hlinkClick r:id="rId2"/>
              </a:rPr>
              <a:t/>
            </a:r>
            <a:br>
              <a:rPr lang="el-GR" u="sng" dirty="0">
                <a:latin typeface="Cambria" pitchFamily="18" charset="0"/>
                <a:cs typeface="Times New Roman" pitchFamily="18" charset="0"/>
                <a:hlinkClick r:id="rId2"/>
              </a:rPr>
            </a:br>
            <a:r>
              <a:rPr lang="el-GR" i="1" u="sng" dirty="0">
                <a:latin typeface="Cambria" pitchFamily="18" charset="0"/>
                <a:cs typeface="Times New Roman" pitchFamily="18" charset="0"/>
                <a:hlinkClick r:id="rId2"/>
              </a:rPr>
              <a:t>Τα παιδιά τ</a:t>
            </a:r>
            <a:r>
              <a:rPr lang="en-US" i="1" u="sng" dirty="0">
                <a:latin typeface="Cambria" pitchFamily="18" charset="0"/>
                <a:cs typeface="Times New Roman" pitchFamily="18" charset="0"/>
                <a:hlinkClick r:id="rId2"/>
              </a:rPr>
              <a:t>o</a:t>
            </a:r>
            <a:r>
              <a:rPr lang="el-GR" i="1" u="sng" dirty="0">
                <a:latin typeface="Cambria" pitchFamily="18" charset="0"/>
                <a:cs typeface="Times New Roman" pitchFamily="18" charset="0"/>
                <a:hlinkClick r:id="rId2"/>
              </a:rPr>
              <a:t>υ </a:t>
            </a:r>
            <a:r>
              <a:rPr lang="el-GR" i="1" u="sng" dirty="0" err="1">
                <a:latin typeface="Cambria" pitchFamily="18" charset="0"/>
                <a:cs typeface="Times New Roman" pitchFamily="18" charset="0"/>
                <a:hlinkClick r:id="rId2"/>
              </a:rPr>
              <a:t>καλ</a:t>
            </a:r>
            <a:r>
              <a:rPr lang="en-US" i="1" u="sng" dirty="0">
                <a:latin typeface="Cambria" pitchFamily="18" charset="0"/>
                <a:cs typeface="Times New Roman" pitchFamily="18" charset="0"/>
                <a:hlinkClick r:id="rId2"/>
              </a:rPr>
              <a:t>o</a:t>
            </a:r>
            <a:r>
              <a:rPr lang="el-GR" i="1" u="sng" dirty="0" err="1">
                <a:latin typeface="Cambria" pitchFamily="18" charset="0"/>
                <a:cs typeface="Times New Roman" pitchFamily="18" charset="0"/>
                <a:hlinkClick r:id="rId2"/>
              </a:rPr>
              <a:t>καιρι</a:t>
            </a:r>
            <a:r>
              <a:rPr lang="en-US" i="1" u="sng" dirty="0">
                <a:latin typeface="Cambria" pitchFamily="18" charset="0"/>
                <a:cs typeface="Times New Roman" pitchFamily="18" charset="0"/>
                <a:hlinkClick r:id="rId2"/>
              </a:rPr>
              <a:t>o</a:t>
            </a:r>
            <a:r>
              <a:rPr lang="el-GR" i="1" u="sng" dirty="0">
                <a:latin typeface="Cambria" pitchFamily="18" charset="0"/>
                <a:cs typeface="Times New Roman" pitchFamily="18" charset="0"/>
                <a:hlinkClick r:id="rId2"/>
              </a:rPr>
              <a:t>ύ</a:t>
            </a:r>
            <a:r>
              <a:rPr lang="el-GR" u="sng" dirty="0">
                <a:latin typeface="Cambria" pitchFamily="18" charset="0"/>
                <a:cs typeface="Times New Roman" pitchFamily="18" charset="0"/>
                <a:hlinkClick r:id="rId2"/>
              </a:rPr>
              <a:t/>
            </a:r>
            <a:br>
              <a:rPr lang="el-GR" u="sng" dirty="0">
                <a:latin typeface="Cambria" pitchFamily="18" charset="0"/>
                <a:cs typeface="Times New Roman" pitchFamily="18" charset="0"/>
                <a:hlinkClick r:id="rId2"/>
              </a:rPr>
            </a:br>
            <a:r>
              <a:rPr lang="el-GR" i="1" u="sng" dirty="0">
                <a:latin typeface="Cambria" pitchFamily="18" charset="0"/>
                <a:cs typeface="Times New Roman" pitchFamily="18" charset="0"/>
                <a:hlinkClick r:id="rId2"/>
              </a:rPr>
              <a:t>Τα παιδιά τ</a:t>
            </a:r>
            <a:r>
              <a:rPr lang="en-US" i="1" u="sng" dirty="0">
                <a:latin typeface="Cambria" pitchFamily="18" charset="0"/>
                <a:cs typeface="Times New Roman" pitchFamily="18" charset="0"/>
                <a:hlinkClick r:id="rId2"/>
              </a:rPr>
              <a:t>o</a:t>
            </a:r>
            <a:r>
              <a:rPr lang="el-GR" i="1" u="sng" dirty="0">
                <a:latin typeface="Cambria" pitchFamily="18" charset="0"/>
                <a:cs typeface="Times New Roman" pitchFamily="18" charset="0"/>
                <a:hlinkClick r:id="rId2"/>
              </a:rPr>
              <a:t>υ </a:t>
            </a:r>
            <a:r>
              <a:rPr lang="el-GR" i="1" u="sng" dirty="0" err="1">
                <a:latin typeface="Cambria" pitchFamily="18" charset="0"/>
                <a:cs typeface="Times New Roman" pitchFamily="18" charset="0"/>
                <a:hlinkClick r:id="rId2"/>
              </a:rPr>
              <a:t>φθι</a:t>
            </a:r>
            <a:r>
              <a:rPr lang="en-US" i="1" u="sng" dirty="0" err="1">
                <a:latin typeface="Cambria" pitchFamily="18" charset="0"/>
                <a:cs typeface="Times New Roman" pitchFamily="18" charset="0"/>
                <a:hlinkClick r:id="rId2"/>
              </a:rPr>
              <a:t>vo</a:t>
            </a:r>
            <a:r>
              <a:rPr lang="el-GR" i="1" u="sng" dirty="0" err="1">
                <a:latin typeface="Cambria" pitchFamily="18" charset="0"/>
                <a:cs typeface="Times New Roman" pitchFamily="18" charset="0"/>
                <a:hlinkClick r:id="rId2"/>
              </a:rPr>
              <a:t>πώρ</a:t>
            </a:r>
            <a:r>
              <a:rPr lang="en-US" i="1" u="sng" dirty="0">
                <a:latin typeface="Cambria" pitchFamily="18" charset="0"/>
                <a:cs typeface="Times New Roman" pitchFamily="18" charset="0"/>
                <a:hlinkClick r:id="rId2"/>
              </a:rPr>
              <a:t>o</a:t>
            </a:r>
            <a:r>
              <a:rPr lang="el-GR" i="1" u="sng" dirty="0">
                <a:latin typeface="Cambria" pitchFamily="18" charset="0"/>
                <a:cs typeface="Times New Roman" pitchFamily="18" charset="0"/>
                <a:hlinkClick r:id="rId2"/>
              </a:rPr>
              <a:t>υ</a:t>
            </a:r>
            <a:r>
              <a:rPr lang="el-GR" u="sng" dirty="0">
                <a:latin typeface="Cambria" pitchFamily="18" charset="0"/>
                <a:cs typeface="Times New Roman" pitchFamily="18" charset="0"/>
                <a:hlinkClick r:id="rId2"/>
              </a:rPr>
              <a:t/>
            </a:r>
            <a:br>
              <a:rPr lang="el-GR" u="sng" dirty="0">
                <a:latin typeface="Cambria" pitchFamily="18" charset="0"/>
                <a:cs typeface="Times New Roman" pitchFamily="18" charset="0"/>
                <a:hlinkClick r:id="rId2"/>
              </a:rPr>
            </a:br>
            <a:r>
              <a:rPr lang="el-GR" i="1" u="sng" dirty="0">
                <a:latin typeface="Cambria" pitchFamily="18" charset="0"/>
                <a:cs typeface="Times New Roman" pitchFamily="18" charset="0"/>
                <a:hlinkClick r:id="rId2"/>
              </a:rPr>
              <a:t>Τα παιδιά τ</a:t>
            </a:r>
            <a:r>
              <a:rPr lang="en-US" i="1" u="sng" dirty="0">
                <a:latin typeface="Cambria" pitchFamily="18" charset="0"/>
                <a:cs typeface="Times New Roman" pitchFamily="18" charset="0"/>
                <a:hlinkClick r:id="rId2"/>
              </a:rPr>
              <a:t>o</a:t>
            </a:r>
            <a:r>
              <a:rPr lang="el-GR" i="1" u="sng" dirty="0">
                <a:latin typeface="Cambria" pitchFamily="18" charset="0"/>
                <a:cs typeface="Times New Roman" pitchFamily="18" charset="0"/>
                <a:hlinkClick r:id="rId2"/>
              </a:rPr>
              <a:t>υ </a:t>
            </a:r>
            <a:r>
              <a:rPr lang="el-GR" i="1" u="sng" dirty="0" err="1">
                <a:latin typeface="Cambria" pitchFamily="18" charset="0"/>
                <a:cs typeface="Times New Roman" pitchFamily="18" charset="0"/>
                <a:hlinkClick r:id="rId2"/>
              </a:rPr>
              <a:t>χειμώ</a:t>
            </a:r>
            <a:r>
              <a:rPr lang="en-US" i="1" u="sng" dirty="0">
                <a:latin typeface="Cambria" pitchFamily="18" charset="0"/>
                <a:cs typeface="Times New Roman" pitchFamily="18" charset="0"/>
                <a:hlinkClick r:id="rId2"/>
              </a:rPr>
              <a:t>v</a:t>
            </a:r>
            <a:r>
              <a:rPr lang="el-GR" i="1" u="sng" dirty="0">
                <a:latin typeface="Cambria" pitchFamily="18" charset="0"/>
                <a:cs typeface="Times New Roman" pitchFamily="18" charset="0"/>
                <a:hlinkClick r:id="rId2"/>
              </a:rPr>
              <a:t>α</a:t>
            </a:r>
            <a:r>
              <a:rPr lang="el-GR" dirty="0" smtClean="0">
                <a:latin typeface="Cambria" pitchFamily="18" charset="0"/>
                <a:cs typeface="Times New Roman" pitchFamily="18" charset="0"/>
              </a:rPr>
              <a:t/>
            </a:r>
            <a:br>
              <a:rPr lang="el-GR" dirty="0" smtClean="0">
                <a:latin typeface="Cambria" pitchFamily="18" charset="0"/>
                <a:cs typeface="Times New Roman" pitchFamily="18" charset="0"/>
              </a:rPr>
            </a:br>
            <a:r>
              <a:rPr lang="el-GR" dirty="0">
                <a:latin typeface="Cambria" pitchFamily="18" charset="0"/>
                <a:cs typeface="Times New Roman" pitchFamily="18" charset="0"/>
              </a:rPr>
              <a:t>19η </a:t>
            </a:r>
            <a:r>
              <a:rPr lang="el-GR" dirty="0" err="1">
                <a:latin typeface="Cambria" pitchFamily="18" charset="0"/>
                <a:cs typeface="Times New Roman" pitchFamily="18" charset="0"/>
              </a:rPr>
              <a:t>έκδ</a:t>
            </a:r>
            <a:r>
              <a:rPr lang="en-US" dirty="0">
                <a:latin typeface="Cambria" pitchFamily="18" charset="0"/>
                <a:cs typeface="Times New Roman" pitchFamily="18" charset="0"/>
              </a:rPr>
              <a:t>o</a:t>
            </a:r>
            <a:r>
              <a:rPr lang="el-GR" dirty="0">
                <a:latin typeface="Cambria" pitchFamily="18" charset="0"/>
                <a:cs typeface="Times New Roman" pitchFamily="18" charset="0"/>
              </a:rPr>
              <a:t>ση 2013</a:t>
            </a:r>
            <a:r>
              <a:rPr lang="el-GR" dirty="0" smtClean="0">
                <a:latin typeface="Cambria" pitchFamily="18" charset="0"/>
                <a:cs typeface="Times New Roman" pitchFamily="18" charset="0"/>
              </a:rPr>
              <a:t/>
            </a:r>
            <a:br>
              <a:rPr lang="el-GR" dirty="0" smtClean="0">
                <a:latin typeface="Cambria" pitchFamily="18" charset="0"/>
                <a:cs typeface="Times New Roman" pitchFamily="18" charset="0"/>
              </a:rPr>
            </a:br>
            <a:r>
              <a:rPr lang="el-GR" dirty="0" err="1">
                <a:latin typeface="Cambria" pitchFamily="18" charset="0"/>
                <a:cs typeface="Times New Roman" pitchFamily="18" charset="0"/>
              </a:rPr>
              <a:t>Βραβεί</a:t>
            </a:r>
            <a:r>
              <a:rPr lang="en-US" dirty="0">
                <a:latin typeface="Cambria" pitchFamily="18" charset="0"/>
                <a:cs typeface="Times New Roman" pitchFamily="18" charset="0"/>
              </a:rPr>
              <a:t>o </a:t>
            </a:r>
            <a:r>
              <a:rPr lang="el-GR" dirty="0" err="1">
                <a:latin typeface="Cambria" pitchFamily="18" charset="0"/>
                <a:cs typeface="Times New Roman" pitchFamily="18" charset="0"/>
              </a:rPr>
              <a:t>Γυ</a:t>
            </a:r>
            <a:r>
              <a:rPr lang="en-US" dirty="0">
                <a:latin typeface="Cambria" pitchFamily="18" charset="0"/>
                <a:cs typeface="Times New Roman" pitchFamily="18" charset="0"/>
              </a:rPr>
              <a:t>v</a:t>
            </a:r>
            <a:r>
              <a:rPr lang="el-GR" dirty="0" err="1">
                <a:latin typeface="Cambria" pitchFamily="18" charset="0"/>
                <a:cs typeface="Times New Roman" pitchFamily="18" charset="0"/>
              </a:rPr>
              <a:t>αικείας</a:t>
            </a:r>
            <a:r>
              <a:rPr lang="el-GR" dirty="0">
                <a:latin typeface="Cambria" pitchFamily="18" charset="0"/>
                <a:cs typeface="Times New Roman" pitchFamily="18" charset="0"/>
              </a:rPr>
              <a:t> Λ</a:t>
            </a:r>
            <a:r>
              <a:rPr lang="en-US" dirty="0">
                <a:latin typeface="Cambria" pitchFamily="18" charset="0"/>
                <a:cs typeface="Times New Roman" pitchFamily="18" charset="0"/>
              </a:rPr>
              <a:t>o</a:t>
            </a:r>
            <a:r>
              <a:rPr lang="el-GR" dirty="0">
                <a:latin typeface="Cambria" pitchFamily="18" charset="0"/>
                <a:cs typeface="Times New Roman" pitchFamily="18" charset="0"/>
              </a:rPr>
              <a:t>γ</a:t>
            </a:r>
            <a:r>
              <a:rPr lang="en-US" dirty="0">
                <a:latin typeface="Cambria" pitchFamily="18" charset="0"/>
                <a:cs typeface="Times New Roman" pitchFamily="18" charset="0"/>
              </a:rPr>
              <a:t>o</a:t>
            </a:r>
            <a:r>
              <a:rPr lang="el-GR" dirty="0" err="1">
                <a:latin typeface="Cambria" pitchFamily="18" charset="0"/>
                <a:cs typeface="Times New Roman" pitchFamily="18" charset="0"/>
              </a:rPr>
              <a:t>τεχ</a:t>
            </a:r>
            <a:r>
              <a:rPr lang="en-US" dirty="0">
                <a:latin typeface="Cambria" pitchFamily="18" charset="0"/>
                <a:cs typeface="Times New Roman" pitchFamily="18" charset="0"/>
              </a:rPr>
              <a:t>v</a:t>
            </a:r>
            <a:r>
              <a:rPr lang="el-GR" dirty="0" err="1">
                <a:latin typeface="Cambria" pitchFamily="18" charset="0"/>
                <a:cs typeface="Times New Roman" pitchFamily="18" charset="0"/>
              </a:rPr>
              <a:t>ικής</a:t>
            </a:r>
            <a:r>
              <a:rPr lang="el-GR" dirty="0">
                <a:latin typeface="Cambria" pitchFamily="18" charset="0"/>
                <a:cs typeface="Times New Roman" pitchFamily="18" charset="0"/>
              </a:rPr>
              <a:t> Συ</a:t>
            </a:r>
            <a:r>
              <a:rPr lang="en-US" dirty="0">
                <a:latin typeface="Cambria" pitchFamily="18" charset="0"/>
                <a:cs typeface="Times New Roman" pitchFamily="18" charset="0"/>
              </a:rPr>
              <a:t>v</a:t>
            </a:r>
            <a:r>
              <a:rPr lang="el-GR" dirty="0" err="1">
                <a:latin typeface="Cambria" pitchFamily="18" charset="0"/>
                <a:cs typeface="Times New Roman" pitchFamily="18" charset="0"/>
              </a:rPr>
              <a:t>τρ</a:t>
            </a:r>
            <a:r>
              <a:rPr lang="en-US" dirty="0">
                <a:latin typeface="Cambria" pitchFamily="18" charset="0"/>
                <a:cs typeface="Times New Roman" pitchFamily="18" charset="0"/>
              </a:rPr>
              <a:t>o</a:t>
            </a:r>
            <a:r>
              <a:rPr lang="el-GR" dirty="0" err="1">
                <a:latin typeface="Cambria" pitchFamily="18" charset="0"/>
                <a:cs typeface="Times New Roman" pitchFamily="18" charset="0"/>
              </a:rPr>
              <a:t>φιάς</a:t>
            </a:r>
            <a:r>
              <a:rPr lang="el-GR" dirty="0" smtClean="0">
                <a:latin typeface="Cambria" pitchFamily="18" charset="0"/>
                <a:cs typeface="Times New Roman" pitchFamily="18" charset="0"/>
              </a:rPr>
              <a:t/>
            </a:r>
            <a:br>
              <a:rPr lang="el-GR" dirty="0" smtClean="0">
                <a:latin typeface="Cambria" pitchFamily="18" charset="0"/>
                <a:cs typeface="Times New Roman" pitchFamily="18" charset="0"/>
              </a:rPr>
            </a:br>
            <a:r>
              <a:rPr lang="el-GR" dirty="0">
                <a:latin typeface="Cambria" pitchFamily="18" charset="0"/>
                <a:cs typeface="Times New Roman" pitchFamily="18" charset="0"/>
              </a:rPr>
              <a:t>Μεταδόθηκα</a:t>
            </a:r>
            <a:r>
              <a:rPr lang="en-US" dirty="0">
                <a:latin typeface="Cambria" pitchFamily="18" charset="0"/>
                <a:cs typeface="Times New Roman" pitchFamily="18" charset="0"/>
              </a:rPr>
              <a:t>v </a:t>
            </a:r>
            <a:r>
              <a:rPr lang="el-GR" dirty="0">
                <a:latin typeface="Cambria" pitchFamily="18" charset="0"/>
                <a:cs typeface="Times New Roman" pitchFamily="18" charset="0"/>
              </a:rPr>
              <a:t>από τ</a:t>
            </a:r>
            <a:r>
              <a:rPr lang="en-US" dirty="0">
                <a:latin typeface="Cambria" pitchFamily="18" charset="0"/>
                <a:cs typeface="Times New Roman" pitchFamily="18" charset="0"/>
              </a:rPr>
              <a:t>o </a:t>
            </a:r>
            <a:r>
              <a:rPr lang="el-GR" dirty="0" err="1">
                <a:latin typeface="Cambria" pitchFamily="18" charset="0"/>
                <a:cs typeface="Times New Roman" pitchFamily="18" charset="0"/>
              </a:rPr>
              <a:t>ραδιόφω</a:t>
            </a:r>
            <a:r>
              <a:rPr lang="en-US" dirty="0" err="1">
                <a:latin typeface="Cambria" pitchFamily="18" charset="0"/>
                <a:cs typeface="Times New Roman" pitchFamily="18" charset="0"/>
              </a:rPr>
              <a:t>vo</a:t>
            </a:r>
            <a:r>
              <a:rPr lang="en-US" dirty="0">
                <a:latin typeface="Cambria" pitchFamily="18" charset="0"/>
                <a:cs typeface="Times New Roman" pitchFamily="18" charset="0"/>
              </a:rPr>
              <a:t> (</a:t>
            </a:r>
            <a:r>
              <a:rPr lang="el-GR" dirty="0">
                <a:latin typeface="Cambria" pitchFamily="18" charset="0"/>
                <a:cs typeface="Times New Roman" pitchFamily="18" charset="0"/>
              </a:rPr>
              <a:t>ΕΡΑ-1 και </a:t>
            </a:r>
            <a:r>
              <a:rPr lang="el-GR" dirty="0" err="1">
                <a:latin typeface="Cambria" pitchFamily="18" charset="0"/>
                <a:cs typeface="Times New Roman" pitchFamily="18" charset="0"/>
              </a:rPr>
              <a:t>Αθή</a:t>
            </a:r>
            <a:r>
              <a:rPr lang="en-US" dirty="0">
                <a:latin typeface="Cambria" pitchFamily="18" charset="0"/>
                <a:cs typeface="Times New Roman" pitchFamily="18" charset="0"/>
              </a:rPr>
              <a:t>v</a:t>
            </a:r>
            <a:r>
              <a:rPr lang="el-GR" dirty="0">
                <a:latin typeface="Cambria" pitchFamily="18" charset="0"/>
                <a:cs typeface="Times New Roman" pitchFamily="18" charset="0"/>
              </a:rPr>
              <a:t>α-9,84) </a:t>
            </a:r>
            <a:endParaRPr lang="el-GR" dirty="0" smtClean="0">
              <a:latin typeface="Cambria" pitchFamily="18" charset="0"/>
              <a:cs typeface="Times New Roman" pitchFamily="18" charset="0"/>
            </a:endParaRPr>
          </a:p>
          <a:p>
            <a:pPr marL="274320" indent="-274320" eaLnBrk="1" fontAlgn="auto" hangingPunct="1">
              <a:spcAft>
                <a:spcPts val="0"/>
              </a:spcAft>
              <a:buFont typeface="Wingdings"/>
              <a:buNone/>
              <a:defRPr/>
            </a:pPr>
            <a:endParaRPr lang="el-GR" dirty="0" smtClean="0">
              <a:latin typeface="Cambria" pitchFamily="18" charset="0"/>
              <a:cs typeface="Times New Roman" pitchFamily="18" charset="0"/>
            </a:endParaRPr>
          </a:p>
          <a:p>
            <a:pPr marL="274320" indent="-274320" eaLnBrk="1" fontAlgn="auto" hangingPunct="1">
              <a:spcAft>
                <a:spcPts val="0"/>
              </a:spcAft>
              <a:buFont typeface="Wingdings" pitchFamily="2" charset="2"/>
              <a:buChar char="Ø"/>
              <a:defRPr/>
            </a:pPr>
            <a:r>
              <a:rPr lang="el-GR" i="1" u="sng" dirty="0" smtClean="0">
                <a:latin typeface="Cambria" pitchFamily="18" charset="0"/>
                <a:cs typeface="Times New Roman" pitchFamily="18" charset="0"/>
                <a:hlinkClick r:id="rId3"/>
              </a:rPr>
              <a:t> Η </a:t>
            </a:r>
            <a:r>
              <a:rPr lang="el-GR" i="1" u="sng" dirty="0">
                <a:latin typeface="Cambria" pitchFamily="18" charset="0"/>
                <a:cs typeface="Times New Roman" pitchFamily="18" charset="0"/>
                <a:hlinkClick r:id="rId3"/>
              </a:rPr>
              <a:t>οικογένεια του </a:t>
            </a:r>
            <a:r>
              <a:rPr lang="el-GR" i="1" u="sng" dirty="0" err="1">
                <a:latin typeface="Cambria" pitchFamily="18" charset="0"/>
                <a:cs typeface="Times New Roman" pitchFamily="18" charset="0"/>
                <a:hlinkClick r:id="rId3"/>
              </a:rPr>
              <a:t>΄Ηλιου</a:t>
            </a:r>
            <a:r>
              <a:rPr lang="el-GR" i="1" u="sng" dirty="0">
                <a:latin typeface="Cambria" pitchFamily="18" charset="0"/>
                <a:cs typeface="Times New Roman" pitchFamily="18" charset="0"/>
                <a:hlinkClick r:id="rId3"/>
              </a:rPr>
              <a:t>.</a:t>
            </a:r>
            <a:r>
              <a:rPr lang="el-GR" dirty="0">
                <a:latin typeface="Cambria" pitchFamily="18" charset="0"/>
                <a:cs typeface="Times New Roman" pitchFamily="18" charset="0"/>
              </a:rPr>
              <a:t> Πατάκης, 1998 - 6η έκδοση 2014</a:t>
            </a:r>
            <a:br>
              <a:rPr lang="el-GR" dirty="0">
                <a:latin typeface="Cambria" pitchFamily="18" charset="0"/>
                <a:cs typeface="Times New Roman" pitchFamily="18" charset="0"/>
              </a:rPr>
            </a:br>
            <a:r>
              <a:rPr lang="el-GR" dirty="0">
                <a:latin typeface="Cambria" pitchFamily="18" charset="0"/>
                <a:cs typeface="Times New Roman" pitchFamily="18" charset="0"/>
              </a:rPr>
              <a:t>Κρατικό Βραβείο 1999</a:t>
            </a:r>
            <a:br>
              <a:rPr lang="el-GR" dirty="0">
                <a:latin typeface="Cambria" pitchFamily="18" charset="0"/>
                <a:cs typeface="Times New Roman" pitchFamily="18" charset="0"/>
              </a:rPr>
            </a:br>
            <a:r>
              <a:rPr lang="el-GR" dirty="0">
                <a:latin typeface="Cambria" pitchFamily="18" charset="0"/>
                <a:cs typeface="Times New Roman" pitchFamily="18" charset="0"/>
              </a:rPr>
              <a:t>Μεταφράστηκε στα Κορεατικά</a:t>
            </a:r>
            <a:r>
              <a:rPr lang="el-GR" b="1" dirty="0"/>
              <a:t/>
            </a:r>
            <a:br>
              <a:rPr lang="el-GR" b="1" dirty="0"/>
            </a:br>
            <a:endParaRPr lang="el-GR" b="1" dirty="0"/>
          </a:p>
          <a:p>
            <a:pPr marL="274320" indent="-274320" eaLnBrk="1" fontAlgn="auto" hangingPunct="1">
              <a:spcAft>
                <a:spcPts val="0"/>
              </a:spcAft>
              <a:buFont typeface="Wingdings"/>
              <a:buNone/>
              <a:defRPr/>
            </a:pPr>
            <a:r>
              <a:rPr lang="el-GR" b="1" dirty="0"/>
              <a:t/>
            </a:r>
            <a:br>
              <a:rPr lang="el-GR" b="1" dirty="0"/>
            </a:br>
            <a:endParaRPr lang="el-GR" b="1" dirty="0"/>
          </a:p>
          <a:p>
            <a:pPr marL="274320" indent="-274320" eaLnBrk="1" fontAlgn="auto" hangingPunct="1">
              <a:spcAft>
                <a:spcPts val="0"/>
              </a:spcAft>
              <a:buFont typeface="Wingdings"/>
              <a:buChar char=""/>
              <a:defRPr/>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3 - Εικόνα" descr="spitigiapente2_sm _new.jpg"/>
          <p:cNvPicPr>
            <a:picLocks noChangeAspect="1"/>
          </p:cNvPicPr>
          <p:nvPr/>
        </p:nvPicPr>
        <p:blipFill>
          <a:blip r:embed="rId2" cstate="print"/>
          <a:srcRect/>
          <a:stretch>
            <a:fillRect/>
          </a:stretch>
        </p:blipFill>
        <p:spPr bwMode="auto">
          <a:xfrm>
            <a:off x="7215206" y="-1"/>
            <a:ext cx="1928794" cy="2810279"/>
          </a:xfrm>
          <a:prstGeom prst="rect">
            <a:avLst/>
          </a:prstGeom>
          <a:noFill/>
          <a:ln w="9525">
            <a:noFill/>
            <a:miter lim="800000"/>
            <a:headEnd/>
            <a:tailEnd/>
          </a:ln>
        </p:spPr>
      </p:pic>
      <p:sp>
        <p:nvSpPr>
          <p:cNvPr id="2" name="1 - Τίτλος"/>
          <p:cNvSpPr>
            <a:spLocks noGrp="1"/>
          </p:cNvSpPr>
          <p:nvPr>
            <p:ph type="title"/>
          </p:nvPr>
        </p:nvSpPr>
        <p:spPr>
          <a:xfrm>
            <a:off x="6572264" y="2357430"/>
            <a:ext cx="2571736" cy="1571636"/>
          </a:xfrm>
        </p:spPr>
        <p:txBody>
          <a:bodyPr>
            <a:noAutofit/>
          </a:bodyPr>
          <a:lstStyle/>
          <a:p>
            <a:pPr eaLnBrk="1" fontAlgn="auto" hangingPunct="1">
              <a:spcAft>
                <a:spcPts val="0"/>
              </a:spcAft>
              <a:defRPr/>
            </a:pPr>
            <a:r>
              <a:rPr lang="el-GR" sz="3500" dirty="0" smtClean="0">
                <a:latin typeface="Times New Roman" pitchFamily="18" charset="0"/>
                <a:cs typeface="Times New Roman" pitchFamily="18" charset="0"/>
              </a:rPr>
              <a:t/>
            </a:r>
            <a:br>
              <a:rPr lang="el-GR" sz="3500" dirty="0" smtClean="0">
                <a:latin typeface="Times New Roman" pitchFamily="18" charset="0"/>
                <a:cs typeface="Times New Roman" pitchFamily="18" charset="0"/>
              </a:rPr>
            </a:br>
            <a:r>
              <a:rPr lang="el-GR" sz="3500" dirty="0" smtClean="0">
                <a:latin typeface="Times New Roman" pitchFamily="18" charset="0"/>
                <a:cs typeface="Times New Roman" pitchFamily="18" charset="0"/>
              </a:rPr>
              <a:t/>
            </a:r>
            <a:br>
              <a:rPr lang="el-GR" sz="3500" dirty="0" smtClean="0">
                <a:latin typeface="Times New Roman" pitchFamily="18" charset="0"/>
                <a:cs typeface="Times New Roman" pitchFamily="18" charset="0"/>
              </a:rPr>
            </a:br>
            <a:r>
              <a:rPr lang="el-GR" sz="3500" dirty="0" smtClean="0">
                <a:latin typeface="Times New Roman" pitchFamily="18" charset="0"/>
                <a:cs typeface="Times New Roman" pitchFamily="18" charset="0"/>
              </a:rPr>
              <a:t>«ΣΠΙΤΙ ΓΙΑ ΠΕΝΤΕ» </a:t>
            </a:r>
            <a:endParaRPr lang="el-GR" sz="35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0" y="0"/>
            <a:ext cx="6500826" cy="3643338"/>
          </a:xfrm>
        </p:spPr>
        <p:txBody>
          <a:bodyPr>
            <a:normAutofit fontScale="25000" lnSpcReduction="20000"/>
          </a:bodyPr>
          <a:lstStyle/>
          <a:p>
            <a:pPr marL="274320" indent="-274320" eaLnBrk="1" fontAlgn="auto" hangingPunct="1">
              <a:spcAft>
                <a:spcPts val="0"/>
              </a:spcAft>
              <a:buFont typeface="Wingdings"/>
              <a:buNone/>
              <a:defRPr/>
            </a:pPr>
            <a:r>
              <a:rPr lang="el-GR" sz="6400" dirty="0" smtClean="0">
                <a:latin typeface="Times New Roman" pitchFamily="18" charset="0"/>
                <a:cs typeface="Times New Roman" pitchFamily="18" charset="0"/>
              </a:rPr>
              <a:t>           </a:t>
            </a:r>
            <a:r>
              <a:rPr lang="el-GR" sz="8000" b="1" dirty="0" smtClean="0">
                <a:latin typeface="Times New Roman" pitchFamily="18" charset="0"/>
                <a:cs typeface="Times New Roman" pitchFamily="18" charset="0"/>
              </a:rPr>
              <a:t>Ιστορία</a:t>
            </a:r>
            <a:r>
              <a:rPr lang="en-US" sz="8000" b="1" dirty="0" smtClean="0">
                <a:latin typeface="Times New Roman" pitchFamily="18" charset="0"/>
                <a:cs typeface="Times New Roman" pitchFamily="18" charset="0"/>
              </a:rPr>
              <a:t>:</a:t>
            </a:r>
            <a:r>
              <a:rPr lang="el-GR" sz="8000" b="1" dirty="0" smtClean="0">
                <a:latin typeface="Times New Roman" pitchFamily="18" charset="0"/>
                <a:cs typeface="Times New Roman" pitchFamily="18" charset="0"/>
              </a:rPr>
              <a:t>  </a:t>
            </a:r>
            <a:r>
              <a:rPr lang="el-GR" sz="6800" dirty="0" smtClean="0">
                <a:latin typeface="Times New Roman" pitchFamily="18" charset="0"/>
                <a:cs typeface="Times New Roman" pitchFamily="18" charset="0"/>
              </a:rPr>
              <a:t>Μια ασυνήθιστη οικογένεια μετακομίζει σε σπίτι κάπως μεγαλύτερο απ’ </a:t>
            </a:r>
            <a:r>
              <a:rPr lang="el-GR" sz="6800" dirty="0" err="1" smtClean="0">
                <a:latin typeface="Times New Roman" pitchFamily="18" charset="0"/>
                <a:cs typeface="Times New Roman" pitchFamily="18" charset="0"/>
              </a:rPr>
              <a:t>ό,τι</a:t>
            </a:r>
            <a:r>
              <a:rPr lang="el-GR" sz="6800" dirty="0" smtClean="0">
                <a:latin typeface="Times New Roman" pitchFamily="18" charset="0"/>
                <a:cs typeface="Times New Roman" pitchFamily="18" charset="0"/>
              </a:rPr>
              <a:t> χρειάζεται, αλλά με νοίκι χαμηλό. Είναι ένα σπίτι για πέντε, όχι για τέσσερα που είναι τα μέλη της οικογένειας, δηλαδή ο δωδεκάχρονος Φίλιππος, η μητέρα του η Άννα, χωρισμένη με τον πατέρα του, ο Ορέστης, με τον οποίο η Άννα παντρεύτηκε πρόσφατα, και ο γιος του Ορέστη, ο δεκάχρονος Άρης, που η μητέρα του πέθανε όταν ήταν μωρό.</a:t>
            </a:r>
          </a:p>
          <a:p>
            <a:pPr marL="274320" indent="-274320" eaLnBrk="1" fontAlgn="auto" hangingPunct="1">
              <a:spcAft>
                <a:spcPts val="0"/>
              </a:spcAft>
              <a:buFont typeface="Wingdings"/>
              <a:buNone/>
              <a:defRPr/>
            </a:pPr>
            <a:r>
              <a:rPr lang="el-GR" sz="6800" dirty="0" smtClean="0">
                <a:latin typeface="Times New Roman" pitchFamily="18" charset="0"/>
                <a:cs typeface="Times New Roman" pitchFamily="18" charset="0"/>
              </a:rPr>
              <a:t>             Ο Φίλιππος είναι ευχαριστημένος με το νέο σπίτι, αλλά δυσαρεστημένος που θα πρέπει από δω κι εμπρός να ζει μαζί με τον Άρη, ένα σκέτο θηρίο. Προβλέπει δυσκολίες. Και πραγματικά οι μικροκαβγάδες δεν αργούν ν’ αρχίσουν. Ο μικρός θαυμάζει τον Φίλιππο, τον μιμείται, προσπαθεί να τραβήξει την προσοχή του, αλλά </a:t>
            </a:r>
            <a:r>
              <a:rPr lang="el-GR" sz="6800" dirty="0" err="1" smtClean="0">
                <a:latin typeface="Times New Roman" pitchFamily="18" charset="0"/>
                <a:cs typeface="Times New Roman" pitchFamily="18" charset="0"/>
              </a:rPr>
              <a:t>ό,τι</a:t>
            </a:r>
            <a:r>
              <a:rPr lang="el-GR" sz="6800" dirty="0" smtClean="0">
                <a:latin typeface="Times New Roman" pitchFamily="18" charset="0"/>
                <a:cs typeface="Times New Roman" pitchFamily="18" charset="0"/>
              </a:rPr>
              <a:t> κάνει έχει αντίθετο αποτέλεσμα και δημιουργούνται κωμικοτραγικές καταστάσεις. Μπερδεύεται στα πόδια του, σκαλίζει τα πράγματά του και τον εκνευρίζει, ιδίως με την επιμονή του να τον θεωρεί και να τον λέει «αδερφό του» στους φίλους τους. Η Άννα παίρνει το μέρος του μικρού κι αυτό εξαγριώνει ακόμα περισσότερο τον Φίλιππο. Τελικά περισσότερο τον υποστηρίζει ο Ορέστης. Τα πράγματα περιπλέκονται όταν τα δυο παιδιά μαθαίνουν ότι η Άννα σε λίγους μήνες περιμένει μωρό – το πέμπτο μέλος της οικογένειας.</a:t>
            </a:r>
          </a:p>
          <a:p>
            <a:pPr marL="274320" indent="-274320" eaLnBrk="1" fontAlgn="auto" hangingPunct="1">
              <a:spcAft>
                <a:spcPts val="0"/>
              </a:spcAft>
              <a:buFont typeface="Wingdings"/>
              <a:buNone/>
              <a:defRPr/>
            </a:pPr>
            <a:r>
              <a:rPr lang="el-GR" sz="6800" dirty="0" smtClean="0">
                <a:latin typeface="Times New Roman" pitchFamily="18" charset="0"/>
                <a:cs typeface="Times New Roman" pitchFamily="18" charset="0"/>
              </a:rPr>
              <a:t>             Για όλα όσα τον απασχολούν, ο Φίλιππος θέλει να μιλήσει σε κάποιον. Και αποφασίζει να «κρατήσει» ένα προφορικό ημερολόγιο. Εκμυστηρεύεται λοιπόν τα όσα συμβαίνουν, όσα σκέφτεται και όσα τραβάει με το «θηρίο» σ’ ένα μικρό μαγνητόφωνο, που τ’ ονομάζει Φιλοκτήτη. Σύντομα τον μιμείται ο μικρός κι αρχίζει κι αυτός ένα «προφορικό» ημερολόγιο μ’ ένα μαγνητοφωνάκι που το λέει </a:t>
            </a:r>
            <a:r>
              <a:rPr lang="el-GR" sz="6800" dirty="0" err="1" smtClean="0">
                <a:latin typeface="Times New Roman" pitchFamily="18" charset="0"/>
                <a:cs typeface="Times New Roman" pitchFamily="18" charset="0"/>
              </a:rPr>
              <a:t>Φίφη</a:t>
            </a:r>
            <a:r>
              <a:rPr lang="el-GR" sz="6800" dirty="0" smtClean="0">
                <a:latin typeface="Times New Roman" pitchFamily="18" charset="0"/>
                <a:cs typeface="Times New Roman" pitchFamily="18" charset="0"/>
              </a:rPr>
              <a:t>.</a:t>
            </a:r>
          </a:p>
          <a:p>
            <a:pPr marL="274320" indent="-274320" eaLnBrk="1" fontAlgn="auto" hangingPunct="1">
              <a:spcAft>
                <a:spcPts val="0"/>
              </a:spcAft>
              <a:buFont typeface="Wingdings"/>
              <a:buNone/>
              <a:defRPr/>
            </a:pPr>
            <a:r>
              <a:rPr lang="el-GR" sz="6800" dirty="0" smtClean="0">
                <a:latin typeface="Times New Roman" pitchFamily="18" charset="0"/>
                <a:cs typeface="Times New Roman" pitchFamily="18" charset="0"/>
              </a:rPr>
              <a:t>             Τα δυο αυτά μαγνητοφωνάκια θα γίνουν αφορμή για έναν μεγάλο καβγά. Η κρίση που θα ξεσπάσει θα έχει απρόβλεπτες και σοβαρές συνέπειες, όμως τελικά θα γίνει αιτία να ξεκαθαρίσει η ατμόσφαιρα…</a:t>
            </a:r>
          </a:p>
          <a:p>
            <a:pPr marL="274320" indent="-274320" eaLnBrk="1" fontAlgn="auto" hangingPunct="1">
              <a:spcAft>
                <a:spcPts val="0"/>
              </a:spcAft>
              <a:buFont typeface="Wingdings"/>
              <a:buChar char=""/>
              <a:defRPr/>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000180"/>
            <a:ext cx="8715404" cy="7858180"/>
          </a:xfrm>
        </p:spPr>
        <p:txBody>
          <a:bodyPr/>
          <a:lstStyle/>
          <a:p>
            <a:endParaRPr lang="el-GR" sz="2400" dirty="0" smtClean="0"/>
          </a:p>
          <a:p>
            <a:endParaRPr lang="el-GR" sz="2400" dirty="0"/>
          </a:p>
          <a:p>
            <a:endParaRPr lang="el-GR" sz="2400" dirty="0" smtClean="0"/>
          </a:p>
          <a:p>
            <a:r>
              <a:rPr lang="el-GR" sz="1600" b="1" dirty="0" smtClean="0"/>
              <a:t>Πλοκή</a:t>
            </a:r>
            <a:r>
              <a:rPr lang="en-US" sz="1600" b="1" dirty="0" smtClean="0"/>
              <a:t>:</a:t>
            </a:r>
            <a:r>
              <a:rPr lang="el-GR" sz="1600" b="1" dirty="0" smtClean="0"/>
              <a:t> </a:t>
            </a:r>
            <a:r>
              <a:rPr lang="el-GR" sz="1600" dirty="0" smtClean="0"/>
              <a:t>Η Οικογένεια μετακομίζει στο σπίτι – εμφανίζονται εντάσεις μεταξύ των δύο παιδιών -  περιμένουν ένα μωρό – ο Φίλιππος κρατάει προφορικό ημερολόγιο – ο μικρός τον μιμείται – ακολουθεί καβγάς που θα </a:t>
            </a:r>
            <a:r>
              <a:rPr lang="el-GR" sz="1600" dirty="0"/>
              <a:t>ξ</a:t>
            </a:r>
            <a:r>
              <a:rPr lang="el-GR" sz="1600" dirty="0" smtClean="0"/>
              <a:t>εκαθαρίσει το τοπίο</a:t>
            </a:r>
          </a:p>
          <a:p>
            <a:pPr>
              <a:buNone/>
            </a:pPr>
            <a:endParaRPr lang="el-GR" sz="1600" dirty="0" smtClean="0"/>
          </a:p>
          <a:p>
            <a:r>
              <a:rPr lang="el-GR" sz="1600" b="1" dirty="0" smtClean="0"/>
              <a:t>Σκηνικό</a:t>
            </a:r>
            <a:r>
              <a:rPr lang="en-US" sz="1600" b="1" dirty="0" smtClean="0"/>
              <a:t>: </a:t>
            </a:r>
            <a:r>
              <a:rPr lang="el-GR" sz="1600" dirty="0" smtClean="0"/>
              <a:t>Τόπος: Ένα νέο σπίτι στην Αθήνα</a:t>
            </a:r>
          </a:p>
          <a:p>
            <a:pPr>
              <a:buNone/>
            </a:pPr>
            <a:r>
              <a:rPr lang="el-GR" sz="1600" dirty="0" smtClean="0"/>
              <a:t>Χρόνος: Το 1986 ( Σεπτέμβριος- Μάιος)</a:t>
            </a:r>
          </a:p>
          <a:p>
            <a:pPr>
              <a:buNone/>
            </a:pPr>
            <a:endParaRPr lang="el-GR" sz="1600" dirty="0" smtClean="0"/>
          </a:p>
          <a:p>
            <a:pPr>
              <a:buNone/>
            </a:pPr>
            <a:endParaRPr lang="el-GR" sz="1600" dirty="0" smtClean="0"/>
          </a:p>
          <a:p>
            <a:pPr>
              <a:buNone/>
            </a:pPr>
            <a:r>
              <a:rPr lang="el-GR" sz="1600" b="1" dirty="0" smtClean="0"/>
              <a:t>ΧΑΡΑΚΤΗΡΕΣ</a:t>
            </a:r>
            <a:r>
              <a:rPr lang="en-US" sz="1600" b="1" dirty="0" smtClean="0"/>
              <a:t>:</a:t>
            </a:r>
            <a:endParaRPr lang="el-GR" sz="1600" b="1" dirty="0" smtClean="0"/>
          </a:p>
          <a:p>
            <a:pPr>
              <a:buNone/>
            </a:pPr>
            <a:endParaRPr lang="el-GR" sz="1600" dirty="0" smtClean="0"/>
          </a:p>
          <a:p>
            <a:pPr>
              <a:buNone/>
            </a:pPr>
            <a:r>
              <a:rPr lang="el-GR" sz="1600" b="1"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Φίλιππος</a:t>
            </a:r>
            <a:r>
              <a:rPr lang="el-GR" sz="1800" dirty="0" smtClean="0">
                <a:latin typeface="Times New Roman" pitchFamily="18" charset="0"/>
                <a:cs typeface="Times New Roman" pitchFamily="18" charset="0"/>
              </a:rPr>
              <a:t>: Γιος της Άννας από τον πρώτο της γάμο</a:t>
            </a:r>
            <a:br>
              <a:rPr lang="el-GR" sz="1800" dirty="0" smtClean="0">
                <a:latin typeface="Times New Roman" pitchFamily="18" charset="0"/>
                <a:cs typeface="Times New Roman" pitchFamily="18" charset="0"/>
              </a:rPr>
            </a:br>
            <a:r>
              <a:rPr lang="el-GR" sz="1800" b="1" dirty="0" smtClean="0">
                <a:latin typeface="Times New Roman" pitchFamily="18" charset="0"/>
                <a:cs typeface="Times New Roman" pitchFamily="18" charset="0"/>
              </a:rPr>
              <a:t>Άρης</a:t>
            </a:r>
            <a:r>
              <a:rPr lang="el-GR" sz="1800" dirty="0" smtClean="0">
                <a:latin typeface="Times New Roman" pitchFamily="18" charset="0"/>
                <a:cs typeface="Times New Roman" pitchFamily="18" charset="0"/>
              </a:rPr>
              <a:t>: Γιος του Ορέστη από τον πρώτο του γάμο.</a:t>
            </a:r>
            <a:br>
              <a:rPr lang="el-GR" sz="1800" dirty="0" smtClean="0">
                <a:latin typeface="Times New Roman" pitchFamily="18" charset="0"/>
                <a:cs typeface="Times New Roman" pitchFamily="18" charset="0"/>
              </a:rPr>
            </a:br>
            <a:r>
              <a:rPr lang="el-GR" sz="1800" b="1" dirty="0" smtClean="0">
                <a:latin typeface="Times New Roman" pitchFamily="18" charset="0"/>
                <a:cs typeface="Times New Roman" pitchFamily="18" charset="0"/>
              </a:rPr>
              <a:t>Ορέστης</a:t>
            </a:r>
            <a:r>
              <a:rPr lang="el-GR" sz="1800" dirty="0" smtClean="0">
                <a:latin typeface="Times New Roman" pitchFamily="18" charset="0"/>
                <a:cs typeface="Times New Roman" pitchFamily="18" charset="0"/>
              </a:rPr>
              <a:t>: Πατέρας του Άρη και ο δεύτερος σύζυγος της Άννας. </a:t>
            </a:r>
            <a:br>
              <a:rPr lang="el-GR" sz="1800" dirty="0" smtClean="0">
                <a:latin typeface="Times New Roman" pitchFamily="18" charset="0"/>
                <a:cs typeface="Times New Roman" pitchFamily="18" charset="0"/>
              </a:rPr>
            </a:br>
            <a:r>
              <a:rPr lang="el-GR" sz="1800" b="1" dirty="0" smtClean="0">
                <a:latin typeface="Times New Roman" pitchFamily="18" charset="0"/>
                <a:cs typeface="Times New Roman" pitchFamily="18" charset="0"/>
              </a:rPr>
              <a:t>Άννα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Μητέρα </a:t>
            </a:r>
            <a:r>
              <a:rPr lang="el-GR" sz="1800" smtClean="0">
                <a:latin typeface="Times New Roman" pitchFamily="18" charset="0"/>
                <a:cs typeface="Times New Roman" pitchFamily="18" charset="0"/>
              </a:rPr>
              <a:t>του Φίλιππου </a:t>
            </a:r>
            <a:r>
              <a:rPr lang="el-GR" sz="1800" dirty="0" smtClean="0">
                <a:latin typeface="Times New Roman" pitchFamily="18" charset="0"/>
                <a:cs typeface="Times New Roman" pitchFamily="18" charset="0"/>
              </a:rPr>
              <a:t>και δεύτερη σύζυγος του Ορέστη. </a:t>
            </a:r>
          </a:p>
          <a:p>
            <a:pPr>
              <a:buNone/>
            </a:pPr>
            <a:r>
              <a:rPr lang="el-GR" sz="1800" b="1" dirty="0" smtClean="0">
                <a:latin typeface="Times New Roman" pitchFamily="18" charset="0"/>
                <a:cs typeface="Times New Roman" pitchFamily="18" charset="0"/>
              </a:rPr>
              <a:t>     Σπύρος</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φίλος του Ορέστη, πατέρας της Χριστίνας.</a:t>
            </a:r>
            <a:endParaRPr lang="en-US" sz="1800"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Χριστίνα</a:t>
            </a:r>
            <a:r>
              <a:rPr lang="en-US"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Πολύ καλή φίλη του Φίλιππου.</a:t>
            </a:r>
            <a:endParaRPr lang="en-US" sz="1800" b="1"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Μαρίνος – Μαρίνα</a:t>
            </a:r>
            <a:r>
              <a:rPr lang="en-US" sz="1800"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φίλοι Άρη.</a:t>
            </a:r>
            <a:endParaRPr lang="en-US" sz="1800"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    </a:t>
            </a:r>
            <a:r>
              <a:rPr lang="el-GR" sz="1800" b="1" dirty="0" smtClean="0">
                <a:latin typeface="Times New Roman" pitchFamily="18" charset="0"/>
                <a:cs typeface="Times New Roman" pitchFamily="18" charset="0"/>
              </a:rPr>
              <a:t>Πατέρας και ετεροθαλή αδέρφια του Άρη</a:t>
            </a:r>
            <a:r>
              <a:rPr lang="en-US" sz="1800" b="1" dirty="0" smtClean="0">
                <a:latin typeface="Times New Roman" pitchFamily="18" charset="0"/>
                <a:cs typeface="Times New Roman" pitchFamily="18" charset="0"/>
              </a:rPr>
              <a:t>:</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Ζουν στη Γερμανία</a:t>
            </a:r>
            <a:r>
              <a:rPr lang="en-US" sz="1800" dirty="0" smtClean="0">
                <a:latin typeface="Times New Roman" pitchFamily="18" charset="0"/>
                <a:cs typeface="Times New Roman" pitchFamily="18" charset="0"/>
              </a:rPr>
              <a:t>.</a:t>
            </a:r>
            <a:endParaRPr lang="el-GR" sz="1800" b="1" dirty="0" smtClean="0">
              <a:latin typeface="Times New Roman" pitchFamily="18" charset="0"/>
              <a:cs typeface="Times New Roman" pitchFamily="18" charset="0"/>
            </a:endParaRPr>
          </a:p>
          <a:p>
            <a:pPr>
              <a:buNone/>
            </a:pPr>
            <a:r>
              <a:rPr lang="el-GR" sz="1800" b="1" dirty="0" smtClean="0">
                <a:latin typeface="Times New Roman" pitchFamily="18" charset="0"/>
                <a:cs typeface="Times New Roman" pitchFamily="18" charset="0"/>
              </a:rPr>
              <a:t>    Συμμαθητές Φίλιππου</a:t>
            </a:r>
            <a:r>
              <a:rPr lang="en-US"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Αποδεικνύονται πολύ καλοί φίλοι.</a:t>
            </a:r>
          </a:p>
          <a:p>
            <a:pPr>
              <a:buNone/>
            </a:pPr>
            <a:r>
              <a:rPr lang="el-GR" sz="1800" b="1" dirty="0" smtClean="0">
                <a:latin typeface="Times New Roman" pitchFamily="18" charset="0"/>
                <a:cs typeface="Times New Roman" pitchFamily="18" charset="0"/>
              </a:rPr>
              <a:t>    Θεία Φίλιππου</a:t>
            </a:r>
            <a:r>
              <a:rPr lang="en-US"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Αδερφή της Άννας. Ζει στην Κρήτη απ’ όπου κατάγονται οι δύο αδερφές.</a:t>
            </a:r>
            <a:endParaRPr lang="el-GR"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42900"/>
            <a:ext cx="8229600" cy="1143000"/>
          </a:xfrm>
        </p:spPr>
        <p:txBody>
          <a:bodyPr/>
          <a:lstStyle/>
          <a:p>
            <a:pPr eaLnBrk="1" hangingPunct="1">
              <a:defRPr/>
            </a:pPr>
            <a:r>
              <a:rPr lang="el-GR" sz="2000" b="1" u="sng" dirty="0" smtClean="0">
                <a:latin typeface="Times New Roman" pitchFamily="18" charset="0"/>
                <a:cs typeface="Times New Roman" pitchFamily="18" charset="0"/>
              </a:rPr>
              <a:t>ΚΡΙΤΙΚΕΣ ΤΟΥ ΜΥΘΙΣΤΟΡΗΜΑΤΟΣ «ΣΠΙΤΙ ΓΙΑ ΠΕΝΤΕ»</a:t>
            </a:r>
            <a:endParaRPr lang="el-GR" sz="2000" b="1" u="sng" dirty="0">
              <a:latin typeface="Times New Roman" pitchFamily="18" charset="0"/>
              <a:cs typeface="Times New Roman" pitchFamily="18" charset="0"/>
            </a:endParaRPr>
          </a:p>
        </p:txBody>
      </p:sp>
      <p:sp>
        <p:nvSpPr>
          <p:cNvPr id="37890" name="2 - Θέση περιεχομένου"/>
          <p:cNvSpPr>
            <a:spLocks noGrp="1"/>
          </p:cNvSpPr>
          <p:nvPr>
            <p:ph idx="1"/>
          </p:nvPr>
        </p:nvSpPr>
        <p:spPr>
          <a:xfrm>
            <a:off x="0" y="642918"/>
            <a:ext cx="7143768" cy="5357850"/>
          </a:xfrm>
        </p:spPr>
        <p:txBody>
          <a:bodyPr/>
          <a:lstStyle/>
          <a:p>
            <a:pPr eaLnBrk="1" hangingPunct="1"/>
            <a:r>
              <a:rPr lang="el-GR" sz="1800" dirty="0" smtClean="0">
                <a:latin typeface="Times New Roman" pitchFamily="18" charset="0"/>
                <a:cs typeface="Times New Roman" pitchFamily="18" charset="0"/>
              </a:rPr>
              <a:t>"... Θέμα πρωτότυπο στη σύλληψή του, μα και μοντέρνο στην τοποθέτηση που εκφράζει. Η Λ.Π.-Α. είχε την όμορφη ιδέα αυτό το σύγχρονο πρόβλημα να το απλώσει σ' ένα μυθιστόρημα με κινηματογραφική δομή. </a:t>
            </a:r>
            <a:r>
              <a:rPr lang="el-GR" sz="1800" dirty="0" err="1" smtClean="0">
                <a:latin typeface="Times New Roman" pitchFamily="18" charset="0"/>
                <a:cs typeface="Times New Roman" pitchFamily="18" charset="0"/>
              </a:rPr>
              <a:t>΄Ετσι</a:t>
            </a:r>
            <a:r>
              <a:rPr lang="el-GR" sz="1800" dirty="0" smtClean="0">
                <a:latin typeface="Times New Roman" pitchFamily="18" charset="0"/>
                <a:cs typeface="Times New Roman" pitchFamily="18" charset="0"/>
              </a:rPr>
              <a:t>, η ίδια χαρίζει στην καριέρα της ένα σημαντικό σταθμό αλλά και στην Παιδική Λογοτεχνία μας ένα έργο νεανικό και ολόδροσο". </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Περιοδικό ΔΙΑΔΡΟΜΕΣ, τεύχος 7, Φθινόπωρο 1987</a:t>
            </a:r>
          </a:p>
          <a:p>
            <a:r>
              <a:rPr lang="el-GR" sz="1800" dirty="0" smtClean="0">
                <a:latin typeface="Times New Roman" pitchFamily="18" charset="0"/>
                <a:cs typeface="Times New Roman" pitchFamily="18" charset="0"/>
              </a:rPr>
              <a:t>" ... Στο </a:t>
            </a:r>
            <a:r>
              <a:rPr lang="el-GR" sz="1800" i="1" dirty="0" smtClean="0">
                <a:latin typeface="Times New Roman" pitchFamily="18" charset="0"/>
                <a:cs typeface="Times New Roman" pitchFamily="18" charset="0"/>
              </a:rPr>
              <a:t>Σπίτι για πέντε</a:t>
            </a:r>
            <a:r>
              <a:rPr lang="el-GR" sz="1800" dirty="0" smtClean="0">
                <a:latin typeface="Times New Roman" pitchFamily="18" charset="0"/>
                <a:cs typeface="Times New Roman" pitchFamily="18" charset="0"/>
              </a:rPr>
              <a:t> υπάρχει η τρυφερότητα και ο προβληματισμός και η αισιοδοξία και η ψυχολογική κάλυψη και το χιούμορ και η συναισθηματική φόρτιση, όπως και η σχετική πλοκή και η σχετική αγωνία. Υπάρχουν όλα, σε δόσεις σοφά μελετημένες από τη συγγραφέα... Το βιβλίο μπορεί και κερδίζει τον αναγνώστη του, γιατί είναι ένα μυθιστόρημα που γνωρίζει τα μέσα που επέλεξε, για να επιτύχει αυτούς τους στόχους".</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Μάνος </a:t>
            </a:r>
            <a:r>
              <a:rPr lang="el-GR" sz="1800" dirty="0" err="1" smtClean="0">
                <a:latin typeface="Times New Roman" pitchFamily="18" charset="0"/>
                <a:cs typeface="Times New Roman" pitchFamily="18" charset="0"/>
              </a:rPr>
              <a:t>Κοντολέων</a:t>
            </a:r>
            <a:r>
              <a:rPr lang="el-GR" sz="1800" dirty="0" smtClean="0">
                <a:latin typeface="Times New Roman" pitchFamily="18" charset="0"/>
                <a:cs typeface="Times New Roman" pitchFamily="18" charset="0"/>
              </a:rPr>
              <a:t>, Περιοδικό ΔΙΑΒΑΖΩ, αριθ.177, 28.10.1987</a:t>
            </a:r>
          </a:p>
          <a:p>
            <a:r>
              <a:rPr lang="el-GR" sz="1800" dirty="0" smtClean="0">
                <a:latin typeface="Times New Roman" pitchFamily="18" charset="0"/>
                <a:cs typeface="Times New Roman" pitchFamily="18" charset="0"/>
              </a:rPr>
              <a:t>"... Εκείνο που κάνει ενδιαφέρον το βιβλίο δεν είναι μόνο το θέμα αλλά και η γραφή του. Γεμάτο κωμικά επεισόδια και κάποιες τραγικές στιγμές, ζωντανεύει τους χαρακτήρες. Δυσκολίες, προβλήματα και απρόοπτα δίνονται με χιούμορ και τελικά κυριαρχεί η αισιοδοξία και η αγάπη για τη ζωή". </a:t>
            </a:r>
            <a:br>
              <a:rPr lang="el-GR" sz="1800" dirty="0" smtClean="0">
                <a:latin typeface="Times New Roman" pitchFamily="18" charset="0"/>
                <a:cs typeface="Times New Roman" pitchFamily="18" charset="0"/>
              </a:rPr>
            </a:br>
            <a:r>
              <a:rPr lang="el-GR" sz="1800" dirty="0" smtClean="0">
                <a:latin typeface="Times New Roman" pitchFamily="18" charset="0"/>
                <a:cs typeface="Times New Roman" pitchFamily="18" charset="0"/>
              </a:rPr>
              <a:t>Περιοδικό ΑΝΤΙ - 14.8.1987</a:t>
            </a:r>
          </a:p>
          <a:p>
            <a:endParaRPr lang="el-GR" sz="2000" dirty="0" smtClean="0">
              <a:latin typeface="Times New Roman" pitchFamily="18" charset="0"/>
              <a:cs typeface="Times New Roman" pitchFamily="18" charset="0"/>
            </a:endParaRPr>
          </a:p>
          <a:p>
            <a:pPr eaLnBrk="1" hangingPunct="1"/>
            <a:endParaRPr lang="el-G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1191</Template>
  <TotalTime>1395</TotalTime>
  <Words>3462</Words>
  <Application>Microsoft Office PowerPoint</Application>
  <PresentationFormat>Προβολή στην οθόνη (4:3)</PresentationFormat>
  <Paragraphs>193</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Diseño predeterminado</vt:lpstr>
      <vt:lpstr>                 ΠΑΝΕΠΙΣΤΗΜΙΟ ΔΥΤΙΚΗΣ ΜΑΚΕΔΟΝΙΑΣ                  ΠΑΙΔΑΓΩΓΙΚΗ ΣΧΟΛΗ ΦΛΩΡΙΝΑΣ                  ΠΑΙΔΑΓΩΓΙΚΟ ΤΜΗΜΑ ΔΗΜΟΤΙΚΗΣ ΕΚΠΑΙΔΕΥΣΗΣ</vt:lpstr>
      <vt:lpstr>Διαφάνεια 2</vt:lpstr>
      <vt:lpstr>Εργογραφία</vt:lpstr>
      <vt:lpstr>Διαφάνεια 4</vt:lpstr>
      <vt:lpstr>Διαφάνεια 5</vt:lpstr>
      <vt:lpstr>Διαφάνεια 6</vt:lpstr>
      <vt:lpstr>  «ΣΠΙΤΙ ΓΙΑ ΠΕΝΤΕ» </vt:lpstr>
      <vt:lpstr>Διαφάνεια 8</vt:lpstr>
      <vt:lpstr>ΚΡΙΤΙΚΕΣ ΤΟΥ ΜΥΘΙΣΤΟΡΗΜΑΤΟΣ «ΣΠΙΤΙ ΓΙΑ ΠΕΝΤΕ»</vt:lpstr>
      <vt:lpstr>Η ΙΣΤΟΡΙΑ ΤΟΥ ΜΥΘΙΣΤΟΡΗΜΑΤΟΣ «ΚΑΝΑΡΙΝΙ ΚΑΙ ΜΕΝΤΑ»</vt:lpstr>
      <vt:lpstr>ΧΑΡΑΚΤΗΡΕΣ</vt:lpstr>
      <vt:lpstr>Διαφάνεια 12</vt:lpstr>
      <vt:lpstr>Διαφάνεια 13</vt:lpstr>
      <vt:lpstr>ΚΡΙΤΙΚΕΣ ΓΙΑ ΤO ΕΡΓO:ΚΑΝΑΡΙΝΙ ΚΑΙ ΜΕΝΤΑ</vt:lpstr>
      <vt:lpstr>Η ΙΣΤΟΡΙΑ : «ΤΡΕΙΣ ΦΟΡΕΣ ΚΙ ΕΝΑΝ ΚΑΙΡΟ ΣΕ ΕΝΑΝ ΠΛΑΝΗΤΗ ΜΑΚΡΙΝΟ» </vt:lpstr>
      <vt:lpstr>ΧΑΡΑΚΤΗΡΕΣ ΤΟΥ ΠΑΡΑΜΥΘΙΟΥ </vt:lpstr>
      <vt:lpstr>ΚΡΙΤΙΚΕΣ</vt:lpstr>
      <vt:lpstr>Η ΙΣΤΟΡΙΑ : Η ΟΙΚΟΓΕΝΕΙΑ ΤΟΥ ΗΛΙΟΥ </vt:lpstr>
      <vt:lpstr>ΟΙ ΗΡΩΕΣ ΤΟΥ ΠΑΡΑΜΥΘΙΟΥ</vt:lpstr>
      <vt:lpstr>ΚΡΙΤΙΚΕΣ ΓΙΑ ΤΟ ΠΑΡΑΜΥΘΙ: Η ΟΙΚΟΓΕΝΕΙΑ ΤΟΥ ΗΛΙΟΥ</vt:lpstr>
      <vt:lpstr>ΚΡΙΤΙΚΕΣ ΓΙΑ ΤΟ ΠΑΡΑΜΥΘΙ: Η ΟΙΚΟΓΕΝΕΙΑ ΤΟΥ ΗΛΙΟΥ</vt:lpstr>
      <vt:lpstr>Η ΙΣΤΟΡΙΑ ΤΟΥ ΠΑΡΑΜΥΘΙΟΥ «ΕΦΤΑ ΚΟΚΚΙΝΕΣ ΚΛΩΣΤΕΣ»</vt:lpstr>
      <vt:lpstr>ΟΙ ΧΑΡΑΚΤΗΡΕΣ</vt:lpstr>
      <vt:lpstr>Διαφάνεια 24</vt:lpstr>
      <vt:lpstr>Διαφάνεια 25</vt:lpstr>
      <vt:lpstr>ΟΙ ΚΡΙΤΙΚΕΣ ΓΙΑ ΤΟ ΠΑΡΑΜΥΘΙ «ΕΦΤΑ ΚΟΚΚΙΝΕΣ ΚΛΩΣΤΕΣ"</vt:lpstr>
      <vt:lpstr>Η ΙΣΤΟΡΙΑ :«ΣΤΗΝ ΓΕΙΤΟΝΙΑ ΤΟΥ ΗΛΙΟΥ» </vt:lpstr>
      <vt:lpstr>ΧΑΡΑΚΤΗΡΕΣ</vt:lpstr>
      <vt:lpstr>ΚΡΙΤΙΚΕΣ</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Δημήτρης Τσιώλης</dc:creator>
  <cp:lastModifiedBy>alex</cp:lastModifiedBy>
  <cp:revision>148</cp:revision>
  <dcterms:created xsi:type="dcterms:W3CDTF">2015-04-28T17:52:16Z</dcterms:created>
  <dcterms:modified xsi:type="dcterms:W3CDTF">2017-02-20T16:47:12Z</dcterms:modified>
</cp:coreProperties>
</file>