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0"/>
  </p:notesMasterIdLst>
  <p:sldIdLst>
    <p:sldId id="256" r:id="rId2"/>
    <p:sldId id="257" r:id="rId3"/>
    <p:sldId id="283" r:id="rId4"/>
    <p:sldId id="258" r:id="rId5"/>
    <p:sldId id="284" r:id="rId6"/>
    <p:sldId id="278" r:id="rId7"/>
    <p:sldId id="279" r:id="rId8"/>
    <p:sldId id="280" r:id="rId9"/>
    <p:sldId id="281" r:id="rId10"/>
    <p:sldId id="282" r:id="rId11"/>
    <p:sldId id="287" r:id="rId12"/>
    <p:sldId id="268" r:id="rId13"/>
    <p:sldId id="288" r:id="rId14"/>
    <p:sldId id="274" r:id="rId15"/>
    <p:sldId id="260" r:id="rId16"/>
    <p:sldId id="276" r:id="rId17"/>
    <p:sldId id="291" r:id="rId18"/>
    <p:sldId id="269" r:id="rId19"/>
    <p:sldId id="292" r:id="rId20"/>
    <p:sldId id="273" r:id="rId21"/>
    <p:sldId id="293" r:id="rId22"/>
    <p:sldId id="272" r:id="rId23"/>
    <p:sldId id="277" r:id="rId24"/>
    <p:sldId id="316" r:id="rId25"/>
    <p:sldId id="317" r:id="rId26"/>
    <p:sldId id="290" r:id="rId27"/>
    <p:sldId id="289" r:id="rId28"/>
    <p:sldId id="300" r:id="rId29"/>
    <p:sldId id="298" r:id="rId30"/>
    <p:sldId id="294" r:id="rId31"/>
    <p:sldId id="299" r:id="rId32"/>
    <p:sldId id="296" r:id="rId33"/>
    <p:sldId id="305" r:id="rId34"/>
    <p:sldId id="295" r:id="rId35"/>
    <p:sldId id="301" r:id="rId36"/>
    <p:sldId id="302" r:id="rId37"/>
    <p:sldId id="303" r:id="rId38"/>
    <p:sldId id="308" r:id="rId39"/>
    <p:sldId id="309" r:id="rId40"/>
    <p:sldId id="304" r:id="rId41"/>
    <p:sldId id="315" r:id="rId42"/>
    <p:sldId id="312" r:id="rId43"/>
    <p:sldId id="313" r:id="rId44"/>
    <p:sldId id="261" r:id="rId45"/>
    <p:sldId id="314" r:id="rId46"/>
    <p:sldId id="275" r:id="rId47"/>
    <p:sldId id="318" r:id="rId48"/>
    <p:sldId id="306"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Copperplate Gothic Light" panose="020E0507020206020404" pitchFamily="34" charset="0"/>
      <p:regular r:id="rId55"/>
    </p:embeddedFont>
    <p:embeddedFont>
      <p:font typeface="Corbel" panose="020B0503020204020204" pitchFamily="34" charset="0"/>
      <p:regular r:id="rId56"/>
      <p:bold r:id="rId57"/>
      <p:italic r:id="rId58"/>
      <p:boldItalic r:id="rId59"/>
    </p:embeddedFont>
    <p:embeddedFont>
      <p:font typeface="Fedra Serif A Pro Normal" panose="02000505000000020004" charset="0"/>
      <p:regular r:id="rId60"/>
    </p:embeddedFont>
    <p:embeddedFont>
      <p:font typeface="Myriad Pro" panose="020B0503030403020204" pitchFamily="34" charset="0"/>
      <p:regular r:id="rId61"/>
      <p:bold r:id="rId62"/>
      <p:italic r:id="rId63"/>
      <p:boldItalic r:id="rId64"/>
    </p:embeddedFont>
    <p:embeddedFont>
      <p:font typeface="Myriad Pro Light" panose="020B0603030403020204" pitchFamily="34" charset="0"/>
      <p:bold r:id="rId65"/>
      <p:boldItalic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B32C"/>
    <a:srgbClr val="1F9075"/>
    <a:srgbClr val="4F8FAA"/>
    <a:srgbClr val="0187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005" autoAdjust="0"/>
  </p:normalViewPr>
  <p:slideViewPr>
    <p:cSldViewPr snapToGrid="0">
      <p:cViewPr varScale="1">
        <p:scale>
          <a:sx n="103" d="100"/>
          <a:sy n="103" d="100"/>
        </p:scale>
        <p:origin x="828" y="114"/>
      </p:cViewPr>
      <p:guideLst/>
    </p:cSldViewPr>
  </p:slideViewPr>
  <p:notesTextViewPr>
    <p:cViewPr>
      <p:scale>
        <a:sx n="3" d="2"/>
        <a:sy n="3" d="2"/>
      </p:scale>
      <p:origin x="0" y="0"/>
    </p:cViewPr>
  </p:notesTextViewPr>
  <p:sorterViewPr>
    <p:cViewPr varScale="1">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A5A99-1DDB-49D5-A198-63E28CCC189B}" type="datetimeFigureOut">
              <a:rPr lang="en-GB" smtClean="0"/>
              <a:t>13/11/2023</a:t>
            </a:fld>
            <a:endParaRPr lang="en-GB"/>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E7D7F-5AE4-41FF-9973-F365514FBB52}" type="slidenum">
              <a:rPr lang="en-GB" smtClean="0"/>
              <a:t>‹#›</a:t>
            </a:fld>
            <a:endParaRPr lang="en-GB"/>
          </a:p>
        </p:txBody>
      </p:sp>
    </p:spTree>
    <p:extLst>
      <p:ext uri="{BB962C8B-B14F-4D97-AF65-F5344CB8AC3E}">
        <p14:creationId xmlns:p14="http://schemas.microsoft.com/office/powerpoint/2010/main" val="271409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μηχανική μάθηση</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γενικότερα η τεχνητή νοημοσύνη, είναι ένα αντικείμενο που έχει συγκεντρώσει το ενδιαφέρον πολλών ανθρώπων από διαφορετικά πεδία και βιομηχανίες παγκοσμίως, τόσο σε επίπεδο έρευνας όσο και σε επίπεδο εφαρμογής.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Αυτό συμβαίνει γιατί ειδικά τα τελευταία 15-20 χρόνια έχει αποδειχθεί ότι μπορεί να δώσει ουσιαστικές και αξιόπιστες λύσεις σε πολλά προβλήματα, ενώ παράλληλα, η εξέλιξη της τεχνολογίας των υπολογιστών έχει δημιουργήσει το χώρο για την ανάπτυξη και εφαρμογή συστημάτων που παλιότερα έμεναν αναξιοποίητα και σε πειραματικό στάδιο.</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μεταλλευτική βιομηχανία, που παραδοσιακά είναι ένας χώρος ο οποίος αντιστέκεται στην αποδοχή νέων προσεγγίσεων, περνάει τα τελευταία χρόνια ως προς τη μηχανική μάθηση μια παρόμοια φάση με αυτήν που περνούσε τη δεκαετία του 80 και μέχρι τα μέσα της δεκαετίας του 90 ως προς την τεχνολογία των υπολογιστών και τη χρήση ειδικών λογισμικών.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Όπως και τότε, έτσι και τώρα περνάμε πλέον από την άρνηση, στην εξοικείωση με μια νέα τεχνολογία και στην αποδοχή της εφαρμογής της σε όσους τομείς αποδεικνύεται ότι μπορεί να συνεισφέρει βελτιώνοντας την παραγωγικότητα και την ασφάλεια, και βοηθώντας στη μείωση του περιβαλλοντικού αποτυπώματος σε συνδυασμό με άλλες ανατρεπτικές τεχνολογίες.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Πάμε να δούμε λοιπόν τι είναι η μηχανική μάθηση και πως βοηθάει τη μεταλλευτική βιομηχανία.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a:t>
            </a:fld>
            <a:endParaRPr lang="en-GB"/>
          </a:p>
        </p:txBody>
      </p:sp>
    </p:spTree>
    <p:extLst>
      <p:ext uri="{BB962C8B-B14F-4D97-AF65-F5344CB8AC3E}">
        <p14:creationId xmlns:p14="http://schemas.microsoft.com/office/powerpoint/2010/main" val="249230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ενισχυτική ή ενισχυμένη μάθηση αποτελεί ένα αρκετά διαφορετικό πρότυπο καθώς δεν βασίζεται απλά σε παραδείγματα, αλλά σε μία διαδικασία αποφάσεων που συνδυάζει ένα σύνολο καταστάσεων, δράσεων, και ανταμοιβής. Χρησιμοποιείται σε περιπτώσεις όπου ένα σύστημα λειτουργεί σε ένα δυναμικό περιβάλλον, όπως πχ ένα μη επανδρωμένο όχημα μέσα σε ένα εργοτάξιο, και όπου είναι διαθέσιμη η ανατροφοδότηση σχετικά με τις επιλογές του συστήματος, έστω και με κάποια καθυστέρηση.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Αφορά κυρίως τους νοήμονες πράκτορες, έναν άλλο τομέα της τεχνητής νοημοσύνης και αποτελεί ίσως ένα από τα πιο φυσικά μοντέλα μάθησης ακόμα και για τον άνθρωπο.</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10</a:t>
            </a:fld>
            <a:endParaRPr lang="en-GB"/>
          </a:p>
        </p:txBody>
      </p:sp>
    </p:spTree>
    <p:extLst>
      <p:ext uri="{BB962C8B-B14F-4D97-AF65-F5344CB8AC3E}">
        <p14:creationId xmlns:p14="http://schemas.microsoft.com/office/powerpoint/2010/main" val="109597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Στο σημείο αυτό πρέπει να κάνουμε μια αναφορά στα τεχνητά νευρωνικά δίκτυα, ώστε να γίνει πιο κατανοητό τι εννοούμε όταν μιλάμε για σύστημα ή αλγόριθμο που εκπαιδεύεται, χωρίς αυτό να σημαίνει το τα τεχνητά νευρωνικά δίκτυα είναι η μοναδική αρχιτεκτονική που έχουμε στη διάθεσή μας.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Τα δίκτυα αυτά αποτελούνται από πολλαπλά επίπεδα επεξεργαστικών στοιχείων τα οποία αποκαλούνται γενικά νευρώνες κατά αντιστοιχία με τα βιολογικά νευρωνικά δίκτυα. Κάθε νευρώνας διαθέτει εισόδους που συνδέονται με άλλους νευρώνες ή το περιβάλλον μέσω συνάψεων μεταβλητού βάρους. Τα σήματα που λαμβάνουν συνδυάζονται και τροφοδοτούνται σε μια συνάρτηση ενεργοποίησης, η οποία παράγει την έξοδο του νευρώνα. Υπάρχουν πολλές συναρτήσεις ενεργοποίησης – περισσότερες από αυτές που φαίνονται στο σχήμα.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Τα επίπεδα των νευρώνων διακρίνονται γενικά σε τρεις κατηγορίες: το επίπεδο εισόδου, τα κρυφά επίπεδα, και το επίπεδο εξόδου. Η διαδικασία εκπαίδευσης είναι επαναληπτική και οδηγεί στη σταδιακή προσαρμογή των ελεύθερων παραμέτρων του δικτύου ώστε να επιλύεται με επαρκή επιτυχία το πρόβλημα που εξετάζεται. Ζητούμενο της εκπαίδευσης είναι η αποφυγή της υπερβολικής προσαρμογής του δικτύου στα δεδομένα εκπαίδευσης και η ικανότητά του να δίνει αξιόπιστες απαντήσεις και σε παραδείγματα που δεν έχει εκπαιδευτεί, μια ικανότητα που αποκαλείται γενίκευση.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11</a:t>
            </a:fld>
            <a:endParaRPr lang="en-GB"/>
          </a:p>
        </p:txBody>
      </p:sp>
    </p:spTree>
    <p:extLst>
      <p:ext uri="{BB962C8B-B14F-4D97-AF65-F5344CB8AC3E}">
        <p14:creationId xmlns:p14="http://schemas.microsoft.com/office/powerpoint/2010/main" val="339038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Στο συγκεκριμένο </a:t>
            </a:r>
            <a:r>
              <a:rPr lang="en-GB" sz="1800" dirty="0">
                <a:effectLst/>
                <a:latin typeface="Calibri" panose="020F0502020204030204" pitchFamily="34" charset="0"/>
                <a:ea typeface="Calibri" panose="020F0502020204030204" pitchFamily="34" charset="0"/>
                <a:cs typeface="Times New Roman" panose="02020603050405020304" pitchFamily="18" charset="0"/>
              </a:rPr>
              <a:t>animation </a:t>
            </a:r>
            <a:r>
              <a:rPr lang="el-GR" sz="1800" dirty="0">
                <a:effectLst/>
                <a:latin typeface="Calibri" panose="020F0502020204030204" pitchFamily="34" charset="0"/>
                <a:ea typeface="Calibri" panose="020F0502020204030204" pitchFamily="34" charset="0"/>
                <a:cs typeface="Times New Roman" panose="02020603050405020304" pitchFamily="18" charset="0"/>
              </a:rPr>
              <a:t>γίνεται πιο ξεκάθαρη η λειτουργία ενός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νευρωνικού</a:t>
            </a:r>
            <a:r>
              <a:rPr lang="el-GR" sz="1800" dirty="0">
                <a:effectLst/>
                <a:latin typeface="Calibri" panose="020F0502020204030204" pitchFamily="34" charset="0"/>
                <a:ea typeface="Calibri" panose="020F0502020204030204" pitchFamily="34" charset="0"/>
                <a:cs typeface="Times New Roman" panose="02020603050405020304" pitchFamily="18" charset="0"/>
              </a:rPr>
              <a:t> δικτύου. Διακρίνονται οι νευρώνες καθώς και το πως αντιδρούν στα διανύσματα εισόδου, το βάρος των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συναπτικών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συνδέσεων, και το τελικό μοντέλο που είναι συνδυασμός όλων των τμημάτων του δικτύου και της εκπαίδευσής του. Το </a:t>
            </a:r>
            <a:r>
              <a:rPr lang="en-GB" sz="1800" dirty="0">
                <a:effectLst/>
                <a:latin typeface="Calibri" panose="020F0502020204030204" pitchFamily="34" charset="0"/>
                <a:ea typeface="Calibri" panose="020F0502020204030204" pitchFamily="34" charset="0"/>
                <a:cs typeface="Times New Roman" panose="02020603050405020304" pitchFamily="18" charset="0"/>
              </a:rPr>
              <a:t>animation </a:t>
            </a:r>
            <a:r>
              <a:rPr lang="el-GR" sz="1800" dirty="0">
                <a:effectLst/>
                <a:latin typeface="Calibri" panose="020F0502020204030204" pitchFamily="34" charset="0"/>
                <a:ea typeface="Calibri" panose="020F0502020204030204" pitchFamily="34" charset="0"/>
                <a:cs typeface="Times New Roman" panose="02020603050405020304" pitchFamily="18" charset="0"/>
              </a:rPr>
              <a:t>προέρχεται από μια πολύ χρήσιμη ιστοσελίδα, η οποία βασίζεται στην πλατφόρμα </a:t>
            </a:r>
            <a:r>
              <a:rPr lang="en-GB" sz="1800" dirty="0">
                <a:effectLst/>
                <a:latin typeface="Calibri" panose="020F0502020204030204" pitchFamily="34" charset="0"/>
                <a:ea typeface="Calibri" panose="020F0502020204030204" pitchFamily="34" charset="0"/>
                <a:cs typeface="Times New Roman" panose="02020603050405020304" pitchFamily="18" charset="0"/>
              </a:rPr>
              <a:t>TensorFlow</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την οποία θα σας προσκαλέσω να επισκεφτείτε σε λίγο για να πειραματιστούμε μαζί στη διαμόρφωση και εκπαίδευση νευρωνικών δικτύων.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12</a:t>
            </a:fld>
            <a:endParaRPr lang="en-GB"/>
          </a:p>
        </p:txBody>
      </p:sp>
    </p:spTree>
    <p:extLst>
      <p:ext uri="{BB962C8B-B14F-4D97-AF65-F5344CB8AC3E}">
        <p14:creationId xmlns:p14="http://schemas.microsoft.com/office/powerpoint/2010/main" val="2410196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Δύο ακόμα </a:t>
            </a:r>
            <a:r>
              <a:rPr lang="en-GB" sz="1800" dirty="0">
                <a:effectLst/>
                <a:latin typeface="Calibri" panose="020F0502020204030204" pitchFamily="34" charset="0"/>
                <a:ea typeface="Calibri" panose="020F0502020204030204" pitchFamily="34" charset="0"/>
                <a:cs typeface="Times New Roman" panose="02020603050405020304" pitchFamily="18" charset="0"/>
              </a:rPr>
              <a:t>animation </a:t>
            </a:r>
            <a:r>
              <a:rPr lang="el-GR" sz="1800" dirty="0">
                <a:effectLst/>
                <a:latin typeface="Calibri" panose="020F0502020204030204" pitchFamily="34" charset="0"/>
                <a:ea typeface="Calibri" panose="020F0502020204030204" pitchFamily="34" charset="0"/>
                <a:cs typeface="Times New Roman" panose="02020603050405020304" pitchFamily="18" charset="0"/>
              </a:rPr>
              <a:t>από το διαδίκτυο, στα αριστερά βλέπουμε το στάδιο ανάστροφης διάδοσης του σφάλματος εξόδου για τη διόρθωση των συντελεστών βάρους των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συναπτικών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συνδέσεων κατά την διαδικασία εκπαίδευσης με τη μέθοδο </a:t>
            </a:r>
            <a:r>
              <a:rPr lang="en-GB" sz="1800" dirty="0">
                <a:effectLst/>
                <a:latin typeface="Calibri" panose="020F0502020204030204" pitchFamily="34" charset="0"/>
                <a:ea typeface="Calibri" panose="020F0502020204030204" pitchFamily="34" charset="0"/>
                <a:cs typeface="Times New Roman" panose="02020603050405020304" pitchFamily="18" charset="0"/>
              </a:rPr>
              <a:t>backpropagation</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Στα δεξιά βλέπουμε πως ένα νευρωνικό δίκτυο μπορεί να μην φτάσει στο βέλτιστο σημείο εκπαίδευσης αλλά να παγιδευτεί, αν μπορούμε να πούμε απλοϊκά, σε ένα τοπικό ελάχιστο του σφάλματος, λόγω της ατυχούς αρχικοποίησής του, δηλαδή της κατάστασής από την οποία ξεκινάει την εκπαίδευση.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13</a:t>
            </a:fld>
            <a:endParaRPr lang="en-GB"/>
          </a:p>
        </p:txBody>
      </p:sp>
    </p:spTree>
    <p:extLst>
      <p:ext uri="{BB962C8B-B14F-4D97-AF65-F5344CB8AC3E}">
        <p14:creationId xmlns:p14="http://schemas.microsoft.com/office/powerpoint/2010/main" val="1743510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Κλείνοντας το κομμάτι της ομιλίας που αφορά γενικά τη μηχανική μάθηση, αξίζει να αναφερθούμε στη βαθιά μάθηση που εδώ και μερικά χρόνια έχει αναπτυχθεί και αξιοποιηθεί για την προσέγγιση πληθώρας προβλημάτων και έχει δώσει μεγάλη ώθηση σε όλους τους τομείς της τεχνητής νοημοσύνης.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 βαθιά μάθηση, οι αλγόριθμοι χρησιμοποιούν πολλαπλά επίπεδα (γενικά περισσότερα από 2) για τη διαδοχική, θα μπορούσαμε να πούμε, ιεραρχική εξαγωγή χαρακτηριστικών τα οποία αποτελούν μια περιληπτική και συνθετική αναπαράσταση των δεδομένων εισόδου. Χαρακτηριστικό παράδειγμα αρχιτεκτονικής στην οποία βασίζονται πολλά συστήματα βαθιάς μάθησης είναι τα συνελικτικά νευρωνικά δίκτυα.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14</a:t>
            </a:fld>
            <a:endParaRPr lang="en-GB"/>
          </a:p>
        </p:txBody>
      </p:sp>
    </p:spTree>
    <p:extLst>
      <p:ext uri="{BB962C8B-B14F-4D97-AF65-F5344CB8AC3E}">
        <p14:creationId xmlns:p14="http://schemas.microsoft.com/office/powerpoint/2010/main" val="204806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Αφήνουμε λοιπόν τη θεωρία της μηχανικής μάθησης και προχωράμε σταδιακά στην πράξη και στην επίλυση συγκεκριμένων προβλημάτων. Τα προβλήματα που προσεγγίζονται με αλγόριθμους μηχανικής μάθησης εμπίπτουν γενικά σε μία από τις εξής κατηγορίες: την παλινδρόμηση, την ταξινόμηση, τη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συσταδοποίηση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τη μείωση διαστασιμότητας. Αργότερα θα κάνουμε ειδική αναφορά και στα προβλήματα που προσεγγίζονται με ενισχυτική μάθηση.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15</a:t>
            </a:fld>
            <a:endParaRPr lang="en-GB"/>
          </a:p>
        </p:txBody>
      </p:sp>
    </p:spTree>
    <p:extLst>
      <p:ext uri="{BB962C8B-B14F-4D97-AF65-F5344CB8AC3E}">
        <p14:creationId xmlns:p14="http://schemas.microsoft.com/office/powerpoint/2010/main" val="43810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Η παλινδρόμηση στη μηχανική μάθηση είναι μια διαδικασία ανάπτυξης ενός συνεχούς μοντέλου με παραδείγματα που συνδυάζουν τιμές εισόδου και τιμή εξόδου. Το μοντέλο αυτό μπορεί να χρησιμοποιηθεί στη συνέχεια για την πρόβλεψη της τιμής εξόδου για νέες τιμές εισόδου, δηλαδή για παραδείγματα που δεν έχουν χρησιμοποιηθεί κατά την εκπαίδευση. Σημαντική παράμετρος των προβλημάτων παλινδρόμησης στη μηχανική μάθηση είναι το πλήθος των μεταβλητών εισόδου που καθορίζει τις διαστάσεις του χώρου των σχετικών διανυσμάτων, μπορεί να οδηγήσει σε υπερβολικά μεγάλο αριθμό ελεύθερων παραμέτρων και γενικότερα σε πολυπλοκότητα του δικτύου, και σε δυσκολία στην επιτυχία της εκπαίδευσης.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16</a:t>
            </a:fld>
            <a:endParaRPr lang="en-GB"/>
          </a:p>
        </p:txBody>
      </p:sp>
    </p:spTree>
    <p:extLst>
      <p:ext uri="{BB962C8B-B14F-4D97-AF65-F5344CB8AC3E}">
        <p14:creationId xmlns:p14="http://schemas.microsoft.com/office/powerpoint/2010/main" val="375116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να καταλάβουμε καλύτερα για το τι είδους προβλήματα ανήκουν σε αυτή την κατηγορία, ας αναφέρουμε μερικά από αυτά.</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17</a:t>
            </a:fld>
            <a:endParaRPr lang="en-GB"/>
          </a:p>
        </p:txBody>
      </p:sp>
    </p:spTree>
    <p:extLst>
      <p:ext uri="{BB962C8B-B14F-4D97-AF65-F5344CB8AC3E}">
        <p14:creationId xmlns:p14="http://schemas.microsoft.com/office/powerpoint/2010/main" val="1371711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Η ταξινόμηση στη μηχανική μάθηση είναι μια επιβλεπόμενη διαδικασία μέσω της οποίας ο αλγόριθμος αποκτά την ικανότητα να προσδιορίζει την κατηγορία ή κλάση στην οποία εμπίπτει ένα διάνυσμα εισόδου, μετά από εκπαίδευση σε ένα σύνολο περιπτώσεων που συνδυάζουν τιμές εισόδου και την ορθή τιμή εξόδου, δηλαδή τη γνωστή κλάση. Τόσο το πλήθος των κλάσεων όσο και η κλάση στην οποία ανήκει η κάθε περίπτωση στα δεδομένα εκπαίδευσης είναι γνωστά πριν την εκπαίδευση.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18</a:t>
            </a:fld>
            <a:endParaRPr lang="en-GB"/>
          </a:p>
        </p:txBody>
      </p:sp>
    </p:spTree>
    <p:extLst>
      <p:ext uri="{BB962C8B-B14F-4D97-AF65-F5344CB8AC3E}">
        <p14:creationId xmlns:p14="http://schemas.microsoft.com/office/powerpoint/2010/main" val="94195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Ας δούμε και μερικά παραδείγματα προβλημάτων ταξινόμησης από τη μεταλλευτική.</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19</a:t>
            </a:fld>
            <a:endParaRPr lang="en-GB"/>
          </a:p>
        </p:txBody>
      </p:sp>
    </p:spTree>
    <p:extLst>
      <p:ext uri="{BB962C8B-B14F-4D97-AF65-F5344CB8AC3E}">
        <p14:creationId xmlns:p14="http://schemas.microsoft.com/office/powerpoint/2010/main" val="5102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μηχανική μάθηση αποτελεί τομέα της τεχνητής νοημοσύνης. Ως όρος καθιερώθηκε τα τελευταία χρόνια αν και είχε χρησιμοποιηθεί από ερευνητές δεκαετίες πριν. Υπάρχουν διάφοροι ορισμοί για το τι είναι μηχανική μάθηση. Γενικά μπορούμε να πούμε ότι είναι μια ομάδα από αλγόριθμους που επικεντρώνονται στην εκπαίδευση από δεδομένα ώστε να βελτιώνονται στην επίλυση ενός προβλήματος. Σε αντίθεση με τον κλασικό προγραμματισμό, στη μηχανική μάθηση ο υπολογιστής δεν εκτελεί ένα πρόγραμμα το οποίο ενσωματώνει το μαθηματικό μοντέλο ενός προβλήματος, αλλά εκπαιδεύεται ώστε να διαμορφώσει ένα νέο μοντέλο ως προς τα δεδομένα που του παρουσιάζονται.</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αλγόριθμοι μηχανικής μάθησης εκπαιδεύονται για να βρίσκουν μοτίβα και συσχετίσεις στα δεδομένα ώστε να μπορούν στη συνέχεια να κάνουν προβλέψεις και να υποστηρίζουν μέσω των προβλέψεων αυτών τη λήψη αποφάσεων.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Όπως είπαμε, υπάρχουν πολλοί ορισμοί για το τι είναι μηχανική μάθηση – το βασικό είναι να κατανοήσουμε τη διαφορά που έχουν αυτοί οι αλγόριθμοι με τους παραδοσιακούς αλγόριθμους των υπολογιστών, καθώς και τη θέση της μηχανικής μάθησης μέσα στη μεγάλη οικογένεια της τεχνητής νοημοσύνης.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Στο σχήμα βλέπουμε ότι η μηχανική μάθηση αποτελεί ένα υποσύνολο της τεχνητής νοημοσύνης. Η βαθιά μάθηση, στην οποία θα αναφερθούμε αργότερα, αποτελεί τομέα της μηχανικής μάθησης, και βοήθησε πολύ τα τελευταία χρόνια στην καθιέρωση της ως αξιόπιστο εργαλείο για πολλές διαφορετικές εφαρμογές. Βασική αρχιτεκτονική πολλών αλγορίθμων μηχανικής μάθησης αποτελούν τα τεχνητά νευρωνικά δίκτυα, στα οποία επίσης θα αναφερθούμε εκτενώς παρακάτω.</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a:t>
            </a:fld>
            <a:endParaRPr lang="en-GB"/>
          </a:p>
        </p:txBody>
      </p:sp>
    </p:spTree>
    <p:extLst>
      <p:ext uri="{BB962C8B-B14F-4D97-AF65-F5344CB8AC3E}">
        <p14:creationId xmlns:p14="http://schemas.microsoft.com/office/powerpoint/2010/main" val="1864442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Προχωράμε στη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συσταδοποίηση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η οποία μπορεί να θεωρηθεί ότι είναι κοντά στην ταξινόμηση, όμως εδώ οι κλάσεις ή οι ομάδες στις οποίες ανήκουν τα δεδομένα εκπαίδευσης δεν είναι γνωστές εκ των προτέρων και επομένως πρόκειται για περίπτωση μη-επιβλεπόμενης μάθησης. Παρόλα αυτά, σε πολλές περιπτώσεις συσταδοποίησης, το πλήθος των κλάσεων καθορίζεται πριν την εκπαίδευση.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αλγόριθμοι συσταδοποίησης λειτουργούν διαιρετικά ή συσσωρευτικά, και κατατάσσουν τα δεδομένα σε ομάδες με βάση την ομοιότητά ή την ανομοιότητά τους, η οποία μπορεί να βασίζεται σε διαφορετικά μέτρα.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20</a:t>
            </a:fld>
            <a:endParaRPr lang="en-GB"/>
          </a:p>
        </p:txBody>
      </p:sp>
    </p:spTree>
    <p:extLst>
      <p:ext uri="{BB962C8B-B14F-4D97-AF65-F5344CB8AC3E}">
        <p14:creationId xmlns:p14="http://schemas.microsoft.com/office/powerpoint/2010/main" val="194422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Πιθανά προβλήματα συσταδοποίησης στη μεταλλευτική μπορεί να είναι τα εξής: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21</a:t>
            </a:fld>
            <a:endParaRPr lang="en-GB"/>
          </a:p>
        </p:txBody>
      </p:sp>
    </p:spTree>
    <p:extLst>
      <p:ext uri="{BB962C8B-B14F-4D97-AF65-F5344CB8AC3E}">
        <p14:creationId xmlns:p14="http://schemas.microsoft.com/office/powerpoint/2010/main" val="3200350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Όπως αναφέραμε και νωρίτερα, σε πολλά προβλήματα μηχανικής μάθησης, το πλήθος των παραμέτρων εισόδου, δηλαδή ο αριθμός των διαστάσεων του χώρου των διανυσμάτων εισόδου, μπορεί να είναι πολύ μεγάλος, γεγονός που δημιουργεί προβλήματα στη διαμόρφωση της αρχιτεκτονικής του συστήματος μηχανικής μάθησης και στην ίδια την εκπαίδευσή του. Στα προβλήματα αυτά, μπορεί να βοηθήσουν αλγόριθμοι μείωσης της διαστασιμότητας οι οποίοι απλοποιούν τα δεδομένα και τα αντιστοιχούν σε χώρους λιγότερων διαστάσεων.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Χαρακτηριστικό παράδειγμα εφαρμογής αποτελεί η ταξινόμηση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υπερφασματικών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εικόνων στη μεταλλευτική έρευνα.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22</a:t>
            </a:fld>
            <a:endParaRPr lang="en-GB"/>
          </a:p>
        </p:txBody>
      </p:sp>
    </p:spTree>
    <p:extLst>
      <p:ext uri="{BB962C8B-B14F-4D97-AF65-F5344CB8AC3E}">
        <p14:creationId xmlns:p14="http://schemas.microsoft.com/office/powerpoint/2010/main" val="3065534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Όπως βλέπουμε και στα σχήματα, η ταξινόμηση των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υπερφασματικών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εικόνων βασίζεται σε μετρήσεις σε πολλές δεκάδες ζώνες του ηλεκτρομαγνητικού φάσματος οι οποίες διαμορφώνουν χώρους πολλαπλών διαστάσεων που δύσκολα αντιμετωπίζονται χωρίς την προηγούμενη μείωση διαστασιμότητας.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23</a:t>
            </a:fld>
            <a:endParaRPr lang="en-GB"/>
          </a:p>
        </p:txBody>
      </p:sp>
    </p:spTree>
    <p:extLst>
      <p:ext uri="{BB962C8B-B14F-4D97-AF65-F5344CB8AC3E}">
        <p14:creationId xmlns:p14="http://schemas.microsoft.com/office/powerpoint/2010/main" val="11095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Κλείνοντας αυτή τη σύντομη αναδρομή στα προβλήματα που προσεγγίζονται με μηχανική μάθηση, αξίζει να αναφέρουμε και κάποια παραδείγματα προβλημάτων που αφορούν την ενισχυτική μάθηση.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Επίδειξη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tensoflow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24</a:t>
            </a:fld>
            <a:endParaRPr lang="en-GB"/>
          </a:p>
        </p:txBody>
      </p:sp>
    </p:spTree>
    <p:extLst>
      <p:ext uri="{BB962C8B-B14F-4D97-AF65-F5344CB8AC3E}">
        <p14:creationId xmlns:p14="http://schemas.microsoft.com/office/powerpoint/2010/main" val="105894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Γενικά, τα πλεονεκτήματα της μηχανικής μάθησης συνοψίζονται στα εξής: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Καταρχήν, οι αλγόριθμοι μηχανικής μάθησης είναι σε θέση να διαχειριστούν μεγάλο αριθμό παραμέτρων εισόδου, δηλαδή να αντιμετωπίσουν χώρους πολλών διαστάσεων σε αντίθεση με τον άνθρωπο που συνήθως μπορεί να διαχειριστεί έως 2 με 3 διαστάσεις.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αλγόριθμοι μηχανικής μάθησης δεν χρειάζονται ένα προκαθορισμένο μοντέλο αλλά διαμορφώνουν ένα μοντέλο με βάση τα δεδομένα και επομένως τα αξιολογούν πιο αντικειμενικά – εφόσον βέβαια τα δεδομένα είναι αντιπροσωπευτικά του προβλήματος που εξετάζεται.</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Υπάρχει η δυνατότητα εκτίμησης της ακρίβειας ενός αλγορίθμου μηχανικής μάθησης ενώ υπάρχουν και διάφορα μέτρα αβεβαιότητας του μοντέλου που διαμορφώνουν, τα οποία είναι ποσοτικά και μπορούν να ληφθούν υπόψη στη συνέχεια κατά τη λήψη αποφάσεων με βάση το μοντέλο αυτό.</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Γενικά οι προβλέψεις των μοντέλων που προκύπτουν από τη μηχανική μάθηση είναι ομοιογενείς και επαναλαμβανόμενες.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Επίσης, ένας εκπαιδευμένος αλγόριθμος μηχανικής μάθησης απαιτεί γενικά πολύ μικρότερο χρόνο για να κάνει προβλέψεις και ερμηνείες μεγάλων ποσοτήτων δεδομένων.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25</a:t>
            </a:fld>
            <a:endParaRPr lang="en-GB"/>
          </a:p>
        </p:txBody>
      </p:sp>
    </p:spTree>
    <p:extLst>
      <p:ext uri="{BB962C8B-B14F-4D97-AF65-F5344CB8AC3E}">
        <p14:creationId xmlns:p14="http://schemas.microsoft.com/office/powerpoint/2010/main" val="870620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Στις μέρες μας έχουμε πλέον πληθώρα εργαλείων για την ανάπτυξη συστημάτων μηχανικής μάθησης. Τα εργαλεία αυτά μπορεί να έχουν τη μορφή ειδικών λογισμικών προσομοίωσης που ενσωματώνουν διάφορους αλγορίθμους μηχανικής μάθησης και τα οποία μπορούμε να τα έχουμε εγκατεστημένα στον υπολογιστή μας, ή να παρέχονται ως διαδικτυακές πλατφόρμες αξιοποιώντας τις υπολογιστικές δυνατότητες μεγάλων υπολογιστικών συστημάτων και επιτρέποντας την γρήγορη επίλυση πολύπλοκων προβλημάτων που βασίζονται σε τεράστιες ποσότητες δεδομένων.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26</a:t>
            </a:fld>
            <a:endParaRPr lang="en-GB"/>
          </a:p>
        </p:txBody>
      </p:sp>
    </p:spTree>
    <p:extLst>
      <p:ext uri="{BB962C8B-B14F-4D97-AF65-F5344CB8AC3E}">
        <p14:creationId xmlns:p14="http://schemas.microsoft.com/office/powerpoint/2010/main" val="715605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Έχουμε λοιπόν τη δυνατότητα χρήσεις συστημάτων μηχανικής μάθησης ως υπηρεσία στο νέφος και υπάρχουν πολλοί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πάροχοι</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αυτών των συστημάτων και υπηρεσιών όπως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IBM, </a:t>
            </a:r>
            <a:r>
              <a:rPr lang="el-GR" sz="1800" dirty="0">
                <a:effectLst/>
                <a:latin typeface="Calibri" panose="020F0502020204030204" pitchFamily="34" charset="0"/>
                <a:ea typeface="Calibri" panose="020F0502020204030204" pitchFamily="34" charset="0"/>
                <a:cs typeface="Times New Roman" panose="02020603050405020304" pitchFamily="18" charset="0"/>
              </a:rPr>
              <a:t>η </a:t>
            </a:r>
            <a:r>
              <a:rPr lang="en-GB" sz="1800" dirty="0">
                <a:effectLst/>
                <a:latin typeface="Calibri" panose="020F0502020204030204" pitchFamily="34" charset="0"/>
                <a:ea typeface="Calibri" panose="020F0502020204030204" pitchFamily="34" charset="0"/>
                <a:cs typeface="Times New Roman" panose="02020603050405020304" pitchFamily="18" charset="0"/>
              </a:rPr>
              <a:t>Microsoft, </a:t>
            </a:r>
            <a:r>
              <a:rPr lang="el-GR" sz="1800" dirty="0">
                <a:effectLst/>
                <a:latin typeface="Calibri" panose="020F0502020204030204" pitchFamily="34" charset="0"/>
                <a:ea typeface="Calibri" panose="020F0502020204030204" pitchFamily="34" charset="0"/>
                <a:cs typeface="Times New Roman" panose="02020603050405020304" pitchFamily="18" charset="0"/>
              </a:rPr>
              <a:t>η </a:t>
            </a:r>
            <a:r>
              <a:rPr lang="en-GB" sz="1800" dirty="0">
                <a:effectLst/>
                <a:latin typeface="Calibri" panose="020F0502020204030204" pitchFamily="34" charset="0"/>
                <a:ea typeface="Calibri" panose="020F0502020204030204" pitchFamily="34" charset="0"/>
                <a:cs typeface="Times New Roman" panose="02020603050405020304" pitchFamily="18" charset="0"/>
              </a:rPr>
              <a:t>Google, </a:t>
            </a:r>
            <a:r>
              <a:rPr lang="el-GR" sz="1800" dirty="0">
                <a:effectLst/>
                <a:latin typeface="Calibri" panose="020F0502020204030204" pitchFamily="34" charset="0"/>
                <a:ea typeface="Calibri" panose="020F0502020204030204" pitchFamily="34" charset="0"/>
                <a:cs typeface="Times New Roman" panose="02020603050405020304" pitchFamily="18" charset="0"/>
              </a:rPr>
              <a:t>η </a:t>
            </a:r>
            <a:r>
              <a:rPr lang="en-GB" sz="1800" dirty="0">
                <a:effectLst/>
                <a:latin typeface="Calibri" panose="020F0502020204030204" pitchFamily="34" charset="0"/>
                <a:ea typeface="Calibri" panose="020F0502020204030204" pitchFamily="34" charset="0"/>
                <a:cs typeface="Times New Roman" panose="02020603050405020304" pitchFamily="18" charset="0"/>
              </a:rPr>
              <a:t>Amazon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πολλές άλλες.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Επίσης αξίζει να αναφέρουμε ότι συστήματα μηχανικής μάθησης παρέχονται και σε μορφή </a:t>
            </a:r>
            <a:r>
              <a:rPr lang="en-GB" sz="1800" dirty="0">
                <a:effectLst/>
                <a:latin typeface="Calibri" panose="020F0502020204030204" pitchFamily="34" charset="0"/>
                <a:ea typeface="Calibri" panose="020F0502020204030204" pitchFamily="34" charset="0"/>
                <a:cs typeface="Times New Roman" panose="02020603050405020304" pitchFamily="18" charset="0"/>
              </a:rPr>
              <a:t>hardware </a:t>
            </a:r>
            <a:r>
              <a:rPr lang="el-GR" sz="1800" dirty="0">
                <a:effectLst/>
                <a:latin typeface="Calibri" panose="020F0502020204030204" pitchFamily="34" charset="0"/>
                <a:ea typeface="Calibri" panose="020F0502020204030204" pitchFamily="34" charset="0"/>
                <a:cs typeface="Times New Roman" panose="02020603050405020304" pitchFamily="18" charset="0"/>
              </a:rPr>
              <a:t>από διάφορες εταιρείες όπως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NVIDIA</a:t>
            </a:r>
            <a:r>
              <a:rPr lang="el-GR" sz="1800" dirty="0">
                <a:effectLst/>
                <a:latin typeface="Calibri" panose="020F0502020204030204" pitchFamily="34" charset="0"/>
                <a:ea typeface="Calibri" panose="020F0502020204030204" pitchFamily="34" charset="0"/>
                <a:cs typeface="Times New Roman" panose="02020603050405020304" pitchFamily="18" charset="0"/>
              </a:rPr>
              <a:t>,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Intel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Google</a:t>
            </a:r>
            <a:r>
              <a:rPr lang="el-GR" sz="1800" dirty="0">
                <a:effectLst/>
                <a:latin typeface="Calibri" panose="020F0502020204030204" pitchFamily="34" charset="0"/>
                <a:ea typeface="Calibri" panose="020F0502020204030204" pitchFamily="34" charset="0"/>
                <a:cs typeface="Times New Roman" panose="02020603050405020304" pitchFamily="18" charset="0"/>
              </a:rPr>
              <a:t> επιτρέποντας την ανάπτυξη αυτόνομων και φορητών συστημάτων και τον πειραματισμό.</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27</a:t>
            </a:fld>
            <a:endParaRPr lang="en-GB"/>
          </a:p>
        </p:txBody>
      </p:sp>
    </p:spTree>
    <p:extLst>
      <p:ext uri="{BB962C8B-B14F-4D97-AF65-F5344CB8AC3E}">
        <p14:creationId xmlns:p14="http://schemas.microsoft.com/office/powerpoint/2010/main" val="378215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Ειδικά στη μεταλλευτική βιομηχανία, η μηχανική μάθηση συνδυάζεται με άλλες ανατρεπτικές τεχνολογίες όπως την αναλυτική μεγάλων δεδομένων, την εικονική και επαυξημένη πραγματικότητα, άλλους αλγόριθμους και συστήματα τεχνητής νοημοσύνης, το διαδίκτυο των πραγμάτων, τα ψηφιακά δίδυμα, τις υπολογιστικές υπηρεσίες νέφους, και τη ρομποτική. Από τον συνδυασμό των τεχνολογιών αυτών προκύπτουν σύγχρονες και αξιόπιστες λύσεις σε διάφορα προβλήματα της μεταλλευτικής.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28</a:t>
            </a:fld>
            <a:endParaRPr lang="en-GB"/>
          </a:p>
        </p:txBody>
      </p:sp>
    </p:spTree>
    <p:extLst>
      <p:ext uri="{BB962C8B-B14F-4D97-AF65-F5344CB8AC3E}">
        <p14:creationId xmlns:p14="http://schemas.microsoft.com/office/powerpoint/2010/main" val="4100095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Υπάρχουν διάφοροι παράγοντες, τεχνολογικοί, οικονομικοί, περιβαλλοντικοί, πολιτικοί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κλπ</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που ωθούν τη μεταλλευτική βιομηχανία στην ενσωμάτωση της τεχνολογίας της μηχανικής μάθησης στις διάφορες διαδικασίες της ή δημιουργούν τις κατάλληλες συνθήκες για την αποδοχή της.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βελτίωση της ασφάλειας, η μείωση του περιβαλλοντικού αποτυπώματος με παράλληλη αύξηση της παραγωγικότητας και της κερδοφορίας είναι φυσικά πάντα στο κέντρο όλων των μεταλλευτικών δραστηριοτήτων. Ο εξηλεκτρισμός, η στροφή προς τα αυτόνομα συστήματα και ο ψηφιακός μετασχηματισμός που συντελείται σε όλα τα τμήματα μιας μεταλλευτικής επιχείρησης, δημιουργούν κατάλληλες συνθήκες για την εφαρμογή μεθόδων βασιζόμενων στη μηχανική μάθηση.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διαχείριση και αξιοποίηση των μεγάλων ποσοτήτων δεδομένων που έχουμε στη διάθεσή μας από τα σύγχρονα συστήματα μετρήσεων, τηλεμετρίας και τις δειγματοληψίες γίνεται δυνατή με την εφαρμογή αλγορίθμων μηχανικής μάθησης. Η ανάγκη επίσης για επεξεργασία των δεδομένων αυτών σε πραγματικό ή σχεδόν πραγματικό χρόνο οδηγεί αναπόφευκτα στη χρήση τεχνικών μηχανικής μάθησης.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29</a:t>
            </a:fld>
            <a:endParaRPr lang="en-GB"/>
          </a:p>
        </p:txBody>
      </p:sp>
    </p:spTree>
    <p:extLst>
      <p:ext uri="{BB962C8B-B14F-4D97-AF65-F5344CB8AC3E}">
        <p14:creationId xmlns:p14="http://schemas.microsoft.com/office/powerpoint/2010/main" val="395760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Υπάρχουν πάρα πολλά διαγράμματα στη διεθνή βιβλιογραφία και στο διαδίκτυο για την ταξινόμηση των αλγορίθμων μηχανικής μάθησης ως προς το είδος των προβλημάτων που αντιμετωπίζουν. Το συγκεκριμένο διάγραμμα παρουσιάζεται εδώ όχι γιατί είναι απαραίτητα το πληρέστερο ή το ακριβέστερο. Η ταξινόμηση των αλγορίθμων είναι πάντα θέμα προσέγγισης και δεν υπάρχει απαραίτητα σωστός ή λάθος τρόπος. Στο συγκεκριμένο μπορούμε να διαπιστώσουμε την πληθώρα αλγορίθμων και εργαλείων που έχουμε στη διάθεσή μας, με κάποια από αυτά να είναι περισσότερο γνωστά και άλλα λιγότερο. Πολλοί από αυτούς τους αλγόριθμους έχουν αναπτυχθεί εδώ και αρκετές δεκαετίες όπως τα </a:t>
            </a:r>
            <a:r>
              <a:rPr lang="en-GB" sz="1800" dirty="0">
                <a:effectLst/>
                <a:latin typeface="Calibri" panose="020F0502020204030204" pitchFamily="34" charset="0"/>
                <a:ea typeface="Calibri" panose="020F0502020204030204" pitchFamily="34" charset="0"/>
                <a:cs typeface="Times New Roman" panose="02020603050405020304" pitchFamily="18" charset="0"/>
              </a:rPr>
              <a:t>Perceptron</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ενώ ορισμένους πιθανόν να έχετε ήδη χρησιμοποιήσει χωρίς να γνωρίζετε ότι κατατάσσονται στη μηχανική μάθηση όπως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συσταδοποίηση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k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μέσων.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a:t>
            </a:fld>
            <a:endParaRPr lang="en-GB"/>
          </a:p>
        </p:txBody>
      </p:sp>
    </p:spTree>
    <p:extLst>
      <p:ext uri="{BB962C8B-B14F-4D97-AF65-F5344CB8AC3E}">
        <p14:creationId xmlns:p14="http://schemas.microsoft.com/office/powerpoint/2010/main" val="535421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Όλα αυτά έχουν οδηγήσει στην ανάπτυξη πληθώρας συστημάτων, λογισμικών και υπηρεσιών από δεκάδες εταιρείες παγκοσμίως, συχνά σε συνεργασία με μεγάλες αλλά και μικρές μεταλλευτικές επιχειρήσεις, τα οποία δίνουν καθημερινά λύσεις σε εργοτάξια και εργοστάσια αλλά και σε μελετητικό επίπεδο. Αξίζει να αναφέρουμε μερικά παραδείγματα ενώ στη συνέχεια της ομιλίας θα εξετάσουμε και κάποια χαρακτηριστικά από αυτά.</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30</a:t>
            </a:fld>
            <a:endParaRPr lang="en-GB"/>
          </a:p>
        </p:txBody>
      </p:sp>
    </p:spTree>
    <p:extLst>
      <p:ext uri="{BB962C8B-B14F-4D97-AF65-F5344CB8AC3E}">
        <p14:creationId xmlns:p14="http://schemas.microsoft.com/office/powerpoint/2010/main" val="880889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Δεν θα ήταν επομένως υπερβολικό να πούμε ότι η μηχανική μάθηση εφαρμόζεται στις μέρες μας από το Α έως το Ω της μεταλλευτικής. Πρακτικά δεν υπάρχει καμιά επιμέρους δραστηριότητα στα πλαίσια μιας εκμετάλλευσης που να μην έχει δοκιμαστεί ή να μην έχει ήδη ενσωματωθεί η μηχανική μάθηση.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31</a:t>
            </a:fld>
            <a:endParaRPr lang="en-GB"/>
          </a:p>
        </p:txBody>
      </p:sp>
    </p:spTree>
    <p:extLst>
      <p:ext uri="{BB962C8B-B14F-4D97-AF65-F5344CB8AC3E}">
        <p14:creationId xmlns:p14="http://schemas.microsoft.com/office/powerpoint/2010/main" val="135157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διείσδυση της μηχανικής μάθησης στη μεταλλευτική βιομηχανία μπορεί να γίνει εύκολα αντιληπτή εξετάζοντας το πλήθος των μεταλλευτικών επιχειρήσεων που έχουν ήδη ενσωματώσει ή εξετάζουν την εφαρμογή σχετικών συστημάτων στις δραστηριότητές τους. Πολλές από αυτές συνεργάζονται άμεσα με εταιρείες λογισμικών και υπηρεσιών για την ανάπτυξη καινοτόμων λύσεων με βάση αλγορίθμους μηχανικής μάθησης και άλλες ανατρεπτικές τεχνολογίες.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Μια επιφανειακή θεώρηση των σχετικών ειδήσεων που βγαίνουν από τη βιομηχανία μπορεί να οδηγούσε στο συμπέρασμα ότι πρόκειται απλά για μόδα και για μια εκστρατεία εντυπωσιασμού.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Στην πραγματικότητα όμως, επενδύονται τεράστια ποσά στην ανάπτυξη και εφαρμογή αυτής της τεχνολογίας που δεν αφήνουν περιθώριο για αμφισβήτηση της σημασίας που δίνει αυτή τη στιγμή η μεταλλευτική βιομηχανία στη μηχανική μάθηση. Αυτό φαίνεται άλλωστε και από το πλήθος των εταιρειών μεταλλευτικού εξοπλισμού καθώς και το πλήθος των εταιρειών λογισμικού και υπηρεσιών προς τη μεταλλευτική βιομηχανία που ενσωματώνουν τεχνικές μηχανικής μάθησης στα προϊόντα τους.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32</a:t>
            </a:fld>
            <a:endParaRPr lang="en-GB"/>
          </a:p>
        </p:txBody>
      </p:sp>
    </p:spTree>
    <p:extLst>
      <p:ext uri="{BB962C8B-B14F-4D97-AF65-F5344CB8AC3E}">
        <p14:creationId xmlns:p14="http://schemas.microsoft.com/office/powerpoint/2010/main" val="2165486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Σε ερευνητικό επίπεδο, οι εφαρμογές της μηχανικής μάθησης στη μεταλλευτική αυξάνονται συνεχώς. Νέες εφαρμογές της μηχανικής μάθησης που αφορούν τη μεταλλευτική έρευνα, την εκμετάλλευση και την αποκατάσταση αναφέρονται κάθε μήνα στη διεθνή βιβλιογραφία, γεγονός που δείχνει το μεγάλο ενδιαφέρον την επιστημονικής κοινότητας για το συγκεκριμένο αντικείμενο αλλά και τις τεράστιες δυνατότητες αυτής της τεχνολογίας.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33</a:t>
            </a:fld>
            <a:endParaRPr lang="en-GB"/>
          </a:p>
        </p:txBody>
      </p:sp>
    </p:spTree>
    <p:extLst>
      <p:ext uri="{BB962C8B-B14F-4D97-AF65-F5344CB8AC3E}">
        <p14:creationId xmlns:p14="http://schemas.microsoft.com/office/powerpoint/2010/main" val="3810703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Ας δούμε μερικά χαρακτηριστικά παραδείγματα συστημάτων που χρησιμοποιούνται από τη μεταλλευτική βιομηχανία και βασίζονται στη μηχανική μάθηση. Στόχος δεν είναι να διαφημίσουμε τις συγκεκριμένες εταιρείες και προϊόντα αλλά να δείξουμε ότι υπάρχουν εμπορικά συστήματα που αξιοποιεί η βιομηχανία και ότι δεν έχει μείνει η εφαρμογή της μηχανικής μάθησης σε ερευνητικό επίπεδο μόνο. Φυσικά, πρόκειται για εμπορικά προϊόντα και στις περισσότερες περιπτώσεις οι εταιρείες που τα παρέχουν δεν δίνουν πολλές λεπτομέρειες για τους ίδιους τους αλγόριθμους μηχανικής μάθησης που ενσωματώνουν.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Ξεκινάμε με μια ιδιαίτερα δημοφιλή οικογένεια προϊόντων οπτικής ανάλυσης δειγμάτων της εταιρείας </a:t>
            </a:r>
            <a:r>
              <a:rPr lang="en-GB" sz="1800" dirty="0">
                <a:effectLst/>
                <a:latin typeface="Calibri" panose="020F0502020204030204" pitchFamily="34" charset="0"/>
                <a:ea typeface="Calibri" panose="020F0502020204030204" pitchFamily="34" charset="0"/>
                <a:cs typeface="Times New Roman" panose="02020603050405020304" pitchFamily="18" charset="0"/>
              </a:rPr>
              <a:t>IMAGO (</a:t>
            </a:r>
            <a:r>
              <a:rPr lang="el-GR" sz="1800" dirty="0">
                <a:effectLst/>
                <a:latin typeface="Calibri" panose="020F0502020204030204" pitchFamily="34" charset="0"/>
                <a:ea typeface="Calibri" panose="020F0502020204030204" pitchFamily="34" charset="0"/>
                <a:cs typeface="Times New Roman" panose="02020603050405020304" pitchFamily="18" charset="0"/>
              </a:rPr>
              <a:t>πλέον του ομίλου </a:t>
            </a:r>
            <a:r>
              <a:rPr lang="en-GB" sz="1800" dirty="0">
                <a:effectLst/>
                <a:latin typeface="Calibri" panose="020F0502020204030204" pitchFamily="34" charset="0"/>
                <a:ea typeface="Calibri" panose="020F0502020204030204" pitchFamily="34" charset="0"/>
                <a:cs typeface="Times New Roman" panose="02020603050405020304" pitchFamily="18" charset="0"/>
              </a:rPr>
              <a:t>Seequent). </a:t>
            </a:r>
            <a:r>
              <a:rPr lang="el-GR" sz="1800" dirty="0">
                <a:effectLst/>
                <a:latin typeface="Calibri" panose="020F0502020204030204" pitchFamily="34" charset="0"/>
                <a:ea typeface="Calibri" panose="020F0502020204030204" pitchFamily="34" charset="0"/>
                <a:cs typeface="Times New Roman" panose="02020603050405020304" pitchFamily="18" charset="0"/>
              </a:rPr>
              <a:t>Η εταιρεία διαθέτει ειδικό εξοπλισμό σταθμών φωτογράφησης δειγμάτων καθώς και ειδικό λογισμικό που συνδυάζει διάφορους αλγόριθμους μηχανικής μάθησης για την οπτική ανάλυση τους, το οποίο συνεργάζεται με τα κυριότερα συστήματα και λογισμικά μεταλλευτικού σχεδιασμού.</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34</a:t>
            </a:fld>
            <a:endParaRPr lang="en-GB"/>
          </a:p>
        </p:txBody>
      </p:sp>
    </p:spTree>
    <p:extLst>
      <p:ext uri="{BB962C8B-B14F-4D97-AF65-F5344CB8AC3E}">
        <p14:creationId xmlns:p14="http://schemas.microsoft.com/office/powerpoint/2010/main" val="2611224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 συνέχεια βλέπουμε το φορητό σύστημα γεωτεχνικής και γεωλογικής χαρτογράφησης και ανάλυσης μετώπων της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RockMass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Technologies. </a:t>
            </a:r>
            <a:r>
              <a:rPr lang="el-GR" sz="1800" dirty="0">
                <a:effectLst/>
                <a:latin typeface="Calibri" panose="020F0502020204030204" pitchFamily="34" charset="0"/>
                <a:ea typeface="Calibri" panose="020F0502020204030204" pitchFamily="34" charset="0"/>
                <a:cs typeface="Times New Roman" panose="02020603050405020304" pitchFamily="18" charset="0"/>
              </a:rPr>
              <a:t>Πρόκειται και πάλι για οπτικό σύστημα που ενσωματώνει αλγόριθμους μηχανικής μάθησης για την γεωτεχνική και γεωλογική ανάλυσή φωτογραφιών που λαμβάνονται από επιφάνειες σε υπόγειες αλλά και υπαίθριες εκμεταλλεύσεις. Οι αναλύσεις αυτές γίνονται σε σχεδόν πραγματικό χρόνο βοηθώντας στην άμεση εκτίμηση πιθανών κινδύνων.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35</a:t>
            </a:fld>
            <a:endParaRPr lang="en-GB"/>
          </a:p>
        </p:txBody>
      </p:sp>
    </p:spTree>
    <p:extLst>
      <p:ext uri="{BB962C8B-B14F-4D97-AF65-F5344CB8AC3E}">
        <p14:creationId xmlns:p14="http://schemas.microsoft.com/office/powerpoint/2010/main" val="4050209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Το επόμενο παράδειγμα είναι η οικογένεια οπτικών συστημάτων παρακολούθησης υλικών εξόρυξης </a:t>
            </a:r>
            <a:r>
              <a:rPr lang="en-GB" sz="1800" dirty="0">
                <a:effectLst/>
                <a:latin typeface="Calibri" panose="020F0502020204030204" pitchFamily="34" charset="0"/>
                <a:ea typeface="Calibri" panose="020F0502020204030204" pitchFamily="34" charset="0"/>
                <a:cs typeface="Times New Roman" panose="02020603050405020304" pitchFamily="18" charset="0"/>
              </a:rPr>
              <a:t>Motion Metrics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της </a:t>
            </a:r>
            <a:r>
              <a:rPr lang="en-GB" sz="1800" dirty="0">
                <a:effectLst/>
                <a:latin typeface="Calibri" panose="020F0502020204030204" pitchFamily="34" charset="0"/>
                <a:ea typeface="Calibri" panose="020F0502020204030204" pitchFamily="34" charset="0"/>
                <a:cs typeface="Times New Roman" panose="02020603050405020304" pitchFamily="18" charset="0"/>
              </a:rPr>
              <a:t>WEIR. </a:t>
            </a:r>
            <a:r>
              <a:rPr lang="el-GR" sz="1800" dirty="0">
                <a:effectLst/>
                <a:latin typeface="Calibri" panose="020F0502020204030204" pitchFamily="34" charset="0"/>
                <a:ea typeface="Calibri" panose="020F0502020204030204" pitchFamily="34" charset="0"/>
                <a:cs typeface="Times New Roman" panose="02020603050405020304" pitchFamily="18" charset="0"/>
              </a:rPr>
              <a:t>Πρόκειται για φορητά συστήματα ή συστήματα εγκατεστημένα πάνω σε κινητό ή σταθερό εξοπλισμό τα οποία φωτογραφίζουν και αναλύουν με αλγόριθμους μηχανικής μάθησης τα υλικά εξόρυξης σε εκσκαφές, πάνω σε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ταινιοδρόμους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ή πάνω σε κινητό εξοπλισμό. Εκτός από την ανάλυση του θρυμματισμού των υλικών και τη διαλογή τους, τα συστήματα αυτά βοηθούν και στην οπτική παρακολούθηση της κατάστασης του εξοπλισμού φόρτωσης.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36</a:t>
            </a:fld>
            <a:endParaRPr lang="en-GB"/>
          </a:p>
        </p:txBody>
      </p:sp>
    </p:spTree>
    <p:extLst>
      <p:ext uri="{BB962C8B-B14F-4D97-AF65-F5344CB8AC3E}">
        <p14:creationId xmlns:p14="http://schemas.microsoft.com/office/powerpoint/2010/main" val="549895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Αφήνουμε τα συστήματα οπτικών αναλύσεων και προχωράμε σε παραδείγματα διαχείρισης αυτόνομου εξοπλισμού. Χαρακτηριστικό παράδειγμα εδώ είναι τα γεωτρύπανα, όπως της </a:t>
            </a:r>
            <a:r>
              <a:rPr lang="en-GB" sz="1800" dirty="0">
                <a:effectLst/>
                <a:latin typeface="Calibri" panose="020F0502020204030204" pitchFamily="34" charset="0"/>
                <a:ea typeface="Calibri" panose="020F0502020204030204" pitchFamily="34" charset="0"/>
                <a:cs typeface="Times New Roman" panose="02020603050405020304" pitchFamily="18" charset="0"/>
              </a:rPr>
              <a:t>Epiroc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τα οποία αυτοματοποιούν σε μεγάλο βαθμό τη διαδικασία της διάνοιξης διατρημάτων επιτρέποντας τον χειρισμό πολλαπλών γεωτρύπανων από απόσταση, ενώ το καθένα διαθέτει τη δυνατότητα έξυπνης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αυτοδιάγνωσης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συνεργάζεται με τα συστήματα </a:t>
            </a:r>
            <a:r>
              <a:rPr lang="en-GB" sz="1800" dirty="0">
                <a:effectLst/>
                <a:latin typeface="Calibri" panose="020F0502020204030204" pitchFamily="34" charset="0"/>
                <a:ea typeface="Calibri" panose="020F0502020204030204" pitchFamily="34" charset="0"/>
                <a:cs typeface="Times New Roman" panose="02020603050405020304" pitchFamily="18" charset="0"/>
              </a:rPr>
              <a:t>Bench Remote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a:t>
            </a:r>
            <a:r>
              <a:rPr lang="en-GB" sz="1800" dirty="0">
                <a:effectLst/>
                <a:latin typeface="Calibri" panose="020F0502020204030204" pitchFamily="34" charset="0"/>
                <a:ea typeface="Calibri" panose="020F0502020204030204" pitchFamily="34" charset="0"/>
                <a:cs typeface="Times New Roman" panose="02020603050405020304" pitchFamily="18" charset="0"/>
              </a:rPr>
              <a:t>Surface Manager.</a:t>
            </a: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37</a:t>
            </a:fld>
            <a:endParaRPr lang="en-GB"/>
          </a:p>
        </p:txBody>
      </p:sp>
    </p:spTree>
    <p:extLst>
      <p:ext uri="{BB962C8B-B14F-4D97-AF65-F5344CB8AC3E}">
        <p14:creationId xmlns:p14="http://schemas.microsoft.com/office/powerpoint/2010/main" val="2842129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αυτονομία περνάει όμως σταδιακά και σε μεγαλύτερο εξοπλισμό, όπως τα φορτηγά μεταφοράς. Εταιρείες όπως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Caterpillar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Komatsu </a:t>
            </a:r>
            <a:r>
              <a:rPr lang="el-GR" sz="1800" dirty="0">
                <a:effectLst/>
                <a:latin typeface="Calibri" panose="020F0502020204030204" pitchFamily="34" charset="0"/>
                <a:ea typeface="Calibri" panose="020F0502020204030204" pitchFamily="34" charset="0"/>
                <a:cs typeface="Times New Roman" panose="02020603050405020304" pitchFamily="18" charset="0"/>
              </a:rPr>
              <a:t>έχουν ήδη βγάλει στην αγορά φορτηγά με δυνατότητες αυτόνομης λειτουργίας, όπως το 794 AC και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Innovative</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Autonomous</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Haulage</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Vehicle</a:t>
            </a:r>
            <a:r>
              <a:rPr lang="el-GR" sz="1800" dirty="0">
                <a:effectLst/>
                <a:latin typeface="Calibri" panose="020F0502020204030204" pitchFamily="34" charset="0"/>
                <a:ea typeface="Calibri" panose="020F0502020204030204" pitchFamily="34" charset="0"/>
                <a:cs typeface="Times New Roman" panose="02020603050405020304" pitchFamily="18" charset="0"/>
              </a:rPr>
              <a:t>, ένα φορτηγό χωρίς καμπίνα. Το σύστημα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Cat</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MineStar</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Command</a:t>
            </a:r>
            <a:r>
              <a:rPr lang="el-GR" sz="1800" dirty="0">
                <a:effectLst/>
                <a:latin typeface="Calibri" panose="020F0502020204030204" pitchFamily="34" charset="0"/>
                <a:ea typeface="Calibri" panose="020F0502020204030204" pitchFamily="34" charset="0"/>
                <a:cs typeface="Times New Roman" panose="02020603050405020304" pitchFamily="18" charset="0"/>
              </a:rPr>
              <a:t> επιτρέπει την αυτόνομη λειτουργία ενός φορτηγού ή ολόκληρου στόλου φορτηγών αλλά και άλλων τύπων εξοπλισμού.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Komatsu </a:t>
            </a:r>
            <a:r>
              <a:rPr lang="el-GR" sz="1800" dirty="0">
                <a:effectLst/>
                <a:latin typeface="Calibri" panose="020F0502020204030204" pitchFamily="34" charset="0"/>
                <a:ea typeface="Calibri" panose="020F0502020204030204" pitchFamily="34" charset="0"/>
                <a:cs typeface="Times New Roman" panose="02020603050405020304" pitchFamily="18" charset="0"/>
              </a:rPr>
              <a:t>εξέλιξε την τεχνολογία αυτόνομων οχημάτων μεταφοράς </a:t>
            </a:r>
            <a:r>
              <a:rPr lang="en-GB" sz="1800" dirty="0">
                <a:effectLst/>
                <a:latin typeface="Calibri" panose="020F0502020204030204" pitchFamily="34" charset="0"/>
                <a:ea typeface="Calibri" panose="020F0502020204030204" pitchFamily="34" charset="0"/>
                <a:cs typeface="Times New Roman" panose="02020603050405020304" pitchFamily="18" charset="0"/>
              </a:rPr>
              <a:t>AHS </a:t>
            </a:r>
            <a:r>
              <a:rPr lang="el-GR" sz="1800" dirty="0">
                <a:effectLst/>
                <a:latin typeface="Calibri" panose="020F0502020204030204" pitchFamily="34" charset="0"/>
                <a:ea typeface="Calibri" panose="020F0502020204030204" pitchFamily="34" charset="0"/>
                <a:cs typeface="Times New Roman" panose="02020603050405020304" pitchFamily="18" charset="0"/>
              </a:rPr>
              <a:t>όπως τα 930Ε και 830Ε με το νέο φορτηγό χωρίς καμπίνα το οποίο μπορεί να κινείται και προς τις δύο κατευθύνσεις εξαλείφοντας την ανάγκη για επικίνδυνους και χρονοβόρους ελιγμούς. Αυτόνομα οχήματα εξελίσσουν και άλλες εταιρείες όπως η </a:t>
            </a:r>
            <a:r>
              <a:rPr lang="en-GB" sz="1800" dirty="0">
                <a:effectLst/>
                <a:latin typeface="Calibri" panose="020F0502020204030204" pitchFamily="34" charset="0"/>
                <a:ea typeface="Calibri" panose="020F0502020204030204" pitchFamily="34" charset="0"/>
                <a:cs typeface="Times New Roman" panose="02020603050405020304" pitchFamily="18" charset="0"/>
              </a:rPr>
              <a:t>Scania</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38</a:t>
            </a:fld>
            <a:endParaRPr lang="en-GB"/>
          </a:p>
        </p:txBody>
      </p:sp>
    </p:spTree>
    <p:extLst>
      <p:ext uri="{BB962C8B-B14F-4D97-AF65-F5344CB8AC3E}">
        <p14:creationId xmlns:p14="http://schemas.microsoft.com/office/powerpoint/2010/main" val="4130198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Σημαντική παρουσία της τεχνολογίας μηχανικής μάθησης βρίσκουμε και στα συστήματα εκπαίδευσης προσωπικού και χειριστών εξοπλισμού. Χαρακτηριστικό παράδειγμα το σύστημα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Cybermine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της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ThoroughTec</a:t>
            </a:r>
            <a:r>
              <a:rPr lang="el-GR" sz="1800" dirty="0">
                <a:effectLst/>
                <a:latin typeface="Calibri" panose="020F0502020204030204" pitchFamily="34" charset="0"/>
                <a:ea typeface="Calibri" panose="020F0502020204030204" pitchFamily="34" charset="0"/>
                <a:cs typeface="Times New Roman" panose="02020603050405020304" pitchFamily="18" charset="0"/>
              </a:rPr>
              <a:t>, ένα σύστημα που προσομοιώνει διάφορες μεταλλευτικές δραστηριότητες και επιτρέπει τη βελτίωση των συνθηκών ασφάλειας και υγείας του προσωπικού. Σε συνδυασμό με διάφορα </a:t>
            </a:r>
            <a:r>
              <a:rPr lang="en-GB" sz="1800" dirty="0">
                <a:effectLst/>
                <a:latin typeface="Calibri" panose="020F0502020204030204" pitchFamily="34" charset="0"/>
                <a:ea typeface="Calibri" panose="020F0502020204030204" pitchFamily="34" charset="0"/>
                <a:cs typeface="Times New Roman" panose="02020603050405020304" pitchFamily="18" charset="0"/>
              </a:rPr>
              <a:t>wearables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αισθητήρες, μπορεί να παρακολουθεί τη συμπεριφορά του προσωπικού, να εντοπίζει προβλήματα και να προτείνει συγκεκριμένη διορθωτική εκπαίδευση σε περιβάλλον προσομοίωσης.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39</a:t>
            </a:fld>
            <a:endParaRPr lang="en-GB"/>
          </a:p>
        </p:txBody>
      </p:sp>
    </p:spTree>
    <p:extLst>
      <p:ext uri="{BB962C8B-B14F-4D97-AF65-F5344CB8AC3E}">
        <p14:creationId xmlns:p14="http://schemas.microsoft.com/office/powerpoint/2010/main" val="113612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Σε μια ομιλία για τη μηχανική μάθηση δεν θα μπορούσε να λείπει και λίγη ιστορία καθώς και η αναφορά κάποιων επιστημόνων των οποίων η συνεισφορά διαμόρφωσε σημαντικά τη μηχανική μάθηση όπως τη γνωρίζουμε σήμερα. Σε καμιά περίπτωση δεν πρέπει να θεωρηθεί ότι και αυτό το διάγραμμα είναι πλήρες, ενώ σίγουρα μπορεί να υπάρχουν και διαφωνίες ως προς την αναφορά των συγκεκριμένων προσώπων έναντι άλλων.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ιστορία της μηχανικής μάθησης λοιπόν ξεκινά από τις αρχές της δεκαετίες του 40 – μιλάμε πάντα για τη μηχανική μάθηση και όχι για την τεχνητή νοημοσύνη γενικότερα, για την οποία η απουσία ή μη-αναφορά του </a:t>
            </a:r>
            <a:r>
              <a:rPr lang="en-GB" sz="1800" dirty="0">
                <a:effectLst/>
                <a:latin typeface="Calibri" panose="020F0502020204030204" pitchFamily="34" charset="0"/>
                <a:ea typeface="Calibri" panose="020F0502020204030204" pitchFamily="34" charset="0"/>
                <a:cs typeface="Times New Roman" panose="02020603050405020304" pitchFamily="18" charset="0"/>
              </a:rPr>
              <a:t>Alan Turing </a:t>
            </a:r>
            <a:r>
              <a:rPr lang="el-GR" sz="1800" dirty="0">
                <a:effectLst/>
                <a:latin typeface="Calibri" panose="020F0502020204030204" pitchFamily="34" charset="0"/>
                <a:ea typeface="Calibri" panose="020F0502020204030204" pitchFamily="34" charset="0"/>
                <a:cs typeface="Times New Roman" panose="02020603050405020304" pitchFamily="18" charset="0"/>
              </a:rPr>
              <a:t>θα μπορούσε να θεωρηθεί εγκληματική…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a:t>
            </a:r>
            <a:r>
              <a:rPr lang="en-GB" sz="1800" dirty="0">
                <a:effectLst/>
                <a:latin typeface="Calibri" panose="020F0502020204030204" pitchFamily="34" charset="0"/>
                <a:ea typeface="Calibri" panose="020F0502020204030204" pitchFamily="34" charset="0"/>
                <a:cs typeface="Times New Roman" panose="02020603050405020304" pitchFamily="18" charset="0"/>
              </a:rPr>
              <a:t>McCulloch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a:t>
            </a:r>
            <a:r>
              <a:rPr lang="en-GB" sz="1800" dirty="0">
                <a:effectLst/>
                <a:latin typeface="Calibri" panose="020F0502020204030204" pitchFamily="34" charset="0"/>
                <a:ea typeface="Calibri" panose="020F0502020204030204" pitchFamily="34" charset="0"/>
                <a:cs typeface="Times New Roman" panose="02020603050405020304" pitchFamily="18" charset="0"/>
              </a:rPr>
              <a:t>Pitts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 1943 δημοσίευσαν την εργασία τους με τίτλο "A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logical</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calculus</a:t>
            </a:r>
            <a:r>
              <a:rPr lang="el-GR" sz="1800" dirty="0">
                <a:effectLst/>
                <a:latin typeface="Calibri" panose="020F0502020204030204" pitchFamily="34" charset="0"/>
                <a:ea typeface="Calibri" panose="020F0502020204030204" pitchFamily="34" charset="0"/>
                <a:cs typeface="Times New Roman" panose="02020603050405020304" pitchFamily="18" charset="0"/>
              </a:rPr>
              <a:t> of the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ideas</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immanent</a:t>
            </a:r>
            <a:r>
              <a:rPr lang="el-GR" sz="1800" dirty="0">
                <a:effectLst/>
                <a:latin typeface="Calibri" panose="020F0502020204030204" pitchFamily="34" charset="0"/>
                <a:ea typeface="Calibri" panose="020F0502020204030204" pitchFamily="34" charset="0"/>
                <a:cs typeface="Times New Roman" panose="02020603050405020304" pitchFamily="18" charset="0"/>
              </a:rPr>
              <a:t> in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nervous</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στην οποία πρότειναν ότι οι βιολογικοί νευρώνες μπορούν να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περιγραφθούν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ως υπολογιστικές μονάδες βασιζόμενες σε λογικές πύλες, και έκαναν το πρώτο βήμα προς την ανάπτυξη των τεχνητών νευρωνικών δικτύων. Οι υπολογιστικές μονάδες αυτές ονομάστηκαν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Perceptrons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Το 1958 ο </a:t>
            </a:r>
            <a:r>
              <a:rPr lang="en-GB" sz="1800" dirty="0">
                <a:effectLst/>
                <a:latin typeface="Calibri" panose="020F0502020204030204" pitchFamily="34" charset="0"/>
                <a:ea typeface="Calibri" panose="020F0502020204030204" pitchFamily="34" charset="0"/>
                <a:cs typeface="Times New Roman" panose="02020603050405020304" pitchFamily="18" charset="0"/>
              </a:rPr>
              <a:t>Frank Rosenblatt </a:t>
            </a:r>
            <a:r>
              <a:rPr lang="el-GR" sz="1800" dirty="0">
                <a:effectLst/>
                <a:latin typeface="Calibri" panose="020F0502020204030204" pitchFamily="34" charset="0"/>
                <a:ea typeface="Calibri" panose="020F0502020204030204" pitchFamily="34" charset="0"/>
                <a:cs typeface="Times New Roman" panose="02020603050405020304" pitchFamily="18" charset="0"/>
              </a:rPr>
              <a:t>δημιούργησε την πρώτη εφαρμογή του </a:t>
            </a:r>
            <a:r>
              <a:rPr lang="en-GB" sz="1800" dirty="0">
                <a:effectLst/>
                <a:latin typeface="Calibri" panose="020F0502020204030204" pitchFamily="34" charset="0"/>
                <a:ea typeface="Calibri" panose="020F0502020204030204" pitchFamily="34" charset="0"/>
                <a:cs typeface="Times New Roman" panose="02020603050405020304" pitchFamily="18" charset="0"/>
              </a:rPr>
              <a:t>Perceptron </a:t>
            </a:r>
            <a:r>
              <a:rPr lang="el-GR" sz="1800" dirty="0">
                <a:effectLst/>
                <a:latin typeface="Calibri" panose="020F0502020204030204" pitchFamily="34" charset="0"/>
                <a:ea typeface="Calibri" panose="020F0502020204030204" pitchFamily="34" charset="0"/>
                <a:cs typeface="Times New Roman" panose="02020603050405020304" pitchFamily="18" charset="0"/>
              </a:rPr>
              <a:t>σε μορφή </a:t>
            </a:r>
            <a:r>
              <a:rPr lang="en-GB" sz="1800" dirty="0">
                <a:effectLst/>
                <a:latin typeface="Calibri" panose="020F0502020204030204" pitchFamily="34" charset="0"/>
                <a:ea typeface="Calibri" panose="020F0502020204030204" pitchFamily="34" charset="0"/>
                <a:cs typeface="Times New Roman" panose="02020603050405020304" pitchFamily="18" charset="0"/>
              </a:rPr>
              <a:t>software </a:t>
            </a:r>
            <a:r>
              <a:rPr lang="el-GR" sz="1800" dirty="0">
                <a:effectLst/>
                <a:latin typeface="Calibri" panose="020F0502020204030204" pitchFamily="34" charset="0"/>
                <a:ea typeface="Calibri" panose="020F0502020204030204" pitchFamily="34" charset="0"/>
                <a:cs typeface="Times New Roman" panose="02020603050405020304" pitchFamily="18" charset="0"/>
              </a:rPr>
              <a:t>αλλά και </a:t>
            </a:r>
            <a:r>
              <a:rPr lang="en-GB" sz="1800" dirty="0">
                <a:effectLst/>
                <a:latin typeface="Calibri" panose="020F0502020204030204" pitchFamily="34" charset="0"/>
                <a:ea typeface="Calibri" panose="020F0502020204030204" pitchFamily="34" charset="0"/>
                <a:cs typeface="Times New Roman" panose="02020603050405020304" pitchFamily="18" charset="0"/>
              </a:rPr>
              <a:t>hardware </a:t>
            </a:r>
            <a:r>
              <a:rPr lang="el-GR" sz="1800" dirty="0">
                <a:effectLst/>
                <a:latin typeface="Calibri" panose="020F0502020204030204" pitchFamily="34" charset="0"/>
                <a:ea typeface="Calibri" panose="020F0502020204030204" pitchFamily="34" charset="0"/>
                <a:cs typeface="Times New Roman" panose="02020603050405020304" pitchFamily="18" charset="0"/>
              </a:rPr>
              <a:t>για το αμερικανικό ναυτικό, δηλώνοντας μάλιστα ότι αποτελεί το έμβρυο ενός υπολογιστή που αναμένεται ότι θα μπορεί να μιλάει, να περπατάει, να βλέπει, να γράφει, να αναπαράγεται και να έχει συνείδηση της ύπαρξής του. Μια δήλωση που δείχνει την φαντασία και τις πολύ μεγάλες προσδοκίες που υπήρχαν στις αρχές αυτής της τεχνολογίας.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Ήρθε όμως το βιβλίο των </a:t>
            </a:r>
            <a:r>
              <a:rPr lang="en-GB" sz="1800" dirty="0">
                <a:effectLst/>
                <a:latin typeface="Calibri" panose="020F0502020204030204" pitchFamily="34" charset="0"/>
                <a:ea typeface="Calibri" panose="020F0502020204030204" pitchFamily="34" charset="0"/>
                <a:cs typeface="Times New Roman" panose="02020603050405020304" pitchFamily="18" charset="0"/>
              </a:rPr>
              <a:t>Minsky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Papert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 1969 με τίτλο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Perceptrons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για να προσγειώσει την επιστημονική κοινότητα. Το βιβλίο που ήταν μάλιστα αφιερωμένο στον </a:t>
            </a:r>
            <a:r>
              <a:rPr lang="en-GB" sz="1800" dirty="0">
                <a:effectLst/>
                <a:latin typeface="Calibri" panose="020F0502020204030204" pitchFamily="34" charset="0"/>
                <a:ea typeface="Calibri" panose="020F0502020204030204" pitchFamily="34" charset="0"/>
                <a:cs typeface="Times New Roman" panose="02020603050405020304" pitchFamily="18" charset="0"/>
              </a:rPr>
              <a:t>Rosenblatt, </a:t>
            </a:r>
            <a:r>
              <a:rPr lang="el-GR" sz="1800" dirty="0">
                <a:effectLst/>
                <a:latin typeface="Calibri" panose="020F0502020204030204" pitchFamily="34" charset="0"/>
                <a:ea typeface="Calibri" panose="020F0502020204030204" pitchFamily="34" charset="0"/>
                <a:cs typeface="Times New Roman" panose="02020603050405020304" pitchFamily="18" charset="0"/>
              </a:rPr>
              <a:t>πέρα από πολλά θετικά που κατέγραφε και αποδείκνυε για τα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Perceptrons</a:t>
            </a:r>
            <a:r>
              <a:rPr lang="el-GR" sz="1800" dirty="0">
                <a:effectLst/>
                <a:latin typeface="Calibri" panose="020F0502020204030204" pitchFamily="34" charset="0"/>
                <a:ea typeface="Calibri" panose="020F0502020204030204" pitchFamily="34" charset="0"/>
                <a:cs typeface="Times New Roman" panose="02020603050405020304" pitchFamily="18" charset="0"/>
              </a:rPr>
              <a:t>, έκανε προφανείς και κάποιους περιορισμούς των συστημάτων αυτών ειδικότερα στην επίλυση του προβλήματος </a:t>
            </a:r>
            <a:r>
              <a:rPr lang="en-GB" sz="1800" dirty="0">
                <a:effectLst/>
                <a:latin typeface="Calibri" panose="020F0502020204030204" pitchFamily="34" charset="0"/>
                <a:ea typeface="Calibri" panose="020F0502020204030204" pitchFamily="34" charset="0"/>
                <a:cs typeface="Times New Roman" panose="02020603050405020304" pitchFamily="18" charset="0"/>
              </a:rPr>
              <a:t>XOR</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 βιβλίο αυτό θεωρείται από κάποιους την αρχή του χειμώνα της τεχνητής νοημοσύνης κατά τον οποίο η έρευνα στο συγκεκριμένο πεδίο παρουσίασε μεγάλη κάμψη. Πλέον η θεωρία αυτή αμφισβητείται και μια προσεκτική ανάγνωση του βιβλίου δείχνει ότι μάλλον δεν ήταν και τόσο αλήθεια.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Στα μέσα της δεκαετίας του 80 εμφανίστηκαν τα </a:t>
            </a:r>
            <a:r>
              <a:rPr lang="en-GB" sz="1800" dirty="0">
                <a:effectLst/>
                <a:latin typeface="Calibri" panose="020F0502020204030204" pitchFamily="34" charset="0"/>
                <a:ea typeface="Calibri" panose="020F0502020204030204" pitchFamily="34" charset="0"/>
                <a:cs typeface="Times New Roman" panose="02020603050405020304" pitchFamily="18" charset="0"/>
              </a:rPr>
              <a:t>multi-layered perceptron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τα οποία έλυσαν τα ζητήματα των αρχικών απλών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perceptrons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άνοιξαν το δρόμο για περισσότερη έρευνα και εφαρμογή αυτής της τεχνολογίας, φτάνοντας πλέον στα μέσα της δεκαετίας του 2000 όπου κάνουν την εμφάνισή τους τα νευρωνικά δίκτυα βαθιάς μάθησης με πολλαπλά επίπεδα και τη δυνατότητα αξιοποίησης προηγούμενης γνώσης.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a:t>
            </a:fld>
            <a:endParaRPr lang="en-GB"/>
          </a:p>
        </p:txBody>
      </p:sp>
    </p:spTree>
    <p:extLst>
      <p:ext uri="{BB962C8B-B14F-4D97-AF65-F5344CB8AC3E}">
        <p14:creationId xmlns:p14="http://schemas.microsoft.com/office/powerpoint/2010/main" val="578830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Προχωράμε σε κάτι διαφορετικό από τον χώρο της γεωλογικής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μοντελοποίησης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του μεταλλευτικού σχεδιασμού. Τα τελευταία χρόνια αναπτύχθηκαν διάφορα λογισμικά που αυτοματοποιούν την επίπονη διαδικασία της κατασκευής γεωλογικών μοντέλων, καθιερώνοντας την </a:t>
            </a:r>
            <a:r>
              <a:rPr lang="en-GB" sz="1800" dirty="0">
                <a:effectLst/>
                <a:latin typeface="Calibri" panose="020F0502020204030204" pitchFamily="34" charset="0"/>
                <a:ea typeface="Calibri" panose="020F0502020204030204" pitchFamily="34" charset="0"/>
                <a:cs typeface="Times New Roman" panose="02020603050405020304" pitchFamily="18" charset="0"/>
              </a:rPr>
              <a:t>implicit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μοντελοποίηση ως κάτι αποδεκτό σε πολλές περιπτώσεις. Το σύστημα </a:t>
            </a:r>
            <a:r>
              <a:rPr lang="en-GB" sz="1800" dirty="0">
                <a:effectLst/>
                <a:latin typeface="Calibri" panose="020F0502020204030204" pitchFamily="34" charset="0"/>
                <a:ea typeface="Calibri" panose="020F0502020204030204" pitchFamily="34" charset="0"/>
                <a:cs typeface="Times New Roman" panose="02020603050405020304" pitchFamily="18" charset="0"/>
              </a:rPr>
              <a:t>DomainMCF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της </a:t>
            </a:r>
            <a:r>
              <a:rPr lang="en-GB" sz="1800" dirty="0">
                <a:effectLst/>
                <a:latin typeface="Calibri" panose="020F0502020204030204" pitchFamily="34" charset="0"/>
                <a:ea typeface="Calibri" panose="020F0502020204030204" pitchFamily="34" charset="0"/>
                <a:cs typeface="Times New Roman" panose="02020603050405020304" pitchFamily="18" charset="0"/>
              </a:rPr>
              <a:t>Maptek </a:t>
            </a:r>
            <a:r>
              <a:rPr lang="el-GR" sz="1800" dirty="0">
                <a:effectLst/>
                <a:latin typeface="Calibri" panose="020F0502020204030204" pitchFamily="34" charset="0"/>
                <a:ea typeface="Calibri" panose="020F0502020204030204" pitchFamily="34" charset="0"/>
                <a:cs typeface="Times New Roman" panose="02020603050405020304" pitchFamily="18" charset="0"/>
              </a:rPr>
              <a:t>είναι ένα σύστημα που επιτρέπει την αυτοματοποιημένη κατασκευή γεωλογικού μοντέλου στη βάση ενός μοντέλου μπλοκ από τα δεδομένα αξιοποιώντας την τεχνολογία νευρωνικών δικτύων βαθιάς μάθησης. Το </a:t>
            </a:r>
            <a:r>
              <a:rPr lang="en-GB" sz="1800" dirty="0">
                <a:effectLst/>
                <a:latin typeface="Calibri" panose="020F0502020204030204" pitchFamily="34" charset="0"/>
                <a:ea typeface="Calibri" panose="020F0502020204030204" pitchFamily="34" charset="0"/>
                <a:cs typeface="Times New Roman" panose="02020603050405020304" pitchFamily="18" charset="0"/>
              </a:rPr>
              <a:t>DomainMCF </a:t>
            </a:r>
            <a:r>
              <a:rPr lang="el-GR" sz="1800" dirty="0">
                <a:effectLst/>
                <a:latin typeface="Calibri" panose="020F0502020204030204" pitchFamily="34" charset="0"/>
                <a:ea typeface="Calibri" panose="020F0502020204030204" pitchFamily="34" charset="0"/>
                <a:cs typeface="Times New Roman" panose="02020603050405020304" pitchFamily="18" charset="0"/>
              </a:rPr>
              <a:t>διατίθεται ως υπηρεσία στο νέφος – ο χρήστης μέσω μιας απλής εφαρμογής, επιλέγει τα δεδομένα με τα οποία θα εκπαιδευτεί το σύστημα καθώς και τη γεωμετρία του μοντέλου μπλοκ, τα οποία ανεβαίνουν στο νέφος για να ξεκινήσει η εκπαίδευση και η εφαρμογή του δικτύου. Μετά την ολοκλήρωση της διαδικασίας, ο χρήστης μπορεί να κατεβάσει τα αποτελέσματα για έλεγχο και επικύρωση.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Επίδειξη </a:t>
            </a:r>
            <a:r>
              <a:rPr lang="en-GB" sz="1800" dirty="0">
                <a:effectLst/>
                <a:latin typeface="Calibri" panose="020F0502020204030204" pitchFamily="34" charset="0"/>
                <a:ea typeface="Calibri" panose="020F0502020204030204" pitchFamily="34" charset="0"/>
                <a:cs typeface="Times New Roman" panose="02020603050405020304" pitchFamily="18" charset="0"/>
              </a:rPr>
              <a:t>DomainMCF</a:t>
            </a: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40</a:t>
            </a:fld>
            <a:endParaRPr lang="en-GB"/>
          </a:p>
        </p:txBody>
      </p:sp>
    </p:spTree>
    <p:extLst>
      <p:ext uri="{BB962C8B-B14F-4D97-AF65-F5344CB8AC3E}">
        <p14:creationId xmlns:p14="http://schemas.microsoft.com/office/powerpoint/2010/main" val="2835152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Το τελευταίο παράδειγμα στο οποίο θα αναφερθώ, αφορά το σύστημα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Hovermap</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της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Emesent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Πρόκειται για ένα αυτόνομο σύστημα τρισδιάστατης χαρτογράφησης </a:t>
            </a:r>
            <a:r>
              <a:rPr lang="en-GB" sz="1800" dirty="0">
                <a:effectLst/>
                <a:latin typeface="Calibri" panose="020F0502020204030204" pitchFamily="34" charset="0"/>
                <a:ea typeface="Calibri" panose="020F0502020204030204" pitchFamily="34" charset="0"/>
                <a:cs typeface="Times New Roman" panose="02020603050405020304" pitchFamily="18" charset="0"/>
              </a:rPr>
              <a:t>LiDAR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 οποίο τοποθετείται πάνω σε </a:t>
            </a:r>
            <a:r>
              <a:rPr lang="en-GB" sz="1800" dirty="0">
                <a:effectLst/>
                <a:latin typeface="Calibri" panose="020F0502020204030204" pitchFamily="34" charset="0"/>
                <a:ea typeface="Calibri" panose="020F0502020204030204" pitchFamily="34" charset="0"/>
                <a:cs typeface="Times New Roman" panose="02020603050405020304" pitchFamily="18" charset="0"/>
              </a:rPr>
              <a:t>drone</a:t>
            </a:r>
            <a:r>
              <a:rPr lang="el-GR" sz="1800" dirty="0">
                <a:effectLst/>
                <a:latin typeface="Calibri" panose="020F0502020204030204" pitchFamily="34" charset="0"/>
                <a:ea typeface="Calibri" panose="020F0502020204030204" pitchFamily="34" charset="0"/>
                <a:cs typeface="Times New Roman" panose="02020603050405020304" pitchFamily="18" charset="0"/>
              </a:rPr>
              <a:t> ή και σε άλλο κινούμενο εξοπλισμό και επιτρέπει τη χαρτογράφηση σε επικίνδυνες περιοχές σε υπαίθρια και υπόγεια μεταλλεία. Το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Hovermap</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χρησιμοποιεί μηχανική μάθηση για την πλοήγηση σε χώρους πέρα από το ορατό πεδίο του χειριστή εξασφαλίζοντας πιο σταθερή κίνηση και καλύτερη χαρτογράφηση.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Φυσικά υπάρχουν δεκάδες άλλα συστήματα στη μεταλλευτική βιομηχανία και η μη αναφορά τους στη σημερινή μας συζήτηση δεν σημαίνει ότι είναι λιγότερο σημαντικά.</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41</a:t>
            </a:fld>
            <a:endParaRPr lang="en-GB"/>
          </a:p>
        </p:txBody>
      </p:sp>
    </p:spTree>
    <p:extLst>
      <p:ext uri="{BB962C8B-B14F-4D97-AF65-F5344CB8AC3E}">
        <p14:creationId xmlns:p14="http://schemas.microsoft.com/office/powerpoint/2010/main" val="3838010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Συνολικά, αν θα θέλαμε να συνοψίσουμε τα πλεονεκτήματα της εφαρμογής συστημάτων μηχανικής μάθησης στη μεταλλευτική, θα μπορούσαμε να τα χωρίσουμε σε τρεις κύριους τομείς, αυτούς της ασφάλειας, της παραγωγικότητας, και του κόστους.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Πολλά από τα πλεονεκτήματα έχουν να κάνουν με την ελαχιστοποίηση της επιρροής λανθασμένων αποφάσεων και ενεργειών του ανθρώπινου δυναμικού και την ελαχιστοποίηση της έκθεσης του σε κίνδυνο.</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Πλεονεκτήματα επίσης προκύπτουν από την ταχύτητα και τη σταθερότητα που προσφέρουν τα συστήματα αυτά στη διαχείριση και συντήρηση του εξοπλισμού.</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Και φυσικά όλα αυτά οδηγούν σε μείωση του κόστους αλλά και του περιβαλλοντικού αποτυπώματος των μεταλλευτικών δραστηριοτήτων.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42</a:t>
            </a:fld>
            <a:endParaRPr lang="en-GB"/>
          </a:p>
        </p:txBody>
      </p:sp>
    </p:spTree>
    <p:extLst>
      <p:ext uri="{BB962C8B-B14F-4D97-AF65-F5344CB8AC3E}">
        <p14:creationId xmlns:p14="http://schemas.microsoft.com/office/powerpoint/2010/main" val="25813549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Φυσικά η εφαρμογή αυτής της τεχνολογίας, όπως και σε πολλές άλλες περιπτώσεις, συνοδεύεται από διάφορα θέματα και προκλήσεις, ειδικά στην περίπτωση της μεταλλευτικής βιομηχανίας.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Συγκεκριμένα, όπως αναφέραμε και νωρίτερα, η εφαρμογή της μηχανικής μάθησης συναντάει κάποιες αντιστάσεις λόγω της νοοτροπίας σταθερότητας που επικρατεί στη μεταλλευτική βιομηχανία.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νοοτροπία αυτή συνοδεύεται και από την έλλειψη ικανοτήτων και γνώσεων σε θέματα μηχανικής μάθησης.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Τα συστήματα μηχανικής μάθησης, ως νέα τεχνολογία για τα δεδομένα της μεταλλευτικής μπορεί να θεωρείται από μέρος της βιομηχανίας ως μη αξιόπιστη, αν και πιστεύω ότι πλέον έχουμε περάσει σε μια φάση όπου σταδιακά αυτό θα σταματήσει να ισχύει.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Υπάρχει επίσης περιορισμένη κατανόηση του πως η μηχανική μάθηση θα βοηθήσει λειτουργικά και οικονομικά μια μεταλλευτική επιχείρηση – η μεταλλευτική μπορεί να είναι μια εξαιρετικά πολύπλοκη δραστηριότητα και τα αποτελέσματα της εφαρμογής μιας νέας τεχνολογίας μπορεί να χρειάζονται χρόνο μέχρι να διαπιστωθούν και να διαδοθούν.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Με εξαίρεση μεγάλες μεταλλευτικές εταιρείες, η δοκιμή μιας νέας τεχνολογίας μπορεί να ξεπερνάει τις δυνατότητες των περισσότερων μεταλλευτικών εταιρειών. Οι ειδικές απαιτήσεις της μηχανικής μάθησης σε κατάλληλα διαμορφωμένα δεδομένα και στην ύπαρξη υποδομών για να στηρίξουν την εφαρμογή της, μπορεί να αποτελούν λόγους για τη μη εφαρμογή της. Και φυσικά οι απαιτήσεις αυτές συνοδεύονται από σχετικό κόστος, το οποίο επίσης μπορεί να είναι αποτρεπτικό.</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ίδια η πολυπλοκότητα των κοιτασμάτων και της μεταλλευτικής δραστηριότητας ως χώροι άντλησης δεδομένων μπορεί να δυσκολέψει την εφαρμογή της μηχανικής μάθησης. Πολλές φορές είναι δύσκολο να διαμορφωθεί ή να διατυπωθεί ένα πρόβλημα σε μορφή που να μπορεί να προσεγγιστεί με κάποιον αλγόριθμο μηχανικής μάθησης.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Ίσως η πιο σοβαρή πρόκληση που θα πρέπει να ξεπεράσουμε κατά την εφαρμογή συστημάτων μηχανικής μάθησης στη μεταλλευτική αφορά τη νομοθεσία και τους κανονισμούς που ελέγχουν τις μεταλλευτικές δραστηριότητες. Είναι προφανές για παράδειγμα, ότι η υπάρχουσα νομοθεσία και οι μεταλλευτικοί κανονισμοί δεν κάνουν καμιά αναφορά στη χρήση αυτόνομων ή έξυπνων συστημάτων και η απόδοση ευθυνών και γενικότερα η διαχείριση μιας αστοχίας ενός τέτοιου συστήματος θα παρουσίαζε πολλά προβλήματα. Υπάρχουν επομένως πολλά που πρέπει να γίνουν σε αυτό τον τομέα.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Πρόκληση αποτελεί επίσης οι διάφοροι φραγμοί ή καλύτερα τα στεγανά που δημιουργούνται μεταξύ των εταιρειών που αναπτύσσουν τεχνολογία μηχανικής μάθησης για την αντιμετώπιση προβλημάτων της μεταλλευτικής. Για να προστατέψουν τα πνευματικά τους δικαιώματα αλλά και να διατηρήσουν τα όποια εμπορικά πλεονεκτήματα τους δίνουν τα συστήματα μηχανικής μάθησης που αναπτύσσουν έναντι του ανταγωνισμού, οι εταιρείες αυτές δίνουν ελάχιστη έως καθόλου πρόσβαση στην ίδια την τεχνολογία κρατώντας τους τελικούς χρήστες στο σκοτάδι και κάνοντας ακόμα πιο δύσκολη την αποδοχή της τεχνολογίας. Έτσι, τα συστήματα αυτά παρέχονται στους χρήστες ως προσεγγίσεις </a:t>
            </a:r>
            <a:r>
              <a:rPr lang="en-GB" sz="1800" dirty="0">
                <a:effectLst/>
                <a:latin typeface="Calibri" panose="020F0502020204030204" pitchFamily="34" charset="0"/>
                <a:ea typeface="Calibri" panose="020F0502020204030204" pitchFamily="34" charset="0"/>
                <a:cs typeface="Times New Roman" panose="02020603050405020304" pitchFamily="18" charset="0"/>
              </a:rPr>
              <a:t>black box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τη στιγμή που οι αλγόριθμοι μηχανικής μάθησης μπορούν να δώσουν πολλές πληροφορίες για την λειτουργία τους. Κάτι τέτοιο μπορεί να είναι αποδεκτό σε κάποιες εφαρμογές, όμως δεν είναι καθόλου αποδεκτό σε κάποιες άλλες, όπως για παράδειγμα στη γεωλογική μοντελοποίηση και την εκτίμηση αποθεμάτων, όπου υπάρχουν διεθνής κανονισμοί που επιβάλλουν συνθήκες διαφάνειας ως προς τις μεθόδους και τις παραδοχές και απαιτήσεις ως προς την ικανότητα αυτών που τις εκτελούν.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43</a:t>
            </a:fld>
            <a:endParaRPr lang="en-GB"/>
          </a:p>
        </p:txBody>
      </p:sp>
    </p:spTree>
    <p:extLst>
      <p:ext uri="{BB962C8B-B14F-4D97-AF65-F5344CB8AC3E}">
        <p14:creationId xmlns:p14="http://schemas.microsoft.com/office/powerpoint/2010/main" val="2300436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Υπάρχουν επίσης και κάποια πρακτικά θέματα εφαρμογής συστημάτων μηχανικής μάθησης στη μεταλλευτική.</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παράδειγμα, λόγω του ότι πολλά τέτοια συστήματα παρέχονται ως υπηρεσία στο νέφος, υπάρχουν θέματα ασφάλειας και ιδιοκτησίας δεδομένων.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Επίσης, υπάρχουν θέματα διαφάνειας ως προς τα αποτελέσματα των συστημάτων αυτών και τεκμηρίωσης των διαδικασιών που τα δημιουργούν.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Πολλές μεταλλευτικές δραστηριότητες εκτελούνται σε περιοχές χωρίς σταθερή πρόσβαση στο διαδίκτυο καθιστώντας δύσκολη την εφαρμογή διαδικτυακών συστημάτων και υπηρεσιών.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εφαρμογή συστημάτων μηχανικής μάθησης μπορεί ενδεχομένως να δημιουργεί θέματα ασφάλειας, ειδικά όταν συνδυάζονται αυτόνομα και μη αυτόνομα συστήματα στην ίδια διαδικασία</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ενώ μπαίνει και το θέμα της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κυβερνοασφάλειας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για το σύνολο του εξοπλισμού και των εγκαταστάσεων που μπορεί να είναι ορατό από το διαδίκτυο.</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ενσωμάτωση αυτοματοποιημένων διαδικασιών και αυτόνομων συστημάτων οδηγεί αναπόφευκτα στη μείωση των θέσεων σε παραδοσιακές ειδικότητες στη μεταλλευτική παρόλο που συνοδεύεται από τη δημιουργία νέων αναγκών σε άλλες ειδικότητες.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Στα πλαίσια αυτών των νέων αναγκών, θα πρέπει να γίνουν σοβαρές αλλαγές στην εκπαίδευση των μηχανικών, των γεωλόγων αλλά και άλλων ειδικοτήτων ώστε να εξασφαλίζεται η εξοικείωση με τις νέες τεχνολογίες και ειδικότερα τη μηχανική μάθηση.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44</a:t>
            </a:fld>
            <a:endParaRPr lang="en-GB"/>
          </a:p>
        </p:txBody>
      </p:sp>
    </p:spTree>
    <p:extLst>
      <p:ext uri="{BB962C8B-B14F-4D97-AF65-F5344CB8AC3E}">
        <p14:creationId xmlns:p14="http://schemas.microsoft.com/office/powerpoint/2010/main" val="1019829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Αφήνοντας τα θέματα αυτά πίσω μας, ας κοιτάξουμε το μέλλον και το πως βρίσκει αυτή η τεχνολογία το δρόμο της στη μεταλλευτικά. Μπορούμε να αναφέρουμε κάποια βήματα εφαρμογής της μηχανικής μάθησης σε μεταλλευτικά προβλήματα τα οποία λίγο-πολύ ισχύουν και σε οποιαδήποτε άλλη περίπτωση:</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Αρχικά θα πρέπει να εντοπιστεί το πρόβλημα ή το πεδίο στο οποίο θα εφαρμοστεί η μηχανική μάθηση. Η μηχανική μάθηση και η εφαρμογή της δεν είναι αυτοσκοπός – δεν είναι όλα τα προβλήματα κατάλληλα για αυτή την τεχνολογία.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 συνέχεια θα πρέπει να γίνει η συλλογή, επεξεργασία και τελική διαμόρφωση δεδομένων σε μορφή που να επιτρέπει την εξαγωγή γνώσης και τη λήψη αποφάσεων. Μπορεί να ακούγεται εύκολο αλλά συνήθως δεν είναι, και στην πράξη αποδεικνύεται ένα από τα πιο κρίσιμα στάδια ή και λόγος αποτυχίας του όλου εγχειρήματος.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επιλογή του κατάλληλου αλγόριθμου μηχανικής μάθησης λογικά είναι εύκολη υπόθεση όταν κάποιος γνωρίζει τους αλγόριθμους γενικά και έχει κάποια εμπειρία στη χρήση τους. Ανάλογα με το πρόβλημα, μπορεί να υπάρχουν πάνω από μία καλές επιλογές, ενώ συχνά μπορεί να απαιτείται συνδυασμός αλγορίθμων για το βέλτιστο αποτέλεσμα.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Βασικό στην ανάπτυξη και την οριστικοποίηση ενός τέτοιου συστήματος είναι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οπτικοποίηση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των τελικών αλλά και των ενδιάμεσων αποτελεσμάτων της εφαρμογής του ώστε να γίνει δυνατή η αξιολόγηση του.</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Τελικό στάδιο είναι η ολοκλήρωση του συστήματος μηχανικής μάθησης και η ενσωμάτωση του στη συνολική διαδικασία κάτι που απαιτεί την τεκμηρίωση της λειτουργίας του και την εκπαίδευση του προσωπικού που θα το χρησιμοποιεί ή θα αλληλοεπιδρά με αυτό.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45</a:t>
            </a:fld>
            <a:endParaRPr lang="en-GB"/>
          </a:p>
        </p:txBody>
      </p:sp>
    </p:spTree>
    <p:extLst>
      <p:ext uri="{BB962C8B-B14F-4D97-AF65-F5344CB8AC3E}">
        <p14:creationId xmlns:p14="http://schemas.microsoft.com/office/powerpoint/2010/main" val="1253986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Είναι προφανές λοιπόν ότι η μηχανική μάθηση σε συνδυασμό με άλλες ανατρεπτικές τεχνολογίες μπορεί να περάσει τη μεταλλευτική βιομηχανία σε μια νέα εποχή. Αυτό έχει ήδη ξεκινήσει να γίνεται και ο ρυθμός διείσδυσης αυτής της τεχνολογίας στη μεταλλευτική αυξάνεται συνεχώς.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Χρειάζονται βέβαια περισσότερες συνεργασίες μεταξύ των εταιρειών που δραστηριοποιούνται στο χώρο αυτό, καθώς και με τα διάφορα ερευνητικά κέντρα.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Όπως και σε κάθε άλλη περίπτωση, οι προσπάθειες που γίνονται σε όλα τα επίπεδα οδηγούν σε νέα δεδομένα και αύξηση της εμπιστοσύνης των ανθρώπων που εργάζονται στη μεταλλευτική βιομηχανία προς τα συστήματα μηχανικής μάθησης. Είμαστε</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a:effectLst/>
                <a:latin typeface="Calibri" panose="020F0502020204030204" pitchFamily="34" charset="0"/>
                <a:ea typeface="Calibri" panose="020F0502020204030204" pitchFamily="34" charset="0"/>
                <a:cs typeface="Times New Roman" panose="02020603050405020304" pitchFamily="18" charset="0"/>
              </a:rPr>
              <a:t>μάλλον </a:t>
            </a:r>
            <a:r>
              <a:rPr lang="el-GR" sz="1800" dirty="0">
                <a:effectLst/>
                <a:latin typeface="Calibri" panose="020F0502020204030204" pitchFamily="34" charset="0"/>
                <a:ea typeface="Calibri" panose="020F0502020204030204" pitchFamily="34" charset="0"/>
                <a:cs typeface="Times New Roman" panose="02020603050405020304" pitchFamily="18" charset="0"/>
              </a:rPr>
              <a:t>ακόμα στην αρχή…</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46</a:t>
            </a:fld>
            <a:endParaRPr lang="en-GB"/>
          </a:p>
        </p:txBody>
      </p:sp>
    </p:spTree>
    <p:extLst>
      <p:ext uri="{BB962C8B-B14F-4D97-AF65-F5344CB8AC3E}">
        <p14:creationId xmlns:p14="http://schemas.microsoft.com/office/powerpoint/2010/main" val="1163012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Αν και βέβαια έχουμε ήδη φτάσει πολύ μακριά δεδομένου ότι αυτή τη στιγμή που μιλάμε, το </a:t>
            </a:r>
            <a:r>
              <a:rPr lang="en-GB" sz="1800" dirty="0">
                <a:effectLst/>
                <a:latin typeface="Calibri" panose="020F0502020204030204" pitchFamily="34" charset="0"/>
                <a:ea typeface="Calibri" panose="020F0502020204030204" pitchFamily="34" charset="0"/>
                <a:cs typeface="Times New Roman" panose="02020603050405020304" pitchFamily="18" charset="0"/>
              </a:rPr>
              <a:t>Perseverance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της </a:t>
            </a:r>
            <a:r>
              <a:rPr lang="en-GB" sz="1800" dirty="0">
                <a:effectLst/>
                <a:latin typeface="Calibri" panose="020F0502020204030204" pitchFamily="34" charset="0"/>
                <a:ea typeface="Calibri" panose="020F0502020204030204" pitchFamily="34" charset="0"/>
                <a:cs typeface="Times New Roman" panose="02020603050405020304" pitchFamily="18" charset="0"/>
              </a:rPr>
              <a:t>NASA </a:t>
            </a:r>
            <a:r>
              <a:rPr lang="el-GR" sz="1800" dirty="0">
                <a:effectLst/>
                <a:latin typeface="Calibri" panose="020F0502020204030204" pitchFamily="34" charset="0"/>
                <a:ea typeface="Calibri" panose="020F0502020204030204" pitchFamily="34" charset="0"/>
                <a:cs typeface="Times New Roman" panose="02020603050405020304" pitchFamily="18" charset="0"/>
              </a:rPr>
              <a:t>γεμάτο συστήματα μηχανικής μάθησης, εκτελεί γεωτρήσεις και άλλες δειγματοληψίες εκατομμύρια χιλιόμετρα μακριά από τη Γη, στο επικίνδυνο περιβάλλον του Άρη.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47</a:t>
            </a:fld>
            <a:endParaRPr lang="en-GB"/>
          </a:p>
        </p:txBody>
      </p:sp>
    </p:spTree>
    <p:extLst>
      <p:ext uri="{BB962C8B-B14F-4D97-AF65-F5344CB8AC3E}">
        <p14:creationId xmlns:p14="http://schemas.microsoft.com/office/powerpoint/2010/main" val="2826798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Κοιτώντας μάλιστα γνωστές ταινίες του </a:t>
            </a:r>
            <a:r>
              <a:rPr lang="en-GB" sz="1800" dirty="0">
                <a:effectLst/>
                <a:latin typeface="Calibri" panose="020F0502020204030204" pitchFamily="34" charset="0"/>
                <a:ea typeface="Calibri" panose="020F0502020204030204" pitchFamily="34" charset="0"/>
                <a:cs typeface="Times New Roman" panose="02020603050405020304" pitchFamily="18" charset="0"/>
              </a:rPr>
              <a:t>Hollywood</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αντιλαμβάνεται κανείς ότι πολλές εφαρμογές της μηχανικής μάθησης που θεωρήθηκαν επιστημονική φαντασία στο πρόσφατο παρελθόν είναι πλέον επιστημονική πραγματικότητα. Ίσως θα πρέπει οι σεναριογράφοι να είναι πιο προσεκτικοί αν δεν θέλουν τα σενάριά τους να είναι ξεπερασμένα από τη σημερινή μεταλλευτική τεχνολογία.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48</a:t>
            </a:fld>
            <a:endParaRPr lang="en-GB"/>
          </a:p>
        </p:txBody>
      </p:sp>
    </p:spTree>
    <p:extLst>
      <p:ext uri="{BB962C8B-B14F-4D97-AF65-F5344CB8AC3E}">
        <p14:creationId xmlns:p14="http://schemas.microsoft.com/office/powerpoint/2010/main" val="306353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Ας επιστρέψουμε όμως πίσω στην εποχή μας και σε αυτό που μας ενδιαφέρει – πως μπορεί και πως ήδη βοηθάει η μηχανική μάθηση τη μεταλλευτική βιομηχανία.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Πρόκειται για μια πολλά υποσχόμενη τεχνολογία που ήδη έχει πετύχει πάρα πολλά και που όμως η επιτυχής εφαρμογή της στην αντιμετώπιση των σύγχρονων προκλήσεων της μεταλλευτικής απαιτεί γνώσεις που λείπουν γενικότερα από τη μεταλλευτική βιομηχανία.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Όπως και με κάθε άλλη τεχνολογία, αλλά ίσως ακόμα πιο σημαντικό για τη μηχανική μάθηση είναι να θέτουμε τα ερωτήματα και να διαμορφώνουμε τα όποια προβλήματα θέλουμε να προσεγγίσουμε, με κατάλληλο τρόπο ώστε να μπορεί να βοηθήσει.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τους παραπάνω λόγους, είναι καλό να αφιερώσουμε λίγο χρόνο στο να γνωρίσουμε τη μηχανική μάθηση και κάποια βασικά στοιχεία της.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5</a:t>
            </a:fld>
            <a:endParaRPr lang="en-GB"/>
          </a:p>
        </p:txBody>
      </p:sp>
    </p:spTree>
    <p:extLst>
      <p:ext uri="{BB962C8B-B14F-4D97-AF65-F5344CB8AC3E}">
        <p14:creationId xmlns:p14="http://schemas.microsoft.com/office/powerpoint/2010/main" val="197696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Ξεκινάμε κάνοντας μια σύντομη ανασκόπηση των βασικών μορφών μηχανικής μάθησης. Όπως βλέπουμε υπάρχουν διαφορετικές μορφές ή μοντέλα μάθησης τα οποία ταιριάζουν σε διαφορετικά είδη προβλημάτων. Τα όρια μεταξύ των μοντέλων δεν είναι απόλυτα και υπάρχουν πολλές περιπτώσεις συνδυασμού τους.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Γενικά λοιπόν μπορούμε να αναφέρουμε την επιβλεπόμενη, τη μη-επιβλεπόμενη, την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ημι</a:t>
            </a:r>
            <a:r>
              <a:rPr lang="el-GR" sz="1800" dirty="0">
                <a:effectLst/>
                <a:latin typeface="Calibri" panose="020F0502020204030204" pitchFamily="34" charset="0"/>
                <a:ea typeface="Calibri" panose="020F0502020204030204" pitchFamily="34" charset="0"/>
                <a:cs typeface="Times New Roman" panose="02020603050405020304" pitchFamily="18" charset="0"/>
              </a:rPr>
              <a:t>-επιβλεπόμενη και την ενισχυτική ή ενισχυμένη μάθηση. Ας τις δούμε μία-μία με τη σειρά.</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6</a:t>
            </a:fld>
            <a:endParaRPr lang="en-GB"/>
          </a:p>
        </p:txBody>
      </p:sp>
    </p:spTree>
    <p:extLst>
      <p:ext uri="{BB962C8B-B14F-4D97-AF65-F5344CB8AC3E}">
        <p14:creationId xmlns:p14="http://schemas.microsoft.com/office/powerpoint/2010/main" val="383670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επιβλεπόμενη μάθηση αποτελεί ένα από τα πιο κλασικά μοντέλα μηχανικής μάθησης. Οι αλγόριθμοι αυτής της κατηγορίας εκπαιδεύονται χρησιμοποιώντας δεδομένα που συνδυάζουν τιμές εισόδου και τις επιθυμητές τιμές εξόδου, αναπτύσσοντας έτσι ένα μοντέλο συσχέτισης μεταξύ τους το οποίο μπορεί στη συνέχεια να χρησιμοποιηθεί για την πρόβλεψη της τιμής εξόδου για νέες τιμές εισόδου. Η διαδικασία εκπαίδευσης συνήθως γίνεται με ένα υποσύνολο των διαθέσιμων δεδομένων ενώ ένα μέρος τους χρησιμοποιείται μετά την εκπαίδευση για τη δοκιμή του εκπαιδευμένου συστήματος.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7</a:t>
            </a:fld>
            <a:endParaRPr lang="en-GB"/>
          </a:p>
        </p:txBody>
      </p:sp>
    </p:spTree>
    <p:extLst>
      <p:ext uri="{BB962C8B-B14F-4D97-AF65-F5344CB8AC3E}">
        <p14:creationId xmlns:p14="http://schemas.microsoft.com/office/powerpoint/2010/main" val="368695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 μη-επιβλεπόμενη μάθηση, ο αλγόριθμος τροφοδοτείται με τιμές εισόδου για τις οποίες δεν είναι γνωστό το αποτέλεσμα, δηλαδή η τιμή εξόδου. Η εκπαίδευση σε αυτή την περίπτωση ανάγεται σε μια διαδικασία αυτό-οργάνωσης του συστήματος με στόχο τον εντοπισμό μοτίβων στα δεδομένα και την τελική ομαδοποίησή τους ή την απλοποίησή τους σε έναν χώρο λιγότερων διαστάσεων.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8</a:t>
            </a:fld>
            <a:endParaRPr lang="en-GB"/>
          </a:p>
        </p:txBody>
      </p:sp>
    </p:spTree>
    <p:extLst>
      <p:ext uri="{BB962C8B-B14F-4D97-AF65-F5344CB8AC3E}">
        <p14:creationId xmlns:p14="http://schemas.microsoft.com/office/powerpoint/2010/main" val="374729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Ανάμεσα στα δύο προηγούμενα πρότυπα βρίσκεται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ημι</a:t>
            </a:r>
            <a:r>
              <a:rPr lang="el-GR" sz="1800" dirty="0">
                <a:effectLst/>
                <a:latin typeface="Calibri" panose="020F0502020204030204" pitchFamily="34" charset="0"/>
                <a:ea typeface="Calibri" panose="020F0502020204030204" pitchFamily="34" charset="0"/>
                <a:cs typeface="Times New Roman" panose="02020603050405020304" pitchFamily="18" charset="0"/>
              </a:rPr>
              <a:t>-επιβλεπόμενη μάθηση, στην οποία ένα μέρος του συνόλου των δεδομένων συνδυάζει τιμές εισόδου και εξόδου, ενώ το μεγαλύτερο μέρος αποτελείται μόνο από τιμές εισόδου. Η διαδικασία εκπαίδευσης περνάει από στάδια στα οποία οι πιο αξιόπιστες προβλέψεις του μοντέλου που διαμορφώνεται χρησιμοποιούνται ως τιμές εξόδου για μέρος των δεδομένων εισόδου για το οποίο δεν υπήρχε αρχικά η επιθυμητή έξοδος οδηγώντας σταδιακά σε ένα βελτιωμένο σύστημα.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Το γεγονός ότι η εκπαίδευση βασίζεται ολοένα και περισσότερο σε προβλέψεις και όχι σε δεδομένα, σε συνδυασμό με το ότι πρόκειται για ένα νεότερο μοντέλο μάθησης, κάνει αρκετό κόσμο να το αντιμετωπίζει με σκεπτικισμό. Παρόλα αυτά, έχει σημαντικές εφαρμογές, όπως στην αναγνώριση ομιλίας.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Θέση αριθμού διαφάνειας 3"/>
          <p:cNvSpPr>
            <a:spLocks noGrp="1"/>
          </p:cNvSpPr>
          <p:nvPr>
            <p:ph type="sldNum" sz="quarter" idx="5"/>
          </p:nvPr>
        </p:nvSpPr>
        <p:spPr/>
        <p:txBody>
          <a:bodyPr/>
          <a:lstStyle/>
          <a:p>
            <a:fld id="{438E7D7F-5AE4-41FF-9973-F365514FBB52}" type="slidenum">
              <a:rPr lang="en-GB" smtClean="0"/>
              <a:t>9</a:t>
            </a:fld>
            <a:endParaRPr lang="en-GB"/>
          </a:p>
        </p:txBody>
      </p:sp>
    </p:spTree>
    <p:extLst>
      <p:ext uri="{BB962C8B-B14F-4D97-AF65-F5344CB8AC3E}">
        <p14:creationId xmlns:p14="http://schemas.microsoft.com/office/powerpoint/2010/main" val="114033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5.tif"/><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5.tif"/><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110329755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12526007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29365054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B01750-628E-433D-A445-C492351D21B9}" type="slidenum">
              <a:rPr lang="en-GB" smtClean="0"/>
              <a:t>‹#›</a:t>
            </a:fld>
            <a:endParaRPr lang="en-GB"/>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6739723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330107347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B01750-628E-433D-A445-C492351D21B9}" type="slidenum">
              <a:rPr lang="en-GB" smtClean="0"/>
              <a:t>‹#›</a:t>
            </a:fld>
            <a:endParaRPr lang="en-GB"/>
          </a:p>
        </p:txBody>
      </p:sp>
      <p:pic>
        <p:nvPicPr>
          <p:cNvPr id="2" name="Εικόνα 1">
            <a:extLst>
              <a:ext uri="{FF2B5EF4-FFF2-40B4-BE49-F238E27FC236}">
                <a16:creationId xmlns:a16="http://schemas.microsoft.com/office/drawing/2014/main" id="{16B4097B-A220-DC03-37BC-2C91C3BD1E73}"/>
              </a:ext>
            </a:extLst>
          </p:cNvPr>
          <p:cNvPicPr>
            <a:picLocks noChangeAspect="1"/>
          </p:cNvPicPr>
          <p:nvPr userDrawn="1"/>
        </p:nvPicPr>
        <p:blipFill rotWithShape="1">
          <a:blip r:embed="rId2">
            <a:duotone>
              <a:prstClr val="black"/>
              <a:srgbClr val="0187FF">
                <a:tint val="45000"/>
                <a:satMod val="400000"/>
              </a:srgbClr>
            </a:duotone>
            <a:extLst>
              <a:ext uri="{28A0092B-C50C-407E-A947-70E740481C1C}">
                <a14:useLocalDpi xmlns:a14="http://schemas.microsoft.com/office/drawing/2010/main" val="0"/>
              </a:ext>
            </a:extLst>
          </a:blip>
          <a:srcRect/>
          <a:stretch/>
        </p:blipFill>
        <p:spPr>
          <a:xfrm>
            <a:off x="0" y="-1655"/>
            <a:ext cx="12192000" cy="462601"/>
          </a:xfrm>
          <a:prstGeom prst="rect">
            <a:avLst/>
          </a:prstGeom>
        </p:spPr>
      </p:pic>
      <p:sp>
        <p:nvSpPr>
          <p:cNvPr id="6" name="TextBox 5">
            <a:extLst>
              <a:ext uri="{FF2B5EF4-FFF2-40B4-BE49-F238E27FC236}">
                <a16:creationId xmlns:a16="http://schemas.microsoft.com/office/drawing/2014/main" id="{7E95C432-61D7-43D3-8DCA-36BE281D2FD4}"/>
              </a:ext>
            </a:extLst>
          </p:cNvPr>
          <p:cNvSpPr txBox="1"/>
          <p:nvPr userDrawn="1"/>
        </p:nvSpPr>
        <p:spPr>
          <a:xfrm>
            <a:off x="2267330" y="65830"/>
            <a:ext cx="9877131" cy="307777"/>
          </a:xfrm>
          <a:prstGeom prst="rect">
            <a:avLst/>
          </a:prstGeom>
          <a:noFill/>
        </p:spPr>
        <p:txBody>
          <a:bodyPr wrap="square">
            <a:spAutoFit/>
          </a:bodyPr>
          <a:lstStyle/>
          <a:p>
            <a:pPr algn="r"/>
            <a:r>
              <a:rPr lang="el-GR" sz="1400">
                <a:solidFill>
                  <a:srgbClr val="E9B72D"/>
                </a:solidFill>
                <a:effectLst>
                  <a:outerShdw blurRad="38100" dist="38100" dir="2700000" algn="tl">
                    <a:srgbClr val="000000">
                      <a:alpha val="43137"/>
                    </a:srgbClr>
                  </a:outerShdw>
                </a:effectLst>
                <a:latin typeface="Copperplate Gothic Light" panose="020E0507020206020404" pitchFamily="34" charset="0"/>
              </a:rPr>
              <a:t>ΕΡΓΑΣΤΗΡΙΟ ΜΕΤΑΛΛΕΥΤΙΚΗΣ ΠΛΗΡΟΦΟΡΙΚΗΣ ΚΑΙ ΕΦΑΡΜΟΓΩΝ ΜΗΧΑΝΙΚΗΣ ΜΑΘΗΣΗΣ</a:t>
            </a:r>
            <a:endParaRPr lang="en-US" sz="1400" dirty="0">
              <a:solidFill>
                <a:srgbClr val="E9B72D"/>
              </a:solidFill>
              <a:effectLst>
                <a:outerShdw blurRad="38100" dist="38100" dir="2700000" algn="tl">
                  <a:srgbClr val="000000">
                    <a:alpha val="43137"/>
                  </a:srgbClr>
                </a:outerShdw>
              </a:effectLst>
              <a:latin typeface="Copperplate Gothic Light" panose="020E0507020206020404" pitchFamily="34" charset="0"/>
            </a:endParaRPr>
          </a:p>
        </p:txBody>
      </p:sp>
      <p:pic>
        <p:nvPicPr>
          <p:cNvPr id="13" name="Εικόνα 12" descr="Εικόνα που περιέχει κείμενο, clipart&#10;&#10;Περιγραφή που δημιουργήθηκε αυτόματα">
            <a:extLst>
              <a:ext uri="{FF2B5EF4-FFF2-40B4-BE49-F238E27FC236}">
                <a16:creationId xmlns:a16="http://schemas.microsoft.com/office/drawing/2014/main" id="{980B95B6-F6B8-B8BA-2AF4-60EBA3EC1CD8}"/>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3278" y="6348655"/>
            <a:ext cx="409575" cy="409575"/>
          </a:xfrm>
          <a:prstGeom prst="rect">
            <a:avLst/>
          </a:prstGeom>
        </p:spPr>
      </p:pic>
      <p:pic>
        <p:nvPicPr>
          <p:cNvPr id="14" name="Picture 2" descr="GRawMat | ΣΣΚ">
            <a:extLst>
              <a:ext uri="{FF2B5EF4-FFF2-40B4-BE49-F238E27FC236}">
                <a16:creationId xmlns:a16="http://schemas.microsoft.com/office/drawing/2014/main" id="{40CBB7DE-3215-65B7-EF63-A69E2C2DE0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08332" y="6342507"/>
            <a:ext cx="1606917" cy="468475"/>
          </a:xfrm>
          <a:prstGeom prst="rect">
            <a:avLst/>
          </a:prstGeom>
          <a:noFill/>
          <a:extLst>
            <a:ext uri="{909E8E84-426E-40DD-AFC4-6F175D3DCCD1}">
              <a14:hiddenFill xmlns:a14="http://schemas.microsoft.com/office/drawing/2010/main">
                <a:solidFill>
                  <a:srgbClr val="FFFFFF"/>
                </a:solidFill>
              </a14:hiddenFill>
            </a:ext>
          </a:extLst>
        </p:spPr>
      </p:pic>
      <p:pic>
        <p:nvPicPr>
          <p:cNvPr id="16" name="Εικόνα 15">
            <a:extLst>
              <a:ext uri="{FF2B5EF4-FFF2-40B4-BE49-F238E27FC236}">
                <a16:creationId xmlns:a16="http://schemas.microsoft.com/office/drawing/2014/main" id="{833DF3FB-398A-8648-F43C-91B5284624BA}"/>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5836" y="6338766"/>
            <a:ext cx="484690" cy="468475"/>
          </a:xfrm>
          <a:prstGeom prst="rect">
            <a:avLst/>
          </a:prstGeom>
        </p:spPr>
      </p:pic>
    </p:spTree>
    <p:extLst>
      <p:ext uri="{BB962C8B-B14F-4D97-AF65-F5344CB8AC3E}">
        <p14:creationId xmlns:p14="http://schemas.microsoft.com/office/powerpoint/2010/main" val="150703333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204723464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337396387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133787258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a:xfrm>
            <a:off x="492369" y="461837"/>
            <a:ext cx="11220909" cy="1325563"/>
          </a:xfrm>
        </p:spPr>
        <p:txBody>
          <a:bodyPr>
            <a:noAutofit/>
          </a:bodyPr>
          <a:lstStyle>
            <a:lvl1pPr>
              <a:defRPr sz="4800">
                <a:solidFill>
                  <a:schemeClr val="accent5">
                    <a:lumMod val="60000"/>
                    <a:lumOff val="40000"/>
                  </a:schemeClr>
                </a:solidFill>
                <a:effectLst>
                  <a:outerShdw blurRad="38100" dist="38100" dir="2700000" algn="tl">
                    <a:srgbClr val="000000">
                      <a:alpha val="43137"/>
                    </a:srgbClr>
                  </a:outerShdw>
                </a:effectLst>
                <a:latin typeface="Myriad Pro Light" panose="020B0603030403020204" pitchFamily="34" charset="0"/>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120000" y="1987061"/>
            <a:ext cx="10233800" cy="4189901"/>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93431" y="6338766"/>
            <a:ext cx="2743200" cy="365125"/>
          </a:xfrm>
        </p:spPr>
        <p:txBody>
          <a:bodyPr/>
          <a:lstStyle>
            <a:lvl1pPr algn="l">
              <a:defRPr/>
            </a:lvl1pPr>
          </a:lstStyle>
          <a:p>
            <a:fld id="{E1B01750-628E-433D-A445-C492351D21B9}" type="slidenum">
              <a:rPr lang="en-GB" smtClean="0"/>
              <a:pPr/>
              <a:t>‹#›</a:t>
            </a:fld>
            <a:r>
              <a:rPr lang="el-GR" dirty="0"/>
              <a:t> / 4</a:t>
            </a:r>
            <a:r>
              <a:rPr lang="en-GB" dirty="0"/>
              <a:t>9</a:t>
            </a:r>
          </a:p>
        </p:txBody>
      </p:sp>
      <p:pic>
        <p:nvPicPr>
          <p:cNvPr id="2" name="Εικόνα 1">
            <a:extLst>
              <a:ext uri="{FF2B5EF4-FFF2-40B4-BE49-F238E27FC236}">
                <a16:creationId xmlns:a16="http://schemas.microsoft.com/office/drawing/2014/main" id="{E0DB7E3E-E3B8-C57B-626A-F3296F7A5440}"/>
              </a:ext>
            </a:extLst>
          </p:cNvPr>
          <p:cNvPicPr>
            <a:picLocks noChangeAspect="1"/>
          </p:cNvPicPr>
          <p:nvPr userDrawn="1"/>
        </p:nvPicPr>
        <p:blipFill rotWithShape="1">
          <a:blip r:embed="rId2">
            <a:duotone>
              <a:prstClr val="black"/>
              <a:srgbClr val="0187FF">
                <a:tint val="45000"/>
                <a:satMod val="400000"/>
              </a:srgbClr>
            </a:duotone>
            <a:extLst>
              <a:ext uri="{28A0092B-C50C-407E-A947-70E740481C1C}">
                <a14:useLocalDpi xmlns:a14="http://schemas.microsoft.com/office/drawing/2010/main" val="0"/>
              </a:ext>
            </a:extLst>
          </a:blip>
          <a:srcRect/>
          <a:stretch/>
        </p:blipFill>
        <p:spPr>
          <a:xfrm>
            <a:off x="0" y="-1655"/>
            <a:ext cx="12192000" cy="462601"/>
          </a:xfrm>
          <a:prstGeom prst="rect">
            <a:avLst/>
          </a:prstGeom>
        </p:spPr>
      </p:pic>
      <p:sp>
        <p:nvSpPr>
          <p:cNvPr id="7" name="TextBox 6">
            <a:extLst>
              <a:ext uri="{FF2B5EF4-FFF2-40B4-BE49-F238E27FC236}">
                <a16:creationId xmlns:a16="http://schemas.microsoft.com/office/drawing/2014/main" id="{766EAFD5-F13B-61D0-ED27-5AC51B9D2B5E}"/>
              </a:ext>
            </a:extLst>
          </p:cNvPr>
          <p:cNvSpPr txBox="1"/>
          <p:nvPr userDrawn="1"/>
        </p:nvSpPr>
        <p:spPr>
          <a:xfrm>
            <a:off x="2267330" y="65830"/>
            <a:ext cx="9877131" cy="307777"/>
          </a:xfrm>
          <a:prstGeom prst="rect">
            <a:avLst/>
          </a:prstGeom>
          <a:noFill/>
        </p:spPr>
        <p:txBody>
          <a:bodyPr wrap="square">
            <a:spAutoFit/>
          </a:bodyPr>
          <a:lstStyle/>
          <a:p>
            <a:pPr algn="r"/>
            <a:r>
              <a:rPr lang="el-GR" sz="1400">
                <a:solidFill>
                  <a:srgbClr val="E9B72D"/>
                </a:solidFill>
                <a:effectLst>
                  <a:outerShdw blurRad="38100" dist="38100" dir="2700000" algn="tl">
                    <a:srgbClr val="000000">
                      <a:alpha val="43137"/>
                    </a:srgbClr>
                  </a:outerShdw>
                </a:effectLst>
                <a:latin typeface="Copperplate Gothic Light" panose="020E0507020206020404" pitchFamily="34" charset="0"/>
              </a:rPr>
              <a:t>ΕΡΓΑΣΤΗΡΙΟ ΜΕΤΑΛΛΕΥΤΙΚΗΣ ΠΛΗΡΟΦΟΡΙΚΗΣ ΚΑΙ ΕΦΑΡΜΟΓΩΝ ΜΗΧΑΝΙΚΗΣ ΜΑΘΗΣΗΣ</a:t>
            </a:r>
            <a:endParaRPr lang="en-US" sz="1400" dirty="0">
              <a:solidFill>
                <a:srgbClr val="E9B72D"/>
              </a:solidFill>
              <a:effectLst>
                <a:outerShdw blurRad="38100" dist="38100" dir="2700000" algn="tl">
                  <a:srgbClr val="000000">
                    <a:alpha val="43137"/>
                  </a:srgbClr>
                </a:outerShdw>
              </a:effectLst>
              <a:latin typeface="Copperplate Gothic Light" panose="020E0507020206020404" pitchFamily="34" charset="0"/>
            </a:endParaRPr>
          </a:p>
        </p:txBody>
      </p:sp>
      <p:pic>
        <p:nvPicPr>
          <p:cNvPr id="9" name="Εικόνα 8" descr="Εικόνα που περιέχει κείμενο, clipart&#10;&#10;Περιγραφή που δημιουργήθηκε αυτόματα">
            <a:extLst>
              <a:ext uri="{FF2B5EF4-FFF2-40B4-BE49-F238E27FC236}">
                <a16:creationId xmlns:a16="http://schemas.microsoft.com/office/drawing/2014/main" id="{84BF3009-7910-B45E-5FB3-F91754588C42}"/>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3278" y="6348655"/>
            <a:ext cx="409575" cy="409575"/>
          </a:xfrm>
          <a:prstGeom prst="rect">
            <a:avLst/>
          </a:prstGeom>
        </p:spPr>
      </p:pic>
      <p:pic>
        <p:nvPicPr>
          <p:cNvPr id="10" name="Picture 2" descr="GRawMat | ΣΣΚ">
            <a:extLst>
              <a:ext uri="{FF2B5EF4-FFF2-40B4-BE49-F238E27FC236}">
                <a16:creationId xmlns:a16="http://schemas.microsoft.com/office/drawing/2014/main" id="{B0E789AE-55A5-EFDE-3456-5FE40D1D942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08332" y="6342507"/>
            <a:ext cx="1606917" cy="468475"/>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10">
            <a:extLst>
              <a:ext uri="{FF2B5EF4-FFF2-40B4-BE49-F238E27FC236}">
                <a16:creationId xmlns:a16="http://schemas.microsoft.com/office/drawing/2014/main" id="{503127F9-102C-6D83-2FF5-96B61EF9B66C}"/>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5836" y="6338766"/>
            <a:ext cx="484690" cy="468475"/>
          </a:xfrm>
          <a:prstGeom prst="rect">
            <a:avLst/>
          </a:prstGeom>
        </p:spPr>
      </p:pic>
    </p:spTree>
    <p:extLst>
      <p:ext uri="{BB962C8B-B14F-4D97-AF65-F5344CB8AC3E}">
        <p14:creationId xmlns:p14="http://schemas.microsoft.com/office/powerpoint/2010/main" val="373723945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337654963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87161693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1364199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412940513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140868533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183067897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B01750-628E-433D-A445-C492351D21B9}" type="slidenum">
              <a:rPr lang="en-GB" smtClean="0"/>
              <a:t>‹#›</a:t>
            </a:fld>
            <a:endParaRPr lang="en-GB"/>
          </a:p>
        </p:txBody>
      </p:sp>
    </p:spTree>
    <p:extLst>
      <p:ext uri="{BB962C8B-B14F-4D97-AF65-F5344CB8AC3E}">
        <p14:creationId xmlns:p14="http://schemas.microsoft.com/office/powerpoint/2010/main" val="4501757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1B01750-628E-433D-A445-C492351D21B9}" type="slidenum">
              <a:rPr lang="en-GB" smtClean="0"/>
              <a:t>‹#›</a:t>
            </a:fld>
            <a:endParaRPr lang="en-GB"/>
          </a:p>
        </p:txBody>
      </p:sp>
    </p:spTree>
    <p:extLst>
      <p:ext uri="{BB962C8B-B14F-4D97-AF65-F5344CB8AC3E}">
        <p14:creationId xmlns:p14="http://schemas.microsoft.com/office/powerpoint/2010/main" val="489416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fade/>
  </p:transition>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Digitisation in mining - RCT">
            <a:extLst>
              <a:ext uri="{FF2B5EF4-FFF2-40B4-BE49-F238E27FC236}">
                <a16:creationId xmlns:a16="http://schemas.microsoft.com/office/drawing/2014/main" id="{11F589F9-34F1-A21E-9FC5-B0A6677BC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75F05E12-A91B-54D7-D9B4-BCC4F9815393}"/>
              </a:ext>
            </a:extLst>
          </p:cNvPr>
          <p:cNvSpPr>
            <a:spLocks noGrp="1"/>
          </p:cNvSpPr>
          <p:nvPr>
            <p:ph type="ctrTitle"/>
          </p:nvPr>
        </p:nvSpPr>
        <p:spPr>
          <a:xfrm>
            <a:off x="1523999" y="1907967"/>
            <a:ext cx="9144000" cy="1521033"/>
          </a:xfrm>
        </p:spPr>
        <p:txBody>
          <a:bodyPr>
            <a:noAutofit/>
          </a:bodyPr>
          <a:lstStyle/>
          <a:p>
            <a:pPr algn="ctr"/>
            <a:r>
              <a:rPr lang="el-GR" sz="5400" b="1" spc="-150" dirty="0">
                <a:solidFill>
                  <a:schemeClr val="tx1"/>
                </a:solidFill>
                <a:effectLst>
                  <a:outerShdw blurRad="50800" dist="38100" dir="2700000" algn="tl" rotWithShape="0">
                    <a:prstClr val="black">
                      <a:alpha val="40000"/>
                    </a:prstClr>
                  </a:outerShdw>
                </a:effectLst>
              </a:rPr>
              <a:t>Η Μηχανική Μάθηση </a:t>
            </a:r>
            <a:br>
              <a:rPr lang="en-GB" sz="5400" b="1" spc="-150" dirty="0">
                <a:solidFill>
                  <a:schemeClr val="tx1"/>
                </a:solidFill>
                <a:effectLst>
                  <a:outerShdw blurRad="50800" dist="38100" dir="2700000" algn="tl" rotWithShape="0">
                    <a:prstClr val="black">
                      <a:alpha val="40000"/>
                    </a:prstClr>
                  </a:outerShdw>
                </a:effectLst>
              </a:rPr>
            </a:br>
            <a:r>
              <a:rPr lang="el-GR" sz="5400" b="1" spc="-150" dirty="0">
                <a:solidFill>
                  <a:schemeClr val="tx1"/>
                </a:solidFill>
                <a:effectLst>
                  <a:outerShdw blurRad="50800" dist="38100" dir="2700000" algn="tl" rotWithShape="0">
                    <a:prstClr val="black">
                      <a:alpha val="40000"/>
                    </a:prstClr>
                  </a:outerShdw>
                </a:effectLst>
              </a:rPr>
              <a:t>στον Κόσμο της Μεταλλευτικής</a:t>
            </a:r>
            <a:endParaRPr lang="en-GB" sz="5400" b="1" spc="-150" dirty="0">
              <a:solidFill>
                <a:schemeClr val="tx1"/>
              </a:solidFill>
              <a:effectLst>
                <a:outerShdw blurRad="50800" dist="38100" dir="2700000" algn="tl" rotWithShape="0">
                  <a:prstClr val="black">
                    <a:alpha val="40000"/>
                  </a:prstClr>
                </a:outerShdw>
              </a:effectLst>
            </a:endParaRPr>
          </a:p>
        </p:txBody>
      </p:sp>
      <p:sp>
        <p:nvSpPr>
          <p:cNvPr id="3" name="Υπότιτλος 2">
            <a:extLst>
              <a:ext uri="{FF2B5EF4-FFF2-40B4-BE49-F238E27FC236}">
                <a16:creationId xmlns:a16="http://schemas.microsoft.com/office/drawing/2014/main" id="{5B65527B-A28D-ECBD-E5E6-0722C25029EA}"/>
              </a:ext>
            </a:extLst>
          </p:cNvPr>
          <p:cNvSpPr>
            <a:spLocks noGrp="1"/>
          </p:cNvSpPr>
          <p:nvPr>
            <p:ph type="subTitle" idx="1"/>
          </p:nvPr>
        </p:nvSpPr>
        <p:spPr>
          <a:xfrm>
            <a:off x="3428584" y="3749052"/>
            <a:ext cx="5334831" cy="1521033"/>
          </a:xfrm>
        </p:spPr>
        <p:txBody>
          <a:bodyPr>
            <a:normAutofit/>
          </a:bodyPr>
          <a:lstStyle/>
          <a:p>
            <a:pPr algn="ctr"/>
            <a:r>
              <a:rPr lang="el-GR" dirty="0">
                <a:solidFill>
                  <a:srgbClr val="E3B32C"/>
                </a:solidFill>
                <a:effectLst>
                  <a:outerShdw blurRad="38100" dist="38100" dir="2700000" algn="tl">
                    <a:srgbClr val="000000">
                      <a:alpha val="43137"/>
                    </a:srgbClr>
                  </a:outerShdw>
                </a:effectLst>
              </a:rPr>
              <a:t>Ιωάννης Καπαγερίδης </a:t>
            </a:r>
            <a:br>
              <a:rPr lang="el-GR" dirty="0">
                <a:solidFill>
                  <a:srgbClr val="E3B32C"/>
                </a:solidFill>
                <a:effectLst>
                  <a:outerShdw blurRad="38100" dist="38100" dir="2700000" algn="tl">
                    <a:srgbClr val="000000">
                      <a:alpha val="43137"/>
                    </a:srgbClr>
                  </a:outerShdw>
                </a:effectLst>
              </a:rPr>
            </a:br>
            <a:r>
              <a:rPr lang="en-GB" sz="1200" i="1" dirty="0">
                <a:solidFill>
                  <a:srgbClr val="E3B32C"/>
                </a:solidFill>
                <a:effectLst>
                  <a:outerShdw blurRad="38100" dist="38100" dir="2700000" algn="tl">
                    <a:srgbClr val="000000">
                      <a:alpha val="43137"/>
                    </a:srgbClr>
                  </a:outerShdw>
                </a:effectLst>
              </a:rPr>
              <a:t>PhD CEng CSci MIMMM</a:t>
            </a:r>
            <a:endParaRPr lang="en-GB" i="1" dirty="0">
              <a:solidFill>
                <a:srgbClr val="E3B32C"/>
              </a:solidFill>
              <a:effectLst>
                <a:outerShdw blurRad="38100" dist="38100" dir="2700000" algn="tl">
                  <a:srgbClr val="000000">
                    <a:alpha val="43137"/>
                  </a:srgbClr>
                </a:outerShdw>
              </a:effectLst>
            </a:endParaRPr>
          </a:p>
          <a:p>
            <a:pPr algn="ctr">
              <a:spcBef>
                <a:spcPts val="0"/>
              </a:spcBef>
            </a:pPr>
            <a:r>
              <a:rPr lang="el-GR" sz="1200" i="1" dirty="0">
                <a:solidFill>
                  <a:srgbClr val="E3B32C"/>
                </a:solidFill>
                <a:effectLst>
                  <a:outerShdw blurRad="38100" dist="38100" dir="2700000" algn="tl">
                    <a:srgbClr val="000000">
                      <a:alpha val="43137"/>
                    </a:srgbClr>
                  </a:outerShdw>
                </a:effectLst>
              </a:rPr>
              <a:t>Αναπληρωτής Καθηγητής Μεταλλευτικής Πληροφορικής</a:t>
            </a:r>
          </a:p>
          <a:p>
            <a:pPr algn="ctr">
              <a:spcBef>
                <a:spcPts val="0"/>
              </a:spcBef>
            </a:pPr>
            <a:r>
              <a:rPr lang="el-GR" sz="1200" i="1" dirty="0">
                <a:solidFill>
                  <a:srgbClr val="E3B32C"/>
                </a:solidFill>
                <a:effectLst>
                  <a:outerShdw blurRad="38100" dist="38100" dir="2700000" algn="tl">
                    <a:srgbClr val="000000">
                      <a:alpha val="43137"/>
                    </a:srgbClr>
                  </a:outerShdw>
                </a:effectLst>
              </a:rPr>
              <a:t>Τμήμα Μηχανικών Ορυκτών Πόρων</a:t>
            </a:r>
          </a:p>
          <a:p>
            <a:pPr algn="ctr">
              <a:spcBef>
                <a:spcPts val="0"/>
              </a:spcBef>
            </a:pPr>
            <a:r>
              <a:rPr lang="el-GR" sz="1200" i="1" dirty="0">
                <a:solidFill>
                  <a:srgbClr val="E3B32C"/>
                </a:solidFill>
                <a:effectLst>
                  <a:outerShdw blurRad="38100" dist="38100" dir="2700000" algn="tl">
                    <a:srgbClr val="000000">
                      <a:alpha val="43137"/>
                    </a:srgbClr>
                  </a:outerShdw>
                </a:effectLst>
              </a:rPr>
              <a:t>Πολυτεχνική Σχολή</a:t>
            </a:r>
          </a:p>
          <a:p>
            <a:pPr algn="ctr">
              <a:spcBef>
                <a:spcPts val="0"/>
              </a:spcBef>
            </a:pPr>
            <a:r>
              <a:rPr lang="el-GR" sz="1200" i="1" dirty="0">
                <a:solidFill>
                  <a:srgbClr val="E3B32C"/>
                </a:solidFill>
                <a:effectLst>
                  <a:outerShdw blurRad="38100" dist="38100" dir="2700000" algn="tl">
                    <a:srgbClr val="000000">
                      <a:alpha val="43137"/>
                    </a:srgbClr>
                  </a:outerShdw>
                </a:effectLst>
              </a:rPr>
              <a:t>Πανεπιστήμιο Δυτικής Μακεδονία</a:t>
            </a:r>
            <a:r>
              <a:rPr lang="el-GR" sz="1200" dirty="0">
                <a:solidFill>
                  <a:srgbClr val="E3B32C"/>
                </a:solidFill>
                <a:effectLst>
                  <a:outerShdw blurRad="38100" dist="38100" dir="2700000" algn="tl">
                    <a:srgbClr val="000000">
                      <a:alpha val="43137"/>
                    </a:srgbClr>
                  </a:outerShdw>
                </a:effectLst>
              </a:rPr>
              <a:t>ς</a:t>
            </a:r>
            <a:endParaRPr lang="en-GB" sz="1200" dirty="0">
              <a:solidFill>
                <a:srgbClr val="E3B32C"/>
              </a:solidFill>
              <a:effectLst>
                <a:outerShdw blurRad="38100" dist="38100" dir="2700000" algn="tl">
                  <a:srgbClr val="000000">
                    <a:alpha val="43137"/>
                  </a:srgbClr>
                </a:outerShdw>
              </a:effectLst>
            </a:endParaRPr>
          </a:p>
        </p:txBody>
      </p:sp>
      <p:pic>
        <p:nvPicPr>
          <p:cNvPr id="4" name="Εικόνα 3">
            <a:extLst>
              <a:ext uri="{FF2B5EF4-FFF2-40B4-BE49-F238E27FC236}">
                <a16:creationId xmlns:a16="http://schemas.microsoft.com/office/drawing/2014/main" id="{D0FE74A1-83F5-5726-1458-67EF31247A9F}"/>
              </a:ext>
            </a:extLst>
          </p:cNvPr>
          <p:cNvPicPr>
            <a:picLocks noChangeAspect="1"/>
          </p:cNvPicPr>
          <p:nvPr/>
        </p:nvPicPr>
        <p:blipFill rotWithShape="1">
          <a:blip r:embed="rId4">
            <a:duotone>
              <a:prstClr val="black"/>
              <a:srgbClr val="0187FF">
                <a:tint val="45000"/>
                <a:satMod val="400000"/>
              </a:srgbClr>
            </a:duotone>
            <a:extLst>
              <a:ext uri="{28A0092B-C50C-407E-A947-70E740481C1C}">
                <a14:useLocalDpi xmlns:a14="http://schemas.microsoft.com/office/drawing/2010/main" val="0"/>
              </a:ext>
            </a:extLst>
          </a:blip>
          <a:srcRect/>
          <a:stretch/>
        </p:blipFill>
        <p:spPr>
          <a:xfrm>
            <a:off x="0" y="-1655"/>
            <a:ext cx="12192000" cy="462601"/>
          </a:xfrm>
          <a:prstGeom prst="rect">
            <a:avLst/>
          </a:prstGeom>
        </p:spPr>
      </p:pic>
      <p:sp>
        <p:nvSpPr>
          <p:cNvPr id="5" name="TextBox 4">
            <a:extLst>
              <a:ext uri="{FF2B5EF4-FFF2-40B4-BE49-F238E27FC236}">
                <a16:creationId xmlns:a16="http://schemas.microsoft.com/office/drawing/2014/main" id="{811B4030-6060-C95D-451F-73E65ABC69C5}"/>
              </a:ext>
            </a:extLst>
          </p:cNvPr>
          <p:cNvSpPr txBox="1"/>
          <p:nvPr/>
        </p:nvSpPr>
        <p:spPr>
          <a:xfrm>
            <a:off x="2267330" y="65830"/>
            <a:ext cx="9877131" cy="307777"/>
          </a:xfrm>
          <a:prstGeom prst="rect">
            <a:avLst/>
          </a:prstGeom>
          <a:noFill/>
        </p:spPr>
        <p:txBody>
          <a:bodyPr wrap="square">
            <a:spAutoFit/>
          </a:bodyPr>
          <a:lstStyle/>
          <a:p>
            <a:pPr algn="r"/>
            <a:r>
              <a:rPr lang="el-GR" sz="1400">
                <a:solidFill>
                  <a:srgbClr val="E9B72D"/>
                </a:solidFill>
                <a:effectLst>
                  <a:outerShdw blurRad="38100" dist="38100" dir="2700000" algn="tl">
                    <a:srgbClr val="000000">
                      <a:alpha val="43137"/>
                    </a:srgbClr>
                  </a:outerShdw>
                </a:effectLst>
                <a:latin typeface="Copperplate Gothic Light" panose="020E0507020206020404" pitchFamily="34" charset="0"/>
              </a:rPr>
              <a:t>ΕΡΓΑΣΤΗΡΙΟ ΜΕΤΑΛΛΕΥΤΙΚΗΣ ΠΛΗΡΟΦΟΡΙΚΗΣ ΚΑΙ ΕΦΑΡΜΟΓΩΝ ΜΗΧΑΝΙΚΗΣ ΜΑΘΗΣΗΣ</a:t>
            </a:r>
            <a:endParaRPr lang="en-US" sz="1400" dirty="0">
              <a:solidFill>
                <a:srgbClr val="E9B72D"/>
              </a:solidFill>
              <a:effectLst>
                <a:outerShdw blurRad="38100" dist="38100" dir="2700000" algn="tl">
                  <a:srgbClr val="000000">
                    <a:alpha val="43137"/>
                  </a:srgbClr>
                </a:outerShdw>
              </a:effectLst>
              <a:latin typeface="Copperplate Gothic Light" panose="020E0507020206020404" pitchFamily="34" charset="0"/>
            </a:endParaRPr>
          </a:p>
        </p:txBody>
      </p:sp>
      <p:pic>
        <p:nvPicPr>
          <p:cNvPr id="6" name="Εικόνα 5" descr="Εικόνα που περιέχει κείμενο, clipart&#10;&#10;Περιγραφή που δημιουργήθηκε αυτόματα">
            <a:extLst>
              <a:ext uri="{FF2B5EF4-FFF2-40B4-BE49-F238E27FC236}">
                <a16:creationId xmlns:a16="http://schemas.microsoft.com/office/drawing/2014/main" id="{5630A7DC-6511-CAC1-C706-4A7281ECF30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9267" y="5620856"/>
            <a:ext cx="1014709" cy="1014709"/>
          </a:xfrm>
          <a:prstGeom prst="rect">
            <a:avLst/>
          </a:prstGeom>
        </p:spPr>
      </p:pic>
      <p:pic>
        <p:nvPicPr>
          <p:cNvPr id="1026" name="Picture 2" descr="GRawMat | ΣΣΚ">
            <a:extLst>
              <a:ext uri="{FF2B5EF4-FFF2-40B4-BE49-F238E27FC236}">
                <a16:creationId xmlns:a16="http://schemas.microsoft.com/office/drawing/2014/main" id="{77058159-0043-112D-13B4-B3A0FBCAF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6531" y="5620858"/>
            <a:ext cx="374323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7">
            <a:extLst>
              <a:ext uri="{FF2B5EF4-FFF2-40B4-BE49-F238E27FC236}">
                <a16:creationId xmlns:a16="http://schemas.microsoft.com/office/drawing/2014/main" id="{7CDFB818-8C12-30D6-2166-B74E2FE26B8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237" y="5554165"/>
            <a:ext cx="1198061" cy="1157981"/>
          </a:xfrm>
          <a:prstGeom prst="rect">
            <a:avLst/>
          </a:prstGeom>
        </p:spPr>
      </p:pic>
      <p:sp>
        <p:nvSpPr>
          <p:cNvPr id="12" name="TextBox 11">
            <a:extLst>
              <a:ext uri="{FF2B5EF4-FFF2-40B4-BE49-F238E27FC236}">
                <a16:creationId xmlns:a16="http://schemas.microsoft.com/office/drawing/2014/main" id="{B5B4CC02-1534-9DE8-DA5F-5F9177609874}"/>
              </a:ext>
            </a:extLst>
          </p:cNvPr>
          <p:cNvSpPr txBox="1"/>
          <p:nvPr/>
        </p:nvSpPr>
        <p:spPr>
          <a:xfrm>
            <a:off x="2410201" y="6127371"/>
            <a:ext cx="2682927" cy="584775"/>
          </a:xfrm>
          <a:prstGeom prst="rect">
            <a:avLst/>
          </a:prstGeom>
          <a:noFill/>
        </p:spPr>
        <p:txBody>
          <a:bodyPr wrap="square" rtlCol="0">
            <a:spAutoFit/>
          </a:bodyPr>
          <a:lstStyle/>
          <a:p>
            <a:r>
              <a:rPr lang="el-GR" sz="1600" dirty="0">
                <a:solidFill>
                  <a:srgbClr val="E3B32C"/>
                </a:solidFill>
                <a:latin typeface="Fedra Serif A Pro Normal" panose="02000505000000020004" pitchFamily="50" charset="0"/>
              </a:rPr>
              <a:t>ΠΑΝΕΠΙΣΤΗΜΙΟ ΔΥΤΙΚΗΣ ΜΑΚΕΔΟΝΙΑΣ</a:t>
            </a:r>
            <a:endParaRPr lang="en-GB" sz="1600" dirty="0">
              <a:solidFill>
                <a:srgbClr val="E3B32C"/>
              </a:solidFill>
              <a:latin typeface="Fedra Serif A Pro Normal" panose="02000505000000020004" pitchFamily="50" charset="0"/>
            </a:endParaRPr>
          </a:p>
        </p:txBody>
      </p:sp>
      <p:sp>
        <p:nvSpPr>
          <p:cNvPr id="9" name="Θέση αριθμού διαφάνειας 8">
            <a:extLst>
              <a:ext uri="{FF2B5EF4-FFF2-40B4-BE49-F238E27FC236}">
                <a16:creationId xmlns:a16="http://schemas.microsoft.com/office/drawing/2014/main" id="{15C082B1-7DB5-8747-78C4-CE679F51170D}"/>
              </a:ext>
            </a:extLst>
          </p:cNvPr>
          <p:cNvSpPr>
            <a:spLocks noGrp="1"/>
          </p:cNvSpPr>
          <p:nvPr>
            <p:ph type="sldNum" sz="quarter" idx="12"/>
          </p:nvPr>
        </p:nvSpPr>
        <p:spPr/>
        <p:txBody>
          <a:bodyPr/>
          <a:lstStyle/>
          <a:p>
            <a:fld id="{E1B01750-628E-433D-A445-C492351D21B9}" type="slidenum">
              <a:rPr lang="en-GB" smtClean="0"/>
              <a:t>1</a:t>
            </a:fld>
            <a:endParaRPr lang="en-GB"/>
          </a:p>
        </p:txBody>
      </p:sp>
    </p:spTree>
    <p:extLst>
      <p:ext uri="{BB962C8B-B14F-4D97-AF65-F5344CB8AC3E}">
        <p14:creationId xmlns:p14="http://schemas.microsoft.com/office/powerpoint/2010/main" val="85448202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23E633-D6E6-0D7F-1CA6-B47254D20B33}"/>
              </a:ext>
            </a:extLst>
          </p:cNvPr>
          <p:cNvSpPr>
            <a:spLocks noGrp="1"/>
          </p:cNvSpPr>
          <p:nvPr>
            <p:ph type="title"/>
          </p:nvPr>
        </p:nvSpPr>
        <p:spPr/>
        <p:txBody>
          <a:bodyPr/>
          <a:lstStyle/>
          <a:p>
            <a:r>
              <a:rPr lang="el-GR" dirty="0"/>
              <a:t>Ενισχυτική ή ενισχυμένη μάθηση</a:t>
            </a:r>
            <a:br>
              <a:rPr lang="en-GB" dirty="0"/>
            </a:br>
            <a:r>
              <a:rPr lang="en-GB" sz="3200" dirty="0">
                <a:solidFill>
                  <a:schemeClr val="accent6">
                    <a:lumMod val="60000"/>
                    <a:lumOff val="40000"/>
                  </a:schemeClr>
                </a:solidFill>
              </a:rPr>
              <a:t>(reinforcement learning)</a:t>
            </a:r>
            <a:endParaRPr lang="en-GB" dirty="0"/>
          </a:p>
        </p:txBody>
      </p:sp>
      <p:sp>
        <p:nvSpPr>
          <p:cNvPr id="3" name="Θέση περιεχομένου 2">
            <a:extLst>
              <a:ext uri="{FF2B5EF4-FFF2-40B4-BE49-F238E27FC236}">
                <a16:creationId xmlns:a16="http://schemas.microsoft.com/office/drawing/2014/main" id="{8EEF0D02-F4AE-D0F9-2F23-771E2410CA5B}"/>
              </a:ext>
            </a:extLst>
          </p:cNvPr>
          <p:cNvSpPr>
            <a:spLocks noGrp="1"/>
          </p:cNvSpPr>
          <p:nvPr>
            <p:ph idx="1"/>
          </p:nvPr>
        </p:nvSpPr>
        <p:spPr>
          <a:xfrm>
            <a:off x="492370" y="1987061"/>
            <a:ext cx="5738748" cy="4189901"/>
          </a:xfrm>
        </p:spPr>
        <p:txBody>
          <a:bodyPr>
            <a:normAutofit fontScale="62500" lnSpcReduction="20000"/>
          </a:bodyPr>
          <a:lstStyle/>
          <a:p>
            <a:pPr>
              <a:lnSpc>
                <a:spcPct val="120000"/>
              </a:lnSpc>
            </a:pPr>
            <a:r>
              <a:rPr lang="el-GR" dirty="0"/>
              <a:t>Χρησιμοποιείται συνήθως σε καταστάσεις όπου ένα σύστημα πρέπει να λειτουργήσει σε ένα δυναμικό περιβάλλον και όπου η ανατροφοδότηση σχετικά με καλές ή κακές επιλογές είναι διαθέσιμη με κάποια καθυστέρηση.</a:t>
            </a:r>
          </a:p>
          <a:p>
            <a:pPr>
              <a:lnSpc>
                <a:spcPct val="120000"/>
              </a:lnSpc>
            </a:pPr>
            <a:r>
              <a:rPr lang="el-GR" dirty="0"/>
              <a:t>Διαφέρει από τα προηγούμενα μοντέλα μάθησης καθώς δεν βασίζεται απλά σε παραδείγματα, αλλά σε μια </a:t>
            </a:r>
            <a:r>
              <a:rPr lang="el-GR" b="1" i="1" dirty="0"/>
              <a:t>διαδικασία αποφάσεων</a:t>
            </a:r>
            <a:r>
              <a:rPr lang="el-GR" dirty="0"/>
              <a:t> που συνδυάζει ένα σύνολο </a:t>
            </a:r>
            <a:r>
              <a:rPr lang="el-GR" b="1" i="1" dirty="0"/>
              <a:t>καταστάσεων</a:t>
            </a:r>
            <a:r>
              <a:rPr lang="el-GR" dirty="0"/>
              <a:t>, </a:t>
            </a:r>
            <a:r>
              <a:rPr lang="el-GR" b="1" i="1" dirty="0"/>
              <a:t>δράσεων</a:t>
            </a:r>
            <a:r>
              <a:rPr lang="el-GR" dirty="0"/>
              <a:t>, και επιδιωκόμενης </a:t>
            </a:r>
            <a:r>
              <a:rPr lang="el-GR" b="1" i="1" dirty="0"/>
              <a:t>ανταμοιβής</a:t>
            </a:r>
            <a:r>
              <a:rPr lang="el-GR" dirty="0"/>
              <a:t>.</a:t>
            </a:r>
          </a:p>
          <a:p>
            <a:pPr>
              <a:lnSpc>
                <a:spcPct val="120000"/>
              </a:lnSpc>
            </a:pPr>
            <a:r>
              <a:rPr lang="el-GR" dirty="0"/>
              <a:t>Συνδυάζεται κυρίως με έναν άλλο τομέα της Τεχνητής Νοημοσύνης, τους </a:t>
            </a:r>
            <a:r>
              <a:rPr lang="el-GR" b="1" i="1" dirty="0"/>
              <a:t>νοήμονες πράκτορες</a:t>
            </a:r>
            <a:r>
              <a:rPr lang="el-GR" dirty="0"/>
              <a:t> και τα </a:t>
            </a:r>
            <a:r>
              <a:rPr lang="el-GR" b="1" i="1" dirty="0"/>
              <a:t>συστήματα πρακτόρων</a:t>
            </a:r>
            <a:r>
              <a:rPr lang="el-GR" dirty="0"/>
              <a:t>.</a:t>
            </a:r>
            <a:endParaRPr lang="en-GB" dirty="0"/>
          </a:p>
        </p:txBody>
      </p:sp>
      <p:pic>
        <p:nvPicPr>
          <p:cNvPr id="4098" name="Picture 2" descr="Reinforcement Learning 101. Learn the essentials of Reinforcement… | by  Shweta Bhatt | Towards Data Science">
            <a:extLst>
              <a:ext uri="{FF2B5EF4-FFF2-40B4-BE49-F238E27FC236}">
                <a16:creationId xmlns:a16="http://schemas.microsoft.com/office/drawing/2014/main" id="{A8BB5CEA-F71D-7212-8E5C-00A8A4C2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149" y="1713391"/>
            <a:ext cx="5133600" cy="1978811"/>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D755F147-66A9-44BB-45E7-83B79D985A08}"/>
              </a:ext>
            </a:extLst>
          </p:cNvPr>
          <p:cNvSpPr>
            <a:spLocks noGrp="1"/>
          </p:cNvSpPr>
          <p:nvPr>
            <p:ph type="sldNum" sz="quarter" idx="12"/>
          </p:nvPr>
        </p:nvSpPr>
        <p:spPr/>
        <p:txBody>
          <a:bodyPr/>
          <a:lstStyle/>
          <a:p>
            <a:fld id="{E1B01750-628E-433D-A445-C492351D21B9}" type="slidenum">
              <a:rPr lang="en-GB" smtClean="0"/>
              <a:pPr/>
              <a:t>10</a:t>
            </a:fld>
            <a:r>
              <a:rPr lang="el-GR"/>
              <a:t> / 48</a:t>
            </a:r>
            <a:endParaRPr lang="en-GB" dirty="0"/>
          </a:p>
        </p:txBody>
      </p:sp>
      <p:pic>
        <p:nvPicPr>
          <p:cNvPr id="1026" name="Picture 2" descr="Reinforcement Learning for UAV Attitude Control">
            <a:extLst>
              <a:ext uri="{FF2B5EF4-FFF2-40B4-BE49-F238E27FC236}">
                <a16:creationId xmlns:a16="http://schemas.microsoft.com/office/drawing/2014/main" id="{41B0C0E5-7D05-34C3-F3B3-060A2714B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149" y="3808520"/>
            <a:ext cx="5133127" cy="236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8515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722C97-F3C2-6DC1-DAAB-041F64802C46}"/>
              </a:ext>
            </a:extLst>
          </p:cNvPr>
          <p:cNvSpPr>
            <a:spLocks noGrp="1"/>
          </p:cNvSpPr>
          <p:nvPr>
            <p:ph type="title"/>
          </p:nvPr>
        </p:nvSpPr>
        <p:spPr/>
        <p:txBody>
          <a:bodyPr/>
          <a:lstStyle/>
          <a:p>
            <a:r>
              <a:rPr lang="el-GR" dirty="0"/>
              <a:t>Τεχνητά Νευρωνικά Δίκτυα</a:t>
            </a:r>
            <a:endParaRPr lang="en-GB" dirty="0"/>
          </a:p>
        </p:txBody>
      </p:sp>
      <p:sp>
        <p:nvSpPr>
          <p:cNvPr id="3" name="Θέση περιεχομένου 2">
            <a:extLst>
              <a:ext uri="{FF2B5EF4-FFF2-40B4-BE49-F238E27FC236}">
                <a16:creationId xmlns:a16="http://schemas.microsoft.com/office/drawing/2014/main" id="{94750ED2-BC18-3149-C7FC-5BB2BEA161F9}"/>
              </a:ext>
            </a:extLst>
          </p:cNvPr>
          <p:cNvSpPr>
            <a:spLocks noGrp="1"/>
          </p:cNvSpPr>
          <p:nvPr>
            <p:ph idx="1"/>
          </p:nvPr>
        </p:nvSpPr>
        <p:spPr>
          <a:xfrm>
            <a:off x="603681" y="1787400"/>
            <a:ext cx="6205491" cy="4608763"/>
          </a:xfrm>
        </p:spPr>
        <p:txBody>
          <a:bodyPr>
            <a:normAutofit lnSpcReduction="10000"/>
          </a:bodyPr>
          <a:lstStyle/>
          <a:p>
            <a:r>
              <a:rPr lang="el-GR" sz="1600" dirty="0"/>
              <a:t>Πρόκειται για δίκτυα επεξεργαστικών στοιχείων που αποκαλούνται </a:t>
            </a:r>
            <a:r>
              <a:rPr lang="el-GR" sz="1600" b="1" i="1" dirty="0"/>
              <a:t>νευρώνες</a:t>
            </a:r>
            <a:r>
              <a:rPr lang="el-GR" sz="1600" dirty="0"/>
              <a:t> κατά αντιστοιχία με τα βιολογικά νευρωνικά δίκτυα.</a:t>
            </a:r>
          </a:p>
          <a:p>
            <a:r>
              <a:rPr lang="el-GR" sz="1600" dirty="0"/>
              <a:t>Κάθε νευρώνας δέχεται ένα σύνολο αριθμητικών εισόδων από διαφορετικές πηγές (είτε από άλλους νευρώνες, είτε από το περιβάλλον), επιτελεί έναν υπολογισμό με βάση αυτές τις εισόδους και παράγει μία έξοδο</a:t>
            </a:r>
            <a:r>
              <a:rPr lang="en-GB" sz="1600" dirty="0"/>
              <a:t> </a:t>
            </a:r>
            <a:r>
              <a:rPr lang="el-GR" sz="1600" dirty="0"/>
              <a:t>χρησιμοποιώντας μια </a:t>
            </a:r>
            <a:r>
              <a:rPr lang="el-GR" sz="1600" b="1" i="1" dirty="0"/>
              <a:t>συνάρτηση ενεργοποίησης</a:t>
            </a:r>
            <a:r>
              <a:rPr lang="el-GR" sz="1600" dirty="0"/>
              <a:t>.</a:t>
            </a:r>
          </a:p>
          <a:p>
            <a:r>
              <a:rPr lang="el-GR" sz="1600" dirty="0"/>
              <a:t>Υπάρχουν τρεις τύποι νευρώνων: </a:t>
            </a:r>
            <a:r>
              <a:rPr lang="el-GR" sz="1600" b="1" i="1" dirty="0"/>
              <a:t>εισόδου</a:t>
            </a:r>
            <a:r>
              <a:rPr lang="el-GR" sz="1600" dirty="0"/>
              <a:t>, </a:t>
            </a:r>
            <a:r>
              <a:rPr lang="el-GR" sz="1600" b="1" i="1" dirty="0"/>
              <a:t>εξόδου</a:t>
            </a:r>
            <a:r>
              <a:rPr lang="el-GR" sz="1600" dirty="0"/>
              <a:t> και οι υπολογιστικοί ή </a:t>
            </a:r>
            <a:r>
              <a:rPr lang="el-GR" sz="1600" b="1" i="1" dirty="0"/>
              <a:t>κρυφοί</a:t>
            </a:r>
            <a:r>
              <a:rPr lang="el-GR" sz="1600" dirty="0"/>
              <a:t>.</a:t>
            </a:r>
          </a:p>
          <a:p>
            <a:r>
              <a:rPr lang="el-GR" sz="1600" dirty="0"/>
              <a:t>Οι νευρώνες είναι οργανωμένοι σε επίπεδα και ενώνονται μεταξύ τους με </a:t>
            </a:r>
            <a:r>
              <a:rPr lang="el-GR" sz="1600" b="1" i="1" dirty="0"/>
              <a:t>συνάψεις</a:t>
            </a:r>
            <a:r>
              <a:rPr lang="el-GR" sz="1600" dirty="0"/>
              <a:t>, οι οποίες διαθέτουν </a:t>
            </a:r>
            <a:r>
              <a:rPr lang="el-GR" sz="1600" b="1" dirty="0"/>
              <a:t>μεταβλητό βάρος</a:t>
            </a:r>
            <a:r>
              <a:rPr lang="el-GR" sz="1600" dirty="0"/>
              <a:t>.</a:t>
            </a:r>
          </a:p>
          <a:p>
            <a:r>
              <a:rPr lang="el-GR" sz="1600" dirty="0"/>
              <a:t>Η μάθηση σε ένα τεχνητό νευρωνικό δίκτυο επιτυγχάνεται μέσω μίας επαναληπτικής διαδικασίας σταδιακής προσαρμογής των παραμέτρων του δικτύου (συνήθως των βαρών και της πόλωσής του) σε τιμές κατάλληλες ώστε να επιλύεται με επαρκή επιτυχία το προς εξέταση πρόβλημα.</a:t>
            </a:r>
          </a:p>
          <a:p>
            <a:r>
              <a:rPr lang="el-GR" sz="1600" dirty="0"/>
              <a:t>Το ζητούμενο είναι το δίκτυο μετά την ολοκλήρωση της εκπαίδευσης να χαρακτηρίζεται από μία ικανότητα </a:t>
            </a:r>
            <a:r>
              <a:rPr lang="el-GR" sz="1600" b="1" i="1" dirty="0"/>
              <a:t>γενίκευσης</a:t>
            </a:r>
            <a:r>
              <a:rPr lang="el-GR" sz="1600" dirty="0"/>
              <a:t>.</a:t>
            </a:r>
            <a:endParaRPr lang="en-GB" sz="1600" dirty="0"/>
          </a:p>
        </p:txBody>
      </p:sp>
      <p:pic>
        <p:nvPicPr>
          <p:cNvPr id="7170" name="Picture 2" descr="The Concept of Artificial Neurons (Perceptrons) in Neural Networks | by  Rukshan Pramoditha | Towards Data Science">
            <a:extLst>
              <a:ext uri="{FF2B5EF4-FFF2-40B4-BE49-F238E27FC236}">
                <a16:creationId xmlns:a16="http://schemas.microsoft.com/office/drawing/2014/main" id="{AE40DD0D-FC0E-C569-5972-A269011C60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94689" y="1716376"/>
            <a:ext cx="4883084" cy="22319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ntroduction to Different Activation Functions for Deep Learning | by  Shruti Jadon | Medium">
            <a:extLst>
              <a:ext uri="{FF2B5EF4-FFF2-40B4-BE49-F238E27FC236}">
                <a16:creationId xmlns:a16="http://schemas.microsoft.com/office/drawing/2014/main" id="{8F0052DF-5DE9-A3B7-6A0B-84F40C7D8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689" y="3776016"/>
            <a:ext cx="4883083" cy="2453749"/>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33F21C35-6E1F-990F-006B-80DE9483B64C}"/>
              </a:ext>
            </a:extLst>
          </p:cNvPr>
          <p:cNvSpPr>
            <a:spLocks noGrp="1"/>
          </p:cNvSpPr>
          <p:nvPr>
            <p:ph type="sldNum" sz="quarter" idx="12"/>
          </p:nvPr>
        </p:nvSpPr>
        <p:spPr/>
        <p:txBody>
          <a:bodyPr/>
          <a:lstStyle/>
          <a:p>
            <a:fld id="{E1B01750-628E-433D-A445-C492351D21B9}" type="slidenum">
              <a:rPr lang="en-GB" smtClean="0"/>
              <a:pPr/>
              <a:t>11</a:t>
            </a:fld>
            <a:r>
              <a:rPr lang="el-GR"/>
              <a:t> / 48</a:t>
            </a:r>
            <a:endParaRPr lang="en-GB" dirty="0"/>
          </a:p>
        </p:txBody>
      </p:sp>
    </p:spTree>
    <p:extLst>
      <p:ext uri="{BB962C8B-B14F-4D97-AF65-F5344CB8AC3E}">
        <p14:creationId xmlns:p14="http://schemas.microsoft.com/office/powerpoint/2010/main" val="71206178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perial College Machine Learning - Neural Networks | nuric">
            <a:extLst>
              <a:ext uri="{FF2B5EF4-FFF2-40B4-BE49-F238E27FC236}">
                <a16:creationId xmlns:a16="http://schemas.microsoft.com/office/drawing/2014/main" id="{1E6853AF-24F9-3B0D-30FB-A3476CD1D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70" y="556936"/>
            <a:ext cx="8104573" cy="6179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E110CB-8601-35A2-A9D0-134495399A3B}"/>
              </a:ext>
            </a:extLst>
          </p:cNvPr>
          <p:cNvSpPr txBox="1"/>
          <p:nvPr/>
        </p:nvSpPr>
        <p:spPr>
          <a:xfrm>
            <a:off x="8882804" y="1471155"/>
            <a:ext cx="3140521" cy="830997"/>
          </a:xfrm>
          <a:prstGeom prst="rect">
            <a:avLst/>
          </a:prstGeom>
          <a:noFill/>
        </p:spPr>
        <p:txBody>
          <a:bodyPr wrap="square">
            <a:spAutoFit/>
          </a:bodyPr>
          <a:lstStyle/>
          <a:p>
            <a:pPr algn="ctr"/>
            <a:r>
              <a:rPr lang="en-GB" sz="1600" dirty="0"/>
              <a:t>TensorFlow Playground</a:t>
            </a:r>
          </a:p>
          <a:p>
            <a:pPr algn="ctr"/>
            <a:endParaRPr lang="en-GB" sz="1600" dirty="0"/>
          </a:p>
          <a:p>
            <a:pPr algn="ctr"/>
            <a:r>
              <a:rPr lang="en-GB" sz="1600" dirty="0"/>
              <a:t>https://playground.tensorflow.org/</a:t>
            </a:r>
          </a:p>
        </p:txBody>
      </p:sp>
      <p:sp>
        <p:nvSpPr>
          <p:cNvPr id="3" name="Θέση αριθμού διαφάνειας 2">
            <a:extLst>
              <a:ext uri="{FF2B5EF4-FFF2-40B4-BE49-F238E27FC236}">
                <a16:creationId xmlns:a16="http://schemas.microsoft.com/office/drawing/2014/main" id="{5D75F65D-FAFF-2155-EF9C-1792659DB970}"/>
              </a:ext>
            </a:extLst>
          </p:cNvPr>
          <p:cNvSpPr>
            <a:spLocks noGrp="1"/>
          </p:cNvSpPr>
          <p:nvPr>
            <p:ph type="sldNum" sz="quarter" idx="12"/>
          </p:nvPr>
        </p:nvSpPr>
        <p:spPr/>
        <p:txBody>
          <a:bodyPr/>
          <a:lstStyle/>
          <a:p>
            <a:fld id="{E1B01750-628E-433D-A445-C492351D21B9}" type="slidenum">
              <a:rPr lang="en-GB" smtClean="0"/>
              <a:pPr/>
              <a:t>12</a:t>
            </a:fld>
            <a:r>
              <a:rPr lang="el-GR"/>
              <a:t> / 48</a:t>
            </a:r>
            <a:endParaRPr lang="en-GB" dirty="0"/>
          </a:p>
        </p:txBody>
      </p:sp>
    </p:spTree>
    <p:extLst>
      <p:ext uri="{BB962C8B-B14F-4D97-AF65-F5344CB8AC3E}">
        <p14:creationId xmlns:p14="http://schemas.microsoft.com/office/powerpoint/2010/main" val="428599837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ptimization – Gradients Overview – Gstat">
            <a:extLst>
              <a:ext uri="{FF2B5EF4-FFF2-40B4-BE49-F238E27FC236}">
                <a16:creationId xmlns:a16="http://schemas.microsoft.com/office/drawing/2014/main" id="{9C2C157A-8554-3DE1-A14C-DDA941F35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236" y="1745596"/>
            <a:ext cx="4786639" cy="38824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Data Scientist's Guide to Gradient Descent and Backpropagation Algorithms  | NVIDIA Technical Blog">
            <a:extLst>
              <a:ext uri="{FF2B5EF4-FFF2-40B4-BE49-F238E27FC236}">
                <a16:creationId xmlns:a16="http://schemas.microsoft.com/office/drawing/2014/main" id="{202B6E7C-E88E-C84E-A479-431ACB42C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02" y="1745596"/>
            <a:ext cx="5880287" cy="3882497"/>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a:extLst>
              <a:ext uri="{FF2B5EF4-FFF2-40B4-BE49-F238E27FC236}">
                <a16:creationId xmlns:a16="http://schemas.microsoft.com/office/drawing/2014/main" id="{436625D4-5A88-5AA7-63C5-E65DCA862425}"/>
              </a:ext>
            </a:extLst>
          </p:cNvPr>
          <p:cNvSpPr>
            <a:spLocks noGrp="1"/>
          </p:cNvSpPr>
          <p:nvPr>
            <p:ph type="title"/>
          </p:nvPr>
        </p:nvSpPr>
        <p:spPr>
          <a:xfrm>
            <a:off x="492369" y="461837"/>
            <a:ext cx="11220909" cy="1325563"/>
          </a:xfrm>
        </p:spPr>
        <p:txBody>
          <a:bodyPr/>
          <a:lstStyle/>
          <a:p>
            <a:r>
              <a:rPr lang="el-GR" dirty="0"/>
              <a:t>Τεχνητά Νευρωνικά Δίκτυα</a:t>
            </a:r>
            <a:r>
              <a:rPr lang="en-GB" dirty="0"/>
              <a:t> – </a:t>
            </a:r>
            <a:r>
              <a:rPr lang="el-GR" dirty="0"/>
              <a:t>Εκπαίδευση</a:t>
            </a:r>
            <a:endParaRPr lang="en-GB" dirty="0"/>
          </a:p>
        </p:txBody>
      </p:sp>
      <p:sp>
        <p:nvSpPr>
          <p:cNvPr id="3" name="Θέση αριθμού διαφάνειας 2">
            <a:extLst>
              <a:ext uri="{FF2B5EF4-FFF2-40B4-BE49-F238E27FC236}">
                <a16:creationId xmlns:a16="http://schemas.microsoft.com/office/drawing/2014/main" id="{3F3D2315-4620-540D-A949-311DC01C9C84}"/>
              </a:ext>
            </a:extLst>
          </p:cNvPr>
          <p:cNvSpPr>
            <a:spLocks noGrp="1"/>
          </p:cNvSpPr>
          <p:nvPr>
            <p:ph type="sldNum" sz="quarter" idx="12"/>
          </p:nvPr>
        </p:nvSpPr>
        <p:spPr/>
        <p:txBody>
          <a:bodyPr/>
          <a:lstStyle/>
          <a:p>
            <a:fld id="{E1B01750-628E-433D-A445-C492351D21B9}" type="slidenum">
              <a:rPr lang="en-GB" smtClean="0"/>
              <a:pPr/>
              <a:t>13</a:t>
            </a:fld>
            <a:r>
              <a:rPr lang="el-GR"/>
              <a:t> / 48</a:t>
            </a:r>
            <a:endParaRPr lang="en-GB" dirty="0"/>
          </a:p>
        </p:txBody>
      </p:sp>
    </p:spTree>
    <p:extLst>
      <p:ext uri="{BB962C8B-B14F-4D97-AF65-F5344CB8AC3E}">
        <p14:creationId xmlns:p14="http://schemas.microsoft.com/office/powerpoint/2010/main" val="360570569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DC215C-4A84-6449-4F41-64FA5FF9D719}"/>
              </a:ext>
            </a:extLst>
          </p:cNvPr>
          <p:cNvSpPr>
            <a:spLocks noGrp="1"/>
          </p:cNvSpPr>
          <p:nvPr>
            <p:ph type="title"/>
          </p:nvPr>
        </p:nvSpPr>
        <p:spPr/>
        <p:txBody>
          <a:bodyPr/>
          <a:lstStyle/>
          <a:p>
            <a:r>
              <a:rPr lang="el-GR" dirty="0"/>
              <a:t>Βαθιά μάθηση</a:t>
            </a:r>
            <a:r>
              <a:rPr lang="en-GB" dirty="0"/>
              <a:t> </a:t>
            </a:r>
            <a:r>
              <a:rPr lang="en-GB" sz="3200" dirty="0">
                <a:solidFill>
                  <a:schemeClr val="accent6">
                    <a:lumMod val="60000"/>
                    <a:lumOff val="40000"/>
                  </a:schemeClr>
                </a:solidFill>
              </a:rPr>
              <a:t>(deep learning)</a:t>
            </a:r>
            <a:endParaRPr lang="en-GB" dirty="0"/>
          </a:p>
        </p:txBody>
      </p:sp>
      <p:sp>
        <p:nvSpPr>
          <p:cNvPr id="3" name="Θέση περιεχομένου 2">
            <a:extLst>
              <a:ext uri="{FF2B5EF4-FFF2-40B4-BE49-F238E27FC236}">
                <a16:creationId xmlns:a16="http://schemas.microsoft.com/office/drawing/2014/main" id="{C107CF7F-9E7E-B04F-451B-635EE97C6CF1}"/>
              </a:ext>
            </a:extLst>
          </p:cNvPr>
          <p:cNvSpPr>
            <a:spLocks noGrp="1"/>
          </p:cNvSpPr>
          <p:nvPr>
            <p:ph idx="1"/>
          </p:nvPr>
        </p:nvSpPr>
        <p:spPr>
          <a:xfrm>
            <a:off x="630315" y="1676452"/>
            <a:ext cx="5465685" cy="4662314"/>
          </a:xfrm>
        </p:spPr>
        <p:txBody>
          <a:bodyPr>
            <a:normAutofit lnSpcReduction="10000"/>
          </a:bodyPr>
          <a:lstStyle/>
          <a:p>
            <a:pPr>
              <a:lnSpc>
                <a:spcPct val="120000"/>
              </a:lnSpc>
            </a:pPr>
            <a:r>
              <a:rPr lang="el-GR" sz="1600" dirty="0"/>
              <a:t>Πρόκειται για κατηγορία αλγορίθμων ΜΜ που χρησιμοποιούν πολλαπλά επίπεδα για τη διαδοχική εξαγωγή χαρακτηριστικών υψηλού επιπέδου από τα πρωτογενή δεδομένα</a:t>
            </a:r>
            <a:r>
              <a:rPr lang="en-US" sz="1600" dirty="0"/>
              <a:t>.</a:t>
            </a:r>
            <a:endParaRPr lang="el-GR" sz="1600" dirty="0"/>
          </a:p>
          <a:p>
            <a:pPr>
              <a:lnSpc>
                <a:spcPct val="120000"/>
              </a:lnSpc>
            </a:pPr>
            <a:r>
              <a:rPr lang="el-GR" sz="1600" dirty="0"/>
              <a:t>Τα περισσότερα σύγχρονα μοντέλα βαθιάς μηχανικής μάθησης βασίζονται σε τεχνητά νευρωνικά δίκτυα, και ειδικά στα </a:t>
            </a:r>
            <a:r>
              <a:rPr lang="el-GR" sz="1600" b="1" i="1" dirty="0"/>
              <a:t>συνελικτικά νευρωνικά δίκτυα</a:t>
            </a:r>
            <a:r>
              <a:rPr lang="el-GR" sz="1600" dirty="0"/>
              <a:t> (</a:t>
            </a:r>
            <a:r>
              <a:rPr lang="en-US" sz="1600" dirty="0"/>
              <a:t>convolutional neural networks </a:t>
            </a:r>
            <a:r>
              <a:rPr lang="el-GR" sz="1600" dirty="0"/>
              <a:t>- </a:t>
            </a:r>
            <a:r>
              <a:rPr lang="en-US" sz="1600" dirty="0"/>
              <a:t>CNN)</a:t>
            </a:r>
            <a:r>
              <a:rPr lang="el-GR" sz="1600" dirty="0"/>
              <a:t>.</a:t>
            </a:r>
          </a:p>
          <a:p>
            <a:pPr>
              <a:lnSpc>
                <a:spcPct val="120000"/>
              </a:lnSpc>
            </a:pPr>
            <a:r>
              <a:rPr lang="el-GR" sz="1600" dirty="0"/>
              <a:t>Στη βαθιά μάθηση</a:t>
            </a:r>
            <a:r>
              <a:rPr lang="en-US" sz="1600" dirty="0"/>
              <a:t>, </a:t>
            </a:r>
            <a:r>
              <a:rPr lang="el-GR" sz="1600" dirty="0"/>
              <a:t>κάθε επίπεδο μαθαίνει να μετασχηματίζει τα δεδομένα εισόδου του σε μια πιο περιληπτική και συνθετική αναπαράσταση.</a:t>
            </a:r>
          </a:p>
          <a:p>
            <a:pPr>
              <a:lnSpc>
                <a:spcPct val="120000"/>
              </a:lnSpc>
            </a:pPr>
            <a:r>
              <a:rPr lang="el-GR" sz="1600" dirty="0"/>
              <a:t>Ο όρος ‘βαθιά’ αναφέρεται στο πλήθος των επιπέδων μέσω των οποίων μετασχηματίζονται τα δεδομένα</a:t>
            </a:r>
            <a:r>
              <a:rPr lang="en-GB" sz="1600" dirty="0"/>
              <a:t> (</a:t>
            </a:r>
            <a:r>
              <a:rPr lang="el-GR" sz="1600" dirty="0"/>
              <a:t>γενικά προσδιορίζεται σε περισσότερα από 2 για να εντάσσεται σε αυτή την κατηγορία).</a:t>
            </a:r>
            <a:endParaRPr lang="en-GB" sz="1600" dirty="0"/>
          </a:p>
        </p:txBody>
      </p:sp>
      <p:pic>
        <p:nvPicPr>
          <p:cNvPr id="3074" name="Picture 2">
            <a:extLst>
              <a:ext uri="{FF2B5EF4-FFF2-40B4-BE49-F238E27FC236}">
                <a16:creationId xmlns:a16="http://schemas.microsoft.com/office/drawing/2014/main" id="{68E02636-E1E0-34B4-DC74-F5816A8ED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867" y="1987061"/>
            <a:ext cx="5819700" cy="3164462"/>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C6F6D7D7-E81B-58AF-73C9-A68C34E01CA0}"/>
              </a:ext>
            </a:extLst>
          </p:cNvPr>
          <p:cNvSpPr>
            <a:spLocks noGrp="1"/>
          </p:cNvSpPr>
          <p:nvPr>
            <p:ph type="sldNum" sz="quarter" idx="12"/>
          </p:nvPr>
        </p:nvSpPr>
        <p:spPr/>
        <p:txBody>
          <a:bodyPr/>
          <a:lstStyle/>
          <a:p>
            <a:fld id="{E1B01750-628E-433D-A445-C492351D21B9}" type="slidenum">
              <a:rPr lang="en-GB" smtClean="0"/>
              <a:pPr/>
              <a:t>14</a:t>
            </a:fld>
            <a:r>
              <a:rPr lang="el-GR"/>
              <a:t> / 48</a:t>
            </a:r>
            <a:endParaRPr lang="en-GB" dirty="0"/>
          </a:p>
        </p:txBody>
      </p:sp>
    </p:spTree>
    <p:extLst>
      <p:ext uri="{BB962C8B-B14F-4D97-AF65-F5344CB8AC3E}">
        <p14:creationId xmlns:p14="http://schemas.microsoft.com/office/powerpoint/2010/main" val="8624722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88B980-B97F-1DFF-7CD5-AAF7E6F3A614}"/>
              </a:ext>
            </a:extLst>
          </p:cNvPr>
          <p:cNvSpPr>
            <a:spLocks noGrp="1"/>
          </p:cNvSpPr>
          <p:nvPr>
            <p:ph type="title"/>
          </p:nvPr>
        </p:nvSpPr>
        <p:spPr/>
        <p:txBody>
          <a:bodyPr>
            <a:noAutofit/>
          </a:bodyPr>
          <a:lstStyle/>
          <a:p>
            <a:r>
              <a:rPr lang="el-GR" sz="4000" dirty="0"/>
              <a:t>Κατηγορίες προβλημάτων που προσεγγίζονται με τεχνικές ΜΜ</a:t>
            </a:r>
            <a:endParaRPr lang="en-GB" sz="4000" dirty="0"/>
          </a:p>
        </p:txBody>
      </p:sp>
      <p:sp>
        <p:nvSpPr>
          <p:cNvPr id="3" name="Θέση περιεχομένου 2">
            <a:extLst>
              <a:ext uri="{FF2B5EF4-FFF2-40B4-BE49-F238E27FC236}">
                <a16:creationId xmlns:a16="http://schemas.microsoft.com/office/drawing/2014/main" id="{3A0EB7CC-681B-9096-B1F4-3B5D4A5BA264}"/>
              </a:ext>
            </a:extLst>
          </p:cNvPr>
          <p:cNvSpPr>
            <a:spLocks noGrp="1"/>
          </p:cNvSpPr>
          <p:nvPr>
            <p:ph idx="1"/>
          </p:nvPr>
        </p:nvSpPr>
        <p:spPr>
          <a:xfrm>
            <a:off x="492369" y="1987062"/>
            <a:ext cx="10861431" cy="3259642"/>
          </a:xfrm>
        </p:spPr>
        <p:txBody>
          <a:bodyPr>
            <a:normAutofit fontScale="85000" lnSpcReduction="20000"/>
          </a:bodyPr>
          <a:lstStyle/>
          <a:p>
            <a:pPr>
              <a:lnSpc>
                <a:spcPct val="110000"/>
              </a:lnSpc>
            </a:pPr>
            <a:r>
              <a:rPr lang="el-GR" b="1" dirty="0">
                <a:solidFill>
                  <a:srgbClr val="FFC000"/>
                </a:solidFill>
              </a:rPr>
              <a:t>Παλινδρόμηση</a:t>
            </a:r>
            <a:r>
              <a:rPr lang="el-GR" dirty="0"/>
              <a:t>: συσχέτιση μεταξύ μίας εξαρτώμενης αριθμητικής μεταβλητής και μιας ή περισσότερων ανεξάρτητων μεταβλητών</a:t>
            </a:r>
          </a:p>
          <a:p>
            <a:pPr>
              <a:lnSpc>
                <a:spcPct val="110000"/>
              </a:lnSpc>
            </a:pPr>
            <a:r>
              <a:rPr lang="el-GR" b="1" dirty="0">
                <a:solidFill>
                  <a:srgbClr val="FFC000"/>
                </a:solidFill>
              </a:rPr>
              <a:t>Ταξινόμηση</a:t>
            </a:r>
            <a:r>
              <a:rPr lang="el-GR" dirty="0"/>
              <a:t>: δημιουργία μοντέλων διακριτών τάξεων / κλάσεων οι οποίες είναι γνωστές εκ των προτέρων. </a:t>
            </a:r>
          </a:p>
          <a:p>
            <a:pPr>
              <a:lnSpc>
                <a:spcPct val="110000"/>
              </a:lnSpc>
            </a:pPr>
            <a:r>
              <a:rPr lang="el-GR" b="1" dirty="0">
                <a:solidFill>
                  <a:srgbClr val="FFC000"/>
                </a:solidFill>
              </a:rPr>
              <a:t>Συσταδοποίηση</a:t>
            </a:r>
            <a:r>
              <a:rPr lang="el-GR" dirty="0"/>
              <a:t>: διαχωρισμός συνόλου εισόδων σε ομάδες οι οποίες δεν είναι γνωστές εκ των προτέρων.</a:t>
            </a:r>
          </a:p>
          <a:p>
            <a:pPr>
              <a:lnSpc>
                <a:spcPct val="110000"/>
              </a:lnSpc>
            </a:pPr>
            <a:r>
              <a:rPr lang="el-GR" b="1" dirty="0">
                <a:solidFill>
                  <a:srgbClr val="FFC000"/>
                </a:solidFill>
              </a:rPr>
              <a:t>Μείωση διαστασιμότητας</a:t>
            </a:r>
            <a:r>
              <a:rPr lang="el-GR" dirty="0"/>
              <a:t>: απλοποίηση και αντιστοίχιση των δεδομένων σε χώρο λιγότερων διαστάσεων.</a:t>
            </a:r>
          </a:p>
          <a:p>
            <a:endParaRPr lang="en-GB" dirty="0"/>
          </a:p>
        </p:txBody>
      </p:sp>
      <p:pic>
        <p:nvPicPr>
          <p:cNvPr id="6" name="Εικόνα 5">
            <a:extLst>
              <a:ext uri="{FF2B5EF4-FFF2-40B4-BE49-F238E27FC236}">
                <a16:creationId xmlns:a16="http://schemas.microsoft.com/office/drawing/2014/main" id="{AE6821E5-08FA-A00A-A640-A2F8EDD15AB8}"/>
              </a:ext>
            </a:extLst>
          </p:cNvPr>
          <p:cNvPicPr>
            <a:picLocks noChangeAspect="1"/>
          </p:cNvPicPr>
          <p:nvPr/>
        </p:nvPicPr>
        <p:blipFill rotWithShape="1">
          <a:blip r:embed="rId3"/>
          <a:srcRect l="18495" t="38540" r="19321" b="34036"/>
          <a:stretch/>
        </p:blipFill>
        <p:spPr>
          <a:xfrm>
            <a:off x="3119926" y="5246704"/>
            <a:ext cx="5965794" cy="1425085"/>
          </a:xfrm>
          <a:prstGeom prst="rect">
            <a:avLst/>
          </a:prstGeom>
        </p:spPr>
      </p:pic>
      <p:sp>
        <p:nvSpPr>
          <p:cNvPr id="5" name="Θέση αριθμού διαφάνειας 4">
            <a:extLst>
              <a:ext uri="{FF2B5EF4-FFF2-40B4-BE49-F238E27FC236}">
                <a16:creationId xmlns:a16="http://schemas.microsoft.com/office/drawing/2014/main" id="{38C7894B-5F41-9741-562B-6BB301670AF3}"/>
              </a:ext>
            </a:extLst>
          </p:cNvPr>
          <p:cNvSpPr>
            <a:spLocks noGrp="1"/>
          </p:cNvSpPr>
          <p:nvPr>
            <p:ph type="sldNum" sz="quarter" idx="12"/>
          </p:nvPr>
        </p:nvSpPr>
        <p:spPr/>
        <p:txBody>
          <a:bodyPr/>
          <a:lstStyle/>
          <a:p>
            <a:fld id="{E1B01750-628E-433D-A445-C492351D21B9}" type="slidenum">
              <a:rPr lang="en-GB" smtClean="0"/>
              <a:pPr/>
              <a:t>15</a:t>
            </a:fld>
            <a:r>
              <a:rPr lang="el-GR"/>
              <a:t> / 48</a:t>
            </a:r>
            <a:endParaRPr lang="en-GB" dirty="0"/>
          </a:p>
        </p:txBody>
      </p:sp>
    </p:spTree>
    <p:extLst>
      <p:ext uri="{BB962C8B-B14F-4D97-AF65-F5344CB8AC3E}">
        <p14:creationId xmlns:p14="http://schemas.microsoft.com/office/powerpoint/2010/main" val="4756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0393CE-7DCF-0C4D-DE2E-8890E570F27B}"/>
              </a:ext>
            </a:extLst>
          </p:cNvPr>
          <p:cNvSpPr>
            <a:spLocks noGrp="1"/>
          </p:cNvSpPr>
          <p:nvPr>
            <p:ph type="title"/>
          </p:nvPr>
        </p:nvSpPr>
        <p:spPr/>
        <p:txBody>
          <a:bodyPr>
            <a:normAutofit/>
          </a:bodyPr>
          <a:lstStyle/>
          <a:p>
            <a:r>
              <a:rPr lang="el-GR" dirty="0"/>
              <a:t>Παλινδρόμηση</a:t>
            </a:r>
            <a:r>
              <a:rPr lang="en-GB" dirty="0"/>
              <a:t> </a:t>
            </a:r>
            <a:r>
              <a:rPr lang="en-GB" sz="2000" dirty="0">
                <a:solidFill>
                  <a:schemeClr val="accent6">
                    <a:lumMod val="40000"/>
                    <a:lumOff val="60000"/>
                  </a:schemeClr>
                </a:solidFill>
              </a:rPr>
              <a:t>(regression – function approximation)</a:t>
            </a:r>
            <a:endParaRPr lang="en-GB" dirty="0"/>
          </a:p>
        </p:txBody>
      </p:sp>
      <p:sp>
        <p:nvSpPr>
          <p:cNvPr id="3" name="Θέση περιεχομένου 2">
            <a:extLst>
              <a:ext uri="{FF2B5EF4-FFF2-40B4-BE49-F238E27FC236}">
                <a16:creationId xmlns:a16="http://schemas.microsoft.com/office/drawing/2014/main" id="{F70DC3D5-83A7-85A6-9789-898249F0C44D}"/>
              </a:ext>
            </a:extLst>
          </p:cNvPr>
          <p:cNvSpPr>
            <a:spLocks noGrp="1"/>
          </p:cNvSpPr>
          <p:nvPr>
            <p:ph idx="1"/>
          </p:nvPr>
        </p:nvSpPr>
        <p:spPr>
          <a:xfrm>
            <a:off x="639192" y="1987061"/>
            <a:ext cx="7057748" cy="4189901"/>
          </a:xfrm>
        </p:spPr>
        <p:txBody>
          <a:bodyPr>
            <a:normAutofit fontScale="85000" lnSpcReduction="20000"/>
          </a:bodyPr>
          <a:lstStyle/>
          <a:p>
            <a:r>
              <a:rPr lang="el-GR" dirty="0"/>
              <a:t>Διαδικασία επιβλεπόμενης μάθησης συνεχούς μοντέλου μεταξύ τιμών εισόδου (ανεξάρτητες μεταβλητές) και εξόδου (εξαρτώμενη μεταβλητή).</a:t>
            </a:r>
          </a:p>
          <a:p>
            <a:r>
              <a:rPr lang="el-GR" dirty="0"/>
              <a:t>Το αποτέλεσμα της παλινδρόμησης στη μηχανική μάθηση είναι ένα μοντέλο το οποίο μπορεί να χρησιμοποιηθεί για την πρόβλεψη της τιμής της εξαρτώμενης μεταβλητής για νέες τιμές των ανεξάρτητων μεταβλητών.</a:t>
            </a:r>
          </a:p>
          <a:p>
            <a:r>
              <a:rPr lang="el-GR" dirty="0"/>
              <a:t>Ορισμένοι τύποι νευρωνικών δικτύων χρησιμοποιούνται για την κατασκευή μοντέλων παλινδρόμησης.</a:t>
            </a:r>
          </a:p>
          <a:p>
            <a:r>
              <a:rPr lang="el-GR" dirty="0"/>
              <a:t>Το πλήθος των ανεξάρτητων μεταβλητών προσδιορίζει τις διαστάσεις του χώρου των διανυσμάτων εισόδου.</a:t>
            </a:r>
          </a:p>
        </p:txBody>
      </p:sp>
      <p:pic>
        <p:nvPicPr>
          <p:cNvPr id="11266" name="Picture 2" descr="Linear Regression - Data Science &amp; Machine Learning">
            <a:extLst>
              <a:ext uri="{FF2B5EF4-FFF2-40B4-BE49-F238E27FC236}">
                <a16:creationId xmlns:a16="http://schemas.microsoft.com/office/drawing/2014/main" id="{55C0ABB8-4B4F-A895-52F8-309A1A918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634" y="1987061"/>
            <a:ext cx="4225771" cy="3169328"/>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D1D3DEFD-E183-E1FE-4F38-1A664D71583C}"/>
              </a:ext>
            </a:extLst>
          </p:cNvPr>
          <p:cNvSpPr>
            <a:spLocks noGrp="1"/>
          </p:cNvSpPr>
          <p:nvPr>
            <p:ph type="sldNum" sz="quarter" idx="12"/>
          </p:nvPr>
        </p:nvSpPr>
        <p:spPr/>
        <p:txBody>
          <a:bodyPr/>
          <a:lstStyle/>
          <a:p>
            <a:fld id="{E1B01750-628E-433D-A445-C492351D21B9}" type="slidenum">
              <a:rPr lang="en-GB" smtClean="0"/>
              <a:pPr/>
              <a:t>16</a:t>
            </a:fld>
            <a:r>
              <a:rPr lang="el-GR"/>
              <a:t> / 48</a:t>
            </a:r>
            <a:endParaRPr lang="en-GB" dirty="0"/>
          </a:p>
        </p:txBody>
      </p:sp>
    </p:spTree>
    <p:extLst>
      <p:ext uri="{BB962C8B-B14F-4D97-AF65-F5344CB8AC3E}">
        <p14:creationId xmlns:p14="http://schemas.microsoft.com/office/powerpoint/2010/main" val="269326406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5EBE28-58AF-8544-F0D8-F1C1DDD999FA}"/>
              </a:ext>
            </a:extLst>
          </p:cNvPr>
          <p:cNvSpPr>
            <a:spLocks noGrp="1"/>
          </p:cNvSpPr>
          <p:nvPr>
            <p:ph type="title"/>
          </p:nvPr>
        </p:nvSpPr>
        <p:spPr/>
        <p:txBody>
          <a:bodyPr/>
          <a:lstStyle/>
          <a:p>
            <a:r>
              <a:rPr lang="el-GR" sz="4400" dirty="0"/>
              <a:t>Παραδείγματα προβλημάτων παλινδρόμησης</a:t>
            </a:r>
            <a:endParaRPr lang="en-GB" sz="4400" dirty="0"/>
          </a:p>
        </p:txBody>
      </p:sp>
      <p:sp>
        <p:nvSpPr>
          <p:cNvPr id="3" name="Θέση περιεχομένου 2">
            <a:extLst>
              <a:ext uri="{FF2B5EF4-FFF2-40B4-BE49-F238E27FC236}">
                <a16:creationId xmlns:a16="http://schemas.microsoft.com/office/drawing/2014/main" id="{09059A36-63E0-1E78-6371-C0C700AC177E}"/>
              </a:ext>
            </a:extLst>
          </p:cNvPr>
          <p:cNvSpPr>
            <a:spLocks noGrp="1"/>
          </p:cNvSpPr>
          <p:nvPr>
            <p:ph idx="1"/>
          </p:nvPr>
        </p:nvSpPr>
        <p:spPr>
          <a:xfrm>
            <a:off x="5459766" y="1987061"/>
            <a:ext cx="5894033" cy="4189901"/>
          </a:xfrm>
        </p:spPr>
        <p:txBody>
          <a:bodyPr>
            <a:normAutofit fontScale="85000" lnSpcReduction="10000"/>
          </a:bodyPr>
          <a:lstStyle/>
          <a:p>
            <a:pPr>
              <a:lnSpc>
                <a:spcPct val="110000"/>
              </a:lnSpc>
            </a:pPr>
            <a:r>
              <a:rPr lang="el-GR" dirty="0"/>
              <a:t>Τι θερμοκρασία αναμένεται αύριο;</a:t>
            </a:r>
          </a:p>
          <a:p>
            <a:pPr>
              <a:lnSpc>
                <a:spcPct val="110000"/>
              </a:lnSpc>
            </a:pPr>
            <a:r>
              <a:rPr lang="el-GR" dirty="0"/>
              <a:t>Πόση ισχύς θα χρειαστεί σήμερα στον μύλο, δεδομένης της τρέχουσας σκληρότητας του μεταλλεύματος;</a:t>
            </a:r>
          </a:p>
          <a:p>
            <a:pPr>
              <a:lnSpc>
                <a:spcPct val="110000"/>
              </a:lnSpc>
            </a:pPr>
            <a:r>
              <a:rPr lang="el-GR" dirty="0"/>
              <a:t>Τι ποσοστό των ελαστικών αναμένεται να είναι λειτουργικό μετά από 20,000χλμ;</a:t>
            </a:r>
          </a:p>
          <a:p>
            <a:pPr>
              <a:lnSpc>
                <a:spcPct val="110000"/>
              </a:lnSpc>
            </a:pPr>
            <a:r>
              <a:rPr lang="el-GR" dirty="0"/>
              <a:t>Ποια είναι η αναμενόμενη περιεκτικότητα του μεταλλεύματος σε ένα σημείο μέσα στο σώμα μεταλλοφορίας δεδομένου ενός συνόλου δειγμάτων;</a:t>
            </a:r>
            <a:endParaRPr lang="en-US" dirty="0"/>
          </a:p>
        </p:txBody>
      </p:sp>
      <p:pic>
        <p:nvPicPr>
          <p:cNvPr id="16386" name="Picture 2">
            <a:extLst>
              <a:ext uri="{FF2B5EF4-FFF2-40B4-BE49-F238E27FC236}">
                <a16:creationId xmlns:a16="http://schemas.microsoft.com/office/drawing/2014/main" id="{D050E34D-E355-2CCC-CBD5-343BE8C28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22" y="1680864"/>
            <a:ext cx="4680775" cy="4463589"/>
          </a:xfrm>
          <a:prstGeom prst="rect">
            <a:avLst/>
          </a:prstGeom>
          <a:solidFill>
            <a:schemeClr val="tx1"/>
          </a:solidFill>
          <a:ln>
            <a:noFill/>
          </a:ln>
        </p:spPr>
      </p:pic>
      <p:sp>
        <p:nvSpPr>
          <p:cNvPr id="4" name="TextBox 3">
            <a:extLst>
              <a:ext uri="{FF2B5EF4-FFF2-40B4-BE49-F238E27FC236}">
                <a16:creationId xmlns:a16="http://schemas.microsoft.com/office/drawing/2014/main" id="{15A5EEF2-FB9E-3AE1-94D6-1732B1605A10}"/>
              </a:ext>
            </a:extLst>
          </p:cNvPr>
          <p:cNvSpPr txBox="1"/>
          <p:nvPr/>
        </p:nvSpPr>
        <p:spPr>
          <a:xfrm>
            <a:off x="736847" y="6176962"/>
            <a:ext cx="4422650" cy="430887"/>
          </a:xfrm>
          <a:prstGeom prst="rect">
            <a:avLst/>
          </a:prstGeom>
          <a:noFill/>
        </p:spPr>
        <p:txBody>
          <a:bodyPr wrap="square" rtlCol="0">
            <a:spAutoFit/>
          </a:bodyPr>
          <a:lstStyle/>
          <a:p>
            <a:r>
              <a:rPr lang="en-GB" sz="1100" dirty="0"/>
              <a:t>Ioannis Kapageridis</a:t>
            </a:r>
            <a:r>
              <a:rPr lang="en-GB" sz="1100" i="1" dirty="0"/>
              <a:t>, </a:t>
            </a:r>
            <a:r>
              <a:rPr lang="en-GB" sz="1100" b="1" i="1" dirty="0"/>
              <a:t>Grade interpolation using Radial Basis Function networks</a:t>
            </a:r>
            <a:r>
              <a:rPr lang="en-GB" sz="1100" dirty="0"/>
              <a:t>, Mine Planning and Equipment Selection 2002</a:t>
            </a:r>
          </a:p>
        </p:txBody>
      </p:sp>
      <p:sp>
        <p:nvSpPr>
          <p:cNvPr id="6" name="Θέση αριθμού διαφάνειας 5">
            <a:extLst>
              <a:ext uri="{FF2B5EF4-FFF2-40B4-BE49-F238E27FC236}">
                <a16:creationId xmlns:a16="http://schemas.microsoft.com/office/drawing/2014/main" id="{639171DF-C297-6A57-686D-EC607CA595DC}"/>
              </a:ext>
            </a:extLst>
          </p:cNvPr>
          <p:cNvSpPr>
            <a:spLocks noGrp="1"/>
          </p:cNvSpPr>
          <p:nvPr>
            <p:ph type="sldNum" sz="quarter" idx="12"/>
          </p:nvPr>
        </p:nvSpPr>
        <p:spPr/>
        <p:txBody>
          <a:bodyPr/>
          <a:lstStyle/>
          <a:p>
            <a:fld id="{E1B01750-628E-433D-A445-C492351D21B9}" type="slidenum">
              <a:rPr lang="en-GB" smtClean="0"/>
              <a:pPr/>
              <a:t>17</a:t>
            </a:fld>
            <a:r>
              <a:rPr lang="el-GR"/>
              <a:t> / 48</a:t>
            </a:r>
            <a:endParaRPr lang="en-GB" dirty="0"/>
          </a:p>
        </p:txBody>
      </p:sp>
    </p:spTree>
    <p:extLst>
      <p:ext uri="{BB962C8B-B14F-4D97-AF65-F5344CB8AC3E}">
        <p14:creationId xmlns:p14="http://schemas.microsoft.com/office/powerpoint/2010/main" val="58162134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108EA7-8030-4C43-702F-44819DFE71EE}"/>
              </a:ext>
            </a:extLst>
          </p:cNvPr>
          <p:cNvSpPr>
            <a:spLocks noGrp="1"/>
          </p:cNvSpPr>
          <p:nvPr>
            <p:ph type="title"/>
          </p:nvPr>
        </p:nvSpPr>
        <p:spPr/>
        <p:txBody>
          <a:bodyPr/>
          <a:lstStyle/>
          <a:p>
            <a:r>
              <a:rPr lang="el-GR" dirty="0"/>
              <a:t>Ταξινόμηση</a:t>
            </a:r>
            <a:r>
              <a:rPr lang="en-GB" dirty="0"/>
              <a:t> </a:t>
            </a:r>
            <a:r>
              <a:rPr lang="en-GB" sz="2000" dirty="0">
                <a:solidFill>
                  <a:schemeClr val="accent6">
                    <a:lumMod val="40000"/>
                    <a:lumOff val="60000"/>
                  </a:schemeClr>
                </a:solidFill>
              </a:rPr>
              <a:t>(classification)</a:t>
            </a:r>
            <a:endParaRPr lang="en-GB" dirty="0">
              <a:solidFill>
                <a:schemeClr val="accent6">
                  <a:lumMod val="40000"/>
                  <a:lumOff val="60000"/>
                </a:schemeClr>
              </a:solidFill>
            </a:endParaRPr>
          </a:p>
        </p:txBody>
      </p:sp>
      <p:sp>
        <p:nvSpPr>
          <p:cNvPr id="3" name="Θέση περιεχομένου 2">
            <a:extLst>
              <a:ext uri="{FF2B5EF4-FFF2-40B4-BE49-F238E27FC236}">
                <a16:creationId xmlns:a16="http://schemas.microsoft.com/office/drawing/2014/main" id="{B5B9E833-53DE-9A57-B939-E847414EEF0C}"/>
              </a:ext>
            </a:extLst>
          </p:cNvPr>
          <p:cNvSpPr>
            <a:spLocks noGrp="1"/>
          </p:cNvSpPr>
          <p:nvPr>
            <p:ph idx="1"/>
          </p:nvPr>
        </p:nvSpPr>
        <p:spPr>
          <a:xfrm>
            <a:off x="492370" y="1987061"/>
            <a:ext cx="6964874" cy="4189901"/>
          </a:xfrm>
        </p:spPr>
        <p:txBody>
          <a:bodyPr>
            <a:normAutofit fontScale="85000" lnSpcReduction="10000"/>
          </a:bodyPr>
          <a:lstStyle/>
          <a:p>
            <a:r>
              <a:rPr lang="el-GR" dirty="0"/>
              <a:t>Διαδικασία επιβλεπόμενης μάθησης για τον προσδιορισμό της κατηγορίας / κλάσης στην οποία ανήκει ένα διάνυσμα εισόδου, έπειτα από εκπαίδευση σε ένα σύνολο περιπτώσεων που συνδυάζουν τιμές εισόδου και αντίστοιχη τιμή εξόδου.</a:t>
            </a:r>
            <a:endParaRPr lang="en-GB" dirty="0"/>
          </a:p>
          <a:p>
            <a:r>
              <a:rPr lang="en-GB" dirty="0"/>
              <a:t>T</a:t>
            </a:r>
            <a:r>
              <a:rPr lang="el-GR" dirty="0"/>
              <a:t>ο πλήθος των κλάσεων και η κλάση στην οποία ανήκει η κάθε περίπτωση στα δεδομένα εκπαίδευσης είναι γνωστά.</a:t>
            </a:r>
            <a:endParaRPr lang="en-GB" dirty="0"/>
          </a:p>
          <a:p>
            <a:r>
              <a:rPr lang="el-GR" dirty="0"/>
              <a:t>Σε πολλές περιπτώσεις, οι διαφορετικές πιθανές κλάσεις αποδίδονται από διαφορετική έξοδο του συστήματος ΜΜ, αντί για μία μοναδική έξοδο που λαμβάνει διαφορετικές διακριτές τιμές.</a:t>
            </a:r>
          </a:p>
          <a:p>
            <a:endParaRPr lang="el-GR" dirty="0"/>
          </a:p>
          <a:p>
            <a:endParaRPr lang="en-GB" dirty="0"/>
          </a:p>
        </p:txBody>
      </p:sp>
      <p:pic>
        <p:nvPicPr>
          <p:cNvPr id="12290" name="Picture 2" descr="The easiest and fastest way to make GIFs and math videos with Python | by  Bruno Rodrigues | Towards Data Science">
            <a:extLst>
              <a:ext uri="{FF2B5EF4-FFF2-40B4-BE49-F238E27FC236}">
                <a16:creationId xmlns:a16="http://schemas.microsoft.com/office/drawing/2014/main" id="{A9320E5C-73CA-1AD3-9314-ADE4E0AEC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021" y="1987060"/>
            <a:ext cx="4036253" cy="4036253"/>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10406C48-4D93-DA7B-B90E-E6E31ADAB28C}"/>
              </a:ext>
            </a:extLst>
          </p:cNvPr>
          <p:cNvSpPr>
            <a:spLocks noGrp="1"/>
          </p:cNvSpPr>
          <p:nvPr>
            <p:ph type="sldNum" sz="quarter" idx="12"/>
          </p:nvPr>
        </p:nvSpPr>
        <p:spPr/>
        <p:txBody>
          <a:bodyPr/>
          <a:lstStyle/>
          <a:p>
            <a:fld id="{E1B01750-628E-433D-A445-C492351D21B9}" type="slidenum">
              <a:rPr lang="en-GB" smtClean="0"/>
              <a:pPr/>
              <a:t>18</a:t>
            </a:fld>
            <a:r>
              <a:rPr lang="el-GR"/>
              <a:t> / 48</a:t>
            </a:r>
            <a:endParaRPr lang="en-GB" dirty="0"/>
          </a:p>
        </p:txBody>
      </p:sp>
    </p:spTree>
    <p:extLst>
      <p:ext uri="{BB962C8B-B14F-4D97-AF65-F5344CB8AC3E}">
        <p14:creationId xmlns:p14="http://schemas.microsoft.com/office/powerpoint/2010/main" val="112532730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B12ACD-325D-8659-8E12-05200338902A}"/>
              </a:ext>
            </a:extLst>
          </p:cNvPr>
          <p:cNvSpPr>
            <a:spLocks noGrp="1"/>
          </p:cNvSpPr>
          <p:nvPr>
            <p:ph type="title"/>
          </p:nvPr>
        </p:nvSpPr>
        <p:spPr>
          <a:xfrm>
            <a:off x="492369" y="461837"/>
            <a:ext cx="11220909" cy="710015"/>
          </a:xfrm>
        </p:spPr>
        <p:txBody>
          <a:bodyPr/>
          <a:lstStyle/>
          <a:p>
            <a:r>
              <a:rPr lang="el-GR" sz="4400" dirty="0"/>
              <a:t>Παραδείγματα προβλημάτων ταξινόμησης</a:t>
            </a:r>
            <a:endParaRPr lang="en-GB" sz="4400" dirty="0"/>
          </a:p>
        </p:txBody>
      </p:sp>
      <p:sp>
        <p:nvSpPr>
          <p:cNvPr id="3" name="Θέση περιεχομένου 2">
            <a:extLst>
              <a:ext uri="{FF2B5EF4-FFF2-40B4-BE49-F238E27FC236}">
                <a16:creationId xmlns:a16="http://schemas.microsoft.com/office/drawing/2014/main" id="{E8DB4215-A716-834E-99FA-141AFC8A82B9}"/>
              </a:ext>
            </a:extLst>
          </p:cNvPr>
          <p:cNvSpPr>
            <a:spLocks noGrp="1"/>
          </p:cNvSpPr>
          <p:nvPr>
            <p:ph idx="1"/>
          </p:nvPr>
        </p:nvSpPr>
        <p:spPr>
          <a:xfrm>
            <a:off x="4154750" y="1500325"/>
            <a:ext cx="7199049" cy="4518735"/>
          </a:xfrm>
        </p:spPr>
        <p:txBody>
          <a:bodyPr>
            <a:normAutofit/>
          </a:bodyPr>
          <a:lstStyle/>
          <a:p>
            <a:r>
              <a:rPr lang="el-GR" dirty="0"/>
              <a:t>Σε ποιον από τους σχηματισμούς που εμφανίζονται στα </a:t>
            </a:r>
            <a:r>
              <a:rPr lang="el-GR" dirty="0" err="1"/>
              <a:t>γεωτρητικά</a:t>
            </a:r>
            <a:r>
              <a:rPr lang="el-GR" dirty="0"/>
              <a:t> δείγματα ανήκει μια μονάδα εξόρυξης;</a:t>
            </a:r>
          </a:p>
          <a:p>
            <a:r>
              <a:rPr lang="el-GR" dirty="0"/>
              <a:t>Είναι φυσιολογικές οι ενδείξεις των οργάνων του μηχανήματος;</a:t>
            </a:r>
          </a:p>
          <a:p>
            <a:r>
              <a:rPr lang="el-GR" dirty="0"/>
              <a:t>Η φωτογραφία από το μέτωπο εξόρυξης ή τον πυρήνα της γεώτρησης απεικονίζει μετάλλευμα ή στείρο;</a:t>
            </a:r>
          </a:p>
          <a:p>
            <a:r>
              <a:rPr lang="el-GR" dirty="0"/>
              <a:t>Σε ποια ποιότητα μαρμάρου ανήκει η φέτα μαρμάρου μιας φωτογραφίας;</a:t>
            </a:r>
          </a:p>
          <a:p>
            <a:endParaRPr lang="en-GB" dirty="0"/>
          </a:p>
        </p:txBody>
      </p:sp>
      <p:pic>
        <p:nvPicPr>
          <p:cNvPr id="15362" name="Picture 2" descr="Deep learning based lithology classification of drill core images | PLOS ONE">
            <a:extLst>
              <a:ext uri="{FF2B5EF4-FFF2-40B4-BE49-F238E27FC236}">
                <a16:creationId xmlns:a16="http://schemas.microsoft.com/office/drawing/2014/main" id="{751D1312-CF98-CF39-F991-4CA3F83BC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59" y="1171852"/>
            <a:ext cx="3048000" cy="4743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6C8C31-7655-D3C6-8C59-DEAC579E2C7A}"/>
              </a:ext>
            </a:extLst>
          </p:cNvPr>
          <p:cNvSpPr txBox="1"/>
          <p:nvPr/>
        </p:nvSpPr>
        <p:spPr>
          <a:xfrm>
            <a:off x="674703" y="5915302"/>
            <a:ext cx="2985856" cy="600164"/>
          </a:xfrm>
          <a:prstGeom prst="rect">
            <a:avLst/>
          </a:prstGeom>
          <a:noFill/>
        </p:spPr>
        <p:txBody>
          <a:bodyPr wrap="square" rtlCol="0">
            <a:spAutoFit/>
          </a:bodyPr>
          <a:lstStyle/>
          <a:p>
            <a:r>
              <a:rPr lang="en-US" sz="1100" dirty="0"/>
              <a:t>Dong </a:t>
            </a:r>
            <a:r>
              <a:rPr lang="en-US" sz="1100" dirty="0" err="1"/>
              <a:t>Fu,Chao</a:t>
            </a:r>
            <a:r>
              <a:rPr lang="en-US" sz="1100" dirty="0"/>
              <a:t> </a:t>
            </a:r>
            <a:r>
              <a:rPr lang="en-US" sz="1100" dirty="0" err="1"/>
              <a:t>Su</a:t>
            </a:r>
            <a:r>
              <a:rPr lang="en-US" sz="1100" dirty="0"/>
              <a:t> ,Wenjun </a:t>
            </a:r>
            <a:r>
              <a:rPr lang="en-US" sz="1100" dirty="0" err="1"/>
              <a:t>Wang,Rongyao</a:t>
            </a:r>
            <a:r>
              <a:rPr lang="en-US" sz="1100" dirty="0"/>
              <a:t> Yuan, </a:t>
            </a:r>
            <a:r>
              <a:rPr lang="en-US" sz="1100" b="1" dirty="0"/>
              <a:t>Deep learning based lithology classification of drill core images</a:t>
            </a:r>
            <a:r>
              <a:rPr lang="en-US" sz="1100" dirty="0"/>
              <a:t>, PLOS ONE, July 1 2022 </a:t>
            </a:r>
            <a:endParaRPr lang="en-GB" sz="1100" dirty="0"/>
          </a:p>
        </p:txBody>
      </p:sp>
      <p:sp>
        <p:nvSpPr>
          <p:cNvPr id="6" name="Θέση αριθμού διαφάνειας 5">
            <a:extLst>
              <a:ext uri="{FF2B5EF4-FFF2-40B4-BE49-F238E27FC236}">
                <a16:creationId xmlns:a16="http://schemas.microsoft.com/office/drawing/2014/main" id="{275BF67D-2595-CD16-DC07-37DA298956E5}"/>
              </a:ext>
            </a:extLst>
          </p:cNvPr>
          <p:cNvSpPr>
            <a:spLocks noGrp="1"/>
          </p:cNvSpPr>
          <p:nvPr>
            <p:ph type="sldNum" sz="quarter" idx="12"/>
          </p:nvPr>
        </p:nvSpPr>
        <p:spPr/>
        <p:txBody>
          <a:bodyPr/>
          <a:lstStyle/>
          <a:p>
            <a:fld id="{E1B01750-628E-433D-A445-C492351D21B9}" type="slidenum">
              <a:rPr lang="en-GB" smtClean="0"/>
              <a:pPr/>
              <a:t>19</a:t>
            </a:fld>
            <a:r>
              <a:rPr lang="el-GR"/>
              <a:t> / 48</a:t>
            </a:r>
            <a:endParaRPr lang="en-GB" dirty="0"/>
          </a:p>
        </p:txBody>
      </p:sp>
    </p:spTree>
    <p:extLst>
      <p:ext uri="{BB962C8B-B14F-4D97-AF65-F5344CB8AC3E}">
        <p14:creationId xmlns:p14="http://schemas.microsoft.com/office/powerpoint/2010/main" val="194630708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E860DF-C208-6A08-8248-BAE40F3B87BE}"/>
              </a:ext>
            </a:extLst>
          </p:cNvPr>
          <p:cNvSpPr>
            <a:spLocks noGrp="1"/>
          </p:cNvSpPr>
          <p:nvPr>
            <p:ph type="title"/>
          </p:nvPr>
        </p:nvSpPr>
        <p:spPr>
          <a:ln>
            <a:noFill/>
          </a:ln>
        </p:spPr>
        <p:txBody>
          <a:bodyPr/>
          <a:lstStyle/>
          <a:p>
            <a:r>
              <a:rPr lang="el-GR" dirty="0"/>
              <a:t>Τι είναι η μηχανική μάθηση</a:t>
            </a:r>
            <a:endParaRPr lang="en-GB" dirty="0"/>
          </a:p>
        </p:txBody>
      </p:sp>
      <p:sp>
        <p:nvSpPr>
          <p:cNvPr id="3" name="Θέση περιεχομένου 2">
            <a:extLst>
              <a:ext uri="{FF2B5EF4-FFF2-40B4-BE49-F238E27FC236}">
                <a16:creationId xmlns:a16="http://schemas.microsoft.com/office/drawing/2014/main" id="{6652F05F-2AA7-E40B-50B0-51E3A6BF51C2}"/>
              </a:ext>
            </a:extLst>
          </p:cNvPr>
          <p:cNvSpPr>
            <a:spLocks noGrp="1"/>
          </p:cNvSpPr>
          <p:nvPr>
            <p:ph idx="1"/>
          </p:nvPr>
        </p:nvSpPr>
        <p:spPr>
          <a:xfrm>
            <a:off x="492369" y="1682261"/>
            <a:ext cx="5946531" cy="3927516"/>
          </a:xfrm>
          <a:ln>
            <a:noFill/>
          </a:ln>
        </p:spPr>
        <p:txBody>
          <a:bodyPr>
            <a:normAutofit fontScale="70000" lnSpcReduction="20000"/>
          </a:bodyPr>
          <a:lstStyle/>
          <a:p>
            <a:pPr>
              <a:lnSpc>
                <a:spcPct val="120000"/>
              </a:lnSpc>
            </a:pPr>
            <a:r>
              <a:rPr lang="el-GR" dirty="0"/>
              <a:t>Η μηχανική μάθηση (ΜΜ) είναι ένα υποσύνολο της τεχνητής νοημοσύνης (ΤΝ) που επικεντρώνεται στην εκπαίδευση των υπολογιστών ώστε να μαθαίνουν από τα δεδομένα και να βελτιώνονται με την εμπειρία – σε αντίθεση με τον κλασικό προγραμματισμό τους. </a:t>
            </a:r>
            <a:br>
              <a:rPr lang="el-GR" dirty="0"/>
            </a:br>
            <a:endParaRPr lang="el-GR" dirty="0"/>
          </a:p>
          <a:p>
            <a:pPr>
              <a:lnSpc>
                <a:spcPct val="120000"/>
              </a:lnSpc>
            </a:pPr>
            <a:r>
              <a:rPr lang="el-GR" dirty="0"/>
              <a:t>Στη μηχανική μάθηση, οι αλγόριθμοι εκπαιδεύονται για να βρίσκουν μοτίβα και συσχετίσεις σε μεγάλα σύνολα δεδομένων ώστε να προχωρούν σε προβλέψεις</a:t>
            </a:r>
            <a:r>
              <a:rPr lang="en-GB" dirty="0"/>
              <a:t> </a:t>
            </a:r>
            <a:r>
              <a:rPr lang="el-GR" dirty="0"/>
              <a:t>και να υποστηρίζουν τη λήψη αποφάσεων.</a:t>
            </a:r>
            <a:endParaRPr lang="en-GB" dirty="0"/>
          </a:p>
        </p:txBody>
      </p:sp>
      <p:sp>
        <p:nvSpPr>
          <p:cNvPr id="4" name="Διάγραμμα ροής: Γραμμή σύνδεσης 3">
            <a:extLst>
              <a:ext uri="{FF2B5EF4-FFF2-40B4-BE49-F238E27FC236}">
                <a16:creationId xmlns:a16="http://schemas.microsoft.com/office/drawing/2014/main" id="{CCA2B0BF-2913-99CD-4100-02AFF8665343}"/>
              </a:ext>
            </a:extLst>
          </p:cNvPr>
          <p:cNvSpPr/>
          <p:nvPr/>
        </p:nvSpPr>
        <p:spPr>
          <a:xfrm>
            <a:off x="6889072" y="1597981"/>
            <a:ext cx="4680000" cy="468000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Διάγραμμα ροής: Γραμμή σύνδεσης 4">
            <a:extLst>
              <a:ext uri="{FF2B5EF4-FFF2-40B4-BE49-F238E27FC236}">
                <a16:creationId xmlns:a16="http://schemas.microsoft.com/office/drawing/2014/main" id="{3BD34FAC-72D2-D14F-98D1-22B6C319C716}"/>
              </a:ext>
            </a:extLst>
          </p:cNvPr>
          <p:cNvSpPr/>
          <p:nvPr/>
        </p:nvSpPr>
        <p:spPr>
          <a:xfrm>
            <a:off x="7247773" y="1649777"/>
            <a:ext cx="3960000" cy="3960000"/>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D126354-C050-FE97-8E19-72CBB1DE3E74}"/>
              </a:ext>
            </a:extLst>
          </p:cNvPr>
          <p:cNvSpPr txBox="1"/>
          <p:nvPr/>
        </p:nvSpPr>
        <p:spPr>
          <a:xfrm>
            <a:off x="6986727" y="1273424"/>
            <a:ext cx="4447712" cy="4720469"/>
          </a:xfrm>
          <a:prstGeom prst="rect">
            <a:avLst/>
          </a:prstGeom>
          <a:noFill/>
          <a:ln>
            <a:noFill/>
          </a:ln>
        </p:spPr>
        <p:txBody>
          <a:bodyPr wrap="square" rtlCol="0">
            <a:prstTxWarp prst="textArchDown">
              <a:avLst>
                <a:gd name="adj" fmla="val 371032"/>
              </a:avLst>
            </a:prstTxWarp>
            <a:spAutoFit/>
          </a:bodyPr>
          <a:lstStyle/>
          <a:p>
            <a:pPr algn="ctr"/>
            <a:r>
              <a:rPr lang="el-GR" sz="2000" b="1" dirty="0"/>
              <a:t>Τεχνητή Νοημοσύνη – </a:t>
            </a:r>
            <a:r>
              <a:rPr lang="en-GB" sz="2000" b="1" dirty="0"/>
              <a:t>Artificial Intelligence</a:t>
            </a:r>
          </a:p>
        </p:txBody>
      </p:sp>
      <p:sp>
        <p:nvSpPr>
          <p:cNvPr id="6" name="Διάγραμμα ροής: Γραμμή σύνδεσης 5">
            <a:extLst>
              <a:ext uri="{FF2B5EF4-FFF2-40B4-BE49-F238E27FC236}">
                <a16:creationId xmlns:a16="http://schemas.microsoft.com/office/drawing/2014/main" id="{40E88D23-249E-15D9-228A-8D51E5D4A827}"/>
              </a:ext>
            </a:extLst>
          </p:cNvPr>
          <p:cNvSpPr/>
          <p:nvPr/>
        </p:nvSpPr>
        <p:spPr>
          <a:xfrm>
            <a:off x="7607773" y="1704948"/>
            <a:ext cx="3240000" cy="324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39697C3-8A0E-9D47-51BF-D4246B393D42}"/>
              </a:ext>
            </a:extLst>
          </p:cNvPr>
          <p:cNvSpPr txBox="1"/>
          <p:nvPr/>
        </p:nvSpPr>
        <p:spPr>
          <a:xfrm>
            <a:off x="7336550" y="1330177"/>
            <a:ext cx="3778293" cy="3960000"/>
          </a:xfrm>
          <a:prstGeom prst="rect">
            <a:avLst/>
          </a:prstGeom>
          <a:noFill/>
          <a:ln>
            <a:noFill/>
          </a:ln>
        </p:spPr>
        <p:txBody>
          <a:bodyPr wrap="square" rtlCol="0">
            <a:prstTxWarp prst="textArchDown">
              <a:avLst>
                <a:gd name="adj" fmla="val 828187"/>
              </a:avLst>
            </a:prstTxWarp>
            <a:spAutoFit/>
          </a:bodyPr>
          <a:lstStyle/>
          <a:p>
            <a:pPr algn="ctr"/>
            <a:r>
              <a:rPr lang="el-GR" b="1" dirty="0">
                <a:solidFill>
                  <a:srgbClr val="0070C0"/>
                </a:solidFill>
              </a:rPr>
              <a:t>Μηχανική Μάθηση</a:t>
            </a:r>
            <a:r>
              <a:rPr lang="en-GB" b="1" dirty="0">
                <a:solidFill>
                  <a:srgbClr val="0070C0"/>
                </a:solidFill>
              </a:rPr>
              <a:t> – Machine Learning</a:t>
            </a:r>
          </a:p>
        </p:txBody>
      </p:sp>
      <p:sp>
        <p:nvSpPr>
          <p:cNvPr id="11" name="TextBox 10">
            <a:extLst>
              <a:ext uri="{FF2B5EF4-FFF2-40B4-BE49-F238E27FC236}">
                <a16:creationId xmlns:a16="http://schemas.microsoft.com/office/drawing/2014/main" id="{9D60CF94-0FF3-0357-C029-502E53B97ADC}"/>
              </a:ext>
            </a:extLst>
          </p:cNvPr>
          <p:cNvSpPr txBox="1"/>
          <p:nvPr/>
        </p:nvSpPr>
        <p:spPr>
          <a:xfrm>
            <a:off x="7826470" y="1787400"/>
            <a:ext cx="2817856" cy="2883693"/>
          </a:xfrm>
          <a:prstGeom prst="rect">
            <a:avLst/>
          </a:prstGeom>
          <a:noFill/>
          <a:ln>
            <a:noFill/>
          </a:ln>
        </p:spPr>
        <p:txBody>
          <a:bodyPr wrap="square" rtlCol="0">
            <a:prstTxWarp prst="textArchDown">
              <a:avLst>
                <a:gd name="adj" fmla="val 828187"/>
              </a:avLst>
            </a:prstTxWarp>
            <a:spAutoFit/>
          </a:bodyPr>
          <a:lstStyle/>
          <a:p>
            <a:pPr algn="ctr"/>
            <a:r>
              <a:rPr lang="el-GR" b="1" dirty="0">
                <a:solidFill>
                  <a:schemeClr val="bg2">
                    <a:lumMod val="75000"/>
                  </a:schemeClr>
                </a:solidFill>
              </a:rPr>
              <a:t>Βαθιά Μάθηση</a:t>
            </a:r>
            <a:r>
              <a:rPr lang="en-GB" b="1" dirty="0">
                <a:solidFill>
                  <a:schemeClr val="bg2">
                    <a:lumMod val="75000"/>
                  </a:schemeClr>
                </a:solidFill>
              </a:rPr>
              <a:t> – Deep Learning</a:t>
            </a:r>
          </a:p>
        </p:txBody>
      </p:sp>
      <p:sp>
        <p:nvSpPr>
          <p:cNvPr id="7" name="Διάγραμμα ροής: Γραμμή σύνδεσης 6">
            <a:extLst>
              <a:ext uri="{FF2B5EF4-FFF2-40B4-BE49-F238E27FC236}">
                <a16:creationId xmlns:a16="http://schemas.microsoft.com/office/drawing/2014/main" id="{29E9FAD7-67E1-0366-497D-99A84B1454BF}"/>
              </a:ext>
            </a:extLst>
          </p:cNvPr>
          <p:cNvSpPr/>
          <p:nvPr/>
        </p:nvSpPr>
        <p:spPr>
          <a:xfrm>
            <a:off x="7970676" y="1763997"/>
            <a:ext cx="2520000" cy="2520000"/>
          </a:xfrm>
          <a:prstGeom prst="flowChartConnector">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l-GR" b="1" dirty="0">
                <a:solidFill>
                  <a:srgbClr val="FF0000"/>
                </a:solidFill>
              </a:rPr>
              <a:t>Νευρωνικά Δίκτυα</a:t>
            </a:r>
            <a:r>
              <a:rPr lang="en-GB" b="1" dirty="0">
                <a:solidFill>
                  <a:srgbClr val="FF0000"/>
                </a:solidFill>
              </a:rPr>
              <a:t> –</a:t>
            </a:r>
            <a:br>
              <a:rPr lang="en-GB" b="1" dirty="0">
                <a:solidFill>
                  <a:srgbClr val="FF0000"/>
                </a:solidFill>
              </a:rPr>
            </a:br>
            <a:r>
              <a:rPr lang="en-GB" b="1" dirty="0">
                <a:solidFill>
                  <a:srgbClr val="FF0000"/>
                </a:solidFill>
              </a:rPr>
              <a:t>Neural Networks</a:t>
            </a:r>
          </a:p>
        </p:txBody>
      </p:sp>
      <p:sp>
        <p:nvSpPr>
          <p:cNvPr id="12" name="Θέση αριθμού διαφάνειας 11">
            <a:extLst>
              <a:ext uri="{FF2B5EF4-FFF2-40B4-BE49-F238E27FC236}">
                <a16:creationId xmlns:a16="http://schemas.microsoft.com/office/drawing/2014/main" id="{69458872-FD2A-6159-3D04-7E052360BF67}"/>
              </a:ext>
            </a:extLst>
          </p:cNvPr>
          <p:cNvSpPr>
            <a:spLocks noGrp="1"/>
          </p:cNvSpPr>
          <p:nvPr>
            <p:ph type="sldNum" sz="quarter" idx="12"/>
          </p:nvPr>
        </p:nvSpPr>
        <p:spPr/>
        <p:txBody>
          <a:bodyPr/>
          <a:lstStyle/>
          <a:p>
            <a:fld id="{E1B01750-628E-433D-A445-C492351D21B9}" type="slidenum">
              <a:rPr lang="en-GB" smtClean="0"/>
              <a:pPr/>
              <a:t>2</a:t>
            </a:fld>
            <a:r>
              <a:rPr lang="el-GR" dirty="0"/>
              <a:t> / 4</a:t>
            </a:r>
            <a:r>
              <a:rPr lang="en-GB" dirty="0"/>
              <a:t>8</a:t>
            </a:r>
          </a:p>
        </p:txBody>
      </p:sp>
    </p:spTree>
    <p:extLst>
      <p:ext uri="{BB962C8B-B14F-4D97-AF65-F5344CB8AC3E}">
        <p14:creationId xmlns:p14="http://schemas.microsoft.com/office/powerpoint/2010/main" val="294567425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46B666-6D36-C266-B166-33971AAC616E}"/>
              </a:ext>
            </a:extLst>
          </p:cNvPr>
          <p:cNvSpPr>
            <a:spLocks noGrp="1"/>
          </p:cNvSpPr>
          <p:nvPr>
            <p:ph type="title"/>
          </p:nvPr>
        </p:nvSpPr>
        <p:spPr/>
        <p:txBody>
          <a:bodyPr/>
          <a:lstStyle/>
          <a:p>
            <a:r>
              <a:rPr lang="el-GR" dirty="0"/>
              <a:t>Συσταδοποίηση</a:t>
            </a:r>
            <a:r>
              <a:rPr lang="en-GB" dirty="0"/>
              <a:t> </a:t>
            </a:r>
            <a:r>
              <a:rPr lang="en-GB" sz="2000" dirty="0">
                <a:solidFill>
                  <a:schemeClr val="accent6">
                    <a:lumMod val="40000"/>
                    <a:lumOff val="60000"/>
                  </a:schemeClr>
                </a:solidFill>
              </a:rPr>
              <a:t>(clustering)</a:t>
            </a:r>
            <a:endParaRPr lang="en-GB" dirty="0">
              <a:solidFill>
                <a:schemeClr val="accent6">
                  <a:lumMod val="40000"/>
                  <a:lumOff val="60000"/>
                </a:schemeClr>
              </a:solidFill>
            </a:endParaRPr>
          </a:p>
        </p:txBody>
      </p:sp>
      <p:sp>
        <p:nvSpPr>
          <p:cNvPr id="3" name="Θέση περιεχομένου 2">
            <a:extLst>
              <a:ext uri="{FF2B5EF4-FFF2-40B4-BE49-F238E27FC236}">
                <a16:creationId xmlns:a16="http://schemas.microsoft.com/office/drawing/2014/main" id="{66FC0CD1-C448-E9B8-9925-3AB5F5BC70EB}"/>
              </a:ext>
            </a:extLst>
          </p:cNvPr>
          <p:cNvSpPr>
            <a:spLocks noGrp="1"/>
          </p:cNvSpPr>
          <p:nvPr>
            <p:ph idx="1"/>
          </p:nvPr>
        </p:nvSpPr>
        <p:spPr>
          <a:xfrm>
            <a:off x="568171" y="1987061"/>
            <a:ext cx="7226423" cy="4189901"/>
          </a:xfrm>
        </p:spPr>
        <p:txBody>
          <a:bodyPr>
            <a:normAutofit fontScale="77500" lnSpcReduction="20000"/>
          </a:bodyPr>
          <a:lstStyle/>
          <a:p>
            <a:r>
              <a:rPr lang="el-GR" dirty="0"/>
              <a:t>Σε αντίθεση με την ταξινόμηση, στη </a:t>
            </a:r>
            <a:r>
              <a:rPr lang="el-GR" dirty="0" err="1"/>
              <a:t>συσταδοποίηση</a:t>
            </a:r>
            <a:r>
              <a:rPr lang="el-GR" dirty="0"/>
              <a:t> οι </a:t>
            </a:r>
            <a:r>
              <a:rPr lang="el-GR" b="1" i="1" dirty="0"/>
              <a:t>κλάσεις-ομάδες</a:t>
            </a:r>
            <a:r>
              <a:rPr lang="el-GR" dirty="0"/>
              <a:t> των δεδομένων εκπαίδευσης δεν είναι γνωστές εκ των προτέρων και επομένως αποτελεί περίπτωση μη-επιβλεπόμενης μάθησης.</a:t>
            </a:r>
          </a:p>
          <a:p>
            <a:r>
              <a:rPr lang="el-GR" dirty="0"/>
              <a:t>Στις πιο κλασικές μεθόδους συσταδοποίησης, ο αριθμός των ομάδων καθορίζεται πριν την εκπαίδευση.</a:t>
            </a:r>
          </a:p>
          <a:p>
            <a:r>
              <a:rPr lang="el-GR" dirty="0"/>
              <a:t>Υπάρχουν και μέθοδοι όμως στις οποίες ο αριθμός των ομάδων προκύπτει κατά την εκπαίδευση είτε διαιρετικά είτε συσσωρευτικά.</a:t>
            </a:r>
          </a:p>
          <a:p>
            <a:r>
              <a:rPr lang="el-GR" dirty="0"/>
              <a:t>Κατά τη </a:t>
            </a:r>
            <a:r>
              <a:rPr lang="el-GR" dirty="0" err="1"/>
              <a:t>συσταδοποίηση</a:t>
            </a:r>
            <a:r>
              <a:rPr lang="el-GR" dirty="0"/>
              <a:t>, τα δεδομένα χωρίζονται σε ομάδες με βάση την </a:t>
            </a:r>
            <a:r>
              <a:rPr lang="el-GR" b="1" i="1" dirty="0"/>
              <a:t>ομοιότητα</a:t>
            </a:r>
            <a:r>
              <a:rPr lang="el-GR" dirty="0"/>
              <a:t> ή την ανομοιότητά τους.</a:t>
            </a:r>
          </a:p>
          <a:p>
            <a:r>
              <a:rPr lang="el-GR" dirty="0"/>
              <a:t>Υπάρχουν διάφορα μέτρα ομοιότητας που μπορούν να χρησιμοποιηθούν για να κριθεί εάν μια περίπτωση ανήκει σε μια ομάδα.</a:t>
            </a:r>
          </a:p>
          <a:p>
            <a:endParaRPr lang="en-GB" dirty="0"/>
          </a:p>
        </p:txBody>
      </p:sp>
      <p:pic>
        <p:nvPicPr>
          <p:cNvPr id="13314" name="Picture 2" descr="Understanding K-Means Clustering: Hands-on Visual Approach | by Ruslan  Brilenkov | Artificial Intelligence in Plain English">
            <a:extLst>
              <a:ext uri="{FF2B5EF4-FFF2-40B4-BE49-F238E27FC236}">
                <a16:creationId xmlns:a16="http://schemas.microsoft.com/office/drawing/2014/main" id="{4B463FE8-D3AD-2F25-2F55-6A4628106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2782" y="1987061"/>
            <a:ext cx="4036219"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0C670CD7-0E47-D4B1-A9C9-C35654401880}"/>
              </a:ext>
            </a:extLst>
          </p:cNvPr>
          <p:cNvSpPr>
            <a:spLocks noGrp="1"/>
          </p:cNvSpPr>
          <p:nvPr>
            <p:ph type="sldNum" sz="quarter" idx="12"/>
          </p:nvPr>
        </p:nvSpPr>
        <p:spPr/>
        <p:txBody>
          <a:bodyPr/>
          <a:lstStyle/>
          <a:p>
            <a:fld id="{E1B01750-628E-433D-A445-C492351D21B9}" type="slidenum">
              <a:rPr lang="en-GB" smtClean="0"/>
              <a:pPr/>
              <a:t>20</a:t>
            </a:fld>
            <a:r>
              <a:rPr lang="el-GR"/>
              <a:t> / 48</a:t>
            </a:r>
            <a:endParaRPr lang="en-GB" dirty="0"/>
          </a:p>
        </p:txBody>
      </p:sp>
    </p:spTree>
    <p:extLst>
      <p:ext uri="{BB962C8B-B14F-4D97-AF65-F5344CB8AC3E}">
        <p14:creationId xmlns:p14="http://schemas.microsoft.com/office/powerpoint/2010/main" val="150288202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1E5B72-7790-8E21-29C3-5757F71729E4}"/>
              </a:ext>
            </a:extLst>
          </p:cNvPr>
          <p:cNvSpPr>
            <a:spLocks noGrp="1"/>
          </p:cNvSpPr>
          <p:nvPr>
            <p:ph type="title"/>
          </p:nvPr>
        </p:nvSpPr>
        <p:spPr/>
        <p:txBody>
          <a:bodyPr/>
          <a:lstStyle/>
          <a:p>
            <a:r>
              <a:rPr lang="el-GR" sz="4000" dirty="0"/>
              <a:t>Παραδείγματα προβλημάτων συσταδοποίησης </a:t>
            </a:r>
            <a:endParaRPr lang="en-GB" sz="4000" dirty="0"/>
          </a:p>
        </p:txBody>
      </p:sp>
      <p:sp>
        <p:nvSpPr>
          <p:cNvPr id="3" name="Θέση περιεχομένου 2">
            <a:extLst>
              <a:ext uri="{FF2B5EF4-FFF2-40B4-BE49-F238E27FC236}">
                <a16:creationId xmlns:a16="http://schemas.microsoft.com/office/drawing/2014/main" id="{3B8C1DA7-EB3E-04FE-B09C-DB2BB751456A}"/>
              </a:ext>
            </a:extLst>
          </p:cNvPr>
          <p:cNvSpPr>
            <a:spLocks noGrp="1"/>
          </p:cNvSpPr>
          <p:nvPr>
            <p:ph idx="1"/>
          </p:nvPr>
        </p:nvSpPr>
        <p:spPr>
          <a:xfrm>
            <a:off x="592099" y="1718785"/>
            <a:ext cx="6563984" cy="4677378"/>
          </a:xfrm>
        </p:spPr>
        <p:txBody>
          <a:bodyPr>
            <a:normAutofit fontScale="92500" lnSpcReduction="10000"/>
          </a:bodyPr>
          <a:lstStyle/>
          <a:p>
            <a:r>
              <a:rPr lang="el-GR" dirty="0"/>
              <a:t>Ποια εξαρτήματα εξοπλισμού θα αστοχήσουν με τον ίδιο τρόπο;</a:t>
            </a:r>
            <a:endParaRPr lang="en-US" dirty="0"/>
          </a:p>
          <a:p>
            <a:r>
              <a:rPr lang="el-GR" dirty="0"/>
              <a:t>Με ποιον φυσικό τρόπο μπορούμε να ομαδοποιήσουμε διαφορετικές συμπεριφορές χειριστών εξοπλισμού;</a:t>
            </a:r>
            <a:endParaRPr lang="en-US" dirty="0"/>
          </a:p>
          <a:p>
            <a:r>
              <a:rPr lang="el-GR" dirty="0"/>
              <a:t>Ποιες συνθήκες οδηγούν σε παρόμοια αποτελέσματα από μια διαδικασία;</a:t>
            </a:r>
            <a:endParaRPr lang="en-US" dirty="0"/>
          </a:p>
          <a:p>
            <a:r>
              <a:rPr lang="el-GR" dirty="0"/>
              <a:t>Με ποιον φυσικό τρόπο μπορούμε να ομαδοποιήσουμε συμβάντα ασφάλειας;</a:t>
            </a:r>
          </a:p>
          <a:p>
            <a:r>
              <a:rPr lang="el-GR" dirty="0"/>
              <a:t>Με ποιον φυσικό τρόπο μπορούμε να ομαδοποιήσουμε ζεύγη δειγμάτων σε διαστήματα πειραματικού βαριογράμματος;</a:t>
            </a:r>
          </a:p>
          <a:p>
            <a:endParaRPr lang="en-GB" dirty="0"/>
          </a:p>
        </p:txBody>
      </p:sp>
      <p:pic>
        <p:nvPicPr>
          <p:cNvPr id="5" name="Εικόνα 4">
            <a:extLst>
              <a:ext uri="{FF2B5EF4-FFF2-40B4-BE49-F238E27FC236}">
                <a16:creationId xmlns:a16="http://schemas.microsoft.com/office/drawing/2014/main" id="{015EA182-3035-0011-3851-70AD94DA8D0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26310" y="1718785"/>
            <a:ext cx="4557195" cy="3420430"/>
          </a:xfrm>
          <a:prstGeom prst="rect">
            <a:avLst/>
          </a:prstGeom>
        </p:spPr>
      </p:pic>
      <p:sp>
        <p:nvSpPr>
          <p:cNvPr id="7" name="TextBox 6">
            <a:extLst>
              <a:ext uri="{FF2B5EF4-FFF2-40B4-BE49-F238E27FC236}">
                <a16:creationId xmlns:a16="http://schemas.microsoft.com/office/drawing/2014/main" id="{83996943-F130-C11B-86CD-D221D7940947}"/>
              </a:ext>
            </a:extLst>
          </p:cNvPr>
          <p:cNvSpPr txBox="1"/>
          <p:nvPr/>
        </p:nvSpPr>
        <p:spPr>
          <a:xfrm>
            <a:off x="7353181" y="5139215"/>
            <a:ext cx="4303451" cy="600164"/>
          </a:xfrm>
          <a:prstGeom prst="rect">
            <a:avLst/>
          </a:prstGeom>
          <a:noFill/>
        </p:spPr>
        <p:txBody>
          <a:bodyPr wrap="square">
            <a:spAutoFit/>
          </a:bodyPr>
          <a:lstStyle/>
          <a:p>
            <a:pPr algn="l"/>
            <a:r>
              <a:rPr lang="en-US" sz="1100" i="0" dirty="0">
                <a:effectLst/>
              </a:rPr>
              <a:t>Ioannis Kapageridis, </a:t>
            </a:r>
            <a:r>
              <a:rPr lang="en-US" sz="1100" b="1" i="0" dirty="0">
                <a:effectLst/>
              </a:rPr>
              <a:t>Variable lag </a:t>
            </a:r>
            <a:r>
              <a:rPr lang="en-US" sz="1100" b="1" i="0" dirty="0" err="1">
                <a:effectLst/>
              </a:rPr>
              <a:t>variography</a:t>
            </a:r>
            <a:r>
              <a:rPr lang="en-US" sz="1100" b="1" i="0" dirty="0">
                <a:effectLst/>
              </a:rPr>
              <a:t> using k-means clustering</a:t>
            </a:r>
            <a:r>
              <a:rPr lang="en-US" sz="1100" i="0" dirty="0">
                <a:effectLst/>
              </a:rPr>
              <a:t>, Computers and Geosciences, Volume 85, Pages 49 – 63, 2015</a:t>
            </a:r>
          </a:p>
        </p:txBody>
      </p:sp>
      <p:sp>
        <p:nvSpPr>
          <p:cNvPr id="6" name="Θέση αριθμού διαφάνειας 5">
            <a:extLst>
              <a:ext uri="{FF2B5EF4-FFF2-40B4-BE49-F238E27FC236}">
                <a16:creationId xmlns:a16="http://schemas.microsoft.com/office/drawing/2014/main" id="{B05BF557-D13C-E2D7-4AD0-7A4F0B07A7F4}"/>
              </a:ext>
            </a:extLst>
          </p:cNvPr>
          <p:cNvSpPr>
            <a:spLocks noGrp="1"/>
          </p:cNvSpPr>
          <p:nvPr>
            <p:ph type="sldNum" sz="quarter" idx="12"/>
          </p:nvPr>
        </p:nvSpPr>
        <p:spPr/>
        <p:txBody>
          <a:bodyPr/>
          <a:lstStyle/>
          <a:p>
            <a:fld id="{E1B01750-628E-433D-A445-C492351D21B9}" type="slidenum">
              <a:rPr lang="en-GB" smtClean="0"/>
              <a:pPr/>
              <a:t>21</a:t>
            </a:fld>
            <a:r>
              <a:rPr lang="el-GR"/>
              <a:t> / 48</a:t>
            </a:r>
            <a:endParaRPr lang="en-GB" dirty="0"/>
          </a:p>
        </p:txBody>
      </p:sp>
    </p:spTree>
    <p:extLst>
      <p:ext uri="{BB962C8B-B14F-4D97-AF65-F5344CB8AC3E}">
        <p14:creationId xmlns:p14="http://schemas.microsoft.com/office/powerpoint/2010/main" val="374799809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38F836-22C0-6A85-6E15-1DD5F33B4744}"/>
              </a:ext>
            </a:extLst>
          </p:cNvPr>
          <p:cNvSpPr>
            <a:spLocks noGrp="1"/>
          </p:cNvSpPr>
          <p:nvPr>
            <p:ph type="title"/>
          </p:nvPr>
        </p:nvSpPr>
        <p:spPr/>
        <p:txBody>
          <a:bodyPr>
            <a:normAutofit/>
          </a:bodyPr>
          <a:lstStyle/>
          <a:p>
            <a:r>
              <a:rPr lang="el-GR" dirty="0"/>
              <a:t>Μείωση διαστασιμότητας </a:t>
            </a:r>
            <a:r>
              <a:rPr lang="el-GR" sz="2000" dirty="0">
                <a:solidFill>
                  <a:schemeClr val="accent6">
                    <a:lumMod val="40000"/>
                    <a:lumOff val="60000"/>
                  </a:schemeClr>
                </a:solidFill>
              </a:rPr>
              <a:t>(</a:t>
            </a:r>
            <a:r>
              <a:rPr lang="en-GB" sz="2000" dirty="0">
                <a:solidFill>
                  <a:schemeClr val="accent6">
                    <a:lumMod val="40000"/>
                    <a:lumOff val="60000"/>
                  </a:schemeClr>
                </a:solidFill>
              </a:rPr>
              <a:t>dimensionality reduction)</a:t>
            </a:r>
            <a:endParaRPr lang="en-GB" dirty="0">
              <a:solidFill>
                <a:schemeClr val="accent6">
                  <a:lumMod val="40000"/>
                  <a:lumOff val="60000"/>
                </a:schemeClr>
              </a:solidFill>
            </a:endParaRPr>
          </a:p>
        </p:txBody>
      </p:sp>
      <p:sp>
        <p:nvSpPr>
          <p:cNvPr id="3" name="Θέση περιεχομένου 2">
            <a:extLst>
              <a:ext uri="{FF2B5EF4-FFF2-40B4-BE49-F238E27FC236}">
                <a16:creationId xmlns:a16="http://schemas.microsoft.com/office/drawing/2014/main" id="{0EF5E1D2-2E53-F0E2-BF20-2B3B8460E258}"/>
              </a:ext>
            </a:extLst>
          </p:cNvPr>
          <p:cNvSpPr>
            <a:spLocks noGrp="1"/>
          </p:cNvSpPr>
          <p:nvPr>
            <p:ph idx="1"/>
          </p:nvPr>
        </p:nvSpPr>
        <p:spPr>
          <a:xfrm>
            <a:off x="559294" y="1987061"/>
            <a:ext cx="6604986" cy="4600170"/>
          </a:xfrm>
        </p:spPr>
        <p:txBody>
          <a:bodyPr>
            <a:normAutofit fontScale="85000" lnSpcReduction="20000"/>
          </a:bodyPr>
          <a:lstStyle/>
          <a:p>
            <a:r>
              <a:rPr lang="el-GR" dirty="0"/>
              <a:t>Σε πολλά προβλήματα, τα δεδομένα εισόδου χαρακτηρίζονται από πολλές παραμέτρους που διαμορφώνουν χώρους πολλών διαστάσεων.</a:t>
            </a:r>
          </a:p>
          <a:p>
            <a:r>
              <a:rPr lang="el-GR" dirty="0"/>
              <a:t>Οι μέθοδοι μείωσης διαστασιμότητας οδηγούν στην απλοποίηση των δεδομένων και την αντιστοίχισή τους σε χώρους λιγότερων διαστάσεων.</a:t>
            </a:r>
          </a:p>
          <a:p>
            <a:r>
              <a:rPr lang="el-GR" dirty="0"/>
              <a:t>Η μείωση των διαστάσεων των δεδομένων εκπαίδευσης στις εφαρμογές ΜΜ, όπως στην παλινδρόμηση και την ταξινόμηση, καθιστά τα σχετικά προβλήματα πιο διαχειρίσιμα υπολογιστικά.</a:t>
            </a:r>
            <a:endParaRPr lang="en-GB" dirty="0"/>
          </a:p>
          <a:p>
            <a:r>
              <a:rPr lang="el-GR" dirty="0"/>
              <a:t>Χαρακτηριστικό παράδειγμα εφαρμογής αποτελεί η ταξινόμηση </a:t>
            </a:r>
            <a:r>
              <a:rPr lang="el-GR" dirty="0" err="1"/>
              <a:t>υπερφασματικών</a:t>
            </a:r>
            <a:r>
              <a:rPr lang="el-GR" dirty="0"/>
              <a:t> εικόνων στη μεταλλευτική έρευνα.</a:t>
            </a:r>
          </a:p>
          <a:p>
            <a:endParaRPr lang="en-GB" dirty="0"/>
          </a:p>
        </p:txBody>
      </p:sp>
      <p:pic>
        <p:nvPicPr>
          <p:cNvPr id="14338" name="Picture 2" descr="Dimensionality Reduction with Principal Component Analysis (PCA) - KDnuggets">
            <a:extLst>
              <a:ext uri="{FF2B5EF4-FFF2-40B4-BE49-F238E27FC236}">
                <a16:creationId xmlns:a16="http://schemas.microsoft.com/office/drawing/2014/main" id="{D9C773E6-E9E3-FE14-0C77-DAC8FA969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04" r="27880"/>
          <a:stretch/>
        </p:blipFill>
        <p:spPr bwMode="auto">
          <a:xfrm>
            <a:off x="7815981" y="1987061"/>
            <a:ext cx="3897297"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B3B9537C-F357-5671-9016-A1854384FEFD}"/>
              </a:ext>
            </a:extLst>
          </p:cNvPr>
          <p:cNvSpPr>
            <a:spLocks noGrp="1"/>
          </p:cNvSpPr>
          <p:nvPr>
            <p:ph type="sldNum" sz="quarter" idx="12"/>
          </p:nvPr>
        </p:nvSpPr>
        <p:spPr/>
        <p:txBody>
          <a:bodyPr/>
          <a:lstStyle/>
          <a:p>
            <a:fld id="{E1B01750-628E-433D-A445-C492351D21B9}" type="slidenum">
              <a:rPr lang="en-GB" smtClean="0"/>
              <a:pPr/>
              <a:t>22</a:t>
            </a:fld>
            <a:r>
              <a:rPr lang="el-GR"/>
              <a:t> / 48</a:t>
            </a:r>
            <a:endParaRPr lang="en-GB" dirty="0"/>
          </a:p>
        </p:txBody>
      </p:sp>
    </p:spTree>
    <p:extLst>
      <p:ext uri="{BB962C8B-B14F-4D97-AF65-F5344CB8AC3E}">
        <p14:creationId xmlns:p14="http://schemas.microsoft.com/office/powerpoint/2010/main" val="268201571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0FC979-7ED1-3CF5-EE44-A161F98BE6FD}"/>
              </a:ext>
            </a:extLst>
          </p:cNvPr>
          <p:cNvSpPr>
            <a:spLocks noGrp="1"/>
          </p:cNvSpPr>
          <p:nvPr>
            <p:ph type="title"/>
          </p:nvPr>
        </p:nvSpPr>
        <p:spPr/>
        <p:txBody>
          <a:bodyPr/>
          <a:lstStyle/>
          <a:p>
            <a:r>
              <a:rPr lang="el-GR" sz="3600" dirty="0"/>
              <a:t>Παραδείγματα προβλημάτων μείωσης διαστασιμότητας</a:t>
            </a:r>
            <a:endParaRPr lang="en-GB" sz="3600" dirty="0"/>
          </a:p>
        </p:txBody>
      </p:sp>
      <p:pic>
        <p:nvPicPr>
          <p:cNvPr id="2052" name="Picture 4">
            <a:extLst>
              <a:ext uri="{FF2B5EF4-FFF2-40B4-BE49-F238E27FC236}">
                <a16:creationId xmlns:a16="http://schemas.microsoft.com/office/drawing/2014/main" id="{E8B911AC-6602-E8D4-E718-F1BA8C747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75" y="1629181"/>
            <a:ext cx="4790659" cy="41899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51031D-0F40-724C-7EA5-9B5C6EE3231D}"/>
              </a:ext>
            </a:extLst>
          </p:cNvPr>
          <p:cNvSpPr txBox="1"/>
          <p:nvPr/>
        </p:nvSpPr>
        <p:spPr>
          <a:xfrm>
            <a:off x="1012054" y="5819082"/>
            <a:ext cx="4483224" cy="577081"/>
          </a:xfrm>
          <a:prstGeom prst="rect">
            <a:avLst/>
          </a:prstGeom>
          <a:noFill/>
        </p:spPr>
        <p:txBody>
          <a:bodyPr wrap="square">
            <a:spAutoFit/>
          </a:bodyPr>
          <a:lstStyle/>
          <a:p>
            <a:r>
              <a:rPr lang="en-GB" sz="1050" dirty="0"/>
              <a:t>Diana </a:t>
            </a:r>
            <a:r>
              <a:rPr lang="en-GB" sz="1050" dirty="0" err="1"/>
              <a:t>Krupnik</a:t>
            </a:r>
            <a:r>
              <a:rPr lang="en-GB" sz="1050" dirty="0"/>
              <a:t>, </a:t>
            </a:r>
            <a:r>
              <a:rPr lang="en-GB" sz="1050" dirty="0" err="1"/>
              <a:t>Shuhab</a:t>
            </a:r>
            <a:r>
              <a:rPr lang="en-GB" sz="1050" dirty="0"/>
              <a:t> Khan, </a:t>
            </a:r>
            <a:r>
              <a:rPr lang="en-GB" sz="1050" b="1" i="1" dirty="0"/>
              <a:t>Close-range, ground-based hyperspectral imaging for mining applications at various scales: Review and case studies</a:t>
            </a:r>
            <a:r>
              <a:rPr lang="en-GB" sz="1050" dirty="0"/>
              <a:t>, Earth-Science Reviews, Volume 198, 2019</a:t>
            </a:r>
          </a:p>
        </p:txBody>
      </p:sp>
      <p:pic>
        <p:nvPicPr>
          <p:cNvPr id="2054" name="Picture 6" descr="Dimensionality reduction of hyperspectral images of vegetation and crops  based on self-organized maps - ScienceDirect">
            <a:extLst>
              <a:ext uri="{FF2B5EF4-FFF2-40B4-BE49-F238E27FC236}">
                <a16:creationId xmlns:a16="http://schemas.microsoft.com/office/drawing/2014/main" id="{22C02896-2B8A-2E2D-609D-4CBBE1767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400" y="1629181"/>
            <a:ext cx="5076825" cy="30575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5F09D71-4BF7-2EA5-19E0-AE146AD61937}"/>
              </a:ext>
            </a:extLst>
          </p:cNvPr>
          <p:cNvSpPr txBox="1"/>
          <p:nvPr/>
        </p:nvSpPr>
        <p:spPr>
          <a:xfrm>
            <a:off x="6358631" y="4686706"/>
            <a:ext cx="4907132" cy="769441"/>
          </a:xfrm>
          <a:prstGeom prst="rect">
            <a:avLst/>
          </a:prstGeom>
          <a:noFill/>
        </p:spPr>
        <p:txBody>
          <a:bodyPr wrap="square">
            <a:spAutoFit/>
          </a:bodyPr>
          <a:lstStyle/>
          <a:p>
            <a:r>
              <a:rPr lang="en-GB" sz="1100" dirty="0"/>
              <a:t>David Ruiz Hidalgo, </a:t>
            </a:r>
            <a:r>
              <a:rPr lang="en-GB" sz="1100" dirty="0" err="1"/>
              <a:t>Bladimir</a:t>
            </a:r>
            <a:r>
              <a:rPr lang="en-GB" sz="1100" dirty="0"/>
              <a:t> Bacca Cortés, Eduardo </a:t>
            </a:r>
            <a:r>
              <a:rPr lang="en-GB" sz="1100" dirty="0" err="1"/>
              <a:t>Caicedo</a:t>
            </a:r>
            <a:r>
              <a:rPr lang="en-GB" sz="1100" dirty="0"/>
              <a:t> Bravo,</a:t>
            </a:r>
          </a:p>
          <a:p>
            <a:r>
              <a:rPr lang="en-GB" sz="1100" b="1" i="1" dirty="0"/>
              <a:t>Dimensionality reduction of hyperspectral images of vegetation and crops based on self-organized maps</a:t>
            </a:r>
            <a:r>
              <a:rPr lang="en-GB" sz="1100" dirty="0"/>
              <a:t>, Information Processing in Agriculture, Volume 8, Issue 2, 2021</a:t>
            </a:r>
          </a:p>
        </p:txBody>
      </p:sp>
      <p:sp>
        <p:nvSpPr>
          <p:cNvPr id="4" name="Θέση αριθμού διαφάνειας 3">
            <a:extLst>
              <a:ext uri="{FF2B5EF4-FFF2-40B4-BE49-F238E27FC236}">
                <a16:creationId xmlns:a16="http://schemas.microsoft.com/office/drawing/2014/main" id="{3A5FCE68-5DE9-E0A3-77C0-752668F0D2C3}"/>
              </a:ext>
            </a:extLst>
          </p:cNvPr>
          <p:cNvSpPr>
            <a:spLocks noGrp="1"/>
          </p:cNvSpPr>
          <p:nvPr>
            <p:ph type="sldNum" sz="quarter" idx="12"/>
          </p:nvPr>
        </p:nvSpPr>
        <p:spPr/>
        <p:txBody>
          <a:bodyPr/>
          <a:lstStyle/>
          <a:p>
            <a:fld id="{E1B01750-628E-433D-A445-C492351D21B9}" type="slidenum">
              <a:rPr lang="en-GB" smtClean="0"/>
              <a:pPr/>
              <a:t>23</a:t>
            </a:fld>
            <a:r>
              <a:rPr lang="el-GR"/>
              <a:t> / 48</a:t>
            </a:r>
            <a:endParaRPr lang="en-GB" dirty="0"/>
          </a:p>
        </p:txBody>
      </p:sp>
    </p:spTree>
    <p:extLst>
      <p:ext uri="{BB962C8B-B14F-4D97-AF65-F5344CB8AC3E}">
        <p14:creationId xmlns:p14="http://schemas.microsoft.com/office/powerpoint/2010/main" val="337302480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82E3DA-413E-BAA6-047E-85BA71938251}"/>
              </a:ext>
            </a:extLst>
          </p:cNvPr>
          <p:cNvSpPr>
            <a:spLocks noGrp="1"/>
          </p:cNvSpPr>
          <p:nvPr>
            <p:ph type="title"/>
          </p:nvPr>
        </p:nvSpPr>
        <p:spPr/>
        <p:txBody>
          <a:bodyPr/>
          <a:lstStyle/>
          <a:p>
            <a:r>
              <a:rPr lang="el-GR" sz="3600" dirty="0"/>
              <a:t>Παραδείγματα προβλημάτων ενισχυτικής μάθησης</a:t>
            </a:r>
            <a:endParaRPr lang="en-GB" sz="3600" dirty="0"/>
          </a:p>
        </p:txBody>
      </p:sp>
      <p:sp>
        <p:nvSpPr>
          <p:cNvPr id="3" name="Θέση περιεχομένου 2">
            <a:extLst>
              <a:ext uri="{FF2B5EF4-FFF2-40B4-BE49-F238E27FC236}">
                <a16:creationId xmlns:a16="http://schemas.microsoft.com/office/drawing/2014/main" id="{BD8118B3-36E7-46F7-6362-1F6A5FC3F694}"/>
              </a:ext>
            </a:extLst>
          </p:cNvPr>
          <p:cNvSpPr>
            <a:spLocks noGrp="1"/>
          </p:cNvSpPr>
          <p:nvPr>
            <p:ph idx="1"/>
          </p:nvPr>
        </p:nvSpPr>
        <p:spPr>
          <a:xfrm>
            <a:off x="585926" y="1987061"/>
            <a:ext cx="5051394" cy="4182920"/>
          </a:xfrm>
        </p:spPr>
        <p:txBody>
          <a:bodyPr>
            <a:normAutofit fontScale="70000" lnSpcReduction="20000"/>
          </a:bodyPr>
          <a:lstStyle/>
          <a:p>
            <a:pPr>
              <a:lnSpc>
                <a:spcPct val="120000"/>
              </a:lnSpc>
            </a:pPr>
            <a:r>
              <a:rPr lang="el-GR" dirty="0"/>
              <a:t>Θα πρέπει να αυξηθεί, να μειωθεί, ή να παραμείνει σταθερή η ταχύτητα του </a:t>
            </a:r>
            <a:r>
              <a:rPr lang="el-GR" dirty="0" err="1"/>
              <a:t>ταινιοδρόμου</a:t>
            </a:r>
            <a:r>
              <a:rPr lang="el-GR" dirty="0"/>
              <a:t>;</a:t>
            </a:r>
            <a:endParaRPr lang="en-US" dirty="0"/>
          </a:p>
          <a:p>
            <a:pPr>
              <a:lnSpc>
                <a:spcPct val="120000"/>
              </a:lnSpc>
            </a:pPr>
            <a:r>
              <a:rPr lang="el-GR" dirty="0"/>
              <a:t>Πότε πρέπει να παραγγείλουμε περισσότερα αναλώσιμα ώστε να ελαχιστοποιήσουμε το στοκ αλλά ταυτόχρονα να ικανοποιούμε τα συμφωνημένα επίπεδα παροχής υπηρεσίας;</a:t>
            </a:r>
            <a:endParaRPr lang="en-US" dirty="0"/>
          </a:p>
          <a:p>
            <a:pPr>
              <a:lnSpc>
                <a:spcPct val="120000"/>
              </a:lnSpc>
            </a:pPr>
            <a:r>
              <a:rPr lang="el-GR" dirty="0"/>
              <a:t>Προς ποια κατεύθυνση θα πρέπει να κινηθεί το ρομπότ ή το </a:t>
            </a:r>
            <a:r>
              <a:rPr lang="en-GB" dirty="0"/>
              <a:t>drone </a:t>
            </a:r>
            <a:r>
              <a:rPr lang="el-GR" dirty="0"/>
              <a:t>στο τρέχον περιβάλλον;</a:t>
            </a:r>
            <a:endParaRPr lang="en-GB" dirty="0"/>
          </a:p>
        </p:txBody>
      </p:sp>
      <p:pic>
        <p:nvPicPr>
          <p:cNvPr id="2050" name="Picture 2">
            <a:extLst>
              <a:ext uri="{FF2B5EF4-FFF2-40B4-BE49-F238E27FC236}">
                <a16:creationId xmlns:a16="http://schemas.microsoft.com/office/drawing/2014/main" id="{6D97E68F-F233-E0CC-CC5B-49182EA8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803" y="1604314"/>
            <a:ext cx="494347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inforcement Learning: A Deep Dive | Toptal">
            <a:extLst>
              <a:ext uri="{FF2B5EF4-FFF2-40B4-BE49-F238E27FC236}">
                <a16:creationId xmlns:a16="http://schemas.microsoft.com/office/drawing/2014/main" id="{CCC25D48-4C5F-C45F-B53D-3B190AB5B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547" y="4202527"/>
            <a:ext cx="3289438" cy="2193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D8F18A-724C-3D31-30B1-12E415CA1F6D}"/>
              </a:ext>
            </a:extLst>
          </p:cNvPr>
          <p:cNvSpPr txBox="1"/>
          <p:nvPr/>
        </p:nvSpPr>
        <p:spPr>
          <a:xfrm>
            <a:off x="339570" y="6016780"/>
            <a:ext cx="6094520" cy="261610"/>
          </a:xfrm>
          <a:prstGeom prst="rect">
            <a:avLst/>
          </a:prstGeom>
          <a:noFill/>
        </p:spPr>
        <p:txBody>
          <a:bodyPr wrap="square">
            <a:spAutoFit/>
          </a:bodyPr>
          <a:lstStyle/>
          <a:p>
            <a:r>
              <a:rPr lang="en-GB" sz="1100" dirty="0"/>
              <a:t>https://www.wipro.com/natural-resources/machine-learning-asking-the-right-question/</a:t>
            </a:r>
          </a:p>
        </p:txBody>
      </p:sp>
      <p:sp>
        <p:nvSpPr>
          <p:cNvPr id="7" name="Θέση αριθμού διαφάνειας 6">
            <a:extLst>
              <a:ext uri="{FF2B5EF4-FFF2-40B4-BE49-F238E27FC236}">
                <a16:creationId xmlns:a16="http://schemas.microsoft.com/office/drawing/2014/main" id="{6E4F8DD8-4C17-B74C-F309-70212FAF3961}"/>
              </a:ext>
            </a:extLst>
          </p:cNvPr>
          <p:cNvSpPr>
            <a:spLocks noGrp="1"/>
          </p:cNvSpPr>
          <p:nvPr>
            <p:ph type="sldNum" sz="quarter" idx="12"/>
          </p:nvPr>
        </p:nvSpPr>
        <p:spPr/>
        <p:txBody>
          <a:bodyPr/>
          <a:lstStyle/>
          <a:p>
            <a:fld id="{E1B01750-628E-433D-A445-C492351D21B9}" type="slidenum">
              <a:rPr lang="en-GB" smtClean="0"/>
              <a:pPr/>
              <a:t>24</a:t>
            </a:fld>
            <a:r>
              <a:rPr lang="el-GR"/>
              <a:t> / 48</a:t>
            </a:r>
            <a:endParaRPr lang="en-GB" dirty="0"/>
          </a:p>
        </p:txBody>
      </p:sp>
    </p:spTree>
    <p:extLst>
      <p:ext uri="{BB962C8B-B14F-4D97-AF65-F5344CB8AC3E}">
        <p14:creationId xmlns:p14="http://schemas.microsoft.com/office/powerpoint/2010/main" val="26823841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CEEAB5-BB23-6735-2F08-7B48673A78CF}"/>
              </a:ext>
            </a:extLst>
          </p:cNvPr>
          <p:cNvSpPr>
            <a:spLocks noGrp="1"/>
          </p:cNvSpPr>
          <p:nvPr>
            <p:ph type="title"/>
          </p:nvPr>
        </p:nvSpPr>
        <p:spPr/>
        <p:txBody>
          <a:bodyPr/>
          <a:lstStyle/>
          <a:p>
            <a:r>
              <a:rPr lang="el-GR" dirty="0"/>
              <a:t>Πλεονεκτήματα ΜΜ</a:t>
            </a:r>
            <a:endParaRPr lang="en-GB" dirty="0"/>
          </a:p>
        </p:txBody>
      </p:sp>
      <p:sp>
        <p:nvSpPr>
          <p:cNvPr id="3" name="Θέση περιεχομένου 2">
            <a:extLst>
              <a:ext uri="{FF2B5EF4-FFF2-40B4-BE49-F238E27FC236}">
                <a16:creationId xmlns:a16="http://schemas.microsoft.com/office/drawing/2014/main" id="{44579F1E-33F5-F255-382C-B3C5B946B559}"/>
              </a:ext>
            </a:extLst>
          </p:cNvPr>
          <p:cNvSpPr>
            <a:spLocks noGrp="1"/>
          </p:cNvSpPr>
          <p:nvPr>
            <p:ph idx="1"/>
          </p:nvPr>
        </p:nvSpPr>
        <p:spPr>
          <a:xfrm>
            <a:off x="630315" y="1562471"/>
            <a:ext cx="10946167" cy="4918228"/>
          </a:xfrm>
        </p:spPr>
        <p:txBody>
          <a:bodyPr>
            <a:normAutofit fontScale="62500" lnSpcReduction="20000"/>
          </a:bodyPr>
          <a:lstStyle/>
          <a:p>
            <a:pPr>
              <a:lnSpc>
                <a:spcPct val="120000"/>
              </a:lnSpc>
            </a:pPr>
            <a:r>
              <a:rPr lang="el-GR" dirty="0"/>
              <a:t>Οι αλγόριθμοι ΜΜ μπορούν να διαχειριστούν </a:t>
            </a:r>
            <a:r>
              <a:rPr lang="el-GR" b="1" dirty="0"/>
              <a:t>μεγάλο αριθμό από μεταβλητές εισόδου </a:t>
            </a:r>
            <a:r>
              <a:rPr lang="el-GR" dirty="0"/>
              <a:t>και να βρουν μοτίβα και συσχετίσεις σε πολύπλοκα σετ δεδομένων </a:t>
            </a:r>
            <a:r>
              <a:rPr lang="el-GR" b="1" dirty="0"/>
              <a:t>πολλαπλών μεταβλητών </a:t>
            </a:r>
            <a:r>
              <a:rPr lang="el-GR" dirty="0"/>
              <a:t>ενώ ο ανθρώπινος εγκέφαλος μπορεί να διαχειριστεί συνήθως προβλήματα με δύο – τρεις μεταβλητές ταυτόχρονα.</a:t>
            </a:r>
            <a:r>
              <a:rPr lang="en-US" dirty="0"/>
              <a:t> </a:t>
            </a:r>
            <a:endParaRPr lang="el-GR" dirty="0"/>
          </a:p>
          <a:p>
            <a:pPr>
              <a:lnSpc>
                <a:spcPct val="120000"/>
              </a:lnSpc>
            </a:pPr>
            <a:r>
              <a:rPr lang="el-GR" dirty="0"/>
              <a:t>Δεδομένου ενός αντιπροσωπευτικού σετ δεδομένων</a:t>
            </a:r>
            <a:r>
              <a:rPr lang="en-US" dirty="0"/>
              <a:t>, </a:t>
            </a:r>
            <a:r>
              <a:rPr lang="el-GR" dirty="0"/>
              <a:t>ένας αλγόριθμος ΜΜ «μαθαίνει» μοτίβα και συσχετίσεις χωρίς να χρειάζεται ένα προκαθορισμένο μοντέλο και επομένως μπορεί να αξιολογήσει </a:t>
            </a:r>
            <a:r>
              <a:rPr lang="el-GR" b="1" dirty="0"/>
              <a:t>πιο αντικειμενικά </a:t>
            </a:r>
            <a:r>
              <a:rPr lang="el-GR" dirty="0"/>
              <a:t>τα δεδομένα.</a:t>
            </a:r>
            <a:r>
              <a:rPr lang="en-US" dirty="0"/>
              <a:t> </a:t>
            </a:r>
            <a:endParaRPr lang="el-GR" dirty="0"/>
          </a:p>
          <a:p>
            <a:pPr>
              <a:lnSpc>
                <a:spcPct val="120000"/>
              </a:lnSpc>
            </a:pPr>
            <a:r>
              <a:rPr lang="el-GR" dirty="0"/>
              <a:t>Η ακρίβεια ενός αλγορίθμου ΜΜ μετά την εκπαίδευσή του είναι γνωστή και μπορεί να εκτιμηθεί με ένα δοκιμαστικό σετ δεδομένων</a:t>
            </a:r>
            <a:r>
              <a:rPr lang="en-US" dirty="0"/>
              <a:t>. </a:t>
            </a:r>
            <a:r>
              <a:rPr lang="el-GR" dirty="0"/>
              <a:t>Η εκτιμώμενη </a:t>
            </a:r>
            <a:r>
              <a:rPr lang="el-GR" b="1" dirty="0"/>
              <a:t>ακρίβεια </a:t>
            </a:r>
            <a:r>
              <a:rPr lang="el-GR" dirty="0"/>
              <a:t>και η</a:t>
            </a:r>
            <a:r>
              <a:rPr lang="el-GR" b="1" dirty="0"/>
              <a:t> αβεβαιότητα </a:t>
            </a:r>
            <a:r>
              <a:rPr lang="el-GR" dirty="0"/>
              <a:t>του μοντέλου προσδιορίζονται </a:t>
            </a:r>
            <a:r>
              <a:rPr lang="el-GR" b="1" dirty="0"/>
              <a:t>ποσοτικά</a:t>
            </a:r>
            <a:r>
              <a:rPr lang="el-GR" dirty="0"/>
              <a:t>, κάτι που μπορεί να ληφθεί υπόψη κατά τη διαδικασία λήψης αποφάσεων.</a:t>
            </a:r>
            <a:r>
              <a:rPr lang="en-US" dirty="0"/>
              <a:t> </a:t>
            </a:r>
            <a:endParaRPr lang="el-GR" dirty="0"/>
          </a:p>
          <a:p>
            <a:pPr>
              <a:lnSpc>
                <a:spcPct val="120000"/>
              </a:lnSpc>
            </a:pPr>
            <a:r>
              <a:rPr lang="el-GR" dirty="0"/>
              <a:t>Μετά την εκπαίδευση ενός μοντέλου ΜΜ, οι προβλέψεις του είναι </a:t>
            </a:r>
            <a:r>
              <a:rPr lang="el-GR" b="1" dirty="0"/>
              <a:t>ομοιογενείς</a:t>
            </a:r>
            <a:r>
              <a:rPr lang="el-GR" dirty="0"/>
              <a:t>, δηλαδή για συγκεκριμένες τιμές εισόδου λαμβάνουμε πάντα την ίδια έξοδο.</a:t>
            </a:r>
            <a:r>
              <a:rPr lang="en-US" dirty="0"/>
              <a:t> </a:t>
            </a:r>
            <a:endParaRPr lang="el-GR" dirty="0"/>
          </a:p>
          <a:p>
            <a:pPr>
              <a:lnSpc>
                <a:spcPct val="120000"/>
              </a:lnSpc>
            </a:pPr>
            <a:r>
              <a:rPr lang="el-GR" dirty="0"/>
              <a:t>Ο χρόνος που απαιτείται για έναν εκπαιδευμένο αλγόριθμο ΜΜ να κάνει προβλέψεις και ερμηνείες μεγάλων ποσοτήτων δεδομένων είναι </a:t>
            </a:r>
            <a:r>
              <a:rPr lang="el-GR" b="1" dirty="0"/>
              <a:t>κατά πολύ μικρότερος </a:t>
            </a:r>
            <a:r>
              <a:rPr lang="el-GR" dirty="0"/>
              <a:t>από αυτόν που απαιτεί ένας άνθρωπος.</a:t>
            </a:r>
            <a:endParaRPr lang="en-GB" dirty="0"/>
          </a:p>
        </p:txBody>
      </p:sp>
      <p:sp>
        <p:nvSpPr>
          <p:cNvPr id="5" name="Θέση αριθμού διαφάνειας 4">
            <a:extLst>
              <a:ext uri="{FF2B5EF4-FFF2-40B4-BE49-F238E27FC236}">
                <a16:creationId xmlns:a16="http://schemas.microsoft.com/office/drawing/2014/main" id="{7EAC10BD-7486-C29C-4868-99B14181517A}"/>
              </a:ext>
            </a:extLst>
          </p:cNvPr>
          <p:cNvSpPr>
            <a:spLocks noGrp="1"/>
          </p:cNvSpPr>
          <p:nvPr>
            <p:ph type="sldNum" sz="quarter" idx="12"/>
          </p:nvPr>
        </p:nvSpPr>
        <p:spPr/>
        <p:txBody>
          <a:bodyPr/>
          <a:lstStyle/>
          <a:p>
            <a:fld id="{E1B01750-628E-433D-A445-C492351D21B9}" type="slidenum">
              <a:rPr lang="en-GB" smtClean="0"/>
              <a:pPr/>
              <a:t>25</a:t>
            </a:fld>
            <a:r>
              <a:rPr lang="el-GR"/>
              <a:t> / 48</a:t>
            </a:r>
            <a:endParaRPr lang="en-GB" dirty="0"/>
          </a:p>
        </p:txBody>
      </p:sp>
    </p:spTree>
    <p:extLst>
      <p:ext uri="{BB962C8B-B14F-4D97-AF65-F5344CB8AC3E}">
        <p14:creationId xmlns:p14="http://schemas.microsoft.com/office/powerpoint/2010/main" val="112008585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0EC85D-83D1-A62C-F4BE-0AE3AAB2772A}"/>
              </a:ext>
            </a:extLst>
          </p:cNvPr>
          <p:cNvSpPr>
            <a:spLocks noGrp="1"/>
          </p:cNvSpPr>
          <p:nvPr>
            <p:ph type="title"/>
          </p:nvPr>
        </p:nvSpPr>
        <p:spPr/>
        <p:txBody>
          <a:bodyPr/>
          <a:lstStyle/>
          <a:p>
            <a:r>
              <a:rPr lang="el-GR" sz="4000" dirty="0"/>
              <a:t>Πλατφόρμες ανάπτυξης συστημάτων μηχανικής μάθησης</a:t>
            </a:r>
            <a:endParaRPr lang="en-GB" sz="4000" dirty="0"/>
          </a:p>
        </p:txBody>
      </p:sp>
      <p:pic>
        <p:nvPicPr>
          <p:cNvPr id="9218" name="Picture 2">
            <a:extLst>
              <a:ext uri="{FF2B5EF4-FFF2-40B4-BE49-F238E27FC236}">
                <a16:creationId xmlns:a16="http://schemas.microsoft.com/office/drawing/2014/main" id="{F0B8A5B0-810D-3C20-3053-63AD0B3CE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365" y="1787400"/>
            <a:ext cx="7928915" cy="4472125"/>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61BF2577-A720-7A2F-5EC5-F287108C56CC}"/>
              </a:ext>
            </a:extLst>
          </p:cNvPr>
          <p:cNvSpPr>
            <a:spLocks noGrp="1"/>
          </p:cNvSpPr>
          <p:nvPr>
            <p:ph type="sldNum" sz="quarter" idx="12"/>
          </p:nvPr>
        </p:nvSpPr>
        <p:spPr/>
        <p:txBody>
          <a:bodyPr/>
          <a:lstStyle/>
          <a:p>
            <a:fld id="{E1B01750-628E-433D-A445-C492351D21B9}" type="slidenum">
              <a:rPr lang="en-GB" smtClean="0"/>
              <a:pPr/>
              <a:t>26</a:t>
            </a:fld>
            <a:r>
              <a:rPr lang="el-GR"/>
              <a:t> / 48</a:t>
            </a:r>
            <a:endParaRPr lang="en-GB" dirty="0"/>
          </a:p>
        </p:txBody>
      </p:sp>
    </p:spTree>
    <p:extLst>
      <p:ext uri="{BB962C8B-B14F-4D97-AF65-F5344CB8AC3E}">
        <p14:creationId xmlns:p14="http://schemas.microsoft.com/office/powerpoint/2010/main" val="366672358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DF6811-A697-32A1-2374-A0DFFDCFF571}"/>
              </a:ext>
            </a:extLst>
          </p:cNvPr>
          <p:cNvSpPr>
            <a:spLocks noGrp="1"/>
          </p:cNvSpPr>
          <p:nvPr>
            <p:ph type="title"/>
          </p:nvPr>
        </p:nvSpPr>
        <p:spPr>
          <a:xfrm>
            <a:off x="492369" y="461837"/>
            <a:ext cx="11220909" cy="738313"/>
          </a:xfrm>
        </p:spPr>
        <p:txBody>
          <a:bodyPr/>
          <a:lstStyle/>
          <a:p>
            <a:r>
              <a:rPr lang="el-GR" sz="3600" dirty="0"/>
              <a:t>Πάροχοι συστημάτων μηχανικής μάθησης</a:t>
            </a:r>
            <a:r>
              <a:rPr lang="en-GB" sz="3600" dirty="0"/>
              <a:t> </a:t>
            </a:r>
            <a:r>
              <a:rPr lang="el-GR" sz="3600" dirty="0"/>
              <a:t>ως υπηρεσία</a:t>
            </a:r>
            <a:endParaRPr lang="en-GB" sz="3600" dirty="0"/>
          </a:p>
        </p:txBody>
      </p:sp>
      <p:pic>
        <p:nvPicPr>
          <p:cNvPr id="8194" name="Picture 2" descr="MLaaS Platforms: The Comparative Guide">
            <a:extLst>
              <a:ext uri="{FF2B5EF4-FFF2-40B4-BE49-F238E27FC236}">
                <a16:creationId xmlns:a16="http://schemas.microsoft.com/office/drawing/2014/main" id="{EA19BC9E-6B48-22FF-933F-4CC168BB0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889" y="1306050"/>
            <a:ext cx="7390222" cy="4926815"/>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9E8F2134-6098-8B19-D3D5-9C4E241DF592}"/>
              </a:ext>
            </a:extLst>
          </p:cNvPr>
          <p:cNvSpPr>
            <a:spLocks noGrp="1"/>
          </p:cNvSpPr>
          <p:nvPr>
            <p:ph type="sldNum" sz="quarter" idx="12"/>
          </p:nvPr>
        </p:nvSpPr>
        <p:spPr/>
        <p:txBody>
          <a:bodyPr/>
          <a:lstStyle/>
          <a:p>
            <a:fld id="{E1B01750-628E-433D-A445-C492351D21B9}" type="slidenum">
              <a:rPr lang="en-GB" smtClean="0"/>
              <a:pPr/>
              <a:t>27</a:t>
            </a:fld>
            <a:r>
              <a:rPr lang="el-GR"/>
              <a:t> / 48</a:t>
            </a:r>
            <a:endParaRPr lang="en-GB" dirty="0"/>
          </a:p>
        </p:txBody>
      </p:sp>
    </p:spTree>
    <p:extLst>
      <p:ext uri="{BB962C8B-B14F-4D97-AF65-F5344CB8AC3E}">
        <p14:creationId xmlns:p14="http://schemas.microsoft.com/office/powerpoint/2010/main" val="122773022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A39AB3-EF39-6C7D-6816-AD4F8828E1EA}"/>
              </a:ext>
            </a:extLst>
          </p:cNvPr>
          <p:cNvSpPr>
            <a:spLocks noGrp="1"/>
          </p:cNvSpPr>
          <p:nvPr>
            <p:ph type="title"/>
          </p:nvPr>
        </p:nvSpPr>
        <p:spPr/>
        <p:txBody>
          <a:bodyPr/>
          <a:lstStyle/>
          <a:p>
            <a:r>
              <a:rPr lang="el-GR"/>
              <a:t>Τεχνολογίες που συνδυάζονται με τη ΜΜ</a:t>
            </a:r>
            <a:endParaRPr lang="en-GB" dirty="0"/>
          </a:p>
        </p:txBody>
      </p:sp>
      <p:sp>
        <p:nvSpPr>
          <p:cNvPr id="3" name="Θέση περιεχομένου 2">
            <a:extLst>
              <a:ext uri="{FF2B5EF4-FFF2-40B4-BE49-F238E27FC236}">
                <a16:creationId xmlns:a16="http://schemas.microsoft.com/office/drawing/2014/main" id="{6CD954E7-E6C5-5F99-15BE-DAD9EA070AA9}"/>
              </a:ext>
            </a:extLst>
          </p:cNvPr>
          <p:cNvSpPr>
            <a:spLocks noGrp="1"/>
          </p:cNvSpPr>
          <p:nvPr>
            <p:ph idx="1"/>
          </p:nvPr>
        </p:nvSpPr>
        <p:spPr>
          <a:xfrm>
            <a:off x="492369" y="1647697"/>
            <a:ext cx="6756156" cy="2764048"/>
          </a:xfrm>
        </p:spPr>
        <p:txBody>
          <a:bodyPr>
            <a:normAutofit fontScale="77500" lnSpcReduction="20000"/>
          </a:bodyPr>
          <a:lstStyle/>
          <a:p>
            <a:r>
              <a:rPr lang="el-GR" dirty="0"/>
              <a:t>Εικονική και επαυξημένη πραγματικότητα - </a:t>
            </a:r>
            <a:r>
              <a:rPr lang="en-GB" dirty="0"/>
              <a:t>wearables</a:t>
            </a:r>
            <a:endParaRPr lang="el-GR" dirty="0"/>
          </a:p>
          <a:p>
            <a:r>
              <a:rPr lang="el-GR" dirty="0"/>
              <a:t>Τεχνητή νοημοσύνη (εκτός της ΜΜ)</a:t>
            </a:r>
          </a:p>
          <a:p>
            <a:r>
              <a:rPr lang="el-GR" dirty="0"/>
              <a:t>Διαδίκτυο των πραγμάτων</a:t>
            </a:r>
          </a:p>
          <a:p>
            <a:r>
              <a:rPr lang="el-GR" dirty="0"/>
              <a:t>Ψηφιακά δίδυμα</a:t>
            </a:r>
          </a:p>
          <a:p>
            <a:r>
              <a:rPr lang="el-GR" dirty="0"/>
              <a:t>Υπολογιστικές υπηρεσίες νέφους</a:t>
            </a:r>
          </a:p>
          <a:p>
            <a:r>
              <a:rPr lang="el-GR" dirty="0"/>
              <a:t>Ρομποτική και αυτοματισμός</a:t>
            </a:r>
          </a:p>
          <a:p>
            <a:r>
              <a:rPr lang="el-GR" dirty="0"/>
              <a:t>Αναλυτική μεγάλων δεδομένων</a:t>
            </a:r>
          </a:p>
          <a:p>
            <a:endParaRPr lang="en-GB" dirty="0"/>
          </a:p>
        </p:txBody>
      </p:sp>
      <p:pic>
        <p:nvPicPr>
          <p:cNvPr id="6148" name="Picture 4" descr="What is Cloud Computing? | Basics of Cloud Computing - OSTechNix">
            <a:extLst>
              <a:ext uri="{FF2B5EF4-FFF2-40B4-BE49-F238E27FC236}">
                <a16:creationId xmlns:a16="http://schemas.microsoft.com/office/drawing/2014/main" id="{872C28CD-318C-EC86-A66E-DF8E94893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429000"/>
            <a:ext cx="3629333" cy="25949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ill Digital Twin Change the Face of Manufacturing?">
            <a:extLst>
              <a:ext uri="{FF2B5EF4-FFF2-40B4-BE49-F238E27FC236}">
                <a16:creationId xmlns:a16="http://schemas.microsoft.com/office/drawing/2014/main" id="{DBA73FED-D85D-A4AD-BEAA-028D7031D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10125"/>
            <a:ext cx="38100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e Internet of Things and the Future of Mining Safety - Australasian Mine  Safety Journal">
            <a:extLst>
              <a:ext uri="{FF2B5EF4-FFF2-40B4-BE49-F238E27FC236}">
                <a16:creationId xmlns:a16="http://schemas.microsoft.com/office/drawing/2014/main" id="{EA4FF4FD-953D-A764-2DC0-02D8BAE6D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542937"/>
            <a:ext cx="4117207" cy="2315063"/>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05212AE1-63D9-D901-881C-6E3E6DD23BBC}"/>
              </a:ext>
            </a:extLst>
          </p:cNvPr>
          <p:cNvSpPr>
            <a:spLocks noGrp="1"/>
          </p:cNvSpPr>
          <p:nvPr>
            <p:ph type="sldNum" sz="quarter" idx="12"/>
          </p:nvPr>
        </p:nvSpPr>
        <p:spPr/>
        <p:txBody>
          <a:bodyPr/>
          <a:lstStyle/>
          <a:p>
            <a:fld id="{E1B01750-628E-433D-A445-C492351D21B9}" type="slidenum">
              <a:rPr lang="en-GB" smtClean="0"/>
              <a:pPr/>
              <a:t>28</a:t>
            </a:fld>
            <a:r>
              <a:rPr lang="el-GR"/>
              <a:t> / 48</a:t>
            </a:r>
            <a:endParaRPr lang="en-GB" dirty="0"/>
          </a:p>
        </p:txBody>
      </p:sp>
      <p:pic>
        <p:nvPicPr>
          <p:cNvPr id="6146" name="Picture 2" descr="Know no fear">
            <a:extLst>
              <a:ext uri="{FF2B5EF4-FFF2-40B4-BE49-F238E27FC236}">
                <a16:creationId xmlns:a16="http://schemas.microsoft.com/office/drawing/2014/main" id="{9F606679-C6A3-5A9B-C788-4E33E1001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9662" y="1569477"/>
            <a:ext cx="3832339" cy="200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9579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CE3C85-9710-99D6-D3BC-00176892AA2B}"/>
              </a:ext>
            </a:extLst>
          </p:cNvPr>
          <p:cNvSpPr>
            <a:spLocks noGrp="1"/>
          </p:cNvSpPr>
          <p:nvPr>
            <p:ph type="title"/>
          </p:nvPr>
        </p:nvSpPr>
        <p:spPr/>
        <p:txBody>
          <a:bodyPr/>
          <a:lstStyle/>
          <a:p>
            <a:r>
              <a:rPr lang="el-GR" sz="3600" dirty="0"/>
              <a:t>Παράγοντες που ωθούν τη μεταλλευτική προς τη ΜΜ</a:t>
            </a:r>
            <a:endParaRPr lang="en-GB" sz="3600" dirty="0"/>
          </a:p>
        </p:txBody>
      </p:sp>
      <p:sp>
        <p:nvSpPr>
          <p:cNvPr id="3" name="Θέση περιεχομένου 2">
            <a:extLst>
              <a:ext uri="{FF2B5EF4-FFF2-40B4-BE49-F238E27FC236}">
                <a16:creationId xmlns:a16="http://schemas.microsoft.com/office/drawing/2014/main" id="{AFF6136A-5A8C-8ABA-46FF-C10F4BBEB9EB}"/>
              </a:ext>
            </a:extLst>
          </p:cNvPr>
          <p:cNvSpPr>
            <a:spLocks noGrp="1"/>
          </p:cNvSpPr>
          <p:nvPr>
            <p:ph idx="1"/>
          </p:nvPr>
        </p:nvSpPr>
        <p:spPr>
          <a:xfrm>
            <a:off x="492370" y="1523362"/>
            <a:ext cx="6766269" cy="3180613"/>
          </a:xfrm>
        </p:spPr>
        <p:txBody>
          <a:bodyPr>
            <a:normAutofit fontScale="55000" lnSpcReduction="20000"/>
          </a:bodyPr>
          <a:lstStyle/>
          <a:p>
            <a:pPr>
              <a:lnSpc>
                <a:spcPct val="120000"/>
              </a:lnSpc>
              <a:spcBef>
                <a:spcPts val="600"/>
              </a:spcBef>
            </a:pPr>
            <a:r>
              <a:rPr lang="el-GR" dirty="0"/>
              <a:t>Μεγάλες ποσότητες δεδομένων από σύγχρονα συστήματα μετρήσεων και εξοπλισμό εκμετάλλευσης</a:t>
            </a:r>
            <a:endParaRPr lang="en-GB" dirty="0"/>
          </a:p>
          <a:p>
            <a:pPr>
              <a:lnSpc>
                <a:spcPct val="120000"/>
              </a:lnSpc>
              <a:spcBef>
                <a:spcPts val="600"/>
              </a:spcBef>
            </a:pPr>
            <a:r>
              <a:rPr lang="el-GR" dirty="0"/>
              <a:t>Επεξεργασία δεδομένων σε πραγματικό χρόνο</a:t>
            </a:r>
          </a:p>
          <a:p>
            <a:pPr>
              <a:lnSpc>
                <a:spcPct val="120000"/>
              </a:lnSpc>
              <a:spcBef>
                <a:spcPts val="600"/>
              </a:spcBef>
            </a:pPr>
            <a:r>
              <a:rPr lang="el-GR" dirty="0"/>
              <a:t>Εξοικείωση με προϊόντα τεχνολογίας</a:t>
            </a:r>
          </a:p>
          <a:p>
            <a:pPr>
              <a:lnSpc>
                <a:spcPct val="120000"/>
              </a:lnSpc>
              <a:spcBef>
                <a:spcPts val="600"/>
              </a:spcBef>
            </a:pPr>
            <a:r>
              <a:rPr lang="el-GR" dirty="0"/>
              <a:t>Εξηλεκτρισμός και ψηφιακός μετασχηματισμός</a:t>
            </a:r>
          </a:p>
          <a:p>
            <a:pPr>
              <a:lnSpc>
                <a:spcPct val="120000"/>
              </a:lnSpc>
              <a:spcBef>
                <a:spcPts val="600"/>
              </a:spcBef>
            </a:pPr>
            <a:r>
              <a:rPr lang="el-GR" dirty="0"/>
              <a:t>Στροφή προς αυτόνομα συστήματα</a:t>
            </a:r>
          </a:p>
          <a:p>
            <a:pPr>
              <a:lnSpc>
                <a:spcPct val="120000"/>
              </a:lnSpc>
              <a:spcBef>
                <a:spcPts val="600"/>
              </a:spcBef>
            </a:pPr>
            <a:r>
              <a:rPr lang="el-GR" dirty="0"/>
              <a:t>Προστασία περιβάλλοντος</a:t>
            </a:r>
          </a:p>
          <a:p>
            <a:pPr>
              <a:lnSpc>
                <a:spcPct val="120000"/>
              </a:lnSpc>
              <a:spcBef>
                <a:spcPts val="600"/>
              </a:spcBef>
            </a:pPr>
            <a:r>
              <a:rPr lang="el-GR" dirty="0"/>
              <a:t>Βελτίωση της ασφάλειας</a:t>
            </a:r>
          </a:p>
          <a:p>
            <a:pPr marL="0" indent="0">
              <a:lnSpc>
                <a:spcPct val="120000"/>
              </a:lnSpc>
              <a:spcBef>
                <a:spcPts val="600"/>
              </a:spcBef>
              <a:buNone/>
            </a:pPr>
            <a:endParaRPr lang="el-GR" dirty="0"/>
          </a:p>
          <a:p>
            <a:pPr marL="0" indent="0">
              <a:lnSpc>
                <a:spcPct val="120000"/>
              </a:lnSpc>
              <a:spcBef>
                <a:spcPts val="600"/>
              </a:spcBef>
              <a:buNone/>
            </a:pPr>
            <a:r>
              <a:rPr lang="el-GR" i="1" dirty="0"/>
              <a:t>και φυσικά η αύξηση της παραγωγικότητας και της κερδοφορίας</a:t>
            </a:r>
          </a:p>
          <a:p>
            <a:pPr>
              <a:lnSpc>
                <a:spcPct val="120000"/>
              </a:lnSpc>
              <a:spcBef>
                <a:spcPts val="600"/>
              </a:spcBef>
            </a:pPr>
            <a:endParaRPr lang="el-GR" dirty="0"/>
          </a:p>
          <a:p>
            <a:pPr>
              <a:lnSpc>
                <a:spcPct val="120000"/>
              </a:lnSpc>
              <a:spcBef>
                <a:spcPts val="600"/>
              </a:spcBef>
            </a:pPr>
            <a:endParaRPr lang="en-GB" dirty="0"/>
          </a:p>
        </p:txBody>
      </p:sp>
      <p:pic>
        <p:nvPicPr>
          <p:cNvPr id="5130" name="Picture 10" descr="Sandvik adds AutoCycle to autonomous drill rig - Australian Mining">
            <a:extLst>
              <a:ext uri="{FF2B5EF4-FFF2-40B4-BE49-F238E27FC236}">
                <a16:creationId xmlns:a16="http://schemas.microsoft.com/office/drawing/2014/main" id="{143BBBB0-044D-4D7E-B90A-2AE9D9299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4486"/>
            <a:ext cx="3296976" cy="183351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utonomous dump trucks and why the market is poised for growth - Copperbelt  Katanga Mining">
            <a:extLst>
              <a:ext uri="{FF2B5EF4-FFF2-40B4-BE49-F238E27FC236}">
                <a16:creationId xmlns:a16="http://schemas.microsoft.com/office/drawing/2014/main" id="{D08F7D62-CF8D-193F-9C4B-55176157F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92" y="4703975"/>
            <a:ext cx="3667027" cy="18335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Ομάδα 4">
            <a:extLst>
              <a:ext uri="{FF2B5EF4-FFF2-40B4-BE49-F238E27FC236}">
                <a16:creationId xmlns:a16="http://schemas.microsoft.com/office/drawing/2014/main" id="{9910B787-1F11-5035-245E-DB4091A6C4B5}"/>
              </a:ext>
            </a:extLst>
          </p:cNvPr>
          <p:cNvGrpSpPr/>
          <p:nvPr/>
        </p:nvGrpSpPr>
        <p:grpSpPr>
          <a:xfrm>
            <a:off x="8192373" y="1523362"/>
            <a:ext cx="3544477" cy="3293735"/>
            <a:chOff x="7588581" y="1551642"/>
            <a:chExt cx="4015814" cy="3755649"/>
          </a:xfrm>
        </p:grpSpPr>
        <p:pic>
          <p:nvPicPr>
            <p:cNvPr id="5128" name="Picture 8" descr="Goldspot Discoveries: Integrating Big Data &amp; Artificial Intelligence in the  Mining Industry ( $SPOT.V / $SPOFF ) : r/MillennialBets">
              <a:extLst>
                <a:ext uri="{FF2B5EF4-FFF2-40B4-BE49-F238E27FC236}">
                  <a16:creationId xmlns:a16="http://schemas.microsoft.com/office/drawing/2014/main" id="{2370F5E5-1E55-556F-EE0C-DDD175C27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040304" y="1552575"/>
              <a:ext cx="2564091" cy="37547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Goldspot Discoveries: Integrating Big Data &amp; Artificial Intelligence in the  Mining Industry ( $SPOT.V / $SPOFF ) : r/MillennialBets">
              <a:extLst>
                <a:ext uri="{FF2B5EF4-FFF2-40B4-BE49-F238E27FC236}">
                  <a16:creationId xmlns:a16="http://schemas.microsoft.com/office/drawing/2014/main" id="{E24D2928-4965-1645-2431-7AD94B885F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588581" y="1551642"/>
              <a:ext cx="1470582" cy="3754716"/>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Molinos - Metso Outotec">
            <a:extLst>
              <a:ext uri="{FF2B5EF4-FFF2-40B4-BE49-F238E27FC236}">
                <a16:creationId xmlns:a16="http://schemas.microsoft.com/office/drawing/2014/main" id="{F3C10327-268C-EE00-0E7A-3BEB37FF1E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773137" y="4408922"/>
            <a:ext cx="3681194" cy="1833514"/>
          </a:xfrm>
          <a:prstGeom prst="rect">
            <a:avLst/>
          </a:prstGeom>
          <a:noFill/>
          <a:extLst>
            <a:ext uri="{909E8E84-426E-40DD-AFC4-6F175D3DCCD1}">
              <a14:hiddenFill xmlns:a14="http://schemas.microsoft.com/office/drawing/2010/main">
                <a:solidFill>
                  <a:srgbClr val="FFFFFF"/>
                </a:solidFill>
              </a14:hiddenFill>
            </a:ext>
          </a:extLst>
        </p:spPr>
      </p:pic>
      <p:sp>
        <p:nvSpPr>
          <p:cNvPr id="7" name="Θέση αριθμού διαφάνειας 6">
            <a:extLst>
              <a:ext uri="{FF2B5EF4-FFF2-40B4-BE49-F238E27FC236}">
                <a16:creationId xmlns:a16="http://schemas.microsoft.com/office/drawing/2014/main" id="{B29654DE-4601-1585-FFC7-21EF5AC3DCEB}"/>
              </a:ext>
            </a:extLst>
          </p:cNvPr>
          <p:cNvSpPr>
            <a:spLocks noGrp="1"/>
          </p:cNvSpPr>
          <p:nvPr>
            <p:ph type="sldNum" sz="quarter" idx="12"/>
          </p:nvPr>
        </p:nvSpPr>
        <p:spPr/>
        <p:txBody>
          <a:bodyPr/>
          <a:lstStyle/>
          <a:p>
            <a:fld id="{E1B01750-628E-433D-A445-C492351D21B9}" type="slidenum">
              <a:rPr lang="en-GB" smtClean="0"/>
              <a:pPr/>
              <a:t>29</a:t>
            </a:fld>
            <a:r>
              <a:rPr lang="el-GR"/>
              <a:t> / 48</a:t>
            </a:r>
            <a:endParaRPr lang="en-GB" dirty="0"/>
          </a:p>
        </p:txBody>
      </p:sp>
    </p:spTree>
    <p:extLst>
      <p:ext uri="{BB962C8B-B14F-4D97-AF65-F5344CB8AC3E}">
        <p14:creationId xmlns:p14="http://schemas.microsoft.com/office/powerpoint/2010/main" val="374830499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2">
            <a:extLst>
              <a:ext uri="{FF2B5EF4-FFF2-40B4-BE49-F238E27FC236}">
                <a16:creationId xmlns:a16="http://schemas.microsoft.com/office/drawing/2014/main" id="{E0804446-7429-1814-0EE8-F44106682B9C}"/>
              </a:ext>
            </a:extLst>
          </p:cNvPr>
          <p:cNvSpPr>
            <a:spLocks noGrp="1"/>
          </p:cNvSpPr>
          <p:nvPr>
            <p:ph idx="1"/>
          </p:nvPr>
        </p:nvSpPr>
        <p:spPr>
          <a:xfrm>
            <a:off x="3145261" y="6400800"/>
            <a:ext cx="5901478" cy="362082"/>
          </a:xfrm>
        </p:spPr>
        <p:txBody>
          <a:bodyPr>
            <a:normAutofit/>
          </a:bodyPr>
          <a:lstStyle/>
          <a:p>
            <a:pPr marL="0" indent="0" algn="ctr">
              <a:buNone/>
            </a:pPr>
            <a:r>
              <a:rPr lang="en-GB" sz="1100" dirty="0"/>
              <a:t>(Brij </a:t>
            </a:r>
            <a:r>
              <a:rPr lang="en-GB" sz="1100" dirty="0" err="1"/>
              <a:t>Rokad</a:t>
            </a:r>
            <a:r>
              <a:rPr lang="en-GB" sz="1100" dirty="0"/>
              <a:t>, </a:t>
            </a:r>
            <a:r>
              <a:rPr lang="en-US" sz="1100" dirty="0"/>
              <a:t>Machine Learning Approaches and Its Applications, Data Driven Investor, 2019) </a:t>
            </a:r>
            <a:endParaRPr lang="en-GB" sz="1100" dirty="0"/>
          </a:p>
        </p:txBody>
      </p:sp>
      <p:pic>
        <p:nvPicPr>
          <p:cNvPr id="1026" name="Picture 2">
            <a:extLst>
              <a:ext uri="{FF2B5EF4-FFF2-40B4-BE49-F238E27FC236}">
                <a16:creationId xmlns:a16="http://schemas.microsoft.com/office/drawing/2014/main" id="{91F377DD-9442-4E63-6014-D7C80FB27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82" y="535208"/>
            <a:ext cx="9057836" cy="5787583"/>
          </a:xfrm>
          <a:prstGeom prst="roundRect">
            <a:avLst>
              <a:gd name="adj" fmla="val 22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Θέση αριθμού διαφάνειας 2">
            <a:extLst>
              <a:ext uri="{FF2B5EF4-FFF2-40B4-BE49-F238E27FC236}">
                <a16:creationId xmlns:a16="http://schemas.microsoft.com/office/drawing/2014/main" id="{FCE73DA4-B5AA-9483-77EF-204363D9649C}"/>
              </a:ext>
            </a:extLst>
          </p:cNvPr>
          <p:cNvSpPr>
            <a:spLocks noGrp="1"/>
          </p:cNvSpPr>
          <p:nvPr>
            <p:ph type="sldNum" sz="quarter" idx="12"/>
          </p:nvPr>
        </p:nvSpPr>
        <p:spPr/>
        <p:txBody>
          <a:bodyPr/>
          <a:lstStyle/>
          <a:p>
            <a:fld id="{E1B01750-628E-433D-A445-C492351D21B9}" type="slidenum">
              <a:rPr lang="en-GB" smtClean="0"/>
              <a:pPr/>
              <a:t>3</a:t>
            </a:fld>
            <a:r>
              <a:rPr lang="el-GR" dirty="0"/>
              <a:t> / 4</a:t>
            </a:r>
            <a:r>
              <a:rPr lang="en-GB" dirty="0"/>
              <a:t>8</a:t>
            </a:r>
          </a:p>
        </p:txBody>
      </p:sp>
    </p:spTree>
    <p:extLst>
      <p:ext uri="{BB962C8B-B14F-4D97-AF65-F5344CB8AC3E}">
        <p14:creationId xmlns:p14="http://schemas.microsoft.com/office/powerpoint/2010/main" val="302799489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539AF0-115A-CC7E-0F9C-B5CE4D51C095}"/>
              </a:ext>
            </a:extLst>
          </p:cNvPr>
          <p:cNvSpPr>
            <a:spLocks noGrp="1"/>
          </p:cNvSpPr>
          <p:nvPr>
            <p:ph type="title"/>
          </p:nvPr>
        </p:nvSpPr>
        <p:spPr/>
        <p:txBody>
          <a:bodyPr/>
          <a:lstStyle/>
          <a:p>
            <a:r>
              <a:rPr lang="el-GR" sz="4000" dirty="0"/>
              <a:t>Μεταλλευτικά συστήματα και λογισμικά που βασίζονται σε τεχνικές ΜΜ</a:t>
            </a:r>
            <a:endParaRPr lang="en-GB" sz="4000" dirty="0"/>
          </a:p>
        </p:txBody>
      </p:sp>
      <p:sp>
        <p:nvSpPr>
          <p:cNvPr id="3" name="Θέση περιεχομένου 2">
            <a:extLst>
              <a:ext uri="{FF2B5EF4-FFF2-40B4-BE49-F238E27FC236}">
                <a16:creationId xmlns:a16="http://schemas.microsoft.com/office/drawing/2014/main" id="{77DEFB38-464C-8C03-E9E6-7D73835DE2B2}"/>
              </a:ext>
            </a:extLst>
          </p:cNvPr>
          <p:cNvSpPr>
            <a:spLocks noGrp="1"/>
          </p:cNvSpPr>
          <p:nvPr>
            <p:ph idx="1"/>
          </p:nvPr>
        </p:nvSpPr>
        <p:spPr>
          <a:xfrm>
            <a:off x="559294" y="1796560"/>
            <a:ext cx="7261812" cy="4785215"/>
          </a:xfrm>
        </p:spPr>
        <p:txBody>
          <a:bodyPr>
            <a:normAutofit fontScale="62500" lnSpcReduction="20000"/>
          </a:bodyPr>
          <a:lstStyle/>
          <a:p>
            <a:pPr>
              <a:lnSpc>
                <a:spcPct val="120000"/>
              </a:lnSpc>
              <a:spcBef>
                <a:spcPts val="300"/>
              </a:spcBef>
            </a:pPr>
            <a:r>
              <a:rPr lang="el-GR" dirty="0"/>
              <a:t>Γενικά και ειδικά λογισμικά μεταλλευτικού σχεδιασμού</a:t>
            </a:r>
          </a:p>
          <a:p>
            <a:pPr>
              <a:lnSpc>
                <a:spcPct val="120000"/>
              </a:lnSpc>
              <a:spcBef>
                <a:spcPts val="300"/>
              </a:spcBef>
            </a:pPr>
            <a:r>
              <a:rPr lang="el-GR" dirty="0"/>
              <a:t>Συστήματα οπτικής ανάλυσης και ταξινόμησης δειγμάτων, μετώπων εξόρυξης, και τροφοδοσίας εργοστασίων εμπλουτισμού</a:t>
            </a:r>
          </a:p>
          <a:p>
            <a:pPr>
              <a:lnSpc>
                <a:spcPct val="120000"/>
              </a:lnSpc>
              <a:spcBef>
                <a:spcPts val="300"/>
              </a:spcBef>
            </a:pPr>
            <a:r>
              <a:rPr lang="el-GR" dirty="0"/>
              <a:t>Συστήματα διαχείρισης εξοπλισμού διατρήσεων</a:t>
            </a:r>
          </a:p>
          <a:p>
            <a:pPr>
              <a:lnSpc>
                <a:spcPct val="120000"/>
              </a:lnSpc>
              <a:spcBef>
                <a:spcPts val="300"/>
              </a:spcBef>
            </a:pPr>
            <a:r>
              <a:rPr lang="el-GR" dirty="0"/>
              <a:t>Συστήματα διαχείρισης εξοπλισμού εξόρυξης και μεταφοράς υλικών</a:t>
            </a:r>
          </a:p>
          <a:p>
            <a:pPr>
              <a:lnSpc>
                <a:spcPct val="120000"/>
              </a:lnSpc>
              <a:spcBef>
                <a:spcPts val="300"/>
              </a:spcBef>
            </a:pPr>
            <a:r>
              <a:rPr lang="el-GR" dirty="0"/>
              <a:t>Συστήματα περιβαλλοντικής παρακολούθησης </a:t>
            </a:r>
          </a:p>
          <a:p>
            <a:pPr>
              <a:lnSpc>
                <a:spcPct val="120000"/>
              </a:lnSpc>
              <a:spcBef>
                <a:spcPts val="300"/>
              </a:spcBef>
            </a:pPr>
            <a:r>
              <a:rPr lang="el-GR" dirty="0"/>
              <a:t>Συστήματα ελέγχου εργοστασίων εμπλουτισμού</a:t>
            </a:r>
            <a:r>
              <a:rPr lang="en-GB" dirty="0"/>
              <a:t> – </a:t>
            </a:r>
            <a:r>
              <a:rPr lang="el-GR" dirty="0"/>
              <a:t>ψηφιακά δίδυμα</a:t>
            </a:r>
            <a:endParaRPr lang="en-GB" dirty="0"/>
          </a:p>
          <a:p>
            <a:pPr>
              <a:lnSpc>
                <a:spcPct val="120000"/>
              </a:lnSpc>
              <a:spcBef>
                <a:spcPts val="300"/>
              </a:spcBef>
            </a:pPr>
            <a:r>
              <a:rPr lang="el-GR" dirty="0"/>
              <a:t>Συστήματα προληπτικής συντήρησης εξοπλισμού</a:t>
            </a:r>
          </a:p>
          <a:p>
            <a:pPr>
              <a:lnSpc>
                <a:spcPct val="120000"/>
              </a:lnSpc>
              <a:spcBef>
                <a:spcPts val="300"/>
              </a:spcBef>
            </a:pPr>
            <a:r>
              <a:rPr lang="el-GR" dirty="0"/>
              <a:t>Λογισμικά διαχείρισης αναλωσίμων εξοπλισμού εξόρυξης, επεξεργασίας &amp; εμπλουτισμού</a:t>
            </a:r>
            <a:endParaRPr lang="en-GB" dirty="0"/>
          </a:p>
          <a:p>
            <a:pPr>
              <a:lnSpc>
                <a:spcPct val="120000"/>
              </a:lnSpc>
              <a:spcBef>
                <a:spcPts val="300"/>
              </a:spcBef>
            </a:pPr>
            <a:r>
              <a:rPr lang="el-GR" dirty="0"/>
              <a:t>Λογισμικά επιλογής βέλτιστου εξοπλισμού εκμετάλλευσης</a:t>
            </a:r>
          </a:p>
          <a:p>
            <a:pPr>
              <a:lnSpc>
                <a:spcPct val="120000"/>
              </a:lnSpc>
              <a:spcBef>
                <a:spcPts val="300"/>
              </a:spcBef>
            </a:pPr>
            <a:r>
              <a:rPr lang="el-GR" dirty="0"/>
              <a:t>Συστήματα αερισμού υπόγειων εργοταξίων</a:t>
            </a:r>
            <a:endParaRPr lang="en-GB" dirty="0"/>
          </a:p>
          <a:p>
            <a:pPr>
              <a:lnSpc>
                <a:spcPct val="120000"/>
              </a:lnSpc>
              <a:spcBef>
                <a:spcPts val="300"/>
              </a:spcBef>
            </a:pPr>
            <a:r>
              <a:rPr lang="el-GR" dirty="0"/>
              <a:t>Συστήματα δικτύωσης εργοταξίων</a:t>
            </a:r>
            <a:r>
              <a:rPr lang="en-GB" dirty="0"/>
              <a:t> - IoT</a:t>
            </a:r>
            <a:endParaRPr lang="el-GR" dirty="0"/>
          </a:p>
          <a:p>
            <a:pPr marL="0" indent="0">
              <a:buNone/>
            </a:pPr>
            <a:endParaRPr lang="el-GR" dirty="0"/>
          </a:p>
          <a:p>
            <a:pPr marL="0" indent="0">
              <a:buNone/>
            </a:pPr>
            <a:r>
              <a:rPr lang="el-GR" b="1" i="1" dirty="0">
                <a:solidFill>
                  <a:srgbClr val="FFFF00"/>
                </a:solidFill>
              </a:rPr>
              <a:t>…και πολλά άλλα!</a:t>
            </a:r>
            <a:endParaRPr lang="en-GB" b="1" i="1" dirty="0">
              <a:solidFill>
                <a:srgbClr val="FFFF00"/>
              </a:solidFill>
            </a:endParaRPr>
          </a:p>
        </p:txBody>
      </p:sp>
      <p:pic>
        <p:nvPicPr>
          <p:cNvPr id="7170" name="Picture 2" descr="LKAB uses AI to analyse drill core data - Mining Magazine">
            <a:extLst>
              <a:ext uri="{FF2B5EF4-FFF2-40B4-BE49-F238E27FC236}">
                <a16:creationId xmlns:a16="http://schemas.microsoft.com/office/drawing/2014/main" id="{F5B32920-DAE5-0D65-9162-AF4E49885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1105" y="1488259"/>
            <a:ext cx="4370895" cy="2703353"/>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αριθμού διαφάνειας 5">
            <a:extLst>
              <a:ext uri="{FF2B5EF4-FFF2-40B4-BE49-F238E27FC236}">
                <a16:creationId xmlns:a16="http://schemas.microsoft.com/office/drawing/2014/main" id="{DBFAFBAB-1A7D-2D09-E719-802A199B096E}"/>
              </a:ext>
            </a:extLst>
          </p:cNvPr>
          <p:cNvSpPr>
            <a:spLocks noGrp="1"/>
          </p:cNvSpPr>
          <p:nvPr>
            <p:ph type="sldNum" sz="quarter" idx="12"/>
          </p:nvPr>
        </p:nvSpPr>
        <p:spPr/>
        <p:txBody>
          <a:bodyPr/>
          <a:lstStyle/>
          <a:p>
            <a:fld id="{E1B01750-628E-433D-A445-C492351D21B9}" type="slidenum">
              <a:rPr lang="en-GB" smtClean="0"/>
              <a:pPr/>
              <a:t>30</a:t>
            </a:fld>
            <a:r>
              <a:rPr lang="el-GR"/>
              <a:t> / 48</a:t>
            </a:r>
            <a:endParaRPr lang="en-GB" dirty="0"/>
          </a:p>
        </p:txBody>
      </p:sp>
      <p:pic>
        <p:nvPicPr>
          <p:cNvPr id="5" name="sidexside-v1.mp4-720p">
            <a:hlinkClick r:id="" action="ppaction://media"/>
            <a:extLst>
              <a:ext uri="{FF2B5EF4-FFF2-40B4-BE49-F238E27FC236}">
                <a16:creationId xmlns:a16="http://schemas.microsoft.com/office/drawing/2014/main" id="{9FE86FD6-E44E-68D7-E6F8-C7BCCFF902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08616" y="4168729"/>
            <a:ext cx="3730859" cy="2098609"/>
          </a:xfrm>
          <a:prstGeom prst="rect">
            <a:avLst/>
          </a:prstGeom>
        </p:spPr>
      </p:pic>
    </p:spTree>
    <p:extLst>
      <p:ext uri="{BB962C8B-B14F-4D97-AF65-F5344CB8AC3E}">
        <p14:creationId xmlns:p14="http://schemas.microsoft.com/office/powerpoint/2010/main" val="3947450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A0CAFB-7492-866F-5581-30322E120D10}"/>
              </a:ext>
            </a:extLst>
          </p:cNvPr>
          <p:cNvSpPr>
            <a:spLocks noGrp="1"/>
          </p:cNvSpPr>
          <p:nvPr>
            <p:ph type="title"/>
          </p:nvPr>
        </p:nvSpPr>
        <p:spPr/>
        <p:txBody>
          <a:bodyPr/>
          <a:lstStyle/>
          <a:p>
            <a:r>
              <a:rPr lang="el-GR" sz="3200" dirty="0"/>
              <a:t>Μηχανική Μάθηση: από το Α έως το Ω της μεταλλευτικής</a:t>
            </a:r>
            <a:endParaRPr lang="en-GB" sz="3200" dirty="0"/>
          </a:p>
        </p:txBody>
      </p:sp>
      <p:pic>
        <p:nvPicPr>
          <p:cNvPr id="10242" name="Picture 2">
            <a:extLst>
              <a:ext uri="{FF2B5EF4-FFF2-40B4-BE49-F238E27FC236}">
                <a16:creationId xmlns:a16="http://schemas.microsoft.com/office/drawing/2014/main" id="{EE46D66D-FA5B-473C-5C74-340C134403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1526124"/>
            <a:ext cx="12192000" cy="47307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4733B3-F4BE-9EA7-389A-11227A4E60F3}"/>
              </a:ext>
            </a:extLst>
          </p:cNvPr>
          <p:cNvSpPr txBox="1"/>
          <p:nvPr/>
        </p:nvSpPr>
        <p:spPr>
          <a:xfrm>
            <a:off x="889324" y="6372520"/>
            <a:ext cx="8502978" cy="261610"/>
          </a:xfrm>
          <a:prstGeom prst="rect">
            <a:avLst/>
          </a:prstGeom>
          <a:noFill/>
        </p:spPr>
        <p:txBody>
          <a:bodyPr wrap="square" rtlCol="0">
            <a:spAutoFit/>
          </a:bodyPr>
          <a:lstStyle/>
          <a:p>
            <a:r>
              <a:rPr lang="en-GB" sz="1100" dirty="0"/>
              <a:t>https://www.cisco.com/c/en/us/td/docs/solutions/Verticals/Industrial_Automation/IA_Verticals/Mining/IA-Mining-DG/IA-Mining-DG.html</a:t>
            </a:r>
          </a:p>
        </p:txBody>
      </p:sp>
      <p:sp>
        <p:nvSpPr>
          <p:cNvPr id="5" name="Θέση αριθμού διαφάνειας 4">
            <a:extLst>
              <a:ext uri="{FF2B5EF4-FFF2-40B4-BE49-F238E27FC236}">
                <a16:creationId xmlns:a16="http://schemas.microsoft.com/office/drawing/2014/main" id="{A7C56859-8281-8271-8F84-7AE9596269F7}"/>
              </a:ext>
            </a:extLst>
          </p:cNvPr>
          <p:cNvSpPr>
            <a:spLocks noGrp="1"/>
          </p:cNvSpPr>
          <p:nvPr>
            <p:ph type="sldNum" sz="quarter" idx="12"/>
          </p:nvPr>
        </p:nvSpPr>
        <p:spPr/>
        <p:txBody>
          <a:bodyPr/>
          <a:lstStyle/>
          <a:p>
            <a:fld id="{E1B01750-628E-433D-A445-C492351D21B9}" type="slidenum">
              <a:rPr lang="en-GB" smtClean="0"/>
              <a:pPr/>
              <a:t>31</a:t>
            </a:fld>
            <a:r>
              <a:rPr lang="el-GR"/>
              <a:t> / 48</a:t>
            </a:r>
            <a:endParaRPr lang="en-GB" dirty="0"/>
          </a:p>
        </p:txBody>
      </p:sp>
    </p:spTree>
    <p:extLst>
      <p:ext uri="{BB962C8B-B14F-4D97-AF65-F5344CB8AC3E}">
        <p14:creationId xmlns:p14="http://schemas.microsoft.com/office/powerpoint/2010/main" val="290313799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a:extLst>
              <a:ext uri="{FF2B5EF4-FFF2-40B4-BE49-F238E27FC236}">
                <a16:creationId xmlns:a16="http://schemas.microsoft.com/office/drawing/2014/main" id="{7EDDAA38-8A84-24BD-4ED8-7B7AE4F3993C}"/>
              </a:ext>
            </a:extLst>
          </p:cNvPr>
          <p:cNvSpPr>
            <a:spLocks noGrp="1"/>
          </p:cNvSpPr>
          <p:nvPr>
            <p:ph type="title"/>
          </p:nvPr>
        </p:nvSpPr>
        <p:spPr>
          <a:xfrm>
            <a:off x="838200" y="365126"/>
            <a:ext cx="10515600" cy="844549"/>
          </a:xfrm>
        </p:spPr>
        <p:txBody>
          <a:bodyPr>
            <a:noAutofit/>
          </a:bodyPr>
          <a:lstStyle/>
          <a:p>
            <a:r>
              <a:rPr lang="el-GR" sz="3600" dirty="0">
                <a:solidFill>
                  <a:schemeClr val="accent5">
                    <a:lumMod val="60000"/>
                    <a:lumOff val="40000"/>
                  </a:schemeClr>
                </a:solidFill>
                <a:latin typeface="Myriad Pro Light" panose="020B0603030403020204" pitchFamily="34" charset="0"/>
              </a:rPr>
              <a:t>Διείσδυση της ΜΜ στη μεταλλευτική βιομηχανία</a:t>
            </a:r>
            <a:endParaRPr lang="en-GB" sz="3600" dirty="0">
              <a:solidFill>
                <a:schemeClr val="accent5">
                  <a:lumMod val="60000"/>
                  <a:lumOff val="40000"/>
                </a:schemeClr>
              </a:solidFill>
              <a:latin typeface="Myriad Pro Light" panose="020B0603030403020204" pitchFamily="34" charset="0"/>
            </a:endParaRPr>
          </a:p>
        </p:txBody>
      </p:sp>
      <p:sp>
        <p:nvSpPr>
          <p:cNvPr id="11" name="Θέση κειμένου 10">
            <a:extLst>
              <a:ext uri="{FF2B5EF4-FFF2-40B4-BE49-F238E27FC236}">
                <a16:creationId xmlns:a16="http://schemas.microsoft.com/office/drawing/2014/main" id="{F26AE9DD-C244-7AEA-B23B-FB2C1D0FE588}"/>
              </a:ext>
            </a:extLst>
          </p:cNvPr>
          <p:cNvSpPr>
            <a:spLocks noGrp="1"/>
          </p:cNvSpPr>
          <p:nvPr>
            <p:ph type="body" idx="1"/>
          </p:nvPr>
        </p:nvSpPr>
        <p:spPr>
          <a:xfrm>
            <a:off x="1337282" y="1128267"/>
            <a:ext cx="2946866" cy="576262"/>
          </a:xfrm>
        </p:spPr>
        <p:txBody>
          <a:bodyPr/>
          <a:lstStyle/>
          <a:p>
            <a:r>
              <a:rPr lang="el-GR" sz="2000" dirty="0">
                <a:solidFill>
                  <a:schemeClr val="accent6">
                    <a:lumMod val="60000"/>
                    <a:lumOff val="40000"/>
                  </a:schemeClr>
                </a:solidFill>
                <a:effectLst>
                  <a:outerShdw blurRad="38100" dist="38100" dir="2700000" algn="tl">
                    <a:srgbClr val="000000">
                      <a:alpha val="43137"/>
                    </a:srgbClr>
                  </a:outerShdw>
                </a:effectLst>
              </a:rPr>
              <a:t>Μεταλλευτικές </a:t>
            </a:r>
            <a:r>
              <a:rPr lang="en-GB" sz="2000" dirty="0">
                <a:solidFill>
                  <a:schemeClr val="accent6">
                    <a:lumMod val="60000"/>
                    <a:lumOff val="40000"/>
                  </a:schemeClr>
                </a:solidFill>
                <a:effectLst>
                  <a:outerShdw blurRad="38100" dist="38100" dir="2700000" algn="tl">
                    <a:srgbClr val="000000">
                      <a:alpha val="43137"/>
                    </a:srgbClr>
                  </a:outerShdw>
                </a:effectLst>
              </a:rPr>
              <a:t>&amp; </a:t>
            </a:r>
            <a:r>
              <a:rPr lang="el-GR" sz="2000" dirty="0">
                <a:solidFill>
                  <a:schemeClr val="accent6">
                    <a:lumMod val="60000"/>
                    <a:lumOff val="40000"/>
                  </a:schemeClr>
                </a:solidFill>
                <a:effectLst>
                  <a:outerShdw blurRad="38100" dist="38100" dir="2700000" algn="tl">
                    <a:srgbClr val="000000">
                      <a:alpha val="43137"/>
                    </a:srgbClr>
                  </a:outerShdw>
                </a:effectLst>
              </a:rPr>
              <a:t>μεταλλουργικές εταιρείες</a:t>
            </a:r>
          </a:p>
        </p:txBody>
      </p:sp>
      <p:sp>
        <p:nvSpPr>
          <p:cNvPr id="14" name="Θέση κειμένου 13">
            <a:extLst>
              <a:ext uri="{FF2B5EF4-FFF2-40B4-BE49-F238E27FC236}">
                <a16:creationId xmlns:a16="http://schemas.microsoft.com/office/drawing/2014/main" id="{1ECDF70B-419B-2A2C-16A8-3E26F7287D5F}"/>
              </a:ext>
            </a:extLst>
          </p:cNvPr>
          <p:cNvSpPr>
            <a:spLocks noGrp="1"/>
          </p:cNvSpPr>
          <p:nvPr>
            <p:ph type="body" sz="half" idx="15"/>
          </p:nvPr>
        </p:nvSpPr>
        <p:spPr>
          <a:xfrm>
            <a:off x="1356798" y="1704529"/>
            <a:ext cx="2927350" cy="4988502"/>
          </a:xfrm>
        </p:spPr>
        <p:txBody>
          <a:bodyPr>
            <a:normAutofit fontScale="92500" lnSpcReduction="10000"/>
          </a:bodyPr>
          <a:lstStyle/>
          <a:p>
            <a:pPr>
              <a:spcBef>
                <a:spcPts val="600"/>
              </a:spcBef>
            </a:pPr>
            <a:r>
              <a:rPr lang="en-GB" dirty="0"/>
              <a:t>Anglo American</a:t>
            </a:r>
          </a:p>
          <a:p>
            <a:pPr>
              <a:spcBef>
                <a:spcPts val="600"/>
              </a:spcBef>
            </a:pPr>
            <a:r>
              <a:rPr lang="en-GB" dirty="0"/>
              <a:t>Barrick Gold</a:t>
            </a:r>
          </a:p>
          <a:p>
            <a:pPr>
              <a:spcBef>
                <a:spcPts val="600"/>
              </a:spcBef>
            </a:pPr>
            <a:r>
              <a:rPr lang="en-GB" dirty="0"/>
              <a:t>BHP</a:t>
            </a:r>
          </a:p>
          <a:p>
            <a:pPr>
              <a:spcBef>
                <a:spcPts val="600"/>
              </a:spcBef>
            </a:pPr>
            <a:r>
              <a:rPr lang="en-GB" dirty="0"/>
              <a:t>Boliden</a:t>
            </a:r>
          </a:p>
          <a:p>
            <a:pPr>
              <a:spcBef>
                <a:spcPts val="600"/>
              </a:spcBef>
            </a:pPr>
            <a:r>
              <a:rPr lang="en-GB" dirty="0"/>
              <a:t>Carmeuse</a:t>
            </a:r>
          </a:p>
          <a:p>
            <a:pPr>
              <a:spcBef>
                <a:spcPts val="600"/>
              </a:spcBef>
            </a:pPr>
            <a:r>
              <a:rPr lang="en-GB" dirty="0"/>
              <a:t>China Steel Corporation</a:t>
            </a:r>
          </a:p>
          <a:p>
            <a:pPr>
              <a:spcBef>
                <a:spcPts val="600"/>
              </a:spcBef>
            </a:pPr>
            <a:r>
              <a:rPr lang="en-GB" dirty="0"/>
              <a:t>Dundee Precious Metals</a:t>
            </a:r>
          </a:p>
          <a:p>
            <a:pPr>
              <a:spcBef>
                <a:spcPts val="600"/>
              </a:spcBef>
            </a:pPr>
            <a:r>
              <a:rPr lang="en-GB" dirty="0" err="1"/>
              <a:t>Eramet</a:t>
            </a:r>
            <a:endParaRPr lang="en-GB" dirty="0"/>
          </a:p>
          <a:p>
            <a:pPr>
              <a:spcBef>
                <a:spcPts val="600"/>
              </a:spcBef>
            </a:pPr>
            <a:r>
              <a:rPr lang="en-GB" dirty="0"/>
              <a:t>Evolution Mining</a:t>
            </a:r>
          </a:p>
          <a:p>
            <a:pPr>
              <a:spcBef>
                <a:spcPts val="600"/>
              </a:spcBef>
            </a:pPr>
            <a:r>
              <a:rPr lang="en-GB" dirty="0"/>
              <a:t>Freeport-McMoRan</a:t>
            </a:r>
          </a:p>
          <a:p>
            <a:pPr>
              <a:spcBef>
                <a:spcPts val="600"/>
              </a:spcBef>
            </a:pPr>
            <a:r>
              <a:rPr lang="en-GB" dirty="0"/>
              <a:t>Glencore</a:t>
            </a:r>
          </a:p>
          <a:p>
            <a:pPr>
              <a:spcBef>
                <a:spcPts val="600"/>
              </a:spcBef>
            </a:pPr>
            <a:r>
              <a:rPr lang="en-GB" dirty="0"/>
              <a:t>Goldcorp</a:t>
            </a:r>
          </a:p>
          <a:p>
            <a:pPr>
              <a:spcBef>
                <a:spcPts val="600"/>
              </a:spcBef>
            </a:pPr>
            <a:r>
              <a:rPr lang="en-GB" dirty="0" err="1"/>
              <a:t>Lhoist</a:t>
            </a:r>
            <a:endParaRPr lang="en-GB" dirty="0"/>
          </a:p>
          <a:p>
            <a:pPr>
              <a:spcBef>
                <a:spcPts val="600"/>
              </a:spcBef>
            </a:pPr>
            <a:r>
              <a:rPr lang="en-GB" dirty="0"/>
              <a:t>LKAB</a:t>
            </a:r>
          </a:p>
          <a:p>
            <a:pPr>
              <a:spcBef>
                <a:spcPts val="600"/>
              </a:spcBef>
            </a:pPr>
            <a:r>
              <a:rPr lang="en-GB" dirty="0"/>
              <a:t>Newcrest Mining</a:t>
            </a:r>
          </a:p>
          <a:p>
            <a:pPr>
              <a:spcBef>
                <a:spcPts val="600"/>
              </a:spcBef>
            </a:pPr>
            <a:r>
              <a:rPr lang="en-GB" dirty="0"/>
              <a:t>Nippon Steel Corporation</a:t>
            </a:r>
          </a:p>
          <a:p>
            <a:pPr>
              <a:spcBef>
                <a:spcPts val="600"/>
              </a:spcBef>
            </a:pPr>
            <a:r>
              <a:rPr lang="en-GB" dirty="0"/>
              <a:t>Rio Tinto</a:t>
            </a:r>
          </a:p>
          <a:p>
            <a:pPr>
              <a:spcBef>
                <a:spcPts val="600"/>
              </a:spcBef>
            </a:pPr>
            <a:r>
              <a:rPr lang="en-GB" dirty="0"/>
              <a:t>Sibanye Stillwater</a:t>
            </a:r>
          </a:p>
          <a:p>
            <a:pPr>
              <a:spcBef>
                <a:spcPts val="600"/>
              </a:spcBef>
            </a:pPr>
            <a:r>
              <a:rPr lang="en-GB" dirty="0"/>
              <a:t>Suncor</a:t>
            </a:r>
          </a:p>
          <a:p>
            <a:pPr>
              <a:spcBef>
                <a:spcPts val="600"/>
              </a:spcBef>
            </a:pPr>
            <a:r>
              <a:rPr lang="en-GB" dirty="0"/>
              <a:t>Teck Resources</a:t>
            </a:r>
          </a:p>
          <a:p>
            <a:endParaRPr lang="en-GB" dirty="0"/>
          </a:p>
        </p:txBody>
      </p:sp>
      <p:sp>
        <p:nvSpPr>
          <p:cNvPr id="12" name="Θέση κειμένου 11">
            <a:extLst>
              <a:ext uri="{FF2B5EF4-FFF2-40B4-BE49-F238E27FC236}">
                <a16:creationId xmlns:a16="http://schemas.microsoft.com/office/drawing/2014/main" id="{EA4ADE7E-E989-A2A4-3C66-56CC0A099B68}"/>
              </a:ext>
            </a:extLst>
          </p:cNvPr>
          <p:cNvSpPr>
            <a:spLocks noGrp="1"/>
          </p:cNvSpPr>
          <p:nvPr>
            <p:ph type="body" sz="quarter" idx="3"/>
          </p:nvPr>
        </p:nvSpPr>
        <p:spPr>
          <a:xfrm>
            <a:off x="4587994" y="1128267"/>
            <a:ext cx="2936241" cy="576262"/>
          </a:xfrm>
        </p:spPr>
        <p:txBody>
          <a:bodyPr/>
          <a:lstStyle/>
          <a:p>
            <a:r>
              <a:rPr lang="el-GR" sz="2000" dirty="0">
                <a:solidFill>
                  <a:schemeClr val="accent6">
                    <a:lumMod val="60000"/>
                    <a:lumOff val="40000"/>
                  </a:schemeClr>
                </a:solidFill>
                <a:effectLst>
                  <a:outerShdw blurRad="38100" dist="38100" dir="2700000" algn="tl">
                    <a:srgbClr val="000000">
                      <a:alpha val="43137"/>
                    </a:srgbClr>
                  </a:outerShdw>
                </a:effectLst>
              </a:rPr>
              <a:t>Εταιρείες εξοπλισμού</a:t>
            </a:r>
            <a:endParaRPr lang="en-GB" sz="2000" dirty="0">
              <a:solidFill>
                <a:schemeClr val="accent6">
                  <a:lumMod val="60000"/>
                  <a:lumOff val="40000"/>
                </a:schemeClr>
              </a:solidFill>
              <a:effectLst>
                <a:outerShdw blurRad="38100" dist="38100" dir="2700000" algn="tl">
                  <a:srgbClr val="000000">
                    <a:alpha val="43137"/>
                  </a:srgbClr>
                </a:outerShdw>
              </a:effectLst>
            </a:endParaRPr>
          </a:p>
        </p:txBody>
      </p:sp>
      <p:sp>
        <p:nvSpPr>
          <p:cNvPr id="15" name="Θέση κειμένου 14">
            <a:extLst>
              <a:ext uri="{FF2B5EF4-FFF2-40B4-BE49-F238E27FC236}">
                <a16:creationId xmlns:a16="http://schemas.microsoft.com/office/drawing/2014/main" id="{CB53F3C8-5EFD-4F9B-4F9D-F6A0B97C957A}"/>
              </a:ext>
            </a:extLst>
          </p:cNvPr>
          <p:cNvSpPr>
            <a:spLocks noGrp="1"/>
          </p:cNvSpPr>
          <p:nvPr>
            <p:ph type="body" sz="half" idx="16"/>
          </p:nvPr>
        </p:nvSpPr>
        <p:spPr>
          <a:xfrm>
            <a:off x="4577441" y="1744960"/>
            <a:ext cx="2946794" cy="4542717"/>
          </a:xfrm>
        </p:spPr>
        <p:txBody>
          <a:bodyPr/>
          <a:lstStyle/>
          <a:p>
            <a:r>
              <a:rPr lang="en-GB" dirty="0"/>
              <a:t>ABB</a:t>
            </a:r>
          </a:p>
          <a:p>
            <a:r>
              <a:rPr lang="en-GB" dirty="0"/>
              <a:t>Caterpillar</a:t>
            </a:r>
          </a:p>
          <a:p>
            <a:r>
              <a:rPr lang="en-GB" dirty="0"/>
              <a:t>Epiroc</a:t>
            </a:r>
          </a:p>
          <a:p>
            <a:r>
              <a:rPr lang="en-GB" dirty="0"/>
              <a:t>Hitachi</a:t>
            </a:r>
          </a:p>
          <a:p>
            <a:r>
              <a:rPr lang="en-GB" dirty="0"/>
              <a:t>Honeywell International</a:t>
            </a:r>
          </a:p>
          <a:p>
            <a:r>
              <a:rPr lang="en-GB" dirty="0"/>
              <a:t>Komatsu</a:t>
            </a:r>
          </a:p>
          <a:p>
            <a:r>
              <a:rPr lang="en-GB" dirty="0"/>
              <a:t>Liebherr</a:t>
            </a:r>
          </a:p>
          <a:p>
            <a:r>
              <a:rPr lang="en-GB" dirty="0" err="1"/>
              <a:t>Metso:Outotec</a:t>
            </a:r>
            <a:endParaRPr lang="en-GB" dirty="0"/>
          </a:p>
          <a:p>
            <a:r>
              <a:rPr lang="en-GB" dirty="0" err="1"/>
              <a:t>Normet</a:t>
            </a:r>
            <a:endParaRPr lang="en-GB" dirty="0"/>
          </a:p>
          <a:p>
            <a:r>
              <a:rPr lang="en-GB" dirty="0"/>
              <a:t>Rockwell Automation</a:t>
            </a:r>
          </a:p>
          <a:p>
            <a:r>
              <a:rPr lang="en-GB" dirty="0"/>
              <a:t>Sandvik</a:t>
            </a:r>
          </a:p>
          <a:p>
            <a:r>
              <a:rPr lang="en-GB" dirty="0"/>
              <a:t>Scania</a:t>
            </a:r>
          </a:p>
          <a:p>
            <a:r>
              <a:rPr lang="en-GB" dirty="0"/>
              <a:t>Volvo</a:t>
            </a:r>
          </a:p>
          <a:p>
            <a:endParaRPr lang="en-GB" dirty="0"/>
          </a:p>
        </p:txBody>
      </p:sp>
      <p:sp>
        <p:nvSpPr>
          <p:cNvPr id="13" name="Θέση κειμένου 12">
            <a:extLst>
              <a:ext uri="{FF2B5EF4-FFF2-40B4-BE49-F238E27FC236}">
                <a16:creationId xmlns:a16="http://schemas.microsoft.com/office/drawing/2014/main" id="{067AB6CE-3BCB-2102-C83A-BBFBBBE33DD6}"/>
              </a:ext>
            </a:extLst>
          </p:cNvPr>
          <p:cNvSpPr>
            <a:spLocks noGrp="1"/>
          </p:cNvSpPr>
          <p:nvPr>
            <p:ph type="body" sz="quarter" idx="13"/>
          </p:nvPr>
        </p:nvSpPr>
        <p:spPr>
          <a:xfrm>
            <a:off x="7829035" y="1128267"/>
            <a:ext cx="2932113" cy="576262"/>
          </a:xfrm>
        </p:spPr>
        <p:txBody>
          <a:bodyPr/>
          <a:lstStyle/>
          <a:p>
            <a:pPr marL="0" indent="0"/>
            <a:r>
              <a:rPr lang="el-GR" sz="2000" dirty="0">
                <a:solidFill>
                  <a:schemeClr val="accent6">
                    <a:lumMod val="60000"/>
                    <a:lumOff val="40000"/>
                  </a:schemeClr>
                </a:solidFill>
                <a:effectLst>
                  <a:outerShdw blurRad="38100" dist="38100" dir="2700000" algn="tl">
                    <a:srgbClr val="000000">
                      <a:alpha val="43137"/>
                    </a:srgbClr>
                  </a:outerShdw>
                </a:effectLst>
              </a:rPr>
              <a:t>Εταιρείες λογισμικού και υπηρεσιών</a:t>
            </a:r>
            <a:endParaRPr lang="en-GB" sz="2000" dirty="0">
              <a:solidFill>
                <a:schemeClr val="accent6">
                  <a:lumMod val="60000"/>
                  <a:lumOff val="40000"/>
                </a:schemeClr>
              </a:solidFill>
              <a:effectLst>
                <a:outerShdw blurRad="38100" dist="38100" dir="2700000" algn="tl">
                  <a:srgbClr val="000000">
                    <a:alpha val="43137"/>
                  </a:srgbClr>
                </a:outerShdw>
              </a:effectLst>
            </a:endParaRPr>
          </a:p>
        </p:txBody>
      </p:sp>
      <p:sp>
        <p:nvSpPr>
          <p:cNvPr id="16" name="Θέση κειμένου 15">
            <a:extLst>
              <a:ext uri="{FF2B5EF4-FFF2-40B4-BE49-F238E27FC236}">
                <a16:creationId xmlns:a16="http://schemas.microsoft.com/office/drawing/2014/main" id="{FF66DCC4-EA5B-6773-56B4-A87335A9BD93}"/>
              </a:ext>
            </a:extLst>
          </p:cNvPr>
          <p:cNvSpPr>
            <a:spLocks noGrp="1"/>
          </p:cNvSpPr>
          <p:nvPr>
            <p:ph type="body" sz="half" idx="17"/>
          </p:nvPr>
        </p:nvSpPr>
        <p:spPr>
          <a:xfrm>
            <a:off x="7829035" y="1724492"/>
            <a:ext cx="2932113" cy="4768383"/>
          </a:xfrm>
        </p:spPr>
        <p:txBody>
          <a:bodyPr>
            <a:normAutofit fontScale="92500" lnSpcReduction="10000"/>
          </a:bodyPr>
          <a:lstStyle/>
          <a:p>
            <a:pPr>
              <a:spcBef>
                <a:spcPts val="600"/>
              </a:spcBef>
            </a:pPr>
            <a:r>
              <a:rPr lang="en-GB" dirty="0" err="1"/>
              <a:t>Aganitha</a:t>
            </a:r>
            <a:r>
              <a:rPr lang="en-GB" dirty="0"/>
              <a:t> AI</a:t>
            </a:r>
          </a:p>
          <a:p>
            <a:pPr>
              <a:spcBef>
                <a:spcPts val="600"/>
              </a:spcBef>
            </a:pPr>
            <a:r>
              <a:rPr lang="en-GB" dirty="0"/>
              <a:t>Cisco</a:t>
            </a:r>
          </a:p>
          <a:p>
            <a:pPr>
              <a:spcBef>
                <a:spcPts val="600"/>
              </a:spcBef>
            </a:pPr>
            <a:r>
              <a:rPr lang="en-GB" dirty="0"/>
              <a:t>DATAROCK</a:t>
            </a:r>
          </a:p>
          <a:p>
            <a:pPr>
              <a:spcBef>
                <a:spcPts val="600"/>
              </a:spcBef>
            </a:pPr>
            <a:r>
              <a:rPr lang="en-GB" dirty="0"/>
              <a:t>EARTH AI</a:t>
            </a:r>
          </a:p>
          <a:p>
            <a:pPr>
              <a:spcBef>
                <a:spcPts val="600"/>
              </a:spcBef>
            </a:pPr>
            <a:r>
              <a:rPr lang="en-GB" dirty="0" err="1"/>
              <a:t>Emesent</a:t>
            </a:r>
            <a:endParaRPr lang="en-GB" dirty="0"/>
          </a:p>
          <a:p>
            <a:pPr>
              <a:spcBef>
                <a:spcPts val="600"/>
              </a:spcBef>
            </a:pPr>
            <a:r>
              <a:rPr lang="en-GB" dirty="0" err="1"/>
              <a:t>Geovariances</a:t>
            </a:r>
            <a:endParaRPr lang="en-GB" dirty="0"/>
          </a:p>
          <a:p>
            <a:pPr>
              <a:spcBef>
                <a:spcPts val="600"/>
              </a:spcBef>
            </a:pPr>
            <a:r>
              <a:rPr lang="en-GB" dirty="0" err="1"/>
              <a:t>GoldSpot</a:t>
            </a:r>
            <a:r>
              <a:rPr lang="en-GB" dirty="0"/>
              <a:t> Discoveries</a:t>
            </a:r>
          </a:p>
          <a:p>
            <a:pPr>
              <a:spcBef>
                <a:spcPts val="600"/>
              </a:spcBef>
            </a:pPr>
            <a:r>
              <a:rPr lang="en-GB" dirty="0" err="1"/>
              <a:t>GroundHog</a:t>
            </a:r>
            <a:endParaRPr lang="en-GB" dirty="0"/>
          </a:p>
          <a:p>
            <a:pPr>
              <a:spcBef>
                <a:spcPts val="600"/>
              </a:spcBef>
            </a:pPr>
            <a:r>
              <a:rPr lang="en-GB" dirty="0"/>
              <a:t>Hexagon</a:t>
            </a:r>
          </a:p>
          <a:p>
            <a:pPr>
              <a:spcBef>
                <a:spcPts val="600"/>
              </a:spcBef>
            </a:pPr>
            <a:r>
              <a:rPr lang="en-GB" dirty="0"/>
              <a:t>Imago</a:t>
            </a:r>
          </a:p>
          <a:p>
            <a:pPr>
              <a:spcBef>
                <a:spcPts val="600"/>
              </a:spcBef>
            </a:pPr>
            <a:r>
              <a:rPr lang="en-GB" dirty="0"/>
              <a:t>Maptek</a:t>
            </a:r>
          </a:p>
          <a:p>
            <a:pPr>
              <a:spcBef>
                <a:spcPts val="600"/>
              </a:spcBef>
            </a:pPr>
            <a:r>
              <a:rPr lang="en-GB" dirty="0" err="1"/>
              <a:t>Micromine</a:t>
            </a:r>
            <a:endParaRPr lang="en-GB" dirty="0"/>
          </a:p>
          <a:p>
            <a:pPr>
              <a:spcBef>
                <a:spcPts val="600"/>
              </a:spcBef>
            </a:pPr>
            <a:r>
              <a:rPr lang="en-GB" dirty="0"/>
              <a:t>Minerva Intelligence</a:t>
            </a:r>
          </a:p>
          <a:p>
            <a:pPr>
              <a:spcBef>
                <a:spcPts val="600"/>
              </a:spcBef>
            </a:pPr>
            <a:r>
              <a:rPr lang="en-GB" dirty="0"/>
              <a:t>OREFOX</a:t>
            </a:r>
          </a:p>
          <a:p>
            <a:pPr>
              <a:spcBef>
                <a:spcPts val="600"/>
              </a:spcBef>
            </a:pPr>
            <a:r>
              <a:rPr lang="en-GB" dirty="0"/>
              <a:t>PETRA Data Sciences</a:t>
            </a:r>
          </a:p>
          <a:p>
            <a:pPr>
              <a:spcBef>
                <a:spcPts val="600"/>
              </a:spcBef>
            </a:pPr>
            <a:r>
              <a:rPr lang="en-GB" dirty="0" err="1"/>
              <a:t>RockMass</a:t>
            </a:r>
            <a:r>
              <a:rPr lang="en-GB" dirty="0"/>
              <a:t> Technologies</a:t>
            </a:r>
          </a:p>
          <a:p>
            <a:pPr>
              <a:spcBef>
                <a:spcPts val="600"/>
              </a:spcBef>
            </a:pPr>
            <a:r>
              <a:rPr lang="en-GB" dirty="0"/>
              <a:t>Seequent</a:t>
            </a:r>
          </a:p>
          <a:p>
            <a:pPr>
              <a:spcBef>
                <a:spcPts val="600"/>
              </a:spcBef>
            </a:pPr>
            <a:r>
              <a:rPr lang="en-GB" dirty="0" err="1"/>
              <a:t>Skycatch</a:t>
            </a:r>
            <a:endParaRPr lang="en-GB" dirty="0"/>
          </a:p>
          <a:p>
            <a:pPr>
              <a:spcBef>
                <a:spcPts val="600"/>
              </a:spcBef>
            </a:pPr>
            <a:r>
              <a:rPr lang="en-GB" dirty="0"/>
              <a:t>SRK Consulting</a:t>
            </a:r>
          </a:p>
          <a:p>
            <a:pPr>
              <a:spcBef>
                <a:spcPts val="600"/>
              </a:spcBef>
            </a:pPr>
            <a:r>
              <a:rPr lang="en-GB" dirty="0"/>
              <a:t>THIESS</a:t>
            </a:r>
          </a:p>
          <a:p>
            <a:pPr>
              <a:spcBef>
                <a:spcPts val="600"/>
              </a:spcBef>
            </a:pPr>
            <a:endParaRPr lang="en-GB" dirty="0"/>
          </a:p>
        </p:txBody>
      </p:sp>
      <p:sp>
        <p:nvSpPr>
          <p:cNvPr id="17" name="TextBox 16">
            <a:extLst>
              <a:ext uri="{FF2B5EF4-FFF2-40B4-BE49-F238E27FC236}">
                <a16:creationId xmlns:a16="http://schemas.microsoft.com/office/drawing/2014/main" id="{835AE70E-D49C-4ADD-5ACE-A4ADDF64191F}"/>
              </a:ext>
            </a:extLst>
          </p:cNvPr>
          <p:cNvSpPr txBox="1"/>
          <p:nvPr/>
        </p:nvSpPr>
        <p:spPr>
          <a:xfrm>
            <a:off x="9949825" y="3702660"/>
            <a:ext cx="2215299" cy="369332"/>
          </a:xfrm>
          <a:prstGeom prst="rect">
            <a:avLst/>
          </a:prstGeom>
          <a:noFill/>
        </p:spPr>
        <p:txBody>
          <a:bodyPr wrap="square" rtlCol="0">
            <a:spAutoFit/>
          </a:bodyPr>
          <a:lstStyle/>
          <a:p>
            <a:r>
              <a:rPr lang="en-GB" i="1" dirty="0">
                <a:solidFill>
                  <a:srgbClr val="FFC000"/>
                </a:solidFill>
                <a:effectLst>
                  <a:outerShdw blurRad="38100" dist="38100" dir="2700000" algn="tl">
                    <a:srgbClr val="000000">
                      <a:alpha val="43137"/>
                    </a:srgbClr>
                  </a:outerShdw>
                </a:effectLst>
              </a:rPr>
              <a:t>…</a:t>
            </a:r>
            <a:r>
              <a:rPr lang="el-GR" i="1" dirty="0">
                <a:solidFill>
                  <a:srgbClr val="FFC000"/>
                </a:solidFill>
                <a:effectLst>
                  <a:outerShdw blurRad="38100" dist="38100" dir="2700000" algn="tl">
                    <a:srgbClr val="000000">
                      <a:alpha val="43137"/>
                    </a:srgbClr>
                  </a:outerShdw>
                </a:effectLst>
              </a:rPr>
              <a:t>και πολλές άλλες!!!</a:t>
            </a:r>
            <a:endParaRPr lang="en-GB" i="1" dirty="0">
              <a:solidFill>
                <a:srgbClr val="FFC000"/>
              </a:solidFill>
              <a:effectLst>
                <a:outerShdw blurRad="38100" dist="38100" dir="2700000" algn="tl">
                  <a:srgbClr val="000000">
                    <a:alpha val="43137"/>
                  </a:srgbClr>
                </a:outerShdw>
              </a:effectLst>
            </a:endParaRPr>
          </a:p>
        </p:txBody>
      </p:sp>
      <p:sp>
        <p:nvSpPr>
          <p:cNvPr id="3" name="Θέση αριθμού διαφάνειας 2">
            <a:extLst>
              <a:ext uri="{FF2B5EF4-FFF2-40B4-BE49-F238E27FC236}">
                <a16:creationId xmlns:a16="http://schemas.microsoft.com/office/drawing/2014/main" id="{99DDB290-4B8B-E955-6FFC-3011C92D84DA}"/>
              </a:ext>
            </a:extLst>
          </p:cNvPr>
          <p:cNvSpPr>
            <a:spLocks noGrp="1"/>
          </p:cNvSpPr>
          <p:nvPr>
            <p:ph type="sldNum" sz="quarter" idx="12"/>
          </p:nvPr>
        </p:nvSpPr>
        <p:spPr/>
        <p:txBody>
          <a:bodyPr/>
          <a:lstStyle/>
          <a:p>
            <a:fld id="{E1B01750-628E-433D-A445-C492351D21B9}" type="slidenum">
              <a:rPr lang="en-GB" smtClean="0"/>
              <a:t>32</a:t>
            </a:fld>
            <a:endParaRPr lang="en-GB"/>
          </a:p>
        </p:txBody>
      </p:sp>
    </p:spTree>
    <p:extLst>
      <p:ext uri="{BB962C8B-B14F-4D97-AF65-F5344CB8AC3E}">
        <p14:creationId xmlns:p14="http://schemas.microsoft.com/office/powerpoint/2010/main" val="259689715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32A35921-DF85-BF7C-03D1-459B2266A04E}"/>
              </a:ext>
            </a:extLst>
          </p:cNvPr>
          <p:cNvPicPr>
            <a:picLocks noChangeAspect="1"/>
          </p:cNvPicPr>
          <p:nvPr/>
        </p:nvPicPr>
        <p:blipFill>
          <a:blip r:embed="rId3"/>
          <a:stretch>
            <a:fillRect/>
          </a:stretch>
        </p:blipFill>
        <p:spPr>
          <a:xfrm>
            <a:off x="1690687" y="545417"/>
            <a:ext cx="8810626" cy="5850746"/>
          </a:xfrm>
          <a:prstGeom prst="rect">
            <a:avLst/>
          </a:prstGeom>
        </p:spPr>
      </p:pic>
      <p:sp>
        <p:nvSpPr>
          <p:cNvPr id="13" name="TextBox 12">
            <a:extLst>
              <a:ext uri="{FF2B5EF4-FFF2-40B4-BE49-F238E27FC236}">
                <a16:creationId xmlns:a16="http://schemas.microsoft.com/office/drawing/2014/main" id="{6CFB04F2-C388-EBCC-ACC1-8D3351685931}"/>
              </a:ext>
            </a:extLst>
          </p:cNvPr>
          <p:cNvSpPr txBox="1"/>
          <p:nvPr/>
        </p:nvSpPr>
        <p:spPr>
          <a:xfrm>
            <a:off x="1690687" y="6396163"/>
            <a:ext cx="7424738" cy="430887"/>
          </a:xfrm>
          <a:prstGeom prst="rect">
            <a:avLst/>
          </a:prstGeom>
          <a:noFill/>
        </p:spPr>
        <p:txBody>
          <a:bodyPr wrap="square" rtlCol="0">
            <a:spAutoFit/>
          </a:bodyPr>
          <a:lstStyle/>
          <a:p>
            <a:r>
              <a:rPr lang="en-US" sz="1100" dirty="0" err="1"/>
              <a:t>Dahee</a:t>
            </a:r>
            <a:r>
              <a:rPr lang="en-US" sz="1100" dirty="0"/>
              <a:t> Jung and </a:t>
            </a:r>
            <a:r>
              <a:rPr lang="en-US" sz="1100" dirty="0" err="1"/>
              <a:t>Yosoon</a:t>
            </a:r>
            <a:r>
              <a:rPr lang="en-US" sz="1100" dirty="0"/>
              <a:t> Choi, </a:t>
            </a:r>
            <a:r>
              <a:rPr lang="en-US" sz="1100" b="1" i="1" dirty="0"/>
              <a:t>Systematic Review of Machine Learning Applications in Mining: Exploration, Exploitation, and Reclamation</a:t>
            </a:r>
            <a:r>
              <a:rPr lang="en-US" sz="1100" dirty="0"/>
              <a:t>, Minerals 2021, 11, 148</a:t>
            </a:r>
            <a:endParaRPr lang="en-GB" sz="1100" dirty="0"/>
          </a:p>
        </p:txBody>
      </p:sp>
      <p:sp>
        <p:nvSpPr>
          <p:cNvPr id="14" name="TextBox 13">
            <a:extLst>
              <a:ext uri="{FF2B5EF4-FFF2-40B4-BE49-F238E27FC236}">
                <a16:creationId xmlns:a16="http://schemas.microsoft.com/office/drawing/2014/main" id="{F1565E20-E3F1-61FD-80B3-E26FFDC6D864}"/>
              </a:ext>
            </a:extLst>
          </p:cNvPr>
          <p:cNvSpPr txBox="1"/>
          <p:nvPr/>
        </p:nvSpPr>
        <p:spPr>
          <a:xfrm>
            <a:off x="5372100" y="5819775"/>
            <a:ext cx="4933950" cy="338554"/>
          </a:xfrm>
          <a:prstGeom prst="rect">
            <a:avLst/>
          </a:prstGeom>
          <a:noFill/>
        </p:spPr>
        <p:txBody>
          <a:bodyPr wrap="square" rtlCol="0">
            <a:spAutoFit/>
          </a:bodyPr>
          <a:lstStyle/>
          <a:p>
            <a:r>
              <a:rPr lang="el-GR" sz="1600" dirty="0">
                <a:solidFill>
                  <a:srgbClr val="FF0000"/>
                </a:solidFill>
              </a:rPr>
              <a:t>Ερευνητικά πεδία εφαρμογής ΜΜ στη μεταλλευτική </a:t>
            </a:r>
            <a:endParaRPr lang="en-GB" sz="1600" dirty="0">
              <a:solidFill>
                <a:srgbClr val="FF0000"/>
              </a:solidFill>
            </a:endParaRPr>
          </a:p>
        </p:txBody>
      </p:sp>
      <p:sp>
        <p:nvSpPr>
          <p:cNvPr id="3" name="Θέση αριθμού διαφάνειας 2">
            <a:extLst>
              <a:ext uri="{FF2B5EF4-FFF2-40B4-BE49-F238E27FC236}">
                <a16:creationId xmlns:a16="http://schemas.microsoft.com/office/drawing/2014/main" id="{494D52E8-B153-77B4-F351-28204A7E7CCF}"/>
              </a:ext>
            </a:extLst>
          </p:cNvPr>
          <p:cNvSpPr>
            <a:spLocks noGrp="1"/>
          </p:cNvSpPr>
          <p:nvPr>
            <p:ph type="sldNum" sz="quarter" idx="12"/>
          </p:nvPr>
        </p:nvSpPr>
        <p:spPr/>
        <p:txBody>
          <a:bodyPr/>
          <a:lstStyle/>
          <a:p>
            <a:fld id="{E1B01750-628E-433D-A445-C492351D21B9}" type="slidenum">
              <a:rPr lang="en-GB" smtClean="0"/>
              <a:pPr/>
              <a:t>33</a:t>
            </a:fld>
            <a:r>
              <a:rPr lang="el-GR"/>
              <a:t> / 48</a:t>
            </a:r>
            <a:endParaRPr lang="en-GB" dirty="0"/>
          </a:p>
        </p:txBody>
      </p:sp>
    </p:spTree>
    <p:extLst>
      <p:ext uri="{BB962C8B-B14F-4D97-AF65-F5344CB8AC3E}">
        <p14:creationId xmlns:p14="http://schemas.microsoft.com/office/powerpoint/2010/main" val="334371425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5CDB25-A04A-A172-7DDB-428CAC936A73}"/>
              </a:ext>
            </a:extLst>
          </p:cNvPr>
          <p:cNvSpPr>
            <a:spLocks noGrp="1"/>
          </p:cNvSpPr>
          <p:nvPr>
            <p:ph type="title"/>
          </p:nvPr>
        </p:nvSpPr>
        <p:spPr>
          <a:xfrm>
            <a:off x="492369" y="461838"/>
            <a:ext cx="11220909" cy="1026852"/>
          </a:xfrm>
        </p:spPr>
        <p:txBody>
          <a:bodyPr/>
          <a:lstStyle/>
          <a:p>
            <a:pPr algn="ctr"/>
            <a:r>
              <a:rPr lang="el-GR" sz="2800" dirty="0"/>
              <a:t>Παράδειγμα: σύστημα οπτικής ανάλυσης</a:t>
            </a:r>
            <a:r>
              <a:rPr lang="en-GB" sz="2800" dirty="0"/>
              <a:t> </a:t>
            </a:r>
            <a:r>
              <a:rPr lang="el-GR" sz="2800" dirty="0"/>
              <a:t>δειγμάτων</a:t>
            </a:r>
            <a:endParaRPr lang="en-GB" sz="2800" dirty="0"/>
          </a:p>
        </p:txBody>
      </p:sp>
      <p:pic>
        <p:nvPicPr>
          <p:cNvPr id="9218" name="Picture 2" descr="Bentley Systems Announces Seequent's Acquisition of Imago | Business Wire">
            <a:extLst>
              <a:ext uri="{FF2B5EF4-FFF2-40B4-BE49-F238E27FC236}">
                <a16:creationId xmlns:a16="http://schemas.microsoft.com/office/drawing/2014/main" id="{7783E422-601B-70EB-7F0A-67D4E967F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8722" y="1488689"/>
            <a:ext cx="7468074" cy="3634852"/>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FF1BF3DB-DFF3-CF90-468D-6DE1EB49A18C}"/>
              </a:ext>
            </a:extLst>
          </p:cNvPr>
          <p:cNvPicPr>
            <a:picLocks noChangeAspect="1"/>
          </p:cNvPicPr>
          <p:nvPr/>
        </p:nvPicPr>
        <p:blipFill>
          <a:blip r:embed="rId4"/>
          <a:stretch>
            <a:fillRect/>
          </a:stretch>
        </p:blipFill>
        <p:spPr>
          <a:xfrm>
            <a:off x="2430070" y="4084683"/>
            <a:ext cx="5080477" cy="2569255"/>
          </a:xfrm>
          <a:prstGeom prst="rect">
            <a:avLst/>
          </a:prstGeom>
        </p:spPr>
      </p:pic>
      <p:pic>
        <p:nvPicPr>
          <p:cNvPr id="6" name="Εικόνα 5">
            <a:extLst>
              <a:ext uri="{FF2B5EF4-FFF2-40B4-BE49-F238E27FC236}">
                <a16:creationId xmlns:a16="http://schemas.microsoft.com/office/drawing/2014/main" id="{7500C0A0-7807-3151-F0A9-E8D4C9B1D22D}"/>
              </a:ext>
            </a:extLst>
          </p:cNvPr>
          <p:cNvPicPr>
            <a:picLocks noChangeAspect="1"/>
          </p:cNvPicPr>
          <p:nvPr/>
        </p:nvPicPr>
        <p:blipFill>
          <a:blip r:embed="rId5"/>
          <a:stretch>
            <a:fillRect/>
          </a:stretch>
        </p:blipFill>
        <p:spPr>
          <a:xfrm>
            <a:off x="8217159" y="1781580"/>
            <a:ext cx="3509766" cy="2303103"/>
          </a:xfrm>
          <a:prstGeom prst="rect">
            <a:avLst/>
          </a:prstGeom>
        </p:spPr>
      </p:pic>
      <p:sp>
        <p:nvSpPr>
          <p:cNvPr id="7" name="TextBox 6">
            <a:extLst>
              <a:ext uri="{FF2B5EF4-FFF2-40B4-BE49-F238E27FC236}">
                <a16:creationId xmlns:a16="http://schemas.microsoft.com/office/drawing/2014/main" id="{78E6C48C-22A1-CAA6-416F-8F62B6C680F0}"/>
              </a:ext>
            </a:extLst>
          </p:cNvPr>
          <p:cNvSpPr txBox="1"/>
          <p:nvPr/>
        </p:nvSpPr>
        <p:spPr>
          <a:xfrm>
            <a:off x="8217159" y="4232635"/>
            <a:ext cx="3496119" cy="923330"/>
          </a:xfrm>
          <a:prstGeom prst="rect">
            <a:avLst/>
          </a:prstGeom>
          <a:noFill/>
        </p:spPr>
        <p:txBody>
          <a:bodyPr wrap="square" rtlCol="0">
            <a:spAutoFit/>
          </a:bodyPr>
          <a:lstStyle/>
          <a:p>
            <a:r>
              <a:rPr lang="en-GB" b="1" dirty="0">
                <a:solidFill>
                  <a:srgbClr val="FFFF00"/>
                </a:solidFill>
              </a:rPr>
              <a:t>IMAGO</a:t>
            </a:r>
            <a:r>
              <a:rPr lang="en-GB" dirty="0"/>
              <a:t>: </a:t>
            </a:r>
            <a:r>
              <a:rPr lang="el-GR" dirty="0"/>
              <a:t>οικογένεια λογισμικών και εξοπλισμού φωτογράφησης και οπτικής ανάλυσης δειγμάτων</a:t>
            </a:r>
            <a:endParaRPr lang="en-GB" dirty="0"/>
          </a:p>
        </p:txBody>
      </p:sp>
      <p:sp>
        <p:nvSpPr>
          <p:cNvPr id="5" name="Θέση αριθμού διαφάνειας 4">
            <a:extLst>
              <a:ext uri="{FF2B5EF4-FFF2-40B4-BE49-F238E27FC236}">
                <a16:creationId xmlns:a16="http://schemas.microsoft.com/office/drawing/2014/main" id="{4396D626-CD83-98DC-AB24-6D56FE8C4A05}"/>
              </a:ext>
            </a:extLst>
          </p:cNvPr>
          <p:cNvSpPr>
            <a:spLocks noGrp="1"/>
          </p:cNvSpPr>
          <p:nvPr>
            <p:ph type="sldNum" sz="quarter" idx="12"/>
          </p:nvPr>
        </p:nvSpPr>
        <p:spPr/>
        <p:txBody>
          <a:bodyPr/>
          <a:lstStyle/>
          <a:p>
            <a:fld id="{E1B01750-628E-433D-A445-C492351D21B9}" type="slidenum">
              <a:rPr lang="en-GB" smtClean="0"/>
              <a:pPr/>
              <a:t>34</a:t>
            </a:fld>
            <a:r>
              <a:rPr lang="el-GR"/>
              <a:t> / 48</a:t>
            </a:r>
            <a:endParaRPr lang="en-GB" dirty="0"/>
          </a:p>
        </p:txBody>
      </p:sp>
    </p:spTree>
    <p:extLst>
      <p:ext uri="{BB962C8B-B14F-4D97-AF65-F5344CB8AC3E}">
        <p14:creationId xmlns:p14="http://schemas.microsoft.com/office/powerpoint/2010/main" val="97951616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181E50-FCA3-7CB9-F009-BD8BF87AEDE0}"/>
              </a:ext>
            </a:extLst>
          </p:cNvPr>
          <p:cNvSpPr>
            <a:spLocks noGrp="1"/>
          </p:cNvSpPr>
          <p:nvPr>
            <p:ph type="title"/>
          </p:nvPr>
        </p:nvSpPr>
        <p:spPr/>
        <p:txBody>
          <a:bodyPr/>
          <a:lstStyle/>
          <a:p>
            <a:r>
              <a:rPr lang="el-GR" sz="2800" dirty="0"/>
              <a:t>Παράδειγμα: σύστημα οπτικής ανάλυσης και ταξινόμησης μετώπων εξόρυξης</a:t>
            </a:r>
            <a:endParaRPr lang="en-GB" sz="2800" dirty="0"/>
          </a:p>
        </p:txBody>
      </p:sp>
      <p:pic>
        <p:nvPicPr>
          <p:cNvPr id="11266" name="Picture 2" descr="Home - RockMass Technologies">
            <a:extLst>
              <a:ext uri="{FF2B5EF4-FFF2-40B4-BE49-F238E27FC236}">
                <a16:creationId xmlns:a16="http://schemas.microsoft.com/office/drawing/2014/main" id="{581E86F2-9873-AE70-08EA-71A04911F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50" y="1526959"/>
            <a:ext cx="4804107" cy="53310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bout Us - RockMass Technologies">
            <a:extLst>
              <a:ext uri="{FF2B5EF4-FFF2-40B4-BE49-F238E27FC236}">
                <a16:creationId xmlns:a16="http://schemas.microsoft.com/office/drawing/2014/main" id="{B51C8FF9-BD6F-2B08-7BAA-3C50CA588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657" y="1387905"/>
            <a:ext cx="6385003" cy="42546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5939B6-66B6-3DAA-3655-CD0AB93132B6}"/>
              </a:ext>
            </a:extLst>
          </p:cNvPr>
          <p:cNvSpPr txBox="1"/>
          <p:nvPr/>
        </p:nvSpPr>
        <p:spPr>
          <a:xfrm>
            <a:off x="5021657" y="5761608"/>
            <a:ext cx="4282141" cy="923330"/>
          </a:xfrm>
          <a:prstGeom prst="rect">
            <a:avLst/>
          </a:prstGeom>
          <a:noFill/>
        </p:spPr>
        <p:txBody>
          <a:bodyPr wrap="square" rtlCol="0">
            <a:spAutoFit/>
          </a:bodyPr>
          <a:lstStyle/>
          <a:p>
            <a:r>
              <a:rPr lang="en-GB" b="1" dirty="0" err="1">
                <a:solidFill>
                  <a:srgbClr val="FFFF00"/>
                </a:solidFill>
              </a:rPr>
              <a:t>RockMass</a:t>
            </a:r>
            <a:r>
              <a:rPr lang="en-GB" b="1" dirty="0">
                <a:solidFill>
                  <a:srgbClr val="FFFF00"/>
                </a:solidFill>
              </a:rPr>
              <a:t> Mapper</a:t>
            </a:r>
            <a:r>
              <a:rPr lang="en-GB" dirty="0"/>
              <a:t>: </a:t>
            </a:r>
            <a:r>
              <a:rPr lang="el-GR" dirty="0"/>
              <a:t>φορητό σύστημα γεωτεχνικής και γεωλογικής χαρτογράφησης και ανάλυσης μετώπων</a:t>
            </a:r>
            <a:endParaRPr lang="en-GB" dirty="0"/>
          </a:p>
        </p:txBody>
      </p:sp>
      <p:sp>
        <p:nvSpPr>
          <p:cNvPr id="5" name="Θέση αριθμού διαφάνειας 4">
            <a:extLst>
              <a:ext uri="{FF2B5EF4-FFF2-40B4-BE49-F238E27FC236}">
                <a16:creationId xmlns:a16="http://schemas.microsoft.com/office/drawing/2014/main" id="{36567E3E-70BA-7A2C-C9FC-85D29B5A5CC8}"/>
              </a:ext>
            </a:extLst>
          </p:cNvPr>
          <p:cNvSpPr>
            <a:spLocks noGrp="1"/>
          </p:cNvSpPr>
          <p:nvPr>
            <p:ph type="sldNum" sz="quarter" idx="12"/>
          </p:nvPr>
        </p:nvSpPr>
        <p:spPr/>
        <p:txBody>
          <a:bodyPr/>
          <a:lstStyle/>
          <a:p>
            <a:fld id="{E1B01750-628E-433D-A445-C492351D21B9}" type="slidenum">
              <a:rPr lang="en-GB" smtClean="0"/>
              <a:pPr/>
              <a:t>35</a:t>
            </a:fld>
            <a:r>
              <a:rPr lang="el-GR"/>
              <a:t> / 48</a:t>
            </a:r>
            <a:endParaRPr lang="en-GB" dirty="0"/>
          </a:p>
        </p:txBody>
      </p:sp>
    </p:spTree>
    <p:extLst>
      <p:ext uri="{BB962C8B-B14F-4D97-AF65-F5344CB8AC3E}">
        <p14:creationId xmlns:p14="http://schemas.microsoft.com/office/powerpoint/2010/main" val="391450108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B9B2DE-F55C-0FC2-4DBF-D9DEBC834986}"/>
              </a:ext>
            </a:extLst>
          </p:cNvPr>
          <p:cNvSpPr>
            <a:spLocks noGrp="1"/>
          </p:cNvSpPr>
          <p:nvPr>
            <p:ph type="title"/>
          </p:nvPr>
        </p:nvSpPr>
        <p:spPr/>
        <p:txBody>
          <a:bodyPr/>
          <a:lstStyle/>
          <a:p>
            <a:r>
              <a:rPr lang="el-GR" sz="3200" dirty="0"/>
              <a:t>Παράδειγμα: συστήματα οπτικής ανάλυσης και ταξινόμησης</a:t>
            </a:r>
            <a:r>
              <a:rPr lang="en-GB" sz="3200" dirty="0"/>
              <a:t> </a:t>
            </a:r>
            <a:r>
              <a:rPr lang="el-GR" sz="3200" dirty="0"/>
              <a:t>υλικών εξόρυξης και εξοπλισμού</a:t>
            </a:r>
            <a:endParaRPr lang="en-GB" sz="3200" dirty="0"/>
          </a:p>
        </p:txBody>
      </p:sp>
      <p:pic>
        <p:nvPicPr>
          <p:cNvPr id="12292" name="Picture 4">
            <a:extLst>
              <a:ext uri="{FF2B5EF4-FFF2-40B4-BE49-F238E27FC236}">
                <a16:creationId xmlns:a16="http://schemas.microsoft.com/office/drawing/2014/main" id="{23669B3A-FC12-7374-C22D-9E024DCBB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8993"/>
            <a:ext cx="3112543" cy="228104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0070C2C0-35F6-2D70-61CC-C4041169D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655" y="1328678"/>
            <a:ext cx="3625345" cy="210787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Motion Metrics PortaMetrics | Weir ESCO">
            <a:extLst>
              <a:ext uri="{FF2B5EF4-FFF2-40B4-BE49-F238E27FC236}">
                <a16:creationId xmlns:a16="http://schemas.microsoft.com/office/drawing/2014/main" id="{ABB803CB-38EA-F53D-8AF8-61FE8E332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 y="1660025"/>
            <a:ext cx="3024090" cy="23625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7B6E5C-9A98-E0A5-C620-2FDBB49CB582}"/>
              </a:ext>
            </a:extLst>
          </p:cNvPr>
          <p:cNvSpPr txBox="1"/>
          <p:nvPr/>
        </p:nvSpPr>
        <p:spPr>
          <a:xfrm>
            <a:off x="3526013" y="6143348"/>
            <a:ext cx="5937583" cy="646331"/>
          </a:xfrm>
          <a:prstGeom prst="rect">
            <a:avLst/>
          </a:prstGeom>
          <a:noFill/>
        </p:spPr>
        <p:txBody>
          <a:bodyPr wrap="square" rtlCol="0">
            <a:spAutoFit/>
          </a:bodyPr>
          <a:lstStyle/>
          <a:p>
            <a:r>
              <a:rPr lang="en-GB" b="1" dirty="0">
                <a:solidFill>
                  <a:srgbClr val="FFFF00"/>
                </a:solidFill>
              </a:rPr>
              <a:t>WEIR Motion Metrics</a:t>
            </a:r>
            <a:r>
              <a:rPr lang="en-GB" dirty="0"/>
              <a:t>: </a:t>
            </a:r>
            <a:r>
              <a:rPr lang="el-GR" dirty="0"/>
              <a:t>οικογένεια συστημάτων παρακολούθησης υλικών και εξοπλισμού εκμετάλλευσης</a:t>
            </a:r>
            <a:endParaRPr lang="en-GB" dirty="0"/>
          </a:p>
        </p:txBody>
      </p:sp>
      <p:sp>
        <p:nvSpPr>
          <p:cNvPr id="5" name="Θέση αριθμού διαφάνειας 4">
            <a:extLst>
              <a:ext uri="{FF2B5EF4-FFF2-40B4-BE49-F238E27FC236}">
                <a16:creationId xmlns:a16="http://schemas.microsoft.com/office/drawing/2014/main" id="{E75DE496-AAAB-2A5E-5B63-09C460B24C5B}"/>
              </a:ext>
            </a:extLst>
          </p:cNvPr>
          <p:cNvSpPr>
            <a:spLocks noGrp="1"/>
          </p:cNvSpPr>
          <p:nvPr>
            <p:ph type="sldNum" sz="quarter" idx="12"/>
          </p:nvPr>
        </p:nvSpPr>
        <p:spPr/>
        <p:txBody>
          <a:bodyPr/>
          <a:lstStyle/>
          <a:p>
            <a:fld id="{E1B01750-628E-433D-A445-C492351D21B9}" type="slidenum">
              <a:rPr lang="en-GB" smtClean="0"/>
              <a:pPr/>
              <a:t>36</a:t>
            </a:fld>
            <a:r>
              <a:rPr lang="el-GR"/>
              <a:t> / 48</a:t>
            </a:r>
            <a:endParaRPr lang="en-GB" dirty="0"/>
          </a:p>
        </p:txBody>
      </p:sp>
      <p:pic>
        <p:nvPicPr>
          <p:cNvPr id="12294" name="Picture 6">
            <a:extLst>
              <a:ext uri="{FF2B5EF4-FFF2-40B4-BE49-F238E27FC236}">
                <a16:creationId xmlns:a16="http://schemas.microsoft.com/office/drawing/2014/main" id="{201480F7-07F4-44CC-FF17-B496F29807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6654" y="3984429"/>
            <a:ext cx="3625345" cy="21078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F22593B-AD90-6999-1EEC-1E76168B96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8989" y="2841310"/>
            <a:ext cx="5607665" cy="263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9313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F38972-51E2-E42D-4CC4-E7FBEC9F0DE0}"/>
              </a:ext>
            </a:extLst>
          </p:cNvPr>
          <p:cNvSpPr>
            <a:spLocks noGrp="1"/>
          </p:cNvSpPr>
          <p:nvPr>
            <p:ph type="title"/>
          </p:nvPr>
        </p:nvSpPr>
        <p:spPr/>
        <p:txBody>
          <a:bodyPr/>
          <a:lstStyle/>
          <a:p>
            <a:r>
              <a:rPr lang="el-GR" sz="3200" dirty="0"/>
              <a:t>Παράδειγμα: σύστημα διαχείρισης εξοπλισμού διατρήσεων</a:t>
            </a:r>
            <a:endParaRPr lang="en-GB" sz="3200" dirty="0"/>
          </a:p>
        </p:txBody>
      </p:sp>
      <p:pic>
        <p:nvPicPr>
          <p:cNvPr id="4" name="Εικόνα 3" descr="Εικόνα που περιέχει ουρανός, υπαίθριος, παλιός&#10;&#10;Περιγραφή που δημιουργήθηκε αυτόματα">
            <a:extLst>
              <a:ext uri="{FF2B5EF4-FFF2-40B4-BE49-F238E27FC236}">
                <a16:creationId xmlns:a16="http://schemas.microsoft.com/office/drawing/2014/main" id="{DEDDD150-9BF4-18E1-4647-C22184892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66" y="1469249"/>
            <a:ext cx="7370687" cy="4913791"/>
          </a:xfrm>
          <a:prstGeom prst="rect">
            <a:avLst/>
          </a:prstGeom>
        </p:spPr>
      </p:pic>
      <p:pic>
        <p:nvPicPr>
          <p:cNvPr id="6" name="Εικόνα 5" descr="Εικόνα που περιέχει κείμενο, άτομο, εσωτερικό, υπολογιστής&#10;&#10;Περιγραφή που δημιουργήθηκε αυτόματα">
            <a:extLst>
              <a:ext uri="{FF2B5EF4-FFF2-40B4-BE49-F238E27FC236}">
                <a16:creationId xmlns:a16="http://schemas.microsoft.com/office/drawing/2014/main" id="{DE018584-66ED-E77A-6566-561B35EC8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517" y="1786139"/>
            <a:ext cx="5244114" cy="3496076"/>
          </a:xfrm>
          <a:prstGeom prst="rect">
            <a:avLst/>
          </a:prstGeom>
        </p:spPr>
      </p:pic>
      <p:sp>
        <p:nvSpPr>
          <p:cNvPr id="3" name="TextBox 2">
            <a:extLst>
              <a:ext uri="{FF2B5EF4-FFF2-40B4-BE49-F238E27FC236}">
                <a16:creationId xmlns:a16="http://schemas.microsoft.com/office/drawing/2014/main" id="{53C76B22-D307-A45C-3E97-0D0F4A2B8D0C}"/>
              </a:ext>
            </a:extLst>
          </p:cNvPr>
          <p:cNvSpPr txBox="1"/>
          <p:nvPr/>
        </p:nvSpPr>
        <p:spPr>
          <a:xfrm>
            <a:off x="8114190" y="5379868"/>
            <a:ext cx="3585441" cy="1200329"/>
          </a:xfrm>
          <a:prstGeom prst="rect">
            <a:avLst/>
          </a:prstGeom>
          <a:noFill/>
        </p:spPr>
        <p:txBody>
          <a:bodyPr wrap="square" rtlCol="0">
            <a:spAutoFit/>
          </a:bodyPr>
          <a:lstStyle/>
          <a:p>
            <a:r>
              <a:rPr lang="en-GB" b="1" dirty="0">
                <a:solidFill>
                  <a:srgbClr val="FFFF00"/>
                </a:solidFill>
              </a:rPr>
              <a:t>Epiroc </a:t>
            </a:r>
            <a:r>
              <a:rPr lang="en-GB" b="1" dirty="0" err="1">
                <a:solidFill>
                  <a:srgbClr val="FFFF00"/>
                </a:solidFill>
              </a:rPr>
              <a:t>SmartROC</a:t>
            </a:r>
            <a:r>
              <a:rPr lang="en-GB" b="1" dirty="0">
                <a:solidFill>
                  <a:srgbClr val="FFFF00"/>
                </a:solidFill>
              </a:rPr>
              <a:t> D75</a:t>
            </a:r>
            <a:r>
              <a:rPr lang="en-GB" dirty="0"/>
              <a:t>: </a:t>
            </a:r>
            <a:r>
              <a:rPr lang="el-GR" dirty="0"/>
              <a:t>αυτοματοποιημένο γεωτρύπανο και σύστημα εξ αποστάσεως χειρισμού</a:t>
            </a:r>
            <a:endParaRPr lang="en-GB" dirty="0"/>
          </a:p>
        </p:txBody>
      </p:sp>
      <p:sp>
        <p:nvSpPr>
          <p:cNvPr id="7" name="Θέση αριθμού διαφάνειας 6">
            <a:extLst>
              <a:ext uri="{FF2B5EF4-FFF2-40B4-BE49-F238E27FC236}">
                <a16:creationId xmlns:a16="http://schemas.microsoft.com/office/drawing/2014/main" id="{BB410A78-E1EE-6425-2FA8-6DF2CF9F75DB}"/>
              </a:ext>
            </a:extLst>
          </p:cNvPr>
          <p:cNvSpPr>
            <a:spLocks noGrp="1"/>
          </p:cNvSpPr>
          <p:nvPr>
            <p:ph type="sldNum" sz="quarter" idx="12"/>
          </p:nvPr>
        </p:nvSpPr>
        <p:spPr/>
        <p:txBody>
          <a:bodyPr/>
          <a:lstStyle/>
          <a:p>
            <a:fld id="{E1B01750-628E-433D-A445-C492351D21B9}" type="slidenum">
              <a:rPr lang="en-GB" smtClean="0"/>
              <a:pPr/>
              <a:t>37</a:t>
            </a:fld>
            <a:r>
              <a:rPr lang="el-GR"/>
              <a:t> / 48</a:t>
            </a:r>
            <a:endParaRPr lang="en-GB" dirty="0"/>
          </a:p>
        </p:txBody>
      </p:sp>
    </p:spTree>
    <p:extLst>
      <p:ext uri="{BB962C8B-B14F-4D97-AF65-F5344CB8AC3E}">
        <p14:creationId xmlns:p14="http://schemas.microsoft.com/office/powerpoint/2010/main" val="234147568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7EB975-F050-2EC1-BD34-8555FA585AA8}"/>
              </a:ext>
            </a:extLst>
          </p:cNvPr>
          <p:cNvSpPr>
            <a:spLocks noGrp="1"/>
          </p:cNvSpPr>
          <p:nvPr>
            <p:ph type="title"/>
          </p:nvPr>
        </p:nvSpPr>
        <p:spPr>
          <a:xfrm>
            <a:off x="492369" y="461837"/>
            <a:ext cx="11220909" cy="917679"/>
          </a:xfrm>
        </p:spPr>
        <p:txBody>
          <a:bodyPr/>
          <a:lstStyle/>
          <a:p>
            <a:r>
              <a:rPr lang="el-GR" sz="3200" dirty="0"/>
              <a:t>Παράδειγμα: αυτόνομα συστήματα μεταφοράς υλικών</a:t>
            </a:r>
            <a:endParaRPr lang="en-GB" sz="3200" dirty="0"/>
          </a:p>
        </p:txBody>
      </p:sp>
      <p:pic>
        <p:nvPicPr>
          <p:cNvPr id="3078" name="Picture 6" descr="Caminhão autônomo atinge 2 bilhões t transportados - Revista Minérios e  Minerales">
            <a:extLst>
              <a:ext uri="{FF2B5EF4-FFF2-40B4-BE49-F238E27FC236}">
                <a16:creationId xmlns:a16="http://schemas.microsoft.com/office/drawing/2014/main" id="{8413C1CD-6BA2-A151-0083-36C36DD884E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5556914" y="1593130"/>
            <a:ext cx="6284119" cy="35507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terpillar Debuts Autonomous 794 AC Mining Truck at MINExpo | OEM  Off-Highway">
            <a:extLst>
              <a:ext uri="{FF2B5EF4-FFF2-40B4-BE49-F238E27FC236}">
                <a16:creationId xmlns:a16="http://schemas.microsoft.com/office/drawing/2014/main" id="{FB603538-62F0-4FA2-48B7-9D2C19FBF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6104"/>
            <a:ext cx="5957740" cy="33512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roducing Scania AXL, a cabless autonomous concept truck - YouTube">
            <a:extLst>
              <a:ext uri="{FF2B5EF4-FFF2-40B4-BE49-F238E27FC236}">
                <a16:creationId xmlns:a16="http://schemas.microsoft.com/office/drawing/2014/main" id="{A0EEEDCF-E612-AF97-E04F-567936D2A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158" y="4642747"/>
            <a:ext cx="3938228" cy="22152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A3E0D9-6162-CC95-C6A8-E12E178E51A2}"/>
              </a:ext>
            </a:extLst>
          </p:cNvPr>
          <p:cNvSpPr txBox="1"/>
          <p:nvPr/>
        </p:nvSpPr>
        <p:spPr>
          <a:xfrm>
            <a:off x="405352" y="5143921"/>
            <a:ext cx="4326445"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t>Caterpillar 794 AC with</a:t>
            </a:r>
            <a:r>
              <a:rPr lang="el-GR" sz="1400" dirty="0"/>
              <a:t> </a:t>
            </a:r>
            <a:r>
              <a:rPr lang="en-GB" sz="1400" dirty="0"/>
              <a:t>Cat </a:t>
            </a:r>
            <a:r>
              <a:rPr lang="en-GB" sz="1400" dirty="0" err="1"/>
              <a:t>MineStar</a:t>
            </a:r>
            <a:r>
              <a:rPr lang="en-GB" sz="1400" dirty="0"/>
              <a:t> Command </a:t>
            </a:r>
          </a:p>
          <a:p>
            <a:pPr marL="285750" indent="-285750">
              <a:buFont typeface="Arial" panose="020B0604020202020204" pitchFamily="34" charset="0"/>
              <a:buChar char="•"/>
            </a:pPr>
            <a:r>
              <a:rPr lang="en-GB" sz="1400" dirty="0"/>
              <a:t>Komatsu Innovative Autonomous Haulage Vehicle</a:t>
            </a:r>
          </a:p>
          <a:p>
            <a:pPr marL="285750" indent="-285750">
              <a:buFont typeface="Arial" panose="020B0604020202020204" pitchFamily="34" charset="0"/>
              <a:buChar char="•"/>
            </a:pPr>
            <a:r>
              <a:rPr lang="en-GB" sz="1400" dirty="0"/>
              <a:t>Scania AXL</a:t>
            </a:r>
          </a:p>
        </p:txBody>
      </p:sp>
      <p:sp>
        <p:nvSpPr>
          <p:cNvPr id="5" name="Θέση αριθμού διαφάνειας 4">
            <a:extLst>
              <a:ext uri="{FF2B5EF4-FFF2-40B4-BE49-F238E27FC236}">
                <a16:creationId xmlns:a16="http://schemas.microsoft.com/office/drawing/2014/main" id="{2F66DF54-D7CF-9D45-0860-4BA9AF9C58FE}"/>
              </a:ext>
            </a:extLst>
          </p:cNvPr>
          <p:cNvSpPr>
            <a:spLocks noGrp="1"/>
          </p:cNvSpPr>
          <p:nvPr>
            <p:ph type="sldNum" sz="quarter" idx="12"/>
          </p:nvPr>
        </p:nvSpPr>
        <p:spPr/>
        <p:txBody>
          <a:bodyPr/>
          <a:lstStyle/>
          <a:p>
            <a:fld id="{E1B01750-628E-433D-A445-C492351D21B9}" type="slidenum">
              <a:rPr lang="en-GB" smtClean="0"/>
              <a:pPr/>
              <a:t>38</a:t>
            </a:fld>
            <a:r>
              <a:rPr lang="el-GR"/>
              <a:t> / 48</a:t>
            </a:r>
            <a:endParaRPr lang="en-GB" dirty="0"/>
          </a:p>
        </p:txBody>
      </p:sp>
    </p:spTree>
    <p:extLst>
      <p:ext uri="{BB962C8B-B14F-4D97-AF65-F5344CB8AC3E}">
        <p14:creationId xmlns:p14="http://schemas.microsoft.com/office/powerpoint/2010/main" val="943564756"/>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9BE4B-5246-1E5C-6FFD-16CBC9E2DC8E}"/>
              </a:ext>
            </a:extLst>
          </p:cNvPr>
          <p:cNvSpPr>
            <a:spLocks noGrp="1"/>
          </p:cNvSpPr>
          <p:nvPr>
            <p:ph type="title"/>
          </p:nvPr>
        </p:nvSpPr>
        <p:spPr>
          <a:xfrm>
            <a:off x="492369" y="461838"/>
            <a:ext cx="11220909" cy="914202"/>
          </a:xfrm>
        </p:spPr>
        <p:txBody>
          <a:bodyPr/>
          <a:lstStyle/>
          <a:p>
            <a:r>
              <a:rPr lang="el-GR" sz="3200" dirty="0"/>
              <a:t>Παράδειγμα:</a:t>
            </a:r>
            <a:r>
              <a:rPr lang="en-GB" sz="3200" dirty="0"/>
              <a:t> </a:t>
            </a:r>
            <a:r>
              <a:rPr lang="el-GR" sz="3200" dirty="0"/>
              <a:t>προσομοίωση χειρισμού εξοπλισμού</a:t>
            </a:r>
            <a:endParaRPr lang="en-GB" sz="3200" dirty="0"/>
          </a:p>
        </p:txBody>
      </p:sp>
      <p:pic>
        <p:nvPicPr>
          <p:cNvPr id="4098" name="Picture 2" descr="Product Suite - Mining Simulators - ThoroughTec Simulation">
            <a:extLst>
              <a:ext uri="{FF2B5EF4-FFF2-40B4-BE49-F238E27FC236}">
                <a16:creationId xmlns:a16="http://schemas.microsoft.com/office/drawing/2014/main" id="{1BB712D0-7733-BEE9-71A4-F6352CCE8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1038"/>
            <a:ext cx="6853561" cy="35695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YBERMINE - E-learning - ThoroughTec Simulation">
            <a:extLst>
              <a:ext uri="{FF2B5EF4-FFF2-40B4-BE49-F238E27FC236}">
                <a16:creationId xmlns:a16="http://schemas.microsoft.com/office/drawing/2014/main" id="{3C4A2639-5ECB-E537-DE2E-5F1A2A8B6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54" y="4046740"/>
            <a:ext cx="3773010" cy="23912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X - Training Management System (TMS) - ThoroughTec Simulation">
            <a:extLst>
              <a:ext uri="{FF2B5EF4-FFF2-40B4-BE49-F238E27FC236}">
                <a16:creationId xmlns:a16="http://schemas.microsoft.com/office/drawing/2014/main" id="{C64266D7-D7CB-EA00-63A0-18379F9EA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7970" y="1020932"/>
            <a:ext cx="4613919" cy="549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8F7428-C9F9-7F98-CA5B-E9D203423EDF}"/>
              </a:ext>
            </a:extLst>
          </p:cNvPr>
          <p:cNvSpPr txBox="1"/>
          <p:nvPr/>
        </p:nvSpPr>
        <p:spPr>
          <a:xfrm>
            <a:off x="4039340" y="5356962"/>
            <a:ext cx="2978630" cy="923330"/>
          </a:xfrm>
          <a:prstGeom prst="rect">
            <a:avLst/>
          </a:prstGeom>
          <a:noFill/>
        </p:spPr>
        <p:txBody>
          <a:bodyPr wrap="square" rtlCol="0">
            <a:spAutoFit/>
          </a:bodyPr>
          <a:lstStyle/>
          <a:p>
            <a:r>
              <a:rPr lang="en-GB" b="1" dirty="0">
                <a:solidFill>
                  <a:srgbClr val="FFFF00"/>
                </a:solidFill>
              </a:rPr>
              <a:t>CYBERMINE</a:t>
            </a:r>
            <a:r>
              <a:rPr lang="en-GB" dirty="0"/>
              <a:t>: </a:t>
            </a:r>
            <a:r>
              <a:rPr lang="el-GR" dirty="0"/>
              <a:t>σύστημα προσομοίωσης εξοπλισμού εκμετάλλευσης</a:t>
            </a:r>
            <a:endParaRPr lang="en-GB" dirty="0"/>
          </a:p>
        </p:txBody>
      </p:sp>
      <p:sp>
        <p:nvSpPr>
          <p:cNvPr id="5" name="Θέση αριθμού διαφάνειας 4">
            <a:extLst>
              <a:ext uri="{FF2B5EF4-FFF2-40B4-BE49-F238E27FC236}">
                <a16:creationId xmlns:a16="http://schemas.microsoft.com/office/drawing/2014/main" id="{4D5A5806-C95C-39D3-29E8-477903789C66}"/>
              </a:ext>
            </a:extLst>
          </p:cNvPr>
          <p:cNvSpPr>
            <a:spLocks noGrp="1"/>
          </p:cNvSpPr>
          <p:nvPr>
            <p:ph type="sldNum" sz="quarter" idx="12"/>
          </p:nvPr>
        </p:nvSpPr>
        <p:spPr/>
        <p:txBody>
          <a:bodyPr/>
          <a:lstStyle/>
          <a:p>
            <a:fld id="{E1B01750-628E-433D-A445-C492351D21B9}" type="slidenum">
              <a:rPr lang="en-GB" smtClean="0"/>
              <a:pPr/>
              <a:t>39</a:t>
            </a:fld>
            <a:r>
              <a:rPr lang="el-GR"/>
              <a:t> / 48</a:t>
            </a:r>
            <a:endParaRPr lang="en-GB" dirty="0"/>
          </a:p>
        </p:txBody>
      </p:sp>
    </p:spTree>
    <p:extLst>
      <p:ext uri="{BB962C8B-B14F-4D97-AF65-F5344CB8AC3E}">
        <p14:creationId xmlns:p14="http://schemas.microsoft.com/office/powerpoint/2010/main" val="185552358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pular concepts of Deep learning | by Udacity India | Medium">
            <a:extLst>
              <a:ext uri="{FF2B5EF4-FFF2-40B4-BE49-F238E27FC236}">
                <a16:creationId xmlns:a16="http://schemas.microsoft.com/office/drawing/2014/main" id="{5610C6E1-4FE2-FB71-1C99-D13739FDC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5150"/>
            <a:ext cx="12192000" cy="57277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B3C78112-4DAA-5512-7999-D516B2333FDA}"/>
              </a:ext>
            </a:extLst>
          </p:cNvPr>
          <p:cNvSpPr>
            <a:spLocks noGrp="1"/>
          </p:cNvSpPr>
          <p:nvPr>
            <p:ph type="title"/>
          </p:nvPr>
        </p:nvSpPr>
        <p:spPr>
          <a:xfrm>
            <a:off x="492369" y="461838"/>
            <a:ext cx="11220909" cy="914476"/>
          </a:xfrm>
        </p:spPr>
        <p:txBody>
          <a:bodyPr/>
          <a:lstStyle/>
          <a:p>
            <a:r>
              <a:rPr lang="el-GR" dirty="0">
                <a:solidFill>
                  <a:srgbClr val="C00000"/>
                </a:solidFill>
              </a:rPr>
              <a:t>Λίγη ιστορία…</a:t>
            </a:r>
            <a:endParaRPr lang="en-GB" dirty="0">
              <a:solidFill>
                <a:srgbClr val="C00000"/>
              </a:solidFill>
            </a:endParaRPr>
          </a:p>
        </p:txBody>
      </p:sp>
      <p:sp>
        <p:nvSpPr>
          <p:cNvPr id="4" name="Θέση αριθμού διαφάνειας 3">
            <a:extLst>
              <a:ext uri="{FF2B5EF4-FFF2-40B4-BE49-F238E27FC236}">
                <a16:creationId xmlns:a16="http://schemas.microsoft.com/office/drawing/2014/main" id="{FCB24244-3E2D-3DE2-D301-FED897304AF6}"/>
              </a:ext>
            </a:extLst>
          </p:cNvPr>
          <p:cNvSpPr>
            <a:spLocks noGrp="1"/>
          </p:cNvSpPr>
          <p:nvPr>
            <p:ph type="sldNum" sz="quarter" idx="12"/>
          </p:nvPr>
        </p:nvSpPr>
        <p:spPr/>
        <p:txBody>
          <a:bodyPr/>
          <a:lstStyle/>
          <a:p>
            <a:fld id="{E1B01750-628E-433D-A445-C492351D21B9}" type="slidenum">
              <a:rPr lang="en-GB" smtClean="0"/>
              <a:pPr/>
              <a:t>4</a:t>
            </a:fld>
            <a:r>
              <a:rPr lang="el-GR" dirty="0"/>
              <a:t> / 4</a:t>
            </a:r>
            <a:r>
              <a:rPr lang="en-GB" dirty="0"/>
              <a:t>8</a:t>
            </a:r>
          </a:p>
        </p:txBody>
      </p:sp>
    </p:spTree>
    <p:extLst>
      <p:ext uri="{BB962C8B-B14F-4D97-AF65-F5344CB8AC3E}">
        <p14:creationId xmlns:p14="http://schemas.microsoft.com/office/powerpoint/2010/main" val="2385036723"/>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3C0CB5-9044-2D2B-739E-F76294BB67A1}"/>
              </a:ext>
            </a:extLst>
          </p:cNvPr>
          <p:cNvSpPr>
            <a:spLocks noGrp="1"/>
          </p:cNvSpPr>
          <p:nvPr>
            <p:ph type="title"/>
          </p:nvPr>
        </p:nvSpPr>
        <p:spPr>
          <a:xfrm>
            <a:off x="492369" y="461837"/>
            <a:ext cx="11220909" cy="621239"/>
          </a:xfrm>
        </p:spPr>
        <p:txBody>
          <a:bodyPr/>
          <a:lstStyle/>
          <a:p>
            <a:r>
              <a:rPr lang="el-GR" sz="3200" dirty="0"/>
              <a:t>Παράδειγμα:</a:t>
            </a:r>
            <a:r>
              <a:rPr lang="en-GB" sz="3200" dirty="0"/>
              <a:t> </a:t>
            </a:r>
            <a:r>
              <a:rPr lang="el-GR" sz="3200" dirty="0"/>
              <a:t>λογισμικό γεωλογικής </a:t>
            </a:r>
            <a:r>
              <a:rPr lang="el-GR" sz="3200" dirty="0" err="1"/>
              <a:t>μοντελοποίησης</a:t>
            </a:r>
            <a:endParaRPr lang="en-GB" sz="3200" dirty="0"/>
          </a:p>
        </p:txBody>
      </p:sp>
      <p:pic>
        <p:nvPicPr>
          <p:cNvPr id="7" name="Εικόνα 6">
            <a:extLst>
              <a:ext uri="{FF2B5EF4-FFF2-40B4-BE49-F238E27FC236}">
                <a16:creationId xmlns:a16="http://schemas.microsoft.com/office/drawing/2014/main" id="{D4F78486-0ACA-76E9-11BE-6715EF403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3430"/>
            <a:ext cx="6096000" cy="3429000"/>
          </a:xfrm>
          <a:prstGeom prst="rect">
            <a:avLst/>
          </a:prstGeom>
        </p:spPr>
      </p:pic>
      <p:pic>
        <p:nvPicPr>
          <p:cNvPr id="2054" name="Picture 6" descr="DomainMCF - new tech from Maptek to uncork geology bottleneck -  International Mining">
            <a:extLst>
              <a:ext uri="{FF2B5EF4-FFF2-40B4-BE49-F238E27FC236}">
                <a16:creationId xmlns:a16="http://schemas.microsoft.com/office/drawing/2014/main" id="{40D52C6E-EFBE-6D87-D627-253A64F4C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893" y="1073430"/>
            <a:ext cx="652010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ptek machine learning trial points to future of mineral deposit modelling  - International Mining">
            <a:extLst>
              <a:ext uri="{FF2B5EF4-FFF2-40B4-BE49-F238E27FC236}">
                <a16:creationId xmlns:a16="http://schemas.microsoft.com/office/drawing/2014/main" id="{E6620447-E802-5F54-3A6C-5579A83CF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111378"/>
            <a:ext cx="5669872" cy="26134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31D19C-61A3-E84D-66BA-998AC90C3A3A}"/>
              </a:ext>
            </a:extLst>
          </p:cNvPr>
          <p:cNvSpPr txBox="1"/>
          <p:nvPr/>
        </p:nvSpPr>
        <p:spPr>
          <a:xfrm>
            <a:off x="8922058" y="4687410"/>
            <a:ext cx="2974020" cy="1200329"/>
          </a:xfrm>
          <a:prstGeom prst="rect">
            <a:avLst/>
          </a:prstGeom>
          <a:noFill/>
        </p:spPr>
        <p:txBody>
          <a:bodyPr wrap="square" rtlCol="0">
            <a:spAutoFit/>
          </a:bodyPr>
          <a:lstStyle/>
          <a:p>
            <a:r>
              <a:rPr lang="en-GB" b="1" dirty="0">
                <a:solidFill>
                  <a:srgbClr val="FFFF00"/>
                </a:solidFill>
              </a:rPr>
              <a:t>Maptek DomainMCF:</a:t>
            </a:r>
          </a:p>
          <a:p>
            <a:r>
              <a:rPr lang="el-GR" dirty="0"/>
              <a:t>σύστημα βαθιάς μάθησης για ταχεία ανάπτυξη γεωλογικών μοντέλων</a:t>
            </a:r>
            <a:endParaRPr lang="en-GB" dirty="0"/>
          </a:p>
        </p:txBody>
      </p:sp>
      <p:sp>
        <p:nvSpPr>
          <p:cNvPr id="4" name="Θέση αριθμού διαφάνειας 3">
            <a:extLst>
              <a:ext uri="{FF2B5EF4-FFF2-40B4-BE49-F238E27FC236}">
                <a16:creationId xmlns:a16="http://schemas.microsoft.com/office/drawing/2014/main" id="{89AD25C4-9DA3-0E28-FF76-574022B151E8}"/>
              </a:ext>
            </a:extLst>
          </p:cNvPr>
          <p:cNvSpPr>
            <a:spLocks noGrp="1"/>
          </p:cNvSpPr>
          <p:nvPr>
            <p:ph type="sldNum" sz="quarter" idx="12"/>
          </p:nvPr>
        </p:nvSpPr>
        <p:spPr/>
        <p:txBody>
          <a:bodyPr/>
          <a:lstStyle/>
          <a:p>
            <a:fld id="{E1B01750-628E-433D-A445-C492351D21B9}" type="slidenum">
              <a:rPr lang="en-GB" smtClean="0"/>
              <a:pPr/>
              <a:t>40</a:t>
            </a:fld>
            <a:r>
              <a:rPr lang="el-GR"/>
              <a:t> / 48</a:t>
            </a:r>
            <a:endParaRPr lang="en-GB" dirty="0"/>
          </a:p>
        </p:txBody>
      </p:sp>
    </p:spTree>
    <p:extLst>
      <p:ext uri="{BB962C8B-B14F-4D97-AF65-F5344CB8AC3E}">
        <p14:creationId xmlns:p14="http://schemas.microsoft.com/office/powerpoint/2010/main" val="221218382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C2951E-5FC2-6030-C554-5E675855C7D4}"/>
              </a:ext>
            </a:extLst>
          </p:cNvPr>
          <p:cNvSpPr>
            <a:spLocks noGrp="1"/>
          </p:cNvSpPr>
          <p:nvPr>
            <p:ph type="title"/>
          </p:nvPr>
        </p:nvSpPr>
        <p:spPr>
          <a:xfrm>
            <a:off x="492369" y="461837"/>
            <a:ext cx="11220909" cy="1069509"/>
          </a:xfrm>
        </p:spPr>
        <p:txBody>
          <a:bodyPr/>
          <a:lstStyle/>
          <a:p>
            <a:r>
              <a:rPr lang="el-GR" sz="3600" dirty="0"/>
              <a:t>Παράδειγμα:</a:t>
            </a:r>
            <a:r>
              <a:rPr lang="en-GB" sz="3600" dirty="0"/>
              <a:t> </a:t>
            </a:r>
            <a:r>
              <a:rPr lang="el-GR" sz="3600" dirty="0"/>
              <a:t>αυτόνομα συστήματα χαρτογράφησης</a:t>
            </a:r>
            <a:endParaRPr lang="en-GB" sz="3600" dirty="0"/>
          </a:p>
        </p:txBody>
      </p:sp>
      <p:pic>
        <p:nvPicPr>
          <p:cNvPr id="1026" name="Picture 2" descr="Emesent Hovermap is first autonomous LiDAR mapping payload for mining  drones - International Mining">
            <a:extLst>
              <a:ext uri="{FF2B5EF4-FFF2-40B4-BE49-F238E27FC236}">
                <a16:creationId xmlns:a16="http://schemas.microsoft.com/office/drawing/2014/main" id="{E243F690-8654-9C7B-DDD3-412158053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4562"/>
            <a:ext cx="9472474" cy="5324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tonomy Level 2 in Emesent's Hovermap to ease industrial drone flights">
            <a:extLst>
              <a:ext uri="{FF2B5EF4-FFF2-40B4-BE49-F238E27FC236}">
                <a16:creationId xmlns:a16="http://schemas.microsoft.com/office/drawing/2014/main" id="{4D53FA44-DF9E-DC93-6598-92991F574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030" y="1673065"/>
            <a:ext cx="3794977" cy="25256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C090FF-810A-502D-9FC7-B5625738EA28}"/>
              </a:ext>
            </a:extLst>
          </p:cNvPr>
          <p:cNvSpPr txBox="1"/>
          <p:nvPr/>
        </p:nvSpPr>
        <p:spPr>
          <a:xfrm>
            <a:off x="9632272" y="4403324"/>
            <a:ext cx="2432735" cy="1200329"/>
          </a:xfrm>
          <a:prstGeom prst="rect">
            <a:avLst/>
          </a:prstGeom>
          <a:noFill/>
        </p:spPr>
        <p:txBody>
          <a:bodyPr wrap="square" rtlCol="0">
            <a:spAutoFit/>
          </a:bodyPr>
          <a:lstStyle/>
          <a:p>
            <a:r>
              <a:rPr lang="en-GB" b="1" dirty="0" err="1">
                <a:solidFill>
                  <a:srgbClr val="FFFF00"/>
                </a:solidFill>
              </a:rPr>
              <a:t>Hovermap</a:t>
            </a:r>
            <a:r>
              <a:rPr lang="en-GB" dirty="0"/>
              <a:t>: </a:t>
            </a:r>
            <a:r>
              <a:rPr lang="el-GR" dirty="0"/>
              <a:t>σύστημα τρισδιάστατης αποτύπωσης</a:t>
            </a:r>
            <a:r>
              <a:rPr lang="en-GB" dirty="0"/>
              <a:t> </a:t>
            </a:r>
            <a:r>
              <a:rPr lang="el-GR" dirty="0"/>
              <a:t>επιφανειών</a:t>
            </a:r>
            <a:endParaRPr lang="en-GB" dirty="0"/>
          </a:p>
        </p:txBody>
      </p:sp>
      <p:pic>
        <p:nvPicPr>
          <p:cNvPr id="1030" name="Picture 6">
            <a:extLst>
              <a:ext uri="{FF2B5EF4-FFF2-40B4-BE49-F238E27FC236}">
                <a16:creationId xmlns:a16="http://schemas.microsoft.com/office/drawing/2014/main" id="{011612EB-E883-0574-C720-CA0D3D315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294" y="4403350"/>
            <a:ext cx="2888202" cy="16234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Θέση αριθμού διαφάνειας 5">
            <a:extLst>
              <a:ext uri="{FF2B5EF4-FFF2-40B4-BE49-F238E27FC236}">
                <a16:creationId xmlns:a16="http://schemas.microsoft.com/office/drawing/2014/main" id="{FF17F2D0-F302-D05E-90B9-C590D32DEE4E}"/>
              </a:ext>
            </a:extLst>
          </p:cNvPr>
          <p:cNvSpPr>
            <a:spLocks noGrp="1"/>
          </p:cNvSpPr>
          <p:nvPr>
            <p:ph type="sldNum" sz="quarter" idx="12"/>
          </p:nvPr>
        </p:nvSpPr>
        <p:spPr/>
        <p:txBody>
          <a:bodyPr/>
          <a:lstStyle/>
          <a:p>
            <a:fld id="{E1B01750-628E-433D-A445-C492351D21B9}" type="slidenum">
              <a:rPr lang="en-GB" smtClean="0"/>
              <a:pPr/>
              <a:t>41</a:t>
            </a:fld>
            <a:r>
              <a:rPr lang="el-GR"/>
              <a:t> / 48</a:t>
            </a:r>
            <a:endParaRPr lang="en-GB" dirty="0"/>
          </a:p>
        </p:txBody>
      </p:sp>
      <p:pic>
        <p:nvPicPr>
          <p:cNvPr id="2050" name="Picture 2" descr="Hovermap ST - Emesent">
            <a:extLst>
              <a:ext uri="{FF2B5EF4-FFF2-40B4-BE49-F238E27FC236}">
                <a16:creationId xmlns:a16="http://schemas.microsoft.com/office/drawing/2014/main" id="{5B24A6C6-7058-F8DB-D936-C22B19B85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452" y="1763129"/>
            <a:ext cx="3000652" cy="16878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4929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C6AB10-202C-6D40-B3CD-4AE5081868EA}"/>
              </a:ext>
            </a:extLst>
          </p:cNvPr>
          <p:cNvSpPr>
            <a:spLocks noGrp="1"/>
          </p:cNvSpPr>
          <p:nvPr>
            <p:ph type="title"/>
          </p:nvPr>
        </p:nvSpPr>
        <p:spPr>
          <a:xfrm>
            <a:off x="838200" y="524927"/>
            <a:ext cx="10515600" cy="913259"/>
          </a:xfrm>
        </p:spPr>
        <p:txBody>
          <a:bodyPr>
            <a:normAutofit fontScale="90000"/>
          </a:bodyPr>
          <a:lstStyle/>
          <a:p>
            <a:r>
              <a:rPr lang="el-GR" sz="4000" dirty="0">
                <a:solidFill>
                  <a:schemeClr val="accent5">
                    <a:lumMod val="60000"/>
                    <a:lumOff val="40000"/>
                  </a:schemeClr>
                </a:solidFill>
                <a:effectLst>
                  <a:outerShdw blurRad="38100" dist="38100" dir="2700000" algn="tl">
                    <a:srgbClr val="000000">
                      <a:alpha val="43137"/>
                    </a:srgbClr>
                  </a:outerShdw>
                </a:effectLst>
                <a:latin typeface="Myriad Pro Light" panose="020B0603030403020204" pitchFamily="34" charset="0"/>
              </a:rPr>
              <a:t>Πλεονεκτήματα συστημάτων ΜΜ στη μεταλλευτική</a:t>
            </a:r>
            <a:endParaRPr lang="en-GB" sz="4000" dirty="0">
              <a:solidFill>
                <a:schemeClr val="accent5">
                  <a:lumMod val="60000"/>
                  <a:lumOff val="40000"/>
                </a:schemeClr>
              </a:solidFill>
              <a:effectLst>
                <a:outerShdw blurRad="38100" dist="38100" dir="2700000" algn="tl">
                  <a:srgbClr val="000000">
                    <a:alpha val="43137"/>
                  </a:srgbClr>
                </a:outerShdw>
              </a:effectLst>
              <a:latin typeface="Myriad Pro Light" panose="020B0603030403020204" pitchFamily="34" charset="0"/>
            </a:endParaRPr>
          </a:p>
        </p:txBody>
      </p:sp>
      <p:sp>
        <p:nvSpPr>
          <p:cNvPr id="4" name="Θέση κειμένου 3">
            <a:extLst>
              <a:ext uri="{FF2B5EF4-FFF2-40B4-BE49-F238E27FC236}">
                <a16:creationId xmlns:a16="http://schemas.microsoft.com/office/drawing/2014/main" id="{8885A79C-BB95-6856-EB12-EBB9067B6ABD}"/>
              </a:ext>
            </a:extLst>
          </p:cNvPr>
          <p:cNvSpPr>
            <a:spLocks noGrp="1"/>
          </p:cNvSpPr>
          <p:nvPr>
            <p:ph type="body" idx="1"/>
          </p:nvPr>
        </p:nvSpPr>
        <p:spPr>
          <a:xfrm>
            <a:off x="1337282" y="1610745"/>
            <a:ext cx="2946866" cy="576262"/>
          </a:xfrm>
        </p:spPr>
        <p:txBody>
          <a:bodyPr/>
          <a:lstStyle/>
          <a:p>
            <a:r>
              <a:rPr lang="el-GR" dirty="0"/>
              <a:t>Βελτίωση Ασφάλειας</a:t>
            </a:r>
            <a:endParaRPr lang="en-GB" dirty="0"/>
          </a:p>
        </p:txBody>
      </p:sp>
      <p:sp>
        <p:nvSpPr>
          <p:cNvPr id="7" name="Θέση κειμένου 6">
            <a:extLst>
              <a:ext uri="{FF2B5EF4-FFF2-40B4-BE49-F238E27FC236}">
                <a16:creationId xmlns:a16="http://schemas.microsoft.com/office/drawing/2014/main" id="{282D10F3-872B-DF10-8C03-706573F90B19}"/>
              </a:ext>
            </a:extLst>
          </p:cNvPr>
          <p:cNvSpPr>
            <a:spLocks noGrp="1"/>
          </p:cNvSpPr>
          <p:nvPr>
            <p:ph type="body" sz="half" idx="15"/>
          </p:nvPr>
        </p:nvSpPr>
        <p:spPr>
          <a:xfrm>
            <a:off x="1356798" y="2296545"/>
            <a:ext cx="2927350" cy="3589338"/>
          </a:xfrm>
        </p:spPr>
        <p:txBody>
          <a:bodyPr>
            <a:normAutofit lnSpcReduction="10000"/>
          </a:bodyPr>
          <a:lstStyle/>
          <a:p>
            <a:pPr marL="285750" indent="-285750">
              <a:buFont typeface="Arial" panose="020B0604020202020204" pitchFamily="34" charset="0"/>
              <a:buChar char="•"/>
            </a:pPr>
            <a:r>
              <a:rPr lang="el-GR" sz="1800" dirty="0"/>
              <a:t>Μείωση σφαλμάτων, λαθών, και ατυχημάτων</a:t>
            </a:r>
          </a:p>
          <a:p>
            <a:pPr marL="285750" indent="-285750">
              <a:buFont typeface="Arial" panose="020B0604020202020204" pitchFamily="34" charset="0"/>
              <a:buChar char="•"/>
            </a:pPr>
            <a:r>
              <a:rPr lang="el-GR" sz="1800" dirty="0"/>
              <a:t>Η εργασία σε επικίνδυνα περιβάλλοντα γίνεται από ρομπότ / αυτόνομα συστήματα</a:t>
            </a:r>
          </a:p>
          <a:p>
            <a:pPr marL="285750" indent="-285750">
              <a:buFont typeface="Arial" panose="020B0604020202020204" pitchFamily="34" charset="0"/>
              <a:buChar char="•"/>
            </a:pPr>
            <a:r>
              <a:rPr lang="el-GR" sz="1800" dirty="0"/>
              <a:t>Βελτίωση της επιχειρησιακής επίγνωσης και της λήψης αποφάσεων</a:t>
            </a:r>
          </a:p>
          <a:p>
            <a:pPr marL="285750" indent="-285750">
              <a:buFont typeface="Arial" panose="020B0604020202020204" pitchFamily="34" charset="0"/>
              <a:buChar char="•"/>
            </a:pPr>
            <a:r>
              <a:rPr lang="el-GR" sz="1800" dirty="0"/>
              <a:t>Βελτίωση της εκπαίδευσης προσωπικού</a:t>
            </a:r>
            <a:endParaRPr lang="en-GB" sz="1800" dirty="0"/>
          </a:p>
        </p:txBody>
      </p:sp>
      <p:sp>
        <p:nvSpPr>
          <p:cNvPr id="5" name="Θέση κειμένου 4">
            <a:extLst>
              <a:ext uri="{FF2B5EF4-FFF2-40B4-BE49-F238E27FC236}">
                <a16:creationId xmlns:a16="http://schemas.microsoft.com/office/drawing/2014/main" id="{0CCF3F30-3564-66B6-B31D-3DFE3D69E7FB}"/>
              </a:ext>
            </a:extLst>
          </p:cNvPr>
          <p:cNvSpPr>
            <a:spLocks noGrp="1"/>
          </p:cNvSpPr>
          <p:nvPr>
            <p:ph type="body" sz="quarter" idx="3"/>
          </p:nvPr>
        </p:nvSpPr>
        <p:spPr>
          <a:xfrm>
            <a:off x="4587994" y="1610745"/>
            <a:ext cx="2936241" cy="576262"/>
          </a:xfrm>
        </p:spPr>
        <p:txBody>
          <a:bodyPr/>
          <a:lstStyle/>
          <a:p>
            <a:pPr marL="0" indent="0"/>
            <a:r>
              <a:rPr lang="el-GR" dirty="0"/>
              <a:t>Αύξηση Παραγωγικότητας</a:t>
            </a:r>
            <a:endParaRPr lang="en-GB" dirty="0"/>
          </a:p>
        </p:txBody>
      </p:sp>
      <p:sp>
        <p:nvSpPr>
          <p:cNvPr id="8" name="Θέση κειμένου 7">
            <a:extLst>
              <a:ext uri="{FF2B5EF4-FFF2-40B4-BE49-F238E27FC236}">
                <a16:creationId xmlns:a16="http://schemas.microsoft.com/office/drawing/2014/main" id="{B5B9375F-7A45-CEC8-19EC-35DEAA145343}"/>
              </a:ext>
            </a:extLst>
          </p:cNvPr>
          <p:cNvSpPr>
            <a:spLocks noGrp="1"/>
          </p:cNvSpPr>
          <p:nvPr>
            <p:ph type="body" sz="half" idx="16"/>
          </p:nvPr>
        </p:nvSpPr>
        <p:spPr>
          <a:xfrm>
            <a:off x="4577441" y="2296545"/>
            <a:ext cx="2946794" cy="3589338"/>
          </a:xfrm>
        </p:spPr>
        <p:txBody>
          <a:bodyPr>
            <a:normAutofit/>
          </a:bodyPr>
          <a:lstStyle/>
          <a:p>
            <a:pPr marL="285750" indent="-285750">
              <a:buFont typeface="Arial" panose="020B0604020202020204" pitchFamily="34" charset="0"/>
              <a:buChar char="•"/>
            </a:pPr>
            <a:r>
              <a:rPr lang="el-GR" sz="1800" dirty="0"/>
              <a:t>Μεγαλύτερη αποτελεσματικότητα και παραγωγικότητα</a:t>
            </a:r>
          </a:p>
          <a:p>
            <a:pPr marL="285750" indent="-285750">
              <a:buFont typeface="Arial" panose="020B0604020202020204" pitchFamily="34" charset="0"/>
              <a:buChar char="•"/>
            </a:pPr>
            <a:r>
              <a:rPr lang="el-GR" sz="1800" dirty="0"/>
              <a:t>Συνεχής λειτουργία χωρίς διακοπές και αλλαγές βάρδιας</a:t>
            </a:r>
          </a:p>
          <a:p>
            <a:pPr marL="285750" indent="-285750">
              <a:buFont typeface="Arial" panose="020B0604020202020204" pitchFamily="34" charset="0"/>
              <a:buChar char="•"/>
            </a:pPr>
            <a:r>
              <a:rPr lang="el-GR" sz="1800" dirty="0"/>
              <a:t>Ταχεία εφαρμογή λύσεων και αντιμετώπιση προβλημάτων</a:t>
            </a:r>
            <a:endParaRPr lang="en-GB" sz="1800" dirty="0"/>
          </a:p>
        </p:txBody>
      </p:sp>
      <p:sp>
        <p:nvSpPr>
          <p:cNvPr id="6" name="Θέση κειμένου 5">
            <a:extLst>
              <a:ext uri="{FF2B5EF4-FFF2-40B4-BE49-F238E27FC236}">
                <a16:creationId xmlns:a16="http://schemas.microsoft.com/office/drawing/2014/main" id="{AF52B2A5-30B0-6C8F-03F3-CE68E6F89C3B}"/>
              </a:ext>
            </a:extLst>
          </p:cNvPr>
          <p:cNvSpPr>
            <a:spLocks noGrp="1"/>
          </p:cNvSpPr>
          <p:nvPr>
            <p:ph type="body" sz="quarter" idx="13"/>
          </p:nvPr>
        </p:nvSpPr>
        <p:spPr>
          <a:xfrm>
            <a:off x="7829035" y="1610745"/>
            <a:ext cx="2932113" cy="576262"/>
          </a:xfrm>
        </p:spPr>
        <p:txBody>
          <a:bodyPr/>
          <a:lstStyle/>
          <a:p>
            <a:r>
              <a:rPr lang="el-GR" dirty="0"/>
              <a:t>Μείωση κόστους</a:t>
            </a:r>
            <a:endParaRPr lang="en-GB" dirty="0"/>
          </a:p>
        </p:txBody>
      </p:sp>
      <p:sp>
        <p:nvSpPr>
          <p:cNvPr id="9" name="Θέση κειμένου 8">
            <a:extLst>
              <a:ext uri="{FF2B5EF4-FFF2-40B4-BE49-F238E27FC236}">
                <a16:creationId xmlns:a16="http://schemas.microsoft.com/office/drawing/2014/main" id="{227AE4C4-C53C-8316-1F4B-AD382DB4AE16}"/>
              </a:ext>
            </a:extLst>
          </p:cNvPr>
          <p:cNvSpPr>
            <a:spLocks noGrp="1"/>
          </p:cNvSpPr>
          <p:nvPr>
            <p:ph type="body" sz="half" idx="17"/>
          </p:nvPr>
        </p:nvSpPr>
        <p:spPr>
          <a:xfrm>
            <a:off x="7829035" y="2296545"/>
            <a:ext cx="2932113" cy="3589338"/>
          </a:xfrm>
        </p:spPr>
        <p:txBody>
          <a:bodyPr>
            <a:normAutofit/>
          </a:bodyPr>
          <a:lstStyle/>
          <a:p>
            <a:pPr marL="285750" indent="-285750">
              <a:buFont typeface="Arial" panose="020B0604020202020204" pitchFamily="34" charset="0"/>
              <a:buChar char="•"/>
            </a:pPr>
            <a:r>
              <a:rPr lang="el-GR" sz="1800" dirty="0"/>
              <a:t>Μείωση κόστους επεξεργασίας και δειγματοληψίας</a:t>
            </a:r>
          </a:p>
          <a:p>
            <a:pPr marL="285750" indent="-285750">
              <a:buFont typeface="Arial" panose="020B0604020202020204" pitchFamily="34" charset="0"/>
              <a:buChar char="•"/>
            </a:pPr>
            <a:r>
              <a:rPr lang="el-GR" sz="1800" dirty="0"/>
              <a:t>Μείωση κόστους ατυχημάτων και αποζημιώσεων</a:t>
            </a:r>
          </a:p>
          <a:p>
            <a:pPr marL="285750" indent="-285750">
              <a:buFont typeface="Arial" panose="020B0604020202020204" pitchFamily="34" charset="0"/>
              <a:buChar char="•"/>
            </a:pPr>
            <a:r>
              <a:rPr lang="el-GR" sz="1800" dirty="0"/>
              <a:t>Μείωση κόστους εργασίας</a:t>
            </a:r>
          </a:p>
          <a:p>
            <a:pPr marL="285750" indent="-285750">
              <a:buFont typeface="Arial" panose="020B0604020202020204" pitchFamily="34" charset="0"/>
              <a:buChar char="•"/>
            </a:pPr>
            <a:r>
              <a:rPr lang="el-GR" sz="1800" dirty="0">
                <a:solidFill>
                  <a:schemeClr val="accent3"/>
                </a:solidFill>
              </a:rPr>
              <a:t>Μικρότερο περιβαλλοντικό αποτύπωμα</a:t>
            </a:r>
            <a:endParaRPr lang="en-GB" sz="1800" dirty="0">
              <a:solidFill>
                <a:schemeClr val="accent3"/>
              </a:solidFill>
            </a:endParaRPr>
          </a:p>
        </p:txBody>
      </p:sp>
      <p:sp>
        <p:nvSpPr>
          <p:cNvPr id="10" name="TextBox 9">
            <a:extLst>
              <a:ext uri="{FF2B5EF4-FFF2-40B4-BE49-F238E27FC236}">
                <a16:creationId xmlns:a16="http://schemas.microsoft.com/office/drawing/2014/main" id="{C00E4080-D863-2257-6C61-725CEBC851F3}"/>
              </a:ext>
            </a:extLst>
          </p:cNvPr>
          <p:cNvSpPr txBox="1"/>
          <p:nvPr/>
        </p:nvSpPr>
        <p:spPr>
          <a:xfrm>
            <a:off x="284080" y="5752715"/>
            <a:ext cx="6081204" cy="938719"/>
          </a:xfrm>
          <a:prstGeom prst="rect">
            <a:avLst/>
          </a:prstGeom>
          <a:noFill/>
        </p:spPr>
        <p:txBody>
          <a:bodyPr wrap="square" rtlCol="0">
            <a:spAutoFit/>
          </a:bodyPr>
          <a:lstStyle/>
          <a:p>
            <a:r>
              <a:rPr lang="en-GB" sz="1100" dirty="0" err="1"/>
              <a:t>Zeshan</a:t>
            </a:r>
            <a:r>
              <a:rPr lang="en-GB" sz="1100" dirty="0"/>
              <a:t> </a:t>
            </a:r>
            <a:r>
              <a:rPr lang="en-GB" sz="1100" dirty="0" err="1"/>
              <a:t>Hyder</a:t>
            </a:r>
            <a:r>
              <a:rPr lang="el-GR" sz="1100" dirty="0"/>
              <a:t>, </a:t>
            </a:r>
            <a:r>
              <a:rPr lang="en-GB" sz="1100" dirty="0" err="1"/>
              <a:t>Keng</a:t>
            </a:r>
            <a:r>
              <a:rPr lang="en-GB" sz="1100" dirty="0"/>
              <a:t> </a:t>
            </a:r>
            <a:r>
              <a:rPr lang="en-GB" sz="1100" dirty="0" err="1"/>
              <a:t>Siau</a:t>
            </a:r>
            <a:r>
              <a:rPr lang="en-GB" sz="1100" dirty="0"/>
              <a:t>, Fiona Nah, </a:t>
            </a:r>
            <a:r>
              <a:rPr lang="en-GB" sz="1100" b="1" i="1" dirty="0"/>
              <a:t>Artificial Intelligence, Machine Learning, and Autonomous Technologies in Mining Industry</a:t>
            </a:r>
            <a:r>
              <a:rPr lang="en-GB" sz="1100" dirty="0"/>
              <a:t>, Journal of Database Management, Vol. 30, Issue 2, 2019</a:t>
            </a:r>
            <a:r>
              <a:rPr lang="el-GR" sz="1100" dirty="0"/>
              <a:t>  </a:t>
            </a:r>
          </a:p>
          <a:p>
            <a:endParaRPr lang="el-GR" sz="1100" dirty="0"/>
          </a:p>
          <a:p>
            <a:r>
              <a:rPr lang="en-GB" sz="1100" dirty="0"/>
              <a:t>Andrew Swart, Don Duval, Shak </a:t>
            </a:r>
            <a:r>
              <a:rPr lang="en-GB" sz="1100" dirty="0" err="1"/>
              <a:t>Parran</a:t>
            </a:r>
            <a:r>
              <a:rPr lang="en-GB" sz="1100" dirty="0"/>
              <a:t>, </a:t>
            </a:r>
            <a:r>
              <a:rPr lang="en-GB" sz="1100" b="1" i="1" dirty="0"/>
              <a:t>Future of mining with AI: Building the first steps towards an insight-driven organisation, </a:t>
            </a:r>
            <a:r>
              <a:rPr lang="en-GB" sz="1100" dirty="0"/>
              <a:t>Deloitte – NORCAT</a:t>
            </a:r>
          </a:p>
        </p:txBody>
      </p:sp>
      <p:sp>
        <p:nvSpPr>
          <p:cNvPr id="11" name="Θέση αριθμού διαφάνειας 10">
            <a:extLst>
              <a:ext uri="{FF2B5EF4-FFF2-40B4-BE49-F238E27FC236}">
                <a16:creationId xmlns:a16="http://schemas.microsoft.com/office/drawing/2014/main" id="{5C49657E-9C51-6643-C839-3572B764BEE0}"/>
              </a:ext>
            </a:extLst>
          </p:cNvPr>
          <p:cNvSpPr>
            <a:spLocks noGrp="1"/>
          </p:cNvSpPr>
          <p:nvPr>
            <p:ph type="sldNum" sz="quarter" idx="12"/>
          </p:nvPr>
        </p:nvSpPr>
        <p:spPr/>
        <p:txBody>
          <a:bodyPr/>
          <a:lstStyle/>
          <a:p>
            <a:fld id="{E1B01750-628E-433D-A445-C492351D21B9}" type="slidenum">
              <a:rPr lang="en-GB" smtClean="0"/>
              <a:t>42</a:t>
            </a:fld>
            <a:endParaRPr lang="en-GB"/>
          </a:p>
        </p:txBody>
      </p:sp>
    </p:spTree>
    <p:extLst>
      <p:ext uri="{BB962C8B-B14F-4D97-AF65-F5344CB8AC3E}">
        <p14:creationId xmlns:p14="http://schemas.microsoft.com/office/powerpoint/2010/main" val="76493346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39CB7B-5A8B-76E6-63E1-C38021026D8C}"/>
              </a:ext>
            </a:extLst>
          </p:cNvPr>
          <p:cNvSpPr>
            <a:spLocks noGrp="1"/>
          </p:cNvSpPr>
          <p:nvPr>
            <p:ph type="title"/>
          </p:nvPr>
        </p:nvSpPr>
        <p:spPr/>
        <p:txBody>
          <a:bodyPr/>
          <a:lstStyle/>
          <a:p>
            <a:r>
              <a:rPr lang="el-GR" sz="4000" dirty="0"/>
              <a:t>Προκλήσεις στην ανάπτυξη συστημάτων ΜΜ στη μεταλλευτική</a:t>
            </a:r>
            <a:endParaRPr lang="en-GB" sz="4000" dirty="0"/>
          </a:p>
        </p:txBody>
      </p:sp>
      <p:sp>
        <p:nvSpPr>
          <p:cNvPr id="3" name="Θέση περιεχομένου 2">
            <a:extLst>
              <a:ext uri="{FF2B5EF4-FFF2-40B4-BE49-F238E27FC236}">
                <a16:creationId xmlns:a16="http://schemas.microsoft.com/office/drawing/2014/main" id="{052C04C6-0C2F-923F-57E5-FDC48C5E7E8A}"/>
              </a:ext>
            </a:extLst>
          </p:cNvPr>
          <p:cNvSpPr>
            <a:spLocks noGrp="1"/>
          </p:cNvSpPr>
          <p:nvPr>
            <p:ph idx="1"/>
          </p:nvPr>
        </p:nvSpPr>
        <p:spPr>
          <a:xfrm>
            <a:off x="577049" y="1987061"/>
            <a:ext cx="8090701" cy="4351705"/>
          </a:xfrm>
        </p:spPr>
        <p:txBody>
          <a:bodyPr>
            <a:normAutofit fontScale="77500" lnSpcReduction="20000"/>
          </a:bodyPr>
          <a:lstStyle/>
          <a:p>
            <a:r>
              <a:rPr lang="el-GR" dirty="0"/>
              <a:t>Βιομηχανική κουλτούρα – αντίσταση στην αποδοχή της ΜΜ</a:t>
            </a:r>
          </a:p>
          <a:p>
            <a:r>
              <a:rPr lang="el-GR" dirty="0"/>
              <a:t>Έλλειψη ικανοτήτων και γνώσεων για την υποστήριξη της ΜΜ</a:t>
            </a:r>
          </a:p>
          <a:p>
            <a:r>
              <a:rPr lang="el-GR" dirty="0"/>
              <a:t>Αξιοπιστία των υπαρχόντων συστημάτων ΜΜ - εμπιστοσύνη</a:t>
            </a:r>
          </a:p>
          <a:p>
            <a:r>
              <a:rPr lang="el-GR" dirty="0"/>
              <a:t>Περιορισμένη κατανόηση της ανάπτυξης συστημάτων ΜΜ στο πεδίο (λειτουργικά και οικονομικά)</a:t>
            </a:r>
          </a:p>
          <a:p>
            <a:r>
              <a:rPr lang="el-GR" dirty="0"/>
              <a:t>Δυσκολία στη δοκιμή συστημάτων ΜΜ – έλλειψη κατάλληλων δεδομένων και υποδομών</a:t>
            </a:r>
          </a:p>
          <a:p>
            <a:r>
              <a:rPr lang="el-GR" dirty="0"/>
              <a:t>Οικονομικές προκλήσεις – μέγεθος επένδυσης</a:t>
            </a:r>
          </a:p>
          <a:p>
            <a:r>
              <a:rPr lang="el-GR" dirty="0"/>
              <a:t>Πολυπλοκότητα μεταλλευτικών συστημάτων και γεωλογίας</a:t>
            </a:r>
          </a:p>
          <a:p>
            <a:r>
              <a:rPr lang="el-GR" dirty="0"/>
              <a:t>Νομοθεσία – νομικό πλαίσιο εφαρμογής συστημάτων ΜΜ</a:t>
            </a:r>
          </a:p>
          <a:p>
            <a:r>
              <a:rPr lang="el-GR" dirty="0"/>
              <a:t>Φραγμοί στην καινοτομία – πνευματικά δικαιώματα και ανταγωνισμός</a:t>
            </a:r>
          </a:p>
          <a:p>
            <a:endParaRPr lang="el-GR" dirty="0"/>
          </a:p>
          <a:p>
            <a:endParaRPr lang="en-GB" dirty="0"/>
          </a:p>
        </p:txBody>
      </p:sp>
      <p:sp>
        <p:nvSpPr>
          <p:cNvPr id="5" name="Θέση αριθμού διαφάνειας 4">
            <a:extLst>
              <a:ext uri="{FF2B5EF4-FFF2-40B4-BE49-F238E27FC236}">
                <a16:creationId xmlns:a16="http://schemas.microsoft.com/office/drawing/2014/main" id="{F8228E51-C732-D4F1-59AD-BE3427D33D50}"/>
              </a:ext>
            </a:extLst>
          </p:cNvPr>
          <p:cNvSpPr>
            <a:spLocks noGrp="1"/>
          </p:cNvSpPr>
          <p:nvPr>
            <p:ph type="sldNum" sz="quarter" idx="12"/>
          </p:nvPr>
        </p:nvSpPr>
        <p:spPr/>
        <p:txBody>
          <a:bodyPr/>
          <a:lstStyle/>
          <a:p>
            <a:fld id="{E1B01750-628E-433D-A445-C492351D21B9}" type="slidenum">
              <a:rPr lang="en-GB" smtClean="0"/>
              <a:pPr/>
              <a:t>43</a:t>
            </a:fld>
            <a:r>
              <a:rPr lang="el-GR"/>
              <a:t> / 48</a:t>
            </a:r>
            <a:endParaRPr lang="en-GB" dirty="0"/>
          </a:p>
        </p:txBody>
      </p:sp>
      <p:pic>
        <p:nvPicPr>
          <p:cNvPr id="6" name="Εικόνα 5">
            <a:extLst>
              <a:ext uri="{FF2B5EF4-FFF2-40B4-BE49-F238E27FC236}">
                <a16:creationId xmlns:a16="http://schemas.microsoft.com/office/drawing/2014/main" id="{32B728E1-113D-BAA5-71CF-6E3B8D8ABB5A}"/>
              </a:ext>
            </a:extLst>
          </p:cNvPr>
          <p:cNvPicPr>
            <a:picLocks noChangeAspect="1"/>
          </p:cNvPicPr>
          <p:nvPr/>
        </p:nvPicPr>
        <p:blipFill rotWithShape="1">
          <a:blip r:embed="rId3"/>
          <a:srcRect l="2366" t="1700" r="2564" b="1812"/>
          <a:stretch/>
        </p:blipFill>
        <p:spPr>
          <a:xfrm>
            <a:off x="8512098" y="1987061"/>
            <a:ext cx="3102853" cy="3083540"/>
          </a:xfrm>
          <a:prstGeom prst="flowChartConnector">
            <a:avLst/>
          </a:prstGeom>
          <a:effectLst>
            <a:glow rad="101600">
              <a:schemeClr val="accent1">
                <a:satMod val="175000"/>
                <a:alpha val="40000"/>
              </a:schemeClr>
            </a:glow>
          </a:effectLst>
        </p:spPr>
      </p:pic>
    </p:spTree>
    <p:extLst>
      <p:ext uri="{BB962C8B-B14F-4D97-AF65-F5344CB8AC3E}">
        <p14:creationId xmlns:p14="http://schemas.microsoft.com/office/powerpoint/2010/main" val="3657565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7DD2B0-91D6-C3C7-4C06-DA6A1B393831}"/>
              </a:ext>
            </a:extLst>
          </p:cNvPr>
          <p:cNvSpPr>
            <a:spLocks noGrp="1"/>
          </p:cNvSpPr>
          <p:nvPr>
            <p:ph type="title"/>
          </p:nvPr>
        </p:nvSpPr>
        <p:spPr/>
        <p:txBody>
          <a:bodyPr>
            <a:normAutofit/>
          </a:bodyPr>
          <a:lstStyle/>
          <a:p>
            <a:r>
              <a:rPr lang="el-GR" sz="3600" dirty="0"/>
              <a:t>Θέματα εφαρμογής μεθόδων ΜΜ στη Μεταλλευτική</a:t>
            </a:r>
            <a:endParaRPr lang="en-GB" sz="3600" dirty="0"/>
          </a:p>
        </p:txBody>
      </p:sp>
      <p:sp>
        <p:nvSpPr>
          <p:cNvPr id="3" name="Θέση περιεχομένου 2">
            <a:extLst>
              <a:ext uri="{FF2B5EF4-FFF2-40B4-BE49-F238E27FC236}">
                <a16:creationId xmlns:a16="http://schemas.microsoft.com/office/drawing/2014/main" id="{CA2ADBAD-0F68-AF2F-DFA7-F473CFF4A511}"/>
              </a:ext>
            </a:extLst>
          </p:cNvPr>
          <p:cNvSpPr>
            <a:spLocks noGrp="1"/>
          </p:cNvSpPr>
          <p:nvPr>
            <p:ph idx="1"/>
          </p:nvPr>
        </p:nvSpPr>
        <p:spPr>
          <a:xfrm>
            <a:off x="492370" y="1987061"/>
            <a:ext cx="7444268" cy="4189901"/>
          </a:xfrm>
        </p:spPr>
        <p:txBody>
          <a:bodyPr>
            <a:normAutofit fontScale="92500" lnSpcReduction="20000"/>
          </a:bodyPr>
          <a:lstStyle/>
          <a:p>
            <a:r>
              <a:rPr lang="el-GR" dirty="0"/>
              <a:t>Ασφάλεια και ιδιοκτησία δεδομένων κατά τη χρήση συστημάτων ΜΜ στο διαδίκτυο και στο νέφος</a:t>
            </a:r>
          </a:p>
          <a:p>
            <a:r>
              <a:rPr lang="el-GR" dirty="0"/>
              <a:t>Διαφάνεια και τεκμηρίωση διαδικασιών που ενσωματώνουν μεθόδους ΜΜ</a:t>
            </a:r>
          </a:p>
          <a:p>
            <a:r>
              <a:rPr lang="el-GR" dirty="0"/>
              <a:t>Προσβασιμότητα στο διαδίκτυο σε απομακρυσμένες περιοχές (μεταλλεία και λατομεία)</a:t>
            </a:r>
          </a:p>
          <a:p>
            <a:r>
              <a:rPr lang="el-GR" dirty="0"/>
              <a:t>Ασφάλεια εργοταξίων και εργοστασιακών μονάδων</a:t>
            </a:r>
          </a:p>
          <a:p>
            <a:r>
              <a:rPr lang="el-GR" dirty="0"/>
              <a:t>Μείωση θέσεων εργασίας λόγω αυτοματοποίησης</a:t>
            </a:r>
          </a:p>
          <a:p>
            <a:r>
              <a:rPr lang="el-GR" dirty="0"/>
              <a:t>Εκπαίδευση μηχανικών και γεωλόγων</a:t>
            </a:r>
          </a:p>
          <a:p>
            <a:endParaRPr lang="en-GB" dirty="0"/>
          </a:p>
        </p:txBody>
      </p:sp>
      <p:sp>
        <p:nvSpPr>
          <p:cNvPr id="5" name="Θέση αριθμού διαφάνειας 4">
            <a:extLst>
              <a:ext uri="{FF2B5EF4-FFF2-40B4-BE49-F238E27FC236}">
                <a16:creationId xmlns:a16="http://schemas.microsoft.com/office/drawing/2014/main" id="{14250975-02CA-FF66-3B41-4255A04FF3D2}"/>
              </a:ext>
            </a:extLst>
          </p:cNvPr>
          <p:cNvSpPr>
            <a:spLocks noGrp="1"/>
          </p:cNvSpPr>
          <p:nvPr>
            <p:ph type="sldNum" sz="quarter" idx="12"/>
          </p:nvPr>
        </p:nvSpPr>
        <p:spPr/>
        <p:txBody>
          <a:bodyPr/>
          <a:lstStyle/>
          <a:p>
            <a:fld id="{E1B01750-628E-433D-A445-C492351D21B9}" type="slidenum">
              <a:rPr lang="en-GB" smtClean="0"/>
              <a:pPr/>
              <a:t>44</a:t>
            </a:fld>
            <a:r>
              <a:rPr lang="el-GR"/>
              <a:t> / 48</a:t>
            </a:r>
            <a:endParaRPr lang="en-GB" dirty="0"/>
          </a:p>
        </p:txBody>
      </p:sp>
      <p:pic>
        <p:nvPicPr>
          <p:cNvPr id="5122" name="Picture 2" descr="How you're already using the cloud and don't even know it | Dropbox Blog">
            <a:extLst>
              <a:ext uri="{FF2B5EF4-FFF2-40B4-BE49-F238E27FC236}">
                <a16:creationId xmlns:a16="http://schemas.microsoft.com/office/drawing/2014/main" id="{E4647C88-5507-52FE-1F95-81C093B10A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45" r="17581"/>
          <a:stretch/>
        </p:blipFill>
        <p:spPr bwMode="auto">
          <a:xfrm>
            <a:off x="7870026" y="1987061"/>
            <a:ext cx="3941759" cy="367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200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6" name="Picture 4" descr="Hexagon's Power of One: Empowering digital transformation for the mining  industry - International Mining">
            <a:extLst>
              <a:ext uri="{FF2B5EF4-FFF2-40B4-BE49-F238E27FC236}">
                <a16:creationId xmlns:a16="http://schemas.microsoft.com/office/drawing/2014/main" id="{2C809D92-E83C-1BC2-1E6D-399EBE4E4B61}"/>
              </a:ext>
            </a:extLst>
          </p:cNvPr>
          <p:cNvPicPr>
            <a:picLocks noChangeAspect="1" noChangeArrowheads="1"/>
          </p:cNvPicPr>
          <p:nvPr/>
        </p:nvPicPr>
        <p:blipFill rotWithShape="1">
          <a:blip r:embed="rId4">
            <a:duotone>
              <a:prstClr val="black"/>
              <a:schemeClr val="tx2">
                <a:tint val="45000"/>
                <a:satMod val="400000"/>
              </a:schemeClr>
            </a:duotone>
            <a:alphaModFix amt="12000"/>
            <a:extLst>
              <a:ext uri="{28A0092B-C50C-407E-A947-70E740481C1C}">
                <a14:useLocalDpi xmlns:a14="http://schemas.microsoft.com/office/drawing/2010/main" val="0"/>
              </a:ext>
            </a:extLst>
          </a:blip>
          <a:srcRect/>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72823D6-2684-B87E-1C84-0F338EA877E6}"/>
              </a:ext>
            </a:extLst>
          </p:cNvPr>
          <p:cNvSpPr>
            <a:spLocks noGrp="1"/>
          </p:cNvSpPr>
          <p:nvPr>
            <p:ph type="title"/>
          </p:nvPr>
        </p:nvSpPr>
        <p:spPr>
          <a:xfrm>
            <a:off x="838200" y="365125"/>
            <a:ext cx="10515600" cy="1325563"/>
          </a:xfrm>
        </p:spPr>
        <p:txBody>
          <a:bodyPr>
            <a:normAutofit/>
          </a:bodyPr>
          <a:lstStyle/>
          <a:p>
            <a:r>
              <a:rPr lang="el-GR" sz="3600" dirty="0"/>
              <a:t>Βήματα ανάπτυξης και εφαρμογής συστημάτων ΜΜ στη μεταλλευτική</a:t>
            </a:r>
            <a:endParaRPr lang="en-GB" sz="3600" dirty="0"/>
          </a:p>
        </p:txBody>
      </p:sp>
      <p:sp>
        <p:nvSpPr>
          <p:cNvPr id="3" name="Θέση περιεχομένου 2">
            <a:extLst>
              <a:ext uri="{FF2B5EF4-FFF2-40B4-BE49-F238E27FC236}">
                <a16:creationId xmlns:a16="http://schemas.microsoft.com/office/drawing/2014/main" id="{4505B199-A317-209D-8A4A-4EF327944139}"/>
              </a:ext>
            </a:extLst>
          </p:cNvPr>
          <p:cNvSpPr>
            <a:spLocks noGrp="1"/>
          </p:cNvSpPr>
          <p:nvPr>
            <p:ph idx="1"/>
          </p:nvPr>
        </p:nvSpPr>
        <p:spPr>
          <a:xfrm>
            <a:off x="1120000" y="1825625"/>
            <a:ext cx="10233800" cy="4351338"/>
          </a:xfrm>
        </p:spPr>
        <p:txBody>
          <a:bodyPr>
            <a:normAutofit/>
          </a:bodyPr>
          <a:lstStyle/>
          <a:p>
            <a:r>
              <a:rPr lang="el-GR" sz="2400" b="1" dirty="0">
                <a:solidFill>
                  <a:srgbClr val="FFFF00"/>
                </a:solidFill>
              </a:rPr>
              <a:t>Εντοπισμός πεδίου/πεδίων εφαρμογής </a:t>
            </a:r>
            <a:r>
              <a:rPr lang="el-GR" sz="2400" dirty="0"/>
              <a:t>- διαμόρφωση προβλήματος που θα προσεγγιστεί μέσω τεχνολογίας ΜΜ</a:t>
            </a:r>
          </a:p>
          <a:p>
            <a:r>
              <a:rPr lang="el-GR" sz="2400" b="1" dirty="0">
                <a:solidFill>
                  <a:srgbClr val="FFFF00"/>
                </a:solidFill>
              </a:rPr>
              <a:t>Προετοιμασία δεδομένων</a:t>
            </a:r>
            <a:r>
              <a:rPr lang="el-GR" sz="2400" dirty="0"/>
              <a:t>: συλλογή, επεξεργασία και τελική διαμόρφωση δεδομένων σε μορφή που να επιτρέπει την εξαγωγή γνώσης και τη λήψη αποφάσεων.</a:t>
            </a:r>
          </a:p>
          <a:p>
            <a:r>
              <a:rPr lang="el-GR" sz="2400" b="1" dirty="0">
                <a:solidFill>
                  <a:srgbClr val="FFFF00"/>
                </a:solidFill>
              </a:rPr>
              <a:t>Επιλογή και εφαρμογή μοντέλου ανάλυσης</a:t>
            </a:r>
            <a:r>
              <a:rPr lang="el-GR" sz="2400" dirty="0"/>
              <a:t>: επιλογή κατάλληλου μοντέλου ΜΜ ανάλογα με τις ιδιαιτερότητες του πεδίου εφαρμογής.</a:t>
            </a:r>
          </a:p>
          <a:p>
            <a:r>
              <a:rPr lang="el-GR" sz="2400" b="1" dirty="0">
                <a:solidFill>
                  <a:srgbClr val="FFFF00"/>
                </a:solidFill>
              </a:rPr>
              <a:t>Επικοινωνία αποτελεσμάτων εφαρμογής</a:t>
            </a:r>
            <a:r>
              <a:rPr lang="el-GR" sz="2400" dirty="0"/>
              <a:t>: </a:t>
            </a:r>
            <a:r>
              <a:rPr lang="el-GR" sz="2400" dirty="0" err="1"/>
              <a:t>οπτικοποίηση</a:t>
            </a:r>
            <a:r>
              <a:rPr lang="el-GR" sz="2400" dirty="0"/>
              <a:t> και αναφορά αποτελεσμάτων εφαρμογής για την αξιολόγηση του συστήματος.</a:t>
            </a:r>
          </a:p>
          <a:p>
            <a:r>
              <a:rPr lang="el-GR" sz="2400" b="1" dirty="0">
                <a:solidFill>
                  <a:srgbClr val="FFFF00"/>
                </a:solidFill>
              </a:rPr>
              <a:t>Ενσωμάτωση και ολοκλήρωση συστήματος</a:t>
            </a:r>
            <a:r>
              <a:rPr lang="el-GR" sz="2400" dirty="0"/>
              <a:t>: τεκμηρίωση εφαρμογής συστήματος, εκπαίδευση προσωπικού, κλπ.</a:t>
            </a:r>
          </a:p>
          <a:p>
            <a:endParaRPr lang="en-GB" sz="2400" dirty="0"/>
          </a:p>
        </p:txBody>
      </p:sp>
      <p:sp>
        <p:nvSpPr>
          <p:cNvPr id="6" name="Θέση αριθμού διαφάνειας 5">
            <a:extLst>
              <a:ext uri="{FF2B5EF4-FFF2-40B4-BE49-F238E27FC236}">
                <a16:creationId xmlns:a16="http://schemas.microsoft.com/office/drawing/2014/main" id="{D1E206C3-827F-09D5-9C3B-EBE710F3AD40}"/>
              </a:ext>
            </a:extLst>
          </p:cNvPr>
          <p:cNvSpPr>
            <a:spLocks noGrp="1"/>
          </p:cNvSpPr>
          <p:nvPr>
            <p:ph type="sldNum" sz="quarter" idx="12"/>
          </p:nvPr>
        </p:nvSpPr>
        <p:spPr/>
        <p:txBody>
          <a:bodyPr/>
          <a:lstStyle/>
          <a:p>
            <a:fld id="{E1B01750-628E-433D-A445-C492351D21B9}" type="slidenum">
              <a:rPr lang="en-GB" smtClean="0"/>
              <a:pPr/>
              <a:t>45</a:t>
            </a:fld>
            <a:r>
              <a:rPr lang="el-GR"/>
              <a:t> / 48</a:t>
            </a:r>
            <a:endParaRPr lang="en-GB" dirty="0"/>
          </a:p>
        </p:txBody>
      </p:sp>
    </p:spTree>
    <p:extLst>
      <p:ext uri="{BB962C8B-B14F-4D97-AF65-F5344CB8AC3E}">
        <p14:creationId xmlns:p14="http://schemas.microsoft.com/office/powerpoint/2010/main" val="133302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3F4CAB-CF1A-8EF6-1431-749B5E664EE6}"/>
              </a:ext>
            </a:extLst>
          </p:cNvPr>
          <p:cNvSpPr>
            <a:spLocks noGrp="1"/>
          </p:cNvSpPr>
          <p:nvPr>
            <p:ph type="title"/>
          </p:nvPr>
        </p:nvSpPr>
        <p:spPr/>
        <p:txBody>
          <a:bodyPr/>
          <a:lstStyle/>
          <a:p>
            <a:r>
              <a:rPr lang="el-GR" dirty="0"/>
              <a:t>Το μέλλον της ΜΜ στη Μεταλλευτική</a:t>
            </a:r>
            <a:endParaRPr lang="en-GB" dirty="0"/>
          </a:p>
        </p:txBody>
      </p:sp>
      <p:sp>
        <p:nvSpPr>
          <p:cNvPr id="3" name="Θέση περιεχομένου 2">
            <a:extLst>
              <a:ext uri="{FF2B5EF4-FFF2-40B4-BE49-F238E27FC236}">
                <a16:creationId xmlns:a16="http://schemas.microsoft.com/office/drawing/2014/main" id="{F791FEEF-0B4F-26C8-4FEB-168FDB41D62C}"/>
              </a:ext>
            </a:extLst>
          </p:cNvPr>
          <p:cNvSpPr>
            <a:spLocks noGrp="1"/>
          </p:cNvSpPr>
          <p:nvPr>
            <p:ph idx="1"/>
          </p:nvPr>
        </p:nvSpPr>
        <p:spPr>
          <a:xfrm>
            <a:off x="492370" y="1862769"/>
            <a:ext cx="6417478" cy="4617925"/>
          </a:xfrm>
        </p:spPr>
        <p:txBody>
          <a:bodyPr>
            <a:normAutofit fontScale="70000" lnSpcReduction="20000"/>
          </a:bodyPr>
          <a:lstStyle/>
          <a:p>
            <a:pPr>
              <a:lnSpc>
                <a:spcPct val="120000"/>
              </a:lnSpc>
            </a:pPr>
            <a:r>
              <a:rPr lang="el-GR" dirty="0"/>
              <a:t>Η ΜΜ σε συνδυασμό με άλλες ανατρεπτικές τεχνολογίες, έχει τη δυνατότητα να βάλει τη μεταλλευτική βιομηχανία σε μια νέα εποχή.</a:t>
            </a:r>
          </a:p>
          <a:p>
            <a:pPr>
              <a:lnSpc>
                <a:spcPct val="120000"/>
              </a:lnSpc>
            </a:pPr>
            <a:r>
              <a:rPr lang="el-GR" dirty="0"/>
              <a:t>Η διαδικασία αυτή </a:t>
            </a:r>
            <a:r>
              <a:rPr lang="el-GR" b="1" dirty="0">
                <a:solidFill>
                  <a:srgbClr val="FFFF00"/>
                </a:solidFill>
              </a:rPr>
              <a:t>έχει ήδη ξεκινήσει </a:t>
            </a:r>
            <a:r>
              <a:rPr lang="el-GR" dirty="0"/>
              <a:t>– ένα μεγάλο ποσοστό των εταιρειών του κλάδου επενδύουν σταδιακά σε συστήματα ΜΜ.</a:t>
            </a:r>
          </a:p>
          <a:p>
            <a:pPr>
              <a:lnSpc>
                <a:spcPct val="120000"/>
              </a:lnSpc>
            </a:pPr>
            <a:r>
              <a:rPr lang="el-GR" dirty="0"/>
              <a:t>Για να αξιοποιηθεί πλήρως η τεχνολογία αυτή χρειάζονται περισσότερες προσπάθειες και συνεργασίες μεταξύ των εταιρειών και των ερευνητικών κέντρων.</a:t>
            </a:r>
          </a:p>
          <a:p>
            <a:pPr>
              <a:lnSpc>
                <a:spcPct val="120000"/>
              </a:lnSpc>
            </a:pPr>
            <a:r>
              <a:rPr lang="el-GR" dirty="0"/>
              <a:t>Κάθε νέα προσπάθεια οδηγεί σε νέα γνώση, νέα δεδομένα και περισσότερη εμπιστοσύνη, επιταχύνοντας την αποδοχή και τη διείσδυση της ΜΜ στη μεταλλευτική βιομηχανία.</a:t>
            </a:r>
            <a:endParaRPr lang="en-GB" dirty="0"/>
          </a:p>
        </p:txBody>
      </p:sp>
      <p:pic>
        <p:nvPicPr>
          <p:cNvPr id="8194" name="Picture 2" descr="Spot (on) in the mine - LKAB">
            <a:extLst>
              <a:ext uri="{FF2B5EF4-FFF2-40B4-BE49-F238E27FC236}">
                <a16:creationId xmlns:a16="http://schemas.microsoft.com/office/drawing/2014/main" id="{9CB90AD1-6EF0-91F1-AF00-96889B0F5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293" y="1987061"/>
            <a:ext cx="5142707"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9A2348-6AA3-7634-1F1A-BC5E95FBF5EC}"/>
              </a:ext>
            </a:extLst>
          </p:cNvPr>
          <p:cNvSpPr txBox="1"/>
          <p:nvPr/>
        </p:nvSpPr>
        <p:spPr>
          <a:xfrm>
            <a:off x="7230359" y="5495827"/>
            <a:ext cx="4845377" cy="430887"/>
          </a:xfrm>
          <a:prstGeom prst="rect">
            <a:avLst/>
          </a:prstGeom>
          <a:noFill/>
        </p:spPr>
        <p:txBody>
          <a:bodyPr wrap="square" rtlCol="0">
            <a:spAutoFit/>
          </a:bodyPr>
          <a:lstStyle/>
          <a:p>
            <a:r>
              <a:rPr lang="el-GR" sz="1100" dirty="0"/>
              <a:t>Το </a:t>
            </a:r>
            <a:r>
              <a:rPr lang="en-GB" sz="1100" dirty="0"/>
              <a:t>Spot </a:t>
            </a:r>
            <a:r>
              <a:rPr lang="el-GR" sz="1100" dirty="0"/>
              <a:t>της </a:t>
            </a:r>
            <a:r>
              <a:rPr lang="en-GB" sz="1100" dirty="0"/>
              <a:t>Boston Dynamics </a:t>
            </a:r>
            <a:r>
              <a:rPr lang="el-GR" sz="1100" dirty="0"/>
              <a:t>σε υπόγειο μεταλλείο της </a:t>
            </a:r>
            <a:r>
              <a:rPr lang="en-GB" sz="1100" dirty="0"/>
              <a:t>LKAB, </a:t>
            </a:r>
            <a:r>
              <a:rPr lang="el-GR" sz="1100" dirty="0"/>
              <a:t>δίπλα στον Μηχανικό Έρευνας Νικόλαο Πετρόπουλο (Πηγή: </a:t>
            </a:r>
            <a:r>
              <a:rPr lang="en-GB" sz="1100" dirty="0"/>
              <a:t>LKAB)</a:t>
            </a:r>
          </a:p>
        </p:txBody>
      </p:sp>
      <p:sp>
        <p:nvSpPr>
          <p:cNvPr id="6" name="Θέση αριθμού διαφάνειας 5">
            <a:extLst>
              <a:ext uri="{FF2B5EF4-FFF2-40B4-BE49-F238E27FC236}">
                <a16:creationId xmlns:a16="http://schemas.microsoft.com/office/drawing/2014/main" id="{CF714716-9BCB-C023-1B11-51919E4B7115}"/>
              </a:ext>
            </a:extLst>
          </p:cNvPr>
          <p:cNvSpPr>
            <a:spLocks noGrp="1"/>
          </p:cNvSpPr>
          <p:nvPr>
            <p:ph type="sldNum" sz="quarter" idx="12"/>
          </p:nvPr>
        </p:nvSpPr>
        <p:spPr/>
        <p:txBody>
          <a:bodyPr/>
          <a:lstStyle/>
          <a:p>
            <a:fld id="{E1B01750-628E-433D-A445-C492351D21B9}" type="slidenum">
              <a:rPr lang="en-GB" smtClean="0"/>
              <a:pPr/>
              <a:t>46</a:t>
            </a:fld>
            <a:r>
              <a:rPr lang="el-GR"/>
              <a:t> / 48</a:t>
            </a:r>
            <a:endParaRPr lang="en-GB" dirty="0"/>
          </a:p>
        </p:txBody>
      </p:sp>
    </p:spTree>
    <p:extLst>
      <p:ext uri="{BB962C8B-B14F-4D97-AF65-F5344CB8AC3E}">
        <p14:creationId xmlns:p14="http://schemas.microsoft.com/office/powerpoint/2010/main" val="222861789"/>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SA Mars Perseverance Rover: Digging Into Drill Data">
            <a:extLst>
              <a:ext uri="{FF2B5EF4-FFF2-40B4-BE49-F238E27FC236}">
                <a16:creationId xmlns:a16="http://schemas.microsoft.com/office/drawing/2014/main" id="{04DF931D-462A-1880-F9A7-655C3E857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37" y="551681"/>
            <a:ext cx="11291326" cy="56252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SA's Perseverance rover to drill into Mars using part made on Vancouver  Island | CBC News">
            <a:extLst>
              <a:ext uri="{FF2B5EF4-FFF2-40B4-BE49-F238E27FC236}">
                <a16:creationId xmlns:a16="http://schemas.microsoft.com/office/drawing/2014/main" id="{FE07A614-2397-5308-CBB0-0BC21495B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93915"/>
            <a:ext cx="3176833" cy="1786969"/>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650131E9-B7EF-AE7A-6849-C0203100D154}"/>
              </a:ext>
            </a:extLst>
          </p:cNvPr>
          <p:cNvSpPr>
            <a:spLocks noGrp="1"/>
          </p:cNvSpPr>
          <p:nvPr>
            <p:ph type="sldNum" sz="quarter" idx="12"/>
          </p:nvPr>
        </p:nvSpPr>
        <p:spPr/>
        <p:txBody>
          <a:bodyPr/>
          <a:lstStyle/>
          <a:p>
            <a:fld id="{E1B01750-628E-433D-A445-C492351D21B9}" type="slidenum">
              <a:rPr lang="en-GB" smtClean="0"/>
              <a:pPr/>
              <a:t>47</a:t>
            </a:fld>
            <a:r>
              <a:rPr lang="el-GR" dirty="0"/>
              <a:t> / 48</a:t>
            </a:r>
            <a:endParaRPr lang="en-GB" dirty="0"/>
          </a:p>
        </p:txBody>
      </p:sp>
      <p:sp>
        <p:nvSpPr>
          <p:cNvPr id="6" name="TextBox 5">
            <a:extLst>
              <a:ext uri="{FF2B5EF4-FFF2-40B4-BE49-F238E27FC236}">
                <a16:creationId xmlns:a16="http://schemas.microsoft.com/office/drawing/2014/main" id="{4B57F63F-BFBB-A15D-60D2-9EF4470588F8}"/>
              </a:ext>
            </a:extLst>
          </p:cNvPr>
          <p:cNvSpPr txBox="1"/>
          <p:nvPr/>
        </p:nvSpPr>
        <p:spPr>
          <a:xfrm>
            <a:off x="2210540" y="6338766"/>
            <a:ext cx="6560598" cy="261610"/>
          </a:xfrm>
          <a:prstGeom prst="rect">
            <a:avLst/>
          </a:prstGeom>
          <a:noFill/>
        </p:spPr>
        <p:txBody>
          <a:bodyPr wrap="square" rtlCol="0">
            <a:spAutoFit/>
          </a:bodyPr>
          <a:lstStyle/>
          <a:p>
            <a:r>
              <a:rPr lang="en-GB" sz="1100" dirty="0"/>
              <a:t>NASA Mars 2020 Mission – Perseverance rover</a:t>
            </a:r>
          </a:p>
        </p:txBody>
      </p:sp>
      <p:sp>
        <p:nvSpPr>
          <p:cNvPr id="2" name="TextBox 1">
            <a:extLst>
              <a:ext uri="{FF2B5EF4-FFF2-40B4-BE49-F238E27FC236}">
                <a16:creationId xmlns:a16="http://schemas.microsoft.com/office/drawing/2014/main" id="{68F6C2BC-F781-D7B6-CAA5-94CE57B2D507}"/>
              </a:ext>
            </a:extLst>
          </p:cNvPr>
          <p:cNvSpPr txBox="1"/>
          <p:nvPr/>
        </p:nvSpPr>
        <p:spPr>
          <a:xfrm>
            <a:off x="577049" y="5637320"/>
            <a:ext cx="5518951" cy="369332"/>
          </a:xfrm>
          <a:prstGeom prst="rect">
            <a:avLst/>
          </a:prstGeom>
          <a:noFill/>
        </p:spPr>
        <p:txBody>
          <a:bodyPr wrap="square" rtlCol="0">
            <a:spAutoFit/>
          </a:bodyPr>
          <a:lstStyle/>
          <a:p>
            <a:r>
              <a:rPr lang="el-GR" i="1" dirty="0"/>
              <a:t>η μηχανική μάθηση ταξιδεύει μακριά…</a:t>
            </a:r>
            <a:endParaRPr lang="en-GB" dirty="0"/>
          </a:p>
        </p:txBody>
      </p:sp>
    </p:spTree>
    <p:extLst>
      <p:ext uri="{BB962C8B-B14F-4D97-AF65-F5344CB8AC3E}">
        <p14:creationId xmlns:p14="http://schemas.microsoft.com/office/powerpoint/2010/main" val="2854478260"/>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st Cinematography – The Many Looks Of Avatar">
            <a:extLst>
              <a:ext uri="{FF2B5EF4-FFF2-40B4-BE49-F238E27FC236}">
                <a16:creationId xmlns:a16="http://schemas.microsoft.com/office/drawing/2014/main" id="{94376A89-0EA7-5BC5-92BE-AFED2DB21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76275"/>
            <a:ext cx="5520267" cy="3105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dley Scott inspires Network Rail's cave-exploring drone - BBC News">
            <a:extLst>
              <a:ext uri="{FF2B5EF4-FFF2-40B4-BE49-F238E27FC236}">
                <a16:creationId xmlns:a16="http://schemas.microsoft.com/office/drawing/2014/main" id="{8F410FDC-0CB7-9CCE-6893-75CD29BBA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727" y="676275"/>
            <a:ext cx="5734050" cy="32254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lement 3D | Prometheus Inspired Scene version 2 - YouTube">
            <a:extLst>
              <a:ext uri="{FF2B5EF4-FFF2-40B4-BE49-F238E27FC236}">
                <a16:creationId xmlns:a16="http://schemas.microsoft.com/office/drawing/2014/main" id="{0869E907-D203-16BB-3F97-A66D4DBA8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60" y="3586757"/>
            <a:ext cx="5324475" cy="299501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erminator Genisys: 22 Questions About the Film Answered ...">
            <a:extLst>
              <a:ext uri="{FF2B5EF4-FFF2-40B4-BE49-F238E27FC236}">
                <a16:creationId xmlns:a16="http://schemas.microsoft.com/office/drawing/2014/main" id="{0AFC3CE5-9CD4-A8AB-DE00-B365B0701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290" y="3669665"/>
            <a:ext cx="4004846" cy="26645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4A0029-86BA-0D6E-CBFD-669A2D58E77A}"/>
              </a:ext>
            </a:extLst>
          </p:cNvPr>
          <p:cNvSpPr txBox="1"/>
          <p:nvPr/>
        </p:nvSpPr>
        <p:spPr>
          <a:xfrm>
            <a:off x="461639" y="914400"/>
            <a:ext cx="3755254" cy="646331"/>
          </a:xfrm>
          <a:prstGeom prst="rect">
            <a:avLst/>
          </a:prstGeom>
          <a:noFill/>
        </p:spPr>
        <p:txBody>
          <a:bodyPr wrap="square" rtlCol="0">
            <a:spAutoFit/>
          </a:bodyPr>
          <a:lstStyle/>
          <a:p>
            <a:r>
              <a:rPr lang="el-GR" b="1" i="1" dirty="0">
                <a:effectLst>
                  <a:outerShdw blurRad="38100" dist="38100" dir="2700000" algn="tl">
                    <a:srgbClr val="000000">
                      <a:alpha val="43137"/>
                    </a:srgbClr>
                  </a:outerShdw>
                </a:effectLst>
              </a:rPr>
              <a:t>Μειωμένο περιβαλλοντικό αποτύπωμα…</a:t>
            </a:r>
            <a:endParaRPr lang="en-GB" b="1"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B8792DEC-1E38-895E-48B9-AB79BEB39AA4}"/>
              </a:ext>
            </a:extLst>
          </p:cNvPr>
          <p:cNvSpPr txBox="1"/>
          <p:nvPr/>
        </p:nvSpPr>
        <p:spPr>
          <a:xfrm>
            <a:off x="6365290" y="847988"/>
            <a:ext cx="4004846" cy="369332"/>
          </a:xfrm>
          <a:prstGeom prst="rect">
            <a:avLst/>
          </a:prstGeom>
          <a:noFill/>
        </p:spPr>
        <p:txBody>
          <a:bodyPr wrap="square" rtlCol="0">
            <a:spAutoFit/>
          </a:bodyPr>
          <a:lstStyle/>
          <a:p>
            <a:r>
              <a:rPr lang="el-GR" b="1" i="1" dirty="0">
                <a:effectLst>
                  <a:outerShdw blurRad="38100" dist="38100" dir="2700000" algn="tl">
                    <a:srgbClr val="000000">
                      <a:alpha val="43137"/>
                    </a:srgbClr>
                  </a:outerShdw>
                </a:effectLst>
              </a:rPr>
              <a:t>Εργασία σε επικίνδυνο περιβάλλον…</a:t>
            </a:r>
            <a:endParaRPr lang="en-GB" b="1" i="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D0C53C4-62AF-3A62-84A1-A573CCA00D8D}"/>
              </a:ext>
            </a:extLst>
          </p:cNvPr>
          <p:cNvSpPr txBox="1"/>
          <p:nvPr/>
        </p:nvSpPr>
        <p:spPr>
          <a:xfrm>
            <a:off x="6490086" y="5825346"/>
            <a:ext cx="3755254" cy="369332"/>
          </a:xfrm>
          <a:prstGeom prst="rect">
            <a:avLst/>
          </a:prstGeom>
          <a:noFill/>
        </p:spPr>
        <p:txBody>
          <a:bodyPr wrap="square" rtlCol="0">
            <a:spAutoFit/>
          </a:bodyPr>
          <a:lstStyle/>
          <a:p>
            <a:r>
              <a:rPr lang="el-GR" b="1" i="1" dirty="0">
                <a:effectLst>
                  <a:outerShdw blurRad="38100" dist="38100" dir="2700000" algn="tl">
                    <a:srgbClr val="000000">
                      <a:alpha val="43137"/>
                    </a:srgbClr>
                  </a:outerShdw>
                </a:effectLst>
              </a:rPr>
              <a:t>Ασφάλεια στις μεταφορές…</a:t>
            </a:r>
            <a:endParaRPr lang="en-GB" b="1" i="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7C7CDDDA-0AE7-38CB-81DB-8793262C8A54}"/>
              </a:ext>
            </a:extLst>
          </p:cNvPr>
          <p:cNvSpPr txBox="1"/>
          <p:nvPr/>
        </p:nvSpPr>
        <p:spPr>
          <a:xfrm>
            <a:off x="670011" y="5825346"/>
            <a:ext cx="3755254" cy="646331"/>
          </a:xfrm>
          <a:prstGeom prst="rect">
            <a:avLst/>
          </a:prstGeom>
          <a:noFill/>
        </p:spPr>
        <p:txBody>
          <a:bodyPr wrap="square" rtlCol="0">
            <a:spAutoFit/>
          </a:bodyPr>
          <a:lstStyle/>
          <a:p>
            <a:r>
              <a:rPr lang="el-GR" b="1" i="1" dirty="0">
                <a:effectLst>
                  <a:outerShdw blurRad="38100" dist="38100" dir="2700000" algn="tl">
                    <a:srgbClr val="000000">
                      <a:alpha val="43137"/>
                    </a:srgbClr>
                  </a:outerShdw>
                </a:effectLst>
              </a:rPr>
              <a:t>Προσβασιμότητα στο διαδίκτυο σε απομακρυσμένες περιοχές …</a:t>
            </a:r>
            <a:endParaRPr lang="en-GB" b="1" i="1" dirty="0">
              <a:effectLst>
                <a:outerShdw blurRad="38100" dist="38100" dir="2700000" algn="tl">
                  <a:srgbClr val="000000">
                    <a:alpha val="43137"/>
                  </a:srgbClr>
                </a:outerShdw>
              </a:effectLst>
            </a:endParaRPr>
          </a:p>
        </p:txBody>
      </p:sp>
      <p:sp>
        <p:nvSpPr>
          <p:cNvPr id="7" name="Θέση αριθμού διαφάνειας 6">
            <a:extLst>
              <a:ext uri="{FF2B5EF4-FFF2-40B4-BE49-F238E27FC236}">
                <a16:creationId xmlns:a16="http://schemas.microsoft.com/office/drawing/2014/main" id="{8A04D69A-4C19-81A0-8E1F-5E2309B6D4B5}"/>
              </a:ext>
            </a:extLst>
          </p:cNvPr>
          <p:cNvSpPr>
            <a:spLocks noGrp="1"/>
          </p:cNvSpPr>
          <p:nvPr>
            <p:ph type="sldNum" sz="quarter" idx="12"/>
          </p:nvPr>
        </p:nvSpPr>
        <p:spPr/>
        <p:txBody>
          <a:bodyPr/>
          <a:lstStyle/>
          <a:p>
            <a:fld id="{E1B01750-628E-433D-A445-C492351D21B9}" type="slidenum">
              <a:rPr lang="en-GB" smtClean="0"/>
              <a:pPr/>
              <a:t>48</a:t>
            </a:fld>
            <a:r>
              <a:rPr lang="el-GR" dirty="0"/>
              <a:t> / 4</a:t>
            </a:r>
            <a:r>
              <a:rPr lang="en-GB" dirty="0"/>
              <a:t>8</a:t>
            </a:r>
          </a:p>
        </p:txBody>
      </p:sp>
      <p:sp>
        <p:nvSpPr>
          <p:cNvPr id="8" name="TextBox 7">
            <a:extLst>
              <a:ext uri="{FF2B5EF4-FFF2-40B4-BE49-F238E27FC236}">
                <a16:creationId xmlns:a16="http://schemas.microsoft.com/office/drawing/2014/main" id="{297CE69C-A4E3-D11E-36D6-77967A0D557D}"/>
              </a:ext>
            </a:extLst>
          </p:cNvPr>
          <p:cNvSpPr txBox="1"/>
          <p:nvPr/>
        </p:nvSpPr>
        <p:spPr>
          <a:xfrm>
            <a:off x="3863264" y="3279644"/>
            <a:ext cx="2911876" cy="261610"/>
          </a:xfrm>
          <a:prstGeom prst="rect">
            <a:avLst/>
          </a:prstGeom>
          <a:noFill/>
        </p:spPr>
        <p:txBody>
          <a:bodyPr wrap="square" rtlCol="0">
            <a:spAutoFit/>
          </a:bodyPr>
          <a:lstStyle/>
          <a:p>
            <a:r>
              <a:rPr lang="en-GB" sz="1100" dirty="0"/>
              <a:t>Avatar (2009) 20</a:t>
            </a:r>
            <a:r>
              <a:rPr lang="en-GB" sz="1100" baseline="30000" dirty="0"/>
              <a:t>th</a:t>
            </a:r>
            <a:r>
              <a:rPr lang="en-GB" sz="1100" dirty="0"/>
              <a:t> Century Fox</a:t>
            </a:r>
          </a:p>
        </p:txBody>
      </p:sp>
      <p:sp>
        <p:nvSpPr>
          <p:cNvPr id="9" name="TextBox 8">
            <a:extLst>
              <a:ext uri="{FF2B5EF4-FFF2-40B4-BE49-F238E27FC236}">
                <a16:creationId xmlns:a16="http://schemas.microsoft.com/office/drawing/2014/main" id="{695DD90E-311B-FE8A-1B58-E3DFECC7DA1A}"/>
              </a:ext>
            </a:extLst>
          </p:cNvPr>
          <p:cNvSpPr txBox="1"/>
          <p:nvPr/>
        </p:nvSpPr>
        <p:spPr>
          <a:xfrm>
            <a:off x="3925410" y="6274661"/>
            <a:ext cx="2911876" cy="261610"/>
          </a:xfrm>
          <a:prstGeom prst="rect">
            <a:avLst/>
          </a:prstGeom>
          <a:noFill/>
        </p:spPr>
        <p:txBody>
          <a:bodyPr wrap="square" rtlCol="0">
            <a:spAutoFit/>
          </a:bodyPr>
          <a:lstStyle/>
          <a:p>
            <a:r>
              <a:rPr lang="en-GB" sz="1100" dirty="0"/>
              <a:t>Avatar (2009) 20</a:t>
            </a:r>
            <a:r>
              <a:rPr lang="en-GB" sz="1100" baseline="30000" dirty="0"/>
              <a:t>th</a:t>
            </a:r>
            <a:r>
              <a:rPr lang="en-GB" sz="1100" dirty="0"/>
              <a:t> Century Fox</a:t>
            </a:r>
          </a:p>
        </p:txBody>
      </p:sp>
      <p:sp>
        <p:nvSpPr>
          <p:cNvPr id="10" name="TextBox 9">
            <a:extLst>
              <a:ext uri="{FF2B5EF4-FFF2-40B4-BE49-F238E27FC236}">
                <a16:creationId xmlns:a16="http://schemas.microsoft.com/office/drawing/2014/main" id="{D8DBD6A5-B717-00C0-D5C9-8B9AB9385D99}"/>
              </a:ext>
            </a:extLst>
          </p:cNvPr>
          <p:cNvSpPr txBox="1"/>
          <p:nvPr/>
        </p:nvSpPr>
        <p:spPr>
          <a:xfrm>
            <a:off x="9333386" y="3272986"/>
            <a:ext cx="2911876" cy="261610"/>
          </a:xfrm>
          <a:prstGeom prst="rect">
            <a:avLst/>
          </a:prstGeom>
          <a:noFill/>
        </p:spPr>
        <p:txBody>
          <a:bodyPr wrap="square" rtlCol="0">
            <a:spAutoFit/>
          </a:bodyPr>
          <a:lstStyle/>
          <a:p>
            <a:r>
              <a:rPr lang="en-GB" sz="1100" dirty="0"/>
              <a:t>Prometheus (2012) 20</a:t>
            </a:r>
            <a:r>
              <a:rPr lang="en-GB" sz="1100" baseline="30000" dirty="0"/>
              <a:t>th</a:t>
            </a:r>
            <a:r>
              <a:rPr lang="en-GB" sz="1100" dirty="0"/>
              <a:t> Century Studios</a:t>
            </a:r>
          </a:p>
        </p:txBody>
      </p:sp>
      <p:sp>
        <p:nvSpPr>
          <p:cNvPr id="12" name="TextBox 11">
            <a:extLst>
              <a:ext uri="{FF2B5EF4-FFF2-40B4-BE49-F238E27FC236}">
                <a16:creationId xmlns:a16="http://schemas.microsoft.com/office/drawing/2014/main" id="{81961D93-1D52-6698-13F7-0CA883C304A2}"/>
              </a:ext>
            </a:extLst>
          </p:cNvPr>
          <p:cNvSpPr txBox="1"/>
          <p:nvPr/>
        </p:nvSpPr>
        <p:spPr>
          <a:xfrm>
            <a:off x="7524814" y="3707603"/>
            <a:ext cx="2911876" cy="261610"/>
          </a:xfrm>
          <a:prstGeom prst="rect">
            <a:avLst/>
          </a:prstGeom>
          <a:noFill/>
        </p:spPr>
        <p:txBody>
          <a:bodyPr wrap="square" rtlCol="0">
            <a:spAutoFit/>
          </a:bodyPr>
          <a:lstStyle/>
          <a:p>
            <a:r>
              <a:rPr lang="en-GB" sz="1100" dirty="0"/>
              <a:t>Terminator </a:t>
            </a:r>
            <a:r>
              <a:rPr lang="en-GB" sz="1100" dirty="0" err="1"/>
              <a:t>Genisys</a:t>
            </a:r>
            <a:r>
              <a:rPr lang="en-GB" sz="1100" dirty="0"/>
              <a:t> (2015) Paramount Pictures </a:t>
            </a:r>
          </a:p>
        </p:txBody>
      </p:sp>
    </p:spTree>
    <p:extLst>
      <p:ext uri="{BB962C8B-B14F-4D97-AF65-F5344CB8AC3E}">
        <p14:creationId xmlns:p14="http://schemas.microsoft.com/office/powerpoint/2010/main" val="50118741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6D7E73-35F7-47DE-0FB0-8000B711AE6E}"/>
              </a:ext>
            </a:extLst>
          </p:cNvPr>
          <p:cNvSpPr>
            <a:spLocks noGrp="1"/>
          </p:cNvSpPr>
          <p:nvPr>
            <p:ph type="title"/>
          </p:nvPr>
        </p:nvSpPr>
        <p:spPr/>
        <p:txBody>
          <a:bodyPr/>
          <a:lstStyle/>
          <a:p>
            <a:r>
              <a:rPr lang="el-GR" sz="4000"/>
              <a:t>Μπορεί η ΜΜ να βοηθήσει τη μεταλλευτική βιομηχανία;</a:t>
            </a:r>
            <a:endParaRPr lang="en-GB" sz="4000" dirty="0"/>
          </a:p>
        </p:txBody>
      </p:sp>
      <p:sp>
        <p:nvSpPr>
          <p:cNvPr id="3" name="Θέση περιεχομένου 2">
            <a:extLst>
              <a:ext uri="{FF2B5EF4-FFF2-40B4-BE49-F238E27FC236}">
                <a16:creationId xmlns:a16="http://schemas.microsoft.com/office/drawing/2014/main" id="{A01CDBEC-4673-F520-D036-35964849F842}"/>
              </a:ext>
            </a:extLst>
          </p:cNvPr>
          <p:cNvSpPr>
            <a:spLocks noGrp="1"/>
          </p:cNvSpPr>
          <p:nvPr>
            <p:ph idx="1"/>
          </p:nvPr>
        </p:nvSpPr>
        <p:spPr>
          <a:xfrm>
            <a:off x="575035" y="1987061"/>
            <a:ext cx="10778765" cy="4189901"/>
          </a:xfrm>
        </p:spPr>
        <p:txBody>
          <a:bodyPr>
            <a:normAutofit/>
          </a:bodyPr>
          <a:lstStyle/>
          <a:p>
            <a:r>
              <a:rPr lang="el-GR" dirty="0"/>
              <a:t>Η ΜΜ είναι μια πολλά υποσχόμενη τεχνολογία για τη μεταλλευτική βιομηχανία.</a:t>
            </a:r>
          </a:p>
          <a:p>
            <a:r>
              <a:rPr lang="el-GR" dirty="0"/>
              <a:t>Όμως, η επιτυχής εφαρμογή της και η αντιμετώπιση των σχετικών προκλήσεων απαιτεί γνώση των πεδίων εφαρμογής και των προβλημάτων που μπορεί να αντιμετωπίσει.</a:t>
            </a:r>
          </a:p>
          <a:p>
            <a:r>
              <a:rPr lang="el-GR" dirty="0"/>
              <a:t>Είναι, επίσης, βασικό να θέτουμε τα ερωτήματα και τα προβλήματα με κατάλληλο τρόπο, ώστε να μπορεί η ΜΜ να βοηθήσει.</a:t>
            </a:r>
          </a:p>
          <a:p>
            <a:r>
              <a:rPr lang="el-GR" dirty="0"/>
              <a:t>Τα παραπάνω απαιτούν ειδικές γνώσεις αυτής της τεχνολογίας που λείπουν σε μεγάλο βαθμό στον κόσμο της μεταλλευτικής.</a:t>
            </a:r>
          </a:p>
          <a:p>
            <a:endParaRPr lang="en-GB" dirty="0"/>
          </a:p>
        </p:txBody>
      </p:sp>
      <p:sp>
        <p:nvSpPr>
          <p:cNvPr id="5" name="Θέση αριθμού διαφάνειας 4">
            <a:extLst>
              <a:ext uri="{FF2B5EF4-FFF2-40B4-BE49-F238E27FC236}">
                <a16:creationId xmlns:a16="http://schemas.microsoft.com/office/drawing/2014/main" id="{9CD560D1-E4C7-8A53-4669-46748AF874D4}"/>
              </a:ext>
            </a:extLst>
          </p:cNvPr>
          <p:cNvSpPr>
            <a:spLocks noGrp="1"/>
          </p:cNvSpPr>
          <p:nvPr>
            <p:ph type="sldNum" sz="quarter" idx="12"/>
          </p:nvPr>
        </p:nvSpPr>
        <p:spPr/>
        <p:txBody>
          <a:bodyPr/>
          <a:lstStyle/>
          <a:p>
            <a:fld id="{E1B01750-628E-433D-A445-C492351D21B9}" type="slidenum">
              <a:rPr lang="en-GB" smtClean="0"/>
              <a:pPr/>
              <a:t>5</a:t>
            </a:fld>
            <a:r>
              <a:rPr lang="el-GR"/>
              <a:t> / 48</a:t>
            </a:r>
            <a:endParaRPr lang="en-GB" dirty="0"/>
          </a:p>
        </p:txBody>
      </p:sp>
    </p:spTree>
    <p:extLst>
      <p:ext uri="{BB962C8B-B14F-4D97-AF65-F5344CB8AC3E}">
        <p14:creationId xmlns:p14="http://schemas.microsoft.com/office/powerpoint/2010/main" val="298228457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22777D-35A0-097E-E8D3-2FF8EF3B4AAE}"/>
              </a:ext>
            </a:extLst>
          </p:cNvPr>
          <p:cNvSpPr>
            <a:spLocks noGrp="1"/>
          </p:cNvSpPr>
          <p:nvPr>
            <p:ph type="title"/>
          </p:nvPr>
        </p:nvSpPr>
        <p:spPr/>
        <p:txBody>
          <a:bodyPr/>
          <a:lstStyle/>
          <a:p>
            <a:r>
              <a:rPr lang="el-GR" dirty="0"/>
              <a:t>Βασικές μορφές μηχανικής μάθησης</a:t>
            </a:r>
            <a:endParaRPr lang="en-GB" dirty="0"/>
          </a:p>
        </p:txBody>
      </p:sp>
      <p:sp>
        <p:nvSpPr>
          <p:cNvPr id="3" name="Θέση περιεχομένου 2">
            <a:extLst>
              <a:ext uri="{FF2B5EF4-FFF2-40B4-BE49-F238E27FC236}">
                <a16:creationId xmlns:a16="http://schemas.microsoft.com/office/drawing/2014/main" id="{37575001-BED9-7E14-3323-3BF641033DCA}"/>
              </a:ext>
            </a:extLst>
          </p:cNvPr>
          <p:cNvSpPr>
            <a:spLocks noGrp="1"/>
          </p:cNvSpPr>
          <p:nvPr>
            <p:ph idx="1"/>
          </p:nvPr>
        </p:nvSpPr>
        <p:spPr>
          <a:xfrm>
            <a:off x="593889" y="1526951"/>
            <a:ext cx="10759911" cy="5120382"/>
          </a:xfrm>
        </p:spPr>
        <p:txBody>
          <a:bodyPr>
            <a:normAutofit fontScale="70000" lnSpcReduction="20000"/>
          </a:bodyPr>
          <a:lstStyle/>
          <a:p>
            <a:pPr marL="0" indent="0">
              <a:lnSpc>
                <a:spcPct val="120000"/>
              </a:lnSpc>
              <a:buNone/>
            </a:pPr>
            <a:r>
              <a:rPr lang="el-GR" dirty="0"/>
              <a:t>Η μηχανική μάθηση αποτελείται από διαφορετικούς τύπους μοντέλων μάθησης, χρησιμοποιώντας διάφορες αλγοριθμικές τεχνικές. Ανάλογα με τη φύση των δεδομένων και το επιθυμητό αποτέλεσμα, ένα από τα τέσσερα μοντέλα μάθησης μπορεί να χρησιμοποιηθεί:</a:t>
            </a:r>
            <a:br>
              <a:rPr lang="en-GB" dirty="0"/>
            </a:br>
            <a:br>
              <a:rPr lang="en-GB" dirty="0"/>
            </a:br>
            <a:endParaRPr lang="en-GB" dirty="0"/>
          </a:p>
          <a:p>
            <a:pPr marL="0" indent="0">
              <a:lnSpc>
                <a:spcPct val="120000"/>
              </a:lnSpc>
              <a:buNone/>
            </a:pPr>
            <a:br>
              <a:rPr lang="en-GB" dirty="0"/>
            </a:br>
            <a:endParaRPr lang="el-GR" dirty="0"/>
          </a:p>
          <a:p>
            <a:pPr>
              <a:lnSpc>
                <a:spcPct val="120000"/>
              </a:lnSpc>
            </a:pPr>
            <a:r>
              <a:rPr lang="el-GR" b="1" dirty="0">
                <a:solidFill>
                  <a:srgbClr val="FFC000"/>
                </a:solidFill>
              </a:rPr>
              <a:t>Επιβλεπόμενη</a:t>
            </a:r>
            <a:r>
              <a:rPr lang="el-GR" dirty="0"/>
              <a:t>: μάθηση με παραδείγματα που συνδυάζουν τιμές εισόδου και τις προσδοκώμενες τιμές εξόδου</a:t>
            </a:r>
          </a:p>
          <a:p>
            <a:pPr>
              <a:lnSpc>
                <a:spcPct val="120000"/>
              </a:lnSpc>
            </a:pPr>
            <a:r>
              <a:rPr lang="el-GR" b="1" dirty="0">
                <a:solidFill>
                  <a:srgbClr val="FFC000"/>
                </a:solidFill>
              </a:rPr>
              <a:t>Μη-επιβλεπόμενη</a:t>
            </a:r>
            <a:r>
              <a:rPr lang="el-GR" dirty="0"/>
              <a:t>: μάθηση με παραδείγματα στα οποία παρέχονται μόνο οι τιμές εισόδου</a:t>
            </a:r>
          </a:p>
          <a:p>
            <a:pPr>
              <a:lnSpc>
                <a:spcPct val="120000"/>
              </a:lnSpc>
            </a:pPr>
            <a:r>
              <a:rPr lang="el-GR" b="1" dirty="0" err="1">
                <a:solidFill>
                  <a:srgbClr val="FFC000"/>
                </a:solidFill>
              </a:rPr>
              <a:t>Ημι</a:t>
            </a:r>
            <a:r>
              <a:rPr lang="el-GR" b="1" dirty="0">
                <a:solidFill>
                  <a:srgbClr val="FFC000"/>
                </a:solidFill>
              </a:rPr>
              <a:t>-επιβλεπόμενη</a:t>
            </a:r>
            <a:r>
              <a:rPr lang="el-GR" dirty="0"/>
              <a:t>: μάθηση με παραδείγματα στα οποία μόνο ένα μικρό μέρος συνδυάζει τιμές εισόδου και τιμές εξόδου</a:t>
            </a:r>
          </a:p>
          <a:p>
            <a:pPr>
              <a:lnSpc>
                <a:spcPct val="120000"/>
              </a:lnSpc>
            </a:pPr>
            <a:r>
              <a:rPr lang="el-GR" b="1" dirty="0">
                <a:solidFill>
                  <a:srgbClr val="FFC000"/>
                </a:solidFill>
              </a:rPr>
              <a:t>Ενισχυτική ή ενισχυμένη</a:t>
            </a:r>
            <a:r>
              <a:rPr lang="el-GR" dirty="0"/>
              <a:t>: μοντέλο εκμάθησης που δεν περιλαμβάνει τιμές εξόδου αλλά εισάγει ένα σύνολο επιτρεπόμενων δράσεων, κανόνων και πιθανών τελικών καταστάσεων.</a:t>
            </a:r>
            <a:endParaRPr lang="en-GB" dirty="0"/>
          </a:p>
        </p:txBody>
      </p:sp>
      <p:pic>
        <p:nvPicPr>
          <p:cNvPr id="4" name="Picture 4" descr="What is machine learning? Understanding types &amp; applications">
            <a:extLst>
              <a:ext uri="{FF2B5EF4-FFF2-40B4-BE49-F238E27FC236}">
                <a16:creationId xmlns:a16="http://schemas.microsoft.com/office/drawing/2014/main" id="{8C65BC75-4AF3-F6A4-AEF1-08B95131BD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760445" y="2569867"/>
            <a:ext cx="4671110" cy="1380901"/>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6" name="Θέση αριθμού διαφάνειας 5">
            <a:extLst>
              <a:ext uri="{FF2B5EF4-FFF2-40B4-BE49-F238E27FC236}">
                <a16:creationId xmlns:a16="http://schemas.microsoft.com/office/drawing/2014/main" id="{EB6A849F-1FA3-3549-9A81-C4A1C8431692}"/>
              </a:ext>
            </a:extLst>
          </p:cNvPr>
          <p:cNvSpPr>
            <a:spLocks noGrp="1"/>
          </p:cNvSpPr>
          <p:nvPr>
            <p:ph type="sldNum" sz="quarter" idx="12"/>
          </p:nvPr>
        </p:nvSpPr>
        <p:spPr/>
        <p:txBody>
          <a:bodyPr/>
          <a:lstStyle/>
          <a:p>
            <a:fld id="{E1B01750-628E-433D-A445-C492351D21B9}" type="slidenum">
              <a:rPr lang="en-GB" smtClean="0"/>
              <a:pPr/>
              <a:t>6</a:t>
            </a:fld>
            <a:r>
              <a:rPr lang="el-GR"/>
              <a:t> / 48</a:t>
            </a:r>
            <a:endParaRPr lang="en-GB" dirty="0"/>
          </a:p>
        </p:txBody>
      </p:sp>
    </p:spTree>
    <p:extLst>
      <p:ext uri="{BB962C8B-B14F-4D97-AF65-F5344CB8AC3E}">
        <p14:creationId xmlns:p14="http://schemas.microsoft.com/office/powerpoint/2010/main" val="4022007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8FDF7B-63C1-B0CB-CF0B-494AEB793CF0}"/>
              </a:ext>
            </a:extLst>
          </p:cNvPr>
          <p:cNvSpPr>
            <a:spLocks noGrp="1"/>
          </p:cNvSpPr>
          <p:nvPr>
            <p:ph type="title"/>
          </p:nvPr>
        </p:nvSpPr>
        <p:spPr/>
        <p:txBody>
          <a:bodyPr/>
          <a:lstStyle/>
          <a:p>
            <a:r>
              <a:rPr lang="el-GR" dirty="0"/>
              <a:t>Επιβλεπόμενη μάθηση </a:t>
            </a:r>
            <a:r>
              <a:rPr lang="el-GR" sz="2800" dirty="0">
                <a:solidFill>
                  <a:schemeClr val="accent6">
                    <a:lumMod val="60000"/>
                    <a:lumOff val="40000"/>
                  </a:schemeClr>
                </a:solidFill>
              </a:rPr>
              <a:t>(</a:t>
            </a:r>
            <a:r>
              <a:rPr lang="en-GB" sz="2800" dirty="0">
                <a:solidFill>
                  <a:schemeClr val="accent6">
                    <a:lumMod val="60000"/>
                    <a:lumOff val="40000"/>
                  </a:schemeClr>
                </a:solidFill>
              </a:rPr>
              <a:t>supervised learning)</a:t>
            </a:r>
            <a:endParaRPr lang="en-GB" dirty="0">
              <a:solidFill>
                <a:schemeClr val="accent6">
                  <a:lumMod val="60000"/>
                  <a:lumOff val="40000"/>
                </a:schemeClr>
              </a:solidFill>
            </a:endParaRPr>
          </a:p>
        </p:txBody>
      </p:sp>
      <p:sp>
        <p:nvSpPr>
          <p:cNvPr id="3" name="Θέση περιεχομένου 2">
            <a:extLst>
              <a:ext uri="{FF2B5EF4-FFF2-40B4-BE49-F238E27FC236}">
                <a16:creationId xmlns:a16="http://schemas.microsoft.com/office/drawing/2014/main" id="{A18FC734-A517-771D-8C04-DD0FDEFBA511}"/>
              </a:ext>
            </a:extLst>
          </p:cNvPr>
          <p:cNvSpPr>
            <a:spLocks noGrp="1"/>
          </p:cNvSpPr>
          <p:nvPr>
            <p:ph idx="1"/>
          </p:nvPr>
        </p:nvSpPr>
        <p:spPr>
          <a:xfrm>
            <a:off x="492369" y="1987061"/>
            <a:ext cx="5603631" cy="4189901"/>
          </a:xfrm>
        </p:spPr>
        <p:txBody>
          <a:bodyPr>
            <a:normAutofit fontScale="62500" lnSpcReduction="20000"/>
          </a:bodyPr>
          <a:lstStyle/>
          <a:p>
            <a:pPr>
              <a:lnSpc>
                <a:spcPct val="120000"/>
              </a:lnSpc>
            </a:pPr>
            <a:r>
              <a:rPr lang="el-GR" dirty="0"/>
              <a:t>Στην επιβλεπόμενη μάθηση, κάθε παράδειγμα αποτελείται από ένα σύνολο εισόδου (ένα διάνυσμα από χαρακτηριστικά) και μια επιθυμητή τιμή εξόδου. </a:t>
            </a:r>
            <a:endParaRPr lang="en-GB" dirty="0"/>
          </a:p>
          <a:p>
            <a:pPr>
              <a:lnSpc>
                <a:spcPct val="120000"/>
              </a:lnSpc>
            </a:pPr>
            <a:r>
              <a:rPr lang="el-GR" dirty="0"/>
              <a:t>Οι αλγόριθμοι επιβλεπόμενης μάθησης αναλύουν τα δεδομένα εκπαίδευσης και παράγουν ένα μοντέλο το οποίο μπορεί να χρησιμοποιηθεί για να χαρακτηρίσει νέα παραδείγματα.</a:t>
            </a:r>
          </a:p>
          <a:p>
            <a:pPr>
              <a:lnSpc>
                <a:spcPct val="120000"/>
              </a:lnSpc>
            </a:pPr>
            <a:r>
              <a:rPr lang="el-GR" dirty="0"/>
              <a:t>Ουσιαστικά, οι αλγόριθμοι επιβλεπόμενης μάθησης δημιουργούν ένα μοντέλο που συσχετίζει τιμές εισόδου με επιθυμητές τιμές εξόδου, δίνοντας τη δυνατότητα χρήσης του μοντέλου για την λήψη τιμής εξόδου για νέες τιμές εισόδου που δεν έχουν χρησιμοποιηθεί κατά τη διαδικασία μάθησης.</a:t>
            </a:r>
            <a:endParaRPr lang="en-GB" dirty="0"/>
          </a:p>
        </p:txBody>
      </p:sp>
      <p:pic>
        <p:nvPicPr>
          <p:cNvPr id="1026" name="Picture 2" descr="Supervised, Unsupervised and Semi-supervised Learning">
            <a:extLst>
              <a:ext uri="{FF2B5EF4-FFF2-40B4-BE49-F238E27FC236}">
                <a16:creationId xmlns:a16="http://schemas.microsoft.com/office/drawing/2014/main" id="{BA28E6C6-1960-9EBC-AA76-6222511C8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614" y="1987061"/>
            <a:ext cx="5995386" cy="337240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8BDE5620-46A5-FDA9-DFD6-68BF240415D9}"/>
              </a:ext>
            </a:extLst>
          </p:cNvPr>
          <p:cNvSpPr>
            <a:spLocks noGrp="1"/>
          </p:cNvSpPr>
          <p:nvPr>
            <p:ph type="sldNum" sz="quarter" idx="12"/>
          </p:nvPr>
        </p:nvSpPr>
        <p:spPr/>
        <p:txBody>
          <a:bodyPr/>
          <a:lstStyle/>
          <a:p>
            <a:fld id="{E1B01750-628E-433D-A445-C492351D21B9}" type="slidenum">
              <a:rPr lang="en-GB" smtClean="0"/>
              <a:pPr/>
              <a:t>7</a:t>
            </a:fld>
            <a:r>
              <a:rPr lang="el-GR"/>
              <a:t> / 48</a:t>
            </a:r>
            <a:endParaRPr lang="en-GB" dirty="0"/>
          </a:p>
        </p:txBody>
      </p:sp>
    </p:spTree>
    <p:extLst>
      <p:ext uri="{BB962C8B-B14F-4D97-AF65-F5344CB8AC3E}">
        <p14:creationId xmlns:p14="http://schemas.microsoft.com/office/powerpoint/2010/main" val="59507630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D4AC70-20CD-A024-4DB4-4B7121EF9C8B}"/>
              </a:ext>
            </a:extLst>
          </p:cNvPr>
          <p:cNvSpPr>
            <a:spLocks noGrp="1"/>
          </p:cNvSpPr>
          <p:nvPr>
            <p:ph type="title"/>
          </p:nvPr>
        </p:nvSpPr>
        <p:spPr/>
        <p:txBody>
          <a:bodyPr/>
          <a:lstStyle/>
          <a:p>
            <a:r>
              <a:rPr lang="el-GR" dirty="0"/>
              <a:t>Μη-επιβλεπόμενη μάθηση</a:t>
            </a:r>
            <a:r>
              <a:rPr lang="en-GB" dirty="0"/>
              <a:t> </a:t>
            </a:r>
            <a:br>
              <a:rPr lang="en-GB" dirty="0"/>
            </a:br>
            <a:r>
              <a:rPr lang="en-GB" sz="3200" dirty="0">
                <a:solidFill>
                  <a:schemeClr val="accent6">
                    <a:lumMod val="60000"/>
                    <a:lumOff val="40000"/>
                  </a:schemeClr>
                </a:solidFill>
              </a:rPr>
              <a:t>(unsupervised learning)</a:t>
            </a:r>
            <a:endParaRPr lang="en-GB" dirty="0">
              <a:solidFill>
                <a:schemeClr val="accent6">
                  <a:lumMod val="60000"/>
                  <a:lumOff val="40000"/>
                </a:schemeClr>
              </a:solidFill>
            </a:endParaRPr>
          </a:p>
        </p:txBody>
      </p:sp>
      <p:sp>
        <p:nvSpPr>
          <p:cNvPr id="3" name="Θέση περιεχομένου 2">
            <a:extLst>
              <a:ext uri="{FF2B5EF4-FFF2-40B4-BE49-F238E27FC236}">
                <a16:creationId xmlns:a16="http://schemas.microsoft.com/office/drawing/2014/main" id="{0D47F5DB-9366-2D12-17F1-DA252D32074A}"/>
              </a:ext>
            </a:extLst>
          </p:cNvPr>
          <p:cNvSpPr>
            <a:spLocks noGrp="1"/>
          </p:cNvSpPr>
          <p:nvPr>
            <p:ph idx="1"/>
          </p:nvPr>
        </p:nvSpPr>
        <p:spPr>
          <a:xfrm>
            <a:off x="492369" y="1987061"/>
            <a:ext cx="5603631" cy="4189901"/>
          </a:xfrm>
        </p:spPr>
        <p:txBody>
          <a:bodyPr>
            <a:normAutofit fontScale="70000" lnSpcReduction="20000"/>
          </a:bodyPr>
          <a:lstStyle/>
          <a:p>
            <a:pPr>
              <a:lnSpc>
                <a:spcPct val="120000"/>
              </a:lnSpc>
            </a:pPr>
            <a:r>
              <a:rPr lang="el-GR" dirty="0"/>
              <a:t>Στη μη-επιβλεπόμενη μάθηση, κάθε παράδειγμα αποτελείται από ένα σύνολο εισόδου (συνήθως ένα διάνυσμα από χαρακτηριστικά) ενώ απουσιάζει η επιθυμητή τιμή εξόδου.</a:t>
            </a:r>
            <a:endParaRPr lang="en-GB" dirty="0"/>
          </a:p>
          <a:p>
            <a:pPr>
              <a:lnSpc>
                <a:spcPct val="120000"/>
              </a:lnSpc>
            </a:pPr>
            <a:r>
              <a:rPr lang="el-GR" dirty="0"/>
              <a:t>Οι αλγόριθμοι μη-επιβλεπόμενης μάθησης προσπαθούν να βρουν δομές και μοτίβα στα δεδομένα με στόχο (συνήθως) την ομαδοποίηση ή κατηγοριοποίησή τους, ή την απλοποίησή τους σε ένα χώρο λιγότερων διαστάσεων.</a:t>
            </a:r>
          </a:p>
          <a:p>
            <a:pPr>
              <a:lnSpc>
                <a:spcPct val="120000"/>
              </a:lnSpc>
            </a:pPr>
            <a:r>
              <a:rPr lang="el-GR" dirty="0"/>
              <a:t>Οι αλγόριθμοι αυτοί βασίζονται στην αυτό-οργάνωση για τον εντοπισμό μοτίβων στα δεδομένα</a:t>
            </a:r>
            <a:r>
              <a:rPr lang="en-US" dirty="0"/>
              <a:t>.</a:t>
            </a:r>
            <a:endParaRPr lang="el-GR" dirty="0"/>
          </a:p>
          <a:p>
            <a:endParaRPr lang="el-GR" dirty="0"/>
          </a:p>
          <a:p>
            <a:endParaRPr lang="en-GB" dirty="0"/>
          </a:p>
        </p:txBody>
      </p:sp>
      <p:pic>
        <p:nvPicPr>
          <p:cNvPr id="2050" name="Picture 2" descr="Supervised, Unsupervised and Semi-supervised Learning">
            <a:extLst>
              <a:ext uri="{FF2B5EF4-FFF2-40B4-BE49-F238E27FC236}">
                <a16:creationId xmlns:a16="http://schemas.microsoft.com/office/drawing/2014/main" id="{98D9B2B7-5724-700D-3C6E-B5BF93E59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200" y="1987061"/>
            <a:ext cx="5996800" cy="337320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AC730971-5525-4D92-631B-40CAFAAA6AF1}"/>
              </a:ext>
            </a:extLst>
          </p:cNvPr>
          <p:cNvSpPr>
            <a:spLocks noGrp="1"/>
          </p:cNvSpPr>
          <p:nvPr>
            <p:ph type="sldNum" sz="quarter" idx="12"/>
          </p:nvPr>
        </p:nvSpPr>
        <p:spPr/>
        <p:txBody>
          <a:bodyPr/>
          <a:lstStyle/>
          <a:p>
            <a:fld id="{E1B01750-628E-433D-A445-C492351D21B9}" type="slidenum">
              <a:rPr lang="en-GB" smtClean="0"/>
              <a:pPr/>
              <a:t>8</a:t>
            </a:fld>
            <a:r>
              <a:rPr lang="el-GR"/>
              <a:t> / 48</a:t>
            </a:r>
            <a:endParaRPr lang="en-GB" dirty="0"/>
          </a:p>
        </p:txBody>
      </p:sp>
    </p:spTree>
    <p:extLst>
      <p:ext uri="{BB962C8B-B14F-4D97-AF65-F5344CB8AC3E}">
        <p14:creationId xmlns:p14="http://schemas.microsoft.com/office/powerpoint/2010/main" val="138700236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E57C69-5D4B-97CE-A9A6-3736043C6E3A}"/>
              </a:ext>
            </a:extLst>
          </p:cNvPr>
          <p:cNvSpPr>
            <a:spLocks noGrp="1"/>
          </p:cNvSpPr>
          <p:nvPr>
            <p:ph type="title"/>
          </p:nvPr>
        </p:nvSpPr>
        <p:spPr/>
        <p:txBody>
          <a:bodyPr/>
          <a:lstStyle/>
          <a:p>
            <a:r>
              <a:rPr lang="el-GR" dirty="0" err="1"/>
              <a:t>Ημι</a:t>
            </a:r>
            <a:r>
              <a:rPr lang="el-GR" dirty="0"/>
              <a:t>-επιβλεπόμενη μάθηση</a:t>
            </a:r>
            <a:r>
              <a:rPr lang="en-GB" dirty="0"/>
              <a:t> </a:t>
            </a:r>
            <a:br>
              <a:rPr lang="en-GB" dirty="0"/>
            </a:br>
            <a:r>
              <a:rPr lang="en-GB" sz="3200" dirty="0">
                <a:solidFill>
                  <a:schemeClr val="accent6">
                    <a:lumMod val="60000"/>
                    <a:lumOff val="40000"/>
                  </a:schemeClr>
                </a:solidFill>
              </a:rPr>
              <a:t>(semi-supervised learning)</a:t>
            </a:r>
            <a:endParaRPr lang="en-GB" dirty="0">
              <a:solidFill>
                <a:schemeClr val="accent6">
                  <a:lumMod val="60000"/>
                  <a:lumOff val="40000"/>
                </a:schemeClr>
              </a:solidFill>
            </a:endParaRPr>
          </a:p>
        </p:txBody>
      </p:sp>
      <p:sp>
        <p:nvSpPr>
          <p:cNvPr id="3" name="Θέση περιεχομένου 2">
            <a:extLst>
              <a:ext uri="{FF2B5EF4-FFF2-40B4-BE49-F238E27FC236}">
                <a16:creationId xmlns:a16="http://schemas.microsoft.com/office/drawing/2014/main" id="{A6F10691-1A1C-01FF-F6AF-8A6DA97240DD}"/>
              </a:ext>
            </a:extLst>
          </p:cNvPr>
          <p:cNvSpPr>
            <a:spLocks noGrp="1"/>
          </p:cNvSpPr>
          <p:nvPr>
            <p:ph idx="1"/>
          </p:nvPr>
        </p:nvSpPr>
        <p:spPr>
          <a:xfrm>
            <a:off x="492369" y="1987061"/>
            <a:ext cx="5484225" cy="4189901"/>
          </a:xfrm>
        </p:spPr>
        <p:txBody>
          <a:bodyPr>
            <a:normAutofit fontScale="62500" lnSpcReduction="20000"/>
          </a:bodyPr>
          <a:lstStyle/>
          <a:p>
            <a:pPr>
              <a:lnSpc>
                <a:spcPct val="120000"/>
              </a:lnSpc>
            </a:pPr>
            <a:r>
              <a:rPr lang="el-GR" dirty="0"/>
              <a:t>Η </a:t>
            </a:r>
            <a:r>
              <a:rPr lang="el-GR" dirty="0" err="1"/>
              <a:t>ημι</a:t>
            </a:r>
            <a:r>
              <a:rPr lang="el-GR" dirty="0"/>
              <a:t>-επιβλεπόμενη μάθηση βρίσκεται ανάμεσα στα προηγούμενα δύο πρότυπα, και θεωρητικά δίνει λύσεις σε κάποιες από τις αδυναμίες τους.</a:t>
            </a:r>
          </a:p>
          <a:p>
            <a:pPr>
              <a:lnSpc>
                <a:spcPct val="120000"/>
              </a:lnSpc>
            </a:pPr>
            <a:r>
              <a:rPr lang="el-GR" dirty="0"/>
              <a:t>Για ένα μικρό μέρος των δεδομένων εισόδου παρέχεται η επιθυμητή έξοδος, ενώ η διαδικασία εκπαίδευσης περνάει από στάδια στα οποία οι ίδιες οι προβλέψεις του μοντέλου που διαμορφώνεται, χρησιμοποιούνται ως επιθυμητές τιμές εξόδου για το μέρος των δεδομένων εισόδου για το οποίο δεν υπήρχε αρχικά η επιθυμητή έξοδος.</a:t>
            </a:r>
          </a:p>
          <a:p>
            <a:pPr>
              <a:lnSpc>
                <a:spcPct val="120000"/>
              </a:lnSpc>
            </a:pPr>
            <a:r>
              <a:rPr lang="el-GR" dirty="0"/>
              <a:t>Ως νεότερο μοντέλο μάθησης, αντιμετωπίζεται με προσοχή και σε κάποιες περιπτώσεις με σκεπτικισμό ως προς την αξιοπιστία των αποτελεσμάτων του.</a:t>
            </a:r>
            <a:endParaRPr lang="en-GB" dirty="0"/>
          </a:p>
        </p:txBody>
      </p:sp>
      <p:pic>
        <p:nvPicPr>
          <p:cNvPr id="3076" name="Picture 4" descr="Semi-Supervised Learning, Explained | AltexSoft">
            <a:extLst>
              <a:ext uri="{FF2B5EF4-FFF2-40B4-BE49-F238E27FC236}">
                <a16:creationId xmlns:a16="http://schemas.microsoft.com/office/drawing/2014/main" id="{244645D6-6196-2A16-0EAF-3D303AA294C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600" y="1987200"/>
            <a:ext cx="5994000" cy="337320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4D9E29B7-C2FD-66CE-33E6-4A8BE1FC1600}"/>
              </a:ext>
            </a:extLst>
          </p:cNvPr>
          <p:cNvSpPr>
            <a:spLocks noGrp="1"/>
          </p:cNvSpPr>
          <p:nvPr>
            <p:ph type="sldNum" sz="quarter" idx="12"/>
          </p:nvPr>
        </p:nvSpPr>
        <p:spPr/>
        <p:txBody>
          <a:bodyPr/>
          <a:lstStyle/>
          <a:p>
            <a:fld id="{E1B01750-628E-433D-A445-C492351D21B9}" type="slidenum">
              <a:rPr lang="en-GB" smtClean="0"/>
              <a:pPr/>
              <a:t>9</a:t>
            </a:fld>
            <a:r>
              <a:rPr lang="el-GR"/>
              <a:t> / 48</a:t>
            </a:r>
            <a:endParaRPr lang="en-GB" dirty="0"/>
          </a:p>
        </p:txBody>
      </p:sp>
    </p:spTree>
    <p:extLst>
      <p:ext uri="{BB962C8B-B14F-4D97-AF65-F5344CB8AC3E}">
        <p14:creationId xmlns:p14="http://schemas.microsoft.com/office/powerpoint/2010/main" val="2625599430"/>
      </p:ext>
    </p:extLst>
  </p:cSld>
  <p:clrMapOvr>
    <a:masterClrMapping/>
  </p:clrMapOvr>
  <p:transition spd="slow">
    <p:fade/>
  </p:transition>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TM04033923[[fn=Βάθος]]</Template>
  <TotalTime>5646</TotalTime>
  <Words>8613</Words>
  <Application>Microsoft Office PowerPoint</Application>
  <PresentationFormat>Ευρεία οθόνη</PresentationFormat>
  <Paragraphs>500</Paragraphs>
  <Slides>48</Slides>
  <Notes>48</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48</vt:i4>
      </vt:variant>
    </vt:vector>
  </HeadingPairs>
  <TitlesOfParts>
    <vt:vector size="56" baseType="lpstr">
      <vt:lpstr>Copperplate Gothic Light</vt:lpstr>
      <vt:lpstr>Fedra Serif A Pro Normal</vt:lpstr>
      <vt:lpstr>Corbel</vt:lpstr>
      <vt:lpstr>Calibri</vt:lpstr>
      <vt:lpstr>Arial</vt:lpstr>
      <vt:lpstr>Myriad Pro Light</vt:lpstr>
      <vt:lpstr>Myriad Pro</vt:lpstr>
      <vt:lpstr>Βάθος</vt:lpstr>
      <vt:lpstr>Η Μηχανική Μάθηση  στον Κόσμο της Μεταλλευτικής</vt:lpstr>
      <vt:lpstr>Τι είναι η μηχανική μάθηση</vt:lpstr>
      <vt:lpstr>Παρουσίαση του PowerPoint</vt:lpstr>
      <vt:lpstr>Λίγη ιστορία…</vt:lpstr>
      <vt:lpstr>Μπορεί η ΜΜ να βοηθήσει τη μεταλλευτική βιομηχανία;</vt:lpstr>
      <vt:lpstr>Βασικές μορφές μηχανικής μάθησης</vt:lpstr>
      <vt:lpstr>Επιβλεπόμενη μάθηση (supervised learning)</vt:lpstr>
      <vt:lpstr>Μη-επιβλεπόμενη μάθηση  (unsupervised learning)</vt:lpstr>
      <vt:lpstr>Ημι-επιβλεπόμενη μάθηση  (semi-supervised learning)</vt:lpstr>
      <vt:lpstr>Ενισχυτική ή ενισχυμένη μάθηση (reinforcement learning)</vt:lpstr>
      <vt:lpstr>Τεχνητά Νευρωνικά Δίκτυα</vt:lpstr>
      <vt:lpstr>Παρουσίαση του PowerPoint</vt:lpstr>
      <vt:lpstr>Τεχνητά Νευρωνικά Δίκτυα – Εκπαίδευση</vt:lpstr>
      <vt:lpstr>Βαθιά μάθηση (deep learning)</vt:lpstr>
      <vt:lpstr>Κατηγορίες προβλημάτων που προσεγγίζονται με τεχνικές ΜΜ</vt:lpstr>
      <vt:lpstr>Παλινδρόμηση (regression – function approximation)</vt:lpstr>
      <vt:lpstr>Παραδείγματα προβλημάτων παλινδρόμησης</vt:lpstr>
      <vt:lpstr>Ταξινόμηση (classification)</vt:lpstr>
      <vt:lpstr>Παραδείγματα προβλημάτων ταξινόμησης</vt:lpstr>
      <vt:lpstr>Συσταδοποίηση (clustering)</vt:lpstr>
      <vt:lpstr>Παραδείγματα προβλημάτων συσταδοποίησης </vt:lpstr>
      <vt:lpstr>Μείωση διαστασιμότητας (dimensionality reduction)</vt:lpstr>
      <vt:lpstr>Παραδείγματα προβλημάτων μείωσης διαστασιμότητας</vt:lpstr>
      <vt:lpstr>Παραδείγματα προβλημάτων ενισχυτικής μάθησης</vt:lpstr>
      <vt:lpstr>Πλεονεκτήματα ΜΜ</vt:lpstr>
      <vt:lpstr>Πλατφόρμες ανάπτυξης συστημάτων μηχανικής μάθησης</vt:lpstr>
      <vt:lpstr>Πάροχοι συστημάτων μηχανικής μάθησης ως υπηρεσία</vt:lpstr>
      <vt:lpstr>Τεχνολογίες που συνδυάζονται με τη ΜΜ</vt:lpstr>
      <vt:lpstr>Παράγοντες που ωθούν τη μεταλλευτική προς τη ΜΜ</vt:lpstr>
      <vt:lpstr>Μεταλλευτικά συστήματα και λογισμικά που βασίζονται σε τεχνικές ΜΜ</vt:lpstr>
      <vt:lpstr>Μηχανική Μάθηση: από το Α έως το Ω της μεταλλευτικής</vt:lpstr>
      <vt:lpstr>Διείσδυση της ΜΜ στη μεταλλευτική βιομηχανία</vt:lpstr>
      <vt:lpstr>Παρουσίαση του PowerPoint</vt:lpstr>
      <vt:lpstr>Παράδειγμα: σύστημα οπτικής ανάλυσης δειγμάτων</vt:lpstr>
      <vt:lpstr>Παράδειγμα: σύστημα οπτικής ανάλυσης και ταξινόμησης μετώπων εξόρυξης</vt:lpstr>
      <vt:lpstr>Παράδειγμα: συστήματα οπτικής ανάλυσης και ταξινόμησης υλικών εξόρυξης και εξοπλισμού</vt:lpstr>
      <vt:lpstr>Παράδειγμα: σύστημα διαχείρισης εξοπλισμού διατρήσεων</vt:lpstr>
      <vt:lpstr>Παράδειγμα: αυτόνομα συστήματα μεταφοράς υλικών</vt:lpstr>
      <vt:lpstr>Παράδειγμα: προσομοίωση χειρισμού εξοπλισμού</vt:lpstr>
      <vt:lpstr>Παράδειγμα: λογισμικό γεωλογικής μοντελοποίησης</vt:lpstr>
      <vt:lpstr>Παράδειγμα: αυτόνομα συστήματα χαρτογράφησης</vt:lpstr>
      <vt:lpstr>Πλεονεκτήματα συστημάτων ΜΜ στη μεταλλευτική</vt:lpstr>
      <vt:lpstr>Προκλήσεις στην ανάπτυξη συστημάτων ΜΜ στη μεταλλευτική</vt:lpstr>
      <vt:lpstr>Θέματα εφαρμογής μεθόδων ΜΜ στη Μεταλλευτική</vt:lpstr>
      <vt:lpstr>Βήματα ανάπτυξης και εφαρμογής συστημάτων ΜΜ στη μεταλλευτική</vt:lpstr>
      <vt:lpstr>Το μέλλον της ΜΜ στη Μεταλλευτική</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Μηχανικής Μάθησης  στη Μεταλλευτική Βιομηχανία</dc:title>
  <dc:creator>Ioannis Kapageridis</dc:creator>
  <cp:lastModifiedBy>-IOANNIS KAPAGERIDIS</cp:lastModifiedBy>
  <cp:revision>126</cp:revision>
  <dcterms:created xsi:type="dcterms:W3CDTF">2022-11-07T09:16:38Z</dcterms:created>
  <dcterms:modified xsi:type="dcterms:W3CDTF">2023-11-13T19:43:19Z</dcterms:modified>
</cp:coreProperties>
</file>