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67" r:id="rId2"/>
    <p:sldId id="283" r:id="rId3"/>
    <p:sldId id="287" r:id="rId4"/>
    <p:sldId id="284" r:id="rId5"/>
    <p:sldId id="286" r:id="rId6"/>
    <p:sldId id="291" r:id="rId7"/>
    <p:sldId id="264" r:id="rId8"/>
    <p:sldId id="265" r:id="rId9"/>
    <p:sldId id="268" r:id="rId10"/>
    <p:sldId id="289" r:id="rId11"/>
    <p:sldId id="299" r:id="rId12"/>
    <p:sldId id="290" r:id="rId13"/>
    <p:sldId id="277" r:id="rId14"/>
    <p:sldId id="281" r:id="rId15"/>
    <p:sldId id="282" r:id="rId16"/>
    <p:sldId id="293" r:id="rId17"/>
    <p:sldId id="294" r:id="rId18"/>
    <p:sldId id="295" r:id="rId19"/>
    <p:sldId id="296" r:id="rId20"/>
    <p:sldId id="266" r:id="rId21"/>
    <p:sldId id="288" r:id="rId22"/>
    <p:sldId id="269" r:id="rId23"/>
    <p:sldId id="270" r:id="rId24"/>
    <p:sldId id="271" r:id="rId25"/>
    <p:sldId id="278" r:id="rId26"/>
    <p:sldId id="279" r:id="rId27"/>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8"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7213951-9F80-58D3-494E-241E54115A2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l-GR"/>
          </a:p>
        </p:txBody>
      </p:sp>
      <p:sp>
        <p:nvSpPr>
          <p:cNvPr id="14339" name="Rectangle 3">
            <a:extLst>
              <a:ext uri="{FF2B5EF4-FFF2-40B4-BE49-F238E27FC236}">
                <a16:creationId xmlns:a16="http://schemas.microsoft.com/office/drawing/2014/main" id="{958ADFEC-1BEC-AEF0-9649-7B0C21DB715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l-GR"/>
          </a:p>
        </p:txBody>
      </p:sp>
      <p:sp>
        <p:nvSpPr>
          <p:cNvPr id="29700" name="Rectangle 4">
            <a:extLst>
              <a:ext uri="{FF2B5EF4-FFF2-40B4-BE49-F238E27FC236}">
                <a16:creationId xmlns:a16="http://schemas.microsoft.com/office/drawing/2014/main" id="{535DD374-CFDF-3A55-8B34-F02160019CE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00D58135-415D-14DF-07A1-3581915D1E1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14342" name="Rectangle 6">
            <a:extLst>
              <a:ext uri="{FF2B5EF4-FFF2-40B4-BE49-F238E27FC236}">
                <a16:creationId xmlns:a16="http://schemas.microsoft.com/office/drawing/2014/main" id="{5E7A3D98-2C39-7005-29EB-2BB340816EB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l-GR"/>
          </a:p>
        </p:txBody>
      </p:sp>
      <p:sp>
        <p:nvSpPr>
          <p:cNvPr id="14343" name="Rectangle 7">
            <a:extLst>
              <a:ext uri="{FF2B5EF4-FFF2-40B4-BE49-F238E27FC236}">
                <a16:creationId xmlns:a16="http://schemas.microsoft.com/office/drawing/2014/main" id="{A11752AA-B9DC-3639-B9A4-F422AC736B7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DD005CE-6BAE-420A-83D0-85B3CC6140D5}"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5BE5108-05A1-63F9-6336-FE89F9C52D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E0C3F0B-F4A1-4CE1-9731-3FF4D2FA7213}" type="slidenum">
              <a:rPr lang="el-GR" altLang="el-GR">
                <a:latin typeface="Arial" panose="020B0604020202020204" pitchFamily="34" charset="0"/>
              </a:rPr>
              <a:pPr/>
              <a:t>1</a:t>
            </a:fld>
            <a:endParaRPr lang="el-GR" altLang="el-GR">
              <a:latin typeface="Arial" panose="020B0604020202020204" pitchFamily="34" charset="0"/>
            </a:endParaRPr>
          </a:p>
        </p:txBody>
      </p:sp>
      <p:sp>
        <p:nvSpPr>
          <p:cNvPr id="30723" name="1 - Θέση εικόνας διαφάνειας">
            <a:extLst>
              <a:ext uri="{FF2B5EF4-FFF2-40B4-BE49-F238E27FC236}">
                <a16:creationId xmlns:a16="http://schemas.microsoft.com/office/drawing/2014/main" id="{695C9173-DFA8-2EF2-F8B4-9AFEA40B464D}"/>
              </a:ext>
            </a:extLst>
          </p:cNvPr>
          <p:cNvSpPr>
            <a:spLocks noGrp="1" noRot="1" noChangeAspect="1" noTextEdit="1"/>
          </p:cNvSpPr>
          <p:nvPr>
            <p:ph type="sldImg"/>
          </p:nvPr>
        </p:nvSpPr>
        <p:spPr>
          <a:ln/>
        </p:spPr>
      </p:sp>
      <p:sp>
        <p:nvSpPr>
          <p:cNvPr id="30724" name="2 - Θέση σημειώσεων">
            <a:extLst>
              <a:ext uri="{FF2B5EF4-FFF2-40B4-BE49-F238E27FC236}">
                <a16:creationId xmlns:a16="http://schemas.microsoft.com/office/drawing/2014/main" id="{E6712867-7783-B712-A475-0A87489F8AA2}"/>
              </a:ext>
            </a:extLst>
          </p:cNvPr>
          <p:cNvSpPr>
            <a:spLocks noGrp="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30725" name="3 - Θέση αριθμού διαφάνειας">
            <a:extLst>
              <a:ext uri="{FF2B5EF4-FFF2-40B4-BE49-F238E27FC236}">
                <a16:creationId xmlns:a16="http://schemas.microsoft.com/office/drawing/2014/main" id="{55279B06-AFA4-157D-E5E2-77E351CA15D7}"/>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FBD0CC8B-1922-44EE-96D3-BE4C941D88BD}" type="slidenum">
              <a:rPr lang="en-GB" altLang="el-GR" sz="1200">
                <a:latin typeface="Arial" panose="020B0604020202020204" pitchFamily="34" charset="0"/>
              </a:rPr>
              <a:pPr algn="r"/>
              <a:t>1</a:t>
            </a:fld>
            <a:endParaRPr lang="en-GB" altLang="el-GR"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2FDC30E-970A-F484-7FC2-96AB54AE2F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BDDBE494-63D5-423D-96A6-9D0A5D5BCA08}" type="slidenum">
              <a:rPr lang="el-GR" altLang="el-GR">
                <a:latin typeface="Arial" panose="020B0604020202020204" pitchFamily="34" charset="0"/>
              </a:rPr>
              <a:pPr/>
              <a:t>13</a:t>
            </a:fld>
            <a:endParaRPr lang="el-GR" altLang="el-GR">
              <a:latin typeface="Arial" panose="020B0604020202020204" pitchFamily="34" charset="0"/>
            </a:endParaRPr>
          </a:p>
        </p:txBody>
      </p:sp>
      <p:sp>
        <p:nvSpPr>
          <p:cNvPr id="31747" name="Rectangle 7">
            <a:extLst>
              <a:ext uri="{FF2B5EF4-FFF2-40B4-BE49-F238E27FC236}">
                <a16:creationId xmlns:a16="http://schemas.microsoft.com/office/drawing/2014/main" id="{6F041401-20C0-0E15-DE1D-AE25B79F465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5916BAB8-C9F2-4901-86D0-8ACA11DC0843}" type="slidenum">
              <a:rPr lang="en-GB" altLang="el-GR" sz="1200">
                <a:latin typeface="Arial" panose="020B0604020202020204" pitchFamily="34" charset="0"/>
              </a:rPr>
              <a:pPr algn="r"/>
              <a:t>13</a:t>
            </a:fld>
            <a:endParaRPr lang="en-GB" altLang="el-GR" sz="1200">
              <a:latin typeface="Arial" panose="020B0604020202020204" pitchFamily="34" charset="0"/>
            </a:endParaRPr>
          </a:p>
        </p:txBody>
      </p:sp>
      <p:sp>
        <p:nvSpPr>
          <p:cNvPr id="31748" name="Rectangle 2">
            <a:extLst>
              <a:ext uri="{FF2B5EF4-FFF2-40B4-BE49-F238E27FC236}">
                <a16:creationId xmlns:a16="http://schemas.microsoft.com/office/drawing/2014/main" id="{9D7BD4F8-2C7C-9761-E283-16B319BE9DBE}"/>
              </a:ext>
            </a:extLst>
          </p:cNvPr>
          <p:cNvSpPr>
            <a:spLocks noGrp="1" noRot="1" noChangeAspect="1" noChangeArrowheads="1" noTextEdit="1"/>
          </p:cNvSpPr>
          <p:nvPr>
            <p:ph type="sldImg"/>
          </p:nvPr>
        </p:nvSpPr>
        <p:spPr>
          <a:ln/>
        </p:spPr>
      </p:sp>
      <p:sp>
        <p:nvSpPr>
          <p:cNvPr id="31749" name="Rectangle 3">
            <a:extLst>
              <a:ext uri="{FF2B5EF4-FFF2-40B4-BE49-F238E27FC236}">
                <a16:creationId xmlns:a16="http://schemas.microsoft.com/office/drawing/2014/main" id="{368E01D0-15AA-A77B-E2F7-A8DFE1F94B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buFontTx/>
              <a:buChar char="•"/>
            </a:pPr>
            <a:endParaRPr lang="el-GR" altLang="el-GR" sz="800" b="1" i="1">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DCCC3C5-43E8-11A2-D74E-B87B2A901E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61FF4B4-5599-423E-AA86-5FB9F4C81653}" type="slidenum">
              <a:rPr lang="el-GR" altLang="el-GR">
                <a:latin typeface="Arial" panose="020B0604020202020204" pitchFamily="34" charset="0"/>
              </a:rPr>
              <a:pPr/>
              <a:t>22</a:t>
            </a:fld>
            <a:endParaRPr lang="el-GR" altLang="el-GR">
              <a:latin typeface="Arial" panose="020B0604020202020204" pitchFamily="34" charset="0"/>
            </a:endParaRPr>
          </a:p>
        </p:txBody>
      </p:sp>
      <p:sp>
        <p:nvSpPr>
          <p:cNvPr id="32771" name="1 - Θέση εικόνας διαφάνειας">
            <a:extLst>
              <a:ext uri="{FF2B5EF4-FFF2-40B4-BE49-F238E27FC236}">
                <a16:creationId xmlns:a16="http://schemas.microsoft.com/office/drawing/2014/main" id="{D1BB146A-0933-0F3C-964B-A553B14A7E78}"/>
              </a:ext>
            </a:extLst>
          </p:cNvPr>
          <p:cNvSpPr>
            <a:spLocks noGrp="1" noRot="1" noChangeAspect="1" noTextEdit="1"/>
          </p:cNvSpPr>
          <p:nvPr>
            <p:ph type="sldImg"/>
          </p:nvPr>
        </p:nvSpPr>
        <p:spPr>
          <a:ln/>
        </p:spPr>
      </p:sp>
      <p:sp>
        <p:nvSpPr>
          <p:cNvPr id="32772" name="2 - Θέση σημειώσεων">
            <a:extLst>
              <a:ext uri="{FF2B5EF4-FFF2-40B4-BE49-F238E27FC236}">
                <a16:creationId xmlns:a16="http://schemas.microsoft.com/office/drawing/2014/main" id="{22157D76-01CA-03D5-B75F-D1A23B704A02}"/>
              </a:ext>
            </a:extLst>
          </p:cNvPr>
          <p:cNvSpPr>
            <a:spLocks noGrp="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32773" name="3 - Θέση αριθμού διαφάνειας">
            <a:extLst>
              <a:ext uri="{FF2B5EF4-FFF2-40B4-BE49-F238E27FC236}">
                <a16:creationId xmlns:a16="http://schemas.microsoft.com/office/drawing/2014/main" id="{4D18DC23-D42B-3817-9956-ACB3DEBDE445}"/>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F931AC26-BF87-4370-84E8-4B83326A26FE}" type="slidenum">
              <a:rPr lang="en-GB" altLang="el-GR" sz="1200">
                <a:latin typeface="Arial" panose="020B0604020202020204" pitchFamily="34" charset="0"/>
              </a:rPr>
              <a:pPr algn="r"/>
              <a:t>22</a:t>
            </a:fld>
            <a:endParaRPr lang="en-GB" altLang="el-GR"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02E7EFA-5EA8-B367-ABAB-27D781B157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0C23534-6149-411B-9B15-9269CEB1DD22}" type="slidenum">
              <a:rPr lang="el-GR" altLang="el-GR">
                <a:latin typeface="Arial" panose="020B0604020202020204" pitchFamily="34" charset="0"/>
              </a:rPr>
              <a:pPr/>
              <a:t>23</a:t>
            </a:fld>
            <a:endParaRPr lang="el-GR" altLang="el-GR">
              <a:latin typeface="Arial" panose="020B0604020202020204" pitchFamily="34" charset="0"/>
            </a:endParaRPr>
          </a:p>
        </p:txBody>
      </p:sp>
      <p:sp>
        <p:nvSpPr>
          <p:cNvPr id="33795" name="Rectangle 7">
            <a:extLst>
              <a:ext uri="{FF2B5EF4-FFF2-40B4-BE49-F238E27FC236}">
                <a16:creationId xmlns:a16="http://schemas.microsoft.com/office/drawing/2014/main" id="{90D06E67-A74C-FC2A-65E0-49B4DF60BE3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28A0B0FD-A875-4C3A-B553-9C72E3330EA2}" type="slidenum">
              <a:rPr lang="en-GB" altLang="el-GR" sz="1200">
                <a:latin typeface="Arial" panose="020B0604020202020204" pitchFamily="34" charset="0"/>
              </a:rPr>
              <a:pPr algn="r"/>
              <a:t>23</a:t>
            </a:fld>
            <a:endParaRPr lang="en-GB" altLang="el-GR" sz="1200">
              <a:latin typeface="Arial" panose="020B0604020202020204" pitchFamily="34" charset="0"/>
            </a:endParaRPr>
          </a:p>
        </p:txBody>
      </p:sp>
      <p:sp>
        <p:nvSpPr>
          <p:cNvPr id="33796" name="Rectangle 2">
            <a:extLst>
              <a:ext uri="{FF2B5EF4-FFF2-40B4-BE49-F238E27FC236}">
                <a16:creationId xmlns:a16="http://schemas.microsoft.com/office/drawing/2014/main" id="{AF6F1162-E838-4198-A8D4-D4C32DBF3EFB}"/>
              </a:ext>
            </a:extLst>
          </p:cNvPr>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p>
            <a:pPr eaLnBrk="1" hangingPunct="1"/>
            <a:r>
              <a:rPr lang="en-AU" altLang="el-GR">
                <a:latin typeface="Arial" panose="020B0604020202020204" pitchFamily="34" charset="0"/>
              </a:rPr>
              <a:t>Means of helping the organization to achieve its primary objectives</a:t>
            </a:r>
            <a:r>
              <a:rPr lang="el-GR" altLang="el-GR">
                <a:latin typeface="Arial" panose="020B0604020202020204" pitchFamily="34" charset="0"/>
              </a:rPr>
              <a:t>.  </a:t>
            </a:r>
            <a:r>
              <a:rPr lang="en-AU" altLang="el-GR">
                <a:latin typeface="Arial" panose="020B0604020202020204" pitchFamily="34" charset="0"/>
              </a:rPr>
              <a:t>Provide level of service appropriate to the organization</a:t>
            </a:r>
          </a:p>
          <a:p>
            <a:pPr eaLnBrk="1" hangingPunct="1">
              <a:buFontTx/>
              <a:buChar char="•"/>
            </a:pPr>
            <a:r>
              <a:rPr lang="en-AU" altLang="el-GR">
                <a:latin typeface="Arial" panose="020B0604020202020204" pitchFamily="34" charset="0"/>
              </a:rPr>
              <a:t>Respond to the needs and challenges of society / Minimize negative impacts on the organization / Reflect society’s concerns e.g. ecological</a:t>
            </a:r>
          </a:p>
          <a:p>
            <a:pPr eaLnBrk="1" hangingPunct="1">
              <a:buFontTx/>
              <a:buChar char="•"/>
            </a:pPr>
            <a:r>
              <a:rPr lang="en-AU" altLang="el-GR">
                <a:latin typeface="Arial" panose="020B0604020202020204" pitchFamily="34" charset="0"/>
              </a:rPr>
              <a:t>Assist employees in achieving their personal goals</a:t>
            </a:r>
            <a:r>
              <a:rPr lang="en-US" altLang="el-GR">
                <a:latin typeface="Arial" panose="020B0604020202020204" pitchFamily="34" charset="0"/>
              </a:rPr>
              <a:t> / </a:t>
            </a:r>
            <a:r>
              <a:rPr lang="en-AU" altLang="el-GR">
                <a:latin typeface="Arial" panose="020B0604020202020204" pitchFamily="34" charset="0"/>
              </a:rPr>
              <a:t>Employee performance may decline or employees may leave the organization if personal objectives are not considered / </a:t>
            </a:r>
            <a:r>
              <a:rPr lang="en-US" altLang="el-GR">
                <a:latin typeface="Arial" panose="020B0604020202020204" pitchFamily="34" charset="0"/>
              </a:rPr>
              <a:t>HRM must be socially responsible / Meet the needs and challenges of society /Narrowly - legal compliance / Broadly - concern with human rights, social responsibility, etc.</a:t>
            </a:r>
          </a:p>
          <a:p>
            <a:pPr eaLnBrk="1" hangingPunct="1"/>
            <a:r>
              <a:rPr lang="en-US" altLang="el-GR">
                <a:latin typeface="Arial" panose="020B0604020202020204" pitchFamily="34" charset="0"/>
              </a:rPr>
              <a:t>Can be challenging when social concerns conflict with organizational goals</a:t>
            </a:r>
            <a:r>
              <a:rPr lang="el-GR" altLang="el-GR">
                <a:latin typeface="Arial" panose="020B0604020202020204" pitchFamily="34" charset="0"/>
              </a:rPr>
              <a:t>.  </a:t>
            </a:r>
            <a:r>
              <a:rPr lang="en-US" altLang="el-GR">
                <a:latin typeface="Arial" panose="020B0604020202020204" pitchFamily="34" charset="0"/>
              </a:rPr>
              <a:t>Examples??</a:t>
            </a:r>
          </a:p>
          <a:p>
            <a:pPr eaLnBrk="1" hangingPunct="1"/>
            <a:r>
              <a:rPr lang="en-US" altLang="el-GR">
                <a:latin typeface="Arial" panose="020B0604020202020204" pitchFamily="34" charset="0"/>
              </a:rPr>
              <a:t>Assist employees in achieving personal goals</a:t>
            </a:r>
          </a:p>
          <a:p>
            <a:pPr lvl="1" eaLnBrk="1" hangingPunct="1"/>
            <a:r>
              <a:rPr lang="en-US" altLang="el-GR">
                <a:latin typeface="Arial" panose="020B0604020202020204" pitchFamily="34" charset="0"/>
              </a:rPr>
              <a:t>Short-term performance goals and long-term career goals</a:t>
            </a:r>
          </a:p>
          <a:p>
            <a:pPr eaLnBrk="1" hangingPunct="1"/>
            <a:r>
              <a:rPr lang="en-US" altLang="el-GR">
                <a:latin typeface="Arial" panose="020B0604020202020204" pitchFamily="34" charset="0"/>
              </a:rPr>
              <a:t>Can be challenging to balance individual and organizational goals</a:t>
            </a:r>
          </a:p>
          <a:p>
            <a:pPr lvl="1" eaLnBrk="1" hangingPunct="1"/>
            <a:r>
              <a:rPr lang="en-US" altLang="el-GR">
                <a:latin typeface="Arial" panose="020B0604020202020204" pitchFamily="34" charset="0"/>
              </a:rPr>
              <a:t>E.g., when training results in employees developing skills that are attractive to other organizations</a:t>
            </a:r>
          </a:p>
          <a:p>
            <a:pPr eaLnBrk="1" hangingPunct="1"/>
            <a:endParaRPr lang="en-AU" altLang="en-US">
              <a:latin typeface="Arial" panose="020B0604020202020204" pitchFamily="34" charset="0"/>
            </a:endParaRPr>
          </a:p>
        </p:txBody>
      </p:sp>
      <p:sp>
        <p:nvSpPr>
          <p:cNvPr id="33797" name="Rectangle 3">
            <a:extLst>
              <a:ext uri="{FF2B5EF4-FFF2-40B4-BE49-F238E27FC236}">
                <a16:creationId xmlns:a16="http://schemas.microsoft.com/office/drawing/2014/main" id="{315B4FEF-9452-EFC4-13DA-07F122E7D448}"/>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95684EE-8CF5-E73D-FE9C-55D3401A35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0CB1D60-B5B9-454A-B9E9-BCC85C4CD73A}" type="slidenum">
              <a:rPr lang="el-GR" altLang="el-GR">
                <a:latin typeface="Arial" panose="020B0604020202020204" pitchFamily="34" charset="0"/>
              </a:rPr>
              <a:pPr/>
              <a:t>24</a:t>
            </a:fld>
            <a:endParaRPr lang="el-GR" altLang="el-GR">
              <a:latin typeface="Arial" panose="020B0604020202020204" pitchFamily="34" charset="0"/>
            </a:endParaRPr>
          </a:p>
        </p:txBody>
      </p:sp>
      <p:sp>
        <p:nvSpPr>
          <p:cNvPr id="34819" name="Rectangle 7">
            <a:extLst>
              <a:ext uri="{FF2B5EF4-FFF2-40B4-BE49-F238E27FC236}">
                <a16:creationId xmlns:a16="http://schemas.microsoft.com/office/drawing/2014/main" id="{FA096A32-BA39-94AC-E040-825B98A2234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0B275688-5E68-430A-B9DA-27DA09DB0087}" type="slidenum">
              <a:rPr lang="en-GB" altLang="el-GR" sz="1200">
                <a:latin typeface="Arial" panose="020B0604020202020204" pitchFamily="34" charset="0"/>
              </a:rPr>
              <a:pPr algn="r"/>
              <a:t>24</a:t>
            </a:fld>
            <a:endParaRPr lang="en-GB" altLang="el-GR" sz="1200">
              <a:latin typeface="Arial" panose="020B0604020202020204" pitchFamily="34" charset="0"/>
            </a:endParaRPr>
          </a:p>
        </p:txBody>
      </p:sp>
      <p:sp>
        <p:nvSpPr>
          <p:cNvPr id="34820" name="Rectangle 2">
            <a:extLst>
              <a:ext uri="{FF2B5EF4-FFF2-40B4-BE49-F238E27FC236}">
                <a16:creationId xmlns:a16="http://schemas.microsoft.com/office/drawing/2014/main" id="{EC7FE6AB-B44D-CEE7-6DA7-B3B1F9BB261E}"/>
              </a:ext>
            </a:extLst>
          </p:cNvPr>
          <p:cNvSpPr>
            <a:spLocks noGrp="1" noRot="1" noChangeAspect="1" noChangeArrowheads="1" noTextEdit="1"/>
          </p:cNvSpPr>
          <p:nvPr>
            <p:ph type="sldImg"/>
          </p:nvPr>
        </p:nvSpPr>
        <p:spPr>
          <a:ln/>
        </p:spPr>
      </p:sp>
      <p:sp>
        <p:nvSpPr>
          <p:cNvPr id="34821" name="Rectangle 3">
            <a:extLst>
              <a:ext uri="{FF2B5EF4-FFF2-40B4-BE49-F238E27FC236}">
                <a16:creationId xmlns:a16="http://schemas.microsoft.com/office/drawing/2014/main" id="{8A679975-4299-FC93-ABB6-03B3301179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r>
              <a:rPr lang="el-GR" altLang="el-GR" sz="1000">
                <a:latin typeface="Arial" panose="020B0604020202020204" pitchFamily="34" charset="0"/>
              </a:rPr>
              <a:t>Για εμάς οι προκλήσεις είναι πολλές Καταρχάς, από τις πολύ εμφανείς που μπορεί να αντιμετωπίζει κάθε οργανισμός μεγαλύτερος ή μικρότερος.  Ειδικότερα:</a:t>
            </a:r>
          </a:p>
          <a:p>
            <a:pPr marL="228600" indent="-228600" eaLnBrk="1" hangingPunct="1">
              <a:lnSpc>
                <a:spcPct val="90000"/>
              </a:lnSpc>
              <a:buFontTx/>
              <a:buChar char="•"/>
            </a:pPr>
            <a:r>
              <a:rPr lang="el-GR" altLang="el-GR" sz="1000">
                <a:latin typeface="Arial" panose="020B0604020202020204" pitchFamily="34" charset="0"/>
              </a:rPr>
              <a:t>Οικονομικές = η καθημερινή πρόκληση κάθε οργανισμού για βελτίωση της παραγωγικότητας, ισορροπία και βελτίωση εσόδων / εξόδων, θέματα απαραίτητα για την επίτευξη μακροχρόνιας επιτυχίας και ευημερίας. </a:t>
            </a:r>
            <a:r>
              <a:rPr lang="en-AU" altLang="el-GR" sz="1000">
                <a:latin typeface="Arial" panose="020B0604020202020204" pitchFamily="34" charset="0"/>
              </a:rPr>
              <a:t>Requires strategic thinking and creative responses</a:t>
            </a:r>
          </a:p>
          <a:p>
            <a:pPr marL="228600" indent="-228600" eaLnBrk="1" hangingPunct="1">
              <a:lnSpc>
                <a:spcPct val="90000"/>
              </a:lnSpc>
              <a:buFontTx/>
              <a:buChar char="•"/>
            </a:pPr>
            <a:r>
              <a:rPr lang="en-AU" altLang="el-GR" sz="1000">
                <a:latin typeface="Arial" panose="020B0604020202020204" pitchFamily="34" charset="0"/>
              </a:rPr>
              <a:t>Technological: Computerization, Impacts virtually all aspects of work and life, Process and provide large amounts of data at great speed to managers, Flexibility, Automation=Potential benefits include speed, better customer service, predictability and production quality</a:t>
            </a:r>
          </a:p>
          <a:p>
            <a:pPr marL="228600" indent="-228600" eaLnBrk="1" hangingPunct="1">
              <a:lnSpc>
                <a:spcPct val="90000"/>
              </a:lnSpc>
              <a:buFontTx/>
              <a:buChar char="•"/>
            </a:pPr>
            <a:r>
              <a:rPr lang="el-GR" altLang="el-GR" sz="1000">
                <a:latin typeface="Arial" panose="020B0604020202020204" pitchFamily="34" charset="0"/>
              </a:rPr>
              <a:t>Δημογραφικές = αυξανόμενος αριθμός γυναικών και η ευρύτερη η ισορροπία που πρέπει ως οργανισμός να επιτυχούμε για τους εργαζομένους μας μεταξύ προσωπικής και επαγγελματικής ζωής. </a:t>
            </a:r>
            <a:r>
              <a:rPr lang="en-AU" altLang="el-GR" sz="1000">
                <a:latin typeface="Arial" panose="020B0604020202020204" pitchFamily="34" charset="0"/>
              </a:rPr>
              <a:t> </a:t>
            </a:r>
            <a:r>
              <a:rPr lang="el-GR" altLang="el-GR" sz="1000">
                <a:latin typeface="Arial" panose="020B0604020202020204" pitchFamily="34" charset="0"/>
              </a:rPr>
              <a:t>Η στροφή σε «</a:t>
            </a:r>
            <a:r>
              <a:rPr lang="en-AU" altLang="el-GR" sz="1000">
                <a:latin typeface="Arial" panose="020B0604020202020204" pitchFamily="34" charset="0"/>
              </a:rPr>
              <a:t>knowledge workers</a:t>
            </a:r>
            <a:r>
              <a:rPr lang="el-GR" altLang="el-GR" sz="1000">
                <a:latin typeface="Arial" panose="020B0604020202020204" pitchFamily="34" charset="0"/>
              </a:rPr>
              <a:t>» δεν είναι τυχαία ούτε είναι αμελητέο το γεγονός που μνημονευτεί πλεον και για </a:t>
            </a:r>
            <a:r>
              <a:rPr lang="en-US" altLang="el-GR" sz="1000">
                <a:latin typeface="Arial" panose="020B0604020202020204" pitchFamily="34" charset="0"/>
              </a:rPr>
              <a:t>learning org. </a:t>
            </a:r>
          </a:p>
          <a:p>
            <a:pPr marL="228600" indent="-228600" eaLnBrk="1" hangingPunct="1">
              <a:lnSpc>
                <a:spcPct val="90000"/>
              </a:lnSpc>
              <a:buFontTx/>
              <a:buChar char="•"/>
            </a:pPr>
            <a:r>
              <a:rPr lang="el-GR" altLang="el-GR" sz="1000">
                <a:latin typeface="Arial" panose="020B0604020202020204" pitchFamily="34" charset="0"/>
              </a:rPr>
              <a:t>Η μεγαλύτερη όμως προκληση για εμάς είναι να ανταπεξέλθουμε στην ανλματώδη και δυναμική ανάπτυξη που έχει κληθεί να εκπληρώσει ο Όμιλος μας, σε ένα περιβάλλον που σαφώς είναι πολύ ευμετάβλητο, με ταχεία ανάπτυξη τόσο σε ρυθμούς αλλαγών καθότι είναι επηρεαζόμενος άμεσα από κάθε τεχνολογική εξέλιξη.</a:t>
            </a:r>
          </a:p>
          <a:p>
            <a:pPr marL="228600" indent="-228600" eaLnBrk="1" hangingPunct="1">
              <a:lnSpc>
                <a:spcPct val="90000"/>
              </a:lnSpc>
              <a:buFontTx/>
              <a:buChar char="•"/>
            </a:pPr>
            <a:r>
              <a:rPr lang="en-US" altLang="el-GR" sz="1000">
                <a:latin typeface="Arial" panose="020B0604020202020204" pitchFamily="34" charset="0"/>
              </a:rPr>
              <a:t>increasingly fast-paced market</a:t>
            </a:r>
            <a:r>
              <a:rPr lang="el-GR" altLang="el-GR" sz="1000">
                <a:latin typeface="Arial" panose="020B0604020202020204" pitchFamily="34" charset="0"/>
              </a:rPr>
              <a:t> / </a:t>
            </a:r>
            <a:r>
              <a:rPr lang="en-US" altLang="el-GR" sz="1000">
                <a:latin typeface="Arial" panose="020B0604020202020204" pitchFamily="34" charset="0"/>
              </a:rPr>
              <a:t>competitive market</a:t>
            </a:r>
            <a:r>
              <a:rPr lang="el-GR" altLang="el-GR" sz="1000">
                <a:latin typeface="Arial" panose="020B0604020202020204" pitchFamily="34" charset="0"/>
              </a:rPr>
              <a:t> / </a:t>
            </a:r>
            <a:r>
              <a:rPr lang="en-US" altLang="el-GR" sz="1000">
                <a:latin typeface="Arial" panose="020B0604020202020204" pitchFamily="34" charset="0"/>
              </a:rPr>
              <a:t>Volatile Environment</a:t>
            </a:r>
            <a:endParaRPr lang="el-GR" altLang="el-GR" sz="1000">
              <a:latin typeface="Arial" panose="020B0604020202020204" pitchFamily="34" charset="0"/>
            </a:endParaRPr>
          </a:p>
          <a:p>
            <a:pPr marL="228600" indent="-228600" eaLnBrk="1" hangingPunct="1">
              <a:lnSpc>
                <a:spcPct val="90000"/>
              </a:lnSpc>
              <a:buFontTx/>
              <a:buChar char="•"/>
            </a:pPr>
            <a:r>
              <a:rPr lang="el-GR" altLang="el-GR" sz="1000">
                <a:latin typeface="Arial" panose="020B0604020202020204" pitchFamily="34" charset="0"/>
              </a:rPr>
              <a:t>Για εμάς κάθε μέρα είναι πρόκληση αλλαγής τόσο σας οργανισμός αλλά πόσο μάλλον ως ένας ζωντανός ανθρώπινος πάνω από όλα οργανισμός.  Οι προκλήσεις είναι καθημερινές για αλλαγή και θα τολμούσα να πω πως καμία μέρα δεν είναι ίδια με την άλλη. </a:t>
            </a:r>
          </a:p>
          <a:p>
            <a:pPr marL="228600" indent="-228600" eaLnBrk="1" hangingPunct="1">
              <a:lnSpc>
                <a:spcPct val="90000"/>
              </a:lnSpc>
              <a:buFontTx/>
              <a:buChar char="•"/>
            </a:pPr>
            <a:r>
              <a:rPr lang="el-GR" altLang="el-GR" sz="1000">
                <a:latin typeface="Arial" panose="020B0604020202020204" pitchFamily="34" charset="0"/>
              </a:rPr>
              <a:t>Πως λοιπόν έχουμε αποφασίσει να είμαστε ετοιμοπόλεμοι σε ένα τέτοιο σκηνικό?</a:t>
            </a:r>
            <a:endParaRPr lang="en-US" altLang="el-GR" sz="10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285CF8A-136A-3342-A5F3-089FFCB235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C549B29-3048-47EE-9035-89890B7BD691}" type="slidenum">
              <a:rPr lang="el-GR" altLang="el-GR">
                <a:latin typeface="Arial" panose="020B0604020202020204" pitchFamily="34" charset="0"/>
              </a:rPr>
              <a:pPr/>
              <a:t>25</a:t>
            </a:fld>
            <a:endParaRPr lang="el-GR" altLang="el-GR">
              <a:latin typeface="Arial" panose="020B0604020202020204" pitchFamily="34" charset="0"/>
            </a:endParaRPr>
          </a:p>
        </p:txBody>
      </p:sp>
      <p:sp>
        <p:nvSpPr>
          <p:cNvPr id="35843" name="Rectangle 7">
            <a:extLst>
              <a:ext uri="{FF2B5EF4-FFF2-40B4-BE49-F238E27FC236}">
                <a16:creationId xmlns:a16="http://schemas.microsoft.com/office/drawing/2014/main" id="{E32EBE25-D406-CCB4-0BC2-8FFCF0EAAC6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974C7750-3791-4086-8D9F-F969CE66A9B1}" type="slidenum">
              <a:rPr lang="en-GB" altLang="el-GR" sz="1200">
                <a:latin typeface="Arial" panose="020B0604020202020204" pitchFamily="34" charset="0"/>
              </a:rPr>
              <a:pPr algn="r"/>
              <a:t>25</a:t>
            </a:fld>
            <a:endParaRPr lang="en-GB" altLang="el-GR" sz="1200">
              <a:latin typeface="Arial" panose="020B0604020202020204" pitchFamily="34" charset="0"/>
            </a:endParaRPr>
          </a:p>
        </p:txBody>
      </p:sp>
      <p:sp>
        <p:nvSpPr>
          <p:cNvPr id="35844" name="Rectangle 2">
            <a:extLst>
              <a:ext uri="{FF2B5EF4-FFF2-40B4-BE49-F238E27FC236}">
                <a16:creationId xmlns:a16="http://schemas.microsoft.com/office/drawing/2014/main" id="{8345666A-D0D2-105D-CFFB-C830020180FD}"/>
              </a:ext>
            </a:extLst>
          </p:cNvPr>
          <p:cNvSpPr>
            <a:spLocks noGrp="1" noRot="1" noChangeAspect="1" noChangeArrowheads="1" noTextEdit="1"/>
          </p:cNvSpPr>
          <p:nvPr>
            <p:ph type="sldImg"/>
          </p:nvPr>
        </p:nvSpPr>
        <p:spPr>
          <a:xfrm>
            <a:off x="1119188" y="673100"/>
            <a:ext cx="4583112" cy="3436938"/>
          </a:xfrm>
          <a:ln/>
        </p:spPr>
      </p:sp>
      <p:sp>
        <p:nvSpPr>
          <p:cNvPr id="35845" name="Rectangle 3">
            <a:extLst>
              <a:ext uri="{FF2B5EF4-FFF2-40B4-BE49-F238E27FC236}">
                <a16:creationId xmlns:a16="http://schemas.microsoft.com/office/drawing/2014/main" id="{99C292CD-1A1D-1D82-0640-C679EC3B9C52}"/>
              </a:ext>
            </a:extLst>
          </p:cNvPr>
          <p:cNvSpPr>
            <a:spLocks noGrp="1" noChangeArrowheads="1"/>
          </p:cNvSpPr>
          <p:nvPr>
            <p:ph type="body" idx="1"/>
          </p:nvPr>
        </p:nvSpPr>
        <p:spPr>
          <a:xfrm>
            <a:off x="911225" y="4333875"/>
            <a:ext cx="499745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a:latin typeface="Arial" panose="020B0604020202020204" pitchFamily="34" charset="0"/>
              </a:rPr>
              <a:t>Ποια είναι η λύση?</a:t>
            </a:r>
            <a:r>
              <a:rPr lang="en-US" altLang="el-GR">
                <a:latin typeface="Arial" panose="020B0604020202020204" pitchFamily="34" charset="0"/>
              </a:rPr>
              <a:t> </a:t>
            </a:r>
            <a:r>
              <a:rPr lang="el-GR" altLang="el-GR">
                <a:latin typeface="Arial" panose="020B0604020202020204" pitchFamily="34" charset="0"/>
              </a:rPr>
              <a:t>θέλουμε ανθρώπους ικανούς να ανταπεξέλθουν σε τέτοιο περιβάλλον, πάνω από όλα ευέλικτους και προσαρμόσιμους.</a:t>
            </a:r>
          </a:p>
          <a:p>
            <a:pPr eaLnBrk="1" hangingPunct="1"/>
            <a:r>
              <a:rPr lang="el-GR" altLang="el-GR">
                <a:latin typeface="Arial" panose="020B0604020202020204" pitchFamily="34" charset="0"/>
              </a:rPr>
              <a:t>Ασπαστήκαμε το </a:t>
            </a:r>
            <a:r>
              <a:rPr lang="en-US" altLang="el-GR">
                <a:latin typeface="Arial" panose="020B0604020202020204" pitchFamily="34" charset="0"/>
              </a:rPr>
              <a:t>moto </a:t>
            </a:r>
            <a:r>
              <a:rPr lang="el-GR" altLang="el-GR">
                <a:latin typeface="Arial" panose="020B0604020202020204" pitchFamily="34" charset="0"/>
              </a:rPr>
              <a:t>του </a:t>
            </a:r>
            <a:r>
              <a:rPr lang="en-US" altLang="el-GR">
                <a:latin typeface="Arial" panose="020B0604020202020204" pitchFamily="34" charset="0"/>
              </a:rPr>
              <a:t>J. Lenon “Power to the People” (early 1971, John Lennon’s belief that if people come together as one, anything is possible! Urge people to take action) </a:t>
            </a:r>
            <a:r>
              <a:rPr lang="el-GR" altLang="el-GR">
                <a:latin typeface="Arial" panose="020B0604020202020204" pitchFamily="34" charset="0"/>
              </a:rPr>
              <a:t>και το επεκτείνουμε στη λογική ότι κατ’ επέκταση και η αλλαγές μας θα έρχονται από τη μόνη έμψυχη κινητήριο δύναμή μας τους ανθρώπους</a:t>
            </a:r>
            <a:endParaRPr lang="en-US" altLang="el-GR">
              <a:latin typeface="Arial" panose="020B0604020202020204" pitchFamily="34" charset="0"/>
            </a:endParaRPr>
          </a:p>
          <a:p>
            <a:pPr eaLnBrk="1" hangingPunct="1"/>
            <a:r>
              <a:rPr lang="en-US" altLang="el-GR">
                <a:latin typeface="Arial" panose="020B0604020202020204" pitchFamily="34" charset="0"/>
              </a:rPr>
              <a:t>Moto: Change Through People</a:t>
            </a:r>
            <a:r>
              <a:rPr lang="el-GR" altLang="el-GR">
                <a:latin typeface="Arial" panose="020B0604020202020204" pitchFamily="34" charset="0"/>
              </a:rPr>
              <a:t>, και αυτό γιατί Και πιστέψαμε στη λογική του «</a:t>
            </a:r>
            <a:r>
              <a:rPr lang="en-US" altLang="el-GR">
                <a:latin typeface="Arial" panose="020B0604020202020204" pitchFamily="34" charset="0"/>
              </a:rPr>
              <a:t>Act now to shape the future!</a:t>
            </a:r>
          </a:p>
          <a:p>
            <a:pPr eaLnBrk="1" hangingPunct="1"/>
            <a:r>
              <a:rPr lang="el-GR" altLang="el-GR">
                <a:latin typeface="Arial" panose="020B0604020202020204" pitchFamily="34" charset="0"/>
              </a:rPr>
              <a:t>Και κάθε επιτυχία προέρχεται και βασίζεται πάνω σε σωστό σχεδιασμό στη διαχείριση και διοίκηση, διάπλαση των ανθρώπινων πόρων του.</a:t>
            </a:r>
          </a:p>
          <a:p>
            <a:pPr eaLnBrk="1" hangingPunct="1"/>
            <a:r>
              <a:rPr lang="el-GR" altLang="el-GR">
                <a:latin typeface="Arial" panose="020B0604020202020204" pitchFamily="34" charset="0"/>
              </a:rPr>
              <a:t>Πως όμως μπορούμε να το υλοποιήσουμε? </a:t>
            </a:r>
            <a:endParaRPr lang="en-US" altLang="el-G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B6AC0E8-5FAD-03E3-C836-24D16ACABE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5EC70E2-2675-4D72-902D-C14C3DD9A6B5}" type="slidenum">
              <a:rPr lang="el-GR" altLang="el-GR">
                <a:latin typeface="Arial" panose="020B0604020202020204" pitchFamily="34" charset="0"/>
              </a:rPr>
              <a:pPr/>
              <a:t>26</a:t>
            </a:fld>
            <a:endParaRPr lang="el-GR" altLang="el-GR">
              <a:latin typeface="Arial" panose="020B0604020202020204" pitchFamily="34" charset="0"/>
            </a:endParaRPr>
          </a:p>
        </p:txBody>
      </p:sp>
      <p:sp>
        <p:nvSpPr>
          <p:cNvPr id="36867" name="1 - Θέση εικόνας διαφάνειας">
            <a:extLst>
              <a:ext uri="{FF2B5EF4-FFF2-40B4-BE49-F238E27FC236}">
                <a16:creationId xmlns:a16="http://schemas.microsoft.com/office/drawing/2014/main" id="{6040F34F-C567-7FEC-7F80-2E74D59691D2}"/>
              </a:ext>
            </a:extLst>
          </p:cNvPr>
          <p:cNvSpPr>
            <a:spLocks noGrp="1" noRot="1" noChangeAspect="1" noTextEdit="1"/>
          </p:cNvSpPr>
          <p:nvPr>
            <p:ph type="sldImg"/>
          </p:nvPr>
        </p:nvSpPr>
        <p:spPr>
          <a:ln/>
        </p:spPr>
      </p:sp>
      <p:sp>
        <p:nvSpPr>
          <p:cNvPr id="36868" name="2 - Θέση σημειώσεων">
            <a:extLst>
              <a:ext uri="{FF2B5EF4-FFF2-40B4-BE49-F238E27FC236}">
                <a16:creationId xmlns:a16="http://schemas.microsoft.com/office/drawing/2014/main" id="{9A586200-8FEE-04B1-A317-53CED7AA64EB}"/>
              </a:ext>
            </a:extLst>
          </p:cNvPr>
          <p:cNvSpPr>
            <a:spLocks noGrp="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36869" name="3 - Θέση αριθμού διαφάνειας">
            <a:extLst>
              <a:ext uri="{FF2B5EF4-FFF2-40B4-BE49-F238E27FC236}">
                <a16:creationId xmlns:a16="http://schemas.microsoft.com/office/drawing/2014/main" id="{3ED0B853-025E-EA83-AA87-68A3D3E6BE2C}"/>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0C9888F7-A22B-4888-AB94-9A88FC80A121}" type="slidenum">
              <a:rPr lang="en-GB" altLang="el-GR" sz="1200">
                <a:latin typeface="Arial" panose="020B0604020202020204" pitchFamily="34" charset="0"/>
              </a:rPr>
              <a:pPr algn="r"/>
              <a:t>26</a:t>
            </a:fld>
            <a:endParaRPr lang="en-GB" altLang="el-GR"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19813A9-5DCD-F3DC-7C8E-7A740604FACE}"/>
              </a:ext>
            </a:extLst>
          </p:cNvPr>
          <p:cNvGrpSpPr>
            <a:grpSpLocks/>
          </p:cNvGrpSpPr>
          <p:nvPr/>
        </p:nvGrpSpPr>
        <p:grpSpPr bwMode="auto">
          <a:xfrm>
            <a:off x="0" y="2438400"/>
            <a:ext cx="9144000" cy="4046538"/>
            <a:chOff x="0" y="1536"/>
            <a:chExt cx="5760" cy="2549"/>
          </a:xfrm>
        </p:grpSpPr>
        <p:sp>
          <p:nvSpPr>
            <p:cNvPr id="3" name="Rectangle 3">
              <a:extLst>
                <a:ext uri="{FF2B5EF4-FFF2-40B4-BE49-F238E27FC236}">
                  <a16:creationId xmlns:a16="http://schemas.microsoft.com/office/drawing/2014/main" id="{47B26201-983B-006B-F084-C941E44F2F94}"/>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eaLnBrk="1" hangingPunct="1">
                <a:defRPr/>
              </a:pPr>
              <a:endParaRPr lang="el-GR"/>
            </a:p>
          </p:txBody>
        </p:sp>
        <p:sp>
          <p:nvSpPr>
            <p:cNvPr id="4" name="Freeform 4">
              <a:extLst>
                <a:ext uri="{FF2B5EF4-FFF2-40B4-BE49-F238E27FC236}">
                  <a16:creationId xmlns:a16="http://schemas.microsoft.com/office/drawing/2014/main" id="{E3922FD4-D14E-9CCD-8B36-60400DE81FEF}"/>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p:spPr>
          <p:txBody>
            <a:bodyPr/>
            <a:lstStyle/>
            <a:p>
              <a:pPr>
                <a:defRPr/>
              </a:pPr>
              <a:endParaRPr lang="el-GR"/>
            </a:p>
          </p:txBody>
        </p:sp>
        <p:sp>
          <p:nvSpPr>
            <p:cNvPr id="5" name="Freeform 5">
              <a:extLst>
                <a:ext uri="{FF2B5EF4-FFF2-40B4-BE49-F238E27FC236}">
                  <a16:creationId xmlns:a16="http://schemas.microsoft.com/office/drawing/2014/main" id="{53841D5E-7FB5-5F2B-BA75-86A61E22F17A}"/>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l-GR"/>
            </a:p>
          </p:txBody>
        </p:sp>
        <p:sp>
          <p:nvSpPr>
            <p:cNvPr id="6" name="Freeform 6">
              <a:extLst>
                <a:ext uri="{FF2B5EF4-FFF2-40B4-BE49-F238E27FC236}">
                  <a16:creationId xmlns:a16="http://schemas.microsoft.com/office/drawing/2014/main" id="{67FD6716-195E-C5AF-ECF4-91704DFF1FC4}"/>
                </a:ext>
              </a:extLst>
            </p:cNvPr>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l-GR"/>
            </a:p>
          </p:txBody>
        </p:sp>
        <p:sp>
          <p:nvSpPr>
            <p:cNvPr id="7" name="Freeform 7">
              <a:extLst>
                <a:ext uri="{FF2B5EF4-FFF2-40B4-BE49-F238E27FC236}">
                  <a16:creationId xmlns:a16="http://schemas.microsoft.com/office/drawing/2014/main" id="{8421D767-FC76-E827-82C7-CB1C9055474D}"/>
                </a:ext>
              </a:extLst>
            </p:cNvPr>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pPr>
                <a:defRPr/>
              </a:pPr>
              <a:endParaRPr lang="el-GR"/>
            </a:p>
          </p:txBody>
        </p:sp>
        <p:sp>
          <p:nvSpPr>
            <p:cNvPr id="8" name="Freeform 8">
              <a:extLst>
                <a:ext uri="{FF2B5EF4-FFF2-40B4-BE49-F238E27FC236}">
                  <a16:creationId xmlns:a16="http://schemas.microsoft.com/office/drawing/2014/main" id="{197440BF-5B58-808C-A070-DAC253625E49}"/>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pPr>
                <a:defRPr/>
              </a:pPr>
              <a:endParaRPr lang="el-GR"/>
            </a:p>
          </p:txBody>
        </p:sp>
        <p:sp>
          <p:nvSpPr>
            <p:cNvPr id="9" name="Freeform 9">
              <a:extLst>
                <a:ext uri="{FF2B5EF4-FFF2-40B4-BE49-F238E27FC236}">
                  <a16:creationId xmlns:a16="http://schemas.microsoft.com/office/drawing/2014/main" id="{86E2FF13-560C-229E-E938-EBBD7CD44E6E}"/>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pPr>
                <a:defRPr/>
              </a:pPr>
              <a:endParaRPr lang="el-GR"/>
            </a:p>
          </p:txBody>
        </p:sp>
        <p:sp>
          <p:nvSpPr>
            <p:cNvPr id="10" name="Freeform 10">
              <a:extLst>
                <a:ext uri="{FF2B5EF4-FFF2-40B4-BE49-F238E27FC236}">
                  <a16:creationId xmlns:a16="http://schemas.microsoft.com/office/drawing/2014/main" id="{105D0AFA-E2A7-C05E-4307-8AF7D38B3929}"/>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pPr>
                <a:defRPr/>
              </a:pPr>
              <a:endParaRPr lang="el-GR"/>
            </a:p>
          </p:txBody>
        </p:sp>
        <p:sp>
          <p:nvSpPr>
            <p:cNvPr id="11" name="Freeform 11">
              <a:extLst>
                <a:ext uri="{FF2B5EF4-FFF2-40B4-BE49-F238E27FC236}">
                  <a16:creationId xmlns:a16="http://schemas.microsoft.com/office/drawing/2014/main" id="{7A0FBF19-A357-B566-87D9-11D840D8BB3E}"/>
                </a:ext>
              </a:extLst>
            </p:cNvPr>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pPr>
                <a:defRPr/>
              </a:pPr>
              <a:endParaRPr lang="el-GR"/>
            </a:p>
          </p:txBody>
        </p:sp>
        <p:sp>
          <p:nvSpPr>
            <p:cNvPr id="12" name="Freeform 12">
              <a:extLst>
                <a:ext uri="{FF2B5EF4-FFF2-40B4-BE49-F238E27FC236}">
                  <a16:creationId xmlns:a16="http://schemas.microsoft.com/office/drawing/2014/main" id="{CD1CCFB0-0AF4-18B6-70AA-07D51D2488F1}"/>
                </a:ext>
              </a:extLst>
            </p:cNvPr>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l-GR"/>
            </a:p>
          </p:txBody>
        </p:sp>
        <p:sp>
          <p:nvSpPr>
            <p:cNvPr id="13" name="Freeform 13">
              <a:extLst>
                <a:ext uri="{FF2B5EF4-FFF2-40B4-BE49-F238E27FC236}">
                  <a16:creationId xmlns:a16="http://schemas.microsoft.com/office/drawing/2014/main" id="{5D897949-9223-E229-0B9E-FDFD5E0A0E8A}"/>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pPr>
                <a:defRPr/>
              </a:pPr>
              <a:endParaRPr lang="el-GR"/>
            </a:p>
          </p:txBody>
        </p:sp>
        <p:sp>
          <p:nvSpPr>
            <p:cNvPr id="14" name="Freeform 14">
              <a:extLst>
                <a:ext uri="{FF2B5EF4-FFF2-40B4-BE49-F238E27FC236}">
                  <a16:creationId xmlns:a16="http://schemas.microsoft.com/office/drawing/2014/main" id="{F60DB6AF-50AB-31A4-7DAF-09F1708B6586}"/>
                </a:ext>
              </a:extLst>
            </p:cNvPr>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l-GR"/>
            </a:p>
          </p:txBody>
        </p:sp>
        <p:sp>
          <p:nvSpPr>
            <p:cNvPr id="15" name="Freeform 15">
              <a:extLst>
                <a:ext uri="{FF2B5EF4-FFF2-40B4-BE49-F238E27FC236}">
                  <a16:creationId xmlns:a16="http://schemas.microsoft.com/office/drawing/2014/main" id="{89A41A99-5256-3CC2-6FFE-F5245B7C03A2}"/>
                </a:ext>
              </a:extLst>
            </p:cNvPr>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l-GR"/>
            </a:p>
          </p:txBody>
        </p:sp>
        <p:sp>
          <p:nvSpPr>
            <p:cNvPr id="16" name="Freeform 16">
              <a:extLst>
                <a:ext uri="{FF2B5EF4-FFF2-40B4-BE49-F238E27FC236}">
                  <a16:creationId xmlns:a16="http://schemas.microsoft.com/office/drawing/2014/main" id="{E88018E0-9A50-5F18-EF50-8423FF81E73B}"/>
                </a:ext>
              </a:extLst>
            </p:cNvPr>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l-GR"/>
            </a:p>
          </p:txBody>
        </p:sp>
        <p:sp>
          <p:nvSpPr>
            <p:cNvPr id="17" name="Freeform 17">
              <a:extLst>
                <a:ext uri="{FF2B5EF4-FFF2-40B4-BE49-F238E27FC236}">
                  <a16:creationId xmlns:a16="http://schemas.microsoft.com/office/drawing/2014/main" id="{2BE57BE6-F4A1-2E79-9508-4AD8625C43A2}"/>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l-GR"/>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l-GR"/>
              <a:t>Κάντε κλικ για επεξεργασία του τίτλου</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a:t>Κάντε κλικ για να επεξεργαστείτε τον υπότιτλο του υποδείγματος</a:t>
            </a:r>
          </a:p>
        </p:txBody>
      </p:sp>
      <p:sp>
        <p:nvSpPr>
          <p:cNvPr id="18" name="Rectangle 20">
            <a:extLst>
              <a:ext uri="{FF2B5EF4-FFF2-40B4-BE49-F238E27FC236}">
                <a16:creationId xmlns:a16="http://schemas.microsoft.com/office/drawing/2014/main" id="{F1E01F84-9F19-1402-07B8-7EC33A885103}"/>
              </a:ext>
            </a:extLst>
          </p:cNvPr>
          <p:cNvSpPr>
            <a:spLocks noGrp="1" noChangeArrowheads="1"/>
          </p:cNvSpPr>
          <p:nvPr>
            <p:ph type="dt" sz="quarter" idx="10"/>
          </p:nvPr>
        </p:nvSpPr>
        <p:spPr/>
        <p:txBody>
          <a:bodyPr/>
          <a:lstStyle>
            <a:lvl1pPr>
              <a:defRPr/>
            </a:lvl1pPr>
          </a:lstStyle>
          <a:p>
            <a:pPr>
              <a:defRPr/>
            </a:pPr>
            <a:endParaRPr lang="el-GR"/>
          </a:p>
        </p:txBody>
      </p:sp>
      <p:sp>
        <p:nvSpPr>
          <p:cNvPr id="19" name="Rectangle 21">
            <a:extLst>
              <a:ext uri="{FF2B5EF4-FFF2-40B4-BE49-F238E27FC236}">
                <a16:creationId xmlns:a16="http://schemas.microsoft.com/office/drawing/2014/main" id="{9F3BE0C0-1EB4-4721-648B-675890ADB321}"/>
              </a:ext>
            </a:extLst>
          </p:cNvPr>
          <p:cNvSpPr>
            <a:spLocks noGrp="1" noChangeArrowheads="1"/>
          </p:cNvSpPr>
          <p:nvPr>
            <p:ph type="ftr" sz="quarter" idx="11"/>
          </p:nvPr>
        </p:nvSpPr>
        <p:spPr/>
        <p:txBody>
          <a:bodyPr/>
          <a:lstStyle>
            <a:lvl1pPr>
              <a:defRPr/>
            </a:lvl1pPr>
          </a:lstStyle>
          <a:p>
            <a:pPr>
              <a:defRPr/>
            </a:pPr>
            <a:endParaRPr lang="el-GR"/>
          </a:p>
        </p:txBody>
      </p:sp>
      <p:sp>
        <p:nvSpPr>
          <p:cNvPr id="20" name="Rectangle 22">
            <a:extLst>
              <a:ext uri="{FF2B5EF4-FFF2-40B4-BE49-F238E27FC236}">
                <a16:creationId xmlns:a16="http://schemas.microsoft.com/office/drawing/2014/main" id="{F6A8433D-23F2-8DC0-C418-6A1D17948530}"/>
              </a:ext>
            </a:extLst>
          </p:cNvPr>
          <p:cNvSpPr>
            <a:spLocks noGrp="1" noChangeArrowheads="1"/>
          </p:cNvSpPr>
          <p:nvPr>
            <p:ph type="sldNum" sz="quarter" idx="12"/>
          </p:nvPr>
        </p:nvSpPr>
        <p:spPr/>
        <p:txBody>
          <a:bodyPr/>
          <a:lstStyle>
            <a:lvl1pPr>
              <a:defRPr/>
            </a:lvl1pPr>
          </a:lstStyle>
          <a:p>
            <a:fld id="{D2C6E5F7-3364-4C95-9F81-976CE3D0A58C}" type="slidenum">
              <a:rPr lang="el-GR" altLang="el-GR"/>
              <a:pPr/>
              <a:t>‹#›</a:t>
            </a:fld>
            <a:endParaRPr lang="el-GR" altLang="el-GR"/>
          </a:p>
        </p:txBody>
      </p:sp>
    </p:spTree>
    <p:extLst>
      <p:ext uri="{BB962C8B-B14F-4D97-AF65-F5344CB8AC3E}">
        <p14:creationId xmlns:p14="http://schemas.microsoft.com/office/powerpoint/2010/main" val="356204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9">
            <a:extLst>
              <a:ext uri="{FF2B5EF4-FFF2-40B4-BE49-F238E27FC236}">
                <a16:creationId xmlns:a16="http://schemas.microsoft.com/office/drawing/2014/main" id="{F43649AC-E410-B30F-6E6C-400924E4E71A}"/>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20">
            <a:extLst>
              <a:ext uri="{FF2B5EF4-FFF2-40B4-BE49-F238E27FC236}">
                <a16:creationId xmlns:a16="http://schemas.microsoft.com/office/drawing/2014/main" id="{C22E826D-AD5C-FAEF-D66E-9AD10B7E1DBB}"/>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21">
            <a:extLst>
              <a:ext uri="{FF2B5EF4-FFF2-40B4-BE49-F238E27FC236}">
                <a16:creationId xmlns:a16="http://schemas.microsoft.com/office/drawing/2014/main" id="{52FDC6A2-5413-CAC7-749C-4567133B9BCD}"/>
              </a:ext>
            </a:extLst>
          </p:cNvPr>
          <p:cNvSpPr>
            <a:spLocks noGrp="1" noChangeArrowheads="1"/>
          </p:cNvSpPr>
          <p:nvPr>
            <p:ph type="sldNum" sz="quarter" idx="12"/>
          </p:nvPr>
        </p:nvSpPr>
        <p:spPr>
          <a:ln/>
        </p:spPr>
        <p:txBody>
          <a:bodyPr/>
          <a:lstStyle>
            <a:lvl1pPr>
              <a:defRPr/>
            </a:lvl1pPr>
          </a:lstStyle>
          <a:p>
            <a:fld id="{DF735F5A-FE03-4788-BA47-DFF1C3BA8965}" type="slidenum">
              <a:rPr lang="el-GR" altLang="el-GR"/>
              <a:pPr/>
              <a:t>‹#›</a:t>
            </a:fld>
            <a:endParaRPr lang="el-GR" altLang="el-GR"/>
          </a:p>
        </p:txBody>
      </p:sp>
    </p:spTree>
    <p:extLst>
      <p:ext uri="{BB962C8B-B14F-4D97-AF65-F5344CB8AC3E}">
        <p14:creationId xmlns:p14="http://schemas.microsoft.com/office/powerpoint/2010/main" val="310470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21362"/>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21362"/>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9">
            <a:extLst>
              <a:ext uri="{FF2B5EF4-FFF2-40B4-BE49-F238E27FC236}">
                <a16:creationId xmlns:a16="http://schemas.microsoft.com/office/drawing/2014/main" id="{9902C46D-21C8-B4E4-597D-B586F24C785D}"/>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20">
            <a:extLst>
              <a:ext uri="{FF2B5EF4-FFF2-40B4-BE49-F238E27FC236}">
                <a16:creationId xmlns:a16="http://schemas.microsoft.com/office/drawing/2014/main" id="{E730A421-6E56-8EDD-79DC-D29F8D72097B}"/>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21">
            <a:extLst>
              <a:ext uri="{FF2B5EF4-FFF2-40B4-BE49-F238E27FC236}">
                <a16:creationId xmlns:a16="http://schemas.microsoft.com/office/drawing/2014/main" id="{28816014-D3B3-24C4-92C7-3DF7C4E5D785}"/>
              </a:ext>
            </a:extLst>
          </p:cNvPr>
          <p:cNvSpPr>
            <a:spLocks noGrp="1" noChangeArrowheads="1"/>
          </p:cNvSpPr>
          <p:nvPr>
            <p:ph type="sldNum" sz="quarter" idx="12"/>
          </p:nvPr>
        </p:nvSpPr>
        <p:spPr>
          <a:ln/>
        </p:spPr>
        <p:txBody>
          <a:bodyPr/>
          <a:lstStyle>
            <a:lvl1pPr>
              <a:defRPr/>
            </a:lvl1pPr>
          </a:lstStyle>
          <a:p>
            <a:fld id="{8E4B6085-8ED5-4765-B237-9A525BB6DFBF}" type="slidenum">
              <a:rPr lang="el-GR" altLang="el-GR"/>
              <a:pPr/>
              <a:t>‹#›</a:t>
            </a:fld>
            <a:endParaRPr lang="el-GR" altLang="el-GR"/>
          </a:p>
        </p:txBody>
      </p:sp>
    </p:spTree>
    <p:extLst>
      <p:ext uri="{BB962C8B-B14F-4D97-AF65-F5344CB8AC3E}">
        <p14:creationId xmlns:p14="http://schemas.microsoft.com/office/powerpoint/2010/main" val="428437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9">
            <a:extLst>
              <a:ext uri="{FF2B5EF4-FFF2-40B4-BE49-F238E27FC236}">
                <a16:creationId xmlns:a16="http://schemas.microsoft.com/office/drawing/2014/main" id="{46F2C9A7-59D7-3E87-BE42-8A77FDBAE840}"/>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20">
            <a:extLst>
              <a:ext uri="{FF2B5EF4-FFF2-40B4-BE49-F238E27FC236}">
                <a16:creationId xmlns:a16="http://schemas.microsoft.com/office/drawing/2014/main" id="{8CB28706-5E80-5826-D194-C843BB24C30E}"/>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21">
            <a:extLst>
              <a:ext uri="{FF2B5EF4-FFF2-40B4-BE49-F238E27FC236}">
                <a16:creationId xmlns:a16="http://schemas.microsoft.com/office/drawing/2014/main" id="{06A064C0-217F-4C23-4C29-2F588E57F8C5}"/>
              </a:ext>
            </a:extLst>
          </p:cNvPr>
          <p:cNvSpPr>
            <a:spLocks noGrp="1" noChangeArrowheads="1"/>
          </p:cNvSpPr>
          <p:nvPr>
            <p:ph type="sldNum" sz="quarter" idx="12"/>
          </p:nvPr>
        </p:nvSpPr>
        <p:spPr>
          <a:ln/>
        </p:spPr>
        <p:txBody>
          <a:bodyPr/>
          <a:lstStyle>
            <a:lvl1pPr>
              <a:defRPr/>
            </a:lvl1pPr>
          </a:lstStyle>
          <a:p>
            <a:fld id="{7CEBCB5F-53B5-4623-8A57-F0632AE1168C}" type="slidenum">
              <a:rPr lang="el-GR" altLang="el-GR"/>
              <a:pPr/>
              <a:t>‹#›</a:t>
            </a:fld>
            <a:endParaRPr lang="el-GR" altLang="el-GR"/>
          </a:p>
        </p:txBody>
      </p:sp>
    </p:spTree>
    <p:extLst>
      <p:ext uri="{BB962C8B-B14F-4D97-AF65-F5344CB8AC3E}">
        <p14:creationId xmlns:p14="http://schemas.microsoft.com/office/powerpoint/2010/main" val="52738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19">
            <a:extLst>
              <a:ext uri="{FF2B5EF4-FFF2-40B4-BE49-F238E27FC236}">
                <a16:creationId xmlns:a16="http://schemas.microsoft.com/office/drawing/2014/main" id="{18AFF903-2F57-324F-F475-9A6761DC6BA3}"/>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20">
            <a:extLst>
              <a:ext uri="{FF2B5EF4-FFF2-40B4-BE49-F238E27FC236}">
                <a16:creationId xmlns:a16="http://schemas.microsoft.com/office/drawing/2014/main" id="{E26904A2-647A-D4EF-B167-F7B096A8719B}"/>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21">
            <a:extLst>
              <a:ext uri="{FF2B5EF4-FFF2-40B4-BE49-F238E27FC236}">
                <a16:creationId xmlns:a16="http://schemas.microsoft.com/office/drawing/2014/main" id="{393CF7F1-11FA-7C10-09B1-6751B1F7D381}"/>
              </a:ext>
            </a:extLst>
          </p:cNvPr>
          <p:cNvSpPr>
            <a:spLocks noGrp="1" noChangeArrowheads="1"/>
          </p:cNvSpPr>
          <p:nvPr>
            <p:ph type="sldNum" sz="quarter" idx="12"/>
          </p:nvPr>
        </p:nvSpPr>
        <p:spPr>
          <a:ln/>
        </p:spPr>
        <p:txBody>
          <a:bodyPr/>
          <a:lstStyle>
            <a:lvl1pPr>
              <a:defRPr/>
            </a:lvl1pPr>
          </a:lstStyle>
          <a:p>
            <a:fld id="{E0D76187-D81B-4C36-B69B-108CDB9F4AB7}" type="slidenum">
              <a:rPr lang="el-GR" altLang="el-GR"/>
              <a:pPr/>
              <a:t>‹#›</a:t>
            </a:fld>
            <a:endParaRPr lang="el-GR" altLang="el-GR"/>
          </a:p>
        </p:txBody>
      </p:sp>
    </p:spTree>
    <p:extLst>
      <p:ext uri="{BB962C8B-B14F-4D97-AF65-F5344CB8AC3E}">
        <p14:creationId xmlns:p14="http://schemas.microsoft.com/office/powerpoint/2010/main" val="261544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19">
            <a:extLst>
              <a:ext uri="{FF2B5EF4-FFF2-40B4-BE49-F238E27FC236}">
                <a16:creationId xmlns:a16="http://schemas.microsoft.com/office/drawing/2014/main" id="{8738545A-2F38-C9AE-8BFC-AFBA553E3F39}"/>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20">
            <a:extLst>
              <a:ext uri="{FF2B5EF4-FFF2-40B4-BE49-F238E27FC236}">
                <a16:creationId xmlns:a16="http://schemas.microsoft.com/office/drawing/2014/main" id="{6D41A656-0FF8-C367-4D82-0CFE598CD3E1}"/>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21">
            <a:extLst>
              <a:ext uri="{FF2B5EF4-FFF2-40B4-BE49-F238E27FC236}">
                <a16:creationId xmlns:a16="http://schemas.microsoft.com/office/drawing/2014/main" id="{26B9F5E9-B285-53C4-6B31-C056991B736E}"/>
              </a:ext>
            </a:extLst>
          </p:cNvPr>
          <p:cNvSpPr>
            <a:spLocks noGrp="1" noChangeArrowheads="1"/>
          </p:cNvSpPr>
          <p:nvPr>
            <p:ph type="sldNum" sz="quarter" idx="12"/>
          </p:nvPr>
        </p:nvSpPr>
        <p:spPr>
          <a:ln/>
        </p:spPr>
        <p:txBody>
          <a:bodyPr/>
          <a:lstStyle>
            <a:lvl1pPr>
              <a:defRPr/>
            </a:lvl1pPr>
          </a:lstStyle>
          <a:p>
            <a:fld id="{7D2029DA-AF63-43B6-80AC-C246864ED629}" type="slidenum">
              <a:rPr lang="el-GR" altLang="el-GR"/>
              <a:pPr/>
              <a:t>‹#›</a:t>
            </a:fld>
            <a:endParaRPr lang="el-GR" altLang="el-GR"/>
          </a:p>
        </p:txBody>
      </p:sp>
    </p:spTree>
    <p:extLst>
      <p:ext uri="{BB962C8B-B14F-4D97-AF65-F5344CB8AC3E}">
        <p14:creationId xmlns:p14="http://schemas.microsoft.com/office/powerpoint/2010/main" val="108053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19">
            <a:extLst>
              <a:ext uri="{FF2B5EF4-FFF2-40B4-BE49-F238E27FC236}">
                <a16:creationId xmlns:a16="http://schemas.microsoft.com/office/drawing/2014/main" id="{75114697-A758-0929-AC34-35462C3DA1EA}"/>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20">
            <a:extLst>
              <a:ext uri="{FF2B5EF4-FFF2-40B4-BE49-F238E27FC236}">
                <a16:creationId xmlns:a16="http://schemas.microsoft.com/office/drawing/2014/main" id="{1CDE9857-747C-FE8A-01EA-89007C67082A}"/>
              </a:ext>
            </a:extLst>
          </p:cNvPr>
          <p:cNvSpPr>
            <a:spLocks noGrp="1" noChangeArrowheads="1"/>
          </p:cNvSpPr>
          <p:nvPr>
            <p:ph type="ftr" sz="quarter" idx="11"/>
          </p:nvPr>
        </p:nvSpPr>
        <p:spPr>
          <a:ln/>
        </p:spPr>
        <p:txBody>
          <a:bodyPr/>
          <a:lstStyle>
            <a:lvl1pPr>
              <a:defRPr/>
            </a:lvl1pPr>
          </a:lstStyle>
          <a:p>
            <a:pPr>
              <a:defRPr/>
            </a:pPr>
            <a:endParaRPr lang="el-GR"/>
          </a:p>
        </p:txBody>
      </p:sp>
      <p:sp>
        <p:nvSpPr>
          <p:cNvPr id="9" name="Rectangle 21">
            <a:extLst>
              <a:ext uri="{FF2B5EF4-FFF2-40B4-BE49-F238E27FC236}">
                <a16:creationId xmlns:a16="http://schemas.microsoft.com/office/drawing/2014/main" id="{0CE09B6F-CC52-6829-A495-A250F2E99E93}"/>
              </a:ext>
            </a:extLst>
          </p:cNvPr>
          <p:cNvSpPr>
            <a:spLocks noGrp="1" noChangeArrowheads="1"/>
          </p:cNvSpPr>
          <p:nvPr>
            <p:ph type="sldNum" sz="quarter" idx="12"/>
          </p:nvPr>
        </p:nvSpPr>
        <p:spPr>
          <a:ln/>
        </p:spPr>
        <p:txBody>
          <a:bodyPr/>
          <a:lstStyle>
            <a:lvl1pPr>
              <a:defRPr/>
            </a:lvl1pPr>
          </a:lstStyle>
          <a:p>
            <a:fld id="{D5C7D404-285A-410D-8375-BECFCF01E897}" type="slidenum">
              <a:rPr lang="el-GR" altLang="el-GR"/>
              <a:pPr/>
              <a:t>‹#›</a:t>
            </a:fld>
            <a:endParaRPr lang="el-GR" altLang="el-GR"/>
          </a:p>
        </p:txBody>
      </p:sp>
    </p:spTree>
    <p:extLst>
      <p:ext uri="{BB962C8B-B14F-4D97-AF65-F5344CB8AC3E}">
        <p14:creationId xmlns:p14="http://schemas.microsoft.com/office/powerpoint/2010/main" val="293280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19">
            <a:extLst>
              <a:ext uri="{FF2B5EF4-FFF2-40B4-BE49-F238E27FC236}">
                <a16:creationId xmlns:a16="http://schemas.microsoft.com/office/drawing/2014/main" id="{3656A2D7-04E1-CF27-FF8B-E3CB0A952062}"/>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20">
            <a:extLst>
              <a:ext uri="{FF2B5EF4-FFF2-40B4-BE49-F238E27FC236}">
                <a16:creationId xmlns:a16="http://schemas.microsoft.com/office/drawing/2014/main" id="{BA6748DC-F905-E0E2-83CD-4CC843FAF17B}"/>
              </a:ext>
            </a:extLst>
          </p:cNvPr>
          <p:cNvSpPr>
            <a:spLocks noGrp="1" noChangeArrowheads="1"/>
          </p:cNvSpPr>
          <p:nvPr>
            <p:ph type="ftr" sz="quarter" idx="11"/>
          </p:nvPr>
        </p:nvSpPr>
        <p:spPr>
          <a:ln/>
        </p:spPr>
        <p:txBody>
          <a:bodyPr/>
          <a:lstStyle>
            <a:lvl1pPr>
              <a:defRPr/>
            </a:lvl1pPr>
          </a:lstStyle>
          <a:p>
            <a:pPr>
              <a:defRPr/>
            </a:pPr>
            <a:endParaRPr lang="el-GR"/>
          </a:p>
        </p:txBody>
      </p:sp>
      <p:sp>
        <p:nvSpPr>
          <p:cNvPr id="5" name="Rectangle 21">
            <a:extLst>
              <a:ext uri="{FF2B5EF4-FFF2-40B4-BE49-F238E27FC236}">
                <a16:creationId xmlns:a16="http://schemas.microsoft.com/office/drawing/2014/main" id="{88D35FBF-887C-2092-5DDB-0261409AB6B0}"/>
              </a:ext>
            </a:extLst>
          </p:cNvPr>
          <p:cNvSpPr>
            <a:spLocks noGrp="1" noChangeArrowheads="1"/>
          </p:cNvSpPr>
          <p:nvPr>
            <p:ph type="sldNum" sz="quarter" idx="12"/>
          </p:nvPr>
        </p:nvSpPr>
        <p:spPr>
          <a:ln/>
        </p:spPr>
        <p:txBody>
          <a:bodyPr/>
          <a:lstStyle>
            <a:lvl1pPr>
              <a:defRPr/>
            </a:lvl1pPr>
          </a:lstStyle>
          <a:p>
            <a:fld id="{B76E148A-EBA4-42D0-AEE6-54DEABB4A525}" type="slidenum">
              <a:rPr lang="el-GR" altLang="el-GR"/>
              <a:pPr/>
              <a:t>‹#›</a:t>
            </a:fld>
            <a:endParaRPr lang="el-GR" altLang="el-GR"/>
          </a:p>
        </p:txBody>
      </p:sp>
    </p:spTree>
    <p:extLst>
      <p:ext uri="{BB962C8B-B14F-4D97-AF65-F5344CB8AC3E}">
        <p14:creationId xmlns:p14="http://schemas.microsoft.com/office/powerpoint/2010/main" val="404944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3D737772-00A8-4AB9-2F4B-2B691AC87652}"/>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20">
            <a:extLst>
              <a:ext uri="{FF2B5EF4-FFF2-40B4-BE49-F238E27FC236}">
                <a16:creationId xmlns:a16="http://schemas.microsoft.com/office/drawing/2014/main" id="{F0A2EC81-5FC8-7414-293B-07FFC74041D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4" name="Rectangle 21">
            <a:extLst>
              <a:ext uri="{FF2B5EF4-FFF2-40B4-BE49-F238E27FC236}">
                <a16:creationId xmlns:a16="http://schemas.microsoft.com/office/drawing/2014/main" id="{5EEBEAE5-E1EF-619C-3851-2FAF67E66DBF}"/>
              </a:ext>
            </a:extLst>
          </p:cNvPr>
          <p:cNvSpPr>
            <a:spLocks noGrp="1" noChangeArrowheads="1"/>
          </p:cNvSpPr>
          <p:nvPr>
            <p:ph type="sldNum" sz="quarter" idx="12"/>
          </p:nvPr>
        </p:nvSpPr>
        <p:spPr>
          <a:ln/>
        </p:spPr>
        <p:txBody>
          <a:bodyPr/>
          <a:lstStyle>
            <a:lvl1pPr>
              <a:defRPr/>
            </a:lvl1pPr>
          </a:lstStyle>
          <a:p>
            <a:fld id="{F053D917-44E3-4016-BE42-6C155A0C364A}" type="slidenum">
              <a:rPr lang="el-GR" altLang="el-GR"/>
              <a:pPr/>
              <a:t>‹#›</a:t>
            </a:fld>
            <a:endParaRPr lang="el-GR" altLang="el-GR"/>
          </a:p>
        </p:txBody>
      </p:sp>
    </p:spTree>
    <p:extLst>
      <p:ext uri="{BB962C8B-B14F-4D97-AF65-F5344CB8AC3E}">
        <p14:creationId xmlns:p14="http://schemas.microsoft.com/office/powerpoint/2010/main" val="130378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19">
            <a:extLst>
              <a:ext uri="{FF2B5EF4-FFF2-40B4-BE49-F238E27FC236}">
                <a16:creationId xmlns:a16="http://schemas.microsoft.com/office/drawing/2014/main" id="{F4EC3D0E-0F8C-DDD4-825D-3AD38DE4D3F9}"/>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20">
            <a:extLst>
              <a:ext uri="{FF2B5EF4-FFF2-40B4-BE49-F238E27FC236}">
                <a16:creationId xmlns:a16="http://schemas.microsoft.com/office/drawing/2014/main" id="{4A0A5A1E-D9C2-F9E4-16A0-88A3F51C14A6}"/>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21">
            <a:extLst>
              <a:ext uri="{FF2B5EF4-FFF2-40B4-BE49-F238E27FC236}">
                <a16:creationId xmlns:a16="http://schemas.microsoft.com/office/drawing/2014/main" id="{31DA305E-609A-E328-C2E3-777053A052FF}"/>
              </a:ext>
            </a:extLst>
          </p:cNvPr>
          <p:cNvSpPr>
            <a:spLocks noGrp="1" noChangeArrowheads="1"/>
          </p:cNvSpPr>
          <p:nvPr>
            <p:ph type="sldNum" sz="quarter" idx="12"/>
          </p:nvPr>
        </p:nvSpPr>
        <p:spPr>
          <a:ln/>
        </p:spPr>
        <p:txBody>
          <a:bodyPr/>
          <a:lstStyle>
            <a:lvl1pPr>
              <a:defRPr/>
            </a:lvl1pPr>
          </a:lstStyle>
          <a:p>
            <a:fld id="{85F98410-C1ED-417E-B476-8D0F1C97EA05}" type="slidenum">
              <a:rPr lang="el-GR" altLang="el-GR"/>
              <a:pPr/>
              <a:t>‹#›</a:t>
            </a:fld>
            <a:endParaRPr lang="el-GR" altLang="el-GR"/>
          </a:p>
        </p:txBody>
      </p:sp>
    </p:spTree>
    <p:extLst>
      <p:ext uri="{BB962C8B-B14F-4D97-AF65-F5344CB8AC3E}">
        <p14:creationId xmlns:p14="http://schemas.microsoft.com/office/powerpoint/2010/main" val="386286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19">
            <a:extLst>
              <a:ext uri="{FF2B5EF4-FFF2-40B4-BE49-F238E27FC236}">
                <a16:creationId xmlns:a16="http://schemas.microsoft.com/office/drawing/2014/main" id="{6C945B0F-0599-19B7-5783-22A584BEA5D0}"/>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20">
            <a:extLst>
              <a:ext uri="{FF2B5EF4-FFF2-40B4-BE49-F238E27FC236}">
                <a16:creationId xmlns:a16="http://schemas.microsoft.com/office/drawing/2014/main" id="{D31D6A51-C05D-CD44-6979-9622825AD5E4}"/>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21">
            <a:extLst>
              <a:ext uri="{FF2B5EF4-FFF2-40B4-BE49-F238E27FC236}">
                <a16:creationId xmlns:a16="http://schemas.microsoft.com/office/drawing/2014/main" id="{B3A8F2F7-6EAC-88B5-2AAB-5F3231AB3C36}"/>
              </a:ext>
            </a:extLst>
          </p:cNvPr>
          <p:cNvSpPr>
            <a:spLocks noGrp="1" noChangeArrowheads="1"/>
          </p:cNvSpPr>
          <p:nvPr>
            <p:ph type="sldNum" sz="quarter" idx="12"/>
          </p:nvPr>
        </p:nvSpPr>
        <p:spPr>
          <a:ln/>
        </p:spPr>
        <p:txBody>
          <a:bodyPr/>
          <a:lstStyle>
            <a:lvl1pPr>
              <a:defRPr/>
            </a:lvl1pPr>
          </a:lstStyle>
          <a:p>
            <a:fld id="{D8B7FCDD-7552-4646-B0F0-74C48C56ABC4}" type="slidenum">
              <a:rPr lang="el-GR" altLang="el-GR"/>
              <a:pPr/>
              <a:t>‹#›</a:t>
            </a:fld>
            <a:endParaRPr lang="el-GR" altLang="el-GR"/>
          </a:p>
        </p:txBody>
      </p:sp>
    </p:spTree>
    <p:extLst>
      <p:ext uri="{BB962C8B-B14F-4D97-AF65-F5344CB8AC3E}">
        <p14:creationId xmlns:p14="http://schemas.microsoft.com/office/powerpoint/2010/main" val="254210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B4CCC50-2823-667A-5C85-74E0BA4DAD92}"/>
              </a:ext>
            </a:extLst>
          </p:cNvPr>
          <p:cNvGrpSpPr>
            <a:grpSpLocks/>
          </p:cNvGrpSpPr>
          <p:nvPr/>
        </p:nvGrpSpPr>
        <p:grpSpPr bwMode="auto">
          <a:xfrm>
            <a:off x="0" y="2438400"/>
            <a:ext cx="9144000" cy="4046538"/>
            <a:chOff x="0" y="1536"/>
            <a:chExt cx="5760" cy="2549"/>
          </a:xfrm>
        </p:grpSpPr>
        <p:sp>
          <p:nvSpPr>
            <p:cNvPr id="4099" name="Rectangle 3">
              <a:extLst>
                <a:ext uri="{FF2B5EF4-FFF2-40B4-BE49-F238E27FC236}">
                  <a16:creationId xmlns:a16="http://schemas.microsoft.com/office/drawing/2014/main" id="{057B0C9F-5626-1672-A087-F8CD5EE9F109}"/>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eaLnBrk="1" hangingPunct="1">
                <a:defRPr/>
              </a:pPr>
              <a:endParaRPr lang="el-GR"/>
            </a:p>
          </p:txBody>
        </p:sp>
        <p:sp>
          <p:nvSpPr>
            <p:cNvPr id="1033" name="Freeform 4">
              <a:extLst>
                <a:ext uri="{FF2B5EF4-FFF2-40B4-BE49-F238E27FC236}">
                  <a16:creationId xmlns:a16="http://schemas.microsoft.com/office/drawing/2014/main" id="{F9742A56-E321-6431-EA8B-722A041B0431}"/>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p:spPr>
          <p:txBody>
            <a:bodyPr/>
            <a:lstStyle/>
            <a:p>
              <a:pPr>
                <a:defRPr/>
              </a:pPr>
              <a:endParaRPr lang="el-GR"/>
            </a:p>
          </p:txBody>
        </p:sp>
        <p:sp>
          <p:nvSpPr>
            <p:cNvPr id="1034" name="Freeform 5">
              <a:extLst>
                <a:ext uri="{FF2B5EF4-FFF2-40B4-BE49-F238E27FC236}">
                  <a16:creationId xmlns:a16="http://schemas.microsoft.com/office/drawing/2014/main" id="{D03CDD42-9629-57D9-AE6E-B52E20D18324}"/>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l-GR"/>
            </a:p>
          </p:txBody>
        </p:sp>
        <p:sp>
          <p:nvSpPr>
            <p:cNvPr id="4102" name="Freeform 6">
              <a:extLst>
                <a:ext uri="{FF2B5EF4-FFF2-40B4-BE49-F238E27FC236}">
                  <a16:creationId xmlns:a16="http://schemas.microsoft.com/office/drawing/2014/main" id="{C54E96E3-53F9-662D-7BEC-44D2E6C3D5F4}"/>
                </a:ext>
              </a:extLst>
            </p:cNvPr>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l-GR"/>
            </a:p>
          </p:txBody>
        </p:sp>
        <p:sp>
          <p:nvSpPr>
            <p:cNvPr id="1036" name="Freeform 7">
              <a:extLst>
                <a:ext uri="{FF2B5EF4-FFF2-40B4-BE49-F238E27FC236}">
                  <a16:creationId xmlns:a16="http://schemas.microsoft.com/office/drawing/2014/main" id="{7DE92CD5-793C-D6D3-0496-B79A66867ABB}"/>
                </a:ext>
              </a:extLst>
            </p:cNvPr>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pPr>
                <a:defRPr/>
              </a:pPr>
              <a:endParaRPr lang="el-GR"/>
            </a:p>
          </p:txBody>
        </p:sp>
        <p:sp>
          <p:nvSpPr>
            <p:cNvPr id="1037" name="Freeform 8">
              <a:extLst>
                <a:ext uri="{FF2B5EF4-FFF2-40B4-BE49-F238E27FC236}">
                  <a16:creationId xmlns:a16="http://schemas.microsoft.com/office/drawing/2014/main" id="{A6A4C4A7-5288-1926-65DE-3B4CC542F832}"/>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pPr>
                <a:defRPr/>
              </a:pPr>
              <a:endParaRPr lang="el-GR"/>
            </a:p>
          </p:txBody>
        </p:sp>
        <p:sp>
          <p:nvSpPr>
            <p:cNvPr id="1038" name="Freeform 9">
              <a:extLst>
                <a:ext uri="{FF2B5EF4-FFF2-40B4-BE49-F238E27FC236}">
                  <a16:creationId xmlns:a16="http://schemas.microsoft.com/office/drawing/2014/main" id="{9895F1EA-C632-8D95-A118-325996BD3411}"/>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pPr>
                <a:defRPr/>
              </a:pPr>
              <a:endParaRPr lang="el-GR"/>
            </a:p>
          </p:txBody>
        </p:sp>
        <p:sp>
          <p:nvSpPr>
            <p:cNvPr id="1039" name="Freeform 10">
              <a:extLst>
                <a:ext uri="{FF2B5EF4-FFF2-40B4-BE49-F238E27FC236}">
                  <a16:creationId xmlns:a16="http://schemas.microsoft.com/office/drawing/2014/main" id="{A6C09A5F-FA5E-592A-C03E-C83622B90146}"/>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pPr>
                <a:defRPr/>
              </a:pPr>
              <a:endParaRPr lang="el-GR"/>
            </a:p>
          </p:txBody>
        </p:sp>
        <p:sp>
          <p:nvSpPr>
            <p:cNvPr id="1040" name="Freeform 11">
              <a:extLst>
                <a:ext uri="{FF2B5EF4-FFF2-40B4-BE49-F238E27FC236}">
                  <a16:creationId xmlns:a16="http://schemas.microsoft.com/office/drawing/2014/main" id="{94EE4443-0D89-6977-C9EF-02ABF1E7387B}"/>
                </a:ext>
              </a:extLst>
            </p:cNvPr>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pPr>
                <a:defRPr/>
              </a:pPr>
              <a:endParaRPr lang="el-GR"/>
            </a:p>
          </p:txBody>
        </p:sp>
        <p:sp>
          <p:nvSpPr>
            <p:cNvPr id="4108" name="Freeform 12">
              <a:extLst>
                <a:ext uri="{FF2B5EF4-FFF2-40B4-BE49-F238E27FC236}">
                  <a16:creationId xmlns:a16="http://schemas.microsoft.com/office/drawing/2014/main" id="{1BCCF33D-E146-CF13-0C74-CD7464888AD3}"/>
                </a:ext>
              </a:extLst>
            </p:cNvPr>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l-GR"/>
            </a:p>
          </p:txBody>
        </p:sp>
        <p:sp>
          <p:nvSpPr>
            <p:cNvPr id="1042" name="Freeform 13">
              <a:extLst>
                <a:ext uri="{FF2B5EF4-FFF2-40B4-BE49-F238E27FC236}">
                  <a16:creationId xmlns:a16="http://schemas.microsoft.com/office/drawing/2014/main" id="{78A85487-E67D-C5BE-ACBE-CE712249486C}"/>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pPr>
                <a:defRPr/>
              </a:pPr>
              <a:endParaRPr lang="el-GR"/>
            </a:p>
          </p:txBody>
        </p:sp>
        <p:sp>
          <p:nvSpPr>
            <p:cNvPr id="4110" name="Freeform 14">
              <a:extLst>
                <a:ext uri="{FF2B5EF4-FFF2-40B4-BE49-F238E27FC236}">
                  <a16:creationId xmlns:a16="http://schemas.microsoft.com/office/drawing/2014/main" id="{A0574255-FCDA-7EDA-170B-599AEAD9CF5B}"/>
                </a:ext>
              </a:extLst>
            </p:cNvPr>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l-GR"/>
            </a:p>
          </p:txBody>
        </p:sp>
        <p:sp>
          <p:nvSpPr>
            <p:cNvPr id="4111" name="Freeform 15">
              <a:extLst>
                <a:ext uri="{FF2B5EF4-FFF2-40B4-BE49-F238E27FC236}">
                  <a16:creationId xmlns:a16="http://schemas.microsoft.com/office/drawing/2014/main" id="{B930772B-099F-55D8-969D-95E4F40F0FE8}"/>
                </a:ext>
              </a:extLst>
            </p:cNvPr>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l-GR"/>
            </a:p>
          </p:txBody>
        </p:sp>
        <p:sp>
          <p:nvSpPr>
            <p:cNvPr id="4112" name="Freeform 16">
              <a:extLst>
                <a:ext uri="{FF2B5EF4-FFF2-40B4-BE49-F238E27FC236}">
                  <a16:creationId xmlns:a16="http://schemas.microsoft.com/office/drawing/2014/main" id="{D5EB2CD2-F394-985F-7787-86C5514832EA}"/>
                </a:ext>
              </a:extLst>
            </p:cNvPr>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l-GR"/>
            </a:p>
          </p:txBody>
        </p:sp>
        <p:sp>
          <p:nvSpPr>
            <p:cNvPr id="1046" name="Freeform 17">
              <a:extLst>
                <a:ext uri="{FF2B5EF4-FFF2-40B4-BE49-F238E27FC236}">
                  <a16:creationId xmlns:a16="http://schemas.microsoft.com/office/drawing/2014/main" id="{C8EB992F-3721-7FF3-8286-4A4301CF65E0}"/>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l-GR"/>
            </a:p>
          </p:txBody>
        </p:sp>
      </p:grpSp>
      <p:sp>
        <p:nvSpPr>
          <p:cNvPr id="4114" name="Rectangle 18">
            <a:extLst>
              <a:ext uri="{FF2B5EF4-FFF2-40B4-BE49-F238E27FC236}">
                <a16:creationId xmlns:a16="http://schemas.microsoft.com/office/drawing/2014/main" id="{A6DEA262-C84C-1001-CAA4-D7CB60AB8747}"/>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l-GR"/>
              <a:t>Κάντε κλικ για επεξεργασία του τίτλου</a:t>
            </a:r>
          </a:p>
        </p:txBody>
      </p:sp>
      <p:sp>
        <p:nvSpPr>
          <p:cNvPr id="4115" name="Rectangle 19">
            <a:extLst>
              <a:ext uri="{FF2B5EF4-FFF2-40B4-BE49-F238E27FC236}">
                <a16:creationId xmlns:a16="http://schemas.microsoft.com/office/drawing/2014/main" id="{F8E23BE3-DF25-C771-8820-8A64A24C0967}"/>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l-GR"/>
          </a:p>
        </p:txBody>
      </p:sp>
      <p:sp>
        <p:nvSpPr>
          <p:cNvPr id="4116" name="Rectangle 20">
            <a:extLst>
              <a:ext uri="{FF2B5EF4-FFF2-40B4-BE49-F238E27FC236}">
                <a16:creationId xmlns:a16="http://schemas.microsoft.com/office/drawing/2014/main" id="{33155D05-E9A0-38EB-CD8C-9CA09F71F8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l-GR"/>
          </a:p>
        </p:txBody>
      </p:sp>
      <p:sp>
        <p:nvSpPr>
          <p:cNvPr id="4117" name="Rectangle 21">
            <a:extLst>
              <a:ext uri="{FF2B5EF4-FFF2-40B4-BE49-F238E27FC236}">
                <a16:creationId xmlns:a16="http://schemas.microsoft.com/office/drawing/2014/main" id="{4C2161B3-B31D-7F35-2848-E29DC06E2800}"/>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5561A0F-42F4-4BA6-8DB1-377471298DAE}" type="slidenum">
              <a:rPr lang="el-GR" altLang="el-GR"/>
              <a:pPr/>
              <a:t>‹#›</a:t>
            </a:fld>
            <a:endParaRPr lang="el-GR" altLang="el-GR"/>
          </a:p>
        </p:txBody>
      </p:sp>
      <p:sp>
        <p:nvSpPr>
          <p:cNvPr id="4118" name="Rectangle 22">
            <a:extLst>
              <a:ext uri="{FF2B5EF4-FFF2-40B4-BE49-F238E27FC236}">
                <a16:creationId xmlns:a16="http://schemas.microsoft.com/office/drawing/2014/main" id="{EB053A77-F8C3-6C5D-870D-9078A1ECC4B8}"/>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 bg1="dk2" tx1="lt1" bg2="dk1" tx2="lt2" accent1="accent1" accent2="accent2" accent3="accent3" accent4="accent4" accent5="accent5" accent6="accent6" hlink="hlink" folHlink="folHlink"/>
  <p:sldLayoutIdLst>
    <p:sldLayoutId id="2147483924"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1dype.gov.g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a:extLst>
              <a:ext uri="{FF2B5EF4-FFF2-40B4-BE49-F238E27FC236}">
                <a16:creationId xmlns:a16="http://schemas.microsoft.com/office/drawing/2014/main" id="{98E06413-5FC1-FAE5-0CFB-A3F4E16F3224}"/>
              </a:ext>
            </a:extLst>
          </p:cNvPr>
          <p:cNvSpPr txBox="1">
            <a:spLocks noGrp="1" noChangeArrowheads="1"/>
          </p:cNvSpPr>
          <p:nvPr/>
        </p:nvSpPr>
        <p:spPr bwMode="auto">
          <a:xfrm>
            <a:off x="8243888" y="6245225"/>
            <a:ext cx="4429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BEB133AA-79F1-4A1F-96E3-56276191606A}" type="slidenum">
              <a:rPr lang="en-US" altLang="el-GR" sz="1400">
                <a:latin typeface="Arial" panose="020B0604020202020204" pitchFamily="34" charset="0"/>
              </a:rPr>
              <a:pPr algn="r" eaLnBrk="1" hangingPunct="1"/>
              <a:t>1</a:t>
            </a:fld>
            <a:endParaRPr lang="en-US" altLang="el-GR" sz="1400">
              <a:latin typeface="Arial" panose="020B0604020202020204" pitchFamily="34" charset="0"/>
            </a:endParaRPr>
          </a:p>
        </p:txBody>
      </p:sp>
      <p:sp>
        <p:nvSpPr>
          <p:cNvPr id="19459" name="Rectangle 10">
            <a:extLst>
              <a:ext uri="{FF2B5EF4-FFF2-40B4-BE49-F238E27FC236}">
                <a16:creationId xmlns:a16="http://schemas.microsoft.com/office/drawing/2014/main" id="{623BA13E-2C5A-2C74-E6B1-6D8286B83A01}"/>
              </a:ext>
            </a:extLst>
          </p:cNvPr>
          <p:cNvSpPr>
            <a:spLocks noGrp="1" noChangeArrowheads="1"/>
          </p:cNvSpPr>
          <p:nvPr>
            <p:ph type="ctrTitle" idx="4294967295"/>
          </p:nvPr>
        </p:nvSpPr>
        <p:spPr>
          <a:xfrm>
            <a:off x="428625" y="428625"/>
            <a:ext cx="8391525" cy="4152900"/>
          </a:xfrm>
        </p:spPr>
        <p:txBody>
          <a:bodyPr anchorCtr="0"/>
          <a:lstStyle/>
          <a:p>
            <a:pPr eaLnBrk="1" hangingPunct="1">
              <a:defRPr/>
            </a:pPr>
            <a:r>
              <a:rPr lang="el-GR" sz="4000" i="1" dirty="0"/>
              <a:t>Διοίκηση Ανθρώπινου Δυναμικού σε Δημόσιες </a:t>
            </a:r>
            <a:r>
              <a:rPr lang="en-US" sz="4000" i="1" dirty="0"/>
              <a:t>–</a:t>
            </a:r>
            <a:r>
              <a:rPr lang="el-GR" sz="4000" i="1" dirty="0"/>
              <a:t>Ιδιωτικές Επιχειρήσεις και Οργανισμούς</a:t>
            </a:r>
            <a:r>
              <a:rPr lang="el-GR" sz="4800" dirty="0"/>
              <a:t/>
            </a:r>
            <a:br>
              <a:rPr lang="el-GR" sz="4800" dirty="0"/>
            </a:br>
            <a:r>
              <a:rPr lang="el-GR" sz="4800" dirty="0"/>
              <a:t/>
            </a:r>
            <a:br>
              <a:rPr lang="el-GR" sz="4800" dirty="0"/>
            </a:br>
            <a:r>
              <a:rPr lang="el-GR" sz="4800" dirty="0"/>
              <a:t/>
            </a:r>
            <a:br>
              <a:rPr lang="el-GR" sz="4800" dirty="0"/>
            </a:br>
            <a:endParaRPr lang="el-GR" sz="4800" dirty="0"/>
          </a:p>
        </p:txBody>
      </p:sp>
      <p:sp>
        <p:nvSpPr>
          <p:cNvPr id="7" name="Rectangle 2">
            <a:extLst>
              <a:ext uri="{FF2B5EF4-FFF2-40B4-BE49-F238E27FC236}">
                <a16:creationId xmlns:a16="http://schemas.microsoft.com/office/drawing/2014/main" id="{0798F795-B6F1-71A4-CB36-02B5D7E53B2B}"/>
              </a:ext>
            </a:extLst>
          </p:cNvPr>
          <p:cNvSpPr txBox="1">
            <a:spLocks noChangeArrowheads="1"/>
          </p:cNvSpPr>
          <p:nvPr/>
        </p:nvSpPr>
        <p:spPr>
          <a:xfrm>
            <a:off x="179388" y="2500313"/>
            <a:ext cx="8640762" cy="4168775"/>
          </a:xfrm>
          <a:prstGeom prst="rect">
            <a:avLst/>
          </a:prstGeom>
        </p:spPr>
        <p:txBody>
          <a:bodyPr/>
          <a:lstStyle/>
          <a:p>
            <a:pPr marL="342900" indent="-342900" algn="ctr" eaLnBrk="1" hangingPunct="1">
              <a:lnSpc>
                <a:spcPct val="90000"/>
              </a:lnSpc>
              <a:spcBef>
                <a:spcPct val="20000"/>
              </a:spcBef>
              <a:buClr>
                <a:schemeClr val="hlink"/>
              </a:buClr>
              <a:defRPr/>
            </a:pPr>
            <a:endParaRPr lang="en-US" sz="2400" b="1" i="1" u="sng" kern="0" dirty="0">
              <a:effectLst>
                <a:outerShdw blurRad="38100" dist="38100" dir="2700000" algn="tl">
                  <a:srgbClr val="000000"/>
                </a:outerShdw>
              </a:effectLst>
              <a:latin typeface="+mn-lt"/>
            </a:endParaRPr>
          </a:p>
          <a:p>
            <a:pPr marL="342900" indent="-342900" algn="ctr" eaLnBrk="1" hangingPunct="1">
              <a:lnSpc>
                <a:spcPct val="90000"/>
              </a:lnSpc>
              <a:spcBef>
                <a:spcPct val="20000"/>
              </a:spcBef>
              <a:buClr>
                <a:schemeClr val="hlink"/>
              </a:buClr>
              <a:defRPr/>
            </a:pPr>
            <a:r>
              <a:rPr lang="el-GR" sz="2400" b="1" i="1" u="sng" kern="0" dirty="0">
                <a:effectLst>
                  <a:outerShdw blurRad="38100" dist="38100" dir="2700000" algn="tl">
                    <a:srgbClr val="000000"/>
                  </a:outerShdw>
                </a:effectLst>
                <a:latin typeface="+mn-lt"/>
              </a:rPr>
              <a:t>Διδάσκων</a:t>
            </a:r>
            <a:endParaRPr lang="en-US" sz="2400" b="1" kern="0" dirty="0">
              <a:effectLst>
                <a:outerShdw blurRad="38100" dist="38100" dir="2700000" algn="tl">
                  <a:srgbClr val="000000"/>
                </a:outerShdw>
              </a:effectLst>
              <a:latin typeface="+mn-lt"/>
            </a:endParaRPr>
          </a:p>
          <a:p>
            <a:pPr marL="342900" indent="-342900" algn="ctr" eaLnBrk="1" hangingPunct="1">
              <a:lnSpc>
                <a:spcPct val="90000"/>
              </a:lnSpc>
              <a:spcBef>
                <a:spcPct val="20000"/>
              </a:spcBef>
              <a:buClr>
                <a:schemeClr val="hlink"/>
              </a:buClr>
              <a:defRPr/>
            </a:pPr>
            <a:r>
              <a:rPr lang="el-GR" sz="2400" b="1" kern="0" dirty="0">
                <a:solidFill>
                  <a:srgbClr val="FFFF00"/>
                </a:solidFill>
                <a:effectLst>
                  <a:outerShdw blurRad="38100" dist="38100" dir="2700000" algn="tl">
                    <a:srgbClr val="000000"/>
                  </a:outerShdw>
                </a:effectLst>
                <a:latin typeface="+mn-lt"/>
              </a:rPr>
              <a:t>Σταύρος </a:t>
            </a:r>
            <a:r>
              <a:rPr lang="el-GR" sz="2400" b="1" kern="0" dirty="0" err="1">
                <a:solidFill>
                  <a:srgbClr val="FFFF00"/>
                </a:solidFill>
                <a:effectLst>
                  <a:outerShdw blurRad="38100" dist="38100" dir="2700000" algn="tl">
                    <a:srgbClr val="000000"/>
                  </a:outerShdw>
                </a:effectLst>
                <a:latin typeface="+mn-lt"/>
              </a:rPr>
              <a:t>Καλογιαννίδης</a:t>
            </a:r>
            <a:endParaRPr lang="el-GR" sz="2400" b="1" kern="0" dirty="0">
              <a:solidFill>
                <a:srgbClr val="FFFF00"/>
              </a:solidFill>
              <a:effectLst>
                <a:outerShdw blurRad="38100" dist="38100" dir="2700000" algn="tl">
                  <a:srgbClr val="000000"/>
                </a:outerShdw>
              </a:effectLst>
              <a:latin typeface="+mn-lt"/>
            </a:endParaRPr>
          </a:p>
          <a:p>
            <a:pPr marL="342900" indent="-342900" algn="ctr" eaLnBrk="1" hangingPunct="1">
              <a:lnSpc>
                <a:spcPct val="90000"/>
              </a:lnSpc>
              <a:spcBef>
                <a:spcPct val="20000"/>
              </a:spcBef>
              <a:buClr>
                <a:schemeClr val="hlink"/>
              </a:buClr>
              <a:defRPr/>
            </a:pPr>
            <a:r>
              <a:rPr lang="el-GR" sz="2400" kern="0" dirty="0">
                <a:effectLst>
                  <a:outerShdw blurRad="38100" dist="38100" dir="2700000" algn="tl">
                    <a:srgbClr val="000000"/>
                  </a:outerShdw>
                </a:effectLst>
                <a:latin typeface="+mn-lt"/>
              </a:rPr>
              <a:t>Επίκουρος </a:t>
            </a:r>
            <a:r>
              <a:rPr lang="el-GR" sz="2400" kern="0" dirty="0">
                <a:effectLst>
                  <a:outerShdw blurRad="38100" dist="38100" dir="2700000" algn="tl">
                    <a:srgbClr val="000000"/>
                  </a:outerShdw>
                </a:effectLst>
                <a:latin typeface="+mn-lt"/>
              </a:rPr>
              <a:t>Καθηγητής</a:t>
            </a:r>
          </a:p>
          <a:p>
            <a:pPr marL="342900" indent="-342900" algn="ctr" eaLnBrk="1" hangingPunct="1">
              <a:lnSpc>
                <a:spcPct val="90000"/>
              </a:lnSpc>
              <a:spcBef>
                <a:spcPct val="20000"/>
              </a:spcBef>
              <a:buClr>
                <a:schemeClr val="hlink"/>
              </a:buClr>
              <a:defRPr/>
            </a:pPr>
            <a:r>
              <a:rPr lang="en-US" sz="2400" kern="0" dirty="0">
                <a:effectLst>
                  <a:outerShdw blurRad="38100" dist="38100" dir="2700000" algn="tl">
                    <a:srgbClr val="000000"/>
                  </a:outerShdw>
                </a:effectLst>
                <a:latin typeface="+mn-lt"/>
              </a:rPr>
              <a:t>   </a:t>
            </a:r>
            <a:r>
              <a:rPr lang="el-GR" sz="2400" kern="0" dirty="0">
                <a:effectLst>
                  <a:outerShdw blurRad="38100" dist="38100" dir="2700000" algn="tl">
                    <a:srgbClr val="000000"/>
                  </a:outerShdw>
                </a:effectLst>
                <a:latin typeface="+mn-lt"/>
              </a:rPr>
              <a:t>Τμήματος  Οργάνωσης και Διοίκησης Επιχειρήσεων </a:t>
            </a:r>
          </a:p>
          <a:p>
            <a:pPr marL="342900" indent="-342900" algn="ctr" eaLnBrk="1" hangingPunct="1">
              <a:lnSpc>
                <a:spcPct val="90000"/>
              </a:lnSpc>
              <a:spcBef>
                <a:spcPct val="20000"/>
              </a:spcBef>
              <a:buClr>
                <a:schemeClr val="hlink"/>
              </a:buClr>
              <a:defRPr/>
            </a:pPr>
            <a:r>
              <a:rPr lang="el-GR" sz="2400" kern="0" dirty="0">
                <a:effectLst>
                  <a:outerShdw blurRad="38100" dist="38100" dir="2700000" algn="tl">
                    <a:srgbClr val="000000"/>
                  </a:outerShdw>
                </a:effectLst>
                <a:latin typeface="+mn-lt"/>
              </a:rPr>
              <a:t>Πανεπιστήμιο  Δυτικής Μακεδονίας</a:t>
            </a:r>
            <a:r>
              <a:rPr lang="en-US" sz="2400" kern="0" dirty="0">
                <a:effectLst>
                  <a:outerShdw blurRad="38100" dist="38100" dir="2700000" algn="tl">
                    <a:srgbClr val="000000"/>
                  </a:outerShdw>
                </a:effectLst>
                <a:latin typeface="+mn-lt"/>
              </a:rPr>
              <a:t> </a:t>
            </a:r>
            <a:r>
              <a:rPr lang="el-GR" sz="2400" kern="0" dirty="0">
                <a:effectLst>
                  <a:outerShdw blurRad="38100" dist="38100" dir="2700000" algn="tl">
                    <a:srgbClr val="000000"/>
                  </a:outerShdw>
                </a:effectLst>
                <a:latin typeface="+mn-lt"/>
              </a:rPr>
              <a:t> </a:t>
            </a:r>
            <a:endParaRPr lang="en-US" sz="2400" kern="0" dirty="0">
              <a:effectLst>
                <a:outerShdw blurRad="38100" dist="38100" dir="2700000" algn="tl">
                  <a:srgbClr val="000000"/>
                </a:outerShdw>
              </a:effectLst>
              <a:latin typeface="+mn-lt"/>
            </a:endParaRPr>
          </a:p>
          <a:p>
            <a:pPr marL="342900" indent="-342900" algn="ctr" eaLnBrk="1" hangingPunct="1">
              <a:lnSpc>
                <a:spcPct val="90000"/>
              </a:lnSpc>
              <a:spcBef>
                <a:spcPct val="20000"/>
              </a:spcBef>
              <a:buClr>
                <a:schemeClr val="hlink"/>
              </a:buClr>
              <a:defRPr/>
            </a:pPr>
            <a:r>
              <a:rPr lang="el-GR" sz="2400" kern="0" dirty="0">
                <a:effectLst>
                  <a:outerShdw blurRad="38100" dist="38100" dir="2700000" algn="tl">
                    <a:srgbClr val="000000"/>
                  </a:outerShdw>
                </a:effectLst>
                <a:latin typeface="+mn-lt"/>
              </a:rPr>
              <a:t>Ε-</a:t>
            </a:r>
            <a:r>
              <a:rPr lang="en-US" sz="2400" kern="0" dirty="0">
                <a:effectLst>
                  <a:outerShdw blurRad="38100" dist="38100" dir="2700000" algn="tl">
                    <a:srgbClr val="000000"/>
                  </a:outerShdw>
                </a:effectLst>
                <a:latin typeface="+mn-lt"/>
              </a:rPr>
              <a:t>mail: </a:t>
            </a:r>
            <a:r>
              <a:rPr lang="en-US" sz="2400" kern="0" dirty="0">
                <a:effectLst>
                  <a:outerShdw blurRad="38100" dist="38100" dir="2700000" algn="tl">
                    <a:srgbClr val="000000"/>
                  </a:outerShdw>
                </a:effectLst>
                <a:latin typeface="+mn-lt"/>
              </a:rPr>
              <a:t>skalogiannidis@uowm.gr</a:t>
            </a:r>
            <a:endParaRPr lang="en-US" sz="2400" kern="0" dirty="0">
              <a:effectLst>
                <a:outerShdw blurRad="38100" dist="38100" dir="2700000" algn="tl">
                  <a:srgbClr val="000000"/>
                </a:outerShdw>
              </a:effectLst>
              <a:latin typeface="+mn-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6924272A-81B9-BBCF-26A9-B9876219591D}"/>
              </a:ext>
            </a:extLst>
          </p:cNvPr>
          <p:cNvPicPr>
            <a:picLocks noChangeAspect="1" noChangeArrowheads="1"/>
          </p:cNvPicPr>
          <p:nvPr/>
        </p:nvPicPr>
        <p:blipFill>
          <a:blip r:embed="rId2"/>
          <a:srcRect/>
          <a:stretch>
            <a:fillRect/>
          </a:stretch>
        </p:blipFill>
        <p:spPr bwMode="auto">
          <a:xfrm>
            <a:off x="0" y="1214438"/>
            <a:ext cx="9144000" cy="507206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 name="1 - Τίτλος">
            <a:extLst>
              <a:ext uri="{FF2B5EF4-FFF2-40B4-BE49-F238E27FC236}">
                <a16:creationId xmlns:a16="http://schemas.microsoft.com/office/drawing/2014/main" id="{F4EAD356-2980-15EC-A7BD-EF6BE56A3670}"/>
              </a:ext>
            </a:extLst>
          </p:cNvPr>
          <p:cNvSpPr>
            <a:spLocks noGrp="1"/>
          </p:cNvSpPr>
          <p:nvPr>
            <p:ph type="title"/>
          </p:nvPr>
        </p:nvSpPr>
        <p:spPr>
          <a:xfrm>
            <a:off x="571500" y="428625"/>
            <a:ext cx="8329613" cy="1582738"/>
          </a:xfrm>
        </p:spPr>
        <p:txBody>
          <a:bodyPr/>
          <a:lstStyle/>
          <a:p>
            <a:pPr>
              <a:defRPr/>
            </a:pPr>
            <a:r>
              <a:rPr lang="en-US" sz="3600" b="0" dirty="0"/>
              <a:t>Creating People Advantage in the Public Sector</a:t>
            </a:r>
            <a:r>
              <a:rPr lang="en-US" b="0" dirty="0"/>
              <a:t/>
            </a:r>
            <a:br>
              <a:rPr lang="en-US" b="0" dirty="0"/>
            </a:br>
            <a:r>
              <a:rPr lang="en-US" b="0" dirty="0"/>
              <a:t/>
            </a:r>
            <a:br>
              <a:rPr lang="en-US" b="0" dirty="0"/>
            </a:br>
            <a:endParaRPr lang="el-GR" dirty="0"/>
          </a:p>
        </p:txBody>
      </p:sp>
      <p:sp>
        <p:nvSpPr>
          <p:cNvPr id="12292" name="4 - Ορθογώνιο">
            <a:extLst>
              <a:ext uri="{FF2B5EF4-FFF2-40B4-BE49-F238E27FC236}">
                <a16:creationId xmlns:a16="http://schemas.microsoft.com/office/drawing/2014/main" id="{B4B11C40-27CE-2137-14BB-872EC8F8DBE7}"/>
              </a:ext>
            </a:extLst>
          </p:cNvPr>
          <p:cNvSpPr>
            <a:spLocks noChangeArrowheads="1"/>
          </p:cNvSpPr>
          <p:nvPr/>
        </p:nvSpPr>
        <p:spPr bwMode="auto">
          <a:xfrm>
            <a:off x="0" y="6357938"/>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l-GR" sz="1600"/>
              <a:t>http://www.bcg.com/expertise/industries/public-sector/creating-people-advantage-public-sector.aspx</a:t>
            </a:r>
            <a:endParaRPr lang="el-GR" altLang="el-G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4251917-A8DF-DEED-7A3C-7E8C1C7BD6F9}"/>
              </a:ext>
            </a:extLst>
          </p:cNvPr>
          <p:cNvSpPr>
            <a:spLocks noGrp="1"/>
          </p:cNvSpPr>
          <p:nvPr>
            <p:ph type="title"/>
          </p:nvPr>
        </p:nvSpPr>
        <p:spPr/>
        <p:txBody>
          <a:bodyPr/>
          <a:lstStyle/>
          <a:p>
            <a:pPr>
              <a:defRPr/>
            </a:pPr>
            <a:endParaRPr lang="el-GR"/>
          </a:p>
        </p:txBody>
      </p:sp>
      <p:sp>
        <p:nvSpPr>
          <p:cNvPr id="3" name="2 - Θέση περιεχομένου">
            <a:extLst>
              <a:ext uri="{FF2B5EF4-FFF2-40B4-BE49-F238E27FC236}">
                <a16:creationId xmlns:a16="http://schemas.microsoft.com/office/drawing/2014/main" id="{D8679A79-FD93-975A-1B4F-BCEE0D512775}"/>
              </a:ext>
            </a:extLst>
          </p:cNvPr>
          <p:cNvSpPr>
            <a:spLocks noGrp="1"/>
          </p:cNvSpPr>
          <p:nvPr>
            <p:ph idx="1"/>
          </p:nvPr>
        </p:nvSpPr>
        <p:spPr/>
        <p:txBody>
          <a:bodyPr/>
          <a:lstStyle/>
          <a:p>
            <a:pPr>
              <a:defRPr/>
            </a:pPr>
            <a:endParaRPr lang="el-GR"/>
          </a:p>
        </p:txBody>
      </p:sp>
      <p:pic>
        <p:nvPicPr>
          <p:cNvPr id="65538" name="Picture 2">
            <a:extLst>
              <a:ext uri="{FF2B5EF4-FFF2-40B4-BE49-F238E27FC236}">
                <a16:creationId xmlns:a16="http://schemas.microsoft.com/office/drawing/2014/main" id="{BA78E151-4F12-62EA-0FF3-0A880893C35D}"/>
              </a:ext>
            </a:extLst>
          </p:cNvPr>
          <p:cNvPicPr>
            <a:picLocks noChangeAspect="1" noChangeArrowheads="1"/>
          </p:cNvPicPr>
          <p:nvPr/>
        </p:nvPicPr>
        <p:blipFill>
          <a:blip r:embed="rId2"/>
          <a:srcRect/>
          <a:stretch>
            <a:fillRect/>
          </a:stretch>
        </p:blipFill>
        <p:spPr bwMode="auto">
          <a:xfrm>
            <a:off x="0" y="214313"/>
            <a:ext cx="9144000" cy="617696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3317" name="4 - TextBox">
            <a:extLst>
              <a:ext uri="{FF2B5EF4-FFF2-40B4-BE49-F238E27FC236}">
                <a16:creationId xmlns:a16="http://schemas.microsoft.com/office/drawing/2014/main" id="{42F40BFA-B016-ABAC-78A9-5029013AAAA8}"/>
              </a:ext>
            </a:extLst>
          </p:cNvPr>
          <p:cNvSpPr txBox="1">
            <a:spLocks noChangeArrowheads="1"/>
          </p:cNvSpPr>
          <p:nvPr/>
        </p:nvSpPr>
        <p:spPr bwMode="auto">
          <a:xfrm>
            <a:off x="7358063" y="6357938"/>
            <a:ext cx="162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l-GR" altLang="el-GR"/>
              <a:t>Πηγή </a:t>
            </a:r>
            <a:r>
              <a:rPr lang="en-US" altLang="el-GR"/>
              <a:t>Daly,2012</a:t>
            </a:r>
            <a:endParaRPr lang="el-GR" alt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774B7145-1879-8DE6-E243-5160FE96872D}"/>
              </a:ext>
            </a:extLst>
          </p:cNvPr>
          <p:cNvSpPr>
            <a:spLocks noGrp="1"/>
          </p:cNvSpPr>
          <p:nvPr>
            <p:ph idx="1"/>
          </p:nvPr>
        </p:nvSpPr>
        <p:spPr>
          <a:xfrm>
            <a:off x="214313" y="357188"/>
            <a:ext cx="8929687" cy="6500812"/>
          </a:xfrm>
        </p:spPr>
        <p:txBody>
          <a:bodyPr/>
          <a:lstStyle/>
          <a:p>
            <a:pPr>
              <a:buFontTx/>
              <a:buNone/>
              <a:defRPr/>
            </a:pPr>
            <a:r>
              <a:rPr lang="en-US" dirty="0"/>
              <a:t>   </a:t>
            </a:r>
            <a:r>
              <a:rPr lang="el-GR" dirty="0"/>
              <a:t>Έξι βασικές αξίες για την αποτελεσματικότητα των τμημάτων/διευθύνσεων Ανθρώπινου Δυναμικού στον Δημόσιο Τομέα </a:t>
            </a:r>
            <a:r>
              <a:rPr lang="en-US" dirty="0"/>
              <a:t>(John L. Daly,20</a:t>
            </a:r>
            <a:r>
              <a:rPr lang="el-GR" dirty="0"/>
              <a:t>2</a:t>
            </a:r>
            <a:r>
              <a:rPr lang="en-US" dirty="0"/>
              <a:t>2): </a:t>
            </a:r>
          </a:p>
          <a:p>
            <a:pPr>
              <a:defRPr/>
            </a:pPr>
            <a:endParaRPr lang="en-US" dirty="0"/>
          </a:p>
          <a:p>
            <a:pPr>
              <a:buFontTx/>
              <a:buNone/>
              <a:defRPr/>
            </a:pPr>
            <a:r>
              <a:rPr lang="en-US" dirty="0"/>
              <a:t>1. </a:t>
            </a:r>
            <a:r>
              <a:rPr lang="el-GR" sz="2400" dirty="0"/>
              <a:t>Ανταπόκριση στη θέληση του κοινού (</a:t>
            </a:r>
            <a:r>
              <a:rPr lang="en-US" sz="2400" dirty="0"/>
              <a:t>Responsiveness to the public’s will</a:t>
            </a:r>
            <a:r>
              <a:rPr lang="el-GR" sz="2400" dirty="0"/>
              <a:t>)</a:t>
            </a:r>
            <a:r>
              <a:rPr lang="en-US" sz="2400" dirty="0"/>
              <a:t> </a:t>
            </a:r>
          </a:p>
          <a:p>
            <a:pPr>
              <a:buFontTx/>
              <a:buNone/>
              <a:defRPr/>
            </a:pPr>
            <a:r>
              <a:rPr lang="en-US" sz="2400" dirty="0"/>
              <a:t>2. </a:t>
            </a:r>
            <a:r>
              <a:rPr lang="el-GR" sz="2400" dirty="0"/>
              <a:t>Κοινωνική Ισότητα (</a:t>
            </a:r>
            <a:r>
              <a:rPr lang="en-US" sz="2400" dirty="0"/>
              <a:t>Social equity</a:t>
            </a:r>
            <a:r>
              <a:rPr lang="el-GR" sz="2400" dirty="0"/>
              <a:t>)</a:t>
            </a:r>
            <a:r>
              <a:rPr lang="en-US" sz="2400" dirty="0"/>
              <a:t> </a:t>
            </a:r>
          </a:p>
          <a:p>
            <a:pPr>
              <a:buFontTx/>
              <a:buNone/>
              <a:defRPr/>
            </a:pPr>
            <a:r>
              <a:rPr lang="en-US" sz="2400" dirty="0"/>
              <a:t>3. </a:t>
            </a:r>
            <a:r>
              <a:rPr lang="el-GR" sz="2400" dirty="0"/>
              <a:t>Εστίαση στην Αποστολή (</a:t>
            </a:r>
            <a:r>
              <a:rPr lang="en-US" sz="2400" dirty="0"/>
              <a:t>Mission-driven focus</a:t>
            </a:r>
            <a:r>
              <a:rPr lang="el-GR" sz="2400" dirty="0"/>
              <a:t>)</a:t>
            </a:r>
            <a:r>
              <a:rPr lang="en-US" sz="2400" dirty="0"/>
              <a:t> </a:t>
            </a:r>
          </a:p>
          <a:p>
            <a:pPr>
              <a:buFontTx/>
              <a:buNone/>
              <a:defRPr/>
            </a:pPr>
            <a:r>
              <a:rPr lang="en-US" sz="2400" dirty="0"/>
              <a:t>4. </a:t>
            </a:r>
            <a:r>
              <a:rPr lang="el-GR" sz="2400" dirty="0"/>
              <a:t>Βελτίωση δεξιοτήτων- ικανοτήτων εργαζομένων μέσα από τις πρακτικές ΔΑΔ (</a:t>
            </a:r>
            <a:r>
              <a:rPr lang="en-US" sz="2400" dirty="0"/>
              <a:t>Skills-based competency in employment practices</a:t>
            </a:r>
            <a:r>
              <a:rPr lang="el-GR" sz="2400" dirty="0"/>
              <a:t>)</a:t>
            </a:r>
            <a:r>
              <a:rPr lang="en-US" sz="2400" dirty="0"/>
              <a:t> </a:t>
            </a:r>
          </a:p>
          <a:p>
            <a:pPr>
              <a:buFontTx/>
              <a:buNone/>
              <a:defRPr/>
            </a:pPr>
            <a:r>
              <a:rPr lang="en-US" sz="2400" dirty="0"/>
              <a:t>5. Professional human resource competency</a:t>
            </a:r>
            <a:r>
              <a:rPr lang="el-GR" sz="2400" dirty="0"/>
              <a:t> (Επαγγελματισμός και Ικανότητες από τα στελέχη του τμήματος ΔΑΔ) </a:t>
            </a:r>
            <a:r>
              <a:rPr lang="en-US" sz="2400" dirty="0"/>
              <a:t> </a:t>
            </a:r>
          </a:p>
          <a:p>
            <a:pPr>
              <a:buFontTx/>
              <a:buNone/>
              <a:defRPr/>
            </a:pPr>
            <a:r>
              <a:rPr lang="en-US" sz="2400" dirty="0"/>
              <a:t>6. Ethically based organizational culture</a:t>
            </a:r>
            <a:r>
              <a:rPr lang="el-GR" sz="2400" dirty="0"/>
              <a:t> ( Δημιουργία Ηθικής </a:t>
            </a:r>
            <a:r>
              <a:rPr lang="el-GR" sz="2400" dirty="0" err="1"/>
              <a:t>Οργανωσιακής</a:t>
            </a:r>
            <a:r>
              <a:rPr lang="el-GR" sz="2400" dirty="0"/>
              <a:t> Κουλτούρας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 Θέση αριθμού διαφάνειας">
            <a:extLst>
              <a:ext uri="{FF2B5EF4-FFF2-40B4-BE49-F238E27FC236}">
                <a16:creationId xmlns:a16="http://schemas.microsoft.com/office/drawing/2014/main" id="{CDABC4B0-D1F8-6337-5F55-8C858C9E6C3C}"/>
              </a:ext>
            </a:extLst>
          </p:cNvPr>
          <p:cNvSpPr txBox="1">
            <a:spLocks noGrp="1"/>
          </p:cNvSpPr>
          <p:nvPr/>
        </p:nvSpPr>
        <p:spPr bwMode="auto">
          <a:xfrm>
            <a:off x="8316913" y="6453188"/>
            <a:ext cx="36988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46978A5D-B099-4E00-BD29-F8CDC8B9EA7A}" type="slidenum">
              <a:rPr lang="en-US" altLang="el-GR" sz="1000">
                <a:latin typeface="Arial" panose="020B0604020202020204" pitchFamily="34" charset="0"/>
              </a:rPr>
              <a:pPr algn="r" eaLnBrk="1" hangingPunct="1"/>
              <a:t>13</a:t>
            </a:fld>
            <a:endParaRPr lang="en-US" altLang="el-GR" sz="1000">
              <a:latin typeface="Arial" panose="020B0604020202020204" pitchFamily="34" charset="0"/>
            </a:endParaRPr>
          </a:p>
        </p:txBody>
      </p:sp>
      <p:sp>
        <p:nvSpPr>
          <p:cNvPr id="34819" name="Rectangle 2">
            <a:extLst>
              <a:ext uri="{FF2B5EF4-FFF2-40B4-BE49-F238E27FC236}">
                <a16:creationId xmlns:a16="http://schemas.microsoft.com/office/drawing/2014/main" id="{7CC50CAC-7882-0B33-1827-68E3965C4A0A}"/>
              </a:ext>
            </a:extLst>
          </p:cNvPr>
          <p:cNvSpPr>
            <a:spLocks noGrp="1" noChangeArrowheads="1"/>
          </p:cNvSpPr>
          <p:nvPr>
            <p:ph type="title" idx="4294967295"/>
          </p:nvPr>
        </p:nvSpPr>
        <p:spPr/>
        <p:txBody>
          <a:bodyPr anchorCtr="0"/>
          <a:lstStyle/>
          <a:p>
            <a:pPr eaLnBrk="1" hangingPunct="1">
              <a:defRPr/>
            </a:pPr>
            <a:r>
              <a:rPr lang="el-GR" b="0">
                <a:solidFill>
                  <a:schemeClr val="tx1"/>
                </a:solidFill>
              </a:rPr>
              <a:t>Όμως… Πρωταρχικός στόχος: </a:t>
            </a:r>
            <a:endParaRPr lang="en-US" b="0">
              <a:solidFill>
                <a:schemeClr val="tx1"/>
              </a:solidFill>
            </a:endParaRPr>
          </a:p>
        </p:txBody>
      </p:sp>
      <p:sp>
        <p:nvSpPr>
          <p:cNvPr id="15364" name="Line 3">
            <a:extLst>
              <a:ext uri="{FF2B5EF4-FFF2-40B4-BE49-F238E27FC236}">
                <a16:creationId xmlns:a16="http://schemas.microsoft.com/office/drawing/2014/main" id="{FF932C17-0957-47F2-3272-1259F041587D}"/>
              </a:ext>
            </a:extLst>
          </p:cNvPr>
          <p:cNvSpPr>
            <a:spLocks noChangeShapeType="1"/>
          </p:cNvSpPr>
          <p:nvPr/>
        </p:nvSpPr>
        <p:spPr bwMode="auto">
          <a:xfrm>
            <a:off x="2771775" y="2060575"/>
            <a:ext cx="0" cy="3384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65" name="Line 4">
            <a:extLst>
              <a:ext uri="{FF2B5EF4-FFF2-40B4-BE49-F238E27FC236}">
                <a16:creationId xmlns:a16="http://schemas.microsoft.com/office/drawing/2014/main" id="{DB909A50-9BCD-69D3-932C-32546AFB98B8}"/>
              </a:ext>
            </a:extLst>
          </p:cNvPr>
          <p:cNvSpPr>
            <a:spLocks noChangeShapeType="1"/>
          </p:cNvSpPr>
          <p:nvPr/>
        </p:nvSpPr>
        <p:spPr bwMode="auto">
          <a:xfrm>
            <a:off x="2700338" y="5445125"/>
            <a:ext cx="51847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429" name="Line 5">
            <a:extLst>
              <a:ext uri="{FF2B5EF4-FFF2-40B4-BE49-F238E27FC236}">
                <a16:creationId xmlns:a16="http://schemas.microsoft.com/office/drawing/2014/main" id="{4129AE34-E9F2-0D31-0D24-3876F443C3AA}"/>
              </a:ext>
            </a:extLst>
          </p:cNvPr>
          <p:cNvSpPr>
            <a:spLocks noChangeShapeType="1"/>
          </p:cNvSpPr>
          <p:nvPr/>
        </p:nvSpPr>
        <p:spPr bwMode="auto">
          <a:xfrm flipV="1">
            <a:off x="2760663" y="3159125"/>
            <a:ext cx="2819400" cy="2286000"/>
          </a:xfrm>
          <a:prstGeom prst="line">
            <a:avLst/>
          </a:prstGeom>
          <a:noFill/>
          <a:ln w="38100">
            <a:solidFill>
              <a:schemeClr val="tx1"/>
            </a:solidFill>
            <a:prstDash val="lgDash"/>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5367" name="Text Box 6">
            <a:extLst>
              <a:ext uri="{FF2B5EF4-FFF2-40B4-BE49-F238E27FC236}">
                <a16:creationId xmlns:a16="http://schemas.microsoft.com/office/drawing/2014/main" id="{48020F5F-8822-394E-BC0F-01BB4B967542}"/>
              </a:ext>
            </a:extLst>
          </p:cNvPr>
          <p:cNvSpPr txBox="1">
            <a:spLocks noChangeArrowheads="1"/>
          </p:cNvSpPr>
          <p:nvPr/>
        </p:nvSpPr>
        <p:spPr bwMode="auto">
          <a:xfrm>
            <a:off x="4956175" y="5637213"/>
            <a:ext cx="3159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l-GR" altLang="el-GR" sz="2000">
                <a:solidFill>
                  <a:schemeClr val="bg2"/>
                </a:solidFill>
                <a:latin typeface="Arial" panose="020B0604020202020204" pitchFamily="34" charset="0"/>
              </a:rPr>
              <a:t>Οικονομικά Αποτελέσματα</a:t>
            </a:r>
            <a:endParaRPr lang="en-US" altLang="el-GR" sz="2000">
              <a:latin typeface="Arial" panose="020B0604020202020204" pitchFamily="34" charset="0"/>
            </a:endParaRPr>
          </a:p>
        </p:txBody>
      </p:sp>
      <p:sp>
        <p:nvSpPr>
          <p:cNvPr id="15368" name="Text Box 7">
            <a:extLst>
              <a:ext uri="{FF2B5EF4-FFF2-40B4-BE49-F238E27FC236}">
                <a16:creationId xmlns:a16="http://schemas.microsoft.com/office/drawing/2014/main" id="{9A9F1D76-C73C-12BE-F5A0-A48060CA24F8}"/>
              </a:ext>
            </a:extLst>
          </p:cNvPr>
          <p:cNvSpPr txBox="1">
            <a:spLocks noChangeArrowheads="1"/>
          </p:cNvSpPr>
          <p:nvPr/>
        </p:nvSpPr>
        <p:spPr bwMode="auto">
          <a:xfrm>
            <a:off x="1138238" y="2133600"/>
            <a:ext cx="16335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l-GR" altLang="el-GR" sz="2000">
                <a:solidFill>
                  <a:schemeClr val="bg2"/>
                </a:solidFill>
                <a:latin typeface="Arial" panose="020B0604020202020204" pitchFamily="34" charset="0"/>
              </a:rPr>
              <a:t>Διοίκηση Ανθρωπίνου Δυναμικού</a:t>
            </a:r>
            <a:endParaRPr lang="en-US" altLang="el-GR" sz="2000">
              <a:latin typeface="Arial" panose="020B0604020202020204" pitchFamily="34" charset="0"/>
            </a:endParaRPr>
          </a:p>
        </p:txBody>
      </p:sp>
      <p:sp>
        <p:nvSpPr>
          <p:cNvPr id="1127432" name="AutoShape 8">
            <a:extLst>
              <a:ext uri="{FF2B5EF4-FFF2-40B4-BE49-F238E27FC236}">
                <a16:creationId xmlns:a16="http://schemas.microsoft.com/office/drawing/2014/main" id="{C33955FA-D693-5418-A662-B9CA933CB194}"/>
              </a:ext>
            </a:extLst>
          </p:cNvPr>
          <p:cNvSpPr>
            <a:spLocks noChangeArrowheads="1"/>
          </p:cNvSpPr>
          <p:nvPr/>
        </p:nvSpPr>
        <p:spPr bwMode="auto">
          <a:xfrm>
            <a:off x="2987675" y="1557338"/>
            <a:ext cx="4897438" cy="1008062"/>
          </a:xfrm>
          <a:prstGeom prst="wedgeRoundRectCallout">
            <a:avLst>
              <a:gd name="adj1" fmla="val -14310"/>
              <a:gd name="adj2" fmla="val 115514"/>
              <a:gd name="adj3" fmla="val 16667"/>
            </a:avLst>
          </a:prstGeom>
          <a:solidFill>
            <a:srgbClr val="003366"/>
          </a:solidFill>
          <a:ln w="57150">
            <a:solidFill>
              <a:schemeClr val="tx1"/>
            </a:solidFill>
            <a:miter lim="800000"/>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l-GR" altLang="el-GR" b="1">
                <a:solidFill>
                  <a:schemeClr val="bg1"/>
                </a:solidFill>
                <a:latin typeface="Arial" panose="020B0604020202020204" pitchFamily="34" charset="0"/>
              </a:rPr>
              <a:t>Συμμετοχή στην αποτελεσματικότητα του οργανισμού</a:t>
            </a:r>
            <a:endParaRPr lang="en-US" altLang="el-GR" b="1">
              <a:solidFill>
                <a:schemeClr val="bg1"/>
              </a:solidFill>
              <a:latin typeface="Arial" panose="020B0604020202020204" pitchFamily="34" charset="0"/>
            </a:endParaRPr>
          </a:p>
        </p:txBody>
      </p:sp>
      <p:sp>
        <p:nvSpPr>
          <p:cNvPr id="1127433" name="AutoShape 9">
            <a:extLst>
              <a:ext uri="{FF2B5EF4-FFF2-40B4-BE49-F238E27FC236}">
                <a16:creationId xmlns:a16="http://schemas.microsoft.com/office/drawing/2014/main" id="{53212336-93D8-4AA4-D56F-14298CC55A36}"/>
              </a:ext>
            </a:extLst>
          </p:cNvPr>
          <p:cNvSpPr>
            <a:spLocks noChangeArrowheads="1"/>
          </p:cNvSpPr>
          <p:nvPr/>
        </p:nvSpPr>
        <p:spPr bwMode="auto">
          <a:xfrm>
            <a:off x="4427538" y="4292600"/>
            <a:ext cx="4537075" cy="792163"/>
          </a:xfrm>
          <a:prstGeom prst="wedgeRoundRectCallout">
            <a:avLst>
              <a:gd name="adj1" fmla="val -36213"/>
              <a:gd name="adj2" fmla="val -106912"/>
              <a:gd name="adj3" fmla="val 16667"/>
            </a:avLst>
          </a:prstGeom>
          <a:solidFill>
            <a:srgbClr val="FFFFFF"/>
          </a:solidFill>
          <a:ln w="9525">
            <a:solidFill>
              <a:srgbClr val="003366"/>
            </a:solidFill>
            <a:miter lim="800000"/>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l-GR" altLang="el-GR" b="1">
                <a:solidFill>
                  <a:srgbClr val="000000"/>
                </a:solidFill>
                <a:latin typeface="Arial" panose="020B0604020202020204" pitchFamily="34" charset="0"/>
              </a:rPr>
              <a:t>Διοίκηση Ανθρωπίνου Δυναμικού = </a:t>
            </a:r>
          </a:p>
          <a:p>
            <a:pPr eaLnBrk="1" hangingPunct="1"/>
            <a:r>
              <a:rPr lang="el-GR" altLang="el-GR" b="1">
                <a:solidFill>
                  <a:srgbClr val="000000"/>
                </a:solidFill>
                <a:latin typeface="Arial" panose="020B0604020202020204" pitchFamily="34" charset="0"/>
              </a:rPr>
              <a:t>Οικονομικά αποτελέσματα</a:t>
            </a:r>
            <a:endParaRPr lang="en-US" altLang="el-GR" b="1">
              <a:solidFill>
                <a:srgbClr val="000000"/>
              </a:solidFill>
              <a:latin typeface="Arial" panose="020B0604020202020204" pitchFamily="34" charset="0"/>
            </a:endParaRPr>
          </a:p>
        </p:txBody>
      </p:sp>
      <p:sp>
        <p:nvSpPr>
          <p:cNvPr id="15371" name="Line 10">
            <a:extLst>
              <a:ext uri="{FF2B5EF4-FFF2-40B4-BE49-F238E27FC236}">
                <a16:creationId xmlns:a16="http://schemas.microsoft.com/office/drawing/2014/main" id="{33E9DF68-F762-6462-3A67-A86F9D3F96D3}"/>
              </a:ext>
            </a:extLst>
          </p:cNvPr>
          <p:cNvSpPr>
            <a:spLocks noChangeShapeType="1"/>
          </p:cNvSpPr>
          <p:nvPr/>
        </p:nvSpPr>
        <p:spPr bwMode="auto">
          <a:xfrm>
            <a:off x="8532813" y="4538663"/>
            <a:ext cx="215900" cy="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435" name="Rectangle 11">
            <a:extLst>
              <a:ext uri="{FF2B5EF4-FFF2-40B4-BE49-F238E27FC236}">
                <a16:creationId xmlns:a16="http://schemas.microsoft.com/office/drawing/2014/main" id="{18BC92B1-5B60-38D1-4289-3E23EB460B56}"/>
              </a:ext>
            </a:extLst>
          </p:cNvPr>
          <p:cNvSpPr>
            <a:spLocks noChangeArrowheads="1"/>
          </p:cNvSpPr>
          <p:nvPr/>
        </p:nvSpPr>
        <p:spPr bwMode="auto">
          <a:xfrm>
            <a:off x="1104900" y="4652963"/>
            <a:ext cx="74279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lvl="1" eaLnBrk="1" hangingPunct="1">
              <a:lnSpc>
                <a:spcPct val="90000"/>
              </a:lnSpc>
              <a:spcBef>
                <a:spcPct val="20000"/>
              </a:spcBef>
              <a:buFontTx/>
              <a:buChar char="–"/>
            </a:pPr>
            <a:endParaRPr lang="el-GR" altLang="el-GR" b="1" i="1">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27429"/>
                                        </p:tgtEl>
                                        <p:attrNameLst>
                                          <p:attrName>style.visibility</p:attrName>
                                        </p:attrNameLst>
                                      </p:cBhvr>
                                      <p:to>
                                        <p:strVal val="visible"/>
                                      </p:to>
                                    </p:set>
                                    <p:anim calcmode="lin" valueType="num">
                                      <p:cBhvr>
                                        <p:cTn id="7" dur="1000" fill="hold"/>
                                        <p:tgtEl>
                                          <p:spTgt spid="1127429"/>
                                        </p:tgtEl>
                                        <p:attrNameLst>
                                          <p:attrName>ppt_w</p:attrName>
                                        </p:attrNameLst>
                                      </p:cBhvr>
                                      <p:tavLst>
                                        <p:tav tm="0">
                                          <p:val>
                                            <p:fltVal val="0"/>
                                          </p:val>
                                        </p:tav>
                                        <p:tav tm="100000">
                                          <p:val>
                                            <p:strVal val="#ppt_w"/>
                                          </p:val>
                                        </p:tav>
                                      </p:tavLst>
                                    </p:anim>
                                    <p:anim calcmode="lin" valueType="num">
                                      <p:cBhvr>
                                        <p:cTn id="8" dur="1000" fill="hold"/>
                                        <p:tgtEl>
                                          <p:spTgt spid="1127429"/>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127432"/>
                                        </p:tgtEl>
                                        <p:attrNameLst>
                                          <p:attrName>style.visibility</p:attrName>
                                        </p:attrNameLst>
                                      </p:cBhvr>
                                      <p:to>
                                        <p:strVal val="visible"/>
                                      </p:to>
                                    </p:set>
                                    <p:anim calcmode="lin" valueType="num">
                                      <p:cBhvr>
                                        <p:cTn id="12" dur="1000" fill="hold"/>
                                        <p:tgtEl>
                                          <p:spTgt spid="1127432"/>
                                        </p:tgtEl>
                                        <p:attrNameLst>
                                          <p:attrName>ppt_w</p:attrName>
                                        </p:attrNameLst>
                                      </p:cBhvr>
                                      <p:tavLst>
                                        <p:tav tm="0">
                                          <p:val>
                                            <p:fltVal val="0"/>
                                          </p:val>
                                        </p:tav>
                                        <p:tav tm="100000">
                                          <p:val>
                                            <p:strVal val="#ppt_w"/>
                                          </p:val>
                                        </p:tav>
                                      </p:tavLst>
                                    </p:anim>
                                    <p:anim calcmode="lin" valueType="num">
                                      <p:cBhvr>
                                        <p:cTn id="13" dur="1000" fill="hold"/>
                                        <p:tgtEl>
                                          <p:spTgt spid="112743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127433"/>
                                        </p:tgtEl>
                                        <p:attrNameLst>
                                          <p:attrName>style.visibility</p:attrName>
                                        </p:attrNameLst>
                                      </p:cBhvr>
                                      <p:to>
                                        <p:strVal val="visible"/>
                                      </p:to>
                                    </p:set>
                                    <p:anim calcmode="lin" valueType="num">
                                      <p:cBhvr>
                                        <p:cTn id="17" dur="1000" fill="hold"/>
                                        <p:tgtEl>
                                          <p:spTgt spid="1127433"/>
                                        </p:tgtEl>
                                        <p:attrNameLst>
                                          <p:attrName>ppt_w</p:attrName>
                                        </p:attrNameLst>
                                      </p:cBhvr>
                                      <p:tavLst>
                                        <p:tav tm="0">
                                          <p:val>
                                            <p:fltVal val="0"/>
                                          </p:val>
                                        </p:tav>
                                        <p:tav tm="100000">
                                          <p:val>
                                            <p:strVal val="#ppt_w"/>
                                          </p:val>
                                        </p:tav>
                                      </p:tavLst>
                                    </p:anim>
                                    <p:anim calcmode="lin" valueType="num">
                                      <p:cBhvr>
                                        <p:cTn id="18" dur="1000" fill="hold"/>
                                        <p:tgtEl>
                                          <p:spTgt spid="11274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32" grpId="0" animBg="1"/>
      <p:bldP spid="1127433" grpId="0" animBg="1"/>
      <p:bldP spid="112743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DAA49FC-A083-20EB-57D8-FAEC52912D8D}"/>
              </a:ext>
            </a:extLst>
          </p:cNvPr>
          <p:cNvSpPr>
            <a:spLocks noGrp="1" noChangeArrowheads="1"/>
          </p:cNvSpPr>
          <p:nvPr>
            <p:ph type="title"/>
          </p:nvPr>
        </p:nvSpPr>
        <p:spPr/>
        <p:txBody>
          <a:bodyPr/>
          <a:lstStyle/>
          <a:p>
            <a:pPr eaLnBrk="1" hangingPunct="1">
              <a:defRPr/>
            </a:pPr>
            <a:r>
              <a:rPr lang="el-GR"/>
              <a:t>Είδη Οργανωτικών Δομών</a:t>
            </a:r>
          </a:p>
        </p:txBody>
      </p:sp>
      <p:sp>
        <p:nvSpPr>
          <p:cNvPr id="43011" name="Rectangle 3">
            <a:extLst>
              <a:ext uri="{FF2B5EF4-FFF2-40B4-BE49-F238E27FC236}">
                <a16:creationId xmlns:a16="http://schemas.microsoft.com/office/drawing/2014/main" id="{B1E6BC34-6A64-5A91-5C64-A5BC756CA9DF}"/>
              </a:ext>
            </a:extLst>
          </p:cNvPr>
          <p:cNvSpPr>
            <a:spLocks noGrp="1" noChangeArrowheads="1"/>
          </p:cNvSpPr>
          <p:nvPr>
            <p:ph type="body" idx="1"/>
          </p:nvPr>
        </p:nvSpPr>
        <p:spPr>
          <a:xfrm>
            <a:off x="457200" y="1600200"/>
            <a:ext cx="8291513" cy="4852988"/>
          </a:xfrm>
        </p:spPr>
        <p:txBody>
          <a:bodyPr/>
          <a:lstStyle/>
          <a:p>
            <a:pPr eaLnBrk="1" hangingPunct="1">
              <a:lnSpc>
                <a:spcPct val="90000"/>
              </a:lnSpc>
              <a:defRPr/>
            </a:pPr>
            <a:r>
              <a:rPr lang="el-GR"/>
              <a:t>Εκτελεστική Οργάνωση (</a:t>
            </a:r>
            <a:r>
              <a:rPr lang="en-US"/>
              <a:t>Line Management)</a:t>
            </a:r>
          </a:p>
          <a:p>
            <a:pPr lvl="1" eaLnBrk="1" hangingPunct="1">
              <a:lnSpc>
                <a:spcPct val="90000"/>
              </a:lnSpc>
              <a:defRPr/>
            </a:pPr>
            <a:r>
              <a:rPr lang="el-GR"/>
              <a:t>Αφορά όλες εκείνες τις λειτουργίες που συνδέονται με την παραγωγή προϊόντων και υπηρεσιών όπως, ΜΚΤ, παραγωγή, λογιστήριο, αποθήκη, κτλ)</a:t>
            </a:r>
            <a:endParaRPr lang="en-US"/>
          </a:p>
          <a:p>
            <a:pPr eaLnBrk="1" hangingPunct="1">
              <a:lnSpc>
                <a:spcPct val="90000"/>
              </a:lnSpc>
              <a:defRPr/>
            </a:pPr>
            <a:endParaRPr lang="en-US"/>
          </a:p>
          <a:p>
            <a:pPr eaLnBrk="1" hangingPunct="1">
              <a:lnSpc>
                <a:spcPct val="90000"/>
              </a:lnSpc>
              <a:defRPr/>
            </a:pPr>
            <a:r>
              <a:rPr lang="el-GR"/>
              <a:t>Επιτελική Οργάνωση (</a:t>
            </a:r>
            <a:r>
              <a:rPr lang="en-US"/>
              <a:t>Staff Management)</a:t>
            </a:r>
            <a:endParaRPr lang="el-GR"/>
          </a:p>
          <a:p>
            <a:pPr lvl="1" eaLnBrk="1" hangingPunct="1">
              <a:lnSpc>
                <a:spcPct val="90000"/>
              </a:lnSpc>
              <a:defRPr/>
            </a:pPr>
            <a:r>
              <a:rPr lang="el-GR"/>
              <a:t>Αφορά όλες εκείνες τις βοηθητικές, υποστηρικτικές, συμβουλευτικές  λειτουργίες για την παραγωγή προϊόντων και υπηρεσιών όπως, νομική υπηρεσία, τμήμα προσωπικού, δημόσιες σχέσεις, κτλ</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953D14E-6BC2-014F-4DCF-424651C6AE72}"/>
              </a:ext>
            </a:extLst>
          </p:cNvPr>
          <p:cNvSpPr>
            <a:spLocks noGrp="1" noChangeArrowheads="1"/>
          </p:cNvSpPr>
          <p:nvPr>
            <p:ph type="title"/>
          </p:nvPr>
        </p:nvSpPr>
        <p:spPr/>
        <p:txBody>
          <a:bodyPr/>
          <a:lstStyle/>
          <a:p>
            <a:pPr eaLnBrk="1" hangingPunct="1">
              <a:defRPr/>
            </a:pPr>
            <a:r>
              <a:rPr lang="el-GR" sz="4000"/>
              <a:t>Εκτελεστική και  Επιτελική Οργάνωση</a:t>
            </a:r>
          </a:p>
        </p:txBody>
      </p:sp>
      <p:sp>
        <p:nvSpPr>
          <p:cNvPr id="17411" name="Rectangle 3">
            <a:extLst>
              <a:ext uri="{FF2B5EF4-FFF2-40B4-BE49-F238E27FC236}">
                <a16:creationId xmlns:a16="http://schemas.microsoft.com/office/drawing/2014/main" id="{1A2EA6D3-B4ED-5AB4-F418-F4BED5172189}"/>
              </a:ext>
            </a:extLst>
          </p:cNvPr>
          <p:cNvSpPr>
            <a:spLocks noChangeArrowheads="1"/>
          </p:cNvSpPr>
          <p:nvPr/>
        </p:nvSpPr>
        <p:spPr bwMode="auto">
          <a:xfrm>
            <a:off x="3348038" y="1989138"/>
            <a:ext cx="230505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l-GR" altLang="el-GR"/>
          </a:p>
        </p:txBody>
      </p:sp>
      <p:sp>
        <p:nvSpPr>
          <p:cNvPr id="17412" name="Rectangle 4">
            <a:extLst>
              <a:ext uri="{FF2B5EF4-FFF2-40B4-BE49-F238E27FC236}">
                <a16:creationId xmlns:a16="http://schemas.microsoft.com/office/drawing/2014/main" id="{7445B232-BBC0-D204-32AE-5184D336BCF2}"/>
              </a:ext>
            </a:extLst>
          </p:cNvPr>
          <p:cNvSpPr>
            <a:spLocks noChangeArrowheads="1"/>
          </p:cNvSpPr>
          <p:nvPr/>
        </p:nvSpPr>
        <p:spPr bwMode="auto">
          <a:xfrm>
            <a:off x="323850" y="4652963"/>
            <a:ext cx="2390775" cy="919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l-GR" altLang="el-GR"/>
          </a:p>
        </p:txBody>
      </p:sp>
      <p:sp>
        <p:nvSpPr>
          <p:cNvPr id="17413" name="Rectangle 5">
            <a:extLst>
              <a:ext uri="{FF2B5EF4-FFF2-40B4-BE49-F238E27FC236}">
                <a16:creationId xmlns:a16="http://schemas.microsoft.com/office/drawing/2014/main" id="{040C11D3-C1C0-0D33-95A9-F99927A31B0B}"/>
              </a:ext>
            </a:extLst>
          </p:cNvPr>
          <p:cNvSpPr>
            <a:spLocks noChangeArrowheads="1"/>
          </p:cNvSpPr>
          <p:nvPr/>
        </p:nvSpPr>
        <p:spPr bwMode="auto">
          <a:xfrm>
            <a:off x="6156325" y="4652963"/>
            <a:ext cx="2344738" cy="919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l-GR" altLang="el-GR"/>
          </a:p>
        </p:txBody>
      </p:sp>
      <p:sp>
        <p:nvSpPr>
          <p:cNvPr id="17414" name="Rectangle 6">
            <a:extLst>
              <a:ext uri="{FF2B5EF4-FFF2-40B4-BE49-F238E27FC236}">
                <a16:creationId xmlns:a16="http://schemas.microsoft.com/office/drawing/2014/main" id="{8479E1F4-B43B-6BC5-050D-C72103FBF58D}"/>
              </a:ext>
            </a:extLst>
          </p:cNvPr>
          <p:cNvSpPr>
            <a:spLocks noChangeArrowheads="1"/>
          </p:cNvSpPr>
          <p:nvPr/>
        </p:nvSpPr>
        <p:spPr bwMode="auto">
          <a:xfrm>
            <a:off x="3276600" y="4652963"/>
            <a:ext cx="2366963" cy="919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l-GR" altLang="el-GR"/>
          </a:p>
        </p:txBody>
      </p:sp>
      <p:sp>
        <p:nvSpPr>
          <p:cNvPr id="17415" name="Rectangle 7">
            <a:extLst>
              <a:ext uri="{FF2B5EF4-FFF2-40B4-BE49-F238E27FC236}">
                <a16:creationId xmlns:a16="http://schemas.microsoft.com/office/drawing/2014/main" id="{8B39C79E-6EBF-219B-7DF9-A7ABB5191AA6}"/>
              </a:ext>
            </a:extLst>
          </p:cNvPr>
          <p:cNvSpPr>
            <a:spLocks noChangeArrowheads="1"/>
          </p:cNvSpPr>
          <p:nvPr/>
        </p:nvSpPr>
        <p:spPr bwMode="auto">
          <a:xfrm>
            <a:off x="6227763" y="2781300"/>
            <a:ext cx="230505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l-GR" altLang="el-GR"/>
          </a:p>
        </p:txBody>
      </p:sp>
      <p:sp>
        <p:nvSpPr>
          <p:cNvPr id="17416" name="Rectangle 8">
            <a:extLst>
              <a:ext uri="{FF2B5EF4-FFF2-40B4-BE49-F238E27FC236}">
                <a16:creationId xmlns:a16="http://schemas.microsoft.com/office/drawing/2014/main" id="{99958CDB-F5D4-6C36-B700-A32FF171193E}"/>
              </a:ext>
            </a:extLst>
          </p:cNvPr>
          <p:cNvSpPr>
            <a:spLocks noChangeArrowheads="1"/>
          </p:cNvSpPr>
          <p:nvPr/>
        </p:nvSpPr>
        <p:spPr bwMode="auto">
          <a:xfrm>
            <a:off x="539750" y="2852738"/>
            <a:ext cx="2303463" cy="863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l-GR" altLang="el-GR"/>
          </a:p>
        </p:txBody>
      </p:sp>
      <p:sp>
        <p:nvSpPr>
          <p:cNvPr id="17417" name="Line 9">
            <a:extLst>
              <a:ext uri="{FF2B5EF4-FFF2-40B4-BE49-F238E27FC236}">
                <a16:creationId xmlns:a16="http://schemas.microsoft.com/office/drawing/2014/main" id="{BA51912B-0741-C78F-C61F-20672834BE80}"/>
              </a:ext>
            </a:extLst>
          </p:cNvPr>
          <p:cNvSpPr>
            <a:spLocks noChangeShapeType="1"/>
          </p:cNvSpPr>
          <p:nvPr/>
        </p:nvSpPr>
        <p:spPr bwMode="auto">
          <a:xfrm>
            <a:off x="4500563" y="2636838"/>
            <a:ext cx="0"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Line 10">
            <a:extLst>
              <a:ext uri="{FF2B5EF4-FFF2-40B4-BE49-F238E27FC236}">
                <a16:creationId xmlns:a16="http://schemas.microsoft.com/office/drawing/2014/main" id="{845DEEE2-B272-9937-1E6D-B598FD324F5C}"/>
              </a:ext>
            </a:extLst>
          </p:cNvPr>
          <p:cNvSpPr>
            <a:spLocks noChangeShapeType="1"/>
          </p:cNvSpPr>
          <p:nvPr/>
        </p:nvSpPr>
        <p:spPr bwMode="auto">
          <a:xfrm>
            <a:off x="1331913" y="4365625"/>
            <a:ext cx="61928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 name="Line 11">
            <a:extLst>
              <a:ext uri="{FF2B5EF4-FFF2-40B4-BE49-F238E27FC236}">
                <a16:creationId xmlns:a16="http://schemas.microsoft.com/office/drawing/2014/main" id="{F43CA495-2299-698B-D038-1F44747083DF}"/>
              </a:ext>
            </a:extLst>
          </p:cNvPr>
          <p:cNvSpPr>
            <a:spLocks noChangeShapeType="1"/>
          </p:cNvSpPr>
          <p:nvPr/>
        </p:nvSpPr>
        <p:spPr bwMode="auto">
          <a:xfrm>
            <a:off x="1331913" y="43656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 name="Line 12">
            <a:extLst>
              <a:ext uri="{FF2B5EF4-FFF2-40B4-BE49-F238E27FC236}">
                <a16:creationId xmlns:a16="http://schemas.microsoft.com/office/drawing/2014/main" id="{AEDCEB9D-3A40-D504-367C-EBC1450B4D98}"/>
              </a:ext>
            </a:extLst>
          </p:cNvPr>
          <p:cNvSpPr>
            <a:spLocks noChangeShapeType="1"/>
          </p:cNvSpPr>
          <p:nvPr/>
        </p:nvSpPr>
        <p:spPr bwMode="auto">
          <a:xfrm>
            <a:off x="7524750" y="43656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Line 13">
            <a:extLst>
              <a:ext uri="{FF2B5EF4-FFF2-40B4-BE49-F238E27FC236}">
                <a16:creationId xmlns:a16="http://schemas.microsoft.com/office/drawing/2014/main" id="{E932162F-2B46-7E43-04C6-571C1FF2BE31}"/>
              </a:ext>
            </a:extLst>
          </p:cNvPr>
          <p:cNvSpPr>
            <a:spLocks noChangeShapeType="1"/>
          </p:cNvSpPr>
          <p:nvPr/>
        </p:nvSpPr>
        <p:spPr bwMode="auto">
          <a:xfrm>
            <a:off x="2843213" y="3141663"/>
            <a:ext cx="3384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Text Box 14">
            <a:extLst>
              <a:ext uri="{FF2B5EF4-FFF2-40B4-BE49-F238E27FC236}">
                <a16:creationId xmlns:a16="http://schemas.microsoft.com/office/drawing/2014/main" id="{D8E6B510-030B-DFC2-631F-C1191250F4E4}"/>
              </a:ext>
            </a:extLst>
          </p:cNvPr>
          <p:cNvSpPr txBox="1">
            <a:spLocks noChangeArrowheads="1"/>
          </p:cNvSpPr>
          <p:nvPr/>
        </p:nvSpPr>
        <p:spPr bwMode="auto">
          <a:xfrm>
            <a:off x="4067175" y="2111375"/>
            <a:ext cx="1201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l-GR" altLang="el-GR" sz="2000">
                <a:latin typeface="Times New Roman" panose="02020603050405020304" pitchFamily="18" charset="0"/>
              </a:rPr>
              <a:t>Πρόεδρος</a:t>
            </a:r>
          </a:p>
        </p:txBody>
      </p:sp>
      <p:sp>
        <p:nvSpPr>
          <p:cNvPr id="17423" name="Text Box 15">
            <a:extLst>
              <a:ext uri="{FF2B5EF4-FFF2-40B4-BE49-F238E27FC236}">
                <a16:creationId xmlns:a16="http://schemas.microsoft.com/office/drawing/2014/main" id="{410B477C-0863-6DEA-E81D-D3436932820F}"/>
              </a:ext>
            </a:extLst>
          </p:cNvPr>
          <p:cNvSpPr txBox="1">
            <a:spLocks noChangeArrowheads="1"/>
          </p:cNvSpPr>
          <p:nvPr/>
        </p:nvSpPr>
        <p:spPr bwMode="auto">
          <a:xfrm>
            <a:off x="539750" y="2997200"/>
            <a:ext cx="24653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l-GR" altLang="el-GR" sz="2000">
                <a:latin typeface="Times New Roman" panose="02020603050405020304" pitchFamily="18" charset="0"/>
              </a:rPr>
              <a:t>Διεύθυνση Διοίκησης </a:t>
            </a:r>
          </a:p>
          <a:p>
            <a:pPr eaLnBrk="1" hangingPunct="1"/>
            <a:r>
              <a:rPr lang="el-GR" altLang="el-GR" sz="2000">
                <a:latin typeface="Times New Roman" panose="02020603050405020304" pitchFamily="18" charset="0"/>
              </a:rPr>
              <a:t>Ανθρωπίνων Πόρων</a:t>
            </a:r>
          </a:p>
        </p:txBody>
      </p:sp>
      <p:sp>
        <p:nvSpPr>
          <p:cNvPr id="17424" name="Text Box 16">
            <a:extLst>
              <a:ext uri="{FF2B5EF4-FFF2-40B4-BE49-F238E27FC236}">
                <a16:creationId xmlns:a16="http://schemas.microsoft.com/office/drawing/2014/main" id="{85B03B80-34E3-154B-9D4A-9A6574F18030}"/>
              </a:ext>
            </a:extLst>
          </p:cNvPr>
          <p:cNvSpPr txBox="1">
            <a:spLocks noChangeArrowheads="1"/>
          </p:cNvSpPr>
          <p:nvPr/>
        </p:nvSpPr>
        <p:spPr bwMode="auto">
          <a:xfrm>
            <a:off x="6443663" y="2924175"/>
            <a:ext cx="1997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l-GR" altLang="el-GR" sz="2000">
                <a:latin typeface="Times New Roman" panose="02020603050405020304" pitchFamily="18" charset="0"/>
              </a:rPr>
              <a:t>Δημόσιες Σχέσεις</a:t>
            </a:r>
          </a:p>
        </p:txBody>
      </p:sp>
      <p:sp>
        <p:nvSpPr>
          <p:cNvPr id="17425" name="Text Box 17">
            <a:extLst>
              <a:ext uri="{FF2B5EF4-FFF2-40B4-BE49-F238E27FC236}">
                <a16:creationId xmlns:a16="http://schemas.microsoft.com/office/drawing/2014/main" id="{6C44019F-7AB8-8695-7CDB-2077795EEEAF}"/>
              </a:ext>
            </a:extLst>
          </p:cNvPr>
          <p:cNvSpPr txBox="1">
            <a:spLocks noChangeArrowheads="1"/>
          </p:cNvSpPr>
          <p:nvPr/>
        </p:nvSpPr>
        <p:spPr bwMode="auto">
          <a:xfrm>
            <a:off x="857250" y="4786313"/>
            <a:ext cx="1423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l-GR" altLang="el-GR" sz="2000">
                <a:latin typeface="Times New Roman" panose="02020603050405020304" pitchFamily="18" charset="0"/>
              </a:rPr>
              <a:t>Κύριες </a:t>
            </a:r>
          </a:p>
          <a:p>
            <a:pPr eaLnBrk="1" hangingPunct="1"/>
            <a:r>
              <a:rPr lang="el-GR" altLang="el-GR" sz="2000">
                <a:latin typeface="Times New Roman" panose="02020603050405020304" pitchFamily="18" charset="0"/>
              </a:rPr>
              <a:t>Λειτουργίες</a:t>
            </a:r>
          </a:p>
        </p:txBody>
      </p:sp>
      <p:sp>
        <p:nvSpPr>
          <p:cNvPr id="17426" name="Text Box 20">
            <a:extLst>
              <a:ext uri="{FF2B5EF4-FFF2-40B4-BE49-F238E27FC236}">
                <a16:creationId xmlns:a16="http://schemas.microsoft.com/office/drawing/2014/main" id="{2F107A52-9CB7-BBE6-CB19-302D50BD7293}"/>
              </a:ext>
            </a:extLst>
          </p:cNvPr>
          <p:cNvSpPr txBox="1">
            <a:spLocks noChangeArrowheads="1"/>
          </p:cNvSpPr>
          <p:nvPr/>
        </p:nvSpPr>
        <p:spPr bwMode="auto">
          <a:xfrm>
            <a:off x="3348038" y="4149725"/>
            <a:ext cx="2054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l-GR" altLang="el-GR" b="1">
                <a:latin typeface="Arial" panose="020B0604020202020204" pitchFamily="34" charset="0"/>
              </a:rPr>
              <a:t>Στελέχη Γραμμής</a:t>
            </a:r>
          </a:p>
        </p:txBody>
      </p:sp>
      <p:sp>
        <p:nvSpPr>
          <p:cNvPr id="17427" name="Text Box 21">
            <a:extLst>
              <a:ext uri="{FF2B5EF4-FFF2-40B4-BE49-F238E27FC236}">
                <a16:creationId xmlns:a16="http://schemas.microsoft.com/office/drawing/2014/main" id="{F29B609E-B925-DDC9-3D28-CE1E82C3C142}"/>
              </a:ext>
            </a:extLst>
          </p:cNvPr>
          <p:cNvSpPr txBox="1">
            <a:spLocks noChangeArrowheads="1"/>
          </p:cNvSpPr>
          <p:nvPr/>
        </p:nvSpPr>
        <p:spPr bwMode="auto">
          <a:xfrm>
            <a:off x="3471863" y="2944813"/>
            <a:ext cx="2154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l-GR" altLang="el-GR" b="1">
                <a:latin typeface="Arial" panose="020B0604020202020204" pitchFamily="34" charset="0"/>
              </a:rPr>
              <a:t>Επιτελικά Στελέχη</a:t>
            </a:r>
          </a:p>
        </p:txBody>
      </p:sp>
      <p:sp>
        <p:nvSpPr>
          <p:cNvPr id="17428" name="Text Box 17">
            <a:extLst>
              <a:ext uri="{FF2B5EF4-FFF2-40B4-BE49-F238E27FC236}">
                <a16:creationId xmlns:a16="http://schemas.microsoft.com/office/drawing/2014/main" id="{CF6BE8D3-D48F-7ADA-43F3-AAFB5B55EBA7}"/>
              </a:ext>
            </a:extLst>
          </p:cNvPr>
          <p:cNvSpPr txBox="1">
            <a:spLocks noChangeArrowheads="1"/>
          </p:cNvSpPr>
          <p:nvPr/>
        </p:nvSpPr>
        <p:spPr bwMode="auto">
          <a:xfrm>
            <a:off x="3643313" y="4786313"/>
            <a:ext cx="1423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l-GR" altLang="el-GR" sz="2000">
                <a:latin typeface="Times New Roman" panose="02020603050405020304" pitchFamily="18" charset="0"/>
              </a:rPr>
              <a:t>Κύριες </a:t>
            </a:r>
          </a:p>
          <a:p>
            <a:pPr eaLnBrk="1" hangingPunct="1"/>
            <a:r>
              <a:rPr lang="el-GR" altLang="el-GR" sz="2000">
                <a:latin typeface="Times New Roman" panose="02020603050405020304" pitchFamily="18" charset="0"/>
              </a:rPr>
              <a:t>Λειτουργίες</a:t>
            </a:r>
          </a:p>
        </p:txBody>
      </p:sp>
      <p:sp>
        <p:nvSpPr>
          <p:cNvPr id="17429" name="Text Box 17">
            <a:extLst>
              <a:ext uri="{FF2B5EF4-FFF2-40B4-BE49-F238E27FC236}">
                <a16:creationId xmlns:a16="http://schemas.microsoft.com/office/drawing/2014/main" id="{0E84497A-3662-BA74-3746-D6015001399C}"/>
              </a:ext>
            </a:extLst>
          </p:cNvPr>
          <p:cNvSpPr txBox="1">
            <a:spLocks noChangeArrowheads="1"/>
          </p:cNvSpPr>
          <p:nvPr/>
        </p:nvSpPr>
        <p:spPr bwMode="auto">
          <a:xfrm>
            <a:off x="6500813" y="4786313"/>
            <a:ext cx="1423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l-GR" altLang="el-GR" sz="2000">
                <a:latin typeface="Times New Roman" panose="02020603050405020304" pitchFamily="18" charset="0"/>
              </a:rPr>
              <a:t>Κύριες </a:t>
            </a:r>
          </a:p>
          <a:p>
            <a:pPr eaLnBrk="1" hangingPunct="1"/>
            <a:r>
              <a:rPr lang="el-GR" altLang="el-GR" sz="2000">
                <a:latin typeface="Times New Roman" panose="02020603050405020304" pitchFamily="18" charset="0"/>
              </a:rPr>
              <a:t>Λειτουργίες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E0DE5C6B-4310-4A36-DB2B-BC3B7D60F720}"/>
              </a:ext>
            </a:extLst>
          </p:cNvPr>
          <p:cNvSpPr>
            <a:spLocks noGrp="1"/>
          </p:cNvSpPr>
          <p:nvPr>
            <p:ph type="title"/>
          </p:nvPr>
        </p:nvSpPr>
        <p:spPr/>
        <p:txBody>
          <a:bodyPr/>
          <a:lstStyle/>
          <a:p>
            <a:pPr>
              <a:defRPr/>
            </a:pPr>
            <a:endParaRPr lang="el-GR"/>
          </a:p>
        </p:txBody>
      </p:sp>
      <p:sp>
        <p:nvSpPr>
          <p:cNvPr id="3" name="2 - Θέση περιεχομένου">
            <a:extLst>
              <a:ext uri="{FF2B5EF4-FFF2-40B4-BE49-F238E27FC236}">
                <a16:creationId xmlns:a16="http://schemas.microsoft.com/office/drawing/2014/main" id="{01CC0CFA-8C90-DD91-8727-2EE4F832FDCE}"/>
              </a:ext>
            </a:extLst>
          </p:cNvPr>
          <p:cNvSpPr>
            <a:spLocks noGrp="1"/>
          </p:cNvSpPr>
          <p:nvPr>
            <p:ph idx="1"/>
          </p:nvPr>
        </p:nvSpPr>
        <p:spPr/>
        <p:txBody>
          <a:bodyPr/>
          <a:lstStyle/>
          <a:p>
            <a:pPr>
              <a:defRPr/>
            </a:pPr>
            <a:endParaRPr lang="el-GR"/>
          </a:p>
        </p:txBody>
      </p:sp>
      <p:pic>
        <p:nvPicPr>
          <p:cNvPr id="60418" name="Picture 2">
            <a:extLst>
              <a:ext uri="{FF2B5EF4-FFF2-40B4-BE49-F238E27FC236}">
                <a16:creationId xmlns:a16="http://schemas.microsoft.com/office/drawing/2014/main" id="{BD7B6D2F-E5AB-F93E-8AE5-5FC2F243AC8E}"/>
              </a:ext>
            </a:extLst>
          </p:cNvP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 name="4 - Έλλειψη">
            <a:extLst>
              <a:ext uri="{FF2B5EF4-FFF2-40B4-BE49-F238E27FC236}">
                <a16:creationId xmlns:a16="http://schemas.microsoft.com/office/drawing/2014/main" id="{B2889020-129B-E15D-FD05-76168C280986}"/>
              </a:ext>
            </a:extLst>
          </p:cNvPr>
          <p:cNvSpPr/>
          <p:nvPr/>
        </p:nvSpPr>
        <p:spPr>
          <a:xfrm>
            <a:off x="3071813" y="3000375"/>
            <a:ext cx="1785937" cy="857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9A052C81-4038-5F45-C0C1-F6D26AE7E194}"/>
              </a:ext>
            </a:extLst>
          </p:cNvPr>
          <p:cNvSpPr>
            <a:spLocks noGrp="1"/>
          </p:cNvSpPr>
          <p:nvPr>
            <p:ph type="title"/>
          </p:nvPr>
        </p:nvSpPr>
        <p:spPr/>
        <p:txBody>
          <a:bodyPr/>
          <a:lstStyle/>
          <a:p>
            <a:pPr>
              <a:defRPr/>
            </a:pPr>
            <a:r>
              <a:rPr lang="el-GR" sz="2800" dirty="0">
                <a:hlinkClick r:id="rId2"/>
              </a:rPr>
              <a:t>1η ΥΓΕΙΟΝΟΜΙΚΗ ΠΕΡΙΦΕΡΕΙΑ ΑΤΤΙΚΗΣ</a:t>
            </a:r>
            <a:r>
              <a:rPr lang="el-GR" dirty="0"/>
              <a:t/>
            </a:r>
            <a:br>
              <a:rPr lang="el-GR" dirty="0"/>
            </a:br>
            <a:endParaRPr lang="el-GR" dirty="0"/>
          </a:p>
        </p:txBody>
      </p:sp>
      <p:sp>
        <p:nvSpPr>
          <p:cNvPr id="3" name="2 - Θέση περιεχομένου">
            <a:extLst>
              <a:ext uri="{FF2B5EF4-FFF2-40B4-BE49-F238E27FC236}">
                <a16:creationId xmlns:a16="http://schemas.microsoft.com/office/drawing/2014/main" id="{3F56981C-15F5-34FA-84B9-E975033D6D9C}"/>
              </a:ext>
            </a:extLst>
          </p:cNvPr>
          <p:cNvSpPr>
            <a:spLocks noGrp="1"/>
          </p:cNvSpPr>
          <p:nvPr>
            <p:ph idx="1"/>
          </p:nvPr>
        </p:nvSpPr>
        <p:spPr/>
        <p:txBody>
          <a:bodyPr/>
          <a:lstStyle/>
          <a:p>
            <a:pPr>
              <a:defRPr/>
            </a:pPr>
            <a:endParaRPr lang="el-GR" dirty="0"/>
          </a:p>
        </p:txBody>
      </p:sp>
      <p:sp>
        <p:nvSpPr>
          <p:cNvPr id="19460" name="AutoShape 2" descr="data:image/jpeg;base64,/9j/4AAQSkZJRgABAQEAlgCWAAD/2wBDAAQCAwMDAgQDAwMEBAQEBQkGBQUFBQsICAYJDQsNDQ0LDAwOEBQRDg8TDwwMEhgSExUWFxcXDhEZGxkWGhQWFxb/2wBDAQQEBAUFBQoGBgoWDwwPFhYWFhYWFhYWFhYWFhYWFhYWFhYWFhYWFhYWFhYWFhYWFhYWFhYWFhYWFhYWFhYWFhb/wAARCARLBZ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ooooAKKKKACiiigAooooAKKKKACiiigAooooAKKKKACiiigAooooAKKKKACiiigAooooAKKKKACiiigAooooAKKKKACiiigAooooAKKKKACiiigAooooAKKKKACiiigAooooAKKKKACiiigAooooAKKKKACiiigAooooAKKKKACiiigAooooAKKKKACiiigAooooAKKKKACiiigAooooAKKKKACiiigBMY6CjGaZIQFz7gfrVW41PToblreW9t45lUFo2lAYA9DjNOMXLYmUox1bLmfejPvVL+19L/6CNr/AN/V/wAaT+2NL/6CVr/3+X/Gq9lU/lI9tT/mRez70Z96o/2xpf8A0ErX/v8AL/jR/bGl/wDQStf+/wAv+NHsqv8AKP21P+ZF7PvRn3qj/bOk/wDQTtP+/wAv+NH9saX/ANBK1/7/AC/40eyq/wAovbU/5kXs+9GfeqP9saX/ANBK1/7/AC/40f2xpf8A0ErX/v8AL/jR7Kr/ACj9tT/mRez70Z96o/2xpf8A0ErX/v8AL/jR/bGl/wDQStf+/wAv+NHsqv8AKHtqf8yL2fejPvVL+19L/wCgja/9/V/xo/tfS/8AoI2v/f1f8aPZVP5Re2p/zIu596M+9Uf7Y0v/AKCVr/3+X/Gj+2NL/wCgla/9/l/xo9lV/lH7an/MjQoql/a2m/8AQQtf+/y/40f2vpv/AEELX/v8v+NHsp/yh7WHct5NGTVD+29I/wCgna/9/l/xpP7a0j/oJ2v/AH+X/Gj2NX+Vk+3pfzL7zRzRmqH9s6T/ANBO1/7/AK/40f2zpP8A0E7X/v8Ar/jR7Gp/KyvbU/5kXs+9GfeqP9saV/0ErX/v8v8AjR/bGl/9BK1/7/L/AI0eyq/yi9tT/mRez70Z96pf2vpf/QStf+/y/wCNJ/bGl/8AQStf+/y/40eyq/yh7an/ADIv5ozVD+2NK/6CVr/3+X/Gj+2NL/6Cdr/3+X/Gj2NT+Vh7an/Mi/mjNUP7Y0v/AKCdr/3+X/Gj+2NL/wCgna/9/l/xo9jU/lYe2p/zIvZPtRk+1Uv7X0vp/aNrn/rsv+NL/a2mf9BC1/7+r/jR7Op/KHtqf8yL1FUv7W03/oIWv/f5f8aP7W0z/oIWv/f5f8aPZT/lH7WHcuYpKpNrGlry2o2gH/XZf8ab/bej/wDQStf+/wAv+NHsan8rE69JfaX3l+iqH9t6P/0E7T/v8v8AjR/bej/9BO0/7/L/AI0exqfysXt6X8y+80M0Zqh/bOk/9BS1/wC/6/40f2zpP/QTtf8Av+v+NHsan8rK9tT/AJkXs+1Gfas9tc0cNg6paA/9dl/xo/tzR/8AoKWn/f8AX/Gj2NX+Vk/WKX8y+80fxo/GqH9uaR/0FLT/AL/L/jR/bekf9BS0/wC/6/40exqfysftqf8AMi+aOMVR/tjSh01G0/8AAhf8ajk1vSFaNP7Std8rhI1E6kux7AZ5NHsp/wAo/bU72uadFUdBvTf2ssxj8vy7qeHAOc+XKyZ/Hbn8avVBoFFFFABRRRQAUUUUAFFFFABRRRQAUUUUAFFFFABRRRQAUUUUAFFFFABRRRQAUUUUAFFFFABRRRQAUUUUAFFFFABRRRQAUUUUAFFFFABRRRQAUUUUAFFFFABRRRQAUUUUAFFFFABRRRQAUUUZFABRR+NH40AFFH40fjQAUUfjR+NABRR+NH40AIDmgnFVr+9tLOPzLm5hhUfxSOFH5miwvbS8h8y1uYZkPRo5Ay/mKC/Zz5ea2haoo/Gj8aCAoo/GjIoAKKKKACiiigAooooAKKKKACiiigAooooAKKKKACiiigAooooAKKKKACiiigAooooAKKKKACiiigAooooAKKKKACiiigAooooAKKKKACiiigAooooAKKKKACiiigAooooAKKKKACiiigAooooAKKKKACiiigAooooAKKKKACiiigCK4+6P99f/AEIV8bftva3faF8cpLyxmZSLCEOoPDjB4NfZNx9wf76/+hCvib/goQm34vSPn7+nxfoDXvcPaYtvyf6Hj53rhl6o5nS/FOqX9hDdx3BCzKGAJ5HtVj+3tX/57/rXMeC/+RYs/wDrnWpmv0enLmgmz4iWkmkzR/t3Wf8Anv8ArR/bur/8/H61n0UyNe5of25q/wDz2/Wj+3dZ/wCe/wCtZ9FAa9zRGvawOk/60v8Ab+s/8/H61mZozTC77mn/AG9rH/Pf9aP7e1j/AJ7/AK1mZozQHM+5pf2/rP8Az3/Wl/t7WP8An4/8erNopBr3NL+3tX/5+P1pV1/VwMCeszIoyKY+bzNT/hINY/57LTf7e1j/AJ+P1rMx70Y96Bamn/b+sHg3H60f25q3/Pf9azcijIoHfzNP+3dX/wCe/wCtI2u6v/z3/Ws3IoyKA5vM0v7e1j/nv+tH9vax/wA9/wBazM0ZoFzPuaf9vav/AM/J/Ok/t7WP+fn9azce9GPegNTT/t7V/wDn4/Wj+3tX/wCfj9azcijIoHzeZo/27q3/AD3p39v6v/z2FZlFIWvc0x4g1cdJqX/hINY/57LWVj3ox70w1NNtd1YnPn/rSf25q3/Px+tZv40fjQPU0/7e1f8A5+P1o/t7V/8An4/Ws3IoyKAv5ml/burH/lv+tL/bur/89v1rM59aOfWgLmj/AG7q/wDz2/Wj+3NW/wCfj9azfxo/GgDR/t3WB/y3/Wj+3tX/AOew/Os+ikI0f7e1j/nt+tJ/busf89h+dZ9FMPmWtS8UajY2M15cXJEVujSPt5OAM8Vl/sq+NtU8aftJeHbu9kdbaO6P2e3zwgweT6sfWqfjrH/CH6nn/n1f+VYX7A3/ACXTw7/13/8AZTXhZ1VfK4Laz/I9rKqab5+vMj9KfBf/ACDbr/sJ3n/pRJWxWX4RGNOuP+whdn/yPJWpX5qfcBRRRQAUUUUAFFFFABRRRQAUUUUAFFFFABRRRQAUUUUAFFFFABRRRQAUUUUAFFFFABRRRQAUUUUAFFFFABRRRQAUUUUAFFFFABRRRQAUUUUAFFFFABRRRQAUUUUAFFFFABRRRQAUUUUAFIe1LSGgBncUHjqPrQvHFfKn/BTjx14y8FWXg9vCfiO+0g3s10Lk2rgeYFWMrnIPTJ/OurAYSWLxEaMHZvv6XOfEVlQpubVz6rz9KM/Svyi/4Xr8Y/8Aoo+u/wDf4f8AxNL/AML2+Mn/AEUjXP8Av6P/AImvpP8AVDE/8/F+J5v9sQ/kP1cyPWlyPWvzY/Zr+MfxU1n4/eEtJ1Xx7q95Y3eppFPbyyjZIpDcHjpxX3f+0bbeKbz4H+J7bwS0i67Jpziy8o4ctjkIezFdwHuRXjY7KamCrwo1Jr3uvRa21OyhjVWpSmlt0Ovtby0umdLe6hmaI4dY5AxQ+hx0rP8AHWu2nhjwfqXiG+b9xp1s9xJjrhQTj8elfnj/AME9IPG037TVk2hy3q21uJG8QCR2KeTgjEoJ5ffjHfIr7c/a6Lf8M4+LMHH+gH+YrDOsD/Z03Dn5vdv/AMOehkDjmGLpU5qylKKfo2kfCfxS8feI/iJ4km1nxFfzSpI5NtZhz5NsmflVU6Zx1J5Jp3wl+IHiH4c+KLfWtAvZkhjcG7sd58m6jz8ylemcZww5Brl48mNfTFE2fKbjjb0r8z9vV9pz83vH9iSynA/Ufqfsl7O1rW6H6l+FdWt9d8N2Os2bB7e/t454m9VdQw/Q1pLxXA/swMP+Gf8AwjubkaPb9/8ApmK71SCcA5xX3VOXPBSfVH8h46iqOKqUo7Rk19zsOooorQ5R1FFFABRRRQAUUUUAFFFFABRRRQAUUUUAFFFFABRRRQAUUUUAFFFFABRRRQAUUUUAFFFFABRRRQAUUUUAFFFFABRRRQAUUUUAFFFFABRRRQAUUUUAFFFFABRRRQAUUUUAFFFFABRRRQAUUUUAFFFFABRRRQAUUUUAFFFFABRRRQBFP93/AIGv8xXxV/wUK/5Ksf8Arwj/AK19qz/d/wCBr/MV8Uf8FCP+StN/14R/yr3OH/8Ae3/hf6HkZ1/uy9Uec+D+PDtrj+4K0+1Zng//AJFu1/65CtP+Gv0il8C9D4ep8TFoooqiAooooAKKKKACiiigAooooAKKKQkD5icCgBaKRWDcg5FJuXn5hx15pXQ7MdRTPMT++v505WB6EH6UcyfULMWikZgOpA+tCsD0IP0ouhWYtFIrBvlBBNG4BsEjPpmi6CzFopu9B1ZfzpdwxndxRdDsxaKZ5if31/OnZG3Pai6CzFopqup4DKT9aVmC8k4FF0KzFopnmJ/fX86fQmnsFmFFFFMAooooAKKKKACiiigAooooAKKKKAMjxx/yJ+pf9e7/AMjWH+wL/wAly8O/9fB/lW745/5E/Uv+vd/5GsX9gFd3x28Nj/puf/QTXz+dbv0ke9lPwf8AbyP0r8K8WNx/1/3X/o5606zfDH/Hjcf9f1z/AOjnrSr85PtAooooAKKK43XfGdvpXxDPh++lW1t3sFuUu2xtVtzAh89BhRzQB2GfajPtXLf8Jf4c/wChts//AB2n/wDCV+H/APobbL80rb6tX/kf3Mx+sUv5l950/PvRz71yn/CYeHtxH/CXWOR7rTv+Eu8P/wDQ32P5pT+q1v5H9zD6xS/mX3nU8+9HNc03jPwsGwfE9mD/ANdFpf8AhMvDB6eJrT/vtaPqtf8Akf3MPrFL+ZfedHn2oz7Vzn/CYeGf+hms/wDvtaT/AIS/wz/0M9p/30tL6rX/AJH9zD6xS/mX3nSZ+tGfrXOf8Jd4a/i8T2f/AH2oo/4THwt/0M1n/wB/Fo+rV/5H9zD6xS/mX3nR5+tGfrXO/wDCZeFv+hktf+/i/wCFH/CY+Fv+hjtf+/i/4UfVa/8AI/uYfWKX8y+86Pn3o5965v8A4TPwt/0Mlr/38X/Ck/4TPwv/ANDLa/8Afxf8Kf1Wv/I/uYfWKX8y+86Xn3o5rm/+Ey8Mf9DNaf8AfS0f8Jh4Y/6Ga0/77Wj6rW/kf3MPrFL+ZfedHn2oz7Vzg8X+Gm4Hiaz/AO+lobxd4aC5PimyA/66JS+rV/5H9zD6xS/mX3nSc+9HPvXMDxl4YPTxVZf99LS/8Jh4aP8AzNVl/wB9LT+q1v5H9zD6xS/mX3nTc+9HPvXNjxj4XPA8TWf4SLS/8Jl4WHXxJaj/ALaL/hR9Vr/yP7mH1il/MvvOj596Ofeuc/4TLwv/ANDLa/8Afxf8KT/hMvC3/Qy23/fa/wCFH1Wv/I/uYfWKX8y+86Tn3o5965n/AITTwv8A9DRZ/wDfS0f8Jp4X/wChos/++lo+q1/5H9zD6xS/mX3nTc+9HPvXM/8ACaeF/wDoaLP/AL6Wj/hNPC//AENFn/30tH1Wv/I/uYfWKX8y+86bn3o5965g+M/DB6eKrMf8CWj/AITLwz/0NVn/AN9LR9VrfyP7mH1il/MvvOn+tG6uYHjPwxj5vE9l9TIori/APxl07xj+0Vqfw+0JVudP0jQ2vp9QH/LaYyxIFjx1UK5ye5xjpWUqdSHxxaKhVhP4Xc9coooqTQKKKKACiiigAooooAKKKKACiiigAooooAKKKKACkPalpD2oASvjL/grp/yD/Av/AF2vP/QYq+za+Mv+Cun/ACD/AAL/ANdrz/0GKva4d/5GdP5/kzz80/3WXyPiyiin2sE9zcLBbQSzzSHCRRIXdj6BRyTX6ofLnpH7Ien3t1+0J4cv4bdjZaNerealdsQkNnAAwMkjkhVGT3PPavu/Xv2mPhLaeIdM0DS/EKa5qWralDYRRaepdUeSQIHZzhdo3dielfH39j+N/Cngzwv4G8O+ALzWrvVLOTVPEWny6ZJMk08wKQRzhcYMSYZVYjBOSK9z/Ye/Zil8Gzt40+JOm2cmsyIv9naa4WUafhg3mseR5uQMY+6B1ya+LzqODrN4ivLZWik1d67s9PAyrxvTprfc8r/ZW+IOnfCTxB8VvG+p2Fxfw2eoRWjQQOFY+ZeSLuGfQ817l4t+OXgf41/AfxPonhC5n/4SCXTnZdFuUCXMuMEiIZxJwD90k8dK87/YH8PaN4j+Lfxa0TxBpdrqWnyXv7y1uolkjYi5mIJU9xWH+3x8EvDfwnj0n4hfD2WXRJJNQEZsoZTiKXBZJYTnK4I5XpXLmGFwWOxUsNO8akkrNar4drHfleNxGXTpYuFnGEk7ejR4suANoBGOGBGCCOoI9aXsc11fxckhv9Y0fxJHAlvL4n0S31O7ijXaouGBWVgO25lLfjXKdc+1fieMw0sLiJ0JbxbX3H9u5NmUMzy+jjKasqkU0u11sdHp3j/x3punw2Gn+L9Xtra3jEcUUVwQqKBgKB6AV1HgT49/FLwtqUdxH4jn1S3Vsy2d/h1lXuA3VT7ivNuMYUU3G1SWqYYqvFq0395GJyHLMRGUauHi1LfRfnY/TH4M+NdP+IPw7sPFOnBkS8T95Ex+aKQHDKfcHNdX74rxH9gPRr7SvgDbT3qPH/aV1LcwxsMERs3yn8QM/jXt2QSK+3w8pToxlLdpH8oZ5haGEzOvQoO8IyaXpf8AQkooorc8oKKKKACiiigAooooAKKKKACiiigAooooAKKKKACiiigAooooAKKKKACiiigAooooAKKKKACiiigAooooAKKKKACiiigAooooAKKKKACiiigAooooAKKKKACiiigAooooAKKKKACiiigAooooAKKKKACiiigAooooAKKKKAI5On4j+dfE/wDwUI/5Ky//AF4R/wAq+2JOn4j+dfE//BQj/krTf9eMf8q9zh//AHt+j/Q8jOv92Xqjznwh/wAi3a/9cxWn/DWZ4P8A+RatP+uVaf8ADX6TS+Beh8PU+Ji0UUUyAooooAKKKKACiiigAooooAStPwbq50LxRY6sIY7hbWdXeKRQyuv8SkH1GazKDSnFTg4vZlwk4yUluj6G+J3w6sfGfjjwr4h8NQxppOuqouzDGFWMKNxYgcAlQVPuKg8R6ro+rftN+HfDOmafZLpukTmJ1SBdssvltnPHIGAPwq3+zX4j1S3+AfiRlmJbRxI1mWGdmULY+mefxryz9nuaW4+Onh+edzJLNeMzu3VmMbkmvk6NGr++jUldUk0vmr3forI+hqVad6TirOo038mlY9K+MHxR/wCER+IeoeHrTwX4euIbTZtklt8MdyBucDHeoP2s9Kt7tvBcemafbWlxqgkG2CIICzeVgHA5wTXC/tQf8lw1r/ei/wDRS16V+0jfxaVqnw11Sf8A1dmxmf8A3V8kmlTowoSwtSkvelFt76vlHKpKrGvCo9E1byVyt48vPCvwU02w0TSvDtjq+uXkIkurm9Tcu0Hknvyc4A6Yqbw3F4Z+NvgbU1k8PWek+INLi/dS2gAByCVxx90ngg1X/a08Ha74h1vTfFHhzT7jV7GazWMmyQysOdysFXJKkHqBVr9nPRNS+HvgXxF4v8U28umRyQAQw3K7JGCg4JU8gliAAQDXPej9QjXjO9dtdXe99rfpY0tU+tSpOP7pLtptvcz0s7D4j/s6XH2WwtY/EXhj/XiKEK82wHJ4GTvTJ/3hUPxOtbD4c/AjS/Cv2W3bXtcUvdytCrPEhwXwSMjGVQfQmsT9kXVruH41LbxSYt9ThmFwh6NtBdT9QR+prC/aQ1W91T4zax9sm3izuDbQL2SNegH4kn6mu2nhqv176u37i9+3r09E9TmnWh9V9sl7z93/AIP3Hr/xN8T2Xw8+HHhS+s/CujXrX9vGswuLcAgCIMSCB1+tYXx08L+H49c8FeKtM02OxfXL+3+1WoUBZNzI2SvTPOD610/xY8U6H4X+G/g+51vwlaeIBJbxCBLhlHkMIVO4ZRufyryDxF8RNX8f/E7w/NfxQ2tpaalALW0iztQGVeST1OAOeOnQVx5dQrzSrQi0lzc0r772Vr9DpxlalF+zk7t2srbbXdz1H9oLx3D4B8XW2k6d4P0C6jmsxOXngAYEsy44HT5a5z4Y6F4dvPDOvfF/xfpUEkC3Eklrp8Q/cqQew75YhRnpiqP7bRJ+Jmnkn/mFL/6MkrofhPA3jT9lfVPCWkvG+p2buBAWAJJfzEznoG5GfY1UKapZbSqrTnaUpXe19fQmU5VMbOEteVNxVlvbQyvCPxc0PxJ4mi0HxD4F0WLTNRl8gPDEN6bj8u7jntnGKz/FWkaF8Jv2grK4nsvtWhXCGVIZF3+Ur5VsA9dp6e1YPwu+GPjO+8fWEd14f1Gwt7W5WS4ubq2aNFVWycFsBjx/Dn1rrf2gLWf4j/Hyz8LeH5I5JLO28iaU/ci53OT67cjj14rqlHDU8V7OjP8AduL5rNtLs/UwjKvPD89WPvqStpq/L0Oz+NXiSfwppdp4h8O+FPDmr6BeIuLn7PlomPQnaMbT2Prwe1fMeqXRvdUubwxJCbmZ5PLQYVNzE7R7DNfQHxzs9Z0LwHafC/wV4Z1i8skjRr+9h0+SVZTndtDBSCS2GJHTgeor56nikgmeGeNo5Y2KOkilWVgcEEHoQa6eH401Rk09b79XHo2r6M584lN1VF7L7k+qT6iUUUV9AeOFFFFABRRRQAUUUUAFFFFABRRRQBk+OP8AkT9S/wCvV/5GsX/gn+wHx48Nk8Dzz/6Ca2fHf/Imap/16v8AyrE/YF/5Lp4b/wCvj+hr5/Ot36SPeyn4P+3kfpd4Y/48bj/r+uf/AEc9aVZnhX/jxuP+v+6/9HPWnX5yfaBRRRQAV8+/tTf8jZqX/YtN/OSvoKvn39qb/ka9S/7Fpv5yVrh/40fVGVb+HL0Z8/8AgPxatnpiWepW0cyqv7qVlywHofWug/4THRv+fOH/AL5rzSx/49k+lT1+owk+VH5/dnon/CZaP/z5w/8AfNJ/wmWi/wDPnD/3zXnlFVzMLs9EHjHRv4rKL/vml/4TPSf+fSPH0rktd8K6/pGl6bqeoac0dpq43WEySJIs/sNrHB9jg0njLwxrnha+hs9fsfsc80ImSPzo5G2HoTsY4+hwazWJi7JSTv8Apv8AcW4zjdtPT9Trf+Ey0f8A59Iv++aX/hMtI/59I/8AvmvOqK09oTqeit4y0dutpGf+A03/AITDRe1nFn/drzyijnYrs9FXxnpP/PtF/wB80f8ACZ6T/wA+kf5V51RRzsNT0T/hMtI/59Iv++aX/hMtI7WkX/fNYF34SS1+Ftp4wutTEcmoXrW9pYG3y0yr96Tfu4A/3fxrmazp11O7T2dvuKlGUbX66nov/CZaR/z6xf8AfNH/AAmWkf8APrF/3zXnVFac7Fdnov8AwmmkdDaRH8Kb/wAJlo3/AD6Q/wDfNeeUUc4vePQ/+Ev0b/nyh/75oHjHRv8Anziz/u155RRzhqejL4y0jtawj/gNI3jLSO9rF/3zXnVdd4A+HWueLNJuNWhu9L0zTbeQRG+1a7+zwvIf4FODk9O2PxrOriYUo803ZFwjObtFXZr/APCZaP8A8+kf/fNIPGWj8j7LFj/drk/HnhbWPCHiSbQ9ctxFcw4YMrbo5UP3XRu6n8+oIBBFZ2l2kt/qVvZQKWluJVjRcZOWOKIYiMoc8XdCcZxlytane/8ACYaN/wA+UP8A3zQPGGj/APPpD/3zXM/Ezw7b+FPGV1oEGqrqf2Las06weUBJjLJjc2ceuawadOtzxU47MUlKMmnuj0T/AITHRz/y5w/980f8Jjo4/wCXSH/vivO6KvnYrs9E/wCEy0b/AJ84v++KP+Ey0b/nzi/74rzuijmYrss/Gjxs15osmmaVAltE4/fyoMOw/ug9h613v/BOv/k57Wx6eCof/RlvXiHjj/Uy17h/wTv4/ag1n38EQn/yLb18hxHJtwfqfSZHf3r+R9v0UUV8sfRBRRRQAUUUUAFFFFABRRRQAUUUUAFFFFABRRRQAUjdKWkPagBuMCvG/wBrL4DW/wAbodFjuPEk2i/2K8zKYrVZvN8wKOcsMY2/rXsnTvRn3rXD4irh6iqUnaS6mdWlGrFxkro+OP8AhgfTev8Aws69/wDBSn/xytbwD+xafB/jTS/FOkfE66W90q5WeDfpCFGI6qwEnQjINfWP4Un6V6Us+zKcXGVW6fkv8jkWW4ZWfLr6njOqfBHUrj4raF4otPiDqWmaTosqS/8ACPWkTLa3EnJd3PmfMWZs5YHGAK6T43fGb4f/AAps45PFusLHdXCEwWNuhluZgO6oOce5wPevQJM7SQMtivzv+DPhqw+P/wC2d4j/AOFh3sxjia5uRZeaUaZYpRGluD1CKpyQOePqa0wNJY1yqYmT5Ka1stTPEz+rWjSWsiHwH+0J4d+HHirxFqvwt8FatqGoeJ7pprm41y8U4y7OFSCFSQAXPVifetFfCv7QX7Uniywn8XWk2j+G7eTIlltTa21uh+8Yo2+aWQjgE5x6iva/2Ib2HUfin8SNDTw9oOnab4W1UWWmQ2WnJG8SrJKuWk5d2IQZJNfTa+td+OzSGErtUqSU7L3m7vVaehzYXByrU05TdrvQ+bPH37J9t4h1qK5t/GctjZ2dlDZWVotgHEEMShVG4uMk8kn1NY0f7GERH/JQZx/3Dl/+Lr6sHJ6UrHAr4mrgMPWm51I3k3du73+8/RsLxtn+DoRoUK/LCKSSSjolstj5T/4YujB/5KFN/wCC5f8A4uug8AfsieENH1eK/wDEWs3mvCEhltnQQwEj++oJLD2zivoxhnFHTmpjluEi7qH5lVuOeIq9N054p2fZJP70k18mRWcEVrbpBAixxxqFRFGFUDgADsKmzSk00DNdx8o25O7JKKKKBBRRRQAUUUUAFFFFABRRRQAUUUUAFFFFABRRRQAUUUUAFFFFABRRRQAUUUUAFFFFABRRRQAUUUUAFFFFABRRRQAUUUUAFFFFABRRRQAUUUUAFFFFABRRRQAUUUUAFFFFABRRRQAUUUUAFFFFABRRRQAUUUUAFFFFABRRRQAyT+o/nXxP/wAFCP8AkrLf9eEf8q+2JP6j+dfE/wDwUI/5Ky3/AF4R/wAq9zh//e3/AIX+h5Gdf7svVHnHg7/kV7P/AK5itP8AhrM8Hf8AIr2f/XMVp/w1+kUvgj6HxFT4mLRRRVGYUUUUAFFFFABRRRQAUUUUAFFFFAG34f8AGHiPQ9CvdF0vUjb2OoZF1F5EbebkY6spI49CKoeHtW1DQtat9X0m4+z3lo26CXYrbTgjowIPBPUVS59KOaz9jS973V72+m/r3NPaz01em3l6F/xNrep+Idam1fWbr7Ve3GPNl2Km7AAHCgDoB2q54w8Y+JPFUFnDr2pG8j09Slsvkxp5YIAI+RRn7o656Vic0Gn9XpLlaivd2029Owe1nr7z138/XudR4P8AiN438L2P2PQ/ENzb2/aF1SZE6/dEisF6npjNVvGnjbxZ4tKnxDrlzerHjbEcJECO+xQFz74zWBRmojg8Mp+0UFzd7K/3lPEVnDkc3y9ru33Gj4V17VvDetR6tot39lvIQypL5avgMMHhgR09qh13VL7WNYuNV1Gfz7y6kMk0m1V3Me+AAB+AqpRWnsqfP7S3vbX627E+0ny8t9OxueKvGXiTxHpdlpus6mbq104AWsfkxp5WF2jlVBPHqTWRp9zNZ3sN5bv5c9vIskb4B2spBBweDyB1qLiiiNKnTjyQikuwpVakpc0ndmv4z8Va94t1KPUPEOofbbiKLykcxJHhQScYRQOpNV/Deu6v4f1JdQ0TUbixuV/jhkxkZBww6MMgcHINUPrRyKSoUo0/ZqK5e1tPuG6s3Lnu79+p2+rfF/4kajp8llc+KrkQyDDC3hihf8HRAw/A1zfhPxHrXhvXBrGjX7Wt8FYed5ayEhuuQwIOfpWZ70detZ08JhqcXGFNJPdWVn6lyxFWUk3NtrbVnoDfG74onr4pb/wAtv8A43XCahdT3t9NeXUm+a5kaSZ8AbmYkk4HA5PaoqM06OEw9GTdKCjfskvyJqYirU0nJv1bYtFFFbGQUUUUAFFFFABRRRQAUUUUAFFFFAGP4+/5EnVv+vOT+VYn7An/ACXLw3/13/8AZTW34+/5EnVv+vOT+VY//BP0A/HLw9kZxKSPyr5/Ot36M97KPg/7eR+lPhRs6fcf9hC6H/kd61ayPBv/ACDbn/sJXn/pRJWvX5yfaBRRTWdVXJYD3NAC9a+f/wBqf/kbNS/7Fpv5yV7beeItAtMi51zTYcf89LuNf5mvA/2g9Z0nW/EGrXOkajb30Mfh54pJLeQSKrjeduR3wR+db4eElVi7dUY1Zr2cl5M+YrH/AI9k+lT1BY/8eyfSp6/TYfCfn4UUUVQHvX7Lup6T4i8H3nhvxPbPdQeFnGtWRAztVckp9M84qD4G+JI/G/xQ8TXviLQNH1S3ntJr8Pf2S3ElsEwI40LZwmM8Y7da8r8B+MNY8ItqLaP9n/4mlo1pcefGX/dnrtwRg+9Hgjxjq/hO01S30gWq/wBr2ptbiSWEu6xkEEIcjafmPr2rxauWylKq4/atbXbv6dz0qeNSjTT6Xv59j1P4iavps/7POia7D4L8J2d7r19PaXE1ppKRmJUdwpiIOVbCDkk9TxXaahY+Dovjpp/gMeAfD/2PWdI866ufsg84Nsfb5eOI8bTnaMknOeK8D0v4geILD4fTeDAlhcaXJI8ifarUSSwsw5MbZ+U8k5xkbjXX/C/4kS6v8ftJ8V+NL6xs47O0e3adYzFGqhH255PJLVz1cBVhTlbZczVm762t9xtDGUpSS6uyd0um5a8N6fovgr4O6x41/wCEc03W77+3ZNNt49Vg8+GGJGIzsyAScdev8q7G38DeD7742eFL7/hG4Usda0V7+606NMW8EqgEOydBHzjb0zjiuYsfiLp/h/4H39ppd5pF7qc3iW4mGn3kAnSSB5CRIUPbgEHNcO3xX8bHx+njD+0IhfRxfZ1iEA+ziH/nlsz93PPXOe9KGFxdZzknZ6q7b10stPLe5Uq2Hp8sd1o9lprqdh4sttH8SeOPDvhaa08DYvtTRX1HwjmMJCx2tDKOhc8EE9McDk12Phm68OXHxa8ReAYfh54VhttHtJRY3M+lieUNGoO6Zm5cHPqD05NeK+LPiJr+u29tAYNK0uK1uVulXSrFbbdMowrsQSSVycfU1p6t8Y/GmoaXdWjNpcE17AsF3qFvYrHeXCAAYeTPOQOePpireXV5QjHya3ejvv8A8Azhi6MZN+fZaq2x0XxK0zSZ/g34D1WLQ7CK81bUpRdnTrZInnBkPyKQMkY4UE8cV0Px4h8OeGdPvdIsNC8BtarZRxR2O0prkDsgIkZxknafmPqOprynTfiL4jsfA0fhSMWElnbuZLWWW0D3Fq2QcxuT8pBHXFaWvfF/xbq1jcRXdroYurq3NvNqMemKt4yFdrDzMnquQeOhPSq+o4nmj1Sb6vq7r7geKocsu7S6dtzrvEUmhfDP4beD5LfwXouuyeILP7XqF7qdv5xbIU+XE3/LM4bAI9AcE5Ncf+z34e0jxZ8XLXT9VtHbT8TXBtEcncEUssZbqR0HvW38BfiE0F1Z+EvGN5pM/hOMSSMmqwCQwfI21YmPQlm469SBivPtL1u60Hxd/bfhueSzktrl3tG6lUJOFOeo28Gt6NCqo1KW02n713Z3vb0a8jKpUptwn9ldLLpv6nuXgy/8J+JvDXjDxLqngTQNPPhlZ4bUWtgqRurghfMQghnBA+YAYzSeG9U0uP4V+C9WuvAXg57zXNaTT5jJoyMDB5gTeOc78Y5JIz2rgP8AheHjUSSbLbQY7acP9osk0tRb3DMcl5F3ZZuOua57xF498QaxpOj6bIbO1t9ClMtktnb+XtckHceTkggYrlWW1pO0lZX7t2Vnp9+pu8dSS0d3bsld3X6HsdnpXh3Wv2przw/deEdGi0zQrWYwpa2SxQZCqwkuQDhhklemOQMVyviGfSNQ+I3hbS30vwJc7tUjaW78LoRbSRM2DDMhG1mzhsnPHHc1z9x8ZvGkvi2DxGv9lw38cDQTGGwCrdo23ImGcv8AdXHIxjisnxf8QNe1+G0ga30vS4bK4+0Rx6VZLbAygYDtgnJAyB9TV0sDiIzjfbltu9HrqTUxdBxdu99ummh6f4Z0DQpf2rvE2hz6JYjSEtrg+RJZoY7fEakMikYXkkgjFPUeC4f2WdFXxGmuSaf/AGzcYGkNEHMu+QDd5nGMZ964LXfjJ421XS7m1lk0y3mvIFgur62shHd3EYGNrSZ5B78fTFZngP4i+IfCekT6TYpp17YTSLMbTUrUXESSD+NASMH/AAolgcTOCbeqtpfe19b20eoljKEW7bO/Tu72tc+gPEWjeHNc+Ovheyv9Jlvbez8KefsvgCkO0ny2uR0I6gjkZYcV5xqU2kaj8TvCWkzaV4Dug2qRtNd+GUP2aSInBhmQjazEgNk54+prirP4n+M7bx9ceMBqUc2o3SGOdZog0MkR/wCWWz+4MDABzx165b4k+I3iDV2sdkGk6Ymm3IuoI9M09bdDMOA7AZyQMgfU1FHLcRBrW6tbd6PW/wCZVTG0ZptLW99t1oemaT4Z8NR/Gj4hapd6Ha3Vt4Ziaey0tYVFuW2jG6McFR6YxzmmalL4Y1T9mvUPHE/hHQ9N1fU5106L7LZqkEbCQ4kjUg7Ds3ZIPOK4a4+L/jCTxcviRE0m3vPIaG4WCwCx3iN1Ewzl+nrxTtQ+MXi6+0e70i5t9DbTbqLy0shpqiG2+UjdEuflb5ic880/qOKbi+1ur2W626vUX1rDpPzv0XXZ/LY6740XHh/4cXFp4KsvA2iX9nPpIebUbyAm8nldWHmRzdVwQDgA+g214jXrnw2+IcGr+F9S0H4iXOmX2m6fo8y6Y15CDdmUhQkcUnXov14GSa8j7DPWu7L4Sp80Jr3lu7tp+f8AmcuLlGbjKL0ey7eQUUUV6RxnLeOP+PeX/dr3H/gnf/yc/rH/AGI8P/o63rw7x1/x7y17l/wTxH/GTmsHv/whEI/8i29fI8RfY+Z9JkW0vkfbtFFFfLn0QUUUUAFFFFABRRRQAUUUUAFFFFABRRRQAUUUUAFIe1LSHtQA2iivCP21fjrrPwUtvDz6RoVjqh1mSdZPtUrJ5flhCMbfXd+lbYbD1MTVVGkryf8Aw5nWrRpQ55Ox7vzRzXwh/wAN4eNv+hE0L/wJlpP+G8PGv/Qi6F/4Ey16/wDq1mf8i+9f5nD/AGphu7Pu+vkn9oj9lzxHP8YoviX8KNRjs7ue+S6vrEzmBkfcPMkicf3hnKng5PrWX8Gf2yfFvjP4raB4VvPB2j2tvrF8ttJNFcSM6AgnIB47V9NfGT4leE/hf4RbxB4t1Bra13+VDGib5riQ8hI0H3jgH2GOSKiFHMMsxCgo+9Jbb3Xohznh8XTcm9F1Pkjw38VLz4N+JPjD4v0/RYNU874ipY3EUjFMRMbpiQw6HKjGeOa+sPgP8TPDvxX8Aw+J/DzSBNxjubaYAS20o6ow/Hg9xXwl4k+OOizL440P4c+Br66l+Il68+oSazKLqTe27HkW8a4Uje2Mlj09K9o/Zb8P+M/2fv2T/GXjvXtLEepThL+10i7YqURAFHmAfdZt2SOowM16eZZfF0FOcbVG4pXer0S28jhwWInCXKtYq59e80c18Hj9vHxqVB/4QTQ//AiWl/4bw8a/9CLof/gTLXn/AOreZ/yL71/mdv8AamG8z7uznvQQR0r4Qb9vHxsELf8ACCaHwM/8fUtfZnwo8RzeK/hrofia5tkt5tWsIbqSKMkqhdQxAJ7DNcWNyrFYKKlXjZPzT/I6KGMpVpcsNzpaKKK886h1FFFABRRRQAUUUUAFFFFABRRRQAUUUUAFFFFABRRRQAUUUUAFFFFABRRRQAUUUUAFFFFABRRRQAUUUUAFFFFABRRRQAUUUUAFFFFABRRRQAUUUUAFFFFABRRRQAUUUUAFFFFABRRRQAUUUUAFFFFABRRRQAUUUUAFFFFABRRRQBHL0/4Ev8xXxR/wUI/5K03/AGD4/wCVfa0/3f8Aga/zFfFX/BQf/krTf9g+P+Ve5w//AL2/R/oeTnX+7fNHm/gv/kWbP/rnWnWP4XkNt4dtI5YbjcIxlVhY/wBKv/bV/wCfa6/78tX6JSrU1TSbPialOTk9Cz+FH4VW+2r/AM+11/35aj7av/Prd/8Afk1Xtqfcj2cuxZ/Cj8KrfbV/59bv/vyaT7cn/Ptdf9+jR7an3D2cuxbwKMCqv22P/nhcj/tkaPtsP/PG4/78tR7WHcfs5di1gUYFVftq/wDPG4/79Gl+2p/zwuP+/Rqva0u4vZy7FnAowKrfbU/54XH/AH6NH21P+eFx/wB+jR7Wl3D2cuxZwKMCq/2xP+eVx/35aj7Yn/PK4/78tR7an3D2cuxYxRiq321P+eFx/wB+jR9tT/nhcf8Afo0e1pdw9nLsWcUYqt9tT/nhcf8Afo0fbU/54XH/AH6NHtaXcPZy7FnFGBVb7Wn/ADxm/wC/Lf4Ufa0/54zf9+W/wo9tS7h7OXYs4oxVf7Wn/POb/vy3+FNN4naG4PsImo9tS7h7OXYs/hR+FVvtg/59br/v0aPtg/59br/v0an21PuHJLsWqKq/bY/+fe5/79Gj7bH/AM8Ln/v0aPa0+4/Zz7FrAoxVX7cv/Ptc/wDfk0fbV/597n/vyar2tLuL2cuxawKMCq321P8Anhcf9+jS/bE/55XH/flqPa0u4ezl2LGBRgVX+1p/zym/78t/hR9rT/nnN/35b/Cj21LuHs5dixgUYFV/taf88p/+/Lf4Ufal/uT/APflv8KPbUu4ezl2LGBRgVX+1L/cn/78t/hR9qj/AOecw/7Yt/hR7al3D2cuxYwKMCoPtSf3Jv8Avw/+FH2pP7k3/fh/8KPa0u4ezl2J8CjAqD7Un9yb/vw/+FH2pP7k3/fh/wDCj2tLuHs5difAowKg+1J/cm/78P8A4Ufa4/7s3/fh/wDCj21LuHs5djO8e8+CtW/69JP5Vkf8E/GC/HLw9n+KbA/L/wCtWr4yc3PhTUbe3hneWS1kVVELcnafUVj/ALAoI+O3hsEcrccg9R8rV4GcSUrtfys9zKouMNf5kfUPxD+I3x207x5rPh7wB4N+2aba3832e+NkziUs5dvmJCnBLDj0rI+3ftja2uw2K6ap/iCW8X9Se/6V9PeD8/2Zcf8AYSvP/SiStRuf/wBdfEQxsYRSVOOnVo+nnhZSk26j+R8m/wDCrf2qtXHl6p8QFt4W+8v9pNkfgiY/WlT9ln4m6l+91n4qybm+8oaaQevdx3r6zFKQfWn/AGnWXwpL0SJWApP4m36tny5Z/saaVJh9X8dapO/fyoVH6sTWd4u+G+kfC231bw5o13dXUM2iS3cklyQXLsGU9AOMIK+tP8ivn79qUgeKtTJ/6Fh/5yUoYyvWqRjOV1dFPC0aUJSirOzPlSx/49k+lX4LK9msZryCyuJba3IE86Qs0ceem5gML+NULH/j3T6V7R8D7SfVfgB8QdH02E3WoSG3kitYhukdQy5IUcn7p/KvvcRX9hSU/NL72kfGUaPtajj5P8NTyyPRtZlW1aPSL9lvc/ZStpIRcY5Pl8fP+Gatf8Il4s/6FXXf/BbN/wDE16x4oj1rQPgx8OdBLXeneJjqMstsisUubeN3ZRkdVz5ijBx0I7GvS7nxBrFz8fvF+g2ep3bx2/hkG0tI5jtW4wp3IvZ8N1rzamaVYq8IprXr0Ttf8Ttp5fBv3pO+n5XPlGz0jV7y9ms7TSL+4ubf/WwRWkjyR84+ZQMrz60+30HXrjY0GhapMJGZVMdlI24r94DC8kd/SvafDw8bQ/s8Xc3hmDVP+Erm17brLQxP/aAPBG8Y3DtnPY11fxk1zXPDHif4eX76dNDa20ofVrmKMiFpp8JIrsBjdjc2D1pyzSp7TkUU3qt+y/XoEcBT5OZt9Ht3f6dT5jttPv7i2nnt9PupobUZuJEgZkgH+2QML0PX0rrPCPh7SZfhjr2vanpeqXV9GETSfIgmEI5IklZ1XYVXuCexr134vWGn/Djwp4ntp5ovM8da2rQQpj93aKQ7nH/AmH/AhW/ejxqn7Qmj22hQ3S+B0sI8LFGRp/kGNt28/c3emeelZ1M0lOHNFWW6d7XStdbdW7fIuGAjCdpO72ta9r7P5I+Vlsr1tOOoCzuTZq2w3Iibyg390vjbn2zS3thf2awm7sbq3Fwu6EzQMnmKe65HzD6V7nquiza7+z74osvCNhNfxr4tke3htYi5MYbqqr1HPbtXQ+LNB1iL4mfClZdOCi1tUiuGukJhRwpJQsON+ASBnqB2rb+1lezXfrror/iZf2c2r37dO7sfOl54f1+z8v7XoWqW/nOI4fNspU8xz0VcryT6DmohpOrNqh00aVfG+UZNp9lfzhxn7mN3Tnp0r279oC98Swf2xcaS3jkWUGoebenW4ESyiCzDyzaMecb8Y287fbNdhfrY22on47yGKO2m8ML8qyDc16w8vaPwO36gVKzWfs4ycV717WfXSy+Y/wCz487Sk9N/TufMem6JreoK7ado2pXiwtslNtZyShG/unapwfY1DY2N9e3n2Oysrm6uOT5EELSScdflAJ4r6O8Mtqafs/8AhmZD4tS7uZ7iZX8HwCRnyxI+1ZGMZrI+G8XilvAHxDk0tJB4+F+puvK2C6WPgkJt4z9/he+QOapZpNqei0dt/O13psL6jFOKu9Vfby2XmeC3trdWV09te209tPH9+KeMxuvGeVIBHFX7bwz4murdJ7bw5rE0Mihkkj0+VkdT0IIXBHuK6TRL7UdW+NOiD4h+c0kV5bW94L+Ly5NikACUEAnjGS3JHWvdrG78fQ/Gbxguuvqdr4VhsZfIuCWht4FCKUaF+Bu9dpz1z0rTE5hOjypJXtff5WXcihhI1btt2vbb8+x80/8ACJeLP+hV13/wWzf/ABNV9P0LXL8yix0TUrswtsl+z2cknlt/dbapwfY17X4c8R+ONZ/Zj1S/0jWtdvtYttZG6aKaSS4S3Az25AxycVf1KXxsPA3w9m+Hf9oyW91iTUpbNWbzLjeu83LDtndndx1rN5lWV1JJO9t9Nr9uvQ0+o02k03a19u7sfP66dqL2M16unXbWtu2yedbdzHG3Hys2MKeRwT3FNmsr2GxhvJrK5jtrgkQTyRMschHXaxGGxg9PSvpq+k0vW/i/4/8Ah1ZmExa9pSuFQgKt9Ggzj35BPuleaftKzpo2l+Ffh1FKryeHbASX+wgqLiQZK/hyfowq6GZSq1I0+Szdn8mr3+/QitglThKfNdLT53tY5RfAt1N8Kv8AhOdPv47yKG5+z3lnHCRLbEnAJOeQeOw61a8b/DTWfDq6bbxvLqmpX1ot1cWFjZSSPZI2Nu8rnqcjoOldZ+xfqbj4kTeGriNJtN1a1Z54ZBld8eGVsetW/gj4g8QeJP2rJNRa9mjS5nnN7FG5CNDGrKiMO6glcZ71NbFYmnUmrq0Vf1T2X4Mqnh6E6cX1bt6PqzyiTwt4oiieSXwxrUaRgszvpswCgdSSV4FV9N0bWdQtmudP0fULyBDhpba0klRSBkgsoIBxXvR1/wAW+I/gL4wm0rUdWv7yPxKyILeV5JUtDsyi452YLcDjGavah/wmUM3w1h+HkN7/AMI+1lC9z9hQ/Z2kyvmeeRx6/e75qHmlRXUopO7W+miv+PQr6hDRptqy6d3b/hz5xtrK9ntJ7q3sriWC2/10qQsyRf77AYX8aLiwvobGK8nsrmK2uP8AVTvCyxyY67WIwfwr6MvbS01NvjBovhaGO5uJvJaO0tgCXYY37VHXkHp3rnb7SjZfBz4d+E/E9nJDfX3iPebS4BWVLdpcEMp5XIYcGtY5pey5eq062te/6ESy9K+vR69L32PG20XWE0sam2kagtiVDC7NpIIdp6Hfjbj3zUc+nahAtu1xp93Et2M2zSW7KJxxymR83UdM9RX1jb/8Jef2gdestXtrxfBCaUV2zJixCCNDlSfl3Z3ZxzjOeK5D4W6Xa/EL4T6PbvcxpD4N8QNI0rnkWfLjJPsf/HRWUc2dnKUVbTZ3tdO3zutfUv8As2PNZSd9d12a/A8L0PQb248X2ei32n30EkkyfaIjaSeckWRubYF3YxnkCrXxYsNJ0vx5fWGhWF9Z6dA4W3W9EgkkUD/WYcBgGPIyK9q0rxHe+J/DvxI8S+CkkfX5r2NLVrVN1ytqoCqY8cnOM8etc1+0H9vb4OeCG8Vq48TlJfN+0D/STDxgyZ+bPTr3z71dPGzniYqSt0tfra97fgKeFjGjKzv1vbpe1rnzd45/1Mte5/8ABO7/AJOb1j/sSov/AEbb14Z46/1M1e5/8E7v+Tm9Z/7EuL/0db15XEX2Pmejke0vkfbtFFFfLn0QUUUUAFFFFABRRRQAUUUUAFFFFABRRRQAUUUUAFIe1LSHtQAlfGX/AAV0/wCQf4F/67Xn/oMVfZtfGX/BXT/kH+Bf+u15/wCgxV7XDv8AyM6fz/Jnn5p/u0vkfFlFFFfqh8ueg/sn/wDJy3gn/sMR/wAmr7j/AG+Pg/rHxY+G+nyeGm8zV9BumuIbRn2i6jcBZEBPAfABGfQjvXw5+yf/AMnLeCf+wxH/ACav1d9/avheJsTUw+Po1afxJfqe1ltONWhOEtj5t/Ze1nwl4Q8a+MvDF7aeH/D1jpGt2mjaL/o6RSyytbmRleY/NJIxBPzHtgV6B+2tj/hlfxp/2Cz/AOhLXm3wu+H3h34i+Lvjf4e8T2S3NrL4sR4WyRJbyiD5JY2HKsu7giux/aZ0690X9iXxBpGpXzX93Y6AlvNdN96dlKrvPucZNeRV5JY+nK75rxv87O50U+aOGnG3u2dj8yU+6PpTqan3R9KdX6ifOjZP9W30NfrR+zL/AMm++Df+wJbf+ixX5Lyf6tvoa/Wj9mX/AJN98G/9gS2/9Fivj+MP93p+v6Hq5P8Axn6fqjuqKKK+BPox1FFFABRRRQAUUUUAFFFFABRRRQAUUUUAFFFFABRRRQAUUUUAFFFFABRRRQAUUUUAFFFFABRRRQAUUUUAFFFFABRRRQAUUUUAFFFFABRRRQAUUUUAFFFFABRRRQAUUUUAFFFFABRRRQAUUUUAFFFFABRRRQAUUUUAFFFFABRRRQBDP9znrvX/ANCFfOf7VXwQ8VfEbx82p6TJDHa/Zo493nhH3DOfpX0VdRLPbvE+/DjB2uVP4Ecis3/hGdKHfUMf9hO4/wDjldGExVTCz54b2tqc+Iw8K8OWW258YP8AshePQpIvpGPoNQH+NM/4ZF8f97ib/wAGC/8AxVfa/wDwj+nf3r//AMGM/wD8XR/wj+n/AN6//wDBjP8A/F16H9t4n+Vfc/8AM5f7Lpd2fFH/AAyJ4/8A+fif/wAGC/8AxVH/AAyH4+/5+bj/AMGK/wDxVfa3/CO6b/evv/BjP/8AF0f8I7pv96+/8GM//wAXT/tvEfyr7n/mH9l0u7Pilf2QfHpbm9uFHr/aKYH61J/wx546/wCgrL/4HivtL/hHdN/vX3/gxn/+Lo/4R3Tf719/4MZ//i6X9t4j+WP3P/MP7Mpd2fFn/DHvjr/oKzH/ALiApV/Y/wDHQbP9ozH63y/419pf8I7pv96+/wDBjP8A/F0Dw9pw/ivv/BhP/wDF0f23iP5Y/c/8w/syl3Z8Wt+yH48H3b1yP+v5R/Wj/hkPx7/z+P8A+DBa+1P7A0/+9ff+DCf/AOLoXQtPXo19/wCB8/8A8XR/beI/lj9z/wAw/suj3Z8V/wDDIfj3/n8f/wAGC0L+yH4+73sg+l+v+Nfa39iWX9+9/wDA+b/4ul/sSy/56Xv/AIHzf/F0f23iP5Y/c/8AMP7Lo92fFf8AwyN8QP8AoI3H/gwH+NMb9kf4gj/mIXH/AIHg/wBa+1v7Fsv797/4Hz//ABdMOg2DHLNe59tRnH/s9H9t4j+Vfj/mH9l0u7Piz/hkb4gMOdSuP/A7/wCvSf8ADIvj7/oJz/8Agb/9evtT+wNO/vX3/gyuP/i6P7A07+9ff+DK4/8Ai6P7cxH8q/H/ADF/ZdLuz4sb9kXx6y4bUJW+t4P8aT/hkLx1/wA/0n/gaP8AGvtUaDYAYD33/gxuP/i6P7Csf799/wCDG4/+Lo/tzEdo/j/mH9l0v5mfFX/DIPjr/n+k/wDA0f40v/DIfjz/AJ/5P/A4f419qf2FY/377/wY3H/xdH9g2H/PS+/8GNx/8XR/bmI7R/H/ADD+y6X8zPi3/hkLx31+3y/+B6/40f8ADIfjv/n/AJP/AAPX/GvtD+wbA/8ALS+/8GNx/wDF185/tB+JvEmgftd+B/Cmj+INStdG1JbL7bZrduVn33UiNkklhlQBwR0rahmuKrScUo7N7Pp8zOtgcPSjzSb7HnDfsjePQ3F1cN7/ANoJ/jSf8Mj+P+11cj/uIJ/8VX2suhWPXzL7/wAGE/8A8XT/AOxLL/npe/8AgfN/8XWX9t4j+Vfc/wDM0/sul3Z8Tr+yF49KgnUrhT6G+U/yNKP2QvHoP/ISlb/t+H+Nfa39i2P9+8/8D5//AIqj+xLH+9ef+B8//wAVS/tzE/yx/H/Mf9l0u7/A+Kf+GRfHv/QQl/8AA4f40f8ADIvj7/oITf8AgcP8a+1v7Dsv795/4Hzf/FU1tCsWXbvvsf8AYQnH/s9H9uYn+WP4/wCYv7Lpd2fFX/DI/wAQB0v7j/wO/wDr05f2RfH54OpXBB6g33/16+0v7A0/+9ff+DKf/wCLo/sDTv719/4Mp/8A4un/AG5iP5V+P+Y/7Lpd2fFR/ZD8ddr6YH/r7/8Ar00/si+P+1/Jj/r7/wDr19sf2Bp39++/8GVx/wDF0f2Bp/8Aev8A/wAGVx/8XS/tqv2X4/5i/sul/Mz4rX9kL4gDrfsf+4gBR/wyH8QP+f5v/BgK+0m8PaaTkvqH/gzuP/i6F8PaaP49Q/8ABncf/F0f23iP5Y/c/wDMf9l0e7/A+LR+yJ4/3c37ge1+KG/ZD8dkc6hP/wCBo/xr7T/sDTv719/4Mbj/AOLpP7A07+9ff+DG4/8Ai6P7cxP8sfx/zD+y6XdnxWv7IPjnP/IQm/8AA7H9af8A8MgeOv8An/k/8Dx/jX2h/wAI3pn9/UP/AAZ3H/xyj/hG9M/v6h/4M7j/AOOUf23iP5V9z/zD+y6Xdnxd/wAMgeO/+f8Ak/8AA8f40f8ADIHjrvqMv/gwH+NfaX/CN6Z/e1D/AMGVx/8AF0f8I5pv9/UP/Bncf/F0f23iP5Y/c/8AMP7Lpd2fFv8Awx/45/6CMv8A4MB/jS/8MgeOv+f+T/wPH+NfaP8Awjmm/wB/UP8AwZ3H/wAXTW8NaY3VtQ/8Gdx/8co/tvEfyx+5/wCYf2XS7s+MP+GQPHfUX8n/AIMB/jXS/An9mXxf4E+K2k+JpTBJbWtxuuVNwrNggjI9eTX1R/wjOl+uofX+07j/AOOUf8IzpfrqH/gzuP8A4us6mc15xcWlrps/8yo5dSjJNN6D/Bn/ACDLn/sJXn/pRJWvVPS7K20+1FraI6xKzN80jOSSSSSWJJJJPWrleWegJ6UnU4NKcV5V+0v8cNE+DMeiPrOk31//AG5JMkP2Z0XyzGEJ3biOu8Y+hqoQlOShFXbJlJRi5PY9UHX3r5+/aoXf4r1NemfDLj9ZK57/AIbZ8IZz/wAIZrWf+u0P/wAVXm3xe/aS8PeLtauru18NapCLjSWshvmi4Yl/mPPT5hXoUcvxUasZOGzRx1MZQlBpS6Hn9l/qE+laWi6pqekXv2zSdRu7C42lPOtJmifaeo3KQccVxUHjC3jhVfsExIGPvp/jTv8AhM4P+fCf/vtP8a+8c6bjyyPjVRqKV0dtc61rFxrS6xPq19NqKsrLePcu04K4CkOTuyMDHPGKdFrutx642tR6zqEeptndfLdOLg5G05kzu6cdelcP/wAJnD/0D5/++0/xo/4TOH/oHz/99p/jU3o7W8th+zrf0zvLDxL4jsNQuL6y8QapbXd2c3NxDeyJJN/vsGy341Hc69rlxpY0yfWb+WyWTzVtnunaIPkncEJxnJPOM8muH/4TKA9NPuD/ANtF/wAad/wmcH/QOuP++1/xo/cXvb8B8lddfxPXvj541sPHfi+31fToL2GGKxjtzHdbQ25S2SArEYOR39a5uHxJ4ij0U6NHr+qJppUobJbyQQ7SSSPLztwSTxjvXB/8JnB/0D7j/vpf8aP+Eyh/6B8//fS/41EI0I04w6LYqarzm5dWez+HfiK+ifBS48JaXPqtjq0upC5W8tJfKQR91LKwbJ9MYrkZvEGvTafBYza3qT2trIJbeB7tzHE4OQyrnCnJPIrhv+E0g/6B83/faf40f8JnB/0D5/8Av4v+NKEMPFt21bv8xy9u0k3srHe654n8S6zarbax4g1XUYUbesV1eyTIGwRkBmIzgnn3qCbW9ak0WPRZNWvpNNjO5LJrlzApyTkR52g5JPTvXE/8JnD/AM+E3/faf40f8JnCemnXB/4Gv+NWnQSSS/Aj2dZ6t/id7ovifxJo1mbXSPEOrafbsxcxWl7JChY9ThWAzUGj6pf6bqy39nqV7Z3G757m0nZJsE/NhgQcn681xX/CZxf9A65/76X/ABo/4TKH/oHXH/fS/wCNF6Gum/kHLW08j1j45eMbbxz49fW7K3uIbcW0UCC5CiV9q8s+0kZJJ6HpisO+8S+I7zR10m71/VLjT41VVtJb2R4VC/dAQnaAMDHHGK4P/hMoP+fCf/vpf8aP+Eyg/wCgfcf99L/jU044eEIx6R2Kkq0pOXV7nbaPrms6RHMmk6vqFgtwNsy2108QkHowUjP41LofiTxFo0EkOj6/qmnxytvkS0vJIVdsYyQpGTjvXCf8JlB/0D5/++l/xpP+Ezg/6B8//fS/41cpUJXut/IhQrLY7LS9R1DTtQW/0+/ubO7jyUuLeVo5FyCDhlIIyCR+NR6heXd/fSXl9dT3NxOd0k0zl3c+pY8k/WuR/wCE0g/58bj/AL7T/Gj/AITSD/oH3H/fa/41XNSvfqL2NW1jstH1LUdJvlvNKv7qxuVBUTWs7RSAHqNykHBp+k6xq2mXkl3pmqXtncSqVkmtrh43cE5ILKQSCa4r/hMoP+gfP/32v+NL/wAJlD/0D5/++0/xoc6L36+QKnVWx22j65rWkx3CaVq+oWK3Q23C2t08QlAzgMFI3dT19TUuk+JfEWlae1hpev6pZWkhLPb215JFGxIwSVUgHIAFcJ/wmUP/AEDpv+/i/wCNJ/wmlv8A8+E//fxP8ahuhLdfgNU6y2f4nZaNqWpaTereaVf3VjcqComtZ2ikAPUblIOK0dH8RXg8dab4h1u8vdRks7yCaWSaUyzOkbq20M55OBgZNeef8JpB/wA+E3/faf40f8Jpb/8APhN/32n+NEnRle630HGFaNrHsHxe+Ieo+KvFmqT6ZqesWuh37qy6bNdMsY+Vc7o1YpywLfjnrR4A8bWOg/C3xb4YuYL1rnXkjW2kg2+WhUMDvywODkdAa8fHjOE9NPuD9GX/ABpf+Eyh/wCgdcf99L/jWXscN7JU1srfha35Gl8R7Rz6u/4nZaPqep6RefbNK1C7sbkKVE1rO0UgB6jcpBwabq2pajqt817ql9c3ty4Aae5maWRgBgZZiScCuP8A+Eyh/wCgdcf99L/jQPGcPfT7gf8AAl/xrfmo35ramPsq1rdBnjn/AFM1e5/8E71I/ad1pW6r4Miz/wB/bevnjxDrceowusVtJGW/vMv9K9C/Zn+LumfDT4uah4v1HR7y8t7zQU01YYZEDhw8bFjk4x+7P514GeUamI5PZK9rnt5RUjR5vaOx+kH5Ufl+dfLn/DbXhD/oTNa/7/Q//FUv/DbXhD/oTNa/7/Q//FV89/Z2K/kZ7X13D/zH1F+X50fl+dfLv/DbXhD/AKEzWv8Av9D/APFUf8NteEP+hM1r/v8AQ/8AxVH9nYr+Rj+u4f8AmPqL8vzo/L86+Xf+G2fCH/Qma1/3/h/+Ko/4bZ8If9CZrX/f+H/4ql/ZuK/kYfXcP/MfUX5fnR+VfLv/AA2z4Q/6EzWv+/8AD/8AFUf8Ns+EP+hM1r/v/D/8VR/ZuK/kYfXcP/MfUWPwp2K+W/8Ahtrwh/0Jetf9/of/AIqtv4U/taeFPHPxW0TwLa+HNUtb7XJJUgllkjZU2QySEsAc4xGR9SKmeBxNOLlOFkhxxVKclGLu2fRNFFFcp0hRRRQAUUUUAFIe1LR1oAjxXzH/AMFFvhZ46+Jdr4UTwXo66g2my3LXQM6x7A6oF+91zg19PYpGAroweKnhK8a0Em139LGGIoKtT5GfmJ/wyn8d/wDoS1/8D4v8aP8AhlP47/8AQlr/AOB0X+Nfp5ijFfRf624z+WP3M8/+x6X8z/A/PX9nv9nD4x+G/jl4W1/WfCi22n6bqSzXM322NtiAMCcA5PWv0J6jB9KQD5vel7/hXi5jmVbH1IzqJJpW0OzC4SOHi0ne55V+z74Z1nQviV8UNR1PT5La11rxKlxYSNjFxELeMFx7bsj6g1q/tQeHNX8V/AHxR4c0G1+1alqNgYraIuF3tkHGTwOleg7e+aNtc/1qft41raq34Wt+Rr7GPs3T6an5hr+yn8dwoH/CFp0/5/4v8aX/AIZU+O//AEJSf+B8X+Nfp3j3ox719D/rbjP5V+J5v9j0v5n+B+YUn7Knx2MbL/whacj/AJ/4v8a/Q74F6PqHh74O+GtF1WDyb6w0qCC5iDBtjqgDDI6811ygClx715mZZ1Wx8IwqRSS10udWFwEMPLmTuFFLijFeSdwtFFFABRRRQAUUUUAFFFFABRRRQAUUUUAFFFFABRRRQAUUUUAFFFFABRRRQAUUUUAFFFFABRRRQAUUUUAFFFFABRRRQAUUUUAFFFFABRRRQAUUUUAFFFFABRRRQA0deaUH3rzT4heMH8N/E+2tr1530mXShLNHFIysjCST5xgjJwBke1Ztr8Y/AlzCtxbp4ikilG5XSSQgj2/e1vRwlevf2UHK3Yxq4ilStzySueu/56Uf56V5TD8V/A7/AHl8Rx4/vvNz+UhpZPiv4HT7v/CRSZ/uvNx+cgrf+zMb/wA+n9xj9ewv86+89V/z0o/z0ryr/ha/gc9vEY/4HN/8cpV+LHgcc/8AFQ/i83/xyj+zMb/z6f3B9ewv86+89TpcV5XJ8YfBYJHkeIGx3UP/APF0n/C4fBX/ADw8QD8JP/i6P7Mxn/Pp/cP6/hf50eq0f56V5Z/wt7wSf+WXiH/yJ/8AHKX/AIW94J/55+IP/In/AMco/szG/wDPp/cL69hf51956l/npR/npXln/C3fBGfu6+Pxl/8Ai6G+L/gqNeE15z6DzM/rJR/ZmN/59P7g+vYX+dHqX+elH+eleV/8Lj8GjkWniD8mP/tSj/hc/g3/AJ9PEH/fDf8Axyj+y8b/AM+n9w/r+F/nR6p/npR/npXlf/C5/Bv/AD6eIP8Avhv/AI5S/wDC4/B3/Pr4g/Jv/jlH9l43/n0/uD6/hf50ep/56Uf56V5X/wALk8G/8+niH8m/+OUf8Lj8G/8APp4i/Jv/AI5R/ZeN/wCfT+4Pr+F/nR6r+P6Ufj+leU/8Lk8G/wDPp4i/8e/+OUn/AAuLwZ/z6+Iv/H//AI5R/ZeO/wCfT+4X9oYX+dHrFFeWr8W/A7qGb+3VJH3f3uR+T1HN8XvBCEBY/ED8dV83+sgpf2Xjf+fT+4f17Dfzo9V/Gj8a8s/4W94I/ueIPzk/+OUq/F3wQf4de/OX/wCLp/2Zjf8An0/uF9ewv86+89R/z0o/z0rylvjF4MH/AC6+Ivyf/wCOU4fGXwa3/Lr4g/74b/4uj+y8b/z6f3D+v4X+dHqn+elH+eleVn4x+DR/y6eIfyb/AOOUf8Lj8G/8+niL8m/+OUf2Xjf+fT+4Pr+F/nR6r/npR/npXlH/AAuPwYf+XTxF/wCPf/HKX/hcfgz/AJ9fEP5t/wDHKP7Lxv8Az6f3C/tDC/zo9W/z0o/z0ryn/hcXg3/n08Rfm/8A8cpP+FweDP8An18Rfm//AMco/svG/wDPp/cH9oYX+dHq3+elH+eleU/8Lh8F/wDPr4j/ADf/AOOUf8Lf8F/8+viT/vqT/wCOUf2Xjv8An0/uH9fwv86PV/8APSj/AD0ryf8A4W/4L/59vEn/AH1J/wDHKcvxg8GD/l18Rfm//wAco/svG/8APp/cH1/C/wA6PVqOK+X/AIoftE2dz428FeGfAUt4rap4u06x1W6uHbMcTXUayRKNxBLAkE9gSOp4+oPeuKcJQk4yVmjpjKM4qUXdMWiiikUNNfJf7VH/ACfZ8Ov93T//AEslr60avkv9qn/k+z4df7un/wDpZLXdl38V/wCF/kcOP/hr1R9bL92ihfu0VwnctgooooAKKKKACiiigAooooAKKKKACiiigAooooAKKKKACiiigAooooAKKKKAA18Y/wDBX7/kA+Av+vq9/wDQIa+zj0r4x/4K/f8AIB8Bf9fV7/6BDXTgv94iY4j+Gz274JeFfBmqeDbKPUfCejySpbx/vmtEy/yjrx1rtf8AhXPw/wD+hR0b/wAA0/wrmPgT/wAinbf9e0f/AKCK6eyuxJq11aTBgsEcTIy9Tu3Zz/3zW9X2nO7SZzx5UvhQf8K5+H//AEKGjf8AgGn+FH/Cufh//wBCho3/AIBp/hV7Nt6y/pRm29Zf0rP97/Oyvc/lRR/4Vz8P/wDoUdH/APANP8KP+FcfD/8A6FDRv/ANP8KvZtvWX9KTdb/3pqf73+dh7n8qKa/DnwAvTwjo4/7dE/wo/wCFdeAv+hS0f/wET/Crm63/AL01G63/AL01K1X+dhen/Kin/wAK68A/9Cjo/wD4Bp/hR/wrnwF/0KOj/wDgIn+FXMwf3pvyozD/AH5Py/8Ar0Wq/wA7C9P+VFGT4bfD51Kt4Q0fB6/6Gn+FQf8ACq/ht/0Jmjf+Aqf4Vq5h/vyfl/8AXozD/fk/L/69P97/ADsP3f8AKijD8N/h/FGEj8IaMqjoPsaf4Uv/AArjwDtx/wAIjo//AICJ/hV3MP8Aek/Kk3xf3pKLVf52F6f8qKX/AArb4f8A/Qo6P/4CJ/hSL8NPh8rZHhDR8/8AXon+FXt8X96SjMP96T8qLVf52K9P+VFT/hXXgH/oUdH/APANP8KP+FdeAf8AoUtH/wDARP8ACre6L+/J+VG6L+/J+VHLV/nY70/5UVP+FdeAf+hS0f8A8BE/wpP+Fc+AP+hS0f8A8BU/wq3uh/vyflRuh/vyflRap/OwvT/lRU/4Vz8P/wDoUdG/8A0/wqOf4Y/DufHmeD9Gbb0/0VP8K0cw/wDPSX8qP3H/AD0l/L/69Fqv87D93/KjK/4VX8N/+hM0b/wFX/Cj/hVfw3/6EzRv/AVf8K1P3P8Az0m/IUuYP+ekv5f/AF6L1f53+Ifu/wCVFCD4a/D6FSsfhDR1Gc/8eif4U/8A4V14B/6FHR//AADT/Cre+L+9JRvi/vSUWq/zsV6f8qKn/CuPAH/QoaP/AOAaf4U3/hWvw+/6E/Rv/ARP8Ku74v70lG+L+9JRar/OwvT/AJUUh8Nvh+OnhDR//ARP8KP+FbfD/wD6FDR//ARP8Ku74v70lG6L+/J+VFqv87Hen/Kih/wrP4ef9Cho/wD4Cp/hTl+HHw+VcDwlo2P+vRP8Ku7ov78n5UYi/vyUctX+dhen/KjOm+GHw6nbe/g/RmOMf8eqf4Ukfwu+HKSBl8G6OGU5B+yp/hWliL+/JRiL+/JR+9/nYfu/5UVG+HXgE9fCOj/+Aaf4U3/hWvw+/wChP0b/AMA0/wAKu4i/vyUZi/vyflRar/OwvT/lRRb4Z/Dw9fB2jf8AgIn+FKvw2+HyrgeD9Gx/15p/hV39z/fk/wC+aXMH9+X9KLVf52F6f8qKX/Cufh//ANCjo3/gGn+FH/Cufh//ANCjo/8A4Bp/hV3MHd5f0o3Qf3pv0otV/nYe5/Kil/wrn4f/APQo6P8A+Aaf4Uf8K5+H/wD0KOjf+Aaf4Vd3Qf3pv0rJ8fa1F4e8H3+swxyzvZx70iZ8BjkDBP40v3n87D3P5UZHxF8PfD7wx4elvx4N0WWfafJiNmmGb346V8O/A2bz/wDgqD4dn8uOLzLu4bZDGERc6dNwqjgCvtL447l8PkFs4J/lXxV8Av8AlJx4Z/6+Z/8A03TVU+ZQacmxw5ea6Vj9MKKKK4TrCiiigAooooAKa2dnynnHFOooA8p+HHj7xTrPiLxB4R1mz06y1/w3es135UTmCeydS1vNHls5cdQTwVauK8FfHfxVeWfg7U9X03SvsniHSNX1K8htIpPNiFmCQkZLnJbHcV7VZ+D9AtfFmqeJILNk1PWYI7e+uBM2ZUQEIMZwMAnoB1rH8P8Awq8B6NNo8un6IIW0CGeHTQbiRlgSY5lXBYghu+c16Ua+Ds7w7ffZ3/GxwSo4jS09v6Rw+jfFrxVNp3w/vrm00xj8SLWQ2cUcbsNNmNuZ4Q53fvE2ja5+Ug8jjil0f4u+Jr/4K674pbTtPtdb8J293FrdjJE5jW+h5CId2fLIw2eThhXonhz4feFND1Cyu9O0wI2lpJHpqNIzJYq/31iUnCg9OOg4GBxTYvhz4Oj0bX9IGlYtPE8zzatH57/6S7gKxJ3ZGQAOMdKTxGEv8HVfnt91l6j9jiLfEeWW3xh+IB0nw3dXGgabaReIdes9OtruWGUJcQz2xleRELBgUcFck4brXQeMviB4z0T4xaN4CVdJkbV9Jnu1ulsZnCyrOkcYZQ/yoQ+WYngj3rttU8AeFr/S9C06604yW/hqeOfSk89x5Eka7UbIOTgEjnPWl8SeBPDmueJofEV/bT/2pBZvYx3MF1JE6wOQzINrDgkA+vApfWMM5J8llZ/f0/4IKjXUbc93p/wTy/xt8aPEvhzxb4n0KTTdOmk0y80XT7B0DhTPf5DPKc/cQqcYwTwK7Pwd411i8+Kvij4eXqW8t9olhb3lpqEcRWOVJgwCumThlZex5B7Vpz/DDwTcT6rNPoyyvrUdvHfb5pG8wW4/cnlvlZOzDBrW8M+F9G0G6vb2xtj9s1Bla7u5WMks20YUMx7AdB0FTUrYZ0/djrZffpr+D+8dOnXUvelpf8Ox514H+JvirWfBviB7+x0+z8Q+DftsWuWwicwmWNC8BjO7Ox1w3UnBrN8QfFPxvpn7Nem/FHydDlm1G006ZbMW8wWN7iVFcZ35YBZOO+R716bZ+BPC9tN4glg09lbxQSdXInf/AEklNnr8vy8fLiq+ofDnwhffDq18C3OlltAsvKEFn58gEYiYNGN27dhSoI57CqjWwvMvd0uunTqt+/4A6Vflfva2a/yf3HI+I/iH4o0jWfAdqY9Nmt/F2tm0ZpLSaGWK3MBkU7C3yyAqQQeMEcVe0T4mXWu/ErxV4F06Kxg1DTbJLrRJ5nLxXincrlwpyAsgCkDnBzW/qHw58K395Y3d7bXNxcabeNe2kst7MXhmKeWXB3f3eMdOTRqXw48I39/Y31xpsgu9OspbG3nS5kSRYZBh1LKwJzjqee9J1cI0ly62fTre6fnpoP2df+bS/wCGxB8INY8aa5ottqHiqxstNeSArNZpE6yRzq5VirF2DxEAFTwea7Ykjv8ApXH+Afhp4R8G6lJfaFa3sc8kXklrnU7i5ATOcASuwH4V2Bz3H61y1pQdR8m3pb/M3oqcYJS3HUUUVkahRRRQAUUUUAFFFFABRRRQAUUUUAFFFFABRRRQAUUUUAFFFFABRRRQAUUUUAFFFFABRRRQAUUUUAFFFFABRRRQAUUUUAFFFFABRRRQAUUUUAFFFFABRRRQB4R+03/yP0X/AGAj/wCjJa+Y/A/ifUNFtTBE5e3bny2/hPqPSvpz9pr/AJHyP/sBH/0ZLXyTp/8AqF+tfW8MtqM/kfM5/wDFD5nd/wDCwLr/AJ5fyo/4WBdf88v5VxdFfV88u54HMztP+E/u/wDnn+go/wCFgXX/ADz/AEFcXRRzy7hdnaf8LAuv+eX8qP8AhYFz/wA8j+Qri6KOeXcOZnaf8J/d/wDPP9BR/wAJ/d/88/0FcXRRzy7hzM7T/hYF1/zzz+VO/wCE/uP+ef6VxNFHPLuHMdq3j+57Rn8hSf8ACwLr/nl/KuLoo55dw5mdp/wsC5/55fyo/wCE/uv+eP6iuLoo55dxHaf8J/df88cUf8LAu/7h/OuLoo55dw1O0/4T+6/55N+n+FH/AAn912j/AJVxdFHPLuB2f/Cf3X/PL+VL/wALAuv+eX61xdFHPLuB2n/CwLn/AJ5fyo/4T+6/54/qK4uijnl3DU7VfH9z3jP5Cl/4T+4/55/pXE0Uc8u4+ZnaN4/ue0VH/Cf3f/PP9BXF0Uc8u4czO0/4T+7/AOef6Cj/AIT+7/55/oK4uijnl3DmZ2n/AAsC6/55H8hR/wALAuv+eX8q4uijnl3DmZ2n/CwbsdIv0FH/AAsG7P8AyyP6VxdFHPLuHMztP+FgXf8AzyP6Vk+M/H+rPo8ltZuYGmBVpF+8F749D71hfw1neIv+PeolOXK9Qje5nfC/P/CyPh0T1PjzTv8A0rir9R6/Lj4Xf8lG+HPt4907/wBK4q/UevzbMP8Aep+p93g/93h6BRRRXGdQ018l/tU/8n2fDr/d0/8A9LJa+tGr5L/ap/5Ps+HX+7p//pZLXdl38V/4X+Rw4/8Ahr1R9bL92ihfu0VwnctgooooAKKKKACiiigAooooAKKKKACiiigAooooAKKKKACiiigAooooAKKKKAA18Y/8Ffv+QD4C/wCvq9/9Ahr7OPSvjH/gr9/yAfAX/X1e/wDoENdOC/3iBjiP4bPfPgT/AMijb/8AXtH/AOg1vWP/ACMmof8AXGD+ctYHwJ/5FS3/AOvWP/0EVu2P/I0aj/1wt/5y11S3Zy9DSooopkhRRRQAUUUUAFFFFABRRRQAUUUUAFFFFABRRRQAUUUUAFFFFABRRRQAUUUUAFFFFABRRRQAUUUUAFFFFABRRRQAUUUUAFFFFABXK/G7/klOtf8AXuv/AKMSuqrmPjIcfDPVj/0xX/0NKUthx3KHx0/5F9vqa+KfgF/yk48M/wDXzP8A+m6avtX45Nnw+3uT/Kvir4A/8pOPDH/XzP8A+m6asqnwv0NqZ+mFFFFcJ1hRRRQAUUUUAFFFFABRRRQAUUUUAFFFFABRRRQAUUUUAFFFFABRRRQAUUUUAFFFFABRRRQAUUUUAFFFFABRRRQAUUUUAFFFFABRRRQAUUUUAFFFFABRRRQAUUUUAFFFFABRRRQAUUUUAFFFFABRRRQAUUUUAFFFFABRRRQAUUUUAFFFFAHhH7Tf/I+R/wDYCP8A6Mlr5J0//UL9a+t/2m/+R8j/AOwEf/RktfJFj/x7rX1nDXwT+R81n3xQ+ZPRXvnwQ+FXgnV/h7p1x4rhkOseI5JxpWLmSNUWNTgsqkA8qx5BzxXnvwk8H2mofHC18H+JIGkhS6lguYldoyxQHHKkEZwDxXtRzCjJzSv7u/nbt+R5LwNSPJe3vbf8E4WivXvj98N9B8NeLNCvfDcT/wDCP6xMsDo0zSGOVXCuu4ksMg9z1z6VjftJeENI8KfFRdA8NWbw28lrC6xNK8pLsSDyxJ9OKqjmFKq4qN9U3929/MVTB1afNzdGl9+1jzqivob4gfB3whZfDXUbXRIZW8WaDYW91qDG5kYPuBLgITt52tjA44ri/wBmjwj4Y8Tp4ku/E2nyX8ekaf8AaYYY7p4ckBieUI64xzmojmVGVGVVJ2j9+trddmVLAVVVjTbV39x5bRXuXwR034TfETxlJoK/Dm604paPcecfEFxLnayjbj5f73XPauB+G/hGHxL8arfwsEY2Rv5FnG4giCMkt83Y7Vxn1NVHHwvPmi4uKu722+T8iZYOdotSTu7K1zi6K9i/aW+HvhXw94d0jxL4IhkXS7q4ltbjM7ygyKxAbLE4GUYflWVceDfD6fsvQ+NBaONZbU/s5m859uzJGNmdvbriiGYUZ04VEnaT5fNPzCWCqxnKLt7qv8vI8yor1L4a+CvD2s/s++LPFV/aO+qaVPttJlndQgCRnBUHaeWPUd62B4b+HXhv4C+G/GWueEbnWLzVpjDNs1Wa3wcyHcApI4CAYwKVTMacZOKi2720tva/cccDUklJtJWv12vY8Vor2T4m/B+yHjLwxD4JmmWw8WL5kMV4SxtBtDZJ+8V2nPOTkdag8T2/wc8GeLP+EU1Hw1quuPZyCLUdVbU3gKP/ABbYkwGC59vxojmFKajyRcm1ey3SWmuvccsDUi3zNJLS72PIqK9V+JXgnw58NPGdrc6jps/ibw5q9n5unqb420gbKn5nQc4Htghh3FdH460X4T+HPhn4e8XH4eXVyNeGRbDX7hDDlS33ud3T0FT/AGlC8HGLalta33asPqMveTkk473/AOAeD0V6pc+EvC1z+zjqPjq00qS2vxrBhtt13JIIYS6gIQThiAcbiMnrTPhH4L8O698F/GHiHU7R5NQ0gj7JKs7qE+QHlQcHn1BrT6/T5HJp6S5fnp/mSsHUckk1qr/I8uor3j4U+DPh14k+C8muWnhWfXfEGlR/8TGxXVZ7eR2HOUCkjleQAOcEda8f8bXvh+/1hZfDnh+TQ7VYwj20t+90S4Jy25gCOMDHt71VHGRrVJU4xato72/zvr00Jq4Z04Rk5L3ttzHor1T4c+C/DXjP4K63Pp9tJH4s0TMxbz3IuIuo+TO3oCMgdhR4t8FeGvCvwJ0fUdXs5W8VeIJA9uftLj7PESDkoDtOFx1B6+1Q8wpKfJZ817W/G/pYr6nV5ea6ta9/wt6nldFe6fGXRfhX8OtS0zT5vAN1qj31gt0Zhr08OCSVxjn0z+NZ3xy8BeGLTwf4L1bwdok1hc+JtpNu17JPy6Kyrlz2LYyMVFPMqcnH3WlK9m7W0+dypYKcb+8m1utep45RXsfj7w58NPhdJZ6D4g0K+8Va5NCs9666k9pFbg8AJsHPIPXnjOe1W9U8AfD+zm8NeOLeK6uPBuuzi3vLOe4ZXsHcYUiRSGIDA5BJ7nNH9pU0k+V2eztv6a316XsH1GbbXMrrddvXQ8Ror3fT/glp6fH+80i+jf8A4RSztDqLSNMy/uWBCJvznhg3OeiHmq3w38LfDjWtC8eeK5fDc91pegv5mm2g1GaImJUY4Lhs5baDznGaTzSjy3im1Zbebsl6jWX1r2bS3/Dd7bHiNFeveKvA/g7XPgpH8RPCGnXmim2ufs93p8121whO8AlXbnOGHIwOox3rU+L2jfCv4eSaNaXHgG61WXUtPW6aYa7PDg9CMc/XtTjmVOTUYxbk21bS6a330FLAzim5SSSSd9eux4bRXr2h+CPB2kfDWT4l+L7G7msdSuGTRtCguypKnds3yj5uik5HYcgk4qbRfBngb4l+B9WvfBGk3nh/XNEjMzWEt811FdIRkfM/IPysOMYJGc03mNNXbT5U7N9E/wA/nawLBTdldXaul1a+48brO8Rf8e9fQfwJ8G/Dzxd8L7u7Ph6TWPE2lIzXFidUmtmnGcqV2kjBHHA6jB614z8YL7w9eXUf/CO+GJtAjhRo57ebUHumaQHrlwCuOmKqGMjVnKnGLut9v87/AIEzwzpwjNyWu2//AAxyXwu/5KJ8Ov8AsfdN/wDSqKv1Hr8ufhYM/ET4d+3j3TT/AOTcVfqNXwmYf71P1PssH/Ah6BRRRXGdQ018l/tU/wDJ9nw6/wB3T/8A0slr60NfJf7VH/J9nw6/3dP/APSyWu7Lv4r/AML/ACOHH/w16o+tl+7RQv3aK4TuWwUUUUAFFFFABRRRQAUUUUAFFFFABRRRQAUUUUAFFFFABRRRQAUUUUAFFFFAAa+Mf+CwH/IC8B/9fd9/6BDX2celfGH/AAV//wCQB4D/AOvq9/8AQIa6cF/vETHEfw2e/wDwNXZ4ZgU8lbeMf+Oitmx/5GjUf+uFv/OWsj4Kf8i3H/17p/6DWL8bfH1t8MvCfiTxhcWRvns7e0itbQSCP7RPLJIkSF8HaCzLk4OPSumUrNs5onolFfP/AI++LHxd8B+OvB/gjXtI8I6pq/jW8torKfTbe5hhtQGH2qJ0edi7KpDJKGUHHMdfQL7d5x0zxSjO4pRsCKWIAGT6ChgVJBGDXjH7aF9cal4Q0H4V6ZNJHqPxH1qHSWkhcLJb2KkS3koA64iRl+klZH7MfivUPDnwL8ZeDb6X7Tr3wnubywVbnkzWqKZbKR8EfK0fyjnJEfWlz+9Yrk0ue+0V4j4o+M3ibTv2afBPxCh0fTUvvFQshqN7PHKdL0JJwN1xMoff5I6cuvJGXFW9W+JvibSfgL408ewa/wDD/wAXjQbGS40zUPDzyG0mkRRuiniE8uCCeqzcg9F7ntUHs2emaf4n0G/8Yaj4WstSjm1jR4Yp7+0VG3W0c27yyzY2/NtJAznAzjpTfEXizwpoGpWun694p0PSry/4s7a/1KG3luOcfu0dgX5IHAPJrzHWvECeCfHngnXNM0jT1uPi1rNvbeI7iYzSS71sP3Bh+fCAeUowQRhicZJNebfDu/XxTpfxjutf+FfiDxjJqvifU9Nn1K1/s5obe2toxHDADPdRyLsG58Kn8eQSalzK5D6wwVYqRg0V81/sx/FvxHN4P+Bvhm6htruPxZo+oJfXlyXe5X7Ezxx7W3BeQgDEg5xxWt8Qvjh4y0KT4sJpui6PeSfDW9sJ1g8mYtc6bKqPMzESD96is7AjC/Jypp+0Vrk+zd7Hv1FePeOvjYmg/ErTLC0gs7zw7/whN74t1i4RWe5itogghMWGCkMd4wQc44Iwa5Txh8WfjPo/wz8K/Em7g8CaToHie+tFntZ9NvLy50a2uiPJklkS6iWc4dC4WNBycZ203USD2bPoyivDz8R/ixrPxW8e+CvDdj4Ptl8D2tvO2pajbXMq3LvAXMPlJMjLl1JD7sKowVc816D8APHUXxL+EOheNksvsTatb7prbfuEUgJV1DYGRuBwcdKFUT0FytHZCCYjIikP/ATTK+QP2a9H+D+r3Hi5PHPgObXNal8d6pFHet4Qv9QRUNwQim5igeJQDnqwC98V6n4v8d/FS2/aD1L4e6Lf+CobO18MS+IYZ7zQryaVI0mWIQMUvUVmJYneAoGANvep9o7XL9nqe2UV8+Wvxn+IFn+xn/wufVLbwvcahetbvY2NrYXEMEMb3QgZZN1w7O2CWBUqB0wa7b4hfEPxEnxS8PfDLwTZaX/b2s6Q2tXt/q0Ustpp9oreWCIY3jaaR5MqB5iBQNxJzgV7RE+zZ6bRXgngvx/8ZtY1zx9oN/q3w9sNW8C3arcRL4cv5UuLaSDz4Z1P25SN6bvl/g2kZOQaz/8AhcPxX039k3/hdmrJ4Muxd6XDeWej2ulXUJSSSVVAkla7YOu0ngKDkgnoQZ9p5B7M+i6K8g0n4keOdI+NHhLwb47sPD4t/HFhPcWC6THMs2myxAOYJ3eR1mBRgPMRY8MD8pFQaD8X/EF/8E/id4zk03SlvvBGoaxb6fCqSeVMtoGKGUb8kttG7aV9sVXtEHs2ezUV45efFzxDdeFfhhYaJpWlt4u+Jdmt1G11v+wabGlstxczNGr+Y6qrALGHUsW5cY5xfGvxd+JXhO48Z+EdQ0vwxqfizQfDy+JdHnsba5js9SsldUmia3aVpEmQ7sESsrAg4GDk9og9mz32ivH734yXmo+PvhnpHhKz0+80/wAbaJc61qEkwYy2ttHCGUxkMB/rCVOQfu8YrC/4Xv4hj/Y50r4wXOnaHDqN5fWsNzC4kWzijkvFgdgTJuXCEtktgEZPHFHtEHs2e+1kXPijQYPG1r4Qk1ONdcvLOS9hsdjFmhjZVeTcBgAEqOSM54zXnHhf4qeKPFdv4m8Z+HdL01fAOkaZMdIv7uKX7Vrd3GGLzRgOAlqCu1crucgsCBxXn/hr4ieKLKbwB8dPFfhnwzCvxBSy8PXENkblr20gmbekqSPK0WwygMYvKDBCqmRiuaUph7M+nqK8luPHfxB8W/E7xd4W+GsPhizt/Bey2vL3X4Li4+23zx71hjSGWPyUUDlz5hyeF459T09rk2EDX8Ucd0YlM6QuXRXx8wUkAkZzgkCqjO5PLYnoooqyQooooAKKKKACiiigArmfjJ/yTHWP+uK/+hrXTVzPxk/5JjrH/XFf/Q1qZbDW5m/HD/kX/wA/5V8U/s//APKTjw1/19T/APpumr7W+OH/ACLp/H+VfFfwBGP+CnHhk+tzP/6bpqmp8LNqZ+mFFFFeedYUUUUAFFFFABRRRQAUUUUAFFFFABRRRQAUUUUAFFFFABRRRQAUUUUAFFFFABRRRQAUUUUAFFFFABRRRQAUUUUAFFFFABRRRQAUUUUAFFFFABRRRQAUUUUAFFFFABRRRQAUUUUAFFFFABRRRQAUUUUAFFFFABRRRQAUUUUAFFFFABRRRQB4T+05/wAj9H/2AT/6Mlr5U8HaZc6zq1jpNmhee9nWGNR3LHFfVf7Tf/I/x/8AYBP/AKMlr5T8IarqOh6hbanpN01reWxLRTKqsUOCM4YEdD6V9Vw9zOlU5dz5zPLe0p82x9LfE688CaJ8SvDNnc/ECTSpPBccMSWKaPLOrHC8tIpwCy4zwcZ96drehRWH7Y2ga9YhWs/EEBuo3XoWEZDH8Rg182a1qF9q+q3GpancPdXd2++aZ8bnb1OOK3V+IfjYSaY48Q3G7RgV09jHGTbgrtIB288cc5ru/supBLlnd2ad/PtZd+5w/wBoQk3zRsrpq3l3v+h7F4Hu4fFmqeMfhxenddW2sSatou4jIdJdzovoTz/32fStnxp4a/4SP9s2xMsebPS7CG+uWK8KEDFc/V9o/OvnCx8Q63Z+KP8AhIrXUpodV81pvtaYDb2zk4xjnJ4xjmtdviP46fU73Uj4kufteo26291L5cYaWIZwv3eByemDzVPK6ym5U5JXi183ZN/h9445hTcVGcW7O/yWqR7z8Ote8BX3x11fUrf4gSalN4mVrT+zW0iWKPHAVRK3ynAXGcDOfesT4F6DJ4Z8RfFHQpF2/Y9OlVPdCrlSPwIr5/0u8utNv7e+sZ2t7m1cPBKnVGHQiuhb4i+NzqWoagfEM/2rVLcW15L5UQM8YBAU/JjoTyMHmlPKqiUowndSSWvk9Nl2FHMIXjKUdU29PNebO7/Yc/5LRMf+oRP/AOhxVr/BGL/hGtN+InxJlQbtPE9nYlhw0pYsR+flD/gRrxnwf4k1zwtqjaj4f1KWwu2jMJljVWJQkEjDAjqB+VT3Pi7xLP4Zl8Oy6tK2l3FwbiW12IFeQtuLEhck5564ravgalSrKSa5Xyp+id395lRxdOFNJp3V382tD1n4Nu3jn9nPxV4LuJPOvtMY39kXOWJPz/8AoSn/AL7q74W11vD37HNvqI0fStTxq5T7Nq1r58PLHkpkcjtXinhDxPr3ha+lvPD+py2E08XkyPGqtuTOdpDAjqKdc+K/ENx4Xbw3LqsjaW1wbg2mxAvmEklshc9Se+KmrlspTaTXI5J2/P7yoY6KinZ8yi1/ke8eEPEp8T/st+N7ptB0PSPKkMflaRZfZ43+WM7mXJy3OM+gFRatqugaT+yf4Ludf8ML4gga5ZY7dr+S1CPmY79yAk8AjB45rwzS/FPiDTfDN54dsdUlg0zUG33VsqrtmOAMkkZHCjoe1JqPijxDf+F7Pw3eapLNpWnvvtbRkQLG3PIIGT95up71H9lvmsnaPNzbtO1rbl/2guXVa2tst73PVPh/8WbnxB+0DoOs65BbWGm2ccllZW0C4jtEkXaCT3P3QTwOBgCuW+OXg3xBB8cdQ0lNPnmn1m8MmnlRn7Qr9wfbnPpiuQ8K+INa8NasuqaDqElleIpUTRqrHaeowwI/StfUPiZ48vtcstYvPE11Lfadu+y3BiiBh3DDYATByPUGuhYOdKvzUElHltbX1X/BMPrMalLlqtt3v09H1PRv2xL2G0s/Cfg8SCS60Wxzduo4VmVAF+uFz16EUfHj/k2P4c/7v/tM15f408beLPF0dvH4k1ufUVtSxgWSONdhbGT8qjrgdfSq+seKPEOq+H7HQ9Q1SW407TeLS3ZECw8Y4IAJ49SaijgKkIUk2rxbb8732+8qpi4SlUsn7ySXyt5ns/gHW28P/sd3OpjSdK1TZrG37Nqlt58LZKDJTIyR25rR+HHid/E/7PfjudtA0LSPs6bfL0ix+zJJlAcsMnJ968Gj8T6+nhBvCq6nKNHlm857Pam0vkHOcbuoHftRo3inxDpHh++0TTdUkt9P1L/j7gRVIm4xySMjj0IrOWVt80tOZyv12ui449JxWtlG3zsex/s26UPh/wDD/UPizrjXAWa2NvpdjHkG7yRgkDruYcccAFq8Q125ub3WbrULuHypryd53QIVALMScA9smum0X4rfEXSdIt9L0zxVdW1naRrHBCsMJCIBgAEoT09axfGPifX/ABXqUeoeItTk1C5jiESSyKqlUBJ24UAdSfzrpw2HrU686lSz5ut3olsrW/Uwr1qU6UIRuuXy69Xe51v7LOsXuk/GnSo7Zv3eoObW5jP3ZEYd/oRmpv2pddvNY+N19bXBCwaVIlpbRr91FGCT+JNcBoOqaho2rW+qaXdNbXls2+GZQCUb1wQR+lLrmq6jrGsT6tqd01ze3MnmSzMACzeuAAO3pWjwd8V7fT4bfMlYr/ZvY+dz1/8Abc/5HHw7/wBgOP8A9GPXT/EzULbSfAvwY1O9/wCPe0e2ml/3RFETXgfizxPr/ii6hudf1OW+ltohDE8iIpVASdvygdyaf4g8VeItb0XT9I1bVJbqy0tAllA6IBAoUKACACeAByT0rjWWzcKUG17t7/O+33nR9eip1J23tb5W3+49H/bI0PUl+Lf9sQ2009jqtrEbaaNS6MwUgqCPwP41qfFZG8L/ALKvh3wnqu6HVb25W5NrIfnjQFicjt94V5t4c+Jnj3QNJXTdH8U3tvaRnKREJIF6DALqSBx0BwKwtf1jVtc1V9S1m/uL66kPzSzuWP0HYD2GBV08DWtTpza5YO+m7tt6EzxVNOcoJ3l9yvufQPizxlrB/Yx02/aUfbNSZdLnuP4zEDIOvqQmD/vGsj9mOeztfgj8QLnULD+0LWKFGntDM0XnKI3ym9eVz6ivHrnxR4gn8IweF59UkfSLaTzobMom1H+bnON38Td+9GieKfEOj6HqGjaZqklvY6ouy8gVEInGCMEkEjgnoRUf2a/Yzpqy5pX67XTK/tCPtYzd9I2+djqPG3xLbWvCtl4P0Hw9a+HtBgnWVrSGdriSZ92ctIwBIz7Z4644rqv20RjXPCv/AGAk/wDQq8XUkMGHBU5FavizxNr/AImmtpde1OS+ezh8mBpFVdif3RtA/WuhYGMatOUNFG997tsx+tuVOcZ6t2t20PY/iJbyeJv2R/Cd/osb3A0RxFfRRDcYtqFGZgPQgfg1J+ybBP4Y8K+LfGusLJZ6alh5MTygqsr8nAB5JBAH1bFeQ+DfFvifwncyT+HNautPaUYkWIgo3TkowKk8DnGal8ZeNvFviyOOPxFr95fxw8pG5VIwfUqoAJ9yM1jLAVuSVG65ZO99b73tY1WMp88atnzJWt02tc9T/Zd0IeGdD1H4ua+88FlZwPHZQREg3Tng8D7wz8oHr9K8O+KepXWs6/fa1eW32eXULh5jHtKhcnoM11vh34ofEDQ9Fg0fR/E91a2NsCsMCRREICSSMlCepPeuZ+K3i3xJ4tMNz4k1WTUJbZCkTyIi7VJyR8qjvWlHD1oV51Z2d9N3olsrW/UipWpSpQpxureW76u5wWjxa1PdeF7fw5L5esy+K7VdOkyBtuDOgiOW4GH29eK+oR4W/bLH/Mx/+Tlp/wDE185/Cr/ko3w8/wCx707/ANK4q/UXNfJYrFOjiZ2ind9Vc+noYdVKEG5NadHY+Rv+EW/bM/6GT/yctP8A4mj/AIRb9sz/AKGT/wAnLT/4mvrnNGay/tKf/PuP/gJp9SX88vvPkb/hFv2y+n/CR/8Ak5af/E1B4Q+C3x21344+G/F/xEu7WZNGuYZJLmS6iZvKik8zy1WMckkt1HfrX1/+VHOOaX9o1LNKMVfshfUYNrmk36scOlFFFcB3BRRRQAUUUUAFFFFABRRRQAUUUUAFFFFABRRRQAUUUUAFFFFABRRRQAUUUUABr4x/4K/f8gHwF/19Xv8A6BDX2celfGP/AAV+/wCQD4C/6+r3/wBAhrpwX+8RMcR/DZ758Bzu8H2p9baP/wBBFYvx38AJ8UPB3iXwd/aH9nz3UFnPZ3ZjDrBPE7vGzL/Eu4LkdcVtfAcbfB9qP+naP/0EVu6ajt4q1IIjMfs9v0Ge8tdM93c5onjHin4c/GLxL8UPBvxH1efwPHqngxmjh0eG+u2tb0SoVmma5a3DRyZC7IxCwAzl69X8Or44/wCE01l9el8P/wDCOskP9iJY+d9sRtv777QWGwjdnZsA4610himUZMTgfQ0ypjFdGEpHjvxD8B/Ee7/ab0v4maHF4V1TTdF8PyadpunatqtzZSW1zLITNcAx2swYtGFj7ZB9qydD+E/xFvPjl4s8Z663hbRdL8YeFm0fUbDSNTubxpbleIrn95bQjKqdh6nGf71e8UUez8x+0Pnt/g18Rpfhf8PtEmuPCP8AaXwy1GCbToXu7max1qONDGTc5gVrd1HK7VlAY9a9A8QeFPGnxA+HHizwp48k8P6Rba/pz2NpHocs981qWU5mkllSHed5BEYjXG375zx6JRR7NB7Q8e8LfDrx9q/iDwPdfEa48NQWngJGmtItEuJ7htTuzAYBLL50MXkoiszBFL5ZhlgF5rXXwy+JHhy78caX8PdT8MroXjq8kv2l1OW4iutFuZoxFcPGkcbrchggYKzR4YkZIOa9qrL8UeI9C8NwWs+varb6fHe3kdnatMf9dO7bUiX1ZicAUuTQOaR5VqPwTv8Aw3Y/DO6+HV7YzX3w1jltI7fWpXhh1OCdNs26SKORon3EuCEYcke9dB8NfhnNaw+NtR8by2F9qnxCmY6xb2AY2tvb+T5KW0TuqtIBGOXZVLEk7V6V6T04op+zQe0Z4B8Bf2d9R8OeCfFmi/EDxFDrU+v6Svhuxnsy3+h6PHE6RRqXQFZDvd2A+UsFxmrEfwl+IviD4d+Gfhj461LwzJ4X8O3NqbjUtPuLh77V4LRgbeJ4HiWO3ZgsQdlmk+6wUfNke70UvZrYPaSPMPDvgLVfD3xO+Knja7u7KWy8X2sDWUMLOZYfJt3R/MBUAZJ4wT74rH/4J6kD9kfwkevy3H/o569lZUkjZXQMrjDKwyCD2NV9G0zTdI02PT9J0+z0+zgGI7a0gWGJOc/KigAc+go5bMObQ8d+Dvgv4v8Aw3tfEGm6bpXgPV7PVvEl9q8M9z4ivbaVVuJd4RkWxddyjAOGIzXS6D8PNWf47eLfHuv3Fh5Or6Db6FpUFpI7vBbgtJM0u5FAZpGGApPyqCSCcD0elw6gEggN0OKOQOY8Bt/gn41uP2SdQ+Cup6loEbWeF0HU4LiZxcKl2Z0+0xmFfKPCodjSdz7Vta54C+I03xA8L/FHTE8KweKtJ0qXRNU0qXVLltPvbFmMiMlyLbzI5UfDYMJBDEZ4GfY6Kfs0HtGeb/C/4b32nal418S+LLqym8Q+Pp4zqKaaXa2tIIofIgt4ndVaTahJMjKhZiflUACuGf4N/ES7/ZDvPgpfXnhhZbKCG10fVIr25ZbmGOdnBuI2gzCwQIPkMgJzyBivoGij2aD2jPBfjYhh/bO+BsRI3JBqS/lAorhPg/4Y+I/jXwJ8XfBugX3hmw0PX/GGs2k2pXbzyXdmHZldEtkjEb7iRhjKu0MTsbaAfqq60vS7nVLbUrrTLOe9stwtbqW3RprfcMN5bkZTI64IzS6ZpmnaYsyaZptnYrcytcTrbW6xCSVjlpG2gbmJ6seTU8mpXtPdPF7b4S+OofCfwx1OC78OW3jD4ZQmzghF3cSafqlo8C28ySS+SskLPGisGEb7GGMEHNdJ4H+HWtXXxY1j4k/EFtH/ALU1DRl0Gz0vSJJJ7azst3mSFp5URpZJGx/yzQKq4G7JNenUVXs0TznhP7LvwF1T4b+JNZ1DxNr1tq0MVq+k+Fo4WZm0zTGleVkbcoxIWfB25GB1rN074JfECP8AZrT4Qz3fhjytK1a0utN1OO9uCbmGK+W4fz4TbgRPsXACvICx5KjmvoZmVULuVCqMknoBWd4Q8Q6J4p8Pwa54b1W31PTbksIbu2bdHJglTg9+QR+FLkjsHPLc8u8O/B/X/CGpeLdC8H6npsXgPxRp1w8OjXLSK+i6jKCGNttQqLZ8lmTI2HlBjIPB/H/wxfeC/wBnb4M+ENTmt7i80PxTodlPLbFmjeRCFYoWAO0kcZAPtX1BVTVtL0vVY4Y9V0yyv0t5VngW7t0lEcqnKyKGBwwPRhyKHT7B7Q8d+IGieJ/g54r8d/Fvwo+japoGsQ/2p4h0XVLmSzmimgjx5trOqOrF1yPLkVQWA+Y5r1/wvqaa54a07Wo7ee3TULWO6WGddsiB1DBWHYjNS6zp+n6vps2natYWuoWdwNs9tdwLNFKMg4ZGBBGQDyO1TqqRoqIgVUGAqjAAHQCnGNhSlcdRRRWhAUUUUAFFFFABRRRQAVzHxm/5JjrH/XFf/Q1rp65f4zf8kw1b/rmv/oYpS2GtzP8Ajf8A8i23+e1fFfwC/wCUnHhj/r4uP/TdNX2r8cP+Rb/z6V8U/AL/AJSceGf+vmf/ANN01RU+FmtP9T9MaKKK887AooooAKKKKACiiigAooooAKKKKACiiigAooooAKKKKACiiigAooooAKKKKACiiigAooooAKKKKACiiigAooooAKKKKACiiigAooooAKKKKACiiigAooooAKKKKACiiigAooooAKKKKACiiigAooooAKKKKACiiigAooooAKKKKACiiigDwf8AafbHjtD/ANQA/wDoyWvknT/+PdPpX1t+04AfHsQPQ6ER/wCRJa+SdP8A+PZa+t4a+GfyPmc++KHzLFFFFfUnz4UUUUAFFFFABRRRQAUUUUAFFFFABRRRQAUUUUAFFFFABRRRQAUUUUAFFFFABRRRQAUUUUAFFFFABRRRQAv8NZ3iL/j3rR/hrN8Rf8etRL4WNblH4U/8lF+Hv/Y96b/6VxV+otflz8K/+SjfDv8A7HvTv/SyKv1Gr84zD/eZ+p93g/8Ad4egUUUVxnUFFFFABRRRQAUUUUAFFFFABRRRQAUUUUAFFFFABRRRQAUUUUAFFFFABRRRQAUUUUAFFFFAAa+Mf+Cv3Oh+Ax/093v/AKBDX2celfGX/BXz/kC+Af8Ar7vf/QYa6cF/vEDHEfw2e9fAj/kVLf8A69k/9BFL4s8G+GfG2s3eneKdJXUrWAW0sUbTSR7H/fDOUZT0J9uaT4D/APIqW/8A17J/6CK39O+XxVqB/wCmMH85K6ZatnNE+ff2LfAHhB/Dmv8Aiy40Oa81bQ/GGqQ6fMb24eSKKFwI4kDSbTgZABHet74KfGDxh4+1eznF18PbRLm9mjuPCct/LH4i0+FHZC0yM+DIu1Sy+UBg8HvXS/A34c654T+Gfivw1q2o28N1r+t6pe291p8jOYIrrAjbLKuJFznA4yOprF+A/gz4meAfDGheDn8O+Azb6RIYp/EqXk8l1eW+9iX+yiBdszjGSbggEk4bpWFmrGl46mf4i/aBvrLx5408B6XoVpq3i7T9Xh03wvpEEjCW+320czXF1837uGMu25htGBgZJzXZ2fjzxJbfHDwx8Ota0/STNqvhm41TUbmzMmI7mJ4lMcW5v9WS7ctzwK4LxZ+z9rOreN/G3jax1Wz0jxRNrsGseDNXt3Yy2jR2scTxXC7eYpDHtZAWBUg4OMVU8b3XxEh/a8+HtzZaL4duvEQ8E6h/a1hJqksFm2XhD+TOIHdQH2MN0fKgg4J3U/eW4e69jqF+M2tf8I38ZNVOjafv+Gl28Ngu+TF4FgEuZfm4OePl7VU0H4w+PLa/+Hup+MfDeg2Wg/ESRbW0t7OeZr7TZ2gEsbTMxMcisAwwACuV5PNZGgfCD4nw+E/i5omrz+GLqb4kxSXcN9b3ksK21y0Aj8hoDEf3YOf3gkJO0HZzgN+O2k3OgW/7Puh3rRtdab4ntbaZoiShdLNlJUkAkZHcCl7/AFD3djqtV+IvxI8ReMPGGnfDHRPDUtj4Jm+xXcuuNOZNTvViErwQCJgIlVXRd77ss3p157U/iNoPxJvfgT4kg0FZrTxJrk1xBHcztu026hgmydq4WR45EcZYYyNwGcVz3wNm+KK+MvjfbeBdI8L30N1471COG41XU57WSxuvLjHmFEhkE0eDGdmYyCjDcdw29SnwO1vwf4I+Fdj4LuNO1i9+HF/LdTxancvZx6kZ0lEzCRElMWZJiwG1vTPen7zDQ63RvisLz4rePtKuoLGz8KfD2yhOpatIZDMbl0Mki7Rx5aRrk4BOaXVvimbX4weBNEtYLK88L+P9OuJNL1SLzBMbmILIqlSMeW8bZBIByDXJeMvhT4+/tTx/F4WPh9dN+KdjENZN9eSCTRLnyvKmeELCRcqY2OFZosEA55wJvh38K/HTeJ/h3J41l0WDTfhfZTQ6c2lXkssmrzvGsImlR4kECrEn3AZMsx+YCn7wvdMfXvjf8UNV+DevfF/wD4c8Lt4R0p7g2cGsC5a+1C2gkKSXQ8t0SMZRyEILYT7xJrcb4q/EG++InhfwN4c07wrql54k8KnXP7ZzcR2MA8xNsnlF/MaMo4wu7duYcgZrI0n4R/EzQvgzrfwQ0aXw5J4V1KS6trHxDc3swvbGwuXLyRvZ+SVllXfKqt5yA5RiOCp7Xw78LrvQvj/4d8T6VJap4c8P+Cj4dhheZjcblki8s427SuyM5O7OccUrSH7pzenftBy2/wAE/EHibWvD8EniTw94ibw1JpljcFbe+vy6rF5UjglIm3BjuyV2sOa9G+HcvxQ/tC4i8e2fhVbZ7aOSCfQ2nVo5iW3xSJKW3ADaQ6kA5PFfP3wh+Hi/E34f/F7w3HqX9l3kXxNl1DTr7yvMW3uYSjxlk/iXqDyMgnmu88UfHDxP4S0XxRovjLw3pVv4y0HQIL6x/su7lvrHVLi4kMFvCI9kcsbvOAPL+bg5DYBIIt7sJR6I9o1zUrPRdDvdY1CVYbSwt3ubiRjgIiKWYn6AGvk79mfxB4p0L40eG/HHivUb7+yvjpFeyRWlzIWi06dJTJYRr2Be3GBjGdw9K9k+Onhb4lfEb9lmbwvZvpOk+LNdsbaPVUNxLFax7mU3UUbhXYArvTkN945rj/jl8Pviz48+G+h+F9E8E+DvDNz4YvrO60PUI/GE9x9ga3KqgWP+z0yNg2/eHFOfN0CnY9B8P/E2a5+MHxD8K6nZW1tpngbT7W9F3GWMsyPE0km4E4+UJxiuHuPjP8S4PhLb/Gqfwt4dXwK5W6n0rzpv7Yj05pPLFx5u7yWflXMe37uQDnmt9fhx4oh+NvjHXJLXSb7w/wDEPRraw1dv7Rkt7rT2SGSKQwxiF1mDBuMvGRmudX4UfFK7+A8HwJ1Kfw3/AMI2iJp8/ieG9l+3S6ckgcKliYtiTMqhC/nMACSAeBSfOC5T0Pw58QrrVfj5rHgWOztf7OsPDllq9veIWMsrTySqQRu27QEUjHPWvO/Bf7QfiPxvHbeHPBnh7R9R8Zvrl5bX8Bkk+w6Np9vdNF9puWDbg7oo2IDlmbP3QBXYR+BfE2gftDt408O2ekX2iap4fs9FvIbrUJLaewW3ldvNjVYZFmyshGxmTkD5ueOA8J/ADxn4Nt7Hxj4Qv9Fs/Hun65qEtxvml+w61plzdNL9luWCbtyq+5WCkqw4PAIcuYPdOlvvij8TdX+Knj7wX4O8PeGlXwPDBOdS1WW4KXAeEyeVsjYMHYqcNnaAOQTWX40+OPjeX9nPRfjD4L03wutjqEdrDcaVq6XElwLua5WDbFJE6L5as2eRk4PIzXW+EvAmueHviZ8VvGWoyWP2HxbaW72UUEzPLF5NtIjiQFAByeME5Hp0rzH4J+BdR+Iv/BODRfC+j3cNrqcoW60+WcsIhPBe+cgkKgsFJTaSASAcgHGKXvB7p6brnjj4geEtd8DaN4qg8LX1z4u8RnTpJdKhuYY7e3Fq8wYCWRiZN6Ecnbjtmsb4ifH4eEfi14m8Dy6NDqOoWem2L+G9NtGf7drN5cGRfJx0CLsUs2MKMknpWr8TvCfj3xZY+BfEkWk6DbeIvCGujUZdJbWZWtLmMwyQFFuvswdWw4bPkkA5XnrXNePfgJqfjv4k+J/F2sXFlo9/qGk6afD99p9y811o2p2xkZpFcxplMuFz/Eucqp4B73QPd6l74hfEH4mWGr+B/hzfeGPDtx4h8e6ZfJqRt7udLbTXVBkqwJZ1VWOcfMTjbiqPw1+KWn/Db4O+NtF8RaJZWjfB8rYyQ6RNIYL+NlVrfyzKSytI0iIdxOGJOSK3bHwJ8R9a+J3wz8ceMZfD66h4Wsb62137BcSMk8kyBEkgVoxwcbmUkbScDIrhND8C2XxL+IH7R3gbUbl7WHWtRso1uIxuMMi26SRyY7hXVWx3xilqGh7F8Mb/AOLN7fW1z410zwlBpd/YmfytJkn+06fKShSGUyMVmG1nBdAuCg4w3HFfEX4/Hwj8WvE3geXRodR1Gz0+xk8Nabas/wBu1m8uDIvlY6Ki7FLNjCgkk9K3/hz418Xab4+034X+P9F0w6rNpE17Z6xo160sF5FBKkTPNbyRq1szeZGQA8ikkjPTPLfE79n+48b/ABY8W+K7vUINNmvdO08+GNTtJGN9pWoWzSt5v3QAp3qMBjuBPGRT97l0FpfU3PEHxC+Imn6l4M8Apo/hv/hYHii0lvb/AHSzHS9LghHzuVDiSVtxCAAjJBPTis74V/GXxf4j+LniXwHrPhnSrWfwXpDy61c2s8jRveea4iEIY/6mSJVkw2WXcQTxT9U8EfFW68TeBfibPH4XuvG3h2wudM1vTxezQWOo28vJlim8lmhfID7fKYckelN+Dvw3+IPhv4peM/EPiIeHLu3+IKpcahPZ3UqTaVKEZBbxxtGRcRBSuHZ4zncdvaj37j92x3f7PvjK8+IXwV8OeNdRs7ezutasVuZbe2LGNGJwVUtyB9a7KvOP2X/C/i7wH8LbDwN4nstIEXh+BbWx1DT9Qec36BmIeSJ4k8hsbeA7jJPpz6PWsdtTKW+gUUUVZIUUUUAFFFFABXL/ABm/5Jhq2P8Ankv/AKGK6iuZ+MP/ACTPVf8Armv/AKGKUthrczfjf/yLP+fSvij9nv8A5Sb+Gv8Ar8uf/TfNX2t8cv8AkW6+Kv2fAU/4Kb+G897u5P56fNUVPhZrS/U/TKiiivPOwKKKKACiiigAooooAKKKKACiiigAooooAKKKKACiiigAooooAKKKKACiiigAooooAKKKKACiiigAooooAKKKKACiiigAooooAKKKKACiiigAooooAKKKKACiiigAooooAKKKKACiiigAooooAKKKKACiiigAooooAKKKKACiiigAooooA8I/ac/5H6P/ALAR/wDRktfH8N9bwxqhnjDDqM9K+7fi78OdQ8Z+IvtttqcdjENOW1JKFmOXctjkY4YV5K/7G+g8n+0IyfpL/wDF17GV5nHCRkmr3PLzDL3ipRadrHzd/adt/wA/Ef5ij+07X/n4i/77FfR3/DHGh/8AP5H/AOP/APxdI37HOi7Pku4M/wC15n/xdep/rDD+V/h/mcH9hz/mR85f2na/8/EX/fVH9p2v/PxF/wB9V9Gf8Me6b/z9Wv5v/wDFUv8Awx7pv/P1a/8AkT/Gl/rFD+Vh/Yc/5kfOX9p2v/PxF/31S/2nbf8APxH/AN9Cvoxf2PNLbOb20X8JP/iqdH+x1o2795qFrt/2Vkz/AOhUf6xQ/lYv7Dn/ADI+cf7St/8An5j/AO+qP7St/wDnvF/31X0n/wAMdaB/0EIf+/b/APxdNb9jnQT/AMv8P/fD/wDxdL/WKH8rH/Yc/wCZHzd/adsOtxH/AN9ij+0rb/n4j/76FfSH/DHGg/8AP/F/3zJ/8XSN+xxoX/P/ABf98yf/ABdV/rDDs/w/zF/YU/5kfOH9pWv/AD8R/wDfQo/tG3/57x/99ivo4fsb6F/z/wAI/wC/v/xdL/wxtoX/AEEYR/wGX/4uj/WGH8r/AAD+wp/zI+cP7Rt/+e8f/fYo/tKD/n4j/wC+xX0gv7G2g5+bU4ceyS//ABdO/wCGNfDn/QUX/vh//i6P9YYfyv8AAP7Dn/Mj5t/tO3/5+I/++xR/adt/z8R/99ivpL/hjTw5/wBBUf8AfD//ABdH/DGvh3/oKL/3w/8A8XR/rDD+V/gH9hT/AJkfNv8AaVt/z8R/99Ck/tK2/wCfhP8AvoV6j8RPg78KfBHjS38L63rdwmoXKRyRrFZzyKQ7FVywbA5Brvx+xv4fP/MRh/75l/8Ai6uWe8iUpRaT28yI5MpNqM02tz5v/tO1/wCfiL/vsUv9p23/AD8R/wDfQr6P/wCGNtA/6CMX/fMv/wAXS/8ADG+gf9BGP8pf/i6j/WGP8r/D/Mv+w5/zI+cP7Rt/+e8f/fYpP7Stv+fiP/voV9H/APDHGhf9BCH8pP8A4uk/4Y40T/n/AIf/ACJ/8XR/rDD+V/h/mH9hT/mR84/2lB/z8R/99ij+0bf/AJ7x/wDfYr6OH7HGh97+H/yL/wDF0q/sb6D31CH8pf8A4uj/AFhh/K/wD+wp/wAyPnD+07b/AJ+I/wDvoUf2la/8/Ef/AH0K+kl/Y48PD/mKIP8AgEn/AMXS/wDDHHh3/oKL+KP/APF0f6w0+z/AP7Dn/Mj5s/tK1/5+I/8AvoUf2nbf8/Ef/fQr6T/4Y50D/oJR/wDft/8A4uk/4Y60IdNRj/74f/4up/1ih/Kw/sOf8yPm3+0bb/n4j/76FH9o23/PxH/30K+kf+GOtC/6CMf/AHw//wAXS/8ADHeh9tQh/wC+H/8Ai6r/AFih2Yf2FP8AmR82/wBpWv8Az8R/99Cj+0rX/n4j/wC+hX0j/wAMe6L/ANBC3/74b/4qk/4Y70Tr9vhz/uP/APF1P+sUP5WH9hz/AJkfN/8AaVr/AM/Ef/fQqrql1b3Nsyi4j3AcfMK+l2/Y60Zv+X6D8n/+LpP+GN9E/wCghD/5F/8Ai6f+sVPrFh/Yc/5kfMPwr/5KN8Ox/wBT3pv/AKWRV+ov8VfLa/smtpOu+F9V0LW4Fbw/4jsdTe3eNsSxxXEbyDcWODtUkflX1LXzeJrKtVlNdT3qFN06cYPoFFFFYGwUUUUAFFFFABRRRQAUUUUAFFFFABRRRQAUUUUAFFFFABRRRQAUUUUAFFFFABRRRQAUUUUABr4x/wCCwH/IC8B/9fd9/wCgQ19nHpXxj/wV/wD+QH4D/wCvu+/9AhrowX+8RMcR/DZ738CP+RVt/wDr2j/9BFbtiCfE+oYH/LCD+clYXwH/AORVtf8Ar2X/ANBrlP2tr29074C/Ea+0+7uLS6h0BGint5GjkRsv8yupBU+4Oa6p7s5o6nrbI68lGA+lJXlXh3w54C+F/wAN/wDhZckesq2m+Hxe3ks+vaheBwYQ74inmdNxPAO3gntWPa/GLxzo0fg/X/H/AIM0fS/C/ja9isrSaw1KWe802W4UtbC6RkCEOAQSjNtPtxUKp3H7Pse21Sk0jSZNei1yTS7JtTt4Hghvmt0NxHG5y8ayY3BWIBKg4JA9K8q1z4t+LrvXPGE/gbwlpWq6B4BuTa6xPd6i8V3ezxoJLmKzRUKlo0IXMrKGfIHArM0v9oK+1H4J6T8SLTwzbGz1zxkuiaajXDgTWTXX2dbknGQxwx24xxjNDqJh7OR7rVDWNG0fVp7KbVdKsr6XTp/tFlJc2yStbTYK+ZGWB2PgkblwcE1yes/EG5sv2ltF+Fq6XC9tqmg3GqNfmYiSNon2iMLjBBznOeMVz+g/GS91H4S/Ejxi+gWscngO+1S2gthcsVvBaKxVmbblN+3nAOPenzoOWR6Zo+jaPpM95Lpek2NhJqVy11fNbWyRNczNjdLIVA3uQqgs2SQBzxV+vJNS+MOpP4H+Hb6J4fs7rxZ8SYIpNO064u2jtLVfs6zzyyuFLGONDj5VLMWAA5rM8N/GLx3qvxpuPhI3g/Q7fxRpml3d9qNw1/O2nhQIjayRuI95jkMoVtyhlKnAxil7RIPZyZ7dRXjPwe+JHxT8YeJ/EVrfeHPBcOm+EdXk07VJbLULyW4uHSMSMbZGiCseQMMV5zUfwY+L3jH4g3FhqNto3gu30u+u5Y30k6+669ZQq7Lvmt2UKGBALIGyAeM0e1QezZ7VRXnPh34pQXGvfEqLWbSGw034e3SpJdLKXaeEWi3LuykDaQCRgZ+7XnfjT9obx14R+E9j8S9d+H+kpoPiS336DBBqcsl5FJIvmWqXi+XtVZU7xFtrFQe5pupFB7OR71oeiaLozXZ0fSLHTjqFw1zdm0tki+0TNgNJJtA3OcDLHJ4og0nRrPWb7XIdMsbfUL6NFvr+O3RJp1jGEEkgG5goyBknA6V5V8RPj3ZeAPiZb+GfF+lw2sEvhRdYZoZme6mvDIqCygix+8Zm4HOfUAVkeIPid8Tb+48N/D3V/hzp1jrnxB0TUJDAmrSAaREu1QZ5Nhwdjtu2Bir7QAxyKnnQ+SR7b4Z1rSPEWh2+taDqdrqWn3i7re7tZRJFKM4yrDgjIPSr9eEfDv4raP4A+A/ii213QI9Nk+Eso0W6sdPuvtEd1tVPs5hkcKT5okjX5wpDE59K9C+G+qfFS81KJvHHhXw3pthc2Pno2l6rJPNazZXEEyvGoJwzfNGWXKHsRTUxOJ22GHVcUmGHVcV8s/FTx54n+A/xJ8ZeH4pdS1iLx/bre+BEnke4EGpuwhkttzMdiAusoXoAOMV1M+qfEn4O6f8ADr4daZDoXiK58SO1lJqev6tefaDfLE087uVR8RcFVAJxwMACl7Qfsz32ivHPhT8WfFOq2fjzWfHOl+GtN0XwFe3ljfy6VdXM80k1siSSMqyRoDFtJxzuyvTBrPu/jV460TwLovxO8UeCNGsvAmsy25fyNTlfVtOtrkgQTzRFBEwyYy6o5IDHuDVe0QvZs9xmRZYWjkQOjgq6sMgg8EEVT8P6RpOg6TDpOh6XZ6ZYW4Pk2tnbrDDGCckKigAcnsK801j4meONd8eeKvDPwu8K6Nqn/CFqI9VvNa1CW2juLp03rbWyxo5LBRyzYXJFcQ3x7+Jr/s92Xxbs/DngS40+6uIrV7Aanei5ine5S3EX+o27lZ8tz/CcZ4qfaRK9nI+kKz/DuuaNr9lJeaHqlnqNvDcyW0ktrMsiLNGxDxkg/eVgQR2Iryvx58S/iX4OuPCeiav4Q8O6prHjHVp9OtodG1K4EUKrbGRJGaeJSMMDv44QEjJ4rO+AvjCw+Hnhrxf8PPEmk2ulSfDS0GpXU2n3j3cN9bXAecyh3RH8zzPMDBlHJBHFPnJ9me61Q03R9H0/VL7UbDSbK0vNTdZL65gtkjlu3VQqtKwGXIUAAsTgDFeN2/xq8b6Xo3hLxr4y8E6Rp3g3xheQW1vLZ6lJNqGnC55tZLmMoI8OAufLZiufrXW+H/Huq+JvG/xL8GWlraaXP4QEVtY6i8xIkkmtfMWSRSMKEYjucgUc6Ycsjso7Tw23i19Uit9JbXvsv2R7pVjN55Aff5Rf7+wMS23pk5xmtSvmf9kXW/B9l8GW17Tfh3P/AMJPo2j3cmo+Kp9LWWHWbiJj57pqu0tMJXBYDJ+Xt8uK3PDvx68Yt4b8B+NfE3gbTNL8K+OLu1sY/K1J5L+1luFISZkKhGhLjjDb9pBK9qUaiHKmz3yivKtV+I3jfXPiN4k8KfDLwvoeojweI4tVvNb1GW2Sa6kXctvbiNHO4L1Z8KMjpzXp2nvcS6fBLd2/2a4aJWmgEgcROR8y7hwcHIzVxmnsRy2J6KKKskKKKKACiiigAooooAK5n4x/8k11b/rmn/oYrpq5n4x/8k11b/rmn/oYpPYqPxGb8cv+Rd/H+lfFfwC/5SceGP8Ar5n/APTdNX2p8cv+Rc/H+lfFX7P/APyk28M/9fVx/wCm6as6mz9DWmfpjRRRXAdYUUUUAFFFFABRRRQAUUUUAFFFFABRRRQAUUUUAFFFFABRRRQAUUUUAFFFFABRRRQAUUUUAFFFFABRRRQAUUUUAFFFFABRRRQAUUUUAFFFFABRRRQAUUUUAFFFFABRRRQAUUUUAFFFFABRRRQAUUUUAFFFFABRRRQAUUUUAFFFFABRRRQAUUUUAFFFFABRRRQAUUUUAFFFFABRRRQAUUUUAFFFFABRRRQB8Yftr/8AJ0mi/wDXraf+jXr7NXp+FfGP7a//ACdJov8A162n/o16+zl6fhXrZj/u+H9H+h5eB/j1vUdRRRXknqBRRRQAUUUUAFFFFABRRRQAUUUUAFFFFABRRRQAUUUUAFFFFABRRRQAUUUUAFFFFABRRRQAUUUUAFFFFABRRRQAUUUUAFFFFABRRRQAUUUUAFFFFABRRRQAGvjH/gr9/wAgHwF/19Xv/oENfZx6V8Yf8Ff/APkAeA/+vq9/9AhrowX+8RMcR/DZ778CP+RTtf8Ar2T/ANBrH/aC8Lar44+F/jfwnof2f+0tY0eK3tvtEhjj3MXxubHA98Gtr4IYXw3CAMAWyf8AoNblj/yM1/8A9e8H85a6patnLF2PMf2sLaew/Ym8XWM5AmtPCywS7DkblSNWwfTINcrp/hL4nfFDwX8N9D8V6Jomg+HNAm0/Wby/stWNzLqht4VNvEkJRTCCTltzN93Ar3vxFpOl69od1o2t6fbahp17EY7q0uUDxSxnqHB4I9jVizt4LKyhs7WFIbe3jWKGKNdqoijCqB2AAArP2fvF+0sjwyT4dfErw3qnxE8P+DrHRLrQ/iLqU2pJq13qBhm0Wa5j8u4JtwhNwBjcm1064NcD8V/DfjXwN+yJ4O8FX2i6VBqPhvxZpNppU0N+JINSIu8pLIoUGEucFl+bGTzX1tWd4j0HRtftYLbXdLtdRitrmO6gS6iDrHLGwZJFB6MrAEHsRR7MftDx238K/F7Uv2ovD/xV1rwx4ftLG10y40eTSINb8yazSRgxuDMYgs2Tu+RVXA7mvN/hXpXxO8V+B/jJ4G8K6RoKaZ4g8XazaNrd/qBDWgclHT7OqZkLZwrBwAWyQcc/Xm5t2e9Zvh3QdF0BbxdD0m009b+6kvLoW0QjE87nLyvjqzHqTyaPZh7Q8Qtfhl8Qrfwf8J9dt9E0pfFfwvjaybSpdYBg1O1kt0tpStyIx5TkKHXKnbjad3WtH4X+Cvibo/7SGs/ErX9C0OS38Y2MFrdwW2rFpNAjgb5EVjH/AKTvUbmI2YJ4HFe30VXs/Mn2h4/8PfAfjXwv45+I+mQQWq+HvG19cajZa7FqWLnTppbfy8G3KfNhwGDBx06VlfAPwX8QvA2m6L4fufhx4J+06e5hv/Gf9oiS6v4ixLSmMRCXzZBjO6UgE85AxXutUrnVtKg1q20a41Szi1G8jeW1s3uEWeaNMBnSMncyruXJAwMjPWp9nEOeR5E3wz8Tt48+KGk3WnWdx4V+JqFn1ZNSCXGnE2It2Q25Q+ZkgEMHHB6VxnjD4WfGjxL8I/CHgW90bwxDH8P7i0nin/tYuniH7JhIoynl/wCjBkXcxYvzwPSvp2iq9mHtGeA/Fr4H6l8WfjFB4n8WWVvpNi3hE2cUtpf+bd6TqYuPNilhcIu7ZjO4YzyCMGr3gTwP8WLr4q+BfFfj9tHnuPC+kajpeoX1pdZN/wCY8fkzeXtG1nCHeM8McivcKKPZoPaM+YNF+H8HxQvP2ifA0161k2qeJ7fyLoLuEM0dvBLG5XuN6ISO4Br1T4a/EDxW3xCg+G/xD8L2mn+IG0h9Rt9Q0q/FzZ30cUixSP5ZUPASWQhGLfeI3cV3Wj6Domk6lqN/pmlWlnd6xOJ9RnhhVXupAAgeQj7zbRjJ7AUR6Ho0XiiXxKmlWq6xPaLZSagIh5z26sXWIv12BstjpkVPKPmOJ+NngnWPFnxA+G2s6ZHaNbeFfED6hqBnl2uIjCV/djB3NuxxxR8RPBeu+Jv2gvAviNhax+HfCEF9dsxnPnTXs6LEiiPH3VQE7s9WxivR6q61qOn6RpVxqmrX9rYWNrGZLi6uplhhhQdWd2ICgepOKvlRPNI8e8P/AAt8RRXHxW8GalZ2v/CK/EK9vr+HWYNQ/wBIt3uoI43hNsU5IZXYNvxgAYrF1n4b/Fbxj8H9E+DPivTNBstD082ltqXiW21UzS31rakFPJtCgMUsixxglnYD5uOlfQMEsU8CzQyrLHKoaORCCrA8ggjqKkqeS4/aM8ZtPCvxM+HnxW8Z654D0PRfEWk+NJotQWK+1X7DJpV4kflncPLfzYmXa2BtIwRnms3VfgNqdn+xxJ8LNF1aC416K4j1SO7lzFBPfLdrcsPVI2ZSoPUAg817xRT9kg9ozyfxV4V8beMPF3wv8Tajotho83hjV7q61ezTVBciON7aSFDHII1EhO5SRgYBPXFeQ/GIkfED9pQgkf8AFBWPPf7klfW1YV94M8I313rFze+G9MuJtftltNWeS1UtfQqMLHMSPnQAnGeOtTKncI1DwXwz4R+J3xS+DPwx8KeINC0PRPC2mx6Vqd7qdtq5uJtQgt4VeGFICgMTNlNxZ2wQcda6nVvhj4tl+JXxPt0s7SXw18ULEQyarHqIiudIcWbW5AgKHzudrDDr19q9m02ys9O0y207T7aO1s7OFYLeCJQqQxqAqooHQAAAD2qxQqYe0PAtA1Xxl4a8PaJ8AfFHhTTo7zVvDd/pug63peoh7a8+yQKA01uYw9sGjdW+8wDEjHIrmvjp4c1Pwf8As2/BXwrrIi+36L4m0OzuvIfenmIQDtbAyMg4OBX0nNo2kyeI4fEEunWrarb27W0N60QM0cTsrMiv1CsyqSB1I9qzvFNr4N17WLHw94ij0bUNQgcanY6deNG06tGR/pMcbfN8jEfOBwSOeaXIVznl/izS/FfwW8dePfiboWl2PiLwp4gA1fXLGW/+x3mnSwR4eWFmVklVlBPlnByB83NexeGtUttc8O2GtWSyrb6hbR3ESzR7HCuoYbh2ODR4l0fSfEOh3Wja9p1vqOnXqbLq0uow8cy5BwyngjIB59KtW8UcFukMKLHHEgSNFGAqgYAA9MVUY8pMpXJKKKp2eq6Zd6peaXa6laT32niNry0inVprYOCYzIgOU3BWxkDO046VpczLlFFFMAooooAKKKKACub+LwB+G+rA/wDPFf8A0MVsXmq6XZ6pZ6bd6laW97qJcWVtLOqS3RRdziNCcvtXk4BwOTWP8Xv+Sb6t/wBcV/8AQxUt6FLcyvjl/wAi/wDh/Svir4A/8pOPDX/X1P8A+m6avtT44f8AIv8A+fSviv8AZ/8A+UnHhr/r6n/9N01Z1Nn6GtM/TKiiiuE6wooooAKKKKACiiigAooooAKKKKACiiigAooooAKKKKACiiigAooooAKKKKACiiigAooooAKKKKACiiigAooooAKKKKACiiigAooooAKKKKACiiigAooooAKKKKACiiigAooooAKKKKACiiigAooooAKKKKACiiigAooooAKKKKACiiigAooooAKKKKACiiigAooooAKKKKACiiigAooooAKKKKACiiigD4v/AG1/+TpNF/69bT/0a9fZy9Pwr4x/bX/5Ok0X/r1tP/Rr19nL0/CvXzH/AHfD+j/Q8vA/x63qOoooryD1AooooAKKKKACiiigAooooAKKKKACiiigAooooAKKKKACiiigAooooAKKKKACiiigAooooAKKKKACiiigAooooAKKKKACiiigAooooAKKKKACiiigAooooADXxh/wWA/5AHgP/r6vf/QIa+zz0r4w/wCCv/8AyAPAf/X1e/8AoENdGC/3iJjiP4bPoD4Jf8i3F/1wT/0GuR/aw1PUdG+BvxE1TSb+50+9tNBR7e6tZmilhYF+VdSCpHqDXW/BP/kW4v8Argv/AKDXP/tEeGNY8afDHx34W0CFJtT1bRYoLWOSURIzsZMAseAPc11T6nPA4n4C674h+OPi7TfGlp4jvLDwD4SCWVnbWd7JFP4h1FY082a62kHyVJOI34c5JBHNdD4V+L3izxdr2tr4X8G6JLpuha2+kyw6l4j+yatctEyrJJFamExj7xKB5U3AZ4yKraB8OfF3w/8Ai9o/izwLaQXGkeIbSC18b6LJdJGkc8cSqL+DPBk+Uqyj7456njn/AIa+AvHfg7Wb8av8JvD3jXxFJrct1ZePNQ1G13rDK42F/MBuo/LTKhIhjAG0c1z3kjT3WegaX8WEPjL4ieHdY0ddNuPAcEV8jtdblv7KS3MqzfcGzlWVgN2CvU1xdn8cfiTeaX8Pb+D4deGYl+JJRdKgufFFyktuWgMu+ZVsiFTapwVLE5UkDJw39q74O+NvG3j3Tda8C3lrZDX9Ifwx4vmklCFNNeZJTIgY/O4HnLjBbEgHaum+OfgTW/tHw71r4f6FDfHwDqySpoy3kdqJbMwNAY4pJPlDKrDGSM4xmqlzCjylrWviP4vj8eaX8OtI8J6JqHjCbTG1TV1bW5Y9L0y3D7EJuPsxlkZ22hVEI6nPAycS4/aAWD4O6v4qm8KvDrnhrxDB4f1vQ5bzi2uXuI4SyThDvTD71O0FhgEA9OUutb8Y2H7fGrX2heCv7ank8AWX9oaX/asNvNbKZs/JI58t8NgN8wyMkZqTUfgt481P4E+OHvo9OXxr408TweJZNMju1MFuYbiN0sxOeC2yPBf7u4+lLml0Dlj1PSPir8Y9E+H3xB0jQ/EkdvZ6VqGiXuq3GqTXO37OLcxKIxHtO8v5vGGByAAOeMmT4z63YfC/TfE2vfD+607VfFWsppvhTQGu83V75pxA10dgW2JALMMuVUdzxWB8XPhDqnxn8eeFdU8ZeFW0bSrXw/qNreINUglutMunkhNvLDJGSCwMZcMpx1B6kUmueA/jPr3w58Nvrp0q88ZfDfxPHqOl3Zu1WDxPbxAqGlAB+zyujEENxuGe/D5pByxOx0r4neIdN+JZ8CePfC+naXqd5pE+qaNc6Tqz3tnfpCp82ItJDE8ci4U4MZBByDxiuGuviFpn/CufD/7Ulx4bkOp3tpa6C2my6oBbWFpPfbZJUbytzPudc8AEADjGT01n4N8W+Pfjjpnj/wAZ+HE8K6f4a0e60/TdNOoRXl1cy3K7ZJneIlFRV4VckknJwK4rw98KPiZc/B7Q/gbrfh/TrfQtF1mKe68TjUY5Y76ygufPRIrUN5iyyEIp3gKo39eKLyD3T1n9o7wZ4g8ffCi70nwj4s1Pw3rkbLdade2F9LaiSRQcQzNEyt5L7tpxgglSMkYPDfAfxfoB+A+vfE7TNO8SLq2g213aa1pGq+K9R1GGK8tQDLHG9xNMm0kLtlQcqxX1Fdb+1RZ/ErUvhLPoXwrtN+qanMlpdXK3kVvNZWbA+dJEZGVTJgBQMgjeT2rP+HvhfUJvg3ffCofDO58C6HHocthZ3EusWl55jMChLC3YneSxdmI5Oe5qn8Yl8IviD4ztpfw5+Gvi6Xw/GYfH99Y2k0bXp/4l32qLerA+X+9xyuMLnOeOlb/gr4gvr/xO8d+ETpItx4Llt4hcfad5vPMgEuSm0bMZ29WzjPHSvMfCvw4+I/iLw38NvBHjPwvY6JpPw5vLe6u9STU4rpdXe1Uxwi3jjO6MNw7GQAjp1rP8J6j4/tf2q/jVZ+DvCVprAvp9PjN5danFbxafMbRAJJkP7x4wpziNS3BGORS52HKiT4hfFLUPiT+x94c8VW9rceHx408RWOlXkFnfs0kVu+oeRKqzBUbLojDgAgOan+C1z4c0b9rrxLY+F9Gm8EeGo/CSO2h3GkyaUmp3KTktewWrom8RxoytKF53AZIxXEeJPCnjr4efsZ+E/BGuaDaQ6xoHjrT0s5TqCSWupM+oGSNwUy0SZcA7huHPFesN4M8a/Ej42aJ418Y+Fx4N07wto1/ZW1r/AGrDe3F9NexGKQ5iJVIo0yRk5ZiOMVHvNor3eUjb45+JpPhnJ8WbL4fW83w+hnZmuW1cpqz2ayGN7tbQwmMqGBIUzBiozgVq+LNW0T4teNNZ+C2o2c40OfQdN1x9StLsCS6jefzFiKNGQEPkruOcsrEfL1ribL4ffF+3/Zzk/Z/PhvS3szC+lp4wOqR/Zhp7Sl/MNr/rzMEJXbjbu5zium1DwV4x8AfGa18Z+B/DC+K9Nl8J2+g3Fj/acNlcW8lqx8qUNMwVkdWIIByCOmDTvLqLlj0KHiTxX4H+J37Lfi/XviB4T01LDwzNqljLayuty1tNbeZCskEjIpSZgRsKgMpYAE9a0v2Z/iTqmrfsf23i7XYpLrXvDNhdWmsQXDssrXVpuUrK2OHZVjYnB+/muem+CXjJvhb4W8B3TafcW2reMX8Q+O5reULCYjO901tGrndIpk8pMjnCZPBro7H4e+LdL+IHxO0mzsbdvCnxDtje216t3Gn9mX5t2hlV4D8ziQrG25cjI5qve3D3bWNC8+M4j+EfgfxNbeHJbrXviCLeLRtGjuQEE8ib2Ek5X5Yo1yWfYTjopPFTaX8UNb0/x3qXgnxx4ZsdM1uHQ5db0uTTNTa8stSt4srIqyvDEySK4wylMYIIzkCuB0/4c/E8/Cr4bGLw3aWHib4TXkRtrK41SGS316ERGKXZJGT5JZRlfMxz1rrNN8E+LPHPxob4g+NNCj8L2lh4dn0PS9LF9HeXTmc5muJZIiYwAAFRQSepOOKmMphaI+/+N0tr+zz4Q+KTeG4RH4mutOhurRr8gWKXUqxlxJs/ebS4ONq/UVt/tSaF4r1n4Q6hN4H1nUNN8R6Ky6npzWdy8X2p4Tva3lCkB0dQRtbI9q808N/DH4l6j8L/AAd8HfEfhzTrDRPCeqWs9/4hXUo549UtrObzIkt7cHzEeTbHu8wAKN3U4z9Iq37wE+uTVxvKIpcsdj5i8J/FjxD8XPFVx8Q/BcOov4c+HvhlryfR0vJLOPWNZkiLvayEAhlhVWwGDDJHHNehW/xvtL/w/wDC3U9J0cXTfEu78hIWuwrWKiBpJWxtPmFCoUj5eucjobv7K3gfWPAXgnWtL1+ytba4v/FGoahGkEiSK0EsgMZO3jJHUHpXj/7EfgC4PxY8TXeq3ayaP8MNf1TQ/DVht5geeYyzTtzjOwogx0ANQuZWH7p6b4F+Lfivxpf3t54b8IaHJo1hrkultb3viT7PrL+TIElkFo0HlqfvMqvMpIAPBIFTeF73Q5f2vPHFzcWEyajovhSwjbUZLsNELWSSWRlSIRgp80YZmLtuwuAuDnjvg74C8eeCrhbTWfhL4c8U+KIdVmlT4iX1/atJPE8m5ZpN6m7QpGdgjQYAQAYFdZdeDvFWn/tJ+I9ft9BXVPDfjXQbXSrm8i1CKJ9KaLzgzPE5DSKVlBGzJ4NPmkFomDrX7ROr6Z8LZfixN4Bj/wCECmkmisbwari/k271hlktzFsSGWVNoZZHcBgSvOB0118WdduG8F+HtF8HQz+MPF2jnWJtOu9SMFnpVqoG555xG7n52VVCRMWOchQCT5Vr3wj+MGo/sxx/AVPDmji00Sctb6/Jqkfk6pbxTGaGFYRmWOR8hWLgKuCcmu98R+EfH4+IHhH4veHvCdouuaToTaDrHha51OJXmtGkDK0FwuYfMRgxwxAK8ZzS55j5Ynq3gq98QXfh4XHirRLfR9SSWVJra2vhdwsiuwWWOXCFldQrDciMN2CoIr5l0vVNRH7Gfxd+KmnardWus+Jtb1G8i1G0naGaKC3mW2gVXQgrtSNuh/iPrX0R8IvG1j8QvBf9tW2nXenOt1cWF5Z3bK0lvcQyNFKhZSVcblYblJB6ivA/hv4U1fXv2QPiZ8HNDtV/t3RfEGpaZDbTyrGGWSYXMDFj91WSTIJ/umqlqTA6j4C654i+N3jCw8c23iG8sfAHhZRY6faWl7JFN4gv1RBNcXYUg+SpztjfhjyR3rifgd4l8Aa14o8c2XxN+KWsW+tR+N76y02xk8eanYkW4k2xRxww3MahdxIGFr0zw78OvFvw/wDjLpninwLawTaD4ktoYPGujvdrGsFzHEoF/Bk4LnBVlH3hz1PGT8EtO+LPwuvPGmnr8LbnXbXXPFl7q9ndWfiWxhXypWyoZJHDBsDkYqPUrToe3eINMXVfDN5o6399ZLeWr263dpOY7iDcpXfHJ1VxnIbrkZrwL9lzTH034lat8NfHmr+KtT8aeDdt/BqzeL9UmtNYsZHIhnktzctCkgyEeJkx3APJr1nxJq/xMi1TWI9F8F6bcWUOgm40qebVUWW51LOBbSJ0WMDnzcgdK86/ZW0L4heCoJIfFfwzvZtf8TX5vPFHiqXX9Pk82U5AxGjl/JiA2qg5HPHJq5NXRMdmdd+1fpfi66+Ec+ueBNT1Cz1/wxOmr20FncyRpqCQndLbSqhAkV493ysDyoA5rj/gf46vvjj8aW8b6DqepWvgXwppkdrDbRzSQx6nqk8ayTmVAwDiBSqAMCASSOa9d8DX/i261LWV8VaBY6XbWuoGPSZLW++0NfW2MiaRePLbts96439lTwVr3w8+C0nh/V9PtYNRTVL+6SCCZWjZZJ3eLLLwAVK59Kf2hfZMf9uac6F8KdL+IMIIvPBPiTT9VhZdoJTz1hljyeoaOZlPIzmvRPi9t/4Vxq2OR5K4/wC+xXjv7WFx4p8T/sv6R4R8VaHZaN4t8da9YaQum2l19qhhc3ayFvNA5AhhLE5459K9g+MgVfhnrGzgCFcf99pT63DojM+OH/IuH/Paviz4A/8AKTjw1/19T/8Apumr7T+OAz4db/Pavir4A/8AKTrw1/19T/8ApumoqbP0Kpn6ZUUUVwHWFFFFABRRRQAUUUUAZdxrVlDry6NlmvWg89YgQCyZIyMkZ5FTNeThsDTLs/8AAov/AIuvJP2gru4sPiVY3tpKYp7fSHkikXqrBpCDXlngn40+LtYsQL3xTNbXkZ+ZfIj2uPUcfpXpYDK6uNT9m0rdzhxmPhhbcybv2Pq77bcf9Au7/wC+ov8A4uj7bcf9Au7/AO+ov/i6+c4/ih4qVcDxiT/vWsR/9lpsvxO8VORnxi4x/dtox/7LXpf6r4v+aP8AXyOP+3KP8rPo77bcf9Au8/OL/wCLp0d1M2c6fcr/ALzR/wDxVfN4+Jnikf8AM5Sfjbx//E0f8LN8VHI/4TBuRj/j3j/wo/1YxX80f6+Qf25R/lZ9JfaZ/wDnxuP++o//AIql+0zf8+Nx/wB9R/8AxVfNX/CyfFK9fGUx/wC2cf8AhS/8LM8U/wDQ4yf9+Y/8Kf8Aqviv54/j/kH9uUf5WfSf2ib/AJ8bj/vqP/4qj7TN/wA+Fx/31H/8VXzd/wALM8U/9Dg//fiP/Cj/AIWb4r/6G9//AAHj/wAKX+q+K/mj/XyF/blH+V/gfSIuZv8AnwuP++o//iqX7RN/z43H/fUf/wAVXzd/ws7xX28Yn/wGi/wph+JXivqfGUn4Qx/4Uf6r4r+aP9fIP7co/wArPpT7RL/z5T/99R//ABVH2iX/AJ8p/wDvqP8A+Kr5s/4WZ4o/6HCT/vyn+FH/AAszxR/0OEn/AH5T/Cj/AFXxX80Q/tyj/Kz6T+0y/wDPlP8A99R//FUfaJ/+fKf84/8A4qvmv/hZXij/AKHGT/v0n+FL/wALL8Uf9DjL/wB+o/8ACn/qviv54/j/AJB/blH+Vn0l9pn/AOfG4/76j/8AiqX7TN/z43H/AH1H/wDFV81/8LK8UdvGM3/fiP8Awo/4WV4p/wChvl/78p/hR/qviv54/iH9uUf5WfSf2mb/AJ8bj/vqP/4qj7VN/wA+Fx/31H/8VXzZ/wALL8Ud/GMo/wC2Kf4VL/wtHxWMY8YZ/wC3SL/4ml/qvi/5o/18g/tyj/Kz6O+0zf8APhcfnH/8VR9pm/58Lj84/wD4qvmv/hZXirdkeMpf+/Ef+FOHxM8Vj/mcZD/27x/4Uf6r4r+eP4/5B/blH+Vn0l9pm/58Lj/vqP8A+KpftE3/AD5T/wDfUf8A8VXzY3xM8VFefGDj/dgj/wAKP+FmeKP+hwl/78x/4Uf6r4r+aP4/5B/blH+Vn0n9pl/58p/++o//AIqj7RP/AM+U/wCcf/xVfNf/AAszxP8A9DhL/wB+Y/8ACj/hZXin/ocJf+/Ef+FP/VfFfzx/H/IP7co/ys+lPtE//PlP+cf/AMVR9pm/58bj/vqP/wCKr5qPxM8Unp4xl/78x/4Uf8LK8Vf9DlL/AN+Y/wDCl/qviv54/j/kH9uUf5WfSv2mb/nxuP8AvqP/AOKo+0zf8+Nx/wB9R/8AxVfNX/CyvFP/AEOU3/fiP/Cj/hZXin/ocpv+/Ef+FH+q+K/nj+P+Qf25R/lZ9Kfapv8AnwuP++o//iqDdTj/AJh9yf8AgUf/AMVXzX/wsrxT/wBDlN/34j/wo/4WX4p/6HKb/vxH/hR/qviv54/j/kH9uUf5WfSf2uftptz/AN9R/wDxVKtzKethcD6tH/8AFV81/wDCy/FH/Q5Tf9+I/wDCsXx18avEfh3Q5Lz/AISua4uMHyIFhjBdvc44HqaUuGcTFXc4/iNZ5Re0WfS2peLtG07xXpPhm+nNvqmuGUWFsWUvII42kdsAnChVPJ4zgV0VfBP7OHivXfGf7a/gPX/Ed613f3WnX+9yMBQLaXCqBwAK+9vevnqkXCTi+h7EJKcVJdQoooqSgooooAKKKKACiiigAooooAKKKKACiiigAooooAKKKKACiiigAooooAKKKKACiiigAooooAKKKKACiiigAooooAKKKKACiiigAooooAKKKKAPi/8AbX/5Ok0X/r1tP/Rr19nL0/CvjH9tf/k6TRf+vW0/9GvX2cvT8K9fMf8Ad8P6P9Dy8D/Hreo6iiivIPUCiiigAooooAKKKKACiiigAooooAKKKKACiiigAooooAKKKKACiiigAooooAKKKKACiiigAooooAKKKKACiiigAooooAKKKKACiiigAooooAKKKKACiiigANfGH/BYD/kAeA/+vq9/9Ahr7PPSvjH/AIK/f8gHwF/19Xv/AKBDXRgv94iY4j+Gz3/4K/8AIuxkdPIT/wBBrZ0//katR/697f8AnLWH8CyH8J2zDobaMj/vkVx/7WniXVvCfwT8ea3od1LaahHpdvHBcQvteEu8ib1PYjdkGuqbtc5o6nr7RyIPnR1z0yMUlfMvw4g8LeGf2uvCvh3wNaX/AIdsn8NXSa4b+0nsY/Edym0IYxOF+1zIcuZU3ZBJDHNfTVTCXMEo2ClVSzYUMT6Cvmz4neIdFP7ZWqeHfHfxS1Pwp4dg8IWtzZW8fjKXRYHuWnkVmBSVFZigGRzwBR8a9b8Pp4t+FngA63rXiDwFrSX+qajJayXuvT6zFAu6KJ3hEs08JkkBOcqVUAnaMVPtCvZnv0fhfQrbxrceLU0e3j167s1sp7/DCWS3DbhGT/dDc/hWpXyV4Y+J+m/Cbx98SbXwP4d1q+8H6Toll4gj0C8tbrSjp5eYQ3LW8d1EHWPDiTaE2kqcEc17h4k+LFrY/ETwj4Y07RX1OLxXot3rH22O6Cizt4Y1dWKbTuDl9udwwfWiNRClTkei0V5EvxyhP7Ovh34r/wDCMME8QXdlb/2b/aA/0f7TcrCGMvl/Ns3bsbRnGOOtXtF+M+mapqHizVrXR5D4F8I2shuvFv2nMV5cx5MsNrCEJlRAMeYHA35AB61XtELlkeitqOnrq66SdQtRqDQmdLMzr55jBwXEed23PG7GM1ar510nxnPonxCsvjp4q8A3Wm6H46tbLRrW/Otx3FxpVvI5a3aa0ECGJZWK7ys0m0kcV6x+0bf3+j/AHxvqel3k1nfWPh2+mtrm3kMckMqwuVdGHIYEAgj0pRmNxOyqrqWo6dp32f7fqFnaG6nWC3+0TrH58rfdjTcRuY9lHJr54+BfivxX8ctQ8PTaP4nv7LwX4Kgt11rUbS+eO68SausCGS3Z1O77Om/LknEjkfeHI1/E+van8Sfi39p8OeBRrVr8JteYPFe+IUsXur5oPvx2zWzhxGsmY2eWIMw9Bmjn0D2Z71WVpPhzQtL8QaprenaXb22pa08b6jdIpDXbIgRC574UAD2FcpoPxQiuvi54n8Barob6Vc+H9Ig1e3mluw/222dTubYFwjRsNrAM475rzyz/AGifGd74H8HeK7P4Tab9h8caqmmaXHceLnjn8xw+HdBYkCLbGx3KxOCPlodRBySPb/FXh3Q/EtlBa69plvqEFrdRXkMcwbEc0bBo5B/tKcEe4rUrzTxF8S/Eul69oPg2PwRp97421yG4vG0yDxAfsNjaRPtNxNdtbB8EsiqqwEkkjouazrf4+6FYeAfF2t+LdDvdG1bwPfrp+saLBKt3I00mPs/2eTCCVJVZSrMsZ+8GAxT9og5ZHrlFeY2XxP8AEeleNvDnh/4h+BYfDkfi5jBpV7Za5/aCLdBQ/wBmuVMEJjcoTgqXUlcbuhPM/tyeILnQdO+Hqf8ACWah4a0zUfGUFprF7Z6s+nf6K0chZXnR1Kr8oOdw6Cj2mlw5Pese6UV5JpGueGvDHw78ReLvhl4qb4iJpsfnX0eofECe/hgSJGdtsp+0+U+wk7Qo3fLkjANYvhv46eOdW17wHpg+F2hxN8QtNfU9Mf8A4TKQmG3WFZmMo+wABwjDCgkE8ZA5o9p3D2Z7rRXAaX8Rb7Wfif438C6J4bhm1HwhbWk0Ml1qRgh1BrhNwRiInMIG372Hz6VzXgn4/Wvib/hCtO0/wrcLr/irUryyv9Le9/5Ay2m4XEskixneqsEVflTcX/ho9ohcsj2SivKPAvxY8U+NZL7U/C3w7hvfDmn61LpclxL4hW31JjDII5ZFs2g2DB3EK86sVUH5SQtdJoPj+HUfjP4m8APpgtx4a0u0v31FrrKzrO0g27No27dhOdxznoMUe0Qcsjs6xNK0Twr4RXWtYsrKw0dNTuZNT1m7MgiSSXGXnlZzhTgcscDFeVT/ALQd+ngif4kp8PJ3+HUGpfZG1wauv25oBJ5LXi2Xk4MIl45mD4+bHamfHDxddePvE2ufAXRPCN1qZ1bw/bX8mqR6wtlb/ZpZDuWSQ28xjLBVUYRy4duE27qnniVyyPb7aeC5t47m2minhmUPFLEwZHUjIZSOCCO4qSvG9I+O3hy2+Auk+Lrfwzfx3t1qS+HbHwzBNG076msjQC0STITaGQnzDgbAWx/DVnSPir43X43Wvw58TfDvR9IludMfVVvYfFb3SzwRkCRYIxZIZJU4JQlOCSG60/aJC9mz1uivKfhV8V/FXxB0228S6F8OoX8K3eozWi3beIFGpKkcjRtK9o0ARQGU5Tz9wHYnitjw78UdP1X4heN9GktINP0PwL5MOoeILvUEjgM7R+ZJHtIARYlK7nZ8c9BjNP2iFyyOq8H+HdE8KeH4dC8N6Xb6bptsXaG1gBCKXcux5JOSzMxJ6kml0nw9omma/qmuadpVtbalrXlf2ldRLh7vylKxl/UqGIB9DXHeKPigdH+Kmn+DYtBjvV8QaBdapoOoR6koj1G4twHe127Dt/dsriQFgQfu8c8+vx/0+4+Cvgjx9p/huS6m8aaxbaTHpIvQstrcSTGKRN3lncY2VuNq5wOlLmWw+WR7JRXi37RXiPV/hd8XPCvxHu9evx4Fui2i+JrJ5na1s2fLQXqx5wp3AqzAdCM9a5n4b/FPxNpGi2PxV8X22pXWifE3xZFp2l2r3zLD4dsGVks5RCQwJlKZdgVOXXJPSn7TWwez0ufR9FeU+O/jlpXhTxN490++0G8ubTwDoVrql7dWc6yPM9wX2wCPA2EKgbczYwckADJ6L4f+KPHOqy283iPwHp+lWF5Yi7t73TfEY1FVJUMElVreEqSDwyeYMjnAwaPaIXKzqtP1HTb9rhNP1CzvGs5TDci3nWQwSDko+0nawyPlPPNWq+ffgb498J+B/wBlK6+IMGi6lt1LxBesbFrmO4u9Rv5rtoVQOqRrlyFA4AVR3xzt618b/EHh34heG/Anir4cLZ+IPFF/bx2UNlrv2q3Nq6ymafzTAjeZAYxvi2Yw6kOc8JVENwZ6rq2gaLqetaZq+oabb3N/o0kkmnXEgy1o7qY3ZPQlMrn0JrL+M3/JMNY/64r/AOhpXK3HxS8Sav4o8SaZ8PPACeJbXwnciy1K9uddSw8+7Cq729qvlSCRkUqGMjQrvbaGON1dP8Ym3fC3VjsZcwodrYyPnTg4p33FYofHA/8AFN/j/Sviv4BD/jZx4ZPrcz/+m6avtT44f8i2fr/Sviv4A/8AKTfwz/18z/8ApumpVNn6GlM/TCiiiuA6wooooAKKKKACiiigDxD9pL/kebb/ALAkv85a+QtPJVFKlgcnkfWvrz9pH/kebb/sCS/zlr5Csf8AUr+P86+s4b2qfI+bz7eHzLn2m4/57P8AnR9puP8Ans/51FRX1R86Sfabj/nq/wCdH2m4/wCer/nUdFICT7Tcf89X/Oj7Tcf89X/Oo6KYEn2m4/56v+dH2m4/56v+dR0UgJPtNx/z1f8AOj7Tcf8APV/zqOimBL9puB0nkH/AjSfabj/nq/51HRQBL9puP+e7/wDfVJ9puP8Anq/51HRQBL9on/56v/31Sfabj/nq/wCdR0UASfabj/ns/wCdL9puP+ez/nUVFAEn2m4/56v+dH2m4/56v+dR0UASfabj/nq/5077Vc/895P++zUNFAEv2q4PWeT/AL6NJ9puP+er/nUdFICT7Tcf89X/ADpftNx/z3f/AL6qKigCX7Vcf895P++jSfabj/nq/wCdR0UwJftNx/z3f/vqk+0Tf89X/wC+jUdFAEn2if8A56v/AN9Guf8AGrySRuXYsdvc1uVg+MP9Q/8Au/0rOp8LKp/Gdp+xh/ydl8O/+wbqH/pNLX6H96/PH9jL/k7D4c/9gzUP/SWWv0O71+aYr+PP1Z99Q/hR9ELRRRWBsFFFFABRRRQAUUUUAFFFFABRRRQAUUUUAFFFFABRRRQAUUUUAFFFFABRRRQAUUUUAFFFFABRRRQAUUUUAFFFFABRRRQAUUUUAFFFFABRRRQB8X/tr/8AJ0mi/wDXraf+jXr7OXp+FfGP7a//ACdJov8A162n/o16+zl6D6V62Y/7vh/R/oeXgf49b1HUUUV5J6gUUUUAFFFFABRRRQB59428aNoPxMh0m+u3t9Lm0v7Q80aruhcPICxyDkYUfTFRx/E3wQ4Vk8cXDKwyGFumD/5Criv2nf8Akfv+5cf/ANCmr5t+H/iy60nTls5UWa3xlMjJT2HtXu5PllHGxk6jat2/4Y8jMswqYVxUEnfufZzfEDwaM/8AFfN/3zF/8aqJfiP4Kb/mebgfWFB/7Sr5a/4T2H/n2T/vij/hPYf+fZP++K9r/VrB/wA8vw/yPL/tyv8Ayo+qI/iL4L3A/wDCdSN7NFGP/aVL/wALP8D/APQ4y/8AgP8A/a6+Vv8AhPYf+fZf++KX/hPoP+fVf++aP9WcJ/PL8P8AIf8Ablf+VH1T/wALM8En/mcJR/2xH/xunf8ACyvBP/Q5Sf8Afof/ABuvlP8A4T6L/n1X/vij/hPof+fVP++af+rOE/nl+H+Qf25X/lR9Wf8ACx/BR/5nVx/2zX/43TZPiZ4HTG7xk5z/AHYgf5R18rf8J9B/z7Kf+AUn/Ce2562if980f6s4T+eX4f5B/blf+VH1SvxP8DdvF8p/7Yf/AGunf8LP8D/9DbJ/34/+wr5V/wCE9g7W6Af7lH/CeQdrZD/wCj/VrB/zy/D/ACD+3K/8qPqn/hZ/gf8A6GyT/wAB/wD7Cm/8LO8E/wDQ3yf+A4/+N18r/wDCe2//AD7L/wB8Uv8AwnkP/PtH/wB80/8AVrBfzy/D/IX9uV/5V/XzPqj/AIWd4I/6HCX/AMBx/wDG6P8AhZ3gj/ocJf8AwHH/AMbr5X/4T63/AOeA/wC+BR/wn1v/AM8B/wB8Cl/qzg/55fh/kH9uV/5UfVCfErwU7BV8ZyrnuYAB+Zjp0nxG8Fxxlj42LY7KkbH8hHXyoPH0P/Psn/fFH/CewHrap/3wKX+rWD/nl+H+Qf25X/lR9UL8S/BDf8zrKPrAB/7Tp3/CyfBOCf8AhNX45/1af/G6+Vv+E8t/+fWP/v2KQePYO1qn/fNH+rOE/nl+H+Q/7cr/AMqPqofE/wAD/wDQ3Sn/ALYf/a6X/hZ/gf8A6G2T/vx/9hXyr/wnkH/PBP8Avij/AITyD/n3Q/8AAKf+rWD/AJ5fh/kH9uV/5V/XzPqn/hZ/gf8A6G+X/vx/9rpD8T/A/wD0OMo/7d//ALXXyv8A8J5B/wA+y/8AfAo/4T23/wCfZP8Avij/AFawf88vw/yD+3K/8qPqf/hZ/gf/AKHGX/wHH/xuj/hZ3gf/AKHGb/wH/wDtdfK//Cd23/PvH/3xS/8ACeQ/8+6H/gNH+rOD/nl+H+Qv7br/AMqPqb/hZ3gf/ocpv/Acf/G6Rvib4IP/ADOc4/7dl/8AjdfLX/CeQf8APun/AHxR/wAJ7D/z7r/3wKP9WcH/ADy/D/If9uV/5UfUn/CzPBH/AEOlx/4Dr/8AG6cvxN8Dj/mcpj9bcf8Axuvlj/hPoP8An3X/AL4FYfj34hXX9iyW2mxrDLMpUzBRlF9veplw5g1G/PL8P8gWeV27WX4n0L4y+P1h/wALd8FeCvBuo/2ouvawtvqV26L5cMYBLRqNoJc8fQV770r80P2dyT8cPheSSS3iViSeSeDzX6Yda+PxNJUqsoR2TPpKE3OnGT3aFooorE2CiiigAooooADXxj/wV+/5AfgL/r7vf/QIa+zj0r4x/wCCv3/IE8Bf9fd7/wCgQ10YL/eImOI/hs96+AXPguz/AOvVP/QBXnP7d5I/Zz8fkct9gscA9CfObAJ7V6L8Az/xRNn/ANeqf+gCrPijwzoPi/8Atrw94n02PUdLvLa3FzbSOyrIA0hGSpBHIB4Paumau2jnjpZnmt9oHj74lfED4cX+ueCZfCOm+Cbz+1bu8uNVtrpr2byvLWC2WBnbyzksXlEZwANueB6l4G1TxVqU2sDxP4Vj0FbTUZINLZNTS6/tC2AGy4IXHlFjn922SMda2dPmtLiyjksJ4Z7fbtjeCQOhxxgEEg4Ix+FT0oxsKUjxPxBo3jrQP2ttV+IGmfD/AFHxJouo+FLbTEksNSsIXSdJ5HYMlxPGcbSORnrVj4meH/Gmt+KvAfxZ0LwZcR634TuLqG88NX2o2iXFxZ3MZik8uZJHgEgG11BlCkcEg17JRR7MftDxvwD8Ota8S/Ebx747+IWkrpMfi/SE8PWWiSTRXE9tYqCGaZ4meMyOzZ2o5AAGTngcx+yb8HvHnh/VtR1L4lC2W50XRB4U8LPHKkh/s5WdzO2xmwXZ1yG5ASvouij2aD2kj5fX4X/ELUv2RdH+EeqeBCLzw/qmmpM82o2UlrqdtHeh5pI8TFtvlrkpIqMd2ApOa6HR/hF4y0vwd40+CEM/nfD3WdKn/wCEY1ma6R5tEeQnNjKjNvkiBJZJACQMgk5GPf6KXs0HtGfPviPwj8T/AIh/Cfwx8KvEngtdBi024sDrfiBtTtZrS4isyMfZIo5DMzS7Vx5iRhQTnkAH1b48aJqPiP4I+L/DuiW/n6hqug3dnYwGVU3yyQOiKWYgDJIGSQK6yomurVbxbM3MIuWjMiQGQeY6g4LBc5IB70clg5rng/hP4a+Ofhz4o8I+LfBGlR3P9p6dY6X498PfbIo0cxxqg1CFmcIZo9u0gH94uMfNlqqaL4D8VaH4+8U6r4q+Dtl8SNXvdee/8PeJZ7zTytla5BhtibpxPbrCQf8AUxuDuJGT1+iKKfsw9oeAftdfDL4i+Kdc8P8Air4bpZpr02mXPh7XybiMJHY3S4klVpShfyyW2jG456DpWv8AGb4YapZ/Df4d6f8AD7TP7Qf4d65Y3kWnR3EUL3lvFG0UoR5mVA+HLDcwBwRkHFe0UUezQe0Z82eMtf8AFNr+3b4e1LTfBF/qN1J8N5DeaKuo2kV1ao18C21nk+zyOrhFb94ARuIZioUt1z4H+OPGXg/4leINSWz0DxT421rT9R0zTZ7hZ47SPTyBbx3EsW5d8hDFvLLhdy4Y8ive5PCnh1/H0XjdtLj/AOEgh046YmoeZJuW2aTzDFsztwXG7OM+9bVT7O+4/adjxfxFoPjn4rePvA974m8EzeD9N8H6iNYvnvNUtbqS9uhHtWG3W2lkxGCWYvIUOAABknFr9rbwp4r8SL4C1Hwp4fk1yTw34ug1a9tIbu3t5DAkThipnkjQtll4LCvWLS6tLrzPsl3BceS5jl8mVX8tx1VsHgj0PNWNkm3ftfb644o5FYXNqeTfFS++IfjH4JeMtB0n4X6xo+sahpb2dhHqGrabtnafMbsGiuXChA2878ZAwu48VkeKvh54j8MeM/hFr/hTQ5fEFp4B0ufRr6xtrmCCdoZLQQrNGZ5I0OGVSV3ZwTgGvbqKr2Ycx4/oeh+I/Bn7TfjPxteaFLc+GfFWnWLyatFeWyJpP2aNhL9ojklWQgAZBjV/fFeR/sd3sUn7XniXxZqXh+Owi+JmmT614Tkwdy2iXTrKuGzteX5JWAxnIPevqvxdoeleJ/DN94e120+16XqUDW95b+a8YlRhhlLIQwBHoRWNrnw38D6q3h03Xh+FW8JsraG9vPLbvY4CjajROpKEKoKMSrAcg1HI7le093U8d+DvgXxj4Quc+Jfg1pvi3xtHq80o+IFzqFhtuUeTKzNLITdwhIzs8tYWwECqMGun1rw/4s8O/tBeMfF1v4duNU0HxT4Zgsjf2t3bJ/Z0kAnLNNHLIjspDggxK54PFey1HdQxXNrLbTLuimjMcinupGCPyNP2elifaHx98ErD4k/EH9grRPhho3gf7NZ69G9o3ie41W1NnDZG7d5JTDv+0ebwyBRGR0O7Gce5eA/Amt6F+01qniMWn/FPt4Q03SbO7M6Fnmgdw6lAdwwpByRg54Nd74H8NaD4O8J2Xhnwxp0enaTpyFLW1jdmWJSxYgFiSeWJ5PetaiFOw5VD5H+FPgvxH4r/AGeIdS8Ix21zrng/4pX3iCxsbiYQx6g0F3KGtzIRhC6uwVjgBsZIGSPVk8KeMvG/xy074haxoM/g6HwzoN7YaRb3l5b3N3PdXS7TMwtpJI1iRRx825mJ+UAZPpXgnwr4f8H6TNpvhrTE0+0nu5bySJJJHDTSsXkbLEnLFj7c8AVsUKncftD55+APgnxT4Ng0qDXPgnp+oeNLe8kXUvHtzqdhJ9rVpGL3Jn3te7inAQxYGAvC5NQ+O/hj8QLOP4s+D/C3h2HU9K+Kdyby11mTUIoItJlnQR3Auo3YSsFAZ08pJN24A7ecfRlFHsyfaHhfgPwb4+8QfFD4fa94v8M/8I3afDjRbi2+bULe5/ta9nhWBjCIncrAiIzZl2OS6DZw2ML4d/BHxhpn7SkjaosB+G+g67eeKNABmRnk1G6jVfK8sHcixP5rjIAJIHevpGiq9mHtGef/ALU3hXVfG/7PPizwrodhHfapqlj5VnbySIgeQSKQNzkKDweSa5/9qPwut7+xf4k0WaLyJ9J8NJdRiLGbee0RZwVI6YaHqK9gqn4g0yw1zQb7RNWtVutP1K2ktbuBiQJYZFKOhIIIBUkcEHmiUQjI+dPBfw7+IPib9k7xF4j0rX4bT4h/FCO31ie8huGhWOArH5NkkoyyKLYeXu7NI/OOa9D+CWjNo+o/ZdK+AunfDuzuLHbqN6txp3mTyKuERFs2kMwBLZaUpgcjJOK9G8N6Pp3h/wAO2OhaLaraafp1vHb2sCsSsUSKFRASSSAABySeKvUlAPaHy/pvwj+IU37M8nw0m8OLa6x4W8R/2/o99Pf27WOsNHdvOsSmOUyxFkcjMsagEjtyN3xVonxQ8SftGeDPipefC6SHTvDUE9gdIfWbBr9XnT57wYmMHlq3ybRKZCCTtHf6DopeyH7Q8GsRr37P2seO9dv/AA5ca54F17WpvEs+qadcw/atHaYRC4We3lZGkjBDMrReY2FIKjNen/FyeK5+E+pXMLb4p7aN429VLoQfyrT8c+GNC8YeGbjw94m05dR0u6ZDPbPI6LJtcOoYoQSNyjIzg9DkEis/4zn/AItfrB/6ZL/6GKrltcNzN+OH/Itt/ntXxZ8Av+Um/hj/AK+Z/wD03TV9p/HD/kW2/wA9q+LPgH/yk38Mf9fM/wD6bpqVTZ+hVM/TCiiiuA6wooooAKKKKACiiigDxH9pD/keLf8A7Akv85a+QLH/AFC/j/Ovr/8AaR/5Hq3/AOwJL/OSvj+w/wBSPqf519Zw1tP5Hzefbw+ZYooor6o+dPaPJ8KeGP2ffDfiafwPousahqErxzyXqtk4J5yD1rU8MWHhy++A9543tPhhpWoakdUMUdjFDLIqJlVwAuWwOT+NYvxF/wCTS/Bgz/y+SZ/Wun+EVl4u1D9k2e28EPcLq7awxjNtcrA+wMN2GZgBx718zVuqXO5WfPbVtK1356I9ynrU5EtOW+yvfT8Tnfg7p+heLPjNHZa/8P7DSLe10uWSTTVhkRZGHIdlfnODx9Kfd+CvDh/aD8Mmx023k8M+JlWeC1xuiUhSJI/wYVp/A/R/G2j/AB6f/hPRdf2lcaLM6vdXSTu0YGB8ys3AwRjNSfst31t4jvLfw5ezRrfeG9WbUtNZz8zRMSsqD8waK1WcHOcJXiorZtrW+q9H17BRhCahGSs23urPToyh4d8H+GLjT/inJNodqzaLI404sp/0UBTgJzxTtL+Ftt4q+CPgp9B0mCLVtTvWGoaiEO5IB5m5nOegwvHcgCtjwk6nSPjPtIIMsnI+jVZ8N+N7vwF+zv4A1qEGS2a/eG9tx/y2hbzdwHuMAj3HpWdStiLfu373Mra/3f6+ZcadD7a0s7/+BHDeJ/D/AIQ8WfF3R/h74E0+3trW0cwXuqxjdJdsozI+c4IAU89ySemKk8U698NfC3jxvCtr8ONP1DTdOn+y3V/dzM11Kc/Mynpxnv6Vuatp2jfDL496B490yaN/CevFpIZkOVt/MQhxjrtAbcPbI7Vm+Pvgv4o1v4lXms6MdPu/DeqXX2saul9F5MUTHLlvmycYPQEdOeuN4VqbcVUm1Dl0u2ryvrfzXYylTmk3CKcubWyT0tpbyfcTxB4T8D/D347abHrdmL/wnrFoJYlufn+zh+AzdyFI+uD7VB+0nZaZ4VvZdGs/APh+1sdSQS6ZrFoX8wxBgTjnG7se2Gz3re8Y6fo/xd+Pek+FtIvo59H0HThDd3kT8TqhBbyyOuSQuRx1INU/2rNC8d31x9vfw0dP8I+G4hbWJFzA2EJVN5UOW+Y7QBjgAe9KjUcq9H2k9bapu3XTrq32HWjalUcI6X0aV/X5I5X9lfQtG8RfExrHXdNt9QtVsZZRDOMruAGDW18NL7wn4x+K9h4Zufh14fsbb7XJ5klsJNzhAwCkE4wf6VV/Yz4+Lkn/AGDZ/wD0EVS/Zq4/aOsT/wBPVz/7NXTilJ1aru9IprV6bmGH0p0lZat30R2lj4d8D+NLnx14bj8IafoV14aV5bPULJ2UsF3Y8zJ6ZXntj6Vy37Ofh/wt/YuveMfG9hDfaRprQ2cMcoyrTSOuWA9VBX8GNP8AjB8UdYt9Z8TeFtG0rR9Ht7q+kS9ubC2KXF2o4PmMSckjqQAa6PxBbeDfCXwD8M+DvGFxrlvcaoTq1wmkJCzlj0EhkOMAMAMd09q5n7eFHlba52rJNtpJav5nR+6lVbSXup3drK7ei+RxfxS8GWHh39ohNAS1jGk3l5BPbQj7nkSMMqPYHcv0Fdt+094D8JWfhG61Pwjo1tp9xoN+sGoJbj70bqCrkexNaHxJh0vxb4c+H3j3QZLuWHT7+HTZ5LxVW4Zd4VWfb8udy54/v/hWxDd2GpftJ+L/AAHq53af4j0+Mbc/xog/XGfyrH61WtTnd3gndd7NJ3+WpfsKXvxsrSas/VX0+ZhfB/4eeEo/hjb/APCR6DaXus6ppl3qSSTAl4IlAEYA7dc/Wmfs7+DvAWq/Cm2vfE2g2tzc6lrEunpdyD54yVIQA9uQAPc1r6TrcWpfHzxRpto+bLQfDEmnWw7DYBu/XNcbpV9cab+yDFqFq2ye08ULNGw7MrZB/MVnOWImmuZpya6vS9/+AXGNGDWiaSfTe1v+CYXwg+H9vL8XtV03xJbLNpnhcTy6gspwsgTIQH2JwfpTf2mtB0XTfGWi2/hjRoNOj1LTYpRbwDAMjnj8eQK9S+PmtaLY/CO58VaOBHffEFLSOXa3IVEy3/juVPvioNa8Ox69+0F4OkuQostK8PxX10zfdCoOAfxx+Vb08ZVdRV53SSat5pK/4mU8NTUHSjq7rX1f+RQ8dfDvwWPhlrGgaNpMKeKvDGnW95eXAH7ybK7nye/G7P0FcZ+zbceGte8XaP4M1jwLot8LkzebqMoc3DYR5BkZxxgL9BXe/Dbxn8Nb345X11Z3niia+8Ts9nNDewwfYiDnA+U7scEDr97muO+C+gS+FP2vLbQJWybK7uVR/wC8hgkKH8VIp05zdGrTqN3S5le6d7a/JMUox9rTnBKzdnaz9PvLGm/8InrXx9t/BI8A6FZ2VprMsDywB99xGm9QrgnGDwfqBVD4yS2ejaprekWfwg06zsreZoYNX+yTrtHGHD/dz+OKf4CP/GZch/6mC6/9DetT49+F/jNea14gupBqk3hlrgvFE2pxGIx5G3935mcZ7Yq4yUcRTUpacqesmtb9O7JlzSoTaV3zNaJbW/Ir/s3eGfBo8Jt4h8daTBfQ6rq8Wl6cLjkI2Dlh/wAC4P0FcjqWk6L4E+Pc2l+JtNF7otjfsskDjO63cHY2O+FZWx7V6P8AE4+AvC3hPwn4I8R33iKC80a2S+b+xkgI85sHc/mfxAjIx61b+MXgqD4o+L/BXiXQJ3isvE1uILmWYBZEEamTcQMjfsDjA4yg7VNPFP2sp1G1Cafeyttb1VxyoL2ahBJyjb1d97mF+0RZeHvC9rFLoXgDw5NoeuWv/Et1iAP5kblfrjcPvD/6xrw2voX9p/wr4yfRrXRtD8NNb+DPCtrvSY3UOZWC/NIRv3cAkdMklj3FfPVejlUlLDp81363fl6abo4sxi1WatZelvW3dXDtWD4w/wBS/wDu/wBK3u1YPjD/AFL/AO7/AEr0Knws44fEdp+xs6J+1V8O5HYKF03UMljgf8estfoN9ts/+fuH/v4K/ND4OeDT4/8AjR4H8MLqbacbqwum+0pHvK7YZG6ZHXGOvevpj/hkOX/oot1/4Af/AGyvz+VHDTqTdSpyu70s2faqpWhCKpw5lZdUj6Z+22f/AD9wf9/BR9ts/wDn7g/7+Cvmf/hkKX/oot1/4Af/AGyj/hkKX/oot1/4Af8A2yj6tgv+f34MX1jF/wDPn8UfTH22z/5+4P8Av4KPttn/AM/cH/fwV8z/APDIUv8A0UW6/wDAD/7ZR/wyFL/0UW6/8AP/ALZR9WwX/P78GH1jF/8APn8UfTH22z/5+4P+/go+22f/AD9wf9/BXzP/AMMhS/8ARRbr/wAAP/tlH/DIUv8A0UW6/wDAD/7ZR9WwX/P78GH1jF/8+fxR9MfbbP8A5+4P+/go+22f/P3B/wB/BXzP/wAMhS/9FFuv/AD/AO2Uf8MhS/8ARRbr/wAAP/tlH1bBf8/vwYfWMX/z5/FH0x9ts/8An7g/7+Cj7bZ/8/cH/fwV8z/8MhS/9FFuv/AD/wC2Uf8ADIUv/RRbr/wA/wDtlH1bBf8AP78GH1jF/wDPn8UfTH22z/5+4P8Av4KPttn/AM/cH/fwV8z/APDIUv8A0UW6/wDAD/7ZR/wyFL/0UW6/8AP/ALZR9WwX/P78GH1jF/8APn8UfTH22z/5+4P+/go+22f/AD9wf9/BXzP/AMMhS/8ARRbr/wAAP/tlH/DIUv8A0UW6/wDAD/7ZR9WwX/P78GH1jF/8+fxR9MfbbP8A5+4P+/go+22f/P3B/wB/BXzP/wAMhS/9FFuv/AD/AO2Uf8MhS/8ARRbr/wAAP/tlH1bBf8/vwYfWMX/z5/FH0x9ts/8An7g/7+Cj7bZ/8/cH/fwV8z/8MhS/9FFuv/AD/wC2Uf8ADIUv/RRbr/wA/wDtlH1bBf8AP78GH1jF/wDPn8UfTH22z/5+4P8Av4KPttn/AM/cH/fwV8z/APDIUv8A0UW6/wDAD/7ZR/wyFL/0UW6/8AP/ALZR9WwX/P78GH1jF/8APn8UfTH22z/5+4P+/go+22f/AD9wf9/BXzP/AMMhS/8ARRbr/wAAP/tlH/DIUv8A0UW6/wDAD/7ZR9WwX/P78GH1jF/8+fxR9MfbbP8A5+4P+/go+22f/P3B/wB/BXzP/wAMhS/9FFuv/AD/AO2Uf8MhS/8ARRbr/wAAP/tlH1bBf8/vwYfWMX/z5/FH0x9ts/8An7g/7+Cj7bZ/8/cH/fwV8z/8MhS/9FFuv/AD/wC2Uf8ADIUv/RRbr/wA/wDtlH1bBf8AP78GH1jF/wDPn8UfTH22z/5+4P8Av4KPttn/AM/cH/fwV8z/APDIUv8A0UW6/wDAD/7ZR/wyFL/0UW6/8AP/ALZR9WwX/P78GH1jF/8APn8UfTH22z/5+4P+/go+22f/AD9wf9/BXzP/AMMhS/8ARRbr/wAAP/tlH/DIUv8A0UW6/wDAD/7ZR9WwX/P78GH1jF/8+fxR9MfbbP8A5+4P+/go+22f/P3B/wB/BXzP/wAMhS/9FFuv/AD/AO2Uf8MhS/8ARRbr/wAAP/tlH1bBf8/vwYfWMX/z5/FH0x9ts/8An7g/7+Cj7bZ/8/cH/fwV8z/8MhS/9FFuv/AD/wC2Uf8ADIUv/RRbr/wA/wDtlH1bBf8AP78GH1jF/wDPn8UfTH22z/5+4P8Av4KPttn/AM/cH/fwV8z/APDIUv8A0UW6/wDAD/7ZR/wyFL/0UW6/8AP/ALZR9WwX/P78GH1jF/8APn8UfTH22z/5+4P+/go+22f/AD9wf9/BXzP/AMMhS/8ARRbr/wAAP/tlH/DIUv8A0UW6/wDAD/7ZR9WwX/P78GH1jF/8+fxR9MfbbP8A5+4P+/go+22f/P3B/wB/BXzP/wAMhS/9FFuv/AD/AO2Uf8MhS/8ARRbr/wAAP/tlH1bBf8/vwYfWMX/z5/FH0x9ts/8An7g/7+Cj7bZ/8/cH/fwV8z/8MhS/9FFuv/AD/wC2Uf8ADIUv/RRbr/wA/wDtlH1bBf8AP78GH1jF/wDPr8Ucd+2lJHL+1BorxyKy/ZbTlTn/AJbPX2ePu1+fvxZ+HzfDf436P4dfWH1TzGtp/PePyyN0pG3G4/3fXvX6BAfLxW+aKMaNBRd1Z6/cY5bKUqtVyVndDqKKK8Y9YKKKKACiiigAooooA8H/AGnP+R8J/wCpcf8AnPXyTpv/AB6p9K+tf2m/+R7P/Yuv/wChTV8lab/x6p9K+u4a+CfyPmc++KHzLFFFFfUXR8+FFFFFwCiiii4BRRRRcAoooougCiiii6AKKKKACiiigAoooouAUUUUAFFFFFwCiiii6AKKKKADtWT4p/49/wAK1u1ZPin/AI9/wrOp8LKW5c/Z4/5Ld8Lf+xkb+tfphX5nfs7f8lt+F3/Yyt/I1+mNfm+O/wB4n6s+8wv8GHoFFFFcp0BRRRQAUUUUABr4x/4K/wD/ACA/AX/X3ff+gQ19nHpXxl/wV9/5AvgL/r7vf/QYa6cF/vETHEfw2e8/AT/kT7T/AK9U/wDQRXOftQeKZ/Bnwb8feILSYQ3cOipHav6SyF0X/wAeYV0fwE/5E21/69Y//QRXFftl6BN4l+AHxC0+2iklnh0iC8ijj5Z2hdpQAO+dldE+pzw3RwPxOQfDWL4FfDlPHOoeDvDM1vLb65e2mqLp/mstusm95zwpMrM3XkvXunwdt/D8fh+afw14/vvGdnNOSb6619NVEbAAFElXgDuV9TXlXxQsda8ba78EviX4b8I3nirQ9Ntnv9Qt7OS0Emya0QLhLiWNGO7OQG4wa9Gm8VeJrTwDf6j4Z+DWtJqVpPEsGhX17p1g14rMoeRJYZpo1Cqdx3EE4wByDWUdJXLltY8y+Nfxm1T4e/tNahocdxcarJqHhSxh8NeGhMFS+1ae8ljTGfu/KBvYnG1fUgH1r4H+H/F3h7wOkfjrxRPr/iK+me71CVmzb2zscm3tlwNsUfQDqcZHBrzb4pfBib4jfHzXr7XtNlttEv8AwXaWdhq8NxGJrDUo7uSVHiw29WQlGBxtPTJ5FdL4H8R/GLSfhRDF4m+Hba54p0vUU02Z4NXtrePVrYNtOoqzM20lcs0TANuBxgEBa1vqKVraHn3iDxJYX/7W3jrw545+MureD9F0nTrCTSLSHxVHpUTPIh8zbvwHPTPpWr8XJ9Vf40fCD4f6L8QfE8Oga3Z6k95e6frOLrUPLjRone4AO/rnI65qf+wfEfhv9qvx34wu/hbq/irRNf0+wh065sDp0m14lO/clzcRFeo6A5rU8ZeGfE/iX9ob4TeN7Pwre6dpOhWmprqkV3NarJp5ljVY1dY5HViSP+WZcDHJFRy7lX2M2xg1vwX+2B4W8I2vjnxbq2jaz4a1C7urTW9WN4oljkjVHXKjaQGP51v/ALWmp+MPCfhTSviL4V1K8+zeE9Rjutd0mJsx6lp5+WcMvALKp3qR6e9TeLvCfiG8/a68I+M7bTi+h6b4av7O7vPNjAjmkkjZE2Ft5yFPIUgY5IrqNFvPEPijwLrkPiTwadBune7srexlv4rsXcAUrHNuQBVD5+43K4warl0aJ5tmcN8DfGGr/FP4zeI/Gmj65dH4e6JEmkaLBE5W31W5wJJ7pht+YJlUX0JNRftWy/8ACNeOvhf8RLaM+fY+KY9DuypA8y1vkZCpOegkSNsetaf7M/h3xH8OP2T9F0SfwsD4i0jTrh20ZLmKM3E/myOqGUExgtlRuyQM89K5f9qC71fxT4b+EfhvUNEXR/EPiPxnY30+kveLcNZx2ivPOPNj+V9mV+YcEsPWj7I/taHv1FVde0+PVdHudOlub23juo2jaayupLaeMEYyksZDI3oykEVmeBvCln4VtbiC01fxDqC3LhmfWtbudRdcDGEadnKDnkDANa3ZlZHjH7aXi3x9L4g0X4ffCrW7rS/EEenXniO/mt2GfsttGSkLe0kgK474rrpfjXplv+zToXxaTTn1GDVBYQyWkE6xlJp5khcFsHGx2JI6/LiuY8G2/jrw/wDtI/EDx54i+F/ifWhq3kaboE2lT6Y8KabCN2GE13E4LvyQR0rhvD/wt+Jzfs9+PPA0Hg+8sLGPxdb634S0+/u7RZ5LUXaTyW5MMzxo2VbG6QDJ6gcjH3uZm3LHlR7r8SviVfaD8QdC8BeF/CbeIvEeu2k99Fby6kthbw20OA7mZkfLbmUBFUnBJOAOYvFnxTvvCnhnw9qPiXwTe6fqGteIrfQ5NP8AtscgtpJZNizLKBiSPow4UnpgVwnxU8M+I/GHxQ8N+K/E/wALdY8S+DItFltZfCM89h9q0/UDKT9seNrgQShogFBExZN2cDmtH4seDvE3ij4J+Hj4c8CRaFd+E/ENpqmm+GGvod8trazZERdD5MUrJuwgkZQduZMk4fvXZPu6B4R1rRPg54m8RfDCysbm7u4tE1DxtJq1zKg+3StI7PGY1AOV2qM5+6BXhOpeOPCmn/s12fxYg8SeJX+LEJg1ebUpLDVFgnZ5lElozmMW/wBnMLMgGccKQ2a+gNH8E6z47+OOu/EDxP4auvDemT+FZPDVhYX8sMt7IspLTTSCGSSJVAbaqh2JwScdK4q+8C/FPVv2abH9na88KTW0cU8GnXvilL63OntpcM6y+bEok+0GVwip5bRKASfmwOYkpFxcT2Xwn8RLfW/inrHghNKlim0fRrLU3u2nBWZbnfhAuMgrsOSTzkVyPhr9oHTdRtfB93eeGLrT7XxX4kvPDrztfJINPu4JJFRZMKNwkZOMYxu703VtE8WeBv2hNX8aaJ4L1HxVpHiDwzaaeI9MurWOeyurV3CrItxLGpikSUYZGZgVYFcEE8/qvwP8QH9ju68Ho9t/wmX9pTeJLZrN/wB1HqTXTXKxpI+MgZWPecZxnAziq94j3Tq/F3x/8OeG/EnjjTNU0XUPK8FfYYfOtmEraldXWfKtoY8DEhPHJx1PaoLH4weN4/jB4f8AAPiH4TQ6LceIrVru0uZfFcUiiKNgJECiAFpkBDGPPTo1cL/wpfx/rX7POqavqttZw/EnXPFcPi+8sZJ1ELSW8n7uyMi7lGIgQGGRubB4ya7ebRPFnxJ+PXgbxnrXg7UPCWl+BYby5Kanc2slxfXlyixmONbeWUCJFQkszKxJAC4GaX7wfumdB+0fNN4M1TxtH8NNV/4Rfw7qc1hruovqUSyQeXceU0kERTNyFXa7YZcZKjcQa9xWeOfTxc27ho5YvMjdehBGQRXy9488K6/4Q/4J8/EXSvEentZXkl3qt2kRmSTMUt68kb5RiPmVgcZyM8gHivpHwiGbwLpSjqdLhA/78rVw5uop26Hzf+yprej+NPC9tqHjL4969F4ql127iXRf+E0jtmZUuGWOP7IfmIKgDbjkV7n+0Vqmo6J8A/Gus6TeSWWoaf4fvJ7W4iba8MiQuyOvuCAR9K8r/Zb0zxP8O/AEPhrxH8FvEV1qSaveTjU7U6RJFslnZkfe14smArAn5cjsDXcfGAeNvF/gH4m+CofA8lvDJoEtroGonVIHGtSy27AoI8gwbHIXMhwc5yBUw0iOXxHB/Bnxl4x+NmreHm8OeJbyw8HeD4Lb/hIdZtJlFz4h1QQI72inHEKF8yMfvkjHGCO8/bI17WfDP7M/i7XvD+pXGmalZ2Ya3u7d9kkLbwNynqDgmuN8E/Drxn8LvFPhXxN4K0Nrux17T7LTfHXh2K6hjEE6Qqg1GAs4TzI9u1wp+ccjLfMNr9o7T/HvxC+CPxG8G2fgWS1uAsdtoUn9qQSf22hKs0iglRBg5G1zz1zT1sw0uix8Em8H3Ecep6D8adX8XapFpRludOn8ZRalHGzRAl2t0JIw3QnpXn/7OekeIfHn7L8fxD174pfEUa1Pb38rG18RPDCGieQIFjCYAAUcV6x8N9RvZNPttFk+EXiHw7MumCCXULqPS1h3rEBgtBdPIcnp8mPXFYH7LfgjxR4S/ZEt/BviLS2stcS0v4zZmaOQhpXkKDejFeQw79+aiMAub/7JGuav4n/Zp8G65r+oT3+pX+lI91dzNukmbJ+Zm9TXj3iD4seN/h7b+NvhJf6reav46utUij8B3Vyd017a3rFY2J5DfZ2Dgn0APavR/gHZeO/h98B/hr4Un8CyX96qw2Ougapbxf2PF8xac8sJwvHyIcnOQeKtfEbwRqmr/tXfDnxpb6JHcaXoGn6nHfXzPHm3kkixCME7zls42g474qpXsrC0uz0HwTpd9ong3S9H1PV7jWL6xtI4rrULl90l3KFG+Rj6k5P0xWrWBNrHiJPiRBocfhKSTQJLBriXxD/aMQWOcHAt/s+PMYsAW3j5R0rfraOxkwoooqhBRRRQAVy3xp5+GGrf9ch/6GK6muZ+Mn/JM9V/65L/AOhikyo/EZvxw/5Fn/PpXxR+z8Sf+Cm3hnPa7uB/5T5q+1/jh/yLP+fSvif9no/8bNfDf/X5c/8ApvmrOps/Q1p7n6aUUUVwHWFFFFABRRRQAUUUUAeI/tJf8j1b/wDYEl/nJXyBY/6hfx/nX13+0uC3ja3VfvHQ5gPzlr5Bs5EjtVMkixjnliB3r6zhv4Z/I+bz7eHzLVFUZNb0iPG/ULdf+BVH/wAJDov/AEFIP++q+n549z57ln2NKjcazv7f0P8A6Clv/wB9Un/CQaJ/0FLf/vqlzQ7lcs+xpZNFZv8AwkGif9BS3/76o/4SDRP+gpb/APfVHNDuPln2NKis3/hINE/6Clv/AN9Uf8JBon/QUt/++qOaHcXLPsaVGTWb/wAJBon/AEFLf/vqj/hINE/6Clv/AN9UXgPlqdjSpcn+9WZ/b+if9BS3/wC+qP7f0T/oKW//AH1RzU+4ctTsaVFZ3/CQ6L/0FIP++qP+Eh0X/oKQf99U+aPcXJPsaNFZv/CQaJ/0FLf/AL6o/wCEg0T/AKClv/31Rzx7hyz7GlRWb/wkGif9BS3/AO+qP+Eg0T/oKW//AH1SvDuPln2NKis3/hINE/6Clv8A99Uf8JBon/QUt/8Avqi8O4uWfY0qMms3/hINE/6Clv8A99Uf8JBon/QUt/8Avqi8O4+WfY0qKzf+Eg0T/oKW/wD31R/wkGif9BS3/wC+qOaHcXLPsaVOyf71Zf8Ab+if9BS3/wC+qP7f0T/oKW//AH1RzU+4+Wp2NKl3NWZ/wkGif9BS3/76pf8AhIdF/wCgpB/31RzR7hyz7GnuPrTazf8AhIdF/wCgpB/31R/wkOi/9BSD/vqnzRXUnlqdjSrC8Yf6h/8Ad/pV1de0UnA1KAn/AHqzfE11a3VszW9xHKNv8DA9qipJOLsxwhJPVHdfsX/8nVfDz/sHX/8A6TTV+h3evzy/Yv8A+TrPh6P+obf/APpLLX6G1+bYr+PP1Z99Q/hR9EFFFFYGoUUUUAFFFFABRRRQAUUUUAFFFFABRRRQAUUUUAFFFFABRRRQAUUUUAFFFFABRRRQAUUUUAFFFFABRRRQAUUUUAFFFFABRRRQAUUUUAFFFFAHxh+2p/ydRon/AF72X/o5q+zV7fSvjL9tT/k6jRP+vey/9HNX2avQfSvXzH/dsP6P9Dy8D/Hreo6iiivIPUCiiigAooooAKKKKAPBv2nP+R8P/Yut/wChTV8lab/x6p9K+tf2nP8AkfD/ANi63/oU1fJWm/8AHqn0r67hr+HP5HzWffFD5nuuj3Wl+F/2ZdJ8TReEvDWp6hNqLQPLqmmpPlcnvwe3rW38O3j1z4J634v0/wCHHhfUdcW/2W9lFoSyRBRtBCxg7umTwa5PxFc2x/ZB0W0W5hNwusMxhEg3gfNztzmt34Mx319+zDrOkaHq8FjrE+okwbtQFq+AVJIbII4zVV6f7qU3vz2vrtf8jKnL97GC25b9N7fmQ/CaGTxJ+0BpuneMPh/oWj+Tp8xOnxaOLeOTjKu8bk7jycGjxF4X0C5+N3gvXtK0qyXw/wCJ541kskhXyIp422TRFMbcZA4xgndR8CdM1vw1+0Bp0/jLWbaeSbT5ytw2qrc/KBgAuWOPpmn/ALOOuabqGuXHhXWr2C3FjrK6zpU8zBQro+JUBP8AeTP61NZThKUqTulFbXtZ3u16OzHSUJRjGa1be++lt/VF7wz4c8PS+LPivDJoWmvHpsbmyRrOMrbfKT+7GPk/DFVPB/w4Txp+zv4bg0jS7NNSu9Vxd6kLZPNjgBbczPjcQBjjPJxWr4V1HTx4v+Lrm/tglyjiFjMoEvyn7vPP4VR8I+OZvBX7NfhfVNMvI3uLXV/9Js1lG6aEl9ylc56dD64qJSr8vuPW8bX/AMJcFQ+2tLO/3nP+LrLwr4w+Keg/DXwXptnaafZTfZrjVIoU8+7KrmRy+MsAFbGTycn0qx4+8ZeFfBPjybwpoXw48M3el6ROILmfUrT7RdXDZBkIlY5XkkDO7GOw4F7xjL4a8IfF7w38V/DtzDNoerTefdW0LAyWzOhEnyDkcMTj1BHpVP4m/DR/FvxKufEnh3xHoM2ha1MLlruS/RDACf3mUJycEE8etbw9nJwVVtQ5Xvf4r638zGUZpS5Eubm6W+G2lvIk8c6N4M+HXxh8O+Iv7HivPC2uWn2hrC5jE624YAFgr5yBuDAHpz7VJ+0zMmhQJBpHhLwZ/wAI/r0IfT9UtNHWO5ToxAcNgN05xyD0qTxjN4X+J/xf8NeErDV4l8P+H7DyZr93CLOqhdyoT6hVGfc+lQ/tOaT4i1WY3Nm2jw+FvDsIjsLeDUomfbwC+wHJJ449BU0ta1H2r962t+19Pn/TKqL93U9mtL6W9Nfkc1+yXpem6x8ZLay1bTrW/tXtJmMN1AssZIUYO1gRmt3wX4lsfFPxg07wte+BfBttZf2qVL2ejrHK6oWwrEsQQcDIxzWP+x9dW9n8a7We6uI4I1s5wZJZAq/cHc1T+DE8MH7R1jcSzRxwrqkrGR3AXGX5z0rqxVNTr1W+kVb11OfDyUadJLrJ3PUbGx8L+MvGnjjwPfeCvD+nW+hxPJZahptkLaaMrjG9l68nPYcciuB/Zz0zw/p9j4i8b+KtOtdT0vRo0to4riJZI5ZHcZYKwIJC4I+pqX44fFPxGvirxL4b0h9LsdPuLtlmudPtVSa6QKPvygndnJGRz71sXl14H8J/s/6D4W8SpfX0msSnULqLSLuJXjbqock9MEDHtXNGlWp0FHW07aJ3dravyubuVKVVtW92+rWl76L5HOfHbwpYaF8dLaKytIY9J1mS3u7WGNAsfluwDKAOANwbgdsV6N+1B4Q8MXHgvWJPDegadp+oeF7mCS4+xWiQmSCWMZLbQMgHJ5/uVlfEC98O+M/hf4P8TaNPJbyeH9RjspINQuEN0YfMVNzYPPKqc+jGugu/Eujn9qnWNFv7y2l0XxJo0dpO3nL5W4RkjLZx03L/AMCrGVSt+6lrzQTuu9mvzRqqdK01paTVvmv8zP8AgL4P8O2Hw/06PXtB0vUNT8RQXV6jXdqkrwQxp8m3cDjnnj1FV/2cdJ8HH4azXviPw9pl99p19rHz7i0SR4g/yqFYjI5wOPWrum+I9MuP2kLnTbW9gTSvD/h99PtHaVQhIjGcHOD2H4Vxmi6jDbfsr6ysF5Cl4niHzoU80b8h8hgM560ThWqRldtOTi/S7f5Kw4ypQtomkn87EHwv+HdtB8f9U03XoI5NH8LGa7vFmXKSRKD5YIPBByGweoBpv7Vmn6SmteF5tE0XT9LGqaQk7wWNssKl3IIyFAz1xzXffGTxfoLfA+bxNpU0C634ytLWzvFjlBkRUVi+R1GBuX8RVXW7HSfEHxZ+HP2nULH7Fpugw3F4zXCbR5eCEPPUtgYqoYis60a9S9kmrei/VkSo0lTlShbVp39X+iJ9d8F+E5fh1qXw+s9EsU8U6LoMOoy3qwIJ2kOWZS4G485HXoRXnv7NevWdx4w0Xwbf+EPC+oWl7dOJbq80tZbvBRmxvJxgEADI6V2nhH4k/DuT4+TazFZeIFvdWuGspbi4u4jZ7D8oO3qF+UEfWuT8H6XZeFv2u7K0S/tmsYtReaK4WZdgjeJ2GWzjvirpxn7KpTqp3a5lfv1t8yKjj7SnODVr2du19DYutV0vVf2irXwS3gnwna6baeIDEHtNJRJZkQuoSQ5IZTnJG3GQKX45za7oura/p9j8I/DkOgwExRaqvhwqyxkAbxKCFBBPBA61iabdWw/bGN6bmIW//CRyv528bNu5ud3TFavx58M+OdW8WeINUs/ElvPoMsrTRWx8QDYYwo48nfjqDxiiNKMa1LmaS5U9W97+u4Sk5Uqlld8z2ttb8iH9mzTvC+keEL3xh4x0ez1G2vNRh0uzju4ElUMxG5gGB5BI59K5vx5pmnfDr9oaVL/SYb3SbW+FwLORFZJbdxnG0jBwCcDpkAcV2vxC1DwB4a+HXhTwRrkerahJa24vpW0W7iULM3XeT1IJOPpVv4qaRoPxSbwP4g07VI7GO+X7FfC7uU8+GNQWy2D97CsM+pFVCtL2zqzT5J3XlZbW+V/vB0o+yVOFuaNn53e9/vGftDXdhpHhu11vwn4P8F3HhnxBbGOC+TRVW5tpGQ5AcMMN1IO3gggjjn5n8Uf8e/4V9MftH6DrN/pNtofheTR4PCHhq03xRrqcXmTsqEs5XOSQMgDqSSe9fM/ij/j3/CuvK4w+ruz1/G3S/nY5Mff2+2n4edvmXP2dv+S1fC//ALGZv/QTX6YV+Z/7O4/4vX8Lz6eJm/ka/TCvjMd/vM/Vn12F/gw9AooorlOgKKKKACiiigANfGX/AAV9/wCQJ4C/6+73/wBBhr7NPSvjH/gr9/yBPAX/AF93v/oENdOC/wB4iY4j+Gz3v4EjHhG1HpbL/wCgituCKKfXtUt5oxJFLawpIjDIZT5oIP4Vi/Avjwtbj/p3T/0EVl/F74h6f8Mo5vEesaddXWmyXen2N1Nbsq/Y1mkdBO+4jKKxGcc810y3ZzLsdZ4H8NaN4P8ACdl4a8OWRstJ09Clpb+e8vlAsW2guS2MscDOAOBgACtauPb4g6d/wvb/AIVbHYXUl+mh/wBsy3qlTAkfmiMIed24nBHGMCuwHUcZoja2gmFFfNfhO38caZ+0BefDf4k/F3x1DNqzSX/g/UNPmsobTVLVAGktmRrZis8X8QDcgggdM+tXHjqy1v4leIvhlp8FxDPpWhLdalrW5Db6e0+9I4ypYEyFQ8noAvJ5qVUK9mdxDLHLGJIpEkTsyEEfmKdXlPgDVPC/wlb4efB2xgubmw1qwmj0zXkaM291dJ+9kV9pP7yQszggkc4zWho/xi0jUPhz458YR6NfpbeBbzULa8gZ4/MumtFJcxnOAG28bse9HOhcp6NRXnGrfF/Srb4f+D9esdB1LU9T8dLB/YWh27xrcTvJEJWDuTsRY49zO5O0Y9xVTwL8bbHxB8Wbf4bXPhXVtJ8SLBdT6paXE0Ug01YfLZGZ0YiRZBKmx0yM5B5U0e0Qcsj1KsfUPC2g33jbT/F13pyzaxpNrNa2Nw0rnyI5SpcKmduW2LlsbsDGcV4x8ZPEuqSftcaR4HvPiZqfg3w5P4Ukv3ayvLS133KzFFBkuI3HK5+Xiul8ceP5PhN4D0e9trfXPiNp+pahHZprEmtWBlM88uyKMsoRHUk4yq/KAcmpdRdRqDPWqK8x+G/xX1vxR8VNW8D3vw01HRbrw/FBJq1zPrVlPHaCeN3hAEbEuWCkfJ0yM1yPxq+N87fsna/4/wDCiTaNdx6vJoUE9ztka2dbv7M1wAoIOMEr+GRVe0Vrh7OR76QV+8CKSvlfSfGPgPwn8ePhzp3wu8fatrSeIr19H8RWN/f3l0t0DFuju8XGRHIHBz5e1SGxtxXqugfGK/8AEmqao/hD4aa9rug6Nqz6XeazbXdsmJUYLKUtWcSuEZj0HO0kVKqqw5U2ep0Vx9v8QbC4+M158O7XT7mWbTNGTU9S1Aui29n5rssUL5O7zGCu4wMBVJPSo/FXxI0rQ/H3hHw7PZzXFp4zkmgsNYgmje0E6IXSFiDkmQAhSMjir5kRyyO0oryPxP8AHSOyufE1z4f8A674l0PwbKYNe1mxubeOO3kRQ0yxxuweYxqct5YOOnWrfir436Lp/iDwlpGgaBqfia58b6VLqGh/2e0aJOEKna7OQIwVYtvb5RtIPJFL2iH7OR6jRXmOi/Fy91vwjrN/o3w+1S41rw1qkmna5oMup2sE1iyKX8zznfy5U2lCpU8hvY1kaL8fvO+C938Vdb+HuqaL4Xj00X1jczaraTSagzOESFIkYuruTxuwKPaRH7OR7E8sazLG8iK7/cUuAXx1wO9Przm+0C11X4i6P8Ur2O4bXdI8LTDTvCjPF58LzYd2zu5kPEWcbQe9Z3gv49+GfEd94Dit9K1C3h8fW939huJXQra3NsAZLSYDkSAZxjI4o5w5T0Dxx4a0Txj4Sv8Awx4ksft2k6nF5N3b+a8Xmp3XcjKw+oINaVjbw2lnDaW6bYYIliiXJOFUYAyfYVx3hXxta+OfEHjjwnpkOoabP4Xuxpj6krRlXlkh8zfD15QOuQw69sV4XZ/F74g3ngi0+DKax5fxfPiVtAu9QESb47RP3x1Ty8YCm3xj/aHTtS50tQ5Wz6qorxzXvjPr2hfEDVvAsHwu1rV7vw7o41S4vP7dsYhPZg7RcEMwAZiGO3APtTj8fLSz+Adn8Wte8E6vp2k6heWsNrAl1DcTzQ3DhVnVYyRwTyh+Y44HIp+0iHs5HsNFee+B/ik2rfEb/hCPEPhDVPC+rXGltqmmpfTwzJe2wk8t2BiY+W6EpujfDAMPQ1zmrftCWNppepeKbbwH4gvvA2k6k1he+KIJYfLBR/LlmS2LebJFG5IMijHysRwKPaK1xcsj2WivOfF3xZW0+I1n4E8H+FL7xhrt1pI1h4rO9gtYobMsFSQyzsFbcTwFycc1J4w+K1t4a8J6Dd6l4U1tfEXiW8+w6X4X2oL2a4HLruzsWNF+ZpSdgXBzyKPaRD2cj0KivJ/Cfxl1bU/Huv8AhPV/hjquhXfhnTV1DUTc6xaS4iZHaMxLGxaVWKFCyZCtwcVY1P426NafBHwv8RI9C1G5PjCWzg0jRopI/tU01y2FjBb5cgZJOcYzR7RD9nI9O82PzvJ8xPM27vL3jdj1x6U6vL/GFjpPgLxZ46+NDef4j1e30S3im0azaJZrCzgG51UlurZaQ5xnbgZq/wCDfi9oHiT4lWPhCys7lG1fw1D4h0y+ZlMN7bu2wquOQ6nG4Ed+KOdC5T0GiuR+DXj+x+I3h2+1nTtOurO3s9Xu9NH2hlbzzbyFDKhUkFGYHHfiuuq07k7BRRRTEFcx8Zf+SZ6t/wBcl/8AQxXT1y/xk/5Jnq3/AFxT/wBDFJlR+Iz/AI4f8iz/AJ9K+J/2eQV/4KbeGwf+fu5/I6fNX2x8bv8AkWT/AJ7V8U/AH/lJx4a/6+Zv/TdNWdTZ+hrTP0yooorgOsKKKKACiiigAqOSRI42d2CqoySTgAetSda+Uf28Pi1qE2rQ/B7wRLK+qXxUarJbPh1VsbYAR0LA5b2wO9bYfDyr1FCJlWrKlByZgftR/GeDxD8SItG+GcL6xfRwGxe4WEyIXLNkRKPv8HGenX61kfDX9k3xr4mtV1DxfqaaPHIAVt3HmTEHnkA4X6c175+yn8EdJ+GnhmDUL+2juPEd1GGubhhu8jP/ACzT0A7nvXrVxe4by7dfMf26V6X136unSwi9ZPqef9XddqpiH6I+erH9jT4fxMDdazrFwAMY3onfrwPTirv/AAx58Lv+fjWP/Ar/AOtXuTT3mTumiQ+m8cU3z7v/AJ+4vzFY/XMY/wDl4a/V8MvsHh//AAx78Lv+e+sf+BP/ANal/wCGPfhf/wA/Gsf+BP8A9avb/Puv+fqP/voUefdf8/Uf/fQo+t4z/n4H1fDf8+zw8/sefC8/8vOsD6XX/wBalX9j34Xj/l41c/W5/wDrV7f511/z9R/99Cjzrv8A5+Y/++hR9bxn/PwPq+H/AOfZ4j/wx78Lv+fjWP8AwJ/+tTf+GPPhd/z8av8A+BX/ANavcPtF1/z8R/mKPPuj/wAvMf5ij63jP+fgvq+H/wCfZ4NP+xt8OWkZo9V1hFPRfNU4/MVNF+x18MFt1WS71mR1HL/asZ/ACvcvPu/+flP++hQbm6H/AC9L+lH1vGf8/B+ww38h4ef2O/hj2utWH/bcf4Ukf7HfwzViXvNWYenngf0r3H7Vdf8APwn5ij7Tdf8APxH+Yo+t43/n4L6vhv5DxD/hjz4X/wDPxq3/AIE//Wo/4Y8+F3/PfV//AAK/+tXt/wBquv8An4j/ADFL9ou/+fiP8xR9bxn/AD8H9Xw38h4f/wAMefC//n41f/wK/wDrUyb9jv4ZvERHeavG3ZvPBx+BFe4/aLv/AJ+E/MU7z7r/AJ+I/wAxR9bxn/PwX1fD/wDPs8F/4Y2+Hv8A0GNX/wC+1/wp9r+xx8OEm3T6lrEqY+55qr+oFe6+fd/8/cf/AH0KGuLkf8vS/wDfQp/XMb/z8H9Xw38h4m37Hvwu7T6uP+3r/wCtUbfsdfDE9LvWF/7eR/hXt/2m6/5+V/MU77Vc/wDPwn5il9bxn/PwPYYb+Q8O/wCGO/hkFwLzVvqZxn+VNb9jr4anpfasP+2w/wAK9z+1XX/Pwn5ij7Vc/wDPxH+lH1vG/wDPwPq+G/kPDo/2Ovhkv37vV3/7eAP6VX/4Y2+Hv/QW1f8A76T/AAr3j7Rdf8/Kf99Cj7Rdf8/Kf99Cn9bxn/PwPq+G/kPEm/Y9+Fx6T6uP+3r/AOtTD+x18M+17q4/7eB/hXuP2q7/AOfiP/voUfarv/n4j/76FL63jf8An4HsMN/IeHR/sd/DFR893q7H1+0Af0p3/DHnwu/5+NX/APAr/wCtXt/2q7/5+I/++hSefd/8/cf5ij63jP8An4H1fDfyHiP/AAx58Lv+fjWP/Ar/AOtR/wAMefC//n41f/wK/wDrV7h9ou/+fmP8xR9ou/8An7i/MUfW8Z/z8H9Xw38h4Lqv7Gvw5uLcLaanrFuwOd3mq+R6YIryb4tfsbatpVvJd+FPEC3SquRFcpsY4HTcvv6+tfaL3N4nAlWT/ddf61GmqxT7reYJkjlGGDj6GtKeOxcXdyuRLD0OkbH5t/B/xHrHwS/aK8Oa38RdL1AWWiie3OyPLeXJE0ZdG6SBd+cA54xX6SeB/Eui+L/C9n4i8PahFfabfRiSGaI54PY+hHQg8g15L+0V8MdC8XeHZra9s1ngfLIejQt/eU+tfKn7PfxG8Qfs1fHY+EfEt5LJ4L1acLP5h/dw7uEuVz0x0cZHHJ6Cs8RThWTqRVpdV3NaM5QtFu6P0hoqG1nhuLeO4gdZIplDxupyGUjIIPpipq807QooooAKKKKACiiigAooooAKKKKACiiigAooooAKKKKACiiigAooooAKKKKACiiigAooooAKKKKACiiigAooooAKKKKACiiigAooooAKKKKAPij9uy5ktP2j9Ou4YfNkt7G1kWPn5yJXIH44rsP+GmfiMBgfC9v+/c/+Fcx+2p/ydRon/XCy/wDRzV9lKi7R8q9PSvoMVWo08NQ56fNp3a7HiUKdWdetyT5dex8uf8NN/Ef/AKJef++J/wDCj/hpv4j/APRLz/3xP/hX1JtT+6v5UbU/ur/3zXB9bwv/AD4X3s7Pq2I/5+v7kfLf/DTfxH/6Jef++J/8KP8Ahpv4j/8ARLz/AN8T/wCFfUm1P7q/980bU/ur/wB80fW8L/z4X3sPq2I/5+v7kfLf/DTfxH/6Jef++J/8KP8Ahpv4j/8ARLz/AN8T/wCFfUm1P7q/980bU/ur/wB80fW8L/z4X3sPq2I/5+v7kfLf/DTfxH/6Jef++J/8KP8Ahpv4j/8ARLz/AN8T/wCFfUm1P7q/980bU/ur+VH1vC/8+F97D6tiP+fr+5HyRqHj3XPiDeX2ra74fOiz22mSW6QEON6hXbd8wB6sR+FeF6d/x7p9K+tP2mgF8dtgY/4px/8A0KavkvTf+PdfpXv8PSjNVJRjZXWh42dxlH2ak7uz1J8DdnAz64pGRTyyqT7inUV9NZHgjdibcbFx6YpWAZcEAj0NLXqn7M+g6BPLrvivxbYQXmj6FZ/NFPGHV5XPy8HgnAb8SK58VXjh6TqNXsaUaMq01FaXPKtq8fKOOnFLt+bdgZ9cV6t8YPB+m+H/ANoawsrOzhGi6tPbz28KIPJMbEBkA6YyOn+1Vb4/aLpGk/tDf2Rp2m2tpY+bZj7LBEEjw23d8o4571jDG05uFl8Sv91tPxNpYOcFLXZ2PMVADEgAE98UFEzlkUn1xX0nJ4M8Jn9rq38P/wDCO6cNKOkmU2X2dfJL+X94pjBNcT+0f4S0pb3w5r3hDTIbOx1+IwfZraILHHco20gAcZPI/wCAGsKWZ0qk4Qs1zK9/v0/BmtTL6kIOd72dvy/zPImUMuCAR70BEByI1B+lfR3xU8HeD9B+CetWFpoOmf2voFtaJcaisKmZppBl/nxn/wCsa5jXtK8NfCr4e6Hc33hfTvEHiLXoPtEjaopkgto+CAseevOMjB9c0QzOnUiuWLu3ZLTXS9/SwVMBOD1krJXb/Q8YZQwwQMe9KygrgjI9K9h8XaB4b8YfAlviNoehW2h6lpV0LfUrWzBW2kGVXcqHgH5lPHPJBzxXV61L4Svvg1b+N/A3w+8I3n2Ebdbs7zTg0tsQBlgVK5APPTkHPGCKJ5kkl7jvfle2j8359BLAt395bXXmv+AfOeAq4AwKRVC5wAPoK9f8K6Toeq/s4+MfEs+haal/HelraRIBm1UkHZGTyqjOAM9Kvfs26H4RsvCb+JvG2jWeoQarq8Wl2AuolkVCcguAw4+bg/QVc8wjCEpcrvF2t3ejJjgpOSjzKzV79keJ7VLZKjPrik2jbt2jb6Y4r0HXNM0n4fftBTWWvaVHf6PY35aS1dA6yW7glTtPBIVgceoxXcftGLo/h/ToL3w14I8HXHh3xBa4sdUg0/bPC5XnDBgA38QOB0IIyOXPHJTpqMbqaun0/wCHsJYSXLOTlbldmjwfau3BUY9MUYG/OBn1xXpH7NSeF9U8WXHhXxPpdlcR65A0VldTRK0ltMAduxjyM+3cCug1rwdpnw0+DOrXXifRrW68QapfSWml/a4lZoI1yPNXI44+bI7lfSnVx0KdX2TT5tLed+vy6ip4SVSn7RPTW/lb/M8W2gMSAAT3xSbE6bVx16V718Xr/wAPeBNH8Lx6f8PfCd82paTHcTy3un7nL4AzlSOvvWhq2m29h8GfC+veHfhPomu3+rB3vANGe48oHcQfk5AzgDJrD+07QU3DRuy1Xn/ka/UPekufWKu9H5HzvgbcEcUm1du3aNvpjivbfhTpekeJLHx9f634P0mxurGxBhs0svLWykCHOxWyUORk+9Yv7Nuj+HY9O17xr4x0231DSNIhjhWGdFZXlkYZODxkDH5mtnj4KMm4u8bad29kvvIWEcnBX0lf5W7nlm0bMYG30xSeWg6Iv5V6Z8evD+m+CvjUk1rpsMui3TQ6jbWgUCKSIkFowMYCkqwx6V33xck8Maf4F0/xp4I8A+D9S8P3yeXcPPpn7+0mJwA21hjnjpwR1IIqZZgrUmoNqe22/b1GsE7zTlZx3/z9D52UAdAB9BSbF5JVST14p1FelY4hojTqEUH6Vl+Kf9T+Fa3asnxR/qPwqJr3WUty5+zn/wAlq+GH/YzN/I1+mAr80P2c/wDktnwv/wCxlb+Rr9LxX5vjv95l6s+8wv8ABh6BRRRXKdAUUUUAFFFFAAa+MP8AgsD/AMgHwH/1933/AKBDX2eelfGP/BX7/kB+Ah/0933/AKBDXTgv94iY4j+Gz3/4Kc+G4SOR9nX/ANBFYnx+8Nw+Lvhd488PT4AvdA+Ryu7Y6rK6sPcEAj6Vr/Aj/kUbU/8ATqn/AKCK2Wt4rvWtWtJ03RXFlFE6gkZVvNBGR04NdMt2jnieD/sW2fii6+FuofHPxFp76x4l8R6Jb2+m6dbTBZGsrOIxxxqzcB5pEZzngEive/B+o3+reE9P1XVdEudFvbq2WW50yeRJZLRyMmJmHysw6ZHFQfDvwrongfwTp/hLw3bvbaTpURitIZJnlZFJL4LuSx5J6mtqohCyCUrnzX8MbvxlJ8ZtY+JvxI+Enj+51uZ20/w9a2llaS2uh6bk42s1yMyyH5pHC9sDitDxt4W8ZeFPiT8ULzQ/BuoeJbX4oaXbpaXFk8QTT7uGGS3KXO91KRFXVw6h+jfL0r6EopezfcftD5p+Gngzx9qt18HPCus+C77Qbf4WPJPq2qXckLW188cfkxJZlWLSB87yWVMDjmuT+Ht74y1f4a/Gv4f+F/h/qmr3ev8AinW7S01PzoYtPiEgZXEsjPvDrkkKEO47eRkkfYQbHNYPgPwdoHg2PVI/D1nJbLrOpy6neB53k33Mp3O43E7QT/COB2FL2Vh+0PCrHwr4ztPCvwS8aQeCNdk1D4a28mm6xoLpEl7LFNaR20k0C+aUkCMgYAupKk5weBpfCjSvGMP7W3iD4j6/8OtYstO8YaTBp+lzHyHl0qKF/mW9USfu/MKhgE8zAABNfQNFP2ZPtD5++NHhnUF/a60jxrqHwv1Txp4bg8KSWDrZ2FteeXdNMSpMc8iAYUH5q0Pixo+sePfDfw+8PeG/h7q/hzS4vF9vqGqwXtnbWo061s90g3RwyMAJHKBdmfunOK9xop+z1D2h5D4Z0bX/AA3+1t4w1mXw3ql5ovjbT9M+zaraLG1vYy20U0ckdxlwy5BQqVVs7h0rz6z+GfjPWf2dfGPwmm8N6lpmtWviC81zR9UuPLGnXzfbvtECpIrlwSCM7kGOeT3+n6Kfs/MPaHh+oWnjb4tfF74e6trPgfWPCOj+CLl9W1L+12h33V40exIrYRyPvRSSTI23qOOa5X4WeFNa8L+J9Q1Hxn8HPEPibx5Jr81zB4ksbqOLTZ0dh5LlxMvlhEOGBhY5U/ezX01RU+yH7Q8F8aeH/F3g34yfEDxLovgvVPFFt8RtDtIYDpzxf6Be28DQCO48x12QusisJF3EEP8AL0zz3w38C/EDUtN+D3gDWvBt9oifDDVFvdX1id4Wsrz7OGjhWzZWLyGXcrHcibQG69/pulU7WBHWh07h7Q+QvgD4n8Xx/CX4o+GPDvw38Qa9d6r4s1qDT9Rtmg+wiWbEZFwzurRqmQxwr5B4x0rv/h58LPEng34lfCG0Fu97p3hLwbe6bqeoxkeUlw7RMFwTuIYhsYHQc4r134deCvDngXTr+w8NWUlrBqepT6ldCS4eQvcSlS7guSQCVX5RwOwroKI0+4Sqdjwb4BWTal8TPj3pyPta88SrCG9N1lGM/rXPWfw+8beK/wBiGP4UXnhbUNH8SeE4bVYDqAiW01WS2nLp5EiuSyMka5LKpG4cda978J+DtA8Na9r2s6PZyQ3nia9W91N2mdxNKqBAwDEhOFAwuBxW/R7O+4/aHzm2o/EQ/tLW3xjb4OeKBpcXhptEbTQbb+0fPL+d5gi87b5O47N+7OedtZ83wb8baP8Ask6FDaWcdx488L+Il8V2djbOFBne4Z5bMOOOY5HXsCQBX05RR7LzF7Q81/ZV8Hax4S+F73XimFYfFHijUrnXvECKeI7u5feYxgkAInlpxxlDWZpvgnUIv24NS8ftoG3S5vBMdlFqmEwboXILJ13b/LHXGMcZ7V67RV8uhHMzxzSfBfiLW/j98UfEuo6ZJptjqPhyDw3os85XF0PLcyTLtyQm9h94A9eK4ceFPHWp/seeFfALeB9as9d8L6zo8d1DOIlW4jguleSeFxId0YQZydrcfdr6boqfZIr2h4b8RMj9urwYe48Dat/6MjryL4F6h438WfsDw/DLw98N9bu7zXhfWFrrkksA0wQzXsvmTySF/MQoWkGwRtkqCD83H1fqngvw7qHxBsfGt1ZyNrWnafNp9tOLhwqQSsC42A7SSVHJGRjil+Gfg3w/8P8AwTZ+E/C1pJa6Tp5lNvBJM0rKZJGlb53JY5d2PJ4zjpUyi2yvae6eE+OPhvf6b8VtH/4SzwDrnxA8GaR4StdJ0ZdEkVZ7G6iVVlkmUzQswkUDB3kDnjvXRfE/QPF19dfC74l6L4FvI5fA97dC58LLdRy3psrmJYS0bFghmjCK5jL9MjcSOfc6KfsvMXtDxHw/4T8SeM/jT4p+Jt/4dv8Awzb3Hg7/AIRjSLDVjGl3cFpHnknlSNnVFDEIo3EkAk4yBXGaT4M8c3H7P/wzth4F1q38QfCHV7G7uNMuxCg1lIgUl+yOJCH45G/bk4H0+oaKPZh7Q+X2t/ibb+Pvil4ptvhL4gkh+JOkpp+jQl7bzrOWOFoA18vmYiQ+Zvypf5VPGat/E/4XfELwV8J/hjrPw3sF1zxr8OrRtNe3iIRbyG4t/LcnJAKxyrG+D2Br6Voo9l5h7Q434AeB4vhv8G9A8GRP5smmWii7m5/fXLkvM/PrKzmuyoorVKxm3cKKKKYgrmfjF/yTXVf+uaf+hiumrmfjF/yTXVf+uaf+hilLYcdzN+N//Itt/ntXxT+z/wD8pOPDR/6eZ/8A03TV9r/HD/kWj/ntXxP+z7/yk28Nf9fdx/6b5qzqbM2pn6Z0UUVwHWFFFFABRRRQBj+PNdtvDHgnVvEV42230qylupD/ALKIWP8AKvir9gjRrz4g/GTVviV4iJuLoXTSBnyR5shJJGeyjgDsMV9Cf8FAtVl0j9k3xVPCzKZoobU4OMrLMkbD8mNcB/wTbgjs/hDaSFcSXFxK5bHJBxivTwj5MPOa3ehwYn3qsU9kfS2tXXlqsKH73B/wqiZSkflx/L/fYd//AK1U9YuC2u2kOceY0j9efkAH/s9WKzhBKNhznd3CivCfjx8WPiR4W+L/AIT0PRvClvY+GNR8Vadot7rGpZd9RNz8zLaxqRhEXIMp/iGADg17tVxlclxsFFQaleWunabcahfTrBa2cLz3Ep4CRqpZmPsACfwrwz9lv4z+KvHPjq60TxnaWlmut6LH4k8LJBbmNzpzzSRbJST87rtjO4HHzdKXNrYfK9z3qiuRs/iP4Wu9N8WX9vNeSReCrqW21gC0csskcSysIx/y0+Vgcr1PFc34m+PvgnQtB0XXLnSPGFzpfiGG2l02/stAlmt52uBmKLep4kP9w8jNLnSDlkepUVwOr/F7w1pek6ZcalpXia11DW55YdN0GTRZBq12YxmRktPvFFHJbpg1HYfGTwvf+Gb7VtP0jxVfTaVemy1PSLbQ5W1LT5Npb9/bfeRSqhg3Q5BHWj2kQ5JHoVFeZeGfjx4G1rwTdeM/sfibTPDdpYm+/trVNFltrSaMMExE5/1jEnhRycGtbwd8Q9K8a3Mmi22k+L/D9xdWTTW8uq6NJYtLGRgvA0gKllyDgjjjg0e0iHs5Hb0V4v8As5+N9Qm+MnxE+E2seJrrxJL4Ru4J7HUr0R/aGglQFoZTGiKzRvldwUcdar/HXxzp2qePNJ0DSrnxXPaeC9bh1LxU3hzSrm4VQkUjx2sk0XCjc0byIeqqAeTij2itcfs3ex7hRXG+Ovib4W8L3Gk2k51PVdS12NptN0zRtPkvLu5hVdzSrEoyEUEZY4xkDrU8fj7TLj4dw+MtP0TxLqFrPIYxYWejyvqCMHKMGt+GXaynPp1o54k8sjq6K8r8L/H/AME694P1DxZa6N4wh0HS7O4vLjVbnw/LFbeXDnzFVzwzg5AUcnaa6bxD8SfCmiaf4VvtQublYvGWoW9hpBW1Zi806low4H3AVHJPSjnix8sjruvSivEP2nPiHpOo6R4i+Fmgazrtp4sigtpbkaRpk9xdRWkh3ySReVzwiMCwI2ll9a7QfFf4f2fgHwt4lttWmuNF8UXdvpmkXEULytJK+VVZe6kFSGLdCDmj2ivYOWR3dFc5N448PRfFiL4btcTf8JBLpLaqkQt28r7MJDGW8zpu3D7vXvXOXPxu8BW/iW50pp9We1tNR/sy61uPTJG0uC84H2d7oDYH3FUx03sFzmjnQuWR6NRWH8OPFmkeOfA+m+LtAeeTS9WhM1o88LROUDFclG5Gcd+2K3KtaiegUUUUxBRRRQAUUUUAFFFFABVXVLGG+t9jl43TmOVDhoz6g1aooAx9KuZr63u9K1EAXloAJiowsqnO2VfY4PHYgivkn9vXwNFf+Erq/SH/AErTCZYyByV/iH5V9Ua4fsnxM0G5j4Oow3NnLyeQE80ceuY/1NeY/tU26SaVexldwltnU591IpKTRpuan/BNf4hz+PP2aLG31C6a41LwzO2l3LvksVUAxEk9T5bLz7V9Ce9fCf8AwRw1Cddc+IWglsW8P2S4VMc7iZUJz9EWvuzFefUilNnZB3igoooqCjFvPEFlbeJl0BlZr6S2FzGgKjzF3FTgsRkjH61b+2XJ66Zcf9/Iv/i68c/aOubi0+IVvd2szQzw6IzxSIcMrB5cEV4/4G+Jmt6pYLHqPivVYbteuLg7X9x716mXZXUxqlyySsefjMfHCtKUb3PsT7Xdf9Au5/77i/8AiqPtd1/0C7n/AL+Rf/FV8xxfEHXEVUXxvqICjAzsP/stVpPGmqSTNK/jTVNzHJ2z4H5DivSXC+I61F+Jxf27S6QZ9S/bLv8A6Bdz/wB/Iv8A4qpVuJyufsco9tyf418rr431ZMbfGmp/jMP8KSfxpqs+0S+NNU+XptuNvX6fSn/qvX/5+L8Rf29S/kZ9U+fN/wA+kn/faf40n2ib/nzk/wC+0/xr5TXxbqCnjxrq/wD4FE09fGWpL93xrqv43GaP9V6/86/EP7ep/wAjPqr7RP8A8+cn/faf40nnz/8APlN/30n/AMVXyx/wmurL08aap/3+/wDrU9fHGsryPGmpj6yj/Cj/AFWr/wDPxfiP+3qX8rPqbz5/+fST/vpP8aPPn/59JP8AvpP8a+V5vG2sTKA3jbU8A5+WbH8hUX/CX6n38aat+FxR/qvX/wCfi/EX9vUv5GfVvny/8+0v/fSf40efL/z7S/8AfSf418pf8Jfqf/Q6av8A+BNH/CX6l/0Ourf+BNP/AFXr/wDPxfiH9u0/5H+B9W+fL/z6yf8AfS/40efL/wA+sn/fSf418p/8Jfqf/Q56r/4Emj/hMNT/AOhz1X/wJo/1Xr/8/F+If25T/kZ9V/aJ/wDnzl/77T/Gj7RP/wA+cv8A32n+NfKv/CX6l/0Oerf+BNIfF+pjr4z1b/wJo/1Xr/8APxfiH9uU/wCVn1V9on/585P++0/xpPtFx/z4zf8Afaf418rL4x1MEEeNNVyOebirn/CxPEHbxvqH/kP/AOJqXwviOk1+ILPqXWLPp37Rcf8APjN/33H/APFUfaLj/nxm/wC+4/8A4qvlX/hLtTDE/wDCaarluv8ApBp6+NdXHTxrqf8A3+p/6r1/51+If29S/kf4H1Ss8/8Az5Sj/gSf407zpv8An1k/76X/ABr5Wm8bavIoRvGepkDptmA/kKi/4TDU/wDodNX/APAg0f6rV/51+If29S/kZ9W+fL/z6yf99L/jR58v/PrJ/wB9J/jXyn/wmGpf9Dnqn/gRR/wl+p/9Dnqn/gRT/wBV6/8Az8X4h/blP+Rn1Z58v/PrJ/30n+NN+0T/APPnJ/32n+NfKv8AwmOpf9Dpq3/gRR/wl+q/9Dpqn/gRR/qvX/5+L8Q/tyn/ACs+qvtE3/PnJ/32n+NH2iX/AJ8pP++0/wAa+Vf+Ew1T/octU/8AAg0n/CYap/0Oeqf+BBo/1Xr/APPxfiH9vU/5GfVf2iX/AJ8pP++0/wAab9quP+fCb/vuP/4qvlceMNS/6HLVv/Ail/4TDUf+hy1b/wACaP8AVev/AM/F+If29T/kZ9Ufapv+fCf/AL7j/wDiqVbib/nzkH/A0/xr5V/4TDUf+hz1X/wIpl142vra3eebxtqqog3MxuO1T/qvW/5+L8Q/t6n/ACM+l/GninTPCvhe98Q69J9i0/T4mlnnkdQFUD68n0HetLw7qVvrWgWWr2m77Pf20dzFvGG2OoZcjscEV+bXxw+JXiLxnoOu6dd6vf3Gj20Stb29zLu3MD99vf0Hav0Q+EX/ACSfwv8A9gSz/wDRKV4OKw0sNVdNu9j18NXVemppWudHRRRXObnxh+2p/wAnUaJ/172X/o5q+zV6D6V8Zftqf8nUaJ/172X/AKOavs1en4V6+Y/7thvR/oeXgf49b1HUUUV5B6gUUUUAFFFFABRRRQB4P+07/wAj4f8AsXH/APQpq+SdN5t1PtX1p+1AceOW/wCxcf8A9Cmr5L03/j1T6V9dw38E/kfM598UPmWKKKK+oPnwr6EsfCOt3n7KOm6H4Tt7e6utdvPtuoM13FFtQNlR87DJ+SMfga+e6aUQtkopP0rjxeHlX5OWVuV32vt80dGHrRo811e6tvb9D6Z+KmjXf/CFfDnUtbSG31jSb+CzukE6SHYSFHzKSD91TVL43fFXxvofx0/sHRfECwaX5lqvlLbQOMOV3/MyE85PfivnRUReiqPwpVAAwAB7VyU8pgmvaNSSvpbTX/I6Z5jJp8iavbr2X6n1ZJcwH9tm3naeLZ/Yhy+4Yz5frWb+zvqWi61ousaPr8sf/FLa62q2RkcDaN7HjPYEN/33XzHsXbjaPpinEK2MgcdOKiWTxlDl5ukVe3a+vzvYpZm1K/L1b372/I9tXXm8SfAn4kazPKPN1HV0lRWPOzOFGPZQKvePdNPxi+HHhnUfCV1Zz6to1qLTUNOluUilTgAN8xAxlT9QeM14Hgbs4GfWlZVP3lB+orZ5baXPCVmndaabJW/Az+vOStKN01Z6+e57Z4ma0+H/AOz7N8Pbq/tLnxJr18k95aW0qyfY1yjAOw4zhEHXnJxkCuv8SeAfEXhv4KQ+CfAlpbX13rB36/qH2yGPPAzGu9gcHoPQA92r5kAC8AYFN8tP7i/lUyy2bs1PrzO60b6dVt0GsbFXvDpZa6pfd1Pb/BNrLZfsv+NtHuPKW8j1AQGESKfnDKpAIODz3HFanxMuvh/4Y8HeFPA3iKTxC1zpNst4zaG8AAmbnLmTqwIyMV8+7V4+UcdOKVQAeAAPaqllvPPmlPS7emmtkhLHcsLKPS2va9z6M+LvhXTfij4k8E+JdIvfs1pr0P2e8e4ZRNEsas+WAJG/aHX0yoqt+014Z8V3Wk22kaBpFrb+DfCtrviYXsG6ZlQ7pCu7ccDIxjJJY85FfPexTnKqc9eKNiDkIoP0qKeXThKFp3Ub2TXd+q1toOeNhOM7ws5btP8A4Bb0WaW31izuIXaOSO5jZXU4KkMOa9a/bZ1GW88baTGbnzYo9JVgqsCoZicnjua8bpFAHQAfQV21MKp14Vb7X/E5oYhxpSp23t+B7H+1dLG+n+CPLdW26CgbaQcdK7PVNO8b6z+zz4Ig8B6jcW91BETd/Z9VFo2z5gATvXPPavmlQBnAA+gpCiM2Sik/SuV5a/ZwgpfC29VdO9+l/M3WN9+cnH4klo7bW6nvvwVstW0TS/iTY+JZh/af9nbrhpLpZmdmRjkuCdx/GmXA8FeE/wBnfQfC/i86w0uuyHUbhNGkh80HqocucbcEdPSvBdi8fKOOnFKqhc4AH0FKeWuUuaU92norapWQRx3LCyjsmtXff5fI+hvibpukfE74U+EdV8M3FwkljfLpDNqrILjy2ZY1eTZwcMFPHZjWh8avA/iW2+H+m+APAenwSaDZp5+o3kl9bxveT5zyGYHgjceP7oHAr5oKqWyVBP0o8tP7i/lURy2cHG0/di20mr7/AD6FSx0ZczcNZJJtO23y6jqKKK9g88O1ZPir/UfhWt2rJ8Uf6j8Kip8LHHcufs5/8ls+F/8A2MrfyNfpcvSvzQ/Zy/5Lb8MP+xlb+Rr9L16V+bY7/eZerPvcL/Ah6DqKKK5ToCiiigAooooADXxl/wAFfv8AkB+Av+vu9/8AQYa+zT0r4y/4K+/8gTwF/wBfd7/6DDXTgv8AeIGOI/hs96+A/wDyJtp/16x/+giuc/aOuPHeneB9f174dX7Qa1ocNtqH2X7PHMuoQRGQy25DqfvIGwVwwIGDXSfAkY8I2q+lsv8A6CK3rFUbxJfI4BVoIAQehH7yuqerZzRPC4PjjeeN/HcOt+Ap7u58F+EfCx8QeJorCCKae9mkiLQ2KNIMK6Krs2ChyuM9BXoT/GHwy3h7wDrNra6hd2/xEu47XShCiFomeJpMy5YYVQpB27jnsetc9+xf4Fm8GeAfFOnan4ZbSG1PxdqMwgliCfaLVmVYmwese3OPavKv2NPBOtan8WJ9P1ll/wCEa+C+uarp+iKXJa4u7iUneV/hWOHaB7v7VhGUzT3T2zw78YR4iurq68NeAPFOteH7LVH02fXrJbVofMR1jlZLczC5dEY4LLEc7WIyOap6Guial+2R4hvJrq9fVfDnhK1t4opIEW0tobid3kdH8wszsYkByihVXq2fl84+Bej6j4U1Kefxn8K/HN98RH125nmvtJaeDQ7ppZPknUxypaBBGw3GRC2VJYlq7W50rWtK/at8VXtz4e1u40nxr4Zs9Ms9UsbNp7e1ljaYOLhx/qgBKpDHg8+lLnbWoWRPqX7RXhey0GfxVL4b8R/8IbHcXFrB4nEMP2O6nhD/ACogk84KzIyLK6LGWH3sEGtu8+MekjQ/CM2m+HNe1PWfGtn9t0rQLWOJbryAil5JneRYYlQMoLO4BLAKScivAvE3hX4jX37GK/ACH4beIJNc0WYx3N60IGn3drDcNOHt7gnbJJIrAKg+bcSD0r0fX7HxDp3xP8C/GTQvA/iO80nT/DL+HdW0I2vl6pYRmRXSdLZjmXBJDKvO0AjilzyHyRPZvBGuXPiDw+NQvPD2raDcCeWGWw1RFWaJkcoTmNnR1ONyujMrKQQa89b9oLwnJ4b06+0/R9b1DVNY1240XTNCtYomvruS3lMU0irv2LEu1mLMwAGM4zXd/DjxhofjrwquvaBNcNbtLLbyx3MDQz280blJIpY25RwVKlT0Ir5i+Enw1+IPwu1hfi7ovhTUdS1C41vUrDxB4cliDXc2nS30kkV1Y7uUdQwYqpCuOoyCa0lJ6WJjGPU918ZfGCw0fxVq2g6T4W1/xLP4ctI7zxA+kpAU0lHBZVcySKZH2hm8uISNgH5emcuz/aG8GXnw11jx3YWGsXWi6Rr0OiLNHDGDeySSpEJYgZB+7zIM7trDB+XPFc1aw+L/AIe/Fn4nGHwL4g160+ITw32h3mm23mwxTeQYWguiSPs+0srbm4wD6Vw/hj4feMbL9hW6+Gi+CNbg8S+Hdahvru3Nv+71Ly79Z3a0kzibMakjHcAVHPIfJE98/aa8R6t4U/Z68X+J/D92bTVNM0aa4tJ/LWTypAuQ21gVODzggj1Bry744XXxC8GfstyfErTPjB4tn1aHTLO7EN1ZaQ1sXl8ssNqWKvt+Y9HB967n9oBNT8efsm+K7fQfDuuLqGq6HcQ2ml3tg8N674K7TC3IJI49QRWN+0p4W8R67+xNceFtG0S8vtabRrCEafDHmbegi3Lj1GD+VVII7I63xN8ULfR9e0Lwpp/h/VfFHijV9MGoHTNK8hGgtwoDTSyTSRxRqWO0BnyT0BqpZfHPwNL8KLzx1dPqFpFp19/Zd5pUtqTqEOobwgsvJXO6UsQBtJXB3DA5rzGLxPdeEv25tSeTwv4i1mI/DzTre4j0ayN1PaESZy0QO5gWGMjOCeayrn4W/EXWPhzrvjlPDk1rrmpfEu38bW/heZ1SdrS3yot5Dnas7oS+0nqoB5qOeQckep2/we8QQ+CvHXifTPFPhrxJp/ijxteXniWxi1CK0/4mkccYH2S3eC5mj3wRxxjZI6kht20D7vTyfHPwmfg/4V+I1vZaldad4uv7exsbaFYzcJNNKYtjguACrqwYKTjbxmsK+g1r4qfHbwJ4hg8J+JPD2h+Bze3t7c69ZGyku7ieHyI7eGJjuYAFnZ/ugYXqeeK+HPwp8a2v7RsHhHU9Glj+HHhDxPd+MdH1BgVjnmnRTDaRn0imeVyOuB9KrmaWgWi9z1HW/jdp8M/iCfw/4N8SeKNH8Kzvb63q+lC2NvayRgNKqJLKss5jU5bykbHTnGK2Yfir4Xu/F3g/Q9ONzfr430241DSr6BF8jyoVRiXJYMCwkXACnoc4ryrwD/wmvwu8EeNvh7dfDnxHr1/qWrahd6BqGlWvmWN9HeZKedPnEBRmIbf0HIqtpXgDxP8AC3UPgne3Giar4gtfCGj3+m6wdDtWvJbeecRspEY5Me5XXcOn40c8g5InpXir406VpPiDX7Kx8LeIdb0/wiYx4k1fTo4Tb6WWXeysryrJOyId7rCjlQQCN3FRWfx58G3Pwrm8eRW2qSWL65Loml28UKy3Os3KSGNBbIrNuWR87SxXABJwAK4HT9O8aeCG+K3g2y8D69rNx471q81fw7qVrb7rH/ToghS5nJAtzCwO4N1GCM5rD8K+APF8f7Nvw1sdF8Gara+IPhJ4hhv73R76L7P/AGsUklM5tZGO2QOHZ0YHBJA60c7DkifRHgLxNqevyX1vrHgrXvC91Ysg8vU/IkS4VgSGimt5JI2xjBG7IPUc15l4aju/Gv7XXxB1GPUJLP8A4Q7QLfw7o1wiiQWtxcR+fPMI2+VmVmjGD1CAGvQvhj8RdB8cyahZ2Nrq2mapo7RrqWk6xZNaXdr5i7kLI3VSM4YcHBrzP4XXlx4R/aO+OVoNMvNQuHWz8R2dnbLma+WS2xsizwzGSMoPen2EupW/Zy1Lxzf+OtR8EfEv4n+J4vG3hiYXN1pyWmlJp+tWJkxFdW+LLzfJZQqPiQOrZBKscDu/2t/E+u+DP2dPFXibw1fGx1XTrMPa3IijlMTbwC22RWU9e4Irzv8AZfvdVh8XX/jD4h+BPHY8feL7kQ3V1L4anWx0az34hs4pTgLEowzuAAWyTnaGroP2nH8T+PfgH8S/CWleA9fjvLOOO104vErLrW4q5e2A5KjGD7mkpe4Pl987D4U6Xf7LDVrv4r6/4jaexSWfTrz+y/JDOikn/R7WOQYJOPnx6g1h/tJeLPFHw81rwj42ttSx4Oi1NdN8V2Lwx7YopyFiuxJjenlyEBsNtwwyOM1H8B5fBNhPZ2mgfBXWfCmqf2cqXWoP4ITTUkZEG5GuFUZyw4BPJrW8UT6h8SP2afE0d94F1XSb3VdFv7aPQtURTcmQRyLGMD++wVlwfToacX7ovtGf8CPGHiD4i/ELxh4ot9T/AOKEsLkaN4et0hj230sJxc3vmbd5UufLQBtuFbjPNZvxH+I2r/C39oS3fxpra/8ACvfE2kS/YZJokjGl6hbLvMfmBQzCWMNtDk5YcY6Vt/B221D4c/sn+HYF8H39xqWieHIGm0GyiAupLgRAyRqP+ehfdnPUk1g/tleFtT+JH7NdvZ2XhG8vNUuL7TrwaU0Ye5tcyIZUYA4BRS6tg44NN/CGnMdH+y3q/jTxR8NG8aeM7lg3iS8kv9H0426Rf2bYMcQRnaNzMyAPlyx5AziuS8K6l418c/tJ/Ezwu3xG1/QdJ8Ky2K6ba6RaadgCW3V23tcWsrNls/xADPSvVPHmu3fhXT9MXRvB+q67HcX0NiYNJVf9BhI2+c4PSJQADjnHQVwHwV8M+INK/af+L2vajpNzbaXrVxp50y8kTEd4I7cI5Q99rDB96OyDux/7MviHxTqfjP4leG/EfiS816Lwt4iSy0+6vLe3jnETW8blX8iKNG5Y87AearfGqY+Ev2nfhh4wt2McfiG4uPC2pqA375Jk823LEcfLKgwCO55Gar/C6z8UeB/FXxp8UXPg7WNQW88QLfaVaW0I83VEFtGv7jdwxJDDvyKq/tHyyeKPiN8C9GFjcWmo3fiiLXZrGdh51pDb25mlDgZGUJAOOM1N/dH1PeKKKK6DAKKKKACiiigArmvjAM/DfVR/0yX/ANDFdLXNfGD/AJJvqn/XJf8A0NaT2HHczPjh/wAi230r4o/Z5/5SbeG/+vy5/wDTfNX2v8cP+RcNfE/7PJ/42aeG/wDr9uf/AE3zVnU2fobU9z9NKKKK4DrCiiigAooooA8G/wCClP8AyZ/4j/6+LH/0rirlv+Cff/JHtJ/4H/MV1P8AwUp/5M/8R/8AXxY/+lcVct/wT7/5JDpX/A/516WH/wB3fqcOI/io9v1Jf+KpsT/din/9lq/WfqH/ACNFl/1zm/8AZK0KaIZ85fto+KtIn8W/D7SbePWLm78MePdM1LVlt9BvpktrVAWeUSJEyOAGXIRiecYyDXsVx8Q9DF54XgtbLXLyPxbK0djcwaVKIoNoJ3XPmbWgU4wCyjJ7V1okdeAxA+tJubnk/N1rPldy+ZWPIP22JPEl/wDBdvBHhG3un1fxvfQ6Ik0MDSJaW8h/0iaVlHyIIwVJJGd+BzXnXxP8L/FfwL4s+GfxAng8N3+neCbuPRru08LadeeedMuQkUjuru+4R7EICjIZs9Bx9SZI70KWXkHBodO7uEanKfM/9qT+BNW+MvhXVdB1241XxdqjX3hyKz0ueePVFuLVIUVJ0UxxsskbBvNZMcHoc0/4ueBtd8KfsmfC/S2sp7248C6ro11rENpE9y+yI4mKIgLSBGc8YJwOBX0orOFwCwH1pQWXkHBpezD2h4L8RdYj0/8AaQ8F/GQ2WqX3gu68M3ekPe2+k3EkunTyTGVJJLYJ5yq4BXITIK8gA5qz8KdL1LxZ8Xvib8RrCyvbHQfEumWWlaO99bPbSX728Lo9wYnAdE3OFUuAx2k4Ar3Dc+7OWz65pWZm5Y5NCp6h7Q+TtPn12/8A+Cd0vgXRvCt1feJvDemw6drOj32jzZjVZ2EjxCRVSdhGjSKY2bnHHIr0L4ZeN/CvhvwrrD+FdU+Jviz+zdGe8ddfsryRYTFH+7hUTRxt5jthcRhx64r29mY4yWOOlK0jnGXJ/Gj2Y/aHyP8ADrwrrXwwuPhh8XtV0rUDfeIZL6Lx08FhLPNCt+3nwtJGil/3cgK5wcAjNamk3djoPxw8f6x48vPHnhe/n15Z9JsvCtleCz1yzRB5E8pgidJZnwQ/mMhAwDxk19RqzA5BYGlEjquA5A+tL2Qe0PBvHF1f+C/2ptP+LOt6LrT+FdZ8HjRp5rexe5m0a5+0LOpuIYt7hWA2sUDYK88c17H4Y13SPF/hW313w7qkOoadqUJNtdxElWHI74IIOQQQCCCCAa0p1Z7eSOOVoWdCokTG5cjGRnuK5z4SeC9N+HvgGy8KaVc3V3DavLLJc3RUy3EssrSvI+1VXcWc9AB04quVpi+yfOXgSd9J/wCCffj74f6taXtnr/hrRtXjv7e40+eFMNJKUkSV0EcgYc5Rm684qn468dWfirwP8E59H8PeKJrXwl4g0jUvEV3/AGFdCPTESMptI8vfK2SeYVdcLnIJGfqT4k+G7Xxr8PdZ8Ialc3EFnrdjLZTy25USRrIpVmTcCNwB4yCParvhnTk0Pw5p+jW000kOnWsdrHJKRvKooUE4wM4HYVPJLYr2kdzyT4d2dz/w1Z8UdbOn3CWV74c0lbS8ktnRJvknJVHYDJGVyo5HGQOK8AsdQj0r9i34Y6rcJPNHZfFEzOsEbSSFVu5yQqKCWPfAGeK+5J186CSFi210K/mMV5VpvwB8MWPw38N+C4ta1g2fhnxINftZmaLzpZ/NaTY5EeNmXI4AOAOabg+g41O5xGj+KoNd/b00rxrb6N4gt/DV54Sl0XT9VutFuYo7y5Fz5jKAU3xD5iN0ioCVPJrhTHr2k/sceKPgI3hrX77x6Lq+tkt002VoruN7lrgXi3O3ydhjbP39+4bdtfZbSOxJJbnrzTdz7cZbHpml7MXtDiv2d7nQ5vgn4Zt/DsV5FY6dpcFisV5ZS2ssTRRKjK6SqrZBHJxgnOCa7WlkYt8zHJ96StY6IyYUUUVQgooooAKKKKACiiigAooooA5nxcpPj/wcc4C3l0SPX/RJq85/agP+gXH/AFxb+Rr0bxf/AMj54Q/6/Ln/ANJZK86/ah/48bj/AK4t/I1D2ZpE8W/4I6/8lM+JH/Xraf8Ao2evvivgj/gjv/yUz4kf9etn/wCjZ6+964q3xs6qfwoKKKKzNDwn9p3/AJHiL/sBP/6HLXyRprEQqQcGvrj9pz/keIv+wE//AKHLXyNp/wDx7LX1nDXwT+R83n3xQ+Zc86b/AJ6N+dHnTf8APRvzqOnRo8kixxqXd2Cqq9SScAV9TofOjvOm/wCerfnR503/AD0b867T4nfCnxV4D0Oy1bXPsL298+xPssruY225Afci4JGemeho8H/CfxV4l+H914w0trBrK183MMkzCaTyxlgqhSD7ZYdK5vrlDkVTmXK3a/mbfVqvO4crvvY4vzpv+erfnR503/PVvzrd8PeDtV1nwTrHii0mtFstE2/aVkdhI27ONgCkHp3Iq/8ACb4beI/iJcXkWhNZRCyVTLJdyMiZbooKq3PeqliqMYyk5WUd/ImNCrJxio6vY5Pzpv8Anq350edN/wA9W/OtOz8N6nP44j8J7I49RkvvseJWIRZN23k4zjPtXb3nwS1m11c6XdeMvA8N9vWP7JLrJWbccYXYY85ORgY71NXGUKbSnK19fkVDD1pptR20PNfOm/56N+dHnTf89G/Otn4geEtV8H+MJPDWqtbyXsQQ5tnLo28ZGCQD39K3PiX8J/FfgXw7Z65rQsntrx1T/R5WdoWIyA4KDHpwTyKf1ml7nvL3tvMXsKvve78O/kcV503/AD0b8zR582P9a3510GneB9Yvfhpe+OIpbMabp9wLeVGkYTFiVHC7cEfMP4h3pfD/AIG1jWPAOreL7WWzWw0ZgtyksjCUkgH5QFIP3h1Ip/WKKu3LZ2+fYXsajtpur/I57zpv+ejfnR503/PVvzr0TQfgt4k1Pw/pernXfDNhHrABsYr/AFFopZieihfLOW9gTXMah4H8VWfjo+D5NImfWN21LeMht46hg2cbSOcnHvipjjMPNuKmrrf5FSw1WKT5XqYPnSf89W/OjzpP+erf99V6Q3wQ8UvNPZ2Ws+F7/VLdC0uk2urBrtcEBgUKgAjIzkge9Y3gf4can4naSGLXPD2mXiXZtPsGqX5t7ppBjhY9pJ5OPqCKlY/DOLkpqyKeFrJpcu5yPnTf89G/Ojzpv+erfnXeeLvhHrPh2b7Le+JPCsl79ojhNjBqZa5DOQFJjKA4+YE+3NYHjjwdqvhTxqPC2pSWj3pMQ3wOzRfvDheSoP14qqeLoVLckr31Jnh6kN42MLzpv+erfnR58v8Az1b867xfg94pb4kL4H+16SNSaz+1hzPJ5Ozjjd5ed3PTH41X8cfDK+8Labd3N74s8J3E1kwSaxs9V8y63bgpURlAcgnkdgDUrHYdzUVPV7fMHha8U5OOiOL86X/nq350nnzf89n/AO+jXYfD34aax4t8N3mvWuq6Hp1hZTeXPNqd40CqSAc52EY57mtXSvgzrep3F4th4o8I3ENjEJbm6i1VngjU56uIyAeO+KJY7Dwk4yntuOOFrSSajued+dN/z1b86POm/wCejfnXY33w1v4tb0rSrPxN4V1W51a5+zxLpuqeeI2xndJhMqvvz0qt8Sfh54g8D+IrPR9Za0eW+QPBLbSM8R+baRkqDkHrx3FVDGYeUklLVilh6yTbjojl/Om/56N+dJ503/PVvzrvI/g94pf4kXHggXOlf2lbWgu3fz5PJ2HsG8vOfwrIsPAWtXfgXWPFkUtkLHRLgwXKtIwlZgQPkG3BGT3IprF0XtJdPx2+8Pq1XrHv+G/3HN+dN/z0b8zR503/AD1b866XWPAWtaX8PbLxjqUtjbWeoSbLS2klYXMo5+YJtxtwM53dCPWtbSvhD4luNBttV1XUtB8PwXvNoutaiLeS4XAO5V2n1HBwfalLGYeMeZzW9vmgWGrSdlHzOE86b/nq350ebL/z0b866rXvhv4o0Xx5Y+E9Tt4ba61OQR2dw0mbaYE43BwCcZ9sjI45ra8UfBjWfDvnJq3i7wZb3MMRlNpJq5WdlwSNqNGCSccetTLG4dcvvrXVDWFru/u7bnnXmy/89G/OqusO7WDBnYj3NT1W1b/jxaup7GPU4bW/+Rb8QH/pgv8AOv1F+EP/ACSfwv8A9gSz/wDRKV+XWsf8gHxF/wBeq/zr9RfhD/ySbwv/ANgSz/8ARKV+f5x/vcj7XK/91idHRRRXlnoHxh+2p/ydRon/AF72X/o5q+zV6fhXxl+2p/ydRon/AF72X/o5q+zV6fhXrZj/ALthvR/oeXgf49b1HUUUV5J6gUUUUAFFFFABRRRQB4L+07z4+x/1Lr/+hTV8l6b/AMeqfSvrX9pz/kfv+5df/wBDmr5I09gtqhJ7V9Zw3/DqfI+az74ofMtcetHHrTPNWjzU9a+o5l3Pn7Mfx60cetM81PWjzU9aOZdwsx/HrRx60zzU9aPNT1o5l3HZj+PWjj1pnmLR5ietHMu4crH8etHHrTPNT1o81PWjmXcVmP49aOPWmeanrR5qetHMu47Mfx60cetM81PWjzVo5l3CzH8etHHrTPNT1o81PWjmXcVmP49aOPWmeYtHmJ60cy7j5WP49aOPWmeanrR5qetHMu4rMfx60cetM81PWjzU9aOZdwsx/HrRx60zzU9aPNT1o5l3CzH8etHHrTPNT1o81PWjmXcdmPrJ8Vf8e/4Vp+anrWZ4m+e1LDpjFTNrlCKdy5+zn/yXD4Y/9jI38jX6YV+Z/wCzr/yW74X/APYyN/I1+mFfm+O/3mfqz7zC/wACHoFFFFcp0BRRRQAUUUUABr4y/wCCvv8AyBfAP/X3e/8AoMNfZrdK+M/+Cvn/ACA/AX/X5e/+gw104L/eImOI/hs96+BH/Ip23/Xsv/oNb1n/AMjHff8AXCD/ANqVgfAj/kU7f/r2T/0EVJ481i28P6J4o1q61i30eOz0sSHULpQ0ds22XEjDuAccd66paNnNHY6uud8D+CNB8Iat4h1LRUuUuPFOqNqmpGWdpFa4YYJQH7i4H3RXgf7GHid9e1bRIPFvib4iad42+wTXcun6/qdxJp3ia2cn/SrWGf5URQAwVEjZQR1Ukj6eqIPn1HJcmgUV43+19438baFpvh/wb8Lb+3tvG3iq9l+xPNbpMsVrbQPNO+2RWXPyxoMr/HxyK1fC/wAaNEl/ZZsPjPq1vdNY/wBlLdahb2SK8scyt5U0aKzKDiVXHJFHOr2FyS5bnp9AOG3VxPj74naJ4W1Dw/pZ03V9Z1rxTltK0fS4ojczIE3vITNLHEiqCMlpBycDNV9e+K+k6D4D/wCEo8QeGvE2kIurwaXJYXdnEtyks8ojRgRK0Tx/Mp3xyOMZ7jFHPEOWR0Hw58HaN4F8LpoOhx3X2U3E1y8t3OZpppZZGkkkeQ8szO7HP4VvV5P8PpdJ+HnxZ1bwjqV5qGpa946utQ8VLefZ1S1SBGSMWoJkLbo4zEoAXBALcZxXh8nxZsdc+AWpfFtvjrDpPjxZrnUdL8Np4ojjt4IIZ3WGyfTfM2yl4kDFnQuTJweFxPPyovk5j7Iorg/h/wDFTQ/FPi3SfC0VrexatqnhW28SAmNfs6wThQE3bt24M3TbjHesq3+PXgt7WwupbLW7eC+8WSeFPMmtogttfIWA83Ep2xuVIVhkk9QM1XPEz5ZHqNFcH4m+Lngzw7408QeHNdu7mwbwxocetanqEsINrFbyOyKoKsXaTK/cCZORjJOKwofjtat4s8O+HZfhl8QLW78VRtJpDXVtp8KXCIodmO68DRkId2xlWTAPy5yAe0iPlkdtY+CNAtfirffEOKO4/t3UdMj0yeQ3BMRgR94Aj6A7u9dHXkN1+0T4RSPxJc2vhrxhqFn4Pv5LTxDe2unwmHTdjKDM+6ZWkQ5LYjDOApJQd/VtJvbXUdOttQsZ1uLW6hWaCZPuyIwBVh9QRRGUegmpdSxRXzl4F1P4qL8cNW+GnxE+L+saVqrySX3hiax0LSls9a08YLLGZLVmE8Z+/HnOORlRk9/r3xl/sr4jw+B5Phh46udXvIp7iyW3XS/Lu4ICFeVGa9XC/MCA4ViG+71APadyvZnp1Fec+JPjBpmmeJZ/Dun+EPFfiDWNP0tdS1ex0i1tpG0mJlJVJnknSMykbsRxPITtOARgmS9+M3gdPhzofjLTbm81m18TXKWmiWWnW++8v7h8nyRGxQIyhXLl2RUC/Mw4ye0iLlkehUV5dpvxz8PX3jWHwXF4Y8UL4oeO9ebRJba1W5tfs8ccm2VvtHknzVmj8t0kZCWwzIQ2H+CvjKnifxPqmiWPw08cQzaFeJaavNcrpoi092TzBvKXxZhsO7KK/XHXij2kQ5ZHXeF/B2h6D4s8QeJLCO5bUvE1xFNfyzzeZny12RogP3EAz8o4ySaLnwboU/xMtfH5gmXXLXS30tZo5dqSWzSCTa6dGKsCVJ6ZPrXnmg/tJeCNU8O2fiaHQPFcPhu51BdNn12awiWzsrlpDGI5gJvMI3AfNHG6DeuWHOOz0T4leHtT8ZeL/DCw39vqHgpI5NSS4hUCSF4vNSaEqx3IVBGSFOeMUrxHaR2FFeeeA/jH4W8W6j4SstNstYhk8aaNPrGm/abaNAkMJQMJcSHa58xcBdwIzyO9XxD8dvA2iaX4mvL9NV8zwvrEeivaRWySXGpXskaOkVnGHzKxEgAzt5BzgDNP2kRcsj02iuD8RfFPTdN1/TPDVp4b8Qax4n1CwGotoGnxW32uxt+BvuWknjhj+Y7ceaSSPlDAZqj/AMLy8F/8K7/4S9oNYWKHXIdCv9Ne1VL7Tr2SYReTPGXCqVZlJKsw2/dLDGT2kQ5ZHpbKVxkMM9KSvKvhr/ZXgH4uan4IvrvUNS8QeOrzUPFIvTbqlqsKyRxrbAmQtuijMSgBcEAtxnFc9+1Vr/xJ8FeLtD8VWnjO/wBH+HEmLPxAdM0myubrS5GJ2XhNxBJvhyQGA5UAHvwOpaNx8nvWPdqK851bxxb/AA20rw9D4r1XxB4os9evo7WLxSLSxW2haY/uVmEBjwjfwukbDkZPNR658cfBOl2fiy7mXVJ7fwjqsWj3ElvbpIL7UJAu21tRvy8m5gh3bVDZy2ASD2i6i5ZHpVYM3g7QpfiVB48nhnk1q1019Nt3eYmKGKR1d9idAzFQC3UjiqnhDxo+s3V5Bq3hDxL4Wezthc79bhtxDJHkgsstvNLGCuOVZ1bBB2kc184fAXx2niT4mbvF/jzx9bT6p4quD4S8QQ39xH4d8RQRuAtjFbOohBK5XmP5yrFZNwGZlPYcYn1xRXL+HfH2haz8R/E3gu2S8h1DwnFBLqE1xGqwFZkLoUbcScAHO4DHvXEX37Rvgix8MyeKrrRfE8PhdkufsHiB7GEWepyQRvJ5cI87zlLrFJ5ZlSNHK4DdKv2iFyyPX6K8/wBa+LmhWQ8N2dno2v6trniqwGoafoOnW8JvVttis0sxeVIYVXKqS0oBY7V3HisHT/2hfDc/gPxV4vu/B/jDTdN8Hzta6kL2CzE32hXVWhSNLlm3DerZbarKSVZuKPaIOWR69RXI+KviHoXh/wAXeD/Dl9Bfvd+NpZItMaKJGjjKRiRvNJYFRtIxtDc/nWX4m+Lml2HiXWdB0Hwr4q8XXnhyNW1keHrW3kWxdk3rExmmh8yUrz5cW9hkAgEgE9ohcsj0LrwK5r4yBk+Gur7hgiJeD/viuM174heGPihocfgLwZr13DdeOvCt5faVrUNrugt4lYQMWBdJBKrv90gYKsCQRiq+ka74dvPgd4j8H+HbbULePwDJF4dnW9jVWkeFIcOuHYsrAghmwTk8UuYpROo+OH/IuGvib9njP/DzTw3/ANftz/6b5q+2/jp8vh0jtmvif9n/AP5Sb+Gv+vu4/wDTfNU1NmXSP0yooorhOsKKKKACiiigDwb/AIKU/wDJn/iP/r4sf/SuKuW/4J+kf8Kh0nH91gfzrqv+ClH/ACZ/4j/6+bL/ANK4q5X/AIJ9j/iz+l/Vv516WH/3d+pw4j+Kj2/Uv+Rnsf8ArnN/7LV+qGpf8jPY/wDXOb/2Wr9NbEM8w1T49+A9O1PWbC7tPGCzeH0EuqhfCGpMtlE28rLIwhIWNhG5VzwwUkEgVtf8LU8FR/C8fEO+vL7TdAbZ5M2paZPay3G/GwRwyKry79w2bVO7Py5rx6TQtV8YSftJ6vpNjcSLrUEWg6YhhZDdS2lm4k2gjkeZKVBHBxxXN/E7x5oDfB/9nvVfNuLix0bxFpkGr2yWcjSwz29mu+NoiAWZGznAPQkVhzyRt7OJ9HfD/wCI/hbxjquoaRpU9/a6ppaJJd6Zq2mz2F3FGwyspgnVX8tsnDgbc8Z4rFtPjn8N7rULSKPVb/7Df3xsLTW20m5XSbmcll8tL4p5DFmUqMPyflGTxXl3iHzfjH+0LrfiH4bu8um6f8Ob/Qn1toXhgur663mGFGdRv2bgzHHy7iK57Vtes/E37FNj8CdJ0q/X4gy6daaJJ4eewkSWzuIpY/MnmYrsSJPLaXzN3TB6kUueQezifQnjz4p+D/CPiBdB1G41K81b7G1/JYaPpNxqNxb26sFM8scCMY4yxADsACcgGuc/4aI+HH/CFJ4wEPi8+HmTzBqw8H6j9k2btu/zRDtC7jjPQmuQ8Ma7pvwh/aV+Il98RJZrSz8YWumXOjasbaWSO+FtbeTNAGRTtkDndsOMhs1y1x4H8Wp/wTv8Yae2k31vearqd5rlhpEiETwWT3azLEY15VvLUts7bsdablK+gckT3Wf4u+DbXwa3ibUxr2k2JuYrS3TU9AvLW4vp5BmOO2gkjV52bsI1bOD6Gk8M/GDwHrvibTfDdlqN7HrOpS3UUemXemXFvcwPbIryCeJ41aAhJEYeYF3BlK5zXmHxe8R6brcPwe+KujTXF/4R8L60/wDbkltau32PzbZYVleMru2xyZUkL8u6sjwTrXh3W/28NS8dyR3lvpmueGk0nwrqM9lKkGrTqyCdo2K5BG1VDNjcqnGRRzyD2cT1LxX+0D8MvD8moPd3+sXNppd8NPvdQ0/Qby8soLrIH2driGNoxKCygru3AkAjNVrrXB4k/aU8H21t4k1TS7W28O3mqP4dmt7yznvmdxCr3ETxqoWPJISQ7skHZjmvEvD+oWulfsS6p+z/AKhpN8fiJEl5pMehpZSNNd3M1w0kd0jbdrRFJUk8wtwFOegrv5mPw/8A2r/AWo+MruSO0PgAaIdTaN5Iri/WSLKFlBwzYLDPWlzMOVHpWpfGP4f2Xiy40CbV7gyWd+lheX0enzvp9ndPjbBPdqphjkJKjYzg5IGM4FKvxh+Hz/DPTfHq61K2j6xci10srYzG5v52dkWGC32ebLIxVsBVJIBI45r52jvrrQf2ZfiL8E7zSdUuviFe6rqQs9MjsneXUBPN50d1G4G0oE+bduyCvrWtZvYaT4F+BPj/AMOwahqnhL4dx3Fp4iitLKRp7JpbMRG4eEqCfKcPvIBIDk80+dh7OJ9H/D/xho3jKzu7jSE1GJtPu/sl5a6jps1jc28mxXCvDOqOuVdWBIwQeK+fNP8Aixqmu/tFeKvBWpfGC58My22tQ2nho2GmWV1o10oXc1tPLJGZPtBwwKCWM5xtyeK+gPDvirQvHfgu81HwXr9rqcDJNbR3NuxxHMEI2sCAVIJBwR718n2smlyfsTN8CW0PUJPict81u+jrp0v2hdR+1+b9v8zbt2bCG83d09uKJSegQifWsXi/QH+JUngMXj/2/Fpyak9t5DhRAztGH342/eUjbnPHSue1T4z/AA6sPBtx4ouddkFhb61JogCWUzTT3qSmJoYYtpklbcD9xTkAt0Ga4GS7Xwb+2ppd94tuZYYdV8B2mlWmovE7x3d8lwQ8e5QQGO7POOteR/DTR9a8A+NJ/jVqukX+v+G9N8X63Y3+myW7vNoAlvGC6nZxAYYEEK/DNtyVOOhzsXs4n1F46+K/gzwjrA0jVLjUptQ+wnUJ7TTtIuL6aztR8pnuEhjcwx5JGZNo+VvQ1Vm+NXw1Xwnr3iePxF5+j+GriC31G9t7WWWJZJghj8sqp80ESqdy7h83JrzSz8T6f8Of2jvidqXi43S2vjjTdNu/DNwlnLMl+kNvJE9tGUU/P5kinYcZ35PevKvBuhSx/wDBPnx14Lg0a9g8YWmstqGuaO9o63Fvi7iZcAr86rEi42k9CKOeVx+zifX/AIj8beG9C8ReHdB1G/ZNS8UyvHpNtHBJI05WPzHY7VOxVUjLNgcgZyaf4+8Y6B4Mg02fxHeSWcOralDpttL5Ejx/aJiRGHZVIjDEfefC5IGckV4l4k8VaDb/AB8+H3xjl1OS48DnwzdaE+pJaytDp96XEgMi7dy71XYG24ymK841PXtW8Zfs9+JPhZNb6+3jbxV4wFzoVhqltcCYWEt5Fdw3QdsiOGOEMc5G3YRjtR7QXIfW2m+LNBv/AB5qXg22u2fWdItIbu9tzC4EcUrMsbbyNrZKNwCSMc4yKzNF+J/gXU/h3qXjmDXYotA0i4uLe+vbqN4FhkhYLIpDgE4YgAgfMSMZzXkM3j/wz4E/ba8cnxLdTwC+8JaYLUxW0kxnlSSb90Nin523fKDjOD6V5r4btNX1f9jHxBodpourLrnh/wAfvrmsaBJZsl2tmLtZipjYYY7Pm2gn7tEqg/Znr3w6+KXh+z+J/iXV/FHi/V0bxTrGn2PhvQLywv4GtYJISIXW1mhQoJXjkZpkUpxguTXWr8dPBZ8US+HF0fx02rQwLcyWK+CdTadYC+1ZSgg3eWWDAN0JB5ryD4oeMfB/jb9q34X+PrYXsnhDw+s8E+tnTpharfyoxht2JTJKgk5xhWYDIJru9Q1K08Kftyzah4hkNrY+K/CFpY6PdtFI6S3Md4+6AMqnaxEqNgkZHPrRFyCUYnqHhnxl4d8Q+Ltd8NaReSXGo+G3hTVEFvII4JJU3onmFdrNt5KqSVzzjIrO8RfE/wAF6D4g1vQtV1KeHUPD2kf2zfwCylZhZ5IMse1T5uDnO3cR3Ar5w8V3es+Cvh38YvhxGmu/8J74m8V3GqeHk06Cbz9Rt7nyjHJDKnaNY3Rvm+XafUZ7fwfe6d8V/wBpTwzr2iW11eaFoPgi407xFd3EEsK+fdAL9kYOAWlADFhzijnYezPWtS+Jvgqw0PwxrM+rE2PjK7htdDljt5JBcyyruQfKp2AgE5bAGOa6+vkP9nbwx4sv/i/4e+F+v6fepo/wTvtRulv5o/3N+Zm2WSISMELEXOQeK+vK0pybIqRSCiiitDMKKKKAOY8ZNjx34Q/6/bn/ANJZa86/ah/48J/+uDfyNeieMgf+E88H+15c/wDpLLXnn7UP/IPn/wCvdv5GpLR4t/wR0BHxK+I4Pa1tP/Rs9ffDdK+B/wDgjsc/Ez4kH/p1tP8A0bPX3w3SuGt8bOun8IUUUVmaHhX7Tn/I7R/9gJ//AEOWvkbT/wDj2Wvrn9p7/kdo/wDsBN/6HLXyNp3/AB7LX1nDXwz+R83n3xQ+ZYrvP2bPDn/CTfGDSraRN1vZuby4GMjanIH/AH1j8q4Ouu+GXj268EafrMenadHJeatbeQt6Z2R7VefugDk5Oeor6DFxqSoyVP4np9/+R4eHcI1Yynsj2u80/wAUeNvhv8QdP1/RNSs3hvW1TSPtdq8YKrk7Uz1OFYY/2xWL8NPE0/g/9m3Rddi+7a+Kj9oj/vxMrLIv/fJP44rzj4a/FTxT4U8Trq0+oahrUfkvE9nfajK0bbsc8luRj0qLXPiDJf8Aw1l8GQ6Lb2tq+rPqKSRzljHuLERhdvQbsZz26V4/9nV/4TScXJPT0sz0vr1L47tSs1+N0esan4bh8MfC34oW1kVfTL5La906RPutBIGZcew5H4VS8GaZ4o8KfAXQL3w5o+oXd/rWspqF19it2kZLeM8KwHTIz9c1w0Hxd1MfCCXwDdaTa3MLxCAXjSlZBEG3BCuOcZIBz0NVPH/xT8ReIprBdPnu9AtNOtFtorTT7+VUIH8RI25P1qo4HFSThJKzldt9Ukkv8wli8Ovei3e1ku13d/cei/FLw+dK/ay8M6vFA0MGvXltd7GXGyTcA4PvkZP1rmvjAP8AjLyUf9Ri0/8AQYqzZvjBqVzpHhW31DSY7288LXaTxX012zS3AHVXJBIzxk5PSsDxV42uNb+Kp8byafHDM13Dc/ZFlLLmMKAN2M87fTvWmHwuIUlzraLj666fgZ1sRRafI95J/hr+J6/408ODxL+2qlrMm62tY4bu5yONiR5wfqcCrVnr/wDwtbwv8R/DErtJLbXL32lK/JRU4GPxQ4/3q8/b41X/APwmmveKI/D1tHe65p62AIumItlAwWHy/MScHt0rlfhF42v/AAD4wTXrK2W8PlNFNBLIUWQN6kA9Dz0rL6hXlTTatKKSjr1Wr/yNPrlJSdn7sm+b0eiPUvhHZaTefsmeIbbxBrDaPZNqo827W0a4MZDR4HlqcnJwPxq34d03w1pv7LvjlPDPidtehdlaaVtOe08pvk+Xa5OeOc15lN8SJP8AhXOueDrfQ4ILXWNQN55guWJgyytsA2/MPl68dar+F/H1zonwx1zwXHpkM0WtuGkumlKtFgKOFxg/d9R1q5YHES5nqryTtpa2mvf8SY4qjHlXZNX1vf8AryPYPE+gWGu/Bf4btqPinSNBt7H97LJqFx5bSKOojH8TcdMitbwJ4s0nxp8dvE+raEfNax8P+Rps5Qq8zgncyg84zjFeE+NvHtz4k8B+H/DEumQ28egKVjnSUs0vy45XAx+ZqP4ReNIfAviI61/YEOqXSAC2eS7eAwdc42ghgQehGOKiWW1XSm2/e1stOrv+JX16HtY2+HS716KxN8FZdQX45aC8HmG6OrqHxndgsRJn/gJbNdp48azb9tO3+w7dn9vWQfb08z93v/8AHs/jmsnw58YotH+JmqeNLXwRpn2rUo0WOEXDKLYgHeynZ1fjPA6e5rlZ/FsS/E6DxjYaHHZi3vIrtbH7U8qs6EFsyN8x3EEk+9byw9adVycLe5bdbv8AyMFWpwpKKlf3r7PZHZfG/P8Aw1jcZH/MStf/AECOuy+Pug+Arv47fa9Z8fzaXqe61/0BdElnHGNv7xTj5v0rx3xh41n8QfFCTxrLp0UEslxFN9lWUsuUVRjdjPO307074keN7jxf8Rf+Eun0+O0lzCfs0cpdf3ZyPmIHX6ULBVr09XHljZ2tvppr6FfW6Vp6XvK6vfbuekftLS69B+0tpsvhcynV1t7cWflD5mc5GMehGc54xnPFUf2zjox8caeYhCPEH2Ff7dFtnyfMwuzGe+M++3bms+P42XQ+LP8AwnknhazkuVsPskdu1022Lp84bb1xkdOhNYfj7x14f8S2t9Ivw/sbHVb6TzW1JdSmlkViwZjtYYORkewNTQw1eFSk5Q0jG101u+/kiq1elOnUUZ/E76p9Ox1Xw6/5NJ8bf9fkf9Kv/somw/4V748bVBcmz+xp9oFtt83ZtOdu7jP1rzvw/wCOrjSvhdrHglNOilh1aVZHuWlIaPGOAuMHp61a+EvxFbwRpWr6dJoNvq1rrKiOeOa4aIbQCCPlB65q62Eqyp1VbVtNarbT/IiliacalN30UWn6mt8N28Fn44+ER4Mj15Ift6/aP7XaEtu5xt8vtj1ru/iE3/Cat4m0VmVtU8F6/LfWQ/iezeT98o/3T83/AHyK8wXx5odl4m0fW/D/AIBsNIm0q689hDqEsn2gYwEJYfKPcVFpnxH1Kw+Llz48trCHzLyeSS4sWcmN45OGjLY6e+OoHFZVMFVnNVIppxjpdq977ad1oXTxVOMXBvRvWydrW/zPfYf+Ty9W/wCxfX/0E1z3wEHh5/g54sXxTu/shtfAutvp5q43f7OcZ9s15/H8atQX4u3Xjz+wLVp7mxFn9k+1NtVQv3t23JP4VhaZ8Qrqz+GuveDhpULxa9cmeS5M5DREsDgLjnp6isf7OruHI1bSHXtv9xssdQU2076y6d9vvO5/aBt9Wk/aK0W38RGJtDlu7VNNWLIg+yGRQQPfru/wxWX+2hJdN8bJ4bhm8mKxgW3B6BNpJx/wItXO+IPiRfa58MdP8I6vp0VzNpLhrLVWnInjUfw4xzxgZz2B7VrXvxci13T7GPxt4J0vxHe6fH5UV/NcSQSMnHD7B8xyCfTJOAMmuijhq9KUJOF+VNWTXlZr1tqYTr0aiklK12nrf5r/ACOi+MjzP+zL8PLm53f2ks5WB+fMCAPtx+AT9Kn/AGjJTN8GPCsnjQRjxoygps/1n2buZff7v45964TW/ijrGteP9K8R6vp1jPbaI4NjpMa+XbxIDwvQ+g5x/COBWr48+K+ieLrye/1n4a6fPqEsPlLdHVZiY+CFIUADjrjvUxwdeEqTcdm27NaXe2vTuVLE0pRnaW6S1T6ddOp5hVbVv+PFqs1X1b/jxavcex5K3OF1j/kX/EX/AF6j+dfqJ8If+SS+Fv8AsCWf/olK/LvVR/xIvEIPQ2o/nX6g/CGWJfhP4XBkQH+xLP8AiH/PBK/P841xcvkfa5Y0sLE6eiovOi/57J/30KPOi/57J/30K8yz7Hocy7nxr+2p/wAnUaJ/172X/o5q+zV6fhXxl+2kwb9qfRCrAj7PZ9D/ANNWr7NXoPpXrZj/ALth/R/oeZgf41b1HUUUV5B6gUUUUAFFFFABRRRQB4L+05Hcv44zbWdxcFtA8tVijLfM0koUHA45r5WPw3+JvQafGi9h5UnH/jlfpB5aFt5UFsYzjmho42XBjUj6V1YfG1sOmqbtc56+FpV2nUV7H5vf8K1+Jn/PlH/36k/+IpjfDv4ko2Gt4VPoY5P/AIiv0j+zwf8APCP/AL4FH2eD/nhH/wB8Cuj+18V/Mc/9mYb+U/Nz/hXnxI/54Q/9+5P/AIil/wCFe/Ej/nhD/wB+5P8A4mv0i+zwf88I/wDvgULFEvKxIPoop/2viv5g/szDfyn5vx/Dn4ju21bdGPoIn/8Aiakb4bfEzacWSk+8En/xNfo9tX+6v5UeWn91fyo/tfFfzB/ZmG/lPze/4Vv8UP8AoHw/9+5f/iKRfhv8T+9jCP8AtnJ/8RX6ReWn9xf++aTyo/8Anmv/AHzR/a+K7h/ZuG/lPze/4Vx8TP8Anyi/79Sf/EUn/CuviZ/z5R/9+pP/AIiv0j8tP7i/lRtX+6v5Uf2viu4f2Zhv5T83V+HPxLLACxjJ/wCuUn/xFO/4Vp8Uf+gaP+/En/xFfpDtHoPypNqf3R+VH9r4ruH9mYb+U/N//hWfxS/6B6/9+JP/AIij/hWvxP8A+gev/fqT/wCIr9INq/3V/Kjy0/ur+VH9r4ruH9mYb+U/N7/hWnxO/wCfFR/2yl/+IpP+FbfE7/nyj/79Sf8AxFfpF5af3V/Kk8qP/nmv/fNL+18V/MH9mYb+U/N//hXHxNH/AC5R/wDfqT/4ikPw5+Jn/PnEP+2Un/xFfpD5Uf8AzzX/AL5o8qP/AJ5r/wB80/7XxXcP7Mw38p+b3/CufiX/AM+UX/fqT/4ik/4Vx8TjwtjCT/1yk/8AiK/SPy0/uL+VHlp/dX8qP7XxXcP7Mw38p+by/DX4o/8AQOj/AO/cn/xFOHw0+KI+9YBfTEEh/wDZK/R/an90flRtX+6v5Uf2viu4f2Zhv5T83/8AhWnxM/58l/8AAeT/AOJo/wCFbfE3/nyX/vzJ/wDE1+kHlp/dX8qPLT+4v/fNL+18V/MH9mYb+U/N/wD4Vv8AEzvZqB/1wf8A+JoPw4+JPa0H/fh//ia/R/yo/wDnmv8A3zR5Uf8AzzX/AL5o/tfFfzD/ALMw38p+bzfDr4lj/l0j/wC/T/8AxNRyfDj4lSRlHsoirDBHlP8A/EV+kvlR/wDPNf8Avmk8qL/nin/fIp/2viu4v7Mw38p+efwl8E+JfDXxs+GTanplwkMfiMb5xE3lqWBwCSBX6H1BJbW7qokhjYI4dcqDhh0I96sV51So6knKW7O6EVCKitkFFFFSUFFFFABRRRQAfw18Zf8ABX7/AJAfgL/r7vf/AEGGvs3+GvjH/gr9xoPgI/8AT1e/+gQ10YP/AHiJjiP4bPe/gR/yKdv/ANeyf+giuO/a78Ga/wCPfg/4n8P+GrdbrUv9Auo7QuE+2LDO0hhyxC5ZVI+Y49a7H4Ef8ipb/wDXtH/6CK37P/kYr7/rhB/7UrqnG7aOaPuni2t/2h8WPjj8NNa0XwT4l0HT/B082p6rqGvaNLprReZFsWyjWVQ0pLfeMe6MY69K9Z8B+J5fEs2sJL4Y17Q/7J1GSyRtWtfJF+qgH7Rb4Y74W7McZweK6CipjTsEpHzzNq+o2v7aHiPxZ4s8H+NH0rw/okGi+GJtO8K31/BciUia6nDwxMoO/anXOMj1rgtJ8NeM9T+Efx3+H2geDvEyaHqF0dY8KHVNFuLBrhp/nuLaKOdEbKuo2gDv7ivsOip9m+5XtD5v+KX9oeKvFXw18QX3g3xw3gzSLWePURpuh3trrVlfiILGwEapexwEZBaDAY/eJGK2PjNpWq+Mv2Z7q18HeE/FmdD1mzvrOy15pv7R1SK2uUlk2LdSG4JKh9olw7FQFHIz7xRR7N9w9oeK6XZX/wARf2kNE8cw+G9c0nQvC/h28svP1vTp9Pnubu6aMFI4JUEhRI0OZCNpLgKSVOPPbLRvGug/sp6r+z1beBfEV14iMl3pGm6h/Zztpk9pPcO6XbXoBhjCxyHKO4YMuAvPP1ZRR7MXtD5//wCEe1L4U/tA+GfE0mha5rXhy38BQ+G2utD0qbUJbe4tyjLvhiV5Arqpw+3aCcEismx+DPiLV/2VfHVld6dLpXifxRrt14p0q0eQNNZXCzCa1QkcCTCBGA6byK+lqKfsw9ofJn/CsviL8T/2fPiR4t1nw7NpPjbx3cWT2WiagDC0VrpzxeTA6ybRG8jRSnJOD5ik4ya7zxNNq3xh+InwxudN8H+J/D9v4V1ldf1q517R59OFttiKraR+ai+c7O+D5e5AFJJwRn3eldSDgjB96XsyvaHy9BoOt6D+yz+0ANb0i9086hrGsXdn9pgaP7RA0Ue2VMj5kODgjjivbP2dTj9n/wAFlun9gWnQZ/5ZrW9488O6f4v8Far4W1hp1sNZs3tLowOEk8tl2ttYg4OD1wal8IaJZeG/CuneHtN802elWsdrb+c259iKFXccDJwOuKcY2ZMpXifO/wAMfEV3rnxs1L4p/EvwL8QLW+tHk03wfo48FapPHo9kSQ87skJT7RPkbmBO1QFz2HZ/Fa31Xw/+1R4N8fHQdb1PQ/7Cv9JvJdI0ua+ktJZGjeNnjhDMqNsxvxgHGcda9mopezdrXD2h8z/C7x6PCP7Tnxw+0eFfFWteZqlnLA2h6JNfKXjtTtgYQqzRs2eGYBOOTWL4T+GPjnwH4F+E/i3U/D1/e3HhnxNqWqa5oelRm6uLODUQQCsKAmUxHbuWPJAZiAcHH0X4K8BaH4X8YeKfFOmG9a98YXkN1qXnSq8avGhRfLG0bRtJyCTzXT0o077le07Hzp8O11a5/bX1X4j6r4C8VWOk+IdAi0jw/fz6PMNgilQym6QKWtAzAFPOCZVD0yM9B8I7XVvC/wAafijoOqeH9a8rxRqiaro+pQ6VNJYTIbIKyNcqpjjdWiI2OVJ3LjOa9roq/Zk+0PjrxxomseHf+CYUOj6/pV5pmoQa0jSWl3A0MqBtULKSrDIypBHsRWv+1lpnie2+PXhmw8EKkd/8VvCE/ha8csFWBY2R3unBzkpbyyhRnPQZr6I+LngbQ/iP4Hn8J+IzeLp9zPFM5tJhHJuidXXDEHjcBnjpTfFXgLQvEHjTwl4pv3vlvvBjzvpYhmVIyZ41ikEq4O8bVXHIwaz5C/aHmPijw0/w7+NHww1PTPDmuX3hjw54ZvdBaTSdMmv5LV2EHleZHErOFKxMN+NuRyRmvPLz4aeO9I+NHjL406B4c1C+1Tw54va4tNDvbZjFrenyWkKStZhl+W4UqwSROpXacgAV9c0VXsyfaHhUdzrHhn9pS7+J934R8T3fhrxn4Vs7ZDZaLcXV9pVxES5huLSJTMm4E/MF2hhgnpXG+Jfh3461j4U/ELxlD4a1CO98ReNrLxNp3h2XH25rK1khO1o+iTvGjOIid3ATG7Ar6noo9l5h7Q8Z0G11Dx9+0zovj+Dw5rmk6H4V8PXdmk+t6bNp891d3Lx5SO3lQSFI40OZCNpLgKSVOMP9rK913xP8QNE+Gt14c8YL4CeNb/xRqejaBeXo1JFPyafG9tG+AxXMh4G3HXOD9BUU/Z+7YXN7x4P+1hrmi6v+ydd6ZpOgavDeaxc22k+GdJu9Ml066+2iRTB5cMyK4VAmQSMYU9q8+8N6VqGv/wDBPjw3B4N0O61qS41iKfxnbLCtzqVwEndr94FkGTciQAqw+dcZTDAEfSfibwHo3iD4geHfGWpvfyXfhYzNptuJwLVZZV2tKybctIFyFOcDJ4qv8Nfh1ofgTWNdvPD97qkdrr989/Ppc06PZ2s7sWkeBdgZN5OSCxHoBUcjbK50onDQ6bbeLfhb4z8DeCtH+IGnf2roc8Mep+Ln1NVW4ljaJI4zqEhm45Y+WvljuQxweB1bSvEPjv4DfD/4Q2Xw88TaLrmh3WmJqt7qGkSWtnpK2TKJp4rtlEc2/YdnkuxYODwM4+paK09ncn2h4L/YOs237SXxWtL3R9ais/iJottaaPqttps81pG4tpYm86eNGSAqWB+crnjGa8y+IGkeNNe/Yy0L4Nj4X+Lpta8OyW669H/ZsiwNa2kv7w21wcR3LyALsSEuxyeBivseio9iP2h4NrDajoX7R+g/F2Dwl4lvvDGr+DT4enS00C5lv9LljuWuI2lswv2gRsFKZEfysF3YDAngPjB4d1i2/Z3+O/xB1PS7zSYfG19bXOm6ZexmK5S3gWOISSRnmN5CWYIwDABdwBOB9cVz/wAUvB2j/EDwDqPhDXzdDTtUjEc5tZBHLtDBvlYg45A7U5UwjUPBPG2u6/4t+K3wb8Vaf8N/G8eheFLhm1e7n8P3CyQyzWwQItuE86RAV5lVDEN33q6LwBea38JPiH8SU13wd4q1i18T+IZfEGiXuhaNNqAu0ljH+jOYlbyJEZdv74oMHIOOR7raRJb2sVvHnZFGqJnrgDA/lUlL2b3uP2h8p/CXwH4w+D/if4f+KvEvhvWNQtzpWs2msQaFZvqcukT3l19riQpAGd0wpQyIpUODzgg12XgPw1rGm/DP4leLtc0q40mbxrrx1O1sbri4htVWKKIzJ/yzkYK7lDyoIDYYED3quY+M3Hwx1b/rkn/oxapU7B7S5Q+On/IvN9TXxP8As/qR/wAFNvDYP/P3cH/ynzV9rfHP/kAt9TXxZ8A/+UnPhn/r5n/9N01Kfwv0HTP0vooorhOsKKKKACiiigDwb/gpV/yZ/wCI/wDr5sv/AEqirmP2Asf8Kh0cjptb+ddP/wAFKv8Akz/xH/182X/pVFXL/wDBP35vg/o/sHH616WG/wB3fqcNf+Kj2zVP+Rs0/wD65T/+yVo1n6l/yNWn/wDXKf8A9lrQpohilicZJOOBXHfFT4f2njnxB4Q1a91S6tZfB+uJq9ukKqwuJFUqI3LchcEnjmuPs/GmueFv2sLL4ba/4tOu2HjDSLi/0qGe0t4bjTJ4HZjGGhjTfE8W7aZNzgw/e5Oew8ZfFHwL4W8VJ4Y1rWpI9aktluodNt9Pubq5uI2fYPLjhjcynJOVQFgOSMc1no1qXaS2OxaR3OWcsfc5pd8hXa0j7f7ueK4W/wDi/wDDy0+Gsfj9tcuJ/DkhcNf2mlXl19nKZD+ekUbSQbCCG8xVwRjg1V0f42fD7U/E9l4ctLrxB/amoxia1tpvCGrQs8JYL5xL2qqsW5lBkYhRkZIp80Bcsj0RZJI87HZfocU3cQ2VPPXNecW/xy+HU3iGTQop/E7anDCs0tkPBWs+dHE5IDsn2TcqlhgMeDzzxUvj7XpvG/hTxp4K+GHiOK38W6SsdlcXR8+FNMllw2RMEIMgjBYBCSDjO2jmj0Dll1PRN8m7d5jbv72eaPNkOd0jfN1561wsvxD8E+FbfVdA1nxRO974L0eC91uS5tbiSYW5QYuSQhMoOCSY95BJzitXU/HnhHTofDk13rUax+LbqO20R1hkdb2V0MiKCqnblQeWwOOuaLoLM6XzJNu3c+3+7u4oWR0zsZl3dcGsXxB4q0DRPEmi6Bquo/Z9R8RSyQ6XAYXb7S8aF3G5VKrhFJ+YjpxzWZdfEjwdBqXiHT/7QvJ7zwp5P9s29npN3cy24lUtGdsUTNIpAJ/dhsYOcU9A1Ot8yTbt3Pt/u54oMkhYMXYsO+ea8ttP2hfhXdW+lz22q+IJotacppckfg7WGW+YAkiFvsmJCACTtzgA+lbXif4t+ANA8UTeG9T1q4/tmC3iuW0y00u7urtopAxV0iiid3HyPu2g7MDftyMrmgHLIufDXwTbeEL7xNqC6lcaheeKdbk1a7nnjVChKJGkShRjaiRgAnk5JPJrrN8m3b5jbf7ueK5RviP4ET4Xr8RW8UaePC0luJ11XzP3ZUnAAXG/zN3y7Mbt3y43cUngP4jeDvGGq3ml6Jqk41GwhWe5sb/TrnT7mOF87ZvJuoo5DGenmBSuSBnNHurQep1iyOqkI5APXBo8x94be2R0Oa4HQfjJ8Oda1O3tNM1y6uEu7xrK3vxo16unzTqSDHHetELZiSpA2yHJGBk0/wAffGD4d+DdUvtO17XZ1utKtlutSjsNKu7/APs6JgWV7k28MggDL8w8wrkZIyOaOaJPLI7tZJFzh3G7rg0eZJ8vzv8AL056Vxmi/FLwPqkHh+W11S8jXxVcm10QXWkXdq17IsXnHaJYUYKY/mDsArAcE1Lr/iyyvtZ13wJ4b1OF/GVror3kdq6SiO2MgZIZJZgjKoLkcZLYBO2jmiOzOv8AOk3b/Mbd0znmk8x9hTc+D1Ga888Aa7p/gnS9B+HXi/xfdap4uh0FtQuprmO4me/SIkTSpKVIfa2RsB34A+XmtCT4peAY/hnY/EFvEcf/AAjepPDHaX620zeY0ziONdgTep3nb8yjBHOMGi6CzJ9A8D2ulfGLXfiDDqVy11r2m2thNaMqiOFIDIwZWHJJ8w5zxwK6ze5xlydvTnpWJr3inQNF8TaL4e1PURb6l4hlli0uAwu32l40MjjcqlVwik/MR045rC8SfFz4eaFJ4hTVvEX2Y+FJbaLWi1jcsLNrg4hJKxkMrZ+8uQO5FGiHqzufOl358x89M5NIkjqpAYgHrhutc/qnjLwxpvizSfDV7q8cWqa5bS3On25jciaKMKXfcBtUAMv3iM54zzWH4X+MHw88RalaWWkazeTrqFy1rY3r6Nex2F3Ku4bYrx4lgkJ2tt2yHdj5c0e6KzO8V3VSodgvpnihneTG9y231Oa8z+Fd/dal8XPiTql54xF9Y6be2um2+lLLOsGkiK382VnEiLH5khkDFk3AKi/NnIA/x8+EiWFxfy+LvJs4Ld7lbqbTLuOC7iRwjvau0IF0A5GTCZODnpzRzR6hyyPS2ZyoBZiF6DNJXK+LviR4O8NXun2WqancPfapb/arPT9P025v7uSAYPnfZ7eKSURg8FyoUHIznitrwrrml+JfDdjr+hXiXum6lAlxa3CqQJI2GVOCARx2IBHcVSkugrM0KKKKokKKKKAOZ8X/API/eEv+vy5/9Jnrzr9qLnT5wOpt2H6GvRfFo/4rvwmfS8uf/SaSvOf2oTixm/692/kanuaRPFv+COP/ACUj4j/9etn/AOjZ6++a+B/+COwx8TPiQB0+y2n/AKNnr74rhrfGzrp/CFFFFZlnhP7Tv/I8Rf8AYCf/ANDlr5Isf9SK+t/2nP8AkeYv+wC//octfI+n/wDHstfWcNfBP5HzeffFD5liiiivqj50KKKKACiiigArd+HnhLV/GviNdE0QW5umjaQefIUTavXnBrC716z+xj/yWyH/AK8Lj/0GuXGVpUsPOcd0rm2GpqpWjGWzZjN8IPE39oW9lb6t4au7m5nECQ22rrI4bnkqFyAMHPpSeIPg3400rSL7UlOlajHprf6bFp18J5bfjJLLgYwOvf2q1+z+o/4aV08gD/kIz/zavS5JtE+HHi34geJNY8UaPdzayrwWmlWNz50xcg481BjYc8HPGO/avLrY3EUqqhdN2Ttbe7230PQp4WhUhzWaV2t9vPY8O+GfgfX/AB7rUumeH4oWmgg8+Vp5SiKuQOoB5JPH0NUtb8N6rpXjKXwvewomoQ3ItiqtlC5IAIOOhyDn0Ner/CvT/EOhfs76t4j8PaXfXOseIdRjhtvsNu8jxQxtuLYUEhdwYZ9xV39o7R5T8UPBvjP7JLbjxAtv9oSWMo6TIUyGU8g7WUYP901qswl9ZlT05dUu90k3+v3GbwUPYqWvNo32s3Y85+J3wt8W+ArC3vdfis/IuZTEr21wZNr4zhsqMZFHgD4WeLvGPhufXNHjsxZQM6M1xcGNnKjLbRtOcV758WIZPGt948+H6Dfe20FvqemoByXCAMB9SFH4mjwaI/DupaP8P7ZQr6b4WuLy+GMN50yjr79a5I5rXdBbc+/la17/AI2On+zqXtevJt8+x4R8P/hJ4x8ZeHZtZ0OGykt4Znh2y3JSRmUchRtOfzrmvCvh3VPEfim18PaZBvvrqUxojnaAQCSWPYAAk/Svc/g/4hfwp+z/AA68G2paeLB5v/XNm2v/AOOk1qTeFoPh14y8efERo0+yw2Xm6KxX5TLdZyF+jfL9GrT+1K0ZVIyS7R9dF+qI+oU3CDXq/Q8I+JXgjXPAuqQafr32TzbmDzojbTGRduccnAq/q3wt8X6d8OYvG11a240uZEfCykzKrHALLt4HTv3rvvj5o1x4k+IXw90WP5pNQ0a1iyfQkZJ/DNeiJbazrvxB8WeBrrRdUh8Oz6Mllp089nItt5kS4DByNp5I784olmlSNKnLS9rv0Ttp/XQUcvpyqTWttl62vqfP3gH4Ya/4vsLe50jUtBD3LOsVpcakI7klSQf3eCexP05q1qHwg8T2esWmktqXh6e+u7v7ItvBqgeRJMMfnULlQNpBOODgd6n/AGZ7aWy/aL0O0nTE1vdzxuGGCCIZAa2/Dqg/toy5H/MyXH/ob1vWxOIjVlGMlZR5lp+G5lToUpU4txd3Ll3/AOAc34k+EviDQba6l1DWvC6yWSM0tuurqZuBnaEKglvas/4W/DvxN8QJruPw9Dbt9hVTM9zMY1+boAQDk8V1f7RsXw6/4TrxI9vN4l/4SL7WSySRwfY9/wAueR8+Mfjmum8D2fibwb8C/D+oeH9H1K7vtb1lL66+wWckzLbRnhWCg4yvr1qHjqqw0Zt+87WurLu+uqKjhKTruNvdje9nfy7Hjmh+FdX1Xx1H4Rt44o9UkuHt9kz7EDqCSCcH+6e1dL4o+EPiTw9DeNqureGoZbGFpprb+1l8/AXdgIVBJI6DvkVuftUaNd+HfjXHrmkrPbvqyxX9q0akSLPnBx33bhnHuK1/2sFgn8HeFNR8SQW8Hjie2U30UA/5Y4PMg7ENjHuXAyBVfXa05UeRq012u7rf5dCfq1OEanMtYv5W/wAzw2iiivaPNCiiigAooooAKrat/wAeLVZqvq3/AB4tUy2GcNrAzoHiEf8ATsB+tfVngP8AZk8Ual4G0XUI/iNLGt1ptvKieXJ8gaJSB9/tmvlLVf8AkC+If+vZf51+onwh/wCST+F/+wJaf+iUr4bMcVVoYybpu17H12Cw9OthYKava58//wDDK/ir/opkv/fuT/4qk/4ZX8Vf9FMl/wC/cn/xVfUmKTFcv9q4rv8Agjp/s7D/AMv4s+AviN4AvfAvx60Hw5qettq0sslrN9oKlSA0pG3kn+7+tffy/dFfHv7XP/J3nh//AK5WX/o1q+wV4X8K3zSpKpSoSlu1/kYZdCMKlWMdkx1FFFeOeqFFFFABRRRQAUUUUAFFFFABRRRQAUUUUAFFFFABRRRQAUUUUAFFFFABRRRQAUUUUAFFFFABRRRQAUUUUAFFFFABRRRQAUUUUAFFFFABRRRQAUUUUAFFFFAAa+MP+CwH/IA8B/8AX1e/+gQ19nnpXxh/wV//AOQB4D/6+r3/ANAhrowX+8RMcR/DZ738Cf8AkVLf/r2j/wDQRVjxt4r0LwRp+veKvE1+tlpmm2cL3E20scZkAAA5LEkAAdSRUPwL/wCRStf+vaP/ANBrkf2trDxNqvwZ8Xad4S0WLWb+4trRJLN7aO4LweY3nGOOT5XkCbig/vAd66p9TnidV8P/AIgxeKNTWwl8G+L/AA9NNa/abZtc0xIkuE4ztaOSQBhkfK+088A12VeW/AnUPDlpdPpXhiD4oXsBsVlnn8Vx6kILTYMLGov9v7w+kCsvHJAxXYeAfF8HijwSvib+wPEWiw7pg1hrOmtb3yiMlSfJBYndtyuMlgRgc1EJaahJHjf7RXxr8T+D/i48Xh9rf/hFvBMenT+N91uskkiX1wIkRGIzGY4/3vHXcM8V7D4m8caDoXjTw14YvWuWvvFk0sWmNBGHiLRRtIS7Z+UbQcHBya+ffhr8L/iz42+FPji+1nUNB0Nvitd3V1f6frug3UuoWELAwwxh1uowmyJUIVo8qTg5xTPDH/CeDwn8FvGHjHwr4g+2fD3VrrSPEkUGmTT3KxiF7aO7SFFMk8RHlEtGrZ3EjOCajmkXyo9vvPipo48ReJvD+l+HfE2tav4UktVv7HT7KJpHWdSyPFvlQOoCnJJGPQ1k/Dr47eGPF3he48Vx+HPFWjeGbO2muJte1mzggskELbXUlJnfeCG42c7TjtnO+Beh6nq3xm+I3xKm0y+0vTfFCWmn6Quo20lvPNFBG4ed7eRVkiBdgFWRQxCk4AIz5n4N8HeKde/YN8SfBe30fVLLxhpazR/Z73Tri1t7vZfCVViuJFWGRZVTGVcgbwWwKLzFyxPY/D/xs8N6jr2jaZe+HfFehReJSw0LUNZ0tYbTU5Mb1ijdJGZWdMsokVCwU9xiqen/AB1s7zx1P4Ph+F/xH/tq0t47q6tm0q0DQQu5RZW/0rG0sD0yeDxXJfEXUb74vaf8PfC/h3wt4n02703xFp2ta1NquiXGnw6PDanfIplljVJpWZgiiEuDyxIUZO9p4u/C/wC2lrWq6ppWrNpPi7w9YWun39npdxdQJcQ3EitFLJEjCD5ZQ26TaoAPzcUXl3C0exuzfGvw7L4g1TT9F8NeLdftNEvfsWqavpGmpPZWk4xvQsZA7FNw3bEbHvXKftJeMZ/hh8U/h/4rh8WasbHxTriaPf6DPc7rOSCRAouI4iB5TRuYmLZ58w5rlfhbGfDXjXxZqnjjQ/iRYeKZvFE1xa6d4Wsb6PSdTgO0QPm1AtJGZf8AWPcOrZ+8QBVz4sfD/W/jV8VviBDq+h31npuheEv7G8LveQmKOfUZgLl50Y/K3lyrChZCRhetLmkyuWKPX/jR4903wRotrbyJqF1rGvTtY6Jp+m2guLq6nKE5SMsgKoPmYllAUHnOK5f4G6/ofgH9nZU8UzeINJXwdan+3bnxJaMlzJK+ZXm4eQSK7uxVUZiMhcDAFedeN9S8TeOPB/wl1bxF4X8V2mmaZduPGUun6JdQ6xpl4lsixPbBE+0CEylt8tsGyoxuIytdB8XvDl/8R/2X9d8LeALPxddTadfW9zYSeLTcx3GqtFKszxI16wuCvG3MiouSApIBIfNK90Ll01PTfhv8RbTxdqhsV8JeLtFZrJb63k1vTFt47uFjgFGV3weQdj7WwenWvN/itd/Fzw18WPAvhqx+LrNaeNNRvLeRpPC1jvslig80bDj5j0U7u3vXpXw3+J/hvxtfSaRBHqek6/b2q3d5oesadPZ3VupJUsBIoWVAwI3xs69Pm5rlfj1pGq3/AMevg7qFhpl5c2um6xqMl9cQW7vHaK1oFVpWAwgLcAtjJ4pvWIo6SOn0XxMnh3xZoXw58Sa9e674j1ayur6HUP7Nht45YoWUMrpGQqEeYgAA5wSabb/FPwrNJ43RRqG74elBrObZQDuhMw8r5vn+UH054rzr45+I7Twt+2X8N9Rv7DVLq1bw5rEMp03TZr2SEFoCHMUCPIy5ULlVOCwJwMkcl4PXxBfP+0AbvwX4o0y48Z2aX+hwXWjzE3cC2Txj51VkWRiV/cs4kG7BUEEBczTsh8ulzqPBXxI8K+If2iNH8cve+JYdE8VaKmk+FJbvTmg02W5/1so3eYcysDtG6MD5WAY1614c8daFrnjLxN4ZsRefbvCbxR6l5kO2PdLGJU8ts/N8rDPA5r57+LFneaZ8Cf2ctOvrOeyu7XxBo0U9tNEYpIXFvhlZSAVYHOQRnNanhPxpF4Z/ak+N1gfD/iHVrq9nsPsUWlaVNcrPMbRFETyqpjh5KnfMyJgk7uOFGTW4SgeqaX8aPA198D7f4rLc30Ph+6ylsktoTdzy+cYFhSFSS0jyDaqg85HQZxT0346eE5/GOm+ENQ0fxLoviLVNQSyh0jVNPSO4j3xvIk7bZGXySsbjerMQVIIHGfCfA3hbxbD+x38PLP8A4RbXv7Z+GnjWDV9b0VtNnjuJYYrud3W3DoFufkkVx5RcErgEtgV12p3b69+214X+JUvg7xUPC2m6PcaVY6pJ4evEf7fIDlntzH58cQRyokkjRNxPOBmnzS0DlR3f7XnjPxb4O8N+E08HanHpt54h8VWmkTXUlklyY4ZtwJVH+XdwMZrfm/4S74c+HdU8QeLPEuueOreCNWW0sdAsraeBVyXdQrIHGBk7m4C8Vwn7fmg3OveB/Btuvh+/1yxtfGVlcapbWWnS3p+yqsnmM0USs7KBnOFPWpdYvPh/oXwN8fQ/CTwDrNleTaNMFsbbwZqVm13PJG0UO1JrdPNO5xnbnauScDmiV+YS+EvaT+0b4f1K68NxWvw7+Ijf8JhE8ugt/Zlri+RIxI7p/pOcCM7jkDj34rqfG3xV0PQvFs/haw0PxF4o1qytFu7+x8PWSXEljESQrzF5EVSxB2qCWOCcY5ryzVvCeq+ALj9n/VLvS9UvbDwTZ3Om602m6dNey2zTad5auYYEeQp5kZUkKcZBOK2fC99efDL9oj4ia74j8Pa9daP40+wajpGpaTot1qBPkQGJ7aVLeN3icFgy71VSCfmyKXNPuPlj0Oj8UfHrwXpHw10zx9a6Z4i1rQ9UmFuJ9LsY3e1nZxGIJ1lkRkk3nYVweQc8c07w18bLLWvHGoeEYfh14/ttW0q0F1ewXOnWqmFHRmjBxckbpNu1R64zgc142/w+8aJ8EdM8MXXh/U0vfHnxPGvS2ZhaUaNYCUTZuHTKRMVRc5bGW25yDXqWiwXfh79tLxXqWoaXqv8AZ/i/RNMj0y+t9NnuLbzYPMWSKSWNGSIgAEGQoORjJoUp3DliaPg3432PiTxpfeGLD4cfECK80q6httVa4021WLTTKodDMwuThdhDEqG49+Km0H42eH9d1AnRfDPi7UNFXUWsP+Ekt9KWTTTIrCNiGEnmlFf5S4jxkHtzWB8LRqPhj9pD4naVqWkaqv8AwlV/aalol8mlXEtlcKtkEdHuUUxxFHixiQqTuXGdwrjv2ZVPhfT7Q+KtB+Jlt45k1i5OoaFpVnfw6H5skzYeJU26d5XlsjFmcEkMTliMnNPuHKj0XwZPYap+1p44u3168luvD+iWNh/Zzo0dtaJJmVpQxcq7sRydo2gY5qC6/aO+H9tps2tXFl4jj8OBLv7H4ifTQLDUpLeN5Hit337ixWOTZvRVfYcN0zz0ejalZ/tKfFrTryw1a3j8faDa2uh6nBptzNaNILaWNvMuI42jgKsR/rGXHGM15j8QLTxHr37Eug/B5fh34vl17QJLdNftho8yxxW1nL+9eC4IEVyzjGxYWkZsngU3KS2CMYs+j/EHxa8N6ZYeHGg07XdW1TxZafbNK0TTbES38kGxXaR0Z1SNUDgNvcDJAGTxXTeCPEFv4o8NwazbWGpaeszSRtaanam3uYHR2RldMkdVOCCQRggkGvHNea60H9obw78YrPQvEGo+D77wg3h+5W10e4N5pTi6WVJXsiouNjD5TsiYrsBK7cGu7uvjJ4KZvBzaZcX2sQ+ONSOnaXNYW+4RyIGLmdXKvEE2EMCu5SMFRzVc2urJ5ex39FFFbGQUUUUAFFFFABXMfGj/AJJfq3/XNP8A0YtdPXL/ABp/5Jfq3/XNP/Ri0nsVH4ij8c/+Rfb6mvin4B/8pNvDP/XzP/6bpq+1vjr/AMi+fqa+KfgD/wApN/DP/XzP/wCm6asp7P0NaZ+mFFFFcJ1hRRRQAUUUUAeC/wDBSv8A5M/8Rf8AXzZf+lUVcx/wT5/5I7pf/A/5iup/4KU/8mgeI/8Ar4sv/SuKuV/4J9/8ke0r/gf8xXp4b/dn6/ocOI/io9u1P/karD/rnP8A+yVoVn6kf+KpsBnnyp//AGWtChEM+N/F0GqeJo/Fv7TFjZXM154T8Z2q+H0QbmbSNPdobnbgZ8uXzrh2GOSg9K9O8M32k+JP299O8S6NLDqGm3Pw7MthfxoGQqbpQSj9sjcDj3Fe973Lbi7bvXPNO8x9wJcnnPJrL2Zp7Q+Kor51/ZE+MmixZlvPEHxCutG06DJ/eTXF1EoC/RQ7f8BNeseIprPwV+2R4N1LxFeRafpuoeApNCtLy5YLHLerdxt5AY8eYVZSq9TXonwO+HVv8NbLxBBa6zPqP/CQa7c6vIzwCLyWlbmMYJyB69/Su3R3XOxyM9cGlGDHKoeG2us6b4U/bs1keJL6DT18VeFtPt9DluX2LeTRXLq1vEx4L/vUO0HJyDivIvEGu6v4D+DfxQ+H1re6xZ/ErUPGk2pafbacZRf6hayyRyrcW5jO94xDHIrMvA2kGvtBXdVIDsA3UA0b3CbA5C+meKfIw9ofOXhi40P4vftPW2u+H2XWfDFr8PJNG8QahExMTzXLlvsrHo0oQuWXqN3OM1x37MOm+J9f+K3hf4d+IbW4Fv8AAg6gl3dvGPLvZ5WMFiF4/htg0gYE4yO9fXzSO333LfU5pGZmABYkL0FHsxe0PE/2pJ4fD/xT+FXjrV2+zeH9D124i1XUGVjFY/aLWSKJ5m6JGZGClzwCRnrXNeHdcsx4i+OPxrtnlk8KXWhQ2Wl320+TqTwQSLI8P99N7KgccEkgZwa+kUYq2VLA+opfMbfu3tu9c80Sp3YlLQ+UP7Ok+H3wx/Zu1jxMf7P03w7dyf2xd3HEdibi1dkMrdFXJxk9yK9C8Cx211+3D421SOOGbd4N0kQXQQE7Gecna/odqEgHnC+1e1o7q+QzA+oNK7MyYJJFEadivaHwuuuQaJ+zf8PbrUpJP7Li+NMz3yLE026GO+mkI8tQS4G3O0A5x0r1vVNcsviL+1fZeLvhqIPEum+F/Bmo2+q3tod9pfTTAm3sfNHDuSNxUEkA10emfs9WNn4T8LaGPFly6+F/HDeLI5vsKqbhzO8otyPM+UZYDeMnjpXtUjvJyzs31OaiNOWxUqkeh8wfsd+KvCeieD/Dui3HxH1WDWZp5beX4dwWsbrpc7yuWhWF4XvFjiOTvecqAMkheBY+H/irwx8MPFnxg8OfEq6TT9S1zxNeaxp8N0rM2t2FxGBAlsCMzsNjRbEzhhtxX0w0khXYXcr6Z4oWSRVIV3A9AavkZPtD5I0nSdY+G3w0/Z0ufiJI+mx+HNVm/ti6vWxHpqSwXHkxzMeE2q8cfJwCMVZ8TeI4/BHjD43tc6lc2+tePtPtb3wPdWhbzNURrdooo7Nl5eRJXX5U5G4N719WozodyMyn2NKryDOHcbuvPWl7LsHtD5X8B68/xE+IHwKi0m6udU13wXY3dx4xnmeQz6YWgSAxXZPIleZW+VzuOwnvXP8Ahrw1rI+NEH7N/wDZ9wnh/wAO+N38ZJcqg8lNIA+0W9tyOd1zLs65GwnGK+yGkdlAdyQOmTSbjt2bjt647U/Zh7Q8S/ajuIdA+LPwp8d6u32bw/oeuXMWp6gyt5Vj9otnijeZuiRmQqpc8AkZ61znhnwpbfFnxR8bvENoslx4X8YaTbaRpF6Rti1CSGJ908JP30WTaA44JBxnFfSCsVbKEg+opd7eaHf5z33d6JU7sn2h8g/sv3Xi34maHJ8TNR0KbUR4I8Cz+GdJsLgbRrWoBGNwRzyGKxRZHJ5711H7HfivwjpvhHwpoK/E3VbjV5ofsjeBI7aF10icsxki8v7O15HHAQw3zTEBRlmIxXsHwD+HsHwu+HcfhK31eTU4o765u1nkt1hI8+UybNqkjC5wDnnFds0kjJtMjFfQnilGD0ZUqkT5akE08/7Qvw8s7xbXxh4mupLrQtNZxHcX0R0+MeZCCRvXKOuRwDkVxPxz8VeDPGvwH+Evh7TWaSHwxfac3i2KK1b/AIp63jVYZluwBthBlG3DYztzjFfbW9tmze230zxTvNl4/ePx056UezYe0PnlvE+h+Bf2sNa8d+KtThtfBvjTw9p9v4d8Qkf8S+JoA5e3M6jZGWwZFDEBgTjOK98067tL6whvbG4jubW4QPDLCwZJUIyGUjggjvTNet7i/wBDv7K2u/slxeW0kMdw0IlETMpAcoSA+Cc7ScHGKxvhN4Rs/APw10PwbYXElzb6LZR2qzyKVaUqoy5AOAScnA4GcCnGLWhMtTo6KKK2MwooooA5rxcf+K48Jn/p8uP/AEmlrzf9qNc6dOP+mLfyr0Xxh/yUDwf/ANflz/6Sy153+1Bxp1wf+mLfyNS+ppE8X/4I7/8AJT/iR/162n/o2evvivgf/gjt/wAlO+JH/Xraf+jZ6++K4a3xs6qfwhRRRWZoeEftQtt8ao3poEn/AKFLXyRpv/HutfXH7TwDeN4wRkHQnB/76lr5H03/AI91r63hr4Z/I+Zz74ofMsUUUV9SfPhRRRQAUUUUAFdV8G/GreAfGa+IF04X5SCSLyTP5X3hjO7a3T6VytFZ1acasHTmrplU5yhJSjujpPAXi1/DPxIg8WjTxdNBcSTfZjNsB3Z43bT0z6Vn+NtYPiLxbqWufZ/sx1C4afyg+/y89s4GfyFZdAqVRgp86WtrfIbqycOW+l7/ADPQPE3xY1u68NaHoXhw3vhu00e28oix1KQNctx8zFQvp0Oep5qab4uX998O9O8Oa5p8mrXel6kl9Bql1fM0w2vu2HcpJ4LLnd0I44xXnNFY/UMNZe7s7+d/Xc1+uV7v3t1Y9O/4XHeJ8cD8RINGWMyQiGTT/tZIddu3/WbPx+72qvpfxavLf4p6141uNJW4k1e2kt1tvtRUW6EADDbDnGPQV5zRR9Qw9vh6W67dg+t1v5ut/mdjH49dfg/c+A/7KBW41A3n2z7RyvOduzbz9d34VqePfi7qnif4V6T4LuLBYV0/yvOuhOWN0I1IUFdo29j1PIrzqij6jh+ZPl1Tv8+4vrVazXNo1b5Hqtv8ZxH440fxK/hWOSfRNH/s+3Rr443Yx5ufL9M/Ljv1rB8O/Ffxrp3jC31u48RavexQ3JmksZdSl8mVSTlNpJAHPocYFcRRSWX4ZJrk3Vu+n9Mbxla697rf+vuO7tviLFbfHIfEW28PpEPPac6et1wWaNkY+Zs7li33ap6b45a1+MzePv7LDM2oyXv2L7RgfOSdu/b2z129ulchRV/U6Pbpy9duxP1mp363+Z6R44+IPgfxLdX+oTfCxItU1AlpLz+35zhyMbtm0L26YxUHjz4u+JdamsI9CutQ8N2On2i20dpY6nIFbH8TFQuT9RXn1FRHA4dWVr22u27fe2VLGVZX1tfeyS/JHq1r8aWlh8Kvr3hldZvvDEjSLeXWoEyXJKFRuzGSCDtbJJ5Wq/xF+JnhDxhNf6hf/DUDV7yEol+3iCd/IbbtVhHtCkLwdvAP415jRSWXYaMlKKaa7Nrrfo+43jK0o8sndeaT8goooruOYKKKKACiiigAqtq3/Hi1Warat/x4tUvYZw+qf8gHxB/17L/Ov1E+EP8AySfwv/2BLT/0Qlfl1q3/ACAfEH/Xuv8AOv1F+EP/ACSfwv8A9gS0/wDRCV+fZz/vcvkfa5X/ALrE6OiiivMPQPjv9rn/AJO88Pf9crL/ANHNX2Evavj39rn/AJO88Pf9crL/ANHNX2EvavWzH+BQ/wAJ5uB/jVvUdRRRXknpBRRRQAUUUUAFFFFABRRRQAUUUUAFFFFABRRRQAUUUUAFFFFABRRRQAUUUUAFFFFABRRRQAUUUUAFFFFABRRRQAUUUUAFFFFABRRRQAUUUUAFFFFABRRRQAGvjH/gr9/yAfAf/X1e/wDoENfZx6V8Y/8ABX7/AJAPgL/r6vf/AECGujBf7xExxH8NnvnwI/5FG3/69o//AEGugs/+Rgvf+uEP85K5/wCBP/Ip2v8A17J/6DW7DJHFrmoSyuqRx20TOx6ADzCT+Vdct2cvQ0aK8A/Z2+OHiTxr8YG0bxDZ2dv4f8UWV1f+DZYoSjvDa3DQuJXJw5YLvBA6Yr0aw+LXgq78EeKfFcd5eLp/gy5uLfWlks2We3lgH7weWfvccjH3gRioVSLK9nI7mivE/wBoT4maVq3wtu/DXhDUtb/t/wATeHhf2r6VpVxc3GmWMm0G6lWIb4uC4Q8HcPqa2tH+NHw7tfAuqX+gz67r2k+EIbWC9u7CwkvG8t7dZUl3dXHlkM7nkE880e0Qcsj1KivKND/aC8H6tr2i6PaeG/HYufEUAudLEnhiZUurfCkzKxP+qAZSX5wDUt58ePDVt40k8JN4P+IcmtRwG6+xReFZmka3Ehj85R3jLAgN0o9rHuHs2epUVyukfETw1qcfih7R74t4OmaHV43tHEkbiFZiqD+P5GHTvxXnHxe+J76vb/DRvDnie58MeE/HdwZLvxR5KRy20PlGSGENKrJDJM21dzqQOeORQ5pIXLI9xorzTVPiV4J+HNp4e8P6x4s1nxFda6k76Td+Ul/cakYz80atboqM+ThVCjOPatrwd8TvB3iLwzrOuxX0+mW/hySWPWodXt2s59MaNd7efG/KDZyD3yCKPaIXLI7GiuF+HPxW8OeNtWtrHSdL8S2qX1m15p93qehzWttfwKUBeCRxhhiRCBwSGzWvq3jjw5pnj638HaheNb6lc6XPqqGSMiBbaAqJHaX7q4LDg9s+lPmW4cshsPgnSk+LNx8Q3ub6bVZtKTS44ppENvawiTzGMShQwZ2xuJY9sAV0ted2/wAbfAE3wyHj0XWoLos999gsGfT3EupzFtqC1iI3TBjnBUYIGTxR4b+NfgfWfGOm+EYv7Ystf1S5nt10rUNLkt7q2aGNJWM6MP3alJEZWPDZGKSnFFcsjf1fwVpOo/FLR/H0018up6Hp9zY20UbqIWScxs5dSu4sDGMEMAMnIPbpawPh/wCMdC8baXeahoEtxLBY6jc6dM00LRHz4JDHJgHqAQcHoa87/a8+Jni/wLo+jaP8OrGzvvFmuS3E1vBdReYgtraFp7iTZwei4HPVqOZJXFyybsdv8Vfh7onj+Tw++tXF9CfDesRavZ/ZJUTzJowQqvuVsp8xyBg+9S+EfA2keHfHvijxdYz3sl94tmhmv45pFMUbQxrGojAUEDaozktz6dKzNM+K3hNvgHpvxY1a/Wx0W902K8kJBZkdwAYlUcs/mFkCjknirPgv4kaN4jurq2GjeJ9GntbT7Z5Ot6JLZNNDzlotww2McjryKV43H7x2NFeb6r8bfB9j8LdN+Iiab4nvvDepWj3gvdP0WScWsKY3STgf6odTz6H0qe3+MnhL/hB5/Fmq2HiTQtMhMKwNrOjS20moPMMxpaofmnZjgDbzlh60/aRF7OR6DRXC+C/ix4V8Ra9qGgC31vRtY06y+3SaXrmlyWN09tzmaNH++gIIJHQ8U1vi/wCCh8KdK+Iv2m+Og6zdQWtpMLNvM3zSeVHvTqoL8Enpmj2kRcsjvKK4n4gfFLwz4T8UW3hue21vWNburRr0aZoWlyX1zHbBtvnSIn3ELfKCepBx0qDRvjH8P9WXwhLp2ryXEHjiWSDRp0tn8szxgs0EpI/dSDay7Dg7gR0o54hyyO9orxr9or4m+HZPh18Q/C+n+JrrRdW0G3tLTUb9LSY/YftbqiPEyDLPtY42/dJBOK63xJ428M/DfQ/Deh38msanfahAttpdjY2sl9qOoCKMF5AgyzBRgsxPG4c80e0Q+WR3FFcL4B+L3gXxjrz6NouoXRvLfSjql0lzaPCLOITvC0cxb/VyrJG6tGeRtNQ+CPjF4Q8W65Y2OiWniKS01SSVNN1iXRZo9Nv/ACgxbyrgjawIRsHgHHFHPEOWR6BRXjfxA8WfEW+/amsfhZ4S8QaXodjN4XfV5Lq50T+0JGdZvLKhfNjG3GO55r1DwnZa/p+iR2viXXINa1FXYyXkGmfYUYE/KPK8x8YHGd3PtQql5WFy+7c0pFLRsm9lLDG5eo964f4afCLwZ4Im0280+2ur3VNLgu4YdU1C4Ms5+1TGa4chQsYdnPLKinaAvTiubs/GHjz4jfErxLofw+1fSfDug+D7w6Ze6xfab/aM2oagFRpIYofMjVI4g2GYsSWIAXHIv/B/x34juPil4g+FfjxLGTxDoVpFqNrqenx+VDq9jI5RZfJJJidCAjJuYdweeVzJyK5Zcp6fRXkP7QXjXxrpHxc+HfgPwdqmm6SfGM14l1f3emfbTEIYldQkZkjBySckmqtr4n+JXhj9pHwr4A8SeLNJ8Rab4k0q9vHkt/D40+WB4CgGMTSBgcnI46U/ae9YPZntFFea/tNeNvE3w58M6V400mG1utB03VYl8UW7wFphYSNtaaJlOVMbMG5HIz0xUXg34g6z4y/aG1rw/wCHHspfBvhTT0TU74RGRrvUJwGjihkBxtSPDt1zkDjNHtNbC5ep6fRXl3xM8feIPA/x78I6bqzWH/CD+LUksBdNFslsdSUbkDyFuY5FBABAwe5xUv7OfjrX/iT/AMJJ4rkW2i8JPqsln4WVYNs1xBD8klzI5bkSODgADAHfNHtNbC5fduemVzPxfGfhvqn/AFzQ/wDkQV01c38Xv+Sb6t/1xX/0MVcthR3Mz45/8i+foa+Kf2f/APlJv4Z/6+rj/wBN01fanxw/5F//AD6V8WfAH/lJx4Z/6+p//TdNWdTZm1M/TCiiiuA6wooooAKKKKAPBv8AgpV/yZ/4j/6+bL/0qirmP2AP+SR6UP8Ae/pXT/8ABSr/AJM/8R/9fNl/6VRVy/7AGD8ItJPqGr0sP/u79f0OGv8AxUe16p/yNlgf+mU//staVZ+q/wDI1WP/AFxn/wDZK0KaIZ5T8avF/wAWfBmg+IPGdjovg+Xw54djNw9jdXNwb+9tkUGSRZEIijYgttRlPK8nnj0TwfrVt4j8I6T4iso3jtdYsIb2BHGGVJY1dQfcBhXzz+0F8SvCPxD+Jlz8FLvxzoHhrwxpbI/jTU9R1mCzku/4l022EjKzkkDzXHCrlSdxwfbn8eeA9LuPCukQ67Y7PFR+z+HFsw08F4EQHbHJGGQKFAAJIHHBrKL1eprKPunTzzQ29vJPcyrFDEpeWRzgRqBkk+wArxn9mj4433xM8XanousaJbaQJbCPWvDnlM5kvtLklkiWSQMf9YGRc7ePnFWf24Nf1TTfgbP4X8NOp8Q+OruPw7pceef3+VmbABIVYd+WAO0HOK8x+I0Hjf4X+N/hX4+1TwhoOh+H/Cpj8K6tLp2vvfE2FzsjR5Va0hCRxSKGzuPzMo75olL3gjH3T6Nt/HXhKax8QXkWuQtb+FZnh1pxFIPsToiyOrDbkkIwb5c9a5zxN8dPhV4ettNudW8USw2+sQQ3FhcR6LfTRXCTDMWySOFlLMOiZ3e1eS2fivQvA158dfDPie/isdb1nWJL3R9LkwLnV4rizjih+yRnm4JkRkxGGwwIOKZ8W9C1fwb+xz8JLXXFeBfCWsaHPr4mkG21jU/OZCMgLGzhSegx1qedj9nE9tvPix8P7TwnbeJLvXZLewvrhra0E2mXSXVxKv3ljtWiE7kDk7UOBz05qOH4w/DmfwY3iq28QyXOmRXjWM5ttLu5p7a4Xdujlt0iM0RG0n50XjB7jPnfxN8RaFYftYeA/iXqur6fJ4GuPDF7YWHiMXKPp1tevNuy1yD5cYeMFVcsAxVlByCKf8JRL4n+OXxc8a+EZPP8M63p1jYWGpW/Fvqt7BBIs0kDjiUKWVPMXKsVOCdtLmkLlR3fg/41fDLxPpV3qmjeJ2k06xsmvbi/udMu7W1WBWClxNNEkbcnorE+3FWvB3xL8GeOpp9L8J+IphqDWZnh+06Vc2z7CMCWNbmJBKASD8uR0zwa+drPxDpWof8ABMpfDun6fZ+ItT0HTILDXdDSV3n0pxcskks8MREyFNjyc7c7Tgkc16t4B+I/gnQfDeo30nxqj+I39jaE9+ClvZuLGCKPJDyWkA8ovhQFmbcTwMkGnzvQfsy9+z/481vUviT47+GPizWrbW9Z8HXcMkWpwWaW/wBqtJ0DqJI0+VZEOVO3g8GqX7QHxL0iw8deHfDFl48bRjpOsQah4sNjZ3U8kVksUjpbytDDIkYlcJvDspCc9CDXkPwntbr4b+JPh38cPFFytkPiS9/D4uvbqUpDbG6b7RZNKzcLjDIC2ByBmt/wn4l0XRfjd8Tr7xF8TLf4Xl/EIkfQpFtD/wAJDapGAt6v2xJHk89VZdtttHygYLEEzzu1h8qvc9/8cfEHwZ4Ps7C48Qa/BB/apP8AZ8VvHJdz3mF3F4oYVeSRQvJZVIAIJIzTW+Ivg0fD+HxxFq0l1oVw+2K6tbC5nctuKFTDHG0oIZSCCg2kHOK8p8WaxYeEP2wtF+IPiuZtN8H6r4JOm6Xqt7A8Frpt41ykhjnZ1H2UyRlQPM2HK7T3Fe5aTdWOo6Gl7oV3aXFpeQtJaXNnIrwy7xkOrrwwOc5HWtE2yNEcL4b+PHwo17SbzVNJ8Tyz6fp9pLe3V62i38VukUP+sYSPAEJXuoJbg8cV02seOPCel2ug3Ooa5DBD4mvIbPR3KORezygvGi4X5SyjPzYHFfNPwv1fTh/wTj8c+Dn1GzHiHQNI1qLV9LF0purVzJN80kWdyA9iRg9iap/Ez4m+Btd8GfAc6V4ks7qPQ/E2jX2t3Ecg+z6NEIjHi9lHyWzFiQFkIYhWOODU8+mpXJqexftO/EjTdP8ABuu+E/Dnjm30XxhAtsrbIbiW4soZmyZlSGKRjiOOQ5CkA43Fciu5k8d+C9P8K6DrMvim1m03XpoLPSb8sZRqEsg+QBlB+ZsHrjBznFeZfDmKyuf2yvipqaR280i+F9KWC6UBv3TrMxCt/dbap44OBXhmn6nZ6T+xb8LdU1K5WCx034n+ZNI3CwxLeTkn2UZJ9hmi7vcPZn2fL4q8Ox+Po/BMmrRL4gksDqK6fsbzDbB9hlzjbjcMdc+1Yd38WvhxaeNj4SuPFtsmqrdCzkQwSmCO4K7hA9wE8hZcf8sy4bJAxkgV4/pvjvwhrv8AwUU0zV9K1+xn0mbwVLpdnqYlVbS/uhdb2itZidk7KrDPllsEEHoa87/tyz0v9h3xb8LNRka5+Jseq36T6EkRbU57s3ZuFvFhXLlBFtlE+NuE+90o9oHsz7E8F+I9E8W+FbLxJ4c1CPUNJ1CPzLW6RGQSpkjcAwBxkHqO1alcL+zTJ4YPwF8J23g/V7LVNKsdItrZLm1lSRd6RLvD7Tw+SdynkEnIBruq2jsZS3CiiiqJCiiigAooooAKKKKACiiigDmvFuP+E98JEj/l6ucf+AstecftTf8AIPuP+vc/yNei+Lv+R+8Jf9fVz/6TSV55+1FzYz/9cG/kah7GiPFf+COf/JSviR/162f/AKNnr74r4H/4I6nPxM+I5/6dbT/0bPX3xXFW+NnVT+EKKKKzNDwj9p7/AJHiL/sBv/6FJXyNZyKluuetfaXx68I+JvEfipbnQbBZ0/sr7OZJJQihmaT164Bz+Ir58b9lHx2zFjNJk/8AT0le5lGY08JGSluzyMywM8TKLj0PNGuU9VFJ9pT1Felf8MpeNO73BPtcJ/hSN+yn417SXQ9hcJ/hXrf6wUfM8z+xa3kebfaU9RR9pT1Fei/8Mr+N/wDp+/8AAiOl/wCGWPG/pe/+BEdP/WCh5/cL+xax539pX/Io89a9FT9lXxu38N3+NzEKkX9lTxuWClbge7XceB+tL/WCh5j/ALFreR5v5603z19q9Lb9lDxywGy4mj/3bqM/zFN/4ZQ8d/8AP5df+BMX+FP+38P5/cH9i1jzfz0o89K9IH7KHjkcvcXL/W6j/pS/8Mp+Nuz3B/7ekpf2/Q8xf2LVPNvOWjz1r0j/AIZS8cn+Kf8A8Co6X/hk/wAd/wB6X/wMjo/1go+Y/wCxa3kebeetHnrXpP8Awyj47/vzf+BcdOb9k3x1/wA9m/8AAtKP9YKPmH9i1vI8088elJ56+lemf8Mm+Ov+e7f+BaUf8Mn+Ov8Anq3/AIFJR/b9Dz+4P7EreR5n9oTuRSfaU9RXpq/soeN8cvIT7XaD+lH/AAyh42/vT/8AgYn+FH+sFDzD+xK3keaeetHnrXpX/DKPjf8Avzf+Baf4Uf8ADKnjhf45v/AtKP8AWCj3Yf2LW8jzXz0pPOSvSm/ZT8cH+Kf/AMCkpF/ZS8c/3rj/AMCo6P8AWCj5h/YtbyPN/PWjz1r0hv2UfHTDAlmU+v2qOmr+yZ48/wCfyb/wIi/wp/2/h/P7hf2LWPOfPWjz1r0f/hkzx6f+X2b/AMCY/wDCpP8AhlDxx/z0f/wKSl/b9DzD+xap5p560eetek/8MoeOf+esn/gSlJ/wyj46/wCes3/gTHR/b9DzD+xax5v560eetejj9lLxwp5lmb2+0pSn9lPxwejTD/t5T/Gj+36Pn9w/7FreR5v561DfMJrZkHXtXpjfspeOv+es/wD4Ex0g/ZV8df37g/8AbytH9v0PMP7FrHz7rCkaH4hBGCLcdfrX6i/CH/kk/hf/ALAln/6JSvjDxJ+yt8Qk8I6umnWn2m8ntzsSS4TLkc7QfU19pfDG1ubL4a+HrK8heG4ttJtYponGGR1iUMp9wQRXzWYYiNeu5x2Z7+CoypUFCW6OgoooriOs+O/2uf8Ak7zw9/1ysv8A0c1fYS9q+Pf2uf8Ak7zw9/1ysv8A0c1fYS9q9bMP4FD/AAnm4H+NV9R1FFFeSekFFFFABRRRQAUUUUAFFFFABRRRQAUUUUAFFFFABRRRQAUUUUAFFFFABRRRQAUUUUAFFFFABRRRQAUUUUAFFFFABRRRQAUUUUAFFFFABRRRQAUUUUAFFFFAAa+Mf+Cv3/IB8Bf9fV7/AOgQ19nHpXxh/wAFf/8AkAeA/wDr6vf/AECGujBf7xExxH8NnvvwLBHhO3BGMWyZ/wC+a4z9rTVvENh8L/EmmeErK9u9e8RRWmj6cLSJ2MTzvIjSsyg7AqliWbAGOtdv8FP+Rch/691/lW1Ylh4lv8Nj/R4P5y11S1bOaOh8u/Fj4f8Axa+HvhX4deJrWLwvqkHwpu7eGK38P6feG9ubNwsM25Xdg2R8xCgEk8VH+0B4S8Xn41eIPBHhXSNQl8N/HFdOuL2/hjcRaUYnBvHc4wjyRRrw3XzCO1fWykjkcGl3NyM8Vn7Ev2h8+215H8JP2mvHGr+IbDWH0XxToumDQLnT9LmvFLWcLQva4hRvLfLK437VO7OfTzb4bQ3PhT9i34n+Ervwtrdn401K+vZLvSf7Kmc77pkigEcioUkQIVB2MduGzgc19lqzL91mH0o3vx85+X3o9mHtD578QaRN8PPjN8GdR1O0vm0XRPCc/h66vbWyluRb3PkRqm8RKzBWKkbiMDuRWj4quG8KftvWHiXVrW9/sbxB4Pj0uzvYNPnuEjulumPlSGJG8rcJFO58L1yeDXuYJX7pIpFYrnBYUezsT7Q+co9af4efED4w6Preia7Pe+LL9dR8OJYaVPcR6qJrRIVjSVEMcbiSMo3msgGQ2cc1ial4I1LwV4b+CmkfEHRtQ1bwP4Y0pl8SWlnbNew2+pmNfIeeCMF54kd5AMKwyASMcV9Uqzqu0FgPrSbnXlHKt2YdqPZle0PnrUrnw74s/aL+DPiH4f20F54ZsrfV4vP0/T2jtrGQR42OmweQ+7d8rBTnPFcd4o8Ka7461X9p3wp4bLHVdQuNP+yRb9vnNHFFIYs9AXCFP+BV9IfCPwTp3w+8ItoGmXV1drNfXF9c3N2VMtxPPKZGdtoVepwAAOFFV/A/w/0vwv8AELxb4vsr69mvPGFzFcXsM+wxQNFHsUR4UEAgZO4nmp5A5zP+D3xQ8L+K44PDkTX2leIrSyV7zQtUsZbW5h2Hy3271CSqrcZiZxyvPIrx/wDbB+GPiL4m/HzSNK0Ke8sWXwfeulyUf7FczLcQutrckDBjkCkFcgnqOle8X3guxvPi7Y/EG6vryW70zR5tMsrNinkQiWVZJJQdu7zG8tF5bAUcAEknpsnpnir5W1Zk81pXR8yeNvEGreJvCHwv8ey+BdY0ZPh74qWPxRoEGnPusQsXkmWCMLmaBGwVaMEhTwMg0vhfVNP1j9vJfiPc6Hr1voOpeHV0fw9qdxo1wkV5co6ecWTy98PBAVpQgwpwcCvpvc3DbmyvSje/Pzt83Xml7Mr2h4n+x/cDRl8W+CNVtr+z1u38V6rftBPYTpG1vLdF45UnKeU4YOpwrk8nI4NT/D/TL3xf+1b4w8b6tZ3Mek+GNPTw1ocd1A6LM0m2W7nQMBlfuR7hwecGvZdzEYLHHpRlu7Zp+z0sTzHxxrWgeMPDnwN+JHwdt/C91rGm6B4ogu7B/wCzWlxo9xJ50j2gOA8sB3EBSWBbOO1e3fBrV/DuoWGq+HvCeu/EHxGslizveeJ4roR27FSixK1zHGdx64VWHByRxn1nc3HLfL0pGZ26lj9TS9nqP2h8wfD+yvfEH/BPLV/htp9hqSeKNH8LzWF7p1zp88DJcYkxGrSIqyZ2kAxsw5HPIrQ+JGoS+LvhX8LPHfh7RNT1Ky8DeILC91/TDpc8N1EkUAWXZDIgZzEXU/KCDg7ckYr6QYlsZJOKTc5bLEk+uaPZi9oeCXBl+LH7TOg+KfCVtqSaB4Z8OalZ3uqX2nz2Uc9xdKVjgjSZEkfbw7HbtHYk15zodvqOv/ss+GfgGnh3XofF9nrVrBqttLpssUNhDbXolluTcsnksmxPl2OxYsvHXH2EzM33mY/Wjc5XGWx6Zo9mV7Q+a/D/AMQdE8Gftt/FSPxKNWW3fSdDitrmz0q4vEj2W7t5T+QjupYyMy5XadjZIOAeI8ReE/EGkfsa+IviHeaZcaTqdt49m8eaJY3Y8ufT7czxlUZc/I7xqzFe2/B5yK+nfCvgHTNA+LHir4gWl/fPfeLobOG7t3ZPJiW2jaNDGAobJDc7iegxirvxU8KWXj34da14N1S5ube01uye1nntyvmxhurIWBG76g1PIx+0PmvxV4I8Va5+yH4/8d3mi3EniT4iapaeIX02GPzJraxiniMMQUfeZYAWKj+8R1rrPEXiKytP2hPBPxg8nWrnwbN4VutAlu4tGu2awvBL5oaS28vz1VwpXeExlBngg1734b09dG8P6fpEE0ksenWkVskspBd1jQIGYgAZIHOBV7e+7O9vrmq9mL2h8mfDLQ7nxF4s+Olq+j6v4f174m2rS+HHvtOljjlsjbyrHIZApWJy7FmR2Djcp25Feq/sy/ELRU8F+F/hlrkN94e8Y6To0NhPoup2ckBle2hRZGhl2+VMmBuG1ydp5Awa9e3Nt27jiuY8VeCrDxB8QvDHizUL28MnhQ3D2VkpT7O000Zi818ru3KpIXDAc5IPGDkaFzcx4P8AtCaV4Sl/bW0nVfiLoup3fhlfBjwrc2+n308YuTcMVQtaIWDbcnHpXrXh/wAc+BfD/gvw7D4W0nX7jRtT1NNIsUtNHuma1kbd8863CrJHEDnLkY5Feiozr0cj6Gje/XJz9aPZtSuLm0seBfDnVIPgn8S/H+jeMbDWYNH8UeJbjxHoms2ul3F9BP56xedA32dHeN0ccblAYd+xtfDJrzXPjj4w+O934f1Wx8PW/h1NF0OO4tGS+1KGKVpZrhbY/OqsyhUVgGbrgZr3NWdejEfSjcSc55quQOY+fPiFeXPjP4//AAF8YaToetxabI2ozy/a9PeKSzDQqALgAERMSMYJrc+JGnajN+2t8NtRhsLqSytvD+qJPcpA7RRMxjwruBtUnBwCecHFez5PPLc9aTJ6Z4o9mHtDj9N1rRPiR4I8RWTaJqqWUU13pF5a6tYGE3OxdrMin78TBvlYcMa89/YZ0mHwD+x1pNxd6HqFncKt9f6lbG1f7XNIJpAD5bAMzmKKMAdwFxXuZJPU5o3EnOeafJrcXN0PEP2rI7P4n/sU67qdloGrSPe6dFf6bY3Nk8d/DMsq7cwjLBx8/A7E16n8K9EtNE+HOgaJptqlnbWWmQRxQEY8v92Pl575zW3uO7OWz60UuXW9w5ugVzfxe/5Jrq3/AFxH/oYrpK5v4vf8k31b/riv/oYq3sTHcyvjj/yAD/ntXxX8ADn/AIKceGv+vqf/ANN01favxw/5F3/PpXxV8AP+UnHhr/r6n/8ATdNWdTZ+htTP0xooorgOsKKKKACiiigDwf8A4KU/8mgeI/8Ar4sv/SuKuW/4J9nd8H9J/wBkOP1rp/8AgpX/AMmf+Iv+vmy/9Koq5n/gn6dvwe0of7/9K9PDf7s/X9DhxH8RHtmpf8jVp/8A1yn/APZa0KztSb/iqtOH/TKf/wBp1o0IhjfLQ/MUBP0pdo446Vx/jr4r/DbwXrP9leKfGemaXerGJGgmdi8aHoz7QQgP+1jjnpWr4w8Y+FPCnh1Nf8R+INP07S5WQRXcsoZJmb7oTGS5Pbbmp5kPlkblHX73NchY/FP4cXfg8+KrfxnpUmjLeJYveiRtsdw7BVifIyjEkABgOorbuvEWhWviax8OXOqW0WralBJc2dkWPmTxoQHdfULuGT7inzIOWRpbVLZYAmndeG5FeL3XxY0K8+P5+zfErRLfwh4Z8PXk+rQR3St9pu1lRCWyuWSFA7Eo2MnnPOPTPDvjDwtr+p32m6Nr1nfXmmwwz3kET/PbxzJvjdh2DLyDU88R8rNvaNuNox6UqjHAGBXLab8SPAWo2mi3Wn+LdMuYfEVzLZ6Q8UhP26WPl44+OSuDn0rU8T+JdA8Nvp417V7bTf7Wvo7Cx+0vgT3D52xKf7zYOB3xVcyFZmntAzgAZ60qqgztRR+Fct8QviR4D8CXEEHjDxVp+kzXKNJDFMxaRkXhn2qCQoPG4jHvVHS/jH8LNS0SLWbLx3pD6fPeLZRXbSNHFLOylljVmABJCk8ccUuaOw+WR27KCNpXIoZUb7wU/wDAa574f+O/BvjiO6bwh4jstX+wyBLpLdjvhYjK7lYAgEcg4waoaP8AFX4b6p40HhLTPGml3estLJCtpDIWLyIpZ0V8bGZQrEgMT8p9DS5kLlkdbeRvNaSwqVV3jKozpuAJHBI7j2rlfgX4Fj+HHwx0/wAIxaj/AGi1pJPNPd/Z/IWaWWZ5XKxbmEa5cgKCcAVuax4g0TSdW0zS9S1O3tb3Wp2t9Nt5T811KqszIg7kAFvpmqNj458G3cmupbeJdOk/4RhtutuJQFsDjO2Rj8qnAJxnijS5Wo34seFV8bfDHxD4Q+2/YP7e0yexN0IfNMPmLt37Mrux1xkZ9av+EdITQvCem6GJVuBp1pFbeb5e3zdiBd2MnGcZxk1zWifGP4Watbxz6d470iZJb6Gwi/eMrPcTAmKMKwBJcA4OMHB5rpdH8QaJqusanpWm6nb3V7o0yw6lbxHL2rsquqMOxKEN9MUXW6DUvzIskEkf3fMQrnHqMV4tpP7PMdl8JfCfgj/hL3kXwv4r/wCEhF3/AGYB9pPnPJ5Ozzfl+/jdk9M45xWr+0V468S/DDVdB8Xzazpcng+51a103VtLnsdtzGszFPtEVx5nJUlCYyn3Vb5q9D8beJfD/g/Qptb8Uaxa6Xp1u4V7m5faoYnAA7kk9AATS0e4e8jVYAtnYo5yKbtG7OFz61yug/E34faz4X1PxJpfiywuNK0WMyaldZdRaKo3FpAwDABec4xVXxp8Xvhl4R+xnxN4y0/TF1C1S6tHmWQrNE5+VwwUjDHgc5NPmiLlkdqoC8KMClrjYfit8OJfBcvi1fF+nrosNz9la9k3xr52AfLVWUMzYYcKD1qx4f8AiT4B1zwjqPinSvFmm3Wj6Ru/tC7WQhbPYu4+YCAyYBzyOlP2iFyyOqorDuPGHha2j0N59es418SuE0ZixP29im8Knvt+b6Csvx58Vfhx4J1hdJ8VeMdL0q+kh877PMxZ0iyQGfaDsXg8tgcGnzIOWR2FFZEXinw1L4qt/DUWt2Umr3lj/aFvZpKGea13bfOQjhkyRyD6V5/8cvHSah4PTTPAHjzStN1aTxTaaFd3xuIw1nIX3zQKHBDTFVwFwTzS5h8p6vRXM/ET4h+BvAP2ZPGHimy0lroMbZbliZJVX7zbVBOB3bGKtaH4y8J6xd6lbaX4j028k0eKGbUPKnUrbJLH5sbO33QGjBcHOMc0+ZC5TcorkvAfxP8Ah9411ibS/Cfi3T9WvYITcSQ27PkxBgpkXIAZcso3Lkcj1rraFK+wrWCiiiqEcx4v/wCR+8Jf9fVz/wCk0led/tQ8WM3/AF7t/I16L4uz/wAJ94Rx/wA/dz/6Sy15x+1GwGn3B9IG/kal9TSJ4x/wR2AHxM+JAHT7Laf+jZ6++K+B/wDgjqc/Ev4kf9etn/6Nnr74rhrfGzqp/CFFFFZmgUUUUAFFFFABRRRQAUUUUAFFFFABRRRQAUUUUAFFFFABRRRQAUUUUAFFFFABRRRQAUUUUAFFFFABRRRQAUUUUAFFFFABRRRQAUUUUAfHf7XP/J3nh7/rlZf+jmr7CXtXx7+1z/yd54e/65WX/o5q+wl7V62YfwKH+E83A/xqvqOoooryT0gooooAKKKKACiiigAooooAKKKKACiiigAooooAKKKKACiiigAooooAKKKKACiiigAooooAKKKKACiiigAooooAKKKKACiiigAooooAKKKKACiiigAooooADXxj/wAFgP8AkBeA/wDr7vv/AECGvs49K+Mf+Cv3/IB8Bf8AX1e/+gQ10YL/AHiJjiP4bPfvga/meFbZzjLW6Hj/AHRV/VNX0vQLjWta1q/t7DTrGzhnurm4kCRxIvmnLMeAAKzfgP8A8idaD/p2X/0EVwX7aPh3WfFHwY8TWGhaZLql1bPpl89hEC0l1DDO0kkaj+I7FYBe/Sumelzmjqbdr+0B8P7nW7HR7e18Yy32p2pvLCBPB2plru34zNGPJy8fI+cccjnmrOhfHDwZrHiqbw1p+m+M5NVtJIY7y2Pg3UkeyMuDGZswjylIOdzkDHOcVwviTxHo/wAY/jv8LdT+HRuLuDwxeXGp61qAtXhSwtpIdq2sjOq/O7ceXz0OelXPhzf2/hb9tL4jaX4gY2s/jBdNudBd4XIvUS3KSIrhdoKFGyCR+tZRnIvlR7tXzz8TPj34m8HftaWfge603Sj4JVLCLU74xSm7tpbtpY45N+/b5YkRAQVzz19PZ/APjDR/GVrqVxoy36ppOpzabcfbLN7cmeMjcUDAb054YcHtXhPj7wD/AMLC/aM+Lnhe6tpFi1jwJYRWlw0bbFuVmkaNgcYJVwp9quctNBU0up2H7Z/xe1v4UeC7MeELCx1HxNqUkssFteqzww2tvGZZ5ZFRlbaqgAYI5aunT4o6DpXgDwprHia4cap4osopbTTNMsZbu5u5DEskggtog8rqoOTgHaMZNfOHhmLxv8Sfg38SPiX480e7ttV0PwZJ4U0u1kRy8s0cebu4VcctI4UZHX5vSu0t5n8DfFD4VfEPxPbXEHhVfh6uiT3/ANmeRdLvW2ygzBVLIJFAUNjqMGs+d7lckdj1lfjV8Ov+EVl8QTazcW1pa6tHpF7Hc6dPFcWF3I+xI7mF1DwfMR8zqowV55Bre1fxv4Y0zx5aeDdQ1LyNYvrCfUYomhfYLeEgSSNJjYu3I4YgnHFeE/8ACEN8ZdY+NOuafbyxeGvGmkWOmaJdzwGEahd2kTEXSKwDFEl8tVcgbthxwK5X4eaR49+NXgXx7461HRr7T9ch8DL4M0qC5XZJc3ioJL2VQwG3dLsRT3GRT55B7OJ383xk8ID4yT+P9T8eX9l4Ls/DTx6VZmyv4bfVpxcKs11ErRCK72hlVTEXIDE8DmpP2v8A4rX/AII8R+AobXxXd6N4f1uSeXWpNGs4LnWEgWEskscM8cgEC/MXbyyy7QOM15X8bPE3h3xx8D/hVoNhpmqSQeD7/TpfGEK6VKDocEKrDIkw2d3GCFzkAHpXpkniLw94L/a91z4h+L7oQeHfFPhexh8K60bKSSBEi/4+LYMqkxszFZNpA3Aip53sPlR6T4b8X6J4W+Cw8YeKPiRb+ItFQPcReIWtoomuIHkPkpshASSQBkjGxF3tjCAnFJpfxm8AX+vWOhm+1Kx1fUNRTT4NL1HR7q0vFleNpELwSorpGyI5DsAh2sA2Qa+d4/CXiHR/gFZ+KIdC1S18MWPxdHi630P7MwmtNBWdiB9n6gAN52wDgc4roda8T+E/En7c3g74hYuX8LafpFxpun68bGUWt1qjhsRBimSVSRsMQAGbAORVc8hezifQvxI8a+G/Amhxar4lv2t4bi6S0tY4YJJ7i6nc4SKGGNWeRz/dUE8Gqvhn4h+Fta03VL7z73SU0RPM1JNc06bTJbSLbv8ANeO4VWEe0E78beDzxXnX7cEcraT4Kku7S6h0W18TRT6tr9jA0t3oEar8txCFB2ksdpZldQM5U1j/ABUVfib+yb468H/DrxL4m8dXiQRPHqGqR4+1ss8Uz20Uiwwq7bEK7Qv8QBPNNzlcShGx21r+0D8OrnVtJ062TxVNP4gVpNI8vwjqDLqMagM0sDCHEkYXDFlyu0g5xzXZ+GfGXh/xB4u13w1pF491qPhuSGLVFFvII4JJU3qnmFdjNtySqkkA844rxDxZ4n0f4w+JPhNYfDp7uS+8PeI7XW9YYWksI0a0hgcSwzF1G15C6xhBnOG7A1xXiq91rwV8N/i/8NoE17/hPfEniy41TQE06Cbz9RtroxGOWGVOyLG6N83y7T60udj5D6X1T4j+F7HxdqnhaSbUJ9b0jTo9Sn0600yeeeW3dgoeFEUmc7jgqm4juBWT4H+M/gzxbq09holt4odrO6ltL2e48L39vb2U0alpI7ieSIRxMoHIdhyQOpFeffD3Wbf4kftUeFfF/hiO7uNJ8MeDJLPWr+aCSLbdTFStqd4BaRcMzDnb61V+Beoz+H0+MngN9PjuvFza5rGq6bpFxC+NWhkjLwneV2sjl0Q898Uc8hezien+E/jH4I8SalY2+lSa29tqlw1vYapNoF5Fpt7IN2Fiu3jET7trbSHIbHy5pvjb40/D/wALa5qWlanf6lPPokSTaw+naPc3sOlRuDtN1LCjJCCoLfOV+XnpzXlX7HfiHwto/h/wvoMfjrxjca7NbfZLnwW1o32TR5W3GVfLaDzI4oSGUM87ALjk8Vz3wd+KvhHwzoXxr0rxI91Nq99411f7HZJp8kz6mDFHDHDCyqQzgrgrn5dy9jR7R2H7ONz6RvfH/hG28QeGdFOrrLc+MIpJdDaCNpYrxEjEjMsigqBsIIJIznjNUtY+KvgTSl8WPqeuraJ4IWM6680EirbGRA6AEriQsGXATcSSF68V89aToerfC/Tf2c77x3HPY2vhq31C31i5eJ5F055oy0UUm0EjG7ZnplcVlfEDwn4kvv2ifiB8StH0q68Qab4U13TNWuPDE0TfZ9bt/sKZmiBADzxcuoYsCeMbsZOdh7OJ9L618U/B2l6Rod7czapJN4ljMuk6Zb6RczajdoF3sy2aIZsIvLZX5cjOM1B/wuT4ej4b6l45fWpo9I0W5a01MSWMyXNhOHCGKa3ZBJG+edrIDhgehBrzTWPFmkaf+0t4b+M+qLdxeB/EXgU6XaatLZyFdPuzdfaNk6bcxF4+BkfeQiuM+IHhbxF498D/AB48a+GNMvbjR/FR006DCbdkk1QWS/vriKIqGIPKocAttPYCjnYvZxPavB2ot4X+M2qaX4t8WXF5qXj69ku/C+mI1xLbWljbwgMgBXy4nJJZhxuyOTVv9o7xnD4f8E3Xh7S9Tmt/FviKwubfQIbOxub24EgjINwIrWOSXYm7cXC4B2g9RXAQ6vpvxe/aI+GfiDwU91eaR4M0+7u9XvjbyRRW8s8Kxx2zbwCZCQxKjoOtM/aimgtP2jvBWoeItQ1Twj4ftdGuxF4w0eIm4S7dzmxdykiJEUAf542y3Qrg5L+7oHL7x1txdTal+za1x4T+I3iDRbzw3pssc2q6jZobs3FvCVYX0V7C0nLAO+QjngggHnd+AvxIsvHv7Puh/Em+ltrGG9043GosW2w28kRKTHLdFV0fr2xXmvxu8Q/8Jv8ABnw18PfB+o+Idah8ca9FoU+t6hA0csthGS93c7hGishRSgYKoO5sDisrSY7vwJZfGT4O6T4ZGofaY59c8G6NcWztbahDcQ5uLdduF2xyI3yBgcOcUc1tR8uh694R+MXgnxJcWqaYdeWK/heXT7u78P3ttbX6qu4/Z5pI1jmJUZUKxLDkZqaP4vfD+X4WWXxFj1wt4d1C4itbe6W1l3NNJL5KoYsblO/CkFRjknAFeb/sjeJvCen6R4b8PaT8QfGWu6o+lxwTeH7u0/0XRXRAXVl8lXiRGyg3yvwAMnrXnHgvwzrOrftAaz8BLS1lTwn4T8djxheTggRwWros9rZgd908jEjGMR5pc8g9nE+il+Mnw/Twz4k1281S60618ISrFrceoabcW1zasyqyZgkRZCHV12ELh84XJqfxd8VfCHh3Vo9Jun1i81JrIX8un6Tol1f3VrbnGJZ4oUZoVJOAXA5BHUGvnf45roWsf8FBtA8OyzXC+H9UfTovFcaorWt1qUC3Nxp9tK394gJle67BXoHhzxLpfwm/aZ+JupfELztLsvFz6ff6JqrWsssN5HBAY3gDIpxIjEHaeobIp87F7OJ6XH8VfAM2geGdctvEEdzYeLr1LHR5oIXkE87KxEZ2qdhGGB342kEHB4rXs/F+gXXxCvvA8N5Idc02yiv7i3aCRVWGRiqOJCuxslSMAkjHOK+VYvDPiXw58G/DPjnWNH1K30u2+Ksvii4szbE3GnaZOWVJXiXJUchmXGQHzjrXrPwpaHxx+1Z4i+KGgfap/DMHhu10Sz1Bo2jg1C4ErySGIMAWVAyruxjcWA6U4zbCVOJ7bRRRW5iFFFFABXNfGD/km+qf9cl/9DWulrm/jB/yTbVP+uS/+hik9hx3Mv43f8i63+e1fFfwB/5Sb+Gf+vif/wBN01fanxu/5F1v89q+K/gD/wApNvDP/XzP/wCm6as6mz9DamfphRRRXAdYUUUUAFFFFAHg/wDwUp/5NA8R/wDXxZf+lcVcr/wT+O74Q6Sen3/6V1H/AAUr/wCTP/EX/XzZf+lUVct/wT7/AOSQ6T/wP+denhv92fr+hw4j+Ij27U/+Rr07/rlcf+yVo1nan/yNenf9crj/ANkrRoRDPmv4P+KvB/gc/GTSPiZqum6NrV/4p1C9lt9WmVZdW0+WIC18lX5uE2K6BUDYPy4ycV598Nr5vAviD9nPT/ijex6PaWelaxdomrny47N3ZxaeZu4jZI3TBfGzoSMV9mXmnafeTxz3mnWlxNH9ySaBXZec8EjIrifG/wANU8SfHfwl8QrnULc2/hmwvbSXTZrTzftf2hMBt5bC7cdCpzjtWEoS6G3tInik/hrT/i346+PreGHjvPC+uaDaWtvqFq4a1vdYgiMnmwuPlkKukYZlJ5HWsr4O33jD42eHdY+J9lBcwXGhfDeXwzoj+WYzdau8JkuZo89dsixxhu5B9K+u7O3tbaFba3tYYYF6QxRhE568AYriP2a/h3N8Kvg7pvgebV49VbTpJ3F1HbeQGEszSgbNzYwHxnPOM0KnqHtPdPlb40a94E8QfsY/C3wZpmpWa3unS2EOtQWpH2jQIlTyb6S6QfNbrlnVvM27y561337T3iWH4U/FDTfir4SiXU9F8beFbjw2h02VJoZ7tVzYMjKSGBPGR6GvpxdM0wPOw0uzDXQxORbR5mzyd3HzfjT/ALHZG3jtzZ25hhIMUflLtjI6FRjAx7UezYe0Plzwp4VtPg18VPgyPG19ZadoOm+Eb6yOoXhEVrb6zK4ml8yViFjdkJCkkZ2ECuZ8U/EJ/iH+zD4q8LyeIpdV8a6l43RfCunXEnl6gYDfRT2s0ERAcQi3y3mAbQoOW4r7Kvra1vYDBe2sN1FnJjniDrn1wRimLYWC3iXa2FqtxEuyObyV3quMYDYyBjjFP2bF7RbngnhLX/Dfgj9rT4qXXxK1Sw0V9cstNfQ73V7lIYruwSEpPDA8hAOJiGaJTnJBx0ry2PRbk/Af4V6dr9lIdG1D4tNNo9jexldumyTSNChjblVblgpHQjivs2+sLC+2/b7C1uvK5j+0W6ybc9cZBxUs0EEuzzYI38oho9yA7COhHoaPZ6hznz14vg1e6/bO8f6b4cm+z6lf/C0R2bJhf9JzKsLE+qsRg9q3/wBjHX/BN18DvCXgqG40q28ReH7BVv8AQLhUiv7K7RcTSm3bDglpGPmgYIkzuO6uutfh1LB+0le/FP8AtZGjvPD0Wkf2f9nIZCkhfzfM3c5zjbt7dak+IHw9j8TfErwd4pFza2i+F764vrhUs/8ASb53t2hjTzwwKou9mZSG3bUHGOVGDWocyPL/ANuXTPEes+L/AIX6V4P1xdF1681q8j06+ZA/kymxmweememRyM5HIrgPEWo6RefsR3nhLR/Dk+i6t4O1yx/4T7QmRprnatwGuLiQ/emjlA8zfz8oOema+w5oonkSSSKN3hOY2ZASh6ZB7U37PaiWVxbxB5hiVvLGZB6Oe/41UoXdwjUPlX4yeJPhv4s/bI+FOs6f4i0aXQNKglF7qsUyGwNwEdrS1kuAfL8wB5GVN2Ru6c16B8CdV0rTv2nPi5omoanZWup6rrVnc2FjPcpHPeQ/YIsyRRk7pEG1ssoIGDnpXsi6TpS2otV0mwWDzPM8kWsYTd/exjGfepXsrNrxL17K3a5UbUnMSmRR6BsZAojBoOc+dP2mNAX43fGxvhSHkOmeEfDNzrF+Y2DD+0LiNobNOP40G+QD2BrlfiD4/s/Hf7PXwlvtTv4dP1Sy8R2ltruuyPu/4RS/tgUM1zEflBdkOFmwvz5PrX1xHBAkzzxwxrLLjzJFQBnx0ye+KibT9O8uWI6famO4O6ZPs67ZT6sMcn60ODeoc54j8Q9U07xJ+zL8TtP0nx5Y/ELWo/Dl2LnU9M0+BdymJikO+3BjdgM/KGLDPIGRWD8bdf0rWv2GdI1HQdXs9W07R59Dm1Y2F2k6QJDcW7yrJ5ZO1kXDMDyAMmvo6xsrOygMNnZW1tGxy0cEKorH1wBTbfTtPhtZLWGwtY7eXPmQx26qj565UDBzR7PSwe01PDPjh4j0KX9oH4Q/EC91exvvAlq+pxNrkV4k2nWt9JF5cErzKSijcHUOSArdwRXIePbaXx98TvjNrvw6MWsaHefDoabcXemgSW+pakMsqxyL8s0iRgglScZC5zxX1F9hsRp/2AWFr9k6fZ/JXy+ufu4x156VJZW9tZ26wWltFbQq2VjhjEaj6AcVPsg9ofLj69ofxC8P/ALw54M1231LVdK1K01HU4bGVZZNMgt7Rll+0gHMBLMqbXwSSQBwcT/Cf4ifDfRvHHx7/wCE+1/Q7G9k8UXUVxBqMipNe2EVssUcMYf/AFyjbIPKTcQW+784z9MWdhYWkkktpp9rbyTf614YVQv9SBz+NcN8J/hbZ+Etc8Z6lqM9lrDeKvE0+twrLYKDZiREHlZYtuI2Z3Dbn04p8jDnifN1uuufCT9nf4F/FjxFZ3kV74SvJbPUoZA3mppV48qpCyddyoYBtPIIx1q/4m8L6n4P/Z/8DeJ/FcS6ffa58UbXxPr7TMFTTluHYoJWbhAibASeASc19E/tF/DyX4ofDZvC8Wqx6XN/aNreLdS2/nhTBMsu3ZuX723bnPHXB6V3N9FDeRyRXVvFNHL96OVAyn6g8Gj2eo/aHz5Z+L/CXh79s/xT4p8X+JNGt9F13whYnwxq93cR/ZLi2jJ+0xW8xO1yXO4opJbcDg1438O9Fm1D9i/4v6R4TL/8JVqGsy3M/h/lL+DTI5IRHD9nOHCG1UhQVwQ+B6V9vT6Zpk1vDbzabZyxQf6mN7ZWWL/dBHH4VLDa2sd3JeR2sKXMoAkmWIB2A6AtjJpeyF7Q5j4W+Lfh94y0a0uvBeqaLfLp1okKW9q0YudMibC+S8X34ACm0owXlMY4rra4aH4dxR/tAL8SEubOCOLQZNLjsbay8p3kknSRppZQ37zhQFUr8pJOT27mtYX6mcvIKKKKsk5nxb/yUDwj/wBfV1/6Sy15v+1J/wAg24/64sP0r0rxb/yPXhL/AK/Ln/0llrzb9qD/AJB1xnp5LfyNQy0eM/8ABHf/AJKZ8SP+vaz/APRs9fe9fBH/AAR3/wCSnfEj/r1s/wD0bPX3vXFW+NnXT+EKKKKzNAooooAKKKKACiiigAooooAKKKKACiiigAooooAKKKKACiiigAooooAKKKKACiiigAooooAKKKKACiiigAooooAKKKKACiiigAooooA+O/2uf+TvPD3/AFysv/RzV9hL2r49/a5/5O88Pf8AXKy/9HNX2EvavWzD+BQ/wnm4H+NV9R1FFFeSekFFFFABRRRQAUUUUAFFFFABRRRQAUUUUAFFFFABRRRQAUUUUAFFFFABRRRQAUUUUAFFFFABRRRQAUUUUAFFFFABRRRQAUUUUAFFFFABRRRQAUUUUAFFFFAAa+Mf+CwH/ID8Bf8AX3ff+gQ19nHpXxl/wV9/5AvgL/r7vf8A0GGunBf7xExxH8NnvfwJ/wCRRtv+vZP/AEEVvaf/AMjNqP8A1xg/nJWB8CP+RTt/+vZP/QRSfELU77Q9H8Ra3Y6vo+kNp1lDcS3usWslxaxRIZGdmjjkiY/KDjDjBx16V0z3ZzR2OyaSR8bndvqc0eY4UqGIU9RnivN/2ZfEvxC8Z/DlPFPxA07R9P8A7TkM2jQafaTW8j2Z+5LOkksu13GG2hjtBGST03fjf4nvfBXwd8UeLtNgt7i80PSJ723iuVZopHRMhX2kHaSOcEGp5la9g+1Y6liWxuLHtzRuO3GWx6V5v8INT+KevaBofijxFrPgo6TqWnx3lxZ6doV3DcqskW5VWaS8dRgkZJjOQD0zkecN8QvihrXwD1P4+aJ4mgs9Ns5bi90/wtJpkD2t3p1tM0WJpynniaQRu4ZHVFygxwcrn8h8p9I+Y+8NvbI6HNCyOG3BiG9Qea5D4e/Ejwh4zkuLbQ9T8y+stPtNQvrRoXVreG5iEsbZKhZAV7oSMjHWoPCPxa+HviebQotC8Ri8fxMly+kKLK4T7SLZgsxG5Bt2lgPmxnPGafNEnlkdqzMzZYsT6mhmLcuWJ6c1yOqfE3wJpdj4ovNQ8SQWsHgyRY9dlmikVbJmjEirkr+8JVkIEe4ksFHzcVzXxY+LHhm38ITaRoviZrDxPr+gveeHYZtMvfPlD7USRIUgaYsGcHy1QyAZOzAJBzJD5ZHqnmy8fvG46cnihZJFJIkYE9SD1rjPgJq2nav8IdDk03xPJ4lNraLaXmpztIbia6iASbzllCyJIHDfLIoYcZArhfjd8RfiV4R+Nuh+HIJPCGj+EvE0Yt9M17VtMurvGo4H+izGO5iWMuMlCchsY65wuZWvYfL71j2zcd+7c2euad50uSfMbJ4PNcZD4ztvD2raF4V8d61Z/wDCSa65itJdP0a7t7C6k+dhEkjmWOOTZG37t5tzYJA5Ap118T/ANtpOv6nc+JbeGy8MX32DVrh45FjguSoYQKxXEsnzqNke47mC43cU+ZC1OvRmRsoSp9RStI7nLMW+pzXHeFviB4U8Z32paB4f1u+s9ZtbYSS217pU9hewI4ISdbe7iRnTIGDsZMjB9K5L9nvx3rGofE7x98L/ABNr66/qfg2+iaDVPssUDz2s6b0SVIVWMSI25CUUA8HGaOZXDlkevNJI+A0jsPc5oEjKmwM4X0zxXh37QnxR8NzQnw/onxAn0e68P+ILZvFb2FpfyXNlYw7Z5wTbwuUR1MamRtsWGcbsqRXtGn3lrf6fBf2FzBdWt1Gs0E9u4eOaNhlWVhwVIIII4INCaeg9SwztJgs5bHqc0u99m3edv93PFeBePv2gdR8P/tPWfgaHR7CbwhDd2ml63rR8wy2eoXSO8MQYNtC/KN2VJ5r1Dx78SPBXgrXLPRvE2tix1DUoJJ7G0W1mmlulRlUrGkaMZHy64jUF25wpwcHPEOWR1zTSMu0yOV9CeK4z4M+ALP4dQ+JItP1W8vB4l8R3WuTmcKvkyzhA0a7eqjyxgnnk0WfxS8BXXw81XxxDr6/2JobzJqk8lnOk1i8LfvI5bdoxNG690ZA2CDjBFaGueNvDGj3nh+21PVVgl8VXS22jKYJG+1ysm8KCqnbkc5faOOuaNA1OiV3j5VmU+xxSb34+duOnPSvHv2p/GsFrpEfhLQvF93pGti6tr7VZNLs7+6u7HTFk3yu32KGZotyjA8zYCC2G4ruNU+IvgXTPANn4yuPEtn/YN+0aWF5E5n+2O4xHHEkYZ5pCRgRorOSDxwaXNG4uWR1QkkDFg7BvXPNIWYtkkk+tcB4V+M3w98R+IdQ0TSdR1hr/AEmLzNRiuPDWpWosh5bSDzmlt0WMsisyqxBYfdBrUl+I3gmL4X2/xEm8QwQ+Gbq3S4gv5YpEEyPgIEjK+Yzk4CoF3EkADPFPmiHLI6xpJHxvZ2+pzQsjpyrlT7HFcLo/xf8Ah1quvWGh2viCRNV1K+exg0660y6trsTLH5hWSGWJJIhsO4NIqqw6E0av8Xvh5p3iW40K41+Z7qzvIrK8ktdMu7i1s7iR1RIZ7mKJoIZC7oMO6kErkDIo5ohyyO6aRznLud/XnrSb32bNx29cZ4rzb4tfEHWfAvxS8FWd5YWL+EPFF2+lXl+Q4uLG/dc22W3bPKcgqcrkE9e1Y3hn442N5488SPrEtjpvgvTdag8NaPqZtp5JdR1Vj+9TeuUSJCUQFlA3H73alzLYfKz2RpndcM7MPQnNcZ4X+H1jofxj8V/EODUrmW68WQWUNzZNGoig+zRbFZCBuJYdc++Ku6x488H6V4wuPCup6/bWeq2mlNq9zBOrIkFmrbWmeQjYqgg9WzxnGKzvA/xW8DeLdSsrHRNS1BpNShaawkvNCvrKG9RQCTDLcQxxy8EH5GbjnpzR7oanKX3wA0S8+Hd9oM/iTU21q+8T/wDCT/8ACR+VGbqPUFkDRyKhG3aqARhem3616zpC3tpptvDdX7XdxHCqT3OwRGdwAGcovC5OTgcDPFebfA3XUk0Xxx4y13xxDqOnN4l1Aq808yWmi2tsRCIAZlQJt8os7AbcscMwG42Lf47/AAqmtVuT4nmt1kFsYEvNHvraS5S4kEcUkEcsKtLEzso8yMMo3LlhkZXuj949IDFW3AkN60Ozu2XLMfUmuM8efFLwL4O1ybR9c1e4+32toby6trDS7u/ktLcZzNMttFIYE9Gfap5weDXWWFzb31jBe2kyzW9zEssMkZyrowyCPYg1d0ydSaiiirICiiigArmPjN/yTLVv+uS/+hiunrmPjJ/yTDVv+uSf+jFpPYqPxFD45YHh1vqa+Jv2fTv/AOCmnhn2u7gflp81fa/x3/5F9/xr4n/Z5yP+CmnhvIx/plz/AOm+asqnws1pn6aUUUVwnWFFFFABRRRQB4N/wUr/AOTP/EX/AF82X/pVFXLf8E+/+SP6V/wP+ddp/wAFE7GTUP2RfFMUaszQi2nO0dkuI2P6A15z/wAE9tWST4R6cAV/dzSRH8Mf416WG/3Zrz/Q4a/8VHv+pj/irNPPbyp//ZK0azdYfy/EelynhGM0Of8AaIBA/wDHTWlTRDMdfFXhl7PV7tNf04waDI0WryC5QrYMqhmWY5+UhCpIbHGDTND8X+FNZ1a30zSfEml319eWC6lbW9vdpJJLasQFnVQcmMkjBHHNfP8AoniLQPCkP7QeleJtUtbC9uNamuoLK4kUS3cM9hEsRijPzSh2UgbAeQR1rnvFxv8A4JfDz4C/FLWYLpbjw7pa6J4ggCZk+z3FvuWJh13K4CgdjWPOa8h9MX3xA8C2eg6hrV14w0WHTdJvDZX9496gitLgMFMUjE4VwSBtPOTTdG+IfgTV/Cd74o0rxjot5oumbvtuowXqPBa7VDEyOD8uAQTnsa+W9V8N33hP4YfCqPxI8fh/xD4p8c3HiOfXrwK1poNzIvmItxE2FkJRgiqzJhgTuBGD6h8bLy11T9ln4o26+LdB8X+IY9Am/tPUNF02O33qYmMSPskk3EKDj5ycdhmlzsfs4nsniLxP4d0Dw2fEWua5YadpIVW+3XVwqQ7WxtO8nHORj61lWPxM+HV74Rn8U2njjQZtDtrlbabUU1CM28UxxiNpM4DHcowfUV4v4y1vQpfil8BPEV/qtjdeEbO3uY5L9btHsrXU2skFsZWBKo2S+1mxhmHIOaqeIvC1j8WP2hPirpnhiW1uvD+seBYNP1K+s9rwS6uJN9ufMX5XlQKMsCSBwT0p+0fQXIup9F6h4g0Kx17TdEvdYsoNS1cSNp1nJcKs12EALGNCcvtBBOOmRWPb/E34dXHjT/hEYfHGgy695rQjTFv4zcGRQSybN33goPHXANfMPwj1jxX8ZL7+3bS0uE1j4X/Dy80UNJGVZvEEsckeEbONyrHH+L1a13UvCF//AME49C8IeHJ7F/FDW9jbaVo9uyjUYtZW4TcyxD94kwlEjM5A4384JyvaD9mfWFvrWj3PiK60GDVbOXVLOFJ7myWVTNDHIWCO6ZyFYqQCeuPas7/hOPBn/CKXPib/AISvSBotlctbXWpfbIxBDMHCGN5M7QwchSCcgnFeP+HvFWg+F/20fHA8W6/p2mTP4J0uUvcTrEshjkm8wpk8kF1+Uc89K8i0nULPV/8AgnB8QRptwlxIniy7u5YVP76KFr+J1d4z8yAr83zAcUe0D2Z9l3Wv6Ha61p+jXOr2cOoatHJJp9o86ia6VACzRrnLBQy5x0yKzX+IHgZNH1jVW8X6Ktj4fuTa6tdG+Ty7CYMFMcrZwrAsAR15FfO/7WQ8S+LfiN8MYfhR4msotauvD2sJp95bzJIjsIbffEkoJEbsMqH52sQTjtR8Tah4O1X9k/wVH4Q0r+xvDvhnxxpa+ONHuELTackc3+ki7BGWIlMbs7cMMHoMU+cXIe+6hqfiXTvihqfiXXdZstK+G2meHY2jkneAJc3jSszztIfnRI4lQc7VJkzg7cjpdP8AFHhq+16HQ7HX9NudSnsF1CKziuEaZ7ViAs4UHJjJIw3TmvEdU+Lnh69+NXxL8Na94y0648JW/hGJrSGaaJrSWfa/2lY5cYlfZLBlAzY3Djg157ZPqvwn+DvwL+NGu2t7GPDli+k+IoygMg066LmAODzxiMYPTIpe0sP2fc+q4fGfhKbSdW1SHxNpb2WgzSQ6tcpdIY7GSP76StnCMvcHpXMf8L8+CO3/AJKx4Q68H+1osH9evtWJ+xto9x4U+A//AAlHiUJY33iS7uvE2qNJ8pgWZmkG/J42RhSfpXi2hm/tP2Q/hT4k1CSW0s5fijaa5dSTSELBa3GoTukjsTjb+8Q7jxzmnzyFyRPqHxN8RfAXhzQ9P1fxB4x0TTNP1ZA9hdXV8kaXald4aMsfmBXnjtV5fFvhd/Bf/CXr4i0xtA8kz/2qLpfs2wHBffnbjPfNeFfFrWI7r9szw/Po3i7S/CN3D4Onms/EmpBLyx1KKSYBraGNpI08wbQ5kEoO3jawINU/2lvEfhFdD+EyXOu6HfeHbnx9F/wkF9Z2ot7C8miUl5HRSy48whj8zDIBycUnUsw5Nj3vwV438G+MdPur7wp4o0nWrWyO25msLxZUgbG7DEE44557Ve0fXtD1fw3H4g0vV7G70meLzo7+GdWgdP7/AJgO0j3zXhlxe2PiL9uS+1DwTdQaha2/w9kt/El1p8qyW8k7St9ljdlyrSbOQMkhSPSvN9Pu7S8/YV+Fls8seoaHo/iHTD44s4HErW2nrNL5ouolJZYw4i3Bhzt6YzT9oHIewfCX9oPwr4u+N3i/whJ4v8Ktp9jPYxeGZLe7Ak1PzYmeYBmkIkKuFHyAY6HNelePPHngnwR9n/4TDxZo+hfbN32YahdrCZcdSuSM49q+UviB4h8CandftGWcupaTqkOuWmixeHra2kS4a8ufsbiH7MiZJdW2YKj5CB0xXRWba/YftH+GrXU/F+neCvFul/De0t7/AF3XI1u4dWdinmQxxyyRASRsCXcSZPOVPWp9pJFciPpSfxZ4Wg8GjxdN4i0yPQDCJhqjXSfZth6Pvzt59c0zwP4y8I+M9Nm1Dwl4l0rW7W3k8qaewuVmWJ8A7WIJwcEHB7GvBf2gPEngxNY+Cay6xodx4WuPF08uo3cFutvYXNzDAQspjGVH759wOSAecnGaj8XatY3v7UPxD8T+EID4g0iy+GDR+IxpFwCt/fb3aCESpw04t9wBBJVSo7VXtNSeQ9t8O/FD4b6/4obw5ofjnQNR1ZGkBsba/jkmzHncNo5yuDn0wa0YfGHhSbwfceK4vEmlvoNqH8/U1ukNtEY2KvukztG1gQcngivEv2S7/Tbf4W+BrHUvib4T1jT5bCJND8NrpkLX2n3LKWRDOJCxki+aNnMMeSCTtrzSOVbv/gn7c6PBcRytpXjOSfxHYRsHngsF1R2lMkQywXG0nI6UvasfJqfS+pap4mPxOt/EY1mysfhlYeGXvbu8MkBS8uWcsHLHLpHFCgbdlVO/vjjo9N8W+F9R1CwsLDxDpl1d6tYf2jYQxXSM91bA4M0YBy8eSORxyK8dX4xeGz+1NqHh658b6V/wgSeC0lSN5ovsJuAxaRRLjDP5Dx5j3HgjjrXlnhSz1bwP+y/8HPi/fW11C3gjV5ftiTDMqaFfTPExIAyQqNAyg9AKOcOQ+vdH13RtXvtQsdK1WzvbnSZhb38EEys1pIVDhJADlGK9j2wa0q8d/Yt067m+HmtfELUYHhuviJr9zryRypiSK0fCWqMB38lA30kFexVrF3VzOW4UUUVZBzPi58ePvB64zuvLof8AkpMa85/agwdPuAf+eLfyNeieJibj4meGLdF3tafa7uX/AKZp5LRA/wDfUij8a8t/ar1GOKxvADwkDE/kajuaRPJv+CO//JTfiT/17Wn/AKNnr73bpXwd/wAEbbZ5PFXxE1XnZIlpCDjjIaVj/wChCvvFulcVX42dVP4QooorM0CiiigAooooAKKKKACiiigAooooAKKKKACiiigAooooAKKKKACiiigAooooAKKKKACiiigAooooAKKKKACiiigAooooAKKKKACiiigD47/a5/5O88Pf9crL/wBHNX2Evavj39rn/k7zw9/1ysv/AEc1fYS9q9bMP4FD/Cebgf41X1HUUUV5J6QUUUUAFFFFABRRRQAUUUUAFFFFABRRRQAUUUUAFFFFABRRRQAUUUUAFFFFABRRRQAUUUUAFFFFABRRRQAUUUUAFFFFABRRRQAUUUUAFFFFABRRRQAUUUUABr4x/wCCvxxofgM/9Pd7/wCgQ19nHpXxh/wV/wD+QB4D/wCvq9/9AhrpwX+8RMcR/DZ758Cv+RTt/wDr2j/9BFeeftvWWpaj8GfEFtYWN/e23n6XJqsNijNM1gtyzT4VeWGwHIGeM16H8Cf+RTt/+vaP/wBBFb9g2PE9/g8rDb/zlrpmr3RzR7nJSfGX4WR+FbHXtP8AFNle6Re6lDpVrLpiPcqlxKB5cLLGrGM4IzuAA9qi/a2V/wDhmD4gxhct/wAI3eLgevlHgDvWt4A8DQeGPHnjHxWupy3d94yvYLi4zCI1gjhi8uOMYJ3YBYlj1z04rrVJXBBwaj3nHUfu82h8+fsta18HW8LeF9O0X4jPeeJrvRYbc6VN40vbsCUwrvVbSWdo1Zdp4VAVAIGBXjdp4Z+G2ifst6t8K9S8BaDdfGK2ku9GtLR9ChbVb2WSeQwXcTlN7xeU8beaDhQp5G0190NNKw2mRiPQk0eZJt2b32+meKXs9Cuc+R/j5Z+IPgbqnhHxNoOn3Goza14HXwPex27A7r9YVS0kOByA4I3YxgVq32g6Z8FfHXwHt/EN/Bp+j6Fomp2F/qtyFit1vJY4nKu/3QzMHxk87TX1EjMucEjtxSKzx/cYr9Dil7LsHtD4v8aaHrv/AAvz4gfEa206TxR4b8I+MLS/1jwttyt3EdPhxeQgYEk0HLKjko3O0Kw59Y0fU9J8U/tueEPFWkPHe6defDu5u7C68o4CyXEWCMjKsVcgjg8kHvXvG5+OTx056U7zHzySecnmn7MPaHg/7D7Mbr4rqWOF+IN7gZ4HyJXNftfeOPCni34oWHwK8ReI9L8P+HIDBqvi7UdRuUgMsakPBYwFursdru6cgcZByK9k+C/w4tvh3N4okt9Wm1D/AISjXptYkEsAj+ztIoBjGCdwGOpx16V3SSyAYSR8egNHK3GwuZc1z54/bS8TeGtR/ZbtvE3hHVbfVLy31mwm8Iz6ay3Pn6hFcARrFhvn+VZA2DnaG9MVxc2i2Ol/sx/Bnxvp1vca3olh4mtPFfi66jgLyu825ri6kjUE4jlfn0WP0FfQ3izwDH4k+Lvh3xrqurzS2vhm2uBY6QYcxm6mUIblnJyWWLcqrjjeTntVf4DfDqX4X6HfeHLHxC1/oP26W40eyeyEL6UkkjSPCJQ58xNz8fKu0DHNTKDbKUrRPKfHXjnRNZ/aG0v4p+DtQj1rw38PPCepza/q1hh7WRpF3Q2ayj5XkJAbYuduQTjNcd8MdOu/hXrXw2+NHiiRrU+PhfQeNb2fcqW8l2/2m0eY9irb48twAQK+w2kkZw5dyV6HNNR3D5V2B9Qafs3uL2nQ+d/h7bQjUP2irxYEWW41edTMI/mkjXTo2UbscqCzY7DcfU11/wCyvqiaT+xj4N1m5DyJp3hWOdwMszKkZOB+AxXpfirTRrnhnUNFknaJL+0ktjKBuKB1K5A74z0rJ+D/AIRj8A/C7w/4Kgv3vo9BsEtFuniEbTbR9/aCQCc9Mmny2Yua6PkHw7r3w38TfsY+MH174h+HLDx14z1C58TC3l1VFubS7jk3WsWDyGVYwoHX569E+H3if/hZHxu+BvjO8sf9JuvBmpTy+bGT5NwGijdgSOD9457hj619RefP/wA9ZP8Avs01pHbOXJz15pRpvqOVQ+QvGbMfhz+1Wm4lV1GQhc8D/Qosn9Kn+JvxS8E+Itc+BupaRrAudN8P63Z3WuaksbC00ndbFFiuZSNsUpIPyEg8HjivXNY+B1pf+H/ihpZ8STRr8TZzNLJ9jB/s79wsWFG/97wu7+HrivUdFt30/R7PT1nkk+x26QCQ8Fgqhc+2cVPJIftIngPw/wDGHhr4V/tAfFK5+I9/baCniXULbVtE1O8+WLU7JYQuyBwMSMh4KLlvm6c15x4V0HW/BHh34S+PPF2kXmm+FdJ8ZazqF9BPCynR7a+wLKaeID90gOclgNnmDON1fZyySJnY7ru9DSKzK+QWB9RVeyF7Q+etDYePP2jPG3jrwPcnUfC7eAl0SW+tsm21PUvNklURMPllMUTBSwztL7c5yK880/WdPuP2Xfgxf210L6z+G+vaZL42s4FEkmlIm9S1zF95djjJyOApPQZr7IZnc7nZmPuaXzJCwYyMSOnPSn7MPaHyraeJvBWvf8FDtH8ef2jbt4d/sB9O0fWmjIstR1IMFaOGYjbJIqOACpPYD0rpf2SfEmkeANO1H4VeP9Qi0XxkviK9nji1IeSdZSed3iuLZmwJgwBGQSQVINfQvmPz+8fng89a5D4yeCI/iD4Vs9AutTexs4dXs9QuVjtxI1ytvKJfKBJHl7nVMuMkAEDrS5GtQ5k9DG/a60Sx1/8AZn8aWN/btKsWjT3UG3O9J4UMsTqRyCGRTn1rz3VPh5Z6h/wThtPDmmWzQ3I8KW+swMzkSfb9i3bSs3UsZWcnPPNfRC/LjHG3pVTXrFdU0O+0yWTYt9ayW7PjdgOpUnB69auULkxkfJ3g+bxR8SPg38RvjvfeDjrNzr/hKDQ9D0K5jkJv4IlUXM22Ng5DTGQjYVYiM4IPNemfst+LfBp03w/4d0f4v6t4zvJNKjUaU9vbyLpgjQFi5ht1mhAyEH2iRiTgZLdfSPgp4OX4efCfQvBMepyakmhWYtkvJIRC0w3FgSgJA69M9q6p5ZHXa8jsPc1EKclZlSmtj401GK61j9lD4sfDPRZmk8ZWfifUtRuNBi5vnsv7SSZmEQ5ZHiPBHDbgBnNX/j143+HPj/4z/B/xJp+oQXXhHw/qS3Os6wkR+x6azhXtra5k27UZnQZjY5XbyBxX155jlAhckDoM0ebLuz5j59cmj2b7h7Q+evAPifRvhr+0X8SJfiHfxaNa+Nb+11Hw7rV8PLs9QtxAF8hLg/JuQkfIWzg5Ar6BjZJI1eMqyMMoynII7EVg/FTw3J4z+Geu+EF1JtO/t2xksnuvs6zmNJBtYhGIDHaSBk8Zz2rR8M6VbaD4b0/RLPd9n061jtotxySqKFBPvxVQTWhMtS/RRRWpmFFFFABXMfGP/kmOrf8AXJP/AEYtdPXM/GH/AJJrq/8A1xX/ANDSlLYa3M/47f8AIBf8a+KfgF/yk38Mf9fM/wD6bpq+1fjp/wAgA/U18U/AH/lJz4Z/6+bj/wBN01ZT2fobU/1P0xooorhOsKKKKACiiigDm/i34bj8YfDHXvC8mcatp01sDxwWQgHn3xXwb+w/4mvPC3ijWfAesM0N3YXTbYWP3WUlXH1yK/RXivh//goJ8KdV8HfEO3+Nvgm2bZLKp1SKIMdko48wgdFYcH3+tdmDqLWm+v5nNiIvSXY+oY5I/EHh8LDMiXCFZIpOuyQcg/0+hNWvD+pjUYDHMrQXsIxcW7cMp9fcehr56/Z5+MVjreiw3dvMM4C3EBPzRN3Br3GK70PxDHFcfaHguY8GOaF/Lce2R1HseK3a1sYtdUamoeH9B1DVrfVb/QtLu9Qs8fZr24sY5J4MEkbJGUsuCSRg8E1yf7Rvw9u/iZ4HsdCtNSt7Caz1yy1MTXMRlQiCTeybQRyw4B7V0UcOuRriDXbOdfW6tMt+asv8qkx4j/6CWi/+Acn/AMdqeVCuaOtWOn6vYzWWq6faX1pO2ZLa7gWaJ+cjKsCDz7VX0XRdG0fTG07R9H0/T7NyWe2tLOOGIkjBJRQASR145qtjxEeup6Sv+7Zv/WWmlPEvbVNJx/16N/8AF0+XyAlt/DPhm30GbRIPDmjxaXcNum0+PToltpG45aILtJ4HJHYVa0bTdN0bT1sNI06z0+0Qkpb2dukMSk9SFUAAn6VQ2eJe+p6T/wCAzf8AxdJjxH/0E9K/8Bm/+Lo5fIDSsLCwsfO+w2Nta/aJDLP5ECx+Y56u20Dcx9TzVW38O+HoPEEmvQeH9Ji1aTdv1BLCJblsjDZlC7jkcHnmq+PEf/QS0r/wGb/4unbPEn/QT0r/AMBW/wDi6XL5Bc5K3+FdhP8AHzXfiDrkGkarb6npVnZ2lpd2CyyWstu8hMoLghd3mADABGK7iPRNFimvJk0XTVk1L/j/AHWzjDXfGP3px8//AALNVNviP/oJaX/4Ct/8XRt8R/8AQS0v/wABW/8Ai6XKh8zJ9L0Dw/pqwJpuhaXZLab/ALMttYxxCDf9/ZtUbd2BnGM45qYaZpQ+2hdLsR/aWftw+yp/pmV2nzePnyvHzZ44qjjxJ/0EtJ/8BZP/AIujHiX/AKCWkf8AgI//AMXT5RA3hDwgdNt7BvCWgtZ2cpltrY6VCYoHPVkTbhWPcgZrS1KystStHtNRtLe9t5Pvw3UKyxtznlWBBrNx4k/6Cekf+Aj/APxdGPEn/QR0j/wFk/8Ai6OVAa01vBLataSwRSW7oY3hkjDIyEYKlTwRjjHTFV7jStKuNFOkT6XYy6cYhEbJ7ZGg2DovlkbdowOMY4qjt8R/9BDSP/AV/wD4unbNf/6Cml/+Akn/AMcosA7UvDHhjUdLt9M1Hwzot5Y2gAtrS50+KSGDAwNiMpVeOOAK474xfCuHxlqngFrF9L0/TPBmujUZdPayDRTwhChgSNQFXrnkEc9K61l8SdtT0kf9usn/AMXSbPEn/QV0v/wFb/4ulyJ9B3kXdA0XRtCtWtND0fT9LgZ/MaKws0t0LdNxVAAT70aXomiaZPdTaboum2Ul8267e2s44muW55kKgbzyeuep9apbfEv/AEE9L/8AAVv/AIul2eJf+gjpX/gM3/xdPlQjjfhX8H9H8F/GXxl43tbHQkj8RPaNpdvaaZHC+liGBo5AjgfL5hbJ249813fiDQPD+vwxxa/oWl6qkBLRJqFjHcBCepUOpx+FVtviT/oI6T/4Cv8A/F0Y8R/9BLSf/AZ//i6XIth8zOT+LHwug8YeMPh/qMLaZbaX4Mv7iebTJLQNFdQy2/lCFUHyqBycEEYOMV3Og6RpGh2P2LQ9JsNLtd5k8iwtUgj3HGW2oAM8Dn2FUseI/wDoIaR/4Cv/APF0Y8S/8/8Ao/8A4Dyf/F0RgkK5JpXhfwxpurvq2m+GdFstQk3b7y206KKdt33syKoY57881NZ6Dodre3d7a6JpcFzqA23s8NlGklyPSRgMuP8AezVX/ipP+f3SP/AeT/45Ts+JP+f7R/8AwHk/+OU+VdgGP4M8Gto6aS3hDw+2nxTGVLQ6VAYFkPVwmzaG98ZrVvrS0vrGSyvLSC6tZV2SW80SvG6+hUjBHsazD/wkmOL3RQfe2lP/ALUpMeJv+f7RP/ASX/45T5fIDYhjjhhWGFFjiiUJHHGoVVUDAAA6ADtTqxP+Km/5/tE/8BJf/jlPx4j76jooP/XpL/8AHaEBsVU1zU7LSNLl1DUbhILeEbmZzj8B6n2rPmTxKw41fSIv9pbJz/OSs+ay0q0vF1PV9Qm1S7g3NCbhh5cOR/DEMKDjjOM89aGCIfD6zx3Go+NNaia3nvohDZ2snDW1spJAP+05+Y+mFHavkz9tzx4tvoF+scu2a6zDGAeueP5Zr2f48/FC2tNLnJu0ihiUlyzYAr5O+FXg/Wv2nP2hINKiE0PhvTX87UbodIoQfX++5G0fXPaob0NIr72fWn/BKfwLdeFP2bv7b1CB4rrxVfNfKrjnyQAkf4EKW/4FX083Sqei2FrpWk2umWEKw2lnCsMEajARFACgfgKuVwyleTOuKsgooopDCiiigAooooAKKKKACiiigAooooAKKKKACiiigAooooAKKKKACiiigAooooAKKKKACiiigAooooAKKKKACiiigAooooAKKKKACiiigD47/a5/5O88Pf8AXKy/9HNX2Evavj39rn/k7zw9/wBcrL/0c1fYS9q9bMP4FD/Cebgf41X1HUUUV5J6QUUUUAFFFFABRRRQAUUUUAFFFFABRRRQAUUUUAFFFFABRRRQAUUUUAFFFFABRRRQAUUUUAFFFFABRRRQAUUUUAFFFFABRRRQAUUUUAFFFFABRRRQAUUUUABr4x/4K+/8gLwF/wBfV7/6BDX2celfGP8AwV9/5AXgL/r6vf8A0CGujBf7xExxH8NnvfwJ/wCRTtf+vZP/AEGqfxg8VjwL4H8aeL9vmNpGirPEn96QLMFH4tirnwK/5FS3/wCvWP8A9BFeeft22N1ffs3fEBbNyrW+n2dzJg4zHHMzuP8AvlTXTPqc8OhTuPHfxP8AB2g/CHwTHcaTrPijxtbSNqWq+IPOdYpvJFwQBCykgF9g9Aor2HwGvjVbCceN5/Dkt15v7g6FDPHGI8D7wnZjuznpxivn/wDatvPDl38UvgTf654jOh6JdG6lk1SLWG07yUa1Qqy3SshjByBwwznFeo6H4/8AhN4L+GN9r9v8Tl1zw/pt1Gl7qcmvy69JbySuqojOrTSDJIwvbOeBWMd9ypbHP/Fr4mfE3w58ftK8DWdj4P0rQvEcIXQtd1qO6lS7vFA3Wb+VIojlOSVBHzjAGScV674XXXF0G2HiR9Ok1TaftLaYkiWxOTjYJCWAxjqeua+cv2qPG3g3x/8AFjTvglrPi3QfD/h/SpLfWvFeqanqcFm7YxJb2VqZSreY/wC7d3TlF4yCSp9yuPiT4Cg/4RzHiiwuYfFt4bPQp7Jjdw30wzlUliDJxtPJIGVIzmrju9Qlsjzj9pn4+3fwu+IuiaDp+g22rWfkJf8Aie4aRt+lWbzpAsgAOASz/wAXFe3xvHLGk0Th4pAGRl6Op5BH4V8i/DnxL8MPiG/xm1zx5488KaNdeNLmbw/p9nquvW1vcWtlbKyRvskYMA0pDjI/hFd1+yX8bPD8v7OPhF/GmuJDqH9qDwpFMBJcrfXcZKR4eNWGHUKQxO3jrUwnqOUPdNiz+PJ0Xw38SpfiBplppusfDq6ZXtbN2K6hbyrmykj3cky5C47N9a9O+Hd34i1X4e6TfeLrGDS9cvrFZb+0s2YpaSOufLXdkllyASe4PavEP2lPBGg6x+2R8Hbu+gk3ao98uoRJJtjvFsoxdWolXo4SUk89Qa9v1Dxj4bsviDp/gm61Py9f1a1murKy8iQmaKL/AFj7wuwbc9CwJ7A1S8yZeRw/7KnifW9Y8P8AiTwx4o1GbUdc8G+I7rS7i8uSDLcQkiWB3xjko2On8NeqV87/AAj8W+HvBvxG+PnjrxNqrWHh218T2UEt20EkipIsARsCMMzfM6g4FfQdrPFc2sNzbvuhuI1kjbBGVIyDz7GnTloKa1JaKKK1MwooooAKKKKACiiigAooooAKKKKACiiigAooooAKKKKACiiigAooooAKKKKACiiigAooooAK5n4w/wDJNdX/AOuK/wDoaV01cz8YWC/DLVyTgeSvX/fSplsOO5m/HP8A5ALfU18V/AH/AJSceGf+vi4/9N01favxz/5F5/x/lXxT8Av+Um3hg/8ATzP/AOm6as57P0NqZ+mNFFFcJ1hRRRQAUUUUAFVdUsbTUtPmsL+3juba4QpNDIoZXUjBBB7VaooA+Hv2gP2VvFfg7xHN40+DcstxG7FpdKQZkjBPKqP41/X271514V+PWq+HLr+zfGGl3ul3cJ2u4jZkyPUdQfzr9JFweK5fxz8OvA/jPnxP4Y0/Un27S80I349Nw5/WuuOKTVqiv59TndFp3iz5N0f9o/w40AJ8Q2w4zhn2kcZ5Bq5/w0h4Y/6GSy/7+V6jq37G/wAD76Qv/Y19bknOILwgDnPcGqn/AAxP8EP+fTWf/A1f/iKv2tLuyfZz7I87/wCGkfC//QxWP/fdJ/w0j4Z/6GKy/wC/tei/8MT/AAQ/59NZ/wDA1f8A4ij/AIYn+CH/AD6az/4Gr/8AEU/bUv5mHs59kecn9pDw0f8AmZLMf9tRR/w0f4a/6GWz/wC/or0X/hij4H/8+ms/+Bq//EUn/DE/wR/59da/8Dl/+Ipe2pfzMOSp2R53/wANI+G/+hjsf+/tL/w0h4a7+JLP8JRXof8AwxP8Ef8An21r/wADV/8AiKP+GJ/gj/z661/4HL/8RR7al/Mw5KnZHny/tGeG2xjxFac9/MAFO/4aG8Of9DJp/wD3/X/GvQP+GJ/gj/z6az/4Gr/8RR/wxN8Ef+fXWv8AwNX/AOIo9pR/mYclTsjz2T9orw6FJPiOw4/uzgn+dMH7R/hr/oYbT/v7Xov/AAxP8Ef+fbWv/A1f/iKP+GJ/gj/z7a1/4Gr/APEUe2pfzMXs59kedL+0b4aLYHiKzz/12FSf8NE+Hv8AoP2n/f0V6F/wxR8Ef+fTWf8AwNX/AOIo/wCGJ/gh/wA+ms/+Bq//ABFHtaP8zH7OfZHnjftFeH1Uk+IbEY7mUU0/tH+Gh18R2P8A39Feif8ADE3wR/59da/8DV/+IpP+GJ/gj/z661/4HL/8RR7al/Mxezn2R58n7Rvhx1yviCyYdMiSlf8AaK8PN/zHrQfSSvQP+GJfgh/z661/4HL/APEUf8MS/A//AJ9ta/8AA5f/AIij2tL+Zh7Op2R5437RvhtOH8QWa/WWlX9o3w0xwPENj+M4Fehf8MS/BD/n21v/AMDl/wDiKP8Ahib4Jf8APtrX/gav/wART9rS/mY/Zz7I89k/aM8OIAf+Eiscf7M4P8qF/aO8NH/mYbT/AL/CvQ/+GJvgj/z661/4Gr/8RR/wxN8Ef+fXWv8AwNX/AOIpe2pfzMXs59kee/8ADRfhzqPEVpj/AK6ikX9o3w4QdviG1bHH+sFehf8ADE3wR/59tb/8Dl/+IoH7E3wQ/wCfXWj/ANvy/wDxFHtaP8zD2c+yPO2/aO8OK2G8Q2efeWj/AIaP8N9vENp/39r0X/hif4I/8+us/wDgav8A8RR/wxN8EP8An11n/wADV/8AiKPa0f5mHs59kedf8NH+HAMnxDa4/wCutN/4aQ8Nf9DFZ/8AfwV6R/wxP8EP+fTWf/A1f/iKP+GJ/gh/z6az/wCBq/8AxFHtqX8zD2c+yPN/+GkPDX/QxWf/AH8FO/4aR8Nf9DFZf9/BXo3/AAxP8EP+fTWf/A1f/iKP+GJ/gh/z6az/AOBq/wDxFHtqX8zD2c+yPNp/2kfDIhZz4hteOuHzXAfET9pvSPKaLTJbnUJm4VYUKrn6n+nrX0RH+xV8D0kDyafq8mOzXwx+iiu4+H/7Pfwf8GzRXGi+BtMa6gfel1dJ58gPOCC+QMZ4wOw7jNKVal5sapz8kfDfw5+EXxk/aQ1yO6v4JPDvhVZAXvrqJhGRnBESnmVuvoB3Ir78+BHwv8K/CTwDb+FvCll5cUeHurqQAzXkuOZJG7k/kBwK7kChh71zVKrn5I3jBR16i0UUVmWFFFFABRRRQAUUUUAFFFFABRRRQAUUUUAFFFFABRRRQAUUUUAFFFFABRRRQAUUUUAFFFFABRRRQAUUUUAFFFFABRRRQAUUUUAFFFFABRRRQB8d/tc/8neeHv8ArlZf+jmr7CXtXx7+1z/yd54e/wCuVl/6OavsJe1etmH8Ch/hPNwP8ar6jqKKK8k9IKKKKACiiigAooooAKKKKACiiigAooooAKKKKACiiigAooooAKKKKACiiigAooooAKKKKACiiigAooooAKKKKACiiigAooooAKKKKACiiigAooooAKKKKAA18Y/8Ffv+QD4C/wCvq9/9Ahr7OPSvjH/gr9/yAfAX/X1e/wDoENdGC/3iJjiP4bPe/gT/AMinb/8AXtH/AOgipfF9vp+orrmiaxp95c2GsaetrL5NlJOjKwlVhlVIzhhxXKeBfGemeHPClnbySK909tH8mfuDaOtX/wDhZ1n/AHxXVL4jmjzFv4R2yeC/hfofg+9udZ1ltDsxaR30mhzxNLGmRHuXDYITauc87c8ZxXSf27YgYGn6qB/2Cpv/AIiuR/4WbZf89APwpf8AhZ1h/wA9R/3zSXKh8p1EniKxEmDpmrMfU6ZL/Vad/wAJFacf8S3VPl6f8S6T/wCJrlP+FnWH/Pb9KQ/E+y/56g09A5Tq/wDhILE/8w3U/wDwWyf/ABNL/wAJDafd/s3VMf8AYPk/wrkv+FoWn/PQfpR/wtC0/wCeg/Si6DlOu/4SK0P/ADD9V/8AACT/AApH8QwbCY7LUlk2nYx06Q4PY4xzXJ/8LPsv+egoHxQsj/y1WjQOUZ8DdB034c+B30ENq2qXV1qNzqWo6hJpEkLXVxO5Z22fNtAAVQMnhRXZf8JDbf8APjq3/gBL/hXI/wDCzrT++KP+Fn2n98VMeVDszrv+Ehtf+fHVf/ACX/Ck/wCEitf+fDVf/ACT/CuR/wCFn2n99fzo/wCFn2XeRaq6FynX/wDCQ2v/AD46r/4AS/4Un/CR2n/Pjqn/AIL5f/ia5H/haFl/z0Wj/hZ9n/z0Wi8e4cp13/CR2n/Pjqn/AIL5f/iaP+EjtP8Anx1T/wAF8v8A8TXIf8LPs/8AnstL/wALQtP+ei/nRfzDlOu/4SO0/wCfHVP/AAXy/wDxNH/CR2n/AD46p/4L5f8A4muQ/wCFoWn/AD0Snf8AC0LH/nr/ACov5hynXpr9s3Sy1U/9w2X/AOJp39vW/wDz46r/AOC2b/4muO/4WfYf89B+lN/4WhZ/89B+lF13DlOy/t+3/wCfDVf/AAWy/wDxNRf8JLbf9A/Vv/BdJ/hXJj4nWPeQD8KX/hZ1h/z2/Si/mHKdX/wkdueun6r/AOAEn+FO/wCEjtv+gfqo/wC3CT/CuQb4oWW75ZVNH/Cz7T/nolF13DlOv/4SK1/6B+rf+AEn+FH/AAkVr/0D9W/8AJP8K5H/AIWfZ/8APRaP+FoWn/PSOi4cvkdd/wAJDbf8+Wq/+C6X/wCJo/4SO0/58dU/8F8v/wATXI/8LQsv+ei0D4n2Z/5aqKOaIcp13/CRWv8Az5ap/wCC+X/4ml/4SK0/589V/wDBfL/8TXJf8LNtf+ei/mKafidaD+MfpRddw5Trm8R2Y62ep/8Agvl/+Jo/4SSx/wCfXU//AAXzf/E1yP8Aws+1/vLSP8T7Uf8ALRaLruHKdf8A8JJY/wDPrqf/AIL5v/iaP+Ejsf8An21If9w+X/4muR/4Wfaf31o/4Wfaf31ov5hyHYL4jsW6W2o/+C6f/wCJobxFZr1tdU/DTJz/AOy1x3/Cz7T/AJ6JS/8AC0LP++tHNHuHKdd/wkdl/wA+mq/+Cuf/AOJo/wCEjsv+fTVf/BXP/wDE1yP/AAtCz/vrR/wtCz/vrRzLuHKdeviGzbpaasf+4Xcf/E1gfFK/Or/D/U9N07TNWlurqJUjj/s2cZO8dyuKzv8AhZ9n/wA9RR/ws+z/AL60rx7hymh8dOfD7kcjn+VfFXwD/wCUnHhn/r5n/wDTdNX1Z478Z2GuaK9sJFWQZ289favlP4Bf8pOPDP8A18z/APpumqJ7MumfphRRRXCdYUUUUAFFFFABRRRQAUUUUAFFFFABRRRQAUUUUAFFFFABRRRQAUUUUAFFFFABRRRQAUUUUAFFFFABRRRQAUUUUAFFFFABRRRQAUUUUAFFFFABRRRQAUUUUAFFFFABRRRQAUUUUAFFFFABRRRQAUUUUAFFFFABRRRQAUUUUAFFFFABRRRQAUUUUAFFFFABRRRQAUUUUAFFFFABRRRQAUUUUAFFFFABRRRQB8d/tc/8neeHv+uVl/6OavsJe1fHv7XP/J3nh7/rlZf+jmr7CXtXrZh/Aof4TzcD/Gq+o6iiivJPSCiiigAooooAKKKKACiiigAooooAKKKKACiiigAooooAKKKKACiiigAooooAKKKKACiiigAooooAKKKKACiiigAooooAKKKKACiiigAooooAKKKKACiiigBGr54/b2+Cviz4y6Z4Yt/C9xYwtpE9zJcNdyFfviMLtwOfun9K+h80gHaqp1HCSkt0TOKlGx8Df8MoftF/9Dva/wDga3+FJ/wyh+0Z/wBDva/+Brf4V990V0fWp9kY+wXc+BP+GUP2jP8Aod7X/wADW/wpf+GUf2jP+h3tP/A1v8K++qKPrUv5UHsF3PgX/hlH9oz/AKHe0/8AA1v8KT/hlH9o3/odrX/wNP8AhX33RR9al/Kh+wXc+Bf+GUP2jP8AodrX/wADT/hSf8Mo/tG/9Dta/wDgc3+FffdFH1qfZB7Bdz4E/wCGUf2jf+h2tf8AwOb/AAo/4ZR/aN/6Ha1/8Dm/wr77oo+tS7IXsF3PgZf2Uv2jF/5nSz/G8P8AhS/8MqftGf8AQ52X/gX/APY1974FHFH1uX8q+4fsI9z4J/4ZX/aO/wCh1sv/AAL/APrUn/DK/wC0f/0Otn/4GH/Cvvjijij61L+VB7CPc+Bm/ZW/aPKkHxrZ4/6/D/hTP+GUP2i/+h0s/wDwOb/Cvvzijij61Lsg9hHufAq/so/tF9/GtoP+3w/4U9f2Uv2ih/zOtn+N2T/Svveij61Psg9gu58Ef8Mq/tF/9DrYf+BR/wAKP+GVf2i/+h1sP/Ao/wCFfe/FHFH1qX8qH7CPc+Bm/ZS/aLJz/wAJtZ/QXh/wpP8AhlL9oz/odrT/AMDT/hX31xRxR9bn2QvYR7nwJ/wyl+0d/wBDtaf+Bzf4U7/hlX9o7/odLH/wMP8A8TX3zxRxR9al2Qewj3Pgf/hlX9o7/oc9P/8AAr/7Gk/4ZV/aO/6HSx/8DD/8TX3zxRxR9al/Kg9hHufA3/DKf7R3/Q6WX/gaf8KVf2Vf2jl6eNLP/wADD/hX3vgUcUfW5dl9wewj3Pgn/hlb9pD/AKHSz/8AAz/61M/4ZS/aM/6HKz/8DD/hX3z+H60fh+tH1qX8qF7Bdz4H/wCGU/2jf+hys/8AwMP+FH/DKn7Rv/Q5Wf8A4GH/AAr74/D9aPw/Wj63L+VfcHsF3Pgdv2VP2jT/AMznY/8AgYf8KF/ZU/aMC4PjSx/G7JP8q++eKOKPrUv5UP2Ee58Dn9lT9osjH/CaWP4Xf/1qT/hlH9or/od7P/wMb/Cvvnijij63L+VB7CPc+B/+GUv2i/8AodbP/wADD/hS/wDDKf7Rn/Q62f8A4Fn/AAr72wKOKPrcv5V9wewj3Pgb/hlD9oz/AKHa1/8AA0/4Uf8ADKH7Rf8A0O9r/wCBrf4V99UUfWpfyoPYLufAv/DJ/wC0X/0O9r/4Gn/Cl/4ZQ/aK/wCh4tf/AALb/Cvvmij61L+VB7Bdz4G/4ZQ/aK/6Hi1/8C2/wrf/AGdf2VPil4O/aW8N/EfxNq2nXsOmTTNeMLgtKwe1liXHHJDOv4Zr7a780nXqKmWJlJNWWo40VFp3HUUUVzmwUUUUAFFFFABRRRQAUUUUAFFFFABRRRQAUUUUAFFFFABRRRQAUUUUAFFFFABRRRQAUUUUAFFFFABRRRQAUUUUAFFFFABRRRQAUUUUAFFFFABRRRQAUUUUAFFFFABRRRQAUUUUAFFFFABRRRQAUUUUAFFFFABRRRQAUUUUAFFFFABRRRQAUUUUAFFFFABRRRQAUUUUAFFFFABRRRQAUUUUAFFFFABRRRQB8d/tc/8AJ3nh7/rlZf8Ao5q+wl7V8e/tc/8AJ3nh7/rlZf8Ao5q+wl7V62YfwKH+E83A/wAar6jqKKK8k9IKKKKACiiigAooooAKKKKACiiigAooooAKKKKACiiigAooooAKKKKACiiigAooooAKKKKACiiigAooooAKKKKACiiigAooooAKKKKACiiigAooooAKKKKACiiigAooooAKKKKACiiigAooooAKKKKACiiigAooooAKKKKACiiigAooooAKKKKACiiigAooooAKKKKACiiigAooooAKKKKACiiigAooooAKKKKACiiigAooooAKKKKACiiigAooooAKKimljghaWV1REBZmY4AA6kmuG/4Xl8FP+iw+Af8Awp7P/wCOUAd9RXA/8Ly+Cn/RYPAX/hT2f/xyj/heXwU/6LB4C/8ACns//jlAHfUVwP8AwvL4Kf8ARYPAX/hT2f8A8co/4Xl8FP8AosPgH/wp7P8A+OUAd9RXA/8AC8vgp/0WDwD/AOFNZ/8Axyj/AIXl8E/+iweAf/Cns/8A45QB31FcD/wvL4J/9Fg8A/8AhT2f/wAco/4Xl8FP+iw+Af8Awp7P/wCOUAd9RXA/8Lz+Cn/RYfAP/hT2f/xyj/hefwU/6LD4B/8ACns//jlAHfUVwP8AwvP4J/8ARYfAP/hT2f8A8co/4Xn8FP8AosPgH/wp7P8A+OUAd9RXA/8AC8vgp/0WDwD/AOFNZ/8Axyj/AIXl8FP+iweAf/Cms/8A45QB31FcD/wvL4Kf9Fg8A/8AhTWf/wAco/4Xl8FP+iw+Af8Awp7P/wCOUAd9RXA/8Ly+Cn/RYfAP/hT2f/xyj/heXwU/6LD4B/8ACns//jlAHfUVwP8AwvP4Kf8ARYfAP/hT2f8A8co/4Xn8FP8AosPgH/wp7P8A+OUAd9RXA/8AC8vgp/0WDwD/AOFNZ/8Axyj/AIXl8FP+iweAf/Cms/8A45QB31FcD/wvL4J/9Fg8A/8AhT2f/wAco/4Xl8FP+iw+Af8Awp7P/wCOUAd9RXA/8Ly+Cn/RYfAP/hT2f/xyj/heXwU/6LD4B/8ACns//jlAHfUVwH/C8vgr/wBFh8A/+FNZ/wDx2un8IeJ/DfizR/7U8LeINM1yx8xozdabex3MO9cbl3xsVyMjIz3oA2KKKKACiiigAooooAKKKKACiiigAooooAKKKKACiiigAooooAKKKKACiiigAooooAKKKKACiiigAooooAKKKKACiiigAooooAKKKKACiiigAooooAKKKKACiiigAooooAKKKKAPjv8Aa5/5O88Pf9crL/0c1fYS9q+Pf2uf+TvPD3/XKy/9HNX2EvavWzD+BQ/wnm4H+NV9R1FFFeSekFFFFABRRRQAUUUUAFFFFABRRRQAUUUUAFFFFABRRRQAUUUUAFFFFABRRRQAUUUUAFFFFABRRRQAUUUUAFFFFABRRRQAUUUUAFFFFABRRRQAUUUUAFFFFABRRRQAUUUUAFFFFABRRRQAUUUUAFFFFABRRRQAUUUUAFFFFABRRRQAUUUUAFFFFABRRRQAUUUUAFFFFABRRRQAUUUUAFFFFABRRRQAUUUUAFFFFABRRRQAUUUUAFFFFABRRRQAUUUUAZnjD/kUtU/68pv/AEWa/Fn4A+AdI8d61dWer6pcaekYXZLGgIyT/FntX7TeMP8AkUdV/wCvGb/0Wa/Hb9lH/kKan/uJ/Ou/K6MKuLhCaun/AJHHj6k6WGlODsz0+b9kLSnjH2fxdcKx5DNEjjH0BH86bb/sf2CSZufGFw6Y4WO3RDn6lj/Ku3tNa1C3t1iS5bavABOce1Tf2/qf/Pw1fb/2Rl9/4f5/5nyv9q4v+f8AI4Vv2QdL/g8WXQHvEhoj/ZB0xZMy+Lblo8fdWGMH88n+Vd5Fr2pmZAbg4LAH869l+OGr+GfAkmn6Va+Cba8lvtJW4+1vqMyMjkYztGQeea5a2By6nUjD2N277eXq0b0sdi5wlN1LJf12PmJv2Q9F/h8T334iP/CmN+yDpP8AD4ru/wAY46+uvFGk/wBjeHfD9xonwrk8Si90tLi7u1vZk2SY5BAJ69ao/CnSPDniH4Spdarai11bWtUudP0+6Ez/AOjzeWzRKecEZXbyOcj1rktlXJz+x0vbp59L+R0e0x3Py+01tf8ALyPlH/hkHTP+hsuv+/Uf+NN/4ZAsN2R4uuMen2dP57q+h/sL2n7O+pa3fWrR67ZeI/sDSszbkUKgZMZx1Ldq7KPw9ozfHTwnoH2Bf7P1PQ/tN1CJpMSSbM7s7sjn0rSVLKlf91tf8Er9fuFGtj3b397fi/Q+S/8AhkLR/wDoabwfVY6T/hkPSP8Aoabz/viOvo34g2tn4C8B3P8Ablt53iTW55H0y1kdwNPtQxCuQDyTjv8A0rR+MngfxEt9oEngfwzezWlzpMMt49sGkUzEndks3BxinGnlN1elZO9m9tPn8hOrj0napdq1111+R8xD9kPR+/im8H/AY6P+GQtG/wChqvP++I699/agih8J/E7+ydBh+x2o0+GUxBmb52L5OWJPYflXW/APw/oWoeB7a98ZKWvPEl49rozFnG3ah+YYIzyD19KqdHK44eNd0dH06/mTHEY6VZ0vaar+ux8q/wDDIWj/APQ1Xn/fMdH/AAyFo/8A0NN5/wB8x19E/BTSHu/iF4m0HxNB57aRp1yyxuzLtkQ4DcEdv51u/D3Tln+A9v4ktvA7eKtYk1WW3eFbmSMrEC3zfKeg2gdP4qirTyqk3+6vt+O27Kp1sfNL37b/AIW8j5UuP2P7MtmHxfOi46NbIxz9dwqWP9kLSBCok8VXjSfxMI41B+g5x+dfTHgdNO8XeIPE3hC98Mjw3r5td+kxfaZHa3lRAWQ7jzu4bp0J9qXW/DiWEPhHwC8ar4u1yVZtSuzIxNnESTs25xnA9Oxo9llSnyyo2f6Wvfe1v1D2+Ocbqpdfre1tj5kb9kHS+3iu7H/bKP8Axp0f7IOkhPn8V3Zb2jjA/rX1lfQ6DpXiY6RH8OdS1Dw/Z3IsLzxG964cSFtjOFHy4V2A7fSq2l+FdLh+KPib4ZX0m6+mtvtHh7UZJGDo2zeI2AOG4Pp/C3tURjlVm3R6X+Wl9n0vfXWxXtMddfvOtvn9x8rD9kLR+/iq8/75jo/4ZD0f/oarz/vmOvpjXdNsfCmjeEvDWs2SzeKNbvI59QYyP/oluXAEeA2Mnp0/ve1XfjloWkWWuWF74SgaCxs9Zj0rWLXzGYKzMpVuSSAysRVRhlUpxXsdHez6afPr0E6uOUW/abWuuuvy6Hy1/wAMh6Pj/kabz/vmOj/hkPR/+hpvP++Y6+rIf+EH0j9o7VfB+v6ai6dcrDFpm+eQRwTFc4Y7s/OSBk9wPWs9Vt7j9oDRvA+peDLPR0ju3W6WC+lmW9jMZKMCcEDjIx680KnljdvYaW5vl9/yB1sb/wA/etvn9x8x/wDDIWjf9DVef98R0f8ADIWj/wDQ1Xn/AHxHX1R4J+H+vzfH66stZ8L3qeFVursRNJuWHywH8r5g2cfdxXjfiHWr+38QahbQTFYobyZEXJ4VXYAfkK6MPhsqrzcYU72Sf39N99DGpisdSjzSk92vu+R53/wyDo3/AENV5/3xHR/wyFo3/Q1Xn/fEddv/AMJBqv8Az8Gkk8QasFYi5OcV1/2Tl/8Az6/P/M5/7TxX87PBfj98FvDnw70B5oPEN3fajgMtvsTai56uR+gr7h/4I6/8mhycf8zJd/8AouGvi/8AaAllm8O3ks0jO78szHJJzX2j/wAEdf8Ak0R/+xjvP/RcNfH51QpUcQo0o2Vj6TK61SrQ5pu7ufVlFFFeQekFFFFABRRRQAUUUUAFFFFABRRRQAUUUUAFFFFABRRRQAUUUUAFFFFABRRRQAUUUUAFFFFABRRRQAUUUUAFFFFABRRRQAUUUUAFFFFABRRRQAUUUUAFFFFABRRRQAUUUUAfHf7XP/J3nh7/AK5WX/o5q+wl7V8e/tc/8neeHv8ArlZf+jmr7CXtXrZh/Aof4TzcD/Gq+o6iiivJPSCiiigAooooAKKKKACiiigAooooAKKKKACiiigAooooAKKKKACiiigAooooAKKKKACiiigAooooAKKKKACiiigAooooAKKKKACiiigAooooAKKKKACiiigAooooAKKKKACiiigAooooAKKKKACiiigAooooAKKKKACiiigAooooAKKKKACiiigAooooAKKKKACiiigAooooAKKKKACiiigAooooAKKKKACiiigAooooAKKKKACiiigAooooAKKKKAM3xh/yKeq/9eM3/os1+Ov7KH/IV1T/AHE/nX7FeMP+RT1X/rxm/wDQDX46/so/8hTU/wDcT+depk3+/Q+f5Hn5p/uk/l+Z7qtLSLS1+hHxI6EhZoyeAGBP516N+094j0XxN4h0e40PUY72K30hIJmjDAK46ryBXm9Fc8qMZ1Y1G9Vf8TWNVxpygtnb8D3T4hal4X8XaJ4c+w/FW20NtO0lLa5tilx8z987MDjp3rlb7xDpNl8ALPQNP1yOXV7DxK13GIgyt5YDbZhkcDOD1zzXm3HrSVy08vgko8zaTutvPy8zeeMm25cqTat18vPyPcvip488J+IfgbIlnfxx67q+o299qGnqjApMqKkrA4xtPlhuveryePfB4+O3hHXf7dg/s/T9C+z3VxtfbHJsxtPy5zn0r5/oyKzWWUVHlu7a/jZfhYv6/VbvZdPwd/xPXfGXirw348+Gd9Za9q0Fv4g0G6l/si6kVj9utyxIjyB1xxz3x6mq/wC0F41tNW1bw63hjxFcPDa6NBBci1mliVZQzZBHGTgivKqOK0hl9KE0+Z2V7Lprv/mRLGVJRd1q7a9dD0n9qTxFonir4qLqWhajHeWf2CGJp0VgAwZ9w5APAIrsvFF94L1F/CH9j/E/SNNs/C8ERjgezmZmlBBdiQBjOCPxNeCUU5YCLhCCk1y6Lbrp1QLGSU5TcU7+vqfRNx4z+H1t8cvEHiGy8RWv2LV/D7xGVY3Cm5IA2j5c5IGa5zwnrXhvUP2e7TwnL48h8N6pDrMl2zMs24x/Pgfu8cHcD17V4xketLWf9mU1FWm9Ldum3Qt4+d3eK1v362v+R23hu40/wz8atIvx4sj1Sztb6Ga41VFkUFSRvzuyxwODWl4y8c20H7SkvjbTrn+0bG3v45IXUnDxBACBnB7tXm/NJketdLwtOUuacru1vkYxxM4xtHRXv8z3DWp/h1qXxCfxd/wsyeHR7icajPoflTCZpBhzHgHZywH+PeuT13x7H4g/aDs/GbSNp9mmpW5Rm6xQoVXLY/2QSR7mvPMj1orOngKcd5N6cqvbRfJfmXPFzeyS1v13PSvij4n0nWP2kj4itdUW40pb21ZLr5tqxqqZwCM4B3dvWt6z8eeG/wDhfHiVb7UVk8K+Ip0LXSBtsboFaOUDGeGXB4rxeiiWApOCjd6K35a+ugRxlRSbtu7/APA9D3y1174Z6r+0Lr3jHWfEFm1rbxxNpBnicwzzbMFyAuSFIHHvWLp+qaLYfHjRvGurfEfTdc869d7yWC1liW1QRkLwc/LyFAHpXjv1orOOXQTfvu1rdNvu+ZTxsn9lXvfruew/Dvx7Y2P7TF7rupeJZ10F729dJZJ5WhKMH8shPTkY44ryvxHNFceI9QuIHDxS3k0iOOjKZGIP5GqVFdNDC06U+aL6Jfdf/Mwq4idSNn3b+8KbL/q2+lOpsv8Aq2+ldZgeT/Hj/kVrr6D+dfan/BHX/k0N/wDsZLz/ANFw18V/Hj/kV7r6f1r7U/4I6/8AJob/APYyXn/ouGvhc/8A96XofX5L/uvzPqyiiivDPXCiiigAooooAKKKKACiiigAooooAKKKKACiiigAooooAKKKKACiiigAooooAKKKKACiiigAooooAKKKKACiiigAooooAKKKKACiiigAooooAKKKKACiiigAooooAKKKKAPjv9rn/k7zw9/1ysv/AEc1fYS9q+Pf2uf+TvPD3/XKy/8ARzV9hL2r1sw/gUP8J5uB/jVfUdRRRXknpBRRRQAUUUUAFFFFABRRRQAUUUUAFFFFABRRRQAUUUUAFFFFABRRRQAUUUUAFFFFABRRRQAUUUUAFFFFABRRRQAUUUUAFFFFABRRRQAUUUUAFFFFABRRRQAUUUUAFFFFABRRRQAUUUUAFFFFABRRRQAUUUUAFFFFABRRRQAUUUUAFFFFABRRRQAUUUUAFFFFABRRRQAUUUUAFFFFABRRRQAUUUUAFFFFABRRRQAUUUUAFFFFABRRRQAUUUUAFFFFAGb4w/5FPVf+vGb/ANFmvx2/ZQ/5Cmqf7if+hV+xPjD/AJFPVf8Arxm/9Fmvx2/ZR/5Cmp/7q/zr1Ml/36Hz/I8/NP8AdJ/L8z3Ra9D/AGYfD8WtfFa1u7zaun6JG2pXjv8AdCx8r/48VP0BrzxelehfB/xv4a8MeFfEGj63peqTtryJC9xp0saOsIBymWPGSTn1Br7bG+1eHlGmrt6ffv8Acj5HCcirRc3otTrv2jJoPHHg/wAMfFDT4FjEs7afexqP9WRITHn8j/30K3/jh4Lg1n4s6LqbeMvDGmMlpZ/6HqF+Yrh9rZyqbTnPQc8muLuPiJ4Cs/hJqXgjQ9A8QeXfTrcxyX88MghmBUhsqc4+QdqwPix48sfFvxH03xJa2N1bw2UNtG8U5XexjfcSMEjmvJo4bEu0Y3ilzJXts7NI9GpWo6ybTbtffdbnu1pef2V+0l4/1NI1d7Hw7FMgI7qhbH6VzF54Msb/APaRs/F4hUeHbnTh4imk25jARQWHoT5m1iPQ1yt58YtJm+IXizxH/ZF+IvEWjiwhjJj3wuEK7m+bGOe3NUYfi+8f7P8A/wAK/FncC/2G3F8Cu0WxfcU67s7fl6YxWMcFi4u8Y2bSi/S2r+TNXicO003dJtr1vovuPU/Hml6f8Q/ip8NZNXgQ22o6NLfTwY+VwESQIfbJwfbNch4b+LPiDUvjRH4Tnt9PPhe41B9OGjfYYvJWIEoMHbnPGcZxz0rmNW+LjJqngfVNC0+aG68JacLSZbkrsufkRWA2kkAhW6881bg+Ifw40/xdN400rwVqv9usTPFBcXcf2KKdh8zgD5uuT+PQVdPBVY0+WcOb3bLbR3fn6akSxNOU7xlZ3Te+qsjtfhDqp8G/HPxN8MtKt5ksNUu5GtLm3iEkli+zhiGBBQD1GAQOoNZ/wo1jxBqf7WsFr4l1uHWbjSYruzS5ihjjVkVXPRFA6k1zHw1+K2i6PH4jvfEWmarPrXiKVjNqOmyRpJDGR9xC5+XnPQenpVDwL428E+DPilp/iXQNH15rO3t5UuYbu4ikmeR1IBUggY5HWnLCVb1Lw95xtfTV237q+wliKfue/one2ui7W6mn8C7MWXjrxV45niWSDwtFczxqwJDTuXEa/ox/Cj9pKMz3/hf4l2EIT+3LSKWf93hRdRYJBH4H/vms/SfixN4c8B3WleD1vNN1jUdVa9u79liYeWSdsag57Y6ju1Sah8WT4m+HI8PeO4b7WLyPUY7qC8QRJ+7BG6Mgbeo3Dgd639jiViFW5dNt+lu3rruZ+1oexdPm1320vfv6HoPxa+IHinV/gXp/jLSdVbRYb9GsdQ0ua1iZbksCGeJ2QsQRnoenoRXlX7O/iuDwv8QootS2tpGrobHUY35Ty34DEf7JP5Fq6L4o/ET4ceM44PtOg+KbYafamCwtoLmCO2g44OznvjPfAryJW2uDjgGtMFhV9XnTlDl5r9vlr5GeKr/v4zUr2/p6eZ7t8XrSz+Enw/fwJpNys194mv3uLqX+JLJXxGn4jA98vVv9p3x/4u8L3Gl6Boeqi10680KPz4BaxPuyNp5ZCRx6GvNPjh42svHXjS01qxsbi0itbKG2Mc5UsSjMSRtJGOab8dPG1l471rT72xsbm0Sy09bRluCpLMO42k8VlRwMm6bqxu9XK9t3a35aF1cXHlmoOy0St26nufjrV/FWk+FfDK+HPiF4b8Mwf2JG72upvEsk7AfeQPG2RjjqOa84WSSf9j2/uJWEksvifc7gAZJUZPFV/Fnj34b+LdN0aPxHoHib7TpFglmGs7mFEYDqeST1rGtPHOgR/CWTwNJpmpeTJrgvvOWSMkW4I+TOfv4B5xjNYUcHVjFe5qpJvba767v5mtTEU5SfvacrS1fZdD1X4N/Y/CXg/wAK+ENVtlf/AIT37RNfEoSUjeMLCvtnK/ma8/8Agrrd98LvjrdaLLp8l4k9ydNuI403Tbd/yOg7nocdwaXxp8dvFt34m87wpqFxo2iwxxR21g0MLFFRQDklT156Hpita0+MXgwfFm48dXHhbUjd3GnJABGYswzDhpEy2ORxk88Vaw+JUZucL86d0n1vpf7/AD2D21BuCjK3K9HbpbUxf2qtU8Tf8J9J4c1vxGusWti/n2n+jxRvCJADtfYi/MAB1r1Lw74Y0/WPhP8AD/XNTg+2W3hvSLnUG06MBpb11EZVVXuARz/wEd68F+I+p+DNVk+2eHrTxDHqFxO0t5Nqt1HKJM88bec5rqrP4wtpml+BYtHtLqK48JxyRXe9lEd5G+wMgwc4IU9RwcHtWlbCVpYalCnGzje+y6Pt3/W5FPEUo1qk5u6dvPqu/Yl+F1zffEn4/N4q15VMGnhtRuYx9yKKL7kY46Z2j3yT3q5+0VMPG3w10H4kxW3l3Hmy2F+qoVC/MTHnPtj86rJ8V9A8Pr4nvPAWkalpOq+IJI2hnmELR2QBy4UZPUknGMdPSqdv8YtT1b4f694Z8dS3ms/2lGosp0SJDbOO5AC5GceppewxPto1YQso2SV9bW18v+GD2lH2cqbldu7btpfpr8i1+0Zx4D+H3/YGryOX/Vt9K7b4oeNbPxV4c8Nada2VxbvoVh9mlaUrtkbjlcHpx3riZP8AVN9K9PB05Qo2krO7/NnBipxnVbi9NPyR5P8AHj/kV7r6f1r6C/4Jq/Hfwf8ADn9nF/D+u2mqSXR1y5n3W0CMm1kixyXHPFfPvx6/5Fe6/wA96+tf+CTXgvwlr/7Kcl5rfhvTNQuf+Ehu1E1zaJI+BHDgZIzivls4lSWMTqptW6H0WWKo8Ham7O/U9P8A+Gtfht/0Dtf/APAWP/45R/w1r8Nv+gdr/wD4Cx//AByvTf8AhV3w5/6EjQv/AAAj/wAKP+FXfDn/AKEjQv8AwAj/AMK8/wBpl/8AJL7zs9njf519x5l/w1r8Nv8AoHa//wCAsf8A8co/4a1+G3/QO1//AMBY/wD45Xpv/Crvhz/0JGhf+AEf+FH/AAq74c/9CRoX/gBH/hT9pl/8kvvD2eN/nX3HmX/DWvw2/wCgdr//AICx/wDxyj/hrX4bf9A7X/8AwFj/APjlem/8Ku+HP/QkaF/4AR/4Uf8ACrvhz/0JGhf+AEf+FHtMv/kl94ezxv8AOvuPMv8AhrX4bf8AQO1//wABY/8A45R/w1r8Nv8AoHa//wCAsf8A8cr03/hV3w5/6EjQv/ACP/Cj/hV3w5/6EjQv/ACP/Cj2mX/yS+8PZ43+dfceZf8ADWvw2/6B2v8A/gLH/wDHKP8AhrX4bf8AQO1//wABY/8A45Xpv/Crvhz/ANCRoX/gBH/hR/wq74c/9CRoX/gBH/hR7TL/AOSX3h7PG/zr7jzL/hrX4bf9A7X/APwFj/8AjlH/AA1r8Nv+gdr/AP4Cx/8AxyvTf+FXfDn/AKEjQv8AwAj/AMKP+FXfDn/oSNC/8AI/8KPaZf8AyS+8PZ43+dfceZf8Na/Db/oHa/8A+Asf/wAco/4a1+G3/QO1/wD8BY//AI5Xpv8Awq74c/8AQkaF/wCAEf8AhR/wq74c/wDQkaF/4AR/4Ue0y/8Akl94ezxv86+48y/4a1+G3/QO1/8A8BY//jlH/DWvw2/6B2v/APgLH/8AHK9N/wCFXfDn/oSNC/8AACP/AAo/4Vd8Of8AoSNC/wDACP8Awo9pl/8AJL7w9njf519x5l/w1r8Nv+gdr/8A4Cx//HKP+Gtfht/0Dtf/APAWP/45Xpv/AAq74c/9CRoX/gBH/hR/wq74c/8AQkaF/wCAEf8AhR7TL/5JfeHs8b/OvuPMv+Gtfht/0Dtf/wDAWP8A+OUf8Na/Db/oHa//AOAsf/xyvTf+FXfDn/oSNC/8AI/8KP8AhV3w5/6EjQv/AAAj/wAKPaZf/JL7w9njf519x5l/w1r8Nv8AoHa//wCAsf8A8co/4a1+G3/QO1//AMBY/wD45Xpv/Crvhz/0JGhf+AEf+FH/AAq74c/9CRoX/gBH/hR7TL/5JfeHs8b/ADr7jzL/AIa1+G3/AEDtf/8AAWP/AOOUf8Na/Db/AKB2v/8AgLH/APHK9N/4Vd8Of+hI0L/wAj/wo/4Vd8Of+hI0L/wAj/wo9pl/8kvvD2eN/nX3HmX/AA1r8Nv+gdr/AP4Cx/8Axyj/AIa1+G3/AEDtf/8AAWP/AOOV6b/wq74c/wDQkaF/4AR/4Uf8Ku+HP/QkaF/4AR/4Ue0y/wDkl94ezxv86+48y/4a1+G3/QO1/wD8BY//AI5R/wANa/Db/oHa/wD+Asf/AMcr03/hV3w5/wChI0L/AMAI/wDCj/hV3w5/6EjQv/ACP/Cj2mX/AMkvvD2eN/nX3HmX/DWvw2/6B2v/APgLH/8AHKP+Gtfht/0Dtf8A/AWP/wCOV6b/AMKu+HP/AEJGhf8AgBH/AIUf8Ku+HP8A0JGhf+AEf+FHtMv/AJJfeHs8b/OvuPMv+Gtfht/0Dtf/APAWP/45R/w1r8Nv+gdr/wD4Cx//AByvTf8AhV3w5/6EjQv/AAAj/wAKP+FXfDn/AKEjQv8AwAj/AMKPaZf/ACS+8PZ43+dfceZf8Na/Db/oHa//AOAsf/xyj/hrX4bf9A7X/wDwFj/+OV6b/wAKu+HP/QkaF/4AR/4Uf8Ku+HP/AEJGhf8AgBH/AIUe0y/+SX3h7PG/zr7jzL/hrX4bf9A7X/8AwFj/APjlH/DWvw2/6B2v/wDgLH/8cr03/hV3w5/6EjQv/ACP/Cj/AIVd8Of+hI0L/wAAI/8ACj2mX/yS+8PZ43+dfceZf8Na/Db/AKB2v/8AgLH/APHKP+Gtfht/0Dtf/wDAWP8A+OV6b/wq74c/9CRoX/gBH/hR/wAKu+HP/QkaF/4AR/4Ue0y/+SX3h7PG/wA6+48y/wCGtfht/wBA7X//AAFj/wDjlH/DWvw2/wCgdr//AICx/wDxyvTf+FXfDn/oSNC/8AI/8KP+FXfDn/oSNC/8AI/8KPaZf/JL7w9njf519x5l/wANa/Db/oHa/wD+Asf/AMco/wCGtfht/wBA7X//AAFj/wDjlem/8Ku+HP8A0JGhf+AEf+FH/Crvhz/0JGhf+AEf+FHtMv8A5JfeHs8b/OvuPMv+Gtfht/0Dtf8A/AWP/wCOUf8ADWvw2/6B2v8A/gLH/wDHK9N/4Vd8Of8AoSNC/wDACP8Awo/4Vd8Of+hI0L/wAj/wo9pl/wDJL7w9njf519x5l/w1r8Nv+gdr/wD4Cx//AByj/hrX4bf9A7X/APwFj/8Ajlem/wDCrvhz/wBCRoX/AIAR/wCFH/Crvhz/ANCRoX/gBH/hR7TL/wCSX3h7PG/zr7jzL/hrX4bf9A7X/wDwFj/+OUf8Na/Db/oHa/8A+Asf/wAcr03/AIVd8Of+hI0L/wAAI/8ACj/hV3w5/wChI0L/AMAI/wDCj2mX/wAkvvD2eN/nX3HmX/DWvw2/6B2v/wDgLH/8co/4a1+G3/QO1/8A8BY//jlem/8ACrvhz/0JGhf+AEf+FH/Crvhz/wBCRoX/AIAR/wCFHtMv/kl94ezxv86+4+QPix4+0f4jftIaBr+hw3cdsrWsBW6jCPuWUk8Anj5hX3Wv3ea+MP2kNE0fQP2sPDthoum2un2+20cxW0QRCxmbJwO/A/KvtBcY4rbNXB0qHIrK2hllqkp1eZ63HUUUV456oUUUUAFFFFABRRRQAUUUUAFFFFABRRRQAUUUUAFFFFABRRRQAUUUUAFFFFABRRRQAUUUUAFFFFABRRRQAUUUUAFFFFABRRRQAUUUUAFFFFABRRRQAUUUUAFFFFABRRRQAUUUUAFFFFABRRRQAUUUUAFFFFABRRRQAUUUUAFFFFABRRRQAUUUUAFFFFABRRRQAUUUUAFFFFABRRRQAUUUUAFFFFABRRRQAUUUUAFFFFABRRRQAUUUUAFFFFABRRRQBm+MP+RT1X/rxm/9ANfjt+ygD/aOqN/soP1r9ifGH/Ip6r/14zf+izX47/son/iY6oMfwpz+Nepk3+/Q+f5Hn5p/uk/l+Z7mvSlpFpa/Qj4kKsaXZXWpalDYWMDXFzcOI4Ykxl2PQDNV66f4K/8AJXPDf/YSj/nWNWThSlNdEyqUeaai+rNH/hTnxQ/6Eu+/77i/+LrndL8M+INS8RSaBp+j3VzqUTtHJbRrlo2U4O49FweMk4r1zTbm5H7cHki4m8v+2JR5fmHb/qm7ZxWtdSS6V8Jfipq+js0WpS+JJLe4nj/1iwmRAQD2GHb/AL6NeT/aFePLzJNySa3Vru2up6X1OlK/K2lFtPbor6aHi/i7wL4v8L2aXPiDw/eWEEh2rLIFZM8cEqSB1HXGao6v4f1rStKsdT1DTpLez1NS1nKxUicDqRg5/OvVvgNc3Wo/BP4h2OrzSTaXBY+chnYssU21uVJ6H5VP4Ct+K0s762+DFpqEavBI7B1YZDEEkA/iKuWYVKcnGSTs3e3a19PMmOBpzipRbV0rX9TyXT/hf8Qr3SV1O28I6jJayJvRyFUlfXaWDfpVfwt8PvGviO1nudE8OXd5HbzNBMylEMcgAJQhmBBAI7d67H4g694mH7UsjxXt4Li21tLe1jRiAItwUKFHYqT+ZrpvHHlWn7a1hDZSNGsuo2ck8UbEL5jIpbIHBJ6n60fXcQop6XcXJb9LaPXz3D6rRb66O3Tr12PNL34VfES0mt4rnwneRPdyeVCrSRfO+0ttHz9cKT+FYmj+GNf1bxJJ4e03SprjVIjIHtUKhlKcPyTjj61694bmmk/bcuInmkaNdVuNqM5Kj92egroPhBH8Ol/aJ1BtGufEz655l95kd5HALTOT5mCvzYz0/WolmVaEG5JN8qeifXuVHBU5ySi7K9tWvwPG9J+FfxE1TT4r6w8J3s9vON0ciyRAMM4zy9ZfiTwd4o0DWLXSdZ0We0vrzH2aB2Rmky20Y2k9TxXpP7MM8zfELxZEZpCi6TeFULnA+c9B2rP/AGVfD9x4k+L6X06zXUWgxNeFWfO6QHESZY8fMc/8BNaSxlaHtHNrlik9u+3UhYSlNQUb3btv236HA+MPC/iDwrfRWniPSp9OnmTzI0mKncucZBUkda3bH4S/Em8sYby18I3skFwiyxSLJFhlYZB5fuDXqPxz8N+LtX+AdtrfivS3tta0HUZml3zRyM9rK+c5RiMAso+idKzIby6vv2V3n8cyyQCzm2eGLhZCtzMcYKY7oORn0HsKiOY1Z0ozja9+V9fRrv3LeBpxqSTva11/wdDxm10vUbrXI9HtrSSS/kn8iO3XG4yZxt64zmumvvhN8SLOymu7rwjexwW8bSyuZIiFVRknh+wFcfH5xnXy97Ssw27M7ix6Y75zXs3jG9l+F/whXweLiR/FPiiITaw7SFzaW5yFhHPBIJH4se4rsxVerTlCNOzcujT+b32SObD0ac4ylO9l5/ctup5v4R8EeLvFMMk/h7w/eX8MJxJJGAqA+gZiAT7Cq994V8SWXiiLw7d6NdQapM4jitZECtIx6bTnaR7g4r1D9oSe5034S/D2y0SaaHRZ9M82UwMVSW52oSWI/iyXPPvXTrIb3wn8HtQ1ZmfWH1LYryf61oQW655xgL+lcn9o1lFVLLlk2ktbq19/uOj6nScnC7urN9tex4NH4Y1+Txd/wjCaXM2seYYvse5d+8AkjOcdAT1rT0L4b+OtZ+1/2V4aurr7Bcta3Ox4x5Uy43IcsORkdOOa9t02L4df8NZM8Vx4m/4SL+05f3bRwfY/M8ts8/f24z75xWZ8HLrWX+M/jjS5oY5vCc11ePrhuXKQ267mw4bs2BjHcAnsCIeaVXByjG1knrfq+mv3FRwNPmSbvdtaeXfQ8R8XeG9e8L6klhr+mTafcyRiVY5CpJQkgN8pI6g/lWVWj4taxbxNfLpV1c3FhHcOtnLcsTI0QY7Sc+1Z1exRlKVNOW/3fhqeZUSjNqOwU2X/AFbfSnU2X/Vt9K1JPJvjz/yK91X2p/wRz/5NEk/7GO8/9Fw18WfHo48K3Q9sfrX2n/wRz/5NEk/7GO8/9Fw18Ln/APvK9D7DJv8AdvmfVtFFFeGesFFFFABRRRQAUUUUAFFFFABRUN3OltaTXEmSsKF2x1wBmvky8/4KIfBG2vJraTw546LQuyMRp9oRkHHH+k9OKAPrmivkP/h4z8Dv+hc8ef8AgutP/kqj/h4x8Dv+hd8ef+C60/8AkqgD68or5D/4eMfA7/oXfHn/AILrT/5Ko/4eMfA7/oXPHn/gutP/AJKoA+vKK+Q/+HjPwO/6Fzx5/wCC60/+SqP+HjPwO/6Fzx5/4LrT/wCSqAPryivkP/h4z8Dv+hc8ef8AgutP/kqj/h4z8Dv+hc8ef+C60/8AkqgD68or5D/4eM/A7/oXPHn/AILbT/5Ko/4eM/A7/oXPHn/gttP/AJKoA+vKK+Q/+HjPwO/6Fzx5/wCC20/+SqP+HjPwO/6Fzx5/4LbT/wCSqAPryivkP/h4z8Dv+hc8ef8AgttP/kqj/h4z8Dv+hc8ef+C20/8AkqgD68or5D/4eM/A7/oXPHn/AILbT/5Ko/4eM/A7/oXPHn/gttP/AJKoA+vKK+Q/+HjHwO/6F3x5/wCC60/+SqP+HjHwO/6F3x5/4LrT/wCSqAPryivkP/h4x8Dv+hd8ef8AgutP/kqj/h4z8Dv+hc8ef+C20/8AkqgD68or5D/4eM/A7/oXPHn/AILbT/5Ko/4eM/A7/oXPHn/gttP/AJKoA+vKK+Q/+HjPwO/6Fzx5/wCC20/+SqP+HjPwO/6Fzx5/4LbT/wCSqAPryivkP/h4z8Dv+hc8ef8AgttP/kqj/h4x8Dv+hd8ef+C60/8AkqgD68or5D/4eMfA7/oXfHn/AILrT/5Ko/4eMfA7/oXfHn/gutP/AJKoA+vKK+Q/+HjHwO/6F3x5/wCC60/+SqP+HjPwO/6Fzx5/4LbT/wCSqAPryivMf2Yfjj4T+O3hO/8AEPhCw1i0tdPvPskq6pBHHIX2q2QEkcYww716dQAUUUUAFFFFABRRRQB8e/taf8ngeHf+uVn/AOjWr7BXoPpXx9+1p/yeB4d/65Wf/o1q+wV6D6V62Y/wKH+E83A/xavqLRRRXknpBRRRQAUUUUAFFFFABRRRQAUUUUAFFFFABRRRQAUUUUAFFFFABRRRQAUUUUAFFFFABRRRQAUUUUAFFFFABRRRQAUUUUAFFFFABRRRQAUUUUAFFFFABRRRQAUUUUAFFFFABRRRQAUUUUAFFFFABRRRQAUUUUAFFFFABRRRQAUUUUAFFFFABRRRQAUUUUAFFFFABRRRQAUUUUAFFFFABRRRQAUUUUAFFFFABRRRQAUUUUAFFFFABRRRQAUUUUAFJ+FIxCqST0rgfiN8SNN8P6fPcNeQWttAP3t7O4VF+metaUaM6suWKM6lWNNXkdZ4wYDwpqa5+ZrKYAep2GvyV/ZZ8FeMbe81Ce48Ka1FE6rtd7GRQ2DyBkc19P8AxI/antDeSReH9OuNVZSdt1dSmKL3KjlsflXA337Svj6Rgbay0aAej27yfrvFfRYDLKtCrGtfVHkYvGU61J0+5P8A8I74kHTw/qWP+vR/8KP+Ee8S/wDQval/4CP/AIVR/wCGkfiP/wA8tD/8AX/+OUf8NI/Ef/nlof8A4Av/APHK9729fseN9Wod2Xv+Ed8S/wDQA1L/AMBn/wAKveGbLxdoXiKx1qz8O3r3FjOs0ay2chQsOmQMHH41h/8ADSPxHH/LLQ//AAAf/wCOUf8ADSPxHP8Ayy0P/wAAX/8AjlTKpWkmmtGOOHoxd02dtDrXjyL4qf8ACfr4XmOqfaWufKNjL5O4qVI253Ywf71W/DHiz4laF4k1bV7Xw9JLHrsjvqOn3OnPJa3G7dkFDzgbj/F7HIrz7/hpH4kDnytC/wDAF/8A45S/8NI/Ej/nlof/AIAv/wDHKxlTlJWcFa1vktjRKMXdTe9/meg+NPFnxD1/w5/wj8PhGHQ9JaTzJrLRtIa2inbj5nHJPQdCAe+cCqOvax4+1XQ9B0x/D11br4cH+hTW9lKsuc5yxJIJz6AVxh/aR+I448vQ/wDwBf8A+OUf8NI/Ej/nlof/AIAv/wDHKIU3CKUYLTUclGV3zvU9Zb4ofEx5kvpfAmky6xHF5a60/h9jejjAYPnGcf7OPauM0mfx3ZeOYfFr6LqF5qcF2LoyXVpIyySA5+YDBx9CK5n/AIaQ+JH/ADy0L/wAf/45R/w0h8Rz/wAstD/8AX/+OUoUuRNRglf8u3oEuWTTc27HbWOu+PrT4pSePovC8h1OSd5zG1jN5G5l2kbc7sYP96k8I61498OfEK48ZWPhmV7+4aZnSaxmMI80ktgAg9+Ofzrif+GkPiP/AM8tC/8AAB//AI5R/wANIfEf/nlof/gC/wD8cq+V2a5d1b5dhKME7qT3v8+52XgPVPHXhLW9R1TTfDE0k2qW8lvMtxYysoVzklQCCD6ZJpNA1Hxzo3gzWPDdj4XmWDXSv2u5NjL9o2qchFbOAvXgg/eNccf2kPiP/wA8tD/8AH/+OUp/aQ+I4/5ZaF/4Av8A/HKJRlJu8d7fht9wlGEUkpvr+O52XgfVfHfhfSdY0uz8NTXNnrlv5F3Fd2UrrjkArtIwfmPr1rp7j4k+PLnSbHT9S+F+gahFpsCw2xvdBlmZFAA4y/BOBnGK8l/4aR+JA/5ZaF/4Av8A/HKP+GkfiQf+WWh/+AD/APxys50PaO8oK/8ASLjaK5VN2Oi0eLxZpvjCDxFa+FJvOtrr7TFbmwk8hWByF2jB2jsM9q7bxD8RPGuuTTT6p8J/DNzdXKbHupfDsrzdMA72cnIHT0xXk/8Aw0j8R/8AnloX/gA//wAco/4aQ+I3/PPQv/AF/wD45VVKTqSUpR1QoKME4qbsz0vWPGvjzUfh/b+EH8Bafb6fatE8f2fR5VfehB3csVyxHzHHOT61P4r+IPxE1/WNH1S68B6fDd6LOstrLb6RMrYA4jYlydn+yCK8u/4aQ+JH/PLQ/wDwBf8A+OUf8NI/Ej/nlof/AIAv/wDHKhYe2qguvV9d/vKck/tvp+Gx2ttrXj2H4pHx8nhmT+1PtLXHlfYZvJ3MpUjbndjBP8Vbnh34hfEPSNN1iw/4QLT7621y+kvb2K+0iaVGdyCVxvAKjAwDn615d/w0h8SP+eWh/wDgC/8A8cpF/aR+JGP9Vof/AIAP/wDHKdSj7SKUoLSy+7YUeWGqm/8Ah9zqfHP/AAkviXUYrz/hA7fSPLj2eTpGkvbxNyTuZectz1rE/wCEd8S/9ADUv/AV/wDCqP8Aw0h8Rx/yy0L/AMAH/wDjlA/aR+I//PLQ/wDwBf8A+OV0QlWhFRitEZSoUpPmcmXv+Ed8Tf8AQA1L/wABX/wpG8O+JCpH9gal/wCAj/4VT/4aR+I//PLQ/wDwBf8A+OUn/DSPxH/55aH/AOAL/wDxyq9tX7E/VqHdnBfG/wAC+M7rw5cx2nhTWbhsAgRWMj557ACvrn/glDaXfhj9liTTfEdvNo943iC6kFvfoYJNhSHDbWwcHB5rwT/hpH4kd49D/wDAF/8A45R/w0j8SP7mh/8AgE//AMcrx8bl08VVVRux6mExkMNT5Fqfor/bOlf9BK0/7/r/AI0f2zpX/QStP+/6/wCNfnT/AMNIfEn/AJ56H/4BP/8AHKP+GkPiT/zz0P8A8An/APjlcn9gv+Y6f7Uj2P0W/tnSv+glaf8Af9f8aF1fS2bC6jak/wDXUf41+dP/AA0j8SP7mh/+AT//AByprL9pT4gRy7rm00WZf7qWzxn895pf2FL+YP7Uj2P0aililXcjqw9VOaccelfD/wAPP2p4EvI4/EWmXGmliA11ZymSMe7Lw2Ppmvpz4bfEzSvEOmQ3aahb3drOPkvIWBX/AIFjof5Vw4nK61FXSujpo46FTQ9GopqsGUMpyDyCKdXmncFFFFAGD481SKw8N3rSNjNtKP8Ax01+O37PumaFq3xO1Ma/pUOpWql2MMme79Vx3r9Sv2mL6W18I3jI+P3D/wDoJr8t/wBmc58fakT/AM8yf/Hq9DK4KWMpqSuv+AceYNxw02nY+mrX4Q/Be8s1mi0Gz2Sr6MGHt97g0i/A/wCCySBxocBZSCA00pH4gtg/jWNHI6AhWZR7Gn+dL/z1b86+/wDquGf/AC6X3I+N+t1/5397NyT4M/Bt+ugWI/3Qw/k1Rt8E/gwRzoVtz6PIP/Zqx/Ol/wCerUedL/z1an9Ww3/Ppfd/wA+tV/5397N2P4N/BxIwo0Cwwo43KWP5lsmk/wCFN/BzOf7Bsv8Avn/69YfnS/8APVvzo86X/nq350fVsN/z7X3f8AX1qt/M/vZt/wDClvg1/wBAGz/8f/8Aiqb/AMKU+DX/AEAbX83/APiqxvOl/wCerUedL/z1aj6thv8An0vu/wCAP63X/nf3s2F+CXwaRgy6HaZH96RyPyLVJ/wpr4O99AsfwU//ABVYfnS/89G/Ojzpf+ejfnR9Ww3/AD6X3IX1uv8Azv72bf8Awpr4Of8AQCsf++T/AI0f8Ka+Dv8A0AbE/wDAT/8AFVifaZ/+ez/99Gl86X/no3/fVV9Xwv8Az6X3L/IPrVf+Z/ezc/4U38G/+gBYf98n/wCKpP8AhTfwb/6ANj/3yf8A4qsPzpf+erfnR50v/PVvzqfq+G/59L7l/kH1qt/O/vZu/wDCmvg7/wBC/Y/98n/4qk/4U38HO+gWP/fJ/wAawvOm/wCejfnS+dN/z0b86Pq2G/59L7kH1qt/O/vZqN8DPgt/0A4j9J5R/wCzVYb4N/B1uP7BsMeyEf8As1YfnS/89Wo86X/nq350LC4ZbUl9y/yH9brv7b+9mz/wpX4Nn/mBWf8A4+P/AGanR/Bj4NIu0aDZfU7mP5lqxPOl/wCerUedL/z1aj6vhv8An0vuX+QfW6/87+9m4Pgz8HP+gDYn/gJ/+Ko/4Uz8Hf8AoAWP/fJ/xrD+0T/89n/76NHnS/8APVqPq+G/59L7l/kL61X/AJn97Nz/AIU18HP+gBY/98n/AOKo/wCFNfB7/oAWP/fDf/FVh+dL/wA9G/Ol8+b/AJ6t+dH1bDf8+l9yD61X/nf3s2x8G/g530Gx/wC+T/8AFUf8Kc+Dn/QAsP8Avn/7KsP7RP8A89n/AO+jS+fL/wA9G/Oj6vhv+fS+5f5B9ar/AMz+9m3/AMKa+DnfQbH/AL4P/wAVR/wpv4N/9C/Y/wDfJ/8AiqxPPm/56t+dN86b/no35mj6vhv+fS+5f5B9ar/zP72bv/Cm/g3/ANC/Y/8AfJ/+KryT9pnw18NdC8MXdl4U8PWi3aRlpb1VP7ojkKnPX1Pbp16d600u0/vW6epry742f8irff8AXJv5Vx46hQWHk1TWz6I6cHiKsq8E5Pfuz6T/AOCMerQWnwd8SWUjbXl10Mv/AH4SvuCNtyAivzd/4JR38sGk6tbo2FOoq2P+2Yr9G9JbdYofavzs+2LNFFFABRRRQAUUUUAfHv7Wn/J4Hh3/AK5Wf/o1q+wV6D6V8fftaf8AJ4Hh3/rlZ/8Ao1q+wV6D6V62YfwKH+E83A/xavqLRRRXknpBRRRQAUUUUAFFFFABRRRQAUUUUAFFFFABRRRQAUUUUAFFFFABRRRQAUUUUAFFFFABRRRQAUUUUAFFFFABRRRQAUUUUAFFFFABRRRQAUUUUAFFFFABRRRQAUUUUAFFFFABRRRQAUUUUAFFFFABRRRQAUUUUAFFFFABRRRQAUUUUAFFFFABRRRQAUUUUAFFFFABRRRQAUUUUAFFFFABRRRQAUUUUAFFFFABRRRQAUUUUAFFFFABRRRQAUUUjsFUk9BQBwvxl8UW+h6LcCa5EEEEDTXc2fuoBnH+fUDvX54fG/4k6r8QfEjzSySQaTC5+xWe75VX++3qx9e3QV79+374uli8Mw6RDKVfWrstLtP/ACyTBwfYkj/vmvkvtX2WV4WNKinbU+bx2IdSdlsFFFFeseeFFFFABRRRQAUUUUAFFFFABRRRQAUUUUAFFFFABRRRQAUUUUAFFFFABRRRQAUUUUAFFFFABRRRQAUUUUAFFFFAB9a6/wCDXxC1f4feJkvLSSSXT5mAvbIt8kq9yPRh2Nch0oqJRUlZ7FRk4s/Tv4H+L7XX9EtWtrjzrW9gE1lIeu0jJU+4547EEV6LXxH+wN4rn/sm90KSZmfSbhbm1Dc4jc/Mo9AGA4/2zX2zC4khV1/iGRXxeZ4dUa7sfTYGt7Skrj6KKK847DxX9qz/AJFC8/64Sf8AoJr8w/2Zf+R71L/rkf8A0Kv08/as/wCRPvP+uEn/AKCa/MT9mX/kfNT/AOuJ/wDQq9LKf99p/wBdDizH/dJnvy0tItLX6Ij4YKKKKAO5+BfgXTvHOr6pBqepXNjb6bYG7L26Kztg8jDewNbPgLwB4B8aeOINC0DxHrpj+zTz3UtzZRoy7Nu0J1Bzls59B61f/ZAP/E18W5/6AEv9aZ+xa2PjUwH3jp1xsz3OVrxMVWrKVdqbXKlbbqvQ9ShTpuNJOKfM3c5ebRPh1qGrabpfhrxDr1zdXd9HBMLuzjjVI2OCwIP3gcYFbXxg+FFn4Q8TaPa6drM+oadqV6LGedlUPbzb1DLwMZ2tkZrc8UWHxbbxV4bvfH2lwW9hBrMIgkiS0U72bAB8k7jx68VuLfQax8dfFnw/1KVVS+1eO/0p5DxDdRFGIH+8oIrN4mtHllGfNFJt2s+qW6S2vc0VClJNONm2krprpfuzj7X4R6bL8VPEvhM6xeiHQdNN3HOI03yMFB2sMYxz2rL0j4Xy6z8LdH8R6TPcXGqaxrJ05LMqvlqB5nz568BMntjNes6ewP7S/wAQ8f8AQAkBx/uLVP4SeLrbwZ+z34d1K9iWSym8RTW138uWSN1mBZT2I4PHUAjvWMsbiVG8Xd+7p6p3NI4XD8zTVlr+FkjiNP8AhV4Yv/iZqPhGw8TX1z/ZGmPcXl1HHHt+0LjMaf7I7nrnjtXMfCHwXZ+M7XxHNcahNb/2JpjXiCEK3mMM/K2eg47V658JvB9x4A+POtR2sonsLjRJrzSrrO8SREgjJ7kE4Prwe9Uvgl4+8TeLvD/je0126t5YrfQZZIxFZxQkMQwOSijPHrVyxlfkk4Suko67PV66W/4YhYejdcys23p6ba3PK/gr4V0nxv4sPh/UtUm064ubdmsJEVSjzAZ2NnsRzx6GtSP4bx6b8NtX8TeKru6024tb9tP0+0RV/wBKnUkNnP8ACCDyP7re1cJot/daVqVpqVlKYrm0lSWGQfwspBBr2j9tLWLy68W+H9MdglrHpyXYiQYHmyO25j7/ACj9fWuzETxCxEIQl7stfS29vU5aCoujKUo+8vxvt9xneMvhz8NvCmtWGja34q8R/bb63inUW9jE8Y8w4HP1Bp1z8GtLh+JXiPwwdbvTDoejDUIp/KTfKxUna3GMcdqm/ao/5LJ4b/7Bdl/6MavS5rmWz/aU8cXduQssHhZJIyVBAYKSOD15FcEsTiYU4zU220303ul28ztjRoSnKLirJpde3qeAfCzwZZ+LfDPivU5tRmt38O2Auoo4grCY4c4bPQfIOnrXU2Pwy8EW3hbwlqXiHxPrNpceK0/crbWsbxRMSoO4nkAb155710vwo8d+JfGPw1+IcWvXNtMlrohaLyrSOHBZZc52KM9B1qTxd4xPg34MfDO9i8O6NqlwbJ3gm1G3MjWrL5ZDRkEYJzz9BV1cRi3VcE7PmtZW/lvu13Ip0cMqfO9Va92vPsmcxp/wb02x1rxdbeKdfuoLXwvBHcGawgVmnjdS2drdCAMY9axPCvhn4aeI/iBpuh6b4t1iG0vVdXuby0jjIm48tF6j5uevt616B+zjrvivxJZ/EHWLaZbzxJeWkTW+5IwJJArBRtbCgcAYPFYr/D74keNfivo+nfEG3i01nhZvOiFup8lCCwUQnG7JABPTPtVLEVoznGrUs4ruu26VtdfP5CdGnKEHThe77Pvs3fTQ5n4seDfCHhTWjoFlqniCTV4ruOKSO+so44TE3V1Yde2K0PEHwbuF+NR8BaFqTypHaLdT3l0gHlRkZZiF64yAPcit79pnSfGd34ssda1Hw5LYaDpckNjZXE13FJLKN3DvtctlsHtxXo1uLuT9rLWrSKyea3vfDyQXE0TqDbAquHIYjIyMcAnkcVn9drRoxkp3fK29t9PyvsWsLSlUlFxsrpLdaf11PH9H+G/gXxRqd7oXg3xpqF1rVujPCt5ZKlvdbPvBGHP0o+FnwgtPFfge/wBTutZnsdWt7yWytrTavlyzKpIQk85JBHHpXSfs2/DnX/D3xs1W5uUimHhVXilSGVd9y0kZ8sLkgDK88kY6VTvtV1TTfgbrOsorWepW3jYXAj3gmKQMx2kqcH0OOvNOpia3M4Uql/h106/L0JhRpcqnUhbfT0/U4TS/BENx8Htb8YXF3cQ3mk6kll9kCjY2QmSSecjcfyrjK+jPiQNNvP2cNe8U6UYo7XxNqFtemFTzDPhEmQ++9GP418516eArzrRk5dHb00Wn3nBjKMaTio9vv13+4KKKK9A5RD91vpXmHxs/5Fa+/wCuTV6efut9K8x+Nn/Iq33/AFyauPMP93l6M6sD/vEPU9D/AOCV3+r1P/r/AE/9Br9J9F/5B0X+7X5sf8Erv9Xqf/X+n/oNfpPov/IOi/3a/NT7wt0UUUAFFFFABRRRQB8e/taf8ngeHf8ArlZ/+jWr7BXoPpXx9+1p/wAngeHf+uVn/wCjWr7BXoPpXrZh/Aof4TzcD/Fq+otFFFeSekFFFFABRRRQAUUUUAFFFFABRRRQAUUUUAFFFFABRRRQAUUUUAFFFFABRRRQAUUUUAFFFFABRRRQAUUUUAFFFFABRRRQAUUUUAFFFFABRRRQAUUUUAFFFFABRRRQAUUUUAFFFFABRRRQAUUUUAFFFFABRRRQAUUUUAFFFFABRRRQAUUUUAFFFFABRRRQAUUUUAFFFFABRRRQAUUUUAFFFFABRRRQAUUUUAFFFFABRRRQAUUUUAFFFFABUGo5FjMR18tv5VPUGo/8eE//AFyb+VOO4pbH5/ft5zu3jLw/Cfu/2a8n4mUj+leDtXuf7eH/ACPXh/8A7BTf+jmrwxq+/wAL/BifJV/4jCiiiugxDpRXQ/D/AME+IPG82pQ+HIILibS7Jr2eGS4WORol+8UU/fI9BzyKwreGe4uFgt4JppnOFjiQu5PoAOTWfPFtq+qK5XZO25HRUl1BcW0zQ3UEkMq/ejlQoy9+QeRUdaEh0oAoNb8/gvX4fhvb+Op4rePRru9aygdrhRLLKoO7bH1IGDk9OKiUlG13uUotmBSV0HgnwR4y8YLO3hbwzqWrLakCdrSAsqE9AT0zWPqlneadqU+n6jay2t3bOY54JUKvGwOCCD0NJTg5OKeocskrtaEFFFFaEhRRRQAUUUUAFFTw2N9NaPdwWN1Jbx/6yaOFmjTHXLAYH41BRcAooooAMUY71tfD3wnrfjbxZb+G/DtvHNqF0HZEkkEaYVSzEseAAAay9QtZLLUp7KZo2kt5midonDoWUkEqw4IyOo61HMr8t9SuV2v0IaKKKskKKKKADn0o59Kksba6vJvIs7Se4lxnZDG0jY9cAE0+0sr27maK0sbm4kQZaOKFnZR6kAZFTzIrUgoooqiQoFb3w58Ha9458RNovh6CCS6jtpLlzPOsMaRJjczO3AxkVhPlZGUkZU44ORWfMm3FPVFcrt5CUUUVoSFFFFAHuH7CcrD4marBn93LpnI+k0dfoLopJ0m1J6+Qv8hX57fsJ/8AJU9S/wCwYf8A0bHX6FaJ/wAge0/64J/6CK+Vz344nvZV8DLVFFFeCeseK/tWf8ifef8AXvJ/6Ca/MP8AZm/5HrU/+uR/9Cr9PP2rP+RPvP8Ar3k/9BNfmJ+zIP8AiutT/wCuR/8AQq9LKf8Afaf9dDhzL/dJ/wBdT35aWkWlr9ER8OFFFFABkj7vFGWHTijpzX0Ja/Cvwu/wk/sU6aP+E6bQf7YEnmPv278hNu7HT5OlceKxdLD8vN1dv+D6I6MPh51+bl6f1b1Pnzcx/iNGT97PNei+BfDmi3/7P/i/xDd6ekupaZJEtpcMzAwg9cAHB/EV3uueDdI0nwf4bu9E+Do8TNfaas95ci8mTZJgdQpI55NYVMwpU5ctne9ui6J9Wu5pHBVJR5m9LX697dD593HrnmkyenavXPCfgvRviL8MLgeGNGh07xVpOpKtxEkrsJreR8AncT93PJAH3DW1J8PfBXiD4yr4L0eD7JpvhnTjLrl/A7GW8lXaGAySByQOB13+gpSzKjFuLi01e/lb/O+hSwNWSTTVna3nf/K2p4XuP9403Jr3/wAL+FfCHirWV0a7+Fl54b0/V0YaNra3cjO7bS6EqxKjcgJ7/wBa5zwz8PtO8VeAdY0DSbCKPxl4b1Dy3kV2H22Hft3FSSBj2A6URzKjZ3TVrX20T66Pv9wPA1dOVp3v36dNTyOjJPXmvftK8IfD6X48aX4Bj0OC7h0zTpP7Vn86TN1ciMHs3G32xyTVPSvh/wCFLz4+eHBa6aJ/CPiezlubW3Z22oyQvviLA5yrqD174oeaUle8WtL/AC1892lcPqFS2jW9vyPDck9aXceua9t+CWjfD/WpvEXhu88MWl94itbu5k0tLu7lijuIlbAiDKeCuD2Jwfaqvwr8PeHvGXjvxRZXHgaHT30/SH8jTI7qWTyrpSw3BiQSScDHSiWZU4ufNB+7bt17ahHBTajaS9716HjeWoya9g+G/wAL7yDwN401Hxr4TubeWw0vzdNluwybZAshJXDc4wvX2rmf2fbTwtq/jn/hHvFdhHNDq0TQWlwzsrW1wR8jDBA5PHOecVt9dpyjOUFdR3tZ9Ohn9UmnFPS/f7tThgxHQ4pdx/vGvWvFvgXR/h78M2i8T6dFd+JdY1JrfT2MjD7PAjbTKACBz1GQfvLVz47xeA/A15b6JZ/DuyuZrvSlmF42ozo0bspG4Lkg4PNZRx9OpJKEXK97ba2td6suWDnCL5pJWtffrseMMxPViaNx65Oa+hfGXgzR9B0fQ5dE+Df/AAkcV1pUVzd3i3s6bJMcggE9ufxrg7jw7oMn7NE/itdLji1X+3jbrOHc7IsA7MZxgZ64zU08xpTSai7NpdOvo/Ic8FUg2r7K/U833H+8abk17t8Ifh/4Ou/AelWfibTg+u+LBdPplw0rKbdET5TgEA5I4yOciuO+A9p4Nt/iRceHfiFpkdwk7G0geV3RILhWI+baRw3TP0q/r9Nqpyxb5Px6afcyfqdROF2lzfh6nneTjG7ikrvPjxa2Oj+JT4fh8E2fh64sZGLzW17LOt3G2NjDf0GBn8a4OuzD1Pa0lNK1/T9LnPVhyTcG72/rqFFFFbGYh+630rzH43f8itff9cm/lXpx+630rzD43f8AIq33/XNq48w/3eXozqwP+8Q9Q/Yf+I+q+BTeJp3h1tW825WQ4dl2nGMcKa+xdO/an8Zx2qIPhjnj/ntL/wDEV4B/wSsd1j1TaxX/AE9Oh/2a/STR8tYxs3LY718FSxGHhBKdLmfe9j7GrRrSneE7L0PmH/hqrxn/ANEwP/f2X/4ij/hqrxl/0TA/9/Zf/iK+p8L/AHRRhf7orX65hf8AnwvvZl9WxP8Az9/BHyx/w1V4y/6Jgf8Av7L/APEUf8NVeMv+iYH/AL+y/wDxFfU+F/uijC/3RR9cwv8Az4X3sPq2J/5+/gj5Y/4aq8Zf9EwP/f2X/wCIo/4aq8Z/9EwP/f2X/wCIr6nwv90UYX+6KPrmF/58L72H1bE/8/fwR8GeI/GGs/E39o7w5ql14fbTLwz2tutpuZiwWUndlgPU/lX3ovQCvlr43AL+3l4PA7Jaf+jJK+pQMjNXmlSM40bKy5diMvi4yqczu7jqKKK8o9MKKKKACiiigAooooAKKKKACiiigAooooAKKKKACiiigAooooAKKKKACiiigAooooAKKKKACiiigAooooAKKKKACiiigAooooAKKKKACiiigAooooAKKKKACiiigAooooAKKKKACiiigAooooAKKKKACiiigAooooAKKKKACiiigAooooAKKKKACiiigAooooAKKKKACiiigAooooAKKKKACiiigAooooAKKKKACiiigAooooAKKKKAE/hqHUf+PCf/AK5N/Kpv4ah1H/jwn/65N/KiO6FLY/Pr9u7/AJHrw/8A9gpv/RzV4X3r3T9u7/kevD//AGCm/wDRzV4X3r9Awv8ACR8lX/iMOOVr6Ih+FPwr0Gfwb4M8T/21eeJ/GlmtwmpWlzst9OMigxAxfxgE/Xr7V878dq9v0f4/6Z9j8O6lr/w7tdY8V+FLX7NpOrPqEkcSqAAhkgUfORjru+mKxxka0rezv12dumnyvuXQdNX5/I67wPofh74aft6aF4R8Kec9t9mFlfNLOZfMkkgZn69BlRxVT4AaDZ+Cfip8TviPcRodP+HwvIrJWXCy3Ls6RqPwG3/toKtfBLxFoHxH/akPxMt/C0vh+Dw/p1xqmvStfm5SSXYVVxkLsyC3A9K5HSPjd4SbwHrvhTxT8PrnWrfXNfm1a7nt9bezMzM2UDbEJIUAd8HA4rz5RrSvCzbtFS2vu79ex1KVNNO6Su2t/Kx1n7QnhnS/H3xS+GPj9onbSPiFHa22pLC2wrOpVXXcOh2kr/2yNZHhX4NeDdU/aq8WeApG1A6XoMEk1hp0VwfPv2SNW8rzT05bOTWf4i+PXh4/DnQvCnhL4fzaPF4b1iLVNOkutZa88llkZ2X5kDYbcw+9xuNWl/aJ8PW/xW1bxfYfDbyV8SWElpr0D6y7S3JIUK8UgQeVgDBAXnPY81UYYuMOWKasmlqu+nXsKU6DldtPVN6P5lbUPh14Jl+Nvg3wfN4N8UeF5tVvDHqml6lfpOWgKkpJHMhOCSCCO2K1fBvgfSPF/wAZPGXwp1W/1K40HwZZajJ4aha9KrYusyjJwPnyWBOfSvPNc+JOg2Xibw/rPw+8EJ4fn0K7+1+dfalLqM9y/A2NI+CI8AjaP7xOa6zxP8fdEZfEereDvhzDoPibxZA1vquryak9x+7cHzPKjKgRsxwcj05ycEaSo4lpJJ7d9nffd9O12Sp0rvVb/eux3ljpljZ/sd/DyKH4k2vgf7dqc19PcyQyk30wkkATMZB4AHXg7RW18ZPh14R8cftBao+uu100HgRdSM1rIYTJMgYLK2OoI7H09q8P+H/xf0Wz+Gdj4F8feB08VabouofbdHZdRazktWJYsjFVO9SWJxx1IOeMT6b+0Dr8Xx1vfiHqOkWd5banaHT7jSQxSP7HghYlfBwR/eIOSTxjgZLC4lTk1vr21u01br95Tr0nFJ+XfoVfh94J8Lar+zb4i8eX9pctqPh3WLeOQrdsqXFuxQsgXoGwxGa9Di+Ang64/aS0fSbZbw+BtU8OnW/M+2HfHGIyDmXqP3hU/Q4rzT4ifFTSNQ+HB8B+BPBkXhXQri7+238ZvnuprqXPGZGAwgGPlx2Hbiugt/2iLy3/AGd4/hzb+Hli1RNOOl/28tyNwtS+TGE2ZGUwv3vetqlPFy96N1dtWvsmlqRGVBb9Eum7Ldv4C+FPhL4YaT448bWeuarF4u1OVNIs7G98j7HaLI4Du38bbQpP1HvXcy/A34TXHxP1nw3HpOt2Wm6b4Z/tmLUI9UMzTqxBV1QjjADDaeuRXlHgv4v6Cnwz0zwR8QfAi+KtP0G7NxpDx6k9nLb5LFkcqDvXLcDgeueMaWl/tEXi/ETxP4p1Lw5FMuvaEdGs7K1ufJSxhGQnJVt2AeemT6dKznRxbb5W769dN1a2vbe5UatBJXS6dPvKvxX8EfD+X4BaT8UPAVtq2nQz6s+m3NnqNz57ORuw4Pb7vQevtXjv1r3TVl2/8E89H/7G+T+UleJ6RPBa6taXV1ai6t4Z0kmt2baJlDAlM9sjjPvXdhJT5JJu9m0c9ZLnVla9j7Q+Dr6P4I8F+CfglrEUXn/EDSbu91RnHMLzoPKUj1I+T6oa8e+Ffwl8Hr4R+I998RItWMvgO8SP/QJtjyoCcrtPHz4Xk9A2at+Ivj78ONd+Jlr491H4Sak2vWTxNbTp4rljWPy/ugIsYUAemOcms7xl+0Dp+tWXxCtrbwY9l/wnkVuGb+0A32V412lyPLG/dgemMd686nRxSvaLTlZvVb31tr2OqVSi7Xadr20e3Q1NR+Efw+1Dxj8KtR0K31S38O+Piy3On3N0XmhKgk4l6+n5e9U/Afwm8G6v8SPixot5BeNZ+D7O8l0pVu2DK0bOF3n+PhR1rvvDf/IJ/Zo/67T/APoNZPjf43+EPA/xj8c2Fh8LY5P7XuLvT9euf7WdZr07iu6M7SIVPzkqAckg5GOZVTEO8INt2fXtLz8hyjSVnKyV+3dHN/D3RPCXws+EmgfEnxPNr91qni+SS3soNIvBa/Zbb5lkLNg7iR29xjvWpcfs9eFNN+KWrXF3quoN4K0vQk1xI0OLqaN87YN3bGPvdelcfoPxk8Lv4ItfBvjP4df8JBoui6jJd+H0TVpLeayjZnbypJAp80AMBzjOOQeMT2v7ROtv8VtT8TaroFjeaNq+nDS7jQkcxxrZjO1Efs4z97HrwOMbOli+aUldN36rVX0t2srmfPQ0WltO/wDW50UPgj4M698H9M8Z+G/CPiBP7Q1+DSLhJ9bJNizyqNxGPnBUnp0JFEnwL8JXP7V3iDwYt3eWHhXwzpyaneAymS4kiEUbOgc8jJc89QOnNcT40+L1g/g/SPCPgDwdH4X0PS9TTVHglvXvJbm5RtylpGAO0enX36V1Gq/tG2DfF6P4gaV4AW1vNQtGsfEcM+qNNHqkBWNQqrtAiKiPqAc55z3XssXG/LfW9rvba3X1G50Ha9tLdNy7pPw9+DPiT4J+KPido+n67YWuh2k1uml3eoF2N0NphkDjqGDYKGsvxX4F+E/w28K+HLHx5beINU13xHpv2+S70+6EcWnKygoBH/y0wSMjPPNJb/HHwDbfD7Ufh/afCMW/hXUV82W1XXZftJudwPmNPtyVAVAFxxjrjitz4Q+JNB+OOl2fgT4h+FBPdeG9GuHtfE1pdtDJawRp8okQD5+g6nHA+XPNFsRBOU+bkT762tp177jvRlZR3t20vc8S+FPi++8A/EjTfFWlu7Np1zuZM7TPCTh0P+8pP449K+nPjRc+FfhL4B8ReP8AwTdIdT+K5jGklOPsVs0Yedl9MszH2LJ/dr5DuVRJ5Ejk8yNXZUf+8oPB/EV3nxW+JSeMfhx4J8LJorWZ8I2TWpuDciQXWVjG4LtGz7nTJ611YnDe1qwktuvpuvxOelWUIST36fqemQfBLwlrniz4WX3hy21BvDvjK0Z9Vja6ZzBJEN0wEnUfxD/gHvUvw8+DvgLX9B8W+IdI8O694u/svX202y0TTtRW3kihU4ErSvgPnBPXpWh8OfHWteG/+Cf9/qmmLGb6z1qXSbW4kGWtI5/LLsnof3jfia83+GXxd0bRfhHL8OvFnguTXNL/ALQ+3QyWWryafOH773QEsPTp75rjSxU1LlbfK7b9L77rpZbnRzUU48yWqv8Ahb8zsfg/4U8NXGtfFmLQJPEmk2uleGHYWk10I545Nkhlt5WXPmIGQDryBXP+EfAvw38NfAnR/iH8RbbVtYl8S6g1vYWOm3f2f7NEhcPIzfxH5Rx7jHeqfgD4zaL4U8eeIr+z8AwJ4b8RaT/Zk+jQX7q/lgEb2nIJZyC25sZJOeKs6F8ZfCA8HL4M8S/DP+2fDumas9/oFr/bMkUunqzMfJeXaTKo3d8Z5znjGk6eJTdk7O3VXtbVb73IU6Vlqr+mh23jT9nbwdF8TPA/gLQdUvPtOtQ3WoapqMsu7/RE+aMLGeFcrxnpkZryX4xH4SrDc2XgXSvEGn6jp+otbvJf3QnivIVypcf3DuHA7g12Xi79o6TU/GHh3x3p/g6303xdogEMt4t672tza4cGDyMfKDv+9uJGOvNR/HjTPA3iL4KWPxa0XwxJ4V1fW9blhlsVvGmhvABl5UUgBBnJwoHfrTofWITh7ZvXTdb3e/lbYKjpyjL2dvu6aHh9FFFewcB7X+wj/wAlT1H/ALBh/wDRsdfoXof/ACBrT/rgn/oIr89P2Ef+Sqaj/wBgw/8Ao2Ov0L0P/kDWn/XBP/QRXy2e/FE97K/hZaooorwD1jxX9qz/AJE+8/64Sf8AoJr8xP2ZT/xXmpe8Z/8AQq/Tv9qz/kT7z/rhJ/6Ca/MT9mX/AJHzUj/0yP8A6FXpZT/vtP8ArocOYf7pP+up78tLSLXT+C/APirxOFl0zTJPs7f8vM58uL6gn73/AAEGv0CdSEFeTsj4mNOVR2irs5mivY4/gto+j2a3fjHxnbafF3KukCD/AIHIcH8hVSSx/Z40+TybzxulxJjG5Lp5B9cxriuN5jQ+zd+iZ1Ry+t1svVnnvgJNJk8a6Uuu3K2+mC7ja7lZSVEYOSCB2OMfjXvVr4m8Ip+0A3xBl+KGjmzKNbiyW0mDCDZtCbsYznDdOtefPqP7MqsVbxVPkccR3p/9p03+0/2Zs/8AI1T/APfq9/8AjdcGJnTxEuZqS0a2Wz37nZh6dSirJp6p79vQ1LrxB4OsPhz8SNB0zWYXGq6ikmkxqrDz4yd3y8cAZxzjpWj441Lwx4r8K+F4rL4p22gyaXpS211blLjLPgZzswOMEd65r+0v2Zv+hqn/AO/V7/8AG6P7S/Zm/wChqn/79Xv/AMbqOWndSXNe99vJLr6Glqlmm42tbd97j/2Z/Eej+DPi9d3Oqa/HDpptJoDd7XEdw25dhxgnnBIzVH4D+O7Pwj8SbvU9bEs+n6pBLbXsijc4DsG3478gZ9iat/2l+zN/0NU//fq9/wDjdH9pfsy9/FU//fq9/wDjdaznQm5OUZe8knp2/wCHMY0q0VBRkvdba17m/wCCr7wL4A8TSeJn+I0viSLT1ddJ0qCObcpYFU3bztACnGRj+lYX7PPjSx0r45TeJvEOpLp9repcPcSNuKbnOVUgA9+n0po1P9mb/oabj/v1e/8Axuj+0v2Zv+hqn/79Xv8A8bqE6MozUlJuSte3T5aGnLW5otOKUXe1+oz4D+JtJ0f46SeINe1RYLSQXRe7l3EMXztzgE810X7Nfj7w7pU39neLdSWzg0m8e/0m6dWYK0iNHLFwCcMH3D3BNYH9p/szf9DVP/36vf8A43R/af7M3/Q1T/8Afq9/+N0VvYVlJOMtUltta+33sVKNam0+ZaNvfudB8H9W8D6TY+ItfPirT9N8T393cR6fNe28ki2sLMSJAqj7xye/aqnwp1Xw14N8V+JpLrxxaaj/AGlokgi1CKOVPMuGLfLyM7s856c1lf2l+zN/0NU//fq9/wDjdH9p/szf9DVP/wB+r3/43UyVN89+e0rX0XTYtKorWcdPN9ST4N+MrWx8E+OLDxF4hm87UtK8iwiu5pJfNkxJkLnODyvp1FeZWMjQXkM6OUaN1cOpwVIOcivSv7S/Zm/6Gqf/AL9Xv/xuk/tL9mX/AKGqf/v1e/8AxuumniKMJTlyS963TsrHPPD1JqKc17v+dxf2nvFWleKfifY6hpGrjULG3soU3ruCo4clxggc9Cah/ag8RaJ4l8W6fd6DqMd9DDpUcDyRBgFcdRyBUv8AaX7Mv/Q1T/8Afq9/+N0f2n+zN/0NU/8A36vf/jdRSqUafJaMvdTS07lVKVWfNeS1af3HU/EvUvC/jCw0CWw+K9tov2HSIrW4tilx8zjkk7MDvj8K5201jw0/7PP/AAhkniG1S9bxIJCWR8eRwDN0+7gE461B/aX7M3/Q1T/9+r3/AON0f2l+zN/0NU//AH6vf/jdYxVKMVD3rJ3Wn/A8zaSquTleN2rPVnS+N/i94a0/x1pcWg+GdK1ix8OwwwadqczSLKihV3FBx09xyRVqG8+Edx8e77xhd+IrE2LW6XVpDLFIY/th4beNvbAOPeuQ/tL9mb/oap/+/V7/APG6P7T/AGZv+hqn/wC/V7/8bqfZ4eKtBTWlm7b39f0C9a/vOL1vuZPxqFrf64+v/wDCeaf4kvL6U+ZHaWskfkIB8oG7jaBwAPSuIr03+0v2Zf8Aoap/+/V7/wDG6X+0v2Zv+hpn/wC/V7/8bruo4yFKmocsnby/ysctTBzqScrpX8/8zzGivTf7T/Zm/wChqn/79Xv/AMbo/tP9mb/oap/+/V7/APG62/tGP8j+4z+oT/nR5i33G+leYfG4H/hFbz/rk38q+nf7S/ZlP/M0z/8Afq9/+N1ka/pH7KOvW72V54mumWf5Wwb5cdjz5fFc+KxiqUZQjB3a7G+FwsqdaMnJaHnv/BK7/V6n/wBf6f8AoNfpPov/ACDov92vj/4B6f8As6/Du4li8GeMYIPPlWWQX14wUnGM7pAMcD1r6Z8MeN9LvbFZLKS1vLftLY3Kyp+YJH618VLB1o7xPqo4qlPZnZUVT0/U7O94gmUt/cbg1crncWtGbJp7BRRRSGFFFFAHyz8cP+T9PB3+5Z/+jJK+pRXy18cP+T9PB3+5Z/8AoySvqVa9HHfBR/wo8/BfHV/xC0UUV5x6AUUUUAFFFFABRRRQAUUUUAFFFFABRRRQAUUUUAFFFFABRRRQAUUUUAFFFFABRRRQAUUUUAFFFFABRRRQAUUUUAFFFFABRRRQAUUUUAFFFFABRRRQAUUUUAfCf7SX7cXj34cfHzxJ4C0jwToOoW+i3YghmmafzZBsVskK2P4u3pXFt/wUS+K46/DPw6Pr9p/+Lrzv9o1in/BSDxc6/eXVCRx38hK908N694dudPVdQ0m2W4UYZggw/vXuZbk6xtNzc7a22PJx2Z/Vaihy30OPX/gop8VC2P8AhWnhw+wNz/8AF0f8PEvir3+GXh7/AMmv/i69A/tLwgOmnWwP+4P8KX+0/CP/AEDrb/vgf4V6X+q6/wCfv4f8E4/7ef8Az7/H/gHn3/DxP4rdB8M/Dv8A5M//ABdL/wAPEviz/wBEw8Pflc//ABVegf2n4Rz/AMg22/74FJJqHg6TG/TbZseqCn/qvH/n7+Af29/07/E8/wD+HinxX/6Jj4d/8mf/AIqj/h4n8V/+iZ+Hf/Jn/wCLrvo7/wAHIcrpdqp9oxTv7S8IHrp1uf8AgAo/1Xj/AM/fwD+3v+nf4nn/APw8T+K3/RM/Dv5XP/xdJ/w8T+Kx/wCaZ+Hf/Jn/AOLr0D7f4N76Za/9+xT/AO0vCH/PhbD/ALZij/VeP/P38A/t7/p3+J57/wAPE/it/wBEy8Pf+TP/AMVQP+CiXxYJwPhn4dz/ANvP/wAXXfNf+DXILaXasfUqKRrzwX/0CrT/AL5FL/VaP/P38Bf29/07/E4T/h4j8Wf+iY+Hf/Jn/wCLpP8Ah4l8WP8AomXh3/yZ/wDi67+PUfB6LhdMtlHsopTqXhH/AKB1t/3wKr/VZf8AP38B/wBvf9O/xPPv+HiXxY/6Jl4d/K5/+Lo/4eJfFf8A6Jl4d/8AJn/4uvQP7S8Id9Ntf++BSf2h4OP/ADDbT/vgf4Uv9V1/z9/AP7e/6d/icD/w8S+K/wD0THw9/wCTP/xVJ/w8V+Kf/RNPDn53P/xdd99u8G/9Au1/74H+FPOpeEP+gba/98D/AAo/1XX/AD9/D/gh/b3/AE7/AB/4B5//AMPE/it/0THw9/5M/wDxVH/DxP4q/wDRMvDv/kz/APFV6B/afhL/AKB9v/3yP8KP7S8I/wDQOt/++RR/qsv+fv4B/b3/AE7/AB/4B59/w8U+Kx6fDLw7/wCTP/xVL/w8U+K//RMvD3/kz/8AFV37ah4QddraZasvXlBSLfeDUbK6XaqfUIKP9V4/8/fwD+3v+nf4nAf8PE/iueB8MfDv/kz/APFU7/h4h8Wf+iY+Hf8AyZ/+Lrv/AO0vCB66bbfig/wpv9oeDv8AoF2v/fAo/wBV4/8AP38A/t7/AKd/icF/w8R+LP8A0THw7/5M/wDxdJ/w8R+LH/RMvDv/AJM//F13/wDaXhL/AKB9v/3yKP7S8J/9A+3/AO+RT/1Wj/z+/D/gi/t5/wDPv8Tgf+HiXxX/AOiZeHv/ACZ/+Lo/4eJfFj/omXh7/wAmf/i677+0/CX/AED7b/vgf4Uf2n4SHXT7b/vkUf6rQ/5+/h/wQ/t5/wDPv8f+AcB/w8R+LH/RMvDv5XP/AMXR/wAPEviv/wBEy8Pf+TP/AMXXoH9qeEP+gdbfkKP7U8If9A62/IVP+q8f+fv4D/t7/p3+J59/w8R+LP8A0TPw7/5M/wDxdekfsf8A7aHjf4vftCaR8PNc8G6HpttqUdy0txavN5sZit3lGAzEclAOexrk/iX4r0Ow0OWHRtLtvt0qkLKUBEQ/ve59K8o/4J1MW/4KIaKzHLMuoEk9z9imryczyqOCgpKd7vsehgMweLbXLax+rdFFFeOekFFFFABRRRQAUUUUAFFFFABRRRQAUUUUAFFFFACfw1DqP/HhP/1yb+VTfw1DqP8Ax4T/APXJv5UR3QpbH59ft3f8j14f/wCwU3/o5q8L717p+3d/yPXh/wD7BTf+jmrwvvX6Bhf4SPkq/wDEYY6Vu+H/AAT4y17R5dW0TwrrGoWEJYSXdpYySxLtGWywGOBWC33T9K+39JH9k698GrS08aRaBp9voCXX9jfajB/bMzqv7sAYViSxzu9c1jjMTKglyq7d/wAFcuhRVS+ux8f+HfB3iXXfCeseJNKsVuNP0IKdSZbhBJArHAbyy29h7gEDB9Kw44pHbbHGzt1wikmvp79n+K9k/ao+I/hPWdHXS/8AhItMvlubDKssPIK8rweHJyPWsv8AZJuLf4XfDfxd8ZNRt1l8m6i0TS4WHMpMqmYj8Mf9+2rN41xUna70su9/+CWsPzW1stb+Vj5zYENtYFSvBBHIor6e+I3wk0HxB+21ZaXevcHw545tn1eCWzcRsSYmZtrEEffXceOjiuQ+C3wi8MeKNe8eC/GtalH4SuJI7PRNKdBfXqiVkDBmG3jA7DJPatFj6XJzPsn9+n5k/Vp81l3aPEK3fEXg7xDofhXR/EWq2Udvp+vxtJprm4jLzopALeWG3KORyQM54r13wL8Kvh/4n/aOsfAws/Fmk2cmlyzajp2pskV5ZTqAVXzACrKQQ3A74rP8J+Hk+JXw08eal4j1XUbq++HmlxJoLCaOOCK1UyYiMaoM4EZ5zk5qZYyN01tpf56L8fwEqDs7762+R5j4Z8E+MfEWnS6hoPhXWNUtIWKyXFnZSSxowGSCyggHFYeDkgjBHBBr7W1bT59B034O6fofxP0fwnaWunW9y+lzzyRvq0snllztUYcEs3Dd3rh/jh8MPCmp+MfjL4ikM8N14dSC8tFtpVSESyRguHXbzk88Eck+tY0syUpWktHt99v6sa1MI1G6ev8AwLnzCMUYr2bwx8OPA83wW8F+PNX/ALTjj1TxGdJ1lY7tVHllmUSR/J8uCATnPANdBb/Abw3p/wAWfiJpfiCfUV8OeEdGbUbS4inUO+9Q8IZiuGO0OMADJFdDx1KLad9L/g7GKw1TTz/yufPPNGDX0Hpfwp+FHhS38EaV8R7zxDc6540hjulbS5o4rfT45NoQPuBLctyR78YGTs3vwU+FFtN8QZ9RTxVpdn4Ea38wtdxTy3AYFmKgLjDDaFyRgk5FT/aNLs/u31tp8ylhZvr/AFufMYY9M0V6n+0J4A8KeHPCPhDxn4Km1IaR4rtHlW01JleeF1xnLKAMc/pXlqqzsqKCzMcADqTXVSqwqQ54mM6bhKzHGGUxeYInKf39p2/nTM8V9veG9DWx8P2X7ON7p0ph1DwbLcXVytu20ak7GXG/GPlCtjnstfOvgv4a6PrnwM8a6swvIvGHg65zPb+ePJkhBw/7vbnIIYZz6Vx0sfGV3JW1VvR6Jm88LJWs7/59jysk7gcnjpR1PNfR2l/CP4V6Zr/gHwp4otvFE+veMdPimkNlfRRxW0jZJLBlyFwOAMnipfCfwq+DXij47at8O9Ms/F1u2gw3pvLi41CHbM8LoimPCEgZLZyPSq+v07vR2tf5C+rSstUfNntRXpeg+AtCvP2YfEfxBla8Gr6TrMNnbhZQITGxTO5duSfmPOfSt7xd8JPC1nH8LYrbUrvT28bRKdSurmQSJCxZRlFwMcnGCT1FbPFU1v3t+F/yIVCTV12v+NjxZgTRz0r3747fDL4a+APtUV34Z+IOnrZX8UUGoXLQyWusIHHmpCw5Rim5lZhjIxinfErwR8EPDnwy8M+JbXSPG0lx4ytJpNMhOoQN9ndQoQy/LyMuvCk8A1lHHQkotJ67fn3KeGkrptaHjHgPwprvjXxPF4f8OWYu9QuFd0iaVIhtRSzEs5CjABPJrKvoZbS+mtJCokgkaJ9jhl3KSDhgcEZHUcGvoy8+EN/4a+Lk/g34a+J5NJ1rTPCRu/EF/eP5iTlwBJFCBGSgwc+uG6jFc1p/w6+HieCPh940uYten0zxFdNper2ltdJ50V2SFR42ZQAmeSOTg9aUcdBu/R7d+r/G2g/q0tuv4dDxQZoA5r6p1T4OfA2x8Q+ONJaz8aO/gewjvbp11KDbcq4YhY/k6jb/ABYrzHxJ8OfDX/DNeh+P9EGorqmteI5NPjiuLhWjEO6YICoX7+ETJzjr604Y6nO2j1svvV1+ApYacb6o8kbdu68Ufw19Oab8Gfg1pHxY0v4TeJ73xNe+J7qzEtze2dxHDZ+cylhEoKlugwD9M4zisu8+F3wg034W61491yDxdY2mj+IpNLOnJdQy3E20BdpYLtU7tzbskYAFL+0KV1o9bW03vsP6rUtq1ofO/AHNHTrX0Nqv7POh3P7QOm+GNH1u8g8M6hoQ16Se5Ae4gtxwUzgAsSRg44BPXHPl/wAVP+FUNZW7/DweI4LmO6khuoNXZJBNEANkqMgGOdw2nn6VrTxcKkko3d9fT1IlQlBNs4mlycYzxSUV1mAUUUUAe1/sI/8AJU9R/wCwYf8A0bHX6F6H/wAga0/64J/6CK/PT9hH/kqmo/8AYMP/AKNjr9C9D/5A1p/1wT/0EV8tnvxRPeyv4WWqKKK8A9Y8V/as/wCRPvP+uEn/AKCa/ND9kXSdR1z4oXumaXaSXVzNGdkaDn745J7D3Nfp1+0fpt1q+jtptjH5lxeKYYl/2mBAr530nTPBf7J3w1NjpqQax461tN11ct1Y8nJ7pChOAvVjyfb0MujUWIjKCu0ceNcHRlGT0Z06+HPAHwj0WLXPiFfw3mpsN0Fmo8wFh/DHH/GR/ebgcdOteV/E/wDaV8Ya6zWfhdF8O6f90GPD3Dj3cjCfRRkf3jXkvi7X9Y8Ua9NrWu6hJeXk5y0kh6Dsqj+FR2ArN+lfXRw93z1Xd/gj551FFctNWX4ljVtRv9VvZLzU764vLiQ5ea4laR2+rEkmq9GKK6bJbGNwooopiCiiigAooooAKKKKACiiigAooooAKKKKACiiigAooooAKKKKACiiigAooooAKKKKAEq7oeq6ro1+l7pOo3djcJ92W2naNx+INUwPajtUtJ6Mq7PePhT+074q0WWO18XwjW7JSB9pjCx3UY9eMK/44P8AtV9d/CH4raD4x0NL7SdUTULbhXI4mgb+66nkH6/rX5mZ9a2fAXizXfBniKLWvD19Ja3EZG5QcpKueUdf4lP/AOrmvNxeWUqyvFWf4Hbh8bUpvXVH6x28sc8KyxMGRuhFP614Z+zD8ZNN8f8Ah8XEIFvfW5A1Gw3ZMbH+NfVT2P4GvcYZElhWSM7lYZBr5HEYeVCo4yR79GtGrG6H0UUVibHyz8cP+T9PB3+5Z/8AoySvqVa+Wvjh/wAn6eDv9yz/APRklfUq16OO+Cj/AIUefgvjq/4haKKK849AKKKKACiiigAooooAKKKKACiiigAooooAKKKKACiiigAooooAKKKKACiiigAooooAKKKKACiiigAooooAKKKKACiiigAooooAKKKKACiiigAooooAKKKKAPya/aQ/5SOeMP8AsJN/6TpXeR/cH0rg/wBpD/lI54w/7CTf+k6V3kf3B9K+04d/3aXq/wBD5TPP95j6D6KKK+iPECiirnh4A+IdPBHBu4gQf98VMpWjcIrmlyldoJwpJhkwvUmM4o+z3G3P2ebHrsP+Fe7ftZeOfF+l/EK68M2GuSw6TcWESy2qxRlWDoQ4yVLcj3rqPjjrXiPS5rBNJ+J2k+HIF0SNv7LuFUyzNhvmXKN1wFHPUV5P9o1eWm3Be9qtX+iPS+pQvJcz002X+Z8v+XJt8zy22f3tpx+dGxtofa20nAbBxX0d4B1Gxn+APhnwrrQjFp4qmurNp5P+WMx+aJvb565fxRp13o37N+g6TfRlLiy8VzQyg9mV2FVHMry5XGzvbfprr96J+o2jdS6X266afieNeVNu2eTJu67dpz+VIiOV3BGKjqQDgV9YWvP7aEwzj/inOpP+ytea/F5pPAHg3RPAOjJm21gR6hqeqR/d1Biw/dof7i8fhj1NTTzR1JxgoaySe/R3v06W+ZU8v5YuTlom1t2tY8ZZJFbayMrehBBpHDI21lZW9GGDX0b8cPCum6p8aNH1O58b6Dpc0cNlixu5HEz7WyMADHzdBXnf7XXHx51cZ/5Zwf8AosVth8wVacY8trq/pt5a7mNfBOlByvs7f1roebrHIyl1RmUdWCkgUKjP9xWbHJ2jOK+nvhEdM8I+C/C/w+1WJTceO7e5uL7cMNEJIwI1P1GF+oNcZ8CdIufD+ofEnQ7vifT9JngY9NxViA30IwfxrJZovf8Ad2213V7X+81/s/4Pe338na9vuPFlhldd6wysvqsZIpGikVMtHIozjJUgV9GeGL/VtO/Zo8Ivo/jvTfCMkk0okmvQpW4GW+QZVue9c/8ACfWZfGmoeJ/hn4m1uHVG1xnm07UgB5ZukH30AAwGAB4A6N60RzCdpT5NIvXV3snZva3nuH1KN4R5tWuy3avbe54kUcIHKMFPRsHH50eVNs3+TLsxndtOPzr6IuoNG1z40eFfg9A/neHvC6N9qTtd3KRs77vXng+7PVix8a6zJ4+jQeLPDx0V9TbTf+EOW3XzFhEphxt2dcDf1xg9O1S8znZcsOl9W9ne3Td29F3GsBG+s+ttuul+uyufN+x9u/a2zpuwcfnSpFKy5EbkE4BCnB9q+gdGt9Jt/il4y+DcxSLR9ddn01SfltbgqGAX059PSjUtVg0f4weBfhdo0+7T/Dd5GLyRTjz7o5LE/TJ/Emn/AGlJuyh0v8rXv630J+oxSu5dbfO9rfdqfPrJIsgjZGDf3Spz+VOWGUsQIZGK9QEJx9a+kPG0UPiz4m6H4ssoUW+8N+LY9H1dEXH7sXI+zy/Qj5c+px2qHwb4vv8ARP2qPFPhuG0muLXxBfeXK1umZbd1jG2UdsDJzn69qn+1ZSg3GGqjdq/n6dtUV/Z8VJc09G7J27r17nzr5EwYIYZAx6LsOTTVR2baqMzeigk19BfD3UNdn/a5h0jWvEza6NJS5gtrkxouFKglTsUDPQH3FWvgD4V03Sfi5rGo23jbQdVmksrtTY2cjmZMupJIIxgYwfc1c8ycFrHVJPS+t7+WnzFHL+e3LLq106W8z5xop0v+uf8A3j/Om16yd0ecwooopgYXjL/Ut/u1jf8ABOb/AJSHaL/1z1D/ANIZa2fGP+pb/drG/wCCc3/KQ7Rf+ueof+kMtfL8R/wo+v6H0WRfFP0P1cooor5E+kCiiigAooooAKKKKACiiigAooooAKKKKACiiigBP4ah1H/jwn/65N/Kpv4ah1H/AI8J/wDrk38qI7oUtj8+v27v+R68P/8AYKb/ANHNXhfevdP27v8AkevD/wD2Cm/9HNXhfev0DC/wkfJV/wCIxrH5W+lfXHxu8UeBfCmh/CbVvFng/Udb1Cy8Pw3GnPb3/kxxlVjOJEI+cZ2mvknNOmuJZgqzTySBBtUSOW2j0GegqMRh1VlFt6K/4qxVKq4RaS3sfSn7PPiu+1vx18S/jrr0KWqWOjSohjH7tZZcCOIE9/lTr/erk7P4sfDe9+C+g+AvFPgXXruHR5pLqSSw1hbdLi4dmLSEYyfvHGemTXlXhnQ/E3iEzWPhvR9X1UxgPcQadayz7QTgM6oDxkdT6Vm3EU1vcSQXETwzRsUeORSrKw4IIPIIrJYOnKbu+1raWsrL9S/rElFWXe9+tz6C1j9ozw8uteAL7w/4M1G2HgYtAhvL9ZZJ7RohGYg4HXAXk+lUND+OHgfSb7xdZ2ngXVrfRPGG2a6EGr+XfRXG9mcpMB8qHdwo6Yrwnj0o4qvqFC1rP733v+YvrNS97/h8j1fRfi5pHhb4zaP4z8F+FZrW206BobmLUr97q61BXPzmSZv4gMBfTaM1Y8YfFzwpF4C17wz8N/BFz4fXxVceZrNze332h2QMGWKLH3VyW49GPrXkHHUmtrwr4S8ReJdO1a+0TTjc2uiWv2vUZTPHGtvFz8xLsM9DgDJOOBVSwtCLUpdLdX30v31JjWqO6XX+nY9W8M/HLwxLoHhH/hOfA1zreueCF8rSL63vRDG8S7fLWZCPm27R+QPXNZngj45SweKvGV5400Bdb0vxypGq2VtL5LoQMJ5bHoAMDn0z1ryL0NGaPqVDXTfzfe+nbXXQPrFTTXY9D+L3xI07xF4N0fwP4R8PyaD4Z0VmlhgmufPuJ5m+88j9z1x9a6/4u/tEN4x+DcXg6y8PNpupXkVrDrep+Yp+3JAvCgAZAL4PJ6ZHevDf4aP4c1X1Ol7t18Lv8/1F7eeuu57fpXxt8JajpXhWXx/4Cuta1rwbEINNvLW/EMU0ahfLEyEfMQV+n5mqH/C9Jr7wv8SLPWtGlm1D4gNGyzW8wWGzCLtC7SMkAAV4/mjNT9Sodvxfe+nzH9Yqd/62Pdf2igR+yv8ABvIP/Hlc5P8A3zXk3w11fStA8eaRrmuabNqVjp12lxLaROEaYodyrkjGNwGfUZFY0k0zxrHJLI8cX+rVnJVfoO1Mz0q6dDkpum3e9/xbZNSrzTUrbHs1/wDtL/Emb4rP4ng1/UYtG/tIXEei+Yhi8gNxCTt7qME+pNWPC/xz0PQvj54i8dweEbiXRfE1qY77R5Z0LFzgk5xtwWGcY7mvEfajB6VH1HD2so20t8ivrNS92+tz0fxJ8XNR1T9oW3+J6WSr9gvI5LKwZ+I4EG1Ysj/ZyMjua6vS/jl4W0T9oab4laF4Mv4ItUguU1mynv1drh5TuLxnGE5C8fWvDelHvTlg6LW2lrfISrzT363+Z9R/D3WPh3H+yj491Cbwhqs3hWfX7ZE0s6jm5QlYRu87H9/5vocVynib4++GtRTwde2Pw9az1LwXdD7BG1/vtPs4JBQoRkvt2/MejAmvCVlmWIwCWQQscmMSHaT6kdKaQN1ZRwFLmbk27u+77W7mksVOytpp287nrvxm+KHgPxlZ6xdaf4O12PV9Xm8zz9W117m2syWDM0EOdqtxtHGME1U1/wCKega/8BtC8E634ZvH1rwujx6PqsF4EiQMyn548Zb5VAx7A15bwOKMCtY4SlGKSvo7rV+hm8RNtt9fI+irX9pnRE1xfFkvw/abxVe6dFpesXZv9tvc2ytl9iAfK7DAyelc3q/xk8LtdeDNI0bwZd2PhPwjqBvzYteCS5upiSfmkIxgEj34rxnj0o4qI4DDx1S/F+n/AAw3iaj3f4HtWh/HbTo/ih4717XfDFxfaL45tTbT2MV0I5oEBOzD4xkBm59cVStvix4UPwUuPh1e+EtSkt7LVbjUfDtxFqQVrJmDmISnGZNjOc4+9XkXtR1qvqVHt26vpovwD6xU79/xPfm/aD8K3niuz+Ieq/DqW68e2Nh9nS9W/wBti0ihgkrRYznDf4dq4vWviyup/s+6p4AvdMnk1LVNffWZtQ81fKyzbiuzGeue9ea96O1EcFQVrLa3V9NvkDxE3uz6m/aC+IGqfDH4zeAfE+nWsd0B4Lht7q0myEuIXJ3LnscgEH1Fee/tCeFfA/8Awq/wz8S/CejX/h5vFV7dBtIurjzV2Ix/eR+i5xgDs4rx6aaeZg000su0bVMjlsD0Ge1Es0skaq80jJGMRqzEhfoO1RSwXs+Rxeq3812KnX57prR7eQyiiiu85QooooA9r/YR/wCSp6j/ANgw/wDo2Ov0L0P/AJA1p/1wT/0EV+en7CP/ACVTUf8AsGH/ANGx1+heh/8AIGtP+uCf+givls9+KJ72V/Cy1RRVTWLkWmmSz90X5fr2rwFq7HrHmfx+8Z6T4K8N6h4iviHFihWKPPMsp4VB7k8fnX51+OPEeq+LPFN54h1qczXd7KXf0QdkX0AHAr2n9vjxs+r+OrXwfby5t9IUT3WD964ccA/7qEf99+1eA9eK+0y3CqlSUnu/yPmcbXdSpbogooor1DhCiiigAooooAKKKKACiiigAooooAKKKKACiiigAooooAKKKKACiiigAooooAKKKKACiiigAooooAKKKKACiiigDoPhb4w1XwL40tPEWkPiSBsSxE/LPGfvI3sR+tfpJ8E/GOm+K/CtjqunTb7W/hEsXzZKt/Ep9weP/wBdfl3X03/wTz8cS22p6h4JuJ/lYfbrEMfukYEigfk31ryM1wiq0udbo9DAYh06lujPuWiorOYT2qTD+MZqWvjj6Q+WPjiwX9vDwexIA2WfJ/66SV9P/a7U/wDLzD/32K+Rf2tvD58VftcaF4dF61mdRs7WDz1TcY8ySc4yM/nXQ/8ADI1z1/4WNcf+AB/+OV7lejQnSpOpU5Xy9rnjUalaNSqoQ5ve72Ppr7Xaf8/UP/fwUfa7T/n6h/7+Cvmb/hka6/6KNcf+AB/+OUf8MjXX/RRrj/wAP/xyuX6rgv8An/8Agzp+sYv/AJ8/ij6Z+12n/P1D/wB/BR9rtP8An6h/7+Cvmb/hka6/6KNcf+AB/wDjlH/DI11/0Ua4/wDAA/8Axyn9VwX/AD//AAYfWMX/AM+fxR9M/a7T/n6h/wC/go+12n/P1D/38FfM3/DI11/0Ua4/8AD/APHKP+GRrr/oo1x/4AH/AOOUfVcF/wA//wAGH1jF/wDPn8UfTP2u0/5+of8Av4KPtdp/z9Q/9/BXzN/wyNdf9FGuP/AA/wDxyj/hka6/6KNcf+AB/wDjlH1XBf8AP/8ABh9Yxf8Az5/FH0z9rtP+fqH/AL+Cj7Xaf8/UP/fwV8zf8MjXX/RRrj/wAP8A8co/4ZGuv+ijXH/gAf8A45R9VwX/AD//AAYfWMX/AM+fxR9M/a7T/n6h/wC/go+12n/P1D/38FfM3/DI11/0Ua4/8AD/APHKP+GRrr/oo1x/4AH/AOOUfVcF/wA//wAGH1jF/wDPn8UfTP2u0/5+of8Av4KPtdp/z9Q/9/BXzN/wyNdf9FGuP/AA/wDxyj/hka6/6KNcf+AB/wDjlH1XBf8AP/8ABh9Yxf8Az5/FH0z9rtP+fqH/AL+Cj7Xaf8/UP/fwV8zf8MjXX/RRrj/wAP8A8co/4ZGuv+ijXH/gAf8A45R9VwX/AD//AAYfWMX/AM+fxR9M/a7T/n6h/wC/go+12n/P1D/38FfM3/DI11/0Ua4/8AD/APHKP+GRrr/oo1x/4AH/AOOUfVcF/wA//wAGH1jF/wDPn8UfTP2u0/5+of8Av4KPtdp/z9Q/9/BXzN/wyNdf9FGuP/AA/wDxyj/hka6/6KNcf+AB/wDjlH1XBf8AP/8ABh9Yxf8Az5/FH0z9rtP+fqH/AL+Cj7Xaf8/UP/fwV8zf8MjXX/RRrj/wAP8A8co/4ZGuv+ijXH/gAf8A45R9VwX/AD//AAYfWMX/AM+fxR9M/a7T/n6h/wC/go+12n/P1D/38FfM3/DI11/0Ua4/8AD/APHKP+GRrr/oo1x/4AH/AOOUfVcF/wA//wAGH1jF/wDPn8UfTP2u0/5+of8Av4KPtdp/z9Q/9/BXzN/wyNdf9FGuP/AA/wDxyj/hka6/6KNcf+AB/wDjlH1XBf8AP/8ABh9Yxf8Az5/FH0z9rtP+fqH/AL+Cj7Xaf8/UP/fwV8zf8MjXX/RRrj/wAP8A8co/4ZGuv+ijXH/gAf8A45R9VwX/AD//AAYfWMX/AM+fxR9M/a7T/n6h/wC/go+12n/P1D/38FfM3/DI11/0Ua4/8AD/APHKP+GRrr/oo1x/4AH/AOOUfVcF/wA//wAGH1jF/wDPn8UfTP2u0/5+of8Av4KPtdp/z9Q/9/BXzN/wyNdf9FGuP/AA/wDxyj/hka6/6KNcf+AB/wDjlH1XBf8AP/8ABh9Yxf8Az5/FH0z9rtP+fqH/AL+Cj7Xaf8/UP/fwV8zf8MjXX/RRrj/wAP8A8co/4ZGuv+ijXH/gAf8A45R9VwX/AD//AAYfWMX/AM+fxR9M/a7T/n6h/wC/go+12n/P1D/38FfM3/DI11/0Ua4/8AD/APHKP+GRrr/oo1x/4AH/AOOUfVcF/wA//wAGH1jF/wDPn8UfTP2u0/5+of8Av4KPtdp/z9Q/9/BXzN/wyNdf9FGuP/AA/wDxyj/hka6/6KNcf+AB/wDjlH1XBf8AP/8ABh9Yxf8Az5/FH0z9rtP+fqH/AL+Cj7Xaf8/UP/fwV8zf8MjXX/RRrj/wAP8A8co/4ZGuv+ijXH/gAf8A45R9VwX/AD//AAYfWMX/AM+fxR9M/a7T/n6h/wC/go+12n/P1D/38FfM3/DI11/0Ua4/8AD/APHKP+GRrr/oo1x/4AH/AOOUfVcF/wA//wAGH1jF/wDPn8UfTP2u0/5+of8Av4KPtdp/z9Q/9/BXzN/wyNdf9FGuP/AA/wDxyj/hka6/6KNcf+AB/wDjlH1XBf8AP/8ABh9Yxf8Az5/FH0z9rtP+fqH/AL+Cj7Xaf8/UP/fwV8zf8MjXX/RRrj/wAP8A8co/4ZGuv+ijXH/gAf8A45S+q4L/AJ//AIMPrGL/AOfP4o+Ov2jmB/4KN+MGUhh/aTcg5/5YJXeR/wCrH0ryTx54aPg79tzXfDbXzXx0+8eM3DJtMmYQc4yfX1r23whoGteJdUj0zQdNuL+7YZ8uJfuj1YnhR7kgV9HkLhDDTd9FJ67aaanh50pTrwVtWloUKK6rxp8NvHPhLTVv9f8AD1zaWrPt84PHKingDcY2bbkkYzjPaqL+DfE6WOkXbaWwg1+TytNfzY/9IbOMY3ZXn+9ivajiKMkpKaafmjyXRqRfK4u/oYdT6XOLXUra6KlhDMkhUHBO1gcfpW7a+AfF9z4mv/D8Giu+paXH5t7F58YEC4ByzltvQ+tJ4J8B+L/F3nHw7oVxfR252yyqyJED6B3YKT7Ak0p1qHI25q3quuwRo1eZWi7+nYu/Gzxpb+O/HjeIbbT5rGNoI4vJlcO3yjGciuo8c/Eb4eeMbq0vvEHgvWnvLSyS0Dwaqsa7VyRwB6k1wvirwV4q8Oa3b6Trmi3Fld3ZAt0kKlZiSBhXBKnkjODxnnFHjTwT4o8Jaha2PiLSJLKe8GYFaWNxJyBwysR1I7965lRwklCKlsny2fTrs9To9piU5tx3et11+40fEXjOC/8AhlofhW0sbi2l0W8luFuWkBB3E7QBjII459q6D4mfFqHxd4J0nR30N7a8srtLq9ullGy5kC4ZguMgt15ritX8IeJdN8WL4Yu9IuBq7bcWcW2Zzu5GNhI/XjvWz4k+E3xF0HRZNU1TwtcxWkIzI8c0U3ljGclUdiAO5xgd6Tp4K8LyV7trXe/z1BVMVaVk7WSenb8jrY/jRYr8bpPHn9gXZhfTfsf2T7Qu7OAN27GMcVzv/Cw7a++FCeD9f0qa8n0+78/R75ZlBtRkHY2Rkr1HHY+wrH0H4e+M9a8JzeJdL0KS50u3EjSXCTRjAT7+FLbjjHYVT8E+E/EXjHU5NP8ADemSX9xFH5jorogVcgZJcgdSO9THD4JJu6923Xa17X18yvb4p6Wet+m5vfE/x7b+LPiZYeKIdOmtYrJLZDA8iszeU244IGOap/FrxfaeNPidN4oOmyQW05h32ryAsVQAMNw9QD+dU4/BHil7rWLddIbzNAGdTXz4x9nHv83zf8BzVe88KeIrbR9K1SXTJBa64+zTZFdGNy2QMBQSwOSOoHWtqcMNBx5WtFZa9Hr+l/QzlLENO6eru9O2h6Z4i+K3gHW/G1l4rvfBuurqOn+V9m8rV1SOPyzlQFAxjPPvk1XvvjFpM3jTxVr0Phy4iXxJpa2Zj+0LmOQLjzCccjAHA9K4PUPA/iyy8YJ4Wn0OdtYcKws4WSZwGGQTsJCjHJyRgcnAq94x+GHj3wtpf9p674aube0U4aZJI5lT3by2baPc4Fcyw2ATjHm3Vl73S99Ne5t9YxbTfLs9dPlqbun/ABB8IXXwv0bwd4n8LalfLo7vJHNaX4gDMxPPTPQ1g+E/E+i+Gvi1Y+J9J0i7XTLGfzYrKW5Dy42FcbyMdTmqkfgXxZJ4IbxgmjSNoqjm7WaMgAHGSu7djPtVG48O61D4Sg8TS2BXSbqdreC581CGkXOV253DoeoxXRGjhvejGWkm01fS73VrmM6mI91taqzTt0RrHxteWnxcn8c6RF5EzajJeRwytu+V2JKMR1yrEHHrXXf8LO8DQeLJPGdl8P7hfETN5ytJqGbRbgjmTywM9cn1ya8/0fwvr2q+HdQ13TrBriw0rBvZVlTMIPQlC24j3AI4Poasab4K8Uah4fh1200l5LC6ultIJjNGvmTEgBFUsGPJ64x154NTUoYOXxO1vd3t8nqOnUxEfhV767X+a0LHh/xnc2/xatvHOrxNeTpf/bJkQhS5wRtBPTHH5VaXxtAPjgfH39ny+T/ahvvsnmDfg5+XdjGa0v8AhRfxWHXwlJ/4HW3/AMcrmW8F+J1sNYvW0lhb6DL5OpOZY/8AR3yBgjdluSPu5pp4Kcm1NPTl0fR9Nwf1qCScWtb6rr3Oo8F/FEaF8Vda8TyaXJcabrc8ktxp5kAbmTzImDYxuRsc/Wtjwn8YNB0zxl4q8Q3fhi9kufEUh8mSC6VJbOLbgqGxwTwcj0rzi18M65c+D7jxTBp7PpFpcC2nuvMQBJDtwu0ncfvLyBjmulb4L/E8ab/aH/CJXDW/leblLmBmK4zwofcTjsBmsqmHwF3zySvpvba2m++xpTrYuy5U3bXa+/Xb1Lng/wAd+DfCnxG0/wAT+HvC+rRJaxzLdRXOpCZ52ccMGI4xzn1zVD4SePrbwb8RL/xLNpk13He288IgSQKy+Y6sCSRjjFUfBnw08c+K7Ca98P8Ah+a7hglaGVjPFEVkHVSHdTkfSrNp8JfiJdeIrrQoPDUj6hYxxy3EAu4B5aPnacl8HOD0Pam4YJc0ZSV7Wd3rbz18yVPFaNRe91ZaXOMZtzsemTmkrrde+GXjrRdY03S9T0B7e71eRorGM3MLec4xkZDkD7w6kdayoPCniOfxdJ4Xt9HuJ9WhkMUtpFh2Vh1yQSoA/vZwPWu2GIouN4zTW+627nNKlUT1i7+hj0V1fjP4a+O/CumjUde8N3NraZwZleOZF/3jGzbR7nFVpPA3iyPwSni99Gl/sRgCt4JoyME7QSobcBnjkURxNGSUlNWei1W/YPYVE2nF3Wux5/4y/wBS/wDu1j/8E6P+UiGif9c9Q/8ASGauu+IHhrXbPwXa+JrmwZNK1B3itbnzEIkdchhtB3DG09QOlcj/AME5/wDlIhof+5qH/pDNXznEMoypRcXfX/M97I4uM5XXQ/Vyiiivkz6QKKKKACiiigAooooAKKKKACiiigAooooAKKKKAE/hqHUf+PCf/rk38qm/hqHUf+PCf/rk38qI7oUtj8+v27v+R68P/wDYKb/0c1eF9690/bu/5Hrw/wD9gpv/AEc1eF96/QML/CR8lX/iMRsiM5PavtjxNrXjTRfg18PF8IfFTwf4JifQVe4t9ceFJLtgEw0YkhfOOc4xyRXxOQCpGa9y8SfFD4ReMfBPhXSfGfhfxg114Z00WSSaZeW8cb8LuPzEk/dHpXNjqUp8nu3Seui7dmbYaaipa2b/AMztfhDLrmu/sp64+l+MoPBWrL4oae98R3dybG21LcTwk8YBA5AwB2xjFcL4Y+HPgGw+E8HxK+LHiHxBcLr+qPa6fBoDxNNJtZxJPI8oO4ErnjBAx1LYGx8H/FngHx9omk/A7xB4Y13+zZNaaTRL2yu0E8Ktub9/xgkA8lQfwqjd+N/AOh6Dc/CHx7omq+IdL8Ia/O2jahpNxHFJMgdwyShjjac/w8n2xzxqNWM5Rimm3fS17eT9ehs3BqLutF1va5reO/2cND07x74F8D6F4iu7rVPE5ubi9vZArQxWcZ3LIkYUEMUPQuRkHnFUtS+Efwq1zwt4qv8AwBrPiqS88D3I/tWLUhAVvIVYiU2+xRtPytgv3HTvXoPwX+Kvhf4p/tLeC9Vg8NalpPiOwsbq1kH2lGsfsy285CoPvbssvzEDgHjpXm3jj4q+CPDei+N/DPgDwrrFhq3ia+lg1W81C8SSKICRg4gC84LdNw6H8KUJYtzUHfmST6dW73+WxUo0FFy01v37aWJ/iD4B+A3h74PaH45V/iM6eJ45/wCzIWmsiyOi8GYBQAuSPusTjNd5pfws+Hnh3XofhLH418X2s3xF0yC78iC3tTGpjV3UTzGPeylgxCJt+6Qx5BrxnU/iV4W139nXSvh/4g0LVm1bw75v9kX1nPGsA3kf60N8xGOwHYc16N4B+JOnfEz9sT4c6jpmmXlkml6f9glS5KFpGSGclhtJ4+bvzxROliFB8zdld9OmqFGVG6SS1t+O5xnhH4SeEtJ8B+IvHHxM1nV10fR9ZfRba20KOP7Td3CPtZwZQVC9eCOeeRjB63WPgX8Lr7xv4H0Dw3rPia2t/F8BvU1HU5rZ4XhVcmGMKqsJicDkY69a526+JvhuxXxx8M/iBoGpanoNz4our+2l0y4SK6tpxcHIG/jaQv15PHORJb/tA6ZY/Fzwxrem+EDH4Z8Jae+n6fp80ytcBHA3TbvuiXjjt155q5RxkpOSv17W20+dyY+wS1t+N9zP+LPwz8GadfaXoXhqx8faLrmoaulhDb+KrCNYryNn2GaGSNQNqnBOeSG4AxUnxE+B1qnjTxnpngfVfMsfAWlx3WrSarPmS4kMbO4hEcQAxtIw3cdeeM34kfEvwffXFhqnhWw8YXGs2eqR30d94n1o3QtQj7/KhRWICs2M56BRiu4uP2h/h62qa7qKfD/VxceN7dLXxSDfRhRGIWQ/ZAP4iWJy+OlWvrcYRsm/u7rz9bE8tCTeqX39v8yDw18DfAGqeKPAudW12PR/HeiSy2jG4i8631CMAtGz+VtKHJUDaDkda4yH4VafpvwN8YeMPEk2oW+paHrX9k6dHGyiGaUNtfeCpJ/AipfH3xltLzxF4I/4Q7RLnStE8BbDp0N1OHuJm3KztIVO3JK9vU9M4qz+1J8adL+Jlrp+leGNBuND0m3uZL27hn2B7m6fjedhI6Z69zTpxxfNFO9nv5Wf6qyFL2HK7br8bpfkeN0UUV65whRRRQAUUUUAFFFFABRRRQAUUUUAFFFFABRRRQAUUUUAFFFFABRRRQB7X+wj/wAlT1H/ALBh/wDRsdfoXof/ACBrT/rgn/oIr89P2Ef+Sqaj/wBgw/8Ao2Ov0L0P/kDWn/XBP/QRXy2e/FE97K/hZarnPiNcrBpsasQq5MjEnso/+vXRivM/2krx7PwHrVxG2xrbRbqVT/dIjc5/SvHwseatFHoV5ctNs/N/x1rL+IvG2q69ISTqF7LOu7qFZiVH4LgfhWXmkxS4r7+KUVofJt3dwooqS1guLm4W3tbeS4mf7sUSF3bAycAcniqZJGaKtNYahAzvc6XerHbFTchrd02A84YkfLkdM13/AO0f4A0fwZN4d1fw0902ieJNJjvIPtMokeKTA8xCwAzgn0rGVaMZRg+poqcmm+x5tRXqnjb4DeLvDHwWs/iRfXllJZ3SQySWSK/2i2WUfKz5GOuBwf4hXmDWt2tkt21rMtu7bVnaNhGx9A2ME8Hj2op1qdRXg79AlTlF2aImoNWf7N1M2P20aZem127vtH2Z/Kx678Yx75rqPg34f8M6l4qjl8fXlzpfh9bWabzlJie7kVfkhhYqQzsewzVSqRjFyfQUYttI45TzQtdt8K/h1qfxB+KkXhPTYZNJWbfcSPfKwa1tV5LsCAWOCB0GSfSuk8ffCLQIPhdfePPh740fxNpui3/2PV457I28tuSVCOoydyksOfcEZ5xlLFUozUW9X+u33lqjNpu2h5Lg0YNWG0/UVvFtDp12LhxuSE27+Yw9QuMkUkljfxWz3EthdJDG/ltI0DBFb+6WxgH261vzIz5WQYNGKlktLyNYGezuEW5x5DNEwEuemzj5vwqzJoeuxozvoeqKqjLM1lKAB6k7aXMg5ZFGhulW/wCytVHmk6VfAQDM2bV/3YIyC3HHHrVvwF4euvFvjbS/DNjPDBcarcrBFLLnYhPc45xx2pOaSbb0QcrbSMmjmvbbb9nMT+OD4Oh+Lfgt9eEzQHTQ83n71BZl27eoAJ/CvJta0DUNN8Xah4dWF728026lt5BaxtJuMblWYADOMj071nSxVKq7RZc6M4boy9vtRt9qmltLyO+Fm9ncLckgCBomEmT0G3Gcn6Un2S7+2fY/sk32ndt8jy28zd6bcZz7YrbmI5WRUVbg0fV7hpFg0i/laFtkgjtJGKN/dbA4PsaSTS9UiuktJdLvUuJhmOF7ZxI49VUjJ6Hp6Uc8e4+VlXNHWtTRPDusan4qsPD0VjNBf6lOkNvFcxtFkscA/MOnv7V7B4m+AGiW+n+J7Hw348bVfEvg61W41jT5NPMMCLjLiOUn5iMHHH1xWFTFUqbSk9/+GLjSnJNpbHhdH1rtfgT4e8Na/wCKLqbxpNe2/h+x0+4uJpbXKvJIigpCr7WAY5zg9hUvwd+GmqfEX4ix6FarJpFi0Ml7Nd3cbEQWikZcZA39VAI4JI6CnLEU483NpYSpSdvM4XFFepfET4UaFZ/C8+P/AAB4wk8TaPaX32HUBNZG2mt5CQEYLk7lJI59wfWvNf7N1IXos2068FyRuEH2d/MI9duM4/CqpVqdRXT/AEFOnKDsyvg0YNTCzvTBLcCzuTFA22aTym2Rn0Y4wD9adbWGoXNrJc22n3c0EeRJLHAzomBk5YDA455q+ZE8rK/PpRz6VNJZXsUkUUljcpJcAGFHhYNID0Kgj5s+1F7Z3llIsd7ZXNq7DcEniaMkeoDAcU+Zdw5X2IaKKKokSut+BmvSeG/i/wCHtXRjtjvo45AD1SQ7Dn2+bP4VyeKWOaS3lW4RsPCwkU+4OR/Ks5xUotPqXGVpJ9j9Z/Bsvm6SBlSFPy49P85rYrkvhPI0uhxzZ3K1tDz77cn+ddZ/DXwOIjaq0fW0XeCPlr44f8n6eDv9yz/9GSV9Sivlr44f8n6eDv8Acs//AEZJX1KtdeO+Cj/hRx4L46v+IWiiivOPQCiiigAooooAKKKKACiiigAooooAKKKKACiiigAooooAKKKKACiiigAooooAKKKKACiiigAooooAKKKKACiiigAooooAKKKKACiiigAooooAKKKKACiiigD8mv2kP+UjfjD/ALCTf+iEr6j+DDy2X7L/AI61LSCyap50UUksf+sWHCZAPphm/M18u/tHEf8ADxzxjn/oIsP/ACXSvXPhx401/wAF3k1zotxF5d1HsurW4jEsFwuCMOvfqehFfVZRRlVwMow3Uk9etrOx83mdSNPGJy25bel76npX7NMk1x8LfiJaai7Noy6UZD5nMazbHwRnjdhV/wC+V9q1b7/kQvgz/wBhFv8A0bXmXi74m+JNf8Pf2EU0zStMZ/MltNKsxbxztxy4BOcYHp754pi+O/EtzpXh2wjgtpIfDE3naf5dszEtnPzkH5hn0xXoSwNaU3Udld3tfbRr72cUMVTUVBXdla/zue3ftEI9v4L8WXHgxibibVlXxO5H79U2LsVcdI+nPXk1xPxkklsf2bfh/aaUzR6bdxvLdbOFklwCC/vktXL2HxH8b2vi7V/EMdlA8+uxeVf20ljI1vKuAPuZyDgevc1F4R8f+MfD+hyaHFpdrqGltJ5qWWp6WbiGBsk5QHGOp6k1nRwdalGK0fK0999Lfh08i6uJhUk3quZW22/4c9BV5rn9mfwPNrDs11F4kjjsGl++YQ7gAE87doH/AHytbXxck/4TXxV4o8KSlm1TwzfQ6rpPOTJD5cfnxD89wHqSe1eNeLvGXjLxJrVjqGpRNt0xlays4LNo7a224wFQdvlHU/pSyeNPGJ+J3/CerbtFrBkEhMdo4iOECFSuc7SowRmhYGd+e6T1a8m7aeltw+uRty2dtE/NJWv+p7+yhf2g/Hl9agNqVr4aR7Jl5ZSUPK+/SvMv2N7rUrn4vXaXMks1rd6fM2qCUko3TBkzxnJbr6muSu/H3jmb4jf8JvEJLbViFQm3s2ETIBjYUOcgjrz+VX9b+J/je/0m70+10rT9HTUP+PuTSdINvJOvOVZuSQcn396UcHVjTlDR8ySvfayt8+6B4qEpqevutu1t7nrnwh8QW3hr4OeH5xIp0678XzWU2fumKQTKM+wO0/hS+B/DbfCbVlsS6peeJvFcNnZAHk2KNuz+IOD7gV4NJ4m8TP8ADy38Fmyxptpem8jZbRxN5h3dWzjHzHt6Vq+JPiR4713xToniHUoFkvPD5BswLKQRlgQSzjPJOBnBHSspZdWbnaStJu/n2/Hc0jjqdo3i7pK36/gen2uf+Ev+NH/XFv5LXRfCm20yf4W+AGlMX9uR6devoK3P+oNzgct3yB0A7bvQV4RH478ZJqHiK8FhF5nihduof6FJgDGP3Yz8v45qvceMfGEmg+HtJW3aGPwzL5unSxWjrKGyDljnB6egrSeX1ZxUeZLbr2jb8/wJjjIJ7N7/AIu/5HpHwLk1n7F8ULy5af8A4TKOxfaW4nRv3m/b6HcF6ei1R/ZFuJnu/FkGpSO2ivo0r3omJ8rfkYLZ43YLfrWLY/F/x1Z+KbzxFB4f0ddSvkRZ5/7Ik3YUEcHdkZGM887R6VV0L4n+MtJ0nVNMg0HSZbXV7uW6uop9IZ1LP1UDIG0dgQcVUsLWlGorL3uXrta17adOhMa9NSg7vS/Te/8AWp6B4P8AEdtoPwX8E2l+zHRdbu7uwvkP/PKQAK31U4NY/wAXtBn8Mfs56foNwdzWXiW6RX7OmWKsPYqQa811nXvEWqeDdP8AC91p/wDoGmTyS2/l2jq+5+oJ6Ec+grS8ZeO/Gninwfp/hvWIPOtNNK+S62biZyq7QXbJzx7CtIYOUasZKStdt/jZ+upMsVGVOUXF7JIvfs1eJF0P4lW+n3Ufnabr4/s6+gIyGWQ4U49mI/AtXa/ErUrew+N3hD4c6KrQ6P4Vu7dFQn/WTuQzOfU4br6s1eM6G+q6TrNpqlpZTm4sp0ni8y3cruVgwyO4yK1tY8S+JdS+If8AwmlzYn+1PtEdxhbRxFvQAD5c5xhR3rethYzxDqLs/v2T+52MaWIlCioPuvu3aPR7on/huRBk4/tpf/RVdJpf9i/8I78YG8QC/bTf7bX7QLAoJseYuNm/5c5x17ZrxmTxZ4pf4mDx2bFf7WFwJ8fY38ncF2/dznGPep5/HHi+TSfEWnNYR+T4puRcahiyk3B8g/uzn5RkDrmuWpgZyUVdfDFb9mmzaGKinJ23bf3qyPRrxvCR/ZL17/hDl1pbP+3IPNGrGIyeZuhzjy+NuNvXnOa6v4jar4N8KfFjQ/F+ueJL2G/0/QoxFpFrYuzXKkOB++ztGSSNpx0614DY+JPEtn8O7zwZDY/8Sy9u1u5i1o5l8xdmMNnAHyLxj1pPiH4i8SeNNWt9R1qx/f21qlqn2a0dF2KSRkEnnk0v7ObnaUvdbfXVp27of1zlguWOqS6aXuet6RqvhnWP2efEGseLIdUi02+8TvP5WkmMTKWOVH7z5cetcp8BbnUI/jnEvw1j1CTS5FAu49VZMm2x85mKfKMH7pHfA7kVheCfH/ivwx4Xk8O2uhaffafJcGdodR0prgb/AFxkDt6VoaJ8U/GOkaxfX+m+GtDtjqUCQXEEWissLIu7jYGHXcc5zmj6pUgqqjZqV7XenTp3D6xCTg5Npxtey/U09NHhhP2ttPTwg5bSU1iPZhsx7/4xH/sbs49unGK7bTC8V58ZrrRyw11Hb7O0X+tWP5i23v1x09BXk9/498ST65perQeF9F0+50i48+A2GjNAHbjiTB+YcdMirfhn4o+NtC8QaprllomnNfaxOZrmWbS3ZhnqqHcCFPpk0VMLWmk1uopavezT19RwxEIN32bb27q2nodH+yvO8nh3xzb6o7Nov9js8wlP7rzcHB543Y/pXS+Hdes9L+Evw90XVmI0PxJBeadf5P3A5URyfVWI57ZJrzTQ/iX4y0vwzfaDDoWlzWGoXEs88U+ks/zSHJwMgYB6ZBxWD4g1/wAR6x4R0nw5eWP+g6L5n2XZaOr/ADkE7j36egpywU6tWUpNJN337Jq/rewo4pQpqK1aXbzvb7jsP2n9GuPDv7MXhjQ7z/X6frt9Cxxw2Hlww9iMEexFfO3/AATn/wCUiGif7mof+kM1en/Gzx3438ZeENP0DWrTzrbSgGheOxcSyME2bnbJ3HHoBXm3/BPCzvLf/godohntbiIBL/O+Jl/5cpeuR7ivJzSnOGFip25rt6edz1ctnCdaThtZL7j9VqKKK+ePaCiiigAooooAKKKKACiiigAooooAKKKKACiiigBP4ah1H/jwn/65N/Kpv4ah1H/jwn/65N/KiO6FLY/Pr9u7/kevD/8A2Cm/9HNXhfevdP27v+R68P8A/YKb/wBHNXhfev0DC/wonyVf+IwopVx5nzZ255x1xXvMnwE0O7+JngDTNG1bVbrw940043ctyTGZ7Uqu6RdwTZxkdV7GitXhStz+f4aihTlPbyPIbHQPFdp4VXxvZ2l7b6Slz9lXU7aYLsmwfkyrblOM9gKwppMSl5pcsxyWduSfXJ619GfBXT9Lu/hn8bPANnO13punQfb7KacgsTCzDdwByfLHIA610H7HraB8OPhTp/i7xRZWs0njzxFDpVoJ4wTHbruUyYI4G/dn2K1yzxvIpvlu00ku91c3jh+Zx1smtfI+WrC7u7K4W4sbu4tZlyFlgmaNxkYOGUgjio5HaSRpHZmZiWZmOSSepJ7mvedG+BGnX/7SHjTwJrF3fWVpotlPqVjJZlAZIyVaIHepBG18HHdTzWP8DPhF4f8AFXwq1Lx1r1x4ov0s75bOPSPClnHc3wJwfMdGB+Xn0HQ81r9coKPNft+Oxn9XqN29fwPHP4vpW54g8PeK/Bt1YXGq2d5otxe2y3dk4lCStC2QHGxtyg89cHrXpfgb4UeC/EvjDxtZ6dr2ttp/hnQ21O0Nxapb3AmVWJguUdTkqV2naBntRqmg3PxP+C+ofF7XtbvJtfstbttHnj2RR2YtyI1QoioCuPMXocdTjmlLFx5kuml/nt/wQVGVn36fLc8oXR9futNl1tdH1a4svmebUBaSvDwfmZpcbeDnJJ+tZ/Sv0Bv9J17R/wBobw74d0fxr4UsPB1jpaWMnhSTUgl1dKUYFvs235yeMHPY+9fM/wATvhP4f074ceNPG1ne3UVxo/i2TTLWyQp9m8kuMDG3dkBscHHHSscPmMajakrbW+btqa1cI4rR33v8jxWive/DvwS8F3l98M5NQ1rXLex+IFlIXdZId9vdKoZVUmPGw8jkE5I5rF0T4KwL4P8AiRqmv3l/a3Xgu8TT7COEJsurlnKBXypJBLRfdI+9muj69RWl/wCr2/My+r1O39bnj/4UdO1fSej/AAE+Flh8QtK+Gfizxl4lPjG+sxczrpsMCWUTkFhCGdWbdgdeh6/LnFZj/B34VW3w91jx1rHiXxjpek6Lrz6XJbS2tvJdzbQqlQFG1X3lvmJK7R0yan+0KF9L/c9b7WK+q1PL7z5//io/ir0P9pP4cWPw38YWNlpGpz6hper6dHqFlLcqFmEbdnwAM59BTP2XPBVj8QPjjonhrVAzafK0k92gYqXjjRnKZHI3FQOOxNbfWIey9qvhtcy9lLn5Ouxw1nYX95a3N1ZWF3c29ku+6lhgZ0t19ZGAwg4PJx0qupDqCpyPUV9nfD/4qarc+B/i8dA0zS9E07wha+XodlbWEYSAIZV3SAj5ydoJDcDnArgfiB4Jtvi/4L+H/jPR9N0/RPEfivUW03Vngi8u3lcA/vyg/iwn49K5KePfO1UjZd7+V9Tolhlypwd3/wAGx84Uc19L+EPgD8KfFnj3UvCug+OPERuPC8n/ABPXuoYFSVNrAvbMFPR15Dg8H8a4zwl8LvAVt8L5PiN4+8Q69aaHfaw+naLb6VDE91MFZgZJC424+RuAB93POcVqswotdb6dO5m8NUXbr17HjfvRX0Mv7OWkW/xqvfCd3r+oT6LJ4dk1zSr63WNJZUH3Uk3KQcdyAM5HTpXn/hz4d6XqX7NetfEh729XUdM1JLSK1Qp5Dqxxlsruzz2YCrjjKL1T7fjsL6vUXTv+Bx/hDwt4i8UTXUPh7Spr9rG2a6uhGyqIYV+87FiBgVknPIr6c8I/DPQ/CFvb/Debx7qtl4y+Imkp5sdraQPYInzSRwyOymVcgYJQjPpjisuX9nnw9d/ETx/4T0LVNdvrvwjo0NxZopiLXV28Zbym/djK52jjB681iswp8zu9Omj22v8AeW8LOystevqfO/8ADQOte43vwJ0ST4oeH/hlo/iaefxO9sbjxPO2x7PTAE3tHGFAZnAz1b06ZwIdd+FHw51rwJ4s1f4Z+J/EF1f+DiWvYNZghEd1GCQWhMYBxkHlvy71p9eo6efl32+/oR9XqanimPmBo/iNev8AxE+E3hzwx4++Heirqeqz2njC0tZrxi0XmwNNIE/dnZjAyD8wPSuO+O3g6DwD8XNa8I2tzPcQabOFhlnKmRkZQyltoAzhh0ArWniYVGlHqr/jYmdKUE7+hyNFFFdBiFFFFABRRRQAUUUUAe1/sI/8lT1H/sGH/wBGx1+heh/8ga0/64J/6CK/PT9hH/kqmo/9gw/+jY6/QvQ/+QNaf9cE/wDQRXy2e/FE97K/hZaryb9rD/klXin/ALFq8/8ARMles15N+1h/ySrxT/2LV5/6Jkry8D/vETuxX8GR+bFFFFferY+TDpX0B+xoJrP4b/EzX/DVpHceMdO0lDpJWPzJ4UYSCRolxyeB06kAd+fn/rWh4Y17XPDerLqvh7VrzTLyNSq3FpMY3AIwRkdiK5sVRdWk4L+tf1NaU1CaZ9S/GC/8bt+wvaXniLR9QfxBr1xHHq90bQi4a2ikd0e4AGQNoAywGARms7VvCkvjb4W/APwzMm6a8ml+05GWW2UlmJ9sDH4ivApviJ47uxqEF/4012S31gCPUla8dvtKbdhDAnDfLxg12Xxt+Lh1bxJ4bk+Hd5q2jWHhXSEsLKc4t7gsQBI5CMQM4HQ15ywdWDUVbdu/RXVl/Xkdf1iDu32S9T3/AMP3+reP/jV8RvAGpeH9WtPC+s6P9i0qW50+aO3ie2ARHVmUDkkOOf4K8z8WaJq0n7CPhvS7ewubmfS/Ftyl5HFGz/Z9puAxkwPlUZ5Y8DNeVf8AC5PiyBn/AIWN4lz3/wCJjJ/jWRZ+OvGlpo+o6Za+K9WhstWeSTULdLthHdNIMSFxn5iw4PrVU8DWg1ZqyafXorfiKWJhJO99br8bn1t+0JeeKNJkh0HwxP4rh1KPw/DGPD2n6Gk2gOSrCUNMy4GBu6n+FfWvLvG+ja54l/Yt+GsPhfTbvVJLPU545fscTSvbuSQu7bnbyep4HevIpPiT8Q38OnQZfG2utpZg8g2Zvn8rysY2Yz0xxiq3g/xx4z8J2s1v4Z8VatpENwweWKzu2iV2AxkgHrTp4GrTgtVdO/rpbX+mEsTCUvK1j7K0nU9KH7ZX9jypbT6s3gMWk8UzjMtyArmLPqU6j0BrhrzVo9P/AGO/Hc2o/DbT/Apv9SgsbazgWSNryQOhL7ZOTtGSCOCFPpXy1b6pqkWuR6zDqN1HqUUwnS8WYiZZAchw3XOe9aHjDxl4s8WeR/wk/iXVNXFru8gXly0ojzjOMnjOBS/s180fe0Vu/T8NfwD62rPTXU+rPiBoPiXU/wBsv4aeINJ0u8n0oaTYyNqMEbGHylLtJukHyj5WHBPIPGaxvC8lv8ULj4y/C/SHWdbvUX1TQt0o2CZXCuVPuwzn3r51s/iD46tPCv8Awjlr4w1uHSPKaH7DHeuIdjZyu3PQ5PHvWb4U8Qa54Z1X+1fDmsXmlXwRo/tNpKY5Np6jI7HAqvqFTl1krpJL5O92L61HmvZ2bd/mfZHhyXRH/aI0f4fwR217feAfBrxabDMFZDqO1CxH+0q4HtgntXKWvjD4mXf7IvjO/wDH+qa1pt5Hq8Nvps9zF5E10JWVJbfaVBMe1m7dCcHivl/+29Y/4ST/AISBdUvBq32j7R9vEzCbzc537+u7POaveLvG3jDxWkC+JPFGq6stoS0C3l00gjJxkgE8HgflU/2bK8btPb10d3b1BYpJPS2//A+4+1tY8Wa7/wANoaH4FFzH/YF/4bMl7Z+SuLpjDJzKcZbAQAZ6DPrXyt8DoYoP2r9Dt4UEcUPiaSNEXoqiRwAPYAVN8C/ivPoPx20vx34/1PWNZWxtZbdpdwnuNpjZUUb2HALHv3NcHca3dW/jW48QaLeXNlcf2hLdWk8bbJYdzsykEHg4Paqo4SVNyh3ilfz1CrXUlF9nf5Hv/hDP/DzKXH/QwXv/AKTy10Ohwa7onwh+L/i/wLZ3DeKpPGs9mlzZ2/mXMVssyFvLGCf+Wjk4H8q+YbfxR4kg8XHxTBruoJrZlaU6ks7C43sCrNv65IJH416X4O+M8mhfs+674btdV1y28Yap4h/tSLVYGAGGEQkLS7925gsmflOd3Xmpr4SqlHl10ivu7+Q6deN3fTd/ej6Bs7W0vvi38HtX8W2kUXjK50K5luEnRUkmlSEeU8g/v7umeckjtXn0ngPXm+Db+Of+ESvj8Qv+E93i8+zyfa/J+0Yz6+X0G7GMd8V86at4n8Sar4jXX9S17UbvVkKlL6W5ZplK/dIbORjFa3/C0fiR/bh1geO9f+3mDyDc/b38zy852Zz0zzil9QrRtyyX49729NR/WoO91/Vtz628La3qGn/t8aj4X07VXtrDUdNN9f6dEVEMl/8AZ49zkY5bAyee1cP8F9c8e3/hb4na7q0upX3xE0DTVi0YX1rm7tLdjIXMKFQeeuQDn5fWvmWx13WrPxEPEFrq95DqizGZb6OZhMHPVt+c55rQ/wCE68af8Jb/AMJX/wAJXq39t7PL/tH7W/n7du3bvznG3jFN5a7aNbJbdV+j2ZP1pX69fx/U+otKm1nVfA/wg1n4ixy/8Ja/jBY7We9iCXk1tuYneMA4Ge4HRfXnUvLSfW/iF8WvCN/4Qu9C064imvZvFNsJIGu9q5RHdhtdPZT25r5g8G/ELVP+FyeHfGPjXWNV1ldJvYpZXllM83lI2dqbmA7njIrS+O3xd8R+NfGWuDTvEuup4X1C5322l3NwVSOPAwpjDFRzk4BNZPAVedR8vktb6GixMOXX/gvpqe52c/jTQ/APwa0v4WafI2i6sVbWpLG2Ekd45kQSi4bBAXbvyWx3HbFehNqPkftYa14bOjbLK38C/wBn6FbzRFYL0qUleKJujDawBA5ASvh/QfHHjLQtBn0PRvFWrWGm3O7zrS2u3SJ9w2tlQccjg0+/8eeNr640qa68WaxPLoZ3aW8l25azOFGYzn5eFXp6CnPLJyb1XX11d7v8vQUcZFJaPp6aKx9GX+qx2f7IerPffDrT/A8mqeIbW1tdPhWSNrh1kQmTbJ83AB6cYU12c3hzxHP/AMFAtL1+LR71tLTw/EXvhC3kr+52kF+mcnGM55r4+1/xn4n8S6xYXfivxDqesGxkVozeXLSmNdwLBcnjOK9D/aK+OOs+LfH0OoeDPEXiPTdFtYLdra0knMHlXEakGQKjkA89c96Hgaqlyx6p33sr2+fQaxNN3b6Wt5nfeH9M1if9mv41aRDpmoSag3iOJxZpbOZ2UyQkER43EEDPToM106zeMdG0z4LaD8NdNkPhnVrOKXWltbXzIbqVvLFwLpsEAYLZ3Y7jtivmCz+JXxBtNbvdbtfGuuQ6jqCot3dpeuJLgIMIHbPOBwPSoNH8d+NdJ8PTaFpfizWbPTLnf51nBeOkT7xh8qD3HWtJ4CrK92t7/hb8OhmsTBW0fb8T7GuYBd/td6/AmjiO88O+EVt/B8d1DtheVQGLQFuGK7wOOmO1fJfxg8U/EbXbiz034ktfNf6aZPKbULPyZ8M3zDdgbkBHGOPesvUvHPjLUr7Tru/8U6tcXGjrjTppLty1p0/1Zz8v3V6egrsPjz8Tbbx94M8G6WZdSvtS0KxdNS1LUlUTXEzHOAQzFlHqcH2q8PhZ0KkbpPS1+1l+v5iq1o1Iu1119TzCiiivVOIKbP8A6lv9006mz/6lv900nsOO6P1R+C3/ACJ9r/17Rf8AoArsa474Lf8AIn2v/XtF/wCgCuxr8+xP8Vn1tD+Gj5Z+OH/J+ng7/cs//RklfUq18tfHD/k/Twd/uWf/AKMkr6lWuvHfBR/wo5cF8dX/ABC0UUV5x6AUUUUAJQ1eJf8ABRDxDrnhf9jrxjrvhrV73SNUtBZfZ72xuGhmi3X1ujbXXkZVmU+xNfnf8PfFP7UvjbRzqWgfFTxhcQq5UhvE86sMdTtL9Oa0o0alaXLTV35EVKkKa5puyP18peK/J6SH9shBlfiJ4zf/AHfFMv8AWQURRftku2D8QvGaD+83imXH6SGun+zcZ/z6l9xj9cw386+8/WHijivygaD9sgdPiN4yP08UTf8AxymtD+2T/wBFD8Zn6eKZf/jlH9m43/n1L7hfXcN/z8X3n6xcUcV+T/2X9sbGT8SvGH0/4Sif/wCLpPs/7Y3/AEUnxj/4VE//AMXR/ZeM/wCfb+4PruG/nX3n6wcUcV+T/wBn/bI/6KN4y/8ACpm/+OUnkftkf9FF8Zf+FTN/8cp/2Zjf+fT+4PrmG/nX3n6w8UcV+T3lftkf9FE8af8AhUy//HKd9m/bG/6KT4w/8Kmf/wCLo/szG/8APqX3B9dw386+8/WCivye+z/tjf8ARSPGX/hUT/8AxdL9n/bF/wCikeMv/Con/wDi6X9l4z/n2/uD67hv5195+sFFfk/9m/bG/wCik+MP/Cqm/wDjlH2b9sb/AKKR4x/8Kmb/AOOUf2XjP+fb+4PruG/nX3n6wUV+T/2b9sb/AKKR4x/8Kmf/AOLo+z/tjf8ARSPGP/hUz/8AxdP+y8Z/z7f3B9dw386+8/V+jivyekh/bHX7vxF8Zv8A7vimb+sgpI4f2yWbDfELxpGP7zeKZcfpIaX9m4z/AJ9S+4f1zDfzr7z9YuKOK/J9rf8AbGX/AJqR4xP08Uzf/HKTyf2x+3xE8ZH6eKZf/jlP+zcZ/wA+n9wvruG/nX3n6xUV+T/2f9sfv8SPGP8A4VE//wAXR9l/bG/6KT4x/wDCpn/+Lpf2ZjP+fb+4PruG/nX3n6wUV+T/ANm/bH/6KP4x/wDCpn/+Lo+zfti/9FJ8Y/8AhUz/APxdH9l4z/n2/uD67hv5195+sFFfk/8AZv2xf+ik+Mf/AAqZv/jlH2b9sb/opHjH/wAKmb/45R/ZeM/59v7g+u4b+dfefrBRX5P/AGb9sb/opHjH/wAKmb/45R9m/bG/6KR4x/8ACpm/+Lp/2Xjf+fb+4PruG/nX3n6wUV+T/wBm/bG/6KR4x/8ACpm/+Lpfs37Y/wD0Ujxh/wCFTN/8cpf2XjP+fb+4PruG/nX3n6vde9ITmvyha3/bERSzfErxcqqMknxVMAB/33XS/wDBPv4o/F3Vv21vDvhPxb8SPEms2LC+S6s7vWJrm3lKWc7DIZirYZQQfUCsK2Er0EvaRaXmaU69Oq/ckmfp3RRRWJsFFFFABRRRQAUUVFdzx28DTTNtRepoA/KH9oiKW4/4KQeLYIY3kkk1QqiIpZmPkJwAOtfRfgb4L6teWK6l4ovYtEsVTe4cjzQvqxPyp+Nb3xMsvhX8Ivih4k+LmpQtqnjDxPcmWyt5SpkhTYF2xj/lmp2gs55OcD0r5u+LXxU8Y/EG+Z9Z1ForINmHT7YlIIx9P4j7nJr6rKY4iNDkjom73Pn8yVGdZSlq7bf5nveo+M/2ffAcn2e3ifxFfR9WiQzAN6FzhR+GRWJqH7U+m2zBdB+HltCqnANxKq8f8AUV809KOten9Ui9Ztt+bOP2zjpBJLyR9DzftZ+IPMPleCND29t00uf0pv8Aw1n4k/6EfQf+/wBL/jXz3RT+qUf5fzD6xU7n0J/w1n4k/wChH0H/AL/S/wCNH/DWfiT/AKEfQf8Av9L/AI1890UvqlD+X8w+sVO59Cf8NZ+JP+hH0H/v9L/jR/w1n4k/6EfQf+/0v+NfPdFH1Sh/L+YfWKnc+hP+Gs/En/Qj6D/3+l/xo/4az8Sf9CPoP/f6X/Gvnuin9Uofy/mH1ip3PoT/AIaz8Sf9CPoP/f6X/Gj/AIaz8Sf9CRoP/f6X/Gvnuil9Tofy/mH1ip3PoT/hrPxJ/wBCPoP/AH+l/wAaP+Gs/En/AEI+g/8Af6X/ABr57op/VKP8v5h9Yqdz6E/4az8Sf9CPoP8A3+l/xo/4az8Sf9CPoP8A3+l/xr57opfVKH8v5h9Yqdz6E/4az8Sf9CPoP/f6X/Gj/hrPxJ/0I+g/9/pf8a+e6Kf1Sh/L+YvrFTufQn/DWfiT/oR9B/7/AEv+NH/DWfiT/oR9B/7/AEv+NfPdFL6nQ/l/Mf1ip3PoT/hrPxJ/0I+g/wDf6X/Gj/hrPxJ/0I+g/wDf6X/Gvnuin9Uofy/mH1ip3PoT/hrPxJ/0I+g/9/pf8aP+Gs/En/Qj6D/3+l/xr57oo+qUP5fzD6xU7n0J/wANZ+JP+hH0H/v9L/jR/wANZ+JP+hH0H/v9L/jXz3RR9Uofy/mH1ip3PoT/AIaz8Sf9CRoP/f6X/Gj/AIaz8Sf9CPoP/f6X/GvnujNL6nQ/l/MPrFTufQn/AA1l4j3c+B9B/GaWr2k/tZSQ6kl1c+ArBWjBCyW8mJVz1wWHevm3NGfelLBUHuvzCOJqrZn254D/AGs/BGoTJDqUmo6K7Pkm5TzIh7F16f8AfNe6eD/Huka9p6XdjfW19bt0uLWQOufQ4PB9uvtX5X9K2vAvi7xH4P1ZdS8OarcWUyn5ljbMcg9HQ8MPY1w4jJ6U1eDszqpZjUi/e1R+sVvPFPCJIpFdT3FScGvmL9mL9oWx8YSR6Vqpi07xBjDW+cQ32O8eejf7J59M84+kNH1GDULfzIjhh95T1FfN4rCVKErSR7VDEQqxui7RRRXKdAUUUUAFFFFABRRRQAUUUUAFFFFAAelQaj/x4T/9cm/lU56VBqP/AB4T/wDXJv5UR3QpbH59ft3f8j14f/7BTf8Ao5q8L717t+3ijDxt4ffHy/2W659/NavCe9foGF/gxPkq/wDEYCvqjwT8QLrwz+wbBr1tYJPqun31xoen3bDmzjmILOPwY18r9s1bGrar/Yp0f+1L3+zfN837D9pf7P5n9/y87d3vjNTisOq6iuzuOjWdNyt1Vj239nd28Nfsz/E/xpdMyf2pBHo9q0in9/I2d2M9f9Yc/Q1N4o+JPwM8VeC/Ceha1YfEizTwpp62tvFpjWSxb8Lvky7EliVHPHQcV4W2q6m2kppDanetpscvmrZG5c26yf3xHnaG98Zqqc5rF4FSk5yet76elivbtJRS0t19bn07rH7SPgWf47WfjW08P+ITYy+HpdG1bzo4FuZQW3I6BZCpIOc5K9fbFYHw9+MHw08NeBdW8DWMPxC0TS59UF5Zavol5bw6pMu0ZSd8hQAQcBcgg9u/gIxnFHaj+z6HLy69OvbYf1upe/8AWp7J8Pfi34Q8I/FrXNRtPD2s3PhXxFpradqCXd4JtSmBB3XDOTt8xiTlQQOeDxzT+IHxK8HW/wAJYvhv8MNJ1q00mfURqeoX+tSxfa5phwqBYvlCgBOeD8o46k+TrQvStPqdLmUtenXtsR7eXLb+tT6O/wCF+fDq98Vab8T9Y8Ja9P8AELTNL+yiOKWFdKmmAZVlJJ8wfeJ4HGcfNjNcl8PPiv4WuPh74k8EfE/SdYu9O1/Uzqq3ehNGtzBcs25sLKduM9Dz6YPWvHl60ds0lgaKVlfp12ttYbxNRvX/AIf1PTvi18VrbW/EPhZPB+lXGlaF4IWNNHguJg077HDb5CvAY4AIBI966v8Aaa+PWh+OvD1no/gfRb7Ro5tS/tXWHuo40a6u1VVQjY7ZAwSc4zheOK8GoHWn9Ro3i7fD/WvcFiKlnrufRk3x2+GOpeOtP+Kms+EPEb+OtPsRCLWG4hGmTToGVJWY/vBwQeBxgDDYyeJ174s6fq37Omt+Cb6zvm17WPEj6y9wsafZgrNuK53bsjoPlx05rymj3qY4GknddLW17bL0B4ib3Pdv278/8JB4E/7FC2/ma8p+F/i7VPAXj7TfFmjGNrvT5N4jkJ2SKQVZGx2Kkj8aydW1XVNUaKTVdTvr5reMRwtd3LzGNB0RdxOFHoOKq1pRw6hQVKWpM6jdTnWh9TeFfi58ALjwx46kvtN8UeHrzxnar/amm26pOkkp37/scgUhSSxJMu0ZIwBzXn3iD46rb+KPCC+CvDn9l+GPA9wZtP064n3y3bHIaSZwDhiCeBkAk8nt413oxxWUcvoxbbu7935W/I0liqjSSsvRfM+lPDvxu+DHhzxN4g1bSfCHjEP40jli1uSS4twbNHQ/LaqG5yzE5cgjrz0ra1i4+FUf7G/hUeI7DxZP4ZbxJeHTGs5YBqEeJrgoJd37sgpuDYPXGPUfKPWrU2q6rNpMOkS6peyafbuZILN7l2gjY5yyxk7VJyeQO59azll0Lpxk1quvZWKjipWaaWz6dz6x+BfxNsviT+01qGqxaXNYaDpPhCaxsrN3DzfZ0KkljnG5gemSBgcnrXnzfFH4L23wd174baP4c8aW2m38ovLS9luLaS4e4GSBIudqRqQo+XcSM5wa8Q0fVNU0u4afSdTvdPlkQxO9pcvCzIeqkqQSD6dKqU1l1NSvfTSy9BfWp8tuut/mfQ9p8c/hzd6x4c8e+IPB+vTeN/DdilrDFbXMSabcMo2iZyf3gIUkgAYzgc9aG+OHgPSvF3j7xF4XsvF0F5400kqkl15GbW+LSHepWTKxDcmPvMCD7V88enNH41f9n0b9fv6Xvb7xfWqnl93yPfNQ/aA0R/iJ4X+JVr4dvF8V2tm1l4miIjjtNSjKFd8bBiwfHqo6gZO0Zz9e+KXw20DwL4o0b4XaB4kivvGDsuoXeuyQ7bWEksUhWInIySPm6eprxP3oB5qlgaWlunn2d193Qn6zU1PfrX4y/DDWrLwhrfjnwv4kn8T+C7ZYbRdOmhWxvDGd0RlLneo3AH5Rx/tDivHfiV4pvfGnj3VfFWoxrHPqly0zRIcrGD91Ae4AAH4Vh5zRV0sLTpS5o/110JnVlNWYUUUV1GIUUUUAFFFFABRRRQB7X+wj/wAlT1H/ALBh/wDRsdfoXof/ACBrT/rgn/oIr89v2EVLfFDUnA4XSjk/9to6/QnR/wDkDWn/AFxT+Qr5bPfjie9lfwstV5N+1h/ySrxT/wBi1ef+iZK9Zryb9rD/AJJV4p/7Fq8/9EyV5eB/3iJ3Yr+DI/NiiiivvVsfJh3ro/hf4F8TfELxKuh+F9P+1XAQyTOzBIreMdXkc8Ko/MngZPFc4vNfQP7HsD6t8H/ir4a0N/8AiqNU0lPsUSvtknjVZAyJ7ndjj+8K5sVVdKk5R30/F7/I2owU5pCX37LV4PCOl6lp3xP8IXt/ql1JbQW/2gpb3Mi7h5cE/PmSZXG0ouDnnivEvFmgaz4Z8TXPh/XdPmstStH8ua3fBYHrwRkEHsRkGvoTxL4Z8Tan+yH8LdE0vRtQk1RfEk4+zrAyyRkPLy3Hygepr0l4tK1P9qDxhrVjBBqniDwf4Li8mQIJQuoBW5A7uOPfmvMp46pT5uZ82/ls7L5M7JYaM7WVtvy1+4+IZopYmAkjdPQOpH86XyZ/L80wyCPGd2w7fzr6xjaX4h/s9+Edb+Mif8TRvGcFnHeXdstvNNbNKQ0ZwF+TGR0H3c112jav4x1T9qTxJ8OPEGlRr8N7PSpIv7PfTkSxggWJGjkV9o5zjjOBk4AxxrLMmvs6q99e3bTUz+qL+be1v+CfD7RSqoLRsu77u5SM/T1p/wBkvP8An0m/79t/hX1j4B8Nr8Z/hB4G+yyedJ4E8TNZXNw7DP8AZ4O4Pz22iMf8Arc+Evxb8R+L/jh8TLXStblbSbPS7mbRLRYoyPOQbRIDtLMSVzjOOnFOWYStLlhrHfXzsunXcI4WOl5b7aff9x8x/D7w74TuvA/ivW/F+p3Npc6XbRro1jbzpHNd3LkjlHUlo1+UnGOM810fwu+D2ja98Ibj4keLfHa+HdHhv/sSGDR5dQcNxlpAjAoMkAHnrzjjPofg/wAReMfG37I3xWufFFxe6lrn22zR0e2CTbVMOB5aKOmD27V0elanrXwy8E/C3w18P/CkGr6T4ygW48QyNaGYalJKqJJE56IArnrxwB2bOdTFVfejF2lfurWSu7NounQhdXV1b8T5R8VaXBpniq+0nTtSt9Xt7W4aOC8s/mjuUB4dfqPy55NUXjlG4tDIoXhiVPH1r6/t9D0fwBq/xq1j4aWdtLr2hiEab5SCaTTlkjLTCJMH7rZ4x22+1N+KV9ql9+y94Nl8X6XcQ6j4w1i0HiS7W18ppIUfG+YKAE3JtGcCtI5hqly3Tst9dVfb0/Ej6po9dV92/c+Q/KkEfneU/l/39p2/nXXfD34a61408F+IvEWhXenyt4ahFxeac0ji6kiwTvjUIVYDDfxA8e4z7L+2Z4u+IHhXxZqngawsIbTwBcaZDBYWa6chtPLIU+YjgcOHU45wPTPNeY/sk+K7zwp8dtDe3XzLbVrhdMvoCflmhmYKQfoSrf8AAa3VapPDurBJPda308/My9nGFVRbb7mTefDTXLP4P2XxGurywhsNTujbWNkzSG7uiCQXRQm0qMNzu/hNcckcjM22N22/ewpOPr6V9GftAfEO48K/tcaHY6TALLRvAElvY2dnGdqeWyoZSf8AeVgPovvXafG7RrT4VeF/ij4rilijXx7LDa6FDEQN4kXdIwAPTJY596xjjakVHnjrLVfN7fJGksPF35Xto/8AP7z5AWCYp5qQSMnXeEJH512MOgeD4fgVN4mvtWnk8T3Oqi10/Tbe5j2pbhQXmmTaWAJDKPmGTj3r6g+KGs654V8K+FvDvhnUdQ0zUm8ORKnhHT/DK3+m6jK+QyyT7cDdkgjIz1PWvM9etJL/APYO8FxmCWSKHxbN9t8tCRAu643FsD5QAevQZpLHOaTtZXS39fLy6A8PyNq93b/I+evJmMQlEUmw9G2nH50eTN5nl+VJu/ubTu/KvuoXHiRf2ptK+F+naJD/AMK1h0RHSzSyU2pQIzCbzduQ4kAxhuoz1Oa5TR77Wbm4+NPjzw3pUh8cWd8INN861DXNpaKApeJGHIIDHIHOO+MUlmTf2eie/d2V9NPMf1O32urW3ZXPj6RXjYpIrKw6qwwaTrXQ/E/xX4k8YeJF1PxbtbVo7eOCaU2ogll2jAaRQBlsY5wO3Fc8vAr04SbinLc45aMKKKK0JCiiigAooooAKKKKACiiigAooooAKbP/AKlv9006mz/6lv8AdNJ7Djuj9Ufgt/yJ9r/17Rf+gCuxrjvgt/yJ9r/17Rf+gCuxr8+xP8Vn1tD+Gj5Z+OH/ACfp4O/3LP8A9GSV9SrXy18cP+T9PB3+5Z/+jJK+pVrrx3wUf8KOXBfHV/xC0UUV5x6AUUUUAeA/8FPv+TGfHX0sP/TjbV8K/sm6hd6X4Jt7uylMcqzycjoRu6H1FfdX/BT7/kxnx19LD/0421fBf7Mf/JO4v+u0n/oVe7w7/vb9H+aPHzv/AHVeqPf1+IF3tG+LDY5xil/4WBdf88T+Qri6K+755dz5LmZ2n/CwLr/nj+gpf+FgXR/5Y/oK4qijnl3DmZ2v/Cf3P9z9BR/wn9z/AHP0FcVXoGh/CyW88B2PizUvF2haLY6g7JCL5nU5BIxkDGeKxrYqNJJzdrl06c6raitip/wn9yP+Wf6Ck/4T+5H/ACz/AEFaOl/Cf7X4Vl8RzeN/D1lpS38llHdTtII52UkBlOOhwSPpTfBPwmu/FnibUdI0XxVotzHp0EcrXqFzBJv4wpxnIPBzWP8AaVG0nzaLfR/5Gv1Wu2ly77bFL/hP7jvF+lH/AAn9x/zzI/D/AOvUHhv4dazq2ueItKae3s7nw1byT3SzBvnCNghcDv1GfWo28B6ivgTRfFP261+za1eizhiw2+Ni23c3GMfStPrtO9ubt+Kv+RPsK1r8v9LQs/8ACwLn/nl/Kl/4T+5/55Von4Oa8vxA1LwvJqenxppNmt3e6lJvW2gRkDDJIzk5/Q+lYWseB7yx+Gtr41/tK0nsby/eyhjjVxISu/5+RjB2fXkVMcfRk1ae9vx1QSw9ZXbjtf8AAt/8J/c/88qP+E/uu0eKoeJPBd/o3w/0PxbPeW8lrrrOsEKBvMj25zuyMfw9qk+EngPVfiB4kk0jS57e2aCAzyT3G7y1GQADgdST+lU8ZT9m6nN7q3fpoQqVRzULav8AUuf8LAuu8ZP5Uf8ACf3P/PI/pVK58Carb/FZfAU88Md+16toJiG8o7vuv0ztIIPStrRfhLqeoeJPEmkS69pdkvhfm9urjeIivOWGBkAYPWolj6UVdz0tf5PQqOHrt2UetvmUP+E/uv8Ann+gp3/Cf3P/ADyq3pPwxg1fxRbaBo/jzw5qF1eRSPF5DSMuVwdhO3gkdPoaz9B+Hmq33h3xBrd5dW2mWvhxzHcm7VsySj/lmmB1zj8xT+vU/wCbt0fXRfiV9Wq9v6W5L/wn9z/zypP+E/uf+eVWtN+Fl8PDdnrXiLxDovhuHUhuso9TmIkmTGdwVQcDnvUj/B/X4PiRbeD7/UNPtJtQgabTr1nZre8UdlIHBIHQ+3qKn+0aN2uba/4b+tvIPqtfR8u9vx2+8or4/ue8Z/IU7/hP5/8Anl+n/wBeotD+HGr31j4ju727t9Lh8MblvHuw2GkGfkXA5Jxx9RV3xl8Jte8PfDm08ZS3tndWV0sbtFAG8yFXGVLZHTPHHen9fopqPPq3b57h9WruLfLotSt/wsC5/wCeWKP+E/uf7n6Cp7P4W6nNqXhO0bWNNhPi61M9pJJvCw/JuCvx1PAGO5o+Inw0Twj9qt7zxroFxqNqyK2nQGQTncQOAR2Bz9AaP7Qo8ygpavyfewLDV+VtrRf8OV/+E/uT/wAs/wBBR/wn9z/zzP5CqvxA8B6h4S8aWXhu9vrWe4vY4ZElhDbFEjbRnIzxVT4l+FL3wT4wn8O39zDcT28aO0kAYIdy5AGRmtIYqM3FJ3urr0M5UqkbtrbRmt/wsC5/55fypf8AhYF1/wA8/wBBXE0Vvzy7kczO0PxBuv8AnmfyFH/CwLr/AJ5/yri6KOeXcOZlr4peNtV1LRZNNjkaG3kX99t4Lj+79P515z/wTrO7/gol4dPvqP8A6QXFdB4w/wBS3+5XP/8ABOgEf8FEPDoPrqP/AKQXFfK8SO9OPr+h9DkPxT9D9YqKKK+RPpAooooAKKKKAG5xyeMV4z+018WNM8CeE5dQuMSzFjHp1nuw1zLj9FHUnsPrivS/G2oLZ6WY9+1ps7mJxtUdT/n3r82P2jPHk/j/AOJ15qKzM2m2bNbabHngRKfv/Vz830wO1evlWD9tPmlsjzsfifZx5Y7s5Txdr2r+KPEl1rmt3bXN5duXd2PAHZVHZR0ArOb7tGRR1r6+MUlZHzzbbuwoooqiQooooAKKKKACiiigAooooAKKKKACiiigAooooAKKKKACiiigAooooAKKKKACiiigAooooAKKKKACiiigB0MksUyzQu0ckbBldDgqR0IPrX2t+xp8a28VWMeh63cqviDT4sFnP/IQhH8fuw/i/wC+vWvifNaPg7XdR8M+KLLxBpUxju7CdZYiO+Oqn2I4/GuTFYaNem09+h0YetKlO6P1psbiO5tknj+64/L2qauB+Bfi+z8W+D9P1iycGDULdZEXP3Gx8y/gQR+Arvq+GrU3Tm4s+opzU4KSCiiiszQKKKKACiiigAooooAKKKKACmzLvjZP7wxTqKAPhv8A4KA+H7hLLStZVDtsrh7Wfjpu5U/iQ35V8x9BX6TftHeB7XxL4dvrK5T/AEXU4tjyYz5Mo5Vx+IB/AjvX53+N/Deq+E/E9zoWsQ+Xc2zYyPuyL/C6nuCK+2y3EKrRXdHzGNouFR9jJooor0jiCiiigAooooAKKKKACiiigAooooAKKKKACiiigAooooAKKKKACiiigAooooAKKKKACiiigAooooAKKKKACiiigAoWjFaHhLQtT8S+ILXRdItzcXl2+xF7D1Zj2UDkn2qW7K5S1Pfv2BdBnmuNb1vadkvl2MPH3mzub8vk/Ovuy0QQ28cX9xAv5CvH/wBmXwDbeGPDlhp1ugaDTUzJLsx9ouDyzfn+QCivZe1fG5tiFVrWXQ+iy+k4U9Ra8m/aw/5JV4p/7Fq8/wDRMles15N+1h/ySrxT/wBi1ef+iZK5sD/vEToxX8GR+bFFFFferY+TCrejalqWjarBqekX1xZXlsweGe3kKOhHoR/LvVSu2+CPw3vviLq+oINVtdH0rRbNrzVdUuVLpaxDPIQEFicHjI4B57HOrKEIuU9i4Rk5K25sax+0H8YNT8Kx6Bc+MrkQpuD3ESLHczK2cq8gGSOe2Ogq3+zF8S9K+H0njG71i71Fb3WtHNvp9xboZHFyCWV2YnI5wc81U+IXwos/B/8AwiviD/hKF8R+DfE0wSPVNPtzazDDEOvlybtpABwTn7pyBjnJ/aD+Hw+HXxUuPC9lcz31m8cU+nTyAeZPFIPlzgAFs5HAHauJRwtSPs4qyl2VtnqdDdaD5m7v/Mx/G3jrxn4z+zt4s8TahqzWY/cfaJRiP1IAAGffrV7Ufin8R9R8K/8ACN3vjbWbjSjEsJtXuPlMa4wpbG4jgdTz3zWt8Yvgr40+GXh3S9a8S/2c9rq3EX2Sd5GhbaG2ybkXBIPYnoa87wK3pxoVIpxSaWxlN1Yyak2mb/hHxv4w8Labfaf4b8R32mWupDF3DbsAs4wRzkejEcetU/CHiHXfCmtR6t4c1a50u+iUos9s21gpGCPQj61l7geQa7H4U+H/AAprWn+ItS8Xa+2m2uj6eZrWC3uIkub24JwkaK4JYZ5OBwKuapxTk1vvpuSud2V9iPR/ij8QtL17UNa03xjqltqGrFWvriNxuuSvQtxjIz2FL4X+KPxF8NaO+laB401awsWdpDBDMNoZvvEZBxn2qf4H/DjUfiT4gvLW31C30rTdLs2vNV1O5UulpCAedowWPB4yOh5rR+Lnwq/4RHwfpXjHw/4psvFXhjVpWt4tStrd7YxzruzG8TkkcKcHPY5A4zjKWG5/ZtK78vu8vQ0SrKPNd2OS8I+LPFHhfWn1nw9r99p9/IG8y5imO+Td13Zzuz75rT1b4ofEbUtN1LT9R8ZardWmsHN/BNMGS44AwQRwMAcDA4rlMgc0ZNbulTk+ZxVzNVJpWvoev/D/AOME1n8EfF3g/wAWa1qmrtqFhFaaFYXEQlgtiGJaQyE5UjIwOfuivKNJvrzTNUt9S0+5e3u7SVZreaP70bqcqw9wQKr03cPUVNOjTpuVvtBKcpJX6Gh4o1rWPEWt3Gta1qE19qV0Q091KRvcgBQTgdgAPwr0b9qL4jaP8QpvCY0a61CSLRtEjtLqK7j8tVnAAZlGTnOOteVFl6Zq/wCHdH1TxBrtro2iWM17qF64jt7eIDc7HtzwPqeB3olSp80ZvTluVGpKziup0ln8WvibaeHF0C38c6xHpqwmBbdZhgRkYKhsbsYPrWdoXjvxponhS88NaV4n1C00jUQ4u7KOQeXLvXa+cjPzDg4r0GX9mvx2ZLmxstc8G6jrVpD5s+g2euK+oIBjcpjKgAjcM5bHvyK8fuI3gmeG4jaKSNijpIMMrA4IIPQ1FN4WpdQSY5e1jbmujrLf4p/Ei38OwaDB431iPTbXZ5NutxgJtbcoBxnAIHBOPwpq/Evx+/jVfFMnjTVY9YMa27agkg8zygfukAYYDJOCK5L5f71GB61p7Cl/KvuJ9pPuz0n9qbx5o3xD+JUeu6Ik5gj06C2kuLiARS3Uir80jKCcHPH0ArzfGa7Hwv4e8IXHwh1/xRrevSQ6xaXcVrpGlW9zEHuGYbnkkRgX8sD+JccjGa44Ebuv60qHJGPJHaOgVOZvme71CijK/wB6iui5kFFFJuX1pXQWYtFGR/k0ZHr+tF0AUUUUwCijK9M80m4etK6HZi0UUUxBTZ/9S3+6adTZ/wDUt/umk9hx3R+qPwW/5E+1/wCvaL/0AV2Ncd8Fv+RPtf8Ar2i/9AFdjX59if4rPraH8NHyz8cP+T9PB3+5Z/8AoySvqVa+Wvjh/wAn6eDv9yz/APRklfUq11474KP+FHLgvjq/4haKKK849AKKKKAPAP8Agp7/AMmNeOv93T//AE4W1fB37Mf/ACTmL/rvJ/6FX3j/AMFPf+TGvHX+7p//AKcLavg39mP/AJJ3H/12k/8AQq93h3/e36P80ePnX+6fM9Looor7k+RCiiigAr2Hx8f+MRvB4/6f5P6149Whc63rFzocGi3Gp3Uun2zboLR5CYoj6qvQdTXLiKDqSpyT2d/wZvQrKEZp/aVvxPa/BNx9m/ZLs5P+EQj8T/8AE/kH2KWKSQJxJ+8wgzx09PmrL+FMtxHpPxMuRojaA50LzI7FY3jEHptD/NjIz+NeaaB4z8W6Hp/2HRfEmp2FruL+TbXLIm49TgdzTLzxb4oup7ye58QalLJqEAgvHe4Ym4jHAR/Ucnj3rhWX1b1FdWk77vuntsdf12HuPX3Vbp2tvufQXgVoPE3hvXPiJbqqzap4YlstWC44vIsfNj/aXmuMm/5Nt8A/9jCP/RgrynR/EOu6Tp9zp+mave2lrfDFzBDMVSYYx8wHXgkU3+3NZGk22l/2rd/YrKXzbe380+XE+c7lHY571MMtnGV09Lpr0StYcsfBx1Wtmn6tp3PqH42xJ4usfGHgzw6WtNes/s2oXEUZ+bVoBCnyE+3Ax6hf7xrg7XWLLQv2S9Dm1Hw3Y62ja5Kgt74sqRtiU7vl5yMEfia8iHivxOPER18a/qA1UpsN79obziuMY3dcY4qHUPEGu3+l/wBl3usXlxZi4a4FvLKWj81iSz4/vEs3PuaillVSEFTcrxun1vdKz1/IdTMIybmlq01076HrHx8vrbU/2e/AN9aaVb6ZDNcXBS0tiTHF98YXPPbP41F4BstV8N/s36lrekadfT6v4nvFt7Z7S2eR4oIznd8oOASD+deUXus6veaNa6Rdalcz2NiSbW2kkJjgJznavbqfzrS0fxz4z0nTI9O0vxTq1pZwjEcEN0yog64AHSt/qNSNBUotfFfW+qu2l+RmsZTdZ1JJ/Db52tc9y8baZLffFT4X+O3s5LeXWpLeG+jljKOkyYI3AgEHBI/4BU/hRzH8QPjJJ/Zi6nshY/YmVmFz9/8AdkLyc9OOa8F1Lxz4y1CW2mvfFGq3MllKJrZpbpmMMg6OvofeotP8YeKrDVLvU7LxHqVveXxzdXEdyyvOfVj3rm/sus4WbW1uve/5aG31+mpXSe9+na35mr4q1m/0/wAUaXr1l4KXwlLYuHhSKGaNZmU5z+8HJxxx2Nek/te+ISdJ8O6TaWcdra6tCNZvkj48+Z+OfXv+deOeJfE3iHxCsS67rd9qSwkmIXMxkCZ64z0zUGt61q+sm3OraldXptYhFb+fIX8tB0Vc9BXZ9Rcp0ptL3b936b9jm+ucsakY9bdvnsfQHx0mkk1rRdcsvAVt4x0rUtFgjs3aKWRbVlZywAj6bg65z/dHoa579orULnw34f8Ah1pZl8rxBoNkJplR8tbHEe1Sfqv/AI7Xl2g+MvFmh2P2LRvEuqWFtu3+Vb3LIm4gDOAfYflWRqF1c3t5Ld3lxLcTzsXkllYszsTkkk1jQy2cZx5mmlfvr69Fo+m5pUxylF8q1du2nX1ep7p+1t4lebwT4ds7O1itE8SQDV9Q8rjzpdigA+uOPyFaev63Z2eteDvDutP/AMSbxN4VjsLvd0jcufKl+qtj8/avAdY1nVtWhtYdU1O6vEso/JtlnkLiFOPlXPQcD8qTVtX1XVFtxqeo3N2LSIRW3nSlvKjHRVz0FEcrtThBva/47fcOWYPnlK29vw3+89r+Nvg/Xbl/hr4NsoyuqRac1uCG4Rk25fcOgAUtn2qj+1PLcXevaPYf2Xf3lxoEKW+pa/LYvGl2+V43bdpAOefVjivM5vGni+XVrXU5PE2qSXlmjR21w1yxkiVhhgp7Ain6t478aarp8tjqXirVru1mx5kM10zI2CCMj6gH8KVPA14Sg207X77t6/8ADDnjKUoySTV7fgj2v46+KNH0z4uaNp934I0bVp5LWz231yziVNzYAGDjjqK4D9r8g/HrVT/0wg/9FiuC1jXNZ1XUotS1PVLu8vIQqxzzSlnQKcqAT0welR69qmp61qTahq9/cX13IAGnuHLuQBgAk+grbC4F0ZwlfZNPfrbYyxGM9rCUbbtNbFOiiivUOEKKKKAMPxh/qT/uVg/8E6+f+Cifh366j/6QXFbvjH/Ut/uVg/8ABOn/AJSJeHfrqP8A6QXFfL8Rfwo+v6H0OQ/FL0P1hooor5E+lCiiigAooooA8D/ba8WyeH/hTr1xbzbZ7hF062PcNJ8rEe4XzD+Ffn32xX1r/wAFHtRc+GNDss/Ld6pNOwz3RMD/ANGmvko9MV9rlVNQw6fc+Zx03Ks/IKKKK9M4QooooAKKKKACiiigAooooAKKKKACiiigAooooAKKKKACiiigAooooAKKKKACiiigAooooAKKKKACiiigAooooAKKKKAPrf8A4Jy+KZpNB1Tw3LKzf2ZcrdW69SEk6j/voV9jo25Qw6EZr88f2AdRe2+Nk9kh+W602Rm/7ZsGH86/QbSWZ9Lti67W8tcg/Svj85pqNdtdT6LLZuVKz6FqiiivHPSCiiigAooooAKKKKACiiigAooooAhvbaK7tXt7iMPHIuGU14X8fvgtpHirTTDqNrLNHFk299AAJ7X2zjlfUHg+xr3qk5row2KqYeXNFmNahGqrM/Nrx3+z3440SaSTR0h1uzU5V4GCTY942PX/AHS1cTffDzx5aNtuPB+uJ2B+wyYP0OOa/UXUvDejXxLzWSq56tH8p/SqP/CD6N2a4H/Ah/hXuwz2NveR5Usrd/dZ+YX/AAg/jP8A6FPWf/AGT/Cj/hB/Gf8A0Kes/wDgDJ/hX6ef8ITpH9+6/wC+1/wo/wCEJ0j+/df99r/hWn9uU/5SP7Ln3PzD/wCEH8Z/9CnrP/gDJ/hR/wAIP4z/AOhT1n/wBk/wr9PP+EJ0j+/df99r/hR/whOkf37r/vtf8KP7cp/yj/sufc/MP/hB/Gf/AEKes/8AgDJ/hR/wg/jP/oU9Z/8AAGT/AAr9PP8AhCdI/v3X/fa/4Uf8ITpH9+6/77X/AAo/tyn/ACh/Zc+5+Yf/AAg/jP8A6FPWf/AGT/Cj/hB/Gf8A0Kes/wDgDJ/hX6ef8ITpH9+6/wC+1/wo/wCEJ0j+/df99r/hR/blP+UP7Ln3PzD/AOEH8Z/9CnrP/gDJ/hR/wg/jP/oU9Z/8AZP8K/Tz/hCdI/v3X/fa/wCFH/CE6R/fuv8Avtf8KP7cp/yh/Zc+5+Yf/CD+M/8AoU9Z/wDAGT/Cj/hB/Gf/AEKes/8AgDJ/hX6ef8ITpH9+6/77X/Cj/hCdI/v3X/fa/wCFH9uU/wCUP7Ln3PzD/wCEH8Z/9CnrP/gDJ/hR/wAIP4z/AOhT1n/wBk/wr9PP+EJ0j+/df99r/hR/whOkf37r/vtf8KP7cp/yh/Zc+5+Yf/CD+M/+hT1n/wAAZP8ACj/hB/Gf/Qp6z/4Ayf4V+nn/AAhOkf37r/vtf8KP+EJ0j+/df99r/hR/blP+UP7Ln3PzD/4Qfxn/ANCnrP8A4Ayf4Uf8IP4z/wChT1n/AMAZP8K/Tz/hCdI/v3X/AH2v+FH/AAhOkf37r/vtf8KP7cp/yh/Zc+5+Yf8Awg/jP/oU9Z/8AZP8KP8AhB/Gf/Qp6z/4Ayf4V+nn/CE6R/fuv++1/wAKP+EJ0j+/df8Afa/4Uf25T/lD+y59z8w/+EH8Z/8AQp6z/wCAMn+FH/CD+M/+hT1n/wAAZP8ACv08/wCEJ0j+/df99r/hR/whOkf37r/vtf8ACj+3Kf8AKH9lz7n5h/8ACD+M/wDoU9Z/8AZP8KP+EH8Z/wDQp6z/AOAMn+Ffp5/whOkf37r/AL7X/Cj/AIQnSP791/32v+FH9uU/5Q/sufc/MP8A4Qfxn/0Kes/+AMn+FH/CD+M/+hT1n/wBk/wr9PP+EJ0j+/df99r/AIUf8ITpH9+6/wC+1/wo/tyn/KH9lz7n5h/8IP4z/wChT1n/AMAZP8KP+EH8Z/8AQp6z/wCAMn+Ffp5/whOkf37r/vtf8KP+EJ0j+/df99r/AIUf25T/AJQ/sufc/MP/AIQfxn/0Kes/+AMn+FH/AAg/jP8A6FPWf/AGT/Cv08/4QnSP791/32v+FH/CE6R/fuv++1/wo/tyn/KH9lz7n5h/8IP4z/6FPWf/AABk/wAKls/h945uZNkHg/XJG74sJOPrxxX6bf8ACE6R/fuv++1/wpf+EI0bu1wf+Bj/AApf27T/AJRf2XPufn34H/Z+8d63Mj6nbx6JaE/M9ywaXHfEanOf97H1r6o/Z9+COleFbHbp1vKvnAfatSuADNP/ALKccL7Dj1ya9q07w1otlgx2Suw/il+c/rWvxiuHFZxUqLlhojsoZdCm7y1INNtILKzjtrZNkUYwoqxRRXi3vqekFeTftYf8kq8U/wDYtXn/AKJkr1mvJv2sP+SVeKf+xavP/RMldeB/3iJz4r+DI/NiiiivvVsfJh1r6B/YzC/8Kp+L5a1a6VfDql4FYgyKEnJXI5GR3FfPx6V6/wDsx/EzSvh14R8eJPqV1Y6xrGmRx6LLBbtJi4QSFSTghcMy/e4rjxkZSouMVd6fmjow8oqom3Za/kdV+0V9h8Tfsr+EPGGjaffeGNP02/fT7Lw3LMJoF5fM0cjIsjsT1LE9DgDknufHXhO38XftDfChdTjT7Pp/hOLUtWZs/chCsN3p82PyNfN+ufEDxJ498W6PL8SPFl9eWFrcpvleFStvHuBdlijVQWxntntmux+L3xx1uf43Xvir4bazdaPYx2UWnWLiBNz26DPKSKcZb1GeK4fqlZcsI7+9rrZX6X3Z0qvB3k9tPnY9Ntdfu/jj8M/i1oV5FM0+nXp1zQhKpBSNdwCKO/yo4/7aCsn4paZJqvgP9nq1g0ldUW4t0ie2chY5yXtwY2YjAB5BzXmNx+0N8abiGS3n+IF88cqlJF+yWw3AjBH+qrn7f4n/ABAg8Dx+DYPFmoR6HE6vHaKUGxlkEilZNu8YcBhhuMVUMFWjtZJPa77W8hSxFOS1u3be3nc+iP2xvFd6kPifwfoXixdbtYI1im8Kt4PKRaNAsakzx3gUAlOGByQN2O1ZHxos9Uu9e+BFxoljcTM2n2qRz2yFssJYyy5A7KGP0zXj3iz40/FTxN4bm0DXvG2oXum3ChJoCkUfmKOzMiBiOOQTz3zUPhH4v/E7wv4XHh3w/wCNNQsdMUMEt1WN/LDdQjMpZR/ukY7Yop4KtCEUrXV/ndW6Jf11FLE03NvWzsfU2n3fhw/Fb49QJoo1xV06CS505LloXuwiP5sYdPmHzZ5HIzWBqGseG/8AhmnwE+l+Df8AhD7TU/HdtLaadLqMl0SqSNvm3yANg4IwRgZFfLXhLxX4m8L+KF8SaDrV5Y6su7N4sm933feD7shweuGB5APUCrHxC8deMPHWpQX/AIt1671W4to/LgabaixLnJ2qgCgk9SBk4GegpLLZ8y97TTq+ittt8x/Wo8r0117dX3PqTRdP1GH/AIKN+JLmbT7iHSxpsst5JsIiMJtFUOTjGC4x9RXL+AdCb4zfs73HhHSYvtF54U8Wg2jbhxYzSkn8AhP5V43rXxl+KWreFT4a1PxxqlxpbRrE0JKKzouMK0gUO3TnLHPfNZPw78e+MPAk11N4P1+40mS+QR3DQojb1ByB86nGM9Rg1X1Gq43ulJWS3tp39bi+sU1K1tHufWFxq+k3/wATvid4p8O2dpqet/D3QYbPQt8CyeSyI4lnReQSGBwfQY7nMOn/ABA8b+JvgJ8PdX8Tao9tf6r41trG5j+xRRDVoFn3q+AuV2mMDKbQdpBBzXyb4P8AF3ibwn4kHiHw7rd5p2pktuuIWBL7s7gykFWBznDAjOD1ArS8XfE34geJvEmna7rviq+vr/SXWSwkkCBbd1bcGWNVCZzjnbk4GcgCpeWy5ktGlbV76K1vS+o1i42e6bv6f1Y+s77xHdeJPjR8V/hnqdhpR8M2GiSXUVlHYIha4CIxmZwNzOS3JJ/hXGDyfDP+CedxZxftF2X2to0mn0y4S0aQj/WlQcD3IB/Wq/wE+LFtpnjvxh4m+IWr3NxfeItBlsxcra72lmIUKCsagKMKBnAHFeP6Xc3dhPBdWdzLbXNuQ0c0EhR42HdWHIP0qqODko1KW10lfpe2rJqV05Rn2f4Htv7Mvh7xcv7ZNmJrC/W703U7ifVZZFYeVHhwxdj2JZR75FejJqKeHfAfxf8Ai38P7SGXXW8XyWVnqK2a3BtrfzIy7xhgwAYysTxg4XPQV4T4g+OXxc1zQpdH1Px7qc1nMgWSNBFEzKOxdEV8cc889811Pwp+MEPgT9mPWPDeha5eaZ4wn19b2yeK23p5JWFHyzKU5VZBhh6d8VFbC1m1JpN6Kyva17u+hVKtTV1fu7ve9j2i+8QWumfFD4Q+Mtcsra11rxppbWHiKLyRD9qR0RFmkXA6MQfocdAK5zxp4UsPhh8NW8Ba28cbeOPG6bLYPs26eso54PygggV87at438R+I/iBY+JvFeuXeo3dtcQsbiTGURGBwqKAo4HQAZNdP+1x480z4ifGi48RaFqN5eaX9lhitDPG0RiIHzKqNyBu5z3ojgqinCLeltfk7pfj+A3iIOEnbXp8z6h8Jarr2o/tY3nwtuPDtongXw/YRXGnWS6eix2UkXltDMkgUEEnOBnGCRjrXn2nXGo/HT4VfEbwjHayNrGl+J/7Y0mBk2ssUsrApg9ML5n/AH3XiA+OHxcGnWOnr491X7PpzxvbLmPcCn3dzbdzgejlge4NVbP4ufEq08cX3jC08W3cWu6lbrb3d6sMO6WNQoVSuzbxsXkDPH1qY5dVWuielt909369RvFQejvZ7+j/AMj6mivdOl+PWu6Xoqx3l/8ADnwD9h0wqvP2naocrg8kKVGOxzXFfD3wknhnS/gv458P6HdL4k8R6pIuuTtJMxuUfcW3ozFVGMtwBnFfOnh/xf4p0Pxg3ivSNcurTWXmeZ72Mgu7uSXLAghsknIIxXSw/HH4uw319fJ491TztS2i5YiMhgBtG1SmE4/uBa0/s+tHSMla3W/a33a39SfrNNrVa3Perm2tPhv4P+LHjT4dWVm3iPT/ABS1jFdC0Wd9LtmZCQisCACWPbB4z0GO10nxb4m13xV8D5dfv2guNdgurvUdLa1jjDyR27hLj7u5dwkPy528jAGK+NfAvxB8a+DdYutU8L+Jr/Tru+BF1IrCQT5OcurhlZs/xEZGTzyasXfxN8f3Pj6HxtceKb6bX7ZdkF7IEYwqVKkIhXYowTwF7k9eal5bUb1afm99rW9L6gsVFWsreXTe59A6/wCJrvxz8FfjRpGvWWmCw8IXxOhW9rYJCthtldcptAJPy7iTkks3Y4qv8cvFPiX4SeBPBmjfD/S7GHwjq+g+Zfs+npPFqc0ifvBK5G7ODnhgenJHFeZ/DP4jaPYfBz4naN4ivbhtc8YIj2jLbFlmly7OWZRtTJb2HNW/2Z/jFceD1vtD8WeIr2fwr/ZVzHBozwfaY5ZnXCIDtJjXr3C89KX1WceZqN1F7dHotV53K9tGSSbs2t+3qYP7JPz/ALTPg35VCtqWdoHA/dvwK90/aYtovDvwrvIfA4jm0PxR4tuU8Y6pnFzFN55H2Zhj5IwQVznn/gZ3fK3hzXtU8PeJ7fX9CumsL+zmMtrLGqsYScjgMCDwSORWsvxE8bLpevaaPEM5s/FEzT6vA0UbJdyMclyCvysT3Tb0HoMdNfCzqVo1E9FbT5/1Ywp14wpuDWrvqfYK3mqp+1BpfwasvD9p/wAK5ttHSZbFLFPK4VnW483buDeYByG5OT1Oa43VdXl8RfDP9oS9NvIsj6nAkMTIQ4jQog464+U14HbfGj4qweHLXQofHOqx6dabBBCrIGUIcqPM27yAexYjHHTin2/xs+K9v4muvEUPjW+TUr6BILmcQw/vY0zsBTZt4yeQM89a5o5fWTvp0762ad35s3eKptW9fxRwXI4PBop9xNJcXElxO5eWZi7uerMTkn86ZXto80KbP/qW/wB006mz/wCpb/dNJ7Djuj9Ufgt/yJ9r/wBe0X/oArsa474Lf8ifa/8AXtF/6AK7Gvz7E/xWfW0P4aPln44H/jPLwef9iz/9GSV9RblxncPbmvDf2jPgTqvxA8fWfizQ/EqaXdW9ssLeYrZXazFWRl5B+b9K43/hmr4n4z/wtNv+/wDcf416NRYbEUqfNV5XFWtZnBT9vRqVLU7pu+6Pqfcv94fnRuX+8Pzr5Y/4Zq+KH/RUW/7/ANx/jR/wzV8UP+iot/3/ALj/ABrH6phf+f6+5m31qv8A8+n96Pqfcv8AeH50m5f7w/Ovln/hmr4of9FRb/v/AHH+NH/DNXxQ/wCiot/3/uP8aPqmF/5/r7mH1qv/AM+n96Oo/wCCnbA/sM+OgD/DYf8Apxtq+Ef2W4nm8B28MalnkuHVVAySS+BXuf7aXwR8eeEP2ZfFHiHWfHranY2aWvnWnnTESbruBBwxxwWB59K4r/gmNpVlqfiDR31GeCG20+4mvGM0oQMyHKKM9fm2/hmu3LPZ4bEylCfMlFva3yOXH89fDRUlytySPbfjN8H9G8J/DqPWNJ1G8utS094Y9ZgklRlhZ0B+UBQRye5PFczqHgWyHwb8P+JrF7uXVdZ1I2fks6+X97au0bcg5x1Jr2DwXoevXmsePF8Y3Okw6b4phdowmqRSFJBxGMA8YXH5VxN1qlvovwC8GyNPHNLpfiFpZY0kBcqkhycZzyAcV61DFVmlDmu09+903b5M82phqV3Llsmn+DSuVNf8EfC3wTq1r4b8Z634iutadEe8k0pYVtrPfjAbeCxwDnIzkdh0qXTfgzaW/wAdo/BOralcT6fdWL3trd2jLHJKm0lcghgPmUg+uM961Pi94Fb4h/EZfF3hrXtGfRtYSJpbia+RGtdoCPuQnJxtzxXQ6L4y0DXf2n9NOk38Emm6Poclkl47hUmYIxJBPGOQPwNZuvX9nzRm3KzcvJ9PTXoCo0ee0opK6S8119TzPw/8NbbWfhbqGtac17NrEWuLptpArr5TqXC5Ybc5wScgge1bWkfDHwTe/GTT/h/FquqXMsdm76vcwzRhFuAoOyL5DgDJznNbnwp8Zr4M+C+s6zbzQvND4ozJbllLywl1DYHXoTyKteBND0Tw/wDtLad4h0jUrVtC1yynurd2uFzA7KGaNsnjk8ZqqmJxF6l5NJXt62X5dBrD0bQsk72v6XZ5x8FfAOm+LfH2p6Lqr38NrZ2VxcRvAVRyyOqqCWUgjBPQVu/CXwb8KvGGj3jSP4wivdH037Zf7ZLZYnIA3iL5ScZzjdjjqa6f4B/EvxVrnxH1rTPEnifz9Pj066MUc6wxoHDoFwwUE8E965H9l+5t7a38aC4njj8zw/MqeY4Xcc9BnqaqvLEyVRydnFRtZ99+hnThQjKCSune912+ZW8L+D/Afiu38SX2gv4jhs9G0oXMC30kAkabJyG2KRsxjoQetTaT8I4db8F+C7/SJ7v7d4hkkN+0zKYLWFOWcAKCMD1J5Io/ZvuLeDwf46We4jiaTRSsYkcKWPPAz1ruvBfjjTPDfwc8BadqUsE2l6ulxYarEHG+GNxgOccqATz7H2or1cTTk4023Zq3/gP+evqOjToTgpTSV1+tjgdF+HXhfxL8QNat9A1q7g8K+HbfztQ1S5Cys4XO7ywqqMHa2OvC556VY0XwD8P/AB1pOqRfD/U/EEOsaVAbkW2sJCy3cY4IQxgbedvJ9Rx3HZ/CjweNC1vx14Kk1KxOi6xYiO21L7ZHlQwcRnbnJ4JBx0K+4rM/Zn8O3fhm68Ua+1/ps95ZRz6Xa2f22NPPlUqS+5jgJwMHvmpnianvNVH7qjy+d7b+v4FRw8bxTgtb38rdjD8HfCfQ9f8AgrH4hi1G9j8RXaXBtLRnTyZjF8zLt2bs7Qf4q5bUPB+nQfAex8aia7/tG51WSzkiZl8sKpPRdu7dx6/hXWXniK48O/BPwRqtjdxtqGna/PM8aOCT13AgHoeR6c1s/Hx9AT4D2LaFe2z22qa02owW8bjdCJQWZCvUYYkVrCtiFVhdtqUn+F1b02a+ZE6VF020tUl+NtfzOC+C/gvR/HNprelNc3cPiGC0NxpUayKIbjb95GBXOc45BH3vatRfhvomneDfC8mvXOoQ+IPFOoIkNojoqQWpcAyMpQndgjHP8Q44Ncl8INTudI+KWg39rceQ6ajCrOTgbGYK4PsVJFegfGLWG1D9rO1dryKazsr+zit2WQeWkYCMcHOPvM2a3xH1hYhxjL3bX+7S3o9GYUfYuim4+9fl+/W5avvAfwgt/iwnw/aXxt/aLXS2wnEtp5G5lDA527sYP92sWf4Z6Kmh/EK6W51BpvCl6sFiodMSKSo/eDZknntitXXLu0b9tiG7W5hNv/bELeaHGzHlLzu6V0dh4jl0LT/i/qej6tDbX39qK9nMkiMx+ZRlQchuM9jXC54iny8sm21F693JXOpU6E+bmikk2tOyWh5fovgjTrr4Da340uXvo9Q03UI7aKLKrCyN5eSyldxPznoR0Fd5efCn4Z2/jLR/Bk+o+KI9X1nT1uYLkNA9qjMrYDDaG6qePcc96gk8aaz4r/ZV8SSeJdcW+vk1aFIFl8tH8sGE4CqBkZJ5x61p/H74m6r4Y8QaTB4Zj0UzPoMQ/tH7Ks11Azb0ISTPy4A6EHqfWqnPGVKnJF2d3s9FZLrbb5CjDC04czV1ZdNd9TmNH+G3hHS/BGva54vuNeuG0bWW04Jo/lfOAQA22RT65PPHvUHwv8J/C7xl8SJ9BW/8S6fbS2ytp6XkkEdxPMMl1JCMvTBA4PWup+CuqeJ5/gHrA8L65bWviO41ozeZcXESMwJUux8zjnntVD4eeCtX1r4yTav8Rtas7i606GO8bytQh3XbgkRoGQhVwV56dqHUqL2vPUs1tZ69Nl+twjTg/Z8sbp76affc5rUvCXgi4+K2j+DdLt/FdjNJqX2TVF1RrcOqkgKYjGCM/e5II6Yqzpvwp0+6+JHiqzuNVmsfDXhORmvbyRRJMYxyFGABuIDc4wMdD0ra1iDxPJ+0f4f8XeKv7Lt477V4lhS11COYQxpgAMVPYY5PU5rqvCsC6/4q+Kvh6S8srfT9bnKJfPdINkm0hflJyynPUelEsTWhFWnpyq+t9b627tIIUKcptOP2nbppbQ890/wH4E8aeG9Wufh/qOvRano0JuZbPWEib7TEO6GPG38c/TvVnSPhPoWqfA628SWmoXw8RXVrNdQ2bOhhlWJh5gVdm7IUg/erY/Z00G78N+HfF2vfbtNmvTbz6ZBZ/bETe6H5n3McbfT1rP1HxRL4Z+FPw01mxuIpLvTby5aeFJASyEgMrDPRhkc+1U6tfndOnNtJq33Xs/K4o06PIp1IWunf8rrzOO1/wfplj8DdB8ZRzXZv9UvpreeJ3XyVVGcDaNuQflHUmrvgf4eweI/g7qviO1+2y6xa6nDZWdtGy+VLvZF+ZduSfnPQiuz/AGjF0K2+Cug22g31tNZ3GrT3ttHE4LRxTB5ApXqNu/b+FN+Avi8+DfgJrmsW8sDXFrrUEn2d2XdLHuiDgA88qTyOlavE13hfaQ+Jy0v2vsRGhRWI5JbJa+vc4H4ueFtA8M6zYeGdFvbrUNajRV1Ry6GFJ2xiKMBQeCeck9q6n4tfCbQ/Dvw9m1fQ9SvrzUtHmhi1yGV0KQs6A/KAoIwWA5J610Vn4K8O/wDC8tO8b6fqNo3he5hfWGV7hN0MgG4xFSc5LHP5+lW/h/4v+Hvi/wAUeJ9Bjj1qzk8YQSNcTapcwm2Eig7SgHKnuM/3ayli63LBwbairy+b1T/H8C44el7ymkm3Zfdo16ni3iTwNpMn7Nd54/a4vBqUOrCyWIOvkeWQDkrt3Z5/vfhXkH/BOzI/4KI+HfrqP/pBPX0N4y8my/Yz1jSZbqD7XB4nwYRIpYhcAkDPI96+ef8AgnYf+NiXh366j/6QXFeXm1SU6Tcnf3nb0sellcVGWi6L8z9YqKKK+fPbCiiigAooooA+H/8Ago4x2+ERngyX5I/8B6+XhX0//wAFHOnhH/rpf/8AtvXzAK+7y/8A3aP9dT5XF/xpf10Foop0KGSVYgcF2Cgn3NdrdjlG811nw1+H2seOdL1640S7svP8P2JvprOVnE1zEOGMWFKkg44JHUV77ffDv4R6P8V/DvwRuPCVxealq2mo9z4nN5Is8dyyvIu2IfIU+XHsDjkjNJ8Ibbw1o/8AwUB1Lwt4R0yOx0NbW505oI5GkVitvukOWJP+sB79q8ueYc0ZciaaXNr2/wCCdkcK01zNWvY+ZfDOiaz4i1RNM8P6VeapeupdbaygaWQqBkkKoJwKi1jT7/S9Wm07VbOeyvLVzHPbzxFJImHUMp5B+tfQXwDEfwv8I/Eb4srGom029l0bQo5EGHk84g4/AAVv/EzwXoPi/wDag+Hfiq6sY73w/wDEO3SS7hyyI8qRMWGVIP8Adbr1p/XrVGmvdS387Xa+4Pqt4rXV/lsfKtJg9a+j/hJ8NPBes/HL4n6dc+Hkv4fC/wBqfRtJmvHt7NtsjoqSz5yoHyAEn1PODUHh/wAJeCda/ai8MeDdQ+H9jowaGT+2NNs9ba+sp8oXhaOVSGDYzuGey8dc3/aEG2rPRX6dr9yVhpWTutXY8g8SeBdS0L4c6H4x1C8sI4PETSfYrNZHNyUQ4MjLt2hM8Z3fhWl8Nfg58SPH2jtq/hbw613YrMYVnluYrdZHHUJ5jLvx325wa9A+GPhfQfFup/FTSNdgku4PCmnXT6BJd3czf2aqTOFjjBfAXgcEda7vxRZeCE+D/wAFYtb8a6toDW8MVzpsVhpbXAuZy0ZLMVI2nJxn/aNY1cbOK5Y/FftfS11t9xpDDJvXt+tj5T1jT77SdWuNL1SzmtL20kaK4gmQq8bg4KkHoarcV9jfGzwd4P8AEXxk+L+oaxpcd5c6L4Qt7y2k3OrW9z9nbD4UgE4WM85HFeR+EfDXg1f2Ubb4garoFrPqGn+MIrS5kaaUfbLU+WWjYBgBxIeRg/L1rSnmEJQTcXd2+9q5EsK1JpPT/J2PFRnmkX619TzfB3wRp3x28Qanc6NDN4Es/C/9s2sLzSLFl0wih924nIz1/irBXw98Kvhz4N8Cz+J/A7eJrzxs63d3PNfyQpp8DuAFiCEbioYcHrg884prMYO3LFtv07X7h9Vn1aR87/xfWjtivr/Wfhn8LLXxt8SrLU/h/b2+m+D9Etr61XTdSmM0wYSSlsucIzKFQqQQNuR1ryj4/wDhzwVN8DfBXxK8JeGx4bm1y5ntLzTorp54soXw4ZznPye3B6cU6eYQnJRUXrbt1V117CnhpQTu1p/wx4vRRRXoHKFFFFABRRRQAUUUUAFFFFABRRRQAUUUUAFFFFABRRRQAUUUUAevfsM/8nA2v/YOuf5LX6N6f/x5x/7tfnJ+wz/ycDa/9g65/ktfo1p//HnH/u18pn38VHvZX8DLFFFFeEesFFFFABRRRQAUUUUAFFFFABRXLeMfiJ8P/Ceqppvirx14b0K9kiE0dvqerwWsrRkkBwkjglSVYZxjKn0rM/4XZ8GP+iueBP8AwpbP/wCOUrgd5RXB/wDC7fgx/wBFc8Cf+FLZ/wDxyj/hdnwY/wCiueBf/Cls/wD45RdAd5RXB/8AC7Pgx/0VzwL/AOFLZ/8Axyj/AIXZ8GP+iueBf/Cls/8A45RdAd5RXB/8Ls+DH/RXPAv/AIUtn/8AHKP+F2fBj/orngX/AMKWz/8AjlF0B3lFcH/wuz4Mf9Fc8C/+FLZ//HKP+F2fBj/orngX/wAKWz/+OUXQHeUVwf8Awuz4Mf8ARXPAv/hS2f8A8co/4XZ8GP8AorngX/wpbP8A+OUXQHeUVwf/AAuz4Mf9Fc8C/wDhS2f/AMco/wCF2fBj/orngX/wpbP/AOOUXQHeUVwf/C7Pgx/0VzwL/wCFLZ//AByj/hdnwY/6K54F/wDCls//AI5RdAd5RXB/8Ls+DH/RXPAv/hS2f/xyj/hdnwY/6K54F/8ACls//jlF0B3lFcH/AMLs+DH/AEVzwL/4Utn/APHKP+F2fBj/AKK54F/8KWz/APjlF0B3lFcH/wALs+DH/RXPAv8A4Utn/wDHKP8AhdnwY/6K54F/8KWz/wDjlF0B3lFcH/wuz4Mf9Fc8C/8AhS2f/wAco/4XZ8GP+iueBf8AwpbP/wCOUXQHeUVwf/C7Pgx/0VzwL/4Utn/8co/4XZ8GP+iueBf/AApbP/45RdAd5RXB/wDC7Pgx/wBFc8C/+FLZ/wDxyj/hdnwY/wCiueBf/Cls/wD45RdAd5RXB/8AC7Pgx/0VzwL/AOFLZ/8Axyj/AIXZ8GP+iueBf/Cls/8A45RdAd5RXB/8Ls+DH/RXPAv/AIUtn/8AHKP+F2fBj/orngX/AMKWz/8AjlF0B3lFcH/wuz4Mf9Fc8C/+FLZ//HKP+F2fBj/orngX/wAKWz/+OUXQHeUVwf8Awuz4Mf8ARXPAv/hS2f8A8co/4XZ8GP8AorngX/wpbP8A+OUXQHeUVwf/AAu34Mf9Fc8Cf+FLZ/8Axyj/AIXb8GP+iueBP/Cls/8A45RdAd5RXB/8Lt+DH/RXPAn/AIUtn/8AHKP+F2/Bj/orngT/AMKWz/8AjlF0B3lFcH/wuz4Mf9Fc8Cf+FLZ//HK7LT7q2vrGG9s7iK4trmJZYZ4pAySowyrKw4IIIII65pgWq8m/aw/5JV4p/wCxavP/AETJXrNeTftYf8kq8U/9i1ef+iZK68D/ALxE58V/BkfmxRRRX3q2Pkw71f8ADOj6h4h8SWGg6VCJb7UrlLa3RjgF3YKMnsMnrVBa9q/Yl0y2tfG2tfEbVY/+JZ4H0ma+LsPlM7IVjX643ke6iufEVPZU5S7fn0NKUeeaRwnxk+Gniv4Ya9a6T4sgtY57u3+0QPazmWNl3FSN2ByCORjuK47zI923eufTPNfRvxDlvfir+yr4Z8a3CNf6x4b8QSWOoru+aaOeUMB7DLxrn0Brtf2ldat/DENx4P0HU9D3jRIoz4BbwsbmRA0ZLyC8QdU5f0G3NcVPHTXLCUbyu0/l9/c6pYaOrTstLHx7vQZ+Zfl689KRZY3OA6k+gIr6N+K2tXfhH9nf4KeKNAFpDqVraXJSd7WOUFjGqncrAhjhj16da7r48+INQv8A4veAPh3ftp8Phjxfp2nyaoFsIVa6Z5jvxIFymdqj5SOvvVvHS0tDR369t+hP1Za66q3TufHIePdgSKW9M80pK7iu4ZHUZr7P0fVLnxR+0B42+Eet+FtJj8F6RpksUFrHpqRixSKNDFL5gG4Z4I5xyMV5X8XLAj9jz4az6Ra/aJU1a4iW5gjBYtuYRgkDkscYBohj+aSTja9uvdXX5BLC2u072v8AhY8FVlKZVwR6g02ORGJKyKcdcGvtG98I+G9e/bT0S11PSobqXS/B6ahd2MkI2NdIFCb0x1AcNgjqBXJr4jvviF+y/wCL/GXi/TbC21bwfrcU2iX8NgkBjbfHmEYADf3SDz8wz0FSsxvy2jvbr30XqH1Xdc39I+Wt6bd25dvrniuz1Dwt4cs/gnp3iqXxEX1/U9ReCHSYXidYrdOssmDvQnsD1r6p1DRNGtvH7/tANaWlr4fn8EC7lRIl2NesmwR46FsEDjulea/ECx07Wf2dvgv9tggjTVtakjvpIgFLB5PmUt+JHNT9ec3Gysr6/c20X9V5FK7u7afhqfNvmJuK+YmV6jNDSKFDl1A9c8V9y+FbyXUP2sLz4SS+ENNTwd4e0+K4sbcacgNrJF5bRTCQDPzEkYJwQT71weg6mtt8K/ih8Y/CeiWl14obxLJbRvLYrN/ZdkGQ5EZBAG1iWOMfKM/dpxzJt/Bvbr32v2F9US69/wANz5ZhHnTRqhB81gFOeMk4ruvi58IfGvw10nTtV8TW1mLPVD+4ltLgyAHaGw3yjacGsXxp4pvPGXjqPxDqFpZW93ctAtx9jgESSuu1TIVHAZsZOOPavp/40XUPi74g698HNSf/AJDPhyxv9AY8mPUIoCQi5P8AGoIxWtfEVKcoaaat/h+RFKjCad3rsj5j+KXgTXvh/rNrpviIWi3F3ZpeRfZpvMXy3zjJwMHjpXMpIknAZW+hzX23q/hnSNZ/as006zpcWoXWi+A472w06ddyzXMe0Lle5UngeuD2rhNP1OX4ufsx+Ldc+Iljp8NxoOsQLpWqQ2KWxi3vGskKlQM4BAOcn5xnoKxhmL5YuUe1/ntZdS5YVczV+9vkfL0k0anDSLn0Jo81B/Gvr1r7ht9evfCX7V2jfB7w94c06Hwiulr5cUWmxu7BkZjcmQjJww5PQ4OcmuX1/wAY6h4d/Zm1/wAa28Wi6prlt43uLS11G50uJhEA2zeiBdoO1dvTHJNCzKTaXJva2vfbp5D+qRtvtufN3wl8L6b4y8VR6Nf+LtP8O+eFW2ub2J5EnlZ1VYht6E7s5JA4NM+LPgvVvh54+1DwnrZje6sJABLFnZPGwDI657FSDjtyO1fS3jb4f6V4r/bE8HT/AGC2s7ObQbfxBrflpsicxkkkjoMkID7Zqp+0va6Z8S/FHwv+J2h6MNRtfEF//Y93YmQKJjHcHZGzdBuHmjJ6AClHHv2sf5WvufTX5MUsN+7fdP70fKEckbNtDqT6A0B1KsQwwOvPSvqr9sDxJDaL4o8IaF4h0PWoIFEDeGIvCbRy6JGsat54ulGDs4OTwN3tWf8AGzT7n/hLvgXLo2nF2uNPtFD28AIlfzELrwOSE3E+2a2hjuaMW425r9eyv1sTLC2bSd7HzIZI1wTIgz05FAljbGJFOeBzX2v8O9e8n9ujxR4H0wWD6Fcma8ntnsomLXawxqQHI3AAg/KCBwfeuJ+FfjDXPH/w6+MF34qWxuL3TfDhhthDYRQmJQbgnhFHIJ69an6/L+TSye/f5B9Wj31u19x8wb0DEbhkdRnpTfMj2g7lwenPWvsz9nnwt4X8QfAP4dy6ylrJf2mp3t1ptjMoRNTuEDlInfB4HXBznFcRpN/rd58HfjL421PSY4/FbXsem3ESQYOnQcAoi44HOM985oWYRcpR5dnbfzsN4WyTvurnj3xU8MeGvCmj+Gxp/iI6nq2qaal5qkUbxvBZs4G2JWXksOcg9OK4xWQ5AYE98HpX2V4C+HHh7wh+0NoPhLR9Ak/sPxd4Ikl1uG4d5l3HOZMuTtIOF4xjf71z3hHwenxh+BPg2z0uCOa98G+KTpV9KkQ+axLA+Y/qAnl/98ms4ZlGKV9V39b/AKqw5YVvyfb0sfK6lXGUIYeopSe1ekftceILHxL+0Fr93pUcK2VpMtjAYYwqt5Q2seOD8+7nuMV5vXpUpupBSatc5ZxUZNJ3sFFFFamYU2f/AFLf7pp1Nn/1Lf7ppPYcd0fqj8Fv+RPtf+vaL/0AV2Ncd8Fv+RPtf+vaL/0AV2Nfn2J/is+tofw0FFFFYmwUUUUAFFFFAHgP/BT7/kxnx1/u2H/pxtq+C/2ZQG+HMIYDHnydf96vvT/gp9/yYz46+lh/6cbavg39mVSvw6hJ/imkI/77I/pXucO/72/R/mjx88/3VeqPSFjj/wCeS/kKdgBsgAH1xRRX3NkfI3Y0ojHJRSfXFKyhhggH616F8AdU0w+LtN8M6n4R0HVotU1JEe5v7UyTRK2FKoc4A4zyOpNd0p8Nal+0fD4D/wCEC8NW2n2mqPGZYLPbLOqxsQr84IyQcY7CvPrY32VSUHB6K+62OunhFUgpKW7t13PA8DfnjPrijYnPyrz14r2r446Zrnhy3u5rn4S+FtK0lL8R2mowwxmWRQ+UBAkJ+YDnK9z0ro9P+H/gXXxp3xXitrSy8LW2ntPqmkxxgA3CDGwL0wT1GeTj1rJ5nTUFOUdHtaz17adWXHATlNxT1XdNad/kfObAEYIGPcUjKDjIB+or3f4Ip4E1fw74u8TeJvCulixXVLeGKNbdQtjFKQnyf3Qu4McehrN0vwHY6H4O+KVnrGmQXF7oSQnT7qWIM6I3mFXRu25dp4/pVf2lBScJRad0vvt+V1cX1GbjFp3Tv+H+Z42QGxkA46cUYAOQBk9eK9sufDPhxdJ+E7jRrLfq9xt1FvJGbobukn978av/ABP8J+Gfhy3iTxFq3h+zmm1a7e08N6a9uGghQAbpivQdePw45NL+06fMoqLu72Xezt/XkV/Z9RJybVla/wA9TwLy0/uL+VKUQ4yinHHSvb9f+F2o+JPgr4I1HwX4Xt5tQmtpH1OeBooXlzt2lyzLu/i9cVP8SdJ8MfDzXvh3Lr/hGxaNtLYa5aiBGM0myNWdscOysxbryR1pxzKlJ8sVeWuml9P8+gngKkbt6R011trY8K2gNkAD3xSAKGJCgZ74r2X9pq207RFt7bRvCnheHRtYijuNL1WwtDHc7BglSd3v6cg+tZPwN0bRPGnhPXfB02nWg8QeQbzSL7ygJmK/ei3dcf8AxXtWkMcnh1XcdPyXf5dTOWEareyT1/r8zzHrwaTaAuAAPbFe9t4b8J6P8SvA/wANZdE029voWWXXrpoVZppGjZhETjJUdcHtt9KteCbvwvrP7Qlx4BuPhv4RTT4bu7gE6WH77bEHKnJOMnaM8VhLNFZtQbSV+m19/marAS0XMk27fM+e8Lt24G30xxTdq8fKOOnHSvZPD/hvwx4a8A+IPiDrGjW+rPDrUun6Xp0+fs6YkKhnUdR/LFMn07w38QPgjrfiWz8Nad4f1rw5Kpb+zEMcFxG2OCpPXB6nnjjrWv8AaEL35Xy3Svpu/wAepH1OaW65rXt5HkG0bt2B9cUigDooH0FfQepXnhO++C8PjXwj8PPCFw2nEQ63aX1iDJbtwNyspGRkg+pDD0IrO+AuoeHPEmj61BqXw98Ku2g6M1xHN9hzJcOgAzISTnPU4xyaj+0v3cp+zfuuz1VyvqXvxjzrVXWjPDGRTyyqfqKNiYxsXH0r3D4YaXZfE3wj4yuLHwPoNvqlvZRR6dBYW6xLG53Hcpc/Kx9cjoKiPwyv/C37O3ivUfF3hiC11eK4iawuJGilkSPKA7WRm2jOeM96f9o0k3GStK6VtL62/K4vqdSSvF3jZu+vQ8UCIM4RRnrxQyIcAopx04r6lbwlpC+L/CmgWnwr0m+0bVNKSTUdU/s8h4HKsCfOHyg8KeeTnjqK4T/hE/C9r8PPihJZ2dvef2JfpFpt3KoeWBdxBCuefbPfFZ082pzv7r6dursaTy6pHquv4K54syIeSin8KAACSAAT1OK9v8JaV4z1HwjZ6jpvwR8H39k0C+XeSxw75gowXbMwOTgk8daboPgKbxp8A7u/8PeErFvEDa/IMWwjiaGIEho1d2HyjgYzWv8AaNOPxJJXS3Ttfvrp8zJYOctnra/XX0PEwFGSFGT1OKMDfnA+uK9r8a+DYPAfwT8J6j4i8J2aa1FrudQSTy2e5hDSMIndSQVKhRjJq78cH8NW3w+svE/g7wR4UfQdagNv9pNlsvLCcggjhgMjBxgcFe4IpLMoSlFRjdNtJ6W0KeCaTcpWaSdtb6ng2xCclFz9KGAIwRke9LRXp2RwmD4wVBCxCgHZjOKwf+Cdf/KRLw79dR/9ILit/wAYf8e5/wBysD/gnX/ykS8O/XUf/SC4r5fiL+FH1/Q+hyH4peh+sVFFFfJH0oUUUUAFFFFAHw7/AMFHOnhH/rpf/wDtvXzAK+n/APgo508I/wDXS/8A/bevmAV93l/+7R/rqfK4v+PL+ugtH0OD7UUV2nKe02X7SXiOBtO1Obwn4dufFOl2a2Vv4jniY3IhDZwV+7kqSufcmup+Bfj/AEPVvi94m+MGsaXofhltH0O4c21tc4bULyUt84VzuZ2BYHaOy+teJ23w5+I1zbR3Nv8AD/xTNDKodJY9EuGV1IyCCEwQfWsXX9G1bRNSNjrukX2m3iqHNve2zwShT0O1wDg+tedLC4ad4wdm9NO3X+uh1KvVTTlql+Z6ZoPxvjt/h3b+ENd+HPh3X7OG8lvS17JKC80jFmdgpwTzjPtVzXP2h9UurLwtaaN4M0PQ4fCN+t3pyWskjqoAKtFhuisCQcV43RWv1Ghe/L+LJ+sVLWueyR/tC3yeJfEF/H4A8OLp/iq28rXNLzIYtQk3OTM7Z3biJGBA4IxXNX/xUvIPGOg694Q8LaF4THh1mktbTTYiUkdyPMMjN8zBgAuOgGcdTXP+HfA/izXvC974j0fR5brS9PuYra6uUlQCOWRlVF2lgxyWUcA4yM4qt438Ma74P8TXHh/xNp7WGpWoUzQM6Pt3KGX5kJU5BHQ0Qw+GUmo2v2v5W29AlVq8vkegeOvjrqGt6DrWm6H4O0Hwy/iOXfrN3pwczXo/ukt93J5OOtJ8P/jnqPh7wlo+g6x4Q0PxPH4cufP0SfUt4k088EKpXqARkZ9h2ryrOaM4p/U6PLy8un9ddyfb1L3vqeleC/jd4w0P4l634yvBaaxN4jheDV7K8TEF1GRgJgfdCjAGO2R3qj8UPinf+MPCun+FLDQNL8NeHNNlM8elaWG8t5juzIzNyThsY7Vm/Df4a+OPH9vfXHg7w/Jqkem7ftRjuIozHuBK8O6ls7T0z0rl5keCaSCaN4pY2KOkilWVgcEEHkEHtRGjh/aXilzK3y+X5DdSrybuzPVPFXx88Wa78D7X4ZzWVpBawwR282oRu3n3ESHIjYdAOg/CjwX8cr3SfCei6Fr/AIM8P+KE8NzeZos+pBxJZjghRt+9ggHn6dq8p6LR/DTeDocvLy6Xv8xe3qXvfyPTdP8Ajf4pS58cXWpWdnqN548shZ308haP7MgRkXy1HHCtgA/3RW58UdS06f8AYt+HOmwX9pJe2urXbz2sc6tLCpM2CyA5UHI6juK8W96TA+9jmh4WHNFx0s7/AHKw1WlZ31urC0UUV1GAdBRR1rpPhf4G1nx3ql9Z6PNZW402wkvru5vpmjhihTGSWCsepAHHeolJRV5OyKUW35nN0UcdjkdiO/vRVkhRRRQAUUUUAFFFFABRRRQAUUUUAFFFFABRRRQB69+wz/ycDa/9g65/ktfo1p//AB5x/wC7X5y/sM/8nA2v/YOuf5LX6Naf/wAecf8Au18pn38VHvZX8DLFFFFeEesFFFFABRRRQAUUUUAFFFFAH5u/8FU9Mh1r9tzwfo9wzJDqGg2FtKyfeCve3Kkj3wa9E8O/sEfDnWdMjvbTxtrm1xyphjyh9DzXE/8ABTD/AJSAeAf+wXpn/pfcV9feBrq4tdIZ7eQp9K6sNh1WhLuc2Iqum12PBf8Ah3n4F/6HPXP+/Mf+NH/DvPwL/wBDnrn/AH5jr6V0/WNVvYXkt7tSqyGI7iAdw61P9t1v/n5i/wC/g/xrT6k+6Of60u7PmT/h3n4F/wChz1z/AL8x/wCNIf8Agnj4FPTxrrg/7YxV9O/bNb/5+o/+/g/xpPtut/8AP1H/AN9Cj6k+6H9aXmfMX/DvHwN/0O2uf9+Yqd/w7y8Cf9Dprn/fmP8Axr6b+3a3/wA/Mf8A30KPt2t/8/Cf99D/ABo+pPuhfW15nzH/AMO8vAv/AEOut/8AfmOj/h3j4F/6HbW/+/MdfTn27W/+fiP/AL6H+NH2/W/+eyf99D/Gj6k+6H9aXmfMFx/wTv8ABTL+58ca1G3q1tGw/LIqH/h3Z4U/6H/Vv/AGP/4uvqX7drf/AD8p/wB9ij7drn/Pwv8A30KPqMu6D636/gfMf/DvDwJ28ba5/wB+ov8AChv+CePgfPHjTWMf9cY6+mm1DWl+9cIP+BCj+09Z/wCflPzFH1GXdC+trzPmNv8Agnh4J7eN9YH/AG7If60q/wDBPHwPt+bxrrRb/ZgjA/nX03/aes/8/KfmKX+09Y/5+E/76H+NH1GXdD+tLzPmT/h3j4G/6HTW/wDv1HR/w7x8C/8AQ663/wB+Y6+m/wC0tY/5+E/76FL/AGjrX/PZfzo+oy7oPrXqfMf/AA7x8C/9Dtrn/fmOl/4d4+BR/wAzrrZ+sUdfTf8AaGtf891/76FJ9v1s/dnU/wDAhR9Rl3QfWl5nzDP/AME8fBJQeV431hGzyWtkYY/76FR/8O7vCP8A0Pmqf+ASf/F19Q/b9d/57L/30KPt2uf89l/76H+NH1F90L62vM+Xv+Hd3hL/AKH3U/8AwCT/AOKqeP8A4J5eBfLUP4z1stjkiGMAn6c19Ntf62Bk3Cgf7wpv9paz/wA/Uf8A32KPqMu6D62vM+Zz/wAE8fAfbxprn4xR01/+CeHgYj5fG2tKfXyYzX03/aes/wDPyn5ij+0tZ/5+V/MU/qMu6H9a9T5iX/gnh4JByfHGtH2+zx/407/h3j4I/wCh21j/AMB0/wAa+m/7T1n/AJ+U/MUf2lrH/Pyn/fYpfUZd0L62vM+YW/4J4eC/4fHGsfjbJ/8AFU6P/gnh4Jz8/jjWWHtbxj+pr6c/tLWf+fhP++hR/aOs/wDPyv8A30KPqMu6D62vM+YZv+CeHgxlHk+N9XQ999sjZ/IimR/8E8PCIcFvHWqsueQtmgJH13V9Q/2jrP8Az8L/AN9ij+0ta/5+I/8AvoU/qMu6D62vM+Zj/wAE8vAnbxnrf/fqOm/8O8PBH/Q7ax/34j/xr6b/ALT1j/n4T/vsf40f2lrH/Pwn/fY/xo+oy7oPra8z5ib/AIJ4eC+3jfWB9bZD/Wn/APDvLwL/ANDprn/fmOvpr+0tY/5+E/76FL/aGtf890/77FL6jLuh/Wl5nzL/AMO8vAv/AEOmuf8AfmOk/wCHeXgX/oc9b/78x19Ofb9a/wCfmP8A7+Cj7drX/PzH/wB/BR9SfdB9aXmfMf8Aw7y8C/8AQ563/wB+Y6P+HeXgT/odNb/78x19Ofbtb/5+o/8AvsVhap4lub/Qb0Wuob1jaaCRoz0eNmR1z7MpH4VUcDJ9UL636n5s/ttfCLwb8Jb6x0/wlrl/qzSTPFdz3KoqBgudqbeuO5r9Rv2ef+SA+Bv+xY07/wBJo6/Nb/goL/zC/wDr8f8A9Ar9Kf2eP+SA+Bv+xY07/wBJo64qsFCbijupycoJs7GvJv2sP+SVeKf+xavP/RMles15N+1h/wAkq8U/9i1ef+iZK6MD/vETLFfwZH5sUUUV96tj5MORW9o/jTxNpfgbUvB9hqf2fRdYkWS/tlgjzOy425kK7wBtHAYDrxyawea6/wCEfwx8YfE2/vbPwfZW91LYRLLcedcrCFViQOW68g1lVdOMeapay7mkFNytHdlHwz458VeH/Ceq+G9H1VrbS9b2/b7fyY38wrnaQzKWQjPVCD09BXUap8f/AIw6l4Vk8PXnja7ksJbf7PIPs8CzNHjBBmCeZkjgndk85NcxF4H8TP8AEo+AU04/2+L42JtS4A83OPvdNvfd0xzVn4ufDfxZ8NNZtdM8X2cNrcXkBnhEVyswZAcE5XpzWLjhZTSaTb1W1/UtOqovV2Wg6D4neOovhi/w9XxBKfDUgwbB7eJuN4fAkK7wNwBwGxUmvfFX4ga34G0/wfqviWe50fTGjezhaKISQtGCEIlC+YdoPGW9PQVxiujKQHU464NG9PL3bht9c8Vr7Gle/Kt77de/qR7Sfd9j0bxJ8d/i1r3hNvDOqeNr2402SJYZFWKKOWRAMYeZUEjZA53Md3Oc5qn8NPjB8R/h9pEmleEvFM2n2Mkvmm3aCGeNW7lRKjbc99uM96zvg34Vs/G3xCsfDl7rEekWtwsjz3shXEKIhZiAxAJwOmazrLRV1nx2vhzw1Ob4Xd/9lsJpgIjMC21WYZIXPXrWXssOr0+VW3emn+RfNVdpXd9j0z9lr4mWHh/43ap4x+IHiC8Daho9zC1+6yzyvM7RlR8gLDhTg9BjtXK/Ez4v/Efx/pUeleKvFM9/YQS+ZHbi3igRm7FhGi7yO27OOcda1Pix8HJ/Ael6hNL438NarfaTPFDqGl2czi6tvMztYqwGRkdvXNeZZByFIJHWppU8PUl7WCvt02t2+8dSdWK5Hoew/Ez4j6Vq/wCyn4H8C6brtw+o6XcStq1iIZETbvkMRLlQr4yuACcH6Vxul/E/x7p3w5n8B2niGSPw9cZ8yyMETYyQxCyFS6jIBwrCuP3pz8w4689KXPQEjnpz1rSnhqUY8tr63177kyqzb3tpY9LX9oP4yJpdjpy+Or4Qae8bwYhh3nZ90SPs3SD1VywPGQah8P8Axq+JVr8SpvFi+M7iz1DVTFFqVyLWMwyxoAil4FTYxVc4ITPXHJrzpmC8lgPrRuUts3DPpQ8LQ19xa+SD21TTV6Ho37U3ivw34w+OGp+JPB6qLCZYds625h+0Sqo3S7GAIJPHIz8tc54g8eeLNb8Z2ni3UdXkk1qxEK212kUcRQRf6v5UULx7jnvmub3oMjevHXml3r90MPXGaqFGnGMY2vZWJlOTbfdnZa18VviBq/xAtfHF94nujr9kqpb3sEccJVQfu7UUKVOTkEEEEg5FSfEz4ufET4hafBp/i7xPPfWls/mJbpBFbx7v7zLEqhiOxbOMnGMmuKzRTVCkmnyrTbTYPaTaerPRLP48fFu28Gr4Wg8b3y6atubdR5cRnWM/wicp5owOAd2QMAcCuZl8a+J2+Gz+BDqbHQHuzemzMMeTN/f8zbv/AA3YrBo570Rw9JbRXfbr3D2k31Z7r8fPjXJca9Yy/DbxEyW114Ug0fV3/s8Kz7d+6MGWPcvDn5kx168V5t4b+JnjzQPBM3hHR/EdzaaPPcC4NuiJuSUMrBkkK70O5VPysORnua5Pijmop4WjCCjy39SpVpyd7nonjP46/FfxX4Wm8O6/4xuLnTrpQk8K2sELSqP4WeONWIPcE8981H4N+N/xU8K+E08N6D4wurTTY1ZIojBDK0St1CO6F0HptIx2xXn/AOFGfan9VocvLyK3oifa1L3u7mx4X8WeIvDnjCLxXo2sXNtrEMjSC8JEjszZDFt2Q2cnIYEGunsfjX8ULPx5e+M7bxVJHrWoW6211cLZ2+2aNcbQYvL2cYHO3PXnk1wHFJVSo0payin026BGpNbNo7DUvil48vrXT7e48RSldL1OTVLIx28UbQ3TszNIGVATks3BOOelXtL+NHxL07xtf+LrDxQ9vq+qRrHezR2duI7gL90tF5fllh/e25964I8UDNL6vRatyr7g9pPuz0KX46/Fp/D99oknjjUJLPUmka5DLGZDvOWCy7d6Kf7qsBgkYwayvhx8TvHHgHT9Rs/CPiCXTYNWCi8RYIpPMwGAILqxU4Y8rg/kK5KjNH1ejZrkVn5B7Sd07u6DnqTz6miiitzMKKKKACmz/wCpb/dNOps/+pb/AHTSew47o/VH4Lf8ifa/9e0X/oArsa474Lf8ifa/9e0X/oArsa/PsT/FZ9bQ/hoKKKKxNgooooAKKKKAPAP+Cnn/ACYz45+lhj/wYW1fB/7M7g/Dm3A6rLID/wB9k/1r7w/4Ke8fsM+Ov92w/wDTjbV8efsWfC/x34s+G8E2j+HrpraSeQpczjyYSA3JDtjP4V7OQ1YUsS5TdlZ7+qPKzinKphlGCu7/AOZuUV7lpf7MfiL7OtxrXiTSdPTHKjc5Q+5OB+tXJf2dvD0WPM+KGnIT6rGP/Z6+peb4Nfbv8n/kfOLLMU1fl/FHkPwp1Sx0X4laHq+pTGGzsb+OadwhbaoOScAEn8BXZaT4z8PW/wC1HJ4zkvW/sdtQkmFwIHzsZCoOzG7qfTNdV/wz14Y3Y/4Wrpv12xf/AByj/hnrwx/0VXTfyi/+OVy1Mdl9Sbk5PVcuz2+46aeDxkEoqK0d9+pxfxE034bahq1/rGnfEqS4mvr5pvsjaFcRhFeTLfOc/dBP8POOldpY/GPw5o/jKz8M6d+++H8WnfYLhWtmBlLD5pihG7rkEY5B6Uf8M9+GP+iq6b+UX/xyj/hnrwx/0VXTf++Yv/jlYSr5fOKhUqSaW11t56Jaroaxo4yEnKEEm/P/AD6M5G31/wAH6P8ADXx34Y03V2uV1S+gfSSbaVTLErqTklQFIA746cVvWvxN8N33wC1bS9Vu5Y/FF1pkemlPIdhdxwuTC5cDaCFkYHJycZ9K0P8Ahnrwx/0VXTf++Yv/AI5R/wAM9eGP+iq6b/3zF/8AHKcq+XS3m73T2e6t5baBGjjo/ZWzW66mFN468LtpvwyiGoMX8OT79TH2eT9yN3b5fm/4DmtLX/iL4O8VyeL/AA34i1F10e8ujfaDqP2WRmglwONoXcAT6jufarf/AAz14Y/6Krpn5Rf/AByj/hnrwx/0VXTf++Yv/jlT7XLbp87uttHprft3/APZY7blVn5rscT8T/Feh6t8IPBGgabftNfaLDMl9H5LoEJ2YwSAG+6ehNdDq3ir4deIdU+HUOuapM2m6BpHlasotJjtlVI9sZwuWBZcErkY71q/8M9eGP8Aoqum/lF/8co/4Z68Mdvirpv/AHzF/wDHKr6xl/KkptWv0/mvfp56C+r427bine3XtaxzH7QWq+EfFN9Pr1h8Q31KeILFYaQuhzW8UEWR8quxwPUnHP5VyXwV1uy8OfFTRda1O5a3s7O43XEgVmIUow6KCT1HQV6oP2evDHf4q6Z+UX/xyj/hnvwx/wBFV03/AL5i/wDjlaU8dgY0HR521a23T7kZyweLlVVXlSd77/5nF6R4t0SL9pw+Mbi+f+yf7XmuRcmJyfKO4KdmN3ccYzVvwD4z8O6Z+09d+MLy+aPR5L69mW48iRiVkWQIdgXdzuHbjPNdT/wz14Yzj/ha2m/98xf/AByj/hnrwwP+arab/wB8xf8Axyplisuaac3rHl26fduVHD41NPlWjvv1Od8N+NPCGr+DfEHgPxXfXOn6fe6rNqGm6pFatMImLlgHjHzc8cAdznFQ6t4p8G+E/hXqHgnwZql3rVxrsqvf6rJZtbRxoCPkWNjuzgD25PPauo/4Z78Mf9FV038ov/jlH/DPXhj/AKKrpv5Rf/HKn6xl/Nfndr3tZ2v32v8AiV7HG/yq9rXur27b2IvFWr/CvUvh3png3RviLJoelWoEl3CmgXMz3s3XfI/y555xjGfoMcd8C/FGgeF08VR6rqDRrqOkSWlmwt3bznJ44UHbn3rtv+GevDGf+Sq6b+UX/wAco/4Z68Mf9FV038ov/jlEcRgI05U3Uk09dV1vfsEsPjHJTUEmvP5dzhfhR4o0TRPhb400bUrtob3WLREskELt5jAHI3KCF/Eil8H+KdFsf2ffFvhi7vGXVNVuoXtIPKdg6jZk7gNo6HqRXc/8M9eGM4/4Wrpv/fMX/wAco/4Z68Mf9FV03/vmL/45WksXl8ua8nq09nureXkRHC42KVorRNb9zmfjt8SjrI0ez8J+JtSWwh0RLW+t4ZZreNpMsGVkOA3ykDOCCOKzfAPirQ9N+BvjDw7fXjR6lrDQG0i8l2Em3r8wG0fiRXcH9nrwx2+Kum/lF/8AHKP+GevDH/RVdN/KL/45UxxOXRpKmpO109tdHfXQp4fHuo5tK7TW/dWOCsfDXwwfT4ZJ/ixPbztGrSwjw1cN5bEcrkNg4PGauap4k8M237P1z4MsNZku71NeNxCTaSRebBzh+Rhc5Hyk5rsf+GevDH/RVdN/KL/45R/wz14X/wCirab/AN8xf/HKHjMFJpzqydmnt29EhRwuLimo00rq2/8AmzlY/E3hHUPgl4S8Iapqk0UtnrjTamFt5CYrdnkywbbgnaw4GTz0rb+N2s/DnxVpNvb6P8Qms9O0a12aZocWg3AQyBerSEj5j03EcD6km/8A8M9eGP8Aoqum/wDfMX/xynR/s8eG5G2p8UtPZv8AZWMn/wBGVH1jAKopxqSTTb2779C/YYxxcXBO6S37fM8Bor3i5/Zk1G5Rn0LxlpN6o/vqR/6DmuD8afBv4heGY3nu9AkubdckzWbCZQPUgcivWpZlhKjtGav935nm1MDiKau4u33/AJHkvjH/AI9z/uVg/wDBOv8A5SJeHfrqP/pBcVv+M1IjdWBVlBBVhgj6isD/AIJ1/wDKRLw79dR/9ILivE4i1pR9f0PYyHSUj9YqKKK+TPpAooooAKKKKAPh3/go508I/wDXS/8A/bevmAV9P/8ABRzp4R/66X//ALb18wCvu8v/AN2j/XU+Vxf8eX9dBabJ/qm+hp1Iw3KV9RiuxnMtz6d/bO8Z+L/DnibwRZeHvFet6TbS+FbWSWCw1GWBHbe43FUYAnAAz7Cuq+NXgDR/iD+2bexeI2nbSNE8JRanew277JLlULgJu6gEsM45xnBHWvnP44fEy6+JOsaJf3Wjw6c2i6XFp6JHcGUShGZt5JUYJ3dOele8fs/fFpfHvxz8XeNNX03T9JYeCWtUtJbvzIpvLlVgMsFzu3EY9q8CeHq0aMZxVmk7/No9KFSFSbi3dO1vkchfeAPh78TPg3D40+H/AIbn8I3dvrsWm3FpJqUl5FLFI4USbpDkMAc4GB1HPWulsfh78Ern40y/AtPB+prqcdiyjxW2rymY3KoHJ+zf6vGM84xxjHOa8n8Y/GiXUfAtn4T8HeD9N8G6VDfLqM0VjcvO886kMpLuAQAR05roH/aSvF1CbxNbfD7QbfxtPYC0k8SLPIzdAC4gI2hsD1/EjitnQxdtL21trqtrXfVb6akqpQv08/P0HeJvDlv4V/Y7i1Sxu9QtdWufGElhfNb6jOsF0sLS7C0IfyyVMaENtyMda7HxN4T8D3Pxk+F8viDw1c68PiDoNsdRS51y7aWO4YRf6QZGdnYBWwE3AYHbFeVfD34xtovw8u/BHivwjp/jDQ57/wC3wwXt09u9vOSSzB0BJBJJxx1bkg4qx/wvPVrj456b8RtU8P2V0uiwm30nSIpTBb2cQDCNQwUkld2c4GSBwBxVfV8TeX/b2t97rRfIXtKWny+Vj1bxH4a+CFp4N+JGq23wkXf4FvVsYiPE14ftZYff+98mCfu/NnHWuVi8LfCn4c+A/Bd5418GXfirU/GhW6lf+1pbWLTYGZQBGI8eYQG6N1I6jOK4/wAD/Gm40c+MbbXPClh4i03xncm5vrG6unhVH3EjDqCSACB2PHWrfhX45RWnhnRdG8VfDzR/FCeGbgy6HNc3UkL2aZBVDgESAEDG7sBkd6n6tiYq2rV/5t9OmvfcftaMuyZ6X8NfhRbeA/207r+z9Ru4fDnhTT21ue5eQB0heEgRMR15Yg+qqao/EL4QaR4r/bT/ALPN3JD4d8TWX/CQ+dbAK0kRQtIqEjqzqTnHG+vPdS+PfiPUvDfjW1v9KtZNW8bNHHearHKyG3tkUKtvHFgjaF3jO7PznOcVYs/2hNftNL8IvB4f08694Pi+zWusyTuzT2pBVoHi4GCu0ZyT8uRjJo9hjOfmvrbl/C9/vD2mHty9L3/Hb7jpW8NfCX4geAfGt94N8DXXhnUvBTfaImbV5rpNThViCsgc/u87TwpyM9e1dBp/wX8Bax8ZfB2qaZo7DwLrfht9X1CFruby4SiYb95v3j5mU/e9e3FeZeMvjYl74P1jw94Q8BaT4Sh8RTmTWLi1upLiW7yclQWA2DPpx7Cu5u/iBqmlf8E/tHsNNvrZLu8v5tJuT5oNwlnvkO1RnIDBQPTB96mVPExSs2ru2rva63vr1V0NSoSbuk7K+mnXb7jnPG3gXwfL+zLoXi7w/pH2XVNY8Wz2KXLXMrf6P5k4jQqzlRgKnOM8dTzXoVp4A+B/hz44aR8GNW8C3mt6nLZqbjXrjWZ4BJcOpYIIY2ChDjGRyMjhiCT4v4c+LP2D4GyfDXVfCdjrFtFcy3emXst3JDJp8zqwEgVR85VmZgCQOcEV1Ef7R90b228SXvw90K88a2dj9jg8SSTy7gAGCuYMbSwDevJ7joLqUMU7xV7Xdtbb7PfZExnRWunT8N/myf4n+CPBsH7P/ijxZp3hOPRdV03xb/ZkCx6nPdLbxL8rKGdsPkgnJXPOK2Nf+CfhXV/iF8LfDWj28ukxeJtG+2atPHO8juVUsxXzGYKxAwMDAznBxin/AA38Z6NpX7Gmtah4m0TT/FM1/wCKmkm028vDCZGchjL8uW4PPArkvF/7RGs6zP4a1a08I6PpPiHwtIPsWpWsknl+ThgYPs/3QhDc/MTxwRUxjipNqN9G1e/lp9zKk6KSbtqtref+R1tj4N+D/wAQ7Xx94d8I+C77w1q3g+zlu7DVG1aa5+3iIsrCWJztQMQvAyec5GMHnfiZoOjeDvBnwwn8Pw3Vp/wmemqfElvHqFwsepp5kPyyAP8Ad+ZuFwPaqPij49faNC8QWnhL4f6R4VvvFRI1rUrW6kmlnRt29VDACPcWPTj26EM8J/HZbPwd4f0PxR8P9G8UTeFZC2jXt3cyQvbjgqrKoIcAgdeCAOMjNVGjiVrZtX2b127+uu5PPR2ur97eZk/te+D9E8CfHDVfD/hqD7Np8VvDLDB5ryeVuTJXc5LHkdz3r2zxF8EPhv4e8PWfxF1TQZrjw7p3haG5vdKtLudpr++kJwzMHLRRgEZIIHPsQfmD4g+JdX8aeLL/AMS69cLLf6jJvmZF2ovGAqjPAAHAr1i1/aU12DxRpuor4btJNPtfDw0K+0qW7ZodQhG7DsdnysNx7Hgkd60r0MU6dOMXqlrra5MKlHmldaPbyLmh+HPhf4Q+BWj/ABF8Z+D7jxJc+MNUkjstNh1Oa0h063RnB2up3O3A++Tnjpgk9/qXwY+EunfHbwB4Cg0ea+h1ayvb/UZJr2ZJJ49pa3DBZBtI5GVC52c1494T+Ndtpvg5fCWu/D7SvEeh2OptqGj2t5eyI2msWY7N6r+8UbuhA75B4xq6v+0fqWpeMvDvjObwVpEfiTQm2SajDcyKLu3w4MHl4wi/P1yxGPesp0MU5Pfr17rTS+liozoKKvboeSeMrWCx8ZavYWkflwWuoTxRJknaiyMFGTycADrWbnFdF8UPEem+K/GVxrumeGbbw9HdfPLZ29y86tKSS8m5gDliegAArnetetTvyrmWpxStzO2wUUUVoQFFFFABRRRQAUUUUAFFFFAHr37DP/JwNr/2Drn+S1+jWn/8ecf+7X5y/sM/8nA2v/YOuf5LX6Naf/x5x/7tfKZ9/FR72V/AyxRRRXhHrBRRRQAUUUUAFFFFABRRRQB+df8AwUw/5SAeAf8AsF6Z/wCl9xX1x4S/5ANfI/8AwUw/5SAeAf8AsF6Z/wCl9xX1x4R/5AVenln2jgx3QboP+qu/+v2b+daFUdB/1d3/ANfkv86vV7C2PNe5U1i4uLPSbq6tLM3k8EDyR2yuEMzAEhAxGAT0zXjln+0x4Tl/Z71D4pS6PdwS6bqB0y40GS4H2pbst8sW7bj5hlgdv8J9K9tY18ceIPhfoc3/AAUks/D3mSDRL+JfFNxpw4gku41fGVHGCwLf8CI71yYmU4W5euh0UIwmnzHqfiP9ofWbHxzpPgvS/g7rmr+IdS0OLV5dOt9UiR7VHBOxi0eGKgrkjHXpU/gP9oZ9a8aeKfCev/DbVvDOseFNDk1i5tbvUIpmkjVVbZkKMEh0IOT1rAuSW/4KiRE9f+EJP9K5PWP+T4fjZ/2Tpv8A0jtaw5qm9+tvwNeSFrW6XPafCfxn0/Xf2Y7j4zxeH7qGzgsbq7OmNcq0hEDuhXzAuMtsJB28ZrmfEv7Stvp/hT4f6ppXw91TWb/4hxM+n6ZBfojxMrlNhcqQ5Jx2FeD/AA1+Gmpah/wT5vPGUfxS8c2dtHo+ozHw7bant0txHPMChix9x9uWHcs1M1i11q+8Nfsv2nh3WE0fVZoZkstQltVuFtZPtJw5jbhwPQ1lLE1rL0RoqNO79T6B8P8A7SekXXh3xrLrXgvWNC8QeBLU3OpaDeTI0jpuCjZKFA6n+7xkdavfCL4z+MfHd1o9yvwO8QaZoOsRCaPW5tVhkgSJkLLIUCKSDwBzn5hXAfEr4N3Pgb4F/Fnxz4q8WzeKvFviPSGW81A2iW0KRrIuFjiU/L0Ge3C4Apf2K4PCmneF/B9+/wC0HqGoX02kIn/CG3Xii3kt7d2iyYktM71KYJC4yMc1oqlbnjGbIdOlyNxNP4f/ALUWv+N9Y1HTfDHwG8RX9xo8yw6jEmswLLaHcR86PGD1U8dOOtejR/F3T2+PWs/C5tEuVuNF0Q6s9/8AaFMci7QTGExkHkc5r5++FnjPwP42/bU1X4tWnizw94M8P6VA2nst5q8Npc+JpSjL5jwu4/dj5WyV52Rjls7ept2Vv+ChHjh1OVPgOQgjofkWiNapy35r6jlShzbdDo/hj+0T4o8fWtvqfhj4DeJLzRZ702x1NNXg8uPD7XYqUB+UEkjOOKj1T9pbVR8Z9c+GmhfBrXda1jRJpAVi1aKFriFCB5yK6Z2MCrDBPDV5J+wpa+GIvAml6pqn7QWp+G7qHWpm/wCETHie3trW4/eAANbOdx8zoePmzxWz8aPFXhH4g/tr6HDp3iPQfCMfw5mzrPii+1SOzmvmV8tZQhnXzADvTOCBuk/hwHhVqns03LVj9lDnat+Z9Par4qk0j4T3HjTWdDubGSz0k6jeaW0iNNbsIt7wFvullOVyOMivFLf9qPxHP8Mz8QofgF4kfwwsDTHUxrUPleWrlGb/AFWcBwR0r1P48X1lqX7OPi3UNOvbe8s7rw5dSwXFvKsscytExVkdSQykdCDg14X4W/5RKzf9gC6/9Lnroryne0X0uZU4Qtdrqep+L/2gvCvh/wCF/hXxTJpWo3mpeM4EfRPD9qVe6uHfHyk/dVRkAtjkn7vpW8J/tALL8TtN8B/ED4da54D1TXEDaO+o3CTw3jZYFN6gbWJUAD5iSwHGRnwOG6t/CHxA/Zw8feJZPs/htfC6WLX0q/ubaf8AffePRR+9jOTgAZOcAkdp+1R4k8PfFD4/fCPwr8PNYsPEWpaZrg1S9utJuEuYbK2WSIszSISqkCJmK5z8q5+8ucfbzet9radzT2MNrd9T1Lwj8ffD2o2Xj7+3tHuPD198PXkOpWNzOsjyxAHbNGdoyGIwOP4l/vCus+Bnjeb4i/DHT/GUvhu60FNTDvb2d1OJpGiBwJNwAwG5IGOmD3r5q/bo+HWm6n+098P0gurixT4hXEela6kB2i4iinhIY+pwV6/3E9K+vrO3tNPsIrS3ijtbSzhWONFGEhjRcAD0AA/SuijKo5tSexjVjBQTXU8a/aL/AGkPDPwh+IekeEtT0O71GXUoI7i7uYLoRrYRPIUDOpQljwW7cD3re/aG+MUHwst/DfkeF7zxJd+Kr4WWn2lpdpCTIQpHzMrD5i6gfXrXgel+FB8dtF+OvxFMDXC6mjaZ4bJUltlntlTYT/fMca/ia5f4seMYfiD8C/gHqd/r02kzQ+IBYalqsdyIZbGSJoY2uBIeI2UASBjwODXPLEVLSd99vvNo0IaL7z6Xk+MfiXS/hv4m8YeMPhBrnhmHw9aJcRwXeoxOb/lgVRlX5SuBnIP3hWH48/aJ1bw34BsPHMfwe1zUfDV7pVvqEmqR6pEkduZRjy2+QksuQCRwc1zfxOi8PWP7JHxHsNF+M958SZPsPnSy33iCHU5bJT8oAMZOxWIJ56kVF8XP+UXNp/2Lmn/+jI6rnqtfF0uJQhpp1O98K/HlpPh9qHjvx38PNX8FeG7Oyiu7a/u7uO6/tASHCRwogUlzxgHH4Vz91+1BcaVoun+KfFHwb8WaL4O1GZFi1+SeOVVSQExyNCFDAHA/iGMjqcA8b+11pOqan/wT18HXWn28k8Okrpl5fRoMkQrC6FyO4DSJn657Vr/tbfF74aeJP2SbzR/DvibTda1PxJbWdrpuk2Nwk12JWkjcb4FJeMrsPDKCCAv3iBSlUmrpy2V/Uapwdvd3Z6k3xk0eL48aT8N7vS5YYvEWmC/0LXRcq1rqPyl/LUbcg4GR8xzlf7wrkdW/ad0i18M+OPE1r4L1G80PwXqEeni/S+VU1GdpNpVAU+UAZJJ3cY9a4X9rLwLcaP8AsL+D9W1FprHxT4CstO8ieJsSW8jLHHJFuHTBIPHdAab8efCWm+Cv+CZFro2mL8s0On3txKRzLPMyyOx98tj6KKcq1ZX8lcUYUnb1sek+A/2iE1P4iaF4P8ZfDjXfBl14othPolxe3CXEN4Dlhkqo2DA9+o4GazvDn7R2v+KPEWtad4O+B3iHX7fQtTk0+6vLbVYUUOrMN21kGMgFsZ79aZ8Ifgj4k1bxV4L+IfxK+IjeJj4d0yBtB0+20qKzhtd0ecOF/wBYw3LhuGJUZzwKyv8Agnb/AMhD4qf9jjP/AFpQlWcoxk7XCUaVm0tjtfG3x6hs/iTeeAfAvgHW/HeuaTGH1WLTpY4IbIHGFMjAgv8AMOAMD3wcVNB/aO0rWvhn4q8Q2HgzVv7e8FDdrfhi4nSK5gTeVZ1k2neq45+XNedfsn+KPDXw4+PXxh8NeP8AW9O8PapqGvf2haz6tdJbJdQGSZl2yuQucTRttznk4HynF/8AZbktvHX7YPxU8f6HH9q8J3lsum/aSn7m/k/dhlXswwrH6MvqKcatSUlZ7307A6cFfTY73xT+0R4bsfh/4K8RaBotzr9547uFt9M0i3uUjmR+km9sEDYxCnjqc9jUOm/tGaFL+0pP8Hr7w5eWN1FdfY4tVe6V4JLjyg6xbAmV3DKj5uSBXk37Hfw20vS/2xPHdk91PdWnw9lkh0K3mOVtRcSOSQM8EDI4/vGnTeA7j4gfFr4/2GlyfZ9e0zVtL1TQbpTtaC9hjlaMg9t3K5/2qSrVmk/P8h+zpJtf1qfQngn4n2fiX43eLvhtDo09tceEoreSW9ecNHc+YqtgIFyuN2OT2rvq+T/2GfFv/CdftOfEbxa8PkXGp6NprXcLRlDBcrHHHMm08jEiSD6c96+r846114WbnC/mzlrw5JWFHSuO8Ef8iPqf/YX1P/0smrsV6Vxvgc/8UPqntq+p/wDpZNW73JjsfEv/AAUE+7pv/X2//oFfpT+zz/yQHwP/ANizp3/pNHX5rf8ABQX/AJhf/X4//oFfpT+zz/yQPwP/ANizp3/pNHXzeI/is9mj/DR2NeTftYf8kq8U/wDYtXn/AKJkr1mvJv2sP+SVeKf+xavP/RMla4H/AHiJGK/gyPzYooor71bHyYdq+gv2H72407wf8V7+1k8ue18LtLCy9VZVlIP5ivn010Xgnxx4l8I6XrOn6Dex29v4gszZ6irwJIZYSGBUFgdvDNyMGuXF0XWpOC62/M2o1FTmpep9Y67p2kWWu3X7UAaJbG78ILcwxIeRqbIIcfXBA+q1L4o8P6R41+O3w5Pia1XU/s3gM6gLR/8Al7nQIwBHfk5xXyjdfEXxhdfC2H4dT6rv8OW83nJaeSgIbcW+/jdjcScZxVjU/ir48v8AxFomuPrrQ6h4btVtdNntokhaKJcfIdoG4EDB3ZyOK83+z6yd+bVXS9LWX/BOz63T25dNG/U9o0nXh8RvgX488SeIvDGh2V74L1CO40W7s9PS3WNxIv7hsDD9ADn++OK7mDwh4cuPjHpvxuOk2cfg5/BbateRtap9nWcReX5e3G3dtYHGOqmvmb4j/GH4h+OtCXSPEOtq+nrL5zW1rax2ySPxy4jUb8Y4z0qvN8V/Hcnwnj+G0mtf8U2gCi1ECByok8wKZMbiN3bPYDpVvAVmtGld7X2TSvbz6krE076q/wDme0Nqtr4C+A/grxN4c8I6Pf6j491uWTVZr7T1uVI82QC3jUj5eOAB6Gu48aeCfBup/tReE/Atroy2Gn+GdEl1iSztVEc1xLvDom8csAff2r5n+Hfxi+Ifgbw+2ieG9dWGwaXzVhntY5xC/OWj3qdh57Yqxq3xu+KGoXGjXN54nlkutCk8yyuxDGJ84wQ8gG6QEdQxINJ4GtzNprrrd9dunTYaxVPlSa7aWXTc9a8eatpPxz+C3jPxprvhm00TXvCF8kVpqkAIE0JkC+TIT95lDc/8BrpfFXwx8J+KP2iLT4dXuiSQ+H/D/gdbuyNh+4e4kyo813UZfP3ee6187fEn4veP/Hmjx6R4l1lJLGOYzG2tbWO2jkf+84jUbiO2c4yav2vx6+K9v4dsdFt/Fk0dvp4jW3lWCPz9sbblRpcbmUHHyk4IAFNYLERj7jS3srvS9tnbyf3i+sUm/eV9tbdj1Pwnf6TpPwV+FfjvWdEslubDxFJpM5ktE/0+zbcrbhtwxXAAJ5Gw961/HPgfTvhbovxe8S6jpls1rq0sdn4dFxbqwYzDcTHxxgs3I9BXz38T/iZ42+ILWbeKNX+0xWAP2a3hgSCKMk5LBEAG4/3sZqX4kfFPxz470PTdH8Uaz9ss9Ix9kjW3SPBChcsVALHA6nNUsHW5k7pJvX0vdJE/WKdmkten3Wdztf2BbCx1D9oSG11Gzt7uD+ybpjHcRLKmQq4O1gRmvQPiJ4R0LS7r4YfDXS9Ntbjwf4nv4bi98RxovnapK8g3R78ZjABGFz0x/dNfO3w18Z+IfAfihfEPhe7jtdQWB4BK8KSjY2Nw2uCOwq4vxI8Yj4fx+C/7VDaPb3v263jaBDJbTbt26OTG5OcnCkDk+pq8Rha06/PF6afrr8r6E061NU+VrU+r/h/faTr37R/irwHqvgLRYfDvgiJbjThBpqrLbtCqBS74+cOpb5T1GOteV+L30vWP2KdZ8TxadYxXF145lKTR26I6RM52oCBkDGOK47/ho74wlrVx4s2vash8xLKENPtXaBMQuZRg9GzzzWdZ/G/4kW9vrlvFrNuIPEUhlv4W06ExsxTYSi7cISv93HPPWsIYGvGSlppbq+m/TqaTxFJprXr0XX/I88ooor2zzwooooAKKKKACiiigAooooAKKKKACiiigAooooAKKKKACmz/AOpb/dNOps/+pb/dNJ7Djuj9Ufgt/wAifa/9e0X/AKAK7GuO+C3/ACJ9r/17Rf8AoArsa/PsT/FZ9bQ/hoKKKKxNgooooAbx6UrfSgV43+1t8brL4TeF0t7ARXXiPUVP2K1c5WJehlcD+Edh3NaUaM6s1CCu2Z1KkacXKT0Rs/tIePvht4O8IPafEJbXUIbvZLDo8sSzteNG6uh8s8EB0U5bjK+1fJvxP/a18d6yH0/wba2nhXS1Xy4VhQSXAUdPmxtXH+yK8R8aeJdc8W+JrjXvEOoz6hqF026SaZs4HZVHZR2A4FZZzX1eEyijSSdRc0vwPAxGYVajtF2RteIfGHi3Xrp7jWvE2rX0kn3jLeOQf+Ag4/SsWYCXHnfPjpv5x+dFHNesoRWiVjhcpPdkfkw/88o/++RR5MP/ADyj/wC+RUlFVyonmZH5MP8Azyj/AO+RR5MP/PKP/vkVJRRyofMyPyYf+eUf/fIo8mH/AJ5R/wDfIqSiiyDmZH5MP/PKP/vkUeTD/wA8o/8AvkVJRRyoOZkfkw/88o/++RR5MP8Azyj/AO+RUlFHKg5mR+TD/wA8o/8AvkUeTD/zyj/75FSUUcqDmZH5MP8Azyj/AO+RR5MP/PKP/vkVJRRyoOZkfkw/88o/++RR5MP/ADyj/wC+RUlFHKg5mR+TD/zyj/75FHkw/wDPKP8A75FSUUcqDmZH5MP/ADyj/wC+RR5MP/PKP/vkVJRRyoOZkfkw/wDPKP8A75FHkw/88o/++RUlFHKg5mR+TD/zyj/75FHkw/8APKP/AL5FSUUcqDmZH5MP/PKP/vkU+NUjbdGoRv7y8Gloo5ULmZoaTr2vaXKsmma3qNmyncDBdunP0Br1z4ZftS/FXwnMkWoanH4iswfmi1Ff3mPaRcEfjmvE6OawqYejVVpxTNadapB3jKx9qabffBf9pnTXskj/AOEX8XmMlU+VZHPqCPlmX1HX8q8C/Zj+E/jL4Tf8FN/Dek+KtPZIboalJYX8an7Pex/YZ/mRvUcZU8j6YJ8usLq4sb6G8tLiS3uLdxJFLExV0YHIII6Gvtr9jX4+QePrq08I+PBbHxJYAnStRkUA3fylWGf4ZdpIyPvAnv18HM8DVp0vcbcFrZ9PTyPUwOKpup7ytJ9e59QUUUV86e0FFFFABRRRQB8O/wDBRzp4R/66X/8A7b18wCvp/wD4KOdPCP8A10v/AP23r5gFfd5f/u0f66nyuL/jy/roLRRQxxyeldpylyx0jWLzT5r+y0i/ubO3z9ouYLSSSKLAyd7gELgc8npVJlRsb1B+or7V+Cd5pnw28JfD34TazBGZviJaXV1rKuuGj+0R7YUP1/1f/Aa8q+F/wh8HWkPxUh+IdnqVwfATqYnsbgxSvGDI2QM7TvVU+8DgNxXmRzBXlzLRbeava/3nZLCu0eV6vfy0v+R4BzR2r6G1r4ZfDrVLv4U+JPD+j32maN43vza32kzX8kxXbnJWYnd2xxj8KZ4K+FPgnUfjj8UfDV5pk7ad4XsLqbS4heSqYmTO0lg2W6fxE1p/aFKzbT0/zt+ZP1Wd1qj585PWjk17b4f8G/DnwZ8BtH+Inj7QtQ8TXXii9kisNPttRezitYoywLl05LHHQ5HIxjBJ7G4/Z78FR/Fya9a91H/hB4/DY8Ri0D/6SYyf+PffnOMYO7O7HGc80Sx9JN3Ttr87bpAsNNpWt0/E+YfbNHPXNfRlv4b+DHiP4IN418OfDm+tbga1Dpk8U/iO4drQSSKFlHOHBB+7xjPU1NrXwM8Hz/taap4LtftmneFtD0ePVLyOK4aWZ1EasyK7kkbiTz2GcY4IX9oU9U01a/bpbt6jeFkrWad7fifNv8OKDndmvfo/CHwj8Z/CTXfHXhPwrqehP4N1GE31jPqslympWjOoPzMcxtjf93pjqcjG+3wL8Ep+0fJamynfwC3hj+3Yx9tkXbGY9ozLu3ffw3X+LHSn/aFJXummr/hbTfzF9VnpZ3ufMXNJtG7fhd3rjmveo/B/wo8C/Dfwz4l8ZeHtU8RXHjS6Z7WCHU3tE0613kDlOZG2kE56nuK3ZPgT4N0zx/8AELS7iO8vtP0rwp/bWiNJcPG8LMjsA+0jftKgfN1xSeYUle6f+dnZ217gsLPo0fNPNGSK9cPgPwz/AMMd2nxB+xSf29J4j+wNcfaH2mH5vl8vO3PA5xmu4174PeArb9sPw18P4dLnXQdS0iO5ubc3su5pCspJEm7cOVXgHtVPHUtdHpf8NxLDTdvO34nzUFUtuwN3rjmuj+GfgrXPHWtXWmaEbRHs7KS+uZbyYxQwwx43MzYOOv8AOvWPi78JfCvgLRtL8NXun3E/i7xZrDCwuUuJDbaZZmbYgznbK+0jOc9fz0vE3wqtYvH3xA8O/DvX7vw3Y+E/DaSaupaWY6wdjO6NmQbVJXpyPapeOg43TtfZvbdK/wB7H9WkpWep86OCrFchsHGV6Gk5r6X8JfC34Wajq3wu1e90i4j0bx5p01pc2v2+b9xqMYGJFffuwzZXbnHQ1yU3wr0Pwz8FPiFrviqzmfVNG1saRokouWUeYrYZtgIDghlbkHAH1prH0m7Wd/8Ag2/MTw0kt0eKqpZwqgsWOAAMkn0q5q2k6tpLRpq2lX2ntKu6Nbu1eEuvqAwGR9K7r9k/wf8A8Jt8dtD02ZC1paS/brv5Sf3cWGx9ScCvZ/2m7XxF8Rv2ebrxjrfhvUtM1bwp4guIwt5p8lsz2Ej4RlDgFlAMfI4+9RWxip1o07b7+V9gp4dzpufY+UuTRyK+i2+DXhHxD4s+EupeF9LuI/D/AIxg/wCJvbC8kkKyQ/PcDezFl+XcvBGNnrUd94C+EPhrwr4v+I+raRf61odr4ifRtD0e31KSEfIVDSNOCWbPzEZJGPUkYX9oUtEk79vna34D+rS3vofPHJbnpWxpfhPxJqPhHUPFNjpE0+j6U6x3t4pXZbs2MAgnPO5egPWvoDx/8DvALx+ANJ8Jtd29/wCOtQM4uLi4eR7Kx8sSbChbaxXlQ2MnjNdn4bPwl8Ofs8/ErSNP8LatqHh/QtUt7TVzNqjpPqsitEDKpGPLwcYVcA7e2ayqZlHlThFttr87f8MaRwju1JpJL9LnxpyKOa+mbf8AZ08Jf8LeR/7Yv5fA7eG/+ElEZYC8aHIHkEgDAOc7uuOM5+auY1XwT8OvHnwP1Lxv8PdA1DwzfaFqcVtcWdzqL3kdxFKyqr7n5UjJOB6d88bLMKMrWvbTXtfa5m8NNXvb/M8N53ZoVSwCqCzE4CgZJPpX1PD8Ivg9a/Fm1+Cl9o2syeIp9JE8viMam4VLgruwIB8hHXqPz61xB+FWi6D8H9N1C+Mx8Va74w/sjTr5ZHCWEaTeWZAisFc5XPP97tiiOPpyto9bW87319NA+qz7rQ8x+KHgnW/h/wCJv7A8QvZ/b/ISZ47W48wRBxlVc4GGxg49CK53+lfRV/8ACSxvde+Knh3xTqt5r3jDw1p0Wr2mvPJJGbhRGryRvGXKnIKqCcnknsKmb4LeD9c+JXwxuvDmmTL4V8XacbrUYPtkjFHiG6YeYzbl644I+4aUcwpqK5nd23tptf8AFbA8PNvQ+bqU1s/EiHRbf4ga1a+HYmj0m3vpY7NGkMhEasVHzEknp1zWNXdGXMkznas7BRRRVEnr37DP/JwNr/2Drn+S1+jWn/8AHnH/ALtfnL+wz/ycDa/9g65/ktfo1p//AB5x/wC7XymffxUe9lfwMsUUUV4R6wUUUUAFFFFABRRRQAUUUUAfnX/wUw/5SAeAf+wZpn/pfcV9beEf+QH+NfJf/BSkBv8AgoN8PwR103S//S+4r608I/8AIBFeplm0jgx3Qdof+ruv+vyT+dXqo6H/AKu6/wCvyT+dXq9hbHmvcKy5PDugP4qj8TPoenNrUUJt01NrSM3SxHqgmxvC/wCznFalFK1wTsZh8O+Hz4qHiY6Jpx1pYfIGp/ZI/tIi/uedjfs4+7nFQv4T8Lvrt9rb+G9IOp6pbG1vr02UXn3UJCqY5ZNu50wqjaxIwBWxxRxS5F2HzSMmx8L+GbPwm3haz8O6VBoUkckbaZHZxraFHJLKYguzaxZiRjByc9agj8FeDkbSdvhPRFOg86SRp8I/s/nP7j5f3fPPyYqz411u18M+D9U8RXkUkltpVnLdzRw43sqKWIGe+BXnX7Mnx+8MfGybVLXRNJ1LS7vS0jleC+aMtNExI3Js4IDADHqaylOmpKL3NIxqSi5I9Q1awsdV0u40zVLK3vbO6jMdxbXMSyRzIequjAhgfQiua0f4WfDHSNSh1HSvh14Vsby3JaG4tdFto5YyQQSrKoI4JHB71wnhj9pbwfr/AO0QfhHp2j6pJeG8ms01TMf2Z5IgzMQM7iAVIzjqKz9D/aZl8QX+pw+E/gt4+8Q2+lX8tjPd6bbJJF5qEccZA4w2DzhhWbxFB6stUqqPQ1+DXwiVgw+FvgzcvP8AyALYY/HZ1roYvDXhyLxFNr8eg6amrXFuLaa/FpGLiSL/AJ5NLjcU4Hyk4pvi7xBb+HvA+oeKL+1n8nTbGS9ngQDzNqIWKjnG7jFeW/Cn9oG/8fzaTPo/wY8eLo+rzCOPWmgjazjXcVaRnBA2qQc4P8NXKdKm0rbkqNSaudtB8IPhRDdLcw/DLwekyMHWRdCtQysDkMDsyDnn1zTtS+E3ws1DUJ7+/wDhr4Ruru5kaWaebQ7dpJHY5ZnLRksSepPNVPhD8VNJ+IXi7xZ4f03S760n8Jaj9gupLhkKTtuZdybSTj5e+DXMfDH9o/wZ44+OWpfDHTbC/hvbB7lIr6Z4/s960L4cRgHcc/MwyOimpvR08x2ra+R6pHomixeG18PR6RYppC2/2Yaetun2fysbfKEQG3ZjjbjGKrx+FvDEfhA+FIvDukroLRmNtKWyiFpsLbyvlbdmCxJ6YzXMyfFXSU+PNx8Kv7KvTqNvoras15uTyTGCRsA+9u/DFcZZ/tQeC5/gvL8RG0TV0j/tttFstIyj3l9cAIf3eDgjD55PGPpVSrUluJU6r2PWbvwt4Zu/CaeF7rw9pc+iRxrEumS2SNaqikFV8ors2ggEDGBio/B3gzwh4RFwPCvhbRtD+1bftA02witvN252l9ijdjJxn1NeZ+Nv2g/+Ef8AiDZeB7f4XeLta8Q3ekxanJp+mLFLNbI4yUdVJ+ZQQDjjJ61V+J37SVv8P/A+g+I/FPww8X6eddubi3SyuY445rZ4toHmbjx5gYlcdQpqPbUb37D9lV27nr2seHfD+r6rp+qaroWnX17pMhk0+6urSOSSzckEvG7AmNsqvKkHgVoXEUc8LwTxLJFIpR43AKspGCCD1BFcb8HfHmq+OIb6XUvh14o8IraiIwHXIFj+2Bw2TFjqF2jOf764rE/aa+Ofhr4Kabpdzr2m32pS6vI6Q2ti0YkVUAJdt/8ACMgfU1p7SChz9COSblydT0DwzoWieG9JTSvD2j2Gk2EbM6WtjbJBErMcsQiAAEnk8c1iSfC74avo40mT4e+Fm09Lg3S2jaNbmETldpk2Fdu4hVBOMkd6y/iH8XNA8J/Adfis1pd6jpEltbXEcNqVErLMyquC2F4L889jVj4i/E/RPBnwWf4lapa3TWC2sM62kZUzSNKVVIwScE5cd8UpTpdeg4xqdC/pXw2+Hel6ffWOm+A/DVna6ogiv7e30iCOO6QZwkiKoDAZPDAjmtS88M+HbvwqPDF1oGlzaIsaxDTJbKNrUIuNq+SRs2jAwMYGK4z4X/GHTfiB8INR8deHfDur3E+lyz282gqqtfGeID90qg43MCpA9xXC2/7UVzP40m8Iw/Az4hya9bQC4m01beM3EcRx85TqFORz71LrUYpeZXs6sn6HvVlZ2dnpsWn2lrBb2kEQihgiiCRogGAqqOAAOwrnvDvw1+HWgaxHq+heA/DOl6hCCI7yy0iCGWPK7TtdEDcgnPPOa5L4/fHTRPhL4Z0HU9e8PatdXmvIzx6XbGP7RbrHGHkMmSQAm7Bweua6i+8eRyfCGDx94a8P6t4mhvLWC6tNO0tA93OkhT7qnuofcfZTVc9Ju3YXJUSv3N7xJomj+IdIk0nX9JsdUsJiDLaXtuk8LkHILI4KnBAPI7VHrHhzw9q3h0eH9W0PTb7SFREXT7m0jltwExsURMCuFwMDHGK898F/F/xHrniK303UPgf8QNAtpQxk1HUrNVt7cKhbLn3xgY7kVzfgX9pi48Zw/avC3wU8f6tp32w2jahaW8ckKuuA2WBwuNyk89Kn6xR+8fsqp7taww21rHb20ccMMCBI441CqigYAAHQAdqzvDfhvw94ea6bQdC03SzfzG4u/sVpHCbmU9XfYBvJ/vHJriR8ZdKf4neMfA0Hh/Vp9R8G6QdTuGiMZF2BCJfKhG7O85C8gDNcj8Iv2mV+I97bjw18IfG9zp8t/HZXWpxRxyW9kWZctKyn5Qgbce+Aabr0k0heyqWPWfGHgjwX4smhl8U+EdD1uS3UrA+o6bFctGDjIQup2g4GcdcCtXRNM07R9Jt9L0ewtbCxtU2QW1pCsUUS/wB1UUAKPYCnwXtjNdzWkF5bS3Fvjz4Y5laSPPTcoOVz71YJraMY3ujNylsZel+HfD+ma1faxpuhadZ6jqrBr+8t7SNJrsrnBkkUBnIycbietO0vQdD0zV7/AFbTdGsLS/1Z1a/u4LZI5rtlGFMrqAXIBIBYnGa0eKOKfKuwc0jI8P8AhXwvoOqX2p6H4c0nTLzVH331zZWMUMl0xYsTI6KCxyxOWJ5JrYwD1ooppW2JbbCuP8HqF8FaoB/0FtSP/kzLXYVx/hH/AJEvU/8AsK6h/wClMtLqXDY+I/8AgoN/zC/+vx//AEGv0q/Z6/5IH4H/AOxZ07/0ljr81f8AgoR/zC/+vt//AEGv0q/Z6/5IH4H/AOxZ07/0ljr5vEfxWezR+BHYV5N+1h/ySrxT/wBi1ef+iZK9Zryb9rD/AJJV4p/7Fq8/9EyVrgf94iRiv4Mj82KKKK+9Wx8mHeuq+Fnw58ZfEW8vLXwfpK6hLp8Sy3O66ihCKxIBzIyg9D09K5UV9CfsMvpieE/iq2tRXE2mr4YY3kdsyrK0W2XeELcBsZxnjNcmLrSpUXKG+n5m1Cmqk1F7HlHxQ+GnjL4d/ZG8W6ZBYi/LC32X0M+7bjOfLdsdR1rkAy/3hXtvwL1D4ez/ALRHhnTfAPhOa403VZBaapbeKY4L47S4JeILwpCg8nNeq+JfEmmf8K7+LOp2vgLwOJPCOrLZaY48PRf6tgAxk9WyTgjFc0sdUg1GUbvTy3dttfzN44aMrtOy/wAj4/yvQnFIzKOpr6Y1C50T4VfD/wCGqaN4E8O69ceMdl5ql7qlgLtp2ZkBihz9w4bAxkDjg813Xhnwz4Y8KftBfELwtZeE/D93oNh4dOuxrf6clzLZ3BSPEQZ84j++2z360TzFRu+XTW2u9nZijhG2te34q58Wbh/eFLuHTNfTvxV8bx6b+zT4C8bWngPwGmqeILuf7cf+Edi8r91I+1VGcgHYMgk5Gal/aM8Q2+m6H4C0nTvAXg9l8ZaVFLqDWuhRpcM7yICluwI2HBIHXrTjj5O3ubtrftuH1ZK/vbK/3ny7uXGM80vFfVn7UMvhnwlb6r4a0jR/hxJarpsUEWgiwZdes2aJT5xmXOdh+c56jqetcT8btJsLD4J/BW/0rQrOO+vrWQ3FxFZpm7k3Q7VkwP3h68Nnqfeqp47nUXy2v/lcmeGcW1fY8I5ZRt59K7P4z+CLLwHq2laVHr/9p3t3pkN7exrbCNbNpFDLHu3tvOO/H0r6V8QeAfAy/tVeMtQHh3T7qHwv4Yh1O30SOFUt2usfxRqMEYCkjGCW5zXCH+xfiR+znF471LwfoOi6vpPie2toZtIsVtYLuF5U3RsgyHODgk56dulZLHuTjJL3dL7bvYv6rZNN69D5y3L97PFLlRX19Z+E/Dx/4KJPoZ8M6X/ZP9jLJ9h/s6P7MM2yfN5e3aPmzzjrXNfs+6L4dtfhf4+8V3dj4V0++s9dWzstZ8U2gn02OMuuYgnZh6j++g9RVvMIqN+Xon94vqjvv1t9x8zZU8Zo4HFfSvwjuPDfjj4weKfBd/4c8LD+3tCeKxvdIsh9mnuYlb/SbbeuY1dcjCcZTPJrQ8L+AvD+k+H/AIT/AA98UaNYrrmv65Lf6k0lsBc+RHu2xs+MlWZQNpOMU5Y9RdpR13+Vr3/AUcM2tHp/wx8tUEjjmvoTxn4M0HW/C/xV+JMmmNpup+EfEEdtpljbRRxWkUavEAHhCYbgnPTPfPf0lvDvgib49Wnhu68M6RZr8R/AqT/Z/sMQ/s+9CPhoht/dkorfdxllz1pSzGKXw/0kn+TGsJK9j4yHPFdh8Kvhb45+I1xIvhTRJLm3gdVnvJXWG3iJIGC7EAkZztGWx2r0L4ueGrL4ffsr+H/D+r6RYx+Ktd1me6kle3UXUVvEduN5G4KSF4zj5q6Xx99ssf2dfgvb6HJIuh3OpxPqTQEhJbgzKQJccHnOM9xTqYxuC5OraTe2nX8NAjh1zPm6WdvU86+Ln7PnxM+HtrcahqOlQajplrtM19pc3nRoCucshAkVRggsygZ78ivLcr3OK+3rKTUD/wAFDPEtvub+w5vDyf20H/49zGLdNpkzx3OM9i3bNeYXJ8O/Cv8AZv8ADnjDw94T0HXtS8W6vcJPe61ZC8jhiR5AkSISNpIXtyTnOeAMaGPqOKjNXk7Wtpvd6/cXUw0buzstfwt/mfOHApFIPTmvsiT4WeAz+0RPr48N2yW0Hg3/AISJtAZcwLdE42lOy5P3cYyDxjiuH1CHQvih+zRa+Ob3wZpGl61p/iSGyRNDsxai9heQAwhQcFiDjJPUdq0jmUW1aLtp8rkPCSXXv+B5FH4Hso/ga3xAv9e+zz3OqGw03TFtg7XYUAvIX3gqq/MPunkD1440YK4r6s/akfwz4Th1fw5pGkfDea2XTooI9CSwZdes2MSkTtMuSdh+c56jqeTVc/DjwrrFx8Ffh3Jpaxaf4g0ebVNS1KyiRLq6mMJkx5xUnapJ+U8YI9BSpY/3eaa0d36JK4Twz5uVPXT8z5bzRkV9G2uk+H9I+BfiLUptBsWk+H/jkRWN5dWkbSXdv5+1oZm2/vflJ4bjLD0FdvqXgHwv4e+LHiz4oTaDpx8H/wDCJrqFhBPZIbb7RMoARU27Qcheg43Vcswirrl/4L00/EX1V6anx3RTpX82VpNoXcxbaOgyc4ptekjkCiiigAooooAKbP8A6lv9006mz/6lv900nsOO6P1R+C3/ACJ9r/17Rf8AoArsa474Lf8AIn2v/XtF/wCgCuxr8+xP8Vn1tD+GgooorE2CiiigDm/in4u07wL8P9T8Vas37jTYGk2g8yN/Cg9ycCvy/wDiR4u1nxz42v8AxPr1w017fSlsE5WJP4Y19FUcV9U/8FQvGcsWn6D4EtZMLdO2oXiqfvKh2xqR/vEt/wABr46PrX1eS4VQpe1e8vyPn8yruVTkWy/MKKK2PAXhXxB418UW3h7w1pz31/cn5Y1OFVR1ZmPCqO5Ne1Oairt6HmpNvQx+dtH8Nela38BPiZpdnfXd3pdj9jsLF72a7i1GJ4fLU4YBwcFwf4evIre+NGkaXrP7MvgL4hafptnZ3kfmaXqrWlskKzMudrsFABbg5J5rD61Tbiou6btp6XNfYzs7q1tTxekr6P0T9nvw5e/s5tr0l7qH/Cdy6G+uQaeJQIzbh8j93tySUGOv3jXimn+BfEl98NL/AMf29tA2haZdLa3MzXCh1kYoAAnUj515/wAKKeMpVL2ezsE6E4Wut1c5zq2KDxxXpHhn4EfEzXvDdprdlpVnFb6ghe0iu9QignuV7FI2OWz29aZ8MvDF34aWw+KPizw6dR8J6TqzWl5aLJEZpLhQwETROfu7hznjiqeJpWfLJNrpfr2EqU7q6sjzrp+NHA5Fey6N8J9f8X/Hjw3a+IrKy0vTfHLvqdv/AGU8ZjSzCmQqgQbUO0BRxwSK7PWPAfw78a+GfiFp/h34e33hXUPBcclxpmpNNMy6mkRdWEiycDdt/h9Qc8YOMsdSi0nr6dLu35lxw82m/wCu58z8cUcc11eu/DnxTox8N/2ja2sK+LYll0pzdIVkVioG85+T7y9fWtHVPg5490+PxK11ptqG8JBDq0a3iM8SuAVZVBy4weo9DW/t6f8AMv6dvzMvZz7M4Pijiush+GvjKbwjofiS10g3Nn4ju2s9LSCQPPcSgsCBGOR90812Mn7NHxXjtbi4lstDjjsz/pLPrcA8k+j/ADfKfY0pYmhH4ppfMqNGpLaJ5FzRXqml/s6fFjUbezuLbRbIw6hapdWcralEqzqwyFUk8tjnb1ArzLVLK703VLjTr+3e3urSVo54pBhkcHBBqqdenUbUJJ2JlTnHdWIKK6T4PeFJvG/xO0PwpDvA1K9SOVk6pEOZG/BAx/CvQv2n/hZ4U8J6L4f8U/D69vrzQNXnuLGSS9nDslzFIydQowp2P/3znvUSxMIVVTe7/r9Co0Zyi5rZHjOcUc13GsfCXxvpvxC0nwTdafbf2vrcKTWCxXaPFMjZw3mA7QOD+nrXo/hX4caF4A+DN94z8c+CJvF2svrTaVBpENxIsNuIyQ8m+LJY8HB6dPrU1MXSgk07t7WHChOTelrb3PABzQ3Ne1ftCfB37F8WNB0r4c6TeSQ+MNOTULLTGyWtCc74yx52qBuy3QZznFch8SPg74+8C6DHreu6bbtp8k/2c3NjeJcpFJxhXKE7SScDNOni6NRRfNZvZdRSozi3pscJ9aPpXqvhHSL34ReNYtQ8a+D11q5u9BkurDTo0ivFhMi4jluIyDsA64IzxWVbfCDx9qWuaNClnpu/xVbPf6bKt9ElvMuQSobO1W+YYTr7U/rML3b07337/cHsZ2217Hn/ABRxXsDfsxfFxDcB7HRFNoAbkHWoB5IPQtz8v41yUnwt8YReHdH1yW2sVsNd1RtMspjex4a4DuhDc/KuUb5jx09aI4qhL4Zp/MHRqR3RxnFHFdza/CLx1P8AFK6+HiaXD/b1nAZp4mukEYQKG3CT7p4NWfAvwR+Ini7R/wC1dK0q1is2uWt4Zr69jtluHBwRFvI3jIxkd6bxNKKu5L7++xKpTbtY89owa7PTfhV46vNQ8SWK6N5N14TtTdatDcSrG8UQDNuUH7/CkjHXj1rObwR4iHwxX4gCCB9CN99hMyXCmRZsZ2snUcY59x61Xtqe3Mv+H2Dkn2OdooorYzCp9NvLvT9QhvrC4kt7q2kWWCaNirxuDkMCOhBqCihq4H6Xfsn/ABMT4n/COz1ed1/tWzP2XU0GB+9Uffx6MMH8/SvUOK+A/wDgnL4yk0D43N4emmIs/EVu0e0ngTJ8yHHqRkV9+jmvhcywyw+IcVs9UfUYKt7Wim91oLRRRXCdgUUUUAfDv/BRzp4R/wCul/8A+29fMAr6f/4KOdPCP/XS/wD/AG3r5gFfd5f/ALtH+up8ri/48v66C1NYSx29/BcT263EUMqu8LnAkUEEqT2BHH41DRXa1c5T3/xJ+0F4B8QeN7Pxfq3wT8/WtP8AJNtdr4vuY/K8ogx7UWMKMEZ6fXNUfGH7RSa5cePZY/BMVmfHOnQWUu3U932Zo0dPMP7obyQw4+XG3rXmmkfDnx9q3hdvEemeD9Yu9IVHc3sVsWj2rncw9QMHpUWk+CfEWp/D3UvGthbQz6To86Q37LMvmwFsbWMf3tpz97pwfSvOWGwifppu9NdFv3Ot1q7+eu3kfQ/h+WL/AIVr+zuvnRgprs+75h8nL9fSmfEz47eHPAvx18X2+l/CvTbhr2aax1u9bVpRNqS42go20iEcnIUHdkcgjNfL9lY3V7I6WNlNdPjLLBA0hx6kKDxUQGwlSNpXgrtxj2pRy+m5Nyd99Nt3foxyxU+WyVtvwPXvDvxo0CLwc/g3xV8MrPxF4ctNTe/0SzfWJreXTdzOTEZlUtKo34GQO+c8Ymj/AGi/E3/C4J/GVzo+nzabcWH9lSaCCUt/sOciJWHRv9vHX+HHy142PpRnHOK2+pULtuO/m+pl7epok9j1Hx78X7K98E2Xg7wL4Gs/B+iW1+moTQrfy3stzcIwZC0rhTtGPu8/UdK6PWP2jml+J2m+P9K8B2dlrS2v2PW3m1KSePV7faq+WYyoWLG0kEAnJGdwGD5X408F6/4S0/R7rXYIbddctBd2ca3CvIYTjDMo5XOeM1NoPw68ea34cfxBo3hHV77S0V2N3DbFo8KMsQe+Pao9hhVFN7a9d77631+Zfta17LfT8DsPHHxj066+Gt54F8B+AbTwfpOrXIuNWK6jJezXjAqVUO4BRQV6c+2Oc39W/aF1a8/Z9g+GcXh+G3ulsl0+bXFusyS2obPlCPZwCuFPznoT3rxrkcEc0ZPStVg6FkuXZ33e/wCpn7epdu+6t8j1zwT8aNKtvA2j+FvHfw6s/F0Hhu487Rpm1OWze2Gc7X2qwkGex49Qa9J/Zp+JF34w8d/E7xt4ssrS4U+FyDpscnkwtAgfECnkgFRjPJ5zXy1SbVbGRnb0rOpgaU4yto3697u2uly6eJnFrqke0eJvjl4d1T4Q33w6tfhVp+maR532jR/s2sTb7GbacSyMVzOwYseSowQCDjNX7j9ouwuvHfhfxtc/DqBvEXh+3W3ub6PWZFF/EInXZ5ZjKx/M5bOGPGM4rwk9KP4s1SwNBK1u/V9d+vUX1mp3/BdNj1TWvjTd6z8O5PDWr6Et1c2mstqmg6k15+80pjL5nl7dh8xQTjqtdZJ+01bnULjU/wDhWOk/2jrlvHa+J7g6hLjVoFjZNirtxATuJ3DcfrXgtnaXV7MYbGzuLqRRuKQRNIwHrhQeKS6trizmMF3az28oGTHNGUbHrgjNS8Hh5aOP4v8Ar/g6jWIrLW/4HovxQ+MF14k1XwsNA8P2vhvSPBe06NpsVw1wYmBRizyMAXJKL1H1yck6H7THxzvvi3Bp1nH4ei0DT7GZ7ia2hufO+0zsAPMY7E5C5HQ9TzXkvWjrWkcLRi4tR1jt8/66kOtNpq++53vwd+Js3w50HxJHpGlO2ta5aC1ttXS+MT6emckqgU5JPcMpFbHw6+PHivRdM8QaX4tudW8Zabr+mtZNbalrMp+zkgjzEZw+DhjwAM4HPFeVYozTlhaMpNyje/6fl8hRrTVknsey/Cn9oXVfAnwZuvAtl4eguLrfcNpmrtdbX0/zlwdqeWdxBLHO4fex2rF+FfxYtPD3w9v/AAJ4u8HW/i3w5eXS3iWkuoSWkkE4I+YSICcHaMjj64yD5p/Dmj+HNT9ToPm93d3e+/8AXYft6mmux7X46/aGl1+30O/tPBGn6T4h8MXAOjana3snl2tsD/x7mDGHBUBSxb1IC16z4L+KHg3xN+zj8QfGGq/DPT0Jv7aTWdMg1aSOLV58xfvfu5jGcEqA2dvJOTXx3zQVG4NgZXvWVTLqMopR0s+773tuaxxU023rc9esf2iPF8fxjHju707TZ7d9PGlPoiqY7X7DnJhXqQc5O455PQj5aNZ+LunX/h2w8B+BvAtn4O0K71eG61GOPUJL2a6cSIVBlcAqox93ntjAyD5Dz3roPh74K8QeNr69tfD9vDI2nWT3t089wsKRwrjcxZuO4q5YXDx95q1vu028iI1qrdr3ufTf7T3xe0H4f/tA6jd6f8PdN1DxVDp0aWniF9RkAiV1OAbcAqxXn5sg89q8h+G3xzXRPB48PeKfBdl4qS01Y6xpc1xePbtZ3ZYuWO1T5i7znaSB2OeMeRR7QPlUD6UDJHIqaeX0Y01GSvtrr0+enyKniqjm5LQ9u8YftF3Gs+GNcS28DaZpvifxVYx2Oua9DdyP9phVSmEgIxGSpAyGPTkHjFb4f/tC6v4S+Bc3w+tNBhlvFW4jsNZNzteySX7wWPYcnJbncOvTivGv4aOQtX9SocvLy6Xv16f1sR9Zq3vfXYKKKK7DAKKKKAPXv2Gf+TgbX/sHXP8AJa/RrT/+POP/AHa/OX9hn/k4G1/7B1z/ACWv0a0//jzj/wB2vlM+/io97K/gZYooorwj1gooooAKKKKACiiigAooooA/O7/gpQVH/BQf4fFjwNN0vP8A4H3FfWfhH/kAivkn/gpl/wAn/eAf+wXpn/pfcV9b+E/+QCK9TLNpHBjuguh/6u6/6/JP51eqjof+ruv+vuX+dXq9hbHmvcKKKKBBRRRQBxn7RP8AyQPxn/2ALz/0W1fEXgvXtR+CfgD4afGLRrQzQ694c1PRb5BwPPWecwsfUglG/wCAV+g+q2Fnqel3Gm6jaw3VndxtFcQSqGSZGGGVgeoI7VgXnw58A3fhGy8K3fg7RZtD02QzWWnSWitbwPksWVcYUksTx6muLEYeVSV0zqo14wjZo+RPg74LufBX7TvwJt9SUnVtW0a51TUnb7zSzvcyYY+oUqKd+yTY28154wvJ/j7N4AW38YXBbSF1G1gW9A2kyETOpOfukgYwvrX2PfeFPDN54p0/xJd6Bp82saRF5NhfvCPPtY/m+SNuqg7m4Hqa5u++CHwdvb6a8u/hl4ZnuLiRpZZXsF3O7ElmY9ySSfxrD6lNPQ1+tRa1LH7QrpJ+z/4yljkV428P3TKynIIMLYIPcV4J+wRZ21v8O/BepXHx+eHImA8ESanaLGCZ5VEflM/mfMfnxtzk+lfUt1pun3GivpE9nDJp8sHkPaugMbRbduwr0244xXH6T8FvhHpmqW+pad8NvDdrd2siy288VgqvE4OQy46EHvXRWozlUjJGVOrFQcT5s+HPjb/hXen/ALSHipJTFd2utSQ2B7/aZZJI4yPUhmDfRTXIeJbfw18Kfg98IfH/AIf8U6Ff+KPDurfaNctdP1W2muZY7rMkqOqOWwoUxZxx5lfal58NPh7dWurW1z4L0SaHXLhbnVI3s1IvJVJYSSDHLBiTk+tYv/Chvgt/0S3wt/4L0rCeFq9P61uaxxEOv9aHlNvcwXn/AAUWvLy0kEkFz8O2likXoytkgj6givnb9nV38EXXhP4teKLX+1/Bdj4pvdOmhkXcukXLrEVugM/MSCDz/wA8+OcV+gtn4N8JWniJNetfDmmw6pHYjT1vEgAlW3AwIQeu0D+HpVW3+HPgG38G3PhKHwfo0eg3k5uLjTVtF8iWQ7fnZcYLZQc+wpywc5O9xLExStY+ZfjVHb6v/wAFAoJIPigfAkE3hCOWPXre7iiEikZCB5WVSHBzyc8V1H7V3jDwd4d/ZTi8I6r4kt/iVqHiQvYaXfTXsDefcKw/0l5Y2KJ5JZeQRk7QeCTXsmtfCD4V6x9k/tT4e+Hr37DbJaW3nWKHyIUztjX0UZOB2pl18G/hNc6PaaXcfDvw7JZWLyNa272K+XCzkFyg7Fiq59cCn9Wqrmt1D29P3b9DK/ZJtoNH+COieFJfHekeK9U0e1C3kum6nFeLbhmYpFuRidqL8qluCFzXi/iK88HfFP8AbK8WReMvE+haf4e8IaDLotimqapDAkt1OhR3jEjDO0s2cdCor6S8B+AfBHgmW6k8IeFNK0RrwILhrG2ERmCZxuwOcbmx9TWTrHwX+EerapcanqXw38OXV5dSmW4uJbBWeVyclmz1Jq50akqUY9iI1YKcn3Pj+w8Wvqf/AATk8beCrq9jurrwdrEFnHIkokD2zXSNGysMgrkMAQe1d7+0d4g1fWbz4P8Aw18OaBfeJpLS1tfEesaPYyKkk8MIURIWbKhSRKTkf3favonT/hH8L7LQr/RLPwBoEGnaoYze2kdkgjuCh3IXHRtpyRnpWvpPg3wnpniRvEOn+HNNtdWe1Sya+igCym3XaFi3ddg2Ljt8orNYWdrN9i/rML3SPmj9lHxJq/hj9r7xj4R8Q+ENQ8IxfECM63p2l6hcLK8c6Fy5DAAHf+/PAB+RRXSeC/8AlJp4q/7FNP8A2nXu+reFfDOqeJtP8R6joOn3Or6UD9hvpYQZ7bPXY/Vc+1La+FvDdv4yn8W2+h2MWvXMPkTaksCi4kj/ALrN1KjavFaxw80kr7O5Eq8XJu3Q+VfiT4g1vxx+2B4muNJ+HGq+PvD/AIU0abw2bbTrqONbeadCs8m9gRn5pVGPQVsfsP8AiedPgH4r+F/izXm8F6v4MupbGS/up44ZNNSdm2NvkITcknmBQTjhcda+kvCXhXw14WW8Xw3oVjpQ1G4Nzd/ZIRH58rfxtj7zH1NZutfDT4eaveapean4M0W8n1wINTkmtFZrzYVZPMJ+9gopGem0VCw01LmvrqP28HHlseefDGxsdL8QyyyftOS+Ommsp4o9FuNWspRK5jOHVY5C5ZcHGK8Q/YRs7U+Cft9x8fpPCaxeI5ifDJ1G0hjuwPL+ZllcPiT7pwP4eK+pfDvwd+FOhazBq2jfDzw/YX1q263uoLFUkiYgglSOQcEj8arf8KM+DRuTcf8ACsfC5l37939nrndnr9c81P1ad0+3qV7eGqPJ/h1qdlpf/BQD4savf3aW1jZaFb3M87H5Y40ijZmJ9AATXOfse6x4Z1z9orxl8UNK8QaH4R8N+IJjZ6d4bm1aGO41Kfco+0Nbl8oWIYhQOsrBeBz9NTeBfBkuqanqknhjS2vNbtTaancNbgvewFQvlyHHKbQBg9hWHpvwR+D2n6lb31j8NPDdvdWsiSwTR6eoaN1YMrqexBAIPtVfV6iaa6NsXt4WZnfDbS/hRbftBeNNR8Las9x42uYYR4htTNIwgT5Nu1SgUZwn3SevavTqx9J8LeG9L8Tah4j07Q7C11fVQFv7+KECe5AAADuOWxgYz6VsV10YcsTmqSvIKKKK1MwooooAF6VyHg7/AJEvVP8AsK6h/wClUtdevSuP8E/8iTqn/YV1D/0olqHuaR2PiP8A4KDcx6Wf+nt//QTX6U/s8/8AJA/A/wD2LOnf+k0dfmv/AMFBv9Xpf/X2/wD6BX6Ufs8/8kC8D/8AYs6d/wCk0dfOYj+Kz2aP8NHY15N+1h/ySrxT/wBi1ef+iZK9Zryb9rD/AJJV4p/7Fq8/9EyVrgf94iRiv4Mj82KKKK+9Wx8mFdd8JviT4p+HE+oy+GXsQNVgWC7S9tBOkiAkgbSfc/nXIdaKidOM1yyV0XGUou6dmemt8dfG6+JtN8QQWnhm2v8ASTKbWS20WKIKZF2sWC/e46Z6Vl+Bfi5428I3uuXGlXlnKPEcpm1GC9s1uIZnLFt2xuAck/hWP8K/DVr4x+IGleGLjV10ldUnECXbQecqOfugruXgnAznjNR+KvCuq6F8QrzwbNCZdTtb77EqIMea5YBMZ6bsg/jXP7PD3cOVbdul/wDM056tlK73/E6rwN8dPiH4U0WDSdPvNNurWznaayXUNOS4NmxOSISfuDPOB0rO0j4r+N9Oj8TNHqkc9z4vg8nVry5gElxKm1lwr/wcMent6VnfEjwD4v8Ah9qFvYeMdEk0u4u4vOhR5o5Q6ZIzmNmHUdM5rm8U4UcPJc0Yp3/EUqlROzbVjsrH4oeL7b4Uy/DrzrKfQXLlY7izWSaDf97y5DynOenPzH1qa++Lnje88A6f4QuLuzex0sobK4azX7XbbG3Lsm6jBA/KuH/ixXY+E/Af9rfCrxD47vtaXTbHRJoreCJrYyNfXD8iNTuG3A5J5onToQ1cVv26sIzqPRPp+Bu+Jvj98Rtd0e6sb+40fzL21NrcX8WlRpePGV2sDN1+ZcqfUE1X+Hvxx+IXg7wva+H9MvNOubCxmM1kmo6ely1oxOf3TN93nJ9iTWT8J/hr4j+IMt8+jvp9lY6XD5l9qeq3X2eztgegaTB5PsPrjio/i38OvEvw41q2sPEEdrJHfW63NjfWM/nWt5GQPmjfAzjIzkA8g9CCc/Z4S/srK/Yvnr257v1GeG/iP410P4gS+NrLXZ21q5Ym6uJwJBdA4ykinhlIA49hWx4o+Lfi7xlqGi2PiC9sbXSdO1CKf7Hp9otrbgiQEyMi9SBnmvPulHWtnQpN35VdGaqzXXQ+kv2hP2kPEdv8XJJ/htr2lSaTbRQGK8i09S9xiP545HYBmQMSdvHIHpXnOk/Hn4iaffatNBLo8lvrc6XF1p82lRvaCVVVd6RHhWIVcnuRnrXmYFArOngcPCCjyplyxFWTbudlefFLxnP8TrHx6b22i1jTQiWiwWqx28Eag4jWIcBOWJHcsai8bfEvxn4r+IkHjbVdU2a3aGP7NPbJ5Sw7Pu7VHT39c1yWfmo/izWyo0rpqK2t8uxHtJtWv5/M9Zu/2kPircX63Ml9pPlsr/aLQaXH9nu2bGXmT+NvlGCemK5XVPif421H4p2vxDvNVM2u2cySW8hjAjjCnKxhOgTkjb7mq1z8O/Gdvpnh3UJtEdbXxZKseiSfaIj9sZioAA35Xll+/t61ct/hT8Qp/HGpeD4vDkja3o9r9rv7P7VADBDhTu3b9p4deASeelYxjhI6xUVp5bdf+CW5V3vdlP4reP8AxR8SPEy694rvI7i7jgW3jEMflxogJOAoPHJOT3rT+Ffxc8beALdrDSLy3utLllWV9N1C3Fxb7gwO5VP3GOOorhgdwBHSjpWzo0nDkcVy9jNVJqXNfU9Z+MH7RHj/AMexXtoWs9D0/UlVbu202La9yoXbtklPzOvXj3x0rB+G/wAYPG/gjw6+haRc6fdaY04nS01OwS6jhkGcvGG+6TnmuDyDS8VCwtCMORQVinWquXM27n0B+zT8YDbfEjxp4y8feKlh1TVNAeKzuLhSVaYOrRxIoBAUY4HTFedePPjF4+8X6fp9nqWoWtjbadcC6gt9KtFtI1nByJCq9WB6GuExnmux8eeA/wDhFvh74X8Q3esxyXnie3e6j0wWxV7aEHAdnLc7j22j61ksPQp1eZrV6LTsunyL9tVlCyei3+ZveJ/j98Rte0e6sL+40bzL22NtcX0WlRpeSRldrAzdfmX5T6gkVU8NfHH4kaB4Jt/C2l6zDHa2SOllctbK93aI2NyxSnlBxjjtXnQrf8C+CvFHjFdQPhjSG1FtLtjc3aJPGrxxDqwVmDN/wEE8j1FXLDYaMdYpIlVarlu7m78TvjD478e+H49F1+/tfsCz/aJYbK0W3FzLgfvJdv3246mm+JPi947174W2Xw/1LU4pNDsRGIo1gCysEztDvnLAZ6ewrE0HwX4n1jwXqfivTdKM2i6OQL68a4ijWMnoAGYMx9lBrB6VUaNDaMV7r+5/5ilUqfab1DNGBRgDvXYeCfAR134b+KPGl5rKaZZeG1iVFe2Mhvp5CQkKncNp4GTg4BzitZVIwV5GcYuT0OPooorQkKKKKACmz/6lv9006mz/AOpb/dNJ7Djuj9Ufgt/yJ9r/ANe0X/oArsa474Lf8ifa/wDXtF/6AK7Gvz7E/wAVn1tD+GgooorE2CiiigD86f8AgoJqb6l+01qsTH5dOtLe1UZ/2S//ALUrxWvUP21GLftSeM8n7t5CB/4DQ15fX32DXLh4Jdl+R8liHetJ+YN1r2j9iPxJo+hePtc03VdWi0iTxBoU2n2N9MwVIJ2ZSu5v4enXpxXjHakPzdauvSVWm6fcinUcJKS6H1b4Z0J/Dv7JfiT4XxeP/Cc3iPUJDeSW66upgS3ZgGVZTwXYIxwPUZ65rD0TSLS7/Y98A+GNauobKHxF4y87zrmQRxrbh2Lkk9Bt79MkV82NGoXGB+Vdh8SfiFqnjPw/4f0K5sLGw03w1Z/ZrO2sw4Q+sjbmPzHvjA9q4XgpppKW7u38jpWJTWq22+8+sLf+1Yv2uLXxunivwWnhK1sTpEcI8RQ+Z9kEZx8nTPmYbGa4WPRfD1z8Gvip8L/D3ifw/FcR+KI7vTjeajHDFNbExuu1ycNhUZeM8jtmvlnYnI2L+VLhPl+QfL7UQy6Ube/tbp2d11B4q9/d7/ifXfiODQ/Fnwj8FQ6ZeeA9Z/s/Qfs8uu69rJtr/SZP4vKiXBOzBx0PyDrmuG+HcOmeM/2V9a+Gum+K9Ht9dsPEP29H1S7FrFew5IDq7+uc+vrXz7tQtuKjP0pGVX6qPxq44Bxi1zdbr7/67CeKu9ulmfVU3xO8JeCPjJ8K9D/ty31Cx8E6W+maxqdrloUklj8tiCPvKpVSSM8E4rc8X+Ndc8F+CviRd+Lfilp3iOPXFlsvCmn2V9HcuBIXwzKg+TapXOSRhTz0r474pFVR0UD6CpeWwck2/XTfW/y1D65JJ6f1ax9P6vpWj/E7wV8KtX0rxp4e0+DwrbLbazb6jfLDPb+W6MzKh5f7nQdcjmpvCnxR8O+J/wBsTxSH1K3t/DPi/S5NINzOQkT7IiEkJbAAPz9fUV8tMiltxCkn2pWH8LDIq/7PjZpy0s0vK7v89Q+tO607X87I+sbn4j+CvAHx6+Hng231S2uvC/gewkt7jU4yJIzczxENLlcggZXOOhZqzGsNO+G/hD4s6h4o8YeHdcg8XRzQaVY2moLdy3szvI0csijOwgEHJ6evAr5hGBwBgUiqi/dAH0FT/ZyVrS7X87O/y1D609br08uh9X+INYsr74r/ALPlvp+rW919ksrdLiO2ulk8qTagIcKflbGRzz1FeF/tOf8AJxXjL/sMzf0rnPh9r914R8aaZ4o0+3gnutLuluYopwfLdl6BsEHH0NJ488Q3Xizxrqnie+ghhudVumuJo4M+WjN1C5JOPqTV0MM6NZNaq1vxuTUrKpB9z179jXUfD3gnT/FnxQ8Q3MLtpGn/AGLT7GO8SO6uJJWXeY1JzkDaN2ONzehrpNB1/wCGfj/9mvxd4B0KzuvD0+lN/bOmJrmsJK08/JYRu2MZ24K9/MNfM2BnOOaGVW6inUwMalR1OZ3umvK3l9/3hDEOMVG2h9g/DXxf4Muvg74V+Kuv67Zf8JB4C0m7sE055UE9y+AsWEJ3HAKdvWsH4V+Otf8AFn7OUnh/wl4+sfC/jCx12S7ujfXiWyT28zs2UdwQcE9B/d+lfLe1c9Pm9aVgrfeAP1rP+zYO+vW6028rdtWX9bemnSz8z7n8G+MtL8WftXf2fYa7Hqa+GPAs9pcasvzI915sXmyqR16gZHocV5ev9nfCf9mPxB4a8SeJdB1zUvEGtxTWVlpl+LsBUeMvKxH3SQuee4HWvGfgj8RdV+Gfia81vRrCxu5rvT5LBo7wOUCOykkbWBz8g9uTXGqqrwFA+grOGXNTtf3Vb52u/lqOWLvG9ve/LY+4l1fwpN8XPEnxBPj7w+NI8beGotJ0yOW9HnwzsCNkkY5jUdSx4Ga891C30Sx074O/DG+8U6Lf6loesHUNSuoL1HtrGJWEgXziQv8ADjHXpXy/tUHdgZ+lG1cbcDB7YqoZby/b/Dsml+YpYu/Q+stN1zQPFvxI+POgQa/o9rP4ltFh0y5vLpIre5MJeM4kPBGWXkZ4OecVy2vW8GrfsX6Roem+ItCTVvBOvXc97byakiNIsZlOYB1kzvXbgc5r53ZVI2kAik2rwcDI9quOAcbWls0/uVvyJeJ5k7re/wCLufY/jPxx4Ps/hrP8abbWrK48Wa14Uh0VbBZUMyXBJV5GQHcMfN1HTFcfdWNl8V/hb8MhoHjLQtJk8KMsOrWupaits1tIrK3morffOBkEfnXzTheeOfWhlVuCAfqKlZeop2lrfT0taw3i291ofX9r8RPBPjD48fEfSrLxFaWMXibwuukadql0fLguJ44mViWPQfNwT1CHvgV5x8RJNN+Hv7J8fwvudf0jVfEGs66NUni0q5FzFaQKFAzIOMkxDjr835+EMFb5SMigKq8gYqoYCMZJqWitp5pWQpYqTTutWFFFFekcgUUUUAdP8EtVk0P4xeGdUjPzW+rQY/4E4X/2av1XWvyT8F8eNdG/7Cdt/wCjVr9bE+6PpXy3EC/eU36nuZS/dl8h1FFFeAewFFFFAHw7/wAFHOnhH/rpf/8AtvXzAK+n/wDgo508I/8AXS//APbevmAV93l/+7R/rqfK4v8Ajy/roLTW+430p1Nb7jfSux7HNHc+9ZnttL/aG8FxxeK47EWHhGOPSvC7TPCmqTPFMoAIGxcbV5YZyFxXkH7Ndhdz+MfjH4J1+wWy+2aTeTXdmnMcMiSnCrjjA8w4Ppiuu/aS8f8Ag/wB8TfCOs6n4BbXPEVh4ftp9Lv21R4Irf8A1gUPCAVcq25s8HkdMZrivgT4h1CLwP8AFz406+yx3OpWrWFuygKktxO2Sif7p8sY9CK+bp06nsXK26SXrzdP+CetOUOdK+zf3WLf7J2sWvwi+CknxL1GGNrrxPrVvpdqj8EW4YeY49QMk/8AAak/4Ut4c1b9tbVfCetw3Emg6rYTazYm1mMJIbawAYdgWYVxtx8Xvhxq/wANPDfg/wAUfCu+1CHw3a+TbtB4kltUZj999qJ1JyeScZrc1D9pqz/4Wh4X8W6X4Fe2Tw/p0umzW82qec11buBtXzPLBBUqDkhs810Ojiuecoxacr9V8ra/1czVSjZRbTS9TM/Zw+E/hrxh4N8WeIb7SNY8TX2h3kdtbaBpd2tvLIrMMSmRsDpv4z/AfarPw7+GXw/8T/HXXPDL6V4g0ux0vQZLmfTr+6H2ixvEADJ5iZEijg577sdqz/Dvxs8G6b4f8Q+Ef+FaTf8ACK65eRX0dlBr8sV1BMqpu3XIXcylkDAcYyRyKyPCXxhsPCfxjh8W+FfBVrYaQtl9gudJku3mku4WyXaSduWkJP3iOiqCDjnVwxbdR6q+2q8vP9PmZ81FKK3tvoXfD/h+D4jfAHxd488Sahe3XiDwzJa2lpdy3PyfZjgCPywAPlGcV9Ea5Z2um/HD4a2dl8T7PQ4dN022it/DawSqb1XUhj8vyfN/tDjFfMvxB+KuiXnw5ufAvgHwTH4V0jU7v7Xqe7UHuprlwcqocgbUH93H0xXTaH+0JpS/2Dr3iP4eQax4x8NWTWmnay2ovDFgAhGkgVcMQDzyO+MVnXw1eavbTWy00ukvTvsXTrUo7vXv36mt8X/hv4Pl8O/GTxgElj1Dw94mWDTvIlKwIJJIt6GMcHG9x7fhWdofw1+HQ8C/CjxRrNtfJbeLtQnsNZVdQZfmVnRJE/ugFMkD1xXNfDj40Npth4u0jxt4ci8U6P4yn+16jbi5NrILjdu3pIoOO3GMgquCOc5Xxj+J7eL7fQNI0PQofD3h3wxHt0rTo52mZWOCzySHG9iwJzgdT1JJOkaOJVqbbtfe/S1rd9zOVSj8SSv2t5ndw/Bbw/o978VpPEkN41j4RUR6O0dyU3yycwgn+PgqMexra0z4U/B3w1498KfDjxnb69qfiDXraOW41G2vfIt7eSQEpGEHUZGM+4zXI/tA/tBXfxJ8A2fhu38Pro7eZHNq1ylyJG1CREAUnCLtAOT1PYVe0/8AaB0Ga90TxL4l+Glvq/jHw9afZ7DVU1N4YCVBEbywAEMRnJ5+m3jEOnjJQvK930T8rJ799S+egpWVvVo3rv4WfCWw8G+OvFOtaF4isIfBuupYCyg1TzpLgBYwU3kYAeR87uqqR6V57+094D8NeEJPC2r+DmvY9J8VaOt/FaXknmS25+XIL987x+RqOb4xXV78I/GXhPVdKa41DxhrQ1WbUVuQqQtvjYr5e05HyH+IYyPSul/bA/5J/wDCDHbwkP8A2lWtGNanWipyer73VuX/ADJqSpzg+VLRfjc3de1e++Ef7JPgrUPA0q6bq/jCaWTUtWiRTOQuSEViDgcAY9qu6uB8V/2X/CHinxkq3WtQeLINIl1FUEc91bvLsYMwHLYxz2IJrzjwT8XtJT4Vw/D74g+Cl8VaLp8/n6ayag9ncWrEklRIoJ28ngY6nOag+I3xkn1fTdA0Dwn4et/DfhnwzdR3ljpiTtO7zoQ2+aQ4LnOew+8c5PNR9Xq82kfe5m+bTbt38rD9tC2+lkreZ6DpfwT8EXX7Ymu/DQ29+2iafpRuLZBesJfM8mJuZOpGXbj6Vi+J/gzoGjat4O+Gcr3X/CfeIZ45dTvfNb7Jp9uxPyImMSNgdQeoPtVqb9orw9/wuT/hZNr8OpoNVvNOms9SxrJYXRZIkjZQY8JtEZ4A53cniuavPjle3ng/wnHdaP5virwXdq+ma81x96AEfuZY9uXGABncOgPrlKONvHfZdVvZ677XByw9n6vp0Ozh+F/wg8S+KfFXw88LweILHxF4cspJYdWubwSQ3ksQ+ceT/CCf58Vm3nwb8Na1efCrUPC9veLpnjCUW2rxNdGSSOWM7pwGP3flD49MVW1X4+6DBJr2u+E/htBo3ivxNb+TqOqyak88YDLiQwwlQEJ7YP1zVb4I/tCXXw8+E934UTw6l/erNcTaTqb3AVtPeZMFtpQ7iGJPUZzij2eMUeaN79m/LV+l7MfNh3o/vS/A3tU+Ffwu8OaX418eazHq+oeGNG1w6Lo+l2V7tluJV2h5Gm9M7sewPtVrTfgl4C1f4j/Dy90oaoPCfjm1md7Ga5P2i0ljjyV80ckbs/8AfPvXnfwt+K9nofgHWPAvjPwv/wAJT4c1e5F6YBevazw3IKnesqgkAheRjPvjIPpfwP8AibJ4/wD2nvAem6fodvoWgeHbeW30vTIpTKY1MJ3M7kDexx1wPzySpxxUFJtvRPW+lraad79QhKjOystWumt7/kcV8Pvht4X1jwp8VNQvYrtpvCLSDSylyVCgOyjeP4uAOtHjX4aeF9L+GXwk121iuxd+MpgmrbrklWBeIHYP4OHbpXTar8cPAnh3XvGXhqz+EiLpmvXNxFq5XWpFuLmYSEFw+07E4J2KOCetcjJ8Y9FvPhX4Z8Lax4Lkur3wjdCXR9Qj1RoxEgmR9rR7TvOxNmScZ5x2q4/WpNOztddVta3fvqJ+wjpdXt2e9zvPjd8D/APwus/FHiXXbbUptLZ4rLwpp8V4xeW4MIZ5JpAOFD7sKeyn2rS8M+Cfhn4UsfAukXMvipbj4paTDbX8VjfCOH5gpd2bG7aWZRsHGOe1cZ4n/aKg8SXXjOx8QeEZLzw54rjieHTW1ACTTrlI0QTRyeXjnYGxtHIHvlvhX4lJ47+LHwb0caO9i3hSW308yG4Ev2rmMbwNo2/c6ZPXrWLp4r2f7xvTfXy0/HfzK9pR5/d+WnmP0L4OeFNCv/iJrvjO7v77w/4FvPscVrZOIp76RgCuX/hADAfXNeT/ABIk8Gza8lx4FtdSs9Nkto2e01CUSSW82PnUP/Gue/vXs3jT4pyeB/2gPiX4Z1Tw3B4k8O+I9TaO+0qWQxu77FCsj4O1unY9BjB5rhf2sPBvhrwN8T49I8MRz21rPp0F3JYzzmV7OR1yYy7cnjB5J611YWdT2i9o37yuu1rK+ne5lWUeR8iWj17nmdFFFeocQUUUUAFFFFAHr37DP/JwNr/2Drn+S1+jWn/8ecf+7X5y/sM/8nA2v/YOuf5LX6Naf/x5x/7tfKZ9/FR72V/AyxRRRXhHrBRRRQAUUUUAFFFFABRRRQB+dX/BTLn9vzwD/wBgvTP/AEuuK+ufCP8AyAa+SP8AgpcC37f/AMPwP+gVpn/pfc19b+Ef+QBXqZZtI4Md0E0MgRXZLYAu5CT+NWY7q1lUPFdQupbYGWQEbvTr19q8b/a4v72z+DS20M8lvYar4us9P1meOZoWSykmxKN4IKhiEQkEcMR3rlPHXgvw3Z/tm/D3wj4Ws7HSdMS2bxBqekWMawwvPapKltOIkACynzGy33mVRk8Cu6dfkla39M5Y0eZXPpWuI8b/ABFXQfiFp/grTvCmt+INX1HT5b+OPT5LSJFhRwrFnuJohnJHAzXYwXdrcTTQwXUEsluQs6RyqzRkjIDAHKkjnmvKfEX/ACfB4Z/7E2//APRyVpVk1H3TOnH3tT0rw/qdze6IL/V9GutAkZyGtNQuLZ5EwcAloZHj57Ycn1xV+F0miEkMiyI3RkIIP4ivGfjLFp3ib9qbwD4E8RxQXuhtpF9qbaZckNb3tyjKsfmRn5ZdqhiEYEZycV5l4/1LVfA+i/tAaJ8P2ksdD0ddNeyiswY4tKnuVX7ckG3iLCsz7UwEPIArF4jl3/rQ1jQ5z6wjvLR0Z47q3ZVIDFZQQCegPPFc98YvFqeBPhjrXi57WO8bSbRrhLV5xF9oK4+QPg46+h+leA/HbwD4N0/4mfCPwb4OsrDR7TxNfQpqdvZKqJqlnbNFOjzBf9bJuQBZHyx3uMnJqv8AHC3sfFk3x5ufFqrf6j4WsYY/DtjeKHjsbd4wzXMETcb2fIMoG4YxkdKieKkk1bUcaEdGfTvhfVItZ8O2OqxiNftlrFMypIHCF0DbcjrjOKtLdWsk5gjuoWmHWNZQW468Zr5x0U6X4C+Lumw+FVOl6RP8M5dV8VafpKhY4JI4QY7oQr8izsFbkAFsAnOavfsn+CI08D+FfFOr+F/BH2WZDeWHiRZXj167kkZjH9pcJteR1c7089wTxg9BUMTJtKwpUYrU9a8H634n1T4leKrC+0uGz8P6ObW30u4aF1mvpmjMk77i20xruRRhfvBuTjA6aO6t3nMEdzC0o6xrICw/DrXz/Yahq+jeH/2jNX0Fpl1Ky1J5bWSFcskn9nxEEDHXrj6Vh/Ebw54U8MfsyeA/Hfgqxso/Fkl1pMun61bqF1DVLicr9oWSYYecPuk3K5YcdsUfWbD9imz2j9oD4p6F8IfBtv4l1+w1O+tri+WzSLTo0eQMySNnDOuFwjE4JPPSrXir4keHdD8D6P4tBn1DTNcu7K2s5LJVbebpwkb/ADMBtBYEkEnGcA9K439sRQ8Hw5WSJfm8f6eHjYbl5SbI9xXkXxaWb4Zala/Bu58z+w7vxdpWs+DZnJIW3N8n2iz3HPMMjZUc/I2fSlVrTg32CnSjOKPrm4uILdQZ54oQ3AMkgXP509pUVVYyKFfG0lxg56Y9a8S8K6Jonjz9qT4lWHjzSbPXF0G102DRdO1W1S4gtrSWIvNPFFICoYyAAygbvlC5wcV5RHeT/wDCnfDlnNM0mi6L8ZUsdCuJpjKosY5CEVZGJ3IhLKpyeFA7VTxTXQXsEfYnmR+d5fmLvxnbnnHrik86HY0nmx7FzvbeMDHXJrxe6mgm/wCCi1vBFMkk1r4AkSdEILQn7XkBh/DkMDz/AHq4qzQj9i74yHbx/bPiEHjjPnyU/rO+gvY7H060sSsiGVQ0n3FLDL/T1pHubZbgW5uYRMekZkG78utfOP7PUkmr/EbWtQ+Iaf8AFw/Dujj/AIRrTWGbO10wwDZcWOf9YzsP3jkBlOFIHIrAsdC8Kah+wXefE3UILafxm1vPqEniSZQmpQaotyQqLc/6xSpCIIwQuONvOan607XSH9X8z6K+MGt+INC+HeqX/hDShrHiCNI1sLDy3lDPJKsYZ0QhvLUMXbBHyqeRXQae8smnxNLJHLNsHmtB9wvj5sDJxznjNeK/Cu5vrj9rRrjWI/J1S++G+mTyxsPmZw7eawHsx59M1pfsWrj4Z61PA0L6dceLNWk014RlGg+1SBSp7gncQe4Iq6dXmmTKnaJb+HvxnuPGzagPD3wv8WTLpOoNp+oCa60yCW1lQjcskUl2rgYIwdvPIGa9S8yMMyLIhKffAPT6+leIfDWFvG37WGtfEDwXC9j4c0W0fRdbv41OzxLer0ULjaRb4/1o+Ykhc7al+GvkQftLfGs3pSKJrDTp5DIQB5P2eQFz/s8EZ6VMKzS111KnTj0PaRPCVRhNGVkOEO8Yb6etLvj8zy/MTft3bc849celfI3g1JrL9nf4CHUtkSt43RoNw2gRuLkRdfUFceuRXp1hPb3H/BQrWIreaKWSz+HscVysbBmgc3wYK+OhwyHB7EU4Ym9tAdC3Uta58cbvT/DupeN4/CUcvgjSdaOlXF+2pFb6UrMIZJ4bXyijxiU7ctKrnaxA6V7BdSw2y7p5oo0zjdIwUfrXyPY+Ho9R/Yv1LxV/wk9/b/8ACJ6zqeoJpRlhbTbq4h1CWVI7mPZ5jFsqNokUHKnBrvvDbWnxM/aYt7Px/pEF1AngGw1XS/D+pwLNbLcXBBuJBBICryJnZuIJUHjFZQxE+vUqdGP3HvXmxCJZfNj8tsYfeNpz0wa5X4b634p1i48RN4g0q302O21q5tdEgaJ4Zri0iwizybs5EjhmVlUDYRwep+b/ABYU0/4Z/ETQtNYDwn4c+JemJpeJS8Fin2iFpYYyThYkdiAoOBnHGK9e8ZbP+Gz/AAZJbPD5lt4Q1KXUTnLrbmSERsw7AvnGeuH9K0WIcmT7Gx1Hw18dajrfjXxB4M8T6JbaPr+hJBcGKzv2u7e8tJVO2aKR4424dXRlKDBA5INdlcXFtb7ftFzFDu6eZIFz9M18rfDLWL8/HrQfjrc3bf2P8SNcvfDEELZCpYqFSycA9N81s5Yd94rvfAHh/wAN/ED9oL4qW/xB0qx16XQ7u1stPsdWgSeOwsGgLGSFHBEe9usigMMfe4qYYiXKOdKNz2+SSNduZFG7hMsOfp60CSNnMayKXXllzyPqK+SvA+oXdx4I+Ekt9dyXOnaf8Sr2x0q8uJjJ5lqI50gHmNyw42rzyAK9c8IoX/bV8byWbRGCHwvpcWobBkrcGSZkDHswi5x1wV9a0hiea2hEqFup65RRRXUc4L0rj/BP/Ik6p/2FdQ/9KJa7Belcf4L/AORH1L/sK6h/6Uy1D3NI7HxH/wAFBuF0set2/wD6BX6U/s8f8kB8Df8AYsad/wCk0dfmn/wUI/12k/8AXzJ/6DX6Wfs8f8kB8Df9ixp3/pNHXzmJ/is9mj/DR2NeTftYf8kq8U/9i1ef+iZK9Zryb9rD/klXin/sWrz/ANEyVrgf94iRiv4Mj82KKKK+9Wx8mGK9s/ZT0Xw/428G+PvA+oaLp9xrEujtqOi3z2ym4hlh4KrLjcAWMfyg4IDeprxM8GvUv2M/E2l+Ef2hNF1nW9Vt9M01Y7mO6ubl9saq0D7QT7ttH1rkxik6EnHdar5am1BpVFzbM6f4zabpngLSvhP4dtdIsbPxVbxx6hq88NsiXG6SQGNJWADMRlhyeNtel+KPC2mzft9ax4k1FNmk+FtIi1y+ZmGPMEZCA9uo/SvC9J1uy8XftWf294y8TWq6a2uPNPqVzLshNtE58tUOOAUVQo9x61ueMP2gtes/i5401jw1Z6Lf6Z4huFiKarYG4WSCIbU43L8p5ODkcivPlQrO0Y78ru/Vr/g2OyNSmrt7X0+R0/xe1mf40fsnt49nPm6x4P1uaG5ZR/y6ysNv5Bo/1rU+JXgPwhP+178O/DMfhO2Gk6lo1tLe2OmWywrK374mRwm3IG0Fj12qa8u1P9oHxhd+DdW8L23h3wZpem6zC0N6um6J9naQEYz8smNwHQkHFQz/ALQPxDk/4R+ZX0aK/wDDflraapHpo+2SRojJ5UshJ3RsHbcoABJzwaccLiIq0VZa212ul+TFKtSk7vV6X07HZftP3Ph+2m/sS20P4UTFta2Wlx4NBjvLCNJcFLxANrFl+Ug8BgeOBXQeMPDHhuz/AG8PCvh2z8K6Suj3lnam50/+zYzaybonLOY9u3OQPmx1rx34ifGHxL4w0C40i50jwzpVveTrPeyaPpK2s12ytuHmPuJIDfN2ORmti3/aL+JMGiQWStoZvrWy+xW+uNpanU4YumFmzgccfd/XmmsLiI00lvZrfvbX5E+2pOTfmnt+B674fsvAGlfs/wDxVs9XXWv+Efg8YNFcDQPJWfyw0flhQ/yBQccH8K39Q0/wTq6/AHRrTTby90a5e7NtaeIIIpZntvKBHnKAUPOwjHHA9K+Xfhf8TvFPgO41QaW9jf2usLjULDVbf7Va3LZyHZCR8w55z35zxhfGHxW8b+JPHWn+LrnU0s9Q0cRrpaWMQit7BUxhYo+QBkcg5z0PGBSeX1nUb5tNXe/dW2/UpYqCilbt+dz1f4O+GPDWpfE/4yaVqfh/TRp2m2OoSWhnsUY6eyTkJ5RI/dkKTjbjoPSr/hn4f6P8TfA/wm8RaD4e0+3kTUf7N8SLaWKRxyiPDF5dq/NkLgluufevM/H3x58eeLPD+oaRPHoelxaw4OqzaTpot5tQABG2Z9zFhz7H3xxVL4X/ABn8cfD/AMF6p4W8O3NmthqxYymeBnliLLtYxMGAU49QeauWGxLTle0tOvlZ/wCfyJVWknZq616fcezata/D3R/DvxG+LekeCPDusfYNdGj6Rp1zZhtOto12q0pgGFJY5PbtgjJz1ekWXhDxNrXwdu1+HHgfT7HxeLmfULSHQollMsMD5AYjBhJYHaVzlVO418wfCv4n+KfAUOo2ekHT77T9WA+26bq1oLq1nYEEOyEj5hjrn6g4GNS6+OHjy4+JmkeN5ZNM+26DEYdLsks9llaRlNhVIlYEAg5+91x2AFRPA1W9/R3fayVvXW41iKemna6t53v92h6t4hs/BPiz4S/Fi0tfh54f0FvAd2RpN5p8JF0+2R1PnSnLPkqeOgBAxwDXzH1Fe1/C7xvpL/Bj4wJr+r2FprPilEntbQtsNzKzSM4jU54BbpnuK8UFdeDhKm5x81+Sv+JjXkpKLXb9T6w0DTtQ8d/Bf4JX/he1k1JfCWvRQazFbjfLaYliy7IOQoCEk9ACD0rsNZ03UPB/7R3xU+JniG3ew8Njw4LSC9ufkW6meODakWfvnKFeM84HU18b+BfFOveEPEEGteH9UubK5hmjlZYZ3RJ9jBgkoVhvTI5U8EE1pfFf4i+LfiP4km1fxPqckrSMrpZxSSC0hYIEzHEzMEJA5I6kn1rmll9RzaTXK7+urTNlioct2veVvTRHd+OdD0a0/Ys8E6/b6LZJq1xrc0U98lqgmlUeZhHcDLDgYBz0r0XxevgPwh8fPAthfeCPDN1pvirw/Zw6tbSaVHi2lk4EsagAK5ZhlsZxXi3w3+Mvi/wV4UfwzZ2+i6rpDXQuo7LWtOF3Hbyj+KMbhg5APfBGRjnPTfA7xlp3iD4+XHxK+K/iK1Mmk2r3sEVyQguZlBEUMS+i54H0p1KFWKblsr7PV32+4VOpTbVt3bfZd/vPYbj4eeBfh/8AEbwD8MJ/D+iavqGs65dahe3N1YRzSfYwsvkxEspJXOOM9Y/euT+EXgbwrr/xC+NuiX+n6LZ29iZotPurqzQx6VmeVQ8fH7vaAPu4xgVkfFz4j6Z4s0Hwj8XdI8UaXY+PPDv7q80yVP31ztk+RlQDlcM2ckfKeDXDa58dPGWpXXiGdtO8OWr+KNN/s/U/semmLzELOxk4fmUmRsu2eg9KwpYfEyg9dXo/VO/5Gk6tFS206elj2vT/AAv4Vt/2vfDHwqf4faXBo2jaZKJJ7ywhkm1tjAT9okfB3DIOBng56YAHN+Jrbwb4z/Z/+It5aeANA8O3HgjVVt9LudOjKzNHv24nlOWk7k59uOK86034+ePrLUPDWpMmj3V94Ut5LbT725tGeZ4nTYUlYON4AxjpyAfXOx8O/GOi/wDDNfxU07V9WsrfWvEd5DcW1mW2vcksGfy19Ac1bwtaHLJ7qy0b76v5oUatOV138l8jqvjtN4Q+D9nofgWy+Gfh3WbTUtBFxeavqVsWv55ZVZd8Fx/yz2thuAR2AXrXkf7Pfjm6+Hfxa0nxHCGe3jm8m9hX/ltbv8rr7nHI9wK9H+B/xXh1rwtqHhH4tXmhah4f0nQrj+zH1S33X3nFVEcUEvXOF9N3A+avBo2McyyJ1Vtwz7GujDUXyzpVFd9X3uYVZrmU4PToux9N/tja9ovw61DQfhp4W02NdGS//wCEi1eCaIPHeGSUssbIRhlAB4I/hT0rpNY+HPg/RPiV4m+JE3hjSk8FnwgmoWlrNZRtbJdTKAqohXarZxjA43V8y/Fvx9r3xH8UJr/iNbMXiWsdqBaQmNNiZxwWbn5j3r0344/EWHV/2Xfh74S0vxNbXE0UJGt6fBJmRGT/AFYkHYe3rWMsLUhGnGL1d0/nq3+FkbKtCTk2tFqjufCuk+FfDX7O3hHxDB4d+GNvfavDPd6gnjyHNzfbSCBZnnAI6DGPmU45NcNo2leG9R/Y58feJofDGnWd5H4miWydohLPYws8OIVmYb9oDEdRnJ9a5nw38d/GWleE9N8PXOl+F9ctdGXZp8mtaQt1NbLxhUYsMAYGOM8DJNU/Bfxo8a+HbXXrcLo+r2/ie6+16lDq+nLcRyTZJMgTKgEkg8gj5RxxVQwtePM+t09+l72+4h1qba7Wtse0T6V4I8GX3w0+GyfDvRdai8aWEc+ratf2nmX26YLzby5zHtz0HA47kk6F14K+H037QXjaS18J6deWHw68Oxvb6RHbqkd5dKhJedEUeZ0Gcgg5Oc14n4b+PvxC0XwvZaLbHRrhtLjeHTdSu9OWa+sUYAbYZScKABx8p/HAoufj78Q28f2nje0fSdP1i1gME8tnYCNdQQkEi5BY+YeBzkEdsVn9SxF3r0fV6u9/lpoae3o2WnVdPI5z4n+M9P8AGtxY3kHgvQfDd1bxtHcLodv9nt7gbiVPlc7WAOCcnPtwBymcV6x+1DrnhHxDa+EdR0OLQU1yfSQ/iD+woRHbC4Y527R0cfNnqeRya8nFenhWnSWlvI4qqtN63Cmz/wCpb/dNOps/+pb/AHTW72M47o/VH4Lf8ifa/wDXtF/6AK7GuO+C3/In2v8A17Rf+gCuxr8+xP8AFZ9bQ/hoKKKKxNgooooA/M/9tL/k6Xxl/wBfkP8A6TQ15e1eoftpf8nS+Mv+vyH/ANJoa8vavv8AC/wKfovyPksR/Gl6hWp4H0K68TeMdL8PWSlrjU7uO3TA6FmAz+FZWa93/YI0u1f4nap4mmnshc6DpMsmnwXNykPn3MgKIMscYwW57EiniajpUZSXQVKnzzUe5F+1p8F/DPw50LS9c8Gavf6pp8t3NYag93JHIYbhBnAKIuBwwwc84rznWPht4x0nV9B03UNMjguvFESS6UrXcO24VyApLbsJkkcMR1r6I0PwV4jf9mX4h+GfiDqOhrd3lw+s6Y0Orwz5ueZH+62RlgMD3qHxBoVv8TYfhR4y0LxJokOkeG7KBNZN3epFJZmB1kfKE5J+XGB9a8yjjJwjyuV7Nq/yuv8AI7KmHjJ3Wm2h4NqXwn8e2Gm+Ir670RVh8KTLBrGLyFmtmbbj5Q+WB3D5lBHXng1UPw48bHw3oWuxaDNNZeJrhrfSDA6SSXUilgVEakuOVPJA6V7/APD/AOIPh/xp+1V4/wBHa+t08O+OtNmsIp5m2xu8UWI5OfVRIR+FaUfjzwl4L/aO+H/gVdXgOg+CNJksZtRyGiN7PCQ0hOcYyV57F2FW8ZiIvlcNbX67W/O5H1elvzaXt8zxTUP2efi/YahDaXHhPa86SOrLf27RgRruYM4k2qcc4JBODjNcpq/gLxTpnhvRfEN9pqx6d4imaHTZhcxt57qdpGAxK8nqwFfVHwh8Pa94K0L4laTeeL/D8mveMGuZdGt21eNvtGNwMzHOEyJF68/lWBrXgDUte/Zj+F8Y1PSbCPw1fTSalPfXqRxpGr/O6tn94BsP3c5zxUxzCpe0mrXSvr2b799PvKlhI8t1e9v1PDo/g38Rn+I0vgVdAj/t6Gy+2va/b4MCHg7t+/b/ABDjOeaw9L8EeJ9Q8D33i6z03zdH067S0uZxNHuWZyoVQm7c2Sy8gEc19gyXOl2X7b1r4jn1vSTpPiPw3JZ6fdpfRlXkSKIkMAflyAcZ69q5P4C6hp3wh+EPiiHxrBpd/Jp3iuxlmtobuO4wriEiVNpwxQMG+q4PSj+0KvKmkm7LT1dn/XQX1WHNa9lrr6HgV18HviLb+OLHwbL4dkbXdQtxcw2UdxFI6RH+OXaxEQ/3yuKb4/8AhH8Q/BUmnjxJ4fa1XUplt7WWO5imiaQkAIXRiqkk9CRX0J4fis/D3x28c2F340trqb4haI0nh3W5rtf3hY5ELMOEI4A6cAVyepfZ/hV+zLY+CvFur6fdazd+JoNTg0+wulufssEcgZ5MqSOdp+paqjjazkkkne3R633a9BPD00m231/A5jQ/Beq6bpOr/Bv/AIQS3ufiVq13HcCe7azZLSyWISbYJ2kOJG6nbj5SecivJrHR9SvfEsXh63tt2oTXQtEhZ1XMpbbtyTgc8ZJxX2Fq+naaP2rLf49TeLdCHgu30xLkXQvkMxP2byBGIwdxJLZ6e3WvmXwVqkOqftD6brmFt4b3xMl1hyFEavcb+ewwDWmFrykpSt0Te+/VfKy0IrU4pr109O4knwk8fxzeI4ptEEX/AAiQH9syyXkKxWuV3Aby+1jg5wpJqzonwU+KGq+B18XWHhS4k0p4WlR2ljSWSMdXWJmEjDvkLyOa+h/2mL/SPiL4P8beGvDWp2unan4Y1YaheWUdwixa9D5aHeWJ+dh0xnGVHrSzC28S/FT4c/FnT/Gej23hLw/pUa3jz36RPZuqlHi8rOSWYgdKwWYVnBNpJ+j7XS+Zr9VpqTV218u586Xvwa+I9nea1aXGgxrN4e09NR1NPt0B8i3ZWZW4f5iQpO0ZPtzXEWsEt1eRW8ClpJnVEUDJJJwBX2dsu7v4yfGHTdQ1jRftXjPw6f7AYajGY54UWSFAWzhW5XIPrnpXhn7JvhO3/wCGnLLTvEN3Ywp4cuJrm4LXSGJ5YSQqo+drDft5HBAJrejjpShOUraJPT0/z0Mp4dKaUert+J0f7RXwB8PeBPhLF4j8P6vqF9q+mTW8HiK2mmjeO3aRAflCoCoDHuTxXjviDwR4m0TwjovifUtN8rS/EW7+zJhPG5nxjPyKxZeo+8BX1h8O/DPim/1j4oRfEC70GHSfG1vJJCItbgl8uYZWIEBsjCbefauRvpLG5/Z9+E+tR3mm3Vp4B1Rm12FrtFlRVmRSVjJy/IzgDpXNRxtSFot82u/qr2+/Q2qYeD1Wmm3pp/wTya5+AXxctfCreIJfBtwtolt9qZPPiNysfqYN3mAgdRtyO9cvqHgbxNZeAdN8a3OnKui6vdNa2Vz9ojJllBYFdgbcPuNyQBxX1fpcMOgftRax8dNS8aaO/gyXTWkguo9SR5bmJ40CQCIHdw2MDHVRXn+txweN/wBjXRRoF3p0T+HfEd1fX9pcXscUkUO6VxtVjljtkTAHXPFa0sfVbXNazau7PS6enqtPvIlhoLa99fna2voeW/8AClviO3iy58Nf8I6BqNnpy6lcIb2ARw27Zw7Sb9gzg8E59qseFfgR8VPEul2Op6J4XN1ZalAZrW6F7AsUihtv3i4AJPRTyRyBivpz40avonjS08SfDTR9ZtNJ1640GyvYb+K4RU1RUVs20j54xjoCPvV5n421ExfBH4D6bb6kqzW2rp9pt4bkZjdZkA3Kp6jLYJ9T61MMdiJW0Sb8n2bvv1KeGpRb1bS8/P0PL/CPwI+Kfie41G30jwv5k+k3jWV7DNewQPFMqqxXa7gkYYHI4OetM1/4HfE3RLPU7vUfD8McOjWQvr5l1K2k8mElgG+WQ5+43AyeOnIr3yz1bStJ/wCClGtyareQWa3Vi1rDPM4ULI1tEVG49CcEfjXK/AHwzc6Fo/xa+GV/f6PDruq6MhsR/aMXkzZD4xJnbn94mfTPNV9drbu1rJ7Prv16E/V4Xsr7tfdseK2Xw18aXmiaBqtpojTWvie6NppDJPGzXEozldu7cuMHlgBxXS+Bfgp49uPHDQXPhSTUrfQdWt7fW7exuraZ48lXaP8A1gU5XqSdq5+YivoH4PeKPD/gv4M+A/DviG7soLy5v9Q0sajb3EckukzEuolU8gAkY3dMEGuI0PTrnwR+zx8afD2o67BNqJ1GDy7mK9Ba9jcx/OCDltyk5HuQamWNrNyiklrZb662vv0GsPTik3d6Xf8AkeZftKeE/EVr8bJ7T/hA/wCwP7YlT+xdJsYISJIjhIwggJRnOBkKSdxNZPxH+EHxD8CaFFrfinw81nYzyrEsouoZtjsCQHCMSmcH7wHPHWvoG38U6P4Wk/Z38ReJ58WFvo1yk1zMSwgLxJGsh9lLDJ7DntXkn7SPw58ZeHdU1rxe+qRax4Z13VjIuo2d/wCbHOzkyR+agPDKG2jPTtwa0oYifNCm7JfPWztZa+VyKtGKTkrv9DyKiiivWOIKKKKANLwX/wAjnov/AGE7b/0atfrav3RX5JeC/wDkc9F/7Cdt/wCjVr9bV+6K+Yz/AOKn8/0PcynaQtFFFfPHsBRRRQB8O/8ABRzp4R/66X//ALb18wCvp/8A4KOdPCP/AF0v/wD23r5gFfd5f/u0f66nyuL/AI8v66C0UU2X/VN9DXYzlJzbXT4b7NORjg7GP9KiJbbtyQPSvtr9oDX/ABZotj4ZTw/8aNC8FQL4Yt5Dpd8iGa5cBvnTMbcEAKOeq15J4M8E/BzUvgLB8SPEFh4ylun1ePSr2O2v4F8y5fYWlQFcBMydCc8HivMp5heCnKOj001/NL8DtlhbSspfeeAc0c19HeMPgX4Fn/aJg+GXhe41ywj060a/1q/v5451MAUMFhCgEN1GTxzWPP8ADv4UeKfh34k8UeApPE1u3g27Q6ja6lNE5vrUsAzRFQNhwGxu9ORWqx9Jpb626d9r+pm8NNXWml/w3PCe1HIzX1Vo3wY+B2oeIvAujpaeNEm8d6Y+oWrNqMGLRFi8zbJ8mc44+XIzXO/CnwB8DPGnxF1/wrFpnji3bRUuJxPJqNvsMcOFYcKSSWDEcdCKn+0adn7r01287d+5X1SWmq1PnftWl4P8P6t4p8TWfh7Q7b7VqN/J5dtDvVN7YJxuYgDgHkmvaPhH8N/hX8RW8Ra1oGneM5rLQbONo9AS4gfUr6RmILowG0KOBg9881sfAvwT4ZH7VFvonhubxh4ckg0Oea5tr9YUv9Pn4UpvKOjBkbOQMjdwadTHRSkktYrqKOGk2m3o2fO+uabd6PrV3pV6qLdWU7wzrHKsih1JDAMpIPI6gkVV+pr1/wCGfw78Gn4W+Ivih8Q7zVpNH0/Uf7OtLDTJEW5uZyyksXcYwA3TvycjGD1Pj74E+DY/Cvg+48IarqU194+1iGPSWvHXba2ckYc+cgXl0OQWBweOKr69TUrS9L20va7EsPKUbr/gnzv3o4Ar1n45eHPg74Vm1jwpoV34mfxNobxxNd3XltaXsgx5qqqjcnXIJOO3Na37Hui6RDpPjf4h6ppFtq83hHSfO020uY/MiE7ByHZO+No+nJ6gEU8VFUXUs/8AO+35kqi3PkueSXHhnxHD4dh1+XQNTTSriUwxXzWjiB3GcqHxgn5W49jWXuLYzyO1fXeufGr4hWn7I/hbx6dZjn1W98TSxXnmW0ZiuIA0/wC5ZccJhVHGGwOtZ3xG+CXhTxB8eH1JT/wj/hc+GIvEOq2thGAyckNHEMYXdgHpgYPHauWnmDi37WNt9tdvkbSwqa9x32303PlU5GAKMdxXtGvfDXwL4p+D/wDwnXwul1y1a11ePTbuw1qSOR/3jKqSKyDAHzDjn8K7O3+Bfwql+JUnwfGreI/+Ezj0n7UdULR/YDNtDbPLxu6H17de1byx9JLZ6Xvptbe/3maw1R7W/wAz588B+Fde8aeKIPD3hqx+2alcq7RwmVIwQilmJZyFGAD1NZd9byWl7PazbPMt5GjfY4ddykg4YEgjI6g4NfSX7Pvw4i0P4aXfjeGDxhrWtXN/c6Hc2PhUwCayiG4SbzKD94KpyuCNwx1NcX4X+HHgS+0T4k+LDc6zN4d8JQKNMhkItrp7hwdqSZVhhGDIeBnAPGaUcdHnl2Vl872/4Yf1eXKu7PHeKBXungH4EWMXxB8N+GfGmqiUeNNCe+0mbTpGj+zy7QyrKHQ7hz0Hp1rO8RfCLS3+Cmh+JPDrXsmsf8JC2ha1DJKHQT+YURkUKCoJAOCT94Vf1+jzJX3/AOD/AJE/V52eh458xHXNSmC5jBka2nUDksUIxXrHxg8G+GvAX7Tum+EvDE13Pa2V1Y/aTdyrK3nOyswyFAxhl4x1zXd/tzfEnxzZ/GbV/ANt4nmtfDl3aQRTWnkRFNsijflim7Hf71J4pylBQWklfXTTTy8x+xSi23s7HzPwM0dcV9GfFr4MfD3wP4XmNxpnjm5jXSkuU8V26xSaWZnXKKYx84BOB7bgc1kXXwZ8O6tefCq+8LtqTaT44ZYdSWS4WSW3kTDShWCjbhd2Mg4xSjj6LSlrb/JXB4eadup4V2xRnA4617x4++EngTTvhf8AEfxLodzqksvhLxEml6e0t0rI6ZhVy4CDcdzyYII4xW3pn7PfhJvBvhbxzql9qVl4Zbw8+p+JLjzlZ/MwuyKABPlyS3XPAo/tCild37fO1w+rTvZev6Hz34Y0bVPEfiKy0PRrZrrUdQmENtEGCl3PQZJAH1JpPEmlX+heIrzR9TSOO9sZWguEjlWUK6nBAZSVP4GvePhf4c+HXh34Ut8cTe+KtL/szxBNa2ENlJBNOYiNsa/vI9qvgkliMdgO9Sa9+z9pWpftG2vh+y1++Tw/qOi/8JDc3d0A91FCT8yE4ALsx644BPXGKlY6HO09Er9Oq3/Qf1aXIn1Z868UV2vxVX4VPZW8vw8/4SO3uI7qWO6g1cpIJYgBslRkAxk7htPP0riq7ac+eF7W9TCUeV2vcKKKK0ICiiigD179hn/k4G1/7B1z/Ja/RrT/APjzj/3a/OX9hn/k4G1/7B1z/Ja/RrT/APjzj/3a+Uz7+Kj3sr+BliiiivCPWCiiigAooooAKKKKACiiigD88P8AgpNz/wAFBvh9/wBgzTP/AEvua+svCH/IBP4V8mf8FJSR/wAFCPh9j/oHaX/6X3FfWfhD/kA/lXp5ZtI4Md9kpyaVpmu6Fqmj6zYW99p95PNDc206bo5UJ5BH+cVhW/wd+GNva21vD4NslFpdC7gl86YzJMF2BhMX8zG3jaW247V1Xh/LLd4Gf9Nk6fWrzA/xKw/CvV9nGW6OByknoZOheGdA0bWtV1fSdJt7W/1yaOXU7hMl7t0BVGfJ4IBI49akm8P6LL4rt/E8umwtrFpbPaw3xz5kcLkM8Y5xgkA9O1abAr1GKTB6Y5p8sSeaR5P8U/hSnjj9oLw54m1zSrPUPDemaDc2lyks7RzLcvIGjaMLhxjn5gwIzjvXdeGPBnhPw94bm8P6L4fsrTS7lna5tdm9blpMh2lLkmQtnksSSOK3uvTmgKw5KEfhUxpQjJvqynUk1Y4O3+Cvwpg0p9Oi8EWC27yRycyzs8ZiOU8uQvvjCk8BGA9qz/2kvhPo3xC+GGpafa6DYTeIY9ONto13NK8TQnIAVpVO4px0bcO+K9Mwdu7BxRSlRg1awe0mne5ynwn8BeG/BHhC30zStBsbKaS1iTUXQGVrmQIA2+RyWdc5wCcAHgCq3h/4SfDTQteh1nSPB9la3kErTQFZJTFDIxJLpEXManJOCqjGeMV2m07wO9cp8LNd8T+ILbWr7xDoa6Tbw61c2ukRNBJHPLaRP5aTShz952V2G0AbCn1o5IRaVh809Xctx+B/CMfjqXxlFoNvHrtxH5c96jOpnXbsw6BtjnacZZScd6z/AA58K/h1oHiGPXdG8IafaahC7vBIrOyW7OSWaKNmKRk5PKKOpxXY7Txw1cr8VvHmi/DzQ7PWPEMF82n3eoRWT3NtEjpaGQ4WSbcwKx7iAWAOM9KJQpx1aFGU3ojW8R+H9D8Qix/tvTIb7+zbxL2z80E+TcICEkXB+8Ax/Oq3jLwh4Y8Wyae/iXQ7XUm0m7F5YGcNm3mHR1KkYx+XAqrrHjjRdP8AiZo3gPy7q81fWrSW9jW0jV4raBMAyzMWG1Wb5VwGJPbHNdIMg/dqvcncPeicz45+Hngfxjfw33iXw7bX11BGYo7nzJIZPLJBKF42VmXIztYkZ7VyP7Qnws/4TDwN4V8J6BpOmR6Ro+v2lzdWLP5EQs48h0QKOvzcAYJPOc16tg/e2nFcnY694nuvjPfeHhoqQ+GtO0iKdtTlikD3F3I5AiiYkIyqgJbAJBIGRUThDtuVCcvuINJ+E3w10rVbHU9M8I2VrfaZI72l5HJL5ylzlt0hfdIDgcOWAxxUs3wx+H8t9rV3J4WtPM8RxvFq+JJVS8WTG4PGG25bAywAJ9a67aeuGxRtJOFHNX7Kn2J55dzEvPCPhq61zR9YudFtX1Dw+jJpd1tIktEK7CqEH7pXgg5FZDfCn4bnxV/wkJ8G6d/aLXP2syfP5Rn/AOeph3eUX77tuc89ea7Lp97iko9lB7oPaS7nN+PvAHgzxvNaz+K/D0GpTWSuttM0kkUsavjcoeNlbacDKk49q2dN03T9P0iHSbCxgtLG3hEMVtAgSONAMBVA6DFXM0markindInmlsee6X8DfhNphiOm+DYrMQvviSDUbtERt27IQS7evPTkmtnxv8NvAfjDWo9V8TeGLTUL6GLyVuHeSN2i3bvLfYy71zztfI9q6qjNT7GFrWK5573PMf2ivhtJ4/s/Bmk22nWM2laL4hivNRtZJTCn2VYpEIjCj7wLLgAjGMgjFbmi/Cj4caPrFjq+keELK01DTd4tbuJ5BMA5yQ77t0uT/wA9C2OMYxXZUUvYQvewe0lax4v8EfgL4Y0bwzFN428KaVeeII9Xur0zLcSSRuDcySwM6ZEbsqsv3lOMAc4FejeOfAvhDxl9lbxPoNtqElkWNtMWeKaHIwQskbKwB7rnB9K6L8KTn0ojRglawSqTbvcxLbwf4VtvBL+DoPD2np4feBoZNOEI8l42+8GB6k9SxOc85zzVPwn8OvA/hrT7+w0Pw3bWkOqJ5V7+9kke4TaV2NI7M+0AnCg4GSRyTXUZozT9nHexPNI5vUfAXgy/8C2/gu88OWUvh+0SNbfTyHWOERkFNrAhlIIBBBz71V8XfDH4f+KLq3ute8LWt5PbWwtUn8yWKQwjpG7o6l1Ho5P6112RSfjR7KD3RXtJdzE1zwh4V1nwcvhTVPD9jPokaosdiI9kUXlkFCm3BQqQMFSCKf4J8KeG/B+lvp3hnR4dOt5ZTNKsZZ2kc9Wd3JZz0GWJwAAOBWzmkzVezje9ieaWwtFFFUSC9K5HwWuPBeo/9hS/P/k1LXXL0rkfBv8AyJWof9hO/wD/AEplqHuaR2Ph/wD4KDr+80ls9LmQf+O1+lf7PH/JAfA3/Ysad/6TR1+a3/BQb/V6Z/1+P/6Ca/Sn9nj/AJID4G/7FjTv/SaOvnMT/FZ7NH+Gjsa8m/aw/wCSVeKf+xavP/RMles15N+1h/ySrxT/ANi1ef8AomStcD/vESMV/BkfmxRRRX3q2PkwzW98N/B2v+O/F9t4d8N2q3F9cgkCRwiIoGWdm7KBWCPWvdv2KbO00H/hKPi9fvdzQ+CLHdFY2suw3ckquNrnB+TA+mTnnGDzYqo6VGU1v09ehtRgp1Ent1OD8YfCjXfCur6ND4g1bRVsdYuzarqOm3gvYYHBUMH24OQGBx6Vl/GDwTqfw7+IF74V1WWOea0Csk8SkJNGwyrqD0B/pXpf7Qmj+F/EPwf0b40eFdIbw/PqeqPbarpcbk25ucEmaIdBkrk4AzuOeRk+gfFzwYnjr9ob4UW00ZC6h4ct73VHGP8AVRBWYn26D8a4oYySUZTenvX9UdEqCd1Fdreh84+NvAPjTwhptlf+J/Dl3pdtqQJtJZihE2ADxtY44I6461znAr64+I3iOL46fCH4k6dbqr3HgnVft+jeWnJs1BUj/vlZTx6CuD+KPg3wtD4L+CDW3hxI38R2yf2sdNgAur7LQA8jBZzubHu1XRxzaSqRtK/T0v8AkTUw1ruLuv6R4HxjrXXfC3wHceNLXXr46rb6Vp/hzTje3l1cRM69cLGACPmY8Cva/wBrLSPB/g3S9c0Wx8JfDP7JGEtdObSr8pr1pLsUiWdAOQCDkZ5BGetYnxk8PaBoeufCCPSNAsYI9csLV9UgjgAivy0sakyqOHOCevrT+u+0hFxVr7bdNQ+r8snd3seRfDTwT4j8e+Jf7E8NWaz3HlNNNJK/lw28Y6vI5+6On51ofFP4YeLfh9BY3WuRWM9hqik2moabdC5tZCCQUDgD5hjp+WcHH0/4Z0DwV4X8cfHTT4I7nT9Jt9Kt1lTRURZbWBo3MixKflByW68cViXFn4BuP2UfBmn+HjrN9otx48t44E1+GLzZSZHEq4T5dmN449waw/tGftFZe7p07q+5p9VjyO711/BnyVQcV9O6H4L8HSft+a34Nk8LaX/wj620mLGSzXyYCLRX3ouML83OR61gWfgPQvHX7PZHhjRLVfEXh3xX/Z13cWtsBNc20kpVHkYDJwpB59K6fr8Fa60dn9+xisNLXXY8BXNA+tfW2veB/hjafELx5rsPhTTL2z+HOh28Y0qFNltd3jIxd5lA+baeDn0J6gYqaWngvxX8GfBvim2+F3grTJtY8WwaLqqx6bhiPODZgOejKpVg27hm5GKh5jHR8jtp26q5f1V3d5L+tD5UGOtHRQx4FfXup+F/hnrfxQ+JHwytfhto2mQaBpEl/b6pbA/ahPtRztY8InzABBwMH1r5w/Z/8JyeO/i14f8ADW1jFeXatdFVzthX5nJ9sDH41tSxkZwlJq1kn8mjKdCUZJJ3u7FTxd4A8aeFtFsdZ8ReHLzTrDUsfY7iYLtmyu4YwxI4OeQK5zktkV9z/Fzwf478Z/Db4maJr/hya2s7G7j1DwlI08Dbo4UClFVHJUlEbhgPv145ovw+0X4j/s/+A9U8M6FY22tWfiFdE11raAI9wrkbZZSBzhdhJP8AeauejmKcOadt7abK6uv8vU2qYRqVo9v1szyH4XeAPE3xB1qbTvDVrCxtYDcXVzdSiG3tox/FI56CpPil8OvFHw+vLOPxBBbPDqEXm2d7ZXAnt7he+yQDkj096+q3h+GVr4b+N1lZWM+j+HtPa1sL3/hHYo1lCojeYY1b5Qd5ZTng7axNe8L+CvF/we+EPhTR7rXG0XVNfkitpNVVEumhClpBmPgAhcAr61ksxk6mqtH08r7/AKFfVY8mju/+CfIvHWtn4e+HLzxj460rwvp7rHc6rdpbpKyllj3HBcgdlGSfYV9J2+gfDnx3rvxM+H9v8PdD0I+D7OWXSdWsoyl0Wh3KTM+fmBIBPtnOTzWWfhd4Vvbj4OeAoLc6fceJtLl1XU9esFRbyVzEXVFlKn5VJIx6bfStnmELNWaf/Avf/gGf1V3Tvdf8G1j588daPb+HfGGpaFb6rDqiadctB9sgjKRysvDFQSTgHI98ZrJyPWvf28M+GNP+A/ibVV8N6dear4B8YGCG6vIVzqsHm7BDcFQDJ3yOOo6V65b6N8On+MeieDpPhN4KFvqHhJtZum/soebHOEVtg5xt5PYn3pvMFBfC3a/bpb/MqOFcnvbb8T4l4FHSvfNK0zwz4l/Zp+KPjGTwdodhqVjrEEdgbO0CixTdCpWInJUHJyM/xGut0n4ZeGfHfiL4Q+L9B8NaZb6PqsDL4hs4LZVt/NtcvIZFAx8xDrz1woq3j4xvdWtdfNK5n9WbtZ3ufKx9aMYGa+lNUsfh34Y+F/ij4taf4H0TXvt/ieXTNHsL2Ivp9nbowAcRjHLYJ9fmA9c9N4Z+HHw+1X45fD3WI/COn2+meMPD893e6HJEHto5lUYZIzwo9qn+0Iq7cXbX70rtFfVJae8v+Az5FzRXt3wZ8NeHNY+HfxifU9GsS2h2ouNMu5bYGW0ffLhUbqudijA9a8R/hNddKsqkmktv1VznnTcUn3CiiitzMKKKKACmz/6lv9006mz/AOpb/dNJ7Djuj9Ufgt/yJ9r/ANe0X/oArsa474Lf8ifa/wDXtF/6AK7Gvz7E/wAVn1tD+GgooorE2CiiigD8z/20v+TpfGX/AF+Q/wDpNDXl7V6h+2l/ydL4y/6/If8A0mhry9q+/wAL/Ap+i/I+SxH8aXqFI6K/LqG+ozSmvRP2bfAfhz4keMLrwrrGr3mm6lcWUkmjyQsnlSzqCfLkDKSQRzwR90juK0qVFTi5y2RnCLlJJbnnAhhHIjXP+6KVljLbjGu71I5r2HTvgobX4Sya14i/tKDxRqesNpHhzR4XjjW7mVirs5dfughuQy/d9xVcfs0fHT/oQJ//AAZWf/x6sVi6Dv7yXq7GvsavZs8mYKy7SAR6GhQqptUAD0rttD+EXxJ1fxpqHhPTPCN5c6vpP/H/AApLFst89A0pfy8nsN2Tg46GqPi/4eeNvC/i238L674Yv7XV7vb9mtFQTNcbuB5ZjLB+ePlJweDWqr0m+XmV99zNwmls7HLeVGVx5S49MCuz8YfEK+8R/Cvwx4FuNLtIbXwuZDb3KMxkl39dwPAxjtXTp+zR8cmXK+AbjB551K0H/taotQ/Zx+Ndhp099deBZo7e2jaWaT+0bQ7VUEk4EuTwO1Yyr4WTTco3W2qNFTrJP3XqeV7IxkbFwevHWjy4+CFUEdOK98+GHwb8Z6b4G8YHVvhLe6xrF5psI0WWWO1kt7VX3F5ldpeZNuNojDMCBnGRXlfw7+HfjXx5qVzp/hHw5ealcWYzchSsaQckAM7lVUnBwCcnBwODVQxVKXNqrLrdClSmraO7OX2xlSuxcHrx1oVAnCqq/QYrtH+E3xFj+IUfgWTwrcx+IJYjNFZSTRL5iAZLLIX8tgB6N7da7D4F/DzwzceAfGnjnxvpl/q0XhF1tzolndGFpZCQGZ5EywC+o44PWnPE0oR5r32289EKNKbdrW9fI8bKJu3GNd3rjmndeOtd5pvw+8SfEO+vtc+GngO+/sP7ctpHbJercNbSMoIVnchiOclyNozyRWP4z+H/AI28K+Lbfwvr3hy8tdYughtrNAsz3G44XYYywck8YBPPFXGvTbtdX7XVyXTmle2nc5nYgAG1cDpx0oKIW3FV3euOa7L4jfCv4h+AtJt9S8X+GLjTLS6fy4ZWnilBbGcHy3bacf3sVx/vVRlCa5ou68hSUouz0Y3yk27di464xQyIV2lQV9COKdRV2RN2R+TD/wA8o/8AvkU7Yu4NtG71xzTqKLILsbsjDbhGu71xzQUUsGKAkdDinUUWC7G7Y9u3Yu3rjHFXPD16dI8QWOrQwJJJZXUVwqNwHKOGAJHY4qr06UAik0mhptbHS/GDxndfEP4h6h4u1Cwt7OfUfL328DFkXaipwW5525/GuYEcZXb5a7fTHFOoFTGChFRWyBybbfVjdiDOFHIweKPLjHSNRjpx0p1FXYV2dj8Q/iHfeMPBPhPw1dadb20PhKza0t5YnYvcKQg3ODwD8g6etMHj6+j+Cf8AwrO2022t7CTVv7TubtWYy3D7QApHQAYXp/drkf4c0fw5rJUIWStonf5l+0ld67hRRRWxmFFFFAGl4L/5HPRf+wnbf+jVr9bV+6K/JLwX/wAjnov/AGE7b/0atfrav3RXzGf/ABU/n+h7mU7SFooor549gKKKKAPh3/go508I/wDXS/8A/bevmAV9P/8ABRzp4R/66X//ALb18wCvu8v/AN2j/XU+Vxf8eX9dBaRhlCvqMUtFdpynuvxD+Lnwn8ff2Rc+Lvh74iuL3SdMi0+N7TWlhQqmTnAHqxrltd+J+ln4FaT8O9A0S6tGsdbbVLi6uLhXEx3MUQADIwPLBJ/un1rzMlf8mjiuOGDoxSSvZa7s3lXqO7fXyPefEH7QumTfF3S/iTo3g+e31r7L9k12O5vQ9vfQGPaVRQPkOckE+2axPE3xb8KWfw51vwj8N/Bl5oUXia436xd316LiVkyCEiwPlGc9fWvIQQOScVrat4U8U6Vo0Wr6p4a1ix0+cqIry60+WKCQsMrtdlCnIGRg81P1TDxcfLzfTb1t0K+sVHc9Y1n4+2p+MPgfxdo3hu4ttN8G6ctgljNcK0kybXRyGAwCUYAe4qh4R+Lvhnwl8eL7xv4d8I3sOjarbTRX+mT3weVmlZmkZHxhRkjC9sV534H8H+I/GN5eWvhvTftsmn2j3l1maOJYYVIDOWkZRgZHfNYnB4pxwmH1iu1nr03F7epo/O57L8Ofi94K8J2/ivw9aeDdXTw34kEZjFtq3lahbFQMqJwB8pOTxyKj8GfGPw54Q+NmneMfDfhG9j060sZLS7ivNSa4vL3fyXkmbOWBCgewrx7gUAgU/qdF3vfXfV+gfWJ6W6bHs2i/FzwHa+H/ABD4IvfA2p3XgnWLqO+trL+0wLy0uVCb2EuMFWKk47Zx61e8efHvQNa0Xw+2j+Cp9H1jwZdK3hqeO+3W8ECsmEmTGXYomD2yc14XxRS+o0L3s/vfp+PUPrE7Wv8Age//ABKXwR8Vvg/4m+L8Xhy68NeILG6t4bgrdb7XUZmGG2Ljg9OevArzj4F/EvUfhrr95c29jBqel6vb/ZdW025/1d1Cc5GezAE4Pvg1xPnTC3MAlkERO4x7jtz646ZpvSqp4WMYSpy1i+nZdhSrNyU1oz6SvvjJ8DV+DekeGLfwFrlyNL1aTULfR7m7HkpITIQXl/jTL/cx0PtXH6D+0J4gX4wap4y8Q6ZBqFhrlj/Zl9pMbFEjs+0cRPQjk5PUsc9a8dzRxUQwFGKaavfu+5UsTUdulux7TD8UfDsuk6B8OPh74UudC0a48QWl1qEl7efabm4cTJtXcP4f8K9S/aF+KfhH4bftIa5rNn4HuLjxrDYJBBqT32LQB41KsYuu4LgHHX8a+RFJ3B0yrA5BBwRT5ppZ5TJPJJNIeryMWY/iamWX03JPprfV63tu7+RX1qfK11PZvCHxr8Pj4T2vgrxj4c1q4+w6jLexXug6w1hLO0hZm84ryxy59sBfSqPgn4teGtF1DxfpN54IaTwb4tjSOXSre8Inh8tdqOJm6uclmPdmJFeSYFHFafUqOum/m/Uj6xU012Por/hpHwydW07Xh8OZBrPhuzksfDcv9o5ht7dlCqJlx87jHUetc9+zj8eLf4dw69D4h8NN4gi1bUE1KBBIqiC5Gcv8wP8As4xyMV4t1o4qfqGH5XG2j836j+s1OZO+qN6bxReX3xK/4TLV911dS6oNQuQpALt5m8genoPSug+PfxGt/iD8ZJPHFlpL2cbLBttblxJkxgfeI4IOK4H+LFHRq6PYw5lK2qVvkZe0lZq++p7p8UPjb4G8bfaNV1LwLrT6xNYLbi2fXn/stJAm0P8AZxgEKTkd8gZqP4FftBJ8PfhJN4Wl8ONqGp2s1xNomol122LypjJUjJwxY8dQcV4fijisPqNHk5GtPVmn1mpzc19T1P4U/FTQ9F+F3iXwH408O32uab4ivI7wvaXot5UlUgkliD1KIePf1rqNB/aPXSV8I2UPh65m0nRdEk0jWrCa4Vk1KNgvzLx8pBU4z64rwTOeaTNOWCoybbW/+VgjiKiSV9v87nqHib4naBP8AdS+Geh+Hr6ztp9ebVLSWe5RxDETkREAZJHTP0r1f9oL4g6n8Mfjh4I8Tadax3anwZBb3VpNkLcQuTuXPY5AIPqPrXyz1HFOmnnmZTNPJKVG0GRy2B6DPaolgYOS7a3872/yKjiJWffS3lY9g/aG8LeB0+Gfhj4keEdHv/D58VXd1u0i7uPNARGOJI/RemAOzCvHTT5JpZI0SSWR1iGEVnJCj2HamV0Yek6cOVu5jOXNK9rBRRRW5mFFFFAHr37DP/JwNr/2Drn+S1+jWn/8ecf+7X5y/sM/8nA2v/YOuf5LX6Naf/x5x/7tfKZ9/FR72V/AyxRRRXhHrBRRRQAUUUUAFFFFABRRRQB+eH/BSb/lIR8O/wDsG6X/AOnC4r6y8If8gE/hXyR/wUuJH7f/AIAIOD/Zel8j/r/uK+uPCf8AyAPyr08t+0efjuh5r+0p4f0PW/2fvG15qug6dqdzpWn6lcae93aJM1rL5R/eRbgSjcD5lweB6V554u0Tw94W/Zy+HsXhfTLXQbTxpq2h6Z4j1LTLdbWe6s5FLP500aq2GbCliQcSMM/MQfofSoIbqy1C1uYVmgnuZo5I3GVdW4KkdwQSKxdJ+GPgTTvAt14Kg8PJN4fvBibTr68uLuMDAAVPOkcx7dqldhUKQCuDzXdUouUro54VklZnm3iLw/pPw+/ad8Caf8PtFtNFg8UWGpQa7p2mRCC3uYYLcyRzSRKAu+N2OHxnDlcnIFee3S7v+Ca91ESDcrrU0cKsx3C4GqttXH97rx1r6T8F+APCHhLUp9S0PSZI7+4hWGS9vL64vbjygdwiWa4kkdUzzsUhScEjIqna/Cj4d23ilvEUPhiFb5r1r8p9qmNqLojBnFoZPIWXjO4Rhs85zzUexm/mP20dDob7SLDW/DS6N4i0yz1C1uIIkvLO6gWWGQqATuRgQw3DOCOwr5x+CXhzw5oHwm+KHjTQPCWjx+KPDet+IDpdzHpUXnWTRCTyooTt3KuMAKOMEjGDivp41zujeBvCuk+MNS8UabpkltqersW1B0vbjybhyFBdrcyeTvIRQWCbjjryc7VKV2mjOnUsmj528beHfD/hz9j/AMOfFTwzbx/8JzHDpuow+I43J1C/vJ2QTJNN9+cSebKpRiQR8uBgY9K+GU4T9rj4pNcMsLLoulSSIzjEYCybj9B611mi/CX4c6RrdvquneGIoZrO5a6s4Gu7iSztJmJJkgtWkMELAsxBjjUqSSMVyX/Cm7PXf2ivF3i/xfo32rStR0+yt9MdNUli8zZkzRzRRSLvjJ2fJKGVsdK5/Zzi07G3tIyTueQ+Gb6M/wDBPeCwXUrq3n8QeLZdOsxbKCl9JLeuRbysHXbA4Rg7BuFJwG+63scHhy4+Hfw38X+ItJ8CeFPC+v22hTva23hq9klguzFE7o8sRggUuH4DbWODjdg4rqrf4TfDi38K6l4Zh8KWq6Lq0vnXenedKbcSZzuijL7bcg8jyQmDyMGr3g7wB4R8K3017o2lzC6uYRbyXN7qNzfSiIHPlq9zLIyJnkqpAJAJBwKqFGcWrkyrRaPlv4ueFdFsv2VfAOteG3S08UeOPsen6jrHm7rjVzfx5uVupT80y7iX+ckIyLjG0Cvqvxh4L0bxH8N7zwFfxFtMutO/s8A9Y1CBUce64Uj3Fc4Pgd8JzaXFo3gu2e2uFkAgkvLl4rYO+9/s6GUraktzmARnsOK7nR7G20rS7ewsvOWC1QRxedPJNJgf3pJGZ2PuxJ96qjRab5kKpVTtY+cv2W/AFx46+EfjPUfG2q/2trHiOGbwsLxl/wCPe1tVMEW0f3t4D5HUisn4M+J9Q+JeufCXw7cCQ33gCC8v/FBYsXglgD2VurHOA7sJHIIztBNfS3g3w3ofhTSm0zw9pyWFm9zJdNEkjsDLIxeR8sSeWJPXHpXCfs3+ANR8Eap8QLnVNMtbV/EXjC81GynjlSR57RyPJ3lfu4y/yHpknuaj2DXIvv8AzK9rF8zPPf2afCln4t0mPxzc+F/D+safqOvXV9beMdSvpbXxDtWciMkRwvsCMmxQLhMoFyq5K103hW7vLL9pb4zX1knmXdp4esJ7dCMhpFhmZRj3IFdnD8HvhrDqz38XhhYzJdi9e0TULkWLzght5sxL9nJJAJzHgkZ61s3vgnwxdePIvGcumyLrscax/bIb2eHzUXO1ZY0kVJgMnAkVsZpxozSQpVYts+VPHWk6bF+w7o/xD02VF8ceJpEt7zXDLm71CS9Z4biCeUfM8WxjhGJClFIAwK9O1nw/ptz+0D4G+FfiS0S88JaV4He6sNOu8ta318kqQHzIz8kzRxAMqkEKXLAZOa9AuPgp8K7hrzz/AAdbSx33nGW2kurhrZGlOZHhgMnlwOx/jiVG9DWlrXw38Fat4XsNB1LRGvLTSWEmnvLfXJurVwQd0V15nno3ABIkBI4ORxUxw81+A/bxNfwf4e0bwpoEeh+H7BbHT4ZJHitY2YpDvdnYICTsTcxwi4VRwAAAK1DnbXGfAHSPFGhfC2y07xjLMdTjnuGEU14Lp7aBppDDC8+T5rLGUBckkkck9T2nSu2n8K0OWXxBRRRVkhRRRQAUUUUAFFFFABRRRQAUUUUAFFFFABRRRQAL0rkPBv8AyJOof9hK+/8ASiWuvXpXJ+E/+RP1H/sJ33/pTLUPc0hsfD//AAUE/wBTpf8A19v/AOgmv0p/Z4/5ID4G/wCxY07/ANJo6/NX/goF/qtL/wCvt/8A0E1+lX7PP/JAvA//AGLOnf8ApNHXzmI/is9mj/DR2NeTftYf8kq8U/8AYtXn/omSvWa8m/aw/wCSVeKf+xavP/RMla4H/eIkYr+DI/NiiiivvVsfJhXYfB/4leI/hxqN9LosdheWeqW5t9R0zUrfz7S8jwQBImQTjcehHUg5BIPH9asaXZXmp6lb6dp1rJdXd3KsNvBEu55HY4VQO5JNZVIwnBxmtC4ykpK253XjD4h678Udc8P6Dq50Lw/oVjOsVrp+nwix06y3N88pBJxwTkk4HOMZOfRPjB8dW8OfH661LwHHoutaZpuix6JbyX0bXFvLGAC7IUdcg8DIODivDvGHhjxF4T1JdL8T6Ld6VeNGJVgu49jFCSAw9sg/lWVwFrnWFoTs18KT06a9TX201dPe6/A9n0n9pDX9It72LQ/hz8ONIOowNBcyadoT27yoQRglZhnqeuawrX44eMIPh9o3hYWGhM3h2VZdH1aXT99/YFZVkAjkLbVHyqp+XlRg5rzXmjmnHBYdfZJ9vU7nqXj347eIfFel6lBc+EfBWn3+sw+Tf6xYaLsv7iMgBlaVnb7wGDx06Yqbwf8AtB+NNB8K6Xor6R4Z1dtDDDSNQ1bTPPvNPyMDyn3gAjsSCexyOK8nNHNP6lQ5eXl0D21S976nbeA/it4z8K+P9Q8X297DqN7rCSJqsOoxebb6gr5ysqAjIycjBGOnQkGT4nfFnxT42XSLeaHTNE07Qjv07TdDtfstrbyZyZFXcTuz3zgc4Ayc8Lmjmr+r0ubm5VcXtJ2tc9g179pLx/qmm3I/s3wzZ6xe2a2l14hs9KEepzxDqpl3EAH2UAZ4xXP/AAJ+MPi74Syak/hhNPnXVEVZkv4XkVWXOHUK6/Nz3yPavP8A8aOan6rQUHDlVmP21S6lfU7T4d/FLxZ4N8Yan4h0+a1vZNbSRNVtdRg8+2v0fdlZVyCRlj0IPbOCQdTxb8bfFmval4dkGnaDpOneFrtLzTtG0mwNvYrMr7t7IGLEnODhgOTjBJJwr7wHfWfwfsfiFeajawWup38lnZWTh/tFxs+/IvG3YDxnNYGgaTqWuavb6To1hNe3102yC2gXc8jYzgCl7LDybqWWmn3aBz1UlG71Pdv2fviZa618WviB4x8a6lo+j3WveG541Uy+RC8u1FVIxIxJJC9Mk9a8l+D/AI+1f4d6hd6noljp0t7e6e9kJryJ3e2Vxhmj2uuG9zkcdKp6h4N8WWHi6HwpfeHb+DXLgosOnyRYmct93C989qzNa06/0nVbjTNUtJLS9s5DFcQSrh42HVSOxqadGjeVtVJLTyRUqk9L6NPfzOi+EfxD8Q/DnxyPFGh/Zri78iSCSK9VnhlR8bgwVlJ5APUciui+EXx18Z/DW31638M2mkLDr03nyRTwSOtq+GGYQJBjhgPm3fdX8fMuoozWs8PSnfmje/6bEKrNWs9jsvhT8TvE/gLWNRvtPFjqUOsQtFqdhq8BuLa+DEnMiZBJySc5HUg5BIru/h18XL/xT+0V4G1TxZPoug6HoNztgtLOIWen2CeW4LAMx25JHJPsMV4l16UY9amphaU7u2rVr/gOFacba6XvY9z+N3x61641nxd4b8OWXhe1sNUu5ILjW9LsAt5qluCQDJMGKuGU/eCjrxjJrA8K/tBePtA8D2Hhy0h0SaTR4ZIdK1e508S6hp0bgBkhkLbVGBjlSccZ4GPPfBmh3vifxbpnhzTsfatUu47WEsCQrOwXccc4Gcn2Bqb4heH/APhEvGmo+HG1S01KTTJzBJc2obymcfeC7gDwcr9RWccLhopUuVN7/oX7aq7yv5Ha/ET45+L/ABlocGjXum+H9P09L9dQvLfTLAwLqVwCp8y4+clmJUE425/AYS4+OvjeT40WvxNji0qDVLS1FolpFbv9k8kLjYULlsHrwwPArzPnFGCTWqwtBKyira/juR7ao3qz1Lw/8dvEejX/AIieDwp4Nl07xM0b32jTaQTp6ugADJEHHJwCdxbJAPWofA/x08c+E/hTqXw/0c6dHp2pNMTO0L/abUSgBxEwcKo6kZU4LGvM8fNQM4pfVKD3j2/DYPbVFszvPhX8WPEXgbw/e+HYdM0LXtDv3Esmk69YfarZZQRiRV3KQ3A749sgGpNd+M/j3Uvihp/jw6hDa6hpIEen21rAEtbWHoYVjOfkIznJJ9+Bjz/mjk1X1ai5OTirsXtZ2Svoj0z4kfHHxX4v8M3Xh9dH8N+HrHUp/tGpx6Dp32ZtSkyCGmYsxYgqD2z3zgY8zxijFGRV0qUKS5YKyJlOU3du4UUUVqQFFFFABTZ/9S3+6adTZ/8AUt/umk9hx3R+qPwW/wCRPtf+vaL/ANAFdjXHfBb/AJE+1/69ov8A0AV2Nfn2J/is+tofw0FFFFYmwUUUUAfmf+2l/wAnS+Mv+vyH/wBJoa8vNeoftpf8nS+Mv+vyH/0mhry9q+/wv8Cn6L8j5LEfxpeoDmtLwfql9oni3TdX0y4aC7s7uOWGReqsGBBrN4oreUeZWZknZ3R9Ef8ABQjU9Q8QfHbR/D0M6SWsenQG1iiPyrLO53t9TgV6b/adja/toaH4cuNRt45LbwQdLV3lAUztGpC5zycKenpXxSo28BQB6Yo2rt27Bt9McV5/9nx5Iw5tk1t36nV9afM5W3aZ9QeB/C+uTfAbx38HdPmsrXx1HraXs+njUola+tT5Z+WTftIAxkZ4wAcEgV2OleKvDXgXxj8IfB3jLW9Pk13w5p91BqNz9oWSPTHmhCwxu+cA/dXrwFB6EGvi3YpG3YPpilAC/IFxUyy/nbvLR3e3Vq3fYI4rltZar8r3PqTUPD+t/Dn4U/FR/iZf2ckPiWdv7Ft5L9J5b+43sVmQKxKnBzzgj8K5/wAdaTeeLf2IfBt74eeC4XwrJdNrKC5jR4s4GSpYEn2GTzXz0iKvKoF+gpcKZASq5PfFXHAtNNy1vfbTa21+wSxF7q2lv1ufanirVLr/AIbG+ENrBqEzWy+H1zDHOdgLRTBhgHGSFXPrtHpWNo/hXW/FP7OfxR0bwqIF1jUviDdR7XulgN1GjxuY97ED7u84JHevmn4PeLpfh/8AEjS/F9rp0V9LpcrSLbPIY1k3IycsAcfez07V0WufFy71P4U+JPA0mgW6Q+IvET64919qLNbszo/lBduGA2Y3ZHXpXLLAVIuKhsra+jb2No4mLTcvPT1R9J6b4g0rQvjt8I/Cut6tZzeINF0Wez1KZLhZBBJJEBHCz+px+nvWF8GfC/ijwbbfEq28LzabD8Tbu732VncahEwNk77lkVSxjJO4n5+h4OOlfIWBt24XHpirOh3MWn61Y38lr58dncxzmEP5e/awbG7B25x1xWsstfK0pfhvZt/cZrFe8m1+PlY+l7eTxhpH7Lvxii8YSz2XiebX4f7QGUieQyeRvwI8KVZWP3flIPoa6SLxNo2geNfgDrfiu7SO1/4ReaJ7y5bKxSPCiI7M3QBiOT069q+YvjJ40u/iJ8RtQ8YahaR2s98UCwI28RIqhVUMQCcADnFXvip8RLnxt4Y8JaNPpMdknhPTPsEUsdwZDcjCDeQVG0/J0GetT9RlK1+u9umltB/WIq9ulrX8nc6H9oz4f/EbwfqmqavrdxJe+Hdc1Z54NQt74TW92xJaNmUNlWCtgbgOhAyK8qrsbrx/cv8AA21+GdtpkcFrDqjajcXXnFmuHIwF2bcKBgdCc4rjunFd+HjOMOWe6/FdzmquMpXiFFFFdJiFFFFABRRRQAUUUUAFFFFABRRRQAUUUUAFFFFABRRRQBpeC/8Akc9F/wCwnbf+jVr9bV+6K/JLwX/yOei/9hO2/wDRq1+tq/dFfMZ/8VP5/oe5lO0haKKK+ePYCiiigD4d/wCCjnTwj/10v/8A23r5gFfT/wDwUc6eEf8Arpf/APtvXzAK+7y//do/11PlcX/Hl/XQWmy/6lvoadSMMqR6jFdjOZbn3d8S9F0/QDp/xou9OXWJ/Bvgy0XTtKjILC4d5ALiVe0aA53c9GI5QV81TeGLfxp8BfGHxj17U76TxHBrscW0Mgt5fNaPOU25yA5wAwAAAxxXXXH7SllH8VNA8QWeh6g+iWvh1NE1zTLkxn7dGC5LKAxXgvkbsfxDgGub8H/FH4f6b4e8YeBdS8K63c+C/EF4t5YRwXMaX1i4IIUkkqQMDByfujIOTjw8PRxFGLbjrp919UejVnSm99P1tob3gf4XeHbHVPgv4phN5cReLtQxf2t48ckYkjLEbAEGFyucHPbmvV/GU2v3ukfGa3l16LxaJme3sfDEF8kkujQxs4854XI2AYBATJO0HHXHlHgn4jWXjP8AaC+GHh/w5o0ukeGvDN7Hb6bbTyiSdyQS0khHG4nPA45/Lc+LPxP8D/Dz4rfEKXw34Y1qTxhqzzafdXd7dRtYx7j87xqvzehwR27VlUhXnVSkrytf8b69tOxdN0owbvZXt+AfC34faD4b+A1nrV1dfEDU4fHmnsNXk8JafbTwWFuhBMc7OjSLglt2wjdtYEcc8D8N/hn4Hm+HviT4keM9d1qTwro+pf2dp40i3jS71BywCviXIQYZDtPPzHkY53NP+N3grUPhn4b8NeJdI8aWEmgWjWrReGdXW0tL5TjJmXILFsc5H8TcnNdL8P8AUfBZ/Yi8R33ijw7fHw9deM3YWGlXYWa1DeSY1jeThgpwPm6j3rSUsRTTvdOUl228vkQlTm0layT/AC/zKVn+z54HufiJo+m22vazNovi/Q5L7w9M0kUc0dwihvKnOwqwIP8ACF6Ee9cf4Q+EOjS/CRvE/iS61O11CbxfBoNpDCyLE6mVUlJBQncMSYOcDAyDR42+OEN78SvBmreG9FudN0HwOsaWFnPMHnmQYDlyDjcRkDnFWvjl8ctI8a+LvC8nh7w/daP4f8P6guoS2TCMSXE5mDyP8rFeQOMnqT61tGOM91O+u/la+nz0Jl9X1t0/G/8Akdlq/wCz/wDCp/H3ib4daR4o8UN4o0rTX1K3luYohZRrtQrFIQm52wwJZdowwxyCK4rwj8Mfh3ovwl0Hxv8AFXWfEUa+LLoxaXZaEkQeKNSQ0srSA5HGcLyBj72cD0H4FeNrP4j/ALXni7xfplhdWdtf+F5wlvc7TIuyOBDnaSOSvr3rzbwn8VfBGo/CjRPA3xN8MaxqUXhm6M+lXWkXMcbsjFi0cofHy5I6dfbHOcfrVuS7drN7X1Tvb52Kao72S7b26HoNx+z18MZ/iTrXha31TxdYW+j+Hv7XOo3b280cqsfldFSMFlChsqdrZxXDeNvhL4Q1L4beGPGPwu1TWriDXtbGiNb64I1k89mKq48tcKmQSc5OCPcVoaV+0LZf8LF8WeIdT8P3cdrrXh3+xNMs7SRG+yRqCELliM8HnGfxqWPUbzRP2EPCusae2y607xwbiB2GQHRpGXI7jI6Uo/WoSjzSe6X3p3/EH7Cadl0v+KMX41eBPhB4FXVfCUfiPxRc+M9Ito2e5e2i/sy4nO0tCqqPMU7WPJJUY5J6V43719FeOj4G+N/w58YfFFdC1Lw14m8PWVs9/IJ1ewvpWJXavfcQqj+HqvB5J+df4ea9DBylKDUm+Zb3726W6HLiI2kmkrPawUUUV2nOFFFFABRRRQAUUUUAFFFFABRRRQAUUUUAFFFFABRRRQAUUUUAevfsM/8AJwNr/wBg65/ktfo1p/8Ax5x/7tfnL+wz/wAnA2v/AGDrn+S1+jWn/wDHnH/u18pn38VHvZX8DLFFFFeEesFFFFABRRRQAUUUUAFFFFAH51f8FMf+T/fAP/YL0z/0vuK+uPCP/ICr5G/4KZf8n+eAv+wXpn/pfcV9deEP+QFXpZb9o4Mdsjn/ABZ4t0vwN4D1rxTrSzvaWF0+YrdN8s7vIqRxovdmdlUfWqHgr4jXuo/EBfBXinwhP4b1m40r+1bGP+0EvYri2DhGO9FXY6sy5QjoQc1yX7WxI+Btx/2N2n/+lsVVdTttV8F/tceEb/Udan8TN430690pGvYI4ZNHjtlFyBCIVRfLYsA25Sx2qd3au6dSSqeWn4nMqcXC57nXCeIfirpum/EC98GWXhTxbr2qabaxXV2NH06GWOKOQkISzypycdAK7vkHDV5J4A/5PM+IP/YuaX/6HJWtaUtFHqZU4rW56noFzLqmkwXo06+s3miEhtLyILPDn+F1UsAfoTVnad+zB3ZxjHNeJ+INK034i/tZ6p4U8W2x1TQfCvhu1urTSpifsr3Nw7B5pEzh2CgKpPQdOteZx+INbs/hXqPgG11i+bw9F8Wo/B8N+LtxNHpDS7miWcndgY8ndn7pxWX1m25r7C59dPFKuVeNgQMnI7etcn8YPGkPw/8ABqeIrnS59QifUbax8qGQIwaeTYGyRjAPOO9eLah4N0vR/wBtTwX4K8JD+y/D0No/ia+0mCRhAlxCksEcsaZwC5dA/wDeEYPauJ+KFlZePvhJ4k8ceLGbVtZtviLHoltDcOxj0uzjuY0EMUecJvU5Y4y2Rz0qZ4mXK1bUIUFda6H2VNG8cxjcEMDjBGKWSKVFy8bKP9pcV8xeL9ST4bax8ZPCej6/qmj+EdL8N217ZGzzcPoF5ct5fl2yM4KhyykIGUKWzlcZru/2cPh6vh+107Vbv4d6N4XvodMjie+0rXpLiTUSyrv+0RGFBnIDDLvhicHubhiJSaViZUbK9ztvhh4j13xJ/b9xq2h/2VZ2WuT2GklkdZbyCIBTcMrYwGfeFwMFVzznNdZJFJGoZ43Uf7QxXys/iXXPD37FXivVNK1W4sLyTxjf2f26Nj5ltFLqZjd1b+HarHB7e1dX8RPCuhfCn4kfDTUPhzpxsLjWteTRtTitpmxq1o8ZLNOpJ8x1ID+YeQcnPNTGu7L+typUdT0H4sfFLT/h5b3l9rfhHxhdaXp8Ky3Oq6dp0UtqisQPvtMrZBIB+Xqa2fAXiqTxUszDwj4o0RIo0eNtaso4RcBsn93slfOAOc4xkVx/7a3/ACar41/68U/9KIqz/wBqSSSL4N+F5I3ZAviXQi7KSuB9pj5JHY5/WnKc4zlroiY04tI7j4U+INf8U2etX2raGNMtrTXLnT9MG1xJcwRMIxM4Ycb3EhXHBAB71132a4/59pv++DXjfim2S9/bT0GzdFuLe58E6gmpQSOSDB50ITK5xyzYz6E14De+BPCA/Z58ReJR4b09ZH+J7WdleCMho7AXUURiU5+WPhxgccn1qZYicNNy1RjI+4AkjN5YRi393HNNKSCTyyjBv7uOa8R+ImjaTqf7Rng/4TXlosHgm18NXOpx6KmVtLydJvKRHUffWNfmCE4BbOK8++JkTeFvDfx58AeHTcReGtJ0Kz1CxskmLppc9yjPNHGM5jRtu/YOBkkYDCq+sSXT+rExoX6n1ftcqSFbC9eOlCqWzgE45OBXivxUeQ/Fz4INaS7riS/n3KJD88H2FzIcA/MAADnscUz9uK91Ww8IeDbnRLZru/TxlYm2s/tBhFy4DlYmYfdDHA6f41p7e0ZO2xHsveS7ntu1tgfB2t0OOKcYZVwDE4LdPkPNfK+meIb20/Ze+InxjstZvLv4jXkZtdaeTMMmgyLKsX2aOEsfJWFHZlPJOA2aj+N3w/0PQb74ZeGfBcj6cPHOpW1lruy6b/iaW8Lw3TXEpyd8ysjYfriVh/FWf1qVr2NPq+tuY+qtp2h8Nhu9c18WvHHh/wCHHga68XeJ3uU0+zdEK2sQkldnbaqohIDEntnsa4zwPI7ftiePIy7lB4a0ohSxIGZZ+QOgJz+tZvxeMXjn9pzwT8ODi403w9FJ4m12AglG2Ax2yP2IZ2J/GqnVfI7b7ERp+/ZnrHg/W9O8U+F9O8QaJN9osNUt0uLWTb8zIwyOOx9R61ptHIqq5Vgp6Ejivk+wvZ/DP7OXxs+ENzKy3HgmK7fTjkhm0+4HmQtuPUZJAxXRXHh+x8C+OPg3q+gy3S6t4ju3sddv5rhnn1eN7QyH7Sc4kIdEZSR8pHGBipjiX2/rYt0PM+jdrjG4EZ6cdaNjb9m07um3HNeH/De6CXXx4aa6KiDWnbc8vEY/s6P1PyjP9a4jw7fXV3+zf8A/Cdzql1a6R4tvltNaeOYobmFfNcW7v12yMACM/MOOaHirdCfq59USRyJxIrqf9oYpywTsgKQSEN3CGvnPxjGPhF8bL/T/AIaWK2FnqHgHU9ZudGgO61S8tQwguFhOQrHAQ4+/tHeuK+JHgbwuf2PfDfxPfT49e8XTS6Xqdzf3sjTTaxPPPGstvKS2ZEIlK7O20cDFJ4mWvu7FRoLTXc+k18Ra/N8aJPCcOhY0O00YXt3q8iuubl5NkdvGcbWO1XZuCRgdM11bqVK5BGeRkV414NL6Z+0/8QrfT4ikWneD9LFnaqx2R7DOFVV6Doo49BXG/B3xzf8Agj9m/wAAeIIEs7/U/Hvi0xa1LeSOxWS4uJVcqFYYZFRQAeB6VUa9nr5g6N9j6Y8uTj5W5GRx29aTDbS+04HU4r5g+IXhu/1fxh8dPBvhu7nVrS207xLpqRs26DVFjExCHOAZDGOBx89bvwn8Vx/Fr9oTw54q0t2On+G/BCTX+yTAivr9lxA46HbFEze3HTHLjiby5bE+w0vc+gqKKK6jnCuS8Kf8idqP/YTvv/SmWutrkvCf/Im6j/2FL7/0plqXuaR+E+IP+Cgf3NM/6+pP/Qa/Sn9nv/kgPgf/ALFnTv8A0mjr81/+Cgn+r03/AK/H/wDQK/Sj9nr/AJID4G/7FjTv/SaOvm8R/FZ7VH4EdjXk37WH/JKvFP8A2LV5/wCiZK9Zryb9rD/klXin/sWrz/0TJWuB/wB4iZ4r+DI/NiiiivvVsfJh717R+w/otk3xK1Dx1rQ26V4G0yXU52bp5u0iNfr99h7oK8X5xivQ/hB8XL/wD4R1nw1H4W8P65p+vSI97FqsDyBwg+VSFYAqDzg9ya5cXGcqMow3f5dfwNqEoqactkenfH65f4s/s/8Ag74szorajpuptpOtKo+UK8o2/lmP/vs0/wAZeBfBen/tweGPB9r4XsRoeoWlt9q08oxiZnjcl8ZznIH5VwuvfHnUL74Y6p4G0vwF4R0DS9WO6b+y7WSFlkBBEijfjd8o5I7VYj/aQ8XrZ2c8mgeGpPEFhYfYbbxHJYlr+OPpkNu25x/s+/WvPhQxMY2SstUlfa9rfcdTrUnK7d3pfTsdHf8AgDwjrXwv+JmleH9Fs/8AhI/BevNLZ3MCMZrmzaTAj69B8w6fwiuxj+Efw2HxX0nw7faJH/xR/gtdY8RW9sTu1G6GzCS8+nzHHXeBXg3wR+LXiX4Y+Mb/AMQ6THaX9xqkDRXcV8HaOQlw287WB3A57/xGl8P/ABi8Y6R8Zr34k29xBJqmpSub2CVS0E8TEZhK5zsACgc5G0YPFVLC4q8lGWltNerSX+f3ijWo2Ttr19D1fRrL4V+Jf2a/FnxSb4eabo2oabDNp1tZQu72/nNsMMq5ORIN+D2rP8deB/CFl8Qvg1Y23h+zitfEGnwSatGAdt45YBi/PU+3rXOT/tD6wfDV34Xj8AeCovDt1AVOix6cy2qylixmAD5L5x1OPlGBmu++MXxnh8K+Efh7F4Ts/CWsalZ6FG39pSol3c6XKNoZFwxCErkEMM89qx9niYSSSerdteli+ek1e608vMZpnw88Dv8AEr43adJ4ZsmtfDekSTaRCVO2zcJIQyc9cgH8Km/Z7+C/hHx/8B/C2q31naw339vXD6hNHn7VqFtEsh+zR84JOF+gBPavPF/aH8Qx/EbVPGEPhLwxHJrummw1exW2k+z6gpYnzJAX3F8Er1wR1FZf/C8PE1r4e0zR9E0zSdEh0jxBJrlkdPidPJkcuTCFLFfKAkK7cdABnrV/V8ZKNk7PTW/ZWf46kqtQUrtXX/B/yO68H6L8PtT0/wCInxWvfAFtFpvhZltNM8LEtHErnK75+c7sjJ7A59K0bHwR4C8W2Xwv8d2PhGz0eLXdc/s3V9GidmtZgAeVBOf1rz6P49eIY/Heva+nhzw8bPxRCsetaJJbu9jesFI8xlZiwbnnBAP4msvx98Y/FXiS/wBCktIdP8P2fhl1k0jTtJt/Kt7WQH74Uk5J9CcYyO9WsNiXLe3z2VrW+/W4va0ku/y8z1D4f+EPCusftS+PvAmp6RDN4f0mx1BtMt52dotMZHQBohuwn3j9cCvN/wBkX5f2mPCIHRdSH/oLVqeLv2h/FOs6bqqWnhvw1oupa9ALfVtY06zKXl7FtKlGcseDnsM+lee/DTxTfeCfHWm+KtOt7e4utLm86KO4DGNjgj5tpB79jWlPD1nSmp7tWtfrbf5kSqQU4tdHc+pbaZfiP8VvD3izcG1zwF43OkaqAOZbF7l/s8v/AAE/L9MnvXM614X8J2WqfFn4peKNBj8RPo2utaWWlTuVgLNty8mOe/FeSfDX4weJfBPxS1TxxpVrYSXGsPM95ZTq5tn8xy+MBg3ytgjntVrw78bfE2l+JPEuoT6Vo+p6f4tmM+qaNfwGSzlfjBAzuGMevPfNY/U60ZPk2sutut2jX29NrXe7PVNL8AeAPE2q/CXxnZeFLXS7PxZfyWeraJGzNasyRt8yAnOMqf0rL+GvgPwhf/ET402F94es5oPDtpevpULqcWbJJIFKc8YAHX0rG+Hfxc1Dxb+0J4Dm8QNo/h/w/wCH7oLZ2FoBbWNgnlMC2WPGcDkn0ArX8eftHaponxQ8UQeHvC3gybS768ube9aO0LrrKbiqSyyK+XO0Hodp3ng8Yj2eKUnTW9u+2t9/TQfPRtzefbfQwPGXhPw1afsp/DnxLbaNbx6vq+syQX94oPmXEYeQBW56YA/KvVPjd8K/h/8AD7SvEnj6PwjY6taR2Fpa2GiwqxisJnXLXNwN2RkkY/8Ar14XD8Y9T/4VrJ4HufCvhy705L6a809prVy+mNIxbEHzYULkhSQSAetas/7RPi648Y6xrV1pOj3Ftr2lx6df6TKsrWkiIu1Xxv3B8E85rSVDFN6PS767ptNLyJjUopedl02Z11n8NPDc+l/B7wxZRvpmseMll1DUPEFnxcJ8jMkcbZwAOn0AqvF4H8I2fwk8dXNzo8F9qfw78XIn9o3IIfVLUz7GimwcHI3Hj/ZrkfCXx+8XeH/BeneH7bStDuZtEEq6Jql1aGS70tJBgrExOMAcDIJx9BVf4nfHLxN4z8H3Hhp9I0PR7XUrsXmrvplqY31Scbf3kpJOTlQeMZP0FP2GK5km9L9/O/5aWD2tHlut7dvKx7JJ8I/Atv8AH688SHQbJvh//wAIj/bsVtLuECkptC9eu7Dde5r5Ru5Y57qaWCLyopJGdIx/ApJIX8Bx+Fema38ePGeo/A23+F0sFlHpsESQNexhxdTQq2RGx3bduMLwOgFeXjjmurB0asL+0d+i9F19WY15wlbkXn82FFFFdxyhRRRQAUUUUAFFFFABRRRQAU2f/Ut/umnU2f8A1Lf7ppPYcd0fqj8Fv+RPtf8Ar2i/9AFdjXHfBb/kT7X/AK9ov/QBXY1+fYn+Kz62h/DQUUUVibBRRRQB+Z/7aX/J0vjL/r8h/wDSaGvL69Q/bS/5Ol8Zf9fkP/pNDXl7V9/hf4FP0X5HyWI/jS9Q/ixXon7Mfw8sviR8TBpGq3M9vpljaSX18bf/AFjxpj5FPYkkDPbmvOx1r33/AIJ3I8vxg1yKMqHfw1cqNxwMl4+ppYucoUJuLs0hUIqVVJ7GR8UPBPgCT4D2PxX8CWWp6XbrrDWEum6rdfaPtYB4dW7D1Hpn0qr+1Z4R0DR/+EU8V+FtNh0/S/E+jR3BtbcHy451ADhQSeuc16J8ZtO8Q2f7KM0Pxp0/TNP8SWN4kHhdIjCLgxAKGGISVK4HJ6+vati18KL4p0P9n3wjfAB4YpNQukcj/UphwPfJCjHoTXmU8RKCjJyuk2t76Wv87HZKlGTaSs3b77nn/wAUv2do/CXwJj8bwa/cXmsWsNrNq2mFE22aTDqCPm4Yr17Zrx++8KeI7TwbaeL7rR549D1CcwWt8SuyWQbsqADuz8jdR2r7V8D+EfiXrvxv+IY8aeFZ7Dwl4x017GKV7y2kWJYx5cBEaSEg7GY5x1AryrW/C2r61+xRo2l6OIJ5vB3ii7bW2EyAWaRtNukYMRkAMpwOSDwDTw+OnpGck9Vr2TW2nmrBWw8d0rafk/8AI8db4P8AxQXwr/wkp8D6suli3+0G48tf9X13bN2/GOfu1ofCnQtO8NXlj4x+I/hW5vPDmqWk66LE0avDqV3gCNWw4KqCeScV9GftLeHNc1cP4h8PaHO7Q6DCB49j8VLZ2GwIfMJtFYghhkcAg7wO1cH/AMIZrvxc/ZK8AaP4BS11G78P3s0GrQfaUje0L8BmDEcAc8ckdAapY2VSmnJpJuz8tH5ieGjGbUb3SuvM4P4TfBvVPEXxvfwt41sp/DcFrZSatqMShS0dqMEKhBIGdwGc8DPer/ivwJ8OvFPwN1X4ifDK31bTm8O6klrf2OoXQuPtMblQkit/CfmBx6Z9q9s8O/EPw437Zs2kWGt6dum8JpoVvqCsrQS3ysHVd3Q85UepULySKw/iv4k8deFv2Xdc0n4tzaXb+Ide1OKDS9PtYbdHNujoZJcQcFcBuTyOB1IFYvE4iVSPR6aX776df0L9jSUJdd/w2Pmy4+Hfja28ZWvhCfw5dR65fRLLbWDPGHlRgSCDu284PftUOpeBvFun+GLjxBe6Dcw6ZZ3jWNxdMyFY7gHBjIDZByPTHvX1f4o8I6t4j/aK8EfGPTrrTm8D6dpVtcXWrvfRrFbrCHLqwLZzlsdOCCDjFcp8GL+x+LviT4s/DmC5ggtPFVw2p6U8gOEdZApdR6YCn8a6o4+bjzJKySb8tbNfLcy+rRva+rbt+h8/S+APGiS6HEfDN+ZPEkYl0eNEDteIcfMoBJAwQctjA5Nb2qfAz4vabp01/e+A9SgtraNpJpWeHCIoyWOH6AV9HeGPG3hyT9qq48F2GpW1oND8Kv4c0C9ml2p9tBXdtJ/iLfKMddgAzkCuL1XR/Evw/wD2VtY8P/FOfydZ1fxBbzaDYS6is1ySHTzpRtdvkwTnnuQcbhU/Xq10rJN201u0+2vRbj+r00m73Sv+H+Z49cfBf4sQWt5PN4B1dY9PTzLliiYVdu7I+b5uOflzXC++D9Mc19y6lqmqP/wUI0XSnv7g2CeFmxamQ+V80Tlvl6clR+VfNHwB8KJ4x/aksNFmCm2j1ma6uFZgAY4pGfGO+SFGPQmtaGMnKMpVEtEnoRVw8U0oPdnVfFb9naLwh8C4/G0GvXF5rFpFay6xphRNlms465HzcMVHPbNeP3vhTxHaeDbPxbd6PPHouoTtBaXxKlJZBuyoAO7Pyt1HavtTwP4Q+JWvfGv4iL428K3Fj4T8Zac9nFI13byLEIx5cB2JISDsZjnHUCvK9c8LavrX7FehadpCwTS+DfE922tyCdAtkkbzb5GDEZADKcDkg9K5sPjpfDOSeq17JrbTzVjWth47pW0/L/gHjknwg+KKeFf+EmfwPqw0pYftBuPLXIj/AL2zdvxjn7vSu+8L+Afhf4Y+Gvg/X/iVFq+o3vjm6C2kOnXf2dbGDcF3t/fPIOK9e/aa8Na5qyy+IfD+hzs8WgxD/hPY/Fa2lgYwhEmbVWIIYZHAOd454pvw/wBa+IPi34JfDgfCifSriLS3Wx8Sx3EFu72AUrliJuQNuT8vJ4IqamMq1KcXdJX1s7W0e71KhQhCbVru3qfP3xv+CvibwR4o8Qrpllcap4e0Noml1MFB5aSqrRh1znPzgEgYzXJ2vgHxnc6ZouoW/hy8ktfEVwbbSJF2kXsoJBVRnPVT1wOK+qLLxrpPxD/ao8d+AbXULa60fxVoB0yCcNmN7m3iPzqRwcFpTkdQgxUNr4l8O+Dv2kPhv8LpdQtxY+CtLltbm7kfbF/aU8B5OeOpGD2Mh9KuOOxEYqMo3la/yt+dyJYem5XTtG9vmeA6PZ6Jo/hHXPAmqeFftnxGvtTis7GKdVP9nqB8+2QPt3kkDB4965+8+HXjm3tdauZ/DN3HF4bcR6szFP8AQ2OMBhuyc5HK5FfTd18L/Fx+Ceq+CHg09vHF34ubWbeD7dB9oeyFwv8ApAO7IXvgnPbGeKtDxHpGt/tfeIvAY1G0u7XxR4ZXSrydX3xvexxHpj+IHdn/AHaccdL3nHXdvrtbbyavbzG8MtFLTovnfc+Sr7wt4itPB9n4qutJni0XUZmhtL1iuyZ1JDKBnPG1uo7Vk9sV7p+2JdWnhnSfCPwc065W4XwdY7tQmjJ2vdSgMePYc+28ivCz616WGqurT52t9vTp+Bx1YqE+VdAoooroMQooooAKKKKACiiigDS8F/8AI56L/wBhO2/9GrX62r90V+SXgv8A5HPRf+wnbf8Ao1a/W1fuivmM/wDip/P9D3Mp2kLRRRXzx7AUUUUAfDv/AAUc6eEf+ul//wC29fMAr6f/AOCjnTwj/wBdL/8A9t6+YBX3eX/7tH+up8ri/wCPL+ugtFFPtTALqI3XmfZ96+d5RAfZn5tueM4zjNdpyjMZrWvPC/iK08H2nimfSpk0W+na3t7/ACrRvIM5Tg5B4PUDpXuA/Z20J/2gtH8I2+uapJ4X1rQTrEWpAx+ekYQ5y2zZ98L/AA9HH1qD4Xw2Otfsh/FXQI5mns/D2oRanpzyHLYycN25KxDPA61wTx0LJw12v6N2++51Rw0rtS87eqVzwK3uXs7hLi3uZLedDujkikKOp9QQcg/SnXU891cPPdTyTTSHc8krl3Y+pY8k/Wvrf9lW38N+BfhV4bsvFNhbzXXxS1KWBDIoLQwCNlRjkcZOfzFeWeD/AIJWV/4r+Juia9fXtpN4HsJry1FoUCz48woG3KSVIVemD15pRx9PmkpKyXXvrb8xvDT5VZ3ueL1YjvL/AOwtpqXt19klcObVZm8pn4w2zO0ngc4zwK9j+Efwc8M638GYvH3iGfxfqn2rUWs49N8I6fHdXFttDZaZWBIBwD2wGXrmqvgn4a+FtSg+IeuaT4i1C4g8EWy32kyy2qReewBbZcRSKTlWXYQMZIJ6EVp9bpNyXby63sQqM0k+55n4w8M6/wCFdSj07xFpc2nXcsCzpDKyljG33WIUnGffmoG0TWxo39rnRdTGn43fbfscn2fBOAfM27cZ4617HceD2+IvgbRfi7r2s3l3q2u+LIdJ1WOfy1ttm5VHlqqgqMcYzjrX0pZaXrc37Slx4fn8X+E5fBLaSbD/AIQ9dSDXAQRj5ja7eDnOTnoa5auZezSTSb1v8t0janhOfra9rfPufAOn3l7YzNLY31zaSMpRnt5mjYqeqkqRx7VB716t48+F2i6L8BU+IFvqV2b2TxPPpJtCyGDykaUBl+Xdn92O+Oeldfp/wD8Gz/EDwZoU2va3Db+NPDJ1OzdpYPMjugiv5RPl42YbHTOe9dH12ilzev4bmP1eo3b0/E+eqsNeXraetg19cmzV962xnbyg394JnAPvivUvDPwZW8+FOv6/qdzfW+sWPiCPQ9Mt1CiC4nLhG35UtgHnII4ru/D/AMBfhNL8RpfhpqPjDxXdeLbGwNzdLYQ28dtNIFDNFEXUndg9GOPeieOoK99beXb/AIcqOGqO1tLnzhHe3sdjJZRXlylrOQ0sCSsI5SOhZQcEj3FQ4wa97T4RfCW1+Ftn8Qtb8U+LbDSbrWbjTo7T7NA93JtkdI+i7UYBCz5yMAgc4rz/APaQ+HsPwz+KVx4Ys9RbULQ28V1ZzygCQxyZwHwANwKnoPTp0q6WKpTnyx316dtyJUZxV3t/mcEzqv3nVfqcUKwYZByPUV9MfFrXJfgJ4H8H+H/AOn6bb6lrmkrqWq6rdWMdxLcMQMJ84IwCx/IVoeOfAnhz4qzfCjxVNYpod146aS21ptLRY97rEXEiggjcSCMkdMViserKUo2i72fp5fI1+qvVX95W09T5ZozXtXgf4H2Hibxd8TvD9jd6tPdeDUmGkRQeWXvZFeREWTK852L93b1NTXnwK0SX4oaB8MtH8UTT+JGtjceKZzsez0zCb2jjCgMzgZ6t6dM4Gv16gm1fbX5Wvcz+rzte39bHh7Dihs8Yr2/UvhP8Mtb8H+JNY+H3inxJdTeD5gdUg1WCFRc24bDvblF4PBwWHbpWi37PWkz/ALQvh3wdYatqk3hrxBpH9qR6hmMzrGEJbkJsHz7R93oan69Rd76Wv07a/kP6tU0tqfP59aDXtVn8J/h5oXw+Xxz498Ta/DpGrapNZ6BbaRbxNdTRRu6+dKZBtwQvQAY984GxH+zrpEPxiv8Awzc+Ib+50V/Db67pF9bIiSzIPupJuUj6kAZyOnSj69Qu9dvLtv8AcL6tPT+tz59wBmivRdG+Hel337MmsfEuS/vV1HTdSW0jtlKeQynHJ+Xdnnsa67xR8DvD2mfGr4f+C49X1Z7PxdYQ3N1M5i82BnDkiPCYx8o+8D1rR4ylFtN7X/BXYlh6lkeGcAZxWtoPhjX9c0fU9W0nSZrqx0aITajcKVCWyHOCxJHoeBk16t8Vvgx4d+HPhLVb7xRrOqRapd6vLaeFtMRovMubZJNv2m4+ThSOflxnj+98vpdv8IfB+ja5f/BCw+IfiKG88W2MeprbLYQeV+6VmRZ5tm5gWDEKmBgHPJFYTzCnyqUPyeytf7i44WXNZ/1c+SMUV634J+FPhm0+Gup+PviXruqWekWmqPpVpb6JDG9zdToxVmBk+ULkHH8+1ec+OLTQrLxVeW/hjVZtS0hXzaXM8XlyMhGcOuB8w6HAxxxXVTrwqSaj0+77zKVKUEm+plUUUVuZBRRRQAUUUUAevfsM/wDJwNr/ANg65/ktfo1p/wDx5x/7tfnL+wz/AMnA2v8A2Drn+S1+jWn/APHnH/u18pn38VHvZX8DLFFFFeEesFFFFABRRRQAUUUUAFFFFAH51f8ABTIZ/b98Aj/qF6Z/6X3FfXPhD/kA18j/APBTD/lIB4A/7Bemf+l9xX1x4R/5AFepln2jgx3Q82/aM8H6r47+Dl94c0fTk1CabxDbSy28kqIrQJco8uS5AI2huM5PQZrqfBfw18I+GNbXWtNsbybUltBZx3epapdX8tvADu8mJriSQxISSSqbQeM54xF488deHvhz4Iv/ABV4oluYtNh1AxSvbWzTspdsKSq9s9+gyKt+BfG9r4rvvs1p4a8W6eDD5yXGraBNZwyrkYCu4wxOc4HYE13fuvaa7nI+fk02LngXwl4f8G6feWXhzTzZQ6hqE2o3CmeSTfcSkGR8uzEZwPlGAOwFSWHhjQ7LxlqPiu1sfL1jVraK2u7nzXPmRxHKLsLbRgseQATnnNbBVjn5G+X73HSuUvvE+rL8ZNO8F2GhNNYy6VLqOo6pIXRLVVdUjjUbcOzseRkYHNbS5IpGa5mcLd/CeXXf2qPEHjXXbG/h0mXQrO20vUtO1uWxn85ciZAbeZZlUgjIPytgdcV3SfDXwMvwyPw9Xw5ajw4Y9hsAWHOd2/zM7/M3fN5m7du53bua62NJJPuI7fQZpBFJ5m3y33emOamFKEWynUmzhLX4P+AbfWLfWI9O1E6vaz+emrPrd61+52hNj3JmM0kW0Y8tnZME/LXIftSfBu08X6DJqfhXQ5F8R3mqWMl9JZak9iLqGKUF3lCyIkjomdrOC6/wEV7UyuG2lWB9CKTB3Yxz6USo05RtYUas073OZ0v4feCtN8M6l4dtfD1rJpusMzamlzuuHv2b7z3EspZ5nOQd7szcDniqnhD4ZeEPDWp2V9p1tqUsumwtBp41DW7y+jskICkQR3ErrCSo25UKdvHTiux2uOqEY4PHShlIAJGAelV7OHYXtJdzkdP+GvguzOspFpLtaa+ZW1HTp724msJ2lO6RhaPIYUZiASyKDyeeTTfCHwy8G+GtYt9V07T7ya8sbY21jPqWq3WoNYwkAGO3+0SSeQpAAITbkAA8CuwxRij2UOwe0l3Mnxr4c0Xxd4VvfDfiGz+2aXqMYjubfznj8xQwbG5CGHIHQjpTfFfhnQfE3hC58L69psN9pN3AIJbWXOCowVIYHcrKQGVgQylQQQQDWvxRxVci7E80jnPCPgXw14bkvp9Ltbx7rUkWK6vb7Uri9u5Y1BAjM87tKEXLEIG2gnIAJJqtH8NfBCfC/wD4V5/YSHw5gj7E08jHJkMhfzS/mb95Lbt27POa62il7OHYftJdzk9b+HPhLV9J0ux1K0vp20Ri+m351W7GoWjEYYpeiQTjcOG/efMMA5xVrw74G8KaL4bv9CstGiey1Z5H1Jbx3un1BpBiRriWZneZmBIJdmO0AdABXRZozR7OO9g9pLa5yXgX4beD/B99Fe6Lp139otrQWVrLfandXzWluMfuYDcSP5UZwuVTaDhcg7RjT8Y+FdA8Vx6fHr9h9rTS7+LUbMec8fl3EeSj/IwzjJ4OQe4razRmn7ONrW0Dml8RzTeAfB58Ua14gbQrdr7xJZi01jczmG/jAIAlhJ8tjjI3FdxBwTiuej+BvwzWzt4G0a+kNiIRYXEuuX0lxpyxMWjS1naYyW6gkcRMinAyDXo3PpRz6VPsYdh+0n3OZm8B+GpfGFp4qEF9DrFpbx232qDVbmI3ESEsiThJQtwoJJxKHyc+pqjrXwr8G6p40vPFkkOsWms6hCkN5eaZ4hv7Bp0ThVdbedFIHPbvXaYoxR7OHYPaS7nn0fwX+HQm1qe40vUb6fxBp/8AZupz6hr19dyz24x+78yWZ2UDtggjHWqXxc8F6vqXjb4YXPh/T1k07wvrbT3rGdF+zwfZnjUgO25+SBhcnnNenUUnRhy2SH7aV7ni3gn4L6fe/Er4g69430OeS31zXYp7OEatJ9l1C2jgjAFxbRyeXIok34WZTjJ4wee1tfhT4Dg8A/8ACFjRpZtDSYT29pcahczfY5FOVa2d5C9vjqPKZMdsV2mRRSjRglsEq031Oc8H+B/Dfhi+vb/TLS4kvtSVUu77Ub6e/upkVdqRtPcSSOUXnCbtoycDk1k6H8Ivh/pGpWt1p+iTRx2F619Y2D6ldSafZ3DFmMsNm8hgicF3IKIpXcduM13OKMVXs4dhe0l3Od1DwR4cu/HUHjI293BrUMaQNc2eo3Fss8aMWWOaOKRUmUHJCyKwGT61g6l8FPhlf3VzJeeGzKlzPJcfZjqFwLa3nkILzQQ+Z5cExIBMkSo+ec5Jr0CkxR7KD3Qe0l3MTwP4R0Hwhb3Ueh2s0cl/cG4u7m5upbq5upSAN8s0zvJIQAANzHAAAwKrfDXwF4Q8A2N9Z+ENFh0uDUr1726WN3fzJmxlsuxIHAAUYUY4ArpcijIpqnFbInmkFFFFWSC9K5Lwf/yJeo/9hS+/9KZa61elcj4Lz/whGok/9BXUf/SqWoe5pDY+If8AgoN93Sx/09v/AOgV+lP7PP8AyQHwN/2LGnf+ksdfmp/wUHb5tLX/AKenP/jtfpX+zz/yQHwN/wBixp3/AKTR185iP4jPao/Ajsa8m/aw/wCSVeKf+xavP/RMles15N+1h/ySrxT/ANi1ef8AomStcD/vETPFfwZH5sUUUV96tj5MPWtbwr4X8TeKbiWDw1oGpavNbqHmjsbV52jUnALBQcDNZNe/fsU3E9p4F+LV1a3E1vcQeFHkhlikKPGwSYhlYcgg9CK5sVWdKm5R30/F2NqUFOaTPKda+G3xD0XSZ9S1fwN4isLK3XfNc3OmSxxxr6sxXAH1rl8V9FfBPxB4g139k34xSa7r2q6o1vYQCL7feyXHlgiXIXexxnAzj0FaVj4J+FXgvUPh14L8R+Cj4h1HxpaJcXurvqEsTWnmgbRFGpAIBI6/melcn15wcoVFdp9PRPqbfVuZKUXZPufMfJo5r6SuPhP4G+G+i+PfFvijSpvFNv4f1gaZpGmyXTQxsGCsHmdPmyA2OOODwc8XrP4I+BvH+rfDXxBoNjP4d0nxfBcPqemRXBl8loI9zCF3y3zFWGT7HHar/tKkuj5e/wAr+uwvqlTbS/b8D5frc+GvhXVPG/jrT/CmjvCl5qUhjR5ywjTAJLOVBIAA6gGvoLwvb/B7xT4d+IMujfB3T4b3wfHJNai51m5C3MSsylmIb5G+XOORz1pv/CotCuPiT4C+H/hu+uvDmqX/AIak1XUtfs2kNxO7KG8sDzAAmCRxj3zUTzCGqacX527XvoxxwstLNNf8Gx83+JNP/sjxDeaV9ttr37FcNCbm1LGGUqcFkLAEj6gVTxXuUfhfwbbfs+6b46bwrDqGo+H/ABPLpeqwNcyxJrUZ3BCxDEqw+U/IBzmvYLnwF8GIvjPrHgcfCfTzHpXhU64bj+1brcz/ACjyiu7gYb72fwpyzGMNHFu1+3T5+aCOFlL7SW3fr8j4t49aABXtlp4X8G337OOtfEL/AIRmC1vde8SxaXpFstxLKmjxkpuKHcN5wx++D0FdPpnwS8J6P8RPGnwy1Nm1e7t/DA1XS9YZGhltZQpYrtVypU8dc960+v0le6en6Wv91/8AIhYWelnufNlHFfSFn8KPC3jCX4Ra54Z0KO30/wAQTfZfEVpDNIyeZD80xZixI3BXXgj2rxj44ReHYPi34gtPCdtHb6LbX8kNnHHIzrsQ7dwYkkgkE8nvWlHFxqy5Utf+DYmpRlBXexy1FFFdZgFFFFABRRRQAUUUUAFFFFABRRRQAUUUUAFFFFABRRRQAUUUUAFNn/1Lf7pp1Nn/ANS3+6aT2HHdH6o/Bb/kT7X/AK9ov/QBXY1x3wW/5E+1/wCvaL/0AV2Nfn2J/is+tofw0FFFFYmwUUUUAfmf+2l/ydL4y/6/If8A0mhry816h+2l/wAnS+Mv+vyH/wBJoa8vNff4T+BT9F+R8liP40vUOtd5+z78Sm+F/ivUNZXRhqv27S5bDyjdeRs3lTvzsbONvTHfrXB9K7/9m/wBovxK+Iv/AAi2seJzoLXFuzWUogEhuJgV/dAFhyVLH/gOKrEOmqUvafD1/pEUubnXLv0ODjePzkM6NLGrAvHuwWXPIz2yO9dp8dPiPc/EjxHYXy6b/ZNlpenx2NhZC5M3lIg5JfauSTz0FbfxI+F2iWHidvCHgLWPEHibxTBcvFdaTNoL2rRxqpLSKxPzDgdOoOa4pPBXi94dWnTw5qRj0F/L1RvIOLNv7snoazhPDzan1W19N/J9y3GpC8TE8yQcb2/Ok3tyNx568165qXw/n0X9mk6pefDnWpNeur/7RPq89nMkWnWOF2bTna284OSDgMc44xxXhH4ceP8AxVph1Tw34P1bVLIOY/tNtbFk3DGQD36jpTjiKMk5Xsk7ClRmmlbVq5zO/wCXG5vpmmqxHKsR9DXWn4X/ABHXxIvh8+CdZ/tRrf7QLT7MfM8rJG/HpkEfhVK+8DeM7Lxdb+FbvwvqkOtXYBt7CSAiaQEE5Ud+AfyrRVqT2kvvJ5Jroznuc570rFj94n8TWhZ6Drd34sHhi202eXWfPaAWCAGbzBnKY9eDV268E+L7bSNT1W48N6jFZaLcm11Kd4SEtJgQpR/Q5ZR+Ip+0gtGxcsjE3Hbt3HHpmkUkcjIPtWlqnh3xBp3h+w13UNIu7bTNU3Cxu5ExHc7euw98YNZgqouL2E7rcMnrn8aVmY9WJ+ppKKqyJOy+A/j5/hr8TLXxcNL/ALUNtBLD9ma58ndvXbnftbGPpXKapdG71S6vQvlm5uJJtoOdu5i2M9+tQdOtGazjTgpOaWrL5pNJdEO8yT++3503ccEbjg9eaKK0siB25tuNzY9M0isw6MR9DSUUWQXFUkcg4PtSZJOScn1oop2AXc+c7mz65pMkNkE59aKKVkAZJ5JyaKKKYBRRRQAUUUUAFFFFABRRRQBpeC/+Rz0X/sJ23/o1a/W1fuivyS8F/wDI56L/ANhO2/8ARq1+tq/dFfMZ/wDFT+f6HuZTtIWiiivnj2AooooA+Hf+CjnTwj/10v8A/wBt6+YBX0//AMFHOnhH/rpf/wDtvXzAK+7y/wD3aP8AXU+Vxf8AHl/XQWiiiu05T6q8QfEO60D9hDwvqljYg6xq1vN4bXUTw1tbK7hgpHdliAH59sVx/wALTH4V/Yl8dazfhlHizUINLtUxgyqv3yue2Hfkf3T6V4fcavqkujw6NPq94+n27mSGykunMEbHOWWMnaCcnkDufWluNU1S50u30m41O9msbVi9vaSXLtBCxzkohO1ScnkDua86OBiouKe8rv0vdI7HiW2m+it+h774y+KHwK8V6h4Z1DU7L4lWcvhe1ggsYLD7AsCeWVOcMxJJKjJyM+1X7/8AaE+H118Y/EniBvD3iJdE8V+HhpWohEgW8V1DKHVfMKY2seSeoHBr5oxR+NH9nUet/v8An+ZP1upfS33H0H4H+M3w50j4ZjwIo+I3h+y0/VZrqxv/AA1f28F7ewuW2i6YlRuAYAhcj5FwRjFc98Mvip4J8NeLPGFhdeGNWk8F+LbP7JNAl4JL9AFwJS7kKzuSzMMgAvwSFwfHePWjj1q1gaK5t9fP53J+sT08j1j4h/FLQIvBHh/wR8MtL1Sx0XQ9QGqG61mWN7q8ug2QXWP5AowOhGfQd+3m+Pvw6h8XXPxQ0zwnr6fEK70oWjRyywnS4ZigVpUIPmE4HoM9OM5rwPxJ4b1/QIbGXWtIurCPU7f7RZtOm0XERxh19RyKzMgjij6lQnFfPrvfe4/rFRf12PYfAPxO8DXfwVl+GvxO0bXp7OHVjqdjf6C8InV23blYSkLj5m55yG6AqCavxC+Mzax8YfDPijQtKl03R/BqwW2j2TybpPs8TDlz/eZQMjJAwBk9T5RweKM1awdFScrb39Nd/vJ+sTsl2/Q9z/aK+O2keK9T0Nfh/o13o2m6XqR1aeO7jRHubwsDuIR2GMD16mtn/hevwvtvHdx8VrHwh4kXx5c2PlC2luYf7KhnKhGkDD94eM9V56YGcj5zB9aAfWo+oUeVRtovPe+9yvrNS7Z6j4h+Jmlax+zfofw8a11D+2LLX5NRubl0T7O6u0pwp3bt37wdVA4PNb3/AAUG/wCS+Qg/9C/ZfyevEFJDAjg1a1nVNT1e7F3q+p3mo3AQIJru4eaTaOi7mJOBk8e9VDDKFRSj5/jb/ITrNxcX5fgex3nxS+Gnj3wDoGkfFfQ/FC6r4bgFpaaj4dkt83MAAAWRZsBcYHQHpnI6UutfHqzPxO8E3ugeHJNP8J+A5cafpxmDTzRldju56ByvbJGR97nNeItzRR9RpdtNdL6K+9g+sT+en4bH0DF8a/AOheKviDrfhGy8WW1x4001vJe7Fvutb9pJXLjY/wAsQ3pjlmyD7VFqHx+0FviP4Z+Jdp4dvB4ot7NrLxPDiOO11CMoV3xsGLB8eqjqBk7RXgdGalYCj28vlawfWan9etz2zXvil8N/D/gPxNonwt0HxJHe+MJGGoXeuyQ4tYiS2yFYicjJI+bp6mtTQf2hNG0v9nmHwvHod63jS00mTR7XVyiGGG2ducNv352D+794Dnivn/Pej3o+oUbWeut9xrE1E7rTSx7H4R+Jvw/1f4M6X8Pfilo3iOaHw7eNc6VfaFJD5rK5YvFIJSABluoyTx93Hzeq/AH4l2vxH/aO1bVTpEmn6DpPhCaxsrBXDyJaoR949N7DtnA4GTjJ+Rz0q3pOqarpdw82k6nfafJIhjeS0uXhZ0PVSVIyD6HipqYCnJS5dG7+ivv944YmcWr7L9D226+JvwYj+C+u/DTR/DnjS1069l+12d7LcW0k8lxgkCVc7UQHaPl3EjPQ1evvjh4A1TxN8PPGGo6P4mj8Q+EY4ba8jg+ztZywojhjGCwZn3MuM7RjNfPPag/eBprL6Xn1691Z/eH1qp5fd2Pc/iV8bfDfxA8B654f8T6Xq0tzbazNqHhK/SKIyWsbuW8ifL8Lg7fl3cEf3Bnt/hb8RNH+Jv7dHhrxHolnfWttDoj2jJeoiyF0hlJICMwx8w718qnhas6TqOoaTeJfaVqF3YXUYIS4tZ2hkXIwcMpBGR70pYCnyNQ00a+/cI4mfMm9dvwPb/Afj7wtqFhrHwZ+IOg6rfaXqHieaXTL3R5FF1aTvcEfdfgrk5zzxn5TXmvx28I2XgP4ta14WsNQa+ttNn2RTPjfggHa2ONwzg4x06CuXtb27g1Bb+C7uIrtZPMW5jlZZQ+c7g4Od2e+c0l/dXV/fy3l9dT3VzMxeWeeUySSMerMxJJPua1pYb2c3KL0e68+5NSrzxs1quvl2IqKKK6znCiiigAooooA9e/YZ/5OBtf+wdc/yWv0a0//AI84/wDdr85f2Gf+TgbX/sHXP8lr9GtP/wCPOP8A3a+Uz7+Kj3sr+BliiiivCPWCiiigAooooAKKKKACiiigD87P+CmAz+3/AOAP+wXpn/pfc19b+E/+QDXyR/wUt/5SAeAf+wVpv/pfc19b+Ef+Rfr1Ms2kcGO6GF4xv/C+nfDnxJe+Nvs//COxJP8A2otym6N4SMFcd8k4A6kkY5rgv2WfC2qaj+zu2ieNLe7/ALD1S4mfQ9OvLhheWWmMwa3hmmQq29Rg5yCBtU4xgdp408C+HfiL4WuNA8UQ3k1jHqxuQltdyW7eYh+VtyN2znGcZAPaqOseGNS8FeEtY1nwbceLvE2uJYPFp2m6r4mnu4ZJTjadtxJ5abWwS2QdoYDriu2UZc/NbQ5lKPLy9TyH9nO+8T+JviFH4X1rWLo6X8FTeW97dfatx1S6aSWO1aQKcsIrdGY56sozzmr/AOy/4cvvFVnY+LtR0DUtS+26rc31t43/AOEllt7i6iWZxGf7P5VUwpTb0KrnjNaXwj+F/iP4UfFDSb+w0u513TfE2graeLp4JYi66n5xlN7IJHTejGaZfk3MEAwCcV3+i/BjwPpE8aacutQabDeG8j0VNcuRpiSlt2RabvKA3fNjbjPNYQozdr9DSdSPQ4Xwz4asvi/8Tvienja+1CVdB1c6Jo1rDfy20emQ+UD56LGygyMzbtz5HHFeZ+Cry51b9n74T6DZ2d1dah4j1u6e70JNRngXxFFahhJLLds5aFQFjkODtY9sV9H+LvhR4P8AEXiW/wBeuF1awvtVtha6o+k6tPYrqUS5G25WF1EwAJXkHg46VZ8U/DTwZr2h6PpVxpb2UXh5w2jS6XcPZ3GnFVC/uZYirRgqMEA89DVfV56kqtE8s+Nlrqvw8/ZH8TXWiaNeeFbrUpooWsl119Rj09ZZUheWKc4K5Qljg8EV3NvrkVj8XdN+CMdmr6PL4Qef7Y11IbnCMsAXdnnKksXznPNb2kfDzwxZ+HdW0a5hvtWt9dAXU5NZvpb+a7ULsCNJMzMVCkgDOBk4rnl+BXgFZI7oP4jGpQxCCLVf+Eiu/t8cAQp9nW437xDtJHl52+1V7KqtifaQa1PFPBOu65o/wz+GfxEudXvryz8M+K7zw1qcjzttudPmmMUM0ufvbHVfmOTyOa9Z/ZfubnxHr/xB8di7mm0vXPE0kOjZnZ4XtbVRCssQJwod0fpjPBrtb74e+D7n4Vv8OZNGjXw29oLU2UZZMJu3cNncGyN24HOec5rT8GeHtH8KeFdP8O6DaLaabpsC29tCHLbUAxgk8k+pPJPJqqdGUJK70/UJ1Yyi7GrRRRXYcoUUUUAFFFFABRRRQAUUUUAFFFFABRRRQAUUUUAFFFFABRRRQAUUUUAFFFFABRRRQAVyPg3/AJEnUP8AsJ6h/wClM1ddXH+D8/8ACE6jn/oKah/6VS1PU0hsfEH/AAUG/wBdpf8A18yf+g1+ln7PX/JAfA3/AGLGnf8ApNHX5p/8FBj++0sf9PMn/oNfpZ+z1/yQHwN/2LGnf+k0dfNYj+Kz2aPwI7GvJv2sP+SVeKf+xavP/RMles15N+1h/wAkq8U/9i1ef+iZK2wP+8RIxX8GR+bFFFFferY+TDGK7T4UfEjUPAmg+KNLstMtbxPFWltp9w8zsphUq43LjqfnPX0FcXQpxWdSnGpG0ldFRk4u63O08C/EjUfC3wv8W+CrbTLa4tvF0CRXFxK7B7cKGAKAcH7x6+le8/HL4vaP4Qm8AXGleGfC/ifULPw5DJbahNMZJdMmCKpX5CRnvhueK+bfh34YvvGnjOx8MaZd2NtealL5VvJeSskRfHCkqrHJ6DjrVLXNE1DRvE114fvbVl1C0umtpYUG4mQNtwuOuTjHrkVyVMLRqVlffdrvdW/Q6KdepGHlsvI77wp8bfEmnzeJIvEOlab4o03xZcfa9U07UVZYmnyCHUryuNoGBxwPSn+Ivjt4xvvGXh/XNIhsNBt/CsXlaNpdkhNtbIUCuCDy24DBz2rgPEWg694fukttf0TUtKnkTzEivrSS3d1zjcA4BIyDz7Vn1osNh2+ZRX9fhtoZutUSs2eq+OPjjeax4W1rRNB8FaD4XXxNIX1q50/e0l6CSSpLfdBJJOPetDQP2kPFWk6RpQi8PaHNr2i2YsbLX542a5jtsgmPb93kKFz6V41610vhXwNrGu+Bdd8W29xY22l+H9gunu5mRpXf7scYCncx9DiplhcNGNpR0/z0/wCAVGvVbunqdb42+N9/4gsdJ0m38I6LpOh6bqo1abSrIuI724DlizseQDk8D1qxD+0D4lT47X3xNbR9OebULH7BcaY7MbcweWq7d33uqBvrkd64X4c+CPFnjzWJNL8H6Fc6rdxR+bIsRVFjX1Z3IVc9snnBxUfxA8IeJvBHiI6H4s0a40u+EayCKXawZD0ZWUlWHUZUnkEdQRQqGFvyWV7PS+tnuHtK1ubW3c7nwj8bptBs9W0hfA3h+78O6lfx38GhzeZ9nsZ024aM53HlAee9aWuftJeKtU0rUi/h7Qodf1axNhea/DEwuJLYkny9v3RgMRmvGPxo5qngsO3fl/r+vvEq9RK1z1b4S/HvxV8P/hdf+CdJsLOWK6aZ7a+kdhNZGRdrGMDjIOWBPc15U2Wb5myTySaQHFFa06MKcpSirN7kSqTkkm9FsFFGKu6LpGr6zcyW+jaVe6jNHGZHis7Z5nVB1YhQSAPXpWraWrI1ZSopWBDYIwQcEGkpiCiiigAAzRitz4Z+ENY8deOLLwroX2f7bfFwj3DMsSBULlnYKSBhT29Ky9XtDYatdaebm3uTaztEZ7Zi0Um0kbkJAJU44JA4qOZc3LfUrldr9CvRRRVkhRRRQAUUUUAFFFFABRRRQAUUUUAFNn/1Lf7pp1Nn/wBS3+6aT2HHdH6o/Bb/AJE+1/69ov8A0AV2Ncd8Fv8AkT7X/r2i/wDQBXY1+fYn+Kz62h/DQUUUVibBRRRQB+Z/7aX/ACdL4y/6/If/AEmhry9q9Q/bS/5Ol8Zf9fkP/pNDXl7V9/hP4FP0X5HyWI/jS9Qr0z9lD4c3vxJ+LdtYwXstla6UBf3lzC+2ZURlwIz2csQAe3XtXmfSpYLm5t2L21zNAzDBaKUoSPTg1pWjKdNxg7N9SKcoxmm1dHvv7VkvxQm+Nlr4+Pg7UvDtrBdQ6dpFwzIJrtlY7fMMbEkvzweMcV6t+17eN4c8M+H7TTY7fSb3xxr1nP4gvXIMEMsIjysnqAcEg9kr5U+EvjOPwr8RtL8S67ZXevW+lzeellJelA0gB2Nlgw4PPSuw1X42w+Jfh/4i8NeNPC/9rnVdWl1TTbmO+MLadM4OP4TvUccZAPevKqYSrzU1y3Ue3X8em52xxEOWT2bPaf2ttH8T3Wo+I9a0LR/Elmv9mr9q8RP4gSPR7m2+zqJI1ttx5cfIMDljweajvbDxv4m0/wCDer/Ca5kbw7pNlCmoi0uljhsp1MfnfaF3DORnIIPc45zXyJLe30lv5El9cyRYA8t5mK8dOCcUW15d20TR297cQxsclI5WUE+pANaRy6ahFcy08vK3ch4tOTdnr5n2f4OvLDxB46+NQ8Py3Wv2Vx5EcWmaXqQjvrpgPne3nLfIgYsODjJrlvhHDqmg/tT6bZ+IvtujtdeH7qDw3Ya7q6X13p7tjCyOCcF2DFQSSRXytbzzW8nmW08sD4xuicocemRRJcTyXAnluJpJhgiRnJcY6c5zRHLnHmXNo1bbyt3D63ovd1TufWmm/DLxYPgj4Z0C10izi8dad4wTU71RJD9sgtWnl2zyMDu2ZwevQDitOHVdD8bftKfFX4ZafdW0un+LtIVYpUcNGb6GBQWXHcZYkjvHXx39v1BbhphfXXnMNpkE7biPQnOcVHDNNDIJYJZIpF6SRsVbnryKFl8ndynq7202baffy0D60tLR09fKx7N+2Tqdrp2oeGvhfp0yyw+CtLSC7dG+VrtwGk/L/wBmrxY9ac7PJI0krtI7HLM5JJ+pNNrvoU/Y01Df+tTlqT55NhRRRW5mFFFFABRRRQAUUUUAFFFFABRRRQAUUUUAFFFFABRRRQAUUUUAFFFFAGl4L/5HPRf+wnbf+jVr9bV+6K/JLwX/AMjnov8A2E7b/wBGrX62r90V8xn/AMVP5/oe5lO0haKKK+ePYCiiigD4d/4KOdPCP/XS/wD/AG3r5gFfT/8AwUc6eEf+ut//AO29fMAr7vL/APdo/wBdT5XF/wAeX9dBaKKmsPsv2+D7cJGtfNX7Qsf3zHkbgvvjOK7Gcp9f/s7+HPB+g/Cfwr4G8WaVYy6x8ULe+uUuJoVaS1jMI8oAkZUlduMfxZrw3wf8HxfeF/iVd63qN1Zaj4ARsQRRqUuHUyAhieQMoMEdjXofjT4q/A7xF8UtD8cyX/xFs7jw6tumn2dtZ2Yt4VhbcFwzE4JznnvSX/xw+GGoePviE1zpniO28OePdLghuHtoIRdxXCKUZghcrgqc5yeR05rwqTxEZSlGLu7N+t9l8j0peylZNqy0X3f5nG+E/hB4Tg+HGgeKPiF4xvtGk8W3PkaLb2Fqs+BnaHmz0GcdOgrqL79nbwbo/wATtE+Huv8AjrUbfXdc04z27QW0b2/nAv8AIWPIUhMjuc4rJs/iX8KNZ8CeHfD/AIz0vxOzeCb6R9GlsDCDfQbi0aXGSNh+7nYD049K7HS9V8G/HT9pDw94z0ceINKm0OBdQ1+O5Mf2W1ht1BQROp3HL8HIGQDwKqpVxMW5SbS16K3lYIxotJJJvTucdF+zsINN8KadrniCTS/E3inWriyispkXyooIS4aXP3ix2oFHcuKxfi98NPAnhbzrfSfEXij+07PU0tPs2uaGbeK9XzNjtbyAAPt+96Fa9h+PXi9YPix8Ofj6dFu9c8Itp/8AqVXK2E25gSWA2hwzqRuxloyAeOPK/jx8R/A3iqxkutN1r4ga7qf9oi5sovEFzEtppimTe4iSMnOQAgDdBznIooVMTOUW27Pe1tHd6fIKkaMFJW16enc6D42fDHX/ABb+1dpfw7TxAbtho9vsu5rdYktLZEOQsaccAfiTzXPeLvg74QuPhn4i8WfDjxjqWtf8IndeTqltqNmsJK5A3xFeoye/YGvX/g74+8D/ABI/ao0bxZokOuQ66fD81vqNtdrElptSEf6tlJYnccZOBjtXlniz4j/Dnwt8NPF3g74c2fiSS+8V3jDUbnWWiCWyhuVi2E7hkEcgHB60qdTEXjTSaaS0srbu9/lsOUaVnJ2ab+fkQeNPgDJb/Gzwz8PfDGszXcmv6THfyXV7Eqi2U7y5wvUBUz6knFatr8Gvg9faD4s1HSviB4q1D/hD9w1GODS4SzgEgvGD95MqefarmvfH/wAHHxt4N+I2k6ZrreJtDsI9N1LT5vKSxmt/LkEuyQZffucbTgDA5FYutfEz4W+GvB/jO3+Gun+JpNW8bCSCebWDDHFp8LlmYRCMkty2Bu56HPGDV8ZLlTunp23vrf5bEr6um9rfPsbEX7Pnw/g1Twfpmq/ELVre/wDG1hHPptpHp6OUkZNx3t0CcgDvmuT8I/BW1Q+MtW8c+JH0nw/4LvmsLq4soRNPdT5ACxqeMcr1/vexrsNF+IehePfj58GINFgvom8OxQWF39piVA8gUcphmyvB5OPpTda+JPhfRviB8Uvhz4+0jUL7w74g1+acT6aw+1Wc4IAZFYgNyqnrxg5DA4pKpil7rbva72utbafIbVB+8krXt1t/VzxD4jad4Z0zxJ5Pg/XptZ0mW3jmhnubfyZkZlBaORegZTkccVg13v7SHgDT/ht8TZPDul6lcX1m1pDdQyXKKsyLIudkgUAbh9BwRxXBNXrUJKVOLTumcM4tSatYKKKK2MwooooAKKKKACiiigAooooAKKKKACiiigAooooAKKKKACiiigD179hn/k4G1/7B1z/Ja/RrT/8Ajzj/AN2vzl/YZ/5OBtf+wdc/yWv0b0//AI84/wDdr5TPv4qPeyv4GT0UUV4R6wUUUUAFFFFABRRRQAUUUUAfnZ/wUu/5SAeAf+wVpv8A6XXNfW/hH/kX6+Sf+Clxx+3/AOAST/zCtN/9LrmvrTwj/wAgE16mWfaODHdBdA+5ef8AX7J/Or5rP0H7t3/1+Sfzrwf4j+Orv4WfFb4mWmq6pezWGs+Fk8QaBHLMzCG5H+ivbxEk7d8xiYKvA3ZxXpzqKmk2cSp88rI+iKjnlSGGSeZhHHEpeR2OAqgZJP4VzXwR0nWtF+DvhnTNfubi51W00m3TUJ7iVpHacoGcM7EljuyMn0rk/wBsbxHeaL8GbjRtIm2a34uuo9C0wJkMXnbY5XHpGWNEqlqfMyY07z5TrfhT8QvCPxI8Pza14N1YalZW9w1tM/kSRFZFGSpV1U9DwcYPauowfSvAfhxpNj8Gv2qrXwTZosOheOPD8H2IbiF/tCyQRPtHdnjG7NcTHBrD/sz+PPiNP4v8SSa9oGtalJokqatMkenrBekqhiD7J1JBBEquArbVC4BrCOJajqtTb2CvpsfWgoryEa5ql3+1B4Fhe+uEtdQ8F3l3PaRykQvJutzkx52ll3MASMgZ9a5CHxt4h8O+HP2hvEFpqVxcXXh3U4/7MFxK0yWe6BRhEY4VQzFtowMjkVcsTFdCfq7Z9G7W644oCsegr55+IOlT/Dn4c+CviDoHiLX7rXbjVtMt9TludXuLmDWEuyFlRoJHMaH5sqY0TbjA4NWPCejzfF7XPife+JfEGu2kmia/d6BokGm6vcWUelRQINswSJkEkjM+8mXeOAAAM5n6y725dQ9jpe+h79tb0oUMegzXy58INe1O68F/AG+S51S1fW9Yuv7Tjl1W5n+3MlvPGXcyuxKv5SuEztBJwBXc+GNOHxS+OHxD07xTq2r/ANneFru20vStP03Vbiw8jzIvMkuGaCRDI7EgDeSoxwvWmsTdaL+rXB4e27PauaMmvlPwz4y8W2Hh/wADeOdT13U7yy8N+M7zwlq8sk5CX9nJIYre4mVSFZkdQDJjPPvTtW8XeJ7+313WtL8S6jZaR8QPihaeGNOvI7guLfTowYpJrXJKxGRonAYDvxzzU/Wl2K+rvufVTBh1GKTB+7trxLVLf/hW37R3gnRPC99rDaR4ytb+31PTb7Vbi/RXt4TLHcRtPJI6MCSGCsFYEZGQDXFyeIdeH/BPHxRrh17UhqcN9fLFfG9k+0R7dQ2qFl3bhhflAB4HFX9Yte62J9je1j6ipPm/u1434p1TVI/j78HbKLUrxbW/0O+e8gW4cJcMsEBVpFzhyCSQWzjJ9a8y8d+N/FS/Hbxj8Pm17UNB8P8AiPxPa6bP4na4Z10pDYxN9ltxz5EkxJAkOAMsRk5wpYpLoEcO31Pp3x1rcXhnwXqviK4geaPS7OW5aFPvPsUttHucYpngvV73WPAel6/qulvpl3fafHeT2CyGZrfegfy921SxAOPujnjFeR+JdAkvP2pPDPgQeIfENv4dtvBk8lzZRatcI975c8SqJJQ4kDFipLqwc4I3YY1r/si6xql3pfjPQr7ULu9t/DPi270/TpLydpp1txtZI3lbLPtLEBmJbGMk4ojVk52CVNKFzr9L+JngjUPhddfES21tf+Ecso5Xubt4JIzD5bFXVo2UOG3ZGNu4nAA5rpNEvYdW0e11SzExt76FJofNgeJ9jAEbkYBlOD0IBHevmjxl8PtQP7UA+F9rcW8fgTxddJ401OxAw7SQHbJbjt5by+W5H+FdV4y8N6VrH7YEPh+afWjYS+DptWvrS28RX9tH5/2pIopAsU6qnyK4CoAOpIJwalVqnVeRXsYdz3fac9DQQccLXyZo9zqNj/wTl1LxdZ61rUevaikjT6hJrF1NKGjvpIk2F5D5e1QBhcZxzmu7mt73wJ+0l8M9K03XdZvU8YWd5Fr/APaGoyzx3kixrIJlidikTBs4EYRccYNV9YtZtdvxD2Hn/SPeNp67aFBPQZr5p0e2vPHvwb+IXxS1LxTrljrmn3uptok1rqs9vbaVHYljEiwIwikU+Xh/MRy25h1xTdW8UeIfiBrXwxhez1LXJNR8InW9Y8L6Rqz6PIWcKiXbXIeIeWHLKIzIOW4DY4n61pewfV/M+l8N0xzTtpwM/KPU14Z8Xn1nw34F8B+C9N1HW/D0XjLxRBpl/JeaoLu9062lDSNbw3QLZPGwOWdgDw3TFRfDVj4P/a+0rR9Muten0zVfC91fxWlz4h1C4TT7iBtvmBXmbcGBwRJuAOCMVUsT5E+x8z1D4N+MLrx34Tm8QS6M2l2rahcW9iHn8xrqGOQok5+VdofBIXnjua63DelfLeg+MvFMP7Efg2WPXNS/tHxT4jg0S71hrgyXVtBNdSB5FkkyQ2xAgY/d3AjkCtnxToepaB+1Z4D8A+GPEGuReH71W1/UrOfWLi4dWtUljGJJZGkMcrtGrRliuYwQo5FTHENJadvxKdDVn0XRRRXYcoUUUUAFFFFAAvSuS8H/APIk6h/2Er//ANKZa61elcj4P/5EnUf+wnf/APpTLUS3NI7Hw/8A8FCAfM0pu32mQf8AjtfpX+zz/wAkC8D/APYs6d/6TR1+a3/BQf7ml/8AX2//AKCa/Sn9nn/kgPgf/sWdO/8ASaOvm8R/FZ7NH+Gjsa8m/aw/5JV4p/7Fq8/9EyV6zXk37WH/ACSrxT/2LV5/6JkrbA/7xEjFfwZH5sUUUV96tj5MK9k/Y6+H3hvx3q3iR9c0efXbrR9L+1WGjretZxXrklcPOMbMHZjkdc8gEV430713/wAE/ijP8P8AT9e0i48O2PiDRfEtqINS0+5laAygBgMSKCQMOwIx36iuXFxqSpNU9/6/robUXFTXPsbfxQh0fwf8a/D0ei+Cbnwdq1hcwyX+m/20NSgDGRTG8UwJYkqTuB6YGB1r1vxZ4G0/U/8AgoRe3dwuzStJtItf1Jmj+UFY8gH6kA/hXkXg680P4kfGbwhoujeDtF8H6PZ3m+eOC5Mm5dweSSSaTBbAQbVPTnHWuv8AG/x8sNM+NPxAuB4Ts/Emm68yacXkv5Lcm3hBUqGRSdpbceMV59SFZtRgnzcrvr3a7t+fU64SppNt6XRo/tKasvxk/Z1sfijDDGt/4c1efT75Ix0t3f8AdsT6fcP/AG0qn8RvhN4Btf2nvAvgm0s7nS9G17TLaW8W3nllkklcydC5cruKqDjgDJ461zMnxz0G0+F3iDwP4b+FGmaJY+IYit00eszzBXwAsgV0PI2r3HQVNcftH6i+v+FvEqeC9JTxL4bhjtW1U3MjG8txG6PEY8BU3eYx3ZJBx1HFEKOJguWEWkr2V11Wn3O45ToyfNJ3el/luaf7Tfgrwn4Tji09fhRN4TuZ9WEOl6hb+KP7Qi1CFZMP5sTMWiyhDDHOeCeDWv4o8GeGNL/a28PfCq1srr/hDdYjtZ7zRDqdz5DTtE583/WZ3DAwc15b8SPiT4d8Q6bexeH/AIXaL4bv9SuxdXupx3k11cOwcyHZvAEZL8kjqOOhrq1/aQummsdfuPh7odx4y03T/sVt4jknk3KMYDmDG0tj36k4wOKr2OJ5ErO9mt+rtZ7vYnno87eltPu7Hongvwx4U0P9n/4p6NeeLH8N6b/wlRsZ9SisZLxkhQxhI9qnewPTr3Oa2vF/hTwf4psvgTod9qr+KtLujdWq3ssU1pLfW6xAgkbg6AFU4zmvnb4XfFu+8MWPiDSdd0O08VaJ4mfztR069maENOGBEqyKCQeOR7DkY5seL/jd4l1Px94d8S6RYWOiW3hFEi0TSoAZILaMABlYnBfcBgnjjA68nOWDxHtW0+7vp2t63uUsRS5Emuytr3udV8KPhz4N8Q/Eb4reH7vTFa28P2d9NpEzXUym0MUxROjDeMEffz0qxD8K/DHi3wt8Kdf8J6R9nj8QXo0/xBBHcSvmVDudiWc7MqrfdxjNYPjT49tqWleIYfDHgPSfDGoeK/l1vUbe5knmuUIO5VDACPcTkkdfTPNR/A/4+678Nfh3qPhTT9Ftb4XUzzWd1NMUawkdNpZF2ncc89RWsqWLa51vppfys/LfUhSoXs9u/wA9DuNY+H3wl8PwePfiHd+HrjWPD+g6uNH0jQoNUliillAUPI84ZpMZJxyeh4ORjo7L4dfB7xDq/wALpNH+Gy2eleOPOmnlfX7t5YjFC5eDZv6btp8wMD8hGBmvCvhV8V7rwp4f1nwzrfh6y8VaBr0gnvNPvZnhPnggiRZEyV6cjHPHI77z/H/VF+JvhfxLbeFtPs9K8HwSQaRoNvcMsUSvHsYtKVJZjwc7ewHqTEsNirvV6db+Vlpfe+txqrR0dl00+f8AkdV4m8C/CfWvhf8AEeTwp4Y1PSNT+Ht1sTUbrUnuHvwHYMHjzsQZUgbRnAU5zkVj/sC/8lS1z/sW7v8A9Bq58J9fg1f4G/HLVLl7e0uNYVLmO2MwyS7yOVXOC2M46V5r8DfiLc/DTxJfaza6THqT3mny2RjkuDEFD/xZCnOPStIU6kqVWndt6bvyXfzJ5oKcJ7L/AIJ3/hXwz8NvB3wHtfiT488M3Xiy61/VpbS005NRlso7WKN3DPvj5ZjjoeOQBjBJ7P4meBPgv8PfF3gfw9/wg8viN/FAkaV7nWri1kiSaaMQO3lsQSql1wFXdtyea8o+H/xhTRvAY8GeKfBOmeLtGtr/AO32Nvd3TwNaSkkthlB3KSx+U8dc57T/ABa+OF34/TRdS1Dwjpln4j0SaNodYtZ5BmJGdlhEP3QuWBzkn5feolh8TKpre139rTy0vpYr2lJQ6X0/4J6J4j+H3wu8R/tOJ8G/DfgeXw+NPvPMvtXj1ueeS5gWASvGsUu5UJzjdk9Pes3VPBfwr8efDTx1eeBfCF34Z1TwTcERSvq0t0moxqSpLrISEzg8L7c9q2PgP8U9M8f/ALWWi+JbzwxpfhzUvsV2NQ1BL53W8b7PtTcHwq428Adc9a4H4mfGWCTw/wCJfB3hPwNpHhuLW76QavfWl1JM96FcjIDf6sMRnAJHP41lGGJ54wV7pLr5u99db9C3KjyuTtZvt91juW+D2k/8Lg8O/D3wZrd94Y1VfCTahq+uwNNJLeO4UNHs85VVSrfw4HJBBrD8I+CPhvP8J/AvjrVdCPkr4lbQ/EsZvJ1S9VtwWfPmZQqNpwhAJJ4wKpaR+0zrdhHpmor4O0WbxRptgmnHXpXcvLaq4YxmIDaCwABbOev0rlfi18XJPGHg/TfCWi+FdP8AC+g6bdPeixs5nmMlwxYmRnYA/wAbYGO/XGANI0cW2k7pd7+t/PW6t2IlOglda+X3WPRrv4NeFfC/iT4t3fibSDNovhizD6IpupI9skw3wgEOC5A+XDE5xzXzeuQBzn1r2D40fHzxB8S/AGm+DrvSrTSo43hF9eR3BY37RqFVpBtG0A/PjJxisz9pXWfBt5rGh6J4Lt9Ne30DSY7a71KwhVI9RuCAXfIALgHjcc55rpwvtoNKqtX9ysv1ZlW9m0+TZfjc80ooor0TkCiiigAooooAKKKKACiiigAps/8AqW/3TTqbP/qW/wB00nsOO6P1R+C3/In2v/XtF/6AK7GuO+C3/In2v/XtF/6AK7Gvz7E/xWfW0P4aCiiisTYKKKKAPzP/AG0v+TpfGX/X5D/6TQ15ea9Q/bS/5Ol8Zf8AX5D/AOk0NeXmvv8AC/wKfovyPksR/Gl6gfvZrofhT4fs/FnxK0Xw1f6kNNt9TvEge6IB2BjjgHueg9zXPV7l+wRDpcnxW1OSVbR9cg0aaTw+l3jYbvK425/ixnHtmniakqdGUl0QqMVOokzL/aU8DfDv4f6lNo+iJ4xt9a0+8US2niGKL7PqNuQf3sEsKj5cjGSQeSAAQcVv2pPBOgeGbrw1r/hOz+x6L4m0aO8S2895RDMAPMUM7MxHfkmvQ/ixdeL5/wBkG6T41K0fiRdcDaCL5VW9YE5k+UfwYLe2OOwrabwj/wAJj4V/Z98J3ahm8uS7vUYZIt48Oc56g4C/jXmU8RKnGEpSvZtPW6el7o7JUYyckla9mu61PN/iX+zvqPhH4GWnxAk19bq52W0mo6ULTa1isw4Jk3nOCVH3RnPtXk1zoGuW3h238Q3GjX0WkXcpht7+S3YW8zjOVV8YJ+VuAex9K+0fBel+OPGPxs+JGi+KfCOraf4T8V6Y1nYz3Vttih8keXCy+hKsW+qivMvEvhnXNU/Yk8N6Zpli11ceG/FN1/auwBls1jefe8nooyCT6GnQx8lpNpttfJNX/BqxNTDR3imlb8U/8tTwr/hA/HI8NnxD/wAIhrn9keV5v2/+zpfI8v8Av79uMe+a6D4Q+H9Csdatdf8AidoupHw1d2kzaYn2e4RNXuQMRwxyRjuTyQQBxzX0v+0lZeMJbppPDFv44/tCPQIVOrafqUcPhvaIj5pMbsRyu7t3XmvONe8J+IfiN+x/8NrDwPYPq8+lX09vfpbsC9q7HAL88Adz261UcdKpTTlZJu109tAeGUZOzu0rnnXwm+EmreL/AIyHwlr1ld+FoobeTUb9bq3dZbW0XB+VX5JO5QCc9c84wdrxx8NPAGqfB2/+IXwp1bxBcW2hagLPVbPXFiMrKxUJLEYlAxlhweSCehGD73ovizQj+2hd6HBdae95L4MXSVkkYPFPerh/KJzgnbkEd9pFcr4417xFoX7JfiSDx/4U8O+FdS1rVobTTtO03Tls3uFV0LylAx3YAYhvb6VhLF15VYPbbT139S1QpqD676+mx8x3Hg7xdF4kg8PSeGNWTWLiMSQ6e1jILiRCCQypjcRweQO1R33hfxLaaLJrN34f1ODT4Lk2s13JaOsKTA4MZcjAYEdOtfW3i7wn4h139rHwH8RNLtVm8J2ulWlxNq6yqLeOONXLh3zwfmGB3rmfhfcWnxb1D4vfDbT5YBDrV42qaI0j/KjrIFZl9uAf+BV0/X5NKSSskm/K7s/uMvqi2vrey8z5vuPC/iS3/szzvD+px/22FbTN1o4+2g4wYuPnzkdM9RWxefCz4m2dnJdXXw+8TQwQKXklk0qZVRQMkkleAK+qvC/ibQm/ak/4QjS7m2F34R8ISaLoU0jLs/tABd+3PRsfJ77W9a4u4n+IGg/sl6/bfFPUNbtdSvdfgXRo72/cXU+5kEqkbstDtJ+U5XGeBxUPMKraXKle3rr2+QfVYWbu3a/4HgFx8OvH8UV3JL4J8QRpp6h7stpsoFupXcC/y/KMc89qi+FfhoeM/iNovhT7b9h/te6Fv9p8nzPLyCc7cjPTpkV9nap4k8QN+3hpHhV9XvP7EbwwzNpm8iBmMTksydCcqOTyMV8vfs9oF/ay0BEXaq+I5AqqMADdJwBWlLGVZ05Nqz5br53/AMhTw8YyWt1exH4b+FA1T9piX4Sf2/5Xl6hc2n9o/ZNxPlI7bvK3jrsxjdxnvXTfBf4SeBPGviDxL8P5tX8Qw+MdKkvRYXUcUQ0+dYXCLuTBkDE5JG4DHQ56+s+B/iVqF5+3VP4Obwr4Rjtl1i+h/tCHRVW/ISKVgxn3Z3Hbyccgn1rM+G16vwj0Xx98XL62H2zWfFsukaaJeA8Iu2MzD1GQ3/fo1zVMViHG2zajbzb/AK2NY0aXN3V3f0R8tWGg6zf+Im0Gx0q7vNUWV4TZ20TSy71JDKFUZOCD+VXtT8D+MtN16z0TUPCetWupaj/x52U1jIk1z/uIRluh6elfX3g3wXeeHf2rfGmuafAP7D8RaBJfWJtcC4vC6gsto2RiQN8xP+2K4HT7PxVbftAfDddQtfGtjof9tH7FZeL9Rjub4T+WfMdcEsEI2gZOMg4rf+0ZSlZWta/4bGbwllr3seA6b4E8a6jcXttp/hHW7qbTbgW99HDp8jtbSk4EcgA+VieMHmrl98LviXY2M17efD/xLb20CF5ZpdKmVI1AyWYlcAAd6+k/2pHvL74T67dfDK7lsINA8V3Mvi+0tmK3ZuhLlLkyKQdgIVgB0G0/wcYHxun8caz+zv8AC/XdI1XXbvR1094fENxBfylWZpIkP2k7vmBO5fmz1I70oY+rPldkru2vTS/49AeGgrreyv8Aj+h8/WfgbxpdeGz4itPCOtz6SEMn2+PT5Gg2Dq28LjA9c1X8J+FfE3im4mh8NeH9T1iS3UNKthaPOYweAW2g4r7j1zTPiDp37XemTWf223+HWnaEsMwM+3T4kVGDK6527h8uMjOPavL7pNb1r9me6s/gi96LseLbptRi0eYxXZjLtsbKkMExjvjGKUMynJLRa21vor9/PQqWDim9dvxPnGPwb4tkvdTtk8L6u02ioX1OJbKQtZKASWlGPkGFPJx0NRaT4V8T6rpaalpnh3VLyxlu1s0uYLR3ja4bG2IMBgudy4XryK+w9S8VWWmftT+C/DWtz291qOteFxofikRspVpnBKK5HVtwx9HrmPFkdn8Io/hn8JJL2M3Unipda1Z1f5Ui88rCD9QFP1jNOOPqysuXVq69Nb/l+InhY6vm0Wnz0PmaDwf4tm1q+0aLwzq0l/pkZlvbVbOQzWqAAlpFxlRgjk+tLp/gzxff2Nje2HhjWLi21SYxWE0VlIyXUgBJWMgYY4U8D0NfXfhvQtQ0j9r74oanrukXcelaloNxPbt90XcKpGH8tv09iazdVgu774/fB3xD4duEl+Hs4SPQ7e2TbHYyCF98bjPLnHX2I7Uv7Sm3oltf8L29Q+qLq+tjwnxl4QsNH/Z50LU4/B2trr09/O2saxcWd3Fb2sYdkjgBcCJiT1KgkFSM9q43w74K8YeINLm1PQvC2salZ25ImubOykljjIGSCyggYHNfTr+I9e12b9ozS9a1W6v7LT7WUWltcPvjtgjTKuxTwuAi9O4BPPNUPiYnxAu/gf8ADXWvgveai2i6RpG3UoNFnw8N2FBkaaNfvDcsmdwIyTkciiljKkfddrt7t6aq9v0Q50IvVbW2S10dv+CfKtFPuZZZrmSeYlpZHLuxGCWJyT+dMr2TzwooooA0vBf/ACOei/8AYTtv/Rq1+tq/dFfkl4L/AORz0X/sJ23/AKNWv1tX7or5jP8A4qfz/Q9zKdpC0UUV88ewFFFFAHxd/wAFHLJxofh662/Lb39xEx9C6qR/6LP5V8oYr7w/b48NSar8I9XkhiLyaXPHqUQ9gSsh+gR3P4V8H9q+1yualh0ux8xjouNd+YUUUV6ZxBRRRQAVe0XWta0eC7h0nV76xjv4vJvEtbl4luY+fkkCkbl5PB45qjRnNTJJ6MabRpf8JF4i/wCEX/4Rv+3NS/sbzPM/s77W/wBm35zu8rO3Oec461m0ZFFEYpbA23uXvD+taxoGpDUdC1W90y8CMguLO4eGQKeo3KQcH0qk7tJI0jsWZiWZmOSSeST70mRRkDrRyq9wu7WCiiiqEWNJvr/StRg1HTL24sry2ffBc28pjkib1Vgcg+4ovL/ULvVn1S6vbme+kl857qWZmlaTOd5cnJbPOc5qup9KGqeVXuVdlrXtW1XXNUk1PWtSu9QvJcCS5vJ2mlfAAGWYknAAH4VU5xSn60URSSsgvcKKKKokKKKKACiiigAooooAKKKKACiiigAooooAKKKKACiiigAooooA9q/YJtZJvjt56glYdMnDe24qB/Kv0M0jf/ZsDP8AeaME/Wvi/wD4Jw+HXL654mdNvnPHZW7EcHb8zY/EgV9rxoEiVB0UYr5DOpqVay6H0WWxapN9x9FFFeMekFFFFABRRRQAUUUUAFFFFAH52/8ABSkA/wDBQX4fgjg6bpf/AKX3FfWvhH/kAH618l/8FKCF/wCCg/w9LfdGm6WT/wCB9xX1p4Q/5AJ/CvUyz7RwY7oGg/cu/wDr8k/nXl3xw8A3Pin9oz4V6++gNqek6FJqL6jL8vl2rCONrZpATk/vVyAAeVrt/EHivw94J8Jap4k8UaiLDS7W+ZZrjyZJipeQIoCRqzMSzAcA9ak8I+OvDviXUjY6Sut+csRlze+HNQsoyoIHEtxBGhPzD5Q2TyQMA16NTkn7jZxx5o++izqHhXTr3x5pni6W41EX2lW80EEUd2yWzrKMMZIR8rsO2elZfxR+HGhePL7Rb/Vb7WbG98P3JutNutKvjbSQSsApbO0gnt0712GaKt04tNNEe0kjzd/gxoN14q0TxDrPinxrrd54duzdaaNU1vzY4ZCAC20IM5wARmsz4wfDWOw/Zk8aeDvA2nXl5daxFdXEVs0okkluJ5fMcKTgAEk4HYV63RUewhZpIpVpnh3ij4a6x4j+NXgHULj+39LsdF8J3FvPqek3gt5ra5YRKIt/J+ZfMGMEdfauy8EfBzwN4Um1n+yrfUms/EUHl6vpt3ftPaXzFdrTSI2SZGBOWzzk8V39IaSw8E7sJVpWsefeGvg14Q0a+0qVrvxBqlpoD79F03VdVa5stNfBVWhiI4KqSqli20HipPFPwi8Ma34i1PWU1DxDo8uuxLFrUGj6o1rBqgClB56AHLFDtJUqSvGe9amqeMzbfGHSvANrpT3cl7pc2p3l4Jwq2MSPsjDLtJYyMWA5H3T1rqqI0qTVkhc81qcj4s+GvhbXdB0TSlivNHj8NSxy6LNo1z9lmsGRCgETAHA2sQQQcg1S174T+HdU1+TXYNX8S6Nql1ZR2Wo3ukasbaXU4kGF+0EKQ7Dn5sA8nmu7pMVbo03uhe0l3OT1D4aeCrr4SS/DX+x0t/Dctt5Btbdirr8wbernJEm4bt/XPNMb4YeCn+E9t8OH0onQLOCOK3iEjLLGyEMkyyL8wlDfMG67jmuv4op+yp9g9pLuch4S+HOiaB4gm8QvqGua7rJtGtYdR13UDdzW8JOTFEcAIrEAtgZOBk44ryn4K/ADTtS+EtzpXxHh8SJ9u1a/uJtCm1UpaIzzP5dwsKcB9mwg7iAcHGa+hQMDFZHjrxPoXg3wrd+JPE1+LDS7EA3FyYpJNmSFHyorMeSBgA9azlRp7vZFRqz2RzusfCrw/qen+HorjWfEiXvhcMumavFqZS/RHUKyNLt+ZSqqCCP4RUuo/CvwXqNj4rtdSsJb6Dxo0cmrx3M5YO6RLEjIR9wgIpBHRhmp9E+Ivh7WzLFoln4jvLiO2e5SCTw3fWfnhRnakl1FDDubIwC4zn0yRY+GvjbSvGtnqD2NnqGn3ej38mn6jp2pxIlxaTJg4YRu6EMpVlZXZWU5BoiqMtEP95Ei8O/Dzw/o3ibSfEMU2qXOpaLo39jW1zeXhmZrYsrHzMr875QfMeevrXK/sw+Gde8OX3xCk1zS57FdW8YXF7YtIVPnwMiBZFwTwSD1weK6n4geMz4c8S+FdCtdJfUr3xRqn2NI0nEX2aFUeSa4YlTlURD8vBJ4yK6unGnDm06C5pcuvUwrrwlo1z8RrLxxMlwdYsdOk06FhKREIZH3kFOhO4daTS/CGjWHxB1bxpEtzJq2s2sFpO8sxdIoos7Y4l/gGWLHHUnNb+aM1pyR7GfNI88/4Ux4NPgrW/Bxm1s+H9cnaaXTf7RPk2jNK0rfZxjMQaQkkZNZvxO8La5f/tKfCvXtN0ue40jQDejULtSuy1DxBY92Tk5IxwDXqmAeaWs5UIONkWq0k7nzt8BfgQlx8PtasfHTeKdMGreILya+0WLVjDZ6jB5++MyxLnIZQM4Zcjr3r1Xxj8L/AAxr+t6ZrccuraDq2kWjWVnqGg3xs51tT1tyQCGjzkhSOCMitz4g+I7Dwh4H1fxVqhb7Ho9lJeTBfvOFUttHuSAB7kVnx+NbCw+E8HjvxhH/AMI7arpqX1/FK7T/AGHeoYoSqZcjOPlXJPQVCo0oLlLc6kncpap8LfCmp/D6Twhqv9qahbSXP2w311qDvfrdBgwuFn6rIpAIKgAYHFWvA/w+0Pwzrt5ry3WrazrN9AtvPqet3purryFORCrYAVMknAHJ65qW6+IHg+D4Yr8Q31rPhmS1W6GoR2srjymIAcxqhcDnnK8c5xg1P4i8ZeF9C03Sb/VdXjht9duYbbTGSN5jeSSjMaoqKxORznGAOSQKq1Lcn95sc1p/wW8E2vgrVPB+dWuPD+qP5iaXcagXh0+TzDIHtOAYWDncCCcECo4fgr4VXX7LxC2teK5fEFjJui1ybWWa+eLZtNsz7cGEgnKbRzznNXF+Mfw/k1K/sLTUNZvp9Lu3sr3+z/C+p3aQTocPGXitnQkezGrXiT4o+CtC8VHw1qF9qb6sLOO9NnY6Df3rrA7FVkYQQvtBII+bBzUWoFfvTseKWuF1z4m6bp+oeD2Gm3jaV4v1JtMivrqGWzktLghxGr208aSESMhUEhcZU4IOa7qumM1LYxlFrcKKKKokKKKKAEauS8G/8iTqH/YTv/8A0olrrWrkvBv/ACJOoD/qJ3//AKUy1MjSGx8Q/wDBQT/V6X/19v8A+gmv0p/Z6/5ID4G/7FjTv/SaOvzW/wCCgn+p0v8A6+3/APQTX6U/s9f8kB8Df9ixp3/pNHXzeI/is9qj8COxryb9rD/klXin/sWrz/0TJXrNeTftYf8AJKvFP/YtXn/omStcD/vETPFfwZH5sUUUV96tj5MO9XNJ0nV9WkeLSNJ1DUHjGXSztXnKj1IQHAqmBX0Z+wLIIdI+Jkp1h9G2eHd39ppGztZYEv74KvzEr97A54rmxNZ0aTmle3+ZtRpqc1Fs8A1rRNa0pEGtaLqFgJs7PttnJCHx1xvUZx7VS7179o7+HfFvxs8M+FPFvxA1X4s6VqjmCGRnutO/suZ3Ub8MSz/KOQCBwOa6XxB4J+B1p4N+IWrw/DrUC3ge/WwUDxJcH7UzAYcHOFwT0Oelc/15Rspxd3283brZ/gbfVm72krHy5zRXuHi34UeH5/h38Ip/D9vJZ6t45mMN9cSXDyLklAGCk4GAxOBjNd14X+HPwIuvjNqvwmj8G6xqGraLYOU1K412aFdRuI0DOhRCBHnJ+YAjg/LTlmFKKvZvf8Ha5McLJu10tvxPlX3or6O0/R/gbP8AA3W/iJL8J9UhGj6pHpxsP+EquGaRmIBbf0AG70OcVL/whXwS0r4YeBfGWs+D9cuH8YXrWkdjBrMgjiDS4Du+dxKLgALgNzmj6/FfYe9um9r9+w/qsv5ltc+bMUDGcV9HN8FPBmn/ABO+K3h65huby18K+Hv7S0dmuXRoXaNnUMVI344HzdcVyNv8OvD11+yTp/je3s3HiK98TDTftLXL7PLJYAbM7euOcZqljqTtvrb8VdEPDVNTgvC3gjXNf8G694psms4tM8PIhvZbm48skvnasYwdzHHT6Vzg+7X1Z/whHww0Hx9a/s8Xlv4kubrVoI5tQ1eLV5I4DeFWaNvso+RgpAwT04znk1wviz4RaG3wZN94ft5D4l0LxQdE1hxcO/2hWk2RyCMkqmcqeBWdPHxcnzXs7W9H137mksNK2m639Tw3mjmvp7xF8HvhlpPjbxs5025m0vwR4ZhmuLNL+VvtGoSqSMuH3ADABUHHze1cv8O/g54fsfFXw3fxhdHWNL+I1pI0dtbiS2fT5CiGM71f5/mcDoBjPFX9fpOPNr/Sv+RLw00/672PCGUMckDI6HHSl69K9z8UfCPQB8E9cutFt5X8U+EvFTaVqUvnu32m3aQpG/lklVJ3KeB/Ca5r9qzwf4X8CePrHwx4btpIJrbSoH1TfctNuuWGWxuJ2/QYHNaU8XTqSUI76/hb+kROhOEbvy/E8x/ho5C19P8AgX4B+Dda+E/gjx1e291Bpqadc6j4qaCeWSa7VANkcUYOVyd2SoGAPoRyng/wj8LV+F/if4v6/wCHtRudCi1f+zND8O2+pSxMuSh3ST5LFtrHvjhuORjL6/Sd0k3Z2+d7WL+rTVrvf/I8KZcjDAEehFLzX094m+Efwns7P4c3Gm2N9IPH2uwusU9/Jvt7F4wzw8NztY4343cjmvEf2gvD+meFPjV4j8OaJC0OnabfNDbRvI0hVdqnBZiSep6mtKOLhWlypP8A4Z2JqUJwV2zj6KKK7DnCiiigAooooAKKKKACiiigAooooAKKKKACmz/6lv8AdNOps/8AqW/3TSew47o/VH4Lf8ifa/8AXtF/6AK7GuO+C3/In2v/AF7Rf+gCuxr8+xP8Vn1tD+GgooorE2CiiigD8z/20v8Ak6Xxl/1+Q/8ApNDXl5r1D9tL/k6Xxl/1+Q/+k0NeXtX3+F/gU/RfkfJYj+NL1Cn28s9tcpcW00kM0bBkkico6MOhBHIPuKZVvQdOutZ1yz0iyQvc31wkESjuzMAP1NbyslqZK99AvtRvdSvIZdbv77UFjIUtPctK4TI3KpcnGa7v46/FKbxv4q0q90GG+0Kw0LTI7DT4hdYmRVHzMXTHJ9q0f2lfgbqPwgt9KupvENvrdrqTyRNNDbGEQSqAdh+ds5GfTpXmmtaNrOj+Q2s6TfaaLqHzrf7ZavD5sZ6Om4DcvuOK5oewrctSLvvb9dDaSq07xem1y1/wlXin/oatd/8ABpP/APF1Uj1XVY7W4tYtWv0huiWuIkunCTk9S6g4YnvnOa1JfAnjiK4tbeTwV4jSa/3fZI20mcNc4XcfLGzL4HJxnjmqE3h/XodPivptC1OO1uLg20Nw9nII5JgSDGrEYLgg/KOeDWidLpYzfP1uNbW9cfTv7PbW9Saz2eX9ma9kMO3+7s3bce2Kbperaxpiuumatf2KyHLra3ckIYjudpGfxq5e+EvFtn9t+1+Ftat/7NRZL3zdNmT7KjfdaTK/IDjgtjNRW/hzxBNDp9ydIvY7XVbhbeyvJbZ0t5pGYKAshG1uTzjNO9O3QPfuZ0csscyXEUrpMjh1kRiHVgchgRyDnnNT6pqWpalLG+p6ne3zRghGurl5igPUAsTjoOnpX0Lcfs7+CzrGr+A7Pxbrb+OtF0QanceZaxrpZ4VjGDjeMhwMk8ZzzgivNv2b/B+m+JvFd1d+JdB1vVtC020mkmh0yxupmnn2Hy4d8CkoS3OWIGFPNYRxdGUXNdPLvtY0dGpFqL6nDR6vrCaWdMTV9QWxIKm1W7kEJB5I2Z24P0qLTb29064+06de3FnNgr5ttO0T4PUblIOKsw6TqmqeJJtL0rQr6S9aaQLplvbyTTx4JzHtwXJXocjPHNWv+EP8XjXxoJ8Ka6NVMfmiw/syb7SU/v8Al7d233xiujnprRmdpXMn7Tc/bBd/aJvtAfzRP5h8wPnO7dnO7POeuam1TVNV1KSN9T1O+vWhz5TXN08pTPXaWJx0HT0p9jous3tve3FlpGoXMOmruvpIbV3W0HPMpAwg4P3sdDWj/wAIV42AuSfB3iACyRZLr/iVT/6OhBYM/wAvyggEgnHAzQ5U09WL3uh0HwH+JUngT4vWnjXWor/XPs1tLbmNrsmQh0KjDvngZ6Vxt9fzPr9xqlpJNaySXUlxG8chWSPcxIww5BGeoqTw5oeu+Ibp7bQNE1LVp408ySKwtJLh1XONxCAkDPetG88AePrZkS68DeJoGkVnVZdGuFLKoyxGU5AHJ9Kj9zGo5X1at9xV6jil0RjR6jqMepHUotRu0vSxY3azuJtx4J353ZOTznvS3Wpand2i2t3qd7cQK5kWKW4d0DkklgpOASSST1OT61Z1jw54h0jTbfUNV0DVLCzvOba5u7KSKKbjPyMygNxzwadb+GPE1z4efX7fw5q82kRBmfUI7CVrZQpwxMoXaAO/PFXzU9yfe2K661rSyW7jWdSDWi7LZheSZhXGMId3yjHYYoudZ1i51CK+udY1Ca7h4iuJLuR5Y/8AdcnK/gap5FGRV8sewc0u5aXVtVT7Vt1W+X7b/wAfe26cfac5z5nPz9T97PU1Jpes6jZpFajUb37DHKsj2iXLiFsMCfkztzx6VRyKMijkj2DmZ6R+0Z8V7r4kfEO61/SzqukafdWsUMmnNesUZlBDMyqQpzkdR2rgNL1LUtMlkfS9SvbFpAFdrS5eEsB0BKkZFVutArOlSp04KEVohyqSlJyb1JPtV19u+2/apzdeZ5v2jzG83fnO/fnO7POc5p2oX19f3f2q/vrm6nwB5txM0j4HQbmJPFQ8+tHPrWvKieZmhJr/AIgkk82TX9Wd/LMe9r6UtsPVMlvun06VFa6vq9tbxW9vq2oQQwv5kMcV3IiRvz8ygHCnk8jnk1U59aOfWlyR7BzS7noPwp+JMPhTwj460nULC71K58ZaZ9jW5+0DML4ky7lsluXHvwai/Z3+Ix+GXj6PxBLFqF5bxQSj7DbXXlxyyOhRWkU/KwGfTPArg6PesZYenJSTW+/5FqrNNWexNqVzJe6lcXkgVZLmV5WCjABZixx7ZNQ0UV0LQyCiiigDS8F/8jnov/YTtv8A0atfrav3RX5JeC/+Rz0X/sJ23/o1a/W1fuivmM/+Kn8/0PcynaQtFFFfPHsBRRRQBy/xM0iDU9Fk+0RCWGSNoLiNujRsCCD+ZH41+Zvxe8IXfgb4haj4auwxS3k3WsrD/WwNyj/lwfcGv1XmRJYWjkXcrDBFfOP7YPwZTxr4fFzpyqmt6ejPYTHgTJ1MLH0PY9j7Hn28oxipz5JbM8vMMM5rnjufCFFS3lvPaXctpdQvDcQOY5YnGGRgcEEeoNRV9aj58KKKKACiiigAooooAKKKKACiiigAooooAKKKKACiiigAooooAKKKKACiiigAooooAKKKKACiiigAooooAKKKKADHNTWFpc39/DY2cTTXFzIscUajJZicACoSa+qP2IfgzMs1r498QWrfaJhnSLVh9xT/AMt2HqR93259K58TXjRpuUjajSlUmkj6B/Zg8DR+DPAGmaKqjfZxb7px/HO3Ln8//QRXq9VdLtEsrNIV5P8AEfU1ZycmvhcRVdWo59z6mjTVOCiLRRRWJqFFFFABRRRQAUUUUAFFFFAH51/8FMT/AMZ++AT/ANQrTP8A0vuK+uPCP/IC/Cvkf/gpjz+374BH/UL0z/0vuK+uPCf/ACAR9RXqZZ9o4Mdsjxn9t7eP2V/E5QAsNYtdoJIGftkXBwDgZ74P0NejeHo/F2saHPYeMdJ0nS7KazVUm0LxJdyXByP74t7d4iFxhlcn6VD4+8EaP8Rfh/q3hLXp76GxvdQ3ySWMqxzK0ciyKVZlYD5lHUGl03wDd21rd2tz8R/G2ow3VlJZ+XeXNkRDvXb5sZjtUIkUfdJJA7g128svaXtoc3NHksfOfhk6pffCD4WeIpfF3jVrrxX47GnX8w8Y6oonsWu7hFRR9owoMcaDcAGwM5ySa9d1JrzxT+0rN8ObjXtYsvDnhjwxBfi10/Vbm1ub+eSTyw8tzHIszhFB43jcTltxrqNS+E/hS6+GGh+BYn1CzsfDb2s2lXdrOq3VrNAQY5ldkZS+eSWQg7jxzT/Enwx0nWNa0zX11/xDpviLS7Q2Q13TriFLy7gOC0c2+FoXBYBv9WMH7uOlZqjOK27FSqxZ4p4213W7H4M/GLQrnxR4ieb4d6gqeH9XGsXEF2POWPy4ppoZFM5RpMAyFt3y5ya6Pw/ob2n7UXh3w63iDxg2n/8ACE/2zNa3Hi3UpkkvVukXe4edgy7cjYRsOeQa764+Dfg6bwD/AMIg7ambO41aLVtSuDdK11q9wjiTddSMp3hmVcqoUYUAbRxWv4s8B6XrnjXR/Fq6jqmlatosL20Nxps0aefbs6u0EqyRuGjLID8u1hzhhRGhPdh7WOx5j4Y8L2t5+1H4k8Ky+JfGp0nS/D1jeW1n/wAJrqv+ukllDybvtO88Iq7SSvsO9DwG+v8AjXx94suZ7jxvrlpD4jez07XPDniI6fp+lRxhQ0LWktxEszRt99hFMr5xk8rXrer+ANMu/ida+PbXV9Z0vVoLVbO4FhPEsF/AsnmLFcI8blgGzgoUYBmGeaxYvg5oVpf6pLoXinxdoNhrV4b3UNK0vUoo7SaZyC7jdC0sZcj5vLkT1GKboy6LqHtYlGz1PVv+G1ZtBfVbx9NHgiG4+yNOfJMxuXUy+WMKHIAGQB6dK8xt/EviPUP2Z9d+PkvijXrXxBa6hdXdnYnUZV0+3t4rkwrZNaBhCwMYKl2Uybn3hiw49z1z4d6RqHxC07xraarrWkatp9ktgZNPuI9t3aq+8RTiWOQsuc8qVbk/NWBqfwI8E3y6nYXF5r//AAj2r3j3114ajvwmmNO4y0ioI/NHz/vNnmbN/O3tRKlVFGpA4OzvPFqWfwT+GGteJ9bgfxRYTX/iHUo9Qdb66MMH2g232rd5i7nfaWRg21cBgK9t8LeH4/DGi3tlbavrOoQySSXEP9q6hJeS24Kj92s0haRkBGRvZiCTzjAHPXfwk8PX/gfSvDWp6x4hvpNClEmka1PfImp6eyrsUxzRxopwuVw6MGBO4NS/AhvGcvh3XLbxm+pTJb63c22kXOqwJDeXFioUJJKEVUOWL7WVVyoBxVU1KLs0KcotaHgv7LvjPxX8Srzwx4J8QeK9c0eHSIpdXedr+YX3inE8iqi3G7P2eLoy7sseCuFrt7a61nxzN8V/E114s8QaLN4N1a60zQYbLU5Le1sRaQiTz5IUYR3JkkyzCdXUrhRgV21v8DvBFv4N8OeHrZ9Wt/8AhE7832j6lFdqt7bOzlnUS7MFHJwylcFRj3qx4i+D3hjVvEWr6p/afiCxt/Efl/29pVhfrDZ6syDG6dfLLgshCMYnj3BRnPJqFRqpWev9foU6sL3R4/o/iTxu/wCyf4R8Y6l4h1aHVvFnja0vZSt9LmK1nv8Aatsjbs+T5YX5OFwxGK9E/b5+X9lbxUFHT7Pj6/aI8AnsK2Ifgx4YX4av4EbVvEMmjx3cd1pqvexGXSGSXzY1tXEQwqsRtEgkwABkjitrxx4A0zxj8K7jwF4l1bWr6zvI1W4vmniW8k2uHDFliCBsgdEAwOlNU6nI0+xLqQ50/Mb4D1Hxcmix3Hi7SfDml6bb6ekv2mw1ue6YBUBYyLJawhAFGchm/rXiP7L3iPWZP2gL/wAT61mLTfjFZz6nokTfKYfsMpjjix3LWrRvn29q9cufhWL3w3qGgan8R/HWo6bqWnyafNbXN3ZALE67DsZLVGDbcgHJHJ4NWtf+F/hrUtH8L2NtPqWkP4NkRtEvNMnSOe3URmMx7mRlZHU7WUrzgdMU+So+V9v6/IOeGq7nmPh99b8afFDxmZJPGmv2Nnrw0/TtV8MeIzptnowRAHhe3kuIVmljY7nYRzq2QM8FaveOPGl98L/2gNfHiDXr640DXPB0mpaelzcM6W95ZqVcRJ92MvlTtRQCxHFdk/we0WHWtYvtD8T+LPD1vr9013qmnaTqEUdtczt9+XEkLyRs/wDEUdM4yMHmua/aW+HSeL/H/wAKUbw7datpGk6466mEVpVhthENrSyE52bkXO4kk5zmolCcYt9Sozg3bocJd6v4y+EvwY+Hfxa8Q654n1OSNWi8Vadd6pPcLcR3MbNb/uZHKq6OETcAGw4ycVs2svj2zX4WfD/xP4p1S31Hx9eajqviS6hvZI7hEjiFwthBIGJt0zIqExFWAQ7SuTnd/aR8B618YfGcXgK60+9s/Cek6RPfnUCuyG61SSJ4rVFbusOWc4/vAVo/D7w7P8R/g/4dt/iDo/iLw/4q8LyRqt8VNpdW95EgQz20jKySRuvHKsjBiCDjiYxlzNL+u5XPHlu/67HMeKtW1rwN8SfGvgXSvEGvXWk3PgO48QWZv9Smu7jS7qNxCfKuJWM2xhhtrOdrAlcbiKj8WeI/E0PwE+CGr2etaq2oalq+jR3zpeyB9QWWH94sxBzIDgkhs5PNes+Efh1oWh3mrahc3OpeINU1yFbbUNT1qZZria3UELB+7RESMbmO1EXJYk5OCMrwb8GvDHh6+0eRdU8Q6ra+G3dtB03Vb1JrXSS5ODCqxq5KqSqmV5Co6c81p7Op/XQj2lMxv25HH/Ch5LF1za6lr2l2l36CFryNjn2+QD8aqftKOvijxp4A+EFuyyW+uaiuq63EAGH9nWeJSsg7LJKI1z3K49a7D9pLwleeOPgf4i8N6cSNSntPP04qQG+0wus0Q56bnjC/jWHp/wANovFmsaT8ULvWPGXhHxTdeHYNOu7eznt42t48+Y0TJPbyFW8zOemdooqRlzNLrYVOUVFHPfs42tjY6p8RfgPrUEclnpN9Ld6fbuo2y6XffPsRf4ljkZ1z/tiua/Zh8JeIrv40TaF4rvYbzSfgxv0zQAGy00lxl4ppB3ZICEBx6eleteEfhLpOh/FJviHceKPFGt682mHTDNqtzbMn2csGAKwW8RJDcgnOMmug8I+D9H8N+KvEev6e90134ou4rq/E0gZA8cflr5YAG0bSc5J5ojRk+W62/IcqsdbdTxT9lW68bQ6x8R4vD2ieH7zT28fX/nT3+tT2syNuXO2JLWVWwOmXXJ9OtaGpT+KoP25NcbwtpWj39w3gezE0eqanLZoq/aZMFWjgmLHOOCF+vaux0b4NWOialrF34d8f+ONFXXNSl1K8trG8svK+0SHLsoltXYD23GrfiD4U6fqXxDbxtaeMfFui6zLpkWmzzaXdWyrPCjFxuWS2kG7cxJIx06UvZ1VFK23oP2kOZs5H9tibU4P2aTq97bQQaxp2qabdJHaTtNHFOt1HxHI6IXHbJRSfQV7dJnceMc14/wDGrwVrmv6f4L8ARza1r2lz+IIr3XtX1ERM6Wluxn8uRoljTc7hI1AUcfTNevszFiT1PNb0788n6GVT4EgoooroMAooooAF6VyfhH/kTdR/7Cd9/wClMtdYK5PwiP8AijNQ/wCwnff+lMtQ9zSGx8P/APBQT/U6X/19v/6BX6U/s8f8kB8Df9ixp3/pNHX5q/8ABQThdLA/5+n/APQa/Sr9nj/kgPgb/sWNO/8ASaOvnMR/FZ7NH+Gjsa8m/aw/5JV4p/7Fq8/9EyV6zXk37WH/ACSrxT/2LV5/6JkrXA/7xEjFfwZH5sUUUV96tj5MOlejfs+/FG0+G6eIrXUPCq+IbHxJYCyurb+0GtCI/mDfOqMeQxHGCPWvOans7O9vWZbGzubllGWWCFpCB6naDisqtONSDjPY0pylGScdz1PQPip8PPDnxE0TxX4X+EA0p9JaR5IP+EmnuBcsy4QlpIzt2nngc0zwL8aYtLh8bWHifwfB4j0vxtdG6ubRr97YwybiRiRVJIAwONp469q8wvbG+stv22xurXd93z4Gj3fTcBmq9Y/VaMl3+b6O+9+5ftpxemnyPWW+NMMnwn0LwtP4OifV/Ctx53h/W11SRTYYlVwDCFxJ8qhfmbHfArevv2jrEX+o+KtJ+F+lab461WyFrd+IV1KWSPJVVd47YjahIXj5s+pbnPhHFHHpSeBodV+L679dvIaxFRdT0j4U/FSz8M/DfXPAviPwhH4l0XWpkuDE2oyWjwzLjDblUk8hTjjp1q1N8TP+Ek8JfDnwCNCWzj8L6ujrefa/M+0B5hxs2DbjPXcc4ry3+EijsKqWFpuTdtd+u9rX+4Ua01pfT9D7eh1TTtP/AGmvjNqN7bQ6haw+EoJJLRp9i3SCAlo9wzjcMjIBxmvCvEPx18P6j8Jbz4eWXwssdL0tJ/tOita6vN5mnz7TiWRiuZ3DFjyVGMAg4zXim1CFBUYHTiugk8D+Ml8Fjxe3hrUhoLDI1LyCYCN2zO703cfWuWGAo05KVR32t01XzNpYmpNWirb3+Z6037SFlNqdt4uv/hjpd149tLAWkXiJtRlEWQGCyG0xtLAN13Zz0IGAMT4A/HnUvhvqXiC71DQYfEY8QTLdSxz3IhVLgMT5n3Gz16cYx1ryLr2o/CuhYGgouPLo/N/0jL6xUunfVHpfw3+Mmo+HvGvibWde0iHxHY+MopIta0+ecw+crFiNsgBKEbiMgdD2OCO1s/2mNOhn06U/CjR3fwwrJ4S/4mMoGkIYhHtcbT5/3Qcnac9MHBr5/wA+1H4UTwNCbu4/i/620FHEVIrc9b+Bfx21L4feKPEur6noMHiJPE8nn3dtJcCBRceYXEn3HyBuYbcdxzxXnPjjxBqHirxjqfiTVX3XeqXLTy8525PCj2AwPwrKrU8G+H9W8WeKrHw5oUCz6hqEnl26M4RS2CeWPAGAeTWio0qcnUSs+r8kJ1Kk4qDd0ep+FP2h9Y8OaT4FsdL0VY18GxTW90GvMpq0Mu3cjLs/d/dBBy2Dg+xg8P8Axr0Gxs/EvhzUfhtbal4M8QX41CLQX1Z4msJ8qSY50QHblfuhR2GcZ3eV+INMutG1y80i8MDXFlO0MxgmEse5Tg7WHDDPcVT/AArP6nh3qlv5vvf8x+3qLrse2+M/2hLbxBY6G/8AwrvT7HVPCt6kmg3lrqMqx2VuroRAYsYfKoFLE9eQo6VxXx88c6L8RfGjeJdM8IL4du7oF9R26k919rlOMP8AMqhMAYwo964yG1up45Jbe0mmjhGZHSNmVB6sQOPxojs7qW0e5htLh4Y/9ZKkTFE+rAYH406eGo05JxVreb6/MJVqk1ZvfyIqKKK6zAKMmug8NeC9f17wjrfifToITpnh9UfUJpbhYyu7O0KDyxODwK58+tTGUW2k9inFqzsFFFFUSFFFFABRRRQAUUUUAFFFFABTZ/8AUt/umnU2f/Ut/umk9hx3R+qPwW/5E+1/69ov/QBXY1x3wW/5E+1/69ov/QBXY1+fYn+Kz62h/DQUUUVibBRRRQB+Z/7aX/J0vjL/AK/If/SaGvL2r1D9tL/k6Xxl/wBfkP8A6TQ15e1ff4X+BT9F+R8liP40vUOle3fsH+Gv7U+L0/ie4sJby18J6fJfiCKIyPLPgrEiqOS2SWGO6V4iK0NB17XdClkl0LW9T0uSYBZHsbyS3LgdAxQjI+tPEUpVaUoRdmyaMlCak1ex9Nw+H/HHjn9ln4gWHjbwxq2m6pY6nJrultqNk8TNuJd40LgcAArx2Nb3i7TodQ+MXwQ8R39gZ/DsWjW8El/LCTax3BBMaO+NoYtjAPcCvla68d+O7m1kgufHHiaaGRSjxy6zcMjqeoIL4I9qzp9d1ufQotEn1zU5dMhIMNi95I1vGR0Kxk7RjJ6DvXB9QqX+JLfbpdWZ1fWoW2b2/Bn3F8Gpvi3beOvibqXi+y1O6t7VpZfDltdqWR7hFl2iyVv4ShC5Tg5+tYn7PaaNp3wV8EWvjq3e11dfFt7Hp5voyFtdTxNsMyHByG3ADjDYr5Dk8ZeMJLq2upPGPiB57EMLWVtVnL24YAMEbflcgAHGMgVWv/EGv31uLa917VLmFbhrkRz3skiCYkkygFsbySSW6nJ5qP7Mk7pySvbZdlb9SljIq1le19/N3Ppf4d6Z42v7T45+FfEJe/8AGmoWobyB9+7XkBol/ubSoUDoMCsrULG78Jfs3fDfwp4ospLHXrrxkl5DZ3OVnhg84csh5TORwcV4A3ibxNJ4gGuN4k1k6oqbF1A6hKbkLjG0S7t2OTxnvUlj4iv5fGun+Ite1DUNVms7uCaSW5uWmmdI3DbQzknoMDJxWzwVS97q2j0XVK33GaxEbba/pe59x6ta67eftLeLPDuqeClg8Ha7pgbUPFUUUtrcIq28f7sXisAUDKQY/ds8ZB4j4bWklj+ylolvYyePLqFtfvTZzfDtwLsxB5ApvCeCpIJ4/wCmfvXg37Q3xb1L4g/EDVNS0bUdf03QdSSNP7Imv2EXyoobdEjlDlgT+PNcRoPifxNoVvJb6D4j1jS4ZG3vHY6hLbq7YxkhGAJx3rlp5bVlTV3Z6aehrLFwU3ZXWuvqfTfwW0/x9/wiPxo1dYL+T4hKtvbwypsN6oaPcFHl8CTaFyF53D1q/wCJvFms+CvB/wAGdd8cNcp4tttRaO9+2t/pTWb/ACP5xJ3dGB+buK8P+FvxWTwl8JfG3hp01ZtZ8TvFLaapbThWt5VzmRn3B9xJJyuTXnmt6rqutX32zWtUvdSudoTz725eeTaOg3OSce1bRwM51ZOdkr9t9LfcS8TGMFbc+rvj9o1n8G/hX4+jglhW5+JGuqmlxRsCUswA7nGOg3MuP9ta7XXvFfiSH9tDwP4Sh1i5XQ7nw6Hn08NiGVmjmyzr/Ef3a4znGDjGTn4g1zXdc1oRf21rWpal9mXbB9tvJJ/JX0XeTtHA6eldj8E/iZceE/jNpHjfxTPq2vLpkcke17ozT7GjdVVWkbgAtnGcdaUsvkqb5nzSs/vskvyBYqPMrKyuvu6ns2kr4mh/Zl8Sw/CRL2PxAnja4TUk0VSL0QiYhAoT5ggGOnGM9s16Z4d1TVJv2nPAen63qF22sxeDZ5tVsmumeKCchBu8vO1XIHOAM96+KbjxRq9r4w1bXPDur6po7andzSlrO7eCQxvIXCMUYZxkcZxkVTtde1+21ybWrXXdUg1Sfd519HeyLcPnrukDbjnAzk84pvLnK92tb9NdVbXyQLFpPbb7tz6Fm8T634x/Y/8AiFeeL9VuNWey8Ww+Q9wQ7W6mSPKx/wBwYZgAMAAkDArX/a+vPiXpV9pmsfDq41Jfh03huOK3OlDzLFIShV/OQAqPkZMM46Y2nIOPFvDPxE0/TP2dvE3w7uLC9l1DXtVhvo7xWUxIIzGSHyd2TsPQHqKsfAf4qy/D7R/ElldPq1/DqukTWdjYLcZs4ZpCMyvGzYHTqoycmj6nOL5oxTs9F0aaX3bA60ZJJvdLXs0eaLwuB0opEGFA9KWvYR54UUUUAFFFFABRRRQAUUUUAFFFFABRRRQAUUUUAaXgv/kc9F/7Cdt/6NWv1tX7or8kvBf/ACOei/8AYTtv/Rq1+tq/dFfMZ/8AFT+f6HuZTtIWiiivnj2AooooAKq6pZQ39qYZR9Gx0NWgc0UJ21QHy/8AtR/s9WXi5ptX0lI9P8QKuVnxiG/AHCyY6N23fnxXxl4u8Pa14Y1qTSvEGnXGn3cR5jlXGR6qehB9RxX6z3UEN1CYp4w6n1rg/iN8LtB8V6a1lq+lWup2/wDCk6/vIvdHGCD9CK97BZs6aUamqPJxWXqTvDc/MGg5r6z+IH7Ilg88kvhnXLnTmPS1v081AfZxhsfgfrXmmsfsu/FGzm22kWl3y5xvW9WIfXD4Ne9Tx+HmrqVvU8qWFqxfwni+PejHvXqc37OnxajlKnw/A2P4kvoiPzzTP+Gefiz/ANC7H/4Fx/41p9Zo/wAyI9jU7M8vx70Y969Q/wCGefiz/wBC7H/4Fx/40f8ADPPxZ/6F2P8A8C4/8aPrNH+ZB7Gp2f3Hl+PejHvXqH/DPPxZ/wChdj/8C4/8aP8Ahnn4s/8AQux/+Bcf+NH1mj/Mg9jU7P7jy/HvRj3r1D/hnn4s/wDQux/+Bcf+NH/DPPxZ/wChdj/8C4/8aPrNH+ZB7Gp2f3Hl+PejHvXqH/DPPxZ/6F2P/wAC4/8AGj/hnn4s/wDQux/+Bcf+NH1mj/Mg9jU7P7jy/HvRj3r1D/hnn4s/9C7H/wCBcf8AjR/wzz8Wf+hdj/8AAuP/ABo+s0f5kHsanZ/ceX496Me9eof8M8/Fn/oXY/8AwLj/AMaP+Gefiz/0Lsf/AIFx/wCNH1mj/Mg9jU7P7jy/HvRj3r1D/hnn4s/9C7H/AOBcf+NH/DPPxZ/6F2P/AMC4/wDGj6zR/mQexqdn9x5fj3ox716h/wAM8/Fn/oXY/wDwLj/xo/4Z5+LP/Qux/wDgXH/jR9Zo/wAyD2NTs/uPL8e9GPevUP8Ahnn4s/8AQux/+Bcf+NH/AAzz8Wf+hdj/APAuP/Gj6zR/mQexqdn9x5fj3ox716h/wzz8Wf8AoXY//AuP/Gj/AIZ5+LP/AELsf/gXH/jR9Zo/zIPY1Oz+48vx70Y969Q/4Z5+LP8A0Lsf/gXH/jR/wzz8Wf8AoXY//AuP/Gj6zR/mQexqdn9x5fj3ox716h/wzz8Wf+hdj/8AAuP/ABo/4Z5+LP8A0Lsf/gXH/jR9Zo/zIPY1Oz+48vyKMivUP+GePix/0LsX/gXH/jWhpv7MvxVuZFE2n6bbKwzufUI2x9QpJo+s0F9tfeHsKn8rPH6msbW4vLyO0s7eS4nmYLHFEhZ3J6AAck19LeC/2RL2SZH8TeJ0CDloNOgJYj03PjH1ANfQ3wj+CPhXwVCp0XR4bWbGGvZ/3ly/Y/Men0GB7Vx1s1oU1pqzopYGrUeuiPAv2Z/2bpTdW+v+PLHzrjIe10duVXuGn9T/ALHQfxelfYvhnR49Mt+dplIx8o4Qegq1pmnW1jHtgT5j95j1NXBXzGMx1TEPV6HuYbCxorQKKKK4jqCiiigAooooAKKKKACiiigAooooA/Oz/gphz+394A/7BWmf+l9zX1v4R/5AP4ivkj/gpcM/8FAPAP8A2CdN/wDS65r628I/8gE/UV6eW7SPPx2yKEmradoPhvWdb1i6Frp+my3FxdTspYRRp8zMcc8AGsf4dfE3TPGN9ZwWnhnxZpkWo2RvtPvNV0tYre8hG3lHV25IkUhX2kgnHQ1zH7S/ijUfDfwgvLXSI7VtQ8T+IU8P2z3duJoYftTMjO8Z4cBA3yngnGeKwPh1pWsfA34ueEfhfb+I9S1/wn4tsLlbSHUWDzaXeWsSvI0bjGIHVifL6BjxjPPbKrLnSWxzqnFxv1PfKxvDPinw74hm1SLRdXgupNFumtNSQBlNpKFLFHDAY+XJz0IHBrYFfNP7UugeKfDvxWim8BTQ2g+L0UfhvVmZtrQTKQRdL6v5PmKa2r1HCN0ZUoKUrH0D4N8S6D4t8Px654b1OPUdOmkdI7qJWCOUYq2NwGQCCM9DjitavB/jB4Yi8M+K/hL4L8MeI/FGj6ffXzaXNZ6Vr1zZrLawWzPnZG4AbeVJcfNzjNR/BP8AtWKD4tX0/izxVqD+HdZ1HS9LXUdfubpLeGOJGQhZHI3hsnf97nGcVlGvLm5Wi3Rja6Z73zRXy9pGs+NPDnwT+FnxKuvHviLVtY1zUtMttRgur5jZXFrcYQxtb8pvCkHziN5cbiecV3Nqur/E/wCPnj3w3P4v8R6FpXg2K0sLG30LUpLJnuJ43d7iV4yGkK7QFRiV68HNP6z5ah9Xt1PaOaOgr5cX4k+NfEHwM8G28+v3r61deLp9G1BNFkNtqevW9q5Dm0kXAibGxnYtGpAI3qTg9r8RvEWv/DP9m/xT4v0h/FkN6rQpYWnjK9ivp9Pkkljg80SCWbemXEgRnYZXGACRQsUnrbQPq72Pbe+a5jwd40h8S+OvFPh2z0q4jh8K3ENrNqDyqYrmeSPzGjQDkFAVzk9xXkvxM8Oav4I8ffDGT/hYXj/VLTXdeTR9Ytn8TXQW6lkjZluFVWCoqupJQDYVJGMDh+i+P/EHh74c/HHxR9pkvrnw1r9yNMjn/eJB+5iCBV/uhm3Y+tTKu+bXSxSo6aH0BWL488VeHfBfhuXxB4p1SPTdNgkSOS4kjeQBmYKo2xqzElmwMDqa+efjJH498I+CfAY0D4keKbrVviBdWum6nLdai8nlvI0c5uLVScW5VRIpWLapVwD0Fdx+3Z58P7PLiFPtE0WtaVsDSFfMcXkWAWwcZPfBxnoar6w3CTtsL2PvJX3PQPBXxC8I+LdSlsfD+o3VzPDF5rrNpF3agJkDO6aJFJyRwDn2rp84rkWn8X674d1e18X6LF4bh+zF4LnRPFU085YAkkSLbwtFjA5UnOT0r518EDxNqHw5+Der33xA+IH2vxr4gmtdVf8A4S29CzW4ebYEAkwvyonIwTj3NS6842ur/gNUYs+uDR1ryg3+rzftaXvg1tb1RdFPgWKUW6XrrsmaeSMzKwORLtx84O7gHNc/8G9CuL342/ECyvfHHjq6svCeq2UenWc/iy9kRV+zJK4lUyfvVZyflbjGR04q/byukkR7LzPd6wvid4rsvBPw/wBX8W6jE81to9q1w0KOFaUjhUUnjLMQB9a8CtNX8W+Jf2ade+Ott498Q2OtQTX2oaXZQ3zLpltBbXDolu9p/q5Q6RfMzqWJbJPHHTaXruqfF34sWnhq+1bU9E8P23gyw1+4sNKu3tLi6ubsKQHmQiQpGP4QQCeTnFQ8RfRLfYr2Ft+h7T4dvZtS8P2Oo3FnJYy3dtHO9rJIGaAsobYSOCRnFXK+XfG3iPxNY/BH4taLdeMvEbX/AMNdREOia3FqUtrdzJKEMSTyRkecymTHz/e+UnJrpPDOkajZ/tS6F4afxp46n03/AIQwa3Na3fim8mSS7F2seXVpCGTbkFD8pzyKI4ht2UQ9h1ue/UV4X4Ji134rL4+13UPG/iXRjo3iC+0XRLXQtUks4bJbVAPNkRDtnd3bcfN3DHAAHFYfwx+KHi3xh4l+CV9e6jcW41+01ZNZt4D5dvfSW+5FkMY4xlNwHQEnFV9Y12F9XZ9H1w+vfGD4caN4mv8Aw7f+IZf7T0t0S9trbSL25a3LKGVXMULKCRz16GsX4P65rl5+0F8VNDvr69utM0u8sW09Z5y8dt5lsGeKMH7q5+bA/vVyPwx1PxnYftI/GJfCvhnTNXjk1awM7Xuvtp5jb7ImAoW2l3jGecr9KVSs7JruEaWruenap8TPD2neI9A0u8tNYgtfEzRJpery2JjsJZpEZo4WdiHjkYLwrIOWUZycV2dfPH7cV74h8R2Oi/D3woFTXPJm8S3nlsHMEVknmIAcAgvNsUNxyOla3xw+IGpa58GvAmu+EdYurN/GeoWZey0yR49RvonUNNb2kq8RyAg5ZmQABsuKPrHLKSY/Y3SaPcPpS/WvD/iBpfi3Tv2e/Fes+FtX+IGi6lpyJqdla+JNVS6uk+zkPIiyxzysYpURwUMhHtVfTviDqfjj4sWd34Z1a9i0LTfh42rajFFKViF3dYa3WROhkVEZwewPvT+sd0T7Hrc94pK+YP2X/GPiv4s3XhvRNZ8Va1okfhTQ7XUL2D7Y8eo+KHlXAuXkU5a0UkDhiWYjfg8Dpfhv4fn1D9pjxp4ZufHXj6TS/Dlpp09layeL75h5ku5pGf58up2gbWyPzpRxMpJOMdynQtdNnvXNAFfPOkeLfFM37Onxo1eXxBqTahomra1Fpl2blvNs0jB8tY26qExxjpVn9nnxb4g+JviyXWdU17VNItfBFrHaN4aNy0dzfzPArG9vgDiSNxkxKCy4BbdnJqvrKbStuL2ErNnvtYHxU8WWfgX4d6v4u1C2kubfSrfzfs8bhZJmLBVjUngFmYD8a8K0W98WeKf2Xb/44P4/8R2XiJobvVrG1stRddNto4JXEds1mP3UibYwHLgsxZiSeK6b4Z+NdZ8XftEaNFeXE66Rq/w4s9Yk0eRi1slzJIpL7DxnnAPXGKj299Etx+wt8j2fR7mS80m1vJrVrWS4gSV4HcM0RZQShI6kZx+Fc14QLHwTqB/6iV//AOlUtcx+ynreu6zpPjCPXL69vv7M8ZahZ2dxeTmR/JST5UBboq/dA9q6bwf/AMiTqP8A2Er/AP8ASmWtqcuZJkuPK2j4d/4KDf6zSf8Ar4f/ANBr9Lf2ev8AkgPgb/sWNO/9Jo6/NP8A4KDL+80ts9LmQY/4DX6Wfs9f8kB8Df8AYsad/wCk0dfPYj+Kz1qPwI7GvJv2sP8AklXin/sWrz/0TJXrNeTftYf8kq8U/wDYtXn/AKJkrbA/7xEjFfwZH5sUUUV96tj5MOq19HfsByPBpXxMnh1ddHki8Ohk1JlLCxIEpEpA5IX72PavnE9K9J/Z5+J+m/DqHxNZax4al1yx8T6cLC4givjbMqfMG+YKTyHI4wRXHjacqlCUYq70/Ndzow0owqJt2Wv5HcWkmm+NvjJ4Y8JfED4kXfxN07UmMNrLpsr2g02d3UbmyoLAqOg9BW3r3w7+Btp4R8faxF4V8SMfA9+ti6/25n7U7AYdeOACeh9K8+8L/Er4Y+FfiPoXirwx8LtQsW0iSSSWCXxG9x9oYrhDl0O3aeeBzR4J+M9hY2njjTPFfhIa9pPja8+1z26XzW0kD7iRhwpJAGBxg8fhXDLD19HBNJW0ul110TsdMatLaTTvfW33G/pfw3+FnhrwT4Kk8cLrWoat48cPA9hdCKPS4nKqjMuP3mCwJ9SD2rrbr4FfCyH42L8KDLqTatL4VN1Hei9bH9ojcfuehQb9voMV5/oHxv0EeEfD+neLPh5Br2oeEGY+H7xtReFYF4MazIB+9CkL1Izjsea29G+LWnePP2pvAfiyw8Kvo2uzapbWurXCag0sd4rhIRtjKgRgKX9SQwyeM1NSOKvJttaPW6tfp17DjKhZKyeq6O/mVfBfwy8Aab8L/COufEKz1CHUfEfiZtNZUu2hVbdSVZ9o6bWU81LqnwV8O+HJPixd+IIr1tP8IIo0WXzyhkkkGYw2Pv8ABA/Csj9uDxfqmp/Hu80h4orWx8Jyi3062hGFTIWRpD/tMSPwA967b9vbxrrFx4Z8H+HFijgs9Z0mDVr+UD57ybYoAY9wuTRF4hyp+98eu+yunp8tAapJS0+H8ehFrXwZ+H3h34c6RrV14W8Xa/Y32jLfX3ijTr6NILJnB5+zsQW2/LxjkVs/sC6Eb/4c+Kv+Em1W4Hh3xE66Dp9ncyExSTMrliik4VsOBx1JPpXA+Ivjr4P8UWOl3Pir4XtqWs6Xpy2cbLr00OnyFM7d9qo2suTypPPTPphah8aJbfwN4H8N+F9DOkDwhf8A9pzSG58xb+6zu37Qo2rkycZPDAZ4odDFVKThK92929ra6a+nb0BVaMaiktktv6RP8P8A4YaTceC/ipL4jiuTq/geBltTFOUQSqzqSy/xAlQakv8A4Y6FP8A/AviTTRPFrvifWjp880kxaEAttBCdsZH5V618L/iD4Q8W6N8XPHL+A5ILG40eGTWNM/tMsL5/mDFH2jy8rjoOoz3ry/xT8b/Dmo/DGy8JaV8Ol0c6Derd+Hrm31V2FmyspDTKV/fMcNkkgHPTiqjUxU6jST0avqtNNt++onGjGKba1Ttv3O40X4M/BvUfjR/wqGA6+dc0uCK4vdWa7/cXhUoZohH/AAEqxww6EVn+DfA3wM1lvHw/4RrxHLH4FjubhriPWSFvo0kkEaoMcHag5Pfmqml/tLaDp/j5fH1v8LLVfFd3HFBql+dTcxyxAASCKLbiNm2r83zdOc1yngP4v+G/CnjrxRd6d4Ec+F/FVh9ju9FfVXaRcr8zCcrnklzjHAbA6VKpYtp35tl16316/cN1KCtbu+nToXfEHgn4d6p+zRrvxM8L6Nq2m3FprUNjZ295qPn7EIiD7sDBJLNj0yPSun0v4QNpfxF8D+FfAfiKfQ/GGpeHpNU1DWZGaRFDIP3aR/w8MRkGuJ8K/Fjwppvw58S+ANR8B3F94c1nUPt2n2q6y8clgRjarSBcyYKpzxnBz1rofDv7SUem2+h6zN4Ds7vxhoOnjTLfWHvXWJrbK5DQgcsVXG7PGfwrSccXZqKbV3a7XVaXu+jvcmMqDabaX3lfw78OPAd58MPDvjLVlviIfFbaJ4pC3bAThmZVnQ/wY+ViB61rxfA3wxo/xN+J1v4jjvv+Eb8I6Qb7T3juirEyAPAC/wDEdodcdyK4f4v/ABb0zxJ8PIfBPhHwgnhrRf7RfU7uNr5rqWe4YtzvIGFG48fTsK3PjJ+0Te+OfhFbeDYPDyaXdTx2yazqS3AdtREC8DaEBUF8Ngk4xj1pezxba3SbfXZXTv8AmHNQ1208t2Yf7IvjmDwh8UI7DWW36D4jiOmarE33Nr8K5HsT+RNel/HEeGPhBoehfBO3uJLjT9U1Mah4pmilMUjWryYjj3DphcH6JXzRptwLTUre5K7xDOku3OM7WBxn8K7L9oz4hJ8UfiTN4qTSW0tZrSG3+ztcCYjYCM7gq9c+ldFXCueIUvs9fVbfn+BlTrJU2uvT06nrU3wI8IaV8WPHNtqov5PCfh/w5/a9hcC5ZTudd0alx977rjHfAo8J/BvwRF8GfDfi658IeKvGC6xayXWo3uk6glsmlquAymNiN+3D9M5KH2q9+1H481r/AIZg+H+mwQpCvizSopNVux/rJ1gVNsZPplgx+g964qP43eE9V8DeG9B8a/DmfVbjwzZ/ZLWWx12WxgljAUDzIkGGJCLnJweema44rFTpqV29baPtpfdbvzN5OjCTVltf7xbfw9ph/Yz8S67pep6s0C+K0gt4ZJRHFcRBkEbyxAff2tnrgE+1dAvwj+Fui6r4S8AeIJNauvFXi2yFwNVtrgJbWDyLmNTF/EOMVxXgz4u6JY/DPxJ4F8SeCI9S0rWtSOo2sFjfvZpYSE5CrgElFITAyOFwc1u6Z+0HpW3w/ruufDu01Txj4XtBa6bq76g8cIUcKzwAfMwGec9emK0lTxSclFPdvRrtp9z3JjKi0rtbdvP/ACN3Uvgl8Pbf4teMopLjUk8KfD/SIbjUo4py815cMhYxq5+6OD+OPevFfidP4AurmxufAOn6vp0EluwvbPUpxOY5Q5wUkH3gy7Tjsa9Mj/aC0yy+KWreKdL8Axppnim1MPibSLzUGuE1BizHzEYqBGcMVxgjBPFYX7VHg7wn4VvPCt74W0670j/hINCj1G60i5umuGs2c8De3PPI/wCA9B0rTDurGrGNa+q017LW/wA9bkVvZuD5LaPX9LHlNFFFeqcQUUUUAFFFFABRRRQAU2f/AFLf7pp1Nn/1Lf7ppPYcd0fqj8Fv+RPtf+vaL/0AV2Ncd8Fv+RPtf+vaL/0AV2Nfn2J/is+tofw0FFFFYmwUUUUAfmf+2l/ydL4y/wCvyH/0mhry816h+2l/ydL4y/6/If8A0mhry819/hf4FP0X5HyWI/jS9Q71vfDDw2vi/wCIWk+GX1CLTxql0sBuZfux5P6nsPcisE/er3D9g3SdMv8A4qaneTWsF5q+k6NNd6JaT42yXSldpAPVgCSPTk9qeKqezpSkuiJpR5ppPqYPx++H/gT4f31xpml+I9cutY0y9WK80zVrAW5uISCfNgdRhl4xu9+ORUP7THgLRfBmoeH9W8LrOuh+JNIjvbdJ5jK0MmPnQsevNemfFm98UeJ/2RrvXPjFpbWPiW01tY9EnvbP7Ldzqxy6eWQDtALdsYHtWpqHhJvG3gn9n7wvcJvkmSSa9DDJFshDtu9iBt/4FXm08TOMYSlK9m0+zsr3W3Y7JUYu6it0mvyPLfiF+z/4n8I/BWy+It7qtpNDcrbtcafHCyzWiyjKl2JwcHaOn8VeWzadqUemx6lNp13HZTsUju3gcQuwzlVcjaTweAexr7U8L/8ACTePvjB8TPB+veFNc0/wt4i0o2ulz3ulzRW8TWwEcTqzKFBOd456pXmfizQdZvf2HfCOn2OmXF3caN4puV1BI42kW12POGaUgfKgyMseBnrToY6fw1LNtr7mr/g1YVTDRfvR0SX4p2Pn/wDsDxCNF/tUaDqv9n7PM+2fYZfI2/3vM27ce+a6j4OeH/Ddx4jW++Iwv7Lw6bKaW3ZIpYjqUyj5IIZApBYk9q+oP2kn8XWl02n+Fl8fLqkWgxRGz02wjbwuR5R83LyDAIXd1PGF715n418OeIvGX7HPwug8HaVeaxNY3k0M/wBgiaVraQnC7tv3QD1Y8DuRVRxzq0/5U3bfbS/6E/VlGTtrbU8x+Efww1Xx78WE8JtDP4fj8t7y6a/idXtLVcEttcAk4KgE8ZOelb3jz4U+Fj8J7v4g/DbxXfa5p2kah9i1WC/tVhmiLFQkiBeqksOvY57Gvo7R9b0kftoX+iL9jm1STwMti8c0gKz3ahXMROeTs6j0U+lcPr2rXelfsf8AixvEfw60bwJNqmrwWdlYWli9m10wdC0hRySdoDEMOMKaweNrSqRa020067+bNVh6ag09d9fTY+W30PXBqkemtompC+kUOlqbOQTOp6EJt3Ee4FMm0jV4dPa+n0nUIrVJTE1w9q6xLIOChcjAb2zmvsHxp4Y8Uar+2d4B8WaVpF3NoEelWc0mrRRn7MsSo5ffL90cMMAnkHjNc74FNv8AFaP4wfDHSGikF5qLatoLNLhEkEm1ivtkZz/tV0f2i+VO2lk35XdjL6pq1fW7S87Hy/NpmqQpaGbS72Mahg2Ze2dftWSAPLyPnySPu56ir03g/wAXwQtLP4R16ONBuaR9KnVVHqSU4FfYnhvUNEm/aWt/A+nfZ7rUPAXgt7LRhLtZDqACFyuf4lXC+21q4+PX/iZF+yR4kufiPf8AiHTb9tcgg0xr1nt7i6WRlWWEqwBaLaW4PGM46VP9o1G1aK1t177WH9Vhr73f8D5lbw54jRbhz4d1dVtADcs1hKBCCMgv8vy8c844qx4B0XSdf177DrPiqx8N2vktJ9uvInlj3AjCYTnJyfyr7Z1PxX4gm/be03wQ+os3h+58Ms8+n7B5U7NExLOMfMflAGeg4718L+J0jj1/Uo41Col5MqqowABIwAFdGHxM66aa5XZPTXe/dGdWjGk00762PWviJ8CdG8HaDbanq/xc0Bf7QsGvdNgGnT7r5AuVCHPBbgDPrXlUegeIH0Y6smg6qdPCGQ3i2Mpg2jq3mbduBg857V7Z+2cN/hf4VquMt4WiHzHA/h617D8fW8Yaf9h0zwqPHqazF4egiWz0Wwjfww7lWEgleQYHG7qegSuenjKkIQ5ndyvvpaz8kayowlJ2VkrbeZ8XzaNrVv8AZvP0bUovt2PsnmWki/ac9PLyPn7fdz1pdY0LXNIiRtX0TU9OWQkI15ZSQByOoBdRn8K+uv2P7yTxl8DjrHjWC71Bfh3qRvdIu5MuzqkJ/cqechQAPxHpWP8ADldS/aR+EN5pmoyrLq2jeLkvhJNIAVs5X3Oo9guQB/s1TzCUZSUo6Rdm799iVhU0rPVq6+R8wS+H/EURmEnh/VkNvCJpw1hKPKjOcO3y/KpwfmPHBqD+zdT+wQ339mXv2W5k8uC4+zP5Uz/3FfGGbg8A54r7D0zxQnj7x58b4dAWS7jh8LrpumQwDzGuBFHMhKADLbnJIA5+YVN+zhZ+H7T4E+AbDxjbva6pD4mvI9IivoysUGoqJRGJ0ODkHdgcHdilLMpRjdw1009VcFhYuVk9NdfRnx63h/xCt5PZtoOqi5t4vNmgNjKJIo/77Ltyq+54rqPHWieEm8K+H4PAsN9rOrRaZ9r8SXlsJZoYJD/Bt2/IFAOW6e9e1+GbLx3d+Afjfb38E978Qpp4obiOBC1w9sc8QKPmKFduAO2K73wr8Pz4X+O/gq50DwlDpmhXPhGWLxRLFaiO2Mm0b1nI+XfnHDc9felVzDllruuz0el/10KjhbrTqfE95pupWlnb3d3pt5b292N1tNLbOkdwOOUYjDDkdM9RSanp+oabdfZdSsLuxn2hvKuoGifaeh2sAcGvqr4S+GovjV8EtN8M2zq0vgbxiFWSSQAjTZHLMB/wE4A/6ZivFP2tPGNv45+Pmva1YyCSxjlFnZSKcho4hs3A+jMGYezV00MW6tV07bXv+n3oxqUVCClfe1v1POKKKK7zlCiiigAooooAKKKKANLwX/yOei/9hO2/9GrX62r90V+SXgv/AJHPRf8AsJ23/o1a/W1fuivmM/8Aip/P9D3Mp2kLRRRXzx7AUUUUAFFFFABRRRQA2REdcOqsPQjNVm0+xZt/2ZAfVeP5Vboou1sKxU/s+0/55H/vo/40f2faf88j/wB9H/GreaM0+eXcXJHsVP7PtP8Ankf++j/jR/Z9p/zyP/fR/wAat5ozRzy7hyR7FT+z7T/nkf8Avo/40f2faf8API/99H/GreaM0c8u4ckexU/s+0/55H/vo/40f2faf88j/wB9H/GreaM0c8u4ckexU/s+0/55H/vo/wCNH9n2n/PI/wDfR/xq3mjNHPLuHJHsVP7PtP8Ankf++j/jR/Z9p/zyP/fR/wAat5ozRzy7hyR7FT+z7T/nkf8Avo/40f2faf8API/99H/GreaM0c8u4ckexU/s+0/55H/vo/40f2faf88j/wB9H/GreaM0c8u4ckexU/s+0/55H/vo/wCNH9n2n/PI/wDfR/xq3mjNHPLuHJHsVP7PtP8Ankf++j/jR/Z9p/zyP/fR/wAat5ozRzy7hyR7FT+z7T/nkf8Avo/40f2faf8API/99H/GreaM0c8u4ckexU/s+0/55H/vo/40f2faf88j/wB9H/GreaM0c8u4ckexU/s+0/55H/vo/wCNH9n2n/PI/wDfR/xq3mjNHPLuHJHsVf7PtP8Ankf++j/jTW06yYDdbq23puJNXM0Zo55dw5Y9iOGGKJcRxqg/2VxUlFFIoKKKKACiiigAooooAKKKKACiiigAooooAKKKKAPzs/4KYE/8PAPAGP8AoF6Z/wCl9zX1r4R/5Af418k/8FMP+UgHgH/sF6Z/6X3FfW3hH/kB/jXqZZtI4Md0MLxT4R0bxz4L1Tw5rqTm2uNQeVJbeUxT2syOGjmiccpIjAMp9RyCMgweFfhzZaZ4yj8Wax4j13xNrVtZGys7rWJIMWcLnc4ijgiiQFyF3OULnaBuwMVd1bxV4c8HeHb7WvFWtWmkacupSRG6unKpvZvlXI7nFM8EfEnwH4x1KTTvC/iiy1S6ji814rcPkJkDdyo4yR+dej+75tdzi9+2mxf8D+HT4a0+8tTrutax9svpbzzdXu/tDw+YQfJjbaNsK4+RP4cnk1W8b+DNL8Va14b1TULi8jl8L6mNSslt3VVkkClMSZU5XDHgEH3rpDQK09mrWM+Z3uc1rvgrStW+JWieNb64vJLzw/azwWFruT7NG0xG+Yrt3GTACg7sAY471n2Pw20yx8TeJtVsta1a3t/Fu99U0tTAbV52jWNp1LQmRZNq5wH25ycV2prD+IXi3QfBHhO58SeJLxrXT7XCsUjaR3dmCrGiKMlyxChRySQKmUILVlRlLZHlXx48AXWlfBnwH4O8KWGqatb+HfEWkqNsXnTLbQyKGll2KBgDlmwAPaqvg34d+I9R/aK+LmsPrvi/wpZald2cdpc6fHDHDqcRgYOyG4hkVmUgDzIwHXcRu+bFeq+BfHGl+KdQvrC10zXtLvdNWKSe11rSZrGXZJuCOokA3KSjDI6YrpTWPsISkpJ6GntZRVmedX3wW8Gnwd4b0HSTqOht4RuDc6NqOmzgXdrK2PNYtIrrIZB98OpDZ6dK1P8AhXmnah4Z1rQ/Futa14stdeiEV5/a86KqxhcBYo7dIoosddyIrk4JYkDFzTfGtnf/ABW1TwHa2N09xo+nQXt7e5XyIzMTsh67t+0bumMEV02a1hTpvZEynPqcH4V+FtlpetaPqmseKfEfiebw7C0ejLrUtuy2RZPLaQCGGPzJCnHmSl2ALYIJyVtvhVoEOseJpv7Q1OTSfF7SSazoMvkmyuJHjEZkyY/PViqjhZQuRmu7oqvYw7E+0keTXXwF0S70/R7W/wDGnjC6bw0Yz4enlu7YSaQUbIMQEASUlQqFp1lYqMZrrPih4B0/x/8AD1fCeuatqixiW3mN9atDHctJDIsivzGUyXUEjy8dcAV1uaM0exha1g9pLc40+BtWn0vUtO1P4l+LNRt9SspLRhNDpsbQbxjzEaG0Q7wM4zuXnlTxVXXPhP4cvvAHhjwraXepaXH4Plgm0W+spYxc20kK7Vc70aNiQTu3IQcngV3lFHs4h7SRxeqfDq0u/iJp3jaDxHrdjrdnp66dcz2wtiupQK/mbJkkhdR8xbmMRn5jgjjElv4As7H4n6n450vWtWsrjWoohqumwmBrO/aKNo0dg8TSK4UgZjdM7VyDg57Cij2cQ9pI+bv2aPgte6n+zhpugeONZ8Z6bZXl7cTan4WmaO3hlC3UhVG3w/aY0kUKxSORFYMTj5yT694q+G+l6p4vsvFek6pqXhvXbGyNgt/o4gzJa8YgkjnikidAQCuU3LxyK7Oiohh4RVipVpOVzzq9+DPhS58AyeE5bvVWt73WItX1i6adHudYuEfzD9qdkIZWYJlUCAbQq7RxWz4o8B2WrfEDSPGNtq2qaRq2kWr2YksDAVurWSRJGgmWaOQbNyA5Taw3HBFdZRV+xh2J9pI881P4R6W+sa5eaH4o8S+G4PE7+brNhpFxAsF5Jgq0oMkLyQuy4VmhdCcA/e5q1r3wq8L3ej+GbLSGvfDsng5w2hXekunnWS7SrIPOWVJFcHDB1fJ56813NFL2MOwe0kc38OfBmleDbW/+wz3l7fatdm81TUr+QSXN9MQBvcoqoMAABUVVUAAKKwP+FUi08d+IPFWg+PvFOhXXieeKfUILOPT5IWeOMRoVE9rIy8Dpu65r0Oin7ONrB7SRx/hr4eaXpnj7UPGN5qmpaxrGp6TDpM82oeThbeMliFEUUaqXZtz4GCcYCgYrnYfgX4Zg8H6f4et9f8SQxaDqp1Lw/dR3UIn0R2ZmMdu3lYaPlhtlEvBx0r1KjNJ0Kb6B7SRzvhnwrLpyagNU8Ua74hm1KPypZdVlhCRx7Su1IYI4oVHJywTc2eWOBjzH9h/wD/wjX7NkWm6voeoaPq2sS3P9rLewvDcsd7xR5WQZAESptGMAfU59vFFHsY8yfYr2kuVo86svgv4WsdP8Ex6ff6xZ3vgNFi0zU7eWNbmWAAh4Jm8vbJE4J3LtGcEjBNbMngKzT4sSeP8AT9a1bTb+6torXULW18hrbUIoySglWSJ3BG4/MjoccZrraKfsYdifaSPOJPg5oZsPF+l2+v69b6P41Ny+o6XE9t5Ec067ZJoWaEyqxwTgyMgJPy1fT4XeHYfGvh7xXZXGo2Wq+H9P/szzreVFGpWm3Hk3QKESKuNy42lW5BGAB2/FHFHsYdg9pLueZN8EPDy6Te+HrfxB4ktfCeo3b3V34Yt7qFLGTewaSJX8o3CRO43MiTKnzMAACRW14u+G+mav4o03xLpOsap4Y1nSrB9PhvdF+zgm1bH7ho5opIyoIBUhAy44IGBXaUUvYw7B7WRh/DzwnovgrwtB4f0GKRLaN3leSaUyS3EzsWeWRzyzsxJJ9TWd4TG3wbqI/wCopqP/AKVS11uK5Pwr/wAibqX/AGFdR/8ASuWqty6IE+Y+Hv8AgoL9zS/+vt//AEE1+lX7PP8AyQHwN/2LGnf+k0dfmt/wUG+7pn/X4/8A6Ca/Sn9nn/kgPgb/ALFjTv8A0ljr5zEfxGe1R+BHY15N+1h/ySrxT/2LV5/6Jkr1mvJ/2sBn4V+Kf+xavP8A0VJWuB/3iJniv4Mj816KKK+9Wx8mGaO9Fen/ALPnw50HxToHibxn4yv7238N+E7VZbqGxA+0XUjhtiITwvI6kdwPUjGtWhShzyLhFydkeYcnirnhzSr7XNes9G01I5Ly+lWG3SSVIlZz0BdyFGfcive9Y8EfAOy+FOhePoNJ8fXmna3eNZMkWo2we0mBICyAqOuDyuRWN+0p4W+Fnwt8RxaN4as/FbeIbaO11GG5uryF7ZATv2kBQxbC9uM1zRxsZvljF3d+nbfqbvDOKu2rafieQ+LND1Xwz4ju9B1u0a01DT5jDcQsQ21h7gkEe4ODVGSOVMF45Ez0LKRX098fvAq+Ov2vvB9lBENvifTLS+1AhePLQEyE/VUxn1YVs/tUappvxf8Agfr2u6HDEJ/hv4hktgIxkyWR2oZB7H5W+kZrKOYX9mnH4t/K+i+9lSwtuaz228z5Hzu5JzSbicZJ/GvZfiN8KPDOkN8LYbLU7ux/4Taxjm1O6u5BIluzeVlkAUYHzngk9q0/2ifhZ4E8AaJq8MGg+O9PvLF1i07WL9YpdO1OXAJRduGUEZIJ6be9bfXaTcVrr+jsZ/V52b7Hkfgvwf4h8WR6pLoVktxHotm17fySXEcKQQjqxZ2A7HgcnHSs/Q9K1XWtVi0zR9OutQvpyRDbWkTSySYGThVBJ4Fe6eM/CGneBPF3gvwPouqavHofxGstPfxFbCeLzZy820BZPLyqgnIH55r0D4R+ANP8B3/xstdF8QW+jT6PBDY6frGoyc6fDLG0hdpFHH8PIHVBWM8wSi5Lrt96WvzNI4WUpJdt/uufKPibQdf8NagNP8QaNqGk3ToJBBe27wuyEkBtrAHHB/Ks3pX1x4+8L2Xif4CfDnT/ABH4xs/Fsw8VCw/tuwuWkkkhkLB41lcFiQMZzn7o64rz3wn8H/COqftWeJvhfLLqR0/T7adrGZbpVlWRERh5h2YYZY9AKqlj4ODc91f8HYVTCyUkltp+J4T60djXr2rfCvR7/wCBfhzxf4Wa9l1S5106LrEMsqyIsxcojIoUFQSM8k/eFdv4j+A/w70fx94yubvV9YXwl4F063k1GOKVJLu5upULCNH2hVA+XqOpx6kaPHUY7+f4NL9VYlYab2PmrmjB/OvpK3+Ffwa1nwn4L17w9Y+MWtvFmtR6ZI9xfwD7C2/51kATOSobBXIzjNGu/BX4VXN54+8LeG9V8SDxF4Ks2vWub3y/ssiglvKCgbiQMDdxknIqf7RpbNP7vO35j+qT3uv6Vz5uUMcIoLMegAyaVo5NwjMbBz0Uqc/lXefsqn/jI3wYen/E2j/ka+g/iBBb+O/jV4X8e6dDGuo+E/HcXh7xBHGuD5YvB9lnPsR8pPqcdqMRjPY1OVx0te/5feKnh+ePMnrc+P2VlYoVKsOoIwaTndg19KeOPh14c1/4vfFbx/44vr+Lw94Z1ACW307aLm7leNdqqzZCgHHX17daxrr4HeHPF9r4I1v4calqVtpPi29eyuYdW2Sz2DoCzMSmA3APA745pwx9JpOWn5Xte33DeGqXaWp4IWJ4OSF6UZ9q+l/DPwy+AutXvjHTNLg8cX9/4LtmnuEW8gj+3qmRI0OV4wQeGI7YzUVn8JPgzYaX8ObvxBdeKvtHxAgjSK2tJYysErlMyM5XhQXVdoBPOexpf2hT25X93lf8h/VJ73X3/I8F8O+EvFPiCxub7QfDmq6nbWX/AB8zWdm8yQ8E/MVBA4BPPpWP1r6b/Zi8Kaz4I/a48QeHbXxLdReHfCxll1SQyFIJ4yg2eYmdpb5wMkcYJFYOufB7RtU/bWufAl7qR07RtXkbUbSSDBaaN18wRxnoCTu57Y6Uo46PtJJ7KPN8geGlyp9b2PAqGJbkkn617N8Vfh/4H0TWtD0m18O+OfDt/qGsxWrW+vCJlvLVnCvLFInClTjgg53ZxxztQfBnwT/w2hN8JWl1V9DMOY5VulFwj/ZBPy2zBG4EYx3HpVrHU7c1ns38luR9Xlf5pHz/AM0c1798M/h58INU8E+ML/X7Lxc194F87+0pLW9gWK62yuqiEFSfuqM7sc5rC8ZeA/AEv7M918UfCsWvW039viwtoNRuo32xY53hFxuyDyDQsdBy5bPdL5sr6tK17ruePdVzWt4J8N6z4u8T2vh7w9Zm81K+crBAHVN2FLH5mIAAAJyT2r6H8Qfs8+B/D2n23jTXb7WLbwdb+G4r2+ZZ1e4ub6QkLBF8mFXG3qD1Az1Izfhf4e8AeCvhL4e+MlzqvirS7zUtSudNSHTGglk2u8kYCtImE2xqxZsZbBAwTUSzCDheGr2WnXt/mCwslK0tFv8AI+e9Us7jTdTudOuhGs9pO8EwSRZFDqxVgGUkEZB5BIqAAV9DXf7PWixftFa54buNevF8LaHpC63dXBUNdGBs4izjBfIPzY6c4zxXkvxO/wCFaTLY3Pw7/t+FW8xby11jY7rg/I6ugxhh/D1HetqeKhUklG70T27kVKMoJt6HJ0UUV1mAU2f/AFLf7pp1Nn/1Lf7ppPYcd0fqj8Fv+RPtf+vaL/0AV2Ncd8F/+RPtP+veL/0AV2Nfn2J/is+tofw0FFFFYmwUUUUAfmf+2n/ydN4y/wCvyH/0mhry/wDir179u+yaz/ai8RMy7ftXkTr7gwquf/HD+VeRV99hHfDw9EfJYj+LL1Eqxpd9f6XqUOo6ZeXFneWzh4Li3kMckbDoysDkH3FV67T4MfDfUfiZqWo6Vouq2FtqNjZNdw2lzvDXgXqsZAI3dOvr7GtqsoQi5T2MopuStuYPiPxHr3ii7t5fFniDVtW8n5Q95dvcSRxkjcELscfTpmu9+N/xcl8ReMNDvfAlxrGhWPhvSo9P0+QSi3uRx+8YmJiBn2PSsTQ/hdrV/wDCXU/iBcXlvYWOn3n2GG0njkNxe3GQDHEqqfmBOOfeuW/sPXh00LVP/AGX/wCJrnUcPOWn2bry13Nv3sVbudB/wtf4of8ARSfFv/g7uP8A4usm18XeK7bS77TLfxPrENjqbvJfW0d/IsV0zjDtIobDlh1JzmqH9najuZf7NvNyuIiv2Z8hz0U8fePp1qG7tp7WYwXdvNbygZMcsZRhnpwRmtY0qK2SM3KfW5uTeOvG8vh46DN4y199KMQhNi2pzG38sdE8vdt2+2MVD4V8X+LPDNvLB4b8U6xo8U7B5o9P1CW3V2AwCwRhk49azrzT9QtI1lvNPu7dGOFea3dFY+gJHNEOm6jLaG7g068ktwCTNHbO0YA6ncBjinyUrWsrBed93cba319b6pHqdteTw3sMwmiuY5CsqyA5Dhgchgec9c1f8U+KPEviWWGTxH4h1XWGtgVhbULyS4MYOMhd5OM4HT0rPsbO+vWZbGzubpowCwghaQqD0J2g4qZtG1pWCvo+pKxBYK1nIDgdT93oKb9ne73C0reRoQ+NPGUPhr/hHYvFetR6OYzEdOTUZRbFCclfL3bcEk8Yqn4b1zW/Dupf2joGsX2lXgQx/aLK5eCTacZXcpBwcDj2qpbWl1cQvJFDI0cZAklEbGOLPd2AwB9a6/4yaN4P03XIbbwBPe6rp9pZRHUtS83z4GuWUFwjKgCqCcc5qH7NPktv/Woe81e+xyo1PU11sa0uo3S6is/2gXonbzxLnd5m/Od2ec5zmrvibxX4p8SSW7+IfEmras1pnyGvr2ScxZxnbvY4zgdPQVnz2V/DPHBNY3Mcs+PKjeFlZ8nA2gjJyfSo7iKa3maG4hkhkU4aORSrL9QeRWnJBtOwveselfAb4qy+FvjhZeO/G97reufZrOW3ZzN9oudrIVUAyuPlBPTPFedazcJeazeXcYZY7m5kmVW6gM5IB98Gq5NDcVMaMYycktWrfcDm2kmX9a1zW9ZhtYtX1i/v47GIQ2i3dy8qwRjoiBidq+w4rQ/4Trxx/wAI9/YA8Y69/ZXkeR9g/tOb7P5eMbPL3bduO2MVgUlV7ODVmg5n3PffBfx90Hwfp/gXQtD0fUm0XRI5/wDhIY5VjV76SZdrlAHIYAE43Feg6V5j4g8VxaL401S7+Fur+JtD0jUT/q5LvyLhgcko/kttKgk4GTxXI5oHesYYWnBuSW+/nrcuVabST6Gh4c1/XvD2pNqOgazqGl3jIY2ubG6eCQqSCVLKQcEgce1TX3inxPf2qWl74i1a5gju2vEimvZHRbhiS0oBOA5LElupyaycUYNbckG7tGfM7bm8vjfxqviRvEK+LtcXVmi8ptQGpS/aTGOiGTdu2+2cVGvjLxgNLvNMHirWxZag7PeW39oS+VcsxyzSLuwxOOSaxdvtRt9qPY0+w+d9zU8OeJfEfh2O5TQNf1TSlvVCXS2N5JAJ1GcB9pG4Dc3X1NZajNFGcVXKk7oV3awUUUVRIUUUUAFFFFABRRRQBpeDf+R00X/sJ23/AKNWv1sXtX5O/DO1kvfiToFrEu5pNWtsLjOcSqT+gr9Yl7V8vn796n8/0Pcyn4ZfIdRRRXz57AUUUUAFFFFABRRRQAUUUUAFFFFABRRRQAUUUUAFFFFABRRRQAUUUUAFFFFABRRRQAUUUUAFFFFABRRRQAUUUUAFFFFABRRRQAUUUUAFFFFABRRRQAUUUUAFFFFABRRRQAUUUUAFFFFAH51/8FMP+UgHgH/sF6Z/6X3FfW3hH/kB/jXyT/wUw/5SAeAf+wXpn/pfcV9beEf+QCa9TLNpHBjuhz/jHRvC3iD4b+ItJ8bx2zaBLJcNfvcMEWBByZQ/8DLjcGHIIrh/2b/EnjLUf2Y9Q1DWb2+nt7KO8HhrVL1dt3fafGrfZ7iZOQr7R+IAbnOa6j4neALb4mfD6/8ACd7rmo6VZz6qZrhrERlp1RtwjdZFKsmcMwI5wAeM1qeDvCet6Rvt9X8d6jr+mm1+zJp9zpOn20Ma8AEfZ4Y24UFcE4wenSuyUJe1vY5uaPJY8p1jxp4wh/ZT+GPiyDXb9tY1C/0X+0JUcb79ZpESRJDjo4bnGKi8afEfxF4GuPjP4b1rX7qW80uyTV/Cc8si+asNwPJSKMY/gmIwOTzXceFfgrpej/2Jp1z4n1rVvD3hm7N3oWhXog8ixkDExEyIiyzCMMQgkdwMKf4QRb+Knwb8J+PviJ4d8X6010t14fYHyISoivkDh0jnzksquuQARUeyq8t1uV7Snc8z1LWvHQ8feHfCOua9421SOy8IW91qlv4JeNNTF9IFzJeGTaAhHCAHqDxWr+0TDquseG/A3wTl1Oa4n8ezyxXur6tZobq3tbRFmd9qnb9oHyAN0BBPGa7/AMTfDX7X8SLnx34c8Xav4Y1u/s0tNSlsYbe4ivkQjy98VxG6hk6BlAOOtL4k+GVprXh/QrebxLri654duvtWm+IzMkl9FK3EhO9TGySKSjRMhTbgBRt4XsalmHtI6M8+8P8AjjxN8LtU8bfD/wARarP4mh8K+Fj4k8P6ldn/AEl7QMYzb3LDh2VwoVuu0c88DJ1jWfHXgz4O+CvjBN4+1vWLzV7rT5Nb0i7dGsJoL3GYreELmJow67SCScHPWuw+JXw2bSfhD8R9VTUNX8VeKvEWgS28t7cwoZ5Y442EVvDBAioigsTtRBuYknJqr8JvhDPqHw1+H48aeK/Eep2Oh2NlqEHh3UYoY47a6EClVkYRrNIsTE7Y5HIUALj5eFyVL8v9Irmp25iTQPGOo6R8Wfjhd3UpurLwrZ217a2pRVACWLSsu4AE5K9ycdq5XWtV8eaJ+zPZ/HN/iDrd5riWlvrN1pTSINInhmZQ9stvt+QCOTCuGyGXd6161/wrayj+J2seMbTW7+3j8SQxxa5pBghltdRCRGIFi6GRDtODsZQcc96wrH4HabFoNp4Su/F+v3/guyuVmg8MXQga32o/mRwvOIxcSQowUhHcqQq5BAxVSp1fzJU6ZJ8P/Ems6t+0P460abUrptLsdE0u5sLRzhbV5lmLsoxkM2Fzn0FSfsj6/rniT4K2+o+Ir+61C+j1O/tmu7ogyTJHcuqscAfwgD/gNaPjL4arqnja48V6D4t1jwvqd/pw03UZNOjt5VvYVbKblnRwjoWcB02thiM10ngXw1o3g/wjYeGfD9qbXTtOj2QxlyzHJLMzMeWZmLMWPJJJrWnGanr5mdSUeXQ2KKKK6jnCiiigAooooAKKKKACiiigAooooAKKKKACiiigAooooAKKKKACiiigAooooAB0rk/Cf/Il6h/2FNR/9Kpa6wdK5Lwl/wAiXqH/AGFdQ/8ASuWoe5pDY+IP+Cgn3dL/AOvt/wD0Gv0p/Z6/5ID4G/7FjTv/AEmjr81v+Cg33dL/AOvt/wD0E1+lP7PX/JAfA3/Ysad/6TR185iP4rPao/AjsRXm37R1k974H1e1jXc1zo9zEo9SY2GP1r0mud+Idus2nxyEZCko30Yf/Wp4aXLWTJrx5qbR+UI5UGitj4iaJJ4a8eaxoEiFf7PvZIUDdSgY7D+KlT+NY7V99FppNHybTTAV6F8C/iXb+CdP1/w/ruivrXhvxPa+RqVnFP5UwIDbHjboGBbv/SvPPwpc1NWlGrHllsOE3CV1uel/Fb4oaVrXgnQ/A/grw3NoXh3RLk3ojurnz7i5uDn5nYcEAHj/AOsK1fih4w0T43+KvDVvYeFNQtPFV01rp13ci7EkFxGPlO2MDIPJOT2FeP5x0p0ckkUqywSNHIpyrIxUj6EVj9Vpxty6NX79e/c09tN3vs7fgfVXxT+MPhvwH+09q0lzo15rMeleHY/D9vLZ3KwyWzYBlIJHXPGeoIrjfBPxk+FHgzwz4l0bw98PPEgj8UWLWl6l5rKTxt8rgHaRwR5jdK8HkaSSRnlkZ3Y5ZmJJJ9SaaKxjl9HkSd+nV62NHi6l29Pu7ntM3xu0G58K+B2v/Bs134k8CCKOzu5LwfY5o1ddwePGSSiAD0PNV/jR8VPAXjW21q8tfB/iBdY1h9wfU9deezsmONzwwA4VsDA4xya8e49KBjnitVgqMZKST0836kPEVGmj3az+OvhC/tfC+qeLvAFzqnifwfbCDTryC+EVtIU5iaWPGThsNgd+lYXgP43XVl4w8X3vi/R/7a0fx3E6a1p8EvlOMhthiY9Nu4rz29wK8m54o9faj6lQSem/m+99O2vYPrFS6d9v61PVfHvxigns/CeieBPDz6HofhC6F9Z293P5801zuJLyOOo5I/E+1dNrnx88Jpr2s+NPDXw+uNP8aa9Y/Zbm/uNQ8y2i3KFkeOMDIY4HX0Ga8EXHegfWj6lR0Vvxet9de/zD6xUV9f68j2P9mT44WXww0fV9M1vw3Jr0F9eRX1qBIq+RcID853D2U8dMGs/4dfGWfTNV8Xx+MtKfX9H8dBzrNtFN5Mu87yrxN0Ugv+QHoK8sPrR1pywdGTlJrWW/y/IX1idkk9EezXfxs0Oyu/Bek+FvCNzpnhfwhqi6o1rLeiW6vJsnJaTGOh4/+sK7b4EeKI/HHxA+NPiy2sprSPVvDM86wSMHaMbSMEjg9K+Y+lSRTzRbvJnki3ja3lyFdw9DjqKyngaTi1HRvrv1uXHEzTu9V/wDd+EHiWHwd8SdB8VXFpJdxaRdLcNBGwVpAAeATwOtd58NfjXH4W+OHiHxlNok95oviS6lnu9KMyhwTKZYWDdN8b4592xXkWKPauiph6dS/Mt1YyjVlC1ns7ntFn8dNPm8WeOl17wtNf8Ahbx1N5t3p63QjubdlXCMkmMZ9aj1j48HTbrwlZ/D/wAOf2Nong+4N1bWd3cGaW7lYEP5rjqCCenPNeNmis/qNC97f5bW29C/rFTv/W57frPxt8H2dj4qvPA3gK70nX/GUTQahfXd+Jo4Y5A3miFAPlyT/nFJpPxItPGnir4M+GrfSLm1l8JXdtZyyyyK63JMkI3KAMgfIevqK8RziljdkkWRHZGU5DKcEH1BpfU6SWm/q30t+QfWJvfY+i/2hviVZeFvFHxY8F6fpF0NZ8T6siz6p5qiNLcRRfIFxuzgvznHI9KpaP8AtF6Pa+I/Cfim68ESXOv6Dpv9l31z9qUJcW+3G6MY+WQYHzH1IrwKaWSWRpZZHkduWd2LMfqTTamOX0uRKSv9/a39IqWJnzNrQ9L+JHj/AMH6lDZzeEfDmt22qW2ope/2hrusvfSQ7CWWOIE4VSxyw/2VruNR/aI8JHxhN8RtP+HM8Pj6bT1tftsuobrJJNgjaQRdc7MqPbANfPgxQMVTwVFpJp6eb69PQn6xNNs9K+BvxRsfB1r4n0zxTotzreleLLUw38cFwIZtxJO4MRjncfzq7onxR8IQ/BjWvhnq3hPU7rSbnUpL/SDFfhJLViDsErY+fBxnHWvKGOaD64q5YWlJttauz36rYmNaSS+f4n0K37S1nNrlpBd+Frq78NSeGU0TV9JmuUJuWXdtmQ4wp+bHPOPoK4nxJ8SdI1T4H6F8NdM0a+txpOvSX0d3POjhoneUqhAH3gJFyemVPrXmFFRHA0YNOK2/r9SpYipLRs+p/wBon4kXfwx/a0uNSGmx6lp+o+GbSz1OxlO0TQkPkA9iCK8w/aS8G+DdD8O+EPFPhGxvtHTxVaSXUuj3s/mvbLu+VgeynOAPpXlNxPNPL5lxPJM2MbpHLHHpk0txNNKEEs8kmwbV8xy20egz0FKjhPZODi9UrPz0KnX57prfbyGUUUV3HKGcU6CBrmZLZBl53Eaj1LHA/nTO9dh8BNAbxL8ZPD2lhSU+2pNKR/CkZ3kn2yoH41nUkoxbfQuMbySP0l+FKSR6Iitwq28I/ELg/wAq6v8AhrJ8HQeTpIPZzlRj7o9PzzWua+Ary5qrZ9bRVoIKKKKyNAooooA+IP8AgqB4Wez+IOheMIoj5OpWbWc8nYSRksg+pVm/75r5e6Gv0z/au+HK/Ev4O6lokEanUrdftemue06DIH0YZX8a/M+5hmt55La5jaKaB2SSNhhkYHBB9wRX2GT4hVMOodY6f5HzmZUXCtzdGM6mui+E/ifUfBnxI0fxLpbYuLG6VtucCRScMh9mUkfjXO0KzKwZTtZTkEdjXqTipRcXszgjJpprofTH7eXirUtJ+Knh3wr4UB0iDSVXVbT7LgN9suZGPmf7wOf++jXsVr4x8Vn9p7R/Bza3dGL/AIQdp7myJXbLebFIcjGd3WvhvX/FHiLXdch1rWtcvr/UoAixXdzMXlQIcqAx6YPIqe48aeLp/GEfiuXxNqkmuxgBNSa5b7QoClQA/XGCRXlyy28Ix00TXzfU7VjLTcu9vuPor4deKPGej/sx/FTxNqE91H4mg16Fhc39sPPhdhCgkCsvDBW+VsccEV0q6bZ+N/jN8CdU8S2tve3ureHZry/leIf6VJFCJIy46HDZP4mvlPVPHfjXU7LUbLUPFWrXVvq7rLqMUt0zLdsoUK0g/iICLjP90V7R4T+Ong3TvGXws1S5tNYeDwToVxp+pKttGWkkkgEamIeZ8y5ByTt47VnWwdSF5RWrvt/hsl95cMRGTSb0X+e/3Ha3Go+MvE3w1+M1t8VbW8XSdPllbSJL61ES2rq7iMQEgZGNvIz1681q+PL7xJ4f8C+C9L8PXPibT9Ybw9F5OiaDoa3mkXszcAXEjLgbs85I65r5b+JHxF8WeLby9s7/AMUaxe6K17JNZ2V3csUij3t5Y2ZIGFIGOcVFpvxL+IdhoK6DZeNtdt9MWEwLaR3riMRnIKgZ6cn86r+zqjSem97dNhfWoq68tz3PRbzxf4W/ZC8P6v8AC21uI9a1DXp08QXGm2YlufMV32xsACQgwB6AY6Z59gOs6neftOLpN9ql013J8Pnnn0kuDHZ3chTeqAdCQikjnoCOtfD/AIN8a+L/AAktwvhjxNqmkC6KmcWd00YkIzgkA84yfzqOz8V+JbLxU/iez8QalFrUjO76gtywndmyGJfOecn86qplspSbuuuvXXv6ExxSjFKz6fh/me8fD/w/rI/Y8m0jSNEvW1LUPGMFv4gtFt3W5+z7oyqyJjcEwe46EmvRLrwRaeFvid8TNC0/w4um+BLrwassyqjC1NwsbEMhJwX3Z6HPAr5R074iePrLWb7VrLxlrVvfalt+23Md44kucDA3nPOAAKr3Xjfxld+F/wDhHLvxTq02kA5+wyXbmHOSfu59ST+NEsDVbfvKz9etvytoKOJppL3dUfVvwx0ZPij4Z+FHxLvLiND4KeaHXruZwMR2oLxsc/7Sg/Ria+WPjF4m/wCEx+KmveKFUqmqahJNErdRHnCA+4UKKq6P4v8AFek+Grzw9pfiLUrPSdQLG7sYbhlhn3KFbco4OQAD7CsVeOTXThcI6M5Sbuunkr3MqtZTiklr18wooorvOYKKKKACiiigAooooAKKKKACiiigAooooAKKKKACiiigAooooA9e/Yb8Ly+Jf2jtFbyy1voxe/nbGQNowoP1Y1+kPWvnL/gnb8NJfCnw3m8XarbmLUvEm1olcYaO1H3P++j835V9GZr4nNsQquJajtHQ+my+i6dFX3Y6iiivNO4KKKKACiiigAooooAKKKKACiiigAooooAKKKKACiiigAooooAKKKKACiiigAooooAKKKKACiiigAooooAKKKKACiiigAooooAKKKKACiiigAooooAKKKKACiiigAooooAKKKKACiiigD86/wDgpd/ykA8Af9gvS/8A0vuK+t/CP/IBNfJH/BTH/k/7wB/2C9M/9L7ivqfR9ZstP0dYp5lEjc7c8gV6mW7SODG62LugPGq3gaRQft0vBI9av+bH/wA9Y/8AvsVzU194XmmaSXTrGSRzlneBGZj6kkc03z/Cn/QK03/wHj/wr1Oc4eQ6ZpoFUkyxgf74pv2u1/5+of8Av4K5vz/C3/QK07/wHj/wpVn8Kjppenj6RJ/hR7QOQ6P7Vaf8/MX/AH0KPtVp/wA/MX/fQrm/tfhX/oHWH/flf8KX7X4V/wCgfYf9+V/wo9oHIdH9qtP+fmL/AL6FL9qtTx9oi/76Fc39s8K/9A6x/wC/S/4Uv23wt/0DrH/v0v8AhR7QOQ6L7TB/z8w/99ij7TB/z8w/99iuc+2+Fv8AoH2P/fpf8KPtfhb/AKB1l/37X/Cj2guQ6P7TB/z8w/8AfYo+02v/AD8Rf99Cuc+1+Fv+gdZf9+1/wo+1+Fv+gdZf9+1/wo9oPkOj+0wf8/MP/fYo+0wf8/MP/fYrnPtfhU9dOsT/ANsl/wAKT7X4T/6Btl/36X/Cj2gch0n2mD/n5h/77FH2mD/n5h/77Fc39r8K/wDQMsf+/S/4Uv2vwp/0DbD/AL9L/hR7QXIdH9pg/wCfmH/vsU77RB/z3j/77Fcz9q8Lf9A2w/78r/hSreeFR007T/8Av0n+FHtA5DpftEH/AD3j/wC+xR9og/57x/8AfYrm/tvhf/oHaf8A9+E/wo+2eGD/AMw3T/8Avwn+FHtEHIdD9stf+fmL/v4KPtlr/wA/MX/fwVz32nwr/wBA2w/79L/hSfbfCw4/s2x/79L/AIUe0HyeR0f2q2/5+Yv+/go+02v/AD8Rf99Cuc+2+Fv+gbY/9+1/wo+2eFv+gbY/9+l/wo9oHIdJ9otf+fiL/vsUn2mD/n5h/wC+xXOfa/C3fTrH/vytJ9r8K/8AQMsf+/S/4Ue0DkOk+0W//PeH/vsU77RB/wA94/8AvsVzX2rwr/0DbH/vyv8AhSfa/Cf/AEDbL/v0v+FHtA5DpvtEH/PeP/vsUnnwf89Y/wDvsVzX2rwof+YbY/8AfpaT7V4U/wCgZY/9+l/wo9oHIdN58H/PWP8A77FOWWI9Jl/77Fcx9q8J/wDQMsf+/a/4UfafCn/QNsf+/a0e0DkOn81P+eif99ijzYf+eyf99CuY+1eFOn9m2GPeJf8ACk+0eEv+gVp3/flP8KPaC5DqPNh/57J/30KPNh/57J/30K5f7R4S/wCgTp//AH5T/Cj7T4S/6BOnf9+U/wAKPaD5DqPNi/56x/8AfYrk/BzCTwTqDqcj+1tRH5Xcwqb7X4S/6BWm/wDgPH/hT5NW0aPSZLKyS3to2DFY4lCLk5JOB6kk/jRz+Y0mfDP/AAUH+7pf/X2//oNfpT+z1/yQHwN/2LGnf+k0dfmr/wAFBvuaX/19v/6DX6Vfs9f8kB8Df9ixp3/pNHXzuI/is9ij8COxqrq1st3p8tu38a8Z9e361aorG9tTQ+B/2/vA0um+KrPxrbwMIr8C0vwBwsyD5GP+8uR/wAV871+n3x18D6d4w8KX2kahFvt9QiKswGTE45Vx7g4I+lfm58RvCuq+CvGF54c1mIpcWr4V8YWZP4XX1BFfZ5Xi1Vpcr3R83jsO6dS/RmJRRRXqnnhRRRQAUUUUAFFFFABRRRQAUUUUAFFFFABRRRQAUUUUAFFFFABRRRQAUUUUAFFFFABRRRQAUUUUAFFFFABRRRQAH2r6j/4J3+BXlnv/ABtdQ584/YbHIPIBBkYH0Jwv4V4J8H/A2qfEHxxbeH9OVlRzvu7jHywRD7zH37D1NfpJ8IvCmn+GfDVlp9hAIbSxiENumOwHLH3POfcmvHzXFqlT5Fuz0cBh3UnzPZHYWsQgt0iXogxUlFFfHn0YUUUUAFFFFACfhXyF+3p8BJrqa4+JXgqwaSY/NrVhbx5ZwB/r0UdSB94fj619e/jSY7Gt8LiZ4aopx/4cwxFCNaHKz8gc4470detfcn7Tn7KuneLLmfxL4Ae30vV3JeewYbba6brlcf6tj+Rz27/HPj7wT4s8Fao9h4p0G802RejTRHy2Hqrjgj8a+zwmPo4iN4vXt1PnK+FqUXqtO5g0UUV3HKFFFFABRRRQAUUUUAFFFFABRRRQAUUUUAFFFFABRRRQAUUUUAFFFFABRRRQAUUUUAFFFFAB1owKF+7V7w3oms+ItUTTtC0u71K6kfasVrEZGJ9OOn41MpJK7KUW3ZFH617/APsVfAi48f8AiKLxV4ns5Y/C+nybkV1K/wBoyA8IvqgI+Y/gO5Hb/s5/siXT3ttr/wAUWVIY2DpokL7jJ3HnOOg/2V59SK+v9Ps7WxsYbOyt4ra3gQJFBEgVEUDAUAcAAdhXz+ZZtFJ0qDu+/wDketg8vbanUWnYlt4o4YUhhjWOONQqqowFA6AD0qaiivmT3AooooAKKKKACiiigAooooAKKKKACiiigAooooAKKKKACiiigAooooAKKKKACiiigAooooAKKKKACiiigAooooAKKKKACiiigAooooAKKKKACiiigAooooAKKKKACiiigAooooAKKKKACiiigD88v+CoPh3xpdftb+G/E3hfwtquqx6XoFm4ltbGWaLzUu7l9hKgjOCpx6EVwM3xF+PcszSyfDXWmZjkk6VP/wDE1+pVKacZyjezFKMZbo/LP/hYXx5/6JnrX/grn/8AiaT/AIWF8ef+iZ6z/wCCuf8A+Jr9TcUYqvbVO5Hsodj8sf8AhYPx5/6JnrP/AIKp/wD4mj/hYPx4/wCiaaz/AOCuf/4mv1OxRij21TuHsodj8sf+FhfHj/omms/+Cqf/AOJo/wCFhfHf/omus/8Agrn/APia/U2ij21TuP2cOx+WX/Cwvjv/ANE11n/wVz//ABNH/CwvjuOf+Faaz/4K5/8A4mv1Noo9tU7h7OHY/LRfiH8d/wDomut/hpc//wATR/wsP46jk/DPWyP+wXP/APE1+plFHtqncPZw7H5b/wDCx/jj/wBEv1v/AMF1x/8AE0z/AIWJ8cP+iXa3/wCC64/+Jr9S6KPbVe4ezh2Pyxl+IXx1Zv3fwy1pR6f2XcH/ANlpP+FhfHj/AKJtrH/gquP/AImv1Poo9rV7i9lDsflkvxC+PG4Z+GmtY740yf8A+JqT/hYXxx/6Jjr3/gtn/wDia/UjFFHtancfs4dj8tv+Fg/HL/omOuf+C2f/AOJpv/Cwfjrnj4Y62R76ZP8A/E1+plFHtqncXs4dj8s2+IPx27fDHWgf+wZcf/E03/hYXx4/6JprP/gqn/8Aia/U7FGKPbVO4eyh2Pyz/wCFg/HP/omWu/8Agsn/APiaP+Fg/HP/AKJnrn/gsn/+Jr9TMUYo9tU7h7KHY/LNviF8dcfJ8M9bz/taXP8A/E0z/hYPx5/6JprI/wC4Xcf4V+p+KMUe2qdx+zh2PyzHxE+OWwA/DDWSfX+zbj/4miT4hfHNsbPhjrS+v/EsuD/7LX6mUUe1q9w9lDsflmvxE+Ow/wCaaa3/AOCuf/4mj/hYnx17/DPWz/3C5/8A4mv1Moo9rV7i9lDsflmfiJ8c+3wz1of9wuf/AOJpF+IXx1Iw3w01wn20yf8A+Jr9TaKPbVe4/Zw7H5ZN8QPjtxs+GmuZ/wBrS5//AImj/hYHx47/AA01r/wVz/8AxNfqZilxR7ap3F7KHY/LH/hYHx3/AOiaa3/4K5//AIml/wCFg/HfH/JNNcz/ANgy4/8Aia/U2il7Wp3H7OHY/LH/AIWB8eP+iaaz/wCCqf8A+Jo/4T/48f8ARNNa/wDBZcf/ABNfqdijFP21TuL2UOx+WX/CwPjz/wBE01r/AMFdx/8AE0v/AAsD49f9E01r/wAFc/8A8TX6mUUva1O4eyh2Px8+Mtr8YfiDY2sWpfDfXoTaSGRWj0qfLZGP7tfqn8BYLi2+Bvgu0uoJIJoPDmnxyxSqVdGFugKsDyCCMEGuv696Wpu27tmiSSsgooooAjmjSaJo5F3KwwRXh37TnwW0rx/oIjkJtdQtgTY34XJQ/wBxvVT3H4ivdKZPFHNC0UqhlbqDW+HxE6E1KLMa1GNWNmfk/wCP/CHiDwV4ik0bxFYvbXCklG6xzL/eRu4rDx6V+nHxX+F+g+MNFfT9W0yHULY8qrLiWE/3kYcg+4r5L+Kf7LHiDTJpLnwZfrqUKnizvCIrhfYN91vx219ZhM0pVVaTszwMRgalN6ao+ez9KB7Vq+KvDHiTw1cGHX9D1DTWB2hrm3ZUY/7LY2t+BNZINempKSOJprcWiiiquSFFFFFwCiiii4BRRRRcAoooouAUUUUXAKKKKLgFFFFFwCiiii4BRRRRcAoooouAUUUUXAKKKKLgA5oxxR+NbfhPwd4r8T3Cx+H/AA9qGobjgPFAfKH1kOFH4moc4pXbKSbdkYnBro/hj4E8RePvESaT4esml2kfaLlhiG2X+87f06mvavhL+ypq9/PFdeNr0WsWQf7OsW3yv7NJ0X6Ln2Ir63+Gfw40TwrosOn6ZpsOn2cXIt4lwWP95j1J9zzXmYvNKdJWg7s7sPgZ1H72iOX/AGcvhFo/gPw0mn2KGSSQh729dcSXL/0Udh2+tewRosaBUGFUYAFEaJHGI4wFVRgAdBT+lfJ4jESrTcpM9+jRjSjZC0UUViahRRRQAUUUUAFFFFABVHWNJ03V7JrTVbC1vbdusNxCsifkRV6ihNrVBueP+Kf2Zvg5rrtK/hNLKSTlnsJmhJPrwcVztx+xz8IXx5Y12L1xqTNn8xX0CaBXTHG4mK0qP7zCWFoveKPnn/hjb4T/APPXXv8AwO/+tR/wxt8J/wDnrr3/AIHf/Wr6G5o5qv7Qxf8Az8ZP1Oh/KfPP/DG3wn/5669/4Hf/AFqP+GNvhP8A89de/wDA7/61fQ3NHNH9oYv/AJ+MPqdD+U+ef+GNvhP/AM9de/8AA7/61H/DG3wn/wCeuvf+B3/1q+huaOaP7Qxf/Pxh9Tofynzz/wAMbfCf/nrr3/gd/wDWo/4Y2+E//PXXv/A7/wCtX0NzRzR/aGL/AOfjD6nQ/lPnn/hjb4T/APPXXv8AwO/+tR/wxt8J/wDnrr3/AIHf/Wr6G5o5o/tDF/8APxh9Tofynzz/AMMbfCf/AJ669/4Hf/Wo/wCGNvhP/wA9de/8Dv8A61fQ3NHNH9oYv/n4w+p0P5T55/4Y2+E//PXXv/A7/wCtR/wxt8J/+euvf+B3/wBavobmjmj+0MX/AM/GH1Oh/KfPP/DG3wn/AOeuvf8Agd/9aj/hjb4T/wDPXXv/AAO/+tX0NzRzR/aGL/5+MPqdD+U+ef8Ahjb4T/8APXXv/A7/AOtR/wAMbfCf/nrr3/gd/wDWr6G5o5o/tDF/8/GH1Oh/KfPP/DG3wn/5669/4Hf/AFqP+GNvhP8A89de/wDA7/61fQ3NHNH9oYv/AJ+MPqdD+U+ef+GNvhP/AM9de/8AA7/61H/DG3wn/wCeuvf+B3/1q+huaOaP7Qxf/Pxh9Tofynzz/wAMbfCf/nrr3/gd/wDWo/4Y2+E//PXXv/A7/wCtX0NzRzR/aGL/AOfjD6nQ/lPnn/hjb4T/APPXXv8AwO/+tSx/sb/CRWUs+vMAeV/tAjP6V9C80c0f2hi/+fjD6nQ/lPFvDn7LHwY0mTe3hybUMHIF9dPIP5ivUPCnhfw74Zsha+H9DsdNixgrbwKmfqQMn8a2efT9aTn0rGpXq1Pik38zSFGnD4YpDqKKKyNQooooAKKKKACiiigAooooAKKKKACiiigAooooAKKKKACiiigAooooAKKKKACiiigAooooAKKKKACiiigAooooAKKKKACiiigAooooAKKKKACiiigAooooAKKKKACiiigAooooAKKKKACiiigAooooAKKKKACiiigAooooAKKKKACiiigAooooAKKKKACiiigAooooAKKKKACiiigAooooAKKKKACiiigAooooAKKKKACiiigAooooAKKKKACiiigAooooAKKKKACiiigAqrfWFrdri4hV/fGD+dWqKLtbAczqXg+yuYmRX+VhgpMgcH2rldS+C3hK9uDPd+E/DF1J/wA9JtMiZvzKGvUKK6I4qtHZmMsPTlujyf8A4UV4J/6Efwj/AOCuH/43R/worwT/ANCP4R/8FcP/AMbr1iir+vYj+Yn6rS7Hk/8AworwT/0I/hH/AMFcP/xuj/hRXgn/AKEfwj/4K4f/AI3XrFFH17EfzB9Vpdjyf/hRXgn/AKEfwj/4K4f/AI3R/wAKK8E/9CP4R/8ABXD/APG69Yoo+vYj+YPqtLseT/8ACivBP/Qj+Ef/AAVw/wDxuj/hRXgn/oR/CP8A4K4f/jdesUUfXsR/MH1Wl2PJ/wDhRXgn/oR/CP8A4K4f/jdH/CivBP8A0I/hH/wVw/8AxuvWKKPr2I/mD6rS7Hk//CivBP8A0I/hH/wVw/8Axuj/AIUV4J/6Efwj/wCCuH/43XrFFH17EfzB9Vpdjyf/AIUV4J/6Efwj/wCCuH/43R/worwT/wBCP4R/8FcP/wAbr1iij69iP5g+q0ux5P8A8KK8E/8AQj+Ef/BXD/8AG6P+FFeCf+hH8I/+CuH/AON16xRR9exH8wfVaXY8n/4UV4J/6Efwj/4K4f8A43R/worwT/0I/hH/AMFcP/xuvWKKPr2I/mD6rS7Hk/8AworwT/0I/hH/AMFcP/xuj/hRXgn/AKEfwj/4K4f/AI3XrFFH17EfzB9Vpdjyf/hRXgn/AKEfwj/4K4f/AI3R/wAKK8E/9CP4R/8ABXD/APG69Yoo+vYj+YPqtLseT/8ACivBP/Qj+Ef/AAVw/wDxuj/hRXgn/oR/CP8A4K4f/jdesUUfXsR/MH1Wl2PJ/wDhRXgn/oR/CP8A4K4f/jdH/CivBP8A0I/hH/wVw/8AxuvWKKPr2I/mD6rS7HmOk/Bjwnp9yJ7Twt4atH/vwabErfmEFdXY+E7OBQJJnYDoqKEH0ro6Kzliq0t2VGhTjsivZWVtaR7beFU7Zxz+dWKKKw3NgooooAKKKKACiiigAooooAKKKKACiiigAooooAKKKKACiiigAooooAKKKKACiiigAooooAKKKKACiiigAooooAKKKKACiiigAooooAKKKKACiiigAooooAKKKKACiiigAooooAKKKKACiiigAooooAKKKKACiiigAooooAKKKKACiiigAooooAKKKKACiiigAooooAKKKKACiiigAooooAKKKKACiiigAooooAKKKKACiiigAooooAKKKKACiiigAooooAKKKKAP/9k=">
            <a:extLst>
              <a:ext uri="{FF2B5EF4-FFF2-40B4-BE49-F238E27FC236}">
                <a16:creationId xmlns:a16="http://schemas.microsoft.com/office/drawing/2014/main" id="{28382939-6348-75A9-4966-965E0DBD762A}"/>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l-GR" altLang="el-GR"/>
          </a:p>
        </p:txBody>
      </p:sp>
      <p:pic>
        <p:nvPicPr>
          <p:cNvPr id="19461" name="Picture 4" descr="http://www.1dype.gov.gr/wp-content/uploads/2014/09/organogramma1.jpg">
            <a:extLst>
              <a:ext uri="{FF2B5EF4-FFF2-40B4-BE49-F238E27FC236}">
                <a16:creationId xmlns:a16="http://schemas.microsoft.com/office/drawing/2014/main" id="{EA3819E8-A218-CAB8-6CE7-1E4935DBF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000125"/>
            <a:ext cx="8858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 Έλλειψη">
            <a:extLst>
              <a:ext uri="{FF2B5EF4-FFF2-40B4-BE49-F238E27FC236}">
                <a16:creationId xmlns:a16="http://schemas.microsoft.com/office/drawing/2014/main" id="{446283A3-A47F-66F3-FF66-AD14B79B9D5E}"/>
              </a:ext>
            </a:extLst>
          </p:cNvPr>
          <p:cNvSpPr/>
          <p:nvPr/>
        </p:nvSpPr>
        <p:spPr>
          <a:xfrm>
            <a:off x="3357563" y="3071813"/>
            <a:ext cx="2214562" cy="12144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43961545-686E-DEA4-3730-71E1193B5806}"/>
              </a:ext>
            </a:extLst>
          </p:cNvPr>
          <p:cNvSpPr>
            <a:spLocks noGrp="1"/>
          </p:cNvSpPr>
          <p:nvPr>
            <p:ph type="title"/>
          </p:nvPr>
        </p:nvSpPr>
        <p:spPr/>
        <p:txBody>
          <a:bodyPr/>
          <a:lstStyle/>
          <a:p>
            <a:pPr>
              <a:defRPr/>
            </a:pPr>
            <a:endParaRPr lang="el-GR"/>
          </a:p>
        </p:txBody>
      </p:sp>
      <p:sp>
        <p:nvSpPr>
          <p:cNvPr id="3" name="2 - Θέση περιεχομένου">
            <a:extLst>
              <a:ext uri="{FF2B5EF4-FFF2-40B4-BE49-F238E27FC236}">
                <a16:creationId xmlns:a16="http://schemas.microsoft.com/office/drawing/2014/main" id="{D4216854-A0E9-3689-7376-2DB727B0A4CF}"/>
              </a:ext>
            </a:extLst>
          </p:cNvPr>
          <p:cNvSpPr>
            <a:spLocks noGrp="1"/>
          </p:cNvSpPr>
          <p:nvPr>
            <p:ph idx="1"/>
          </p:nvPr>
        </p:nvSpPr>
        <p:spPr/>
        <p:txBody>
          <a:bodyPr/>
          <a:lstStyle/>
          <a:p>
            <a:pPr>
              <a:defRPr/>
            </a:pPr>
            <a:endParaRPr lang="el-GR"/>
          </a:p>
        </p:txBody>
      </p:sp>
      <p:pic>
        <p:nvPicPr>
          <p:cNvPr id="20484" name="Picture 4" descr="http://www.minfin.gr/documents/20182/5016401/%CE%93%CE%93%CE%94%CE%97%CE%9C%CE%A0%CE%95%CE%A1+%CF%84%CE%B5%CE%BB%CE%B9%CE%BA%CF%8C+8.5.2017.png/d96f4596-272a-4f01-acaf-fe34f2694cf6?t=1512128608444">
            <a:extLst>
              <a:ext uri="{FF2B5EF4-FFF2-40B4-BE49-F238E27FC236}">
                <a16:creationId xmlns:a16="http://schemas.microsoft.com/office/drawing/2014/main" id="{62AECDB2-B366-AC86-952E-99B978E94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9E5C5B0B-502F-DF9A-85F6-5EE7D8DFF201}"/>
              </a:ext>
            </a:extLst>
          </p:cNvPr>
          <p:cNvSpPr>
            <a:spLocks noGrp="1"/>
          </p:cNvSpPr>
          <p:nvPr>
            <p:ph type="title"/>
          </p:nvPr>
        </p:nvSpPr>
        <p:spPr/>
        <p:txBody>
          <a:bodyPr/>
          <a:lstStyle/>
          <a:p>
            <a:pPr>
              <a:defRPr/>
            </a:pPr>
            <a:endParaRPr lang="el-GR"/>
          </a:p>
        </p:txBody>
      </p:sp>
      <p:sp>
        <p:nvSpPr>
          <p:cNvPr id="3" name="2 - Θέση περιεχομένου">
            <a:extLst>
              <a:ext uri="{FF2B5EF4-FFF2-40B4-BE49-F238E27FC236}">
                <a16:creationId xmlns:a16="http://schemas.microsoft.com/office/drawing/2014/main" id="{105F47A3-2BCF-8BD0-E69E-1C60DFF17547}"/>
              </a:ext>
            </a:extLst>
          </p:cNvPr>
          <p:cNvSpPr>
            <a:spLocks noGrp="1"/>
          </p:cNvSpPr>
          <p:nvPr>
            <p:ph idx="1"/>
          </p:nvPr>
        </p:nvSpPr>
        <p:spPr/>
        <p:txBody>
          <a:bodyPr/>
          <a:lstStyle/>
          <a:p>
            <a:pPr>
              <a:defRPr/>
            </a:pPr>
            <a:endParaRPr lang="el-GR"/>
          </a:p>
        </p:txBody>
      </p:sp>
      <p:pic>
        <p:nvPicPr>
          <p:cNvPr id="21508" name="Picture 2" descr="http://gga.gov.gr/images/organogramma.jpg">
            <a:extLst>
              <a:ext uri="{FF2B5EF4-FFF2-40B4-BE49-F238E27FC236}">
                <a16:creationId xmlns:a16="http://schemas.microsoft.com/office/drawing/2014/main" id="{03EFD9A7-BF5A-84BF-B0C6-AF52E09B9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0"/>
            <a:ext cx="9001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 Έλλειψη">
            <a:extLst>
              <a:ext uri="{FF2B5EF4-FFF2-40B4-BE49-F238E27FC236}">
                <a16:creationId xmlns:a16="http://schemas.microsoft.com/office/drawing/2014/main" id="{50395817-375D-CB71-215A-7EC8AAB32AA2}"/>
              </a:ext>
            </a:extLst>
          </p:cNvPr>
          <p:cNvSpPr/>
          <p:nvPr/>
        </p:nvSpPr>
        <p:spPr>
          <a:xfrm>
            <a:off x="6572250" y="3857625"/>
            <a:ext cx="1714500" cy="1000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ln w="57150">
                <a:solidFill>
                  <a:schemeClr val="tx1"/>
                </a:solidFill>
              </a:l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6FD6E30-C4BB-2C2F-090C-0ED4B015FB6B}"/>
              </a:ext>
            </a:extLst>
          </p:cNvPr>
          <p:cNvSpPr>
            <a:spLocks noGrp="1" noChangeArrowheads="1"/>
          </p:cNvSpPr>
          <p:nvPr>
            <p:ph type="title"/>
          </p:nvPr>
        </p:nvSpPr>
        <p:spPr>
          <a:xfrm>
            <a:off x="571500" y="857250"/>
            <a:ext cx="8229600" cy="989013"/>
          </a:xfrm>
        </p:spPr>
        <p:txBody>
          <a:bodyPr/>
          <a:lstStyle/>
          <a:p>
            <a:pPr eaLnBrk="1" hangingPunct="1">
              <a:defRPr/>
            </a:pPr>
            <a:r>
              <a:rPr lang="el-GR" dirty="0"/>
              <a:t>Σκοπός και Στόχοι του Μαθήματος</a:t>
            </a:r>
            <a:br>
              <a:rPr lang="el-GR" dirty="0"/>
            </a:br>
            <a:endParaRPr lang="el-GR" dirty="0"/>
          </a:p>
        </p:txBody>
      </p:sp>
      <p:sp>
        <p:nvSpPr>
          <p:cNvPr id="1033218" name="Rectangle 2">
            <a:extLst>
              <a:ext uri="{FF2B5EF4-FFF2-40B4-BE49-F238E27FC236}">
                <a16:creationId xmlns:a16="http://schemas.microsoft.com/office/drawing/2014/main" id="{64FF8EAD-992E-93A1-FC1F-131CD40063E9}"/>
              </a:ext>
            </a:extLst>
          </p:cNvPr>
          <p:cNvSpPr>
            <a:spLocks noGrp="1" noChangeArrowheads="1"/>
          </p:cNvSpPr>
          <p:nvPr>
            <p:ph type="body" idx="1"/>
          </p:nvPr>
        </p:nvSpPr>
        <p:spPr>
          <a:xfrm>
            <a:off x="785813" y="2428875"/>
            <a:ext cx="8229600" cy="2857500"/>
          </a:xfrm>
        </p:spPr>
        <p:txBody>
          <a:bodyPr/>
          <a:lstStyle/>
          <a:p>
            <a:pPr eaLnBrk="1" hangingPunct="1">
              <a:buFontTx/>
              <a:buNone/>
              <a:defRPr/>
            </a:pPr>
            <a:r>
              <a:rPr lang="en-US" sz="2400" b="1" dirty="0"/>
              <a:t>    </a:t>
            </a:r>
            <a:r>
              <a:rPr lang="el-GR" sz="2400" b="1" dirty="0"/>
              <a:t>Σκοπός του μαθήματος  </a:t>
            </a:r>
            <a:r>
              <a:rPr lang="el-GR" sz="2400" dirty="0"/>
              <a:t>είναι να δώσει στους  μεταπτυχιακούς φοιτητές στο μεταπτυχιακό πρόγραμμα στη </a:t>
            </a:r>
            <a:r>
              <a:rPr lang="el-GR" sz="2400"/>
              <a:t>Διοίκηση Επιχειρήσεων </a:t>
            </a:r>
            <a:r>
              <a:rPr lang="el-GR" sz="2400" dirty="0"/>
              <a:t>μια ισχυρή </a:t>
            </a:r>
            <a:r>
              <a:rPr lang="el-GR" sz="2400" b="1" u="sng" dirty="0"/>
              <a:t>εννοιολογική και πρακτική γνώση </a:t>
            </a:r>
            <a:r>
              <a:rPr lang="el-GR" sz="2400" dirty="0"/>
              <a:t>της Διοίκησης Ανθρώπινου Δυναμικού που θα τους βοηθήσει στην καλύτερη κατανόηση της σημασίας της ΔΑΔ στη αποτελεσματική λειτουργία των δημοσίων επιχειρήσεων και οργανισμών και την καλύτερη αξιοποίηση του ανθρώπινου τους δυναμικού. </a:t>
            </a:r>
          </a:p>
          <a:p>
            <a:pPr eaLnBrk="1" hangingPunct="1">
              <a:defRPr/>
            </a:pPr>
            <a:endParaRPr lang="el-GR" sz="1800" dirty="0"/>
          </a:p>
          <a:p>
            <a:pPr marL="457200" indent="-457200" eaLnBrk="1" hangingPunct="1">
              <a:lnSpc>
                <a:spcPct val="80000"/>
              </a:lnSpc>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iterate type="wd">
                                    <p:tmPct val="0"/>
                                  </p:iterate>
                                  <p:childTnLst>
                                    <p:set>
                                      <p:cBhvr>
                                        <p:cTn id="6" dur="1" fill="hold">
                                          <p:stCondLst>
                                            <p:cond delay="0"/>
                                          </p:stCondLst>
                                        </p:cTn>
                                        <p:tgtEl>
                                          <p:spTgt spid="1033218">
                                            <p:txEl>
                                              <p:pRg st="0" end="0"/>
                                            </p:txEl>
                                          </p:spTgt>
                                        </p:tgtEl>
                                        <p:attrNameLst>
                                          <p:attrName>style.visibility</p:attrName>
                                        </p:attrNameLst>
                                      </p:cBhvr>
                                      <p:to>
                                        <p:strVal val="visible"/>
                                      </p:to>
                                    </p:set>
                                    <p:anim calcmode="lin" valueType="num">
                                      <p:cBhvr>
                                        <p:cTn id="7" dur="2000" fill="hold"/>
                                        <p:tgtEl>
                                          <p:spTgt spid="1033218">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03321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1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2F2D9565-8B87-9D37-9C52-73AEFE8D480B}"/>
              </a:ext>
            </a:extLst>
          </p:cNvPr>
          <p:cNvSpPr>
            <a:spLocks noGrp="1" noChangeArrowheads="1"/>
          </p:cNvSpPr>
          <p:nvPr>
            <p:ph type="body" idx="1"/>
          </p:nvPr>
        </p:nvSpPr>
        <p:spPr>
          <a:xfrm>
            <a:off x="539750" y="2349500"/>
            <a:ext cx="8229600" cy="4106863"/>
          </a:xfrm>
        </p:spPr>
        <p:txBody>
          <a:bodyPr/>
          <a:lstStyle/>
          <a:p>
            <a:pPr algn="just" eaLnBrk="1" hangingPunct="1">
              <a:buFontTx/>
              <a:buNone/>
              <a:defRPr/>
            </a:pPr>
            <a:r>
              <a:rPr lang="el-GR"/>
              <a:t>   Ορίζουμε ως Αξιοποίηση του Ανθρώπινου Δυναμικού την  </a:t>
            </a:r>
            <a:r>
              <a:rPr lang="el-GR" b="1" u="sng"/>
              <a:t>συστηματική προσπάθεια</a:t>
            </a:r>
            <a:r>
              <a:rPr lang="el-GR"/>
              <a:t> των επιχειρηματικών μονάδων να </a:t>
            </a:r>
            <a:r>
              <a:rPr lang="el-GR" b="1" u="sng"/>
              <a:t>απελευθερώσουν</a:t>
            </a:r>
            <a:r>
              <a:rPr lang="el-GR"/>
              <a:t> και να </a:t>
            </a:r>
            <a:r>
              <a:rPr lang="el-GR" b="1" u="sng"/>
              <a:t>ενδυναμώσουν</a:t>
            </a:r>
            <a:r>
              <a:rPr lang="el-GR"/>
              <a:t> το εργατικό δυναμικό τους με απώτερο σκοπό την </a:t>
            </a:r>
            <a:r>
              <a:rPr lang="el-GR" b="1" u="sng"/>
              <a:t>επίτευξη των αντικειμενικών της στόχων</a:t>
            </a:r>
            <a:r>
              <a:rPr lang="el-GR"/>
              <a:t>.</a:t>
            </a:r>
          </a:p>
          <a:p>
            <a:pPr eaLnBrk="1" hangingPunct="1">
              <a:defRPr/>
            </a:pPr>
            <a:endParaRPr lang="en-GB"/>
          </a:p>
        </p:txBody>
      </p:sp>
      <p:sp>
        <p:nvSpPr>
          <p:cNvPr id="18437" name="Rectangle 5">
            <a:extLst>
              <a:ext uri="{FF2B5EF4-FFF2-40B4-BE49-F238E27FC236}">
                <a16:creationId xmlns:a16="http://schemas.microsoft.com/office/drawing/2014/main" id="{258DA1A9-CF77-D10B-76F2-D540B11EC68B}"/>
              </a:ext>
            </a:extLst>
          </p:cNvPr>
          <p:cNvSpPr>
            <a:spLocks noGrp="1" noChangeArrowheads="1"/>
          </p:cNvSpPr>
          <p:nvPr>
            <p:ph type="title"/>
          </p:nvPr>
        </p:nvSpPr>
        <p:spPr/>
        <p:txBody>
          <a:bodyPr/>
          <a:lstStyle/>
          <a:p>
            <a:pPr eaLnBrk="1" hangingPunct="1">
              <a:defRPr/>
            </a:pPr>
            <a:r>
              <a:rPr lang="el-GR" sz="4000"/>
              <a:t>Αξιοποίηση του Ανθρώπινου Δυναμικού - Ορισμός</a:t>
            </a:r>
            <a:endParaRPr lang="en-GB" sz="4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3C74CC0A-8B8B-3C93-E497-35E17C5A3356}"/>
              </a:ext>
            </a:extLst>
          </p:cNvPr>
          <p:cNvSpPr>
            <a:spLocks noGrp="1" noChangeArrowheads="1"/>
          </p:cNvSpPr>
          <p:nvPr>
            <p:ph type="title"/>
          </p:nvPr>
        </p:nvSpPr>
        <p:spPr/>
        <p:txBody>
          <a:bodyPr/>
          <a:lstStyle/>
          <a:p>
            <a:pPr>
              <a:defRPr/>
            </a:pPr>
            <a:r>
              <a:rPr lang="el-GR"/>
              <a:t>Συστατικά στοιχεία Αξιοποίησης Ανθρώπινου Δυναμικού</a:t>
            </a:r>
            <a:endParaRPr lang="en-GB"/>
          </a:p>
        </p:txBody>
      </p:sp>
      <p:sp>
        <p:nvSpPr>
          <p:cNvPr id="101379" name="Rectangle 3">
            <a:extLst>
              <a:ext uri="{FF2B5EF4-FFF2-40B4-BE49-F238E27FC236}">
                <a16:creationId xmlns:a16="http://schemas.microsoft.com/office/drawing/2014/main" id="{A2673CBA-6E91-E40F-F967-3CE7EC16E0AC}"/>
              </a:ext>
            </a:extLst>
          </p:cNvPr>
          <p:cNvSpPr>
            <a:spLocks noGrp="1" noChangeArrowheads="1"/>
          </p:cNvSpPr>
          <p:nvPr>
            <p:ph type="body" idx="1"/>
          </p:nvPr>
        </p:nvSpPr>
        <p:spPr>
          <a:xfrm>
            <a:off x="0" y="1928813"/>
            <a:ext cx="9144000" cy="4724400"/>
          </a:xfrm>
        </p:spPr>
        <p:txBody>
          <a:bodyPr/>
          <a:lstStyle/>
          <a:p>
            <a:pPr marL="381000" lvl="2" indent="0">
              <a:buClr>
                <a:schemeClr val="tx1"/>
              </a:buClr>
              <a:buFont typeface="Wingdings" pitchFamily="2" charset="2"/>
              <a:buChar char="Ø"/>
              <a:defRPr/>
            </a:pPr>
            <a:r>
              <a:rPr lang="el-GR" sz="2600" dirty="0"/>
              <a:t>Διοίκηση Ανθρωπίνων Πόρων (Ρόλος Τμήματος Διοίκησης Ανθρώπινων Πόρων – Τμήμα Προσωπικού)</a:t>
            </a:r>
            <a:endParaRPr lang="en-US" sz="2600" dirty="0"/>
          </a:p>
          <a:p>
            <a:pPr marL="381000" lvl="2" indent="0">
              <a:buClr>
                <a:schemeClr val="tx1"/>
              </a:buClr>
              <a:buFont typeface="Wingdings" pitchFamily="2" charset="2"/>
              <a:buChar char="Ø"/>
              <a:defRPr/>
            </a:pPr>
            <a:r>
              <a:rPr lang="el-GR" sz="2600" dirty="0"/>
              <a:t>Σχεδιασμός Εργασίας – Προγραμματισμός, Στρατολόγηση, Επιλογή, Προσανατολισμός, Τοποθέτηση εργαζομένων.</a:t>
            </a:r>
          </a:p>
          <a:p>
            <a:pPr marL="381000" lvl="2" indent="0">
              <a:buClr>
                <a:schemeClr val="tx1"/>
              </a:buClr>
              <a:buFont typeface="Wingdings" pitchFamily="2" charset="2"/>
              <a:buChar char="Ø"/>
              <a:defRPr/>
            </a:pPr>
            <a:r>
              <a:rPr lang="el-GR" sz="2600" dirty="0"/>
              <a:t>Συμμετοχή των Εργαζομένων (Ομάδες Ποιότητας)</a:t>
            </a:r>
          </a:p>
          <a:p>
            <a:pPr marL="381000" lvl="2" indent="0">
              <a:buClr>
                <a:schemeClr val="tx1"/>
              </a:buClr>
              <a:buFont typeface="Wingdings" pitchFamily="2" charset="2"/>
              <a:buChar char="Ø"/>
              <a:defRPr/>
            </a:pPr>
            <a:r>
              <a:rPr lang="el-GR" sz="2600" dirty="0"/>
              <a:t>Εκπαίδευση και Επιμόρφωση των Εργαζομένων</a:t>
            </a:r>
          </a:p>
          <a:p>
            <a:pPr marL="381000" lvl="2" indent="0">
              <a:buClr>
                <a:schemeClr val="tx1"/>
              </a:buClr>
              <a:buFont typeface="Wingdings" pitchFamily="2" charset="2"/>
              <a:buChar char="Ø"/>
              <a:defRPr/>
            </a:pPr>
            <a:r>
              <a:rPr lang="el-GR" sz="2600" dirty="0"/>
              <a:t>Αξιολόγηση της Απόδοσης και Αναγνώρισης των Εργαζομένων</a:t>
            </a:r>
          </a:p>
          <a:p>
            <a:pPr marL="381000" lvl="2" indent="0">
              <a:buClr>
                <a:schemeClr val="tx1"/>
              </a:buClr>
              <a:buFont typeface="Wingdings" pitchFamily="2" charset="2"/>
              <a:buChar char="Ø"/>
              <a:defRPr/>
            </a:pPr>
            <a:r>
              <a:rPr lang="el-GR" sz="2600" dirty="0"/>
              <a:t>Ικανοποίηση και Αναβάθμιση της ποιότητας ζωής των εργαζομένων – </a:t>
            </a:r>
            <a:r>
              <a:rPr lang="el-GR" sz="2600" dirty="0" err="1"/>
              <a:t>Οργανωσιακή</a:t>
            </a:r>
            <a:r>
              <a:rPr lang="el-GR" sz="2600" dirty="0"/>
              <a:t> Μάθηση/</a:t>
            </a:r>
            <a:r>
              <a:rPr lang="el-GR" sz="2600" dirty="0" err="1"/>
              <a:t>Διαχείρηση</a:t>
            </a:r>
            <a:r>
              <a:rPr lang="el-GR" sz="2600" dirty="0"/>
              <a:t> Γνώσης – Εταιρική Κοινωνική Ευθύνη</a:t>
            </a:r>
            <a:endParaRPr lang="en-GB" sz="2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id="{CB6ED94C-BE17-E1B3-C118-34A5789453B9}"/>
              </a:ext>
            </a:extLst>
          </p:cNvPr>
          <p:cNvSpPr txBox="1">
            <a:spLocks noGrp="1" noChangeArrowheads="1"/>
          </p:cNvSpPr>
          <p:nvPr/>
        </p:nvSpPr>
        <p:spPr bwMode="auto">
          <a:xfrm>
            <a:off x="8243888" y="6245225"/>
            <a:ext cx="4429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0A624C0F-2FD8-4C5E-B352-3DEE2CFF4C11}" type="slidenum">
              <a:rPr lang="en-US" altLang="el-GR" sz="1400">
                <a:latin typeface="Arial" panose="020B0604020202020204" pitchFamily="34" charset="0"/>
              </a:rPr>
              <a:pPr algn="r" eaLnBrk="1" hangingPunct="1"/>
              <a:t>22</a:t>
            </a:fld>
            <a:endParaRPr lang="en-US" altLang="el-GR" sz="1400">
              <a:latin typeface="Arial" panose="020B0604020202020204" pitchFamily="34" charset="0"/>
            </a:endParaRPr>
          </a:p>
        </p:txBody>
      </p:sp>
      <p:sp>
        <p:nvSpPr>
          <p:cNvPr id="22531" name="Rectangle 4">
            <a:extLst>
              <a:ext uri="{FF2B5EF4-FFF2-40B4-BE49-F238E27FC236}">
                <a16:creationId xmlns:a16="http://schemas.microsoft.com/office/drawing/2014/main" id="{77C119DF-256D-E9BA-ECCE-862B9312727B}"/>
              </a:ext>
            </a:extLst>
          </p:cNvPr>
          <p:cNvSpPr>
            <a:spLocks noGrp="1" noChangeArrowheads="1"/>
          </p:cNvSpPr>
          <p:nvPr>
            <p:ph type="ctrTitle" idx="4294967295"/>
          </p:nvPr>
        </p:nvSpPr>
        <p:spPr>
          <a:xfrm>
            <a:off x="611188" y="1844675"/>
            <a:ext cx="8135937" cy="3024188"/>
          </a:xfrm>
        </p:spPr>
        <p:txBody>
          <a:bodyPr anchorCtr="0"/>
          <a:lstStyle/>
          <a:p>
            <a:pPr eaLnBrk="1" hangingPunct="1">
              <a:defRPr/>
            </a:pPr>
            <a:r>
              <a:rPr lang="el-GR" sz="5400" b="0"/>
              <a:t>Στόχοι Διοίκησης Ανθρώπινου Δυναμικού</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4 - Θέση αριθμού διαφάνειας">
            <a:extLst>
              <a:ext uri="{FF2B5EF4-FFF2-40B4-BE49-F238E27FC236}">
                <a16:creationId xmlns:a16="http://schemas.microsoft.com/office/drawing/2014/main" id="{81736CEC-AE99-9B66-36BE-604669882805}"/>
              </a:ext>
            </a:extLst>
          </p:cNvPr>
          <p:cNvSpPr txBox="1">
            <a:spLocks noGrp="1"/>
          </p:cNvSpPr>
          <p:nvPr/>
        </p:nvSpPr>
        <p:spPr bwMode="auto">
          <a:xfrm>
            <a:off x="8316913" y="6453188"/>
            <a:ext cx="36988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89116707-9954-4F70-844C-6D75C83F5273}" type="slidenum">
              <a:rPr lang="en-US" altLang="el-GR" sz="1000">
                <a:latin typeface="Arial" panose="020B0604020202020204" pitchFamily="34" charset="0"/>
              </a:rPr>
              <a:pPr algn="r" eaLnBrk="1" hangingPunct="1"/>
              <a:t>23</a:t>
            </a:fld>
            <a:endParaRPr lang="en-US" altLang="el-GR" sz="1000">
              <a:latin typeface="Arial" panose="020B0604020202020204" pitchFamily="34" charset="0"/>
            </a:endParaRPr>
          </a:p>
        </p:txBody>
      </p:sp>
      <p:sp>
        <p:nvSpPr>
          <p:cNvPr id="746498" name="AutoShape 2">
            <a:extLst>
              <a:ext uri="{FF2B5EF4-FFF2-40B4-BE49-F238E27FC236}">
                <a16:creationId xmlns:a16="http://schemas.microsoft.com/office/drawing/2014/main" id="{72BD651A-6BD4-FD5F-6AD7-22FC1E771429}"/>
              </a:ext>
            </a:extLst>
          </p:cNvPr>
          <p:cNvSpPr>
            <a:spLocks noChangeArrowheads="1"/>
          </p:cNvSpPr>
          <p:nvPr/>
        </p:nvSpPr>
        <p:spPr bwMode="auto">
          <a:xfrm>
            <a:off x="2994025" y="1773238"/>
            <a:ext cx="3810000" cy="3581400"/>
          </a:xfrm>
          <a:prstGeom prst="triangle">
            <a:avLst>
              <a:gd name="adj" fmla="val 50000"/>
            </a:avLst>
          </a:prstGeom>
          <a:solidFill>
            <a:srgbClr val="DDDDDD"/>
          </a:solidFill>
          <a:ln w="38100">
            <a:solidFill>
              <a:schemeClr val="tx1"/>
            </a:solidFill>
            <a:miter lim="800000"/>
            <a:headEnd type="none" w="sm" len="sm"/>
            <a:tailEnd type="none" w="sm" len="sm"/>
          </a:ln>
          <a:effectLst/>
        </p:spPr>
        <p:txBody>
          <a:bodyPr wrap="none" anchor="ctr"/>
          <a:lstStyle/>
          <a:p>
            <a:pPr algn="ctr">
              <a:defRPr/>
            </a:pPr>
            <a:r>
              <a:rPr lang="el-GR" altLang="en-US" sz="2600" b="1">
                <a:solidFill>
                  <a:schemeClr val="accent2"/>
                </a:solidFill>
                <a:effectLst>
                  <a:outerShdw blurRad="38100" dist="38100" dir="2700000" algn="tl">
                    <a:srgbClr val="000000"/>
                  </a:outerShdw>
                </a:effectLst>
                <a:latin typeface="Arial" charset="0"/>
              </a:rPr>
              <a:t>ΔΙΟΙΚΗΣΗ</a:t>
            </a:r>
          </a:p>
          <a:p>
            <a:pPr algn="ctr">
              <a:defRPr/>
            </a:pPr>
            <a:r>
              <a:rPr lang="el-GR" altLang="en-US" sz="2600" b="1">
                <a:solidFill>
                  <a:schemeClr val="accent2"/>
                </a:solidFill>
                <a:effectLst>
                  <a:outerShdw blurRad="38100" dist="38100" dir="2700000" algn="tl">
                    <a:srgbClr val="000000"/>
                  </a:outerShdw>
                </a:effectLst>
                <a:latin typeface="Arial" charset="0"/>
              </a:rPr>
              <a:t>ΑΝΘΡΩΠΙΝΟΥ</a:t>
            </a:r>
          </a:p>
          <a:p>
            <a:pPr algn="ctr">
              <a:defRPr/>
            </a:pPr>
            <a:r>
              <a:rPr lang="en-US" altLang="en-US" sz="2600" b="1">
                <a:solidFill>
                  <a:schemeClr val="accent2"/>
                </a:solidFill>
                <a:effectLst>
                  <a:outerShdw blurRad="38100" dist="38100" dir="2700000" algn="tl">
                    <a:srgbClr val="000000"/>
                  </a:outerShdw>
                </a:effectLst>
                <a:latin typeface="Arial" charset="0"/>
              </a:rPr>
              <a:t>Δ</a:t>
            </a:r>
            <a:r>
              <a:rPr lang="el-GR" altLang="en-US" sz="2600" b="1">
                <a:solidFill>
                  <a:schemeClr val="accent2"/>
                </a:solidFill>
                <a:effectLst>
                  <a:outerShdw blurRad="38100" dist="38100" dir="2700000" algn="tl">
                    <a:srgbClr val="000000"/>
                  </a:outerShdw>
                </a:effectLst>
                <a:latin typeface="Arial" charset="0"/>
              </a:rPr>
              <a:t>ΥΝΑΜΙΚΟΥ</a:t>
            </a:r>
            <a:endParaRPr lang="en-AU" altLang="en-US" sz="2600" b="1">
              <a:solidFill>
                <a:schemeClr val="accent2"/>
              </a:solidFill>
              <a:effectLst>
                <a:outerShdw blurRad="38100" dist="38100" dir="2700000" algn="tl">
                  <a:srgbClr val="000000"/>
                </a:outerShdw>
              </a:effectLst>
              <a:latin typeface="Arial" charset="0"/>
            </a:endParaRPr>
          </a:p>
        </p:txBody>
      </p:sp>
      <p:sp>
        <p:nvSpPr>
          <p:cNvPr id="746499" name="Rectangle 3">
            <a:extLst>
              <a:ext uri="{FF2B5EF4-FFF2-40B4-BE49-F238E27FC236}">
                <a16:creationId xmlns:a16="http://schemas.microsoft.com/office/drawing/2014/main" id="{7E023275-807C-FF54-D22B-FA5CE589E920}"/>
              </a:ext>
            </a:extLst>
          </p:cNvPr>
          <p:cNvSpPr>
            <a:spLocks noChangeArrowheads="1"/>
          </p:cNvSpPr>
          <p:nvPr/>
        </p:nvSpPr>
        <p:spPr bwMode="auto">
          <a:xfrm>
            <a:off x="3924300" y="1412875"/>
            <a:ext cx="2057400" cy="1219200"/>
          </a:xfrm>
          <a:prstGeom prst="rect">
            <a:avLst/>
          </a:prstGeom>
          <a:solidFill>
            <a:srgbClr val="003366"/>
          </a:solidFill>
          <a:ln w="38100">
            <a:solidFill>
              <a:schemeClr val="tx1"/>
            </a:solidFill>
            <a:miter lim="800000"/>
            <a:headEnd/>
            <a:tailEnd/>
          </a:ln>
          <a:effectLst/>
        </p:spPr>
        <p:txBody>
          <a:bodyPr wrap="none" anchor="ctr"/>
          <a:lstStyle/>
          <a:p>
            <a:pPr algn="ctr">
              <a:defRPr/>
            </a:pPr>
            <a:r>
              <a:rPr lang="el-GR" altLang="en-US" sz="2400" b="1">
                <a:solidFill>
                  <a:srgbClr val="FCFEB9"/>
                </a:solidFill>
                <a:effectLst>
                  <a:outerShdw blurRad="38100" dist="38100" dir="2700000" algn="tl">
                    <a:srgbClr val="000000"/>
                  </a:outerShdw>
                </a:effectLst>
                <a:latin typeface="Arial" charset="0"/>
              </a:rPr>
              <a:t>Στόχοι </a:t>
            </a:r>
          </a:p>
          <a:p>
            <a:pPr algn="ctr">
              <a:defRPr/>
            </a:pPr>
            <a:r>
              <a:rPr lang="en-US" altLang="en-US" sz="2400" b="1">
                <a:solidFill>
                  <a:srgbClr val="FCFEB9"/>
                </a:solidFill>
                <a:effectLst>
                  <a:outerShdw blurRad="38100" dist="38100" dir="2700000" algn="tl">
                    <a:srgbClr val="000000"/>
                  </a:outerShdw>
                </a:effectLst>
                <a:latin typeface="Arial" charset="0"/>
              </a:rPr>
              <a:t>Ορ</a:t>
            </a:r>
            <a:r>
              <a:rPr lang="el-GR" altLang="en-US" sz="2400" b="1">
                <a:solidFill>
                  <a:srgbClr val="FCFEB9"/>
                </a:solidFill>
                <a:effectLst>
                  <a:outerShdw blurRad="38100" dist="38100" dir="2700000" algn="tl">
                    <a:srgbClr val="000000"/>
                  </a:outerShdw>
                </a:effectLst>
                <a:latin typeface="Arial" charset="0"/>
              </a:rPr>
              <a:t>γανισμού</a:t>
            </a:r>
            <a:endParaRPr lang="en-US" altLang="en-US" sz="2400" b="1">
              <a:solidFill>
                <a:srgbClr val="FCFEB9"/>
              </a:solidFill>
              <a:effectLst>
                <a:outerShdw blurRad="38100" dist="38100" dir="2700000" algn="tl">
                  <a:srgbClr val="000000"/>
                </a:outerShdw>
              </a:effectLst>
              <a:latin typeface="Arial" charset="0"/>
            </a:endParaRPr>
          </a:p>
        </p:txBody>
      </p:sp>
      <p:sp>
        <p:nvSpPr>
          <p:cNvPr id="746500" name="Rectangle 4">
            <a:extLst>
              <a:ext uri="{FF2B5EF4-FFF2-40B4-BE49-F238E27FC236}">
                <a16:creationId xmlns:a16="http://schemas.microsoft.com/office/drawing/2014/main" id="{C7A82A89-82AE-1DCB-5D70-68D843E491B0}"/>
              </a:ext>
            </a:extLst>
          </p:cNvPr>
          <p:cNvSpPr>
            <a:spLocks noChangeArrowheads="1"/>
          </p:cNvSpPr>
          <p:nvPr/>
        </p:nvSpPr>
        <p:spPr bwMode="auto">
          <a:xfrm>
            <a:off x="6300788" y="4797425"/>
            <a:ext cx="2376487" cy="1219200"/>
          </a:xfrm>
          <a:prstGeom prst="rect">
            <a:avLst/>
          </a:prstGeom>
          <a:solidFill>
            <a:srgbClr val="003366"/>
          </a:solidFill>
          <a:ln w="38100">
            <a:solidFill>
              <a:schemeClr val="tx1"/>
            </a:solidFill>
            <a:miter lim="800000"/>
            <a:headEnd/>
            <a:tailEnd/>
          </a:ln>
          <a:effectLst/>
        </p:spPr>
        <p:txBody>
          <a:bodyPr wrap="none" anchor="ctr"/>
          <a:lstStyle/>
          <a:p>
            <a:pPr algn="ctr">
              <a:defRPr/>
            </a:pPr>
            <a:r>
              <a:rPr lang="el-GR" altLang="en-US" sz="2400" b="1">
                <a:solidFill>
                  <a:srgbClr val="FCFEB9"/>
                </a:solidFill>
                <a:effectLst>
                  <a:outerShdw blurRad="38100" dist="38100" dir="2700000" algn="tl">
                    <a:srgbClr val="000000"/>
                  </a:outerShdw>
                </a:effectLst>
                <a:latin typeface="Arial" charset="0"/>
              </a:rPr>
              <a:t>Στ</a:t>
            </a:r>
            <a:r>
              <a:rPr lang="en-US" altLang="en-US" sz="2400" b="1">
                <a:solidFill>
                  <a:srgbClr val="FCFEB9"/>
                </a:solidFill>
                <a:effectLst>
                  <a:outerShdw blurRad="38100" dist="38100" dir="2700000" algn="tl">
                    <a:srgbClr val="000000"/>
                  </a:outerShdw>
                </a:effectLst>
                <a:latin typeface="Arial" charset="0"/>
              </a:rPr>
              <a:t>ό</a:t>
            </a:r>
            <a:r>
              <a:rPr lang="el-GR" altLang="en-US" sz="2400" b="1">
                <a:solidFill>
                  <a:srgbClr val="FCFEB9"/>
                </a:solidFill>
                <a:effectLst>
                  <a:outerShdw blurRad="38100" dist="38100" dir="2700000" algn="tl">
                    <a:srgbClr val="000000"/>
                  </a:outerShdw>
                </a:effectLst>
                <a:latin typeface="Arial" charset="0"/>
              </a:rPr>
              <a:t>χοι των </a:t>
            </a:r>
          </a:p>
          <a:p>
            <a:pPr algn="ctr">
              <a:defRPr/>
            </a:pPr>
            <a:r>
              <a:rPr lang="el-GR" altLang="en-US" sz="2400" b="1">
                <a:solidFill>
                  <a:srgbClr val="FCFEB9"/>
                </a:solidFill>
                <a:effectLst>
                  <a:outerShdw blurRad="38100" dist="38100" dir="2700000" algn="tl">
                    <a:srgbClr val="000000"/>
                  </a:outerShdw>
                </a:effectLst>
                <a:latin typeface="Arial" charset="0"/>
              </a:rPr>
              <a:t>εργαζομένων </a:t>
            </a:r>
          </a:p>
          <a:p>
            <a:pPr algn="ctr">
              <a:defRPr/>
            </a:pPr>
            <a:r>
              <a:rPr lang="el-GR" altLang="en-US" sz="2400" b="1">
                <a:solidFill>
                  <a:srgbClr val="FCFEB9"/>
                </a:solidFill>
                <a:effectLst>
                  <a:outerShdw blurRad="38100" dist="38100" dir="2700000" algn="tl">
                    <a:srgbClr val="000000"/>
                  </a:outerShdw>
                </a:effectLst>
                <a:latin typeface="Arial" charset="0"/>
              </a:rPr>
              <a:t>μας</a:t>
            </a:r>
            <a:endParaRPr lang="en-US" altLang="en-US" sz="2400" b="1">
              <a:solidFill>
                <a:srgbClr val="FCFEB9"/>
              </a:solidFill>
              <a:effectLst>
                <a:outerShdw blurRad="38100" dist="38100" dir="2700000" algn="tl">
                  <a:srgbClr val="000000"/>
                </a:outerShdw>
              </a:effectLst>
              <a:latin typeface="Arial" charset="0"/>
            </a:endParaRPr>
          </a:p>
        </p:txBody>
      </p:sp>
      <p:sp>
        <p:nvSpPr>
          <p:cNvPr id="746501" name="Rectangle 5">
            <a:extLst>
              <a:ext uri="{FF2B5EF4-FFF2-40B4-BE49-F238E27FC236}">
                <a16:creationId xmlns:a16="http://schemas.microsoft.com/office/drawing/2014/main" id="{6CAE0BA3-BA80-149B-283B-4D736655D57E}"/>
              </a:ext>
            </a:extLst>
          </p:cNvPr>
          <p:cNvSpPr>
            <a:spLocks noChangeArrowheads="1"/>
          </p:cNvSpPr>
          <p:nvPr/>
        </p:nvSpPr>
        <p:spPr bwMode="auto">
          <a:xfrm>
            <a:off x="1763713" y="4868863"/>
            <a:ext cx="2057400" cy="1219200"/>
          </a:xfrm>
          <a:prstGeom prst="rect">
            <a:avLst/>
          </a:prstGeom>
          <a:solidFill>
            <a:srgbClr val="003366"/>
          </a:solidFill>
          <a:ln w="38100">
            <a:solidFill>
              <a:schemeClr val="tx1"/>
            </a:solidFill>
            <a:miter lim="800000"/>
            <a:headEnd/>
            <a:tailEnd/>
          </a:ln>
          <a:effectLst/>
        </p:spPr>
        <p:txBody>
          <a:bodyPr wrap="none" anchor="ctr"/>
          <a:lstStyle/>
          <a:p>
            <a:pPr algn="ctr">
              <a:defRPr/>
            </a:pPr>
            <a:r>
              <a:rPr lang="el-GR" altLang="en-US" sz="2400" b="1">
                <a:solidFill>
                  <a:srgbClr val="FCFEB9"/>
                </a:solidFill>
                <a:effectLst>
                  <a:outerShdw blurRad="38100" dist="38100" dir="2700000" algn="tl">
                    <a:srgbClr val="000000"/>
                  </a:outerShdw>
                </a:effectLst>
                <a:latin typeface="Arial" charset="0"/>
              </a:rPr>
              <a:t>Κοινωνικοί </a:t>
            </a:r>
          </a:p>
          <a:p>
            <a:pPr algn="ctr">
              <a:defRPr/>
            </a:pPr>
            <a:r>
              <a:rPr lang="en-US" altLang="en-US" sz="2400" b="1">
                <a:solidFill>
                  <a:srgbClr val="FCFEB9"/>
                </a:solidFill>
                <a:effectLst>
                  <a:outerShdw blurRad="38100" dist="38100" dir="2700000" algn="tl">
                    <a:srgbClr val="000000"/>
                  </a:outerShdw>
                </a:effectLst>
                <a:latin typeface="Arial" charset="0"/>
              </a:rPr>
              <a:t>Σ</a:t>
            </a:r>
            <a:r>
              <a:rPr lang="el-GR" altLang="en-US" sz="2400" b="1">
                <a:solidFill>
                  <a:srgbClr val="FCFEB9"/>
                </a:solidFill>
                <a:effectLst>
                  <a:outerShdw blurRad="38100" dist="38100" dir="2700000" algn="tl">
                    <a:srgbClr val="000000"/>
                  </a:outerShdw>
                </a:effectLst>
                <a:latin typeface="Arial" charset="0"/>
              </a:rPr>
              <a:t>τόχοι</a:t>
            </a:r>
            <a:endParaRPr lang="en-US" altLang="en-US" sz="2400" b="1">
              <a:solidFill>
                <a:srgbClr val="FCFEB9"/>
              </a:solidFill>
              <a:effectLst>
                <a:outerShdw blurRad="38100" dist="38100" dir="2700000" algn="tl">
                  <a:srgbClr val="000000"/>
                </a:outerShdw>
              </a:effectLst>
              <a:latin typeface="Arial" charset="0"/>
            </a:endParaRPr>
          </a:p>
        </p:txBody>
      </p:sp>
      <p:sp>
        <p:nvSpPr>
          <p:cNvPr id="24583" name="Rectangle 6">
            <a:extLst>
              <a:ext uri="{FF2B5EF4-FFF2-40B4-BE49-F238E27FC236}">
                <a16:creationId xmlns:a16="http://schemas.microsoft.com/office/drawing/2014/main" id="{BDD795A6-0D5E-EBCD-FC65-DA90E5DDDBD8}"/>
              </a:ext>
            </a:extLst>
          </p:cNvPr>
          <p:cNvSpPr>
            <a:spLocks noGrp="1" noChangeArrowheads="1"/>
          </p:cNvSpPr>
          <p:nvPr>
            <p:ph type="title" idx="4294967295"/>
          </p:nvPr>
        </p:nvSpPr>
        <p:spPr/>
        <p:txBody>
          <a:bodyPr anchorCtr="0"/>
          <a:lstStyle/>
          <a:p>
            <a:pPr eaLnBrk="1" hangingPunct="1">
              <a:defRPr/>
            </a:pPr>
            <a:r>
              <a:rPr lang="el-GR" b="0"/>
              <a:t>Η ΔΑΔ εξυπηρετεί 3 περιοχές:</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0"/>
                                  </p:stCondLst>
                                  <p:childTnLst>
                                    <p:set>
                                      <p:cBhvr>
                                        <p:cTn id="6" dur="1" fill="hold">
                                          <p:stCondLst>
                                            <p:cond delay="0"/>
                                          </p:stCondLst>
                                        </p:cTn>
                                        <p:tgtEl>
                                          <p:spTgt spid="746499"/>
                                        </p:tgtEl>
                                        <p:attrNameLst>
                                          <p:attrName>style.visibility</p:attrName>
                                        </p:attrNameLst>
                                      </p:cBhvr>
                                      <p:to>
                                        <p:strVal val="visible"/>
                                      </p:to>
                                    </p:set>
                                    <p:anim calcmode="lin" valueType="num">
                                      <p:cBhvr>
                                        <p:cTn id="7" dur="500" fill="hold"/>
                                        <p:tgtEl>
                                          <p:spTgt spid="746499"/>
                                        </p:tgtEl>
                                        <p:attrNameLst>
                                          <p:attrName>ppt_w</p:attrName>
                                        </p:attrNameLst>
                                      </p:cBhvr>
                                      <p:tavLst>
                                        <p:tav tm="0">
                                          <p:val>
                                            <p:fltVal val="0"/>
                                          </p:val>
                                        </p:tav>
                                        <p:tav tm="100000">
                                          <p:val>
                                            <p:strVal val="#ppt_w"/>
                                          </p:val>
                                        </p:tav>
                                      </p:tavLst>
                                    </p:anim>
                                    <p:anim calcmode="lin" valueType="num">
                                      <p:cBhvr>
                                        <p:cTn id="8" dur="500" fill="hold"/>
                                        <p:tgtEl>
                                          <p:spTgt spid="746499"/>
                                        </p:tgtEl>
                                        <p:attrNameLst>
                                          <p:attrName>ppt_h</p:attrName>
                                        </p:attrNameLst>
                                      </p:cBhvr>
                                      <p:tavLst>
                                        <p:tav tm="0">
                                          <p:val>
                                            <p:fltVal val="0"/>
                                          </p:val>
                                        </p:tav>
                                        <p:tav tm="100000">
                                          <p:val>
                                            <p:strVal val="#ppt_h"/>
                                          </p:val>
                                        </p:tav>
                                      </p:tavLst>
                                    </p:anim>
                                    <p:anim calcmode="lin" valueType="num">
                                      <p:cBhvr>
                                        <p:cTn id="9" dur="500" fill="hold"/>
                                        <p:tgtEl>
                                          <p:spTgt spid="746499"/>
                                        </p:tgtEl>
                                        <p:attrNameLst>
                                          <p:attrName>ppt_x</p:attrName>
                                        </p:attrNameLst>
                                      </p:cBhvr>
                                      <p:tavLst>
                                        <p:tav tm="0">
                                          <p:val>
                                            <p:fltVal val="0.5"/>
                                          </p:val>
                                        </p:tav>
                                        <p:tav tm="100000">
                                          <p:val>
                                            <p:strVal val="#ppt_x"/>
                                          </p:val>
                                        </p:tav>
                                      </p:tavLst>
                                    </p:anim>
                                    <p:anim calcmode="lin" valueType="num">
                                      <p:cBhvr>
                                        <p:cTn id="10" dur="500" fill="hold"/>
                                        <p:tgtEl>
                                          <p:spTgt spid="746499"/>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23" presetClass="entr" presetSubtype="528" fill="hold" grpId="0" nodeType="afterEffect">
                                  <p:stCondLst>
                                    <p:cond delay="1000"/>
                                  </p:stCondLst>
                                  <p:childTnLst>
                                    <p:set>
                                      <p:cBhvr>
                                        <p:cTn id="13" dur="1" fill="hold">
                                          <p:stCondLst>
                                            <p:cond delay="0"/>
                                          </p:stCondLst>
                                        </p:cTn>
                                        <p:tgtEl>
                                          <p:spTgt spid="746500"/>
                                        </p:tgtEl>
                                        <p:attrNameLst>
                                          <p:attrName>style.visibility</p:attrName>
                                        </p:attrNameLst>
                                      </p:cBhvr>
                                      <p:to>
                                        <p:strVal val="visible"/>
                                      </p:to>
                                    </p:set>
                                    <p:anim calcmode="lin" valueType="num">
                                      <p:cBhvr>
                                        <p:cTn id="14" dur="500" fill="hold"/>
                                        <p:tgtEl>
                                          <p:spTgt spid="746500"/>
                                        </p:tgtEl>
                                        <p:attrNameLst>
                                          <p:attrName>ppt_w</p:attrName>
                                        </p:attrNameLst>
                                      </p:cBhvr>
                                      <p:tavLst>
                                        <p:tav tm="0">
                                          <p:val>
                                            <p:fltVal val="0"/>
                                          </p:val>
                                        </p:tav>
                                        <p:tav tm="100000">
                                          <p:val>
                                            <p:strVal val="#ppt_w"/>
                                          </p:val>
                                        </p:tav>
                                      </p:tavLst>
                                    </p:anim>
                                    <p:anim calcmode="lin" valueType="num">
                                      <p:cBhvr>
                                        <p:cTn id="15" dur="500" fill="hold"/>
                                        <p:tgtEl>
                                          <p:spTgt spid="746500"/>
                                        </p:tgtEl>
                                        <p:attrNameLst>
                                          <p:attrName>ppt_h</p:attrName>
                                        </p:attrNameLst>
                                      </p:cBhvr>
                                      <p:tavLst>
                                        <p:tav tm="0">
                                          <p:val>
                                            <p:fltVal val="0"/>
                                          </p:val>
                                        </p:tav>
                                        <p:tav tm="100000">
                                          <p:val>
                                            <p:strVal val="#ppt_h"/>
                                          </p:val>
                                        </p:tav>
                                      </p:tavLst>
                                    </p:anim>
                                    <p:anim calcmode="lin" valueType="num">
                                      <p:cBhvr>
                                        <p:cTn id="16" dur="500" fill="hold"/>
                                        <p:tgtEl>
                                          <p:spTgt spid="746500"/>
                                        </p:tgtEl>
                                        <p:attrNameLst>
                                          <p:attrName>ppt_x</p:attrName>
                                        </p:attrNameLst>
                                      </p:cBhvr>
                                      <p:tavLst>
                                        <p:tav tm="0">
                                          <p:val>
                                            <p:fltVal val="0.5"/>
                                          </p:val>
                                        </p:tav>
                                        <p:tav tm="100000">
                                          <p:val>
                                            <p:strVal val="#ppt_x"/>
                                          </p:val>
                                        </p:tav>
                                      </p:tavLst>
                                    </p:anim>
                                    <p:anim calcmode="lin" valueType="num">
                                      <p:cBhvr>
                                        <p:cTn id="17" dur="500" fill="hold"/>
                                        <p:tgtEl>
                                          <p:spTgt spid="746500"/>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3000"/>
                            </p:stCondLst>
                            <p:childTnLst>
                              <p:par>
                                <p:cTn id="19" presetID="23" presetClass="entr" presetSubtype="528" fill="hold" grpId="0" nodeType="afterEffect">
                                  <p:stCondLst>
                                    <p:cond delay="1000"/>
                                  </p:stCondLst>
                                  <p:childTnLst>
                                    <p:set>
                                      <p:cBhvr>
                                        <p:cTn id="20" dur="1" fill="hold">
                                          <p:stCondLst>
                                            <p:cond delay="0"/>
                                          </p:stCondLst>
                                        </p:cTn>
                                        <p:tgtEl>
                                          <p:spTgt spid="746501"/>
                                        </p:tgtEl>
                                        <p:attrNameLst>
                                          <p:attrName>style.visibility</p:attrName>
                                        </p:attrNameLst>
                                      </p:cBhvr>
                                      <p:to>
                                        <p:strVal val="visible"/>
                                      </p:to>
                                    </p:set>
                                    <p:anim calcmode="lin" valueType="num">
                                      <p:cBhvr>
                                        <p:cTn id="21" dur="500" fill="hold"/>
                                        <p:tgtEl>
                                          <p:spTgt spid="746501"/>
                                        </p:tgtEl>
                                        <p:attrNameLst>
                                          <p:attrName>ppt_w</p:attrName>
                                        </p:attrNameLst>
                                      </p:cBhvr>
                                      <p:tavLst>
                                        <p:tav tm="0">
                                          <p:val>
                                            <p:fltVal val="0"/>
                                          </p:val>
                                        </p:tav>
                                        <p:tav tm="100000">
                                          <p:val>
                                            <p:strVal val="#ppt_w"/>
                                          </p:val>
                                        </p:tav>
                                      </p:tavLst>
                                    </p:anim>
                                    <p:anim calcmode="lin" valueType="num">
                                      <p:cBhvr>
                                        <p:cTn id="22" dur="500" fill="hold"/>
                                        <p:tgtEl>
                                          <p:spTgt spid="746501"/>
                                        </p:tgtEl>
                                        <p:attrNameLst>
                                          <p:attrName>ppt_h</p:attrName>
                                        </p:attrNameLst>
                                      </p:cBhvr>
                                      <p:tavLst>
                                        <p:tav tm="0">
                                          <p:val>
                                            <p:fltVal val="0"/>
                                          </p:val>
                                        </p:tav>
                                        <p:tav tm="100000">
                                          <p:val>
                                            <p:strVal val="#ppt_h"/>
                                          </p:val>
                                        </p:tav>
                                      </p:tavLst>
                                    </p:anim>
                                    <p:anim calcmode="lin" valueType="num">
                                      <p:cBhvr>
                                        <p:cTn id="23" dur="500" fill="hold"/>
                                        <p:tgtEl>
                                          <p:spTgt spid="746501"/>
                                        </p:tgtEl>
                                        <p:attrNameLst>
                                          <p:attrName>ppt_x</p:attrName>
                                        </p:attrNameLst>
                                      </p:cBhvr>
                                      <p:tavLst>
                                        <p:tav tm="0">
                                          <p:val>
                                            <p:fltVal val="0.5"/>
                                          </p:val>
                                        </p:tav>
                                        <p:tav tm="100000">
                                          <p:val>
                                            <p:strVal val="#ppt_x"/>
                                          </p:val>
                                        </p:tav>
                                      </p:tavLst>
                                    </p:anim>
                                    <p:anim calcmode="lin" valueType="num">
                                      <p:cBhvr>
                                        <p:cTn id="24" dur="500" fill="hold"/>
                                        <p:tgtEl>
                                          <p:spTgt spid="74650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499" grpId="0" animBg="1" autoUpdateAnimBg="0"/>
      <p:bldP spid="746500" grpId="0" animBg="1" autoUpdateAnimBg="0"/>
      <p:bldP spid="74650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 Θέση αριθμού διαφάνειας">
            <a:extLst>
              <a:ext uri="{FF2B5EF4-FFF2-40B4-BE49-F238E27FC236}">
                <a16:creationId xmlns:a16="http://schemas.microsoft.com/office/drawing/2014/main" id="{CC6DD278-7D7A-1DBC-1AE8-6AF0FDDF6EAB}"/>
              </a:ext>
            </a:extLst>
          </p:cNvPr>
          <p:cNvSpPr txBox="1">
            <a:spLocks noGrp="1"/>
          </p:cNvSpPr>
          <p:nvPr/>
        </p:nvSpPr>
        <p:spPr bwMode="auto">
          <a:xfrm>
            <a:off x="8316913" y="6453188"/>
            <a:ext cx="36988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F911D5FC-B604-4880-8F3C-98E981A8A9B7}" type="slidenum">
              <a:rPr lang="en-US" altLang="el-GR" sz="1000">
                <a:latin typeface="Arial" panose="020B0604020202020204" pitchFamily="34" charset="0"/>
              </a:rPr>
              <a:pPr algn="r" eaLnBrk="1" hangingPunct="1"/>
              <a:t>24</a:t>
            </a:fld>
            <a:endParaRPr lang="en-US" altLang="el-GR" sz="1000">
              <a:latin typeface="Arial" panose="020B0604020202020204" pitchFamily="34" charset="0"/>
            </a:endParaRPr>
          </a:p>
        </p:txBody>
      </p:sp>
      <p:sp>
        <p:nvSpPr>
          <p:cNvPr id="26627" name="Rectangle 2">
            <a:extLst>
              <a:ext uri="{FF2B5EF4-FFF2-40B4-BE49-F238E27FC236}">
                <a16:creationId xmlns:a16="http://schemas.microsoft.com/office/drawing/2014/main" id="{8F7BF405-2D49-6FEC-2CE3-615E5F6B30C9}"/>
              </a:ext>
            </a:extLst>
          </p:cNvPr>
          <p:cNvSpPr>
            <a:spLocks noChangeArrowheads="1"/>
          </p:cNvSpPr>
          <p:nvPr/>
        </p:nvSpPr>
        <p:spPr bwMode="auto">
          <a:xfrm>
            <a:off x="3132138" y="1216025"/>
            <a:ext cx="304800" cy="4805363"/>
          </a:xfrm>
          <a:prstGeom prst="rect">
            <a:avLst/>
          </a:prstGeom>
          <a:solidFill>
            <a:srgbClr val="000066"/>
          </a:solidFill>
          <a:ln w="12700">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l-GR" altLang="el-GR">
              <a:latin typeface="Arial" panose="020B0604020202020204" pitchFamily="34" charset="0"/>
            </a:endParaRPr>
          </a:p>
        </p:txBody>
      </p:sp>
      <p:sp>
        <p:nvSpPr>
          <p:cNvPr id="26628" name="Line 3">
            <a:extLst>
              <a:ext uri="{FF2B5EF4-FFF2-40B4-BE49-F238E27FC236}">
                <a16:creationId xmlns:a16="http://schemas.microsoft.com/office/drawing/2014/main" id="{6038C959-B765-F1C2-A15E-65DE86B3FC20}"/>
              </a:ext>
            </a:extLst>
          </p:cNvPr>
          <p:cNvSpPr>
            <a:spLocks noChangeShapeType="1"/>
          </p:cNvSpPr>
          <p:nvPr/>
        </p:nvSpPr>
        <p:spPr bwMode="auto">
          <a:xfrm flipH="1">
            <a:off x="3519488" y="2492375"/>
            <a:ext cx="5399087" cy="0"/>
          </a:xfrm>
          <a:prstGeom prst="line">
            <a:avLst/>
          </a:prstGeom>
          <a:noFill/>
          <a:ln w="50800">
            <a:solidFill>
              <a:srgbClr val="FF0000"/>
            </a:solidFill>
            <a:round/>
            <a:headE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629" name="Line 6">
            <a:extLst>
              <a:ext uri="{FF2B5EF4-FFF2-40B4-BE49-F238E27FC236}">
                <a16:creationId xmlns:a16="http://schemas.microsoft.com/office/drawing/2014/main" id="{DCD70F98-C76F-C646-CB3D-EA0BA97D5EA5}"/>
              </a:ext>
            </a:extLst>
          </p:cNvPr>
          <p:cNvSpPr>
            <a:spLocks noChangeShapeType="1"/>
          </p:cNvSpPr>
          <p:nvPr/>
        </p:nvSpPr>
        <p:spPr bwMode="auto">
          <a:xfrm flipH="1">
            <a:off x="3563938" y="4978400"/>
            <a:ext cx="5399087" cy="34925"/>
          </a:xfrm>
          <a:prstGeom prst="line">
            <a:avLst/>
          </a:prstGeom>
          <a:noFill/>
          <a:ln w="50800">
            <a:solidFill>
              <a:srgbClr val="FF0000"/>
            </a:solidFill>
            <a:round/>
            <a:headE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630" name="Line 7">
            <a:extLst>
              <a:ext uri="{FF2B5EF4-FFF2-40B4-BE49-F238E27FC236}">
                <a16:creationId xmlns:a16="http://schemas.microsoft.com/office/drawing/2014/main" id="{FF971921-EBC8-90D0-FDF8-59032314AFA7}"/>
              </a:ext>
            </a:extLst>
          </p:cNvPr>
          <p:cNvSpPr>
            <a:spLocks noChangeShapeType="1"/>
          </p:cNvSpPr>
          <p:nvPr/>
        </p:nvSpPr>
        <p:spPr bwMode="auto">
          <a:xfrm flipH="1">
            <a:off x="3563938" y="5805488"/>
            <a:ext cx="5399087" cy="0"/>
          </a:xfrm>
          <a:prstGeom prst="line">
            <a:avLst/>
          </a:prstGeom>
          <a:noFill/>
          <a:ln w="50800">
            <a:solidFill>
              <a:srgbClr val="FF0000"/>
            </a:solidFill>
            <a:round/>
            <a:headE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5384" name="AutoShape 8">
            <a:extLst>
              <a:ext uri="{FF2B5EF4-FFF2-40B4-BE49-F238E27FC236}">
                <a16:creationId xmlns:a16="http://schemas.microsoft.com/office/drawing/2014/main" id="{80BCBFDE-2F0C-48CC-C4B8-F53C620D5A3C}"/>
              </a:ext>
            </a:extLst>
          </p:cNvPr>
          <p:cNvSpPr>
            <a:spLocks noChangeArrowheads="1"/>
          </p:cNvSpPr>
          <p:nvPr/>
        </p:nvSpPr>
        <p:spPr bwMode="auto">
          <a:xfrm>
            <a:off x="1187450" y="2133600"/>
            <a:ext cx="1871663" cy="2989263"/>
          </a:xfrm>
          <a:prstGeom prst="rightArrow">
            <a:avLst>
              <a:gd name="adj1" fmla="val 75000"/>
              <a:gd name="adj2" fmla="val 51593"/>
            </a:avLst>
          </a:prstGeom>
          <a:solidFill>
            <a:srgbClr val="003366"/>
          </a:solidFill>
          <a:ln w="38100">
            <a:solidFill>
              <a:schemeClr val="tx1"/>
            </a:solidFill>
            <a:miter lim="800000"/>
            <a:headEnd/>
            <a:tailEnd/>
          </a:ln>
          <a:effectLst>
            <a:prstShdw prst="shdw17" dist="17961" dir="2700000">
              <a:schemeClr val="tx1">
                <a:gamma/>
                <a:shade val="60000"/>
                <a:invGamma/>
              </a:schemeClr>
            </a:prstShdw>
          </a:effectLst>
        </p:spPr>
        <p:txBody>
          <a:bodyPr wrap="none" lIns="198000" anchor="ctr"/>
          <a:lstStyle/>
          <a:p>
            <a:pPr>
              <a:defRPr/>
            </a:pPr>
            <a:r>
              <a:rPr lang="el-GR" sz="2400">
                <a:solidFill>
                  <a:schemeClr val="bg1"/>
                </a:solidFill>
                <a:latin typeface="Arial" charset="0"/>
              </a:rPr>
              <a:t>Ταχεία</a:t>
            </a:r>
            <a:endParaRPr lang="en-US" sz="2400">
              <a:solidFill>
                <a:schemeClr val="bg1"/>
              </a:solidFill>
              <a:latin typeface="Arial" charset="0"/>
            </a:endParaRPr>
          </a:p>
          <a:p>
            <a:pPr>
              <a:defRPr/>
            </a:pPr>
            <a:r>
              <a:rPr lang="el-GR" sz="2400">
                <a:solidFill>
                  <a:schemeClr val="bg1"/>
                </a:solidFill>
                <a:latin typeface="Arial" charset="0"/>
              </a:rPr>
              <a:t>Ανάπτυξη!</a:t>
            </a:r>
            <a:endParaRPr lang="en-AU" sz="2400">
              <a:solidFill>
                <a:schemeClr val="bg1"/>
              </a:solidFill>
              <a:latin typeface="Arial" charset="0"/>
            </a:endParaRPr>
          </a:p>
        </p:txBody>
      </p:sp>
      <p:sp>
        <p:nvSpPr>
          <p:cNvPr id="1125385" name="Rectangle 9">
            <a:extLst>
              <a:ext uri="{FF2B5EF4-FFF2-40B4-BE49-F238E27FC236}">
                <a16:creationId xmlns:a16="http://schemas.microsoft.com/office/drawing/2014/main" id="{D967DF7A-C173-143C-BA05-16609DA755FA}"/>
              </a:ext>
            </a:extLst>
          </p:cNvPr>
          <p:cNvSpPr>
            <a:spLocks noChangeArrowheads="1"/>
          </p:cNvSpPr>
          <p:nvPr/>
        </p:nvSpPr>
        <p:spPr bwMode="auto">
          <a:xfrm>
            <a:off x="3816350" y="1052513"/>
            <a:ext cx="54356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95000"/>
              </a:spcBef>
            </a:pPr>
            <a:r>
              <a:rPr lang="el-GR" altLang="el-GR" sz="2800">
                <a:latin typeface="Arial" panose="020B0604020202020204" pitchFamily="34" charset="0"/>
              </a:rPr>
              <a:t>«5 δυνάμεις»: Οικονομικοί, Εξωτερικό περιβάλλον, Κοινωνικοί, Πολιτικοί, Νομικοί</a:t>
            </a:r>
          </a:p>
          <a:p>
            <a:pPr>
              <a:spcBef>
                <a:spcPct val="95000"/>
              </a:spcBef>
            </a:pPr>
            <a:r>
              <a:rPr lang="el-GR" altLang="el-GR" sz="2800">
                <a:latin typeface="Arial" panose="020B0604020202020204" pitchFamily="34" charset="0"/>
              </a:rPr>
              <a:t>Εργατική Δύναμη - Δημογραφικοί</a:t>
            </a:r>
            <a:endParaRPr lang="en-AU" altLang="el-GR" sz="2800">
              <a:latin typeface="Arial" panose="020B0604020202020204" pitchFamily="34" charset="0"/>
            </a:endParaRPr>
          </a:p>
          <a:p>
            <a:pPr>
              <a:spcBef>
                <a:spcPct val="95000"/>
              </a:spcBef>
            </a:pPr>
            <a:r>
              <a:rPr lang="el-GR" altLang="el-GR" sz="2800">
                <a:latin typeface="Arial" panose="020B0604020202020204" pitchFamily="34" charset="0"/>
              </a:rPr>
              <a:t>Οργανωσιακή Κουλτούρα</a:t>
            </a:r>
          </a:p>
          <a:p>
            <a:pPr>
              <a:spcBef>
                <a:spcPct val="95000"/>
              </a:spcBef>
            </a:pPr>
            <a:r>
              <a:rPr lang="el-GR" altLang="el-GR" sz="2800">
                <a:latin typeface="Arial" panose="020B0604020202020204" pitchFamily="34" charset="0"/>
              </a:rPr>
              <a:t>Στρατηγική</a:t>
            </a:r>
          </a:p>
          <a:p>
            <a:pPr>
              <a:spcBef>
                <a:spcPct val="95000"/>
              </a:spcBef>
            </a:pPr>
            <a:r>
              <a:rPr lang="el-GR" altLang="el-GR" sz="2800">
                <a:latin typeface="Arial" panose="020B0604020202020204" pitchFamily="34" charset="0"/>
              </a:rPr>
              <a:t>Τεχνολογικοί</a:t>
            </a:r>
            <a:endParaRPr lang="en-AU" altLang="el-GR" sz="2800">
              <a:latin typeface="Arial" panose="020B0604020202020204" pitchFamily="34" charset="0"/>
            </a:endParaRPr>
          </a:p>
        </p:txBody>
      </p:sp>
      <p:sp>
        <p:nvSpPr>
          <p:cNvPr id="26633" name="Rectangle 10">
            <a:extLst>
              <a:ext uri="{FF2B5EF4-FFF2-40B4-BE49-F238E27FC236}">
                <a16:creationId xmlns:a16="http://schemas.microsoft.com/office/drawing/2014/main" id="{5A89BBEE-2978-9017-20E0-0F0A5B8515CE}"/>
              </a:ext>
            </a:extLst>
          </p:cNvPr>
          <p:cNvSpPr>
            <a:spLocks noGrp="1" noChangeArrowheads="1"/>
          </p:cNvSpPr>
          <p:nvPr>
            <p:ph type="title" idx="4294967295"/>
          </p:nvPr>
        </p:nvSpPr>
        <p:spPr>
          <a:xfrm>
            <a:off x="468313" y="0"/>
            <a:ext cx="8229600" cy="908050"/>
          </a:xfrm>
        </p:spPr>
        <p:txBody>
          <a:bodyPr anchorCtr="0"/>
          <a:lstStyle/>
          <a:p>
            <a:pPr eaLnBrk="1" hangingPunct="1">
              <a:defRPr/>
            </a:pPr>
            <a:r>
              <a:rPr lang="el-GR" b="0"/>
              <a:t>Παράγοντες Επηρεασμού</a:t>
            </a:r>
            <a:endParaRPr lang="en-US" b="0"/>
          </a:p>
        </p:txBody>
      </p:sp>
      <p:sp>
        <p:nvSpPr>
          <p:cNvPr id="26634" name="Line 11">
            <a:extLst>
              <a:ext uri="{FF2B5EF4-FFF2-40B4-BE49-F238E27FC236}">
                <a16:creationId xmlns:a16="http://schemas.microsoft.com/office/drawing/2014/main" id="{3AFB7099-CA7D-4220-4C57-CD13415A77D8}"/>
              </a:ext>
            </a:extLst>
          </p:cNvPr>
          <p:cNvSpPr>
            <a:spLocks noChangeShapeType="1"/>
          </p:cNvSpPr>
          <p:nvPr/>
        </p:nvSpPr>
        <p:spPr bwMode="auto">
          <a:xfrm flipH="1">
            <a:off x="3492500" y="3357563"/>
            <a:ext cx="5399088" cy="0"/>
          </a:xfrm>
          <a:prstGeom prst="line">
            <a:avLst/>
          </a:prstGeom>
          <a:noFill/>
          <a:ln w="50800">
            <a:solidFill>
              <a:srgbClr val="FF0000"/>
            </a:solidFill>
            <a:round/>
            <a:headE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635" name="Line 12">
            <a:extLst>
              <a:ext uri="{FF2B5EF4-FFF2-40B4-BE49-F238E27FC236}">
                <a16:creationId xmlns:a16="http://schemas.microsoft.com/office/drawing/2014/main" id="{2C2EF353-ACFA-9AEB-19AC-09F6BE8D4C88}"/>
              </a:ext>
            </a:extLst>
          </p:cNvPr>
          <p:cNvSpPr>
            <a:spLocks noChangeShapeType="1"/>
          </p:cNvSpPr>
          <p:nvPr/>
        </p:nvSpPr>
        <p:spPr bwMode="auto">
          <a:xfrm flipH="1">
            <a:off x="3492500" y="4221163"/>
            <a:ext cx="5399088" cy="0"/>
          </a:xfrm>
          <a:prstGeom prst="line">
            <a:avLst/>
          </a:prstGeom>
          <a:noFill/>
          <a:ln w="50800">
            <a:solidFill>
              <a:srgbClr val="FF0000"/>
            </a:solidFill>
            <a:round/>
            <a:headE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1125385">
                                            <p:txEl>
                                              <p:pRg st="0" end="0"/>
                                            </p:txEl>
                                          </p:spTgt>
                                        </p:tgtEl>
                                        <p:attrNameLst>
                                          <p:attrName>style.visibility</p:attrName>
                                        </p:attrNameLst>
                                      </p:cBhvr>
                                      <p:to>
                                        <p:strVal val="visible"/>
                                      </p:to>
                                    </p:set>
                                    <p:anim calcmode="lin" valueType="num">
                                      <p:cBhvr additive="base">
                                        <p:cTn id="7" dur="500" fill="hold"/>
                                        <p:tgtEl>
                                          <p:spTgt spid="112538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538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2" fill="hold" grpId="0" nodeType="afterEffect">
                                  <p:stCondLst>
                                    <p:cond delay="1000"/>
                                  </p:stCondLst>
                                  <p:childTnLst>
                                    <p:set>
                                      <p:cBhvr>
                                        <p:cTn id="11" dur="1" fill="hold">
                                          <p:stCondLst>
                                            <p:cond delay="0"/>
                                          </p:stCondLst>
                                        </p:cTn>
                                        <p:tgtEl>
                                          <p:spTgt spid="1125385">
                                            <p:txEl>
                                              <p:pRg st="1" end="1"/>
                                            </p:txEl>
                                          </p:spTgt>
                                        </p:tgtEl>
                                        <p:attrNameLst>
                                          <p:attrName>style.visibility</p:attrName>
                                        </p:attrNameLst>
                                      </p:cBhvr>
                                      <p:to>
                                        <p:strVal val="visible"/>
                                      </p:to>
                                    </p:set>
                                    <p:anim calcmode="lin" valueType="num">
                                      <p:cBhvr additive="base">
                                        <p:cTn id="12" dur="500" fill="hold"/>
                                        <p:tgtEl>
                                          <p:spTgt spid="112538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12538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2" fill="hold" grpId="0" nodeType="afterEffect">
                                  <p:stCondLst>
                                    <p:cond delay="1000"/>
                                  </p:stCondLst>
                                  <p:childTnLst>
                                    <p:set>
                                      <p:cBhvr>
                                        <p:cTn id="16" dur="1" fill="hold">
                                          <p:stCondLst>
                                            <p:cond delay="0"/>
                                          </p:stCondLst>
                                        </p:cTn>
                                        <p:tgtEl>
                                          <p:spTgt spid="1125385">
                                            <p:txEl>
                                              <p:pRg st="2" end="2"/>
                                            </p:txEl>
                                          </p:spTgt>
                                        </p:tgtEl>
                                        <p:attrNameLst>
                                          <p:attrName>style.visibility</p:attrName>
                                        </p:attrNameLst>
                                      </p:cBhvr>
                                      <p:to>
                                        <p:strVal val="visible"/>
                                      </p:to>
                                    </p:set>
                                    <p:anim calcmode="lin" valueType="num">
                                      <p:cBhvr additive="base">
                                        <p:cTn id="17" dur="500" fill="hold"/>
                                        <p:tgtEl>
                                          <p:spTgt spid="112538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2538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2" fill="hold" grpId="0" nodeType="afterEffect">
                                  <p:stCondLst>
                                    <p:cond delay="1000"/>
                                  </p:stCondLst>
                                  <p:childTnLst>
                                    <p:set>
                                      <p:cBhvr>
                                        <p:cTn id="21" dur="1" fill="hold">
                                          <p:stCondLst>
                                            <p:cond delay="0"/>
                                          </p:stCondLst>
                                        </p:cTn>
                                        <p:tgtEl>
                                          <p:spTgt spid="1125385">
                                            <p:txEl>
                                              <p:pRg st="3" end="3"/>
                                            </p:txEl>
                                          </p:spTgt>
                                        </p:tgtEl>
                                        <p:attrNameLst>
                                          <p:attrName>style.visibility</p:attrName>
                                        </p:attrNameLst>
                                      </p:cBhvr>
                                      <p:to>
                                        <p:strVal val="visible"/>
                                      </p:to>
                                    </p:set>
                                    <p:anim calcmode="lin" valueType="num">
                                      <p:cBhvr additive="base">
                                        <p:cTn id="22" dur="500" fill="hold"/>
                                        <p:tgtEl>
                                          <p:spTgt spid="112538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125385">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2" fill="hold" grpId="0" nodeType="afterEffect">
                                  <p:stCondLst>
                                    <p:cond delay="1000"/>
                                  </p:stCondLst>
                                  <p:childTnLst>
                                    <p:set>
                                      <p:cBhvr>
                                        <p:cTn id="26" dur="1" fill="hold">
                                          <p:stCondLst>
                                            <p:cond delay="0"/>
                                          </p:stCondLst>
                                        </p:cTn>
                                        <p:tgtEl>
                                          <p:spTgt spid="1125385">
                                            <p:txEl>
                                              <p:pRg st="4" end="4"/>
                                            </p:txEl>
                                          </p:spTgt>
                                        </p:tgtEl>
                                        <p:attrNameLst>
                                          <p:attrName>style.visibility</p:attrName>
                                        </p:attrNameLst>
                                      </p:cBhvr>
                                      <p:to>
                                        <p:strVal val="visible"/>
                                      </p:to>
                                    </p:set>
                                    <p:anim calcmode="lin" valueType="num">
                                      <p:cBhvr additive="base">
                                        <p:cTn id="27" dur="500" fill="hold"/>
                                        <p:tgtEl>
                                          <p:spTgt spid="112538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25385">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55" presetClass="entr" presetSubtype="0" fill="hold" grpId="0" nodeType="afterEffect">
                                  <p:stCondLst>
                                    <p:cond delay="0"/>
                                  </p:stCondLst>
                                  <p:childTnLst>
                                    <p:set>
                                      <p:cBhvr>
                                        <p:cTn id="31" dur="1" fill="hold">
                                          <p:stCondLst>
                                            <p:cond delay="0"/>
                                          </p:stCondLst>
                                        </p:cTn>
                                        <p:tgtEl>
                                          <p:spTgt spid="1125384"/>
                                        </p:tgtEl>
                                        <p:attrNameLst>
                                          <p:attrName>style.visibility</p:attrName>
                                        </p:attrNameLst>
                                      </p:cBhvr>
                                      <p:to>
                                        <p:strVal val="visible"/>
                                      </p:to>
                                    </p:set>
                                    <p:anim calcmode="lin" valueType="num">
                                      <p:cBhvr>
                                        <p:cTn id="32" dur="1000" fill="hold"/>
                                        <p:tgtEl>
                                          <p:spTgt spid="1125384"/>
                                        </p:tgtEl>
                                        <p:attrNameLst>
                                          <p:attrName>ppt_w</p:attrName>
                                        </p:attrNameLst>
                                      </p:cBhvr>
                                      <p:tavLst>
                                        <p:tav tm="0">
                                          <p:val>
                                            <p:strVal val="#ppt_w*0.70"/>
                                          </p:val>
                                        </p:tav>
                                        <p:tav tm="100000">
                                          <p:val>
                                            <p:strVal val="#ppt_w"/>
                                          </p:val>
                                        </p:tav>
                                      </p:tavLst>
                                    </p:anim>
                                    <p:anim calcmode="lin" valueType="num">
                                      <p:cBhvr>
                                        <p:cTn id="33" dur="1000" fill="hold"/>
                                        <p:tgtEl>
                                          <p:spTgt spid="1125384"/>
                                        </p:tgtEl>
                                        <p:attrNameLst>
                                          <p:attrName>ppt_h</p:attrName>
                                        </p:attrNameLst>
                                      </p:cBhvr>
                                      <p:tavLst>
                                        <p:tav tm="0">
                                          <p:val>
                                            <p:strVal val="#ppt_h"/>
                                          </p:val>
                                        </p:tav>
                                        <p:tav tm="100000">
                                          <p:val>
                                            <p:strVal val="#ppt_h"/>
                                          </p:val>
                                        </p:tav>
                                      </p:tavLst>
                                    </p:anim>
                                    <p:animEffect transition="in" filter="fade">
                                      <p:cBhvr>
                                        <p:cTn id="34" dur="1000"/>
                                        <p:tgtEl>
                                          <p:spTgt spid="112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5384" grpId="0" animBg="1"/>
      <p:bldP spid="1125385" grpId="0"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4 - Θέση αριθμού διαφάνειας">
            <a:extLst>
              <a:ext uri="{FF2B5EF4-FFF2-40B4-BE49-F238E27FC236}">
                <a16:creationId xmlns:a16="http://schemas.microsoft.com/office/drawing/2014/main" id="{25F74708-E2EF-12E7-BBF5-907EC68FC19A}"/>
              </a:ext>
            </a:extLst>
          </p:cNvPr>
          <p:cNvSpPr txBox="1">
            <a:spLocks noGrp="1"/>
          </p:cNvSpPr>
          <p:nvPr/>
        </p:nvSpPr>
        <p:spPr bwMode="auto">
          <a:xfrm>
            <a:off x="8316913" y="6453188"/>
            <a:ext cx="36988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0E365AAB-97B4-49F0-A10A-00F1F1CEA0BE}" type="slidenum">
              <a:rPr lang="en-US" altLang="el-GR" sz="1000">
                <a:latin typeface="Arial" panose="020B0604020202020204" pitchFamily="34" charset="0"/>
              </a:rPr>
              <a:pPr algn="r" eaLnBrk="1" hangingPunct="1"/>
              <a:t>25</a:t>
            </a:fld>
            <a:endParaRPr lang="en-US" altLang="el-GR" sz="1000">
              <a:latin typeface="Arial" panose="020B0604020202020204" pitchFamily="34" charset="0"/>
            </a:endParaRPr>
          </a:p>
        </p:txBody>
      </p:sp>
      <p:sp>
        <p:nvSpPr>
          <p:cNvPr id="744454" name="Pyr1">
            <a:extLst>
              <a:ext uri="{FF2B5EF4-FFF2-40B4-BE49-F238E27FC236}">
                <a16:creationId xmlns:a16="http://schemas.microsoft.com/office/drawing/2014/main" id="{F01C8489-0D53-B3D4-3689-15E9539417C9}"/>
              </a:ext>
            </a:extLst>
          </p:cNvPr>
          <p:cNvSpPr>
            <a:spLocks noChangeAspect="1" noEditPoints="1" noChangeArrowheads="1"/>
          </p:cNvSpPr>
          <p:nvPr/>
        </p:nvSpPr>
        <p:spPr bwMode="auto">
          <a:xfrm>
            <a:off x="6305550" y="1268413"/>
            <a:ext cx="1204913" cy="1354137"/>
          </a:xfrm>
          <a:custGeom>
            <a:avLst/>
            <a:gdLst>
              <a:gd name="T0" fmla="*/ 602457 w 21600"/>
              <a:gd name="T1" fmla="*/ 0 h 21600"/>
              <a:gd name="T2" fmla="*/ 1204913 w 21600"/>
              <a:gd name="T3" fmla="*/ 1354137 h 21600"/>
              <a:gd name="T4" fmla="*/ 0 w 21600"/>
              <a:gd name="T5" fmla="*/ 1354137 h 21600"/>
              <a:gd name="T6" fmla="*/ 0 60000 65536"/>
              <a:gd name="T7" fmla="*/ 0 60000 65536"/>
              <a:gd name="T8" fmla="*/ 0 60000 65536"/>
              <a:gd name="T9" fmla="*/ 5400 w 21600"/>
              <a:gd name="T10" fmla="*/ 11800 h 21600"/>
              <a:gd name="T11" fmla="*/ 16200 w 21600"/>
              <a:gd name="T12" fmla="*/ 20600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gradFill rotWithShape="1">
            <a:gsLst>
              <a:gs pos="0">
                <a:srgbClr val="FFFFFF"/>
              </a:gs>
              <a:gs pos="100000">
                <a:srgbClr val="FFE300"/>
              </a:gs>
            </a:gsLst>
            <a:lin ang="5400000" scaled="1"/>
          </a:gradFill>
          <a:ln w="9525">
            <a:solidFill>
              <a:schemeClr val="accent2"/>
            </a:solidFill>
            <a:miter lim="800000"/>
            <a:headEnd/>
            <a:tailEnd/>
          </a:ln>
          <a:effectLst>
            <a:outerShdw dist="165588" dir="1948272" algn="ctr" rotWithShape="0">
              <a:schemeClr val="bg2"/>
            </a:outerShdw>
          </a:effectLst>
        </p:spPr>
        <p:txBody>
          <a:bodyPr/>
          <a:lstStyle/>
          <a:p>
            <a:pPr>
              <a:defRPr/>
            </a:pPr>
            <a:endParaRPr lang="el-GR"/>
          </a:p>
        </p:txBody>
      </p:sp>
      <p:sp>
        <p:nvSpPr>
          <p:cNvPr id="744455" name="Pyr2">
            <a:extLst>
              <a:ext uri="{FF2B5EF4-FFF2-40B4-BE49-F238E27FC236}">
                <a16:creationId xmlns:a16="http://schemas.microsoft.com/office/drawing/2014/main" id="{B271DFCE-BE7F-4881-1FEE-6C8B6AF7B494}"/>
              </a:ext>
            </a:extLst>
          </p:cNvPr>
          <p:cNvSpPr>
            <a:spLocks noChangeAspect="1" noEditPoints="1" noChangeArrowheads="1"/>
          </p:cNvSpPr>
          <p:nvPr/>
        </p:nvSpPr>
        <p:spPr bwMode="auto">
          <a:xfrm>
            <a:off x="5607050" y="2632075"/>
            <a:ext cx="2597150" cy="1589088"/>
          </a:xfrm>
          <a:custGeom>
            <a:avLst/>
            <a:gdLst>
              <a:gd name="T0" fmla="*/ 695820 w 21600"/>
              <a:gd name="T1" fmla="*/ 0 h 21600"/>
              <a:gd name="T2" fmla="*/ 1901210 w 21600"/>
              <a:gd name="T3" fmla="*/ 0 h 21600"/>
              <a:gd name="T4" fmla="*/ 2597150 w 21600"/>
              <a:gd name="T5" fmla="*/ 1589088 h 21600"/>
              <a:gd name="T6" fmla="*/ 0 w 21600"/>
              <a:gd name="T7" fmla="*/ 1589088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gradFill rotWithShape="1">
            <a:gsLst>
              <a:gs pos="0">
                <a:srgbClr val="FFFFFF"/>
              </a:gs>
              <a:gs pos="100000">
                <a:schemeClr val="folHlink"/>
              </a:gs>
            </a:gsLst>
            <a:lin ang="5400000" scaled="1"/>
          </a:gradFill>
          <a:ln w="9525">
            <a:solidFill>
              <a:schemeClr val="accent2"/>
            </a:solidFill>
            <a:miter lim="800000"/>
            <a:headEnd/>
            <a:tailEnd/>
          </a:ln>
          <a:effectLst>
            <a:outerShdw dist="165588" dir="1948272" algn="ctr" rotWithShape="0">
              <a:schemeClr val="bg2"/>
            </a:outerShdw>
          </a:effectLst>
        </p:spPr>
        <p:txBody>
          <a:bodyPr/>
          <a:lstStyle/>
          <a:p>
            <a:pPr>
              <a:defRPr/>
            </a:pPr>
            <a:endParaRPr lang="el-GR"/>
          </a:p>
        </p:txBody>
      </p:sp>
      <p:sp>
        <p:nvSpPr>
          <p:cNvPr id="744456" name="Pyr3">
            <a:extLst>
              <a:ext uri="{FF2B5EF4-FFF2-40B4-BE49-F238E27FC236}">
                <a16:creationId xmlns:a16="http://schemas.microsoft.com/office/drawing/2014/main" id="{A5CC5B0E-2419-977A-0EC0-D48B8843B95D}"/>
              </a:ext>
            </a:extLst>
          </p:cNvPr>
          <p:cNvSpPr>
            <a:spLocks noChangeAspect="1" noEditPoints="1" noChangeArrowheads="1"/>
          </p:cNvSpPr>
          <p:nvPr/>
        </p:nvSpPr>
        <p:spPr bwMode="auto">
          <a:xfrm>
            <a:off x="4918075" y="4211638"/>
            <a:ext cx="3975100" cy="1587500"/>
          </a:xfrm>
          <a:custGeom>
            <a:avLst/>
            <a:gdLst>
              <a:gd name="T0" fmla="*/ 693434 w 21600"/>
              <a:gd name="T1" fmla="*/ 0 h 21600"/>
              <a:gd name="T2" fmla="*/ 3281482 w 21600"/>
              <a:gd name="T3" fmla="*/ 0 h 21600"/>
              <a:gd name="T4" fmla="*/ 3975100 w 21600"/>
              <a:gd name="T5" fmla="*/ 1587500 h 21600"/>
              <a:gd name="T6" fmla="*/ 0 w 21600"/>
              <a:gd name="T7" fmla="*/ 1587500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gradFill rotWithShape="1">
            <a:gsLst>
              <a:gs pos="0">
                <a:srgbClr val="FFFFFF"/>
              </a:gs>
              <a:gs pos="100000">
                <a:srgbClr val="0080C0"/>
              </a:gs>
            </a:gsLst>
            <a:lin ang="5400000" scaled="1"/>
          </a:gradFill>
          <a:ln w="9525">
            <a:solidFill>
              <a:schemeClr val="accent2"/>
            </a:solidFill>
            <a:miter lim="800000"/>
            <a:headEnd/>
            <a:tailEnd/>
          </a:ln>
          <a:effectLst>
            <a:outerShdw dist="165588" dir="1948272" algn="ctr" rotWithShape="0">
              <a:schemeClr val="bg2"/>
            </a:outerShdw>
          </a:effectLst>
        </p:spPr>
        <p:txBody>
          <a:bodyPr/>
          <a:lstStyle/>
          <a:p>
            <a:pPr>
              <a:defRPr/>
            </a:pPr>
            <a:endParaRPr lang="el-GR"/>
          </a:p>
        </p:txBody>
      </p:sp>
      <p:sp>
        <p:nvSpPr>
          <p:cNvPr id="744457" name="Text Box 9">
            <a:extLst>
              <a:ext uri="{FF2B5EF4-FFF2-40B4-BE49-F238E27FC236}">
                <a16:creationId xmlns:a16="http://schemas.microsoft.com/office/drawing/2014/main" id="{724ECD9C-7BC8-CA16-2B2E-58C7F9F910C5}"/>
              </a:ext>
            </a:extLst>
          </p:cNvPr>
          <p:cNvSpPr txBox="1">
            <a:spLocks noChangeArrowheads="1"/>
          </p:cNvSpPr>
          <p:nvPr/>
        </p:nvSpPr>
        <p:spPr bwMode="auto">
          <a:xfrm>
            <a:off x="6507163" y="2043113"/>
            <a:ext cx="8239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l-GR" altLang="el-GR" sz="900" b="1">
                <a:solidFill>
                  <a:srgbClr val="000000"/>
                </a:solidFill>
                <a:latin typeface="Arial" panose="020B0604020202020204" pitchFamily="34" charset="0"/>
              </a:rPr>
              <a:t>ΑΠΟΣΤΟΛΗ</a:t>
            </a:r>
            <a:endParaRPr lang="en-US" altLang="el-GR" sz="900" b="1">
              <a:solidFill>
                <a:srgbClr val="000000"/>
              </a:solidFill>
              <a:latin typeface="Arial" panose="020B0604020202020204" pitchFamily="34" charset="0"/>
            </a:endParaRPr>
          </a:p>
        </p:txBody>
      </p:sp>
      <p:sp>
        <p:nvSpPr>
          <p:cNvPr id="744458" name="Text Box 10">
            <a:extLst>
              <a:ext uri="{FF2B5EF4-FFF2-40B4-BE49-F238E27FC236}">
                <a16:creationId xmlns:a16="http://schemas.microsoft.com/office/drawing/2014/main" id="{8B4438FB-CA21-E143-2D09-69147A664D76}"/>
              </a:ext>
            </a:extLst>
          </p:cNvPr>
          <p:cNvSpPr txBox="1">
            <a:spLocks noChangeArrowheads="1"/>
          </p:cNvSpPr>
          <p:nvPr/>
        </p:nvSpPr>
        <p:spPr bwMode="auto">
          <a:xfrm>
            <a:off x="6310313" y="3148013"/>
            <a:ext cx="12017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l-GR" altLang="el-GR" sz="900" b="1">
                <a:solidFill>
                  <a:srgbClr val="000000"/>
                </a:solidFill>
                <a:latin typeface="Arial" panose="020B0604020202020204" pitchFamily="34" charset="0"/>
              </a:rPr>
              <a:t>ΕΠΙΤΥΧΟΥΜΕ ΕΤΑΙΡΙΚΗ ΕΠΙΤΥΧΙΑ</a:t>
            </a:r>
            <a:endParaRPr lang="en-US" altLang="el-GR" sz="900" b="1">
              <a:solidFill>
                <a:srgbClr val="000000"/>
              </a:solidFill>
              <a:latin typeface="Arial" panose="020B0604020202020204" pitchFamily="34" charset="0"/>
            </a:endParaRPr>
          </a:p>
        </p:txBody>
      </p:sp>
      <p:sp>
        <p:nvSpPr>
          <p:cNvPr id="744459" name="Rectangle 11">
            <a:extLst>
              <a:ext uri="{FF2B5EF4-FFF2-40B4-BE49-F238E27FC236}">
                <a16:creationId xmlns:a16="http://schemas.microsoft.com/office/drawing/2014/main" id="{3B8A907C-D487-83FB-57D8-0B3F3E111B90}"/>
              </a:ext>
            </a:extLst>
          </p:cNvPr>
          <p:cNvSpPr>
            <a:spLocks noChangeArrowheads="1"/>
          </p:cNvSpPr>
          <p:nvPr/>
        </p:nvSpPr>
        <p:spPr bwMode="auto">
          <a:xfrm>
            <a:off x="6389688" y="4760913"/>
            <a:ext cx="704850" cy="463550"/>
          </a:xfrm>
          <a:prstGeom prst="rect">
            <a:avLst/>
          </a:prstGeom>
          <a:solidFill>
            <a:schemeClr val="bg1"/>
          </a:solidFill>
          <a:ln w="9525">
            <a:solidFill>
              <a:schemeClr val="accent2"/>
            </a:solidFill>
            <a:miter lim="800000"/>
            <a:headEnd/>
            <a:tailEnd/>
          </a:ln>
          <a:effectLst>
            <a:outerShdw dist="53882" dir="2700000" algn="ctr" rotWithShape="0">
              <a:schemeClr val="bg2"/>
            </a:outerShdw>
          </a:effectLst>
        </p:spPr>
        <p:txBody>
          <a:bodyPr wrap="none" anchor="ctr"/>
          <a:lstStyle/>
          <a:p>
            <a:pPr algn="ctr">
              <a:defRPr/>
            </a:pPr>
            <a:endParaRPr lang="el-GR">
              <a:latin typeface="Arial" charset="0"/>
            </a:endParaRPr>
          </a:p>
        </p:txBody>
      </p:sp>
      <p:sp>
        <p:nvSpPr>
          <p:cNvPr id="744460" name="Rectangle 12">
            <a:extLst>
              <a:ext uri="{FF2B5EF4-FFF2-40B4-BE49-F238E27FC236}">
                <a16:creationId xmlns:a16="http://schemas.microsoft.com/office/drawing/2014/main" id="{5CC9CD18-5237-F34C-D500-452E38280C52}"/>
              </a:ext>
            </a:extLst>
          </p:cNvPr>
          <p:cNvSpPr>
            <a:spLocks noChangeArrowheads="1"/>
          </p:cNvSpPr>
          <p:nvPr/>
        </p:nvSpPr>
        <p:spPr bwMode="auto">
          <a:xfrm>
            <a:off x="5387975" y="5146675"/>
            <a:ext cx="765175" cy="466725"/>
          </a:xfrm>
          <a:prstGeom prst="rect">
            <a:avLst/>
          </a:prstGeom>
          <a:solidFill>
            <a:schemeClr val="bg1"/>
          </a:solidFill>
          <a:ln w="9525">
            <a:solidFill>
              <a:schemeClr val="accent2"/>
            </a:solidFill>
            <a:miter lim="800000"/>
            <a:headEnd/>
            <a:tailEnd/>
          </a:ln>
          <a:effectLst>
            <a:outerShdw dist="53882" dir="2700000" algn="ctr" rotWithShape="0">
              <a:schemeClr val="bg2"/>
            </a:outerShdw>
          </a:effectLst>
        </p:spPr>
        <p:txBody>
          <a:bodyPr wrap="none" anchor="ctr"/>
          <a:lstStyle/>
          <a:p>
            <a:pPr algn="ctr">
              <a:defRPr/>
            </a:pPr>
            <a:endParaRPr lang="el-GR">
              <a:latin typeface="Arial" charset="0"/>
            </a:endParaRPr>
          </a:p>
        </p:txBody>
      </p:sp>
      <p:sp>
        <p:nvSpPr>
          <p:cNvPr id="744461" name="Text Box 13">
            <a:extLst>
              <a:ext uri="{FF2B5EF4-FFF2-40B4-BE49-F238E27FC236}">
                <a16:creationId xmlns:a16="http://schemas.microsoft.com/office/drawing/2014/main" id="{8D52F072-4D78-0989-04C0-2EA5C38F7819}"/>
              </a:ext>
            </a:extLst>
          </p:cNvPr>
          <p:cNvSpPr txBox="1">
            <a:spLocks noChangeArrowheads="1"/>
          </p:cNvSpPr>
          <p:nvPr/>
        </p:nvSpPr>
        <p:spPr bwMode="auto">
          <a:xfrm>
            <a:off x="5387975" y="5224463"/>
            <a:ext cx="765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l-GR" altLang="el-GR" sz="900" b="1">
                <a:latin typeface="Arial" panose="020B0604020202020204" pitchFamily="34" charset="0"/>
              </a:rPr>
              <a:t>ΕΠΙΛΟΓΗ</a:t>
            </a:r>
            <a:endParaRPr lang="en-US" altLang="el-GR" sz="900" b="1">
              <a:latin typeface="Arial" panose="020B0604020202020204" pitchFamily="34" charset="0"/>
            </a:endParaRPr>
          </a:p>
        </p:txBody>
      </p:sp>
      <p:sp>
        <p:nvSpPr>
          <p:cNvPr id="744462" name="Text Box 14">
            <a:extLst>
              <a:ext uri="{FF2B5EF4-FFF2-40B4-BE49-F238E27FC236}">
                <a16:creationId xmlns:a16="http://schemas.microsoft.com/office/drawing/2014/main" id="{AD0F2BB8-2975-2287-F9E2-9F3A115F0410}"/>
              </a:ext>
            </a:extLst>
          </p:cNvPr>
          <p:cNvSpPr txBox="1">
            <a:spLocks noChangeArrowheads="1"/>
          </p:cNvSpPr>
          <p:nvPr/>
        </p:nvSpPr>
        <p:spPr bwMode="auto">
          <a:xfrm>
            <a:off x="6261100" y="4868863"/>
            <a:ext cx="99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l-GR" altLang="el-GR" sz="900" b="1">
                <a:latin typeface="Arial" panose="020B0604020202020204" pitchFamily="34" charset="0"/>
              </a:rPr>
              <a:t>ΔΙΑΤΗΡΗΣΗ</a:t>
            </a:r>
            <a:endParaRPr lang="en-US" altLang="el-GR" sz="900" b="1">
              <a:latin typeface="Arial" panose="020B0604020202020204" pitchFamily="34" charset="0"/>
            </a:endParaRPr>
          </a:p>
        </p:txBody>
      </p:sp>
      <p:sp>
        <p:nvSpPr>
          <p:cNvPr id="744463" name="Rectangle 15">
            <a:extLst>
              <a:ext uri="{FF2B5EF4-FFF2-40B4-BE49-F238E27FC236}">
                <a16:creationId xmlns:a16="http://schemas.microsoft.com/office/drawing/2014/main" id="{27FEC324-BD58-D812-E393-026005B2B25F}"/>
              </a:ext>
            </a:extLst>
          </p:cNvPr>
          <p:cNvSpPr>
            <a:spLocks noChangeArrowheads="1"/>
          </p:cNvSpPr>
          <p:nvPr/>
        </p:nvSpPr>
        <p:spPr bwMode="auto">
          <a:xfrm>
            <a:off x="7331075" y="4449763"/>
            <a:ext cx="882650" cy="465137"/>
          </a:xfrm>
          <a:prstGeom prst="rect">
            <a:avLst/>
          </a:prstGeom>
          <a:solidFill>
            <a:schemeClr val="bg1"/>
          </a:solidFill>
          <a:ln w="9525">
            <a:solidFill>
              <a:schemeClr val="accent2"/>
            </a:solidFill>
            <a:miter lim="800000"/>
            <a:headEnd/>
            <a:tailEnd/>
          </a:ln>
          <a:effectLst>
            <a:outerShdw dist="53882" dir="2700000" algn="ctr" rotWithShape="0">
              <a:schemeClr val="bg2"/>
            </a:outerShdw>
          </a:effectLst>
        </p:spPr>
        <p:txBody>
          <a:bodyPr wrap="none" anchor="ctr"/>
          <a:lstStyle/>
          <a:p>
            <a:pPr algn="ctr">
              <a:defRPr/>
            </a:pPr>
            <a:endParaRPr lang="el-GR">
              <a:latin typeface="Arial" charset="0"/>
            </a:endParaRPr>
          </a:p>
        </p:txBody>
      </p:sp>
      <p:sp>
        <p:nvSpPr>
          <p:cNvPr id="744464" name="Text Box 16">
            <a:extLst>
              <a:ext uri="{FF2B5EF4-FFF2-40B4-BE49-F238E27FC236}">
                <a16:creationId xmlns:a16="http://schemas.microsoft.com/office/drawing/2014/main" id="{B4145C55-D1B3-F944-6A1B-D8069D70B38A}"/>
              </a:ext>
            </a:extLst>
          </p:cNvPr>
          <p:cNvSpPr txBox="1">
            <a:spLocks noChangeArrowheads="1"/>
          </p:cNvSpPr>
          <p:nvPr/>
        </p:nvSpPr>
        <p:spPr bwMode="auto">
          <a:xfrm>
            <a:off x="7331075" y="4527550"/>
            <a:ext cx="882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l-GR" altLang="el-GR" sz="900" b="1">
                <a:latin typeface="Arial" panose="020B0604020202020204" pitchFamily="34" charset="0"/>
              </a:rPr>
              <a:t>ΑΝΑΠΤΥΞΗ</a:t>
            </a:r>
            <a:endParaRPr lang="en-US" altLang="el-GR" sz="900" b="1">
              <a:latin typeface="Arial" panose="020B0604020202020204" pitchFamily="34" charset="0"/>
            </a:endParaRPr>
          </a:p>
        </p:txBody>
      </p:sp>
      <p:sp>
        <p:nvSpPr>
          <p:cNvPr id="744465" name="Text Box 17">
            <a:extLst>
              <a:ext uri="{FF2B5EF4-FFF2-40B4-BE49-F238E27FC236}">
                <a16:creationId xmlns:a16="http://schemas.microsoft.com/office/drawing/2014/main" id="{C36F28F4-310D-8C5C-47B4-BA4E8F4602A1}"/>
              </a:ext>
            </a:extLst>
          </p:cNvPr>
          <p:cNvSpPr txBox="1">
            <a:spLocks noChangeArrowheads="1"/>
          </p:cNvSpPr>
          <p:nvPr/>
        </p:nvSpPr>
        <p:spPr bwMode="auto">
          <a:xfrm>
            <a:off x="1187450" y="5734050"/>
            <a:ext cx="3530600" cy="6492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l-GR" altLang="el-GR">
                <a:solidFill>
                  <a:srgbClr val="FF0000"/>
                </a:solidFill>
                <a:latin typeface="Arial Black" panose="020B0A04020102020204" pitchFamily="34" charset="0"/>
              </a:rPr>
              <a:t>Απελευθερώνοντας το δυναμικό των ανθρώπων</a:t>
            </a:r>
            <a:endParaRPr lang="en-US" altLang="el-GR">
              <a:solidFill>
                <a:srgbClr val="FF0000"/>
              </a:solidFill>
              <a:latin typeface="Arial Black" panose="020B0A04020102020204" pitchFamily="34" charset="0"/>
            </a:endParaRPr>
          </a:p>
        </p:txBody>
      </p:sp>
      <p:grpSp>
        <p:nvGrpSpPr>
          <p:cNvPr id="2" name="Group 26">
            <a:extLst>
              <a:ext uri="{FF2B5EF4-FFF2-40B4-BE49-F238E27FC236}">
                <a16:creationId xmlns:a16="http://schemas.microsoft.com/office/drawing/2014/main" id="{3C8BFFE1-5583-B8FC-4E6B-4FBB62C2F644}"/>
              </a:ext>
            </a:extLst>
          </p:cNvPr>
          <p:cNvGrpSpPr>
            <a:grpSpLocks/>
          </p:cNvGrpSpPr>
          <p:nvPr/>
        </p:nvGrpSpPr>
        <p:grpSpPr bwMode="auto">
          <a:xfrm>
            <a:off x="1196975" y="4491038"/>
            <a:ext cx="4013200" cy="1171575"/>
            <a:chOff x="754" y="2829"/>
            <a:chExt cx="2528" cy="738"/>
          </a:xfrm>
        </p:grpSpPr>
        <p:sp>
          <p:nvSpPr>
            <p:cNvPr id="27671" name="AutoShape 4">
              <a:extLst>
                <a:ext uri="{FF2B5EF4-FFF2-40B4-BE49-F238E27FC236}">
                  <a16:creationId xmlns:a16="http://schemas.microsoft.com/office/drawing/2014/main" id="{974E06EF-1DF2-0C3E-10EB-246DF21E6E57}"/>
                </a:ext>
              </a:extLst>
            </p:cNvPr>
            <p:cNvSpPr>
              <a:spLocks noChangeArrowheads="1"/>
            </p:cNvSpPr>
            <p:nvPr/>
          </p:nvSpPr>
          <p:spPr bwMode="auto">
            <a:xfrm>
              <a:off x="754" y="2829"/>
              <a:ext cx="2528" cy="738"/>
            </a:xfrm>
            <a:prstGeom prst="rightArrowCallout">
              <a:avLst>
                <a:gd name="adj1" fmla="val 25000"/>
                <a:gd name="adj2" fmla="val 25000"/>
                <a:gd name="adj3" fmla="val 57091"/>
                <a:gd name="adj4" fmla="val 66667"/>
              </a:avLst>
            </a:prstGeom>
            <a:solidFill>
              <a:srgbClr val="0080C0">
                <a:alpha val="50195"/>
              </a:srgbClr>
            </a:solidFill>
            <a:ln w="9525">
              <a:solidFill>
                <a:schemeClr val="accent2"/>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l-GR" altLang="el-GR">
                <a:latin typeface="Arial" panose="020B0604020202020204" pitchFamily="34" charset="0"/>
              </a:endParaRPr>
            </a:p>
          </p:txBody>
        </p:sp>
        <p:sp>
          <p:nvSpPr>
            <p:cNvPr id="27672" name="Text Box 18">
              <a:extLst>
                <a:ext uri="{FF2B5EF4-FFF2-40B4-BE49-F238E27FC236}">
                  <a16:creationId xmlns:a16="http://schemas.microsoft.com/office/drawing/2014/main" id="{8B23504C-AD39-CA52-BB5E-F057F6E88971}"/>
                </a:ext>
              </a:extLst>
            </p:cNvPr>
            <p:cNvSpPr txBox="1">
              <a:spLocks noChangeArrowheads="1"/>
            </p:cNvSpPr>
            <p:nvPr/>
          </p:nvSpPr>
          <p:spPr bwMode="auto">
            <a:xfrm>
              <a:off x="767" y="2829"/>
              <a:ext cx="1538"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Garamond" panose="02020404030301010803" pitchFamily="18" charset="0"/>
                </a:defRPr>
              </a:lvl1pPr>
              <a:lvl2pPr marL="11430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lvl="1"/>
              <a:r>
                <a:rPr lang="el-GR" altLang="el-GR" sz="1600" b="1">
                  <a:latin typeface="Arial Narrow" panose="020B0606020202030204" pitchFamily="34" charset="0"/>
                </a:rPr>
                <a:t>Επιλέξουμε, να διατηρήσουμε και να αναπτύξουμε ταλαντούχους ανθρώπους</a:t>
              </a:r>
              <a:endParaRPr lang="en-US" altLang="el-GR" sz="1600" b="1">
                <a:latin typeface="Arial Narrow" panose="020B0606020202030204" pitchFamily="34" charset="0"/>
              </a:endParaRPr>
            </a:p>
          </p:txBody>
        </p:sp>
      </p:grpSp>
      <p:grpSp>
        <p:nvGrpSpPr>
          <p:cNvPr id="3" name="Group 27">
            <a:extLst>
              <a:ext uri="{FF2B5EF4-FFF2-40B4-BE49-F238E27FC236}">
                <a16:creationId xmlns:a16="http://schemas.microsoft.com/office/drawing/2014/main" id="{393947D9-70C9-00E8-7228-EE5B03B51CA0}"/>
              </a:ext>
            </a:extLst>
          </p:cNvPr>
          <p:cNvGrpSpPr>
            <a:grpSpLocks/>
          </p:cNvGrpSpPr>
          <p:nvPr/>
        </p:nvGrpSpPr>
        <p:grpSpPr bwMode="auto">
          <a:xfrm>
            <a:off x="1693863" y="2976563"/>
            <a:ext cx="4178300" cy="1173162"/>
            <a:chOff x="1067" y="1875"/>
            <a:chExt cx="2632" cy="739"/>
          </a:xfrm>
        </p:grpSpPr>
        <p:sp>
          <p:nvSpPr>
            <p:cNvPr id="27669" name="AutoShape 19">
              <a:extLst>
                <a:ext uri="{FF2B5EF4-FFF2-40B4-BE49-F238E27FC236}">
                  <a16:creationId xmlns:a16="http://schemas.microsoft.com/office/drawing/2014/main" id="{0B74F3C8-B179-A7F6-2C52-645EC970F1CB}"/>
                </a:ext>
              </a:extLst>
            </p:cNvPr>
            <p:cNvSpPr>
              <a:spLocks noChangeArrowheads="1"/>
            </p:cNvSpPr>
            <p:nvPr/>
          </p:nvSpPr>
          <p:spPr bwMode="auto">
            <a:xfrm>
              <a:off x="1171" y="1875"/>
              <a:ext cx="2528" cy="739"/>
            </a:xfrm>
            <a:prstGeom prst="rightArrowCallout">
              <a:avLst>
                <a:gd name="adj1" fmla="val 25000"/>
                <a:gd name="adj2" fmla="val 25000"/>
                <a:gd name="adj3" fmla="val 57014"/>
                <a:gd name="adj4" fmla="val 66667"/>
              </a:avLst>
            </a:prstGeom>
            <a:solidFill>
              <a:schemeClr val="folHlink">
                <a:alpha val="30196"/>
              </a:schemeClr>
            </a:solidFill>
            <a:ln w="9525">
              <a:solidFill>
                <a:schemeClr val="accent2"/>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l-GR" altLang="el-GR">
                <a:latin typeface="Arial" panose="020B0604020202020204" pitchFamily="34" charset="0"/>
              </a:endParaRPr>
            </a:p>
          </p:txBody>
        </p:sp>
        <p:sp>
          <p:nvSpPr>
            <p:cNvPr id="27670" name="Text Box 20">
              <a:extLst>
                <a:ext uri="{FF2B5EF4-FFF2-40B4-BE49-F238E27FC236}">
                  <a16:creationId xmlns:a16="http://schemas.microsoft.com/office/drawing/2014/main" id="{F8B88A80-658B-FBEA-7F6D-F4C61D215E6F}"/>
                </a:ext>
              </a:extLst>
            </p:cNvPr>
            <p:cNvSpPr txBox="1">
              <a:spLocks noChangeArrowheads="1"/>
            </p:cNvSpPr>
            <p:nvPr/>
          </p:nvSpPr>
          <p:spPr bwMode="auto">
            <a:xfrm>
              <a:off x="1067" y="1987"/>
              <a:ext cx="1748"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Garamond" panose="02020404030301010803" pitchFamily="18" charset="0"/>
                </a:defRPr>
              </a:lvl1pPr>
              <a:lvl2pPr marL="11430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lvl="1"/>
              <a:r>
                <a:rPr lang="el-GR" altLang="el-GR" sz="1600" b="1">
                  <a:latin typeface="Arial Narrow" panose="020B0606020202030204" pitchFamily="34" charset="0"/>
                </a:rPr>
                <a:t>Να πετύχουμε τους εταιρικούς στόχους</a:t>
              </a:r>
              <a:endParaRPr lang="en-US" altLang="el-GR" sz="1600" b="1">
                <a:latin typeface="Arial Narrow" panose="020B0606020202030204" pitchFamily="34" charset="0"/>
              </a:endParaRPr>
            </a:p>
          </p:txBody>
        </p:sp>
      </p:grpSp>
      <p:grpSp>
        <p:nvGrpSpPr>
          <p:cNvPr id="4" name="Group 28">
            <a:extLst>
              <a:ext uri="{FF2B5EF4-FFF2-40B4-BE49-F238E27FC236}">
                <a16:creationId xmlns:a16="http://schemas.microsoft.com/office/drawing/2014/main" id="{74BF42C9-CE89-5183-CB0A-B3448AE5B8A6}"/>
              </a:ext>
            </a:extLst>
          </p:cNvPr>
          <p:cNvGrpSpPr>
            <a:grpSpLocks/>
          </p:cNvGrpSpPr>
          <p:nvPr/>
        </p:nvGrpSpPr>
        <p:grpSpPr bwMode="auto">
          <a:xfrm>
            <a:off x="2479675" y="1463675"/>
            <a:ext cx="4092575" cy="1173163"/>
            <a:chOff x="1562" y="922"/>
            <a:chExt cx="2578" cy="739"/>
          </a:xfrm>
        </p:grpSpPr>
        <p:sp>
          <p:nvSpPr>
            <p:cNvPr id="27667" name="AutoShape 5">
              <a:extLst>
                <a:ext uri="{FF2B5EF4-FFF2-40B4-BE49-F238E27FC236}">
                  <a16:creationId xmlns:a16="http://schemas.microsoft.com/office/drawing/2014/main" id="{B568F1B1-C716-BC65-594B-CA06F494C20D}"/>
                </a:ext>
              </a:extLst>
            </p:cNvPr>
            <p:cNvSpPr>
              <a:spLocks noChangeArrowheads="1"/>
            </p:cNvSpPr>
            <p:nvPr/>
          </p:nvSpPr>
          <p:spPr bwMode="auto">
            <a:xfrm>
              <a:off x="1562" y="922"/>
              <a:ext cx="2578" cy="739"/>
            </a:xfrm>
            <a:prstGeom prst="rightArrowCallout">
              <a:avLst>
                <a:gd name="adj1" fmla="val 25000"/>
                <a:gd name="adj2" fmla="val 25000"/>
                <a:gd name="adj3" fmla="val 58142"/>
                <a:gd name="adj4" fmla="val 66667"/>
              </a:avLst>
            </a:prstGeom>
            <a:solidFill>
              <a:srgbClr val="FFE300">
                <a:alpha val="30196"/>
              </a:srgbClr>
            </a:solidFill>
            <a:ln w="9525">
              <a:solidFill>
                <a:schemeClr val="accent2"/>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n-US" altLang="el-GR" sz="2400">
                <a:latin typeface="Times New Roman" panose="02020603050405020304" pitchFamily="18" charset="0"/>
              </a:endParaRPr>
            </a:p>
          </p:txBody>
        </p:sp>
        <p:sp>
          <p:nvSpPr>
            <p:cNvPr id="27668" name="Text Box 21">
              <a:extLst>
                <a:ext uri="{FF2B5EF4-FFF2-40B4-BE49-F238E27FC236}">
                  <a16:creationId xmlns:a16="http://schemas.microsoft.com/office/drawing/2014/main" id="{FB606833-B038-2F21-F6B6-EB6AC2FB9323}"/>
                </a:ext>
              </a:extLst>
            </p:cNvPr>
            <p:cNvSpPr txBox="1">
              <a:spLocks noChangeArrowheads="1"/>
            </p:cNvSpPr>
            <p:nvPr/>
          </p:nvSpPr>
          <p:spPr bwMode="auto">
            <a:xfrm>
              <a:off x="1588" y="1008"/>
              <a:ext cx="1616"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l-GR" altLang="el-GR" sz="1600" b="1">
                  <a:latin typeface="Arial Narrow" panose="020B0606020202030204" pitchFamily="34" charset="0"/>
                </a:rPr>
                <a:t>Να διασφαλίσουμε την επιτυχία μας εκπληρώνοντας και την εταιρική αποστολή </a:t>
              </a:r>
              <a:endParaRPr lang="en-US" altLang="el-GR" sz="1600" b="1">
                <a:latin typeface="Arial Narrow" panose="020B0606020202030204" pitchFamily="34" charset="0"/>
              </a:endParaRPr>
            </a:p>
          </p:txBody>
        </p:sp>
      </p:grpSp>
      <p:sp>
        <p:nvSpPr>
          <p:cNvPr id="36888" name="Rectangle 22">
            <a:extLst>
              <a:ext uri="{FF2B5EF4-FFF2-40B4-BE49-F238E27FC236}">
                <a16:creationId xmlns:a16="http://schemas.microsoft.com/office/drawing/2014/main" id="{39E85C16-3C40-9E2C-77C1-D42203AF0B7B}"/>
              </a:ext>
            </a:extLst>
          </p:cNvPr>
          <p:cNvSpPr>
            <a:spLocks noGrp="1" noChangeArrowheads="1"/>
          </p:cNvSpPr>
          <p:nvPr>
            <p:ph type="title" idx="4294967295"/>
          </p:nvPr>
        </p:nvSpPr>
        <p:spPr/>
        <p:txBody>
          <a:bodyPr anchorCtr="0"/>
          <a:lstStyle/>
          <a:p>
            <a:pPr eaLnBrk="1" hangingPunct="1">
              <a:defRPr/>
            </a:pPr>
            <a:r>
              <a:rPr lang="el-GR" b="0"/>
              <a:t>Απελευθερώστε τη ΔΥΝΑΜΗ των ανθρώπων ! ! ! </a:t>
            </a:r>
            <a:endParaRPr lang="en-US" b="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44454"/>
                                        </p:tgtEl>
                                        <p:attrNameLst>
                                          <p:attrName>style.visibility</p:attrName>
                                        </p:attrNameLst>
                                      </p:cBhvr>
                                      <p:to>
                                        <p:strVal val="visible"/>
                                      </p:to>
                                    </p:set>
                                    <p:anim calcmode="lin" valueType="num">
                                      <p:cBhvr additive="base">
                                        <p:cTn id="7" dur="500" fill="hold"/>
                                        <p:tgtEl>
                                          <p:spTgt spid="744454"/>
                                        </p:tgtEl>
                                        <p:attrNameLst>
                                          <p:attrName>ppt_x</p:attrName>
                                        </p:attrNameLst>
                                      </p:cBhvr>
                                      <p:tavLst>
                                        <p:tav tm="0">
                                          <p:val>
                                            <p:strVal val="#ppt_x"/>
                                          </p:val>
                                        </p:tav>
                                        <p:tav tm="100000">
                                          <p:val>
                                            <p:strVal val="#ppt_x"/>
                                          </p:val>
                                        </p:tav>
                                      </p:tavLst>
                                    </p:anim>
                                    <p:anim calcmode="lin" valueType="num">
                                      <p:cBhvr additive="base">
                                        <p:cTn id="8" dur="500" fill="hold"/>
                                        <p:tgtEl>
                                          <p:spTgt spid="7444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4455"/>
                                        </p:tgtEl>
                                        <p:attrNameLst>
                                          <p:attrName>style.visibility</p:attrName>
                                        </p:attrNameLst>
                                      </p:cBhvr>
                                      <p:to>
                                        <p:strVal val="visible"/>
                                      </p:to>
                                    </p:set>
                                    <p:anim calcmode="lin" valueType="num">
                                      <p:cBhvr additive="base">
                                        <p:cTn id="11" dur="500" fill="hold"/>
                                        <p:tgtEl>
                                          <p:spTgt spid="744455"/>
                                        </p:tgtEl>
                                        <p:attrNameLst>
                                          <p:attrName>ppt_x</p:attrName>
                                        </p:attrNameLst>
                                      </p:cBhvr>
                                      <p:tavLst>
                                        <p:tav tm="0">
                                          <p:val>
                                            <p:strVal val="#ppt_x"/>
                                          </p:val>
                                        </p:tav>
                                        <p:tav tm="100000">
                                          <p:val>
                                            <p:strVal val="#ppt_x"/>
                                          </p:val>
                                        </p:tav>
                                      </p:tavLst>
                                    </p:anim>
                                    <p:anim calcmode="lin" valueType="num">
                                      <p:cBhvr additive="base">
                                        <p:cTn id="12" dur="500" fill="hold"/>
                                        <p:tgtEl>
                                          <p:spTgt spid="7444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44456"/>
                                        </p:tgtEl>
                                        <p:attrNameLst>
                                          <p:attrName>style.visibility</p:attrName>
                                        </p:attrNameLst>
                                      </p:cBhvr>
                                      <p:to>
                                        <p:strVal val="visible"/>
                                      </p:to>
                                    </p:set>
                                    <p:anim calcmode="lin" valueType="num">
                                      <p:cBhvr additive="base">
                                        <p:cTn id="15" dur="500" fill="hold"/>
                                        <p:tgtEl>
                                          <p:spTgt spid="744456"/>
                                        </p:tgtEl>
                                        <p:attrNameLst>
                                          <p:attrName>ppt_x</p:attrName>
                                        </p:attrNameLst>
                                      </p:cBhvr>
                                      <p:tavLst>
                                        <p:tav tm="0">
                                          <p:val>
                                            <p:strVal val="#ppt_x"/>
                                          </p:val>
                                        </p:tav>
                                        <p:tav tm="100000">
                                          <p:val>
                                            <p:strVal val="#ppt_x"/>
                                          </p:val>
                                        </p:tav>
                                      </p:tavLst>
                                    </p:anim>
                                    <p:anim calcmode="lin" valueType="num">
                                      <p:cBhvr additive="base">
                                        <p:cTn id="16" dur="500" fill="hold"/>
                                        <p:tgtEl>
                                          <p:spTgt spid="74445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44457"/>
                                        </p:tgtEl>
                                        <p:attrNameLst>
                                          <p:attrName>style.visibility</p:attrName>
                                        </p:attrNameLst>
                                      </p:cBhvr>
                                      <p:to>
                                        <p:strVal val="visible"/>
                                      </p:to>
                                    </p:set>
                                    <p:anim calcmode="lin" valueType="num">
                                      <p:cBhvr additive="base">
                                        <p:cTn id="19" dur="500" fill="hold"/>
                                        <p:tgtEl>
                                          <p:spTgt spid="744457"/>
                                        </p:tgtEl>
                                        <p:attrNameLst>
                                          <p:attrName>ppt_x</p:attrName>
                                        </p:attrNameLst>
                                      </p:cBhvr>
                                      <p:tavLst>
                                        <p:tav tm="0">
                                          <p:val>
                                            <p:strVal val="#ppt_x"/>
                                          </p:val>
                                        </p:tav>
                                        <p:tav tm="100000">
                                          <p:val>
                                            <p:strVal val="#ppt_x"/>
                                          </p:val>
                                        </p:tav>
                                      </p:tavLst>
                                    </p:anim>
                                    <p:anim calcmode="lin" valueType="num">
                                      <p:cBhvr additive="base">
                                        <p:cTn id="20" dur="500" fill="hold"/>
                                        <p:tgtEl>
                                          <p:spTgt spid="74445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44458"/>
                                        </p:tgtEl>
                                        <p:attrNameLst>
                                          <p:attrName>style.visibility</p:attrName>
                                        </p:attrNameLst>
                                      </p:cBhvr>
                                      <p:to>
                                        <p:strVal val="visible"/>
                                      </p:to>
                                    </p:set>
                                    <p:anim calcmode="lin" valueType="num">
                                      <p:cBhvr additive="base">
                                        <p:cTn id="23" dur="500" fill="hold"/>
                                        <p:tgtEl>
                                          <p:spTgt spid="744458"/>
                                        </p:tgtEl>
                                        <p:attrNameLst>
                                          <p:attrName>ppt_x</p:attrName>
                                        </p:attrNameLst>
                                      </p:cBhvr>
                                      <p:tavLst>
                                        <p:tav tm="0">
                                          <p:val>
                                            <p:strVal val="#ppt_x"/>
                                          </p:val>
                                        </p:tav>
                                        <p:tav tm="100000">
                                          <p:val>
                                            <p:strVal val="#ppt_x"/>
                                          </p:val>
                                        </p:tav>
                                      </p:tavLst>
                                    </p:anim>
                                    <p:anim calcmode="lin" valueType="num">
                                      <p:cBhvr additive="base">
                                        <p:cTn id="24" dur="500" fill="hold"/>
                                        <p:tgtEl>
                                          <p:spTgt spid="74445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44459"/>
                                        </p:tgtEl>
                                        <p:attrNameLst>
                                          <p:attrName>style.visibility</p:attrName>
                                        </p:attrNameLst>
                                      </p:cBhvr>
                                      <p:to>
                                        <p:strVal val="visible"/>
                                      </p:to>
                                    </p:set>
                                    <p:anim calcmode="lin" valueType="num">
                                      <p:cBhvr additive="base">
                                        <p:cTn id="27" dur="500" fill="hold"/>
                                        <p:tgtEl>
                                          <p:spTgt spid="744459"/>
                                        </p:tgtEl>
                                        <p:attrNameLst>
                                          <p:attrName>ppt_x</p:attrName>
                                        </p:attrNameLst>
                                      </p:cBhvr>
                                      <p:tavLst>
                                        <p:tav tm="0">
                                          <p:val>
                                            <p:strVal val="#ppt_x"/>
                                          </p:val>
                                        </p:tav>
                                        <p:tav tm="100000">
                                          <p:val>
                                            <p:strVal val="#ppt_x"/>
                                          </p:val>
                                        </p:tav>
                                      </p:tavLst>
                                    </p:anim>
                                    <p:anim calcmode="lin" valueType="num">
                                      <p:cBhvr additive="base">
                                        <p:cTn id="28" dur="500" fill="hold"/>
                                        <p:tgtEl>
                                          <p:spTgt spid="74445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44460"/>
                                        </p:tgtEl>
                                        <p:attrNameLst>
                                          <p:attrName>style.visibility</p:attrName>
                                        </p:attrNameLst>
                                      </p:cBhvr>
                                      <p:to>
                                        <p:strVal val="visible"/>
                                      </p:to>
                                    </p:set>
                                    <p:anim calcmode="lin" valueType="num">
                                      <p:cBhvr additive="base">
                                        <p:cTn id="31" dur="500" fill="hold"/>
                                        <p:tgtEl>
                                          <p:spTgt spid="744460"/>
                                        </p:tgtEl>
                                        <p:attrNameLst>
                                          <p:attrName>ppt_x</p:attrName>
                                        </p:attrNameLst>
                                      </p:cBhvr>
                                      <p:tavLst>
                                        <p:tav tm="0">
                                          <p:val>
                                            <p:strVal val="#ppt_x"/>
                                          </p:val>
                                        </p:tav>
                                        <p:tav tm="100000">
                                          <p:val>
                                            <p:strVal val="#ppt_x"/>
                                          </p:val>
                                        </p:tav>
                                      </p:tavLst>
                                    </p:anim>
                                    <p:anim calcmode="lin" valueType="num">
                                      <p:cBhvr additive="base">
                                        <p:cTn id="32" dur="500" fill="hold"/>
                                        <p:tgtEl>
                                          <p:spTgt spid="7444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44461"/>
                                        </p:tgtEl>
                                        <p:attrNameLst>
                                          <p:attrName>style.visibility</p:attrName>
                                        </p:attrNameLst>
                                      </p:cBhvr>
                                      <p:to>
                                        <p:strVal val="visible"/>
                                      </p:to>
                                    </p:set>
                                    <p:anim calcmode="lin" valueType="num">
                                      <p:cBhvr additive="base">
                                        <p:cTn id="35" dur="500" fill="hold"/>
                                        <p:tgtEl>
                                          <p:spTgt spid="744461"/>
                                        </p:tgtEl>
                                        <p:attrNameLst>
                                          <p:attrName>ppt_x</p:attrName>
                                        </p:attrNameLst>
                                      </p:cBhvr>
                                      <p:tavLst>
                                        <p:tav tm="0">
                                          <p:val>
                                            <p:strVal val="#ppt_x"/>
                                          </p:val>
                                        </p:tav>
                                        <p:tav tm="100000">
                                          <p:val>
                                            <p:strVal val="#ppt_x"/>
                                          </p:val>
                                        </p:tav>
                                      </p:tavLst>
                                    </p:anim>
                                    <p:anim calcmode="lin" valueType="num">
                                      <p:cBhvr additive="base">
                                        <p:cTn id="36" dur="500" fill="hold"/>
                                        <p:tgtEl>
                                          <p:spTgt spid="74446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44462"/>
                                        </p:tgtEl>
                                        <p:attrNameLst>
                                          <p:attrName>style.visibility</p:attrName>
                                        </p:attrNameLst>
                                      </p:cBhvr>
                                      <p:to>
                                        <p:strVal val="visible"/>
                                      </p:to>
                                    </p:set>
                                    <p:anim calcmode="lin" valueType="num">
                                      <p:cBhvr additive="base">
                                        <p:cTn id="39" dur="500" fill="hold"/>
                                        <p:tgtEl>
                                          <p:spTgt spid="744462"/>
                                        </p:tgtEl>
                                        <p:attrNameLst>
                                          <p:attrName>ppt_x</p:attrName>
                                        </p:attrNameLst>
                                      </p:cBhvr>
                                      <p:tavLst>
                                        <p:tav tm="0">
                                          <p:val>
                                            <p:strVal val="#ppt_x"/>
                                          </p:val>
                                        </p:tav>
                                        <p:tav tm="100000">
                                          <p:val>
                                            <p:strVal val="#ppt_x"/>
                                          </p:val>
                                        </p:tav>
                                      </p:tavLst>
                                    </p:anim>
                                    <p:anim calcmode="lin" valueType="num">
                                      <p:cBhvr additive="base">
                                        <p:cTn id="40" dur="500" fill="hold"/>
                                        <p:tgtEl>
                                          <p:spTgt spid="74446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44463"/>
                                        </p:tgtEl>
                                        <p:attrNameLst>
                                          <p:attrName>style.visibility</p:attrName>
                                        </p:attrNameLst>
                                      </p:cBhvr>
                                      <p:to>
                                        <p:strVal val="visible"/>
                                      </p:to>
                                    </p:set>
                                    <p:anim calcmode="lin" valueType="num">
                                      <p:cBhvr additive="base">
                                        <p:cTn id="43" dur="500" fill="hold"/>
                                        <p:tgtEl>
                                          <p:spTgt spid="744463"/>
                                        </p:tgtEl>
                                        <p:attrNameLst>
                                          <p:attrName>ppt_x</p:attrName>
                                        </p:attrNameLst>
                                      </p:cBhvr>
                                      <p:tavLst>
                                        <p:tav tm="0">
                                          <p:val>
                                            <p:strVal val="#ppt_x"/>
                                          </p:val>
                                        </p:tav>
                                        <p:tav tm="100000">
                                          <p:val>
                                            <p:strVal val="#ppt_x"/>
                                          </p:val>
                                        </p:tav>
                                      </p:tavLst>
                                    </p:anim>
                                    <p:anim calcmode="lin" valueType="num">
                                      <p:cBhvr additive="base">
                                        <p:cTn id="44" dur="500" fill="hold"/>
                                        <p:tgtEl>
                                          <p:spTgt spid="74446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44464"/>
                                        </p:tgtEl>
                                        <p:attrNameLst>
                                          <p:attrName>style.visibility</p:attrName>
                                        </p:attrNameLst>
                                      </p:cBhvr>
                                      <p:to>
                                        <p:strVal val="visible"/>
                                      </p:to>
                                    </p:set>
                                    <p:anim calcmode="lin" valueType="num">
                                      <p:cBhvr additive="base">
                                        <p:cTn id="47" dur="500" fill="hold"/>
                                        <p:tgtEl>
                                          <p:spTgt spid="744464"/>
                                        </p:tgtEl>
                                        <p:attrNameLst>
                                          <p:attrName>ppt_x</p:attrName>
                                        </p:attrNameLst>
                                      </p:cBhvr>
                                      <p:tavLst>
                                        <p:tav tm="0">
                                          <p:val>
                                            <p:strVal val="#ppt_x"/>
                                          </p:val>
                                        </p:tav>
                                        <p:tav tm="100000">
                                          <p:val>
                                            <p:strVal val="#ppt_x"/>
                                          </p:val>
                                        </p:tav>
                                      </p:tavLst>
                                    </p:anim>
                                    <p:anim calcmode="lin" valueType="num">
                                      <p:cBhvr additive="base">
                                        <p:cTn id="48" dur="500" fill="hold"/>
                                        <p:tgtEl>
                                          <p:spTgt spid="744464"/>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500"/>
                            </p:stCondLst>
                            <p:childTnLst>
                              <p:par>
                                <p:cTn id="50" presetID="2" presetClass="entr" presetSubtype="8"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0-#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000"/>
                            </p:stCondLst>
                            <p:childTnLst>
                              <p:par>
                                <p:cTn id="55" presetID="2" presetClass="entr" presetSubtype="8"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0-#ppt_w/2"/>
                                          </p:val>
                                        </p:tav>
                                        <p:tav tm="100000">
                                          <p:val>
                                            <p:strVal val="#ppt_x"/>
                                          </p:val>
                                        </p:tav>
                                      </p:tavLst>
                                    </p:anim>
                                    <p:anim calcmode="lin" valueType="num">
                                      <p:cBhvr additive="base">
                                        <p:cTn id="58" dur="500" fill="hold"/>
                                        <p:tgtEl>
                                          <p:spTgt spid="3"/>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1500"/>
                            </p:stCondLst>
                            <p:childTnLst>
                              <p:par>
                                <p:cTn id="60" presetID="2" presetClass="entr" presetSubtype="8"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0-#ppt_w/2"/>
                                          </p:val>
                                        </p:tav>
                                        <p:tav tm="100000">
                                          <p:val>
                                            <p:strVal val="#ppt_x"/>
                                          </p:val>
                                        </p:tav>
                                      </p:tavLst>
                                    </p:anim>
                                    <p:anim calcmode="lin" valueType="num">
                                      <p:cBhvr additive="base">
                                        <p:cTn id="63" dur="500" fill="hold"/>
                                        <p:tgtEl>
                                          <p:spTgt spid="4"/>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2000"/>
                            </p:stCondLst>
                            <p:childTnLst>
                              <p:par>
                                <p:cTn id="65" presetID="25" presetClass="entr" presetSubtype="0" fill="hold" grpId="0" nodeType="afterEffect">
                                  <p:stCondLst>
                                    <p:cond delay="0"/>
                                  </p:stCondLst>
                                  <p:childTnLst>
                                    <p:set>
                                      <p:cBhvr>
                                        <p:cTn id="66" dur="1" fill="hold">
                                          <p:stCondLst>
                                            <p:cond delay="0"/>
                                          </p:stCondLst>
                                        </p:cTn>
                                        <p:tgtEl>
                                          <p:spTgt spid="744465"/>
                                        </p:tgtEl>
                                        <p:attrNameLst>
                                          <p:attrName>style.visibility</p:attrName>
                                        </p:attrNameLst>
                                      </p:cBhvr>
                                      <p:to>
                                        <p:strVal val="visible"/>
                                      </p:to>
                                    </p:set>
                                    <p:anim calcmode="lin" valueType="num">
                                      <p:cBhvr>
                                        <p:cTn id="67" dur="500" decel="50000" fill="hold">
                                          <p:stCondLst>
                                            <p:cond delay="0"/>
                                          </p:stCondLst>
                                        </p:cTn>
                                        <p:tgtEl>
                                          <p:spTgt spid="74446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74446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744465"/>
                                        </p:tgtEl>
                                        <p:attrNameLst>
                                          <p:attrName>ppt_w</p:attrName>
                                        </p:attrNameLst>
                                      </p:cBhvr>
                                      <p:tavLst>
                                        <p:tav tm="0">
                                          <p:val>
                                            <p:strVal val="#ppt_w*.05"/>
                                          </p:val>
                                        </p:tav>
                                        <p:tav tm="100000">
                                          <p:val>
                                            <p:strVal val="#ppt_w"/>
                                          </p:val>
                                        </p:tav>
                                      </p:tavLst>
                                    </p:anim>
                                    <p:anim calcmode="lin" valueType="num">
                                      <p:cBhvr>
                                        <p:cTn id="70" dur="1000" fill="hold"/>
                                        <p:tgtEl>
                                          <p:spTgt spid="74446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74446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74446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74446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744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4" grpId="0" animBg="1"/>
      <p:bldP spid="744455" grpId="0" animBg="1"/>
      <p:bldP spid="744456" grpId="0" animBg="1"/>
      <p:bldP spid="744457" grpId="0"/>
      <p:bldP spid="744458" grpId="0"/>
      <p:bldP spid="744459" grpId="0" animBg="1"/>
      <p:bldP spid="744460" grpId="0" animBg="1"/>
      <p:bldP spid="744461" grpId="0"/>
      <p:bldP spid="744462" grpId="0"/>
      <p:bldP spid="744463" grpId="0" animBg="1"/>
      <p:bldP spid="744464" grpId="0"/>
      <p:bldP spid="7444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 Θέση αριθμού διαφάνειας">
            <a:extLst>
              <a:ext uri="{FF2B5EF4-FFF2-40B4-BE49-F238E27FC236}">
                <a16:creationId xmlns:a16="http://schemas.microsoft.com/office/drawing/2014/main" id="{5EAE418D-059F-6AF5-3147-F4224AD5B223}"/>
              </a:ext>
            </a:extLst>
          </p:cNvPr>
          <p:cNvSpPr txBox="1">
            <a:spLocks noGrp="1"/>
          </p:cNvSpPr>
          <p:nvPr/>
        </p:nvSpPr>
        <p:spPr bwMode="auto">
          <a:xfrm>
            <a:off x="8316913" y="6453188"/>
            <a:ext cx="36988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94D4ACA3-CE08-4C21-A68D-715028D70B7B}" type="slidenum">
              <a:rPr lang="en-US" altLang="el-GR" sz="1000">
                <a:latin typeface="Arial" panose="020B0604020202020204" pitchFamily="34" charset="0"/>
              </a:rPr>
              <a:pPr algn="r" eaLnBrk="1" hangingPunct="1"/>
              <a:t>26</a:t>
            </a:fld>
            <a:endParaRPr lang="en-US" altLang="el-GR" sz="1000">
              <a:latin typeface="Arial" panose="020B0604020202020204" pitchFamily="34" charset="0"/>
            </a:endParaRPr>
          </a:p>
        </p:txBody>
      </p:sp>
      <p:sp>
        <p:nvSpPr>
          <p:cNvPr id="38915" name="Rectangle 2">
            <a:extLst>
              <a:ext uri="{FF2B5EF4-FFF2-40B4-BE49-F238E27FC236}">
                <a16:creationId xmlns:a16="http://schemas.microsoft.com/office/drawing/2014/main" id="{65886CD6-4330-8CE9-197E-32A30FBBEC32}"/>
              </a:ext>
            </a:extLst>
          </p:cNvPr>
          <p:cNvSpPr>
            <a:spLocks noGrp="1" noChangeArrowheads="1"/>
          </p:cNvSpPr>
          <p:nvPr>
            <p:ph type="title" idx="4294967295"/>
          </p:nvPr>
        </p:nvSpPr>
        <p:spPr/>
        <p:txBody>
          <a:bodyPr anchorCtr="0"/>
          <a:lstStyle/>
          <a:p>
            <a:pPr eaLnBrk="1" hangingPunct="1">
              <a:defRPr/>
            </a:pPr>
            <a:r>
              <a:rPr lang="el-GR" b="0"/>
              <a:t>Μην ξεχνάμε όμως….</a:t>
            </a:r>
            <a:endParaRPr lang="en-US" b="0"/>
          </a:p>
        </p:txBody>
      </p:sp>
      <p:sp>
        <p:nvSpPr>
          <p:cNvPr id="38916" name="Rectangle 3">
            <a:extLst>
              <a:ext uri="{FF2B5EF4-FFF2-40B4-BE49-F238E27FC236}">
                <a16:creationId xmlns:a16="http://schemas.microsoft.com/office/drawing/2014/main" id="{FFFFF794-E78D-B733-5B98-54F7A966144F}"/>
              </a:ext>
            </a:extLst>
          </p:cNvPr>
          <p:cNvSpPr>
            <a:spLocks noGrp="1" noChangeArrowheads="1"/>
          </p:cNvSpPr>
          <p:nvPr>
            <p:ph type="body" idx="4294967295"/>
          </p:nvPr>
        </p:nvSpPr>
        <p:spPr/>
        <p:txBody>
          <a:bodyPr/>
          <a:lstStyle/>
          <a:p>
            <a:pPr eaLnBrk="1" hangingPunct="1">
              <a:lnSpc>
                <a:spcPct val="80000"/>
              </a:lnSpc>
              <a:defRPr/>
            </a:pPr>
            <a:r>
              <a:rPr lang="el-GR" sz="2400" b="1" i="1">
                <a:latin typeface="Arial Narrow" pitchFamily="34" charset="0"/>
              </a:rPr>
              <a:t>Η έννοια της Διοίκησης Ανθρώπινου Δυναμικού μπορεί να θεωρηθεί ως μια </a:t>
            </a:r>
            <a:r>
              <a:rPr lang="el-GR" sz="2400" b="1" i="1" u="sng">
                <a:latin typeface="Arial Narrow" pitchFamily="34" charset="0"/>
              </a:rPr>
              <a:t>φιλοσοφία</a:t>
            </a:r>
            <a:r>
              <a:rPr lang="el-GR" sz="2400" b="1" i="1">
                <a:latin typeface="Arial Narrow" pitchFamily="34" charset="0"/>
              </a:rPr>
              <a:t> για τον τρόπο με τον οποίο πρέπει να «συμπεριφερθούμε» τους εργαζόμενους για να φέρουν εις πέρας τους στόχους της επιχείρησής μας. </a:t>
            </a:r>
          </a:p>
          <a:p>
            <a:pPr eaLnBrk="1" hangingPunct="1">
              <a:lnSpc>
                <a:spcPct val="80000"/>
              </a:lnSpc>
              <a:buFontTx/>
              <a:buNone/>
              <a:defRPr/>
            </a:pPr>
            <a:endParaRPr lang="el-GR" sz="2400" b="1" i="1">
              <a:latin typeface="Arial Narrow" pitchFamily="34" charset="0"/>
            </a:endParaRPr>
          </a:p>
          <a:p>
            <a:pPr eaLnBrk="1" hangingPunct="1">
              <a:lnSpc>
                <a:spcPct val="80000"/>
              </a:lnSpc>
              <a:buFontTx/>
              <a:buNone/>
              <a:defRPr/>
            </a:pPr>
            <a:r>
              <a:rPr lang="el-GR" sz="2400" b="1" i="1">
                <a:latin typeface="Arial Narrow" pitchFamily="34" charset="0"/>
              </a:rPr>
              <a:t>	ΌΜΩΣ, αυτή η φιλοσοφία μπορεί να εφαρμοσθεί με ποικίλους τρόπους και δεν υπάρχει ένα μοντέλο ΠΑΝΑΚΕΙΑ για όλους και όλα!!!</a:t>
            </a:r>
            <a:r>
              <a:rPr lang="el-GR" sz="2400" b="1" i="1"/>
              <a:t> ……</a:t>
            </a:r>
          </a:p>
          <a:p>
            <a:pPr eaLnBrk="1" hangingPunct="1">
              <a:lnSpc>
                <a:spcPct val="80000"/>
              </a:lnSpc>
              <a:buFontTx/>
              <a:buNone/>
              <a:defRPr/>
            </a:pPr>
            <a:endParaRPr lang="el-GR" sz="2400" b="1" i="1"/>
          </a:p>
          <a:p>
            <a:pPr eaLnBrk="1" hangingPunct="1">
              <a:lnSpc>
                <a:spcPct val="80000"/>
              </a:lnSpc>
              <a:buFontTx/>
              <a:buNone/>
              <a:defRPr/>
            </a:pPr>
            <a:endParaRPr lang="el-GR" sz="2400" b="1" i="1"/>
          </a:p>
          <a:p>
            <a:pPr eaLnBrk="1" hangingPunct="1">
              <a:lnSpc>
                <a:spcPct val="80000"/>
              </a:lnSpc>
              <a:buFontTx/>
              <a:buNone/>
              <a:defRPr/>
            </a:pPr>
            <a:r>
              <a:rPr lang="el-GR" b="1" i="1"/>
              <a:t>κάθε οργανισμός είναι μοναδικός, το ίδιο και οι εργαζόμενοί του</a:t>
            </a:r>
            <a:endParaRPr lang="en-US" b="1" i="1"/>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293C9095-980D-2BA0-2A10-FF7B24FD3BBF}"/>
              </a:ext>
            </a:extLst>
          </p:cNvPr>
          <p:cNvSpPr>
            <a:spLocks noGrp="1"/>
          </p:cNvSpPr>
          <p:nvPr>
            <p:ph type="title"/>
          </p:nvPr>
        </p:nvSpPr>
        <p:spPr>
          <a:xfrm>
            <a:off x="642938" y="500063"/>
            <a:ext cx="8229600" cy="1143000"/>
          </a:xfrm>
        </p:spPr>
        <p:txBody>
          <a:bodyPr/>
          <a:lstStyle/>
          <a:p>
            <a:pPr>
              <a:defRPr/>
            </a:pPr>
            <a:r>
              <a:rPr lang="el-GR" dirty="0"/>
              <a:t>Οι βασικοί στόχοι του μαθήματος είναι</a:t>
            </a:r>
            <a:r>
              <a:rPr lang="en-US" dirty="0"/>
              <a:t>:</a:t>
            </a:r>
            <a:endParaRPr lang="el-GR" dirty="0"/>
          </a:p>
        </p:txBody>
      </p:sp>
      <p:sp>
        <p:nvSpPr>
          <p:cNvPr id="3" name="2 - Θέση περιεχομένου">
            <a:extLst>
              <a:ext uri="{FF2B5EF4-FFF2-40B4-BE49-F238E27FC236}">
                <a16:creationId xmlns:a16="http://schemas.microsoft.com/office/drawing/2014/main" id="{9E42C31E-304D-40A1-A82F-3AE8B15B2826}"/>
              </a:ext>
            </a:extLst>
          </p:cNvPr>
          <p:cNvSpPr>
            <a:spLocks noGrp="1"/>
          </p:cNvSpPr>
          <p:nvPr>
            <p:ph idx="1"/>
          </p:nvPr>
        </p:nvSpPr>
        <p:spPr>
          <a:xfrm>
            <a:off x="457200" y="1600200"/>
            <a:ext cx="8472488" cy="5043488"/>
          </a:xfrm>
        </p:spPr>
        <p:txBody>
          <a:bodyPr/>
          <a:lstStyle/>
          <a:p>
            <a:pPr eaLnBrk="1" hangingPunct="1">
              <a:buFontTx/>
              <a:buNone/>
              <a:defRPr/>
            </a:pPr>
            <a:r>
              <a:rPr lang="el-GR" b="1" dirty="0"/>
              <a:t> </a:t>
            </a:r>
            <a:endParaRPr lang="el-GR" sz="2000" b="1" dirty="0"/>
          </a:p>
          <a:p>
            <a:pPr eaLnBrk="1" hangingPunct="1">
              <a:defRPr/>
            </a:pPr>
            <a:r>
              <a:rPr lang="el-GR" sz="2000" dirty="0"/>
              <a:t>Η ευαισθητοποίηση </a:t>
            </a:r>
            <a:r>
              <a:rPr lang="el-GR" sz="2000"/>
              <a:t>των δημοσίων-ιδιωτικών </a:t>
            </a:r>
            <a:r>
              <a:rPr lang="el-GR" sz="2000" dirty="0"/>
              <a:t>οργανισμών και των στελεχών τους σε θέματα διοίκησης ανθρωπίνου δυναμικού </a:t>
            </a:r>
          </a:p>
          <a:p>
            <a:pPr eaLnBrk="1" hangingPunct="1">
              <a:defRPr/>
            </a:pPr>
            <a:endParaRPr lang="el-GR" sz="2000" dirty="0"/>
          </a:p>
          <a:p>
            <a:pPr eaLnBrk="1" hangingPunct="1">
              <a:defRPr/>
            </a:pPr>
            <a:r>
              <a:rPr lang="el-GR" sz="2000" dirty="0"/>
              <a:t> Η διερεύνηση της σχέσης  Διοίκησης Ανθρωπίνων Πόρων και της γενικότερης Στρατηγικής Διοίκησης  των επιχειρήσεων και οργανισμών.</a:t>
            </a:r>
          </a:p>
          <a:p>
            <a:pPr eaLnBrk="1" hangingPunct="1">
              <a:defRPr/>
            </a:pPr>
            <a:endParaRPr lang="el-GR" sz="2000" dirty="0"/>
          </a:p>
          <a:p>
            <a:pPr eaLnBrk="1" hangingPunct="1">
              <a:defRPr/>
            </a:pPr>
            <a:r>
              <a:rPr lang="el-GR" sz="2000" dirty="0"/>
              <a:t>Κατανόηση και πρακτική εφαρμογή των κυριότερων λειτουργιών της  Διοίκησης Ανθρώπινου Δυναμικού σε δημόσιες- ιδιωτικές επιχειρήσεις και οργανισμούς όπως  θέματα προγραμματισμού και επιλογής προσωπικού, αναδιάρθρωση της εργασίας, αξιολόγηση απόδοσης, αμοιβές, την ανάπτυξη του ανθρώπινου δυναμικού,  εργασιακές σχέσεις, υγιεινή  και την ασφάλεια και αξιολόγηση της λειτουργίας του τμήματος ή διεύθυνσης Ανθρώπινου Δυναμικού.</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F21064B2-0DA3-D604-37FA-3AE2B9B6E85D}"/>
              </a:ext>
            </a:extLst>
          </p:cNvPr>
          <p:cNvSpPr>
            <a:spLocks noGrp="1"/>
          </p:cNvSpPr>
          <p:nvPr>
            <p:ph type="title"/>
          </p:nvPr>
        </p:nvSpPr>
        <p:spPr>
          <a:xfrm>
            <a:off x="500063" y="857250"/>
            <a:ext cx="8229600" cy="1143000"/>
          </a:xfrm>
        </p:spPr>
        <p:txBody>
          <a:bodyPr/>
          <a:lstStyle/>
          <a:p>
            <a:pPr eaLnBrk="1" hangingPunct="1">
              <a:defRPr/>
            </a:pPr>
            <a:r>
              <a:rPr lang="el-GR" dirty="0"/>
              <a:t>Εκπαιδευτική Προσέγγιση</a:t>
            </a:r>
            <a:br>
              <a:rPr lang="el-GR" dirty="0"/>
            </a:br>
            <a:endParaRPr lang="el-GR" dirty="0"/>
          </a:p>
        </p:txBody>
      </p:sp>
      <p:sp>
        <p:nvSpPr>
          <p:cNvPr id="3" name="2 - Θέση περιεχομένου">
            <a:extLst>
              <a:ext uri="{FF2B5EF4-FFF2-40B4-BE49-F238E27FC236}">
                <a16:creationId xmlns:a16="http://schemas.microsoft.com/office/drawing/2014/main" id="{C8B1CBB2-B6FF-344E-37BE-4E25EFFFCBCB}"/>
              </a:ext>
            </a:extLst>
          </p:cNvPr>
          <p:cNvSpPr>
            <a:spLocks noGrp="1"/>
          </p:cNvSpPr>
          <p:nvPr>
            <p:ph idx="1"/>
          </p:nvPr>
        </p:nvSpPr>
        <p:spPr>
          <a:xfrm>
            <a:off x="457200" y="2357438"/>
            <a:ext cx="8229600" cy="3000375"/>
          </a:xfrm>
        </p:spPr>
        <p:txBody>
          <a:bodyPr/>
          <a:lstStyle/>
          <a:p>
            <a:pPr eaLnBrk="1" hangingPunct="1">
              <a:defRPr/>
            </a:pPr>
            <a:r>
              <a:rPr lang="el-GR" dirty="0"/>
              <a:t>Κύρια επιδίωξη του μαθήματος είναι η σύνδεση θεωρίας και πράξης. </a:t>
            </a:r>
            <a:endParaRPr lang="en-US" dirty="0"/>
          </a:p>
          <a:p>
            <a:pPr eaLnBrk="1" hangingPunct="1">
              <a:defRPr/>
            </a:pPr>
            <a:endParaRPr lang="el-GR" dirty="0"/>
          </a:p>
          <a:p>
            <a:pPr eaLnBrk="1" hangingPunct="1">
              <a:defRPr/>
            </a:pPr>
            <a:r>
              <a:rPr lang="el-GR" dirty="0"/>
              <a:t>Βασική εκπαιδευτική μέθοδος θα είναι η διάλεξη, μέσω αξιοποίησης διδακτικών εργαλείων όπως μελέτες περίπτωσης (</a:t>
            </a:r>
            <a:r>
              <a:rPr lang="el-GR" dirty="0" err="1"/>
              <a:t>case</a:t>
            </a:r>
            <a:r>
              <a:rPr lang="el-GR" dirty="0"/>
              <a:t> </a:t>
            </a:r>
            <a:r>
              <a:rPr lang="el-GR" dirty="0" err="1"/>
              <a:t>studies</a:t>
            </a:r>
            <a:r>
              <a:rPr lang="el-GR" dirty="0"/>
              <a:t>) για πληρέστερη κατανόηση, ανάλυση, συζήτηση και εμπέδωση των υπό εξέταση ζητημάτων. </a:t>
            </a:r>
          </a:p>
          <a:p>
            <a:pPr eaLnBrk="1" hangingPunct="1">
              <a:defRPr/>
            </a:pP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40A0B2B4-B0F0-BBE5-4940-46F66067E9A6}"/>
              </a:ext>
            </a:extLst>
          </p:cNvPr>
          <p:cNvSpPr>
            <a:spLocks noGrp="1"/>
          </p:cNvSpPr>
          <p:nvPr>
            <p:ph idx="1"/>
          </p:nvPr>
        </p:nvSpPr>
        <p:spPr>
          <a:xfrm>
            <a:off x="500063" y="1000125"/>
            <a:ext cx="8186737" cy="12858750"/>
          </a:xfrm>
        </p:spPr>
        <p:txBody>
          <a:bodyPr/>
          <a:lstStyle/>
          <a:p>
            <a:pPr eaLnBrk="1" hangingPunct="1">
              <a:buFontTx/>
              <a:buNone/>
              <a:defRPr/>
            </a:pPr>
            <a:r>
              <a:rPr lang="el-GR" b="1" dirty="0"/>
              <a:t>   Προτεινόμενα Συγγράμματα</a:t>
            </a:r>
          </a:p>
          <a:p>
            <a:pPr eaLnBrk="1" hangingPunct="1">
              <a:buFontTx/>
              <a:buNone/>
              <a:defRPr/>
            </a:pPr>
            <a:endParaRPr lang="el-GR" sz="1400" b="1" dirty="0">
              <a:latin typeface="Times New Roman" pitchFamily="18" charset="0"/>
              <a:cs typeface="Times New Roman" pitchFamily="18" charset="0"/>
            </a:endParaRPr>
          </a:p>
          <a:p>
            <a:pPr eaLnBrk="1" hangingPunct="1">
              <a:buFontTx/>
              <a:buNone/>
              <a:defRPr/>
            </a:pPr>
            <a:r>
              <a:rPr lang="el-GR" sz="1600" b="1" dirty="0">
                <a:latin typeface="Times New Roman" pitchFamily="18" charset="0"/>
                <a:cs typeface="Times New Roman" pitchFamily="18" charset="0"/>
              </a:rPr>
              <a:t>Βασική Βιβλιογραφία</a:t>
            </a:r>
          </a:p>
          <a:p>
            <a:pPr marL="457200" indent="-457200">
              <a:buFont typeface="Wingdings 2" pitchFamily="18" charset="2"/>
              <a:buNone/>
              <a:defRPr/>
            </a:pPr>
            <a:endParaRPr lang="el-GR" sz="1600" dirty="0">
              <a:latin typeface="Times New Roman" pitchFamily="18" charset="0"/>
              <a:cs typeface="Times New Roman" pitchFamily="18" charset="0"/>
            </a:endParaRPr>
          </a:p>
          <a:p>
            <a:pPr marL="457200" indent="-457200">
              <a:buFont typeface="Wingdings 2" pitchFamily="18" charset="2"/>
              <a:buNone/>
              <a:defRPr/>
            </a:pPr>
            <a:r>
              <a:rPr lang="en-GB" sz="1600" dirty="0">
                <a:latin typeface="Times New Roman" pitchFamily="18" charset="0"/>
                <a:cs typeface="Times New Roman" pitchFamily="18" charset="0"/>
              </a:rPr>
              <a:t>Torrington D., Hall L., Taylor S., </a:t>
            </a:r>
            <a:r>
              <a:rPr lang="en-US" sz="1600" dirty="0">
                <a:latin typeface="Times New Roman" pitchFamily="18" charset="0"/>
                <a:cs typeface="Times New Roman" pitchFamily="18" charset="0"/>
              </a:rPr>
              <a:t>and </a:t>
            </a:r>
            <a:r>
              <a:rPr lang="en-GB" sz="1600" dirty="0">
                <a:latin typeface="Times New Roman" pitchFamily="18" charset="0"/>
                <a:cs typeface="Times New Roman" pitchFamily="18" charset="0"/>
              </a:rPr>
              <a:t>Atkinson C.</a:t>
            </a:r>
            <a:r>
              <a:rPr lang="el-GR" sz="1600" dirty="0">
                <a:latin typeface="Times New Roman" pitchFamily="18" charset="0"/>
                <a:cs typeface="Times New Roman" pitchFamily="18" charset="0"/>
              </a:rPr>
              <a:t> (2017) Διοίκηση Ανθρωπίνων Πόρων. </a:t>
            </a:r>
            <a:r>
              <a:rPr lang="en-US" sz="1600" dirty="0">
                <a:latin typeface="Times New Roman" pitchFamily="18" charset="0"/>
                <a:cs typeface="Times New Roman" pitchFamily="18" charset="0"/>
              </a:rPr>
              <a:t>Nicosia: </a:t>
            </a:r>
            <a:r>
              <a:rPr lang="el-GR" sz="1600" dirty="0">
                <a:latin typeface="Times New Roman" pitchFamily="18" charset="0"/>
                <a:cs typeface="Times New Roman" pitchFamily="18" charset="0"/>
              </a:rPr>
              <a:t>Εκδόσεις Πασχαλίδης</a:t>
            </a:r>
            <a:r>
              <a:rPr lang="en-US" sz="1600" dirty="0">
                <a:latin typeface="Times New Roman" pitchFamily="18" charset="0"/>
                <a:cs typeface="Times New Roman" pitchFamily="18" charset="0"/>
              </a:rPr>
              <a:t> – BROKEN HILL PUBLISHERS LTD.</a:t>
            </a:r>
          </a:p>
          <a:p>
            <a:pPr marL="361950" indent="-361950">
              <a:defRPr/>
            </a:pPr>
            <a:endParaRPr lang="el-GR" sz="1600" b="1" dirty="0">
              <a:latin typeface="Times New Roman" pitchFamily="18" charset="0"/>
              <a:cs typeface="Times New Roman" pitchFamily="18" charset="0"/>
            </a:endParaRPr>
          </a:p>
          <a:p>
            <a:pPr marL="361950" indent="-361950">
              <a:buFontTx/>
              <a:buNone/>
              <a:defRPr/>
            </a:pPr>
            <a:r>
              <a:rPr lang="el-GR" sz="1600" b="1" dirty="0">
                <a:latin typeface="Times New Roman" pitchFamily="18" charset="0"/>
                <a:cs typeface="Times New Roman" pitchFamily="18" charset="0"/>
              </a:rPr>
              <a:t>        Επιπλέον Βιβλιογραφία</a:t>
            </a:r>
            <a:endParaRPr lang="el-GR" sz="1600" dirty="0">
              <a:latin typeface="Times New Roman" pitchFamily="18" charset="0"/>
              <a:cs typeface="Times New Roman" pitchFamily="18" charset="0"/>
            </a:endParaRPr>
          </a:p>
          <a:p>
            <a:pPr marL="457200" indent="-457200">
              <a:buFont typeface="+mj-lt"/>
              <a:buAutoNum type="arabicPeriod"/>
              <a:defRPr/>
            </a:pPr>
            <a:r>
              <a:rPr lang="en-GB" sz="1600" dirty="0" err="1">
                <a:latin typeface="Times New Roman" pitchFamily="18" charset="0"/>
                <a:cs typeface="Times New Roman" pitchFamily="18" charset="0"/>
              </a:rPr>
              <a:t>Dessler</a:t>
            </a:r>
            <a:r>
              <a:rPr lang="en-GB" sz="1600" dirty="0">
                <a:latin typeface="Times New Roman" pitchFamily="18" charset="0"/>
                <a:cs typeface="Times New Roman" pitchFamily="18" charset="0"/>
              </a:rPr>
              <a:t> G</a:t>
            </a:r>
            <a:r>
              <a:rPr lang="el-GR" sz="1600" dirty="0">
                <a:latin typeface="Times New Roman" pitchFamily="18" charset="0"/>
                <a:cs typeface="Times New Roman" pitchFamily="18" charset="0"/>
              </a:rPr>
              <a:t>.</a:t>
            </a:r>
            <a:r>
              <a:rPr lang="en-GB" sz="1600" dirty="0">
                <a:latin typeface="Times New Roman" pitchFamily="18" charset="0"/>
                <a:cs typeface="Times New Roman" pitchFamily="18" charset="0"/>
              </a:rPr>
              <a:t> (</a:t>
            </a:r>
            <a:r>
              <a:rPr lang="el-GR" sz="1600" dirty="0">
                <a:latin typeface="Times New Roman" pitchFamily="18" charset="0"/>
                <a:cs typeface="Times New Roman" pitchFamily="18" charset="0"/>
              </a:rPr>
              <a:t>2015</a:t>
            </a:r>
            <a:r>
              <a:rPr lang="en-GB" sz="1600" dirty="0">
                <a:latin typeface="Times New Roman" pitchFamily="18" charset="0"/>
                <a:cs typeface="Times New Roman" pitchFamily="18" charset="0"/>
              </a:rPr>
              <a:t>) </a:t>
            </a:r>
            <a:r>
              <a:rPr lang="el-GR" sz="1600" dirty="0">
                <a:latin typeface="Times New Roman" pitchFamily="18" charset="0"/>
                <a:cs typeface="Times New Roman" pitchFamily="18" charset="0"/>
              </a:rPr>
              <a:t>Διοίκηση Ανθρώπινου Δυναμικού. Αθήνα: Εκδόσεις Κριτική ΑΕ.</a:t>
            </a:r>
          </a:p>
          <a:p>
            <a:pPr marL="457200" indent="-457200">
              <a:buFont typeface="+mj-lt"/>
              <a:buAutoNum type="arabicPeriod"/>
              <a:defRPr/>
            </a:pPr>
            <a:r>
              <a:rPr lang="en-US" sz="1600" dirty="0" err="1">
                <a:latin typeface="Times New Roman" pitchFamily="18" charset="0"/>
                <a:cs typeface="Times New Roman" pitchFamily="18" charset="0"/>
              </a:rPr>
              <a:t>Mondy</a:t>
            </a:r>
            <a:r>
              <a:rPr lang="en-US" sz="1600" dirty="0">
                <a:latin typeface="Times New Roman" pitchFamily="18" charset="0"/>
                <a:cs typeface="Times New Roman" pitchFamily="18" charset="0"/>
              </a:rPr>
              <a:t>, W. R. (</a:t>
            </a:r>
            <a:r>
              <a:rPr lang="el-GR" sz="1600" dirty="0">
                <a:latin typeface="Times New Roman" pitchFamily="18" charset="0"/>
                <a:cs typeface="Times New Roman" pitchFamily="18" charset="0"/>
              </a:rPr>
              <a:t>2011</a:t>
            </a:r>
            <a:r>
              <a:rPr lang="en-US" sz="1600" dirty="0">
                <a:latin typeface="Times New Roman" pitchFamily="18" charset="0"/>
                <a:cs typeface="Times New Roman" pitchFamily="18" charset="0"/>
              </a:rPr>
              <a:t>) </a:t>
            </a:r>
            <a:r>
              <a:rPr lang="el-GR" sz="1600" dirty="0">
                <a:latin typeface="Times New Roman" pitchFamily="18" charset="0"/>
                <a:cs typeface="Times New Roman" pitchFamily="18" charset="0"/>
              </a:rPr>
              <a:t>Διοίκηση Ανθρωπίνων Πόρων. Θεσσαλονίκη: Εκδόσεις </a:t>
            </a:r>
            <a:r>
              <a:rPr lang="el-GR" sz="1600" dirty="0" err="1">
                <a:latin typeface="Times New Roman" pitchFamily="18" charset="0"/>
                <a:cs typeface="Times New Roman" pitchFamily="18" charset="0"/>
              </a:rPr>
              <a:t>Τζιόλα</a:t>
            </a:r>
            <a:r>
              <a:rPr lang="el-GR" sz="1600" dirty="0">
                <a:latin typeface="Times New Roman" pitchFamily="18" charset="0"/>
                <a:cs typeface="Times New Roman" pitchFamily="18" charset="0"/>
              </a:rPr>
              <a:t>.</a:t>
            </a:r>
          </a:p>
          <a:p>
            <a:pPr marL="457200" indent="-457200">
              <a:buFont typeface="+mj-lt"/>
              <a:buAutoNum type="arabicPeriod"/>
              <a:defRPr/>
            </a:pPr>
            <a:r>
              <a:rPr lang="en-US" sz="1600" dirty="0">
                <a:latin typeface="Times New Roman" pitchFamily="18" charset="0"/>
                <a:cs typeface="Times New Roman" pitchFamily="18" charset="0"/>
              </a:rPr>
              <a:t>Armstrong, M. (2009), </a:t>
            </a:r>
            <a:r>
              <a:rPr lang="en-US" sz="1600" i="1" dirty="0">
                <a:latin typeface="Times New Roman" pitchFamily="18" charset="0"/>
                <a:cs typeface="Times New Roman" pitchFamily="18" charset="0"/>
              </a:rPr>
              <a:t>Human Resource Management Practice, </a:t>
            </a:r>
            <a:r>
              <a:rPr lang="en-US" sz="1600" dirty="0">
                <a:latin typeface="Times New Roman" pitchFamily="18" charset="0"/>
                <a:cs typeface="Times New Roman" pitchFamily="18" charset="0"/>
              </a:rPr>
              <a:t>11</a:t>
            </a:r>
            <a:r>
              <a:rPr lang="en-US" sz="1600" baseline="30000" dirty="0">
                <a:latin typeface="Times New Roman" pitchFamily="18" charset="0"/>
                <a:cs typeface="Times New Roman" pitchFamily="18" charset="0"/>
              </a:rPr>
              <a:t>th</a:t>
            </a:r>
            <a:r>
              <a:rPr lang="en-US" sz="1600" dirty="0">
                <a:latin typeface="Times New Roman" pitchFamily="18" charset="0"/>
                <a:cs typeface="Times New Roman" pitchFamily="18" charset="0"/>
              </a:rPr>
              <a:t> edition, London and Philadelphia: </a:t>
            </a:r>
            <a:r>
              <a:rPr lang="en-US" sz="1600" dirty="0" err="1">
                <a:latin typeface="Times New Roman" pitchFamily="18" charset="0"/>
                <a:cs typeface="Times New Roman" pitchFamily="18" charset="0"/>
              </a:rPr>
              <a:t>Kogan</a:t>
            </a:r>
            <a:r>
              <a:rPr lang="en-US" sz="1600" dirty="0">
                <a:latin typeface="Times New Roman" pitchFamily="18" charset="0"/>
                <a:cs typeface="Times New Roman" pitchFamily="18" charset="0"/>
              </a:rPr>
              <a:t> Page.</a:t>
            </a:r>
            <a:endParaRPr lang="el-GR" sz="1600" dirty="0">
              <a:latin typeface="Times New Roman" pitchFamily="18" charset="0"/>
              <a:cs typeface="Times New Roman" pitchFamily="18" charset="0"/>
            </a:endParaRPr>
          </a:p>
          <a:p>
            <a:pPr marL="457200" indent="-457200">
              <a:buFont typeface="+mj-lt"/>
              <a:buAutoNum type="arabicPeriod"/>
              <a:defRPr/>
            </a:pPr>
            <a:r>
              <a:rPr lang="el-GR" sz="1600" dirty="0" err="1">
                <a:latin typeface="Times New Roman" pitchFamily="18" charset="0"/>
                <a:cs typeface="Times New Roman" pitchFamily="18" charset="0"/>
              </a:rPr>
              <a:t>Ξηροτύρη</a:t>
            </a:r>
            <a:r>
              <a:rPr lang="el-GR" sz="1600" dirty="0">
                <a:latin typeface="Times New Roman" pitchFamily="18" charset="0"/>
                <a:cs typeface="Times New Roman" pitchFamily="18" charset="0"/>
              </a:rPr>
              <a:t>-</a:t>
            </a:r>
            <a:r>
              <a:rPr lang="el-GR" sz="1600" dirty="0" err="1">
                <a:latin typeface="Times New Roman" pitchFamily="18" charset="0"/>
                <a:cs typeface="Times New Roman" pitchFamily="18" charset="0"/>
              </a:rPr>
              <a:t>Κουφίδου</a:t>
            </a:r>
            <a:r>
              <a:rPr lang="el-GR" sz="1600" dirty="0">
                <a:latin typeface="Times New Roman" pitchFamily="18" charset="0"/>
                <a:cs typeface="Times New Roman" pitchFamily="18" charset="0"/>
              </a:rPr>
              <a:t>, Στέλλα (2010) </a:t>
            </a:r>
            <a:r>
              <a:rPr lang="el-GR" sz="1600" i="1" dirty="0">
                <a:latin typeface="Times New Roman" pitchFamily="18" charset="0"/>
                <a:cs typeface="Times New Roman" pitchFamily="18" charset="0"/>
              </a:rPr>
              <a:t>Διοίκηση Ανθρωπίνων Πόρων. </a:t>
            </a:r>
            <a:r>
              <a:rPr lang="el-GR" sz="1600" dirty="0">
                <a:latin typeface="Times New Roman" pitchFamily="18" charset="0"/>
                <a:cs typeface="Times New Roman" pitchFamily="18" charset="0"/>
              </a:rPr>
              <a:t>4</a:t>
            </a:r>
            <a:r>
              <a:rPr lang="el-GR" sz="1600" baseline="30000" dirty="0">
                <a:latin typeface="Times New Roman" pitchFamily="18" charset="0"/>
                <a:cs typeface="Times New Roman" pitchFamily="18" charset="0"/>
              </a:rPr>
              <a:t>η</a:t>
            </a:r>
            <a:r>
              <a:rPr lang="el-GR" sz="1600" dirty="0">
                <a:latin typeface="Times New Roman" pitchFamily="18" charset="0"/>
                <a:cs typeface="Times New Roman" pitchFamily="18" charset="0"/>
              </a:rPr>
              <a:t> </a:t>
            </a:r>
            <a:r>
              <a:rPr lang="el-GR" sz="1600" dirty="0" err="1">
                <a:latin typeface="Times New Roman" pitchFamily="18" charset="0"/>
                <a:cs typeface="Times New Roman" pitchFamily="18" charset="0"/>
              </a:rPr>
              <a:t>έκδ</a:t>
            </a:r>
            <a:r>
              <a:rPr lang="el-GR" sz="1600" dirty="0">
                <a:latin typeface="Times New Roman" pitchFamily="18" charset="0"/>
                <a:cs typeface="Times New Roman" pitchFamily="18" charset="0"/>
              </a:rPr>
              <a:t>. Θεσσαλονίκη: Εκδόσεις </a:t>
            </a:r>
            <a:r>
              <a:rPr lang="el-GR" sz="1600" dirty="0" err="1">
                <a:latin typeface="Times New Roman" pitchFamily="18" charset="0"/>
                <a:cs typeface="Times New Roman" pitchFamily="18" charset="0"/>
              </a:rPr>
              <a:t>Ανικούλα</a:t>
            </a:r>
            <a:r>
              <a:rPr lang="el-GR" sz="1600" dirty="0">
                <a:latin typeface="Times New Roman" pitchFamily="18" charset="0"/>
                <a:cs typeface="Times New Roman" pitchFamily="18" charset="0"/>
              </a:rPr>
              <a:t>.</a:t>
            </a:r>
            <a:r>
              <a:rPr lang="el-GR" sz="1600" b="1" dirty="0">
                <a:latin typeface="Times New Roman" pitchFamily="18" charset="0"/>
                <a:cs typeface="Times New Roman" pitchFamily="18" charset="0"/>
              </a:rPr>
              <a:t> </a:t>
            </a:r>
            <a:endParaRPr lang="el-GR" sz="1600" dirty="0">
              <a:latin typeface="Times New Roman" pitchFamily="18" charset="0"/>
              <a:cs typeface="Times New Roman" pitchFamily="18" charset="0"/>
            </a:endParaRPr>
          </a:p>
          <a:p>
            <a:pPr marL="457200" indent="-457200">
              <a:buFont typeface="+mj-lt"/>
              <a:buAutoNum type="arabicPeriod"/>
              <a:defRPr/>
            </a:pPr>
            <a:r>
              <a:rPr lang="el-GR" sz="1600" dirty="0" err="1">
                <a:latin typeface="Times New Roman" pitchFamily="18" charset="0"/>
                <a:cs typeface="Times New Roman" pitchFamily="18" charset="0"/>
              </a:rPr>
              <a:t>Παπαλεξανδρή</a:t>
            </a:r>
            <a:r>
              <a:rPr lang="el-GR" sz="1600" dirty="0">
                <a:latin typeface="Times New Roman" pitchFamily="18" charset="0"/>
                <a:cs typeface="Times New Roman" pitchFamily="18" charset="0"/>
              </a:rPr>
              <a:t>, </a:t>
            </a:r>
            <a:r>
              <a:rPr lang="el-GR" sz="1600" dirty="0" err="1">
                <a:latin typeface="Times New Roman" pitchFamily="18" charset="0"/>
                <a:cs typeface="Times New Roman" pitchFamily="18" charset="0"/>
              </a:rPr>
              <a:t>Νάνσυ</a:t>
            </a:r>
            <a:r>
              <a:rPr lang="el-GR" sz="1600" dirty="0">
                <a:latin typeface="Times New Roman" pitchFamily="18" charset="0"/>
                <a:cs typeface="Times New Roman" pitchFamily="18" charset="0"/>
              </a:rPr>
              <a:t> και </a:t>
            </a:r>
            <a:r>
              <a:rPr lang="el-GR" sz="1600" dirty="0" err="1">
                <a:latin typeface="Times New Roman" pitchFamily="18" charset="0"/>
                <a:cs typeface="Times New Roman" pitchFamily="18" charset="0"/>
              </a:rPr>
              <a:t>Μπουραντάς</a:t>
            </a:r>
            <a:r>
              <a:rPr lang="el-GR" sz="1600" dirty="0">
                <a:latin typeface="Times New Roman" pitchFamily="18" charset="0"/>
                <a:cs typeface="Times New Roman" pitchFamily="18" charset="0"/>
              </a:rPr>
              <a:t>, Δημήτρης (2003) </a:t>
            </a:r>
            <a:r>
              <a:rPr lang="el-GR" sz="1600" i="1" dirty="0">
                <a:latin typeface="Times New Roman" pitchFamily="18" charset="0"/>
                <a:cs typeface="Times New Roman" pitchFamily="18" charset="0"/>
              </a:rPr>
              <a:t>Διοίκηση Ανθρωπίνων Πόρων. </a:t>
            </a:r>
            <a:r>
              <a:rPr lang="el-GR" sz="1600" dirty="0">
                <a:latin typeface="Times New Roman" pitchFamily="18" charset="0"/>
                <a:cs typeface="Times New Roman" pitchFamily="18" charset="0"/>
              </a:rPr>
              <a:t>Αθήνα: Εκδόσεις </a:t>
            </a:r>
            <a:r>
              <a:rPr lang="el-GR" sz="1600" dirty="0" err="1">
                <a:latin typeface="Times New Roman" pitchFamily="18" charset="0"/>
                <a:cs typeface="Times New Roman" pitchFamily="18" charset="0"/>
              </a:rPr>
              <a:t>Μπένου</a:t>
            </a:r>
            <a:r>
              <a:rPr lang="el-GR" sz="1600" dirty="0">
                <a:latin typeface="Times New Roman" pitchFamily="18" charset="0"/>
                <a:cs typeface="Times New Roman" pitchFamily="18" charset="0"/>
              </a:rPr>
              <a:t>.</a:t>
            </a:r>
          </a:p>
          <a:p>
            <a:pPr marL="457200" indent="-457200">
              <a:buFont typeface="+mj-lt"/>
              <a:buAutoNum type="arabicPeriod"/>
              <a:defRPr/>
            </a:pPr>
            <a:r>
              <a:rPr lang="el-GR" sz="1600" dirty="0" err="1">
                <a:latin typeface="Times New Roman" pitchFamily="18" charset="0"/>
                <a:cs typeface="Times New Roman" pitchFamily="18" charset="0"/>
              </a:rPr>
              <a:t>Τερζίδης</a:t>
            </a:r>
            <a:r>
              <a:rPr lang="el-GR" sz="1600" dirty="0">
                <a:latin typeface="Times New Roman" pitchFamily="18" charset="0"/>
                <a:cs typeface="Times New Roman" pitchFamily="18" charset="0"/>
              </a:rPr>
              <a:t>, Κώστας και Τζωρτζάκης, Κώστας (2004) </a:t>
            </a:r>
            <a:r>
              <a:rPr lang="el-GR" sz="1600" i="1" dirty="0">
                <a:latin typeface="Times New Roman" pitchFamily="18" charset="0"/>
                <a:cs typeface="Times New Roman" pitchFamily="18" charset="0"/>
              </a:rPr>
              <a:t>Διοίκηση Ανθρωπίνων Πόρων. </a:t>
            </a:r>
            <a:r>
              <a:rPr lang="el-GR" sz="1600" dirty="0">
                <a:latin typeface="Times New Roman" pitchFamily="18" charset="0"/>
                <a:cs typeface="Times New Roman" pitchFamily="18" charset="0"/>
              </a:rPr>
              <a:t>Αθήνα: </a:t>
            </a:r>
            <a:r>
              <a:rPr lang="en-US" sz="1600" dirty="0">
                <a:latin typeface="Times New Roman" pitchFamily="18" charset="0"/>
                <a:cs typeface="Times New Roman" pitchFamily="18" charset="0"/>
              </a:rPr>
              <a:t>Rosili.</a:t>
            </a:r>
            <a:endParaRPr lang="el-GR" sz="1600" dirty="0">
              <a:latin typeface="Times New Roman" pitchFamily="18" charset="0"/>
              <a:cs typeface="Times New Roman" pitchFamily="18" charset="0"/>
            </a:endParaRPr>
          </a:p>
          <a:p>
            <a:pPr marL="457200" indent="-457200">
              <a:buFont typeface="+mj-lt"/>
              <a:buAutoNum type="arabicPeriod"/>
              <a:defRPr/>
            </a:pPr>
            <a:r>
              <a:rPr lang="el-GR" sz="1600" dirty="0" err="1">
                <a:latin typeface="Times New Roman" pitchFamily="18" charset="0"/>
                <a:cs typeface="Times New Roman" pitchFamily="18" charset="0"/>
              </a:rPr>
              <a:t>Χυτήρης</a:t>
            </a:r>
            <a:r>
              <a:rPr lang="el-GR" sz="1600" dirty="0">
                <a:latin typeface="Times New Roman" pitchFamily="18" charset="0"/>
                <a:cs typeface="Times New Roman" pitchFamily="18" charset="0"/>
              </a:rPr>
              <a:t>, Λεωνίδας (2001) </a:t>
            </a:r>
            <a:r>
              <a:rPr lang="el-GR" sz="1600" i="1" dirty="0">
                <a:latin typeface="Times New Roman" pitchFamily="18" charset="0"/>
                <a:cs typeface="Times New Roman" pitchFamily="18" charset="0"/>
              </a:rPr>
              <a:t>Διοίκηση Ανθρωπίνων Πόρων. </a:t>
            </a:r>
            <a:r>
              <a:rPr lang="el-GR" sz="1600" dirty="0">
                <a:latin typeface="Times New Roman" pitchFamily="18" charset="0"/>
                <a:cs typeface="Times New Roman" pitchFamily="18" charset="0"/>
              </a:rPr>
              <a:t>Αθήνα: </a:t>
            </a:r>
            <a:r>
              <a:rPr lang="en-US" sz="1600" dirty="0" err="1">
                <a:latin typeface="Times New Roman" pitchFamily="18" charset="0"/>
                <a:cs typeface="Times New Roman" pitchFamily="18" charset="0"/>
              </a:rPr>
              <a:t>Interbooks</a:t>
            </a:r>
            <a:r>
              <a:rPr lang="en-US" sz="1600" dirty="0">
                <a:latin typeface="Times New Roman" pitchFamily="18" charset="0"/>
                <a:cs typeface="Times New Roman" pitchFamily="18" charset="0"/>
              </a:rPr>
              <a:t>.</a:t>
            </a:r>
          </a:p>
          <a:p>
            <a:pPr marL="180975" indent="-180975">
              <a:defRPr/>
            </a:pPr>
            <a:endParaRPr lang="el-GR" sz="1600" b="1" dirty="0">
              <a:latin typeface="Times New Roman" pitchFamily="18" charset="0"/>
              <a:cs typeface="Times New Roman" pitchFamily="18" charset="0"/>
            </a:endParaRPr>
          </a:p>
          <a:p>
            <a:pPr eaLnBrk="1" hangingPunct="1">
              <a:buFontTx/>
              <a:buNone/>
              <a:defRPr/>
            </a:pPr>
            <a:endParaRPr lang="el-GR" sz="1400" dirty="0">
              <a:latin typeface="Times New Roman" pitchFamily="18" charset="0"/>
              <a:cs typeface="Times New Roman" pitchFamily="18" charset="0"/>
            </a:endParaRPr>
          </a:p>
          <a:p>
            <a:pPr eaLnBrk="1" hangingPunct="1">
              <a:defRPr/>
            </a:pPr>
            <a:endParaRPr lang="el-GR" sz="1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118CF6B-175B-4C9C-2E6B-0B8DF6041082}"/>
              </a:ext>
            </a:extLst>
          </p:cNvPr>
          <p:cNvSpPr txBox="1">
            <a:spLocks noChangeArrowheads="1"/>
          </p:cNvSpPr>
          <p:nvPr/>
        </p:nvSpPr>
        <p:spPr bwMode="auto">
          <a:xfrm>
            <a:off x="642938" y="2428875"/>
            <a:ext cx="8229600" cy="1143000"/>
          </a:xfrm>
          <a:prstGeom prst="rect">
            <a:avLst/>
          </a:prstGeom>
          <a:noFill/>
          <a:ln w="9525">
            <a:noFill/>
            <a:miter lim="800000"/>
            <a:headEnd/>
            <a:tailEnd/>
          </a:ln>
          <a:effectLst/>
        </p:spPr>
        <p:txBody>
          <a:bodyPr anchor="ctr" anchorCtr="1"/>
          <a:lstStyle/>
          <a:p>
            <a:pPr algn="ctr" eaLnBrk="1" hangingPunct="1">
              <a:defRPr/>
            </a:pPr>
            <a:r>
              <a:rPr lang="el-GR" sz="4400" b="1" kern="0" dirty="0">
                <a:solidFill>
                  <a:schemeClr val="tx2"/>
                </a:solidFill>
                <a:effectLst>
                  <a:outerShdw blurRad="38100" dist="38100" dir="2700000" algn="tl">
                    <a:srgbClr val="000000"/>
                  </a:outerShdw>
                </a:effectLst>
                <a:latin typeface="+mj-lt"/>
                <a:ea typeface="+mj-ea"/>
                <a:cs typeface="+mj-cs"/>
              </a:rPr>
              <a:t>Βασικές Έννοιες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a:extLst>
              <a:ext uri="{FF2B5EF4-FFF2-40B4-BE49-F238E27FC236}">
                <a16:creationId xmlns:a16="http://schemas.microsoft.com/office/drawing/2014/main" id="{3D101A4D-CF66-39F8-4725-92A68A845558}"/>
              </a:ext>
            </a:extLst>
          </p:cNvPr>
          <p:cNvSpPr>
            <a:spLocks noGrp="1" noChangeArrowheads="1"/>
          </p:cNvSpPr>
          <p:nvPr>
            <p:ph type="body" idx="1"/>
          </p:nvPr>
        </p:nvSpPr>
        <p:spPr>
          <a:xfrm>
            <a:off x="539750" y="1773238"/>
            <a:ext cx="8229600" cy="4495800"/>
          </a:xfrm>
        </p:spPr>
        <p:txBody>
          <a:bodyPr/>
          <a:lstStyle/>
          <a:p>
            <a:pPr marL="457200" indent="-457200" eaLnBrk="1" hangingPunct="1">
              <a:lnSpc>
                <a:spcPct val="80000"/>
              </a:lnSpc>
              <a:defRPr/>
            </a:pPr>
            <a:r>
              <a:rPr lang="el-GR" dirty="0"/>
              <a:t>Οι άνθρωποι (ανθρώπινοι πόροι), είναι ο </a:t>
            </a:r>
            <a:r>
              <a:rPr lang="el-GR" b="1" dirty="0"/>
              <a:t>«βασικός πόρος»</a:t>
            </a:r>
            <a:r>
              <a:rPr lang="el-GR" dirty="0"/>
              <a:t> όλων των οργανισμών</a:t>
            </a:r>
            <a:r>
              <a:rPr lang="en-US" dirty="0"/>
              <a:t> </a:t>
            </a:r>
            <a:endParaRPr lang="el-GR" dirty="0"/>
          </a:p>
          <a:p>
            <a:pPr marL="457200" indent="-457200" eaLnBrk="1" hangingPunct="1">
              <a:lnSpc>
                <a:spcPct val="80000"/>
              </a:lnSpc>
              <a:defRPr/>
            </a:pPr>
            <a:endParaRPr lang="en-US" dirty="0"/>
          </a:p>
          <a:p>
            <a:pPr marL="457200" indent="-457200" eaLnBrk="1" hangingPunct="1">
              <a:lnSpc>
                <a:spcPct val="80000"/>
              </a:lnSpc>
              <a:defRPr/>
            </a:pPr>
            <a:r>
              <a:rPr lang="el-GR" dirty="0"/>
              <a:t>Οι ανθρώπινοι πόροι </a:t>
            </a:r>
            <a:r>
              <a:rPr lang="el-GR" b="1" dirty="0"/>
              <a:t>κάνουν τη διαφορά</a:t>
            </a:r>
            <a:r>
              <a:rPr lang="el-GR" dirty="0"/>
              <a:t> από οργανισμό σε οργανισμό δημιουργώντας καινοτομία και επιτυχίες</a:t>
            </a:r>
            <a:endParaRPr lang="en-US" dirty="0"/>
          </a:p>
          <a:p>
            <a:pPr marL="457200" indent="-457200" eaLnBrk="1" hangingPunct="1">
              <a:lnSpc>
                <a:spcPct val="80000"/>
              </a:lnSpc>
              <a:defRPr/>
            </a:pPr>
            <a:endParaRPr lang="el-GR" dirty="0"/>
          </a:p>
          <a:p>
            <a:pPr marL="457200" indent="-457200" eaLnBrk="1" hangingPunct="1">
              <a:lnSpc>
                <a:spcPct val="80000"/>
              </a:lnSpc>
              <a:defRPr/>
            </a:pPr>
            <a:r>
              <a:rPr lang="el-GR" dirty="0"/>
              <a:t>Η </a:t>
            </a:r>
            <a:r>
              <a:rPr lang="el-GR" b="1" dirty="0"/>
              <a:t>επιτυχία </a:t>
            </a:r>
            <a:r>
              <a:rPr lang="el-GR" dirty="0"/>
              <a:t>κάθε οργανισμού βασίζεται στο σωστό σχεδιασμό και στο πόσο δίνει έμφαση στην αξιοποίηση των ανθρώπινων πόρων του</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iterate type="wd">
                                    <p:tmPct val="0"/>
                                  </p:iterate>
                                  <p:childTnLst>
                                    <p:set>
                                      <p:cBhvr>
                                        <p:cTn id="6" dur="1" fill="hold">
                                          <p:stCondLst>
                                            <p:cond delay="0"/>
                                          </p:stCondLst>
                                        </p:cTn>
                                        <p:tgtEl>
                                          <p:spTgt spid="1033218">
                                            <p:txEl>
                                              <p:pRg st="0" end="0"/>
                                            </p:txEl>
                                          </p:spTgt>
                                        </p:tgtEl>
                                        <p:attrNameLst>
                                          <p:attrName>style.visibility</p:attrName>
                                        </p:attrNameLst>
                                      </p:cBhvr>
                                      <p:to>
                                        <p:strVal val="visible"/>
                                      </p:to>
                                    </p:set>
                                    <p:anim calcmode="lin" valueType="num">
                                      <p:cBhvr>
                                        <p:cTn id="7" dur="2000" fill="hold"/>
                                        <p:tgtEl>
                                          <p:spTgt spid="1033218">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033218">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2000"/>
                            </p:stCondLst>
                            <p:childTnLst>
                              <p:par>
                                <p:cTn id="10" presetID="23" presetClass="entr" presetSubtype="16" fill="hold" grpId="0" nodeType="afterEffect">
                                  <p:stCondLst>
                                    <p:cond delay="0"/>
                                  </p:stCondLst>
                                  <p:iterate type="wd">
                                    <p:tmPct val="0"/>
                                  </p:iterate>
                                  <p:childTnLst>
                                    <p:set>
                                      <p:cBhvr>
                                        <p:cTn id="11" dur="1" fill="hold">
                                          <p:stCondLst>
                                            <p:cond delay="0"/>
                                          </p:stCondLst>
                                        </p:cTn>
                                        <p:tgtEl>
                                          <p:spTgt spid="1033218">
                                            <p:txEl>
                                              <p:pRg st="2" end="2"/>
                                            </p:txEl>
                                          </p:spTgt>
                                        </p:tgtEl>
                                        <p:attrNameLst>
                                          <p:attrName>style.visibility</p:attrName>
                                        </p:attrNameLst>
                                      </p:cBhvr>
                                      <p:to>
                                        <p:strVal val="visible"/>
                                      </p:to>
                                    </p:set>
                                    <p:anim calcmode="lin" valueType="num">
                                      <p:cBhvr>
                                        <p:cTn id="12" dur="2000" fill="hold"/>
                                        <p:tgtEl>
                                          <p:spTgt spid="1033218">
                                            <p:txEl>
                                              <p:pRg st="2" end="2"/>
                                            </p:txEl>
                                          </p:spTgt>
                                        </p:tgtEl>
                                        <p:attrNameLst>
                                          <p:attrName>ppt_w</p:attrName>
                                        </p:attrNameLst>
                                      </p:cBhvr>
                                      <p:tavLst>
                                        <p:tav tm="0">
                                          <p:val>
                                            <p:fltVal val="0"/>
                                          </p:val>
                                        </p:tav>
                                        <p:tav tm="100000">
                                          <p:val>
                                            <p:strVal val="#ppt_w"/>
                                          </p:val>
                                        </p:tav>
                                      </p:tavLst>
                                    </p:anim>
                                    <p:anim calcmode="lin" valueType="num">
                                      <p:cBhvr>
                                        <p:cTn id="13" dur="2000" fill="hold"/>
                                        <p:tgtEl>
                                          <p:spTgt spid="1033218">
                                            <p:txEl>
                                              <p:pRg st="2" end="2"/>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4000"/>
                            </p:stCondLst>
                            <p:childTnLst>
                              <p:par>
                                <p:cTn id="15" presetID="23" presetClass="entr" presetSubtype="16" fill="hold" grpId="0" nodeType="afterEffect">
                                  <p:stCondLst>
                                    <p:cond delay="0"/>
                                  </p:stCondLst>
                                  <p:iterate type="wd">
                                    <p:tmPct val="0"/>
                                  </p:iterate>
                                  <p:childTnLst>
                                    <p:set>
                                      <p:cBhvr>
                                        <p:cTn id="16" dur="1" fill="hold">
                                          <p:stCondLst>
                                            <p:cond delay="0"/>
                                          </p:stCondLst>
                                        </p:cTn>
                                        <p:tgtEl>
                                          <p:spTgt spid="1033218">
                                            <p:txEl>
                                              <p:pRg st="4" end="4"/>
                                            </p:txEl>
                                          </p:spTgt>
                                        </p:tgtEl>
                                        <p:attrNameLst>
                                          <p:attrName>style.visibility</p:attrName>
                                        </p:attrNameLst>
                                      </p:cBhvr>
                                      <p:to>
                                        <p:strVal val="visible"/>
                                      </p:to>
                                    </p:set>
                                    <p:anim calcmode="lin" valueType="num">
                                      <p:cBhvr>
                                        <p:cTn id="17" dur="2000" fill="hold"/>
                                        <p:tgtEl>
                                          <p:spTgt spid="1033218">
                                            <p:txEl>
                                              <p:pRg st="4" end="4"/>
                                            </p:txEl>
                                          </p:spTgt>
                                        </p:tgtEl>
                                        <p:attrNameLst>
                                          <p:attrName>ppt_w</p:attrName>
                                        </p:attrNameLst>
                                      </p:cBhvr>
                                      <p:tavLst>
                                        <p:tav tm="0">
                                          <p:val>
                                            <p:fltVal val="0"/>
                                          </p:val>
                                        </p:tav>
                                        <p:tav tm="100000">
                                          <p:val>
                                            <p:strVal val="#ppt_w"/>
                                          </p:val>
                                        </p:tav>
                                      </p:tavLst>
                                    </p:anim>
                                    <p:anim calcmode="lin" valueType="num">
                                      <p:cBhvr>
                                        <p:cTn id="18" dur="2000" fill="hold"/>
                                        <p:tgtEl>
                                          <p:spTgt spid="1033218">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BC0DBBE-7B88-7981-790E-700BA49DDD2D}"/>
              </a:ext>
            </a:extLst>
          </p:cNvPr>
          <p:cNvSpPr>
            <a:spLocks noGrp="1" noChangeArrowheads="1"/>
          </p:cNvSpPr>
          <p:nvPr>
            <p:ph type="title"/>
          </p:nvPr>
        </p:nvSpPr>
        <p:spPr/>
        <p:txBody>
          <a:bodyPr/>
          <a:lstStyle/>
          <a:p>
            <a:pPr eaLnBrk="1" hangingPunct="1">
              <a:defRPr/>
            </a:pPr>
            <a:endParaRPr lang="el-GR"/>
          </a:p>
        </p:txBody>
      </p:sp>
      <p:sp>
        <p:nvSpPr>
          <p:cNvPr id="17412" name="Rectangle 3">
            <a:extLst>
              <a:ext uri="{FF2B5EF4-FFF2-40B4-BE49-F238E27FC236}">
                <a16:creationId xmlns:a16="http://schemas.microsoft.com/office/drawing/2014/main" id="{68CB6FD1-73CF-28BE-D477-57F9899D5DA6}"/>
              </a:ext>
            </a:extLst>
          </p:cNvPr>
          <p:cNvSpPr>
            <a:spLocks noGrp="1" noChangeArrowheads="1"/>
          </p:cNvSpPr>
          <p:nvPr>
            <p:ph type="body" idx="1"/>
          </p:nvPr>
        </p:nvSpPr>
        <p:spPr/>
        <p:txBody>
          <a:bodyPr/>
          <a:lstStyle/>
          <a:p>
            <a:pPr eaLnBrk="1" hangingPunct="1">
              <a:lnSpc>
                <a:spcPct val="80000"/>
              </a:lnSpc>
              <a:defRPr/>
            </a:pPr>
            <a:r>
              <a:rPr lang="el-GR" sz="2800" dirty="0"/>
              <a:t>Η ΔΑΔ</a:t>
            </a:r>
            <a:r>
              <a:rPr lang="en-US" sz="2800" dirty="0"/>
              <a:t> </a:t>
            </a:r>
            <a:r>
              <a:rPr lang="el-GR" sz="2800" dirty="0"/>
              <a:t>είναι </a:t>
            </a:r>
            <a:r>
              <a:rPr lang="el-GR" sz="2800" b="1" u="sng" dirty="0"/>
              <a:t>πολυδιάστατη</a:t>
            </a:r>
            <a:r>
              <a:rPr lang="en-US" sz="2800" dirty="0"/>
              <a:t>: </a:t>
            </a:r>
            <a:r>
              <a:rPr lang="el-GR" sz="2800" dirty="0"/>
              <a:t>εφαρμόζει τις αρχές των </a:t>
            </a:r>
            <a:r>
              <a:rPr lang="el-GR" sz="2800" i="1" dirty="0"/>
              <a:t>οικονομικών</a:t>
            </a:r>
            <a:r>
              <a:rPr lang="el-GR" sz="2800" dirty="0"/>
              <a:t> (μισθοί, αγορές, πηγές), της </a:t>
            </a:r>
            <a:r>
              <a:rPr lang="el-GR" sz="2800" i="1" dirty="0"/>
              <a:t>ψυχολογίας</a:t>
            </a:r>
            <a:r>
              <a:rPr lang="el-GR" sz="2800" dirty="0"/>
              <a:t> (υποκίνηση, ικανοποίηση)</a:t>
            </a:r>
            <a:r>
              <a:rPr lang="en-US" sz="2800" dirty="0"/>
              <a:t>, </a:t>
            </a:r>
            <a:r>
              <a:rPr lang="el-GR" sz="2800" dirty="0"/>
              <a:t>της </a:t>
            </a:r>
            <a:r>
              <a:rPr lang="el-GR" sz="2800" i="1" dirty="0"/>
              <a:t>Κοινωνιολογίας</a:t>
            </a:r>
            <a:r>
              <a:rPr lang="el-GR" sz="2800" dirty="0"/>
              <a:t> (οργανωτική δομή, κουλτούρα) και του </a:t>
            </a:r>
            <a:r>
              <a:rPr lang="el-GR" sz="2800" i="1" dirty="0"/>
              <a:t>Δικαίου</a:t>
            </a:r>
            <a:r>
              <a:rPr lang="el-GR" sz="2800" dirty="0"/>
              <a:t> </a:t>
            </a:r>
            <a:r>
              <a:rPr lang="en-US" sz="2800" dirty="0"/>
              <a:t>(</a:t>
            </a:r>
            <a:r>
              <a:rPr lang="el-GR" sz="2800" dirty="0"/>
              <a:t>Μισθοί, εργατικές συμβάσεις)</a:t>
            </a:r>
            <a:endParaRPr lang="en-US" sz="2800" dirty="0"/>
          </a:p>
          <a:p>
            <a:pPr eaLnBrk="1" hangingPunct="1">
              <a:lnSpc>
                <a:spcPct val="80000"/>
              </a:lnSpc>
              <a:defRPr/>
            </a:pPr>
            <a:endParaRPr lang="el-GR" sz="2800" dirty="0"/>
          </a:p>
          <a:p>
            <a:pPr eaLnBrk="1" hangingPunct="1">
              <a:lnSpc>
                <a:spcPct val="80000"/>
              </a:lnSpc>
              <a:defRPr/>
            </a:pPr>
            <a:endParaRPr lang="el-GR" sz="2800" dirty="0"/>
          </a:p>
          <a:p>
            <a:pPr eaLnBrk="1" hangingPunct="1">
              <a:lnSpc>
                <a:spcPct val="80000"/>
              </a:lnSpc>
              <a:defRPr/>
            </a:pPr>
            <a:r>
              <a:rPr lang="el-GR" sz="2800" dirty="0"/>
              <a:t>Η ΔΑΔ</a:t>
            </a:r>
            <a:r>
              <a:rPr lang="en-US" sz="2800" dirty="0"/>
              <a:t> </a:t>
            </a:r>
            <a:r>
              <a:rPr lang="el-GR" sz="2800" dirty="0"/>
              <a:t>εμπεριέχεται στη δουλειά όλων των στελεχών, και λόγω της ανάγκης της διαχείρισης των ανθρώπων </a:t>
            </a:r>
            <a:r>
              <a:rPr lang="en-US" sz="2800" dirty="0"/>
              <a:t>(</a:t>
            </a:r>
            <a:r>
              <a:rPr lang="el-GR" sz="2800" dirty="0"/>
              <a:t>υφιστάμενοι, συνάδελφοι, προϊστάμενοι) καθώς και πως δουλεύουν ως ομάδα</a:t>
            </a:r>
            <a:r>
              <a:rPr lang="en-US" sz="28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7" name="Rectangle 3">
            <a:extLst>
              <a:ext uri="{FF2B5EF4-FFF2-40B4-BE49-F238E27FC236}">
                <a16:creationId xmlns:a16="http://schemas.microsoft.com/office/drawing/2014/main" id="{DC54443F-14C9-7B12-AF9C-F644F45ED003}"/>
              </a:ext>
            </a:extLst>
          </p:cNvPr>
          <p:cNvSpPr>
            <a:spLocks noGrp="1" noChangeArrowheads="1"/>
          </p:cNvSpPr>
          <p:nvPr>
            <p:ph type="body" idx="1"/>
          </p:nvPr>
        </p:nvSpPr>
        <p:spPr>
          <a:xfrm>
            <a:off x="395288" y="1916113"/>
            <a:ext cx="8569325" cy="4724400"/>
          </a:xfrm>
        </p:spPr>
        <p:txBody>
          <a:bodyPr/>
          <a:lstStyle/>
          <a:p>
            <a:pPr eaLnBrk="1" hangingPunct="1">
              <a:defRPr/>
            </a:pPr>
            <a:r>
              <a:rPr lang="en-US" sz="2800" dirty="0"/>
              <a:t>85% </a:t>
            </a:r>
            <a:r>
              <a:rPr lang="el-GR" sz="2800" dirty="0"/>
              <a:t>πλέον των οργανισμών ασχολούνται με </a:t>
            </a:r>
            <a:r>
              <a:rPr lang="el-GR" sz="2800" u="sng" dirty="0"/>
              <a:t>παροχή υπηρεσιών</a:t>
            </a:r>
            <a:endParaRPr lang="en-US" sz="2800" u="sng" dirty="0"/>
          </a:p>
          <a:p>
            <a:pPr eaLnBrk="1" hangingPunct="1">
              <a:defRPr/>
            </a:pPr>
            <a:r>
              <a:rPr lang="el-GR" sz="2800" dirty="0"/>
              <a:t>Οι υπηρεσίες &amp; η εξυπηρέτηση παρέχονται από </a:t>
            </a:r>
            <a:r>
              <a:rPr lang="el-GR" sz="2800" u="sng" dirty="0"/>
              <a:t>ανθρώπους</a:t>
            </a:r>
            <a:endParaRPr lang="en-US" sz="2800" u="sng" dirty="0"/>
          </a:p>
          <a:p>
            <a:pPr eaLnBrk="1" hangingPunct="1">
              <a:defRPr/>
            </a:pPr>
            <a:r>
              <a:rPr lang="el-GR" sz="2800" dirty="0"/>
              <a:t>Η χαμηλή ποιότητα ανθρώπινου δυναμικού  οδηγεί σε χαμηλή ποιότητα </a:t>
            </a:r>
            <a:r>
              <a:rPr lang="el-GR" sz="2800" u="sng" dirty="0"/>
              <a:t>εξυπηρέτησης πελατών-πολιτών</a:t>
            </a:r>
            <a:endParaRPr lang="en-US" sz="2800" u="sng" dirty="0"/>
          </a:p>
          <a:p>
            <a:pPr eaLnBrk="1" hangingPunct="1">
              <a:defRPr/>
            </a:pPr>
            <a:r>
              <a:rPr lang="el-GR" sz="2800" dirty="0"/>
              <a:t>Στον 21ο αιώνα πλέον, η αποτελεσματική διαχείριση γνώσης μεταφράζεται σε ανταγωνιστικό </a:t>
            </a:r>
            <a:r>
              <a:rPr lang="el-GR" sz="2800" u="sng" dirty="0"/>
              <a:t>πλεονέκτημα και κέρδη</a:t>
            </a:r>
            <a:endParaRPr lang="en-US" sz="2800" u="sng" dirty="0"/>
          </a:p>
          <a:p>
            <a:pPr eaLnBrk="1" hangingPunct="1">
              <a:defRPr/>
            </a:pPr>
            <a:r>
              <a:rPr lang="el-GR" sz="2800" dirty="0"/>
              <a:t>Η γνώση προέρχεται από τους ανθρώπους (ρητή και άρρητη γνώση)</a:t>
            </a:r>
          </a:p>
        </p:txBody>
      </p:sp>
      <p:sp>
        <p:nvSpPr>
          <p:cNvPr id="11267" name="Rectangle 4">
            <a:extLst>
              <a:ext uri="{FF2B5EF4-FFF2-40B4-BE49-F238E27FC236}">
                <a16:creationId xmlns:a16="http://schemas.microsoft.com/office/drawing/2014/main" id="{241ACC95-FF82-0B17-C510-794E0E0EFF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l"/>
            <a:r>
              <a:rPr lang="el-GR" altLang="el-GR" sz="4000" i="1">
                <a:effectLst/>
              </a:rPr>
              <a:t>Γιατί  είναι σημαντική στην απόδοση κάθε οργανισμού?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40707">
                                            <p:txEl>
                                              <p:pRg st="0" end="0"/>
                                            </p:txEl>
                                          </p:spTgt>
                                        </p:tgtEl>
                                        <p:attrNameLst>
                                          <p:attrName>style.visibility</p:attrName>
                                        </p:attrNameLst>
                                      </p:cBhvr>
                                      <p:to>
                                        <p:strVal val="visible"/>
                                      </p:to>
                                    </p:set>
                                    <p:animEffect transition="in" filter="fade">
                                      <p:cBhvr>
                                        <p:cTn id="7" dur="800" decel="100000"/>
                                        <p:tgtEl>
                                          <p:spTgt spid="840707">
                                            <p:txEl>
                                              <p:pRg st="0" end="0"/>
                                            </p:txEl>
                                          </p:spTgt>
                                        </p:tgtEl>
                                      </p:cBhvr>
                                    </p:animEffect>
                                    <p:anim calcmode="lin" valueType="num">
                                      <p:cBhvr>
                                        <p:cTn id="8" dur="800" decel="100000" fill="hold"/>
                                        <p:tgtEl>
                                          <p:spTgt spid="84070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4070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4070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4070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40707">
                                            <p:txEl>
                                              <p:pRg st="0" end="0"/>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840707">
                                            <p:txEl>
                                              <p:pRg st="1" end="1"/>
                                            </p:txEl>
                                          </p:spTgt>
                                        </p:tgtEl>
                                        <p:attrNameLst>
                                          <p:attrName>style.visibility</p:attrName>
                                        </p:attrNameLst>
                                      </p:cBhvr>
                                      <p:to>
                                        <p:strVal val="visible"/>
                                      </p:to>
                                    </p:set>
                                    <p:animEffect transition="in" filter="fade">
                                      <p:cBhvr>
                                        <p:cTn id="16" dur="800" decel="100000"/>
                                        <p:tgtEl>
                                          <p:spTgt spid="840707">
                                            <p:txEl>
                                              <p:pRg st="1" end="1"/>
                                            </p:txEl>
                                          </p:spTgt>
                                        </p:tgtEl>
                                      </p:cBhvr>
                                    </p:animEffect>
                                    <p:anim calcmode="lin" valueType="num">
                                      <p:cBhvr>
                                        <p:cTn id="17" dur="800" decel="100000" fill="hold"/>
                                        <p:tgtEl>
                                          <p:spTgt spid="840707">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840707">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840707">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40707">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40707">
                                            <p:txEl>
                                              <p:pRg st="1" end="1"/>
                                            </p:txEl>
                                          </p:spTgt>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840707">
                                            <p:txEl>
                                              <p:pRg st="2" end="2"/>
                                            </p:txEl>
                                          </p:spTgt>
                                        </p:tgtEl>
                                        <p:attrNameLst>
                                          <p:attrName>style.visibility</p:attrName>
                                        </p:attrNameLst>
                                      </p:cBhvr>
                                      <p:to>
                                        <p:strVal val="visible"/>
                                      </p:to>
                                    </p:set>
                                    <p:animEffect transition="in" filter="fade">
                                      <p:cBhvr>
                                        <p:cTn id="25" dur="800" decel="100000"/>
                                        <p:tgtEl>
                                          <p:spTgt spid="840707">
                                            <p:txEl>
                                              <p:pRg st="2" end="2"/>
                                            </p:txEl>
                                          </p:spTgt>
                                        </p:tgtEl>
                                      </p:cBhvr>
                                    </p:animEffect>
                                    <p:anim calcmode="lin" valueType="num">
                                      <p:cBhvr>
                                        <p:cTn id="26" dur="800" decel="100000" fill="hold"/>
                                        <p:tgtEl>
                                          <p:spTgt spid="840707">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840707">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840707">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840707">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840707">
                                            <p:txEl>
                                              <p:pRg st="2" end="2"/>
                                            </p:txEl>
                                          </p:spTgt>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840707">
                                            <p:txEl>
                                              <p:pRg st="3" end="3"/>
                                            </p:txEl>
                                          </p:spTgt>
                                        </p:tgtEl>
                                        <p:attrNameLst>
                                          <p:attrName>style.visibility</p:attrName>
                                        </p:attrNameLst>
                                      </p:cBhvr>
                                      <p:to>
                                        <p:strVal val="visible"/>
                                      </p:to>
                                    </p:set>
                                    <p:animEffect transition="in" filter="fade">
                                      <p:cBhvr>
                                        <p:cTn id="34" dur="800" decel="100000"/>
                                        <p:tgtEl>
                                          <p:spTgt spid="840707">
                                            <p:txEl>
                                              <p:pRg st="3" end="3"/>
                                            </p:txEl>
                                          </p:spTgt>
                                        </p:tgtEl>
                                      </p:cBhvr>
                                    </p:animEffect>
                                    <p:anim calcmode="lin" valueType="num">
                                      <p:cBhvr>
                                        <p:cTn id="35" dur="800" decel="100000" fill="hold"/>
                                        <p:tgtEl>
                                          <p:spTgt spid="840707">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840707">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840707">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840707">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840707">
                                            <p:txEl>
                                              <p:pRg st="3" end="3"/>
                                            </p:txEl>
                                          </p:spTgt>
                                        </p:tgtEl>
                                        <p:attrNameLst>
                                          <p:attrName>ppt_y</p:attrName>
                                        </p:attrNameLst>
                                      </p:cBhvr>
                                      <p:tavLst>
                                        <p:tav tm="0">
                                          <p:val>
                                            <p:strVal val="#ppt_y+0.1"/>
                                          </p:val>
                                        </p:tav>
                                        <p:tav tm="100000">
                                          <p:val>
                                            <p:strVal val="#ppt_y"/>
                                          </p:val>
                                        </p:tav>
                                      </p:tavLst>
                                    </p:anim>
                                  </p:childTnLst>
                                </p:cTn>
                              </p:par>
                            </p:childTnLst>
                          </p:cTn>
                        </p:par>
                        <p:par>
                          <p:cTn id="40" fill="hold" nodeType="afterGroup">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840707">
                                            <p:txEl>
                                              <p:pRg st="4" end="4"/>
                                            </p:txEl>
                                          </p:spTgt>
                                        </p:tgtEl>
                                        <p:attrNameLst>
                                          <p:attrName>style.visibility</p:attrName>
                                        </p:attrNameLst>
                                      </p:cBhvr>
                                      <p:to>
                                        <p:strVal val="visible"/>
                                      </p:to>
                                    </p:set>
                                    <p:animEffect transition="in" filter="fade">
                                      <p:cBhvr>
                                        <p:cTn id="43" dur="800" decel="100000"/>
                                        <p:tgtEl>
                                          <p:spTgt spid="840707">
                                            <p:txEl>
                                              <p:pRg st="4" end="4"/>
                                            </p:txEl>
                                          </p:spTgt>
                                        </p:tgtEl>
                                      </p:cBhvr>
                                    </p:animEffect>
                                    <p:anim calcmode="lin" valueType="num">
                                      <p:cBhvr>
                                        <p:cTn id="44" dur="800" decel="100000" fill="hold"/>
                                        <p:tgtEl>
                                          <p:spTgt spid="840707">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840707">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840707">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40707">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40707">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7" grpId="0" build="p"/>
    </p:bldLst>
  </p:timing>
</p:sld>
</file>

<file path=ppt/theme/theme1.xml><?xml version="1.0" encoding="utf-8"?>
<a:theme xmlns:a="http://schemas.openxmlformats.org/drawingml/2006/main" name="Ομαδική εργασία">
  <a:themeElements>
    <a:clrScheme name="Ομαδική εργασία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Ομαδική εργασία">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Ομαδική εργασία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Ομαδική εργασία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Ομαδική εργασία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Ομαδική εργασία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Ομαδική εργασία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Ομαδική εργασία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Ομαδική εργασία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Ομαδική εργασία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Ομαδική εργασία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368</TotalTime>
  <Words>1651</Words>
  <Application>Microsoft Office PowerPoint</Application>
  <PresentationFormat>Προβολή στην οθόνη (4:3)</PresentationFormat>
  <Paragraphs>177</Paragraphs>
  <Slides>26</Slides>
  <Notes>7</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26</vt:i4>
      </vt:variant>
    </vt:vector>
  </HeadingPairs>
  <TitlesOfParts>
    <vt:vector size="34" baseType="lpstr">
      <vt:lpstr>Arial</vt:lpstr>
      <vt:lpstr>Arial Black</vt:lpstr>
      <vt:lpstr>Arial Narrow</vt:lpstr>
      <vt:lpstr>Garamond</vt:lpstr>
      <vt:lpstr>Times New Roman</vt:lpstr>
      <vt:lpstr>Wingdings</vt:lpstr>
      <vt:lpstr>Wingdings 2</vt:lpstr>
      <vt:lpstr>Ομαδική εργασία</vt:lpstr>
      <vt:lpstr>Διοίκηση Ανθρώπινου Δυναμικού σε Δημόσιες –Ιδιωτικές Επιχειρήσεις και Οργανισμούς   </vt:lpstr>
      <vt:lpstr>Σκοπός και Στόχοι του Μαθήματος </vt:lpstr>
      <vt:lpstr>Οι βασικοί στόχοι του μαθήματος είναι:</vt:lpstr>
      <vt:lpstr>Εκπαιδευτική Προσέγγιση </vt:lpstr>
      <vt:lpstr>Παρουσίαση του PowerPoint</vt:lpstr>
      <vt:lpstr>Παρουσίαση του PowerPoint</vt:lpstr>
      <vt:lpstr>Παρουσίαση του PowerPoint</vt:lpstr>
      <vt:lpstr>Παρουσίαση του PowerPoint</vt:lpstr>
      <vt:lpstr>Γιατί  είναι σημαντική στην απόδοση κάθε οργανισμού?</vt:lpstr>
      <vt:lpstr>Creating People Advantage in the Public Sector  </vt:lpstr>
      <vt:lpstr>Παρουσίαση του PowerPoint</vt:lpstr>
      <vt:lpstr>Παρουσίαση του PowerPoint</vt:lpstr>
      <vt:lpstr>Όμως… Πρωταρχικός στόχος: </vt:lpstr>
      <vt:lpstr>Είδη Οργανωτικών Δομών</vt:lpstr>
      <vt:lpstr>Εκτελεστική και  Επιτελική Οργάνωση</vt:lpstr>
      <vt:lpstr>Παρουσίαση του PowerPoint</vt:lpstr>
      <vt:lpstr>1η ΥΓΕΙΟΝΟΜΙΚΗ ΠΕΡΙΦΕΡΕΙΑ ΑΤΤΙΚΗΣ </vt:lpstr>
      <vt:lpstr>Παρουσίαση του PowerPoint</vt:lpstr>
      <vt:lpstr>Παρουσίαση του PowerPoint</vt:lpstr>
      <vt:lpstr>Αξιοποίηση του Ανθρώπινου Δυναμικού - Ορισμός</vt:lpstr>
      <vt:lpstr>Συστατικά στοιχεία Αξιοποίησης Ανθρώπινου Δυναμικού</vt:lpstr>
      <vt:lpstr>Στόχοι Διοίκησης Ανθρώπινου Δυναμικού</vt:lpstr>
      <vt:lpstr>Η ΔΑΔ εξυπηρετεί 3 περιοχές:</vt:lpstr>
      <vt:lpstr>Παράγοντες Επηρεασμού</vt:lpstr>
      <vt:lpstr>Απελευθερώστε τη ΔΥΝΑΜΗ των ανθρώπων ! ! ! </vt:lpstr>
      <vt:lpstr>Μην ξεχνάμε όμως….</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ΕΝΝΟΙΑ ΤΗΣ ΔΙΟΙΚΗΣΗΣ  ΤΟΥ  ΑΝΘΡΩΠΙΝΟΥ  ΚΕΦΑΛΑΙΟΥ</dc:title>
  <dc:creator>ΚΩΝΤΣΑΣ ΣΤΑΜΑΤΗΣ</dc:creator>
  <cp:lastModifiedBy>Steve</cp:lastModifiedBy>
  <cp:revision>84</cp:revision>
  <dcterms:created xsi:type="dcterms:W3CDTF">2014-03-05T11:25:15Z</dcterms:created>
  <dcterms:modified xsi:type="dcterms:W3CDTF">2025-04-02T11:05:57Z</dcterms:modified>
</cp:coreProperties>
</file>