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256" r:id="rId2"/>
    <p:sldId id="280" r:id="rId3"/>
    <p:sldId id="257" r:id="rId4"/>
    <p:sldId id="258" r:id="rId5"/>
    <p:sldId id="275" r:id="rId6"/>
    <p:sldId id="276" r:id="rId7"/>
    <p:sldId id="259" r:id="rId8"/>
    <p:sldId id="277" r:id="rId9"/>
    <p:sldId id="278" r:id="rId10"/>
    <p:sldId id="260" r:id="rId11"/>
    <p:sldId id="261" r:id="rId12"/>
    <p:sldId id="271" r:id="rId13"/>
    <p:sldId id="264" r:id="rId14"/>
    <p:sldId id="262" r:id="rId15"/>
    <p:sldId id="272" r:id="rId16"/>
    <p:sldId id="274" r:id="rId17"/>
    <p:sldId id="263" r:id="rId18"/>
    <p:sldId id="266" r:id="rId19"/>
    <p:sldId id="267" r:id="rId20"/>
    <p:sldId id="268" r:id="rId21"/>
    <p:sldId id="281" r:id="rId22"/>
    <p:sldId id="265" r:id="rId23"/>
    <p:sldId id="269" r:id="rId24"/>
    <p:sldId id="273" r:id="rId25"/>
    <p:sldId id="270" r:id="rId26"/>
    <p:sldId id="279" r:id="rId27"/>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AE5A21"/>
    <a:srgbClr val="A22323"/>
    <a:srgbClr val="EE82EE"/>
    <a:srgbClr val="CA8A8A"/>
    <a:srgbClr val="1313FF"/>
    <a:srgbClr val="479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110" d="100"/>
          <a:sy n="110" d="100"/>
        </p:scale>
        <p:origin x="23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D57599FE-F8EB-4EEC-AF22-6304FEA8D88B}" type="datetimeFigureOut">
              <a:rPr lang="el-GR" smtClean="0"/>
              <a:t>8/12/2023</a:t>
            </a:fld>
            <a:endParaRPr lang="el-GR"/>
          </a:p>
        </p:txBody>
      </p:sp>
      <p:sp>
        <p:nvSpPr>
          <p:cNvPr id="4" name="Θέση εικόνας διαφάνειας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8D03D71-3710-4AE5-B9DF-3CABEAC14F80}" type="slidenum">
              <a:rPr lang="el-GR" smtClean="0"/>
              <a:t>‹#›</a:t>
            </a:fld>
            <a:endParaRPr lang="el-GR"/>
          </a:p>
        </p:txBody>
      </p:sp>
    </p:spTree>
    <p:extLst>
      <p:ext uri="{BB962C8B-B14F-4D97-AF65-F5344CB8AC3E}">
        <p14:creationId xmlns:p14="http://schemas.microsoft.com/office/powerpoint/2010/main" val="33918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a:t>
            </a:fld>
            <a:endParaRPr lang="el-GR"/>
          </a:p>
        </p:txBody>
      </p:sp>
    </p:spTree>
    <p:extLst>
      <p:ext uri="{BB962C8B-B14F-4D97-AF65-F5344CB8AC3E}">
        <p14:creationId xmlns:p14="http://schemas.microsoft.com/office/powerpoint/2010/main" val="151752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431414" y="3443543"/>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431414" y="3739628"/>
            <a:ext cx="10622280" cy="2636756"/>
          </a:xfrm>
        </p:spPr>
        <p:txBody>
          <a:bodyPr>
            <a:normAutofit/>
          </a:bodyPr>
          <a:lstStyle/>
          <a:p>
            <a:pPr algn="l"/>
            <a:r>
              <a:rPr lang="el-GR" sz="4000" dirty="0">
                <a:latin typeface="Bahnschrift Light" panose="020B0502040204020203" pitchFamily="34" charset="0"/>
              </a:rPr>
              <a:t>9. Μέθοδοι </a:t>
            </a:r>
            <a:r>
              <a:rPr lang="el-GR" sz="4000" dirty="0" err="1">
                <a:latin typeface="Bahnschrift Light" panose="020B0502040204020203" pitchFamily="34" charset="0"/>
              </a:rPr>
              <a:t>Συσταδοποίησης</a:t>
            </a:r>
            <a:endParaRPr lang="el-GR" sz="4000" dirty="0">
              <a:latin typeface="Bahnschrift Light" panose="020B0502040204020203" pitchFamily="34" charset="0"/>
            </a:endParaRPr>
          </a:p>
          <a:p>
            <a:pPr algn="l"/>
            <a:r>
              <a:rPr lang="el-GR" sz="2400" dirty="0">
                <a:latin typeface="Bahnschrift Light" panose="020B0502040204020203" pitchFamily="34" charset="0"/>
              </a:rPr>
              <a:t>Καπαγερίδης Ιωάννης</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4"/>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5"/>
          <a:stretch>
            <a:fillRect/>
          </a:stretch>
        </p:blipFill>
        <p:spPr>
          <a:xfrm>
            <a:off x="7610319" y="1419225"/>
            <a:ext cx="4150267" cy="4019550"/>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0AF17C-8742-CE90-B10C-302329EDAC90}"/>
              </a:ext>
            </a:extLst>
          </p:cNvPr>
          <p:cNvSpPr>
            <a:spLocks noGrp="1"/>
          </p:cNvSpPr>
          <p:nvPr>
            <p:ph type="title"/>
          </p:nvPr>
        </p:nvSpPr>
        <p:spPr>
          <a:xfrm>
            <a:off x="838200" y="365125"/>
            <a:ext cx="10515600" cy="906627"/>
          </a:xfrm>
        </p:spPr>
        <p:txBody>
          <a:bodyPr/>
          <a:lstStyle/>
          <a:p>
            <a:r>
              <a:rPr lang="el-GR" dirty="0"/>
              <a:t>Κυριότερες μέθοδοι (3)</a:t>
            </a:r>
          </a:p>
        </p:txBody>
      </p:sp>
      <p:sp>
        <p:nvSpPr>
          <p:cNvPr id="3" name="Θέση περιεχομένου 2">
            <a:extLst>
              <a:ext uri="{FF2B5EF4-FFF2-40B4-BE49-F238E27FC236}">
                <a16:creationId xmlns:a16="http://schemas.microsoft.com/office/drawing/2014/main" id="{27812F6A-2905-1472-84C8-B6E4985DA79C}"/>
              </a:ext>
            </a:extLst>
          </p:cNvPr>
          <p:cNvSpPr>
            <a:spLocks noGrp="1"/>
          </p:cNvSpPr>
          <p:nvPr>
            <p:ph idx="1"/>
          </p:nvPr>
        </p:nvSpPr>
        <p:spPr>
          <a:xfrm>
            <a:off x="945931" y="1545021"/>
            <a:ext cx="10407869" cy="4631942"/>
          </a:xfrm>
        </p:spPr>
        <p:txBody>
          <a:bodyPr>
            <a:normAutofit/>
          </a:bodyPr>
          <a:lstStyle/>
          <a:p>
            <a:pPr marL="273050" indent="-273050" algn="l">
              <a:lnSpc>
                <a:spcPct val="120000"/>
              </a:lnSpc>
              <a:buFont typeface="+mj-lt"/>
              <a:buAutoNum type="arabicPeriod" startAt="7"/>
            </a:pPr>
            <a:r>
              <a:rPr lang="el-GR" sz="2400" b="1" i="0" dirty="0" err="1">
                <a:solidFill>
                  <a:schemeClr val="accent6">
                    <a:lumMod val="40000"/>
                    <a:lumOff val="60000"/>
                  </a:schemeClr>
                </a:solidFill>
                <a:effectLst/>
              </a:rPr>
              <a:t>Αυτο-οργανούμενοι</a:t>
            </a:r>
            <a:r>
              <a:rPr lang="el-GR" sz="2400" b="1" i="0" dirty="0">
                <a:solidFill>
                  <a:schemeClr val="accent6">
                    <a:lumMod val="40000"/>
                    <a:lumOff val="60000"/>
                  </a:schemeClr>
                </a:solidFill>
                <a:effectLst/>
              </a:rPr>
              <a:t> Χάρτες (</a:t>
            </a:r>
            <a:r>
              <a:rPr lang="en-US" sz="2400" b="1" i="0" dirty="0">
                <a:solidFill>
                  <a:schemeClr val="accent6">
                    <a:lumMod val="40000"/>
                    <a:lumOff val="60000"/>
                  </a:schemeClr>
                </a:solidFill>
                <a:effectLst/>
              </a:rPr>
              <a:t>Self-Organizing Maps </a:t>
            </a:r>
            <a:r>
              <a:rPr lang="el-GR" sz="2400" b="1" i="0" dirty="0">
                <a:solidFill>
                  <a:schemeClr val="accent6">
                    <a:lumMod val="40000"/>
                    <a:lumOff val="60000"/>
                  </a:schemeClr>
                </a:solidFill>
                <a:effectLst/>
              </a:rPr>
              <a:t>- </a:t>
            </a:r>
            <a:r>
              <a:rPr lang="en-US" sz="2400" b="1" i="0" dirty="0">
                <a:solidFill>
                  <a:schemeClr val="accent6">
                    <a:lumMod val="40000"/>
                    <a:lumOff val="60000"/>
                  </a:schemeClr>
                </a:solidFill>
                <a:effectLst/>
              </a:rPr>
              <a:t>SOM)</a:t>
            </a:r>
            <a:r>
              <a:rPr lang="en-US" sz="2400" b="1" i="0" dirty="0">
                <a:solidFill>
                  <a:srgbClr val="D1D5DB"/>
                </a:solidFill>
                <a:effectLst/>
              </a:rPr>
              <a:t>:</a:t>
            </a:r>
            <a:endParaRPr lang="en-US" sz="2400" b="0" i="0" dirty="0">
              <a:solidFill>
                <a:srgbClr val="D1D5DB"/>
              </a:solidFill>
              <a:effectLst/>
            </a:endParaRPr>
          </a:p>
          <a:p>
            <a:pPr lvl="1">
              <a:lnSpc>
                <a:spcPct val="120000"/>
              </a:lnSpc>
            </a:pPr>
            <a:r>
              <a:rPr lang="el-GR" sz="1800" dirty="0">
                <a:solidFill>
                  <a:srgbClr val="D1D5DB"/>
                </a:solidFill>
              </a:rPr>
              <a:t>Χρησιμοποιεί τεχνητά </a:t>
            </a:r>
            <a:r>
              <a:rPr lang="el-GR" sz="1800" dirty="0" err="1">
                <a:solidFill>
                  <a:srgbClr val="D1D5DB"/>
                </a:solidFill>
              </a:rPr>
              <a:t>νευρωνικά</a:t>
            </a:r>
            <a:r>
              <a:rPr lang="el-GR" sz="1800" dirty="0">
                <a:solidFill>
                  <a:srgbClr val="D1D5DB"/>
                </a:solidFill>
              </a:rPr>
              <a:t> δίκτυα για την παραγωγή μιας χαμηλής</a:t>
            </a:r>
            <a:r>
              <a:rPr lang="en-US" sz="1800" dirty="0">
                <a:solidFill>
                  <a:srgbClr val="D1D5DB"/>
                </a:solidFill>
              </a:rPr>
              <a:t>-</a:t>
            </a:r>
            <a:r>
              <a:rPr lang="el-GR" sz="1800" dirty="0">
                <a:solidFill>
                  <a:srgbClr val="D1D5DB"/>
                </a:solidFill>
              </a:rPr>
              <a:t>διάστασης αναπαράστασης δεδομένων εισόδου</a:t>
            </a:r>
            <a:r>
              <a:rPr lang="en-US" sz="1800" b="0" i="0" dirty="0">
                <a:solidFill>
                  <a:srgbClr val="D1D5DB"/>
                </a:solidFill>
                <a:effectLst/>
              </a:rPr>
              <a:t>.</a:t>
            </a:r>
          </a:p>
          <a:p>
            <a:pPr lvl="1">
              <a:lnSpc>
                <a:spcPct val="120000"/>
              </a:lnSpc>
            </a:pPr>
            <a:r>
              <a:rPr lang="el-GR" sz="1800" dirty="0">
                <a:solidFill>
                  <a:srgbClr val="D1D5DB"/>
                </a:solidFill>
              </a:rPr>
              <a:t>Οι γειτονικοί κόμβοι στο SOM αντιπροσωπεύουν παρόμοια σημεία δεδομένων</a:t>
            </a:r>
            <a:r>
              <a:rPr lang="en-US" sz="1800" b="0" i="0" dirty="0">
                <a:solidFill>
                  <a:srgbClr val="D1D5DB"/>
                </a:solidFill>
                <a:effectLst/>
              </a:rPr>
              <a:t>.</a:t>
            </a:r>
          </a:p>
          <a:p>
            <a:pPr lvl="1">
              <a:lnSpc>
                <a:spcPct val="120000"/>
              </a:lnSpc>
            </a:pPr>
            <a:r>
              <a:rPr lang="el-GR" sz="1800" dirty="0">
                <a:solidFill>
                  <a:srgbClr val="D1D5DB"/>
                </a:solidFill>
              </a:rPr>
              <a:t>Συχνά χρησιμοποιείται για την </a:t>
            </a:r>
            <a:r>
              <a:rPr lang="el-GR" sz="1800" dirty="0" err="1">
                <a:solidFill>
                  <a:srgbClr val="D1D5DB"/>
                </a:solidFill>
              </a:rPr>
              <a:t>οπτικοποίηση</a:t>
            </a:r>
            <a:r>
              <a:rPr lang="el-GR" sz="1800" dirty="0">
                <a:solidFill>
                  <a:srgbClr val="D1D5DB"/>
                </a:solidFill>
              </a:rPr>
              <a:t> δεδομένων υψηλών διαστάσεων</a:t>
            </a:r>
            <a:r>
              <a:rPr lang="en-US" sz="1800" b="0" i="0" dirty="0">
                <a:solidFill>
                  <a:srgbClr val="D1D5DB"/>
                </a:solidFill>
                <a:effectLst/>
              </a:rPr>
              <a:t>.</a:t>
            </a:r>
          </a:p>
          <a:p>
            <a:pPr marL="273050" indent="-273050">
              <a:lnSpc>
                <a:spcPct val="120000"/>
              </a:lnSpc>
              <a:buFont typeface="+mj-lt"/>
              <a:buAutoNum type="arabicPeriod" startAt="7"/>
            </a:pPr>
            <a:r>
              <a:rPr lang="el-GR" sz="2400" b="1" dirty="0">
                <a:solidFill>
                  <a:schemeClr val="accent6">
                    <a:lumMod val="40000"/>
                    <a:lumOff val="60000"/>
                  </a:schemeClr>
                </a:solidFill>
              </a:rPr>
              <a:t>Διάδοση συγγένειας</a:t>
            </a:r>
            <a:r>
              <a:rPr lang="en-US" sz="2400" b="1" i="0" dirty="0">
                <a:solidFill>
                  <a:srgbClr val="D1D5DB"/>
                </a:solidFill>
                <a:effectLst/>
              </a:rPr>
              <a:t>:</a:t>
            </a:r>
            <a:endParaRPr lang="en-US" sz="2400" b="0" i="0" dirty="0">
              <a:solidFill>
                <a:srgbClr val="D1D5DB"/>
              </a:solidFill>
              <a:effectLst/>
            </a:endParaRPr>
          </a:p>
          <a:p>
            <a:pPr lvl="1">
              <a:lnSpc>
                <a:spcPct val="120000"/>
              </a:lnSpc>
            </a:pPr>
            <a:r>
              <a:rPr lang="el-GR" sz="1800" dirty="0">
                <a:solidFill>
                  <a:srgbClr val="D1D5DB"/>
                </a:solidFill>
              </a:rPr>
              <a:t>Χρησιμοποιεί έναν πίνακα ομοιότητας για την ομαδοποίηση σημείων δεδομένων</a:t>
            </a:r>
            <a:r>
              <a:rPr lang="en-US" sz="1800" b="0" i="0" dirty="0">
                <a:solidFill>
                  <a:srgbClr val="D1D5DB"/>
                </a:solidFill>
                <a:effectLst/>
              </a:rPr>
              <a:t>.</a:t>
            </a:r>
          </a:p>
          <a:p>
            <a:pPr lvl="1">
              <a:lnSpc>
                <a:spcPct val="120000"/>
              </a:lnSpc>
            </a:pPr>
            <a:r>
              <a:rPr lang="el-GR" sz="1800" dirty="0">
                <a:solidFill>
                  <a:srgbClr val="D1D5DB"/>
                </a:solidFill>
              </a:rPr>
              <a:t>Επιλέγει υποδείγματα (αντιπροσωπευτικά σημεία) και αντιστοιχίζει σημεία δεδομένων σε υποδείγματα</a:t>
            </a:r>
            <a:r>
              <a:rPr lang="en-US" sz="1800" b="0" i="0" dirty="0">
                <a:solidFill>
                  <a:srgbClr val="D1D5DB"/>
                </a:solidFill>
                <a:effectLst/>
              </a:rPr>
              <a:t>.</a:t>
            </a:r>
          </a:p>
          <a:p>
            <a:pPr lvl="1">
              <a:lnSpc>
                <a:spcPct val="120000"/>
              </a:lnSpc>
            </a:pPr>
            <a:r>
              <a:rPr lang="el-GR" sz="1800" dirty="0">
                <a:solidFill>
                  <a:srgbClr val="D1D5DB"/>
                </a:solidFill>
              </a:rPr>
              <a:t>Κατάλληλο για συστάδες άνισου μεγέθους και μπορεί να προσδιορίσει αυτόματα τον αριθμό των συστάδων.</a:t>
            </a:r>
            <a:endParaRPr lang="en-US" sz="1800" b="0" i="0" dirty="0">
              <a:solidFill>
                <a:srgbClr val="D1D5DB"/>
              </a:solidFill>
              <a:effectLst/>
            </a:endParaRPr>
          </a:p>
          <a:p>
            <a:pPr>
              <a:lnSpc>
                <a:spcPct val="120000"/>
              </a:lnSpc>
            </a:pPr>
            <a:endParaRPr lang="el-GR" sz="2400" dirty="0"/>
          </a:p>
        </p:txBody>
      </p:sp>
    </p:spTree>
    <p:extLst>
      <p:ext uri="{BB962C8B-B14F-4D97-AF65-F5344CB8AC3E}">
        <p14:creationId xmlns:p14="http://schemas.microsoft.com/office/powerpoint/2010/main" val="59744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6C35A0-83FA-4D7F-21A9-DA2F5CE932EE}"/>
              </a:ext>
            </a:extLst>
          </p:cNvPr>
          <p:cNvSpPr>
            <a:spLocks noGrp="1"/>
          </p:cNvSpPr>
          <p:nvPr>
            <p:ph type="title"/>
          </p:nvPr>
        </p:nvSpPr>
        <p:spPr/>
        <p:txBody>
          <a:bodyPr/>
          <a:lstStyle/>
          <a:p>
            <a:r>
              <a:rPr lang="el-GR" dirty="0"/>
              <a:t>Συσταδοποίηση Κ μέσων</a:t>
            </a:r>
          </a:p>
        </p:txBody>
      </p:sp>
      <p:sp>
        <p:nvSpPr>
          <p:cNvPr id="3" name="Θέση περιεχομένου 2">
            <a:extLst>
              <a:ext uri="{FF2B5EF4-FFF2-40B4-BE49-F238E27FC236}">
                <a16:creationId xmlns:a16="http://schemas.microsoft.com/office/drawing/2014/main" id="{5E70110D-FB12-AAC6-0886-8C3847093596}"/>
              </a:ext>
            </a:extLst>
          </p:cNvPr>
          <p:cNvSpPr>
            <a:spLocks noGrp="1"/>
          </p:cNvSpPr>
          <p:nvPr>
            <p:ph idx="1"/>
          </p:nvPr>
        </p:nvSpPr>
        <p:spPr>
          <a:xfrm>
            <a:off x="735724" y="1825625"/>
            <a:ext cx="10618076" cy="4351338"/>
          </a:xfrm>
        </p:spPr>
        <p:txBody>
          <a:bodyPr>
            <a:normAutofit fontScale="70000" lnSpcReduction="20000"/>
          </a:bodyPr>
          <a:lstStyle/>
          <a:p>
            <a:r>
              <a:rPr lang="el-GR" dirty="0"/>
              <a:t>Η ομαδοποίηση Κ μέσων είναι μια δημοφιλής και ευρέως χρησιμοποιούμενη μέθοδος για τη διαίρεση ενός συνόλου δεδομένων σε διακριτές, μη επικαλυπτόμενες υποομάδες ή συστάδες K. 
Ο αλγόριθμος στοχεύει στην ελαχιστοποίηση της διακύμανσης εντός της συστάδας, που σημαίνει ότι προσπαθεί να δημιουργήσει συστάδες με τέτοιο τρόπο ώστε να ελαχιστοποιείται το άθροισμα των τετραγωνικών αποστάσεων μεταξύ των σημείων δεδομένων και του </a:t>
            </a:r>
            <a:r>
              <a:rPr lang="el-GR" dirty="0" err="1"/>
              <a:t>κεντροειδούς</a:t>
            </a:r>
            <a:r>
              <a:rPr lang="el-GR" dirty="0"/>
              <a:t> (μέσου όρου) της εκχωρημένης συστάδας τους. 
Παρά τους περιορισμούς του, η </a:t>
            </a:r>
            <a:r>
              <a:rPr lang="el-GR" dirty="0" err="1"/>
              <a:t>συσταδοποίηση</a:t>
            </a:r>
            <a:r>
              <a:rPr lang="el-GR" dirty="0"/>
              <a:t> Κ μέσων είναι υπολογιστικά αποδοτική και λειτουργεί καλά στην πράξη για πολλές εφαρμογές. 
Χρησιμοποιείται ευρέως σε διάφορους τομείς, συμπεριλαμβανομένης της </a:t>
            </a:r>
            <a:r>
              <a:rPr lang="el-GR" dirty="0" err="1"/>
              <a:t>τμηματοποίησης</a:t>
            </a:r>
            <a:r>
              <a:rPr lang="el-GR" dirty="0"/>
              <a:t> εικόνας, της </a:t>
            </a:r>
            <a:r>
              <a:rPr lang="el-GR" dirty="0" err="1"/>
              <a:t>τμηματοποίησης</a:t>
            </a:r>
            <a:r>
              <a:rPr lang="el-GR" dirty="0"/>
              <a:t> πελατών και της ανίχνευσης ανωμαλιών. 
Οι ερευνητές και οι επαγγελματίες συχνά αξιοποιούν τη μέθοδο Κ μέσων και τις παραλλαγές της για διερευνητικές εργασίες ανάλυσης δεδομένων και αναγνώρισης προτύπων.</a:t>
            </a:r>
          </a:p>
        </p:txBody>
      </p:sp>
    </p:spTree>
    <p:extLst>
      <p:ext uri="{BB962C8B-B14F-4D97-AF65-F5344CB8AC3E}">
        <p14:creationId xmlns:p14="http://schemas.microsoft.com/office/powerpoint/2010/main" val="32194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K-Means Clustering? – Perpetual Enigma">
            <a:extLst>
              <a:ext uri="{FF2B5EF4-FFF2-40B4-BE49-F238E27FC236}">
                <a16:creationId xmlns:a16="http://schemas.microsoft.com/office/drawing/2014/main" id="{509CA22F-0E1F-1BF6-7374-C19183AEA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6227" cy="3710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K-means Clustering and it's use cases ? | by Avijit das | Medium">
            <a:extLst>
              <a:ext uri="{FF2B5EF4-FFF2-40B4-BE49-F238E27FC236}">
                <a16:creationId xmlns:a16="http://schemas.microsoft.com/office/drawing/2014/main" id="{BB9540FF-FDCE-E231-C0F5-C239A735D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94" y="3710544"/>
            <a:ext cx="6177765" cy="26141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Means Clustering Algorithm - Javatpoint">
            <a:extLst>
              <a:ext uri="{FF2B5EF4-FFF2-40B4-BE49-F238E27FC236}">
                <a16:creationId xmlns:a16="http://schemas.microsoft.com/office/drawing/2014/main" id="{2FEDFFFE-0EC6-91BE-B9EC-49C47AE81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35" y="3429000"/>
            <a:ext cx="3705225"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CTURE - 22 | K-Means">
            <a:extLst>
              <a:ext uri="{FF2B5EF4-FFF2-40B4-BE49-F238E27FC236}">
                <a16:creationId xmlns:a16="http://schemas.microsoft.com/office/drawing/2014/main" id="{7E38A8F6-3399-98C0-3D5A-32A37B2D0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296" y="291124"/>
            <a:ext cx="6638550" cy="313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3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F3F546-2820-BA35-80D8-F5E09FAA7264}"/>
              </a:ext>
            </a:extLst>
          </p:cNvPr>
          <p:cNvSpPr>
            <a:spLocks noGrp="1"/>
          </p:cNvSpPr>
          <p:nvPr>
            <p:ph type="title"/>
          </p:nvPr>
        </p:nvSpPr>
        <p:spPr/>
        <p:txBody>
          <a:bodyPr/>
          <a:lstStyle/>
          <a:p>
            <a:r>
              <a:rPr lang="el-GR" dirty="0"/>
              <a:t>Ιστορικό μεθόδου Κ μέσων</a:t>
            </a:r>
          </a:p>
        </p:txBody>
      </p:sp>
      <p:sp>
        <p:nvSpPr>
          <p:cNvPr id="3" name="Θέση περιεχομένου 2">
            <a:extLst>
              <a:ext uri="{FF2B5EF4-FFF2-40B4-BE49-F238E27FC236}">
                <a16:creationId xmlns:a16="http://schemas.microsoft.com/office/drawing/2014/main" id="{29858E93-AD2B-4945-2B72-EB1843A1B1E1}"/>
              </a:ext>
            </a:extLst>
          </p:cNvPr>
          <p:cNvSpPr>
            <a:spLocks noGrp="1"/>
          </p:cNvSpPr>
          <p:nvPr>
            <p:ph idx="1"/>
          </p:nvPr>
        </p:nvSpPr>
        <p:spPr>
          <a:xfrm>
            <a:off x="838200" y="1825625"/>
            <a:ext cx="10515600" cy="4351338"/>
          </a:xfrm>
        </p:spPr>
        <p:txBody>
          <a:bodyPr>
            <a:normAutofit fontScale="92500"/>
          </a:bodyPr>
          <a:lstStyle/>
          <a:p>
            <a:r>
              <a:rPr lang="el-GR" sz="3200" dirty="0"/>
              <a:t>Ο όρος "k-</a:t>
            </a:r>
            <a:r>
              <a:rPr lang="el-GR" sz="3200" dirty="0" err="1"/>
              <a:t>means</a:t>
            </a:r>
            <a:r>
              <a:rPr lang="el-GR" sz="3200" dirty="0"/>
              <a:t>" εισήχθη από τον </a:t>
            </a:r>
            <a:r>
              <a:rPr lang="el-GR" sz="3200" dirty="0" err="1"/>
              <a:t>MacQueen</a:t>
            </a:r>
            <a:r>
              <a:rPr lang="el-GR" sz="3200" dirty="0"/>
              <a:t> το 1967. 
Ο τυπικός αλγόριθμος προτάθηκε για πρώτη φορά από τον </a:t>
            </a:r>
            <a:r>
              <a:rPr lang="el-GR" sz="3200" dirty="0" err="1"/>
              <a:t>Lloyd</a:t>
            </a:r>
            <a:r>
              <a:rPr lang="el-GR" sz="3200" dirty="0"/>
              <a:t> το 1957 ως τεχνική για τη διαμόρφωση παλμικού κώδικα. 
Ο </a:t>
            </a:r>
            <a:r>
              <a:rPr lang="el-GR" sz="3200" dirty="0" err="1"/>
              <a:t>Forgy</a:t>
            </a:r>
            <a:r>
              <a:rPr lang="el-GR" sz="3200" dirty="0"/>
              <a:t> δημοσίευσε ουσιαστικά την ίδια μέθοδο (</a:t>
            </a:r>
            <a:r>
              <a:rPr lang="el-GR" sz="3200" dirty="0" err="1"/>
              <a:t>Forgy</a:t>
            </a:r>
            <a:r>
              <a:rPr lang="el-GR" sz="3200" dirty="0"/>
              <a:t>, 1965), </a:t>
            </a:r>
            <a:r>
              <a:rPr lang="el-GR" sz="3200" dirty="0" err="1"/>
              <a:t>γι</a:t>
            </a:r>
            <a:r>
              <a:rPr lang="el-GR" sz="3200" dirty="0"/>
              <a:t> 'αυτό μερικές φορές αναφέρεται ως </a:t>
            </a:r>
            <a:r>
              <a:rPr lang="el-GR" sz="3200" dirty="0" err="1"/>
              <a:t>Lloyd-Forgy</a:t>
            </a:r>
            <a:r>
              <a:rPr lang="el-GR" sz="3200" dirty="0"/>
              <a:t>. 
Μια πιο αποτελεσματική έκδοση προτάθηκε και δημοσιεύθηκε από τους </a:t>
            </a:r>
            <a:r>
              <a:rPr lang="el-GR" sz="3200" dirty="0" err="1"/>
              <a:t>Hartigan</a:t>
            </a:r>
            <a:r>
              <a:rPr lang="el-GR" sz="3200" dirty="0"/>
              <a:t> και </a:t>
            </a:r>
            <a:r>
              <a:rPr lang="el-GR" sz="3200" dirty="0" err="1"/>
              <a:t>Wong</a:t>
            </a:r>
            <a:r>
              <a:rPr lang="el-GR" sz="3200" dirty="0"/>
              <a:t> το 1975 και το 1979.</a:t>
            </a:r>
          </a:p>
        </p:txBody>
      </p:sp>
    </p:spTree>
    <p:extLst>
      <p:ext uri="{BB962C8B-B14F-4D97-AF65-F5344CB8AC3E}">
        <p14:creationId xmlns:p14="http://schemas.microsoft.com/office/powerpoint/2010/main" val="361478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5C7276-39D2-4AAD-D84B-9705D433854B}"/>
              </a:ext>
            </a:extLst>
          </p:cNvPr>
          <p:cNvSpPr>
            <a:spLocks noGrp="1"/>
          </p:cNvSpPr>
          <p:nvPr>
            <p:ph type="title"/>
          </p:nvPr>
        </p:nvSpPr>
        <p:spPr/>
        <p:txBody>
          <a:bodyPr/>
          <a:lstStyle/>
          <a:p>
            <a:r>
              <a:rPr lang="el-GR" dirty="0"/>
              <a:t>Βήματα μεθόδου Κ μέσων</a:t>
            </a:r>
          </a:p>
        </p:txBody>
      </p:sp>
      <p:sp>
        <p:nvSpPr>
          <p:cNvPr id="3" name="Θέση περιεχομένου 2">
            <a:extLst>
              <a:ext uri="{FF2B5EF4-FFF2-40B4-BE49-F238E27FC236}">
                <a16:creationId xmlns:a16="http://schemas.microsoft.com/office/drawing/2014/main" id="{99E76057-76D2-DAB5-EE54-776B49C3C485}"/>
              </a:ext>
            </a:extLst>
          </p:cNvPr>
          <p:cNvSpPr>
            <a:spLocks noGrp="1"/>
          </p:cNvSpPr>
          <p:nvPr>
            <p:ph idx="1"/>
          </p:nvPr>
        </p:nvSpPr>
        <p:spPr>
          <a:xfrm>
            <a:off x="838200" y="1690688"/>
            <a:ext cx="10515600" cy="4486275"/>
          </a:xfrm>
        </p:spPr>
        <p:txBody>
          <a:bodyPr>
            <a:normAutofit fontScale="85000" lnSpcReduction="20000"/>
          </a:bodyPr>
          <a:lstStyle/>
          <a:p>
            <a:pPr marL="273050" indent="-273050">
              <a:buFont typeface="+mj-lt"/>
              <a:buAutoNum type="arabicPeriod"/>
            </a:pPr>
            <a:r>
              <a:rPr lang="el-GR" b="1" dirty="0">
                <a:solidFill>
                  <a:schemeClr val="accent6">
                    <a:lumMod val="40000"/>
                    <a:lumOff val="60000"/>
                  </a:schemeClr>
                </a:solidFill>
              </a:rPr>
              <a:t>Αρχικοποίηση</a:t>
            </a:r>
            <a:r>
              <a:rPr lang="en-US" b="1" i="0" dirty="0">
                <a:solidFill>
                  <a:srgbClr val="D1D5DB"/>
                </a:solidFill>
                <a:effectLst/>
              </a:rPr>
              <a:t>:</a:t>
            </a:r>
            <a:r>
              <a:rPr lang="el-GR" b="1" i="0" dirty="0">
                <a:solidFill>
                  <a:srgbClr val="D1D5DB"/>
                </a:solidFill>
                <a:effectLst/>
              </a:rPr>
              <a:t> </a:t>
            </a:r>
            <a:r>
              <a:rPr lang="el-GR" b="0" i="0" dirty="0">
                <a:solidFill>
                  <a:srgbClr val="D1D5DB"/>
                </a:solidFill>
                <a:effectLst/>
              </a:rPr>
              <a:t>Επιλογή του αριθμού των ομάδων</a:t>
            </a:r>
            <a:r>
              <a:rPr lang="en-US" b="0" i="0" dirty="0">
                <a:solidFill>
                  <a:srgbClr val="D1D5DB"/>
                </a:solidFill>
                <a:effectLst/>
              </a:rPr>
              <a:t>, K.</a:t>
            </a:r>
            <a:r>
              <a:rPr lang="el-GR" b="0" i="0" dirty="0">
                <a:solidFill>
                  <a:srgbClr val="D1D5DB"/>
                </a:solidFill>
                <a:effectLst/>
              </a:rPr>
              <a:t> Τυχαία αρχικοποίηση των </a:t>
            </a:r>
            <a:r>
              <a:rPr lang="el-GR" b="0" i="0" dirty="0" err="1">
                <a:solidFill>
                  <a:srgbClr val="D1D5DB"/>
                </a:solidFill>
                <a:effectLst/>
              </a:rPr>
              <a:t>κεντροειδών</a:t>
            </a:r>
            <a:r>
              <a:rPr lang="el-GR" b="0" i="0" dirty="0">
                <a:solidFill>
                  <a:srgbClr val="D1D5DB"/>
                </a:solidFill>
                <a:effectLst/>
              </a:rPr>
              <a:t> των </a:t>
            </a:r>
            <a:r>
              <a:rPr lang="en-US" b="0" i="0" dirty="0">
                <a:solidFill>
                  <a:srgbClr val="D1D5DB"/>
                </a:solidFill>
                <a:effectLst/>
              </a:rPr>
              <a:t>K </a:t>
            </a:r>
            <a:r>
              <a:rPr lang="el-GR" b="0" i="0" dirty="0">
                <a:solidFill>
                  <a:srgbClr val="D1D5DB"/>
                </a:solidFill>
                <a:effectLst/>
              </a:rPr>
              <a:t>ομάδων στο χώρο δεδομένων</a:t>
            </a:r>
            <a:r>
              <a:rPr lang="en-US" b="0" i="0" dirty="0">
                <a:solidFill>
                  <a:srgbClr val="D1D5DB"/>
                </a:solidFill>
                <a:effectLst/>
              </a:rPr>
              <a:t>.</a:t>
            </a:r>
          </a:p>
          <a:p>
            <a:pPr marL="273050" indent="-273050">
              <a:buFont typeface="+mj-lt"/>
              <a:buAutoNum type="arabicPeriod"/>
            </a:pPr>
            <a:r>
              <a:rPr lang="el-GR" b="1" dirty="0">
                <a:solidFill>
                  <a:schemeClr val="accent6">
                    <a:lumMod val="40000"/>
                    <a:lumOff val="60000"/>
                  </a:schemeClr>
                </a:solidFill>
              </a:rPr>
              <a:t>Βήμα ανάθεσης</a:t>
            </a:r>
            <a:r>
              <a:rPr lang="en-US" b="1" i="0" dirty="0">
                <a:solidFill>
                  <a:srgbClr val="D1D5DB"/>
                </a:solidFill>
                <a:effectLst/>
              </a:rPr>
              <a:t>:</a:t>
            </a:r>
            <a:r>
              <a:rPr lang="el-GR" b="1" i="0" dirty="0">
                <a:solidFill>
                  <a:srgbClr val="D1D5DB"/>
                </a:solidFill>
                <a:effectLst/>
              </a:rPr>
              <a:t> </a:t>
            </a:r>
            <a:r>
              <a:rPr lang="el-GR" dirty="0">
                <a:solidFill>
                  <a:srgbClr val="D1D5DB"/>
                </a:solidFill>
              </a:rPr>
              <a:t>ανάθεση κάθε σημείου δεδομένων στο </a:t>
            </a:r>
            <a:r>
              <a:rPr lang="el-GR" dirty="0" err="1">
                <a:solidFill>
                  <a:srgbClr val="D1D5DB"/>
                </a:solidFill>
              </a:rPr>
              <a:t>κεντροειδές</a:t>
            </a:r>
            <a:r>
              <a:rPr lang="el-GR" dirty="0">
                <a:solidFill>
                  <a:srgbClr val="D1D5DB"/>
                </a:solidFill>
              </a:rPr>
              <a:t> της πλησιέστερης ομάδας.</a:t>
            </a:r>
            <a:r>
              <a:rPr lang="en-US" b="0" i="0" dirty="0">
                <a:solidFill>
                  <a:srgbClr val="D1D5DB"/>
                </a:solidFill>
                <a:effectLst/>
              </a:rPr>
              <a:t> </a:t>
            </a:r>
            <a:r>
              <a:rPr lang="el-GR" b="0" i="0" dirty="0">
                <a:solidFill>
                  <a:srgbClr val="D1D5DB"/>
                </a:solidFill>
                <a:effectLst/>
              </a:rPr>
              <a:t>Η μέτρηση της απόστασης γίνεται συνήθως με βάση την </a:t>
            </a:r>
            <a:r>
              <a:rPr lang="el-GR" b="0" i="0" dirty="0" err="1">
                <a:solidFill>
                  <a:srgbClr val="D1D5DB"/>
                </a:solidFill>
                <a:effectLst/>
              </a:rPr>
              <a:t>Ευκλείδια</a:t>
            </a:r>
            <a:r>
              <a:rPr lang="el-GR" b="0" i="0" dirty="0">
                <a:solidFill>
                  <a:srgbClr val="D1D5DB"/>
                </a:solidFill>
                <a:effectLst/>
              </a:rPr>
              <a:t> απόσταση, αν και μπορεί να χρησιμοποιηθούν και άλλα μέτρα</a:t>
            </a:r>
            <a:r>
              <a:rPr lang="en-US" b="0" i="0" dirty="0">
                <a:solidFill>
                  <a:srgbClr val="D1D5DB"/>
                </a:solidFill>
                <a:effectLst/>
              </a:rPr>
              <a:t>.</a:t>
            </a:r>
          </a:p>
          <a:p>
            <a:pPr marL="273050" indent="-273050">
              <a:buFont typeface="+mj-lt"/>
              <a:buAutoNum type="arabicPeriod"/>
            </a:pPr>
            <a:r>
              <a:rPr lang="el-GR" b="1" dirty="0">
                <a:solidFill>
                  <a:schemeClr val="accent6">
                    <a:lumMod val="40000"/>
                    <a:lumOff val="60000"/>
                  </a:schemeClr>
                </a:solidFill>
              </a:rPr>
              <a:t>Βήμα ενημέρωσης</a:t>
            </a:r>
            <a:r>
              <a:rPr lang="en-US" b="1" i="0" dirty="0">
                <a:solidFill>
                  <a:srgbClr val="D1D5DB"/>
                </a:solidFill>
                <a:effectLst/>
              </a:rPr>
              <a:t>:</a:t>
            </a:r>
            <a:r>
              <a:rPr lang="el-GR" b="1" i="0" dirty="0">
                <a:solidFill>
                  <a:srgbClr val="D1D5DB"/>
                </a:solidFill>
                <a:effectLst/>
              </a:rPr>
              <a:t> </a:t>
            </a:r>
            <a:r>
              <a:rPr lang="el-GR" i="0" dirty="0" err="1">
                <a:solidFill>
                  <a:srgbClr val="D1D5DB"/>
                </a:solidFill>
                <a:effectLst/>
              </a:rPr>
              <a:t>επαναυπολογισμός</a:t>
            </a:r>
            <a:r>
              <a:rPr lang="el-GR" i="0" dirty="0">
                <a:solidFill>
                  <a:srgbClr val="D1D5DB"/>
                </a:solidFill>
                <a:effectLst/>
              </a:rPr>
              <a:t> των </a:t>
            </a:r>
            <a:r>
              <a:rPr lang="el-GR" i="0" dirty="0" err="1">
                <a:solidFill>
                  <a:srgbClr val="D1D5DB"/>
                </a:solidFill>
                <a:effectLst/>
              </a:rPr>
              <a:t>κεντροειδών</a:t>
            </a:r>
            <a:r>
              <a:rPr lang="el-GR" i="0" dirty="0">
                <a:solidFill>
                  <a:srgbClr val="D1D5DB"/>
                </a:solidFill>
                <a:effectLst/>
              </a:rPr>
              <a:t> των ομάδων λαμβάνοντας το μέσο όλων των σημείων δεδομένων που έχουν ανατεθεί σε κάθε ομάδα</a:t>
            </a:r>
            <a:r>
              <a:rPr lang="en-US" b="0" i="0" dirty="0">
                <a:solidFill>
                  <a:srgbClr val="D1D5DB"/>
                </a:solidFill>
                <a:effectLst/>
              </a:rPr>
              <a:t>.</a:t>
            </a:r>
          </a:p>
          <a:p>
            <a:pPr marL="273050" indent="-273050" algn="l">
              <a:buFont typeface="+mj-lt"/>
              <a:buAutoNum type="arabicPeriod"/>
            </a:pPr>
            <a:r>
              <a:rPr lang="el-GR" b="1" i="0" dirty="0">
                <a:solidFill>
                  <a:schemeClr val="accent6">
                    <a:lumMod val="40000"/>
                    <a:lumOff val="60000"/>
                  </a:schemeClr>
                </a:solidFill>
                <a:effectLst/>
              </a:rPr>
              <a:t>Επανάληψη</a:t>
            </a:r>
            <a:r>
              <a:rPr lang="en-US" b="1" i="0" dirty="0">
                <a:solidFill>
                  <a:srgbClr val="D1D5DB"/>
                </a:solidFill>
                <a:effectLst/>
              </a:rPr>
              <a:t>:</a:t>
            </a:r>
            <a:r>
              <a:rPr lang="el-GR" b="1" i="0" dirty="0">
                <a:solidFill>
                  <a:srgbClr val="D1D5DB"/>
                </a:solidFill>
                <a:effectLst/>
              </a:rPr>
              <a:t> </a:t>
            </a:r>
            <a:r>
              <a:rPr lang="el-GR" i="0" dirty="0">
                <a:solidFill>
                  <a:srgbClr val="D1D5DB"/>
                </a:solidFill>
                <a:effectLst/>
              </a:rPr>
              <a:t>επανάληψη των βημάτων 2 και 3 μέχρι να επιτευχθεί η σύγκλιση.</a:t>
            </a:r>
            <a:r>
              <a:rPr lang="en-US" b="0" i="0" dirty="0">
                <a:solidFill>
                  <a:srgbClr val="D1D5DB"/>
                </a:solidFill>
                <a:effectLst/>
              </a:rPr>
              <a:t> </a:t>
            </a:r>
            <a:r>
              <a:rPr lang="el-GR" b="0" i="0" dirty="0">
                <a:solidFill>
                  <a:srgbClr val="D1D5DB"/>
                </a:solidFill>
                <a:effectLst/>
              </a:rPr>
              <a:t>Αυτή επιτυγχάνεται όταν τα </a:t>
            </a:r>
            <a:r>
              <a:rPr lang="el-GR" b="0" i="0" dirty="0" err="1">
                <a:solidFill>
                  <a:srgbClr val="D1D5DB"/>
                </a:solidFill>
                <a:effectLst/>
              </a:rPr>
              <a:t>κεντροειδή</a:t>
            </a:r>
            <a:r>
              <a:rPr lang="el-GR" b="0" i="0" dirty="0">
                <a:solidFill>
                  <a:srgbClr val="D1D5DB"/>
                </a:solidFill>
                <a:effectLst/>
              </a:rPr>
              <a:t> δεν μεταβάλλονται σημαντικά ή όταν φτάσουμε στον προκαθορισμένο αριθμό επαναλήψεων</a:t>
            </a:r>
            <a:r>
              <a:rPr lang="en-US" b="0" i="0" dirty="0">
                <a:solidFill>
                  <a:srgbClr val="D1D5DB"/>
                </a:solidFill>
                <a:effectLst/>
              </a:rPr>
              <a:t>.</a:t>
            </a:r>
          </a:p>
          <a:p>
            <a:pPr marL="273050" indent="-273050">
              <a:buFont typeface="+mj-lt"/>
              <a:buAutoNum type="arabicPeriod"/>
            </a:pPr>
            <a:r>
              <a:rPr lang="el-GR" b="1" dirty="0">
                <a:solidFill>
                  <a:schemeClr val="accent6">
                    <a:lumMod val="40000"/>
                    <a:lumOff val="60000"/>
                  </a:schemeClr>
                </a:solidFill>
              </a:rPr>
              <a:t>Αποτέλεσμα</a:t>
            </a:r>
            <a:r>
              <a:rPr lang="en-US" b="1" i="0" dirty="0">
                <a:solidFill>
                  <a:srgbClr val="D1D5DB"/>
                </a:solidFill>
                <a:effectLst/>
              </a:rPr>
              <a:t>:</a:t>
            </a:r>
            <a:r>
              <a:rPr lang="el-GR" b="1" i="0" dirty="0">
                <a:solidFill>
                  <a:srgbClr val="D1D5DB"/>
                </a:solidFill>
                <a:effectLst/>
              </a:rPr>
              <a:t> </a:t>
            </a:r>
            <a:r>
              <a:rPr lang="el-GR" i="0" dirty="0">
                <a:solidFill>
                  <a:srgbClr val="D1D5DB"/>
                </a:solidFill>
                <a:effectLst/>
              </a:rPr>
              <a:t>ο αλγόριθμος παράγει Κ ομάδες, και κάθε σημείο δεδομένων ανατίθεται σε μια από αυτές</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366154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Means Clustering | Brilliant Math &amp; Science Wiki">
            <a:extLst>
              <a:ext uri="{FF2B5EF4-FFF2-40B4-BE49-F238E27FC236}">
                <a16:creationId xmlns:a16="http://schemas.microsoft.com/office/drawing/2014/main" id="{60707E5A-2E6E-5B3F-D7BD-45DEABA0A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19188"/>
            <a:ext cx="114300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1CD2442-FC4C-7E3F-39A9-9411A5241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05" y="152399"/>
            <a:ext cx="23526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ta Science Interview Preparation">
            <a:extLst>
              <a:ext uri="{FF2B5EF4-FFF2-40B4-BE49-F238E27FC236}">
                <a16:creationId xmlns:a16="http://schemas.microsoft.com/office/drawing/2014/main" id="{04786D6B-3BED-2256-388B-37D778CA7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54" y="488730"/>
            <a:ext cx="6096000" cy="49625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ta Science Struggle: Introduction to K-means: Algorithm and Visualization  with Julia from scratch">
            <a:extLst>
              <a:ext uri="{FF2B5EF4-FFF2-40B4-BE49-F238E27FC236}">
                <a16:creationId xmlns:a16="http://schemas.microsoft.com/office/drawing/2014/main" id="{32CF0E0E-79C6-6FBA-FEB3-C064E85DD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2633661"/>
            <a:ext cx="4403834" cy="330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969A7C-49D0-8925-7FD9-731A1CDE4CA8}"/>
              </a:ext>
            </a:extLst>
          </p:cNvPr>
          <p:cNvSpPr>
            <a:spLocks noGrp="1"/>
          </p:cNvSpPr>
          <p:nvPr>
            <p:ph type="title"/>
          </p:nvPr>
        </p:nvSpPr>
        <p:spPr>
          <a:xfrm>
            <a:off x="838200" y="365125"/>
            <a:ext cx="10515600" cy="864585"/>
          </a:xfrm>
        </p:spPr>
        <p:txBody>
          <a:bodyPr>
            <a:noAutofit/>
          </a:bodyPr>
          <a:lstStyle/>
          <a:p>
            <a:r>
              <a:rPr lang="el-GR" sz="3600" dirty="0"/>
              <a:t>Χαρακτηριστικά και θέματα της μεθόδου Κ μέσων</a:t>
            </a:r>
          </a:p>
        </p:txBody>
      </p:sp>
      <p:sp>
        <p:nvSpPr>
          <p:cNvPr id="3" name="Θέση περιεχομένου 2">
            <a:extLst>
              <a:ext uri="{FF2B5EF4-FFF2-40B4-BE49-F238E27FC236}">
                <a16:creationId xmlns:a16="http://schemas.microsoft.com/office/drawing/2014/main" id="{CFB46A99-7F15-18CC-12BE-BAFD25EE6C2A}"/>
              </a:ext>
            </a:extLst>
          </p:cNvPr>
          <p:cNvSpPr>
            <a:spLocks noGrp="1"/>
          </p:cNvSpPr>
          <p:nvPr>
            <p:ph idx="1"/>
          </p:nvPr>
        </p:nvSpPr>
        <p:spPr>
          <a:xfrm>
            <a:off x="838200" y="1229710"/>
            <a:ext cx="10515600" cy="4947253"/>
          </a:xfrm>
        </p:spPr>
        <p:txBody>
          <a:bodyPr>
            <a:normAutofit fontScale="77500" lnSpcReduction="20000"/>
          </a:bodyPr>
          <a:lstStyle/>
          <a:p>
            <a:r>
              <a:rPr lang="el-GR" b="1" dirty="0">
                <a:solidFill>
                  <a:schemeClr val="accent6">
                    <a:lumMod val="40000"/>
                    <a:lumOff val="60000"/>
                  </a:schemeClr>
                </a:solidFill>
              </a:rPr>
              <a:t>Εξάρτηση από τα αρχικά </a:t>
            </a:r>
            <a:r>
              <a:rPr lang="el-GR" b="1" dirty="0" err="1">
                <a:solidFill>
                  <a:schemeClr val="accent6">
                    <a:lumMod val="40000"/>
                    <a:lumOff val="60000"/>
                  </a:schemeClr>
                </a:solidFill>
              </a:rPr>
              <a:t>κεντροειδή</a:t>
            </a:r>
            <a:r>
              <a:rPr lang="en-US" b="1" i="0" dirty="0">
                <a:solidFill>
                  <a:srgbClr val="D1D5DB"/>
                </a:solidFill>
                <a:effectLst/>
              </a:rPr>
              <a:t>:</a:t>
            </a:r>
            <a:endParaRPr lang="en-US" b="0" i="0" dirty="0">
              <a:solidFill>
                <a:srgbClr val="D1D5DB"/>
              </a:solidFill>
              <a:effectLst/>
            </a:endParaRPr>
          </a:p>
          <a:p>
            <a:pPr marL="742950" lvl="1" indent="-285750"/>
            <a:r>
              <a:rPr lang="el-GR" b="0" i="0" dirty="0">
                <a:solidFill>
                  <a:srgbClr val="D1D5DB"/>
                </a:solidFill>
                <a:effectLst/>
              </a:rPr>
              <a:t>Η μέθοδος Κ-μέσων</a:t>
            </a:r>
            <a:r>
              <a:rPr lang="en-US" b="0" i="0" dirty="0">
                <a:solidFill>
                  <a:srgbClr val="D1D5DB"/>
                </a:solidFill>
                <a:effectLst/>
              </a:rPr>
              <a:t> </a:t>
            </a:r>
            <a:r>
              <a:rPr lang="el-GR" dirty="0">
                <a:solidFill>
                  <a:srgbClr val="D1D5DB"/>
                </a:solidFill>
              </a:rPr>
              <a:t>μπορεί να είναι ευαίσθητη στην αρχική τοποθέτηση </a:t>
            </a:r>
            <a:r>
              <a:rPr lang="el-GR" dirty="0" err="1">
                <a:solidFill>
                  <a:srgbClr val="D1D5DB"/>
                </a:solidFill>
              </a:rPr>
              <a:t>κεντροειδών</a:t>
            </a:r>
            <a:r>
              <a:rPr lang="en-US" b="0" i="0" dirty="0">
                <a:solidFill>
                  <a:srgbClr val="D1D5DB"/>
                </a:solidFill>
                <a:effectLst/>
              </a:rPr>
              <a:t>. </a:t>
            </a:r>
            <a:r>
              <a:rPr lang="el-GR" b="0" i="0" dirty="0">
                <a:solidFill>
                  <a:srgbClr val="D1D5DB"/>
                </a:solidFill>
                <a:effectLst/>
              </a:rPr>
              <a:t>Διαφορετικές αρχικοποιήσεις μπορεί να οδηγήσουν σε διαφορετικές τελικές συστάδες</a:t>
            </a:r>
            <a:r>
              <a:rPr lang="en-US" b="0" i="0" dirty="0">
                <a:solidFill>
                  <a:srgbClr val="D1D5DB"/>
                </a:solidFill>
                <a:effectLst/>
              </a:rPr>
              <a:t>.</a:t>
            </a:r>
          </a:p>
          <a:p>
            <a:pPr marL="742950" lvl="1" indent="-285750"/>
            <a:r>
              <a:rPr lang="el-GR" dirty="0">
                <a:solidFill>
                  <a:srgbClr val="D1D5DB"/>
                </a:solidFill>
              </a:rPr>
              <a:t>Για να μετριαστεί αυτό</a:t>
            </a:r>
            <a:r>
              <a:rPr lang="en-US" b="0" i="0" dirty="0">
                <a:solidFill>
                  <a:srgbClr val="D1D5DB"/>
                </a:solidFill>
                <a:effectLst/>
              </a:rPr>
              <a:t>, </a:t>
            </a:r>
            <a:r>
              <a:rPr lang="el-GR" b="0" i="0" dirty="0">
                <a:solidFill>
                  <a:srgbClr val="D1D5DB"/>
                </a:solidFill>
                <a:effectLst/>
              </a:rPr>
              <a:t>μπορούν να γίνουν πολλαπλά τρεξίματα με διαφορετικές αρχικοποιήσεις ή να χρησιμοποιηθούν πιο προχωρημένες τεχνικές όπως η </a:t>
            </a:r>
            <a:r>
              <a:rPr lang="en-US" b="0" i="0" dirty="0">
                <a:solidFill>
                  <a:srgbClr val="D1D5DB"/>
                </a:solidFill>
                <a:effectLst/>
              </a:rPr>
              <a:t>K-means++.</a:t>
            </a:r>
          </a:p>
          <a:p>
            <a:r>
              <a:rPr lang="el-GR" b="1" dirty="0">
                <a:solidFill>
                  <a:schemeClr val="accent6">
                    <a:lumMod val="40000"/>
                    <a:lumOff val="60000"/>
                  </a:schemeClr>
                </a:solidFill>
              </a:rPr>
              <a:t>Αριθμός συστάδων</a:t>
            </a:r>
            <a:r>
              <a:rPr lang="en-US" b="1" dirty="0">
                <a:solidFill>
                  <a:schemeClr val="accent6">
                    <a:lumMod val="40000"/>
                    <a:lumOff val="60000"/>
                  </a:schemeClr>
                </a:solidFill>
              </a:rPr>
              <a:t> </a:t>
            </a:r>
            <a:r>
              <a:rPr lang="en-US" b="1" i="0" dirty="0">
                <a:solidFill>
                  <a:schemeClr val="accent6">
                    <a:lumMod val="40000"/>
                    <a:lumOff val="60000"/>
                  </a:schemeClr>
                </a:solidFill>
                <a:effectLst/>
              </a:rPr>
              <a:t>(K)</a:t>
            </a:r>
            <a:r>
              <a:rPr lang="en-US" b="1" i="0" dirty="0">
                <a:solidFill>
                  <a:srgbClr val="D1D5DB"/>
                </a:solidFill>
                <a:effectLst/>
              </a:rPr>
              <a:t>:</a:t>
            </a:r>
            <a:r>
              <a:rPr lang="el-GR" b="1" i="0" dirty="0">
                <a:solidFill>
                  <a:srgbClr val="D1D5DB"/>
                </a:solidFill>
                <a:effectLst/>
              </a:rPr>
              <a:t> </a:t>
            </a:r>
            <a:r>
              <a:rPr lang="el-GR" dirty="0">
                <a:solidFill>
                  <a:srgbClr val="D1D5DB"/>
                </a:solidFill>
              </a:rPr>
              <a:t>Η επιλογή του Κ είναι κρίσιμη</a:t>
            </a:r>
            <a:r>
              <a:rPr lang="en-US" b="0" i="0" dirty="0">
                <a:solidFill>
                  <a:srgbClr val="D1D5DB"/>
                </a:solidFill>
                <a:effectLst/>
              </a:rPr>
              <a:t>. </a:t>
            </a:r>
            <a:r>
              <a:rPr lang="el-GR" dirty="0">
                <a:solidFill>
                  <a:srgbClr val="D1D5DB"/>
                </a:solidFill>
              </a:rPr>
              <a:t>Συχνά καθορίζεται μέσω γνώσης του τομέα εφαρμογής ή χρησιμοποιώντας τεχνικές όπως η μέθοδος αγκώνα, η ανάλυση σιλουέτας ή η διασταυρούμενη επικύρωση</a:t>
            </a:r>
            <a:r>
              <a:rPr lang="en-US" b="0" i="0" dirty="0">
                <a:solidFill>
                  <a:srgbClr val="D1D5DB"/>
                </a:solidFill>
                <a:effectLst/>
              </a:rPr>
              <a:t>.</a:t>
            </a:r>
          </a:p>
          <a:p>
            <a:r>
              <a:rPr lang="el-GR" b="1" dirty="0">
                <a:solidFill>
                  <a:schemeClr val="accent6">
                    <a:lumMod val="40000"/>
                    <a:lumOff val="60000"/>
                  </a:schemeClr>
                </a:solidFill>
              </a:rPr>
              <a:t>Κλιμάκωση</a:t>
            </a:r>
            <a:r>
              <a:rPr lang="en-US" b="1" i="0" dirty="0">
                <a:solidFill>
                  <a:srgbClr val="D1D5DB"/>
                </a:solidFill>
                <a:effectLst/>
              </a:rPr>
              <a:t>:</a:t>
            </a:r>
            <a:r>
              <a:rPr lang="el-GR" b="1" i="0" dirty="0">
                <a:solidFill>
                  <a:srgbClr val="D1D5DB"/>
                </a:solidFill>
                <a:effectLst/>
              </a:rPr>
              <a:t> </a:t>
            </a:r>
            <a:r>
              <a:rPr lang="el-GR" i="0" dirty="0">
                <a:solidFill>
                  <a:srgbClr val="D1D5DB"/>
                </a:solidFill>
                <a:effectLst/>
              </a:rPr>
              <a:t>η Κ-μέσων είναι ευαίσθητη στην κλίματα των χαρακτηριστικών</a:t>
            </a:r>
            <a:r>
              <a:rPr lang="en-US" b="0" i="0" dirty="0">
                <a:solidFill>
                  <a:srgbClr val="D1D5DB"/>
                </a:solidFill>
                <a:effectLst/>
              </a:rPr>
              <a:t>. </a:t>
            </a:r>
            <a:r>
              <a:rPr lang="el-GR" b="0" i="0" dirty="0">
                <a:solidFill>
                  <a:srgbClr val="D1D5DB"/>
                </a:solidFill>
                <a:effectLst/>
              </a:rPr>
              <a:t>Συνιστάτε η κανονικοποίηση των δεδομένων πριν την εφαρμογή της μεθόδου</a:t>
            </a:r>
            <a:r>
              <a:rPr lang="en-US" b="0" i="0" dirty="0">
                <a:solidFill>
                  <a:srgbClr val="D1D5DB"/>
                </a:solidFill>
                <a:effectLst/>
              </a:rPr>
              <a:t>.</a:t>
            </a:r>
          </a:p>
          <a:p>
            <a:r>
              <a:rPr lang="el-GR" b="1" dirty="0">
                <a:solidFill>
                  <a:schemeClr val="accent6">
                    <a:lumMod val="40000"/>
                    <a:lumOff val="60000"/>
                  </a:schemeClr>
                </a:solidFill>
              </a:rPr>
              <a:t>Παραδοχή σφαιρικών συστάδων</a:t>
            </a:r>
            <a:r>
              <a:rPr lang="en-US" b="1" i="0" dirty="0">
                <a:solidFill>
                  <a:srgbClr val="D1D5DB"/>
                </a:solidFill>
                <a:effectLst/>
              </a:rPr>
              <a:t>:</a:t>
            </a:r>
            <a:r>
              <a:rPr lang="el-GR" b="1" i="0" dirty="0">
                <a:solidFill>
                  <a:srgbClr val="D1D5DB"/>
                </a:solidFill>
                <a:effectLst/>
              </a:rPr>
              <a:t> </a:t>
            </a:r>
            <a:r>
              <a:rPr lang="el-GR" i="0" dirty="0">
                <a:solidFill>
                  <a:srgbClr val="D1D5DB"/>
                </a:solidFill>
                <a:effectLst/>
              </a:rPr>
              <a:t>η μέθοδος </a:t>
            </a:r>
            <a:r>
              <a:rPr lang="en-US" b="0" i="0" dirty="0">
                <a:solidFill>
                  <a:srgbClr val="D1D5DB"/>
                </a:solidFill>
                <a:effectLst/>
              </a:rPr>
              <a:t>K-</a:t>
            </a:r>
            <a:r>
              <a:rPr lang="el-GR" b="0" i="0" dirty="0">
                <a:solidFill>
                  <a:srgbClr val="D1D5DB"/>
                </a:solidFill>
                <a:effectLst/>
              </a:rPr>
              <a:t>μέσων υποθέτει ότι οι συστάδες είναι σφαιρικές και συμμετρικές</a:t>
            </a:r>
            <a:r>
              <a:rPr lang="en-US" b="0" i="0" dirty="0">
                <a:solidFill>
                  <a:srgbClr val="D1D5DB"/>
                </a:solidFill>
                <a:effectLst/>
              </a:rPr>
              <a:t>. </a:t>
            </a:r>
            <a:r>
              <a:rPr lang="el-GR" b="0" i="0" dirty="0">
                <a:solidFill>
                  <a:srgbClr val="D1D5DB"/>
                </a:solidFill>
                <a:effectLst/>
              </a:rPr>
              <a:t>Μπορεί να μην αποδίδει καλά σε επιμήκεις ή ακανόνιστου σχήματος συστάδες</a:t>
            </a:r>
            <a:r>
              <a:rPr lang="en-US" b="0" i="0" dirty="0">
                <a:solidFill>
                  <a:srgbClr val="D1D5DB"/>
                </a:solidFill>
                <a:effectLst/>
              </a:rPr>
              <a:t>.</a:t>
            </a:r>
          </a:p>
          <a:p>
            <a:pPr algn="l">
              <a:buFont typeface="Arial" panose="020B0604020202020204" pitchFamily="34" charset="0"/>
              <a:buChar char="•"/>
            </a:pPr>
            <a:r>
              <a:rPr lang="el-GR" b="1" dirty="0">
                <a:solidFill>
                  <a:schemeClr val="accent6">
                    <a:lumMod val="40000"/>
                    <a:lumOff val="60000"/>
                  </a:schemeClr>
                </a:solidFill>
              </a:rPr>
              <a:t>Ολικό ελάχιστο</a:t>
            </a:r>
            <a:r>
              <a:rPr lang="en-US" b="1" i="0" dirty="0">
                <a:solidFill>
                  <a:srgbClr val="D1D5DB"/>
                </a:solidFill>
                <a:effectLst/>
              </a:rPr>
              <a:t>:</a:t>
            </a:r>
            <a:r>
              <a:rPr lang="el-GR" b="1" i="0" dirty="0">
                <a:solidFill>
                  <a:srgbClr val="D1D5DB"/>
                </a:solidFill>
                <a:effectLst/>
              </a:rPr>
              <a:t> </a:t>
            </a:r>
            <a:r>
              <a:rPr lang="el-GR" i="0" dirty="0">
                <a:solidFill>
                  <a:srgbClr val="D1D5DB"/>
                </a:solidFill>
                <a:effectLst/>
              </a:rPr>
              <a:t>η μέθοδος Κ-μέσων συγκλίνει σε ένα τοπικό ελάχιστο της αντικειμενικής συνάρτησης</a:t>
            </a:r>
            <a:r>
              <a:rPr lang="en-US" b="0" i="0" dirty="0">
                <a:solidFill>
                  <a:srgbClr val="D1D5DB"/>
                </a:solidFill>
                <a:effectLst/>
              </a:rPr>
              <a:t>, </a:t>
            </a:r>
            <a:r>
              <a:rPr lang="el-GR" b="0" i="0" dirty="0">
                <a:solidFill>
                  <a:srgbClr val="D1D5DB"/>
                </a:solidFill>
                <a:effectLst/>
              </a:rPr>
              <a:t>και επομένως το αποτέλεσμα εξαρτάται από την αρχική διαμόρφωση</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197121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A6FFF2-D120-5100-7603-6F185F80AD8E}"/>
              </a:ext>
            </a:extLst>
          </p:cNvPr>
          <p:cNvSpPr>
            <a:spLocks noGrp="1"/>
          </p:cNvSpPr>
          <p:nvPr>
            <p:ph type="title"/>
          </p:nvPr>
        </p:nvSpPr>
        <p:spPr>
          <a:xfrm>
            <a:off x="838200" y="365126"/>
            <a:ext cx="10515600" cy="1001220"/>
          </a:xfrm>
        </p:spPr>
        <p:txBody>
          <a:bodyPr>
            <a:normAutofit fontScale="90000"/>
          </a:bodyPr>
          <a:lstStyle/>
          <a:p>
            <a:r>
              <a:rPr lang="el-GR" dirty="0"/>
              <a:t>Παραλλαγές της μεθόδου Κ-μέσων (1)</a:t>
            </a:r>
          </a:p>
        </p:txBody>
      </p:sp>
      <p:sp>
        <p:nvSpPr>
          <p:cNvPr id="3" name="Θέση περιεχομένου 2">
            <a:extLst>
              <a:ext uri="{FF2B5EF4-FFF2-40B4-BE49-F238E27FC236}">
                <a16:creationId xmlns:a16="http://schemas.microsoft.com/office/drawing/2014/main" id="{F9222439-1534-684A-95F7-06843E595F93}"/>
              </a:ext>
            </a:extLst>
          </p:cNvPr>
          <p:cNvSpPr>
            <a:spLocks noGrp="1"/>
          </p:cNvSpPr>
          <p:nvPr>
            <p:ph idx="1"/>
          </p:nvPr>
        </p:nvSpPr>
        <p:spPr>
          <a:xfrm>
            <a:off x="838200" y="1366346"/>
            <a:ext cx="10515600" cy="4810617"/>
          </a:xfrm>
        </p:spPr>
        <p:txBody>
          <a:bodyPr>
            <a:normAutofit fontScale="77500" lnSpcReduction="20000"/>
          </a:bodyPr>
          <a:lstStyle/>
          <a:p>
            <a:pPr marL="273050" indent="-273050">
              <a:buFont typeface="+mj-lt"/>
              <a:buAutoNum type="arabicPeriod"/>
            </a:pPr>
            <a:r>
              <a:rPr lang="en-US" b="1" i="0" dirty="0">
                <a:solidFill>
                  <a:schemeClr val="accent6">
                    <a:lumMod val="40000"/>
                    <a:lumOff val="60000"/>
                  </a:schemeClr>
                </a:solidFill>
                <a:effectLst/>
                <a:latin typeface="Söhne"/>
              </a:rPr>
              <a:t>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Αντιμετωπίζει την ευαισθησία στην αρχική τοποθέτηση </a:t>
            </a:r>
            <a:r>
              <a:rPr lang="el-GR" dirty="0" err="1">
                <a:solidFill>
                  <a:srgbClr val="D1D5DB"/>
                </a:solidFill>
                <a:latin typeface="Söhne"/>
              </a:rPr>
              <a:t>κεντροειδών</a:t>
            </a:r>
            <a:r>
              <a:rPr lang="el-GR" dirty="0">
                <a:solidFill>
                  <a:srgbClr val="D1D5DB"/>
                </a:solidFill>
                <a:latin typeface="Söhne"/>
              </a:rPr>
              <a:t> χρησιμοποιώντας μια πιο έξυπνη στρατηγική αρχικοποίησης. Επιλέγει τα αρχικά </a:t>
            </a:r>
            <a:r>
              <a:rPr lang="el-GR" dirty="0" err="1">
                <a:solidFill>
                  <a:srgbClr val="D1D5DB"/>
                </a:solidFill>
                <a:latin typeface="Söhne"/>
              </a:rPr>
              <a:t>κεντροειδή</a:t>
            </a:r>
            <a:r>
              <a:rPr lang="el-GR" dirty="0">
                <a:solidFill>
                  <a:srgbClr val="D1D5DB"/>
                </a:solidFill>
                <a:latin typeface="Söhne"/>
              </a:rPr>
              <a:t> με τρόπο που είναι πιο πιθανό να οδηγήσει σε καλύτερη τελική ομαδοποίηση</a:t>
            </a:r>
            <a:r>
              <a:rPr lang="en-US" b="0" i="0" dirty="0">
                <a:solidFill>
                  <a:srgbClr val="D1D5DB"/>
                </a:solidFill>
                <a:effectLst/>
                <a:latin typeface="Söhne"/>
              </a:rPr>
              <a:t>.</a:t>
            </a:r>
          </a:p>
          <a:p>
            <a:pPr marL="273050" indent="-273050">
              <a:buFont typeface="+mj-lt"/>
              <a:buAutoNum type="arabicPeriod"/>
            </a:pPr>
            <a:r>
              <a:rPr lang="en-US" b="1" i="0" dirty="0">
                <a:solidFill>
                  <a:schemeClr val="accent6">
                    <a:lumMod val="40000"/>
                    <a:lumOff val="60000"/>
                  </a:schemeClr>
                </a:solidFill>
                <a:effectLst/>
                <a:latin typeface="Söhne"/>
              </a:rPr>
              <a:t>Mini-Batch 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Μια προσέγγιση του μέσου Κ που χρησιμοποιεί τυχαία υποσύνολα (μίνι-παρτίδες) των δεδομένων για κάθε επανάληψη αντί για ολόκληρο το σύνολο δεδομένων. Μπορεί να επιταχύνει σημαντικά τη σύγκλιση, καθιστώντας το κατάλληλο για μεγάλα σύνολα δεδομένων</a:t>
            </a:r>
            <a:r>
              <a:rPr lang="en-US" b="0" i="0" dirty="0">
                <a:solidFill>
                  <a:srgbClr val="D1D5DB"/>
                </a:solidFill>
                <a:effectLst/>
                <a:latin typeface="Söhne"/>
              </a:rPr>
              <a:t>.</a:t>
            </a:r>
          </a:p>
          <a:p>
            <a:pPr marL="273050" indent="-273050">
              <a:buFont typeface="+mj-lt"/>
              <a:buAutoNum type="arabicPeriod"/>
            </a:pPr>
            <a:r>
              <a:rPr lang="en-US" b="1" i="0" dirty="0">
                <a:solidFill>
                  <a:schemeClr val="accent6">
                    <a:lumMod val="40000"/>
                    <a:lumOff val="60000"/>
                  </a:schemeClr>
                </a:solidFill>
                <a:effectLst/>
                <a:latin typeface="Söhne"/>
              </a:rPr>
              <a:t>K-medoids (PAM - Partitioning Around Medoids)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Αντί να χρησιμοποιούν τη μέση τιμή (</a:t>
            </a:r>
            <a:r>
              <a:rPr lang="el-GR" dirty="0" err="1">
                <a:solidFill>
                  <a:srgbClr val="D1D5DB"/>
                </a:solidFill>
                <a:latin typeface="Söhne"/>
              </a:rPr>
              <a:t>κεντροειδές</a:t>
            </a:r>
            <a:r>
              <a:rPr lang="el-GR" dirty="0">
                <a:solidFill>
                  <a:srgbClr val="D1D5DB"/>
                </a:solidFill>
                <a:latin typeface="Söhne"/>
              </a:rPr>
              <a:t>) ως αντιπροσωπευτικό σημείο, τα K-</a:t>
            </a:r>
            <a:r>
              <a:rPr lang="el-GR" dirty="0" err="1">
                <a:solidFill>
                  <a:srgbClr val="D1D5DB"/>
                </a:solidFill>
                <a:latin typeface="Söhne"/>
              </a:rPr>
              <a:t>medoids</a:t>
            </a:r>
            <a:r>
              <a:rPr lang="el-GR" dirty="0">
                <a:solidFill>
                  <a:srgbClr val="D1D5DB"/>
                </a:solidFill>
                <a:latin typeface="Söhne"/>
              </a:rPr>
              <a:t> χρησιμοποιούν το πραγματικό σημείο δεδομένων στη συστάδα που ελαχιστοποιεί το άθροισμα των ανομοιοτήτων σε άλλα σημεία της συστάδας. Πιο στιβαρό σε ακραίες τιμές από το K-</a:t>
            </a:r>
            <a:r>
              <a:rPr lang="el-GR" dirty="0" err="1">
                <a:solidFill>
                  <a:srgbClr val="D1D5DB"/>
                </a:solidFill>
                <a:latin typeface="Söhne"/>
              </a:rPr>
              <a:t>means</a:t>
            </a:r>
            <a:r>
              <a:rPr lang="en-US" b="0" i="0" dirty="0">
                <a:solidFill>
                  <a:srgbClr val="D1D5DB"/>
                </a:solidFill>
                <a:effectLst/>
                <a:latin typeface="Söhne"/>
              </a:rPr>
              <a:t>.</a:t>
            </a:r>
          </a:p>
          <a:p>
            <a:pPr marL="273050" indent="-273050">
              <a:buFont typeface="+mj-lt"/>
              <a:buAutoNum type="arabicPeriod"/>
            </a:pPr>
            <a:r>
              <a:rPr lang="en-US" b="1" i="0" dirty="0">
                <a:solidFill>
                  <a:schemeClr val="accent6">
                    <a:lumMod val="40000"/>
                    <a:lumOff val="60000"/>
                  </a:schemeClr>
                </a:solidFill>
                <a:effectLst/>
                <a:latin typeface="Söhne"/>
              </a:rPr>
              <a:t>Kernel 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Επεκτείνει την K-μέσων για το χειρισμό μη γραμμικά διαχωρίσιμων δεδομένων χρησιμοποιώντας μια συνάρτηση πυρήνα. Προβάλλει δεδομένα σε έναν χώρο υψηλότερων διαστάσεων όπου οι συστάδες μπορεί να είναι πιο διαχωρίσιμες</a:t>
            </a:r>
            <a:r>
              <a:rPr lang="en-US" b="0" i="0" dirty="0">
                <a:solidFill>
                  <a:srgbClr val="D1D5DB"/>
                </a:solidFill>
                <a:effectLst/>
                <a:latin typeface="Söhne"/>
              </a:rPr>
              <a:t>.</a:t>
            </a:r>
          </a:p>
          <a:p>
            <a:endParaRPr lang="el-GR" dirty="0"/>
          </a:p>
        </p:txBody>
      </p:sp>
    </p:spTree>
    <p:extLst>
      <p:ext uri="{BB962C8B-B14F-4D97-AF65-F5344CB8AC3E}">
        <p14:creationId xmlns:p14="http://schemas.microsoft.com/office/powerpoint/2010/main" val="41398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7B1932-F26E-0E67-E27B-D5742752A1E4}"/>
              </a:ext>
            </a:extLst>
          </p:cNvPr>
          <p:cNvSpPr>
            <a:spLocks noGrp="1"/>
          </p:cNvSpPr>
          <p:nvPr>
            <p:ph type="title"/>
          </p:nvPr>
        </p:nvSpPr>
        <p:spPr/>
        <p:txBody>
          <a:bodyPr>
            <a:normAutofit fontScale="90000"/>
          </a:bodyPr>
          <a:lstStyle/>
          <a:p>
            <a:r>
              <a:rPr lang="el-GR" dirty="0"/>
              <a:t>Παραλλαγές της μεθόδου Κ-μέσων (2)</a:t>
            </a:r>
          </a:p>
        </p:txBody>
      </p:sp>
      <p:sp>
        <p:nvSpPr>
          <p:cNvPr id="3" name="Θέση περιεχομένου 2">
            <a:extLst>
              <a:ext uri="{FF2B5EF4-FFF2-40B4-BE49-F238E27FC236}">
                <a16:creationId xmlns:a16="http://schemas.microsoft.com/office/drawing/2014/main" id="{0D361DB3-101E-ACA0-36CA-F0161433AFDA}"/>
              </a:ext>
            </a:extLst>
          </p:cNvPr>
          <p:cNvSpPr>
            <a:spLocks noGrp="1"/>
          </p:cNvSpPr>
          <p:nvPr>
            <p:ph idx="1"/>
          </p:nvPr>
        </p:nvSpPr>
        <p:spPr>
          <a:xfrm>
            <a:off x="977462" y="1690688"/>
            <a:ext cx="10376338" cy="4486275"/>
          </a:xfrm>
        </p:spPr>
        <p:txBody>
          <a:bodyPr>
            <a:normAutofit fontScale="85000" lnSpcReduction="10000"/>
          </a:bodyPr>
          <a:lstStyle/>
          <a:p>
            <a:pPr marL="273050" indent="-273050">
              <a:buFont typeface="+mj-lt"/>
              <a:buAutoNum type="arabicPeriod" startAt="5"/>
            </a:pPr>
            <a:r>
              <a:rPr lang="en-US" b="1" i="0" dirty="0">
                <a:solidFill>
                  <a:schemeClr val="accent6">
                    <a:lumMod val="40000"/>
                    <a:lumOff val="60000"/>
                  </a:schemeClr>
                </a:solidFill>
                <a:effectLst/>
                <a:latin typeface="Söhne"/>
              </a:rPr>
              <a:t>Fuzzy 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Επιτρέπει στα σημεία δεδομένων να ανήκουν σε πολλές συστάδες με διαφορετικούς βαθμούς συμμετοχής. Αναθέτει πιθανότητες συμμετοχής και όχι απόλυτες αναθέσεις</a:t>
            </a:r>
            <a:r>
              <a:rPr lang="en-US" b="0" i="0" dirty="0">
                <a:solidFill>
                  <a:srgbClr val="D1D5DB"/>
                </a:solidFill>
                <a:effectLst/>
                <a:latin typeface="Söhne"/>
              </a:rPr>
              <a:t>.</a:t>
            </a:r>
          </a:p>
          <a:p>
            <a:pPr marL="273050" indent="-273050">
              <a:buFont typeface="+mj-lt"/>
              <a:buAutoNum type="arabicPeriod" startAt="5"/>
            </a:pPr>
            <a:r>
              <a:rPr lang="en-US" b="1" i="0" dirty="0">
                <a:solidFill>
                  <a:schemeClr val="accent6">
                    <a:lumMod val="40000"/>
                    <a:lumOff val="60000"/>
                  </a:schemeClr>
                </a:solidFill>
                <a:effectLst/>
                <a:latin typeface="Söhne"/>
              </a:rPr>
              <a:t>Spherical 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Χαλαρώνει την υπόθεση των κυκλικών/σφαιρικών συστάδων για το χειρισμό συστάδων με διαφορετικά σχήματα και προσανατολισμούς</a:t>
            </a:r>
            <a:r>
              <a:rPr lang="en-US" b="0" i="0" dirty="0">
                <a:solidFill>
                  <a:srgbClr val="D1D5DB"/>
                </a:solidFill>
                <a:effectLst/>
                <a:latin typeface="Söhne"/>
              </a:rPr>
              <a:t>.</a:t>
            </a:r>
          </a:p>
          <a:p>
            <a:pPr marL="273050" indent="-273050">
              <a:buFont typeface="+mj-lt"/>
              <a:buAutoNum type="arabicPeriod" startAt="5"/>
            </a:pPr>
            <a:r>
              <a:rPr lang="en-US" b="1" i="0" dirty="0">
                <a:solidFill>
                  <a:schemeClr val="accent6">
                    <a:lumMod val="40000"/>
                    <a:lumOff val="60000"/>
                  </a:schemeClr>
                </a:solidFill>
                <a:effectLst/>
                <a:latin typeface="Söhne"/>
              </a:rPr>
              <a:t>K-means Constrained (KMC)</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Εισάγει πρόσθετους περιορισμούς στη διαδικασία δημιουργίας συστάδας, όπως ο καθορισμός ορισμένων σημείων σε συγκεκριμένα συστάδες ή ο καθορισμός περιορισμών κατά ζεύγη</a:t>
            </a:r>
            <a:r>
              <a:rPr lang="en-US" b="0" i="0" dirty="0">
                <a:solidFill>
                  <a:srgbClr val="D1D5DB"/>
                </a:solidFill>
                <a:effectLst/>
                <a:latin typeface="Söhne"/>
              </a:rPr>
              <a:t>.</a:t>
            </a:r>
          </a:p>
          <a:p>
            <a:pPr marL="273050" indent="-273050">
              <a:buFont typeface="+mj-lt"/>
              <a:buAutoNum type="arabicPeriod" startAt="5"/>
            </a:pPr>
            <a:r>
              <a:rPr lang="en-US" b="1" i="0" dirty="0">
                <a:solidFill>
                  <a:schemeClr val="accent6">
                    <a:lumMod val="40000"/>
                    <a:lumOff val="60000"/>
                  </a:schemeClr>
                </a:solidFill>
                <a:effectLst/>
                <a:latin typeface="Söhne"/>
              </a:rPr>
              <a:t>Bisecting 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Ένας ιεραρχικός αλγόριθμος συμπλέγματος που διχοτομεί επανειλημμένα τη συστάδα με την υψηλότερη διακύμανση μέχρι να επιτευχθεί ο επιθυμητός αριθμός συστάδων</a:t>
            </a:r>
            <a:r>
              <a:rPr lang="en-US" b="0" i="0" dirty="0">
                <a:solidFill>
                  <a:srgbClr val="D1D5DB"/>
                </a:solidFill>
                <a:effectLst/>
                <a:latin typeface="Söhne"/>
              </a:rPr>
              <a:t>.</a:t>
            </a:r>
          </a:p>
          <a:p>
            <a:endParaRPr lang="el-GR" dirty="0"/>
          </a:p>
        </p:txBody>
      </p:sp>
    </p:spTree>
    <p:extLst>
      <p:ext uri="{BB962C8B-B14F-4D97-AF65-F5344CB8AC3E}">
        <p14:creationId xmlns:p14="http://schemas.microsoft.com/office/powerpoint/2010/main" val="96029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2" name="Picture 2" descr="Unraveling Patterns: Exploring the Fascinating World of Clustering  Algorithms | SIXT Tech">
            <a:extLst>
              <a:ext uri="{FF2B5EF4-FFF2-40B4-BE49-F238E27FC236}">
                <a16:creationId xmlns:a16="http://schemas.microsoft.com/office/drawing/2014/main" id="{12E691F3-8AB6-5850-C9D5-129BC44B9A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59" b="417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87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49C343-9AD3-F4A6-63B4-7D9F514D60E6}"/>
              </a:ext>
            </a:extLst>
          </p:cNvPr>
          <p:cNvSpPr>
            <a:spLocks noGrp="1"/>
          </p:cNvSpPr>
          <p:nvPr>
            <p:ph type="title"/>
          </p:nvPr>
        </p:nvSpPr>
        <p:spPr/>
        <p:txBody>
          <a:bodyPr>
            <a:normAutofit fontScale="90000"/>
          </a:bodyPr>
          <a:lstStyle/>
          <a:p>
            <a:r>
              <a:rPr lang="el-GR" dirty="0"/>
              <a:t>Παραλλαγές της μεθόδου Κ-μέσων (3)</a:t>
            </a:r>
          </a:p>
        </p:txBody>
      </p:sp>
      <p:sp>
        <p:nvSpPr>
          <p:cNvPr id="3" name="Θέση περιεχομένου 2">
            <a:extLst>
              <a:ext uri="{FF2B5EF4-FFF2-40B4-BE49-F238E27FC236}">
                <a16:creationId xmlns:a16="http://schemas.microsoft.com/office/drawing/2014/main" id="{31AFD9EA-F7C2-9717-0190-FA41AB782DD0}"/>
              </a:ext>
            </a:extLst>
          </p:cNvPr>
          <p:cNvSpPr>
            <a:spLocks noGrp="1"/>
          </p:cNvSpPr>
          <p:nvPr>
            <p:ph idx="1"/>
          </p:nvPr>
        </p:nvSpPr>
        <p:spPr/>
        <p:txBody>
          <a:bodyPr>
            <a:normAutofit fontScale="92500"/>
          </a:bodyPr>
          <a:lstStyle/>
          <a:p>
            <a:pPr marL="514350" indent="-514350">
              <a:buFont typeface="+mj-lt"/>
              <a:buAutoNum type="arabicPeriod" startAt="9"/>
            </a:pPr>
            <a:r>
              <a:rPr lang="en-US" b="1" i="0" dirty="0">
                <a:solidFill>
                  <a:schemeClr val="accent6">
                    <a:lumMod val="40000"/>
                    <a:lumOff val="60000"/>
                  </a:schemeClr>
                </a:solidFill>
                <a:effectLst/>
                <a:latin typeface="Söhne"/>
              </a:rPr>
              <a:t>Stream-based K-means</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Προσαρμόζει τους Κ-μέσους για ροή δεδομένων, όπου ο αλγόριθμος ενημερώνει τις συστάδες καθώς φτάνουν νέα δεδομένα</a:t>
            </a:r>
            <a:r>
              <a:rPr lang="en-US" b="0" i="0" dirty="0">
                <a:solidFill>
                  <a:srgbClr val="D1D5DB"/>
                </a:solidFill>
                <a:effectLst/>
                <a:latin typeface="Söhne"/>
              </a:rPr>
              <a:t>.</a:t>
            </a:r>
          </a:p>
          <a:p>
            <a:pPr marL="514350" indent="-514350">
              <a:buFont typeface="+mj-lt"/>
              <a:buAutoNum type="arabicPeriod" startAt="9"/>
            </a:pPr>
            <a:r>
              <a:rPr lang="el-GR" b="1" i="0" dirty="0">
                <a:solidFill>
                  <a:schemeClr val="accent6">
                    <a:lumMod val="40000"/>
                    <a:lumOff val="60000"/>
                  </a:schemeClr>
                </a:solidFill>
                <a:effectLst/>
                <a:latin typeface="Söhne"/>
              </a:rPr>
              <a:t>Παραλληλισμός Κ-μέσων</a:t>
            </a:r>
            <a:r>
              <a:rPr lang="en-US" b="1" i="0" dirty="0">
                <a:solidFill>
                  <a:srgbClr val="D1D5DB"/>
                </a:solidFill>
                <a:effectLst/>
                <a:latin typeface="Söhne"/>
              </a:rPr>
              <a:t>:</a:t>
            </a:r>
            <a:r>
              <a:rPr lang="el-GR" b="1" i="0" dirty="0">
                <a:solidFill>
                  <a:srgbClr val="D1D5DB"/>
                </a:solidFill>
                <a:effectLst/>
                <a:latin typeface="Söhne"/>
              </a:rPr>
              <a:t> </a:t>
            </a:r>
            <a:r>
              <a:rPr lang="el-GR" dirty="0">
                <a:solidFill>
                  <a:srgbClr val="D1D5DB"/>
                </a:solidFill>
                <a:latin typeface="Söhne"/>
              </a:rPr>
              <a:t>Διάφορες παράλληλες και κατανεμημένες εκδόσεις των K-</a:t>
            </a:r>
            <a:r>
              <a:rPr lang="el-GR" dirty="0" err="1">
                <a:solidFill>
                  <a:srgbClr val="D1D5DB"/>
                </a:solidFill>
                <a:latin typeface="Söhne"/>
              </a:rPr>
              <a:t>means</a:t>
            </a:r>
            <a:r>
              <a:rPr lang="el-GR" dirty="0">
                <a:solidFill>
                  <a:srgbClr val="D1D5DB"/>
                </a:solidFill>
                <a:latin typeface="Söhne"/>
              </a:rPr>
              <a:t> έχουν αναπτυχθεί για να χειριστούν σύνολα δεδομένων μεγάλης κλίμακας, αξιοποιώντας πολλαπλούς επεξεργαστές ή κατανεμημένα υπολογιστικά πλαίσια</a:t>
            </a:r>
            <a:r>
              <a:rPr lang="en-US" b="0" i="0" dirty="0">
                <a:solidFill>
                  <a:srgbClr val="D1D5DB"/>
                </a:solidFill>
                <a:effectLst/>
                <a:latin typeface="Söhne"/>
              </a:rPr>
              <a:t>.</a:t>
            </a:r>
            <a:endParaRPr lang="el-GR" b="0" i="0" dirty="0">
              <a:solidFill>
                <a:srgbClr val="D1D5DB"/>
              </a:solidFill>
              <a:effectLst/>
              <a:latin typeface="Söhne"/>
            </a:endParaRPr>
          </a:p>
          <a:p>
            <a:pPr marL="514350" indent="-514350">
              <a:buFont typeface="+mj-lt"/>
              <a:buAutoNum type="arabicPeriod" startAt="9"/>
            </a:pPr>
            <a:r>
              <a:rPr lang="el-GR" b="1" i="0" dirty="0">
                <a:solidFill>
                  <a:schemeClr val="accent6">
                    <a:lumMod val="40000"/>
                    <a:lumOff val="60000"/>
                  </a:schemeClr>
                </a:solidFill>
                <a:effectLst/>
                <a:latin typeface="Söhne"/>
              </a:rPr>
              <a:t>Κ-μέσων </a:t>
            </a:r>
            <a:r>
              <a:rPr lang="el-GR" b="1" dirty="0">
                <a:solidFill>
                  <a:schemeClr val="accent6">
                    <a:lumMod val="40000"/>
                    <a:lumOff val="60000"/>
                  </a:schemeClr>
                </a:solidFill>
                <a:latin typeface="Söhne"/>
              </a:rPr>
              <a:t>με ανίχνευση ακραίων τιμών</a:t>
            </a:r>
            <a:r>
              <a:rPr lang="en-US" b="1" i="0" dirty="0">
                <a:solidFill>
                  <a:srgbClr val="D1D5DB"/>
                </a:solidFill>
                <a:effectLst/>
                <a:latin typeface="Söhne"/>
              </a:rPr>
              <a:t>:</a:t>
            </a:r>
            <a:r>
              <a:rPr lang="en-US" b="0" i="0" dirty="0">
                <a:solidFill>
                  <a:srgbClr val="D1D5DB"/>
                </a:solidFill>
                <a:effectLst/>
                <a:latin typeface="Söhne"/>
              </a:rPr>
              <a:t>.</a:t>
            </a:r>
            <a:r>
              <a:rPr lang="el-GR" dirty="0">
                <a:solidFill>
                  <a:srgbClr val="D1D5DB"/>
                </a:solidFill>
                <a:latin typeface="Söhne"/>
              </a:rPr>
              <a:t> Συνδυάζει την Κ-μέσων με τεχνικές ανίχνευσης ακραίων τιμών για τον εντοπισμό και το χειρισμό ακραίων τιμών κατά τη διαδικασία ομαδοποίησης</a:t>
            </a:r>
            <a:endParaRPr lang="en-US" b="0" i="0" dirty="0">
              <a:solidFill>
                <a:srgbClr val="D1D5DB"/>
              </a:solidFill>
              <a:effectLst/>
              <a:latin typeface="Söhne"/>
            </a:endParaRPr>
          </a:p>
          <a:p>
            <a:endParaRPr lang="el-GR" dirty="0"/>
          </a:p>
        </p:txBody>
      </p:sp>
    </p:spTree>
    <p:extLst>
      <p:ext uri="{BB962C8B-B14F-4D97-AF65-F5344CB8AC3E}">
        <p14:creationId xmlns:p14="http://schemas.microsoft.com/office/powerpoint/2010/main" val="12990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7 Clustering Algorithms Used In Data Science and Mining | by Mahmoud  Harmouch | Towards Data Science">
            <a:extLst>
              <a:ext uri="{FF2B5EF4-FFF2-40B4-BE49-F238E27FC236}">
                <a16:creationId xmlns:a16="http://schemas.microsoft.com/office/drawing/2014/main" id="{2F16F349-B8A4-FA75-70EA-E56105925A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278"/>
          <a:stretch/>
        </p:blipFill>
        <p:spPr bwMode="auto">
          <a:xfrm>
            <a:off x="1382776" y="374468"/>
            <a:ext cx="9426447" cy="496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0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2BF197-2715-DD0A-0430-054F5EE53BA7}"/>
              </a:ext>
            </a:extLst>
          </p:cNvPr>
          <p:cNvSpPr>
            <a:spLocks noGrp="1"/>
          </p:cNvSpPr>
          <p:nvPr>
            <p:ph type="title"/>
          </p:nvPr>
        </p:nvSpPr>
        <p:spPr>
          <a:xfrm>
            <a:off x="838200" y="365126"/>
            <a:ext cx="10515600" cy="748972"/>
          </a:xfrm>
        </p:spPr>
        <p:txBody>
          <a:bodyPr>
            <a:noAutofit/>
          </a:bodyPr>
          <a:lstStyle/>
          <a:p>
            <a:r>
              <a:rPr lang="el-GR" sz="4400" dirty="0"/>
              <a:t>Εφαρμογή της μεθόδου Κ-μέσων στο </a:t>
            </a:r>
            <a:r>
              <a:rPr lang="en-US" sz="4400" dirty="0"/>
              <a:t>SPSS</a:t>
            </a:r>
            <a:endParaRPr lang="el-GR" sz="4400" dirty="0"/>
          </a:p>
        </p:txBody>
      </p:sp>
      <p:sp>
        <p:nvSpPr>
          <p:cNvPr id="3" name="Θέση περιεχομένου 2">
            <a:extLst>
              <a:ext uri="{FF2B5EF4-FFF2-40B4-BE49-F238E27FC236}">
                <a16:creationId xmlns:a16="http://schemas.microsoft.com/office/drawing/2014/main" id="{D7F693C6-DA6F-293B-3F1F-25E77AC8DC94}"/>
              </a:ext>
            </a:extLst>
          </p:cNvPr>
          <p:cNvSpPr>
            <a:spLocks noGrp="1"/>
          </p:cNvSpPr>
          <p:nvPr>
            <p:ph idx="1"/>
          </p:nvPr>
        </p:nvSpPr>
        <p:spPr>
          <a:xfrm>
            <a:off x="746234" y="1429407"/>
            <a:ext cx="10607566" cy="4747556"/>
          </a:xfrm>
        </p:spPr>
        <p:txBody>
          <a:bodyPr>
            <a:normAutofit fontScale="77500" lnSpcReduction="20000"/>
          </a:bodyPr>
          <a:lstStyle/>
          <a:p>
            <a:r>
              <a:rPr lang="el-GR" dirty="0"/>
              <a:t>Η υλοποίηση του αλγορίθμου ομαδοποίησης k-</a:t>
            </a:r>
            <a:r>
              <a:rPr lang="el-GR" dirty="0" err="1"/>
              <a:t>means</a:t>
            </a:r>
            <a:r>
              <a:rPr lang="el-GR" dirty="0"/>
              <a:t> στο SPSS (που ονομάζεται QUICK CLUSTER) μπορεί να χειριστεί μεγάλο αριθμό περιπτώσεων. 
Επιχειρεί να εντοπίσει σχετικά ομοιογενείς ομάδες περιπτώσεων με βάση επιλεγμένα χαρακτηριστικά. 
Όπως συμβαίνει με τους περισσότερους αλγόριθμους ομαδοποίησης k-</a:t>
            </a:r>
            <a:r>
              <a:rPr lang="el-GR" dirty="0" err="1"/>
              <a:t>means</a:t>
            </a:r>
            <a:r>
              <a:rPr lang="el-GR" dirty="0"/>
              <a:t>, απαιτεί ο αριθμός των ομάδων να καθορίζεται εκ των προτέρων. 
Τα αρχικά κέντρα ομάδων μπορούν να επιλεγούν χειροκίνητα, εάν απαιτείται. 
Υπάρχουν δύο διαθέσιμες μέθοδοι για την ταξινόμηση των τιμών, είτε </a:t>
            </a:r>
            <a:r>
              <a:rPr lang="el-GR" dirty="0" err="1"/>
              <a:t>επικαιροποιώντας</a:t>
            </a:r>
            <a:r>
              <a:rPr lang="el-GR" dirty="0"/>
              <a:t> τα κέντρα συστάδων επαναληπτικά είτε μόνο ταξινομώντας. 
Πληροφορίες όπως η ιδιότητα μέλους συστάδας, οι πληροφορίες απόστασης και τα τελικά κέντρα συστάδων μπορούν να αποθηκευτούν μετά την ομαδοποίηση. 
Προαιρετικά, μπορεί να καθοριστεί μια μεταβλητή της οποίας οι τιμές θα χρησιμοποιηθούν για την επισήμανση της εξόδου κατά περίπτωση.</a:t>
            </a:r>
          </a:p>
        </p:txBody>
      </p:sp>
    </p:spTree>
    <p:extLst>
      <p:ext uri="{BB962C8B-B14F-4D97-AF65-F5344CB8AC3E}">
        <p14:creationId xmlns:p14="http://schemas.microsoft.com/office/powerpoint/2010/main" val="40216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407AE2-8BD5-3A84-8A5E-8FF048636179}"/>
              </a:ext>
            </a:extLst>
          </p:cNvPr>
          <p:cNvSpPr>
            <a:spLocks noGrp="1"/>
          </p:cNvSpPr>
          <p:nvPr>
            <p:ph type="title"/>
          </p:nvPr>
        </p:nvSpPr>
        <p:spPr>
          <a:xfrm>
            <a:off x="838200" y="133898"/>
            <a:ext cx="10515600" cy="864585"/>
          </a:xfrm>
        </p:spPr>
        <p:txBody>
          <a:bodyPr/>
          <a:lstStyle/>
          <a:p>
            <a:r>
              <a:rPr lang="el-GR" dirty="0"/>
              <a:t>Επιλογή αριθμού συστάδων Κ (1)</a:t>
            </a:r>
          </a:p>
        </p:txBody>
      </p:sp>
      <p:sp>
        <p:nvSpPr>
          <p:cNvPr id="3" name="Θέση περιεχομένου 2">
            <a:extLst>
              <a:ext uri="{FF2B5EF4-FFF2-40B4-BE49-F238E27FC236}">
                <a16:creationId xmlns:a16="http://schemas.microsoft.com/office/drawing/2014/main" id="{68390283-D84D-9331-41DC-5F9AEA9B05B9}"/>
              </a:ext>
            </a:extLst>
          </p:cNvPr>
          <p:cNvSpPr>
            <a:spLocks noGrp="1"/>
          </p:cNvSpPr>
          <p:nvPr>
            <p:ph idx="1"/>
          </p:nvPr>
        </p:nvSpPr>
        <p:spPr>
          <a:xfrm>
            <a:off x="483476" y="1334814"/>
            <a:ext cx="11277600" cy="4842149"/>
          </a:xfrm>
        </p:spPr>
        <p:txBody>
          <a:bodyPr>
            <a:normAutofit fontScale="62500" lnSpcReduction="20000"/>
          </a:bodyPr>
          <a:lstStyle/>
          <a:p>
            <a:pPr algn="l">
              <a:buFont typeface="+mj-lt"/>
              <a:buAutoNum type="arabicPeriod"/>
            </a:pPr>
            <a:r>
              <a:rPr lang="en-US" b="1" i="0" dirty="0">
                <a:solidFill>
                  <a:schemeClr val="accent6">
                    <a:lumMod val="40000"/>
                    <a:lumOff val="60000"/>
                  </a:schemeClr>
                </a:solidFill>
                <a:effectLst/>
                <a:latin typeface="Söhne"/>
              </a:rPr>
              <a:t>Elbow Method</a:t>
            </a:r>
            <a:r>
              <a:rPr lang="el-GR" b="1" i="0" dirty="0">
                <a:solidFill>
                  <a:schemeClr val="accent6">
                    <a:lumMod val="40000"/>
                    <a:lumOff val="60000"/>
                  </a:schemeClr>
                </a:solidFill>
                <a:effectLst/>
                <a:latin typeface="Söhne"/>
              </a:rPr>
              <a:t> (μέθοδος αγκώνα)</a:t>
            </a:r>
            <a:r>
              <a:rPr lang="en-US" b="1" i="0" dirty="0">
                <a:solidFill>
                  <a:srgbClr val="D1D5DB"/>
                </a:solidFill>
                <a:effectLst/>
                <a:latin typeface="Söhne"/>
              </a:rPr>
              <a:t>:</a:t>
            </a:r>
            <a:endParaRPr lang="en-US" b="0" i="0" dirty="0">
              <a:solidFill>
                <a:srgbClr val="D1D5DB"/>
              </a:solidFill>
              <a:effectLst/>
              <a:latin typeface="Söhne"/>
            </a:endParaRPr>
          </a:p>
          <a:p>
            <a:pPr lvl="1"/>
            <a:r>
              <a:rPr lang="el-GR" dirty="0">
                <a:solidFill>
                  <a:srgbClr val="D1D5DB"/>
                </a:solidFill>
                <a:latin typeface="Söhne"/>
              </a:rPr>
              <a:t>Υπολογίστε το άθροισμα των τετραγωνικών αποστάσεων (αδράνεια) για διαφορετικές τιμές του k</a:t>
            </a:r>
            <a:r>
              <a:rPr lang="en-US" b="0" i="0" dirty="0">
                <a:solidFill>
                  <a:srgbClr val="D1D5DB"/>
                </a:solidFill>
                <a:effectLst/>
                <a:latin typeface="Söhne"/>
              </a:rPr>
              <a:t>.</a:t>
            </a:r>
          </a:p>
          <a:p>
            <a:pPr lvl="1"/>
            <a:r>
              <a:rPr lang="el-GR" dirty="0">
                <a:solidFill>
                  <a:srgbClr val="D1D5DB"/>
                </a:solidFill>
                <a:latin typeface="Söhne"/>
              </a:rPr>
              <a:t>Σχεδιάστε την αδράνεια σε σχέση με τον αριθμό των συστάδων</a:t>
            </a:r>
            <a:r>
              <a:rPr lang="en-US" b="0" i="0" dirty="0">
                <a:solidFill>
                  <a:srgbClr val="D1D5DB"/>
                </a:solidFill>
                <a:effectLst/>
                <a:latin typeface="Söhne"/>
              </a:rPr>
              <a:t>.</a:t>
            </a:r>
          </a:p>
          <a:p>
            <a:pPr lvl="1"/>
            <a:r>
              <a:rPr lang="el-GR" dirty="0">
                <a:solidFill>
                  <a:srgbClr val="D1D5DB"/>
                </a:solidFill>
                <a:latin typeface="Söhne"/>
              </a:rPr>
              <a:t>Αναζητήστε έναν "αγκώνα" στο οικόπεδο όπου ο ρυθμός μείωσης της αδράνειας επιβραδύνεται</a:t>
            </a:r>
            <a:r>
              <a:rPr lang="en-US" b="0" i="0" dirty="0">
                <a:solidFill>
                  <a:srgbClr val="D1D5DB"/>
                </a:solidFill>
                <a:effectLst/>
                <a:latin typeface="Söhne"/>
              </a:rPr>
              <a:t>.</a:t>
            </a:r>
          </a:p>
          <a:p>
            <a:pPr lvl="1"/>
            <a:r>
              <a:rPr lang="el-GR" dirty="0">
                <a:solidFill>
                  <a:srgbClr val="D1D5DB"/>
                </a:solidFill>
                <a:latin typeface="Söhne"/>
              </a:rPr>
              <a:t>Το σημείο του αγκώνα θεωρείται λογική εκτίμηση για το βέλτιστο k</a:t>
            </a:r>
            <a:r>
              <a:rPr lang="en-US" b="0" i="0" dirty="0">
                <a:solidFill>
                  <a:srgbClr val="D1D5DB"/>
                </a:solidFill>
                <a:effectLst/>
                <a:latin typeface="Söhne"/>
              </a:rPr>
              <a:t>.</a:t>
            </a:r>
          </a:p>
          <a:p>
            <a:pPr algn="l">
              <a:buFont typeface="+mj-lt"/>
              <a:buAutoNum type="arabicPeriod"/>
            </a:pPr>
            <a:r>
              <a:rPr lang="en-US" b="1" i="0" dirty="0">
                <a:solidFill>
                  <a:schemeClr val="accent6">
                    <a:lumMod val="40000"/>
                    <a:lumOff val="60000"/>
                  </a:schemeClr>
                </a:solidFill>
                <a:effectLst/>
                <a:latin typeface="Söhne"/>
              </a:rPr>
              <a:t>Silhouette Analysis</a:t>
            </a:r>
            <a:r>
              <a:rPr lang="el-GR" b="1" i="0" dirty="0">
                <a:solidFill>
                  <a:schemeClr val="accent6">
                    <a:lumMod val="40000"/>
                    <a:lumOff val="60000"/>
                  </a:schemeClr>
                </a:solidFill>
                <a:effectLst/>
                <a:latin typeface="Söhne"/>
              </a:rPr>
              <a:t> (ανάλυση σιλουέτας)</a:t>
            </a:r>
            <a:r>
              <a:rPr lang="en-US" b="1" i="0" dirty="0">
                <a:solidFill>
                  <a:srgbClr val="D1D5DB"/>
                </a:solidFill>
                <a:effectLst/>
                <a:latin typeface="Söhne"/>
              </a:rPr>
              <a:t>:</a:t>
            </a:r>
            <a:endParaRPr lang="en-US" b="0" i="0" dirty="0">
              <a:solidFill>
                <a:srgbClr val="D1D5DB"/>
              </a:solidFill>
              <a:effectLst/>
              <a:latin typeface="Söhne"/>
            </a:endParaRPr>
          </a:p>
          <a:p>
            <a:pPr lvl="1"/>
            <a:r>
              <a:rPr lang="el-GR" dirty="0">
                <a:solidFill>
                  <a:srgbClr val="D1D5DB"/>
                </a:solidFill>
                <a:latin typeface="Söhne"/>
              </a:rPr>
              <a:t>Υπολογίστε τη βαθμολογία σιλουέτας για διαφορετικές τιμές k</a:t>
            </a:r>
            <a:r>
              <a:rPr lang="en-US" b="0" i="0" dirty="0">
                <a:solidFill>
                  <a:srgbClr val="D1D5DB"/>
                </a:solidFill>
                <a:effectLst/>
                <a:latin typeface="Söhne"/>
              </a:rPr>
              <a:t>.</a:t>
            </a:r>
          </a:p>
          <a:p>
            <a:pPr lvl="1"/>
            <a:r>
              <a:rPr lang="el-GR" dirty="0">
                <a:solidFill>
                  <a:srgbClr val="D1D5DB"/>
                </a:solidFill>
                <a:latin typeface="Söhne"/>
              </a:rPr>
              <a:t>Η βαθμολογία σιλουέτας μετρά πόσο παρόμοιο είναι ένα αντικείμενο με τη δική του συστάδα (συνοχή) σε σύγκριση με άλλες συστάδες (διαχωρισμός)</a:t>
            </a:r>
            <a:r>
              <a:rPr lang="en-US" b="0" i="0" dirty="0">
                <a:solidFill>
                  <a:srgbClr val="D1D5DB"/>
                </a:solidFill>
                <a:effectLst/>
                <a:latin typeface="Söhne"/>
              </a:rPr>
              <a:t>.</a:t>
            </a:r>
          </a:p>
          <a:p>
            <a:pPr lvl="1"/>
            <a:r>
              <a:rPr lang="el-GR" dirty="0">
                <a:solidFill>
                  <a:srgbClr val="D1D5DB"/>
                </a:solidFill>
                <a:latin typeface="Söhne"/>
              </a:rPr>
              <a:t>Επιλέξτε το k με την υψηλότερη βαθμολογία σιλουέτας, υποδεικνύοντας καλά καθορισμένες και διαχωρισμένες συστάδες</a:t>
            </a:r>
            <a:r>
              <a:rPr lang="en-US" b="0" i="0" dirty="0">
                <a:solidFill>
                  <a:srgbClr val="D1D5DB"/>
                </a:solidFill>
                <a:effectLst/>
                <a:latin typeface="Söhne"/>
              </a:rPr>
              <a:t>.</a:t>
            </a:r>
          </a:p>
          <a:p>
            <a:pPr algn="l">
              <a:buFont typeface="+mj-lt"/>
              <a:buAutoNum type="arabicPeriod"/>
            </a:pPr>
            <a:r>
              <a:rPr lang="en-US" b="1" i="0" dirty="0">
                <a:solidFill>
                  <a:schemeClr val="accent6">
                    <a:lumMod val="40000"/>
                    <a:lumOff val="60000"/>
                  </a:schemeClr>
                </a:solidFill>
                <a:effectLst/>
                <a:latin typeface="Söhne"/>
              </a:rPr>
              <a:t>Gap Statistics</a:t>
            </a:r>
            <a:r>
              <a:rPr lang="en-US" b="1" i="0" dirty="0">
                <a:solidFill>
                  <a:srgbClr val="D1D5DB"/>
                </a:solidFill>
                <a:effectLst/>
                <a:latin typeface="Söhne"/>
              </a:rPr>
              <a:t>:</a:t>
            </a:r>
            <a:endParaRPr lang="en-US" b="0" i="0" dirty="0">
              <a:solidFill>
                <a:srgbClr val="D1D5DB"/>
              </a:solidFill>
              <a:effectLst/>
              <a:latin typeface="Söhne"/>
            </a:endParaRPr>
          </a:p>
          <a:p>
            <a:pPr lvl="1"/>
            <a:r>
              <a:rPr lang="el-GR" dirty="0">
                <a:solidFill>
                  <a:srgbClr val="D1D5DB"/>
                </a:solidFill>
                <a:latin typeface="Söhne"/>
              </a:rPr>
              <a:t>Συγκρίνετε τη διασπορά των δεδομένων εντός συστάδας με εκείνη ενός τυχαίου συνόλου δεδομένων χωρίς ομαδοποίηση</a:t>
            </a:r>
            <a:r>
              <a:rPr lang="en-US" b="0" i="0" dirty="0">
                <a:solidFill>
                  <a:srgbClr val="D1D5DB"/>
                </a:solidFill>
                <a:effectLst/>
                <a:latin typeface="Söhne"/>
              </a:rPr>
              <a:t>.</a:t>
            </a:r>
          </a:p>
          <a:p>
            <a:pPr lvl="1"/>
            <a:r>
              <a:rPr lang="el-GR" dirty="0">
                <a:solidFill>
                  <a:srgbClr val="D1D5DB"/>
                </a:solidFill>
                <a:latin typeface="Söhne"/>
              </a:rPr>
              <a:t>Το βέλτιστο k είναι όπου μεγιστοποιείται το χάσμα μεταξύ της διασποράς των πραγματικών δεδομένων και της διασποράς των τυχαίων δεδομένων</a:t>
            </a:r>
            <a:r>
              <a:rPr lang="en-US" b="0" i="0" dirty="0">
                <a:solidFill>
                  <a:srgbClr val="D1D5DB"/>
                </a:solidFill>
                <a:effectLst/>
                <a:latin typeface="Söhne"/>
              </a:rPr>
              <a:t>.</a:t>
            </a:r>
          </a:p>
          <a:p>
            <a:pPr>
              <a:buFont typeface="+mj-lt"/>
              <a:buAutoNum type="arabicPeriod"/>
            </a:pPr>
            <a:r>
              <a:rPr lang="el-GR" b="1" dirty="0">
                <a:solidFill>
                  <a:schemeClr val="accent6">
                    <a:lumMod val="40000"/>
                    <a:lumOff val="60000"/>
                  </a:schemeClr>
                </a:solidFill>
                <a:latin typeface="Söhne"/>
              </a:rPr>
              <a:t>Δείκτης </a:t>
            </a:r>
            <a:r>
              <a:rPr lang="en-US" b="1" dirty="0">
                <a:solidFill>
                  <a:schemeClr val="accent6">
                    <a:lumMod val="40000"/>
                    <a:lumOff val="60000"/>
                  </a:schemeClr>
                </a:solidFill>
                <a:latin typeface="Söhne"/>
              </a:rPr>
              <a:t>Davies-Bouldin</a:t>
            </a:r>
            <a:r>
              <a:rPr lang="en-US" b="1" i="0" dirty="0">
                <a:solidFill>
                  <a:srgbClr val="D1D5DB"/>
                </a:solidFill>
                <a:effectLst/>
                <a:latin typeface="Söhne"/>
              </a:rPr>
              <a:t>:</a:t>
            </a:r>
            <a:endParaRPr lang="en-US" b="0" i="0" dirty="0">
              <a:solidFill>
                <a:srgbClr val="D1D5DB"/>
              </a:solidFill>
              <a:effectLst/>
              <a:latin typeface="Söhne"/>
            </a:endParaRPr>
          </a:p>
          <a:p>
            <a:pPr lvl="1"/>
            <a:r>
              <a:rPr lang="el-GR" dirty="0">
                <a:solidFill>
                  <a:srgbClr val="D1D5DB"/>
                </a:solidFill>
                <a:latin typeface="Söhne"/>
              </a:rPr>
              <a:t>Υπολογίζει τη μέση ομοιότητα μεταξύ κάθε συστάδας και της πιο παρόμοιας συστάδας</a:t>
            </a:r>
            <a:r>
              <a:rPr lang="en-US" b="0" i="0" dirty="0">
                <a:solidFill>
                  <a:srgbClr val="D1D5DB"/>
                </a:solidFill>
                <a:effectLst/>
                <a:latin typeface="Söhne"/>
              </a:rPr>
              <a:t>.</a:t>
            </a:r>
          </a:p>
          <a:p>
            <a:pPr lvl="1"/>
            <a:r>
              <a:rPr lang="el-GR" dirty="0">
                <a:solidFill>
                  <a:srgbClr val="D1D5DB"/>
                </a:solidFill>
                <a:latin typeface="Söhne"/>
              </a:rPr>
              <a:t>Ένας χαμηλότερος δείκτης </a:t>
            </a:r>
            <a:r>
              <a:rPr lang="el-GR" dirty="0" err="1">
                <a:solidFill>
                  <a:srgbClr val="D1D5DB"/>
                </a:solidFill>
                <a:latin typeface="Söhne"/>
              </a:rPr>
              <a:t>Davies-Bouldin</a:t>
            </a:r>
            <a:r>
              <a:rPr lang="el-GR" dirty="0">
                <a:solidFill>
                  <a:srgbClr val="D1D5DB"/>
                </a:solidFill>
                <a:latin typeface="Söhne"/>
              </a:rPr>
              <a:t> υποδεικνύει καλύτερη ομαδοποίηση</a:t>
            </a:r>
            <a:r>
              <a:rPr lang="en-US" b="0" i="0" dirty="0">
                <a:solidFill>
                  <a:srgbClr val="D1D5DB"/>
                </a:solidFill>
                <a:effectLst/>
                <a:latin typeface="Söhne"/>
              </a:rPr>
              <a:t>.</a:t>
            </a:r>
          </a:p>
          <a:p>
            <a:pPr lvl="1"/>
            <a:r>
              <a:rPr lang="el-GR" dirty="0">
                <a:solidFill>
                  <a:srgbClr val="D1D5DB"/>
                </a:solidFill>
                <a:latin typeface="Söhne"/>
              </a:rPr>
              <a:t>Επιλέξτε το k που ελαχιστοποιεί αυτόν τον δείκτη</a:t>
            </a:r>
            <a:r>
              <a:rPr lang="en-US" b="0" i="0" dirty="0">
                <a:solidFill>
                  <a:srgbClr val="D1D5DB"/>
                </a:solidFill>
                <a:effectLst/>
                <a:latin typeface="Söhne"/>
              </a:rPr>
              <a:t>.</a:t>
            </a:r>
          </a:p>
          <a:p>
            <a:endParaRPr lang="el-GR" dirty="0"/>
          </a:p>
        </p:txBody>
      </p:sp>
    </p:spTree>
    <p:extLst>
      <p:ext uri="{BB962C8B-B14F-4D97-AF65-F5344CB8AC3E}">
        <p14:creationId xmlns:p14="http://schemas.microsoft.com/office/powerpoint/2010/main" val="87024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lecting the number of clusters with silhouette analysis on KMeans  clustering — scikit-learn 1.3.2 documentation">
            <a:extLst>
              <a:ext uri="{FF2B5EF4-FFF2-40B4-BE49-F238E27FC236}">
                <a16:creationId xmlns:a16="http://schemas.microsoft.com/office/drawing/2014/main" id="{6F1E5325-8AD3-E5F0-8B89-114AAF6F0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16" y="0"/>
            <a:ext cx="9022167" cy="3509012"/>
          </a:xfrm>
          <a:prstGeom prst="rect">
            <a:avLst/>
          </a:prstGeom>
          <a:solidFill>
            <a:schemeClr val="accent2"/>
          </a:solidFill>
          <a:ln>
            <a:solidFill>
              <a:schemeClr val="accent1"/>
            </a:solidFill>
          </a:ln>
        </p:spPr>
      </p:pic>
      <p:pic>
        <p:nvPicPr>
          <p:cNvPr id="3074" name="Picture 2" descr="K-means -Elbow method (clustering)">
            <a:extLst>
              <a:ext uri="{FF2B5EF4-FFF2-40B4-BE49-F238E27FC236}">
                <a16:creationId xmlns:a16="http://schemas.microsoft.com/office/drawing/2014/main" id="{71CD1401-E6CD-03C7-F4D8-2084BC1EF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43" y="3429000"/>
            <a:ext cx="3993911" cy="293616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8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A77745-73FF-F5D9-B5C5-E7EBE4B6DA0D}"/>
              </a:ext>
            </a:extLst>
          </p:cNvPr>
          <p:cNvSpPr>
            <a:spLocks noGrp="1"/>
          </p:cNvSpPr>
          <p:nvPr>
            <p:ph type="title"/>
          </p:nvPr>
        </p:nvSpPr>
        <p:spPr>
          <a:xfrm>
            <a:off x="838200" y="91856"/>
            <a:ext cx="10515600" cy="864585"/>
          </a:xfrm>
        </p:spPr>
        <p:txBody>
          <a:bodyPr/>
          <a:lstStyle/>
          <a:p>
            <a:r>
              <a:rPr lang="el-GR" dirty="0"/>
              <a:t>Επιλογή αριθμού συστάδων Κ (2)</a:t>
            </a:r>
          </a:p>
        </p:txBody>
      </p:sp>
      <p:sp>
        <p:nvSpPr>
          <p:cNvPr id="3" name="Θέση περιεχομένου 2">
            <a:extLst>
              <a:ext uri="{FF2B5EF4-FFF2-40B4-BE49-F238E27FC236}">
                <a16:creationId xmlns:a16="http://schemas.microsoft.com/office/drawing/2014/main" id="{A4C14345-AF04-E5B9-D5C1-52251C10FEFF}"/>
              </a:ext>
            </a:extLst>
          </p:cNvPr>
          <p:cNvSpPr>
            <a:spLocks noGrp="1"/>
          </p:cNvSpPr>
          <p:nvPr>
            <p:ph idx="1"/>
          </p:nvPr>
        </p:nvSpPr>
        <p:spPr>
          <a:xfrm>
            <a:off x="316946" y="1007925"/>
            <a:ext cx="11036854" cy="5025013"/>
          </a:xfrm>
        </p:spPr>
        <p:txBody>
          <a:bodyPr>
            <a:normAutofit fontScale="62500" lnSpcReduction="20000"/>
          </a:bodyPr>
          <a:lstStyle/>
          <a:p>
            <a:pPr marL="273050" indent="-273050">
              <a:buFont typeface="+mj-lt"/>
              <a:buAutoNum type="arabicPeriod" startAt="5"/>
            </a:pPr>
            <a:r>
              <a:rPr lang="el-GR" b="1" dirty="0">
                <a:solidFill>
                  <a:schemeClr val="accent6">
                    <a:lumMod val="40000"/>
                    <a:lumOff val="60000"/>
                  </a:schemeClr>
                </a:solidFill>
                <a:latin typeface="Söhne"/>
              </a:rPr>
              <a:t>Δείκτης </a:t>
            </a:r>
            <a:r>
              <a:rPr lang="en-US" b="1" dirty="0" err="1">
                <a:solidFill>
                  <a:schemeClr val="accent6">
                    <a:lumMod val="40000"/>
                    <a:lumOff val="60000"/>
                  </a:schemeClr>
                </a:solidFill>
                <a:latin typeface="Söhne"/>
              </a:rPr>
              <a:t>Calinski-Harabas</a:t>
            </a:r>
            <a:r>
              <a:rPr lang="en-US" b="1" dirty="0">
                <a:solidFill>
                  <a:srgbClr val="D1D5DB"/>
                </a:solidFill>
                <a:latin typeface="Söhne"/>
              </a:rPr>
              <a:t>:</a:t>
            </a:r>
            <a:endParaRPr lang="en-US" b="0" i="0" dirty="0">
              <a:solidFill>
                <a:srgbClr val="D1D5DB"/>
              </a:solidFill>
              <a:effectLst/>
              <a:latin typeface="Söhne"/>
            </a:endParaRPr>
          </a:p>
          <a:p>
            <a:pPr marL="742950" lvl="1" indent="-285750">
              <a:buFont typeface="+mj-lt"/>
              <a:buAutoNum type="arabicPeriod"/>
            </a:pPr>
            <a:r>
              <a:rPr lang="el-GR" dirty="0">
                <a:solidFill>
                  <a:srgbClr val="D1D5DB"/>
                </a:solidFill>
                <a:latin typeface="Söhne"/>
              </a:rPr>
              <a:t>Αξιολογεί την αναλογία της διακύμανσης μεταξύ συστάδων προς τη διακύμανση εντός συστάδας</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Οι υψηλότερες τιμές υποδηλώνουν καλύτερα καθορισμένες συστάδες</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Επιλέξτε το k που μεγιστοποιεί αυτό το δείκτη</a:t>
            </a:r>
            <a:r>
              <a:rPr lang="en-US" b="0" i="0" dirty="0">
                <a:solidFill>
                  <a:srgbClr val="D1D5DB"/>
                </a:solidFill>
                <a:effectLst/>
                <a:latin typeface="Söhne"/>
              </a:rPr>
              <a:t>.</a:t>
            </a:r>
          </a:p>
          <a:p>
            <a:pPr marL="273050" indent="-273050">
              <a:buFont typeface="+mj-lt"/>
              <a:buAutoNum type="arabicPeriod" startAt="5"/>
            </a:pPr>
            <a:r>
              <a:rPr lang="el-GR" b="1" dirty="0">
                <a:solidFill>
                  <a:schemeClr val="accent6">
                    <a:lumMod val="40000"/>
                    <a:lumOff val="60000"/>
                  </a:schemeClr>
                </a:solidFill>
                <a:latin typeface="Söhne"/>
              </a:rPr>
              <a:t>Μέσο πλάτος σιλουέτας</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dirty="0">
                <a:solidFill>
                  <a:srgbClr val="D1D5DB"/>
                </a:solidFill>
                <a:latin typeface="Söhne"/>
              </a:rPr>
              <a:t>Παρόμοια με την ανάλυση σιλουέτας, αλλά παρέχει μια πιο λεπτομερή προβολή λαμβάνοντας υπόψη το πλάτος της σιλουέτας για κάθε σημείο δεδομένων</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Αναζητήστε το k που μεγιστοποιεί το μέσο πλάτος σιλουέτας</a:t>
            </a:r>
            <a:r>
              <a:rPr lang="en-US" b="0" i="0" dirty="0">
                <a:solidFill>
                  <a:srgbClr val="D1D5DB"/>
                </a:solidFill>
                <a:effectLst/>
                <a:latin typeface="Söhne"/>
              </a:rPr>
              <a:t>.</a:t>
            </a:r>
          </a:p>
          <a:p>
            <a:pPr marL="273050" indent="-273050">
              <a:buFont typeface="+mj-lt"/>
              <a:buAutoNum type="arabicPeriod" startAt="5"/>
            </a:pPr>
            <a:r>
              <a:rPr lang="el-GR" b="1" dirty="0">
                <a:solidFill>
                  <a:schemeClr val="accent6">
                    <a:lumMod val="40000"/>
                    <a:lumOff val="60000"/>
                  </a:schemeClr>
                </a:solidFill>
                <a:latin typeface="Söhne"/>
              </a:rPr>
              <a:t>Διασταυρούμενη επικύρωση</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dirty="0">
                <a:solidFill>
                  <a:srgbClr val="D1D5DB"/>
                </a:solidFill>
                <a:latin typeface="Söhne"/>
              </a:rPr>
              <a:t>Διαχωρίστε το σύνολο δεδομένων σε σύνολα εκπαίδευσης και επικύρωσης και εκτελέστε ομαδοποίηση μέσων K για διαφορετικές τιμές του k</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Χρησιμοποιήστε μετρήσεις όπως η βαθμολογία σιλουέτας ή άλλες στο σύνολο επικύρωσης για να επιλέξετε το καλύτερο k</a:t>
            </a:r>
            <a:r>
              <a:rPr lang="en-US" b="0" i="0" dirty="0">
                <a:solidFill>
                  <a:srgbClr val="D1D5DB"/>
                </a:solidFill>
                <a:effectLst/>
                <a:latin typeface="Söhne"/>
              </a:rPr>
              <a:t>.</a:t>
            </a:r>
          </a:p>
          <a:p>
            <a:pPr marL="273050" indent="-273050">
              <a:buFont typeface="+mj-lt"/>
              <a:buAutoNum type="arabicPeriod" startAt="5"/>
            </a:pPr>
            <a:r>
              <a:rPr lang="el-GR" b="1" dirty="0">
                <a:solidFill>
                  <a:schemeClr val="accent6">
                    <a:lumMod val="40000"/>
                    <a:lumOff val="60000"/>
                  </a:schemeClr>
                </a:solidFill>
                <a:latin typeface="Söhne"/>
              </a:rPr>
              <a:t>Κριτήρια πληροφορίας </a:t>
            </a:r>
            <a:r>
              <a:rPr lang="en-US" b="1" i="0" dirty="0">
                <a:solidFill>
                  <a:schemeClr val="accent6">
                    <a:lumMod val="40000"/>
                    <a:lumOff val="60000"/>
                  </a:schemeClr>
                </a:solidFill>
                <a:effectLst/>
                <a:latin typeface="Söhne"/>
              </a:rPr>
              <a:t>(</a:t>
            </a:r>
            <a:r>
              <a:rPr lang="el-GR" b="1" i="0" dirty="0">
                <a:solidFill>
                  <a:schemeClr val="accent6">
                    <a:lumMod val="40000"/>
                    <a:lumOff val="60000"/>
                  </a:schemeClr>
                </a:solidFill>
                <a:effectLst/>
                <a:latin typeface="Söhne"/>
              </a:rPr>
              <a:t>πχ</a:t>
            </a:r>
            <a:r>
              <a:rPr lang="en-US" b="1" i="0" dirty="0">
                <a:solidFill>
                  <a:schemeClr val="accent6">
                    <a:lumMod val="40000"/>
                    <a:lumOff val="60000"/>
                  </a:schemeClr>
                </a:solidFill>
                <a:effectLst/>
                <a:latin typeface="Söhne"/>
              </a:rPr>
              <a:t>, AIC, BIC)</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dirty="0">
                <a:solidFill>
                  <a:srgbClr val="D1D5DB"/>
                </a:solidFill>
                <a:latin typeface="Söhne"/>
              </a:rPr>
              <a:t>Εφαρμόστε κριτήρια πληροφορίας που «τιμωρούν» τον αριθμό των παραμέτρων στο μοντέλο</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Εξισορροπεί την καλή εφαρμογή με την πολυπλοκότητα του μοντέλου</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Επιλέξτε το k που ελαχιστοποιεί τα κριτήρια πληροφοριών</a:t>
            </a:r>
            <a:r>
              <a:rPr lang="en-US" b="0" i="0" dirty="0">
                <a:solidFill>
                  <a:srgbClr val="D1D5DB"/>
                </a:solidFill>
                <a:effectLst/>
                <a:latin typeface="Söhne"/>
              </a:rPr>
              <a:t>.</a:t>
            </a:r>
          </a:p>
          <a:p>
            <a:pPr marL="273050" indent="-273050">
              <a:buFont typeface="+mj-lt"/>
              <a:buAutoNum type="arabicPeriod" startAt="5"/>
            </a:pPr>
            <a:r>
              <a:rPr lang="el-GR" b="1" dirty="0">
                <a:solidFill>
                  <a:schemeClr val="accent6">
                    <a:lumMod val="40000"/>
                    <a:lumOff val="60000"/>
                  </a:schemeClr>
                </a:solidFill>
                <a:latin typeface="Söhne"/>
              </a:rPr>
              <a:t>Οπτική επιθεώρηση</a:t>
            </a:r>
            <a:r>
              <a:rPr lang="en-US" b="1" i="0" dirty="0">
                <a:solidFill>
                  <a:srgbClr val="D1D5DB"/>
                </a:solidFill>
                <a:effectLst/>
                <a:latin typeface="Söhne"/>
              </a:rPr>
              <a:t>:</a:t>
            </a:r>
            <a:endParaRPr lang="en-US" b="0" i="0" dirty="0">
              <a:solidFill>
                <a:srgbClr val="D1D5DB"/>
              </a:solidFill>
              <a:effectLst/>
              <a:latin typeface="Söhne"/>
            </a:endParaRPr>
          </a:p>
          <a:p>
            <a:pPr marL="742950" lvl="1" indent="-285750">
              <a:buFont typeface="+mj-lt"/>
              <a:buAutoNum type="arabicPeriod"/>
            </a:pPr>
            <a:r>
              <a:rPr lang="el-GR" dirty="0" err="1">
                <a:solidFill>
                  <a:srgbClr val="D1D5DB"/>
                </a:solidFill>
                <a:latin typeface="Söhne"/>
              </a:rPr>
              <a:t>Οπτικοποιήστε</a:t>
            </a:r>
            <a:r>
              <a:rPr lang="el-GR" dirty="0">
                <a:solidFill>
                  <a:srgbClr val="D1D5DB"/>
                </a:solidFill>
                <a:latin typeface="Söhne"/>
              </a:rPr>
              <a:t> τα δεδομένα και τις συστάδες που προκύπτουν για διαφορετικές τιμές του k</a:t>
            </a:r>
            <a:r>
              <a:rPr lang="en-US" b="0" i="0" dirty="0">
                <a:solidFill>
                  <a:srgbClr val="D1D5DB"/>
                </a:solidFill>
                <a:effectLst/>
                <a:latin typeface="Söhne"/>
              </a:rPr>
              <a:t>.</a:t>
            </a:r>
          </a:p>
          <a:p>
            <a:pPr marL="742950" lvl="1" indent="-285750">
              <a:buFont typeface="+mj-lt"/>
              <a:buAutoNum type="arabicPeriod"/>
            </a:pPr>
            <a:r>
              <a:rPr lang="el-GR" dirty="0">
                <a:solidFill>
                  <a:srgbClr val="D1D5DB"/>
                </a:solidFill>
                <a:latin typeface="Söhne"/>
              </a:rPr>
              <a:t>Εάν μια συγκεκριμένη τιμή k παράγει σημαντικές και ερμηνεύσιμες συστάδες, μπορεί να είναι μια καλή επιλογή</a:t>
            </a:r>
            <a:r>
              <a:rPr lang="en-US" b="0" i="0" dirty="0">
                <a:solidFill>
                  <a:srgbClr val="D1D5DB"/>
                </a:solidFill>
                <a:effectLst/>
                <a:latin typeface="Söhne"/>
              </a:rPr>
              <a:t>.</a:t>
            </a:r>
          </a:p>
          <a:p>
            <a:endParaRPr lang="el-GR" dirty="0"/>
          </a:p>
        </p:txBody>
      </p:sp>
      <p:pic>
        <p:nvPicPr>
          <p:cNvPr id="9218" name="Picture 2" descr="AIC &amp; BIC for Selecting Regression Models: Formula, Examples">
            <a:extLst>
              <a:ext uri="{FF2B5EF4-FFF2-40B4-BE49-F238E27FC236}">
                <a16:creationId xmlns:a16="http://schemas.microsoft.com/office/drawing/2014/main" id="{58DCE573-C787-5AF6-8C82-BAD6981802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84" b="26380"/>
          <a:stretch/>
        </p:blipFill>
        <p:spPr bwMode="auto">
          <a:xfrm>
            <a:off x="8752029" y="4349670"/>
            <a:ext cx="3439971" cy="84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3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655F27-73E9-5D07-D8F2-293EA201242C}"/>
              </a:ext>
            </a:extLst>
          </p:cNvPr>
          <p:cNvSpPr>
            <a:spLocks noGrp="1"/>
          </p:cNvSpPr>
          <p:nvPr>
            <p:ph type="title"/>
          </p:nvPr>
        </p:nvSpPr>
        <p:spPr>
          <a:xfrm>
            <a:off x="838200" y="365126"/>
            <a:ext cx="10515600" cy="896116"/>
          </a:xfrm>
        </p:spPr>
        <p:txBody>
          <a:bodyPr/>
          <a:lstStyle/>
          <a:p>
            <a:r>
              <a:rPr lang="el-GR" dirty="0"/>
              <a:t>Σύνοψη</a:t>
            </a:r>
          </a:p>
        </p:txBody>
      </p:sp>
      <p:sp>
        <p:nvSpPr>
          <p:cNvPr id="3" name="Θέση περιεχομένου 2">
            <a:extLst>
              <a:ext uri="{FF2B5EF4-FFF2-40B4-BE49-F238E27FC236}">
                <a16:creationId xmlns:a16="http://schemas.microsoft.com/office/drawing/2014/main" id="{A45B04A8-3DBB-2A32-8965-42C803E9E8BF}"/>
              </a:ext>
            </a:extLst>
          </p:cNvPr>
          <p:cNvSpPr>
            <a:spLocks noGrp="1"/>
          </p:cNvSpPr>
          <p:nvPr>
            <p:ph idx="1"/>
          </p:nvPr>
        </p:nvSpPr>
        <p:spPr>
          <a:xfrm>
            <a:off x="641131" y="1261242"/>
            <a:ext cx="11025352" cy="4915721"/>
          </a:xfrm>
        </p:spPr>
        <p:txBody>
          <a:bodyPr>
            <a:normAutofit fontScale="70000" lnSpcReduction="20000"/>
          </a:bodyPr>
          <a:lstStyle/>
          <a:p>
            <a:pPr>
              <a:lnSpc>
                <a:spcPct val="120000"/>
              </a:lnSpc>
            </a:pPr>
            <a:r>
              <a:rPr lang="el-GR" dirty="0"/>
              <a:t>Η ομαδοποίηση, ως υποσύνολο της μη επιβλεπόμενης μάθησης, είναι μια προσέγγιση μηχανικής μάθησης όπου ο αλγόριθμος προσπαθεί να εντοπίσει εγγενή μοτίβα ή ομαδοποιήσεις στα δεδομένα χωρίς τη χρήση επισημασμένης εξόδου.
Στην ομαδοποίηση, ο στόχος είναι να χωριστεί ένα σύνολο δεδομένων σε ομάδες ή συμπλέγματα με βάση την ομοιότητα των σημείων δεδομένων. 
Ο αλγόριθμος επιχειρεί να βρει μια φυσική οργάνωση των δεδομένων, ομαδοποιώντας περιπτώσεις που μοιράζονται κοινά χαρακτηριστικά. 
Σε αντίθεση με την εποπτευόμενη μάθηση, όπου ο αλγόριθμος παρέχεται με επισημασμένα παραδείγματα και μαθαίνει να αντιστοιχίζει χαρακτηριστικά εισόδου σε προκαθορισμένες ετικέτες εξόδου, οι μέθοδοι μάθησης χωρίς επίβλεψη, όπως η ομαδοποίηση, λειτουργούν σε δεδομένα χωρίς ετικέτα.
Αυτοί οι αλγόριθμοι εφαρμόζονται σε διάφορους τομείς, συμπεριλαμβανομένης της ανάλυσης δεδομένων, της </a:t>
            </a:r>
            <a:r>
              <a:rPr lang="el-GR" dirty="0" err="1"/>
              <a:t>τμηματοποίησης</a:t>
            </a:r>
            <a:r>
              <a:rPr lang="el-GR" dirty="0"/>
              <a:t> εικόνας, της </a:t>
            </a:r>
            <a:r>
              <a:rPr lang="el-GR" dirty="0" err="1"/>
              <a:t>τμηματοποίησης</a:t>
            </a:r>
            <a:r>
              <a:rPr lang="el-GR" dirty="0"/>
              <a:t> πελατών, της ανίχνευσης ανωμαλιών και άλλων.</a:t>
            </a:r>
          </a:p>
        </p:txBody>
      </p:sp>
    </p:spTree>
    <p:extLst>
      <p:ext uri="{BB962C8B-B14F-4D97-AF65-F5344CB8AC3E}">
        <p14:creationId xmlns:p14="http://schemas.microsoft.com/office/powerpoint/2010/main" val="35327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F3A777-51ED-9535-CF51-7C666C7C3281}"/>
              </a:ext>
            </a:extLst>
          </p:cNvPr>
          <p:cNvSpPr>
            <a:spLocks noGrp="1"/>
          </p:cNvSpPr>
          <p:nvPr>
            <p:ph type="title"/>
          </p:nvPr>
        </p:nvSpPr>
        <p:spPr/>
        <p:txBody>
          <a:bodyPr/>
          <a:lstStyle/>
          <a:p>
            <a:r>
              <a:rPr lang="el-GR" dirty="0"/>
              <a:t>Γενικά</a:t>
            </a:r>
          </a:p>
        </p:txBody>
      </p:sp>
      <p:sp>
        <p:nvSpPr>
          <p:cNvPr id="3" name="Θέση περιεχομένου 2">
            <a:extLst>
              <a:ext uri="{FF2B5EF4-FFF2-40B4-BE49-F238E27FC236}">
                <a16:creationId xmlns:a16="http://schemas.microsoft.com/office/drawing/2014/main" id="{5FDEDB91-6D3F-4403-B409-273C84897636}"/>
              </a:ext>
            </a:extLst>
          </p:cNvPr>
          <p:cNvSpPr>
            <a:spLocks noGrp="1"/>
          </p:cNvSpPr>
          <p:nvPr>
            <p:ph idx="1"/>
          </p:nvPr>
        </p:nvSpPr>
        <p:spPr>
          <a:xfrm>
            <a:off x="1120000" y="1690688"/>
            <a:ext cx="10233800" cy="4351338"/>
          </a:xfrm>
        </p:spPr>
        <p:txBody>
          <a:bodyPr>
            <a:normAutofit fontScale="92500" lnSpcReduction="20000"/>
          </a:bodyPr>
          <a:lstStyle/>
          <a:p>
            <a:r>
              <a:rPr lang="el-GR" dirty="0"/>
              <a:t>Η ομαδοποίηση δεδομένων είναι μια τεχνική που χρησιμοποιείται στη μηχανική μάθηση και την ανάλυση δεδομένων για την ομαδοποίηση παρόμοιων σημείων δεδομένων με βάση ορισμένα χαρακτηριστικά. 
Οι μέθοδοι ομαδοποίησης στοχεύουν στην ανακάλυψη εγγενών μοτίβων στα δεδομένα και διευκολύνουν την καλύτερη κατανόηση και ανάλυση. 
Οι μέθοδοι ομαδοποίησης έχουν διαφορετικά πλεονεκτήματα και αδυναμίες και η επιλογή μιας μεθόδου εξαρτάται από τα χαρακτηριστικά των δεδομένων και τους στόχους της ανάλυσης. 
Συχνά είναι καλή ιδέα να δοκιμάσετε πολλές μεθόδους και να συγκρίνετε τα αποτελέσματά τους για να βρείτε την καταλληλότερη λύση ομαδοποίησης για ένα συγκεκριμένο σύνολο δεδομένων.</a:t>
            </a:r>
          </a:p>
        </p:txBody>
      </p:sp>
    </p:spTree>
    <p:extLst>
      <p:ext uri="{BB962C8B-B14F-4D97-AF65-F5344CB8AC3E}">
        <p14:creationId xmlns:p14="http://schemas.microsoft.com/office/powerpoint/2010/main" val="13297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D78788-EF95-2150-556F-98BD5DE0A7A1}"/>
              </a:ext>
            </a:extLst>
          </p:cNvPr>
          <p:cNvSpPr>
            <a:spLocks noGrp="1"/>
          </p:cNvSpPr>
          <p:nvPr>
            <p:ph type="title"/>
          </p:nvPr>
        </p:nvSpPr>
        <p:spPr>
          <a:xfrm>
            <a:off x="838200" y="365125"/>
            <a:ext cx="10515600" cy="864585"/>
          </a:xfrm>
        </p:spPr>
        <p:txBody>
          <a:bodyPr/>
          <a:lstStyle/>
          <a:p>
            <a:r>
              <a:rPr lang="el-GR" dirty="0"/>
              <a:t>Κυριότερες μέθοδοι (1)</a:t>
            </a:r>
          </a:p>
        </p:txBody>
      </p:sp>
      <p:sp>
        <p:nvSpPr>
          <p:cNvPr id="3" name="Θέση περιεχομένου 2">
            <a:extLst>
              <a:ext uri="{FF2B5EF4-FFF2-40B4-BE49-F238E27FC236}">
                <a16:creationId xmlns:a16="http://schemas.microsoft.com/office/drawing/2014/main" id="{7F318364-6B63-EECB-B04F-EEE32EAE6D67}"/>
              </a:ext>
            </a:extLst>
          </p:cNvPr>
          <p:cNvSpPr>
            <a:spLocks noGrp="1"/>
          </p:cNvSpPr>
          <p:nvPr>
            <p:ph idx="1"/>
          </p:nvPr>
        </p:nvSpPr>
        <p:spPr>
          <a:xfrm>
            <a:off x="838200" y="1439917"/>
            <a:ext cx="10515600" cy="4737046"/>
          </a:xfrm>
        </p:spPr>
        <p:txBody>
          <a:bodyPr>
            <a:normAutofit fontScale="70000" lnSpcReduction="20000"/>
          </a:bodyPr>
          <a:lstStyle/>
          <a:p>
            <a:pPr>
              <a:buFont typeface="+mj-lt"/>
              <a:buAutoNum type="arabicPeriod"/>
            </a:pPr>
            <a:r>
              <a:rPr lang="el-GR" b="1" dirty="0">
                <a:solidFill>
                  <a:schemeClr val="accent6">
                    <a:lumMod val="40000"/>
                    <a:lumOff val="60000"/>
                  </a:schemeClr>
                </a:solidFill>
              </a:rPr>
              <a:t>Ομαδοποίηση </a:t>
            </a:r>
            <a:r>
              <a:rPr lang="en-US" b="1" dirty="0">
                <a:solidFill>
                  <a:schemeClr val="accent6">
                    <a:lumMod val="40000"/>
                    <a:lumOff val="60000"/>
                  </a:schemeClr>
                </a:solidFill>
              </a:rPr>
              <a:t>K-Means</a:t>
            </a:r>
            <a:r>
              <a:rPr lang="en-US" b="1" dirty="0">
                <a:solidFill>
                  <a:srgbClr val="D1D5DB"/>
                </a:solidFill>
              </a:rPr>
              <a:t>:</a:t>
            </a:r>
            <a:endParaRPr lang="en-US" b="0" i="0" dirty="0">
              <a:solidFill>
                <a:srgbClr val="D1D5DB"/>
              </a:solidFill>
              <a:effectLst/>
            </a:endParaRPr>
          </a:p>
          <a:p>
            <a:pPr lvl="1"/>
            <a:r>
              <a:rPr lang="el-GR" dirty="0">
                <a:solidFill>
                  <a:srgbClr val="D1D5DB"/>
                </a:solidFill>
              </a:rPr>
              <a:t>Ένας από τους πιο δημοφιλείς και ευρέως χρησιμοποιούμενους αλγόριθμους ομαδοποίησης</a:t>
            </a:r>
            <a:r>
              <a:rPr lang="en-US" b="0" i="0" dirty="0">
                <a:solidFill>
                  <a:srgbClr val="D1D5DB"/>
                </a:solidFill>
                <a:effectLst/>
              </a:rPr>
              <a:t>.</a:t>
            </a:r>
          </a:p>
          <a:p>
            <a:pPr lvl="1"/>
            <a:r>
              <a:rPr lang="el-GR" dirty="0">
                <a:solidFill>
                  <a:srgbClr val="D1D5DB"/>
                </a:solidFill>
              </a:rPr>
              <a:t>Διαιρεί τα δεδομένα σε K ομάδες με βάση τον μέσο όρο των σημείων δεδομένων</a:t>
            </a:r>
            <a:r>
              <a:rPr lang="en-US" b="0" i="0" dirty="0">
                <a:solidFill>
                  <a:srgbClr val="D1D5DB"/>
                </a:solidFill>
                <a:effectLst/>
              </a:rPr>
              <a:t>.</a:t>
            </a:r>
          </a:p>
          <a:p>
            <a:pPr lvl="1"/>
            <a:r>
              <a:rPr lang="el-GR" dirty="0">
                <a:solidFill>
                  <a:srgbClr val="D1D5DB"/>
                </a:solidFill>
              </a:rPr>
              <a:t>Λειτουργεί καλά για σφαιρικές ομάδες, αλλά μπορεί να δυσκολευτεί με μη σφαιρικές ή άνισου μεγέθους ομάδες</a:t>
            </a:r>
            <a:r>
              <a:rPr lang="en-US" b="0" i="0" dirty="0">
                <a:solidFill>
                  <a:srgbClr val="D1D5DB"/>
                </a:solidFill>
                <a:effectLst/>
              </a:rPr>
              <a:t>.</a:t>
            </a:r>
          </a:p>
          <a:p>
            <a:pPr>
              <a:buFont typeface="+mj-lt"/>
              <a:buAutoNum type="arabicPeriod"/>
            </a:pPr>
            <a:r>
              <a:rPr lang="el-GR" b="1" dirty="0">
                <a:solidFill>
                  <a:schemeClr val="accent6">
                    <a:lumMod val="40000"/>
                    <a:lumOff val="60000"/>
                  </a:schemeClr>
                </a:solidFill>
              </a:rPr>
              <a:t>Ιεραρχική ομαδοποίηση</a:t>
            </a:r>
            <a:r>
              <a:rPr lang="en-US" b="1" i="0" dirty="0">
                <a:solidFill>
                  <a:srgbClr val="D1D5DB"/>
                </a:solidFill>
                <a:effectLst/>
              </a:rPr>
              <a:t>:</a:t>
            </a:r>
            <a:endParaRPr lang="en-US" b="0" i="0" dirty="0">
              <a:solidFill>
                <a:srgbClr val="D1D5DB"/>
              </a:solidFill>
              <a:effectLst/>
            </a:endParaRPr>
          </a:p>
          <a:p>
            <a:pPr lvl="1"/>
            <a:r>
              <a:rPr lang="el-GR" dirty="0">
                <a:solidFill>
                  <a:srgbClr val="D1D5DB"/>
                </a:solidFill>
              </a:rPr>
              <a:t>Δημιουργεί μια ιεραρχία ομάδων είτε συγχωνεύοντας (</a:t>
            </a:r>
            <a:r>
              <a:rPr lang="el-GR" dirty="0" err="1">
                <a:solidFill>
                  <a:srgbClr val="D1D5DB"/>
                </a:solidFill>
              </a:rPr>
              <a:t>συσσωματωτικά</a:t>
            </a:r>
            <a:r>
              <a:rPr lang="el-GR" dirty="0">
                <a:solidFill>
                  <a:srgbClr val="D1D5DB"/>
                </a:solidFill>
              </a:rPr>
              <a:t>) είτε διαιρώντας (διαιρετικά) ομάδες</a:t>
            </a:r>
            <a:r>
              <a:rPr lang="en-US" b="0" i="0" dirty="0">
                <a:solidFill>
                  <a:srgbClr val="D1D5DB"/>
                </a:solidFill>
                <a:effectLst/>
              </a:rPr>
              <a:t>.</a:t>
            </a:r>
          </a:p>
          <a:p>
            <a:pPr lvl="1"/>
            <a:r>
              <a:rPr lang="el-GR" b="0" i="0" dirty="0" err="1">
                <a:solidFill>
                  <a:srgbClr val="D1D5DB"/>
                </a:solidFill>
                <a:effectLst/>
              </a:rPr>
              <a:t>Συσσωματωτικά</a:t>
            </a:r>
            <a:r>
              <a:rPr lang="el-GR" b="0" i="0" dirty="0">
                <a:solidFill>
                  <a:srgbClr val="D1D5DB"/>
                </a:solidFill>
                <a:effectLst/>
              </a:rPr>
              <a:t>,</a:t>
            </a:r>
            <a:r>
              <a:rPr lang="el-GR" dirty="0">
                <a:solidFill>
                  <a:srgbClr val="D1D5DB"/>
                </a:solidFill>
              </a:rPr>
              <a:t> ξεκινά με μεμονωμένα σημεία δεδομένων ως συστάδες και τις συγχωνεύει</a:t>
            </a:r>
            <a:r>
              <a:rPr lang="en-US" b="0" i="0" dirty="0">
                <a:solidFill>
                  <a:srgbClr val="D1D5DB"/>
                </a:solidFill>
                <a:effectLst/>
              </a:rPr>
              <a:t>, </a:t>
            </a:r>
            <a:r>
              <a:rPr lang="el-GR" b="0" i="0" dirty="0">
                <a:solidFill>
                  <a:srgbClr val="D1D5DB"/>
                </a:solidFill>
                <a:effectLst/>
              </a:rPr>
              <a:t>ενώ διαιρετικά ξεκινά με μία συστάδα και τη διαιρεί διαδοχικά</a:t>
            </a:r>
            <a:r>
              <a:rPr lang="en-US" b="0" i="0" dirty="0">
                <a:solidFill>
                  <a:srgbClr val="D1D5DB"/>
                </a:solidFill>
                <a:effectLst/>
              </a:rPr>
              <a:t>.</a:t>
            </a:r>
          </a:p>
          <a:p>
            <a:pPr lvl="1"/>
            <a:r>
              <a:rPr lang="el-GR" dirty="0">
                <a:solidFill>
                  <a:srgbClr val="D1D5DB"/>
                </a:solidFill>
              </a:rPr>
              <a:t>Παράγει ένα δενδρόγραμμα που μπορεί να κοπεί σε διαφορετικά επίπεδα για να σχηματίσει συστάδες</a:t>
            </a:r>
            <a:r>
              <a:rPr lang="en-US" b="0" i="0" dirty="0">
                <a:solidFill>
                  <a:srgbClr val="D1D5DB"/>
                </a:solidFill>
                <a:effectLst/>
              </a:rPr>
              <a:t>.</a:t>
            </a:r>
          </a:p>
          <a:p>
            <a:pPr algn="l">
              <a:buFont typeface="+mj-lt"/>
              <a:buAutoNum type="arabicPeriod"/>
            </a:pPr>
            <a:r>
              <a:rPr lang="en-US" b="1" i="0" dirty="0">
                <a:solidFill>
                  <a:schemeClr val="accent6">
                    <a:lumMod val="40000"/>
                    <a:lumOff val="60000"/>
                  </a:schemeClr>
                </a:solidFill>
                <a:effectLst/>
              </a:rPr>
              <a:t>DBSCAN (Density-Based Spatial Clustering of Applications with Noise)</a:t>
            </a:r>
            <a:r>
              <a:rPr lang="el-GR" b="1" i="0" dirty="0">
                <a:solidFill>
                  <a:schemeClr val="accent6">
                    <a:lumMod val="40000"/>
                    <a:lumOff val="60000"/>
                  </a:schemeClr>
                </a:solidFill>
                <a:effectLst/>
              </a:rPr>
              <a:t> </a:t>
            </a:r>
            <a:r>
              <a:rPr lang="el-GR" b="1" i="0" dirty="0">
                <a:solidFill>
                  <a:srgbClr val="D1D5DB"/>
                </a:solidFill>
                <a:effectLst/>
              </a:rPr>
              <a:t>–</a:t>
            </a:r>
            <a:br>
              <a:rPr lang="el-GR" b="1" i="0" dirty="0">
                <a:solidFill>
                  <a:srgbClr val="D1D5DB"/>
                </a:solidFill>
                <a:effectLst/>
              </a:rPr>
            </a:br>
            <a:r>
              <a:rPr lang="el-GR" b="1" i="0" dirty="0">
                <a:solidFill>
                  <a:srgbClr val="D1D5DB"/>
                </a:solidFill>
                <a:effectLst/>
              </a:rPr>
              <a:t>Χωρική ομαδοποίηση εφαρμογών με θόρυβο βάσει πυκνότητας</a:t>
            </a:r>
            <a:r>
              <a:rPr lang="en-US" b="1" i="0" dirty="0">
                <a:solidFill>
                  <a:srgbClr val="D1D5DB"/>
                </a:solidFill>
                <a:effectLst/>
              </a:rPr>
              <a:t>:</a:t>
            </a:r>
            <a:endParaRPr lang="en-US" b="0" i="0" dirty="0">
              <a:solidFill>
                <a:srgbClr val="D1D5DB"/>
              </a:solidFill>
              <a:effectLst/>
            </a:endParaRPr>
          </a:p>
          <a:p>
            <a:pPr lvl="1"/>
            <a:r>
              <a:rPr lang="el-GR" dirty="0">
                <a:solidFill>
                  <a:srgbClr val="D1D5DB"/>
                </a:solidFill>
              </a:rPr>
              <a:t>Ομαδοποιεί σημεία δεδομένων με βάση την πυκνότητά τους</a:t>
            </a:r>
            <a:r>
              <a:rPr lang="en-US" b="0" i="0" dirty="0">
                <a:solidFill>
                  <a:srgbClr val="D1D5DB"/>
                </a:solidFill>
                <a:effectLst/>
              </a:rPr>
              <a:t>.</a:t>
            </a:r>
          </a:p>
          <a:p>
            <a:pPr lvl="1"/>
            <a:r>
              <a:rPr lang="el-GR" dirty="0">
                <a:solidFill>
                  <a:srgbClr val="D1D5DB"/>
                </a:solidFill>
              </a:rPr>
              <a:t>Μπορεί να ανακαλύψει συστάδες αυθαίρετων σχημάτων και είναι λιγότερο ευαίσθητο σε ακραίες τιμές</a:t>
            </a:r>
            <a:r>
              <a:rPr lang="en-US" b="0" i="0" dirty="0">
                <a:solidFill>
                  <a:srgbClr val="D1D5DB"/>
                </a:solidFill>
                <a:effectLst/>
              </a:rPr>
              <a:t>.</a:t>
            </a:r>
          </a:p>
          <a:p>
            <a:pPr lvl="1"/>
            <a:r>
              <a:rPr lang="el-GR" dirty="0">
                <a:solidFill>
                  <a:srgbClr val="D1D5DB"/>
                </a:solidFill>
              </a:rPr>
              <a:t>Ορίζει τις συστάδες ως πυκνές περιοχές που χωρίζονται από αραιότερες περιοχές</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260456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s Clustering and How Does It Work? |KNIME">
            <a:extLst>
              <a:ext uri="{FF2B5EF4-FFF2-40B4-BE49-F238E27FC236}">
                <a16:creationId xmlns:a16="http://schemas.microsoft.com/office/drawing/2014/main" id="{7B345BB7-7B95-5E3D-A60E-72D349580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73" y="995198"/>
            <a:ext cx="7074775" cy="3537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70164E-7CBE-36C1-49F0-D7407A830B61}"/>
              </a:ext>
            </a:extLst>
          </p:cNvPr>
          <p:cNvSpPr txBox="1"/>
          <p:nvPr/>
        </p:nvSpPr>
        <p:spPr>
          <a:xfrm>
            <a:off x="2385847" y="5265682"/>
            <a:ext cx="7483366" cy="369332"/>
          </a:xfrm>
          <a:prstGeom prst="rect">
            <a:avLst/>
          </a:prstGeom>
          <a:noFill/>
        </p:spPr>
        <p:txBody>
          <a:bodyPr wrap="square" rtlCol="0">
            <a:spAutoFit/>
          </a:bodyPr>
          <a:lstStyle/>
          <a:p>
            <a:pPr algn="ctr"/>
            <a:r>
              <a:rPr lang="el-GR" dirty="0"/>
              <a:t>Ιεραρχική </a:t>
            </a:r>
            <a:r>
              <a:rPr lang="el-GR" dirty="0" err="1"/>
              <a:t>συσταδοποίηση</a:t>
            </a:r>
            <a:endParaRPr lang="el-GR" dirty="0"/>
          </a:p>
        </p:txBody>
      </p:sp>
      <p:pic>
        <p:nvPicPr>
          <p:cNvPr id="5124" name="Picture 4" descr="ML">
            <a:extLst>
              <a:ext uri="{FF2B5EF4-FFF2-40B4-BE49-F238E27FC236}">
                <a16:creationId xmlns:a16="http://schemas.microsoft.com/office/drawing/2014/main" id="{29B940D2-291D-63EB-3C0C-8E1D090F0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917" y="559347"/>
            <a:ext cx="3790593" cy="440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12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nsity-Based Spatial Clustering of Applications with Noise (DBSCAN)">
            <a:extLst>
              <a:ext uri="{FF2B5EF4-FFF2-40B4-BE49-F238E27FC236}">
                <a16:creationId xmlns:a16="http://schemas.microsoft.com/office/drawing/2014/main" id="{284986F4-6D1D-C5FD-3BD3-89202F3ED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034" y="262759"/>
            <a:ext cx="5667931" cy="5528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BC820F-A2C8-A0AF-D476-0E14DB463F0B}"/>
              </a:ext>
            </a:extLst>
          </p:cNvPr>
          <p:cNvSpPr txBox="1"/>
          <p:nvPr/>
        </p:nvSpPr>
        <p:spPr>
          <a:xfrm>
            <a:off x="9301655" y="2417379"/>
            <a:ext cx="2375338" cy="369332"/>
          </a:xfrm>
          <a:prstGeom prst="rect">
            <a:avLst/>
          </a:prstGeom>
          <a:noFill/>
        </p:spPr>
        <p:txBody>
          <a:bodyPr wrap="square" rtlCol="0">
            <a:spAutoFit/>
          </a:bodyPr>
          <a:lstStyle/>
          <a:p>
            <a:r>
              <a:rPr lang="en-US" dirty="0"/>
              <a:t>DBSCAN</a:t>
            </a:r>
            <a:endParaRPr lang="el-GR" dirty="0"/>
          </a:p>
        </p:txBody>
      </p:sp>
    </p:spTree>
    <p:extLst>
      <p:ext uri="{BB962C8B-B14F-4D97-AF65-F5344CB8AC3E}">
        <p14:creationId xmlns:p14="http://schemas.microsoft.com/office/powerpoint/2010/main" val="231787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370B02-A2B1-D4B6-E7AC-D0ABB5E128F2}"/>
              </a:ext>
            </a:extLst>
          </p:cNvPr>
          <p:cNvSpPr>
            <a:spLocks noGrp="1"/>
          </p:cNvSpPr>
          <p:nvPr>
            <p:ph type="title"/>
          </p:nvPr>
        </p:nvSpPr>
        <p:spPr>
          <a:xfrm>
            <a:off x="838200" y="365125"/>
            <a:ext cx="10515600" cy="843565"/>
          </a:xfrm>
        </p:spPr>
        <p:txBody>
          <a:bodyPr/>
          <a:lstStyle/>
          <a:p>
            <a:r>
              <a:rPr lang="el-GR" dirty="0"/>
              <a:t>Κυριότερες μέθοδοι (2)</a:t>
            </a:r>
          </a:p>
        </p:txBody>
      </p:sp>
      <p:sp>
        <p:nvSpPr>
          <p:cNvPr id="3" name="Θέση περιεχομένου 2">
            <a:extLst>
              <a:ext uri="{FF2B5EF4-FFF2-40B4-BE49-F238E27FC236}">
                <a16:creationId xmlns:a16="http://schemas.microsoft.com/office/drawing/2014/main" id="{03D5FA6D-7C82-29F6-8183-6C1DE287A1E8}"/>
              </a:ext>
            </a:extLst>
          </p:cNvPr>
          <p:cNvSpPr>
            <a:spLocks noGrp="1"/>
          </p:cNvSpPr>
          <p:nvPr>
            <p:ph idx="1"/>
          </p:nvPr>
        </p:nvSpPr>
        <p:spPr>
          <a:xfrm>
            <a:off x="977462" y="1429407"/>
            <a:ext cx="10376338" cy="4747556"/>
          </a:xfrm>
        </p:spPr>
        <p:txBody>
          <a:bodyPr>
            <a:normAutofit fontScale="70000" lnSpcReduction="20000"/>
          </a:bodyPr>
          <a:lstStyle/>
          <a:p>
            <a:pPr marL="273050" indent="-273050" algn="l">
              <a:buFont typeface="+mj-lt"/>
              <a:buAutoNum type="arabicPeriod" startAt="4"/>
            </a:pPr>
            <a:r>
              <a:rPr lang="el-GR" b="1" i="0" dirty="0">
                <a:solidFill>
                  <a:schemeClr val="accent6">
                    <a:lumMod val="40000"/>
                    <a:lumOff val="60000"/>
                  </a:schemeClr>
                </a:solidFill>
                <a:effectLst/>
              </a:rPr>
              <a:t>Μέση μετατόπιση (</a:t>
            </a:r>
            <a:r>
              <a:rPr lang="en-US" b="1" i="0" dirty="0">
                <a:solidFill>
                  <a:schemeClr val="accent6">
                    <a:lumMod val="40000"/>
                    <a:lumOff val="60000"/>
                  </a:schemeClr>
                </a:solidFill>
                <a:effectLst/>
              </a:rPr>
              <a:t>Mean Shift</a:t>
            </a:r>
            <a:r>
              <a:rPr lang="el-GR" b="1" i="0" dirty="0">
                <a:solidFill>
                  <a:schemeClr val="accent6">
                    <a:lumMod val="40000"/>
                    <a:lumOff val="60000"/>
                  </a:schemeClr>
                </a:solidFill>
                <a:effectLst/>
              </a:rPr>
              <a:t>)</a:t>
            </a:r>
            <a:r>
              <a:rPr lang="en-US" b="1" i="0" dirty="0">
                <a:solidFill>
                  <a:srgbClr val="D1D5DB"/>
                </a:solidFill>
                <a:effectLst/>
              </a:rPr>
              <a:t>:</a:t>
            </a:r>
            <a:endParaRPr lang="en-US" b="0" i="0" dirty="0">
              <a:solidFill>
                <a:srgbClr val="D1D5DB"/>
              </a:solidFill>
              <a:effectLst/>
            </a:endParaRPr>
          </a:p>
          <a:p>
            <a:pPr lvl="1"/>
            <a:r>
              <a:rPr lang="el-GR" dirty="0">
                <a:solidFill>
                  <a:srgbClr val="D1D5DB"/>
                </a:solidFill>
              </a:rPr>
              <a:t>Ένας μη παραμετρικός αλγόριθμος ομαδοποίησης που δεν απαιτεί τον καθορισμό του αριθμού των ομάδων.
Μετατοπίζει επαναληπτικά τα σημεία δεδομένων προς τη κορυφή της κατανομής</a:t>
            </a:r>
            <a:r>
              <a:rPr lang="en-US" b="0" i="0" dirty="0">
                <a:solidFill>
                  <a:srgbClr val="D1D5DB"/>
                </a:solidFill>
                <a:effectLst/>
              </a:rPr>
              <a:t>.</a:t>
            </a:r>
          </a:p>
          <a:p>
            <a:pPr lvl="1"/>
            <a:r>
              <a:rPr lang="el-GR" dirty="0">
                <a:solidFill>
                  <a:srgbClr val="D1D5DB"/>
                </a:solidFill>
              </a:rPr>
              <a:t>Κατάλληλη για σύνολα δεδομένων με ακανόνιστα σχήματα και ποικίλες πυκνότητες</a:t>
            </a:r>
            <a:r>
              <a:rPr lang="en-US" b="0" i="0" dirty="0">
                <a:solidFill>
                  <a:srgbClr val="D1D5DB"/>
                </a:solidFill>
                <a:effectLst/>
              </a:rPr>
              <a:t>.</a:t>
            </a:r>
          </a:p>
          <a:p>
            <a:pPr marL="273050" indent="-273050" algn="l">
              <a:buFont typeface="+mj-lt"/>
              <a:buAutoNum type="arabicPeriod" startAt="4"/>
            </a:pPr>
            <a:r>
              <a:rPr lang="el-GR" b="1" i="0" dirty="0" err="1">
                <a:solidFill>
                  <a:schemeClr val="accent6">
                    <a:lumMod val="40000"/>
                    <a:lumOff val="60000"/>
                  </a:schemeClr>
                </a:solidFill>
                <a:effectLst/>
              </a:rPr>
              <a:t>Γκαουσιανά</a:t>
            </a:r>
            <a:r>
              <a:rPr lang="el-GR" b="1" i="0" dirty="0">
                <a:solidFill>
                  <a:schemeClr val="accent6">
                    <a:lumMod val="40000"/>
                    <a:lumOff val="60000"/>
                  </a:schemeClr>
                </a:solidFill>
                <a:effectLst/>
              </a:rPr>
              <a:t> Μοντέλα Μίξης (</a:t>
            </a:r>
            <a:r>
              <a:rPr lang="en-US" b="1" i="0" dirty="0">
                <a:solidFill>
                  <a:schemeClr val="accent6">
                    <a:lumMod val="40000"/>
                    <a:lumOff val="60000"/>
                  </a:schemeClr>
                </a:solidFill>
                <a:effectLst/>
              </a:rPr>
              <a:t>Gaussian Mixture Models </a:t>
            </a:r>
            <a:r>
              <a:rPr lang="el-GR" b="1" i="0" dirty="0">
                <a:solidFill>
                  <a:schemeClr val="accent6">
                    <a:lumMod val="40000"/>
                    <a:lumOff val="60000"/>
                  </a:schemeClr>
                </a:solidFill>
                <a:effectLst/>
              </a:rPr>
              <a:t>- </a:t>
            </a:r>
            <a:r>
              <a:rPr lang="en-US" b="1" i="0" dirty="0">
                <a:solidFill>
                  <a:schemeClr val="accent6">
                    <a:lumMod val="40000"/>
                    <a:lumOff val="60000"/>
                  </a:schemeClr>
                </a:solidFill>
                <a:effectLst/>
              </a:rPr>
              <a:t>GMM) - Expectation-Maximization Clustering</a:t>
            </a:r>
            <a:r>
              <a:rPr lang="en-US" b="1" i="0" dirty="0">
                <a:solidFill>
                  <a:srgbClr val="D1D5DB"/>
                </a:solidFill>
                <a:effectLst/>
              </a:rPr>
              <a:t>:</a:t>
            </a:r>
            <a:endParaRPr lang="en-US" b="0" i="0" dirty="0">
              <a:solidFill>
                <a:srgbClr val="D1D5DB"/>
              </a:solidFill>
              <a:effectLst/>
            </a:endParaRPr>
          </a:p>
          <a:p>
            <a:pPr lvl="1"/>
            <a:r>
              <a:rPr lang="el-GR" dirty="0">
                <a:solidFill>
                  <a:srgbClr val="D1D5DB"/>
                </a:solidFill>
              </a:rPr>
              <a:t>Υποθέτει ότι τα δεδομένα παράγονται από ένα μείγμα διαφόρων κατανομών </a:t>
            </a:r>
            <a:r>
              <a:rPr lang="el-GR" dirty="0" err="1">
                <a:solidFill>
                  <a:srgbClr val="D1D5DB"/>
                </a:solidFill>
              </a:rPr>
              <a:t>Gauss</a:t>
            </a:r>
            <a:r>
              <a:rPr lang="en-US" b="0" i="0" dirty="0">
                <a:solidFill>
                  <a:srgbClr val="D1D5DB"/>
                </a:solidFill>
                <a:effectLst/>
              </a:rPr>
              <a:t>.</a:t>
            </a:r>
          </a:p>
          <a:p>
            <a:pPr lvl="1"/>
            <a:r>
              <a:rPr lang="el-GR" dirty="0">
                <a:solidFill>
                  <a:srgbClr val="D1D5DB"/>
                </a:solidFill>
              </a:rPr>
              <a:t>Παρέχει ένα </a:t>
            </a:r>
            <a:r>
              <a:rPr lang="el-GR" dirty="0" err="1">
                <a:solidFill>
                  <a:srgbClr val="D1D5DB"/>
                </a:solidFill>
              </a:rPr>
              <a:t>πιθανοτικό</a:t>
            </a:r>
            <a:r>
              <a:rPr lang="el-GR" dirty="0">
                <a:solidFill>
                  <a:srgbClr val="D1D5DB"/>
                </a:solidFill>
              </a:rPr>
              <a:t> πλαίσιο για την αντιστοίχιση σημείων δεδομένων σε συστάδες</a:t>
            </a:r>
            <a:r>
              <a:rPr lang="en-US" b="0" i="0" dirty="0">
                <a:solidFill>
                  <a:srgbClr val="D1D5DB"/>
                </a:solidFill>
                <a:effectLst/>
              </a:rPr>
              <a:t>.</a:t>
            </a:r>
          </a:p>
          <a:p>
            <a:pPr lvl="1"/>
            <a:r>
              <a:rPr lang="el-GR" dirty="0">
                <a:solidFill>
                  <a:srgbClr val="D1D5DB"/>
                </a:solidFill>
              </a:rPr>
              <a:t>Μπορεί να χειριστεί ελλειπτικές συστάδες και είναι πιο ευέλικτη από την Κ-μέσων</a:t>
            </a:r>
            <a:r>
              <a:rPr lang="en-US" b="0" i="0" dirty="0">
                <a:solidFill>
                  <a:srgbClr val="D1D5DB"/>
                </a:solidFill>
                <a:effectLst/>
              </a:rPr>
              <a:t>.</a:t>
            </a:r>
          </a:p>
          <a:p>
            <a:pPr marL="514350" indent="-514350" algn="l">
              <a:lnSpc>
                <a:spcPct val="120000"/>
              </a:lnSpc>
              <a:buFont typeface="+mj-lt"/>
              <a:buAutoNum type="arabicPeriod" startAt="6"/>
            </a:pPr>
            <a:r>
              <a:rPr lang="en-US" b="1" i="0" dirty="0">
                <a:solidFill>
                  <a:schemeClr val="accent6">
                    <a:lumMod val="40000"/>
                    <a:lumOff val="60000"/>
                  </a:schemeClr>
                </a:solidFill>
                <a:effectLst/>
              </a:rPr>
              <a:t>Fuzzy C-Means (FCM)</a:t>
            </a:r>
            <a:r>
              <a:rPr lang="en-US" b="1" i="0" dirty="0">
                <a:solidFill>
                  <a:srgbClr val="D1D5DB"/>
                </a:solidFill>
                <a:effectLst/>
              </a:rPr>
              <a:t>:</a:t>
            </a:r>
            <a:endParaRPr lang="en-US" b="0" i="0" dirty="0">
              <a:solidFill>
                <a:srgbClr val="D1D5DB"/>
              </a:solidFill>
              <a:effectLst/>
            </a:endParaRPr>
          </a:p>
          <a:p>
            <a:pPr lvl="1">
              <a:lnSpc>
                <a:spcPct val="120000"/>
              </a:lnSpc>
            </a:pPr>
            <a:r>
              <a:rPr lang="el-GR" dirty="0">
                <a:solidFill>
                  <a:srgbClr val="D1D5DB"/>
                </a:solidFill>
              </a:rPr>
              <a:t>Ένας ασαφής αλγόριθμος ομαδοποίησης που βασίζεται στη λογική και εκχωρεί βαθμούς ιδιότητας μέλους σε κάθε σημείο δεδομένων για πολλαπλές συστάδες</a:t>
            </a:r>
            <a:r>
              <a:rPr lang="en-US" b="0" i="0" dirty="0">
                <a:solidFill>
                  <a:srgbClr val="D1D5DB"/>
                </a:solidFill>
                <a:effectLst/>
              </a:rPr>
              <a:t>.</a:t>
            </a:r>
          </a:p>
          <a:p>
            <a:pPr lvl="1">
              <a:lnSpc>
                <a:spcPct val="120000"/>
              </a:lnSpc>
            </a:pPr>
            <a:r>
              <a:rPr lang="el-GR" dirty="0">
                <a:solidFill>
                  <a:srgbClr val="D1D5DB"/>
                </a:solidFill>
              </a:rPr>
              <a:t>Επιτρέπει σε ένα σημείο δεδομένων να ανήκει σε πολλές συστάδες με διαφορετικούς βαθμούς συμμετοχής</a:t>
            </a:r>
            <a:r>
              <a:rPr lang="en-US" b="0" i="0" dirty="0">
                <a:solidFill>
                  <a:srgbClr val="D1D5DB"/>
                </a:solidFill>
                <a:effectLst/>
              </a:rPr>
              <a:t>.</a:t>
            </a:r>
          </a:p>
          <a:p>
            <a:endParaRPr lang="el-GR" dirty="0"/>
          </a:p>
        </p:txBody>
      </p:sp>
    </p:spTree>
    <p:extLst>
      <p:ext uri="{BB962C8B-B14F-4D97-AF65-F5344CB8AC3E}">
        <p14:creationId xmlns:p14="http://schemas.microsoft.com/office/powerpoint/2010/main" val="42111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an Shift Clustering Overview">
            <a:extLst>
              <a:ext uri="{FF2B5EF4-FFF2-40B4-BE49-F238E27FC236}">
                <a16:creationId xmlns:a16="http://schemas.microsoft.com/office/drawing/2014/main" id="{BB290F27-C353-3F87-9B22-C5DC9B767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441" y="244530"/>
            <a:ext cx="8037117" cy="56727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C90452-AD03-A2B3-CA9F-412305387C88}"/>
              </a:ext>
            </a:extLst>
          </p:cNvPr>
          <p:cNvSpPr txBox="1"/>
          <p:nvPr/>
        </p:nvSpPr>
        <p:spPr>
          <a:xfrm>
            <a:off x="10331669" y="2448910"/>
            <a:ext cx="1481959" cy="369332"/>
          </a:xfrm>
          <a:prstGeom prst="rect">
            <a:avLst/>
          </a:prstGeom>
          <a:noFill/>
        </p:spPr>
        <p:txBody>
          <a:bodyPr wrap="square" rtlCol="0">
            <a:spAutoFit/>
          </a:bodyPr>
          <a:lstStyle/>
          <a:p>
            <a:r>
              <a:rPr lang="en-US" dirty="0"/>
              <a:t>Mean Shift</a:t>
            </a:r>
            <a:endParaRPr lang="el-GR" dirty="0"/>
          </a:p>
        </p:txBody>
      </p:sp>
    </p:spTree>
    <p:extLst>
      <p:ext uri="{BB962C8B-B14F-4D97-AF65-F5344CB8AC3E}">
        <p14:creationId xmlns:p14="http://schemas.microsoft.com/office/powerpoint/2010/main" val="31006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aussian Mixture Models vs K-Means. | by K.Kubara | Towards Data Science">
            <a:extLst>
              <a:ext uri="{FF2B5EF4-FFF2-40B4-BE49-F238E27FC236}">
                <a16:creationId xmlns:a16="http://schemas.microsoft.com/office/drawing/2014/main" id="{85EC9A19-AAFD-0C98-7E57-6EAA67596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66" y="262758"/>
            <a:ext cx="3376754" cy="25156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MM: Gaussian Mixture Models — How to Successfully Use It to Cluster Your  Data? | by Saul Dobilas | Towards Data Science">
            <a:extLst>
              <a:ext uri="{FF2B5EF4-FFF2-40B4-BE49-F238E27FC236}">
                <a16:creationId xmlns:a16="http://schemas.microsoft.com/office/drawing/2014/main" id="{0686668D-AB86-12EE-2561-42E3487A2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62" y="262758"/>
            <a:ext cx="7256714" cy="50554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aussian Mixture Models Visually Explained | Anastasia Kireeva">
            <a:extLst>
              <a:ext uri="{FF2B5EF4-FFF2-40B4-BE49-F238E27FC236}">
                <a16:creationId xmlns:a16="http://schemas.microsoft.com/office/drawing/2014/main" id="{1B4C6C15-AB1E-4516-F9F1-C49467204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79" y="2945868"/>
            <a:ext cx="3947927" cy="2960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6E0150-ADBF-8D3A-966F-19A082B54D37}"/>
              </a:ext>
            </a:extLst>
          </p:cNvPr>
          <p:cNvSpPr txBox="1"/>
          <p:nvPr/>
        </p:nvSpPr>
        <p:spPr>
          <a:xfrm>
            <a:off x="5143819" y="5537481"/>
            <a:ext cx="6096000" cy="369332"/>
          </a:xfrm>
          <a:prstGeom prst="rect">
            <a:avLst/>
          </a:prstGeom>
          <a:noFill/>
        </p:spPr>
        <p:txBody>
          <a:bodyPr wrap="square">
            <a:spAutoFit/>
          </a:bodyPr>
          <a:lstStyle/>
          <a:p>
            <a:r>
              <a:rPr lang="en-US" b="1" i="0" dirty="0">
                <a:solidFill>
                  <a:schemeClr val="accent6">
                    <a:lumMod val="40000"/>
                    <a:lumOff val="60000"/>
                  </a:schemeClr>
                </a:solidFill>
                <a:effectLst/>
              </a:rPr>
              <a:t>Gaussian Mixture Models </a:t>
            </a:r>
            <a:endParaRPr lang="el-GR" dirty="0"/>
          </a:p>
        </p:txBody>
      </p:sp>
    </p:spTree>
    <p:extLst>
      <p:ext uri="{BB962C8B-B14F-4D97-AF65-F5344CB8AC3E}">
        <p14:creationId xmlns:p14="http://schemas.microsoft.com/office/powerpoint/2010/main" val="26383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Βάθος</Template>
  <TotalTime>4162</TotalTime>
  <Words>2071</Words>
  <Application>Microsoft Office PowerPoint</Application>
  <PresentationFormat>Ευρεία οθόνη</PresentationFormat>
  <Paragraphs>114</Paragraphs>
  <Slides>26</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26</vt:i4>
      </vt:variant>
    </vt:vector>
  </HeadingPairs>
  <TitlesOfParts>
    <vt:vector size="33" baseType="lpstr">
      <vt:lpstr>Arial</vt:lpstr>
      <vt:lpstr>Bahnschrift Light</vt:lpstr>
      <vt:lpstr>Calibri</vt:lpstr>
      <vt:lpstr>Cera Pro</vt:lpstr>
      <vt:lpstr>Corbel</vt:lpstr>
      <vt:lpstr>Söhne</vt:lpstr>
      <vt:lpstr>Βάθος</vt:lpstr>
      <vt:lpstr>Εφαρμογές  Τεχνητής Νοημοσύνης στη  Μηχανική Ορυκτών Πόρων</vt:lpstr>
      <vt:lpstr>Παρουσίαση του PowerPoint</vt:lpstr>
      <vt:lpstr>Γενικά</vt:lpstr>
      <vt:lpstr>Κυριότερες μέθοδοι (1)</vt:lpstr>
      <vt:lpstr>Παρουσίαση του PowerPoint</vt:lpstr>
      <vt:lpstr>Παρουσίαση του PowerPoint</vt:lpstr>
      <vt:lpstr>Κυριότερες μέθοδοι (2)</vt:lpstr>
      <vt:lpstr>Παρουσίαση του PowerPoint</vt:lpstr>
      <vt:lpstr>Παρουσίαση του PowerPoint</vt:lpstr>
      <vt:lpstr>Κυριότερες μέθοδοι (3)</vt:lpstr>
      <vt:lpstr>Συσταδοποίηση Κ μέσων</vt:lpstr>
      <vt:lpstr>Παρουσίαση του PowerPoint</vt:lpstr>
      <vt:lpstr>Ιστορικό μεθόδου Κ μέσων</vt:lpstr>
      <vt:lpstr>Βήματα μεθόδου Κ μέσων</vt:lpstr>
      <vt:lpstr>Παρουσίαση του PowerPoint</vt:lpstr>
      <vt:lpstr>Παρουσίαση του PowerPoint</vt:lpstr>
      <vt:lpstr>Χαρακτηριστικά και θέματα της μεθόδου Κ μέσων</vt:lpstr>
      <vt:lpstr>Παραλλαγές της μεθόδου Κ-μέσων (1)</vt:lpstr>
      <vt:lpstr>Παραλλαγές της μεθόδου Κ-μέσων (2)</vt:lpstr>
      <vt:lpstr>Παραλλαγές της μεθόδου Κ-μέσων (3)</vt:lpstr>
      <vt:lpstr>Παρουσίαση του PowerPoint</vt:lpstr>
      <vt:lpstr>Εφαρμογή της μεθόδου Κ-μέσων στο SPSS</vt:lpstr>
      <vt:lpstr>Επιλογή αριθμού συστάδων Κ (1)</vt:lpstr>
      <vt:lpstr>Παρουσίαση του PowerPoint</vt:lpstr>
      <vt:lpstr>Επιλογή αριθμού συστάδων Κ (2)</vt:lpstr>
      <vt:lpstr>Σύνοψη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233</cp:revision>
  <dcterms:created xsi:type="dcterms:W3CDTF">2023-08-05T09:36:49Z</dcterms:created>
  <dcterms:modified xsi:type="dcterms:W3CDTF">2023-12-08T15:54:38Z</dcterms:modified>
</cp:coreProperties>
</file>