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7"/>
  </p:notesMasterIdLst>
  <p:sldIdLst>
    <p:sldId id="256" r:id="rId2"/>
    <p:sldId id="286"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3" r:id="rId54"/>
    <p:sldId id="392" r:id="rId55"/>
    <p:sldId id="266" r:id="rId56"/>
  </p:sldIdLst>
  <p:sldSz cx="9144000" cy="5143500" type="screen16x9"/>
  <p:notesSz cx="6858000" cy="9144000"/>
  <p:embeddedFontLst>
    <p:embeddedFont>
      <p:font typeface="Arvo" panose="020B060402020202020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Roboto Condensed" panose="02000000000000000000" pitchFamily="2" charset="0"/>
      <p:regular r:id="rId66"/>
      <p:bold r:id="rId67"/>
      <p:italic r:id="rId68"/>
      <p:boldItalic r:id="rId69"/>
    </p:embeddedFont>
    <p:embeddedFont>
      <p:font typeface="Roboto Condensed Light"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6" d="100"/>
          <a:sy n="106" d="100"/>
        </p:scale>
        <p:origin x="78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21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58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99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871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13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20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09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69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65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1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377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79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673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271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70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26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386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170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00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47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548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044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17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45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54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137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218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508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034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426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51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74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543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373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262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428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11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692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68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258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9900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77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781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878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676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993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911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86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05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7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03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44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algn="ctr">
              <a:lnSpc>
                <a:spcPct val="107000"/>
              </a:lnSpc>
              <a:spcAft>
                <a:spcPts val="800"/>
              </a:spcAft>
            </a:pPr>
            <a:br>
              <a:rPr lang="el-GR" sz="2400" dirty="0">
                <a:latin typeface="Calibri" panose="020F0502020204030204" pitchFamily="34" charset="0"/>
                <a:ea typeface="Calibri" panose="020F0502020204030204" pitchFamily="34" charset="0"/>
                <a:cs typeface="Times New Roman" panose="02020603050405020304" pitchFamily="18" charset="0"/>
              </a:rPr>
            </a:br>
            <a:br>
              <a:rPr lang="el-GR" sz="2800" dirty="0">
                <a:latin typeface="Calibri" panose="020F0502020204030204" pitchFamily="34" charset="0"/>
                <a:ea typeface="Calibri" panose="020F0502020204030204" pitchFamily="34" charset="0"/>
                <a:cs typeface="Times New Roman" panose="02020603050405020304" pitchFamily="18" charset="0"/>
              </a:rPr>
            </a:br>
            <a:r>
              <a:rPr lang="el-GR" sz="2800" dirty="0">
                <a:latin typeface="Calibri" panose="020F0502020204030204" pitchFamily="34" charset="0"/>
                <a:ea typeface="Calibri" panose="020F0502020204030204" pitchFamily="34" charset="0"/>
                <a:cs typeface="Times New Roman" panose="02020603050405020304" pitchFamily="18" charset="0"/>
              </a:rPr>
              <a:t>Τα ψηφιακά εκπαιδευτικά υλικά και η εκπαίδευση των εκπαιδευτικών</a:t>
            </a:r>
            <a:br>
              <a:rPr lang="el-GR" sz="2800" dirty="0">
                <a:latin typeface="Calibri" panose="020F0502020204030204" pitchFamily="34" charset="0"/>
                <a:ea typeface="Calibri" panose="020F0502020204030204" pitchFamily="34" charset="0"/>
                <a:cs typeface="Times New Roman" panose="02020603050405020304" pitchFamily="18" charset="0"/>
              </a:rPr>
            </a:br>
            <a:br>
              <a:rPr lang="el-GR" sz="3200" dirty="0"/>
            </a:br>
            <a:endParaRPr sz="3200" dirty="0"/>
          </a:p>
        </p:txBody>
      </p:sp>
      <p:sp>
        <p:nvSpPr>
          <p:cNvPr id="44033" name="Rectangle 1"/>
          <p:cNvSpPr>
            <a:spLocks noChangeArrowheads="1"/>
          </p:cNvSpPr>
          <p:nvPr/>
        </p:nvSpPr>
        <p:spPr bwMode="auto">
          <a:xfrm>
            <a:off x="0" y="107721"/>
            <a:ext cx="8501090" cy="113877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771550"/>
            <a:ext cx="7848872" cy="3600400"/>
          </a:xfrm>
          <a:prstGeom prst="rect">
            <a:avLst/>
          </a:prstGeom>
        </p:spPr>
        <p:txBody>
          <a:bodyPr spcFirstLastPara="1" wrap="square" lIns="91425" tIns="91425" rIns="91425" bIns="91425" anchor="ctr" anchorCtr="0">
            <a:noAutofit/>
          </a:bodyPr>
          <a:lstStyle/>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Ως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ψηφιακό πρόγραμμα σπουδών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digital curriculum</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χαρακτηρίζεται οποιοδήποτε ψηφιακό περιεχόμενο που μπορεί να λάβει διάφορες μορφές στο πλαίσιο προώθησης του προγράμματος σπουδών και επίτευξης των επιθυμητών εκπαιδευτικών στόχων. Ως έννοια συμπεριλαμβάνει οποιοδήποτε ψηφιακό μέσο που δημιουργείται σε μορφή ανοιχτού κώδικα,  διαθέσιμο και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προσβάσιμο</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στους μαθητές ανά πάσα χρονική στιγμή. Το ψηφιακό αυτό μέσο μπορεί να είναι κάθε μορφή πληροφορίας που αποθηκεύεται ψηφιακά και είναι σε θέση να προσπελαστεί μέσω πολλαπλών πηγών, συμπεριλαμβανομένων των δωρεάν διαδικτυακών πόρων, των συνδρομητικά διαθέσιμων πηγών και των λοιπών ψηφιακών συσκευών. </a:t>
            </a: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103286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771550"/>
            <a:ext cx="8208912" cy="3600400"/>
          </a:xfrm>
          <a:prstGeom prst="rect">
            <a:avLst/>
          </a:prstGeom>
        </p:spPr>
        <p:txBody>
          <a:bodyPr spcFirstLastPara="1" wrap="square" lIns="91425" tIns="91425" rIns="91425" bIns="91425" anchor="ctr" anchorCtr="0">
            <a:noAutofit/>
          </a:bodyPr>
          <a:lstStyle/>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ο όρος ψηφιακό μέσο δύναται να συμπεριλάβει κείμενο, γραφικά, ήχο, βίντεο, διαδικτυακές εφαρμογές και οποιαδήποτε άλλη τεχνολογία είναι σε θέση να αξιοποιηθεί κατά τη διαμόρφωση και προώθηση του ψηφιακού προγράμματος σπουδών. Θα πρέπει να σημειωθεί ότι οι μαθητές μπορούν να χρησιμοποιούν και πρόσθετα ψηφιακά μέσα στο πλαίσιο ενός συστήματος πρόσβασης και κοινής χρήσης μαθησιακού υλικού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Tatnall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Kereteletswe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Visscher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2011; Martin, 2015;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Al-Awidi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Aldhafeeri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2017)</a:t>
            </a:r>
          </a:p>
          <a:p>
            <a:pPr marL="76200" indent="0" algn="just">
              <a:spcBef>
                <a:spcPts val="600"/>
              </a:spcBef>
              <a:spcAft>
                <a:spcPts val="600"/>
              </a:spcAft>
              <a:buNone/>
            </a:pP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234917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771550"/>
            <a:ext cx="8208912" cy="3600400"/>
          </a:xfrm>
          <a:prstGeom prst="rect">
            <a:avLst/>
          </a:prstGeom>
        </p:spPr>
        <p:txBody>
          <a:bodyPr spcFirstLastPara="1" wrap="square" lIns="91425" tIns="91425" rIns="91425" bIns="91425" anchor="ctr" anchorCtr="0">
            <a:noAutofit/>
          </a:bodyPr>
          <a:lstStyle/>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Ως εκ τούτου, το ψηφιακό πρόγραμμα σπουδών μπορεί να γίνει αντιληπτό ως ο τρόπος διοχέτευσης ψηφιακού διδακτικού υλικού στο σχολικό και το περιβάλλον του σπιτιού μέσω του διαδικτύου, παρέχοντας σε μαθητές και εκπαιδευτικούς τη δυνατότητα να διευρύνουν τους γνωστικούς τους ορίζοντες, στοχεύοντας στην εξασφάλιση μιας κυρίαρχης ψηφιακής συνιστώσας σε κάθε έκφανση της διδασκαλίας και μάθησης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Scanlon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Buckingham</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2003;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Abbey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2009;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Micu</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2019)</a:t>
            </a: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384551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771550"/>
            <a:ext cx="8208912" cy="3600400"/>
          </a:xfrm>
          <a:prstGeom prst="rect">
            <a:avLst/>
          </a:prstGeom>
        </p:spPr>
        <p:txBody>
          <a:bodyPr spcFirstLastPara="1" wrap="square" lIns="91425" tIns="91425" rIns="91425" bIns="91425" anchor="ctr" anchorCtr="0">
            <a:noAutofit/>
          </a:bodyPr>
          <a:lstStyle/>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H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ψηφιοποίηση</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της εκπαίδευσης κάνει ολοένα και πιο αισθητή την παρουσία της στη χρήση διαφορετικών πηγών πληροφοριών, στη δυνατότητα ευρείας διάδοσης ιδεών και στη μετάβαση από παραδοσιακές σε καινοτόμες μορφές μάθησης, όπως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Micu</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2019):</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μικτή μάθηση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blended</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learning</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αντεστραμμένες τάξεις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flipped</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classrooms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παιγνιοποίηση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gamification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κινητή μάθηση (m-</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learning</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398091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987574"/>
            <a:ext cx="8208912" cy="3600400"/>
          </a:xfrm>
          <a:prstGeom prst="rect">
            <a:avLst/>
          </a:prstGeom>
        </p:spPr>
        <p:txBody>
          <a:bodyPr spcFirstLastPara="1" wrap="square" lIns="91425" tIns="91425" rIns="91425" bIns="91425" anchor="ctr" anchorCtr="0">
            <a:noAutofit/>
          </a:bodyPr>
          <a:lstStyle/>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Κατά την υλοποίηση του προγράμματος σπουδών αξιοποιείται πληθώρα διδακτικών και μαθησιακών πόρων, μεταξύ των πόρων αυτών συγκαταλέγονται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Pepin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Gueudet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Burkholder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Arnillas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Cauthen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2018):</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Πηγές κειμένου, όπως εγχειρίδια, διδακτικές οδηγίες, φύλλα εργασίας, σημειώσεις, τεστ.</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Άλλοι υλικοί πόροι, όπως διδακτικά βοηθήματα, αριθμομηχανές.</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Ψηφιακοί πόροι βασισμένοι στις ΤΠΕ.</a:t>
            </a:r>
          </a:p>
          <a:p>
            <a:pPr indent="0" algn="just">
              <a:lnSpc>
                <a:spcPct val="150000"/>
              </a:lnSpc>
              <a:spcAft>
                <a:spcPts val="300"/>
              </a:spcAft>
              <a:buNone/>
            </a:pP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317847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79512" y="843558"/>
            <a:ext cx="8208912" cy="3600400"/>
          </a:xfrm>
          <a:prstGeom prst="rect">
            <a:avLst/>
          </a:prstGeom>
        </p:spPr>
        <p:txBody>
          <a:bodyPr spcFirstLastPara="1" wrap="square" lIns="91425" tIns="91425" rIns="91425" bIns="91425" anchor="ctr" anchorCtr="0">
            <a:noAutofit/>
          </a:bodyPr>
          <a:lstStyle/>
          <a:p>
            <a:pPr indent="0" algn="ctr">
              <a:spcAft>
                <a:spcPts val="3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Ψηφιακοί πόροι προγράμματος σπουδών (</a:t>
            </a:r>
            <a:r>
              <a:rPr lang="el-GR" sz="2000" b="1" dirty="0" err="1">
                <a:effectLst/>
                <a:latin typeface="Times New Roman" panose="02020603050405020304" pitchFamily="18" charset="0"/>
                <a:ea typeface="Calibri" panose="020F0502020204030204" pitchFamily="34" charset="0"/>
                <a:cs typeface="Times New Roman" panose="02020603050405020304" pitchFamily="18" charset="0"/>
              </a:rPr>
              <a:t>Digital</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b="1" dirty="0" err="1">
                <a:effectLst/>
                <a:latin typeface="Times New Roman" panose="02020603050405020304" pitchFamily="18" charset="0"/>
                <a:ea typeface="Calibri" panose="020F0502020204030204" pitchFamily="34" charset="0"/>
                <a:cs typeface="Times New Roman" panose="02020603050405020304" pitchFamily="18" charset="0"/>
              </a:rPr>
              <a:t>Curriculum</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b="1" dirty="0" err="1">
                <a:effectLst/>
                <a:latin typeface="Times New Roman" panose="02020603050405020304" pitchFamily="18" charset="0"/>
                <a:ea typeface="Calibri" panose="020F0502020204030204" pitchFamily="34" charset="0"/>
                <a:cs typeface="Times New Roman" panose="02020603050405020304" pitchFamily="18" charset="0"/>
              </a:rPr>
              <a:t>Resources</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-DCR)</a:t>
            </a:r>
          </a:p>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Ως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ψηφιακοί πόροι προγράμματος σπουδών </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digital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curriculum</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resources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-DCR) μπορούν να χαρακτηριστούν όλοι εκείνα τα ηλεκτρονικά/ψηφιακά υλικά που αξιοποιούνται από εκπαιδευτικούς και μαθητές κατά την αλληλεπίδρασή τους με ηλεκτρονικά μέσα διδασκαλίας και μάθησης, είναι διαθέσιμα και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προσβάσιμα</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ανά πάσα χρονική στιγμή και σε κάθε χωρικό πλαίσιο, μέσα και έξω από την τάξη. Μεταξύ των ψηφιακών πόρων συγκαταλέγονται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Pepin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Gueudet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2018):</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368090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987574"/>
            <a:ext cx="8208912" cy="3600400"/>
          </a:xfrm>
          <a:prstGeom prst="rect">
            <a:avLst/>
          </a:prstGeom>
        </p:spPr>
        <p:txBody>
          <a:bodyPr spcFirstLastPara="1" wrap="square" lIns="91425" tIns="91425" rIns="91425" bIns="91425" anchor="ctr" anchorCtr="0">
            <a:noAutofit/>
          </a:bodyPr>
          <a:lstStyle/>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Ηλεκτρονικά βιβλία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eBooks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eTextbooks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Ψηφιακό περιεχόμενο σε μορφή κειμένου, λογιστικών φύλλων, PDF </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Ψηφιακές εκπαιδευτικές εφαρμογές και λογισμικά</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Σοβαρά παιχνίδια</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Ιστότοποι</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Ψηφιακές εκπαιδευτικές πλατφόρμες</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Συνεργατικά εργαλεία μάθησης</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Ψηφιακές αξιολογήσεις</a:t>
            </a:r>
          </a:p>
          <a:p>
            <a:pPr indent="0" algn="just">
              <a:lnSpc>
                <a:spcPct val="150000"/>
              </a:lnSpc>
              <a:spcAft>
                <a:spcPts val="300"/>
              </a:spcAft>
              <a:buNone/>
            </a:pP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196412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771550"/>
            <a:ext cx="8208912" cy="3600400"/>
          </a:xfrm>
          <a:prstGeom prst="rect">
            <a:avLst/>
          </a:prstGeom>
        </p:spPr>
        <p:txBody>
          <a:bodyPr spcFirstLastPara="1" wrap="square" lIns="91425" tIns="91425" rIns="91425" bIns="91425" anchor="ctr" anchorCtr="0">
            <a:noAutofit/>
          </a:bodyPr>
          <a:lstStyle/>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Οι σύγχρονοι εκπαιδευτικοί αντιμετωπίζουν τους ψηφιακούς πόρους ως βασικά εργαλεία διαμόρφωσης του προγράμματος σπουδών των μαθημάτων τους και ενθαρρύνονται ολοένα και περισσότερο να βασίζονται σε αυτούς κατά τον διδακτικό τους σχεδιασμό και την προετοιμασία του εκπαιδευτικού υλικού, ενώ και οι μαθητές από την πλευρά τους αξιοποιούν τους συγκεκριμένους πόρους στο πλαίσιο συμμετοχής τους στη μαθησιακή διαδικασία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Pepin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Gueudet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2018).</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68328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771550"/>
            <a:ext cx="8208912" cy="3600400"/>
          </a:xfrm>
          <a:prstGeom prst="rect">
            <a:avLst/>
          </a:prstGeom>
        </p:spPr>
        <p:txBody>
          <a:bodyPr spcFirstLastPara="1" wrap="square" lIns="91425" tIns="91425" rIns="91425" bIns="91425" anchor="ctr" anchorCtr="0">
            <a:noAutofit/>
          </a:bodyPr>
          <a:lstStyle/>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 ψηφιακή τεχνολογία παρέχει σε μαθητές και εκπαιδευτικούς τη δυνατότητα να αλληλοεπιδράσουν με το πρόγραμμα σπουδών μέσω ενός ευρέος φάσματος ψηφιακών συσκευών, μεταξύ των οποίων συγκαταλέγονται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Al-Awidi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Aldhafeeri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2017): </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επιτραπέζιοι και φορητοί υπολογιστές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desktop</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laptops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κινητά τηλέφωνα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smartphones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tablets</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smartboards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ψηφιακές φωτογραφικές μηχανές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digital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cameras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33532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987574"/>
            <a:ext cx="8208912" cy="3600400"/>
          </a:xfrm>
          <a:prstGeom prst="rect">
            <a:avLst/>
          </a:prstGeom>
        </p:spPr>
        <p:txBody>
          <a:bodyPr spcFirstLastPara="1" wrap="square" lIns="91425" tIns="91425" rIns="91425" bIns="91425" anchor="ctr" anchorCtr="0">
            <a:noAutofit/>
          </a:bodyPr>
          <a:lstStyle/>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διατηρώντας την επαφή τους με τους ψηφιακούς πόρους καθ’ όλη τη διάρκεια της μαθησιακής διαδικασίας και εξατομικεύοντας τη μαθησιακή εμπειρία μέσω της χρήσης της τεχνολογίας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Moeller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2011).</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Τα συγκεκριμένα εργαλεία, υπό την προϋπόθεση της αποτελεσματικής τους ενσωμάτωσης στο πρόγραμμα σπουδών, είναι σε θέση να ενισχύσουν ουσιαστικά τη μαθησιακή εμπειρία, παρέχοντας παράλληλα σε μαθητές και εκπαιδευτικούς την ευκαιρία να προσεγγίσουν πρωτογενή μαθησιακά στοιχεία, αξιοποιώντας μεθόδους συλλογής και καταχώρισης δεδομένων, διαδικασίες επικοινωνίας και ανταλλαγής μαθησιακών εμπειριών με τους εκπαιδευτικούς, καθώς και δυνατότητες παρουσίασης και δημοσίευσης των γνώσεων που προσέγγισαν.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420720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987574"/>
            <a:ext cx="7200800" cy="3312368"/>
          </a:xfrm>
          <a:prstGeom prst="rect">
            <a:avLst/>
          </a:prstGeom>
        </p:spPr>
        <p:txBody>
          <a:bodyPr spcFirstLastPara="1" wrap="square" lIns="91425" tIns="91425" rIns="91425" bIns="91425" anchor="ctr" anchorCtr="0">
            <a:noAutofit/>
          </a:bodyPr>
          <a:lstStyle/>
          <a:p>
            <a:pPr marL="76200" indent="0" algn="just">
              <a:lnSpc>
                <a:spcPct val="150000"/>
              </a:lnSpc>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Οι παγκόσμιες μεταρρυθμίσεις στην εκπαίδευση των εκπαιδευτικών στα μαθηματικά, η γρήγορη ανάπτυξη της ψηφιακής μάθησης και η πληθώρα των πηγών ψηφιακής τεχνολογίας παρουσιάζουν μια πρόκληση για τις εκπαιδευτικές πολιτικές και πρακτικές. Η ψηφιακή ‘επανάσταση’ μεταφέρει τα σχολεία και τα Πανεπιστήμια από περιβάλλοντα μάθησης πλούσια σε χαρτί, σε περιβάλλοντα πλούσια σε τεχνολογία και μέσα. </a:t>
            </a:r>
            <a:endParaRPr lang="el-GR" sz="20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467544" y="1131590"/>
            <a:ext cx="8064896" cy="3456384"/>
          </a:xfrm>
          <a:prstGeom prst="rect">
            <a:avLst/>
          </a:prstGeom>
        </p:spPr>
        <p:txBody>
          <a:bodyPr spcFirstLastPara="1" wrap="square" lIns="91425" tIns="91425" rIns="91425" bIns="91425" anchor="ctr" anchorCtr="0">
            <a:noAutofit/>
          </a:bodyPr>
          <a:lstStyle/>
          <a:p>
            <a:pPr indent="0" algn="just">
              <a:lnSpc>
                <a:spcPct val="150000"/>
              </a:lnSpc>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Παράλληλα, ψηφιακοί πόροι όπως το Twitter, τα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ιστολόγια</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blogs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Wikis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το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Youtube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μπορούν να υποστηρίξουν το ψηφιακό πρόγραμμα σπουδών, ενισχύοντας την εμπλοκή, την καθοδήγηση και την αξιολόγηση της μάθησης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Eady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Lockyer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2013;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Al-Awidi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Aldhafeeri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2017).</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120537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ctr">
              <a:spcAft>
                <a:spcPts val="3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Χαρακτηριστικά ψηφιακού προγράμματος σπουδών και των ψηφιακών του πόρων</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Σύγχρονα ερευνητικά δεδομένα καταδεικνύουν ότι η αξιοποίηση ψηφιακού υλικού αναλυτικών προγραμμάτων είναι σε θέση να καταστήσει τη μάθηση πιο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διαδραστική</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προσφέροντας μαθησιακές εμπειρίες πιο ελκυστικές και αποτελεσματικές, συνθήκες μάθησης δυναμικά αναπροσαρμοζόμενες και δυνατότητες διαρκούς αξιολόγησης της μαθησιακής προόδου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Choppin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Carsons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Bory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Cerosaletti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Gillis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2014).</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Σε γενικές γραμμές, τα χαρακτηριστικά των πόρων ψηφιακού προγράμματος σπουδών μπορούν να ομαδοποιηθούν στις ακόλουθες κατηγορίες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Choppin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2014;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Fletcher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Scaffhauser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Levin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2012;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Zhao</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Zhang</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2010):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267941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ctr">
              <a:spcAft>
                <a:spcPts val="3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	Χρήση πολυμέσων</a:t>
            </a:r>
          </a:p>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Επισημαίνεται ότι το ψηφιακό περιεχόμενο μπορεί να ενσωματώσει μια σειρά μέσων που μπορούν να χρησιμοποιηθούν για την επίδειξη ή τη μοντελοποίηση περιεχομένου. Αυτές οι πολλαπλές μορφές των μέσων περιλαμβάνουν "γραφικά υψηλής ευκρίνειας, βίντεο κλιπ, κινούμενα σχέδια, προσομοιώσεις,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διαδραστικά</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μαθήματα, και εικονικά εργαστήρια"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Fletcher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2012, σελ. 6). Η έρευνα έχει δείξει ότι τα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πολυμεσικά</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υλικά έχουν τη δυνατότητα να προσελκύουν τους μαθητές πιο βαθιά από ότι ένας απλός τρόπος επικοινωνίας και μπορούν να προωθούν βαθύτερη μάθηση από ότι το υλικό εκτύπωσης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Mayer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2003).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1487947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3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Ωστόσο, ο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Mayer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δήλωσε επίσης ότι οι πολλαπλές μορφές των μέσων, ιδίως των οπτικών και των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κειμενικών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λειτουργούν καλύτερα όταν βρίσκονται το ένα κοντά στο άλλο και δεν περιλαμβάνουν άσχετες λεπτομέρειες. Τα ευρήματά του δείχνουν ότι δεν είναι απλώς η παρουσία πολυμέσων, αλλά οι τρόποι με τους οποίους συντονίζονται για να μεταφέρουν το περιεχόμενο που καθορίζει τον αντίκτυπό τους στη μάθηση.</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327337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marL="342900" lvl="0" indent="-342900" algn="ctr">
              <a:spcAft>
                <a:spcPts val="1000"/>
              </a:spcAft>
              <a:buFont typeface="Symbol" panose="05050102010706020507" pitchFamily="18" charset="2"/>
              <a:buChar char=""/>
            </a:pPr>
            <a:r>
              <a:rPr lang="el-GR" sz="2000" b="1" dirty="0" err="1">
                <a:effectLst/>
                <a:latin typeface="Times New Roman" panose="02020603050405020304" pitchFamily="18" charset="0"/>
                <a:ea typeface="Calibri" panose="020F0502020204030204" pitchFamily="34" charset="0"/>
                <a:cs typeface="Times New Roman" panose="02020603050405020304" pitchFamily="18" charset="0"/>
              </a:rPr>
              <a:t>Διαδραστικότητα</a:t>
            </a: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Το ψηφιακό περιεχόμενο παρέχει αυξημένη αλληλεπίδραση μεταξύ του μαθητή και του υλικού του προγράμματος σπουδών. Για παράδειγμα, τα ψηφιακά υλικά μπορούν να ενσωματώσουν μη γραμμικά μέσα όπως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υπερσυνδεδεμένο</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κείμενο που επιτρέπουν στον χρήστη να κινείται γύρω από ένα κείμενο με οποιαδήποτε ακολουθία επιλέγει ή να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αλληλεπιδρά</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ουσιαστικά με άλλους καθώς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αλληλεπιδρούν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με το κείμενο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Kraidy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2002).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355657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Άλλες μορφές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διαδραστικότητας</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των ψηφιακών υλικών περιλαμβάνουν τη συλλογή υλικού από το δίκτυο για ιδέες έρευνας ή τη δημιουργία παρουσιάσεων, το σχεδιασμό νέου περιεχομένου και την ανάρτηση περιεχομένου στο δίκτυο (</a:t>
            </a:r>
            <a:r>
              <a:rPr kumimoji="0" lang="en-US"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Zhao et al</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2010). </a:t>
            </a:r>
          </a:p>
          <a:p>
            <a:pPr marL="0" lvl="0"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Το επίπεδο της αλληλεπίδρασης σε ένα ψηφιακό περιβάλλον μπορεί να χαρακτηριστεί από το βαθμό στον οποίο οι μαθητές έχουν ευκαιρίες να κάνουν σημαντικές επιλογές σχετικά με τη φύση και την αλληλουχία του περιεχομένου, καθώς και τις εργασίες στις οποίες συμμετέχει ο μαθητής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Zhao et 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405200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marL="0" lvl="0" indent="0" algn="ctr">
              <a:spcAft>
                <a:spcPts val="1000"/>
              </a:spcAft>
              <a:buNone/>
            </a:pPr>
            <a:r>
              <a:rPr kumimoji="0" lang="el-GR" sz="2000" b="1"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Κοινωνικοποίηση</a:t>
            </a:r>
          </a:p>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Το ψηφιακό υλικό έχει τη δυνατότητα να προσελκύσει τους μαθητές σε συνεργατική ή κοινωνική μάθηση συμπεριλαμβάνοντας στοιχεία όπως πίνακες συζητήσεων,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wiki</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ιστολόγια</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και κοινόχρηστα ηλεκτρονικά έγγραφα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Dalsgaard</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2006;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Zhao</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et</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al</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2010). </a:t>
            </a:r>
          </a:p>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Αυτά τα στοιχεία έχουν τη δυνατότητα να παρέχουν κοινωνικούς πόρους στους μαθητές και να συνδέουν τους μαθητές με κοινότητες πέρα από τη φυσική γειτνίαση με τις τάξεις τους, συμπεριλαμβανομένων εμπειρογνωμόνων ή δασκάλων εκτός από το δικό τους.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extLst>
      <p:ext uri="{BB962C8B-B14F-4D97-AF65-F5344CB8AC3E}">
        <p14:creationId xmlns:p14="http://schemas.microsoft.com/office/powerpoint/2010/main" val="289904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Ο </a:t>
            </a:r>
            <a:r>
              <a:rPr kumimoji="0" lang="sq-AL"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Anderson</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(2005) περιγράφει αυτά τα κοινωνικά οφέλη ως «εργαλεία δικτύου που υποστηρίζουν και ενθαρρύνουν τα άτομα να μάθουν μαζί, διατηρώντας παράλληλα τον ατομικό έλεγχο του χρόνου, του χώρου, της παρουσίας, της δραστηριότητας, της ταυτότητας και της σχέσης τους» (σελ. 4). Οι έρευνες στην τριτοβάθμια εκπαίδευση δείχνουν ότι η αποδοτικότητα που παρέχεται από τα χαρακτηριστικά επικοινωνίας των συστημάτων διαχείρισης μάθησης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LMSs</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όπως το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Blackboard</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και το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WebCt</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καθιστούν αυτές τις δυνατότητες πιο πολύτιμες τόσο από τους εκπαιδευτές όσο και από μαθητές σε σχέση με άλλα εκπαιδευτικά χαρακτηριστικά αυτών των συστημάτων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Lonn</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&amp;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Teasley</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2009).</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Tree>
    <p:extLst>
      <p:ext uri="{BB962C8B-B14F-4D97-AF65-F5344CB8AC3E}">
        <p14:creationId xmlns:p14="http://schemas.microsoft.com/office/powerpoint/2010/main" val="427545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marL="0" lvl="0" indent="0" algn="ctr">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1"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Προσαρμογή της μαθησιακής εμπειρίας</a:t>
            </a:r>
          </a:p>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Το ψηφιακό υλικό μπορεί να προσαρμόσει τις μαθησιακές εμπειρίες ώστε να ταιριάζει στις ανάγκες και το στυλ των διάφορων μαθητών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Fletcher</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et</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al</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2012) Το Ηνωμένο Βασίλειο, μέσω των πρωτοβουλιών του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Curriculum</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Online</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and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Digital</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Curriculum</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προκάλεσε την προσαρμογή του ψηφιακού υλικού, δηλώνοντας: «για πρώτη φορά, καθίσταται δυνατό για κάθε μαθητή να μάθει με έναν τρόπο και έναν ρυθμό που του ταιριάζει» (House of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Commons</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2002, σελ. 10-11, όπως αναφέρεται στο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Selwyn</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2007).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Tree>
    <p:extLst>
      <p:ext uri="{BB962C8B-B14F-4D97-AF65-F5344CB8AC3E}">
        <p14:creationId xmlns:p14="http://schemas.microsoft.com/office/powerpoint/2010/main" val="927412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95536" y="771550"/>
            <a:ext cx="7920880" cy="3744416"/>
          </a:xfrm>
          <a:prstGeom prst="rect">
            <a:avLst/>
          </a:prstGeom>
        </p:spPr>
        <p:txBody>
          <a:bodyPr spcFirstLastPara="1" wrap="square" lIns="91425" tIns="91425" rIns="91425" bIns="91425" anchor="ctr" anchorCtr="0">
            <a:noAutofit/>
          </a:bodyPr>
          <a:lstStyle/>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Στις Η.Π.Α., οι υποστηρικτές του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Universal</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Design</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for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Learning</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Meyer</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&amp;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Rose</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2000) τονίζουν την προσαρμογή στο ψηφιακό περιεχόμενο, ειδικά τη δυνατότητα να προσφέρουν επιπλέον υποστήριξη στους μαθητές, όπως απαιτείται. Αυτές οι υποστηρίξεις περιλαμβάνουν πόρους για ευκαιρίες εκμάθησης με σκαλωσιά, όπως εξατομικευμένες ρυθμίσεις για ήχο, βίντεο, γραφικά και κείμενο (</a:t>
            </a:r>
            <a:r>
              <a:rPr kumimoji="0" lang="el-GR" sz="20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Abell</a:t>
            </a: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2006).</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31091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987574"/>
            <a:ext cx="7200800" cy="3312368"/>
          </a:xfrm>
          <a:prstGeom prst="rect">
            <a:avLst/>
          </a:prstGeom>
        </p:spPr>
        <p:txBody>
          <a:bodyPr spcFirstLastPara="1" wrap="square" lIns="91425" tIns="91425" rIns="91425" bIns="91425" anchor="ctr" anchorCtr="0">
            <a:noAutofit/>
          </a:bodyPr>
          <a:lstStyle/>
          <a:p>
            <a:pPr marL="76200" indent="0" algn="just">
              <a:lnSpc>
                <a:spcPct val="150000"/>
              </a:lnSpc>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Το ερώτημα που προκύπτει μέσα σε αυτό το περιβάλλον είναι εάν η τεχνολογία και οι ψηφιακοί πόροι στα σχολεία και τα Πανεπιστήμια θα επιταχύνουν ή θα υπονομεύσουν την εκπαίδευση των εκπαιδευτικών στα μαθηματικά; Για παράδειγμα, η τεχνολογία μπορεί αφενός να βοηθήσει τους μαθητές να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οπτικοποιήσουν</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και να κατανοήσουν βαθύτερα τα μαθηματικά και αφετέρου τους εκπαιδευτικούς να εισέρθουν βαθύτερα στη γνώση των μαθητών και να μοιραστούν την επαγγελματική τους ανάπτυξη σε μια κοινότητα συνδεδεμένη μέσω του διαδικτύου. </a:t>
            </a:r>
            <a:endParaRPr lang="el-GR" sz="20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165788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marL="0" lvl="0" indent="0" algn="ctr">
              <a:spcAft>
                <a:spcPts val="1000"/>
              </a:spcAft>
              <a:buNone/>
            </a:pPr>
            <a:r>
              <a:rPr kumimoji="0" lang="el-GR" sz="2000" b="1"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Συνεχής αξιολόγηση και αναφορά της προόδου των μαθητών</a:t>
            </a:r>
          </a:p>
          <a:p>
            <a:pPr marL="0" lvl="0" indent="0" algn="just">
              <a:spcAft>
                <a:spcPts val="10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Τα ψηφιακά προγράμματα σπουδών μπορούν να ενσωματώσουν μορφές αξιολόγησης ως κανονικό χαρακτηριστικό, επιτρέποντας εύκολη αποθήκευση και γρήγορη αναφορά αποτελεσμάτων. Επί του παρόντος, η συντριπτική πλειονότητα των εκπαιδευτικών στις ΗΠΑ, για παράδειγμα, έχουν ήδη πρόσβαση σε ηλεκτρονικά συστήματα εισόδου ή παρακολούθησης βαθμών (94%) και τα αποτελέσματα των αξιολογήσεων των μαθητών (90%), και από αυτούς τους εκπαιδευτικούς, το 92% μερικές φορές ή συχνά χρησιμοποιούν το σύστημα για τους βαθμούς και το 75% για τις αξιολογήσεις των μαθητών (NCES, 2010).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Tree>
    <p:extLst>
      <p:ext uri="{BB962C8B-B14F-4D97-AF65-F5344CB8AC3E}">
        <p14:creationId xmlns:p14="http://schemas.microsoft.com/office/powerpoint/2010/main" val="385112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Αυτά τα διαδικτυακά συστήματα αξιολόγησης μπορούν να ενσωματώσουν χαρακτηριστικά στις οποίες οι βαθμολογίες των μαθητών μεταφέρονται αυτόματα στον εκπαιδευτικό και ενσωματώνονται στο υλικό των εκδοτών, έτσι ώστε ο εκπαιδευτικός να μπορεί να προσαρμόσει τις οδηγίες του ώστε να ταιριάζουν στις ανάγκες των διάφορων μαθητών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Fletcher et 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2012). Τα αποτελέσματα της αξιολόγησης μπορούν να μεταδοθούν στον εκπαιδευτικό τόσο τα ατομικά όσο και τα ομαδικά αποτελέσματα που επιτρέπουν στους «εκπαιδευτικούς και μαθητές να αξιολογήσουν γρήγορα και αποτελεσματικά την ατομική μάθηση και την εκπαιδευτική πρόοδο σε όλη την τάξη»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Abell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2006, σελ. 14).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Tree>
    <p:extLst>
      <p:ext uri="{BB962C8B-B14F-4D97-AF65-F5344CB8AC3E}">
        <p14:creationId xmlns:p14="http://schemas.microsoft.com/office/powerpoint/2010/main" val="1807758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70160" y="59153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Επιπλέον, ο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Abell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δηλώνει ότι οι ψηφιακές αξιολογήσεις μπορούν να είναι προσαρμοστικές, πράγμα που σημαίνει ότι οι μαθητές έχουν προσαρμοσμένο περιεχόμενο ανάλογα με το επίπεδο επίδοσής τους. Υπάρχουν οφέλη των διαδικτυακών αξιολογήσεων εάν χρησιμοποιούνται για την ενημέρωση της διδασκαλίας. Οι διαδικτυακές διαμορφωτικές αξιολογήσεις προσφέρουν πλεονεκτήματα στους μαθητές, όπως η παροχή άμεσων σχολίων, η σύνδεση σχολίων με μαθησιακούς πόρους και η δημιουργία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διαδραστικών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χαρακτηριστικών στις αξιολογήσεις που μπορούν να βελτιώσουν τη μάθηση των μαθητών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Velan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et 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2008).</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extLst>
      <p:ext uri="{BB962C8B-B14F-4D97-AF65-F5344CB8AC3E}">
        <p14:creationId xmlns:p14="http://schemas.microsoft.com/office/powerpoint/2010/main" val="2152389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ctr">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Πιθανά οικονομικά οφέλη από τη χρήση του ψηφιακού περιεχομένου</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Τα ψηφιακά υλικά προσφέρουν ορισμένα πιθανά οικονομικά οφέλη. Μπορούν να αναθεωρηθούν πιο γρήγορα από τα υλικά εκτύπωσης και τα αναθεωρημένα υλικά μπορούν να παραδοθούν πιο γρήγορα και με μικρότερο κόστος. Αυτό διευκολύνει την ενημέρωση του υλικού, καθιστώντας τα δυνητικά πιο συναφή για τους μαθητές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Fletcher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2012). Οι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Fletcher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προτείνουν ότι το ψηφιακό υλικό έχει τη δυνατότητα να αλλάξει την αγορά των βιβλίων με την αλλαγή επιχειρηματικών μοντέλων και την ενθάρρυνση μιας ποικιλίας/ συνδυασμού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παρόχων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συμπεριλαμβανομένων των μη κερδοσκοπικών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παρόχων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spTree>
    <p:extLst>
      <p:ext uri="{BB962C8B-B14F-4D97-AF65-F5344CB8AC3E}">
        <p14:creationId xmlns:p14="http://schemas.microsoft.com/office/powerpoint/2010/main" val="197172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ctr">
              <a:spcAft>
                <a:spcPts val="10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 Προκλήσεις για την εφαρμογή ψηφιακών βιβλίων</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 μετάβαση σε πλήρως ψηφιακό υλικό προγράμματος σπουδών έχει υλικοτεχνικές προκλήσεις, ιδίως για υλικά που απαιτούν πρόσβαση στο Διαδίκτυο, στο σχολείο και στο σπίτι. Η έρευνα σχετικά με το ψηφιακό διαμοιρασμό δείχνει ένα χάσμα στις πιο ανεπτυγμένες χώρες μεταξύ των πληθυσμών υψηλού και χαμηλού SES, ιδίως όσον αφορά την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ευρυζωνική</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πρόσβαση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van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Dijk</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2006). Το SETDA ανέφερε πιο πρόσφατα ότι εξακολουθεί να υπάρχει ανεπαρκής πρόσβαση στην τεχνολογία και σχετική υποστήριξη σε σχολεία και σπίτια των Η.Π.Α. για να γίνει δίκαιη η μετάβαση σε ψηφιακό υλικό προγραμμάτων σπουδών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Fletcher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2012, σελ. 10).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Tree>
    <p:extLst>
      <p:ext uri="{BB962C8B-B14F-4D97-AF65-F5344CB8AC3E}">
        <p14:creationId xmlns:p14="http://schemas.microsoft.com/office/powerpoint/2010/main" val="2222432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Το 2012, η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Fairfax</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County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της Βιρτζίνια, ένα σχολικό σύστημα που βρίσκεται στα περίχωρα της Ουάσιγκτον, DC, αντιμετώπισε μια δραματική αποτυχία στις προσπάθειές τους να εφαρμόσουν διαδικτυακά εγχειρίδια. Το σχολικό σύστημα διαπίστωσε ότι τα διαδικτυακά εγχειρίδια δεν ήταν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προσβάσιμα</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για διαφορετικές συσκευές (π.χ.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Nooks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Kindles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ότι υπήρχε έλλειψη πρόσβασης από το Διαδίκτυο, στο σπίτι και στο σχολείο, γεγονός που οδήγησε τους δασκάλους να χρησιμοποιήσουν τα χαρτιά </a:t>
            </a:r>
            <a:r>
              <a:rPr lang="el-GR" sz="2000" dirty="0">
                <a:latin typeface="Times New Roman" panose="02020603050405020304" pitchFamily="18" charset="0"/>
                <a:ea typeface="Calibri" panose="020F0502020204030204" pitchFamily="34" charset="0"/>
                <a:cs typeface="Times New Roman" panose="02020603050405020304" pitchFamily="18" charset="0"/>
              </a:rPr>
              <a:t>τα οποία προορίζονταν για ένα</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ολόκληρο έτος, σε λιγότερο από δύο μήνες (Watchdog.org, 2012).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Tree>
    <p:extLst>
      <p:ext uri="{BB962C8B-B14F-4D97-AF65-F5344CB8AC3E}">
        <p14:creationId xmlns:p14="http://schemas.microsoft.com/office/powerpoint/2010/main" val="538177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ctr">
              <a:spcAft>
                <a:spcPts val="10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Ψηφιακοί πόροι προγράμματος σπουδών στα Μαθηματικά της Πρωτοβάθμιας Εκπαίδευσης</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Έχοντας προσεγγίσει την έννοια και τα ιδιαίτερα χαρακτηριστικά ενός ψηφιακού προγράμματος σπουδών και των ψηφιακών πόρων στους οποίους αυτό στηρίζεται, στη συνέχεια επιχειρείται μια ειδικότερη διερεύνηση αναφορικά με την εφαρμογή ενός ψηφιακού προγράμματος σπουδών στην εκπαιδευτική πράξη, στα Μαθηματικά της Πρωτοβάθμιας Εκπαίδευσης.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Tree>
    <p:extLst>
      <p:ext uri="{BB962C8B-B14F-4D97-AF65-F5344CB8AC3E}">
        <p14:creationId xmlns:p14="http://schemas.microsoft.com/office/powerpoint/2010/main" val="40825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Δεδομένου ότι η ενσωμάτωση της ψηφιακής διάστασης στη διδασκαλία των μαθηματικών εξακολουθεί μέχρι και σήμερα να είναι αδύναμη και προβληματική, τα σύγχρονα ερευνητικά δεδομένα που αφορούν στο συγκεκριμένο θεματικό πεδίο και επικεντρώνονται στις επιμέρους πτυχές ενός ψηφιακού προγράμματος σπουδών, είναι σε θέση να αναδείξουν τον ρόλο που διαδραματίζουν οι εκπαιδευτικοί στην όλη διαδικασία, τους χειρισμούς τους σε επίπεδο επιλογής, αξιοποίησης και διαχείρισης των ψηφιακών πόρων και τη συνεισφορά τους σε επίπεδο εκπαιδευτικής αποτελεσματικότητας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Abboud-Blanchard</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2014).</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Tree>
    <p:extLst>
      <p:ext uri="{BB962C8B-B14F-4D97-AF65-F5344CB8AC3E}">
        <p14:creationId xmlns:p14="http://schemas.microsoft.com/office/powerpoint/2010/main" val="2159743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ctr">
              <a:spcAft>
                <a:spcPts val="10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Συνεισφορά των ψηφιακών πόρων προγράμματος σπουδών στα Μαθηματικά στην εκπαιδευτική διαδικασία</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Σε έρευνα που έλαβε χώρα σε τέσσερα δημοτικά σχολεία και γυμνάσια αστικών περιοχών στις Ανατολικές Πολιτείες των ΗΠΑ και με βάση τις συνεντεύξεις 88 μαθητών που φοιτούσαν από την Ε’ Δημοτικού μέχρι τη Β’ Γυμνασίου και των δέκα εκπαιδευτικών τους, προέκυψε ότι η αξιοποίηση τριών διακριτών τύπων ψηφιακών πόρων και συγκεκριμένα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Chao</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Chen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Star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2016):</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Μιας παιγνιώδους εφαρμογής επίλυσης δραστηριοτήτων συνδυασμών εντός ενός εικονικού διαστημικού περιβάλλοντος «The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Game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στα πρότυπα ενός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διαδραστικού</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εμπορικού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action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game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2924747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Μιας συνοπτικής έκδοσης του ψηφιακού λογισμικού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Brainology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(www.mindsetworks.com), στο οποίο εικονικοί χαρακτήρες καθοδηγούν την ανάπτυξη στρατηγικών επίλυσης μαθηματικών προβλημάτων από τους μαθητές</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Ενός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video</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που περιλαμβάνει οπτικά ελκυστικά κινούμενα σχέδια, συνεντεύξεις με μαθηματικούς και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προσβάσιμες</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εξηγήσεις για τα μαθηματικά και την καθημερινή τους εφαρμογή.</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 συγκεκριμένη έρευνα κατέδειξε ότι:</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μαθητές ταυτίστηκαν με δραστηριότητες τρίτου προσώπου που αφορούσαν στις εφαρμογές «The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Game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Brainology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σε βίντεο του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Youtube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spTree>
    <p:extLst>
      <p:ext uri="{BB962C8B-B14F-4D97-AF65-F5344CB8AC3E}">
        <p14:creationId xmlns:p14="http://schemas.microsoft.com/office/powerpoint/2010/main" val="20818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987574"/>
            <a:ext cx="7200800" cy="3312368"/>
          </a:xfrm>
          <a:prstGeom prst="rect">
            <a:avLst/>
          </a:prstGeom>
        </p:spPr>
        <p:txBody>
          <a:bodyPr spcFirstLastPara="1" wrap="square" lIns="91425" tIns="91425" rIns="91425" bIns="91425" anchor="ctr" anchorCtr="0">
            <a:noAutofit/>
          </a:bodyPr>
          <a:lstStyle/>
          <a:p>
            <a:pPr marL="76200" indent="0" algn="just">
              <a:lnSpc>
                <a:spcPct val="150000"/>
              </a:lnSpc>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Από την άλλη, η τεχνολογία μπορεί να υποβαθμίσει τα μαθηματικά για τους μαθητές σε ένα επίπεδο ανταγωνιστικότητας, στείρας εξάσκησης και πρακτικής παιχνιδιών και να υποβιβάσει τους εκπαιδευτικούς στο ρόλο των βοηθών του υπολογιστή και να μειώνεται όλο και περισσότερο ο καθοδηγητικός τους ρόλος στην κατανόηση και θετική αποδοχή των μαθηματικών από τους μαθητές. </a:t>
            </a:r>
            <a:endParaRPr lang="el-GR" sz="20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1025435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ψηφιακές παρεμβάσεις, αν και βραχυπρόθεσμες, συνέβαλαν στην ανάπτυξη μαθησιακών κινήτρων κατά την εκμάθηση των μαθηματικών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αυτο</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-αποτελεσματικότητα,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υπόρρητες</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θεωρίες ικανότητας, ενδιαφέρον, απόλαυση), σε ποσοστά 40%,  35% ως 50% των συμμετεχόντων μαθητών αντίστοιχα</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αξιοποιούμενοι ψηφιακοί πόροι φάνηκαν να στοχεύουν το ενδιαφέρον μέσω δύο διαφορετικών οδών, και συγκεκριμένα στην ανάπτυξη ενδιαφέροντος ως αποτέλεσμα επιτυχίας σε σταδιακά απαιτητικότερους στόχους στην περίπτωση του παιχνιδιού, καθώς και στην ενεργοποίηση ενδιαφέροντος μέσα από εντυπωσιακό, σχετικό ή ευχάριστο περιεχόμενο στην περίπτωση του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video</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40</a:t>
            </a:fld>
            <a:endParaRPr/>
          </a:p>
        </p:txBody>
      </p:sp>
    </p:spTree>
    <p:extLst>
      <p:ext uri="{BB962C8B-B14F-4D97-AF65-F5344CB8AC3E}">
        <p14:creationId xmlns:p14="http://schemas.microsoft.com/office/powerpoint/2010/main" val="1798217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Σε έρευνα που έλαβε χώρα σε 59 μαθητές της 2ας και 3ης δημοτικού σε δημοτικό σχολείο της Κροατίας με αντικείμενο τη διερεύνηση της επίδρασης που συνεπάγεται η ενσωμάτωση της παιγνιοποίησης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gamification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σε ψηφιακά μαθήματα Μαθηματικών, στο πλαίσιο του προγράμματος εκμάθησης από πολλαπλές πλατφόρμες για απρόσκοπτη και συνεργατική μάθηση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SCOLLAm</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Seamless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COLLAborative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Mobile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learning</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on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tablet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αξιοποιήθηκαν εφαρμογές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JavaScript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ψηφιακά εργαλεία που επέτρεπαν την προσθήκη και επεξεργασία διαφανειών περιεχομένου, τη συγγραφή κειμένου, την εισαγωγή εικόνων ή βίντεο και τον καθορισμό προσαρμοσμένων ενεργειών σε συγκεκριμένα συμβάντα. Τα αποτελέσματα της έρευνας κατέδειξαν ότι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Jagust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Boticki</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Mornar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So</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2017):</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41</a:t>
            </a:fld>
            <a:endParaRPr/>
          </a:p>
        </p:txBody>
      </p:sp>
    </p:spTree>
    <p:extLst>
      <p:ext uri="{BB962C8B-B14F-4D97-AF65-F5344CB8AC3E}">
        <p14:creationId xmlns:p14="http://schemas.microsoft.com/office/powerpoint/2010/main" val="3059673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627534"/>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 περιβάλλον παιχνιδιού είχε θετική επίδραση στα κίνητρα των μαθητών, με αποτέλεσμα οι μαθητές να εστιάζουν σε δεδομένη άσκηση για μεγαλύτερο χρονικό διάστημα, επιλύοντας περισσότερες δραστηριότητες. </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 αυξημένο κίνητρο των μαθητών, ο υψηλότερος αριθμός λυμένων εργασιών και η μεγαλύτερη ακρίβεια θα μπορούσαν να βελτιώσουν τις μαθηματικές γνώσεις και δεξιότητες των μαθητών.</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χρησιμοποιούμενοι μηχανισμοί παιγνιοποίησης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gamification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στην περίπτωση μαθητών με μη ευνοϊκή βαθμολογική κατάταξη είχε αρνητικές συνέπειες στη μαθησιακή τους επίδοση, δεδομένου ότι ο ανταγωνισμός δεν συνιστά πάντα παρακίνηση ενδιαφέροντος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42</a:t>
            </a:fld>
            <a:endParaRPr/>
          </a:p>
        </p:txBody>
      </p:sp>
    </p:spTree>
    <p:extLst>
      <p:ext uri="{BB962C8B-B14F-4D97-AF65-F5344CB8AC3E}">
        <p14:creationId xmlns:p14="http://schemas.microsoft.com/office/powerpoint/2010/main" val="1479589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ctr">
              <a:spcAft>
                <a:spcPts val="10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Αξιοποίηση ψηφιακών πόρων από εκπαιδευτικούς της πρωτοβάθμιας εκπαίδευσης στο πλαίσιο ενός προγράμματος σπουδών στα Μαθηματικά </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 βιβλιογραφική ανασκόπηση που έλαβε χώρα στο πλαίσιο έρευνας με αντικείμενο τις τάσεις στον σχεδιασμό, στην ανάπτυξη και στη χρήση ψηφιακών πόρων του προγράμματος σπουδών σε σχολικές αίθουσες μαθηματικών, στο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Google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Scholar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σε ακαδημαϊκές βάσεις δεδομένων, κατέδειξε ότι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Choppin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Borys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2017):</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όσα ψηφιακά προγράμματα βασίζονται στην εμπορική λογική του ιδιωτικού τομέα, συνεπάγονται ήπια αποτελέσματα, δεδομένου του χαμηλού επιπέδου περιεχομένου και της μειωμένης εμπλοκής των μαθητών, συντηρώντας παράλληλα τις τρέχουσες κοινωνικές διακρίσεις σε επίπεδο προοπτικών επίτευξης μαθησιακών στόχων.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43</a:t>
            </a:fld>
            <a:endParaRPr/>
          </a:p>
        </p:txBody>
      </p:sp>
    </p:spTree>
    <p:extLst>
      <p:ext uri="{BB962C8B-B14F-4D97-AF65-F5344CB8AC3E}">
        <p14:creationId xmlns:p14="http://schemas.microsoft.com/office/powerpoint/2010/main" val="604155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αξιοποίηση ανοικτών εκπαιδευτικών πόρων (OER) στην περίπτωση σχολικών μονάδων με προβλήματα διαθεσιμότητας πόρων, λόγω της υψηλής ευελιξίας τους και του χαμηλού τους κόστους, συνεπάγεται αρνητική επίδραση σε επίπεδο ποιότητας και συνοχής του προσφερόμενου ψηφιακού προγράμματος σπουδών, ενώ παράλληλα δεν εξασφαλίζεται απαραίτητα η εξίσωση των προϋποθέσεων πρόσβασης σε προγράμματα σπουδών υψηλής ποιότητας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44</a:t>
            </a:fld>
            <a:endParaRPr/>
          </a:p>
        </p:txBody>
      </p:sp>
    </p:spTree>
    <p:extLst>
      <p:ext uri="{BB962C8B-B14F-4D97-AF65-F5344CB8AC3E}">
        <p14:creationId xmlns:p14="http://schemas.microsoft.com/office/powerpoint/2010/main" val="3640784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Σε έρευνα που έλαβε χώρα σε δημοτικά και γυμνάσια διερευνήθηκε η χρήση μαθηματικών διαδικτυακών πόρων από μαθητές 5ης Δημοτικού μέχρι 3ης Γυμνασίου, οι λόγοι επιλογής και οι τρόποι αξιοποίησής τους, καθώς και ποιοι ήταν οι συγκεκριμένοι πόροι. Ιδιαίτερη έμφαση δόθηκε στην αξιολόγηση της αποτελεσματικότητας του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Khan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Academy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ενός διαδικτυακού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ιστότοπου</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εκμάθησης. Βάσει της έρευνας προέκυψε ότι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Muir</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2014):</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διαδικτυακοί πόροι δεν προορίζονται να αντικαταστήσουν τον εκπαιδευτικό, έχουν όμως τη δυνατότητα να συμπληρώσουν ό,τι συμβαίνει στην τάξη και ενδεχομένως να επιτρέψουν στον εκπαιδευτικό να βασιστεί λιγότερο στην επίδειξη και περισσότερο σε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διαδραστικές</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εμπειρίες για τους μαθητές, επιτρέποντας τη διαχείριση της μάθησης με κατάλληλο ρυθμό, χώρο και εκπαιδευτικό σκοπό</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45</a:t>
            </a:fld>
            <a:endParaRPr/>
          </a:p>
        </p:txBody>
      </p:sp>
    </p:spTree>
    <p:extLst>
      <p:ext uri="{BB962C8B-B14F-4D97-AF65-F5344CB8AC3E}">
        <p14:creationId xmlns:p14="http://schemas.microsoft.com/office/powerpoint/2010/main" val="158731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Υπάρχει </a:t>
            </a:r>
            <a:r>
              <a:rPr lang="el-GR" sz="2000" dirty="0">
                <a:latin typeface="Times New Roman" panose="02020603050405020304" pitchFamily="18" charset="0"/>
                <a:ea typeface="Calibri" panose="020F0502020204030204" pitchFamily="34" charset="0"/>
                <a:cs typeface="Times New Roman" panose="02020603050405020304" pitchFamily="18" charset="0"/>
              </a:rPr>
              <a:t>σ</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ημαντική διαφοροποίηση των μαθητών σχετικά με τους λόγους πρόσβασης σε διαδικτυακούς εκπαιδευτικούς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ιστότοπους</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ψηφιακούς πόρους, καθώς και ως προς τις σχετικές τους αντιλήψεις, ιδιαίτερα ως προς τη χρησιμότητα και την ελκυστικότητά τους</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H πρόσβαση σε υπολογιστές και στο διαδίκτυο και η χρήση διαδικτυακών πόρων και εκπαιδευτικού υλικού θα μπορούσαν να χρησιμοποιηθούν για την υποστήριξη της μάθησης, θέτοντας σε αμφισβήτηση τον παραδοσιακό ρόλο του εκπαιδευτικού</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46</a:t>
            </a:fld>
            <a:endParaRPr/>
          </a:p>
        </p:txBody>
      </p:sp>
    </p:spTree>
    <p:extLst>
      <p:ext uri="{BB962C8B-B14F-4D97-AF65-F5344CB8AC3E}">
        <p14:creationId xmlns:p14="http://schemas.microsoft.com/office/powerpoint/2010/main" val="3702530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έκθεση σε εκπαιδευτικό υλικό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Google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Mathletics</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Khan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Academy</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Youtube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παρέχει αξιόπιστες δυνατότητες διδασκαλίας Μαθηματικών, δημιουργεί ενθουσιασμό και κίνητρα αξιοποίησης και θεωρείται πιο αποτελεσματική από την επεξήγηση δασκάλου, γονέα ή φίλου, η οποία δεν είναι πάντα διαθέσιμη</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 71% των μαθητών εξέφρασαν την άποψη ότι τα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clip</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που αξιοποιήθηκαν ήταν αποτελεσματικά ώστε να κατανοήσουν την έννοια που απεικονιζόταν.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47</a:t>
            </a:fld>
            <a:endParaRPr/>
          </a:p>
        </p:txBody>
      </p:sp>
    </p:spTree>
    <p:extLst>
      <p:ext uri="{BB962C8B-B14F-4D97-AF65-F5344CB8AC3E}">
        <p14:creationId xmlns:p14="http://schemas.microsoft.com/office/powerpoint/2010/main" val="168087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Σε έρευνα που έλαβε χώρα σε 52 δημοτικά σχολεία στη Νότια Καλιφόρνια των ΗΠΑ, σε δείγμα 863 εκπαιδευτικών με πρόσβαση σε πόρους επαγγελματικής ανάπτυξης (εκπαίδευση εκπαιδευτικών, εργαστήρια χρήσης παιγνιωδών εφαρμογών, ψηφιακοί πόροι), στο πλαίσιο εφαρμογής διδακτικών παρεμβάσεων, βασισμένων στην ψηφιακή μαθηματική παιγνιώδη εφαρμογή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Spatial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Temporal</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Math</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(ST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Math</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του Ινστιτούτου Ερευνών MIND, η οποία βασίζεται στην επίλυση μαθηματικών γρίφων αυξανόμενης πολυπλοκότητας και δυσκολίας και διαθέτει δυνατότητα οπτικού χειρισμού και υποστήριξης κατά τη διδασκαλία. Στόχο της έρευνας αποτέλεσε η κατανόηση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Callaghan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Long</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van</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Es,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Reich</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Rutherford</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2017):</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48</a:t>
            </a:fld>
            <a:endParaRPr/>
          </a:p>
        </p:txBody>
      </p:sp>
    </p:spTree>
    <p:extLst>
      <p:ext uri="{BB962C8B-B14F-4D97-AF65-F5344CB8AC3E}">
        <p14:creationId xmlns:p14="http://schemas.microsoft.com/office/powerpoint/2010/main" val="2504479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του τρόπου αξιοποίησης των πόρων επαγγελματικής ανάπτυξης των εκπαιδευτικών ως μέσου υποστήριξης της διδασκαλίας τους </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του τρόπου ενσωμάτωσης ψηφιακών παιγνιωδών εφαρμογών στη διδασκαλία τους</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του τρόπου διασύνδεσης των διδακτικών πρακτικών με τα μαθητικά επιτεύγματα ενώ τα αποτελέσματά της κατέδειξαν ότι: </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επαγγελματική ανάπτυξη σε σχέση με την ενσωμάτωση ηλεκτρονικών παιχνιδιών στην τάξη και την υποστήριξη του εκπαιδευτικού συμβάλλει θετικά στη μαθητική επίδοση και στην ανάσχεση της αρνητικής αντίληψης ότι οι εκπαιδευτικές τεχνολογίες συνιστούν περισπασμό</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49</a:t>
            </a:fld>
            <a:endParaRPr/>
          </a:p>
        </p:txBody>
      </p:sp>
    </p:spTree>
    <p:extLst>
      <p:ext uri="{BB962C8B-B14F-4D97-AF65-F5344CB8AC3E}">
        <p14:creationId xmlns:p14="http://schemas.microsoft.com/office/powerpoint/2010/main" val="92209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95536" y="771550"/>
            <a:ext cx="7704856" cy="3672408"/>
          </a:xfrm>
          <a:prstGeom prst="rect">
            <a:avLst/>
          </a:prstGeom>
        </p:spPr>
        <p:txBody>
          <a:bodyPr spcFirstLastPara="1" wrap="square" lIns="91425" tIns="91425" rIns="91425" bIns="91425" anchor="ctr" anchorCtr="0">
            <a:noAutofit/>
          </a:bodyPr>
          <a:lstStyle/>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Οι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Gueudet</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Pepin</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(2019) βασιζόμενοι στους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Pepin</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Choppin</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Ruthven</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και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Sinclair</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(2017), επισημαίνουν την ιδιαίτερη προσοχή που δίνει η έρευνα στους πόρους του ψηφιακού προγράμματος σπουδών ως προς: </a:t>
            </a:r>
          </a:p>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1) τους στόχους και το περιεχόμενο της διδασκαλίας και της μάθησης των μαθηματικών· </a:t>
            </a:r>
          </a:p>
          <a:p>
            <a:pPr marL="76200" indent="0" algn="just">
              <a:spcBef>
                <a:spcPts val="600"/>
              </a:spcBef>
              <a:spcAft>
                <a:spcPts val="600"/>
              </a:spcAft>
              <a:buNone/>
            </a:pPr>
            <a:r>
              <a:rPr kumimoji="0" lang="el-GR" sz="2000" b="0" i="0" u="none" strike="noStrike" kern="0" cap="none" spc="0" normalizeH="0" baseline="0" noProof="0" dirty="0">
                <a:ln>
                  <a:noFill/>
                </a:ln>
                <a:solidFill>
                  <a:srgbClr val="26324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Roboto Condensed Light"/>
              </a:rPr>
              <a:t>2) το ρόλο του εκπαιδευτικού στη διαδικασία σχεδιασμού της διδασκαλίας (δηλαδή, πώς οι εκπαιδευτικοί επιλέγουν, αναθεωρούν και οικειοποιούνται το υλικό προγράμματος σπουδών)·</a:t>
            </a: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335078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μικρός αριθμός εκπαιδευτικών ζήτησε υποστήριξη για την ένταξη της παιγνιώδους εφαρμογής στη διδασκαλία, πολλοί θα ήθελαν όμως μια τέτοια υποστήριξη. </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μερικοί εκπαιδευτικοί ανέφεραν ότι χρησιμοποιούν ολοκληρωμένες πρακτικές (αναφορές προόδου χρηστών) για τον εντοπισμό μαθητών με δυσκολίες, ενώ αρκετοί θεώρησαν πρόκληση την ένταξη της εφαρμογής στη διδασκαλία </a:t>
            </a:r>
          </a:p>
          <a:p>
            <a:pPr indent="0" algn="just">
              <a:spcAft>
                <a:spcPts val="1000"/>
              </a:spcAf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οι διαφορές ως προς το σχολικό περιβάλλον είναι σε θέση να επηρεάσουν το πόσο έντονα συνδέονται οι πρακτικές των εκπαιδευτικών με τη μαθητική επίδοση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50</a:t>
            </a:fld>
            <a:endParaRPr/>
          </a:p>
        </p:txBody>
      </p:sp>
    </p:spTree>
    <p:extLst>
      <p:ext uri="{BB962C8B-B14F-4D97-AF65-F5344CB8AC3E}">
        <p14:creationId xmlns:p14="http://schemas.microsoft.com/office/powerpoint/2010/main" val="3350295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indent="0" algn="ctr">
              <a:spcAft>
                <a:spcPts val="1000"/>
              </a:spcAft>
              <a:buNone/>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Αναφορές </a:t>
            </a:r>
            <a:endParaRPr lang="el-GR" sz="2000" dirty="0">
              <a:latin typeface="Times New Roman" panose="02020603050405020304" pitchFamily="18" charset="0"/>
              <a:ea typeface="Calibri" panose="020F0502020204030204" pitchFamily="34" charset="0"/>
              <a:cs typeface="Times New Roman" panose="02020603050405020304" pitchFamily="18" charset="0"/>
            </a:endParaRPr>
          </a:p>
          <a:p>
            <a:pPr indent="0" algn="just">
              <a:spcAft>
                <a:spcPts val="1000"/>
              </a:spcAft>
              <a:buNone/>
            </a:pPr>
            <a:r>
              <a:rPr lang="en-US" sz="1200" b="0" i="0" u="none" strike="noStrike" baseline="0" dirty="0">
                <a:solidFill>
                  <a:srgbClr val="000000"/>
                </a:solidFill>
                <a:latin typeface="Times New Roman" panose="02020603050405020304" pitchFamily="18" charset="0"/>
              </a:rPr>
              <a:t>Abell, M.. (2006). Individualizing learning using intelligent technology and universally designed curriculum. </a:t>
            </a:r>
            <a:r>
              <a:rPr lang="en-US" sz="1200" b="0" i="1" u="none" strike="noStrike" baseline="0" dirty="0">
                <a:solidFill>
                  <a:srgbClr val="000000"/>
                </a:solidFill>
                <a:latin typeface="Times New Roman" panose="02020603050405020304" pitchFamily="18" charset="0"/>
              </a:rPr>
              <a:t>Journal of Technology, Learning, and Assessment, 5</a:t>
            </a:r>
            <a:r>
              <a:rPr lang="en-US" sz="1200" b="0" i="0" u="none" strike="noStrike" baseline="0" dirty="0">
                <a:solidFill>
                  <a:srgbClr val="000000"/>
                </a:solidFill>
                <a:latin typeface="Times New Roman" panose="02020603050405020304" pitchFamily="18" charset="0"/>
              </a:rPr>
              <a:t>(3), 21. </a:t>
            </a:r>
            <a:endParaRPr lang="el-GR" sz="1200" dirty="0">
              <a:effectLst/>
              <a:latin typeface="Times New Roman" panose="02020603050405020304" pitchFamily="18" charset="0"/>
              <a:ea typeface="Calibri" panose="020F0502020204030204" pitchFamily="34" charset="0"/>
            </a:endParaRPr>
          </a:p>
          <a:p>
            <a:pPr indent="0" algn="just">
              <a:spcAft>
                <a:spcPts val="1000"/>
              </a:spcAft>
              <a:buNone/>
            </a:pPr>
            <a:r>
              <a:rPr lang="en-US" sz="1200" dirty="0" err="1">
                <a:effectLst/>
                <a:latin typeface="Times New Roman" panose="02020603050405020304" pitchFamily="18" charset="0"/>
                <a:ea typeface="Calibri" panose="020F0502020204030204" pitchFamily="34" charset="0"/>
              </a:rPr>
              <a:t>Abboud</a:t>
            </a:r>
            <a:r>
              <a:rPr lang="en-US" sz="1200" dirty="0">
                <a:effectLst/>
                <a:latin typeface="Times New Roman" panose="02020603050405020304" pitchFamily="18" charset="0"/>
                <a:ea typeface="Calibri" panose="020F0502020204030204" pitchFamily="34" charset="0"/>
              </a:rPr>
              <a:t>-Blanchard M. (2014). Teachers and Technologies: Shared Constraints, Common Responses. </a:t>
            </a:r>
            <a:r>
              <a:rPr lang="en-US" sz="1200" dirty="0" err="1">
                <a:effectLst/>
                <a:latin typeface="Times New Roman" panose="02020603050405020304" pitchFamily="18" charset="0"/>
                <a:ea typeface="Calibri" panose="020F0502020204030204" pitchFamily="34" charset="0"/>
              </a:rPr>
              <a:t>Στο</a:t>
            </a:r>
            <a:r>
              <a:rPr lang="en-US" sz="1200" dirty="0">
                <a:effectLst/>
                <a:latin typeface="Times New Roman" panose="02020603050405020304" pitchFamily="18" charset="0"/>
                <a:ea typeface="Calibri" panose="020F0502020204030204" pitchFamily="34" charset="0"/>
              </a:rPr>
              <a:t> R. O. Clark-Wilson A., </a:t>
            </a:r>
            <a:r>
              <a:rPr lang="en-US" sz="1200" i="1" dirty="0">
                <a:effectLst/>
                <a:latin typeface="Times New Roman" panose="02020603050405020304" pitchFamily="18" charset="0"/>
                <a:ea typeface="Calibri" panose="020F0502020204030204" pitchFamily="34" charset="0"/>
              </a:rPr>
              <a:t>The Mathematics Teacher in the Digital Era. Mathematics Education in the Digital Era </a:t>
            </a:r>
            <a:r>
              <a:rPr lang="en-US" sz="1200" dirty="0">
                <a:effectLst/>
                <a:latin typeface="Times New Roman" panose="02020603050405020304" pitchFamily="18" charset="0"/>
                <a:ea typeface="Calibri" panose="020F0502020204030204" pitchFamily="34" charset="0"/>
              </a:rPr>
              <a:t>(</a:t>
            </a:r>
            <a:r>
              <a:rPr lang="en-US" sz="1200" dirty="0" err="1">
                <a:effectLst/>
                <a:latin typeface="Times New Roman" panose="02020603050405020304" pitchFamily="18" charset="0"/>
                <a:ea typeface="Calibri" panose="020F0502020204030204" pitchFamily="34" charset="0"/>
              </a:rPr>
              <a:t>Τόμ</a:t>
            </a:r>
            <a:r>
              <a:rPr lang="en-US" sz="1200" dirty="0">
                <a:effectLst/>
                <a:latin typeface="Times New Roman" panose="02020603050405020304" pitchFamily="18" charset="0"/>
                <a:ea typeface="Calibri" panose="020F0502020204030204" pitchFamily="34" charset="0"/>
              </a:rPr>
              <a:t>. 2). Dordrecht: Springer.</a:t>
            </a:r>
            <a:endParaRPr lang="el-GR" sz="1200" dirty="0">
              <a:effectLst/>
              <a:latin typeface="Times New Roman" panose="02020603050405020304" pitchFamily="18" charset="0"/>
              <a:ea typeface="Calibri" panose="020F0502020204030204" pitchFamily="34" charset="0"/>
            </a:endParaRPr>
          </a:p>
          <a:p>
            <a:pPr indent="0" algn="just">
              <a:spcAft>
                <a:spcPts val="1000"/>
              </a:spcAft>
              <a:buNone/>
            </a:pPr>
            <a:r>
              <a:rPr lang="en-US" sz="1200" dirty="0">
                <a:effectLst/>
                <a:latin typeface="Times New Roman" panose="02020603050405020304" pitchFamily="18" charset="0"/>
                <a:ea typeface="Calibri" panose="020F0502020204030204" pitchFamily="34" charset="0"/>
              </a:rPr>
              <a:t>Abbey, E. (2009). The digital curriculum: A conceptual framework of technology integration for a 1:1 school. Johnston, IA: Heartland Area Education Agency 11.</a:t>
            </a:r>
            <a:endParaRPr lang="el-GR" sz="1200" dirty="0">
              <a:effectLst/>
              <a:latin typeface="Times New Roman" panose="02020603050405020304" pitchFamily="18" charset="0"/>
              <a:ea typeface="Calibri" panose="020F0502020204030204" pitchFamily="34" charset="0"/>
            </a:endParaRPr>
          </a:p>
          <a:p>
            <a:pPr indent="0" algn="just">
              <a:spcAft>
                <a:spcPts val="1000"/>
              </a:spcAft>
              <a:buNone/>
            </a:pPr>
            <a:r>
              <a:rPr lang="en-US" sz="1200" b="0" i="0" u="none" strike="noStrike" baseline="0" dirty="0">
                <a:solidFill>
                  <a:srgbClr val="000000"/>
                </a:solidFill>
                <a:latin typeface="Times New Roman" panose="02020603050405020304" pitchFamily="18" charset="0"/>
              </a:rPr>
              <a:t>Anderson, T. (2005). </a:t>
            </a:r>
            <a:r>
              <a:rPr lang="en-US" sz="1200" b="0" i="1" u="none" strike="noStrike" baseline="0" dirty="0">
                <a:solidFill>
                  <a:srgbClr val="000000"/>
                </a:solidFill>
                <a:latin typeface="Times New Roman" panose="02020603050405020304" pitchFamily="18" charset="0"/>
              </a:rPr>
              <a:t>Distance learning - Social software's killer ap? </a:t>
            </a:r>
            <a:r>
              <a:rPr lang="en-US" sz="1200" b="0" i="0" u="none" strike="noStrike" baseline="0" dirty="0">
                <a:solidFill>
                  <a:srgbClr val="000000"/>
                </a:solidFill>
                <a:latin typeface="Times New Roman" panose="02020603050405020304" pitchFamily="18" charset="0"/>
              </a:rPr>
              <a:t>Paper presented at the ODLAA 2005 Conference. http://www.unisa.edu.au/odlaaconference/PPDF2s/13%20odlaa%20-%20Anderson.pdf </a:t>
            </a:r>
            <a:endParaRPr lang="el-GR" sz="1200" dirty="0">
              <a:effectLst/>
              <a:latin typeface="Times New Roman" panose="02020603050405020304" pitchFamily="18" charset="0"/>
              <a:ea typeface="Calibri" panose="020F0502020204030204" pitchFamily="34" charset="0"/>
            </a:endParaRPr>
          </a:p>
          <a:p>
            <a:pPr indent="0" algn="just">
              <a:spcAft>
                <a:spcPts val="1000"/>
              </a:spcAft>
              <a:buNone/>
            </a:pPr>
            <a:r>
              <a:rPr lang="en-US" sz="1200" dirty="0">
                <a:effectLst/>
                <a:latin typeface="Times New Roman" panose="02020603050405020304" pitchFamily="18" charset="0"/>
                <a:ea typeface="Calibri" panose="020F0502020204030204" pitchFamily="34" charset="0"/>
              </a:rPr>
              <a:t>Al-</a:t>
            </a:r>
            <a:r>
              <a:rPr lang="en-US" sz="1200" dirty="0" err="1">
                <a:effectLst/>
                <a:latin typeface="Times New Roman" panose="02020603050405020304" pitchFamily="18" charset="0"/>
                <a:ea typeface="Calibri" panose="020F0502020204030204" pitchFamily="34" charset="0"/>
              </a:rPr>
              <a:t>Awidi</a:t>
            </a:r>
            <a:r>
              <a:rPr lang="en-US" sz="1200" dirty="0">
                <a:effectLst/>
                <a:latin typeface="Times New Roman" panose="02020603050405020304" pitchFamily="18" charset="0"/>
                <a:ea typeface="Calibri" panose="020F0502020204030204" pitchFamily="34" charset="0"/>
              </a:rPr>
              <a:t>, H., &amp; </a:t>
            </a:r>
            <a:r>
              <a:rPr lang="en-US" sz="1200" dirty="0" err="1">
                <a:effectLst/>
                <a:latin typeface="Times New Roman" panose="02020603050405020304" pitchFamily="18" charset="0"/>
                <a:ea typeface="Calibri" panose="020F0502020204030204" pitchFamily="34" charset="0"/>
              </a:rPr>
              <a:t>Aldhafeeri</a:t>
            </a:r>
            <a:r>
              <a:rPr lang="en-US" sz="1200" dirty="0">
                <a:effectLst/>
                <a:latin typeface="Times New Roman" panose="02020603050405020304" pitchFamily="18" charset="0"/>
                <a:ea typeface="Calibri" panose="020F0502020204030204" pitchFamily="34" charset="0"/>
              </a:rPr>
              <a:t>, F. (2017). Teachers' readiness to implement digital curriculum in Kuwaiti schools. </a:t>
            </a:r>
            <a:r>
              <a:rPr lang="en-US" sz="1200" i="1" dirty="0">
                <a:effectLst/>
                <a:latin typeface="Times New Roman" panose="02020603050405020304" pitchFamily="18" charset="0"/>
                <a:ea typeface="Calibri" panose="020F0502020204030204" pitchFamily="34" charset="0"/>
              </a:rPr>
              <a:t>Journal of Information Technology Education, 16(1)</a:t>
            </a:r>
            <a:r>
              <a:rPr lang="en-US" sz="1200" dirty="0">
                <a:effectLst/>
                <a:latin typeface="Times New Roman" panose="02020603050405020304" pitchFamily="18" charset="0"/>
                <a:ea typeface="Calibri" panose="020F0502020204030204" pitchFamily="34" charset="0"/>
              </a:rPr>
              <a:t>.</a:t>
            </a: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Aft>
                <a:spcPts val="30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Burkholder K.,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Arnillas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 Cauthen L. (2018).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The 100+ characteristics of digital curriculum.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Sacramento, CA: The Learning Counsel.</a:t>
            </a: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a:spcAft>
                <a:spcPts val="300"/>
              </a:spcAft>
              <a:buNone/>
            </a:pPr>
            <a:r>
              <a:rPr lang="en-US" sz="1200" dirty="0">
                <a:effectLst/>
                <a:latin typeface="Times New Roman" panose="02020603050405020304" pitchFamily="18" charset="0"/>
                <a:ea typeface="Calibri" panose="020F0502020204030204" pitchFamily="34" charset="0"/>
              </a:rPr>
              <a:t>Callaghan, M. N., Long, J. J., van Es, E. A., Reich, S. M., &amp; Rutherford, T. (2017). How teachers integrate a math computer game: Professional development use, teaching practices, and student achievement. Journal of Computer Assisted Learning, 34(1), </a:t>
            </a:r>
            <a:r>
              <a:rPr lang="en-US" sz="1200" dirty="0" err="1">
                <a:effectLst/>
                <a:latin typeface="Times New Roman" panose="02020603050405020304" pitchFamily="18" charset="0"/>
                <a:ea typeface="Calibri" panose="020F0502020204030204" pitchFamily="34" charset="0"/>
              </a:rPr>
              <a:t>σσ</a:t>
            </a:r>
            <a:r>
              <a:rPr lang="en-US" sz="1200" dirty="0">
                <a:effectLst/>
                <a:latin typeface="Times New Roman" panose="02020603050405020304" pitchFamily="18" charset="0"/>
                <a:ea typeface="Calibri" panose="020F0502020204030204" pitchFamily="34" charset="0"/>
              </a:rPr>
              <a:t>. 10-19.</a:t>
            </a:r>
            <a:endParaRPr lang="el-GR" sz="1200" dirty="0">
              <a:effectLst/>
              <a:latin typeface="Times New Roman" panose="02020603050405020304" pitchFamily="18" charset="0"/>
              <a:ea typeface="Calibri" panose="020F0502020204030204" pitchFamily="34" charset="0"/>
            </a:endParaRPr>
          </a:p>
          <a:p>
            <a:pPr marL="457200" lvl="1" indent="0" algn="just">
              <a:spcAft>
                <a:spcPts val="300"/>
              </a:spcAft>
              <a:buNone/>
            </a:pPr>
            <a:r>
              <a:rPr lang="en-US" sz="1200" dirty="0">
                <a:effectLst/>
                <a:latin typeface="Times New Roman" panose="02020603050405020304" pitchFamily="18" charset="0"/>
                <a:ea typeface="Calibri" panose="020F0502020204030204" pitchFamily="34" charset="0"/>
              </a:rPr>
              <a:t>Chao, T., Chen, J., Star, J.R. et al. (2016). Using Digital Resources for Motivation and Engagement in Learning Mathematics: Reflections from Teachers and Students. </a:t>
            </a:r>
            <a:r>
              <a:rPr lang="en-US" sz="1200" i="1" dirty="0">
                <a:effectLst/>
                <a:latin typeface="Times New Roman" panose="02020603050405020304" pitchFamily="18" charset="0"/>
                <a:ea typeface="Calibri" panose="020F0502020204030204" pitchFamily="34" charset="0"/>
              </a:rPr>
              <a:t>Digit Exp Math Educ, 2</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σσ</a:t>
            </a:r>
            <a:r>
              <a:rPr lang="en-US" sz="1200" dirty="0">
                <a:effectLst/>
                <a:latin typeface="Times New Roman" panose="02020603050405020304" pitchFamily="18" charset="0"/>
                <a:ea typeface="Calibri" panose="020F0502020204030204" pitchFamily="34" charset="0"/>
              </a:rPr>
              <a:t>. 253–277.</a:t>
            </a:r>
            <a:endParaRPr lang="el-GR" sz="1200" dirty="0">
              <a:effectLst/>
              <a:latin typeface="Times New Roman" panose="02020603050405020304" pitchFamily="18" charset="0"/>
              <a:ea typeface="Calibri" panose="020F0502020204030204" pitchFamily="34" charset="0"/>
            </a:endParaRPr>
          </a:p>
          <a:p>
            <a:pPr indent="0" algn="just">
              <a:spcAft>
                <a:spcPts val="1000"/>
              </a:spcAft>
              <a:buNone/>
            </a:pP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51</a:t>
            </a:fld>
            <a:endParaRPr/>
          </a:p>
        </p:txBody>
      </p:sp>
    </p:spTree>
    <p:extLst>
      <p:ext uri="{BB962C8B-B14F-4D97-AF65-F5344CB8AC3E}">
        <p14:creationId xmlns:p14="http://schemas.microsoft.com/office/powerpoint/2010/main" val="513094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352928" cy="4104456"/>
          </a:xfrm>
          <a:prstGeom prst="rect">
            <a:avLst/>
          </a:prstGeom>
        </p:spPr>
        <p:txBody>
          <a:bodyPr spcFirstLastPara="1" wrap="square" lIns="91425" tIns="91425" rIns="91425" bIns="91425" anchor="ctr" anchorCtr="0">
            <a:noAutofit/>
          </a:bodyPr>
          <a:lstStyle/>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Choppin</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J.,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Borys</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Z. (2017). Trends in the design, development, and use of digital curriculum materials. ZDM Mathematics Education(49),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σσ</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663–674.</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Choppin, J.,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Carsons</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C.,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Bory</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Z.,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Cerosaletti</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C., &amp; Gillis, R. (2014). A typology for analyzing digital curricula in mathematics education. International Journal of Education in Mathematics, Science and Technology, 2(1).</a:t>
            </a: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Daalsgard, C. (2006). Social software: E-learning beyond learning management systems. European Journal of Open, Distance and E-Learning. </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Eady, M. J., &amp; Lockyer, L. (2013). Tools for learning: technology and teaching strategies. </a:t>
            </a:r>
            <a:r>
              <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Στο </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Learning to teach in the primary school</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a:t>
            </a:r>
            <a:r>
              <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71). Queensland University of Technology.</a:t>
            </a:r>
            <a:endParaRPr lang="el-GR" sz="1200" dirty="0">
              <a:effectLst/>
              <a:latin typeface="Times New Roman" panose="02020603050405020304" pitchFamily="18" charset="0"/>
              <a:ea typeface="Calibri" panose="020F0502020204030204" pitchFamily="34" charset="0"/>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lang="en-US" sz="1200" dirty="0">
                <a:effectLst/>
                <a:latin typeface="Times New Roman" panose="02020603050405020304" pitchFamily="18" charset="0"/>
                <a:ea typeface="Calibri" panose="020F0502020204030204" pitchFamily="34" charset="0"/>
              </a:rPr>
              <a:t>Fletcher, G., </a:t>
            </a:r>
            <a:r>
              <a:rPr lang="en-US" sz="1200" dirty="0" err="1">
                <a:effectLst/>
                <a:latin typeface="Times New Roman" panose="02020603050405020304" pitchFamily="18" charset="0"/>
                <a:ea typeface="Calibri" panose="020F0502020204030204" pitchFamily="34" charset="0"/>
              </a:rPr>
              <a:t>Scaffhauser</a:t>
            </a:r>
            <a:r>
              <a:rPr lang="en-US" sz="1200" dirty="0">
                <a:effectLst/>
                <a:latin typeface="Times New Roman" panose="02020603050405020304" pitchFamily="18" charset="0"/>
                <a:ea typeface="Calibri" panose="020F0502020204030204" pitchFamily="34" charset="0"/>
              </a:rPr>
              <a:t>, D,, &amp; Levin, D. (2012). </a:t>
            </a:r>
            <a:r>
              <a:rPr lang="en-US" sz="1200" i="1" dirty="0">
                <a:effectLst/>
                <a:latin typeface="Times New Roman" panose="02020603050405020304" pitchFamily="18" charset="0"/>
                <a:ea typeface="Calibri" panose="020F0502020204030204" pitchFamily="34" charset="0"/>
              </a:rPr>
              <a:t>Out of Print: Reimagining the K-12 textbook in a digital age.</a:t>
            </a:r>
            <a:r>
              <a:rPr lang="en-US" sz="1200" dirty="0">
                <a:effectLst/>
                <a:latin typeface="Times New Roman" panose="02020603050405020304" pitchFamily="18" charset="0"/>
                <a:ea typeface="Calibri" panose="020F0502020204030204" pitchFamily="34" charset="0"/>
              </a:rPr>
              <a:t> State Educational Technology Directors Association.</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sq-AL"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Gueudet, G., &amp; Pepin, B. (2019). Digital curriculum resources in/for mathematics teacher learning: A documentational approach perspective. In International Handbook of Mathematics Teacher Education: Volume 2 (pp. 139-161). Brill Sense.</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lang="en-US" sz="1200" b="0" i="0" u="none" strike="noStrike" baseline="0" dirty="0" err="1">
                <a:solidFill>
                  <a:srgbClr val="000000"/>
                </a:solidFill>
                <a:latin typeface="Times New Roman" panose="02020603050405020304" pitchFamily="18" charset="0"/>
              </a:rPr>
              <a:t>Jagust</a:t>
            </a:r>
            <a:r>
              <a:rPr lang="en-US" sz="1200" b="0" i="0" u="none" strike="noStrike" baseline="0" dirty="0">
                <a:solidFill>
                  <a:srgbClr val="000000"/>
                </a:solidFill>
                <a:latin typeface="Times New Roman" panose="02020603050405020304" pitchFamily="18" charset="0"/>
              </a:rPr>
              <a:t>, T., </a:t>
            </a:r>
            <a:r>
              <a:rPr lang="en-US" sz="1200" b="0" i="0" u="none" strike="noStrike" baseline="0" dirty="0" err="1">
                <a:solidFill>
                  <a:srgbClr val="000000"/>
                </a:solidFill>
                <a:latin typeface="Times New Roman" panose="02020603050405020304" pitchFamily="18" charset="0"/>
              </a:rPr>
              <a:t>Boticki</a:t>
            </a:r>
            <a:r>
              <a:rPr lang="en-US" sz="1200" b="0" i="0" u="none" strike="noStrike" baseline="0" dirty="0">
                <a:solidFill>
                  <a:srgbClr val="000000"/>
                </a:solidFill>
                <a:latin typeface="Times New Roman" panose="02020603050405020304" pitchFamily="18" charset="0"/>
              </a:rPr>
              <a:t>, I., </a:t>
            </a:r>
            <a:r>
              <a:rPr lang="en-US" sz="1200" b="0" i="0" u="none" strike="noStrike" baseline="0" dirty="0" err="1">
                <a:solidFill>
                  <a:srgbClr val="000000"/>
                </a:solidFill>
                <a:latin typeface="Times New Roman" panose="02020603050405020304" pitchFamily="18" charset="0"/>
              </a:rPr>
              <a:t>Mornar</a:t>
            </a:r>
            <a:r>
              <a:rPr lang="en-US" sz="1200" b="0" i="0" u="none" strike="noStrike" baseline="0" dirty="0">
                <a:solidFill>
                  <a:srgbClr val="000000"/>
                </a:solidFill>
                <a:latin typeface="Times New Roman" panose="02020603050405020304" pitchFamily="18" charset="0"/>
              </a:rPr>
              <a:t>, V., &amp; So, H.-J. (2017). Gamified Digital Math Lessons for Lower Primary School Students. 6th IIAI </a:t>
            </a:r>
            <a:r>
              <a:rPr lang="en-US" sz="1200" b="0" i="1" u="none" strike="noStrike" baseline="0" dirty="0">
                <a:solidFill>
                  <a:srgbClr val="000000"/>
                </a:solidFill>
                <a:latin typeface="Times New Roman" panose="02020603050405020304" pitchFamily="18" charset="0"/>
              </a:rPr>
              <a:t>International Congress on Advanced Applied Informatics </a:t>
            </a:r>
            <a:r>
              <a:rPr lang="en-US" sz="1200" b="0" i="0" u="none" strike="noStrike" baseline="0" dirty="0">
                <a:solidFill>
                  <a:srgbClr val="000000"/>
                </a:solidFill>
                <a:latin typeface="Times New Roman" panose="02020603050405020304" pitchFamily="18" charset="0"/>
              </a:rPr>
              <a:t>(IIAI-AAI).</a:t>
            </a:r>
            <a:endParaRPr lang="el-GR" sz="1200" b="0" i="0" u="none" strike="noStrike" baseline="0" dirty="0">
              <a:solidFill>
                <a:srgbClr val="000000"/>
              </a:solidFill>
              <a:latin typeface="Times New Roman" panose="02020603050405020304" pitchFamily="18" charset="0"/>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lang="en-US" sz="1200" b="0" i="0" u="none" strike="noStrike" baseline="0" dirty="0" err="1">
                <a:solidFill>
                  <a:srgbClr val="000000"/>
                </a:solidFill>
                <a:latin typeface="Times New Roman" panose="02020603050405020304" pitchFamily="18" charset="0"/>
              </a:rPr>
              <a:t>Kraidy</a:t>
            </a:r>
            <a:r>
              <a:rPr lang="en-US" sz="1200" b="0" i="0" u="none" strike="noStrike" baseline="0" dirty="0">
                <a:solidFill>
                  <a:srgbClr val="000000"/>
                </a:solidFill>
                <a:latin typeface="Times New Roman" panose="02020603050405020304" pitchFamily="18" charset="0"/>
              </a:rPr>
              <a:t>, U. (2002). Digital media and education: Cognitive impact of information visualization. </a:t>
            </a:r>
            <a:r>
              <a:rPr lang="en-US" sz="1200" b="0" i="1" u="none" strike="noStrike" baseline="0" dirty="0">
                <a:solidFill>
                  <a:srgbClr val="000000"/>
                </a:solidFill>
                <a:latin typeface="Times New Roman" panose="02020603050405020304" pitchFamily="18" charset="0"/>
              </a:rPr>
              <a:t>Journal of Educational Media, 27</a:t>
            </a:r>
            <a:r>
              <a:rPr lang="en-US" sz="1200" b="0" i="0" u="none" strike="noStrike" baseline="0" dirty="0">
                <a:solidFill>
                  <a:srgbClr val="000000"/>
                </a:solidFill>
                <a:latin typeface="Times New Roman" panose="02020603050405020304" pitchFamily="18" charset="0"/>
              </a:rPr>
              <a:t>(3), 95-106. </a:t>
            </a:r>
            <a:endParaRPr lang="el-GR" sz="1200" dirty="0">
              <a:effectLst/>
              <a:latin typeface="Times New Roman" panose="02020603050405020304" pitchFamily="18" charset="0"/>
              <a:ea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52</a:t>
            </a:fld>
            <a:endParaRPr/>
          </a:p>
        </p:txBody>
      </p:sp>
    </p:spTree>
    <p:extLst>
      <p:ext uri="{BB962C8B-B14F-4D97-AF65-F5344CB8AC3E}">
        <p14:creationId xmlns:p14="http://schemas.microsoft.com/office/powerpoint/2010/main" val="2370519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424936" cy="3960440"/>
          </a:xfrm>
          <a:prstGeom prst="rect">
            <a:avLst/>
          </a:prstGeom>
        </p:spPr>
        <p:txBody>
          <a:bodyPr spcFirstLastPara="1" wrap="square" lIns="91425" tIns="91425" rIns="91425" bIns="91425" anchor="ctr" anchorCtr="0">
            <a:noAutofit/>
          </a:bodyPr>
          <a:lstStyle/>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endParaRPr lang="el-GR"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Lonn, S., &amp; Teasley, S. D. (2009). Saving time or innovating practice: Investigating perceptions and uses of Learning Management Systems. Computers &amp; Education, 53, 686-694. </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Martin, B. (2015). Successful implementation of TPACK in teacher preparation programs. International Journal on Integrating Technology in Education (IJITE), 4(1), </a:t>
            </a:r>
            <a:r>
              <a:rPr lang="en-US" sz="1200" dirty="0" err="1">
                <a:latin typeface="Times New Roman" panose="02020603050405020304" pitchFamily="18" charset="0"/>
                <a:ea typeface="Calibri" panose="020F0502020204030204" pitchFamily="34" charset="0"/>
                <a:cs typeface="Times New Roman" panose="02020603050405020304" pitchFamily="18" charset="0"/>
              </a:rPr>
              <a:t>σσ</a:t>
            </a:r>
            <a:r>
              <a:rPr lang="en-US" sz="1200" dirty="0">
                <a:latin typeface="Times New Roman" panose="02020603050405020304" pitchFamily="18" charset="0"/>
                <a:ea typeface="Calibri" panose="020F0502020204030204" pitchFamily="34" charset="0"/>
                <a:cs typeface="Times New Roman" panose="02020603050405020304" pitchFamily="18" charset="0"/>
              </a:rPr>
              <a:t>. 17-26.</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Mayer, R.. (2003). The promise of multimedia learning: Using the same instructional design methods across different media. Learning and Instruction, 13, 125-139.</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Micu, M. (2019). The Impact Of The Digital Curriculum On Students’ Learning. </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The European Proceedings of Social &amp; </a:t>
            </a:r>
            <a:r>
              <a:rPr kumimoji="0" lang="en-US" sz="1200" b="0" i="1"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sym typeface="Roboto Condensed Light"/>
              </a:rPr>
              <a:t>Behavioural</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 Sciences</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 (</a:t>
            </a:r>
            <a:r>
              <a:rPr kumimoji="0" lang="el-GR"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sym typeface="Roboto Condensed Light"/>
              </a:rPr>
              <a:t>σσ</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 1464-1472).</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Moeller, B. &amp;. (2011). </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Integrating technology with student-centered learning. .</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sym typeface="Roboto Condensed Light"/>
              </a:rPr>
              <a:t> Quincy, MA: Education Development Center, Inc. Nellie Mae Education Foundation.</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Moeller, B., &amp;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Reitzes</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T. (2011). </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Integrating technology with student-centered learning.</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Quincy, MA: Education Development Center, Inc. Nellie Mae Education Foundation.</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Muir, T. (2014). Google, Mathletics and Khan Academy: students’ self-initiated use of online mathematical resources. </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Mathematics Education Research Journal, 26</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(4),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σσ</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833-852.</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Pepin, B., Choppin, J., Ruthven, K., &amp; Sinclair, N. (2017). Digital curriculum resources in mathematics education: foundations for change. </a:t>
            </a:r>
            <a:r>
              <a:rPr kumimoji="0" lang="en-US"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ZDM, 49</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(5), 645-661.</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indent="0" algn="just">
              <a:spcAft>
                <a:spcPts val="1000"/>
              </a:spcAft>
              <a:buNone/>
            </a:pP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53</a:t>
            </a:fld>
            <a:endParaRPr/>
          </a:p>
        </p:txBody>
      </p:sp>
    </p:spTree>
    <p:extLst>
      <p:ext uri="{BB962C8B-B14F-4D97-AF65-F5344CB8AC3E}">
        <p14:creationId xmlns:p14="http://schemas.microsoft.com/office/powerpoint/2010/main" val="173425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251520" y="771550"/>
            <a:ext cx="8280920" cy="3960440"/>
          </a:xfrm>
          <a:prstGeom prst="rect">
            <a:avLst/>
          </a:prstGeom>
        </p:spPr>
        <p:txBody>
          <a:bodyPr spcFirstLastPara="1" wrap="square" lIns="91425" tIns="91425" rIns="91425" bIns="91425" anchor="ctr" anchorCtr="0">
            <a:noAutofit/>
          </a:bodyPr>
          <a:lstStyle/>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Pepin, B. E. U.,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Gueudet</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G. (2018). Curriculum resources and textbooks in mathematics education.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Στο</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S. L. (Ed.), Encyclopedia of mathematics education [40] . Springer https://doi.org/10.1007/978-3-319-77487-9_40-7.</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Scanlon, M., &amp; Buckingham, D. (2003). Debating the Digital Curriculum: intersections of the public and the private in educational and cultural policy. London Review of Education, 1(3), </a:t>
            </a:r>
            <a:r>
              <a:rPr kumimoji="0" lang="en-US" sz="1200" b="0" i="0" u="none" strike="noStrike" kern="0" cap="none" spc="0" normalizeH="0" baseline="0" noProof="0" dirty="0" err="1">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σσ</a:t>
            </a: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191–205.</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en-US"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Selwyn, N. (2007). Curriculum online? Exploring the political and commercial construction of the UK digital learning marketplace. British Journal of Sociology of Education, 28(2), 223-240. </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kumimoji="0" lang="sq-AL"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Tatnall, A., Kereteletswe, O.C. &amp; Visscher, A. (2011). Information technology and managing quality education. 9th IFIP WG 3.7 </a:t>
            </a:r>
            <a:r>
              <a:rPr kumimoji="0" lang="sq-AL" sz="1200" b="0" i="1"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Conference on Information Technology in Educational Management</a:t>
            </a:r>
            <a:r>
              <a:rPr kumimoji="0" lang="sq-AL"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rPr>
              <a:t>, ITEM (2010). Springer.</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lang="en-US" sz="1200" b="0" i="0" u="none" strike="noStrike" baseline="0" dirty="0">
                <a:solidFill>
                  <a:srgbClr val="000000"/>
                </a:solidFill>
                <a:latin typeface="Times New Roman" panose="02020603050405020304" pitchFamily="18" charset="0"/>
              </a:rPr>
              <a:t>van Dijk, J. A.G.M. (2006). Digital divide research, achievements and shortcomings. </a:t>
            </a:r>
            <a:r>
              <a:rPr lang="en-US" sz="1200" b="0" i="1" u="none" strike="noStrike" baseline="0" dirty="0">
                <a:solidFill>
                  <a:srgbClr val="000000"/>
                </a:solidFill>
                <a:latin typeface="Times New Roman" panose="02020603050405020304" pitchFamily="18" charset="0"/>
              </a:rPr>
              <a:t>Poetics, 34</a:t>
            </a:r>
            <a:r>
              <a:rPr lang="en-US" sz="1200" b="0" i="0" u="none" strike="noStrike" baseline="0" dirty="0">
                <a:solidFill>
                  <a:srgbClr val="000000"/>
                </a:solidFill>
                <a:latin typeface="Times New Roman" panose="02020603050405020304" pitchFamily="18" charset="0"/>
              </a:rPr>
              <a:t>, 221-235. </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r>
              <a:rPr lang="en-US" sz="1200" b="0" i="0" u="none" strike="noStrike" baseline="0" dirty="0" err="1">
                <a:solidFill>
                  <a:srgbClr val="000000"/>
                </a:solidFill>
                <a:latin typeface="Times New Roman" panose="02020603050405020304" pitchFamily="18" charset="0"/>
              </a:rPr>
              <a:t>Velan</a:t>
            </a:r>
            <a:r>
              <a:rPr lang="en-US" sz="1200" b="0" i="0" u="none" strike="noStrike" baseline="0" dirty="0">
                <a:solidFill>
                  <a:srgbClr val="000000"/>
                </a:solidFill>
                <a:latin typeface="Times New Roman" panose="02020603050405020304" pitchFamily="18" charset="0"/>
              </a:rPr>
              <a:t>, G. M., Jones, P., McNeil, H. P., &amp; Kumar, R. K. (2008). Integrated online formative assessments in the biomedical sciences for medical students: Benefits for learning. </a:t>
            </a:r>
            <a:r>
              <a:rPr lang="en-US" sz="1200" b="0" i="1" u="none" strike="noStrike" baseline="0" dirty="0">
                <a:solidFill>
                  <a:srgbClr val="000000"/>
                </a:solidFill>
                <a:latin typeface="Times New Roman" panose="02020603050405020304" pitchFamily="18" charset="0"/>
              </a:rPr>
              <a:t>BMC Medical Education, 8</a:t>
            </a:r>
            <a:r>
              <a:rPr lang="en-US" sz="1200" b="0" i="0" u="none" strike="noStrike" baseline="0" dirty="0">
                <a:solidFill>
                  <a:srgbClr val="000000"/>
                </a:solidFill>
                <a:latin typeface="Times New Roman" panose="02020603050405020304" pitchFamily="18" charset="0"/>
              </a:rPr>
              <a:t>(52), 11. </a:t>
            </a:r>
            <a:endParaRPr kumimoji="0" lang="el-GR" sz="12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lvl="1" indent="0" algn="just">
              <a:spcAft>
                <a:spcPts val="30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Zhao, Y., Zhang, G. , &amp; Lai, C. (2010). Curriculum, digital resources and delivery.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Στο</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 B. P. Peterson,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International Encyclopedia of Education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σσ</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390-396). </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Oxford</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United </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Kingdom</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Elsevier</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Ltd</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0" algn="just" defTabSz="914400" rtl="0" eaLnBrk="1" fontAlgn="auto" latinLnBrk="0" hangingPunct="1">
              <a:lnSpc>
                <a:spcPct val="100000"/>
              </a:lnSpc>
              <a:spcBef>
                <a:spcPts val="600"/>
              </a:spcBef>
              <a:spcAft>
                <a:spcPts val="1000"/>
              </a:spcAft>
              <a:buClr>
                <a:srgbClr val="C7D3E6"/>
              </a:buClr>
              <a:buSzPts val="2400"/>
              <a:buFont typeface="Roboto Condensed Light"/>
              <a:buNone/>
              <a:tabLst/>
              <a:defRPr/>
            </a:pPr>
            <a:endParaRPr kumimoji="0" lang="el-GR" sz="1400" b="0" i="0" u="none" strike="noStrike" kern="0" cap="none" spc="0" normalizeH="0" baseline="0" noProof="0" dirty="0">
              <a:ln>
                <a:noFill/>
              </a:ln>
              <a:solidFill>
                <a:srgbClr val="263248"/>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Roboto Condensed Light"/>
            </a:endParaRPr>
          </a:p>
          <a:p>
            <a:pPr marL="457200" marR="0" lvl="1" indent="0" algn="just" defTabSz="914400" rtl="0" eaLnBrk="1" fontAlgn="auto" latinLnBrk="0" hangingPunct="1">
              <a:lnSpc>
                <a:spcPct val="100000"/>
              </a:lnSpc>
              <a:spcBef>
                <a:spcPts val="1000"/>
              </a:spcBef>
              <a:spcAft>
                <a:spcPts val="300"/>
              </a:spcAft>
              <a:buClr>
                <a:srgbClr val="C7D3E6"/>
              </a:buClr>
              <a:buSzPts val="2400"/>
              <a:buFont typeface="Roboto Condensed Light"/>
              <a:buNone/>
              <a:tabLst/>
              <a:defRPr/>
            </a:pPr>
            <a:endParaRPr lang="el-G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54</a:t>
            </a:fld>
            <a:endParaRPr/>
          </a:p>
        </p:txBody>
      </p:sp>
    </p:spTree>
    <p:extLst>
      <p:ext uri="{BB962C8B-B14F-4D97-AF65-F5344CB8AC3E}">
        <p14:creationId xmlns:p14="http://schemas.microsoft.com/office/powerpoint/2010/main" val="3313656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771550"/>
            <a:ext cx="7632848" cy="3600400"/>
          </a:xfrm>
          <a:prstGeom prst="rect">
            <a:avLst/>
          </a:prstGeom>
        </p:spPr>
        <p:txBody>
          <a:bodyPr spcFirstLastPara="1" wrap="square" lIns="91425" tIns="91425" rIns="91425" bIns="91425" anchor="ctr" anchorCtr="0">
            <a:noAutofit/>
          </a:bodyPr>
          <a:lstStyle/>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(3) τις αλληλεπιδράσεις των μαθητών με το υλικό όσον αφορά τον τρόπο πλοήγησης των μαθησιακών εμπειριών σε ένα ψηφιακό περιβάλλον· </a:t>
            </a:r>
          </a:p>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(4) τον αντίκτυπο των πόρων του ψηφιακού προγράμματος σπουδών όσον αφορά το πώς το πεδίο εφαρμογής και η ακολουθία μαθηματικών θεμάτων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πλοηγούνται</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από εκπαιδευτικούς και μαθητές· </a:t>
            </a:r>
          </a:p>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(5) το εκπαιδευτικό δυναμικό του ψηφιακού υλικού του προγράμματος σπουδών όσον αφορά τον τρόπο με τον οποίο οι εκπαιδευτικοί αναπτύσσουν την ικανότητα να σχεδιάζουν παιδαγωγικές δραστηριότητες.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Pepin</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et</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al</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2017, σελ. 674)</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321891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771550"/>
            <a:ext cx="7632848" cy="3600400"/>
          </a:xfrm>
          <a:prstGeom prst="rect">
            <a:avLst/>
          </a:prstGeom>
        </p:spPr>
        <p:txBody>
          <a:bodyPr spcFirstLastPara="1" wrap="square" lIns="91425" tIns="91425" rIns="91425" bIns="91425" anchor="ctr" anchorCtr="0">
            <a:noAutofit/>
          </a:bodyPr>
          <a:lstStyle/>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Ο όρος «</a:t>
            </a:r>
            <a:r>
              <a:rPr lang="el-GR" sz="2000" b="1" i="0" kern="0" dirty="0">
                <a:effectLst/>
                <a:latin typeface="Times New Roman" panose="02020603050405020304" pitchFamily="18" charset="0"/>
                <a:ea typeface="Times New Roman" panose="02020603050405020304" pitchFamily="18" charset="0"/>
                <a:cs typeface="Times New Roman" panose="02020603050405020304" pitchFamily="18" charset="0"/>
              </a:rPr>
              <a:t>πόροι του προγράμματος σπουδών</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curriculum</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χρησιμοποιείται ως ισοδύναμος με τον όρο «</a:t>
            </a:r>
            <a:r>
              <a:rPr lang="el-GR" sz="2000" b="1" i="0" kern="0" dirty="0">
                <a:effectLst/>
                <a:latin typeface="Times New Roman" panose="02020603050405020304" pitchFamily="18" charset="0"/>
                <a:ea typeface="Times New Roman" panose="02020603050405020304" pitchFamily="18" charset="0"/>
                <a:cs typeface="Times New Roman" panose="02020603050405020304" pitchFamily="18" charset="0"/>
              </a:rPr>
              <a:t>υλικό του προγράμματος σπουδών</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curriculum</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materials</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και είναι ένας ελαστικός όρος, που κυμαίνεται από τη χρήση μόνο φύλλων εργασίας έως ένα πλήρες πρόγραμμα σπουδών. Ωστόσο, καθώς οι πόροι του προγράμματος σπουδών, οι ψηφιακοί πόροι του προγράμματος σπουδών συμμορφώνονται με τις «οδηγίες» για οποιονδήποτε πόρο προγράμματος σπουδών: εννοείται/σχεδιάζεται (από τον εκπαιδευτικό/εκπαιδευτικό εκπαιδευτικών) για χρήση με σαφή εκπαιδευτικό στόχο, ο οποίος με τη σειρά του συνδέεται με συγκεκριμένες προδιαγραφές προγράμματος (π.χ. επίπεδο ηλικίας· περιοχή των θεματικών του προγράμματος).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185027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771550"/>
            <a:ext cx="7632848" cy="3600400"/>
          </a:xfrm>
          <a:prstGeom prst="rect">
            <a:avLst/>
          </a:prstGeom>
        </p:spPr>
        <p:txBody>
          <a:bodyPr spcFirstLastPara="1" wrap="square" lIns="91425" tIns="91425" rIns="91425" bIns="91425" anchor="ctr" anchorCtr="0">
            <a:noAutofit/>
          </a:bodyPr>
          <a:lstStyle/>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Ως εκ τούτου, οι πόροι του ψηφιακού προγράμματος σπουδών διαφέρουν από άλλους τύπους ψηφιακών εκπαιδευτικών εργαλείων ή προγραμμάτων εκπαιδευτικού λογισμικού, ενώ ταυτόχρονα χρησιμοποιούν διαφορετικούς τύπους ψηφιακών εργαλείων και λογισμικού, και συχνά ενσωματώνουν τα δυναμικά χαρακτηριστικά των ψηφιακών τεχνολογιών.</a:t>
            </a:r>
          </a:p>
          <a:p>
            <a:pPr marL="76200" indent="0" algn="just">
              <a:spcBef>
                <a:spcPts val="600"/>
              </a:spcBef>
              <a:spcAft>
                <a:spcPts val="600"/>
              </a:spcAft>
              <a:buNone/>
            </a:pP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315863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771550"/>
            <a:ext cx="7848872" cy="3600400"/>
          </a:xfrm>
          <a:prstGeom prst="rect">
            <a:avLst/>
          </a:prstGeom>
        </p:spPr>
        <p:txBody>
          <a:bodyPr spcFirstLastPara="1" wrap="square" lIns="91425" tIns="91425" rIns="91425" bIns="91425" anchor="ctr" anchorCtr="0">
            <a:noAutofit/>
          </a:bodyPr>
          <a:lstStyle/>
          <a:p>
            <a:pPr marL="76200" indent="0" algn="ctr">
              <a:spcBef>
                <a:spcPts val="600"/>
              </a:spcBef>
              <a:spcAft>
                <a:spcPts val="600"/>
              </a:spcAft>
              <a:buNone/>
            </a:pPr>
            <a:r>
              <a:rPr lang="el-GR" sz="2000" b="1" i="0" kern="0" dirty="0">
                <a:effectLst/>
                <a:latin typeface="Times New Roman" panose="02020603050405020304" pitchFamily="18" charset="0"/>
                <a:ea typeface="Times New Roman" panose="02020603050405020304" pitchFamily="18" charset="0"/>
                <a:cs typeface="Times New Roman" panose="02020603050405020304" pitchFamily="18" charset="0"/>
              </a:rPr>
              <a:t>Ψηφιακό πρόγραμμα σπουδών (</a:t>
            </a:r>
            <a:r>
              <a:rPr lang="el-GR" sz="2000" b="1" i="0" kern="0" dirty="0" err="1">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el-GR" sz="2000" b="1" i="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b="1" i="0" kern="0" dirty="0" err="1">
                <a:effectLst/>
                <a:latin typeface="Times New Roman" panose="02020603050405020304" pitchFamily="18" charset="0"/>
                <a:ea typeface="Times New Roman" panose="02020603050405020304" pitchFamily="18" charset="0"/>
                <a:cs typeface="Times New Roman" panose="02020603050405020304" pitchFamily="18" charset="0"/>
              </a:rPr>
              <a:t>Curriculum</a:t>
            </a:r>
            <a:r>
              <a:rPr lang="el-GR" sz="2000" b="1" i="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6200" indent="0" algn="just">
              <a:spcBef>
                <a:spcPts val="600"/>
              </a:spcBef>
              <a:spcAft>
                <a:spcPts val="600"/>
              </a:spcAft>
              <a:buNone/>
            </a:pP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6200" indent="0" algn="just">
              <a:spcBef>
                <a:spcPts val="600"/>
              </a:spcBef>
              <a:spcAft>
                <a:spcPts val="600"/>
              </a:spcAft>
              <a:buNone/>
            </a:pP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Σύμφωνα με τη νέα αυτή ψηφιακή πρόκληση προδιαγράφεται μια μετάβαση από παραδοσιακές μεθόδους διδασκαλίας και μάθησης σε νέες διδακτικές προσεγγίσεις βασισμένες στην τεχνολογία, διαφοροποιώντας τους ρόλους που αναλαμβάνουν μαθητές και εκπαιδευτικοί στην εκπαιδευτική διαδικασία. Οι πλέον έντονες διαφοροποιήσεις συνδέονται με τη σταδιακή μετάβαση από το παραδοσιακό πρόγραμμα σπουδών στο ψηφιακό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Moeller</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Reitzes</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2011;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Al-Awidi</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b="0" i="0" kern="0" dirty="0" err="1">
                <a:effectLst/>
                <a:latin typeface="Times New Roman" panose="02020603050405020304" pitchFamily="18" charset="0"/>
                <a:ea typeface="Times New Roman" panose="02020603050405020304" pitchFamily="18" charset="0"/>
                <a:cs typeface="Times New Roman" panose="02020603050405020304" pitchFamily="18" charset="0"/>
              </a:rPr>
              <a:t>Aldhafeeri</a:t>
            </a:r>
            <a:r>
              <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rPr>
              <a:t>, 2017)</a:t>
            </a:r>
          </a:p>
          <a:p>
            <a:pPr marL="76200" indent="0" algn="just">
              <a:spcBef>
                <a:spcPts val="600"/>
              </a:spcBef>
              <a:spcAft>
                <a:spcPts val="600"/>
              </a:spcAft>
              <a:buNone/>
            </a:pPr>
            <a:endParaRPr lang="el-GR" sz="2000" b="0" i="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2017091933"/>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TotalTime>
  <Words>5385</Words>
  <Application>Microsoft Office PowerPoint</Application>
  <PresentationFormat>Προβολή στην οθόνη (16:9)</PresentationFormat>
  <Paragraphs>203</Paragraphs>
  <Slides>55</Slides>
  <Notes>55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55</vt:i4>
      </vt:variant>
    </vt:vector>
  </HeadingPairs>
  <TitlesOfParts>
    <vt:vector size="63" baseType="lpstr">
      <vt:lpstr>Roboto Condensed Light</vt:lpstr>
      <vt:lpstr>Arvo</vt:lpstr>
      <vt:lpstr>Roboto Condensed</vt:lpstr>
      <vt:lpstr>Times New Roman</vt:lpstr>
      <vt:lpstr>Calibri</vt:lpstr>
      <vt:lpstr>Symbol</vt:lpstr>
      <vt:lpstr>Arial</vt:lpstr>
      <vt:lpstr>Salerio template</vt:lpstr>
      <vt:lpstr>  Τα ψηφιακά εκπαιδευτικά υλικά και η εκπαίδευση των εκπαιδευτικών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xlemon@uowm.gr</cp:lastModifiedBy>
  <cp:revision>341</cp:revision>
  <dcterms:modified xsi:type="dcterms:W3CDTF">2021-10-21T14:29:10Z</dcterms:modified>
</cp:coreProperties>
</file>