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576290E-D456-47A5-BB5C-8B1B3A263BF8}" v="33" dt="2022-05-31T08:41:13.302"/>
  </p1510:revLst>
</p1510:revInfo>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2" d="100"/>
          <a:sy n="82" d="100"/>
        </p:scale>
        <p:origin x="720"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Κάντε κλικ για να επεξεργαστείτε τον υπότιτλο του υποδείγματος</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6/2/2022</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6/2/2022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6/2/2022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6/2/2022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6/2/2022</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6/2/2022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6/2/2022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6/2/2022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6/2/2022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8" name="Date Placeholder 7"/>
          <p:cNvSpPr>
            <a:spLocks noGrp="1"/>
          </p:cNvSpPr>
          <p:nvPr>
            <p:ph type="dt" sz="half" idx="10"/>
          </p:nvPr>
        </p:nvSpPr>
        <p:spPr/>
        <p:txBody>
          <a:bodyPr/>
          <a:lstStyle/>
          <a:p>
            <a:fld id="{1CF131DD-A141-4471-BCF9-C6073EDD7E20}" type="datetimeFigureOut">
              <a:rPr lang="en-US" dirty="0"/>
              <a:t>6/2/2022</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6/2/2022</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6/2/2022</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9BE5DABC-42EB-83A7-8164-EE9FEDE21DB9}"/>
              </a:ext>
            </a:extLst>
          </p:cNvPr>
          <p:cNvSpPr>
            <a:spLocks noGrp="1"/>
          </p:cNvSpPr>
          <p:nvPr>
            <p:ph type="ctrTitle"/>
          </p:nvPr>
        </p:nvSpPr>
        <p:spPr/>
        <p:txBody>
          <a:bodyPr/>
          <a:lstStyle/>
          <a:p>
            <a:r>
              <a:rPr lang="el-GR" dirty="0" err="1"/>
              <a:t>Λοατκι</a:t>
            </a:r>
            <a:r>
              <a:rPr lang="el-GR" dirty="0"/>
              <a:t> </a:t>
            </a:r>
            <a:r>
              <a:rPr lang="el-GR" dirty="0" err="1"/>
              <a:t>κοινοτητα</a:t>
            </a:r>
            <a:r>
              <a:rPr lang="el-GR" dirty="0"/>
              <a:t> και </a:t>
            </a:r>
            <a:r>
              <a:rPr lang="el-GR" dirty="0" err="1"/>
              <a:t>μμε</a:t>
            </a:r>
            <a:br>
              <a:rPr lang="el-GR" dirty="0"/>
            </a:br>
            <a:endParaRPr lang="el-GR" dirty="0"/>
          </a:p>
        </p:txBody>
      </p:sp>
      <p:sp>
        <p:nvSpPr>
          <p:cNvPr id="3" name="Υπότιτλος 2">
            <a:extLst>
              <a:ext uri="{FF2B5EF4-FFF2-40B4-BE49-F238E27FC236}">
                <a16:creationId xmlns:a16="http://schemas.microsoft.com/office/drawing/2014/main" id="{8A6986E8-236D-17A0-450A-AAAE3F0E0C77}"/>
              </a:ext>
            </a:extLst>
          </p:cNvPr>
          <p:cNvSpPr>
            <a:spLocks noGrp="1"/>
          </p:cNvSpPr>
          <p:nvPr>
            <p:ph type="subTitle" idx="1"/>
          </p:nvPr>
        </p:nvSpPr>
        <p:spPr/>
        <p:txBody>
          <a:bodyPr/>
          <a:lstStyle/>
          <a:p>
            <a:r>
              <a:rPr lang="el-GR" dirty="0"/>
              <a:t>Μέρος β΄</a:t>
            </a:r>
          </a:p>
        </p:txBody>
      </p:sp>
    </p:spTree>
    <p:extLst>
      <p:ext uri="{BB962C8B-B14F-4D97-AF65-F5344CB8AC3E}">
        <p14:creationId xmlns:p14="http://schemas.microsoft.com/office/powerpoint/2010/main" val="24614218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4">
            <a:extLst>
              <a:ext uri="{FF2B5EF4-FFF2-40B4-BE49-F238E27FC236}">
                <a16:creationId xmlns:a16="http://schemas.microsoft.com/office/drawing/2014/main" id="{489F98BA-ED8F-B04D-5CAD-82DE9FB02CC3}"/>
              </a:ext>
            </a:extLst>
          </p:cNvPr>
          <p:cNvGraphicFramePr>
            <a:graphicFrameLocks noGrp="1"/>
          </p:cNvGraphicFramePr>
          <p:nvPr>
            <p:ph idx="1"/>
            <p:extLst>
              <p:ext uri="{D42A27DB-BD31-4B8C-83A1-F6EECF244321}">
                <p14:modId xmlns:p14="http://schemas.microsoft.com/office/powerpoint/2010/main" val="2484459858"/>
              </p:ext>
            </p:extLst>
          </p:nvPr>
        </p:nvGraphicFramePr>
        <p:xfrm>
          <a:off x="1069911" y="173549"/>
          <a:ext cx="10052177" cy="6675120"/>
        </p:xfrm>
        <a:graphic>
          <a:graphicData uri="http://schemas.openxmlformats.org/drawingml/2006/table">
            <a:tbl>
              <a:tblPr firstRow="1" bandRow="1">
                <a:tableStyleId>{5C22544A-7EE6-4342-B048-85BDC9FD1C3A}</a:tableStyleId>
              </a:tblPr>
              <a:tblGrid>
                <a:gridCol w="3346579">
                  <a:extLst>
                    <a:ext uri="{9D8B030D-6E8A-4147-A177-3AD203B41FA5}">
                      <a16:colId xmlns:a16="http://schemas.microsoft.com/office/drawing/2014/main" val="4024116762"/>
                    </a:ext>
                  </a:extLst>
                </a:gridCol>
                <a:gridCol w="3352799">
                  <a:extLst>
                    <a:ext uri="{9D8B030D-6E8A-4147-A177-3AD203B41FA5}">
                      <a16:colId xmlns:a16="http://schemas.microsoft.com/office/drawing/2014/main" val="564135669"/>
                    </a:ext>
                  </a:extLst>
                </a:gridCol>
                <a:gridCol w="3352799">
                  <a:extLst>
                    <a:ext uri="{9D8B030D-6E8A-4147-A177-3AD203B41FA5}">
                      <a16:colId xmlns:a16="http://schemas.microsoft.com/office/drawing/2014/main" val="2370616207"/>
                    </a:ext>
                  </a:extLst>
                </a:gridCol>
              </a:tblGrid>
              <a:tr h="351437">
                <a:tc gridSpan="3">
                  <a:txBody>
                    <a:bodyPr/>
                    <a:lstStyle/>
                    <a:p>
                      <a:pPr algn="ctr"/>
                      <a:r>
                        <a:rPr lang="el-GR" dirty="0"/>
                        <a:t>Κακοποιητικοί προσβλητικοί όροι και φράσεις </a:t>
                      </a:r>
                    </a:p>
                  </a:txBody>
                  <a:tcPr/>
                </a:tc>
                <a:tc hMerge="1">
                  <a:txBody>
                    <a:bodyPr/>
                    <a:lstStyle/>
                    <a:p>
                      <a:endParaRPr lang="el-GR"/>
                    </a:p>
                  </a:txBody>
                  <a:tcPr/>
                </a:tc>
                <a:tc hMerge="1">
                  <a:txBody>
                    <a:bodyPr/>
                    <a:lstStyle/>
                    <a:p>
                      <a:endParaRPr lang="el-GR" dirty="0"/>
                    </a:p>
                  </a:txBody>
                  <a:tcPr/>
                </a:tc>
                <a:extLst>
                  <a:ext uri="{0D108BD9-81ED-4DB2-BD59-A6C34878D82A}">
                    <a16:rowId xmlns:a16="http://schemas.microsoft.com/office/drawing/2014/main" val="735700303"/>
                  </a:ext>
                </a:extLst>
              </a:tr>
              <a:tr h="351437">
                <a:tc>
                  <a:txBody>
                    <a:bodyPr/>
                    <a:lstStyle/>
                    <a:p>
                      <a:r>
                        <a:rPr lang="el-GR" dirty="0"/>
                        <a:t>Όροι </a:t>
                      </a:r>
                    </a:p>
                  </a:txBody>
                  <a:tcPr/>
                </a:tc>
                <a:tc>
                  <a:txBody>
                    <a:bodyPr/>
                    <a:lstStyle/>
                    <a:p>
                      <a:r>
                        <a:rPr lang="el-GR" dirty="0"/>
                        <a:t>Πού αναφέρονται </a:t>
                      </a:r>
                    </a:p>
                  </a:txBody>
                  <a:tcPr/>
                </a:tc>
                <a:tc>
                  <a:txBody>
                    <a:bodyPr/>
                    <a:lstStyle/>
                    <a:p>
                      <a:r>
                        <a:rPr lang="el-GR" dirty="0"/>
                        <a:t>Περιγραφή</a:t>
                      </a:r>
                    </a:p>
                  </a:txBody>
                  <a:tcPr/>
                </a:tc>
                <a:extLst>
                  <a:ext uri="{0D108BD9-81ED-4DB2-BD59-A6C34878D82A}">
                    <a16:rowId xmlns:a16="http://schemas.microsoft.com/office/drawing/2014/main" val="4205523449"/>
                  </a:ext>
                </a:extLst>
              </a:tr>
              <a:tr h="2715208">
                <a:tc>
                  <a:txBody>
                    <a:bodyPr/>
                    <a:lstStyle/>
                    <a:p>
                      <a:r>
                        <a:rPr lang="el-GR" sz="1400" dirty="0"/>
                        <a:t>“Αποκλίνοντες”, “διαταραγμένοι”, “δυσλειτουργικοί”, “διεστραμμένοι”, “άρρωστοι”, “ανώμαλοι”, “καταστροφικοί”</a:t>
                      </a:r>
                    </a:p>
                  </a:txBody>
                  <a:tcPr/>
                </a:tc>
                <a:tc>
                  <a:txBody>
                    <a:bodyPr/>
                    <a:lstStyle/>
                    <a:p>
                      <a:r>
                        <a:rPr lang="el-GR" sz="1400" dirty="0"/>
                        <a:t>ΛΟΑΤ άτομα</a:t>
                      </a:r>
                    </a:p>
                  </a:txBody>
                  <a:tcPr/>
                </a:tc>
                <a:tc>
                  <a:txBody>
                    <a:bodyPr/>
                    <a:lstStyle/>
                    <a:p>
                      <a:r>
                        <a:rPr lang="el-GR" sz="1400" dirty="0"/>
                        <a:t>Όροι όπως “ανώμαλοι”, “άρρωστοι” και “διαταραγμένοι” χρησιμοποιούνται για να παρουσιάσουν τα ΛΟΑΤ άτομα ως κατώτερα από ανθρώπους, ψυχικά ασθενή ή ως κίνδυνο για την κοινωνία. Η αντίληψη ότι το να είσαι ΛΟΑΤ είναι ψυχική διαταραχή έχει καταρριφθεί από επιστημονικές έρευνες – μάθετε περισσότερα στην ενότητα “11 + 1 πιο κοινά αρνητικά στερεότυπα, προκαταλήψεις και μύθοι” (GLAAD 2016)</a:t>
                      </a:r>
                    </a:p>
                  </a:txBody>
                  <a:tcPr/>
                </a:tc>
                <a:extLst>
                  <a:ext uri="{0D108BD9-81ED-4DB2-BD59-A6C34878D82A}">
                    <a16:rowId xmlns:a16="http://schemas.microsoft.com/office/drawing/2014/main" val="818132331"/>
                  </a:ext>
                </a:extLst>
              </a:tr>
              <a:tr h="2917405">
                <a:tc>
                  <a:txBody>
                    <a:bodyPr/>
                    <a:lstStyle/>
                    <a:p>
                      <a:r>
                        <a:rPr lang="el-GR" sz="1400" dirty="0"/>
                        <a:t>“Παραπλανούν”, “κοροϊδεύουν”, “προσποιούνται”, “παριστάνουν”, “υποκρίνονται για λόγους δημοσιότητας”, “παγιδεύουν”, “μεταμφιέζονται”</a:t>
                      </a:r>
                    </a:p>
                  </a:txBody>
                  <a:tcPr/>
                </a:tc>
                <a:tc>
                  <a:txBody>
                    <a:bodyPr/>
                    <a:lstStyle/>
                    <a:p>
                      <a:r>
                        <a:rPr lang="el-GR" dirty="0"/>
                        <a:t>ΛΟΑΤ άτομα </a:t>
                      </a:r>
                    </a:p>
                  </a:txBody>
                  <a:tcPr/>
                </a:tc>
                <a:tc>
                  <a:txBody>
                    <a:bodyPr/>
                    <a:lstStyle/>
                    <a:p>
                      <a:r>
                        <a:rPr lang="el-GR" sz="1400" dirty="0"/>
                        <a:t>Η ταυτότητα του φύλου αποτελεί αναπόσπαστο μέρος της ταυτότητας ενός ατόμου. Οι περιγραφές αυτές είναι ανακριβείς, δυσφημιστικές και προσβλητικές (GLAAD 2016). Τέτοιες περιγραφές προέρχονται από την πεποίθηση ότι η ταυτότητα φύλου ενός </a:t>
                      </a:r>
                      <a:r>
                        <a:rPr lang="el-GR" sz="1400" dirty="0" err="1"/>
                        <a:t>τρανς</a:t>
                      </a:r>
                      <a:r>
                        <a:rPr lang="el-GR" sz="1400" dirty="0"/>
                        <a:t> ατόμου δεν είναι “αληθινή” ή ότι οι </a:t>
                      </a:r>
                      <a:r>
                        <a:rPr lang="el-GR" sz="1400" dirty="0" err="1"/>
                        <a:t>τρανς</a:t>
                      </a:r>
                      <a:r>
                        <a:rPr lang="el-GR" sz="1400" dirty="0"/>
                        <a:t> άνθρωποι προσπαθούν να “εξαπατήσουν” τους άλλους (χρησιμοποιούνται κυρίως για τις </a:t>
                      </a:r>
                      <a:r>
                        <a:rPr lang="el-GR" sz="1400" dirty="0" err="1"/>
                        <a:t>τρανς</a:t>
                      </a:r>
                      <a:r>
                        <a:rPr lang="el-GR" sz="1400" dirty="0"/>
                        <a:t> γυναίκες, από </a:t>
                      </a:r>
                      <a:r>
                        <a:rPr lang="el-GR" sz="1400" dirty="0" err="1"/>
                        <a:t>cis-straight</a:t>
                      </a:r>
                      <a:r>
                        <a:rPr lang="el-GR" sz="1400" dirty="0"/>
                        <a:t> άνδρες).</a:t>
                      </a:r>
                    </a:p>
                  </a:txBody>
                  <a:tcPr/>
                </a:tc>
                <a:extLst>
                  <a:ext uri="{0D108BD9-81ED-4DB2-BD59-A6C34878D82A}">
                    <a16:rowId xmlns:a16="http://schemas.microsoft.com/office/drawing/2014/main" val="3743378686"/>
                  </a:ext>
                </a:extLst>
              </a:tr>
            </a:tbl>
          </a:graphicData>
        </a:graphic>
      </p:graphicFrame>
    </p:spTree>
    <p:extLst>
      <p:ext uri="{BB962C8B-B14F-4D97-AF65-F5344CB8AC3E}">
        <p14:creationId xmlns:p14="http://schemas.microsoft.com/office/powerpoint/2010/main" val="39729814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4">
            <a:extLst>
              <a:ext uri="{FF2B5EF4-FFF2-40B4-BE49-F238E27FC236}">
                <a16:creationId xmlns:a16="http://schemas.microsoft.com/office/drawing/2014/main" id="{515488BE-EE39-F43C-07E1-1698F8947520}"/>
              </a:ext>
            </a:extLst>
          </p:cNvPr>
          <p:cNvGraphicFramePr>
            <a:graphicFrameLocks noGrp="1"/>
          </p:cNvGraphicFramePr>
          <p:nvPr>
            <p:ph idx="1"/>
            <p:extLst>
              <p:ext uri="{D42A27DB-BD31-4B8C-83A1-F6EECF244321}">
                <p14:modId xmlns:p14="http://schemas.microsoft.com/office/powerpoint/2010/main" val="3450303402"/>
              </p:ext>
            </p:extLst>
          </p:nvPr>
        </p:nvGraphicFramePr>
        <p:xfrm>
          <a:off x="1066801" y="311961"/>
          <a:ext cx="10058397" cy="5618480"/>
        </p:xfrm>
        <a:graphic>
          <a:graphicData uri="http://schemas.openxmlformats.org/drawingml/2006/table">
            <a:tbl>
              <a:tblPr firstRow="1" bandRow="1">
                <a:tableStyleId>{5C22544A-7EE6-4342-B048-85BDC9FD1C3A}</a:tableStyleId>
              </a:tblPr>
              <a:tblGrid>
                <a:gridCol w="3352799">
                  <a:extLst>
                    <a:ext uri="{9D8B030D-6E8A-4147-A177-3AD203B41FA5}">
                      <a16:colId xmlns:a16="http://schemas.microsoft.com/office/drawing/2014/main" val="2901934268"/>
                    </a:ext>
                  </a:extLst>
                </a:gridCol>
                <a:gridCol w="3352799">
                  <a:extLst>
                    <a:ext uri="{9D8B030D-6E8A-4147-A177-3AD203B41FA5}">
                      <a16:colId xmlns:a16="http://schemas.microsoft.com/office/drawing/2014/main" val="3787813598"/>
                    </a:ext>
                  </a:extLst>
                </a:gridCol>
                <a:gridCol w="3352799">
                  <a:extLst>
                    <a:ext uri="{9D8B030D-6E8A-4147-A177-3AD203B41FA5}">
                      <a16:colId xmlns:a16="http://schemas.microsoft.com/office/drawing/2014/main" val="3881003555"/>
                    </a:ext>
                  </a:extLst>
                </a:gridCol>
              </a:tblGrid>
              <a:tr h="370840">
                <a:tc gridSpan="3">
                  <a:txBody>
                    <a:bodyPr/>
                    <a:lstStyle/>
                    <a:p>
                      <a:pPr algn="ctr"/>
                      <a:r>
                        <a:rPr lang="el-GR" dirty="0"/>
                        <a:t>Κακοποιητικοί προσβλητικοί όροι και φράσεις </a:t>
                      </a:r>
                    </a:p>
                  </a:txBody>
                  <a:tcPr/>
                </a:tc>
                <a:tc hMerge="1">
                  <a:txBody>
                    <a:bodyPr/>
                    <a:lstStyle/>
                    <a:p>
                      <a:endParaRPr lang="el-GR"/>
                    </a:p>
                  </a:txBody>
                  <a:tcPr/>
                </a:tc>
                <a:tc hMerge="1">
                  <a:txBody>
                    <a:bodyPr/>
                    <a:lstStyle/>
                    <a:p>
                      <a:endParaRPr lang="el-GR" dirty="0"/>
                    </a:p>
                  </a:txBody>
                  <a:tcPr/>
                </a:tc>
                <a:extLst>
                  <a:ext uri="{0D108BD9-81ED-4DB2-BD59-A6C34878D82A}">
                    <a16:rowId xmlns:a16="http://schemas.microsoft.com/office/drawing/2014/main" val="2244023461"/>
                  </a:ext>
                </a:extLst>
              </a:tr>
              <a:tr h="370840">
                <a:tc>
                  <a:txBody>
                    <a:bodyPr/>
                    <a:lstStyle/>
                    <a:p>
                      <a:r>
                        <a:rPr lang="el-GR" dirty="0"/>
                        <a:t>Όροι </a:t>
                      </a:r>
                    </a:p>
                  </a:txBody>
                  <a:tcPr/>
                </a:tc>
                <a:tc>
                  <a:txBody>
                    <a:bodyPr/>
                    <a:lstStyle/>
                    <a:p>
                      <a:r>
                        <a:rPr lang="el-GR" dirty="0"/>
                        <a:t>Πού αναφέρονται </a:t>
                      </a:r>
                    </a:p>
                  </a:txBody>
                  <a:tcPr/>
                </a:tc>
                <a:tc>
                  <a:txBody>
                    <a:bodyPr/>
                    <a:lstStyle/>
                    <a:p>
                      <a:r>
                        <a:rPr lang="el-GR" dirty="0"/>
                        <a:t>Περιγραφή </a:t>
                      </a:r>
                    </a:p>
                  </a:txBody>
                  <a:tcPr/>
                </a:tc>
                <a:extLst>
                  <a:ext uri="{0D108BD9-81ED-4DB2-BD59-A6C34878D82A}">
                    <a16:rowId xmlns:a16="http://schemas.microsoft.com/office/drawing/2014/main" val="2053316649"/>
                  </a:ext>
                </a:extLst>
              </a:tr>
              <a:tr h="370840">
                <a:tc>
                  <a:txBody>
                    <a:bodyPr/>
                    <a:lstStyle/>
                    <a:p>
                      <a:r>
                        <a:rPr lang="en-US" sz="1400" dirty="0"/>
                        <a:t>“Shemale”, “</a:t>
                      </a:r>
                      <a:r>
                        <a:rPr lang="el-GR" sz="1400" dirty="0" err="1"/>
                        <a:t>τραβέλι</a:t>
                      </a:r>
                      <a:r>
                        <a:rPr lang="el-GR" sz="1400" dirty="0"/>
                        <a:t>”</a:t>
                      </a:r>
                    </a:p>
                  </a:txBody>
                  <a:tcPr/>
                </a:tc>
                <a:tc>
                  <a:txBody>
                    <a:bodyPr/>
                    <a:lstStyle/>
                    <a:p>
                      <a:r>
                        <a:rPr lang="el-GR" sz="1400" dirty="0" err="1"/>
                        <a:t>Τρανς</a:t>
                      </a:r>
                      <a:r>
                        <a:rPr lang="el-GR" sz="1400" dirty="0"/>
                        <a:t> άτομα </a:t>
                      </a:r>
                    </a:p>
                  </a:txBody>
                  <a:tcPr/>
                </a:tc>
                <a:tc>
                  <a:txBody>
                    <a:bodyPr/>
                    <a:lstStyle/>
                    <a:p>
                      <a:r>
                        <a:rPr lang="el-GR" sz="1400" dirty="0"/>
                        <a:t>Τέτοιοι όροι </a:t>
                      </a:r>
                      <a:r>
                        <a:rPr lang="el-GR" sz="1400" dirty="0" err="1"/>
                        <a:t>απανθρωποποιούν</a:t>
                      </a:r>
                      <a:r>
                        <a:rPr lang="el-GR" sz="1400" dirty="0"/>
                        <a:t> τα </a:t>
                      </a:r>
                      <a:r>
                        <a:rPr lang="el-GR" sz="1400" dirty="0" err="1"/>
                        <a:t>τρανς</a:t>
                      </a:r>
                      <a:r>
                        <a:rPr lang="el-GR" sz="1400" dirty="0"/>
                        <a:t> άτομα (GLAAD, 2016). Ειδικά ο όρος “</a:t>
                      </a:r>
                      <a:r>
                        <a:rPr lang="el-GR" sz="1400" dirty="0" err="1"/>
                        <a:t>τραβέλι</a:t>
                      </a:r>
                      <a:r>
                        <a:rPr lang="el-GR" sz="1400" dirty="0"/>
                        <a:t>” είναι πολύ προσβλητικός. (LGBTQIA </a:t>
                      </a:r>
                      <a:r>
                        <a:rPr lang="el-GR" sz="1400" dirty="0" err="1"/>
                        <a:t>Resource</a:t>
                      </a:r>
                      <a:r>
                        <a:rPr lang="el-GR" sz="1400" dirty="0"/>
                        <a:t> </a:t>
                      </a:r>
                      <a:r>
                        <a:rPr lang="el-GR" sz="1400" dirty="0" err="1"/>
                        <a:t>Center</a:t>
                      </a:r>
                      <a:r>
                        <a:rPr lang="el-GR" sz="1400" dirty="0"/>
                        <a:t> - </a:t>
                      </a:r>
                      <a:r>
                        <a:rPr lang="el-GR" sz="1400" dirty="0" err="1"/>
                        <a:t>University</a:t>
                      </a:r>
                      <a:r>
                        <a:rPr lang="el-GR" sz="1400" dirty="0"/>
                        <a:t> of </a:t>
                      </a:r>
                      <a:r>
                        <a:rPr lang="el-GR" sz="1400" dirty="0" err="1"/>
                        <a:t>California</a:t>
                      </a:r>
                      <a:r>
                        <a:rPr lang="el-GR" sz="1400" dirty="0"/>
                        <a:t> </a:t>
                      </a:r>
                      <a:r>
                        <a:rPr lang="el-GR" sz="1400" dirty="0" err="1"/>
                        <a:t>Davis</a:t>
                      </a:r>
                      <a:r>
                        <a:rPr lang="el-GR" sz="1400" dirty="0"/>
                        <a:t> </a:t>
                      </a:r>
                      <a:r>
                        <a:rPr lang="el-GR" sz="1400" dirty="0" err="1"/>
                        <a:t>campus</a:t>
                      </a:r>
                      <a:r>
                        <a:rPr lang="el-GR" sz="1400" dirty="0"/>
                        <a:t> </a:t>
                      </a:r>
                      <a:r>
                        <a:rPr lang="el-GR" sz="1400" dirty="0" err="1"/>
                        <a:t>χ.χ.β</a:t>
                      </a:r>
                      <a:r>
                        <a:rPr lang="el-GR" sz="1400" dirty="0"/>
                        <a:t>). Είναι προσβλητικοί όροι που χρησιμοποιούνται συχνά εναντίον </a:t>
                      </a:r>
                      <a:r>
                        <a:rPr lang="el-GR" sz="1400" dirty="0" err="1"/>
                        <a:t>τρανς</a:t>
                      </a:r>
                      <a:r>
                        <a:rPr lang="el-GR" sz="1400" dirty="0"/>
                        <a:t> γυναικών και μπορούν να βρεθούν στη βιομηχανία του </a:t>
                      </a:r>
                      <a:r>
                        <a:rPr lang="el-GR" sz="1400" dirty="0" err="1"/>
                        <a:t>πορνό</a:t>
                      </a:r>
                      <a:r>
                        <a:rPr lang="el-GR" sz="1400" dirty="0"/>
                        <a:t> και σε ιστοσελίδες </a:t>
                      </a:r>
                      <a:r>
                        <a:rPr lang="el-GR" sz="1400" dirty="0" err="1"/>
                        <a:t>πορνό</a:t>
                      </a:r>
                      <a:r>
                        <a:rPr lang="el-GR" sz="1400" dirty="0"/>
                        <a:t>. Τέτοιοι όροι </a:t>
                      </a:r>
                      <a:r>
                        <a:rPr lang="el-GR" sz="1400" dirty="0" err="1"/>
                        <a:t>σεξουαλικοποιούν</a:t>
                      </a:r>
                      <a:r>
                        <a:rPr lang="el-GR" sz="1400" dirty="0"/>
                        <a:t> και αντικειμενοποιούν τις </a:t>
                      </a:r>
                      <a:r>
                        <a:rPr lang="el-GR" sz="1400" dirty="0" err="1"/>
                        <a:t>τρανς</a:t>
                      </a:r>
                      <a:r>
                        <a:rPr lang="el-GR" sz="1400" dirty="0"/>
                        <a:t> γυναίκες.</a:t>
                      </a:r>
                    </a:p>
                  </a:txBody>
                  <a:tcPr/>
                </a:tc>
                <a:extLst>
                  <a:ext uri="{0D108BD9-81ED-4DB2-BD59-A6C34878D82A}">
                    <a16:rowId xmlns:a16="http://schemas.microsoft.com/office/drawing/2014/main" val="730769261"/>
                  </a:ext>
                </a:extLst>
              </a:tr>
              <a:tr h="370840">
                <a:tc>
                  <a:txBody>
                    <a:bodyPr/>
                    <a:lstStyle/>
                    <a:p>
                      <a:r>
                        <a:rPr lang="el-GR" sz="1400" dirty="0"/>
                        <a:t>Πολύ γκέι/ τόσο γκέι </a:t>
                      </a:r>
                    </a:p>
                  </a:txBody>
                  <a:tcPr/>
                </a:tc>
                <a:tc>
                  <a:txBody>
                    <a:bodyPr/>
                    <a:lstStyle/>
                    <a:p>
                      <a:r>
                        <a:rPr lang="el-GR" sz="1400" dirty="0"/>
                        <a:t>Γκέι άνδρες, αλλά κάποιες φορές γενικά στα ΛΟΑΤ άτομα</a:t>
                      </a:r>
                    </a:p>
                  </a:txBody>
                  <a:tcPr/>
                </a:tc>
                <a:tc>
                  <a:txBody>
                    <a:bodyPr/>
                    <a:lstStyle/>
                    <a:p>
                      <a:r>
                        <a:rPr lang="el-GR" sz="1400" dirty="0"/>
                        <a:t>Προσβλητική φράση για τα γκέι ή/και τα ΛΟΑΤ άτομα γενικότερα. Η ταυτότητα φύλου ή/και ο σεξουαλικός προσανατολισμός τους χρησιμοποιείται για να περιγράψει κάτι που είναι πολύ αποκρουστικό, ανεπιθύμητο ή/και άσχημο (LGBTQIA </a:t>
                      </a:r>
                      <a:r>
                        <a:rPr lang="el-GR" sz="1400" dirty="0" err="1"/>
                        <a:t>Resource</a:t>
                      </a:r>
                      <a:r>
                        <a:rPr lang="el-GR" sz="1400" dirty="0"/>
                        <a:t> </a:t>
                      </a:r>
                      <a:r>
                        <a:rPr lang="el-GR" sz="1400" dirty="0" err="1"/>
                        <a:t>Center</a:t>
                      </a:r>
                      <a:r>
                        <a:rPr lang="el-GR" sz="1400" dirty="0"/>
                        <a:t> - </a:t>
                      </a:r>
                      <a:r>
                        <a:rPr lang="el-GR" sz="1400" dirty="0" err="1"/>
                        <a:t>University</a:t>
                      </a:r>
                      <a:r>
                        <a:rPr lang="el-GR" sz="1400" dirty="0"/>
                        <a:t> of </a:t>
                      </a:r>
                      <a:r>
                        <a:rPr lang="el-GR" sz="1400" dirty="0" err="1"/>
                        <a:t>California</a:t>
                      </a:r>
                      <a:r>
                        <a:rPr lang="el-GR" sz="1400" dirty="0"/>
                        <a:t> </a:t>
                      </a:r>
                      <a:r>
                        <a:rPr lang="el-GR" sz="1400" dirty="0" err="1"/>
                        <a:t>Davis</a:t>
                      </a:r>
                      <a:r>
                        <a:rPr lang="el-GR" sz="1400" dirty="0"/>
                        <a:t> </a:t>
                      </a:r>
                      <a:r>
                        <a:rPr lang="el-GR" sz="1400" dirty="0" err="1"/>
                        <a:t>campus</a:t>
                      </a:r>
                      <a:r>
                        <a:rPr lang="el-GR" sz="1400" dirty="0"/>
                        <a:t> </a:t>
                      </a:r>
                      <a:r>
                        <a:rPr lang="el-GR" sz="1400" dirty="0" err="1"/>
                        <a:t>χ.χ.β</a:t>
                      </a:r>
                      <a:r>
                        <a:rPr lang="el-GR" sz="1400" dirty="0"/>
                        <a:t>)</a:t>
                      </a:r>
                    </a:p>
                  </a:txBody>
                  <a:tcPr/>
                </a:tc>
                <a:extLst>
                  <a:ext uri="{0D108BD9-81ED-4DB2-BD59-A6C34878D82A}">
                    <a16:rowId xmlns:a16="http://schemas.microsoft.com/office/drawing/2014/main" val="2768990002"/>
                  </a:ext>
                </a:extLst>
              </a:tr>
            </a:tbl>
          </a:graphicData>
        </a:graphic>
      </p:graphicFrame>
    </p:spTree>
    <p:extLst>
      <p:ext uri="{BB962C8B-B14F-4D97-AF65-F5344CB8AC3E}">
        <p14:creationId xmlns:p14="http://schemas.microsoft.com/office/powerpoint/2010/main" val="29406470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4">
            <a:extLst>
              <a:ext uri="{FF2B5EF4-FFF2-40B4-BE49-F238E27FC236}">
                <a16:creationId xmlns:a16="http://schemas.microsoft.com/office/drawing/2014/main" id="{308AAF4C-5A07-4574-235F-D8E71C92AFC0}"/>
              </a:ext>
            </a:extLst>
          </p:cNvPr>
          <p:cNvGraphicFramePr>
            <a:graphicFrameLocks noGrp="1"/>
          </p:cNvGraphicFramePr>
          <p:nvPr>
            <p:ph idx="1"/>
            <p:extLst>
              <p:ext uri="{D42A27DB-BD31-4B8C-83A1-F6EECF244321}">
                <p14:modId xmlns:p14="http://schemas.microsoft.com/office/powerpoint/2010/main" val="2660384509"/>
              </p:ext>
            </p:extLst>
          </p:nvPr>
        </p:nvGraphicFramePr>
        <p:xfrm>
          <a:off x="936171" y="358613"/>
          <a:ext cx="10058397" cy="6045200"/>
        </p:xfrm>
        <a:graphic>
          <a:graphicData uri="http://schemas.openxmlformats.org/drawingml/2006/table">
            <a:tbl>
              <a:tblPr firstRow="1" bandRow="1">
                <a:tableStyleId>{5C22544A-7EE6-4342-B048-85BDC9FD1C3A}</a:tableStyleId>
              </a:tblPr>
              <a:tblGrid>
                <a:gridCol w="3352799">
                  <a:extLst>
                    <a:ext uri="{9D8B030D-6E8A-4147-A177-3AD203B41FA5}">
                      <a16:colId xmlns:a16="http://schemas.microsoft.com/office/drawing/2014/main" val="2447714850"/>
                    </a:ext>
                  </a:extLst>
                </a:gridCol>
                <a:gridCol w="3352799">
                  <a:extLst>
                    <a:ext uri="{9D8B030D-6E8A-4147-A177-3AD203B41FA5}">
                      <a16:colId xmlns:a16="http://schemas.microsoft.com/office/drawing/2014/main" val="2754344586"/>
                    </a:ext>
                  </a:extLst>
                </a:gridCol>
                <a:gridCol w="3352799">
                  <a:extLst>
                    <a:ext uri="{9D8B030D-6E8A-4147-A177-3AD203B41FA5}">
                      <a16:colId xmlns:a16="http://schemas.microsoft.com/office/drawing/2014/main" val="2165722669"/>
                    </a:ext>
                  </a:extLst>
                </a:gridCol>
              </a:tblGrid>
              <a:tr h="370840">
                <a:tc gridSpan="3">
                  <a:txBody>
                    <a:bodyPr/>
                    <a:lstStyle/>
                    <a:p>
                      <a:pPr algn="ctr"/>
                      <a:r>
                        <a:rPr lang="el-GR" dirty="0"/>
                        <a:t>Κακοποιητικοί, προσβλητικοί όροι φράσεις </a:t>
                      </a:r>
                    </a:p>
                  </a:txBody>
                  <a:tcPr/>
                </a:tc>
                <a:tc hMerge="1">
                  <a:txBody>
                    <a:bodyPr/>
                    <a:lstStyle/>
                    <a:p>
                      <a:endParaRPr lang="el-GR"/>
                    </a:p>
                  </a:txBody>
                  <a:tcPr/>
                </a:tc>
                <a:tc hMerge="1">
                  <a:txBody>
                    <a:bodyPr/>
                    <a:lstStyle/>
                    <a:p>
                      <a:endParaRPr lang="el-GR" dirty="0"/>
                    </a:p>
                  </a:txBody>
                  <a:tcPr/>
                </a:tc>
                <a:extLst>
                  <a:ext uri="{0D108BD9-81ED-4DB2-BD59-A6C34878D82A}">
                    <a16:rowId xmlns:a16="http://schemas.microsoft.com/office/drawing/2014/main" val="1984708525"/>
                  </a:ext>
                </a:extLst>
              </a:tr>
              <a:tr h="370840">
                <a:tc>
                  <a:txBody>
                    <a:bodyPr/>
                    <a:lstStyle/>
                    <a:p>
                      <a:r>
                        <a:rPr lang="el-GR" dirty="0"/>
                        <a:t>Όροι </a:t>
                      </a:r>
                    </a:p>
                  </a:txBody>
                  <a:tcPr/>
                </a:tc>
                <a:tc>
                  <a:txBody>
                    <a:bodyPr/>
                    <a:lstStyle/>
                    <a:p>
                      <a:r>
                        <a:rPr lang="el-GR" dirty="0"/>
                        <a:t>Πού αναφέρονται </a:t>
                      </a:r>
                    </a:p>
                  </a:txBody>
                  <a:tcPr/>
                </a:tc>
                <a:tc>
                  <a:txBody>
                    <a:bodyPr/>
                    <a:lstStyle/>
                    <a:p>
                      <a:r>
                        <a:rPr lang="el-GR" dirty="0"/>
                        <a:t>Περιγραφή </a:t>
                      </a:r>
                    </a:p>
                  </a:txBody>
                  <a:tcPr/>
                </a:tc>
                <a:extLst>
                  <a:ext uri="{0D108BD9-81ED-4DB2-BD59-A6C34878D82A}">
                    <a16:rowId xmlns:a16="http://schemas.microsoft.com/office/drawing/2014/main" val="1852608791"/>
                  </a:ext>
                </a:extLst>
              </a:tr>
              <a:tr h="370840">
                <a:tc>
                  <a:txBody>
                    <a:bodyPr/>
                    <a:lstStyle/>
                    <a:p>
                      <a:r>
                        <a:rPr lang="el-GR" sz="1400" dirty="0"/>
                        <a:t>Τραβεστί </a:t>
                      </a:r>
                    </a:p>
                  </a:txBody>
                  <a:tcPr/>
                </a:tc>
                <a:tc>
                  <a:txBody>
                    <a:bodyPr/>
                    <a:lstStyle/>
                    <a:p>
                      <a:r>
                        <a:rPr lang="el-GR" sz="1400" dirty="0" err="1"/>
                        <a:t>τρανς</a:t>
                      </a:r>
                      <a:endParaRPr lang="el-GR" sz="1400" dirty="0"/>
                    </a:p>
                  </a:txBody>
                  <a:tcPr/>
                </a:tc>
                <a:tc>
                  <a:txBody>
                    <a:bodyPr/>
                    <a:lstStyle/>
                    <a:p>
                      <a:r>
                        <a:rPr lang="el-GR" sz="1400" dirty="0"/>
                        <a:t>Προσβλητικός όρος που χρησιμοποιείται κυρίως εναντίον </a:t>
                      </a:r>
                      <a:r>
                        <a:rPr lang="el-GR" sz="1400" dirty="0" err="1"/>
                        <a:t>τρανς</a:t>
                      </a:r>
                      <a:r>
                        <a:rPr lang="el-GR" sz="1400" dirty="0"/>
                        <a:t> γυναικών και </a:t>
                      </a:r>
                      <a:r>
                        <a:rPr lang="el-GR" sz="1400" dirty="0" err="1"/>
                        <a:t>παρενδυτικών</a:t>
                      </a:r>
                      <a:r>
                        <a:rPr lang="el-GR" sz="1400" dirty="0"/>
                        <a:t>. Σε σπάνιες περιπτώσεις, κάποια </a:t>
                      </a:r>
                      <a:r>
                        <a:rPr lang="el-GR" sz="1400" dirty="0" err="1"/>
                        <a:t>τρανς</a:t>
                      </a:r>
                      <a:r>
                        <a:rPr lang="el-GR" sz="1400" dirty="0"/>
                        <a:t> άτομα χρησιμοποιούν αυτόν τον όρο για να </a:t>
                      </a:r>
                      <a:r>
                        <a:rPr lang="el-GR" sz="1400" dirty="0" err="1"/>
                        <a:t>αυτοπροσδιορισθούν</a:t>
                      </a:r>
                      <a:r>
                        <a:rPr lang="el-GR" sz="1400" dirty="0"/>
                        <a:t>. Αλλά ακόμα κι έτσι, πάντα να προτιμάτε τον όρο “</a:t>
                      </a:r>
                      <a:r>
                        <a:rPr lang="el-GR" sz="1400" dirty="0" err="1"/>
                        <a:t>τρανς</a:t>
                      </a:r>
                      <a:r>
                        <a:rPr lang="el-GR" sz="1400" dirty="0"/>
                        <a:t>” ή “</a:t>
                      </a:r>
                      <a:r>
                        <a:rPr lang="el-GR" sz="1400" dirty="0" err="1"/>
                        <a:t>τρανστζέντερ</a:t>
                      </a:r>
                      <a:r>
                        <a:rPr lang="el-GR" sz="1400" dirty="0"/>
                        <a:t>” για να αναφέρεστε σε </a:t>
                      </a:r>
                      <a:r>
                        <a:rPr lang="el-GR" sz="1400" dirty="0" err="1"/>
                        <a:t>τρανς</a:t>
                      </a:r>
                      <a:r>
                        <a:rPr lang="el-GR" sz="1400" dirty="0"/>
                        <a:t> άτομα (</a:t>
                      </a:r>
                      <a:r>
                        <a:rPr lang="el-GR" sz="1400" dirty="0" err="1"/>
                        <a:t>Θεοφιλοπουλος</a:t>
                      </a:r>
                      <a:r>
                        <a:rPr lang="el-GR" sz="1400" dirty="0"/>
                        <a:t> 2015)</a:t>
                      </a:r>
                    </a:p>
                  </a:txBody>
                  <a:tcPr/>
                </a:tc>
                <a:extLst>
                  <a:ext uri="{0D108BD9-81ED-4DB2-BD59-A6C34878D82A}">
                    <a16:rowId xmlns:a16="http://schemas.microsoft.com/office/drawing/2014/main" val="3437704018"/>
                  </a:ext>
                </a:extLst>
              </a:tr>
              <a:tr h="370840">
                <a:tc>
                  <a:txBody>
                    <a:bodyPr/>
                    <a:lstStyle/>
                    <a:p>
                      <a:r>
                        <a:rPr lang="el-GR" sz="1400" dirty="0"/>
                        <a:t>Άτομα με “απροσδιόριστο”, “ασαφές”, “άγνωστο” φύλο</a:t>
                      </a:r>
                    </a:p>
                  </a:txBody>
                  <a:tcPr/>
                </a:tc>
                <a:tc>
                  <a:txBody>
                    <a:bodyPr/>
                    <a:lstStyle/>
                    <a:p>
                      <a:r>
                        <a:rPr lang="el-GR" sz="1400" dirty="0" err="1"/>
                        <a:t>Ίντερσεξ</a:t>
                      </a:r>
                      <a:r>
                        <a:rPr lang="el-GR" sz="1400" dirty="0"/>
                        <a:t> άτομα </a:t>
                      </a:r>
                    </a:p>
                  </a:txBody>
                  <a:tcPr/>
                </a:tc>
                <a:tc>
                  <a:txBody>
                    <a:bodyPr/>
                    <a:lstStyle/>
                    <a:p>
                      <a:r>
                        <a:rPr lang="el-GR" sz="1400" dirty="0"/>
                        <a:t>Η αναγνώριση μόνο δύο φύλων (αρσενικό και θηλυκό) οδηγεί στην κατηγοριοποίηση των </a:t>
                      </a:r>
                      <a:r>
                        <a:rPr lang="el-GR" sz="1400" dirty="0" err="1"/>
                        <a:t>ίντερσεξ</a:t>
                      </a:r>
                      <a:r>
                        <a:rPr lang="el-GR" sz="1400" dirty="0"/>
                        <a:t> ατόμων ως άτομα με “απροσδιόριστο”/”άγνωστο” φύλο. Αυτή η κατηγοριοποίηση είναι ασεβής, στερεί από τα </a:t>
                      </a:r>
                      <a:r>
                        <a:rPr lang="el-GR" sz="1400" dirty="0" err="1"/>
                        <a:t>ίντερσεξ</a:t>
                      </a:r>
                      <a:r>
                        <a:rPr lang="el-GR" sz="1400" dirty="0"/>
                        <a:t> άτομα το δικαίωμα πάνω στο σώμα τους και μπορεί επίσης να οδηγήσει στην παραβίαση του δικαιώματος τους στην σωματική ακεραιότητα μέσω μη συναινετικών ιατρικών επεμβάσεων (</a:t>
                      </a:r>
                      <a:r>
                        <a:rPr lang="el-GR" sz="1400" dirty="0" err="1"/>
                        <a:t>Ghattas</a:t>
                      </a:r>
                      <a:r>
                        <a:rPr lang="el-GR" sz="1400" dirty="0"/>
                        <a:t> 2015)</a:t>
                      </a:r>
                    </a:p>
                  </a:txBody>
                  <a:tcPr/>
                </a:tc>
                <a:extLst>
                  <a:ext uri="{0D108BD9-81ED-4DB2-BD59-A6C34878D82A}">
                    <a16:rowId xmlns:a16="http://schemas.microsoft.com/office/drawing/2014/main" val="3564038048"/>
                  </a:ext>
                </a:extLst>
              </a:tr>
            </a:tbl>
          </a:graphicData>
        </a:graphic>
      </p:graphicFrame>
    </p:spTree>
    <p:extLst>
      <p:ext uri="{BB962C8B-B14F-4D97-AF65-F5344CB8AC3E}">
        <p14:creationId xmlns:p14="http://schemas.microsoft.com/office/powerpoint/2010/main" val="167377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4">
            <a:extLst>
              <a:ext uri="{FF2B5EF4-FFF2-40B4-BE49-F238E27FC236}">
                <a16:creationId xmlns:a16="http://schemas.microsoft.com/office/drawing/2014/main" id="{AB0D1378-D56C-0781-C187-C5309616CB7B}"/>
              </a:ext>
            </a:extLst>
          </p:cNvPr>
          <p:cNvGraphicFramePr>
            <a:graphicFrameLocks noGrp="1"/>
          </p:cNvGraphicFramePr>
          <p:nvPr>
            <p:ph idx="1"/>
            <p:extLst>
              <p:ext uri="{D42A27DB-BD31-4B8C-83A1-F6EECF244321}">
                <p14:modId xmlns:p14="http://schemas.microsoft.com/office/powerpoint/2010/main" val="3789738542"/>
              </p:ext>
            </p:extLst>
          </p:nvPr>
        </p:nvGraphicFramePr>
        <p:xfrm>
          <a:off x="954833" y="406400"/>
          <a:ext cx="10058397" cy="6045200"/>
        </p:xfrm>
        <a:graphic>
          <a:graphicData uri="http://schemas.openxmlformats.org/drawingml/2006/table">
            <a:tbl>
              <a:tblPr firstRow="1" bandRow="1">
                <a:tableStyleId>{5C22544A-7EE6-4342-B048-85BDC9FD1C3A}</a:tableStyleId>
              </a:tblPr>
              <a:tblGrid>
                <a:gridCol w="3352799">
                  <a:extLst>
                    <a:ext uri="{9D8B030D-6E8A-4147-A177-3AD203B41FA5}">
                      <a16:colId xmlns:a16="http://schemas.microsoft.com/office/drawing/2014/main" val="897487301"/>
                    </a:ext>
                  </a:extLst>
                </a:gridCol>
                <a:gridCol w="3352799">
                  <a:extLst>
                    <a:ext uri="{9D8B030D-6E8A-4147-A177-3AD203B41FA5}">
                      <a16:colId xmlns:a16="http://schemas.microsoft.com/office/drawing/2014/main" val="1614259031"/>
                    </a:ext>
                  </a:extLst>
                </a:gridCol>
                <a:gridCol w="3352799">
                  <a:extLst>
                    <a:ext uri="{9D8B030D-6E8A-4147-A177-3AD203B41FA5}">
                      <a16:colId xmlns:a16="http://schemas.microsoft.com/office/drawing/2014/main" val="178128437"/>
                    </a:ext>
                  </a:extLst>
                </a:gridCol>
              </a:tblGrid>
              <a:tr h="370840">
                <a:tc gridSpan="3">
                  <a:txBody>
                    <a:bodyPr/>
                    <a:lstStyle/>
                    <a:p>
                      <a:r>
                        <a:rPr lang="el-GR" dirty="0"/>
                        <a:t>Κακοποιητικοί, προσβλητικοί  όροι και φράσεις </a:t>
                      </a:r>
                    </a:p>
                  </a:txBody>
                  <a:tcPr/>
                </a:tc>
                <a:tc hMerge="1">
                  <a:txBody>
                    <a:bodyPr/>
                    <a:lstStyle/>
                    <a:p>
                      <a:endParaRPr lang="el-GR"/>
                    </a:p>
                  </a:txBody>
                  <a:tcPr/>
                </a:tc>
                <a:tc hMerge="1">
                  <a:txBody>
                    <a:bodyPr/>
                    <a:lstStyle/>
                    <a:p>
                      <a:endParaRPr lang="el-GR" dirty="0"/>
                    </a:p>
                  </a:txBody>
                  <a:tcPr/>
                </a:tc>
                <a:extLst>
                  <a:ext uri="{0D108BD9-81ED-4DB2-BD59-A6C34878D82A}">
                    <a16:rowId xmlns:a16="http://schemas.microsoft.com/office/drawing/2014/main" val="4243779298"/>
                  </a:ext>
                </a:extLst>
              </a:tr>
              <a:tr h="370840">
                <a:tc>
                  <a:txBody>
                    <a:bodyPr/>
                    <a:lstStyle/>
                    <a:p>
                      <a:r>
                        <a:rPr lang="el-GR" dirty="0"/>
                        <a:t>Όροι </a:t>
                      </a:r>
                    </a:p>
                  </a:txBody>
                  <a:tcPr/>
                </a:tc>
                <a:tc>
                  <a:txBody>
                    <a:bodyPr/>
                    <a:lstStyle/>
                    <a:p>
                      <a:r>
                        <a:rPr lang="el-GR" dirty="0"/>
                        <a:t>Πού αναφέρονται </a:t>
                      </a:r>
                    </a:p>
                  </a:txBody>
                  <a:tcPr/>
                </a:tc>
                <a:tc>
                  <a:txBody>
                    <a:bodyPr/>
                    <a:lstStyle/>
                    <a:p>
                      <a:r>
                        <a:rPr lang="el-GR" dirty="0"/>
                        <a:t>Περιγραφή </a:t>
                      </a:r>
                    </a:p>
                  </a:txBody>
                  <a:tcPr/>
                </a:tc>
                <a:extLst>
                  <a:ext uri="{0D108BD9-81ED-4DB2-BD59-A6C34878D82A}">
                    <a16:rowId xmlns:a16="http://schemas.microsoft.com/office/drawing/2014/main" val="4152540384"/>
                  </a:ext>
                </a:extLst>
              </a:tr>
              <a:tr h="370840">
                <a:tc>
                  <a:txBody>
                    <a:bodyPr/>
                    <a:lstStyle/>
                    <a:p>
                      <a:r>
                        <a:rPr lang="el-GR"/>
                        <a:t>“Ερμαφρόδιτος-η-ο”</a:t>
                      </a:r>
                      <a:endParaRPr lang="el-GR" dirty="0"/>
                    </a:p>
                  </a:txBody>
                  <a:tcPr/>
                </a:tc>
                <a:tc>
                  <a:txBody>
                    <a:bodyPr/>
                    <a:lstStyle/>
                    <a:p>
                      <a:r>
                        <a:rPr lang="el-GR" dirty="0" err="1"/>
                        <a:t>Ίντερσεξ</a:t>
                      </a:r>
                      <a:r>
                        <a:rPr lang="el-GR" dirty="0"/>
                        <a:t> άτομα </a:t>
                      </a:r>
                    </a:p>
                  </a:txBody>
                  <a:tcPr/>
                </a:tc>
                <a:tc>
                  <a:txBody>
                    <a:bodyPr/>
                    <a:lstStyle/>
                    <a:p>
                      <a:r>
                        <a:rPr lang="el-GR" dirty="0"/>
                        <a:t>Κακοποιητικός και προσβλητικός όρος για τα </a:t>
                      </a:r>
                      <a:r>
                        <a:rPr lang="el-GR" dirty="0" err="1"/>
                        <a:t>ίντερσεξ</a:t>
                      </a:r>
                      <a:r>
                        <a:rPr lang="el-GR" dirty="0"/>
                        <a:t> άτομα – έχει το νόημα του “περίεργου” και της “ανωμαλίας”. Αλλά ακόμα και ο όρος “</a:t>
                      </a:r>
                      <a:r>
                        <a:rPr lang="el-GR" dirty="0" err="1"/>
                        <a:t>ίντερσεξ</a:t>
                      </a:r>
                      <a:r>
                        <a:rPr lang="el-GR" dirty="0"/>
                        <a:t>” χρησιμοποιήθηκε στην αρχή για να περιγράψει μια διαταραχή που πρέπει να “διορθωθεί”. Κατά τη διάρκεια των τελευταίων δεκαετιών, ο όρος “</a:t>
                      </a:r>
                      <a:r>
                        <a:rPr lang="el-GR" dirty="0" err="1"/>
                        <a:t>ίντερσεξ</a:t>
                      </a:r>
                      <a:r>
                        <a:rPr lang="el-GR" dirty="0"/>
                        <a:t>” υιοθετήθηκε από (</a:t>
                      </a:r>
                      <a:r>
                        <a:rPr lang="el-GR" dirty="0" err="1"/>
                        <a:t>ίντερσεξ</a:t>
                      </a:r>
                      <a:r>
                        <a:rPr lang="el-GR" dirty="0"/>
                        <a:t>) υπερασπιστές των ανθρωπίνων δικαιωμάτων ως όρος ομπρέλα με βάση τα ανθρώπινα δικαιώματα (</a:t>
                      </a:r>
                      <a:r>
                        <a:rPr lang="el-GR" dirty="0" err="1"/>
                        <a:t>Θεοφιλόπουλος</a:t>
                      </a:r>
                      <a:r>
                        <a:rPr lang="el-GR" dirty="0"/>
                        <a:t> 2015; </a:t>
                      </a:r>
                      <a:r>
                        <a:rPr lang="el-GR" dirty="0" err="1"/>
                        <a:t>Ghattas</a:t>
                      </a:r>
                      <a:r>
                        <a:rPr lang="el-GR" dirty="0"/>
                        <a:t>, 2015).</a:t>
                      </a:r>
                    </a:p>
                  </a:txBody>
                  <a:tcPr/>
                </a:tc>
                <a:extLst>
                  <a:ext uri="{0D108BD9-81ED-4DB2-BD59-A6C34878D82A}">
                    <a16:rowId xmlns:a16="http://schemas.microsoft.com/office/drawing/2014/main" val="497646414"/>
                  </a:ext>
                </a:extLst>
              </a:tr>
            </a:tbl>
          </a:graphicData>
        </a:graphic>
      </p:graphicFrame>
    </p:spTree>
    <p:extLst>
      <p:ext uri="{BB962C8B-B14F-4D97-AF65-F5344CB8AC3E}">
        <p14:creationId xmlns:p14="http://schemas.microsoft.com/office/powerpoint/2010/main" val="4015279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42ED2B6-0131-6F67-9AE0-FEBC8FC3BAE8}"/>
              </a:ext>
            </a:extLst>
          </p:cNvPr>
          <p:cNvSpPr>
            <a:spLocks noGrp="1"/>
          </p:cNvSpPr>
          <p:nvPr>
            <p:ph type="title"/>
          </p:nvPr>
        </p:nvSpPr>
        <p:spPr>
          <a:xfrm>
            <a:off x="1066800" y="288031"/>
            <a:ext cx="10058400" cy="840973"/>
          </a:xfrm>
        </p:spPr>
        <p:txBody>
          <a:bodyPr/>
          <a:lstStyle/>
          <a:p>
            <a:r>
              <a:rPr lang="el-GR" dirty="0"/>
              <a:t>Προκαταλήψεις και Στερεότυπα </a:t>
            </a:r>
          </a:p>
        </p:txBody>
      </p:sp>
      <p:sp>
        <p:nvSpPr>
          <p:cNvPr id="3" name="Θέση περιεχομένου 2">
            <a:extLst>
              <a:ext uri="{FF2B5EF4-FFF2-40B4-BE49-F238E27FC236}">
                <a16:creationId xmlns:a16="http://schemas.microsoft.com/office/drawing/2014/main" id="{8112B2CD-C2AA-8610-38D3-0C828A143DCB}"/>
              </a:ext>
            </a:extLst>
          </p:cNvPr>
          <p:cNvSpPr>
            <a:spLocks noGrp="1"/>
          </p:cNvSpPr>
          <p:nvPr>
            <p:ph idx="1"/>
          </p:nvPr>
        </p:nvSpPr>
        <p:spPr>
          <a:xfrm>
            <a:off x="1066800" y="1231641"/>
            <a:ext cx="10058400" cy="4803399"/>
          </a:xfrm>
        </p:spPr>
        <p:txBody>
          <a:bodyPr/>
          <a:lstStyle/>
          <a:p>
            <a:pPr algn="just"/>
            <a:r>
              <a:rPr lang="el-GR" b="1" dirty="0"/>
              <a:t>Προκαταλήψεις</a:t>
            </a:r>
            <a:r>
              <a:rPr lang="el-GR" dirty="0"/>
              <a:t> </a:t>
            </a:r>
            <a:r>
              <a:rPr lang="en-US" dirty="0"/>
              <a:t>:</a:t>
            </a:r>
            <a:r>
              <a:rPr lang="el-GR" dirty="0"/>
              <a:t> η προκατάληψη έχει να κάνει με το σχηματισμό άποψης για ένα άτομο ή μια ομάδα ατόμων με βάση τα κοινωνικά, φυσικά ή πολιτιστικά χαρακτηριστικά τους. Αυτές οι απόψεις είναι συνήθως αρνητικές, αλλά η προκατάληψη μπορεί επίσης να ασκηθεί για να δώσει αδικαιολόγητη εύνοια και πλεονέκτημα σε μέλη συγκεκριμένων ομάδων. Η προκατάληψη θεωρείται συχνά ως συνιστώσα διάκρισης.</a:t>
            </a:r>
          </a:p>
          <a:p>
            <a:pPr algn="just"/>
            <a:endParaRPr lang="el-GR" dirty="0"/>
          </a:p>
          <a:p>
            <a:pPr algn="just"/>
            <a:r>
              <a:rPr lang="el-GR" b="1" dirty="0"/>
              <a:t>Στερεότυπα: </a:t>
            </a:r>
            <a:r>
              <a:rPr lang="el-GR" dirty="0"/>
              <a:t>Στην κοινωνιολογία, το στερεότυπο είναι πάντα μια κοινωνική κατασκευή που μπορεί να έχει κάποια βάση στην πραγματικότητα, αλλά είναι μια κατάφωρη γενίκευση (π.χ.: στις γυναίκες αρέσουν τα ρομαντικά μυθιστορήματα). Το να στερεοτυπούμε είναι να εφαρμόζουμε αυτές τις προφανείς γενικεύσεις, στους ανθρώπους ή τις καταστάσεις, αντί να βλέπουμε τις ατομικές διαφορές.</a:t>
            </a:r>
          </a:p>
        </p:txBody>
      </p:sp>
    </p:spTree>
    <p:extLst>
      <p:ext uri="{BB962C8B-B14F-4D97-AF65-F5344CB8AC3E}">
        <p14:creationId xmlns:p14="http://schemas.microsoft.com/office/powerpoint/2010/main" val="18098262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8B6BBE4A-039A-B159-1DC4-3DE8996DFE16}"/>
              </a:ext>
            </a:extLst>
          </p:cNvPr>
          <p:cNvSpPr>
            <a:spLocks noGrp="1"/>
          </p:cNvSpPr>
          <p:nvPr>
            <p:ph type="title"/>
          </p:nvPr>
        </p:nvSpPr>
        <p:spPr>
          <a:xfrm>
            <a:off x="1066800" y="242597"/>
            <a:ext cx="10058400" cy="830424"/>
          </a:xfrm>
        </p:spPr>
        <p:txBody>
          <a:bodyPr>
            <a:normAutofit/>
          </a:bodyPr>
          <a:lstStyle/>
          <a:p>
            <a:r>
              <a:rPr lang="el-GR" sz="2400" b="1" i="1" dirty="0"/>
              <a:t>Πιο κοινά αρνητικά στερεότυπα, προκαταλήψεις και μύθοι κατά των ΛΟΑΤ ανθρώπων</a:t>
            </a:r>
          </a:p>
        </p:txBody>
      </p:sp>
      <p:sp>
        <p:nvSpPr>
          <p:cNvPr id="3" name="Θέση περιεχομένου 2">
            <a:extLst>
              <a:ext uri="{FF2B5EF4-FFF2-40B4-BE49-F238E27FC236}">
                <a16:creationId xmlns:a16="http://schemas.microsoft.com/office/drawing/2014/main" id="{74DC11D8-088E-39E5-58BE-902A4F9D44EA}"/>
              </a:ext>
            </a:extLst>
          </p:cNvPr>
          <p:cNvSpPr>
            <a:spLocks noGrp="1"/>
          </p:cNvSpPr>
          <p:nvPr>
            <p:ph idx="1"/>
          </p:nvPr>
        </p:nvSpPr>
        <p:spPr>
          <a:xfrm>
            <a:off x="1066800" y="961053"/>
            <a:ext cx="10058400" cy="5561045"/>
          </a:xfrm>
        </p:spPr>
        <p:txBody>
          <a:bodyPr/>
          <a:lstStyle/>
          <a:p>
            <a:pPr marL="0" indent="0" algn="ctr">
              <a:buNone/>
            </a:pPr>
            <a:r>
              <a:rPr lang="el-GR" i="1" u="sng" dirty="0"/>
              <a:t>Στερεότυπα προκαταλήψεις και μύθοι </a:t>
            </a:r>
          </a:p>
          <a:p>
            <a:pPr algn="just"/>
            <a:r>
              <a:rPr lang="el-GR" dirty="0"/>
              <a:t>“Τα ΛΟΑΤ άτομα είναι ψυχικά άρρωστα (διεστραμμένοι, παιδόφιλοι, σοδομιστές, κτηνοβάτες, βιαστές, ψυχοπαθείς κτλ.)”.</a:t>
            </a:r>
          </a:p>
          <a:p>
            <a:pPr algn="just"/>
            <a:r>
              <a:rPr lang="el-GR" dirty="0"/>
              <a:t>“Οι </a:t>
            </a:r>
            <a:r>
              <a:rPr lang="el-GR" dirty="0" err="1"/>
              <a:t>τρανς</a:t>
            </a:r>
            <a:r>
              <a:rPr lang="el-GR" dirty="0"/>
              <a:t> άνθρωποι είναι ψυχικά άρρωστοι (σχιζοφρενείς, διαταραγμένοι, δυσλειτουργικοί κ. </a:t>
            </a:r>
            <a:r>
              <a:rPr lang="el-GR" dirty="0" err="1"/>
              <a:t>λπ</a:t>
            </a:r>
            <a:r>
              <a:rPr lang="el-GR" dirty="0"/>
              <a:t>.)”</a:t>
            </a:r>
          </a:p>
          <a:p>
            <a:pPr algn="just"/>
            <a:r>
              <a:rPr lang="el-GR" dirty="0"/>
              <a:t>“Υπάρχει μόνο ένας σωστός τρόπος για να είσαι πραγματικά </a:t>
            </a:r>
            <a:r>
              <a:rPr lang="el-GR" dirty="0" err="1"/>
              <a:t>τρανς</a:t>
            </a:r>
            <a:r>
              <a:rPr lang="el-GR" dirty="0"/>
              <a:t>/ </a:t>
            </a:r>
            <a:r>
              <a:rPr lang="el-GR" dirty="0" err="1"/>
              <a:t>διεμφυλικός</a:t>
            </a:r>
            <a:r>
              <a:rPr lang="el-GR" dirty="0"/>
              <a:t>-ή-ό – τα πραγματικά </a:t>
            </a:r>
            <a:r>
              <a:rPr lang="el-GR" dirty="0" err="1"/>
              <a:t>τρανς</a:t>
            </a:r>
            <a:r>
              <a:rPr lang="el-GR" dirty="0"/>
              <a:t> άτομα υποβάλλονται σε ιατρικές θεραπείες και/ή προχωρούν σε νομική αναγνώριση του φύλου τους”</a:t>
            </a:r>
          </a:p>
          <a:p>
            <a:pPr algn="just"/>
            <a:r>
              <a:rPr lang="el-GR" dirty="0"/>
              <a:t>΄΄Τα μη </a:t>
            </a:r>
            <a:r>
              <a:rPr lang="el-GR" dirty="0" err="1"/>
              <a:t>δυϊκά</a:t>
            </a:r>
            <a:r>
              <a:rPr lang="el-GR" dirty="0"/>
              <a:t> (</a:t>
            </a:r>
            <a:r>
              <a:rPr lang="el-GR" dirty="0" err="1"/>
              <a:t>Nonbinary</a:t>
            </a:r>
            <a:r>
              <a:rPr lang="el-GR" dirty="0"/>
              <a:t>) άτομα είναι απλά μια νέα μόδα ή είναι μπερδεμένα”</a:t>
            </a:r>
          </a:p>
          <a:p>
            <a:pPr algn="just"/>
            <a:r>
              <a:rPr lang="el-GR" dirty="0"/>
              <a:t>“Τα </a:t>
            </a:r>
            <a:r>
              <a:rPr lang="el-GR" dirty="0" err="1"/>
              <a:t>τρανς</a:t>
            </a:r>
            <a:r>
              <a:rPr lang="el-GR" dirty="0"/>
              <a:t> άτομα (θέλουν ή/και είναι σε θέση να) εργάζονται μόνο ως </a:t>
            </a:r>
            <a:r>
              <a:rPr lang="el-GR" dirty="0" err="1"/>
              <a:t>σεξεργάτες</a:t>
            </a:r>
            <a:r>
              <a:rPr lang="el-GR" dirty="0"/>
              <a:t>/</a:t>
            </a:r>
            <a:r>
              <a:rPr lang="el-GR" dirty="0" err="1"/>
              <a:t>ριες</a:t>
            </a:r>
            <a:r>
              <a:rPr lang="el-GR" dirty="0"/>
              <a:t>”</a:t>
            </a:r>
          </a:p>
          <a:p>
            <a:pPr algn="just"/>
            <a:r>
              <a:rPr lang="el-GR" dirty="0"/>
              <a:t>“Ο HIV είναι μια ασθένεια που σχετίζεται (μόνο) με ΛΟΑΤ άτομα”</a:t>
            </a:r>
          </a:p>
          <a:p>
            <a:pPr algn="just"/>
            <a:r>
              <a:rPr lang="el-GR" dirty="0"/>
              <a:t>“Τα ΛΟΑΤ άτομα δεν μπορούν να μεγαλώσουν παιδιά / τα παιδιά των ΛΟΑΤ θα είναι δυσλειτουργικά”</a:t>
            </a:r>
          </a:p>
          <a:p>
            <a:pPr algn="just"/>
            <a:r>
              <a:rPr lang="el-GR" dirty="0"/>
              <a:t>“Τα παιδιά των ΛΟΑΤ θα γίνουν σίγουρα και αυτά ΛΟΑΤ”</a:t>
            </a:r>
          </a:p>
          <a:p>
            <a:pPr algn="just"/>
            <a:r>
              <a:rPr lang="el-GR" dirty="0"/>
              <a:t>“Τα ΛΟΑΤ άτομα γεννιούνται (ή γίνονται) ΛΟΑΤ λόγω συγκεκριμένων λόγων/ περιστάσεων”. </a:t>
            </a:r>
          </a:p>
        </p:txBody>
      </p:sp>
    </p:spTree>
    <p:extLst>
      <p:ext uri="{BB962C8B-B14F-4D97-AF65-F5344CB8AC3E}">
        <p14:creationId xmlns:p14="http://schemas.microsoft.com/office/powerpoint/2010/main" val="353807651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D950F1E-37F1-32A5-BAB3-F579BC387142}"/>
              </a:ext>
            </a:extLst>
          </p:cNvPr>
          <p:cNvSpPr>
            <a:spLocks noGrp="1"/>
          </p:cNvSpPr>
          <p:nvPr>
            <p:ph type="title"/>
          </p:nvPr>
        </p:nvSpPr>
        <p:spPr>
          <a:xfrm>
            <a:off x="954833" y="344623"/>
            <a:ext cx="10058400" cy="635700"/>
          </a:xfrm>
        </p:spPr>
        <p:txBody>
          <a:bodyPr>
            <a:normAutofit fontScale="90000"/>
          </a:bodyPr>
          <a:lstStyle/>
          <a:p>
            <a:r>
              <a:rPr kumimoji="0" lang="el-GR" sz="2400" b="1" i="1" u="none" strike="noStrike" kern="1200" cap="none" spc="0" normalizeH="0" baseline="0" noProof="0" dirty="0">
                <a:ln>
                  <a:noFill/>
                </a:ln>
                <a:solidFill>
                  <a:prstClr val="black">
                    <a:lumMod val="85000"/>
                    <a:lumOff val="15000"/>
                  </a:prstClr>
                </a:solidFill>
                <a:effectLst/>
                <a:uLnTx/>
                <a:uFillTx/>
                <a:latin typeface="Century Gothic" panose="020B0502020202020204"/>
                <a:ea typeface="+mn-ea"/>
                <a:cs typeface="+mn-cs"/>
              </a:rPr>
              <a:t>Πιο κοινά αρνητικά στερεότυπα, προκαταλήψεις και μύθοι κατά των ΛΟΑΤ ανθρώπων</a:t>
            </a:r>
            <a:endParaRPr lang="el-GR" dirty="0"/>
          </a:p>
        </p:txBody>
      </p:sp>
      <p:sp>
        <p:nvSpPr>
          <p:cNvPr id="3" name="Θέση περιεχομένου 2">
            <a:extLst>
              <a:ext uri="{FF2B5EF4-FFF2-40B4-BE49-F238E27FC236}">
                <a16:creationId xmlns:a16="http://schemas.microsoft.com/office/drawing/2014/main" id="{CEE6D83D-4669-658D-2D3C-98187A33A088}"/>
              </a:ext>
            </a:extLst>
          </p:cNvPr>
          <p:cNvSpPr>
            <a:spLocks noGrp="1"/>
          </p:cNvSpPr>
          <p:nvPr>
            <p:ph idx="1"/>
          </p:nvPr>
        </p:nvSpPr>
        <p:spPr>
          <a:xfrm>
            <a:off x="1066800" y="1129004"/>
            <a:ext cx="10058400" cy="5066523"/>
          </a:xfrm>
        </p:spPr>
        <p:txBody>
          <a:bodyPr/>
          <a:lstStyle/>
          <a:p>
            <a:r>
              <a:rPr lang="el-GR" dirty="0"/>
              <a:t>“Η </a:t>
            </a:r>
            <a:r>
              <a:rPr lang="el-GR" dirty="0" err="1"/>
              <a:t>ασεξουαλικότητα</a:t>
            </a:r>
            <a:r>
              <a:rPr lang="el-GR" dirty="0"/>
              <a:t> δεν υπάρχει – τα </a:t>
            </a:r>
            <a:r>
              <a:rPr lang="el-GR" dirty="0" err="1"/>
              <a:t>ασέξουαλ</a:t>
            </a:r>
            <a:r>
              <a:rPr lang="el-GR" dirty="0"/>
              <a:t> άτομα απλώς απέχουν από το σεξ”</a:t>
            </a:r>
          </a:p>
          <a:p>
            <a:r>
              <a:rPr lang="el-GR" dirty="0"/>
              <a:t>“Τα αμφιφυλόφιλα άτομα απλά δεν έχουν αποφασίσει ακόμα τι θέλουν/τι τους αρέσει – είναι απλά μια φάση περιπλάνησης, είναι μπερδεμένα, είναι γκέι/λεσβίες και δεν το ξέρουν”</a:t>
            </a:r>
          </a:p>
          <a:p>
            <a:r>
              <a:rPr lang="el-GR" dirty="0"/>
              <a:t>“Δεν μπορώ να καταλάβω την έννοια των ‘περήφανων’ ΛΟΑΤ και των εκδηλώσεων ‘υπερηφάνειας’ τους -γιατί είναι ‘περήφανοι’- οι εκδηλώσεις υπερηφάνειας είναι μόνο για τους ΛΟΑΤ που θέλουν να κάνουν σεξ με άλλους ΛΟΑΤ ή/και να προκαλέσουν τους υπόλοιπους ανθρώπους ή/και να προωθήσουν την ατζέντα τους”.</a:t>
            </a:r>
          </a:p>
          <a:p>
            <a:endParaRPr lang="el-GR" dirty="0"/>
          </a:p>
        </p:txBody>
      </p:sp>
    </p:spTree>
    <p:extLst>
      <p:ext uri="{BB962C8B-B14F-4D97-AF65-F5344CB8AC3E}">
        <p14:creationId xmlns:p14="http://schemas.microsoft.com/office/powerpoint/2010/main" val="36322428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066F88DF-2718-E0DA-87BE-C54EBACB383C}"/>
              </a:ext>
            </a:extLst>
          </p:cNvPr>
          <p:cNvSpPr>
            <a:spLocks noGrp="1"/>
          </p:cNvSpPr>
          <p:nvPr>
            <p:ph type="title"/>
          </p:nvPr>
        </p:nvSpPr>
        <p:spPr>
          <a:xfrm>
            <a:off x="1066800" y="243852"/>
            <a:ext cx="10058400" cy="859635"/>
          </a:xfrm>
        </p:spPr>
        <p:txBody>
          <a:bodyPr>
            <a:normAutofit/>
          </a:bodyPr>
          <a:lstStyle/>
          <a:p>
            <a:r>
              <a:rPr lang="el-GR" sz="2800" b="1" i="1" dirty="0"/>
              <a:t>Κατευθυντήριες γραμμές για Επαγγελματίες των Μέσων </a:t>
            </a:r>
            <a:br>
              <a:rPr lang="el-GR" sz="2800" b="1" i="1" dirty="0"/>
            </a:br>
            <a:r>
              <a:rPr lang="el-GR" sz="2800" b="1" i="1" dirty="0"/>
              <a:t>Ενημέρωσης</a:t>
            </a:r>
          </a:p>
        </p:txBody>
      </p:sp>
      <p:sp>
        <p:nvSpPr>
          <p:cNvPr id="3" name="Θέση περιεχομένου 2">
            <a:extLst>
              <a:ext uri="{FF2B5EF4-FFF2-40B4-BE49-F238E27FC236}">
                <a16:creationId xmlns:a16="http://schemas.microsoft.com/office/drawing/2014/main" id="{B63A060E-254E-610B-A249-A379D2115DFD}"/>
              </a:ext>
            </a:extLst>
          </p:cNvPr>
          <p:cNvSpPr>
            <a:spLocks noGrp="1"/>
          </p:cNvSpPr>
          <p:nvPr>
            <p:ph idx="1"/>
          </p:nvPr>
        </p:nvSpPr>
        <p:spPr>
          <a:xfrm>
            <a:off x="1066800" y="1103487"/>
            <a:ext cx="10058400" cy="5094514"/>
          </a:xfrm>
        </p:spPr>
        <p:txBody>
          <a:bodyPr>
            <a:normAutofit fontScale="85000" lnSpcReduction="20000"/>
          </a:bodyPr>
          <a:lstStyle/>
          <a:p>
            <a:pPr marL="0" indent="0" algn="just">
              <a:buNone/>
            </a:pPr>
            <a:r>
              <a:rPr lang="el-GR" dirty="0"/>
              <a:t>• </a:t>
            </a:r>
            <a:r>
              <a:rPr lang="el-GR" b="1" dirty="0"/>
              <a:t>Προσπαθήστε να μην κάνετε υποθέσεις σχετικά με την ταυτότητα φύλου ή/και τον σεξουαλικό προσανατολισμό των ατόμων. </a:t>
            </a:r>
            <a:r>
              <a:rPr lang="el-GR" dirty="0"/>
              <a:t>Δεν μπορείτε να μαντέψετε απλώς κοιτάζοντάς τα. </a:t>
            </a:r>
          </a:p>
          <a:p>
            <a:pPr marL="0" indent="0" algn="just">
              <a:buNone/>
            </a:pPr>
            <a:r>
              <a:rPr lang="el-GR" dirty="0"/>
              <a:t>• </a:t>
            </a:r>
            <a:r>
              <a:rPr lang="el-GR" b="1" dirty="0"/>
              <a:t>Πάντα να χρησιμοποιείτε το όνομα ή/και τις αντωνυμίες που σας ζητούν τα άτομα να χρησιμοποιείτε</a:t>
            </a:r>
            <a:r>
              <a:rPr lang="el-GR" dirty="0"/>
              <a:t>. Έτσι, θα τους δείξετε ότι τα σέβεστε πραγματικά και θα τα κάνετε να αισθάνονται πιο άνετα. Αν δεν είστε βέβαιοι-</a:t>
            </a:r>
            <a:r>
              <a:rPr lang="el-GR" dirty="0" err="1"/>
              <a:t>ες</a:t>
            </a:r>
            <a:r>
              <a:rPr lang="el-GR" dirty="0"/>
              <a:t> τι αντωνυμία θα πρέπει να χρησιμοποιήσετε, απλά ρωτήστε!</a:t>
            </a:r>
          </a:p>
          <a:p>
            <a:pPr marL="0" indent="0" algn="just">
              <a:buNone/>
            </a:pPr>
            <a:r>
              <a:rPr lang="el-GR" dirty="0"/>
              <a:t>• </a:t>
            </a:r>
            <a:r>
              <a:rPr lang="el-GR" b="1" dirty="0"/>
              <a:t>Προσοχή στο τι ρωτάτε</a:t>
            </a:r>
            <a:r>
              <a:rPr lang="el-GR" dirty="0"/>
              <a:t>. Μπορεί να είστε περίεργοι-</a:t>
            </a:r>
            <a:r>
              <a:rPr lang="el-GR" dirty="0" err="1"/>
              <a:t>ες</a:t>
            </a:r>
            <a:r>
              <a:rPr lang="el-GR" dirty="0"/>
              <a:t> για πολλά θέματα - για παράδειγμα λεπτομέρειες σχετικά με τις ιατρικές διαδικασίες ή τις σεξουαλικές συμπεριφορές/δραστηριότητες. Πριν κάνετε τέτοιες ερωτήσεις, σκεφτείτε: χρειάζεται να το ξέρω αυτό; Γιατί; Αν κάποιος-α έκανε την ίδια ερώτηση σε μένα, πώς θα ένιωθα;</a:t>
            </a:r>
          </a:p>
          <a:p>
            <a:pPr marL="0" indent="0" algn="just">
              <a:buNone/>
            </a:pPr>
            <a:r>
              <a:rPr lang="el-GR" dirty="0"/>
              <a:t>• </a:t>
            </a:r>
            <a:r>
              <a:rPr lang="el-GR" b="1" dirty="0"/>
              <a:t>Αν γνωρίζετε την ταυτότητα φύλου ή/και τον σεξουαλικό προσανατολισμό ενός ατόμου, αυτό δεν σημαίνει ότι πρέπει να το γνωρίζουν όλοι-</a:t>
            </a:r>
            <a:r>
              <a:rPr lang="el-GR" b="1" dirty="0" err="1"/>
              <a:t>ες</a:t>
            </a:r>
            <a:r>
              <a:rPr lang="el-GR" b="1" dirty="0"/>
              <a:t> ή/και ότι αυτό το άτομο είναι ανοιχτά ΛΟΑΤ</a:t>
            </a:r>
            <a:r>
              <a:rPr lang="el-GR" dirty="0"/>
              <a:t>. Εάν μιλάτε με ένα ΛΟΑΤ άτομο ή/και γράφετε κάτι για αυτό, βεβαιωθείτε ότι οι πληροφορίες σχετικά με την ταυτότητα φύλου ή/και τον σεξουαλικό προσανατολισμό του είναι σχετικές με το πλαίσιο (θέμα συζήτησης ή κειμένου) και ότι το άτομο συναινεί στο να μοιραστείτε αυτές τις πληροφορίες. </a:t>
            </a:r>
          </a:p>
          <a:p>
            <a:pPr marL="0" indent="0" algn="just">
              <a:buNone/>
            </a:pPr>
            <a:r>
              <a:rPr lang="el-GR" dirty="0"/>
              <a:t>• </a:t>
            </a:r>
            <a:r>
              <a:rPr lang="el-GR" b="1" dirty="0"/>
              <a:t>Εάν μιλήσετε σε ένα </a:t>
            </a:r>
            <a:r>
              <a:rPr lang="el-GR" b="1" dirty="0" err="1"/>
              <a:t>τρανς</a:t>
            </a:r>
            <a:r>
              <a:rPr lang="el-GR" b="1" dirty="0"/>
              <a:t> ή μη </a:t>
            </a:r>
            <a:r>
              <a:rPr lang="el-GR" b="1" dirty="0" err="1"/>
              <a:t>δυϊκό</a:t>
            </a:r>
            <a:r>
              <a:rPr lang="el-GR" b="1" dirty="0"/>
              <a:t> άτομο, μην το ρωτήσετε ποιο είναι το παλιό ή “αρχικό” όνομά του</a:t>
            </a:r>
            <a:r>
              <a:rPr lang="el-GR" dirty="0"/>
              <a:t>. Είναι άσχετη πληροφορία καθώς και ένα πολύ αγενές και αδιάκριτο ερώτημα. </a:t>
            </a:r>
          </a:p>
          <a:p>
            <a:pPr marL="0" indent="0" algn="just">
              <a:buNone/>
            </a:pPr>
            <a:r>
              <a:rPr lang="el-GR" dirty="0"/>
              <a:t>• </a:t>
            </a:r>
            <a:r>
              <a:rPr lang="el-GR" b="1" dirty="0"/>
              <a:t>Σεβαστείτε το παρελθόν των </a:t>
            </a:r>
            <a:r>
              <a:rPr lang="el-GR" b="1" dirty="0" err="1"/>
              <a:t>τρανς</a:t>
            </a:r>
            <a:r>
              <a:rPr lang="el-GR" b="1" dirty="0"/>
              <a:t> ατόμων και αναφερθείτε στην περίοδο πριν από τη </a:t>
            </a:r>
            <a:r>
              <a:rPr lang="el-GR" b="1" dirty="0" err="1"/>
              <a:t>φυλομετάβαση</a:t>
            </a:r>
            <a:r>
              <a:rPr lang="el-GR" b="1" dirty="0"/>
              <a:t> με μέγιστη ευαισθησία και διακριτικότητα</a:t>
            </a:r>
            <a:r>
              <a:rPr lang="el-GR" dirty="0"/>
              <a:t>. Αυτό σημαίνει ότι δεν πρέπει ποτέ να δημοσιεύσετε/εμφανίσετε φωτογραφίες τους πριν από τη </a:t>
            </a:r>
            <a:r>
              <a:rPr lang="el-GR" dirty="0" err="1"/>
              <a:t>φυλομετάβασή</a:t>
            </a:r>
            <a:r>
              <a:rPr lang="el-GR" dirty="0"/>
              <a:t> τους, χωρίς την συγκατάθεσή τους. Επίσης, όταν αναφέρεστε σε αυτή την περίοδο της ζωής τους, μην χρησιμοποιείτε ποτέ αντωνυμίες εκτός από αυτές που χρησιμοποιούν για τον εαυτό τους. Ένα </a:t>
            </a:r>
            <a:r>
              <a:rPr lang="el-GR" dirty="0" err="1"/>
              <a:t>τρανς</a:t>
            </a:r>
            <a:r>
              <a:rPr lang="el-GR" dirty="0"/>
              <a:t> άτομο δεν ήταν άντρας/γυναίκα και “έγινε” κάτι άλλο – ήταν πάντα το φύλο με το οποίο </a:t>
            </a:r>
            <a:r>
              <a:rPr lang="el-GR" dirty="0" err="1"/>
              <a:t>αυτοπροσδιορίζεται</a:t>
            </a:r>
            <a:r>
              <a:rPr lang="el-GR" dirty="0"/>
              <a:t>.</a:t>
            </a:r>
          </a:p>
        </p:txBody>
      </p:sp>
    </p:spTree>
    <p:extLst>
      <p:ext uri="{BB962C8B-B14F-4D97-AF65-F5344CB8AC3E}">
        <p14:creationId xmlns:p14="http://schemas.microsoft.com/office/powerpoint/2010/main" val="425390528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E39DCE53-B0BA-E2AA-D92B-7A4165B0AD76}"/>
              </a:ext>
            </a:extLst>
          </p:cNvPr>
          <p:cNvSpPr>
            <a:spLocks noGrp="1"/>
          </p:cNvSpPr>
          <p:nvPr>
            <p:ph type="title"/>
          </p:nvPr>
        </p:nvSpPr>
        <p:spPr>
          <a:xfrm>
            <a:off x="1141445" y="222716"/>
            <a:ext cx="10058400" cy="831643"/>
          </a:xfrm>
        </p:spPr>
        <p:txBody>
          <a:bodyPr>
            <a:normAutofit fontScale="90000"/>
          </a:bodyPr>
          <a:lstStyle/>
          <a:p>
            <a:r>
              <a:rPr kumimoji="0" lang="el-GR" sz="2800" b="1" i="1" u="none" strike="noStrike" kern="1200" cap="none" spc="0" normalizeH="0" baseline="0" noProof="0" dirty="0">
                <a:ln>
                  <a:noFill/>
                </a:ln>
                <a:solidFill>
                  <a:prstClr val="black">
                    <a:lumMod val="85000"/>
                    <a:lumOff val="15000"/>
                  </a:prstClr>
                </a:solidFill>
                <a:effectLst/>
                <a:uLnTx/>
                <a:uFillTx/>
                <a:latin typeface="Century Gothic" panose="020B0502020202020204"/>
                <a:ea typeface="+mn-ea"/>
                <a:cs typeface="+mn-cs"/>
              </a:rPr>
              <a:t>Κατευθυντήριες γραμμές για Επαγγελματίες των Μέσων </a:t>
            </a:r>
            <a:br>
              <a:rPr kumimoji="0" lang="el-GR" sz="2800" b="1" i="1" u="none" strike="noStrike" kern="1200" cap="none" spc="0" normalizeH="0" baseline="0" noProof="0" dirty="0">
                <a:ln>
                  <a:noFill/>
                </a:ln>
                <a:solidFill>
                  <a:prstClr val="black">
                    <a:lumMod val="85000"/>
                    <a:lumOff val="15000"/>
                  </a:prstClr>
                </a:solidFill>
                <a:effectLst/>
                <a:uLnTx/>
                <a:uFillTx/>
                <a:latin typeface="Century Gothic" panose="020B0502020202020204"/>
                <a:ea typeface="+mn-ea"/>
                <a:cs typeface="+mn-cs"/>
              </a:rPr>
            </a:br>
            <a:r>
              <a:rPr kumimoji="0" lang="el-GR" sz="2800" b="1" i="1" u="none" strike="noStrike" kern="1200" cap="none" spc="0" normalizeH="0" baseline="0" noProof="0" dirty="0">
                <a:ln>
                  <a:noFill/>
                </a:ln>
                <a:solidFill>
                  <a:prstClr val="black">
                    <a:lumMod val="85000"/>
                    <a:lumOff val="15000"/>
                  </a:prstClr>
                </a:solidFill>
                <a:effectLst/>
                <a:uLnTx/>
                <a:uFillTx/>
                <a:latin typeface="Century Gothic" panose="020B0502020202020204"/>
                <a:ea typeface="+mn-ea"/>
                <a:cs typeface="+mn-cs"/>
              </a:rPr>
              <a:t>Ενημέρωσης</a:t>
            </a:r>
            <a:endParaRPr lang="el-GR" dirty="0"/>
          </a:p>
        </p:txBody>
      </p:sp>
      <p:sp>
        <p:nvSpPr>
          <p:cNvPr id="3" name="Θέση περιεχομένου 2">
            <a:extLst>
              <a:ext uri="{FF2B5EF4-FFF2-40B4-BE49-F238E27FC236}">
                <a16:creationId xmlns:a16="http://schemas.microsoft.com/office/drawing/2014/main" id="{82BF4D68-61A5-DFBA-2CEA-36B8F6441688}"/>
              </a:ext>
            </a:extLst>
          </p:cNvPr>
          <p:cNvSpPr>
            <a:spLocks noGrp="1"/>
          </p:cNvSpPr>
          <p:nvPr>
            <p:ph idx="1"/>
          </p:nvPr>
        </p:nvSpPr>
        <p:spPr>
          <a:xfrm>
            <a:off x="1066800" y="1343608"/>
            <a:ext cx="10058400" cy="4691432"/>
          </a:xfrm>
        </p:spPr>
        <p:txBody>
          <a:bodyPr>
            <a:normAutofit fontScale="92500" lnSpcReduction="10000"/>
          </a:bodyPr>
          <a:lstStyle/>
          <a:p>
            <a:pPr marL="0" indent="0" algn="just">
              <a:buNone/>
            </a:pPr>
            <a:r>
              <a:rPr lang="el-GR" dirty="0"/>
              <a:t>• </a:t>
            </a:r>
            <a:r>
              <a:rPr lang="el-GR" b="1" dirty="0"/>
              <a:t>Χρησιμοποιήστε τη γλώσσα που χρησιμοποιεί το άτομο για να περιγράψει τον εαυτό του. </a:t>
            </a:r>
            <a:r>
              <a:rPr lang="el-GR" dirty="0"/>
              <a:t>Μερικά ΛΟΑΤ άτομα μπορούν (σπανίως) να αναφέρονται στον εαυτό τους με όρους που θεωρούνται προσβλητικοί από την πλειοψηφία της ΛΟΑΤ κοινότητας – π.χ. ένα </a:t>
            </a:r>
            <a:r>
              <a:rPr lang="el-GR" dirty="0" err="1"/>
              <a:t>τρανς</a:t>
            </a:r>
            <a:r>
              <a:rPr lang="el-GR" dirty="0"/>
              <a:t> άτομο μπορεί να </a:t>
            </a:r>
            <a:r>
              <a:rPr lang="el-GR" dirty="0" err="1"/>
              <a:t>αυτοπροσδιορίζεται</a:t>
            </a:r>
            <a:r>
              <a:rPr lang="el-GR" dirty="0"/>
              <a:t> ως “τραβεστί” ή “</a:t>
            </a:r>
            <a:r>
              <a:rPr lang="el-GR" dirty="0" err="1"/>
              <a:t>τρανσέξουαλ</a:t>
            </a:r>
            <a:r>
              <a:rPr lang="el-GR" dirty="0"/>
              <a:t>” και ένα γκέι άτομο μπορεί να χρησιμοποιήσει όρους όπως “αδερφή” για να αναφερθεί στον εαυτό του. Χρησιμοποιήστε τέτοιους όρους, μόνο εάν το άτομο με το οποίο μιλάτε ή στο οποίο αναφέρεστε προσδιορίζει τον εαυτό του με αυτό τον τρόπο. </a:t>
            </a:r>
          </a:p>
          <a:p>
            <a:pPr marL="0" indent="0" algn="just">
              <a:buNone/>
            </a:pPr>
            <a:r>
              <a:rPr lang="el-GR" dirty="0"/>
              <a:t>• </a:t>
            </a:r>
            <a:r>
              <a:rPr lang="el-GR" b="1" dirty="0"/>
              <a:t>Δεν χρειάζεται να καταλάβετε τι σημαίνει να είσαι ΛΟΑΤ για να σέβεστε τα ΛΟΑΤ άτομα. </a:t>
            </a:r>
            <a:r>
              <a:rPr lang="el-GR" dirty="0"/>
              <a:t>Μπορεί να μην έχετε ακούσει για κάποιους από τους υπάρχοντες σεξουαλικούς προσανατολισμούς ή/και ταυτότητες φύλου ή δυσκολεύεστε να τους/τις καταλάβετε. Αλλά αυτό δεν σημαίνει ότι δεν χρειάζεται να σεβαστείτε τα ανθρώπινα δικαιώματα. </a:t>
            </a:r>
          </a:p>
          <a:p>
            <a:pPr marL="0" indent="0" algn="just">
              <a:buNone/>
            </a:pPr>
            <a:r>
              <a:rPr lang="el-GR" dirty="0"/>
              <a:t>• </a:t>
            </a:r>
            <a:r>
              <a:rPr lang="el-GR" b="1" dirty="0"/>
              <a:t>Μην κάνετε παρατηρήσεις και σχόλια βασισμένα σε κοινά στερεότυπα με βάση το φύλο. </a:t>
            </a:r>
            <a:r>
              <a:rPr lang="el-GR" dirty="0"/>
              <a:t>Ακόμα και αν θέλετε να είστε υποστηρικτικοί-</a:t>
            </a:r>
            <a:r>
              <a:rPr lang="el-GR" dirty="0" err="1"/>
              <a:t>ές</a:t>
            </a:r>
            <a:r>
              <a:rPr lang="el-GR" dirty="0"/>
              <a:t>, μπορεί να κάνετε ένα ΛΟΑΤ άτομο να αισθανθεί άβολα ή/και να προσβληθεί αναπαράγοντας στερεότυπα. Για παράδειγμα, μην πείτε σε ένα μη </a:t>
            </a:r>
            <a:r>
              <a:rPr lang="el-GR" dirty="0" err="1"/>
              <a:t>δυϊκό</a:t>
            </a:r>
            <a:r>
              <a:rPr lang="el-GR" dirty="0"/>
              <a:t> άτομο ότι “είναι τόσο όμορφος/έξυπνος άνδρας” ή “μια όμορφη/έξυπνη γυναίκα”. Ή μην πείτε σε μια λεσβία γυναίκα “ότι είναι τόσο όμορφη και θηλυκή” και ότι “δεν θα μαντεύατε ότι της αρέσουν οι γυναίκες”. Ή μην πείτε σε </a:t>
            </a:r>
            <a:r>
              <a:rPr lang="el-GR" dirty="0" err="1"/>
              <a:t>τρανς</a:t>
            </a:r>
            <a:r>
              <a:rPr lang="el-GR" dirty="0"/>
              <a:t> άτομο ότι “μοιάζει εντελώς με άνδρα/γυναίκα”</a:t>
            </a:r>
          </a:p>
        </p:txBody>
      </p:sp>
    </p:spTree>
    <p:extLst>
      <p:ext uri="{BB962C8B-B14F-4D97-AF65-F5344CB8AC3E}">
        <p14:creationId xmlns:p14="http://schemas.microsoft.com/office/powerpoint/2010/main" val="345551069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 name="Rectangle 13">
            <a:extLst>
              <a:ext uri="{FF2B5EF4-FFF2-40B4-BE49-F238E27FC236}">
                <a16:creationId xmlns:a16="http://schemas.microsoft.com/office/drawing/2014/main" id="{2C8DCBC9-E0DE-46B3-8FAE-C5C151378E2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237744" y="237744"/>
            <a:ext cx="7665285"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4" name="Content Placeholder 10">
            <a:extLst>
              <a:ext uri="{FF2B5EF4-FFF2-40B4-BE49-F238E27FC236}">
                <a16:creationId xmlns:a16="http://schemas.microsoft.com/office/drawing/2014/main" id="{4A427B5E-42BD-82CF-89D3-382030F47EBB}"/>
              </a:ext>
            </a:extLst>
          </p:cNvPr>
          <p:cNvSpPr>
            <a:spLocks noGrp="1"/>
          </p:cNvSpPr>
          <p:nvPr>
            <p:ph idx="1"/>
          </p:nvPr>
        </p:nvSpPr>
        <p:spPr>
          <a:xfrm>
            <a:off x="868680" y="998376"/>
            <a:ext cx="6281928" cy="5036664"/>
          </a:xfrm>
        </p:spPr>
        <p:txBody>
          <a:bodyPr>
            <a:normAutofit lnSpcReduction="10000"/>
          </a:bodyPr>
          <a:lstStyle/>
          <a:p>
            <a:pPr algn="just"/>
            <a:r>
              <a:rPr lang="el-GR" b="0" i="0" dirty="0">
                <a:solidFill>
                  <a:srgbClr val="050505"/>
                </a:solidFill>
                <a:effectLst/>
                <a:latin typeface="Segoe UI Historic" panose="020B0502040204020203" pitchFamily="34" charset="0"/>
              </a:rPr>
              <a:t>Η πρώτη φωτογραφία αφορά άρθρο της εφημερίδας Καθημερινή τον Ιούνιο του 1983. Η δεύτερη φωτογραφία αφορά πρωτοσέλιδο εφημερίδας του </a:t>
            </a:r>
            <a:r>
              <a:rPr lang="el-GR" b="0" i="0" dirty="0" err="1">
                <a:solidFill>
                  <a:srgbClr val="050505"/>
                </a:solidFill>
                <a:effectLst/>
                <a:latin typeface="Segoe UI Historic" panose="020B0502040204020203" pitchFamily="34" charset="0"/>
              </a:rPr>
              <a:t>Μαϊου</a:t>
            </a:r>
            <a:r>
              <a:rPr lang="el-GR" b="0" i="0" dirty="0">
                <a:solidFill>
                  <a:srgbClr val="050505"/>
                </a:solidFill>
                <a:effectLst/>
                <a:latin typeface="Segoe UI Historic" panose="020B0502040204020203" pitchFamily="34" charset="0"/>
              </a:rPr>
              <a:t> 2022. </a:t>
            </a:r>
          </a:p>
          <a:p>
            <a:pPr algn="just"/>
            <a:r>
              <a:rPr lang="el-GR" b="0" i="0" dirty="0">
                <a:solidFill>
                  <a:srgbClr val="050505"/>
                </a:solidFill>
                <a:effectLst/>
                <a:latin typeface="Segoe UI Historic" panose="020B0502040204020203" pitchFamily="34" charset="0"/>
              </a:rPr>
              <a:t>Τα δύο αυτά άρθρα παρότι έχουν μία διαφορά 30 ετών, είναι όμοια. Και στα δύο άρθρα, στιγματίζονται άνθρωποι της ΛΟΑΤΚΙ+ κοινότητας, που βιώνουν στο μέγιστο διακρίσεις, περιθωριοποίηση και βία. Και στα δύο, βλέπουμε ολοκάθαρα μία στυγνή </a:t>
            </a:r>
            <a:r>
              <a:rPr lang="el-GR" b="0" i="0" dirty="0" err="1">
                <a:solidFill>
                  <a:srgbClr val="050505"/>
                </a:solidFill>
                <a:effectLst/>
                <a:latin typeface="Segoe UI Historic" panose="020B0502040204020203" pitchFamily="34" charset="0"/>
              </a:rPr>
              <a:t>στοχοποίηση</a:t>
            </a:r>
            <a:r>
              <a:rPr lang="el-GR" b="0" i="0" dirty="0">
                <a:solidFill>
                  <a:srgbClr val="050505"/>
                </a:solidFill>
                <a:effectLst/>
                <a:latin typeface="Segoe UI Historic" panose="020B0502040204020203" pitchFamily="34" charset="0"/>
              </a:rPr>
              <a:t> ολόκληρης της ΛΟΑΤΚΙ+ κοινότητας. </a:t>
            </a:r>
          </a:p>
          <a:p>
            <a:pPr algn="just"/>
            <a:r>
              <a:rPr lang="el-GR" b="0" i="0" dirty="0">
                <a:solidFill>
                  <a:srgbClr val="050505"/>
                </a:solidFill>
                <a:effectLst/>
                <a:latin typeface="Segoe UI Historic" panose="020B0502040204020203" pitchFamily="34" charset="0"/>
              </a:rPr>
              <a:t>Και τα δύο γράφτηκαν έπειτα από δηλώσεις «επιστημόνων», όπως πριν λίγες μέρες του </a:t>
            </a:r>
            <a:r>
              <a:rPr lang="el-GR" b="0" i="0" dirty="0" err="1">
                <a:solidFill>
                  <a:srgbClr val="050505"/>
                </a:solidFill>
                <a:effectLst/>
                <a:latin typeface="Segoe UI Historic" panose="020B0502040204020203" pitchFamily="34" charset="0"/>
              </a:rPr>
              <a:t>Kαθηγητή</a:t>
            </a:r>
            <a:r>
              <a:rPr lang="el-GR" b="0" i="0" dirty="0">
                <a:solidFill>
                  <a:srgbClr val="050505"/>
                </a:solidFill>
                <a:effectLst/>
                <a:latin typeface="Segoe UI Historic" panose="020B0502040204020203" pitchFamily="34" charset="0"/>
              </a:rPr>
              <a:t> Μικροβιολογίας του Νοσοκομείου «</a:t>
            </a:r>
            <a:r>
              <a:rPr lang="el-GR" b="0" i="0" dirty="0" err="1">
                <a:solidFill>
                  <a:srgbClr val="050505"/>
                </a:solidFill>
                <a:effectLst/>
                <a:latin typeface="Segoe UI Historic" panose="020B0502040204020203" pitchFamily="34" charset="0"/>
              </a:rPr>
              <a:t>Αττικόν</a:t>
            </a:r>
            <a:r>
              <a:rPr lang="el-GR" b="0" i="0" dirty="0">
                <a:solidFill>
                  <a:srgbClr val="050505"/>
                </a:solidFill>
                <a:effectLst/>
                <a:latin typeface="Segoe UI Historic" panose="020B0502040204020203" pitchFamily="34" charset="0"/>
              </a:rPr>
              <a:t>», Σπύρου Πουρνάρα, ο οποίος μεταξύ άλλων σε πρωινή εκπομπή ανέφερε «....ότι πολλοί </a:t>
            </a:r>
            <a:r>
              <a:rPr lang="el-GR" b="0" i="0" dirty="0" err="1">
                <a:solidFill>
                  <a:srgbClr val="050505"/>
                </a:solidFill>
                <a:effectLst/>
                <a:latin typeface="Segoe UI Historic" panose="020B0502040204020203" pitchFamily="34" charset="0"/>
              </a:rPr>
              <a:t>απ</a:t>
            </a:r>
            <a:r>
              <a:rPr lang="el-GR" b="0" i="0" dirty="0">
                <a:solidFill>
                  <a:srgbClr val="050505"/>
                </a:solidFill>
                <a:effectLst/>
                <a:latin typeface="Segoe UI Historic" panose="020B0502040204020203" pitchFamily="34" charset="0"/>
              </a:rPr>
              <a:t>΄ αυτούς» εννοώντας τα κρούσματα, «είναι στις κοινότητες ανδρών που έχουν επαφές ερωτικές με άνδρες (MSM), έτσι έγιναν οι πρώτες διαγνώσεις από άνδρες που πήγαιναν σε κλινικές σεξουαλικών μεταδιδόμενων νοσημάτων και σ΄ αυτές τις κοινότητες δυστυχώς εξαπλώνονται γρήγορα...».</a:t>
            </a:r>
          </a:p>
          <a:p>
            <a:endParaRPr lang="en-US" dirty="0"/>
          </a:p>
        </p:txBody>
      </p:sp>
      <p:pic>
        <p:nvPicPr>
          <p:cNvPr id="5" name="Θέση περιεχομένου 4" descr="Εικόνα που περιέχει κείμενο, εφημερίδα, στιγμιότυπο οθόνης, έγγραφο&#10;&#10;Περιγραφή που δημιουργήθηκε αυτόματα">
            <a:extLst>
              <a:ext uri="{FF2B5EF4-FFF2-40B4-BE49-F238E27FC236}">
                <a16:creationId xmlns:a16="http://schemas.microsoft.com/office/drawing/2014/main" id="{478FB5DF-1634-3E25-544A-DB7C0924F70C}"/>
              </a:ext>
            </a:extLst>
          </p:cNvPr>
          <p:cNvPicPr>
            <a:picLocks noChangeAspect="1"/>
          </p:cNvPicPr>
          <p:nvPr/>
        </p:nvPicPr>
        <p:blipFill rotWithShape="1">
          <a:blip r:embed="rId2"/>
          <a:srcRect l="12961" r="13591"/>
          <a:stretch/>
        </p:blipFill>
        <p:spPr>
          <a:xfrm>
            <a:off x="7219950" y="123445"/>
            <a:ext cx="4741837" cy="3191256"/>
          </a:xfrm>
          <a:prstGeom prst="rect">
            <a:avLst/>
          </a:prstGeom>
        </p:spPr>
      </p:pic>
      <p:pic>
        <p:nvPicPr>
          <p:cNvPr id="7" name="Εικόνα 6" descr="Εικόνα που περιέχει κείμενο, εφημερίδα&#10;&#10;Περιγραφή που δημιουργήθηκε αυτόματα">
            <a:extLst>
              <a:ext uri="{FF2B5EF4-FFF2-40B4-BE49-F238E27FC236}">
                <a16:creationId xmlns:a16="http://schemas.microsoft.com/office/drawing/2014/main" id="{0E5396D5-489D-614F-812E-5AE94E938139}"/>
              </a:ext>
            </a:extLst>
          </p:cNvPr>
          <p:cNvPicPr>
            <a:picLocks noChangeAspect="1"/>
          </p:cNvPicPr>
          <p:nvPr/>
        </p:nvPicPr>
        <p:blipFill rotWithShape="1">
          <a:blip r:embed="rId3"/>
          <a:srcRect l="1479" r="3138" b="5"/>
          <a:stretch/>
        </p:blipFill>
        <p:spPr>
          <a:xfrm>
            <a:off x="7077075" y="3429002"/>
            <a:ext cx="4884712" cy="3191254"/>
          </a:xfrm>
          <a:prstGeom prst="rect">
            <a:avLst/>
          </a:prstGeom>
        </p:spPr>
      </p:pic>
    </p:spTree>
    <p:extLst>
      <p:ext uri="{BB962C8B-B14F-4D97-AF65-F5344CB8AC3E}">
        <p14:creationId xmlns:p14="http://schemas.microsoft.com/office/powerpoint/2010/main" val="21600306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6F2648A-84CD-BEEC-998C-37219733DECD}"/>
              </a:ext>
            </a:extLst>
          </p:cNvPr>
          <p:cNvSpPr>
            <a:spLocks noGrp="1"/>
          </p:cNvSpPr>
          <p:nvPr>
            <p:ph type="title"/>
          </p:nvPr>
        </p:nvSpPr>
        <p:spPr>
          <a:xfrm>
            <a:off x="973494" y="194724"/>
            <a:ext cx="9980645" cy="1371600"/>
          </a:xfrm>
        </p:spPr>
        <p:txBody>
          <a:bodyPr>
            <a:normAutofit fontScale="90000"/>
          </a:bodyPr>
          <a:lstStyle/>
          <a:p>
            <a:r>
              <a:rPr lang="el-GR" dirty="0"/>
              <a:t>Χρήση κατάλληλης ορολογίας και γλώσσας </a:t>
            </a:r>
          </a:p>
        </p:txBody>
      </p:sp>
      <p:graphicFrame>
        <p:nvGraphicFramePr>
          <p:cNvPr id="4" name="Πίνακας 4">
            <a:extLst>
              <a:ext uri="{FF2B5EF4-FFF2-40B4-BE49-F238E27FC236}">
                <a16:creationId xmlns:a16="http://schemas.microsoft.com/office/drawing/2014/main" id="{9C9FD88C-3615-F129-AB0A-AA2A1EC31921}"/>
              </a:ext>
            </a:extLst>
          </p:cNvPr>
          <p:cNvGraphicFramePr>
            <a:graphicFrameLocks noGrp="1"/>
          </p:cNvGraphicFramePr>
          <p:nvPr>
            <p:ph idx="1"/>
            <p:extLst>
              <p:ext uri="{D42A27DB-BD31-4B8C-83A1-F6EECF244321}">
                <p14:modId xmlns:p14="http://schemas.microsoft.com/office/powerpoint/2010/main" val="177048130"/>
              </p:ext>
            </p:extLst>
          </p:nvPr>
        </p:nvGraphicFramePr>
        <p:xfrm>
          <a:off x="1066800" y="1683561"/>
          <a:ext cx="10058400" cy="3884999"/>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1393655943"/>
                    </a:ext>
                  </a:extLst>
                </a:gridCol>
                <a:gridCol w="5029200">
                  <a:extLst>
                    <a:ext uri="{9D8B030D-6E8A-4147-A177-3AD203B41FA5}">
                      <a16:colId xmlns:a16="http://schemas.microsoft.com/office/drawing/2014/main" val="99140597"/>
                    </a:ext>
                  </a:extLst>
                </a:gridCol>
              </a:tblGrid>
              <a:tr h="958919">
                <a:tc>
                  <a:txBody>
                    <a:bodyPr/>
                    <a:lstStyle/>
                    <a:p>
                      <a:r>
                        <a:rPr lang="el-GR" dirty="0"/>
                        <a:t>Ακατάλληλος/ προβληματικός όρος/ φράση </a:t>
                      </a:r>
                    </a:p>
                  </a:txBody>
                  <a:tcPr/>
                </a:tc>
                <a:tc>
                  <a:txBody>
                    <a:bodyPr/>
                    <a:lstStyle/>
                    <a:p>
                      <a:r>
                        <a:rPr lang="el-GR" dirty="0"/>
                        <a:t>Κατάλληλος / προτιμώμενος όρος / φράση</a:t>
                      </a:r>
                    </a:p>
                  </a:txBody>
                  <a:tcPr/>
                </a:tc>
                <a:extLst>
                  <a:ext uri="{0D108BD9-81ED-4DB2-BD59-A6C34878D82A}">
                    <a16:rowId xmlns:a16="http://schemas.microsoft.com/office/drawing/2014/main" val="999474202"/>
                  </a:ext>
                </a:extLst>
              </a:tr>
              <a:tr h="499530">
                <a:tc>
                  <a:txBody>
                    <a:bodyPr/>
                    <a:lstStyle/>
                    <a:p>
                      <a:r>
                        <a:rPr lang="el-GR" dirty="0"/>
                        <a:t>«παραδέχθηκε»/ «ομολόγησε» ότι είναι γκέι/ λεσβία/ </a:t>
                      </a:r>
                      <a:r>
                        <a:rPr lang="el-GR" dirty="0" err="1"/>
                        <a:t>αμφισεξοαυλικός</a:t>
                      </a:r>
                      <a:r>
                        <a:rPr lang="el-GR" dirty="0"/>
                        <a:t>-ή </a:t>
                      </a:r>
                    </a:p>
                    <a:p>
                      <a:r>
                        <a:rPr lang="el-GR" dirty="0"/>
                        <a:t>Τέτοιες φράσεις υπονοούν συναισθήματα όπως αμηχανία, ντροπή , ενοχές (</a:t>
                      </a:r>
                      <a:r>
                        <a:rPr lang="en-US" dirty="0"/>
                        <a:t>GLAAD 2016)</a:t>
                      </a:r>
                      <a:endParaRPr lang="el-GR" dirty="0"/>
                    </a:p>
                  </a:txBody>
                  <a:tcPr/>
                </a:tc>
                <a:tc>
                  <a:txBody>
                    <a:bodyPr/>
                    <a:lstStyle/>
                    <a:p>
                      <a:r>
                        <a:rPr lang="en-US" dirty="0"/>
                        <a:t>Out</a:t>
                      </a:r>
                      <a:r>
                        <a:rPr lang="el-GR" dirty="0"/>
                        <a:t>/ ανοιχτά/ γκέι / λεσβία / αμφιφυλόφιλη/</a:t>
                      </a:r>
                      <a:r>
                        <a:rPr lang="el-GR" dirty="0" err="1"/>
                        <a:t>ος</a:t>
                      </a:r>
                      <a:endParaRPr lang="el-GR" dirty="0"/>
                    </a:p>
                  </a:txBody>
                  <a:tcPr/>
                </a:tc>
                <a:extLst>
                  <a:ext uri="{0D108BD9-81ED-4DB2-BD59-A6C34878D82A}">
                    <a16:rowId xmlns:a16="http://schemas.microsoft.com/office/drawing/2014/main" val="2553538969"/>
                  </a:ext>
                </a:extLst>
              </a:tr>
              <a:tr h="555564">
                <a:tc>
                  <a:txBody>
                    <a:bodyPr/>
                    <a:lstStyle/>
                    <a:p>
                      <a:r>
                        <a:rPr lang="el-GR" dirty="0"/>
                        <a:t>«Γεννήθηκε» άντρας/ γυναίκα- «Έγινε» άνδρας/ γυναίκα – Βιολογικά/ Ανατομικά άρρεν ή θήλυ </a:t>
                      </a:r>
                    </a:p>
                    <a:p>
                      <a:r>
                        <a:rPr lang="el-GR" dirty="0"/>
                        <a:t>(δείτε  αλλαγή φύλου </a:t>
                      </a:r>
                    </a:p>
                  </a:txBody>
                  <a:tcPr/>
                </a:tc>
                <a:tc>
                  <a:txBody>
                    <a:bodyPr/>
                    <a:lstStyle/>
                    <a:p>
                      <a:r>
                        <a:rPr lang="el-GR" dirty="0"/>
                        <a:t>Αποδόθηκε το αρσενικό/ θηλυκό φύλο στην γέννα</a:t>
                      </a:r>
                    </a:p>
                    <a:p>
                      <a:r>
                        <a:rPr lang="el-GR" dirty="0" err="1"/>
                        <a:t>Τρανς</a:t>
                      </a:r>
                      <a:r>
                        <a:rPr lang="el-GR" dirty="0"/>
                        <a:t> άντρας</a:t>
                      </a:r>
                    </a:p>
                    <a:p>
                      <a:r>
                        <a:rPr lang="el-GR" dirty="0" err="1"/>
                        <a:t>Τρανς</a:t>
                      </a:r>
                      <a:r>
                        <a:rPr lang="el-GR" dirty="0"/>
                        <a:t> γυναίκα </a:t>
                      </a:r>
                    </a:p>
                    <a:p>
                      <a:r>
                        <a:rPr lang="el-GR" dirty="0" err="1"/>
                        <a:t>Τρανς</a:t>
                      </a:r>
                      <a:r>
                        <a:rPr lang="el-GR" dirty="0"/>
                        <a:t> μη δυικό </a:t>
                      </a:r>
                      <a:r>
                        <a:rPr lang="en-US" dirty="0"/>
                        <a:t>(non-binary)</a:t>
                      </a:r>
                      <a:endParaRPr lang="el-GR" dirty="0"/>
                    </a:p>
                  </a:txBody>
                  <a:tcPr/>
                </a:tc>
                <a:extLst>
                  <a:ext uri="{0D108BD9-81ED-4DB2-BD59-A6C34878D82A}">
                    <a16:rowId xmlns:a16="http://schemas.microsoft.com/office/drawing/2014/main" val="3159678461"/>
                  </a:ext>
                </a:extLst>
              </a:tr>
            </a:tbl>
          </a:graphicData>
        </a:graphic>
      </p:graphicFrame>
    </p:spTree>
    <p:extLst>
      <p:ext uri="{BB962C8B-B14F-4D97-AF65-F5344CB8AC3E}">
        <p14:creationId xmlns:p14="http://schemas.microsoft.com/office/powerpoint/2010/main" val="23083288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149D83BD-BFC8-FEDC-D61A-2045D84EA148}"/>
              </a:ext>
            </a:extLst>
          </p:cNvPr>
          <p:cNvSpPr>
            <a:spLocks noGrp="1"/>
          </p:cNvSpPr>
          <p:nvPr>
            <p:ph type="title"/>
          </p:nvPr>
        </p:nvSpPr>
        <p:spPr/>
        <p:txBody>
          <a:bodyPr/>
          <a:lstStyle/>
          <a:p>
            <a:r>
              <a:rPr lang="el-GR"/>
              <a:t>Βιβλιογραφία </a:t>
            </a:r>
          </a:p>
        </p:txBody>
      </p:sp>
      <p:sp>
        <p:nvSpPr>
          <p:cNvPr id="3" name="Θέση περιεχομένου 2">
            <a:extLst>
              <a:ext uri="{FF2B5EF4-FFF2-40B4-BE49-F238E27FC236}">
                <a16:creationId xmlns:a16="http://schemas.microsoft.com/office/drawing/2014/main" id="{AE91B8AD-8131-4D2F-C631-6B5A0D2158E3}"/>
              </a:ext>
            </a:extLst>
          </p:cNvPr>
          <p:cNvSpPr>
            <a:spLocks noGrp="1"/>
          </p:cNvSpPr>
          <p:nvPr>
            <p:ph idx="1"/>
          </p:nvPr>
        </p:nvSpPr>
        <p:spPr/>
        <p:txBody>
          <a:bodyPr/>
          <a:lstStyle/>
          <a:p>
            <a:pPr marL="182880" marR="0" lvl="0" indent="-182880" algn="l" defTabSz="914400" rtl="0" eaLnBrk="1" fontAlgn="auto" latinLnBrk="0" hangingPunct="1">
              <a:lnSpc>
                <a:spcPct val="100000"/>
              </a:lnSpc>
              <a:spcBef>
                <a:spcPts val="900"/>
              </a:spcBef>
              <a:spcAft>
                <a:spcPts val="0"/>
              </a:spcAft>
              <a:buClr>
                <a:prstClr val="black">
                  <a:lumMod val="85000"/>
                  <a:lumOff val="15000"/>
                </a:prstClr>
              </a:buClr>
              <a:buSzTx/>
              <a:buFont typeface="Garamond" pitchFamily="18" charset="0"/>
              <a:buChar char="◦"/>
              <a:tabLst/>
              <a:defRPr/>
            </a:pPr>
            <a:r>
              <a:rPr kumimoji="0" lang="el-GR" sz="1800" b="0" i="0" u="none" strike="noStrike" kern="1200" cap="none" spc="0" normalizeH="0" baseline="0" noProof="0" dirty="0">
                <a:ln>
                  <a:noFill/>
                </a:ln>
                <a:solidFill>
                  <a:prstClr val="black"/>
                </a:solidFill>
                <a:effectLst/>
                <a:uLnTx/>
                <a:uFillTx/>
                <a:latin typeface="Garamond" panose="02020404030301010803"/>
                <a:ea typeface="+mn-ea"/>
                <a:cs typeface="+mn-cs"/>
              </a:rPr>
              <a:t>Θεοφιλόπουλος, Θ., </a:t>
            </a:r>
            <a:r>
              <a:rPr kumimoji="0" lang="el-GR" sz="1800" b="0" i="0" u="none" strike="noStrike" kern="1200" cap="none" spc="0" normalizeH="0" baseline="0" noProof="0" dirty="0" err="1">
                <a:ln>
                  <a:noFill/>
                </a:ln>
                <a:solidFill>
                  <a:prstClr val="black"/>
                </a:solidFill>
                <a:effectLst/>
                <a:uLnTx/>
                <a:uFillTx/>
                <a:latin typeface="Garamond" panose="02020404030301010803"/>
                <a:ea typeface="+mn-ea"/>
                <a:cs typeface="+mn-cs"/>
              </a:rPr>
              <a:t>Παγάνης</a:t>
            </a:r>
            <a:r>
              <a:rPr kumimoji="0" lang="el-GR" sz="1800" b="0" i="0" u="none" strike="noStrike" kern="1200" cap="none" spc="0" normalizeH="0" baseline="0" noProof="0" dirty="0">
                <a:ln>
                  <a:noFill/>
                </a:ln>
                <a:solidFill>
                  <a:prstClr val="black"/>
                </a:solidFill>
                <a:effectLst/>
                <a:uLnTx/>
                <a:uFillTx/>
                <a:latin typeface="Garamond" panose="02020404030301010803"/>
                <a:ea typeface="+mn-ea"/>
                <a:cs typeface="+mn-cs"/>
              </a:rPr>
              <a:t>, Φ.(2019). Η ΛΟΑΤ κοινότητα και τα μέσα ενημέρωσης, οδηγός για τα επαγγελματίες ΜΜΕ. ΚΜΟΠ Κέντρο Κοινωνικής Δράσης και Καινοτομίας &amp; </a:t>
            </a:r>
            <a:r>
              <a:rPr kumimoji="0" lang="el-GR" sz="1800" b="0" i="0" u="none" strike="noStrike" kern="1200" cap="none" spc="0" normalizeH="0" baseline="0" noProof="0" dirty="0" err="1">
                <a:ln>
                  <a:noFill/>
                </a:ln>
                <a:solidFill>
                  <a:prstClr val="black"/>
                </a:solidFill>
                <a:effectLst/>
                <a:uLnTx/>
                <a:uFillTx/>
                <a:latin typeface="Garamond" panose="02020404030301010803"/>
                <a:ea typeface="+mn-ea"/>
                <a:cs typeface="+mn-cs"/>
              </a:rPr>
              <a:t>Colour</a:t>
            </a:r>
            <a:r>
              <a:rPr kumimoji="0" lang="el-GR" sz="1800" b="0" i="0" u="none" strike="noStrike" kern="1200" cap="none" spc="0" normalizeH="0" baseline="0" noProof="0" dirty="0">
                <a:ln>
                  <a:noFill/>
                </a:ln>
                <a:solidFill>
                  <a:prstClr val="black"/>
                </a:solidFill>
                <a:effectLst/>
                <a:uLnTx/>
                <a:uFillTx/>
                <a:latin typeface="Garamond" panose="02020404030301010803"/>
                <a:ea typeface="+mn-ea"/>
                <a:cs typeface="+mn-cs"/>
              </a:rPr>
              <a:t> </a:t>
            </a:r>
            <a:r>
              <a:rPr kumimoji="0" lang="el-GR" sz="1800" b="0" i="0" u="none" strike="noStrike" kern="1200" cap="none" spc="0" normalizeH="0" baseline="0" noProof="0" dirty="0" err="1">
                <a:ln>
                  <a:noFill/>
                </a:ln>
                <a:solidFill>
                  <a:prstClr val="black"/>
                </a:solidFill>
                <a:effectLst/>
                <a:uLnTx/>
                <a:uFillTx/>
                <a:latin typeface="Garamond" panose="02020404030301010803"/>
                <a:ea typeface="+mn-ea"/>
                <a:cs typeface="+mn-cs"/>
              </a:rPr>
              <a:t>Youth</a:t>
            </a:r>
            <a:r>
              <a:rPr kumimoji="0" lang="el-GR" sz="1800" b="0" i="0" u="none" strike="noStrike" kern="1200" cap="none" spc="0" normalizeH="0" baseline="0" noProof="0" dirty="0">
                <a:ln>
                  <a:noFill/>
                </a:ln>
                <a:solidFill>
                  <a:prstClr val="black"/>
                </a:solidFill>
                <a:effectLst/>
                <a:uLnTx/>
                <a:uFillTx/>
                <a:latin typeface="Garamond" panose="02020404030301010803"/>
                <a:ea typeface="+mn-ea"/>
                <a:cs typeface="+mn-cs"/>
              </a:rPr>
              <a:t> Κοινότητα LGBTQ Νέων Αθήνας. Αθήνα</a:t>
            </a:r>
          </a:p>
          <a:p>
            <a:endParaRPr lang="el-GR" dirty="0"/>
          </a:p>
        </p:txBody>
      </p:sp>
    </p:spTree>
    <p:extLst>
      <p:ext uri="{BB962C8B-B14F-4D97-AF65-F5344CB8AC3E}">
        <p14:creationId xmlns:p14="http://schemas.microsoft.com/office/powerpoint/2010/main" val="1101060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AF8A119-020A-BCE5-8E26-15EB514E5CE6}"/>
              </a:ext>
            </a:extLst>
          </p:cNvPr>
          <p:cNvSpPr>
            <a:spLocks noGrp="1"/>
          </p:cNvSpPr>
          <p:nvPr>
            <p:ph type="title"/>
          </p:nvPr>
        </p:nvSpPr>
        <p:spPr>
          <a:xfrm>
            <a:off x="1060580" y="306692"/>
            <a:ext cx="10058400" cy="1371600"/>
          </a:xfrm>
        </p:spPr>
        <p:txBody>
          <a:bodyPr/>
          <a:lstStyle/>
          <a:p>
            <a:r>
              <a:rPr kumimoji="0" lang="el-GR" sz="43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n-ea"/>
                <a:cs typeface="+mn-cs"/>
              </a:rPr>
              <a:t>Χρήση κατάλληλης ορολογίας και γλώσσας </a:t>
            </a:r>
            <a:endParaRPr lang="el-GR" dirty="0"/>
          </a:p>
        </p:txBody>
      </p:sp>
      <p:graphicFrame>
        <p:nvGraphicFramePr>
          <p:cNvPr id="4" name="Πίνακας 4">
            <a:extLst>
              <a:ext uri="{FF2B5EF4-FFF2-40B4-BE49-F238E27FC236}">
                <a16:creationId xmlns:a16="http://schemas.microsoft.com/office/drawing/2014/main" id="{243AD321-34C8-7281-2FD0-600B75702CEA}"/>
              </a:ext>
            </a:extLst>
          </p:cNvPr>
          <p:cNvGraphicFramePr>
            <a:graphicFrameLocks noGrp="1"/>
          </p:cNvGraphicFramePr>
          <p:nvPr>
            <p:ph idx="1"/>
            <p:extLst>
              <p:ext uri="{D42A27DB-BD31-4B8C-83A1-F6EECF244321}">
                <p14:modId xmlns:p14="http://schemas.microsoft.com/office/powerpoint/2010/main" val="1843080216"/>
              </p:ext>
            </p:extLst>
          </p:nvPr>
        </p:nvGraphicFramePr>
        <p:xfrm>
          <a:off x="1060580" y="1678292"/>
          <a:ext cx="10058400" cy="5053354"/>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2687280841"/>
                    </a:ext>
                  </a:extLst>
                </a:gridCol>
                <a:gridCol w="5029200">
                  <a:extLst>
                    <a:ext uri="{9D8B030D-6E8A-4147-A177-3AD203B41FA5}">
                      <a16:colId xmlns:a16="http://schemas.microsoft.com/office/drawing/2014/main" val="3983239310"/>
                    </a:ext>
                  </a:extLst>
                </a:gridCol>
              </a:tblGrid>
              <a:tr h="1121434">
                <a:tc>
                  <a:txBody>
                    <a:bodyPr/>
                    <a:lstStyle/>
                    <a:p>
                      <a:r>
                        <a:rPr lang="el-GR" dirty="0"/>
                        <a:t>Ακατάλληλος/ προβληματικός όρος/ φράση </a:t>
                      </a:r>
                    </a:p>
                  </a:txBody>
                  <a:tcPr/>
                </a:tc>
                <a:tc>
                  <a:txBody>
                    <a:bodyPr/>
                    <a:lstStyle/>
                    <a:p>
                      <a:r>
                        <a:rPr lang="el-GR" dirty="0"/>
                        <a:t>Κατάλληλος / προτιμώμενος όρος / φράση</a:t>
                      </a:r>
                    </a:p>
                  </a:txBody>
                  <a:tcPr/>
                </a:tc>
                <a:extLst>
                  <a:ext uri="{0D108BD9-81ED-4DB2-BD59-A6C34878D82A}">
                    <a16:rowId xmlns:a16="http://schemas.microsoft.com/office/drawing/2014/main" val="2076784750"/>
                  </a:ext>
                </a:extLst>
              </a:tr>
              <a:tr h="1121434">
                <a:tc>
                  <a:txBody>
                    <a:bodyPr/>
                    <a:lstStyle/>
                    <a:p>
                      <a:pPr algn="just"/>
                      <a:r>
                        <a:rPr lang="el-GR" dirty="0"/>
                        <a:t>Ομοφυλόφιλος-ή-ο</a:t>
                      </a:r>
                    </a:p>
                    <a:p>
                      <a:pPr algn="just"/>
                      <a:r>
                        <a:rPr lang="el-GR" dirty="0"/>
                        <a:t>Τα άτομα κατηγοριοποιούνται ως ομοφυλόφιλα με βάση το φύλο τους και το φύλο του σεξουαλικού συντρόφου τους. Όταν το φύλο του συντρόφου είναι το ίδιο με το άτομο, τότε το άτομο κατηγοριοποιείται ως ομοφυλόφιλο. Συνιστάται να χρησιμοποιούνται οι όροι λεσβίες και γκέι άνδρες αντί για ομοφυλόφιλοι. Οι όροι λεσβία και γκέι θεωρούνται ουδέτεροι και θετικοί και επικεντρώνονται στην ταυτότητα αντί να είναι </a:t>
                      </a:r>
                      <a:r>
                        <a:rPr lang="el-GR" dirty="0" err="1"/>
                        <a:t>σεξουαλικοποιημένοι</a:t>
                      </a:r>
                      <a:r>
                        <a:rPr lang="el-GR" dirty="0"/>
                        <a:t> ή </a:t>
                      </a:r>
                      <a:r>
                        <a:rPr lang="el-GR" dirty="0" err="1"/>
                        <a:t>παθολογικοποιημένοι</a:t>
                      </a:r>
                      <a:r>
                        <a:rPr lang="el-GR" dirty="0"/>
                        <a:t> (ILGA Europe 2015)</a:t>
                      </a:r>
                    </a:p>
                  </a:txBody>
                  <a:tcPr/>
                </a:tc>
                <a:tc>
                  <a:txBody>
                    <a:bodyPr/>
                    <a:lstStyle/>
                    <a:p>
                      <a:r>
                        <a:rPr lang="el-GR" dirty="0"/>
                        <a:t>Γκέι (άνδρας )</a:t>
                      </a:r>
                    </a:p>
                    <a:p>
                      <a:r>
                        <a:rPr lang="el-GR" dirty="0"/>
                        <a:t>Λεσβία </a:t>
                      </a:r>
                      <a:r>
                        <a:rPr lang="el-GR" dirty="0" err="1"/>
                        <a:t>γυαναίκα</a:t>
                      </a:r>
                      <a:endParaRPr lang="el-GR" dirty="0"/>
                    </a:p>
                    <a:p>
                      <a:endParaRPr lang="el-GR" dirty="0"/>
                    </a:p>
                  </a:txBody>
                  <a:tcPr/>
                </a:tc>
                <a:extLst>
                  <a:ext uri="{0D108BD9-81ED-4DB2-BD59-A6C34878D82A}">
                    <a16:rowId xmlns:a16="http://schemas.microsoft.com/office/drawing/2014/main" val="2180507695"/>
                  </a:ext>
                </a:extLst>
              </a:tr>
            </a:tbl>
          </a:graphicData>
        </a:graphic>
      </p:graphicFrame>
    </p:spTree>
    <p:extLst>
      <p:ext uri="{BB962C8B-B14F-4D97-AF65-F5344CB8AC3E}">
        <p14:creationId xmlns:p14="http://schemas.microsoft.com/office/powerpoint/2010/main" val="23165579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22797F96-FE66-E017-7BD7-F82778FB14F5}"/>
              </a:ext>
            </a:extLst>
          </p:cNvPr>
          <p:cNvSpPr>
            <a:spLocks noGrp="1"/>
          </p:cNvSpPr>
          <p:nvPr>
            <p:ph type="title"/>
          </p:nvPr>
        </p:nvSpPr>
        <p:spPr/>
        <p:txBody>
          <a:bodyPr/>
          <a:lstStyle/>
          <a:p>
            <a:r>
              <a:rPr kumimoji="0" lang="el-GR" sz="4300" b="0" i="0" u="none" strike="noStrike" kern="1200" cap="none" spc="0" normalizeH="0" baseline="0" noProof="0" dirty="0">
                <a:ln>
                  <a:noFill/>
                </a:ln>
                <a:solidFill>
                  <a:prstClr val="black">
                    <a:lumMod val="85000"/>
                    <a:lumOff val="15000"/>
                  </a:prstClr>
                </a:solidFill>
                <a:effectLst/>
                <a:uLnTx/>
                <a:uFillTx/>
                <a:latin typeface="Century Gothic" panose="020B0502020202020204"/>
                <a:ea typeface="+mn-ea"/>
                <a:cs typeface="+mn-cs"/>
              </a:rPr>
              <a:t>Χρήση κατάλληλης ορολογίας και γλώσσας </a:t>
            </a:r>
            <a:endParaRPr lang="el-GR" dirty="0"/>
          </a:p>
        </p:txBody>
      </p:sp>
      <p:graphicFrame>
        <p:nvGraphicFramePr>
          <p:cNvPr id="4" name="Πίνακας 4">
            <a:extLst>
              <a:ext uri="{FF2B5EF4-FFF2-40B4-BE49-F238E27FC236}">
                <a16:creationId xmlns:a16="http://schemas.microsoft.com/office/drawing/2014/main" id="{856E8718-3C83-6D26-B6EE-5FCCC91C11AB}"/>
              </a:ext>
            </a:extLst>
          </p:cNvPr>
          <p:cNvGraphicFramePr>
            <a:graphicFrameLocks noGrp="1"/>
          </p:cNvGraphicFramePr>
          <p:nvPr>
            <p:ph idx="1"/>
            <p:extLst>
              <p:ext uri="{D42A27DB-BD31-4B8C-83A1-F6EECF244321}">
                <p14:modId xmlns:p14="http://schemas.microsoft.com/office/powerpoint/2010/main" val="3622905573"/>
              </p:ext>
            </p:extLst>
          </p:nvPr>
        </p:nvGraphicFramePr>
        <p:xfrm>
          <a:off x="1066800" y="2103438"/>
          <a:ext cx="10058400" cy="2377440"/>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3461249713"/>
                    </a:ext>
                  </a:extLst>
                </a:gridCol>
                <a:gridCol w="5029200">
                  <a:extLst>
                    <a:ext uri="{9D8B030D-6E8A-4147-A177-3AD203B41FA5}">
                      <a16:colId xmlns:a16="http://schemas.microsoft.com/office/drawing/2014/main" val="4099573996"/>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prstClr val="white"/>
                          </a:solidFill>
                          <a:effectLst/>
                          <a:uLnTx/>
                          <a:uFillTx/>
                          <a:latin typeface="+mn-lt"/>
                          <a:ea typeface="+mn-ea"/>
                          <a:cs typeface="+mn-cs"/>
                        </a:rPr>
                        <a:t>Ακατάλληλος/ προβληματικός όρος/ φράση </a:t>
                      </a:r>
                    </a:p>
                    <a:p>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prstClr val="white"/>
                          </a:solidFill>
                          <a:effectLst/>
                          <a:uLnTx/>
                          <a:uFillTx/>
                          <a:latin typeface="+mn-lt"/>
                          <a:ea typeface="+mn-ea"/>
                          <a:cs typeface="+mn-cs"/>
                        </a:rPr>
                        <a:t>Κατάλληλος / προτιμώμενος όρος / φράση</a:t>
                      </a:r>
                    </a:p>
                    <a:p>
                      <a:endParaRPr lang="el-GR" dirty="0"/>
                    </a:p>
                  </a:txBody>
                  <a:tcPr/>
                </a:tc>
                <a:extLst>
                  <a:ext uri="{0D108BD9-81ED-4DB2-BD59-A6C34878D82A}">
                    <a16:rowId xmlns:a16="http://schemas.microsoft.com/office/drawing/2014/main" val="3125763275"/>
                  </a:ext>
                </a:extLst>
              </a:tr>
              <a:tr h="370840">
                <a:tc>
                  <a:txBody>
                    <a:bodyPr/>
                    <a:lstStyle/>
                    <a:p>
                      <a:pPr algn="just"/>
                      <a:r>
                        <a:rPr lang="el-GR" dirty="0"/>
                        <a:t>“Αντίθετο” φύλο /Σχέση μεταξύ ατόμων του “αντίθετου” φύλο Ο όρος “αντίθετο” βασίζεται στην εσφαλμένη υπόθεση ότι υπάρχουν μόνο δύο πιθανά φύλα και ότι είναι αμετάβλητα (ILGA Europe 2015). </a:t>
                      </a:r>
                    </a:p>
                  </a:txBody>
                  <a:tcPr/>
                </a:tc>
                <a:tc>
                  <a:txBody>
                    <a:bodyPr/>
                    <a:lstStyle/>
                    <a:p>
                      <a:r>
                        <a:rPr lang="el-GR" dirty="0"/>
                        <a:t>Σχέση με διαφορετικό φύλο </a:t>
                      </a:r>
                    </a:p>
                  </a:txBody>
                  <a:tcPr/>
                </a:tc>
                <a:extLst>
                  <a:ext uri="{0D108BD9-81ED-4DB2-BD59-A6C34878D82A}">
                    <a16:rowId xmlns:a16="http://schemas.microsoft.com/office/drawing/2014/main" val="3981109673"/>
                  </a:ext>
                </a:extLst>
              </a:tr>
            </a:tbl>
          </a:graphicData>
        </a:graphic>
      </p:graphicFrame>
    </p:spTree>
    <p:extLst>
      <p:ext uri="{BB962C8B-B14F-4D97-AF65-F5344CB8AC3E}">
        <p14:creationId xmlns:p14="http://schemas.microsoft.com/office/powerpoint/2010/main" val="26731600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D941154E-8DB6-B173-45B2-C954231E0A52}"/>
              </a:ext>
            </a:extLst>
          </p:cNvPr>
          <p:cNvSpPr>
            <a:spLocks noGrp="1"/>
          </p:cNvSpPr>
          <p:nvPr>
            <p:ph type="title"/>
          </p:nvPr>
        </p:nvSpPr>
        <p:spPr>
          <a:xfrm>
            <a:off x="1066800" y="0"/>
            <a:ext cx="10058400" cy="1026367"/>
          </a:xfrm>
        </p:spPr>
        <p:txBody>
          <a:bodyPr>
            <a:noAutofit/>
          </a:bodyPr>
          <a:lstStyle/>
          <a:p>
            <a:r>
              <a:rPr lang="el-GR" sz="4000" dirty="0"/>
              <a:t>Χρήση κατάλληλης ορολογίας και γλώσσας </a:t>
            </a:r>
          </a:p>
        </p:txBody>
      </p:sp>
      <p:graphicFrame>
        <p:nvGraphicFramePr>
          <p:cNvPr id="4" name="Πίνακας 4">
            <a:extLst>
              <a:ext uri="{FF2B5EF4-FFF2-40B4-BE49-F238E27FC236}">
                <a16:creationId xmlns:a16="http://schemas.microsoft.com/office/drawing/2014/main" id="{089303BA-D5CF-7843-B9A2-E541850EFCE9}"/>
              </a:ext>
            </a:extLst>
          </p:cNvPr>
          <p:cNvGraphicFramePr>
            <a:graphicFrameLocks noGrp="1"/>
          </p:cNvGraphicFramePr>
          <p:nvPr>
            <p:ph idx="1"/>
            <p:extLst>
              <p:ext uri="{D42A27DB-BD31-4B8C-83A1-F6EECF244321}">
                <p14:modId xmlns:p14="http://schemas.microsoft.com/office/powerpoint/2010/main" val="1322716823"/>
              </p:ext>
            </p:extLst>
          </p:nvPr>
        </p:nvGraphicFramePr>
        <p:xfrm>
          <a:off x="796213" y="1097280"/>
          <a:ext cx="10058400" cy="5760720"/>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350322971"/>
                    </a:ext>
                  </a:extLst>
                </a:gridCol>
                <a:gridCol w="5029200">
                  <a:extLst>
                    <a:ext uri="{9D8B030D-6E8A-4147-A177-3AD203B41FA5}">
                      <a16:colId xmlns:a16="http://schemas.microsoft.com/office/drawing/2014/main" val="198524788"/>
                    </a:ext>
                  </a:extLst>
                </a:gridCol>
              </a:tblGrid>
              <a:tr h="49079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prstClr val="white"/>
                          </a:solidFill>
                          <a:effectLst/>
                          <a:uLnTx/>
                          <a:uFillTx/>
                          <a:latin typeface="+mn-lt"/>
                          <a:ea typeface="+mn-ea"/>
                          <a:cs typeface="+mn-cs"/>
                        </a:rPr>
                        <a:t>Ακατάλληλος/ προβληματικός όρος/ φράση </a:t>
                      </a:r>
                    </a:p>
                    <a:p>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prstClr val="white"/>
                          </a:solidFill>
                          <a:effectLst/>
                          <a:uLnTx/>
                          <a:uFillTx/>
                          <a:latin typeface="+mn-lt"/>
                          <a:ea typeface="+mn-ea"/>
                          <a:cs typeface="+mn-cs"/>
                        </a:rPr>
                        <a:t>Κατάλληλος / προτιμώμενος όρος / φράση</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1" i="0" u="none" strike="noStrike" kern="1200" cap="none" spc="0" normalizeH="0" baseline="0" noProof="0" dirty="0">
                        <a:ln>
                          <a:noFill/>
                        </a:ln>
                        <a:solidFill>
                          <a:prstClr val="white"/>
                        </a:solidFill>
                        <a:effectLst/>
                        <a:uLnTx/>
                        <a:uFillTx/>
                        <a:latin typeface="+mn-lt"/>
                        <a:ea typeface="+mn-ea"/>
                        <a:cs typeface="+mn-cs"/>
                      </a:endParaRPr>
                    </a:p>
                    <a:p>
                      <a:endParaRPr lang="el-GR" dirty="0"/>
                    </a:p>
                  </a:txBody>
                  <a:tcPr/>
                </a:tc>
                <a:extLst>
                  <a:ext uri="{0D108BD9-81ED-4DB2-BD59-A6C34878D82A}">
                    <a16:rowId xmlns:a16="http://schemas.microsoft.com/office/drawing/2014/main" val="2557888615"/>
                  </a:ext>
                </a:extLst>
              </a:tr>
              <a:tr h="4171752">
                <a:tc>
                  <a:txBody>
                    <a:bodyPr/>
                    <a:lstStyle/>
                    <a:p>
                      <a:pPr algn="just"/>
                      <a:r>
                        <a:rPr lang="el-GR" dirty="0"/>
                        <a:t>“Αλλαγή” φύλου </a:t>
                      </a:r>
                    </a:p>
                    <a:p>
                      <a:pPr algn="just"/>
                      <a:r>
                        <a:rPr lang="el-GR" dirty="0"/>
                        <a:t>Αυτή η φράση είναι ακατάλληλη/προβληματική επειδή έχει την έννοια μιας διαδικασίας “παρέμβασης” ή/και “αποκατάστασης”, για να “διορθώσει” ένα “πρόβλημα”. Αναφερόμενος σε μια “επέμβαση αλλαγής φύλου”, ή χρησιμοποιώντας όρους όπως “πριν το χειρουργείο” ή “χειρουργημένος/η”, υποδηλώνει ότι ένα άτομο πρέπει να χειρουργηθεί για να κάνει </a:t>
                      </a:r>
                      <a:r>
                        <a:rPr lang="el-GR" dirty="0" err="1"/>
                        <a:t>φυλομετάβαση</a:t>
                      </a:r>
                      <a:r>
                        <a:rPr lang="el-GR" dirty="0"/>
                        <a:t>. Επίσης, μην ξεχνάτε ότι πολλά </a:t>
                      </a:r>
                      <a:r>
                        <a:rPr lang="el-GR" dirty="0" err="1"/>
                        <a:t>τρανς</a:t>
                      </a:r>
                      <a:r>
                        <a:rPr lang="el-GR" dirty="0"/>
                        <a:t> άτομα μπορεί και να μην υποβληθούν σε ιατρικές επεμβάσεις κατά τη διάρκεια της μετάβασής τους, για διάφορους λόγους.</a:t>
                      </a:r>
                    </a:p>
                  </a:txBody>
                  <a:tcPr/>
                </a:tc>
                <a:tc>
                  <a:txBody>
                    <a:bodyPr/>
                    <a:lstStyle/>
                    <a:p>
                      <a:r>
                        <a:rPr lang="el-GR" dirty="0" err="1"/>
                        <a:t>Φυλομετάβαση</a:t>
                      </a:r>
                      <a:r>
                        <a:rPr lang="el-GR" dirty="0"/>
                        <a:t> </a:t>
                      </a:r>
                    </a:p>
                  </a:txBody>
                  <a:tcPr/>
                </a:tc>
                <a:extLst>
                  <a:ext uri="{0D108BD9-81ED-4DB2-BD59-A6C34878D82A}">
                    <a16:rowId xmlns:a16="http://schemas.microsoft.com/office/drawing/2014/main" val="2791106657"/>
                  </a:ext>
                </a:extLst>
              </a:tr>
              <a:tr h="196318">
                <a:tc>
                  <a:txBody>
                    <a:bodyPr/>
                    <a:lstStyle/>
                    <a:p>
                      <a:endParaRPr lang="el-GR" dirty="0"/>
                    </a:p>
                  </a:txBody>
                  <a:tcPr/>
                </a:tc>
                <a:tc>
                  <a:txBody>
                    <a:bodyPr/>
                    <a:lstStyle/>
                    <a:p>
                      <a:endParaRPr lang="el-GR" dirty="0"/>
                    </a:p>
                  </a:txBody>
                  <a:tcPr/>
                </a:tc>
                <a:extLst>
                  <a:ext uri="{0D108BD9-81ED-4DB2-BD59-A6C34878D82A}">
                    <a16:rowId xmlns:a16="http://schemas.microsoft.com/office/drawing/2014/main" val="505550392"/>
                  </a:ext>
                </a:extLst>
              </a:tr>
            </a:tbl>
          </a:graphicData>
        </a:graphic>
      </p:graphicFrame>
    </p:spTree>
    <p:extLst>
      <p:ext uri="{BB962C8B-B14F-4D97-AF65-F5344CB8AC3E}">
        <p14:creationId xmlns:p14="http://schemas.microsoft.com/office/powerpoint/2010/main" val="30897674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C868D3BC-1192-8A97-DD1F-1C67E6E2AFB2}"/>
              </a:ext>
            </a:extLst>
          </p:cNvPr>
          <p:cNvSpPr>
            <a:spLocks noGrp="1"/>
          </p:cNvSpPr>
          <p:nvPr>
            <p:ph type="title"/>
          </p:nvPr>
        </p:nvSpPr>
        <p:spPr>
          <a:xfrm>
            <a:off x="1066800" y="306692"/>
            <a:ext cx="10058400" cy="803651"/>
          </a:xfrm>
        </p:spPr>
        <p:txBody>
          <a:bodyPr>
            <a:normAutofit/>
          </a:bodyPr>
          <a:lstStyle/>
          <a:p>
            <a:r>
              <a:rPr lang="el-GR" sz="2800" dirty="0"/>
              <a:t>Χρήση κατάλληλης γλώσσας και ορολογίας </a:t>
            </a:r>
          </a:p>
        </p:txBody>
      </p:sp>
      <p:graphicFrame>
        <p:nvGraphicFramePr>
          <p:cNvPr id="4" name="Πίνακας 4">
            <a:extLst>
              <a:ext uri="{FF2B5EF4-FFF2-40B4-BE49-F238E27FC236}">
                <a16:creationId xmlns:a16="http://schemas.microsoft.com/office/drawing/2014/main" id="{3A9AA795-E575-2DEF-5A63-33625788852F}"/>
              </a:ext>
            </a:extLst>
          </p:cNvPr>
          <p:cNvGraphicFramePr>
            <a:graphicFrameLocks noGrp="1"/>
          </p:cNvGraphicFramePr>
          <p:nvPr>
            <p:ph idx="1"/>
            <p:extLst>
              <p:ext uri="{D42A27DB-BD31-4B8C-83A1-F6EECF244321}">
                <p14:modId xmlns:p14="http://schemas.microsoft.com/office/powerpoint/2010/main" val="248318974"/>
              </p:ext>
            </p:extLst>
          </p:nvPr>
        </p:nvGraphicFramePr>
        <p:xfrm>
          <a:off x="1066800" y="989044"/>
          <a:ext cx="10058400" cy="6035040"/>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115127608"/>
                    </a:ext>
                  </a:extLst>
                </a:gridCol>
                <a:gridCol w="5029200">
                  <a:extLst>
                    <a:ext uri="{9D8B030D-6E8A-4147-A177-3AD203B41FA5}">
                      <a16:colId xmlns:a16="http://schemas.microsoft.com/office/drawing/2014/main" val="1625473064"/>
                    </a:ext>
                  </a:extLst>
                </a:gridCol>
              </a:tblGrid>
              <a:tr h="83904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prstClr val="white"/>
                          </a:solidFill>
                          <a:effectLst/>
                          <a:uLnTx/>
                          <a:uFillTx/>
                          <a:latin typeface="+mn-lt"/>
                          <a:ea typeface="+mn-ea"/>
                          <a:cs typeface="+mn-cs"/>
                        </a:rPr>
                        <a:t>Ακατάλληλος/ προβληματικός όρος/ φράση </a:t>
                      </a:r>
                    </a:p>
                    <a:p>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prstClr val="white"/>
                          </a:solidFill>
                          <a:effectLst/>
                          <a:uLnTx/>
                          <a:uFillTx/>
                          <a:latin typeface="+mn-lt"/>
                          <a:ea typeface="+mn-ea"/>
                          <a:cs typeface="+mn-cs"/>
                        </a:rPr>
                        <a:t>Κατάλληλος / προτιμώμενος όρος / φράση</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1" i="0" u="none" strike="noStrike" kern="1200" cap="none" spc="0" normalizeH="0" baseline="0" noProof="0" dirty="0">
                        <a:ln>
                          <a:noFill/>
                        </a:ln>
                        <a:solidFill>
                          <a:prstClr val="white"/>
                        </a:solidFill>
                        <a:effectLst/>
                        <a:uLnTx/>
                        <a:uFillTx/>
                        <a:latin typeface="+mn-lt"/>
                        <a:ea typeface="+mn-ea"/>
                        <a:cs typeface="+mn-cs"/>
                      </a:endParaRPr>
                    </a:p>
                  </a:txBody>
                  <a:tcPr/>
                </a:tc>
                <a:extLst>
                  <a:ext uri="{0D108BD9-81ED-4DB2-BD59-A6C34878D82A}">
                    <a16:rowId xmlns:a16="http://schemas.microsoft.com/office/drawing/2014/main" val="3420929540"/>
                  </a:ext>
                </a:extLst>
              </a:tr>
              <a:tr h="4363054">
                <a:tc>
                  <a:txBody>
                    <a:bodyPr/>
                    <a:lstStyle/>
                    <a:p>
                      <a:pPr algn="l"/>
                      <a:r>
                        <a:rPr lang="el-GR" dirty="0"/>
                        <a:t>Σεξουαλική ή/και Γκέι/λεσβιακή/αμφισεξουαλική “επιλογή” ή “προτίμηση” ή “γούστο” Τα ΛΟΑ άτομα, όπως ακριβώς τα </a:t>
                      </a:r>
                      <a:r>
                        <a:rPr lang="el-GR" dirty="0" err="1"/>
                        <a:t>straight</a:t>
                      </a:r>
                      <a:r>
                        <a:rPr lang="el-GR" dirty="0"/>
                        <a:t> άτομα, δεν επιλέγουν τον σεξουαλικό τους προσανατολισμό. Επίσης ο σεξουαλικός προσανατολισμός ενός ατόμου δεν είναι τρόπος ζωής, είναι ένα βασικό χαρακτηριστικό της ανθρώπινης φύσης και προσωπικότητας. Κάποιοι χρησιμοποιούν τους όρους “επιλογή”, “προτίμηση” ή “γούστο” όταν αναφέρονται στον σεξουαλικό προσανατολισμό των ΛΟΑ ατόμων για να δείξουν ότι είναι κάτι που μπορεί να “αλλάξει” ή ακόμα χειρότερα να “θεραπευτεί” (</a:t>
                      </a:r>
                      <a:r>
                        <a:rPr lang="el-GR" dirty="0" err="1"/>
                        <a:t>Θεοφιλόπουλος</a:t>
                      </a:r>
                      <a:r>
                        <a:rPr lang="el-GR" dirty="0"/>
                        <a:t> 2015; GLAAD 2016)</a:t>
                      </a:r>
                    </a:p>
                  </a:txBody>
                  <a:tcPr/>
                </a:tc>
                <a:tc>
                  <a:txBody>
                    <a:bodyPr/>
                    <a:lstStyle/>
                    <a:p>
                      <a:r>
                        <a:rPr lang="el-GR" dirty="0"/>
                        <a:t>Σεξουαλικός προσανατολισμός </a:t>
                      </a:r>
                    </a:p>
                  </a:txBody>
                  <a:tcPr/>
                </a:tc>
                <a:extLst>
                  <a:ext uri="{0D108BD9-81ED-4DB2-BD59-A6C34878D82A}">
                    <a16:rowId xmlns:a16="http://schemas.microsoft.com/office/drawing/2014/main" val="503746109"/>
                  </a:ext>
                </a:extLst>
              </a:tr>
              <a:tr h="340281">
                <a:tc>
                  <a:txBody>
                    <a:bodyPr/>
                    <a:lstStyle/>
                    <a:p>
                      <a:endParaRPr lang="el-GR"/>
                    </a:p>
                  </a:txBody>
                  <a:tcPr/>
                </a:tc>
                <a:tc>
                  <a:txBody>
                    <a:bodyPr/>
                    <a:lstStyle/>
                    <a:p>
                      <a:endParaRPr lang="el-GR" dirty="0"/>
                    </a:p>
                  </a:txBody>
                  <a:tcPr/>
                </a:tc>
                <a:extLst>
                  <a:ext uri="{0D108BD9-81ED-4DB2-BD59-A6C34878D82A}">
                    <a16:rowId xmlns:a16="http://schemas.microsoft.com/office/drawing/2014/main" val="128488321"/>
                  </a:ext>
                </a:extLst>
              </a:tr>
            </a:tbl>
          </a:graphicData>
        </a:graphic>
      </p:graphicFrame>
    </p:spTree>
    <p:extLst>
      <p:ext uri="{BB962C8B-B14F-4D97-AF65-F5344CB8AC3E}">
        <p14:creationId xmlns:p14="http://schemas.microsoft.com/office/powerpoint/2010/main" val="28505976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AF60ACD5-6B8B-79B3-06FE-3AE33F0147C5}"/>
              </a:ext>
            </a:extLst>
          </p:cNvPr>
          <p:cNvSpPr>
            <a:spLocks noGrp="1"/>
          </p:cNvSpPr>
          <p:nvPr>
            <p:ph type="title"/>
          </p:nvPr>
        </p:nvSpPr>
        <p:spPr>
          <a:xfrm>
            <a:off x="1066800" y="269370"/>
            <a:ext cx="10058400" cy="719675"/>
          </a:xfrm>
        </p:spPr>
        <p:txBody>
          <a:bodyPr>
            <a:normAutofit/>
          </a:bodyPr>
          <a:lstStyle/>
          <a:p>
            <a:r>
              <a:rPr lang="el-GR" sz="3600" dirty="0"/>
              <a:t>Χρήση κατάλληλης ορολογίας και γλώσσας </a:t>
            </a:r>
          </a:p>
        </p:txBody>
      </p:sp>
      <p:graphicFrame>
        <p:nvGraphicFramePr>
          <p:cNvPr id="4" name="Πίνακας 4">
            <a:extLst>
              <a:ext uri="{FF2B5EF4-FFF2-40B4-BE49-F238E27FC236}">
                <a16:creationId xmlns:a16="http://schemas.microsoft.com/office/drawing/2014/main" id="{4F178C75-1263-1DE5-6CB5-4D3050A4AC1A}"/>
              </a:ext>
            </a:extLst>
          </p:cNvPr>
          <p:cNvGraphicFramePr>
            <a:graphicFrameLocks noGrp="1"/>
          </p:cNvGraphicFramePr>
          <p:nvPr>
            <p:ph idx="1"/>
            <p:extLst>
              <p:ext uri="{D42A27DB-BD31-4B8C-83A1-F6EECF244321}">
                <p14:modId xmlns:p14="http://schemas.microsoft.com/office/powerpoint/2010/main" val="659844264"/>
              </p:ext>
            </p:extLst>
          </p:nvPr>
        </p:nvGraphicFramePr>
        <p:xfrm>
          <a:off x="1066800" y="1123724"/>
          <a:ext cx="10058400" cy="4937760"/>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3210154484"/>
                    </a:ext>
                  </a:extLst>
                </a:gridCol>
                <a:gridCol w="5029200">
                  <a:extLst>
                    <a:ext uri="{9D8B030D-6E8A-4147-A177-3AD203B41FA5}">
                      <a16:colId xmlns:a16="http://schemas.microsoft.com/office/drawing/2014/main" val="3663382387"/>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prstClr val="white"/>
                          </a:solidFill>
                          <a:effectLst/>
                          <a:uLnTx/>
                          <a:uFillTx/>
                          <a:latin typeface="+mn-lt"/>
                          <a:ea typeface="+mn-ea"/>
                          <a:cs typeface="+mn-cs"/>
                        </a:rPr>
                        <a:t>Ακατάλληλος/ προβληματικός όρος/ φράση </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prstClr val="white"/>
                          </a:solidFill>
                          <a:effectLst/>
                          <a:uLnTx/>
                          <a:uFillTx/>
                          <a:latin typeface="+mn-lt"/>
                          <a:ea typeface="+mn-ea"/>
                          <a:cs typeface="+mn-cs"/>
                        </a:rPr>
                        <a:t>Κατάλληλος / προτιμώμενος όρος / φράση</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l-GR" sz="1800" b="1" i="0" u="none" strike="noStrike" kern="1200" cap="none" spc="0" normalizeH="0" baseline="0" noProof="0" dirty="0">
                        <a:ln>
                          <a:noFill/>
                        </a:ln>
                        <a:solidFill>
                          <a:prstClr val="white"/>
                        </a:solidFill>
                        <a:effectLst/>
                        <a:uLnTx/>
                        <a:uFillTx/>
                        <a:latin typeface="+mn-lt"/>
                        <a:ea typeface="+mn-ea"/>
                        <a:cs typeface="+mn-cs"/>
                      </a:endParaRPr>
                    </a:p>
                  </a:txBody>
                  <a:tcPr/>
                </a:tc>
                <a:extLst>
                  <a:ext uri="{0D108BD9-81ED-4DB2-BD59-A6C34878D82A}">
                    <a16:rowId xmlns:a16="http://schemas.microsoft.com/office/drawing/2014/main" val="2730268471"/>
                  </a:ext>
                </a:extLst>
              </a:tr>
              <a:tr h="370840">
                <a:tc>
                  <a:txBody>
                    <a:bodyPr/>
                    <a:lstStyle/>
                    <a:p>
                      <a:r>
                        <a:rPr lang="el-GR" dirty="0"/>
                        <a:t>“Ειδική” μεταχείριση στα δικαιώματα των ΛΟΑΤ ατόμων / Η “ατζέντα” της ΛΟΑΤ κοινότητας Δεν υπάρχει τέτοιο πράγμα. Τα ΛΟΑΤ άτομα απαιτούν ίση μεταχείριση και ίσα δικαιώματα. Δεν απαιτούν “προνόμια” ή/ και “ειδική μεταχείριση” (</a:t>
                      </a:r>
                      <a:r>
                        <a:rPr lang="el-GR" dirty="0" err="1"/>
                        <a:t>Θεοφιλόπουλος</a:t>
                      </a:r>
                      <a:r>
                        <a:rPr lang="el-GR" dirty="0"/>
                        <a:t> 2015; GLAAD 2016).</a:t>
                      </a:r>
                    </a:p>
                  </a:txBody>
                  <a:tcPr/>
                </a:tc>
                <a:tc>
                  <a:txBody>
                    <a:bodyPr/>
                    <a:lstStyle/>
                    <a:p>
                      <a:r>
                        <a:rPr lang="el-GR" dirty="0"/>
                        <a:t>Ανθρώπινα δικαιώματα των ΛΟΑΤ ατόμων ή Ίσα δικαιώματα</a:t>
                      </a:r>
                    </a:p>
                  </a:txBody>
                  <a:tcPr/>
                </a:tc>
                <a:extLst>
                  <a:ext uri="{0D108BD9-81ED-4DB2-BD59-A6C34878D82A}">
                    <a16:rowId xmlns:a16="http://schemas.microsoft.com/office/drawing/2014/main" val="2872297200"/>
                  </a:ext>
                </a:extLst>
              </a:tr>
              <a:tr h="370840">
                <a:tc>
                  <a:txBody>
                    <a:bodyPr/>
                    <a:lstStyle/>
                    <a:p>
                      <a:r>
                        <a:rPr lang="el-GR" dirty="0"/>
                        <a:t>“Τρίτο” Φύλο Αν ένα άτομο είναι </a:t>
                      </a:r>
                      <a:r>
                        <a:rPr lang="el-GR" dirty="0" err="1"/>
                        <a:t>τρανς</a:t>
                      </a:r>
                      <a:r>
                        <a:rPr lang="el-GR" dirty="0"/>
                        <a:t> αυτό δεν σημαίνει ότι αυτό το άτομο έχει ένα “τρίτο φύλο”. Τα περισσότερα </a:t>
                      </a:r>
                      <a:r>
                        <a:rPr lang="el-GR" dirty="0" err="1"/>
                        <a:t>τρανς</a:t>
                      </a:r>
                      <a:r>
                        <a:rPr lang="el-GR" dirty="0"/>
                        <a:t> άτομα έχουν ταυτότητα φύλου, η οποία είναι είτε άνδρας είτε γυναίκα, και πρέπει να αντιμετωπίζονται όπως κάθε άλλος άνδρας ή γυναίκα (</a:t>
                      </a:r>
                      <a:r>
                        <a:rPr lang="el-GR" dirty="0" err="1"/>
                        <a:t>National</a:t>
                      </a:r>
                      <a:r>
                        <a:rPr lang="el-GR" dirty="0"/>
                        <a:t> </a:t>
                      </a:r>
                      <a:r>
                        <a:rPr lang="el-GR" dirty="0" err="1"/>
                        <a:t>Center</a:t>
                      </a:r>
                      <a:r>
                        <a:rPr lang="el-GR" dirty="0"/>
                        <a:t> for </a:t>
                      </a:r>
                      <a:r>
                        <a:rPr lang="el-GR" dirty="0" err="1"/>
                        <a:t>Transgender</a:t>
                      </a:r>
                      <a:r>
                        <a:rPr lang="el-GR" dirty="0"/>
                        <a:t> </a:t>
                      </a:r>
                      <a:r>
                        <a:rPr lang="el-GR" dirty="0" err="1"/>
                        <a:t>Equality</a:t>
                      </a:r>
                      <a:r>
                        <a:rPr lang="el-GR" dirty="0"/>
                        <a:t> 2016β Ιούλιος 9)</a:t>
                      </a:r>
                    </a:p>
                  </a:txBody>
                  <a:tcPr/>
                </a:tc>
                <a:tc>
                  <a:txBody>
                    <a:bodyPr/>
                    <a:lstStyle/>
                    <a:p>
                      <a:r>
                        <a:rPr lang="el-GR" dirty="0"/>
                        <a:t>Γυναίκα, Άνδρας, Μη </a:t>
                      </a:r>
                      <a:r>
                        <a:rPr lang="el-GR" dirty="0" err="1"/>
                        <a:t>δυϊκό</a:t>
                      </a:r>
                      <a:r>
                        <a:rPr lang="el-GR" dirty="0"/>
                        <a:t> (Non </a:t>
                      </a:r>
                      <a:r>
                        <a:rPr lang="el-GR" dirty="0" err="1"/>
                        <a:t>binary</a:t>
                      </a:r>
                      <a:r>
                        <a:rPr lang="el-GR" dirty="0"/>
                        <a:t>) κτλ.</a:t>
                      </a:r>
                    </a:p>
                  </a:txBody>
                  <a:tcPr/>
                </a:tc>
                <a:extLst>
                  <a:ext uri="{0D108BD9-81ED-4DB2-BD59-A6C34878D82A}">
                    <a16:rowId xmlns:a16="http://schemas.microsoft.com/office/drawing/2014/main" val="437192968"/>
                  </a:ext>
                </a:extLst>
              </a:tr>
            </a:tbl>
          </a:graphicData>
        </a:graphic>
      </p:graphicFrame>
    </p:spTree>
    <p:extLst>
      <p:ext uri="{BB962C8B-B14F-4D97-AF65-F5344CB8AC3E}">
        <p14:creationId xmlns:p14="http://schemas.microsoft.com/office/powerpoint/2010/main" val="1826452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id="{6939E32F-299B-A473-28C8-3ED465F62316}"/>
              </a:ext>
            </a:extLst>
          </p:cNvPr>
          <p:cNvSpPr>
            <a:spLocks noGrp="1"/>
          </p:cNvSpPr>
          <p:nvPr>
            <p:ph type="title"/>
          </p:nvPr>
        </p:nvSpPr>
        <p:spPr>
          <a:xfrm>
            <a:off x="842865" y="511965"/>
            <a:ext cx="10058400" cy="589047"/>
          </a:xfrm>
        </p:spPr>
        <p:txBody>
          <a:bodyPr>
            <a:normAutofit/>
          </a:bodyPr>
          <a:lstStyle/>
          <a:p>
            <a:r>
              <a:rPr lang="el-GR" sz="3600" dirty="0"/>
              <a:t>Χρήση κατάλληλης ορολογίας και γλώσσας</a:t>
            </a:r>
          </a:p>
        </p:txBody>
      </p:sp>
      <p:graphicFrame>
        <p:nvGraphicFramePr>
          <p:cNvPr id="4" name="Πίνακας 4">
            <a:extLst>
              <a:ext uri="{FF2B5EF4-FFF2-40B4-BE49-F238E27FC236}">
                <a16:creationId xmlns:a16="http://schemas.microsoft.com/office/drawing/2014/main" id="{6C5BAA14-6B1B-564A-6BCB-7AF6712FDB0D}"/>
              </a:ext>
            </a:extLst>
          </p:cNvPr>
          <p:cNvGraphicFramePr>
            <a:graphicFrameLocks noGrp="1"/>
          </p:cNvGraphicFramePr>
          <p:nvPr>
            <p:ph idx="1"/>
            <p:extLst>
              <p:ext uri="{D42A27DB-BD31-4B8C-83A1-F6EECF244321}">
                <p14:modId xmlns:p14="http://schemas.microsoft.com/office/powerpoint/2010/main" val="1420895518"/>
              </p:ext>
            </p:extLst>
          </p:nvPr>
        </p:nvGraphicFramePr>
        <p:xfrm>
          <a:off x="842865" y="1254353"/>
          <a:ext cx="10058400" cy="5394960"/>
        </p:xfrm>
        <a:graphic>
          <a:graphicData uri="http://schemas.openxmlformats.org/drawingml/2006/table">
            <a:tbl>
              <a:tblPr firstRow="1" bandRow="1">
                <a:tableStyleId>{5C22544A-7EE6-4342-B048-85BDC9FD1C3A}</a:tableStyleId>
              </a:tblPr>
              <a:tblGrid>
                <a:gridCol w="5029200">
                  <a:extLst>
                    <a:ext uri="{9D8B030D-6E8A-4147-A177-3AD203B41FA5}">
                      <a16:colId xmlns:a16="http://schemas.microsoft.com/office/drawing/2014/main" val="3718425288"/>
                    </a:ext>
                  </a:extLst>
                </a:gridCol>
                <a:gridCol w="5029200">
                  <a:extLst>
                    <a:ext uri="{9D8B030D-6E8A-4147-A177-3AD203B41FA5}">
                      <a16:colId xmlns:a16="http://schemas.microsoft.com/office/drawing/2014/main" val="2573853851"/>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prstClr val="white"/>
                          </a:solidFill>
                          <a:effectLst/>
                          <a:uLnTx/>
                          <a:uFillTx/>
                          <a:latin typeface="+mn-lt"/>
                          <a:ea typeface="+mn-ea"/>
                          <a:cs typeface="+mn-cs"/>
                        </a:rPr>
                        <a:t>Ακατάλληλος/ προβληματικός όρος/ φράση </a:t>
                      </a:r>
                    </a:p>
                    <a:p>
                      <a:pPr algn="just"/>
                      <a:endParaRPr lang="el-GR"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l-GR" sz="1800" b="1" i="0" u="none" strike="noStrike" kern="1200" cap="none" spc="0" normalizeH="0" baseline="0" noProof="0" dirty="0">
                          <a:ln>
                            <a:noFill/>
                          </a:ln>
                          <a:solidFill>
                            <a:prstClr val="white"/>
                          </a:solidFill>
                          <a:effectLst/>
                          <a:uLnTx/>
                          <a:uFillTx/>
                          <a:latin typeface="+mn-lt"/>
                          <a:ea typeface="+mn-ea"/>
                          <a:cs typeface="+mn-cs"/>
                        </a:rPr>
                        <a:t>Κατάλληλος / προτιμώμενος όρος / φράση</a:t>
                      </a:r>
                    </a:p>
                    <a:p>
                      <a:pPr algn="just"/>
                      <a:endParaRPr lang="el-GR" dirty="0"/>
                    </a:p>
                  </a:txBody>
                  <a:tcPr/>
                </a:tc>
                <a:extLst>
                  <a:ext uri="{0D108BD9-81ED-4DB2-BD59-A6C34878D82A}">
                    <a16:rowId xmlns:a16="http://schemas.microsoft.com/office/drawing/2014/main" val="298967899"/>
                  </a:ext>
                </a:extLst>
              </a:tr>
              <a:tr h="370840">
                <a:tc>
                  <a:txBody>
                    <a:bodyPr/>
                    <a:lstStyle/>
                    <a:p>
                      <a:pPr algn="just"/>
                      <a:r>
                        <a:rPr lang="el-GR" dirty="0" err="1"/>
                        <a:t>Τρανσέξουαλ</a:t>
                      </a:r>
                      <a:endParaRPr lang="el-GR" dirty="0"/>
                    </a:p>
                    <a:p>
                      <a:pPr algn="just"/>
                      <a:r>
                        <a:rPr lang="el-GR" dirty="0"/>
                        <a:t> Είναι ένας παλαιότερος όρος που προήλθε από τις ιατρικές και ψυχολογικές κοινότητες. Ο όρος εξακολουθεί να προτιμάται από κάποιους ανθρώπους που έχουν αλλάξει μόνιμα – ή επιδιώκουν να τροποποιήσουν – το σώμα τους μέσω ιατρικών παρεμβάσεων (συμπεριλαμβανομένων, ενδεικτικά, ορμονών ή/και χειρουργικών επεμβάσεων). Σε αντίθεση με το </a:t>
                      </a:r>
                      <a:r>
                        <a:rPr lang="el-GR" dirty="0" err="1"/>
                        <a:t>τρανστζέντερ</a:t>
                      </a:r>
                      <a:r>
                        <a:rPr lang="el-GR" dirty="0"/>
                        <a:t> ή το </a:t>
                      </a:r>
                      <a:r>
                        <a:rPr lang="el-GR" dirty="0" err="1"/>
                        <a:t>τρανς</a:t>
                      </a:r>
                      <a:r>
                        <a:rPr lang="el-GR" dirty="0"/>
                        <a:t>, το </a:t>
                      </a:r>
                      <a:r>
                        <a:rPr lang="el-GR" dirty="0" err="1"/>
                        <a:t>τρανσέξουαλ</a:t>
                      </a:r>
                      <a:r>
                        <a:rPr lang="el-GR" dirty="0"/>
                        <a:t> δεν είναι όρος ομπρέλα. Είναι καλύτερο να ρωτήσετε ποιόν όρο προτιμά ένα άτομο. Αν προτιμάται αυτός ο όρος, χρησιμοποιήστε τον ως επίθετο: </a:t>
                      </a:r>
                      <a:r>
                        <a:rPr lang="el-GR" dirty="0" err="1"/>
                        <a:t>τρανσέξουαλ</a:t>
                      </a:r>
                      <a:r>
                        <a:rPr lang="el-GR" dirty="0"/>
                        <a:t> γυναίκα/άντρας/άτομο (TGEU 2016 Ιούλιος 4).</a:t>
                      </a:r>
                    </a:p>
                  </a:txBody>
                  <a:tcPr/>
                </a:tc>
                <a:tc>
                  <a:txBody>
                    <a:bodyPr/>
                    <a:lstStyle/>
                    <a:p>
                      <a:pPr algn="just"/>
                      <a:r>
                        <a:rPr lang="el-GR" dirty="0" err="1"/>
                        <a:t>Διεμφυλικός</a:t>
                      </a:r>
                      <a:r>
                        <a:rPr lang="el-GR" dirty="0"/>
                        <a:t>-ή-ό </a:t>
                      </a:r>
                      <a:r>
                        <a:rPr lang="el-GR" dirty="0" err="1"/>
                        <a:t>Τρανς</a:t>
                      </a:r>
                      <a:r>
                        <a:rPr lang="el-GR" dirty="0"/>
                        <a:t> </a:t>
                      </a:r>
                    </a:p>
                  </a:txBody>
                  <a:tcPr/>
                </a:tc>
                <a:extLst>
                  <a:ext uri="{0D108BD9-81ED-4DB2-BD59-A6C34878D82A}">
                    <a16:rowId xmlns:a16="http://schemas.microsoft.com/office/drawing/2014/main" val="1607064099"/>
                  </a:ext>
                </a:extLst>
              </a:tr>
            </a:tbl>
          </a:graphicData>
        </a:graphic>
      </p:graphicFrame>
    </p:spTree>
    <p:extLst>
      <p:ext uri="{BB962C8B-B14F-4D97-AF65-F5344CB8AC3E}">
        <p14:creationId xmlns:p14="http://schemas.microsoft.com/office/powerpoint/2010/main" val="17464407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Πίνακας 4">
            <a:extLst>
              <a:ext uri="{FF2B5EF4-FFF2-40B4-BE49-F238E27FC236}">
                <a16:creationId xmlns:a16="http://schemas.microsoft.com/office/drawing/2014/main" id="{5187A42B-494E-27B7-8872-673EB7FBDCBD}"/>
              </a:ext>
            </a:extLst>
          </p:cNvPr>
          <p:cNvGraphicFramePr>
            <a:graphicFrameLocks noGrp="1"/>
          </p:cNvGraphicFramePr>
          <p:nvPr>
            <p:ph idx="1"/>
            <p:extLst>
              <p:ext uri="{D42A27DB-BD31-4B8C-83A1-F6EECF244321}">
                <p14:modId xmlns:p14="http://schemas.microsoft.com/office/powerpoint/2010/main" val="2288011114"/>
              </p:ext>
            </p:extLst>
          </p:nvPr>
        </p:nvGraphicFramePr>
        <p:xfrm>
          <a:off x="954832" y="401320"/>
          <a:ext cx="10058397" cy="6202680"/>
        </p:xfrm>
        <a:graphic>
          <a:graphicData uri="http://schemas.openxmlformats.org/drawingml/2006/table">
            <a:tbl>
              <a:tblPr firstRow="1" bandRow="1">
                <a:tableStyleId>{5C22544A-7EE6-4342-B048-85BDC9FD1C3A}</a:tableStyleId>
              </a:tblPr>
              <a:tblGrid>
                <a:gridCol w="3352799">
                  <a:extLst>
                    <a:ext uri="{9D8B030D-6E8A-4147-A177-3AD203B41FA5}">
                      <a16:colId xmlns:a16="http://schemas.microsoft.com/office/drawing/2014/main" val="1381450251"/>
                    </a:ext>
                  </a:extLst>
                </a:gridCol>
                <a:gridCol w="3352799">
                  <a:extLst>
                    <a:ext uri="{9D8B030D-6E8A-4147-A177-3AD203B41FA5}">
                      <a16:colId xmlns:a16="http://schemas.microsoft.com/office/drawing/2014/main" val="2657300148"/>
                    </a:ext>
                  </a:extLst>
                </a:gridCol>
                <a:gridCol w="3352799">
                  <a:extLst>
                    <a:ext uri="{9D8B030D-6E8A-4147-A177-3AD203B41FA5}">
                      <a16:colId xmlns:a16="http://schemas.microsoft.com/office/drawing/2014/main" val="394572647"/>
                    </a:ext>
                  </a:extLst>
                </a:gridCol>
              </a:tblGrid>
              <a:tr h="370840">
                <a:tc gridSpan="3">
                  <a:txBody>
                    <a:bodyPr/>
                    <a:lstStyle/>
                    <a:p>
                      <a:pPr algn="ctr"/>
                      <a:r>
                        <a:rPr lang="el-GR" dirty="0"/>
                        <a:t>Κακοποιητικοί / προσβλητικοί όροι και φράσεις </a:t>
                      </a:r>
                    </a:p>
                  </a:txBody>
                  <a:tcPr/>
                </a:tc>
                <a:tc hMerge="1">
                  <a:txBody>
                    <a:bodyPr/>
                    <a:lstStyle/>
                    <a:p>
                      <a:endParaRPr lang="el-GR"/>
                    </a:p>
                  </a:txBody>
                  <a:tcPr/>
                </a:tc>
                <a:tc hMerge="1">
                  <a:txBody>
                    <a:bodyPr/>
                    <a:lstStyle/>
                    <a:p>
                      <a:endParaRPr lang="el-GR" dirty="0"/>
                    </a:p>
                  </a:txBody>
                  <a:tcPr/>
                </a:tc>
                <a:extLst>
                  <a:ext uri="{0D108BD9-81ED-4DB2-BD59-A6C34878D82A}">
                    <a16:rowId xmlns:a16="http://schemas.microsoft.com/office/drawing/2014/main" val="2653695247"/>
                  </a:ext>
                </a:extLst>
              </a:tr>
              <a:tr h="370840">
                <a:tc>
                  <a:txBody>
                    <a:bodyPr/>
                    <a:lstStyle/>
                    <a:p>
                      <a:r>
                        <a:rPr lang="el-GR" dirty="0"/>
                        <a:t>Όροι </a:t>
                      </a:r>
                    </a:p>
                  </a:txBody>
                  <a:tcPr/>
                </a:tc>
                <a:tc>
                  <a:txBody>
                    <a:bodyPr/>
                    <a:lstStyle/>
                    <a:p>
                      <a:r>
                        <a:rPr lang="el-GR" dirty="0"/>
                        <a:t>Αναφέρονται σε </a:t>
                      </a:r>
                    </a:p>
                  </a:txBody>
                  <a:tcPr/>
                </a:tc>
                <a:tc>
                  <a:txBody>
                    <a:bodyPr/>
                    <a:lstStyle/>
                    <a:p>
                      <a:r>
                        <a:rPr lang="el-GR" dirty="0"/>
                        <a:t>Περιγραφή </a:t>
                      </a:r>
                    </a:p>
                  </a:txBody>
                  <a:tcPr/>
                </a:tc>
                <a:extLst>
                  <a:ext uri="{0D108BD9-81ED-4DB2-BD59-A6C34878D82A}">
                    <a16:rowId xmlns:a16="http://schemas.microsoft.com/office/drawing/2014/main" val="978591496"/>
                  </a:ext>
                </a:extLst>
              </a:tr>
              <a:tr h="370840">
                <a:tc>
                  <a:txBody>
                    <a:bodyPr/>
                    <a:lstStyle/>
                    <a:p>
                      <a:r>
                        <a:rPr lang="el-GR" sz="1400" dirty="0"/>
                        <a:t>“Πούστης”, “πούστρα”, “αδερφή”, “</a:t>
                      </a:r>
                      <a:r>
                        <a:rPr lang="el-GR" sz="1400" dirty="0" err="1"/>
                        <a:t>ντιντής</a:t>
                      </a:r>
                      <a:r>
                        <a:rPr lang="el-GR" sz="1400" dirty="0"/>
                        <a:t>”, “νεράιδα”, “</a:t>
                      </a:r>
                      <a:r>
                        <a:rPr lang="el-GR" sz="1400" dirty="0" err="1"/>
                        <a:t>ντιγκιντάγκας</a:t>
                      </a:r>
                      <a:r>
                        <a:rPr lang="el-GR" sz="1400" dirty="0"/>
                        <a:t>”, “τοιούτος”</a:t>
                      </a:r>
                    </a:p>
                  </a:txBody>
                  <a:tcPr/>
                </a:tc>
                <a:tc>
                  <a:txBody>
                    <a:bodyPr/>
                    <a:lstStyle/>
                    <a:p>
                      <a:r>
                        <a:rPr lang="el-GR" sz="1400" dirty="0"/>
                        <a:t>Γκέι/ Αμφιφυλόφιλους/ </a:t>
                      </a:r>
                      <a:r>
                        <a:rPr lang="el-GR" sz="1400" dirty="0" err="1"/>
                        <a:t>Πανσέξουαλ</a:t>
                      </a:r>
                      <a:r>
                        <a:rPr lang="el-GR" sz="1400" dirty="0"/>
                        <a:t> άνδρες (αλλά κάποιες φορές γενικά στα ΛΟΑΤ άτομα</a:t>
                      </a:r>
                    </a:p>
                  </a:txBody>
                  <a:tcPr/>
                </a:tc>
                <a:tc>
                  <a:txBody>
                    <a:bodyPr/>
                    <a:lstStyle/>
                    <a:p>
                      <a:r>
                        <a:rPr lang="el-GR" sz="1400" dirty="0"/>
                        <a:t>Πολύ συνηθισμένοι κακοποιητικοί και προσβλητικοί όροι, με σεξιστικό υπόβαθρο, που χρησιμοποιούνται κυρίως ενάντια σε γκέι/αμφιφυλόφιλους/</a:t>
                      </a:r>
                      <a:r>
                        <a:rPr lang="el-GR" sz="1400" dirty="0" err="1"/>
                        <a:t>πανσέξουαλ</a:t>
                      </a:r>
                      <a:r>
                        <a:rPr lang="el-GR" sz="1400" dirty="0"/>
                        <a:t> άνδρες.</a:t>
                      </a:r>
                    </a:p>
                  </a:txBody>
                  <a:tcPr/>
                </a:tc>
                <a:extLst>
                  <a:ext uri="{0D108BD9-81ED-4DB2-BD59-A6C34878D82A}">
                    <a16:rowId xmlns:a16="http://schemas.microsoft.com/office/drawing/2014/main" val="730534791"/>
                  </a:ext>
                </a:extLst>
              </a:tr>
              <a:tr h="370840">
                <a:tc>
                  <a:txBody>
                    <a:bodyPr/>
                    <a:lstStyle/>
                    <a:p>
                      <a:r>
                        <a:rPr lang="el-GR" sz="1400" dirty="0"/>
                        <a:t>“Ανήθικοι”, “αμαρτωλοί”, “λάγνοι”, “αισχροί”, “κολασμένοι”</a:t>
                      </a:r>
                    </a:p>
                  </a:txBody>
                  <a:tcPr/>
                </a:tc>
                <a:tc>
                  <a:txBody>
                    <a:bodyPr/>
                    <a:lstStyle/>
                    <a:p>
                      <a:r>
                        <a:rPr lang="el-GR" sz="1400" dirty="0"/>
                        <a:t>ΛΟΑΤ άτομα</a:t>
                      </a:r>
                    </a:p>
                  </a:txBody>
                  <a:tcPr/>
                </a:tc>
                <a:tc>
                  <a:txBody>
                    <a:bodyPr/>
                    <a:lstStyle/>
                    <a:p>
                      <a:r>
                        <a:rPr lang="el-GR" sz="1400" dirty="0"/>
                        <a:t>Όροι που αναφέρονται σε όλα τα ΛΟΑΤ άτομα. Υπάρχει συνήθως ένα θρησκευτικό υπόβαθρο πίσω από τη χρήση αυτών των όρων. Αν και πολλοί εκπρόσωποι θρησκειών και θρησκευόμενα άτομα έχουν χρησιμοποιήσει τις θρησκευτικές τους πεποιθήσεις για να υποστηρίξουν </a:t>
                      </a:r>
                      <a:r>
                        <a:rPr lang="el-GR" sz="1400" dirty="0" err="1"/>
                        <a:t>αντι</a:t>
                      </a:r>
                      <a:r>
                        <a:rPr lang="el-GR" sz="1400" dirty="0"/>
                        <a:t>-ΛΟΑΤ γνώμες, μην ξεχνάτε ότι εκατομμύρια ΛΟΑΤ άτομα σε όλο τον κόσμο είναι θρησκευόμενα και ότι πολλές θρησκείες, δόγματα και Εκκλησίες, καθώς και οι σύγχρονοι θεολόγοι, αγκαλιάζουν τους ΛΟΑΤ ανθρώπους και γενικότερα την πολυμορφία.</a:t>
                      </a:r>
                    </a:p>
                  </a:txBody>
                  <a:tcPr/>
                </a:tc>
                <a:extLst>
                  <a:ext uri="{0D108BD9-81ED-4DB2-BD59-A6C34878D82A}">
                    <a16:rowId xmlns:a16="http://schemas.microsoft.com/office/drawing/2014/main" val="3322938255"/>
                  </a:ext>
                </a:extLst>
              </a:tr>
              <a:tr h="370840">
                <a:tc>
                  <a:txBody>
                    <a:bodyPr/>
                    <a:lstStyle/>
                    <a:p>
                      <a:endParaRPr lang="el-GR" dirty="0"/>
                    </a:p>
                  </a:txBody>
                  <a:tcPr/>
                </a:tc>
                <a:tc>
                  <a:txBody>
                    <a:bodyPr/>
                    <a:lstStyle/>
                    <a:p>
                      <a:endParaRPr lang="el-GR" dirty="0"/>
                    </a:p>
                  </a:txBody>
                  <a:tcPr/>
                </a:tc>
                <a:tc>
                  <a:txBody>
                    <a:bodyPr/>
                    <a:lstStyle/>
                    <a:p>
                      <a:endParaRPr lang="el-GR" dirty="0"/>
                    </a:p>
                  </a:txBody>
                  <a:tcPr/>
                </a:tc>
                <a:extLst>
                  <a:ext uri="{0D108BD9-81ED-4DB2-BD59-A6C34878D82A}">
                    <a16:rowId xmlns:a16="http://schemas.microsoft.com/office/drawing/2014/main" val="2186031654"/>
                  </a:ext>
                </a:extLst>
              </a:tr>
            </a:tbl>
          </a:graphicData>
        </a:graphic>
      </p:graphicFrame>
    </p:spTree>
    <p:extLst>
      <p:ext uri="{BB962C8B-B14F-4D97-AF65-F5344CB8AC3E}">
        <p14:creationId xmlns:p14="http://schemas.microsoft.com/office/powerpoint/2010/main" val="334832706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απούνι">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{2993D294-6466-46F6-B252-D43280AA5DB2}tf03457510</Template>
  <TotalTime>231</TotalTime>
  <Words>2780</Words>
  <Application>Microsoft Office PowerPoint</Application>
  <PresentationFormat>Ευρεία οθόνη</PresentationFormat>
  <Paragraphs>132</Paragraphs>
  <Slides>20</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20</vt:i4>
      </vt:variant>
    </vt:vector>
  </HeadingPairs>
  <TitlesOfParts>
    <vt:vector size="24" baseType="lpstr">
      <vt:lpstr>Century Gothic</vt:lpstr>
      <vt:lpstr>Garamond</vt:lpstr>
      <vt:lpstr>Segoe UI Historic</vt:lpstr>
      <vt:lpstr>Σαπούνι</vt:lpstr>
      <vt:lpstr>Λοατκι κοινοτητα και μμε </vt:lpstr>
      <vt:lpstr>Χρήση κατάλληλης ορολογίας και γλώσσας </vt:lpstr>
      <vt:lpstr>Χρήση κατάλληλης ορολογίας και γλώσσας </vt:lpstr>
      <vt:lpstr>Χρήση κατάλληλης ορολογίας και γλώσσας </vt:lpstr>
      <vt:lpstr>Χρήση κατάλληλης ορολογίας και γλώσσας </vt:lpstr>
      <vt:lpstr>Χρήση κατάλληλης γλώσσας και ορολογίας </vt:lpstr>
      <vt:lpstr>Χρήση κατάλληλης ορολογίας και γλώσσας </vt:lpstr>
      <vt:lpstr>Χρήση κατάλληλης ορολογίας και γλώσσας</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Προκαταλήψεις και Στερεότυπα </vt:lpstr>
      <vt:lpstr>Πιο κοινά αρνητικά στερεότυπα, προκαταλήψεις και μύθοι κατά των ΛΟΑΤ ανθρώπων</vt:lpstr>
      <vt:lpstr>Πιο κοινά αρνητικά στερεότυπα, προκαταλήψεις και μύθοι κατά των ΛΟΑΤ ανθρώπων</vt:lpstr>
      <vt:lpstr>Κατευθυντήριες γραμμές για Επαγγελματίες των Μέσων  Ενημέρωσης</vt:lpstr>
      <vt:lpstr>Κατευθυντήριες γραμμές για Επαγγελματίες των Μέσων  Ενημέρωσης</vt:lpstr>
      <vt:lpstr>Παρουσίαση του PowerPoint</vt:lpstr>
      <vt:lpstr>Βιβλιογραφία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Λοατκι κοινοτητα και μμε</dc:title>
  <dc:creator>Next Gen</dc:creator>
  <cp:lastModifiedBy>Next Gen</cp:lastModifiedBy>
  <cp:revision>6</cp:revision>
  <dcterms:created xsi:type="dcterms:W3CDTF">2022-05-30T08:06:55Z</dcterms:created>
  <dcterms:modified xsi:type="dcterms:W3CDTF">2022-06-02T09:11:10Z</dcterms:modified>
</cp:coreProperties>
</file>