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84" r:id="rId9"/>
    <p:sldId id="263" r:id="rId10"/>
    <p:sldId id="264" r:id="rId11"/>
    <p:sldId id="265" r:id="rId12"/>
    <p:sldId id="266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e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e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1.wmf"/><Relationship Id="rId1" Type="http://schemas.openxmlformats.org/officeDocument/2006/relationships/image" Target="../media/image53.wmf"/><Relationship Id="rId4" Type="http://schemas.openxmlformats.org/officeDocument/2006/relationships/image" Target="../media/image5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AEA7A9E-4043-4D2E-A633-D24637373CE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EBF0-851F-46A7-8ACB-1B720F4675E7}" type="datetimeFigureOut">
              <a:rPr lang="el-GR" smtClean="0"/>
              <a:pPr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CA0B-842A-403F-903B-4EC89CEEA04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______________Microsoft_Office_Excel_97-20031.xls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___________________Microsoft_Office_Excel_97-20032.xls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___________________Microsoft_Office_Excel_97-20033.xls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_______Microsoft_Office_Excel_97-2003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Συντελεστής προσδιορισμού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chemeClr val="tx1"/>
                </a:solidFill>
              </a:rPr>
              <a:t>Y=b</a:t>
            </a:r>
            <a:r>
              <a:rPr lang="en-US" sz="2800" dirty="0" smtClean="0">
                <a:solidFill>
                  <a:schemeClr val="tx1"/>
                </a:solidFill>
              </a:rPr>
              <a:t>0</a:t>
            </a:r>
            <a:r>
              <a:rPr lang="en-US" sz="4800" dirty="0" smtClean="0">
                <a:solidFill>
                  <a:schemeClr val="tx1"/>
                </a:solidFill>
              </a:rPr>
              <a:t>+b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sz="4800" dirty="0" smtClean="0">
                <a:solidFill>
                  <a:schemeClr val="tx1"/>
                </a:solidFill>
              </a:rPr>
              <a:t>X+u</a:t>
            </a:r>
            <a:endParaRPr lang="el-GR" sz="4800" dirty="0" smtClean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214554"/>
            <a:ext cx="8605620" cy="4525963"/>
          </a:xfrm>
        </p:spPr>
        <p:txBody>
          <a:bodyPr/>
          <a:lstStyle/>
          <a:p>
            <a:r>
              <a:rPr lang="el-GR" dirty="0"/>
              <a:t>ο συντελεστής προσδιορισμού μετά τις παραπάνω διαπιστώσεις είναι: </a:t>
            </a:r>
          </a:p>
          <a:p>
            <a:endParaRPr lang="el-GR" dirty="0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353799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571876"/>
            <a:ext cx="8319299" cy="941447"/>
          </a:xfrm>
          <a:prstGeom prst="rect">
            <a:avLst/>
          </a:prstGeom>
          <a:noFill/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357826"/>
            <a:ext cx="2214578" cy="630009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5148064" y="5013176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Y=b</a:t>
            </a:r>
            <a:r>
              <a:rPr lang="en-US" sz="2800" dirty="0" smtClean="0"/>
              <a:t>0</a:t>
            </a:r>
            <a:r>
              <a:rPr lang="en-US" sz="4000" dirty="0" smtClean="0"/>
              <a:t>+b</a:t>
            </a:r>
            <a:r>
              <a:rPr lang="en-US" sz="2800" dirty="0" smtClean="0"/>
              <a:t>1</a:t>
            </a:r>
            <a:r>
              <a:rPr lang="en-US" sz="4000" dirty="0" smtClean="0"/>
              <a:t>X+u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200" b="1" dirty="0"/>
              <a:t>Τυπικό σφάλμα της εκτίμησης </a:t>
            </a:r>
            <a:r>
              <a:rPr lang="el-GR" sz="1400" b="1" dirty="0"/>
              <a:t/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697559"/>
          </a:xfrm>
        </p:spPr>
        <p:txBody>
          <a:bodyPr/>
          <a:lstStyle/>
          <a:p>
            <a:pPr algn="just"/>
            <a:r>
              <a:rPr lang="el-GR" dirty="0"/>
              <a:t>Η διασπορά των δεδομένων γύρω από τη γραμμή παλινδρόμησης μετράται από το </a:t>
            </a:r>
            <a:r>
              <a:rPr lang="el-GR" b="1" i="1" dirty="0"/>
              <a:t>τυπικό σφάλμα της εκτίμησης</a:t>
            </a:r>
            <a:r>
              <a:rPr lang="el-GR" dirty="0"/>
              <a:t> </a:t>
            </a:r>
            <a:r>
              <a:rPr lang="en-US" dirty="0" smtClean="0"/>
              <a:t>S</a:t>
            </a:r>
            <a:r>
              <a:rPr lang="en-US" baseline="-25000" dirty="0" smtClean="0"/>
              <a:t>E</a:t>
            </a:r>
            <a:r>
              <a:rPr lang="el-GR" dirty="0" smtClean="0"/>
              <a:t>. </a:t>
            </a:r>
            <a:endParaRPr lang="en-US" dirty="0" smtClean="0"/>
          </a:p>
          <a:p>
            <a:pPr lvl="1" algn="just"/>
            <a:r>
              <a:rPr lang="el-GR" dirty="0" smtClean="0"/>
              <a:t>το </a:t>
            </a:r>
            <a:r>
              <a:rPr lang="el-GR" dirty="0"/>
              <a:t>τυπικό σφάλμα της εκτίμησης εκφράζει τη μέση απόκλιση των σημείων που εκτιμήθηκαν και που βρίσκονται στην ευθεία ελαχίστων τετραγώνων από τις παρατηρήσεις του υπό εξέταση δείγματος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7858148" y="6286520"/>
            <a:ext cx="107157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270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1" y="3929066"/>
            <a:ext cx="8294751" cy="785818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214950"/>
            <a:ext cx="6429420" cy="1285884"/>
          </a:xfrm>
          <a:prstGeom prst="rect">
            <a:avLst/>
          </a:prstGeom>
          <a:noFill/>
        </p:spPr>
      </p:pic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1270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179512" y="-171400"/>
          <a:ext cx="9144000" cy="6858000"/>
        </p:xfrm>
        <a:graphic>
          <a:graphicData uri="http://schemas.openxmlformats.org/presentationml/2006/ole">
            <p:oleObj spid="_x0000_s22533" r:id="rId3" imgW="3612889" imgH="3619269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4757758"/>
          </a:xfrm>
        </p:spPr>
        <p:txBody>
          <a:bodyPr/>
          <a:lstStyle/>
          <a:p>
            <a:r>
              <a:rPr lang="el-GR" dirty="0"/>
              <a:t>Δίνονται τα παρακάτω δεδομένα: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571480"/>
          <a:ext cx="9144000" cy="981456"/>
        </p:xfrm>
        <a:graphic>
          <a:graphicData uri="http://schemas.openxmlformats.org/drawingml/2006/table">
            <a:tbl>
              <a:tblPr/>
              <a:tblGrid>
                <a:gridCol w="1523507"/>
                <a:gridCol w="1523507"/>
                <a:gridCol w="1523507"/>
                <a:gridCol w="1523507"/>
                <a:gridCol w="1524986"/>
                <a:gridCol w="152498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Calibri"/>
                        </a:rPr>
                        <a:t>X</a:t>
                      </a:r>
                      <a:endParaRPr lang="el-GR" sz="2800" dirty="0">
                        <a:solidFill>
                          <a:srgbClr val="215868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latin typeface="Cambria Math"/>
                          <a:ea typeface="Times New Roman"/>
                          <a:cs typeface="Calibri"/>
                        </a:rPr>
                        <a:t>15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15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latin typeface="Cambria Math"/>
                          <a:ea typeface="Times New Roman"/>
                          <a:cs typeface="Calibri"/>
                        </a:rPr>
                        <a:t>-5</a:t>
                      </a:r>
                      <a:endParaRPr lang="el-GR" sz="2800" dirty="0">
                        <a:latin typeface="Cambria Math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>
                          <a:latin typeface="Cambria Math"/>
                          <a:ea typeface="Times New Roman"/>
                          <a:cs typeface="Calibri"/>
                        </a:rPr>
                        <a:t>5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solidFill>
                            <a:srgbClr val="215868"/>
                          </a:solidFill>
                          <a:latin typeface="Calibri"/>
                          <a:ea typeface="Times New Roman"/>
                          <a:cs typeface="Calibri"/>
                        </a:rPr>
                        <a:t>Y</a:t>
                      </a:r>
                      <a:endParaRPr lang="el-GR" sz="2800" dirty="0">
                        <a:solidFill>
                          <a:srgbClr val="215868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 smtClean="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smtClean="0">
                          <a:latin typeface="Cambria Math"/>
                          <a:ea typeface="Times New Roman"/>
                          <a:cs typeface="Calibri"/>
                        </a:rPr>
                        <a:t>-8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smtClean="0">
                          <a:latin typeface="Cambria Math"/>
                          <a:ea typeface="Times New Roman"/>
                          <a:cs typeface="Calibri"/>
                        </a:rPr>
                        <a:t>20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smtClean="0">
                          <a:latin typeface="Cambria Math"/>
                          <a:ea typeface="Times New Roman"/>
                          <a:cs typeface="Calibri"/>
                        </a:rPr>
                        <a:t>0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 smtClean="0">
                          <a:latin typeface="Cambria Math"/>
                          <a:ea typeface="Times New Roman"/>
                          <a:cs typeface="Calibri"/>
                        </a:rPr>
                        <a:t>7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</a:tr>
            </a:tbl>
          </a:graphicData>
        </a:graphic>
      </p:graphicFrame>
      <p:pic>
        <p:nvPicPr>
          <p:cNvPr id="2561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928802"/>
            <a:ext cx="1023209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28858" y="0"/>
            <a:ext cx="12750870" cy="742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57166"/>
            <a:ext cx="8429684" cy="2250644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71811"/>
            <a:ext cx="9001156" cy="3286148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6009589"/>
            <a:ext cx="3071834" cy="848411"/>
          </a:xfrm>
          <a:prstGeom prst="rect">
            <a:avLst/>
          </a:prstGeom>
          <a:noFill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977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0"/>
            <a:ext cx="8929719" cy="1286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19" y="1571612"/>
            <a:ext cx="8511327" cy="428628"/>
          </a:xfrm>
          <a:prstGeom prst="rect">
            <a:avLst/>
          </a:prstGeom>
          <a:noFill/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19" y="2500306"/>
            <a:ext cx="6407625" cy="857256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908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173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714752"/>
            <a:ext cx="2143140" cy="669731"/>
          </a:xfrm>
          <a:prstGeom prst="rect">
            <a:avLst/>
          </a:prstGeom>
          <a:noFill/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717032"/>
            <a:ext cx="1928826" cy="681908"/>
          </a:xfrm>
          <a:prstGeom prst="rect">
            <a:avLst/>
          </a:prstGeom>
          <a:noFill/>
        </p:spPr>
      </p:pic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1587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3" y="4929198"/>
            <a:ext cx="7017253" cy="642942"/>
          </a:xfrm>
          <a:prstGeom prst="rect">
            <a:avLst/>
          </a:prstGeom>
          <a:noFill/>
        </p:spPr>
      </p:pic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908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429785" cy="131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643050"/>
            <a:ext cx="2928958" cy="809850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Δεξιό βέλος"/>
          <p:cNvSpPr/>
          <p:nvPr/>
        </p:nvSpPr>
        <p:spPr>
          <a:xfrm>
            <a:off x="6786578" y="46434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84" y="0"/>
            <a:ext cx="1000132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124788" cy="400032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79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354083"/>
            <a:ext cx="8715436" cy="392256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12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000240"/>
            <a:ext cx="8358246" cy="457617"/>
          </a:xfrm>
          <a:prstGeom prst="rect">
            <a:avLst/>
          </a:prstGeom>
          <a:noFill/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1" y="3000372"/>
            <a:ext cx="7904405" cy="642942"/>
          </a:xfrm>
          <a:prstGeom prst="rect">
            <a:avLst/>
          </a:prstGeom>
          <a:noFill/>
        </p:spPr>
      </p:pic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175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357693"/>
            <a:ext cx="8143932" cy="627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200" b="1" dirty="0"/>
              <a:t>Ιδιότητες εκτιμητών ελαχίστων τετραγώνων</a:t>
            </a:r>
            <a:r>
              <a:rPr lang="el-GR" sz="1400" b="1" dirty="0"/>
              <a:t/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42984"/>
            <a:ext cx="8208912" cy="498317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dirty="0"/>
              <a:t>Οι παράμετροι   </a:t>
            </a:r>
            <a:r>
              <a:rPr lang="el-GR" dirty="0" smtClean="0"/>
              <a:t>   </a:t>
            </a:r>
            <a:r>
              <a:rPr lang="el-GR" dirty="0"/>
              <a:t>της </a:t>
            </a:r>
            <a:r>
              <a:rPr lang="el-GR" dirty="0" err="1"/>
              <a:t>εκτιμηθείσας</a:t>
            </a:r>
            <a:r>
              <a:rPr lang="el-GR" dirty="0"/>
              <a:t> εξίσωσης παλινδρόμησης  ονομάζονται </a:t>
            </a:r>
            <a:r>
              <a:rPr lang="el-GR" b="1" i="1" dirty="0"/>
              <a:t>εκτιμητές ελαχίστων τετραγώνων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/>
              <a:t>εκτιμητές αυτοί παρουσιάζουν έναν αριθμό πολύ επιθυμητών ιδιοτήτων, και γι’ αυτό κατατάσσονται στους </a:t>
            </a:r>
            <a:r>
              <a:rPr lang="el-GR" b="1" i="1" dirty="0">
                <a:solidFill>
                  <a:srgbClr val="FF0000"/>
                </a:solidFill>
              </a:rPr>
              <a:t>Άριστους Γραμμικούς Αμερόληπτούς Εκτιμητές</a:t>
            </a:r>
            <a:r>
              <a:rPr lang="el-GR" dirty="0"/>
              <a:t>. </a:t>
            </a:r>
            <a:endParaRPr lang="el-GR" dirty="0" smtClean="0"/>
          </a:p>
          <a:p>
            <a:pPr lvl="1" algn="just"/>
            <a:r>
              <a:rPr lang="en-US" b="1" i="1" dirty="0" smtClean="0">
                <a:solidFill>
                  <a:srgbClr val="0070C0"/>
                </a:solidFill>
              </a:rPr>
              <a:t>Best Linear Unbiased Estimator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/>
              <a:t>BLUE</a:t>
            </a:r>
            <a:r>
              <a:rPr lang="el-GR" dirty="0" smtClean="0"/>
              <a:t>): Είναι οι καλύτεροι γραμμικοί αμερόληπτοι εκτιμητές των πληθυσμιακών παραμέτρων.</a:t>
            </a:r>
          </a:p>
          <a:p>
            <a:pPr algn="just"/>
            <a:r>
              <a:rPr lang="el-GR" dirty="0" smtClean="0"/>
              <a:t>Συγκεκριμένα </a:t>
            </a:r>
            <a:r>
              <a:rPr lang="el-GR" dirty="0"/>
              <a:t>χαρακτηρίζονται:   </a:t>
            </a:r>
          </a:p>
          <a:p>
            <a:pPr algn="just"/>
            <a:r>
              <a:rPr lang="el-GR" b="1" i="1" dirty="0"/>
              <a:t>Εκτιμητές</a:t>
            </a:r>
            <a:r>
              <a:rPr lang="el-GR" dirty="0"/>
              <a:t>, διότι αποτελούν εκτιμήσεις των πραγματικών πληθυσμιακών </a:t>
            </a:r>
            <a:r>
              <a:rPr lang="el-GR" dirty="0" smtClean="0"/>
              <a:t>παραμέτρων</a:t>
            </a:r>
            <a:endParaRPr lang="el-GR" dirty="0"/>
          </a:p>
          <a:p>
            <a:endParaRPr lang="el-GR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1142984"/>
            <a:ext cx="1285884" cy="500066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5357826"/>
            <a:ext cx="1285884" cy="4572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9144000" cy="728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5786454"/>
            <a:ext cx="3403811" cy="428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r>
              <a:rPr lang="el-GR" dirty="0"/>
              <a:t>Το άθροισμα των τετραγωνικών σφαλμάτων </a:t>
            </a:r>
            <a:r>
              <a:rPr lang="en-US" dirty="0"/>
              <a:t> </a:t>
            </a:r>
            <a:r>
              <a:rPr lang="el-GR" dirty="0"/>
              <a:t>είναι ίσο με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b="1" dirty="0"/>
              <a:t>γ) </a:t>
            </a:r>
            <a:r>
              <a:rPr lang="el-GR" dirty="0"/>
              <a:t>Ο συντελεστής προσδιορισμού ισούται με: 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19" y="1500174"/>
            <a:ext cx="8536841" cy="571504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429000"/>
            <a:ext cx="8609832" cy="785818"/>
          </a:xfrm>
          <a:prstGeom prst="rect">
            <a:avLst/>
          </a:prstGeom>
          <a:noFill/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l-GR">
                <a:latin typeface="Bookman Old Style" pitchFamily="18" charset="0"/>
                <a:cs typeface="Tahoma" pitchFamily="34" charset="0"/>
              </a:rPr>
              <a:t>Δίνονται τα παρακάτω δεδομένα</a:t>
            </a:r>
            <a:r>
              <a:rPr lang="el-GR">
                <a:latin typeface="Bookman Old Style" pitchFamily="18" charset="0"/>
                <a:cs typeface="Times New Roman" pitchFamily="18" charset="0"/>
              </a:rPr>
              <a:t/>
            </a:r>
            <a:br>
              <a:rPr lang="el-GR">
                <a:latin typeface="Bookman Old Style" pitchFamily="18" charset="0"/>
                <a:cs typeface="Times New Roman" pitchFamily="18" charset="0"/>
              </a:rPr>
            </a:br>
            <a:endParaRPr lang="el-GR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4495800" cy="5029200"/>
          </a:xfrm>
        </p:spPr>
        <p:txBody>
          <a:bodyPr/>
          <a:lstStyle/>
          <a:p>
            <a:pPr algn="just"/>
            <a:r>
              <a:rPr lang="el-GR" sz="2800">
                <a:latin typeface="Bookman Old Style" pitchFamily="18" charset="0"/>
                <a:cs typeface="Tahoma" pitchFamily="34" charset="0"/>
              </a:rPr>
              <a:t>α. Να υπολογιστεί η ευθεία ελαχίστων τετραγώνων </a:t>
            </a:r>
            <a:endParaRPr lang="el-GR" sz="280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l-GR" sz="2800">
                <a:latin typeface="Bookman Old Style" pitchFamily="18" charset="0"/>
                <a:cs typeface="Tahoma" pitchFamily="34" charset="0"/>
              </a:rPr>
              <a:t>β. Να υπολογιστούν </a:t>
            </a:r>
            <a:r>
              <a:rPr lang="en-US" sz="2800">
                <a:latin typeface="Bookman Old Style" pitchFamily="18" charset="0"/>
                <a:cs typeface="Tahoma" pitchFamily="34" charset="0"/>
              </a:rPr>
              <a:t>SST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, </a:t>
            </a:r>
            <a:r>
              <a:rPr lang="en-US" sz="2800">
                <a:latin typeface="Bookman Old Style" pitchFamily="18" charset="0"/>
                <a:cs typeface="Tahoma" pitchFamily="34" charset="0"/>
              </a:rPr>
              <a:t>SSR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 και </a:t>
            </a:r>
            <a:r>
              <a:rPr lang="en-US" sz="2800">
                <a:latin typeface="Bookman Old Style" pitchFamily="18" charset="0"/>
                <a:cs typeface="Tahoma" pitchFamily="34" charset="0"/>
              </a:rPr>
              <a:t>SSE</a:t>
            </a:r>
            <a:endParaRPr lang="el-GR" sz="2800">
              <a:latin typeface="Bookman Old Style" pitchFamily="18" charset="0"/>
              <a:cs typeface="Tahoma" pitchFamily="34" charset="0"/>
            </a:endParaRPr>
          </a:p>
          <a:p>
            <a:r>
              <a:rPr lang="el-GR" sz="2800">
                <a:latin typeface="Bookman Old Style" pitchFamily="18" charset="0"/>
                <a:cs typeface="Tahoma" pitchFamily="34" charset="0"/>
              </a:rPr>
              <a:t>γ. Να υπολογιστεί ο συντελεστής προσδιορισμού </a:t>
            </a:r>
            <a:r>
              <a:rPr lang="en-US" sz="2800">
                <a:latin typeface="Bookman Old Style" pitchFamily="18" charset="0"/>
                <a:cs typeface="Tahoma" pitchFamily="34" charset="0"/>
              </a:rPr>
              <a:t>R</a:t>
            </a:r>
            <a:r>
              <a:rPr lang="el-GR" sz="2800" baseline="30000">
                <a:latin typeface="Bookman Old Style" pitchFamily="18" charset="0"/>
              </a:rPr>
              <a:t>2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 και να σχολιαστεί </a:t>
            </a:r>
          </a:p>
        </p:txBody>
      </p:sp>
      <p:graphicFrame>
        <p:nvGraphicFramePr>
          <p:cNvPr id="146432" name="Object 0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4648200" y="2014538"/>
          <a:ext cx="3810000" cy="4046537"/>
        </p:xfrm>
        <a:graphic>
          <a:graphicData uri="http://schemas.openxmlformats.org/presentationml/2006/ole">
            <p:oleObj spid="_x0000_s36870" name="Φύλλο εργασίας" r:id="rId4" imgW="1224360" imgH="1303560" progId="Excel.Sheet.8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099" name="Object 3"/>
          <p:cNvGraphicFramePr>
            <a:graphicFrameLocks noGrp="1" noChangeAspect="1"/>
          </p:cNvGraphicFramePr>
          <p:nvPr>
            <p:ph type="body" sz="half" idx="1"/>
          </p:nvPr>
        </p:nvGraphicFramePr>
        <p:xfrm>
          <a:off x="304800" y="4267200"/>
          <a:ext cx="4800600" cy="609600"/>
        </p:xfrm>
        <a:graphic>
          <a:graphicData uri="http://schemas.openxmlformats.org/presentationml/2006/ole">
            <p:oleObj spid="_x0000_s37914" name="Εξίσωση" r:id="rId4" imgW="2730500" imgH="317500" progId="Equation.3">
              <p:embed/>
            </p:oleObj>
          </a:graphicData>
        </a:graphic>
      </p:graphicFrame>
      <p:graphicFrame>
        <p:nvGraphicFramePr>
          <p:cNvPr id="132100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0" y="0"/>
          <a:ext cx="9144000" cy="3962400"/>
        </p:xfrm>
        <a:graphic>
          <a:graphicData uri="http://schemas.openxmlformats.org/presentationml/2006/ole">
            <p:oleObj spid="_x0000_s37915" name="Φύλλο εργασίας" r:id="rId5" imgW="3084840" imgH="1474920" progId="Excel.Sheet.8">
              <p:embed/>
            </p:oleObj>
          </a:graphicData>
        </a:graphic>
      </p:graphicFrame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5546725" y="4384675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>
                <a:sym typeface="Wingdings" pitchFamily="2" charset="2"/>
              </a:rPr>
              <a:t></a:t>
            </a:r>
            <a:endParaRPr lang="el-GR"/>
          </a:p>
        </p:txBody>
      </p:sp>
      <p:graphicFrame>
        <p:nvGraphicFramePr>
          <p:cNvPr id="132103" name="Object 7"/>
          <p:cNvGraphicFramePr>
            <a:graphicFrameLocks noChangeAspect="1"/>
          </p:cNvGraphicFramePr>
          <p:nvPr/>
        </p:nvGraphicFramePr>
        <p:xfrm>
          <a:off x="304800" y="5029200"/>
          <a:ext cx="5257800" cy="533400"/>
        </p:xfrm>
        <a:graphic>
          <a:graphicData uri="http://schemas.openxmlformats.org/presentationml/2006/ole">
            <p:oleObj spid="_x0000_s37916" name="Εξίσωση" r:id="rId6" imgW="3416300" imgH="317500" progId="Equation.3">
              <p:embed/>
            </p:oleObj>
          </a:graphicData>
        </a:graphic>
      </p:graphicFrame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457200" y="5638800"/>
            <a:ext cx="441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>
                <a:cs typeface="Times New Roman" pitchFamily="18" charset="0"/>
              </a:rPr>
              <a:t>Η λύση του συστήματος μας δίνει</a:t>
            </a:r>
            <a:r>
              <a:rPr lang="el-GR"/>
              <a:t> </a:t>
            </a:r>
          </a:p>
        </p:txBody>
      </p:sp>
      <p:graphicFrame>
        <p:nvGraphicFramePr>
          <p:cNvPr id="132106" name="Object 10"/>
          <p:cNvGraphicFramePr>
            <a:graphicFrameLocks noChangeAspect="1"/>
          </p:cNvGraphicFramePr>
          <p:nvPr/>
        </p:nvGraphicFramePr>
        <p:xfrm>
          <a:off x="5181600" y="5486400"/>
          <a:ext cx="1676400" cy="609600"/>
        </p:xfrm>
        <a:graphic>
          <a:graphicData uri="http://schemas.openxmlformats.org/presentationml/2006/ole">
            <p:oleObj spid="_x0000_s37917" name="Εξίσωση" r:id="rId7" imgW="748975" imgH="304668" progId="Equation.3">
              <p:embed/>
            </p:oleObj>
          </a:graphicData>
        </a:graphic>
      </p:graphicFrame>
      <p:graphicFrame>
        <p:nvGraphicFramePr>
          <p:cNvPr id="132107" name="Object 11"/>
          <p:cNvGraphicFramePr>
            <a:graphicFrameLocks noChangeAspect="1"/>
          </p:cNvGraphicFramePr>
          <p:nvPr/>
        </p:nvGraphicFramePr>
        <p:xfrm>
          <a:off x="7239000" y="5486400"/>
          <a:ext cx="1371600" cy="609600"/>
        </p:xfrm>
        <a:graphic>
          <a:graphicData uri="http://schemas.openxmlformats.org/presentationml/2006/ole">
            <p:oleObj spid="_x0000_s37918" name="Εξίσωση" r:id="rId8" imgW="634725" imgH="304668" progId="Equation.3">
              <p:embed/>
            </p:oleObj>
          </a:graphicData>
        </a:graphic>
      </p:graphicFrame>
      <p:graphicFrame>
        <p:nvGraphicFramePr>
          <p:cNvPr id="132108" name="Object 12"/>
          <p:cNvGraphicFramePr>
            <a:graphicFrameLocks noChangeAspect="1"/>
          </p:cNvGraphicFramePr>
          <p:nvPr/>
        </p:nvGraphicFramePr>
        <p:xfrm>
          <a:off x="685800" y="6096000"/>
          <a:ext cx="3276600" cy="762000"/>
        </p:xfrm>
        <a:graphic>
          <a:graphicData uri="http://schemas.openxmlformats.org/presentationml/2006/ole">
            <p:oleObj spid="_x0000_s37919" name="Εξίσωση" r:id="rId9" imgW="1269449" imgH="304668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136525" y="41275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β</a:t>
            </a:r>
          </a:p>
        </p:txBody>
      </p:sp>
      <p:graphicFrame>
        <p:nvGraphicFramePr>
          <p:cNvPr id="147456" name="Object 0"/>
          <p:cNvGraphicFramePr>
            <a:graphicFrameLocks noChangeAspect="1"/>
          </p:cNvGraphicFramePr>
          <p:nvPr/>
        </p:nvGraphicFramePr>
        <p:xfrm>
          <a:off x="685800" y="0"/>
          <a:ext cx="3200400" cy="533400"/>
        </p:xfrm>
        <a:graphic>
          <a:graphicData uri="http://schemas.openxmlformats.org/presentationml/2006/ole">
            <p:oleObj spid="_x0000_s38930" name="Εξίσωση" r:id="rId3" imgW="1675673" imgH="253890" progId="Equation.3">
              <p:embed/>
            </p:oleObj>
          </a:graphicData>
        </a:graphic>
      </p:graphicFrame>
      <p:graphicFrame>
        <p:nvGraphicFramePr>
          <p:cNvPr id="147457" name="Object 1"/>
          <p:cNvGraphicFramePr>
            <a:graphicFrameLocks noChangeAspect="1"/>
          </p:cNvGraphicFramePr>
          <p:nvPr/>
        </p:nvGraphicFramePr>
        <p:xfrm>
          <a:off x="1371600" y="2690813"/>
          <a:ext cx="7772400" cy="4167187"/>
        </p:xfrm>
        <a:graphic>
          <a:graphicData uri="http://schemas.openxmlformats.org/presentationml/2006/ole">
            <p:oleObj spid="_x0000_s38931" name="Φύλλο εργασίας" r:id="rId4" imgW="2923560" imgH="1474920" progId="Excel.Sheet.8">
              <p:embed/>
            </p:oleObj>
          </a:graphicData>
        </a:graphic>
      </p:graphicFrame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-92075" y="6365875"/>
            <a:ext cx="135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Σύνολο =</a:t>
            </a:r>
          </a:p>
        </p:txBody>
      </p:sp>
      <p:graphicFrame>
        <p:nvGraphicFramePr>
          <p:cNvPr id="147458" name="Object 2"/>
          <p:cNvGraphicFramePr>
            <a:graphicFrameLocks noChangeAspect="1"/>
          </p:cNvGraphicFramePr>
          <p:nvPr/>
        </p:nvGraphicFramePr>
        <p:xfrm>
          <a:off x="5715000" y="381000"/>
          <a:ext cx="2743200" cy="914400"/>
        </p:xfrm>
        <a:graphic>
          <a:graphicData uri="http://schemas.openxmlformats.org/presentationml/2006/ole">
            <p:oleObj spid="_x0000_s38932" name="Εξίσωση" r:id="rId5" imgW="1155700" imgH="393700" progId="Equation.3">
              <p:embed/>
            </p:oleObj>
          </a:graphicData>
        </a:graphic>
      </p:graphicFrame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606425" y="762000"/>
          <a:ext cx="3587750" cy="609600"/>
        </p:xfrm>
        <a:graphic>
          <a:graphicData uri="http://schemas.openxmlformats.org/presentationml/2006/ole">
            <p:oleObj spid="_x0000_s38933" name="Εξίσωση" r:id="rId6" imgW="1828800" imgH="304800" progId="Equation.3">
              <p:embed/>
            </p:oleObj>
          </a:graphicData>
        </a:graphic>
      </p:graphicFrame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914400" y="1676400"/>
            <a:ext cx="78089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200" dirty="0">
                <a:cs typeface="Times New Roman" pitchFamily="18" charset="0"/>
              </a:rPr>
              <a:t>SSE = SST-SSR = 335.000 - 249.864,9 = 85.135</a:t>
            </a:r>
            <a:r>
              <a:rPr lang="el-GR" sz="32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136525" y="412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γ</a:t>
            </a: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1716088" y="0"/>
          <a:ext cx="1139825" cy="533400"/>
        </p:xfrm>
        <a:graphic>
          <a:graphicData uri="http://schemas.openxmlformats.org/presentationml/2006/ole">
            <p:oleObj spid="_x0000_s39954" name="Εξίσωση" r:id="rId3" imgW="596641" imgH="253890" progId="Equation.3">
              <p:embed/>
            </p:oleObj>
          </a:graphicData>
        </a:graphic>
      </p:graphicFrame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822325" y="41275"/>
            <a:ext cx="95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SST =</a:t>
            </a:r>
            <a:endParaRPr lang="el-GR"/>
          </a:p>
        </p:txBody>
      </p:sp>
      <p:graphicFrame>
        <p:nvGraphicFramePr>
          <p:cNvPr id="134151" name="Object 7"/>
          <p:cNvGraphicFramePr>
            <a:graphicFrameLocks noChangeAspect="1"/>
          </p:cNvGraphicFramePr>
          <p:nvPr/>
        </p:nvGraphicFramePr>
        <p:xfrm>
          <a:off x="6096000" y="457200"/>
          <a:ext cx="2743200" cy="1066800"/>
        </p:xfrm>
        <a:graphic>
          <a:graphicData uri="http://schemas.openxmlformats.org/presentationml/2006/ole">
            <p:oleObj spid="_x0000_s39955" name="Εξίσωση" r:id="rId4" imgW="1155700" imgH="393700" progId="Equation.3">
              <p:embed/>
            </p:oleObj>
          </a:graphicData>
        </a:graphic>
      </p:graphicFrame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2895600" y="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=335.000</a:t>
            </a:r>
            <a:endParaRPr lang="el-GR" sz="2800"/>
          </a:p>
        </p:txBody>
      </p:sp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1752600" y="685800"/>
          <a:ext cx="1295400" cy="609600"/>
        </p:xfrm>
        <a:graphic>
          <a:graphicData uri="http://schemas.openxmlformats.org/presentationml/2006/ole">
            <p:oleObj spid="_x0000_s39956" name="Εξίσωση" r:id="rId5" imgW="660113" imgH="304668" progId="Equation.3">
              <p:embed/>
            </p:oleObj>
          </a:graphicData>
        </a:graphic>
      </p:graphicFrame>
      <p:sp>
        <p:nvSpPr>
          <p:cNvPr id="134154" name="Text Box 10"/>
          <p:cNvSpPr txBox="1">
            <a:spLocks noChangeArrowheads="1"/>
          </p:cNvSpPr>
          <p:nvPr/>
        </p:nvSpPr>
        <p:spPr bwMode="auto">
          <a:xfrm>
            <a:off x="898525" y="879475"/>
            <a:ext cx="89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SSR=</a:t>
            </a:r>
            <a:endParaRPr lang="el-GR"/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2971800" y="838200"/>
            <a:ext cx="180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=249.864,9</a:t>
            </a:r>
            <a:endParaRPr lang="el-GR" sz="2800"/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914400" y="1676400"/>
            <a:ext cx="622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>
                <a:cs typeface="Times New Roman" pitchFamily="18" charset="0"/>
              </a:rPr>
              <a:t>SSE = SST-SSR = 335.000 - 249.864,9 = 85.135</a:t>
            </a:r>
            <a:r>
              <a:rPr lang="el-GR"/>
              <a:t> </a:t>
            </a:r>
          </a:p>
        </p:txBody>
      </p:sp>
      <p:graphicFrame>
        <p:nvGraphicFramePr>
          <p:cNvPr id="134157" name="Object 13"/>
          <p:cNvGraphicFramePr>
            <a:graphicFrameLocks noChangeAspect="1"/>
          </p:cNvGraphicFramePr>
          <p:nvPr/>
        </p:nvGraphicFramePr>
        <p:xfrm>
          <a:off x="838200" y="2590800"/>
          <a:ext cx="4648200" cy="914400"/>
        </p:xfrm>
        <a:graphic>
          <a:graphicData uri="http://schemas.openxmlformats.org/presentationml/2006/ole">
            <p:oleObj spid="_x0000_s39957" name="Εξίσωση" r:id="rId6" imgW="2794000" imgH="520700" progId="Equation.3">
              <p:embed/>
            </p:oleObj>
          </a:graphicData>
        </a:graphic>
      </p:graphicFrame>
      <p:sp>
        <p:nvSpPr>
          <p:cNvPr id="134158" name="Text Box 14"/>
          <p:cNvSpPr txBox="1">
            <a:spLocks noChangeArrowheads="1"/>
          </p:cNvSpPr>
          <p:nvPr/>
        </p:nvSpPr>
        <p:spPr bwMode="auto">
          <a:xfrm>
            <a:off x="441325" y="4229100"/>
            <a:ext cx="8550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>
                <a:latin typeface="Bookman Old Style" pitchFamily="18" charset="0"/>
                <a:cs typeface="Tahoma" pitchFamily="34" charset="0"/>
              </a:rPr>
              <a:t>Συμπέρασμα: Το 74,6 της μεταβλητότητας της μεταβλητής Υ </a:t>
            </a:r>
            <a:endParaRPr lang="el-GR">
              <a:latin typeface="Bookman Old Style" pitchFamily="18" charset="0"/>
            </a:endParaRPr>
          </a:p>
          <a:p>
            <a:r>
              <a:rPr lang="el-GR">
                <a:latin typeface="Bookman Old Style" pitchFamily="18" charset="0"/>
                <a:cs typeface="Tahoma" pitchFamily="34" charset="0"/>
              </a:rPr>
              <a:t>μπορεί να εξηγηθεί από τη γραμμική σχέση της Υ με την Χ.</a:t>
            </a:r>
            <a:endParaRPr lang="el-GR">
              <a:latin typeface="Bookman Old Style" pitchFamily="18" charset="0"/>
              <a:cs typeface="Times New Roman" pitchFamily="18" charset="0"/>
            </a:endParaRPr>
          </a:p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480" name="Object 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40966" name="Γράφημα" r:id="rId3" imgW="5325120" imgH="28548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1764"/>
            <a:ext cx="7200800" cy="659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404664"/>
            <a:ext cx="7848872" cy="5976664"/>
          </a:xfrm>
        </p:spPr>
        <p:txBody>
          <a:bodyPr>
            <a:normAutofit lnSpcReduction="10000"/>
          </a:bodyPr>
          <a:lstStyle/>
          <a:p>
            <a:r>
              <a:rPr lang="el-GR" b="1" i="1" dirty="0">
                <a:solidFill>
                  <a:srgbClr val="0070C0"/>
                </a:solidFill>
              </a:rPr>
              <a:t>Γραμμικοί</a:t>
            </a:r>
            <a:r>
              <a:rPr lang="el-GR" dirty="0"/>
              <a:t>,</a:t>
            </a:r>
            <a:r>
              <a:rPr lang="el-GR" b="1" dirty="0"/>
              <a:t> </a:t>
            </a:r>
            <a:r>
              <a:rPr lang="el-GR" dirty="0"/>
              <a:t>διότι είναι γραμμικοί σύνδεσμοι της εξαρτημένης μεταβλητής .   </a:t>
            </a:r>
          </a:p>
          <a:p>
            <a:pPr algn="just"/>
            <a:r>
              <a:rPr lang="el-GR" b="1" i="1" dirty="0">
                <a:solidFill>
                  <a:srgbClr val="0070C0"/>
                </a:solidFill>
              </a:rPr>
              <a:t>Άριστοι</a:t>
            </a:r>
            <a:r>
              <a:rPr lang="el-GR" dirty="0"/>
              <a:t>,  διότι, εκτός των άλλων, οι εν λόγω εκτιμητές, </a:t>
            </a:r>
            <a:r>
              <a:rPr lang="el-GR" b="1" dirty="0">
                <a:solidFill>
                  <a:srgbClr val="FF0000"/>
                </a:solidFill>
              </a:rPr>
              <a:t>σύμφωνα με το </a:t>
            </a:r>
            <a:r>
              <a:rPr lang="el-GR" b="1" i="1" dirty="0">
                <a:solidFill>
                  <a:srgbClr val="FF0000"/>
                </a:solidFill>
              </a:rPr>
              <a:t>θεώρημα </a:t>
            </a:r>
            <a:r>
              <a:rPr lang="en-US" b="1" i="1" dirty="0">
                <a:solidFill>
                  <a:srgbClr val="FF0000"/>
                </a:solidFill>
              </a:rPr>
              <a:t>Gauss</a:t>
            </a:r>
            <a:r>
              <a:rPr lang="el-GR" b="1" i="1" dirty="0">
                <a:solidFill>
                  <a:srgbClr val="FF0000"/>
                </a:solidFill>
              </a:rPr>
              <a:t> – </a:t>
            </a:r>
            <a:r>
              <a:rPr lang="en-US" b="1" i="1" dirty="0">
                <a:solidFill>
                  <a:srgbClr val="FF0000"/>
                </a:solidFill>
              </a:rPr>
              <a:t>Markov</a:t>
            </a:r>
            <a:r>
              <a:rPr lang="el-GR" dirty="0"/>
              <a:t>, </a:t>
            </a:r>
            <a:endParaRPr lang="el-GR" dirty="0" smtClean="0"/>
          </a:p>
          <a:p>
            <a:pPr lvl="1" algn="just"/>
            <a:r>
              <a:rPr lang="el-GR" dirty="0" smtClean="0"/>
              <a:t>έχουν </a:t>
            </a:r>
            <a:r>
              <a:rPr lang="el-GR" dirty="0"/>
              <a:t>και την </a:t>
            </a:r>
            <a:r>
              <a:rPr lang="el-GR" b="1" dirty="0">
                <a:solidFill>
                  <a:srgbClr val="FF0000"/>
                </a:solidFill>
              </a:rPr>
              <a:t>ελάχιστη διακύμανση </a:t>
            </a:r>
            <a:r>
              <a:rPr lang="el-GR" dirty="0"/>
              <a:t>μεταξύ όλων των γραμμικών αμερόληπτων εκτιμητών. </a:t>
            </a:r>
            <a:endParaRPr lang="el-GR" dirty="0" smtClean="0"/>
          </a:p>
          <a:p>
            <a:pPr algn="just"/>
            <a:r>
              <a:rPr lang="el-GR" dirty="0" smtClean="0"/>
              <a:t>Για </a:t>
            </a:r>
            <a:r>
              <a:rPr lang="el-GR" dirty="0"/>
              <a:t>την ισχύ του εν λόγω χαρακτηριστικού, οι εκτιμητές πέρα από την ιδιότητα της </a:t>
            </a:r>
            <a:r>
              <a:rPr lang="el-GR" b="1" i="1" dirty="0"/>
              <a:t>αμεροληψίας</a:t>
            </a:r>
            <a:r>
              <a:rPr lang="el-GR" b="1" dirty="0"/>
              <a:t> </a:t>
            </a:r>
            <a:r>
              <a:rPr lang="el-GR" dirty="0"/>
              <a:t>θα πρέπει επίσης να είναι </a:t>
            </a:r>
            <a:endParaRPr lang="el-GR" dirty="0" smtClean="0"/>
          </a:p>
          <a:p>
            <a:pPr lvl="1" algn="just"/>
            <a:r>
              <a:rPr lang="el-GR" b="1" i="1" dirty="0" smtClean="0">
                <a:solidFill>
                  <a:srgbClr val="FF0000"/>
                </a:solidFill>
              </a:rPr>
              <a:t>αποτελεσματικοί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endParaRPr lang="el-GR" dirty="0" smtClean="0"/>
          </a:p>
          <a:p>
            <a:pPr lvl="1" algn="just"/>
            <a:r>
              <a:rPr lang="el-GR" b="1" i="1" dirty="0" smtClean="0">
                <a:solidFill>
                  <a:srgbClr val="FF0000"/>
                </a:solidFill>
              </a:rPr>
              <a:t>συνεπείς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Σε κάθε τιμή της μεταβλητής  </a:t>
            </a:r>
            <a:r>
              <a:rPr lang="el-GR" dirty="0" smtClean="0"/>
              <a:t>Χ αντιστοιχεί </a:t>
            </a:r>
            <a:r>
              <a:rPr lang="el-GR" dirty="0"/>
              <a:t>πλήθος τιμών της μεταβλητής </a:t>
            </a:r>
            <a:r>
              <a:rPr lang="el-GR" dirty="0" smtClean="0"/>
              <a:t>Υ, </a:t>
            </a:r>
          </a:p>
          <a:p>
            <a:pPr lvl="1" algn="just"/>
            <a:r>
              <a:rPr lang="el-GR" dirty="0" smtClean="0"/>
              <a:t>δηλαδή </a:t>
            </a:r>
            <a:r>
              <a:rPr lang="el-GR" dirty="0"/>
              <a:t>σε κάθε τιμή της μεταβλητής  </a:t>
            </a:r>
            <a:r>
              <a:rPr lang="el-GR" dirty="0" smtClean="0"/>
              <a:t>Χ διαπιστώνεται </a:t>
            </a:r>
            <a:r>
              <a:rPr lang="el-GR" b="1" dirty="0">
                <a:solidFill>
                  <a:srgbClr val="FF0000"/>
                </a:solidFill>
              </a:rPr>
              <a:t>μεταβλητότητα της μεταβλητής </a:t>
            </a:r>
            <a:r>
              <a:rPr lang="el-GR" dirty="0" smtClean="0"/>
              <a:t>Υ, </a:t>
            </a:r>
          </a:p>
          <a:p>
            <a:pPr lvl="1" algn="just"/>
            <a:r>
              <a:rPr lang="el-GR" b="1" dirty="0" smtClean="0">
                <a:solidFill>
                  <a:srgbClr val="FF0000"/>
                </a:solidFill>
              </a:rPr>
              <a:t>γεγονός </a:t>
            </a:r>
            <a:r>
              <a:rPr lang="el-GR" dirty="0"/>
              <a:t>που αποδίδεται </a:t>
            </a:r>
            <a:r>
              <a:rPr lang="en-US" dirty="0" smtClean="0"/>
              <a:t>      </a:t>
            </a:r>
            <a:r>
              <a:rPr lang="en-US" sz="3600" b="1" dirty="0" smtClean="0"/>
              <a:t>Y=b</a:t>
            </a:r>
            <a:r>
              <a:rPr lang="en-US" b="1" dirty="0" smtClean="0"/>
              <a:t>0</a:t>
            </a:r>
            <a:r>
              <a:rPr lang="en-US" sz="3600" b="1" dirty="0" smtClean="0"/>
              <a:t>+b</a:t>
            </a:r>
            <a:r>
              <a:rPr lang="en-US" b="1" dirty="0" smtClean="0"/>
              <a:t>1</a:t>
            </a:r>
            <a:r>
              <a:rPr lang="en-US" sz="3600" b="1" dirty="0" smtClean="0"/>
              <a:t>X+u</a:t>
            </a:r>
            <a:endParaRPr lang="el-GR" b="1" dirty="0" smtClean="0"/>
          </a:p>
          <a:p>
            <a:pPr lvl="2" algn="just"/>
            <a:r>
              <a:rPr lang="el-GR" sz="2800" dirty="0" smtClean="0"/>
              <a:t>κατά </a:t>
            </a:r>
            <a:r>
              <a:rPr lang="el-GR" sz="2800" dirty="0"/>
              <a:t>ένα μέρος </a:t>
            </a:r>
            <a:r>
              <a:rPr lang="el-GR" sz="2800" b="1" dirty="0"/>
              <a:t>στη σχέση των μεταβλητών </a:t>
            </a:r>
            <a:r>
              <a:rPr lang="el-GR" sz="2800" b="1" dirty="0" smtClean="0"/>
              <a:t>Υ </a:t>
            </a:r>
            <a:r>
              <a:rPr lang="el-GR" sz="2800" b="1" dirty="0"/>
              <a:t>και </a:t>
            </a:r>
            <a:r>
              <a:rPr lang="el-GR" sz="2800" b="1" dirty="0" smtClean="0"/>
              <a:t>Χ</a:t>
            </a:r>
          </a:p>
          <a:p>
            <a:pPr lvl="3" algn="just"/>
            <a:r>
              <a:rPr lang="el-GR" sz="2800" dirty="0" smtClean="0"/>
              <a:t>ονομάζεται </a:t>
            </a:r>
            <a:r>
              <a:rPr lang="el-GR" sz="2800" b="1" i="1" dirty="0">
                <a:solidFill>
                  <a:srgbClr val="0070C0"/>
                </a:solidFill>
              </a:rPr>
              <a:t>ερμηνευμένη μεταβλητότητα</a:t>
            </a:r>
            <a:r>
              <a:rPr lang="el-GR" sz="2800" b="1" dirty="0">
                <a:solidFill>
                  <a:srgbClr val="0070C0"/>
                </a:solidFill>
              </a:rPr>
              <a:t> </a:t>
            </a:r>
            <a:r>
              <a:rPr lang="el-GR" sz="2800" dirty="0"/>
              <a:t>και </a:t>
            </a:r>
            <a:endParaRPr lang="el-GR" sz="2800" dirty="0" smtClean="0"/>
          </a:p>
          <a:p>
            <a:pPr lvl="2" algn="just"/>
            <a:r>
              <a:rPr lang="el-GR" sz="2800" dirty="0" smtClean="0"/>
              <a:t>κατά </a:t>
            </a:r>
            <a:r>
              <a:rPr lang="el-GR" sz="2800" dirty="0"/>
              <a:t>ένα άλλο μέρος στο </a:t>
            </a:r>
            <a:r>
              <a:rPr lang="el-GR" sz="2800" dirty="0" err="1"/>
              <a:t>διαταρακτικό</a:t>
            </a:r>
            <a:r>
              <a:rPr lang="el-GR" sz="2800" dirty="0"/>
              <a:t> όρο </a:t>
            </a:r>
            <a:endParaRPr lang="el-GR" sz="2800" dirty="0" smtClean="0"/>
          </a:p>
          <a:p>
            <a:pPr lvl="3" algn="just"/>
            <a:r>
              <a:rPr lang="el-GR" sz="2800" dirty="0" smtClean="0"/>
              <a:t>που </a:t>
            </a:r>
            <a:r>
              <a:rPr lang="el-GR" sz="2800" dirty="0"/>
              <a:t>αποτελεί την </a:t>
            </a:r>
            <a:r>
              <a:rPr lang="el-GR" sz="2800" b="1" i="1" dirty="0">
                <a:solidFill>
                  <a:srgbClr val="0070C0"/>
                </a:solidFill>
              </a:rPr>
              <a:t>ανερμήνευτη μεταβλητότητα</a:t>
            </a:r>
            <a:r>
              <a:rPr lang="el-GR" sz="2800" dirty="0"/>
              <a:t>. </a:t>
            </a:r>
            <a:endParaRPr lang="el-GR" sz="2800" dirty="0" smtClean="0"/>
          </a:p>
          <a:p>
            <a:pPr lvl="4" algn="just"/>
            <a:r>
              <a:rPr lang="el-GR" sz="2800" dirty="0" smtClean="0"/>
              <a:t>Ονομάζεται ανερμήνευτη μεταβλητότητα γιατί αποδίδεται στο </a:t>
            </a:r>
            <a:r>
              <a:rPr lang="el-GR" sz="2800" b="1" dirty="0" err="1" smtClean="0">
                <a:solidFill>
                  <a:srgbClr val="0070C0"/>
                </a:solidFill>
              </a:rPr>
              <a:t>διαταρακτικό</a:t>
            </a:r>
            <a:r>
              <a:rPr lang="el-GR" sz="2800" b="1" dirty="0" smtClean="0">
                <a:solidFill>
                  <a:srgbClr val="0070C0"/>
                </a:solidFill>
              </a:rPr>
              <a:t> όρο  </a:t>
            </a:r>
            <a:r>
              <a:rPr lang="el-GR" sz="2800" dirty="0" smtClean="0"/>
              <a:t>που περιλαμβάνει </a:t>
            </a:r>
            <a:r>
              <a:rPr lang="el-GR" sz="2800" b="1" dirty="0" smtClean="0">
                <a:solidFill>
                  <a:srgbClr val="0070C0"/>
                </a:solidFill>
              </a:rPr>
              <a:t>τυχαίους και άγνωστους παράγοντες</a:t>
            </a:r>
            <a:r>
              <a:rPr lang="el-GR" sz="2800" dirty="0" smtClean="0"/>
              <a:t>, διαφορετικούς από τη μεταβλητή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332656"/>
            <a:ext cx="7920880" cy="6120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Ένας </a:t>
            </a:r>
            <a:r>
              <a:rPr lang="el-GR" dirty="0"/>
              <a:t>ευρέως διαδεδομένος δείκτης που μετρά το ποσοστό μεταβλητότητας της εξαρτημένης μεταβλητής  </a:t>
            </a:r>
            <a:r>
              <a:rPr lang="el-GR" dirty="0" smtClean="0"/>
              <a:t>ο </a:t>
            </a:r>
            <a:r>
              <a:rPr lang="el-GR" b="1" dirty="0">
                <a:solidFill>
                  <a:srgbClr val="0070C0"/>
                </a:solidFill>
              </a:rPr>
              <a:t>συντελεστής </a:t>
            </a:r>
            <a:r>
              <a:rPr lang="el-GR" b="1" dirty="0" smtClean="0">
                <a:solidFill>
                  <a:srgbClr val="0070C0"/>
                </a:solidFill>
              </a:rPr>
              <a:t>προσδιορισμού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l-GR" b="1" dirty="0">
              <a:solidFill>
                <a:srgbClr val="0070C0"/>
              </a:solidFill>
            </a:endParaRPr>
          </a:p>
          <a:p>
            <a:pPr algn="just"/>
            <a:r>
              <a:rPr lang="el-GR" dirty="0"/>
              <a:t>Στη στατιστική το συνηθέστερο μέτρο της μέσης μεταβλητότητας είναι η διακύμανση, </a:t>
            </a:r>
            <a:endParaRPr lang="en-US" dirty="0" smtClean="0"/>
          </a:p>
          <a:p>
            <a:pPr lvl="1" algn="just"/>
            <a:r>
              <a:rPr lang="el-GR" dirty="0" smtClean="0"/>
              <a:t>ο </a:t>
            </a:r>
            <a:r>
              <a:rPr lang="el-GR" dirty="0"/>
              <a:t>αριθμητής της οποίας αποδίδει αθροιστικά το σύνολο της </a:t>
            </a:r>
            <a:r>
              <a:rPr lang="el-GR" dirty="0" smtClean="0"/>
              <a:t>μεταβλητότητας. </a:t>
            </a:r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/>
              <a:t>συνολική μεταβλητότητα της μεταβλητής </a:t>
            </a:r>
            <a:r>
              <a:rPr lang="en-US" dirty="0" smtClean="0"/>
              <a:t>Y</a:t>
            </a:r>
            <a:r>
              <a:rPr lang="el-GR" dirty="0" smtClean="0"/>
              <a:t> </a:t>
            </a:r>
            <a:r>
              <a:rPr lang="el-GR" dirty="0"/>
              <a:t>εκφράζεται ως εξής: </a:t>
            </a:r>
          </a:p>
          <a:p>
            <a:endParaRPr lang="en-US" b="1" i="1" dirty="0" smtClean="0"/>
          </a:p>
          <a:p>
            <a:endParaRPr lang="en-US" b="1" i="1" dirty="0"/>
          </a:p>
          <a:p>
            <a:pPr algn="just"/>
            <a:r>
              <a:rPr lang="el-GR" dirty="0" smtClean="0"/>
              <a:t>Σκοπός</a:t>
            </a:r>
            <a:r>
              <a:rPr lang="en-US" dirty="0" smtClean="0"/>
              <a:t> </a:t>
            </a:r>
            <a:r>
              <a:rPr lang="el-GR" dirty="0" smtClean="0"/>
              <a:t>του </a:t>
            </a:r>
            <a:r>
              <a:rPr lang="el-GR" dirty="0"/>
              <a:t>συντελεστή προσδιορισμού </a:t>
            </a:r>
            <a:r>
              <a:rPr lang="en-US" baseline="30000" dirty="0"/>
              <a:t> </a:t>
            </a:r>
            <a:r>
              <a:rPr lang="el-GR" dirty="0"/>
              <a:t>είναι να προσδιορίσει ποιο μέρος από τη συνολική μεταβλητότητα διαμορφώνεται από τη σχέση της μεταβλητής  </a:t>
            </a:r>
            <a:r>
              <a:rPr lang="en-US" dirty="0" smtClean="0"/>
              <a:t>Y </a:t>
            </a:r>
            <a:r>
              <a:rPr lang="el-GR" dirty="0" smtClean="0"/>
              <a:t>με </a:t>
            </a:r>
            <a:r>
              <a:rPr lang="el-GR" dirty="0"/>
              <a:t>τη μεταβλητή </a:t>
            </a:r>
            <a:r>
              <a:rPr lang="en-US" dirty="0" smtClean="0"/>
              <a:t>X</a:t>
            </a:r>
            <a:r>
              <a:rPr lang="el-GR" dirty="0" smtClean="0"/>
              <a:t>. </a:t>
            </a:r>
            <a:endParaRPr lang="el-GR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857628"/>
            <a:ext cx="3521629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r>
              <a:rPr lang="el-GR" dirty="0"/>
              <a:t>Η κάθε  τιμή της μεταβλητής  μπορεί να εκφραστεί ως , </a:t>
            </a:r>
          </a:p>
          <a:p>
            <a:pPr lvl="1" algn="just"/>
            <a:r>
              <a:rPr lang="en-US" dirty="0" smtClean="0"/>
              <a:t>T</a:t>
            </a:r>
            <a:r>
              <a:rPr lang="el-GR" dirty="0" smtClean="0"/>
              <a:t>ο </a:t>
            </a:r>
            <a:r>
              <a:rPr lang="el-GR" dirty="0"/>
              <a:t>κατάλοιπο ονομάζεται και σφάλμα, καθώς αφορά στην όποια </a:t>
            </a:r>
            <a:r>
              <a:rPr lang="el-GR" b="1" dirty="0">
                <a:solidFill>
                  <a:srgbClr val="0070C0"/>
                </a:solidFill>
              </a:rPr>
              <a:t>διαφορά</a:t>
            </a:r>
            <a:r>
              <a:rPr lang="el-GR" dirty="0"/>
              <a:t> υπάρχει </a:t>
            </a:r>
            <a:r>
              <a:rPr lang="el-GR" b="1" dirty="0">
                <a:solidFill>
                  <a:srgbClr val="0070C0"/>
                </a:solidFill>
              </a:rPr>
              <a:t>μεταξύ της εκτίμησης </a:t>
            </a:r>
            <a:r>
              <a:rPr lang="el-GR" dirty="0"/>
              <a:t>και της </a:t>
            </a:r>
            <a:r>
              <a:rPr lang="el-GR" b="1" dirty="0">
                <a:solidFill>
                  <a:srgbClr val="0070C0"/>
                </a:solidFill>
              </a:rPr>
              <a:t>πραγματικής τιμής</a:t>
            </a:r>
            <a:r>
              <a:rPr lang="el-GR" dirty="0"/>
              <a:t>. </a:t>
            </a:r>
          </a:p>
          <a:p>
            <a:endParaRPr lang="el-GR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642918"/>
            <a:ext cx="1500198" cy="435955"/>
          </a:xfrm>
          <a:prstGeom prst="rect">
            <a:avLst/>
          </a:prstGeom>
          <a:noFill/>
        </p:spPr>
      </p:pic>
      <p:pic>
        <p:nvPicPr>
          <p:cNvPr id="19507" name="Picture 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6"/>
            <a:ext cx="9144000" cy="4854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2555776" y="4221088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2411760" y="3212976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1187624" y="4437112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3563888" y="2564904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3059832" y="3573016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1979712" y="3933056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Έλλειψη"/>
          <p:cNvSpPr/>
          <p:nvPr/>
        </p:nvSpPr>
        <p:spPr>
          <a:xfrm>
            <a:off x="6156176" y="2636912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5940152" y="3645024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Έλλειψη"/>
          <p:cNvSpPr/>
          <p:nvPr/>
        </p:nvSpPr>
        <p:spPr>
          <a:xfrm>
            <a:off x="2051720" y="4581128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779912" y="3068960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Έλλειψη"/>
          <p:cNvSpPr/>
          <p:nvPr/>
        </p:nvSpPr>
        <p:spPr>
          <a:xfrm>
            <a:off x="3419872" y="2060848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Έλλειψη"/>
          <p:cNvSpPr/>
          <p:nvPr/>
        </p:nvSpPr>
        <p:spPr>
          <a:xfrm>
            <a:off x="6804248" y="3573016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Έλλειψη"/>
          <p:cNvSpPr/>
          <p:nvPr/>
        </p:nvSpPr>
        <p:spPr>
          <a:xfrm>
            <a:off x="3148608" y="2941712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Έλλειψη"/>
          <p:cNvSpPr/>
          <p:nvPr/>
        </p:nvSpPr>
        <p:spPr>
          <a:xfrm>
            <a:off x="4211960" y="1772816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Έλλειψη"/>
          <p:cNvSpPr/>
          <p:nvPr/>
        </p:nvSpPr>
        <p:spPr>
          <a:xfrm>
            <a:off x="3453408" y="3246512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Έλλειψη"/>
          <p:cNvSpPr/>
          <p:nvPr/>
        </p:nvSpPr>
        <p:spPr>
          <a:xfrm>
            <a:off x="4932040" y="2132856"/>
            <a:ext cx="144016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flipV="1">
            <a:off x="1619672" y="1268760"/>
            <a:ext cx="3672408" cy="3600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flipV="1">
            <a:off x="6012160" y="2924944"/>
            <a:ext cx="3672408" cy="3600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Το τελικό αποτέλεσμα θα μπορούσε να ερμηνευτεί ως εξής: </a:t>
            </a:r>
          </a:p>
          <a:p>
            <a:pPr algn="just"/>
            <a:r>
              <a:rPr lang="en-US" b="1" i="1" dirty="0" smtClean="0"/>
              <a:t>                                  </a:t>
            </a:r>
            <a:r>
              <a:rPr lang="el-GR" b="1" i="1" dirty="0" smtClean="0"/>
              <a:t>συνολική </a:t>
            </a:r>
            <a:r>
              <a:rPr lang="el-GR" b="1" i="1" dirty="0"/>
              <a:t>μεταβλητότητα</a:t>
            </a:r>
            <a:r>
              <a:rPr lang="el-GR" dirty="0"/>
              <a:t>. </a:t>
            </a:r>
          </a:p>
          <a:p>
            <a:pPr algn="just">
              <a:buNone/>
            </a:pPr>
            <a:r>
              <a:rPr lang="el-GR" dirty="0"/>
              <a:t> </a:t>
            </a:r>
            <a:r>
              <a:rPr lang="en-US" dirty="0" smtClean="0"/>
              <a:t>                              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l-GR" b="1" i="1" dirty="0" smtClean="0"/>
              <a:t>ερμηνευμένη </a:t>
            </a:r>
            <a:r>
              <a:rPr lang="el-GR" b="1" i="1" dirty="0"/>
              <a:t>μεταβλητότητα</a:t>
            </a:r>
            <a:r>
              <a:rPr lang="el-GR" dirty="0"/>
              <a:t> ή αλλιώς μεταβλητότητα που οφείλεται στην παλινδρόμηση. </a:t>
            </a:r>
          </a:p>
          <a:p>
            <a:pPr algn="just"/>
            <a:r>
              <a:rPr lang="el-GR" dirty="0"/>
              <a:t>  </a:t>
            </a:r>
            <a:r>
              <a:rPr lang="en-US" dirty="0" smtClean="0"/>
              <a:t>                                   </a:t>
            </a:r>
            <a:r>
              <a:rPr lang="el-GR" b="1" i="1" dirty="0" smtClean="0"/>
              <a:t>ανερμήνευτη </a:t>
            </a:r>
            <a:r>
              <a:rPr lang="el-GR" b="1" i="1" dirty="0"/>
              <a:t>μεταβλητότητα</a:t>
            </a:r>
            <a:r>
              <a:rPr lang="el-GR" dirty="0"/>
              <a:t> ή αλλιώς μεταβλητότητα που οφείλεται σε τυχαίους παράγοντες.</a:t>
            </a:r>
          </a:p>
          <a:p>
            <a:pPr algn="just"/>
            <a:r>
              <a:rPr lang="el-GR" dirty="0"/>
              <a:t>Επομένως, </a:t>
            </a:r>
            <a:r>
              <a:rPr lang="en-US" dirty="0" smtClean="0"/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SST=SSR+SSE</a:t>
            </a:r>
            <a:endParaRPr lang="el-GR" b="1" dirty="0">
              <a:solidFill>
                <a:srgbClr val="FF0000"/>
              </a:solidFill>
            </a:endParaRPr>
          </a:p>
          <a:p>
            <a:endParaRPr lang="el-GR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4929222" cy="43418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928802"/>
            <a:ext cx="2928958" cy="70295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143248"/>
            <a:ext cx="2928958" cy="712449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714884"/>
            <a:ext cx="3250438" cy="628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5046</TotalTime>
  <Words>544</Words>
  <Application>Microsoft Office PowerPoint</Application>
  <PresentationFormat>Προβολή στην οθόνη (4:3)</PresentationFormat>
  <Paragraphs>75</Paragraphs>
  <Slides>28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28</vt:i4>
      </vt:variant>
    </vt:vector>
  </HeadingPairs>
  <TitlesOfParts>
    <vt:vector size="32" baseType="lpstr">
      <vt:lpstr>Θέμα του Office</vt:lpstr>
      <vt:lpstr>Φύλλο εργασίας</vt:lpstr>
      <vt:lpstr>Εξίσωση</vt:lpstr>
      <vt:lpstr>Γράφημα</vt:lpstr>
      <vt:lpstr>Συντελεστής προσδιορισμού</vt:lpstr>
      <vt:lpstr>Ιδιότητες εκτιμητών ελαχίστων τετραγώνων 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Τυπικό σφάλμα της εκτίμησης  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Δίνονται τα παρακάτω δεδομένα </vt:lpstr>
      <vt:lpstr>Διαφάνεια 25</vt:lpstr>
      <vt:lpstr>Διαφάνεια 26</vt:lpstr>
      <vt:lpstr>Διαφάνεια 27</vt:lpstr>
      <vt:lpstr>Διαφάνεια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ΝΙΚΟΣ</dc:creator>
  <cp:lastModifiedBy>bemyguest guestbemyguest</cp:lastModifiedBy>
  <cp:revision>41</cp:revision>
  <dcterms:created xsi:type="dcterms:W3CDTF">2014-04-21T03:56:09Z</dcterms:created>
  <dcterms:modified xsi:type="dcterms:W3CDTF">2020-05-04T10:12:33Z</dcterms:modified>
</cp:coreProperties>
</file>