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xls" ContentType="application/vnd.ms-exce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5" r:id="rId3"/>
    <p:sldId id="266" r:id="rId4"/>
    <p:sldId id="264" r:id="rId5"/>
    <p:sldId id="267" r:id="rId6"/>
    <p:sldId id="268" r:id="rId7"/>
    <p:sldId id="269" r:id="rId8"/>
    <p:sldId id="273" r:id="rId9"/>
    <p:sldId id="271" r:id="rId10"/>
    <p:sldId id="272" r:id="rId11"/>
    <p:sldId id="274" r:id="rId12"/>
    <p:sldId id="275" r:id="rId13"/>
    <p:sldId id="276" r:id="rId14"/>
    <p:sldId id="277" r:id="rId15"/>
    <p:sldId id="278" r:id="rId16"/>
    <p:sldId id="279" r:id="rId17"/>
    <p:sldId id="280" r:id="rId18"/>
    <p:sldId id="281" r:id="rId19"/>
    <p:sldId id="282" r:id="rId20"/>
  </p:sldIdLst>
  <p:sldSz cx="9144000" cy="6858000" type="screen4x3"/>
  <p:notesSz cx="6858000" cy="9144000"/>
  <p:defaultTextStyle>
    <a:defPPr>
      <a:defRPr lang="el-GR"/>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9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009" autoAdjust="0"/>
    <p:restoredTop sz="90929"/>
  </p:normalViewPr>
  <p:slideViewPr>
    <p:cSldViewPr>
      <p:cViewPr varScale="1">
        <p:scale>
          <a:sx n="80" d="100"/>
          <a:sy n="80" d="100"/>
        </p:scale>
        <p:origin x="-137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emf"/><Relationship Id="rId4" Type="http://schemas.openxmlformats.org/officeDocument/2006/relationships/image" Target="../media/image9.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image" Target="../media/image1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emf"/><Relationship Id="rId4" Type="http://schemas.openxmlformats.org/officeDocument/2006/relationships/image" Target="../media/image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wmf"/></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lvl1pPr>
              <a:defRPr/>
            </a:lvl1pPr>
          </a:lstStyle>
          <a:p>
            <a:endParaRPr lang="el-GR"/>
          </a:p>
        </p:txBody>
      </p:sp>
      <p:sp>
        <p:nvSpPr>
          <p:cNvPr id="5" name="Θέση υποσέλιδου 4"/>
          <p:cNvSpPr>
            <a:spLocks noGrp="1"/>
          </p:cNvSpPr>
          <p:nvPr>
            <p:ph type="ftr" sz="quarter" idx="11"/>
          </p:nvPr>
        </p:nvSpPr>
        <p:spPr/>
        <p:txBody>
          <a:bodyPr/>
          <a:lstStyle>
            <a:lvl1pPr>
              <a:defRPr/>
            </a:lvl1pPr>
          </a:lstStyle>
          <a:p>
            <a:endParaRPr lang="el-GR"/>
          </a:p>
        </p:txBody>
      </p:sp>
      <p:sp>
        <p:nvSpPr>
          <p:cNvPr id="6" name="Θέση αριθμού διαφάνειας 5"/>
          <p:cNvSpPr>
            <a:spLocks noGrp="1"/>
          </p:cNvSpPr>
          <p:nvPr>
            <p:ph type="sldNum" sz="quarter" idx="12"/>
          </p:nvPr>
        </p:nvSpPr>
        <p:spPr/>
        <p:txBody>
          <a:bodyPr/>
          <a:lstStyle>
            <a:lvl1pPr>
              <a:defRPr/>
            </a:lvl1pPr>
          </a:lstStyle>
          <a:p>
            <a:fld id="{35462C60-97B1-443A-AD10-7450D3AAA3D6}" type="slidenum">
              <a:rPr lang="el-GR"/>
              <a:pPr/>
              <a:t>‹#›</a:t>
            </a:fld>
            <a:endParaRPr lang="el-GR"/>
          </a:p>
        </p:txBody>
      </p:sp>
    </p:spTree>
    <p:extLst>
      <p:ext uri="{BB962C8B-B14F-4D97-AF65-F5344CB8AC3E}">
        <p14:creationId xmlns:p14="http://schemas.microsoft.com/office/powerpoint/2010/main" xmlns="" val="57803912"/>
      </p:ext>
    </p:extLst>
  </p:cSld>
  <p:clrMapOvr>
    <a:masterClrMapping/>
  </p:clrMapOvr>
  <p:transition spd="med">
    <p:random/>
    <p:sndAc>
      <p:stSnd>
        <p:snd r:embed="rId1" name="camera.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endParaRPr lang="el-GR"/>
          </a:p>
        </p:txBody>
      </p:sp>
      <p:sp>
        <p:nvSpPr>
          <p:cNvPr id="5" name="Θέση υποσέλιδου 4"/>
          <p:cNvSpPr>
            <a:spLocks noGrp="1"/>
          </p:cNvSpPr>
          <p:nvPr>
            <p:ph type="ftr" sz="quarter" idx="11"/>
          </p:nvPr>
        </p:nvSpPr>
        <p:spPr/>
        <p:txBody>
          <a:bodyPr/>
          <a:lstStyle>
            <a:lvl1pPr>
              <a:defRPr/>
            </a:lvl1pPr>
          </a:lstStyle>
          <a:p>
            <a:endParaRPr lang="el-GR"/>
          </a:p>
        </p:txBody>
      </p:sp>
      <p:sp>
        <p:nvSpPr>
          <p:cNvPr id="6" name="Θέση αριθμού διαφάνειας 5"/>
          <p:cNvSpPr>
            <a:spLocks noGrp="1"/>
          </p:cNvSpPr>
          <p:nvPr>
            <p:ph type="sldNum" sz="quarter" idx="12"/>
          </p:nvPr>
        </p:nvSpPr>
        <p:spPr/>
        <p:txBody>
          <a:bodyPr/>
          <a:lstStyle>
            <a:lvl1pPr>
              <a:defRPr/>
            </a:lvl1pPr>
          </a:lstStyle>
          <a:p>
            <a:fld id="{A77D516C-36CF-47B5-881B-BE9369BC5478}" type="slidenum">
              <a:rPr lang="el-GR"/>
              <a:pPr/>
              <a:t>‹#›</a:t>
            </a:fld>
            <a:endParaRPr lang="el-GR"/>
          </a:p>
        </p:txBody>
      </p:sp>
    </p:spTree>
    <p:extLst>
      <p:ext uri="{BB962C8B-B14F-4D97-AF65-F5344CB8AC3E}">
        <p14:creationId xmlns:p14="http://schemas.microsoft.com/office/powerpoint/2010/main" xmlns="" val="2468315998"/>
      </p:ext>
    </p:extLst>
  </p:cSld>
  <p:clrMapOvr>
    <a:masterClrMapping/>
  </p:clrMapOvr>
  <p:transition spd="med">
    <p:random/>
    <p:sndAc>
      <p:stSnd>
        <p:snd r:embed="rId1" name="camera.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515100" y="609600"/>
            <a:ext cx="1943100" cy="5486400"/>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685800" y="609600"/>
            <a:ext cx="5676900" cy="5486400"/>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endParaRPr lang="el-GR"/>
          </a:p>
        </p:txBody>
      </p:sp>
      <p:sp>
        <p:nvSpPr>
          <p:cNvPr id="5" name="Θέση υποσέλιδου 4"/>
          <p:cNvSpPr>
            <a:spLocks noGrp="1"/>
          </p:cNvSpPr>
          <p:nvPr>
            <p:ph type="ftr" sz="quarter" idx="11"/>
          </p:nvPr>
        </p:nvSpPr>
        <p:spPr/>
        <p:txBody>
          <a:bodyPr/>
          <a:lstStyle>
            <a:lvl1pPr>
              <a:defRPr/>
            </a:lvl1pPr>
          </a:lstStyle>
          <a:p>
            <a:endParaRPr lang="el-GR"/>
          </a:p>
        </p:txBody>
      </p:sp>
      <p:sp>
        <p:nvSpPr>
          <p:cNvPr id="6" name="Θέση αριθμού διαφάνειας 5"/>
          <p:cNvSpPr>
            <a:spLocks noGrp="1"/>
          </p:cNvSpPr>
          <p:nvPr>
            <p:ph type="sldNum" sz="quarter" idx="12"/>
          </p:nvPr>
        </p:nvSpPr>
        <p:spPr/>
        <p:txBody>
          <a:bodyPr/>
          <a:lstStyle>
            <a:lvl1pPr>
              <a:defRPr/>
            </a:lvl1pPr>
          </a:lstStyle>
          <a:p>
            <a:fld id="{7D38A239-6735-4515-A413-ABA606D2E0D8}" type="slidenum">
              <a:rPr lang="el-GR"/>
              <a:pPr/>
              <a:t>‹#›</a:t>
            </a:fld>
            <a:endParaRPr lang="el-GR"/>
          </a:p>
        </p:txBody>
      </p:sp>
    </p:spTree>
    <p:extLst>
      <p:ext uri="{BB962C8B-B14F-4D97-AF65-F5344CB8AC3E}">
        <p14:creationId xmlns:p14="http://schemas.microsoft.com/office/powerpoint/2010/main" xmlns="" val="702561816"/>
      </p:ext>
    </p:extLst>
  </p:cSld>
  <p:clrMapOvr>
    <a:masterClrMapping/>
  </p:clrMapOvr>
  <p:transition spd="med">
    <p:random/>
    <p:sndAc>
      <p:stSnd>
        <p:snd r:embed="rId1" name="camera.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Τίτλος, Κείμενο και Clip Art">
    <p:spTree>
      <p:nvGrpSpPr>
        <p:cNvPr id="1" name=""/>
        <p:cNvGrpSpPr/>
        <p:nvPr/>
      </p:nvGrpSpPr>
      <p:grpSpPr>
        <a:xfrm>
          <a:off x="0" y="0"/>
          <a:ext cx="0" cy="0"/>
          <a:chOff x="0" y="0"/>
          <a:chExt cx="0" cy="0"/>
        </a:xfrm>
      </p:grpSpPr>
      <p:sp>
        <p:nvSpPr>
          <p:cNvPr id="2" name="Τίτλος 1"/>
          <p:cNvSpPr>
            <a:spLocks noGrp="1"/>
          </p:cNvSpPr>
          <p:nvPr>
            <p:ph type="title"/>
          </p:nvPr>
        </p:nvSpPr>
        <p:spPr>
          <a:xfrm>
            <a:off x="685800" y="609600"/>
            <a:ext cx="7772400" cy="1143000"/>
          </a:xfrm>
        </p:spPr>
        <p:txBody>
          <a:bodyPr/>
          <a:lstStyle/>
          <a:p>
            <a:r>
              <a:rPr lang="el-GR" smtClean="0"/>
              <a:t>Στυλ κύριου τίτλου</a:t>
            </a:r>
            <a:endParaRPr lang="el-GR"/>
          </a:p>
        </p:txBody>
      </p:sp>
      <p:sp>
        <p:nvSpPr>
          <p:cNvPr id="3" name="Θέση κειμένου 2"/>
          <p:cNvSpPr>
            <a:spLocks noGrp="1"/>
          </p:cNvSpPr>
          <p:nvPr>
            <p:ph type="body" sz="half" idx="1"/>
          </p:nvPr>
        </p:nvSpPr>
        <p:spPr>
          <a:xfrm>
            <a:off x="685800" y="1981200"/>
            <a:ext cx="3810000" cy="41148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ClipArt 3"/>
          <p:cNvSpPr>
            <a:spLocks noGrp="1"/>
          </p:cNvSpPr>
          <p:nvPr>
            <p:ph type="clipArt" sz="half" idx="2"/>
          </p:nvPr>
        </p:nvSpPr>
        <p:spPr>
          <a:xfrm>
            <a:off x="4648200" y="1981200"/>
            <a:ext cx="3810000" cy="4114800"/>
          </a:xfrm>
        </p:spPr>
        <p:txBody>
          <a:bodyPr/>
          <a:lstStyle/>
          <a:p>
            <a:endParaRPr lang="el-GR"/>
          </a:p>
        </p:txBody>
      </p:sp>
      <p:sp>
        <p:nvSpPr>
          <p:cNvPr id="5" name="Θέση ημερομηνίας 4"/>
          <p:cNvSpPr>
            <a:spLocks noGrp="1"/>
          </p:cNvSpPr>
          <p:nvPr>
            <p:ph type="dt" sz="half" idx="10"/>
          </p:nvPr>
        </p:nvSpPr>
        <p:spPr>
          <a:xfrm>
            <a:off x="685800" y="6248400"/>
            <a:ext cx="1905000" cy="457200"/>
          </a:xfrm>
        </p:spPr>
        <p:txBody>
          <a:bodyPr/>
          <a:lstStyle>
            <a:lvl1pPr>
              <a:defRPr/>
            </a:lvl1pPr>
          </a:lstStyle>
          <a:p>
            <a:endParaRPr lang="el-GR"/>
          </a:p>
        </p:txBody>
      </p:sp>
      <p:sp>
        <p:nvSpPr>
          <p:cNvPr id="6" name="Θέση υποσέλιδου 5"/>
          <p:cNvSpPr>
            <a:spLocks noGrp="1"/>
          </p:cNvSpPr>
          <p:nvPr>
            <p:ph type="ftr" sz="quarter" idx="11"/>
          </p:nvPr>
        </p:nvSpPr>
        <p:spPr>
          <a:xfrm>
            <a:off x="3124200" y="6248400"/>
            <a:ext cx="2895600" cy="457200"/>
          </a:xfrm>
        </p:spPr>
        <p:txBody>
          <a:bodyPr/>
          <a:lstStyle>
            <a:lvl1pPr>
              <a:defRPr/>
            </a:lvl1pPr>
          </a:lstStyle>
          <a:p>
            <a:endParaRPr lang="el-GR"/>
          </a:p>
        </p:txBody>
      </p:sp>
      <p:sp>
        <p:nvSpPr>
          <p:cNvPr id="7" name="Θέση αριθμού διαφάνειας 6"/>
          <p:cNvSpPr>
            <a:spLocks noGrp="1"/>
          </p:cNvSpPr>
          <p:nvPr>
            <p:ph type="sldNum" sz="quarter" idx="12"/>
          </p:nvPr>
        </p:nvSpPr>
        <p:spPr>
          <a:xfrm>
            <a:off x="6553200" y="6248400"/>
            <a:ext cx="1905000" cy="457200"/>
          </a:xfrm>
        </p:spPr>
        <p:txBody>
          <a:bodyPr/>
          <a:lstStyle>
            <a:lvl1pPr>
              <a:defRPr/>
            </a:lvl1pPr>
          </a:lstStyle>
          <a:p>
            <a:fld id="{4CA9209E-0EED-4193-B5D5-E4E7AEEEAA78}" type="slidenum">
              <a:rPr lang="el-GR"/>
              <a:pPr/>
              <a:t>‹#›</a:t>
            </a:fld>
            <a:endParaRPr lang="el-GR"/>
          </a:p>
        </p:txBody>
      </p:sp>
    </p:spTree>
    <p:extLst>
      <p:ext uri="{BB962C8B-B14F-4D97-AF65-F5344CB8AC3E}">
        <p14:creationId xmlns:p14="http://schemas.microsoft.com/office/powerpoint/2010/main" xmlns="" val="3285665415"/>
      </p:ext>
    </p:extLst>
  </p:cSld>
  <p:clrMapOvr>
    <a:masterClrMapping/>
  </p:clrMapOvr>
  <p:transition spd="med">
    <p:random/>
    <p:sndAc>
      <p:stSnd>
        <p:snd r:embed="rId1" name="camera.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Αντικείμενο">
    <p:spTree>
      <p:nvGrpSpPr>
        <p:cNvPr id="1" name=""/>
        <p:cNvGrpSpPr/>
        <p:nvPr/>
      </p:nvGrpSpPr>
      <p:grpSpPr>
        <a:xfrm>
          <a:off x="0" y="0"/>
          <a:ext cx="0" cy="0"/>
          <a:chOff x="0" y="0"/>
          <a:chExt cx="0" cy="0"/>
        </a:xfrm>
      </p:grpSpPr>
      <p:sp>
        <p:nvSpPr>
          <p:cNvPr id="2" name="Θέση περιεχομένου 1"/>
          <p:cNvSpPr>
            <a:spLocks noGrp="1"/>
          </p:cNvSpPr>
          <p:nvPr>
            <p:ph/>
          </p:nvPr>
        </p:nvSpPr>
        <p:spPr>
          <a:xfrm>
            <a:off x="685800" y="609600"/>
            <a:ext cx="7772400" cy="54864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3" name="Θέση ημερομηνίας 2"/>
          <p:cNvSpPr>
            <a:spLocks noGrp="1"/>
          </p:cNvSpPr>
          <p:nvPr>
            <p:ph type="dt" sz="half" idx="10"/>
          </p:nvPr>
        </p:nvSpPr>
        <p:spPr>
          <a:xfrm>
            <a:off x="685800" y="6248400"/>
            <a:ext cx="1905000" cy="457200"/>
          </a:xfrm>
        </p:spPr>
        <p:txBody>
          <a:bodyPr/>
          <a:lstStyle>
            <a:lvl1pPr>
              <a:defRPr/>
            </a:lvl1pPr>
          </a:lstStyle>
          <a:p>
            <a:endParaRPr lang="el-GR"/>
          </a:p>
        </p:txBody>
      </p:sp>
      <p:sp>
        <p:nvSpPr>
          <p:cNvPr id="4" name="Θέση υποσέλιδου 3"/>
          <p:cNvSpPr>
            <a:spLocks noGrp="1"/>
          </p:cNvSpPr>
          <p:nvPr>
            <p:ph type="ftr" sz="quarter" idx="11"/>
          </p:nvPr>
        </p:nvSpPr>
        <p:spPr>
          <a:xfrm>
            <a:off x="3124200" y="6248400"/>
            <a:ext cx="2895600" cy="457200"/>
          </a:xfrm>
        </p:spPr>
        <p:txBody>
          <a:bodyPr/>
          <a:lstStyle>
            <a:lvl1pPr>
              <a:defRPr/>
            </a:lvl1pPr>
          </a:lstStyle>
          <a:p>
            <a:endParaRPr lang="el-GR"/>
          </a:p>
        </p:txBody>
      </p:sp>
      <p:sp>
        <p:nvSpPr>
          <p:cNvPr id="5" name="Θέση αριθμού διαφάνειας 4"/>
          <p:cNvSpPr>
            <a:spLocks noGrp="1"/>
          </p:cNvSpPr>
          <p:nvPr>
            <p:ph type="sldNum" sz="quarter" idx="12"/>
          </p:nvPr>
        </p:nvSpPr>
        <p:spPr>
          <a:xfrm>
            <a:off x="6553200" y="6248400"/>
            <a:ext cx="1905000" cy="457200"/>
          </a:xfrm>
        </p:spPr>
        <p:txBody>
          <a:bodyPr/>
          <a:lstStyle>
            <a:lvl1pPr>
              <a:defRPr/>
            </a:lvl1pPr>
          </a:lstStyle>
          <a:p>
            <a:fld id="{AE7954CB-F7B1-45F5-9E21-1E2E9132D067}" type="slidenum">
              <a:rPr lang="el-GR"/>
              <a:pPr/>
              <a:t>‹#›</a:t>
            </a:fld>
            <a:endParaRPr lang="el-GR"/>
          </a:p>
        </p:txBody>
      </p:sp>
    </p:spTree>
    <p:extLst>
      <p:ext uri="{BB962C8B-B14F-4D97-AF65-F5344CB8AC3E}">
        <p14:creationId xmlns:p14="http://schemas.microsoft.com/office/powerpoint/2010/main" xmlns="" val="1026907489"/>
      </p:ext>
    </p:extLst>
  </p:cSld>
  <p:clrMapOvr>
    <a:masterClrMapping/>
  </p:clrMapOvr>
  <p:transition spd="med">
    <p:random/>
    <p:sndAc>
      <p:stSnd>
        <p:snd r:embed="rId1" name="camera.wav"/>
      </p:stSnd>
    </p:sndAc>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clipArtAndTx" preserve="1">
  <p:cSld name="Τίτλος, Clip Art και Κεί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685800" y="609600"/>
            <a:ext cx="7772400" cy="1143000"/>
          </a:xfrm>
        </p:spPr>
        <p:txBody>
          <a:bodyPr/>
          <a:lstStyle/>
          <a:p>
            <a:r>
              <a:rPr lang="el-GR" smtClean="0"/>
              <a:t>Στυλ κύριου τίτλου</a:t>
            </a:r>
            <a:endParaRPr lang="el-GR"/>
          </a:p>
        </p:txBody>
      </p:sp>
      <p:sp>
        <p:nvSpPr>
          <p:cNvPr id="3" name="Θέση ClipArt 2"/>
          <p:cNvSpPr>
            <a:spLocks noGrp="1"/>
          </p:cNvSpPr>
          <p:nvPr>
            <p:ph type="clipArt" sz="half" idx="1"/>
          </p:nvPr>
        </p:nvSpPr>
        <p:spPr>
          <a:xfrm>
            <a:off x="685800" y="1981200"/>
            <a:ext cx="3810000" cy="4114800"/>
          </a:xfrm>
        </p:spPr>
        <p:txBody>
          <a:bodyPr/>
          <a:lstStyle/>
          <a:p>
            <a:endParaRPr lang="el-GR"/>
          </a:p>
        </p:txBody>
      </p:sp>
      <p:sp>
        <p:nvSpPr>
          <p:cNvPr id="4" name="Θέση κειμένου 3"/>
          <p:cNvSpPr>
            <a:spLocks noGrp="1"/>
          </p:cNvSpPr>
          <p:nvPr>
            <p:ph type="body" sz="half" idx="2"/>
          </p:nvPr>
        </p:nvSpPr>
        <p:spPr>
          <a:xfrm>
            <a:off x="4648200" y="1981200"/>
            <a:ext cx="3810000" cy="41148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a:xfrm>
            <a:off x="685800" y="6248400"/>
            <a:ext cx="1905000" cy="457200"/>
          </a:xfrm>
        </p:spPr>
        <p:txBody>
          <a:bodyPr/>
          <a:lstStyle>
            <a:lvl1pPr>
              <a:defRPr/>
            </a:lvl1pPr>
          </a:lstStyle>
          <a:p>
            <a:endParaRPr lang="el-GR"/>
          </a:p>
        </p:txBody>
      </p:sp>
      <p:sp>
        <p:nvSpPr>
          <p:cNvPr id="6" name="Θέση υποσέλιδου 5"/>
          <p:cNvSpPr>
            <a:spLocks noGrp="1"/>
          </p:cNvSpPr>
          <p:nvPr>
            <p:ph type="ftr" sz="quarter" idx="11"/>
          </p:nvPr>
        </p:nvSpPr>
        <p:spPr>
          <a:xfrm>
            <a:off x="3124200" y="6248400"/>
            <a:ext cx="2895600" cy="457200"/>
          </a:xfrm>
        </p:spPr>
        <p:txBody>
          <a:bodyPr/>
          <a:lstStyle>
            <a:lvl1pPr>
              <a:defRPr/>
            </a:lvl1pPr>
          </a:lstStyle>
          <a:p>
            <a:endParaRPr lang="el-GR"/>
          </a:p>
        </p:txBody>
      </p:sp>
      <p:sp>
        <p:nvSpPr>
          <p:cNvPr id="7" name="Θέση αριθμού διαφάνειας 6"/>
          <p:cNvSpPr>
            <a:spLocks noGrp="1"/>
          </p:cNvSpPr>
          <p:nvPr>
            <p:ph type="sldNum" sz="quarter" idx="12"/>
          </p:nvPr>
        </p:nvSpPr>
        <p:spPr>
          <a:xfrm>
            <a:off x="6553200" y="6248400"/>
            <a:ext cx="1905000" cy="457200"/>
          </a:xfrm>
        </p:spPr>
        <p:txBody>
          <a:bodyPr/>
          <a:lstStyle>
            <a:lvl1pPr>
              <a:defRPr/>
            </a:lvl1pPr>
          </a:lstStyle>
          <a:p>
            <a:fld id="{065B3AED-FDD6-4FC2-AE05-D3F571DA44F3}" type="slidenum">
              <a:rPr lang="el-GR"/>
              <a:pPr/>
              <a:t>‹#›</a:t>
            </a:fld>
            <a:endParaRPr lang="el-GR"/>
          </a:p>
        </p:txBody>
      </p:sp>
    </p:spTree>
    <p:extLst>
      <p:ext uri="{BB962C8B-B14F-4D97-AF65-F5344CB8AC3E}">
        <p14:creationId xmlns:p14="http://schemas.microsoft.com/office/powerpoint/2010/main" xmlns="" val="4009372397"/>
      </p:ext>
    </p:extLst>
  </p:cSld>
  <p:clrMapOvr>
    <a:masterClrMapping/>
  </p:clrMapOvr>
  <p:transition spd="med">
    <p:random/>
    <p:sndAc>
      <p:stSnd>
        <p:snd r:embed="rId1" name="camera.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endParaRPr lang="el-GR"/>
          </a:p>
        </p:txBody>
      </p:sp>
      <p:sp>
        <p:nvSpPr>
          <p:cNvPr id="5" name="Θέση υποσέλιδου 4"/>
          <p:cNvSpPr>
            <a:spLocks noGrp="1"/>
          </p:cNvSpPr>
          <p:nvPr>
            <p:ph type="ftr" sz="quarter" idx="11"/>
          </p:nvPr>
        </p:nvSpPr>
        <p:spPr/>
        <p:txBody>
          <a:bodyPr/>
          <a:lstStyle>
            <a:lvl1pPr>
              <a:defRPr/>
            </a:lvl1pPr>
          </a:lstStyle>
          <a:p>
            <a:endParaRPr lang="el-GR"/>
          </a:p>
        </p:txBody>
      </p:sp>
      <p:sp>
        <p:nvSpPr>
          <p:cNvPr id="6" name="Θέση αριθμού διαφάνειας 5"/>
          <p:cNvSpPr>
            <a:spLocks noGrp="1"/>
          </p:cNvSpPr>
          <p:nvPr>
            <p:ph type="sldNum" sz="quarter" idx="12"/>
          </p:nvPr>
        </p:nvSpPr>
        <p:spPr/>
        <p:txBody>
          <a:bodyPr/>
          <a:lstStyle>
            <a:lvl1pPr>
              <a:defRPr/>
            </a:lvl1pPr>
          </a:lstStyle>
          <a:p>
            <a:fld id="{5C12BA3A-9997-4E1E-B09F-DCDC1E0052B4}" type="slidenum">
              <a:rPr lang="el-GR"/>
              <a:pPr/>
              <a:t>‹#›</a:t>
            </a:fld>
            <a:endParaRPr lang="el-GR"/>
          </a:p>
        </p:txBody>
      </p:sp>
    </p:spTree>
    <p:extLst>
      <p:ext uri="{BB962C8B-B14F-4D97-AF65-F5344CB8AC3E}">
        <p14:creationId xmlns:p14="http://schemas.microsoft.com/office/powerpoint/2010/main" xmlns="" val="1123610704"/>
      </p:ext>
    </p:extLst>
  </p:cSld>
  <p:clrMapOvr>
    <a:masterClrMapping/>
  </p:clrMapOvr>
  <p:transition spd="med">
    <p:random/>
    <p:sndAc>
      <p:stSnd>
        <p:snd r:embed="rId1" name="camera.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lvl1pPr>
              <a:defRPr/>
            </a:lvl1pPr>
          </a:lstStyle>
          <a:p>
            <a:endParaRPr lang="el-GR"/>
          </a:p>
        </p:txBody>
      </p:sp>
      <p:sp>
        <p:nvSpPr>
          <p:cNvPr id="5" name="Θέση υποσέλιδου 4"/>
          <p:cNvSpPr>
            <a:spLocks noGrp="1"/>
          </p:cNvSpPr>
          <p:nvPr>
            <p:ph type="ftr" sz="quarter" idx="11"/>
          </p:nvPr>
        </p:nvSpPr>
        <p:spPr/>
        <p:txBody>
          <a:bodyPr/>
          <a:lstStyle>
            <a:lvl1pPr>
              <a:defRPr/>
            </a:lvl1pPr>
          </a:lstStyle>
          <a:p>
            <a:endParaRPr lang="el-GR"/>
          </a:p>
        </p:txBody>
      </p:sp>
      <p:sp>
        <p:nvSpPr>
          <p:cNvPr id="6" name="Θέση αριθμού διαφάνειας 5"/>
          <p:cNvSpPr>
            <a:spLocks noGrp="1"/>
          </p:cNvSpPr>
          <p:nvPr>
            <p:ph type="sldNum" sz="quarter" idx="12"/>
          </p:nvPr>
        </p:nvSpPr>
        <p:spPr/>
        <p:txBody>
          <a:bodyPr/>
          <a:lstStyle>
            <a:lvl1pPr>
              <a:defRPr/>
            </a:lvl1pPr>
          </a:lstStyle>
          <a:p>
            <a:fld id="{1A60E785-5EB5-4874-B0C0-E23712653D17}" type="slidenum">
              <a:rPr lang="el-GR"/>
              <a:pPr/>
              <a:t>‹#›</a:t>
            </a:fld>
            <a:endParaRPr lang="el-GR"/>
          </a:p>
        </p:txBody>
      </p:sp>
    </p:spTree>
    <p:extLst>
      <p:ext uri="{BB962C8B-B14F-4D97-AF65-F5344CB8AC3E}">
        <p14:creationId xmlns:p14="http://schemas.microsoft.com/office/powerpoint/2010/main" xmlns="" val="2970608192"/>
      </p:ext>
    </p:extLst>
  </p:cSld>
  <p:clrMapOvr>
    <a:masterClrMapping/>
  </p:clrMapOvr>
  <p:transition spd="med">
    <p:random/>
    <p:sndAc>
      <p:stSnd>
        <p:snd r:embed="rId1" name="camera.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lvl1pPr>
              <a:defRPr/>
            </a:lvl1pPr>
          </a:lstStyle>
          <a:p>
            <a:endParaRPr lang="el-GR"/>
          </a:p>
        </p:txBody>
      </p:sp>
      <p:sp>
        <p:nvSpPr>
          <p:cNvPr id="6" name="Θέση υποσέλιδου 5"/>
          <p:cNvSpPr>
            <a:spLocks noGrp="1"/>
          </p:cNvSpPr>
          <p:nvPr>
            <p:ph type="ftr" sz="quarter" idx="11"/>
          </p:nvPr>
        </p:nvSpPr>
        <p:spPr/>
        <p:txBody>
          <a:bodyPr/>
          <a:lstStyle>
            <a:lvl1pPr>
              <a:defRPr/>
            </a:lvl1pPr>
          </a:lstStyle>
          <a:p>
            <a:endParaRPr lang="el-GR"/>
          </a:p>
        </p:txBody>
      </p:sp>
      <p:sp>
        <p:nvSpPr>
          <p:cNvPr id="7" name="Θέση αριθμού διαφάνειας 6"/>
          <p:cNvSpPr>
            <a:spLocks noGrp="1"/>
          </p:cNvSpPr>
          <p:nvPr>
            <p:ph type="sldNum" sz="quarter" idx="12"/>
          </p:nvPr>
        </p:nvSpPr>
        <p:spPr/>
        <p:txBody>
          <a:bodyPr/>
          <a:lstStyle>
            <a:lvl1pPr>
              <a:defRPr/>
            </a:lvl1pPr>
          </a:lstStyle>
          <a:p>
            <a:fld id="{A9502EA6-E4D6-4FF8-981E-DCF734D2033D}" type="slidenum">
              <a:rPr lang="el-GR"/>
              <a:pPr/>
              <a:t>‹#›</a:t>
            </a:fld>
            <a:endParaRPr lang="el-GR"/>
          </a:p>
        </p:txBody>
      </p:sp>
    </p:spTree>
    <p:extLst>
      <p:ext uri="{BB962C8B-B14F-4D97-AF65-F5344CB8AC3E}">
        <p14:creationId xmlns:p14="http://schemas.microsoft.com/office/powerpoint/2010/main" xmlns="" val="2996490854"/>
      </p:ext>
    </p:extLst>
  </p:cSld>
  <p:clrMapOvr>
    <a:masterClrMapping/>
  </p:clrMapOvr>
  <p:transition spd="med">
    <p:random/>
    <p:sndAc>
      <p:stSnd>
        <p:snd r:embed="rId1" name="camera.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lvl1pPr>
              <a:defRPr/>
            </a:lvl1pPr>
          </a:lstStyle>
          <a:p>
            <a:endParaRPr lang="el-GR"/>
          </a:p>
        </p:txBody>
      </p:sp>
      <p:sp>
        <p:nvSpPr>
          <p:cNvPr id="8" name="Θέση υποσέλιδου 7"/>
          <p:cNvSpPr>
            <a:spLocks noGrp="1"/>
          </p:cNvSpPr>
          <p:nvPr>
            <p:ph type="ftr" sz="quarter" idx="11"/>
          </p:nvPr>
        </p:nvSpPr>
        <p:spPr/>
        <p:txBody>
          <a:bodyPr/>
          <a:lstStyle>
            <a:lvl1pPr>
              <a:defRPr/>
            </a:lvl1pPr>
          </a:lstStyle>
          <a:p>
            <a:endParaRPr lang="el-GR"/>
          </a:p>
        </p:txBody>
      </p:sp>
      <p:sp>
        <p:nvSpPr>
          <p:cNvPr id="9" name="Θέση αριθμού διαφάνειας 8"/>
          <p:cNvSpPr>
            <a:spLocks noGrp="1"/>
          </p:cNvSpPr>
          <p:nvPr>
            <p:ph type="sldNum" sz="quarter" idx="12"/>
          </p:nvPr>
        </p:nvSpPr>
        <p:spPr/>
        <p:txBody>
          <a:bodyPr/>
          <a:lstStyle>
            <a:lvl1pPr>
              <a:defRPr/>
            </a:lvl1pPr>
          </a:lstStyle>
          <a:p>
            <a:fld id="{372A0E8F-EA5C-4F10-A266-179B13393B43}" type="slidenum">
              <a:rPr lang="el-GR"/>
              <a:pPr/>
              <a:t>‹#›</a:t>
            </a:fld>
            <a:endParaRPr lang="el-GR"/>
          </a:p>
        </p:txBody>
      </p:sp>
    </p:spTree>
    <p:extLst>
      <p:ext uri="{BB962C8B-B14F-4D97-AF65-F5344CB8AC3E}">
        <p14:creationId xmlns:p14="http://schemas.microsoft.com/office/powerpoint/2010/main" xmlns="" val="1450019517"/>
      </p:ext>
    </p:extLst>
  </p:cSld>
  <p:clrMapOvr>
    <a:masterClrMapping/>
  </p:clrMapOvr>
  <p:transition spd="med">
    <p:random/>
    <p:sndAc>
      <p:stSnd>
        <p:snd r:embed="rId1" name="camera.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lvl1pPr>
              <a:defRPr/>
            </a:lvl1pPr>
          </a:lstStyle>
          <a:p>
            <a:endParaRPr lang="el-GR"/>
          </a:p>
        </p:txBody>
      </p:sp>
      <p:sp>
        <p:nvSpPr>
          <p:cNvPr id="4" name="Θέση υποσέλιδου 3"/>
          <p:cNvSpPr>
            <a:spLocks noGrp="1"/>
          </p:cNvSpPr>
          <p:nvPr>
            <p:ph type="ftr" sz="quarter" idx="11"/>
          </p:nvPr>
        </p:nvSpPr>
        <p:spPr/>
        <p:txBody>
          <a:bodyPr/>
          <a:lstStyle>
            <a:lvl1pPr>
              <a:defRPr/>
            </a:lvl1pPr>
          </a:lstStyle>
          <a:p>
            <a:endParaRPr lang="el-GR"/>
          </a:p>
        </p:txBody>
      </p:sp>
      <p:sp>
        <p:nvSpPr>
          <p:cNvPr id="5" name="Θέση αριθμού διαφάνειας 4"/>
          <p:cNvSpPr>
            <a:spLocks noGrp="1"/>
          </p:cNvSpPr>
          <p:nvPr>
            <p:ph type="sldNum" sz="quarter" idx="12"/>
          </p:nvPr>
        </p:nvSpPr>
        <p:spPr/>
        <p:txBody>
          <a:bodyPr/>
          <a:lstStyle>
            <a:lvl1pPr>
              <a:defRPr/>
            </a:lvl1pPr>
          </a:lstStyle>
          <a:p>
            <a:fld id="{BF29D56F-9312-4AE6-9D7C-9FB46F48E04F}" type="slidenum">
              <a:rPr lang="el-GR"/>
              <a:pPr/>
              <a:t>‹#›</a:t>
            </a:fld>
            <a:endParaRPr lang="el-GR"/>
          </a:p>
        </p:txBody>
      </p:sp>
    </p:spTree>
    <p:extLst>
      <p:ext uri="{BB962C8B-B14F-4D97-AF65-F5344CB8AC3E}">
        <p14:creationId xmlns:p14="http://schemas.microsoft.com/office/powerpoint/2010/main" xmlns="" val="3086999991"/>
      </p:ext>
    </p:extLst>
  </p:cSld>
  <p:clrMapOvr>
    <a:masterClrMapping/>
  </p:clrMapOvr>
  <p:transition spd="med">
    <p:random/>
    <p:sndAc>
      <p:stSnd>
        <p:snd r:embed="rId1" name="camera.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lvl1pPr>
              <a:defRPr/>
            </a:lvl1pPr>
          </a:lstStyle>
          <a:p>
            <a:endParaRPr lang="el-GR"/>
          </a:p>
        </p:txBody>
      </p:sp>
      <p:sp>
        <p:nvSpPr>
          <p:cNvPr id="3" name="Θέση υποσέλιδου 2"/>
          <p:cNvSpPr>
            <a:spLocks noGrp="1"/>
          </p:cNvSpPr>
          <p:nvPr>
            <p:ph type="ftr" sz="quarter" idx="11"/>
          </p:nvPr>
        </p:nvSpPr>
        <p:spPr/>
        <p:txBody>
          <a:bodyPr/>
          <a:lstStyle>
            <a:lvl1pPr>
              <a:defRPr/>
            </a:lvl1pPr>
          </a:lstStyle>
          <a:p>
            <a:endParaRPr lang="el-GR"/>
          </a:p>
        </p:txBody>
      </p:sp>
      <p:sp>
        <p:nvSpPr>
          <p:cNvPr id="4" name="Θέση αριθμού διαφάνειας 3"/>
          <p:cNvSpPr>
            <a:spLocks noGrp="1"/>
          </p:cNvSpPr>
          <p:nvPr>
            <p:ph type="sldNum" sz="quarter" idx="12"/>
          </p:nvPr>
        </p:nvSpPr>
        <p:spPr/>
        <p:txBody>
          <a:bodyPr/>
          <a:lstStyle>
            <a:lvl1pPr>
              <a:defRPr/>
            </a:lvl1pPr>
          </a:lstStyle>
          <a:p>
            <a:fld id="{01B81280-F368-4591-B471-089CB104C693}" type="slidenum">
              <a:rPr lang="el-GR"/>
              <a:pPr/>
              <a:t>‹#›</a:t>
            </a:fld>
            <a:endParaRPr lang="el-GR"/>
          </a:p>
        </p:txBody>
      </p:sp>
    </p:spTree>
    <p:extLst>
      <p:ext uri="{BB962C8B-B14F-4D97-AF65-F5344CB8AC3E}">
        <p14:creationId xmlns:p14="http://schemas.microsoft.com/office/powerpoint/2010/main" xmlns="" val="1167328077"/>
      </p:ext>
    </p:extLst>
  </p:cSld>
  <p:clrMapOvr>
    <a:masterClrMapping/>
  </p:clrMapOvr>
  <p:transition spd="med">
    <p:random/>
    <p:sndAc>
      <p:stSnd>
        <p:snd r:embed="rId1" name="camera.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lvl1pPr>
              <a:defRPr/>
            </a:lvl1pPr>
          </a:lstStyle>
          <a:p>
            <a:endParaRPr lang="el-GR"/>
          </a:p>
        </p:txBody>
      </p:sp>
      <p:sp>
        <p:nvSpPr>
          <p:cNvPr id="6" name="Θέση υποσέλιδου 5"/>
          <p:cNvSpPr>
            <a:spLocks noGrp="1"/>
          </p:cNvSpPr>
          <p:nvPr>
            <p:ph type="ftr" sz="quarter" idx="11"/>
          </p:nvPr>
        </p:nvSpPr>
        <p:spPr/>
        <p:txBody>
          <a:bodyPr/>
          <a:lstStyle>
            <a:lvl1pPr>
              <a:defRPr/>
            </a:lvl1pPr>
          </a:lstStyle>
          <a:p>
            <a:endParaRPr lang="el-GR"/>
          </a:p>
        </p:txBody>
      </p:sp>
      <p:sp>
        <p:nvSpPr>
          <p:cNvPr id="7" name="Θέση αριθμού διαφάνειας 6"/>
          <p:cNvSpPr>
            <a:spLocks noGrp="1"/>
          </p:cNvSpPr>
          <p:nvPr>
            <p:ph type="sldNum" sz="quarter" idx="12"/>
          </p:nvPr>
        </p:nvSpPr>
        <p:spPr/>
        <p:txBody>
          <a:bodyPr/>
          <a:lstStyle>
            <a:lvl1pPr>
              <a:defRPr/>
            </a:lvl1pPr>
          </a:lstStyle>
          <a:p>
            <a:fld id="{43537AA0-F937-40D9-9A0A-6EF79D678D9F}" type="slidenum">
              <a:rPr lang="el-GR"/>
              <a:pPr/>
              <a:t>‹#›</a:t>
            </a:fld>
            <a:endParaRPr lang="el-GR"/>
          </a:p>
        </p:txBody>
      </p:sp>
    </p:spTree>
    <p:extLst>
      <p:ext uri="{BB962C8B-B14F-4D97-AF65-F5344CB8AC3E}">
        <p14:creationId xmlns:p14="http://schemas.microsoft.com/office/powerpoint/2010/main" xmlns="" val="2573434296"/>
      </p:ext>
    </p:extLst>
  </p:cSld>
  <p:clrMapOvr>
    <a:masterClrMapping/>
  </p:clrMapOvr>
  <p:transition spd="med">
    <p:random/>
    <p:sndAc>
      <p:stSnd>
        <p:snd r:embed="rId1" name="camera.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lvl1pPr>
              <a:defRPr/>
            </a:lvl1pPr>
          </a:lstStyle>
          <a:p>
            <a:endParaRPr lang="el-GR"/>
          </a:p>
        </p:txBody>
      </p:sp>
      <p:sp>
        <p:nvSpPr>
          <p:cNvPr id="6" name="Θέση υποσέλιδου 5"/>
          <p:cNvSpPr>
            <a:spLocks noGrp="1"/>
          </p:cNvSpPr>
          <p:nvPr>
            <p:ph type="ftr" sz="quarter" idx="11"/>
          </p:nvPr>
        </p:nvSpPr>
        <p:spPr/>
        <p:txBody>
          <a:bodyPr/>
          <a:lstStyle>
            <a:lvl1pPr>
              <a:defRPr/>
            </a:lvl1pPr>
          </a:lstStyle>
          <a:p>
            <a:endParaRPr lang="el-GR"/>
          </a:p>
        </p:txBody>
      </p:sp>
      <p:sp>
        <p:nvSpPr>
          <p:cNvPr id="7" name="Θέση αριθμού διαφάνειας 6"/>
          <p:cNvSpPr>
            <a:spLocks noGrp="1"/>
          </p:cNvSpPr>
          <p:nvPr>
            <p:ph type="sldNum" sz="quarter" idx="12"/>
          </p:nvPr>
        </p:nvSpPr>
        <p:spPr/>
        <p:txBody>
          <a:bodyPr/>
          <a:lstStyle>
            <a:lvl1pPr>
              <a:defRPr/>
            </a:lvl1pPr>
          </a:lstStyle>
          <a:p>
            <a:fld id="{C5083220-9A4B-49F0-8CD6-6C8FF3D336C5}" type="slidenum">
              <a:rPr lang="el-GR"/>
              <a:pPr/>
              <a:t>‹#›</a:t>
            </a:fld>
            <a:endParaRPr lang="el-GR"/>
          </a:p>
        </p:txBody>
      </p:sp>
    </p:spTree>
    <p:extLst>
      <p:ext uri="{BB962C8B-B14F-4D97-AF65-F5344CB8AC3E}">
        <p14:creationId xmlns:p14="http://schemas.microsoft.com/office/powerpoint/2010/main" xmlns="" val="3432287927"/>
      </p:ext>
    </p:extLst>
  </p:cSld>
  <p:clrMapOvr>
    <a:masterClrMapping/>
  </p:clrMapOvr>
  <p:transition spd="med">
    <p:random/>
    <p:sndAc>
      <p:stSnd>
        <p:snd r:embed="rId1" name="camera.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l-GR" smtClean="0"/>
              <a:t>Κάντε κλικ για να επεξεργαστείτε τον τίτλο</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l-G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l-G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6D6EA973-9218-434E-AEE7-4A060837A50C}" type="slidenum">
              <a:rPr lang="el-GR"/>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ransition spd="med">
    <p:random/>
    <p:sndAc>
      <p:stSnd>
        <p:snd r:embed="rId16" name="camera.wav"/>
      </p:stSnd>
    </p:sndAc>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___________________Microsoft_Office_Excel_97-20034.xls"/></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___________________Microsoft_Office_Excel_97-20035.xls"/></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7"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6.vml"/><Relationship Id="rId6" Type="http://schemas.openxmlformats.org/officeDocument/2006/relationships/oleObject" Target="../embeddings/oleObject2.bin"/><Relationship Id="rId5" Type="http://schemas.openxmlformats.org/officeDocument/2006/relationships/oleObject" Target="../embeddings/oleObject1.bin"/><Relationship Id="rId4" Type="http://schemas.openxmlformats.org/officeDocument/2006/relationships/oleObject" Target="../embeddings/___________________Microsoft_Office_Excel_97-20036.xls"/></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12.xml"/><Relationship Id="rId1" Type="http://schemas.openxmlformats.org/officeDocument/2006/relationships/vmlDrawing" Target="../drawings/vmlDrawing7.vml"/><Relationship Id="rId4" Type="http://schemas.openxmlformats.org/officeDocument/2006/relationships/oleObject" Target="../embeddings/oleObject4.bin"/></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12.xml"/><Relationship Id="rId1" Type="http://schemas.openxmlformats.org/officeDocument/2006/relationships/vmlDrawing" Target="../drawings/vmlDrawing8.vml"/><Relationship Id="rId4" Type="http://schemas.openxmlformats.org/officeDocument/2006/relationships/oleObject" Target="../embeddings/oleObject5.bin"/></Relationships>
</file>

<file path=ppt/slides/_rels/slide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12.xml"/><Relationship Id="rId1" Type="http://schemas.openxmlformats.org/officeDocument/2006/relationships/vmlDrawing" Target="../drawings/vmlDrawing9.vml"/><Relationship Id="rId4" Type="http://schemas.openxmlformats.org/officeDocument/2006/relationships/oleObject" Target="../embeddings/oleObject6.bin"/></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audio" Target="../media/audio1.wav"/><Relationship Id="rId7" Type="http://schemas.openxmlformats.org/officeDocument/2006/relationships/oleObject" Target="../embeddings/oleObject9.bin"/><Relationship Id="rId2" Type="http://schemas.openxmlformats.org/officeDocument/2006/relationships/slideLayout" Target="../slideLayouts/slideLayout14.xml"/><Relationship Id="rId1" Type="http://schemas.openxmlformats.org/officeDocument/2006/relationships/vmlDrawing" Target="../drawings/vmlDrawing10.vml"/><Relationship Id="rId6" Type="http://schemas.openxmlformats.org/officeDocument/2006/relationships/oleObject" Target="../embeddings/oleObject8.bin"/><Relationship Id="rId5" Type="http://schemas.openxmlformats.org/officeDocument/2006/relationships/oleObject" Target="../embeddings/oleObject7.bin"/><Relationship Id="rId4" Type="http://schemas.openxmlformats.org/officeDocument/2006/relationships/oleObject" Target="../embeddings/___________________Microsoft_Office_Excel_97-20037.xls"/></Relationships>
</file>

<file path=ppt/slides/_rels/slide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14.xml"/><Relationship Id="rId1" Type="http://schemas.openxmlformats.org/officeDocument/2006/relationships/vmlDrawing" Target="../drawings/vmlDrawing11.vml"/><Relationship Id="rId5" Type="http://schemas.openxmlformats.org/officeDocument/2006/relationships/oleObject" Target="../embeddings/___________________Microsoft_Office_Excel_97-20039.xls"/><Relationship Id="rId4" Type="http://schemas.openxmlformats.org/officeDocument/2006/relationships/oleObject" Target="../embeddings/___________________Microsoft_Office_Excel_97-20038.xls"/></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oleObject" Target="../embeddings/___________________Microsoft_Office_Excel_97-20031.xls"/></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oleObject" Target="../embeddings/___________________Microsoft_Office_Excel_97-20032.xls"/></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oleObject" Target="../embeddings/___________________Microsoft_Office_Excel_97-20033.xls"/></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Rectangle 3074"/>
          <p:cNvSpPr>
            <a:spLocks noGrp="1" noChangeArrowheads="1"/>
          </p:cNvSpPr>
          <p:nvPr>
            <p:ph type="title"/>
          </p:nvPr>
        </p:nvSpPr>
        <p:spPr/>
        <p:txBody>
          <a:bodyPr/>
          <a:lstStyle/>
          <a:p>
            <a:r>
              <a:rPr lang="el-GR">
                <a:cs typeface="Times New Roman" pitchFamily="18" charset="0"/>
              </a:rPr>
              <a:t>ΠΟΛΛΑΠΛΗ ΓΡΑΜΜΙΚΗ ΠΑΛΙΝΔΡΟΜΗΣΗ </a:t>
            </a:r>
          </a:p>
        </p:txBody>
      </p:sp>
      <p:sp>
        <p:nvSpPr>
          <p:cNvPr id="311299" name="Rectangle 3075"/>
          <p:cNvSpPr>
            <a:spLocks noGrp="1" noChangeArrowheads="1"/>
          </p:cNvSpPr>
          <p:nvPr>
            <p:ph idx="1"/>
          </p:nvPr>
        </p:nvSpPr>
        <p:spPr>
          <a:xfrm>
            <a:off x="0" y="1981200"/>
            <a:ext cx="9144000" cy="4114800"/>
          </a:xfrm>
        </p:spPr>
        <p:txBody>
          <a:bodyPr/>
          <a:lstStyle/>
          <a:p>
            <a:pPr algn="just"/>
            <a:r>
              <a:rPr lang="el-GR" b="1">
                <a:latin typeface="Bookman Old Style" pitchFamily="18" charset="0"/>
                <a:cs typeface="Tahoma" pitchFamily="34" charset="0"/>
              </a:rPr>
              <a:t>Πολλαπλή παλινδρόμηση:</a:t>
            </a:r>
            <a:r>
              <a:rPr lang="el-GR">
                <a:latin typeface="Bookman Old Style" pitchFamily="18" charset="0"/>
                <a:cs typeface="Tahoma" pitchFamily="34" charset="0"/>
              </a:rPr>
              <a:t> μια στατιστική μέθοδος για την ανάλυση της σχέσης που υπάρχει μεταξύ αρκετών ανεξάρτητων μεταβλητών και μιας εξαρτημένης μεταβλητής </a:t>
            </a:r>
            <a:endParaRPr lang="el-GR">
              <a:latin typeface="Bookman Old Style" pitchFamily="18" charset="0"/>
              <a:cs typeface="Times New Roman" pitchFamily="18" charset="0"/>
            </a:endParaRPr>
          </a:p>
          <a:p>
            <a:pPr algn="just"/>
            <a:r>
              <a:rPr lang="el-GR" b="1">
                <a:latin typeface="Bookman Old Style" pitchFamily="18" charset="0"/>
                <a:cs typeface="Tahoma" pitchFamily="34" charset="0"/>
              </a:rPr>
              <a:t>Στατιστικό στοιχείο </a:t>
            </a:r>
            <a:r>
              <a:rPr lang="en-US" b="1">
                <a:latin typeface="Bookman Old Style" pitchFamily="18" charset="0"/>
                <a:cs typeface="Tahoma" pitchFamily="34" charset="0"/>
              </a:rPr>
              <a:t>F</a:t>
            </a:r>
            <a:r>
              <a:rPr lang="el-GR" b="1">
                <a:latin typeface="Bookman Old Style" pitchFamily="18" charset="0"/>
                <a:cs typeface="Tahoma" pitchFamily="34" charset="0"/>
              </a:rPr>
              <a:t> </a:t>
            </a:r>
            <a:endParaRPr lang="en-US" b="1">
              <a:latin typeface="Bookman Old Style" pitchFamily="18" charset="0"/>
              <a:cs typeface="Tahoma" pitchFamily="34" charset="0"/>
            </a:endParaRPr>
          </a:p>
          <a:p>
            <a:pPr algn="just"/>
            <a:r>
              <a:rPr lang="el-GR" b="1">
                <a:latin typeface="Bookman Old Style" pitchFamily="18" charset="0"/>
                <a:cs typeface="Tahoma" pitchFamily="34" charset="0"/>
              </a:rPr>
              <a:t>Στατιστικό στοιχείο </a:t>
            </a:r>
            <a:r>
              <a:rPr lang="en-US" b="1">
                <a:latin typeface="Bookman Old Style" pitchFamily="18" charset="0"/>
                <a:cs typeface="Tahoma" pitchFamily="34" charset="0"/>
              </a:rPr>
              <a:t>t</a:t>
            </a:r>
            <a:r>
              <a:rPr lang="el-GR" b="1">
                <a:latin typeface="Bookman Old Style" pitchFamily="18" charset="0"/>
                <a:cs typeface="Tahoma" pitchFamily="34" charset="0"/>
              </a:rPr>
              <a:t>:</a:t>
            </a:r>
            <a:endParaRPr lang="el-GR">
              <a:latin typeface="Bookman Old Style" pitchFamily="18" charset="0"/>
              <a:cs typeface="Tahoma" pitchFamily="34" charset="0"/>
            </a:endParaRPr>
          </a:p>
        </p:txBody>
      </p:sp>
    </p:spTree>
  </p:cSld>
  <p:clrMapOvr>
    <a:masterClrMapping/>
  </p:clrMapOvr>
  <p:transition spd="med">
    <p:random/>
    <p:sndAc>
      <p:stSnd>
        <p:snd r:embed="rId2" name="camera.wav"/>
      </p:stSnd>
    </p:sndAc>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a:xfrm>
            <a:off x="0" y="609600"/>
            <a:ext cx="9144000" cy="1143000"/>
          </a:xfrm>
        </p:spPr>
        <p:txBody>
          <a:bodyPr/>
          <a:lstStyle/>
          <a:p>
            <a:r>
              <a:rPr lang="fr-FR" sz="4200">
                <a:latin typeface="Bookman Old Style" pitchFamily="18" charset="0"/>
                <a:cs typeface="Tahoma" pitchFamily="34" charset="0"/>
              </a:rPr>
              <a:t>Y =- 2,765 -7,738 X</a:t>
            </a:r>
            <a:r>
              <a:rPr lang="fr-FR" sz="4200" baseline="-30000">
                <a:latin typeface="Bookman Old Style" pitchFamily="18" charset="0"/>
                <a:cs typeface="Tahoma" pitchFamily="34" charset="0"/>
              </a:rPr>
              <a:t>1</a:t>
            </a:r>
            <a:r>
              <a:rPr lang="fr-FR" sz="4200">
                <a:latin typeface="Bookman Old Style" pitchFamily="18" charset="0"/>
                <a:cs typeface="Tahoma" pitchFamily="34" charset="0"/>
              </a:rPr>
              <a:t> + 12,286 X</a:t>
            </a:r>
            <a:r>
              <a:rPr lang="fr-FR" sz="4200" baseline="-30000">
                <a:latin typeface="Bookman Old Style" pitchFamily="18" charset="0"/>
                <a:cs typeface="Tahoma" pitchFamily="34" charset="0"/>
              </a:rPr>
              <a:t>2</a:t>
            </a:r>
            <a:r>
              <a:rPr lang="fr-FR" sz="4200">
                <a:latin typeface="Bookman Old Style" pitchFamily="18" charset="0"/>
                <a:cs typeface="Tahoma" pitchFamily="34" charset="0"/>
              </a:rPr>
              <a:t> </a:t>
            </a:r>
            <a:r>
              <a:rPr lang="el-GR" sz="4200">
                <a:latin typeface="Bookman Old Style" pitchFamily="18" charset="0"/>
                <a:cs typeface="Times New Roman" pitchFamily="18" charset="0"/>
              </a:rPr>
              <a:t/>
            </a:r>
            <a:br>
              <a:rPr lang="el-GR" sz="4200">
                <a:latin typeface="Bookman Old Style" pitchFamily="18" charset="0"/>
                <a:cs typeface="Times New Roman" pitchFamily="18" charset="0"/>
              </a:rPr>
            </a:br>
            <a:endParaRPr lang="el-GR" sz="4200">
              <a:latin typeface="Bookman Old Style" pitchFamily="18" charset="0"/>
              <a:cs typeface="Times New Roman" pitchFamily="18" charset="0"/>
            </a:endParaRPr>
          </a:p>
        </p:txBody>
      </p:sp>
      <p:sp>
        <p:nvSpPr>
          <p:cNvPr id="320515" name="Rectangle 3"/>
          <p:cNvSpPr>
            <a:spLocks noGrp="1" noChangeArrowheads="1"/>
          </p:cNvSpPr>
          <p:nvPr>
            <p:ph idx="1"/>
          </p:nvPr>
        </p:nvSpPr>
        <p:spPr>
          <a:xfrm>
            <a:off x="0" y="1600200"/>
            <a:ext cx="9144000" cy="5257800"/>
          </a:xfrm>
        </p:spPr>
        <p:txBody>
          <a:bodyPr/>
          <a:lstStyle/>
          <a:p>
            <a:pPr algn="just"/>
            <a:r>
              <a:rPr lang="el-GR">
                <a:latin typeface="Bookman Old Style" pitchFamily="18" charset="0"/>
                <a:cs typeface="Tahoma" pitchFamily="34" charset="0"/>
              </a:rPr>
              <a:t>Μπορούμε να χρησιμοποιήσουμε τις εκτιμώμενες τιμές των συντελεστών για να κάνουμε προβλέψεις για την τιμή του </a:t>
            </a:r>
            <a:r>
              <a:rPr lang="en-US">
                <a:latin typeface="Bookman Old Style" pitchFamily="18" charset="0"/>
                <a:cs typeface="Tahoma" pitchFamily="34" charset="0"/>
              </a:rPr>
              <a:t>Y</a:t>
            </a:r>
            <a:r>
              <a:rPr lang="el-GR">
                <a:latin typeface="Bookman Old Style" pitchFamily="18" charset="0"/>
                <a:cs typeface="Tahoma" pitchFamily="34" charset="0"/>
              </a:rPr>
              <a:t> </a:t>
            </a:r>
            <a:endParaRPr lang="el-GR">
              <a:latin typeface="Bookman Old Style" pitchFamily="18" charset="0"/>
            </a:endParaRPr>
          </a:p>
          <a:p>
            <a:pPr algn="just"/>
            <a:r>
              <a:rPr lang="el-GR">
                <a:latin typeface="Bookman Old Style" pitchFamily="18" charset="0"/>
                <a:cs typeface="Tahoma" pitchFamily="34" charset="0"/>
              </a:rPr>
              <a:t>Για παράδειγμα, αν είχαμε υπόψη μας μια πόλη στην οποία το μέσο εισόδημα είναι 20 και η τιμή των βιβλίων στατιστικής 6, θα μπορούσαμε να προβλέψουμε ότι η ζήτηση για βιβλία στατιστικής θα είναι</a:t>
            </a:r>
            <a:endParaRPr lang="el-GR">
              <a:latin typeface="Bookman Old Style" pitchFamily="18" charset="0"/>
              <a:cs typeface="Times New Roman" pitchFamily="18" charset="0"/>
            </a:endParaRPr>
          </a:p>
          <a:p>
            <a:pPr algn="just"/>
            <a:r>
              <a:rPr lang="en-US">
                <a:latin typeface="Bookman Old Style" pitchFamily="18" charset="0"/>
                <a:cs typeface="Tahoma" pitchFamily="34" charset="0"/>
              </a:rPr>
              <a:t> -2,765 -(7,738 χ 6) + (12,286 χ 20) = 196,5</a:t>
            </a:r>
            <a:endParaRPr lang="el-GR">
              <a:latin typeface="Bookman Old Style" pitchFamily="18" charset="0"/>
              <a:cs typeface="Tahoma" pitchFamily="34" charset="0"/>
            </a:endParaRPr>
          </a:p>
        </p:txBody>
      </p:sp>
    </p:spTree>
  </p:cSld>
  <p:clrMapOvr>
    <a:masterClrMapping/>
  </p:clrMapOvr>
  <p:transition spd="med">
    <p:random/>
    <p:sndAc>
      <p:stSnd>
        <p:snd r:embed="rId2" name="camera.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2" name="Rectangle 2"/>
          <p:cNvSpPr>
            <a:spLocks noGrp="1" noChangeArrowheads="1"/>
          </p:cNvSpPr>
          <p:nvPr>
            <p:ph type="title"/>
          </p:nvPr>
        </p:nvSpPr>
        <p:spPr>
          <a:xfrm>
            <a:off x="0" y="0"/>
            <a:ext cx="8458200" cy="1143000"/>
          </a:xfrm>
        </p:spPr>
        <p:txBody>
          <a:bodyPr/>
          <a:lstStyle/>
          <a:p>
            <a:r>
              <a:rPr lang="en-US" sz="3600" b="1" dirty="0">
                <a:cs typeface="Times New Roman" pitchFamily="18" charset="0"/>
              </a:rPr>
              <a:t>TIMH R</a:t>
            </a:r>
            <a:r>
              <a:rPr lang="el-GR" sz="3600" b="1" baseline="30000" dirty="0">
                <a:cs typeface="Times New Roman" pitchFamily="18" charset="0"/>
              </a:rPr>
              <a:t>2</a:t>
            </a:r>
            <a:r>
              <a:rPr lang="el-GR" sz="3600" dirty="0"/>
              <a:t> </a:t>
            </a:r>
          </a:p>
        </p:txBody>
      </p:sp>
      <p:sp>
        <p:nvSpPr>
          <p:cNvPr id="322563" name="Rectangle 3"/>
          <p:cNvSpPr>
            <a:spLocks noGrp="1" noChangeArrowheads="1"/>
          </p:cNvSpPr>
          <p:nvPr>
            <p:ph idx="1"/>
          </p:nvPr>
        </p:nvSpPr>
        <p:spPr>
          <a:xfrm>
            <a:off x="539552" y="764704"/>
            <a:ext cx="7924800" cy="936104"/>
          </a:xfrm>
        </p:spPr>
        <p:txBody>
          <a:bodyPr/>
          <a:lstStyle/>
          <a:p>
            <a:pPr algn="just"/>
            <a:r>
              <a:rPr lang="el-GR" sz="2400" dirty="0">
                <a:latin typeface="Bookman Old Style" pitchFamily="18" charset="0"/>
                <a:cs typeface="Tahoma" pitchFamily="34" charset="0"/>
              </a:rPr>
              <a:t>Ο υπολογιστής θα μας δώσει επίσης και μια τιμή </a:t>
            </a:r>
            <a:r>
              <a:rPr lang="en-US" sz="2400" dirty="0">
                <a:latin typeface="Bookman Old Style" pitchFamily="18" charset="0"/>
                <a:cs typeface="Tahoma" pitchFamily="34" charset="0"/>
              </a:rPr>
              <a:t>R</a:t>
            </a:r>
            <a:r>
              <a:rPr lang="el-GR" sz="2400" baseline="30000" dirty="0">
                <a:latin typeface="Bookman Old Style" pitchFamily="18" charset="0"/>
                <a:cs typeface="Tahoma" pitchFamily="34" charset="0"/>
              </a:rPr>
              <a:t>2</a:t>
            </a:r>
            <a:r>
              <a:rPr lang="el-GR" sz="2400" dirty="0">
                <a:latin typeface="Bookman Old Style" pitchFamily="18" charset="0"/>
                <a:cs typeface="Tahoma" pitchFamily="34" charset="0"/>
              </a:rPr>
              <a:t> για την παλινδρόμηση. </a:t>
            </a:r>
          </a:p>
        </p:txBody>
      </p:sp>
      <p:graphicFrame>
        <p:nvGraphicFramePr>
          <p:cNvPr id="322564" name="Object 4"/>
          <p:cNvGraphicFramePr>
            <a:graphicFrameLocks noChangeAspect="1"/>
          </p:cNvGraphicFramePr>
          <p:nvPr>
            <p:extLst>
              <p:ext uri="{D42A27DB-BD31-4B8C-83A1-F6EECF244321}">
                <p14:modId xmlns:p14="http://schemas.microsoft.com/office/powerpoint/2010/main" xmlns="" val="859440482"/>
              </p:ext>
            </p:extLst>
          </p:nvPr>
        </p:nvGraphicFramePr>
        <p:xfrm>
          <a:off x="1371600" y="1981200"/>
          <a:ext cx="6584776" cy="3429000"/>
        </p:xfrm>
        <a:graphic>
          <a:graphicData uri="http://schemas.openxmlformats.org/presentationml/2006/ole">
            <p:oleObj spid="_x0000_s333827" name="Φύλλο εργασίας" r:id="rId4" imgW="2316240" imgH="1141920" progId="Excel.Sheet.8">
              <p:embed/>
            </p:oleObj>
          </a:graphicData>
        </a:graphic>
      </p:graphicFrame>
      <p:sp>
        <p:nvSpPr>
          <p:cNvPr id="322566" name="Rectangle 6"/>
          <p:cNvSpPr>
            <a:spLocks noChangeArrowheads="1"/>
          </p:cNvSpPr>
          <p:nvPr/>
        </p:nvSpPr>
        <p:spPr bwMode="auto">
          <a:xfrm>
            <a:off x="0" y="5562600"/>
            <a:ext cx="9144000" cy="1295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marL="342900" indent="-342900" algn="just">
              <a:spcBef>
                <a:spcPct val="20000"/>
              </a:spcBef>
              <a:buFontTx/>
              <a:buChar char="•"/>
            </a:pPr>
            <a:r>
              <a:rPr lang="el-GR" sz="3200" dirty="0">
                <a:latin typeface="Bookman Old Style" pitchFamily="18" charset="0"/>
                <a:cs typeface="Times New Roman" pitchFamily="18" charset="0"/>
              </a:rPr>
              <a:t>Το R</a:t>
            </a:r>
            <a:r>
              <a:rPr lang="el-GR" sz="3200" baseline="30000" dirty="0">
                <a:latin typeface="Bookman Old Style" pitchFamily="18" charset="0"/>
                <a:cs typeface="Times New Roman" pitchFamily="18" charset="0"/>
              </a:rPr>
              <a:t>2</a:t>
            </a:r>
            <a:r>
              <a:rPr lang="el-GR" sz="3200" dirty="0">
                <a:latin typeface="Bookman Old Style" pitchFamily="18" charset="0"/>
                <a:cs typeface="Times New Roman" pitchFamily="18" charset="0"/>
              </a:rPr>
              <a:t> ονομάζεται συντελεστής πολλαπλού προσδιορισμού </a:t>
            </a:r>
            <a:r>
              <a:rPr lang="el-GR" sz="3200" dirty="0">
                <a:latin typeface="Bookman Old Style" pitchFamily="18" charset="0"/>
              </a:rPr>
              <a:t>-</a:t>
            </a:r>
            <a:r>
              <a:rPr lang="el-GR" sz="3200" dirty="0">
                <a:latin typeface="Bookman Old Style" pitchFamily="18" charset="0"/>
                <a:cs typeface="Times New Roman" pitchFamily="18" charset="0"/>
              </a:rPr>
              <a:t> η τιμή του είναι 0,9957</a:t>
            </a:r>
            <a:r>
              <a:rPr lang="el-GR" sz="3200" dirty="0">
                <a:latin typeface="Bookman Old Style" pitchFamily="18" charset="0"/>
                <a:cs typeface="Tahoma" pitchFamily="34" charset="0"/>
              </a:rPr>
              <a:t> </a:t>
            </a:r>
          </a:p>
        </p:txBody>
      </p:sp>
    </p:spTree>
  </p:cSld>
  <p:clrMapOvr>
    <a:masterClrMapping/>
  </p:clrMapOvr>
  <p:transition spd="med">
    <p:random/>
    <p:sndAc>
      <p:stSnd>
        <p:snd r:embed="rId3" name="camera.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3588" name="Object 4"/>
          <p:cNvGraphicFramePr>
            <a:graphicFrameLocks noChangeAspect="1"/>
          </p:cNvGraphicFramePr>
          <p:nvPr/>
        </p:nvGraphicFramePr>
        <p:xfrm>
          <a:off x="1219200" y="0"/>
          <a:ext cx="5715000" cy="3429000"/>
        </p:xfrm>
        <a:graphic>
          <a:graphicData uri="http://schemas.openxmlformats.org/presentationml/2006/ole">
            <p:oleObj spid="_x0000_s323594" name="Φύλλο εργασίας" r:id="rId4" imgW="2316240" imgH="1141920" progId="Excel.Sheet.8">
              <p:embed/>
            </p:oleObj>
          </a:graphicData>
        </a:graphic>
      </p:graphicFrame>
      <p:sp>
        <p:nvSpPr>
          <p:cNvPr id="323589" name="Rectangle 5"/>
          <p:cNvSpPr>
            <a:spLocks noChangeArrowheads="1"/>
          </p:cNvSpPr>
          <p:nvPr/>
        </p:nvSpPr>
        <p:spPr bwMode="auto">
          <a:xfrm>
            <a:off x="0" y="3733800"/>
            <a:ext cx="9144000" cy="3124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marL="342900" indent="-342900" algn="just">
              <a:spcBef>
                <a:spcPct val="20000"/>
              </a:spcBef>
              <a:buFontTx/>
              <a:buChar char="•"/>
            </a:pPr>
            <a:r>
              <a:rPr lang="el-GR" sz="3200">
                <a:latin typeface="Bookman Old Style" pitchFamily="18" charset="0"/>
                <a:cs typeface="Tahoma" pitchFamily="34" charset="0"/>
              </a:rPr>
              <a:t>Το </a:t>
            </a:r>
            <a:r>
              <a:rPr lang="en-US" sz="3200">
                <a:latin typeface="Bookman Old Style" pitchFamily="18" charset="0"/>
                <a:cs typeface="Tahoma" pitchFamily="34" charset="0"/>
              </a:rPr>
              <a:t>R</a:t>
            </a:r>
            <a:r>
              <a:rPr lang="el-GR" sz="3200" baseline="30000">
                <a:latin typeface="Bookman Old Style" pitchFamily="18" charset="0"/>
                <a:cs typeface="Tahoma" pitchFamily="34" charset="0"/>
              </a:rPr>
              <a:t>2</a:t>
            </a:r>
            <a:r>
              <a:rPr lang="el-GR" sz="3200">
                <a:latin typeface="Bookman Old Style" pitchFamily="18" charset="0"/>
                <a:cs typeface="Tahoma" pitchFamily="34" charset="0"/>
              </a:rPr>
              <a:t> μετρά το ποσοστό της απόκλισης της εξαρτημένης μεταβλητής το οποίο μπορεί να εξηγηθεί από την παλινδρόμηση. </a:t>
            </a:r>
            <a:endParaRPr lang="en-US" sz="3200">
              <a:latin typeface="Bookman Old Style" pitchFamily="18" charset="0"/>
              <a:cs typeface="Tahoma" pitchFamily="34" charset="0"/>
            </a:endParaRPr>
          </a:p>
          <a:p>
            <a:pPr marL="342900" indent="-342900" algn="just">
              <a:spcBef>
                <a:spcPct val="20000"/>
              </a:spcBef>
              <a:buFontTx/>
              <a:buChar char="•"/>
            </a:pPr>
            <a:r>
              <a:rPr lang="el-GR" sz="3200">
                <a:latin typeface="Bookman Old Style" pitchFamily="18" charset="0"/>
                <a:cs typeface="Tahoma" pitchFamily="34" charset="0"/>
              </a:rPr>
              <a:t>Η τιμή του </a:t>
            </a:r>
            <a:r>
              <a:rPr lang="en-US" sz="3200">
                <a:latin typeface="Bookman Old Style" pitchFamily="18" charset="0"/>
                <a:cs typeface="Tahoma" pitchFamily="34" charset="0"/>
              </a:rPr>
              <a:t>R</a:t>
            </a:r>
            <a:r>
              <a:rPr lang="el-GR" sz="3200" baseline="30000">
                <a:latin typeface="Bookman Old Style" pitchFamily="18" charset="0"/>
                <a:cs typeface="Tahoma" pitchFamily="34" charset="0"/>
              </a:rPr>
              <a:t>2</a:t>
            </a:r>
            <a:r>
              <a:rPr lang="el-GR" sz="3200">
                <a:latin typeface="Bookman Old Style" pitchFamily="18" charset="0"/>
                <a:cs typeface="Tahoma" pitchFamily="34" charset="0"/>
              </a:rPr>
              <a:t> κυμαίνεται πάντα από 0 έως 1 .</a:t>
            </a:r>
            <a:endParaRPr lang="el-GR" sz="3200">
              <a:latin typeface="Bookman Old Style" pitchFamily="18" charset="0"/>
              <a:cs typeface="Times New Roman" pitchFamily="18" charset="0"/>
            </a:endParaRPr>
          </a:p>
          <a:p>
            <a:pPr marL="342900" indent="-342900" algn="just">
              <a:spcBef>
                <a:spcPct val="20000"/>
              </a:spcBef>
              <a:buFontTx/>
              <a:buChar char="•"/>
            </a:pPr>
            <a:endParaRPr lang="el-GR" sz="3200">
              <a:latin typeface="Bookman Old Style" pitchFamily="18" charset="0"/>
              <a:cs typeface="Tahoma" pitchFamily="34" charset="0"/>
            </a:endParaRPr>
          </a:p>
        </p:txBody>
      </p:sp>
    </p:spTree>
  </p:cSld>
  <p:clrMapOvr>
    <a:masterClrMapping/>
  </p:clrMapOvr>
  <p:transition spd="med">
    <p:random/>
    <p:sndAc>
      <p:stSnd>
        <p:snd r:embed="rId3" name="camera.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1" name="Rectangle 3"/>
          <p:cNvSpPr>
            <a:spLocks noGrp="1" noChangeArrowheads="1"/>
          </p:cNvSpPr>
          <p:nvPr>
            <p:ph type="body" sz="half" idx="1"/>
          </p:nvPr>
        </p:nvSpPr>
        <p:spPr>
          <a:xfrm>
            <a:off x="0" y="2286000"/>
            <a:ext cx="9144000" cy="1981200"/>
          </a:xfrm>
        </p:spPr>
        <p:txBody>
          <a:bodyPr/>
          <a:lstStyle/>
          <a:p>
            <a:pPr algn="just"/>
            <a:r>
              <a:rPr lang="el-GR" sz="2800">
                <a:latin typeface="Bookman Old Style" pitchFamily="18" charset="0"/>
                <a:cs typeface="Tahoma" pitchFamily="34" charset="0"/>
              </a:rPr>
              <a:t>Από αυτόν τον πίνακα μπορούμε να δούμε ότι </a:t>
            </a:r>
            <a:r>
              <a:rPr lang="en-US" sz="2800">
                <a:latin typeface="Bookman Old Style" pitchFamily="18" charset="0"/>
                <a:cs typeface="Tahoma" pitchFamily="34" charset="0"/>
              </a:rPr>
              <a:t>SSE</a:t>
            </a:r>
            <a:r>
              <a:rPr lang="el-GR" sz="2800">
                <a:latin typeface="Bookman Old Style" pitchFamily="18" charset="0"/>
                <a:cs typeface="Tahoma" pitchFamily="34" charset="0"/>
              </a:rPr>
              <a:t> = 164,025, SST=38.214,933 και </a:t>
            </a:r>
            <a:r>
              <a:rPr lang="en-US" sz="2800">
                <a:latin typeface="Bookman Old Style" pitchFamily="18" charset="0"/>
                <a:cs typeface="Tahoma" pitchFamily="34" charset="0"/>
              </a:rPr>
              <a:t>SSR</a:t>
            </a:r>
            <a:r>
              <a:rPr lang="el-GR" sz="2800">
                <a:latin typeface="Bookman Old Style" pitchFamily="18" charset="0"/>
                <a:cs typeface="Tahoma" pitchFamily="34" charset="0"/>
              </a:rPr>
              <a:t>=38050,9088.  Βέβαια γνωρίζουμε ότι </a:t>
            </a:r>
            <a:r>
              <a:rPr lang="en-US" sz="2800">
                <a:latin typeface="Bookman Old Style" pitchFamily="18" charset="0"/>
                <a:cs typeface="Tahoma" pitchFamily="34" charset="0"/>
              </a:rPr>
              <a:t>SSR</a:t>
            </a:r>
            <a:r>
              <a:rPr lang="el-GR" sz="2800">
                <a:latin typeface="Bookman Old Style" pitchFamily="18" charset="0"/>
                <a:cs typeface="Tahoma" pitchFamily="34" charset="0"/>
              </a:rPr>
              <a:t>=</a:t>
            </a:r>
            <a:r>
              <a:rPr lang="en-US" sz="2800">
                <a:latin typeface="Bookman Old Style" pitchFamily="18" charset="0"/>
                <a:cs typeface="Tahoma" pitchFamily="34" charset="0"/>
              </a:rPr>
              <a:t>SST</a:t>
            </a:r>
            <a:r>
              <a:rPr lang="el-GR" sz="2800">
                <a:latin typeface="Bookman Old Style" pitchFamily="18" charset="0"/>
                <a:cs typeface="Tahoma" pitchFamily="34" charset="0"/>
              </a:rPr>
              <a:t>-</a:t>
            </a:r>
            <a:r>
              <a:rPr lang="en-US" sz="2800">
                <a:latin typeface="Bookman Old Style" pitchFamily="18" charset="0"/>
                <a:cs typeface="Tahoma" pitchFamily="34" charset="0"/>
              </a:rPr>
              <a:t>SSE</a:t>
            </a:r>
            <a:r>
              <a:rPr lang="el-GR" sz="2800">
                <a:latin typeface="Bookman Old Style" pitchFamily="18" charset="0"/>
                <a:cs typeface="Tahoma" pitchFamily="34" charset="0"/>
              </a:rPr>
              <a:t>, το οποίο και επιβεβαιώνεται από τα παραπάνω:</a:t>
            </a:r>
            <a:endParaRPr lang="el-GR" sz="2800">
              <a:latin typeface="Bookman Old Style" pitchFamily="18" charset="0"/>
              <a:cs typeface="Times New Roman" pitchFamily="18" charset="0"/>
            </a:endParaRPr>
          </a:p>
          <a:p>
            <a:endParaRPr lang="el-GR" sz="2800"/>
          </a:p>
        </p:txBody>
      </p:sp>
      <p:graphicFrame>
        <p:nvGraphicFramePr>
          <p:cNvPr id="324612" name="Object 4"/>
          <p:cNvGraphicFramePr>
            <a:graphicFrameLocks noChangeAspect="1"/>
          </p:cNvGraphicFramePr>
          <p:nvPr>
            <p:ph type="clipArt" sz="half" idx="2"/>
          </p:nvPr>
        </p:nvGraphicFramePr>
        <p:xfrm>
          <a:off x="0" y="4495800"/>
          <a:ext cx="9144000" cy="2362200"/>
        </p:xfrm>
        <a:graphic>
          <a:graphicData uri="http://schemas.openxmlformats.org/presentationml/2006/ole">
            <p:oleObj spid="_x0000_s334860" name="Φύλλο εργασίας" r:id="rId4" imgW="2961720" imgH="818280" progId="Excel.Sheet.8">
              <p:embed/>
            </p:oleObj>
          </a:graphicData>
        </a:graphic>
      </p:graphicFrame>
      <p:graphicFrame>
        <p:nvGraphicFramePr>
          <p:cNvPr id="324613" name="Object 5"/>
          <p:cNvGraphicFramePr>
            <a:graphicFrameLocks noChangeAspect="1"/>
          </p:cNvGraphicFramePr>
          <p:nvPr/>
        </p:nvGraphicFramePr>
        <p:xfrm>
          <a:off x="0" y="0"/>
          <a:ext cx="2438400" cy="914400"/>
        </p:xfrm>
        <a:graphic>
          <a:graphicData uri="http://schemas.openxmlformats.org/presentationml/2006/ole">
            <p:oleObj spid="_x0000_s334861" name="Εξίσωση" r:id="rId5" imgW="863225" imgH="393529" progId="Equation.3">
              <p:embed/>
            </p:oleObj>
          </a:graphicData>
        </a:graphic>
      </p:graphicFrame>
      <p:graphicFrame>
        <p:nvGraphicFramePr>
          <p:cNvPr id="324614" name="Object 6"/>
          <p:cNvGraphicFramePr>
            <a:graphicFrameLocks noChangeAspect="1"/>
          </p:cNvGraphicFramePr>
          <p:nvPr>
            <p:extLst>
              <p:ext uri="{D42A27DB-BD31-4B8C-83A1-F6EECF244321}">
                <p14:modId xmlns:p14="http://schemas.microsoft.com/office/powerpoint/2010/main" xmlns="" val="1656471073"/>
              </p:ext>
            </p:extLst>
          </p:nvPr>
        </p:nvGraphicFramePr>
        <p:xfrm>
          <a:off x="5762625" y="1371600"/>
          <a:ext cx="2951163" cy="762000"/>
        </p:xfrm>
        <a:graphic>
          <a:graphicData uri="http://schemas.openxmlformats.org/presentationml/2006/ole">
            <p:oleObj spid="_x0000_s334862" name="Εξίσωση" r:id="rId6" imgW="1536480" imgH="342720" progId="Equation.3">
              <p:embed/>
            </p:oleObj>
          </a:graphicData>
        </a:graphic>
      </p:graphicFrame>
      <p:sp>
        <p:nvSpPr>
          <p:cNvPr id="324615" name="Text Box 7"/>
          <p:cNvSpPr txBox="1">
            <a:spLocks noChangeArrowheads="1"/>
          </p:cNvSpPr>
          <p:nvPr/>
        </p:nvSpPr>
        <p:spPr bwMode="auto">
          <a:xfrm>
            <a:off x="0" y="1143000"/>
            <a:ext cx="4851400" cy="11874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l-GR">
                <a:cs typeface="Times New Roman" pitchFamily="18" charset="0"/>
              </a:rPr>
              <a:t>Το άθροισμα των τετραγώνων όλων </a:t>
            </a:r>
            <a:endParaRPr lang="en-US">
              <a:cs typeface="Times New Roman" pitchFamily="18" charset="0"/>
            </a:endParaRPr>
          </a:p>
          <a:p>
            <a:r>
              <a:rPr lang="el-GR">
                <a:cs typeface="Times New Roman" pitchFamily="18" charset="0"/>
              </a:rPr>
              <a:t>των υπολοίπων ονομάζεται άθροισμα </a:t>
            </a:r>
            <a:endParaRPr lang="en-US">
              <a:cs typeface="Times New Roman" pitchFamily="18" charset="0"/>
            </a:endParaRPr>
          </a:p>
          <a:p>
            <a:r>
              <a:rPr lang="el-GR">
                <a:cs typeface="Times New Roman" pitchFamily="18" charset="0"/>
              </a:rPr>
              <a:t>τετραγωνικών σφαλμάτων </a:t>
            </a:r>
          </a:p>
        </p:txBody>
      </p:sp>
      <p:sp>
        <p:nvSpPr>
          <p:cNvPr id="324616" name="Line 8"/>
          <p:cNvSpPr>
            <a:spLocks noChangeShapeType="1"/>
          </p:cNvSpPr>
          <p:nvPr/>
        </p:nvSpPr>
        <p:spPr bwMode="auto">
          <a:xfrm>
            <a:off x="4876800" y="1828800"/>
            <a:ext cx="609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l-GR"/>
          </a:p>
        </p:txBody>
      </p:sp>
      <p:sp>
        <p:nvSpPr>
          <p:cNvPr id="324617" name="Text Box 9"/>
          <p:cNvSpPr txBox="1">
            <a:spLocks noChangeArrowheads="1"/>
          </p:cNvSpPr>
          <p:nvPr/>
        </p:nvSpPr>
        <p:spPr bwMode="auto">
          <a:xfrm>
            <a:off x="2803525" y="193675"/>
            <a:ext cx="5502275"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en-US"/>
              <a:t>SST </a:t>
            </a:r>
            <a:r>
              <a:rPr lang="el-GR"/>
              <a:t>συνολική διακύμανση των Υ από  </a:t>
            </a:r>
          </a:p>
        </p:txBody>
      </p:sp>
      <p:graphicFrame>
        <p:nvGraphicFramePr>
          <p:cNvPr id="324618" name="Object 10"/>
          <p:cNvGraphicFramePr>
            <a:graphicFrameLocks noChangeAspect="1"/>
          </p:cNvGraphicFramePr>
          <p:nvPr/>
        </p:nvGraphicFramePr>
        <p:xfrm>
          <a:off x="7772400" y="152400"/>
          <a:ext cx="381000" cy="457200"/>
        </p:xfrm>
        <a:graphic>
          <a:graphicData uri="http://schemas.openxmlformats.org/presentationml/2006/ole">
            <p:oleObj spid="_x0000_s334863" name="Εξίσωση" r:id="rId7" imgW="139639" imgH="203112" progId="Equation.3">
              <p:embed/>
            </p:oleObj>
          </a:graphicData>
        </a:graphic>
      </p:graphicFrame>
    </p:spTree>
  </p:cSld>
  <p:clrMapOvr>
    <a:masterClrMapping/>
  </p:clrMapOvr>
  <p:transition spd="med">
    <p:random/>
    <p:sndAc>
      <p:stSnd>
        <p:snd r:embed="rId3" name="camera.wav"/>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5" name="Rectangle 3"/>
          <p:cNvSpPr>
            <a:spLocks noGrp="1" noChangeArrowheads="1"/>
          </p:cNvSpPr>
          <p:nvPr>
            <p:ph type="body" sz="half" idx="1"/>
          </p:nvPr>
        </p:nvSpPr>
        <p:spPr>
          <a:xfrm>
            <a:off x="0" y="0"/>
            <a:ext cx="9144000" cy="4114800"/>
          </a:xfrm>
        </p:spPr>
        <p:txBody>
          <a:bodyPr/>
          <a:lstStyle/>
          <a:p>
            <a:pPr algn="just">
              <a:lnSpc>
                <a:spcPct val="90000"/>
              </a:lnSpc>
            </a:pPr>
            <a:r>
              <a:rPr lang="el-GR">
                <a:latin typeface="Bookman Old Style" pitchFamily="18" charset="0"/>
                <a:cs typeface="Times New Roman" pitchFamily="18" charset="0"/>
              </a:rPr>
              <a:t>Το R</a:t>
            </a:r>
            <a:r>
              <a:rPr lang="el-GR" baseline="30000">
                <a:latin typeface="Bookman Old Style" pitchFamily="18" charset="0"/>
                <a:cs typeface="Times New Roman" pitchFamily="18" charset="0"/>
              </a:rPr>
              <a:t>2</a:t>
            </a:r>
            <a:r>
              <a:rPr lang="el-GR">
                <a:latin typeface="Bookman Old Style" pitchFamily="18" charset="0"/>
                <a:cs typeface="Times New Roman" pitchFamily="18" charset="0"/>
              </a:rPr>
              <a:t> </a:t>
            </a:r>
            <a:r>
              <a:rPr lang="el-GR">
                <a:latin typeface="Bookman Old Style" pitchFamily="18" charset="0"/>
              </a:rPr>
              <a:t>=</a:t>
            </a:r>
            <a:r>
              <a:rPr lang="el-GR">
                <a:latin typeface="Bookman Old Style" pitchFamily="18" charset="0"/>
                <a:cs typeface="Times New Roman" pitchFamily="18" charset="0"/>
              </a:rPr>
              <a:t>0,9957</a:t>
            </a:r>
            <a:endParaRPr lang="el-GR" sz="2400">
              <a:latin typeface="Bookman Old Style" pitchFamily="18" charset="0"/>
            </a:endParaRPr>
          </a:p>
          <a:p>
            <a:pPr algn="just">
              <a:lnSpc>
                <a:spcPct val="90000"/>
              </a:lnSpc>
            </a:pPr>
            <a:r>
              <a:rPr lang="el-GR" sz="2400">
                <a:latin typeface="Bookman Old Style" pitchFamily="18" charset="0"/>
                <a:cs typeface="Tahoma" pitchFamily="34" charset="0"/>
              </a:rPr>
              <a:t>Η εκτιμώμενη εξίσωση παλινδρόμησης προσαρμόζεται σε αυτά τα σημεία πολύ καλά. </a:t>
            </a:r>
            <a:endParaRPr lang="el-GR" sz="2400">
              <a:latin typeface="Bookman Old Style" pitchFamily="18" charset="0"/>
            </a:endParaRPr>
          </a:p>
          <a:p>
            <a:pPr algn="just">
              <a:lnSpc>
                <a:spcPct val="90000"/>
              </a:lnSpc>
            </a:pPr>
            <a:r>
              <a:rPr lang="el-GR" sz="2400">
                <a:latin typeface="Bookman Old Style" pitchFamily="18" charset="0"/>
                <a:cs typeface="Tahoma" pitchFamily="34" charset="0"/>
              </a:rPr>
              <a:t>Υπάρχει πάντα η δυνατότητα να αυξήσουμε την τιμή του </a:t>
            </a:r>
            <a:r>
              <a:rPr lang="en-US" sz="2400">
                <a:latin typeface="Bookman Old Style" pitchFamily="18" charset="0"/>
                <a:cs typeface="Tahoma" pitchFamily="34" charset="0"/>
              </a:rPr>
              <a:t>R</a:t>
            </a:r>
            <a:r>
              <a:rPr lang="el-GR" sz="2400" baseline="30000">
                <a:latin typeface="Bookman Old Style" pitchFamily="18" charset="0"/>
                <a:cs typeface="Tahoma" pitchFamily="34" charset="0"/>
              </a:rPr>
              <a:t>2</a:t>
            </a:r>
            <a:r>
              <a:rPr lang="el-GR" sz="2400">
                <a:latin typeface="Bookman Old Style" pitchFamily="18" charset="0"/>
                <a:cs typeface="Tahoma" pitchFamily="34" charset="0"/>
              </a:rPr>
              <a:t> με την προσθήκη περισσότερων ανεξάρτητων μεταβλητών, είτε έχουν κάποια σχέση με την εξαρτημένη μεταβλητή είτε όχι. </a:t>
            </a:r>
            <a:endParaRPr lang="el-GR" sz="2400">
              <a:latin typeface="Bookman Old Style" pitchFamily="18" charset="0"/>
            </a:endParaRPr>
          </a:p>
          <a:p>
            <a:pPr algn="just">
              <a:lnSpc>
                <a:spcPct val="90000"/>
              </a:lnSpc>
            </a:pPr>
            <a:r>
              <a:rPr lang="en-US" sz="2400">
                <a:latin typeface="Bookman Old Style" pitchFamily="18" charset="0"/>
                <a:cs typeface="Tahoma" pitchFamily="34" charset="0"/>
              </a:rPr>
              <a:t>Για να είναι αξιόπιστα τα αποτελέσματα της παλινδρόμησης θα πρέπει το πλήθος των παρατηρήσεων να είναι σημαντικά μεγαλύτερο από το πλήθος των συντελεστών που προσπαθούμε να εκτιμήσουμε. </a:t>
            </a:r>
            <a:endParaRPr lang="el-GR" sz="2400">
              <a:latin typeface="Bookman Old Style" pitchFamily="18" charset="0"/>
            </a:endParaRPr>
          </a:p>
          <a:p>
            <a:pPr algn="just">
              <a:lnSpc>
                <a:spcPct val="90000"/>
              </a:lnSpc>
            </a:pPr>
            <a:r>
              <a:rPr lang="el-GR" sz="2400">
                <a:latin typeface="Bookman Old Style" pitchFamily="18" charset="0"/>
                <a:cs typeface="Tahoma" pitchFamily="34" charset="0"/>
              </a:rPr>
              <a:t>Έτσι, μερικές φορές συνιστάται ο υπολογισμός του προσαρμοσμένου </a:t>
            </a:r>
            <a:r>
              <a:rPr lang="en-US" sz="2400">
                <a:latin typeface="Bookman Old Style" pitchFamily="18" charset="0"/>
                <a:cs typeface="Tahoma" pitchFamily="34" charset="0"/>
              </a:rPr>
              <a:t>R</a:t>
            </a:r>
            <a:r>
              <a:rPr lang="el-GR" sz="2400" baseline="30000">
                <a:latin typeface="Bookman Old Style" pitchFamily="18" charset="0"/>
                <a:cs typeface="Tahoma" pitchFamily="34" charset="0"/>
              </a:rPr>
              <a:t>2</a:t>
            </a:r>
            <a:r>
              <a:rPr lang="el-GR" sz="2400">
                <a:latin typeface="Bookman Old Style" pitchFamily="18" charset="0"/>
                <a:cs typeface="Tahoma" pitchFamily="34" charset="0"/>
              </a:rPr>
              <a:t>:</a:t>
            </a:r>
            <a:endParaRPr lang="el-GR" sz="2400">
              <a:latin typeface="Bookman Old Style" pitchFamily="18" charset="0"/>
              <a:cs typeface="Times New Roman" pitchFamily="18" charset="0"/>
            </a:endParaRPr>
          </a:p>
          <a:p>
            <a:pPr>
              <a:lnSpc>
                <a:spcPct val="90000"/>
              </a:lnSpc>
            </a:pPr>
            <a:endParaRPr lang="el-GR" sz="2400"/>
          </a:p>
        </p:txBody>
      </p:sp>
      <p:graphicFrame>
        <p:nvGraphicFramePr>
          <p:cNvPr id="325636" name="Object 4"/>
          <p:cNvGraphicFramePr>
            <a:graphicFrameLocks noChangeAspect="1"/>
          </p:cNvGraphicFramePr>
          <p:nvPr>
            <p:ph type="clipArt" sz="half" idx="2"/>
          </p:nvPr>
        </p:nvGraphicFramePr>
        <p:xfrm>
          <a:off x="3352800" y="4343400"/>
          <a:ext cx="5562600" cy="914400"/>
        </p:xfrm>
        <a:graphic>
          <a:graphicData uri="http://schemas.openxmlformats.org/presentationml/2006/ole">
            <p:oleObj spid="_x0000_s325640" name="Εξίσωση" r:id="rId4" imgW="2590800" imgH="419100" progId="Equation.3">
              <p:embed/>
            </p:oleObj>
          </a:graphicData>
        </a:graphic>
      </p:graphicFrame>
      <p:sp>
        <p:nvSpPr>
          <p:cNvPr id="325637" name="Text Box 5"/>
          <p:cNvSpPr txBox="1">
            <a:spLocks noChangeArrowheads="1"/>
          </p:cNvSpPr>
          <p:nvPr/>
        </p:nvSpPr>
        <p:spPr bwMode="auto">
          <a:xfrm>
            <a:off x="0" y="5334000"/>
            <a:ext cx="8990013" cy="15525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l-GR">
                <a:cs typeface="Times New Roman" pitchFamily="18" charset="0"/>
              </a:rPr>
              <a:t>Το προσαρμοσμένο </a:t>
            </a:r>
            <a:r>
              <a:rPr lang="en-US">
                <a:cs typeface="Times New Roman" pitchFamily="18" charset="0"/>
              </a:rPr>
              <a:t>R</a:t>
            </a:r>
            <a:r>
              <a:rPr lang="el-GR" baseline="30000">
                <a:cs typeface="Times New Roman" pitchFamily="18" charset="0"/>
              </a:rPr>
              <a:t>2</a:t>
            </a:r>
            <a:r>
              <a:rPr lang="el-GR">
                <a:cs typeface="Times New Roman" pitchFamily="18" charset="0"/>
              </a:rPr>
              <a:t> δεν αυξάνεται αναγκαστικά μετά την προσθήκη </a:t>
            </a:r>
            <a:endParaRPr lang="el-GR"/>
          </a:p>
          <a:p>
            <a:r>
              <a:rPr lang="el-GR">
                <a:cs typeface="Times New Roman" pitchFamily="18" charset="0"/>
              </a:rPr>
              <a:t>άλλης μιας μεταβλητής επειδή κάτι τέτοιο θα αυξήσει την τιμή του </a:t>
            </a:r>
            <a:r>
              <a:rPr lang="en-US">
                <a:cs typeface="Times New Roman" pitchFamily="18" charset="0"/>
              </a:rPr>
              <a:t>m</a:t>
            </a:r>
            <a:r>
              <a:rPr lang="el-GR">
                <a:cs typeface="Times New Roman" pitchFamily="18" charset="0"/>
              </a:rPr>
              <a:t>. </a:t>
            </a:r>
            <a:endParaRPr lang="el-GR"/>
          </a:p>
          <a:p>
            <a:r>
              <a:rPr lang="el-GR">
                <a:cs typeface="Times New Roman" pitchFamily="18" charset="0"/>
              </a:rPr>
              <a:t>Για το παράδειγμά μας το προσαρμοσμένο </a:t>
            </a:r>
            <a:r>
              <a:rPr lang="en-US">
                <a:cs typeface="Times New Roman" pitchFamily="18" charset="0"/>
              </a:rPr>
              <a:t>R</a:t>
            </a:r>
            <a:r>
              <a:rPr lang="el-GR" baseline="30000">
                <a:cs typeface="Times New Roman" pitchFamily="18" charset="0"/>
              </a:rPr>
              <a:t>2</a:t>
            </a:r>
            <a:r>
              <a:rPr lang="el-GR">
                <a:cs typeface="Times New Roman" pitchFamily="18" charset="0"/>
              </a:rPr>
              <a:t> όπως δίνεται από τον </a:t>
            </a:r>
            <a:endParaRPr lang="el-GR"/>
          </a:p>
          <a:p>
            <a:r>
              <a:rPr lang="el-GR">
                <a:cs typeface="Times New Roman" pitchFamily="18" charset="0"/>
              </a:rPr>
              <a:t>πίνακα αποτελεσμάτων του </a:t>
            </a:r>
            <a:r>
              <a:rPr lang="en-US">
                <a:cs typeface="Times New Roman" pitchFamily="18" charset="0"/>
              </a:rPr>
              <a:t>EXCEL</a:t>
            </a:r>
            <a:r>
              <a:rPr lang="el-GR">
                <a:cs typeface="Times New Roman" pitchFamily="18" charset="0"/>
              </a:rPr>
              <a:t> είναι 0,994992483</a:t>
            </a:r>
            <a:r>
              <a:rPr lang="el-GR"/>
              <a:t> </a:t>
            </a:r>
          </a:p>
        </p:txBody>
      </p:sp>
    </p:spTree>
  </p:cSld>
  <p:clrMapOvr>
    <a:masterClrMapping/>
  </p:clrMapOvr>
  <p:transition spd="med">
    <p:random/>
    <p:sndAc>
      <p:stSnd>
        <p:snd r:embed="rId3" name="camera.wav"/>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Rectangle 2"/>
          <p:cNvSpPr>
            <a:spLocks noGrp="1" noChangeArrowheads="1"/>
          </p:cNvSpPr>
          <p:nvPr>
            <p:ph type="title"/>
          </p:nvPr>
        </p:nvSpPr>
        <p:spPr>
          <a:xfrm>
            <a:off x="0" y="0"/>
            <a:ext cx="9144000" cy="1143000"/>
          </a:xfrm>
        </p:spPr>
        <p:txBody>
          <a:bodyPr/>
          <a:lstStyle/>
          <a:p>
            <a:r>
              <a:rPr lang="el-GR" b="1">
                <a:cs typeface="Times New Roman" pitchFamily="18" charset="0"/>
              </a:rPr>
              <a:t>ΤΟ ΣΤΑΤΙΣΤΙΚΟ ΣΤΟΙΧΕΙΟ </a:t>
            </a:r>
            <a:r>
              <a:rPr lang="en-US" b="1">
                <a:cs typeface="Times New Roman" pitchFamily="18" charset="0"/>
              </a:rPr>
              <a:t>F</a:t>
            </a:r>
            <a:r>
              <a:rPr lang="el-GR"/>
              <a:t> </a:t>
            </a:r>
          </a:p>
        </p:txBody>
      </p:sp>
      <p:sp>
        <p:nvSpPr>
          <p:cNvPr id="326659" name="Rectangle 3"/>
          <p:cNvSpPr>
            <a:spLocks noGrp="1" noChangeArrowheads="1"/>
          </p:cNvSpPr>
          <p:nvPr>
            <p:ph type="body" sz="half" idx="1"/>
          </p:nvPr>
        </p:nvSpPr>
        <p:spPr>
          <a:xfrm>
            <a:off x="0" y="1143000"/>
            <a:ext cx="9144000" cy="5715000"/>
          </a:xfrm>
        </p:spPr>
        <p:txBody>
          <a:bodyPr/>
          <a:lstStyle/>
          <a:p>
            <a:pPr algn="just"/>
            <a:r>
              <a:rPr lang="el-GR" sz="2800">
                <a:latin typeface="Bookman Old Style" pitchFamily="18" charset="0"/>
                <a:cs typeface="Tahoma" pitchFamily="34" charset="0"/>
              </a:rPr>
              <a:t>Μ</a:t>
            </a:r>
            <a:r>
              <a:rPr lang="en-US" sz="2800">
                <a:latin typeface="Bookman Old Style" pitchFamily="18" charset="0"/>
                <a:cs typeface="Tahoma" pitchFamily="34" charset="0"/>
              </a:rPr>
              <a:t>ηδενική υπόθεση:</a:t>
            </a:r>
            <a:r>
              <a:rPr lang="el-GR" sz="2800">
                <a:latin typeface="Bookman Old Style" pitchFamily="18" charset="0"/>
              </a:rPr>
              <a:t> δεν υπάρχει σχέση μεταξύ ανεξάρτητων και εξαρτημένης μεταβλητής</a:t>
            </a:r>
          </a:p>
          <a:p>
            <a:pPr algn="just"/>
            <a:r>
              <a:rPr lang="en-US" sz="2800">
                <a:latin typeface="Bookman Old Style" pitchFamily="18" charset="0"/>
                <a:cs typeface="Tahoma" pitchFamily="34" charset="0"/>
              </a:rPr>
              <a:t>H</a:t>
            </a:r>
            <a:r>
              <a:rPr lang="en-US" sz="2800" baseline="-30000">
                <a:latin typeface="Bookman Old Style" pitchFamily="18" charset="0"/>
                <a:cs typeface="Tahoma" pitchFamily="34" charset="0"/>
              </a:rPr>
              <a:t>0</a:t>
            </a:r>
            <a:r>
              <a:rPr lang="en-US" sz="2800">
                <a:latin typeface="Bookman Old Style" pitchFamily="18" charset="0"/>
                <a:cs typeface="Tahoma" pitchFamily="34" charset="0"/>
              </a:rPr>
              <a:t>: b</a:t>
            </a:r>
            <a:r>
              <a:rPr lang="en-US" sz="2800" baseline="-30000">
                <a:latin typeface="Bookman Old Style" pitchFamily="18" charset="0"/>
                <a:cs typeface="Tahoma" pitchFamily="34" charset="0"/>
              </a:rPr>
              <a:t>1</a:t>
            </a:r>
            <a:r>
              <a:rPr lang="en-US" sz="2800">
                <a:latin typeface="Bookman Old Style" pitchFamily="18" charset="0"/>
                <a:cs typeface="Tahoma" pitchFamily="34" charset="0"/>
              </a:rPr>
              <a:t> = …=b</a:t>
            </a:r>
            <a:r>
              <a:rPr lang="en-US" sz="2800" baseline="-30000">
                <a:latin typeface="Bookman Old Style" pitchFamily="18" charset="0"/>
                <a:cs typeface="Tahoma" pitchFamily="34" charset="0"/>
              </a:rPr>
              <a:t>m</a:t>
            </a:r>
            <a:r>
              <a:rPr lang="en-US" sz="2800">
                <a:latin typeface="Bookman Old Style" pitchFamily="18" charset="0"/>
                <a:cs typeface="Tahoma" pitchFamily="34" charset="0"/>
              </a:rPr>
              <a:t> = 0</a:t>
            </a:r>
            <a:endParaRPr lang="el-GR" sz="2800">
              <a:latin typeface="Bookman Old Style" pitchFamily="18" charset="0"/>
              <a:cs typeface="Times New Roman" pitchFamily="18" charset="0"/>
            </a:endParaRPr>
          </a:p>
          <a:p>
            <a:pPr algn="just"/>
            <a:r>
              <a:rPr lang="el-GR" sz="2800">
                <a:latin typeface="Bookman Old Style" pitchFamily="18" charset="0"/>
              </a:rPr>
              <a:t>Η</a:t>
            </a:r>
            <a:r>
              <a:rPr lang="el-GR" sz="2800">
                <a:latin typeface="Bookman Old Style" pitchFamily="18" charset="0"/>
                <a:cs typeface="Tahoma" pitchFamily="34" charset="0"/>
              </a:rPr>
              <a:t> πραγματική τιμή των συντελεστών και των m ανεξάρτητων μεταβλητών είναι μηδέν. </a:t>
            </a:r>
            <a:endParaRPr lang="el-GR" sz="2800">
              <a:latin typeface="Bookman Old Style" pitchFamily="18" charset="0"/>
            </a:endParaRPr>
          </a:p>
          <a:p>
            <a:pPr algn="just"/>
            <a:r>
              <a:rPr lang="en-US" sz="2800">
                <a:latin typeface="Bookman Old Style" pitchFamily="18" charset="0"/>
                <a:cs typeface="Tahoma" pitchFamily="34" charset="0"/>
              </a:rPr>
              <a:t>Για να ελέγξουμε αυτή την υπόθεση</a:t>
            </a:r>
            <a:endParaRPr lang="el-GR" sz="2800">
              <a:latin typeface="Bookman Old Style" pitchFamily="18" charset="0"/>
              <a:cs typeface="Tahoma" pitchFamily="34" charset="0"/>
            </a:endParaRPr>
          </a:p>
        </p:txBody>
      </p:sp>
      <p:graphicFrame>
        <p:nvGraphicFramePr>
          <p:cNvPr id="326661" name="Object 5"/>
          <p:cNvGraphicFramePr>
            <a:graphicFrameLocks noChangeAspect="1"/>
          </p:cNvGraphicFramePr>
          <p:nvPr/>
        </p:nvGraphicFramePr>
        <p:xfrm>
          <a:off x="0" y="4038600"/>
          <a:ext cx="7086600" cy="2286000"/>
        </p:xfrm>
        <a:graphic>
          <a:graphicData uri="http://schemas.openxmlformats.org/presentationml/2006/ole">
            <p:oleObj spid="_x0000_s326664" name="Εξίσωση" r:id="rId4" imgW="2933700" imgH="965200" progId="Equation.3">
              <p:embed/>
            </p:oleObj>
          </a:graphicData>
        </a:graphic>
      </p:graphicFrame>
    </p:spTree>
  </p:cSld>
  <p:clrMapOvr>
    <a:masterClrMapping/>
  </p:clrMapOvr>
  <p:transition spd="med">
    <p:random/>
    <p:sndAc>
      <p:stSnd>
        <p:snd r:embed="rId3" name="camera.wav"/>
      </p:stSnd>
    </p:sndAc>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Rectangle 2"/>
          <p:cNvSpPr>
            <a:spLocks noGrp="1" noChangeArrowheads="1"/>
          </p:cNvSpPr>
          <p:nvPr>
            <p:ph type="title"/>
          </p:nvPr>
        </p:nvSpPr>
        <p:spPr>
          <a:xfrm>
            <a:off x="0" y="0"/>
            <a:ext cx="9144000" cy="1143000"/>
          </a:xfrm>
        </p:spPr>
        <p:txBody>
          <a:bodyPr/>
          <a:lstStyle/>
          <a:p>
            <a:r>
              <a:rPr lang="el-GR" b="1">
                <a:cs typeface="Times New Roman" pitchFamily="18" charset="0"/>
              </a:rPr>
              <a:t>ΤΟ ΣΤΑΤΙΣΤΙΚΟ ΣΤΟΙΧΕΙΟ </a:t>
            </a:r>
            <a:r>
              <a:rPr lang="en-US" b="1">
                <a:cs typeface="Times New Roman" pitchFamily="18" charset="0"/>
              </a:rPr>
              <a:t>F</a:t>
            </a:r>
            <a:r>
              <a:rPr lang="el-GR"/>
              <a:t> </a:t>
            </a:r>
          </a:p>
        </p:txBody>
      </p:sp>
      <p:sp>
        <p:nvSpPr>
          <p:cNvPr id="327683" name="Rectangle 3"/>
          <p:cNvSpPr>
            <a:spLocks noGrp="1" noChangeArrowheads="1"/>
          </p:cNvSpPr>
          <p:nvPr>
            <p:ph type="body" sz="half" idx="1"/>
          </p:nvPr>
        </p:nvSpPr>
        <p:spPr>
          <a:xfrm>
            <a:off x="0" y="1143000"/>
            <a:ext cx="9144000" cy="5715000"/>
          </a:xfrm>
        </p:spPr>
        <p:txBody>
          <a:bodyPr/>
          <a:lstStyle/>
          <a:p>
            <a:pPr algn="just"/>
            <a:r>
              <a:rPr lang="el-GR" sz="2800">
                <a:latin typeface="Bookman Old Style" pitchFamily="18" charset="0"/>
                <a:cs typeface="Tahoma" pitchFamily="34" charset="0"/>
              </a:rPr>
              <a:t>Όπου: n = Το πλήθος παρατηρήσεων (x</a:t>
            </a:r>
            <a:r>
              <a:rPr lang="en-US" sz="2800" baseline="-30000">
                <a:latin typeface="Bookman Old Style" pitchFamily="18" charset="0"/>
                <a:cs typeface="Tahoma" pitchFamily="34" charset="0"/>
              </a:rPr>
              <a:t>i</a:t>
            </a:r>
            <a:r>
              <a:rPr lang="el-GR" sz="2800">
                <a:latin typeface="Bookman Old Style" pitchFamily="18" charset="0"/>
                <a:cs typeface="Tahoma" pitchFamily="34" charset="0"/>
              </a:rPr>
              <a:t>, γ</a:t>
            </a:r>
            <a:r>
              <a:rPr lang="en-US" sz="2800" baseline="-30000">
                <a:latin typeface="Bookman Old Style" pitchFamily="18" charset="0"/>
                <a:cs typeface="Tahoma" pitchFamily="34" charset="0"/>
              </a:rPr>
              <a:t>i</a:t>
            </a:r>
            <a:r>
              <a:rPr lang="el-GR" sz="2800">
                <a:latin typeface="Bookman Old Style" pitchFamily="18" charset="0"/>
                <a:cs typeface="Tahoma" pitchFamily="34" charset="0"/>
              </a:rPr>
              <a:t>)</a:t>
            </a:r>
            <a:endParaRPr lang="el-GR" sz="2800">
              <a:latin typeface="Bookman Old Style" pitchFamily="18" charset="0"/>
              <a:cs typeface="Times New Roman" pitchFamily="18" charset="0"/>
            </a:endParaRPr>
          </a:p>
          <a:p>
            <a:pPr algn="just"/>
            <a:r>
              <a:rPr lang="el-GR" sz="2800">
                <a:latin typeface="Bookman Old Style" pitchFamily="18" charset="0"/>
                <a:cs typeface="Tahoma" pitchFamily="34" charset="0"/>
              </a:rPr>
              <a:t>           </a:t>
            </a:r>
            <a:r>
              <a:rPr lang="en-US" sz="2800">
                <a:latin typeface="Bookman Old Style" pitchFamily="18" charset="0"/>
                <a:cs typeface="Tahoma" pitchFamily="34" charset="0"/>
              </a:rPr>
              <a:t>m</a:t>
            </a:r>
            <a:r>
              <a:rPr lang="el-GR" sz="2800">
                <a:latin typeface="Bookman Old Style" pitchFamily="18" charset="0"/>
                <a:cs typeface="Tahoma" pitchFamily="34" charset="0"/>
              </a:rPr>
              <a:t>= αριθμός των παραμέτρων </a:t>
            </a:r>
            <a:endParaRPr lang="el-GR" sz="2800">
              <a:latin typeface="Bookman Old Style" pitchFamily="18" charset="0"/>
              <a:cs typeface="Times New Roman" pitchFamily="18" charset="0"/>
            </a:endParaRPr>
          </a:p>
          <a:p>
            <a:pPr algn="just"/>
            <a:r>
              <a:rPr lang="el-GR" sz="2800">
                <a:latin typeface="Bookman Old Style" pitchFamily="18" charset="0"/>
                <a:cs typeface="Tahoma" pitchFamily="34" charset="0"/>
              </a:rPr>
              <a:t>           </a:t>
            </a:r>
            <a:r>
              <a:rPr lang="en-US" sz="2800">
                <a:latin typeface="Bookman Old Style" pitchFamily="18" charset="0"/>
                <a:cs typeface="Tahoma" pitchFamily="34" charset="0"/>
              </a:rPr>
              <a:t>m</a:t>
            </a:r>
            <a:r>
              <a:rPr lang="el-GR" sz="2800">
                <a:latin typeface="Bookman Old Style" pitchFamily="18" charset="0"/>
                <a:cs typeface="Tahoma" pitchFamily="34" charset="0"/>
              </a:rPr>
              <a:t>-1 = αριθμός ανεξάρτητων μεταβλητών</a:t>
            </a:r>
            <a:endParaRPr lang="el-GR" sz="2800">
              <a:latin typeface="Bookman Old Style" pitchFamily="18" charset="0"/>
              <a:cs typeface="Times New Roman" pitchFamily="18" charset="0"/>
            </a:endParaRPr>
          </a:p>
          <a:p>
            <a:pPr algn="just"/>
            <a:r>
              <a:rPr lang="el-GR" sz="2800">
                <a:latin typeface="Bookman Old Style" pitchFamily="18" charset="0"/>
                <a:cs typeface="Tahoma" pitchFamily="34" charset="0"/>
              </a:rPr>
              <a:t>Βαθμοί ελευθερίας είναι: m-1 για τον αριθμητή </a:t>
            </a:r>
            <a:r>
              <a:rPr lang="el-GR" sz="2800">
                <a:latin typeface="Bookman Old Style" pitchFamily="18" charset="0"/>
                <a:cs typeface="Times New Roman" pitchFamily="18" charset="0"/>
              </a:rPr>
              <a:t>                           </a:t>
            </a:r>
            <a:r>
              <a:rPr lang="el-GR" sz="2800">
                <a:latin typeface="Bookman Old Style" pitchFamily="18" charset="0"/>
              </a:rPr>
              <a:t>         </a:t>
            </a:r>
          </a:p>
          <a:p>
            <a:pPr algn="just"/>
            <a:r>
              <a:rPr lang="el-GR" sz="2800">
                <a:latin typeface="Bookman Old Style" pitchFamily="18" charset="0"/>
              </a:rPr>
              <a:t>                                   </a:t>
            </a:r>
            <a:r>
              <a:rPr lang="en-US" sz="2800">
                <a:latin typeface="Bookman Old Style" pitchFamily="18" charset="0"/>
                <a:cs typeface="Tahoma" pitchFamily="34" charset="0"/>
              </a:rPr>
              <a:t>n</a:t>
            </a:r>
            <a:r>
              <a:rPr lang="el-GR" sz="2800">
                <a:latin typeface="Bookman Old Style" pitchFamily="18" charset="0"/>
                <a:cs typeface="Tahoma" pitchFamily="34" charset="0"/>
              </a:rPr>
              <a:t>-m για τον παρανομαστή </a:t>
            </a:r>
          </a:p>
        </p:txBody>
      </p:sp>
      <p:graphicFrame>
        <p:nvGraphicFramePr>
          <p:cNvPr id="327684" name="Object 4"/>
          <p:cNvGraphicFramePr>
            <a:graphicFrameLocks noChangeAspect="1"/>
          </p:cNvGraphicFramePr>
          <p:nvPr/>
        </p:nvGraphicFramePr>
        <p:xfrm>
          <a:off x="0" y="4038600"/>
          <a:ext cx="6934200" cy="2209800"/>
        </p:xfrm>
        <a:graphic>
          <a:graphicData uri="http://schemas.openxmlformats.org/presentationml/2006/ole">
            <p:oleObj spid="_x0000_s327687" name="Εξίσωση" r:id="rId4" imgW="2933700" imgH="965200" progId="Equation.3">
              <p:embed/>
            </p:oleObj>
          </a:graphicData>
        </a:graphic>
      </p:graphicFrame>
    </p:spTree>
  </p:cSld>
  <p:clrMapOvr>
    <a:masterClrMapping/>
  </p:clrMapOvr>
  <p:transition spd="med">
    <p:random/>
    <p:sndAc>
      <p:stSnd>
        <p:snd r:embed="rId3" name="camera.wav"/>
      </p:st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Rectangle 2"/>
          <p:cNvSpPr>
            <a:spLocks noGrp="1" noChangeArrowheads="1"/>
          </p:cNvSpPr>
          <p:nvPr>
            <p:ph/>
          </p:nvPr>
        </p:nvSpPr>
        <p:spPr>
          <a:xfrm>
            <a:off x="0" y="0"/>
            <a:ext cx="9144000" cy="6858000"/>
          </a:xfrm>
        </p:spPr>
        <p:txBody>
          <a:bodyPr/>
          <a:lstStyle/>
          <a:p>
            <a:pPr algn="just"/>
            <a:r>
              <a:rPr lang="el-GR" sz="2800" dirty="0">
                <a:latin typeface="Bookman Old Style" pitchFamily="18" charset="0"/>
                <a:cs typeface="Tahoma" pitchFamily="34" charset="0"/>
              </a:rPr>
              <a:t>Εάν το υπολογιζόμενο κατ' αυτόν τον τρόπο </a:t>
            </a:r>
            <a:r>
              <a:rPr lang="en-US" sz="2800" dirty="0">
                <a:latin typeface="Bookman Old Style" pitchFamily="18" charset="0"/>
                <a:cs typeface="Tahoma" pitchFamily="34" charset="0"/>
              </a:rPr>
              <a:t>F</a:t>
            </a:r>
            <a:r>
              <a:rPr lang="el-GR" sz="2800" dirty="0">
                <a:latin typeface="Bookman Old Style" pitchFamily="18" charset="0"/>
                <a:cs typeface="Tahoma" pitchFamily="34" charset="0"/>
              </a:rPr>
              <a:t> είναι μεγαλύτερο από το "κρίσιμο </a:t>
            </a:r>
            <a:r>
              <a:rPr lang="el-GR" sz="2800" dirty="0" err="1" smtClean="0">
                <a:latin typeface="Bookman Old Style" pitchFamily="18" charset="0"/>
                <a:cs typeface="Tahoma" pitchFamily="34" charset="0"/>
              </a:rPr>
              <a:t>F</a:t>
            </a:r>
            <a:r>
              <a:rPr lang="el-GR" sz="2800" baseline="-30000" dirty="0" err="1" smtClean="0">
                <a:latin typeface="Bookman Old Style" pitchFamily="18" charset="0"/>
                <a:cs typeface="Tahoma" pitchFamily="34" charset="0"/>
              </a:rPr>
              <a:t>α</a:t>
            </a:r>
            <a:r>
              <a:rPr lang="el-GR" sz="2800" dirty="0" smtClean="0">
                <a:latin typeface="Bookman Old Style" pitchFamily="18" charset="0"/>
                <a:cs typeface="Tahoma" pitchFamily="34" charset="0"/>
              </a:rPr>
              <a:t>“</a:t>
            </a:r>
            <a:r>
              <a:rPr lang="en-US" sz="2800" dirty="0" smtClean="0">
                <a:latin typeface="Bookman Old Style" pitchFamily="18" charset="0"/>
                <a:cs typeface="Tahoma" pitchFamily="34" charset="0"/>
              </a:rPr>
              <a:t>,</a:t>
            </a:r>
            <a:r>
              <a:rPr lang="el-GR" sz="2800" dirty="0" smtClean="0">
                <a:latin typeface="Bookman Old Style" pitchFamily="18" charset="0"/>
                <a:cs typeface="Tahoma" pitchFamily="34" charset="0"/>
              </a:rPr>
              <a:t> τότε </a:t>
            </a:r>
            <a:r>
              <a:rPr lang="el-GR" sz="2800" dirty="0">
                <a:latin typeface="Bookman Old Style" pitchFamily="18" charset="0"/>
                <a:cs typeface="Tahoma" pitchFamily="34" charset="0"/>
              </a:rPr>
              <a:t>απορρίπτουμε την βασική υπόθεση. </a:t>
            </a:r>
            <a:endParaRPr lang="el-GR" sz="2800" dirty="0">
              <a:latin typeface="Bookman Old Style" pitchFamily="18" charset="0"/>
              <a:cs typeface="Times New Roman" pitchFamily="18" charset="0"/>
            </a:endParaRPr>
          </a:p>
          <a:p>
            <a:pPr algn="just"/>
            <a:r>
              <a:rPr lang="el-GR" sz="2800" dirty="0">
                <a:latin typeface="Bookman Old Style" pitchFamily="18" charset="0"/>
                <a:cs typeface="Tahoma" pitchFamily="34" charset="0"/>
              </a:rPr>
              <a:t>Αν η μηδενική υπόθεση είναι αληθής, τότε αυτό το στατιστικό στοιχείο θα έχει κατανομή </a:t>
            </a:r>
            <a:r>
              <a:rPr lang="en-US" sz="2800" dirty="0">
                <a:latin typeface="Bookman Old Style" pitchFamily="18" charset="0"/>
                <a:cs typeface="Tahoma" pitchFamily="34" charset="0"/>
              </a:rPr>
              <a:t>F</a:t>
            </a:r>
            <a:r>
              <a:rPr lang="el-GR" sz="2800" dirty="0">
                <a:latin typeface="Bookman Old Style" pitchFamily="18" charset="0"/>
                <a:cs typeface="Tahoma" pitchFamily="34" charset="0"/>
              </a:rPr>
              <a:t> με </a:t>
            </a:r>
            <a:r>
              <a:rPr lang="en-US" sz="2800" dirty="0">
                <a:latin typeface="Bookman Old Style" pitchFamily="18" charset="0"/>
                <a:cs typeface="Tahoma" pitchFamily="34" charset="0"/>
              </a:rPr>
              <a:t>m</a:t>
            </a:r>
            <a:r>
              <a:rPr lang="el-GR" sz="2800" dirty="0">
                <a:latin typeface="Bookman Old Style" pitchFamily="18" charset="0"/>
                <a:cs typeface="Tahoma" pitchFamily="34" charset="0"/>
              </a:rPr>
              <a:t>-1 βαθμούς ελευθερίας στον αριθμητή και n-m βαθμούς ελευθερίας στον παρονομαστή και θα είναι μικρότερο του </a:t>
            </a:r>
            <a:r>
              <a:rPr lang="en-US" sz="2800" dirty="0">
                <a:latin typeface="Bookman Old Style" pitchFamily="18" charset="0"/>
                <a:cs typeface="Tahoma" pitchFamily="34" charset="0"/>
              </a:rPr>
              <a:t>F</a:t>
            </a:r>
            <a:r>
              <a:rPr lang="el-GR" sz="2800" baseline="-25000" dirty="0">
                <a:latin typeface="Bookman Old Style" pitchFamily="18" charset="0"/>
              </a:rPr>
              <a:t>α</a:t>
            </a:r>
            <a:r>
              <a:rPr lang="el-GR" sz="2800" dirty="0">
                <a:latin typeface="Bookman Old Style" pitchFamily="18" charset="0"/>
                <a:cs typeface="Tahoma" pitchFamily="34" charset="0"/>
              </a:rPr>
              <a:t>. </a:t>
            </a:r>
            <a:endParaRPr lang="el-GR" sz="2800" dirty="0">
              <a:latin typeface="Bookman Old Style" pitchFamily="18" charset="0"/>
            </a:endParaRPr>
          </a:p>
          <a:p>
            <a:pPr algn="just"/>
            <a:r>
              <a:rPr lang="en-US" sz="2800" dirty="0">
                <a:latin typeface="Bookman Old Style" pitchFamily="18" charset="0"/>
                <a:cs typeface="Tahoma" pitchFamily="34" charset="0"/>
              </a:rPr>
              <a:t>n</a:t>
            </a:r>
            <a:r>
              <a:rPr lang="el-GR" sz="2800" dirty="0">
                <a:latin typeface="Bookman Old Style" pitchFamily="18" charset="0"/>
                <a:cs typeface="Tahoma" pitchFamily="34" charset="0"/>
              </a:rPr>
              <a:t> είναι το πλήθος των παρατηρήσεων και </a:t>
            </a:r>
            <a:endParaRPr lang="el-GR" sz="2800" dirty="0">
              <a:latin typeface="Bookman Old Style" pitchFamily="18" charset="0"/>
            </a:endParaRPr>
          </a:p>
          <a:p>
            <a:pPr algn="just"/>
            <a:r>
              <a:rPr lang="el-GR" sz="2800" dirty="0">
                <a:latin typeface="Bookman Old Style" pitchFamily="18" charset="0"/>
                <a:cs typeface="Tahoma" pitchFamily="34" charset="0"/>
              </a:rPr>
              <a:t>m-1 το πλήθος των ανεξάρτητων μεταβλητών. </a:t>
            </a:r>
          </a:p>
        </p:txBody>
      </p:sp>
    </p:spTree>
  </p:cSld>
  <p:clrMapOvr>
    <a:masterClrMapping/>
  </p:clrMapOvr>
  <p:transition spd="med">
    <p:random/>
    <p:sndAc>
      <p:stSnd>
        <p:snd r:embed="rId2" name="camera.wav"/>
      </p:stSnd>
    </p:sndAc>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9731" name="Object 3"/>
          <p:cNvGraphicFramePr>
            <a:graphicFrameLocks noChangeAspect="1"/>
          </p:cNvGraphicFramePr>
          <p:nvPr>
            <p:ph type="clipArt" sz="half" idx="1"/>
          </p:nvPr>
        </p:nvGraphicFramePr>
        <p:xfrm>
          <a:off x="0" y="0"/>
          <a:ext cx="9144000" cy="1905000"/>
        </p:xfrm>
        <a:graphic>
          <a:graphicData uri="http://schemas.openxmlformats.org/presentationml/2006/ole">
            <p:oleObj spid="_x0000_s329747" name="Φύλλο εργασίας" r:id="rId4" imgW="5676480" imgH="1037160" progId="Excel.Sheet.8">
              <p:embed/>
            </p:oleObj>
          </a:graphicData>
        </a:graphic>
      </p:graphicFrame>
      <p:graphicFrame>
        <p:nvGraphicFramePr>
          <p:cNvPr id="329733" name="Object 5"/>
          <p:cNvGraphicFramePr>
            <a:graphicFrameLocks noChangeAspect="1"/>
          </p:cNvGraphicFramePr>
          <p:nvPr/>
        </p:nvGraphicFramePr>
        <p:xfrm>
          <a:off x="0" y="2057400"/>
          <a:ext cx="5638800" cy="1066800"/>
        </p:xfrm>
        <a:graphic>
          <a:graphicData uri="http://schemas.openxmlformats.org/presentationml/2006/ole">
            <p:oleObj spid="_x0000_s329748" name="Εξίσωση" r:id="rId5" imgW="2552700" imgH="508000" progId="Equation.3">
              <p:embed/>
            </p:oleObj>
          </a:graphicData>
        </a:graphic>
      </p:graphicFrame>
      <p:graphicFrame>
        <p:nvGraphicFramePr>
          <p:cNvPr id="329734" name="Object 6"/>
          <p:cNvGraphicFramePr>
            <a:graphicFrameLocks noChangeAspect="1"/>
          </p:cNvGraphicFramePr>
          <p:nvPr/>
        </p:nvGraphicFramePr>
        <p:xfrm>
          <a:off x="198438" y="3429000"/>
          <a:ext cx="3884612" cy="990600"/>
        </p:xfrm>
        <a:graphic>
          <a:graphicData uri="http://schemas.openxmlformats.org/presentationml/2006/ole">
            <p:oleObj spid="_x0000_s329749" name="Εξίσωση" r:id="rId6" imgW="1688367" imgH="482391" progId="Equation.3">
              <p:embed/>
            </p:oleObj>
          </a:graphicData>
        </a:graphic>
      </p:graphicFrame>
      <p:graphicFrame>
        <p:nvGraphicFramePr>
          <p:cNvPr id="329736" name="Object 8"/>
          <p:cNvGraphicFramePr>
            <a:graphicFrameLocks noChangeAspect="1"/>
          </p:cNvGraphicFramePr>
          <p:nvPr/>
        </p:nvGraphicFramePr>
        <p:xfrm>
          <a:off x="228600" y="4191000"/>
          <a:ext cx="7543800" cy="2438400"/>
        </p:xfrm>
        <a:graphic>
          <a:graphicData uri="http://schemas.openxmlformats.org/presentationml/2006/ole">
            <p:oleObj spid="_x0000_s329750" name="Εξίσωση" r:id="rId7" imgW="2933700" imgH="965200" progId="Equation.3">
              <p:embed/>
            </p:oleObj>
          </a:graphicData>
        </a:graphic>
      </p:graphicFrame>
      <p:sp>
        <p:nvSpPr>
          <p:cNvPr id="329737" name="Text Box 9"/>
          <p:cNvSpPr txBox="1">
            <a:spLocks noChangeArrowheads="1"/>
          </p:cNvSpPr>
          <p:nvPr/>
        </p:nvSpPr>
        <p:spPr bwMode="auto">
          <a:xfrm>
            <a:off x="5867400" y="3352800"/>
            <a:ext cx="3048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l-GR"/>
              <a:t>Εκτιμήτρια και του σ</a:t>
            </a:r>
            <a:r>
              <a:rPr lang="el-GR" baseline="30000"/>
              <a:t>2</a:t>
            </a:r>
            <a:endParaRPr lang="el-GR"/>
          </a:p>
        </p:txBody>
      </p:sp>
      <p:sp>
        <p:nvSpPr>
          <p:cNvPr id="329738" name="Line 10"/>
          <p:cNvSpPr>
            <a:spLocks noChangeShapeType="1"/>
          </p:cNvSpPr>
          <p:nvPr/>
        </p:nvSpPr>
        <p:spPr bwMode="auto">
          <a:xfrm flipV="1">
            <a:off x="4191000" y="3657600"/>
            <a:ext cx="1676400" cy="3810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l-GR"/>
          </a:p>
        </p:txBody>
      </p:sp>
    </p:spTree>
  </p:cSld>
  <p:clrMapOvr>
    <a:masterClrMapping/>
  </p:clrMapOvr>
  <p:transition spd="med">
    <p:random/>
    <p:sndAc>
      <p:stSnd>
        <p:snd r:embed="rId3" name="camera.wav"/>
      </p:stSnd>
    </p:sndAc>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30754" name="Object 2"/>
          <p:cNvGraphicFramePr>
            <a:graphicFrameLocks noChangeAspect="1"/>
          </p:cNvGraphicFramePr>
          <p:nvPr>
            <p:ph type="clipArt" sz="half" idx="1"/>
          </p:nvPr>
        </p:nvGraphicFramePr>
        <p:xfrm>
          <a:off x="0" y="0"/>
          <a:ext cx="9144000" cy="1905000"/>
        </p:xfrm>
        <a:graphic>
          <a:graphicData uri="http://schemas.openxmlformats.org/presentationml/2006/ole">
            <p:oleObj spid="_x0000_s330762" name="Φύλλο εργασίας" r:id="rId4" imgW="5676480" imgH="1037160" progId="Excel.Sheet.8">
              <p:embed/>
            </p:oleObj>
          </a:graphicData>
        </a:graphic>
      </p:graphicFrame>
      <p:sp>
        <p:nvSpPr>
          <p:cNvPr id="330755" name="Rectangle 3"/>
          <p:cNvSpPr>
            <a:spLocks noGrp="1" noChangeArrowheads="1"/>
          </p:cNvSpPr>
          <p:nvPr>
            <p:ph type="body" sz="half" idx="2"/>
          </p:nvPr>
        </p:nvSpPr>
        <p:spPr>
          <a:xfrm>
            <a:off x="0" y="1905000"/>
            <a:ext cx="9144000" cy="3048000"/>
          </a:xfrm>
        </p:spPr>
        <p:txBody>
          <a:bodyPr/>
          <a:lstStyle/>
          <a:p>
            <a:pPr algn="just"/>
            <a:r>
              <a:rPr lang="el-GR" sz="2800">
                <a:latin typeface="Bookman Old Style" pitchFamily="18" charset="0"/>
                <a:cs typeface="Tahoma" pitchFamily="34" charset="0"/>
              </a:rPr>
              <a:t>Στην περίπτωση μας, η υπολογιζόμενη τιμή του στατιστικού στοιχείου F είναι 1391,89827 μια τιμή που είναι πολύ μεγαλύτερη από το 3,</a:t>
            </a:r>
            <a:r>
              <a:rPr lang="el-GR" sz="2800">
                <a:latin typeface="Bookman Old Style" pitchFamily="18" charset="0"/>
              </a:rPr>
              <a:t>8</a:t>
            </a:r>
            <a:r>
              <a:rPr lang="el-GR" sz="2800">
                <a:latin typeface="Bookman Old Style" pitchFamily="18" charset="0"/>
                <a:cs typeface="Tahoma" pitchFamily="34" charset="0"/>
              </a:rPr>
              <a:t>9 (η οποία είναι η κρίσιμη τιμή του 95% μιας κατανομής F με 2 και 12 βαθμούς ελευθερίας). </a:t>
            </a:r>
            <a:endParaRPr lang="el-GR" sz="2800">
              <a:latin typeface="Bookman Old Style" pitchFamily="18" charset="0"/>
            </a:endParaRPr>
          </a:p>
          <a:p>
            <a:pPr algn="just"/>
            <a:r>
              <a:rPr lang="en-US" sz="2800">
                <a:latin typeface="Bookman Old Style" pitchFamily="18" charset="0"/>
                <a:cs typeface="Tahoma" pitchFamily="34" charset="0"/>
              </a:rPr>
              <a:t>Κατά συνέπεια, απορρί</a:t>
            </a:r>
            <a:r>
              <a:rPr lang="el-GR" sz="2800">
                <a:latin typeface="Bookman Old Style" pitchFamily="18" charset="0"/>
                <a:cs typeface="Tahoma" pitchFamily="34" charset="0"/>
              </a:rPr>
              <a:t>πτ</a:t>
            </a:r>
            <a:r>
              <a:rPr lang="en-US" sz="2800">
                <a:latin typeface="Bookman Old Style" pitchFamily="18" charset="0"/>
                <a:cs typeface="Tahoma" pitchFamily="34" charset="0"/>
              </a:rPr>
              <a:t>ουμε τη μηδενική υπόθεση.</a:t>
            </a:r>
            <a:endParaRPr lang="el-GR" sz="2800"/>
          </a:p>
        </p:txBody>
      </p:sp>
      <p:graphicFrame>
        <p:nvGraphicFramePr>
          <p:cNvPr id="330757" name="Object 5"/>
          <p:cNvGraphicFramePr>
            <a:graphicFrameLocks noChangeAspect="1"/>
          </p:cNvGraphicFramePr>
          <p:nvPr/>
        </p:nvGraphicFramePr>
        <p:xfrm>
          <a:off x="3352800" y="4648200"/>
          <a:ext cx="5791200" cy="2209800"/>
        </p:xfrm>
        <a:graphic>
          <a:graphicData uri="http://schemas.openxmlformats.org/presentationml/2006/ole">
            <p:oleObj spid="_x0000_s330763" name="Φύλλο εργασίας" r:id="rId5" imgW="2202120" imgH="989640" progId="Excel.Sheet.8">
              <p:embed/>
            </p:oleObj>
          </a:graphicData>
        </a:graphic>
      </p:graphicFrame>
    </p:spTree>
  </p:cSld>
  <p:clrMapOvr>
    <a:masterClrMapping/>
  </p:clrMapOvr>
  <p:transition spd="med">
    <p:random/>
    <p:sndAc>
      <p:stSnd>
        <p:snd r:embed="rId3" name="camera.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3348" name="Object 4"/>
          <p:cNvGraphicFramePr>
            <a:graphicFrameLocks noChangeAspect="1"/>
          </p:cNvGraphicFramePr>
          <p:nvPr>
            <p:ph type="clipArt" sz="half" idx="2"/>
          </p:nvPr>
        </p:nvGraphicFramePr>
        <p:xfrm>
          <a:off x="1143000" y="1676400"/>
          <a:ext cx="8001000" cy="5181600"/>
        </p:xfrm>
        <a:graphic>
          <a:graphicData uri="http://schemas.openxmlformats.org/presentationml/2006/ole">
            <p:oleObj spid="_x0000_s313353" name="Φύλλο εργασίας" r:id="rId4" imgW="2971080" imgH="2645280" progId="Excel.Sheet.8">
              <p:embed/>
            </p:oleObj>
          </a:graphicData>
        </a:graphic>
      </p:graphicFrame>
      <p:sp>
        <p:nvSpPr>
          <p:cNvPr id="313349" name="Rectangle 5"/>
          <p:cNvSpPr>
            <a:spLocks noChangeArrowheads="1"/>
          </p:cNvSpPr>
          <p:nvPr/>
        </p:nvSpPr>
        <p:spPr bwMode="auto">
          <a:xfrm>
            <a:off x="0" y="0"/>
            <a:ext cx="8991600" cy="1676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marL="342900" indent="-342900" algn="just">
              <a:lnSpc>
                <a:spcPct val="90000"/>
              </a:lnSpc>
              <a:spcBef>
                <a:spcPct val="20000"/>
              </a:spcBef>
              <a:buFontTx/>
              <a:buChar char="•"/>
            </a:pPr>
            <a:r>
              <a:rPr lang="el-GR">
                <a:latin typeface="Bookman Old Style" pitchFamily="18" charset="0"/>
                <a:cs typeface="Tahoma" pitchFamily="34" charset="0"/>
              </a:rPr>
              <a:t>Ας υποθέσουμε ότι έχουμε στη διάθεση μας παρατηρήσεις για το πλήθος των βιβλίων στατιστικής που έχουν πουληθεί, την τιμή τους, και το κατά κεφαλή εισόδημα των κατοίκων 15 διαφορετικών πόλεων μιας χώρας σε μια συγκεκριμένη χρονική περίοδο. </a:t>
            </a:r>
            <a:endParaRPr lang="el-GR"/>
          </a:p>
        </p:txBody>
      </p:sp>
    </p:spTree>
  </p:cSld>
  <p:clrMapOvr>
    <a:masterClrMapping/>
  </p:clrMapOvr>
  <p:transition spd="med">
    <p:random/>
    <p:sndAc>
      <p:stSnd>
        <p:snd r:embed="rId3" name="camera.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4370" name="Object 2"/>
          <p:cNvGraphicFramePr>
            <a:graphicFrameLocks noChangeAspect="1"/>
          </p:cNvGraphicFramePr>
          <p:nvPr>
            <p:ph type="clipArt" sz="half" idx="2"/>
            <p:extLst>
              <p:ext uri="{D42A27DB-BD31-4B8C-83A1-F6EECF244321}">
                <p14:modId xmlns:p14="http://schemas.microsoft.com/office/powerpoint/2010/main" xmlns="" val="3255294749"/>
              </p:ext>
            </p:extLst>
          </p:nvPr>
        </p:nvGraphicFramePr>
        <p:xfrm>
          <a:off x="1143000" y="2420888"/>
          <a:ext cx="8001000" cy="4437112"/>
        </p:xfrm>
        <a:graphic>
          <a:graphicData uri="http://schemas.openxmlformats.org/presentationml/2006/ole">
            <p:oleObj spid="_x0000_s314375" name="Φύλλο εργασίας" r:id="rId4" imgW="2971080" imgH="2645280" progId="Excel.Sheet.8">
              <p:embed/>
            </p:oleObj>
          </a:graphicData>
        </a:graphic>
      </p:graphicFrame>
      <p:sp>
        <p:nvSpPr>
          <p:cNvPr id="314371" name="Rectangle 3"/>
          <p:cNvSpPr>
            <a:spLocks noChangeArrowheads="1"/>
          </p:cNvSpPr>
          <p:nvPr/>
        </p:nvSpPr>
        <p:spPr bwMode="auto">
          <a:xfrm>
            <a:off x="0" y="0"/>
            <a:ext cx="8991600" cy="2133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marL="342900" indent="-342900" algn="just">
              <a:lnSpc>
                <a:spcPct val="90000"/>
              </a:lnSpc>
              <a:spcBef>
                <a:spcPct val="20000"/>
              </a:spcBef>
              <a:buFontTx/>
              <a:buChar char="•"/>
            </a:pPr>
            <a:r>
              <a:rPr lang="el-GR" sz="2800" dirty="0">
                <a:latin typeface="Bookman Old Style" pitchFamily="18" charset="0"/>
                <a:cs typeface="Tahoma" pitchFamily="34" charset="0"/>
              </a:rPr>
              <a:t>Θα υποθέσουμε ότι η σχέση μεταξύ των Υ, Χ</a:t>
            </a:r>
            <a:r>
              <a:rPr lang="el-GR" sz="2800" baseline="-30000" dirty="0">
                <a:latin typeface="Bookman Old Style" pitchFamily="18" charset="0"/>
                <a:cs typeface="Tahoma" pitchFamily="34" charset="0"/>
              </a:rPr>
              <a:t>1</a:t>
            </a:r>
            <a:r>
              <a:rPr lang="el-GR" sz="2800" dirty="0">
                <a:latin typeface="Bookman Old Style" pitchFamily="18" charset="0"/>
                <a:cs typeface="Tahoma" pitchFamily="34" charset="0"/>
              </a:rPr>
              <a:t>, και Χ</a:t>
            </a:r>
            <a:r>
              <a:rPr lang="el-GR" sz="2800" baseline="-30000" dirty="0">
                <a:latin typeface="Bookman Old Style" pitchFamily="18" charset="0"/>
                <a:cs typeface="Tahoma" pitchFamily="34" charset="0"/>
              </a:rPr>
              <a:t>2</a:t>
            </a:r>
            <a:r>
              <a:rPr lang="el-GR" sz="2800" dirty="0">
                <a:latin typeface="Bookman Old Style" pitchFamily="18" charset="0"/>
                <a:cs typeface="Tahoma" pitchFamily="34" charset="0"/>
              </a:rPr>
              <a:t> δίνεται από την εξίσωση:</a:t>
            </a:r>
            <a:r>
              <a:rPr lang="el-GR" sz="2800" dirty="0">
                <a:latin typeface="Bookman Old Style" pitchFamily="18" charset="0"/>
              </a:rPr>
              <a:t>   </a:t>
            </a:r>
            <a:r>
              <a:rPr lang="en-US" sz="2800" dirty="0">
                <a:latin typeface="Bookman Old Style" pitchFamily="18" charset="0"/>
                <a:cs typeface="Tahoma" pitchFamily="34" charset="0"/>
              </a:rPr>
              <a:t>Y</a:t>
            </a:r>
            <a:r>
              <a:rPr lang="en-US" sz="2800" baseline="-30000" dirty="0">
                <a:latin typeface="Bookman Old Style" pitchFamily="18" charset="0"/>
                <a:cs typeface="Tahoma" pitchFamily="34" charset="0"/>
              </a:rPr>
              <a:t>i</a:t>
            </a:r>
            <a:r>
              <a:rPr lang="en-US" sz="2800" dirty="0">
                <a:latin typeface="Bookman Old Style" pitchFamily="18" charset="0"/>
                <a:cs typeface="Tahoma" pitchFamily="34" charset="0"/>
              </a:rPr>
              <a:t>=b</a:t>
            </a:r>
            <a:r>
              <a:rPr lang="en-US" sz="2800" baseline="-30000" dirty="0">
                <a:latin typeface="Bookman Old Style" pitchFamily="18" charset="0"/>
                <a:cs typeface="Tahoma" pitchFamily="34" charset="0"/>
              </a:rPr>
              <a:t>0</a:t>
            </a:r>
            <a:r>
              <a:rPr lang="en-US" sz="2800" dirty="0">
                <a:latin typeface="Bookman Old Style" pitchFamily="18" charset="0"/>
                <a:cs typeface="Tahoma" pitchFamily="34" charset="0"/>
              </a:rPr>
              <a:t>+b</a:t>
            </a:r>
            <a:r>
              <a:rPr lang="en-US" sz="2800" baseline="-30000" dirty="0">
                <a:latin typeface="Bookman Old Style" pitchFamily="18" charset="0"/>
                <a:cs typeface="Tahoma" pitchFamily="34" charset="0"/>
              </a:rPr>
              <a:t>1</a:t>
            </a:r>
            <a:r>
              <a:rPr lang="en-US" sz="2800" dirty="0">
                <a:latin typeface="Bookman Old Style" pitchFamily="18" charset="0"/>
                <a:cs typeface="Tahoma" pitchFamily="34" charset="0"/>
              </a:rPr>
              <a:t>X</a:t>
            </a:r>
            <a:r>
              <a:rPr lang="en-US" sz="2800" baseline="-30000" dirty="0">
                <a:latin typeface="Bookman Old Style" pitchFamily="18" charset="0"/>
                <a:cs typeface="Tahoma" pitchFamily="34" charset="0"/>
              </a:rPr>
              <a:t>1i</a:t>
            </a:r>
            <a:r>
              <a:rPr lang="en-US" sz="2800" dirty="0">
                <a:latin typeface="Bookman Old Style" pitchFamily="18" charset="0"/>
                <a:cs typeface="Tahoma" pitchFamily="34" charset="0"/>
              </a:rPr>
              <a:t>+ b</a:t>
            </a:r>
            <a:r>
              <a:rPr lang="en-US" sz="2800" baseline="-30000" dirty="0">
                <a:latin typeface="Bookman Old Style" pitchFamily="18" charset="0"/>
                <a:cs typeface="Tahoma" pitchFamily="34" charset="0"/>
              </a:rPr>
              <a:t>2</a:t>
            </a:r>
            <a:r>
              <a:rPr lang="en-US" sz="2800" dirty="0">
                <a:latin typeface="Bookman Old Style" pitchFamily="18" charset="0"/>
                <a:cs typeface="Tahoma" pitchFamily="34" charset="0"/>
              </a:rPr>
              <a:t>X</a:t>
            </a:r>
            <a:r>
              <a:rPr lang="en-US" sz="2800" baseline="-30000" dirty="0">
                <a:latin typeface="Bookman Old Style" pitchFamily="18" charset="0"/>
                <a:cs typeface="Tahoma" pitchFamily="34" charset="0"/>
              </a:rPr>
              <a:t>2i </a:t>
            </a:r>
            <a:r>
              <a:rPr lang="en-US" sz="2800" dirty="0" smtClean="0">
                <a:latin typeface="Bookman Old Style" pitchFamily="18" charset="0"/>
                <a:cs typeface="Tahoma" pitchFamily="34" charset="0"/>
              </a:rPr>
              <a:t>+</a:t>
            </a:r>
            <a:r>
              <a:rPr lang="en-US" sz="2800" dirty="0" err="1" smtClean="0">
                <a:latin typeface="Bookman Old Style" pitchFamily="18" charset="0"/>
                <a:cs typeface="Tahoma" pitchFamily="34" charset="0"/>
              </a:rPr>
              <a:t>u</a:t>
            </a:r>
            <a:r>
              <a:rPr lang="en-US" sz="2800" baseline="-30000" dirty="0" err="1" smtClean="0">
                <a:latin typeface="Bookman Old Style" pitchFamily="18" charset="0"/>
                <a:cs typeface="Tahoma" pitchFamily="34" charset="0"/>
              </a:rPr>
              <a:t>i</a:t>
            </a:r>
            <a:endParaRPr lang="el-GR" sz="2800" dirty="0">
              <a:latin typeface="Bookman Old Style" pitchFamily="18" charset="0"/>
              <a:cs typeface="Times New Roman" pitchFamily="18" charset="0"/>
            </a:endParaRPr>
          </a:p>
          <a:p>
            <a:pPr marL="342900" indent="-342900" algn="just">
              <a:lnSpc>
                <a:spcPct val="90000"/>
              </a:lnSpc>
              <a:spcBef>
                <a:spcPct val="20000"/>
              </a:spcBef>
              <a:buFontTx/>
              <a:buChar char="•"/>
            </a:pPr>
            <a:r>
              <a:rPr lang="el-GR" sz="2800" dirty="0">
                <a:latin typeface="Bookman Old Style" pitchFamily="18" charset="0"/>
                <a:cs typeface="Tahoma" pitchFamily="34" charset="0"/>
              </a:rPr>
              <a:t>Στην περίπτωση των παρατηρήσεων, το </a:t>
            </a:r>
            <a:r>
              <a:rPr lang="en-US" sz="2800" dirty="0">
                <a:latin typeface="Bookman Old Style" pitchFamily="18" charset="0"/>
                <a:cs typeface="Tahoma" pitchFamily="34" charset="0"/>
              </a:rPr>
              <a:t>x</a:t>
            </a:r>
            <a:r>
              <a:rPr lang="el-GR" sz="2800" baseline="-30000" dirty="0">
                <a:latin typeface="Bookman Old Style" pitchFamily="18" charset="0"/>
                <a:cs typeface="Tahoma" pitchFamily="34" charset="0"/>
              </a:rPr>
              <a:t>11</a:t>
            </a:r>
            <a:r>
              <a:rPr lang="el-GR" sz="2800" dirty="0">
                <a:latin typeface="Bookman Old Style" pitchFamily="18" charset="0"/>
                <a:cs typeface="Tahoma" pitchFamily="34" charset="0"/>
              </a:rPr>
              <a:t> ισούται με 10, το x</a:t>
            </a:r>
            <a:r>
              <a:rPr lang="el-GR" sz="2800" baseline="-30000" dirty="0">
                <a:latin typeface="Bookman Old Style" pitchFamily="18" charset="0"/>
                <a:cs typeface="Tahoma" pitchFamily="34" charset="0"/>
              </a:rPr>
              <a:t>21</a:t>
            </a:r>
            <a:r>
              <a:rPr lang="el-GR" sz="2800" dirty="0">
                <a:latin typeface="Bookman Old Style" pitchFamily="18" charset="0"/>
                <a:cs typeface="Tahoma" pitchFamily="34" charset="0"/>
              </a:rPr>
              <a:t> με 9, το χ</a:t>
            </a:r>
            <a:r>
              <a:rPr lang="el-GR" sz="2800" baseline="-30000" dirty="0">
                <a:latin typeface="Bookman Old Style" pitchFamily="18" charset="0"/>
                <a:cs typeface="Tahoma" pitchFamily="34" charset="0"/>
              </a:rPr>
              <a:t>21</a:t>
            </a:r>
            <a:r>
              <a:rPr lang="el-GR" sz="2800" dirty="0">
                <a:latin typeface="Bookman Old Style" pitchFamily="18" charset="0"/>
                <a:cs typeface="Tahoma" pitchFamily="34" charset="0"/>
              </a:rPr>
              <a:t> με 20, το x</a:t>
            </a:r>
            <a:r>
              <a:rPr lang="el-GR" sz="2800" baseline="-30000" dirty="0">
                <a:latin typeface="Bookman Old Style" pitchFamily="18" charset="0"/>
                <a:cs typeface="Tahoma" pitchFamily="34" charset="0"/>
              </a:rPr>
              <a:t>22</a:t>
            </a:r>
            <a:r>
              <a:rPr lang="el-GR" sz="2800" dirty="0">
                <a:latin typeface="Bookman Old Style" pitchFamily="18" charset="0"/>
                <a:cs typeface="Tahoma" pitchFamily="34" charset="0"/>
              </a:rPr>
              <a:t> με 21, </a:t>
            </a:r>
            <a:endParaRPr lang="el-GR" sz="2800" dirty="0">
              <a:latin typeface="Bookman Old Style" pitchFamily="18" charset="0"/>
              <a:cs typeface="Times New Roman" pitchFamily="18" charset="0"/>
            </a:endParaRPr>
          </a:p>
          <a:p>
            <a:pPr marL="342900" indent="-342900" algn="just">
              <a:lnSpc>
                <a:spcPct val="90000"/>
              </a:lnSpc>
              <a:spcBef>
                <a:spcPct val="20000"/>
              </a:spcBef>
              <a:buFontTx/>
              <a:buChar char="•"/>
            </a:pPr>
            <a:endParaRPr lang="el-GR" sz="2800" dirty="0"/>
          </a:p>
        </p:txBody>
      </p:sp>
    </p:spTree>
  </p:cSld>
  <p:clrMapOvr>
    <a:masterClrMapping/>
  </p:clrMapOvr>
  <p:transition spd="med">
    <p:random/>
    <p:sndAc>
      <p:stSnd>
        <p:snd r:embed="rId3" name="camera.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Rectangle 2"/>
          <p:cNvSpPr>
            <a:spLocks noGrp="1" noChangeArrowheads="1"/>
          </p:cNvSpPr>
          <p:nvPr>
            <p:ph type="title"/>
          </p:nvPr>
        </p:nvSpPr>
        <p:spPr>
          <a:xfrm>
            <a:off x="685800" y="0"/>
            <a:ext cx="7772400" cy="1143000"/>
          </a:xfrm>
        </p:spPr>
        <p:txBody>
          <a:bodyPr/>
          <a:lstStyle/>
          <a:p>
            <a:r>
              <a:rPr lang="en-US" dirty="0">
                <a:cs typeface="Times New Roman" pitchFamily="18" charset="0"/>
              </a:rPr>
              <a:t>Y</a:t>
            </a:r>
            <a:r>
              <a:rPr lang="en-US" baseline="-30000" dirty="0">
                <a:cs typeface="Times New Roman" pitchFamily="18" charset="0"/>
              </a:rPr>
              <a:t>i</a:t>
            </a:r>
            <a:r>
              <a:rPr lang="en-US" dirty="0">
                <a:cs typeface="Times New Roman" pitchFamily="18" charset="0"/>
              </a:rPr>
              <a:t>=b</a:t>
            </a:r>
            <a:r>
              <a:rPr lang="en-US" baseline="-30000" dirty="0">
                <a:cs typeface="Times New Roman" pitchFamily="18" charset="0"/>
              </a:rPr>
              <a:t>0</a:t>
            </a:r>
            <a:r>
              <a:rPr lang="en-US" dirty="0">
                <a:cs typeface="Times New Roman" pitchFamily="18" charset="0"/>
              </a:rPr>
              <a:t>+b</a:t>
            </a:r>
            <a:r>
              <a:rPr lang="en-US" baseline="-30000" dirty="0">
                <a:cs typeface="Times New Roman" pitchFamily="18" charset="0"/>
              </a:rPr>
              <a:t>1</a:t>
            </a:r>
            <a:r>
              <a:rPr lang="en-US" dirty="0">
                <a:cs typeface="Times New Roman" pitchFamily="18" charset="0"/>
              </a:rPr>
              <a:t>X</a:t>
            </a:r>
            <a:r>
              <a:rPr lang="en-US" baseline="-30000" dirty="0">
                <a:cs typeface="Times New Roman" pitchFamily="18" charset="0"/>
              </a:rPr>
              <a:t>1i</a:t>
            </a:r>
            <a:r>
              <a:rPr lang="en-US" dirty="0">
                <a:cs typeface="Times New Roman" pitchFamily="18" charset="0"/>
              </a:rPr>
              <a:t>+ b</a:t>
            </a:r>
            <a:r>
              <a:rPr lang="en-US" baseline="-30000" dirty="0">
                <a:cs typeface="Times New Roman" pitchFamily="18" charset="0"/>
              </a:rPr>
              <a:t>2</a:t>
            </a:r>
            <a:r>
              <a:rPr lang="en-US" dirty="0">
                <a:cs typeface="Times New Roman" pitchFamily="18" charset="0"/>
              </a:rPr>
              <a:t>X</a:t>
            </a:r>
            <a:r>
              <a:rPr lang="en-US" baseline="-30000" dirty="0">
                <a:cs typeface="Times New Roman" pitchFamily="18" charset="0"/>
              </a:rPr>
              <a:t>2j </a:t>
            </a:r>
            <a:r>
              <a:rPr lang="en-US" dirty="0" smtClean="0">
                <a:cs typeface="Times New Roman" pitchFamily="18" charset="0"/>
              </a:rPr>
              <a:t>+</a:t>
            </a:r>
            <a:r>
              <a:rPr lang="en-US" dirty="0" err="1" smtClean="0">
                <a:cs typeface="Times New Roman" pitchFamily="18" charset="0"/>
              </a:rPr>
              <a:t>u</a:t>
            </a:r>
            <a:r>
              <a:rPr lang="en-US" baseline="-30000" dirty="0" err="1" smtClean="0">
                <a:cs typeface="Times New Roman" pitchFamily="18" charset="0"/>
              </a:rPr>
              <a:t>i</a:t>
            </a:r>
            <a:r>
              <a:rPr lang="el-GR" dirty="0" smtClean="0"/>
              <a:t> </a:t>
            </a:r>
            <a:endParaRPr lang="el-GR" dirty="0"/>
          </a:p>
        </p:txBody>
      </p:sp>
      <p:sp>
        <p:nvSpPr>
          <p:cNvPr id="312323" name="Rectangle 3"/>
          <p:cNvSpPr>
            <a:spLocks noGrp="1" noChangeArrowheads="1"/>
          </p:cNvSpPr>
          <p:nvPr>
            <p:ph idx="1"/>
          </p:nvPr>
        </p:nvSpPr>
        <p:spPr>
          <a:xfrm>
            <a:off x="0" y="1143000"/>
            <a:ext cx="9144000" cy="5715000"/>
          </a:xfrm>
        </p:spPr>
        <p:txBody>
          <a:bodyPr/>
          <a:lstStyle/>
          <a:p>
            <a:pPr algn="just"/>
            <a:r>
              <a:rPr lang="el-GR" dirty="0">
                <a:latin typeface="Bookman Old Style" pitchFamily="18" charset="0"/>
                <a:cs typeface="Tahoma" pitchFamily="34" charset="0"/>
              </a:rPr>
              <a:t>Το b</a:t>
            </a:r>
            <a:r>
              <a:rPr lang="el-GR" baseline="-30000" dirty="0">
                <a:latin typeface="Bookman Old Style" pitchFamily="18" charset="0"/>
                <a:cs typeface="Tahoma" pitchFamily="34" charset="0"/>
              </a:rPr>
              <a:t>1</a:t>
            </a:r>
            <a:r>
              <a:rPr lang="el-GR" dirty="0">
                <a:latin typeface="Bookman Old Style" pitchFamily="18" charset="0"/>
                <a:cs typeface="Tahoma" pitchFamily="34" charset="0"/>
              </a:rPr>
              <a:t> αντιπροσωπεύει την επίδραση που έχει στην Y η ανεξάρτητη μεταβλητή </a:t>
            </a:r>
            <a:r>
              <a:rPr lang="en-US" dirty="0">
                <a:latin typeface="Bookman Old Style" pitchFamily="18" charset="0"/>
                <a:cs typeface="Tahoma" pitchFamily="34" charset="0"/>
              </a:rPr>
              <a:t>X</a:t>
            </a:r>
            <a:r>
              <a:rPr lang="el-GR" baseline="-30000" dirty="0">
                <a:latin typeface="Bookman Old Style" pitchFamily="18" charset="0"/>
                <a:cs typeface="Tahoma" pitchFamily="34" charset="0"/>
              </a:rPr>
              <a:t>1</a:t>
            </a:r>
            <a:r>
              <a:rPr lang="el-GR" dirty="0">
                <a:latin typeface="Bookman Old Style" pitchFamily="18" charset="0"/>
                <a:cs typeface="Tahoma" pitchFamily="34" charset="0"/>
              </a:rPr>
              <a:t> με την προϋπόθεση ότι η Χ</a:t>
            </a:r>
            <a:r>
              <a:rPr lang="el-GR" baseline="-30000" dirty="0">
                <a:latin typeface="Bookman Old Style" pitchFamily="18" charset="0"/>
                <a:cs typeface="Tahoma" pitchFamily="34" charset="0"/>
              </a:rPr>
              <a:t>2</a:t>
            </a:r>
            <a:r>
              <a:rPr lang="el-GR" dirty="0">
                <a:latin typeface="Bookman Old Style" pitchFamily="18" charset="0"/>
                <a:cs typeface="Tahoma" pitchFamily="34" charset="0"/>
              </a:rPr>
              <a:t> παραμένει σταθερή. </a:t>
            </a:r>
            <a:endParaRPr lang="el-GR" dirty="0">
              <a:latin typeface="Bookman Old Style" pitchFamily="18" charset="0"/>
            </a:endParaRPr>
          </a:p>
          <a:p>
            <a:pPr algn="just"/>
            <a:r>
              <a:rPr lang="el-GR" dirty="0">
                <a:latin typeface="Bookman Old Style" pitchFamily="18" charset="0"/>
                <a:cs typeface="Tahoma" pitchFamily="34" charset="0"/>
              </a:rPr>
              <a:t>Παρόμοια, το b</a:t>
            </a:r>
            <a:r>
              <a:rPr lang="el-GR" baseline="-30000" dirty="0">
                <a:latin typeface="Bookman Old Style" pitchFamily="18" charset="0"/>
                <a:cs typeface="Tahoma" pitchFamily="34" charset="0"/>
              </a:rPr>
              <a:t>2</a:t>
            </a:r>
            <a:r>
              <a:rPr lang="el-GR" dirty="0">
                <a:latin typeface="Bookman Old Style" pitchFamily="18" charset="0"/>
                <a:cs typeface="Tahoma" pitchFamily="34" charset="0"/>
              </a:rPr>
              <a:t> αντιπροσωπεύει την επίδραση που έχει στην Y η ανεξάρτητη μεταβλητή Χ</a:t>
            </a:r>
            <a:r>
              <a:rPr lang="el-GR" baseline="-30000" dirty="0">
                <a:latin typeface="Bookman Old Style" pitchFamily="18" charset="0"/>
                <a:cs typeface="Tahoma" pitchFamily="34" charset="0"/>
              </a:rPr>
              <a:t>2</a:t>
            </a:r>
            <a:r>
              <a:rPr lang="el-GR" dirty="0">
                <a:latin typeface="Bookman Old Style" pitchFamily="18" charset="0"/>
                <a:cs typeface="Tahoma" pitchFamily="34" charset="0"/>
              </a:rPr>
              <a:t> όταν η X</a:t>
            </a:r>
            <a:r>
              <a:rPr lang="el-GR" baseline="-30000" dirty="0">
                <a:latin typeface="Bookman Old Style" pitchFamily="18" charset="0"/>
                <a:cs typeface="Tahoma" pitchFamily="34" charset="0"/>
              </a:rPr>
              <a:t>1</a:t>
            </a:r>
            <a:r>
              <a:rPr lang="el-GR" dirty="0">
                <a:latin typeface="Bookman Old Style" pitchFamily="18" charset="0"/>
                <a:cs typeface="Tahoma" pitchFamily="34" charset="0"/>
              </a:rPr>
              <a:t> παραμένει σταθερή. </a:t>
            </a:r>
            <a:endParaRPr lang="el-GR" dirty="0">
              <a:latin typeface="Bookman Old Style" pitchFamily="18" charset="0"/>
            </a:endParaRPr>
          </a:p>
          <a:p>
            <a:pPr algn="just"/>
            <a:r>
              <a:rPr lang="el-GR" dirty="0">
                <a:latin typeface="Bookman Old Style" pitchFamily="18" charset="0"/>
                <a:cs typeface="Tahoma" pitchFamily="34" charset="0"/>
              </a:rPr>
              <a:t>Αν η X</a:t>
            </a:r>
            <a:r>
              <a:rPr lang="el-GR" baseline="-30000" dirty="0">
                <a:latin typeface="Bookman Old Style" pitchFamily="18" charset="0"/>
                <a:cs typeface="Tahoma" pitchFamily="34" charset="0"/>
              </a:rPr>
              <a:t>1</a:t>
            </a:r>
            <a:r>
              <a:rPr lang="el-GR" dirty="0">
                <a:latin typeface="Bookman Old Style" pitchFamily="18" charset="0"/>
                <a:cs typeface="Tahoma" pitchFamily="34" charset="0"/>
              </a:rPr>
              <a:t> αυξηθεί κατά 1 και όλα τα άλλα παραμείνουν όπως ήταν, τότε η Y θα αυξηθεί κατά </a:t>
            </a:r>
            <a:r>
              <a:rPr lang="en-US" dirty="0">
                <a:latin typeface="Bookman Old Style" pitchFamily="18" charset="0"/>
                <a:cs typeface="Tahoma" pitchFamily="34" charset="0"/>
              </a:rPr>
              <a:t>b</a:t>
            </a:r>
            <a:r>
              <a:rPr lang="el-GR" baseline="-30000" dirty="0">
                <a:latin typeface="Bookman Old Style" pitchFamily="18" charset="0"/>
                <a:cs typeface="Tahoma" pitchFamily="34" charset="0"/>
              </a:rPr>
              <a:t>1</a:t>
            </a:r>
            <a:r>
              <a:rPr lang="el-GR" dirty="0">
                <a:latin typeface="Bookman Old Style" pitchFamily="18" charset="0"/>
                <a:cs typeface="Tahoma" pitchFamily="34" charset="0"/>
              </a:rPr>
              <a:t>. </a:t>
            </a:r>
            <a:endParaRPr lang="el-GR" dirty="0">
              <a:latin typeface="Bookman Old Style" pitchFamily="18" charset="0"/>
            </a:endParaRPr>
          </a:p>
        </p:txBody>
      </p:sp>
    </p:spTree>
  </p:cSld>
  <p:clrMapOvr>
    <a:masterClrMapping/>
  </p:clrMapOvr>
  <p:transition spd="med">
    <p:random/>
    <p:sndAc>
      <p:stSnd>
        <p:snd r:embed="rId2" name="camera.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Rectangle 2"/>
          <p:cNvSpPr>
            <a:spLocks noGrp="1" noChangeArrowheads="1"/>
          </p:cNvSpPr>
          <p:nvPr>
            <p:ph type="title"/>
          </p:nvPr>
        </p:nvSpPr>
        <p:spPr>
          <a:xfrm>
            <a:off x="685800" y="0"/>
            <a:ext cx="7772400" cy="1143000"/>
          </a:xfrm>
        </p:spPr>
        <p:txBody>
          <a:bodyPr/>
          <a:lstStyle/>
          <a:p>
            <a:r>
              <a:rPr lang="en-US" dirty="0">
                <a:cs typeface="Times New Roman" pitchFamily="18" charset="0"/>
              </a:rPr>
              <a:t>Y</a:t>
            </a:r>
            <a:r>
              <a:rPr lang="en-US" baseline="-30000" dirty="0">
                <a:cs typeface="Times New Roman" pitchFamily="18" charset="0"/>
              </a:rPr>
              <a:t>i</a:t>
            </a:r>
            <a:r>
              <a:rPr lang="en-US" dirty="0">
                <a:cs typeface="Times New Roman" pitchFamily="18" charset="0"/>
              </a:rPr>
              <a:t>=b</a:t>
            </a:r>
            <a:r>
              <a:rPr lang="en-US" baseline="-30000" dirty="0">
                <a:cs typeface="Times New Roman" pitchFamily="18" charset="0"/>
              </a:rPr>
              <a:t>0</a:t>
            </a:r>
            <a:r>
              <a:rPr lang="en-US" dirty="0">
                <a:cs typeface="Times New Roman" pitchFamily="18" charset="0"/>
              </a:rPr>
              <a:t>+b</a:t>
            </a:r>
            <a:r>
              <a:rPr lang="en-US" baseline="-30000" dirty="0">
                <a:cs typeface="Times New Roman" pitchFamily="18" charset="0"/>
              </a:rPr>
              <a:t>1</a:t>
            </a:r>
            <a:r>
              <a:rPr lang="en-US" dirty="0">
                <a:cs typeface="Times New Roman" pitchFamily="18" charset="0"/>
              </a:rPr>
              <a:t>X</a:t>
            </a:r>
            <a:r>
              <a:rPr lang="en-US" baseline="-30000" dirty="0">
                <a:cs typeface="Times New Roman" pitchFamily="18" charset="0"/>
              </a:rPr>
              <a:t>1i</a:t>
            </a:r>
            <a:r>
              <a:rPr lang="en-US" dirty="0">
                <a:cs typeface="Times New Roman" pitchFamily="18" charset="0"/>
              </a:rPr>
              <a:t>+ b</a:t>
            </a:r>
            <a:r>
              <a:rPr lang="en-US" baseline="-30000" dirty="0">
                <a:cs typeface="Times New Roman" pitchFamily="18" charset="0"/>
              </a:rPr>
              <a:t>2</a:t>
            </a:r>
            <a:r>
              <a:rPr lang="en-US" dirty="0">
                <a:cs typeface="Times New Roman" pitchFamily="18" charset="0"/>
              </a:rPr>
              <a:t>X</a:t>
            </a:r>
            <a:r>
              <a:rPr lang="en-US" baseline="-30000" dirty="0">
                <a:cs typeface="Times New Roman" pitchFamily="18" charset="0"/>
              </a:rPr>
              <a:t>2j </a:t>
            </a:r>
            <a:r>
              <a:rPr lang="en-US" dirty="0" smtClean="0">
                <a:cs typeface="Times New Roman" pitchFamily="18" charset="0"/>
              </a:rPr>
              <a:t>+</a:t>
            </a:r>
            <a:r>
              <a:rPr lang="en-US" dirty="0" err="1" smtClean="0">
                <a:cs typeface="Times New Roman" pitchFamily="18" charset="0"/>
              </a:rPr>
              <a:t>u</a:t>
            </a:r>
            <a:r>
              <a:rPr lang="en-US" baseline="-30000" dirty="0" err="1" smtClean="0">
                <a:cs typeface="Times New Roman" pitchFamily="18" charset="0"/>
              </a:rPr>
              <a:t>i</a:t>
            </a:r>
            <a:r>
              <a:rPr lang="el-GR" dirty="0" smtClean="0"/>
              <a:t> </a:t>
            </a:r>
            <a:endParaRPr lang="el-GR" dirty="0"/>
          </a:p>
        </p:txBody>
      </p:sp>
      <p:sp>
        <p:nvSpPr>
          <p:cNvPr id="315395" name="Rectangle 3"/>
          <p:cNvSpPr>
            <a:spLocks noGrp="1" noChangeArrowheads="1"/>
          </p:cNvSpPr>
          <p:nvPr>
            <p:ph idx="1"/>
          </p:nvPr>
        </p:nvSpPr>
        <p:spPr>
          <a:xfrm>
            <a:off x="0" y="1143000"/>
            <a:ext cx="9144000" cy="5715000"/>
          </a:xfrm>
        </p:spPr>
        <p:txBody>
          <a:bodyPr/>
          <a:lstStyle/>
          <a:p>
            <a:pPr algn="just"/>
            <a:r>
              <a:rPr lang="el-GR" dirty="0">
                <a:latin typeface="Bookman Old Style" pitchFamily="18" charset="0"/>
                <a:cs typeface="Tahoma" pitchFamily="34" charset="0"/>
              </a:rPr>
              <a:t>υποθέτουμε ότι οι επιδράσεις των X</a:t>
            </a:r>
            <a:r>
              <a:rPr lang="el-GR" baseline="-30000" dirty="0">
                <a:latin typeface="Bookman Old Style" pitchFamily="18" charset="0"/>
                <a:cs typeface="Tahoma" pitchFamily="34" charset="0"/>
              </a:rPr>
              <a:t>1</a:t>
            </a:r>
            <a:r>
              <a:rPr lang="el-GR" dirty="0">
                <a:latin typeface="Bookman Old Style" pitchFamily="18" charset="0"/>
                <a:cs typeface="Tahoma" pitchFamily="34" charset="0"/>
              </a:rPr>
              <a:t> και X</a:t>
            </a:r>
            <a:r>
              <a:rPr lang="el-GR" baseline="-30000" dirty="0">
                <a:latin typeface="Bookman Old Style" pitchFamily="18" charset="0"/>
                <a:cs typeface="Tahoma" pitchFamily="34" charset="0"/>
              </a:rPr>
              <a:t>2</a:t>
            </a:r>
            <a:r>
              <a:rPr lang="el-GR" dirty="0">
                <a:latin typeface="Bookman Old Style" pitchFamily="18" charset="0"/>
                <a:cs typeface="Tahoma" pitchFamily="34" charset="0"/>
              </a:rPr>
              <a:t> στην Y είναι αθροιστικές. </a:t>
            </a:r>
            <a:endParaRPr lang="el-GR" dirty="0">
              <a:latin typeface="Bookman Old Style" pitchFamily="18" charset="0"/>
            </a:endParaRPr>
          </a:p>
          <a:p>
            <a:pPr algn="just"/>
            <a:r>
              <a:rPr lang="el-GR" dirty="0">
                <a:latin typeface="Bookman Old Style" pitchFamily="18" charset="0"/>
                <a:cs typeface="Tahoma" pitchFamily="34" charset="0"/>
              </a:rPr>
              <a:t>Αυτό σημαίνει ότι η ποσότητα κατά την οποία επηρεάζει η X</a:t>
            </a:r>
            <a:r>
              <a:rPr lang="el-GR" baseline="-30000" dirty="0">
                <a:latin typeface="Bookman Old Style" pitchFamily="18" charset="0"/>
                <a:cs typeface="Tahoma" pitchFamily="34" charset="0"/>
              </a:rPr>
              <a:t>1</a:t>
            </a:r>
            <a:r>
              <a:rPr lang="el-GR" dirty="0">
                <a:latin typeface="Bookman Old Style" pitchFamily="18" charset="0"/>
                <a:cs typeface="Tahoma" pitchFamily="34" charset="0"/>
              </a:rPr>
              <a:t> την Y δεν εξαρτάται από το μέγεθος της X</a:t>
            </a:r>
            <a:r>
              <a:rPr lang="el-GR" baseline="-30000" dirty="0">
                <a:latin typeface="Bookman Old Style" pitchFamily="18" charset="0"/>
                <a:cs typeface="Tahoma" pitchFamily="34" charset="0"/>
              </a:rPr>
              <a:t>2</a:t>
            </a:r>
            <a:r>
              <a:rPr lang="el-GR" dirty="0">
                <a:latin typeface="Bookman Old Style" pitchFamily="18" charset="0"/>
                <a:cs typeface="Tahoma" pitchFamily="34" charset="0"/>
              </a:rPr>
              <a:t>, και αντίστροφα. </a:t>
            </a:r>
            <a:endParaRPr lang="el-GR" dirty="0">
              <a:latin typeface="Bookman Old Style" pitchFamily="18" charset="0"/>
            </a:endParaRPr>
          </a:p>
          <a:p>
            <a:pPr algn="just"/>
            <a:r>
              <a:rPr lang="el-GR" dirty="0">
                <a:latin typeface="Bookman Old Style" pitchFamily="18" charset="0"/>
                <a:cs typeface="Tahoma" pitchFamily="34" charset="0"/>
              </a:rPr>
              <a:t>Περιμένουμε ότι το b</a:t>
            </a:r>
            <a:r>
              <a:rPr lang="el-GR" baseline="-30000" dirty="0">
                <a:latin typeface="Bookman Old Style" pitchFamily="18" charset="0"/>
                <a:cs typeface="Tahoma" pitchFamily="34" charset="0"/>
              </a:rPr>
              <a:t>2</a:t>
            </a:r>
            <a:r>
              <a:rPr lang="el-GR" dirty="0">
                <a:latin typeface="Bookman Old Style" pitchFamily="18" charset="0"/>
                <a:cs typeface="Tahoma" pitchFamily="34" charset="0"/>
              </a:rPr>
              <a:t> θα είναι θετικό γιατί, οι καταναλωτές θα αγοράζουν περισσότερα βιβλία όταν αυξάνεται το εισόδημα τους, και </a:t>
            </a:r>
            <a:endParaRPr lang="el-GR" dirty="0">
              <a:latin typeface="Bookman Old Style" pitchFamily="18" charset="0"/>
            </a:endParaRPr>
          </a:p>
          <a:p>
            <a:pPr algn="just"/>
            <a:r>
              <a:rPr lang="el-GR" dirty="0">
                <a:latin typeface="Bookman Old Style" pitchFamily="18" charset="0"/>
                <a:cs typeface="Tahoma" pitchFamily="34" charset="0"/>
              </a:rPr>
              <a:t>το b</a:t>
            </a:r>
            <a:r>
              <a:rPr lang="el-GR" baseline="-30000" dirty="0">
                <a:latin typeface="Bookman Old Style" pitchFamily="18" charset="0"/>
                <a:cs typeface="Tahoma" pitchFamily="34" charset="0"/>
              </a:rPr>
              <a:t>1</a:t>
            </a:r>
            <a:r>
              <a:rPr lang="el-GR" dirty="0">
                <a:latin typeface="Bookman Old Style" pitchFamily="18" charset="0"/>
                <a:cs typeface="Tahoma" pitchFamily="34" charset="0"/>
              </a:rPr>
              <a:t> θα είναι αρνητικό γιατί η ζήτηση των βιβλίων θα είναι μικρότερη όταν ανεβαίνει η τιμή τους. </a:t>
            </a:r>
            <a:endParaRPr lang="el-GR" dirty="0">
              <a:latin typeface="Bookman Old Style" pitchFamily="18" charset="0"/>
            </a:endParaRPr>
          </a:p>
        </p:txBody>
      </p:sp>
    </p:spTree>
  </p:cSld>
  <p:clrMapOvr>
    <a:masterClrMapping/>
  </p:clrMapOvr>
  <p:transition spd="med">
    <p:random/>
    <p:sndAc>
      <p:stSnd>
        <p:snd r:embed="rId2" name="camera.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a:xfrm>
            <a:off x="685800" y="0"/>
            <a:ext cx="7772400" cy="1143000"/>
          </a:xfrm>
        </p:spPr>
        <p:txBody>
          <a:bodyPr/>
          <a:lstStyle/>
          <a:p>
            <a:r>
              <a:rPr lang="en-US" dirty="0">
                <a:cs typeface="Times New Roman" pitchFamily="18" charset="0"/>
              </a:rPr>
              <a:t>Y</a:t>
            </a:r>
            <a:r>
              <a:rPr lang="en-US" baseline="-30000" dirty="0">
                <a:cs typeface="Times New Roman" pitchFamily="18" charset="0"/>
              </a:rPr>
              <a:t>i</a:t>
            </a:r>
            <a:r>
              <a:rPr lang="en-US" dirty="0">
                <a:cs typeface="Times New Roman" pitchFamily="18" charset="0"/>
              </a:rPr>
              <a:t>=b</a:t>
            </a:r>
            <a:r>
              <a:rPr lang="en-US" baseline="-30000" dirty="0">
                <a:cs typeface="Times New Roman" pitchFamily="18" charset="0"/>
              </a:rPr>
              <a:t>0</a:t>
            </a:r>
            <a:r>
              <a:rPr lang="en-US" dirty="0">
                <a:cs typeface="Times New Roman" pitchFamily="18" charset="0"/>
              </a:rPr>
              <a:t>+b</a:t>
            </a:r>
            <a:r>
              <a:rPr lang="en-US" baseline="-30000" dirty="0">
                <a:cs typeface="Times New Roman" pitchFamily="18" charset="0"/>
              </a:rPr>
              <a:t>1</a:t>
            </a:r>
            <a:r>
              <a:rPr lang="en-US" dirty="0">
                <a:cs typeface="Times New Roman" pitchFamily="18" charset="0"/>
              </a:rPr>
              <a:t>X</a:t>
            </a:r>
            <a:r>
              <a:rPr lang="en-US" baseline="-30000" dirty="0">
                <a:cs typeface="Times New Roman" pitchFamily="18" charset="0"/>
              </a:rPr>
              <a:t>1i</a:t>
            </a:r>
            <a:r>
              <a:rPr lang="en-US" dirty="0">
                <a:cs typeface="Times New Roman" pitchFamily="18" charset="0"/>
              </a:rPr>
              <a:t>+ b</a:t>
            </a:r>
            <a:r>
              <a:rPr lang="en-US" baseline="-30000" dirty="0">
                <a:cs typeface="Times New Roman" pitchFamily="18" charset="0"/>
              </a:rPr>
              <a:t>2</a:t>
            </a:r>
            <a:r>
              <a:rPr lang="en-US" dirty="0">
                <a:cs typeface="Times New Roman" pitchFamily="18" charset="0"/>
              </a:rPr>
              <a:t>X</a:t>
            </a:r>
            <a:r>
              <a:rPr lang="en-US" baseline="-30000" dirty="0">
                <a:cs typeface="Times New Roman" pitchFamily="18" charset="0"/>
              </a:rPr>
              <a:t>2j </a:t>
            </a:r>
            <a:r>
              <a:rPr lang="en-US" dirty="0" smtClean="0">
                <a:cs typeface="Times New Roman" pitchFamily="18" charset="0"/>
              </a:rPr>
              <a:t>+</a:t>
            </a:r>
            <a:r>
              <a:rPr lang="en-US" dirty="0" err="1" smtClean="0">
                <a:cs typeface="Times New Roman" pitchFamily="18" charset="0"/>
              </a:rPr>
              <a:t>u</a:t>
            </a:r>
            <a:r>
              <a:rPr lang="en-US" baseline="-30000" dirty="0" err="1" smtClean="0">
                <a:cs typeface="Times New Roman" pitchFamily="18" charset="0"/>
              </a:rPr>
              <a:t>i</a:t>
            </a:r>
            <a:r>
              <a:rPr lang="el-GR" dirty="0" smtClean="0"/>
              <a:t> </a:t>
            </a:r>
            <a:endParaRPr lang="el-GR" dirty="0"/>
          </a:p>
        </p:txBody>
      </p:sp>
      <p:sp>
        <p:nvSpPr>
          <p:cNvPr id="316419" name="Rectangle 3"/>
          <p:cNvSpPr>
            <a:spLocks noGrp="1" noChangeArrowheads="1"/>
          </p:cNvSpPr>
          <p:nvPr>
            <p:ph idx="1"/>
          </p:nvPr>
        </p:nvSpPr>
        <p:spPr>
          <a:xfrm>
            <a:off x="0" y="1143000"/>
            <a:ext cx="9144000" cy="5715000"/>
          </a:xfrm>
        </p:spPr>
        <p:txBody>
          <a:bodyPr/>
          <a:lstStyle/>
          <a:p>
            <a:pPr algn="just"/>
            <a:r>
              <a:rPr lang="el-GR" dirty="0">
                <a:latin typeface="Bookman Old Style" pitchFamily="18" charset="0"/>
                <a:cs typeface="Tahoma" pitchFamily="34" charset="0"/>
              </a:rPr>
              <a:t>Το b</a:t>
            </a:r>
            <a:r>
              <a:rPr lang="el-GR" baseline="-30000" dirty="0">
                <a:latin typeface="Bookman Old Style" pitchFamily="18" charset="0"/>
                <a:cs typeface="Tahoma" pitchFamily="34" charset="0"/>
              </a:rPr>
              <a:t>0</a:t>
            </a:r>
            <a:r>
              <a:rPr lang="el-GR" dirty="0">
                <a:latin typeface="Bookman Old Style" pitchFamily="18" charset="0"/>
                <a:cs typeface="Tahoma" pitchFamily="34" charset="0"/>
              </a:rPr>
              <a:t> ονομάζεται σταθερός όρος του μοντέλου, και είναι ανάλογος με τον όρο της κατακόρυφης απόστασης του μοντέλου της απλής γραμμικής παλινδρόμησης.</a:t>
            </a:r>
            <a:endParaRPr lang="el-GR" dirty="0">
              <a:latin typeface="Bookman Old Style" pitchFamily="18" charset="0"/>
            </a:endParaRPr>
          </a:p>
          <a:p>
            <a:pPr algn="just"/>
            <a:r>
              <a:rPr lang="el-GR" dirty="0">
                <a:latin typeface="Bookman Old Style" pitchFamily="18" charset="0"/>
                <a:cs typeface="Tahoma" pitchFamily="34" charset="0"/>
              </a:rPr>
              <a:t>Το </a:t>
            </a:r>
            <a:r>
              <a:rPr lang="en-US" dirty="0" smtClean="0">
                <a:latin typeface="Bookman Old Style" pitchFamily="18" charset="0"/>
                <a:cs typeface="Tahoma" pitchFamily="34" charset="0"/>
              </a:rPr>
              <a:t>u</a:t>
            </a:r>
            <a:r>
              <a:rPr lang="el-GR" dirty="0" smtClean="0">
                <a:latin typeface="Bookman Old Style" pitchFamily="18" charset="0"/>
                <a:cs typeface="Tahoma" pitchFamily="34" charset="0"/>
              </a:rPr>
              <a:t> </a:t>
            </a:r>
            <a:r>
              <a:rPr lang="el-GR" dirty="0">
                <a:latin typeface="Bookman Old Style" pitchFamily="18" charset="0"/>
                <a:cs typeface="Tahoma" pitchFamily="34" charset="0"/>
              </a:rPr>
              <a:t>είναι μια τυχαία μεταβλητή που ονομάζεται όρος σφάλματος (</a:t>
            </a:r>
            <a:r>
              <a:rPr lang="en-US" dirty="0">
                <a:latin typeface="Bookman Old Style" pitchFamily="18" charset="0"/>
                <a:cs typeface="Tahoma" pitchFamily="34" charset="0"/>
              </a:rPr>
              <a:t>error terms</a:t>
            </a:r>
            <a:r>
              <a:rPr lang="el-GR" dirty="0">
                <a:latin typeface="Bookman Old Style" pitchFamily="18" charset="0"/>
                <a:cs typeface="Tahoma" pitchFamily="34" charset="0"/>
              </a:rPr>
              <a:t>) </a:t>
            </a:r>
            <a:endParaRPr lang="en-US" dirty="0">
              <a:latin typeface="Bookman Old Style" pitchFamily="18" charset="0"/>
              <a:cs typeface="Tahoma" pitchFamily="34" charset="0"/>
            </a:endParaRPr>
          </a:p>
          <a:p>
            <a:pPr lvl="1" algn="just"/>
            <a:r>
              <a:rPr lang="el-GR" dirty="0">
                <a:latin typeface="Bookman Old Style" pitchFamily="18" charset="0"/>
                <a:cs typeface="Tahoma" pitchFamily="34" charset="0"/>
              </a:rPr>
              <a:t>αντιπροσωπεύει την επίδραση </a:t>
            </a:r>
            <a:r>
              <a:rPr lang="el-GR" b="1" dirty="0">
                <a:solidFill>
                  <a:schemeClr val="accent2"/>
                </a:solidFill>
                <a:latin typeface="Bookman Old Style" pitchFamily="18" charset="0"/>
                <a:cs typeface="Tahoma" pitchFamily="34" charset="0"/>
              </a:rPr>
              <a:t>όλων των δυνατών παραμέτρων</a:t>
            </a:r>
            <a:r>
              <a:rPr lang="el-GR" dirty="0">
                <a:latin typeface="Bookman Old Style" pitchFamily="18" charset="0"/>
                <a:cs typeface="Tahoma" pitchFamily="34" charset="0"/>
              </a:rPr>
              <a:t> εκτός της τιμής και του εισοδήματος </a:t>
            </a:r>
            <a:endParaRPr lang="en-US" dirty="0">
              <a:latin typeface="Bookman Old Style" pitchFamily="18" charset="0"/>
              <a:cs typeface="Tahoma" pitchFamily="34" charset="0"/>
            </a:endParaRPr>
          </a:p>
          <a:p>
            <a:pPr lvl="1" algn="just"/>
            <a:r>
              <a:rPr lang="el-GR" dirty="0" smtClean="0">
                <a:latin typeface="Bookman Old Style" pitchFamily="18" charset="0"/>
                <a:cs typeface="Tahoma" pitchFamily="34" charset="0"/>
              </a:rPr>
              <a:t>το </a:t>
            </a:r>
            <a:r>
              <a:rPr lang="en-US" dirty="0" smtClean="0">
                <a:latin typeface="Bookman Old Style" pitchFamily="18" charset="0"/>
                <a:cs typeface="Tahoma" pitchFamily="34" charset="0"/>
              </a:rPr>
              <a:t>u</a:t>
            </a:r>
            <a:r>
              <a:rPr lang="el-GR" dirty="0" smtClean="0">
                <a:latin typeface="Bookman Old Style" pitchFamily="18" charset="0"/>
                <a:cs typeface="Tahoma" pitchFamily="34" charset="0"/>
              </a:rPr>
              <a:t> </a:t>
            </a:r>
            <a:r>
              <a:rPr lang="el-GR" dirty="0">
                <a:latin typeface="Bookman Old Style" pitchFamily="18" charset="0"/>
                <a:cs typeface="Tahoma" pitchFamily="34" charset="0"/>
              </a:rPr>
              <a:t>θα πρέπει να είναι ανεξάρτητο από τα Χ</a:t>
            </a:r>
            <a:r>
              <a:rPr lang="el-GR" baseline="-30000" dirty="0">
                <a:latin typeface="Bookman Old Style" pitchFamily="18" charset="0"/>
                <a:cs typeface="Tahoma" pitchFamily="34" charset="0"/>
              </a:rPr>
              <a:t>1</a:t>
            </a:r>
            <a:r>
              <a:rPr lang="el-GR" dirty="0">
                <a:latin typeface="Bookman Old Style" pitchFamily="18" charset="0"/>
                <a:cs typeface="Tahoma" pitchFamily="34" charset="0"/>
              </a:rPr>
              <a:t>  Χ</a:t>
            </a:r>
            <a:r>
              <a:rPr lang="el-GR" baseline="-30000" dirty="0">
                <a:latin typeface="Bookman Old Style" pitchFamily="18" charset="0"/>
                <a:cs typeface="Tahoma" pitchFamily="34" charset="0"/>
              </a:rPr>
              <a:t>2</a:t>
            </a:r>
            <a:r>
              <a:rPr lang="el-GR" dirty="0">
                <a:latin typeface="Bookman Old Style" pitchFamily="18" charset="0"/>
                <a:cs typeface="Tahoma" pitchFamily="34" charset="0"/>
              </a:rPr>
              <a:t>. </a:t>
            </a:r>
            <a:endParaRPr lang="el-GR" dirty="0">
              <a:latin typeface="Bookman Old Style" pitchFamily="18" charset="0"/>
            </a:endParaRPr>
          </a:p>
        </p:txBody>
      </p:sp>
    </p:spTree>
  </p:cSld>
  <p:clrMapOvr>
    <a:masterClrMapping/>
  </p:clrMapOvr>
  <p:transition spd="med">
    <p:random/>
    <p:sndAc>
      <p:stSnd>
        <p:snd r:embed="rId2" name="camera.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Rectangle 2"/>
          <p:cNvSpPr>
            <a:spLocks noGrp="1" noChangeArrowheads="1"/>
          </p:cNvSpPr>
          <p:nvPr>
            <p:ph type="title"/>
          </p:nvPr>
        </p:nvSpPr>
        <p:spPr>
          <a:xfrm>
            <a:off x="685800" y="0"/>
            <a:ext cx="7772400" cy="1143000"/>
          </a:xfrm>
        </p:spPr>
        <p:txBody>
          <a:bodyPr/>
          <a:lstStyle/>
          <a:p>
            <a:r>
              <a:rPr lang="en-US" dirty="0">
                <a:cs typeface="Times New Roman" pitchFamily="18" charset="0"/>
              </a:rPr>
              <a:t>Y</a:t>
            </a:r>
            <a:r>
              <a:rPr lang="en-US" baseline="-30000" dirty="0">
                <a:cs typeface="Times New Roman" pitchFamily="18" charset="0"/>
              </a:rPr>
              <a:t>i</a:t>
            </a:r>
            <a:r>
              <a:rPr lang="en-US" dirty="0">
                <a:cs typeface="Times New Roman" pitchFamily="18" charset="0"/>
              </a:rPr>
              <a:t>=b</a:t>
            </a:r>
            <a:r>
              <a:rPr lang="en-US" baseline="-30000" dirty="0">
                <a:cs typeface="Times New Roman" pitchFamily="18" charset="0"/>
              </a:rPr>
              <a:t>0</a:t>
            </a:r>
            <a:r>
              <a:rPr lang="en-US" dirty="0">
                <a:cs typeface="Times New Roman" pitchFamily="18" charset="0"/>
              </a:rPr>
              <a:t>+b</a:t>
            </a:r>
            <a:r>
              <a:rPr lang="en-US" baseline="-30000" dirty="0">
                <a:cs typeface="Times New Roman" pitchFamily="18" charset="0"/>
              </a:rPr>
              <a:t>1</a:t>
            </a:r>
            <a:r>
              <a:rPr lang="en-US" dirty="0">
                <a:cs typeface="Times New Roman" pitchFamily="18" charset="0"/>
              </a:rPr>
              <a:t>X</a:t>
            </a:r>
            <a:r>
              <a:rPr lang="en-US" baseline="-30000" dirty="0">
                <a:cs typeface="Times New Roman" pitchFamily="18" charset="0"/>
              </a:rPr>
              <a:t>1i</a:t>
            </a:r>
            <a:r>
              <a:rPr lang="en-US" dirty="0">
                <a:cs typeface="Times New Roman" pitchFamily="18" charset="0"/>
              </a:rPr>
              <a:t>+ b</a:t>
            </a:r>
            <a:r>
              <a:rPr lang="en-US" baseline="-30000" dirty="0">
                <a:cs typeface="Times New Roman" pitchFamily="18" charset="0"/>
              </a:rPr>
              <a:t>2</a:t>
            </a:r>
            <a:r>
              <a:rPr lang="en-US" dirty="0">
                <a:cs typeface="Times New Roman" pitchFamily="18" charset="0"/>
              </a:rPr>
              <a:t>X</a:t>
            </a:r>
            <a:r>
              <a:rPr lang="en-US" baseline="-30000" dirty="0">
                <a:cs typeface="Times New Roman" pitchFamily="18" charset="0"/>
              </a:rPr>
              <a:t>2j </a:t>
            </a:r>
            <a:r>
              <a:rPr lang="en-US" dirty="0" smtClean="0">
                <a:cs typeface="Times New Roman" pitchFamily="18" charset="0"/>
              </a:rPr>
              <a:t>+</a:t>
            </a:r>
            <a:r>
              <a:rPr lang="en-US" dirty="0" err="1" smtClean="0">
                <a:cs typeface="Times New Roman" pitchFamily="18" charset="0"/>
              </a:rPr>
              <a:t>u</a:t>
            </a:r>
            <a:r>
              <a:rPr lang="en-US" baseline="-30000" dirty="0" err="1" smtClean="0">
                <a:cs typeface="Times New Roman" pitchFamily="18" charset="0"/>
              </a:rPr>
              <a:t>i</a:t>
            </a:r>
            <a:r>
              <a:rPr lang="el-GR" dirty="0" smtClean="0"/>
              <a:t> </a:t>
            </a:r>
            <a:endParaRPr lang="el-GR" dirty="0"/>
          </a:p>
        </p:txBody>
      </p:sp>
      <p:sp>
        <p:nvSpPr>
          <p:cNvPr id="317443" name="Rectangle 3"/>
          <p:cNvSpPr>
            <a:spLocks noGrp="1" noChangeArrowheads="1"/>
          </p:cNvSpPr>
          <p:nvPr>
            <p:ph idx="1"/>
          </p:nvPr>
        </p:nvSpPr>
        <p:spPr>
          <a:xfrm>
            <a:off x="0" y="1143000"/>
            <a:ext cx="9144000" cy="5715000"/>
          </a:xfrm>
        </p:spPr>
        <p:txBody>
          <a:bodyPr/>
          <a:lstStyle/>
          <a:p>
            <a:pPr algn="just"/>
            <a:r>
              <a:rPr lang="el-GR" dirty="0">
                <a:latin typeface="Bookman Old Style" pitchFamily="18" charset="0"/>
                <a:cs typeface="Tahoma" pitchFamily="34" charset="0"/>
              </a:rPr>
              <a:t>Η αναμενόμενη τιμή του </a:t>
            </a:r>
            <a:r>
              <a:rPr lang="en-US" dirty="0" smtClean="0">
                <a:latin typeface="Bookman Old Style" pitchFamily="18" charset="0"/>
                <a:cs typeface="Tahoma" pitchFamily="34" charset="0"/>
              </a:rPr>
              <a:t>u</a:t>
            </a:r>
            <a:r>
              <a:rPr lang="el-GR" dirty="0" smtClean="0">
                <a:latin typeface="Bookman Old Style" pitchFamily="18" charset="0"/>
                <a:cs typeface="Tahoma" pitchFamily="34" charset="0"/>
              </a:rPr>
              <a:t> </a:t>
            </a:r>
            <a:r>
              <a:rPr lang="el-GR" dirty="0">
                <a:latin typeface="Bookman Old Style" pitchFamily="18" charset="0"/>
                <a:cs typeface="Tahoma" pitchFamily="34" charset="0"/>
              </a:rPr>
              <a:t>είναι 0 και </a:t>
            </a:r>
            <a:endParaRPr lang="el-GR" dirty="0">
              <a:latin typeface="Bookman Old Style" pitchFamily="18" charset="0"/>
            </a:endParaRPr>
          </a:p>
          <a:p>
            <a:pPr algn="just"/>
            <a:r>
              <a:rPr lang="el-GR" dirty="0">
                <a:latin typeface="Bookman Old Style" pitchFamily="18" charset="0"/>
                <a:cs typeface="Tahoma" pitchFamily="34" charset="0"/>
              </a:rPr>
              <a:t>η διακύμανση </a:t>
            </a:r>
            <a:r>
              <a:rPr lang="el-GR" dirty="0" smtClean="0">
                <a:latin typeface="Bookman Old Style" pitchFamily="18" charset="0"/>
                <a:cs typeface="Tahoma" pitchFamily="34" charset="0"/>
              </a:rPr>
              <a:t>είναι</a:t>
            </a:r>
            <a:r>
              <a:rPr lang="el-GR" dirty="0" smtClean="0">
                <a:latin typeface="Bookman Old Style" pitchFamily="18" charset="0"/>
                <a:cs typeface="Tahoma" pitchFamily="34" charset="0"/>
              </a:rPr>
              <a:t> σ</a:t>
            </a:r>
            <a:r>
              <a:rPr lang="el-GR" baseline="30000" dirty="0" smtClean="0">
                <a:latin typeface="Bookman Old Style" pitchFamily="18" charset="0"/>
                <a:cs typeface="Tahoma" pitchFamily="34" charset="0"/>
              </a:rPr>
              <a:t>2</a:t>
            </a:r>
            <a:r>
              <a:rPr lang="el-GR" dirty="0" smtClean="0">
                <a:latin typeface="Bookman Old Style" pitchFamily="18" charset="0"/>
                <a:cs typeface="Tahoma" pitchFamily="34" charset="0"/>
              </a:rPr>
              <a:t>, </a:t>
            </a:r>
            <a:r>
              <a:rPr lang="el-GR" dirty="0">
                <a:latin typeface="Bookman Old Style" pitchFamily="18" charset="0"/>
                <a:cs typeface="Tahoma" pitchFamily="34" charset="0"/>
              </a:rPr>
              <a:t>η οποία </a:t>
            </a:r>
            <a:r>
              <a:rPr lang="el-GR" dirty="0" smtClean="0">
                <a:latin typeface="Bookman Old Style" pitchFamily="18" charset="0"/>
                <a:cs typeface="Tahoma" pitchFamily="34" charset="0"/>
              </a:rPr>
              <a:t>είναι </a:t>
            </a:r>
            <a:r>
              <a:rPr lang="el-GR" dirty="0">
                <a:latin typeface="Bookman Old Style" pitchFamily="18" charset="0"/>
                <a:cs typeface="Tahoma" pitchFamily="34" charset="0"/>
              </a:rPr>
              <a:t>άγνωστη. </a:t>
            </a:r>
            <a:endParaRPr lang="el-GR" dirty="0">
              <a:latin typeface="Bookman Old Style" pitchFamily="18" charset="0"/>
            </a:endParaRPr>
          </a:p>
          <a:p>
            <a:pPr algn="just"/>
            <a:r>
              <a:rPr lang="el-GR" dirty="0">
                <a:latin typeface="Bookman Old Style" pitchFamily="18" charset="0"/>
                <a:cs typeface="Tahoma" pitchFamily="34" charset="0"/>
              </a:rPr>
              <a:t>Θα υποθέσουμε ότι το </a:t>
            </a:r>
            <a:r>
              <a:rPr lang="en-US" dirty="0" smtClean="0">
                <a:latin typeface="Bookman Old Style" pitchFamily="18" charset="0"/>
                <a:cs typeface="Tahoma" pitchFamily="34" charset="0"/>
              </a:rPr>
              <a:t>u</a:t>
            </a:r>
            <a:r>
              <a:rPr lang="el-GR" dirty="0" smtClean="0">
                <a:latin typeface="Bookman Old Style" pitchFamily="18" charset="0"/>
                <a:cs typeface="Tahoma" pitchFamily="34" charset="0"/>
              </a:rPr>
              <a:t> </a:t>
            </a:r>
            <a:r>
              <a:rPr lang="el-GR" dirty="0">
                <a:latin typeface="Bookman Old Style" pitchFamily="18" charset="0"/>
                <a:cs typeface="Tahoma" pitchFamily="34" charset="0"/>
              </a:rPr>
              <a:t>ακολουθεί κανονική κατανομή.</a:t>
            </a:r>
            <a:endParaRPr lang="el-GR" dirty="0">
              <a:latin typeface="Bookman Old Style" pitchFamily="18" charset="0"/>
              <a:cs typeface="Times New Roman" pitchFamily="18" charset="0"/>
            </a:endParaRPr>
          </a:p>
          <a:p>
            <a:pPr algn="just"/>
            <a:endParaRPr lang="el-GR" dirty="0">
              <a:latin typeface="Bookman Old Style" pitchFamily="18" charset="0"/>
            </a:endParaRPr>
          </a:p>
        </p:txBody>
      </p:sp>
    </p:spTree>
  </p:cSld>
  <p:clrMapOvr>
    <a:masterClrMapping/>
  </p:clrMapOvr>
  <p:transition spd="med">
    <p:random/>
    <p:sndAc>
      <p:stSnd>
        <p:snd r:embed="rId2" name="camera.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Rectangle 2"/>
          <p:cNvSpPr>
            <a:spLocks noGrp="1" noChangeArrowheads="1"/>
          </p:cNvSpPr>
          <p:nvPr>
            <p:ph type="title"/>
          </p:nvPr>
        </p:nvSpPr>
        <p:spPr>
          <a:xfrm>
            <a:off x="838200" y="0"/>
            <a:ext cx="7772400" cy="1143000"/>
          </a:xfrm>
        </p:spPr>
        <p:txBody>
          <a:bodyPr/>
          <a:lstStyle/>
          <a:p>
            <a:r>
              <a:rPr lang="el-GR" sz="3600" b="1">
                <a:latin typeface="Bookman Old Style" pitchFamily="18" charset="0"/>
                <a:cs typeface="Tahoma" pitchFamily="34" charset="0"/>
              </a:rPr>
              <a:t>ΑΠΟΤΕΛΕΣΜΑΤΑ ΤΗΣ ΠΟΛΛΑΠΛΗΣ ΠΑΛΙΝΔΡΟΜΗΣΗΣ</a:t>
            </a:r>
            <a:endParaRPr lang="el-GR" sz="3600">
              <a:latin typeface="Bookman Old Style" pitchFamily="18" charset="0"/>
              <a:cs typeface="Times New Roman" pitchFamily="18" charset="0"/>
            </a:endParaRPr>
          </a:p>
        </p:txBody>
      </p:sp>
      <p:sp>
        <p:nvSpPr>
          <p:cNvPr id="321539" name="Rectangle 3"/>
          <p:cNvSpPr>
            <a:spLocks noGrp="1" noChangeArrowheads="1"/>
          </p:cNvSpPr>
          <p:nvPr>
            <p:ph type="body" sz="half" idx="1"/>
          </p:nvPr>
        </p:nvSpPr>
        <p:spPr>
          <a:xfrm>
            <a:off x="0" y="1219200"/>
            <a:ext cx="9144000" cy="1447800"/>
          </a:xfrm>
        </p:spPr>
        <p:txBody>
          <a:bodyPr/>
          <a:lstStyle/>
          <a:p>
            <a:pPr algn="just"/>
            <a:r>
              <a:rPr lang="el-GR" sz="2800">
                <a:cs typeface="Times New Roman" pitchFamily="18" charset="0"/>
              </a:rPr>
              <a:t>Αφού τροφοδοτήσουμε τους αριθμούς στον υπολογιστή και του ζητήσουμε να εκτελέσει τους υπολογισμούς, θα μας δώσει ένα αποτέλεσμα σαν το παρακάτω:</a:t>
            </a:r>
            <a:r>
              <a:rPr lang="el-GR" sz="2800"/>
              <a:t> </a:t>
            </a:r>
            <a:r>
              <a:rPr lang="en-US" sz="2800"/>
              <a:t>EXCEL</a:t>
            </a:r>
            <a:endParaRPr lang="el-GR" sz="2800"/>
          </a:p>
        </p:txBody>
      </p:sp>
      <p:graphicFrame>
        <p:nvGraphicFramePr>
          <p:cNvPr id="321540" name="Object 4"/>
          <p:cNvGraphicFramePr>
            <a:graphicFrameLocks noChangeAspect="1"/>
          </p:cNvGraphicFramePr>
          <p:nvPr>
            <p:ph type="clipArt" sz="half" idx="2"/>
          </p:nvPr>
        </p:nvGraphicFramePr>
        <p:xfrm>
          <a:off x="609600" y="2667000"/>
          <a:ext cx="7543800" cy="1855788"/>
        </p:xfrm>
        <a:graphic>
          <a:graphicData uri="http://schemas.openxmlformats.org/presentationml/2006/ole">
            <p:oleObj spid="_x0000_s332802" name="Φύλλο εργασίας" r:id="rId4" imgW="2316240" imgH="666000" progId="Excel.Sheet.8">
              <p:embed/>
            </p:oleObj>
          </a:graphicData>
        </a:graphic>
      </p:graphicFrame>
      <p:sp>
        <p:nvSpPr>
          <p:cNvPr id="321541" name="Rectangle 5"/>
          <p:cNvSpPr>
            <a:spLocks noChangeArrowheads="1"/>
          </p:cNvSpPr>
          <p:nvPr/>
        </p:nvSpPr>
        <p:spPr bwMode="auto">
          <a:xfrm>
            <a:off x="609600" y="4953000"/>
            <a:ext cx="6934200" cy="762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marL="342900" indent="-342900" algn="just">
              <a:spcBef>
                <a:spcPct val="20000"/>
              </a:spcBef>
              <a:buFontTx/>
              <a:buChar char="•"/>
            </a:pPr>
            <a:r>
              <a:rPr lang="fr-FR" sz="3600" dirty="0">
                <a:cs typeface="Times New Roman" pitchFamily="18" charset="0"/>
              </a:rPr>
              <a:t>Y </a:t>
            </a:r>
            <a:r>
              <a:rPr lang="fr-FR" sz="3600" dirty="0" smtClean="0">
                <a:cs typeface="Times New Roman" pitchFamily="18" charset="0"/>
              </a:rPr>
              <a:t>=</a:t>
            </a:r>
            <a:r>
              <a:rPr lang="el-GR" sz="3600" dirty="0" smtClean="0">
                <a:cs typeface="Times New Roman" pitchFamily="18" charset="0"/>
              </a:rPr>
              <a:t> -</a:t>
            </a:r>
            <a:r>
              <a:rPr lang="fr-FR" sz="3600" dirty="0" smtClean="0">
                <a:cs typeface="Times New Roman" pitchFamily="18" charset="0"/>
              </a:rPr>
              <a:t>2,765 </a:t>
            </a:r>
            <a:r>
              <a:rPr lang="fr-FR" sz="3600" dirty="0">
                <a:cs typeface="Times New Roman" pitchFamily="18" charset="0"/>
              </a:rPr>
              <a:t>-7,738 X</a:t>
            </a:r>
            <a:r>
              <a:rPr lang="fr-FR" sz="3600" baseline="-30000" dirty="0">
                <a:cs typeface="Times New Roman" pitchFamily="18" charset="0"/>
              </a:rPr>
              <a:t>1</a:t>
            </a:r>
            <a:r>
              <a:rPr lang="fr-FR" sz="3600" dirty="0">
                <a:cs typeface="Times New Roman" pitchFamily="18" charset="0"/>
              </a:rPr>
              <a:t> + 12,286 X</a:t>
            </a:r>
            <a:r>
              <a:rPr lang="fr-FR" sz="3600" baseline="-30000" dirty="0">
                <a:cs typeface="Times New Roman" pitchFamily="18" charset="0"/>
              </a:rPr>
              <a:t>2</a:t>
            </a:r>
            <a:r>
              <a:rPr lang="fr-FR" sz="2800" dirty="0">
                <a:cs typeface="Times New Roman" pitchFamily="18" charset="0"/>
              </a:rPr>
              <a:t> </a:t>
            </a:r>
            <a:endParaRPr lang="el-GR" sz="2800" dirty="0">
              <a:cs typeface="Times New Roman" pitchFamily="18" charset="0"/>
            </a:endParaRPr>
          </a:p>
        </p:txBody>
      </p:sp>
    </p:spTree>
  </p:cSld>
  <p:clrMapOvr>
    <a:masterClrMapping/>
  </p:clrMapOvr>
  <p:transition spd="med">
    <p:random/>
    <p:sndAc>
      <p:stSnd>
        <p:snd r:embed="rId3" name="camera.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0" name="Rectangle 2"/>
          <p:cNvSpPr>
            <a:spLocks noGrp="1" noChangeArrowheads="1"/>
          </p:cNvSpPr>
          <p:nvPr>
            <p:ph type="title"/>
          </p:nvPr>
        </p:nvSpPr>
        <p:spPr>
          <a:xfrm>
            <a:off x="0" y="609600"/>
            <a:ext cx="9144000" cy="1143000"/>
          </a:xfrm>
        </p:spPr>
        <p:txBody>
          <a:bodyPr/>
          <a:lstStyle/>
          <a:p>
            <a:r>
              <a:rPr lang="fr-FR" sz="4200" dirty="0">
                <a:latin typeface="Bookman Old Style" pitchFamily="18" charset="0"/>
                <a:cs typeface="Tahoma" pitchFamily="34" charset="0"/>
              </a:rPr>
              <a:t>Y </a:t>
            </a:r>
            <a:r>
              <a:rPr lang="fr-FR" sz="4200" dirty="0" smtClean="0">
                <a:latin typeface="Bookman Old Style" pitchFamily="18" charset="0"/>
                <a:cs typeface="Tahoma" pitchFamily="34" charset="0"/>
              </a:rPr>
              <a:t>=</a:t>
            </a:r>
            <a:r>
              <a:rPr lang="el-GR" sz="4200" dirty="0" smtClean="0">
                <a:latin typeface="Bookman Old Style" pitchFamily="18" charset="0"/>
                <a:cs typeface="Tahoma" pitchFamily="34" charset="0"/>
              </a:rPr>
              <a:t> </a:t>
            </a:r>
            <a:r>
              <a:rPr lang="fr-FR" sz="4200" dirty="0" smtClean="0">
                <a:latin typeface="Bookman Old Style" pitchFamily="18" charset="0"/>
                <a:cs typeface="Tahoma" pitchFamily="34" charset="0"/>
              </a:rPr>
              <a:t>- </a:t>
            </a:r>
            <a:r>
              <a:rPr lang="fr-FR" sz="4200" dirty="0">
                <a:latin typeface="Bookman Old Style" pitchFamily="18" charset="0"/>
                <a:cs typeface="Tahoma" pitchFamily="34" charset="0"/>
              </a:rPr>
              <a:t>2,765 -7,738 X</a:t>
            </a:r>
            <a:r>
              <a:rPr lang="fr-FR" sz="4200" baseline="-30000" dirty="0">
                <a:latin typeface="Bookman Old Style" pitchFamily="18" charset="0"/>
                <a:cs typeface="Tahoma" pitchFamily="34" charset="0"/>
              </a:rPr>
              <a:t>1</a:t>
            </a:r>
            <a:r>
              <a:rPr lang="fr-FR" sz="4200" dirty="0">
                <a:latin typeface="Bookman Old Style" pitchFamily="18" charset="0"/>
                <a:cs typeface="Tahoma" pitchFamily="34" charset="0"/>
              </a:rPr>
              <a:t> + 12,286 X</a:t>
            </a:r>
            <a:r>
              <a:rPr lang="fr-FR" sz="4200" baseline="-30000" dirty="0">
                <a:latin typeface="Bookman Old Style" pitchFamily="18" charset="0"/>
                <a:cs typeface="Tahoma" pitchFamily="34" charset="0"/>
              </a:rPr>
              <a:t>2</a:t>
            </a:r>
            <a:r>
              <a:rPr lang="fr-FR" sz="4200" dirty="0">
                <a:latin typeface="Bookman Old Style" pitchFamily="18" charset="0"/>
                <a:cs typeface="Tahoma" pitchFamily="34" charset="0"/>
              </a:rPr>
              <a:t> </a:t>
            </a:r>
            <a:r>
              <a:rPr lang="el-GR" sz="4200" dirty="0">
                <a:latin typeface="Bookman Old Style" pitchFamily="18" charset="0"/>
                <a:cs typeface="Times New Roman" pitchFamily="18" charset="0"/>
              </a:rPr>
              <a:t/>
            </a:r>
            <a:br>
              <a:rPr lang="el-GR" sz="4200" dirty="0">
                <a:latin typeface="Bookman Old Style" pitchFamily="18" charset="0"/>
                <a:cs typeface="Times New Roman" pitchFamily="18" charset="0"/>
              </a:rPr>
            </a:br>
            <a:endParaRPr lang="el-GR" sz="4200" dirty="0">
              <a:latin typeface="Bookman Old Style" pitchFamily="18" charset="0"/>
              <a:cs typeface="Times New Roman" pitchFamily="18" charset="0"/>
            </a:endParaRPr>
          </a:p>
        </p:txBody>
      </p:sp>
      <p:sp>
        <p:nvSpPr>
          <p:cNvPr id="319491" name="Rectangle 3"/>
          <p:cNvSpPr>
            <a:spLocks noGrp="1" noChangeArrowheads="1"/>
          </p:cNvSpPr>
          <p:nvPr>
            <p:ph idx="1"/>
          </p:nvPr>
        </p:nvSpPr>
        <p:spPr>
          <a:xfrm>
            <a:off x="0" y="1600200"/>
            <a:ext cx="9144000" cy="5257800"/>
          </a:xfrm>
        </p:spPr>
        <p:txBody>
          <a:bodyPr/>
          <a:lstStyle/>
          <a:p>
            <a:pPr algn="just"/>
            <a:r>
              <a:rPr lang="el-GR" dirty="0">
                <a:latin typeface="Bookman Old Style" pitchFamily="18" charset="0"/>
                <a:cs typeface="Tahoma" pitchFamily="34" charset="0"/>
              </a:rPr>
              <a:t>Το πρώτο πράγμα που μπορούμε να διαπιστώσουμε </a:t>
            </a:r>
            <a:r>
              <a:rPr lang="el-GR" dirty="0">
                <a:latin typeface="Bookman Old Style" pitchFamily="18" charset="0"/>
              </a:rPr>
              <a:t>είναι ότι </a:t>
            </a:r>
          </a:p>
          <a:p>
            <a:pPr lvl="1" algn="just"/>
            <a:r>
              <a:rPr lang="el-GR" dirty="0">
                <a:latin typeface="Bookman Old Style" pitchFamily="18" charset="0"/>
                <a:cs typeface="Tahoma" pitchFamily="34" charset="0"/>
              </a:rPr>
              <a:t>ο συντελεστής του </a:t>
            </a:r>
            <a:r>
              <a:rPr lang="en-US" dirty="0">
                <a:latin typeface="Bookman Old Style" pitchFamily="18" charset="0"/>
                <a:cs typeface="Tahoma" pitchFamily="34" charset="0"/>
              </a:rPr>
              <a:t>X</a:t>
            </a:r>
            <a:r>
              <a:rPr lang="el-GR" baseline="-30000" dirty="0">
                <a:latin typeface="Bookman Old Style" pitchFamily="18" charset="0"/>
                <a:cs typeface="Tahoma" pitchFamily="34" charset="0"/>
              </a:rPr>
              <a:t>1</a:t>
            </a:r>
            <a:r>
              <a:rPr lang="el-GR" dirty="0">
                <a:latin typeface="Bookman Old Style" pitchFamily="18" charset="0"/>
                <a:cs typeface="Tahoma" pitchFamily="34" charset="0"/>
              </a:rPr>
              <a:t> είναι αρνητικός, </a:t>
            </a:r>
            <a:endParaRPr lang="el-GR" dirty="0">
              <a:latin typeface="Bookman Old Style" pitchFamily="18" charset="0"/>
            </a:endParaRPr>
          </a:p>
          <a:p>
            <a:pPr lvl="1" algn="just"/>
            <a:r>
              <a:rPr lang="el-GR" dirty="0">
                <a:latin typeface="Bookman Old Style" pitchFamily="18" charset="0"/>
                <a:cs typeface="Tahoma" pitchFamily="34" charset="0"/>
              </a:rPr>
              <a:t>σημαίνει ότι η υψηλότερη τιμή οδηγεί σε λιγότερες πωλήσεις, </a:t>
            </a:r>
            <a:endParaRPr lang="el-GR" dirty="0">
              <a:latin typeface="Bookman Old Style" pitchFamily="18" charset="0"/>
            </a:endParaRPr>
          </a:p>
          <a:p>
            <a:pPr lvl="1" algn="just"/>
            <a:r>
              <a:rPr lang="el-GR" dirty="0">
                <a:latin typeface="Bookman Old Style" pitchFamily="18" charset="0"/>
                <a:cs typeface="Tahoma" pitchFamily="34" charset="0"/>
              </a:rPr>
              <a:t>ο συντελεστής του X</a:t>
            </a:r>
            <a:r>
              <a:rPr lang="el-GR" baseline="-30000" dirty="0">
                <a:latin typeface="Bookman Old Style" pitchFamily="18" charset="0"/>
                <a:cs typeface="Tahoma" pitchFamily="34" charset="0"/>
              </a:rPr>
              <a:t>2</a:t>
            </a:r>
            <a:r>
              <a:rPr lang="el-GR" dirty="0">
                <a:latin typeface="Bookman Old Style" pitchFamily="18" charset="0"/>
                <a:cs typeface="Tahoma" pitchFamily="34" charset="0"/>
              </a:rPr>
              <a:t> είναι θετικός, </a:t>
            </a:r>
            <a:endParaRPr lang="el-GR" dirty="0">
              <a:latin typeface="Bookman Old Style" pitchFamily="18" charset="0"/>
            </a:endParaRPr>
          </a:p>
          <a:p>
            <a:pPr lvl="1" algn="just"/>
            <a:r>
              <a:rPr lang="el-GR" dirty="0">
                <a:latin typeface="Bookman Old Style" pitchFamily="18" charset="0"/>
                <a:cs typeface="Tahoma" pitchFamily="34" charset="0"/>
              </a:rPr>
              <a:t>σημαίνει ότι το υψηλότερο εισόδημα σημαίνει μεγαλύτερες πωλήσεις. </a:t>
            </a:r>
            <a:endParaRPr lang="el-GR" dirty="0">
              <a:latin typeface="Bookman Old Style" pitchFamily="18" charset="0"/>
            </a:endParaRPr>
          </a:p>
        </p:txBody>
      </p:sp>
    </p:spTree>
  </p:cSld>
  <p:clrMapOvr>
    <a:masterClrMapping/>
  </p:clrMapOvr>
  <p:transition spd="med">
    <p:random/>
    <p:sndAc>
      <p:stSnd>
        <p:snd r:embed="rId2" name="camera.wav"/>
      </p:stSnd>
    </p:sndAc>
  </p:transition>
</p:sld>
</file>

<file path=ppt/theme/theme1.xml><?xml version="1.0" encoding="utf-8"?>
<a:theme xmlns:a="http://schemas.openxmlformats.org/drawingml/2006/main" name="Προεπιλεγμένη σχεδίαση">
  <a:themeElements>
    <a:clrScheme name="Προεπιλεγμένη σχεδίαση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Προεπιλεγμένη σχεδίαση">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Προεπιλεγμένη σχεδίαση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Προεπιλεγμένη σχεδίαση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Προεπιλεγμένη σχεδίαση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Προεπιλεγμένη σχεδίαση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Προεπιλεγμένη σχεδίαση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Προεπιλεγμένη σχεδίαση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Προεπιλεγμένη σχεδίαση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2512</TotalTime>
  <Words>987</Words>
  <Application>Microsoft Office PowerPoint</Application>
  <PresentationFormat>Προβολή στην οθόνη (4:3)</PresentationFormat>
  <Paragraphs>75</Paragraphs>
  <Slides>19</Slides>
  <Notes>0</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2</vt:i4>
      </vt:variant>
      <vt:variant>
        <vt:lpstr>Τίτλοι διαφανειών</vt:lpstr>
      </vt:variant>
      <vt:variant>
        <vt:i4>19</vt:i4>
      </vt:variant>
    </vt:vector>
  </HeadingPairs>
  <TitlesOfParts>
    <vt:vector size="22" baseType="lpstr">
      <vt:lpstr>Προεπιλεγμένη σχεδίαση</vt:lpstr>
      <vt:lpstr>Φύλλο εργασίας</vt:lpstr>
      <vt:lpstr>Εξίσωση</vt:lpstr>
      <vt:lpstr>ΠΟΛΛΑΠΛΗ ΓΡΑΜΜΙΚΗ ΠΑΛΙΝΔΡΟΜΗΣΗ </vt:lpstr>
      <vt:lpstr>Διαφάνεια 2</vt:lpstr>
      <vt:lpstr>Διαφάνεια 3</vt:lpstr>
      <vt:lpstr>Yi=b0+b1X1i+ b2X2j +ui </vt:lpstr>
      <vt:lpstr>Yi=b0+b1X1i+ b2X2j +ui </vt:lpstr>
      <vt:lpstr>Yi=b0+b1X1i+ b2X2j +ui </vt:lpstr>
      <vt:lpstr>Yi=b0+b1X1i+ b2X2j +ui </vt:lpstr>
      <vt:lpstr>ΑΠΟΤΕΛΕΣΜΑΤΑ ΤΗΣ ΠΟΛΛΑΠΛΗΣ ΠΑΛΙΝΔΡΟΜΗΣΗΣ</vt:lpstr>
      <vt:lpstr>Y = - 2,765 -7,738 X1 + 12,286 X2  </vt:lpstr>
      <vt:lpstr>Y =- 2,765 -7,738 X1 + 12,286 X2  </vt:lpstr>
      <vt:lpstr>TIMH R2 </vt:lpstr>
      <vt:lpstr>Διαφάνεια 12</vt:lpstr>
      <vt:lpstr>Διαφάνεια 13</vt:lpstr>
      <vt:lpstr>Διαφάνεια 14</vt:lpstr>
      <vt:lpstr>ΤΟ ΣΤΑΤΙΣΤΙΚΟ ΣΤΟΙΧΕΙΟ F </vt:lpstr>
      <vt:lpstr>ΤΟ ΣΤΑΤΙΣΤΙΚΟ ΣΤΟΙΧΕΙΟ F </vt:lpstr>
      <vt:lpstr>Διαφάνεια 17</vt:lpstr>
      <vt:lpstr>Διαφάνεια 18</vt:lpstr>
      <vt:lpstr>Διαφάνεια 19</vt:lpstr>
    </vt:vector>
  </TitlesOfParts>
  <Company>sn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ΝΙΚΟΣ</dc:creator>
  <cp:lastModifiedBy>bemyguest guestbemyguest</cp:lastModifiedBy>
  <cp:revision>200</cp:revision>
  <dcterms:created xsi:type="dcterms:W3CDTF">2002-09-05T15:59:15Z</dcterms:created>
  <dcterms:modified xsi:type="dcterms:W3CDTF">2020-06-03T12:51:06Z</dcterms:modified>
</cp:coreProperties>
</file>