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8" r:id="rId4"/>
    <p:sldId id="421" r:id="rId5"/>
    <p:sldId id="422" r:id="rId6"/>
    <p:sldId id="423" r:id="rId7"/>
    <p:sldId id="424" r:id="rId8"/>
    <p:sldId id="355" r:id="rId9"/>
    <p:sldId id="357" r:id="rId10"/>
    <p:sldId id="425" r:id="rId11"/>
    <p:sldId id="426" r:id="rId12"/>
    <p:sldId id="427" r:id="rId13"/>
    <p:sldId id="428" r:id="rId14"/>
    <p:sldId id="342" r:id="rId15"/>
    <p:sldId id="429" r:id="rId16"/>
    <p:sldId id="339"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endParaRPr lang="en-US" dirty="0"/>
          </a:p>
        </p:txBody>
      </p:sp>
      <p:sp>
        <p:nvSpPr>
          <p:cNvPr id="3" name="Subtitle 2"/>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77CA0979-F579-4E9B-A675-1F5ABBFF00DB}" type="datetimeFigureOut">
              <a:rPr lang="en-US" dirty="0"/>
            </a:fld>
            <a:endParaRPr lang="en-US" dirty="0"/>
          </a:p>
        </p:txBody>
      </p:sp>
      <p:sp>
        <p:nvSpPr>
          <p:cNvPr id="5" name="Footer Placeholder 4"/>
          <p:cNvSpPr>
            <a:spLocks noGrp="1"/>
          </p:cNvSpPr>
          <p:nvPr>
            <p:ph type="ftr" sz="quarter" idx="11"/>
          </p:nvPr>
        </p:nvSpPr>
        <p:spPr/>
        <p:txBody>
          <a:bodyPr/>
          <a:lstStyle/>
          <a:p>
            <a:r>
              <a:rPr lang="en-US" dirty="0"/>
              <a:t>
              </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12648" y="548640"/>
            <a:ext cx="10515600" cy="1132258"/>
          </a:xfrm>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a:xfrm>
            <a:off x="612648" y="1680898"/>
            <a:ext cx="10515600" cy="4496065"/>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F7E76D0F-5A12-4D0A-80B0-1A6122B61E7B}" type="datetimeFigureOut">
              <a:rPr lang="en-US" dirty="0"/>
            </a:fld>
            <a:endParaRPr lang="en-US" dirty="0"/>
          </a:p>
        </p:txBody>
      </p:sp>
      <p:sp>
        <p:nvSpPr>
          <p:cNvPr id="5" name="Footer Placeholder 4"/>
          <p:cNvSpPr>
            <a:spLocks noGrp="1"/>
          </p:cNvSpPr>
          <p:nvPr>
            <p:ph type="ftr" sz="quarter" idx="11"/>
          </p:nvPr>
        </p:nvSpPr>
        <p:spPr/>
        <p:txBody>
          <a:bodyPr/>
          <a:lstStyle/>
          <a:p>
            <a:r>
              <a:rPr lang="en-US" dirty="0"/>
              <a:t>
              </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4888" y="578497"/>
            <a:ext cx="2047037" cy="5598466"/>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200" y="578497"/>
            <a:ext cx="8796688" cy="5598465"/>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8B9E8C84-89CA-44AB-B0BE-5C91BAF75478}" type="datetimeFigureOut">
              <a:rPr lang="en-US" dirty="0"/>
            </a:fld>
            <a:endParaRPr lang="en-US" dirty="0"/>
          </a:p>
        </p:txBody>
      </p:sp>
      <p:sp>
        <p:nvSpPr>
          <p:cNvPr id="5" name="Footer Placeholder 4"/>
          <p:cNvSpPr>
            <a:spLocks noGrp="1"/>
          </p:cNvSpPr>
          <p:nvPr>
            <p:ph type="ftr" sz="quarter" idx="11"/>
          </p:nvPr>
        </p:nvSpPr>
        <p:spPr/>
        <p:txBody>
          <a:bodyPr/>
          <a:lstStyle/>
          <a:p>
            <a:r>
              <a:rPr lang="en-US" dirty="0"/>
              <a:t>
              </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endParaRPr lang="el-G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707C7D8-1A7B-462B-8E48-CA5E8E08BC6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C7D8-1A7B-462B-8E48-CA5E8E08BC6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73E7156E-175E-4DBA-9D21-B772C320F342}" type="datetimeFigureOut">
              <a:rPr lang="en-US" dirty="0"/>
            </a:fld>
            <a:endParaRPr lang="en-US" dirty="0"/>
          </a:p>
        </p:txBody>
      </p:sp>
      <p:sp>
        <p:nvSpPr>
          <p:cNvPr id="5" name="Footer Placeholder 4"/>
          <p:cNvSpPr>
            <a:spLocks noGrp="1"/>
          </p:cNvSpPr>
          <p:nvPr>
            <p:ph type="ftr" sz="quarter" idx="11"/>
          </p:nvPr>
        </p:nvSpPr>
        <p:spPr/>
        <p:txBody>
          <a:bodyPr/>
          <a:lstStyle/>
          <a:p>
            <a:r>
              <a:rPr lang="en-US" dirty="0"/>
              <a:t>
              </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endParaRPr lang="el-GR"/>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endParaRPr lang="el-GR"/>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endParaRPr lang="el-G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endParaRPr lang="el-GR"/>
          </a:p>
        </p:txBody>
      </p:sp>
      <p:sp>
        <p:nvSpPr>
          <p:cNvPr id="5" name="Date Placeholder 4"/>
          <p:cNvSpPr>
            <a:spLocks noGrp="1"/>
          </p:cNvSpPr>
          <p:nvPr>
            <p:ph type="dt" sz="half" idx="10"/>
          </p:nvPr>
        </p:nvSpPr>
        <p:spPr/>
        <p:txBody>
          <a:bodyPr/>
          <a:lstStyle/>
          <a:p>
            <a:fld id="{F707C7D8-1A7B-462B-8E48-CA5E8E08BC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endParaRPr lang="en-US" dirty="0"/>
          </a:p>
        </p:txBody>
      </p:sp>
      <p:sp>
        <p:nvSpPr>
          <p:cNvPr id="3" name="Text Placeholder 2"/>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04895F6E-3D02-4292-95D1-C62B3126321B}" type="datetimeFigureOut">
              <a:rPr lang="en-US" dirty="0"/>
            </a:fld>
            <a:endParaRPr lang="en-US" dirty="0"/>
          </a:p>
        </p:txBody>
      </p:sp>
      <p:sp>
        <p:nvSpPr>
          <p:cNvPr id="5" name="Footer Placeholder 4"/>
          <p:cNvSpPr>
            <a:spLocks noGrp="1"/>
          </p:cNvSpPr>
          <p:nvPr>
            <p:ph type="ftr" sz="quarter" idx="11"/>
          </p:nvPr>
        </p:nvSpPr>
        <p:spPr/>
        <p:txBody>
          <a:bodyPr/>
          <a:lstStyle/>
          <a:p>
            <a:r>
              <a:rPr lang="en-US" dirty="0"/>
              <a:t>
              </a:t>
            </a:r>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548640"/>
            <a:ext cx="10741152" cy="1132258"/>
          </a:xfrm>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612648"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EDCB5ACB-D10C-44A8-9570-124370F4CB38}" type="datetimeFigureOut">
              <a:rPr lang="en-US" dirty="0"/>
            </a:fld>
            <a:endParaRPr lang="en-US" dirty="0"/>
          </a:p>
        </p:txBody>
      </p:sp>
      <p:sp>
        <p:nvSpPr>
          <p:cNvPr id="6" name="Footer Placeholder 5"/>
          <p:cNvSpPr>
            <a:spLocks noGrp="1"/>
          </p:cNvSpPr>
          <p:nvPr>
            <p:ph type="ftr" sz="quarter" idx="11"/>
          </p:nvPr>
        </p:nvSpPr>
        <p:spPr/>
        <p:txBody>
          <a:bodyPr/>
          <a:lstStyle/>
          <a:p>
            <a:r>
              <a:rPr lang="en-US" dirty="0"/>
              <a:t>
              </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47396"/>
            <a:ext cx="10745788" cy="1143292"/>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609600" y="2386894"/>
            <a:ext cx="5157787" cy="3765089"/>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2199" y="2386894"/>
            <a:ext cx="5183189" cy="3765089"/>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B8D84F4-0E7A-4BDE-98C6-AE68FB974645}" type="datetimeFigureOut">
              <a:rPr lang="en-US" dirty="0"/>
            </a:fld>
            <a:endParaRPr lang="en-US" dirty="0"/>
          </a:p>
        </p:txBody>
      </p:sp>
      <p:sp>
        <p:nvSpPr>
          <p:cNvPr id="8" name="Footer Placeholder 7"/>
          <p:cNvSpPr>
            <a:spLocks noGrp="1"/>
          </p:cNvSpPr>
          <p:nvPr>
            <p:ph type="ftr" sz="quarter" idx="11"/>
          </p:nvPr>
        </p:nvSpPr>
        <p:spPr/>
        <p:txBody>
          <a:bodyPr/>
          <a:lstStyle/>
          <a:p>
            <a:r>
              <a:rPr lang="en-US" dirty="0"/>
              <a:t>
              </a:t>
            </a:r>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CBEFF1D8-9801-4C4B-92F3-66C9A863BD74}" type="datetimeFigureOut">
              <a:rPr lang="en-US" dirty="0"/>
            </a:fld>
            <a:endParaRPr lang="en-US" dirty="0"/>
          </a:p>
        </p:txBody>
      </p:sp>
      <p:sp>
        <p:nvSpPr>
          <p:cNvPr id="4" name="Footer Placeholder 3"/>
          <p:cNvSpPr>
            <a:spLocks noGrp="1"/>
          </p:cNvSpPr>
          <p:nvPr>
            <p:ph type="ftr" sz="quarter" idx="11"/>
          </p:nvPr>
        </p:nvSpPr>
        <p:spPr/>
        <p:txBody>
          <a:bodyPr/>
          <a:lstStyle/>
          <a:p>
            <a:r>
              <a:rPr lang="en-US" dirty="0"/>
              <a:t>
              </a:t>
            </a:r>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FE8FD-B23E-4E1A-83EF-0847EBEA0105}" type="datetimeFigureOut">
              <a:rPr lang="en-US" dirty="0"/>
            </a:fld>
            <a:endParaRPr lang="en-US" dirty="0"/>
          </a:p>
        </p:txBody>
      </p:sp>
      <p:sp>
        <p:nvSpPr>
          <p:cNvPr id="3" name="Footer Placeholder 2"/>
          <p:cNvSpPr>
            <a:spLocks noGrp="1"/>
          </p:cNvSpPr>
          <p:nvPr>
            <p:ph type="ftr" sz="quarter" idx="11"/>
          </p:nvPr>
        </p:nvSpPr>
        <p:spPr/>
        <p:txBody>
          <a:bodyPr/>
          <a:lstStyle/>
          <a:p>
            <a:r>
              <a:rPr lang="en-US" dirty="0"/>
              <a:t>
              </a:t>
            </a:r>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endParaRPr lang="en-US" dirty="0"/>
          </a:p>
        </p:txBody>
      </p:sp>
      <p:sp>
        <p:nvSpPr>
          <p:cNvPr id="3" name="Content Placeholder 2"/>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8DDF891E-A7C2-465C-AD39-8EDCB0F58E3C}" type="datetimeFigureOut">
              <a:rPr lang="en-US" dirty="0"/>
            </a:fld>
            <a:endParaRPr lang="en-US" dirty="0"/>
          </a:p>
        </p:txBody>
      </p:sp>
      <p:sp>
        <p:nvSpPr>
          <p:cNvPr id="6" name="Footer Placeholder 5"/>
          <p:cNvSpPr>
            <a:spLocks noGrp="1"/>
          </p:cNvSpPr>
          <p:nvPr>
            <p:ph type="ftr" sz="quarter" idx="11"/>
          </p:nvPr>
        </p:nvSpPr>
        <p:spPr/>
        <p:txBody>
          <a:bodyPr/>
          <a:lstStyle/>
          <a:p>
            <a:r>
              <a:rPr lang="en-US" dirty="0"/>
              <a:t>
              </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p:txBody>
      </p:sp>
      <p:sp>
        <p:nvSpPr>
          <p:cNvPr id="4" name="Text Placeholder 3"/>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F39F93E5-AFB6-485C-8E3C-32F92A07875F}" type="datetimeFigureOut">
              <a:rPr lang="en-US" dirty="0"/>
            </a:fld>
            <a:endParaRPr lang="en-US" dirty="0"/>
          </a:p>
        </p:txBody>
      </p:sp>
      <p:sp>
        <p:nvSpPr>
          <p:cNvPr id="6" name="Footer Placeholder 5"/>
          <p:cNvSpPr>
            <a:spLocks noGrp="1"/>
          </p:cNvSpPr>
          <p:nvPr>
            <p:ph type="ftr" sz="quarter" idx="11"/>
          </p:nvPr>
        </p:nvSpPr>
        <p:spPr/>
        <p:txBody>
          <a:bodyPr/>
          <a:lstStyle/>
          <a:p>
            <a:r>
              <a:rPr lang="en-US" dirty="0"/>
              <a:t>
              </a:t>
            </a:r>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endParaRPr lang="en-US" dirty="0"/>
          </a:p>
        </p:txBody>
      </p:sp>
      <p:sp>
        <p:nvSpPr>
          <p:cNvPr id="3" name="Text Placeholder 2"/>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fld>
            <a:endParaRPr lang="en-US" dirty="0"/>
          </a:p>
        </p:txBody>
      </p:sp>
      <p:sp>
        <p:nvSpPr>
          <p:cNvPr id="5" name="Footer Placeholder 4"/>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endParaRPr lang="en-US" dirty="0"/>
          </a:p>
        </p:txBody>
      </p:sp>
      <p:sp>
        <p:nvSpPr>
          <p:cNvPr id="6" name="Slide Number Placeholder 5"/>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endParaRPr lang="el-GR"/>
          </a:p>
          <a:p>
            <a:pPr lvl="1"/>
            <a:r>
              <a:rPr lang="el-GR"/>
              <a:t>Δεύτερο επίπεδο</a:t>
            </a:r>
            <a:endParaRPr lang="el-GR"/>
          </a:p>
          <a:p>
            <a:pPr lvl="2"/>
            <a:r>
              <a:rPr lang="el-GR"/>
              <a:t>Τρίτο επίπεδο</a:t>
            </a:r>
            <a:endParaRPr lang="el-GR"/>
          </a:p>
          <a:p>
            <a:pPr lvl="3"/>
            <a:r>
              <a:rPr lang="el-GR"/>
              <a:t>Τέταρτο επίπεδο</a:t>
            </a:r>
            <a:endParaRPr lang="el-G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07C7D8-1A7B-462B-8E48-CA5E8E08BC61}" type="datetimeFigureOut">
              <a:rPr lang="en-US" smtClean="0"/>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E972E0-F013-4266-9434-CACE684EB8E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hyperlink" Target="https://www.kathimerini.gr/investigations/special-reports/563193781/min-psachneis-spiti-exo-apo-tin-pyli-toy-panepistimioy/" TargetMode="External"/><Relationship Id="rId7" Type="http://schemas.openxmlformats.org/officeDocument/2006/relationships/hyperlink" Target="https://www.kathimerini.gr/columns/" TargetMode="External"/><Relationship Id="rId6" Type="http://schemas.openxmlformats.org/officeDocument/2006/relationships/hyperlink" Target="https://www.kathimerini.gr/opinion/563292085/i-entoli-2/" TargetMode="External"/><Relationship Id="rId5" Type="http://schemas.openxmlformats.org/officeDocument/2006/relationships/hyperlink" Target="https://www.kathimerini.gr/opinion/interviews/563291122/i-pio-polyploki-domi-sto-sympan/" TargetMode="External"/><Relationship Id="rId4" Type="http://schemas.openxmlformats.org/officeDocument/2006/relationships/hyperlink" Target="https://www.kathimerini.gr/politics/563296318/ektheseis-proodoy-apo-e-e-me-minymata-se-agkyra-kai-skopia/" TargetMode="External"/><Relationship Id="rId3" Type="http://schemas.openxmlformats.org/officeDocument/2006/relationships/hyperlink" Target="https://www.kathimerini.gr/opinion/563293435/ta-kala-kai-ta-kaka-nea-apo-to-chtypima/" TargetMode="External"/><Relationship Id="rId2" Type="http://schemas.openxmlformats.org/officeDocument/2006/relationships/hyperlink" Target="https://www.kathimerini.gr/society/563280706/kryvomoyn-gia-10-chronia-eiche-ginei-i-skia-moy/" TargetMode="External"/><Relationship Id="rId1" Type="http://schemas.openxmlformats.org/officeDocument/2006/relationships/hyperlink" Target="https://www.kathimerini.gr/politics/563297146/mitsotakis-se-stainmager-ta-themata-ton-germanikon-epanorthoseon-kai-toy-katochikoy-daneioy-paramenoyn-zontan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44212" y="1514416"/>
            <a:ext cx="3879445" cy="4411808"/>
          </a:xfrm>
        </p:spPr>
        <p:txBody>
          <a:bodyPr vert="horz" lIns="91440" tIns="45720" rIns="91440" bIns="45720" rtlCol="0" anchor="t">
            <a:normAutofit/>
          </a:bodyPr>
          <a:lstStyle/>
          <a:p>
            <a:pPr marL="0" indent="0" algn="ctr">
              <a:buNone/>
            </a:pPr>
            <a:r>
              <a:rPr lang="en-US" sz="2400" b="1" dirty="0">
                <a:latin typeface="Times New Roman" panose="02020603050405020304"/>
                <a:cs typeface="Times New Roman" panose="02020603050405020304"/>
              </a:rPr>
              <a:t>5</a:t>
            </a:r>
            <a:r>
              <a:rPr lang="el-GR" sz="2400" b="1" dirty="0">
                <a:latin typeface="Times New Roman" panose="02020603050405020304"/>
                <a:cs typeface="Times New Roman" panose="02020603050405020304"/>
              </a:rPr>
              <a:t>ο Μάθημα </a:t>
            </a:r>
            <a:br>
              <a:rPr lang="el-GR" sz="2400" b="1" dirty="0">
                <a:latin typeface="Times New Roman" panose="02020603050405020304"/>
                <a:cs typeface="Times New Roman" panose="02020603050405020304"/>
              </a:rPr>
            </a:br>
            <a:r>
              <a:rPr lang="el-GR" sz="2400" b="1" dirty="0">
                <a:latin typeface="Times New Roman" panose="02020603050405020304"/>
                <a:cs typeface="Times New Roman" panose="02020603050405020304"/>
              </a:rPr>
              <a:t>ΕΙΣΑΓΩΓΗ ΣΤΗ ΔΗΜΟΣΙΟΓΡΑΦΙΑ</a:t>
            </a:r>
            <a:br>
              <a:rPr lang="el-GR" sz="2400" b="1" dirty="0">
                <a:latin typeface="Times New Roman" panose="02020603050405020304"/>
                <a:cs typeface="Times New Roman" panose="02020603050405020304"/>
              </a:rPr>
            </a:br>
            <a:r>
              <a:rPr lang="el-GR" sz="2400" b="1" dirty="0">
                <a:latin typeface="Times New Roman" panose="02020603050405020304"/>
                <a:cs typeface="Times New Roman" panose="02020603050405020304"/>
              </a:rPr>
              <a:t>Γραπτή δημοσιογραφία</a:t>
            </a:r>
            <a:endParaRPr lang="el-GR" sz="2400" dirty="0">
              <a:latin typeface="Times New Roman" panose="02020603050405020304"/>
              <a:cs typeface="Times New Roman" panose="02020603050405020304"/>
            </a:endParaRPr>
          </a:p>
          <a:p>
            <a:pPr marL="0" indent="0" algn="ctr">
              <a:buNone/>
            </a:pPr>
            <a:endParaRPr lang="el-GR" sz="2400" b="1" dirty="0">
              <a:latin typeface="Times New Roman" panose="02020603050405020304"/>
              <a:cs typeface="Times New Roman" panose="02020603050405020304"/>
            </a:endParaRPr>
          </a:p>
          <a:p>
            <a:pPr marL="0" indent="0" algn="ctr">
              <a:buNone/>
            </a:pPr>
            <a:r>
              <a:rPr lang="el-GR" sz="2400" dirty="0">
                <a:latin typeface="Times New Roman" panose="02020603050405020304"/>
                <a:cs typeface="Times New Roman" panose="02020603050405020304"/>
              </a:rPr>
              <a:t>Διδάσκουσα:</a:t>
            </a:r>
            <a:endParaRPr lang="en-US" sz="2400">
              <a:latin typeface="Times New Roman" panose="02020603050405020304"/>
              <a:cs typeface="Times New Roman" panose="02020603050405020304"/>
            </a:endParaRPr>
          </a:p>
          <a:p>
            <a:pPr marL="0" indent="0" algn="ctr">
              <a:buNone/>
            </a:pPr>
            <a:r>
              <a:rPr lang="el-GR" sz="2400" err="1">
                <a:latin typeface="Times New Roman" panose="02020603050405020304"/>
                <a:cs typeface="Times New Roman" panose="02020603050405020304"/>
              </a:rPr>
              <a:t>Νάγια</a:t>
            </a:r>
            <a:r>
              <a:rPr lang="el-GR" sz="2400" dirty="0">
                <a:latin typeface="Times New Roman" panose="02020603050405020304"/>
                <a:cs typeface="Times New Roman" panose="02020603050405020304"/>
              </a:rPr>
              <a:t> </a:t>
            </a:r>
            <a:r>
              <a:rPr lang="el-GR" sz="2400" err="1">
                <a:latin typeface="Times New Roman" panose="02020603050405020304"/>
                <a:cs typeface="Times New Roman" panose="02020603050405020304"/>
              </a:rPr>
              <a:t>Καλφέλη</a:t>
            </a:r>
            <a:endParaRPr lang="en-US" sz="2400" err="1">
              <a:latin typeface="Times New Roman" panose="02020603050405020304"/>
              <a:cs typeface="Times New Roman" panose="02020603050405020304"/>
            </a:endParaRPr>
          </a:p>
          <a:p>
            <a:pPr marL="0" indent="0" algn="ctr">
              <a:buNone/>
            </a:pPr>
            <a:endParaRPr lang="el-GR" sz="2400" b="1" dirty="0">
              <a:latin typeface="Times New Roman" panose="02020603050405020304"/>
              <a:cs typeface="Times New Roman" panose="02020603050405020304"/>
            </a:endParaRPr>
          </a:p>
          <a:p>
            <a:endParaRPr lang="el-GR" dirty="0"/>
          </a:p>
        </p:txBody>
      </p:sp>
      <p:pic>
        <p:nvPicPr>
          <p:cNvPr id="7" name="Εικόνα 6" descr="24ωρη απεργία των δημοσιογράφων στις 16 Απριλίου • Κανάλι Ένα 90.4"/>
          <p:cNvPicPr>
            <a:picLocks noChangeAspect="1"/>
          </p:cNvPicPr>
          <p:nvPr/>
        </p:nvPicPr>
        <p:blipFill>
          <a:blip r:embed="rId1"/>
          <a:srcRect l="24116" r="-2" b="-2"/>
          <a:stretch>
            <a:fillRect/>
          </a:stretch>
        </p:blipFill>
        <p:spPr>
          <a:xfrm>
            <a:off x="5089243" y="877413"/>
            <a:ext cx="6222628" cy="5043096"/>
          </a:xfrm>
          <a:prstGeom prst="rect">
            <a:avLst/>
          </a:prstGeom>
        </p:spPr>
      </p:pic>
      <p:grpSp>
        <p:nvGrpSpPr>
          <p:cNvPr id="16" name="Group 11"/>
          <p:cNvGrpSpPr>
            <a:grpSpLocks noGrp="1" noRot="1" noChangeAspect="1" noMove="1" noResize="1" noUngrp="1"/>
          </p:cNvGrpSpPr>
          <p:nvPr/>
        </p:nvGrpSpPr>
        <p:grpSpPr>
          <a:xfrm>
            <a:off x="5089243" y="5858828"/>
            <a:ext cx="6226463" cy="123363"/>
            <a:chOff x="7015162" y="5858828"/>
            <a:chExt cx="4300544" cy="123363"/>
          </a:xfrm>
        </p:grpSpPr>
        <p:sp>
          <p:nvSpPr>
            <p:cNvPr id="13" name="Rectangle 12"/>
            <p:cNvSpPr/>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p:cNvSpPr/>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Θέση ημερομηνίας 3"/>
          <p:cNvSpPr>
            <a:spLocks noGrp="1"/>
          </p:cNvSpPr>
          <p:nvPr>
            <p:ph type="dt" sz="half" idx="10"/>
          </p:nvPr>
        </p:nvSpPr>
        <p:spPr>
          <a:xfrm>
            <a:off x="838200" y="6356350"/>
            <a:ext cx="2743200" cy="365125"/>
          </a:xfrm>
        </p:spPr>
        <p:txBody>
          <a:bodyPr>
            <a:normAutofit/>
          </a:bodyPr>
          <a:lstStyle/>
          <a:p>
            <a:pPr>
              <a:spcAft>
                <a:spcPts val="600"/>
              </a:spcAft>
            </a:pPr>
            <a:fld id="{CFE87CC0-096C-48C1-8AD5-2F92880ED64B}" type="datetime1">
              <a:rPr lang="el-GR"/>
            </a:fld>
            <a:endParaRPr lang="en-US"/>
          </a:p>
        </p:txBody>
      </p:sp>
      <p:sp>
        <p:nvSpPr>
          <p:cNvPr id="5" name="Θέση υποσέλιδου 4"/>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US" sz="700"/>
              <a:t>
              </a:t>
            </a:r>
            <a:endParaRPr lang="en-US" sz="700"/>
          </a:p>
        </p:txBody>
      </p:sp>
      <p:sp>
        <p:nvSpPr>
          <p:cNvPr id="6" name="Θέση αριθμού διαφάνειας 5"/>
          <p:cNvSpPr>
            <a:spLocks noGrp="1"/>
          </p:cNvSpPr>
          <p:nvPr>
            <p:ph type="sldNum" sz="quarter" idx="12"/>
          </p:nvPr>
        </p:nvSpPr>
        <p:spPr>
          <a:xfrm>
            <a:off x="8610600" y="6356350"/>
            <a:ext cx="2743200" cy="365125"/>
          </a:xfrm>
        </p:spPr>
        <p:txBody>
          <a:bodyPr>
            <a:normAutofit/>
          </a:bodyPr>
          <a:lstStyle/>
          <a:p>
            <a:pPr>
              <a:spcAft>
                <a:spcPts val="600"/>
              </a:spcAft>
            </a:pPr>
            <a:fld id="{CC057153-B650-4DEB-B370-79DDCFDCE934}" type="slidenum">
              <a:rPr lang="en-US" dirty="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46019" y="942108"/>
            <a:ext cx="3256550" cy="4969113"/>
          </a:xfrm>
        </p:spPr>
        <p:txBody>
          <a:bodyPr anchor="ctr">
            <a:normAutofit/>
          </a:bodyPr>
          <a:lstStyle/>
          <a:p>
            <a:r>
              <a:rPr lang="el-GR" sz="3000" dirty="0">
                <a:solidFill>
                  <a:schemeClr val="tx2">
                    <a:lumMod val="75000"/>
                  </a:schemeClr>
                </a:solidFill>
                <a:latin typeface="Aptos"/>
              </a:rPr>
              <a:t>Είδη Δημοσιογραφικών Κειμένων</a:t>
            </a:r>
            <a:endParaRPr lang="el-GR" sz="3000" dirty="0">
              <a:solidFill>
                <a:schemeClr val="tx2">
                  <a:lumMod val="75000"/>
                </a:schemeClr>
              </a:solidFill>
              <a:latin typeface="Aptos"/>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Rot="1" noChangeAspect="1" noMove="1" noResize="1" noUngrp="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4617570" y="767675"/>
            <a:ext cx="7336896" cy="5409787"/>
          </a:xfrm>
        </p:spPr>
        <p:txBody>
          <a:bodyPr anchor="ctr">
            <a:normAutofit fontScale="85000" lnSpcReduction="20000"/>
          </a:bodyPr>
          <a:lstStyle/>
          <a:p>
            <a:pPr indent="0">
              <a:lnSpc>
                <a:spcPct val="120000"/>
              </a:lnSpc>
              <a:spcBef>
                <a:spcPts val="0"/>
              </a:spcBef>
              <a:buChar char="•"/>
            </a:pPr>
            <a:r>
              <a:rPr lang="el-GR" dirty="0">
                <a:solidFill>
                  <a:schemeClr val="tx1"/>
                </a:solidFill>
                <a:latin typeface="Aptos"/>
                <a:cs typeface="Calibri" panose="020F0502020204030204"/>
                <a:hlinkClick r:id="rId1"/>
              </a:rPr>
              <a:t>Ειδησεογραφικό άρθρο</a:t>
            </a:r>
            <a:r>
              <a:rPr lang="el-GR" dirty="0">
                <a:solidFill>
                  <a:schemeClr val="tx1"/>
                </a:solidFill>
                <a:latin typeface="Aptos"/>
                <a:cs typeface="Calibri" panose="020F0502020204030204"/>
              </a:rPr>
              <a:t>: Αναφέρει τα γεγονότα με απλό και αντικειμενικό τρόπο, δίνοντας απαντήσεις στις βασικές ερωτήσεις (ποιος, τι, πότε, πού, γιατί και πώς). Συνήθως, ακολουθεί τη δομή της ανεστραμμένης πυραμίδας για να δοθεί η πιο σημαντική πληροφορία στην αρχή.</a:t>
            </a:r>
            <a:endParaRPr lang="en-US" dirty="0">
              <a:solidFill>
                <a:schemeClr val="tx1"/>
              </a:solidFill>
              <a:latin typeface="Aptos"/>
              <a:cs typeface="Calibri" panose="020F0502020204030204"/>
            </a:endParaRPr>
          </a:p>
          <a:p>
            <a:pPr indent="0">
              <a:lnSpc>
                <a:spcPct val="120000"/>
              </a:lnSpc>
              <a:spcBef>
                <a:spcPts val="0"/>
              </a:spcBef>
              <a:buChar char="•"/>
            </a:pPr>
            <a:r>
              <a:rPr lang="el-GR" dirty="0">
                <a:solidFill>
                  <a:schemeClr val="tx1"/>
                </a:solidFill>
                <a:latin typeface="Aptos"/>
                <a:cs typeface="Calibri" panose="020F0502020204030204"/>
                <a:hlinkClick r:id="rId2"/>
              </a:rPr>
              <a:t>Αφηγηματικό άρθρο</a:t>
            </a:r>
            <a:r>
              <a:rPr lang="el-GR" dirty="0">
                <a:solidFill>
                  <a:schemeClr val="tx1"/>
                </a:solidFill>
                <a:latin typeface="Aptos"/>
                <a:cs typeface="Calibri" panose="020F0502020204030204"/>
              </a:rPr>
              <a:t>: Αναπτύσσει ένα θέμα με λεπτομέρειες και βαθύτερη ανάλυση, δίνοντας έμφαση στο ανθρώπινο στοιχείο και συχνά στην αφήγηση.</a:t>
            </a:r>
            <a:endParaRPr lang="en-US">
              <a:solidFill>
                <a:schemeClr val="tx1"/>
              </a:solidFill>
              <a:latin typeface="Aptos"/>
              <a:cs typeface="Calibri" panose="020F0502020204030204"/>
            </a:endParaRPr>
          </a:p>
          <a:p>
            <a:pPr indent="0">
              <a:lnSpc>
                <a:spcPct val="120000"/>
              </a:lnSpc>
              <a:spcBef>
                <a:spcPts val="0"/>
              </a:spcBef>
              <a:buFont typeface="'Wingdings 3',Sans-Serif" charset="2"/>
              <a:buChar char="•"/>
            </a:pPr>
            <a:r>
              <a:rPr lang="el-GR" dirty="0">
                <a:solidFill>
                  <a:schemeClr val="tx1"/>
                </a:solidFill>
                <a:latin typeface="Aptos"/>
                <a:cs typeface="Calibri" panose="020F0502020204030204"/>
                <a:hlinkClick r:id="rId3"/>
              </a:rPr>
              <a:t> Άρθρο γνώμης</a:t>
            </a:r>
            <a:r>
              <a:rPr lang="el-GR" dirty="0">
                <a:solidFill>
                  <a:schemeClr val="tx1"/>
                </a:solidFill>
                <a:latin typeface="Aptos"/>
                <a:cs typeface="Calibri" panose="020F0502020204030204"/>
              </a:rPr>
              <a:t>: Εκφράζει την προσωπική άποψη του συγγραφέα πάνω σε ένα ζήτημα της επικαιρότητας ή ένα κοινωνικό θέμα. Το ύφος είναι συχνά προσωπικό και λιγότερο τυπικό και συχνά περιλαμβάνει επιχειρηματολογία και κριτική.</a:t>
            </a:r>
            <a:endParaRPr lang="en-US" dirty="0">
              <a:solidFill>
                <a:schemeClr val="tx1"/>
              </a:solidFill>
              <a:latin typeface="Aptos"/>
              <a:cs typeface="Calibri" panose="020F0502020204030204"/>
            </a:endParaRPr>
          </a:p>
          <a:p>
            <a:pPr indent="0">
              <a:lnSpc>
                <a:spcPct val="120000"/>
              </a:lnSpc>
              <a:spcBef>
                <a:spcPts val="0"/>
              </a:spcBef>
              <a:buFont typeface="'Wingdings 3',Sans-Serif" charset="2"/>
              <a:buChar char="•"/>
            </a:pPr>
            <a:r>
              <a:rPr lang="el-GR" dirty="0">
                <a:solidFill>
                  <a:schemeClr val="tx1"/>
                </a:solidFill>
                <a:latin typeface="Aptos"/>
                <a:cs typeface="Calibri" panose="020F0502020204030204"/>
                <a:hlinkClick r:id="rId4"/>
              </a:rPr>
              <a:t> Ανταπόκριση</a:t>
            </a:r>
            <a:r>
              <a:rPr lang="el-GR" dirty="0">
                <a:solidFill>
                  <a:schemeClr val="tx1"/>
                </a:solidFill>
                <a:latin typeface="Aptos"/>
                <a:cs typeface="Calibri" panose="020F0502020204030204"/>
              </a:rPr>
              <a:t>: Μεταφέρει το ρεπορτάζ του δημοσιογράφου από ένα γεγονός ή μια κατάσταση, όπως πολεμικές ζώνες, πολιτικές εξελίξεις, ή καταστροφές.</a:t>
            </a:r>
            <a:endParaRPr lang="en-US" dirty="0">
              <a:solidFill>
                <a:schemeClr val="tx1"/>
              </a:solidFill>
              <a:latin typeface="Aptos"/>
              <a:cs typeface="Calibri" panose="020F0502020204030204"/>
            </a:endParaRPr>
          </a:p>
          <a:p>
            <a:pPr indent="0">
              <a:lnSpc>
                <a:spcPct val="120000"/>
              </a:lnSpc>
              <a:spcBef>
                <a:spcPts val="0"/>
              </a:spcBef>
              <a:buChar char="•"/>
            </a:pPr>
            <a:r>
              <a:rPr lang="el-GR" dirty="0">
                <a:solidFill>
                  <a:schemeClr val="tx1"/>
                </a:solidFill>
                <a:latin typeface="Aptos"/>
                <a:cs typeface="Calibri" panose="020F0502020204030204"/>
                <a:hlinkClick r:id="rId5"/>
              </a:rPr>
              <a:t>Συνέντευξη</a:t>
            </a:r>
            <a:r>
              <a:rPr lang="el-GR" dirty="0">
                <a:solidFill>
                  <a:schemeClr val="tx1"/>
                </a:solidFill>
                <a:latin typeface="Aptos"/>
                <a:cs typeface="Calibri" panose="020F0502020204030204"/>
              </a:rPr>
              <a:t>: Παρουσιάζει τις απόψεις, τις εμπειρίες ή την προσωπικότητα ενός ατόμου μέσα από ερωτήσεις και απαντήσεις.</a:t>
            </a:r>
            <a:endParaRPr lang="en-US" dirty="0">
              <a:solidFill>
                <a:schemeClr val="tx1"/>
              </a:solidFill>
              <a:latin typeface="Aptos"/>
              <a:cs typeface="Calibri" panose="020F0502020204030204"/>
            </a:endParaRPr>
          </a:p>
          <a:p>
            <a:pPr indent="0">
              <a:lnSpc>
                <a:spcPct val="120000"/>
              </a:lnSpc>
              <a:spcBef>
                <a:spcPts val="0"/>
              </a:spcBef>
              <a:buChar char="•"/>
            </a:pPr>
            <a:r>
              <a:rPr lang="el-GR" dirty="0">
                <a:solidFill>
                  <a:schemeClr val="tx1"/>
                </a:solidFill>
                <a:latin typeface="Aptos"/>
                <a:cs typeface="Calibri" panose="020F0502020204030204"/>
                <a:hlinkClick r:id="rId6"/>
              </a:rPr>
              <a:t>Σημείωμα εκδότη</a:t>
            </a:r>
            <a:r>
              <a:rPr lang="el-GR" dirty="0">
                <a:solidFill>
                  <a:schemeClr val="tx1"/>
                </a:solidFill>
                <a:latin typeface="Aptos"/>
                <a:cs typeface="Calibri" panose="020F0502020204030204"/>
              </a:rPr>
              <a:t>: Εκφράζει τη στάση της εφημερίδας ή του μέσου πάνω σε ένα ζήτημα. Τα σχόλια είναι συνήθως ανυπόγραφα, αντικατοπτρίζοντας την επίσημη θέση του μέσου.</a:t>
            </a:r>
            <a:endParaRPr lang="en-US" dirty="0">
              <a:solidFill>
                <a:schemeClr val="tx1"/>
              </a:solidFill>
              <a:latin typeface="Aptos"/>
              <a:cs typeface="Calibri" panose="020F0502020204030204"/>
            </a:endParaRPr>
          </a:p>
          <a:p>
            <a:pPr indent="0">
              <a:lnSpc>
                <a:spcPct val="120000"/>
              </a:lnSpc>
              <a:spcBef>
                <a:spcPts val="0"/>
              </a:spcBef>
              <a:buChar char="•"/>
            </a:pPr>
            <a:r>
              <a:rPr lang="el-GR" dirty="0">
                <a:solidFill>
                  <a:schemeClr val="tx1"/>
                </a:solidFill>
                <a:latin typeface="Aptos"/>
                <a:cs typeface="Calibri" panose="020F0502020204030204"/>
                <a:hlinkClick r:id="rId7"/>
              </a:rPr>
              <a:t>Στήλη</a:t>
            </a:r>
            <a:r>
              <a:rPr lang="el-GR" dirty="0">
                <a:solidFill>
                  <a:schemeClr val="tx1"/>
                </a:solidFill>
                <a:latin typeface="Aptos"/>
                <a:cs typeface="Calibri" panose="020F0502020204030204"/>
              </a:rPr>
              <a:t>: Ένα επαναλαμβανόμενο κείμενο από συγκεκριμένο συγγραφέα, που συχνά σχολιάζει την επικαιρότητα ή άλλα θέματα με προσωπικό ύφος. Οι αναγνώστες τη συνδέουν με το ύφος και τις απόψεις του συγγραφέα.</a:t>
            </a:r>
            <a:endParaRPr lang="en-US" dirty="0">
              <a:solidFill>
                <a:schemeClr val="tx1"/>
              </a:solidFill>
              <a:latin typeface="Aptos"/>
              <a:cs typeface="Calibri" panose="020F0502020204030204"/>
            </a:endParaRPr>
          </a:p>
          <a:p>
            <a:pPr indent="0">
              <a:lnSpc>
                <a:spcPct val="120000"/>
              </a:lnSpc>
              <a:spcBef>
                <a:spcPts val="0"/>
              </a:spcBef>
              <a:buChar char="•"/>
            </a:pPr>
            <a:r>
              <a:rPr lang="el-GR" dirty="0">
                <a:solidFill>
                  <a:schemeClr val="tx1"/>
                </a:solidFill>
                <a:latin typeface="Aptos"/>
                <a:cs typeface="Calibri" panose="020F0502020204030204"/>
                <a:hlinkClick r:id="rId8"/>
              </a:rPr>
              <a:t>Έρευνα</a:t>
            </a:r>
            <a:r>
              <a:rPr lang="el-GR" dirty="0">
                <a:solidFill>
                  <a:schemeClr val="tx1"/>
                </a:solidFill>
                <a:latin typeface="Aptos"/>
                <a:cs typeface="Calibri" panose="020F0502020204030204"/>
              </a:rPr>
              <a:t>: Πρόκειται για έρευνα σε βάθος που αποκαλύπτει άγνωστες πτυχές ενός θέματος, σκάνδαλα ή παρατυπίες. Απαιτεί εκτενή έρευνα και έλεγχο των πηγών, συνήθως με μακροχρόνια ενασχόληση με το θέμα.</a:t>
            </a:r>
            <a:endParaRPr lang="el-GR" dirty="0">
              <a:solidFill>
                <a:schemeClr val="tx1"/>
              </a:solidFill>
              <a:latin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46019" y="942108"/>
            <a:ext cx="3256550" cy="4969113"/>
          </a:xfrm>
        </p:spPr>
        <p:txBody>
          <a:bodyPr anchor="ctr">
            <a:normAutofit/>
          </a:bodyPr>
          <a:lstStyle/>
          <a:p>
            <a:r>
              <a:rPr lang="el-GR" dirty="0">
                <a:solidFill>
                  <a:schemeClr val="tx1"/>
                </a:solidFill>
                <a:latin typeface="Aptos"/>
              </a:rPr>
              <a:t>Αφηγηματικό άρθρο (</a:t>
            </a:r>
            <a:r>
              <a:rPr lang="el-GR" err="1">
                <a:solidFill>
                  <a:schemeClr val="tx1"/>
                </a:solidFill>
                <a:latin typeface="Aptos"/>
              </a:rPr>
              <a:t>feature</a:t>
            </a:r>
            <a:r>
              <a:rPr lang="el-GR" dirty="0">
                <a:solidFill>
                  <a:schemeClr val="tx1"/>
                </a:solidFill>
                <a:latin typeface="Aptos"/>
              </a:rPr>
              <a:t>)</a:t>
            </a:r>
            <a:endParaRPr lang="el-GR" dirty="0">
              <a:solidFill>
                <a:schemeClr val="tx1"/>
              </a:solidFill>
              <a:latin typeface="Aptos"/>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Rot="1" noChangeAspect="1" noMove="1" noResize="1" noUngrp="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5049062" y="942108"/>
            <a:ext cx="6657524" cy="5226174"/>
          </a:xfrm>
        </p:spPr>
        <p:txBody>
          <a:bodyPr vert="horz" lIns="91440" tIns="45720" rIns="91440" bIns="45720" rtlCol="0" anchor="ctr">
            <a:noAutofit/>
          </a:bodyPr>
          <a:lstStyle/>
          <a:p>
            <a:r>
              <a:rPr lang="el-GR" sz="1700" dirty="0">
                <a:solidFill>
                  <a:schemeClr val="tx1"/>
                </a:solidFill>
                <a:latin typeface="Aptos"/>
              </a:rPr>
              <a:t>Σε αντίθεση με </a:t>
            </a:r>
            <a:r>
              <a:rPr lang="el-GR" sz="1700" dirty="0" err="1">
                <a:solidFill>
                  <a:schemeClr val="tx1"/>
                </a:solidFill>
                <a:latin typeface="Aptos"/>
              </a:rPr>
              <a:t>τo</a:t>
            </a:r>
            <a:r>
              <a:rPr lang="el-GR" sz="1700" dirty="0">
                <a:solidFill>
                  <a:schemeClr val="tx1"/>
                </a:solidFill>
                <a:latin typeface="Aptos"/>
              </a:rPr>
              <a:t> ειδησεογραφικό άρθρο, το αφηγηματικό άρθρο παρουσιάζει τα γεγονότα μέσα από ένα αφηγηματικό μοτίβο, με πλοκή και χαρακτήρες. Διαφέρει από ένα διήγημα στο ότι το περιεχόμενο δεν είναι προϊόν μυθοπλασίας. Απαιτεί, ωστόσο, δημιουργικότητα. </a:t>
            </a:r>
            <a:endParaRPr lang="el-GR" dirty="0">
              <a:solidFill>
                <a:schemeClr val="tx1"/>
              </a:solidFill>
            </a:endParaRPr>
          </a:p>
          <a:p>
            <a:r>
              <a:rPr lang="el-GR" sz="1700" dirty="0">
                <a:solidFill>
                  <a:schemeClr val="tx1"/>
                </a:solidFill>
                <a:latin typeface="Aptos"/>
              </a:rPr>
              <a:t>Τα αφηγηματικά άρθρα έχουν συνήθως ζωντάνια και παραστατικότητα. Πολύ συχνά, χρησιμοποιούν περιγραφές. </a:t>
            </a:r>
            <a:endParaRPr lang="el-GR" sz="1700" dirty="0">
              <a:solidFill>
                <a:schemeClr val="tx1"/>
              </a:solidFill>
              <a:latin typeface="Aptos"/>
            </a:endParaRPr>
          </a:p>
          <a:p>
            <a:r>
              <a:rPr lang="el-GR" sz="1700" dirty="0">
                <a:solidFill>
                  <a:schemeClr val="tx1"/>
                </a:solidFill>
                <a:latin typeface="Aptos"/>
              </a:rPr>
              <a:t>Πολλές φορές παρουσιάζουν θέματα που έχουν διάρκεια στο χρόνο, όχι μόνο θέματα της άμεσης επικαιρότητας.</a:t>
            </a:r>
            <a:endParaRPr lang="el-GR" sz="1700" dirty="0">
              <a:solidFill>
                <a:schemeClr val="tx1"/>
              </a:solidFill>
              <a:latin typeface="Aptos"/>
            </a:endParaRPr>
          </a:p>
          <a:p>
            <a:r>
              <a:rPr lang="el-GR" sz="1700" dirty="0">
                <a:solidFill>
                  <a:schemeClr val="tx1"/>
                </a:solidFill>
                <a:latin typeface="Aptos"/>
              </a:rPr>
              <a:t>Συνήθως έχουν μεγαλύτερη έκταση (φθάνουν τις 1.000-2.000 λέξεις). </a:t>
            </a:r>
            <a:endParaRPr lang="el-GR" sz="1700" dirty="0">
              <a:solidFill>
                <a:schemeClr val="tx1"/>
              </a:solidFill>
              <a:latin typeface="Aptos"/>
            </a:endParaRPr>
          </a:p>
          <a:p>
            <a:r>
              <a:rPr lang="el-GR" sz="1700" dirty="0">
                <a:solidFill>
                  <a:schemeClr val="tx1"/>
                </a:solidFill>
                <a:latin typeface="Aptos"/>
              </a:rPr>
              <a:t>Πολύ συχνά πρόκειται για άρθρα ανθρώπινου ενδιαφέροντος.</a:t>
            </a:r>
            <a:endParaRPr lang="el-GR" sz="1700">
              <a:solidFill>
                <a:schemeClr val="tx1"/>
              </a:solidFill>
            </a:endParaRPr>
          </a:p>
          <a:p>
            <a:r>
              <a:rPr lang="el-GR" sz="1700" dirty="0">
                <a:solidFill>
                  <a:schemeClr val="tx1"/>
                </a:solidFill>
                <a:latin typeface="Aptos"/>
              </a:rPr>
              <a:t>Συνδυάζουν γεγονότα και απόψεις.</a:t>
            </a:r>
            <a:endParaRPr lang="el-GR" sz="1700" dirty="0">
              <a:solidFill>
                <a:schemeClr val="tx1"/>
              </a:solidFill>
              <a:latin typeface="Aptos"/>
            </a:endParaRPr>
          </a:p>
          <a:p>
            <a:r>
              <a:rPr lang="el-GR" sz="1700" dirty="0">
                <a:solidFill>
                  <a:schemeClr val="tx1"/>
                </a:solidFill>
                <a:latin typeface="Aptos"/>
              </a:rPr>
              <a:t>Πολλές φορές παρουσιάζουν μια συγκεκριμένη οπτική γωνία για το θέμα ή το ζήτημα.</a:t>
            </a:r>
            <a:endParaRPr lang="el-GR" sz="1700">
              <a:solidFill>
                <a:schemeClr val="tx1"/>
              </a:solidFill>
              <a:latin typeface="Century Gothic" panose="020B0502020202020204"/>
            </a:endParaRPr>
          </a:p>
          <a:p>
            <a:r>
              <a:rPr lang="el-GR" sz="1700" dirty="0">
                <a:solidFill>
                  <a:schemeClr val="tx1"/>
                </a:solidFill>
                <a:latin typeface="Aptos"/>
              </a:rPr>
              <a:t>Περιλαμβάνουν ελκυστικά χαρακτηριστικά (π.χ. έναν ελκυστικό τίτλο, εικόνες κτλ.).</a:t>
            </a:r>
            <a:endParaRPr lang="el-GR" sz="17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8"/>
          <p:cNvSpPr>
            <a:spLocks noGrp="1" noRot="1" noChangeAspect="1" noMove="1" noResize="1" noEditPoints="1" noAdjustHandles="1" noChangeArrowheads="1" noChangeShapeType="1" noTextEdit="1"/>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11"/>
          <p:cNvSpPr>
            <a:spLocks noGrp="1" noRot="1" noChangeAspect="1" noMove="1" noResize="1" noEditPoints="1" noAdjustHandles="1" noChangeArrowheads="1" noChangeShapeType="1" noTextEdit="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Πίνακας 4"/>
          <p:cNvGraphicFramePr>
            <a:graphicFrameLocks noGrp="1"/>
          </p:cNvGraphicFramePr>
          <p:nvPr>
            <p:ph idx="1"/>
          </p:nvPr>
        </p:nvGraphicFramePr>
        <p:xfrm>
          <a:off x="229518" y="376409"/>
          <a:ext cx="11800570" cy="6221543"/>
        </p:xfrm>
        <a:graphic>
          <a:graphicData uri="http://schemas.openxmlformats.org/drawingml/2006/table">
            <a:tbl>
              <a:tblPr firstRow="1" bandRow="1">
                <a:tableStyleId>{F5AB1C69-6EDB-4FF4-983F-18BD219EF322}</a:tableStyleId>
              </a:tblPr>
              <a:tblGrid>
                <a:gridCol w="6075646"/>
                <a:gridCol w="5724924"/>
              </a:tblGrid>
              <a:tr h="335152">
                <a:tc>
                  <a:txBody>
                    <a:bodyPr/>
                    <a:lstStyle/>
                    <a:p>
                      <a:pPr algn="ctr"/>
                      <a:r>
                        <a:rPr lang="el-GR" sz="1600" dirty="0">
                          <a:latin typeface="Aptos"/>
                        </a:rPr>
                        <a:t>Ειδησεογραφικό άρθρο</a:t>
                      </a:r>
                      <a:r>
                        <a:rPr lang="en-US" sz="1600" dirty="0">
                          <a:latin typeface="Aptos"/>
                        </a:rPr>
                        <a:t> (news article)</a:t>
                      </a:r>
                      <a:endParaRPr lang="en-US" sz="1600" dirty="0">
                        <a:latin typeface="Aptos"/>
                      </a:endParaRPr>
                    </a:p>
                  </a:txBody>
                  <a:tcPr marL="56423" marR="56423" marT="28212" marB="28212"/>
                </a:tc>
                <a:tc>
                  <a:txBody>
                    <a:bodyPr/>
                    <a:lstStyle/>
                    <a:p>
                      <a:pPr algn="ctr"/>
                      <a:r>
                        <a:rPr lang="el-GR" sz="1600" b="1" kern="1200" dirty="0">
                          <a:solidFill>
                            <a:schemeClr val="lt1"/>
                          </a:solidFill>
                          <a:latin typeface="Aptos"/>
                          <a:ea typeface="+mn-ea"/>
                          <a:cs typeface="+mn-cs"/>
                        </a:rPr>
                        <a:t>Αφηγηματικό άρθρο ανάλυσης (</a:t>
                      </a:r>
                      <a:r>
                        <a:rPr lang="en-US" sz="1600" b="1" kern="1200" dirty="0">
                          <a:solidFill>
                            <a:schemeClr val="lt1"/>
                          </a:solidFill>
                          <a:latin typeface="Aptos"/>
                          <a:ea typeface="+mn-ea"/>
                          <a:cs typeface="+mn-cs"/>
                        </a:rPr>
                        <a:t>feature article)</a:t>
                      </a:r>
                      <a:endParaRPr lang="en-US" sz="1600" b="1" kern="1200" dirty="0">
                        <a:solidFill>
                          <a:schemeClr val="lt1"/>
                        </a:solidFill>
                        <a:latin typeface="Aptos"/>
                        <a:ea typeface="+mn-ea"/>
                        <a:cs typeface="+mn-cs"/>
                      </a:endParaRPr>
                    </a:p>
                  </a:txBody>
                  <a:tcPr marL="56423" marR="56423" marT="28212" marB="28212"/>
                </a:tc>
              </a:tr>
              <a:tr h="785513">
                <a:tc>
                  <a:txBody>
                    <a:bodyPr/>
                    <a:lstStyle/>
                    <a:p>
                      <a:pPr algn="ctr"/>
                      <a:r>
                        <a:rPr lang="el-GR" sz="1600" kern="1200" dirty="0">
                          <a:solidFill>
                            <a:schemeClr val="dk1"/>
                          </a:solidFill>
                          <a:latin typeface="Aptos"/>
                          <a:ea typeface="+mn-ea"/>
                          <a:cs typeface="+mn-cs"/>
                        </a:rPr>
                        <a:t>Ένα ειδησεογραφικό άρθρο αναφέρει πληροφορίες για ένα γεγονός.</a:t>
                      </a:r>
                      <a:endParaRPr lang="en-US" sz="1600" kern="1200">
                        <a:solidFill>
                          <a:schemeClr val="dk1"/>
                        </a:solidFill>
                        <a:latin typeface="Aptos"/>
                        <a:ea typeface="+mn-ea"/>
                        <a:cs typeface="+mn-cs"/>
                      </a:endParaRPr>
                    </a:p>
                  </a:txBody>
                  <a:tcPr marL="56423" marR="56423" marT="28212" marB="28212"/>
                </a:tc>
                <a:tc>
                  <a:txBody>
                    <a:bodyPr/>
                    <a:lstStyle/>
                    <a:p>
                      <a:pPr algn="ctr"/>
                      <a:r>
                        <a:rPr lang="el-GR" sz="1600" kern="1200" dirty="0">
                          <a:solidFill>
                            <a:schemeClr val="dk1"/>
                          </a:solidFill>
                          <a:latin typeface="Aptos"/>
                          <a:ea typeface="+mn-ea"/>
                          <a:cs typeface="+mn-cs"/>
                        </a:rPr>
                        <a:t>Ένα αφηγηματικό άρθρο εξηγεί τη σημασία ενός γεγονότος (ή τις συνέπειες του στη ζωές των ανθρώπων). Προσφέρει ανάλυση.</a:t>
                      </a:r>
                      <a:endParaRPr lang="en-US" sz="1600" kern="1200">
                        <a:solidFill>
                          <a:schemeClr val="dk1"/>
                        </a:solidFill>
                        <a:latin typeface="Aptos"/>
                        <a:ea typeface="+mn-ea"/>
                        <a:cs typeface="+mn-cs"/>
                      </a:endParaRPr>
                    </a:p>
                  </a:txBody>
                  <a:tcPr marL="56423" marR="56423" marT="28212" marB="28212"/>
                </a:tc>
              </a:tr>
              <a:tr h="1026403">
                <a:tc>
                  <a:txBody>
                    <a:bodyPr/>
                    <a:lstStyle/>
                    <a:p>
                      <a:pPr algn="ctr"/>
                      <a:r>
                        <a:rPr lang="el-GR" sz="1600" u="sng" kern="1200" dirty="0">
                          <a:solidFill>
                            <a:schemeClr val="dk1"/>
                          </a:solidFill>
                          <a:latin typeface="Aptos"/>
                          <a:ea typeface="+mn-ea"/>
                          <a:cs typeface="+mn-cs"/>
                        </a:rPr>
                        <a:t>Χρόνος</a:t>
                      </a:r>
                      <a:endParaRPr lang="el-GR" sz="1600" u="sng" kern="1200" dirty="0">
                        <a:solidFill>
                          <a:schemeClr val="dk1"/>
                        </a:solidFill>
                        <a:latin typeface="Aptos"/>
                        <a:ea typeface="+mn-ea"/>
                        <a:cs typeface="+mn-cs"/>
                      </a:endParaRPr>
                    </a:p>
                    <a:p>
                      <a:pPr algn="ctr"/>
                      <a:r>
                        <a:rPr lang="el-GR" sz="1600" kern="1200">
                          <a:solidFill>
                            <a:schemeClr val="dk1"/>
                          </a:solidFill>
                          <a:latin typeface="Aptos"/>
                          <a:ea typeface="+mn-ea"/>
                          <a:cs typeface="+mn-cs"/>
                        </a:rPr>
                        <a:t>Ένα ειδησεογραφικό άρθρο είναι συνδεδεμένο με την επικαιρότητα </a:t>
                      </a:r>
                      <a:r>
                        <a:rPr lang="el-GR" sz="1600" kern="1200" dirty="0">
                          <a:solidFill>
                            <a:schemeClr val="dk1"/>
                          </a:solidFill>
                          <a:latin typeface="Aptos"/>
                          <a:ea typeface="+mn-ea"/>
                          <a:cs typeface="+mn-cs"/>
                        </a:rPr>
                        <a:t>(αποτελέσματα εκλογών, μια ληστεία, μια δικαστική απόφαση, το αποτέλεσμα ενός αγώνα μπάσκετ).</a:t>
                      </a:r>
                      <a:endParaRPr lang="en-US" sz="1600" kern="1200">
                        <a:solidFill>
                          <a:schemeClr val="dk1"/>
                        </a:solidFill>
                        <a:latin typeface="Aptos"/>
                        <a:ea typeface="+mn-ea"/>
                        <a:cs typeface="+mn-cs"/>
                      </a:endParaRPr>
                    </a:p>
                  </a:txBody>
                  <a:tcPr marL="56423" marR="56423" marT="28212" marB="28212"/>
                </a:tc>
                <a:tc>
                  <a:txBody>
                    <a:bodyPr/>
                    <a:lstStyle/>
                    <a:p>
                      <a:pPr algn="ctr"/>
                      <a:r>
                        <a:rPr lang="el-GR" sz="1600" u="sng" kern="1200" dirty="0">
                          <a:solidFill>
                            <a:schemeClr val="dk1"/>
                          </a:solidFill>
                          <a:latin typeface="Aptos"/>
                          <a:ea typeface="+mn-ea"/>
                          <a:cs typeface="+mn-cs"/>
                        </a:rPr>
                        <a:t>Χρόνος</a:t>
                      </a:r>
                      <a:endParaRPr lang="el-GR" sz="1600" u="sng"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Ένα αφηγηματικό άρθρο μπορεί να μη συνδέεται άμεσα με την επικαιρότητα. Το περιεχόμενό του είναι σχετικά αειθαλές ή τουλάχιστον έχει διάρκεια.</a:t>
                      </a:r>
                      <a:endParaRPr lang="en-US" sz="1600" kern="1200">
                        <a:solidFill>
                          <a:schemeClr val="dk1"/>
                        </a:solidFill>
                        <a:latin typeface="Aptos"/>
                        <a:ea typeface="+mn-ea"/>
                        <a:cs typeface="+mn-cs"/>
                      </a:endParaRPr>
                    </a:p>
                  </a:txBody>
                  <a:tcPr marL="56423" marR="56423" marT="28212" marB="28212"/>
                </a:tc>
              </a:tr>
              <a:tr h="1518655">
                <a:tc>
                  <a:txBody>
                    <a:bodyPr/>
                    <a:lstStyle/>
                    <a:p>
                      <a:pPr algn="ctr"/>
                      <a:r>
                        <a:rPr lang="el-GR" sz="1600" u="sng" kern="1200" dirty="0">
                          <a:solidFill>
                            <a:schemeClr val="dk1"/>
                          </a:solidFill>
                          <a:latin typeface="Aptos"/>
                          <a:ea typeface="+mn-ea"/>
                          <a:cs typeface="+mn-cs"/>
                        </a:rPr>
                        <a:t>Περιεχόμενο</a:t>
                      </a:r>
                      <a:endParaRPr lang="el-GR" sz="1600" u="sng"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Ένα ειδησεογραφικό άρθρο εστιάζει στο ποιος, τι, πού, πότε, γιατί και πώς. Έχει πιο ουδέτερο και απλό ύφος. Δεν υπάρχουν πολλές περιγραφές. </a:t>
                      </a:r>
                      <a:endParaRPr lang="en-US" sz="1600" kern="1200">
                        <a:solidFill>
                          <a:schemeClr val="dk1"/>
                        </a:solidFill>
                        <a:latin typeface="Aptos"/>
                        <a:ea typeface="+mn-ea"/>
                        <a:cs typeface="+mn-cs"/>
                      </a:endParaRPr>
                    </a:p>
                  </a:txBody>
                  <a:tcPr marL="56423" marR="56423" marT="28212" marB="28212"/>
                </a:tc>
                <a:tc>
                  <a:txBody>
                    <a:bodyPr/>
                    <a:lstStyle/>
                    <a:p>
                      <a:pPr algn="ctr"/>
                      <a:r>
                        <a:rPr lang="el-GR" sz="1600" u="sng" kern="1200" dirty="0">
                          <a:solidFill>
                            <a:schemeClr val="dk1"/>
                          </a:solidFill>
                          <a:latin typeface="Aptos"/>
                          <a:ea typeface="+mn-ea"/>
                          <a:cs typeface="+mn-cs"/>
                        </a:rPr>
                        <a:t>Περιεχόμενο</a:t>
                      </a:r>
                      <a:endParaRPr lang="el-GR" sz="1600"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Ένα αφηγηματικό άρθρο μπορεί να είναι μια ιστορία ανθρώπινου ενδιαφέροντος για ένα άτομο, ένα γεγονός ή ένα μέρος. Δεν μας μεταφέρει απλώς πληροφορίες αλλά δίνει έμφαση σε μια πτυχή </a:t>
                      </a:r>
                      <a:r>
                        <a:rPr lang="el-GR" sz="1600" kern="1200">
                          <a:solidFill>
                            <a:schemeClr val="dk1"/>
                          </a:solidFill>
                          <a:latin typeface="Aptos"/>
                          <a:ea typeface="+mn-ea"/>
                          <a:cs typeface="+mn-cs"/>
                        </a:rPr>
                        <a:t>των γεγονότων, σε μια οπτική γωνία.</a:t>
                      </a:r>
                      <a:endParaRPr lang="el-GR" sz="1600" kern="1200">
                        <a:solidFill>
                          <a:schemeClr val="dk1"/>
                        </a:solidFill>
                        <a:latin typeface="Aptos"/>
                        <a:ea typeface="+mn-ea"/>
                        <a:cs typeface="+mn-cs"/>
                      </a:endParaRPr>
                    </a:p>
                  </a:txBody>
                  <a:tcPr marL="56423" marR="56423" marT="28212" marB="28212"/>
                </a:tc>
              </a:tr>
              <a:tr h="1518655">
                <a:tc>
                  <a:txBody>
                    <a:bodyPr/>
                    <a:lstStyle/>
                    <a:p>
                      <a:pPr algn="ctr"/>
                      <a:r>
                        <a:rPr lang="el-GR" sz="1600" u="sng" kern="1200" dirty="0">
                          <a:solidFill>
                            <a:schemeClr val="dk1"/>
                          </a:solidFill>
                          <a:latin typeface="Aptos"/>
                          <a:ea typeface="+mn-ea"/>
                          <a:cs typeface="+mn-cs"/>
                        </a:rPr>
                        <a:t>Δομή</a:t>
                      </a:r>
                      <a:endParaRPr lang="el-GR" sz="1600" u="sng"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Ένα ειδησεογραφικό άρθρο είναι δομημένο (συχνά) σε μορφή ανεστραμμένης πυραμίδας με τα βασικά στοιχεία να παρουσιάζονται στην αρχή του άρθρου. Με αυτόν τον τρόπο ο αναγνώστης μπορεί να πάρει βασικές πληροφορίες ήδη στις πρώτες δύο προτάσεις.</a:t>
                      </a:r>
                      <a:endParaRPr lang="en-US" sz="1600" kern="1200">
                        <a:solidFill>
                          <a:schemeClr val="dk1"/>
                        </a:solidFill>
                        <a:latin typeface="Aptos"/>
                        <a:ea typeface="+mn-ea"/>
                        <a:cs typeface="+mn-cs"/>
                      </a:endParaRPr>
                    </a:p>
                  </a:txBody>
                  <a:tcPr marL="56423" marR="56423" marT="28212" marB="28212"/>
                </a:tc>
                <a:tc>
                  <a:txBody>
                    <a:bodyPr/>
                    <a:lstStyle/>
                    <a:p>
                      <a:pPr algn="ctr"/>
                      <a:r>
                        <a:rPr lang="el-GR" sz="1600" u="sng" kern="1200" dirty="0">
                          <a:solidFill>
                            <a:schemeClr val="dk1"/>
                          </a:solidFill>
                          <a:latin typeface="Aptos"/>
                          <a:ea typeface="+mn-ea"/>
                          <a:cs typeface="+mn-cs"/>
                        </a:rPr>
                        <a:t>Δομή</a:t>
                      </a:r>
                      <a:endParaRPr lang="el-GR" sz="1600"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Ένα αφηγηματικό άρθρο επιτρέπει στο ίδιο το θέμα να καθορίσει τη μορφή του, είτε σε μορφή ανεστραμμένης πυραμίδας είτε μέσα από μια πιο αφηγηματική δομή. Όσο για το θέμα; Ατελείωτα θέματα.</a:t>
                      </a:r>
                      <a:endParaRPr lang="en-US" sz="1600" kern="1200">
                        <a:solidFill>
                          <a:schemeClr val="dk1"/>
                        </a:solidFill>
                        <a:latin typeface="Aptos"/>
                        <a:ea typeface="+mn-ea"/>
                        <a:cs typeface="+mn-cs"/>
                      </a:endParaRPr>
                    </a:p>
                  </a:txBody>
                  <a:tcPr marL="56423" marR="56423" marT="28212" marB="28212"/>
                </a:tc>
              </a:tr>
              <a:tr h="1026403">
                <a:tc>
                  <a:txBody>
                    <a:bodyPr/>
                    <a:lstStyle/>
                    <a:p>
                      <a:pPr algn="ctr"/>
                      <a:r>
                        <a:rPr lang="el-GR" sz="1600" u="sng" kern="1200" dirty="0">
                          <a:solidFill>
                            <a:schemeClr val="dk1"/>
                          </a:solidFill>
                          <a:latin typeface="Aptos"/>
                          <a:ea typeface="+mn-ea"/>
                          <a:cs typeface="+mn-cs"/>
                        </a:rPr>
                        <a:t>Έκταση</a:t>
                      </a:r>
                      <a:endParaRPr lang="el-GR" sz="1600" u="sng"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Τα ειδησεογραφικά άρθρα είναι σύντομα, κατά μέσο όρο 600 λέξεων, ανάλογα με τον τύπο της είδησης. Προορίζονται για γρήγορη </a:t>
                      </a:r>
                      <a:r>
                        <a:rPr lang="el-GR" sz="1600" kern="1200">
                          <a:solidFill>
                            <a:schemeClr val="dk1"/>
                          </a:solidFill>
                          <a:latin typeface="Aptos"/>
                          <a:ea typeface="+mn-ea"/>
                          <a:cs typeface="+mn-cs"/>
                        </a:rPr>
                        <a:t>ανάγνωση.</a:t>
                      </a:r>
                      <a:endParaRPr lang="en-US" sz="1600" kern="1200">
                        <a:solidFill>
                          <a:schemeClr val="dk1"/>
                        </a:solidFill>
                        <a:latin typeface="Aptos"/>
                        <a:ea typeface="+mn-ea"/>
                        <a:cs typeface="+mn-cs"/>
                      </a:endParaRPr>
                    </a:p>
                  </a:txBody>
                  <a:tcPr marL="56423" marR="56423" marT="28212" marB="28212"/>
                </a:tc>
                <a:tc>
                  <a:txBody>
                    <a:bodyPr/>
                    <a:lstStyle/>
                    <a:p>
                      <a:pPr algn="ctr"/>
                      <a:r>
                        <a:rPr lang="el-GR" sz="1600" u="sng" kern="1200" dirty="0">
                          <a:solidFill>
                            <a:schemeClr val="dk1"/>
                          </a:solidFill>
                          <a:latin typeface="Aptos"/>
                          <a:ea typeface="+mn-ea"/>
                          <a:cs typeface="+mn-cs"/>
                        </a:rPr>
                        <a:t>Έκταση</a:t>
                      </a:r>
                      <a:endParaRPr lang="el-GR" sz="1600" kern="1200" dirty="0">
                        <a:solidFill>
                          <a:schemeClr val="dk1"/>
                        </a:solidFill>
                        <a:latin typeface="Aptos"/>
                        <a:ea typeface="+mn-ea"/>
                        <a:cs typeface="+mn-cs"/>
                      </a:endParaRPr>
                    </a:p>
                    <a:p>
                      <a:pPr algn="ctr"/>
                      <a:r>
                        <a:rPr lang="el-GR" sz="1600" kern="1200" dirty="0">
                          <a:solidFill>
                            <a:schemeClr val="dk1"/>
                          </a:solidFill>
                          <a:latin typeface="Aptos"/>
                          <a:ea typeface="+mn-ea"/>
                          <a:cs typeface="+mn-cs"/>
                        </a:rPr>
                        <a:t>Τα αφηγηματικά άρθρα έχουν μεγαλύτερη έκταση και εμβαθύνουν στο θέμα. Το μήκος ποικίλλει αλλά συνήθως κινούνται μεταξύ 1.000 και 2.000 λέξεων.</a:t>
                      </a:r>
                      <a:endParaRPr lang="en-US" sz="1600" kern="1200">
                        <a:solidFill>
                          <a:schemeClr val="dk1"/>
                        </a:solidFill>
                        <a:latin typeface="Aptos"/>
                        <a:ea typeface="+mn-ea"/>
                        <a:cs typeface="+mn-cs"/>
                      </a:endParaRPr>
                    </a:p>
                  </a:txBody>
                  <a:tcPr marL="56423" marR="56423" marT="28212" marB="28212"/>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46019" y="942108"/>
            <a:ext cx="3256550" cy="4969113"/>
          </a:xfrm>
        </p:spPr>
        <p:txBody>
          <a:bodyPr anchor="ctr">
            <a:normAutofit/>
          </a:bodyPr>
          <a:lstStyle/>
          <a:p>
            <a:r>
              <a:rPr lang="el-GR" dirty="0">
                <a:solidFill>
                  <a:schemeClr val="tx1"/>
                </a:solidFill>
                <a:latin typeface="Aptos"/>
              </a:rPr>
              <a:t>Ιδέες για το </a:t>
            </a:r>
            <a:r>
              <a:rPr lang="el-GR" dirty="0" err="1">
                <a:solidFill>
                  <a:schemeClr val="tx1"/>
                </a:solidFill>
                <a:latin typeface="Aptos"/>
              </a:rPr>
              <a:t>lead</a:t>
            </a:r>
            <a:r>
              <a:rPr lang="el-GR" dirty="0">
                <a:solidFill>
                  <a:schemeClr val="tx1"/>
                </a:solidFill>
                <a:latin typeface="Aptos"/>
              </a:rPr>
              <a:t> ενός αφηγηματικού άρθρου.</a:t>
            </a:r>
            <a:endParaRPr lang="el-GR" dirty="0">
              <a:solidFill>
                <a:schemeClr val="tx1"/>
              </a:solidFill>
              <a:latin typeface="Aptos"/>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Rot="1" noChangeAspect="1" noMove="1" noResize="1" noUngrp="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5049062" y="942108"/>
            <a:ext cx="6657524" cy="5226174"/>
          </a:xfrm>
        </p:spPr>
        <p:txBody>
          <a:bodyPr vert="horz" lIns="91440" tIns="45720" rIns="91440" bIns="45720" rtlCol="0" anchor="ctr">
            <a:noAutofit/>
          </a:bodyPr>
          <a:lstStyle/>
          <a:p>
            <a:r>
              <a:rPr lang="el-GR" sz="2000" dirty="0">
                <a:solidFill>
                  <a:schemeClr val="tx1"/>
                </a:solidFill>
                <a:latin typeface="Aptos"/>
              </a:rPr>
              <a:t>Περιγραφή: Τοποθεσία «Λεωφόρος Κύκνων 32. Εκεί διάλεξε να στήσει το μαγαζί του ο Νίκος Κατσάνος. Και καθόλου άδικα. Μπροστά του απλώνεται μεγαλοπρεπής η λίμνη της Καστοριάς ενώ οι βιτρίνες του λούζονται από τον ήλιο».</a:t>
            </a:r>
            <a:endParaRPr lang="el-GR" sz="2000" dirty="0">
              <a:solidFill>
                <a:schemeClr val="tx1"/>
              </a:solidFill>
              <a:latin typeface="Aptos"/>
            </a:endParaRPr>
          </a:p>
          <a:p>
            <a:r>
              <a:rPr lang="el-GR" sz="2000" dirty="0">
                <a:solidFill>
                  <a:schemeClr val="tx1"/>
                </a:solidFill>
                <a:latin typeface="Aptos"/>
              </a:rPr>
              <a:t>Περιγραφή: Άτομο</a:t>
            </a:r>
            <a:endParaRPr lang="el-GR" sz="2000" dirty="0">
              <a:solidFill>
                <a:schemeClr val="tx1"/>
              </a:solidFill>
              <a:latin typeface="Aptos"/>
            </a:endParaRPr>
          </a:p>
          <a:p>
            <a:r>
              <a:rPr lang="el-GR" sz="2000" dirty="0">
                <a:solidFill>
                  <a:schemeClr val="tx1"/>
                </a:solidFill>
                <a:latin typeface="Aptos"/>
              </a:rPr>
              <a:t>Περιγραφή: Γεγονός</a:t>
            </a:r>
            <a:endParaRPr lang="el-GR" sz="2000" dirty="0">
              <a:solidFill>
                <a:schemeClr val="tx1"/>
              </a:solidFill>
              <a:latin typeface="Aptos"/>
            </a:endParaRPr>
          </a:p>
          <a:p>
            <a:r>
              <a:rPr lang="el-GR" sz="2000" dirty="0" err="1">
                <a:solidFill>
                  <a:schemeClr val="tx1"/>
                </a:solidFill>
                <a:latin typeface="Aptos"/>
              </a:rPr>
              <a:t>Punch</a:t>
            </a:r>
            <a:r>
              <a:rPr lang="el-GR" sz="2000" dirty="0">
                <a:solidFill>
                  <a:schemeClr val="tx1"/>
                </a:solidFill>
                <a:latin typeface="Aptos"/>
              </a:rPr>
              <a:t> </a:t>
            </a:r>
            <a:r>
              <a:rPr lang="el-GR" sz="2000" dirty="0" err="1">
                <a:solidFill>
                  <a:schemeClr val="tx1"/>
                </a:solidFill>
                <a:latin typeface="Aptos"/>
              </a:rPr>
              <a:t>Lead</a:t>
            </a:r>
            <a:r>
              <a:rPr lang="el-GR" sz="2000" dirty="0">
                <a:solidFill>
                  <a:schemeClr val="tx1"/>
                </a:solidFill>
                <a:latin typeface="Aptos"/>
              </a:rPr>
              <a:t>: [π.χ. Το όνειρο τελείωσε για τη Μυρσίνη Λαμπράκη.]</a:t>
            </a:r>
            <a:endParaRPr lang="el-GR" sz="2000" dirty="0">
              <a:solidFill>
                <a:schemeClr val="tx1"/>
              </a:solidFill>
              <a:latin typeface="Aptos"/>
            </a:endParaRPr>
          </a:p>
          <a:p>
            <a:r>
              <a:rPr lang="el-GR" sz="2000" dirty="0">
                <a:solidFill>
                  <a:schemeClr val="tx1"/>
                </a:solidFill>
                <a:latin typeface="Aptos"/>
              </a:rPr>
              <a:t>Τότε και τώρα / πριν και μετά: «Για τη Μαργαρίτα </a:t>
            </a:r>
            <a:r>
              <a:rPr lang="el-GR" sz="2000" dirty="0" err="1">
                <a:solidFill>
                  <a:schemeClr val="tx1"/>
                </a:solidFill>
                <a:latin typeface="Aptos"/>
              </a:rPr>
              <a:t>Κίντατζη</a:t>
            </a:r>
            <a:r>
              <a:rPr lang="el-GR" sz="2000" dirty="0">
                <a:solidFill>
                  <a:schemeClr val="tx1"/>
                </a:solidFill>
                <a:latin typeface="Aptos"/>
              </a:rPr>
              <a:t> υπήρχε η ζωή πριν και μετά τη φωτιά στο Μάτι».</a:t>
            </a:r>
            <a:endParaRPr lang="el-GR" sz="2000" dirty="0">
              <a:solidFill>
                <a:schemeClr val="tx1"/>
              </a:solidFill>
              <a:latin typeface="Aptos"/>
            </a:endParaRPr>
          </a:p>
          <a:p>
            <a:r>
              <a:rPr lang="el-GR" sz="2000" dirty="0">
                <a:solidFill>
                  <a:schemeClr val="tx1"/>
                </a:solidFill>
                <a:latin typeface="Aptos"/>
              </a:rPr>
              <a:t>Ερώτηση</a:t>
            </a:r>
            <a:endParaRPr lang="el-GR" sz="2000" dirty="0">
              <a:solidFill>
                <a:schemeClr val="tx1"/>
              </a:solidFill>
              <a:latin typeface="Aptos"/>
            </a:endParaRPr>
          </a:p>
          <a:p>
            <a:r>
              <a:rPr lang="el-GR" sz="2000" dirty="0">
                <a:solidFill>
                  <a:schemeClr val="tx1"/>
                </a:solidFill>
                <a:latin typeface="Aptos"/>
              </a:rPr>
              <a:t>Παράθεση των λόγων κάποιου</a:t>
            </a:r>
            <a:endParaRPr lang="el-GR" sz="2000" dirty="0">
              <a:solidFill>
                <a:schemeClr val="tx1"/>
              </a:solidFill>
              <a:latin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520695" y="545335"/>
            <a:ext cx="5201820" cy="5687205"/>
          </a:xfrm>
          <a:prstGeom prst="rect">
            <a:avLst/>
          </a:prstGeom>
        </p:spPr>
        <p:txBody>
          <a:bodyPr vert="horz" lIns="91440" tIns="45720" rIns="91440" bIns="45720" rtlCol="0" anchor="t">
            <a:normAutofit fontScale="92500" lnSpcReduction="20000"/>
          </a:bodyPr>
          <a:lstStyle/>
          <a:p>
            <a:pPr defTabSz="457200">
              <a:lnSpc>
                <a:spcPct val="150000"/>
              </a:lnSpc>
              <a:spcBef>
                <a:spcPts val="1000"/>
              </a:spcBef>
              <a:buClr>
                <a:schemeClr val="accent1"/>
              </a:buClr>
              <a:buFont typeface="Wingdings 3" panose="05040102010807070707" charset="2"/>
              <a:buChar char=""/>
            </a:pPr>
            <a:r>
              <a:rPr lang="en-US" i="1" dirty="0" err="1">
                <a:solidFill>
                  <a:schemeClr val="tx1">
                    <a:lumMod val="75000"/>
                    <a:lumOff val="25000"/>
                  </a:schemeClr>
                </a:solidFill>
                <a:latin typeface="Aptos"/>
              </a:rPr>
              <a:t>Λεωφόρος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Κύκνων</a:t>
            </a:r>
            <a:r>
              <a:rPr lang="en-US" i="1" dirty="0">
                <a:solidFill>
                  <a:schemeClr val="tx1">
                    <a:lumMod val="75000"/>
                    <a:lumOff val="25000"/>
                  </a:schemeClr>
                </a:solidFill>
                <a:latin typeface="Aptos"/>
              </a:rPr>
              <a:t> 32. </a:t>
            </a:r>
            <a:r>
              <a:rPr lang="en-US" i="1" dirty="0" err="1">
                <a:solidFill>
                  <a:schemeClr val="tx1">
                    <a:lumMod val="75000"/>
                    <a:lumOff val="25000"/>
                  </a:schemeClr>
                </a:solidFill>
                <a:latin typeface="Aptos"/>
              </a:rPr>
              <a:t>Εκεί</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διάλεξε</a:t>
            </a:r>
            <a:r>
              <a:rPr lang="en-US" i="1" dirty="0">
                <a:solidFill>
                  <a:schemeClr val="tx1">
                    <a:lumMod val="75000"/>
                    <a:lumOff val="25000"/>
                  </a:schemeClr>
                </a:solidFill>
                <a:latin typeface="Aptos"/>
              </a:rPr>
              <a:t> να </a:t>
            </a:r>
            <a:r>
              <a:rPr lang="en-US" i="1" dirty="0" err="1">
                <a:solidFill>
                  <a:schemeClr val="tx1">
                    <a:lumMod val="75000"/>
                    <a:lumOff val="25000"/>
                  </a:schemeClr>
                </a:solidFill>
                <a:latin typeface="Aptos"/>
              </a:rPr>
              <a:t>στήσει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a:t>
            </a:r>
            <a:r>
              <a:rPr lang="en-US" i="1" dirty="0">
                <a:solidFill>
                  <a:schemeClr val="tx1">
                    <a:lumMod val="75000"/>
                    <a:lumOff val="25000"/>
                  </a:schemeClr>
                </a:solidFill>
                <a:latin typeface="Aptos"/>
              </a:rPr>
              <a:t> μαγα</a:t>
            </a:r>
            <a:r>
              <a:rPr lang="en-US" i="1" dirty="0" err="1">
                <a:solidFill>
                  <a:schemeClr val="tx1">
                    <a:lumMod val="75000"/>
                    <a:lumOff val="25000"/>
                  </a:schemeClr>
                </a:solidFill>
                <a:latin typeface="Aptos"/>
              </a:rPr>
              <a:t>ζί</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του</a:t>
            </a:r>
            <a:r>
              <a:rPr lang="en-US" i="1" dirty="0">
                <a:solidFill>
                  <a:schemeClr val="tx1">
                    <a:lumMod val="75000"/>
                    <a:lumOff val="25000"/>
                  </a:schemeClr>
                </a:solidFill>
                <a:latin typeface="Aptos"/>
              </a:rPr>
              <a:t> ο </a:t>
            </a:r>
            <a:r>
              <a:rPr lang="en-US" i="1" dirty="0" err="1">
                <a:solidFill>
                  <a:schemeClr val="tx1">
                    <a:lumMod val="75000"/>
                    <a:lumOff val="25000"/>
                  </a:schemeClr>
                </a:solidFill>
                <a:latin typeface="Aptos"/>
              </a:rPr>
              <a:t>Νίκος</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τσάνος</a:t>
            </a:r>
            <a:r>
              <a:rPr lang="en-US" i="1" dirty="0">
                <a:solidFill>
                  <a:schemeClr val="tx1">
                    <a:lumMod val="75000"/>
                    <a:lumOff val="25000"/>
                  </a:schemeClr>
                </a:solidFill>
                <a:latin typeface="Aptos"/>
              </a:rPr>
              <a:t>. Και κα</a:t>
            </a:r>
            <a:r>
              <a:rPr lang="en-US" i="1" dirty="0" err="1">
                <a:solidFill>
                  <a:schemeClr val="tx1">
                    <a:lumMod val="75000"/>
                    <a:lumOff val="25000"/>
                  </a:schemeClr>
                </a:solidFill>
                <a:latin typeface="Aptos"/>
              </a:rPr>
              <a:t>θόλου</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άδικ</a:t>
            </a:r>
            <a:r>
              <a:rPr lang="en-US" i="1" dirty="0">
                <a:solidFill>
                  <a:schemeClr val="tx1">
                    <a:lumMod val="75000"/>
                    <a:lumOff val="25000"/>
                  </a:schemeClr>
                </a:solidFill>
                <a:latin typeface="Aptos"/>
              </a:rPr>
              <a:t>α. Μπ</a:t>
            </a:r>
            <a:r>
              <a:rPr lang="en-US" i="1" dirty="0" err="1">
                <a:solidFill>
                  <a:schemeClr val="tx1">
                    <a:lumMod val="75000"/>
                    <a:lumOff val="25000"/>
                  </a:schemeClr>
                </a:solidFill>
                <a:latin typeface="Aptos"/>
              </a:rPr>
              <a:t>ροστά</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του</a:t>
            </a:r>
            <a:r>
              <a:rPr lang="en-US" i="1" dirty="0">
                <a:solidFill>
                  <a:schemeClr val="tx1">
                    <a:lumMod val="75000"/>
                    <a:lumOff val="25000"/>
                  </a:schemeClr>
                </a:solidFill>
                <a:latin typeface="Aptos"/>
              </a:rPr>
              <a:t> απ</a:t>
            </a:r>
            <a:r>
              <a:rPr lang="en-US" i="1" dirty="0" err="1">
                <a:solidFill>
                  <a:schemeClr val="tx1">
                    <a:lumMod val="75000"/>
                    <a:lumOff val="25000"/>
                  </a:schemeClr>
                </a:solidFill>
                <a:latin typeface="Aptos"/>
              </a:rPr>
              <a:t>λώνετ</a:t>
            </a:r>
            <a:r>
              <a:rPr lang="en-US" i="1" dirty="0">
                <a:solidFill>
                  <a:schemeClr val="tx1">
                    <a:lumMod val="75000"/>
                    <a:lumOff val="25000"/>
                  </a:schemeClr>
                </a:solidFill>
                <a:latin typeface="Aptos"/>
              </a:rPr>
              <a:t>αι </a:t>
            </a:r>
            <a:r>
              <a:rPr lang="en-US" i="1" dirty="0" err="1">
                <a:solidFill>
                  <a:schemeClr val="tx1">
                    <a:lumMod val="75000"/>
                    <a:lumOff val="25000"/>
                  </a:schemeClr>
                </a:solidFill>
                <a:latin typeface="Aptos"/>
              </a:rPr>
              <a:t>μεγ</a:t>
            </a:r>
            <a:r>
              <a:rPr lang="en-US" i="1" dirty="0">
                <a:solidFill>
                  <a:schemeClr val="tx1">
                    <a:lumMod val="75000"/>
                    <a:lumOff val="25000"/>
                  </a:schemeClr>
                </a:solidFill>
                <a:latin typeface="Aptos"/>
              </a:rPr>
              <a:t>α</a:t>
            </a:r>
            <a:r>
              <a:rPr lang="en-US" i="1" dirty="0" err="1">
                <a:solidFill>
                  <a:schemeClr val="tx1">
                    <a:lumMod val="75000"/>
                    <a:lumOff val="25000"/>
                  </a:schemeClr>
                </a:solidFill>
                <a:latin typeface="Aptos"/>
              </a:rPr>
              <a:t>λο</a:t>
            </a:r>
            <a:r>
              <a:rPr lang="en-US" i="1" dirty="0">
                <a:solidFill>
                  <a:schemeClr val="tx1">
                    <a:lumMod val="75000"/>
                    <a:lumOff val="25000"/>
                  </a:schemeClr>
                </a:solidFill>
                <a:latin typeface="Aptos"/>
              </a:rPr>
              <a:t>π</a:t>
            </a:r>
            <a:r>
              <a:rPr lang="en-US" i="1" dirty="0" err="1">
                <a:solidFill>
                  <a:schemeClr val="tx1">
                    <a:lumMod val="75000"/>
                    <a:lumOff val="25000"/>
                  </a:schemeClr>
                </a:solidFill>
                <a:latin typeface="Aptos"/>
              </a:rPr>
              <a:t>ρε</a:t>
            </a:r>
            <a:r>
              <a:rPr lang="en-US" i="1" dirty="0">
                <a:solidFill>
                  <a:schemeClr val="tx1">
                    <a:lumMod val="75000"/>
                    <a:lumOff val="25000"/>
                  </a:schemeClr>
                </a:solidFill>
                <a:latin typeface="Aptos"/>
              </a:rPr>
              <a:t>π</a:t>
            </a:r>
            <a:r>
              <a:rPr lang="en-US" i="1" dirty="0" err="1">
                <a:solidFill>
                  <a:schemeClr val="tx1">
                    <a:lumMod val="75000"/>
                    <a:lumOff val="25000"/>
                  </a:schemeClr>
                </a:solidFill>
                <a:latin typeface="Aptos"/>
              </a:rPr>
              <a:t>ής</a:t>
            </a:r>
            <a:r>
              <a:rPr lang="en-US" i="1" dirty="0">
                <a:solidFill>
                  <a:schemeClr val="tx1">
                    <a:lumMod val="75000"/>
                    <a:lumOff val="25000"/>
                  </a:schemeClr>
                </a:solidFill>
                <a:latin typeface="Aptos"/>
              </a:rPr>
              <a:t> η </a:t>
            </a:r>
            <a:r>
              <a:rPr lang="en-US" i="1" dirty="0" err="1">
                <a:solidFill>
                  <a:schemeClr val="tx1">
                    <a:lumMod val="75000"/>
                    <a:lumOff val="25000"/>
                  </a:schemeClr>
                </a:solidFill>
                <a:latin typeface="Aptos"/>
              </a:rPr>
              <a:t>λίμνη</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της</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στοριάς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ενώ</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οι</a:t>
            </a:r>
            <a:r>
              <a:rPr lang="en-US" i="1" dirty="0">
                <a:solidFill>
                  <a:schemeClr val="tx1">
                    <a:lumMod val="75000"/>
                    <a:lumOff val="25000"/>
                  </a:schemeClr>
                </a:solidFill>
                <a:latin typeface="Aptos"/>
              </a:rPr>
              <a:t> β</a:t>
            </a:r>
            <a:r>
              <a:rPr lang="en-US" i="1" dirty="0" err="1">
                <a:solidFill>
                  <a:schemeClr val="tx1">
                    <a:lumMod val="75000"/>
                    <a:lumOff val="25000"/>
                  </a:schemeClr>
                </a:solidFill>
                <a:latin typeface="Aptos"/>
              </a:rPr>
              <a:t>ιτρίνες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του</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λούζοντ</a:t>
            </a:r>
            <a:r>
              <a:rPr lang="en-US" i="1" dirty="0">
                <a:solidFill>
                  <a:schemeClr val="tx1">
                    <a:lumMod val="75000"/>
                    <a:lumOff val="25000"/>
                  </a:schemeClr>
                </a:solidFill>
                <a:latin typeface="Aptos"/>
              </a:rPr>
              <a:t>αι από </a:t>
            </a:r>
            <a:r>
              <a:rPr lang="en-US" i="1" dirty="0" err="1">
                <a:solidFill>
                  <a:schemeClr val="tx1">
                    <a:lumMod val="75000"/>
                    <a:lumOff val="25000"/>
                  </a:schemeClr>
                </a:solidFill>
                <a:latin typeface="Aptos"/>
              </a:rPr>
              <a:t>τον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ήλιο</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Ελάτε</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άνω</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Δεν</a:t>
            </a:r>
            <a:r>
              <a:rPr lang="en-US" i="1" dirty="0">
                <a:solidFill>
                  <a:schemeClr val="tx1">
                    <a:lumMod val="75000"/>
                    <a:lumOff val="25000"/>
                  </a:schemeClr>
                </a:solidFill>
                <a:latin typeface="Aptos"/>
              </a:rPr>
              <a:t> θα μπ</a:t>
            </a:r>
            <a:r>
              <a:rPr lang="en-US" i="1" dirty="0" err="1">
                <a:solidFill>
                  <a:schemeClr val="tx1">
                    <a:lumMod val="75000"/>
                    <a:lumOff val="25000"/>
                  </a:schemeClr>
                </a:solidFill>
                <a:latin typeface="Aptos"/>
              </a:rPr>
              <a:t>ει</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νέν</a:t>
            </a:r>
            <a:r>
              <a:rPr lang="en-US" i="1" dirty="0">
                <a:solidFill>
                  <a:schemeClr val="tx1">
                    <a:lumMod val="75000"/>
                    <a:lumOff val="25000"/>
                  </a:schemeClr>
                </a:solidFill>
                <a:latin typeface="Aptos"/>
              </a:rPr>
              <a:t>ας π</a:t>
            </a:r>
            <a:r>
              <a:rPr lang="en-US" i="1" dirty="0" err="1">
                <a:solidFill>
                  <a:schemeClr val="tx1">
                    <a:lumMod val="75000"/>
                    <a:lumOff val="25000"/>
                  </a:schemeClr>
                </a:solidFill>
                <a:latin typeface="Aptos"/>
              </a:rPr>
              <a:t>ελάτης</a:t>
            </a:r>
            <a:r>
              <a:rPr lang="en-US" i="1" dirty="0">
                <a:solidFill>
                  <a:schemeClr val="tx1">
                    <a:lumMod val="75000"/>
                    <a:lumOff val="25000"/>
                  </a:schemeClr>
                </a:solidFill>
                <a:latin typeface="Aptos"/>
              </a:rPr>
              <a:t>», μας </a:t>
            </a:r>
            <a:r>
              <a:rPr lang="en-US" i="1" dirty="0" err="1">
                <a:solidFill>
                  <a:schemeClr val="tx1">
                    <a:lumMod val="75000"/>
                    <a:lumOff val="25000"/>
                  </a:schemeClr>
                </a:solidFill>
                <a:latin typeface="Aptos"/>
              </a:rPr>
              <a:t>λέει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στο</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λωσόρισμ</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Έν</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ζευγάρι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Ρουμάνων</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ου</a:t>
            </a:r>
            <a:r>
              <a:rPr lang="en-US" i="1" dirty="0">
                <a:solidFill>
                  <a:schemeClr val="tx1">
                    <a:lumMod val="75000"/>
                    <a:lumOff val="25000"/>
                  </a:schemeClr>
                </a:solidFill>
                <a:latin typeface="Aptos"/>
              </a:rPr>
              <a:t> α</a:t>
            </a:r>
            <a:r>
              <a:rPr lang="en-US" i="1" dirty="0" err="1">
                <a:solidFill>
                  <a:schemeClr val="tx1">
                    <a:lumMod val="75000"/>
                    <a:lumOff val="25000"/>
                  </a:schemeClr>
                </a:solidFill>
                <a:latin typeface="Aptos"/>
              </a:rPr>
              <a:t>νοίγει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την</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όρτ</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τον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δι</a:t>
            </a:r>
            <a:r>
              <a:rPr lang="en-US" i="1" dirty="0">
                <a:solidFill>
                  <a:schemeClr val="tx1">
                    <a:lumMod val="75000"/>
                    <a:lumOff val="25000"/>
                  </a:schemeClr>
                </a:solidFill>
                <a:latin typeface="Aptos"/>
              </a:rPr>
              <a:t>α</a:t>
            </a:r>
            <a:r>
              <a:rPr lang="en-US" i="1" dirty="0" err="1">
                <a:solidFill>
                  <a:schemeClr val="tx1">
                    <a:lumMod val="75000"/>
                    <a:lumOff val="25000"/>
                  </a:schemeClr>
                </a:solidFill>
                <a:latin typeface="Aptos"/>
              </a:rPr>
              <a:t>ψεύδει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Σε</a:t>
            </a:r>
            <a:r>
              <a:rPr lang="en-US" i="1" dirty="0">
                <a:solidFill>
                  <a:schemeClr val="tx1">
                    <a:lumMod val="75000"/>
                    <a:lumOff val="25000"/>
                  </a:schemeClr>
                </a:solidFill>
                <a:latin typeface="Aptos"/>
              </a:rPr>
              <a:t> άπτα</a:t>
            </a:r>
            <a:r>
              <a:rPr lang="en-US" i="1" dirty="0" err="1">
                <a:solidFill>
                  <a:schemeClr val="tx1">
                    <a:lumMod val="75000"/>
                    <a:lumOff val="25000"/>
                  </a:schemeClr>
                </a:solidFill>
                <a:latin typeface="Aptos"/>
              </a:rPr>
              <a:t>ιστ</a:t>
            </a:r>
            <a:r>
              <a:rPr lang="en-US" i="1" dirty="0">
                <a:solidFill>
                  <a:schemeClr val="tx1">
                    <a:lumMod val="75000"/>
                    <a:lumOff val="25000"/>
                  </a:schemeClr>
                </a:solidFill>
                <a:latin typeface="Aptos"/>
              </a:rPr>
              <a:t>α α</a:t>
            </a:r>
            <a:r>
              <a:rPr lang="en-US" i="1" dirty="0" err="1">
                <a:solidFill>
                  <a:schemeClr val="tx1">
                    <a:lumMod val="75000"/>
                    <a:lumOff val="25000"/>
                  </a:schemeClr>
                </a:solidFill>
                <a:latin typeface="Aptos"/>
              </a:rPr>
              <a:t>γγλικά</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ζητούν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μι</a:t>
            </a:r>
            <a:r>
              <a:rPr lang="en-US" i="1" dirty="0">
                <a:solidFill>
                  <a:schemeClr val="tx1">
                    <a:lumMod val="75000"/>
                    <a:lumOff val="25000"/>
                  </a:schemeClr>
                </a:solidFill>
                <a:latin typeface="Aptos"/>
              </a:rPr>
              <a:t>α μα</a:t>
            </a:r>
            <a:r>
              <a:rPr lang="en-US" i="1" dirty="0" err="1">
                <a:solidFill>
                  <a:schemeClr val="tx1">
                    <a:lumMod val="75000"/>
                    <a:lumOff val="25000"/>
                  </a:schemeClr>
                </a:solidFill>
                <a:latin typeface="Aptos"/>
              </a:rPr>
              <a:t>ύρη</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γούν</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γι</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την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κόρη</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τους</a:t>
            </a:r>
            <a:r>
              <a:rPr lang="en-US" i="1" dirty="0">
                <a:solidFill>
                  <a:schemeClr val="tx1">
                    <a:lumMod val="75000"/>
                    <a:lumOff val="25000"/>
                  </a:schemeClr>
                </a:solidFill>
                <a:latin typeface="Aptos"/>
              </a:rPr>
              <a:t>. Χα</a:t>
            </a:r>
            <a:r>
              <a:rPr lang="en-US" i="1" dirty="0" err="1">
                <a:solidFill>
                  <a:schemeClr val="tx1">
                    <a:lumMod val="75000"/>
                    <a:lumOff val="25000"/>
                  </a:schemeClr>
                </a:solidFill>
                <a:latin typeface="Aptos"/>
              </a:rPr>
              <a:t>ζεύουν</a:t>
            </a:r>
            <a:r>
              <a:rPr lang="en-US" i="1" dirty="0">
                <a:solidFill>
                  <a:schemeClr val="tx1">
                    <a:lumMod val="75000"/>
                    <a:lumOff val="25000"/>
                  </a:schemeClr>
                </a:solidFill>
                <a:latin typeface="Aptos"/>
              </a:rPr>
              <a:t> α</a:t>
            </a:r>
            <a:r>
              <a:rPr lang="en-US" i="1" dirty="0" err="1">
                <a:solidFill>
                  <a:schemeClr val="tx1">
                    <a:lumMod val="75000"/>
                    <a:lumOff val="25000"/>
                  </a:schemeClr>
                </a:solidFill>
                <a:latin typeface="Aptos"/>
              </a:rPr>
              <a:t>νάμεσ</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στ</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δεκάδες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δι</a:t>
            </a:r>
            <a:r>
              <a:rPr lang="en-US" i="1" dirty="0">
                <a:solidFill>
                  <a:schemeClr val="tx1">
                    <a:lumMod val="75000"/>
                    <a:lumOff val="25000"/>
                  </a:schemeClr>
                </a:solidFill>
                <a:latin typeface="Aptos"/>
              </a:rPr>
              <a:t>α</a:t>
            </a:r>
            <a:r>
              <a:rPr lang="en-US" i="1" dirty="0" err="1">
                <a:solidFill>
                  <a:schemeClr val="tx1">
                    <a:lumMod val="75000"/>
                    <a:lumOff val="25000"/>
                  </a:schemeClr>
                </a:solidFill>
                <a:latin typeface="Aptos"/>
              </a:rPr>
              <a:t>φορετικά</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μοντέλ</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γούνινων</a:t>
            </a:r>
            <a:r>
              <a:rPr lang="en-US" i="1" dirty="0">
                <a:solidFill>
                  <a:schemeClr val="tx1">
                    <a:lumMod val="75000"/>
                    <a:lumOff val="25000"/>
                  </a:schemeClr>
                </a:solidFill>
                <a:latin typeface="Aptos"/>
              </a:rPr>
              <a:t> πα</a:t>
            </a:r>
            <a:r>
              <a:rPr lang="en-US" i="1" dirty="0" err="1">
                <a:solidFill>
                  <a:schemeClr val="tx1">
                    <a:lumMod val="75000"/>
                    <a:lumOff val="25000"/>
                  </a:schemeClr>
                </a:solidFill>
                <a:latin typeface="Aptos"/>
              </a:rPr>
              <a:t>λτό</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άσ</a:t>
            </a:r>
            <a:r>
              <a:rPr lang="en-US" i="1" dirty="0">
                <a:solidFill>
                  <a:schemeClr val="tx1">
                    <a:lumMod val="75000"/>
                    <a:lumOff val="25000"/>
                  </a:schemeClr>
                </a:solidFill>
                <a:latin typeface="Aptos"/>
              </a:rPr>
              <a:t>πρα, </a:t>
            </a:r>
            <a:r>
              <a:rPr lang="en-US" i="1" dirty="0" err="1">
                <a:solidFill>
                  <a:schemeClr val="tx1">
                    <a:lumMod val="75000"/>
                    <a:lumOff val="25000"/>
                  </a:schemeClr>
                </a:solidFill>
                <a:latin typeface="Aptos"/>
              </a:rPr>
              <a:t>γκρίζ</a:t>
            </a:r>
            <a:r>
              <a:rPr lang="en-US" i="1" dirty="0">
                <a:solidFill>
                  <a:schemeClr val="tx1">
                    <a:lumMod val="75000"/>
                    <a:lumOff val="25000"/>
                  </a:schemeClr>
                </a:solidFill>
                <a:latin typeface="Aptos"/>
              </a:rPr>
              <a:t>α, μπ</a:t>
            </a:r>
            <a:r>
              <a:rPr lang="en-US" i="1" dirty="0" err="1">
                <a:solidFill>
                  <a:schemeClr val="tx1">
                    <a:lumMod val="75000"/>
                    <a:lumOff val="25000"/>
                  </a:schemeClr>
                </a:solidFill>
                <a:latin typeface="Aptos"/>
              </a:rPr>
              <a:t>εζ</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άλλ</a:t>
            </a:r>
            <a:r>
              <a:rPr lang="en-US" i="1" dirty="0">
                <a:solidFill>
                  <a:schemeClr val="tx1">
                    <a:lumMod val="75000"/>
                    <a:lumOff val="25000"/>
                  </a:schemeClr>
                </a:solidFill>
                <a:latin typeface="Aptos"/>
              </a:rPr>
              <a:t>α μα</a:t>
            </a:r>
            <a:r>
              <a:rPr lang="en-US" i="1" dirty="0" err="1">
                <a:solidFill>
                  <a:schemeClr val="tx1">
                    <a:lumMod val="75000"/>
                    <a:lumOff val="25000"/>
                  </a:schemeClr>
                </a:solidFill>
                <a:latin typeface="Aptos"/>
              </a:rPr>
              <a:t>κρύτερ</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άλλ</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κοντύτερ</a:t>
            </a:r>
            <a:r>
              <a:rPr lang="en-US" i="1" dirty="0">
                <a:solidFill>
                  <a:schemeClr val="tx1">
                    <a:lumMod val="75000"/>
                    <a:lumOff val="25000"/>
                  </a:schemeClr>
                </a:solidFill>
                <a:latin typeface="Aptos"/>
              </a:rPr>
              <a:t>α-, α</a:t>
            </a:r>
            <a:r>
              <a:rPr lang="en-US" i="1" dirty="0" err="1">
                <a:solidFill>
                  <a:schemeClr val="tx1">
                    <a:lumMod val="75000"/>
                    <a:lumOff val="25000"/>
                  </a:schemeClr>
                </a:solidFill>
                <a:latin typeface="Aptos"/>
              </a:rPr>
              <a:t>λλά</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στο</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τέλος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φεύγουν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με</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άδει</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χέρι</a:t>
            </a:r>
            <a:r>
              <a:rPr lang="en-US" i="1" dirty="0">
                <a:solidFill>
                  <a:schemeClr val="tx1">
                    <a:lumMod val="75000"/>
                    <a:lumOff val="25000"/>
                  </a:schemeClr>
                </a:solidFill>
                <a:latin typeface="Aptos"/>
              </a:rPr>
              <a:t>α. Ο </a:t>
            </a:r>
            <a:r>
              <a:rPr lang="en-US" i="1" dirty="0" err="1">
                <a:solidFill>
                  <a:schemeClr val="tx1">
                    <a:lumMod val="75000"/>
                    <a:lumOff val="25000"/>
                  </a:schemeClr>
                </a:solidFill>
                <a:latin typeface="Aptos"/>
              </a:rPr>
              <a:t>έμ</a:t>
            </a:r>
            <a:r>
              <a:rPr lang="en-US" i="1" dirty="0">
                <a:solidFill>
                  <a:schemeClr val="tx1">
                    <a:lumMod val="75000"/>
                    <a:lumOff val="25000"/>
                  </a:schemeClr>
                </a:solidFill>
                <a:latin typeface="Aptos"/>
              </a:rPr>
              <a:t>π</a:t>
            </a:r>
            <a:r>
              <a:rPr lang="en-US" i="1" dirty="0" err="1">
                <a:solidFill>
                  <a:schemeClr val="tx1">
                    <a:lumMod val="75000"/>
                    <a:lumOff val="25000"/>
                  </a:schemeClr>
                </a:solidFill>
                <a:latin typeface="Aptos"/>
              </a:rPr>
              <a:t>ειρος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γουνο</a:t>
            </a:r>
            <a:r>
              <a:rPr lang="en-US" i="1" dirty="0">
                <a:solidFill>
                  <a:schemeClr val="tx1">
                    <a:lumMod val="75000"/>
                    <a:lumOff val="25000"/>
                  </a:schemeClr>
                </a:solidFill>
                <a:latin typeface="Aptos"/>
              </a:rPr>
              <a:t>π</a:t>
            </a:r>
            <a:r>
              <a:rPr lang="en-US" i="1" dirty="0" err="1">
                <a:solidFill>
                  <a:schemeClr val="tx1">
                    <a:lumMod val="75000"/>
                    <a:lumOff val="25000"/>
                  </a:schemeClr>
                </a:solidFill>
                <a:latin typeface="Aptos"/>
              </a:rPr>
              <a:t>οιός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μάς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κοιτάει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με</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λύ</a:t>
            </a:r>
            <a:r>
              <a:rPr lang="en-US" i="1" dirty="0">
                <a:solidFill>
                  <a:schemeClr val="tx1">
                    <a:lumMod val="75000"/>
                    <a:lumOff val="25000"/>
                  </a:schemeClr>
                </a:solidFill>
                <a:latin typeface="Aptos"/>
              </a:rPr>
              <a:t>πη </a:t>
            </a:r>
            <a:r>
              <a:rPr lang="en-US" i="1" dirty="0" err="1">
                <a:solidFill>
                  <a:schemeClr val="tx1">
                    <a:lumMod val="75000"/>
                    <a:lumOff val="25000"/>
                  </a:schemeClr>
                </a:solidFill>
                <a:latin typeface="Aptos"/>
              </a:rPr>
              <a:t>δικ</a:t>
            </a:r>
            <a:r>
              <a:rPr lang="en-US" i="1" dirty="0">
                <a:solidFill>
                  <a:schemeClr val="tx1">
                    <a:lumMod val="75000"/>
                    <a:lumOff val="25000"/>
                  </a:schemeClr>
                </a:solidFill>
                <a:latin typeface="Aptos"/>
              </a:rPr>
              <a:t>α</a:t>
            </a:r>
            <a:r>
              <a:rPr lang="en-US" i="1" dirty="0" err="1">
                <a:solidFill>
                  <a:schemeClr val="tx1">
                    <a:lumMod val="75000"/>
                    <a:lumOff val="25000"/>
                  </a:schemeClr>
                </a:solidFill>
                <a:latin typeface="Aptos"/>
              </a:rPr>
              <a:t>ιωμένος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Ούτε</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οι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τουρίστες</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ου</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ερίμενε</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ως</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μι</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ελάχιστη</a:t>
            </a:r>
            <a:r>
              <a:rPr lang="en-US" i="1" dirty="0">
                <a:solidFill>
                  <a:schemeClr val="tx1">
                    <a:lumMod val="75000"/>
                    <a:lumOff val="25000"/>
                  </a:schemeClr>
                </a:solidFill>
                <a:latin typeface="Aptos"/>
              </a:rPr>
              <a:t> πα</a:t>
            </a:r>
            <a:r>
              <a:rPr lang="en-US" i="1" dirty="0" err="1">
                <a:solidFill>
                  <a:schemeClr val="tx1">
                    <a:lumMod val="75000"/>
                    <a:lumOff val="25000"/>
                  </a:schemeClr>
                </a:solidFill>
                <a:latin typeface="Aptos"/>
              </a:rPr>
              <a:t>ρηγοριά</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δεν</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τάφερ</a:t>
            </a:r>
            <a:r>
              <a:rPr lang="en-US" i="1" dirty="0">
                <a:solidFill>
                  <a:schemeClr val="tx1">
                    <a:lumMod val="75000"/>
                    <a:lumOff val="25000"/>
                  </a:schemeClr>
                </a:solidFill>
                <a:latin typeface="Aptos"/>
              </a:rPr>
              <a:t>αν να β</a:t>
            </a:r>
            <a:r>
              <a:rPr lang="en-US" i="1" dirty="0" err="1">
                <a:solidFill>
                  <a:schemeClr val="tx1">
                    <a:lumMod val="75000"/>
                    <a:lumOff val="25000"/>
                  </a:schemeClr>
                </a:solidFill>
                <a:latin typeface="Aptos"/>
              </a:rPr>
              <a:t>οηθήσουν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μι</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χρονιά</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ου</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όλοι</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στην</a:t>
            </a:r>
            <a:r>
              <a:rPr lang="en-US" i="1" dirty="0">
                <a:solidFill>
                  <a:schemeClr val="tx1">
                    <a:lumMod val="75000"/>
                    <a:lumOff val="25000"/>
                  </a:schemeClr>
                </a:solidFill>
                <a:latin typeface="Aptos"/>
              </a:rPr>
              <a:t> Κα</a:t>
            </a:r>
            <a:r>
              <a:rPr lang="en-US" i="1" dirty="0" err="1">
                <a:solidFill>
                  <a:schemeClr val="tx1">
                    <a:lumMod val="75000"/>
                    <a:lumOff val="25000"/>
                  </a:schemeClr>
                </a:solidFill>
                <a:latin typeface="Aptos"/>
              </a:rPr>
              <a:t>στοριά</a:t>
            </a:r>
            <a:r>
              <a:rPr lang="en-US" i="1" dirty="0">
                <a:solidFill>
                  <a:schemeClr val="tx1">
                    <a:lumMod val="75000"/>
                    <a:lumOff val="25000"/>
                  </a:schemeClr>
                </a:solidFill>
                <a:latin typeface="Aptos"/>
              </a:rPr>
              <a:t> π</a:t>
            </a:r>
            <a:r>
              <a:rPr lang="en-US" i="1" dirty="0" err="1">
                <a:solidFill>
                  <a:schemeClr val="tx1">
                    <a:lumMod val="75000"/>
                    <a:lumOff val="25000"/>
                  </a:schemeClr>
                </a:solidFill>
                <a:latin typeface="Aptos"/>
              </a:rPr>
              <a:t>εριγράφουν</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με</a:t>
            </a:r>
            <a:r>
              <a:rPr lang="en-US" i="1" dirty="0">
                <a:solidFill>
                  <a:schemeClr val="tx1">
                    <a:lumMod val="75000"/>
                    <a:lumOff val="25000"/>
                  </a:schemeClr>
                </a:solidFill>
                <a:latin typeface="Aptos"/>
              </a:rPr>
              <a:t> </a:t>
            </a:r>
            <a:r>
              <a:rPr lang="en-US" i="1" dirty="0" err="1">
                <a:solidFill>
                  <a:schemeClr val="tx1">
                    <a:lumMod val="75000"/>
                    <a:lumOff val="25000"/>
                  </a:schemeClr>
                </a:solidFill>
                <a:latin typeface="Aptos"/>
              </a:rPr>
              <a:t>μι</a:t>
            </a:r>
            <a:r>
              <a:rPr lang="en-US" i="1" dirty="0">
                <a:solidFill>
                  <a:schemeClr val="tx1">
                    <a:lumMod val="75000"/>
                    <a:lumOff val="25000"/>
                  </a:schemeClr>
                </a:solidFill>
                <a:latin typeface="Aptos"/>
              </a:rPr>
              <a:t>α </a:t>
            </a:r>
            <a:r>
              <a:rPr lang="en-US" i="1" dirty="0" err="1">
                <a:solidFill>
                  <a:schemeClr val="tx1">
                    <a:lumMod val="75000"/>
                    <a:lumOff val="25000"/>
                  </a:schemeClr>
                </a:solidFill>
                <a:latin typeface="Aptos"/>
              </a:rPr>
              <a:t>λέξη</a:t>
            </a:r>
            <a:r>
              <a:rPr lang="en-US" i="1" dirty="0">
                <a:solidFill>
                  <a:schemeClr val="tx1">
                    <a:lumMod val="75000"/>
                    <a:lumOff val="25000"/>
                  </a:schemeClr>
                </a:solidFill>
                <a:latin typeface="Aptos"/>
              </a:rPr>
              <a:t>: «κατα</a:t>
            </a:r>
            <a:r>
              <a:rPr lang="en-US" i="1" dirty="0" err="1">
                <a:solidFill>
                  <a:schemeClr val="tx1">
                    <a:lumMod val="75000"/>
                    <a:lumOff val="25000"/>
                  </a:schemeClr>
                </a:solidFill>
                <a:latin typeface="Aptos"/>
              </a:rPr>
              <a:t>στροφή</a:t>
            </a:r>
            <a:r>
              <a:rPr lang="en-US" i="1" dirty="0">
                <a:solidFill>
                  <a:schemeClr val="tx1">
                    <a:lumMod val="75000"/>
                    <a:lumOff val="25000"/>
                  </a:schemeClr>
                </a:solidFill>
                <a:latin typeface="Aptos"/>
              </a:rPr>
              <a:t>».</a:t>
            </a:r>
            <a:endParaRPr lang="el-GR" i="1">
              <a:solidFill>
                <a:schemeClr val="tx1">
                  <a:lumMod val="75000"/>
                  <a:lumOff val="25000"/>
                </a:schemeClr>
              </a:solidFill>
              <a:latin typeface="Aptos"/>
            </a:endParaRPr>
          </a:p>
        </p:txBody>
      </p:sp>
      <p:pic>
        <p:nvPicPr>
          <p:cNvPr id="5" name="Θέση περιεχομένου 4"/>
          <p:cNvPicPr>
            <a:picLocks noGrp="1" noChangeAspect="1"/>
          </p:cNvPicPr>
          <p:nvPr>
            <p:ph idx="1"/>
          </p:nvPr>
        </p:nvPicPr>
        <p:blipFill rotWithShape="1">
          <a:blip r:embed="rId1">
            <a:extLst>
              <a:ext uri="{28A0092B-C50C-407E-A947-70E740481C1C}">
                <a14:useLocalDpi xmlns:a14="http://schemas.microsoft.com/office/drawing/2010/main" val="0"/>
              </a:ext>
            </a:extLst>
          </a:blip>
          <a:srcRect l="30429" t="9258" r="39945" b="23973"/>
          <a:stretch>
            <a:fillRect/>
          </a:stretch>
        </p:blipFill>
        <p:spPr>
          <a:xfrm>
            <a:off x="6024595" y="640080"/>
            <a:ext cx="4143472" cy="5252773"/>
          </a:xfrm>
          <a:prstGeom prst="rect">
            <a:avLst/>
          </a:prstGeom>
        </p:spPr>
      </p:pic>
      <p:sp>
        <p:nvSpPr>
          <p:cNvPr id="14" name="Freeform 11"/>
          <p:cNvSpPr>
            <a:spLocks noGrp="1" noRot="1" noChangeAspect="1" noMove="1" noResize="1" noEditPoints="1" noAdjustHandles="1" noChangeArrowheads="1" noChangeShapeType="1" noTextEdit="1"/>
          </p:cNvSpPr>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259893" y="3101093"/>
            <a:ext cx="2454052" cy="3029344"/>
          </a:xfrm>
        </p:spPr>
        <p:txBody>
          <a:bodyPr>
            <a:normAutofit/>
          </a:bodyPr>
          <a:lstStyle/>
          <a:p>
            <a:r>
              <a:rPr lang="el-GR" sz="3200">
                <a:solidFill>
                  <a:schemeClr val="bg1"/>
                </a:solidFill>
                <a:latin typeface="Times New Roman" panose="02020603050405020304" pitchFamily="18" charset="0"/>
                <a:cs typeface="Times New Roman" panose="02020603050405020304" pitchFamily="18" charset="0"/>
              </a:rPr>
              <a:t>Βασικές Τεχνικές Συγγραφής της Είδησης</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10"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p:cNvSpPr>
            <a:spLocks noGrp="1"/>
          </p:cNvSpPr>
          <p:nvPr>
            <p:ph idx="1"/>
          </p:nvPr>
        </p:nvSpPr>
        <p:spPr>
          <a:xfrm>
            <a:off x="4706578" y="589722"/>
            <a:ext cx="6798033" cy="5321500"/>
          </a:xfrm>
        </p:spPr>
        <p:txBody>
          <a:bodyPr anchor="ctr">
            <a:normAutofit/>
          </a:bodyPr>
          <a:lstStyle/>
          <a:p>
            <a:r>
              <a:rPr lang="el-GR">
                <a:latin typeface="Times New Roman" panose="02020603050405020304" pitchFamily="18" charset="0"/>
                <a:cs typeface="Times New Roman" panose="02020603050405020304" pitchFamily="18" charset="0"/>
              </a:rPr>
              <a:t>1. </a:t>
            </a:r>
            <a:r>
              <a:rPr lang="el-GR" b="1">
                <a:latin typeface="Times New Roman" panose="02020603050405020304" pitchFamily="18" charset="0"/>
                <a:cs typeface="Times New Roman" panose="02020603050405020304" pitchFamily="18" charset="0"/>
              </a:rPr>
              <a:t>Ανεστραμμένη πυραμίδα </a:t>
            </a:r>
            <a:r>
              <a:rPr lang="el-GR">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inverted pyramid)</a:t>
            </a:r>
            <a:r>
              <a:rPr lang="el-GR">
                <a:latin typeface="Times New Roman" panose="02020603050405020304" pitchFamily="18" charset="0"/>
                <a:cs typeface="Times New Roman" panose="02020603050405020304" pitchFamily="18" charset="0"/>
              </a:rPr>
              <a:t> - Πρόκειται για μια </a:t>
            </a:r>
            <a:r>
              <a:rPr lang="el-GR" b="1">
                <a:latin typeface="Times New Roman" panose="02020603050405020304" pitchFamily="18" charset="0"/>
                <a:cs typeface="Times New Roman" panose="02020603050405020304" pitchFamily="18" charset="0"/>
              </a:rPr>
              <a:t>δομή</a:t>
            </a:r>
            <a:r>
              <a:rPr lang="el-GR">
                <a:latin typeface="Times New Roman" panose="02020603050405020304" pitchFamily="18" charset="0"/>
                <a:cs typeface="Times New Roman" panose="02020603050405020304" pitchFamily="18" charset="0"/>
              </a:rPr>
              <a:t> άρθρου, κατά την οποία οι πιο σημαντικές πληροφορίες τοποθετούνται στην αρχή (κορυφή), και οι λιγότερο σημαντικές ακολουθούν στις επόμενες παραγράφους.</a:t>
            </a:r>
            <a:endParaRPr lang="el-GR">
              <a:latin typeface="Times New Roman" panose="02020603050405020304" pitchFamily="18" charset="0"/>
              <a:cs typeface="Times New Roman" panose="02020603050405020304" pitchFamily="18" charset="0"/>
            </a:endParaRPr>
          </a:p>
          <a:p>
            <a:r>
              <a:rPr lang="el-GR">
                <a:latin typeface="Times New Roman" panose="02020603050405020304" pitchFamily="18" charset="0"/>
                <a:cs typeface="Times New Roman" panose="02020603050405020304" pitchFamily="18" charset="0"/>
              </a:rPr>
              <a:t>2. </a:t>
            </a:r>
            <a:r>
              <a:rPr lang="el-GR" b="1">
                <a:latin typeface="Times New Roman" panose="02020603050405020304" pitchFamily="18" charset="0"/>
                <a:cs typeface="Times New Roman" panose="02020603050405020304" pitchFamily="18" charset="0"/>
              </a:rPr>
              <a:t>Εισαγωγική παράγραφος </a:t>
            </a:r>
            <a:r>
              <a:rPr lang="el-GR">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lead) - </a:t>
            </a:r>
            <a:r>
              <a:rPr lang="el-GR">
                <a:latin typeface="Times New Roman" panose="02020603050405020304" pitchFamily="18" charset="0"/>
                <a:cs typeface="Times New Roman" panose="02020603050405020304" pitchFamily="18" charset="0"/>
              </a:rPr>
              <a:t>Τα 5W + 1H (</a:t>
            </a:r>
            <a:r>
              <a:rPr lang="el-GR" err="1">
                <a:latin typeface="Times New Roman" panose="02020603050405020304" pitchFamily="18" charset="0"/>
                <a:cs typeface="Times New Roman" panose="02020603050405020304" pitchFamily="18" charset="0"/>
              </a:rPr>
              <a:t>Who</a:t>
            </a:r>
            <a:r>
              <a:rPr lang="el-GR">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What, </a:t>
            </a:r>
            <a:r>
              <a:rPr lang="el-GR" err="1">
                <a:latin typeface="Times New Roman" panose="02020603050405020304" pitchFamily="18" charset="0"/>
                <a:cs typeface="Times New Roman" panose="02020603050405020304" pitchFamily="18" charset="0"/>
              </a:rPr>
              <a:t>Where</a:t>
            </a:r>
            <a:r>
              <a:rPr lang="en-US">
                <a:latin typeface="Times New Roman" panose="02020603050405020304" pitchFamily="18" charset="0"/>
                <a:cs typeface="Times New Roman" panose="02020603050405020304" pitchFamily="18" charset="0"/>
              </a:rPr>
              <a:t>, </a:t>
            </a:r>
            <a:r>
              <a:rPr lang="el-GR" err="1">
                <a:latin typeface="Times New Roman" panose="02020603050405020304" pitchFamily="18" charset="0"/>
                <a:cs typeface="Times New Roman" panose="02020603050405020304" pitchFamily="18" charset="0"/>
              </a:rPr>
              <a:t>When</a:t>
            </a:r>
            <a:r>
              <a:rPr lang="en-US">
                <a:latin typeface="Times New Roman" panose="02020603050405020304" pitchFamily="18" charset="0"/>
                <a:cs typeface="Times New Roman" panose="02020603050405020304" pitchFamily="18" charset="0"/>
              </a:rPr>
              <a:t>, </a:t>
            </a:r>
            <a:r>
              <a:rPr lang="el-GR" err="1">
                <a:latin typeface="Times New Roman" panose="02020603050405020304" pitchFamily="18" charset="0"/>
                <a:cs typeface="Times New Roman" panose="02020603050405020304" pitchFamily="18" charset="0"/>
              </a:rPr>
              <a:t>Why</a:t>
            </a:r>
            <a:r>
              <a:rPr lang="el-GR">
                <a:latin typeface="Times New Roman" panose="02020603050405020304" pitchFamily="18" charset="0"/>
                <a:cs typeface="Times New Roman" panose="02020603050405020304" pitchFamily="18" charset="0"/>
              </a:rPr>
              <a:t>, </a:t>
            </a:r>
            <a:r>
              <a:rPr lang="el-GR" err="1">
                <a:latin typeface="Times New Roman" panose="02020603050405020304" pitchFamily="18" charset="0"/>
                <a:cs typeface="Times New Roman" panose="02020603050405020304" pitchFamily="18" charset="0"/>
              </a:rPr>
              <a:t>How</a:t>
            </a:r>
            <a:r>
              <a:rPr lang="el-GR">
                <a:latin typeface="Times New Roman" panose="02020603050405020304" pitchFamily="18" charset="0"/>
                <a:cs typeface="Times New Roman" panose="02020603050405020304" pitchFamily="18" charset="0"/>
              </a:rPr>
              <a:t> ή Ποιος, Έκανε Τι, Πού, Πότε, Γιατί, Πώς). Σύμφωνα με την τεχνική αυτή, η εισαγωγική παράγραφος πρέπει να απαντά σε αυτές τις βασικές ερωτήσεις.</a:t>
            </a:r>
            <a:r>
              <a:rPr lang="en-US">
                <a:latin typeface="Times New Roman" panose="02020603050405020304" pitchFamily="18" charset="0"/>
                <a:cs typeface="Times New Roman" panose="02020603050405020304" pitchFamily="18" charset="0"/>
              </a:rPr>
              <a:t> </a:t>
            </a:r>
            <a:r>
              <a:rPr lang="el-GR">
                <a:latin typeface="Times New Roman" panose="02020603050405020304" pitchFamily="18" charset="0"/>
                <a:cs typeface="Times New Roman" panose="02020603050405020304" pitchFamily="18" charset="0"/>
              </a:rPr>
              <a:t>Η έκταση του </a:t>
            </a:r>
            <a:r>
              <a:rPr lang="en-US">
                <a:latin typeface="Times New Roman" panose="02020603050405020304" pitchFamily="18" charset="0"/>
                <a:cs typeface="Times New Roman" panose="02020603050405020304" pitchFamily="18" charset="0"/>
              </a:rPr>
              <a:t>lead </a:t>
            </a:r>
            <a:r>
              <a:rPr lang="el-GR">
                <a:latin typeface="Times New Roman" panose="02020603050405020304" pitchFamily="18" charset="0"/>
                <a:cs typeface="Times New Roman" panose="02020603050405020304" pitchFamily="18" charset="0"/>
              </a:rPr>
              <a:t>είναι περίπου 40 λέξεις.</a:t>
            </a:r>
            <a:endParaRPr lang="el-GR">
              <a:latin typeface="Times New Roman" panose="02020603050405020304" pitchFamily="18" charset="0"/>
              <a:cs typeface="Times New Roman" panose="02020603050405020304" pitchFamily="18" charset="0"/>
            </a:endParaRPr>
          </a:p>
          <a:p>
            <a:r>
              <a:rPr lang="el-GR">
                <a:latin typeface="Times New Roman" panose="02020603050405020304" pitchFamily="18" charset="0"/>
                <a:cs typeface="Times New Roman" panose="02020603050405020304" pitchFamily="18" charset="0"/>
              </a:rPr>
              <a:t>3. </a:t>
            </a:r>
            <a:r>
              <a:rPr lang="el-GR" b="1">
                <a:latin typeface="Times New Roman" panose="02020603050405020304" pitchFamily="18" charset="0"/>
                <a:cs typeface="Times New Roman" panose="02020603050405020304" pitchFamily="18" charset="0"/>
              </a:rPr>
              <a:t>Σαφήνεια, ακρίβεια, απλή γλώσσα</a:t>
            </a:r>
            <a:r>
              <a:rPr lang="el-GR">
                <a:latin typeface="Times New Roman" panose="02020603050405020304" pitchFamily="18" charset="0"/>
                <a:cs typeface="Times New Roman" panose="02020603050405020304" pitchFamily="18" charset="0"/>
              </a:rPr>
              <a:t>. Οι δημοσιογράφοι πρέπει να γράφουν με τρόπο που να είναι άμεσα κατανοητός.</a:t>
            </a:r>
            <a:endParaRPr lang="el-GR">
              <a:latin typeface="Times New Roman" panose="02020603050405020304" pitchFamily="18" charset="0"/>
              <a:cs typeface="Times New Roman" panose="02020603050405020304" pitchFamily="18" charset="0"/>
            </a:endParaRPr>
          </a:p>
          <a:p>
            <a:r>
              <a:rPr lang="el-GR">
                <a:latin typeface="Times New Roman" panose="02020603050405020304" pitchFamily="18" charset="0"/>
                <a:cs typeface="Times New Roman" panose="02020603050405020304" pitchFamily="18" charset="0"/>
              </a:rPr>
              <a:t>4. </a:t>
            </a:r>
            <a:r>
              <a:rPr lang="el-GR" b="1">
                <a:latin typeface="Times New Roman" panose="02020603050405020304" pitchFamily="18" charset="0"/>
                <a:cs typeface="Times New Roman" panose="02020603050405020304" pitchFamily="18" charset="0"/>
              </a:rPr>
              <a:t>Χρήση παραθέσεων (</a:t>
            </a:r>
            <a:r>
              <a:rPr lang="el-GR" b="1" err="1">
                <a:latin typeface="Times New Roman" panose="02020603050405020304" pitchFamily="18" charset="0"/>
                <a:cs typeface="Times New Roman" panose="02020603050405020304" pitchFamily="18" charset="0"/>
              </a:rPr>
              <a:t>Quotes</a:t>
            </a:r>
            <a:r>
              <a:rPr lang="el-GR">
                <a:latin typeface="Times New Roman" panose="02020603050405020304" pitchFamily="18" charset="0"/>
                <a:cs typeface="Times New Roman" panose="02020603050405020304" pitchFamily="18" charset="0"/>
              </a:rPr>
              <a:t>). Οι παραθέσεις μπορούν να προσθέσουν αυθεντικότητα και να εμπλουτίσουν την πληροφόρηση.</a:t>
            </a:r>
            <a:endParaRPr lang="el-GR">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 name="Group 25"/>
          <p:cNvGrpSpPr>
            <a:grpSpLocks noGrp="1" noRot="1" noChangeAspect="1" noMove="1" noResize="1" noUngrp="1"/>
          </p:cNvGrpSpPr>
          <p:nvPr/>
        </p:nvGrpSpPr>
        <p:grpSpPr>
          <a:xfrm>
            <a:off x="4836169" y="228600"/>
            <a:ext cx="2851523" cy="6638625"/>
            <a:chOff x="2487613" y="285750"/>
            <a:chExt cx="2428875" cy="5654676"/>
          </a:xfrm>
        </p:grpSpPr>
        <p:sp>
          <p:nvSpPr>
            <p:cNvPr id="2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0" name="Group 39"/>
          <p:cNvGrpSpPr>
            <a:grpSpLocks noGrp="1" noRot="1" noChangeAspect="1" noMove="1" noResize="1" noUngrp="1"/>
          </p:cNvGrpSpPr>
          <p:nvPr/>
        </p:nvGrpSpPr>
        <p:grpSpPr>
          <a:xfrm>
            <a:off x="4677117" y="-786"/>
            <a:ext cx="2356675" cy="6854040"/>
            <a:chOff x="6627813" y="194833"/>
            <a:chExt cx="1952625" cy="5678918"/>
          </a:xfrm>
        </p:grpSpPr>
        <p:sp>
          <p:nvSpPr>
            <p:cNvPr id="4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Τίτλος 1"/>
          <p:cNvSpPr>
            <a:spLocks noGrp="1"/>
          </p:cNvSpPr>
          <p:nvPr>
            <p:ph type="title"/>
          </p:nvPr>
        </p:nvSpPr>
        <p:spPr>
          <a:xfrm>
            <a:off x="6483096" y="624110"/>
            <a:ext cx="5021516" cy="1280890"/>
          </a:xfrm>
        </p:spPr>
        <p:txBody>
          <a:bodyPr>
            <a:normAutofit/>
          </a:bodyPr>
          <a:lstStyle/>
          <a:p>
            <a:r>
              <a:rPr lang="el-GR">
                <a:latin typeface="Aptos"/>
              </a:rPr>
              <a:t>Έντυπη Δημοσιογραφία</a:t>
            </a:r>
            <a:endParaRPr lang="el-GR">
              <a:latin typeface="Aptos"/>
            </a:endParaRPr>
          </a:p>
        </p:txBody>
      </p:sp>
      <p:sp>
        <p:nvSpPr>
          <p:cNvPr id="54" name="Rectangle 53"/>
          <p:cNvSpPr>
            <a:spLocks noGrp="1" noRot="1" noChangeAspect="1" noMove="1" noResize="1" noEditPoints="1" noAdjustHandles="1" noChangeArrowheads="1" noChangeShapeType="1" noTextEdit="1"/>
          </p:cNvSpPr>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11"/>
          <p:cNvSpPr>
            <a:spLocks noGrp="1" noRot="1" noChangeAspect="1" noMove="1" noResize="1" noEditPoints="1" noAdjustHandles="1" noChangeArrowheads="1" noChangeShapeType="1" noTextEdit="1"/>
          </p:cNvSpPr>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Θέση περιεχομένου 6" descr="Οι πρώτες προσπάθειες επαγγελματικής οργάνωσης των δημοσιογράφων -  Χανιώτικα Νέα"/>
          <p:cNvPicPr>
            <a:picLocks noChangeAspect="1"/>
          </p:cNvPicPr>
          <p:nvPr/>
        </p:nvPicPr>
        <p:blipFill>
          <a:blip r:embed="rId1"/>
          <a:srcRect l="10519" r="51169"/>
          <a:stretch>
            <a:fillRect/>
          </a:stretch>
        </p:blipFill>
        <p:spPr>
          <a:xfrm>
            <a:off x="-1555" y="1731"/>
            <a:ext cx="4671091" cy="6858000"/>
          </a:xfrm>
          <a:prstGeom prst="rect">
            <a:avLst/>
          </a:prstGeom>
        </p:spPr>
      </p:pic>
      <p:sp>
        <p:nvSpPr>
          <p:cNvPr id="16" name="Content Placeholder 15"/>
          <p:cNvSpPr>
            <a:spLocks noGrp="1"/>
          </p:cNvSpPr>
          <p:nvPr>
            <p:ph idx="1"/>
          </p:nvPr>
        </p:nvSpPr>
        <p:spPr>
          <a:xfrm>
            <a:off x="6438191" y="2133600"/>
            <a:ext cx="5066419" cy="3777622"/>
          </a:xfrm>
        </p:spPr>
        <p:txBody>
          <a:bodyPr vert="horz" lIns="91440" tIns="45720" rIns="91440" bIns="45720" rtlCol="0" anchor="t">
            <a:noAutofit/>
          </a:bodyPr>
          <a:lstStyle/>
          <a:p>
            <a:pPr marL="0" indent="0" algn="just">
              <a:lnSpc>
                <a:spcPct val="150000"/>
              </a:lnSpc>
              <a:buNone/>
            </a:pPr>
            <a:r>
              <a:rPr lang="en-US" sz="1900" dirty="0">
                <a:latin typeface="Aptos"/>
              </a:rPr>
              <a:t>Η </a:t>
            </a:r>
            <a:r>
              <a:rPr lang="en-US" sz="1900" err="1">
                <a:latin typeface="Aptos"/>
              </a:rPr>
              <a:t>έντυ</a:t>
            </a:r>
            <a:r>
              <a:rPr lang="en-US" sz="1900" dirty="0">
                <a:latin typeface="Aptos"/>
              </a:rPr>
              <a:t>πη </a:t>
            </a:r>
            <a:r>
              <a:rPr lang="en-US" sz="1900" err="1">
                <a:latin typeface="Aptos"/>
              </a:rPr>
              <a:t>δημοσιογρ</a:t>
            </a:r>
            <a:r>
              <a:rPr lang="en-US" sz="1900" dirty="0">
                <a:latin typeface="Aptos"/>
              </a:rPr>
              <a:t>α</a:t>
            </a:r>
            <a:r>
              <a:rPr lang="en-US" sz="1900" err="1">
                <a:latin typeface="Aptos"/>
              </a:rPr>
              <a:t>φί</a:t>
            </a:r>
            <a:r>
              <a:rPr lang="en-US" sz="1900" dirty="0">
                <a:latin typeface="Aptos"/>
              </a:rPr>
              <a:t>α α</a:t>
            </a:r>
            <a:r>
              <a:rPr lang="en-US" sz="1900" err="1">
                <a:latin typeface="Aptos"/>
              </a:rPr>
              <a:t>φορά</a:t>
            </a:r>
            <a:r>
              <a:rPr lang="en-US" sz="1900" dirty="0">
                <a:latin typeface="Aptos"/>
              </a:rPr>
              <a:t> </a:t>
            </a:r>
            <a:r>
              <a:rPr lang="en-US" sz="1900" err="1">
                <a:latin typeface="Aptos"/>
              </a:rPr>
              <a:t>τη</a:t>
            </a:r>
            <a:r>
              <a:rPr lang="en-US" sz="1900" dirty="0">
                <a:latin typeface="Aptos"/>
              </a:rPr>
              <a:t> </a:t>
            </a:r>
            <a:r>
              <a:rPr lang="en-US" sz="1900" err="1">
                <a:latin typeface="Aptos"/>
              </a:rPr>
              <a:t>δημοσίευση</a:t>
            </a:r>
            <a:r>
              <a:rPr lang="en-US" sz="1900" dirty="0">
                <a:latin typeface="Aptos"/>
              </a:rPr>
              <a:t> </a:t>
            </a:r>
            <a:r>
              <a:rPr lang="en-US" sz="1900" err="1">
                <a:latin typeface="Aptos"/>
              </a:rPr>
              <a:t>ειδήσεων</a:t>
            </a:r>
            <a:r>
              <a:rPr lang="en-US" sz="1900" dirty="0">
                <a:latin typeface="Aptos"/>
              </a:rPr>
              <a:t>, </a:t>
            </a:r>
            <a:r>
              <a:rPr lang="en-US" sz="1900" err="1">
                <a:latin typeface="Aptos"/>
              </a:rPr>
              <a:t>άρθρων</a:t>
            </a:r>
            <a:r>
              <a:rPr lang="en-US" sz="1900" dirty="0">
                <a:latin typeface="Aptos"/>
              </a:rPr>
              <a:t> και </a:t>
            </a:r>
            <a:r>
              <a:rPr lang="en-US" sz="1900" err="1">
                <a:latin typeface="Aptos"/>
              </a:rPr>
              <a:t>ρε</a:t>
            </a:r>
            <a:r>
              <a:rPr lang="en-US" sz="1900" dirty="0">
                <a:latin typeface="Aptos"/>
              </a:rPr>
              <a:t>π</a:t>
            </a:r>
            <a:r>
              <a:rPr lang="en-US" sz="1900" err="1">
                <a:latin typeface="Aptos"/>
              </a:rPr>
              <a:t>ορτάζ</a:t>
            </a:r>
            <a:r>
              <a:rPr lang="en-US" sz="1900" dirty="0">
                <a:latin typeface="Aptos"/>
              </a:rPr>
              <a:t> </a:t>
            </a:r>
            <a:r>
              <a:rPr lang="en-US" sz="1900" err="1">
                <a:latin typeface="Aptos"/>
              </a:rPr>
              <a:t>σε</a:t>
            </a:r>
            <a:r>
              <a:rPr lang="en-US" sz="1900" dirty="0">
                <a:latin typeface="Aptos"/>
              </a:rPr>
              <a:t> </a:t>
            </a:r>
            <a:r>
              <a:rPr lang="en-US" sz="1900" err="1">
                <a:latin typeface="Aptos"/>
              </a:rPr>
              <a:t>έντυ</a:t>
            </a:r>
            <a:r>
              <a:rPr lang="en-US" sz="1900" dirty="0">
                <a:latin typeface="Aptos"/>
              </a:rPr>
              <a:t>πα </a:t>
            </a:r>
            <a:r>
              <a:rPr lang="en-US" sz="1900" err="1">
                <a:latin typeface="Aptos"/>
              </a:rPr>
              <a:t>μέσ</a:t>
            </a:r>
            <a:r>
              <a:rPr lang="en-US" sz="1900" dirty="0">
                <a:latin typeface="Aptos"/>
              </a:rPr>
              <a:t>α, όπ</a:t>
            </a:r>
            <a:r>
              <a:rPr lang="en-US" sz="1900" err="1">
                <a:latin typeface="Aptos"/>
              </a:rPr>
              <a:t>ως</a:t>
            </a:r>
            <a:r>
              <a:rPr lang="en-US" sz="1900" dirty="0">
                <a:latin typeface="Aptos"/>
              </a:rPr>
              <a:t> </a:t>
            </a:r>
            <a:r>
              <a:rPr lang="en-US" sz="1900" err="1">
                <a:latin typeface="Aptos"/>
              </a:rPr>
              <a:t>εφημερίδες</a:t>
            </a:r>
            <a:r>
              <a:rPr lang="en-US" sz="1900" dirty="0">
                <a:latin typeface="Aptos"/>
              </a:rPr>
              <a:t> και π</a:t>
            </a:r>
            <a:r>
              <a:rPr lang="en-US" sz="1900" err="1">
                <a:latin typeface="Aptos"/>
              </a:rPr>
              <a:t>εριοδικά</a:t>
            </a:r>
            <a:r>
              <a:rPr lang="en-US" sz="1900" dirty="0">
                <a:latin typeface="Aptos"/>
              </a:rPr>
              <a:t>. </a:t>
            </a:r>
            <a:r>
              <a:rPr lang="en-US" sz="1900" err="1">
                <a:latin typeface="Aptos"/>
              </a:rPr>
              <a:t>Πριν</a:t>
            </a:r>
            <a:r>
              <a:rPr lang="en-US" sz="1900" dirty="0">
                <a:latin typeface="Aptos"/>
              </a:rPr>
              <a:t> </a:t>
            </a:r>
            <a:r>
              <a:rPr lang="en-US" sz="1900" err="1">
                <a:latin typeface="Aptos"/>
              </a:rPr>
              <a:t>την</a:t>
            </a:r>
            <a:r>
              <a:rPr lang="en-US" sz="1900" dirty="0">
                <a:latin typeface="Aptos"/>
              </a:rPr>
              <a:t> </a:t>
            </a:r>
            <a:r>
              <a:rPr lang="en-US" sz="1900" err="1">
                <a:latin typeface="Aptos"/>
              </a:rPr>
              <a:t>έλευση</a:t>
            </a:r>
            <a:r>
              <a:rPr lang="en-US" sz="1900" dirty="0">
                <a:latin typeface="Aptos"/>
              </a:rPr>
              <a:t> </a:t>
            </a:r>
            <a:r>
              <a:rPr lang="en-US" sz="1900" err="1">
                <a:latin typeface="Aptos"/>
              </a:rPr>
              <a:t>του</a:t>
            </a:r>
            <a:r>
              <a:rPr lang="en-US" sz="1900" dirty="0">
                <a:latin typeface="Aptos"/>
              </a:rPr>
              <a:t> </a:t>
            </a:r>
            <a:r>
              <a:rPr lang="en-US" sz="1900" err="1">
                <a:latin typeface="Aptos"/>
              </a:rPr>
              <a:t>δι</a:t>
            </a:r>
            <a:r>
              <a:rPr lang="en-US" sz="1900" dirty="0">
                <a:latin typeface="Aptos"/>
              </a:rPr>
              <a:t>α</a:t>
            </a:r>
            <a:r>
              <a:rPr lang="en-US" sz="1900" err="1">
                <a:latin typeface="Aptos"/>
              </a:rPr>
              <a:t>δικτύου</a:t>
            </a:r>
            <a:r>
              <a:rPr lang="en-US" sz="1900" dirty="0">
                <a:latin typeface="Aptos"/>
              </a:rPr>
              <a:t>, η </a:t>
            </a:r>
            <a:r>
              <a:rPr lang="en-US" sz="1900" err="1">
                <a:latin typeface="Aptos"/>
              </a:rPr>
              <a:t>έντυ</a:t>
            </a:r>
            <a:r>
              <a:rPr lang="en-US" sz="1900" dirty="0">
                <a:latin typeface="Aptos"/>
              </a:rPr>
              <a:t>πη </a:t>
            </a:r>
            <a:r>
              <a:rPr lang="en-US" sz="1900" err="1">
                <a:latin typeface="Aptos"/>
              </a:rPr>
              <a:t>δημοσιογρ</a:t>
            </a:r>
            <a:r>
              <a:rPr lang="en-US" sz="1900" dirty="0">
                <a:latin typeface="Aptos"/>
              </a:rPr>
              <a:t>α</a:t>
            </a:r>
            <a:r>
              <a:rPr lang="en-US" sz="1900" err="1">
                <a:latin typeface="Aptos"/>
              </a:rPr>
              <a:t>φί</a:t>
            </a:r>
            <a:r>
              <a:rPr lang="en-US" sz="1900" dirty="0">
                <a:latin typeface="Aptos"/>
              </a:rPr>
              <a:t>α </a:t>
            </a:r>
            <a:r>
              <a:rPr lang="en-US" sz="1900" err="1">
                <a:latin typeface="Aptos"/>
              </a:rPr>
              <a:t>ήτ</a:t>
            </a:r>
            <a:r>
              <a:rPr lang="en-US" sz="1900" dirty="0">
                <a:latin typeface="Aptos"/>
              </a:rPr>
              <a:t>αν η </a:t>
            </a:r>
            <a:r>
              <a:rPr lang="en-US" sz="1900" err="1">
                <a:latin typeface="Aptos"/>
              </a:rPr>
              <a:t>κύρι</a:t>
            </a:r>
            <a:r>
              <a:rPr lang="en-US" sz="1900" dirty="0">
                <a:latin typeface="Aptos"/>
              </a:rPr>
              <a:t>α π</a:t>
            </a:r>
            <a:r>
              <a:rPr lang="en-US" sz="1900" err="1">
                <a:latin typeface="Aptos"/>
              </a:rPr>
              <a:t>ηγή</a:t>
            </a:r>
            <a:r>
              <a:rPr lang="en-US" sz="1900" dirty="0">
                <a:latin typeface="Aptos"/>
              </a:rPr>
              <a:t> </a:t>
            </a:r>
            <a:r>
              <a:rPr lang="en-US" sz="1900" err="1">
                <a:latin typeface="Aptos"/>
              </a:rPr>
              <a:t>ενημέρωσης</a:t>
            </a:r>
            <a:r>
              <a:rPr lang="en-US" sz="1900" dirty="0">
                <a:latin typeface="Aptos"/>
              </a:rPr>
              <a:t> </a:t>
            </a:r>
            <a:r>
              <a:rPr lang="en-US" sz="1900" err="1">
                <a:latin typeface="Aptos"/>
              </a:rPr>
              <a:t>του</a:t>
            </a:r>
            <a:r>
              <a:rPr lang="en-US" sz="1900" dirty="0">
                <a:latin typeface="Aptos"/>
              </a:rPr>
              <a:t> </a:t>
            </a:r>
            <a:r>
              <a:rPr lang="en-US" sz="1900" err="1">
                <a:latin typeface="Aptos"/>
              </a:rPr>
              <a:t>κοινού</a:t>
            </a:r>
            <a:r>
              <a:rPr lang="en-US" sz="1900" dirty="0">
                <a:latin typeface="Aptos"/>
              </a:rPr>
              <a:t>, κα</a:t>
            </a:r>
            <a:r>
              <a:rPr lang="en-US" sz="1900" err="1">
                <a:latin typeface="Aptos"/>
              </a:rPr>
              <a:t>λύ</a:t>
            </a:r>
            <a:r>
              <a:rPr lang="en-US" sz="1900" dirty="0">
                <a:latin typeface="Aptos"/>
              </a:rPr>
              <a:t>π</a:t>
            </a:r>
            <a:r>
              <a:rPr lang="en-US" sz="1900" err="1">
                <a:latin typeface="Aptos"/>
              </a:rPr>
              <a:t>τοντ</a:t>
            </a:r>
            <a:r>
              <a:rPr lang="en-US" sz="1900" dirty="0">
                <a:latin typeface="Aptos"/>
              </a:rPr>
              <a:t>ας </a:t>
            </a:r>
            <a:r>
              <a:rPr lang="en-US" sz="1900" err="1">
                <a:latin typeface="Aptos"/>
              </a:rPr>
              <a:t>θέμ</a:t>
            </a:r>
            <a:r>
              <a:rPr lang="en-US" sz="1900" dirty="0">
                <a:latin typeface="Aptos"/>
              </a:rPr>
              <a:t>ατα από </a:t>
            </a:r>
            <a:r>
              <a:rPr lang="en-US" sz="1900" err="1">
                <a:latin typeface="Aptos"/>
              </a:rPr>
              <a:t>την</a:t>
            </a:r>
            <a:r>
              <a:rPr lang="en-US" sz="1900" dirty="0">
                <a:latin typeface="Aptos"/>
              </a:rPr>
              <a:t> π</a:t>
            </a:r>
            <a:r>
              <a:rPr lang="en-US" sz="1900" err="1">
                <a:latin typeface="Aptos"/>
              </a:rPr>
              <a:t>ολιτική</a:t>
            </a:r>
            <a:r>
              <a:rPr lang="en-US" sz="1900" dirty="0">
                <a:latin typeface="Aptos"/>
              </a:rPr>
              <a:t> και </a:t>
            </a:r>
            <a:r>
              <a:rPr lang="en-US" sz="1900" err="1">
                <a:latin typeface="Aptos"/>
              </a:rPr>
              <a:t>την</a:t>
            </a:r>
            <a:r>
              <a:rPr lang="en-US" sz="1900" dirty="0">
                <a:latin typeface="Aptos"/>
              </a:rPr>
              <a:t> </a:t>
            </a:r>
            <a:r>
              <a:rPr lang="en-US" sz="1900" err="1">
                <a:latin typeface="Aptos"/>
              </a:rPr>
              <a:t>οικονομί</a:t>
            </a:r>
            <a:r>
              <a:rPr lang="en-US" sz="1900" dirty="0">
                <a:latin typeface="Aptos"/>
              </a:rPr>
              <a:t>α </a:t>
            </a:r>
            <a:r>
              <a:rPr lang="en-US" sz="1900" err="1">
                <a:latin typeface="Aptos"/>
              </a:rPr>
              <a:t>έως</a:t>
            </a:r>
            <a:r>
              <a:rPr lang="en-US" sz="1900" dirty="0">
                <a:latin typeface="Aptos"/>
              </a:rPr>
              <a:t> </a:t>
            </a:r>
            <a:r>
              <a:rPr lang="en-US" sz="1900" err="1">
                <a:latin typeface="Aptos"/>
              </a:rPr>
              <a:t>τον</a:t>
            </a:r>
            <a:r>
              <a:rPr lang="en-US" sz="1900" dirty="0">
                <a:latin typeface="Aptos"/>
              </a:rPr>
              <a:t> α</a:t>
            </a:r>
            <a:r>
              <a:rPr lang="en-US" sz="1900" err="1">
                <a:latin typeface="Aptos"/>
              </a:rPr>
              <a:t>θλητισμό</a:t>
            </a:r>
            <a:r>
              <a:rPr lang="en-US" sz="1900" dirty="0">
                <a:latin typeface="Aptos"/>
              </a:rPr>
              <a:t> και </a:t>
            </a:r>
            <a:r>
              <a:rPr lang="en-US" sz="1900" err="1">
                <a:latin typeface="Aptos"/>
              </a:rPr>
              <a:t>την</a:t>
            </a:r>
            <a:r>
              <a:rPr lang="en-US" sz="1900" dirty="0">
                <a:latin typeface="Aptos"/>
              </a:rPr>
              <a:t> </a:t>
            </a:r>
            <a:r>
              <a:rPr lang="en-US" sz="1900" err="1">
                <a:latin typeface="Aptos"/>
              </a:rPr>
              <a:t>ψυχ</a:t>
            </a:r>
            <a:r>
              <a:rPr lang="en-US" sz="1900" dirty="0">
                <a:latin typeface="Aptos"/>
              </a:rPr>
              <a:t>α</a:t>
            </a:r>
            <a:r>
              <a:rPr lang="en-US" sz="1900" err="1">
                <a:latin typeface="Aptos"/>
              </a:rPr>
              <a:t>γωγί</a:t>
            </a:r>
            <a:r>
              <a:rPr lang="en-US" sz="1900" dirty="0">
                <a:latin typeface="Aptos"/>
              </a:rPr>
              <a:t>α.</a:t>
            </a:r>
            <a:endParaRPr lang="el-GR" sz="1900" dirty="0">
              <a:latin typeface="Apto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46019" y="942108"/>
            <a:ext cx="3256550" cy="4969113"/>
          </a:xfrm>
        </p:spPr>
        <p:txBody>
          <a:bodyPr anchor="ctr">
            <a:normAutofit/>
          </a:bodyPr>
          <a:lstStyle/>
          <a:p>
            <a:pPr>
              <a:lnSpc>
                <a:spcPct val="150000"/>
              </a:lnSpc>
            </a:pPr>
            <a:r>
              <a:rPr lang="el-GR" sz="2800" dirty="0">
                <a:solidFill>
                  <a:schemeClr val="tx2">
                    <a:lumMod val="75000"/>
                  </a:schemeClr>
                </a:solidFill>
                <a:latin typeface="Aptos"/>
              </a:rPr>
              <a:t>Κατηγοριοποίηση εφημερίδων</a:t>
            </a:r>
            <a:endParaRPr lang="el-GR"/>
          </a:p>
          <a:p>
            <a:endParaRPr lang="el-GR" sz="2800">
              <a:solidFill>
                <a:schemeClr val="tx2">
                  <a:lumMod val="75000"/>
                </a:schemeClr>
              </a:solidFill>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Rot="1" noChangeAspect="1" noMove="1" noResize="1" noUngrp="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5049062" y="942108"/>
            <a:ext cx="6455549" cy="4969114"/>
          </a:xfrm>
        </p:spPr>
        <p:txBody>
          <a:bodyPr vert="horz" lIns="91440" tIns="45720" rIns="91440" bIns="45720" rtlCol="0" anchor="ctr">
            <a:normAutofit/>
          </a:bodyPr>
          <a:lstStyle/>
          <a:p>
            <a:pPr>
              <a:lnSpc>
                <a:spcPct val="150000"/>
              </a:lnSpc>
            </a:pPr>
            <a:r>
              <a:rPr lang="el-GR" sz="2000" dirty="0">
                <a:solidFill>
                  <a:schemeClr val="tx2">
                    <a:lumMod val="75000"/>
                  </a:schemeClr>
                </a:solidFill>
                <a:latin typeface="Aptos"/>
              </a:rPr>
              <a:t>Πρωινές – Απογευματινές (ανάλογα με την ώρα κυκλοφορίας) </a:t>
            </a:r>
            <a:endParaRPr lang="el-GR" sz="2000">
              <a:solidFill>
                <a:schemeClr val="tx2">
                  <a:lumMod val="75000"/>
                </a:schemeClr>
              </a:solidFill>
            </a:endParaRPr>
          </a:p>
          <a:p>
            <a:pPr>
              <a:lnSpc>
                <a:spcPct val="150000"/>
              </a:lnSpc>
            </a:pPr>
            <a:r>
              <a:rPr lang="el-GR" sz="2000" dirty="0">
                <a:solidFill>
                  <a:schemeClr val="tx2">
                    <a:lumMod val="75000"/>
                  </a:schemeClr>
                </a:solidFill>
                <a:latin typeface="Aptos"/>
              </a:rPr>
              <a:t>Ημερήσια – Εβδομαδιαία/Κυριακάτικη ή Σαββατοκύριακου</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Πανελλαδική – Τοπική/Περιφερειακή </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Ποικίλης ύλης/Θεματική (αθλητική, οικονομική κτλ.) </a:t>
            </a:r>
            <a:endParaRPr lang="el-GR" sz="2000" dirty="0">
              <a:solidFill>
                <a:schemeClr val="tx2">
                  <a:lumMod val="75000"/>
                </a:schemeClr>
              </a:solidFill>
              <a:latin typeface="Aptos"/>
            </a:endParaRPr>
          </a:p>
          <a:p>
            <a:pPr>
              <a:lnSpc>
                <a:spcPct val="150000"/>
              </a:lnSpc>
            </a:pPr>
            <a:endParaRPr lang="el-GR" sz="2000" dirty="0">
              <a:solidFill>
                <a:schemeClr val="tx2">
                  <a:lumMod val="75000"/>
                </a:schemeClr>
              </a:solidFill>
              <a:latin typeface="Apt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1046019" y="942108"/>
            <a:ext cx="3256550" cy="4969113"/>
          </a:xfrm>
        </p:spPr>
        <p:txBody>
          <a:bodyPr anchor="ctr">
            <a:normAutofit/>
          </a:bodyPr>
          <a:lstStyle/>
          <a:p>
            <a:pPr>
              <a:lnSpc>
                <a:spcPct val="150000"/>
              </a:lnSpc>
            </a:pPr>
            <a:r>
              <a:rPr lang="el-GR" sz="2800" dirty="0">
                <a:solidFill>
                  <a:schemeClr val="tx2">
                    <a:lumMod val="75000"/>
                  </a:schemeClr>
                </a:solidFill>
                <a:latin typeface="Aptos"/>
              </a:rPr>
              <a:t>Ανατομία μιας εφημερίδας</a:t>
            </a:r>
            <a:endParaRPr lang="el-GR" dirty="0">
              <a:solidFill>
                <a:schemeClr val="tx2">
                  <a:lumMod val="75000"/>
                </a:schemeClr>
              </a:solidFill>
            </a:endParaRPr>
          </a:p>
          <a:p>
            <a:endParaRPr lang="el-GR" sz="2800">
              <a:solidFill>
                <a:schemeClr val="tx2">
                  <a:lumMod val="75000"/>
                </a:schemeClr>
              </a:solidFill>
            </a:endParaRPr>
          </a:p>
        </p:txBody>
      </p:sp>
      <p:sp>
        <p:nvSpPr>
          <p:cNvPr id="10" name="Rectangle 9"/>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p:cNvCxnSpPr>
            <a:cxnSpLocks noGrp="1" noRot="1" noChangeAspect="1" noMove="1" noResize="1" noEditPoints="1" noAdjustHandles="1" noChangeArrowheads="1" noChangeShapeType="1"/>
          </p:cNvCxnSpPr>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Grp="1" noRot="1" noChangeAspect="1" noMove="1" noResize="1" noUngrp="1"/>
          </p:cNvGrpSpPr>
          <p:nvPr/>
        </p:nvGrpSpPr>
        <p:grpSpPr>
          <a:xfrm flipH="1">
            <a:off x="6009967" y="0"/>
            <a:ext cx="6176982" cy="6853245"/>
            <a:chOff x="2487613" y="285750"/>
            <a:chExt cx="2428876" cy="5654676"/>
          </a:xfrm>
          <a:solidFill>
            <a:schemeClr val="bg1">
              <a:alpha val="30000"/>
            </a:schemeClr>
          </a:solidFill>
        </p:grpSpPr>
        <p:sp>
          <p:nvSpPr>
            <p:cNvPr id="15"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p:cNvSpPr/>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Θέση περιεχομένου 2"/>
          <p:cNvSpPr>
            <a:spLocks noGrp="1"/>
          </p:cNvSpPr>
          <p:nvPr>
            <p:ph idx="1"/>
          </p:nvPr>
        </p:nvSpPr>
        <p:spPr>
          <a:xfrm>
            <a:off x="5049062" y="942108"/>
            <a:ext cx="6455549" cy="4969114"/>
          </a:xfrm>
        </p:spPr>
        <p:txBody>
          <a:bodyPr vert="horz" lIns="91440" tIns="45720" rIns="91440" bIns="45720" rtlCol="0" anchor="ctr">
            <a:normAutofit/>
          </a:bodyPr>
          <a:lstStyle/>
          <a:p>
            <a:pPr>
              <a:lnSpc>
                <a:spcPct val="150000"/>
              </a:lnSpc>
            </a:pPr>
            <a:r>
              <a:rPr lang="el-GR" sz="2000" dirty="0">
                <a:solidFill>
                  <a:schemeClr val="tx2">
                    <a:lumMod val="75000"/>
                  </a:schemeClr>
                </a:solidFill>
                <a:latin typeface="Aptos"/>
              </a:rPr>
              <a:t>Πρωτοσέλιδο</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Οπισθόφυλλο/Τελευταία Σελίδα</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Κυρίως Σώμα</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Ολοσέλιδο</a:t>
            </a:r>
            <a:endParaRPr lang="el-GR" sz="2000" dirty="0">
              <a:solidFill>
                <a:schemeClr val="tx2">
                  <a:lumMod val="75000"/>
                </a:schemeClr>
              </a:solidFill>
              <a:latin typeface="Aptos"/>
            </a:endParaRPr>
          </a:p>
          <a:p>
            <a:pPr>
              <a:lnSpc>
                <a:spcPct val="150000"/>
              </a:lnSpc>
            </a:pPr>
            <a:r>
              <a:rPr lang="el-GR" sz="2000" dirty="0">
                <a:solidFill>
                  <a:schemeClr val="tx2">
                    <a:lumMod val="75000"/>
                  </a:schemeClr>
                </a:solidFill>
                <a:latin typeface="Aptos"/>
              </a:rPr>
              <a:t>Δισέλιδο/Σαλόνι</a:t>
            </a:r>
            <a:endParaRPr lang="el-GR" sz="2000" dirty="0">
              <a:solidFill>
                <a:schemeClr val="tx2">
                  <a:lumMod val="75000"/>
                </a:schemeClr>
              </a:solidFill>
              <a:latin typeface="Apt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752080" y="193040"/>
            <a:ext cx="4348480" cy="6563360"/>
          </a:xfrm>
          <a:prstGeom prst="rect">
            <a:avLst/>
          </a:prstGeom>
        </p:spPr>
        <p:txBody>
          <a:bodyPr vert="horz" lIns="91440" tIns="45720" rIns="91440" bIns="45720" rtlCol="0" anchor="t">
            <a:noAutofit/>
          </a:bodyPr>
          <a:lstStyle/>
          <a:p>
            <a:pPr marL="57150" algn="ctr">
              <a:lnSpc>
                <a:spcPct val="150000"/>
              </a:lnSpc>
              <a:spcAft>
                <a:spcPts val="600"/>
              </a:spcAft>
            </a:pPr>
            <a:endParaRPr lang="en-US" spc="-20" dirty="0">
              <a:latin typeface="Candara" panose="020E0502030303020204" pitchFamily="34" charset="0"/>
              <a:ea typeface="Tahoma" panose="020B0604030504040204" pitchFamily="34" charset="0"/>
              <a:cs typeface="Tahoma" panose="020B0604030504040204" pitchFamily="34" charset="0"/>
            </a:endParaRPr>
          </a:p>
          <a:p>
            <a:pPr marL="57150" algn="ctr">
              <a:lnSpc>
                <a:spcPct val="150000"/>
              </a:lnSpc>
              <a:spcAft>
                <a:spcPts val="600"/>
              </a:spcAft>
            </a:pPr>
            <a:endParaRPr lang="el-GR" sz="2400" spc="-20" dirty="0">
              <a:latin typeface="Candara" panose="020E0502030303020204" pitchFamily="34" charset="0"/>
              <a:ea typeface="Tahoma" panose="020B0604030504040204" pitchFamily="34" charset="0"/>
              <a:cs typeface="Tahoma" panose="020B0604030504040204" pitchFamily="34" charset="0"/>
            </a:endParaRPr>
          </a:p>
          <a:p>
            <a:pPr marL="57150" algn="ctr">
              <a:lnSpc>
                <a:spcPct val="150000"/>
              </a:lnSpc>
              <a:spcAft>
                <a:spcPts val="600"/>
              </a:spcAft>
            </a:pPr>
            <a:endParaRPr lang="el-GR" sz="2400" spc="-20" dirty="0">
              <a:latin typeface="Candara" panose="020E0502030303020204" pitchFamily="34" charset="0"/>
              <a:ea typeface="Tahoma" panose="020B0604030504040204" pitchFamily="34" charset="0"/>
              <a:cs typeface="Tahoma" panose="020B0604030504040204" pitchFamily="34" charset="0"/>
            </a:endParaRPr>
          </a:p>
          <a:p>
            <a:pPr marL="57150" algn="ctr">
              <a:lnSpc>
                <a:spcPct val="150000"/>
              </a:lnSpc>
              <a:spcAft>
                <a:spcPts val="600"/>
              </a:spcAft>
            </a:pPr>
            <a:r>
              <a:rPr lang="el-GR" sz="2400" spc="-20" dirty="0">
                <a:latin typeface="Aptos"/>
                <a:ea typeface="Tahoma" panose="020B0604030504040204"/>
                <a:cs typeface="Tahoma" panose="020B0604030504040204"/>
              </a:rPr>
              <a:t>Ταυτότητα Εφημερίδας</a:t>
            </a:r>
            <a:endParaRPr lang="el-GR" sz="2400" spc="-20" dirty="0">
              <a:latin typeface="Aptos"/>
              <a:ea typeface="Tahoma" panose="020B0604030504040204"/>
              <a:cs typeface="Tahoma" panose="020B0604030504040204"/>
            </a:endParaRPr>
          </a:p>
          <a:p>
            <a:pPr marL="57150" algn="ctr">
              <a:lnSpc>
                <a:spcPct val="150000"/>
              </a:lnSpc>
              <a:spcAft>
                <a:spcPts val="600"/>
              </a:spcAft>
            </a:pPr>
            <a:r>
              <a:rPr lang="el-GR" altLang="en-US" sz="2400" spc="-20" dirty="0">
                <a:latin typeface="Aptos"/>
                <a:ea typeface="Tahoma" panose="020B0604030504040204"/>
                <a:cs typeface="Tahoma" panose="020B0604030504040204"/>
              </a:rPr>
              <a:t>(πληροφορίες για τον εκδότη, τον διευθυντή, αρχισυντάκτη κτλ. και στοιχεία της εφημερίδας)</a:t>
            </a:r>
            <a:endParaRPr lang="el-GR" altLang="en-US" sz="2200" spc="-20">
              <a:latin typeface="Aptos"/>
              <a:ea typeface="Tahoma" panose="020B0604030504040204"/>
              <a:cs typeface="Tahoma" panose="020B0604030504040204"/>
            </a:endParaRPr>
          </a:p>
          <a:p>
            <a:pPr marL="57150" algn="ctr">
              <a:lnSpc>
                <a:spcPct val="150000"/>
              </a:lnSpc>
              <a:spcAft>
                <a:spcPts val="600"/>
              </a:spcAft>
            </a:pPr>
            <a:endParaRPr lang="el-GR" altLang="en-US" sz="2400" spc="-20" dirty="0">
              <a:latin typeface="Aptos"/>
              <a:ea typeface="Tahoma" panose="020B0604030504040204" pitchFamily="34" charset="0"/>
              <a:cs typeface="Tahoma" panose="020B0604030504040204" pitchFamily="34" charset="0"/>
            </a:endParaRPr>
          </a:p>
        </p:txBody>
      </p:sp>
      <p:pic>
        <p:nvPicPr>
          <p:cNvPr id="2" name="Εικόνα 1"/>
          <p:cNvPicPr>
            <a:picLocks noChangeAspect="1"/>
          </p:cNvPicPr>
          <p:nvPr/>
        </p:nvPicPr>
        <p:blipFill>
          <a:blip r:embed="rId1"/>
          <a:stretch>
            <a:fillRect/>
          </a:stretch>
        </p:blipFill>
        <p:spPr>
          <a:xfrm>
            <a:off x="543611" y="2021840"/>
            <a:ext cx="6497269" cy="2493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6" name="Group 25"/>
          <p:cNvGrpSpPr>
            <a:grpSpLocks noGrp="1" noRot="1" noChangeAspect="1" noMove="1" noResize="1" noUngrp="1"/>
          </p:cNvGrpSpPr>
          <p:nvPr/>
        </p:nvGrpSpPr>
        <p:grpSpPr>
          <a:xfrm>
            <a:off x="9" y="228600"/>
            <a:ext cx="2851523" cy="6638625"/>
            <a:chOff x="2487613" y="285750"/>
            <a:chExt cx="2428875" cy="5654676"/>
          </a:xfrm>
        </p:grpSpPr>
        <p:sp>
          <p:nvSpPr>
            <p:cNvPr id="2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0" name="Group 39"/>
          <p:cNvGrpSpPr>
            <a:grpSpLocks noGrp="1" noRot="1" noChangeAspect="1" noMove="1" noResize="1" noUngrp="1"/>
          </p:cNvGrpSpPr>
          <p:nvPr/>
        </p:nvGrpSpPr>
        <p:grpSpPr>
          <a:xfrm>
            <a:off x="27224" y="-786"/>
            <a:ext cx="2356675" cy="6854040"/>
            <a:chOff x="6627813" y="194833"/>
            <a:chExt cx="1952625" cy="5678918"/>
          </a:xfrm>
        </p:grpSpPr>
        <p:sp>
          <p:nvSpPr>
            <p:cNvPr id="4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4" name="Rectangle 53"/>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6"/>
          <p:cNvSpPr>
            <a:spLocks noGrp="1" noRot="1" noChangeAspect="1" noMove="1" noResize="1" noEditPoints="1" noAdjustHandles="1" noChangeArrowheads="1" noChangeShapeType="1" noTextEdit="1"/>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8" name="Rectangle 57"/>
          <p:cNvSpPr>
            <a:spLocks noGrp="1" noRot="1" noChangeAspect="1" noMove="1" noResize="1" noEditPoints="1" noAdjustHandles="1" noChangeArrowheads="1" noChangeShapeType="1" noTextEdit="1"/>
          </p:cNvSpPr>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a:spLocks noGrp="1" noRot="1" noChangeAspect="1" noMove="1" noResize="1" noEditPoints="1" noAdjustHandles="1" noChangeArrowheads="1" noChangeShapeType="1" noTextEdit="1"/>
          </p:cNvSpPr>
          <p:nvPr/>
        </p:nvSpPr>
        <p:spPr>
          <a:xfrm>
            <a:off x="612047" y="935646"/>
            <a:ext cx="4851190" cy="49680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a:grpSpLocks noGrp="1" noRot="1" noChangeAspect="1" noMove="1" noResize="1" noUngrp="1"/>
          </p:cNvGrpSpPr>
          <p:nvPr/>
        </p:nvGrpSpPr>
        <p:grpSpPr>
          <a:xfrm>
            <a:off x="6087364" y="228600"/>
            <a:ext cx="2851523" cy="6638625"/>
            <a:chOff x="2487613" y="285750"/>
            <a:chExt cx="2428875" cy="5654676"/>
          </a:xfrm>
        </p:grpSpPr>
        <p:sp>
          <p:nvSpPr>
            <p:cNvPr id="63"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4"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5"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6"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7"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8"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9"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0"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1"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2"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3"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4"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6" name="Group 75"/>
          <p:cNvGrpSpPr>
            <a:grpSpLocks noGrp="1" noRot="1" noChangeAspect="1" noMove="1" noResize="1" noUngrp="1"/>
          </p:cNvGrpSpPr>
          <p:nvPr/>
        </p:nvGrpSpPr>
        <p:grpSpPr>
          <a:xfrm>
            <a:off x="6114579" y="-786"/>
            <a:ext cx="2356675" cy="6854040"/>
            <a:chOff x="6627813" y="194833"/>
            <a:chExt cx="1952625" cy="5678918"/>
          </a:xfrm>
        </p:grpSpPr>
        <p:sp>
          <p:nvSpPr>
            <p:cNvPr id="77"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8"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9"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0"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2"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3"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4"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5"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6"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7"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8"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Τίτλος 1"/>
          <p:cNvSpPr>
            <a:spLocks noGrp="1"/>
          </p:cNvSpPr>
          <p:nvPr>
            <p:ph type="title"/>
          </p:nvPr>
        </p:nvSpPr>
        <p:spPr>
          <a:xfrm>
            <a:off x="7828844" y="733671"/>
            <a:ext cx="3980318" cy="5246383"/>
          </a:xfrm>
        </p:spPr>
        <p:txBody>
          <a:bodyPr vert="horz" lIns="91440" tIns="45720" rIns="91440" bIns="45720" rtlCol="0" anchor="b">
            <a:normAutofit/>
          </a:bodyPr>
          <a:lstStyle/>
          <a:p>
            <a:pPr algn="ctr">
              <a:lnSpc>
                <a:spcPct val="150000"/>
              </a:lnSpc>
            </a:pPr>
            <a:r>
              <a:rPr lang="en-US" sz="2000" err="1">
                <a:latin typeface="Aptos"/>
              </a:rPr>
              <a:t>Στοιχεί</a:t>
            </a:r>
            <a:r>
              <a:rPr lang="en-US" sz="2000" dirty="0">
                <a:latin typeface="Aptos"/>
              </a:rPr>
              <a:t>α </a:t>
            </a:r>
            <a:r>
              <a:rPr lang="en-US" sz="2000" err="1">
                <a:latin typeface="Aptos"/>
              </a:rPr>
              <a:t>των</a:t>
            </a:r>
            <a:r>
              <a:rPr lang="en-US" sz="2000" dirty="0">
                <a:latin typeface="Aptos"/>
              </a:rPr>
              <a:t> </a:t>
            </a:r>
            <a:r>
              <a:rPr lang="en-US" sz="2000" err="1">
                <a:latin typeface="Aptos"/>
              </a:rPr>
              <a:t>δημοσιογρ</a:t>
            </a:r>
            <a:r>
              <a:rPr lang="en-US" sz="2000" dirty="0">
                <a:latin typeface="Aptos"/>
              </a:rPr>
              <a:t>α</a:t>
            </a:r>
            <a:r>
              <a:rPr lang="en-US" sz="2000" err="1">
                <a:latin typeface="Aptos"/>
              </a:rPr>
              <a:t>φικών</a:t>
            </a:r>
            <a:r>
              <a:rPr lang="en-US" sz="2000" dirty="0">
                <a:latin typeface="Aptos"/>
              </a:rPr>
              <a:t> </a:t>
            </a:r>
            <a:r>
              <a:rPr lang="en-US" sz="2000" err="1">
                <a:latin typeface="Aptos"/>
              </a:rPr>
              <a:t>κειμένων</a:t>
            </a:r>
            <a:br>
              <a:rPr lang="en-US" sz="2000" dirty="0">
                <a:latin typeface="Aptos"/>
              </a:rPr>
            </a:br>
            <a:br>
              <a:rPr lang="en-US" sz="2000" dirty="0">
                <a:latin typeface="Aptos"/>
              </a:rPr>
            </a:br>
            <a:r>
              <a:rPr lang="en-US" sz="2000" err="1">
                <a:latin typeface="Aptos"/>
              </a:rPr>
              <a:t>Τίτλος</a:t>
            </a:r>
            <a:r>
              <a:rPr lang="en-US" sz="2000" dirty="0">
                <a:latin typeface="Aptos"/>
              </a:rPr>
              <a:t> (8 </a:t>
            </a:r>
            <a:r>
              <a:rPr lang="en-US" sz="2000" err="1">
                <a:latin typeface="Aptos"/>
              </a:rPr>
              <a:t>λέξεις</a:t>
            </a:r>
            <a:r>
              <a:rPr lang="en-US" sz="2000" dirty="0">
                <a:latin typeface="Aptos"/>
              </a:rPr>
              <a:t> max.), υπ</a:t>
            </a:r>
            <a:r>
              <a:rPr lang="en-US" sz="2000" err="1">
                <a:latin typeface="Aptos"/>
              </a:rPr>
              <a:t>ότιτλος</a:t>
            </a:r>
            <a:r>
              <a:rPr lang="en-US" sz="2000" dirty="0">
                <a:latin typeface="Aptos"/>
              </a:rPr>
              <a:t>, chapeau ή καπ</a:t>
            </a:r>
            <a:r>
              <a:rPr lang="en-US" sz="2000" err="1">
                <a:latin typeface="Aptos"/>
              </a:rPr>
              <a:t>έλο</a:t>
            </a:r>
            <a:r>
              <a:rPr lang="en-US" sz="2000" dirty="0">
                <a:latin typeface="Aptos"/>
              </a:rPr>
              <a:t> (υπ</a:t>
            </a:r>
            <a:r>
              <a:rPr lang="en-US" sz="2000" err="1">
                <a:latin typeface="Aptos"/>
              </a:rPr>
              <a:t>έρτιτλος</a:t>
            </a:r>
            <a:r>
              <a:rPr lang="en-US" sz="2000" dirty="0">
                <a:latin typeface="Aptos"/>
              </a:rPr>
              <a:t> – </a:t>
            </a:r>
            <a:r>
              <a:rPr lang="en-US" sz="2000" err="1">
                <a:latin typeface="Aptos"/>
              </a:rPr>
              <a:t>σύντομο</a:t>
            </a:r>
            <a:r>
              <a:rPr lang="en-US" sz="2000" dirty="0">
                <a:latin typeface="Aptos"/>
              </a:rPr>
              <a:t> </a:t>
            </a:r>
            <a:r>
              <a:rPr lang="en-US" sz="2000" err="1">
                <a:latin typeface="Aptos"/>
              </a:rPr>
              <a:t>κείμενο</a:t>
            </a:r>
            <a:r>
              <a:rPr lang="en-US" sz="2000" dirty="0">
                <a:latin typeface="Aptos"/>
              </a:rPr>
              <a:t> π</a:t>
            </a:r>
            <a:r>
              <a:rPr lang="en-US" sz="2000" err="1">
                <a:latin typeface="Aptos"/>
              </a:rPr>
              <a:t>άνω</a:t>
            </a:r>
            <a:r>
              <a:rPr lang="en-US" sz="2000" dirty="0">
                <a:latin typeface="Aptos"/>
              </a:rPr>
              <a:t> από </a:t>
            </a:r>
            <a:r>
              <a:rPr lang="en-US" sz="2000" err="1">
                <a:latin typeface="Aptos"/>
              </a:rPr>
              <a:t>τον</a:t>
            </a:r>
            <a:r>
              <a:rPr lang="en-US" sz="2000" dirty="0">
                <a:latin typeface="Aptos"/>
              </a:rPr>
              <a:t> </a:t>
            </a:r>
            <a:r>
              <a:rPr lang="en-US" sz="2000" err="1">
                <a:latin typeface="Aptos"/>
              </a:rPr>
              <a:t>τίτλο</a:t>
            </a:r>
            <a:r>
              <a:rPr lang="en-US" sz="2000" dirty="0">
                <a:latin typeface="Aptos"/>
              </a:rPr>
              <a:t>), </a:t>
            </a:r>
            <a:r>
              <a:rPr lang="en-US" sz="2000" err="1">
                <a:latin typeface="Aptos"/>
              </a:rPr>
              <a:t>μεσότιτλοι</a:t>
            </a:r>
            <a:r>
              <a:rPr lang="en-US" sz="2000" dirty="0">
                <a:latin typeface="Aptos"/>
              </a:rPr>
              <a:t> (</a:t>
            </a:r>
            <a:r>
              <a:rPr lang="en-US" sz="2000" err="1">
                <a:latin typeface="Aptos"/>
              </a:rPr>
              <a:t>τίτλοι</a:t>
            </a:r>
            <a:r>
              <a:rPr lang="en-US" sz="2000" dirty="0">
                <a:latin typeface="Aptos"/>
              </a:rPr>
              <a:t> </a:t>
            </a:r>
            <a:r>
              <a:rPr lang="en-US" sz="2000" err="1">
                <a:latin typeface="Aptos"/>
              </a:rPr>
              <a:t>ενοτήτων</a:t>
            </a:r>
            <a:r>
              <a:rPr lang="en-US" sz="2000" dirty="0">
                <a:latin typeface="Aptos"/>
              </a:rPr>
              <a:t>), </a:t>
            </a:r>
            <a:r>
              <a:rPr lang="en-US" sz="2000" err="1">
                <a:latin typeface="Aptos"/>
              </a:rPr>
              <a:t>φωτογρ</a:t>
            </a:r>
            <a:r>
              <a:rPr lang="en-US" sz="2000" dirty="0">
                <a:latin typeface="Aptos"/>
              </a:rPr>
              <a:t>α</a:t>
            </a:r>
            <a:r>
              <a:rPr lang="en-US" sz="2000" err="1">
                <a:latin typeface="Aptos"/>
              </a:rPr>
              <a:t>φίες</a:t>
            </a:r>
            <a:r>
              <a:rPr lang="en-US" sz="2000" dirty="0">
                <a:latin typeface="Aptos"/>
              </a:rPr>
              <a:t>, </a:t>
            </a:r>
            <a:r>
              <a:rPr lang="en-US" sz="2000" err="1">
                <a:latin typeface="Aptos"/>
              </a:rPr>
              <a:t>λεζάντες</a:t>
            </a:r>
            <a:r>
              <a:rPr lang="en-US" sz="2000" dirty="0">
                <a:latin typeface="Aptos"/>
              </a:rPr>
              <a:t>, infographics </a:t>
            </a:r>
            <a:r>
              <a:rPr lang="en-US" sz="2000" err="1">
                <a:latin typeface="Aptos"/>
              </a:rPr>
              <a:t>κτλ</a:t>
            </a:r>
            <a:r>
              <a:rPr lang="en-US" sz="2000" dirty="0">
                <a:latin typeface="Aptos"/>
              </a:rPr>
              <a:t>.</a:t>
            </a:r>
            <a:r>
              <a:rPr lang="en-US" sz="2000" dirty="0"/>
              <a:t> </a:t>
            </a:r>
            <a:br>
              <a:rPr lang="en-US" sz="2000" dirty="0"/>
            </a:br>
            <a:endParaRPr lang="en-US" sz="1800"/>
          </a:p>
        </p:txBody>
      </p:sp>
      <p:pic>
        <p:nvPicPr>
          <p:cNvPr id="7" name="Θέση περιεχομένου 6"/>
          <p:cNvPicPr>
            <a:picLocks noChangeAspect="1"/>
          </p:cNvPicPr>
          <p:nvPr/>
        </p:nvPicPr>
        <p:blipFill>
          <a:blip r:embed="rId1"/>
          <a:stretch>
            <a:fillRect/>
          </a:stretch>
        </p:blipFill>
        <p:spPr>
          <a:xfrm>
            <a:off x="604141" y="1718285"/>
            <a:ext cx="2248083" cy="2870544"/>
          </a:xfrm>
          <a:prstGeom prst="rect">
            <a:avLst/>
          </a:prstGeom>
        </p:spPr>
      </p:pic>
      <p:pic>
        <p:nvPicPr>
          <p:cNvPr id="8" name="Εικόνα 7"/>
          <p:cNvPicPr>
            <a:picLocks noChangeAspect="1"/>
          </p:cNvPicPr>
          <p:nvPr/>
        </p:nvPicPr>
        <p:blipFill>
          <a:blip r:embed="rId2"/>
          <a:stretch>
            <a:fillRect/>
          </a:stretch>
        </p:blipFill>
        <p:spPr>
          <a:xfrm>
            <a:off x="2961289" y="1714604"/>
            <a:ext cx="2500556" cy="2879725"/>
          </a:xfrm>
          <a:prstGeom prst="rect">
            <a:avLst/>
          </a:prstGeom>
        </p:spPr>
      </p:pic>
      <p:sp>
        <p:nvSpPr>
          <p:cNvPr id="90" name="Rectangle 89"/>
          <p:cNvSpPr>
            <a:spLocks noGrp="1" noRot="1" noChangeAspect="1" noMove="1" noResize="1" noEditPoints="1" noAdjustHandles="1" noChangeArrowheads="1" noChangeShapeType="1" noTextEdit="1"/>
          </p:cNvSpPr>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33"/>
          <p:cNvSpPr>
            <a:spLocks noGrp="1" noRot="1" noChangeAspect="1" noMove="1" noResize="1" noEditPoints="1" noAdjustHandles="1" noChangeArrowheads="1" noChangeShapeType="1" noTextEdit="1"/>
          </p:cNvSpPr>
          <p:nvPr/>
        </p:nvSpPr>
        <p:spPr bwMode="auto">
          <a:xfrm>
            <a:off x="6087355" y="4322807"/>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0" name="Content Placeholder 49"/>
          <p:cNvSpPr>
            <a:spLocks noGrp="1"/>
          </p:cNvSpPr>
          <p:nvPr>
            <p:ph idx="1"/>
          </p:nvPr>
        </p:nvSpPr>
        <p:spPr>
          <a:xfrm>
            <a:off x="1390173" y="1949986"/>
            <a:ext cx="4140772" cy="3777622"/>
          </a:xfrm>
        </p:spPr>
        <p:txBody>
          <a:bodyPr vert="horz" lIns="91440" tIns="45720" rIns="91440" bIns="45720" rtlCol="0" anchor="t">
            <a:normAutofit/>
          </a:bodyPr>
          <a:lstStyle/>
          <a:p>
            <a:r>
              <a:rPr lang="el-GR" dirty="0">
                <a:solidFill>
                  <a:srgbClr val="000000"/>
                </a:solidFill>
                <a:latin typeface="Aptos"/>
                <a:ea typeface="Calibri" panose="020F0502020204030204"/>
              </a:rPr>
              <a:t>Στη διαδικτυακή δημοσιογραφία υπάρχει πρωτοσέλιδο; Πώς ξεχωρίζει ένα σημαντικό θέμα;</a:t>
            </a:r>
            <a:endParaRPr lang="el-GR" dirty="0">
              <a:solidFill>
                <a:srgbClr val="000000"/>
              </a:solidFill>
              <a:latin typeface="Aptos"/>
              <a:ea typeface="Calibri" panose="020F0502020204030204"/>
            </a:endParaRPr>
          </a:p>
          <a:p>
            <a:r>
              <a:rPr lang="el-GR" kern="1200" dirty="0">
                <a:solidFill>
                  <a:srgbClr val="000000"/>
                </a:solidFill>
                <a:latin typeface="Aptos"/>
                <a:ea typeface="Calibri" panose="020F0502020204030204"/>
              </a:rPr>
              <a:t>Υπάρχουν διαφορές ανάμεσα στον έντυπο και στον διαδικτυακό τύπο [π.χ. χρόνος που αφιερώνει ο αναγνώστης, περιορισμοί στην έκταση, δυνατότητες περιεχομένου (π.χ. </a:t>
            </a:r>
            <a:r>
              <a:rPr lang="el-GR" kern="1200" dirty="0" err="1">
                <a:solidFill>
                  <a:srgbClr val="000000"/>
                </a:solidFill>
                <a:latin typeface="Aptos"/>
                <a:ea typeface="Calibri" panose="020F0502020204030204"/>
              </a:rPr>
              <a:t>hyperlinks</a:t>
            </a:r>
            <a:r>
              <a:rPr lang="el-GR" kern="1200" dirty="0">
                <a:solidFill>
                  <a:srgbClr val="000000"/>
                </a:solidFill>
                <a:latin typeface="Aptos"/>
                <a:ea typeface="Calibri" panose="020F0502020204030204"/>
              </a:rPr>
              <a:t>, δυνατότητα </a:t>
            </a:r>
            <a:r>
              <a:rPr lang="el-GR" kern="1200" dirty="0" err="1">
                <a:solidFill>
                  <a:srgbClr val="000000"/>
                </a:solidFill>
                <a:latin typeface="Aptos"/>
                <a:ea typeface="Calibri" panose="020F0502020204030204"/>
              </a:rPr>
              <a:t>update</a:t>
            </a:r>
            <a:r>
              <a:rPr lang="el-GR" kern="1200" dirty="0">
                <a:solidFill>
                  <a:srgbClr val="000000"/>
                </a:solidFill>
                <a:latin typeface="Aptos"/>
                <a:ea typeface="Calibri" panose="020F0502020204030204"/>
              </a:rPr>
              <a:t> στο άρθρο </a:t>
            </a:r>
            <a:r>
              <a:rPr lang="el-GR" kern="1200" dirty="0" err="1">
                <a:solidFill>
                  <a:srgbClr val="000000"/>
                </a:solidFill>
                <a:latin typeface="Aptos"/>
                <a:ea typeface="Calibri" panose="020F0502020204030204"/>
              </a:rPr>
              <a:t>κτλ</a:t>
            </a:r>
            <a:r>
              <a:rPr lang="el-GR" dirty="0">
                <a:solidFill>
                  <a:srgbClr val="000000"/>
                </a:solidFill>
                <a:latin typeface="Aptos"/>
                <a:ea typeface="Calibri" panose="020F0502020204030204"/>
              </a:rPr>
              <a:t>);</a:t>
            </a:r>
            <a:endParaRPr lang="en-US">
              <a:solidFill>
                <a:srgbClr val="000000"/>
              </a:solidFill>
              <a:latin typeface="Aptos"/>
            </a:endParaRPr>
          </a:p>
        </p:txBody>
      </p:sp>
      <p:pic>
        <p:nvPicPr>
          <p:cNvPr id="5" name="Θέση περιεχομένου 4" descr="Εικόνα που περιέχει κείμενο, στιγμιότυπο οθόνης, τοποθεσία web, ιστοσελίδα&#10;&#10;Περιγραφή που δημιουργήθηκε αυτόματα"/>
          <p:cNvPicPr>
            <a:picLocks noChangeAspect="1"/>
          </p:cNvPicPr>
          <p:nvPr/>
        </p:nvPicPr>
        <p:blipFill>
          <a:blip r:embed="rId1"/>
          <a:srcRect l="6983" r="12430" b="5000"/>
          <a:stretch>
            <a:fillRect/>
          </a:stretch>
        </p:blipFill>
        <p:spPr>
          <a:xfrm>
            <a:off x="6091916" y="1742650"/>
            <a:ext cx="5451627" cy="30526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49224" y="645106"/>
            <a:ext cx="3650279" cy="1259894"/>
          </a:xfrm>
        </p:spPr>
        <p:txBody>
          <a:bodyPr>
            <a:normAutofit/>
          </a:bodyPr>
          <a:lstStyle/>
          <a:p>
            <a:r>
              <a:rPr lang="el-GR">
                <a:latin typeface="Aptos"/>
              </a:rPr>
              <a:t>Διαδικτυακή Δημοσιογραφία</a:t>
            </a:r>
            <a:endParaRPr lang="el-GR">
              <a:latin typeface="Aptos"/>
            </a:endParaRPr>
          </a:p>
          <a:p>
            <a:endParaRPr lang="el-GR" dirty="0"/>
          </a:p>
        </p:txBody>
      </p:sp>
      <p:sp>
        <p:nvSpPr>
          <p:cNvPr id="13" name="Rectangle 12"/>
          <p:cNvSpPr>
            <a:spLocks noGrp="1" noRot="1" noChangeAspect="1" noMove="1" noResize="1" noEditPoints="1" noAdjustHandles="1" noChangeArrowheads="1" noChangeShapeType="1" noTextEdit="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p:cNvSpPr>
            <a:spLocks noGrp="1"/>
          </p:cNvSpPr>
          <p:nvPr>
            <p:ph idx="1"/>
          </p:nvPr>
        </p:nvSpPr>
        <p:spPr>
          <a:xfrm>
            <a:off x="649225" y="2133600"/>
            <a:ext cx="3742085" cy="3915325"/>
          </a:xfrm>
        </p:spPr>
        <p:txBody>
          <a:bodyPr vert="horz" lIns="91440" tIns="45720" rIns="91440" bIns="45720" rtlCol="0" anchor="t">
            <a:noAutofit/>
          </a:bodyPr>
          <a:lstStyle/>
          <a:p>
            <a:r>
              <a:rPr lang="el-GR" sz="1700" dirty="0">
                <a:latin typeface="Aptos"/>
              </a:rPr>
              <a:t>Στη διαδικτυακή δημοσιογραφία υπάρχει πρωτοσέλιδο; Πώς ξεχωρίζει ένα σημαντικό θέμα;</a:t>
            </a:r>
            <a:endParaRPr lang="en-US" sz="1700">
              <a:latin typeface="Aptos"/>
            </a:endParaRPr>
          </a:p>
          <a:p>
            <a:r>
              <a:rPr lang="el-GR" sz="1700" dirty="0">
                <a:latin typeface="Aptos"/>
              </a:rPr>
              <a:t>Υπάρχουν διαφορές ανάμεσα στον έντυπο και στον διαδικτυακό τύπο [π.χ. λιγότεροι περιορισμοί στην έκταση, αναφορά στη διάρκεια ανάγνωσης, δυνατότητα ακρόασης, δυνατότητες παροχής πρόσθετου περιεχομένου (π.χ. </a:t>
            </a:r>
            <a:r>
              <a:rPr lang="el-GR" sz="1700" dirty="0" err="1">
                <a:latin typeface="Aptos"/>
              </a:rPr>
              <a:t>υπερσύνδεσμοι</a:t>
            </a:r>
            <a:r>
              <a:rPr lang="el-GR" sz="1700" dirty="0">
                <a:latin typeface="Aptos"/>
              </a:rPr>
              <a:t>, δυνατότητα </a:t>
            </a:r>
            <a:r>
              <a:rPr lang="el-GR" sz="1700" dirty="0" err="1">
                <a:latin typeface="Aptos"/>
              </a:rPr>
              <a:t>update</a:t>
            </a:r>
            <a:r>
              <a:rPr lang="el-GR" sz="1700" dirty="0">
                <a:latin typeface="Aptos"/>
              </a:rPr>
              <a:t> στο άρθρο κτλ.), σχολιασμού, κοινοποίησης στα ΜΚΔ, παρόμοια άρθρα;]</a:t>
            </a:r>
            <a:endParaRPr lang="en-US" sz="1700" dirty="0">
              <a:latin typeface="Aptos"/>
            </a:endParaRPr>
          </a:p>
          <a:p>
            <a:endParaRPr lang="el-GR" dirty="0"/>
          </a:p>
        </p:txBody>
      </p:sp>
      <p:pic>
        <p:nvPicPr>
          <p:cNvPr id="6" name="Θέση περιεχομένου 4" descr="Εικόνα που περιέχει κείμενο, στιγμιότυπο οθόνης, τοποθεσία web, ιστοσελίδα&#10;&#10;Περιγραφή που δημιουργήθηκε αυτόματα"/>
          <p:cNvPicPr>
            <a:picLocks noChangeAspect="1"/>
          </p:cNvPicPr>
          <p:nvPr/>
        </p:nvPicPr>
        <p:blipFill>
          <a:blip r:embed="rId1"/>
          <a:srcRect l="6983" r="12430" b="5000"/>
          <a:stretch>
            <a:fillRect/>
          </a:stretch>
        </p:blipFill>
        <p:spPr>
          <a:xfrm>
            <a:off x="4619543" y="1319626"/>
            <a:ext cx="6953577" cy="3893681"/>
          </a:xfrm>
          <a:prstGeom prst="rect">
            <a:avLst/>
          </a:prstGeom>
        </p:spPr>
      </p:pic>
      <p:sp>
        <p:nvSpPr>
          <p:cNvPr id="15" name="Freeform 11"/>
          <p:cNvSpPr>
            <a:spLocks noGrp="1" noRot="1" noChangeAspect="1" noMove="1" noResize="1" noEditPoints="1" noAdjustHandles="1" noChangeArrowheads="1" noChangeShapeType="1" noTextEdit="1"/>
          </p:cNvSpPr>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7720</Words>
  <Application>WPS Presentation</Application>
  <PresentationFormat>Ευρεία οθόνη</PresentationFormat>
  <Paragraphs>126</Paragraphs>
  <Slides>14</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14</vt:i4>
      </vt:variant>
    </vt:vector>
  </HeadingPairs>
  <TitlesOfParts>
    <vt:vector size="34" baseType="lpstr">
      <vt:lpstr>Arial</vt:lpstr>
      <vt:lpstr>SimSun</vt:lpstr>
      <vt:lpstr>Wingdings</vt:lpstr>
      <vt:lpstr>Wingdings 3</vt:lpstr>
      <vt:lpstr>Arial</vt:lpstr>
      <vt:lpstr>Times New Roman</vt:lpstr>
      <vt:lpstr>Times New Roman</vt:lpstr>
      <vt:lpstr>Aptos</vt:lpstr>
      <vt:lpstr>Segoe Print</vt:lpstr>
      <vt:lpstr>Calibri</vt:lpstr>
      <vt:lpstr>Candara</vt:lpstr>
      <vt:lpstr>Tahoma</vt:lpstr>
      <vt:lpstr>Tahoma</vt:lpstr>
      <vt:lpstr>'Wingdings 3',Sans-Serif</vt:lpstr>
      <vt:lpstr>Century Gothic</vt:lpstr>
      <vt:lpstr>Neue Haas Grotesk Text Pro</vt:lpstr>
      <vt:lpstr>Microsoft YaHei</vt:lpstr>
      <vt:lpstr>Arial Unicode MS</vt:lpstr>
      <vt:lpstr>VanillaVTI</vt:lpstr>
      <vt:lpstr>Θρόισμα</vt:lpstr>
      <vt:lpstr>PowerPoint 演示文稿</vt:lpstr>
      <vt:lpstr>Βασικές Τεχνικές Συγγραφής της Είδησης</vt:lpstr>
      <vt:lpstr>Έντυπη Δημοσιογραφία</vt:lpstr>
      <vt:lpstr>Κατηγοριοποίηση εφημερίδων</vt:lpstr>
      <vt:lpstr>Ανατομία μιας εφημερίδας</vt:lpstr>
      <vt:lpstr>PowerPoint 演示文稿</vt:lpstr>
      <vt:lpstr>Στοιχεία των δημοσιογραφικών κειμένων  Τίτλος (8 λέξεις max.), υπότιτλος, chapeau ή καπέλο (υπέρτιτλος – σύντομο κείμενο πάνω από τον τίτλο), μεσότιτλοι (τίτλοι ενοτήτων), φωτογραφίες, λεζάντες, infographics κτλ.  </vt:lpstr>
      <vt:lpstr>PowerPoint 演示文稿</vt:lpstr>
      <vt:lpstr>Διαδικτυακή Δημοσιογραφία</vt:lpstr>
      <vt:lpstr>Είδη Δημοσιογραφικών Κειμένων</vt:lpstr>
      <vt:lpstr>Αφηγηματικό άρθρο (feature)</vt:lpstr>
      <vt:lpstr>PowerPoint 演示文稿</vt:lpstr>
      <vt:lpstr>Ιδέες για το lead ενός αφηγηματικού άρθρου.</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Naya Kalfeli</cp:lastModifiedBy>
  <cp:revision>328</cp:revision>
  <dcterms:created xsi:type="dcterms:W3CDTF">2024-10-30T12:33:00Z</dcterms:created>
  <dcterms:modified xsi:type="dcterms:W3CDTF">2024-10-30T16:01:23Z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A914DA5AC90D42CF81FA2B447AA82D34_13</vt:lpwstr>
  </property>
  <property fmtid="{D5CDD505-2E9C-101B-9397-08002B2CF9AE}" pid="3" name="KSOProductBuildVer">
    <vt:lpwstr>1033-12.2.0.18607</vt:lpwstr>
  </property>
</Properties>
</file>