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35"/>
  </p:notesMasterIdLst>
  <p:handoutMasterIdLst>
    <p:handoutMasterId r:id="rId36"/>
  </p:handoutMasterIdLst>
  <p:sldIdLst>
    <p:sldId id="296" r:id="rId2"/>
    <p:sldId id="297" r:id="rId3"/>
    <p:sldId id="298" r:id="rId4"/>
    <p:sldId id="299" r:id="rId5"/>
    <p:sldId id="258" r:id="rId6"/>
    <p:sldId id="260" r:id="rId7"/>
    <p:sldId id="307" r:id="rId8"/>
    <p:sldId id="265" r:id="rId9"/>
    <p:sldId id="308" r:id="rId10"/>
    <p:sldId id="262" r:id="rId11"/>
    <p:sldId id="290" r:id="rId12"/>
    <p:sldId id="271" r:id="rId13"/>
    <p:sldId id="264" r:id="rId14"/>
    <p:sldId id="288" r:id="rId15"/>
    <p:sldId id="272" r:id="rId16"/>
    <p:sldId id="274" r:id="rId17"/>
    <p:sldId id="291" r:id="rId18"/>
    <p:sldId id="316" r:id="rId19"/>
    <p:sldId id="275" r:id="rId20"/>
    <p:sldId id="292" r:id="rId21"/>
    <p:sldId id="293" r:id="rId22"/>
    <p:sldId id="309" r:id="rId23"/>
    <p:sldId id="276" r:id="rId24"/>
    <p:sldId id="294" r:id="rId25"/>
    <p:sldId id="295" r:id="rId26"/>
    <p:sldId id="310" r:id="rId27"/>
    <p:sldId id="278" r:id="rId28"/>
    <p:sldId id="311" r:id="rId29"/>
    <p:sldId id="313" r:id="rId30"/>
    <p:sldId id="312" r:id="rId31"/>
    <p:sldId id="314" r:id="rId32"/>
    <p:sldId id="315" r:id="rId33"/>
    <p:sldId id="286" r:id="rId34"/>
  </p:sldIdLst>
  <p:sldSz cx="9144000" cy="6858000" type="screen4x3"/>
  <p:notesSz cx="6669088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976"/>
    <a:srgbClr val="007373"/>
    <a:srgbClr val="336699"/>
    <a:srgbClr val="ED7013"/>
    <a:srgbClr val="00A864"/>
    <a:srgbClr val="009E7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560" autoAdjust="0"/>
  </p:normalViewPr>
  <p:slideViewPr>
    <p:cSldViewPr>
      <p:cViewPr varScale="1">
        <p:scale>
          <a:sx n="78" d="100"/>
          <a:sy n="78" d="100"/>
        </p:scale>
        <p:origin x="5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36"/>
    </p:cViewPr>
  </p:sorterViewPr>
  <p:notesViewPr>
    <p:cSldViewPr>
      <p:cViewPr varScale="1">
        <p:scale>
          <a:sx n="76" d="100"/>
          <a:sy n="76" d="100"/>
        </p:scale>
        <p:origin x="-2106" y="-84"/>
      </p:cViewPr>
      <p:guideLst>
        <p:guide orient="horz" pos="3126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E8535F-1FA2-479F-B15E-5AD2FE47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DD7071-FFAA-49C4-879B-733A961DE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4B396-3EB8-4EE9-A6CF-699E47706F90}" type="slidenum">
              <a:rPr lang="bg-BG" altLang="en-US" smtClean="0">
                <a:latin typeface="Arial" charset="0"/>
              </a:rPr>
              <a:pPr/>
              <a:t>1</a:t>
            </a:fld>
            <a:endParaRPr lang="bg-BG" alt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38A4B-7C67-41DF-ACB8-9C0431E71E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183DB-AA39-4CCB-912C-97B44CA3AC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556C8-D209-4A34-9C43-28CBC22D83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DDCAE-60AA-46E1-8494-267C8A14EC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00B58-2148-4AE9-A3B9-79FC22ADBD4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BDACF-B027-4006-9ED7-63FCA701B2D0}" type="slidenum">
              <a:rPr lang="bg-BG" altLang="en-US" smtClean="0">
                <a:latin typeface="Arial" charset="0"/>
              </a:rPr>
              <a:pPr/>
              <a:t>22</a:t>
            </a:fld>
            <a:endParaRPr lang="bg-BG" alt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E3CC-CED6-4D64-A1A9-D94C9D2C3228}" type="slidenum">
              <a:rPr lang="bg-BG" altLang="en-US" smtClean="0">
                <a:latin typeface="Arial" charset="0"/>
              </a:rPr>
              <a:pPr/>
              <a:t>26</a:t>
            </a:fld>
            <a:endParaRPr lang="bg-BG" alt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16076-E079-4C75-BBB3-DB1320480F47}" type="slidenum">
              <a:rPr lang="bg-BG" altLang="en-US" smtClean="0">
                <a:latin typeface="Arial" charset="0"/>
              </a:rPr>
              <a:pPr/>
              <a:t>28</a:t>
            </a:fld>
            <a:endParaRPr lang="bg-BG" alt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9070-388D-461A-A056-65C742F7EB16}" type="slidenum">
              <a:rPr lang="bg-BG" altLang="en-US" smtClean="0">
                <a:latin typeface="Arial" charset="0"/>
              </a:rPr>
              <a:pPr/>
              <a:t>30</a:t>
            </a:fld>
            <a:endParaRPr lang="bg-BG" alt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A8409-557C-4829-8FC6-F4F1EC58D7E7}" type="slidenum">
              <a:rPr lang="bg-BG" altLang="en-US" smtClean="0">
                <a:latin typeface="Arial" charset="0"/>
              </a:rPr>
              <a:pPr/>
              <a:t>32</a:t>
            </a:fld>
            <a:endParaRPr lang="bg-BG" alt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D6E19-C3F9-4C8D-BC25-5659D2143077}" type="slidenum">
              <a:rPr lang="bg-BG" altLang="en-US" smtClean="0">
                <a:latin typeface="Arial" charset="0"/>
              </a:rPr>
              <a:pPr/>
              <a:t>2</a:t>
            </a:fld>
            <a:endParaRPr lang="bg-BG" alt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2F918-69E4-42C4-B4EC-37D31A0AC430}" type="slidenum">
              <a:rPr lang="bg-BG" altLang="en-US" smtClean="0">
                <a:latin typeface="Arial" charset="0"/>
              </a:rPr>
              <a:pPr/>
              <a:t>3</a:t>
            </a:fld>
            <a:endParaRPr lang="bg-BG" alt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6BEB0-A04D-4BE4-8853-02005648CBFE}" type="slidenum">
              <a:rPr lang="bg-BG" altLang="en-US" smtClean="0">
                <a:latin typeface="Arial" charset="0"/>
              </a:rPr>
              <a:pPr/>
              <a:t>4</a:t>
            </a:fld>
            <a:endParaRPr lang="bg-BG" alt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75FD9-6963-451F-B6E2-8FC39A11536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4D6F-40B1-4EBE-A3A8-28939308B2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66C9D-A5EF-49AA-AEE1-DB4A15F03AB1}" type="slidenum">
              <a:rPr lang="bg-BG" altLang="en-US" smtClean="0">
                <a:latin typeface="Arial" charset="0"/>
              </a:rPr>
              <a:pPr/>
              <a:t>7</a:t>
            </a:fld>
            <a:endParaRPr lang="bg-BG" alt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FF182-78BF-4DF9-9D0A-46BC917205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33C4B-6DAD-4EE0-A30E-94285EA744AA}" type="slidenum">
              <a:rPr lang="bg-BG" altLang="en-US" smtClean="0">
                <a:latin typeface="Arial" charset="0"/>
              </a:rPr>
              <a:pPr/>
              <a:t>9</a:t>
            </a:fld>
            <a:endParaRPr lang="bg-BG" alt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l">
              <a:defRPr/>
            </a:pPr>
            <a:endParaRPr kumimoji="1" lang="bg-BG" sz="2400">
              <a:latin typeface="Times New Roman" pitchFamily="18" charset="0"/>
            </a:endParaRP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A606-7307-46FD-9750-1115F2DF2353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5C41-AA4A-4D5C-AE98-74F8C62E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4CC8-5ADA-4A4D-8C53-58432842BA9A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2C82-B661-4A9F-BC4D-D5A8A54B0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458A-0103-4676-9611-3352A57FFF0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55CE-0C6C-4FDB-943E-613CF595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лавие, текст и 2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E16C-2529-424D-B3BE-BFB8066D21D0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566CB-9D27-4AF5-90B3-A3D30EE78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лавие, съдържание и 2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F52B1-A691-4A4C-A2F2-2229D8A25A8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F0A6-80CB-4593-B90E-5F3099D6C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B37F-B5DE-492D-9BAD-02A05522E992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1066-A72C-4806-AF27-93585A4F9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6839-CB63-4B63-8F27-9941FA9446D8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A17C-1433-4F11-880E-2CD5D74C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4C16-7644-40CC-9892-B78F68DEAA3E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4CBCE-B710-4D16-B8DC-A66D22B87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477C-FED3-4AD7-8C60-F723EA79C650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0AA3-A17F-487C-9D7E-D2E7454E2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623E-0AC1-4B46-82E5-3762E1A54276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EC62-4570-4EFC-B470-312565AD1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E1294-3B5C-4237-B892-7FC7C59CE92B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8FF0-EF2D-46D6-B086-09956419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4E34-5F58-41EA-89D9-CC2F289DF778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B840-0520-4BAB-A643-5F6F8EC5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DE200-2994-481A-B6A4-03A9D5584E89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7B6F-2D10-4B57-AF79-ECD5FE93B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EA7A-5500-40D9-9CEE-2248249ED2AA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6382-D97A-43F7-BFC0-D5767FB8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l">
              <a:defRPr/>
            </a:pPr>
            <a:endParaRPr kumimoji="1" lang="bg-BG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fld id="{339290A1-E6D1-4434-BF53-A79540B0EE2D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3456DD7-F582-495E-9E24-46B4C46A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</p:sldLayoutIdLst>
  <p:hf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36576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Postgraduate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Course </a:t>
            </a:r>
            <a:b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MSFP101</a:t>
            </a:r>
            <a:r>
              <a:rPr lang="el-GR" sz="4000" dirty="0">
                <a:solidFill>
                  <a:srgbClr val="FF0000"/>
                </a:solidFill>
              </a:rPr>
              <a:t> </a:t>
            </a:r>
            <a:br>
              <a:rPr lang="bg-BG" altLang="en-US" sz="440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rdia New" panose="020B0304020202020204" pitchFamily="34" charset="-34"/>
              </a:rPr>
            </a:br>
            <a:r>
              <a:rPr lang="bg-BG" altLang="en-US" sz="2700" dirty="0">
                <a:solidFill>
                  <a:srgbClr val="007976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</a:t>
            </a:r>
            <a:br>
              <a:rPr lang="bg-BG" altLang="en-US" sz="4400" dirty="0">
                <a:solidFill>
                  <a:srgbClr val="007976"/>
                </a:solidFill>
                <a:latin typeface="Arial Black" panose="020B0A04020102020204" pitchFamily="34" charset="0"/>
              </a:rPr>
            </a:br>
            <a:r>
              <a:rPr lang="el-GR" sz="3200" cap="all" dirty="0"/>
              <a:t> </a:t>
            </a:r>
            <a:r>
              <a:rPr lang="el-GR" sz="3600" cap="all" dirty="0">
                <a:solidFill>
                  <a:srgbClr val="007373"/>
                </a:solidFill>
                <a:latin typeface="Arial Black" pitchFamily="34" charset="0"/>
              </a:rPr>
              <a:t>Systems for </a:t>
            </a:r>
            <a:br>
              <a:rPr lang="en-US" sz="3600" cap="all" dirty="0">
                <a:solidFill>
                  <a:srgbClr val="007373"/>
                </a:solidFill>
                <a:latin typeface="Arial Black" pitchFamily="34" charset="0"/>
              </a:rPr>
            </a:br>
            <a:r>
              <a:rPr lang="el-GR" sz="3600" cap="all" dirty="0">
                <a:solidFill>
                  <a:srgbClr val="007373"/>
                </a:solidFill>
                <a:latin typeface="Arial Black" pitchFamily="34" charset="0"/>
              </a:rPr>
              <a:t>Food Risk Management</a:t>
            </a:r>
            <a:r>
              <a:rPr lang="el-GR" sz="3600" dirty="0">
                <a:solidFill>
                  <a:srgbClr val="007373"/>
                </a:solidFill>
                <a:latin typeface="Arial Black" pitchFamily="34" charset="0"/>
              </a:rPr>
              <a:t> </a:t>
            </a:r>
            <a:r>
              <a:rPr lang="bg-BG" sz="3600" cap="small" dirty="0">
                <a:solidFill>
                  <a:srgbClr val="007373"/>
                </a:solidFill>
                <a:latin typeface="Arial Black" pitchFamily="34" charset="0"/>
              </a:rPr>
              <a:t> </a:t>
            </a:r>
            <a:br>
              <a:rPr lang="bg-BG" sz="3600" cap="small" dirty="0">
                <a:solidFill>
                  <a:srgbClr val="007373"/>
                </a:solidFill>
                <a:latin typeface="Arial Black" pitchFamily="34" charset="0"/>
              </a:rPr>
            </a:br>
            <a:br>
              <a:rPr lang="bg-BG" sz="3600" dirty="0">
                <a:solidFill>
                  <a:srgbClr val="007373"/>
                </a:solidFill>
              </a:rPr>
            </a:br>
            <a:endParaRPr lang="en-US" altLang="en-US" sz="4000" dirty="0">
              <a:solidFill>
                <a:srgbClr val="00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8001000" cy="457200"/>
          </a:xfrm>
        </p:spPr>
        <p:txBody>
          <a:bodyPr>
            <a:noAutofit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0073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</a:t>
            </a:r>
            <a:r>
              <a:rPr lang="bg-BG" altLang="en-US" sz="2000" dirty="0">
                <a:solidFill>
                  <a:srgbClr val="0073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000" dirty="0">
                <a:solidFill>
                  <a:srgbClr val="0073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</a:t>
            </a:r>
            <a:r>
              <a:rPr lang="bg-BG" altLang="en-US" sz="2000" dirty="0">
                <a:solidFill>
                  <a:srgbClr val="0073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000" dirty="0">
                <a:solidFill>
                  <a:srgbClr val="0073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Stefan G. Dragoev DSc.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0073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Corresponding Member of Bulgarian Academy of Sciences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" descr="OVIVIEW - Home | Facebook">
            <a:extLst>
              <a:ext uri="{FF2B5EF4-FFF2-40B4-BE49-F238E27FC236}">
                <a16:creationId xmlns:a16="http://schemas.microsoft.com/office/drawing/2014/main" id="{D0E696E9-8111-4AB4-BC30-A472170A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30F3A7F2-7A74-407F-8697-A803FA623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76200"/>
            <a:ext cx="2340730" cy="1524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8CE052-BD39-4746-88C8-277B0D313E1C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0CA20-204C-49D7-B5D3-2A2819E18EB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2" name="Rectangle 26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644366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  <p:pic>
        <p:nvPicPr>
          <p:cNvPr id="12293" name="Picture 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2700337" cy="2022475"/>
          </a:xfrm>
          <a:noFill/>
        </p:spPr>
      </p:pic>
      <p:pic>
        <p:nvPicPr>
          <p:cNvPr id="12294" name="Picture 35" descr="Kollagen pr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27650" y="1160463"/>
            <a:ext cx="3414713" cy="2322512"/>
          </a:xfrm>
          <a:noFill/>
        </p:spPr>
      </p:pic>
      <p:sp>
        <p:nvSpPr>
          <p:cNvPr id="8199" name="Rectangle 28"/>
          <p:cNvSpPr>
            <a:spLocks noChangeArrowheads="1"/>
          </p:cNvSpPr>
          <p:nvPr/>
        </p:nvSpPr>
        <p:spPr bwMode="auto">
          <a:xfrm>
            <a:off x="0" y="2457450"/>
            <a:ext cx="9144000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ru-RU" b="1" dirty="0">
                <a:solidFill>
                  <a:srgbClr val="000000"/>
                </a:solidFill>
                <a:latin typeface="Century Gothic" pitchFamily="34" charset="0"/>
              </a:rPr>
              <a:t>1. </a:t>
            </a:r>
            <a:r>
              <a:rPr lang="en-GB" b="1" dirty="0">
                <a:solidFill>
                  <a:srgbClr val="000000"/>
                </a:solidFill>
                <a:latin typeface="Century Gothic" pitchFamily="34" charset="0"/>
              </a:rPr>
              <a:t>Hazard control</a:t>
            </a:r>
            <a:endParaRPr lang="ru-RU" b="1" dirty="0">
              <a:solidFill>
                <a:srgbClr val="000000"/>
              </a:solidFill>
              <a:latin typeface="Century Gothic" pitchFamily="34" charset="0"/>
            </a:endParaRPr>
          </a:p>
          <a:p>
            <a:pPr marL="457200" indent="-457200" algn="l">
              <a:defRPr/>
            </a:pP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DRAWING</a:t>
            </a:r>
            <a:r>
              <a:rPr lang="ru-RU" sz="1800" dirty="0">
                <a:solidFill>
                  <a:srgbClr val="000000"/>
                </a:solidFill>
                <a:latin typeface="Century Gothic" pitchFamily="34" charset="0"/>
              </a:rPr>
              <a:t>: </a:t>
            </a: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Plan of technological processes</a:t>
            </a:r>
            <a:endParaRPr lang="ru-RU" sz="18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DRAWING</a:t>
            </a:r>
            <a:r>
              <a:rPr lang="ru-RU" sz="1800" dirty="0">
                <a:solidFill>
                  <a:srgbClr val="000000"/>
                </a:solidFill>
                <a:latin typeface="Century Gothic" pitchFamily="34" charset="0"/>
              </a:rPr>
              <a:t>: </a:t>
            </a: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Process </a:t>
            </a:r>
            <a:r>
              <a:rPr lang="en-US" sz="1800" dirty="0">
                <a:solidFill>
                  <a:srgbClr val="000000"/>
                </a:solidFill>
                <a:latin typeface="Century Gothic" pitchFamily="34" charset="0"/>
              </a:rPr>
              <a:t>f</a:t>
            </a: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low diagram</a:t>
            </a:r>
            <a:endParaRPr lang="ru-RU" sz="18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rgbClr val="000000"/>
                </a:solidFill>
                <a:latin typeface="Century Gothic" pitchFamily="34" charset="0"/>
              </a:rPr>
              <a:t>   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3-1 </a:t>
            </a:r>
            <a:r>
              <a:rPr lang="en-US" sz="1800" dirty="0">
                <a:solidFill>
                  <a:srgbClr val="000000"/>
                </a:solidFill>
                <a:latin typeface="Century Gothic" pitchFamily="34" charset="0"/>
              </a:rPr>
              <a:t>Cleanliness of the surfaces which are in contact with food and beverages</a:t>
            </a:r>
            <a:endParaRPr kumimoji="1" lang="bg-BG" sz="18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12296" name="Picture 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9225" y="4292600"/>
            <a:ext cx="2016125" cy="2016125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068BB-8D4D-48C3-A7DE-B01A6CF0888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7775" y="0"/>
            <a:ext cx="1546225" cy="1279525"/>
          </a:xfrm>
          <a:noFill/>
        </p:spPr>
      </p:pic>
      <p:pic>
        <p:nvPicPr>
          <p:cNvPr id="1331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430838"/>
            <a:ext cx="900112" cy="134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213" y="5445125"/>
            <a:ext cx="1792287" cy="1341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23" name="Rectangle 36"/>
          <p:cNvSpPr>
            <a:spLocks noChangeArrowheads="1"/>
          </p:cNvSpPr>
          <p:nvPr/>
        </p:nvSpPr>
        <p:spPr bwMode="auto">
          <a:xfrm>
            <a:off x="0" y="794802"/>
            <a:ext cx="9144000" cy="60631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000000"/>
                </a:solidFill>
                <a:latin typeface="Century Gothic" pitchFamily="34" charset="0"/>
              </a:rPr>
              <a:t>2.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</a:rPr>
              <a:t>Key aspects of hygiene control systems</a:t>
            </a:r>
            <a:endParaRPr lang="ru-RU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Cleanliness of contact surfaces and the working premises;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3-2-1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Programme for cleaning and disinfection of the working premises;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3-2-2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Procedures for cleaning and disinfection of workplaces;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3-2-3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Procedures for cleaning and current disinfection of the technological equipment;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4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Internal monitoring program for hygiene control in the enterprise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5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Schedule of the technical support and prophylactics of the machinery and equipment;</a:t>
            </a:r>
            <a:endParaRPr kumimoji="1"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3-2-1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Use of detergents and disinfecting agents</a:t>
            </a:r>
            <a:r>
              <a:rPr kumimoji="1" lang="bg-BG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  <a:endParaRPr kumimoji="1"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3-2-2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Information for safe handling</a:t>
            </a:r>
            <a:r>
              <a:rPr kumimoji="1" lang="bg-BG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with detergents and disinfecting agents</a:t>
            </a:r>
            <a:r>
              <a:rPr kumimoji="1" lang="bg-BG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  <a:endParaRPr kumimoji="1"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3-2-1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An order for the appointment of persons carrying out the cleaning</a:t>
            </a:r>
            <a:r>
              <a:rPr kumimoji="1" lang="bg-BG" sz="1600" dirty="0">
                <a:solidFill>
                  <a:schemeClr val="bg2"/>
                </a:solidFill>
                <a:latin typeface="Century Gothic" pitchFamily="34" charset="0"/>
              </a:rPr>
              <a:t>,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 flushing and disinfection</a:t>
            </a:r>
            <a:r>
              <a:rPr kumimoji="1" lang="bg-BG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  <a:endParaRPr kumimoji="1"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3-2-2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                                                                                              Form for checking the cleanliness of the premises and                                                                    machines before starting work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3-2-3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Contract with an </a:t>
            </a:r>
            <a:r>
              <a:rPr kumimoji="1" lang="en-US" sz="1600" dirty="0" err="1">
                <a:solidFill>
                  <a:schemeClr val="bg2"/>
                </a:solidFill>
                <a:latin typeface="Century Gothic" pitchFamily="34" charset="0"/>
              </a:rPr>
              <a:t>accre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-</a:t>
            </a:r>
          </a:p>
          <a:p>
            <a:pPr algn="l">
              <a:defRPr/>
            </a:pPr>
            <a:r>
              <a:rPr kumimoji="1" lang="en-US" sz="1600" dirty="0" err="1">
                <a:solidFill>
                  <a:schemeClr val="bg2"/>
                </a:solidFill>
                <a:latin typeface="Century Gothic" pitchFamily="34" charset="0"/>
              </a:rPr>
              <a:t>dited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 laboratory for analysis of swabs in monitoring </a:t>
            </a:r>
          </a:p>
          <a:p>
            <a:pPr algn="l">
              <a:defRPr/>
            </a:pP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the cleanliness of the contact surfaces</a:t>
            </a:r>
            <a:r>
              <a:rPr kumimoji="1" lang="bg-BG" sz="1600" dirty="0">
                <a:solidFill>
                  <a:schemeClr val="bg2"/>
                </a:solidFill>
                <a:latin typeface="Century Gothic" pitchFamily="34" charset="0"/>
              </a:rPr>
              <a:t>.</a:t>
            </a:r>
            <a:endParaRPr kumimoji="1" lang="ru-RU" sz="16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3320" name="Rectangle 26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44366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8A02E-C76C-486B-B392-07EDC9B40F8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40" name="Rectangle 55"/>
          <p:cNvSpPr>
            <a:spLocks noChangeArrowheads="1"/>
          </p:cNvSpPr>
          <p:nvPr/>
        </p:nvSpPr>
        <p:spPr bwMode="auto">
          <a:xfrm>
            <a:off x="3995738" y="260350"/>
            <a:ext cx="3311525" cy="314325"/>
          </a:xfrm>
          <a:prstGeom prst="rect">
            <a:avLst/>
          </a:prstGeom>
          <a:solidFill>
            <a:srgbClr val="FFEBFF"/>
          </a:solidFill>
          <a:ln w="50800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GB" sz="14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LIVESTOCK</a:t>
            </a:r>
            <a:endParaRPr kumimoji="1" lang="bg-BG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45" name="Rectangle 54"/>
          <p:cNvSpPr>
            <a:spLocks noChangeArrowheads="1"/>
          </p:cNvSpPr>
          <p:nvPr/>
        </p:nvSpPr>
        <p:spPr bwMode="auto">
          <a:xfrm>
            <a:off x="3600450" y="728663"/>
            <a:ext cx="4068763" cy="179387"/>
          </a:xfrm>
          <a:prstGeom prst="rect">
            <a:avLst/>
          </a:prstGeom>
          <a:solidFill>
            <a:srgbClr val="660066"/>
          </a:solidFill>
          <a:ln w="12700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1" lang="en-GB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ACCEPTANCE OF loading ramp</a:t>
            </a:r>
            <a:endParaRPr kumimoji="1" lang="bg-BG" sz="2400" cap="all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46" name="Rectangle 53"/>
          <p:cNvSpPr>
            <a:spLocks noChangeArrowheads="1"/>
          </p:cNvSpPr>
          <p:nvPr/>
        </p:nvSpPr>
        <p:spPr bwMode="auto">
          <a:xfrm>
            <a:off x="3600450" y="981075"/>
            <a:ext cx="4068763" cy="287338"/>
          </a:xfrm>
          <a:prstGeom prst="rect">
            <a:avLst/>
          </a:prstGeom>
          <a:solidFill>
            <a:srgbClr val="660066"/>
          </a:solidFill>
          <a:ln w="12700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MEASUREMENT </a:t>
            </a:r>
            <a:r>
              <a:rPr kumimoji="1" lang="en-US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THE live body weight /</a:t>
            </a:r>
          </a:p>
          <a:p>
            <a:pPr eaLnBrk="0" hangingPunct="0">
              <a:defRPr/>
            </a:pPr>
            <a:r>
              <a:rPr kumimoji="1" lang="en-US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VETERINARY INSPECTION</a:t>
            </a:r>
            <a:endParaRPr kumimoji="1" lang="bg-BG" sz="1000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43" name="Rectangle 51"/>
          <p:cNvSpPr>
            <a:spLocks noChangeArrowheads="1"/>
          </p:cNvSpPr>
          <p:nvPr/>
        </p:nvSpPr>
        <p:spPr bwMode="auto">
          <a:xfrm>
            <a:off x="3600450" y="166528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4. </a:t>
            </a:r>
            <a:r>
              <a:rPr kumimoji="1" lang="en-US" sz="1000" b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ANTE-MORTEM RECREATION IN BOXES AND WET TOILET</a:t>
            </a:r>
            <a:endParaRPr kumimoji="1" lang="bg-BG" sz="10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48" name="Rectangle 50"/>
          <p:cNvSpPr>
            <a:spLocks noChangeArrowheads="1"/>
          </p:cNvSpPr>
          <p:nvPr/>
        </p:nvSpPr>
        <p:spPr bwMode="auto">
          <a:xfrm>
            <a:off x="3600450" y="134143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KEEPING TO THE </a:t>
            </a:r>
            <a:r>
              <a:rPr kumimoji="1" lang="en-US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slaughter</a:t>
            </a: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HALL</a:t>
            </a:r>
            <a:endParaRPr kumimoji="1" lang="bg-BG" sz="1000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49" name="Rectangle 49"/>
          <p:cNvSpPr>
            <a:spLocks noChangeArrowheads="1"/>
          </p:cNvSpPr>
          <p:nvPr/>
        </p:nvSpPr>
        <p:spPr bwMode="auto">
          <a:xfrm>
            <a:off x="3600450" y="328453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cap="all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9.  </a:t>
            </a:r>
            <a:r>
              <a:rPr kumimoji="1" lang="en-GB" sz="1000" b="1" cap="all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skinning</a:t>
            </a:r>
            <a:endParaRPr kumimoji="1" lang="en-US" sz="1000" cap="all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kumimoji="1" lang="en-US" sz="1000" cap="all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46" name="Line 43"/>
          <p:cNvSpPr>
            <a:spLocks noChangeShapeType="1"/>
          </p:cNvSpPr>
          <p:nvPr/>
        </p:nvSpPr>
        <p:spPr bwMode="auto">
          <a:xfrm>
            <a:off x="5651500" y="9080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47" name="Rectangle 42"/>
          <p:cNvSpPr>
            <a:spLocks noChangeArrowheads="1"/>
          </p:cNvSpPr>
          <p:nvPr/>
        </p:nvSpPr>
        <p:spPr bwMode="auto">
          <a:xfrm>
            <a:off x="3600450" y="198913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5. </a:t>
            </a:r>
            <a:r>
              <a:rPr kumimoji="1" lang="en-GB" sz="1000" b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THE ANIMALS STUNNING</a:t>
            </a:r>
            <a:endParaRPr kumimoji="1" lang="bg-BG" sz="10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52" name="Rectangle 41"/>
          <p:cNvSpPr>
            <a:spLocks noChangeArrowheads="1"/>
          </p:cNvSpPr>
          <p:nvPr/>
        </p:nvSpPr>
        <p:spPr bwMode="auto">
          <a:xfrm>
            <a:off x="3600450" y="231298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SUSPENSION  ON THE </a:t>
            </a:r>
            <a:r>
              <a:rPr kumimoji="1" lang="en-US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dangling </a:t>
            </a: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TUBULAR ROUTE</a:t>
            </a:r>
          </a:p>
          <a:p>
            <a:pPr eaLnBrk="0" hangingPunct="0">
              <a:defRPr/>
            </a:pP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dangling</a:t>
            </a:r>
          </a:p>
          <a:p>
            <a:pPr eaLnBrk="0" hangingPunct="0">
              <a:defRPr/>
            </a:pP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TUBULAR</a:t>
            </a:r>
          </a:p>
          <a:p>
            <a:pPr eaLnBrk="0" hangingPunct="0">
              <a:defRPr/>
            </a:pPr>
            <a:r>
              <a:rPr kumimoji="1" lang="en-US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ROUTE</a:t>
            </a:r>
            <a:endParaRPr kumimoji="1" lang="bg-BG" sz="1000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3" name="Rectangle 40"/>
          <p:cNvSpPr>
            <a:spLocks noChangeArrowheads="1"/>
          </p:cNvSpPr>
          <p:nvPr/>
        </p:nvSpPr>
        <p:spPr bwMode="auto">
          <a:xfrm>
            <a:off x="3600450" y="296068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1" lang="en-GB" sz="10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MANUALLY SKIN </a:t>
            </a:r>
            <a:r>
              <a:rPr kumimoji="1" lang="en-GB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flay</a:t>
            </a:r>
            <a:r>
              <a:rPr kumimoji="1" lang="en-US" sz="1000" b="1" cap="all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ING</a:t>
            </a:r>
            <a:endParaRPr kumimoji="1" lang="bg-BG" sz="2400" cap="all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50" name="Rectangle 36"/>
          <p:cNvSpPr>
            <a:spLocks noChangeArrowheads="1"/>
          </p:cNvSpPr>
          <p:nvPr/>
        </p:nvSpPr>
        <p:spPr bwMode="auto">
          <a:xfrm>
            <a:off x="1511300" y="2960688"/>
            <a:ext cx="1905000" cy="228600"/>
          </a:xfrm>
          <a:prstGeom prst="rect">
            <a:avLst/>
          </a:prstGeom>
          <a:solidFill>
            <a:srgbClr val="0080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GB" sz="1000" b="1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LIMBS’  PEAKS </a:t>
            </a:r>
            <a:endParaRPr kumimoji="1" lang="bg-BG" sz="10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55" name="Rectangle 35"/>
          <p:cNvSpPr>
            <a:spLocks noChangeArrowheads="1"/>
          </p:cNvSpPr>
          <p:nvPr/>
        </p:nvSpPr>
        <p:spPr bwMode="auto">
          <a:xfrm>
            <a:off x="3600450" y="3608388"/>
            <a:ext cx="406876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10. </a:t>
            </a:r>
            <a:r>
              <a:rPr kumimoji="1" lang="en-GB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internal organs Removal </a:t>
            </a:r>
            <a:endParaRPr kumimoji="1" lang="en-US" sz="1000" cap="all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algn="l" eaLnBrk="0" hangingPunct="0">
              <a:defRPr/>
            </a:pPr>
            <a:endParaRPr kumimoji="1" lang="en-US" sz="1000" cap="all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6" name="Rectangle 34"/>
          <p:cNvSpPr>
            <a:spLocks noChangeArrowheads="1"/>
          </p:cNvSpPr>
          <p:nvPr/>
        </p:nvSpPr>
        <p:spPr bwMode="auto">
          <a:xfrm>
            <a:off x="3600450" y="3933825"/>
            <a:ext cx="406876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11.</a:t>
            </a:r>
            <a:r>
              <a:rPr kumimoji="1" lang="en-US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en-US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the carcass Separating into halves </a:t>
            </a:r>
            <a:r>
              <a:rPr kumimoji="1" lang="bg-BG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en-US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OR QUARTERS</a:t>
            </a:r>
            <a:r>
              <a:rPr kumimoji="1" lang="bg-BG" sz="1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)</a:t>
            </a:r>
            <a:endParaRPr kumimoji="1" lang="en-US" sz="10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53" name="Rectangle 33"/>
          <p:cNvSpPr>
            <a:spLocks noChangeArrowheads="1"/>
          </p:cNvSpPr>
          <p:nvPr/>
        </p:nvSpPr>
        <p:spPr bwMode="auto">
          <a:xfrm>
            <a:off x="3600450" y="4257675"/>
            <a:ext cx="406876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12. </a:t>
            </a:r>
            <a:r>
              <a:rPr kumimoji="1" lang="en-GB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CARCASS </a:t>
            </a:r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1" lang="en-GB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VETERINARY </a:t>
            </a:r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1" lang="en-GB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INSPECTION </a:t>
            </a:r>
            <a:endParaRPr kumimoji="1" lang="en-US" sz="1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l" eaLnBrk="0" hangingPunct="0"/>
            <a:endParaRPr kumimoji="1" lang="en-US" sz="1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54" name="Rectangle 32"/>
          <p:cNvSpPr>
            <a:spLocks noChangeArrowheads="1"/>
          </p:cNvSpPr>
          <p:nvPr/>
        </p:nvSpPr>
        <p:spPr bwMode="auto">
          <a:xfrm>
            <a:off x="3600450" y="4581525"/>
            <a:ext cx="4076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13. </a:t>
            </a:r>
            <a:r>
              <a:rPr kumimoji="1" lang="en-GB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CARCASS </a:t>
            </a:r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1" lang="en-GB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DRY TOILET</a:t>
            </a:r>
            <a:endParaRPr kumimoji="1" lang="en-US" sz="1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l" eaLnBrk="0" hangingPunct="0"/>
            <a:endParaRPr kumimoji="1" lang="en-US" sz="1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55" name="Line 31"/>
          <p:cNvSpPr>
            <a:spLocks noChangeShapeType="1"/>
          </p:cNvSpPr>
          <p:nvPr/>
        </p:nvSpPr>
        <p:spPr bwMode="auto">
          <a:xfrm>
            <a:off x="1811338" y="57769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56" name="Line 30"/>
          <p:cNvSpPr>
            <a:spLocks noChangeShapeType="1"/>
          </p:cNvSpPr>
          <p:nvPr/>
        </p:nvSpPr>
        <p:spPr bwMode="auto">
          <a:xfrm>
            <a:off x="5651500" y="4473575"/>
            <a:ext cx="0" cy="1476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57" name="Line 29"/>
          <p:cNvSpPr>
            <a:spLocks noChangeShapeType="1"/>
          </p:cNvSpPr>
          <p:nvPr/>
        </p:nvSpPr>
        <p:spPr bwMode="auto">
          <a:xfrm>
            <a:off x="5651500" y="4833938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58" name="Rectangle 28"/>
          <p:cNvSpPr>
            <a:spLocks noChangeArrowheads="1"/>
          </p:cNvSpPr>
          <p:nvPr/>
        </p:nvSpPr>
        <p:spPr bwMode="auto">
          <a:xfrm>
            <a:off x="3600450" y="4905375"/>
            <a:ext cx="406876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14. </a:t>
            </a:r>
            <a:r>
              <a:rPr kumimoji="1" lang="en-GB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CARCASS WET TOILET</a:t>
            </a:r>
            <a:endParaRPr kumimoji="1" lang="en-US" sz="1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kumimoji="1" lang="en-US" sz="10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63" name="Rectangle 27"/>
          <p:cNvSpPr>
            <a:spLocks noChangeArrowheads="1"/>
          </p:cNvSpPr>
          <p:nvPr/>
        </p:nvSpPr>
        <p:spPr bwMode="auto">
          <a:xfrm>
            <a:off x="3600450" y="5229225"/>
            <a:ext cx="406876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13. </a:t>
            </a:r>
            <a:r>
              <a:rPr kumimoji="1" lang="en-US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ESTABLISHMENT OF THE slaughter WEIGHT</a:t>
            </a:r>
            <a:endParaRPr kumimoji="1" lang="en-US" sz="900" cap="all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algn="l" eaLnBrk="0" hangingPunct="0">
              <a:defRPr/>
            </a:pPr>
            <a:endParaRPr kumimoji="1" lang="en-US" sz="2400" cap="all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3024188" y="5553075"/>
            <a:ext cx="5237162" cy="228600"/>
          </a:xfrm>
          <a:prstGeom prst="rect">
            <a:avLst/>
          </a:prstGeom>
          <a:solidFill>
            <a:srgbClr val="66FF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14. </a:t>
            </a:r>
            <a:r>
              <a:rPr kumimoji="1" lang="en-GB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1" lang="en-GB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arcases</a:t>
            </a:r>
            <a:r>
              <a:rPr kumimoji="1" lang="en-GB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REFRIGERATION AT </a:t>
            </a: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4 - 7</a:t>
            </a:r>
            <a:r>
              <a:rPr kumimoji="1" lang="bg-BG" sz="10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</a:t>
            </a:r>
            <a:endParaRPr kumimoji="1" lang="en-US" sz="1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algn="l" eaLnBrk="0" hangingPunct="0">
              <a:defRPr/>
            </a:pPr>
            <a:endParaRPr kumimoji="1" lang="en-US" sz="1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61" name="Rectangle 21"/>
          <p:cNvSpPr>
            <a:spLocks noChangeArrowheads="1"/>
          </p:cNvSpPr>
          <p:nvPr/>
        </p:nvSpPr>
        <p:spPr bwMode="auto">
          <a:xfrm>
            <a:off x="1585913" y="2636838"/>
            <a:ext cx="1906587" cy="228600"/>
          </a:xfrm>
          <a:prstGeom prst="rect">
            <a:avLst/>
          </a:prstGeom>
          <a:solidFill>
            <a:srgbClr val="990033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GB" sz="1000" b="1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BLOOD</a:t>
            </a:r>
            <a:endParaRPr kumimoji="1" lang="bg-BG" sz="10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62" name="Rectangle 20"/>
          <p:cNvSpPr>
            <a:spLocks noChangeArrowheads="1"/>
          </p:cNvSpPr>
          <p:nvPr/>
        </p:nvSpPr>
        <p:spPr bwMode="auto">
          <a:xfrm>
            <a:off x="3600450" y="2636838"/>
            <a:ext cx="4068763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7. </a:t>
            </a:r>
            <a:r>
              <a:rPr kumimoji="1" lang="en-GB" sz="1000" b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SLAUGHTERING AND BLEEDING</a:t>
            </a:r>
            <a:endParaRPr kumimoji="1" lang="en-US" sz="1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kumimoji="1" lang="en-US" sz="10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63" name="Line 18"/>
          <p:cNvSpPr>
            <a:spLocks noChangeShapeType="1"/>
          </p:cNvSpPr>
          <p:nvPr/>
        </p:nvSpPr>
        <p:spPr bwMode="auto">
          <a:xfrm>
            <a:off x="5651500" y="576897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64" name="Line 17"/>
          <p:cNvSpPr>
            <a:spLocks noChangeShapeType="1"/>
          </p:cNvSpPr>
          <p:nvPr/>
        </p:nvSpPr>
        <p:spPr bwMode="auto">
          <a:xfrm>
            <a:off x="5651500" y="5157788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65" name="Rectangle 16"/>
          <p:cNvSpPr>
            <a:spLocks noChangeArrowheads="1"/>
          </p:cNvSpPr>
          <p:nvPr/>
        </p:nvSpPr>
        <p:spPr bwMode="auto">
          <a:xfrm>
            <a:off x="1585913" y="3284538"/>
            <a:ext cx="1905000" cy="252412"/>
          </a:xfrm>
          <a:prstGeom prst="rect">
            <a:avLst/>
          </a:prstGeom>
          <a:solidFill>
            <a:srgbClr val="410101"/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Arial" charset="0"/>
                <a:ea typeface="Times New Roman" pitchFamily="18" charset="0"/>
                <a:cs typeface="Arial" charset="0"/>
              </a:rPr>
              <a:t>SKIN</a:t>
            </a:r>
            <a:endParaRPr kumimoji="1" lang="bg-BG" sz="10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66" name="Rectangle 15"/>
          <p:cNvSpPr>
            <a:spLocks noChangeArrowheads="1"/>
          </p:cNvSpPr>
          <p:nvPr/>
        </p:nvSpPr>
        <p:spPr bwMode="auto">
          <a:xfrm>
            <a:off x="1585913" y="3608388"/>
            <a:ext cx="1905000" cy="242887"/>
          </a:xfrm>
          <a:prstGeom prst="rect">
            <a:avLst/>
          </a:prstGeom>
          <a:solidFill>
            <a:srgbClr val="FF6600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OFFALS</a:t>
            </a:r>
            <a:endParaRPr kumimoji="1" lang="bg-BG" sz="10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67" name="Line 14"/>
          <p:cNvSpPr>
            <a:spLocks noChangeShapeType="1"/>
          </p:cNvSpPr>
          <p:nvPr/>
        </p:nvSpPr>
        <p:spPr bwMode="auto">
          <a:xfrm>
            <a:off x="5651500" y="5481638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68" name="Line 13"/>
          <p:cNvSpPr>
            <a:spLocks noChangeShapeType="1"/>
          </p:cNvSpPr>
          <p:nvPr/>
        </p:nvSpPr>
        <p:spPr bwMode="auto">
          <a:xfrm>
            <a:off x="5651500" y="60928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0273" name="Rectangle 12"/>
          <p:cNvSpPr>
            <a:spLocks noChangeArrowheads="1"/>
          </p:cNvSpPr>
          <p:nvPr/>
        </p:nvSpPr>
        <p:spPr bwMode="auto">
          <a:xfrm>
            <a:off x="3024188" y="5842000"/>
            <a:ext cx="5237162" cy="228600"/>
          </a:xfrm>
          <a:prstGeom prst="rect">
            <a:avLst/>
          </a:prstGeom>
          <a:solidFill>
            <a:srgbClr val="EBFF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15</a:t>
            </a:r>
            <a:r>
              <a:rPr kumimoji="1" lang="bg-BG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1" lang="en-GB" sz="1000" b="1" cap="all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refrigerated storage carcases AT </a:t>
            </a: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0 - 4 </a:t>
            </a:r>
            <a:r>
              <a:rPr kumimoji="1" lang="bg-BG" sz="10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1" lang="bg-BG" sz="1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</a:t>
            </a:r>
            <a:endParaRPr kumimoji="1" lang="en-US" sz="1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algn="l" eaLnBrk="0" hangingPunct="0">
              <a:defRPr/>
            </a:pPr>
            <a:endParaRPr kumimoji="1" lang="en-US" sz="1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70" name="Rectangle 11"/>
          <p:cNvSpPr>
            <a:spLocks noChangeArrowheads="1"/>
          </p:cNvSpPr>
          <p:nvPr/>
        </p:nvSpPr>
        <p:spPr bwMode="auto">
          <a:xfrm>
            <a:off x="3024188" y="6165850"/>
            <a:ext cx="5237162" cy="228600"/>
          </a:xfrm>
          <a:prstGeom prst="rect">
            <a:avLst/>
          </a:prstGeom>
          <a:solidFill>
            <a:srgbClr val="DFDFFF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bg-BG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16. </a:t>
            </a:r>
            <a:r>
              <a:rPr kumimoji="1" lang="en-US" sz="10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EXPEDITION OR DEBONING</a:t>
            </a:r>
            <a:endParaRPr kumimoji="1" lang="en-US" sz="24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275" name="Rectangle 56"/>
          <p:cNvSpPr>
            <a:spLocks noChangeArrowheads="1"/>
          </p:cNvSpPr>
          <p:nvPr/>
        </p:nvSpPr>
        <p:spPr bwMode="auto">
          <a:xfrm>
            <a:off x="287338" y="5380038"/>
            <a:ext cx="2484437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kumimoji="1" lang="en-US" sz="1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 exemplary a flowchart during processing of slaughtered animals</a:t>
            </a:r>
            <a:endParaRPr kumimoji="1"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72" name="Rectangle 82"/>
          <p:cNvSpPr>
            <a:spLocks noChangeArrowheads="1"/>
          </p:cNvSpPr>
          <p:nvPr/>
        </p:nvSpPr>
        <p:spPr bwMode="auto">
          <a:xfrm>
            <a:off x="3816350" y="368300"/>
            <a:ext cx="23764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kumimoji="1" lang="ru-RU" sz="2400">
                <a:latin typeface="Times New Roman" pitchFamily="18" charset="0"/>
              </a:rPr>
              <a:t>                      </a:t>
            </a:r>
            <a:r>
              <a:rPr kumimoji="1" lang="bg-BG" sz="9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</a:t>
            </a:r>
          </a:p>
        </p:txBody>
      </p:sp>
      <p:sp>
        <p:nvSpPr>
          <p:cNvPr id="14373" name="Line 83"/>
          <p:cNvSpPr>
            <a:spLocks noChangeShapeType="1"/>
          </p:cNvSpPr>
          <p:nvPr/>
        </p:nvSpPr>
        <p:spPr bwMode="auto">
          <a:xfrm>
            <a:off x="5651500" y="123348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74" name="Line 84"/>
          <p:cNvSpPr>
            <a:spLocks noChangeShapeType="1"/>
          </p:cNvSpPr>
          <p:nvPr/>
        </p:nvSpPr>
        <p:spPr bwMode="auto">
          <a:xfrm>
            <a:off x="5651500" y="155733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75" name="Line 85"/>
          <p:cNvSpPr>
            <a:spLocks noChangeShapeType="1"/>
          </p:cNvSpPr>
          <p:nvPr/>
        </p:nvSpPr>
        <p:spPr bwMode="auto">
          <a:xfrm>
            <a:off x="5651500" y="188118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76" name="Line 86"/>
          <p:cNvSpPr>
            <a:spLocks noChangeShapeType="1"/>
          </p:cNvSpPr>
          <p:nvPr/>
        </p:nvSpPr>
        <p:spPr bwMode="auto">
          <a:xfrm>
            <a:off x="5651500" y="220503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77" name="Line 87"/>
          <p:cNvSpPr>
            <a:spLocks noChangeShapeType="1"/>
          </p:cNvSpPr>
          <p:nvPr/>
        </p:nvSpPr>
        <p:spPr bwMode="auto">
          <a:xfrm>
            <a:off x="5651500" y="252888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78" name="Line 88"/>
          <p:cNvSpPr>
            <a:spLocks noChangeShapeType="1"/>
          </p:cNvSpPr>
          <p:nvPr/>
        </p:nvSpPr>
        <p:spPr bwMode="auto">
          <a:xfrm>
            <a:off x="5651500" y="285273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79" name="Line 89"/>
          <p:cNvSpPr>
            <a:spLocks noChangeShapeType="1"/>
          </p:cNvSpPr>
          <p:nvPr/>
        </p:nvSpPr>
        <p:spPr bwMode="auto">
          <a:xfrm>
            <a:off x="5651500" y="317658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80" name="Line 90"/>
          <p:cNvSpPr>
            <a:spLocks noChangeShapeType="1"/>
          </p:cNvSpPr>
          <p:nvPr/>
        </p:nvSpPr>
        <p:spPr bwMode="auto">
          <a:xfrm>
            <a:off x="5651500" y="350043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81" name="Line 91"/>
          <p:cNvSpPr>
            <a:spLocks noChangeShapeType="1"/>
          </p:cNvSpPr>
          <p:nvPr/>
        </p:nvSpPr>
        <p:spPr bwMode="auto">
          <a:xfrm>
            <a:off x="5651500" y="3824288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82" name="Line 92"/>
          <p:cNvSpPr>
            <a:spLocks noChangeShapeType="1"/>
          </p:cNvSpPr>
          <p:nvPr/>
        </p:nvSpPr>
        <p:spPr bwMode="auto">
          <a:xfrm>
            <a:off x="5651500" y="4149725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4383" name="Line 93"/>
          <p:cNvSpPr>
            <a:spLocks noChangeShapeType="1"/>
          </p:cNvSpPr>
          <p:nvPr/>
        </p:nvSpPr>
        <p:spPr bwMode="auto">
          <a:xfrm flipH="1">
            <a:off x="3492500" y="3716338"/>
            <a:ext cx="10795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4384" name="Line 94"/>
          <p:cNvSpPr>
            <a:spLocks noChangeShapeType="1"/>
          </p:cNvSpPr>
          <p:nvPr/>
        </p:nvSpPr>
        <p:spPr bwMode="auto">
          <a:xfrm flipH="1">
            <a:off x="3492500" y="3392488"/>
            <a:ext cx="10795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4385" name="Line 95"/>
          <p:cNvSpPr>
            <a:spLocks noChangeShapeType="1"/>
          </p:cNvSpPr>
          <p:nvPr/>
        </p:nvSpPr>
        <p:spPr bwMode="auto">
          <a:xfrm flipH="1" flipV="1">
            <a:off x="3492500" y="3068638"/>
            <a:ext cx="10795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4386" name="Line 96"/>
          <p:cNvSpPr>
            <a:spLocks noChangeShapeType="1"/>
          </p:cNvSpPr>
          <p:nvPr/>
        </p:nvSpPr>
        <p:spPr bwMode="auto">
          <a:xfrm flipH="1">
            <a:off x="3492500" y="2744788"/>
            <a:ext cx="10795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bg-BG"/>
          </a:p>
        </p:txBody>
      </p:sp>
      <p:pic>
        <p:nvPicPr>
          <p:cNvPr id="14387" name="Picture 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2163" y="3968750"/>
            <a:ext cx="2047875" cy="1216025"/>
          </a:xfrm>
          <a:noFill/>
        </p:spPr>
      </p:pic>
      <p:pic>
        <p:nvPicPr>
          <p:cNvPr id="14388" name="Picture 1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77150" y="0"/>
            <a:ext cx="1443038" cy="1916113"/>
          </a:xfrm>
          <a:noFill/>
        </p:spPr>
      </p:pic>
      <p:sp>
        <p:nvSpPr>
          <p:cNvPr id="14389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296863"/>
            <a:ext cx="3635375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73A0CD-DB75-4433-B3A7-8E5938DD445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6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9B092-0CE5-4052-9BB7-0684CB3918C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4" name="Rectangle 82"/>
          <p:cNvSpPr>
            <a:spLocks noChangeArrowheads="1"/>
          </p:cNvSpPr>
          <p:nvPr/>
        </p:nvSpPr>
        <p:spPr bwMode="auto">
          <a:xfrm>
            <a:off x="3959225" y="1376363"/>
            <a:ext cx="1371600" cy="638175"/>
          </a:xfrm>
          <a:prstGeom prst="rect">
            <a:avLst/>
          </a:prstGeom>
          <a:solidFill>
            <a:srgbClr val="FF0000"/>
          </a:solidFill>
          <a:ln w="50800">
            <a:solidFill>
              <a:srgbClr val="990033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endParaRPr kumimoji="1" lang="bg-BG" sz="1000" b="1">
              <a:solidFill>
                <a:srgbClr val="FFFFFF"/>
              </a:solidFill>
              <a:latin typeface="HebarU" pitchFamily="2" charset="0"/>
            </a:endParaRPr>
          </a:p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SUPPLEMENTARY COMMODITIES</a:t>
            </a: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5365" name="Rectangle 80"/>
          <p:cNvSpPr>
            <a:spLocks noChangeArrowheads="1"/>
          </p:cNvSpPr>
          <p:nvPr/>
        </p:nvSpPr>
        <p:spPr bwMode="auto">
          <a:xfrm>
            <a:off x="5472113" y="1376363"/>
            <a:ext cx="1692275" cy="638175"/>
          </a:xfrm>
          <a:prstGeom prst="rect">
            <a:avLst/>
          </a:prstGeom>
          <a:solidFill>
            <a:srgbClr val="FFFF00"/>
          </a:solidFill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l" eaLnBrk="0" hangingPunct="0"/>
            <a:endParaRPr kumimoji="1" lang="en-US" sz="1000" b="1">
              <a:solidFill>
                <a:srgbClr val="000000"/>
              </a:solidFill>
              <a:latin typeface="HebarU" pitchFamily="2" charset="0"/>
              <a:cs typeface="Times New Roman" pitchFamily="18" charset="0"/>
            </a:endParaRPr>
          </a:p>
          <a:p>
            <a:pPr eaLnBrk="0" hangingPunct="0"/>
            <a:r>
              <a:rPr kumimoji="1" lang="en-US" sz="1000" b="1">
                <a:solidFill>
                  <a:srgbClr val="003300"/>
                </a:solidFill>
                <a:latin typeface="HebarU" pitchFamily="2" charset="0"/>
                <a:cs typeface="Times New Roman" pitchFamily="18" charset="0"/>
              </a:rPr>
              <a:t>MAIN </a:t>
            </a:r>
          </a:p>
          <a:p>
            <a:pPr eaLnBrk="0" hangingPunct="0"/>
            <a:r>
              <a:rPr kumimoji="1" lang="en-US" sz="1000" b="1">
                <a:solidFill>
                  <a:srgbClr val="003300"/>
                </a:solidFill>
                <a:latin typeface="HebarU" pitchFamily="2" charset="0"/>
                <a:cs typeface="Times New Roman" pitchFamily="18" charset="0"/>
              </a:rPr>
              <a:t>COMMODITIES</a:t>
            </a:r>
            <a:endParaRPr kumimoji="1" 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5366" name="Rectangle 81"/>
          <p:cNvSpPr>
            <a:spLocks noChangeArrowheads="1"/>
          </p:cNvSpPr>
          <p:nvPr/>
        </p:nvSpPr>
        <p:spPr bwMode="auto">
          <a:xfrm>
            <a:off x="7343775" y="1376363"/>
            <a:ext cx="1344613" cy="647700"/>
          </a:xfrm>
          <a:prstGeom prst="rect">
            <a:avLst/>
          </a:prstGeom>
          <a:solidFill>
            <a:srgbClr val="000099"/>
          </a:solidFill>
          <a:ln w="50800">
            <a:solidFill>
              <a:srgbClr val="99CCFF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l" eaLnBrk="0" hangingPunct="0"/>
            <a:endParaRPr kumimoji="1" lang="en-US" sz="1000" b="1">
              <a:solidFill>
                <a:srgbClr val="FFFFFF"/>
              </a:solidFill>
              <a:latin typeface="HebarU" pitchFamily="2" charset="0"/>
              <a:cs typeface="Times New Roman" pitchFamily="18" charset="0"/>
            </a:endParaRPr>
          </a:p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AUXILIARY MATERIALS</a:t>
            </a: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5367" name="Rectangle 79"/>
          <p:cNvSpPr>
            <a:spLocks noChangeArrowheads="1"/>
          </p:cNvSpPr>
          <p:nvPr/>
        </p:nvSpPr>
        <p:spPr bwMode="auto">
          <a:xfrm>
            <a:off x="3959225" y="2781300"/>
            <a:ext cx="1328738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RECEIVING</a:t>
            </a:r>
            <a:endParaRPr kumimoji="1" lang="en-US" sz="2400" b="1">
              <a:latin typeface="Times New Roman" pitchFamily="18" charset="0"/>
            </a:endParaRPr>
          </a:p>
        </p:txBody>
      </p:sp>
      <p:sp>
        <p:nvSpPr>
          <p:cNvPr id="15368" name="Rectangle 78"/>
          <p:cNvSpPr>
            <a:spLocks noChangeArrowheads="1"/>
          </p:cNvSpPr>
          <p:nvPr/>
        </p:nvSpPr>
        <p:spPr bwMode="auto">
          <a:xfrm>
            <a:off x="5364163" y="2781300"/>
            <a:ext cx="1800225" cy="228600"/>
          </a:xfrm>
          <a:prstGeom prst="rect">
            <a:avLst/>
          </a:prstGeom>
          <a:solidFill>
            <a:srgbClr val="FF6600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RECEIVING</a:t>
            </a:r>
            <a:endParaRPr kumimoji="1"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9" name="Rectangle 77"/>
          <p:cNvSpPr>
            <a:spLocks noChangeArrowheads="1"/>
          </p:cNvSpPr>
          <p:nvPr/>
        </p:nvSpPr>
        <p:spPr bwMode="auto">
          <a:xfrm>
            <a:off x="7272338" y="2781300"/>
            <a:ext cx="1371600" cy="2286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RECEIVING</a:t>
            </a:r>
            <a:endParaRPr kumimoji="1" lang="en-US" sz="1000" b="1">
              <a:latin typeface="Times New Roman" pitchFamily="18" charset="0"/>
            </a:endParaRPr>
          </a:p>
        </p:txBody>
      </p:sp>
      <p:sp>
        <p:nvSpPr>
          <p:cNvPr id="15370" name="Rectangle 76"/>
          <p:cNvSpPr>
            <a:spLocks noChangeArrowheads="1"/>
          </p:cNvSpPr>
          <p:nvPr/>
        </p:nvSpPr>
        <p:spPr bwMode="auto">
          <a:xfrm>
            <a:off x="3959225" y="3105150"/>
            <a:ext cx="13319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STORAGE</a:t>
            </a:r>
            <a:endParaRPr kumimoji="1" lang="en-US" sz="2400" b="1">
              <a:latin typeface="Times New Roman" pitchFamily="18" charset="0"/>
            </a:endParaRPr>
          </a:p>
        </p:txBody>
      </p:sp>
      <p:sp>
        <p:nvSpPr>
          <p:cNvPr id="15371" name="Line 75"/>
          <p:cNvSpPr>
            <a:spLocks noChangeShapeType="1"/>
          </p:cNvSpPr>
          <p:nvPr/>
        </p:nvSpPr>
        <p:spPr bwMode="auto">
          <a:xfrm>
            <a:off x="4284663" y="2997200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1276" name="Rectangle 74"/>
          <p:cNvSpPr>
            <a:spLocks noChangeArrowheads="1"/>
          </p:cNvSpPr>
          <p:nvPr/>
        </p:nvSpPr>
        <p:spPr bwMode="auto">
          <a:xfrm>
            <a:off x="5364163" y="3105150"/>
            <a:ext cx="1800225" cy="252413"/>
          </a:xfrm>
          <a:prstGeom prst="rect">
            <a:avLst/>
          </a:prstGeom>
          <a:solidFill>
            <a:srgbClr val="FF6600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en-US" sz="1000" b="1" cap="all" dirty="0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refrigerated storage</a:t>
            </a:r>
            <a:endParaRPr kumimoji="1" lang="en-US" sz="2400" b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3" name="Rectangle 73"/>
          <p:cNvSpPr>
            <a:spLocks noChangeArrowheads="1"/>
          </p:cNvSpPr>
          <p:nvPr/>
        </p:nvSpPr>
        <p:spPr bwMode="auto">
          <a:xfrm>
            <a:off x="7272338" y="3105150"/>
            <a:ext cx="1371600" cy="2286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STORAGE</a:t>
            </a:r>
            <a:endParaRPr kumimoji="1" lang="en-US" sz="2400" b="1">
              <a:latin typeface="Times New Roman" pitchFamily="18" charset="0"/>
            </a:endParaRPr>
          </a:p>
        </p:txBody>
      </p:sp>
      <p:sp>
        <p:nvSpPr>
          <p:cNvPr id="15374" name="Line 72"/>
          <p:cNvSpPr>
            <a:spLocks noChangeShapeType="1"/>
          </p:cNvSpPr>
          <p:nvPr/>
        </p:nvSpPr>
        <p:spPr bwMode="auto">
          <a:xfrm>
            <a:off x="7956550" y="3033713"/>
            <a:ext cx="0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75" name="Line 71"/>
          <p:cNvSpPr>
            <a:spLocks noChangeShapeType="1"/>
          </p:cNvSpPr>
          <p:nvPr/>
        </p:nvSpPr>
        <p:spPr bwMode="auto">
          <a:xfrm>
            <a:off x="5616575" y="2997200"/>
            <a:ext cx="0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76" name="Line 70"/>
          <p:cNvSpPr>
            <a:spLocks noChangeShapeType="1"/>
          </p:cNvSpPr>
          <p:nvPr/>
        </p:nvSpPr>
        <p:spPr bwMode="auto">
          <a:xfrm>
            <a:off x="4248150" y="3357563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77" name="Line 69"/>
          <p:cNvSpPr>
            <a:spLocks noChangeShapeType="1"/>
          </p:cNvSpPr>
          <p:nvPr/>
        </p:nvSpPr>
        <p:spPr bwMode="auto">
          <a:xfrm>
            <a:off x="7956550" y="3357563"/>
            <a:ext cx="0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78" name="Rectangle 68"/>
          <p:cNvSpPr>
            <a:spLocks noChangeArrowheads="1"/>
          </p:cNvSpPr>
          <p:nvPr/>
        </p:nvSpPr>
        <p:spPr bwMode="auto">
          <a:xfrm>
            <a:off x="3959225" y="3465513"/>
            <a:ext cx="1331913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UNPACKING</a:t>
            </a:r>
            <a:endParaRPr kumimoji="1" lang="en-US" sz="2400" b="1">
              <a:latin typeface="Times New Roman" pitchFamily="18" charset="0"/>
            </a:endParaRPr>
          </a:p>
        </p:txBody>
      </p:sp>
      <p:sp>
        <p:nvSpPr>
          <p:cNvPr id="15379" name="Rectangle 67"/>
          <p:cNvSpPr>
            <a:spLocks noChangeArrowheads="1"/>
          </p:cNvSpPr>
          <p:nvPr/>
        </p:nvSpPr>
        <p:spPr bwMode="auto">
          <a:xfrm>
            <a:off x="7272338" y="3465513"/>
            <a:ext cx="13716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UNPACKING</a:t>
            </a:r>
            <a:endParaRPr kumimoji="1" lang="en-US" sz="2400" b="1">
              <a:latin typeface="Times New Roman" pitchFamily="18" charset="0"/>
            </a:endParaRPr>
          </a:p>
        </p:txBody>
      </p:sp>
      <p:sp>
        <p:nvSpPr>
          <p:cNvPr id="15380" name="Line 66"/>
          <p:cNvSpPr>
            <a:spLocks noChangeShapeType="1"/>
          </p:cNvSpPr>
          <p:nvPr/>
        </p:nvSpPr>
        <p:spPr bwMode="auto">
          <a:xfrm>
            <a:off x="6264275" y="3357563"/>
            <a:ext cx="0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81" name="Line 65"/>
          <p:cNvSpPr>
            <a:spLocks noChangeShapeType="1"/>
          </p:cNvSpPr>
          <p:nvPr/>
        </p:nvSpPr>
        <p:spPr bwMode="auto">
          <a:xfrm>
            <a:off x="4248150" y="3716338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82" name="Rectangle 64"/>
          <p:cNvSpPr>
            <a:spLocks noChangeArrowheads="1"/>
          </p:cNvSpPr>
          <p:nvPr/>
        </p:nvSpPr>
        <p:spPr bwMode="auto">
          <a:xfrm>
            <a:off x="3959225" y="3789363"/>
            <a:ext cx="13335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</a:rPr>
              <a:t>WEIGHTING</a:t>
            </a:r>
          </a:p>
        </p:txBody>
      </p:sp>
      <p:sp>
        <p:nvSpPr>
          <p:cNvPr id="15383" name="Rectangle 63"/>
          <p:cNvSpPr>
            <a:spLocks noChangeArrowheads="1"/>
          </p:cNvSpPr>
          <p:nvPr/>
        </p:nvSpPr>
        <p:spPr bwMode="auto">
          <a:xfrm>
            <a:off x="5364163" y="3789363"/>
            <a:ext cx="1800225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GB" sz="1000" b="1">
                <a:solidFill>
                  <a:schemeClr val="bg1"/>
                </a:solidFill>
              </a:rPr>
              <a:t>SORTING</a:t>
            </a:r>
          </a:p>
        </p:txBody>
      </p:sp>
      <p:sp>
        <p:nvSpPr>
          <p:cNvPr id="15384" name="Rectangle 62"/>
          <p:cNvSpPr>
            <a:spLocks noChangeArrowheads="1"/>
          </p:cNvSpPr>
          <p:nvPr/>
        </p:nvSpPr>
        <p:spPr bwMode="auto">
          <a:xfrm>
            <a:off x="3959225" y="4113213"/>
            <a:ext cx="13335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rgbClr val="FFFFFF"/>
                </a:solidFill>
                <a:latin typeface="HebarU" pitchFamily="2" charset="0"/>
                <a:cs typeface="Times New Roman" pitchFamily="18" charset="0"/>
              </a:rPr>
              <a:t> REHYDRATION</a:t>
            </a:r>
            <a:endParaRPr kumimoji="1" lang="en-US" sz="2400" b="1">
              <a:latin typeface="Times New Roman" pitchFamily="18" charset="0"/>
            </a:endParaRPr>
          </a:p>
        </p:txBody>
      </p:sp>
      <p:sp>
        <p:nvSpPr>
          <p:cNvPr id="15385" name="Line 61"/>
          <p:cNvSpPr>
            <a:spLocks noChangeShapeType="1"/>
          </p:cNvSpPr>
          <p:nvPr/>
        </p:nvSpPr>
        <p:spPr bwMode="auto">
          <a:xfrm flipH="1">
            <a:off x="3851275" y="3897313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86" name="Line 60"/>
          <p:cNvSpPr>
            <a:spLocks noChangeShapeType="1"/>
          </p:cNvSpPr>
          <p:nvPr/>
        </p:nvSpPr>
        <p:spPr bwMode="auto">
          <a:xfrm>
            <a:off x="6264275" y="2997200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87" name="Rectangle 59"/>
          <p:cNvSpPr>
            <a:spLocks noChangeArrowheads="1"/>
          </p:cNvSpPr>
          <p:nvPr/>
        </p:nvSpPr>
        <p:spPr bwMode="auto">
          <a:xfrm>
            <a:off x="5364163" y="3465513"/>
            <a:ext cx="1800225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DEBONING</a:t>
            </a:r>
            <a:endParaRPr kumimoji="1"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88" name="Line 58"/>
          <p:cNvSpPr>
            <a:spLocks noChangeShapeType="1"/>
          </p:cNvSpPr>
          <p:nvPr/>
        </p:nvSpPr>
        <p:spPr bwMode="auto">
          <a:xfrm>
            <a:off x="5003800" y="4508500"/>
            <a:ext cx="3603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89" name="Rectangle 56"/>
          <p:cNvSpPr>
            <a:spLocks noChangeArrowheads="1"/>
          </p:cNvSpPr>
          <p:nvPr/>
        </p:nvSpPr>
        <p:spPr bwMode="auto">
          <a:xfrm>
            <a:off x="3924300" y="4437063"/>
            <a:ext cx="1016000" cy="252412"/>
          </a:xfrm>
          <a:prstGeom prst="rect">
            <a:avLst/>
          </a:prstGeom>
          <a:solidFill>
            <a:srgbClr val="FFFFFF"/>
          </a:solidFill>
          <a:ln w="63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GB" sz="1000" b="1">
                <a:solidFill>
                  <a:srgbClr val="FF0066"/>
                </a:solidFill>
                <a:latin typeface="HebarU" pitchFamily="2" charset="0"/>
                <a:cs typeface="Symusic" pitchFamily="2" charset="0"/>
              </a:rPr>
              <a:t>Salt</a:t>
            </a:r>
            <a:endParaRPr kumimoji="1" lang="bg-BG" sz="1000" b="1">
              <a:solidFill>
                <a:srgbClr val="FF0066"/>
              </a:solidFill>
              <a:latin typeface="Symusic" pitchFamily="2" charset="0"/>
              <a:cs typeface="Symusic" pitchFamily="2" charset="0"/>
            </a:endParaRPr>
          </a:p>
        </p:txBody>
      </p:sp>
      <p:sp>
        <p:nvSpPr>
          <p:cNvPr id="15390" name="Rectangle 55"/>
          <p:cNvSpPr>
            <a:spLocks noChangeArrowheads="1"/>
          </p:cNvSpPr>
          <p:nvPr/>
        </p:nvSpPr>
        <p:spPr bwMode="auto">
          <a:xfrm>
            <a:off x="7451725" y="4292600"/>
            <a:ext cx="865188" cy="395288"/>
          </a:xfrm>
          <a:prstGeom prst="rect">
            <a:avLst/>
          </a:prstGeom>
          <a:solidFill>
            <a:srgbClr val="CCFFFF"/>
          </a:solidFill>
          <a:ln w="6350">
            <a:solidFill>
              <a:srgbClr val="00CCFF"/>
            </a:solidFill>
            <a:prstDash val="sysDot"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GB" sz="1000" b="1">
                <a:solidFill>
                  <a:srgbClr val="3366FF"/>
                </a:solidFill>
                <a:latin typeface="HebarU" pitchFamily="2" charset="0"/>
                <a:cs typeface="Times New Roman" pitchFamily="18" charset="0"/>
              </a:rPr>
              <a:t>Ice / </a:t>
            </a:r>
          </a:p>
          <a:p>
            <a:pPr eaLnBrk="0" hangingPunct="0"/>
            <a:r>
              <a:rPr kumimoji="1" lang="en-GB" sz="1000" b="1">
                <a:solidFill>
                  <a:srgbClr val="3366FF"/>
                </a:solidFill>
                <a:latin typeface="HebarU" pitchFamily="2" charset="0"/>
                <a:cs typeface="Times New Roman" pitchFamily="18" charset="0"/>
              </a:rPr>
              <a:t>Water</a:t>
            </a:r>
            <a:endParaRPr kumimoji="1" lang="bg-BG" sz="2400" b="1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15391" name="Rectangle 54"/>
          <p:cNvSpPr>
            <a:spLocks noChangeArrowheads="1"/>
          </p:cNvSpPr>
          <p:nvPr/>
        </p:nvSpPr>
        <p:spPr bwMode="auto">
          <a:xfrm>
            <a:off x="5364163" y="5408613"/>
            <a:ext cx="1798637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PACKAGING</a:t>
            </a:r>
            <a:endParaRPr kumimoji="1"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96" name="Rectangle 53"/>
          <p:cNvSpPr>
            <a:spLocks noChangeArrowheads="1"/>
          </p:cNvSpPr>
          <p:nvPr/>
        </p:nvSpPr>
        <p:spPr bwMode="auto">
          <a:xfrm>
            <a:off x="5364163" y="6092825"/>
            <a:ext cx="1800225" cy="228600"/>
          </a:xfrm>
          <a:prstGeom prst="rect">
            <a:avLst/>
          </a:prstGeom>
          <a:solidFill>
            <a:schemeClr val="tx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en-US" sz="1000" b="1" cap="all" dirty="0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refrigerated storage</a:t>
            </a:r>
            <a:endParaRPr kumimoji="1" lang="en-US" sz="2400" b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3" name="Rectangle 52"/>
          <p:cNvSpPr>
            <a:spLocks noChangeArrowheads="1"/>
          </p:cNvSpPr>
          <p:nvPr/>
        </p:nvSpPr>
        <p:spPr bwMode="auto">
          <a:xfrm>
            <a:off x="5364163" y="6416675"/>
            <a:ext cx="18002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EXPEDITION</a:t>
            </a:r>
            <a:endParaRPr kumimoji="1" lang="en-US" sz="1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4" name="Line 51"/>
          <p:cNvSpPr>
            <a:spLocks noChangeShapeType="1"/>
          </p:cNvSpPr>
          <p:nvPr/>
        </p:nvSpPr>
        <p:spPr bwMode="auto">
          <a:xfrm>
            <a:off x="6264275" y="3681413"/>
            <a:ext cx="0" cy="111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95" name="Line 50"/>
          <p:cNvSpPr>
            <a:spLocks noChangeShapeType="1"/>
          </p:cNvSpPr>
          <p:nvPr/>
        </p:nvSpPr>
        <p:spPr bwMode="auto">
          <a:xfrm>
            <a:off x="6264275" y="4005263"/>
            <a:ext cx="0" cy="112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96" name="Line 49"/>
          <p:cNvSpPr>
            <a:spLocks noChangeShapeType="1"/>
          </p:cNvSpPr>
          <p:nvPr/>
        </p:nvSpPr>
        <p:spPr bwMode="auto">
          <a:xfrm>
            <a:off x="6264275" y="4329113"/>
            <a:ext cx="0" cy="111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97" name="Line 48"/>
          <p:cNvSpPr>
            <a:spLocks noChangeShapeType="1"/>
          </p:cNvSpPr>
          <p:nvPr/>
        </p:nvSpPr>
        <p:spPr bwMode="auto">
          <a:xfrm>
            <a:off x="6264275" y="4652963"/>
            <a:ext cx="0" cy="111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98" name="Line 47"/>
          <p:cNvSpPr>
            <a:spLocks noChangeShapeType="1"/>
          </p:cNvSpPr>
          <p:nvPr/>
        </p:nvSpPr>
        <p:spPr bwMode="auto">
          <a:xfrm>
            <a:off x="6264275" y="5984875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399" name="Line 46"/>
          <p:cNvSpPr>
            <a:spLocks noChangeShapeType="1"/>
          </p:cNvSpPr>
          <p:nvPr/>
        </p:nvSpPr>
        <p:spPr bwMode="auto">
          <a:xfrm>
            <a:off x="6264275" y="4976813"/>
            <a:ext cx="0" cy="112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0" name="Line 45"/>
          <p:cNvSpPr>
            <a:spLocks noChangeShapeType="1"/>
          </p:cNvSpPr>
          <p:nvPr/>
        </p:nvSpPr>
        <p:spPr bwMode="auto">
          <a:xfrm flipH="1">
            <a:off x="8424863" y="3681413"/>
            <a:ext cx="0" cy="18367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1" name="Rectangle 44"/>
          <p:cNvSpPr>
            <a:spLocks noChangeArrowheads="1"/>
          </p:cNvSpPr>
          <p:nvPr/>
        </p:nvSpPr>
        <p:spPr bwMode="auto">
          <a:xfrm>
            <a:off x="5400675" y="5734050"/>
            <a:ext cx="1727200" cy="228600"/>
          </a:xfrm>
          <a:prstGeom prst="rect">
            <a:avLst/>
          </a:prstGeom>
          <a:solidFill>
            <a:srgbClr val="00004E"/>
          </a:solidFill>
          <a:ln w="50800">
            <a:solidFill>
              <a:srgbClr val="00005A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FINISH PRODUCT</a:t>
            </a:r>
            <a:endParaRPr kumimoji="1"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402" name="Line 43"/>
          <p:cNvSpPr>
            <a:spLocks noChangeShapeType="1"/>
          </p:cNvSpPr>
          <p:nvPr/>
        </p:nvSpPr>
        <p:spPr bwMode="auto">
          <a:xfrm>
            <a:off x="6264275" y="6308725"/>
            <a:ext cx="0" cy="1127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3" name="Line 42"/>
          <p:cNvSpPr>
            <a:spLocks noChangeShapeType="1"/>
          </p:cNvSpPr>
          <p:nvPr/>
        </p:nvSpPr>
        <p:spPr bwMode="auto">
          <a:xfrm>
            <a:off x="6985000" y="2997200"/>
            <a:ext cx="0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4" name="Line 41"/>
          <p:cNvSpPr>
            <a:spLocks noChangeShapeType="1"/>
          </p:cNvSpPr>
          <p:nvPr/>
        </p:nvSpPr>
        <p:spPr bwMode="auto">
          <a:xfrm>
            <a:off x="5003800" y="2997200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5" name="Line 40"/>
          <p:cNvSpPr>
            <a:spLocks noChangeShapeType="1"/>
          </p:cNvSpPr>
          <p:nvPr/>
        </p:nvSpPr>
        <p:spPr bwMode="auto">
          <a:xfrm>
            <a:off x="5003800" y="3357563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6" name="Line 39"/>
          <p:cNvSpPr>
            <a:spLocks noChangeShapeType="1"/>
          </p:cNvSpPr>
          <p:nvPr/>
        </p:nvSpPr>
        <p:spPr bwMode="auto">
          <a:xfrm>
            <a:off x="5003800" y="3681413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7" name="Line 38"/>
          <p:cNvSpPr>
            <a:spLocks noChangeShapeType="1"/>
          </p:cNvSpPr>
          <p:nvPr/>
        </p:nvSpPr>
        <p:spPr bwMode="auto">
          <a:xfrm>
            <a:off x="5003800" y="4005263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08" name="Rectangle 37"/>
          <p:cNvSpPr>
            <a:spLocks noChangeArrowheads="1"/>
          </p:cNvSpPr>
          <p:nvPr/>
        </p:nvSpPr>
        <p:spPr bwMode="auto">
          <a:xfrm>
            <a:off x="5364163" y="4113213"/>
            <a:ext cx="1800225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GRINDING OF THE WOLF</a:t>
            </a:r>
            <a:endParaRPr kumimoji="1"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313" name="Rectangle 36"/>
          <p:cNvSpPr>
            <a:spLocks noChangeArrowheads="1"/>
          </p:cNvSpPr>
          <p:nvPr/>
        </p:nvSpPr>
        <p:spPr bwMode="auto">
          <a:xfrm>
            <a:off x="5364163" y="4437063"/>
            <a:ext cx="1800225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>
              <a:defRPr/>
            </a:pPr>
            <a:r>
              <a:rPr kumimoji="1" lang="en-US" sz="1000" b="1" cap="all" dirty="0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cutting</a:t>
            </a:r>
            <a:endParaRPr kumimoji="1" lang="en-US" sz="2400" b="1" cap="all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5364163" y="4760913"/>
            <a:ext cx="1800225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kumimoji="1" lang="en-US" sz="1000" b="1">
                <a:solidFill>
                  <a:schemeClr val="bg1"/>
                </a:solidFill>
                <a:latin typeface="HebarU" pitchFamily="2" charset="0"/>
                <a:cs typeface="Times New Roman" pitchFamily="18" charset="0"/>
              </a:rPr>
              <a:t>FILLING AND CLEARANCE</a:t>
            </a:r>
            <a:endParaRPr kumimoji="1"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411" name="Rectangle 34"/>
          <p:cNvSpPr>
            <a:spLocks noChangeArrowheads="1"/>
          </p:cNvSpPr>
          <p:nvPr/>
        </p:nvSpPr>
        <p:spPr bwMode="auto">
          <a:xfrm>
            <a:off x="5364163" y="5084763"/>
            <a:ext cx="1800225" cy="22860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GB" sz="1000" b="1" dirty="0">
                <a:solidFill>
                  <a:schemeClr val="bg1"/>
                </a:solidFill>
                <a:latin typeface="HebarU"/>
              </a:rPr>
              <a:t>HEAT TREATMENT</a:t>
            </a:r>
          </a:p>
        </p:txBody>
      </p:sp>
      <p:sp>
        <p:nvSpPr>
          <p:cNvPr id="15412" name="Line 33"/>
          <p:cNvSpPr>
            <a:spLocks noChangeShapeType="1"/>
          </p:cNvSpPr>
          <p:nvPr/>
        </p:nvSpPr>
        <p:spPr bwMode="auto">
          <a:xfrm>
            <a:off x="6264275" y="5300663"/>
            <a:ext cx="0" cy="111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3" name="Line 32"/>
          <p:cNvSpPr>
            <a:spLocks noChangeShapeType="1"/>
          </p:cNvSpPr>
          <p:nvPr/>
        </p:nvSpPr>
        <p:spPr bwMode="auto">
          <a:xfrm>
            <a:off x="6264275" y="562451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4" name="Line 31"/>
          <p:cNvSpPr>
            <a:spLocks noChangeShapeType="1"/>
          </p:cNvSpPr>
          <p:nvPr/>
        </p:nvSpPr>
        <p:spPr bwMode="auto">
          <a:xfrm flipH="1">
            <a:off x="7164388" y="4581525"/>
            <a:ext cx="28733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5" name="Line 30"/>
          <p:cNvSpPr>
            <a:spLocks noChangeShapeType="1"/>
          </p:cNvSpPr>
          <p:nvPr/>
        </p:nvSpPr>
        <p:spPr bwMode="auto">
          <a:xfrm flipH="1">
            <a:off x="7164388" y="5516563"/>
            <a:ext cx="1260475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6" name="Line 29"/>
          <p:cNvSpPr>
            <a:spLocks noChangeShapeType="1"/>
          </p:cNvSpPr>
          <p:nvPr/>
        </p:nvSpPr>
        <p:spPr bwMode="auto">
          <a:xfrm>
            <a:off x="4932363" y="4616450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7" name="Line 28"/>
          <p:cNvSpPr>
            <a:spLocks noChangeShapeType="1"/>
          </p:cNvSpPr>
          <p:nvPr/>
        </p:nvSpPr>
        <p:spPr bwMode="auto">
          <a:xfrm>
            <a:off x="4248150" y="4005263"/>
            <a:ext cx="0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8" name="Line 27"/>
          <p:cNvSpPr>
            <a:spLocks noChangeShapeType="1"/>
          </p:cNvSpPr>
          <p:nvPr/>
        </p:nvSpPr>
        <p:spPr bwMode="auto">
          <a:xfrm>
            <a:off x="5003800" y="4329113"/>
            <a:ext cx="0" cy="1793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19" name="Text Box 26"/>
          <p:cNvSpPr txBox="1">
            <a:spLocks noChangeArrowheads="1"/>
          </p:cNvSpPr>
          <p:nvPr/>
        </p:nvSpPr>
        <p:spPr bwMode="auto">
          <a:xfrm>
            <a:off x="7451725" y="4760913"/>
            <a:ext cx="865188" cy="39687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en-US" sz="1000" b="1">
                <a:solidFill>
                  <a:srgbClr val="663300"/>
                </a:solidFill>
                <a:latin typeface="HebarU" pitchFamily="2" charset="0"/>
                <a:cs typeface="Times New Roman" pitchFamily="18" charset="0"/>
              </a:rPr>
              <a:t>S</a:t>
            </a:r>
            <a:r>
              <a:rPr kumimoji="1" lang="en-GB" sz="1000" b="1">
                <a:solidFill>
                  <a:srgbClr val="663300"/>
                </a:solidFill>
                <a:latin typeface="HebarU" pitchFamily="2" charset="0"/>
                <a:cs typeface="Times New Roman" pitchFamily="18" charset="0"/>
              </a:rPr>
              <a:t>ausage casings</a:t>
            </a:r>
            <a:endParaRPr kumimoji="1" lang="bg-BG" sz="1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5420" name="Line 25"/>
          <p:cNvSpPr>
            <a:spLocks noChangeShapeType="1"/>
          </p:cNvSpPr>
          <p:nvPr/>
        </p:nvSpPr>
        <p:spPr bwMode="auto">
          <a:xfrm flipH="1">
            <a:off x="7164388" y="4868863"/>
            <a:ext cx="3429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5421" name="Rectangle 84"/>
          <p:cNvSpPr>
            <a:spLocks noChangeArrowheads="1"/>
          </p:cNvSpPr>
          <p:nvPr/>
        </p:nvSpPr>
        <p:spPr bwMode="auto">
          <a:xfrm>
            <a:off x="3924300" y="2220913"/>
            <a:ext cx="50768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 eaLnBrk="0" hangingPunct="0"/>
            <a:r>
              <a:rPr kumimoji="1" lang="en-US" sz="1000">
                <a:solidFill>
                  <a:srgbClr val="000000"/>
                </a:solidFill>
                <a:latin typeface="Times New Roman" pitchFamily="18" charset="0"/>
              </a:rPr>
              <a:t>  salting additives, spices          pork           beef         poultry       packaging  materials, labels,                 </a:t>
            </a:r>
          </a:p>
          <a:p>
            <a:pPr algn="l" eaLnBrk="0" hangingPunct="0"/>
            <a:r>
              <a:rPr kumimoji="1" lang="en-US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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</a:t>
            </a:r>
            <a:r>
              <a:rPr kumimoji="1" lang="en-US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   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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 </a:t>
            </a:r>
            <a:r>
              <a:rPr kumimoji="1" lang="en-US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   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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</a:t>
            </a:r>
            <a:r>
              <a:rPr kumimoji="1" lang="en-US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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</a:t>
            </a:r>
            <a:r>
              <a:rPr kumimoji="1" lang="en-US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 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  </a:t>
            </a:r>
            <a:r>
              <a:rPr kumimoji="1" lang="en-US" sz="1400" b="1">
                <a:solidFill>
                  <a:srgbClr val="000000"/>
                </a:solidFill>
                <a:latin typeface="HebarU" pitchFamily="2" charset="0"/>
                <a:sym typeface="Symbol" pitchFamily="18" charset="2"/>
              </a:rPr>
              <a:t>    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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</a:rPr>
              <a:t>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</a:rPr>
              <a:t>  </a:t>
            </a:r>
            <a:r>
              <a:rPr kumimoji="1" lang="en-US" sz="1400" b="1">
                <a:solidFill>
                  <a:srgbClr val="000000"/>
                </a:solidFill>
                <a:latin typeface="HebarU" pitchFamily="2" charset="0"/>
              </a:rPr>
              <a:t>       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</a:rPr>
              <a:t> </a:t>
            </a:r>
            <a:r>
              <a:rPr kumimoji="1" lang="bg-BG" sz="1400" b="1">
                <a:solidFill>
                  <a:srgbClr val="000000"/>
                </a:solidFill>
                <a:latin typeface="HebarU" pitchFamily="2" charset="0"/>
                <a:cs typeface="Times New Roman" pitchFamily="18" charset="0"/>
                <a:sym typeface="Symbol" pitchFamily="18" charset="2"/>
              </a:rPr>
              <a:t></a:t>
            </a:r>
            <a:endParaRPr kumimoji="1" lang="en-US" sz="1400" b="1">
              <a:solidFill>
                <a:srgbClr val="000000"/>
              </a:solidFill>
              <a:latin typeface="HebarU" pitchFamily="2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326" name="Rectangle 193"/>
          <p:cNvSpPr>
            <a:spLocks noChangeArrowheads="1"/>
          </p:cNvSpPr>
          <p:nvPr/>
        </p:nvSpPr>
        <p:spPr bwMode="auto">
          <a:xfrm>
            <a:off x="1547813" y="4797425"/>
            <a:ext cx="3636962" cy="922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en-US" sz="1800" b="1" dirty="0">
                <a:solidFill>
                  <a:srgbClr val="000000"/>
                </a:solidFill>
                <a:latin typeface="+mj-lt"/>
              </a:rPr>
              <a:t>An exemplary a flowchart</a:t>
            </a:r>
          </a:p>
          <a:p>
            <a:pPr>
              <a:defRPr/>
            </a:pPr>
            <a:r>
              <a:rPr kumimoji="1" lang="en-US" sz="1800" b="1" dirty="0">
                <a:solidFill>
                  <a:srgbClr val="000000"/>
                </a:solidFill>
                <a:latin typeface="+mj-lt"/>
              </a:rPr>
              <a:t>for the production of cooked sausages</a:t>
            </a:r>
            <a:endParaRPr kumimoji="1"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423" name="Picture 1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3963" y="2097088"/>
            <a:ext cx="898525" cy="598487"/>
          </a:xfrm>
          <a:noFill/>
        </p:spPr>
      </p:pic>
      <p:pic>
        <p:nvPicPr>
          <p:cNvPr id="15424" name="Picture 1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4075" y="1592263"/>
            <a:ext cx="1295400" cy="847725"/>
          </a:xfrm>
          <a:noFill/>
        </p:spPr>
      </p:pic>
      <p:pic>
        <p:nvPicPr>
          <p:cNvPr id="15425" name="Picture 1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87450" y="2816225"/>
            <a:ext cx="2232025" cy="1673225"/>
          </a:xfrm>
          <a:noFill/>
        </p:spPr>
      </p:pic>
      <p:sp>
        <p:nvSpPr>
          <p:cNvPr id="15426" name="Rectangle 26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644366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Контейнер за 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92EBBD-BAA7-4C9D-8BA8-EF737B470F1F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91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63A4D-542B-4804-ACE5-BFB309FCDCF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1811338" y="57769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79388" y="657225"/>
            <a:ext cx="1108075" cy="342900"/>
          </a:xfrm>
          <a:prstGeom prst="rect">
            <a:avLst/>
          </a:prstGeom>
          <a:noFill/>
          <a:ln w="63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bg-BG" cap="all" dirty="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368425" y="657225"/>
            <a:ext cx="692150" cy="342900"/>
          </a:xfrm>
          <a:prstGeom prst="rect">
            <a:avLst/>
          </a:prstGeom>
          <a:noFill/>
          <a:ln w="63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124075" y="657225"/>
            <a:ext cx="762000" cy="342900"/>
          </a:xfrm>
          <a:prstGeom prst="rect">
            <a:avLst/>
          </a:prstGeom>
          <a:noFill/>
          <a:ln w="63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916238" y="657225"/>
            <a:ext cx="692150" cy="342900"/>
          </a:xfrm>
          <a:prstGeom prst="rect">
            <a:avLst/>
          </a:prstGeom>
          <a:noFill/>
          <a:ln w="63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3708400" y="657225"/>
            <a:ext cx="692150" cy="342900"/>
          </a:xfrm>
          <a:prstGeom prst="rect">
            <a:avLst/>
          </a:prstGeom>
          <a:noFill/>
          <a:ln w="6350">
            <a:solidFill>
              <a:srgbClr val="CC99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572000" y="657225"/>
            <a:ext cx="838200" cy="360363"/>
          </a:xfrm>
          <a:prstGeom prst="rect">
            <a:avLst/>
          </a:prstGeom>
          <a:noFill/>
          <a:ln w="6350">
            <a:solidFill>
              <a:srgbClr val="3366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5472113" y="657225"/>
            <a:ext cx="1038225" cy="342900"/>
          </a:xfrm>
          <a:prstGeom prst="rect">
            <a:avLst/>
          </a:prstGeom>
          <a:noFill/>
          <a:ln w="6350">
            <a:solidFill>
              <a:srgbClr val="333399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6551613" y="657225"/>
            <a:ext cx="762000" cy="342900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7380288" y="657225"/>
            <a:ext cx="622300" cy="342900"/>
          </a:xfrm>
          <a:prstGeom prst="rect">
            <a:avLst/>
          </a:prstGeom>
          <a:noFill/>
          <a:ln w="6350">
            <a:solidFill>
              <a:srgbClr val="00FF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8027988" y="657225"/>
            <a:ext cx="530225" cy="342900"/>
          </a:xfrm>
          <a:prstGeom prst="rect">
            <a:avLst/>
          </a:prstGeom>
          <a:noFill/>
          <a:ln w="6350">
            <a:solidFill>
              <a:srgbClr val="80008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142875" y="657225"/>
            <a:ext cx="8675688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kumimoji="1" lang="en-GB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Grain Cultures</a:t>
            </a:r>
            <a:r>
              <a:rPr kumimoji="1" lang="bg-BG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WHEAT </a:t>
            </a:r>
            <a:r>
              <a:rPr kumimoji="1" lang="en-GB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BRAN                    meals                   Lucerne FLOUR             WHEY milk                         OIL replacer                             minerals                         SYNTHETIC             microelements    ENZYMES</a:t>
            </a:r>
          </a:p>
          <a:p>
            <a:pPr algn="just" eaLnBrk="0" hangingPunct="0">
              <a:defRPr/>
            </a:pPr>
            <a:r>
              <a:rPr kumimoji="1" lang="en-GB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      packed in bags                    packed in bags         packed in bags       packed in bags             and lactose                          bagged                SALT/Chalk/ </a:t>
            </a:r>
            <a:r>
              <a:rPr kumimoji="1" lang="en-GB" sz="600" cap="all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Dicalcium</a:t>
            </a:r>
            <a:r>
              <a:rPr kumimoji="1" lang="en-GB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VITAMINS-</a:t>
            </a:r>
          </a:p>
          <a:p>
            <a:pPr algn="just" eaLnBrk="0" hangingPunct="0">
              <a:defRPr/>
            </a:pPr>
            <a:r>
              <a:rPr kumimoji="1" lang="en-GB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Corn / Wheat / Barley                                                                                                                                                                                                                                                     phosphate </a:t>
            </a:r>
            <a:r>
              <a:rPr kumimoji="1" lang="ru-RU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1" lang="en-GB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AMINOACID PrimexES</a:t>
            </a:r>
            <a:r>
              <a:rPr kumimoji="1" lang="ru-RU" sz="600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endParaRPr kumimoji="1" lang="ru-RU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01" name="Oval 16"/>
          <p:cNvSpPr>
            <a:spLocks noChangeArrowheads="1"/>
          </p:cNvSpPr>
          <p:nvPr/>
        </p:nvSpPr>
        <p:spPr bwMode="auto">
          <a:xfrm>
            <a:off x="468313" y="4257675"/>
            <a:ext cx="1676400" cy="457200"/>
          </a:xfrm>
          <a:prstGeom prst="ellipse">
            <a:avLst/>
          </a:prstGeom>
          <a:noFill/>
          <a:ln w="50800">
            <a:solidFill>
              <a:srgbClr val="8B8BFF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431800" y="1125538"/>
            <a:ext cx="692150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1" lang="en-US" sz="900">
              <a:solidFill>
                <a:srgbClr val="009999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1295400" y="1125538"/>
            <a:ext cx="692150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1" lang="en-US" sz="900">
              <a:solidFill>
                <a:srgbClr val="009999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  <a:p>
            <a:pPr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2124075" y="1125538"/>
            <a:ext cx="684213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3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  <a:p>
            <a:pPr algn="l"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2916238" y="1125538"/>
            <a:ext cx="719137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4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</p:txBody>
      </p:sp>
      <p:sp>
        <p:nvSpPr>
          <p:cNvPr id="16406" name="Text Box 21"/>
          <p:cNvSpPr txBox="1">
            <a:spLocks noChangeArrowheads="1"/>
          </p:cNvSpPr>
          <p:nvPr/>
        </p:nvSpPr>
        <p:spPr bwMode="auto">
          <a:xfrm>
            <a:off x="3779838" y="1125538"/>
            <a:ext cx="692150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5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</p:txBody>
      </p:sp>
      <p:sp>
        <p:nvSpPr>
          <p:cNvPr id="16407" name="Text Box 22"/>
          <p:cNvSpPr txBox="1">
            <a:spLocks noChangeArrowheads="1"/>
          </p:cNvSpPr>
          <p:nvPr/>
        </p:nvSpPr>
        <p:spPr bwMode="auto">
          <a:xfrm>
            <a:off x="4679950" y="1125538"/>
            <a:ext cx="715963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6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  <a:p>
            <a:pPr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08" name="Text Box 23"/>
          <p:cNvSpPr txBox="1">
            <a:spLocks noChangeArrowheads="1"/>
          </p:cNvSpPr>
          <p:nvPr/>
        </p:nvSpPr>
        <p:spPr bwMode="auto">
          <a:xfrm>
            <a:off x="7416800" y="1125538"/>
            <a:ext cx="1116013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9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  <a:p>
            <a:pPr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09" name="Text Box 24"/>
          <p:cNvSpPr txBox="1">
            <a:spLocks noChangeArrowheads="1"/>
          </p:cNvSpPr>
          <p:nvPr/>
        </p:nvSpPr>
        <p:spPr bwMode="auto">
          <a:xfrm>
            <a:off x="6588125" y="1125538"/>
            <a:ext cx="692150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8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</p:txBody>
      </p:sp>
      <p:sp>
        <p:nvSpPr>
          <p:cNvPr id="16410" name="Text Box 25"/>
          <p:cNvSpPr txBox="1">
            <a:spLocks noChangeArrowheads="1"/>
          </p:cNvSpPr>
          <p:nvPr/>
        </p:nvSpPr>
        <p:spPr bwMode="auto">
          <a:xfrm>
            <a:off x="5724525" y="1125538"/>
            <a:ext cx="655638" cy="323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7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</a:p>
          <a:p>
            <a:pPr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11" name="Text Box 26"/>
          <p:cNvSpPr txBox="1">
            <a:spLocks noChangeArrowheads="1"/>
          </p:cNvSpPr>
          <p:nvPr/>
        </p:nvSpPr>
        <p:spPr bwMode="auto">
          <a:xfrm>
            <a:off x="395288" y="1592263"/>
            <a:ext cx="763587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2" name="Text Box 27"/>
          <p:cNvSpPr txBox="1">
            <a:spLocks noChangeArrowheads="1"/>
          </p:cNvSpPr>
          <p:nvPr/>
        </p:nvSpPr>
        <p:spPr bwMode="auto">
          <a:xfrm>
            <a:off x="1258888" y="1592263"/>
            <a:ext cx="765175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3" name="Text Box 28"/>
          <p:cNvSpPr txBox="1">
            <a:spLocks noChangeArrowheads="1"/>
          </p:cNvSpPr>
          <p:nvPr/>
        </p:nvSpPr>
        <p:spPr bwMode="auto">
          <a:xfrm>
            <a:off x="2087563" y="1592263"/>
            <a:ext cx="755650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2916238" y="1592263"/>
            <a:ext cx="755650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5" name="Text Box 30"/>
          <p:cNvSpPr txBox="1">
            <a:spLocks noChangeArrowheads="1"/>
          </p:cNvSpPr>
          <p:nvPr/>
        </p:nvSpPr>
        <p:spPr bwMode="auto">
          <a:xfrm>
            <a:off x="3743325" y="1592263"/>
            <a:ext cx="769938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6" name="Text Box 31"/>
          <p:cNvSpPr txBox="1">
            <a:spLocks noChangeArrowheads="1"/>
          </p:cNvSpPr>
          <p:nvPr/>
        </p:nvSpPr>
        <p:spPr bwMode="auto">
          <a:xfrm>
            <a:off x="4643438" y="1592263"/>
            <a:ext cx="787400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7" name="Text Box 32"/>
          <p:cNvSpPr txBox="1">
            <a:spLocks noChangeArrowheads="1"/>
          </p:cNvSpPr>
          <p:nvPr/>
        </p:nvSpPr>
        <p:spPr bwMode="auto">
          <a:xfrm>
            <a:off x="7416800" y="1592263"/>
            <a:ext cx="1108075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8" name="Text Box 33"/>
          <p:cNvSpPr txBox="1">
            <a:spLocks noChangeArrowheads="1"/>
          </p:cNvSpPr>
          <p:nvPr/>
        </p:nvSpPr>
        <p:spPr bwMode="auto">
          <a:xfrm>
            <a:off x="6551613" y="1592263"/>
            <a:ext cx="793750" cy="3508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19" name="Text Box 34"/>
          <p:cNvSpPr txBox="1">
            <a:spLocks noChangeArrowheads="1"/>
          </p:cNvSpPr>
          <p:nvPr/>
        </p:nvSpPr>
        <p:spPr bwMode="auto">
          <a:xfrm>
            <a:off x="5651500" y="1592263"/>
            <a:ext cx="793750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20" name="Freeform 35"/>
          <p:cNvSpPr>
            <a:spLocks/>
          </p:cNvSpPr>
          <p:nvPr/>
        </p:nvSpPr>
        <p:spPr bwMode="auto">
          <a:xfrm>
            <a:off x="776288" y="1447800"/>
            <a:ext cx="1587" cy="142875"/>
          </a:xfrm>
          <a:custGeom>
            <a:avLst/>
            <a:gdLst>
              <a:gd name="T0" fmla="*/ 0 w 1"/>
              <a:gd name="T1" fmla="*/ 0 h 90"/>
              <a:gd name="T2" fmla="*/ 0 w 1"/>
              <a:gd name="T3" fmla="*/ 2147483647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0" y="9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1" name="Freeform 36"/>
          <p:cNvSpPr>
            <a:spLocks/>
          </p:cNvSpPr>
          <p:nvPr/>
        </p:nvSpPr>
        <p:spPr bwMode="auto">
          <a:xfrm>
            <a:off x="7981950" y="1447800"/>
            <a:ext cx="4763" cy="138113"/>
          </a:xfrm>
          <a:custGeom>
            <a:avLst/>
            <a:gdLst>
              <a:gd name="T0" fmla="*/ 2147483647 w 3"/>
              <a:gd name="T1" fmla="*/ 0 h 87"/>
              <a:gd name="T2" fmla="*/ 0 w 3"/>
              <a:gd name="T3" fmla="*/ 2147483647 h 87"/>
              <a:gd name="T4" fmla="*/ 0 60000 65536"/>
              <a:gd name="T5" fmla="*/ 0 60000 65536"/>
              <a:gd name="T6" fmla="*/ 0 w 3"/>
              <a:gd name="T7" fmla="*/ 0 h 87"/>
              <a:gd name="T8" fmla="*/ 3 w 3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87">
                <a:moveTo>
                  <a:pt x="3" y="0"/>
                </a:moveTo>
                <a:lnTo>
                  <a:pt x="0" y="8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2" name="Freeform 37"/>
          <p:cNvSpPr>
            <a:spLocks/>
          </p:cNvSpPr>
          <p:nvPr/>
        </p:nvSpPr>
        <p:spPr bwMode="auto">
          <a:xfrm>
            <a:off x="6929438" y="1443038"/>
            <a:ext cx="1587" cy="147637"/>
          </a:xfrm>
          <a:custGeom>
            <a:avLst/>
            <a:gdLst>
              <a:gd name="T0" fmla="*/ 0 w 1"/>
              <a:gd name="T1" fmla="*/ 0 h 93"/>
              <a:gd name="T2" fmla="*/ 0 w 1"/>
              <a:gd name="T3" fmla="*/ 2147483647 h 93"/>
              <a:gd name="T4" fmla="*/ 0 60000 65536"/>
              <a:gd name="T5" fmla="*/ 0 60000 65536"/>
              <a:gd name="T6" fmla="*/ 0 w 1"/>
              <a:gd name="T7" fmla="*/ 0 h 93"/>
              <a:gd name="T8" fmla="*/ 1 w 1"/>
              <a:gd name="T9" fmla="*/ 93 h 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3">
                <a:moveTo>
                  <a:pt x="0" y="0"/>
                </a:moveTo>
                <a:lnTo>
                  <a:pt x="0" y="9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3" name="Freeform 38"/>
          <p:cNvSpPr>
            <a:spLocks/>
          </p:cNvSpPr>
          <p:nvPr/>
        </p:nvSpPr>
        <p:spPr bwMode="auto">
          <a:xfrm>
            <a:off x="5572125" y="2019300"/>
            <a:ext cx="3175" cy="104775"/>
          </a:xfrm>
          <a:custGeom>
            <a:avLst/>
            <a:gdLst>
              <a:gd name="T0" fmla="*/ 2147483647 w 2"/>
              <a:gd name="T1" fmla="*/ 0 h 66"/>
              <a:gd name="T2" fmla="*/ 0 w 2"/>
              <a:gd name="T3" fmla="*/ 2147483647 h 66"/>
              <a:gd name="T4" fmla="*/ 0 60000 65536"/>
              <a:gd name="T5" fmla="*/ 0 60000 65536"/>
              <a:gd name="T6" fmla="*/ 0 w 2"/>
              <a:gd name="T7" fmla="*/ 0 h 66"/>
              <a:gd name="T8" fmla="*/ 2 w 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66">
                <a:moveTo>
                  <a:pt x="2" y="0"/>
                </a:moveTo>
                <a:lnTo>
                  <a:pt x="0" y="6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4" name="Freeform 39"/>
          <p:cNvSpPr>
            <a:spLocks/>
          </p:cNvSpPr>
          <p:nvPr/>
        </p:nvSpPr>
        <p:spPr bwMode="auto">
          <a:xfrm>
            <a:off x="6043613" y="1447800"/>
            <a:ext cx="1587" cy="138113"/>
          </a:xfrm>
          <a:custGeom>
            <a:avLst/>
            <a:gdLst>
              <a:gd name="T0" fmla="*/ 0 w 1"/>
              <a:gd name="T1" fmla="*/ 0 h 87"/>
              <a:gd name="T2" fmla="*/ 0 w 1"/>
              <a:gd name="T3" fmla="*/ 2147483647 h 87"/>
              <a:gd name="T4" fmla="*/ 0 60000 65536"/>
              <a:gd name="T5" fmla="*/ 0 60000 65536"/>
              <a:gd name="T6" fmla="*/ 0 w 1"/>
              <a:gd name="T7" fmla="*/ 0 h 87"/>
              <a:gd name="T8" fmla="*/ 1 w 1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7">
                <a:moveTo>
                  <a:pt x="0" y="0"/>
                </a:moveTo>
                <a:lnTo>
                  <a:pt x="0" y="8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5" name="Freeform 40"/>
          <p:cNvSpPr>
            <a:spLocks/>
          </p:cNvSpPr>
          <p:nvPr/>
        </p:nvSpPr>
        <p:spPr bwMode="auto">
          <a:xfrm>
            <a:off x="5033963" y="1447800"/>
            <a:ext cx="4762" cy="138113"/>
          </a:xfrm>
          <a:custGeom>
            <a:avLst/>
            <a:gdLst>
              <a:gd name="T0" fmla="*/ 0 w 3"/>
              <a:gd name="T1" fmla="*/ 0 h 87"/>
              <a:gd name="T2" fmla="*/ 2147483647 w 3"/>
              <a:gd name="T3" fmla="*/ 2147483647 h 87"/>
              <a:gd name="T4" fmla="*/ 0 60000 65536"/>
              <a:gd name="T5" fmla="*/ 0 60000 65536"/>
              <a:gd name="T6" fmla="*/ 0 w 3"/>
              <a:gd name="T7" fmla="*/ 0 h 87"/>
              <a:gd name="T8" fmla="*/ 3 w 3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87">
                <a:moveTo>
                  <a:pt x="0" y="0"/>
                </a:moveTo>
                <a:lnTo>
                  <a:pt x="3" y="8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6" name="Freeform 41"/>
          <p:cNvSpPr>
            <a:spLocks/>
          </p:cNvSpPr>
          <p:nvPr/>
        </p:nvSpPr>
        <p:spPr bwMode="auto">
          <a:xfrm>
            <a:off x="4119563" y="1447800"/>
            <a:ext cx="4762" cy="142875"/>
          </a:xfrm>
          <a:custGeom>
            <a:avLst/>
            <a:gdLst>
              <a:gd name="T0" fmla="*/ 0 w 3"/>
              <a:gd name="T1" fmla="*/ 0 h 90"/>
              <a:gd name="T2" fmla="*/ 2147483647 w 3"/>
              <a:gd name="T3" fmla="*/ 2147483647 h 90"/>
              <a:gd name="T4" fmla="*/ 0 60000 65536"/>
              <a:gd name="T5" fmla="*/ 0 60000 65536"/>
              <a:gd name="T6" fmla="*/ 0 w 3"/>
              <a:gd name="T7" fmla="*/ 0 h 90"/>
              <a:gd name="T8" fmla="*/ 3 w 3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0">
                <a:moveTo>
                  <a:pt x="0" y="0"/>
                </a:moveTo>
                <a:lnTo>
                  <a:pt x="3" y="9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7" name="Freeform 42"/>
          <p:cNvSpPr>
            <a:spLocks/>
          </p:cNvSpPr>
          <p:nvPr/>
        </p:nvSpPr>
        <p:spPr bwMode="auto">
          <a:xfrm>
            <a:off x="3276600" y="1443038"/>
            <a:ext cx="1588" cy="152400"/>
          </a:xfrm>
          <a:custGeom>
            <a:avLst/>
            <a:gdLst>
              <a:gd name="T0" fmla="*/ 0 w 1"/>
              <a:gd name="T1" fmla="*/ 0 h 96"/>
              <a:gd name="T2" fmla="*/ 0 w 1"/>
              <a:gd name="T3" fmla="*/ 2147483647 h 96"/>
              <a:gd name="T4" fmla="*/ 0 60000 65536"/>
              <a:gd name="T5" fmla="*/ 0 60000 65536"/>
              <a:gd name="T6" fmla="*/ 0 w 1"/>
              <a:gd name="T7" fmla="*/ 0 h 96"/>
              <a:gd name="T8" fmla="*/ 1 w 1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6">
                <a:moveTo>
                  <a:pt x="0" y="0"/>
                </a:moveTo>
                <a:lnTo>
                  <a:pt x="0" y="9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8" name="Freeform 43"/>
          <p:cNvSpPr>
            <a:spLocks/>
          </p:cNvSpPr>
          <p:nvPr/>
        </p:nvSpPr>
        <p:spPr bwMode="auto">
          <a:xfrm>
            <a:off x="2466975" y="1447800"/>
            <a:ext cx="1588" cy="138113"/>
          </a:xfrm>
          <a:custGeom>
            <a:avLst/>
            <a:gdLst>
              <a:gd name="T0" fmla="*/ 0 w 1"/>
              <a:gd name="T1" fmla="*/ 0 h 87"/>
              <a:gd name="T2" fmla="*/ 0 w 1"/>
              <a:gd name="T3" fmla="*/ 2147483647 h 87"/>
              <a:gd name="T4" fmla="*/ 0 60000 65536"/>
              <a:gd name="T5" fmla="*/ 0 60000 65536"/>
              <a:gd name="T6" fmla="*/ 0 w 1"/>
              <a:gd name="T7" fmla="*/ 0 h 87"/>
              <a:gd name="T8" fmla="*/ 1 w 1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7">
                <a:moveTo>
                  <a:pt x="0" y="0"/>
                </a:moveTo>
                <a:lnTo>
                  <a:pt x="0" y="8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29" name="Freeform 44"/>
          <p:cNvSpPr>
            <a:spLocks/>
          </p:cNvSpPr>
          <p:nvPr/>
        </p:nvSpPr>
        <p:spPr bwMode="auto">
          <a:xfrm>
            <a:off x="1628775" y="1447800"/>
            <a:ext cx="4763" cy="142875"/>
          </a:xfrm>
          <a:custGeom>
            <a:avLst/>
            <a:gdLst>
              <a:gd name="T0" fmla="*/ 0 w 3"/>
              <a:gd name="T1" fmla="*/ 0 h 90"/>
              <a:gd name="T2" fmla="*/ 2147483647 w 3"/>
              <a:gd name="T3" fmla="*/ 2147483647 h 90"/>
              <a:gd name="T4" fmla="*/ 0 60000 65536"/>
              <a:gd name="T5" fmla="*/ 0 60000 65536"/>
              <a:gd name="T6" fmla="*/ 0 w 3"/>
              <a:gd name="T7" fmla="*/ 0 h 90"/>
              <a:gd name="T8" fmla="*/ 3 w 3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0">
                <a:moveTo>
                  <a:pt x="0" y="0"/>
                </a:moveTo>
                <a:lnTo>
                  <a:pt x="3" y="9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2334" name="_s1045"/>
          <p:cNvSpPr>
            <a:spLocks noChangeArrowheads="1"/>
          </p:cNvSpPr>
          <p:nvPr/>
        </p:nvSpPr>
        <p:spPr bwMode="auto">
          <a:xfrm>
            <a:off x="323850" y="2133600"/>
            <a:ext cx="2592388" cy="228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kumimoji="1" lang="ru-RU" sz="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19</a:t>
            </a:r>
            <a:endParaRPr kumimoji="1" lang="en-US" sz="9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kumimoji="1" lang="en-US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MILLING OF THE cereals, meals and brans in a mill</a:t>
            </a:r>
            <a:endParaRPr kumimoji="1" lang="ru-RU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31" name="Freeform 46"/>
          <p:cNvSpPr>
            <a:spLocks/>
          </p:cNvSpPr>
          <p:nvPr/>
        </p:nvSpPr>
        <p:spPr bwMode="auto">
          <a:xfrm>
            <a:off x="766763" y="2014538"/>
            <a:ext cx="1704975" cy="1587"/>
          </a:xfrm>
          <a:custGeom>
            <a:avLst/>
            <a:gdLst>
              <a:gd name="T0" fmla="*/ 0 w 1074"/>
              <a:gd name="T1" fmla="*/ 0 h 1"/>
              <a:gd name="T2" fmla="*/ 2147483647 w 1074"/>
              <a:gd name="T3" fmla="*/ 0 h 1"/>
              <a:gd name="T4" fmla="*/ 0 60000 65536"/>
              <a:gd name="T5" fmla="*/ 0 60000 65536"/>
              <a:gd name="T6" fmla="*/ 0 w 1074"/>
              <a:gd name="T7" fmla="*/ 0 h 1"/>
              <a:gd name="T8" fmla="*/ 1074 w 10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4" h="1">
                <a:moveTo>
                  <a:pt x="0" y="0"/>
                </a:moveTo>
                <a:lnTo>
                  <a:pt x="107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32" name="Freeform 47"/>
          <p:cNvSpPr>
            <a:spLocks/>
          </p:cNvSpPr>
          <p:nvPr/>
        </p:nvSpPr>
        <p:spPr bwMode="auto">
          <a:xfrm>
            <a:off x="771525" y="1933575"/>
            <a:ext cx="1588" cy="80963"/>
          </a:xfrm>
          <a:custGeom>
            <a:avLst/>
            <a:gdLst>
              <a:gd name="T0" fmla="*/ 0 w 1"/>
              <a:gd name="T1" fmla="*/ 0 h 51"/>
              <a:gd name="T2" fmla="*/ 0 w 1"/>
              <a:gd name="T3" fmla="*/ 2147483647 h 51"/>
              <a:gd name="T4" fmla="*/ 0 60000 65536"/>
              <a:gd name="T5" fmla="*/ 0 60000 65536"/>
              <a:gd name="T6" fmla="*/ 0 w 1"/>
              <a:gd name="T7" fmla="*/ 0 h 51"/>
              <a:gd name="T8" fmla="*/ 1 w 1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1">
                <a:moveTo>
                  <a:pt x="0" y="0"/>
                </a:moveTo>
                <a:lnTo>
                  <a:pt x="0" y="5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33" name="Freeform 48"/>
          <p:cNvSpPr>
            <a:spLocks/>
          </p:cNvSpPr>
          <p:nvPr/>
        </p:nvSpPr>
        <p:spPr bwMode="auto">
          <a:xfrm>
            <a:off x="2466975" y="1933575"/>
            <a:ext cx="4763" cy="85725"/>
          </a:xfrm>
          <a:custGeom>
            <a:avLst/>
            <a:gdLst>
              <a:gd name="T0" fmla="*/ 0 w 3"/>
              <a:gd name="T1" fmla="*/ 0 h 54"/>
              <a:gd name="T2" fmla="*/ 2147483647 w 3"/>
              <a:gd name="T3" fmla="*/ 2147483647 h 54"/>
              <a:gd name="T4" fmla="*/ 0 60000 65536"/>
              <a:gd name="T5" fmla="*/ 0 60000 65536"/>
              <a:gd name="T6" fmla="*/ 0 w 3"/>
              <a:gd name="T7" fmla="*/ 0 h 54"/>
              <a:gd name="T8" fmla="*/ 3 w 3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54">
                <a:moveTo>
                  <a:pt x="0" y="0"/>
                </a:moveTo>
                <a:lnTo>
                  <a:pt x="3" y="5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34" name="Freeform 49"/>
          <p:cNvSpPr>
            <a:spLocks/>
          </p:cNvSpPr>
          <p:nvPr/>
        </p:nvSpPr>
        <p:spPr bwMode="auto">
          <a:xfrm>
            <a:off x="7981950" y="1933575"/>
            <a:ext cx="1588" cy="85725"/>
          </a:xfrm>
          <a:custGeom>
            <a:avLst/>
            <a:gdLst>
              <a:gd name="T0" fmla="*/ 0 w 1"/>
              <a:gd name="T1" fmla="*/ 2147483647 h 54"/>
              <a:gd name="T2" fmla="*/ 0 w 1"/>
              <a:gd name="T3" fmla="*/ 0 h 54"/>
              <a:gd name="T4" fmla="*/ 0 60000 65536"/>
              <a:gd name="T5" fmla="*/ 0 60000 65536"/>
              <a:gd name="T6" fmla="*/ 0 w 1"/>
              <a:gd name="T7" fmla="*/ 0 h 54"/>
              <a:gd name="T8" fmla="*/ 1 w 1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4">
                <a:moveTo>
                  <a:pt x="0" y="54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35" name="Freeform 50"/>
          <p:cNvSpPr>
            <a:spLocks/>
          </p:cNvSpPr>
          <p:nvPr/>
        </p:nvSpPr>
        <p:spPr bwMode="auto">
          <a:xfrm>
            <a:off x="6948488" y="1943100"/>
            <a:ext cx="1587" cy="76200"/>
          </a:xfrm>
          <a:custGeom>
            <a:avLst/>
            <a:gdLst>
              <a:gd name="T0" fmla="*/ 0 w 1"/>
              <a:gd name="T1" fmla="*/ 0 h 48"/>
              <a:gd name="T2" fmla="*/ 0 w 1"/>
              <a:gd name="T3" fmla="*/ 2147483647 h 48"/>
              <a:gd name="T4" fmla="*/ 0 60000 65536"/>
              <a:gd name="T5" fmla="*/ 0 60000 65536"/>
              <a:gd name="T6" fmla="*/ 0 w 1"/>
              <a:gd name="T7" fmla="*/ 0 h 48"/>
              <a:gd name="T8" fmla="*/ 1 w 1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8">
                <a:moveTo>
                  <a:pt x="0" y="0"/>
                </a:moveTo>
                <a:lnTo>
                  <a:pt x="0" y="4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36" name="Freeform 51"/>
          <p:cNvSpPr>
            <a:spLocks/>
          </p:cNvSpPr>
          <p:nvPr/>
        </p:nvSpPr>
        <p:spPr bwMode="auto">
          <a:xfrm>
            <a:off x="4119563" y="1933575"/>
            <a:ext cx="1587" cy="80963"/>
          </a:xfrm>
          <a:custGeom>
            <a:avLst/>
            <a:gdLst>
              <a:gd name="T0" fmla="*/ 0 w 1"/>
              <a:gd name="T1" fmla="*/ 0 h 51"/>
              <a:gd name="T2" fmla="*/ 0 w 1"/>
              <a:gd name="T3" fmla="*/ 2147483647 h 51"/>
              <a:gd name="T4" fmla="*/ 0 60000 65536"/>
              <a:gd name="T5" fmla="*/ 0 60000 65536"/>
              <a:gd name="T6" fmla="*/ 0 w 1"/>
              <a:gd name="T7" fmla="*/ 0 h 51"/>
              <a:gd name="T8" fmla="*/ 1 w 1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1">
                <a:moveTo>
                  <a:pt x="0" y="0"/>
                </a:moveTo>
                <a:lnTo>
                  <a:pt x="0" y="5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37" name="Freeform 52"/>
          <p:cNvSpPr>
            <a:spLocks/>
          </p:cNvSpPr>
          <p:nvPr/>
        </p:nvSpPr>
        <p:spPr bwMode="auto">
          <a:xfrm>
            <a:off x="3286125" y="1933575"/>
            <a:ext cx="1588" cy="76200"/>
          </a:xfrm>
          <a:custGeom>
            <a:avLst/>
            <a:gdLst>
              <a:gd name="T0" fmla="*/ 0 w 1"/>
              <a:gd name="T1" fmla="*/ 0 h 48"/>
              <a:gd name="T2" fmla="*/ 0 w 1"/>
              <a:gd name="T3" fmla="*/ 2147483647 h 48"/>
              <a:gd name="T4" fmla="*/ 0 60000 65536"/>
              <a:gd name="T5" fmla="*/ 0 60000 65536"/>
              <a:gd name="T6" fmla="*/ 0 w 1"/>
              <a:gd name="T7" fmla="*/ 0 h 48"/>
              <a:gd name="T8" fmla="*/ 1 w 1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8">
                <a:moveTo>
                  <a:pt x="0" y="0"/>
                </a:moveTo>
                <a:lnTo>
                  <a:pt x="0" y="4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2342" name="AutoShape 53"/>
          <p:cNvSpPr>
            <a:spLocks noChangeArrowheads="1"/>
          </p:cNvSpPr>
          <p:nvPr/>
        </p:nvSpPr>
        <p:spPr bwMode="auto">
          <a:xfrm>
            <a:off x="3276600" y="2133600"/>
            <a:ext cx="4716463" cy="228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kumimoji="1" lang="ru-RU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bg-BG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kumimoji="1" lang="en-US" sz="900" cap="all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kumimoji="1" lang="en-US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Dosing OF minerals and vitamins and other components with limited content in the formulation</a:t>
            </a:r>
            <a:endParaRPr kumimoji="1" lang="ru-RU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39" name="Freeform 54"/>
          <p:cNvSpPr>
            <a:spLocks/>
          </p:cNvSpPr>
          <p:nvPr/>
        </p:nvSpPr>
        <p:spPr bwMode="auto">
          <a:xfrm>
            <a:off x="1633538" y="1933575"/>
            <a:ext cx="1587" cy="180975"/>
          </a:xfrm>
          <a:custGeom>
            <a:avLst/>
            <a:gdLst>
              <a:gd name="T0" fmla="*/ 0 w 1"/>
              <a:gd name="T1" fmla="*/ 0 h 114"/>
              <a:gd name="T2" fmla="*/ 0 w 1"/>
              <a:gd name="T3" fmla="*/ 2147483647 h 114"/>
              <a:gd name="T4" fmla="*/ 0 60000 65536"/>
              <a:gd name="T5" fmla="*/ 0 60000 65536"/>
              <a:gd name="T6" fmla="*/ 0 w 1"/>
              <a:gd name="T7" fmla="*/ 0 h 114"/>
              <a:gd name="T8" fmla="*/ 1 w 1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40" name="Freeform 55"/>
          <p:cNvSpPr>
            <a:spLocks/>
          </p:cNvSpPr>
          <p:nvPr/>
        </p:nvSpPr>
        <p:spPr bwMode="auto">
          <a:xfrm>
            <a:off x="3286125" y="2019300"/>
            <a:ext cx="4695825" cy="1588"/>
          </a:xfrm>
          <a:custGeom>
            <a:avLst/>
            <a:gdLst>
              <a:gd name="T0" fmla="*/ 0 w 2958"/>
              <a:gd name="T1" fmla="*/ 0 h 1"/>
              <a:gd name="T2" fmla="*/ 2147483647 w 2958"/>
              <a:gd name="T3" fmla="*/ 0 h 1"/>
              <a:gd name="T4" fmla="*/ 0 60000 65536"/>
              <a:gd name="T5" fmla="*/ 0 60000 65536"/>
              <a:gd name="T6" fmla="*/ 0 w 2958"/>
              <a:gd name="T7" fmla="*/ 0 h 1"/>
              <a:gd name="T8" fmla="*/ 2958 w 295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58" h="1">
                <a:moveTo>
                  <a:pt x="0" y="0"/>
                </a:moveTo>
                <a:lnTo>
                  <a:pt x="295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2345" name="_s1059"/>
          <p:cNvSpPr>
            <a:spLocks noChangeArrowheads="1"/>
          </p:cNvSpPr>
          <p:nvPr/>
        </p:nvSpPr>
        <p:spPr bwMode="auto">
          <a:xfrm>
            <a:off x="1403350" y="2565400"/>
            <a:ext cx="4637088" cy="612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6350" algn="in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kumimoji="1" lang="ru-RU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2</a:t>
            </a:r>
            <a:r>
              <a:rPr kumimoji="1" lang="bg-BG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ru-RU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600" b="1" cap="all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kumimoji="1" lang="en-US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Dosing AND MIXING OF COMPONENTS IN A MIXER</a:t>
            </a:r>
            <a:endParaRPr kumimoji="1" lang="bg-BG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42" name="Freeform 57"/>
          <p:cNvSpPr>
            <a:spLocks/>
          </p:cNvSpPr>
          <p:nvPr/>
        </p:nvSpPr>
        <p:spPr bwMode="auto">
          <a:xfrm>
            <a:off x="5562600" y="2355850"/>
            <a:ext cx="1588" cy="101600"/>
          </a:xfrm>
          <a:custGeom>
            <a:avLst/>
            <a:gdLst>
              <a:gd name="T0" fmla="*/ 0 w 1"/>
              <a:gd name="T1" fmla="*/ 0 h 64"/>
              <a:gd name="T2" fmla="*/ 0 w 1"/>
              <a:gd name="T3" fmla="*/ 2147483647 h 64"/>
              <a:gd name="T4" fmla="*/ 0 60000 65536"/>
              <a:gd name="T5" fmla="*/ 0 60000 65536"/>
              <a:gd name="T6" fmla="*/ 0 w 1"/>
              <a:gd name="T7" fmla="*/ 0 h 64"/>
              <a:gd name="T8" fmla="*/ 1 w 1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4">
                <a:moveTo>
                  <a:pt x="0" y="0"/>
                </a:moveTo>
                <a:lnTo>
                  <a:pt x="0" y="6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43" name="Freeform 58"/>
          <p:cNvSpPr>
            <a:spLocks/>
          </p:cNvSpPr>
          <p:nvPr/>
        </p:nvSpPr>
        <p:spPr bwMode="auto">
          <a:xfrm>
            <a:off x="1612900" y="2457450"/>
            <a:ext cx="3949700" cy="1588"/>
          </a:xfrm>
          <a:custGeom>
            <a:avLst/>
            <a:gdLst>
              <a:gd name="T0" fmla="*/ 0 w 2488"/>
              <a:gd name="T1" fmla="*/ 0 h 1"/>
              <a:gd name="T2" fmla="*/ 2147483647 w 2488"/>
              <a:gd name="T3" fmla="*/ 0 h 1"/>
              <a:gd name="T4" fmla="*/ 0 60000 65536"/>
              <a:gd name="T5" fmla="*/ 0 60000 65536"/>
              <a:gd name="T6" fmla="*/ 0 w 2488"/>
              <a:gd name="T7" fmla="*/ 0 h 1"/>
              <a:gd name="T8" fmla="*/ 2488 w 24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88" h="1">
                <a:moveTo>
                  <a:pt x="0" y="0"/>
                </a:moveTo>
                <a:lnTo>
                  <a:pt x="248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44" name="Freeform 59"/>
          <p:cNvSpPr>
            <a:spLocks/>
          </p:cNvSpPr>
          <p:nvPr/>
        </p:nvSpPr>
        <p:spPr bwMode="auto">
          <a:xfrm>
            <a:off x="1612900" y="2362200"/>
            <a:ext cx="1588" cy="95250"/>
          </a:xfrm>
          <a:custGeom>
            <a:avLst/>
            <a:gdLst>
              <a:gd name="T0" fmla="*/ 0 w 1"/>
              <a:gd name="T1" fmla="*/ 0 h 60"/>
              <a:gd name="T2" fmla="*/ 0 w 1"/>
              <a:gd name="T3" fmla="*/ 2147483647 h 60"/>
              <a:gd name="T4" fmla="*/ 0 60000 65536"/>
              <a:gd name="T5" fmla="*/ 0 60000 65536"/>
              <a:gd name="T6" fmla="*/ 0 w 1"/>
              <a:gd name="T7" fmla="*/ 0 h 60"/>
              <a:gd name="T8" fmla="*/ 1 w 1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">
                <a:moveTo>
                  <a:pt x="0" y="0"/>
                </a:moveTo>
                <a:lnTo>
                  <a:pt x="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2349" name="AutoShape 60"/>
          <p:cNvSpPr>
            <a:spLocks noChangeArrowheads="1"/>
          </p:cNvSpPr>
          <p:nvPr/>
        </p:nvSpPr>
        <p:spPr bwMode="auto">
          <a:xfrm>
            <a:off x="2376488" y="3321050"/>
            <a:ext cx="2700337" cy="228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kumimoji="1" lang="ru-RU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22</a:t>
            </a:r>
            <a:endParaRPr kumimoji="1" lang="en-US" sz="900" cap="all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kumimoji="1" lang="en-GB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TRANSPORT WITH unloading auger</a:t>
            </a:r>
            <a:endParaRPr kumimoji="1" lang="ru-RU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46" name="Freeform 61"/>
          <p:cNvSpPr>
            <a:spLocks/>
          </p:cNvSpPr>
          <p:nvPr/>
        </p:nvSpPr>
        <p:spPr bwMode="auto">
          <a:xfrm>
            <a:off x="3743325" y="2457450"/>
            <a:ext cx="0" cy="114300"/>
          </a:xfrm>
          <a:custGeom>
            <a:avLst/>
            <a:gdLst>
              <a:gd name="T0" fmla="*/ 0 w 1"/>
              <a:gd name="T1" fmla="*/ 0 h 180"/>
              <a:gd name="T2" fmla="*/ 0 w 1"/>
              <a:gd name="T3" fmla="*/ 2147483647 h 180"/>
              <a:gd name="T4" fmla="*/ 0 60000 65536"/>
              <a:gd name="T5" fmla="*/ 0 60000 65536"/>
              <a:gd name="T6" fmla="*/ 0 w 1"/>
              <a:gd name="T7" fmla="*/ 0 h 180"/>
              <a:gd name="T8" fmla="*/ 0 w 1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0">
                <a:moveTo>
                  <a:pt x="0" y="0"/>
                </a:moveTo>
                <a:lnTo>
                  <a:pt x="0" y="18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47" name="Text Box 62"/>
          <p:cNvSpPr txBox="1">
            <a:spLocks noChangeArrowheads="1"/>
          </p:cNvSpPr>
          <p:nvPr/>
        </p:nvSpPr>
        <p:spPr bwMode="auto">
          <a:xfrm>
            <a:off x="2339975" y="4329113"/>
            <a:ext cx="2838450" cy="304800"/>
          </a:xfrm>
          <a:prstGeom prst="rect">
            <a:avLst/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# 25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en-GB" sz="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STORING OF QUALITITATIVE FINISHED PRODUCTS</a:t>
            </a: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48" name="Freeform 63"/>
          <p:cNvSpPr>
            <a:spLocks/>
          </p:cNvSpPr>
          <p:nvPr/>
        </p:nvSpPr>
        <p:spPr bwMode="auto">
          <a:xfrm>
            <a:off x="3048000" y="4210050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60000 65536"/>
              <a:gd name="T5" fmla="*/ 0 60000 65536"/>
              <a:gd name="T6" fmla="*/ 0 w 1"/>
              <a:gd name="T7" fmla="*/ 0 h 76"/>
              <a:gd name="T8" fmla="*/ 1 w 1"/>
              <a:gd name="T9" fmla="*/ 76 h 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">
                <a:moveTo>
                  <a:pt x="0" y="0"/>
                </a:moveTo>
                <a:lnTo>
                  <a:pt x="0" y="7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49" name="Freeform 64"/>
          <p:cNvSpPr>
            <a:spLocks/>
          </p:cNvSpPr>
          <p:nvPr/>
        </p:nvSpPr>
        <p:spPr bwMode="auto">
          <a:xfrm>
            <a:off x="3727450" y="3175000"/>
            <a:ext cx="1588" cy="133350"/>
          </a:xfrm>
          <a:custGeom>
            <a:avLst/>
            <a:gdLst>
              <a:gd name="T0" fmla="*/ 0 w 1"/>
              <a:gd name="T1" fmla="*/ 0 h 84"/>
              <a:gd name="T2" fmla="*/ 0 w 1"/>
              <a:gd name="T3" fmla="*/ 2147483647 h 84"/>
              <a:gd name="T4" fmla="*/ 0 60000 65536"/>
              <a:gd name="T5" fmla="*/ 0 60000 65536"/>
              <a:gd name="T6" fmla="*/ 0 w 1"/>
              <a:gd name="T7" fmla="*/ 0 h 84"/>
              <a:gd name="T8" fmla="*/ 1 w 1"/>
              <a:gd name="T9" fmla="*/ 84 h 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4">
                <a:moveTo>
                  <a:pt x="0" y="0"/>
                </a:moveTo>
                <a:lnTo>
                  <a:pt x="0" y="8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50" name="Text Box 65"/>
          <p:cNvSpPr txBox="1">
            <a:spLocks noChangeArrowheads="1"/>
          </p:cNvSpPr>
          <p:nvPr/>
        </p:nvSpPr>
        <p:spPr bwMode="auto">
          <a:xfrm>
            <a:off x="7704138" y="4329113"/>
            <a:ext cx="692150" cy="3429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kumimoji="1" lang="bg-BG" sz="600">
              <a:latin typeface="Times New Roman" pitchFamily="18" charset="0"/>
            </a:endParaRPr>
          </a:p>
          <a:p>
            <a:pPr eaLnBrk="0" hangingPunct="0"/>
            <a:r>
              <a:rPr kumimoji="1" lang="en-US" sz="600">
                <a:latin typeface="Times New Roman" pitchFamily="18" charset="0"/>
                <a:cs typeface="Times New Roman" pitchFamily="18" charset="0"/>
              </a:rPr>
              <a:t>PACKAGES</a:t>
            </a:r>
            <a:endParaRPr kumimoji="1" lang="en-US" sz="900">
              <a:latin typeface="Times New Roman" pitchFamily="18" charset="0"/>
            </a:endParaRPr>
          </a:p>
          <a:p>
            <a:pPr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51" name="Text Box 66"/>
          <p:cNvSpPr txBox="1">
            <a:spLocks noChangeArrowheads="1"/>
          </p:cNvSpPr>
          <p:nvPr/>
        </p:nvSpPr>
        <p:spPr bwMode="auto">
          <a:xfrm>
            <a:off x="6696075" y="4329113"/>
            <a:ext cx="69215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bg-BG" sz="600" b="1">
                <a:latin typeface="Times New Roman" pitchFamily="18" charset="0"/>
                <a:cs typeface="Times New Roman" pitchFamily="18" charset="0"/>
              </a:rPr>
              <a:t>27</a:t>
            </a:r>
            <a:endParaRPr kumimoji="1" lang="en-US" sz="900">
              <a:latin typeface="Times New Roman" pitchFamily="18" charset="0"/>
            </a:endParaRPr>
          </a:p>
          <a:p>
            <a:pPr algn="l" eaLnBrk="0" hangingPunct="0"/>
            <a:r>
              <a:rPr kumimoji="1" lang="en-US" sz="600" b="1">
                <a:latin typeface="Times New Roman" pitchFamily="18" charset="0"/>
                <a:cs typeface="Times New Roman" pitchFamily="18" charset="0"/>
              </a:rPr>
              <a:t>RECEIVING</a:t>
            </a:r>
            <a:endParaRPr kumimoji="1" lang="en-US" sz="900">
              <a:latin typeface="Times New Roman" pitchFamily="18" charset="0"/>
            </a:endParaRPr>
          </a:p>
          <a:p>
            <a:pPr algn="l"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52" name="Freeform 67"/>
          <p:cNvSpPr>
            <a:spLocks/>
          </p:cNvSpPr>
          <p:nvPr/>
        </p:nvSpPr>
        <p:spPr bwMode="auto">
          <a:xfrm>
            <a:off x="7378700" y="4514850"/>
            <a:ext cx="317500" cy="1588"/>
          </a:xfrm>
          <a:custGeom>
            <a:avLst/>
            <a:gdLst>
              <a:gd name="T0" fmla="*/ 0 w 200"/>
              <a:gd name="T1" fmla="*/ 0 h 1"/>
              <a:gd name="T2" fmla="*/ 2147483647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53" name="Freeform 68"/>
          <p:cNvSpPr>
            <a:spLocks/>
          </p:cNvSpPr>
          <p:nvPr/>
        </p:nvSpPr>
        <p:spPr bwMode="auto">
          <a:xfrm>
            <a:off x="6369050" y="4508500"/>
            <a:ext cx="317500" cy="1588"/>
          </a:xfrm>
          <a:custGeom>
            <a:avLst/>
            <a:gdLst>
              <a:gd name="T0" fmla="*/ 0 w 200"/>
              <a:gd name="T1" fmla="*/ 0 h 1"/>
              <a:gd name="T2" fmla="*/ 2147483647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54" name="Freeform 69"/>
          <p:cNvSpPr>
            <a:spLocks/>
          </p:cNvSpPr>
          <p:nvPr/>
        </p:nvSpPr>
        <p:spPr bwMode="auto">
          <a:xfrm>
            <a:off x="5175250" y="4483100"/>
            <a:ext cx="387350" cy="1588"/>
          </a:xfrm>
          <a:custGeom>
            <a:avLst/>
            <a:gdLst>
              <a:gd name="T0" fmla="*/ 0 w 244"/>
              <a:gd name="T1" fmla="*/ 0 h 1"/>
              <a:gd name="T2" fmla="*/ 2147483647 w 244"/>
              <a:gd name="T3" fmla="*/ 0 h 1"/>
              <a:gd name="T4" fmla="*/ 0 60000 65536"/>
              <a:gd name="T5" fmla="*/ 0 60000 65536"/>
              <a:gd name="T6" fmla="*/ 0 w 244"/>
              <a:gd name="T7" fmla="*/ 0 h 1"/>
              <a:gd name="T8" fmla="*/ 244 w 2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" h="1">
                <a:moveTo>
                  <a:pt x="0" y="0"/>
                </a:moveTo>
                <a:lnTo>
                  <a:pt x="2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55" name="Freeform 70"/>
          <p:cNvSpPr>
            <a:spLocks/>
          </p:cNvSpPr>
          <p:nvPr/>
        </p:nvSpPr>
        <p:spPr bwMode="auto">
          <a:xfrm>
            <a:off x="3048000" y="3549650"/>
            <a:ext cx="1588" cy="127000"/>
          </a:xfrm>
          <a:custGeom>
            <a:avLst/>
            <a:gdLst>
              <a:gd name="T0" fmla="*/ 0 w 1"/>
              <a:gd name="T1" fmla="*/ 0 h 80"/>
              <a:gd name="T2" fmla="*/ 0 w 1"/>
              <a:gd name="T3" fmla="*/ 2147483647 h 80"/>
              <a:gd name="T4" fmla="*/ 0 60000 65536"/>
              <a:gd name="T5" fmla="*/ 0 60000 65536"/>
              <a:gd name="T6" fmla="*/ 0 w 1"/>
              <a:gd name="T7" fmla="*/ 0 h 80"/>
              <a:gd name="T8" fmla="*/ 1 w 1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0">
                <a:moveTo>
                  <a:pt x="0" y="0"/>
                </a:moveTo>
                <a:lnTo>
                  <a:pt x="0" y="8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56" name="Freeform 71"/>
          <p:cNvSpPr>
            <a:spLocks/>
          </p:cNvSpPr>
          <p:nvPr/>
        </p:nvSpPr>
        <p:spPr bwMode="auto">
          <a:xfrm>
            <a:off x="4464050" y="3549650"/>
            <a:ext cx="1588" cy="139700"/>
          </a:xfrm>
          <a:custGeom>
            <a:avLst/>
            <a:gdLst>
              <a:gd name="T0" fmla="*/ 0 w 1"/>
              <a:gd name="T1" fmla="*/ 0 h 88"/>
              <a:gd name="T2" fmla="*/ 0 w 1"/>
              <a:gd name="T3" fmla="*/ 2147483647 h 88"/>
              <a:gd name="T4" fmla="*/ 0 60000 65536"/>
              <a:gd name="T5" fmla="*/ 0 60000 65536"/>
              <a:gd name="T6" fmla="*/ 0 w 1"/>
              <a:gd name="T7" fmla="*/ 0 h 88"/>
              <a:gd name="T8" fmla="*/ 1 w 1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8">
                <a:moveTo>
                  <a:pt x="0" y="0"/>
                </a:moveTo>
                <a:lnTo>
                  <a:pt x="0" y="8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57" name="Freeform 72"/>
          <p:cNvSpPr>
            <a:spLocks/>
          </p:cNvSpPr>
          <p:nvPr/>
        </p:nvSpPr>
        <p:spPr bwMode="auto">
          <a:xfrm>
            <a:off x="2171700" y="4483100"/>
            <a:ext cx="165100" cy="1588"/>
          </a:xfrm>
          <a:custGeom>
            <a:avLst/>
            <a:gdLst>
              <a:gd name="T0" fmla="*/ 0 w 104"/>
              <a:gd name="T1" fmla="*/ 0 h 1"/>
              <a:gd name="T2" fmla="*/ 2147483647 w 104"/>
              <a:gd name="T3" fmla="*/ 0 h 1"/>
              <a:gd name="T4" fmla="*/ 0 60000 65536"/>
              <a:gd name="T5" fmla="*/ 0 60000 65536"/>
              <a:gd name="T6" fmla="*/ 0 w 104"/>
              <a:gd name="T7" fmla="*/ 0 h 1"/>
              <a:gd name="T8" fmla="*/ 104 w 10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" h="1">
                <a:moveTo>
                  <a:pt x="0" y="0"/>
                </a:moveTo>
                <a:lnTo>
                  <a:pt x="10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58" name="Freeform 73"/>
          <p:cNvSpPr>
            <a:spLocks/>
          </p:cNvSpPr>
          <p:nvPr/>
        </p:nvSpPr>
        <p:spPr bwMode="auto">
          <a:xfrm>
            <a:off x="179388" y="4473575"/>
            <a:ext cx="260350" cy="0"/>
          </a:xfrm>
          <a:custGeom>
            <a:avLst/>
            <a:gdLst>
              <a:gd name="T0" fmla="*/ 0 w 410"/>
              <a:gd name="T1" fmla="*/ 0 h 1"/>
              <a:gd name="T2" fmla="*/ 2147483647 w 410"/>
              <a:gd name="T3" fmla="*/ 0 h 1"/>
              <a:gd name="T4" fmla="*/ 0 60000 65536"/>
              <a:gd name="T5" fmla="*/ 0 60000 65536"/>
              <a:gd name="T6" fmla="*/ 0 w 410"/>
              <a:gd name="T7" fmla="*/ 0 h 1"/>
              <a:gd name="T8" fmla="*/ 410 w 410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0" h="1">
                <a:moveTo>
                  <a:pt x="0" y="0"/>
                </a:moveTo>
                <a:lnTo>
                  <a:pt x="41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2363" name="AutoShape 74"/>
          <p:cNvSpPr>
            <a:spLocks noChangeArrowheads="1"/>
          </p:cNvSpPr>
          <p:nvPr/>
        </p:nvSpPr>
        <p:spPr bwMode="auto">
          <a:xfrm>
            <a:off x="2376488" y="3681413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kumimoji="1" lang="ru-RU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2</a:t>
            </a:r>
            <a:r>
              <a:rPr kumimoji="1" lang="bg-BG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1" lang="en-US" sz="900" cap="all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kumimoji="1" lang="en-US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Dosing of finished products in sales packages, weighing scales and </a:t>
            </a:r>
            <a:r>
              <a:rPr kumimoji="1" lang="en-US" sz="600" b="1" cap="all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endParaRPr kumimoji="1" lang="en-US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364" name="AutoShape 75"/>
          <p:cNvSpPr>
            <a:spLocks noChangeArrowheads="1"/>
          </p:cNvSpPr>
          <p:nvPr/>
        </p:nvSpPr>
        <p:spPr bwMode="auto">
          <a:xfrm>
            <a:off x="3779838" y="3681413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kumimoji="1" lang="ru-RU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bg-BG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kumimoji="1" lang="en-US" sz="900" cap="all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kumimoji="1" lang="en-US" sz="600" b="1" cap="all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Manual dosing of finished products into consumer packages, weighing scales and </a:t>
            </a:r>
            <a:r>
              <a:rPr kumimoji="1" lang="en-US" sz="600" b="1" cap="all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endParaRPr kumimoji="1" lang="en-US" sz="2400" cap="all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61" name="Text Box 76"/>
          <p:cNvSpPr txBox="1">
            <a:spLocks noChangeArrowheads="1"/>
          </p:cNvSpPr>
          <p:nvPr/>
        </p:nvSpPr>
        <p:spPr bwMode="auto">
          <a:xfrm>
            <a:off x="5580063" y="4329113"/>
            <a:ext cx="792162" cy="342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1" lang="ru-RU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kumimoji="1" lang="bg-BG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sz="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kumimoji="1" lang="en-US" sz="90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/>
            <a:endParaRPr kumimoji="1"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462" name="Freeform 77"/>
          <p:cNvSpPr>
            <a:spLocks/>
          </p:cNvSpPr>
          <p:nvPr/>
        </p:nvSpPr>
        <p:spPr bwMode="auto">
          <a:xfrm>
            <a:off x="5033963" y="1938338"/>
            <a:ext cx="1587" cy="80962"/>
          </a:xfrm>
          <a:custGeom>
            <a:avLst/>
            <a:gdLst>
              <a:gd name="T0" fmla="*/ 0 w 1"/>
              <a:gd name="T1" fmla="*/ 0 h 51"/>
              <a:gd name="T2" fmla="*/ 0 w 1"/>
              <a:gd name="T3" fmla="*/ 2147483647 h 51"/>
              <a:gd name="T4" fmla="*/ 0 60000 65536"/>
              <a:gd name="T5" fmla="*/ 0 60000 65536"/>
              <a:gd name="T6" fmla="*/ 0 w 1"/>
              <a:gd name="T7" fmla="*/ 0 h 51"/>
              <a:gd name="T8" fmla="*/ 1 w 1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1">
                <a:moveTo>
                  <a:pt x="0" y="0"/>
                </a:moveTo>
                <a:lnTo>
                  <a:pt x="0" y="5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63" name="Freeform 78"/>
          <p:cNvSpPr>
            <a:spLocks/>
          </p:cNvSpPr>
          <p:nvPr/>
        </p:nvSpPr>
        <p:spPr bwMode="auto">
          <a:xfrm>
            <a:off x="4464050" y="4210050"/>
            <a:ext cx="1588" cy="114300"/>
          </a:xfrm>
          <a:custGeom>
            <a:avLst/>
            <a:gdLst>
              <a:gd name="T0" fmla="*/ 0 w 1"/>
              <a:gd name="T1" fmla="*/ 0 h 72"/>
              <a:gd name="T2" fmla="*/ 0 w 1"/>
              <a:gd name="T3" fmla="*/ 2147483647 h 72"/>
              <a:gd name="T4" fmla="*/ 0 60000 65536"/>
              <a:gd name="T5" fmla="*/ 0 60000 65536"/>
              <a:gd name="T6" fmla="*/ 0 w 1"/>
              <a:gd name="T7" fmla="*/ 0 h 72"/>
              <a:gd name="T8" fmla="*/ 1 w 1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2">
                <a:moveTo>
                  <a:pt x="0" y="0"/>
                </a:moveTo>
                <a:lnTo>
                  <a:pt x="0" y="7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16464" name="Rectangle 79"/>
          <p:cNvSpPr>
            <a:spLocks noChangeArrowheads="1"/>
          </p:cNvSpPr>
          <p:nvPr/>
        </p:nvSpPr>
        <p:spPr bwMode="auto">
          <a:xfrm>
            <a:off x="0" y="-5619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16465" name="Rectangle 80"/>
          <p:cNvSpPr>
            <a:spLocks noChangeArrowheads="1"/>
          </p:cNvSpPr>
          <p:nvPr/>
        </p:nvSpPr>
        <p:spPr bwMode="auto">
          <a:xfrm>
            <a:off x="4479925" y="2698750"/>
            <a:ext cx="1841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 eaLnBrk="0" hangingPunct="0"/>
            <a:br>
              <a:rPr kumimoji="1" lang="en-US" sz="2400">
                <a:latin typeface="Times New Roman" pitchFamily="18" charset="0"/>
              </a:rPr>
            </a:br>
            <a:endParaRPr kumimoji="1" lang="en-US" sz="2400">
              <a:latin typeface="Times New Roman" pitchFamily="18" charset="0"/>
            </a:endParaRPr>
          </a:p>
          <a:p>
            <a:pPr algn="l" eaLnBrk="0" hangingPunct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466" name="Freeform 81"/>
          <p:cNvSpPr>
            <a:spLocks/>
          </p:cNvSpPr>
          <p:nvPr/>
        </p:nvSpPr>
        <p:spPr bwMode="auto">
          <a:xfrm>
            <a:off x="6057900" y="1936750"/>
            <a:ext cx="1588" cy="82550"/>
          </a:xfrm>
          <a:custGeom>
            <a:avLst/>
            <a:gdLst>
              <a:gd name="T0" fmla="*/ 0 w 1"/>
              <a:gd name="T1" fmla="*/ 0 h 52"/>
              <a:gd name="T2" fmla="*/ 0 w 1"/>
              <a:gd name="T3" fmla="*/ 2147483647 h 52"/>
              <a:gd name="T4" fmla="*/ 0 60000 65536"/>
              <a:gd name="T5" fmla="*/ 0 60000 65536"/>
              <a:gd name="T6" fmla="*/ 0 w 1"/>
              <a:gd name="T7" fmla="*/ 0 h 52"/>
              <a:gd name="T8" fmla="*/ 1 w 1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">
                <a:moveTo>
                  <a:pt x="0" y="0"/>
                </a:moveTo>
                <a:lnTo>
                  <a:pt x="0" y="5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6467" name="Rectangle 82"/>
          <p:cNvSpPr>
            <a:spLocks noChangeArrowheads="1"/>
          </p:cNvSpPr>
          <p:nvPr/>
        </p:nvSpPr>
        <p:spPr bwMode="auto">
          <a:xfrm>
            <a:off x="576263" y="4292600"/>
            <a:ext cx="1457325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ru-RU" sz="600" b="1">
                <a:solidFill>
                  <a:srgbClr val="6709F1"/>
                </a:solidFill>
                <a:latin typeface="Times New Roman" pitchFamily="18" charset="0"/>
              </a:rPr>
              <a:t># 26 </a:t>
            </a:r>
          </a:p>
          <a:p>
            <a:r>
              <a:rPr kumimoji="1" lang="en-US" sz="600" b="1">
                <a:solidFill>
                  <a:srgbClr val="6709F1"/>
                </a:solidFill>
                <a:latin typeface="Times New Roman" pitchFamily="18" charset="0"/>
              </a:rPr>
              <a:t>EXPEDITION AND DISTRIBUTION</a:t>
            </a:r>
          </a:p>
          <a:p>
            <a:r>
              <a:rPr kumimoji="1" lang="en-US" sz="600" b="1">
                <a:solidFill>
                  <a:srgbClr val="6709F1"/>
                </a:solidFill>
                <a:latin typeface="Times New Roman" pitchFamily="18" charset="0"/>
              </a:rPr>
              <a:t>OF FINISHED PRODUCTS</a:t>
            </a:r>
          </a:p>
        </p:txBody>
      </p:sp>
      <p:pic>
        <p:nvPicPr>
          <p:cNvPr id="16468" name="Picture 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3249613"/>
            <a:ext cx="1163638" cy="873125"/>
          </a:xfrm>
          <a:noFill/>
        </p:spPr>
      </p:pic>
      <p:pic>
        <p:nvPicPr>
          <p:cNvPr id="16469" name="Picture 8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2457450"/>
            <a:ext cx="847725" cy="847725"/>
          </a:xfrm>
          <a:noFill/>
        </p:spPr>
      </p:pic>
      <p:pic>
        <p:nvPicPr>
          <p:cNvPr id="16470" name="Picture 8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2744788"/>
            <a:ext cx="1524000" cy="1333500"/>
          </a:xfrm>
          <a:noFill/>
        </p:spPr>
      </p:pic>
      <p:pic>
        <p:nvPicPr>
          <p:cNvPr id="16471" name="Picture 9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64163" y="3105150"/>
            <a:ext cx="1282700" cy="960438"/>
          </a:xfrm>
          <a:noFill/>
        </p:spPr>
      </p:pic>
      <p:pic>
        <p:nvPicPr>
          <p:cNvPr id="16472" name="Picture 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338" y="4833938"/>
            <a:ext cx="3240087" cy="163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473" name="Picture 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7425" y="5876925"/>
            <a:ext cx="1223963" cy="817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6474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836613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  <p:sp>
        <p:nvSpPr>
          <p:cNvPr id="12379" name="Rectangle 193"/>
          <p:cNvSpPr>
            <a:spLocks noChangeArrowheads="1"/>
          </p:cNvSpPr>
          <p:nvPr/>
        </p:nvSpPr>
        <p:spPr bwMode="auto">
          <a:xfrm>
            <a:off x="4824413" y="5208588"/>
            <a:ext cx="3924300" cy="922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en-US" sz="1800" b="1" dirty="0">
                <a:solidFill>
                  <a:srgbClr val="000000"/>
                </a:solidFill>
                <a:latin typeface="+mj-lt"/>
              </a:rPr>
              <a:t>An exemplary a flow</a:t>
            </a:r>
            <a:r>
              <a:rPr kumimoji="1" lang="bg-BG" sz="1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en-US" sz="1800" b="1" dirty="0">
                <a:solidFill>
                  <a:srgbClr val="000000"/>
                </a:solidFill>
                <a:latin typeface="+mj-lt"/>
              </a:rPr>
              <a:t>diagram for production of mixed feed for farm and domestic animals</a:t>
            </a:r>
            <a:endParaRPr kumimoji="1" lang="en-US" sz="1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D73B3-7EA8-45EA-998E-4C41D6967A1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7411" name="Picture 6" descr="GDL aplic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" contrast="6000"/>
          </a:blip>
          <a:srcRect/>
          <a:stretch>
            <a:fillRect/>
          </a:stretch>
        </p:blipFill>
        <p:spPr>
          <a:xfrm>
            <a:off x="0" y="0"/>
            <a:ext cx="2735263" cy="1766888"/>
          </a:xfrm>
          <a:noFill/>
        </p:spPr>
      </p:pic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1908175" y="0"/>
            <a:ext cx="7235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b"/>
          <a:lstStyle/>
          <a:p>
            <a:pPr>
              <a:lnSpc>
                <a:spcPct val="80000"/>
              </a:lnSpc>
              <a:defRPr/>
            </a:pPr>
            <a:endParaRPr lang="bg-BG" sz="1800" b="1">
              <a:solidFill>
                <a:srgbClr val="E88A1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3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4388" y="0"/>
            <a:ext cx="1979612" cy="1516063"/>
          </a:xfrm>
          <a:noFill/>
        </p:spPr>
      </p:pic>
      <p:sp>
        <p:nvSpPr>
          <p:cNvPr id="17414" name="Rectangle 26"/>
          <p:cNvSpPr>
            <a:spLocks noGrp="1" noChangeArrowheads="1"/>
          </p:cNvSpPr>
          <p:nvPr>
            <p:ph type="title"/>
          </p:nvPr>
        </p:nvSpPr>
        <p:spPr>
          <a:xfrm>
            <a:off x="2592388" y="296863"/>
            <a:ext cx="482441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0" y="1736812"/>
            <a:ext cx="9144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600" b="1" dirty="0">
                <a:solidFill>
                  <a:schemeClr val="bg2"/>
                </a:solidFill>
                <a:latin typeface="Century Gothic" pitchFamily="34" charset="0"/>
              </a:rPr>
              <a:t>3 . </a:t>
            </a:r>
            <a:r>
              <a:rPr lang="en-US" sz="1600" b="1" dirty="0">
                <a:solidFill>
                  <a:schemeClr val="bg2"/>
                </a:solidFill>
                <a:latin typeface="Century Gothic" pitchFamily="34" charset="0"/>
              </a:rPr>
              <a:t>Requirements for acceptance of raw materials</a:t>
            </a:r>
            <a:endParaRPr lang="bg-BG" sz="1600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Characteristics and control of suppliers;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3-3-1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Internal monitoring program for the control of raw materials;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3-2-2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Program for raw material suppliers;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3-3-1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Guidelines for adoption of raw materials;</a:t>
            </a:r>
            <a:endParaRPr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3-3-1 </a:t>
            </a:r>
            <a:r>
              <a:rPr lang="en-GB" sz="1400" dirty="0">
                <a:solidFill>
                  <a:schemeClr val="bg2"/>
                </a:solidFill>
                <a:latin typeface="Century Gothic" pitchFamily="34" charset="0"/>
              </a:rPr>
              <a:t>Checklist of raw materials;</a:t>
            </a:r>
            <a:endParaRPr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3-3-2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 Journal for incoming raw materials;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3-3-3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 Journal for supplementary commodities;</a:t>
            </a:r>
            <a:endParaRPr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3-3-4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Technological specification or standards for the food production;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3-3-5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 Quality Certificates for the additional raw materials and auxiliary materials;</a:t>
            </a:r>
            <a:endParaRPr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ru-RU" sz="1600" b="1" dirty="0">
                <a:solidFill>
                  <a:schemeClr val="bg2"/>
                </a:solidFill>
                <a:latin typeface="Century Gothic" pitchFamily="34" charset="0"/>
              </a:rPr>
              <a:t>4 . </a:t>
            </a:r>
            <a:r>
              <a:rPr lang="en-US" sz="1600" b="1" dirty="0">
                <a:solidFill>
                  <a:schemeClr val="bg2"/>
                </a:solidFill>
                <a:latin typeface="Century Gothic" pitchFamily="34" charset="0"/>
              </a:rPr>
              <a:t>Control of food and beverages contamination</a:t>
            </a:r>
            <a:endParaRPr lang="ru-RU" sz="1600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3-4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Prevention of foreign substances and toxic compounds;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3-4-1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Instructions for use and storage of chemicals and the cleaning and disinfections’ preparations;</a:t>
            </a: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3-4-1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The list of medications for cleaning and disinfection;</a:t>
            </a:r>
            <a:endParaRPr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3-4-2 </a:t>
            </a: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Quality certificates of medications for cleaning and disinfection.</a:t>
            </a:r>
            <a:endParaRPr lang="ru-RU" sz="1400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46224-B8AF-49EA-80E1-9416EECDDD0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8436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858963" cy="935038"/>
          </a:xfrm>
          <a:noFill/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1304925"/>
            <a:ext cx="9144000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bg2"/>
                </a:solidFill>
                <a:latin typeface="Century Gothic" pitchFamily="34" charset="0"/>
              </a:rPr>
              <a:t>5. </a:t>
            </a:r>
            <a:r>
              <a:rPr lang="en-US" b="1" dirty="0">
                <a:solidFill>
                  <a:schemeClr val="bg2"/>
                </a:solidFill>
                <a:latin typeface="Century Gothic" pitchFamily="34" charset="0"/>
              </a:rPr>
              <a:t>Proper packaging, labeling and safe storage of toxic compounds</a:t>
            </a:r>
            <a:endParaRPr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ru-RU" sz="1600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 Marking, storage and use of chemicals and toxic substances;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3-5-1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 Labeling, rules for safe storage and use of chemical compounds;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3-5-1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Use of toxic chemicals and compounds;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3-5-2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Safety instructions when using cleaning agents and disinfectants;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3-5-1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Checklist of labeling, safe storage and use of chemicals;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3-5-2 ≡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 3-4-1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The list of cleaning and disinfection preparations;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3-5-3 ≡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3-4-2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Quality certificates of products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for cleaning and disinfection;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3-5-4 </a:t>
            </a:r>
            <a:endParaRPr lang="en-US" sz="16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Permission to use of chemicals, toxic compounds, </a:t>
            </a:r>
          </a:p>
          <a:p>
            <a:pPr algn="l"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disinfectants, detergents and others chemical compounds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.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18438" name="Picture 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68205" y="0"/>
            <a:ext cx="1175795" cy="1261964"/>
          </a:xfrm>
          <a:noFill/>
        </p:spPr>
      </p:pic>
      <p:pic>
        <p:nvPicPr>
          <p:cNvPr id="18439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172" y="5265204"/>
            <a:ext cx="1763911" cy="13333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40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0987" y="4949825"/>
            <a:ext cx="1243013" cy="1908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41" name="Rectangle 26"/>
          <p:cNvSpPr>
            <a:spLocks noGrp="1" noChangeArrowheads="1"/>
          </p:cNvSpPr>
          <p:nvPr>
            <p:ph type="title"/>
          </p:nvPr>
        </p:nvSpPr>
        <p:spPr>
          <a:xfrm>
            <a:off x="1871700" y="0"/>
            <a:ext cx="644366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 dirty="0"/>
              <a:t>The Third Principle of Food Hygiene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/>
              <a:t>"</a:t>
            </a:r>
            <a:r>
              <a:rPr lang="en-GB" sz="2400" dirty="0"/>
              <a:t>Control of </a:t>
            </a:r>
            <a:r>
              <a:rPr lang="en-US" sz="2400" dirty="0"/>
              <a:t>T</a:t>
            </a:r>
            <a:r>
              <a:rPr lang="en-GB" sz="2400" dirty="0" err="1"/>
              <a:t>echnological</a:t>
            </a:r>
            <a:r>
              <a:rPr lang="en-GB" sz="2400" dirty="0"/>
              <a:t> Processes</a:t>
            </a:r>
            <a:r>
              <a:rPr lang="ru-RU" sz="2400" dirty="0"/>
              <a:t>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11D4E8-9D54-4AA2-9C74-C2F117BC4D24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BA497-A0C4-408E-9381-4A0009D5BCD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946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00" y="404813"/>
            <a:ext cx="1962150" cy="1962150"/>
          </a:xfrm>
          <a:noFill/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1749425"/>
            <a:ext cx="9144000" cy="45858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endParaRPr lang="en-GB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b="1" dirty="0">
                <a:solidFill>
                  <a:srgbClr val="000000"/>
                </a:solidFill>
                <a:latin typeface="Century Gothic" pitchFamily="34" charset="0"/>
              </a:rPr>
              <a:t>6. Control and safety of water and ice</a:t>
            </a:r>
          </a:p>
          <a:p>
            <a:pPr algn="l">
              <a:defRPr/>
            </a:pPr>
            <a:endParaRPr lang="en-GB" sz="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Prerequisite programme GMPs’ PRP 3-6 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Control and  safety of water and ice;</a:t>
            </a: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3-6-1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Internal monitoring program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according to the year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sampling  at monitoring of the water and ice safety;</a:t>
            </a:r>
            <a:endParaRPr lang="en-GB" sz="16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3-6-1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I</a:t>
            </a: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nstruction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the sampling from water and ice for microbiological testing;</a:t>
            </a:r>
            <a:endParaRPr lang="en-GB" sz="16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3-6-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I</a:t>
            </a: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nstruction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the sampling from water and ice for survey the heavy metals content;</a:t>
            </a: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3-6-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3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I</a:t>
            </a: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nstruction 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the sampling from water and ice for determination of the content of chloroorganic pesticides’ residues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3-6-1 Check list for control of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water and ice safety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;</a:t>
            </a: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 Colored plan sketch of plumbing systems – part "Water and Sewage" with numbered water abstraction sources;</a:t>
            </a:r>
            <a:endParaRPr lang="en-GB" sz="16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3-6-3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Note to the type of water sources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GB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</a:t>
            </a:r>
            <a:r>
              <a:rPr lang="en-GB" sz="1600" dirty="0">
                <a:solidFill>
                  <a:srgbClr val="000000"/>
                </a:solidFill>
                <a:latin typeface="Century Gothic" pitchFamily="34" charset="0"/>
              </a:rPr>
              <a:t>4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Contract with a "Water and Sewage" supplier with the water flow indicating;</a:t>
            </a:r>
          </a:p>
        </p:txBody>
      </p:sp>
      <p:pic>
        <p:nvPicPr>
          <p:cNvPr id="19462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411413" cy="1806575"/>
          </a:xfrm>
          <a:noFill/>
        </p:spPr>
      </p:pic>
      <p:sp>
        <p:nvSpPr>
          <p:cNvPr id="19463" name="Rectangle 26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644366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11D4E8-9D54-4AA2-9C74-C2F117BC4D24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D571B-07F3-42B9-9296-FAC46275695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048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00" y="404813"/>
            <a:ext cx="1962150" cy="1962150"/>
          </a:xfrm>
          <a:noFill/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1749425"/>
            <a:ext cx="9144000" cy="43088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endParaRPr lang="en-GB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b="1" dirty="0">
                <a:solidFill>
                  <a:srgbClr val="000000"/>
                </a:solidFill>
                <a:latin typeface="Century Gothic" pitchFamily="34" charset="0"/>
              </a:rPr>
              <a:t>6. Control and safety of water and ice</a:t>
            </a:r>
          </a:p>
          <a:p>
            <a:pPr algn="l">
              <a:defRPr/>
            </a:pPr>
            <a:endParaRPr lang="en-GB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3-6-5</a:t>
            </a: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Century Gothic" pitchFamily="34" charset="0"/>
              </a:rPr>
              <a:t> A copy of internal monitoring program for first quarter of the current year;</a:t>
            </a:r>
            <a:endParaRPr lang="en-GB" sz="18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3-6-6 </a:t>
            </a:r>
            <a:r>
              <a:rPr lang="en-US" sz="1800" dirty="0">
                <a:solidFill>
                  <a:srgbClr val="000000"/>
                </a:solidFill>
                <a:latin typeface="Century Gothic" pitchFamily="34" charset="0"/>
              </a:rPr>
              <a:t>Letters of assignment to accredited laboratory for control of water and ice, and the protocols for analysis of water and ice</a:t>
            </a:r>
            <a:r>
              <a:rPr lang="en-GB" sz="1800" dirty="0">
                <a:solidFill>
                  <a:srgbClr val="000000"/>
                </a:solidFill>
                <a:latin typeface="Century Gothic" pitchFamily="34" charset="0"/>
              </a:rPr>
              <a:t>;</a:t>
            </a:r>
          </a:p>
          <a:p>
            <a:pPr algn="l">
              <a:defRPr/>
            </a:pP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3-6-7</a:t>
            </a:r>
            <a:r>
              <a:rPr lang="en-US" sz="1800" dirty="0">
                <a:solidFill>
                  <a:srgbClr val="000000"/>
                </a:solidFill>
                <a:latin typeface="Century Gothic" pitchFamily="34" charset="0"/>
              </a:rPr>
              <a:t> Copy of Ordinance No 9 from March 16, 2001;</a:t>
            </a:r>
            <a:endParaRPr lang="en-GB" sz="18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3-6-8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Contract with accredited laboratory for testing of water and ice;</a:t>
            </a:r>
          </a:p>
          <a:p>
            <a:pPr algn="l">
              <a:defRPr/>
            </a:pP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3-6-9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Order for appointing a person responsible and authorized to collects samples of water and ice during their monitoring and control.</a:t>
            </a:r>
            <a:endParaRPr lang="en-GB" sz="18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48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411413" cy="1806575"/>
          </a:xfrm>
          <a:noFill/>
        </p:spPr>
      </p:pic>
      <p:sp>
        <p:nvSpPr>
          <p:cNvPr id="20487" name="Rectangle 26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6443662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AF7F6-1236-4D21-95AB-AC2D2CA6612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1508" name="Picture 6" descr="Milk p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9763" y="0"/>
            <a:ext cx="884237" cy="1187450"/>
          </a:xfrm>
          <a:noFill/>
        </p:spPr>
      </p:pic>
      <p:pic>
        <p:nvPicPr>
          <p:cNvPr id="21509" name="Picture 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159000" cy="1098550"/>
          </a:xfrm>
          <a:noFill/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1160748"/>
            <a:ext cx="9144000" cy="507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ru-RU" sz="1600" b="1" dirty="0">
                <a:solidFill>
                  <a:schemeClr val="bg2"/>
                </a:solidFill>
                <a:latin typeface="Century Gothic" pitchFamily="34" charset="0"/>
              </a:rPr>
              <a:t>7. </a:t>
            </a:r>
            <a:r>
              <a:rPr lang="en-GB" sz="1600" b="1" dirty="0">
                <a:solidFill>
                  <a:srgbClr val="000000"/>
                </a:solidFill>
                <a:latin typeface="Century Gothic" pitchFamily="34" charset="0"/>
              </a:rPr>
              <a:t>Control and management o technological parameters of manufacturing process</a:t>
            </a:r>
            <a:endParaRPr kumimoji="1" lang="en-US" sz="1600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OPR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 03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Monitoring system of CCP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03-02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Check list for monitoring of the air temperature in refrigerators</a:t>
            </a:r>
            <a:r>
              <a:rPr kumimoji="1" lang="bg-BG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for storage of chilled finished products;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OPR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 04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Control of technological parameters in CCP or in the products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04-01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Check list for monitoring of the air temperature in technological refrigerators</a:t>
            </a:r>
            <a:r>
              <a:rPr kumimoji="1" lang="bg-BG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for storage of chilled raw materials and semi</a:t>
            </a:r>
            <a:r>
              <a:rPr kumimoji="1" lang="bg-BG" sz="1400" dirty="0">
                <a:solidFill>
                  <a:schemeClr val="bg2"/>
                </a:solidFill>
                <a:latin typeface="Century Gothic" pitchFamily="34" charset="0"/>
              </a:rPr>
              <a:t>-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finished products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04-02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Check list for monitoring of the air temperature in refrigerators</a:t>
            </a:r>
            <a:r>
              <a:rPr kumimoji="1" lang="bg-BG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for storage of chilled raw materials;</a:t>
            </a:r>
            <a:endParaRPr kumimoji="1"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04-03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Check list for monitoring of the air temperature in air-conditioned operating rooms and halls;</a:t>
            </a:r>
            <a:endParaRPr kumimoji="1"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04-04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Check list for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monitoring in the centre of frozen commodities;</a:t>
            </a:r>
            <a:endParaRPr kumimoji="1"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04-05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Check list for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monitoring of the air temperature in booths for cooking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OPR 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Р 05 </a:t>
            </a: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Internal monitoring program according to the year for sampling at monitoring of the water and ice safety/ cross-contamination/ raw materials and finished products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; 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OPR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 08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Control of the measuring instruments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08-01</a:t>
            </a:r>
            <a:r>
              <a:rPr kumimoji="1" lang="ru-RU" sz="1400" dirty="0">
                <a:latin typeface="Century Gothic" pitchFamily="34" charset="0"/>
              </a:rPr>
              <a:t> </a:t>
            </a:r>
            <a:r>
              <a:rPr kumimoji="1" lang="en-GB" sz="1400" dirty="0">
                <a:solidFill>
                  <a:schemeClr val="bg2"/>
                </a:solidFill>
                <a:latin typeface="Century Gothic" pitchFamily="34" charset="0"/>
              </a:rPr>
              <a:t>Summary list of the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measuring equipment</a:t>
            </a:r>
            <a:r>
              <a:rPr kumimoji="1" lang="bg-BG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and</a:t>
            </a:r>
            <a:r>
              <a:rPr kumimoji="1" lang="bg-BG" sz="14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intervals of their inspections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 08-02</a:t>
            </a:r>
            <a:r>
              <a:rPr kumimoji="1" lang="en-GB" sz="1400" dirty="0">
                <a:solidFill>
                  <a:schemeClr val="bg2"/>
                </a:solidFill>
                <a:latin typeface="Century Gothic" pitchFamily="34" charset="0"/>
              </a:rPr>
              <a:t> Registration cards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</p:txBody>
      </p:sp>
      <p:sp>
        <p:nvSpPr>
          <p:cNvPr id="21511" name="Rectangle 26"/>
          <p:cNvSpPr>
            <a:spLocks noGrp="1" noChangeArrowheads="1"/>
          </p:cNvSpPr>
          <p:nvPr>
            <p:ph type="title"/>
          </p:nvPr>
        </p:nvSpPr>
        <p:spPr>
          <a:xfrm>
            <a:off x="1511300" y="0"/>
            <a:ext cx="6443663" cy="836613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  <p:pic>
        <p:nvPicPr>
          <p:cNvPr id="21512" name="Picture 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48364" y="3609021"/>
            <a:ext cx="1043045" cy="104436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00400"/>
            <a:ext cx="9144000" cy="3657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br>
              <a:rPr lang="en-US" altLang="en-US" sz="490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</a:br>
            <a:r>
              <a:rPr lang="en-US" altLang="en-US" sz="490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Chapter 3</a:t>
            </a:r>
            <a:br>
              <a:rPr lang="bg-BG" altLang="en-US" sz="4400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rdia New" panose="020B0304020202020204" pitchFamily="34" charset="-34"/>
              </a:rPr>
            </a:br>
            <a:r>
              <a:rPr lang="bg-BG" altLang="en-US" sz="2700" dirty="0">
                <a:solidFill>
                  <a:srgbClr val="007976"/>
                </a:solidFill>
                <a:latin typeface="Arial Black" panose="020B0A04020102020204" pitchFamily="34" charset="0"/>
                <a:cs typeface="Cordia New" panose="020B0304020202020204" pitchFamily="34" charset="-34"/>
              </a:rPr>
              <a:t> </a:t>
            </a:r>
            <a:br>
              <a:rPr lang="bg-BG" altLang="en-US" sz="4400" dirty="0">
                <a:solidFill>
                  <a:srgbClr val="007976"/>
                </a:solidFill>
                <a:latin typeface="Arial Black" panose="020B0A04020102020204" pitchFamily="34" charset="0"/>
              </a:rPr>
            </a:br>
            <a:r>
              <a:rPr lang="en-US" sz="3600" cap="small" dirty="0"/>
              <a:t>Good Manufacturing and Hygiene Practices Based on the Principles of food Hygiene </a:t>
            </a:r>
            <a:br>
              <a:rPr lang="en-US" sz="3600" cap="small" dirty="0"/>
            </a:br>
            <a:r>
              <a:rPr lang="en-US" sz="3600" cap="small" dirty="0"/>
              <a:t>of the Codex Alimentarius – </a:t>
            </a:r>
            <a:br>
              <a:rPr lang="en-US" sz="3600" cap="small" dirty="0"/>
            </a:br>
            <a:r>
              <a:rPr lang="en-US" sz="3600" cap="small" dirty="0"/>
              <a:t>the Basis for the Production and Sale of Safe Food</a:t>
            </a:r>
            <a:br>
              <a:rPr lang="bg-BG" sz="3600" cap="small" dirty="0"/>
            </a:br>
            <a:br>
              <a:rPr lang="bg-BG" sz="3600" cap="small" dirty="0"/>
            </a:br>
            <a:br>
              <a:rPr lang="bg-BG" sz="3600" dirty="0"/>
            </a:br>
            <a:endParaRPr lang="en-US" alt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49388"/>
            <a:ext cx="8153400" cy="457200"/>
          </a:xfrm>
        </p:spPr>
        <p:txBody>
          <a:bodyPr>
            <a:noAutofit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</a:t>
            </a:r>
            <a:r>
              <a:rPr lang="bg-BG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Eng</a:t>
            </a:r>
            <a:r>
              <a:rPr lang="bg-BG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Stefan G. Dragoev DSc.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Corresponding Member of Bulgarian Academy of Sciences</a:t>
            </a:r>
          </a:p>
        </p:txBody>
      </p:sp>
      <p:pic>
        <p:nvPicPr>
          <p:cNvPr id="8" name="Picture 2" descr="Редовно обучение - Университет по хранителни технологии - Пловдив">
            <a:extLst>
              <a:ext uri="{FF2B5EF4-FFF2-40B4-BE49-F238E27FC236}">
                <a16:creationId xmlns:a16="http://schemas.microsoft.com/office/drawing/2014/main" id="{45BBEF57-3A26-41B8-8A87-B014D5C4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116632"/>
            <a:ext cx="9715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iversity of Western Macedonia | LinkedIn">
            <a:extLst>
              <a:ext uri="{FF2B5EF4-FFF2-40B4-BE49-F238E27FC236}">
                <a16:creationId xmlns:a16="http://schemas.microsoft.com/office/drawing/2014/main" id="{21C3C506-D7F1-4337-8A4B-C8A75B30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9" y="13842"/>
            <a:ext cx="1710477" cy="17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A1032D-6F1E-4E36-AE9C-8EB26AC745E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CF0F-3611-413E-99BD-986AF0AEFF5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780383"/>
            <a:ext cx="9144000" cy="53245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ru-RU" sz="1800" b="1" dirty="0">
                <a:solidFill>
                  <a:schemeClr val="bg2"/>
                </a:solidFill>
                <a:latin typeface="Century Gothic" pitchFamily="34" charset="0"/>
              </a:rPr>
              <a:t>8. </a:t>
            </a:r>
            <a:r>
              <a:rPr kumimoji="1" lang="en-US" sz="1800" b="1" dirty="0">
                <a:solidFill>
                  <a:schemeClr val="bg2"/>
                </a:solidFill>
                <a:latin typeface="Century Gothic" pitchFamily="34" charset="0"/>
              </a:rPr>
              <a:t>Recall and traceability of nonconforming products</a:t>
            </a:r>
            <a:endParaRPr kumimoji="1" lang="ru-RU" sz="1800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О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PR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 06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Nonconforming                                                                product, corrective action and corrections;</a:t>
            </a:r>
            <a:endParaRPr kumimoji="1" lang="ru-RU" sz="14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00B0F0"/>
                </a:solidFill>
                <a:latin typeface="Century Gothic" pitchFamily="34" charset="0"/>
              </a:rPr>
              <a:t>A working card from the HACCPs' plans </a:t>
            </a:r>
            <a:r>
              <a:rPr kumimoji="1" lang="en-US" sz="1400" dirty="0">
                <a:solidFill>
                  <a:srgbClr val="00B0F0"/>
                </a:solidFill>
                <a:latin typeface="Century Gothic" pitchFamily="34" charset="0"/>
              </a:rPr>
              <a:t>WC</a:t>
            </a:r>
            <a:r>
              <a:rPr kumimoji="1" lang="ru-RU" sz="1400" dirty="0">
                <a:solidFill>
                  <a:srgbClr val="00B0F0"/>
                </a:solidFill>
                <a:latin typeface="Century Gothic" pitchFamily="34" charset="0"/>
              </a:rPr>
              <a:t> X-09 </a:t>
            </a:r>
            <a:r>
              <a:rPr kumimoji="1" lang="en-US" sz="1400" dirty="0">
                <a:solidFill>
                  <a:srgbClr val="00B0F0"/>
                </a:solidFill>
                <a:latin typeface="Century Gothic" pitchFamily="34" charset="0"/>
              </a:rPr>
              <a:t>Determining of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400" dirty="0">
                <a:solidFill>
                  <a:srgbClr val="00B0F0"/>
                </a:solidFill>
                <a:latin typeface="Century Gothic" pitchFamily="34" charset="0"/>
              </a:rPr>
              <a:t>corrective action and corrective measures in the HACCP plan;</a:t>
            </a:r>
            <a:endParaRPr kumimoji="1" lang="ru-RU" sz="1400" dirty="0">
              <a:solidFill>
                <a:srgbClr val="00B0F0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О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PR</a:t>
            </a:r>
            <a:r>
              <a:rPr kumimoji="1" lang="ru-RU" sz="1400" dirty="0">
                <a:solidFill>
                  <a:srgbClr val="FF0000"/>
                </a:solidFill>
                <a:latin typeface="Century Gothic" pitchFamily="34" charset="0"/>
              </a:rPr>
              <a:t> 07 </a:t>
            </a:r>
            <a:r>
              <a:rPr kumimoji="1" lang="en-US" sz="1400" dirty="0">
                <a:solidFill>
                  <a:srgbClr val="FF0000"/>
                </a:solidFill>
                <a:latin typeface="Century Gothic" pitchFamily="34" charset="0"/>
              </a:rPr>
              <a:t>Notification and  back withdrawal from the market</a:t>
            </a:r>
            <a:endParaRPr kumimoji="1" lang="ru-RU" sz="14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 </a:t>
            </a:r>
            <a:r>
              <a:rPr kumimoji="1" lang="en-GB" sz="1400" dirty="0">
                <a:solidFill>
                  <a:schemeClr val="bg2"/>
                </a:solidFill>
                <a:latin typeface="Century Gothic" pitchFamily="34" charset="0"/>
              </a:rPr>
              <a:t>Feedback and traceability;</a:t>
            </a:r>
            <a:endParaRPr kumimoji="1" lang="ru-RU" sz="14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GMP 3-7-1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Requirements for packaging and labeling of the finished products;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3-7-1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Instruction for tracking and recall of nonconforming product;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3-7-2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Instruction for formation of batch number of the finished products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3-7-1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Order for the crisis teams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3-7-2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List of crisis teams operating under recall of nonconforming production by the market;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3-7-3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Production                                                                     logbook for the storage of finished products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3-7-4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Forms for                                                                                claims of finished products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3-7-5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Folder for incoming claims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3-7-6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Inventory of back seized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finished products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400" dirty="0">
                <a:solidFill>
                  <a:schemeClr val="bg2"/>
                </a:solidFill>
                <a:latin typeface="Century Gothic" pitchFamily="34" charset="0"/>
              </a:rPr>
              <a:t>3-7-7 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Inventory of processed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products</a:t>
            </a:r>
            <a:r>
              <a:rPr kumimoji="1" lang="ru-RU" sz="14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</p:txBody>
      </p:sp>
      <p:pic>
        <p:nvPicPr>
          <p:cNvPr id="2253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72300" y="4581525"/>
            <a:ext cx="2124075" cy="1593850"/>
          </a:xfrm>
          <a:noFill/>
        </p:spPr>
      </p:pic>
      <p:pic>
        <p:nvPicPr>
          <p:cNvPr id="2253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96038" y="47625"/>
            <a:ext cx="2663825" cy="1770063"/>
          </a:xfrm>
          <a:noFill/>
        </p:spPr>
      </p:pic>
      <p:sp>
        <p:nvSpPr>
          <p:cNvPr id="22535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43663" cy="980728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400" dirty="0"/>
              <a:t>The Third Principle of Food Hygiene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/>
              <a:t>"</a:t>
            </a:r>
            <a:r>
              <a:rPr lang="en-GB" sz="2400" dirty="0"/>
              <a:t>Control of </a:t>
            </a:r>
            <a:r>
              <a:rPr lang="en-US" sz="2400" dirty="0"/>
              <a:t>T</a:t>
            </a:r>
            <a:r>
              <a:rPr lang="en-GB" sz="2400" dirty="0" err="1"/>
              <a:t>echnological</a:t>
            </a:r>
            <a:r>
              <a:rPr lang="en-GB" sz="2400" dirty="0"/>
              <a:t> Processes</a:t>
            </a:r>
            <a:r>
              <a:rPr lang="ru-RU" sz="2400" dirty="0"/>
              <a:t>"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6A1DF-9090-4D59-8D8A-59AB536D39F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1179522"/>
            <a:ext cx="9144000" cy="56784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ru-RU" sz="1800" b="1" dirty="0">
                <a:solidFill>
                  <a:schemeClr val="bg2"/>
                </a:solidFill>
                <a:latin typeface="Century Gothic" pitchFamily="34" charset="0"/>
              </a:rPr>
              <a:t>9. </a:t>
            </a:r>
            <a:r>
              <a:rPr kumimoji="1" lang="en-US" sz="1800" b="1" dirty="0">
                <a:solidFill>
                  <a:schemeClr val="bg2"/>
                </a:solidFill>
                <a:latin typeface="Century Gothic" pitchFamily="34" charset="0"/>
              </a:rPr>
              <a:t>Documentation and records related to the control procedures</a:t>
            </a:r>
            <a:endParaRPr kumimoji="1" lang="ru-RU" sz="18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5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en-US" sz="1500" dirty="0">
                <a:solidFill>
                  <a:srgbClr val="FF0000"/>
                </a:solidFill>
                <a:latin typeface="Century Gothic" pitchFamily="34" charset="0"/>
              </a:rPr>
              <a:t>OPR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  01 </a:t>
            </a:r>
            <a:r>
              <a:rPr kumimoji="1" lang="en-GB" sz="1500" dirty="0">
                <a:solidFill>
                  <a:srgbClr val="FF0000"/>
                </a:solidFill>
                <a:latin typeface="Century Gothic" pitchFamily="34" charset="0"/>
              </a:rPr>
              <a:t>Document management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01-01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Sheet for changes registrations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01-02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Sheet for changes registrations of subscribers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01-03 </a:t>
            </a:r>
            <a:r>
              <a:rPr kumimoji="1" lang="en-GB" sz="1500" dirty="0">
                <a:solidFill>
                  <a:schemeClr val="bg2"/>
                </a:solidFill>
                <a:latin typeface="Century Gothic" pitchFamily="34" charset="0"/>
              </a:rPr>
              <a:t>Proposal for amendments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01-04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Order for amendments;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01-05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Chief sheet;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01-06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Logbook for the dissemination of regulations;</a:t>
            </a:r>
          </a:p>
          <a:p>
            <a:pPr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О</a:t>
            </a:r>
            <a:r>
              <a:rPr kumimoji="1" lang="en-US" sz="1500" dirty="0">
                <a:solidFill>
                  <a:srgbClr val="FF0000"/>
                </a:solidFill>
                <a:latin typeface="Century Gothic" pitchFamily="34" charset="0"/>
              </a:rPr>
              <a:t>PR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 02 </a:t>
            </a:r>
            <a:r>
              <a:rPr kumimoji="1" lang="en-GB" sz="1500" dirty="0">
                <a:solidFill>
                  <a:srgbClr val="FF0000"/>
                </a:solidFill>
                <a:latin typeface="Century Gothic" pitchFamily="34" charset="0"/>
              </a:rPr>
              <a:t>Records management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02-01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Protocols for the disposal of records of HACCP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/ GMP-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s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  <a:endParaRPr kumimoji="1" lang="ru-RU" sz="15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О</a:t>
            </a:r>
            <a:r>
              <a:rPr kumimoji="1" lang="en-US" sz="1500" dirty="0">
                <a:solidFill>
                  <a:srgbClr val="FF0000"/>
                </a:solidFill>
                <a:latin typeface="Century Gothic" pitchFamily="34" charset="0"/>
              </a:rPr>
              <a:t>PR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 09. </a:t>
            </a:r>
            <a:r>
              <a:rPr kumimoji="1" lang="en-US" sz="1500" dirty="0">
                <a:solidFill>
                  <a:srgbClr val="FF0000"/>
                </a:solidFill>
                <a:latin typeface="Century Gothic" pitchFamily="34" charset="0"/>
              </a:rPr>
              <a:t>Internal exchange of specific information with HACCP team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О</a:t>
            </a:r>
            <a:r>
              <a:rPr kumimoji="1" lang="en-US" sz="1500" dirty="0">
                <a:solidFill>
                  <a:srgbClr val="FF0000"/>
                </a:solidFill>
                <a:latin typeface="Century Gothic" pitchFamily="34" charset="0"/>
              </a:rPr>
              <a:t>PR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 10. </a:t>
            </a:r>
            <a:r>
              <a:rPr kumimoji="1" lang="en-US" sz="1500" dirty="0">
                <a:solidFill>
                  <a:srgbClr val="FF0000"/>
                </a:solidFill>
                <a:latin typeface="Century Gothic" pitchFamily="34" charset="0"/>
              </a:rPr>
              <a:t>Verification and validation of the HACCP system</a:t>
            </a:r>
            <a:r>
              <a:rPr kumimoji="1" lang="ru-RU" sz="1500" dirty="0">
                <a:solidFill>
                  <a:srgbClr val="FF0000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rgbClr val="00B0F0"/>
                </a:solidFill>
                <a:latin typeface="Century Gothic" pitchFamily="34" charset="0"/>
              </a:rPr>
              <a:t>A working card from the HACCPs' plans </a:t>
            </a:r>
            <a:r>
              <a:rPr kumimoji="1" lang="en-US" sz="15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WC</a:t>
            </a:r>
            <a:r>
              <a:rPr kumimoji="1" lang="ru-RU" sz="15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X-11 </a:t>
            </a:r>
            <a:r>
              <a:rPr kumimoji="1" lang="en-US" sz="15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Pattern for the shaping of working card for introduction of  procedures for HACCP plans verification; </a:t>
            </a:r>
            <a:endParaRPr kumimoji="1" lang="ru-RU" sz="15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10-01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Annual timetable for 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НАССР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verification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10-02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Plan for 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НАССР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verification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10-03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The 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НАССР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verification report;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ED7013"/>
              </a:buClr>
              <a:buSzPct val="60000"/>
              <a:tabLst>
                <a:tab pos="-571500" algn="l"/>
                <a:tab pos="-228600" algn="l"/>
              </a:tabLst>
              <a:defRPr/>
            </a:pPr>
            <a:r>
              <a:rPr lang="en-US" sz="1500" dirty="0">
                <a:solidFill>
                  <a:schemeClr val="bg2"/>
                </a:solidFill>
                <a:latin typeface="Century Gothic" pitchFamily="34" charset="0"/>
              </a:rPr>
              <a:t>Operational document for records OPRs’ ODR</a:t>
            </a:r>
            <a:r>
              <a:rPr kumimoji="1" lang="ru-RU" sz="1500" dirty="0">
                <a:solidFill>
                  <a:schemeClr val="bg2"/>
                </a:solidFill>
                <a:latin typeface="Century Gothic" pitchFamily="34" charset="0"/>
              </a:rPr>
              <a:t> 10-04 </a:t>
            </a:r>
            <a:r>
              <a:rPr kumimoji="1" lang="en-US" sz="1500" dirty="0">
                <a:solidFill>
                  <a:schemeClr val="bg2"/>
                </a:solidFill>
                <a:latin typeface="Century Gothic" pitchFamily="34" charset="0"/>
              </a:rPr>
              <a:t>Logbook of completed HACCP verification checks</a:t>
            </a:r>
            <a:r>
              <a:rPr kumimoji="1" lang="en-US" sz="14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  <a:r>
              <a:rPr kumimoji="1" lang="ru-RU" sz="1400" dirty="0">
                <a:latin typeface="Century Gothic" pitchFamily="34" charset="0"/>
              </a:rPr>
              <a:t> </a:t>
            </a:r>
          </a:p>
        </p:txBody>
      </p:sp>
      <p:pic>
        <p:nvPicPr>
          <p:cNvPr id="23557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6316" y="0"/>
            <a:ext cx="1727684" cy="1307535"/>
          </a:xfrm>
          <a:noFill/>
        </p:spPr>
      </p:pic>
      <p:pic>
        <p:nvPicPr>
          <p:cNvPr id="2355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81100" cy="1181100"/>
          </a:xfrm>
          <a:noFill/>
        </p:spPr>
      </p:pic>
      <p:sp>
        <p:nvSpPr>
          <p:cNvPr id="23559" name="Rectangle 26"/>
          <p:cNvSpPr>
            <a:spLocks noGrp="1" noChangeArrowheads="1"/>
          </p:cNvSpPr>
          <p:nvPr>
            <p:ph type="title"/>
          </p:nvPr>
        </p:nvSpPr>
        <p:spPr>
          <a:xfrm>
            <a:off x="1151620" y="0"/>
            <a:ext cx="6445250" cy="1143000"/>
          </a:xfrm>
          <a:noFill/>
        </p:spPr>
        <p:txBody>
          <a:bodyPr/>
          <a:lstStyle/>
          <a:p>
            <a:pPr algn="ctr" eaLnBrk="1" hangingPunct="1"/>
            <a:r>
              <a:rPr lang="en-US" sz="2400"/>
              <a:t>The Third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Control of </a:t>
            </a:r>
            <a:r>
              <a:rPr lang="en-US" sz="2400"/>
              <a:t>T</a:t>
            </a:r>
            <a:r>
              <a:rPr lang="en-GB" sz="2400"/>
              <a:t>echnological Processes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3.4. </a:t>
            </a:r>
            <a:r>
              <a:rPr lang="en-GB">
                <a:latin typeface="Franklin Gothic Demi Cond" pitchFamily="34" charset="0"/>
              </a:rPr>
              <a:t>Forth principle of food hygiene by Codex Alimentarius.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0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63869B-E98F-4E5E-9546-36D3237E37A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10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4475C-2930-407F-98D1-E8C654EED0A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5604" name="Picture 2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2400"/>
            <a:ext cx="1692275" cy="1266825"/>
          </a:xfrm>
          <a:noFill/>
        </p:spPr>
      </p:pic>
      <p:pic>
        <p:nvPicPr>
          <p:cNvPr id="25605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5763" y="3429000"/>
            <a:ext cx="4211637" cy="2646363"/>
          </a:xfrm>
          <a:noFill/>
        </p:spPr>
      </p:pic>
      <p:pic>
        <p:nvPicPr>
          <p:cNvPr id="25606" name="Picture 2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9925" y="512763"/>
            <a:ext cx="1944688" cy="2406650"/>
          </a:xfrm>
          <a:noFill/>
        </p:spPr>
      </p:pic>
      <p:sp>
        <p:nvSpPr>
          <p:cNvPr id="19463" name="Rectangle 176"/>
          <p:cNvSpPr>
            <a:spLocks noChangeArrowheads="1"/>
          </p:cNvSpPr>
          <p:nvPr/>
        </p:nvSpPr>
        <p:spPr bwMode="auto">
          <a:xfrm>
            <a:off x="0" y="2150894"/>
            <a:ext cx="9144000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l">
              <a:buFontTx/>
              <a:buAutoNum type="arabicPeriod"/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b="1" dirty="0">
                <a:solidFill>
                  <a:schemeClr val="bg2"/>
                </a:solidFill>
                <a:latin typeface="Century Gothic" pitchFamily="34" charset="0"/>
              </a:rPr>
              <a:t>Cleaning and disinfection of PRODUCTION PREMISES</a:t>
            </a:r>
            <a:endParaRPr lang="ru-RU" sz="14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4-1 ≡ </a:t>
            </a:r>
            <a:endParaRPr lang="en-US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3-2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Cleaning and disinfection of production premises;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endParaRPr kumimoji="1" lang="ru-RU" sz="1400" b="1" dirty="0">
              <a:solidFill>
                <a:srgbClr val="00CC00"/>
              </a:solidFill>
              <a:latin typeface="Century Gothic" pitchFamily="34" charset="0"/>
            </a:endParaRPr>
          </a:p>
        </p:txBody>
      </p:sp>
      <p:sp>
        <p:nvSpPr>
          <p:cNvPr id="25608" name="Rectangle 246"/>
          <p:cNvSpPr>
            <a:spLocks noChangeArrowheads="1"/>
          </p:cNvSpPr>
          <p:nvPr/>
        </p:nvSpPr>
        <p:spPr bwMode="auto">
          <a:xfrm>
            <a:off x="2051050" y="441325"/>
            <a:ext cx="6661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lnSpc>
                <a:spcPct val="40000"/>
              </a:lnSpc>
              <a:spcBef>
                <a:spcPct val="35000"/>
              </a:spcBef>
              <a:spcAft>
                <a:spcPct val="20000"/>
              </a:spcAft>
            </a:pPr>
            <a:br>
              <a:rPr lang="bg-BG" b="1">
                <a:solidFill>
                  <a:schemeClr val="tx2"/>
                </a:solidFill>
              </a:rPr>
            </a:br>
            <a:endParaRPr 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5609" name="Picture 25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00788" y="3357563"/>
            <a:ext cx="2058987" cy="2736850"/>
          </a:xfrm>
          <a:noFill/>
        </p:spPr>
      </p:pic>
      <p:sp>
        <p:nvSpPr>
          <p:cNvPr id="25610" name="Rectangle 26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443662" cy="1143000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The Forth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Cleaning and Disinfection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69152-A348-4D38-A43E-51F93104F2C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52014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l">
              <a:spcBef>
                <a:spcPts val="1800"/>
              </a:spcBef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ru-RU" b="1" dirty="0">
                <a:solidFill>
                  <a:schemeClr val="bg2"/>
                </a:solidFill>
                <a:latin typeface="Century Gothic" pitchFamily="34" charset="0"/>
              </a:rPr>
              <a:t>2. </a:t>
            </a:r>
            <a:r>
              <a:rPr kumimoji="1" lang="en-GB" b="1" dirty="0">
                <a:solidFill>
                  <a:schemeClr val="bg2"/>
                </a:solidFill>
                <a:latin typeface="Century Gothic" pitchFamily="34" charset="0"/>
              </a:rPr>
              <a:t>Pest management</a:t>
            </a:r>
            <a:endParaRPr kumimoji="1" lang="ru-RU" b="1" dirty="0">
              <a:latin typeface="Century Gothic" pitchFamily="34" charset="0"/>
            </a:endParaRPr>
          </a:p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endParaRPr lang="ru-RU" sz="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GB" sz="1600" dirty="0">
                <a:solidFill>
                  <a:schemeClr val="bg2"/>
                </a:solidFill>
                <a:latin typeface="Century Gothic" pitchFamily="34" charset="0"/>
              </a:rPr>
              <a:t>Pest control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4-2-1 </a:t>
            </a:r>
            <a:r>
              <a:rPr kumimoji="1" lang="en-GB" sz="1600" dirty="0">
                <a:solidFill>
                  <a:schemeClr val="bg2"/>
                </a:solidFill>
                <a:latin typeface="Century Gothic" pitchFamily="34" charset="0"/>
              </a:rPr>
              <a:t>Procedure for pest control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4-2-1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Instruction for derratisation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 4-2-2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Instruction for control of large storage pests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4-2-3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Instruction for </a:t>
            </a:r>
            <a:r>
              <a:rPr kumimoji="1" lang="en-GB" sz="1600" dirty="0">
                <a:solidFill>
                  <a:schemeClr val="bg2"/>
                </a:solidFill>
                <a:latin typeface="Century Gothic" pitchFamily="34" charset="0"/>
              </a:rPr>
              <a:t>desinsection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4-2-4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Instruction for use of poisons and safety guidelines at work with them</a:t>
            </a:r>
            <a:r>
              <a:rPr kumimoji="1" lang="ru-RU" sz="16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4-2-1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Scheme with marked poisonous points (drains and around the enterprise);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4-2-2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Check list for the reporting of desinsection results;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4-2-3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Check list for the reporting of derratisation results;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4-2-4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Check list for pest control - control of insects - flies and insects;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4-2-5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Check list for the control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of  large storage pests;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600" dirty="0">
                <a:solidFill>
                  <a:schemeClr val="bg2"/>
                </a:solidFill>
                <a:latin typeface="Century Gothic" pitchFamily="34" charset="0"/>
              </a:rPr>
              <a:t>4-2-6</a:t>
            </a:r>
            <a:r>
              <a:rPr lang="en-US" sz="16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Corrective actions when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US" sz="1600" dirty="0">
                <a:solidFill>
                  <a:schemeClr val="bg2"/>
                </a:solidFill>
                <a:latin typeface="Century Gothic" pitchFamily="34" charset="0"/>
              </a:rPr>
              <a:t>an ascertainment of positive results of pests;</a:t>
            </a:r>
            <a:endParaRPr kumimoji="1" lang="ru-RU" sz="16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051050" y="441325"/>
            <a:ext cx="6661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lnSpc>
                <a:spcPct val="40000"/>
              </a:lnSpc>
              <a:spcBef>
                <a:spcPct val="35000"/>
              </a:spcBef>
              <a:spcAft>
                <a:spcPct val="20000"/>
              </a:spcAft>
            </a:pPr>
            <a:br>
              <a:rPr lang="bg-BG" b="1">
                <a:solidFill>
                  <a:schemeClr val="tx2"/>
                </a:solidFill>
              </a:rPr>
            </a:br>
            <a:endParaRPr 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6630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" y="68263"/>
            <a:ext cx="890588" cy="1331912"/>
          </a:xfrm>
          <a:noFill/>
        </p:spPr>
      </p:pic>
      <p:pic>
        <p:nvPicPr>
          <p:cNvPr id="2663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39062" y="4869160"/>
            <a:ext cx="1404938" cy="1404938"/>
          </a:xfrm>
          <a:noFill/>
        </p:spPr>
      </p:pic>
      <p:pic>
        <p:nvPicPr>
          <p:cNvPr id="26632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260350"/>
            <a:ext cx="2706687" cy="2028825"/>
          </a:xfrm>
          <a:noFill/>
        </p:spPr>
      </p:pic>
      <p:sp>
        <p:nvSpPr>
          <p:cNvPr id="26633" name="Rectangle 26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443663" cy="1143000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400"/>
              <a:t>The Forth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Cleaning and Disinfection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87BEBC-EFB7-4F32-88E5-F81B89832E5C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D3F93-B5A5-4E82-8BB3-076D22C887A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174377"/>
            <a:ext cx="9036050" cy="40318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ru-RU" b="1" dirty="0">
                <a:solidFill>
                  <a:schemeClr val="bg2"/>
                </a:solidFill>
                <a:latin typeface="Century Gothic" pitchFamily="34" charset="0"/>
              </a:rPr>
              <a:t>3. </a:t>
            </a:r>
            <a:r>
              <a:rPr lang="en-GB" b="1" dirty="0">
                <a:solidFill>
                  <a:schemeClr val="bg2"/>
                </a:solidFill>
                <a:latin typeface="Century Gothic" pitchFamily="34" charset="0"/>
              </a:rPr>
              <a:t>Management of activities on waste disposal</a:t>
            </a:r>
            <a:endParaRPr kumimoji="1"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endParaRPr kumimoji="1"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4-3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Management of activities on waste disposal;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4-3-1 </a:t>
            </a: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Instructions for disposal of waste as required by Regulation (EC) No 1069/2009 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.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4-3-1 </a:t>
            </a: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Logbook for waste removal;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4-3-2 </a:t>
            </a: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Check sheets for checking in waste disposal;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4-3-3 </a:t>
            </a:r>
            <a:endParaRPr lang="en-US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Agreement with rendering plant;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4-3-4 </a:t>
            </a:r>
            <a:endParaRPr lang="en-US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</a:t>
            </a:r>
            <a:r>
              <a:rPr lang="en-GB" sz="1800" dirty="0">
                <a:solidFill>
                  <a:schemeClr val="bg2"/>
                </a:solidFill>
                <a:latin typeface="Century Gothic" pitchFamily="34" charset="0"/>
              </a:rPr>
              <a:t>rendering plant notes.</a:t>
            </a:r>
            <a:endParaRPr kumimoji="1" lang="bg-BG" sz="18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051050" y="441325"/>
            <a:ext cx="6661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lnSpc>
                <a:spcPct val="40000"/>
              </a:lnSpc>
              <a:spcBef>
                <a:spcPct val="35000"/>
              </a:spcBef>
              <a:spcAft>
                <a:spcPct val="20000"/>
              </a:spcAft>
            </a:pPr>
            <a:br>
              <a:rPr lang="bg-BG" b="1">
                <a:solidFill>
                  <a:schemeClr val="tx2"/>
                </a:solidFill>
              </a:rPr>
            </a:br>
            <a:endParaRPr 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765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900" y="225425"/>
            <a:ext cx="2641600" cy="1981200"/>
          </a:xfrm>
          <a:noFill/>
        </p:spPr>
      </p:pic>
      <p:pic>
        <p:nvPicPr>
          <p:cNvPr id="27655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72263" y="5157788"/>
            <a:ext cx="2112962" cy="1585912"/>
          </a:xfrm>
          <a:noFill/>
        </p:spPr>
      </p:pic>
      <p:sp>
        <p:nvSpPr>
          <p:cNvPr id="27656" name="Rectangle 26"/>
          <p:cNvSpPr>
            <a:spLocks noGrp="1" noChangeArrowheads="1"/>
          </p:cNvSpPr>
          <p:nvPr>
            <p:ph type="title"/>
          </p:nvPr>
        </p:nvSpPr>
        <p:spPr>
          <a:xfrm>
            <a:off x="2700338" y="225425"/>
            <a:ext cx="6443662" cy="1143000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400"/>
              <a:t>The Forth Principle of Food Hygiene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/>
              <a:t>"</a:t>
            </a:r>
            <a:r>
              <a:rPr lang="en-GB" sz="2400"/>
              <a:t>Cleaning and Disinfection</a:t>
            </a:r>
            <a:r>
              <a:rPr lang="ru-RU" sz="2400"/>
              <a:t>"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3.5. </a:t>
            </a:r>
            <a:r>
              <a:rPr lang="en-GB">
                <a:latin typeface="Franklin Gothic Demi Cond" pitchFamily="34" charset="0"/>
              </a:rPr>
              <a:t>Fifth principle of food hygiene by Codex Alimentarius.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6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291C5-CA5C-4CE6-8E7D-69B349C8BD9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970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0252" y="2672916"/>
            <a:ext cx="1980505" cy="2348484"/>
          </a:xfrm>
          <a:noFill/>
        </p:spPr>
      </p:pic>
      <p:pic>
        <p:nvPicPr>
          <p:cNvPr id="29701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727200" cy="1223963"/>
          </a:xfrm>
          <a:noFill/>
        </p:spPr>
      </p:pic>
      <p:sp>
        <p:nvSpPr>
          <p:cNvPr id="22535" name="Rectangle 23"/>
          <p:cNvSpPr>
            <a:spLocks noChangeArrowheads="1"/>
          </p:cNvSpPr>
          <p:nvPr/>
        </p:nvSpPr>
        <p:spPr bwMode="auto">
          <a:xfrm>
            <a:off x="0" y="1194911"/>
            <a:ext cx="9144000" cy="5663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l">
              <a:buFontTx/>
              <a:buAutoNum type="arabicPeriod"/>
              <a:tabLst>
                <a:tab pos="269875" algn="l"/>
              </a:tabLst>
              <a:defRPr/>
            </a:pPr>
            <a:r>
              <a:rPr kumimoji="1" lang="en-US" b="1" dirty="0">
                <a:solidFill>
                  <a:schemeClr val="bg2"/>
                </a:solidFill>
                <a:latin typeface="Century Gothic" pitchFamily="34" charset="0"/>
              </a:rPr>
              <a:t>Staffs’</a:t>
            </a:r>
            <a:r>
              <a:rPr kumimoji="1" lang="en-GB" b="1" dirty="0">
                <a:solidFill>
                  <a:schemeClr val="bg2"/>
                </a:solidFill>
                <a:latin typeface="Century Gothic" pitchFamily="34" charset="0"/>
              </a:rPr>
              <a:t>personal hygiene and health</a:t>
            </a:r>
            <a:endParaRPr kumimoji="1"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marL="342900" indent="-342900"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Staffs’</a:t>
            </a: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personal hygiene and health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Instruction to maintaining of working places hygiene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5-1-2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Instruction for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maintaining of personal hygiene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,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general hygiene, order and safety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5-1-3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Safety instruction for </a:t>
            </a:r>
          </a:p>
          <a:p>
            <a:pPr algn="l">
              <a:defRPr/>
            </a:pP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work with technological equipment in the enterprise;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5-1-1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Order</a:t>
            </a:r>
          </a:p>
          <a:p>
            <a:pPr algn="l">
              <a:defRPr/>
            </a:pP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for person controlling the hygiene procedures;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5-1-2 </a:t>
            </a:r>
            <a:endParaRPr lang="en-US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Characteristics  of workplaces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5-1-3 </a:t>
            </a: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List of </a:t>
            </a:r>
          </a:p>
          <a:p>
            <a:pPr algn="l">
              <a:defRPr/>
            </a:pP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working staff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5-1-4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Lists for the handed out                                                                    work wear and frequency of its change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5-1-5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Check lists for the control                                                                             of staff personal hygiene and health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5-1-6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Protocols of training in theme “Personal hygiene and health”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</p:txBody>
      </p:sp>
      <p:sp>
        <p:nvSpPr>
          <p:cNvPr id="9" name="Rectangle 26"/>
          <p:cNvSpPr txBox="1">
            <a:spLocks noChangeArrowheads="1"/>
          </p:cNvSpPr>
          <p:nvPr/>
        </p:nvSpPr>
        <p:spPr bwMode="auto">
          <a:xfrm>
            <a:off x="1943100" y="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Fifth Principle of Food Hygiene </a:t>
            </a:r>
            <a:br>
              <a:rPr lang="ru-RU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Maintaining the Systems of Personal Hygiene and Health</a:t>
            </a:r>
            <a:r>
              <a:rPr lang="ru-RU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3.6. </a:t>
            </a:r>
            <a:r>
              <a:rPr lang="en-GB">
                <a:latin typeface="Franklin Gothic Demi Cond" pitchFamily="34" charset="0"/>
              </a:rPr>
              <a:t>Sixth principle of food hygiene by Codex Alimentarius.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4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3CBA08-D15E-49A4-9A5E-8C34A0C881E1}" type="datetime1">
              <a:rPr lang="en-US"/>
              <a:pPr>
                <a:defRPr/>
              </a:pPr>
              <a:t>10/9/2021</a:t>
            </a:fld>
            <a:endParaRPr lang="en-US" dirty="0"/>
          </a:p>
        </p:txBody>
      </p:sp>
      <p:sp>
        <p:nvSpPr>
          <p:cNvPr id="9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B97B9-50E5-4578-9A4F-79BA4253F3D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174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35996" y="3330539"/>
            <a:ext cx="3888867" cy="3394111"/>
          </a:xfrm>
          <a:noFill/>
        </p:spPr>
      </p:pic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0" y="1196975"/>
            <a:ext cx="9144000" cy="2893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defRPr/>
            </a:pPr>
            <a:r>
              <a:rPr kumimoji="1" lang="ru-RU" b="1" dirty="0">
                <a:solidFill>
                  <a:schemeClr val="bg2"/>
                </a:solidFill>
                <a:latin typeface="Century Gothic" pitchFamily="34" charset="0"/>
              </a:rPr>
              <a:t>1. </a:t>
            </a:r>
            <a:r>
              <a:rPr lang="en-US" b="1" kern="0" dirty="0">
                <a:solidFill>
                  <a:schemeClr val="bg2"/>
                </a:solidFill>
                <a:latin typeface="Century Gothic" pitchFamily="34" charset="0"/>
              </a:rPr>
              <a:t>Transport and storage of finished products</a:t>
            </a:r>
            <a:endParaRPr kumimoji="1"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bg-BG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altLang="en-US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6-1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n-US" sz="1800" kern="0" dirty="0">
                <a:solidFill>
                  <a:schemeClr val="bg2"/>
                </a:solidFill>
                <a:latin typeface="Century Gothic" pitchFamily="34" charset="0"/>
              </a:rPr>
              <a:t>Transport and storage of finished products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6-1-1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Cleaning and disinfection of refrigerated vans of vehicles for the finished products transport;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instruction GMPs’ WI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6-1-1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Storage and transport of finished products;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</a:t>
            </a:r>
          </a:p>
          <a:p>
            <a:pPr algn="l"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6-1-1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Certificates for </a:t>
            </a:r>
          </a:p>
          <a:p>
            <a:pPr algn="l">
              <a:defRPr/>
            </a:pP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vehicles</a:t>
            </a:r>
            <a:r>
              <a:rPr kumimoji="1" lang="bg-BG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disinfection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</a:t>
            </a:r>
            <a:endParaRPr kumimoji="1" lang="bg-BG" sz="18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Sixth Principle of Food Hygiene </a:t>
            </a:r>
            <a:br>
              <a:rPr lang="ru-RU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"Transport and Storage of Finished Products"</a:t>
            </a:r>
            <a:endParaRPr lang="ru-RU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3505200" y="2057400"/>
            <a:ext cx="2057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ea typeface="+mj-ea"/>
                <a:cs typeface="Cordia New" panose="020B0304020202020204" pitchFamily="34" charset="-34"/>
              </a:rPr>
              <a:t>Content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127" name="Правоъгълник 11"/>
          <p:cNvSpPr>
            <a:spLocks noChangeArrowheads="1"/>
          </p:cNvSpPr>
          <p:nvPr/>
        </p:nvSpPr>
        <p:spPr bwMode="auto">
          <a:xfrm>
            <a:off x="381000" y="2743200"/>
            <a:ext cx="83058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3.1. </a:t>
            </a:r>
            <a:r>
              <a:rPr lang="en-GB">
                <a:latin typeface="Franklin Gothic Demi Cond" pitchFamily="34" charset="0"/>
              </a:rPr>
              <a:t>Structure of GMP. The first principle of food hygiene by Codex Alimentarius.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3.2. </a:t>
            </a:r>
            <a:r>
              <a:rPr lang="en-GB">
                <a:latin typeface="Franklin Gothic Demi Cond" pitchFamily="34" charset="0"/>
              </a:rPr>
              <a:t>Second principle of food hygiene by Codex Alimentarius 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</a:rPr>
              <a:t>3.3. Third principle of food hygiene by Codex Alimentarius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</a:rPr>
              <a:t>3.4. Forth principle of food hygiene by Codex Alimentarius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</a:rPr>
              <a:t>3.5. Fifth principle of food hygiene by Codex Alimentarius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</a:rPr>
              <a:t>3.6. Sixth principle of food hygiene by Codex Alimentarius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</a:rPr>
              <a:t>3.7. Seventh principle of food hygiene by Codex Alimentarius</a:t>
            </a:r>
          </a:p>
          <a:p>
            <a:pPr algn="l">
              <a:spcAft>
                <a:spcPts val="600"/>
              </a:spcAft>
            </a:pPr>
            <a:r>
              <a:rPr lang="en-GB">
                <a:latin typeface="Franklin Gothic Demi Cond" pitchFamily="34" charset="0"/>
              </a:rPr>
              <a:t>3.8. Eighth principle of food hygiene by Codex Alimentarius</a:t>
            </a:r>
          </a:p>
          <a:p>
            <a:pPr algn="l">
              <a:spcAft>
                <a:spcPts val="600"/>
              </a:spcAft>
            </a:pPr>
            <a:endParaRPr lang="en-US">
              <a:latin typeface="Franklin Gothic Demi Cond" pitchFamily="34" charset="0"/>
            </a:endParaRPr>
          </a:p>
          <a:p>
            <a:pPr algn="l">
              <a:spcAft>
                <a:spcPts val="600"/>
              </a:spcAft>
            </a:pPr>
            <a:r>
              <a:rPr lang="bg-BG">
                <a:latin typeface="Franklin Gothic Demi Cond" pitchFamily="34" charset="0"/>
              </a:rPr>
              <a:t> </a:t>
            </a:r>
            <a:endParaRPr lang="en-GB">
              <a:latin typeface="Franklin Gothic Demi Cond" pitchFamily="34" charset="0"/>
            </a:endParaRPr>
          </a:p>
        </p:txBody>
      </p:sp>
      <p:pic>
        <p:nvPicPr>
          <p:cNvPr id="10" name="Picture 4" descr="University of Western Macedonia | LinkedIn">
            <a:extLst>
              <a:ext uri="{FF2B5EF4-FFF2-40B4-BE49-F238E27FC236}">
                <a16:creationId xmlns:a16="http://schemas.microsoft.com/office/drawing/2014/main" id="{52672E94-E5C0-4529-A8AD-2794EDFF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9" y="13842"/>
            <a:ext cx="1674473" cy="16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довно обучение - Университет по хранителни технологии - Пловдив">
            <a:extLst>
              <a:ext uri="{FF2B5EF4-FFF2-40B4-BE49-F238E27FC236}">
                <a16:creationId xmlns:a16="http://schemas.microsoft.com/office/drawing/2014/main" id="{C91BBE04-DC44-437A-BE96-B0AF6B8B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31" y="93840"/>
            <a:ext cx="9715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3.7. </a:t>
            </a:r>
            <a:r>
              <a:rPr lang="en-GB">
                <a:latin typeface="Franklin Gothic Demi Cond" pitchFamily="34" charset="0"/>
              </a:rPr>
              <a:t>Seventh principle of food hygiene by Codex Alimentarius.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2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3CBA08-D15E-49A4-9A5E-8C34A0C881E1}" type="datetime1">
              <a:rPr lang="en-US"/>
              <a:pPr>
                <a:defRPr/>
              </a:pPr>
              <a:t>10/9/2021</a:t>
            </a:fld>
            <a:endParaRPr lang="en-US" dirty="0"/>
          </a:p>
        </p:txBody>
      </p:sp>
      <p:sp>
        <p:nvSpPr>
          <p:cNvPr id="9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6948488" y="6165850"/>
            <a:ext cx="1905000" cy="457200"/>
          </a:xfrm>
        </p:spPr>
        <p:txBody>
          <a:bodyPr/>
          <a:lstStyle/>
          <a:p>
            <a:pPr>
              <a:defRPr/>
            </a:pPr>
            <a:fld id="{6B932F95-5D16-4344-AD98-1C6D831AC18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0" y="1088740"/>
            <a:ext cx="9036050" cy="3170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kumimoji="1" lang="ru-RU" b="1" dirty="0">
                <a:solidFill>
                  <a:schemeClr val="bg2"/>
                </a:solidFill>
                <a:latin typeface="Century Gothic" pitchFamily="34" charset="0"/>
              </a:rPr>
              <a:t>1. </a:t>
            </a:r>
            <a:r>
              <a:rPr lang="en-US" b="1" kern="0" dirty="0">
                <a:solidFill>
                  <a:schemeClr val="bg2"/>
                </a:solidFill>
                <a:latin typeface="Century Gothic" pitchFamily="34" charset="0"/>
              </a:rPr>
              <a:t>Product information and culture of consumers</a:t>
            </a:r>
            <a:endParaRPr kumimoji="1"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defRPr/>
            </a:pP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1.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Classification of production schedule in food groups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defRPr/>
            </a:pP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2.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Description of manufacturing foods and beverages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defRPr/>
            </a:pP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3.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Labeling and marking of finished products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defRPr/>
            </a:pP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4. </a:t>
            </a:r>
            <a:r>
              <a:rPr lang="en-US" sz="1800" kern="0" dirty="0">
                <a:solidFill>
                  <a:schemeClr val="bg2"/>
                </a:solidFill>
                <a:latin typeface="Century Gothic" pitchFamily="34" charset="0"/>
              </a:rPr>
              <a:t>Consumer’s culture</a:t>
            </a:r>
          </a:p>
          <a:p>
            <a:pPr marL="457200" indent="-457200" algn="l">
              <a:defRPr/>
            </a:pP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Century Gothic" pitchFamily="34" charset="0"/>
              </a:rPr>
              <a:t>Operational prerequisite programme HACCPs’ </a:t>
            </a:r>
            <a:r>
              <a:rPr kumimoji="1" lang="en-US" sz="1800" dirty="0">
                <a:solidFill>
                  <a:srgbClr val="FF0000"/>
                </a:solidFill>
                <a:latin typeface="Century Gothic" pitchFamily="34" charset="0"/>
              </a:rPr>
              <a:t>OPR </a:t>
            </a:r>
            <a:r>
              <a:rPr kumimoji="1" lang="ru-RU" sz="1800" dirty="0">
                <a:solidFill>
                  <a:srgbClr val="FF0000"/>
                </a:solidFill>
                <a:latin typeface="Century Gothic" pitchFamily="34" charset="0"/>
              </a:rPr>
              <a:t>09. </a:t>
            </a:r>
            <a:r>
              <a:rPr kumimoji="1" lang="en-US" sz="1800" dirty="0">
                <a:solidFill>
                  <a:srgbClr val="FF0000"/>
                </a:solidFill>
                <a:latin typeface="Century Gothic" pitchFamily="34" charset="0"/>
              </a:rPr>
              <a:t>Internal information exchange with HACCP team</a:t>
            </a:r>
            <a:r>
              <a:rPr kumimoji="1" lang="ru-RU" sz="1800" dirty="0">
                <a:solidFill>
                  <a:srgbClr val="FF0000"/>
                </a:solidFill>
                <a:latin typeface="Century Gothic" pitchFamily="34" charset="0"/>
              </a:rPr>
              <a:t>;</a:t>
            </a:r>
            <a:endParaRPr kumimoji="1" lang="en-US" sz="18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ED7013"/>
              </a:buClr>
              <a:buSzPct val="60000"/>
              <a:buFont typeface="Wingdings" pitchFamily="2" charset="2"/>
              <a:buNone/>
              <a:tabLst>
                <a:tab pos="-571500" algn="l"/>
                <a:tab pos="-228600" algn="l"/>
              </a:tabLst>
              <a:defRPr/>
            </a:pPr>
            <a:r>
              <a:rPr kumimoji="1" lang="ru-RU" sz="18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algn="l">
              <a:tabLst>
                <a:tab pos="-571500" algn="l"/>
                <a:tab pos="-228600" algn="l"/>
              </a:tabLst>
              <a:defRPr/>
            </a:pPr>
            <a:r>
              <a:rPr lang="en-US" sz="1800" dirty="0">
                <a:solidFill>
                  <a:srgbClr val="00B0F0"/>
                </a:solidFill>
                <a:latin typeface="Century Gothic" pitchFamily="34" charset="0"/>
              </a:rPr>
              <a:t>A working card from the HACCPs' plans </a:t>
            </a:r>
            <a:r>
              <a:rPr kumimoji="1" lang="en-US" sz="1800" dirty="0">
                <a:solidFill>
                  <a:srgbClr val="00B0F0"/>
                </a:solidFill>
                <a:latin typeface="Century Gothic" pitchFamily="34" charset="0"/>
              </a:rPr>
              <a:t>WC</a:t>
            </a:r>
            <a:r>
              <a:rPr kumimoji="1" lang="ru-RU" sz="1800" dirty="0">
                <a:solidFill>
                  <a:srgbClr val="00B0F0"/>
                </a:solidFill>
                <a:latin typeface="Century Gothic" pitchFamily="34" charset="0"/>
              </a:rPr>
              <a:t> X-02 </a:t>
            </a:r>
            <a:r>
              <a:rPr kumimoji="1" lang="en-US" sz="1800" dirty="0">
                <a:solidFill>
                  <a:srgbClr val="00B0F0"/>
                </a:solidFill>
                <a:latin typeface="Century Gothic" pitchFamily="34" charset="0"/>
              </a:rPr>
              <a:t>Description of products in HACCP plan</a:t>
            </a:r>
            <a:endParaRPr kumimoji="1" lang="ru-RU" sz="1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3797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4332287"/>
            <a:ext cx="3548062" cy="2525713"/>
          </a:xfrm>
          <a:noFill/>
        </p:spPr>
      </p:pic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Seventh Principle of Food Hygiene </a:t>
            </a:r>
            <a:br>
              <a:rPr lang="ru-RU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"Product Information and Consumer Culture"</a:t>
            </a:r>
            <a:endParaRPr lang="ru-RU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3.8. </a:t>
            </a:r>
            <a:r>
              <a:rPr lang="en-GB">
                <a:latin typeface="Franklin Gothic Demi Cond" pitchFamily="34" charset="0"/>
              </a:rPr>
              <a:t>Eighth principle of food hygiene by Codex Alimentarius.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20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F77376-F803-47D9-BDE1-FA37993714FA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9DE6F-5852-494B-9134-6BF7D6567B5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2600908"/>
            <a:ext cx="9144000" cy="30162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ru-RU" b="1" dirty="0">
                <a:solidFill>
                  <a:schemeClr val="bg2"/>
                </a:solidFill>
                <a:latin typeface="Century Gothic" pitchFamily="34" charset="0"/>
              </a:rPr>
              <a:t>1. </a:t>
            </a:r>
            <a:r>
              <a:rPr kumimoji="1" lang="en-US" b="1" dirty="0">
                <a:solidFill>
                  <a:schemeClr val="bg2"/>
                </a:solidFill>
                <a:latin typeface="Century Gothic" pitchFamily="34" charset="0"/>
              </a:rPr>
              <a:t>Training</a:t>
            </a:r>
            <a:endParaRPr kumimoji="1" lang="ru-RU" b="1" dirty="0">
              <a:solidFill>
                <a:schemeClr val="bg2"/>
              </a:solidFill>
              <a:latin typeface="Century Gothic" pitchFamily="34" charset="0"/>
            </a:endParaRPr>
          </a:p>
          <a:p>
            <a:pPr marL="457200" indent="-457200" algn="l">
              <a:tabLst>
                <a:tab pos="-571500" algn="l"/>
                <a:tab pos="-228600" algn="l"/>
                <a:tab pos="228600" algn="l"/>
              </a:tabLst>
              <a:defRPr/>
            </a:pPr>
            <a:endParaRPr lang="ru-RU" sz="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8-1 </a:t>
            </a: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Staff training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procedure GMPs’ WP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8-1-1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The annual training program (the respective half of the current year)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;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8-1-1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kumimoji="1" lang="en-US" sz="1800" dirty="0">
                <a:solidFill>
                  <a:schemeClr val="bg2"/>
                </a:solidFill>
                <a:latin typeface="Century Gothic" pitchFamily="34" charset="0"/>
              </a:rPr>
              <a:t> Protocols of trained staff with a list of their signatures;</a:t>
            </a:r>
            <a:endParaRPr kumimoji="1" lang="ru-RU" sz="18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8-1-2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≡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records GMPs’ ODR 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5-1-2 </a:t>
            </a: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Characteristics </a:t>
            </a:r>
          </a:p>
          <a:p>
            <a:pPr algn="l">
              <a:tabLst>
                <a:tab pos="-571500" algn="l"/>
                <a:tab pos="-228600" algn="l"/>
                <a:tab pos="228600" algn="l"/>
              </a:tabLst>
              <a:defRPr/>
            </a:pPr>
            <a:r>
              <a:rPr kumimoji="1" lang="en-GB" sz="1800" dirty="0">
                <a:solidFill>
                  <a:schemeClr val="bg2"/>
                </a:solidFill>
                <a:latin typeface="Century Gothic" pitchFamily="34" charset="0"/>
              </a:rPr>
              <a:t>of workplaces;</a:t>
            </a:r>
            <a:r>
              <a:rPr kumimoji="1" lang="ru-RU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35845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225425"/>
            <a:ext cx="2879725" cy="2206625"/>
          </a:xfrm>
          <a:noFill/>
        </p:spPr>
      </p:pic>
      <p:pic>
        <p:nvPicPr>
          <p:cNvPr id="35846" name="Picture 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8738" y="1160463"/>
            <a:ext cx="2603500" cy="1733550"/>
          </a:xfrm>
          <a:noFill/>
        </p:spPr>
      </p:pic>
      <p:pic>
        <p:nvPicPr>
          <p:cNvPr id="35847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400550"/>
            <a:ext cx="3417887" cy="231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Rectangle 26"/>
          <p:cNvSpPr txBox="1">
            <a:spLocks noChangeArrowheads="1"/>
          </p:cNvSpPr>
          <p:nvPr/>
        </p:nvSpPr>
        <p:spPr bwMode="auto">
          <a:xfrm>
            <a:off x="2987675" y="0"/>
            <a:ext cx="629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Eighth Principle of Food Hygiene </a:t>
            </a:r>
            <a:br>
              <a:rPr lang="ru-RU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"Training"</a:t>
            </a:r>
            <a:endParaRPr lang="ru-RU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3.1. </a:t>
            </a:r>
            <a:r>
              <a:rPr lang="en-GB">
                <a:latin typeface="Franklin Gothic Demi Cond" pitchFamily="34" charset="0"/>
              </a:rPr>
              <a:t>Structure of GMP.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</a:rPr>
              <a:t>The first principle of food hygiene by Codex Alimentarius.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8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7593D3-4296-4817-9280-D43BCDF78DB2}" type="datetime1">
              <a:rPr lang="en-US"/>
              <a:pPr>
                <a:defRPr/>
              </a:pPr>
              <a:t>10/9/2021</a:t>
            </a:fld>
            <a:endParaRPr lang="en-US" dirty="0"/>
          </a:p>
        </p:txBody>
      </p:sp>
      <p:sp>
        <p:nvSpPr>
          <p:cNvPr id="7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9E09F-B034-4BC2-A881-79664DD19AD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0" y="2168525"/>
            <a:ext cx="9144000" cy="4114800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I. Objectives and general principles of the Code of Food Hygiene;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II. Scope, application and definitions;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III. Primary production;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IV. Construction and putting into operation the project and technological equipment;</a:t>
            </a:r>
            <a:endParaRPr lang="bg-BG" sz="2000" b="1" dirty="0">
              <a:solidFill>
                <a:schemeClr val="tx1">
                  <a:lumMod val="75000"/>
                </a:schemeClr>
              </a:solidFill>
              <a:latin typeface="Century Gothic" pitchFamily="34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V. The control of the production process; </a:t>
            </a:r>
            <a:endParaRPr lang="bg-BG" sz="2000" b="1" dirty="0">
              <a:solidFill>
                <a:schemeClr val="tx1">
                  <a:lumMod val="75000"/>
                </a:schemeClr>
              </a:solidFill>
              <a:latin typeface="Century Gothic" pitchFamily="34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VI. Cleaning and disinfection of the processing</a:t>
            </a:r>
            <a:r>
              <a:rPr lang="bg-BG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plant;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VII. Implementation and maintenance of personal hygiene and health;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VIII. Transport and storage of finished products;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IX. Product information and consumer demand;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Part X. Education.</a:t>
            </a:r>
          </a:p>
        </p:txBody>
      </p:sp>
      <p:pic>
        <p:nvPicPr>
          <p:cNvPr id="7173" name="Picture 23" descr="soy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5888"/>
            <a:ext cx="2016125" cy="1554162"/>
          </a:xfrm>
        </p:spPr>
      </p:pic>
      <p:sp>
        <p:nvSpPr>
          <p:cNvPr id="7174" name="Rectangle 28"/>
          <p:cNvSpPr>
            <a:spLocks noChangeArrowheads="1"/>
          </p:cNvSpPr>
          <p:nvPr/>
        </p:nvSpPr>
        <p:spPr bwMode="auto">
          <a:xfrm>
            <a:off x="2087563" y="225425"/>
            <a:ext cx="48609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lnSpc>
                <a:spcPct val="70000"/>
              </a:lnSpc>
            </a:pPr>
            <a:r>
              <a:rPr lang="en-US" sz="2400" b="1" i="1">
                <a:solidFill>
                  <a:srgbClr val="FF0000"/>
                </a:solidFill>
                <a:latin typeface="Arial Narrow" pitchFamily="34" charset="0"/>
              </a:rPr>
              <a:t>Parts of the Codex Alimentarius</a:t>
            </a:r>
            <a:endParaRPr lang="af-ZA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175" name="Picture 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2588" y="188913"/>
            <a:ext cx="2303462" cy="1571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DF46EB-EC76-4832-91BB-D35DD5AA3B34}" type="datetime1">
              <a:rPr lang="en-US">
                <a:latin typeface="+mj-lt"/>
              </a:rPr>
              <a:pPr>
                <a:defRPr/>
              </a:pPr>
              <a:t>10/9/2021</a:t>
            </a:fld>
            <a:endParaRPr lang="en-US" dirty="0">
              <a:latin typeface="+mj-lt"/>
            </a:endParaRPr>
          </a:p>
        </p:txBody>
      </p:sp>
      <p:sp>
        <p:nvSpPr>
          <p:cNvPr id="20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CF26-1F3C-45B6-BBF3-5F77A914E27A}" type="slidenum">
              <a:rPr lang="en-US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524750" cy="1143000"/>
          </a:xfrm>
        </p:spPr>
        <p:txBody>
          <a:bodyPr/>
          <a:lstStyle/>
          <a:p>
            <a:pPr algn="ctr" eaLnBrk="1" hangingPunct="1">
              <a:lnSpc>
                <a:spcPct val="40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sz="2400" dirty="0">
                <a:solidFill>
                  <a:srgbClr val="336699"/>
                </a:solidFill>
              </a:rPr>
              <a:t>The First Principle of Food Hygiene </a:t>
            </a:r>
            <a:br>
              <a:rPr lang="en-US" sz="2400" dirty="0">
                <a:solidFill>
                  <a:srgbClr val="336699"/>
                </a:solidFill>
              </a:rPr>
            </a:br>
            <a:br>
              <a:rPr lang="en-US" sz="2400" dirty="0">
                <a:solidFill>
                  <a:srgbClr val="336699"/>
                </a:solidFill>
              </a:rPr>
            </a:br>
            <a:br>
              <a:rPr lang="en-US" sz="2400" dirty="0">
                <a:solidFill>
                  <a:srgbClr val="336699"/>
                </a:solidFill>
              </a:rPr>
            </a:br>
            <a:r>
              <a:rPr lang="en-US" sz="2400" dirty="0">
                <a:solidFill>
                  <a:srgbClr val="336699"/>
                </a:solidFill>
              </a:rPr>
              <a:t>"Primary Production"</a:t>
            </a:r>
            <a:endParaRPr lang="ru-RU" sz="2000" dirty="0"/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04925"/>
            <a:ext cx="9144000" cy="4395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>
                <a:solidFill>
                  <a:srgbClr val="000000"/>
                </a:solidFill>
                <a:latin typeface="Century Gothic" pitchFamily="34" charset="0"/>
              </a:rPr>
              <a:t>1 . </a:t>
            </a:r>
            <a:r>
              <a:rPr lang="en-GB" sz="2200" b="1" dirty="0">
                <a:solidFill>
                  <a:srgbClr val="000000"/>
                </a:solidFill>
                <a:latin typeface="Century Gothic" pitchFamily="34" charset="0"/>
              </a:rPr>
              <a:t>Environmental Hygiene</a:t>
            </a:r>
            <a:endParaRPr lang="ru-RU" sz="22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indent="19050"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The impact on plant selection and animal breeding; hygiene requirements to soil, water, air, greenhouses, pastures and stables set in the GMPs grazing trace contamination (feed) of pesticides, heavy metals, radionuclides, etc.</a:t>
            </a:r>
            <a:r>
              <a:rPr lang="bg-BG" sz="1800" dirty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Application of hazard for residues of veterinary medicaments. Periodically monitor the purity of the water for irrigation, for watering animals, etc.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1-1. Hygiene for crop production, fish, poultry and the slaughter animals;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 1-2. Post harvesting transport and processing of grains, fruits, vegetables, from the field as  after the fish catching and slaughtering;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 1-3. Cleaning, maintenance and hygiene in primary production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sz="1800" b="1" u="sng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8198" name="Picture 17" descr="Yorkshi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5842000"/>
            <a:ext cx="1189038" cy="620713"/>
          </a:xfrm>
          <a:noFill/>
        </p:spPr>
      </p:pic>
      <p:pic>
        <p:nvPicPr>
          <p:cNvPr id="8199" name="Picture 19" descr="Landra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4000" contrast="6000"/>
          </a:blip>
          <a:srcRect/>
          <a:stretch>
            <a:fillRect/>
          </a:stretch>
        </p:blipFill>
        <p:spPr>
          <a:xfrm>
            <a:off x="3059113" y="6181725"/>
            <a:ext cx="1219200" cy="676275"/>
          </a:xfrm>
          <a:noFill/>
        </p:spPr>
      </p:pic>
      <p:pic>
        <p:nvPicPr>
          <p:cNvPr id="8200" name="Picture 23" descr="Hampsh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049838"/>
            <a:ext cx="11588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4" descr="Duro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5516563"/>
            <a:ext cx="11874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0750" y="0"/>
            <a:ext cx="603250" cy="60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3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549275"/>
            <a:ext cx="619125" cy="611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4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5676" y="5229200"/>
            <a:ext cx="844550" cy="592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5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875" y="5445125"/>
            <a:ext cx="792163" cy="566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6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50" y="1125538"/>
            <a:ext cx="765175" cy="573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7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150" y="620713"/>
            <a:ext cx="801688" cy="600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8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941888"/>
            <a:ext cx="495300" cy="746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2338" y="836613"/>
            <a:ext cx="652462" cy="652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0" name="Picture 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5445125"/>
            <a:ext cx="611188" cy="692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1" name="Picture 3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3600" y="5481638"/>
            <a:ext cx="752475" cy="75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2" name="Picture 3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7338" y="0"/>
            <a:ext cx="1582737" cy="890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3.2. </a:t>
            </a:r>
            <a:r>
              <a:rPr lang="en-GB">
                <a:latin typeface="Franklin Gothic Demi Cond" pitchFamily="34" charset="0"/>
              </a:rPr>
              <a:t>Second principle of food hygiene by Codex Alimentarius.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306317"/>
            <a:ext cx="3240359" cy="26470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0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658607" y="3825044"/>
            <a:ext cx="300973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F39465-E32F-4CB8-A54B-4DEAD7F95607}" type="datetime1">
              <a:rPr lang="en-US"/>
              <a:pPr>
                <a:defRPr/>
              </a:pPr>
              <a:t>10/9/2021</a:t>
            </a:fld>
            <a:endParaRPr lang="en-US" dirty="0"/>
          </a:p>
        </p:txBody>
      </p:sp>
      <p:sp>
        <p:nvSpPr>
          <p:cNvPr id="7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A591B-177A-4637-94C7-A70FC3861FBA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0244" name="Picture 24" descr="BOKS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816350" cy="1346200"/>
          </a:xfrm>
          <a:noFill/>
        </p:spPr>
      </p:pic>
      <p:sp>
        <p:nvSpPr>
          <p:cNvPr id="10245" name="Rectangle 26"/>
          <p:cNvSpPr>
            <a:spLocks noGrp="1" noChangeArrowheads="1"/>
          </p:cNvSpPr>
          <p:nvPr>
            <p:ph type="title"/>
          </p:nvPr>
        </p:nvSpPr>
        <p:spPr>
          <a:xfrm>
            <a:off x="3816350" y="0"/>
            <a:ext cx="5111750" cy="1476375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400"/>
              <a:t>The Second Principle of Food Hygiene "Construction of Companies put into Operation”</a:t>
            </a:r>
            <a:endParaRPr lang="ru-RU" sz="2400"/>
          </a:p>
        </p:txBody>
      </p:sp>
      <p:sp>
        <p:nvSpPr>
          <p:cNvPr id="7174" name="Rectangle 27"/>
          <p:cNvSpPr>
            <a:spLocks noChangeArrowheads="1"/>
          </p:cNvSpPr>
          <p:nvPr/>
        </p:nvSpPr>
        <p:spPr bwMode="auto">
          <a:xfrm>
            <a:off x="0" y="1088740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b="1" dirty="0">
              <a:solidFill>
                <a:schemeClr val="bg2"/>
              </a:solidFill>
              <a:latin typeface="Century Gothic" pitchFamily="34" charset="0"/>
            </a:endParaRP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Century Gothic" pitchFamily="34" charset="0"/>
              </a:rPr>
              <a:t>1 . Parcel and the plant location</a:t>
            </a:r>
          </a:p>
          <a:p>
            <a:pPr marL="266700" indent="1588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folder with permissions for the organization work</a:t>
            </a:r>
          </a:p>
          <a:p>
            <a:pPr marL="266700" indent="1588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Drawings: General plan with technological flows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Century Gothic" pitchFamily="34" charset="0"/>
              </a:rPr>
              <a:t>2. Blueprints allocation of manufacturing plant of the organization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Prerequisite programme GMPs’ PRP 2</a:t>
            </a:r>
            <a:r>
              <a:rPr lang="ru-RU" sz="1800" dirty="0">
                <a:solidFill>
                  <a:schemeClr val="bg2"/>
                </a:solidFill>
                <a:latin typeface="Century Gothic" pitchFamily="34" charset="0"/>
              </a:rPr>
              <a:t>-1 </a:t>
            </a: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Prevention of cross contamination;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procedure GMPs’ WP 2-1-1 Internal monitoring program for control of final products;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A working instruction GMPs’ WI 2-1-1 Blueprints allocation of manufacturing plant at elevation levels marked with colorful technological flows;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2-1-1 Folder for identification of final products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bg2"/>
                </a:solidFill>
                <a:latin typeface="Century Gothic" pitchFamily="34" charset="0"/>
              </a:rPr>
              <a:t>Operational document for records GMPs’ ODR 2-1-2 Folder for nonconforming product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Century Gothic" pitchFamily="34" charset="0"/>
              </a:rPr>
              <a:t>3. Technological equipment and rules for working with them</a:t>
            </a:r>
          </a:p>
          <a:p>
            <a:pPr marL="266700" indent="-2667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Century Gothic" pitchFamily="34" charset="0"/>
              </a:rPr>
              <a:t>4. Technological equipment, machinery, inventory and technical tools</a:t>
            </a:r>
            <a:endParaRPr lang="bg-BG" sz="2200" b="1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10247" name="Picture 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56438" y="1196975"/>
            <a:ext cx="1835150" cy="13700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81000" y="685800"/>
            <a:ext cx="8566150" cy="1600200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" pitchFamily="2" charset="2"/>
              <a:buNone/>
            </a:pPr>
            <a:r>
              <a:rPr lang="en-GB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3.3. </a:t>
            </a:r>
            <a:r>
              <a:rPr lang="en-GB">
                <a:latin typeface="Franklin Gothic Demi Cond" pitchFamily="34" charset="0"/>
              </a:rPr>
              <a:t>Third principle of food hygiene by Codex Alimentarius.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881188"/>
            <a:ext cx="2879725" cy="2360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8" name="Picture 3" descr="Kollagen pr 1"/>
          <p:cNvPicPr>
            <a:picLocks noChangeAspect="1" noChangeArrowheads="1"/>
          </p:cNvPicPr>
          <p:nvPr/>
        </p:nvPicPr>
        <p:blipFill>
          <a:blip r:embed="rId4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67288" y="3752850"/>
            <a:ext cx="3097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Generic">
  <a:themeElements>
    <a:clrScheme name="Generic 2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CC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2967</TotalTime>
  <Words>3842</Words>
  <Application>Microsoft Office PowerPoint</Application>
  <PresentationFormat>Презентация на цял екран (4:3)</PresentationFormat>
  <Paragraphs>450</Paragraphs>
  <Slides>33</Slides>
  <Notes>19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Arial Narrow</vt:lpstr>
      <vt:lpstr>Bookman Old Style</vt:lpstr>
      <vt:lpstr>Century Gothic</vt:lpstr>
      <vt:lpstr>Franklin Gothic Demi Cond</vt:lpstr>
      <vt:lpstr>HebarU</vt:lpstr>
      <vt:lpstr>Symusic</vt:lpstr>
      <vt:lpstr>Times New Roman</vt:lpstr>
      <vt:lpstr>Wingdings</vt:lpstr>
      <vt:lpstr>Generic</vt:lpstr>
      <vt:lpstr>Postgraduate Course  MSFP101     Systems for  Food Risk Management    </vt:lpstr>
      <vt:lpstr> Chapter 3   Good Manufacturing and Hygiene Practices Based on the Principles of food Hygiene  of the Codex Alimentarius –  the Basis for the Production and Sale of Safe Food   </vt:lpstr>
      <vt:lpstr>Презентация на PowerPoint</vt:lpstr>
      <vt:lpstr>Презентация на PowerPoint</vt:lpstr>
      <vt:lpstr>Презентация на PowerPoint</vt:lpstr>
      <vt:lpstr>The First Principle of Food Hygiene    "Primary Production"</vt:lpstr>
      <vt:lpstr>Презентация на PowerPoint</vt:lpstr>
      <vt:lpstr>The Second Principle of Food Hygiene "Construction of Companies put into Operation”</vt:lpstr>
      <vt:lpstr>Презентация на PowerPoint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The Third Principle of Food Hygiene  "Control of Technological Processes"</vt:lpstr>
      <vt:lpstr>Презентация на PowerPoint</vt:lpstr>
      <vt:lpstr>The Forth Principle of Food Hygiene  "Cleaning and Disinfection"</vt:lpstr>
      <vt:lpstr>The Forth Principle of Food Hygiene  "Cleaning and Disinfection"</vt:lpstr>
      <vt:lpstr>The Forth Principle of Food Hygiene  "Cleaning and Disinfection"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Stefan Dragoev</cp:lastModifiedBy>
  <cp:revision>210</cp:revision>
  <cp:lastPrinted>1601-01-01T00:00:00Z</cp:lastPrinted>
  <dcterms:created xsi:type="dcterms:W3CDTF">1601-01-01T00:00:00Z</dcterms:created>
  <dcterms:modified xsi:type="dcterms:W3CDTF">2021-10-09T15:13:22Z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