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4"/>
  </p:notesMasterIdLst>
  <p:sldIdLst>
    <p:sldId id="256" r:id="rId2"/>
    <p:sldId id="305" r:id="rId3"/>
    <p:sldId id="311" r:id="rId4"/>
    <p:sldId id="306" r:id="rId5"/>
    <p:sldId id="307" r:id="rId6"/>
    <p:sldId id="321" r:id="rId7"/>
    <p:sldId id="322" r:id="rId8"/>
    <p:sldId id="323" r:id="rId9"/>
    <p:sldId id="324" r:id="rId10"/>
    <p:sldId id="325" r:id="rId11"/>
    <p:sldId id="326" r:id="rId12"/>
    <p:sldId id="327" r:id="rId13"/>
    <p:sldId id="308" r:id="rId14"/>
    <p:sldId id="309" r:id="rId15"/>
    <p:sldId id="310" r:id="rId16"/>
    <p:sldId id="304" r:id="rId17"/>
    <p:sldId id="301" r:id="rId18"/>
    <p:sldId id="257" r:id="rId19"/>
    <p:sldId id="258"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99" r:id="rId47"/>
    <p:sldId id="300" r:id="rId48"/>
    <p:sldId id="296" r:id="rId49"/>
    <p:sldId id="297" r:id="rId50"/>
    <p:sldId id="298" r:id="rId51"/>
    <p:sldId id="312" r:id="rId52"/>
    <p:sldId id="313" r:id="rId53"/>
    <p:sldId id="314" r:id="rId54"/>
    <p:sldId id="315" r:id="rId55"/>
    <p:sldId id="316" r:id="rId56"/>
    <p:sldId id="317" r:id="rId57"/>
    <p:sldId id="318" r:id="rId58"/>
    <p:sldId id="319" r:id="rId59"/>
    <p:sldId id="320" r:id="rId60"/>
    <p:sldId id="289" r:id="rId61"/>
    <p:sldId id="290" r:id="rId62"/>
    <p:sldId id="291" r:id="rId63"/>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51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AC7743-B3B5-4320-8F86-088380E9F04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E2DB755-4A51-4D22-BFE9-7185CDD49BA4}">
      <dgm:prSet/>
      <dgm:spPr/>
      <dgm:t>
        <a:bodyPr/>
        <a:lstStyle/>
        <a:p>
          <a:r>
            <a:rPr lang="el-GR" b="0" i="0" baseline="0" dirty="0">
              <a:latin typeface="Comic Sans MS" panose="030F0702030302020204" pitchFamily="66" charset="0"/>
            </a:rPr>
            <a:t>Θεόδωρου Βρυζάκη, 1863 </a:t>
          </a:r>
          <a:endParaRPr lang="en-US" dirty="0">
            <a:latin typeface="Comic Sans MS" panose="030F0702030302020204" pitchFamily="66" charset="0"/>
          </a:endParaRPr>
        </a:p>
      </dgm:t>
    </dgm:pt>
    <dgm:pt modelId="{971E75BE-6DE2-401A-84A4-BD017760BBDC}" type="parTrans" cxnId="{31B53735-CCF4-4C89-ABD7-3258B73FE9C9}">
      <dgm:prSet/>
      <dgm:spPr/>
      <dgm:t>
        <a:bodyPr/>
        <a:lstStyle/>
        <a:p>
          <a:endParaRPr lang="en-US"/>
        </a:p>
      </dgm:t>
    </dgm:pt>
    <dgm:pt modelId="{9FC67343-66DA-4996-8517-8C8A68DC214D}" type="sibTrans" cxnId="{31B53735-CCF4-4C89-ABD7-3258B73FE9C9}">
      <dgm:prSet/>
      <dgm:spPr/>
      <dgm:t>
        <a:bodyPr/>
        <a:lstStyle/>
        <a:p>
          <a:endParaRPr lang="en-US"/>
        </a:p>
      </dgm:t>
    </dgm:pt>
    <dgm:pt modelId="{A41401CF-B9AB-425F-81A3-E80C12CD25A6}">
      <dgm:prSet custT="1"/>
      <dgm:spPr/>
      <dgm:t>
        <a:bodyPr/>
        <a:lstStyle/>
        <a:p>
          <a:pPr marL="0" lvl="0" indent="0" algn="ctr" defTabSz="1555750">
            <a:lnSpc>
              <a:spcPct val="90000"/>
            </a:lnSpc>
            <a:spcBef>
              <a:spcPct val="0"/>
            </a:spcBef>
            <a:spcAft>
              <a:spcPct val="35000"/>
            </a:spcAft>
            <a:buNone/>
          </a:pPr>
          <a:r>
            <a:rPr lang="el-GR" sz="3000" b="0" i="0" kern="1200" baseline="0" dirty="0">
              <a:solidFill>
                <a:prstClr val="black">
                  <a:hueOff val="0"/>
                  <a:satOff val="0"/>
                  <a:lumOff val="0"/>
                  <a:alphaOff val="0"/>
                </a:prstClr>
              </a:solidFill>
              <a:latin typeface="Comic Sans MS" panose="030F0702030302020204" pitchFamily="66" charset="0"/>
              <a:ea typeface="+mn-ea"/>
              <a:cs typeface="+mn-cs"/>
            </a:rPr>
            <a:t>Λάδι σε μουσαμά, 67 x 78 εκ. Δωρεά Πανεπιστημίου στην Εθνική Πινακοθήκη</a:t>
          </a:r>
          <a:endParaRPr lang="en-US" sz="3000" b="0" i="0" kern="1200" baseline="0" dirty="0">
            <a:solidFill>
              <a:prstClr val="black">
                <a:hueOff val="0"/>
                <a:satOff val="0"/>
                <a:lumOff val="0"/>
                <a:alphaOff val="0"/>
              </a:prstClr>
            </a:solidFill>
            <a:latin typeface="Comic Sans MS" panose="030F0702030302020204" pitchFamily="66" charset="0"/>
            <a:ea typeface="+mn-ea"/>
            <a:cs typeface="+mn-cs"/>
          </a:endParaRPr>
        </a:p>
      </dgm:t>
    </dgm:pt>
    <dgm:pt modelId="{DBA0EC89-8347-43DC-9B75-CB6CAE7F833A}" type="parTrans" cxnId="{A53F7549-6FBB-42EB-95E2-70580001E1F6}">
      <dgm:prSet/>
      <dgm:spPr/>
      <dgm:t>
        <a:bodyPr/>
        <a:lstStyle/>
        <a:p>
          <a:endParaRPr lang="en-US"/>
        </a:p>
      </dgm:t>
    </dgm:pt>
    <dgm:pt modelId="{5CA24734-BDA6-423E-BC01-1CFEFDFF462F}" type="sibTrans" cxnId="{A53F7549-6FBB-42EB-95E2-70580001E1F6}">
      <dgm:prSet/>
      <dgm:spPr/>
      <dgm:t>
        <a:bodyPr/>
        <a:lstStyle/>
        <a:p>
          <a:endParaRPr lang="en-US"/>
        </a:p>
      </dgm:t>
    </dgm:pt>
    <dgm:pt modelId="{F28F72C9-FAFE-475D-8DE6-20DDDFCDAC5E}" type="pres">
      <dgm:prSet presAssocID="{E7AC7743-B3B5-4320-8F86-088380E9F04D}" presName="hierChild1" presStyleCnt="0">
        <dgm:presLayoutVars>
          <dgm:chPref val="1"/>
          <dgm:dir/>
          <dgm:animOne val="branch"/>
          <dgm:animLvl val="lvl"/>
          <dgm:resizeHandles/>
        </dgm:presLayoutVars>
      </dgm:prSet>
      <dgm:spPr/>
      <dgm:t>
        <a:bodyPr/>
        <a:lstStyle/>
        <a:p>
          <a:endParaRPr lang="el-GR"/>
        </a:p>
      </dgm:t>
    </dgm:pt>
    <dgm:pt modelId="{59C57D71-C89D-4716-BC3B-B28E2CFFA1F6}" type="pres">
      <dgm:prSet presAssocID="{CE2DB755-4A51-4D22-BFE9-7185CDD49BA4}" presName="hierRoot1" presStyleCnt="0"/>
      <dgm:spPr/>
    </dgm:pt>
    <dgm:pt modelId="{8E96B569-5CAA-4E1B-BC64-5FFFD11713AC}" type="pres">
      <dgm:prSet presAssocID="{CE2DB755-4A51-4D22-BFE9-7185CDD49BA4}" presName="composite" presStyleCnt="0"/>
      <dgm:spPr/>
    </dgm:pt>
    <dgm:pt modelId="{F2753B57-3114-473C-8626-9F112F98AB4E}" type="pres">
      <dgm:prSet presAssocID="{CE2DB755-4A51-4D22-BFE9-7185CDD49BA4}" presName="background" presStyleLbl="node0" presStyleIdx="0" presStyleCnt="2"/>
      <dgm:spPr/>
    </dgm:pt>
    <dgm:pt modelId="{2C7A0A23-8C4F-4ABF-8318-476C15EB49D5}" type="pres">
      <dgm:prSet presAssocID="{CE2DB755-4A51-4D22-BFE9-7185CDD49BA4}" presName="text" presStyleLbl="fgAcc0" presStyleIdx="0" presStyleCnt="2">
        <dgm:presLayoutVars>
          <dgm:chPref val="3"/>
        </dgm:presLayoutVars>
      </dgm:prSet>
      <dgm:spPr/>
      <dgm:t>
        <a:bodyPr/>
        <a:lstStyle/>
        <a:p>
          <a:endParaRPr lang="el-GR"/>
        </a:p>
      </dgm:t>
    </dgm:pt>
    <dgm:pt modelId="{40CCC159-CBF9-474A-B080-712FA9441560}" type="pres">
      <dgm:prSet presAssocID="{CE2DB755-4A51-4D22-BFE9-7185CDD49BA4}" presName="hierChild2" presStyleCnt="0"/>
      <dgm:spPr/>
    </dgm:pt>
    <dgm:pt modelId="{AA0B9236-2443-406F-9ABF-3214FC5F1750}" type="pres">
      <dgm:prSet presAssocID="{A41401CF-B9AB-425F-81A3-E80C12CD25A6}" presName="hierRoot1" presStyleCnt="0"/>
      <dgm:spPr/>
    </dgm:pt>
    <dgm:pt modelId="{477A8E6E-23F2-4A07-8DB2-00D14390A91E}" type="pres">
      <dgm:prSet presAssocID="{A41401CF-B9AB-425F-81A3-E80C12CD25A6}" presName="composite" presStyleCnt="0"/>
      <dgm:spPr/>
    </dgm:pt>
    <dgm:pt modelId="{9BD07A68-C77B-48BE-B5AD-C6EE00030341}" type="pres">
      <dgm:prSet presAssocID="{A41401CF-B9AB-425F-81A3-E80C12CD25A6}" presName="background" presStyleLbl="node0" presStyleIdx="1" presStyleCnt="2"/>
      <dgm:spPr/>
    </dgm:pt>
    <dgm:pt modelId="{9EE0F6CF-DDE3-4A25-81FE-62D50339FCC9}" type="pres">
      <dgm:prSet presAssocID="{A41401CF-B9AB-425F-81A3-E80C12CD25A6}" presName="text" presStyleLbl="fgAcc0" presStyleIdx="1" presStyleCnt="2">
        <dgm:presLayoutVars>
          <dgm:chPref val="3"/>
        </dgm:presLayoutVars>
      </dgm:prSet>
      <dgm:spPr/>
      <dgm:t>
        <a:bodyPr/>
        <a:lstStyle/>
        <a:p>
          <a:endParaRPr lang="el-GR"/>
        </a:p>
      </dgm:t>
    </dgm:pt>
    <dgm:pt modelId="{CEA53C66-7F1C-4356-88ED-305489D78EB6}" type="pres">
      <dgm:prSet presAssocID="{A41401CF-B9AB-425F-81A3-E80C12CD25A6}" presName="hierChild2" presStyleCnt="0"/>
      <dgm:spPr/>
    </dgm:pt>
  </dgm:ptLst>
  <dgm:cxnLst>
    <dgm:cxn modelId="{31B53735-CCF4-4C89-ABD7-3258B73FE9C9}" srcId="{E7AC7743-B3B5-4320-8F86-088380E9F04D}" destId="{CE2DB755-4A51-4D22-BFE9-7185CDD49BA4}" srcOrd="0" destOrd="0" parTransId="{971E75BE-6DE2-401A-84A4-BD017760BBDC}" sibTransId="{9FC67343-66DA-4996-8517-8C8A68DC214D}"/>
    <dgm:cxn modelId="{1FA7CF89-CBC2-4ACB-8FFA-2A1D4A5DB872}" type="presOf" srcId="{A41401CF-B9AB-425F-81A3-E80C12CD25A6}" destId="{9EE0F6CF-DDE3-4A25-81FE-62D50339FCC9}" srcOrd="0" destOrd="0" presId="urn:microsoft.com/office/officeart/2005/8/layout/hierarchy1"/>
    <dgm:cxn modelId="{A53F7549-6FBB-42EB-95E2-70580001E1F6}" srcId="{E7AC7743-B3B5-4320-8F86-088380E9F04D}" destId="{A41401CF-B9AB-425F-81A3-E80C12CD25A6}" srcOrd="1" destOrd="0" parTransId="{DBA0EC89-8347-43DC-9B75-CB6CAE7F833A}" sibTransId="{5CA24734-BDA6-423E-BC01-1CFEFDFF462F}"/>
    <dgm:cxn modelId="{2C5FE75D-9C82-4CDC-AFF6-EC2584517FE3}" type="presOf" srcId="{CE2DB755-4A51-4D22-BFE9-7185CDD49BA4}" destId="{2C7A0A23-8C4F-4ABF-8318-476C15EB49D5}" srcOrd="0" destOrd="0" presId="urn:microsoft.com/office/officeart/2005/8/layout/hierarchy1"/>
    <dgm:cxn modelId="{001937A9-0BC1-4FF9-998B-0F437B401D09}" type="presOf" srcId="{E7AC7743-B3B5-4320-8F86-088380E9F04D}" destId="{F28F72C9-FAFE-475D-8DE6-20DDDFCDAC5E}" srcOrd="0" destOrd="0" presId="urn:microsoft.com/office/officeart/2005/8/layout/hierarchy1"/>
    <dgm:cxn modelId="{390A5AFB-EB0E-4ED7-B9C8-2A3682463D6B}" type="presParOf" srcId="{F28F72C9-FAFE-475D-8DE6-20DDDFCDAC5E}" destId="{59C57D71-C89D-4716-BC3B-B28E2CFFA1F6}" srcOrd="0" destOrd="0" presId="urn:microsoft.com/office/officeart/2005/8/layout/hierarchy1"/>
    <dgm:cxn modelId="{7E7F7C47-C45F-41ED-B8E6-C279759A1020}" type="presParOf" srcId="{59C57D71-C89D-4716-BC3B-B28E2CFFA1F6}" destId="{8E96B569-5CAA-4E1B-BC64-5FFFD11713AC}" srcOrd="0" destOrd="0" presId="urn:microsoft.com/office/officeart/2005/8/layout/hierarchy1"/>
    <dgm:cxn modelId="{99E95773-FC27-4747-BE7B-5FF8ED62ADEC}" type="presParOf" srcId="{8E96B569-5CAA-4E1B-BC64-5FFFD11713AC}" destId="{F2753B57-3114-473C-8626-9F112F98AB4E}" srcOrd="0" destOrd="0" presId="urn:microsoft.com/office/officeart/2005/8/layout/hierarchy1"/>
    <dgm:cxn modelId="{BD0DE4ED-FB64-401E-B028-0DC59DFB631A}" type="presParOf" srcId="{8E96B569-5CAA-4E1B-BC64-5FFFD11713AC}" destId="{2C7A0A23-8C4F-4ABF-8318-476C15EB49D5}" srcOrd="1" destOrd="0" presId="urn:microsoft.com/office/officeart/2005/8/layout/hierarchy1"/>
    <dgm:cxn modelId="{65190AC2-EBF8-4B8A-B4A9-8AC4AF5192B7}" type="presParOf" srcId="{59C57D71-C89D-4716-BC3B-B28E2CFFA1F6}" destId="{40CCC159-CBF9-474A-B080-712FA9441560}" srcOrd="1" destOrd="0" presId="urn:microsoft.com/office/officeart/2005/8/layout/hierarchy1"/>
    <dgm:cxn modelId="{24EB462F-21C6-44A8-BDBD-8DA560C834CE}" type="presParOf" srcId="{F28F72C9-FAFE-475D-8DE6-20DDDFCDAC5E}" destId="{AA0B9236-2443-406F-9ABF-3214FC5F1750}" srcOrd="1" destOrd="0" presId="urn:microsoft.com/office/officeart/2005/8/layout/hierarchy1"/>
    <dgm:cxn modelId="{B386D842-119A-492D-81DC-09F4BC8DEAFC}" type="presParOf" srcId="{AA0B9236-2443-406F-9ABF-3214FC5F1750}" destId="{477A8E6E-23F2-4A07-8DB2-00D14390A91E}" srcOrd="0" destOrd="0" presId="urn:microsoft.com/office/officeart/2005/8/layout/hierarchy1"/>
    <dgm:cxn modelId="{1311596E-D46E-4ED0-95B4-0FD38FCD26C4}" type="presParOf" srcId="{477A8E6E-23F2-4A07-8DB2-00D14390A91E}" destId="{9BD07A68-C77B-48BE-B5AD-C6EE00030341}" srcOrd="0" destOrd="0" presId="urn:microsoft.com/office/officeart/2005/8/layout/hierarchy1"/>
    <dgm:cxn modelId="{32AFA3DD-8764-49C6-8C60-D9F9FD957680}" type="presParOf" srcId="{477A8E6E-23F2-4A07-8DB2-00D14390A91E}" destId="{9EE0F6CF-DDE3-4A25-81FE-62D50339FCC9}" srcOrd="1" destOrd="0" presId="urn:microsoft.com/office/officeart/2005/8/layout/hierarchy1"/>
    <dgm:cxn modelId="{7B39AEFC-B27C-4F65-AB6F-9F41C8772A07}" type="presParOf" srcId="{AA0B9236-2443-406F-9ABF-3214FC5F1750}" destId="{CEA53C66-7F1C-4356-88ED-305489D78EB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547D8CF-8DC3-438F-849B-2D2770130EE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D6A5D5F-1969-4157-AFC6-1C3C3EC7B1EB}">
      <dgm:prSet/>
      <dgm:spPr/>
      <dgm:t>
        <a:bodyPr/>
        <a:lstStyle/>
        <a:p>
          <a:r>
            <a:rPr lang="el-GR" dirty="0" err="1">
              <a:latin typeface="Comic Sans MS" panose="030F0702030302020204" pitchFamily="66" charset="0"/>
            </a:rPr>
            <a:t>Τσόκος</a:t>
          </a:r>
          <a:r>
            <a:rPr lang="el-GR" dirty="0">
              <a:latin typeface="Comic Sans MS" panose="030F0702030302020204" pitchFamily="66" charset="0"/>
            </a:rPr>
            <a:t> Διονύσιος, μετά το 1847 </a:t>
          </a:r>
          <a:endParaRPr lang="en-US" dirty="0">
            <a:latin typeface="Comic Sans MS" panose="030F0702030302020204" pitchFamily="66" charset="0"/>
          </a:endParaRPr>
        </a:p>
      </dgm:t>
    </dgm:pt>
    <dgm:pt modelId="{EAEBE88C-1E41-4F14-A0B0-7FEBE3B659A2}" type="parTrans" cxnId="{7252938D-5BBC-44C7-BB9F-118AD4961F6B}">
      <dgm:prSet/>
      <dgm:spPr/>
      <dgm:t>
        <a:bodyPr/>
        <a:lstStyle/>
        <a:p>
          <a:endParaRPr lang="en-US"/>
        </a:p>
      </dgm:t>
    </dgm:pt>
    <dgm:pt modelId="{F747E819-3C61-4606-9DCC-3CA9A9408908}" type="sibTrans" cxnId="{7252938D-5BBC-44C7-BB9F-118AD4961F6B}">
      <dgm:prSet/>
      <dgm:spPr/>
      <dgm:t>
        <a:bodyPr/>
        <a:lstStyle/>
        <a:p>
          <a:endParaRPr lang="en-US"/>
        </a:p>
      </dgm:t>
    </dgm:pt>
    <dgm:pt modelId="{C581EE81-A0F2-4875-9673-BA7454949880}">
      <dgm:prSet/>
      <dgm:spPr/>
      <dgm:t>
        <a:bodyPr/>
        <a:lstStyle/>
        <a:p>
          <a:r>
            <a:rPr lang="el-GR" dirty="0">
              <a:latin typeface="Comic Sans MS" panose="030F0702030302020204" pitchFamily="66" charset="0"/>
            </a:rPr>
            <a:t>Λάδι σε μουσαμά , 37 x 47 εκ. Συλλογή Ιδρύματος Ε. Κουτλίδη</a:t>
          </a:r>
          <a:endParaRPr lang="en-US" dirty="0">
            <a:latin typeface="Comic Sans MS" panose="030F0702030302020204" pitchFamily="66" charset="0"/>
          </a:endParaRPr>
        </a:p>
      </dgm:t>
    </dgm:pt>
    <dgm:pt modelId="{B4DF7B8C-9F99-45D2-9B38-99866187E368}" type="parTrans" cxnId="{A1E9167D-4D46-4DF1-A05B-8B9CDE367640}">
      <dgm:prSet/>
      <dgm:spPr/>
      <dgm:t>
        <a:bodyPr/>
        <a:lstStyle/>
        <a:p>
          <a:endParaRPr lang="en-US"/>
        </a:p>
      </dgm:t>
    </dgm:pt>
    <dgm:pt modelId="{317AA085-8D89-4B84-9505-E34D019BE0E1}" type="sibTrans" cxnId="{A1E9167D-4D46-4DF1-A05B-8B9CDE367640}">
      <dgm:prSet/>
      <dgm:spPr/>
      <dgm:t>
        <a:bodyPr/>
        <a:lstStyle/>
        <a:p>
          <a:endParaRPr lang="en-US"/>
        </a:p>
      </dgm:t>
    </dgm:pt>
    <dgm:pt modelId="{11AE294F-37C4-47A5-A9B0-BF5783C7648B}" type="pres">
      <dgm:prSet presAssocID="{E547D8CF-8DC3-438F-849B-2D2770130EEC}" presName="linear" presStyleCnt="0">
        <dgm:presLayoutVars>
          <dgm:animLvl val="lvl"/>
          <dgm:resizeHandles val="exact"/>
        </dgm:presLayoutVars>
      </dgm:prSet>
      <dgm:spPr/>
      <dgm:t>
        <a:bodyPr/>
        <a:lstStyle/>
        <a:p>
          <a:endParaRPr lang="el-GR"/>
        </a:p>
      </dgm:t>
    </dgm:pt>
    <dgm:pt modelId="{633594C5-B9AA-4EE9-A745-3072702BE027}" type="pres">
      <dgm:prSet presAssocID="{3D6A5D5F-1969-4157-AFC6-1C3C3EC7B1EB}" presName="parentText" presStyleLbl="node1" presStyleIdx="0" presStyleCnt="2">
        <dgm:presLayoutVars>
          <dgm:chMax val="0"/>
          <dgm:bulletEnabled val="1"/>
        </dgm:presLayoutVars>
      </dgm:prSet>
      <dgm:spPr/>
      <dgm:t>
        <a:bodyPr/>
        <a:lstStyle/>
        <a:p>
          <a:endParaRPr lang="el-GR"/>
        </a:p>
      </dgm:t>
    </dgm:pt>
    <dgm:pt modelId="{B51DEAA8-6E7E-4941-B60E-DB935F597481}" type="pres">
      <dgm:prSet presAssocID="{F747E819-3C61-4606-9DCC-3CA9A9408908}" presName="spacer" presStyleCnt="0"/>
      <dgm:spPr/>
    </dgm:pt>
    <dgm:pt modelId="{1C577D4D-080A-4815-8408-76A1474B43B6}" type="pres">
      <dgm:prSet presAssocID="{C581EE81-A0F2-4875-9673-BA7454949880}" presName="parentText" presStyleLbl="node1" presStyleIdx="1" presStyleCnt="2">
        <dgm:presLayoutVars>
          <dgm:chMax val="0"/>
          <dgm:bulletEnabled val="1"/>
        </dgm:presLayoutVars>
      </dgm:prSet>
      <dgm:spPr/>
      <dgm:t>
        <a:bodyPr/>
        <a:lstStyle/>
        <a:p>
          <a:endParaRPr lang="el-GR"/>
        </a:p>
      </dgm:t>
    </dgm:pt>
  </dgm:ptLst>
  <dgm:cxnLst>
    <dgm:cxn modelId="{C29A336A-03AA-4BB3-8EAA-B46217C8076E}" type="presOf" srcId="{3D6A5D5F-1969-4157-AFC6-1C3C3EC7B1EB}" destId="{633594C5-B9AA-4EE9-A745-3072702BE027}" srcOrd="0" destOrd="0" presId="urn:microsoft.com/office/officeart/2005/8/layout/vList2"/>
    <dgm:cxn modelId="{A1E9167D-4D46-4DF1-A05B-8B9CDE367640}" srcId="{E547D8CF-8DC3-438F-849B-2D2770130EEC}" destId="{C581EE81-A0F2-4875-9673-BA7454949880}" srcOrd="1" destOrd="0" parTransId="{B4DF7B8C-9F99-45D2-9B38-99866187E368}" sibTransId="{317AA085-8D89-4B84-9505-E34D019BE0E1}"/>
    <dgm:cxn modelId="{CEE0BE9B-FDEF-4F01-8C7D-41AD6D4FD681}" type="presOf" srcId="{C581EE81-A0F2-4875-9673-BA7454949880}" destId="{1C577D4D-080A-4815-8408-76A1474B43B6}" srcOrd="0" destOrd="0" presId="urn:microsoft.com/office/officeart/2005/8/layout/vList2"/>
    <dgm:cxn modelId="{CADBE777-DEFE-4201-B961-9C47359F7745}" type="presOf" srcId="{E547D8CF-8DC3-438F-849B-2D2770130EEC}" destId="{11AE294F-37C4-47A5-A9B0-BF5783C7648B}" srcOrd="0" destOrd="0" presId="urn:microsoft.com/office/officeart/2005/8/layout/vList2"/>
    <dgm:cxn modelId="{7252938D-5BBC-44C7-BB9F-118AD4961F6B}" srcId="{E547D8CF-8DC3-438F-849B-2D2770130EEC}" destId="{3D6A5D5F-1969-4157-AFC6-1C3C3EC7B1EB}" srcOrd="0" destOrd="0" parTransId="{EAEBE88C-1E41-4F14-A0B0-7FEBE3B659A2}" sibTransId="{F747E819-3C61-4606-9DCC-3CA9A9408908}"/>
    <dgm:cxn modelId="{54DEEA9A-7792-43A9-8094-0CC22D8E92B6}" type="presParOf" srcId="{11AE294F-37C4-47A5-A9B0-BF5783C7648B}" destId="{633594C5-B9AA-4EE9-A745-3072702BE027}" srcOrd="0" destOrd="0" presId="urn:microsoft.com/office/officeart/2005/8/layout/vList2"/>
    <dgm:cxn modelId="{7D4D7E12-8A90-449B-9B38-B82D89DE1954}" type="presParOf" srcId="{11AE294F-37C4-47A5-A9B0-BF5783C7648B}" destId="{B51DEAA8-6E7E-4941-B60E-DB935F597481}" srcOrd="1" destOrd="0" presId="urn:microsoft.com/office/officeart/2005/8/layout/vList2"/>
    <dgm:cxn modelId="{B17DF278-85E7-478D-BFEF-689EA388182B}" type="presParOf" srcId="{11AE294F-37C4-47A5-A9B0-BF5783C7648B}" destId="{1C577D4D-080A-4815-8408-76A1474B43B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CD55393-6786-473B-AF22-3916B500875A}"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4F57C8A3-C0B8-4606-BA45-B15486A1384C}">
      <dgm:prSet/>
      <dgm:spPr/>
      <dgm:t>
        <a:bodyPr/>
        <a:lstStyle/>
        <a:p>
          <a:r>
            <a:rPr lang="el-GR" dirty="0">
              <a:latin typeface="Comic Sans MS" panose="030F0702030302020204" pitchFamily="66" charset="0"/>
            </a:rPr>
            <a:t>Νικηφόρος Λύτρας, πριν το 1888</a:t>
          </a:r>
          <a:endParaRPr lang="en-US" dirty="0">
            <a:latin typeface="Comic Sans MS" panose="030F0702030302020204" pitchFamily="66" charset="0"/>
          </a:endParaRPr>
        </a:p>
      </dgm:t>
    </dgm:pt>
    <dgm:pt modelId="{D6C7AD78-19F0-454B-BCEC-2875E643E9A2}" type="parTrans" cxnId="{041420C2-4479-48E1-B92A-E5EDF88682C3}">
      <dgm:prSet/>
      <dgm:spPr/>
      <dgm:t>
        <a:bodyPr/>
        <a:lstStyle/>
        <a:p>
          <a:endParaRPr lang="en-US"/>
        </a:p>
      </dgm:t>
    </dgm:pt>
    <dgm:pt modelId="{A4345ECF-5548-4959-AAAA-C2D31B223BF5}" type="sibTrans" cxnId="{041420C2-4479-48E1-B92A-E5EDF88682C3}">
      <dgm:prSet/>
      <dgm:spPr/>
      <dgm:t>
        <a:bodyPr/>
        <a:lstStyle/>
        <a:p>
          <a:endParaRPr lang="en-US"/>
        </a:p>
      </dgm:t>
    </dgm:pt>
    <dgm:pt modelId="{50D61C9C-3E96-496C-A5C1-B768D3A7C4A5}">
      <dgm:prSet/>
      <dgm:spPr/>
      <dgm:t>
        <a:bodyPr/>
        <a:lstStyle/>
        <a:p>
          <a:r>
            <a:rPr lang="el-GR" dirty="0">
              <a:latin typeface="Comic Sans MS" panose="030F0702030302020204" pitchFamily="66" charset="0"/>
            </a:rPr>
            <a:t>Λάδι σε μουσαμά, 97 x 140 εκ.</a:t>
          </a:r>
          <a:endParaRPr lang="en-US" dirty="0">
            <a:latin typeface="Comic Sans MS" panose="030F0702030302020204" pitchFamily="66" charset="0"/>
          </a:endParaRPr>
        </a:p>
      </dgm:t>
    </dgm:pt>
    <dgm:pt modelId="{3979E474-7F89-496C-90F3-49CFE27E9CC9}" type="parTrans" cxnId="{37BDA4F0-C939-4630-9BA1-A9E807E4DE00}">
      <dgm:prSet/>
      <dgm:spPr/>
      <dgm:t>
        <a:bodyPr/>
        <a:lstStyle/>
        <a:p>
          <a:endParaRPr lang="en-US"/>
        </a:p>
      </dgm:t>
    </dgm:pt>
    <dgm:pt modelId="{C87A00FE-56D3-45C9-B4D8-D5265480EB6E}" type="sibTrans" cxnId="{37BDA4F0-C939-4630-9BA1-A9E807E4DE00}">
      <dgm:prSet/>
      <dgm:spPr/>
      <dgm:t>
        <a:bodyPr/>
        <a:lstStyle/>
        <a:p>
          <a:endParaRPr lang="en-US"/>
        </a:p>
      </dgm:t>
    </dgm:pt>
    <dgm:pt modelId="{A9394D4A-18BE-43BA-8F4D-7616C8A600F1}" type="pres">
      <dgm:prSet presAssocID="{7CD55393-6786-473B-AF22-3916B500875A}" presName="diagram" presStyleCnt="0">
        <dgm:presLayoutVars>
          <dgm:dir/>
          <dgm:resizeHandles val="exact"/>
        </dgm:presLayoutVars>
      </dgm:prSet>
      <dgm:spPr/>
      <dgm:t>
        <a:bodyPr/>
        <a:lstStyle/>
        <a:p>
          <a:endParaRPr lang="el-GR"/>
        </a:p>
      </dgm:t>
    </dgm:pt>
    <dgm:pt modelId="{BA754285-BE82-46D8-A288-D93BE5244617}" type="pres">
      <dgm:prSet presAssocID="{4F57C8A3-C0B8-4606-BA45-B15486A1384C}" presName="node" presStyleLbl="node1" presStyleIdx="0" presStyleCnt="2">
        <dgm:presLayoutVars>
          <dgm:bulletEnabled val="1"/>
        </dgm:presLayoutVars>
      </dgm:prSet>
      <dgm:spPr/>
      <dgm:t>
        <a:bodyPr/>
        <a:lstStyle/>
        <a:p>
          <a:endParaRPr lang="el-GR"/>
        </a:p>
      </dgm:t>
    </dgm:pt>
    <dgm:pt modelId="{99FE2E94-A453-45FD-AE33-1373DC360A5F}" type="pres">
      <dgm:prSet presAssocID="{A4345ECF-5548-4959-AAAA-C2D31B223BF5}" presName="sibTrans" presStyleCnt="0"/>
      <dgm:spPr/>
    </dgm:pt>
    <dgm:pt modelId="{06ECA763-33B4-45FB-BA00-5F8F31DFFA81}" type="pres">
      <dgm:prSet presAssocID="{50D61C9C-3E96-496C-A5C1-B768D3A7C4A5}" presName="node" presStyleLbl="node1" presStyleIdx="1" presStyleCnt="2">
        <dgm:presLayoutVars>
          <dgm:bulletEnabled val="1"/>
        </dgm:presLayoutVars>
      </dgm:prSet>
      <dgm:spPr/>
      <dgm:t>
        <a:bodyPr/>
        <a:lstStyle/>
        <a:p>
          <a:endParaRPr lang="el-GR"/>
        </a:p>
      </dgm:t>
    </dgm:pt>
  </dgm:ptLst>
  <dgm:cxnLst>
    <dgm:cxn modelId="{041420C2-4479-48E1-B92A-E5EDF88682C3}" srcId="{7CD55393-6786-473B-AF22-3916B500875A}" destId="{4F57C8A3-C0B8-4606-BA45-B15486A1384C}" srcOrd="0" destOrd="0" parTransId="{D6C7AD78-19F0-454B-BCEC-2875E643E9A2}" sibTransId="{A4345ECF-5548-4959-AAAA-C2D31B223BF5}"/>
    <dgm:cxn modelId="{BFF17175-D63E-44C1-88C7-C40C24C2D247}" type="presOf" srcId="{4F57C8A3-C0B8-4606-BA45-B15486A1384C}" destId="{BA754285-BE82-46D8-A288-D93BE5244617}" srcOrd="0" destOrd="0" presId="urn:microsoft.com/office/officeart/2005/8/layout/default"/>
    <dgm:cxn modelId="{9F57DC94-2BCB-4707-B3E5-125AFFFA70E6}" type="presOf" srcId="{50D61C9C-3E96-496C-A5C1-B768D3A7C4A5}" destId="{06ECA763-33B4-45FB-BA00-5F8F31DFFA81}" srcOrd="0" destOrd="0" presId="urn:microsoft.com/office/officeart/2005/8/layout/default"/>
    <dgm:cxn modelId="{EDB0158A-BB93-464C-BC1A-697BAE11AAFB}" type="presOf" srcId="{7CD55393-6786-473B-AF22-3916B500875A}" destId="{A9394D4A-18BE-43BA-8F4D-7616C8A600F1}" srcOrd="0" destOrd="0" presId="urn:microsoft.com/office/officeart/2005/8/layout/default"/>
    <dgm:cxn modelId="{37BDA4F0-C939-4630-9BA1-A9E807E4DE00}" srcId="{7CD55393-6786-473B-AF22-3916B500875A}" destId="{50D61C9C-3E96-496C-A5C1-B768D3A7C4A5}" srcOrd="1" destOrd="0" parTransId="{3979E474-7F89-496C-90F3-49CFE27E9CC9}" sibTransId="{C87A00FE-56D3-45C9-B4D8-D5265480EB6E}"/>
    <dgm:cxn modelId="{FB9889A0-5F2F-4AD4-9F74-E30B0696358D}" type="presParOf" srcId="{A9394D4A-18BE-43BA-8F4D-7616C8A600F1}" destId="{BA754285-BE82-46D8-A288-D93BE5244617}" srcOrd="0" destOrd="0" presId="urn:microsoft.com/office/officeart/2005/8/layout/default"/>
    <dgm:cxn modelId="{A132F7F0-7927-420A-B683-F428AE4698DD}" type="presParOf" srcId="{A9394D4A-18BE-43BA-8F4D-7616C8A600F1}" destId="{99FE2E94-A453-45FD-AE33-1373DC360A5F}" srcOrd="1" destOrd="0" presId="urn:microsoft.com/office/officeart/2005/8/layout/default"/>
    <dgm:cxn modelId="{6880B945-2A50-48E5-B3CE-49970968D9B0}" type="presParOf" srcId="{A9394D4A-18BE-43BA-8F4D-7616C8A600F1}" destId="{06ECA763-33B4-45FB-BA00-5F8F31DFFA81}"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A2B035-C5D5-4717-BC1F-B0F049183B18}"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6DDA5839-0126-4612-A4AC-E8D5BE643486}">
      <dgm:prSet/>
      <dgm:spPr/>
      <dgm:t>
        <a:bodyPr/>
        <a:lstStyle/>
        <a:p>
          <a:r>
            <a:rPr lang="el-GR" dirty="0">
              <a:latin typeface="Comic Sans MS" panose="030F0702030302020204" pitchFamily="66" charset="0"/>
            </a:rPr>
            <a:t>Θεόδωρος Ράλλης, 1884</a:t>
          </a:r>
          <a:endParaRPr lang="en-US" dirty="0">
            <a:latin typeface="Comic Sans MS" panose="030F0702030302020204" pitchFamily="66" charset="0"/>
          </a:endParaRPr>
        </a:p>
      </dgm:t>
    </dgm:pt>
    <dgm:pt modelId="{E395FD9C-C8A4-4B40-AAE2-3D09BDFCB59C}" type="parTrans" cxnId="{41F1827A-92F5-41D1-B4D1-5C3E05E11697}">
      <dgm:prSet/>
      <dgm:spPr/>
      <dgm:t>
        <a:bodyPr/>
        <a:lstStyle/>
        <a:p>
          <a:endParaRPr lang="en-US"/>
        </a:p>
      </dgm:t>
    </dgm:pt>
    <dgm:pt modelId="{80691342-5B97-4223-8FA4-FF8822FEFBC0}" type="sibTrans" cxnId="{41F1827A-92F5-41D1-B4D1-5C3E05E11697}">
      <dgm:prSet/>
      <dgm:spPr/>
      <dgm:t>
        <a:bodyPr/>
        <a:lstStyle/>
        <a:p>
          <a:endParaRPr lang="en-US"/>
        </a:p>
      </dgm:t>
    </dgm:pt>
    <dgm:pt modelId="{D78C2EB9-DE21-427E-A16D-0161DA3AF3A8}">
      <dgm:prSet/>
      <dgm:spPr/>
      <dgm:t>
        <a:bodyPr/>
        <a:lstStyle/>
        <a:p>
          <a:r>
            <a:rPr lang="el-GR" dirty="0">
              <a:latin typeface="Comic Sans MS" panose="030F0702030302020204" pitchFamily="66" charset="0"/>
            </a:rPr>
            <a:t>Λάδι σε μουσαμά , 116 x 191 εκ., Εθνική Πινακοθήκη, Μουσείο Αλ. </a:t>
          </a:r>
          <a:r>
            <a:rPr lang="el-GR" dirty="0" err="1">
              <a:latin typeface="Comic Sans MS" panose="030F0702030302020204" pitchFamily="66" charset="0"/>
            </a:rPr>
            <a:t>Σούτζου</a:t>
          </a:r>
          <a:endParaRPr lang="en-US" dirty="0">
            <a:latin typeface="Comic Sans MS" panose="030F0702030302020204" pitchFamily="66" charset="0"/>
          </a:endParaRPr>
        </a:p>
      </dgm:t>
    </dgm:pt>
    <dgm:pt modelId="{3D254AB3-B6A4-4B77-97D8-61A5551AA154}" type="parTrans" cxnId="{1D5EBD10-8D4F-474C-891E-F0875AB0E29E}">
      <dgm:prSet/>
      <dgm:spPr/>
      <dgm:t>
        <a:bodyPr/>
        <a:lstStyle/>
        <a:p>
          <a:endParaRPr lang="en-US"/>
        </a:p>
      </dgm:t>
    </dgm:pt>
    <dgm:pt modelId="{0822B38C-2F7B-4409-B444-36A1C3751A5A}" type="sibTrans" cxnId="{1D5EBD10-8D4F-474C-891E-F0875AB0E29E}">
      <dgm:prSet/>
      <dgm:spPr/>
      <dgm:t>
        <a:bodyPr/>
        <a:lstStyle/>
        <a:p>
          <a:endParaRPr lang="en-US"/>
        </a:p>
      </dgm:t>
    </dgm:pt>
    <dgm:pt modelId="{E018EFCD-950F-46D8-A2F7-92F6A08212B2}" type="pres">
      <dgm:prSet presAssocID="{94A2B035-C5D5-4717-BC1F-B0F049183B18}" presName="outerComposite" presStyleCnt="0">
        <dgm:presLayoutVars>
          <dgm:chMax val="5"/>
          <dgm:dir/>
          <dgm:resizeHandles val="exact"/>
        </dgm:presLayoutVars>
      </dgm:prSet>
      <dgm:spPr/>
      <dgm:t>
        <a:bodyPr/>
        <a:lstStyle/>
        <a:p>
          <a:endParaRPr lang="el-GR"/>
        </a:p>
      </dgm:t>
    </dgm:pt>
    <dgm:pt modelId="{38B6C982-43C0-4819-8147-D8C45A951442}" type="pres">
      <dgm:prSet presAssocID="{94A2B035-C5D5-4717-BC1F-B0F049183B18}" presName="dummyMaxCanvas" presStyleCnt="0">
        <dgm:presLayoutVars/>
      </dgm:prSet>
      <dgm:spPr/>
    </dgm:pt>
    <dgm:pt modelId="{086210E7-2B29-4AE0-B600-3A3E0C31F2C1}" type="pres">
      <dgm:prSet presAssocID="{94A2B035-C5D5-4717-BC1F-B0F049183B18}" presName="TwoNodes_1" presStyleLbl="node1" presStyleIdx="0" presStyleCnt="2">
        <dgm:presLayoutVars>
          <dgm:bulletEnabled val="1"/>
        </dgm:presLayoutVars>
      </dgm:prSet>
      <dgm:spPr/>
      <dgm:t>
        <a:bodyPr/>
        <a:lstStyle/>
        <a:p>
          <a:endParaRPr lang="el-GR"/>
        </a:p>
      </dgm:t>
    </dgm:pt>
    <dgm:pt modelId="{DC55962B-DE3D-402C-9D8D-7512E71ABDF9}" type="pres">
      <dgm:prSet presAssocID="{94A2B035-C5D5-4717-BC1F-B0F049183B18}" presName="TwoNodes_2" presStyleLbl="node1" presStyleIdx="1" presStyleCnt="2">
        <dgm:presLayoutVars>
          <dgm:bulletEnabled val="1"/>
        </dgm:presLayoutVars>
      </dgm:prSet>
      <dgm:spPr/>
      <dgm:t>
        <a:bodyPr/>
        <a:lstStyle/>
        <a:p>
          <a:endParaRPr lang="el-GR"/>
        </a:p>
      </dgm:t>
    </dgm:pt>
    <dgm:pt modelId="{886BBCFF-9967-49EC-A5C2-F3CDD09B6249}" type="pres">
      <dgm:prSet presAssocID="{94A2B035-C5D5-4717-BC1F-B0F049183B18}" presName="TwoConn_1-2" presStyleLbl="fgAccFollowNode1" presStyleIdx="0" presStyleCnt="1">
        <dgm:presLayoutVars>
          <dgm:bulletEnabled val="1"/>
        </dgm:presLayoutVars>
      </dgm:prSet>
      <dgm:spPr/>
      <dgm:t>
        <a:bodyPr/>
        <a:lstStyle/>
        <a:p>
          <a:endParaRPr lang="el-GR"/>
        </a:p>
      </dgm:t>
    </dgm:pt>
    <dgm:pt modelId="{8CDF9E9A-BB52-4660-B3BF-8F549BEA9C90}" type="pres">
      <dgm:prSet presAssocID="{94A2B035-C5D5-4717-BC1F-B0F049183B18}" presName="TwoNodes_1_text" presStyleLbl="node1" presStyleIdx="1" presStyleCnt="2">
        <dgm:presLayoutVars>
          <dgm:bulletEnabled val="1"/>
        </dgm:presLayoutVars>
      </dgm:prSet>
      <dgm:spPr/>
      <dgm:t>
        <a:bodyPr/>
        <a:lstStyle/>
        <a:p>
          <a:endParaRPr lang="el-GR"/>
        </a:p>
      </dgm:t>
    </dgm:pt>
    <dgm:pt modelId="{2ECDFB05-084B-4036-91E5-14F526B049F1}" type="pres">
      <dgm:prSet presAssocID="{94A2B035-C5D5-4717-BC1F-B0F049183B18}" presName="TwoNodes_2_text" presStyleLbl="node1" presStyleIdx="1" presStyleCnt="2">
        <dgm:presLayoutVars>
          <dgm:bulletEnabled val="1"/>
        </dgm:presLayoutVars>
      </dgm:prSet>
      <dgm:spPr/>
      <dgm:t>
        <a:bodyPr/>
        <a:lstStyle/>
        <a:p>
          <a:endParaRPr lang="el-GR"/>
        </a:p>
      </dgm:t>
    </dgm:pt>
  </dgm:ptLst>
  <dgm:cxnLst>
    <dgm:cxn modelId="{1D5EBD10-8D4F-474C-891E-F0875AB0E29E}" srcId="{94A2B035-C5D5-4717-BC1F-B0F049183B18}" destId="{D78C2EB9-DE21-427E-A16D-0161DA3AF3A8}" srcOrd="1" destOrd="0" parTransId="{3D254AB3-B6A4-4B77-97D8-61A5551AA154}" sibTransId="{0822B38C-2F7B-4409-B444-36A1C3751A5A}"/>
    <dgm:cxn modelId="{94D8C653-270E-4D57-9B92-7BEAD59391C6}" type="presOf" srcId="{6DDA5839-0126-4612-A4AC-E8D5BE643486}" destId="{086210E7-2B29-4AE0-B600-3A3E0C31F2C1}" srcOrd="0" destOrd="0" presId="urn:microsoft.com/office/officeart/2005/8/layout/vProcess5"/>
    <dgm:cxn modelId="{EE6016C8-BCE9-46E9-9553-736C2AA73423}" type="presOf" srcId="{D78C2EB9-DE21-427E-A16D-0161DA3AF3A8}" destId="{DC55962B-DE3D-402C-9D8D-7512E71ABDF9}" srcOrd="0" destOrd="0" presId="urn:microsoft.com/office/officeart/2005/8/layout/vProcess5"/>
    <dgm:cxn modelId="{C5640312-0C35-4BE4-9D77-6071F0351441}" type="presOf" srcId="{80691342-5B97-4223-8FA4-FF8822FEFBC0}" destId="{886BBCFF-9967-49EC-A5C2-F3CDD09B6249}" srcOrd="0" destOrd="0" presId="urn:microsoft.com/office/officeart/2005/8/layout/vProcess5"/>
    <dgm:cxn modelId="{41F1827A-92F5-41D1-B4D1-5C3E05E11697}" srcId="{94A2B035-C5D5-4717-BC1F-B0F049183B18}" destId="{6DDA5839-0126-4612-A4AC-E8D5BE643486}" srcOrd="0" destOrd="0" parTransId="{E395FD9C-C8A4-4B40-AAE2-3D09BDFCB59C}" sibTransId="{80691342-5B97-4223-8FA4-FF8822FEFBC0}"/>
    <dgm:cxn modelId="{F7D432EB-26E6-4F9D-B5F6-6E68F55BC307}" type="presOf" srcId="{94A2B035-C5D5-4717-BC1F-B0F049183B18}" destId="{E018EFCD-950F-46D8-A2F7-92F6A08212B2}" srcOrd="0" destOrd="0" presId="urn:microsoft.com/office/officeart/2005/8/layout/vProcess5"/>
    <dgm:cxn modelId="{F4BE4FB4-7C14-4DFF-88A9-C11CC1C1A675}" type="presOf" srcId="{D78C2EB9-DE21-427E-A16D-0161DA3AF3A8}" destId="{2ECDFB05-084B-4036-91E5-14F526B049F1}" srcOrd="1" destOrd="0" presId="urn:microsoft.com/office/officeart/2005/8/layout/vProcess5"/>
    <dgm:cxn modelId="{342C9802-A6C7-48D4-A660-91B8935DB3AE}" type="presOf" srcId="{6DDA5839-0126-4612-A4AC-E8D5BE643486}" destId="{8CDF9E9A-BB52-4660-B3BF-8F549BEA9C90}" srcOrd="1" destOrd="0" presId="urn:microsoft.com/office/officeart/2005/8/layout/vProcess5"/>
    <dgm:cxn modelId="{66B85D71-98E6-4640-A0C3-B316B3E6C174}" type="presParOf" srcId="{E018EFCD-950F-46D8-A2F7-92F6A08212B2}" destId="{38B6C982-43C0-4819-8147-D8C45A951442}" srcOrd="0" destOrd="0" presId="urn:microsoft.com/office/officeart/2005/8/layout/vProcess5"/>
    <dgm:cxn modelId="{92E5BA79-C338-43A5-A15D-346F695829E6}" type="presParOf" srcId="{E018EFCD-950F-46D8-A2F7-92F6A08212B2}" destId="{086210E7-2B29-4AE0-B600-3A3E0C31F2C1}" srcOrd="1" destOrd="0" presId="urn:microsoft.com/office/officeart/2005/8/layout/vProcess5"/>
    <dgm:cxn modelId="{CEEF21AA-FDFD-4B61-9892-F32D57C559AE}" type="presParOf" srcId="{E018EFCD-950F-46D8-A2F7-92F6A08212B2}" destId="{DC55962B-DE3D-402C-9D8D-7512E71ABDF9}" srcOrd="2" destOrd="0" presId="urn:microsoft.com/office/officeart/2005/8/layout/vProcess5"/>
    <dgm:cxn modelId="{7588B3CD-1FE9-4DBA-ABD2-41D0760E3363}" type="presParOf" srcId="{E018EFCD-950F-46D8-A2F7-92F6A08212B2}" destId="{886BBCFF-9967-49EC-A5C2-F3CDD09B6249}" srcOrd="3" destOrd="0" presId="urn:microsoft.com/office/officeart/2005/8/layout/vProcess5"/>
    <dgm:cxn modelId="{33D66770-8A8C-4166-9772-C0633F6FB74C}" type="presParOf" srcId="{E018EFCD-950F-46D8-A2F7-92F6A08212B2}" destId="{8CDF9E9A-BB52-4660-B3BF-8F549BEA9C90}" srcOrd="4" destOrd="0" presId="urn:microsoft.com/office/officeart/2005/8/layout/vProcess5"/>
    <dgm:cxn modelId="{22DF7C4E-CEF6-4F85-A54A-B116DFD760F1}" type="presParOf" srcId="{E018EFCD-950F-46D8-A2F7-92F6A08212B2}" destId="{2ECDFB05-084B-4036-91E5-14F526B049F1}"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55B3CC-2FF3-4DDE-BF76-6F61DABE6636}" type="doc">
      <dgm:prSet loTypeId="urn:microsoft.com/office/officeart/2005/8/layout/bProcess2" loCatId="process" qsTypeId="urn:microsoft.com/office/officeart/2005/8/quickstyle/simple1" qsCatId="simple" csTypeId="urn:microsoft.com/office/officeart/2005/8/colors/colorful1" csCatId="colorful"/>
      <dgm:spPr/>
      <dgm:t>
        <a:bodyPr/>
        <a:lstStyle/>
        <a:p>
          <a:endParaRPr lang="en-US"/>
        </a:p>
      </dgm:t>
    </dgm:pt>
    <dgm:pt modelId="{B1AE45CB-173B-471B-B545-7444576D0462}">
      <dgm:prSet custT="1"/>
      <dgm:spPr/>
      <dgm:t>
        <a:bodyPr/>
        <a:lstStyle/>
        <a:p>
          <a:pPr marL="0" lvl="0" indent="0" algn="ctr" defTabSz="1066800">
            <a:lnSpc>
              <a:spcPct val="90000"/>
            </a:lnSpc>
            <a:spcBef>
              <a:spcPct val="0"/>
            </a:spcBef>
            <a:spcAft>
              <a:spcPct val="35000"/>
            </a:spcAft>
            <a:buNone/>
          </a:pPr>
          <a:r>
            <a:rPr lang="el-GR" sz="2400" kern="1200" dirty="0">
              <a:solidFill>
                <a:prstClr val="white"/>
              </a:solidFill>
              <a:latin typeface="Comic Sans MS" panose="030F0702030302020204" pitchFamily="66" charset="0"/>
              <a:ea typeface="+mn-ea"/>
              <a:cs typeface="+mn-cs"/>
            </a:rPr>
            <a:t>Θεόδωρος Βρυζάκης</a:t>
          </a:r>
          <a:endParaRPr lang="en-US" sz="2400" kern="1200" dirty="0">
            <a:solidFill>
              <a:prstClr val="white"/>
            </a:solidFill>
            <a:latin typeface="Comic Sans MS" panose="030F0702030302020204" pitchFamily="66" charset="0"/>
            <a:ea typeface="+mn-ea"/>
            <a:cs typeface="+mn-cs"/>
          </a:endParaRPr>
        </a:p>
      </dgm:t>
    </dgm:pt>
    <dgm:pt modelId="{13F6EFE2-52F7-4264-9968-5FA57B68A8AC}" type="parTrans" cxnId="{122C2969-61A9-40E2-B34A-A603CAC489C7}">
      <dgm:prSet/>
      <dgm:spPr/>
      <dgm:t>
        <a:bodyPr/>
        <a:lstStyle/>
        <a:p>
          <a:endParaRPr lang="en-US"/>
        </a:p>
      </dgm:t>
    </dgm:pt>
    <dgm:pt modelId="{1A225478-B0AB-4C2D-8656-D613C81D28E4}" type="sibTrans" cxnId="{122C2969-61A9-40E2-B34A-A603CAC489C7}">
      <dgm:prSet/>
      <dgm:spPr/>
      <dgm:t>
        <a:bodyPr/>
        <a:lstStyle/>
        <a:p>
          <a:endParaRPr lang="en-US"/>
        </a:p>
      </dgm:t>
    </dgm:pt>
    <dgm:pt modelId="{1DB96EDF-529F-4F4C-93AE-C8AFB6CAD28B}">
      <dgm:prSet/>
      <dgm:spPr/>
      <dgm:t>
        <a:bodyPr/>
        <a:lstStyle/>
        <a:p>
          <a:r>
            <a:rPr lang="el-GR" dirty="0">
              <a:latin typeface="Comic Sans MS" panose="030F0702030302020204" pitchFamily="66" charset="0"/>
            </a:rPr>
            <a:t>Λάδι σε μουσαμά 169x127 εκ. Αθήνα, Εθνική Πινακοθήκη - Μουσείο Αλεξάνδρου </a:t>
          </a:r>
          <a:r>
            <a:rPr lang="el-GR" dirty="0" err="1">
              <a:latin typeface="Comic Sans MS" panose="030F0702030302020204" pitchFamily="66" charset="0"/>
            </a:rPr>
            <a:t>Σούτζου</a:t>
          </a:r>
          <a:r>
            <a:rPr lang="el-GR" dirty="0">
              <a:latin typeface="Comic Sans MS" panose="030F0702030302020204" pitchFamily="66" charset="0"/>
            </a:rPr>
            <a:t> </a:t>
          </a:r>
          <a:endParaRPr lang="en-US" dirty="0">
            <a:latin typeface="Comic Sans MS" panose="030F0702030302020204" pitchFamily="66" charset="0"/>
          </a:endParaRPr>
        </a:p>
      </dgm:t>
    </dgm:pt>
    <dgm:pt modelId="{9FA7A5F8-72CA-48D4-A394-FB2FA4E59D3D}" type="parTrans" cxnId="{3A5BCD75-E3BD-49B4-905E-2434D1EC838C}">
      <dgm:prSet/>
      <dgm:spPr/>
      <dgm:t>
        <a:bodyPr/>
        <a:lstStyle/>
        <a:p>
          <a:endParaRPr lang="en-US"/>
        </a:p>
      </dgm:t>
    </dgm:pt>
    <dgm:pt modelId="{EBA58557-FE9E-4FB4-8C45-F7208734EAD8}" type="sibTrans" cxnId="{3A5BCD75-E3BD-49B4-905E-2434D1EC838C}">
      <dgm:prSet/>
      <dgm:spPr/>
      <dgm:t>
        <a:bodyPr/>
        <a:lstStyle/>
        <a:p>
          <a:endParaRPr lang="en-US"/>
        </a:p>
      </dgm:t>
    </dgm:pt>
    <dgm:pt modelId="{29C675C5-106A-4C6A-BEB8-21455DEE6099}" type="pres">
      <dgm:prSet presAssocID="{6555B3CC-2FF3-4DDE-BF76-6F61DABE6636}" presName="diagram" presStyleCnt="0">
        <dgm:presLayoutVars>
          <dgm:dir/>
          <dgm:resizeHandles/>
        </dgm:presLayoutVars>
      </dgm:prSet>
      <dgm:spPr/>
      <dgm:t>
        <a:bodyPr/>
        <a:lstStyle/>
        <a:p>
          <a:endParaRPr lang="el-GR"/>
        </a:p>
      </dgm:t>
    </dgm:pt>
    <dgm:pt modelId="{ACAB36CC-3781-4C7C-B9BC-68B14471D0D6}" type="pres">
      <dgm:prSet presAssocID="{B1AE45CB-173B-471B-B545-7444576D0462}" presName="firstNode" presStyleLbl="node1" presStyleIdx="0" presStyleCnt="2">
        <dgm:presLayoutVars>
          <dgm:bulletEnabled val="1"/>
        </dgm:presLayoutVars>
      </dgm:prSet>
      <dgm:spPr/>
      <dgm:t>
        <a:bodyPr/>
        <a:lstStyle/>
        <a:p>
          <a:endParaRPr lang="el-GR"/>
        </a:p>
      </dgm:t>
    </dgm:pt>
    <dgm:pt modelId="{DAA26456-6F3E-43CF-A44B-0C11636E853C}" type="pres">
      <dgm:prSet presAssocID="{1A225478-B0AB-4C2D-8656-D613C81D28E4}" presName="sibTrans" presStyleLbl="sibTrans2D1" presStyleIdx="0" presStyleCnt="1"/>
      <dgm:spPr/>
      <dgm:t>
        <a:bodyPr/>
        <a:lstStyle/>
        <a:p>
          <a:endParaRPr lang="el-GR"/>
        </a:p>
      </dgm:t>
    </dgm:pt>
    <dgm:pt modelId="{3B77155F-1FD2-4406-9CFD-E27FBC81C529}" type="pres">
      <dgm:prSet presAssocID="{1DB96EDF-529F-4F4C-93AE-C8AFB6CAD28B}" presName="lastNode" presStyleLbl="node1" presStyleIdx="1" presStyleCnt="2">
        <dgm:presLayoutVars>
          <dgm:bulletEnabled val="1"/>
        </dgm:presLayoutVars>
      </dgm:prSet>
      <dgm:spPr/>
      <dgm:t>
        <a:bodyPr/>
        <a:lstStyle/>
        <a:p>
          <a:endParaRPr lang="el-GR"/>
        </a:p>
      </dgm:t>
    </dgm:pt>
  </dgm:ptLst>
  <dgm:cxnLst>
    <dgm:cxn modelId="{89D8C6F2-4416-4B30-8059-368B0A7F9703}" type="presOf" srcId="{B1AE45CB-173B-471B-B545-7444576D0462}" destId="{ACAB36CC-3781-4C7C-B9BC-68B14471D0D6}" srcOrd="0" destOrd="0" presId="urn:microsoft.com/office/officeart/2005/8/layout/bProcess2"/>
    <dgm:cxn modelId="{3A5BCD75-E3BD-49B4-905E-2434D1EC838C}" srcId="{6555B3CC-2FF3-4DDE-BF76-6F61DABE6636}" destId="{1DB96EDF-529F-4F4C-93AE-C8AFB6CAD28B}" srcOrd="1" destOrd="0" parTransId="{9FA7A5F8-72CA-48D4-A394-FB2FA4E59D3D}" sibTransId="{EBA58557-FE9E-4FB4-8C45-F7208734EAD8}"/>
    <dgm:cxn modelId="{F2CCA38D-D11C-446C-802E-BE2CA8A4DA3B}" type="presOf" srcId="{6555B3CC-2FF3-4DDE-BF76-6F61DABE6636}" destId="{29C675C5-106A-4C6A-BEB8-21455DEE6099}" srcOrd="0" destOrd="0" presId="urn:microsoft.com/office/officeart/2005/8/layout/bProcess2"/>
    <dgm:cxn modelId="{122C2969-61A9-40E2-B34A-A603CAC489C7}" srcId="{6555B3CC-2FF3-4DDE-BF76-6F61DABE6636}" destId="{B1AE45CB-173B-471B-B545-7444576D0462}" srcOrd="0" destOrd="0" parTransId="{13F6EFE2-52F7-4264-9968-5FA57B68A8AC}" sibTransId="{1A225478-B0AB-4C2D-8656-D613C81D28E4}"/>
    <dgm:cxn modelId="{EE15E487-AB38-4A2D-924D-FF919A0C0E3B}" type="presOf" srcId="{1DB96EDF-529F-4F4C-93AE-C8AFB6CAD28B}" destId="{3B77155F-1FD2-4406-9CFD-E27FBC81C529}" srcOrd="0" destOrd="0" presId="urn:microsoft.com/office/officeart/2005/8/layout/bProcess2"/>
    <dgm:cxn modelId="{5B7D54A9-54E9-4106-8EEF-DB8E490BBC85}" type="presOf" srcId="{1A225478-B0AB-4C2D-8656-D613C81D28E4}" destId="{DAA26456-6F3E-43CF-A44B-0C11636E853C}" srcOrd="0" destOrd="0" presId="urn:microsoft.com/office/officeart/2005/8/layout/bProcess2"/>
    <dgm:cxn modelId="{997B38F2-0762-49B1-9F36-848009F6703C}" type="presParOf" srcId="{29C675C5-106A-4C6A-BEB8-21455DEE6099}" destId="{ACAB36CC-3781-4C7C-B9BC-68B14471D0D6}" srcOrd="0" destOrd="0" presId="urn:microsoft.com/office/officeart/2005/8/layout/bProcess2"/>
    <dgm:cxn modelId="{0C081685-B563-40EE-9935-D6B06C962669}" type="presParOf" srcId="{29C675C5-106A-4C6A-BEB8-21455DEE6099}" destId="{DAA26456-6F3E-43CF-A44B-0C11636E853C}" srcOrd="1" destOrd="0" presId="urn:microsoft.com/office/officeart/2005/8/layout/bProcess2"/>
    <dgm:cxn modelId="{01D5344C-A6E3-4607-94BB-3418D78F7F03}" type="presParOf" srcId="{29C675C5-106A-4C6A-BEB8-21455DEE6099}" destId="{3B77155F-1FD2-4406-9CFD-E27FBC81C529}" srcOrd="2"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5ED978-7522-4D38-AA8E-7E2218011914}" type="doc">
      <dgm:prSet loTypeId="urn:microsoft.com/office/officeart/2005/8/layout/default" loCatId="list" qsTypeId="urn:microsoft.com/office/officeart/2005/8/quickstyle/simple1" qsCatId="simple" csTypeId="urn:microsoft.com/office/officeart/2005/8/colors/accent0_3" csCatId="mainScheme"/>
      <dgm:spPr/>
      <dgm:t>
        <a:bodyPr/>
        <a:lstStyle/>
        <a:p>
          <a:endParaRPr lang="en-US"/>
        </a:p>
      </dgm:t>
    </dgm:pt>
    <dgm:pt modelId="{7318CB8A-B56C-441A-870C-8C34DF2A2D3A}">
      <dgm:prSet/>
      <dgm:spPr/>
      <dgm:t>
        <a:bodyPr/>
        <a:lstStyle/>
        <a:p>
          <a:r>
            <a:rPr lang="el-GR" dirty="0">
              <a:latin typeface="Comic Sans MS" panose="030F0702030302020204" pitchFamily="66" charset="0"/>
            </a:rPr>
            <a:t>Θεόδωρος Βρυζάκης, 1861</a:t>
          </a:r>
          <a:endParaRPr lang="en-US" dirty="0">
            <a:latin typeface="Comic Sans MS" panose="030F0702030302020204" pitchFamily="66" charset="0"/>
          </a:endParaRPr>
        </a:p>
      </dgm:t>
    </dgm:pt>
    <dgm:pt modelId="{6A92527A-A9F1-4033-B640-DAE4B87AC5B4}" type="parTrans" cxnId="{061F780A-7456-4C33-81AC-FF75A1B18F42}">
      <dgm:prSet/>
      <dgm:spPr/>
      <dgm:t>
        <a:bodyPr/>
        <a:lstStyle/>
        <a:p>
          <a:endParaRPr lang="en-US"/>
        </a:p>
      </dgm:t>
    </dgm:pt>
    <dgm:pt modelId="{4F3691EE-52C4-4C29-B244-AC6906044B57}" type="sibTrans" cxnId="{061F780A-7456-4C33-81AC-FF75A1B18F42}">
      <dgm:prSet/>
      <dgm:spPr/>
      <dgm:t>
        <a:bodyPr/>
        <a:lstStyle/>
        <a:p>
          <a:endParaRPr lang="en-US"/>
        </a:p>
      </dgm:t>
    </dgm:pt>
    <dgm:pt modelId="{3042EAF9-87C6-4CDC-956C-FC4CD6843178}">
      <dgm:prSet/>
      <dgm:spPr/>
      <dgm:t>
        <a:bodyPr/>
        <a:lstStyle/>
        <a:p>
          <a:r>
            <a:rPr lang="el-GR" dirty="0">
              <a:latin typeface="Comic Sans MS" panose="030F0702030302020204" pitchFamily="66" charset="0"/>
            </a:rPr>
            <a:t>Λάδι σε μουσαμά, 155 x 213 εκ. Δωρεά Πανεπιστημίου</a:t>
          </a:r>
          <a:endParaRPr lang="en-US" dirty="0">
            <a:latin typeface="Comic Sans MS" panose="030F0702030302020204" pitchFamily="66" charset="0"/>
          </a:endParaRPr>
        </a:p>
      </dgm:t>
    </dgm:pt>
    <dgm:pt modelId="{1437FC3D-7DEE-4F29-96D3-739D1BD6BDE2}" type="parTrans" cxnId="{7AE44C1B-9AB2-4B99-AE20-F7F61542C8B9}">
      <dgm:prSet/>
      <dgm:spPr/>
      <dgm:t>
        <a:bodyPr/>
        <a:lstStyle/>
        <a:p>
          <a:endParaRPr lang="en-US"/>
        </a:p>
      </dgm:t>
    </dgm:pt>
    <dgm:pt modelId="{E4BF9B01-FD7A-495B-A952-D5998CB9EDE9}" type="sibTrans" cxnId="{7AE44C1B-9AB2-4B99-AE20-F7F61542C8B9}">
      <dgm:prSet/>
      <dgm:spPr/>
      <dgm:t>
        <a:bodyPr/>
        <a:lstStyle/>
        <a:p>
          <a:endParaRPr lang="en-US"/>
        </a:p>
      </dgm:t>
    </dgm:pt>
    <dgm:pt modelId="{22D86069-713A-4304-9CD8-131BB2A6870E}" type="pres">
      <dgm:prSet presAssocID="{895ED978-7522-4D38-AA8E-7E2218011914}" presName="diagram" presStyleCnt="0">
        <dgm:presLayoutVars>
          <dgm:dir/>
          <dgm:resizeHandles val="exact"/>
        </dgm:presLayoutVars>
      </dgm:prSet>
      <dgm:spPr/>
      <dgm:t>
        <a:bodyPr/>
        <a:lstStyle/>
        <a:p>
          <a:endParaRPr lang="el-GR"/>
        </a:p>
      </dgm:t>
    </dgm:pt>
    <dgm:pt modelId="{8EE3A6AD-BC0F-4767-80BE-65A3D644B0CF}" type="pres">
      <dgm:prSet presAssocID="{7318CB8A-B56C-441A-870C-8C34DF2A2D3A}" presName="node" presStyleLbl="node1" presStyleIdx="0" presStyleCnt="2">
        <dgm:presLayoutVars>
          <dgm:bulletEnabled val="1"/>
        </dgm:presLayoutVars>
      </dgm:prSet>
      <dgm:spPr/>
      <dgm:t>
        <a:bodyPr/>
        <a:lstStyle/>
        <a:p>
          <a:endParaRPr lang="el-GR"/>
        </a:p>
      </dgm:t>
    </dgm:pt>
    <dgm:pt modelId="{927A87F8-C132-4A8D-A0B0-AD62FA25AE56}" type="pres">
      <dgm:prSet presAssocID="{4F3691EE-52C4-4C29-B244-AC6906044B57}" presName="sibTrans" presStyleCnt="0"/>
      <dgm:spPr/>
    </dgm:pt>
    <dgm:pt modelId="{D946F6AD-9DC9-445C-B15A-E322BF0673FD}" type="pres">
      <dgm:prSet presAssocID="{3042EAF9-87C6-4CDC-956C-FC4CD6843178}" presName="node" presStyleLbl="node1" presStyleIdx="1" presStyleCnt="2">
        <dgm:presLayoutVars>
          <dgm:bulletEnabled val="1"/>
        </dgm:presLayoutVars>
      </dgm:prSet>
      <dgm:spPr/>
      <dgm:t>
        <a:bodyPr/>
        <a:lstStyle/>
        <a:p>
          <a:endParaRPr lang="el-GR"/>
        </a:p>
      </dgm:t>
    </dgm:pt>
  </dgm:ptLst>
  <dgm:cxnLst>
    <dgm:cxn modelId="{8F578BFE-8035-4C58-AA8E-3F92AFFFBC52}" type="presOf" srcId="{895ED978-7522-4D38-AA8E-7E2218011914}" destId="{22D86069-713A-4304-9CD8-131BB2A6870E}" srcOrd="0" destOrd="0" presId="urn:microsoft.com/office/officeart/2005/8/layout/default"/>
    <dgm:cxn modelId="{67883677-3400-4CE6-BC69-61BA66A7ACBC}" type="presOf" srcId="{7318CB8A-B56C-441A-870C-8C34DF2A2D3A}" destId="{8EE3A6AD-BC0F-4767-80BE-65A3D644B0CF}" srcOrd="0" destOrd="0" presId="urn:microsoft.com/office/officeart/2005/8/layout/default"/>
    <dgm:cxn modelId="{317803BA-DC63-4404-BC79-23B1125711F5}" type="presOf" srcId="{3042EAF9-87C6-4CDC-956C-FC4CD6843178}" destId="{D946F6AD-9DC9-445C-B15A-E322BF0673FD}" srcOrd="0" destOrd="0" presId="urn:microsoft.com/office/officeart/2005/8/layout/default"/>
    <dgm:cxn modelId="{061F780A-7456-4C33-81AC-FF75A1B18F42}" srcId="{895ED978-7522-4D38-AA8E-7E2218011914}" destId="{7318CB8A-B56C-441A-870C-8C34DF2A2D3A}" srcOrd="0" destOrd="0" parTransId="{6A92527A-A9F1-4033-B640-DAE4B87AC5B4}" sibTransId="{4F3691EE-52C4-4C29-B244-AC6906044B57}"/>
    <dgm:cxn modelId="{7AE44C1B-9AB2-4B99-AE20-F7F61542C8B9}" srcId="{895ED978-7522-4D38-AA8E-7E2218011914}" destId="{3042EAF9-87C6-4CDC-956C-FC4CD6843178}" srcOrd="1" destOrd="0" parTransId="{1437FC3D-7DEE-4F29-96D3-739D1BD6BDE2}" sibTransId="{E4BF9B01-FD7A-495B-A952-D5998CB9EDE9}"/>
    <dgm:cxn modelId="{9F397C58-B687-4BDF-A462-4300558FD96F}" type="presParOf" srcId="{22D86069-713A-4304-9CD8-131BB2A6870E}" destId="{8EE3A6AD-BC0F-4767-80BE-65A3D644B0CF}" srcOrd="0" destOrd="0" presId="urn:microsoft.com/office/officeart/2005/8/layout/default"/>
    <dgm:cxn modelId="{0BDFDFE8-872E-47A8-BA5C-C95E81B43489}" type="presParOf" srcId="{22D86069-713A-4304-9CD8-131BB2A6870E}" destId="{927A87F8-C132-4A8D-A0B0-AD62FA25AE56}" srcOrd="1" destOrd="0" presId="urn:microsoft.com/office/officeart/2005/8/layout/default"/>
    <dgm:cxn modelId="{CFA7192C-D0B9-4255-805F-821793B8AC8D}" type="presParOf" srcId="{22D86069-713A-4304-9CD8-131BB2A6870E}" destId="{D946F6AD-9DC9-445C-B15A-E322BF0673FD}"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39769E-D09D-4F05-912C-222D90080ED4}"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C83B4C90-3F76-4199-A555-32A1C21585C0}">
      <dgm:prSet/>
      <dgm:spPr/>
      <dgm:t>
        <a:bodyPr/>
        <a:lstStyle/>
        <a:p>
          <a:r>
            <a:rPr lang="el-GR" dirty="0">
              <a:latin typeface="Comic Sans MS" panose="030F0702030302020204" pitchFamily="66" charset="0"/>
            </a:rPr>
            <a:t>Φίλιππος Μαργαρίτης, μετά το 1843 </a:t>
          </a:r>
          <a:endParaRPr lang="en-US" dirty="0">
            <a:latin typeface="Comic Sans MS" panose="030F0702030302020204" pitchFamily="66" charset="0"/>
          </a:endParaRPr>
        </a:p>
      </dgm:t>
    </dgm:pt>
    <dgm:pt modelId="{30C7F9D2-353B-4B97-9629-ED6199BEBECE}" type="parTrans" cxnId="{3676BC8E-0A28-4912-87FB-25D223B28891}">
      <dgm:prSet/>
      <dgm:spPr/>
      <dgm:t>
        <a:bodyPr/>
        <a:lstStyle/>
        <a:p>
          <a:endParaRPr lang="en-US"/>
        </a:p>
      </dgm:t>
    </dgm:pt>
    <dgm:pt modelId="{A62ED971-4A3F-4E49-A7F1-0EA593135F2E}" type="sibTrans" cxnId="{3676BC8E-0A28-4912-87FB-25D223B28891}">
      <dgm:prSet/>
      <dgm:spPr/>
      <dgm:t>
        <a:bodyPr/>
        <a:lstStyle/>
        <a:p>
          <a:endParaRPr lang="en-US"/>
        </a:p>
      </dgm:t>
    </dgm:pt>
    <dgm:pt modelId="{30B81D70-2B2D-4F50-8388-ED703E70E481}">
      <dgm:prSet/>
      <dgm:spPr/>
      <dgm:t>
        <a:bodyPr/>
        <a:lstStyle/>
        <a:p>
          <a:pPr algn="l"/>
          <a:r>
            <a:rPr lang="el-GR" dirty="0">
              <a:latin typeface="Comic Sans MS" panose="030F0702030302020204" pitchFamily="66" charset="0"/>
            </a:rPr>
            <a:t>Λάδι σε μουσαμά , 98 x 80 εκ. Συλλογή Ιδρύματος Ε. Κουτλίδη</a:t>
          </a:r>
          <a:endParaRPr lang="en-US" dirty="0">
            <a:latin typeface="Comic Sans MS" panose="030F0702030302020204" pitchFamily="66" charset="0"/>
          </a:endParaRPr>
        </a:p>
      </dgm:t>
    </dgm:pt>
    <dgm:pt modelId="{CA4EBC79-3191-470A-AB28-C98BB1DEEFB6}" type="parTrans" cxnId="{E1C81214-101C-4A60-81BD-2A85B4A0AD34}">
      <dgm:prSet/>
      <dgm:spPr/>
      <dgm:t>
        <a:bodyPr/>
        <a:lstStyle/>
        <a:p>
          <a:endParaRPr lang="en-US"/>
        </a:p>
      </dgm:t>
    </dgm:pt>
    <dgm:pt modelId="{82822960-D738-45D3-9D73-3420FACE0E2B}" type="sibTrans" cxnId="{E1C81214-101C-4A60-81BD-2A85B4A0AD34}">
      <dgm:prSet/>
      <dgm:spPr/>
      <dgm:t>
        <a:bodyPr/>
        <a:lstStyle/>
        <a:p>
          <a:endParaRPr lang="en-US"/>
        </a:p>
      </dgm:t>
    </dgm:pt>
    <dgm:pt modelId="{1E836F73-7F1F-4D62-9ADB-CE3A7F9BCCB1}" type="pres">
      <dgm:prSet presAssocID="{6639769E-D09D-4F05-912C-222D90080ED4}" presName="outerComposite" presStyleCnt="0">
        <dgm:presLayoutVars>
          <dgm:chMax val="5"/>
          <dgm:dir/>
          <dgm:resizeHandles val="exact"/>
        </dgm:presLayoutVars>
      </dgm:prSet>
      <dgm:spPr/>
      <dgm:t>
        <a:bodyPr/>
        <a:lstStyle/>
        <a:p>
          <a:endParaRPr lang="el-GR"/>
        </a:p>
      </dgm:t>
    </dgm:pt>
    <dgm:pt modelId="{8DEBEE23-055D-4E6B-B3BE-27C31C47459B}" type="pres">
      <dgm:prSet presAssocID="{6639769E-D09D-4F05-912C-222D90080ED4}" presName="dummyMaxCanvas" presStyleCnt="0">
        <dgm:presLayoutVars/>
      </dgm:prSet>
      <dgm:spPr/>
    </dgm:pt>
    <dgm:pt modelId="{CC20C0E9-2BC1-4F86-8BCF-6AFF9A759E73}" type="pres">
      <dgm:prSet presAssocID="{6639769E-D09D-4F05-912C-222D90080ED4}" presName="TwoNodes_1" presStyleLbl="node1" presStyleIdx="0" presStyleCnt="2">
        <dgm:presLayoutVars>
          <dgm:bulletEnabled val="1"/>
        </dgm:presLayoutVars>
      </dgm:prSet>
      <dgm:spPr/>
      <dgm:t>
        <a:bodyPr/>
        <a:lstStyle/>
        <a:p>
          <a:endParaRPr lang="el-GR"/>
        </a:p>
      </dgm:t>
    </dgm:pt>
    <dgm:pt modelId="{D589D4F3-1630-40F4-8B2D-EE8EB0F0863A}" type="pres">
      <dgm:prSet presAssocID="{6639769E-D09D-4F05-912C-222D90080ED4}" presName="TwoNodes_2" presStyleLbl="node1" presStyleIdx="1" presStyleCnt="2">
        <dgm:presLayoutVars>
          <dgm:bulletEnabled val="1"/>
        </dgm:presLayoutVars>
      </dgm:prSet>
      <dgm:spPr/>
      <dgm:t>
        <a:bodyPr/>
        <a:lstStyle/>
        <a:p>
          <a:endParaRPr lang="el-GR"/>
        </a:p>
      </dgm:t>
    </dgm:pt>
    <dgm:pt modelId="{340FB449-F11D-41EE-85AD-3CE7E8799AC9}" type="pres">
      <dgm:prSet presAssocID="{6639769E-D09D-4F05-912C-222D90080ED4}" presName="TwoConn_1-2" presStyleLbl="fgAccFollowNode1" presStyleIdx="0" presStyleCnt="1">
        <dgm:presLayoutVars>
          <dgm:bulletEnabled val="1"/>
        </dgm:presLayoutVars>
      </dgm:prSet>
      <dgm:spPr/>
      <dgm:t>
        <a:bodyPr/>
        <a:lstStyle/>
        <a:p>
          <a:endParaRPr lang="el-GR"/>
        </a:p>
      </dgm:t>
    </dgm:pt>
    <dgm:pt modelId="{3CA7E58B-2DEE-4F12-AF50-D43BF9661775}" type="pres">
      <dgm:prSet presAssocID="{6639769E-D09D-4F05-912C-222D90080ED4}" presName="TwoNodes_1_text" presStyleLbl="node1" presStyleIdx="1" presStyleCnt="2">
        <dgm:presLayoutVars>
          <dgm:bulletEnabled val="1"/>
        </dgm:presLayoutVars>
      </dgm:prSet>
      <dgm:spPr/>
      <dgm:t>
        <a:bodyPr/>
        <a:lstStyle/>
        <a:p>
          <a:endParaRPr lang="el-GR"/>
        </a:p>
      </dgm:t>
    </dgm:pt>
    <dgm:pt modelId="{74903C9C-59C9-4917-B27B-A0C6C45F3F89}" type="pres">
      <dgm:prSet presAssocID="{6639769E-D09D-4F05-912C-222D90080ED4}" presName="TwoNodes_2_text" presStyleLbl="node1" presStyleIdx="1" presStyleCnt="2">
        <dgm:presLayoutVars>
          <dgm:bulletEnabled val="1"/>
        </dgm:presLayoutVars>
      </dgm:prSet>
      <dgm:spPr/>
      <dgm:t>
        <a:bodyPr/>
        <a:lstStyle/>
        <a:p>
          <a:endParaRPr lang="el-GR"/>
        </a:p>
      </dgm:t>
    </dgm:pt>
  </dgm:ptLst>
  <dgm:cxnLst>
    <dgm:cxn modelId="{E007909A-9D74-4E7B-85C9-0EECEB11E156}" type="presOf" srcId="{30B81D70-2B2D-4F50-8388-ED703E70E481}" destId="{74903C9C-59C9-4917-B27B-A0C6C45F3F89}" srcOrd="1" destOrd="0" presId="urn:microsoft.com/office/officeart/2005/8/layout/vProcess5"/>
    <dgm:cxn modelId="{E1C81214-101C-4A60-81BD-2A85B4A0AD34}" srcId="{6639769E-D09D-4F05-912C-222D90080ED4}" destId="{30B81D70-2B2D-4F50-8388-ED703E70E481}" srcOrd="1" destOrd="0" parTransId="{CA4EBC79-3191-470A-AB28-C98BB1DEEFB6}" sibTransId="{82822960-D738-45D3-9D73-3420FACE0E2B}"/>
    <dgm:cxn modelId="{3676BC8E-0A28-4912-87FB-25D223B28891}" srcId="{6639769E-D09D-4F05-912C-222D90080ED4}" destId="{C83B4C90-3F76-4199-A555-32A1C21585C0}" srcOrd="0" destOrd="0" parTransId="{30C7F9D2-353B-4B97-9629-ED6199BEBECE}" sibTransId="{A62ED971-4A3F-4E49-A7F1-0EA593135F2E}"/>
    <dgm:cxn modelId="{8540493F-44A5-4D40-A131-14797A309EA1}" type="presOf" srcId="{C83B4C90-3F76-4199-A555-32A1C21585C0}" destId="{CC20C0E9-2BC1-4F86-8BCF-6AFF9A759E73}" srcOrd="0" destOrd="0" presId="urn:microsoft.com/office/officeart/2005/8/layout/vProcess5"/>
    <dgm:cxn modelId="{F2AC9421-C53C-4FC2-89CA-242E98277962}" type="presOf" srcId="{A62ED971-4A3F-4E49-A7F1-0EA593135F2E}" destId="{340FB449-F11D-41EE-85AD-3CE7E8799AC9}" srcOrd="0" destOrd="0" presId="urn:microsoft.com/office/officeart/2005/8/layout/vProcess5"/>
    <dgm:cxn modelId="{1D0E55F4-F581-4590-AB32-516D0E43EFC0}" type="presOf" srcId="{C83B4C90-3F76-4199-A555-32A1C21585C0}" destId="{3CA7E58B-2DEE-4F12-AF50-D43BF9661775}" srcOrd="1" destOrd="0" presId="urn:microsoft.com/office/officeart/2005/8/layout/vProcess5"/>
    <dgm:cxn modelId="{DCD6A887-54F6-4C52-A633-8F2413FCBD96}" type="presOf" srcId="{30B81D70-2B2D-4F50-8388-ED703E70E481}" destId="{D589D4F3-1630-40F4-8B2D-EE8EB0F0863A}" srcOrd="0" destOrd="0" presId="urn:microsoft.com/office/officeart/2005/8/layout/vProcess5"/>
    <dgm:cxn modelId="{320432FB-9442-4FFF-84E4-FA613C377B54}" type="presOf" srcId="{6639769E-D09D-4F05-912C-222D90080ED4}" destId="{1E836F73-7F1F-4D62-9ADB-CE3A7F9BCCB1}" srcOrd="0" destOrd="0" presId="urn:microsoft.com/office/officeart/2005/8/layout/vProcess5"/>
    <dgm:cxn modelId="{B7D335AB-4B59-4554-969F-3672CC5C7663}" type="presParOf" srcId="{1E836F73-7F1F-4D62-9ADB-CE3A7F9BCCB1}" destId="{8DEBEE23-055D-4E6B-B3BE-27C31C47459B}" srcOrd="0" destOrd="0" presId="urn:microsoft.com/office/officeart/2005/8/layout/vProcess5"/>
    <dgm:cxn modelId="{23185EA0-83A4-438C-8C2D-56546E043FB6}" type="presParOf" srcId="{1E836F73-7F1F-4D62-9ADB-CE3A7F9BCCB1}" destId="{CC20C0E9-2BC1-4F86-8BCF-6AFF9A759E73}" srcOrd="1" destOrd="0" presId="urn:microsoft.com/office/officeart/2005/8/layout/vProcess5"/>
    <dgm:cxn modelId="{311A15B6-4F20-4483-926E-36AC214A6E90}" type="presParOf" srcId="{1E836F73-7F1F-4D62-9ADB-CE3A7F9BCCB1}" destId="{D589D4F3-1630-40F4-8B2D-EE8EB0F0863A}" srcOrd="2" destOrd="0" presId="urn:microsoft.com/office/officeart/2005/8/layout/vProcess5"/>
    <dgm:cxn modelId="{F5E213B8-072A-42A9-8E5B-CF3FBB4E4F34}" type="presParOf" srcId="{1E836F73-7F1F-4D62-9ADB-CE3A7F9BCCB1}" destId="{340FB449-F11D-41EE-85AD-3CE7E8799AC9}" srcOrd="3" destOrd="0" presId="urn:microsoft.com/office/officeart/2005/8/layout/vProcess5"/>
    <dgm:cxn modelId="{BEA9ADAC-B240-4292-9844-413ACE306DC6}" type="presParOf" srcId="{1E836F73-7F1F-4D62-9ADB-CE3A7F9BCCB1}" destId="{3CA7E58B-2DEE-4F12-AF50-D43BF9661775}" srcOrd="4" destOrd="0" presId="urn:microsoft.com/office/officeart/2005/8/layout/vProcess5"/>
    <dgm:cxn modelId="{D82171A4-C702-4CAA-8A9C-64A6AB5D6CC6}" type="presParOf" srcId="{1E836F73-7F1F-4D62-9ADB-CE3A7F9BCCB1}" destId="{74903C9C-59C9-4917-B27B-A0C6C45F3F89}"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7BDEC0-C8C7-4489-85F2-A4FCA46C3ADD}"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3848DC10-272E-4FC6-9FA3-5ACE756BC7B7}">
      <dgm:prSet/>
      <dgm:spPr/>
      <dgm:t>
        <a:bodyPr/>
        <a:lstStyle/>
        <a:p>
          <a:r>
            <a:rPr lang="el-GR" dirty="0">
              <a:latin typeface="Comic Sans MS" panose="030F0702030302020204" pitchFamily="66" charset="0"/>
            </a:rPr>
            <a:t>Νικόλαος </a:t>
          </a:r>
          <a:r>
            <a:rPr lang="el-GR" dirty="0" err="1">
              <a:latin typeface="Comic Sans MS" panose="030F0702030302020204" pitchFamily="66" charset="0"/>
            </a:rPr>
            <a:t>Γύζης</a:t>
          </a:r>
          <a:r>
            <a:rPr lang="el-GR" dirty="0">
              <a:latin typeface="Comic Sans MS" panose="030F0702030302020204" pitchFamily="66" charset="0"/>
            </a:rPr>
            <a:t>, 1877 </a:t>
          </a:r>
          <a:endParaRPr lang="en-US" dirty="0">
            <a:latin typeface="Comic Sans MS" panose="030F0702030302020204" pitchFamily="66" charset="0"/>
          </a:endParaRPr>
        </a:p>
      </dgm:t>
    </dgm:pt>
    <dgm:pt modelId="{AB4E0D7F-51F8-4431-A079-266DD895B98C}" type="parTrans" cxnId="{1E907FC8-4914-4485-83F0-FF41E3A56829}">
      <dgm:prSet/>
      <dgm:spPr/>
      <dgm:t>
        <a:bodyPr/>
        <a:lstStyle/>
        <a:p>
          <a:endParaRPr lang="en-US"/>
        </a:p>
      </dgm:t>
    </dgm:pt>
    <dgm:pt modelId="{A14DECB0-EE2E-4C9D-8791-1FD5132E9785}" type="sibTrans" cxnId="{1E907FC8-4914-4485-83F0-FF41E3A56829}">
      <dgm:prSet/>
      <dgm:spPr/>
      <dgm:t>
        <a:bodyPr/>
        <a:lstStyle/>
        <a:p>
          <a:endParaRPr lang="en-US"/>
        </a:p>
      </dgm:t>
    </dgm:pt>
    <dgm:pt modelId="{10167913-D7C7-42B8-99FC-8C959D790CC5}">
      <dgm:prSet/>
      <dgm:spPr/>
      <dgm:t>
        <a:bodyPr/>
        <a:lstStyle/>
        <a:p>
          <a:r>
            <a:rPr lang="el-GR" dirty="0">
              <a:latin typeface="Comic Sans MS" panose="030F0702030302020204" pitchFamily="66" charset="0"/>
            </a:rPr>
            <a:t>Λάδι σε μουσαμά, 103 x 155 εκ. Κληροδότημα Απόστολου </a:t>
          </a:r>
          <a:r>
            <a:rPr lang="el-GR" dirty="0" err="1">
              <a:latin typeface="Comic Sans MS" panose="030F0702030302020204" pitchFamily="66" charset="0"/>
            </a:rPr>
            <a:t>Χατζηαργύρη</a:t>
          </a:r>
          <a:r>
            <a:rPr lang="el-GR" dirty="0">
              <a:latin typeface="Comic Sans MS" panose="030F0702030302020204" pitchFamily="66" charset="0"/>
            </a:rPr>
            <a:t>, Εθνική Πινακοθήκη</a:t>
          </a:r>
          <a:endParaRPr lang="en-US" dirty="0">
            <a:latin typeface="Comic Sans MS" panose="030F0702030302020204" pitchFamily="66" charset="0"/>
          </a:endParaRPr>
        </a:p>
      </dgm:t>
    </dgm:pt>
    <dgm:pt modelId="{28CF67F7-D4BE-49E4-A9DA-CCB69CDE87E5}" type="parTrans" cxnId="{D75CC9AE-26DA-41C8-BC99-6B80160E18EB}">
      <dgm:prSet/>
      <dgm:spPr/>
      <dgm:t>
        <a:bodyPr/>
        <a:lstStyle/>
        <a:p>
          <a:endParaRPr lang="en-US"/>
        </a:p>
      </dgm:t>
    </dgm:pt>
    <dgm:pt modelId="{0354FEC6-61A6-4F6C-AF82-E8D1CF3438B7}" type="sibTrans" cxnId="{D75CC9AE-26DA-41C8-BC99-6B80160E18EB}">
      <dgm:prSet/>
      <dgm:spPr/>
      <dgm:t>
        <a:bodyPr/>
        <a:lstStyle/>
        <a:p>
          <a:endParaRPr lang="en-US"/>
        </a:p>
      </dgm:t>
    </dgm:pt>
    <dgm:pt modelId="{E85B1716-2D9F-493C-BB17-67DFAE73602F}" type="pres">
      <dgm:prSet presAssocID="{9A7BDEC0-C8C7-4489-85F2-A4FCA46C3ADD}" presName="hierChild1" presStyleCnt="0">
        <dgm:presLayoutVars>
          <dgm:chPref val="1"/>
          <dgm:dir/>
          <dgm:animOne val="branch"/>
          <dgm:animLvl val="lvl"/>
          <dgm:resizeHandles/>
        </dgm:presLayoutVars>
      </dgm:prSet>
      <dgm:spPr/>
      <dgm:t>
        <a:bodyPr/>
        <a:lstStyle/>
        <a:p>
          <a:endParaRPr lang="el-GR"/>
        </a:p>
      </dgm:t>
    </dgm:pt>
    <dgm:pt modelId="{6011CF4B-F7ED-4AEF-84CD-601F4A26A0A5}" type="pres">
      <dgm:prSet presAssocID="{3848DC10-272E-4FC6-9FA3-5ACE756BC7B7}" presName="hierRoot1" presStyleCnt="0"/>
      <dgm:spPr/>
    </dgm:pt>
    <dgm:pt modelId="{86C7F43E-F558-4869-B672-D69187EDDC39}" type="pres">
      <dgm:prSet presAssocID="{3848DC10-272E-4FC6-9FA3-5ACE756BC7B7}" presName="composite" presStyleCnt="0"/>
      <dgm:spPr/>
    </dgm:pt>
    <dgm:pt modelId="{E0BEE5C6-A426-4DCA-82B9-913D921F0BD7}" type="pres">
      <dgm:prSet presAssocID="{3848DC10-272E-4FC6-9FA3-5ACE756BC7B7}" presName="background" presStyleLbl="node0" presStyleIdx="0" presStyleCnt="2"/>
      <dgm:spPr/>
    </dgm:pt>
    <dgm:pt modelId="{F638EF63-7044-4281-BCAD-61204130D33B}" type="pres">
      <dgm:prSet presAssocID="{3848DC10-272E-4FC6-9FA3-5ACE756BC7B7}" presName="text" presStyleLbl="fgAcc0" presStyleIdx="0" presStyleCnt="2">
        <dgm:presLayoutVars>
          <dgm:chPref val="3"/>
        </dgm:presLayoutVars>
      </dgm:prSet>
      <dgm:spPr/>
      <dgm:t>
        <a:bodyPr/>
        <a:lstStyle/>
        <a:p>
          <a:endParaRPr lang="el-GR"/>
        </a:p>
      </dgm:t>
    </dgm:pt>
    <dgm:pt modelId="{12FBEDBB-6D74-4511-8705-0FF2E4DF692C}" type="pres">
      <dgm:prSet presAssocID="{3848DC10-272E-4FC6-9FA3-5ACE756BC7B7}" presName="hierChild2" presStyleCnt="0"/>
      <dgm:spPr/>
    </dgm:pt>
    <dgm:pt modelId="{E8DA775E-E876-4C7A-A942-3307AE5FE93B}" type="pres">
      <dgm:prSet presAssocID="{10167913-D7C7-42B8-99FC-8C959D790CC5}" presName="hierRoot1" presStyleCnt="0"/>
      <dgm:spPr/>
    </dgm:pt>
    <dgm:pt modelId="{E572C306-9E70-41C3-B19F-2837872DE0A3}" type="pres">
      <dgm:prSet presAssocID="{10167913-D7C7-42B8-99FC-8C959D790CC5}" presName="composite" presStyleCnt="0"/>
      <dgm:spPr/>
    </dgm:pt>
    <dgm:pt modelId="{2AB3C5F6-6E5E-4A84-B5B4-E7F5D35B9061}" type="pres">
      <dgm:prSet presAssocID="{10167913-D7C7-42B8-99FC-8C959D790CC5}" presName="background" presStyleLbl="node0" presStyleIdx="1" presStyleCnt="2"/>
      <dgm:spPr/>
    </dgm:pt>
    <dgm:pt modelId="{737241C9-67B8-42CA-A644-88641192D5B3}" type="pres">
      <dgm:prSet presAssocID="{10167913-D7C7-42B8-99FC-8C959D790CC5}" presName="text" presStyleLbl="fgAcc0" presStyleIdx="1" presStyleCnt="2">
        <dgm:presLayoutVars>
          <dgm:chPref val="3"/>
        </dgm:presLayoutVars>
      </dgm:prSet>
      <dgm:spPr/>
      <dgm:t>
        <a:bodyPr/>
        <a:lstStyle/>
        <a:p>
          <a:endParaRPr lang="el-GR"/>
        </a:p>
      </dgm:t>
    </dgm:pt>
    <dgm:pt modelId="{591825C5-83D2-4B9B-AD41-9A143A0AC789}" type="pres">
      <dgm:prSet presAssocID="{10167913-D7C7-42B8-99FC-8C959D790CC5}" presName="hierChild2" presStyleCnt="0"/>
      <dgm:spPr/>
    </dgm:pt>
  </dgm:ptLst>
  <dgm:cxnLst>
    <dgm:cxn modelId="{BE632D6B-3098-4233-8AFB-53DF84D992C4}" type="presOf" srcId="{3848DC10-272E-4FC6-9FA3-5ACE756BC7B7}" destId="{F638EF63-7044-4281-BCAD-61204130D33B}" srcOrd="0" destOrd="0" presId="urn:microsoft.com/office/officeart/2005/8/layout/hierarchy1"/>
    <dgm:cxn modelId="{7D691393-43B9-46B6-B09C-C50CB9CDF949}" type="presOf" srcId="{10167913-D7C7-42B8-99FC-8C959D790CC5}" destId="{737241C9-67B8-42CA-A644-88641192D5B3}" srcOrd="0" destOrd="0" presId="urn:microsoft.com/office/officeart/2005/8/layout/hierarchy1"/>
    <dgm:cxn modelId="{1E907FC8-4914-4485-83F0-FF41E3A56829}" srcId="{9A7BDEC0-C8C7-4489-85F2-A4FCA46C3ADD}" destId="{3848DC10-272E-4FC6-9FA3-5ACE756BC7B7}" srcOrd="0" destOrd="0" parTransId="{AB4E0D7F-51F8-4431-A079-266DD895B98C}" sibTransId="{A14DECB0-EE2E-4C9D-8791-1FD5132E9785}"/>
    <dgm:cxn modelId="{D75CC9AE-26DA-41C8-BC99-6B80160E18EB}" srcId="{9A7BDEC0-C8C7-4489-85F2-A4FCA46C3ADD}" destId="{10167913-D7C7-42B8-99FC-8C959D790CC5}" srcOrd="1" destOrd="0" parTransId="{28CF67F7-D4BE-49E4-A9DA-CCB69CDE87E5}" sibTransId="{0354FEC6-61A6-4F6C-AF82-E8D1CF3438B7}"/>
    <dgm:cxn modelId="{7532F4D2-79BB-48FE-9B44-0853C1353A18}" type="presOf" srcId="{9A7BDEC0-C8C7-4489-85F2-A4FCA46C3ADD}" destId="{E85B1716-2D9F-493C-BB17-67DFAE73602F}" srcOrd="0" destOrd="0" presId="urn:microsoft.com/office/officeart/2005/8/layout/hierarchy1"/>
    <dgm:cxn modelId="{767DA331-EBA1-4B8D-B697-C1DB35E7FFEB}" type="presParOf" srcId="{E85B1716-2D9F-493C-BB17-67DFAE73602F}" destId="{6011CF4B-F7ED-4AEF-84CD-601F4A26A0A5}" srcOrd="0" destOrd="0" presId="urn:microsoft.com/office/officeart/2005/8/layout/hierarchy1"/>
    <dgm:cxn modelId="{664BF40D-3B98-4200-A09C-E5715BE0441E}" type="presParOf" srcId="{6011CF4B-F7ED-4AEF-84CD-601F4A26A0A5}" destId="{86C7F43E-F558-4869-B672-D69187EDDC39}" srcOrd="0" destOrd="0" presId="urn:microsoft.com/office/officeart/2005/8/layout/hierarchy1"/>
    <dgm:cxn modelId="{7236BF22-40B2-423B-88D1-11B4DDA1FFED}" type="presParOf" srcId="{86C7F43E-F558-4869-B672-D69187EDDC39}" destId="{E0BEE5C6-A426-4DCA-82B9-913D921F0BD7}" srcOrd="0" destOrd="0" presId="urn:microsoft.com/office/officeart/2005/8/layout/hierarchy1"/>
    <dgm:cxn modelId="{CA799CD0-75FF-40E6-9A6B-B4FE0D3BB0EF}" type="presParOf" srcId="{86C7F43E-F558-4869-B672-D69187EDDC39}" destId="{F638EF63-7044-4281-BCAD-61204130D33B}" srcOrd="1" destOrd="0" presId="urn:microsoft.com/office/officeart/2005/8/layout/hierarchy1"/>
    <dgm:cxn modelId="{733A774A-B324-47C0-9E56-C81D34C3E7E7}" type="presParOf" srcId="{6011CF4B-F7ED-4AEF-84CD-601F4A26A0A5}" destId="{12FBEDBB-6D74-4511-8705-0FF2E4DF692C}" srcOrd="1" destOrd="0" presId="urn:microsoft.com/office/officeart/2005/8/layout/hierarchy1"/>
    <dgm:cxn modelId="{34EEEC07-298A-4464-8947-89E417A29B48}" type="presParOf" srcId="{E85B1716-2D9F-493C-BB17-67DFAE73602F}" destId="{E8DA775E-E876-4C7A-A942-3307AE5FE93B}" srcOrd="1" destOrd="0" presId="urn:microsoft.com/office/officeart/2005/8/layout/hierarchy1"/>
    <dgm:cxn modelId="{C43EBC5D-8045-4BE4-89C9-9C4BBB5975C0}" type="presParOf" srcId="{E8DA775E-E876-4C7A-A942-3307AE5FE93B}" destId="{E572C306-9E70-41C3-B19F-2837872DE0A3}" srcOrd="0" destOrd="0" presId="urn:microsoft.com/office/officeart/2005/8/layout/hierarchy1"/>
    <dgm:cxn modelId="{32CF683A-EDA6-4C43-A185-DCCF3B957787}" type="presParOf" srcId="{E572C306-9E70-41C3-B19F-2837872DE0A3}" destId="{2AB3C5F6-6E5E-4A84-B5B4-E7F5D35B9061}" srcOrd="0" destOrd="0" presId="urn:microsoft.com/office/officeart/2005/8/layout/hierarchy1"/>
    <dgm:cxn modelId="{2D9040A7-3037-4DD5-B3FD-1D562102C285}" type="presParOf" srcId="{E572C306-9E70-41C3-B19F-2837872DE0A3}" destId="{737241C9-67B8-42CA-A644-88641192D5B3}" srcOrd="1" destOrd="0" presId="urn:microsoft.com/office/officeart/2005/8/layout/hierarchy1"/>
    <dgm:cxn modelId="{83840179-4328-4445-B2B1-3F167C87CA6B}" type="presParOf" srcId="{E8DA775E-E876-4C7A-A942-3307AE5FE93B}" destId="{591825C5-83D2-4B9B-AD41-9A143A0AC78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102C78-5D62-4F41-8A75-82FA8C6A7897}"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D205C5AD-7C87-4E2F-9200-65D3A21DFB7A}">
      <dgm:prSet/>
      <dgm:spPr/>
      <dgm:t>
        <a:bodyPr/>
        <a:lstStyle/>
        <a:p>
          <a:r>
            <a:rPr lang="el-GR" dirty="0">
              <a:latin typeface="Comic Sans MS" panose="030F0702030302020204" pitchFamily="66" charset="0"/>
            </a:rPr>
            <a:t>Θεόδωρος Ράλλης, πριν το 1906 </a:t>
          </a:r>
          <a:endParaRPr lang="en-US" dirty="0">
            <a:latin typeface="Comic Sans MS" panose="030F0702030302020204" pitchFamily="66" charset="0"/>
          </a:endParaRPr>
        </a:p>
      </dgm:t>
    </dgm:pt>
    <dgm:pt modelId="{7E6BC8A4-B220-45CF-81A0-0055F683BC86}" type="parTrans" cxnId="{0BCB7488-18B1-455B-9BB7-E4A1C30A0300}">
      <dgm:prSet/>
      <dgm:spPr/>
      <dgm:t>
        <a:bodyPr/>
        <a:lstStyle/>
        <a:p>
          <a:endParaRPr lang="en-US"/>
        </a:p>
      </dgm:t>
    </dgm:pt>
    <dgm:pt modelId="{8FDCAA62-BC5C-42BB-93BD-967B1524A9A2}" type="sibTrans" cxnId="{0BCB7488-18B1-455B-9BB7-E4A1C30A0300}">
      <dgm:prSet/>
      <dgm:spPr/>
      <dgm:t>
        <a:bodyPr/>
        <a:lstStyle/>
        <a:p>
          <a:endParaRPr lang="en-US"/>
        </a:p>
      </dgm:t>
    </dgm:pt>
    <dgm:pt modelId="{EA30C898-8666-4C47-A936-0C87541789DA}">
      <dgm:prSet/>
      <dgm:spPr/>
      <dgm:t>
        <a:bodyPr/>
        <a:lstStyle/>
        <a:p>
          <a:r>
            <a:rPr lang="el-GR" dirty="0">
              <a:latin typeface="Comic Sans MS" panose="030F0702030302020204" pitchFamily="66" charset="0"/>
            </a:rPr>
            <a:t>Λάδι σε μουσαμά, 133 x 100 εκ. Συλλογή Ιδρύματος Ε. Κουτλίδη </a:t>
          </a:r>
          <a:endParaRPr lang="en-US" dirty="0">
            <a:latin typeface="Comic Sans MS" panose="030F0702030302020204" pitchFamily="66" charset="0"/>
          </a:endParaRPr>
        </a:p>
      </dgm:t>
    </dgm:pt>
    <dgm:pt modelId="{E37B9F9B-2DD4-48D3-9D4E-2295FFBEFF81}" type="parTrans" cxnId="{4254AE15-866B-4DC4-A890-47A2F16D6A2D}">
      <dgm:prSet/>
      <dgm:spPr/>
      <dgm:t>
        <a:bodyPr/>
        <a:lstStyle/>
        <a:p>
          <a:endParaRPr lang="en-US"/>
        </a:p>
      </dgm:t>
    </dgm:pt>
    <dgm:pt modelId="{9ED26E31-86BE-4E94-BBB3-16FD25146CB9}" type="sibTrans" cxnId="{4254AE15-866B-4DC4-A890-47A2F16D6A2D}">
      <dgm:prSet/>
      <dgm:spPr/>
      <dgm:t>
        <a:bodyPr/>
        <a:lstStyle/>
        <a:p>
          <a:endParaRPr lang="en-US"/>
        </a:p>
      </dgm:t>
    </dgm:pt>
    <dgm:pt modelId="{CB4ACC2D-81BF-4596-92F2-408C29270BB3}" type="pres">
      <dgm:prSet presAssocID="{A0102C78-5D62-4F41-8A75-82FA8C6A7897}" presName="vert0" presStyleCnt="0">
        <dgm:presLayoutVars>
          <dgm:dir/>
          <dgm:animOne val="branch"/>
          <dgm:animLvl val="lvl"/>
        </dgm:presLayoutVars>
      </dgm:prSet>
      <dgm:spPr/>
      <dgm:t>
        <a:bodyPr/>
        <a:lstStyle/>
        <a:p>
          <a:endParaRPr lang="el-GR"/>
        </a:p>
      </dgm:t>
    </dgm:pt>
    <dgm:pt modelId="{4DA74CD3-B900-4B6C-BFDE-F194A5C31FB4}" type="pres">
      <dgm:prSet presAssocID="{D205C5AD-7C87-4E2F-9200-65D3A21DFB7A}" presName="thickLine" presStyleLbl="alignNode1" presStyleIdx="0" presStyleCnt="2"/>
      <dgm:spPr/>
    </dgm:pt>
    <dgm:pt modelId="{E13C9DFF-810B-4E68-B81F-250C6664C66D}" type="pres">
      <dgm:prSet presAssocID="{D205C5AD-7C87-4E2F-9200-65D3A21DFB7A}" presName="horz1" presStyleCnt="0"/>
      <dgm:spPr/>
    </dgm:pt>
    <dgm:pt modelId="{C37551EC-9701-48B5-B146-7D6A132FCBC0}" type="pres">
      <dgm:prSet presAssocID="{D205C5AD-7C87-4E2F-9200-65D3A21DFB7A}" presName="tx1" presStyleLbl="revTx" presStyleIdx="0" presStyleCnt="2"/>
      <dgm:spPr/>
      <dgm:t>
        <a:bodyPr/>
        <a:lstStyle/>
        <a:p>
          <a:endParaRPr lang="el-GR"/>
        </a:p>
      </dgm:t>
    </dgm:pt>
    <dgm:pt modelId="{1D0A6C14-74C6-4375-A000-EFCCD7EE1299}" type="pres">
      <dgm:prSet presAssocID="{D205C5AD-7C87-4E2F-9200-65D3A21DFB7A}" presName="vert1" presStyleCnt="0"/>
      <dgm:spPr/>
    </dgm:pt>
    <dgm:pt modelId="{CBFF9FE5-90E6-4483-88AB-919FF84DFC9E}" type="pres">
      <dgm:prSet presAssocID="{EA30C898-8666-4C47-A936-0C87541789DA}" presName="thickLine" presStyleLbl="alignNode1" presStyleIdx="1" presStyleCnt="2"/>
      <dgm:spPr/>
    </dgm:pt>
    <dgm:pt modelId="{C22539E0-3DAC-408E-A734-8F069C5A2F1E}" type="pres">
      <dgm:prSet presAssocID="{EA30C898-8666-4C47-A936-0C87541789DA}" presName="horz1" presStyleCnt="0"/>
      <dgm:spPr/>
    </dgm:pt>
    <dgm:pt modelId="{4EF160CE-4F79-47DA-B644-A9081BCA3B9A}" type="pres">
      <dgm:prSet presAssocID="{EA30C898-8666-4C47-A936-0C87541789DA}" presName="tx1" presStyleLbl="revTx" presStyleIdx="1" presStyleCnt="2"/>
      <dgm:spPr/>
      <dgm:t>
        <a:bodyPr/>
        <a:lstStyle/>
        <a:p>
          <a:endParaRPr lang="el-GR"/>
        </a:p>
      </dgm:t>
    </dgm:pt>
    <dgm:pt modelId="{039B91C4-7F3E-4AD6-AC45-F252AE10D0F1}" type="pres">
      <dgm:prSet presAssocID="{EA30C898-8666-4C47-A936-0C87541789DA}" presName="vert1" presStyleCnt="0"/>
      <dgm:spPr/>
    </dgm:pt>
  </dgm:ptLst>
  <dgm:cxnLst>
    <dgm:cxn modelId="{0BCB7488-18B1-455B-9BB7-E4A1C30A0300}" srcId="{A0102C78-5D62-4F41-8A75-82FA8C6A7897}" destId="{D205C5AD-7C87-4E2F-9200-65D3A21DFB7A}" srcOrd="0" destOrd="0" parTransId="{7E6BC8A4-B220-45CF-81A0-0055F683BC86}" sibTransId="{8FDCAA62-BC5C-42BB-93BD-967B1524A9A2}"/>
    <dgm:cxn modelId="{F13A7B83-3EAB-458C-9F05-E2E8A9C24213}" type="presOf" srcId="{A0102C78-5D62-4F41-8A75-82FA8C6A7897}" destId="{CB4ACC2D-81BF-4596-92F2-408C29270BB3}" srcOrd="0" destOrd="0" presId="urn:microsoft.com/office/officeart/2008/layout/LinedList"/>
    <dgm:cxn modelId="{B1489334-5D43-4264-9061-72EF8405559D}" type="presOf" srcId="{D205C5AD-7C87-4E2F-9200-65D3A21DFB7A}" destId="{C37551EC-9701-48B5-B146-7D6A132FCBC0}" srcOrd="0" destOrd="0" presId="urn:microsoft.com/office/officeart/2008/layout/LinedList"/>
    <dgm:cxn modelId="{4254AE15-866B-4DC4-A890-47A2F16D6A2D}" srcId="{A0102C78-5D62-4F41-8A75-82FA8C6A7897}" destId="{EA30C898-8666-4C47-A936-0C87541789DA}" srcOrd="1" destOrd="0" parTransId="{E37B9F9B-2DD4-48D3-9D4E-2295FFBEFF81}" sibTransId="{9ED26E31-86BE-4E94-BBB3-16FD25146CB9}"/>
    <dgm:cxn modelId="{D74F97DA-56DC-4591-907A-8E7C23FEDCC0}" type="presOf" srcId="{EA30C898-8666-4C47-A936-0C87541789DA}" destId="{4EF160CE-4F79-47DA-B644-A9081BCA3B9A}" srcOrd="0" destOrd="0" presId="urn:microsoft.com/office/officeart/2008/layout/LinedList"/>
    <dgm:cxn modelId="{486B341E-E804-4D15-A636-68F3FF90B6C7}" type="presParOf" srcId="{CB4ACC2D-81BF-4596-92F2-408C29270BB3}" destId="{4DA74CD3-B900-4B6C-BFDE-F194A5C31FB4}" srcOrd="0" destOrd="0" presId="urn:microsoft.com/office/officeart/2008/layout/LinedList"/>
    <dgm:cxn modelId="{7F3A67E9-3A22-4895-B9B1-61C0EE4E2A66}" type="presParOf" srcId="{CB4ACC2D-81BF-4596-92F2-408C29270BB3}" destId="{E13C9DFF-810B-4E68-B81F-250C6664C66D}" srcOrd="1" destOrd="0" presId="urn:microsoft.com/office/officeart/2008/layout/LinedList"/>
    <dgm:cxn modelId="{E8C2A0E7-5094-4162-9689-90C69428B161}" type="presParOf" srcId="{E13C9DFF-810B-4E68-B81F-250C6664C66D}" destId="{C37551EC-9701-48B5-B146-7D6A132FCBC0}" srcOrd="0" destOrd="0" presId="urn:microsoft.com/office/officeart/2008/layout/LinedList"/>
    <dgm:cxn modelId="{81AF1E7D-47EB-48C2-9CFE-B5047EFE9089}" type="presParOf" srcId="{E13C9DFF-810B-4E68-B81F-250C6664C66D}" destId="{1D0A6C14-74C6-4375-A000-EFCCD7EE1299}" srcOrd="1" destOrd="0" presId="urn:microsoft.com/office/officeart/2008/layout/LinedList"/>
    <dgm:cxn modelId="{B02027B7-2BA6-4F46-BAF1-B0AD0C4661CA}" type="presParOf" srcId="{CB4ACC2D-81BF-4596-92F2-408C29270BB3}" destId="{CBFF9FE5-90E6-4483-88AB-919FF84DFC9E}" srcOrd="2" destOrd="0" presId="urn:microsoft.com/office/officeart/2008/layout/LinedList"/>
    <dgm:cxn modelId="{4F91F232-86AB-4AB2-B5FF-09FCC23A7277}" type="presParOf" srcId="{CB4ACC2D-81BF-4596-92F2-408C29270BB3}" destId="{C22539E0-3DAC-408E-A734-8F069C5A2F1E}" srcOrd="3" destOrd="0" presId="urn:microsoft.com/office/officeart/2008/layout/LinedList"/>
    <dgm:cxn modelId="{40265D74-0461-4C55-A016-ADF0186B468F}" type="presParOf" srcId="{C22539E0-3DAC-408E-A734-8F069C5A2F1E}" destId="{4EF160CE-4F79-47DA-B644-A9081BCA3B9A}" srcOrd="0" destOrd="0" presId="urn:microsoft.com/office/officeart/2008/layout/LinedList"/>
    <dgm:cxn modelId="{F1016D6C-BA60-40D3-B74D-1BFA85CF6D6A}" type="presParOf" srcId="{C22539E0-3DAC-408E-A734-8F069C5A2F1E}" destId="{039B91C4-7F3E-4AD6-AC45-F252AE10D0F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F4C3410-B5A4-4C52-9D4A-2AF19E5E91B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4CE7BC9-4471-488B-8230-76D015B2D315}">
      <dgm:prSet/>
      <dgm:spPr/>
      <dgm:t>
        <a:bodyPr/>
        <a:lstStyle/>
        <a:p>
          <a:r>
            <a:rPr lang="el-GR" dirty="0">
              <a:latin typeface="Comic Sans MS" panose="030F0702030302020204" pitchFamily="66" charset="0"/>
            </a:rPr>
            <a:t>Νικόλαος </a:t>
          </a:r>
          <a:r>
            <a:rPr lang="el-GR" dirty="0" err="1">
              <a:latin typeface="Comic Sans MS" panose="030F0702030302020204" pitchFamily="66" charset="0"/>
            </a:rPr>
            <a:t>Γύζης</a:t>
          </a:r>
          <a:r>
            <a:rPr lang="el-GR" dirty="0">
              <a:latin typeface="Comic Sans MS" panose="030F0702030302020204" pitchFamily="66" charset="0"/>
            </a:rPr>
            <a:t>, π. 1873-1875 </a:t>
          </a:r>
          <a:endParaRPr lang="en-US" dirty="0">
            <a:latin typeface="Comic Sans MS" panose="030F0702030302020204" pitchFamily="66" charset="0"/>
          </a:endParaRPr>
        </a:p>
      </dgm:t>
    </dgm:pt>
    <dgm:pt modelId="{5D8ED041-957A-4FFD-97D6-8AFF186F0B5E}" type="parTrans" cxnId="{EAB2BA07-933D-4336-B7ED-1838D8D73F2A}">
      <dgm:prSet/>
      <dgm:spPr/>
      <dgm:t>
        <a:bodyPr/>
        <a:lstStyle/>
        <a:p>
          <a:endParaRPr lang="en-US"/>
        </a:p>
      </dgm:t>
    </dgm:pt>
    <dgm:pt modelId="{36D80C4E-0360-4264-BDF3-9FFD8AD7AFEB}" type="sibTrans" cxnId="{EAB2BA07-933D-4336-B7ED-1838D8D73F2A}">
      <dgm:prSet/>
      <dgm:spPr/>
      <dgm:t>
        <a:bodyPr/>
        <a:lstStyle/>
        <a:p>
          <a:endParaRPr lang="en-US"/>
        </a:p>
      </dgm:t>
    </dgm:pt>
    <dgm:pt modelId="{91A9454E-4334-4CFF-8014-00C5D4B9F045}">
      <dgm:prSet/>
      <dgm:spPr/>
      <dgm:t>
        <a:bodyPr/>
        <a:lstStyle/>
        <a:p>
          <a:r>
            <a:rPr lang="el-GR" dirty="0">
              <a:latin typeface="Comic Sans MS" panose="030F0702030302020204" pitchFamily="66" charset="0"/>
            </a:rPr>
            <a:t>Λάδι σε μουσαμά, 72 x 50 εκ. Εθνική Πινακοθήκη</a:t>
          </a:r>
          <a:endParaRPr lang="en-US" dirty="0">
            <a:latin typeface="Comic Sans MS" panose="030F0702030302020204" pitchFamily="66" charset="0"/>
          </a:endParaRPr>
        </a:p>
      </dgm:t>
    </dgm:pt>
    <dgm:pt modelId="{18D9EEAC-119C-4669-B2CD-48332FA4AB63}" type="parTrans" cxnId="{BEB1E40F-4A0D-4378-95A2-415E1AB43F01}">
      <dgm:prSet/>
      <dgm:spPr/>
      <dgm:t>
        <a:bodyPr/>
        <a:lstStyle/>
        <a:p>
          <a:endParaRPr lang="en-US"/>
        </a:p>
      </dgm:t>
    </dgm:pt>
    <dgm:pt modelId="{7A4460AE-92E9-4793-B302-AF27B2805B29}" type="sibTrans" cxnId="{BEB1E40F-4A0D-4378-95A2-415E1AB43F01}">
      <dgm:prSet/>
      <dgm:spPr/>
      <dgm:t>
        <a:bodyPr/>
        <a:lstStyle/>
        <a:p>
          <a:endParaRPr lang="en-US"/>
        </a:p>
      </dgm:t>
    </dgm:pt>
    <dgm:pt modelId="{6EF304F3-DF07-4FB1-A0EC-F75A70C1437D}" type="pres">
      <dgm:prSet presAssocID="{8F4C3410-B5A4-4C52-9D4A-2AF19E5E91B2}" presName="linear" presStyleCnt="0">
        <dgm:presLayoutVars>
          <dgm:animLvl val="lvl"/>
          <dgm:resizeHandles val="exact"/>
        </dgm:presLayoutVars>
      </dgm:prSet>
      <dgm:spPr/>
      <dgm:t>
        <a:bodyPr/>
        <a:lstStyle/>
        <a:p>
          <a:endParaRPr lang="el-GR"/>
        </a:p>
      </dgm:t>
    </dgm:pt>
    <dgm:pt modelId="{55406CFF-67DB-4B3C-969F-977CCF86100D}" type="pres">
      <dgm:prSet presAssocID="{84CE7BC9-4471-488B-8230-76D015B2D315}" presName="parentText" presStyleLbl="node1" presStyleIdx="0" presStyleCnt="2">
        <dgm:presLayoutVars>
          <dgm:chMax val="0"/>
          <dgm:bulletEnabled val="1"/>
        </dgm:presLayoutVars>
      </dgm:prSet>
      <dgm:spPr/>
      <dgm:t>
        <a:bodyPr/>
        <a:lstStyle/>
        <a:p>
          <a:endParaRPr lang="el-GR"/>
        </a:p>
      </dgm:t>
    </dgm:pt>
    <dgm:pt modelId="{8796F4A1-9418-48A3-8B86-56C65BF2083A}" type="pres">
      <dgm:prSet presAssocID="{36D80C4E-0360-4264-BDF3-9FFD8AD7AFEB}" presName="spacer" presStyleCnt="0"/>
      <dgm:spPr/>
    </dgm:pt>
    <dgm:pt modelId="{7F6F0778-83D9-4002-B707-97F3178ACAD3}" type="pres">
      <dgm:prSet presAssocID="{91A9454E-4334-4CFF-8014-00C5D4B9F045}" presName="parentText" presStyleLbl="node1" presStyleIdx="1" presStyleCnt="2">
        <dgm:presLayoutVars>
          <dgm:chMax val="0"/>
          <dgm:bulletEnabled val="1"/>
        </dgm:presLayoutVars>
      </dgm:prSet>
      <dgm:spPr/>
      <dgm:t>
        <a:bodyPr/>
        <a:lstStyle/>
        <a:p>
          <a:endParaRPr lang="el-GR"/>
        </a:p>
      </dgm:t>
    </dgm:pt>
  </dgm:ptLst>
  <dgm:cxnLst>
    <dgm:cxn modelId="{BEB1E40F-4A0D-4378-95A2-415E1AB43F01}" srcId="{8F4C3410-B5A4-4C52-9D4A-2AF19E5E91B2}" destId="{91A9454E-4334-4CFF-8014-00C5D4B9F045}" srcOrd="1" destOrd="0" parTransId="{18D9EEAC-119C-4669-B2CD-48332FA4AB63}" sibTransId="{7A4460AE-92E9-4793-B302-AF27B2805B29}"/>
    <dgm:cxn modelId="{D8DD7BA2-BDC8-4856-80F3-BC0649E2BF10}" type="presOf" srcId="{84CE7BC9-4471-488B-8230-76D015B2D315}" destId="{55406CFF-67DB-4B3C-969F-977CCF86100D}" srcOrd="0" destOrd="0" presId="urn:microsoft.com/office/officeart/2005/8/layout/vList2"/>
    <dgm:cxn modelId="{EAB2BA07-933D-4336-B7ED-1838D8D73F2A}" srcId="{8F4C3410-B5A4-4C52-9D4A-2AF19E5E91B2}" destId="{84CE7BC9-4471-488B-8230-76D015B2D315}" srcOrd="0" destOrd="0" parTransId="{5D8ED041-957A-4FFD-97D6-8AFF186F0B5E}" sibTransId="{36D80C4E-0360-4264-BDF3-9FFD8AD7AFEB}"/>
    <dgm:cxn modelId="{B3A3BAA9-B39F-413E-81DD-5B253AC92387}" type="presOf" srcId="{91A9454E-4334-4CFF-8014-00C5D4B9F045}" destId="{7F6F0778-83D9-4002-B707-97F3178ACAD3}" srcOrd="0" destOrd="0" presId="urn:microsoft.com/office/officeart/2005/8/layout/vList2"/>
    <dgm:cxn modelId="{607E05F5-5768-4504-B675-111109C646B1}" type="presOf" srcId="{8F4C3410-B5A4-4C52-9D4A-2AF19E5E91B2}" destId="{6EF304F3-DF07-4FB1-A0EC-F75A70C1437D}" srcOrd="0" destOrd="0" presId="urn:microsoft.com/office/officeart/2005/8/layout/vList2"/>
    <dgm:cxn modelId="{1297CD71-D654-4EF6-8AB9-36BDA3FA50D8}" type="presParOf" srcId="{6EF304F3-DF07-4FB1-A0EC-F75A70C1437D}" destId="{55406CFF-67DB-4B3C-969F-977CCF86100D}" srcOrd="0" destOrd="0" presId="urn:microsoft.com/office/officeart/2005/8/layout/vList2"/>
    <dgm:cxn modelId="{F9DE81AB-A9C6-4C57-96A7-44240172A8BC}" type="presParOf" srcId="{6EF304F3-DF07-4FB1-A0EC-F75A70C1437D}" destId="{8796F4A1-9418-48A3-8B86-56C65BF2083A}" srcOrd="1" destOrd="0" presId="urn:microsoft.com/office/officeart/2005/8/layout/vList2"/>
    <dgm:cxn modelId="{FD58AE4F-C481-4E87-9A39-2851B193346D}" type="presParOf" srcId="{6EF304F3-DF07-4FB1-A0EC-F75A70C1437D}" destId="{7F6F0778-83D9-4002-B707-97F3178ACAD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86F25F3-7BC6-4850-95B0-F220D90D609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C006232-F15F-4BF5-9851-39465C76601E}">
      <dgm:prSet/>
      <dgm:spPr/>
      <dgm:t>
        <a:bodyPr/>
        <a:lstStyle/>
        <a:p>
          <a:r>
            <a:rPr lang="el-GR" dirty="0">
              <a:latin typeface="Comic Sans MS" panose="030F0702030302020204" pitchFamily="66" charset="0"/>
            </a:rPr>
            <a:t>Νικόλαος </a:t>
          </a:r>
          <a:r>
            <a:rPr lang="el-GR" dirty="0" err="1">
              <a:latin typeface="Comic Sans MS" panose="030F0702030302020204" pitchFamily="66" charset="0"/>
            </a:rPr>
            <a:t>Γύζης</a:t>
          </a:r>
          <a:r>
            <a:rPr lang="el-GR" dirty="0">
              <a:latin typeface="Comic Sans MS" panose="030F0702030302020204" pitchFamily="66" charset="0"/>
            </a:rPr>
            <a:t>, 1896-1898</a:t>
          </a:r>
          <a:endParaRPr lang="en-US" dirty="0">
            <a:latin typeface="Comic Sans MS" panose="030F0702030302020204" pitchFamily="66" charset="0"/>
          </a:endParaRPr>
        </a:p>
      </dgm:t>
    </dgm:pt>
    <dgm:pt modelId="{3F5221CA-0322-4ABA-9151-4F5B6D12D547}" type="parTrans" cxnId="{B365B46A-278F-4B34-8C17-73C6526B34E6}">
      <dgm:prSet/>
      <dgm:spPr/>
      <dgm:t>
        <a:bodyPr/>
        <a:lstStyle/>
        <a:p>
          <a:endParaRPr lang="en-US"/>
        </a:p>
      </dgm:t>
    </dgm:pt>
    <dgm:pt modelId="{A5A85F47-E316-41D4-A029-F9A281E5DEA1}" type="sibTrans" cxnId="{B365B46A-278F-4B34-8C17-73C6526B34E6}">
      <dgm:prSet/>
      <dgm:spPr/>
      <dgm:t>
        <a:bodyPr/>
        <a:lstStyle/>
        <a:p>
          <a:endParaRPr lang="en-US"/>
        </a:p>
      </dgm:t>
    </dgm:pt>
    <dgm:pt modelId="{B01D9E20-0425-4096-B1C7-7CEE500E4DD5}">
      <dgm:prSet/>
      <dgm:spPr/>
      <dgm:t>
        <a:bodyPr/>
        <a:lstStyle/>
        <a:p>
          <a:r>
            <a:rPr lang="el-GR" dirty="0">
              <a:latin typeface="Comic Sans MS" panose="030F0702030302020204" pitchFamily="66" charset="0"/>
            </a:rPr>
            <a:t>Λάδι σε μουσαμά, 133 x 188 εκ., Εθνική Πινακοθήκη</a:t>
          </a:r>
          <a:endParaRPr lang="en-US" dirty="0">
            <a:latin typeface="Comic Sans MS" panose="030F0702030302020204" pitchFamily="66" charset="0"/>
          </a:endParaRPr>
        </a:p>
      </dgm:t>
    </dgm:pt>
    <dgm:pt modelId="{5B0CE528-3C67-4C57-9FCE-F248952AAFC0}" type="parTrans" cxnId="{D1C366D4-3227-4CA1-876B-55778077C737}">
      <dgm:prSet/>
      <dgm:spPr/>
      <dgm:t>
        <a:bodyPr/>
        <a:lstStyle/>
        <a:p>
          <a:endParaRPr lang="en-US"/>
        </a:p>
      </dgm:t>
    </dgm:pt>
    <dgm:pt modelId="{67EC0311-3BC2-4CBF-A94A-D606723ED181}" type="sibTrans" cxnId="{D1C366D4-3227-4CA1-876B-55778077C737}">
      <dgm:prSet/>
      <dgm:spPr/>
      <dgm:t>
        <a:bodyPr/>
        <a:lstStyle/>
        <a:p>
          <a:endParaRPr lang="en-US"/>
        </a:p>
      </dgm:t>
    </dgm:pt>
    <dgm:pt modelId="{7EB9F649-5C46-40F7-A4DC-71EFCFF60ECD}" type="pres">
      <dgm:prSet presAssocID="{686F25F3-7BC6-4850-95B0-F220D90D609F}" presName="linear" presStyleCnt="0">
        <dgm:presLayoutVars>
          <dgm:animLvl val="lvl"/>
          <dgm:resizeHandles val="exact"/>
        </dgm:presLayoutVars>
      </dgm:prSet>
      <dgm:spPr/>
      <dgm:t>
        <a:bodyPr/>
        <a:lstStyle/>
        <a:p>
          <a:endParaRPr lang="el-GR"/>
        </a:p>
      </dgm:t>
    </dgm:pt>
    <dgm:pt modelId="{E5C96194-D2AE-4866-A0A8-633C8DA05275}" type="pres">
      <dgm:prSet presAssocID="{0C006232-F15F-4BF5-9851-39465C76601E}" presName="parentText" presStyleLbl="node1" presStyleIdx="0" presStyleCnt="2">
        <dgm:presLayoutVars>
          <dgm:chMax val="0"/>
          <dgm:bulletEnabled val="1"/>
        </dgm:presLayoutVars>
      </dgm:prSet>
      <dgm:spPr/>
      <dgm:t>
        <a:bodyPr/>
        <a:lstStyle/>
        <a:p>
          <a:endParaRPr lang="el-GR"/>
        </a:p>
      </dgm:t>
    </dgm:pt>
    <dgm:pt modelId="{49819030-8571-4AD7-8ECF-6AB3547924D0}" type="pres">
      <dgm:prSet presAssocID="{A5A85F47-E316-41D4-A029-F9A281E5DEA1}" presName="spacer" presStyleCnt="0"/>
      <dgm:spPr/>
    </dgm:pt>
    <dgm:pt modelId="{D9806129-094C-4F2F-BA84-3CCF62F223D8}" type="pres">
      <dgm:prSet presAssocID="{B01D9E20-0425-4096-B1C7-7CEE500E4DD5}" presName="parentText" presStyleLbl="node1" presStyleIdx="1" presStyleCnt="2">
        <dgm:presLayoutVars>
          <dgm:chMax val="0"/>
          <dgm:bulletEnabled val="1"/>
        </dgm:presLayoutVars>
      </dgm:prSet>
      <dgm:spPr/>
      <dgm:t>
        <a:bodyPr/>
        <a:lstStyle/>
        <a:p>
          <a:endParaRPr lang="el-GR"/>
        </a:p>
      </dgm:t>
    </dgm:pt>
  </dgm:ptLst>
  <dgm:cxnLst>
    <dgm:cxn modelId="{CD6ADF9A-1A76-4E5B-8372-6DADD4487E68}" type="presOf" srcId="{686F25F3-7BC6-4850-95B0-F220D90D609F}" destId="{7EB9F649-5C46-40F7-A4DC-71EFCFF60ECD}" srcOrd="0" destOrd="0" presId="urn:microsoft.com/office/officeart/2005/8/layout/vList2"/>
    <dgm:cxn modelId="{99AC3219-4F3F-4C37-A532-7B34433EE6E8}" type="presOf" srcId="{0C006232-F15F-4BF5-9851-39465C76601E}" destId="{E5C96194-D2AE-4866-A0A8-633C8DA05275}" srcOrd="0" destOrd="0" presId="urn:microsoft.com/office/officeart/2005/8/layout/vList2"/>
    <dgm:cxn modelId="{D1C366D4-3227-4CA1-876B-55778077C737}" srcId="{686F25F3-7BC6-4850-95B0-F220D90D609F}" destId="{B01D9E20-0425-4096-B1C7-7CEE500E4DD5}" srcOrd="1" destOrd="0" parTransId="{5B0CE528-3C67-4C57-9FCE-F248952AAFC0}" sibTransId="{67EC0311-3BC2-4CBF-A94A-D606723ED181}"/>
    <dgm:cxn modelId="{B365B46A-278F-4B34-8C17-73C6526B34E6}" srcId="{686F25F3-7BC6-4850-95B0-F220D90D609F}" destId="{0C006232-F15F-4BF5-9851-39465C76601E}" srcOrd="0" destOrd="0" parTransId="{3F5221CA-0322-4ABA-9151-4F5B6D12D547}" sibTransId="{A5A85F47-E316-41D4-A029-F9A281E5DEA1}"/>
    <dgm:cxn modelId="{ACE47B21-58B9-4221-9035-D0A957D02565}" type="presOf" srcId="{B01D9E20-0425-4096-B1C7-7CEE500E4DD5}" destId="{D9806129-094C-4F2F-BA84-3CCF62F223D8}" srcOrd="0" destOrd="0" presId="urn:microsoft.com/office/officeart/2005/8/layout/vList2"/>
    <dgm:cxn modelId="{A37B190C-D891-4E1D-999A-DD0603D62A8C}" type="presParOf" srcId="{7EB9F649-5C46-40F7-A4DC-71EFCFF60ECD}" destId="{E5C96194-D2AE-4866-A0A8-633C8DA05275}" srcOrd="0" destOrd="0" presId="urn:microsoft.com/office/officeart/2005/8/layout/vList2"/>
    <dgm:cxn modelId="{47CEF979-9F9E-4E1A-A701-D5A80D0327BC}" type="presParOf" srcId="{7EB9F649-5C46-40F7-A4DC-71EFCFF60ECD}" destId="{49819030-8571-4AD7-8ECF-6AB3547924D0}" srcOrd="1" destOrd="0" presId="urn:microsoft.com/office/officeart/2005/8/layout/vList2"/>
    <dgm:cxn modelId="{17CF55AF-A95A-4A5C-ACC8-D9C6D17577D7}" type="presParOf" srcId="{7EB9F649-5C46-40F7-A4DC-71EFCFF60ECD}" destId="{D9806129-094C-4F2F-BA84-3CCF62F223D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53B57-3114-473C-8626-9F112F98AB4E}">
      <dsp:nvSpPr>
        <dsp:cNvPr id="0" name=""/>
        <dsp:cNvSpPr/>
      </dsp:nvSpPr>
      <dsp:spPr>
        <a:xfrm>
          <a:off x="1186" y="469573"/>
          <a:ext cx="4164728" cy="264460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7A0A23-8C4F-4ABF-8318-476C15EB49D5}">
      <dsp:nvSpPr>
        <dsp:cNvPr id="0" name=""/>
        <dsp:cNvSpPr/>
      </dsp:nvSpPr>
      <dsp:spPr>
        <a:xfrm>
          <a:off x="463934" y="909183"/>
          <a:ext cx="4164728" cy="264460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l-GR" sz="4400" b="0" i="0" kern="1200" baseline="0" dirty="0">
              <a:latin typeface="Comic Sans MS" panose="030F0702030302020204" pitchFamily="66" charset="0"/>
            </a:rPr>
            <a:t>Θεόδωρου Βρυζάκη, 1863 </a:t>
          </a:r>
          <a:endParaRPr lang="en-US" sz="4400" kern="1200" dirty="0">
            <a:latin typeface="Comic Sans MS" panose="030F0702030302020204" pitchFamily="66" charset="0"/>
          </a:endParaRPr>
        </a:p>
      </dsp:txBody>
      <dsp:txXfrm>
        <a:off x="541392" y="986641"/>
        <a:ext cx="4009812" cy="2489686"/>
      </dsp:txXfrm>
    </dsp:sp>
    <dsp:sp modelId="{9BD07A68-C77B-48BE-B5AD-C6EE00030341}">
      <dsp:nvSpPr>
        <dsp:cNvPr id="0" name=""/>
        <dsp:cNvSpPr/>
      </dsp:nvSpPr>
      <dsp:spPr>
        <a:xfrm>
          <a:off x="5091410" y="469573"/>
          <a:ext cx="4164728" cy="264460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E0F6CF-DDE3-4A25-81FE-62D50339FCC9}">
      <dsp:nvSpPr>
        <dsp:cNvPr id="0" name=""/>
        <dsp:cNvSpPr/>
      </dsp:nvSpPr>
      <dsp:spPr>
        <a:xfrm>
          <a:off x="5554157" y="909183"/>
          <a:ext cx="4164728" cy="264460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555750">
            <a:lnSpc>
              <a:spcPct val="90000"/>
            </a:lnSpc>
            <a:spcBef>
              <a:spcPct val="0"/>
            </a:spcBef>
            <a:spcAft>
              <a:spcPct val="35000"/>
            </a:spcAft>
            <a:buNone/>
          </a:pPr>
          <a:r>
            <a:rPr lang="el-GR" sz="3000" b="0" i="0" kern="1200" baseline="0" dirty="0">
              <a:solidFill>
                <a:prstClr val="black">
                  <a:hueOff val="0"/>
                  <a:satOff val="0"/>
                  <a:lumOff val="0"/>
                  <a:alphaOff val="0"/>
                </a:prstClr>
              </a:solidFill>
              <a:latin typeface="Comic Sans MS" panose="030F0702030302020204" pitchFamily="66" charset="0"/>
              <a:ea typeface="+mn-ea"/>
              <a:cs typeface="+mn-cs"/>
            </a:rPr>
            <a:t>Λάδι σε μουσαμά, 67 x 78 εκ. Δωρεά Πανεπιστημίου στην Εθνική Πινακοθήκη</a:t>
          </a:r>
          <a:endParaRPr lang="en-US" sz="3000" b="0" i="0" kern="1200" baseline="0" dirty="0">
            <a:solidFill>
              <a:prstClr val="black">
                <a:hueOff val="0"/>
                <a:satOff val="0"/>
                <a:lumOff val="0"/>
                <a:alphaOff val="0"/>
              </a:prstClr>
            </a:solidFill>
            <a:latin typeface="Comic Sans MS" panose="030F0702030302020204" pitchFamily="66" charset="0"/>
            <a:ea typeface="+mn-ea"/>
            <a:cs typeface="+mn-cs"/>
          </a:endParaRPr>
        </a:p>
      </dsp:txBody>
      <dsp:txXfrm>
        <a:off x="5631615" y="986641"/>
        <a:ext cx="4009812" cy="24896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594C5-B9AA-4EE9-A745-3072702BE027}">
      <dsp:nvSpPr>
        <dsp:cNvPr id="0" name=""/>
        <dsp:cNvSpPr/>
      </dsp:nvSpPr>
      <dsp:spPr>
        <a:xfrm>
          <a:off x="0" y="30073"/>
          <a:ext cx="5641974" cy="2375831"/>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l-GR" sz="3800" kern="1200" dirty="0" err="1">
              <a:latin typeface="Comic Sans MS" panose="030F0702030302020204" pitchFamily="66" charset="0"/>
            </a:rPr>
            <a:t>Τσόκος</a:t>
          </a:r>
          <a:r>
            <a:rPr lang="el-GR" sz="3800" kern="1200" dirty="0">
              <a:latin typeface="Comic Sans MS" panose="030F0702030302020204" pitchFamily="66" charset="0"/>
            </a:rPr>
            <a:t> Διονύσιος, μετά το 1847 </a:t>
          </a:r>
          <a:endParaRPr lang="en-US" sz="3800" kern="1200" dirty="0">
            <a:latin typeface="Comic Sans MS" panose="030F0702030302020204" pitchFamily="66" charset="0"/>
          </a:endParaRPr>
        </a:p>
      </dsp:txBody>
      <dsp:txXfrm>
        <a:off x="115979" y="146052"/>
        <a:ext cx="5410016" cy="2143873"/>
      </dsp:txXfrm>
    </dsp:sp>
    <dsp:sp modelId="{1C577D4D-080A-4815-8408-76A1474B43B6}">
      <dsp:nvSpPr>
        <dsp:cNvPr id="0" name=""/>
        <dsp:cNvSpPr/>
      </dsp:nvSpPr>
      <dsp:spPr>
        <a:xfrm>
          <a:off x="0" y="2515345"/>
          <a:ext cx="5641974" cy="2375831"/>
        </a:xfrm>
        <a:prstGeom prst="roundRect">
          <a:avLst/>
        </a:prstGeom>
        <a:solidFill>
          <a:schemeClr val="accent5">
            <a:hueOff val="29384"/>
            <a:satOff val="-7104"/>
            <a:lumOff val="-1255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l-GR" sz="3800" kern="1200" dirty="0">
              <a:latin typeface="Comic Sans MS" panose="030F0702030302020204" pitchFamily="66" charset="0"/>
            </a:rPr>
            <a:t>Λάδι σε μουσαμά , 37 x 47 εκ. Συλλογή Ιδρύματος Ε. Κουτλίδη</a:t>
          </a:r>
          <a:endParaRPr lang="en-US" sz="3800" kern="1200" dirty="0">
            <a:latin typeface="Comic Sans MS" panose="030F0702030302020204" pitchFamily="66" charset="0"/>
          </a:endParaRPr>
        </a:p>
      </dsp:txBody>
      <dsp:txXfrm>
        <a:off x="115979" y="2631324"/>
        <a:ext cx="5410016" cy="214387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754285-BE82-46D8-A288-D93BE5244617}">
      <dsp:nvSpPr>
        <dsp:cNvPr id="0" name=""/>
        <dsp:cNvSpPr/>
      </dsp:nvSpPr>
      <dsp:spPr>
        <a:xfrm>
          <a:off x="1186" y="623092"/>
          <a:ext cx="4627566" cy="277653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l-GR" sz="5000" kern="1200" dirty="0">
              <a:latin typeface="Comic Sans MS" panose="030F0702030302020204" pitchFamily="66" charset="0"/>
            </a:rPr>
            <a:t>Νικηφόρος Λύτρας, πριν το 1888</a:t>
          </a:r>
          <a:endParaRPr lang="en-US" sz="5000" kern="1200" dirty="0">
            <a:latin typeface="Comic Sans MS" panose="030F0702030302020204" pitchFamily="66" charset="0"/>
          </a:endParaRPr>
        </a:p>
      </dsp:txBody>
      <dsp:txXfrm>
        <a:off x="1186" y="623092"/>
        <a:ext cx="4627566" cy="2776539"/>
      </dsp:txXfrm>
    </dsp:sp>
    <dsp:sp modelId="{06ECA763-33B4-45FB-BA00-5F8F31DFFA81}">
      <dsp:nvSpPr>
        <dsp:cNvPr id="0" name=""/>
        <dsp:cNvSpPr/>
      </dsp:nvSpPr>
      <dsp:spPr>
        <a:xfrm>
          <a:off x="5091509" y="623092"/>
          <a:ext cx="4627566" cy="2776539"/>
        </a:xfrm>
        <a:prstGeom prst="rect">
          <a:avLst/>
        </a:prstGeom>
        <a:solidFill>
          <a:schemeClr val="accent2">
            <a:hueOff val="-2568191"/>
            <a:satOff val="29507"/>
            <a:lumOff val="90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l-GR" sz="5000" kern="1200" dirty="0">
              <a:latin typeface="Comic Sans MS" panose="030F0702030302020204" pitchFamily="66" charset="0"/>
            </a:rPr>
            <a:t>Λάδι σε μουσαμά, 97 x 140 εκ.</a:t>
          </a:r>
          <a:endParaRPr lang="en-US" sz="5000" kern="1200" dirty="0">
            <a:latin typeface="Comic Sans MS" panose="030F0702030302020204" pitchFamily="66" charset="0"/>
          </a:endParaRPr>
        </a:p>
      </dsp:txBody>
      <dsp:txXfrm>
        <a:off x="5091509" y="623092"/>
        <a:ext cx="4627566" cy="27765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210E7-2B29-4AE0-B600-3A3E0C31F2C1}">
      <dsp:nvSpPr>
        <dsp:cNvPr id="0" name=""/>
        <dsp:cNvSpPr/>
      </dsp:nvSpPr>
      <dsp:spPr>
        <a:xfrm>
          <a:off x="0" y="0"/>
          <a:ext cx="5606653" cy="2223849"/>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l-GR" sz="2300" kern="1200" dirty="0">
              <a:latin typeface="Comic Sans MS" panose="030F0702030302020204" pitchFamily="66" charset="0"/>
            </a:rPr>
            <a:t>Θεόδωρος Ράλλης, 1884</a:t>
          </a:r>
          <a:endParaRPr lang="en-US" sz="2300" kern="1200" dirty="0">
            <a:latin typeface="Comic Sans MS" panose="030F0702030302020204" pitchFamily="66" charset="0"/>
          </a:endParaRPr>
        </a:p>
      </dsp:txBody>
      <dsp:txXfrm>
        <a:off x="65134" y="65134"/>
        <a:ext cx="3308132" cy="2093581"/>
      </dsp:txXfrm>
    </dsp:sp>
    <dsp:sp modelId="{DC55962B-DE3D-402C-9D8D-7512E71ABDF9}">
      <dsp:nvSpPr>
        <dsp:cNvPr id="0" name=""/>
        <dsp:cNvSpPr/>
      </dsp:nvSpPr>
      <dsp:spPr>
        <a:xfrm>
          <a:off x="989409" y="2718038"/>
          <a:ext cx="5606653" cy="2223849"/>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l-GR" sz="2300" kern="1200" dirty="0">
              <a:latin typeface="Comic Sans MS" panose="030F0702030302020204" pitchFamily="66" charset="0"/>
            </a:rPr>
            <a:t>Λάδι σε μουσαμά , 116 x 191 εκ., Εθνική Πινακοθήκη, Μουσείο Αλ. </a:t>
          </a:r>
          <a:r>
            <a:rPr lang="el-GR" sz="2300" kern="1200" dirty="0" err="1">
              <a:latin typeface="Comic Sans MS" panose="030F0702030302020204" pitchFamily="66" charset="0"/>
            </a:rPr>
            <a:t>Σούτζου</a:t>
          </a:r>
          <a:endParaRPr lang="en-US" sz="2300" kern="1200" dirty="0">
            <a:latin typeface="Comic Sans MS" panose="030F0702030302020204" pitchFamily="66" charset="0"/>
          </a:endParaRPr>
        </a:p>
      </dsp:txBody>
      <dsp:txXfrm>
        <a:off x="1054543" y="2783172"/>
        <a:ext cx="3041473" cy="2093581"/>
      </dsp:txXfrm>
    </dsp:sp>
    <dsp:sp modelId="{886BBCFF-9967-49EC-A5C2-F3CDD09B6249}">
      <dsp:nvSpPr>
        <dsp:cNvPr id="0" name=""/>
        <dsp:cNvSpPr/>
      </dsp:nvSpPr>
      <dsp:spPr>
        <a:xfrm>
          <a:off x="4161151" y="1748192"/>
          <a:ext cx="1445502" cy="1445502"/>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4486389" y="1748192"/>
        <a:ext cx="795026" cy="10877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B36CC-3781-4C7C-B9BC-68B14471D0D6}">
      <dsp:nvSpPr>
        <dsp:cNvPr id="0" name=""/>
        <dsp:cNvSpPr/>
      </dsp:nvSpPr>
      <dsp:spPr>
        <a:xfrm>
          <a:off x="1186" y="67784"/>
          <a:ext cx="3887155" cy="3887155"/>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prstClr val="white"/>
              </a:solidFill>
              <a:latin typeface="Comic Sans MS" panose="030F0702030302020204" pitchFamily="66" charset="0"/>
              <a:ea typeface="+mn-ea"/>
              <a:cs typeface="+mn-cs"/>
            </a:rPr>
            <a:t>Θεόδωρος Βρυζάκης</a:t>
          </a:r>
          <a:endParaRPr lang="en-US" sz="2400" kern="1200" dirty="0">
            <a:solidFill>
              <a:prstClr val="white"/>
            </a:solidFill>
            <a:latin typeface="Comic Sans MS" panose="030F0702030302020204" pitchFamily="66" charset="0"/>
            <a:ea typeface="+mn-ea"/>
            <a:cs typeface="+mn-cs"/>
          </a:endParaRPr>
        </a:p>
      </dsp:txBody>
      <dsp:txXfrm>
        <a:off x="570447" y="637045"/>
        <a:ext cx="2748633" cy="2748633"/>
      </dsp:txXfrm>
    </dsp:sp>
    <dsp:sp modelId="{DAA26456-6F3E-43CF-A44B-0C11636E853C}">
      <dsp:nvSpPr>
        <dsp:cNvPr id="0" name=""/>
        <dsp:cNvSpPr/>
      </dsp:nvSpPr>
      <dsp:spPr>
        <a:xfrm rot="5400000">
          <a:off x="4209032" y="1496314"/>
          <a:ext cx="1360504" cy="1030096"/>
        </a:xfrm>
        <a:prstGeom prst="triangl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77155F-1FD2-4406-9CFD-E27FBC81C529}">
      <dsp:nvSpPr>
        <dsp:cNvPr id="0" name=""/>
        <dsp:cNvSpPr/>
      </dsp:nvSpPr>
      <dsp:spPr>
        <a:xfrm>
          <a:off x="5831919" y="67784"/>
          <a:ext cx="3887155" cy="3887155"/>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l-GR" sz="2400" kern="1200" dirty="0">
              <a:latin typeface="Comic Sans MS" panose="030F0702030302020204" pitchFamily="66" charset="0"/>
            </a:rPr>
            <a:t>Λάδι σε μουσαμά 169x127 εκ. Αθήνα, Εθνική Πινακοθήκη - Μουσείο Αλεξάνδρου </a:t>
          </a:r>
          <a:r>
            <a:rPr lang="el-GR" sz="2400" kern="1200" dirty="0" err="1">
              <a:latin typeface="Comic Sans MS" panose="030F0702030302020204" pitchFamily="66" charset="0"/>
            </a:rPr>
            <a:t>Σούτζου</a:t>
          </a:r>
          <a:r>
            <a:rPr lang="el-GR" sz="2400" kern="1200" dirty="0">
              <a:latin typeface="Comic Sans MS" panose="030F0702030302020204" pitchFamily="66" charset="0"/>
            </a:rPr>
            <a:t> </a:t>
          </a:r>
          <a:endParaRPr lang="en-US" sz="2400" kern="1200" dirty="0">
            <a:latin typeface="Comic Sans MS" panose="030F0702030302020204" pitchFamily="66" charset="0"/>
          </a:endParaRPr>
        </a:p>
      </dsp:txBody>
      <dsp:txXfrm>
        <a:off x="6401180" y="637045"/>
        <a:ext cx="2748633" cy="27486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3A6AD-BC0F-4767-80BE-65A3D644B0CF}">
      <dsp:nvSpPr>
        <dsp:cNvPr id="0" name=""/>
        <dsp:cNvSpPr/>
      </dsp:nvSpPr>
      <dsp:spPr>
        <a:xfrm>
          <a:off x="928391" y="250"/>
          <a:ext cx="3785192" cy="227111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l-GR" sz="3100" kern="1200" dirty="0">
              <a:latin typeface="Comic Sans MS" panose="030F0702030302020204" pitchFamily="66" charset="0"/>
            </a:rPr>
            <a:t>Θεόδωρος Βρυζάκης, 1861</a:t>
          </a:r>
          <a:endParaRPr lang="en-US" sz="3100" kern="1200" dirty="0">
            <a:latin typeface="Comic Sans MS" panose="030F0702030302020204" pitchFamily="66" charset="0"/>
          </a:endParaRPr>
        </a:p>
      </dsp:txBody>
      <dsp:txXfrm>
        <a:off x="928391" y="250"/>
        <a:ext cx="3785192" cy="2271115"/>
      </dsp:txXfrm>
    </dsp:sp>
    <dsp:sp modelId="{D946F6AD-9DC9-445C-B15A-E322BF0673FD}">
      <dsp:nvSpPr>
        <dsp:cNvPr id="0" name=""/>
        <dsp:cNvSpPr/>
      </dsp:nvSpPr>
      <dsp:spPr>
        <a:xfrm>
          <a:off x="928391" y="2649884"/>
          <a:ext cx="3785192" cy="227111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l-GR" sz="3100" kern="1200" dirty="0">
              <a:latin typeface="Comic Sans MS" panose="030F0702030302020204" pitchFamily="66" charset="0"/>
            </a:rPr>
            <a:t>Λάδι σε μουσαμά, 155 x 213 εκ. Δωρεά Πανεπιστημίου</a:t>
          </a:r>
          <a:endParaRPr lang="en-US" sz="3100" kern="1200" dirty="0">
            <a:latin typeface="Comic Sans MS" panose="030F0702030302020204" pitchFamily="66" charset="0"/>
          </a:endParaRPr>
        </a:p>
      </dsp:txBody>
      <dsp:txXfrm>
        <a:off x="928391" y="2649884"/>
        <a:ext cx="3785192" cy="22711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0C0E9-2BC1-4F86-8BCF-6AFF9A759E73}">
      <dsp:nvSpPr>
        <dsp:cNvPr id="0" name=""/>
        <dsp:cNvSpPr/>
      </dsp:nvSpPr>
      <dsp:spPr>
        <a:xfrm>
          <a:off x="0" y="0"/>
          <a:ext cx="4795678" cy="221456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l-GR" sz="2300" kern="1200" dirty="0">
              <a:latin typeface="Comic Sans MS" panose="030F0702030302020204" pitchFamily="66" charset="0"/>
            </a:rPr>
            <a:t>Φίλιππος Μαργαρίτης, μετά το 1843 </a:t>
          </a:r>
          <a:endParaRPr lang="en-US" sz="2300" kern="1200" dirty="0">
            <a:latin typeface="Comic Sans MS" panose="030F0702030302020204" pitchFamily="66" charset="0"/>
          </a:endParaRPr>
        </a:p>
      </dsp:txBody>
      <dsp:txXfrm>
        <a:off x="64862" y="64862"/>
        <a:ext cx="2506756" cy="2084838"/>
      </dsp:txXfrm>
    </dsp:sp>
    <dsp:sp modelId="{D589D4F3-1630-40F4-8B2D-EE8EB0F0863A}">
      <dsp:nvSpPr>
        <dsp:cNvPr id="0" name=""/>
        <dsp:cNvSpPr/>
      </dsp:nvSpPr>
      <dsp:spPr>
        <a:xfrm>
          <a:off x="846296" y="2706687"/>
          <a:ext cx="4795678" cy="2214562"/>
        </a:xfrm>
        <a:prstGeom prst="roundRect">
          <a:avLst>
            <a:gd name="adj" fmla="val 10000"/>
          </a:avLst>
        </a:prstGeom>
        <a:solidFill>
          <a:schemeClr val="accent2">
            <a:hueOff val="-2568191"/>
            <a:satOff val="29507"/>
            <a:lumOff val="90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l-GR" sz="2300" kern="1200" dirty="0">
              <a:latin typeface="Comic Sans MS" panose="030F0702030302020204" pitchFamily="66" charset="0"/>
            </a:rPr>
            <a:t>Λάδι σε μουσαμά , 98 x 80 εκ. Συλλογή Ιδρύματος Ε. Κουτλίδη</a:t>
          </a:r>
          <a:endParaRPr lang="en-US" sz="2300" kern="1200" dirty="0">
            <a:latin typeface="Comic Sans MS" panose="030F0702030302020204" pitchFamily="66" charset="0"/>
          </a:endParaRPr>
        </a:p>
      </dsp:txBody>
      <dsp:txXfrm>
        <a:off x="911158" y="2771549"/>
        <a:ext cx="2380192" cy="2084838"/>
      </dsp:txXfrm>
    </dsp:sp>
    <dsp:sp modelId="{340FB449-F11D-41EE-85AD-3CE7E8799AC9}">
      <dsp:nvSpPr>
        <dsp:cNvPr id="0" name=""/>
        <dsp:cNvSpPr/>
      </dsp:nvSpPr>
      <dsp:spPr>
        <a:xfrm>
          <a:off x="3356213" y="1740892"/>
          <a:ext cx="1439465" cy="1439465"/>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3680093" y="1740892"/>
        <a:ext cx="791705" cy="10831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EE5C6-A426-4DCA-82B9-913D921F0BD7}">
      <dsp:nvSpPr>
        <dsp:cNvPr id="0" name=""/>
        <dsp:cNvSpPr/>
      </dsp:nvSpPr>
      <dsp:spPr>
        <a:xfrm>
          <a:off x="1186" y="469226"/>
          <a:ext cx="4164809" cy="264465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38EF63-7044-4281-BCAD-61204130D33B}">
      <dsp:nvSpPr>
        <dsp:cNvPr id="0" name=""/>
        <dsp:cNvSpPr/>
      </dsp:nvSpPr>
      <dsp:spPr>
        <a:xfrm>
          <a:off x="463943" y="908844"/>
          <a:ext cx="4164809" cy="264465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l-GR" sz="2800" kern="1200" dirty="0">
              <a:latin typeface="Comic Sans MS" panose="030F0702030302020204" pitchFamily="66" charset="0"/>
            </a:rPr>
            <a:t>Νικόλαος </a:t>
          </a:r>
          <a:r>
            <a:rPr lang="el-GR" sz="2800" kern="1200" dirty="0" err="1">
              <a:latin typeface="Comic Sans MS" panose="030F0702030302020204" pitchFamily="66" charset="0"/>
            </a:rPr>
            <a:t>Γύζης</a:t>
          </a:r>
          <a:r>
            <a:rPr lang="el-GR" sz="2800" kern="1200" dirty="0">
              <a:latin typeface="Comic Sans MS" panose="030F0702030302020204" pitchFamily="66" charset="0"/>
            </a:rPr>
            <a:t>, 1877 </a:t>
          </a:r>
          <a:endParaRPr lang="en-US" sz="2800" kern="1200" dirty="0">
            <a:latin typeface="Comic Sans MS" panose="030F0702030302020204" pitchFamily="66" charset="0"/>
          </a:endParaRPr>
        </a:p>
      </dsp:txBody>
      <dsp:txXfrm>
        <a:off x="541402" y="986303"/>
        <a:ext cx="4009891" cy="2489736"/>
      </dsp:txXfrm>
    </dsp:sp>
    <dsp:sp modelId="{2AB3C5F6-6E5E-4A84-B5B4-E7F5D35B9061}">
      <dsp:nvSpPr>
        <dsp:cNvPr id="0" name=""/>
        <dsp:cNvSpPr/>
      </dsp:nvSpPr>
      <dsp:spPr>
        <a:xfrm>
          <a:off x="5091509" y="469226"/>
          <a:ext cx="4164809" cy="264465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7241C9-67B8-42CA-A644-88641192D5B3}">
      <dsp:nvSpPr>
        <dsp:cNvPr id="0" name=""/>
        <dsp:cNvSpPr/>
      </dsp:nvSpPr>
      <dsp:spPr>
        <a:xfrm>
          <a:off x="5554265" y="908844"/>
          <a:ext cx="4164809" cy="264465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l-GR" sz="2800" kern="1200" dirty="0">
              <a:latin typeface="Comic Sans MS" panose="030F0702030302020204" pitchFamily="66" charset="0"/>
            </a:rPr>
            <a:t>Λάδι σε μουσαμά, 103 x 155 εκ. Κληροδότημα Απόστολου </a:t>
          </a:r>
          <a:r>
            <a:rPr lang="el-GR" sz="2800" kern="1200" dirty="0" err="1">
              <a:latin typeface="Comic Sans MS" panose="030F0702030302020204" pitchFamily="66" charset="0"/>
            </a:rPr>
            <a:t>Χατζηαργύρη</a:t>
          </a:r>
          <a:r>
            <a:rPr lang="el-GR" sz="2800" kern="1200" dirty="0">
              <a:latin typeface="Comic Sans MS" panose="030F0702030302020204" pitchFamily="66" charset="0"/>
            </a:rPr>
            <a:t>, Εθνική Πινακοθήκη</a:t>
          </a:r>
          <a:endParaRPr lang="en-US" sz="2800" kern="1200" dirty="0">
            <a:latin typeface="Comic Sans MS" panose="030F0702030302020204" pitchFamily="66" charset="0"/>
          </a:endParaRPr>
        </a:p>
      </dsp:txBody>
      <dsp:txXfrm>
        <a:off x="5631724" y="986303"/>
        <a:ext cx="4009891" cy="24897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A74CD3-B900-4B6C-BFDE-F194A5C31FB4}">
      <dsp:nvSpPr>
        <dsp:cNvPr id="0" name=""/>
        <dsp:cNvSpPr/>
      </dsp:nvSpPr>
      <dsp:spPr>
        <a:xfrm>
          <a:off x="0" y="0"/>
          <a:ext cx="5641974"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7551EC-9701-48B5-B146-7D6A132FCBC0}">
      <dsp:nvSpPr>
        <dsp:cNvPr id="0" name=""/>
        <dsp:cNvSpPr/>
      </dsp:nvSpPr>
      <dsp:spPr>
        <a:xfrm>
          <a:off x="0" y="0"/>
          <a:ext cx="5641974" cy="246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lvl="0" algn="l" defTabSz="1822450">
            <a:lnSpc>
              <a:spcPct val="90000"/>
            </a:lnSpc>
            <a:spcBef>
              <a:spcPct val="0"/>
            </a:spcBef>
            <a:spcAft>
              <a:spcPct val="35000"/>
            </a:spcAft>
          </a:pPr>
          <a:r>
            <a:rPr lang="el-GR" sz="4100" kern="1200" dirty="0">
              <a:latin typeface="Comic Sans MS" panose="030F0702030302020204" pitchFamily="66" charset="0"/>
            </a:rPr>
            <a:t>Θεόδωρος Ράλλης, πριν το 1906 </a:t>
          </a:r>
          <a:endParaRPr lang="en-US" sz="4100" kern="1200" dirty="0">
            <a:latin typeface="Comic Sans MS" panose="030F0702030302020204" pitchFamily="66" charset="0"/>
          </a:endParaRPr>
        </a:p>
      </dsp:txBody>
      <dsp:txXfrm>
        <a:off x="0" y="0"/>
        <a:ext cx="5641974" cy="2460625"/>
      </dsp:txXfrm>
    </dsp:sp>
    <dsp:sp modelId="{CBFF9FE5-90E6-4483-88AB-919FF84DFC9E}">
      <dsp:nvSpPr>
        <dsp:cNvPr id="0" name=""/>
        <dsp:cNvSpPr/>
      </dsp:nvSpPr>
      <dsp:spPr>
        <a:xfrm>
          <a:off x="0" y="2460625"/>
          <a:ext cx="5641974" cy="0"/>
        </a:xfrm>
        <a:prstGeom prst="line">
          <a:avLst/>
        </a:prstGeom>
        <a:solidFill>
          <a:schemeClr val="accent2">
            <a:hueOff val="-2568191"/>
            <a:satOff val="29507"/>
            <a:lumOff val="9019"/>
            <a:alphaOff val="0"/>
          </a:schemeClr>
        </a:solidFill>
        <a:ln w="15875" cap="flat" cmpd="sng" algn="ctr">
          <a:solidFill>
            <a:schemeClr val="accent2">
              <a:hueOff val="-2568191"/>
              <a:satOff val="29507"/>
              <a:lumOff val="90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F160CE-4F79-47DA-B644-A9081BCA3B9A}">
      <dsp:nvSpPr>
        <dsp:cNvPr id="0" name=""/>
        <dsp:cNvSpPr/>
      </dsp:nvSpPr>
      <dsp:spPr>
        <a:xfrm>
          <a:off x="0" y="2460625"/>
          <a:ext cx="5641974" cy="246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lvl="0" algn="l" defTabSz="1822450">
            <a:lnSpc>
              <a:spcPct val="90000"/>
            </a:lnSpc>
            <a:spcBef>
              <a:spcPct val="0"/>
            </a:spcBef>
            <a:spcAft>
              <a:spcPct val="35000"/>
            </a:spcAft>
          </a:pPr>
          <a:r>
            <a:rPr lang="el-GR" sz="4100" kern="1200" dirty="0">
              <a:latin typeface="Comic Sans MS" panose="030F0702030302020204" pitchFamily="66" charset="0"/>
            </a:rPr>
            <a:t>Λάδι σε μουσαμά, 133 x 100 εκ. Συλλογή Ιδρύματος Ε. Κουτλίδη </a:t>
          </a:r>
          <a:endParaRPr lang="en-US" sz="4100" kern="1200" dirty="0">
            <a:latin typeface="Comic Sans MS" panose="030F0702030302020204" pitchFamily="66" charset="0"/>
          </a:endParaRPr>
        </a:p>
      </dsp:txBody>
      <dsp:txXfrm>
        <a:off x="0" y="2460625"/>
        <a:ext cx="5641974" cy="24606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06CFF-67DB-4B3C-969F-977CCF86100D}">
      <dsp:nvSpPr>
        <dsp:cNvPr id="0" name=""/>
        <dsp:cNvSpPr/>
      </dsp:nvSpPr>
      <dsp:spPr>
        <a:xfrm>
          <a:off x="0" y="30073"/>
          <a:ext cx="5641974" cy="2375831"/>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l-GR" sz="3800" kern="1200" dirty="0">
              <a:latin typeface="Comic Sans MS" panose="030F0702030302020204" pitchFamily="66" charset="0"/>
            </a:rPr>
            <a:t>Νικόλαος </a:t>
          </a:r>
          <a:r>
            <a:rPr lang="el-GR" sz="3800" kern="1200" dirty="0" err="1">
              <a:latin typeface="Comic Sans MS" panose="030F0702030302020204" pitchFamily="66" charset="0"/>
            </a:rPr>
            <a:t>Γύζης</a:t>
          </a:r>
          <a:r>
            <a:rPr lang="el-GR" sz="3800" kern="1200" dirty="0">
              <a:latin typeface="Comic Sans MS" panose="030F0702030302020204" pitchFamily="66" charset="0"/>
            </a:rPr>
            <a:t>, π. 1873-1875 </a:t>
          </a:r>
          <a:endParaRPr lang="en-US" sz="3800" kern="1200" dirty="0">
            <a:latin typeface="Comic Sans MS" panose="030F0702030302020204" pitchFamily="66" charset="0"/>
          </a:endParaRPr>
        </a:p>
      </dsp:txBody>
      <dsp:txXfrm>
        <a:off x="115979" y="146052"/>
        <a:ext cx="5410016" cy="2143873"/>
      </dsp:txXfrm>
    </dsp:sp>
    <dsp:sp modelId="{7F6F0778-83D9-4002-B707-97F3178ACAD3}">
      <dsp:nvSpPr>
        <dsp:cNvPr id="0" name=""/>
        <dsp:cNvSpPr/>
      </dsp:nvSpPr>
      <dsp:spPr>
        <a:xfrm>
          <a:off x="0" y="2515345"/>
          <a:ext cx="5641974" cy="2375831"/>
        </a:xfrm>
        <a:prstGeom prst="roundRect">
          <a:avLst/>
        </a:prstGeom>
        <a:solidFill>
          <a:schemeClr val="accent2">
            <a:hueOff val="-2568191"/>
            <a:satOff val="29507"/>
            <a:lumOff val="90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l-GR" sz="3800" kern="1200" dirty="0">
              <a:latin typeface="Comic Sans MS" panose="030F0702030302020204" pitchFamily="66" charset="0"/>
            </a:rPr>
            <a:t>Λάδι σε μουσαμά, 72 x 50 εκ. Εθνική Πινακοθήκη</a:t>
          </a:r>
          <a:endParaRPr lang="en-US" sz="3800" kern="1200" dirty="0">
            <a:latin typeface="Comic Sans MS" panose="030F0702030302020204" pitchFamily="66" charset="0"/>
          </a:endParaRPr>
        </a:p>
      </dsp:txBody>
      <dsp:txXfrm>
        <a:off x="115979" y="2631324"/>
        <a:ext cx="5410016" cy="21438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6194-D2AE-4866-A0A8-633C8DA05275}">
      <dsp:nvSpPr>
        <dsp:cNvPr id="0" name=""/>
        <dsp:cNvSpPr/>
      </dsp:nvSpPr>
      <dsp:spPr>
        <a:xfrm>
          <a:off x="0" y="39552"/>
          <a:ext cx="9720072" cy="191020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el-GR" sz="4300" kern="1200" dirty="0">
              <a:latin typeface="Comic Sans MS" panose="030F0702030302020204" pitchFamily="66" charset="0"/>
            </a:rPr>
            <a:t>Νικόλαος </a:t>
          </a:r>
          <a:r>
            <a:rPr lang="el-GR" sz="4300" kern="1200" dirty="0" err="1">
              <a:latin typeface="Comic Sans MS" panose="030F0702030302020204" pitchFamily="66" charset="0"/>
            </a:rPr>
            <a:t>Γύζης</a:t>
          </a:r>
          <a:r>
            <a:rPr lang="el-GR" sz="4300" kern="1200" dirty="0">
              <a:latin typeface="Comic Sans MS" panose="030F0702030302020204" pitchFamily="66" charset="0"/>
            </a:rPr>
            <a:t>, 1896-1898</a:t>
          </a:r>
          <a:endParaRPr lang="en-US" sz="4300" kern="1200" dirty="0">
            <a:latin typeface="Comic Sans MS" panose="030F0702030302020204" pitchFamily="66" charset="0"/>
          </a:endParaRPr>
        </a:p>
      </dsp:txBody>
      <dsp:txXfrm>
        <a:off x="93249" y="132801"/>
        <a:ext cx="9533574" cy="1723709"/>
      </dsp:txXfrm>
    </dsp:sp>
    <dsp:sp modelId="{D9806129-094C-4F2F-BA84-3CCF62F223D8}">
      <dsp:nvSpPr>
        <dsp:cNvPr id="0" name=""/>
        <dsp:cNvSpPr/>
      </dsp:nvSpPr>
      <dsp:spPr>
        <a:xfrm>
          <a:off x="0" y="2073600"/>
          <a:ext cx="9720072" cy="191020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el-GR" sz="4300" kern="1200" dirty="0">
              <a:latin typeface="Comic Sans MS" panose="030F0702030302020204" pitchFamily="66" charset="0"/>
            </a:rPr>
            <a:t>Λάδι σε μουσαμά, 133 x 188 εκ., Εθνική Πινακοθήκη</a:t>
          </a:r>
          <a:endParaRPr lang="en-US" sz="4300" kern="1200" dirty="0">
            <a:latin typeface="Comic Sans MS" panose="030F0702030302020204" pitchFamily="66" charset="0"/>
          </a:endParaRPr>
        </a:p>
      </dsp:txBody>
      <dsp:txXfrm>
        <a:off x="93249" y="2166849"/>
        <a:ext cx="9533574" cy="17237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5D621A73-B3E5-4743-8FB2-DC66A2CFA34D}" type="datetimeFigureOut">
              <a:rPr lang="el-GR" smtClean="0"/>
              <a:t>4/3/2021</a:t>
            </a:fld>
            <a:endParaRPr lang="el-GR"/>
          </a:p>
        </p:txBody>
      </p:sp>
      <p:sp>
        <p:nvSpPr>
          <p:cNvPr id="4" name="Θέση εικόνας διαφάνειας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A450801F-A3F5-42CE-9151-196DC1EE78BB}" type="slidenum">
              <a:rPr lang="el-GR" smtClean="0"/>
              <a:t>‹#›</a:t>
            </a:fld>
            <a:endParaRPr lang="el-GR"/>
          </a:p>
        </p:txBody>
      </p:sp>
    </p:spTree>
    <p:extLst>
      <p:ext uri="{BB962C8B-B14F-4D97-AF65-F5344CB8AC3E}">
        <p14:creationId xmlns:p14="http://schemas.microsoft.com/office/powerpoint/2010/main" val="296033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A450801F-A3F5-42CE-9151-196DC1EE78BB}" type="slidenum">
              <a:rPr lang="el-GR" smtClean="0"/>
              <a:t>1</a:t>
            </a:fld>
            <a:endParaRPr lang="el-GR"/>
          </a:p>
        </p:txBody>
      </p:sp>
    </p:spTree>
    <p:extLst>
      <p:ext uri="{BB962C8B-B14F-4D97-AF65-F5344CB8AC3E}">
        <p14:creationId xmlns:p14="http://schemas.microsoft.com/office/powerpoint/2010/main" val="2213294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lvl1pPr algn="l">
              <a:defRPr/>
            </a:lvl1pPr>
          </a:lstStyle>
          <a:p>
            <a:fld id="{3B07FB36-061F-47BC-B6EA-5C04328F7BFE}" type="datetimeFigureOut">
              <a:rPr lang="el-GR" smtClean="0"/>
              <a:t>4/3/2021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C63624-15A7-4259-9E27-720BE5A80002}" type="slidenum">
              <a:rPr lang="el-GR" smtClean="0"/>
              <a:t>‹#›</a:t>
            </a:fld>
            <a:endParaRPr lang="el-GR"/>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92256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3B07FB36-061F-47BC-B6EA-5C04328F7BFE}" type="datetimeFigureOut">
              <a:rPr lang="el-GR" smtClean="0"/>
              <a:t>4/3/2021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C63624-15A7-4259-9E27-720BE5A80002}" type="slidenum">
              <a:rPr lang="el-GR" smtClean="0"/>
              <a:t>‹#›</a:t>
            </a:fld>
            <a:endParaRPr lang="el-GR"/>
          </a:p>
        </p:txBody>
      </p:sp>
    </p:spTree>
    <p:extLst>
      <p:ext uri="{BB962C8B-B14F-4D97-AF65-F5344CB8AC3E}">
        <p14:creationId xmlns:p14="http://schemas.microsoft.com/office/powerpoint/2010/main" val="1784812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3B07FB36-061F-47BC-B6EA-5C04328F7BFE}" type="datetimeFigureOut">
              <a:rPr lang="el-GR" smtClean="0"/>
              <a:t>4/3/2021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C63624-15A7-4259-9E27-720BE5A80002}" type="slidenum">
              <a:rPr lang="el-GR" smtClean="0"/>
              <a:t>‹#›</a:t>
            </a:fld>
            <a:endParaRPr lang="el-G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16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3B07FB36-061F-47BC-B6EA-5C04328F7BFE}" type="datetimeFigureOut">
              <a:rPr lang="el-GR" smtClean="0"/>
              <a:t>4/3/2021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C63624-15A7-4259-9E27-720BE5A80002}" type="slidenum">
              <a:rPr lang="el-GR" smtClean="0"/>
              <a:t>‹#›</a:t>
            </a:fld>
            <a:endParaRPr lang="el-GR"/>
          </a:p>
        </p:txBody>
      </p:sp>
    </p:spTree>
    <p:extLst>
      <p:ext uri="{BB962C8B-B14F-4D97-AF65-F5344CB8AC3E}">
        <p14:creationId xmlns:p14="http://schemas.microsoft.com/office/powerpoint/2010/main" val="315721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3B07FB36-061F-47BC-B6EA-5C04328F7BFE}" type="datetimeFigureOut">
              <a:rPr lang="el-GR" smtClean="0"/>
              <a:t>4/3/2021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C63624-15A7-4259-9E27-720BE5A80002}" type="slidenum">
              <a:rPr lang="el-GR" smtClean="0"/>
              <a:t>‹#›</a:t>
            </a:fld>
            <a:endParaRPr lang="el-GR"/>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3562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3B07FB36-061F-47BC-B6EA-5C04328F7BFE}" type="datetimeFigureOut">
              <a:rPr lang="el-GR" smtClean="0"/>
              <a:t>4/3/2021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5C63624-15A7-4259-9E27-720BE5A80002}" type="slidenum">
              <a:rPr lang="el-GR" smtClean="0"/>
              <a:t>‹#›</a:t>
            </a:fld>
            <a:endParaRPr lang="el-GR"/>
          </a:p>
        </p:txBody>
      </p:sp>
    </p:spTree>
    <p:extLst>
      <p:ext uri="{BB962C8B-B14F-4D97-AF65-F5344CB8AC3E}">
        <p14:creationId xmlns:p14="http://schemas.microsoft.com/office/powerpoint/2010/main" val="1260860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24128" y="2967788"/>
            <a:ext cx="4754880" cy="334157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l-GR"/>
              <a:t>Στυλ κειμένου υποδείγματος</a:t>
            </a:r>
          </a:p>
        </p:txBody>
      </p:sp>
      <p:sp>
        <p:nvSpPr>
          <p:cNvPr id="6" name="Content Placeholder 5"/>
          <p:cNvSpPr>
            <a:spLocks noGrp="1"/>
          </p:cNvSpPr>
          <p:nvPr>
            <p:ph sz="quarter" idx="4"/>
          </p:nvPr>
        </p:nvSpPr>
        <p:spPr>
          <a:xfrm>
            <a:off x="5990888" y="2967788"/>
            <a:ext cx="4754880" cy="334157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3B07FB36-061F-47BC-B6EA-5C04328F7BFE}" type="datetimeFigureOut">
              <a:rPr lang="el-GR" smtClean="0"/>
              <a:t>4/3/2021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95C63624-15A7-4259-9E27-720BE5A80002}" type="slidenum">
              <a:rPr lang="el-GR" smtClean="0"/>
              <a:t>‹#›</a:t>
            </a:fld>
            <a:endParaRPr lang="el-GR"/>
          </a:p>
        </p:txBody>
      </p:sp>
    </p:spTree>
    <p:extLst>
      <p:ext uri="{BB962C8B-B14F-4D97-AF65-F5344CB8AC3E}">
        <p14:creationId xmlns:p14="http://schemas.microsoft.com/office/powerpoint/2010/main" val="1424367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3B07FB36-061F-47BC-B6EA-5C04328F7BFE}" type="datetimeFigureOut">
              <a:rPr lang="el-GR" smtClean="0"/>
              <a:t>4/3/2021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95C63624-15A7-4259-9E27-720BE5A80002}" type="slidenum">
              <a:rPr lang="el-GR" smtClean="0"/>
              <a:t>‹#›</a:t>
            </a:fld>
            <a:endParaRPr lang="el-GR"/>
          </a:p>
        </p:txBody>
      </p:sp>
    </p:spTree>
    <p:extLst>
      <p:ext uri="{BB962C8B-B14F-4D97-AF65-F5344CB8AC3E}">
        <p14:creationId xmlns:p14="http://schemas.microsoft.com/office/powerpoint/2010/main" val="1928219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07FB36-061F-47BC-B6EA-5C04328F7BFE}" type="datetimeFigureOut">
              <a:rPr lang="el-GR" smtClean="0"/>
              <a:t>4/3/2021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95C63624-15A7-4259-9E27-720BE5A80002}" type="slidenum">
              <a:rPr lang="el-GR" smtClean="0"/>
              <a:t>‹#›</a:t>
            </a:fld>
            <a:endParaRPr lang="el-GR"/>
          </a:p>
        </p:txBody>
      </p:sp>
    </p:spTree>
    <p:extLst>
      <p:ext uri="{BB962C8B-B14F-4D97-AF65-F5344CB8AC3E}">
        <p14:creationId xmlns:p14="http://schemas.microsoft.com/office/powerpoint/2010/main" val="3706524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3B07FB36-061F-47BC-B6EA-5C04328F7BFE}" type="datetimeFigureOut">
              <a:rPr lang="el-GR" smtClean="0"/>
              <a:t>4/3/2021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5C63624-15A7-4259-9E27-720BE5A80002}" type="slidenum">
              <a:rPr lang="el-GR" smtClean="0"/>
              <a:t>‹#›</a:t>
            </a:fld>
            <a:endParaRPr lang="el-GR"/>
          </a:p>
        </p:txBody>
      </p:sp>
    </p:spTree>
    <p:extLst>
      <p:ext uri="{BB962C8B-B14F-4D97-AF65-F5344CB8AC3E}">
        <p14:creationId xmlns:p14="http://schemas.microsoft.com/office/powerpoint/2010/main" val="475790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3B07FB36-061F-47BC-B6EA-5C04328F7BFE}" type="datetimeFigureOut">
              <a:rPr lang="el-GR" smtClean="0"/>
              <a:t>4/3/2021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5C63624-15A7-4259-9E27-720BE5A80002}" type="slidenum">
              <a:rPr lang="el-GR" smtClean="0"/>
              <a:t>‹#›</a:t>
            </a:fld>
            <a:endParaRPr lang="el-G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707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B07FB36-061F-47BC-B6EA-5C04328F7BFE}" type="datetimeFigureOut">
              <a:rPr lang="el-GR" smtClean="0"/>
              <a:t>4/3/2021</a:t>
            </a:fld>
            <a:endParaRPr lang="el-G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l-G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5C63624-15A7-4259-9E27-720BE5A80002}" type="slidenum">
              <a:rPr lang="el-GR" smtClean="0"/>
              <a:t>‹#›</a:t>
            </a:fld>
            <a:endParaRPr lang="el-GR"/>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692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nhmuseum.gr/el/ektheseis/i-istoria-ehei-prosopo/"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 xmlns:a16="http://schemas.microsoft.com/office/drawing/2014/main" id="{DF6ECCEC-E842-449F-9A5A-A9C4A0B4FD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 xmlns:a16="http://schemas.microsoft.com/office/drawing/2014/main" id="{90C1D106-D6C3-4FED-B9D2-E10066146C39}"/>
              </a:ext>
            </a:extLst>
          </p:cNvPr>
          <p:cNvSpPr>
            <a:spLocks noGrp="1"/>
          </p:cNvSpPr>
          <p:nvPr>
            <p:ph type="ctrTitle"/>
          </p:nvPr>
        </p:nvSpPr>
        <p:spPr>
          <a:xfrm>
            <a:off x="613611" y="685893"/>
            <a:ext cx="5370974" cy="2989044"/>
          </a:xfrm>
        </p:spPr>
        <p:txBody>
          <a:bodyPr anchor="b">
            <a:normAutofit/>
          </a:bodyPr>
          <a:lstStyle/>
          <a:p>
            <a:r>
              <a:rPr lang="el-GR" sz="4400" b="1">
                <a:latin typeface="Comic Sans MS" panose="030F0702030302020204" pitchFamily="66" charset="0"/>
              </a:rPr>
              <a:t>Η ΕΠΑΝΑΣΤΑΣΗ ΤΟΥ 1821 ΣΤΗΝ ΕΛΛΗΝΙΚΗ ΖΩΓΡΑΦΙΚΗ</a:t>
            </a:r>
          </a:p>
        </p:txBody>
      </p:sp>
      <p:sp>
        <p:nvSpPr>
          <p:cNvPr id="3" name="Υπότιτλος 2">
            <a:extLst>
              <a:ext uri="{FF2B5EF4-FFF2-40B4-BE49-F238E27FC236}">
                <a16:creationId xmlns="" xmlns:a16="http://schemas.microsoft.com/office/drawing/2014/main" id="{7F80395B-B878-40A7-886A-B691B267742A}"/>
              </a:ext>
            </a:extLst>
          </p:cNvPr>
          <p:cNvSpPr>
            <a:spLocks noGrp="1"/>
          </p:cNvSpPr>
          <p:nvPr>
            <p:ph type="subTitle" idx="1"/>
          </p:nvPr>
        </p:nvSpPr>
        <p:spPr>
          <a:xfrm>
            <a:off x="613611" y="3849540"/>
            <a:ext cx="5370974" cy="1463040"/>
          </a:xfrm>
        </p:spPr>
        <p:txBody>
          <a:bodyPr anchor="t">
            <a:normAutofit/>
          </a:bodyPr>
          <a:lstStyle/>
          <a:p>
            <a:pPr algn="r"/>
            <a:endParaRPr lang="el-GR" sz="1500" dirty="0"/>
          </a:p>
          <a:p>
            <a:pPr algn="r"/>
            <a:r>
              <a:rPr lang="el-GR" sz="1500" dirty="0">
                <a:latin typeface="Comic Sans MS" panose="030F0702030302020204" pitchFamily="66" charset="0"/>
              </a:rPr>
              <a:t>ΙΦΙΓΕΝΕΙΑ ΒΑΜΒΑΚΙΔΟΥ</a:t>
            </a:r>
          </a:p>
          <a:p>
            <a:pPr algn="r"/>
            <a:r>
              <a:rPr lang="el-GR" sz="1500" dirty="0">
                <a:latin typeface="Comic Sans MS" panose="030F0702030302020204" pitchFamily="66" charset="0"/>
              </a:rPr>
              <a:t>ΚΑΘΗΓΗΤΡΙΑ ΝΕΟΤΕΡΗΣ ΕΛΛΗΝΙΚΗΣ ΙΣΤΟΡΙΑΣ ΚΑΙ </a:t>
            </a:r>
            <a:r>
              <a:rPr lang="el-GR" sz="1500" dirty="0" smtClean="0">
                <a:latin typeface="Comic Sans MS" panose="030F0702030302020204" pitchFamily="66" charset="0"/>
              </a:rPr>
              <a:t>ΠΟΛΙΤΙΣΜΟΥ</a:t>
            </a:r>
            <a:endParaRPr lang="el-GR" sz="1500" dirty="0">
              <a:latin typeface="Comic Sans MS" panose="030F0702030302020204" pitchFamily="66" charset="0"/>
            </a:endParaRPr>
          </a:p>
        </p:txBody>
      </p:sp>
      <p:cxnSp>
        <p:nvCxnSpPr>
          <p:cNvPr id="12" name="Straight Connector 11">
            <a:extLst>
              <a:ext uri="{FF2B5EF4-FFF2-40B4-BE49-F238E27FC236}">
                <a16:creationId xmlns="" xmlns:a16="http://schemas.microsoft.com/office/drawing/2014/main" id="{AF16BA78-F73A-4634-B82E-E968EB70249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13611" y="3759161"/>
            <a:ext cx="537097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6753" y="143691"/>
            <a:ext cx="4439805" cy="6858000"/>
          </a:xfrm>
          <a:prstGeom prst="rect">
            <a:avLst/>
          </a:prstGeom>
        </p:spPr>
      </p:pic>
    </p:spTree>
    <p:extLst>
      <p:ext uri="{BB962C8B-B14F-4D97-AF65-F5344CB8AC3E}">
        <p14:creationId xmlns:p14="http://schemas.microsoft.com/office/powerpoint/2010/main" val="1938961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92500" lnSpcReduction="10000"/>
          </a:bodyPr>
          <a:lstStyle/>
          <a:p>
            <a:r>
              <a:rPr lang="el-GR" dirty="0"/>
              <a:t>Τα «απομνημονεύματα» μελετήθηκαν από τους ιστορικούς και πάνω σ’ αυτά βασίστηκαν αρκετές μελέτες. Ταυτόχρονα όμως παραμένουν αναξιοποίητα. </a:t>
            </a:r>
            <a:r>
              <a:rPr lang="el-GR" dirty="0">
                <a:solidFill>
                  <a:srgbClr val="FF0000"/>
                </a:solidFill>
              </a:rPr>
              <a:t>Οι νέες μέθοδοι ανάλυσης κειμένων (διακειμενικότητα, ανάλυση λόγου) αλλά και τα ενδιαφέροντα των σύγχρονων ιστορικών (ιστορία του φύλου, το φαινόμενο του εθνικισμού) ανοίγουν πολλαπλά πεδία ερμηνείας και ανάλυσης. </a:t>
            </a:r>
            <a:endParaRPr lang="el-GR" dirty="0" smtClean="0">
              <a:solidFill>
                <a:srgbClr val="FF0000"/>
              </a:solidFill>
            </a:endParaRPr>
          </a:p>
          <a:p>
            <a:r>
              <a:rPr lang="el-GR" dirty="0" smtClean="0">
                <a:solidFill>
                  <a:srgbClr val="FF0000"/>
                </a:solidFill>
              </a:rPr>
              <a:t>Έτσι </a:t>
            </a:r>
            <a:r>
              <a:rPr lang="el-GR" dirty="0">
                <a:solidFill>
                  <a:srgbClr val="FF0000"/>
                </a:solidFill>
              </a:rPr>
              <a:t>αυτά τα κείμενα θα μπορούσαν να ξαναδιαβαστούν και να παρέχουν ουσιαστικές πληροφορίες στην έρευνα</a:t>
            </a:r>
            <a:r>
              <a:rPr lang="el-GR" dirty="0" smtClean="0">
                <a:solidFill>
                  <a:srgbClr val="FF0000"/>
                </a:solidFill>
              </a:rPr>
              <a:t>.</a:t>
            </a:r>
          </a:p>
          <a:p>
            <a:r>
              <a:rPr lang="el-GR" dirty="0" smtClean="0">
                <a:solidFill>
                  <a:srgbClr val="FF0000"/>
                </a:solidFill>
              </a:rPr>
              <a:t> </a:t>
            </a:r>
            <a:r>
              <a:rPr lang="el-GR" dirty="0">
                <a:solidFill>
                  <a:srgbClr val="FF0000"/>
                </a:solidFill>
              </a:rPr>
              <a:t>Παράλληλα, κείμενα σαν εκείνα του Μακρυγιάννη, του Φωτάκου, του Δεληγιάννη και του Κασομούλη είναι δυνατόν να διαβαστούν και από τον μέσο αναγνώστη.</a:t>
            </a:r>
          </a:p>
          <a:p>
            <a:r>
              <a:rPr lang="el-GR" dirty="0" smtClean="0"/>
              <a:t>Οι </a:t>
            </a:r>
            <a:r>
              <a:rPr lang="el-GR" dirty="0"/>
              <a:t>παλιές εκδόσεις (όπως η σειρά του εκδοτικού οίκου Τσουκαλά) έχουν εξαντληθεί εδώ και πάνω από σαράντα </a:t>
            </a:r>
            <a:r>
              <a:rPr lang="el-GR" dirty="0" smtClean="0"/>
              <a:t>χρόνια.</a:t>
            </a:r>
          </a:p>
          <a:p>
            <a:r>
              <a:rPr lang="el-GR" dirty="0" smtClean="0"/>
              <a:t> </a:t>
            </a:r>
            <a:endParaRPr lang="el-GR" dirty="0"/>
          </a:p>
        </p:txBody>
      </p:sp>
    </p:spTree>
    <p:extLst>
      <p:ext uri="{BB962C8B-B14F-4D97-AF65-F5344CB8AC3E}">
        <p14:creationId xmlns:p14="http://schemas.microsoft.com/office/powerpoint/2010/main" val="2137440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92500"/>
          </a:bodyPr>
          <a:lstStyle/>
          <a:p>
            <a:r>
              <a:rPr lang="el-GR" dirty="0"/>
              <a:t>Δεκαεπτά μήνες χρειάστηκε ο Γιάννης Βλαχογιάννης «για να το ξεδιαλύνει, να το αποκρυπτογραφήσει θα ’</a:t>
            </a:r>
            <a:r>
              <a:rPr lang="el-GR" dirty="0" err="1"/>
              <a:t>πρεπε</a:t>
            </a:r>
            <a:r>
              <a:rPr lang="el-GR" dirty="0"/>
              <a:t> να πούμε, και να το αντιγράψει». </a:t>
            </a:r>
            <a:r>
              <a:rPr lang="el-GR" dirty="0">
                <a:solidFill>
                  <a:srgbClr val="FF0000"/>
                </a:solidFill>
              </a:rPr>
              <a:t>Κι αυτό γιατί η γραφή του Μακρυγιάννη είναι «φωνητική αποτύπωση της ρουμελιώτικης προφοράς με ιδιότροπα συμπλέγματα γραμμάτων, που μοιάζουν ένα ατελείωτο αραβούργημα. Πουθενά διακοπή, παράγραφος ή στίξη. Κάποτε μόνο μια κάθετη γραμμή δείχνει ένα σταμάτημα» λέει πάλι ο Σεφέρης</a:t>
            </a:r>
            <a:r>
              <a:rPr lang="el-GR" dirty="0" smtClean="0">
                <a:solidFill>
                  <a:srgbClr val="FF0000"/>
                </a:solidFill>
              </a:rPr>
              <a:t>.</a:t>
            </a:r>
          </a:p>
          <a:p>
            <a:r>
              <a:rPr lang="el-GR" dirty="0">
                <a:solidFill>
                  <a:srgbClr val="FF0000"/>
                </a:solidFill>
              </a:rPr>
              <a:t> Δεν ήξερε γράμματα. </a:t>
            </a:r>
            <a:r>
              <a:rPr lang="el-GR" dirty="0" err="1">
                <a:solidFill>
                  <a:srgbClr val="FF0000"/>
                </a:solidFill>
              </a:rPr>
              <a:t>Εμαθε</a:t>
            </a:r>
            <a:r>
              <a:rPr lang="el-GR" dirty="0">
                <a:solidFill>
                  <a:srgbClr val="FF0000"/>
                </a:solidFill>
              </a:rPr>
              <a:t> να γράφει μεγάλος, ένα «γράψιμο απελέκητο» όπως έλεγε ο ίδιος, γιατί ήθελε ν’ αφηγηθεί τα σπουδαία και τα μεγάλα που έζησε και στα οποία είχε πρωταγωνιστικό ρόλο. «</a:t>
            </a:r>
            <a:r>
              <a:rPr lang="el-GR" dirty="0" err="1">
                <a:solidFill>
                  <a:srgbClr val="FF0000"/>
                </a:solidFill>
              </a:rPr>
              <a:t>Ενα</a:t>
            </a:r>
            <a:r>
              <a:rPr lang="el-GR" dirty="0">
                <a:solidFill>
                  <a:srgbClr val="FF0000"/>
                </a:solidFill>
              </a:rPr>
              <a:t> πράμα μόνο με παρακίνησε κι εμένα να γράψω: ότι τούτη την πατρίδα την </a:t>
            </a:r>
            <a:r>
              <a:rPr lang="el-GR" dirty="0" err="1">
                <a:solidFill>
                  <a:srgbClr val="FF0000"/>
                </a:solidFill>
              </a:rPr>
              <a:t>έχομεν</a:t>
            </a:r>
            <a:r>
              <a:rPr lang="el-GR" dirty="0">
                <a:solidFill>
                  <a:srgbClr val="FF0000"/>
                </a:solidFill>
              </a:rPr>
              <a:t> όλοι μαζί, και σοφοί και αμαθείς, και πλούσιοι και φτωχοί, και πολιτικοί και στρατιωτικοί, και οι πλέον μικρότεροι άνθρωποι» έλεγε ο Στρατηγός Μακρυγιάννης στα «Απομνημονεύματά» του που ευτυχώς διασώθηκαν και εκδόθηκαν, από τον Γιάννη Βλαχογιάννη, στα 1907, πενήντα χρόνια αφότου τα ολοκλήρωσε ο Μακρυγιάννης.</a:t>
            </a:r>
          </a:p>
        </p:txBody>
      </p:sp>
    </p:spTree>
    <p:extLst>
      <p:ext uri="{BB962C8B-B14F-4D97-AF65-F5344CB8AC3E}">
        <p14:creationId xmlns:p14="http://schemas.microsoft.com/office/powerpoint/2010/main" val="214116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Η υπογραφή του Μακρυγιάννη. «ΤΑΧΥΔΡΟΜΟΣ», 8.2.1958, Ιστορικό Αρχείο </a:t>
            </a: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2169" y="2658382"/>
            <a:ext cx="5715000" cy="1971675"/>
          </a:xfrm>
        </p:spPr>
      </p:pic>
    </p:spTree>
    <p:extLst>
      <p:ext uri="{BB962C8B-B14F-4D97-AF65-F5344CB8AC3E}">
        <p14:creationId xmlns:p14="http://schemas.microsoft.com/office/powerpoint/2010/main" val="1560533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ΛΑΙΚΗ ΕΙΚΟΝΟΓΡΑΦΗΣΗ</a:t>
            </a:r>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5875" y="2084832"/>
            <a:ext cx="7159752" cy="4405803"/>
          </a:xfrm>
        </p:spPr>
      </p:pic>
    </p:spTree>
    <p:extLst>
      <p:ext uri="{BB962C8B-B14F-4D97-AF65-F5344CB8AC3E}">
        <p14:creationId xmlns:p14="http://schemas.microsoft.com/office/powerpoint/2010/main" val="2929371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8953" y="1293223"/>
            <a:ext cx="7463426" cy="4933406"/>
          </a:xfrm>
        </p:spPr>
      </p:pic>
    </p:spTree>
    <p:extLst>
      <p:ext uri="{BB962C8B-B14F-4D97-AF65-F5344CB8AC3E}">
        <p14:creationId xmlns:p14="http://schemas.microsoft.com/office/powerpoint/2010/main" val="966369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6202" y="676656"/>
            <a:ext cx="8567900" cy="4718304"/>
          </a:xfrm>
        </p:spPr>
      </p:pic>
    </p:spTree>
    <p:extLst>
      <p:ext uri="{BB962C8B-B14F-4D97-AF65-F5344CB8AC3E}">
        <p14:creationId xmlns:p14="http://schemas.microsoft.com/office/powerpoint/2010/main" val="945731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r>
              <a:rPr lang="el-GR" dirty="0" smtClean="0"/>
              <a:t>Ασημίνα </a:t>
            </a:r>
            <a:r>
              <a:rPr lang="el-GR" dirty="0" err="1" smtClean="0"/>
              <a:t>Γκούρα</a:t>
            </a:r>
            <a:endParaRPr lang="el-GR" dirty="0" smtClean="0"/>
          </a:p>
          <a:p>
            <a:r>
              <a:rPr lang="el-GR" dirty="0" smtClean="0"/>
              <a:t>έργο </a:t>
            </a:r>
            <a:r>
              <a:rPr lang="el-GR" dirty="0"/>
              <a:t>του </a:t>
            </a:r>
            <a:r>
              <a:rPr lang="el-GR" dirty="0" err="1"/>
              <a:t>Nicolas</a:t>
            </a:r>
            <a:r>
              <a:rPr lang="el-GR" dirty="0"/>
              <a:t> </a:t>
            </a:r>
            <a:r>
              <a:rPr lang="el-GR" dirty="0" err="1"/>
              <a:t>Louis</a:t>
            </a:r>
            <a:r>
              <a:rPr lang="el-GR" dirty="0"/>
              <a:t> </a:t>
            </a:r>
            <a:r>
              <a:rPr lang="el-GR" dirty="0" err="1"/>
              <a:t>Francois</a:t>
            </a:r>
            <a:r>
              <a:rPr lang="el-GR" dirty="0"/>
              <a:t> </a:t>
            </a:r>
            <a:r>
              <a:rPr lang="el-GR" dirty="0" err="1"/>
              <a:t>Gosse</a:t>
            </a:r>
            <a:r>
              <a:rPr lang="el-GR" dirty="0"/>
              <a:t> </a:t>
            </a:r>
            <a:endParaRPr lang="el-GR" dirty="0" smtClean="0"/>
          </a:p>
          <a:p>
            <a:r>
              <a:rPr lang="el-GR" sz="3200" b="1" dirty="0" smtClean="0"/>
              <a:t>Η </a:t>
            </a:r>
            <a:r>
              <a:rPr lang="el-GR" sz="3200" b="1" dirty="0"/>
              <a:t>μάχη της Ακρόπολης (1827</a:t>
            </a:r>
            <a:r>
              <a:rPr lang="el-GR" sz="3200" b="1" dirty="0" smtClean="0"/>
              <a:t>)</a:t>
            </a:r>
          </a:p>
          <a:p>
            <a:r>
              <a:rPr lang="el-GR" sz="3200" b="1" dirty="0" smtClean="0"/>
              <a:t> </a:t>
            </a:r>
            <a:r>
              <a:rPr lang="el-GR" sz="3200" b="1" dirty="0"/>
              <a:t>Ελαιογραφία σε μουσαμά</a:t>
            </a:r>
          </a:p>
          <a:p>
            <a:r>
              <a:rPr lang="el-GR" sz="3200" b="1" dirty="0"/>
              <a:t>Εθνική Πινακοθήκη και Μουσείο Αλεξάνδρου </a:t>
            </a:r>
            <a:r>
              <a:rPr lang="el-GR" sz="3200" b="1" dirty="0" err="1"/>
              <a:t>Σούτζου</a:t>
            </a:r>
            <a:r>
              <a:rPr lang="el-GR" sz="3200" b="1" dirty="0"/>
              <a:t>. </a:t>
            </a:r>
            <a:endParaRPr lang="el-GR" sz="3200" b="1" dirty="0" smtClean="0"/>
          </a:p>
          <a:p>
            <a:r>
              <a:rPr lang="el-GR" sz="3200" b="1" dirty="0" smtClean="0"/>
              <a:t>Παράρτημα </a:t>
            </a:r>
            <a:r>
              <a:rPr lang="el-GR" sz="3200" b="1" dirty="0"/>
              <a:t>Ναυπλίου</a:t>
            </a:r>
          </a:p>
        </p:txBody>
      </p:sp>
    </p:spTree>
    <p:extLst>
      <p:ext uri="{BB962C8B-B14F-4D97-AF65-F5344CB8AC3E}">
        <p14:creationId xmlns:p14="http://schemas.microsoft.com/office/powerpoint/2010/main" val="497625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ΕΘΝΙΚΟ ΙΣΤΟΡΙΚΟ ΜΟΥΣΕΙΟ</a:t>
            </a:r>
            <a:endParaRPr lang="el-GR" dirty="0"/>
          </a:p>
        </p:txBody>
      </p:sp>
      <p:sp>
        <p:nvSpPr>
          <p:cNvPr id="3" name="Θέση περιεχομένου 2"/>
          <p:cNvSpPr>
            <a:spLocks noGrp="1"/>
          </p:cNvSpPr>
          <p:nvPr>
            <p:ph idx="1"/>
          </p:nvPr>
        </p:nvSpPr>
        <p:spPr/>
        <p:txBody>
          <a:bodyPr/>
          <a:lstStyle/>
          <a:p>
            <a:r>
              <a:rPr lang="el-GR" sz="3200" b="1" dirty="0" smtClean="0"/>
              <a:t>ΣΗΜΕΡΑ</a:t>
            </a:r>
          </a:p>
          <a:p>
            <a:r>
              <a:rPr lang="el-GR" sz="3200" b="1" dirty="0" smtClean="0"/>
              <a:t>Στην </a:t>
            </a:r>
            <a:r>
              <a:rPr lang="el-GR" sz="3200" b="1" dirty="0"/>
              <a:t>έκθεση παρουσιάζονται 22 πίνακες με ορισμένα από τα 320 μοναδικά πρόσωπα που ζωγράφισε ο </a:t>
            </a:r>
            <a:r>
              <a:rPr lang="el-GR" sz="3200" b="1" dirty="0" err="1"/>
              <a:t>Benjamin</a:t>
            </a:r>
            <a:r>
              <a:rPr lang="el-GR" sz="3200" b="1" dirty="0"/>
              <a:t> </a:t>
            </a:r>
            <a:r>
              <a:rPr lang="el-GR" sz="3200" b="1" dirty="0" err="1"/>
              <a:t>Mary</a:t>
            </a:r>
            <a:r>
              <a:rPr lang="el-GR" sz="3200" b="1" dirty="0"/>
              <a:t> (1792-1846), διπλωματικός αντιπρόσωπος του Βελγίου στην Ελλάδα</a:t>
            </a:r>
            <a:r>
              <a:rPr lang="el-GR" sz="3200" b="1" dirty="0" smtClean="0"/>
              <a:t>.</a:t>
            </a:r>
          </a:p>
          <a:p>
            <a:endParaRPr lang="el-GR" dirty="0"/>
          </a:p>
          <a:p>
            <a:r>
              <a:rPr lang="en-US" dirty="0">
                <a:hlinkClick r:id="rId2"/>
              </a:rPr>
              <a:t>https://www.nhmuseum.gr/el/ektheseis/i-istoria-ehei-prosopo</a:t>
            </a:r>
            <a:r>
              <a:rPr lang="en-US" dirty="0" smtClean="0">
                <a:hlinkClick r:id="rId2"/>
              </a:rPr>
              <a:t>/</a:t>
            </a:r>
            <a:endParaRPr lang="el-GR" dirty="0" smtClean="0"/>
          </a:p>
          <a:p>
            <a:endParaRPr lang="el-GR" dirty="0"/>
          </a:p>
        </p:txBody>
      </p:sp>
    </p:spTree>
    <p:extLst>
      <p:ext uri="{BB962C8B-B14F-4D97-AF65-F5344CB8AC3E}">
        <p14:creationId xmlns:p14="http://schemas.microsoft.com/office/powerpoint/2010/main" val="1548619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7BAEF5F-0DAE-4B0E-8829-33EDC325443B}"/>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6B8C45B3-127F-440F-92B9-ACD0BB4E965F}"/>
              </a:ext>
            </a:extLst>
          </p:cNvPr>
          <p:cNvSpPr>
            <a:spLocks noGrp="1"/>
          </p:cNvSpPr>
          <p:nvPr>
            <p:ph idx="1"/>
          </p:nvPr>
        </p:nvSpPr>
        <p:spPr/>
        <p:txBody>
          <a:bodyPr/>
          <a:lstStyle/>
          <a:p>
            <a:endParaRPr lang="el-GR" dirty="0"/>
          </a:p>
        </p:txBody>
      </p:sp>
      <p:pic>
        <p:nvPicPr>
          <p:cNvPr id="5" name="Εικόνα 4">
            <a:extLst>
              <a:ext uri="{FF2B5EF4-FFF2-40B4-BE49-F238E27FC236}">
                <a16:creationId xmlns="" xmlns:a16="http://schemas.microsoft.com/office/drawing/2014/main" id="{C5527EEE-9FF7-488B-808E-81A3A3EC8853}"/>
              </a:ext>
            </a:extLst>
          </p:cNvPr>
          <p:cNvPicPr>
            <a:picLocks noChangeAspect="1"/>
          </p:cNvPicPr>
          <p:nvPr/>
        </p:nvPicPr>
        <p:blipFill>
          <a:blip r:embed="rId2"/>
          <a:stretch>
            <a:fillRect/>
          </a:stretch>
        </p:blipFill>
        <p:spPr>
          <a:xfrm>
            <a:off x="1024128" y="888402"/>
            <a:ext cx="6313748" cy="5018622"/>
          </a:xfrm>
          <a:prstGeom prst="rect">
            <a:avLst/>
          </a:prstGeom>
        </p:spPr>
      </p:pic>
    </p:spTree>
    <p:extLst>
      <p:ext uri="{BB962C8B-B14F-4D97-AF65-F5344CB8AC3E}">
        <p14:creationId xmlns:p14="http://schemas.microsoft.com/office/powerpoint/2010/main" val="394987815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 pos="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0F7DAB6-2B38-42F3-B157-C283F1EF2C22}"/>
              </a:ext>
            </a:extLst>
          </p:cNvPr>
          <p:cNvSpPr>
            <a:spLocks noGrp="1"/>
          </p:cNvSpPr>
          <p:nvPr>
            <p:ph type="title"/>
          </p:nvPr>
        </p:nvSpPr>
        <p:spPr/>
        <p:txBody>
          <a:bodyPr/>
          <a:lstStyle/>
          <a:p>
            <a:pPr algn="ctr"/>
            <a:r>
              <a:rPr lang="el-GR" sz="4400" b="1" u="none" strike="noStrike" baseline="0" dirty="0" err="1">
                <a:latin typeface="Segoe Print" panose="02000600000000000000" pitchFamily="2" charset="0"/>
              </a:rPr>
              <a:t>ΑποχαιρετισμΟς</a:t>
            </a:r>
            <a:r>
              <a:rPr lang="el-GR" sz="4400" b="1" u="none" strike="noStrike" baseline="0" dirty="0">
                <a:latin typeface="Segoe Print" panose="02000600000000000000" pitchFamily="2" charset="0"/>
              </a:rPr>
              <a:t> στο </a:t>
            </a:r>
            <a:r>
              <a:rPr lang="el-GR" sz="4400" b="1" u="none" strike="noStrike" baseline="0" dirty="0" err="1">
                <a:latin typeface="Segoe Print" panose="02000600000000000000" pitchFamily="2" charset="0"/>
              </a:rPr>
              <a:t>ΣοΥνιο</a:t>
            </a:r>
            <a:endParaRPr lang="el-GR" dirty="0">
              <a:latin typeface="Segoe Print" panose="02000600000000000000" pitchFamily="2" charset="0"/>
            </a:endParaRPr>
          </a:p>
        </p:txBody>
      </p:sp>
      <p:graphicFrame>
        <p:nvGraphicFramePr>
          <p:cNvPr id="7" name="Θέση περιεχομένου 2">
            <a:extLst>
              <a:ext uri="{FF2B5EF4-FFF2-40B4-BE49-F238E27FC236}">
                <a16:creationId xmlns="" xmlns:a16="http://schemas.microsoft.com/office/drawing/2014/main" id="{BBB5559F-D509-41DF-81A2-4307EB645E05}"/>
              </a:ext>
            </a:extLst>
          </p:cNvPr>
          <p:cNvGraphicFramePr>
            <a:graphicFrameLocks noGrp="1"/>
          </p:cNvGraphicFramePr>
          <p:nvPr>
            <p:ph idx="1"/>
            <p:extLst>
              <p:ext uri="{D42A27DB-BD31-4B8C-83A1-F6EECF244321}">
                <p14:modId xmlns:p14="http://schemas.microsoft.com/office/powerpoint/2010/main" val="4119494440"/>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8643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70000" lnSpcReduction="20000"/>
          </a:bodyPr>
          <a:lstStyle/>
          <a:p>
            <a:r>
              <a:rPr lang="el-GR" dirty="0"/>
              <a:t>Η «ταυτότητα» όπως προσδιορίστηκε από τον </a:t>
            </a:r>
            <a:r>
              <a:rPr lang="el-GR" dirty="0" err="1"/>
              <a:t>Foucault</a:t>
            </a:r>
            <a:r>
              <a:rPr lang="el-GR" dirty="0"/>
              <a:t> «ως διαδρομή» μπορεί να εντοπιστεί και στην εικαστική καταγραφή της ιστορίας. </a:t>
            </a:r>
            <a:endParaRPr lang="el-GR" dirty="0" smtClean="0"/>
          </a:p>
          <a:p>
            <a:r>
              <a:rPr lang="el-GR" dirty="0" smtClean="0"/>
              <a:t>Το </a:t>
            </a:r>
            <a:r>
              <a:rPr lang="el-GR" dirty="0"/>
              <a:t>δείγμα αντλούμε από την νεοελληνική </a:t>
            </a:r>
            <a:r>
              <a:rPr lang="el-GR" dirty="0" err="1"/>
              <a:t>μεταεπαναστατική</a:t>
            </a:r>
            <a:r>
              <a:rPr lang="el-GR" dirty="0"/>
              <a:t> ιστορία: </a:t>
            </a:r>
            <a:endParaRPr lang="el-GR" dirty="0" smtClean="0"/>
          </a:p>
          <a:p>
            <a:r>
              <a:rPr lang="el-GR" dirty="0" smtClean="0"/>
              <a:t>για </a:t>
            </a:r>
            <a:r>
              <a:rPr lang="el-GR" dirty="0"/>
              <a:t>την διδασκαλία της μέχρι και το 1970-80 κυριαρχούσε η εικονογραφική καταγραφή του 1821 στα αντιπροσωπευτικά έργα Ευρωπαίων καλλιτεχνών και ιδιαίτερα του Γερμανού P. V. </a:t>
            </a:r>
            <a:r>
              <a:rPr lang="el-GR" dirty="0" err="1"/>
              <a:t>Hess</a:t>
            </a:r>
            <a:r>
              <a:rPr lang="el-GR" dirty="0"/>
              <a:t>, η οποία βεβαιώνει την επιλογή της εικόνας που μπορεί να ακολουθεί προκαθορισμένους ιδεολογικοπολιτικούς και κοινωνικούς προσανατολισμούς. </a:t>
            </a:r>
            <a:endParaRPr lang="el-GR" dirty="0" smtClean="0"/>
          </a:p>
          <a:p>
            <a:r>
              <a:rPr lang="el-GR" dirty="0" smtClean="0"/>
              <a:t>Παρά </a:t>
            </a:r>
            <a:r>
              <a:rPr lang="el-GR" dirty="0"/>
              <a:t>τις αισθητικές ιδιαιτερότητες που χαρακτηρίζουν ένα ιστορικό έργο τέχνης στα πλαίσια της εικαστικής αφήγησης, οι οπτικές μαρτυρίες </a:t>
            </a:r>
            <a:r>
              <a:rPr lang="el-GR" dirty="0" err="1"/>
              <a:t>μεταφηγούνται</a:t>
            </a:r>
            <a:r>
              <a:rPr lang="el-GR" dirty="0"/>
              <a:t> και κατασκευάζουν για τους δέκτες </a:t>
            </a:r>
            <a:r>
              <a:rPr lang="el-GR" dirty="0" err="1"/>
              <a:t>μετα</a:t>
            </a:r>
            <a:r>
              <a:rPr lang="el-GR" dirty="0"/>
              <a:t>-ιστορικά παράγωγα. </a:t>
            </a:r>
            <a:endParaRPr lang="el-GR" dirty="0" smtClean="0"/>
          </a:p>
          <a:p>
            <a:r>
              <a:rPr lang="el-GR" dirty="0" smtClean="0"/>
              <a:t>Η </a:t>
            </a:r>
            <a:r>
              <a:rPr lang="el-GR" dirty="0"/>
              <a:t>ιστορική γνώση πηγάζει από πλήθος εστιών, ως θεσμοθετημένη ιστορία, ως </a:t>
            </a:r>
            <a:r>
              <a:rPr lang="el-GR" dirty="0" err="1"/>
              <a:t>αντι</a:t>
            </a:r>
            <a:r>
              <a:rPr lang="el-GR" dirty="0"/>
              <a:t>-ιστορία, ως ατομική και συλλογική μνήμη, όπου αναμειγνύονται βεβαιότητες και ψευδαισθήσεις</a:t>
            </a:r>
            <a:r>
              <a:rPr lang="el-GR" dirty="0" smtClean="0"/>
              <a:t>.</a:t>
            </a:r>
          </a:p>
          <a:p>
            <a:r>
              <a:rPr lang="el-GR" dirty="0" smtClean="0"/>
              <a:t> </a:t>
            </a:r>
            <a:r>
              <a:rPr lang="el-GR" dirty="0"/>
              <a:t>Όπως γράφει ο </a:t>
            </a:r>
            <a:r>
              <a:rPr lang="el-GR" dirty="0" err="1"/>
              <a:t>Ferro</a:t>
            </a:r>
            <a:r>
              <a:rPr lang="el-GR" dirty="0"/>
              <a:t> «η εικόνα που έχουμε για τους άλλους ή/και για εμάς εξαρτάται από την ιστορία που μας αφηγήθηκαν από παιδιά» και στο πεδίο αυτό αναζητούμε στην φιλελληνική εικαστική καταγραφή (σε συγκεκριμένα έργα του P. V. </a:t>
            </a:r>
            <a:r>
              <a:rPr lang="el-GR" dirty="0" err="1"/>
              <a:t>Hess</a:t>
            </a:r>
            <a:r>
              <a:rPr lang="el-GR" dirty="0"/>
              <a:t>) τα ίχνη που προσιδιάζουν στην αντιληπτική ομοιότητα από το αρχαιοπρεπές ελληνικό παρελθόν προς τις εννοιολογικές ομοιώσεις του ευρωπαϊκού 19ου αιώνα. </a:t>
            </a:r>
            <a:endParaRPr lang="el-GR" dirty="0" smtClean="0"/>
          </a:p>
          <a:p>
            <a:r>
              <a:rPr lang="el-GR" dirty="0" smtClean="0"/>
              <a:t>Στα </a:t>
            </a:r>
            <a:r>
              <a:rPr lang="el-GR" dirty="0"/>
              <a:t>έργα αυτά εντοπίζουμε παραδείγματα ομοίωσης στα όρια του κατηγορικού δίπολου, όπου δεν υφίσταται στοιχείο αντιληπτικού εικονισμού, αλλά η συνάφεια προκύπτει από στοχασμό και ερμηνεία μιας ετεροχρονισμένης ταυτότητας που αποδίδεται στους Νεοέλληνες.  </a:t>
            </a:r>
          </a:p>
          <a:p>
            <a:endParaRPr lang="el-GR" dirty="0"/>
          </a:p>
          <a:p>
            <a:endParaRPr lang="el-GR" dirty="0"/>
          </a:p>
        </p:txBody>
      </p:sp>
    </p:spTree>
    <p:extLst>
      <p:ext uri="{BB962C8B-B14F-4D97-AF65-F5344CB8AC3E}">
        <p14:creationId xmlns:p14="http://schemas.microsoft.com/office/powerpoint/2010/main" val="1764759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63A40C9-88EA-4E84-B422-8D0A24C0938B}"/>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334F6625-DB2C-4098-A6F0-5EFBC3F2FD2F}"/>
              </a:ext>
            </a:extLst>
          </p:cNvPr>
          <p:cNvSpPr>
            <a:spLocks noGrp="1"/>
          </p:cNvSpPr>
          <p:nvPr>
            <p:ph idx="1"/>
          </p:nvPr>
        </p:nvSpPr>
        <p:spPr>
          <a:xfrm>
            <a:off x="1024128" y="2295144"/>
            <a:ext cx="9720073" cy="4023360"/>
          </a:xfrm>
        </p:spPr>
        <p:txBody>
          <a:bodyPr/>
          <a:lstStyle/>
          <a:p>
            <a:endParaRPr lang="el-GR" dirty="0"/>
          </a:p>
        </p:txBody>
      </p:sp>
      <p:pic>
        <p:nvPicPr>
          <p:cNvPr id="5" name="Εικόνα 4">
            <a:extLst>
              <a:ext uri="{FF2B5EF4-FFF2-40B4-BE49-F238E27FC236}">
                <a16:creationId xmlns="" xmlns:a16="http://schemas.microsoft.com/office/drawing/2014/main" id="{878B5AE9-0C59-4D44-A6F3-6BF75454942F}"/>
              </a:ext>
            </a:extLst>
          </p:cNvPr>
          <p:cNvPicPr>
            <a:picLocks noChangeAspect="1"/>
          </p:cNvPicPr>
          <p:nvPr/>
        </p:nvPicPr>
        <p:blipFill>
          <a:blip r:embed="rId2"/>
          <a:stretch>
            <a:fillRect/>
          </a:stretch>
        </p:blipFill>
        <p:spPr>
          <a:xfrm>
            <a:off x="995511" y="365125"/>
            <a:ext cx="7904716" cy="4856099"/>
          </a:xfrm>
          <a:prstGeom prst="rect">
            <a:avLst/>
          </a:prstGeom>
        </p:spPr>
      </p:pic>
    </p:spTree>
    <p:extLst>
      <p:ext uri="{BB962C8B-B14F-4D97-AF65-F5344CB8AC3E}">
        <p14:creationId xmlns:p14="http://schemas.microsoft.com/office/powerpoint/2010/main" val="2751153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E75B2942-5EB8-4DDF-B28F-FBB3CFBD13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 xmlns:a16="http://schemas.microsoft.com/office/drawing/2014/main" id="{2D47A6CF-E374-4236-A1F9-749CD0404219}"/>
              </a:ext>
            </a:extLst>
          </p:cNvPr>
          <p:cNvSpPr>
            <a:spLocks noGrp="1"/>
          </p:cNvSpPr>
          <p:nvPr>
            <p:ph type="title"/>
          </p:nvPr>
        </p:nvSpPr>
        <p:spPr>
          <a:xfrm>
            <a:off x="8129872" y="643467"/>
            <a:ext cx="3473009" cy="5571066"/>
          </a:xfrm>
        </p:spPr>
        <p:txBody>
          <a:bodyPr>
            <a:normAutofit/>
          </a:bodyPr>
          <a:lstStyle/>
          <a:p>
            <a:pPr algn="r"/>
            <a:r>
              <a:rPr lang="el-GR" sz="4300" b="1" dirty="0">
                <a:latin typeface="Segoe Print" panose="02000600000000000000" pitchFamily="2" charset="0"/>
              </a:rPr>
              <a:t>Η </a:t>
            </a:r>
            <a:r>
              <a:rPr lang="el-GR" sz="4300" b="1" dirty="0" err="1">
                <a:latin typeface="Segoe Print" panose="02000600000000000000" pitchFamily="2" charset="0"/>
              </a:rPr>
              <a:t>νυχτερΙα</a:t>
            </a:r>
            <a:r>
              <a:rPr lang="el-GR" sz="4300" b="1" dirty="0">
                <a:latin typeface="Segoe Print" panose="02000600000000000000" pitchFamily="2" charset="0"/>
              </a:rPr>
              <a:t> του </a:t>
            </a:r>
            <a:r>
              <a:rPr lang="el-GR" sz="4300" b="1" dirty="0" err="1">
                <a:latin typeface="Segoe Print" panose="02000600000000000000" pitchFamily="2" charset="0"/>
              </a:rPr>
              <a:t>πασΑ</a:t>
            </a:r>
            <a:r>
              <a:rPr lang="el-GR" sz="4300" b="1" dirty="0">
                <a:latin typeface="Segoe Print" panose="02000600000000000000" pitchFamily="2" charset="0"/>
              </a:rPr>
              <a:t> της </a:t>
            </a:r>
            <a:r>
              <a:rPr lang="el-GR" sz="4300" b="1" dirty="0" err="1">
                <a:latin typeface="Segoe Print" panose="02000600000000000000" pitchFamily="2" charset="0"/>
              </a:rPr>
              <a:t>ΤαγγΕρης</a:t>
            </a:r>
            <a:endParaRPr lang="el-GR" sz="4300" b="1" dirty="0">
              <a:latin typeface="Segoe Print" panose="02000600000000000000" pitchFamily="2" charset="0"/>
            </a:endParaRPr>
          </a:p>
        </p:txBody>
      </p:sp>
      <p:cxnSp>
        <p:nvCxnSpPr>
          <p:cNvPr id="11" name="Straight Connector 10">
            <a:extLst>
              <a:ext uri="{FF2B5EF4-FFF2-40B4-BE49-F238E27FC236}">
                <a16:creationId xmlns="" xmlns:a16="http://schemas.microsoft.com/office/drawing/2014/main" id="{35E2CABE-723A-4CF7-9B8E-761BD34EBB9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7853463" y="2514600"/>
            <a:ext cx="0" cy="1828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 name="Θέση περιεχομένου 2">
            <a:extLst>
              <a:ext uri="{FF2B5EF4-FFF2-40B4-BE49-F238E27FC236}">
                <a16:creationId xmlns="" xmlns:a16="http://schemas.microsoft.com/office/drawing/2014/main" id="{4CE51785-621F-4F7C-A665-0D49AFE85411}"/>
              </a:ext>
            </a:extLst>
          </p:cNvPr>
          <p:cNvGraphicFramePr>
            <a:graphicFrameLocks noGrp="1"/>
          </p:cNvGraphicFramePr>
          <p:nvPr>
            <p:ph idx="1"/>
            <p:extLst>
              <p:ext uri="{D42A27DB-BD31-4B8C-83A1-F6EECF244321}">
                <p14:modId xmlns:p14="http://schemas.microsoft.com/office/powerpoint/2010/main" val="3336046530"/>
              </p:ext>
            </p:extLst>
          </p:nvPr>
        </p:nvGraphicFramePr>
        <p:xfrm>
          <a:off x="942975" y="933450"/>
          <a:ext cx="6596063" cy="4941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6218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105CAD60-D51D-46A2-B59A-C0CFF4746139}"/>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C058151A-8FDC-4983-A921-2029E70C8877}"/>
              </a:ext>
            </a:extLst>
          </p:cNvPr>
          <p:cNvSpPr>
            <a:spLocks noGrp="1"/>
          </p:cNvSpPr>
          <p:nvPr>
            <p:ph idx="1"/>
          </p:nvPr>
        </p:nvSpPr>
        <p:spPr/>
        <p:txBody>
          <a:bodyPr/>
          <a:lstStyle/>
          <a:p>
            <a:endParaRPr lang="el-GR"/>
          </a:p>
        </p:txBody>
      </p:sp>
      <p:pic>
        <p:nvPicPr>
          <p:cNvPr id="5" name="Εικόνα 4">
            <a:extLst>
              <a:ext uri="{FF2B5EF4-FFF2-40B4-BE49-F238E27FC236}">
                <a16:creationId xmlns="" xmlns:a16="http://schemas.microsoft.com/office/drawing/2014/main" id="{4632346E-4111-4AD2-93AD-325CF3D2EA8A}"/>
              </a:ext>
            </a:extLst>
          </p:cNvPr>
          <p:cNvPicPr>
            <a:picLocks noChangeAspect="1"/>
          </p:cNvPicPr>
          <p:nvPr/>
        </p:nvPicPr>
        <p:blipFill>
          <a:blip r:embed="rId2"/>
          <a:stretch>
            <a:fillRect/>
          </a:stretch>
        </p:blipFill>
        <p:spPr>
          <a:xfrm>
            <a:off x="3145029" y="287882"/>
            <a:ext cx="5700391" cy="6282235"/>
          </a:xfrm>
          <a:prstGeom prst="rect">
            <a:avLst/>
          </a:prstGeom>
        </p:spPr>
      </p:pic>
    </p:spTree>
    <p:extLst>
      <p:ext uri="{BB962C8B-B14F-4D97-AF65-F5344CB8AC3E}">
        <p14:creationId xmlns:p14="http://schemas.microsoft.com/office/powerpoint/2010/main" val="28798240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7A09DA68-75B5-4C56-B774-133054C9E979}"/>
              </a:ext>
            </a:extLst>
          </p:cNvPr>
          <p:cNvSpPr>
            <a:spLocks noGrp="1"/>
          </p:cNvSpPr>
          <p:nvPr>
            <p:ph type="title"/>
          </p:nvPr>
        </p:nvSpPr>
        <p:spPr>
          <a:xfrm>
            <a:off x="1024128" y="585216"/>
            <a:ext cx="9720072" cy="1499616"/>
          </a:xfrm>
        </p:spPr>
        <p:txBody>
          <a:bodyPr>
            <a:normAutofit/>
          </a:bodyPr>
          <a:lstStyle/>
          <a:p>
            <a:pPr algn="ctr"/>
            <a:r>
              <a:rPr lang="el-GR" b="1" dirty="0">
                <a:latin typeface="Segoe Print" panose="02000600000000000000" pitchFamily="2" charset="0"/>
              </a:rPr>
              <a:t>Η </a:t>
            </a:r>
            <a:r>
              <a:rPr lang="el-GR" b="1" dirty="0" err="1">
                <a:latin typeface="Segoe Print" panose="02000600000000000000" pitchFamily="2" charset="0"/>
              </a:rPr>
              <a:t>Εξοδος</a:t>
            </a:r>
            <a:r>
              <a:rPr lang="el-GR" b="1" dirty="0">
                <a:latin typeface="Segoe Print" panose="02000600000000000000" pitchFamily="2" charset="0"/>
              </a:rPr>
              <a:t> του </a:t>
            </a:r>
            <a:r>
              <a:rPr lang="el-GR" b="1" dirty="0" err="1">
                <a:latin typeface="Segoe Print" panose="02000600000000000000" pitchFamily="2" charset="0"/>
              </a:rPr>
              <a:t>ΜεσολογγΙου</a:t>
            </a:r>
            <a:endParaRPr lang="el-GR" b="1" dirty="0">
              <a:latin typeface="Segoe Print" panose="02000600000000000000" pitchFamily="2" charset="0"/>
            </a:endParaRPr>
          </a:p>
        </p:txBody>
      </p:sp>
      <p:graphicFrame>
        <p:nvGraphicFramePr>
          <p:cNvPr id="5" name="Θέση περιεχομένου 2">
            <a:extLst>
              <a:ext uri="{FF2B5EF4-FFF2-40B4-BE49-F238E27FC236}">
                <a16:creationId xmlns="" xmlns:a16="http://schemas.microsoft.com/office/drawing/2014/main" id="{A807D4C5-523C-4EC7-A374-B60E6C196FB0}"/>
              </a:ext>
            </a:extLst>
          </p:cNvPr>
          <p:cNvGraphicFramePr>
            <a:graphicFrameLocks noGrp="1"/>
          </p:cNvGraphicFramePr>
          <p:nvPr>
            <p:ph idx="1"/>
            <p:extLst>
              <p:ext uri="{D42A27DB-BD31-4B8C-83A1-F6EECF244321}">
                <p14:modId xmlns:p14="http://schemas.microsoft.com/office/powerpoint/2010/main" val="827362086"/>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0459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424937D-315E-46B8-863E-F0D2C432B6A7}"/>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F2B7F1D4-0D53-4DE6-B0B6-77B0B96EBFAB}"/>
              </a:ext>
            </a:extLst>
          </p:cNvPr>
          <p:cNvSpPr>
            <a:spLocks noGrp="1"/>
          </p:cNvSpPr>
          <p:nvPr>
            <p:ph idx="1"/>
          </p:nvPr>
        </p:nvSpPr>
        <p:spPr/>
        <p:txBody>
          <a:bodyPr/>
          <a:lstStyle/>
          <a:p>
            <a:endParaRPr lang="el-GR"/>
          </a:p>
        </p:txBody>
      </p:sp>
      <p:pic>
        <p:nvPicPr>
          <p:cNvPr id="5" name="Εικόνα 4">
            <a:extLst>
              <a:ext uri="{FF2B5EF4-FFF2-40B4-BE49-F238E27FC236}">
                <a16:creationId xmlns="" xmlns:a16="http://schemas.microsoft.com/office/drawing/2014/main" id="{0B21A461-2FD6-4116-99F1-77BCAD32B9B8}"/>
              </a:ext>
            </a:extLst>
          </p:cNvPr>
          <p:cNvPicPr>
            <a:picLocks noChangeAspect="1"/>
          </p:cNvPicPr>
          <p:nvPr/>
        </p:nvPicPr>
        <p:blipFill>
          <a:blip r:embed="rId2"/>
          <a:stretch>
            <a:fillRect/>
          </a:stretch>
        </p:blipFill>
        <p:spPr>
          <a:xfrm>
            <a:off x="2141397" y="425159"/>
            <a:ext cx="7299788" cy="5353850"/>
          </a:xfrm>
          <a:prstGeom prst="rect">
            <a:avLst/>
          </a:prstGeom>
        </p:spPr>
      </p:pic>
    </p:spTree>
    <p:extLst>
      <p:ext uri="{BB962C8B-B14F-4D97-AF65-F5344CB8AC3E}">
        <p14:creationId xmlns:p14="http://schemas.microsoft.com/office/powerpoint/2010/main" val="3178656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9C0365A3-9839-4FC6-BFF6-7115C711FD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 xmlns:a16="http://schemas.microsoft.com/office/drawing/2014/main" id="{3B7D12BE-02C2-4400-9603-9C0A1E1EDB53}"/>
              </a:ext>
            </a:extLst>
          </p:cNvPr>
          <p:cNvSpPr>
            <a:spLocks noGrp="1"/>
          </p:cNvSpPr>
          <p:nvPr>
            <p:ph type="title"/>
          </p:nvPr>
        </p:nvSpPr>
        <p:spPr>
          <a:xfrm>
            <a:off x="643468" y="643467"/>
            <a:ext cx="3415612" cy="5571066"/>
          </a:xfrm>
        </p:spPr>
        <p:txBody>
          <a:bodyPr>
            <a:normAutofit/>
          </a:bodyPr>
          <a:lstStyle/>
          <a:p>
            <a:r>
              <a:rPr lang="el-GR" sz="3500" b="1" dirty="0">
                <a:solidFill>
                  <a:srgbClr val="FFFFFF"/>
                </a:solidFill>
                <a:latin typeface="Segoe Print" panose="02000600000000000000" pitchFamily="2" charset="0"/>
              </a:rPr>
              <a:t>Η </a:t>
            </a:r>
            <a:r>
              <a:rPr lang="el-GR" sz="3500" b="1" dirty="0" err="1">
                <a:solidFill>
                  <a:srgbClr val="FFFFFF"/>
                </a:solidFill>
                <a:latin typeface="Segoe Print" panose="02000600000000000000" pitchFamily="2" charset="0"/>
              </a:rPr>
              <a:t>υποδοχΗ</a:t>
            </a:r>
            <a:r>
              <a:rPr lang="el-GR" sz="3500" b="1" dirty="0">
                <a:solidFill>
                  <a:srgbClr val="FFFFFF"/>
                </a:solidFill>
                <a:latin typeface="Segoe Print" panose="02000600000000000000" pitchFamily="2" charset="0"/>
              </a:rPr>
              <a:t> του </a:t>
            </a:r>
            <a:r>
              <a:rPr lang="el-GR" sz="3500" b="1" dirty="0" err="1">
                <a:solidFill>
                  <a:srgbClr val="FFFFFF"/>
                </a:solidFill>
                <a:latin typeface="Segoe Print" panose="02000600000000000000" pitchFamily="2" charset="0"/>
              </a:rPr>
              <a:t>ΛΟρδου</a:t>
            </a:r>
            <a:r>
              <a:rPr lang="el-GR" sz="3500" b="1" dirty="0">
                <a:solidFill>
                  <a:srgbClr val="FFFFFF"/>
                </a:solidFill>
                <a:latin typeface="Segoe Print" panose="02000600000000000000" pitchFamily="2" charset="0"/>
              </a:rPr>
              <a:t> </a:t>
            </a:r>
            <a:r>
              <a:rPr lang="el-GR" sz="3500" b="1" dirty="0" err="1">
                <a:solidFill>
                  <a:srgbClr val="FFFFFF"/>
                </a:solidFill>
                <a:latin typeface="Segoe Print" panose="02000600000000000000" pitchFamily="2" charset="0"/>
              </a:rPr>
              <a:t>ΒΥρωνα</a:t>
            </a:r>
            <a:r>
              <a:rPr lang="el-GR" sz="3500" b="1" dirty="0">
                <a:solidFill>
                  <a:srgbClr val="FFFFFF"/>
                </a:solidFill>
                <a:latin typeface="Segoe Print" panose="02000600000000000000" pitchFamily="2" charset="0"/>
              </a:rPr>
              <a:t> στο </a:t>
            </a:r>
            <a:r>
              <a:rPr lang="el-GR" sz="3500" b="1" dirty="0" err="1">
                <a:solidFill>
                  <a:srgbClr val="FFFFFF"/>
                </a:solidFill>
                <a:latin typeface="Segoe Print" panose="02000600000000000000" pitchFamily="2" charset="0"/>
              </a:rPr>
              <a:t>ΜεσολΟγγι</a:t>
            </a:r>
            <a:endParaRPr lang="el-GR" sz="3500" b="1" dirty="0">
              <a:solidFill>
                <a:srgbClr val="FFFFFF"/>
              </a:solidFill>
              <a:latin typeface="Segoe Print" panose="02000600000000000000" pitchFamily="2" charset="0"/>
            </a:endParaRPr>
          </a:p>
        </p:txBody>
      </p:sp>
      <p:graphicFrame>
        <p:nvGraphicFramePr>
          <p:cNvPr id="5" name="Θέση περιεχομένου 2">
            <a:extLst>
              <a:ext uri="{FF2B5EF4-FFF2-40B4-BE49-F238E27FC236}">
                <a16:creationId xmlns="" xmlns:a16="http://schemas.microsoft.com/office/drawing/2014/main" id="{688F5383-92C6-40DD-BABE-D5F4C8EEC570}"/>
              </a:ext>
            </a:extLst>
          </p:cNvPr>
          <p:cNvGraphicFramePr>
            <a:graphicFrameLocks noGrp="1"/>
          </p:cNvGraphicFramePr>
          <p:nvPr>
            <p:ph idx="1"/>
            <p:extLst>
              <p:ext uri="{D42A27DB-BD31-4B8C-83A1-F6EECF244321}">
                <p14:modId xmlns:p14="http://schemas.microsoft.com/office/powerpoint/2010/main" val="1689898345"/>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8071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4BBC631-CDCD-4575-AB3C-982031549935}"/>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827464AA-B543-4350-8F87-889E5131BD6E}"/>
              </a:ext>
            </a:extLst>
          </p:cNvPr>
          <p:cNvSpPr>
            <a:spLocks noGrp="1"/>
          </p:cNvSpPr>
          <p:nvPr>
            <p:ph idx="1"/>
          </p:nvPr>
        </p:nvSpPr>
        <p:spPr/>
        <p:txBody>
          <a:bodyPr/>
          <a:lstStyle/>
          <a:p>
            <a:endParaRPr lang="el-GR"/>
          </a:p>
        </p:txBody>
      </p:sp>
      <p:pic>
        <p:nvPicPr>
          <p:cNvPr id="5" name="Εικόνα 4">
            <a:extLst>
              <a:ext uri="{FF2B5EF4-FFF2-40B4-BE49-F238E27FC236}">
                <a16:creationId xmlns="" xmlns:a16="http://schemas.microsoft.com/office/drawing/2014/main" id="{B5346419-24DF-4FDD-8C6F-CB43208384B5}"/>
              </a:ext>
            </a:extLst>
          </p:cNvPr>
          <p:cNvPicPr>
            <a:picLocks noChangeAspect="1"/>
          </p:cNvPicPr>
          <p:nvPr/>
        </p:nvPicPr>
        <p:blipFill>
          <a:blip r:embed="rId2"/>
          <a:stretch>
            <a:fillRect/>
          </a:stretch>
        </p:blipFill>
        <p:spPr>
          <a:xfrm>
            <a:off x="3628631" y="244619"/>
            <a:ext cx="4089698" cy="5589253"/>
          </a:xfrm>
          <a:prstGeom prst="rect">
            <a:avLst/>
          </a:prstGeom>
        </p:spPr>
      </p:pic>
    </p:spTree>
    <p:extLst>
      <p:ext uri="{BB962C8B-B14F-4D97-AF65-F5344CB8AC3E}">
        <p14:creationId xmlns:p14="http://schemas.microsoft.com/office/powerpoint/2010/main" val="6902606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DAA7C513-277B-4325-9779-116946C0D3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4632" y="484632"/>
            <a:ext cx="11207835" cy="3511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A20F6923-DC2F-4143-ACA0-519D0FE6C7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4632" y="4150596"/>
            <a:ext cx="3248522" cy="2219668"/>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8319B32C-704E-4A0B-BD7B-186B70511A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897745" y="4150596"/>
            <a:ext cx="7794722" cy="22196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 xmlns:a16="http://schemas.microsoft.com/office/drawing/2014/main" id="{2EB70599-3E4D-45E7-A78B-7AA922D353E4}"/>
              </a:ext>
            </a:extLst>
          </p:cNvPr>
          <p:cNvSpPr>
            <a:spLocks noGrp="1"/>
          </p:cNvSpPr>
          <p:nvPr>
            <p:ph type="title"/>
          </p:nvPr>
        </p:nvSpPr>
        <p:spPr>
          <a:xfrm>
            <a:off x="4178301" y="4391025"/>
            <a:ext cx="7192110" cy="1738808"/>
          </a:xfrm>
        </p:spPr>
        <p:txBody>
          <a:bodyPr>
            <a:normAutofit/>
          </a:bodyPr>
          <a:lstStyle/>
          <a:p>
            <a:r>
              <a:rPr lang="el-GR" sz="3100" b="1" dirty="0">
                <a:solidFill>
                  <a:srgbClr val="FFFFFF"/>
                </a:solidFill>
                <a:latin typeface="Segoe Print" panose="02000600000000000000" pitchFamily="2" charset="0"/>
              </a:rPr>
              <a:t>Ο </a:t>
            </a:r>
            <a:r>
              <a:rPr lang="el-GR" sz="3100" b="1" dirty="0" err="1">
                <a:solidFill>
                  <a:srgbClr val="FFFFFF"/>
                </a:solidFill>
                <a:latin typeface="Segoe Print" panose="02000600000000000000" pitchFamily="2" charset="0"/>
              </a:rPr>
              <a:t>Παλαιων</a:t>
            </a:r>
            <a:r>
              <a:rPr lang="el-GR" sz="3100" b="1" dirty="0">
                <a:solidFill>
                  <a:srgbClr val="FFFFFF"/>
                </a:solidFill>
                <a:latin typeface="Segoe Print" panose="02000600000000000000" pitchFamily="2" charset="0"/>
              </a:rPr>
              <a:t> </a:t>
            </a:r>
            <a:r>
              <a:rPr lang="el-GR" sz="3100" b="1" dirty="0" err="1">
                <a:solidFill>
                  <a:srgbClr val="FFFFFF"/>
                </a:solidFill>
                <a:latin typeface="Segoe Print" panose="02000600000000000000" pitchFamily="2" charset="0"/>
              </a:rPr>
              <a:t>Πατρων</a:t>
            </a:r>
            <a:r>
              <a:rPr lang="el-GR" sz="3100" b="1" dirty="0">
                <a:solidFill>
                  <a:srgbClr val="FFFFFF"/>
                </a:solidFill>
                <a:latin typeface="Segoe Print" panose="02000600000000000000" pitchFamily="2" charset="0"/>
              </a:rPr>
              <a:t> </a:t>
            </a:r>
            <a:r>
              <a:rPr lang="el-GR" sz="3100" b="1" dirty="0" err="1">
                <a:solidFill>
                  <a:srgbClr val="FFFFFF"/>
                </a:solidFill>
                <a:latin typeface="Segoe Print" panose="02000600000000000000" pitchFamily="2" charset="0"/>
              </a:rPr>
              <a:t>Γερμανος</a:t>
            </a:r>
            <a:r>
              <a:rPr lang="el-GR" sz="3100" b="1" dirty="0">
                <a:solidFill>
                  <a:srgbClr val="FFFFFF"/>
                </a:solidFill>
                <a:latin typeface="Segoe Print" panose="02000600000000000000" pitchFamily="2" charset="0"/>
              </a:rPr>
              <a:t> </a:t>
            </a:r>
            <a:r>
              <a:rPr lang="el-GR" sz="3100" b="1" dirty="0" err="1">
                <a:solidFill>
                  <a:srgbClr val="FFFFFF"/>
                </a:solidFill>
                <a:latin typeface="Segoe Print" panose="02000600000000000000" pitchFamily="2" charset="0"/>
              </a:rPr>
              <a:t>ευλογει</a:t>
            </a:r>
            <a:r>
              <a:rPr lang="el-GR" sz="3100" b="1" dirty="0">
                <a:solidFill>
                  <a:srgbClr val="FFFFFF"/>
                </a:solidFill>
                <a:latin typeface="Segoe Print" panose="02000600000000000000" pitchFamily="2" charset="0"/>
              </a:rPr>
              <a:t> τη </a:t>
            </a:r>
            <a:r>
              <a:rPr lang="el-GR" sz="3100" b="1" dirty="0" err="1">
                <a:solidFill>
                  <a:srgbClr val="FFFFFF"/>
                </a:solidFill>
                <a:latin typeface="Segoe Print" panose="02000600000000000000" pitchFamily="2" charset="0"/>
              </a:rPr>
              <a:t>σημαια</a:t>
            </a:r>
            <a:r>
              <a:rPr lang="el-GR" sz="3100" b="1" dirty="0">
                <a:solidFill>
                  <a:srgbClr val="FFFFFF"/>
                </a:solidFill>
                <a:latin typeface="Segoe Print" panose="02000600000000000000" pitchFamily="2" charset="0"/>
              </a:rPr>
              <a:t> της </a:t>
            </a:r>
            <a:r>
              <a:rPr lang="el-GR" sz="3100" b="1" dirty="0" err="1">
                <a:solidFill>
                  <a:srgbClr val="FFFFFF"/>
                </a:solidFill>
                <a:latin typeface="Segoe Print" panose="02000600000000000000" pitchFamily="2" charset="0"/>
              </a:rPr>
              <a:t>Επαναστασης</a:t>
            </a:r>
            <a:endParaRPr lang="el-GR" sz="3100" b="1" dirty="0">
              <a:solidFill>
                <a:srgbClr val="FFFFFF"/>
              </a:solidFill>
              <a:latin typeface="Segoe Print" panose="02000600000000000000" pitchFamily="2" charset="0"/>
            </a:endParaRPr>
          </a:p>
        </p:txBody>
      </p:sp>
      <p:sp>
        <p:nvSpPr>
          <p:cNvPr id="3" name="Θέση περιεχομένου 2">
            <a:extLst>
              <a:ext uri="{FF2B5EF4-FFF2-40B4-BE49-F238E27FC236}">
                <a16:creationId xmlns="" xmlns:a16="http://schemas.microsoft.com/office/drawing/2014/main" id="{F4CCB011-DCFC-459C-AFAF-F6C1CAC550A4}"/>
              </a:ext>
            </a:extLst>
          </p:cNvPr>
          <p:cNvSpPr>
            <a:spLocks noGrp="1"/>
          </p:cNvSpPr>
          <p:nvPr>
            <p:ph idx="1"/>
          </p:nvPr>
        </p:nvSpPr>
        <p:spPr>
          <a:xfrm>
            <a:off x="1149265" y="966217"/>
            <a:ext cx="9920901" cy="2545732"/>
          </a:xfrm>
        </p:spPr>
        <p:txBody>
          <a:bodyPr anchor="ctr">
            <a:normAutofit/>
          </a:bodyPr>
          <a:lstStyle/>
          <a:p>
            <a:endParaRPr lang="el-GR" b="0" i="0" u="none" strike="noStrike" baseline="0">
              <a:latin typeface="Calibri" panose="020F0502020204030204" pitchFamily="34" charset="0"/>
            </a:endParaRPr>
          </a:p>
          <a:p>
            <a:pPr marL="0" indent="0">
              <a:buNone/>
            </a:pPr>
            <a:endParaRPr lang="el-GR" b="0" i="1" u="none" strike="noStrike" baseline="0">
              <a:latin typeface="Calibri" panose="020F0502020204030204" pitchFamily="34" charset="0"/>
            </a:endParaRPr>
          </a:p>
          <a:p>
            <a:pPr marL="0" indent="0">
              <a:buNone/>
            </a:pPr>
            <a:r>
              <a:rPr lang="el-GR">
                <a:latin typeface="Comic Sans MS" panose="030F0702030302020204" pitchFamily="66" charset="0"/>
              </a:rPr>
              <a:t>Θεόδωρος Βρυζάκης, 1865 </a:t>
            </a:r>
          </a:p>
          <a:p>
            <a:pPr marL="0" indent="0">
              <a:buNone/>
            </a:pPr>
            <a:r>
              <a:rPr lang="el-GR">
                <a:latin typeface="Comic Sans MS" panose="030F0702030302020204" pitchFamily="66" charset="0"/>
              </a:rPr>
              <a:t>Λάδι σε μουσαμά, 164 x 126 εκ. Δωρεά Πανεπιστημίου</a:t>
            </a:r>
          </a:p>
        </p:txBody>
      </p:sp>
    </p:spTree>
    <p:extLst>
      <p:ext uri="{BB962C8B-B14F-4D97-AF65-F5344CB8AC3E}">
        <p14:creationId xmlns:p14="http://schemas.microsoft.com/office/powerpoint/2010/main" val="1982867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77C1EC83-7B96-4A27-A002-EF1CE67B1EEF}"/>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7B0456E3-CF7F-445C-95AA-AF55DB8027AA}"/>
              </a:ext>
            </a:extLst>
          </p:cNvPr>
          <p:cNvSpPr>
            <a:spLocks noGrp="1"/>
          </p:cNvSpPr>
          <p:nvPr>
            <p:ph idx="1"/>
          </p:nvPr>
        </p:nvSpPr>
        <p:spPr/>
        <p:txBody>
          <a:bodyPr/>
          <a:lstStyle/>
          <a:p>
            <a:endParaRPr lang="el-GR"/>
          </a:p>
        </p:txBody>
      </p:sp>
      <p:pic>
        <p:nvPicPr>
          <p:cNvPr id="5" name="Εικόνα 4">
            <a:extLst>
              <a:ext uri="{FF2B5EF4-FFF2-40B4-BE49-F238E27FC236}">
                <a16:creationId xmlns="" xmlns:a16="http://schemas.microsoft.com/office/drawing/2014/main" id="{8D56F48F-AF15-45CE-BD93-21FD368BED49}"/>
              </a:ext>
            </a:extLst>
          </p:cNvPr>
          <p:cNvPicPr>
            <a:picLocks noChangeAspect="1"/>
          </p:cNvPicPr>
          <p:nvPr/>
        </p:nvPicPr>
        <p:blipFill>
          <a:blip r:embed="rId2"/>
          <a:stretch>
            <a:fillRect/>
          </a:stretch>
        </p:blipFill>
        <p:spPr>
          <a:xfrm>
            <a:off x="2126549" y="590147"/>
            <a:ext cx="7483707" cy="5362598"/>
          </a:xfrm>
          <a:prstGeom prst="rect">
            <a:avLst/>
          </a:prstGeom>
        </p:spPr>
      </p:pic>
    </p:spTree>
    <p:extLst>
      <p:ext uri="{BB962C8B-B14F-4D97-AF65-F5344CB8AC3E}">
        <p14:creationId xmlns:p14="http://schemas.microsoft.com/office/powerpoint/2010/main" val="3787534744"/>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2BF2ABC8-4FD6-4B60-92A7-BB3BEE3C1A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 xmlns:a16="http://schemas.microsoft.com/office/drawing/2014/main" id="{B74B7450-25DF-4647-B486-EC4C006E39A6}"/>
              </a:ext>
            </a:extLst>
          </p:cNvPr>
          <p:cNvSpPr>
            <a:spLocks noGrp="1"/>
          </p:cNvSpPr>
          <p:nvPr>
            <p:ph type="title"/>
          </p:nvPr>
        </p:nvSpPr>
        <p:spPr>
          <a:xfrm>
            <a:off x="1024128" y="585216"/>
            <a:ext cx="8018272" cy="1499616"/>
          </a:xfrm>
        </p:spPr>
        <p:txBody>
          <a:bodyPr>
            <a:normAutofit/>
          </a:bodyPr>
          <a:lstStyle/>
          <a:p>
            <a:r>
              <a:rPr lang="el-GR" sz="3500" b="1" cap="all" spc="100">
                <a:latin typeface="Segoe Print" panose="02000600000000000000" pitchFamily="2" charset="0"/>
                <a:ea typeface="+mj-ea"/>
                <a:cs typeface="+mj-cs"/>
              </a:rPr>
              <a:t>Το </a:t>
            </a:r>
            <a:r>
              <a:rPr lang="el-GR" sz="3500" b="1" cap="all" spc="100" err="1">
                <a:latin typeface="Segoe Print" panose="02000600000000000000" pitchFamily="2" charset="0"/>
                <a:ea typeface="+mj-ea"/>
                <a:cs typeface="+mj-cs"/>
              </a:rPr>
              <a:t>στρατοπεδο</a:t>
            </a:r>
            <a:r>
              <a:rPr lang="el-GR" sz="3500" b="1" cap="all" spc="100">
                <a:latin typeface="Segoe Print" panose="02000600000000000000" pitchFamily="2" charset="0"/>
                <a:ea typeface="+mj-ea"/>
                <a:cs typeface="+mj-cs"/>
              </a:rPr>
              <a:t> του </a:t>
            </a:r>
            <a:r>
              <a:rPr lang="el-GR" sz="3500" b="1" cap="all" spc="100" err="1">
                <a:latin typeface="Segoe Print" panose="02000600000000000000" pitchFamily="2" charset="0"/>
                <a:ea typeface="+mj-ea"/>
                <a:cs typeface="+mj-cs"/>
              </a:rPr>
              <a:t>Καραϊσκακη</a:t>
            </a:r>
            <a:r>
              <a:rPr lang="el-GR" sz="3500" b="1" cap="all" spc="100">
                <a:latin typeface="Segoe Print" panose="02000600000000000000" pitchFamily="2" charset="0"/>
                <a:ea typeface="+mj-ea"/>
                <a:cs typeface="+mj-cs"/>
              </a:rPr>
              <a:t> στην </a:t>
            </a:r>
            <a:r>
              <a:rPr lang="el-GR" sz="3500" b="1" cap="all" spc="100" err="1">
                <a:latin typeface="Segoe Print" panose="02000600000000000000" pitchFamily="2" charset="0"/>
                <a:ea typeface="+mj-ea"/>
                <a:cs typeface="+mj-cs"/>
              </a:rPr>
              <a:t>Καστελα</a:t>
            </a:r>
            <a:endParaRPr lang="el-GR" sz="3500"/>
          </a:p>
        </p:txBody>
      </p:sp>
      <p:cxnSp>
        <p:nvCxnSpPr>
          <p:cNvPr id="10" name="Straight Connector 9">
            <a:extLst>
              <a:ext uri="{FF2B5EF4-FFF2-40B4-BE49-F238E27FC236}">
                <a16:creationId xmlns="" xmlns:a16="http://schemas.microsoft.com/office/drawing/2014/main" id="{DCD479D3-536C-4161-A6F8-813D30719BF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 xmlns:a16="http://schemas.microsoft.com/office/drawing/2014/main" id="{E576B382-A5ED-4AFC-948E-5D38EA4FFF26}"/>
              </a:ext>
            </a:extLst>
          </p:cNvPr>
          <p:cNvSpPr>
            <a:spLocks noGrp="1"/>
          </p:cNvSpPr>
          <p:nvPr>
            <p:ph idx="1"/>
          </p:nvPr>
        </p:nvSpPr>
        <p:spPr>
          <a:xfrm>
            <a:off x="1024128" y="2286000"/>
            <a:ext cx="8018271" cy="4023360"/>
          </a:xfrm>
        </p:spPr>
        <p:txBody>
          <a:bodyPr>
            <a:normAutofit/>
          </a:bodyPr>
          <a:lstStyle/>
          <a:p>
            <a:pPr marL="0" indent="0">
              <a:buNone/>
            </a:pPr>
            <a:endParaRPr lang="el-GR" dirty="0"/>
          </a:p>
          <a:p>
            <a:pPr marL="0" indent="0">
              <a:buNone/>
            </a:pPr>
            <a:endParaRPr lang="el-GR" dirty="0"/>
          </a:p>
          <a:p>
            <a:pPr marL="0" indent="0">
              <a:buNone/>
            </a:pPr>
            <a:r>
              <a:rPr lang="el-GR" dirty="0">
                <a:latin typeface="Comic Sans MS" panose="030F0702030302020204" pitchFamily="66" charset="0"/>
              </a:rPr>
              <a:t>Θεόδωρος Βρυζάκης </a:t>
            </a:r>
          </a:p>
          <a:p>
            <a:pPr marL="0" indent="0">
              <a:buNone/>
            </a:pPr>
            <a:r>
              <a:rPr lang="el-GR" dirty="0">
                <a:latin typeface="Comic Sans MS" panose="030F0702030302020204" pitchFamily="66" charset="0"/>
              </a:rPr>
              <a:t>Λάδι σε μουσαμά 145x178 εκ. Αθήνα, Εθνική Πινακοθήκη-Μουσείο Αλεξάνδρου </a:t>
            </a:r>
            <a:r>
              <a:rPr lang="el-GR" dirty="0" err="1">
                <a:latin typeface="Comic Sans MS" panose="030F0702030302020204" pitchFamily="66" charset="0"/>
              </a:rPr>
              <a:t>Σούτζου</a:t>
            </a:r>
            <a:endParaRPr lang="el-GR" dirty="0">
              <a:latin typeface="Comic Sans MS" panose="030F0702030302020204" pitchFamily="66" charset="0"/>
            </a:endParaRPr>
          </a:p>
        </p:txBody>
      </p:sp>
      <p:sp>
        <p:nvSpPr>
          <p:cNvPr id="12" name="Rectangle 11">
            <a:extLst>
              <a:ext uri="{FF2B5EF4-FFF2-40B4-BE49-F238E27FC236}">
                <a16:creationId xmlns="" xmlns:a16="http://schemas.microsoft.com/office/drawing/2014/main" id="{77D7B666-D5E6-48CE-B26A-FB5E5C34AF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 xmlns:a16="http://schemas.microsoft.com/office/drawing/2014/main" id="{F6EE670A-A41A-44AD-BC1C-2090365EB5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8771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a:bodyPr>
          <a:lstStyle/>
          <a:p>
            <a:r>
              <a:rPr lang="el-GR" dirty="0"/>
              <a:t>Στην ιστορική ζωγραφική του 1821 παρατηρείται η διερεύνηση της ψυχολογίας της πίστης, η οποία μεταβιβάζεται από το θείο στην πατρίδα και </a:t>
            </a:r>
            <a:r>
              <a:rPr lang="el-GR" dirty="0" err="1"/>
              <a:t>ιδεολογικοποιεί</a:t>
            </a:r>
            <a:r>
              <a:rPr lang="el-GR" dirty="0"/>
              <a:t> τα ιστορικά γεγονότα ώστε να υπερτονίζεται η «ισχύς των συλλογικών αυταπατών» (Ζιάκας 1993: 66-68). </a:t>
            </a:r>
            <a:r>
              <a:rPr lang="el-GR" dirty="0" smtClean="0"/>
              <a:t>Έτσι </a:t>
            </a:r>
            <a:r>
              <a:rPr lang="el-GR" dirty="0"/>
              <a:t>προβάλλεται η ανάγκη διατήρησης της εθνικής ευταξίας, την οποία ορίζουν αφενός το αίσθημα της τιμής, της φυλετικής καθαρότητας, της εθνικής ομαδοποίησης και αφετέρου τα αισθήματα της αντιπαλότητας, της εχθρότητας, της άμυνας, των διπολικών, δυαδικών σχέσεων και συναισθημάτων. </a:t>
            </a:r>
            <a:endParaRPr lang="el-GR" dirty="0" smtClean="0"/>
          </a:p>
          <a:p>
            <a:r>
              <a:rPr lang="el-GR" dirty="0" smtClean="0"/>
              <a:t>Η </a:t>
            </a:r>
            <a:r>
              <a:rPr lang="el-GR" dirty="0"/>
              <a:t>σημειωτική προσφέρει ένα εννοιολογικό και μεθοδολογικό πεδίο, τους όρους για μια πρακτική διερεύνηση στο χώρο των ιδεολογικών μαθημάτων, της ιστορίας και των θρησκευτικών, όπως αυτά έχουν καθιερωθεί στη συνείδηση των μαθητών και των διδασκόντων. </a:t>
            </a:r>
          </a:p>
        </p:txBody>
      </p:sp>
    </p:spTree>
    <p:extLst>
      <p:ext uri="{BB962C8B-B14F-4D97-AF65-F5344CB8AC3E}">
        <p14:creationId xmlns:p14="http://schemas.microsoft.com/office/powerpoint/2010/main" val="1566026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701AFD38-9F4D-4149-B6B5-C9CF83FDDAC1}"/>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341CEEA2-537F-4C27-8516-E979BE97613F}"/>
              </a:ext>
            </a:extLst>
          </p:cNvPr>
          <p:cNvSpPr>
            <a:spLocks noGrp="1"/>
          </p:cNvSpPr>
          <p:nvPr>
            <p:ph idx="1"/>
          </p:nvPr>
        </p:nvSpPr>
        <p:spPr/>
        <p:txBody>
          <a:bodyPr/>
          <a:lstStyle/>
          <a:p>
            <a:endParaRPr lang="el-GR"/>
          </a:p>
        </p:txBody>
      </p:sp>
      <p:pic>
        <p:nvPicPr>
          <p:cNvPr id="5" name="Εικόνα 4">
            <a:extLst>
              <a:ext uri="{FF2B5EF4-FFF2-40B4-BE49-F238E27FC236}">
                <a16:creationId xmlns="" xmlns:a16="http://schemas.microsoft.com/office/drawing/2014/main" id="{58C361F8-2222-4740-8A83-545C28C11824}"/>
              </a:ext>
            </a:extLst>
          </p:cNvPr>
          <p:cNvPicPr>
            <a:picLocks noChangeAspect="1"/>
          </p:cNvPicPr>
          <p:nvPr/>
        </p:nvPicPr>
        <p:blipFill>
          <a:blip r:embed="rId2"/>
          <a:stretch>
            <a:fillRect/>
          </a:stretch>
        </p:blipFill>
        <p:spPr>
          <a:xfrm>
            <a:off x="2717136" y="365125"/>
            <a:ext cx="5815729" cy="5596763"/>
          </a:xfrm>
          <a:prstGeom prst="rect">
            <a:avLst/>
          </a:prstGeom>
        </p:spPr>
      </p:pic>
    </p:spTree>
    <p:extLst>
      <p:ext uri="{BB962C8B-B14F-4D97-AF65-F5344CB8AC3E}">
        <p14:creationId xmlns:p14="http://schemas.microsoft.com/office/powerpoint/2010/main" val="374871498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3FA24C6F-EF7B-46E5-ACF2-2046725D9662}"/>
              </a:ext>
            </a:extLst>
          </p:cNvPr>
          <p:cNvSpPr>
            <a:spLocks noGrp="1"/>
          </p:cNvSpPr>
          <p:nvPr>
            <p:ph type="title"/>
          </p:nvPr>
        </p:nvSpPr>
        <p:spPr/>
        <p:txBody>
          <a:bodyPr>
            <a:normAutofit fontScale="90000"/>
          </a:bodyPr>
          <a:lstStyle/>
          <a:p>
            <a:pPr algn="ctr"/>
            <a:r>
              <a:rPr lang="el-GR" sz="4900" b="1" dirty="0">
                <a:latin typeface="Segoe Print" panose="02000600000000000000" pitchFamily="2" charset="0"/>
              </a:rPr>
              <a:t>Ο </a:t>
            </a:r>
            <a:r>
              <a:rPr lang="el-GR" sz="4900" b="1" dirty="0" err="1">
                <a:latin typeface="Segoe Print" panose="02000600000000000000" pitchFamily="2" charset="0"/>
              </a:rPr>
              <a:t>ΓεΩργιος</a:t>
            </a:r>
            <a:r>
              <a:rPr lang="el-GR" sz="4900" b="1" dirty="0">
                <a:latin typeface="Segoe Print" panose="02000600000000000000" pitchFamily="2" charset="0"/>
              </a:rPr>
              <a:t> </a:t>
            </a:r>
            <a:r>
              <a:rPr lang="el-GR" sz="4900" b="1" dirty="0" err="1">
                <a:latin typeface="Segoe Print" panose="02000600000000000000" pitchFamily="2" charset="0"/>
              </a:rPr>
              <a:t>ΚαραϊσκΑκης</a:t>
            </a:r>
            <a:r>
              <a:rPr lang="el-GR" sz="4900" b="1" dirty="0">
                <a:latin typeface="Segoe Print" panose="02000600000000000000" pitchFamily="2" charset="0"/>
              </a:rPr>
              <a:t> </a:t>
            </a:r>
            <a:r>
              <a:rPr lang="el-GR" sz="4900" b="1" dirty="0" err="1">
                <a:latin typeface="Segoe Print" panose="02000600000000000000" pitchFamily="2" charset="0"/>
              </a:rPr>
              <a:t>ορμΑ</a:t>
            </a:r>
            <a:r>
              <a:rPr lang="el-GR" sz="4900" b="1" dirty="0">
                <a:latin typeface="Segoe Print" panose="02000600000000000000" pitchFamily="2" charset="0"/>
              </a:rPr>
              <a:t> </a:t>
            </a:r>
            <a:r>
              <a:rPr lang="el-GR" sz="4900" b="1" dirty="0" err="1">
                <a:latin typeface="Segoe Print" panose="02000600000000000000" pitchFamily="2" charset="0"/>
              </a:rPr>
              <a:t>Εφιππος</a:t>
            </a:r>
            <a:r>
              <a:rPr lang="el-GR" sz="4900" b="1" dirty="0">
                <a:latin typeface="Segoe Print" panose="02000600000000000000" pitchFamily="2" charset="0"/>
              </a:rPr>
              <a:t> προς την </a:t>
            </a:r>
            <a:r>
              <a:rPr lang="el-GR" sz="4900" b="1" dirty="0" err="1">
                <a:latin typeface="Segoe Print" panose="02000600000000000000" pitchFamily="2" charset="0"/>
              </a:rPr>
              <a:t>ΑκρΟπολη</a:t>
            </a:r>
            <a:endParaRPr lang="el-GR" sz="4900" b="1" dirty="0">
              <a:latin typeface="Segoe Print" panose="02000600000000000000" pitchFamily="2" charset="0"/>
            </a:endParaRPr>
          </a:p>
        </p:txBody>
      </p:sp>
      <p:sp>
        <p:nvSpPr>
          <p:cNvPr id="3" name="Θέση περιεχομένου 2">
            <a:extLst>
              <a:ext uri="{FF2B5EF4-FFF2-40B4-BE49-F238E27FC236}">
                <a16:creationId xmlns="" xmlns:a16="http://schemas.microsoft.com/office/drawing/2014/main" id="{4997028B-8119-490B-8E60-6B2334D9CE03}"/>
              </a:ext>
            </a:extLst>
          </p:cNvPr>
          <p:cNvSpPr>
            <a:spLocks noGrp="1"/>
          </p:cNvSpPr>
          <p:nvPr>
            <p:ph idx="1"/>
          </p:nvPr>
        </p:nvSpPr>
        <p:spPr/>
        <p:txBody>
          <a:bodyPr/>
          <a:lstStyle/>
          <a:p>
            <a:pPr marL="0" indent="0">
              <a:buNone/>
            </a:pPr>
            <a:endParaRPr lang="el-GR" dirty="0"/>
          </a:p>
          <a:p>
            <a:pPr marL="0" indent="0" algn="l">
              <a:buNone/>
            </a:pPr>
            <a:endParaRPr lang="el-GR" sz="1800" dirty="0">
              <a:solidFill>
                <a:srgbClr val="000000"/>
              </a:solidFill>
              <a:latin typeface="Calibri" panose="020F0502020204030204" pitchFamily="34" charset="0"/>
            </a:endParaRPr>
          </a:p>
          <a:p>
            <a:pPr marL="0" indent="0" algn="l">
              <a:buNone/>
            </a:pPr>
            <a:r>
              <a:rPr lang="el-GR" sz="2500" dirty="0">
                <a:latin typeface="Comic Sans MS" panose="030F0702030302020204" pitchFamily="66" charset="0"/>
              </a:rPr>
              <a:t>Γεώργιος Μαργαρίτης, 1844 </a:t>
            </a:r>
          </a:p>
          <a:p>
            <a:pPr marL="0" indent="0">
              <a:buNone/>
            </a:pPr>
            <a:r>
              <a:rPr lang="el-GR" sz="2500" dirty="0">
                <a:latin typeface="Comic Sans MS" panose="030F0702030302020204" pitchFamily="66" charset="0"/>
              </a:rPr>
              <a:t>Λάδι σε μουσαμά , 94 x 117 εκ. Συλλογή Ιδρύματος Ε. Κουτλίδη</a:t>
            </a:r>
          </a:p>
        </p:txBody>
      </p:sp>
    </p:spTree>
    <p:extLst>
      <p:ext uri="{BB962C8B-B14F-4D97-AF65-F5344CB8AC3E}">
        <p14:creationId xmlns:p14="http://schemas.microsoft.com/office/powerpoint/2010/main" val="2629040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FEDCC77B-96CE-4FA0-89AA-0BD935380312}"/>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DC6088F4-0158-45A3-8D37-A6E634490BF7}"/>
              </a:ext>
            </a:extLst>
          </p:cNvPr>
          <p:cNvSpPr>
            <a:spLocks noGrp="1"/>
          </p:cNvSpPr>
          <p:nvPr>
            <p:ph idx="1"/>
          </p:nvPr>
        </p:nvSpPr>
        <p:spPr/>
        <p:txBody>
          <a:bodyPr/>
          <a:lstStyle/>
          <a:p>
            <a:endParaRPr lang="el-GR"/>
          </a:p>
        </p:txBody>
      </p:sp>
      <p:pic>
        <p:nvPicPr>
          <p:cNvPr id="5" name="Εικόνα 4">
            <a:extLst>
              <a:ext uri="{FF2B5EF4-FFF2-40B4-BE49-F238E27FC236}">
                <a16:creationId xmlns="" xmlns:a16="http://schemas.microsoft.com/office/drawing/2014/main" id="{6EFC91DD-0412-4D12-BD7E-4EC167EC0433}"/>
              </a:ext>
            </a:extLst>
          </p:cNvPr>
          <p:cNvPicPr>
            <a:picLocks noChangeAspect="1"/>
          </p:cNvPicPr>
          <p:nvPr/>
        </p:nvPicPr>
        <p:blipFill>
          <a:blip r:embed="rId2"/>
          <a:stretch>
            <a:fillRect/>
          </a:stretch>
        </p:blipFill>
        <p:spPr>
          <a:xfrm>
            <a:off x="3435460" y="465741"/>
            <a:ext cx="4583991" cy="5413852"/>
          </a:xfrm>
          <a:prstGeom prst="rect">
            <a:avLst/>
          </a:prstGeom>
        </p:spPr>
      </p:pic>
    </p:spTree>
    <p:extLst>
      <p:ext uri="{BB962C8B-B14F-4D97-AF65-F5344CB8AC3E}">
        <p14:creationId xmlns:p14="http://schemas.microsoft.com/office/powerpoint/2010/main" val="384613822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9C0365A3-9839-4FC6-BFF6-7115C711FD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 xmlns:a16="http://schemas.microsoft.com/office/drawing/2014/main" id="{64552B44-D9E5-45C2-B7F5-F0E7CC17C94F}"/>
              </a:ext>
            </a:extLst>
          </p:cNvPr>
          <p:cNvSpPr>
            <a:spLocks noGrp="1"/>
          </p:cNvSpPr>
          <p:nvPr>
            <p:ph type="title"/>
          </p:nvPr>
        </p:nvSpPr>
        <p:spPr>
          <a:xfrm>
            <a:off x="643468" y="643467"/>
            <a:ext cx="3415612" cy="5571066"/>
          </a:xfrm>
        </p:spPr>
        <p:txBody>
          <a:bodyPr>
            <a:normAutofit/>
          </a:bodyPr>
          <a:lstStyle/>
          <a:p>
            <a:pPr algn="ctr"/>
            <a:r>
              <a:rPr lang="el-GR" sz="4300" b="0" i="0" u="none" strike="noStrike" baseline="0" dirty="0">
                <a:solidFill>
                  <a:srgbClr val="FFFFFF"/>
                </a:solidFill>
                <a:latin typeface="Calibri" panose="020F0502020204030204" pitchFamily="34" charset="0"/>
              </a:rPr>
              <a:t/>
            </a:r>
            <a:br>
              <a:rPr lang="el-GR" sz="4300" b="0" i="0" u="none" strike="noStrike" baseline="0" dirty="0">
                <a:solidFill>
                  <a:srgbClr val="FFFFFF"/>
                </a:solidFill>
                <a:latin typeface="Calibri" panose="020F0502020204030204" pitchFamily="34" charset="0"/>
              </a:rPr>
            </a:br>
            <a:r>
              <a:rPr lang="el-GR" sz="4300" b="1" dirty="0">
                <a:solidFill>
                  <a:srgbClr val="FFFFFF"/>
                </a:solidFill>
                <a:latin typeface="Segoe Print" panose="02000600000000000000" pitchFamily="2" charset="0"/>
              </a:rPr>
              <a:t>Ο </a:t>
            </a:r>
            <a:r>
              <a:rPr lang="el-GR" sz="4300" b="1" dirty="0" err="1">
                <a:solidFill>
                  <a:srgbClr val="FFFFFF"/>
                </a:solidFill>
                <a:latin typeface="Segoe Print" panose="02000600000000000000" pitchFamily="2" charset="0"/>
              </a:rPr>
              <a:t>καπετΑν</a:t>
            </a:r>
            <a:r>
              <a:rPr lang="el-GR" sz="4300" b="1" dirty="0">
                <a:solidFill>
                  <a:srgbClr val="FFFFFF"/>
                </a:solidFill>
                <a:latin typeface="Segoe Print" panose="02000600000000000000" pitchFamily="2" charset="0"/>
              </a:rPr>
              <a:t> </a:t>
            </a:r>
            <a:r>
              <a:rPr lang="el-GR" sz="4300" b="1" dirty="0" err="1">
                <a:solidFill>
                  <a:srgbClr val="FFFFFF"/>
                </a:solidFill>
                <a:latin typeface="Segoe Print" panose="02000600000000000000" pitchFamily="2" charset="0"/>
              </a:rPr>
              <a:t>ΓκοΥρας</a:t>
            </a:r>
            <a:r>
              <a:rPr lang="el-GR" sz="4300" b="1" dirty="0">
                <a:solidFill>
                  <a:srgbClr val="FFFFFF"/>
                </a:solidFill>
                <a:latin typeface="Segoe Print" panose="02000600000000000000" pitchFamily="2" charset="0"/>
              </a:rPr>
              <a:t> </a:t>
            </a:r>
          </a:p>
        </p:txBody>
      </p:sp>
      <p:graphicFrame>
        <p:nvGraphicFramePr>
          <p:cNvPr id="5" name="Θέση περιεχομένου 2">
            <a:extLst>
              <a:ext uri="{FF2B5EF4-FFF2-40B4-BE49-F238E27FC236}">
                <a16:creationId xmlns="" xmlns:a16="http://schemas.microsoft.com/office/drawing/2014/main" id="{1F65C710-FD88-4575-8ADB-CC7787120B0D}"/>
              </a:ext>
            </a:extLst>
          </p:cNvPr>
          <p:cNvGraphicFramePr>
            <a:graphicFrameLocks noGrp="1"/>
          </p:cNvGraphicFramePr>
          <p:nvPr>
            <p:ph idx="1"/>
            <p:extLst>
              <p:ext uri="{D42A27DB-BD31-4B8C-83A1-F6EECF244321}">
                <p14:modId xmlns:p14="http://schemas.microsoft.com/office/powerpoint/2010/main" val="2494616543"/>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958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B08AB56-1497-4ABA-A2AF-A91737A2F611}"/>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854EE5F8-CDDF-4E50-9DBB-054539C44630}"/>
              </a:ext>
            </a:extLst>
          </p:cNvPr>
          <p:cNvSpPr>
            <a:spLocks noGrp="1"/>
          </p:cNvSpPr>
          <p:nvPr>
            <p:ph idx="1"/>
          </p:nvPr>
        </p:nvSpPr>
        <p:spPr/>
        <p:txBody>
          <a:bodyPr/>
          <a:lstStyle/>
          <a:p>
            <a:endParaRPr lang="el-GR"/>
          </a:p>
        </p:txBody>
      </p:sp>
      <p:pic>
        <p:nvPicPr>
          <p:cNvPr id="5" name="Εικόνα 4">
            <a:extLst>
              <a:ext uri="{FF2B5EF4-FFF2-40B4-BE49-F238E27FC236}">
                <a16:creationId xmlns="" xmlns:a16="http://schemas.microsoft.com/office/drawing/2014/main" id="{31056E9A-28E1-46F4-AEE2-AA4C27B0897B}"/>
              </a:ext>
            </a:extLst>
          </p:cNvPr>
          <p:cNvPicPr>
            <a:picLocks noChangeAspect="1"/>
          </p:cNvPicPr>
          <p:nvPr/>
        </p:nvPicPr>
        <p:blipFill>
          <a:blip r:embed="rId2"/>
          <a:stretch>
            <a:fillRect/>
          </a:stretch>
        </p:blipFill>
        <p:spPr>
          <a:xfrm>
            <a:off x="1575775" y="181610"/>
            <a:ext cx="7170589" cy="5377942"/>
          </a:xfrm>
          <a:prstGeom prst="rect">
            <a:avLst/>
          </a:prstGeom>
        </p:spPr>
      </p:pic>
    </p:spTree>
    <p:extLst>
      <p:ext uri="{BB962C8B-B14F-4D97-AF65-F5344CB8AC3E}">
        <p14:creationId xmlns:p14="http://schemas.microsoft.com/office/powerpoint/2010/main" val="23090018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9B17EB0A-B81B-4B18-A0AD-E8D72133F86B}"/>
              </a:ext>
            </a:extLst>
          </p:cNvPr>
          <p:cNvSpPr>
            <a:spLocks noGrp="1"/>
          </p:cNvSpPr>
          <p:nvPr>
            <p:ph type="title"/>
          </p:nvPr>
        </p:nvSpPr>
        <p:spPr>
          <a:xfrm>
            <a:off x="1024128" y="585216"/>
            <a:ext cx="9720072" cy="1499616"/>
          </a:xfrm>
        </p:spPr>
        <p:txBody>
          <a:bodyPr>
            <a:normAutofit/>
          </a:bodyPr>
          <a:lstStyle/>
          <a:p>
            <a:pPr algn="ctr"/>
            <a:r>
              <a:rPr lang="el-GR" b="0" i="0" u="none" strike="noStrike" baseline="0" dirty="0">
                <a:latin typeface="Calibri" panose="020F0502020204030204" pitchFamily="34" charset="0"/>
              </a:rPr>
              <a:t/>
            </a:r>
            <a:br>
              <a:rPr lang="el-GR" b="0" i="0" u="none" strike="noStrike" baseline="0" dirty="0">
                <a:latin typeface="Calibri" panose="020F0502020204030204" pitchFamily="34" charset="0"/>
              </a:rPr>
            </a:br>
            <a:r>
              <a:rPr lang="el-GR" b="1" dirty="0" err="1">
                <a:latin typeface="Segoe Print" panose="02000600000000000000" pitchFamily="2" charset="0"/>
              </a:rPr>
              <a:t>ΠαιδικοΙ</a:t>
            </a:r>
            <a:r>
              <a:rPr lang="el-GR" b="1" dirty="0">
                <a:latin typeface="Segoe Print" panose="02000600000000000000" pitchFamily="2" charset="0"/>
              </a:rPr>
              <a:t> </a:t>
            </a:r>
            <a:r>
              <a:rPr lang="el-GR" b="1" dirty="0" err="1">
                <a:latin typeface="Segoe Print" panose="02000600000000000000" pitchFamily="2" charset="0"/>
              </a:rPr>
              <a:t>αρραβΩνες</a:t>
            </a:r>
            <a:r>
              <a:rPr lang="el-GR" b="1" dirty="0">
                <a:latin typeface="Segoe Print" panose="02000600000000000000" pitchFamily="2" charset="0"/>
              </a:rPr>
              <a:t> </a:t>
            </a:r>
          </a:p>
        </p:txBody>
      </p:sp>
      <p:graphicFrame>
        <p:nvGraphicFramePr>
          <p:cNvPr id="5" name="Θέση περιεχομένου 2">
            <a:extLst>
              <a:ext uri="{FF2B5EF4-FFF2-40B4-BE49-F238E27FC236}">
                <a16:creationId xmlns="" xmlns:a16="http://schemas.microsoft.com/office/drawing/2014/main" id="{A8FB45CC-B6D9-4471-8346-AE8AC30ACB23}"/>
              </a:ext>
            </a:extLst>
          </p:cNvPr>
          <p:cNvGraphicFramePr>
            <a:graphicFrameLocks noGrp="1"/>
          </p:cNvGraphicFramePr>
          <p:nvPr>
            <p:ph idx="1"/>
            <p:extLst>
              <p:ext uri="{D42A27DB-BD31-4B8C-83A1-F6EECF244321}">
                <p14:modId xmlns:p14="http://schemas.microsoft.com/office/powerpoint/2010/main" val="1256910548"/>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3596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FD236E1-B746-4083-8BD7-86F28E51A191}"/>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C970313A-74DD-4231-AB64-ADD6DF854267}"/>
              </a:ext>
            </a:extLst>
          </p:cNvPr>
          <p:cNvSpPr>
            <a:spLocks noGrp="1"/>
          </p:cNvSpPr>
          <p:nvPr>
            <p:ph idx="1"/>
          </p:nvPr>
        </p:nvSpPr>
        <p:spPr/>
        <p:txBody>
          <a:bodyPr/>
          <a:lstStyle/>
          <a:p>
            <a:endParaRPr lang="el-GR" dirty="0"/>
          </a:p>
        </p:txBody>
      </p:sp>
      <p:pic>
        <p:nvPicPr>
          <p:cNvPr id="5" name="Εικόνα 4">
            <a:extLst>
              <a:ext uri="{FF2B5EF4-FFF2-40B4-BE49-F238E27FC236}">
                <a16:creationId xmlns="" xmlns:a16="http://schemas.microsoft.com/office/drawing/2014/main" id="{16FD491D-F2BD-4F65-A1E0-82ACE3F930E8}"/>
              </a:ext>
            </a:extLst>
          </p:cNvPr>
          <p:cNvPicPr>
            <a:picLocks noChangeAspect="1"/>
          </p:cNvPicPr>
          <p:nvPr/>
        </p:nvPicPr>
        <p:blipFill>
          <a:blip r:embed="rId2"/>
          <a:stretch>
            <a:fillRect/>
          </a:stretch>
        </p:blipFill>
        <p:spPr>
          <a:xfrm>
            <a:off x="3553605" y="170889"/>
            <a:ext cx="4038746" cy="5443527"/>
          </a:xfrm>
          <a:prstGeom prst="rect">
            <a:avLst/>
          </a:prstGeom>
        </p:spPr>
      </p:pic>
    </p:spTree>
    <p:extLst>
      <p:ext uri="{BB962C8B-B14F-4D97-AF65-F5344CB8AC3E}">
        <p14:creationId xmlns:p14="http://schemas.microsoft.com/office/powerpoint/2010/main" val="26107518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9C0365A3-9839-4FC6-BFF6-7115C711FD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 xmlns:a16="http://schemas.microsoft.com/office/drawing/2014/main" id="{FEFB0D3A-755E-4DBD-8022-1B6A740CC49C}"/>
              </a:ext>
            </a:extLst>
          </p:cNvPr>
          <p:cNvSpPr>
            <a:spLocks noGrp="1"/>
          </p:cNvSpPr>
          <p:nvPr>
            <p:ph type="title"/>
          </p:nvPr>
        </p:nvSpPr>
        <p:spPr>
          <a:xfrm>
            <a:off x="643468" y="643467"/>
            <a:ext cx="3415612" cy="5571066"/>
          </a:xfrm>
        </p:spPr>
        <p:txBody>
          <a:bodyPr>
            <a:normAutofit/>
          </a:bodyPr>
          <a:lstStyle/>
          <a:p>
            <a:r>
              <a:rPr lang="el-GR" b="0" i="0" u="none" strike="noStrike" baseline="0">
                <a:solidFill>
                  <a:srgbClr val="FFFFFF"/>
                </a:solidFill>
                <a:latin typeface="Calibri" panose="020F0502020204030204" pitchFamily="34" charset="0"/>
              </a:rPr>
              <a:t/>
            </a:r>
            <a:br>
              <a:rPr lang="el-GR" b="0" i="0" u="none" strike="noStrike" baseline="0">
                <a:solidFill>
                  <a:srgbClr val="FFFFFF"/>
                </a:solidFill>
                <a:latin typeface="Calibri" panose="020F0502020204030204" pitchFamily="34" charset="0"/>
              </a:rPr>
            </a:br>
            <a:r>
              <a:rPr lang="el-GR" b="1">
                <a:solidFill>
                  <a:srgbClr val="FFFFFF"/>
                </a:solidFill>
                <a:latin typeface="Segoe Print" panose="02000600000000000000" pitchFamily="2" charset="0"/>
              </a:rPr>
              <a:t>Η λεΙα </a:t>
            </a:r>
          </a:p>
        </p:txBody>
      </p:sp>
      <p:graphicFrame>
        <p:nvGraphicFramePr>
          <p:cNvPr id="12" name="Θέση περιεχομένου 2">
            <a:extLst>
              <a:ext uri="{FF2B5EF4-FFF2-40B4-BE49-F238E27FC236}">
                <a16:creationId xmlns="" xmlns:a16="http://schemas.microsoft.com/office/drawing/2014/main" id="{00660446-37E3-4BB7-94AD-AE3B9A8E4E26}"/>
              </a:ext>
            </a:extLst>
          </p:cNvPr>
          <p:cNvGraphicFramePr>
            <a:graphicFrameLocks noGrp="1"/>
          </p:cNvGraphicFramePr>
          <p:nvPr>
            <p:ph idx="1"/>
            <p:extLst>
              <p:ext uri="{D42A27DB-BD31-4B8C-83A1-F6EECF244321}">
                <p14:modId xmlns:p14="http://schemas.microsoft.com/office/powerpoint/2010/main" val="171696622"/>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3650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A0FD36D5-FA58-4FBF-BAE4-2F2426641F14}"/>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FCB97555-10D0-4504-BD44-D1E24C5AC9F3}"/>
              </a:ext>
            </a:extLst>
          </p:cNvPr>
          <p:cNvSpPr>
            <a:spLocks noGrp="1"/>
          </p:cNvSpPr>
          <p:nvPr>
            <p:ph idx="1"/>
          </p:nvPr>
        </p:nvSpPr>
        <p:spPr/>
        <p:txBody>
          <a:bodyPr/>
          <a:lstStyle/>
          <a:p>
            <a:endParaRPr lang="el-GR"/>
          </a:p>
        </p:txBody>
      </p:sp>
      <p:pic>
        <p:nvPicPr>
          <p:cNvPr id="5" name="Εικόνα 4">
            <a:extLst>
              <a:ext uri="{FF2B5EF4-FFF2-40B4-BE49-F238E27FC236}">
                <a16:creationId xmlns="" xmlns:a16="http://schemas.microsoft.com/office/drawing/2014/main" id="{6B4AC580-3C27-4163-B88B-752A5F7DF82C}"/>
              </a:ext>
            </a:extLst>
          </p:cNvPr>
          <p:cNvPicPr>
            <a:picLocks noChangeAspect="1"/>
          </p:cNvPicPr>
          <p:nvPr/>
        </p:nvPicPr>
        <p:blipFill>
          <a:blip r:embed="rId2"/>
          <a:stretch>
            <a:fillRect/>
          </a:stretch>
        </p:blipFill>
        <p:spPr>
          <a:xfrm>
            <a:off x="3410665" y="222423"/>
            <a:ext cx="4034138" cy="5584018"/>
          </a:xfrm>
          <a:prstGeom prst="rect">
            <a:avLst/>
          </a:prstGeom>
        </p:spPr>
      </p:pic>
    </p:spTree>
    <p:extLst>
      <p:ext uri="{BB962C8B-B14F-4D97-AF65-F5344CB8AC3E}">
        <p14:creationId xmlns:p14="http://schemas.microsoft.com/office/powerpoint/2010/main" val="5315225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9C0365A3-9839-4FC6-BFF6-7115C711FD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 xmlns:a16="http://schemas.microsoft.com/office/drawing/2014/main" id="{05C78192-5AAA-4FDA-8757-8E999B8533EC}"/>
              </a:ext>
            </a:extLst>
          </p:cNvPr>
          <p:cNvSpPr>
            <a:spLocks noGrp="1"/>
          </p:cNvSpPr>
          <p:nvPr>
            <p:ph type="title"/>
          </p:nvPr>
        </p:nvSpPr>
        <p:spPr>
          <a:xfrm>
            <a:off x="643468" y="643467"/>
            <a:ext cx="3415612" cy="5571066"/>
          </a:xfrm>
        </p:spPr>
        <p:txBody>
          <a:bodyPr>
            <a:normAutofit/>
          </a:bodyPr>
          <a:lstStyle/>
          <a:p>
            <a:r>
              <a:rPr lang="el-GR" sz="2400" b="0" i="0" u="none" strike="noStrike" baseline="0">
                <a:solidFill>
                  <a:srgbClr val="FFFFFF"/>
                </a:solidFill>
                <a:latin typeface="Calibri" panose="020F0502020204030204" pitchFamily="34" charset="0"/>
              </a:rPr>
              <a:t/>
            </a:r>
            <a:br>
              <a:rPr lang="el-GR" sz="2400" b="0" i="0" u="none" strike="noStrike" baseline="0">
                <a:solidFill>
                  <a:srgbClr val="FFFFFF"/>
                </a:solidFill>
                <a:latin typeface="Calibri" panose="020F0502020204030204" pitchFamily="34" charset="0"/>
              </a:rPr>
            </a:br>
            <a:r>
              <a:rPr lang="el-GR" sz="2400" b="1">
                <a:solidFill>
                  <a:srgbClr val="FFFFFF"/>
                </a:solidFill>
                <a:latin typeface="Segoe Print" panose="02000600000000000000" pitchFamily="2" charset="0"/>
              </a:rPr>
              <a:t>Το σκλαβοπΑζαρο </a:t>
            </a:r>
          </a:p>
        </p:txBody>
      </p:sp>
      <p:graphicFrame>
        <p:nvGraphicFramePr>
          <p:cNvPr id="5" name="Θέση περιεχομένου 2">
            <a:extLst>
              <a:ext uri="{FF2B5EF4-FFF2-40B4-BE49-F238E27FC236}">
                <a16:creationId xmlns="" xmlns:a16="http://schemas.microsoft.com/office/drawing/2014/main" id="{EEBFD97D-F396-4FE0-96D7-6DCD13FC2C85}"/>
              </a:ext>
            </a:extLst>
          </p:cNvPr>
          <p:cNvGraphicFramePr>
            <a:graphicFrameLocks noGrp="1"/>
          </p:cNvGraphicFramePr>
          <p:nvPr>
            <p:ph idx="1"/>
            <p:extLst>
              <p:ext uri="{D42A27DB-BD31-4B8C-83A1-F6EECF244321}">
                <p14:modId xmlns:p14="http://schemas.microsoft.com/office/powerpoint/2010/main" val="2453028030"/>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0455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a:p>
            <a:r>
              <a:rPr lang="el-GR" sz="3600" dirty="0"/>
              <a:t>«διά της εικονογραφίες οπού άρχισα από τα </a:t>
            </a:r>
            <a:r>
              <a:rPr lang="el-GR" sz="3600" dirty="0">
                <a:solidFill>
                  <a:srgbClr val="FF0000"/>
                </a:solidFill>
              </a:rPr>
              <a:t>1836 εις τα 1839 </a:t>
            </a:r>
            <a:r>
              <a:rPr lang="el-GR" sz="3600" dirty="0" smtClean="0"/>
              <a:t>της </a:t>
            </a:r>
            <a:r>
              <a:rPr lang="el-GR" sz="3600" dirty="0" err="1" smtClean="0"/>
              <a:t>ετελείωσα</a:t>
            </a:r>
            <a:r>
              <a:rPr lang="el-GR" sz="3600" dirty="0" smtClean="0"/>
              <a:t> </a:t>
            </a:r>
            <a:r>
              <a:rPr lang="el-GR" sz="3600" dirty="0" err="1" smtClean="0"/>
              <a:t>διατί</a:t>
            </a:r>
            <a:r>
              <a:rPr lang="el-GR" sz="3600" dirty="0" smtClean="0"/>
              <a:t> της </a:t>
            </a:r>
            <a:r>
              <a:rPr lang="el-GR" sz="3600" dirty="0" err="1" smtClean="0"/>
              <a:t>έφνειασα</a:t>
            </a:r>
            <a:r>
              <a:rPr lang="el-GR" sz="3600" dirty="0" smtClean="0"/>
              <a:t>;</a:t>
            </a:r>
            <a:endParaRPr lang="en-US" sz="3600" dirty="0" smtClean="0"/>
          </a:p>
          <a:p>
            <a:r>
              <a:rPr lang="el-GR" sz="3600" dirty="0" smtClean="0"/>
              <a:t> </a:t>
            </a:r>
            <a:r>
              <a:rPr lang="el-GR" sz="3600" dirty="0" err="1"/>
              <a:t>Ν’αποδείξω</a:t>
            </a:r>
            <a:r>
              <a:rPr lang="el-GR" sz="3600" dirty="0"/>
              <a:t> </a:t>
            </a:r>
            <a:r>
              <a:rPr lang="el-GR" sz="3600" dirty="0" err="1"/>
              <a:t>αυτεινών</a:t>
            </a:r>
            <a:r>
              <a:rPr lang="el-GR" sz="3600" dirty="0"/>
              <a:t> τις ψευτιές...» </a:t>
            </a:r>
          </a:p>
          <a:p>
            <a:r>
              <a:rPr lang="el-GR" sz="3600" dirty="0"/>
              <a:t>Μακρυγιάννης </a:t>
            </a:r>
          </a:p>
        </p:txBody>
      </p:sp>
    </p:spTree>
    <p:extLst>
      <p:ext uri="{BB962C8B-B14F-4D97-AF65-F5344CB8AC3E}">
        <p14:creationId xmlns:p14="http://schemas.microsoft.com/office/powerpoint/2010/main" val="2855670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E30B22A-4F90-48AC-9E08-4EDE422A1320}"/>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F5EC0DD4-E70C-4A9D-92F6-61B767FF49C8}"/>
              </a:ext>
            </a:extLst>
          </p:cNvPr>
          <p:cNvSpPr>
            <a:spLocks noGrp="1"/>
          </p:cNvSpPr>
          <p:nvPr>
            <p:ph idx="1"/>
          </p:nvPr>
        </p:nvSpPr>
        <p:spPr>
          <a:xfrm>
            <a:off x="1024128" y="2295144"/>
            <a:ext cx="9720073" cy="4023360"/>
          </a:xfrm>
        </p:spPr>
        <p:txBody>
          <a:bodyPr/>
          <a:lstStyle/>
          <a:p>
            <a:endParaRPr lang="el-GR" dirty="0"/>
          </a:p>
        </p:txBody>
      </p:sp>
      <p:pic>
        <p:nvPicPr>
          <p:cNvPr id="5" name="Εικόνα 4">
            <a:extLst>
              <a:ext uri="{FF2B5EF4-FFF2-40B4-BE49-F238E27FC236}">
                <a16:creationId xmlns="" xmlns:a16="http://schemas.microsoft.com/office/drawing/2014/main" id="{06E73EE7-0B5E-49A5-88F2-32A3A8BDA1D2}"/>
              </a:ext>
            </a:extLst>
          </p:cNvPr>
          <p:cNvPicPr>
            <a:picLocks noChangeAspect="1"/>
          </p:cNvPicPr>
          <p:nvPr/>
        </p:nvPicPr>
        <p:blipFill>
          <a:blip r:embed="rId2"/>
          <a:stretch>
            <a:fillRect/>
          </a:stretch>
        </p:blipFill>
        <p:spPr>
          <a:xfrm>
            <a:off x="2275969" y="365125"/>
            <a:ext cx="6668883" cy="5176139"/>
          </a:xfrm>
          <a:prstGeom prst="rect">
            <a:avLst/>
          </a:prstGeom>
        </p:spPr>
      </p:pic>
    </p:spTree>
    <p:extLst>
      <p:ext uri="{BB962C8B-B14F-4D97-AF65-F5344CB8AC3E}">
        <p14:creationId xmlns:p14="http://schemas.microsoft.com/office/powerpoint/2010/main" val="18211177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1A9ACEA3-5295-4EC9-9993-45C42215E075}"/>
              </a:ext>
            </a:extLst>
          </p:cNvPr>
          <p:cNvSpPr>
            <a:spLocks noGrp="1"/>
          </p:cNvSpPr>
          <p:nvPr>
            <p:ph type="title"/>
          </p:nvPr>
        </p:nvSpPr>
        <p:spPr/>
        <p:txBody>
          <a:bodyPr/>
          <a:lstStyle/>
          <a:p>
            <a:pPr algn="ctr"/>
            <a:r>
              <a:rPr lang="el-GR" sz="1800" b="0" i="0" u="none" strike="noStrike" baseline="0" dirty="0">
                <a:solidFill>
                  <a:srgbClr val="000000"/>
                </a:solidFill>
                <a:latin typeface="Calibri" panose="020F0502020204030204" pitchFamily="34" charset="0"/>
              </a:rPr>
              <a:t/>
            </a:r>
            <a:br>
              <a:rPr lang="el-GR" sz="1800" b="0" i="0" u="none" strike="noStrike" baseline="0" dirty="0">
                <a:solidFill>
                  <a:srgbClr val="000000"/>
                </a:solidFill>
                <a:latin typeface="Calibri" panose="020F0502020204030204" pitchFamily="34" charset="0"/>
              </a:rPr>
            </a:br>
            <a:r>
              <a:rPr lang="el-GR" sz="4400" b="1" dirty="0" err="1">
                <a:latin typeface="Segoe Print" panose="02000600000000000000" pitchFamily="2" charset="0"/>
              </a:rPr>
              <a:t>ΜετΑ</a:t>
            </a:r>
            <a:r>
              <a:rPr lang="el-GR" sz="4400" b="1" dirty="0">
                <a:latin typeface="Segoe Print" panose="02000600000000000000" pitchFamily="2" charset="0"/>
              </a:rPr>
              <a:t> την </a:t>
            </a:r>
            <a:r>
              <a:rPr lang="el-GR" sz="4400" b="1" dirty="0" err="1">
                <a:latin typeface="Segoe Print" panose="02000600000000000000" pitchFamily="2" charset="0"/>
              </a:rPr>
              <a:t>καταστροφΗ</a:t>
            </a:r>
            <a:r>
              <a:rPr lang="el-GR" sz="4400" b="1" dirty="0">
                <a:latin typeface="Segoe Print" panose="02000600000000000000" pitchFamily="2" charset="0"/>
              </a:rPr>
              <a:t> των </a:t>
            </a:r>
            <a:r>
              <a:rPr lang="el-GR" sz="4400" b="1" dirty="0" err="1">
                <a:latin typeface="Segoe Print" panose="02000600000000000000" pitchFamily="2" charset="0"/>
              </a:rPr>
              <a:t>ΨαρΩν</a:t>
            </a:r>
            <a:endParaRPr lang="el-GR" sz="4400" b="1" dirty="0">
              <a:latin typeface="Segoe Print" panose="02000600000000000000" pitchFamily="2" charset="0"/>
            </a:endParaRPr>
          </a:p>
        </p:txBody>
      </p:sp>
      <p:graphicFrame>
        <p:nvGraphicFramePr>
          <p:cNvPr id="5" name="Θέση περιεχομένου 2">
            <a:extLst>
              <a:ext uri="{FF2B5EF4-FFF2-40B4-BE49-F238E27FC236}">
                <a16:creationId xmlns="" xmlns:a16="http://schemas.microsoft.com/office/drawing/2014/main" id="{93DB2E28-3322-4E9D-A562-DE88E0AAF680}"/>
              </a:ext>
            </a:extLst>
          </p:cNvPr>
          <p:cNvGraphicFramePr>
            <a:graphicFrameLocks noGrp="1"/>
          </p:cNvGraphicFramePr>
          <p:nvPr>
            <p:ph idx="1"/>
            <p:extLst>
              <p:ext uri="{D42A27DB-BD31-4B8C-83A1-F6EECF244321}">
                <p14:modId xmlns:p14="http://schemas.microsoft.com/office/powerpoint/2010/main" val="1890221195"/>
              </p:ext>
            </p:extLst>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4725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4BB847B-FC4E-42F4-AFEA-2B9E328CB1C4}"/>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2FB980B3-89C8-4E85-A9A7-90B3484FCC23}"/>
              </a:ext>
            </a:extLst>
          </p:cNvPr>
          <p:cNvSpPr>
            <a:spLocks noGrp="1"/>
          </p:cNvSpPr>
          <p:nvPr>
            <p:ph idx="1"/>
          </p:nvPr>
        </p:nvSpPr>
        <p:spPr/>
        <p:txBody>
          <a:bodyPr/>
          <a:lstStyle/>
          <a:p>
            <a:endParaRPr lang="el-GR"/>
          </a:p>
        </p:txBody>
      </p:sp>
      <p:pic>
        <p:nvPicPr>
          <p:cNvPr id="5" name="Εικόνα 4">
            <a:extLst>
              <a:ext uri="{FF2B5EF4-FFF2-40B4-BE49-F238E27FC236}">
                <a16:creationId xmlns="" xmlns:a16="http://schemas.microsoft.com/office/drawing/2014/main" id="{B245BAB7-F17A-4DF3-BBC6-F891CAACD0C7}"/>
              </a:ext>
            </a:extLst>
          </p:cNvPr>
          <p:cNvPicPr>
            <a:picLocks noChangeAspect="1"/>
          </p:cNvPicPr>
          <p:nvPr/>
        </p:nvPicPr>
        <p:blipFill>
          <a:blip r:embed="rId2"/>
          <a:stretch>
            <a:fillRect/>
          </a:stretch>
        </p:blipFill>
        <p:spPr>
          <a:xfrm>
            <a:off x="2307701" y="365125"/>
            <a:ext cx="6241614" cy="4910963"/>
          </a:xfrm>
          <a:prstGeom prst="rect">
            <a:avLst/>
          </a:prstGeom>
        </p:spPr>
      </p:pic>
    </p:spTree>
    <p:extLst>
      <p:ext uri="{BB962C8B-B14F-4D97-AF65-F5344CB8AC3E}">
        <p14:creationId xmlns:p14="http://schemas.microsoft.com/office/powerpoint/2010/main" val="22976709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9C0365A3-9839-4FC6-BFF6-7115C711FD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 xmlns:a16="http://schemas.microsoft.com/office/drawing/2014/main" id="{E9E06ED9-7C4C-43C9-8236-ADF550D6D910}"/>
              </a:ext>
            </a:extLst>
          </p:cNvPr>
          <p:cNvSpPr>
            <a:spLocks noGrp="1"/>
          </p:cNvSpPr>
          <p:nvPr>
            <p:ph type="title"/>
          </p:nvPr>
        </p:nvSpPr>
        <p:spPr>
          <a:xfrm>
            <a:off x="643468" y="643467"/>
            <a:ext cx="3415612" cy="5571066"/>
          </a:xfrm>
        </p:spPr>
        <p:txBody>
          <a:bodyPr>
            <a:normAutofit/>
          </a:bodyPr>
          <a:lstStyle/>
          <a:p>
            <a:pPr algn="ctr"/>
            <a:r>
              <a:rPr lang="el-GR" b="1" dirty="0">
                <a:solidFill>
                  <a:srgbClr val="FFFFFF"/>
                </a:solidFill>
                <a:latin typeface="Segoe Print" panose="02000600000000000000" pitchFamily="2" charset="0"/>
              </a:rPr>
              <a:t>Η </a:t>
            </a:r>
            <a:r>
              <a:rPr lang="el-GR" b="1" dirty="0" err="1">
                <a:solidFill>
                  <a:srgbClr val="FFFFFF"/>
                </a:solidFill>
                <a:latin typeface="Segoe Print" panose="02000600000000000000" pitchFamily="2" charset="0"/>
              </a:rPr>
              <a:t>φυγΗ</a:t>
            </a:r>
            <a:r>
              <a:rPr lang="el-GR" b="1" dirty="0">
                <a:solidFill>
                  <a:srgbClr val="FFFFFF"/>
                </a:solidFill>
                <a:latin typeface="Segoe Print" panose="02000600000000000000" pitchFamily="2" charset="0"/>
              </a:rPr>
              <a:t> </a:t>
            </a:r>
            <a:r>
              <a:rPr lang="el-GR" b="1" dirty="0" err="1">
                <a:solidFill>
                  <a:srgbClr val="FFFFFF"/>
                </a:solidFill>
                <a:latin typeface="Segoe Print" panose="02000600000000000000" pitchFamily="2" charset="0"/>
              </a:rPr>
              <a:t>απΟ</a:t>
            </a:r>
            <a:r>
              <a:rPr lang="el-GR" b="1" dirty="0">
                <a:solidFill>
                  <a:srgbClr val="FFFFFF"/>
                </a:solidFill>
                <a:latin typeface="Segoe Print" panose="02000600000000000000" pitchFamily="2" charset="0"/>
              </a:rPr>
              <a:t> την </a:t>
            </a:r>
            <a:r>
              <a:rPr lang="el-GR" b="1" dirty="0" err="1">
                <a:solidFill>
                  <a:srgbClr val="FFFFFF"/>
                </a:solidFill>
                <a:latin typeface="Segoe Print" panose="02000600000000000000" pitchFamily="2" charset="0"/>
              </a:rPr>
              <a:t>ΠΑργα</a:t>
            </a:r>
            <a:endParaRPr lang="el-GR" b="1" dirty="0">
              <a:solidFill>
                <a:srgbClr val="FFFFFF"/>
              </a:solidFill>
              <a:latin typeface="Segoe Print" panose="02000600000000000000" pitchFamily="2" charset="0"/>
            </a:endParaRPr>
          </a:p>
        </p:txBody>
      </p:sp>
      <p:graphicFrame>
        <p:nvGraphicFramePr>
          <p:cNvPr id="5" name="Θέση περιεχομένου 2">
            <a:extLst>
              <a:ext uri="{FF2B5EF4-FFF2-40B4-BE49-F238E27FC236}">
                <a16:creationId xmlns="" xmlns:a16="http://schemas.microsoft.com/office/drawing/2014/main" id="{6FAECB96-5330-45FA-8BD0-9EF43A8FE5B6}"/>
              </a:ext>
            </a:extLst>
          </p:cNvPr>
          <p:cNvGraphicFramePr>
            <a:graphicFrameLocks noGrp="1"/>
          </p:cNvGraphicFramePr>
          <p:nvPr>
            <p:ph idx="1"/>
            <p:extLst>
              <p:ext uri="{D42A27DB-BD31-4B8C-83A1-F6EECF244321}">
                <p14:modId xmlns:p14="http://schemas.microsoft.com/office/powerpoint/2010/main" val="549545884"/>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3477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9810CDD7-1D2C-447A-9326-A1F9F4EAB54D}"/>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4F50F12C-07A5-4264-BFBA-8E9DA6A83FE0}"/>
              </a:ext>
            </a:extLst>
          </p:cNvPr>
          <p:cNvSpPr>
            <a:spLocks noGrp="1"/>
          </p:cNvSpPr>
          <p:nvPr>
            <p:ph idx="1"/>
          </p:nvPr>
        </p:nvSpPr>
        <p:spPr/>
        <p:txBody>
          <a:bodyPr/>
          <a:lstStyle/>
          <a:p>
            <a:endParaRPr lang="el-GR"/>
          </a:p>
        </p:txBody>
      </p:sp>
      <p:pic>
        <p:nvPicPr>
          <p:cNvPr id="5" name="Εικόνα 4">
            <a:extLst>
              <a:ext uri="{FF2B5EF4-FFF2-40B4-BE49-F238E27FC236}">
                <a16:creationId xmlns="" xmlns:a16="http://schemas.microsoft.com/office/drawing/2014/main" id="{DEB3C526-E8BA-48E4-BFB1-2FD5309C9286}"/>
              </a:ext>
            </a:extLst>
          </p:cNvPr>
          <p:cNvPicPr>
            <a:picLocks noChangeAspect="1"/>
          </p:cNvPicPr>
          <p:nvPr/>
        </p:nvPicPr>
        <p:blipFill>
          <a:blip r:embed="rId2"/>
          <a:stretch>
            <a:fillRect/>
          </a:stretch>
        </p:blipFill>
        <p:spPr>
          <a:xfrm>
            <a:off x="1720482" y="365125"/>
            <a:ext cx="7406201" cy="4984115"/>
          </a:xfrm>
          <a:prstGeom prst="rect">
            <a:avLst/>
          </a:prstGeom>
        </p:spPr>
      </p:pic>
    </p:spTree>
    <p:extLst>
      <p:ext uri="{BB962C8B-B14F-4D97-AF65-F5344CB8AC3E}">
        <p14:creationId xmlns:p14="http://schemas.microsoft.com/office/powerpoint/2010/main" val="192606801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F1FF8ED-7C9F-4AC5-AFF4-610292939CD9}"/>
              </a:ext>
            </a:extLst>
          </p:cNvPr>
          <p:cNvSpPr>
            <a:spLocks noGrp="1"/>
          </p:cNvSpPr>
          <p:nvPr>
            <p:ph type="title"/>
          </p:nvPr>
        </p:nvSpPr>
        <p:spPr>
          <a:xfrm>
            <a:off x="1024128" y="585216"/>
            <a:ext cx="9720072" cy="1499616"/>
          </a:xfrm>
        </p:spPr>
        <p:txBody>
          <a:bodyPr>
            <a:normAutofit/>
          </a:bodyPr>
          <a:lstStyle/>
          <a:p>
            <a:pPr algn="ctr"/>
            <a:r>
              <a:rPr lang="el-GR" b="0" i="0" u="none" strike="noStrike" baseline="0" dirty="0">
                <a:latin typeface="Calibri" panose="020F0502020204030204" pitchFamily="34" charset="0"/>
              </a:rPr>
              <a:t/>
            </a:r>
            <a:br>
              <a:rPr lang="el-GR" b="0" i="0" u="none" strike="noStrike" baseline="0" dirty="0">
                <a:latin typeface="Calibri" panose="020F0502020204030204" pitchFamily="34" charset="0"/>
              </a:rPr>
            </a:br>
            <a:r>
              <a:rPr lang="el-GR" b="1" dirty="0">
                <a:latin typeface="Segoe Print" panose="02000600000000000000" pitchFamily="2" charset="0"/>
              </a:rPr>
              <a:t>Το </a:t>
            </a:r>
            <a:r>
              <a:rPr lang="el-GR" b="1" dirty="0" err="1">
                <a:latin typeface="Segoe Print" panose="02000600000000000000" pitchFamily="2" charset="0"/>
              </a:rPr>
              <a:t>ΨαριανΟ</a:t>
            </a:r>
            <a:r>
              <a:rPr lang="el-GR" b="1" dirty="0">
                <a:latin typeface="Segoe Print" panose="02000600000000000000" pitchFamily="2" charset="0"/>
              </a:rPr>
              <a:t> </a:t>
            </a:r>
            <a:r>
              <a:rPr lang="el-GR" b="1" dirty="0" err="1">
                <a:latin typeface="Segoe Print" panose="02000600000000000000" pitchFamily="2" charset="0"/>
              </a:rPr>
              <a:t>ΜοιρολΟι</a:t>
            </a:r>
            <a:r>
              <a:rPr lang="el-GR" b="1" dirty="0">
                <a:latin typeface="Segoe Print" panose="02000600000000000000" pitchFamily="2" charset="0"/>
              </a:rPr>
              <a:t> </a:t>
            </a:r>
          </a:p>
        </p:txBody>
      </p:sp>
      <p:graphicFrame>
        <p:nvGraphicFramePr>
          <p:cNvPr id="5" name="Θέση περιεχομένου 2">
            <a:extLst>
              <a:ext uri="{FF2B5EF4-FFF2-40B4-BE49-F238E27FC236}">
                <a16:creationId xmlns="" xmlns:a16="http://schemas.microsoft.com/office/drawing/2014/main" id="{4B121E7F-BD6F-4834-918A-9BE4722D8386}"/>
              </a:ext>
            </a:extLst>
          </p:cNvPr>
          <p:cNvGraphicFramePr>
            <a:graphicFrameLocks noGrp="1"/>
          </p:cNvGraphicFramePr>
          <p:nvPr>
            <p:ph idx="1"/>
            <p:extLst>
              <p:ext uri="{D42A27DB-BD31-4B8C-83A1-F6EECF244321}">
                <p14:modId xmlns:p14="http://schemas.microsoft.com/office/powerpoint/2010/main" val="2269245826"/>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97088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2412" y="470263"/>
            <a:ext cx="5747073" cy="4540649"/>
          </a:xfrm>
        </p:spPr>
      </p:pic>
    </p:spTree>
    <p:extLst>
      <p:ext uri="{BB962C8B-B14F-4D97-AF65-F5344CB8AC3E}">
        <p14:creationId xmlns:p14="http://schemas.microsoft.com/office/powerpoint/2010/main" val="2198263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Δόμνα </a:t>
            </a:r>
            <a:r>
              <a:rPr lang="el-GR" dirty="0" err="1"/>
              <a:t>Βισβίζη</a:t>
            </a:r>
            <a:r>
              <a:rPr lang="el-GR" dirty="0"/>
              <a:t>(1784-1850) Γεννιέται στον Αίνο της </a:t>
            </a:r>
            <a:r>
              <a:rPr lang="el-GR" dirty="0" smtClean="0"/>
              <a:t>Θράκης </a:t>
            </a:r>
            <a:r>
              <a:rPr lang="el-GR" dirty="0"/>
              <a:t/>
            </a:r>
            <a:br>
              <a:rPr lang="el-GR" dirty="0"/>
            </a:br>
            <a:endParaRPr lang="el-GR" dirty="0"/>
          </a:p>
        </p:txBody>
      </p:sp>
      <p:sp>
        <p:nvSpPr>
          <p:cNvPr id="3" name="Θέση περιεχομένου 2"/>
          <p:cNvSpPr>
            <a:spLocks noGrp="1"/>
          </p:cNvSpPr>
          <p:nvPr>
            <p:ph idx="1"/>
          </p:nvPr>
        </p:nvSpPr>
        <p:spPr/>
        <p:txBody>
          <a:bodyPr>
            <a:normAutofit/>
          </a:bodyPr>
          <a:lstStyle/>
          <a:p>
            <a:r>
              <a:rPr lang="el-GR" dirty="0" smtClean="0"/>
              <a:t>Συμμετέχει </a:t>
            </a:r>
            <a:r>
              <a:rPr lang="el-GR" dirty="0"/>
              <a:t>ενεργά στην Ελληνική Επανάσταση παίρνοντας μέρος μαζί με τον άνδρα της, Χατζή Αντώνη </a:t>
            </a:r>
            <a:r>
              <a:rPr lang="el-GR" dirty="0" err="1"/>
              <a:t>Βισβίζη</a:t>
            </a:r>
            <a:r>
              <a:rPr lang="el-GR" dirty="0"/>
              <a:t>, στις θαλάσσιες </a:t>
            </a:r>
            <a:r>
              <a:rPr lang="el-GR" dirty="0" err="1"/>
              <a:t>επειχηρήσεις</a:t>
            </a:r>
            <a:r>
              <a:rPr lang="el-GR" dirty="0"/>
              <a:t> του Αγώνα στο Άγιο Όρος, στη Λέσβο και στη Σάμο</a:t>
            </a:r>
            <a:r>
              <a:rPr lang="el-GR" dirty="0" smtClean="0"/>
              <a:t>.</a:t>
            </a:r>
          </a:p>
          <a:p>
            <a:r>
              <a:rPr lang="el-GR" dirty="0" smtClean="0"/>
              <a:t> </a:t>
            </a:r>
            <a:r>
              <a:rPr lang="el-GR" dirty="0"/>
              <a:t>Με το θάνατο του άνδρα της, η Δόμνα </a:t>
            </a:r>
            <a:r>
              <a:rPr lang="el-GR" dirty="0" err="1"/>
              <a:t>Βισβίζη</a:t>
            </a:r>
            <a:r>
              <a:rPr lang="el-GR" dirty="0"/>
              <a:t> αναλαμβάνει η ίδια τη διοίκηση του πλοίου και συνεχίζει τη δράση της στην περιοχή της Εύβοιας. Εξοπλίζει και συντηρεί το πλοίο της «Καλομοίρα» με δικά της χρήματα για τρία χρόνια. </a:t>
            </a:r>
            <a:endParaRPr lang="el-GR" dirty="0" smtClean="0"/>
          </a:p>
          <a:p>
            <a:r>
              <a:rPr lang="el-GR" dirty="0" smtClean="0"/>
              <a:t>Μετά </a:t>
            </a:r>
            <a:r>
              <a:rPr lang="el-GR" dirty="0"/>
              <a:t>το τέλος του Αγώνα, της παραχωρείται μία μικρή σύνταξη</a:t>
            </a:r>
            <a:r>
              <a:rPr lang="el-GR" dirty="0" smtClean="0"/>
              <a:t>.</a:t>
            </a:r>
          </a:p>
          <a:p>
            <a:r>
              <a:rPr lang="el-GR" dirty="0" smtClean="0"/>
              <a:t>Ο </a:t>
            </a:r>
            <a:r>
              <a:rPr lang="el-GR" dirty="0"/>
              <a:t>Οδυσσέας Ανδρούτσος βεβαιώνει </a:t>
            </a:r>
            <a:r>
              <a:rPr lang="el-GR" b="1" dirty="0">
                <a:solidFill>
                  <a:srgbClr val="FF0000"/>
                </a:solidFill>
              </a:rPr>
              <a:t>με έγγραφο </a:t>
            </a:r>
            <a:r>
              <a:rPr lang="el-GR" dirty="0"/>
              <a:t>του ( Μάης 1822) πως η Δόμνα </a:t>
            </a:r>
            <a:r>
              <a:rPr lang="el-GR" dirty="0" err="1"/>
              <a:t>Βισβίζη</a:t>
            </a:r>
            <a:r>
              <a:rPr lang="el-GR" dirty="0"/>
              <a:t> έσωσε τους άνδρες του και τον ίδιο «δια της </a:t>
            </a:r>
            <a:r>
              <a:rPr lang="el-GR" dirty="0" err="1"/>
              <a:t>προμηθείας</a:t>
            </a:r>
            <a:r>
              <a:rPr lang="el-GR" dirty="0"/>
              <a:t> τροφίμων και πολεμοφοδίων, άνευ της οποίας ο στρατός του θα </a:t>
            </a:r>
            <a:r>
              <a:rPr lang="el-GR" dirty="0" err="1"/>
              <a:t>διελύετο</a:t>
            </a:r>
            <a:r>
              <a:rPr lang="el-GR" dirty="0"/>
              <a:t>».</a:t>
            </a:r>
          </a:p>
        </p:txBody>
      </p:sp>
    </p:spTree>
    <p:extLst>
      <p:ext uri="{BB962C8B-B14F-4D97-AF65-F5344CB8AC3E}">
        <p14:creationId xmlns:p14="http://schemas.microsoft.com/office/powerpoint/2010/main" val="2947979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0638" y="352697"/>
            <a:ext cx="5764346" cy="4932535"/>
          </a:xfrm>
        </p:spPr>
      </p:pic>
    </p:spTree>
    <p:extLst>
      <p:ext uri="{BB962C8B-B14F-4D97-AF65-F5344CB8AC3E}">
        <p14:creationId xmlns:p14="http://schemas.microsoft.com/office/powerpoint/2010/main" val="6725816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ΦΙΛΕΛΛΗΝΕΣ ΖΩΓΡΑΦΙΖΟΥΝ </a:t>
            </a:r>
            <a:endParaRPr lang="el-GR" dirty="0"/>
          </a:p>
        </p:txBody>
      </p:sp>
      <p:sp>
        <p:nvSpPr>
          <p:cNvPr id="3" name="Θέση περιεχομένου 2"/>
          <p:cNvSpPr>
            <a:spLocks noGrp="1"/>
          </p:cNvSpPr>
          <p:nvPr>
            <p:ph idx="1"/>
          </p:nvPr>
        </p:nvSpPr>
        <p:spPr/>
        <p:txBody>
          <a:bodyPr/>
          <a:lstStyle/>
          <a:p>
            <a:r>
              <a:rPr lang="el-GR" dirty="0"/>
              <a:t>Πορτρέτο του Θεμιστοκλή </a:t>
            </a:r>
            <a:r>
              <a:rPr lang="el-GR" dirty="0" err="1"/>
              <a:t>Βισβίζη</a:t>
            </a:r>
            <a:r>
              <a:rPr lang="el-GR" dirty="0"/>
              <a:t>, γιου της Δόμνας </a:t>
            </a:r>
            <a:r>
              <a:rPr lang="el-GR" dirty="0" err="1" smtClean="0"/>
              <a:t>Βισβίζη</a:t>
            </a:r>
            <a:endParaRPr lang="el-GR" dirty="0" smtClean="0"/>
          </a:p>
          <a:p>
            <a:r>
              <a:rPr lang="el-GR" dirty="0" smtClean="0"/>
              <a:t>Στο </a:t>
            </a:r>
            <a:r>
              <a:rPr lang="el-GR" dirty="0"/>
              <a:t>Εθνολογικό Μουσείο φυλάσσεται αντίγραφο της προσωπογραφίας του νεαρού </a:t>
            </a:r>
            <a:r>
              <a:rPr lang="el-GR" dirty="0" err="1"/>
              <a:t>Βισβίζη</a:t>
            </a:r>
            <a:r>
              <a:rPr lang="el-GR" dirty="0"/>
              <a:t>, στο οποίο αναγράφεται η συμβουλή της μητέρας του Δόμνας </a:t>
            </a:r>
            <a:r>
              <a:rPr lang="el-GR" dirty="0" err="1"/>
              <a:t>Βισβίζη</a:t>
            </a:r>
            <a:r>
              <a:rPr lang="el-GR" dirty="0"/>
              <a:t>:</a:t>
            </a:r>
          </a:p>
          <a:p>
            <a:r>
              <a:rPr lang="el-GR" dirty="0" smtClean="0"/>
              <a:t>“</a:t>
            </a:r>
            <a:r>
              <a:rPr lang="el-GR" dirty="0"/>
              <a:t>Παιδί μου, θα </a:t>
            </a:r>
            <a:r>
              <a:rPr lang="el-GR" dirty="0" err="1"/>
              <a:t>υιοθετηθής</a:t>
            </a:r>
            <a:r>
              <a:rPr lang="el-GR" dirty="0"/>
              <a:t> και θα οφείλεις την ανάπτυξίν σου εις την </a:t>
            </a:r>
            <a:r>
              <a:rPr lang="el-GR" dirty="0" err="1"/>
              <a:t>γαλλικήν</a:t>
            </a:r>
            <a:r>
              <a:rPr lang="el-GR" dirty="0"/>
              <a:t> </a:t>
            </a:r>
            <a:r>
              <a:rPr lang="el-GR" dirty="0" err="1"/>
              <a:t>γενναιοδωρίαν</a:t>
            </a:r>
            <a:r>
              <a:rPr lang="el-GR" dirty="0"/>
              <a:t>. Ίσως δεν θα ζω, όταν </a:t>
            </a:r>
            <a:r>
              <a:rPr lang="el-GR" dirty="0" err="1"/>
              <a:t>επιστρέψης</a:t>
            </a:r>
            <a:r>
              <a:rPr lang="el-GR" dirty="0"/>
              <a:t>. Σκέψου όμως, παιδί μου, ότι πρέπει να </a:t>
            </a:r>
            <a:r>
              <a:rPr lang="el-GR" dirty="0" err="1"/>
              <a:t>μιμηθής</a:t>
            </a:r>
            <a:r>
              <a:rPr lang="el-GR" dirty="0"/>
              <a:t> και να εκδικήσεις τον πατέρα σου”.</a:t>
            </a:r>
          </a:p>
        </p:txBody>
      </p:sp>
    </p:spTree>
    <p:extLst>
      <p:ext uri="{BB962C8B-B14F-4D97-AF65-F5344CB8AC3E}">
        <p14:creationId xmlns:p14="http://schemas.microsoft.com/office/powerpoint/2010/main" val="2812018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ΕΙΚΟΝΟΓΡΑΦΗΣΗ ΑΠΌ ΜΑΚΡΥΓΙΑΝΝΗ ΚΑΙ Π. ΖΩΓΡΑΦΟ</a:t>
            </a:r>
            <a:endParaRPr lang="el-GR" dirty="0"/>
          </a:p>
        </p:txBody>
      </p:sp>
      <p:sp>
        <p:nvSpPr>
          <p:cNvPr id="3" name="Θέση περιεχομένου 2"/>
          <p:cNvSpPr>
            <a:spLocks noGrp="1"/>
          </p:cNvSpPr>
          <p:nvPr>
            <p:ph idx="1"/>
          </p:nvPr>
        </p:nvSpPr>
        <p:spPr/>
        <p:txBody>
          <a:bodyPr>
            <a:normAutofit lnSpcReduction="10000"/>
          </a:bodyPr>
          <a:lstStyle/>
          <a:p>
            <a:pPr algn="just"/>
            <a:r>
              <a:rPr lang="el-GR" dirty="0"/>
              <a:t>Ο Παναγιώτης Ζωγράφος ήταν Έλληνας ζωγράφος και αγωνιστής του 1821, ο οποίος αποτελεί θρύλο για την ελληνική τέχνη χάρη στη συνεργασία του με τον Ιωάννη Μακρυγιάννη. </a:t>
            </a:r>
            <a:endParaRPr lang="el-GR" dirty="0" smtClean="0"/>
          </a:p>
          <a:p>
            <a:r>
              <a:rPr lang="el-GR" dirty="0" smtClean="0"/>
              <a:t>Ο </a:t>
            </a:r>
            <a:r>
              <a:rPr lang="el-GR" dirty="0"/>
              <a:t>στρατηγός τον κάλεσε μαζί με τους δύο γιους του για να εικονογραφήσουν τις μεγάλες στιγμές της ελληνικής επανάστασης του 1821</a:t>
            </a:r>
            <a:r>
              <a:rPr lang="el-GR" dirty="0" smtClean="0"/>
              <a:t>.</a:t>
            </a:r>
            <a:endParaRPr lang="en-US" dirty="0" smtClean="0"/>
          </a:p>
          <a:p>
            <a:r>
              <a:rPr lang="el-GR" dirty="0"/>
              <a:t>Οι αιματηρές </a:t>
            </a:r>
            <a:r>
              <a:rPr lang="el-GR" dirty="0">
                <a:solidFill>
                  <a:srgbClr val="FF0000"/>
                </a:solidFill>
              </a:rPr>
              <a:t>συγκρούσεις στρατιωτικών και πολιτικών (Α' Εμφύλιος) και </a:t>
            </a:r>
            <a:r>
              <a:rPr lang="el-GR" dirty="0" err="1">
                <a:solidFill>
                  <a:srgbClr val="FF0000"/>
                </a:solidFill>
              </a:rPr>
              <a:t>Πελοποννησίων</a:t>
            </a:r>
            <a:r>
              <a:rPr lang="el-GR" dirty="0">
                <a:solidFill>
                  <a:srgbClr val="FF0000"/>
                </a:solidFill>
              </a:rPr>
              <a:t> από τη μία πλευρά και </a:t>
            </a:r>
            <a:r>
              <a:rPr lang="el-GR" dirty="0" err="1">
                <a:solidFill>
                  <a:srgbClr val="FF0000"/>
                </a:solidFill>
              </a:rPr>
              <a:t>Στερεοελλαδιτών</a:t>
            </a:r>
            <a:r>
              <a:rPr lang="el-GR" dirty="0">
                <a:solidFill>
                  <a:srgbClr val="FF0000"/>
                </a:solidFill>
              </a:rPr>
              <a:t> και Νησιωτών από την άλλη (Β' Εμφύλιος), συνθέτουν </a:t>
            </a:r>
            <a:r>
              <a:rPr lang="el-GR" dirty="0" err="1" smtClean="0">
                <a:solidFill>
                  <a:srgbClr val="FF0000"/>
                </a:solidFill>
              </a:rPr>
              <a:t>τηΝ</a:t>
            </a:r>
            <a:r>
              <a:rPr lang="el-GR" dirty="0" smtClean="0">
                <a:solidFill>
                  <a:srgbClr val="FF0000"/>
                </a:solidFill>
              </a:rPr>
              <a:t> εμφύλια διαμάχη </a:t>
            </a:r>
            <a:r>
              <a:rPr lang="el-GR" dirty="0">
                <a:solidFill>
                  <a:srgbClr val="FF0000"/>
                </a:solidFill>
              </a:rPr>
              <a:t>κατά τη διάρκεια της Εθνικής Παλιγγενεσίας</a:t>
            </a:r>
            <a:r>
              <a:rPr lang="el-GR" dirty="0" smtClean="0">
                <a:solidFill>
                  <a:srgbClr val="FF0000"/>
                </a:solidFill>
              </a:rPr>
              <a:t>.</a:t>
            </a:r>
          </a:p>
          <a:p>
            <a:r>
              <a:rPr lang="el-GR" dirty="0" smtClean="0">
                <a:solidFill>
                  <a:srgbClr val="FF0000"/>
                </a:solidFill>
              </a:rPr>
              <a:t> </a:t>
            </a:r>
            <a:r>
              <a:rPr lang="el-GR" dirty="0">
                <a:solidFill>
                  <a:srgbClr val="FF0000"/>
                </a:solidFill>
              </a:rPr>
              <a:t>Λάφυρο, η εξουσία και ο «λουφές</a:t>
            </a:r>
            <a:r>
              <a:rPr lang="el-GR" dirty="0" smtClean="0">
                <a:solidFill>
                  <a:srgbClr val="FF0000"/>
                </a:solidFill>
              </a:rPr>
              <a:t>»;</a:t>
            </a:r>
          </a:p>
          <a:p>
            <a:r>
              <a:rPr lang="el-GR" dirty="0" smtClean="0">
                <a:solidFill>
                  <a:srgbClr val="FF0000"/>
                </a:solidFill>
              </a:rPr>
              <a:t> </a:t>
            </a:r>
            <a:r>
              <a:rPr lang="el-GR" dirty="0">
                <a:solidFill>
                  <a:srgbClr val="FF0000"/>
                </a:solidFill>
              </a:rPr>
              <a:t>όπως έλεγε ο Φωτάκος</a:t>
            </a:r>
            <a:r>
              <a:rPr lang="el-GR" dirty="0" smtClean="0">
                <a:solidFill>
                  <a:srgbClr val="FF0000"/>
                </a:solidFill>
              </a:rPr>
              <a:t>.</a:t>
            </a:r>
            <a:endParaRPr lang="el-GR" dirty="0">
              <a:solidFill>
                <a:srgbClr val="FF0000"/>
              </a:solidFill>
            </a:endParaRPr>
          </a:p>
        </p:txBody>
      </p:sp>
    </p:spTree>
    <p:extLst>
      <p:ext uri="{BB962C8B-B14F-4D97-AF65-F5344CB8AC3E}">
        <p14:creationId xmlns:p14="http://schemas.microsoft.com/office/powerpoint/2010/main" val="37207362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smtClean="0"/>
              <a:t>Θρακιωτεσ</a:t>
            </a:r>
            <a:endParaRPr lang="el-GR" dirty="0"/>
          </a:p>
        </p:txBody>
      </p:sp>
      <p:sp>
        <p:nvSpPr>
          <p:cNvPr id="3" name="Θέση περιεχομένου 2"/>
          <p:cNvSpPr>
            <a:spLocks noGrp="1"/>
          </p:cNvSpPr>
          <p:nvPr>
            <p:ph idx="1"/>
          </p:nvPr>
        </p:nvSpPr>
        <p:spPr/>
        <p:txBody>
          <a:bodyPr/>
          <a:lstStyle/>
          <a:p>
            <a:r>
              <a:rPr lang="el-GR" dirty="0"/>
              <a:t>Η οικογένεια </a:t>
            </a:r>
            <a:r>
              <a:rPr lang="el-GR" dirty="0" err="1"/>
              <a:t>Βισβίζη</a:t>
            </a:r>
            <a:r>
              <a:rPr lang="el-GR" dirty="0"/>
              <a:t>, με καταγωγή από την Αίνο της Θράκης, διακρίθηκε στους ναυτικούς αγώνες κατά την επανάσταση του 1821. </a:t>
            </a:r>
            <a:endParaRPr lang="el-GR" dirty="0" smtClean="0"/>
          </a:p>
          <a:p>
            <a:r>
              <a:rPr lang="el-GR" dirty="0" smtClean="0"/>
              <a:t>Η </a:t>
            </a:r>
            <a:r>
              <a:rPr lang="el-GR" dirty="0"/>
              <a:t>συμβολή των </a:t>
            </a:r>
            <a:r>
              <a:rPr lang="el-GR" dirty="0" err="1"/>
              <a:t>Αινιτών</a:t>
            </a:r>
            <a:r>
              <a:rPr lang="el-GR" dirty="0"/>
              <a:t> στις ναυτικές επιχειρήσεις του 1821 χαρακτηρίζεται πολύτιμη. Ήδη στα 1813 η ναυτική δύναμη της Αίνου ανερχόταν σε 4 μεγάλα καράβια και 60 σακολέβες. </a:t>
            </a:r>
            <a:endParaRPr lang="el-GR" dirty="0" smtClean="0"/>
          </a:p>
          <a:p>
            <a:r>
              <a:rPr lang="el-GR" dirty="0" smtClean="0"/>
              <a:t>Το </a:t>
            </a:r>
            <a:r>
              <a:rPr lang="el-GR" dirty="0"/>
              <a:t>1821 τα καράβια της πόλης έφταναν τα 300. Πολλά απ’ αυτά ταξίδευαν μέχρι τη Συρία και την Αίγυπτο.</a:t>
            </a:r>
          </a:p>
          <a:p>
            <a:r>
              <a:rPr lang="el-GR" dirty="0" smtClean="0"/>
              <a:t>Ο </a:t>
            </a:r>
            <a:r>
              <a:rPr lang="el-GR" dirty="0"/>
              <a:t>καπετάν Χατζή Αντώνης </a:t>
            </a:r>
            <a:r>
              <a:rPr lang="el-GR" dirty="0" err="1"/>
              <a:t>Βισβίζης</a:t>
            </a:r>
            <a:r>
              <a:rPr lang="el-GR" dirty="0"/>
              <a:t>, ήταν πλούσιος καραβοκύρης. Είχε στην κατοχή του το μπρίκι «Καλομοίρα», οπλισμένο με κανόνια και πλήρωμα 140 ναύτες.</a:t>
            </a:r>
          </a:p>
        </p:txBody>
      </p:sp>
    </p:spTree>
    <p:extLst>
      <p:ext uri="{BB962C8B-B14F-4D97-AF65-F5344CB8AC3E}">
        <p14:creationId xmlns:p14="http://schemas.microsoft.com/office/powerpoint/2010/main" val="8480520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70000" lnSpcReduction="20000"/>
          </a:bodyPr>
          <a:lstStyle/>
          <a:p>
            <a:r>
              <a:rPr lang="el-GR" dirty="0"/>
              <a:t>Οι </a:t>
            </a:r>
            <a:r>
              <a:rPr lang="el-GR" dirty="0" err="1"/>
              <a:t>πρωιμότερες</a:t>
            </a:r>
            <a:r>
              <a:rPr lang="el-GR" dirty="0"/>
              <a:t> εικαστικές μαρτυρίες του νεοελληνικού Αγώνα έχουν εντοπιστεί σε πίνακες εικονογραφημένων γαλλικών περιηγητικών εκδόσεων του 16ου και 17ου αιώνα. </a:t>
            </a:r>
            <a:endParaRPr lang="el-GR" dirty="0" smtClean="0"/>
          </a:p>
          <a:p>
            <a:r>
              <a:rPr lang="el-GR" dirty="0" smtClean="0"/>
              <a:t>Στη </a:t>
            </a:r>
            <a:r>
              <a:rPr lang="el-GR" dirty="0"/>
              <a:t>συνέχεια, οι πίνακες του </a:t>
            </a:r>
            <a:r>
              <a:rPr lang="el-GR" dirty="0" err="1"/>
              <a:t>Delacroix</a:t>
            </a:r>
            <a:r>
              <a:rPr lang="el-GR" dirty="0"/>
              <a:t>, τα θεατρικά έργα, τα ποιήματα, οι λιθογραφίες επώνυμων και ανώνυμων δημιουργών, ακόμη και οι παραστάσεις Ελλήνων αγωνιστών σε χρηστικά αντικείμενα, συγκρότησαν μια πλήρη γαλλικής προέλευσης καλλιτεχνική καταγραφή της Επανάστασης. </a:t>
            </a:r>
            <a:endParaRPr lang="el-GR" dirty="0" smtClean="0"/>
          </a:p>
          <a:p>
            <a:r>
              <a:rPr lang="el-GR" dirty="0" smtClean="0"/>
              <a:t>Στην </a:t>
            </a:r>
            <a:r>
              <a:rPr lang="el-GR" dirty="0"/>
              <a:t>Αγγλία και στη Γερμανία πολλές φιλελληνικές επιτροπές ανέθεσαν επίσης σε καλλιτέχνες την εικονογράφηση του Αγώνα, με φανερό στόχο την ενημέρωση του ευρύτερου κοινού και την ενεργό, υλική υποστήριξη στους Έλληνες αγωνιστές και στα ορφανά του πολέμου. </a:t>
            </a:r>
            <a:endParaRPr lang="el-GR" dirty="0" smtClean="0"/>
          </a:p>
          <a:p>
            <a:r>
              <a:rPr lang="el-GR" dirty="0" smtClean="0"/>
              <a:t>Οι </a:t>
            </a:r>
            <a:r>
              <a:rPr lang="el-GR" dirty="0"/>
              <a:t>Ευρωπαίοι ζωγράφοι εικονογράφησαν τον Αγώνα του 1821 ακολουθώντας τους βασικούς κανόνες της προοπτικής και της φωτοσκίασης, τη ρεαλιστική οπτική, όσον αφορά την τεχνική, με τελικό στόχο τη ρομαντική απόδοση του περιεχομένου. </a:t>
            </a:r>
            <a:endParaRPr lang="el-GR" dirty="0" smtClean="0"/>
          </a:p>
          <a:p>
            <a:r>
              <a:rPr lang="el-GR" dirty="0" smtClean="0"/>
              <a:t>Οι </a:t>
            </a:r>
            <a:r>
              <a:rPr lang="el-GR" dirty="0"/>
              <a:t>πίνακες του Βαυαρού P. </a:t>
            </a:r>
            <a:r>
              <a:rPr lang="el-GR" dirty="0" err="1"/>
              <a:t>Hess</a:t>
            </a:r>
            <a:r>
              <a:rPr lang="el-GR" dirty="0"/>
              <a:t> ανήκουν σ’ αυτήν την κατηγορία των εικαστικών μαρτυριών και παρουσιάζουν ιδιαίτερο ενδιαφέρον για το ρόλο που ασκεί η ιστορική εικονογράφηση στη διδακτική της ιστορίας. Το εικονογραφικό υλικό των ελληνικών ιστορικών εγχειριδίων επηρεάστηκε για πολλά χρόνια από τα έργα του P. </a:t>
            </a:r>
            <a:r>
              <a:rPr lang="el-GR" dirty="0" err="1"/>
              <a:t>Hess</a:t>
            </a:r>
            <a:r>
              <a:rPr lang="el-GR" dirty="0"/>
              <a:t> παρά το γεγονός ότι είχε προηγηθεί η εικονογράφηση του Αγώνα από τον Π. </a:t>
            </a:r>
            <a:r>
              <a:rPr lang="el-GR" dirty="0" smtClean="0"/>
              <a:t>Ζωγράφο.</a:t>
            </a:r>
          </a:p>
          <a:p>
            <a:r>
              <a:rPr lang="el-GR" dirty="0" smtClean="0"/>
              <a:t> </a:t>
            </a:r>
            <a:r>
              <a:rPr lang="el-GR" dirty="0"/>
              <a:t>Η προτίμηση του επίσημου νεοελληνικού κράτους στην εικονογράφηση του P. </a:t>
            </a:r>
            <a:r>
              <a:rPr lang="el-GR" dirty="0" err="1"/>
              <a:t>Hess</a:t>
            </a:r>
            <a:r>
              <a:rPr lang="el-GR" dirty="0"/>
              <a:t> </a:t>
            </a:r>
            <a:r>
              <a:rPr lang="el-GR" dirty="0" smtClean="0"/>
              <a:t>εξηγείται </a:t>
            </a:r>
            <a:r>
              <a:rPr lang="el-GR" dirty="0"/>
              <a:t>από τη μεγάλη επίδραση που είχε ασκήσει η ευρωπαϊκή και ιδιαίτερα η γερμανική τέχνη και η πολιτική σκέψη στο </a:t>
            </a:r>
            <a:r>
              <a:rPr lang="el-GR" dirty="0" err="1"/>
              <a:t>νεοϊδρυθέν</a:t>
            </a:r>
            <a:r>
              <a:rPr lang="el-GR" dirty="0"/>
              <a:t> βασίλειο, σε συνδυασμό με την αποστροφή των Βαυαρών και των Νεοελλήνων αστών προς τη μακραίωνη θεολογική παράδοση της ορθόδοξης εκκλησιαστικής και λαϊκής εικονογράφησης (Προκοπίου </a:t>
            </a:r>
            <a:r>
              <a:rPr lang="el-GR" dirty="0" err="1"/>
              <a:t>χ.χ</a:t>
            </a:r>
            <a:r>
              <a:rPr lang="el-GR" dirty="0"/>
              <a:t>: 26).</a:t>
            </a:r>
          </a:p>
        </p:txBody>
      </p:sp>
    </p:spTree>
    <p:extLst>
      <p:ext uri="{BB962C8B-B14F-4D97-AF65-F5344CB8AC3E}">
        <p14:creationId xmlns:p14="http://schemas.microsoft.com/office/powerpoint/2010/main" val="2409109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pic>
        <p:nvPicPr>
          <p:cNvPr id="4" name="Θέση περιεχομένου 3"/>
          <p:cNvPicPr>
            <a:picLocks noGrp="1" noChangeAspect="1"/>
          </p:cNvPicPr>
          <p:nvPr>
            <p:ph idx="1"/>
          </p:nvPr>
        </p:nvPicPr>
        <p:blipFill>
          <a:blip r:embed="rId2"/>
          <a:stretch>
            <a:fillRect/>
          </a:stretch>
        </p:blipFill>
        <p:spPr>
          <a:xfrm>
            <a:off x="1024127" y="585216"/>
            <a:ext cx="4882897" cy="3336025"/>
          </a:xfrm>
          <a:prstGeom prst="rect">
            <a:avLst/>
          </a:prstGeom>
        </p:spPr>
      </p:pic>
      <p:sp>
        <p:nvSpPr>
          <p:cNvPr id="6" name="Ορθογώνιο 5"/>
          <p:cNvSpPr/>
          <p:nvPr/>
        </p:nvSpPr>
        <p:spPr>
          <a:xfrm>
            <a:off x="4337304" y="4858804"/>
            <a:ext cx="6096000" cy="1200329"/>
          </a:xfrm>
          <a:prstGeom prst="rect">
            <a:avLst/>
          </a:prstGeom>
        </p:spPr>
        <p:txBody>
          <a:bodyPr>
            <a:spAutoFit/>
          </a:bodyPr>
          <a:lstStyle/>
          <a:p>
            <a:r>
              <a:rPr lang="el-GR" dirty="0" smtClean="0"/>
              <a:t>Ανατύπωση </a:t>
            </a:r>
            <a:r>
              <a:rPr lang="el-GR" dirty="0"/>
              <a:t>λαϊκής γερμανικής γκραβούρας με θέμα τη μάχη στο Δραγατσάνι / 19ος αιώνας / </a:t>
            </a:r>
            <a:r>
              <a:rPr lang="el-GR" dirty="0" smtClean="0"/>
              <a:t>ανωνύμου</a:t>
            </a:r>
          </a:p>
          <a:p>
            <a:r>
              <a:rPr lang="el-GR" dirty="0" smtClean="0"/>
              <a:t> </a:t>
            </a:r>
            <a:r>
              <a:rPr lang="el-GR" dirty="0"/>
              <a:t>βλ. Γ. </a:t>
            </a:r>
            <a:r>
              <a:rPr lang="el-GR" dirty="0" err="1"/>
              <a:t>Τσούλιου</a:t>
            </a:r>
            <a:r>
              <a:rPr lang="el-GR" dirty="0"/>
              <a:t>- Τ. Χατζή, Ιστορικόν Λεύκωμα της ελληνικής επαναστάσεως, Αθήνα 1970.</a:t>
            </a:r>
          </a:p>
        </p:txBody>
      </p:sp>
    </p:spTree>
    <p:extLst>
      <p:ext uri="{BB962C8B-B14F-4D97-AF65-F5344CB8AC3E}">
        <p14:creationId xmlns:p14="http://schemas.microsoft.com/office/powerpoint/2010/main" val="3658040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1024128" y="514928"/>
            <a:ext cx="3364992" cy="5162727"/>
          </a:xfrm>
          <a:prstGeom prst="rect">
            <a:avLst/>
          </a:prstGeom>
        </p:spPr>
      </p:pic>
      <p:sp>
        <p:nvSpPr>
          <p:cNvPr id="5" name="Ορθογώνιο 4"/>
          <p:cNvSpPr/>
          <p:nvPr/>
        </p:nvSpPr>
        <p:spPr>
          <a:xfrm rot="752613">
            <a:off x="4849367" y="3333094"/>
            <a:ext cx="6096000" cy="923330"/>
          </a:xfrm>
          <a:prstGeom prst="rect">
            <a:avLst/>
          </a:prstGeom>
        </p:spPr>
        <p:txBody>
          <a:bodyPr>
            <a:spAutoFit/>
          </a:bodyPr>
          <a:lstStyle/>
          <a:p>
            <a:r>
              <a:rPr lang="el-GR" dirty="0"/>
              <a:t>ανατύπωση λιθογραφίας/400 </a:t>
            </a:r>
            <a:r>
              <a:rPr lang="el-GR" dirty="0" err="1"/>
              <a:t>ιερολοχίται</a:t>
            </a:r>
            <a:r>
              <a:rPr lang="el-GR" dirty="0"/>
              <a:t>, πρόδρομοι του ιερού αγώνος </a:t>
            </a:r>
            <a:r>
              <a:rPr lang="el-GR" dirty="0" err="1"/>
              <a:t>πίπτουσι</a:t>
            </a:r>
            <a:r>
              <a:rPr lang="el-GR" dirty="0"/>
              <a:t> περί το </a:t>
            </a:r>
            <a:r>
              <a:rPr lang="el-GR" dirty="0" err="1"/>
              <a:t>Δραγατσάνιον</a:t>
            </a:r>
            <a:r>
              <a:rPr lang="el-GR" dirty="0"/>
              <a:t>/ 1839/ P. V. </a:t>
            </a:r>
            <a:r>
              <a:rPr lang="el-GR" dirty="0" err="1"/>
              <a:t>Hess</a:t>
            </a:r>
            <a:r>
              <a:rPr lang="el-GR" dirty="0"/>
              <a:t>/ Αρχείο </a:t>
            </a:r>
            <a:r>
              <a:rPr lang="el-GR" dirty="0" err="1"/>
              <a:t>Τρικόγλου</a:t>
            </a:r>
            <a:r>
              <a:rPr lang="el-GR" dirty="0"/>
              <a:t>, </a:t>
            </a:r>
            <a:r>
              <a:rPr lang="el-GR" dirty="0" err="1"/>
              <a:t>αρ</a:t>
            </a:r>
            <a:r>
              <a:rPr lang="el-GR" dirty="0"/>
              <a:t>. 412 </a:t>
            </a:r>
          </a:p>
        </p:txBody>
      </p:sp>
    </p:spTree>
    <p:extLst>
      <p:ext uri="{BB962C8B-B14F-4D97-AF65-F5344CB8AC3E}">
        <p14:creationId xmlns:p14="http://schemas.microsoft.com/office/powerpoint/2010/main" val="39742153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1024128" y="813816"/>
            <a:ext cx="3436083" cy="2295144"/>
          </a:xfrm>
          <a:prstGeom prst="rect">
            <a:avLst/>
          </a:prstGeom>
        </p:spPr>
      </p:pic>
      <p:sp>
        <p:nvSpPr>
          <p:cNvPr id="5" name="Ορθογώνιο 4"/>
          <p:cNvSpPr/>
          <p:nvPr/>
        </p:nvSpPr>
        <p:spPr>
          <a:xfrm>
            <a:off x="3733800" y="3563035"/>
            <a:ext cx="6096000" cy="646331"/>
          </a:xfrm>
          <a:prstGeom prst="rect">
            <a:avLst/>
          </a:prstGeom>
        </p:spPr>
        <p:txBody>
          <a:bodyPr>
            <a:spAutoFit/>
          </a:bodyPr>
          <a:lstStyle/>
          <a:p>
            <a:r>
              <a:rPr lang="el-GR" dirty="0"/>
              <a:t>υδατογραφία/ Μάχη στους Μύλους/ 1836/ Δ. Ζωγράφος/ </a:t>
            </a:r>
            <a:r>
              <a:rPr lang="el-GR" dirty="0" err="1"/>
              <a:t>Γεννάδειος</a:t>
            </a:r>
            <a:r>
              <a:rPr lang="el-GR" dirty="0"/>
              <a:t> Βιβλιοθήκη, </a:t>
            </a:r>
            <a:r>
              <a:rPr lang="el-GR" dirty="0" err="1"/>
              <a:t>αρ</a:t>
            </a:r>
            <a:r>
              <a:rPr lang="el-GR" dirty="0"/>
              <a:t>. 14Ξ </a:t>
            </a:r>
          </a:p>
        </p:txBody>
      </p:sp>
    </p:spTree>
    <p:extLst>
      <p:ext uri="{BB962C8B-B14F-4D97-AF65-F5344CB8AC3E}">
        <p14:creationId xmlns:p14="http://schemas.microsoft.com/office/powerpoint/2010/main" val="39757362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1163628" y="740840"/>
            <a:ext cx="4887282" cy="3684856"/>
          </a:xfrm>
          <a:prstGeom prst="rect">
            <a:avLst/>
          </a:prstGeom>
        </p:spPr>
      </p:pic>
      <p:sp>
        <p:nvSpPr>
          <p:cNvPr id="5" name="Ορθογώνιο 4"/>
          <p:cNvSpPr/>
          <p:nvPr/>
        </p:nvSpPr>
        <p:spPr>
          <a:xfrm>
            <a:off x="3340608" y="3480739"/>
            <a:ext cx="7046976" cy="3139321"/>
          </a:xfrm>
          <a:prstGeom prst="rect">
            <a:avLst/>
          </a:prstGeom>
        </p:spPr>
        <p:txBody>
          <a:bodyPr wrap="square">
            <a:spAutoFit/>
          </a:bodyPr>
          <a:lstStyle/>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smtClean="0"/>
              <a:t>ανατύπωση </a:t>
            </a:r>
            <a:r>
              <a:rPr lang="el-GR" dirty="0"/>
              <a:t>γαλλικής λιθογραφίας/ Έρανος για τους Έλληνες/1286/Αρχείο </a:t>
            </a:r>
            <a:r>
              <a:rPr lang="el-GR" dirty="0" err="1"/>
              <a:t>Τρικόγλου</a:t>
            </a:r>
            <a:r>
              <a:rPr lang="el-GR" dirty="0"/>
              <a:t>, </a:t>
            </a:r>
            <a:r>
              <a:rPr lang="el-GR" dirty="0" err="1"/>
              <a:t>αρ</a:t>
            </a:r>
            <a:r>
              <a:rPr lang="el-GR" dirty="0"/>
              <a:t>. 577</a:t>
            </a:r>
          </a:p>
        </p:txBody>
      </p:sp>
    </p:spTree>
    <p:extLst>
      <p:ext uri="{BB962C8B-B14F-4D97-AF65-F5344CB8AC3E}">
        <p14:creationId xmlns:p14="http://schemas.microsoft.com/office/powerpoint/2010/main" val="22238539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1096202" y="862574"/>
            <a:ext cx="4759948" cy="3508257"/>
          </a:xfrm>
          <a:prstGeom prst="rect">
            <a:avLst/>
          </a:prstGeom>
        </p:spPr>
      </p:pic>
      <p:sp>
        <p:nvSpPr>
          <p:cNvPr id="5" name="Ορθογώνιο 4"/>
          <p:cNvSpPr/>
          <p:nvPr/>
        </p:nvSpPr>
        <p:spPr>
          <a:xfrm>
            <a:off x="3048000" y="2967334"/>
            <a:ext cx="7824216" cy="3139321"/>
          </a:xfrm>
          <a:prstGeom prst="rect">
            <a:avLst/>
          </a:prstGeom>
        </p:spPr>
        <p:txBody>
          <a:bodyPr wrap="square">
            <a:spAutoFit/>
          </a:bodyPr>
          <a:lstStyle/>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smtClean="0"/>
              <a:t>ανατύπωση </a:t>
            </a:r>
            <a:r>
              <a:rPr lang="el-GR" dirty="0"/>
              <a:t>λαϊκής λιθογραφίας/ Ιερολοχίτες/ανωνύμου/1822/Αρχείο Τυπωμάτων Ρουμάνικης Ακαδημίας, ΙΝΝ 580ΒΑR </a:t>
            </a:r>
          </a:p>
        </p:txBody>
      </p:sp>
    </p:spTree>
    <p:extLst>
      <p:ext uri="{BB962C8B-B14F-4D97-AF65-F5344CB8AC3E}">
        <p14:creationId xmlns:p14="http://schemas.microsoft.com/office/powerpoint/2010/main" val="39083735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1024128" y="401986"/>
            <a:ext cx="2871216" cy="4449546"/>
          </a:xfrm>
          <a:prstGeom prst="rect">
            <a:avLst/>
          </a:prstGeom>
        </p:spPr>
      </p:pic>
      <p:sp>
        <p:nvSpPr>
          <p:cNvPr id="5" name="Ορθογώνιο 4"/>
          <p:cNvSpPr/>
          <p:nvPr/>
        </p:nvSpPr>
        <p:spPr>
          <a:xfrm>
            <a:off x="3048000" y="2828836"/>
            <a:ext cx="6096000" cy="3139321"/>
          </a:xfrm>
          <a:prstGeom prst="rect">
            <a:avLst/>
          </a:prstGeom>
        </p:spPr>
        <p:txBody>
          <a:bodyPr>
            <a:spAutoFit/>
          </a:bodyPr>
          <a:lstStyle/>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smtClean="0"/>
              <a:t>ανατύπωση </a:t>
            </a:r>
            <a:r>
              <a:rPr lang="el-GR" dirty="0"/>
              <a:t>γαλλικής λιθογραφίας/1822/ανωνύμου/ο γιος του γενναίου Κανάρη/ Αρχείο Χαρακτικών - Ιστορικής και Εθνολογικής Εταιρίας: α/α 877 α- Φ 9/Π 9/ και Αρχείο </a:t>
            </a:r>
            <a:r>
              <a:rPr lang="el-GR" dirty="0" err="1"/>
              <a:t>Τρικόγλου</a:t>
            </a:r>
            <a:r>
              <a:rPr lang="el-GR" dirty="0"/>
              <a:t>, </a:t>
            </a:r>
            <a:r>
              <a:rPr lang="el-GR" dirty="0" err="1"/>
              <a:t>αρ</a:t>
            </a:r>
            <a:r>
              <a:rPr lang="el-GR" dirty="0"/>
              <a:t>. 576</a:t>
            </a:r>
          </a:p>
        </p:txBody>
      </p:sp>
    </p:spTree>
    <p:extLst>
      <p:ext uri="{BB962C8B-B14F-4D97-AF65-F5344CB8AC3E}">
        <p14:creationId xmlns:p14="http://schemas.microsoft.com/office/powerpoint/2010/main" val="18809878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1207188" y="1123572"/>
            <a:ext cx="2560140" cy="3956579"/>
          </a:xfrm>
          <a:prstGeom prst="rect">
            <a:avLst/>
          </a:prstGeom>
        </p:spPr>
      </p:pic>
      <p:sp>
        <p:nvSpPr>
          <p:cNvPr id="5" name="Ορθογώνιο 4"/>
          <p:cNvSpPr/>
          <p:nvPr/>
        </p:nvSpPr>
        <p:spPr>
          <a:xfrm>
            <a:off x="3048000" y="2967335"/>
            <a:ext cx="6096000" cy="3139321"/>
          </a:xfrm>
          <a:prstGeom prst="rect">
            <a:avLst/>
          </a:prstGeom>
        </p:spPr>
        <p:txBody>
          <a:bodyPr>
            <a:spAutoFit/>
          </a:bodyPr>
          <a:lstStyle/>
          <a:p>
            <a:endParaRPr lang="el-GR" dirty="0" smtClean="0"/>
          </a:p>
          <a:p>
            <a:endParaRPr lang="el-GR" dirty="0"/>
          </a:p>
          <a:p>
            <a:endParaRPr lang="el-GR" dirty="0" smtClean="0"/>
          </a:p>
          <a:p>
            <a:endParaRPr lang="el-GR" dirty="0"/>
          </a:p>
          <a:p>
            <a:endParaRPr lang="el-GR" dirty="0" smtClean="0"/>
          </a:p>
          <a:p>
            <a:endParaRPr lang="el-GR" dirty="0" smtClean="0"/>
          </a:p>
          <a:p>
            <a:endParaRPr lang="el-GR" dirty="0"/>
          </a:p>
          <a:p>
            <a:endParaRPr lang="el-GR" dirty="0" smtClean="0"/>
          </a:p>
          <a:p>
            <a:r>
              <a:rPr lang="el-GR" dirty="0" smtClean="0"/>
              <a:t>ανατύπωση </a:t>
            </a:r>
            <a:r>
              <a:rPr lang="el-GR" dirty="0"/>
              <a:t>λιθογραφίας με το πορτρέτο του Θ. </a:t>
            </a:r>
            <a:r>
              <a:rPr lang="el-GR" dirty="0" err="1"/>
              <a:t>Βισβίζη</a:t>
            </a:r>
            <a:r>
              <a:rPr lang="el-GR" dirty="0"/>
              <a:t> και σύνθεση - βινιέτα / </a:t>
            </a:r>
            <a:r>
              <a:rPr lang="el-GR" dirty="0" err="1"/>
              <a:t>Maurin</a:t>
            </a:r>
            <a:r>
              <a:rPr lang="el-GR" dirty="0"/>
              <a:t> / 1824 – 1827/ Αρχείο </a:t>
            </a:r>
            <a:r>
              <a:rPr lang="el-GR" dirty="0" err="1"/>
              <a:t>Τρικόγλου</a:t>
            </a:r>
            <a:r>
              <a:rPr lang="el-GR" dirty="0"/>
              <a:t> </a:t>
            </a:r>
            <a:r>
              <a:rPr lang="el-GR" dirty="0" err="1"/>
              <a:t>αρ</a:t>
            </a:r>
            <a:r>
              <a:rPr lang="el-GR" dirty="0"/>
              <a:t>. 521 και Αρχείο </a:t>
            </a:r>
            <a:r>
              <a:rPr lang="el-GR" dirty="0" err="1"/>
              <a:t>Σκλαβενίτη:α</a:t>
            </a:r>
            <a:r>
              <a:rPr lang="el-GR" dirty="0"/>
              <a:t>/α 1627.</a:t>
            </a:r>
          </a:p>
        </p:txBody>
      </p:sp>
    </p:spTree>
    <p:extLst>
      <p:ext uri="{BB962C8B-B14F-4D97-AF65-F5344CB8AC3E}">
        <p14:creationId xmlns:p14="http://schemas.microsoft.com/office/powerpoint/2010/main" val="14147489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 name="Θέση περιεχομένου 3"/>
          <p:cNvPicPr>
            <a:picLocks noGrp="1" noChangeAspect="1"/>
          </p:cNvPicPr>
          <p:nvPr>
            <p:ph idx="1"/>
          </p:nvPr>
        </p:nvPicPr>
        <p:blipFill>
          <a:blip r:embed="rId2"/>
          <a:stretch>
            <a:fillRect/>
          </a:stretch>
        </p:blipFill>
        <p:spPr>
          <a:xfrm>
            <a:off x="1291588" y="941975"/>
            <a:ext cx="2375156" cy="3654086"/>
          </a:xfrm>
          <a:prstGeom prst="rect">
            <a:avLst/>
          </a:prstGeom>
        </p:spPr>
      </p:pic>
      <p:sp>
        <p:nvSpPr>
          <p:cNvPr id="5" name="Ορθογώνιο 4"/>
          <p:cNvSpPr/>
          <p:nvPr/>
        </p:nvSpPr>
        <p:spPr>
          <a:xfrm>
            <a:off x="3048000" y="2828836"/>
            <a:ext cx="6096000" cy="3139321"/>
          </a:xfrm>
          <a:prstGeom prst="rect">
            <a:avLst/>
          </a:prstGeom>
        </p:spPr>
        <p:txBody>
          <a:bodyPr>
            <a:spAutoFit/>
          </a:bodyPr>
          <a:lstStyle/>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r>
              <a:rPr lang="el-GR" dirty="0" smtClean="0"/>
              <a:t>ανατύπωση </a:t>
            </a:r>
            <a:r>
              <a:rPr lang="el-GR" dirty="0"/>
              <a:t>λιθογραφίας με τη μορφή του Θ. </a:t>
            </a:r>
            <a:r>
              <a:rPr lang="el-GR" dirty="0" err="1"/>
              <a:t>Βισβίζη</a:t>
            </a:r>
            <a:r>
              <a:rPr lang="el-GR" dirty="0"/>
              <a:t>, εμπνευσμένη από το έργο του S.M. </a:t>
            </a:r>
            <a:r>
              <a:rPr lang="el-GR" dirty="0" err="1"/>
              <a:t>Cornu</a:t>
            </a:r>
            <a:r>
              <a:rPr lang="el-GR" dirty="0"/>
              <a:t> (1804 - 1870) / 1826, Αρχείο Σκλαβενίτη: ΚΝΕ - ΕΙΕ, α/α 1626 </a:t>
            </a:r>
            <a:r>
              <a:rPr lang="el-GR" dirty="0" err="1"/>
              <a:t>Γεννάδειος</a:t>
            </a:r>
            <a:r>
              <a:rPr lang="el-GR" dirty="0"/>
              <a:t> Βιβλιοθήκη: </a:t>
            </a:r>
            <a:r>
              <a:rPr lang="el-GR" dirty="0" err="1"/>
              <a:t>Scrapbook</a:t>
            </a:r>
            <a:r>
              <a:rPr lang="el-GR" dirty="0"/>
              <a:t> Φ 25 / Τ2.</a:t>
            </a:r>
          </a:p>
        </p:txBody>
      </p:sp>
    </p:spTree>
    <p:extLst>
      <p:ext uri="{BB962C8B-B14F-4D97-AF65-F5344CB8AC3E}">
        <p14:creationId xmlns:p14="http://schemas.microsoft.com/office/powerpoint/2010/main" val="3349293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lnSpcReduction="10000"/>
          </a:bodyPr>
          <a:lstStyle/>
          <a:p>
            <a:r>
              <a:rPr lang="el-GR" dirty="0"/>
              <a:t>Οι διαμάχες πολιτικών και </a:t>
            </a:r>
            <a:r>
              <a:rPr lang="el-GR" b="1" dirty="0"/>
              <a:t>στρατιωτικών, που υπέβοσκαν από το πρώτο έτος της Επανάστασης οξύνθηκαν κατά τη διάρκεια και μετά την ολοκλήρωση της Β' Εθνοσυνέλευσης στο Άστρος </a:t>
            </a:r>
            <a:r>
              <a:rPr lang="el-GR" b="1" dirty="0">
                <a:solidFill>
                  <a:srgbClr val="FF0000"/>
                </a:solidFill>
              </a:rPr>
              <a:t>(18 Απριλίου 1823). </a:t>
            </a:r>
            <a:endParaRPr lang="en-US" b="1" dirty="0" smtClean="0">
              <a:solidFill>
                <a:srgbClr val="FF0000"/>
              </a:solidFill>
            </a:endParaRPr>
          </a:p>
          <a:p>
            <a:r>
              <a:rPr lang="el-GR" b="1" dirty="0" smtClean="0"/>
              <a:t>Η </a:t>
            </a:r>
            <a:r>
              <a:rPr lang="el-GR" b="1" dirty="0"/>
              <a:t>πολιτική κρίση εξελίχθηκε σε εμφύλιο πόλεμο το πρώτο εξάμηνο του 1824. </a:t>
            </a:r>
            <a:endParaRPr lang="en-US" b="1" dirty="0" smtClean="0"/>
          </a:p>
          <a:p>
            <a:r>
              <a:rPr lang="el-GR" b="1" dirty="0" smtClean="0"/>
              <a:t>Οι </a:t>
            </a:r>
            <a:r>
              <a:rPr lang="el-GR" b="1" dirty="0"/>
              <a:t>δύο αντιμαχόμενες παρατάξεις </a:t>
            </a:r>
            <a:r>
              <a:rPr lang="el-GR" b="1" dirty="0" err="1"/>
              <a:t>ήσαν</a:t>
            </a:r>
            <a:r>
              <a:rPr lang="el-GR" b="1" dirty="0"/>
              <a:t> από τη μία πλευρά οι σημαντικότεροι στρατιωτικοί της Πελοποννήσου με επικεφαλής τον Κολοκοτρώνη («Αντικυβερνητικοί») </a:t>
            </a:r>
            <a:endParaRPr lang="el-GR" b="1" dirty="0" smtClean="0"/>
          </a:p>
          <a:p>
            <a:r>
              <a:rPr lang="el-GR" b="1" dirty="0" smtClean="0"/>
              <a:t>και </a:t>
            </a:r>
            <a:r>
              <a:rPr lang="el-GR" b="1" dirty="0">
                <a:solidFill>
                  <a:srgbClr val="FF0000"/>
                </a:solidFill>
              </a:rPr>
              <a:t>από την άλλη οι σημαντικότεροι πολιτικοί της Πελοποννήσου και οι νησιώτες («Κυβερνητικοί»). </a:t>
            </a:r>
            <a:endParaRPr lang="en-US" b="1" dirty="0" smtClean="0">
              <a:solidFill>
                <a:srgbClr val="FF0000"/>
              </a:solidFill>
            </a:endParaRPr>
          </a:p>
          <a:p>
            <a:r>
              <a:rPr lang="el-GR" b="1" dirty="0" smtClean="0"/>
              <a:t>Το </a:t>
            </a:r>
            <a:r>
              <a:rPr lang="el-GR" b="1" dirty="0"/>
              <a:t>ρουμελιώτικο στοιχείο, που δεν είχε ενεργό ανάμιξη στη φάση αυτή, εκπροσώπησε ο ηπειρώτης Ιωάννης Κωλέττης. </a:t>
            </a:r>
          </a:p>
        </p:txBody>
      </p:sp>
    </p:spTree>
    <p:extLst>
      <p:ext uri="{BB962C8B-B14F-4D97-AF65-F5344CB8AC3E}">
        <p14:creationId xmlns:p14="http://schemas.microsoft.com/office/powerpoint/2010/main" val="2977796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FB9B944B-C617-41BF-9EED-46268A7046E1}"/>
              </a:ext>
            </a:extLst>
          </p:cNvPr>
          <p:cNvSpPr>
            <a:spLocks noGrp="1"/>
          </p:cNvSpPr>
          <p:nvPr>
            <p:ph type="title"/>
          </p:nvPr>
        </p:nvSpPr>
        <p:spPr/>
        <p:txBody>
          <a:bodyPr/>
          <a:lstStyle/>
          <a:p>
            <a:pPr algn="ctr"/>
            <a:r>
              <a:rPr lang="el-GR" sz="1800" b="0" i="0" u="none" strike="noStrike" baseline="0" dirty="0">
                <a:solidFill>
                  <a:srgbClr val="000000"/>
                </a:solidFill>
                <a:latin typeface="Calibri" panose="020F0502020204030204" pitchFamily="34" charset="0"/>
              </a:rPr>
              <a:t/>
            </a:r>
            <a:br>
              <a:rPr lang="el-GR" sz="1800" b="0" i="0" u="none" strike="noStrike" baseline="0" dirty="0">
                <a:solidFill>
                  <a:srgbClr val="000000"/>
                </a:solidFill>
                <a:latin typeface="Calibri" panose="020F0502020204030204" pitchFamily="34" charset="0"/>
              </a:rPr>
            </a:br>
            <a:r>
              <a:rPr lang="el-GR" sz="4400" b="1" dirty="0" err="1">
                <a:latin typeface="Segoe Print" panose="02000600000000000000" pitchFamily="2" charset="0"/>
              </a:rPr>
              <a:t>ΕνδεικτικΗ</a:t>
            </a:r>
            <a:r>
              <a:rPr lang="el-GR" sz="4400" b="1" dirty="0">
                <a:latin typeface="Segoe Print" panose="02000600000000000000" pitchFamily="2" charset="0"/>
              </a:rPr>
              <a:t> </a:t>
            </a:r>
            <a:r>
              <a:rPr lang="el-GR" sz="4400" b="1" dirty="0" err="1">
                <a:latin typeface="Segoe Print" panose="02000600000000000000" pitchFamily="2" charset="0"/>
              </a:rPr>
              <a:t>ΒιβλιογραφΙα</a:t>
            </a:r>
            <a:r>
              <a:rPr lang="el-GR" sz="4400" b="1" dirty="0">
                <a:latin typeface="Segoe Print" panose="02000600000000000000" pitchFamily="2" charset="0"/>
              </a:rPr>
              <a:t> (1/3)</a:t>
            </a:r>
          </a:p>
        </p:txBody>
      </p:sp>
      <p:sp>
        <p:nvSpPr>
          <p:cNvPr id="3" name="Θέση περιεχομένου 2">
            <a:extLst>
              <a:ext uri="{FF2B5EF4-FFF2-40B4-BE49-F238E27FC236}">
                <a16:creationId xmlns="" xmlns:a16="http://schemas.microsoft.com/office/drawing/2014/main" id="{BEB1D3F6-0B76-42FF-92B1-6C94AAD4DB68}"/>
              </a:ext>
            </a:extLst>
          </p:cNvPr>
          <p:cNvSpPr>
            <a:spLocks noGrp="1"/>
          </p:cNvSpPr>
          <p:nvPr>
            <p:ph idx="1"/>
          </p:nvPr>
        </p:nvSpPr>
        <p:spPr/>
        <p:txBody>
          <a:bodyPr>
            <a:normAutofit lnSpcReduction="10000"/>
          </a:bodyPr>
          <a:lstStyle/>
          <a:p>
            <a:pPr marL="0" indent="0">
              <a:buNone/>
            </a:pPr>
            <a:r>
              <a:rPr lang="el-GR" sz="1800" dirty="0">
                <a:solidFill>
                  <a:srgbClr val="000000"/>
                </a:solidFill>
                <a:latin typeface="Arial" panose="020B0604020202020204" pitchFamily="34" charset="0"/>
              </a:rPr>
              <a:t> </a:t>
            </a:r>
            <a:r>
              <a:rPr lang="el-GR" sz="2000" dirty="0">
                <a:latin typeface="Comic Sans MS" panose="030F0702030302020204" pitchFamily="66" charset="0"/>
              </a:rPr>
              <a:t>•</a:t>
            </a:r>
            <a:r>
              <a:rPr lang="el-GR" sz="2000" dirty="0" err="1">
                <a:latin typeface="Comic Sans MS" panose="030F0702030302020204" pitchFamily="66" charset="0"/>
              </a:rPr>
              <a:t>Γύζης</a:t>
            </a:r>
            <a:r>
              <a:rPr lang="el-GR" sz="2000" dirty="0">
                <a:latin typeface="Comic Sans MS" panose="030F0702030302020204" pitchFamily="66" charset="0"/>
              </a:rPr>
              <a:t> Νικόλαος, 1842 – 1901, Ο μεγάλος δημιουργός. Εθνική Πινακοθήκη-Μουσείο Αλέξανδρου </a:t>
            </a:r>
            <a:r>
              <a:rPr lang="el-GR" sz="2000" dirty="0" err="1">
                <a:latin typeface="Comic Sans MS" panose="030F0702030302020204" pitchFamily="66" charset="0"/>
              </a:rPr>
              <a:t>Σούτζου</a:t>
            </a:r>
            <a:r>
              <a:rPr lang="el-GR" sz="2000" dirty="0">
                <a:latin typeface="Comic Sans MS" panose="030F0702030302020204" pitchFamily="66" charset="0"/>
              </a:rPr>
              <a:t> , 8 Οκτωβρίου-10 Δεκεμβρίου 2001, (Κατάλογος). </a:t>
            </a:r>
          </a:p>
          <a:p>
            <a:pPr marL="0" indent="0">
              <a:buNone/>
            </a:pPr>
            <a:r>
              <a:rPr lang="el-GR" sz="2000" dirty="0">
                <a:latin typeface="Comic Sans MS" panose="030F0702030302020204" pitchFamily="66" charset="0"/>
              </a:rPr>
              <a:t>•100 Χρόνια, Τέσσερις αιώνες Ελληνικής Ζωγραφικής, Εθνική Πινακοθήκη και Μουσείο Αλέξανδρου </a:t>
            </a:r>
            <a:r>
              <a:rPr lang="el-GR" sz="2000" dirty="0" err="1">
                <a:latin typeface="Comic Sans MS" panose="030F0702030302020204" pitchFamily="66" charset="0"/>
              </a:rPr>
              <a:t>Σούτζου</a:t>
            </a:r>
            <a:r>
              <a:rPr lang="el-GR" sz="2000" dirty="0">
                <a:latin typeface="Comic Sans MS" panose="030F0702030302020204" pitchFamily="66" charset="0"/>
              </a:rPr>
              <a:t>, Αθήνα 2000, (Κατάλογος). </a:t>
            </a:r>
          </a:p>
          <a:p>
            <a:pPr marL="0" indent="0">
              <a:buNone/>
            </a:pPr>
            <a:r>
              <a:rPr lang="el-GR" sz="2000" dirty="0">
                <a:latin typeface="Comic Sans MS" panose="030F0702030302020204" pitchFamily="66" charset="0"/>
              </a:rPr>
              <a:t>•</a:t>
            </a:r>
            <a:r>
              <a:rPr lang="el-GR" sz="2000" dirty="0" err="1">
                <a:latin typeface="Comic Sans MS" panose="030F0702030302020204" pitchFamily="66" charset="0"/>
              </a:rPr>
              <a:t>Καιροφύλας</a:t>
            </a:r>
            <a:r>
              <a:rPr lang="el-GR" sz="2000" dirty="0">
                <a:latin typeface="Comic Sans MS" panose="030F0702030302020204" pitchFamily="66" charset="0"/>
              </a:rPr>
              <a:t>, Γ. (1989). Νικηφόρος Λύτρας, Ο πατριάρχης της ελληνικής ζωγραφικής. Αθήνα: Φιλιππότη. </a:t>
            </a:r>
          </a:p>
          <a:p>
            <a:pPr marL="0" indent="0">
              <a:buNone/>
            </a:pPr>
            <a:r>
              <a:rPr lang="el-GR" sz="2000" dirty="0">
                <a:latin typeface="Comic Sans MS" panose="030F0702030302020204" pitchFamily="66" charset="0"/>
              </a:rPr>
              <a:t>•</a:t>
            </a:r>
            <a:r>
              <a:rPr lang="el-GR" sz="2000" dirty="0" err="1">
                <a:latin typeface="Comic Sans MS" panose="030F0702030302020204" pitchFamily="66" charset="0"/>
              </a:rPr>
              <a:t>Καιροφύλας</a:t>
            </a:r>
            <a:r>
              <a:rPr lang="el-GR" sz="2000" dirty="0">
                <a:latin typeface="Comic Sans MS" panose="030F0702030302020204" pitchFamily="66" charset="0"/>
              </a:rPr>
              <a:t>, Γ. (1990). Νικηφόρος Λύτρας, Ο Εθνικός ζωγράφος. Αθήνα: Φιλιππότη. </a:t>
            </a:r>
          </a:p>
          <a:p>
            <a:pPr marL="0" indent="0">
              <a:buNone/>
            </a:pPr>
            <a:r>
              <a:rPr lang="el-GR" sz="2000" dirty="0">
                <a:latin typeface="Comic Sans MS" panose="030F0702030302020204" pitchFamily="66" charset="0"/>
              </a:rPr>
              <a:t>•</a:t>
            </a:r>
            <a:r>
              <a:rPr lang="el-GR" sz="2000" dirty="0" err="1">
                <a:latin typeface="Comic Sans MS" panose="030F0702030302020204" pitchFamily="66" charset="0"/>
              </a:rPr>
              <a:t>Κώτίδης</a:t>
            </a:r>
            <a:r>
              <a:rPr lang="el-GR" sz="2000" dirty="0">
                <a:latin typeface="Comic Sans MS" panose="030F0702030302020204" pitchFamily="66" charset="0"/>
              </a:rPr>
              <a:t>, Α. (1995). Η ζωγραφική του 19ου αιώνα, Ελληνική Τέχνη. Αθήνα: Εκδοτική Αθηνών. </a:t>
            </a:r>
          </a:p>
          <a:p>
            <a:pPr marL="0" indent="0">
              <a:buNone/>
            </a:pPr>
            <a:r>
              <a:rPr lang="el-GR" sz="2000" dirty="0">
                <a:latin typeface="Comic Sans MS" panose="030F0702030302020204" pitchFamily="66" charset="0"/>
              </a:rPr>
              <a:t>•</a:t>
            </a:r>
            <a:r>
              <a:rPr lang="el-GR" sz="2000" dirty="0" err="1">
                <a:latin typeface="Comic Sans MS" panose="030F0702030302020204" pitchFamily="66" charset="0"/>
              </a:rPr>
              <a:t>Λυδάκης</a:t>
            </a:r>
            <a:r>
              <a:rPr lang="el-GR" sz="2000" dirty="0">
                <a:latin typeface="Comic Sans MS" panose="030F0702030302020204" pitchFamily="66" charset="0"/>
              </a:rPr>
              <a:t>, Σ. (1976). Οι Έλληνες ζωγράφοι, Η ιστορία της νεοελληνικής ζωγραφικής (16ος- 20ος αιώνας). Αθήνα: Μέλισσα. </a:t>
            </a:r>
          </a:p>
          <a:p>
            <a:pPr marL="0" indent="0">
              <a:buNone/>
            </a:pPr>
            <a:endParaRPr lang="el-GR" dirty="0"/>
          </a:p>
        </p:txBody>
      </p:sp>
    </p:spTree>
    <p:extLst>
      <p:ext uri="{BB962C8B-B14F-4D97-AF65-F5344CB8AC3E}">
        <p14:creationId xmlns:p14="http://schemas.microsoft.com/office/powerpoint/2010/main" val="38262098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D8E4CB1-4F05-4452-874E-02689EB79D55}"/>
              </a:ext>
            </a:extLst>
          </p:cNvPr>
          <p:cNvSpPr>
            <a:spLocks noGrp="1"/>
          </p:cNvSpPr>
          <p:nvPr>
            <p:ph type="title"/>
          </p:nvPr>
        </p:nvSpPr>
        <p:spPr/>
        <p:txBody>
          <a:bodyPr/>
          <a:lstStyle/>
          <a:p>
            <a:pPr algn="ctr"/>
            <a:r>
              <a:rPr lang="el-GR" sz="4400" b="1" dirty="0" err="1">
                <a:latin typeface="Segoe Print" panose="02000600000000000000" pitchFamily="2" charset="0"/>
              </a:rPr>
              <a:t>ΕνδεικτικΗ</a:t>
            </a:r>
            <a:r>
              <a:rPr lang="el-GR" sz="4400" b="1" dirty="0">
                <a:latin typeface="Segoe Print" panose="02000600000000000000" pitchFamily="2" charset="0"/>
              </a:rPr>
              <a:t> </a:t>
            </a:r>
            <a:r>
              <a:rPr lang="el-GR" sz="4400" b="1" dirty="0" err="1">
                <a:latin typeface="Segoe Print" panose="02000600000000000000" pitchFamily="2" charset="0"/>
              </a:rPr>
              <a:t>ΒιβλιογραφΙα</a:t>
            </a:r>
            <a:r>
              <a:rPr lang="el-GR" sz="4400" b="1" dirty="0">
                <a:latin typeface="Segoe Print" panose="02000600000000000000" pitchFamily="2" charset="0"/>
              </a:rPr>
              <a:t> (2/3)</a:t>
            </a:r>
          </a:p>
        </p:txBody>
      </p:sp>
      <p:sp>
        <p:nvSpPr>
          <p:cNvPr id="3" name="Θέση περιεχομένου 2">
            <a:extLst>
              <a:ext uri="{FF2B5EF4-FFF2-40B4-BE49-F238E27FC236}">
                <a16:creationId xmlns="" xmlns:a16="http://schemas.microsoft.com/office/drawing/2014/main" id="{77B3A02D-EED8-4EE0-8B8F-EEA07AA99C28}"/>
              </a:ext>
            </a:extLst>
          </p:cNvPr>
          <p:cNvSpPr>
            <a:spLocks noGrp="1"/>
          </p:cNvSpPr>
          <p:nvPr>
            <p:ph idx="1"/>
          </p:nvPr>
        </p:nvSpPr>
        <p:spPr/>
        <p:txBody>
          <a:bodyPr>
            <a:normAutofit/>
          </a:bodyPr>
          <a:lstStyle/>
          <a:p>
            <a:pPr marL="0" indent="0">
              <a:buNone/>
            </a:pPr>
            <a:r>
              <a:rPr lang="el-GR" sz="1800" b="0" i="0" u="none" strike="noStrike" baseline="0" dirty="0">
                <a:latin typeface="Comic Sans MS" panose="030F0702030302020204" pitchFamily="66" charset="0"/>
              </a:rPr>
              <a:t>•</a:t>
            </a:r>
            <a:r>
              <a:rPr lang="el-GR" sz="2000" b="0" i="0" u="none" strike="noStrike" baseline="0" dirty="0" err="1">
                <a:latin typeface="Comic Sans MS" panose="030F0702030302020204" pitchFamily="66" charset="0"/>
              </a:rPr>
              <a:t>Μπαχτίν</a:t>
            </a:r>
            <a:r>
              <a:rPr lang="el-GR" sz="2000" b="0" i="0" u="none" strike="noStrike" baseline="0" dirty="0">
                <a:latin typeface="Comic Sans MS" panose="030F0702030302020204" pitchFamily="66" charset="0"/>
              </a:rPr>
              <a:t>, Μ. μτφ. </a:t>
            </a:r>
            <a:r>
              <a:rPr lang="el-GR" sz="2000" b="0" i="0" u="none" strike="noStrike" baseline="0" dirty="0" err="1">
                <a:latin typeface="Comic Sans MS" panose="030F0702030302020204" pitchFamily="66" charset="0"/>
              </a:rPr>
              <a:t>Κιουρτσάκης</a:t>
            </a:r>
            <a:r>
              <a:rPr lang="el-GR" sz="2000" b="0" i="0" u="none" strike="noStrike" baseline="0" dirty="0">
                <a:latin typeface="Comic Sans MS" panose="030F0702030302020204" pitchFamily="66" charset="0"/>
              </a:rPr>
              <a:t> Γ. (1995). </a:t>
            </a:r>
            <a:r>
              <a:rPr lang="el-GR" sz="2000" b="0" i="1" u="none" strike="noStrike" baseline="0" dirty="0">
                <a:latin typeface="Comic Sans MS" panose="030F0702030302020204" pitchFamily="66" charset="0"/>
              </a:rPr>
              <a:t>Έπος και Μυθιστόρημα. </a:t>
            </a:r>
            <a:r>
              <a:rPr lang="el-GR" sz="2000" b="0" i="0" u="none" strike="noStrike" baseline="0" dirty="0">
                <a:latin typeface="Comic Sans MS" panose="030F0702030302020204" pitchFamily="66" charset="0"/>
              </a:rPr>
              <a:t>Αθήνα: Πόλις. </a:t>
            </a:r>
          </a:p>
          <a:p>
            <a:pPr marL="0" indent="0">
              <a:buNone/>
            </a:pPr>
            <a:r>
              <a:rPr lang="el-GR" sz="2000" b="0" i="0" u="none" strike="noStrike" baseline="0" dirty="0">
                <a:latin typeface="Comic Sans MS" panose="030F0702030302020204" pitchFamily="66" charset="0"/>
              </a:rPr>
              <a:t>•</a:t>
            </a:r>
            <a:r>
              <a:rPr lang="el-GR" sz="2000" b="0" i="0" u="none" strike="noStrike" baseline="0" dirty="0" err="1">
                <a:latin typeface="Comic Sans MS" panose="030F0702030302020204" pitchFamily="66" charset="0"/>
              </a:rPr>
              <a:t>Σκαλτσά</a:t>
            </a:r>
            <a:r>
              <a:rPr lang="el-GR" sz="2000" b="0" i="0" u="none" strike="noStrike" baseline="0" dirty="0">
                <a:latin typeface="Comic Sans MS" panose="030F0702030302020204" pitchFamily="66" charset="0"/>
              </a:rPr>
              <a:t>, Μ. (1999). </a:t>
            </a:r>
            <a:r>
              <a:rPr lang="el-GR" sz="2000" b="0" i="1" u="none" strike="noStrike" baseline="0" dirty="0">
                <a:latin typeface="Comic Sans MS" panose="030F0702030302020204" pitchFamily="66" charset="0"/>
              </a:rPr>
              <a:t>Για τη </a:t>
            </a:r>
            <a:r>
              <a:rPr lang="el-GR" sz="2000" b="0" i="1" u="none" strike="noStrike" baseline="0" dirty="0" err="1">
                <a:latin typeface="Comic Sans MS" panose="030F0702030302020204" pitchFamily="66" charset="0"/>
              </a:rPr>
              <a:t>Μουσειολογία</a:t>
            </a:r>
            <a:r>
              <a:rPr lang="el-GR" sz="2000" b="0" i="1" u="none" strike="noStrike" baseline="0" dirty="0">
                <a:latin typeface="Comic Sans MS" panose="030F0702030302020204" pitchFamily="66" charset="0"/>
              </a:rPr>
              <a:t> και τον Πολιτισμό. </a:t>
            </a:r>
            <a:r>
              <a:rPr lang="el-GR" sz="2000" b="0" i="0" u="none" strike="noStrike" baseline="0" dirty="0">
                <a:latin typeface="Comic Sans MS" panose="030F0702030302020204" pitchFamily="66" charset="0"/>
              </a:rPr>
              <a:t>Θεσσαλονίκη: Εντευκτήριο. </a:t>
            </a:r>
          </a:p>
          <a:p>
            <a:pPr marL="0" indent="0">
              <a:buNone/>
            </a:pPr>
            <a:r>
              <a:rPr lang="el-GR" sz="2000" b="0" i="0" u="none" strike="noStrike" baseline="0" dirty="0">
                <a:latin typeface="Comic Sans MS" panose="030F0702030302020204" pitchFamily="66" charset="0"/>
              </a:rPr>
              <a:t>•</a:t>
            </a:r>
            <a:r>
              <a:rPr lang="el-GR" sz="2000" b="0" i="0" u="none" strike="noStrike" baseline="0" dirty="0" err="1">
                <a:latin typeface="Comic Sans MS" panose="030F0702030302020204" pitchFamily="66" charset="0"/>
              </a:rPr>
              <a:t>Σπητέρη</a:t>
            </a:r>
            <a:r>
              <a:rPr lang="el-GR" sz="2000" b="0" i="0" u="none" strike="noStrike" baseline="0" dirty="0">
                <a:latin typeface="Comic Sans MS" panose="030F0702030302020204" pitchFamily="66" charset="0"/>
              </a:rPr>
              <a:t>, Τ. (1982). </a:t>
            </a:r>
            <a:r>
              <a:rPr lang="el-GR" sz="2000" b="0" i="1" u="none" strike="noStrike" baseline="0" dirty="0">
                <a:latin typeface="Comic Sans MS" panose="030F0702030302020204" pitchFamily="66" charset="0"/>
              </a:rPr>
              <a:t>Δάσκαλοι της ελληνικής ζωγραφικής του 19ου και 20ου αιώνα</a:t>
            </a:r>
            <a:r>
              <a:rPr lang="el-GR" sz="2000" b="0" i="0" u="none" strike="noStrike" baseline="0" dirty="0">
                <a:latin typeface="Comic Sans MS" panose="030F0702030302020204" pitchFamily="66" charset="0"/>
              </a:rPr>
              <a:t>. Αθήνα: Καστανιώτη. </a:t>
            </a:r>
          </a:p>
          <a:p>
            <a:pPr marL="0" indent="0">
              <a:buNone/>
            </a:pPr>
            <a:r>
              <a:rPr lang="el-GR" sz="2000" b="0" i="0" u="none" strike="noStrike" baseline="0" dirty="0">
                <a:latin typeface="Comic Sans MS" panose="030F0702030302020204" pitchFamily="66" charset="0"/>
              </a:rPr>
              <a:t>• Χρήστου, Χ. (1993). Η ελληνική ζωγραφική, 1832 – 1922. Αθήνα: Εθνική Τράπεζα της Ελλάδος. </a:t>
            </a:r>
          </a:p>
          <a:p>
            <a:pPr marL="0" indent="0">
              <a:buNone/>
            </a:pPr>
            <a:r>
              <a:rPr lang="en-US" sz="2000" b="0" i="0" u="none" strike="noStrike" baseline="0" dirty="0">
                <a:latin typeface="Comic Sans MS" panose="030F0702030302020204" pitchFamily="66" charset="0"/>
              </a:rPr>
              <a:t>•Falk, H. &amp; </a:t>
            </a:r>
            <a:r>
              <a:rPr lang="en-US" sz="2000" b="0" i="0" u="none" strike="noStrike" baseline="0" dirty="0" err="1">
                <a:latin typeface="Comic Sans MS" panose="030F0702030302020204" pitchFamily="66" charset="0"/>
              </a:rPr>
              <a:t>Dierking,D</a:t>
            </a:r>
            <a:r>
              <a:rPr lang="en-US" sz="2000" b="0" i="0" u="none" strike="noStrike" baseline="0" dirty="0">
                <a:latin typeface="Comic Sans MS" panose="030F0702030302020204" pitchFamily="66" charset="0"/>
              </a:rPr>
              <a:t>. (2000). </a:t>
            </a:r>
            <a:r>
              <a:rPr lang="en-US" sz="2000" b="0" i="1" u="none" strike="noStrike" baseline="0" dirty="0">
                <a:latin typeface="Comic Sans MS" panose="030F0702030302020204" pitchFamily="66" charset="0"/>
              </a:rPr>
              <a:t>Learning from Museums, Visitor Experiences and the Making of Meaning. </a:t>
            </a:r>
            <a:r>
              <a:rPr lang="en-US" sz="2000" b="0" i="0" u="none" strike="noStrike" baseline="0" dirty="0">
                <a:latin typeface="Comic Sans MS" panose="030F0702030302020204" pitchFamily="66" charset="0"/>
              </a:rPr>
              <a:t>U.S.A: </a:t>
            </a:r>
            <a:r>
              <a:rPr lang="en-US" sz="2000" b="0" i="0" u="none" strike="noStrike" baseline="0" dirty="0" err="1">
                <a:latin typeface="Comic Sans MS" panose="030F0702030302020204" pitchFamily="66" charset="0"/>
              </a:rPr>
              <a:t>AltaMira</a:t>
            </a:r>
            <a:r>
              <a:rPr lang="en-US" sz="2000" b="0" i="0" u="none" strike="noStrike" baseline="0" dirty="0">
                <a:latin typeface="Comic Sans MS" panose="030F0702030302020204" pitchFamily="66" charset="0"/>
              </a:rPr>
              <a:t> Press </a:t>
            </a:r>
          </a:p>
          <a:p>
            <a:pPr marL="0" indent="0">
              <a:buNone/>
            </a:pPr>
            <a:r>
              <a:rPr lang="en-US" sz="2000" b="0" i="0" u="none" strike="noStrike" baseline="0" dirty="0">
                <a:latin typeface="Comic Sans MS" panose="030F0702030302020204" pitchFamily="66" charset="0"/>
              </a:rPr>
              <a:t>•Gardner, H. (1993). </a:t>
            </a:r>
            <a:r>
              <a:rPr lang="en-US" sz="2000" b="0" i="1" u="none" strike="noStrike" baseline="0" dirty="0">
                <a:latin typeface="Comic Sans MS" panose="030F0702030302020204" pitchFamily="66" charset="0"/>
              </a:rPr>
              <a:t>Frames of mind. The Theory of Multiple Intelligences</a:t>
            </a:r>
            <a:r>
              <a:rPr lang="en-US" sz="2000" b="0" i="0" u="none" strike="noStrike" baseline="0" dirty="0">
                <a:latin typeface="Comic Sans MS" panose="030F0702030302020204" pitchFamily="66" charset="0"/>
              </a:rPr>
              <a:t>. London: Fontana Press. </a:t>
            </a:r>
          </a:p>
          <a:p>
            <a:endParaRPr lang="el-GR" dirty="0"/>
          </a:p>
        </p:txBody>
      </p:sp>
    </p:spTree>
    <p:extLst>
      <p:ext uri="{BB962C8B-B14F-4D97-AF65-F5344CB8AC3E}">
        <p14:creationId xmlns:p14="http://schemas.microsoft.com/office/powerpoint/2010/main" val="25336633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6793D23-F852-437A-BFD8-70A58FD1EF14}"/>
              </a:ext>
            </a:extLst>
          </p:cNvPr>
          <p:cNvSpPr>
            <a:spLocks noGrp="1"/>
          </p:cNvSpPr>
          <p:nvPr>
            <p:ph type="title"/>
          </p:nvPr>
        </p:nvSpPr>
        <p:spPr/>
        <p:txBody>
          <a:bodyPr/>
          <a:lstStyle/>
          <a:p>
            <a:pPr algn="ctr"/>
            <a:r>
              <a:rPr lang="el-GR" sz="4400" b="1" dirty="0" err="1">
                <a:latin typeface="Segoe Print" panose="02000600000000000000" pitchFamily="2" charset="0"/>
              </a:rPr>
              <a:t>ΕνδεικτικΗ</a:t>
            </a:r>
            <a:r>
              <a:rPr lang="el-GR" sz="4400" b="1" dirty="0">
                <a:latin typeface="Segoe Print" panose="02000600000000000000" pitchFamily="2" charset="0"/>
              </a:rPr>
              <a:t> </a:t>
            </a:r>
            <a:r>
              <a:rPr lang="el-GR" sz="4400" b="1" dirty="0" err="1">
                <a:latin typeface="Segoe Print" panose="02000600000000000000" pitchFamily="2" charset="0"/>
              </a:rPr>
              <a:t>ΒιβλιογραφΙα</a:t>
            </a:r>
            <a:r>
              <a:rPr lang="el-GR" sz="4400" b="1" dirty="0">
                <a:latin typeface="Segoe Print" panose="02000600000000000000" pitchFamily="2" charset="0"/>
              </a:rPr>
              <a:t> (3/3)</a:t>
            </a:r>
          </a:p>
        </p:txBody>
      </p:sp>
      <p:sp>
        <p:nvSpPr>
          <p:cNvPr id="3" name="Θέση περιεχομένου 2">
            <a:extLst>
              <a:ext uri="{FF2B5EF4-FFF2-40B4-BE49-F238E27FC236}">
                <a16:creationId xmlns="" xmlns:a16="http://schemas.microsoft.com/office/drawing/2014/main" id="{D5AE1687-358D-436C-B480-C13FE1ECCD8B}"/>
              </a:ext>
            </a:extLst>
          </p:cNvPr>
          <p:cNvSpPr>
            <a:spLocks noGrp="1"/>
          </p:cNvSpPr>
          <p:nvPr>
            <p:ph idx="1"/>
          </p:nvPr>
        </p:nvSpPr>
        <p:spPr/>
        <p:txBody>
          <a:bodyPr/>
          <a:lstStyle/>
          <a:p>
            <a:pPr marL="0" indent="0">
              <a:buNone/>
            </a:pPr>
            <a:r>
              <a:rPr lang="en-US" sz="2000" dirty="0">
                <a:latin typeface="Comic Sans MS" panose="030F0702030302020204" pitchFamily="66" charset="0"/>
              </a:rPr>
              <a:t>•Hein, G. (1999). Learning in the Museum. London: Routledge. </a:t>
            </a:r>
          </a:p>
          <a:p>
            <a:pPr marL="0" indent="0">
              <a:buNone/>
            </a:pPr>
            <a:r>
              <a:rPr lang="en-US" sz="2000" dirty="0">
                <a:latin typeface="Comic Sans MS" panose="030F0702030302020204" pitchFamily="66" charset="0"/>
              </a:rPr>
              <a:t>•Hooper – Greenhill, E. (1998).Museum and Gallery Education. London: Leicester University Press. </a:t>
            </a:r>
          </a:p>
          <a:p>
            <a:pPr marL="0" indent="0">
              <a:buNone/>
            </a:pPr>
            <a:r>
              <a:rPr lang="el-GR" sz="2000" dirty="0">
                <a:latin typeface="Comic Sans MS" panose="030F0702030302020204" pitchFamily="66" charset="0"/>
              </a:rPr>
              <a:t>•ΕΙΚΟΝΕΣ: </a:t>
            </a:r>
            <a:r>
              <a:rPr lang="fr-FR" sz="2000" dirty="0">
                <a:latin typeface="Comic Sans MS" panose="030F0702030302020204" pitchFamily="66" charset="0"/>
              </a:rPr>
              <a:t>nationalgallery.gr/site/</a:t>
            </a:r>
            <a:r>
              <a:rPr lang="fr-FR" sz="2000" dirty="0" err="1">
                <a:latin typeface="Comic Sans MS" panose="030F0702030302020204" pitchFamily="66" charset="0"/>
              </a:rPr>
              <a:t>content.php</a:t>
            </a:r>
            <a:endParaRPr lang="el-GR" sz="2000" dirty="0">
              <a:latin typeface="Comic Sans MS" panose="030F0702030302020204" pitchFamily="66" charset="0"/>
            </a:endParaRPr>
          </a:p>
        </p:txBody>
      </p:sp>
    </p:spTree>
    <p:extLst>
      <p:ext uri="{BB962C8B-B14F-4D97-AF65-F5344CB8AC3E}">
        <p14:creationId xmlns:p14="http://schemas.microsoft.com/office/powerpoint/2010/main" val="2355913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a:bodyPr>
          <a:lstStyle/>
          <a:p>
            <a:r>
              <a:rPr lang="el-GR" dirty="0"/>
              <a:t>Τον Απρίλιο η κυβέρνηση κατάφερε να υποτάξει τον </a:t>
            </a:r>
            <a:r>
              <a:rPr lang="el-GR" b="1" dirty="0"/>
              <a:t>Οδυσσέα Ανδρούτσο, που ήταν στο πλευρό του Κολοκοτρώνη και στους δύο εμφυλίους. Φυλακίστηκε στην Ακρόπολη και δολοφονήθηκε στις 5 Ιουνίου 1825.</a:t>
            </a:r>
          </a:p>
          <a:p>
            <a:r>
              <a:rPr lang="el-GR" b="1" dirty="0" smtClean="0"/>
              <a:t>Ο </a:t>
            </a:r>
            <a:r>
              <a:rPr lang="el-GR" b="1" dirty="0"/>
              <a:t>Κολοκοτρώνης είχε διαφορετική μοίρα</a:t>
            </a:r>
            <a:r>
              <a:rPr lang="el-GR" b="1" dirty="0" smtClean="0"/>
              <a:t>.</a:t>
            </a:r>
            <a:endParaRPr lang="en-US" b="1" dirty="0" smtClean="0"/>
          </a:p>
          <a:p>
            <a:r>
              <a:rPr lang="el-GR" b="1" dirty="0" smtClean="0"/>
              <a:t> </a:t>
            </a:r>
            <a:r>
              <a:rPr lang="el-GR" b="1" dirty="0"/>
              <a:t>Αφέθηκε ελεύθερος την ίδια περίοδο, όταν οι πάντες είχαν συνειδητοποιήσει τον κίνδυνο που διέτρεχε ο Εθνικός Ξεσηκωμός. </a:t>
            </a:r>
            <a:endParaRPr lang="en-US" b="1" dirty="0" smtClean="0"/>
          </a:p>
          <a:p>
            <a:r>
              <a:rPr lang="el-GR" b="1" dirty="0" smtClean="0"/>
              <a:t>Ο </a:t>
            </a:r>
            <a:r>
              <a:rPr lang="el-GR" b="1" dirty="0"/>
              <a:t>Ιμπραήμ είχε καταλάβει τη μισή Πελοπόννησο και ο Κιουταχής πολιορκούσε το Μεσολόγγι. Η στρατηγική ιδιοφυΐα του Γέρου του </a:t>
            </a:r>
            <a:r>
              <a:rPr lang="el-GR" b="1" dirty="0" err="1"/>
              <a:t>Μωριά</a:t>
            </a:r>
            <a:r>
              <a:rPr lang="el-GR" b="1" dirty="0"/>
              <a:t> έπρεπε να τεθεί και πάλι στη διάθεση της Επανάστασης.</a:t>
            </a:r>
          </a:p>
          <a:p>
            <a:endParaRPr lang="el-GR" b="1" dirty="0"/>
          </a:p>
        </p:txBody>
      </p:sp>
    </p:spTree>
    <p:extLst>
      <p:ext uri="{BB962C8B-B14F-4D97-AF65-F5344CB8AC3E}">
        <p14:creationId xmlns:p14="http://schemas.microsoft.com/office/powerpoint/2010/main" val="3877303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24128" y="628759"/>
            <a:ext cx="9720072" cy="1499616"/>
          </a:xfrm>
        </p:spPr>
        <p:txBody>
          <a:bodyPr/>
          <a:lstStyle/>
          <a:p>
            <a:r>
              <a:rPr lang="el-GR" dirty="0" smtClean="0"/>
              <a:t>ΑΠΟΜΝΗΜΟΝΕΥΜΑΤΑ ΑΓΩΝΙΣΤΩΝ 1821</a:t>
            </a:r>
            <a:endParaRPr lang="el-GR" dirty="0"/>
          </a:p>
        </p:txBody>
      </p:sp>
      <p:sp>
        <p:nvSpPr>
          <p:cNvPr id="3" name="Θέση περιεχομένου 2"/>
          <p:cNvSpPr>
            <a:spLocks noGrp="1"/>
          </p:cNvSpPr>
          <p:nvPr>
            <p:ph idx="1"/>
          </p:nvPr>
        </p:nvSpPr>
        <p:spPr/>
        <p:txBody>
          <a:bodyPr>
            <a:normAutofit/>
          </a:bodyPr>
          <a:lstStyle/>
          <a:p>
            <a:pPr algn="ctr"/>
            <a:endParaRPr lang="el-GR" sz="2400" dirty="0"/>
          </a:p>
          <a:p>
            <a:r>
              <a:rPr lang="el-GR" sz="2400" dirty="0"/>
              <a:t>Ο Τ. Α. Γριτσόπουλος διαιρεί τα αυτοβιογραφικά κείμενα που σχετίζονται με την Επανάσταση σε τέσσερις κατηγορίες</a:t>
            </a:r>
            <a:r>
              <a:rPr lang="el-GR" sz="2400" dirty="0" smtClean="0"/>
              <a:t>:</a:t>
            </a:r>
            <a:endParaRPr lang="el-GR" sz="2400" dirty="0"/>
          </a:p>
          <a:p>
            <a:r>
              <a:rPr lang="el-GR" sz="2400" dirty="0"/>
              <a:t>1</a:t>
            </a:r>
            <a:r>
              <a:rPr lang="el-GR" sz="2400" b="1" dirty="0"/>
              <a:t>. </a:t>
            </a:r>
            <a:r>
              <a:rPr lang="el-GR" sz="2400" b="1" dirty="0" smtClean="0"/>
              <a:t>Έργα </a:t>
            </a:r>
            <a:r>
              <a:rPr lang="el-GR" sz="2400" b="1" dirty="0"/>
              <a:t>αγωνιστών που έλαβαν μέρος σε αυτήν (όπως τα κείμενα του Μακρυγιάννη, Κοντάκη, Φωτάκου, Κολοκοτρώνη πατρός και υιού κ.λπ</a:t>
            </a:r>
            <a:r>
              <a:rPr lang="el-GR" sz="2400" b="1" dirty="0" smtClean="0"/>
              <a:t>.)</a:t>
            </a:r>
            <a:endParaRPr lang="el-GR" sz="2400" b="1" dirty="0"/>
          </a:p>
          <a:p>
            <a:r>
              <a:rPr lang="el-GR" sz="2400" b="1" dirty="0"/>
              <a:t>2. Σε ευρύτερα έργα, τις λεγόμενες «ιστορίες της Επανάστασης» (Οικονόμου, </a:t>
            </a:r>
            <a:r>
              <a:rPr lang="el-GR" sz="2400" b="1" dirty="0" err="1"/>
              <a:t>Σπηλιάδη</a:t>
            </a:r>
            <a:r>
              <a:rPr lang="el-GR" sz="2400" b="1" dirty="0"/>
              <a:t>, </a:t>
            </a:r>
            <a:r>
              <a:rPr lang="el-GR" sz="2400" b="1" dirty="0" err="1"/>
              <a:t>Σπ</a:t>
            </a:r>
            <a:r>
              <a:rPr lang="el-GR" sz="2400" b="1" dirty="0"/>
              <a:t>. Τρικούπη, </a:t>
            </a:r>
            <a:r>
              <a:rPr lang="el-GR" sz="2400" b="1" dirty="0" err="1"/>
              <a:t>Φιλήμονος</a:t>
            </a:r>
            <a:r>
              <a:rPr lang="el-GR" sz="2400" b="1" dirty="0"/>
              <a:t>, κ.λπ</a:t>
            </a:r>
            <a:r>
              <a:rPr lang="el-GR" sz="2400" b="1" dirty="0" smtClean="0"/>
              <a:t>.).</a:t>
            </a:r>
            <a:endParaRPr lang="el-GR" sz="2400" b="1" dirty="0"/>
          </a:p>
          <a:p>
            <a:r>
              <a:rPr lang="el-GR" sz="2400" b="1" dirty="0"/>
              <a:t>3. Σε αντιρρητικά </a:t>
            </a:r>
            <a:r>
              <a:rPr lang="el-GR" sz="2400" b="1" dirty="0" smtClean="0"/>
              <a:t>φυλλάδια</a:t>
            </a:r>
            <a:endParaRPr lang="el-GR" sz="2400" b="1" dirty="0"/>
          </a:p>
          <a:p>
            <a:r>
              <a:rPr lang="el-GR" sz="2400" b="1" dirty="0"/>
              <a:t>4. Σε σύγχρονα έργα ξένων (όπως του Τούρκου </a:t>
            </a:r>
            <a:r>
              <a:rPr lang="el-GR" sz="2400" b="1" dirty="0" err="1"/>
              <a:t>Βαχίτ</a:t>
            </a:r>
            <a:r>
              <a:rPr lang="el-GR" sz="2400" b="1" dirty="0"/>
              <a:t> πασά</a:t>
            </a:r>
            <a:r>
              <a:rPr lang="el-GR" sz="2400" b="1" dirty="0" smtClean="0"/>
              <a:t>)</a:t>
            </a:r>
            <a:endParaRPr lang="el-GR" sz="2400" b="1" dirty="0"/>
          </a:p>
          <a:p>
            <a:endParaRPr lang="el-GR" dirty="0"/>
          </a:p>
        </p:txBody>
      </p:sp>
    </p:spTree>
    <p:extLst>
      <p:ext uri="{BB962C8B-B14F-4D97-AF65-F5344CB8AC3E}">
        <p14:creationId xmlns:p14="http://schemas.microsoft.com/office/powerpoint/2010/main" val="2717490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77500" lnSpcReduction="20000"/>
          </a:bodyPr>
          <a:lstStyle/>
          <a:p>
            <a:r>
              <a:rPr lang="el-GR" dirty="0"/>
              <a:t>Παράλληλα διακρίνει υποκατηγορίες στην πρώτη ομάδα: </a:t>
            </a:r>
            <a:endParaRPr lang="el-GR" dirty="0" smtClean="0"/>
          </a:p>
          <a:p>
            <a:r>
              <a:rPr lang="el-GR" dirty="0" smtClean="0"/>
              <a:t>Τα </a:t>
            </a:r>
            <a:r>
              <a:rPr lang="el-GR" dirty="0"/>
              <a:t>κατεξοχήν απομνημονεύματα, όσα σχετίζονται με τα γεγονότα του Μεσολογγίου (Α. Μίχου, </a:t>
            </a:r>
            <a:r>
              <a:rPr lang="el-GR" dirty="0" err="1"/>
              <a:t>Σπυρομήλιου</a:t>
            </a:r>
            <a:r>
              <a:rPr lang="el-GR" dirty="0"/>
              <a:t>), τα κείμενα Αθηναίων αγωνιστών (</a:t>
            </a:r>
            <a:r>
              <a:rPr lang="el-GR" dirty="0" err="1"/>
              <a:t>Καρώρη</a:t>
            </a:r>
            <a:r>
              <a:rPr lang="el-GR" dirty="0"/>
              <a:t>, Πούλου), τα κείμενα κληρικών που σχετίζονται με την άλωση της </a:t>
            </a:r>
            <a:r>
              <a:rPr lang="el-GR" dirty="0" err="1"/>
              <a:t>Τριπολιτσάς</a:t>
            </a:r>
            <a:r>
              <a:rPr lang="el-GR" dirty="0"/>
              <a:t> κ.λπ</a:t>
            </a:r>
            <a:r>
              <a:rPr lang="el-GR" dirty="0" smtClean="0"/>
              <a:t>.</a:t>
            </a:r>
          </a:p>
          <a:p>
            <a:r>
              <a:rPr lang="el-GR" dirty="0" smtClean="0"/>
              <a:t> </a:t>
            </a:r>
            <a:r>
              <a:rPr lang="el-GR" dirty="0"/>
              <a:t>Συνολικά πρέπει να αναζητήσει κανείς πάνω από σαράντα </a:t>
            </a:r>
            <a:r>
              <a:rPr lang="el-GR" dirty="0" smtClean="0"/>
              <a:t>κείμενα. </a:t>
            </a:r>
          </a:p>
          <a:p>
            <a:r>
              <a:rPr lang="el-GR" dirty="0" smtClean="0"/>
              <a:t>Μερικά </a:t>
            </a:r>
            <a:r>
              <a:rPr lang="el-GR" dirty="0"/>
              <a:t>συντάχθηκαν και εκδόθηκαν χρονικά κοντά στην ίδρυση του ελληνικού κράτους (όπως του Χρ. </a:t>
            </a:r>
            <a:r>
              <a:rPr lang="el-GR" dirty="0" err="1"/>
              <a:t>Περραιβού</a:t>
            </a:r>
            <a:r>
              <a:rPr lang="el-GR" dirty="0"/>
              <a:t>), άλλα συντάχθηκαν αργότερα και δεν κυκλοφόρησαν ποτέ. Μερικοί αγωνιστές είχαν θέσει ως όρο να δημοσιευθούν τα δοκίμιά τους μετά θάνατον. Θα πρέπει να υπάρχουν και κάποια που είτε χάθηκαν διά παντός ή που βρίσκονται κάπου κρυμμένα.</a:t>
            </a:r>
          </a:p>
          <a:p>
            <a:r>
              <a:rPr lang="el-GR" dirty="0" smtClean="0"/>
              <a:t>Μακρυγιάννης </a:t>
            </a:r>
            <a:r>
              <a:rPr lang="el-GR" dirty="0"/>
              <a:t>– </a:t>
            </a:r>
            <a:r>
              <a:rPr lang="el-GR" b="1" dirty="0" smtClean="0"/>
              <a:t>Κασομούλης-Χαρακτηριστική </a:t>
            </a:r>
            <a:r>
              <a:rPr lang="el-GR" b="1" dirty="0"/>
              <a:t>ήταν η τύχη των κειμένων του Μακρυγιάννη και του Κασομούλη. Ο στρατηγός Μακρυγιάννης άρχισε να γράφει τα απομνημονεύματά του το 1829 και τα τελείωσε το 1850. Το παράδοξο αυτό φαινόμενο συγγραφέα δεν είδε τα κείμενά του τυπωμένα. Το χειρόγραφο ανακάλυψε ο Γ. Βλαχογιάννης έπειτα από μυθιστορηματικές περιπέτειες. Τελικά </a:t>
            </a:r>
            <a:r>
              <a:rPr lang="el-GR" b="1" dirty="0">
                <a:solidFill>
                  <a:srgbClr val="FF0000"/>
                </a:solidFill>
              </a:rPr>
              <a:t>εκδόθηκε το 1907. Ο Βλαχογιάννης «ανακάλυψε» και εξέδωσε και τα Ενθυμήματα Στρατιωτικά του Ν. Κασομούλη (το 1939 τον πρώτο τόμο, το 1940 τον δεύτερο και το 1942 τον τρίτο).</a:t>
            </a:r>
          </a:p>
          <a:p>
            <a:endParaRPr lang="el-GR" dirty="0"/>
          </a:p>
        </p:txBody>
      </p:sp>
    </p:spTree>
    <p:extLst>
      <p:ext uri="{BB962C8B-B14F-4D97-AF65-F5344CB8AC3E}">
        <p14:creationId xmlns:p14="http://schemas.microsoft.com/office/powerpoint/2010/main" val="4845763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Ολοκληρωμένο">
  <a:themeElements>
    <a:clrScheme name="Ολοκληρωμένο">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Ολοκληρωμένο">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Ολοκληρωμένο">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355</TotalTime>
  <Words>2787</Words>
  <Application>Microsoft Office PowerPoint</Application>
  <PresentationFormat>Ευρεία οθόνη</PresentationFormat>
  <Paragraphs>200</Paragraphs>
  <Slides>62</Slides>
  <Notes>1</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62</vt:i4>
      </vt:variant>
    </vt:vector>
  </HeadingPairs>
  <TitlesOfParts>
    <vt:vector size="70" baseType="lpstr">
      <vt:lpstr>Arial</vt:lpstr>
      <vt:lpstr>Calibri</vt:lpstr>
      <vt:lpstr>Comic Sans MS</vt:lpstr>
      <vt:lpstr>Segoe Print</vt:lpstr>
      <vt:lpstr>Tw Cen MT</vt:lpstr>
      <vt:lpstr>Tw Cen MT Condensed</vt:lpstr>
      <vt:lpstr>Wingdings 3</vt:lpstr>
      <vt:lpstr>Ολοκληρωμένο</vt:lpstr>
      <vt:lpstr>Η ΕΠΑΝΑΣΤΑΣΗ ΤΟΥ 1821 ΣΤΗΝ ΕΛΛΗΝΙΚΗ ΖΩΓΡΑΦΙΚΗ</vt:lpstr>
      <vt:lpstr>Παρουσίαση του PowerPoint</vt:lpstr>
      <vt:lpstr>Παρουσίαση του PowerPoint</vt:lpstr>
      <vt:lpstr>Παρουσίαση του PowerPoint</vt:lpstr>
      <vt:lpstr>ΕΙΚΟΝΟΓΡΑΦΗΣΗ ΑΠΌ ΜΑΚΡΥΓΙΑΝΝΗ ΚΑΙ Π. ΖΩΓΡΑΦΟ</vt:lpstr>
      <vt:lpstr>Παρουσίαση του PowerPoint</vt:lpstr>
      <vt:lpstr>Παρουσίαση του PowerPoint</vt:lpstr>
      <vt:lpstr>ΑΠΟΜΝΗΜΟΝΕΥΜΑΤΑ ΑΓΩΝΙΣΤΩΝ 1821</vt:lpstr>
      <vt:lpstr>Παρουσίαση του PowerPoint</vt:lpstr>
      <vt:lpstr>Παρουσίαση του PowerPoint</vt:lpstr>
      <vt:lpstr>Παρουσίαση του PowerPoint</vt:lpstr>
      <vt:lpstr>Η υπογραφή του Μακρυγιάννη. «ΤΑΧΥΔΡΟΜΟΣ», 8.2.1958, Ιστορικό Αρχείο </vt:lpstr>
      <vt:lpstr>ΛΑΙΚΗ ΕΙΚΟΝΟΓΡΑΦΗΣΗ</vt:lpstr>
      <vt:lpstr>Παρουσίαση του PowerPoint</vt:lpstr>
      <vt:lpstr>Παρουσίαση του PowerPoint</vt:lpstr>
      <vt:lpstr>Παρουσίαση του PowerPoint</vt:lpstr>
      <vt:lpstr>ΕΘΝΙΚΟ ΙΣΤΟΡΙΚΟ ΜΟΥΣΕΙΟ</vt:lpstr>
      <vt:lpstr>Παρουσίαση του PowerPoint</vt:lpstr>
      <vt:lpstr>ΑποχαιρετισμΟς στο ΣοΥνιο</vt:lpstr>
      <vt:lpstr>Παρουσίαση του PowerPoint</vt:lpstr>
      <vt:lpstr>Η νυχτερΙα του πασΑ της ΤαγγΕρης</vt:lpstr>
      <vt:lpstr>Παρουσίαση του PowerPoint</vt:lpstr>
      <vt:lpstr>Η Εξοδος του ΜεσολογγΙου</vt:lpstr>
      <vt:lpstr>Παρουσίαση του PowerPoint</vt:lpstr>
      <vt:lpstr>Η υποδοχΗ του ΛΟρδου ΒΥρωνα στο ΜεσολΟγγι</vt:lpstr>
      <vt:lpstr>Παρουσίαση του PowerPoint</vt:lpstr>
      <vt:lpstr>Ο Παλαιων Πατρων Γερμανος ευλογει τη σημαια της Επαναστασης</vt:lpstr>
      <vt:lpstr>Παρουσίαση του PowerPoint</vt:lpstr>
      <vt:lpstr>Το στρατοπεδο του Καραϊσκακη στην Καστελα</vt:lpstr>
      <vt:lpstr>Παρουσίαση του PowerPoint</vt:lpstr>
      <vt:lpstr>Ο ΓεΩργιος ΚαραϊσκΑκης ορμΑ Εφιππος προς την ΑκρΟπολη</vt:lpstr>
      <vt:lpstr>Παρουσίαση του PowerPoint</vt:lpstr>
      <vt:lpstr> Ο καπετΑν ΓκοΥρας </vt:lpstr>
      <vt:lpstr>Παρουσίαση του PowerPoint</vt:lpstr>
      <vt:lpstr> ΠαιδικοΙ αρραβΩνες </vt:lpstr>
      <vt:lpstr>Παρουσίαση του PowerPoint</vt:lpstr>
      <vt:lpstr> Η λεΙα </vt:lpstr>
      <vt:lpstr>Παρουσίαση του PowerPoint</vt:lpstr>
      <vt:lpstr> Το σκλαβοπΑζαρο </vt:lpstr>
      <vt:lpstr>Παρουσίαση του PowerPoint</vt:lpstr>
      <vt:lpstr> ΜετΑ την καταστροφΗ των ΨαρΩν</vt:lpstr>
      <vt:lpstr>Παρουσίαση του PowerPoint</vt:lpstr>
      <vt:lpstr>Η φυγΗ απΟ την ΠΑργα</vt:lpstr>
      <vt:lpstr>Παρουσίαση του PowerPoint</vt:lpstr>
      <vt:lpstr> Το ΨαριανΟ ΜοιρολΟι </vt:lpstr>
      <vt:lpstr>Παρουσίαση του PowerPoint</vt:lpstr>
      <vt:lpstr>Δόμνα Βισβίζη(1784-1850) Γεννιέται στον Αίνο της Θράκης  </vt:lpstr>
      <vt:lpstr>Παρουσίαση του PowerPoint</vt:lpstr>
      <vt:lpstr>ΦΙΛΕΛΛΗΝΕΣ ΖΩΓΡΑΦΙΖΟΥΝ </vt:lpstr>
      <vt:lpstr>Θρακιωτεσ</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ΕνδεικτικΗ ΒιβλιογραφΙα (1/3)</vt:lpstr>
      <vt:lpstr>ΕνδεικτικΗ ΒιβλιογραφΙα (2/3)</vt:lpstr>
      <vt:lpstr>ΕνδεικτικΗ ΒιβλιογραφΙα (3/3)</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Filippos</dc:creator>
  <cp:lastModifiedBy>Ifi</cp:lastModifiedBy>
  <cp:revision>58</cp:revision>
  <cp:lastPrinted>2021-02-28T14:35:13Z</cp:lastPrinted>
  <dcterms:created xsi:type="dcterms:W3CDTF">2021-02-26T17:36:09Z</dcterms:created>
  <dcterms:modified xsi:type="dcterms:W3CDTF">2021-03-04T13:04:55Z</dcterms:modified>
</cp:coreProperties>
</file>