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85" r:id="rId3"/>
    <p:sldId id="312" r:id="rId4"/>
    <p:sldId id="278" r:id="rId5"/>
    <p:sldId id="279" r:id="rId6"/>
    <p:sldId id="297" r:id="rId7"/>
    <p:sldId id="313" r:id="rId8"/>
    <p:sldId id="314" r:id="rId9"/>
    <p:sldId id="315" r:id="rId10"/>
    <p:sldId id="316" r:id="rId11"/>
    <p:sldId id="317" r:id="rId12"/>
    <p:sldId id="280" r:id="rId13"/>
    <p:sldId id="281" r:id="rId14"/>
    <p:sldId id="282" r:id="rId15"/>
    <p:sldId id="283" r:id="rId16"/>
    <p:sldId id="284" r:id="rId17"/>
    <p:sldId id="256" r:id="rId18"/>
    <p:sldId id="289" r:id="rId19"/>
    <p:sldId id="290" r:id="rId20"/>
    <p:sldId id="291" r:id="rId21"/>
    <p:sldId id="292" r:id="rId22"/>
    <p:sldId id="302" r:id="rId23"/>
    <p:sldId id="293" r:id="rId24"/>
    <p:sldId id="294" r:id="rId25"/>
    <p:sldId id="295" r:id="rId26"/>
    <p:sldId id="296" r:id="rId27"/>
    <p:sldId id="298" r:id="rId28"/>
    <p:sldId id="304" r:id="rId29"/>
    <p:sldId id="306" r:id="rId30"/>
    <p:sldId id="305" r:id="rId31"/>
    <p:sldId id="303" r:id="rId32"/>
    <p:sldId id="299" r:id="rId33"/>
    <p:sldId id="307" r:id="rId34"/>
    <p:sldId id="300" r:id="rId35"/>
    <p:sldId id="260" r:id="rId36"/>
    <p:sldId id="261" r:id="rId37"/>
    <p:sldId id="308" r:id="rId38"/>
    <p:sldId id="310" r:id="rId39"/>
    <p:sldId id="262" r:id="rId40"/>
    <p:sldId id="263" r:id="rId41"/>
    <p:sldId id="309" r:id="rId42"/>
    <p:sldId id="264" r:id="rId43"/>
    <p:sldId id="265" r:id="rId44"/>
    <p:sldId id="266" r:id="rId45"/>
    <p:sldId id="267" r:id="rId46"/>
    <p:sldId id="268" r:id="rId47"/>
    <p:sldId id="276" r:id="rId48"/>
    <p:sldId id="269" r:id="rId49"/>
    <p:sldId id="270" r:id="rId50"/>
    <p:sldId id="3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2"/>
    <p:restoredTop sz="96405"/>
  </p:normalViewPr>
  <p:slideViewPr>
    <p:cSldViewPr snapToGrid="0" snapToObjects="1">
      <p:cViewPr varScale="1">
        <p:scale>
          <a:sx n="122" d="100"/>
          <a:sy n="122" d="100"/>
        </p:scale>
        <p:origin x="2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2E0C6-E0A7-E548-B806-76A642FA7D55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2DBCAD-D56A-E54B-85ED-795CA5CF903D}">
      <dgm:prSet phldrT="[Text]"/>
      <dgm:spPr>
        <a:solidFill>
          <a:schemeClr val="accent2"/>
        </a:solidFill>
      </dgm:spPr>
      <dgm:t>
        <a:bodyPr/>
        <a:lstStyle/>
        <a:p>
          <a:r>
            <a:rPr lang="el-GR" dirty="0"/>
            <a:t>Κοινωνία Πολιτών</a:t>
          </a:r>
          <a:endParaRPr lang="en-US" dirty="0"/>
        </a:p>
      </dgm:t>
    </dgm:pt>
    <dgm:pt modelId="{F617FD7F-3179-4344-ABF7-1984883EB4A3}" type="parTrans" cxnId="{CDC4179E-8929-2C4C-81BF-B8528DD3CCCC}">
      <dgm:prSet/>
      <dgm:spPr/>
      <dgm:t>
        <a:bodyPr/>
        <a:lstStyle/>
        <a:p>
          <a:endParaRPr lang="en-US"/>
        </a:p>
      </dgm:t>
    </dgm:pt>
    <dgm:pt modelId="{66C05F7F-5218-BE47-8D72-C719EC9A7245}" type="sibTrans" cxnId="{CDC4179E-8929-2C4C-81BF-B8528DD3CCCC}">
      <dgm:prSet/>
      <dgm:spPr/>
      <dgm:t>
        <a:bodyPr/>
        <a:lstStyle/>
        <a:p>
          <a:endParaRPr lang="en-US"/>
        </a:p>
      </dgm:t>
    </dgm:pt>
    <dgm:pt modelId="{A9D5D574-A335-4F45-9386-3DDB251D80B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dirty="0"/>
            <a:t>Δημόσια Σφαίρα</a:t>
          </a:r>
          <a:endParaRPr lang="en-US" dirty="0"/>
        </a:p>
      </dgm:t>
    </dgm:pt>
    <dgm:pt modelId="{476E5607-252D-2749-B2CB-76F8669FC87C}" type="parTrans" cxnId="{8755060D-D73E-0A4C-9038-2D1F0D817980}">
      <dgm:prSet/>
      <dgm:spPr/>
      <dgm:t>
        <a:bodyPr/>
        <a:lstStyle/>
        <a:p>
          <a:endParaRPr lang="en-US"/>
        </a:p>
      </dgm:t>
    </dgm:pt>
    <dgm:pt modelId="{FA2DAB3F-2B71-6448-AE24-F7600471F508}" type="sibTrans" cxnId="{8755060D-D73E-0A4C-9038-2D1F0D817980}">
      <dgm:prSet/>
      <dgm:spPr/>
      <dgm:t>
        <a:bodyPr/>
        <a:lstStyle/>
        <a:p>
          <a:endParaRPr lang="en-US"/>
        </a:p>
      </dgm:t>
    </dgm:pt>
    <dgm:pt modelId="{3EB9C644-FF44-4640-9632-7A3CB64CCCAD}">
      <dgm:prSet phldrT="[Text]"/>
      <dgm:spPr>
        <a:solidFill>
          <a:schemeClr val="accent4"/>
        </a:solidFill>
      </dgm:spPr>
      <dgm:t>
        <a:bodyPr/>
        <a:lstStyle/>
        <a:p>
          <a:r>
            <a:rPr lang="el-GR" dirty="0"/>
            <a:t>Κράτος</a:t>
          </a:r>
          <a:endParaRPr lang="en-US" dirty="0"/>
        </a:p>
      </dgm:t>
    </dgm:pt>
    <dgm:pt modelId="{487A40C0-4CF7-F14F-909E-220A84EB4AAF}" type="parTrans" cxnId="{C111161F-4EE5-7F4B-93C7-F82FCDE4343F}">
      <dgm:prSet/>
      <dgm:spPr/>
      <dgm:t>
        <a:bodyPr/>
        <a:lstStyle/>
        <a:p>
          <a:endParaRPr lang="en-US"/>
        </a:p>
      </dgm:t>
    </dgm:pt>
    <dgm:pt modelId="{6E4A3279-768C-C849-B984-2149D38D62A9}" type="sibTrans" cxnId="{C111161F-4EE5-7F4B-93C7-F82FCDE4343F}">
      <dgm:prSet/>
      <dgm:spPr/>
      <dgm:t>
        <a:bodyPr/>
        <a:lstStyle/>
        <a:p>
          <a:endParaRPr lang="en-US"/>
        </a:p>
      </dgm:t>
    </dgm:pt>
    <dgm:pt modelId="{FF9AC78A-B43D-B241-B909-5FCD602BFED0}" type="pres">
      <dgm:prSet presAssocID="{D8B2E0C6-E0A7-E548-B806-76A642FA7D55}" presName="Name0" presStyleCnt="0">
        <dgm:presLayoutVars>
          <dgm:dir/>
          <dgm:resizeHandles val="exact"/>
        </dgm:presLayoutVars>
      </dgm:prSet>
      <dgm:spPr/>
    </dgm:pt>
    <dgm:pt modelId="{1CF03B8A-485F-7D46-915D-A80CB28D093F}" type="pres">
      <dgm:prSet presAssocID="{F12DBCAD-D56A-E54B-85ED-795CA5CF903D}" presName="node" presStyleLbl="node1" presStyleIdx="0" presStyleCnt="3">
        <dgm:presLayoutVars>
          <dgm:bulletEnabled val="1"/>
        </dgm:presLayoutVars>
      </dgm:prSet>
      <dgm:spPr/>
    </dgm:pt>
    <dgm:pt modelId="{3D2AB2D6-4AF4-1249-A148-6235B661CBD8}" type="pres">
      <dgm:prSet presAssocID="{66C05F7F-5218-BE47-8D72-C719EC9A7245}" presName="sibTrans" presStyleCnt="0"/>
      <dgm:spPr/>
    </dgm:pt>
    <dgm:pt modelId="{8F671AD7-4FE6-6B47-8A3B-ED9D1D709056}" type="pres">
      <dgm:prSet presAssocID="{A9D5D574-A335-4F45-9386-3DDB251D80BD}" presName="node" presStyleLbl="node1" presStyleIdx="1" presStyleCnt="3">
        <dgm:presLayoutVars>
          <dgm:bulletEnabled val="1"/>
        </dgm:presLayoutVars>
      </dgm:prSet>
      <dgm:spPr/>
    </dgm:pt>
    <dgm:pt modelId="{50B915FD-AED6-CC4A-8FB8-CF51CA5E62FA}" type="pres">
      <dgm:prSet presAssocID="{FA2DAB3F-2B71-6448-AE24-F7600471F508}" presName="sibTrans" presStyleCnt="0"/>
      <dgm:spPr/>
    </dgm:pt>
    <dgm:pt modelId="{D60B4EAD-24A9-CB41-8BCD-CB6D419D24C0}" type="pres">
      <dgm:prSet presAssocID="{3EB9C644-FF44-4640-9632-7A3CB64CCCAD}" presName="node" presStyleLbl="node1" presStyleIdx="2" presStyleCnt="3">
        <dgm:presLayoutVars>
          <dgm:bulletEnabled val="1"/>
        </dgm:presLayoutVars>
      </dgm:prSet>
      <dgm:spPr/>
    </dgm:pt>
  </dgm:ptLst>
  <dgm:cxnLst>
    <dgm:cxn modelId="{8755060D-D73E-0A4C-9038-2D1F0D817980}" srcId="{D8B2E0C6-E0A7-E548-B806-76A642FA7D55}" destId="{A9D5D574-A335-4F45-9386-3DDB251D80BD}" srcOrd="1" destOrd="0" parTransId="{476E5607-252D-2749-B2CB-76F8669FC87C}" sibTransId="{FA2DAB3F-2B71-6448-AE24-F7600471F508}"/>
    <dgm:cxn modelId="{C111161F-4EE5-7F4B-93C7-F82FCDE4343F}" srcId="{D8B2E0C6-E0A7-E548-B806-76A642FA7D55}" destId="{3EB9C644-FF44-4640-9632-7A3CB64CCCAD}" srcOrd="2" destOrd="0" parTransId="{487A40C0-4CF7-F14F-909E-220A84EB4AAF}" sibTransId="{6E4A3279-768C-C849-B984-2149D38D62A9}"/>
    <dgm:cxn modelId="{546E3C9D-E2A1-B349-B230-018D383922A5}" type="presOf" srcId="{3EB9C644-FF44-4640-9632-7A3CB64CCCAD}" destId="{D60B4EAD-24A9-CB41-8BCD-CB6D419D24C0}" srcOrd="0" destOrd="0" presId="urn:microsoft.com/office/officeart/2005/8/layout/hList6"/>
    <dgm:cxn modelId="{CDC4179E-8929-2C4C-81BF-B8528DD3CCCC}" srcId="{D8B2E0C6-E0A7-E548-B806-76A642FA7D55}" destId="{F12DBCAD-D56A-E54B-85ED-795CA5CF903D}" srcOrd="0" destOrd="0" parTransId="{F617FD7F-3179-4344-ABF7-1984883EB4A3}" sibTransId="{66C05F7F-5218-BE47-8D72-C719EC9A7245}"/>
    <dgm:cxn modelId="{8F578CCF-2D50-FE4D-937C-485A5BBCAC70}" type="presOf" srcId="{D8B2E0C6-E0A7-E548-B806-76A642FA7D55}" destId="{FF9AC78A-B43D-B241-B909-5FCD602BFED0}" srcOrd="0" destOrd="0" presId="urn:microsoft.com/office/officeart/2005/8/layout/hList6"/>
    <dgm:cxn modelId="{B4289ADB-05AD-CF49-B2FA-4C82A90AC368}" type="presOf" srcId="{F12DBCAD-D56A-E54B-85ED-795CA5CF903D}" destId="{1CF03B8A-485F-7D46-915D-A80CB28D093F}" srcOrd="0" destOrd="0" presId="urn:microsoft.com/office/officeart/2005/8/layout/hList6"/>
    <dgm:cxn modelId="{3AA055E4-66DD-0A46-B891-1660A789E369}" type="presOf" srcId="{A9D5D574-A335-4F45-9386-3DDB251D80BD}" destId="{8F671AD7-4FE6-6B47-8A3B-ED9D1D709056}" srcOrd="0" destOrd="0" presId="urn:microsoft.com/office/officeart/2005/8/layout/hList6"/>
    <dgm:cxn modelId="{B0C97A04-0892-054E-87BC-0A8201B1A14A}" type="presParOf" srcId="{FF9AC78A-B43D-B241-B909-5FCD602BFED0}" destId="{1CF03B8A-485F-7D46-915D-A80CB28D093F}" srcOrd="0" destOrd="0" presId="urn:microsoft.com/office/officeart/2005/8/layout/hList6"/>
    <dgm:cxn modelId="{EE7758F8-794E-F944-BCA9-DA90D59C4F15}" type="presParOf" srcId="{FF9AC78A-B43D-B241-B909-5FCD602BFED0}" destId="{3D2AB2D6-4AF4-1249-A148-6235B661CBD8}" srcOrd="1" destOrd="0" presId="urn:microsoft.com/office/officeart/2005/8/layout/hList6"/>
    <dgm:cxn modelId="{9497BF86-C177-4F42-87D3-93FA687A5D50}" type="presParOf" srcId="{FF9AC78A-B43D-B241-B909-5FCD602BFED0}" destId="{8F671AD7-4FE6-6B47-8A3B-ED9D1D709056}" srcOrd="2" destOrd="0" presId="urn:microsoft.com/office/officeart/2005/8/layout/hList6"/>
    <dgm:cxn modelId="{FBE985C5-E6E7-6E42-864E-55FC65E1D571}" type="presParOf" srcId="{FF9AC78A-B43D-B241-B909-5FCD602BFED0}" destId="{50B915FD-AED6-CC4A-8FB8-CF51CA5E62FA}" srcOrd="3" destOrd="0" presId="urn:microsoft.com/office/officeart/2005/8/layout/hList6"/>
    <dgm:cxn modelId="{0FD58EFB-FD2A-4A48-AC5F-39F4E843D197}" type="presParOf" srcId="{FF9AC78A-B43D-B241-B909-5FCD602BFED0}" destId="{D60B4EAD-24A9-CB41-8BCD-CB6D419D24C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03B8A-485F-7D46-915D-A80CB28D093F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0" tIns="0" rIns="347266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500" kern="1200" dirty="0"/>
            <a:t>Κοινωνία Πολιτών</a:t>
          </a:r>
          <a:endParaRPr lang="en-US" sz="5500" kern="1200" dirty="0"/>
        </a:p>
      </dsp:txBody>
      <dsp:txXfrm rot="5400000">
        <a:off x="1284" y="870267"/>
        <a:ext cx="3337470" cy="2610802"/>
      </dsp:txXfrm>
    </dsp:sp>
    <dsp:sp modelId="{8F671AD7-4FE6-6B47-8A3B-ED9D1D709056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0" tIns="0" rIns="347266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500" kern="1200" dirty="0"/>
            <a:t>Δημόσια Σφαίρα</a:t>
          </a:r>
          <a:endParaRPr lang="en-US" sz="5500" kern="1200" dirty="0"/>
        </a:p>
      </dsp:txBody>
      <dsp:txXfrm rot="5400000">
        <a:off x="3589065" y="870267"/>
        <a:ext cx="3337470" cy="2610802"/>
      </dsp:txXfrm>
    </dsp:sp>
    <dsp:sp modelId="{D60B4EAD-24A9-CB41-8BCD-CB6D419D24C0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0" tIns="0" rIns="347266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500" kern="1200" dirty="0"/>
            <a:t>Κράτος</a:t>
          </a:r>
          <a:endParaRPr lang="en-US" sz="5500" kern="1200" dirty="0"/>
        </a:p>
      </dsp:txBody>
      <dsp:txXfrm rot="5400000">
        <a:off x="7176846" y="870267"/>
        <a:ext cx="3337470" cy="2610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6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7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0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5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8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7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6F14-0E39-7D40-983C-B9D496744A9A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64A53-64AE-B943-9D4F-D5055B36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ovima.gr/2008/11/24/opinions/ti-einai-i-koinwnia-twn-politwn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politika.inpatra.g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astasios.stavropoulos.35" TargetMode="External"/><Relationship Id="rId2" Type="http://schemas.openxmlformats.org/officeDocument/2006/relationships/hyperlink" Target="mailto:anastavropoulo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220.academia.edu/AnastasiosStavropoulo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1342103"/>
            <a:ext cx="9314426" cy="3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8718-891C-5D48-995C-E2E2DEC83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920"/>
            <a:ext cx="10515600" cy="5547043"/>
          </a:xfrm>
        </p:spPr>
        <p:txBody>
          <a:bodyPr/>
          <a:lstStyle/>
          <a:p>
            <a:pPr marL="0" indent="0">
              <a:buNone/>
            </a:pPr>
            <a:endParaRPr lang="el-GR" sz="3600" b="1" dirty="0"/>
          </a:p>
          <a:p>
            <a:pPr marL="0" indent="0">
              <a:buNone/>
            </a:pPr>
            <a:r>
              <a:rPr lang="el-GR" sz="3600" b="1" dirty="0"/>
              <a:t>4.5. </a:t>
            </a:r>
            <a:r>
              <a:rPr lang="en-US" sz="3600" b="1" dirty="0"/>
              <a:t>Data crowdsourcing</a:t>
            </a:r>
          </a:p>
          <a:p>
            <a:pPr marL="0" indent="0">
              <a:buNone/>
            </a:pPr>
            <a:r>
              <a:rPr lang="el-GR" sz="3600" b="1" dirty="0"/>
              <a:t>4.6.</a:t>
            </a:r>
            <a:r>
              <a:rPr lang="en-US" sz="3600" b="1" dirty="0"/>
              <a:t>Big Data</a:t>
            </a:r>
          </a:p>
          <a:p>
            <a:pPr marL="0" indent="0">
              <a:buNone/>
            </a:pPr>
            <a:r>
              <a:rPr lang="el-GR" sz="3600" b="1" dirty="0"/>
              <a:t>4.7.</a:t>
            </a:r>
            <a:r>
              <a:rPr lang="en-US" sz="3600" b="1" dirty="0"/>
              <a:t>Neuromarketing</a:t>
            </a:r>
          </a:p>
          <a:p>
            <a:pPr marL="0" indent="0">
              <a:buNone/>
            </a:pPr>
            <a:r>
              <a:rPr lang="el-GR" sz="3600" b="1" dirty="0"/>
              <a:t>4.8.</a:t>
            </a:r>
            <a:r>
              <a:rPr lang="en-US" sz="3600" b="1" dirty="0"/>
              <a:t>Content Analysis</a:t>
            </a:r>
          </a:p>
          <a:p>
            <a:pPr marL="0" indent="0">
              <a:buNone/>
            </a:pPr>
            <a:r>
              <a:rPr lang="el-GR" sz="3600" b="1" dirty="0"/>
              <a:t>4.9.</a:t>
            </a:r>
            <a:r>
              <a:rPr lang="en-US" sz="3600" b="1" dirty="0"/>
              <a:t>Press Releases</a:t>
            </a:r>
          </a:p>
          <a:p>
            <a:pPr marL="0" indent="0">
              <a:buNone/>
            </a:pPr>
            <a:r>
              <a:rPr lang="el-GR" sz="3600" b="1" dirty="0"/>
              <a:t>4.9.1.</a:t>
            </a:r>
            <a:r>
              <a:rPr lang="en-US" sz="3600" b="1" dirty="0"/>
              <a:t>Spots</a:t>
            </a:r>
          </a:p>
          <a:p>
            <a:pPr marL="0" indent="0">
              <a:buNone/>
            </a:pPr>
            <a:r>
              <a:rPr lang="el-GR" sz="3600" b="1" dirty="0"/>
              <a:t>4.9.2.</a:t>
            </a:r>
            <a:r>
              <a:rPr lang="en-US" sz="3600" b="1" dirty="0"/>
              <a:t>Triangulation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1720C-BA89-4745-B0B3-4EA65E1E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20" y="1263491"/>
            <a:ext cx="47244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0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BE2C3-DD31-B341-AA6E-726EC16F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313363"/>
          </a:xfrm>
        </p:spPr>
        <p:txBody>
          <a:bodyPr>
            <a:normAutofit lnSpcReduction="10000"/>
          </a:bodyPr>
          <a:lstStyle/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n-US" sz="3600" b="1" dirty="0"/>
              <a:t>5. </a:t>
            </a:r>
            <a:r>
              <a:rPr lang="el-GR" sz="3600" b="1" dirty="0"/>
              <a:t>Μέτρηση αποτελεσματικότητας του </a:t>
            </a:r>
            <a:r>
              <a:rPr lang="en-US" sz="3600" b="1" dirty="0"/>
              <a:t>Digital Marketing</a:t>
            </a:r>
          </a:p>
          <a:p>
            <a:r>
              <a:rPr lang="en-US" sz="3600" b="1" dirty="0"/>
              <a:t>5.1.Marketing &amp; Multi Channel Campaigns</a:t>
            </a:r>
          </a:p>
          <a:p>
            <a:r>
              <a:rPr lang="en-US" sz="3600" b="1" dirty="0"/>
              <a:t>5.2. </a:t>
            </a:r>
            <a:r>
              <a:rPr lang="el-GR" sz="3600" b="1" dirty="0"/>
              <a:t>Ολιστική Επικοινωνιακή Πολιτική</a:t>
            </a:r>
            <a:r>
              <a:rPr lang="en-US" sz="3600" b="1" dirty="0"/>
              <a:t> </a:t>
            </a:r>
            <a:endParaRPr lang="el-GR" sz="3600" b="1" dirty="0"/>
          </a:p>
          <a:p>
            <a:r>
              <a:rPr lang="el-GR" sz="3600" b="1" dirty="0"/>
              <a:t>6. Πρακτικές Εφαρμογές και Προσεγγίσεις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8D476-9B96-EC4A-BC42-D77F935C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30810"/>
            <a:ext cx="103886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8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b="1" dirty="0"/>
              <a:t>ΒΙΒΛΙΟΓΡΑΦΙΚΕΣ ΑΝΑΦΟΡΕΣ Α΄ΜΕΡΟΥΣ (ΕΝΔΕΙΚΤΙΚΕΣ)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335"/>
            <a:ext cx="10515600" cy="485222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Bourdieu, P. (2001). </a:t>
            </a:r>
            <a:r>
              <a:rPr lang="en-US" i="1" dirty="0"/>
              <a:t>Langage et pouvoir symbolique</a:t>
            </a:r>
            <a:r>
              <a:rPr lang="en-US" dirty="0"/>
              <a:t>, Seuil, Paris, p.p.201-211.</a:t>
            </a:r>
            <a:endParaRPr lang="en-GB" dirty="0"/>
          </a:p>
          <a:p>
            <a:pPr lvl="0"/>
            <a:r>
              <a:rPr lang="el-GR" dirty="0"/>
              <a:t>Βώβου, Ι.,(2009). </a:t>
            </a:r>
            <a:r>
              <a:rPr lang="el-GR" i="1" dirty="0"/>
              <a:t>Οι διάτρητοι καθρέφτες της τηλεόρασης. </a:t>
            </a:r>
            <a:r>
              <a:rPr lang="en-GB" dirty="0"/>
              <a:t>Αθήνα: Ηρόδοτος σ.85.</a:t>
            </a:r>
          </a:p>
          <a:p>
            <a:pPr lvl="0"/>
            <a:r>
              <a:rPr lang="en-GB" dirty="0"/>
              <a:t>Colas, D. (1992).  </a:t>
            </a:r>
            <a:r>
              <a:rPr lang="en-US" dirty="0"/>
              <a:t>«Societe </a:t>
            </a:r>
            <a:r>
              <a:rPr lang="en-GB" dirty="0"/>
              <a:t>civile</a:t>
            </a:r>
            <a:r>
              <a:rPr lang="en-US" dirty="0"/>
              <a:t>». </a:t>
            </a:r>
            <a:r>
              <a:rPr lang="el-GR" dirty="0"/>
              <a:t>Στο Ο</a:t>
            </a:r>
            <a:r>
              <a:rPr lang="en-US" dirty="0"/>
              <a:t>. </a:t>
            </a:r>
            <a:r>
              <a:rPr lang="en-GB" dirty="0"/>
              <a:t>Duhamel </a:t>
            </a:r>
            <a:r>
              <a:rPr lang="el-GR" dirty="0"/>
              <a:t>και Υ</a:t>
            </a:r>
            <a:r>
              <a:rPr lang="en-US" dirty="0"/>
              <a:t>. </a:t>
            </a:r>
            <a:r>
              <a:rPr lang="en-GB" dirty="0"/>
              <a:t>Meny, </a:t>
            </a:r>
            <a:r>
              <a:rPr lang="en-GB" i="1" dirty="0"/>
              <a:t>Dictionnaire constitutionnel. </a:t>
            </a:r>
            <a:r>
              <a:rPr lang="en-GB" dirty="0"/>
              <a:t>Paris: PUF</a:t>
            </a:r>
            <a:r>
              <a:rPr lang="en-GB" i="1" dirty="0"/>
              <a:t>.</a:t>
            </a:r>
            <a:r>
              <a:rPr lang="en-GB" dirty="0"/>
              <a:t>   </a:t>
            </a:r>
          </a:p>
          <a:p>
            <a:pPr lvl="0"/>
            <a:r>
              <a:rPr lang="en-GB" dirty="0"/>
              <a:t>Cooley</a:t>
            </a:r>
            <a:r>
              <a:rPr lang="el-GR" dirty="0"/>
              <a:t>, </a:t>
            </a:r>
            <a:r>
              <a:rPr lang="en-GB" dirty="0"/>
              <a:t>C</a:t>
            </a:r>
            <a:r>
              <a:rPr lang="el-GR" dirty="0"/>
              <a:t>. (1909/1991). «Η σημασία της Επικοινωνίας». Στο: Κώστας Λιβεριάτος &amp; Τάσος Φραγκούλης (επιμ), </a:t>
            </a:r>
            <a:r>
              <a:rPr lang="el-GR" i="1" dirty="0"/>
              <a:t>Το μήνυμα του Μέσου. </a:t>
            </a:r>
            <a:r>
              <a:rPr lang="el-GR" dirty="0"/>
              <a:t>Αθήνα: Αλεξάνδρεια, σ.σ. 30-42.</a:t>
            </a:r>
            <a:endParaRPr lang="en-GB" dirty="0"/>
          </a:p>
          <a:p>
            <a:pPr lvl="0"/>
            <a:r>
              <a:rPr lang="en-GB" dirty="0"/>
              <a:t>Debord</a:t>
            </a:r>
            <a:r>
              <a:rPr lang="el-GR" dirty="0"/>
              <a:t>, </a:t>
            </a:r>
            <a:r>
              <a:rPr lang="en-GB" dirty="0"/>
              <a:t>G</a:t>
            </a:r>
            <a:r>
              <a:rPr lang="el-GR" dirty="0"/>
              <a:t>. (1986). </a:t>
            </a:r>
            <a:r>
              <a:rPr lang="en-GB" i="1" dirty="0"/>
              <a:t>H</a:t>
            </a:r>
            <a:r>
              <a:rPr lang="el-GR" i="1" dirty="0"/>
              <a:t> κοινωνία του θεάματος. </a:t>
            </a:r>
            <a:r>
              <a:rPr lang="el-GR" dirty="0"/>
              <a:t>Αθήνα: Ελεύθερος Τύπος.</a:t>
            </a:r>
            <a:endParaRPr lang="en-GB" dirty="0"/>
          </a:p>
          <a:p>
            <a:pPr lvl="0"/>
            <a:r>
              <a:rPr lang="el-GR" dirty="0"/>
              <a:t>Δεμερτζής, Ν. (2002). </a:t>
            </a:r>
            <a:r>
              <a:rPr lang="el-GR" i="1" dirty="0"/>
              <a:t>Πολιτική Επικοινωνία, Διακινδύνευση, Δημοσιότητα, Διαδίκτυο</a:t>
            </a:r>
            <a:r>
              <a:rPr lang="el-GR" dirty="0"/>
              <a:t>. </a:t>
            </a:r>
            <a:r>
              <a:rPr lang="en-GB" dirty="0"/>
              <a:t>Αθήνα</a:t>
            </a:r>
            <a:r>
              <a:rPr lang="el-GR" dirty="0"/>
              <a:t>: </a:t>
            </a:r>
            <a:r>
              <a:rPr lang="en-GB" dirty="0" err="1"/>
              <a:t>Π</a:t>
            </a:r>
            <a:r>
              <a:rPr lang="en-GB" dirty="0"/>
              <a:t>απαζήσης.</a:t>
            </a:r>
          </a:p>
          <a:p>
            <a:pPr lvl="0"/>
            <a:r>
              <a:rPr lang="en-GB" dirty="0"/>
              <a:t>Gervais, R. (1990). </a:t>
            </a:r>
            <a:r>
              <a:rPr lang="en-US" dirty="0"/>
              <a:t>«</a:t>
            </a:r>
            <a:r>
              <a:rPr lang="en-GB" dirty="0"/>
              <a:t>Civile</a:t>
            </a:r>
            <a:r>
              <a:rPr lang="en-US" dirty="0"/>
              <a:t>». </a:t>
            </a:r>
            <a:r>
              <a:rPr lang="el-GR" dirty="0"/>
              <a:t>Στο</a:t>
            </a:r>
            <a:r>
              <a:rPr lang="en-US" dirty="0"/>
              <a:t>: </a:t>
            </a:r>
            <a:r>
              <a:rPr lang="en-GB" i="1" dirty="0"/>
              <a:t>Encyklopedie philosophique universelle, Les Notions</a:t>
            </a:r>
            <a:r>
              <a:rPr lang="en-GB" dirty="0"/>
              <a:t>. </a:t>
            </a:r>
            <a:r>
              <a:rPr lang="el-GR" dirty="0"/>
              <a:t>τομ</a:t>
            </a:r>
            <a:r>
              <a:rPr lang="en-US" dirty="0"/>
              <a:t>. 2. </a:t>
            </a:r>
            <a:r>
              <a:rPr lang="el-GR" dirty="0"/>
              <a:t>Παρίσι: </a:t>
            </a:r>
            <a:r>
              <a:rPr lang="en-GB" dirty="0"/>
              <a:t>PUF, </a:t>
            </a:r>
            <a:r>
              <a:rPr lang="el-GR" dirty="0"/>
              <a:t>σ.325.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4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54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8595"/>
            <a:ext cx="10515600" cy="347836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GB" dirty="0"/>
              <a:t>Gervais, R. (1990). </a:t>
            </a:r>
            <a:r>
              <a:rPr lang="en-US" dirty="0"/>
              <a:t>«</a:t>
            </a:r>
            <a:r>
              <a:rPr lang="en-GB" dirty="0"/>
              <a:t>Civile</a:t>
            </a:r>
            <a:r>
              <a:rPr lang="en-US" dirty="0"/>
              <a:t>». </a:t>
            </a:r>
            <a:r>
              <a:rPr lang="el-GR" dirty="0"/>
              <a:t>Στο</a:t>
            </a:r>
            <a:r>
              <a:rPr lang="en-US" dirty="0"/>
              <a:t>: </a:t>
            </a:r>
            <a:r>
              <a:rPr lang="en-GB" i="1" dirty="0"/>
              <a:t>Encyklopedie philosophique universelle, Les Notions</a:t>
            </a:r>
            <a:r>
              <a:rPr lang="en-GB" dirty="0"/>
              <a:t>. </a:t>
            </a:r>
            <a:r>
              <a:rPr lang="el-GR" dirty="0"/>
              <a:t>τομ</a:t>
            </a:r>
            <a:r>
              <a:rPr lang="en-US" dirty="0"/>
              <a:t>. 2. </a:t>
            </a:r>
            <a:r>
              <a:rPr lang="el-GR" dirty="0"/>
              <a:t>Παρίσι: </a:t>
            </a:r>
            <a:r>
              <a:rPr lang="en-GB" dirty="0"/>
              <a:t>PUF, </a:t>
            </a:r>
            <a:r>
              <a:rPr lang="el-GR" dirty="0"/>
              <a:t>σ.325.</a:t>
            </a:r>
            <a:endParaRPr lang="en-GB" dirty="0"/>
          </a:p>
          <a:p>
            <a:pPr lvl="0"/>
            <a:r>
              <a:rPr lang="en-GB" dirty="0"/>
              <a:t>Held, D. (1996). </a:t>
            </a:r>
            <a:r>
              <a:rPr lang="en-GB" i="1" dirty="0"/>
              <a:t>Models of Democracy</a:t>
            </a:r>
            <a:r>
              <a:rPr lang="en-GB" dirty="0"/>
              <a:t>. Cambridge/Oxford. </a:t>
            </a:r>
          </a:p>
          <a:p>
            <a:pPr lvl="0"/>
            <a:r>
              <a:rPr lang="en-GB" dirty="0"/>
              <a:t>Held</a:t>
            </a:r>
            <a:r>
              <a:rPr lang="el-GR" dirty="0"/>
              <a:t>, </a:t>
            </a:r>
            <a:r>
              <a:rPr lang="en-GB" dirty="0"/>
              <a:t>D</a:t>
            </a:r>
            <a:r>
              <a:rPr lang="el-GR" dirty="0"/>
              <a:t>. (2007). </a:t>
            </a:r>
            <a:r>
              <a:rPr lang="el-GR" i="1" dirty="0"/>
              <a:t>Μοντέλα Δημοκρατίας</a:t>
            </a:r>
            <a:r>
              <a:rPr lang="el-GR" dirty="0"/>
              <a:t>. Αθήνα: Πολύτροπο.</a:t>
            </a:r>
            <a:endParaRPr lang="en-US" dirty="0"/>
          </a:p>
          <a:p>
            <a:pPr lvl="0"/>
            <a:r>
              <a:rPr lang="el-GR" dirty="0"/>
              <a:t>Κάβουρα, Α. (2021). </a:t>
            </a:r>
            <a:r>
              <a:rPr lang="el-GR" i="1" dirty="0"/>
              <a:t>Επικοινωνία, Διαφήμιση και </a:t>
            </a:r>
            <a:r>
              <a:rPr lang="en-US" i="1" dirty="0"/>
              <a:t>Marketing</a:t>
            </a:r>
            <a:r>
              <a:rPr lang="el-GR" i="1" dirty="0"/>
              <a:t> στο Ψηφιακό Περιβάλλον και ο Ρόλος των Μέσων Κοινωνικής Δικτύωσης </a:t>
            </a:r>
            <a:r>
              <a:rPr lang="en-US" dirty="0"/>
              <a:t>. </a:t>
            </a:r>
            <a:r>
              <a:rPr lang="el-GR" dirty="0"/>
              <a:t>Αθήνα: </a:t>
            </a:r>
            <a:r>
              <a:rPr lang="en-US" dirty="0"/>
              <a:t>Gutenberg.</a:t>
            </a:r>
            <a:endParaRPr lang="en-GB" dirty="0"/>
          </a:p>
          <a:p>
            <a:pPr lvl="0"/>
            <a:r>
              <a:rPr lang="el-GR" dirty="0"/>
              <a:t>Καϊτατζή-Γουίτλοκ, Σ. (2012). </a:t>
            </a:r>
            <a:r>
              <a:rPr lang="el-GR" i="1" dirty="0"/>
              <a:t>Επικοινωνία: Θεωρία στην πράξη</a:t>
            </a:r>
            <a:r>
              <a:rPr lang="el-GR" dirty="0"/>
              <a:t>. </a:t>
            </a:r>
            <a:r>
              <a:rPr lang="en-GB" dirty="0"/>
              <a:t>Αθήνα: ΛΙΒΑΝΗΣ</a:t>
            </a:r>
          </a:p>
          <a:p>
            <a:pPr lvl="0"/>
            <a:r>
              <a:rPr lang="en-GB" dirty="0"/>
              <a:t>Katz, R. (1997). </a:t>
            </a:r>
            <a:r>
              <a:rPr lang="en-GB" i="1" dirty="0"/>
              <a:t>Democracy and Elections</a:t>
            </a:r>
            <a:r>
              <a:rPr lang="en-GB" dirty="0"/>
              <a:t>. New York</a:t>
            </a:r>
          </a:p>
          <a:p>
            <a:pPr lvl="0"/>
            <a:r>
              <a:rPr lang="en-GB" dirty="0"/>
              <a:t>Kornhauser, W. (1959). </a:t>
            </a:r>
            <a:r>
              <a:rPr lang="en-GB" i="1" dirty="0"/>
              <a:t>The Politics of Mass Society. </a:t>
            </a:r>
            <a:r>
              <a:rPr lang="en-GB" dirty="0"/>
              <a:t>Glencoe, Ill: The Free Press. p.256.</a:t>
            </a:r>
            <a:r>
              <a:rPr lang="en-GB" i="1" dirty="0"/>
              <a:t> </a:t>
            </a:r>
            <a:r>
              <a:rPr lang="en-GB" dirty="0"/>
              <a:t> </a:t>
            </a:r>
          </a:p>
          <a:p>
            <a:pPr lvl="0"/>
            <a:r>
              <a:rPr lang="el-GR" dirty="0"/>
              <a:t>Κούρτη, Ε. (1995). </a:t>
            </a:r>
            <a:r>
              <a:rPr lang="el-GR" i="1" dirty="0"/>
              <a:t>Διαπροσωπική Επικοινωνία. </a:t>
            </a:r>
            <a:r>
              <a:rPr lang="el-GR" dirty="0"/>
              <a:t>Θεσσαλονίκη: Μάγια. σ.19.</a:t>
            </a:r>
            <a:endParaRPr lang="en-GB" dirty="0"/>
          </a:p>
          <a:p>
            <a:pPr lvl="0"/>
            <a:r>
              <a:rPr lang="en-GB" dirty="0"/>
              <a:t>Lippmann Walter</a:t>
            </a:r>
            <a:r>
              <a:rPr lang="el-GR" dirty="0"/>
              <a:t> (1988). </a:t>
            </a:r>
            <a:r>
              <a:rPr lang="el-GR" i="1" dirty="0"/>
              <a:t>Κοινή́ Γνώμη</a:t>
            </a:r>
            <a:r>
              <a:rPr lang="el-GR" dirty="0"/>
              <a:t>. μτφρ. </a:t>
            </a:r>
            <a:r>
              <a:rPr lang="en-GB" dirty="0" err="1"/>
              <a:t>Γ</a:t>
            </a:r>
            <a:r>
              <a:rPr lang="en-GB" dirty="0"/>
              <a:t>.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ρ</a:t>
            </a:r>
            <a:r>
              <a:rPr lang="en-GB" dirty="0"/>
              <a:t>αγιάννης. Αθήνα</a:t>
            </a:r>
            <a:r>
              <a:rPr lang="el-GR" dirty="0"/>
              <a:t>: </a:t>
            </a:r>
            <a:r>
              <a:rPr lang="en-GB" dirty="0" err="1"/>
              <a:t>Κ</a:t>
            </a:r>
            <a:r>
              <a:rPr lang="en-GB" dirty="0"/>
              <a:t>ά</a:t>
            </a:r>
            <a:r>
              <a:rPr lang="en-GB" dirty="0" err="1"/>
              <a:t>λ</a:t>
            </a:r>
            <a:r>
              <a:rPr lang="en-GB" dirty="0"/>
              <a:t>βος.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97D9BF-25DC-394A-82CF-D6E0A8F7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89462"/>
            <a:ext cx="105029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5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161" y="398205"/>
            <a:ext cx="10542639" cy="5778757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Morin</a:t>
            </a:r>
            <a:r>
              <a:rPr lang="el-GR" dirty="0"/>
              <a:t>, </a:t>
            </a:r>
            <a:r>
              <a:rPr lang="en-GB" dirty="0"/>
              <a:t>E</a:t>
            </a:r>
            <a:r>
              <a:rPr lang="el-GR" dirty="0"/>
              <a:t>. (1986/2001). </a:t>
            </a:r>
            <a:r>
              <a:rPr lang="el-GR" i="1" dirty="0"/>
              <a:t>Η Μέθοδος: 3. Η Γνώση της Γνώσης</a:t>
            </a:r>
            <a:r>
              <a:rPr lang="el-GR" dirty="0"/>
              <a:t>. (μτφρ): Θοδωρής Τσαπικίδης. Αθήνα: Εκδόσεις του Εικοστού Πρώτου.</a:t>
            </a:r>
            <a:endParaRPr lang="en-GB" dirty="0"/>
          </a:p>
          <a:p>
            <a:pPr lvl="0"/>
            <a:r>
              <a:rPr lang="el-GR" dirty="0"/>
              <a:t>Μουζέλης, Ν. (2008). «Τί είναι η Κοινωνία των Πολιτών». Στο: </a:t>
            </a:r>
            <a:r>
              <a:rPr lang="el-GR" u="sng" dirty="0">
                <a:hlinkClick r:id="rId2"/>
              </a:rPr>
              <a:t>https://www.tovima.gr/2008/11/24/opinions/ti-einai-i-koinwnia-twn-politwn/</a:t>
            </a:r>
            <a:r>
              <a:rPr lang="el-GR" dirty="0"/>
              <a:t> (ανακτήθηκε στις 27.09.22).</a:t>
            </a:r>
            <a:endParaRPr lang="en-GB" dirty="0"/>
          </a:p>
          <a:p>
            <a:pPr lvl="0"/>
            <a:r>
              <a:rPr lang="el-GR" dirty="0"/>
              <a:t>Παναγιωτοπούλου, Ρ. (1998). </a:t>
            </a:r>
            <a:r>
              <a:rPr lang="el-GR" i="1" dirty="0"/>
              <a:t>Η κατασκευή της πραγματικότητας και τα ΜΜΕ</a:t>
            </a:r>
            <a:r>
              <a:rPr lang="el-GR" dirty="0"/>
              <a:t>. </a:t>
            </a:r>
            <a:r>
              <a:rPr lang="en-GB" dirty="0"/>
              <a:t>Αθήνα: ΑΛΕΞΑΝΔΡΕΙΑ.</a:t>
            </a:r>
          </a:p>
          <a:p>
            <a:pPr lvl="0"/>
            <a:r>
              <a:rPr lang="en-US" dirty="0"/>
              <a:t>Park</a:t>
            </a:r>
            <a:r>
              <a:rPr lang="el-GR" dirty="0"/>
              <a:t>, </a:t>
            </a:r>
            <a:r>
              <a:rPr lang="en-US" dirty="0"/>
              <a:t>R</a:t>
            </a:r>
            <a:r>
              <a:rPr lang="el-GR" dirty="0"/>
              <a:t>. (1948/1990). «Σκέψεις για την Επικοινωνία και την Κουλτούρα». Στο: Κώστας Λιβεριάτος &amp; Τάσος Φραγκούλης (επιμ), </a:t>
            </a:r>
            <a:r>
              <a:rPr lang="el-GR" i="1" dirty="0"/>
              <a:t>Το μήνυμα του Μέσου. </a:t>
            </a:r>
            <a:r>
              <a:rPr lang="el-GR" dirty="0"/>
              <a:t>Αθήνα: Αλεξάνδρεια, σ.σ.43-64.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787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9147"/>
            <a:ext cx="10515600" cy="5247815"/>
          </a:xfrm>
        </p:spPr>
        <p:txBody>
          <a:bodyPr>
            <a:normAutofit lnSpcReduction="10000"/>
          </a:bodyPr>
          <a:lstStyle/>
          <a:p>
            <a:pPr lvl="0"/>
            <a:endParaRPr lang="el-GR" dirty="0"/>
          </a:p>
          <a:p>
            <a:r>
              <a:rPr lang="el-GR" dirty="0"/>
              <a:t>Πλειός, Ν., (2001). </a:t>
            </a:r>
            <a:r>
              <a:rPr lang="el-GR" i="1" dirty="0"/>
              <a:t>Ο λόγος της εικόνας. Ιδεολογία και Πολιτική</a:t>
            </a:r>
            <a:r>
              <a:rPr lang="el-GR" dirty="0"/>
              <a:t>. Αθήνα, Παπαζήσης.</a:t>
            </a:r>
            <a:endParaRPr lang="en-GB" dirty="0"/>
          </a:p>
          <a:p>
            <a:pPr lvl="0"/>
            <a:r>
              <a:rPr lang="en-GB" dirty="0"/>
              <a:t>Rangeon, F. (1986). </a:t>
            </a:r>
            <a:r>
              <a:rPr lang="en-US" dirty="0"/>
              <a:t>«Societe </a:t>
            </a:r>
            <a:r>
              <a:rPr lang="en-GB" dirty="0"/>
              <a:t>civile: histoire d’ un mot</a:t>
            </a:r>
            <a:r>
              <a:rPr lang="en-US" dirty="0"/>
              <a:t>». </a:t>
            </a:r>
            <a:r>
              <a:rPr lang="el-GR" dirty="0"/>
              <a:t>Στο</a:t>
            </a:r>
            <a:r>
              <a:rPr lang="en-US" dirty="0"/>
              <a:t>: </a:t>
            </a:r>
            <a:r>
              <a:rPr lang="en-GB" dirty="0"/>
              <a:t>C.U.R.A.P.P., </a:t>
            </a:r>
            <a:r>
              <a:rPr lang="en-GB" i="1" dirty="0"/>
              <a:t>La Societe civile</a:t>
            </a:r>
            <a:r>
              <a:rPr lang="en-GB" dirty="0"/>
              <a:t>. </a:t>
            </a:r>
            <a:r>
              <a:rPr lang="el-GR" dirty="0"/>
              <a:t>Παρίσι: </a:t>
            </a:r>
            <a:r>
              <a:rPr lang="en-GB" dirty="0"/>
              <a:t>PUF.</a:t>
            </a:r>
            <a:r>
              <a:rPr lang="el-GR" dirty="0"/>
              <a:t> σ.σ.9-32.</a:t>
            </a:r>
            <a:endParaRPr lang="en-GB" dirty="0"/>
          </a:p>
          <a:p>
            <a:pPr lvl="0"/>
            <a:r>
              <a:rPr lang="en-GB" dirty="0"/>
              <a:t>Rogers Everett M. &amp; D.L. Kincaid. (1981). </a:t>
            </a:r>
            <a:r>
              <a:rPr lang="en-GB" i="1" dirty="0"/>
              <a:t>Communication Networks: Towards a Paradigm for Research. </a:t>
            </a:r>
            <a:r>
              <a:rPr lang="en-GB" dirty="0"/>
              <a:t>New York: Free Press.</a:t>
            </a:r>
          </a:p>
          <a:p>
            <a:pPr lvl="0"/>
            <a:r>
              <a:rPr lang="el-GR" dirty="0"/>
              <a:t>Σταυρόπουλος, Α. (2018). </a:t>
            </a:r>
            <a:r>
              <a:rPr lang="en-GB" dirty="0"/>
              <a:t>Fake News </a:t>
            </a:r>
            <a:r>
              <a:rPr lang="el-GR" dirty="0"/>
              <a:t>και Δημοκρατία: Η Επικοινωνία στην Ψηφιακή Εποχή, </a:t>
            </a:r>
            <a:r>
              <a:rPr lang="el-GR" i="1" dirty="0"/>
              <a:t>Πολιτικές και Κοινωνικές Επιστήμες, </a:t>
            </a:r>
            <a:r>
              <a:rPr lang="el-GR" dirty="0"/>
              <a:t>τχ7/2018, σ.σ.82-83. Στο: </a:t>
            </a:r>
            <a:r>
              <a:rPr lang="en-GB" u="sng" dirty="0">
                <a:hlinkClick r:id="rId2"/>
              </a:rPr>
              <a:t>http</a:t>
            </a:r>
            <a:r>
              <a:rPr lang="el-GR" u="sng" dirty="0">
                <a:hlinkClick r:id="rId2"/>
              </a:rPr>
              <a:t>://</a:t>
            </a:r>
            <a:r>
              <a:rPr lang="en-GB" u="sng" dirty="0">
                <a:hlinkClick r:id="rId2"/>
              </a:rPr>
              <a:t>politika.inpatra.gr</a:t>
            </a:r>
            <a:r>
              <a:rPr lang="en-GB" u="sng" dirty="0"/>
              <a:t>.</a:t>
            </a:r>
            <a:endParaRPr lang="el-GR" u="sng" dirty="0"/>
          </a:p>
          <a:p>
            <a:r>
              <a:rPr lang="el-GR" dirty="0"/>
              <a:t>Σταυρόπουλος, Α., (2023).</a:t>
            </a:r>
            <a:r>
              <a:rPr lang="el-GR" i="1" dirty="0"/>
              <a:t>ΔΗΜΟΚΡΑΤΙΑ, ΔΗΜΟΣΙΑ ΣΦΑΙΡΑ ΚΑΙ ΕΠΙΚΟΙΝΩΝΙΑ</a:t>
            </a:r>
            <a:r>
              <a:rPr lang="el-GR" dirty="0"/>
              <a:t>. </a:t>
            </a:r>
            <a:r>
              <a:rPr lang="el-GR"/>
              <a:t>Θεσσαλονίκη: ΕΚΔΟΣΕΙΣ ΜΠΑΡΜΠΟΥΝΑΚΗ.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87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4518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394" y="2934929"/>
            <a:ext cx="10380406" cy="3242033"/>
          </a:xfrm>
        </p:spPr>
        <p:txBody>
          <a:bodyPr>
            <a:normAutofit fontScale="85000" lnSpcReduction="20000"/>
          </a:bodyPr>
          <a:lstStyle/>
          <a:p>
            <a:pPr lvl="0"/>
            <a:endParaRPr lang="el-GR" dirty="0"/>
          </a:p>
          <a:p>
            <a:pPr lvl="0"/>
            <a:r>
              <a:rPr lang="en-GB" sz="3000" dirty="0"/>
              <a:t>Tap, P. (1985). </a:t>
            </a:r>
            <a:r>
              <a:rPr lang="en-US" sz="3000" dirty="0"/>
              <a:t>«</a:t>
            </a:r>
            <a:r>
              <a:rPr lang="en-GB" sz="3000" dirty="0"/>
              <a:t>Identide: psychologie</a:t>
            </a:r>
            <a:r>
              <a:rPr lang="en-US" sz="3000" dirty="0"/>
              <a:t>». </a:t>
            </a:r>
            <a:r>
              <a:rPr lang="en-GB" sz="3000" i="1" dirty="0"/>
              <a:t>Encyclopoedia Universallis</a:t>
            </a:r>
            <a:r>
              <a:rPr lang="en-GB" sz="3000" dirty="0"/>
              <a:t>. </a:t>
            </a:r>
            <a:r>
              <a:rPr lang="el-GR" sz="3000" dirty="0"/>
              <a:t>τομ</a:t>
            </a:r>
            <a:r>
              <a:rPr lang="en-US" sz="3000" dirty="0"/>
              <a:t>.9. </a:t>
            </a:r>
            <a:r>
              <a:rPr lang="el-GR" sz="3000" dirty="0"/>
              <a:t>Παρίσι:σ.756. </a:t>
            </a:r>
            <a:endParaRPr lang="en-GB" sz="3000" dirty="0"/>
          </a:p>
          <a:p>
            <a:pPr lvl="0"/>
            <a:r>
              <a:rPr lang="en-GB" sz="3000" dirty="0"/>
              <a:t>Wolton</a:t>
            </a:r>
            <a:r>
              <a:rPr lang="el-GR" sz="3000" dirty="0"/>
              <a:t>, </a:t>
            </a:r>
            <a:r>
              <a:rPr lang="en-GB" sz="3000" dirty="0"/>
              <a:t>D</a:t>
            </a:r>
            <a:r>
              <a:rPr lang="el-GR" sz="3000" dirty="0"/>
              <a:t>. (2005). </a:t>
            </a:r>
            <a:r>
              <a:rPr lang="el-GR" sz="3000" i="1" dirty="0"/>
              <a:t>Σκέψεις για την Επικοινωνία</a:t>
            </a:r>
            <a:r>
              <a:rPr lang="el-GR" sz="3000" dirty="0"/>
              <a:t>. Αθήνα: ΣΑΒΒΑΛΑΣ</a:t>
            </a:r>
            <a:endParaRPr lang="en-GB" sz="3000" dirty="0"/>
          </a:p>
          <a:p>
            <a:pPr lvl="0"/>
            <a:r>
              <a:rPr lang="en-GB" sz="3000" dirty="0"/>
              <a:t>Wiener, N. (1950). </a:t>
            </a:r>
            <a:r>
              <a:rPr lang="en-GB" sz="3000" i="1" dirty="0"/>
              <a:t>The Human Use of Human Beings: Cybernetics and Society</a:t>
            </a:r>
            <a:r>
              <a:rPr lang="en-GB" sz="3000" dirty="0"/>
              <a:t>. London: Free Association Books. p.p. 17-18.</a:t>
            </a:r>
          </a:p>
          <a:p>
            <a:pPr lvl="0"/>
            <a:r>
              <a:rPr lang="el-GR" sz="3000" dirty="0"/>
              <a:t>Ψύλλα Μ., (2003). </a:t>
            </a:r>
            <a:r>
              <a:rPr lang="el-GR" sz="3000" i="1" dirty="0"/>
              <a:t>Η πολιτική ως δράση και λόγος</a:t>
            </a:r>
            <a:r>
              <a:rPr lang="el-GR" sz="3000" dirty="0"/>
              <a:t>, Αθήνα, Τυπωθήτω - Γιώργος Δαρδανός.</a:t>
            </a:r>
            <a:endParaRPr lang="en-GB" sz="3000" dirty="0"/>
          </a:p>
          <a:p>
            <a:pPr marL="0" indent="0">
              <a:buNone/>
            </a:pPr>
            <a:r>
              <a:rPr lang="el-GR" b="1" dirty="0"/>
              <a:t> 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F141B-38C0-6245-9651-928046B5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3"/>
            <a:ext cx="10515600" cy="24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679" y="613317"/>
            <a:ext cx="10403839" cy="1103723"/>
          </a:xfrm>
        </p:spPr>
        <p:txBody>
          <a:bodyPr>
            <a:normAutofit/>
          </a:bodyPr>
          <a:lstStyle/>
          <a:p>
            <a:r>
              <a:rPr lang="el-GR" b="1" dirty="0"/>
              <a:t>ΕΙΔΙΚΑ ΘΕΜΑΤΑ ΔΙΑΦΗΜΙΣΗΣ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D9C86-99EB-3E4F-BFEA-C8955D03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79" y="1605280"/>
            <a:ext cx="10115635" cy="43717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5679" y="1605280"/>
            <a:ext cx="10115635" cy="43717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3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l-GR" b="1" dirty="0"/>
              <a:t>Εισαγωγή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5090160"/>
          </a:xfrm>
        </p:spPr>
        <p:txBody>
          <a:bodyPr>
            <a:noAutofit/>
          </a:bodyPr>
          <a:lstStyle/>
          <a:p>
            <a:r>
              <a:rPr lang="el-GR" sz="3200" dirty="0"/>
              <a:t>Στο πλαίσιο του συγκεκριμένου μαθήματος θα παρουσιαστεί διεπιστημονικά  </a:t>
            </a:r>
          </a:p>
          <a:p>
            <a:r>
              <a:rPr lang="el-GR" sz="3200" dirty="0"/>
              <a:t>ο </a:t>
            </a:r>
            <a:r>
              <a:rPr lang="el-GR" sz="3200" b="1" dirty="0"/>
              <a:t>τρόπος</a:t>
            </a:r>
            <a:r>
              <a:rPr lang="el-GR" sz="3200" dirty="0"/>
              <a:t> και </a:t>
            </a:r>
          </a:p>
          <a:p>
            <a:r>
              <a:rPr lang="el-GR" sz="3200" dirty="0"/>
              <a:t>τα </a:t>
            </a:r>
            <a:r>
              <a:rPr lang="el-GR" sz="3200" b="1" dirty="0"/>
              <a:t>μέσα</a:t>
            </a:r>
            <a:r>
              <a:rPr lang="el-GR" sz="3200" dirty="0"/>
              <a:t> λειτουργίας </a:t>
            </a:r>
          </a:p>
          <a:p>
            <a:r>
              <a:rPr lang="el-GR" sz="3200" dirty="0"/>
              <a:t>καθώς και </a:t>
            </a:r>
            <a:r>
              <a:rPr lang="el-GR" sz="3200" b="1" dirty="0"/>
              <a:t>ειδικές τεχνικές </a:t>
            </a:r>
            <a:r>
              <a:rPr lang="el-GR" sz="3200" dirty="0"/>
              <a:t>και </a:t>
            </a:r>
            <a:r>
              <a:rPr lang="el-GR" sz="3200" b="1" dirty="0"/>
              <a:t>εργαλεία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της </a:t>
            </a:r>
            <a:r>
              <a:rPr lang="el-GR" sz="3200" b="1" dirty="0"/>
              <a:t>Σύγχρονης Διαφήμισης </a:t>
            </a:r>
            <a:r>
              <a:rPr lang="el-GR" sz="3200" dirty="0"/>
              <a:t>ως </a:t>
            </a:r>
            <a:r>
              <a:rPr lang="el-GR" sz="3200" b="1" dirty="0"/>
              <a:t>Επικοινωνιακής διαδικασίας </a:t>
            </a:r>
            <a:r>
              <a:rPr lang="el-GR" sz="3200" dirty="0"/>
              <a:t>στο διαρκώς μεταβαλλόμενο </a:t>
            </a:r>
            <a:r>
              <a:rPr lang="el-GR" sz="3200" b="1" dirty="0"/>
              <a:t>επικοινωνιακό και ψηφιακό περιβάλλον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όπως αυτό αρθρώνεται, δομείται και μετασχηματίζεται στη Σύγχρονη Δημόσια Σφαίρα.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577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9434"/>
            <a:ext cx="10515600" cy="5407529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</a:t>
            </a:r>
          </a:p>
          <a:p>
            <a:pPr marL="0" indent="0">
              <a:buNone/>
            </a:pPr>
            <a:r>
              <a:rPr lang="el-GR" sz="3200" dirty="0"/>
              <a:t>Ειδικότερα: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επιχειρείται η </a:t>
            </a:r>
          </a:p>
          <a:p>
            <a:pPr marL="0" indent="0">
              <a:buNone/>
            </a:pPr>
            <a:r>
              <a:rPr lang="el-GR" sz="3200" dirty="0"/>
              <a:t>    </a:t>
            </a:r>
            <a:r>
              <a:rPr lang="el-GR" sz="3200" b="1" dirty="0"/>
              <a:t>προσέγγιση της ανάλυσης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των </a:t>
            </a:r>
            <a:r>
              <a:rPr lang="el-GR" sz="3200" b="1" dirty="0"/>
              <a:t>επικοινωνιακών δομών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και </a:t>
            </a:r>
            <a:r>
              <a:rPr lang="el-GR" sz="3200" b="1" dirty="0"/>
              <a:t>μέσων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των </a:t>
            </a:r>
            <a:r>
              <a:rPr lang="el-GR" sz="3200" b="1" dirty="0"/>
              <a:t>δρώντων υποκειμένων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της επικοινωνιακής δράσης,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ώστε να γίνει κατανοητός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1E1B-CB18-864D-B9EF-59AC632E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1263398"/>
            <a:ext cx="4318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38096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6813"/>
            <a:ext cx="10515600" cy="21801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dirty="0"/>
              <a:t>Δρ.</a:t>
            </a:r>
            <a:r>
              <a:rPr lang="el-GR" dirty="0"/>
              <a:t> </a:t>
            </a:r>
            <a:r>
              <a:rPr lang="el-GR" b="1" i="1" dirty="0"/>
              <a:t>Αναστάσιος Αθ. Σταυρόπουλος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anastavropoulos@gmail.com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(+30) 6944 425 800</a:t>
            </a:r>
          </a:p>
          <a:p>
            <a:pPr marL="0" indent="0" algn="ctr">
              <a:buNone/>
            </a:pPr>
            <a:r>
              <a:rPr lang="en-US" b="1" dirty="0"/>
              <a:t>Facebook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https://www.facebook.com/anastasios.stavropoulos.35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Academia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https://220.academia.edu/AnastasiosStavropoulos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3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22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1737"/>
            <a:ext cx="10515600" cy="553100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endParaRPr lang="el-GR" dirty="0"/>
          </a:p>
          <a:p>
            <a:pPr>
              <a:buFont typeface="Wingdings" charset="2"/>
              <a:buChar char="ü"/>
            </a:pPr>
            <a:r>
              <a:rPr lang="el-GR" dirty="0"/>
              <a:t>ο </a:t>
            </a:r>
            <a:r>
              <a:rPr lang="el-GR" b="1" dirty="0"/>
              <a:t>τρόπος</a:t>
            </a:r>
          </a:p>
          <a:p>
            <a:pPr>
              <a:buFont typeface="Wingdings" charset="2"/>
              <a:buChar char="ü"/>
            </a:pPr>
            <a:r>
              <a:rPr lang="el-GR" dirty="0"/>
              <a:t>οι </a:t>
            </a:r>
            <a:r>
              <a:rPr lang="el-GR" b="1" dirty="0"/>
              <a:t>μέθοδοι λειτουργίας </a:t>
            </a:r>
          </a:p>
          <a:p>
            <a:pPr>
              <a:buFont typeface="Wingdings" charset="2"/>
              <a:buChar char="ü"/>
            </a:pPr>
            <a:r>
              <a:rPr lang="el-GR" b="1" dirty="0"/>
              <a:t>οι σύγχρονες τεχνικές</a:t>
            </a:r>
          </a:p>
          <a:p>
            <a:pPr>
              <a:buFont typeface="Wingdings" charset="2"/>
              <a:buChar char="ü"/>
            </a:pPr>
            <a:r>
              <a:rPr lang="el-GR" b="1" dirty="0"/>
              <a:t>οι ειδικότερες τεχνικές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της </a:t>
            </a:r>
            <a:r>
              <a:rPr lang="el-GR" sz="3900" b="1" dirty="0"/>
              <a:t>διαφήμισης</a:t>
            </a:r>
          </a:p>
          <a:p>
            <a:pPr>
              <a:buFont typeface="Wingdings" charset="2"/>
              <a:buChar char="ü"/>
            </a:pPr>
            <a:r>
              <a:rPr lang="el-GR" dirty="0"/>
              <a:t>στο σύγχρονο και </a:t>
            </a:r>
          </a:p>
          <a:p>
            <a:pPr>
              <a:buFont typeface="Wingdings" charset="2"/>
              <a:buChar char="ü"/>
            </a:pPr>
            <a:r>
              <a:rPr lang="el-GR" dirty="0"/>
              <a:t>ραγδαίως εξελισσόμενο </a:t>
            </a:r>
          </a:p>
          <a:p>
            <a:pPr>
              <a:buFont typeface="Wingdings" charset="2"/>
              <a:buChar char="ü"/>
            </a:pPr>
            <a:r>
              <a:rPr lang="el-GR" dirty="0"/>
              <a:t>μητροπολιτικό περιβάλλον, </a:t>
            </a:r>
          </a:p>
          <a:p>
            <a:pPr>
              <a:buFont typeface="Wingdings" charset="2"/>
              <a:buChar char="ü"/>
            </a:pPr>
            <a:r>
              <a:rPr lang="el-GR" dirty="0"/>
              <a:t>το οποίο προσλαμβάνει νέα </a:t>
            </a:r>
          </a:p>
          <a:p>
            <a:pPr>
              <a:buFont typeface="Wingdings" charset="2"/>
              <a:buChar char="ü"/>
            </a:pPr>
            <a:r>
              <a:rPr lang="el-GR" dirty="0"/>
              <a:t>και ιδιαίτερα χαρακτηριστικά </a:t>
            </a:r>
          </a:p>
          <a:p>
            <a:pPr>
              <a:buFont typeface="Wingdings" charset="2"/>
              <a:buChar char="ü"/>
            </a:pPr>
            <a:r>
              <a:rPr lang="el-GR" dirty="0"/>
              <a:t>ειδικότερα μετά </a:t>
            </a:r>
          </a:p>
          <a:p>
            <a:pPr marL="0" indent="0">
              <a:buNone/>
            </a:pPr>
            <a:r>
              <a:rPr lang="el-GR" dirty="0"/>
              <a:t> την περίοδο της πανδημίας.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4CB23-4DE5-284B-B1F5-EE687928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180" y="1163289"/>
            <a:ext cx="50546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9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5190"/>
            <a:ext cx="10515600" cy="5351773"/>
          </a:xfrm>
        </p:spPr>
        <p:txBody>
          <a:bodyPr>
            <a:normAutofit/>
          </a:bodyPr>
          <a:lstStyle/>
          <a:p>
            <a:r>
              <a:rPr lang="el-GR" dirty="0"/>
              <a:t>Θα εστιάσουμε: </a:t>
            </a:r>
          </a:p>
          <a:p>
            <a:pPr marL="0" indent="0">
              <a:buNone/>
            </a:pPr>
            <a:r>
              <a:rPr lang="el-GR" sz="4000" dirty="0"/>
              <a:t>Στην </a:t>
            </a:r>
            <a:r>
              <a:rPr lang="el-GR" sz="4000" b="1" dirty="0"/>
              <a:t>εξοικείωση</a:t>
            </a:r>
            <a:r>
              <a:rPr lang="el-GR" sz="4000" dirty="0"/>
              <a:t> </a:t>
            </a:r>
          </a:p>
          <a:p>
            <a:pPr marL="0" indent="0">
              <a:buNone/>
            </a:pPr>
            <a:r>
              <a:rPr lang="el-GR" sz="4000" dirty="0"/>
              <a:t>και </a:t>
            </a:r>
            <a:r>
              <a:rPr lang="el-GR" sz="4000" b="1" dirty="0"/>
              <a:t>προσέγγιση</a:t>
            </a:r>
            <a:r>
              <a:rPr lang="el-GR" sz="4000" dirty="0"/>
              <a:t> </a:t>
            </a:r>
          </a:p>
          <a:p>
            <a:pPr marL="0" indent="0">
              <a:buNone/>
            </a:pPr>
            <a:r>
              <a:rPr lang="el-GR" sz="4000" dirty="0"/>
              <a:t>με τις έννοιες: </a:t>
            </a:r>
          </a:p>
          <a:p>
            <a:pPr>
              <a:buFont typeface="Wingdings" charset="2"/>
              <a:buChar char="Ø"/>
            </a:pPr>
            <a:r>
              <a:rPr lang="el-GR" sz="4000" dirty="0"/>
              <a:t>της </a:t>
            </a:r>
            <a:r>
              <a:rPr lang="el-GR" sz="4000" b="1" dirty="0"/>
              <a:t>Διαφήμισης</a:t>
            </a:r>
            <a:endParaRPr lang="el-GR" sz="4000" dirty="0"/>
          </a:p>
          <a:p>
            <a:pPr marL="0" indent="0">
              <a:buNone/>
            </a:pPr>
            <a:r>
              <a:rPr lang="el-GR" sz="4000" dirty="0"/>
              <a:t>στο πλαίσιο </a:t>
            </a:r>
          </a:p>
          <a:p>
            <a:pPr marL="0" indent="0">
              <a:buNone/>
            </a:pPr>
            <a:r>
              <a:rPr lang="el-GR" sz="4000" dirty="0"/>
              <a:t>λειτουργίας της </a:t>
            </a:r>
          </a:p>
          <a:p>
            <a:pPr marL="0" indent="0">
              <a:buNone/>
            </a:pPr>
            <a:r>
              <a:rPr lang="el-GR" sz="4000" b="1" dirty="0"/>
              <a:t>Δημόσιας Σφαίρας</a:t>
            </a:r>
            <a:r>
              <a:rPr lang="en-US" sz="4000" b="1" dirty="0"/>
              <a:t>.</a:t>
            </a:r>
            <a:r>
              <a:rPr lang="el-GR" sz="4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19E2B-8EA5-1042-B119-ABBEA9BB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1076960"/>
            <a:ext cx="5461000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5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29736-F6CF-F041-A2F2-423B6CF6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35400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l-GR" sz="4000" dirty="0"/>
              <a:t>Θα εστιάσουμε επίσης:</a:t>
            </a:r>
            <a:endParaRPr lang="en-US" sz="4000" dirty="0"/>
          </a:p>
          <a:p>
            <a:pPr>
              <a:buFont typeface="Wingdings" charset="2"/>
              <a:buChar char="Ø"/>
            </a:pPr>
            <a:r>
              <a:rPr lang="el-GR" sz="4000" dirty="0"/>
              <a:t>Στα </a:t>
            </a:r>
            <a:r>
              <a:rPr lang="el-GR" sz="4000" b="1" dirty="0"/>
              <a:t>σύγχρονα και </a:t>
            </a:r>
          </a:p>
          <a:p>
            <a:pPr>
              <a:buFont typeface="Wingdings" charset="2"/>
              <a:buChar char="Ø"/>
            </a:pPr>
            <a:r>
              <a:rPr lang="el-GR" sz="4000" b="1" dirty="0"/>
              <a:t>παραδοσιακά </a:t>
            </a:r>
          </a:p>
          <a:p>
            <a:pPr>
              <a:buFont typeface="Wingdings" charset="2"/>
              <a:buChar char="Ø"/>
            </a:pPr>
            <a:r>
              <a:rPr lang="el-GR" sz="4000" b="1" dirty="0"/>
              <a:t>μοντέλα Επικοινωνίας</a:t>
            </a:r>
          </a:p>
          <a:p>
            <a:pPr marL="0" indent="0">
              <a:buNone/>
            </a:pPr>
            <a:r>
              <a:rPr lang="el-GR" sz="4000" b="1" dirty="0"/>
              <a:t>ως ερμηνευτικών πλαισίων</a:t>
            </a:r>
          </a:p>
          <a:p>
            <a:pPr>
              <a:buFont typeface="Wingdings" charset="2"/>
              <a:buChar char="Ø"/>
            </a:pPr>
            <a:r>
              <a:rPr lang="el-GR" sz="4000" dirty="0"/>
              <a:t>προσέγγισης και ανάλυσης </a:t>
            </a:r>
          </a:p>
          <a:p>
            <a:pPr>
              <a:buFont typeface="Wingdings" charset="2"/>
              <a:buChar char="Ø"/>
            </a:pPr>
            <a:r>
              <a:rPr lang="el-GR" sz="4000" dirty="0"/>
              <a:t>του τρόπου </a:t>
            </a:r>
            <a:r>
              <a:rPr lang="el-GR" sz="4000" b="1" dirty="0"/>
              <a:t>λειτουργίας </a:t>
            </a:r>
          </a:p>
          <a:p>
            <a:pPr marL="0" indent="0">
              <a:buNone/>
            </a:pPr>
            <a:r>
              <a:rPr lang="el-GR" sz="4000" b="1" dirty="0"/>
              <a:t> των Επικοινωνιακών Δομών</a:t>
            </a:r>
            <a:r>
              <a:rPr lang="el-GR" sz="4000" dirty="0"/>
              <a:t>.</a:t>
            </a:r>
            <a:endParaRPr lang="en-US" sz="4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EDFFC-699D-AC4E-A4DB-6A25F1F4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995680"/>
            <a:ext cx="358648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2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2595"/>
            <a:ext cx="10515600" cy="5832088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Θα παρουσιαστούν </a:t>
            </a:r>
          </a:p>
          <a:p>
            <a:pPr marL="0" indent="0">
              <a:buNone/>
            </a:pPr>
            <a:r>
              <a:rPr lang="el-GR" dirty="0"/>
              <a:t>   επίσης οι έννοιες:</a:t>
            </a:r>
          </a:p>
          <a:p>
            <a:r>
              <a:rPr lang="el-GR" dirty="0"/>
              <a:t> </a:t>
            </a:r>
            <a:r>
              <a:rPr lang="el-GR" sz="3200" dirty="0"/>
              <a:t>της </a:t>
            </a:r>
            <a:r>
              <a:rPr lang="el-GR" sz="3200" b="1" u="sng" dirty="0"/>
              <a:t>κατασκευής της εικόνας </a:t>
            </a:r>
          </a:p>
          <a:p>
            <a:r>
              <a:rPr lang="el-GR" sz="3200" dirty="0"/>
              <a:t>και της </a:t>
            </a:r>
            <a:r>
              <a:rPr lang="el-GR" sz="3200" b="1" dirty="0"/>
              <a:t>κατασκευής</a:t>
            </a:r>
            <a:r>
              <a:rPr lang="el-GR" sz="3200" dirty="0"/>
              <a:t> </a:t>
            </a:r>
          </a:p>
          <a:p>
            <a:r>
              <a:rPr lang="el-GR" sz="3200" dirty="0"/>
              <a:t>της </a:t>
            </a:r>
            <a:r>
              <a:rPr lang="el-GR" sz="3200" b="1" u="sng" dirty="0"/>
              <a:t>ιδεολογίας</a:t>
            </a:r>
            <a:r>
              <a:rPr lang="el-GR" sz="3200" b="1" dirty="0"/>
              <a:t> </a:t>
            </a:r>
            <a:r>
              <a:rPr lang="en-US" sz="3200" b="1" dirty="0"/>
              <a:t>(</a:t>
            </a:r>
            <a:r>
              <a:rPr lang="el-GR" sz="3200" b="1" dirty="0"/>
              <a:t>πολιτικό </a:t>
            </a:r>
            <a:r>
              <a:rPr lang="en-US" sz="3200" b="1" dirty="0"/>
              <a:t>marketing)</a:t>
            </a:r>
            <a:endParaRPr lang="el-GR" sz="3200" b="1" dirty="0"/>
          </a:p>
          <a:p>
            <a:r>
              <a:rPr lang="el-GR" sz="3200" dirty="0"/>
              <a:t>και </a:t>
            </a:r>
            <a:r>
              <a:rPr lang="el-GR" sz="3200" b="1" u="sng" dirty="0"/>
              <a:t>συναίνεσης</a:t>
            </a:r>
            <a:r>
              <a:rPr lang="el-GR" sz="3200" dirty="0"/>
              <a:t> </a:t>
            </a:r>
            <a:r>
              <a:rPr lang="en-US" sz="3200" b="1" dirty="0"/>
              <a:t>(</a:t>
            </a:r>
            <a:r>
              <a:rPr lang="el-GR" sz="3200" b="1" dirty="0"/>
              <a:t>πολιτικό </a:t>
            </a:r>
            <a:r>
              <a:rPr lang="en-US" sz="3200" b="1" dirty="0"/>
              <a:t>marketing)</a:t>
            </a:r>
            <a:endParaRPr lang="el-GR" sz="3200" dirty="0"/>
          </a:p>
          <a:p>
            <a:pPr>
              <a:buFont typeface="Wingdings" charset="2"/>
              <a:buChar char="Ø"/>
            </a:pPr>
            <a:r>
              <a:rPr lang="el-GR" sz="3200" dirty="0"/>
              <a:t>ως μηχανισμών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επικοινωνιακής επιρροής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και </a:t>
            </a:r>
            <a:r>
              <a:rPr lang="el-GR" sz="3200" b="1" dirty="0"/>
              <a:t>διαμόρφωσης αποτελέσματος</a:t>
            </a:r>
            <a:r>
              <a:rPr lang="el-GR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07921-03FC-A14E-B617-5CF0740E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1087120"/>
            <a:ext cx="3794760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5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4468"/>
            <a:ext cx="10515600" cy="5776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endParaRPr lang="el-GR" dirty="0"/>
          </a:p>
          <a:p>
            <a:pPr>
              <a:buFont typeface="Wingdings" charset="2"/>
              <a:buChar char="Ø"/>
            </a:pPr>
            <a:r>
              <a:rPr lang="el-GR" sz="3200" dirty="0"/>
              <a:t>Η </a:t>
            </a:r>
            <a:r>
              <a:rPr lang="el-GR" sz="3200" b="1" dirty="0"/>
              <a:t>σημειωτική</a:t>
            </a:r>
            <a:r>
              <a:rPr lang="el-GR" sz="3200" dirty="0"/>
              <a:t> αποτελεί </a:t>
            </a:r>
          </a:p>
          <a:p>
            <a:pPr marL="0" indent="0">
              <a:buNone/>
            </a:pPr>
            <a:r>
              <a:rPr lang="el-GR" sz="3200" dirty="0"/>
              <a:t>ένα επίσης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σημαντικό εργαλείο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προσδιορισμού </a:t>
            </a:r>
          </a:p>
          <a:p>
            <a:pPr marL="0" indent="0">
              <a:buNone/>
            </a:pPr>
            <a:r>
              <a:rPr lang="el-GR" sz="3200" b="1" dirty="0"/>
              <a:t>   στάσεων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και </a:t>
            </a:r>
            <a:r>
              <a:rPr lang="el-GR" sz="3200" b="1" dirty="0"/>
              <a:t>αντιλήψεων</a:t>
            </a:r>
            <a:r>
              <a:rPr lang="el-GR" sz="32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ως </a:t>
            </a:r>
            <a:r>
              <a:rPr lang="el-GR" sz="3200" b="1" dirty="0"/>
              <a:t>μηχανισμών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αναπαραγωγής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εξουσιαστικών </a:t>
            </a:r>
            <a:r>
              <a:rPr lang="el-GR" sz="3200" dirty="0"/>
              <a:t>και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κοινωνικών μοντέλων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και αντιλήψεων. </a:t>
            </a:r>
            <a:endParaRPr lang="en-GB" sz="3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04ED-AC5B-5645-8ADA-4034DCBE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361440"/>
            <a:ext cx="4318000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1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1668"/>
            <a:ext cx="10515600" cy="5095295"/>
          </a:xfrm>
        </p:spPr>
        <p:txBody>
          <a:bodyPr>
            <a:normAutofit/>
          </a:bodyPr>
          <a:lstStyle/>
          <a:p>
            <a:r>
              <a:rPr lang="el-GR" dirty="0"/>
              <a:t>Επίσης δίδεται ιδιαίτερη έμφαση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στη </a:t>
            </a:r>
            <a:r>
              <a:rPr lang="el-GR" b="1" dirty="0"/>
              <a:t>λειτουργία του λόγου</a:t>
            </a:r>
            <a:r>
              <a:rPr lang="el-GR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τόσο στην </a:t>
            </a:r>
            <a:r>
              <a:rPr lang="el-GR" b="1" dirty="0"/>
              <a:t>πραγματολογική </a:t>
            </a:r>
            <a:r>
              <a:rPr lang="el-GR" dirty="0"/>
              <a:t>του,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όσο και στην </a:t>
            </a:r>
            <a:r>
              <a:rPr lang="el-GR" b="1" dirty="0"/>
              <a:t>συμβολική</a:t>
            </a:r>
            <a:r>
              <a:rPr lang="el-GR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ιδεολογική του χρήση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ως </a:t>
            </a:r>
            <a:r>
              <a:rPr lang="el-GR" b="1" dirty="0"/>
              <a:t>παραγωγού πολιτικών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</a:t>
            </a:r>
            <a:r>
              <a:rPr lang="el-GR" b="1" dirty="0"/>
              <a:t>επικοινωνιακών επιρροών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</a:t>
            </a:r>
            <a:r>
              <a:rPr lang="el-GR" b="1" dirty="0"/>
              <a:t>παρεμβάσεων στο ατομικό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και κοινωνικό σύνολο</a:t>
            </a:r>
            <a:r>
              <a:rPr lang="el-GR" dirty="0"/>
              <a:t>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1358A-8D2B-2947-9025-435F2574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80" y="1391920"/>
            <a:ext cx="405384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Fake News, Deep Fake News </a:t>
            </a:r>
            <a:r>
              <a:rPr lang="el-GR" b="1" dirty="0"/>
              <a:t>και Διαφήμιση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Θα αποτελέσει ειδική  </a:t>
            </a:r>
          </a:p>
          <a:p>
            <a:pPr marL="0" indent="0">
              <a:buNone/>
            </a:pPr>
            <a:r>
              <a:rPr lang="el-GR" dirty="0"/>
              <a:t>ξεχωριστή ενότητα ώστε:</a:t>
            </a:r>
          </a:p>
          <a:p>
            <a:r>
              <a:rPr lang="el-GR" dirty="0"/>
              <a:t>να γίνει η προσέγγιση </a:t>
            </a:r>
          </a:p>
          <a:p>
            <a:pPr marL="0" indent="0">
              <a:buNone/>
            </a:pPr>
            <a:r>
              <a:rPr lang="el-GR" dirty="0"/>
              <a:t>του φαινομένου </a:t>
            </a:r>
          </a:p>
          <a:p>
            <a:pPr marL="0" indent="0">
              <a:buNone/>
            </a:pPr>
            <a:r>
              <a:rPr lang="el-GR" dirty="0"/>
              <a:t>σε σχέση:</a:t>
            </a:r>
          </a:p>
          <a:p>
            <a:r>
              <a:rPr lang="el-GR" dirty="0"/>
              <a:t>με τα </a:t>
            </a:r>
            <a:r>
              <a:rPr lang="en-US" b="1" dirty="0"/>
              <a:t>media</a:t>
            </a:r>
            <a:r>
              <a:rPr lang="el-GR" dirty="0"/>
              <a:t> και </a:t>
            </a:r>
          </a:p>
          <a:p>
            <a:r>
              <a:rPr lang="el-GR" dirty="0"/>
              <a:t>τους </a:t>
            </a:r>
            <a:r>
              <a:rPr lang="el-GR" b="1" dirty="0"/>
              <a:t>μηχανισμούς </a:t>
            </a:r>
          </a:p>
          <a:p>
            <a:r>
              <a:rPr lang="el-GR" b="1" dirty="0"/>
              <a:t>της επικοινωνίας</a:t>
            </a:r>
          </a:p>
          <a:p>
            <a:pPr marL="0" indent="0">
              <a:buNone/>
            </a:pPr>
            <a:r>
              <a:rPr lang="el-GR" b="1" dirty="0"/>
              <a:t>ειδικά της ψηφιακής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49034-856C-654A-AD6D-C31B17BE6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534" y="1983035"/>
            <a:ext cx="4700148" cy="36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6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D905-2A91-9647-B96D-70997E05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Εργαλεία Έρευνας και χρήση τεχνολογιών αιχμής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D6B3-18F7-9D4A-B784-A4340FDA7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Επίσης θα γίνει εστίαση </a:t>
            </a:r>
          </a:p>
          <a:p>
            <a:r>
              <a:rPr lang="el-GR" sz="4000" dirty="0"/>
              <a:t>στα </a:t>
            </a:r>
            <a:r>
              <a:rPr lang="el-GR" sz="4000" b="1" dirty="0"/>
              <a:t>Εργαλεία Έρευνας </a:t>
            </a:r>
          </a:p>
          <a:p>
            <a:r>
              <a:rPr lang="el-GR" sz="4000" dirty="0"/>
              <a:t>με τη χρήση </a:t>
            </a:r>
          </a:p>
          <a:p>
            <a:r>
              <a:rPr lang="el-GR" sz="4000" b="1" dirty="0"/>
              <a:t>Τεχνολογιών </a:t>
            </a:r>
          </a:p>
          <a:p>
            <a:r>
              <a:rPr lang="el-GR" sz="4000" b="1" dirty="0"/>
              <a:t>Αιχμής</a:t>
            </a:r>
            <a:r>
              <a:rPr lang="en-US" sz="4000" b="1" dirty="0"/>
              <a:t> </a:t>
            </a:r>
            <a:r>
              <a:rPr lang="el-GR" sz="4000" b="1" dirty="0"/>
              <a:t>ως Στρατηγική</a:t>
            </a:r>
          </a:p>
          <a:p>
            <a:pPr marL="0" indent="0">
              <a:buNone/>
            </a:pPr>
            <a:r>
              <a:rPr lang="el-GR" sz="4000" b="1" dirty="0"/>
              <a:t> Επικοινωνίας </a:t>
            </a:r>
            <a:r>
              <a:rPr lang="el-GR" sz="4000" dirty="0"/>
              <a:t>όπως :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451CF-E54E-314B-9EEB-4604240D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280" y="2027104"/>
            <a:ext cx="3975942" cy="36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0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353B-F808-3741-8F62-E521AD4B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480"/>
            <a:ext cx="10515600" cy="5638483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l-GR" sz="3600" b="1" dirty="0"/>
              <a:t>Το </a:t>
            </a:r>
            <a:r>
              <a:rPr lang="en-US" sz="3600" b="1" dirty="0"/>
              <a:t>customer relationship management (CRM)</a:t>
            </a:r>
          </a:p>
          <a:p>
            <a:pPr>
              <a:buFont typeface="Wingdings" pitchFamily="2" charset="2"/>
              <a:buChar char="Ø"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DBFBA-BDB6-9049-B4F1-3208191B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79652"/>
            <a:ext cx="8077200" cy="47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3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E9D0-DC93-804E-BF55-6FD13941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Το </a:t>
            </a:r>
            <a:r>
              <a:rPr lang="en-US" b="1" dirty="0"/>
              <a:t>social customer relationship management (SCRM)</a:t>
            </a:r>
            <a:br>
              <a:rPr lang="en-US" b="1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333BE4-9D7A-A740-95BA-8050ED4C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75" y="1690688"/>
            <a:ext cx="9430437" cy="3916898"/>
          </a:xfrm>
        </p:spPr>
      </p:pic>
    </p:spTree>
    <p:extLst>
      <p:ext uri="{BB962C8B-B14F-4D97-AF65-F5344CB8AC3E}">
        <p14:creationId xmlns:p14="http://schemas.microsoft.com/office/powerpoint/2010/main" val="335558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679" y="613317"/>
            <a:ext cx="10403839" cy="1103723"/>
          </a:xfrm>
        </p:spPr>
        <p:txBody>
          <a:bodyPr>
            <a:normAutofit/>
          </a:bodyPr>
          <a:lstStyle/>
          <a:p>
            <a:r>
              <a:rPr lang="el-GR" b="1" dirty="0"/>
              <a:t>ΕΙΔΙΚΑ ΘΕΜΑΤΑ ΔΙΑΦΗΜΙΣΗΣ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50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E87F8-E54E-AB47-B663-F458C17C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717041"/>
            <a:ext cx="10607039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A7B7-41F5-DC40-95EB-61D738EF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075"/>
          </a:xfrm>
        </p:spPr>
        <p:txBody>
          <a:bodyPr/>
          <a:lstStyle/>
          <a:p>
            <a:pPr algn="ctr"/>
            <a:r>
              <a:rPr lang="en-US" b="1" dirty="0"/>
              <a:t>Internet of Things (IoT)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136C43-A3A5-AE47-950E-71BB63E7F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889" y="1473200"/>
            <a:ext cx="9694843" cy="4343706"/>
          </a:xfrm>
        </p:spPr>
      </p:pic>
    </p:spTree>
    <p:extLst>
      <p:ext uri="{BB962C8B-B14F-4D97-AF65-F5344CB8AC3E}">
        <p14:creationId xmlns:p14="http://schemas.microsoft.com/office/powerpoint/2010/main" val="3447148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8A8B-0238-6841-9850-047EF65A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MULTI-CHANNEL MARKETING SOLUTIONS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08367-12A1-7043-BF80-C672A317D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45" y="1825625"/>
            <a:ext cx="98663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5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6D85-2F2F-2A4A-AE68-9BDA4209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Εργαλεία Έρευνας: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47405-C73E-B94C-96B4-B17A9C024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4300" dirty="0"/>
              <a:t>Ερωτηματολόγια</a:t>
            </a:r>
          </a:p>
          <a:p>
            <a:r>
              <a:rPr lang="el-GR" sz="4300" dirty="0"/>
              <a:t>Ηλεκτρονικές συνεντεύξεις</a:t>
            </a:r>
          </a:p>
          <a:p>
            <a:r>
              <a:rPr lang="el-GR" sz="4300" dirty="0"/>
              <a:t>Ομάδες Εστίασης </a:t>
            </a:r>
          </a:p>
          <a:p>
            <a:r>
              <a:rPr lang="el-GR" sz="4300" dirty="0"/>
              <a:t>(</a:t>
            </a:r>
            <a:r>
              <a:rPr lang="en-US" sz="4300" dirty="0"/>
              <a:t>Focus Groups)</a:t>
            </a:r>
          </a:p>
          <a:p>
            <a:r>
              <a:rPr lang="el-GR" sz="4300" dirty="0"/>
              <a:t>Προβολικές Τεχνικές</a:t>
            </a:r>
          </a:p>
          <a:p>
            <a:r>
              <a:rPr lang="el-GR" sz="4300" dirty="0"/>
              <a:t>Η σοφία του πλήθους </a:t>
            </a:r>
          </a:p>
          <a:p>
            <a:r>
              <a:rPr lang="el-GR" sz="4300" dirty="0"/>
              <a:t>(</a:t>
            </a:r>
            <a:r>
              <a:rPr lang="en-US" sz="4300" dirty="0"/>
              <a:t>wisdom of crowds)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44EA9-849B-EC42-8C64-850520EE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825624"/>
            <a:ext cx="5077460" cy="45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40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73930A-0793-154A-8334-2EC02898C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870" y="508000"/>
            <a:ext cx="9158260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0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53226-EB7D-8F4E-8E5B-A3A34C5B4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"/>
            <a:ext cx="10515600" cy="5597843"/>
          </a:xfrm>
        </p:spPr>
        <p:txBody>
          <a:bodyPr>
            <a:normAutofit fontScale="92500" lnSpcReduction="10000"/>
          </a:bodyPr>
          <a:lstStyle/>
          <a:p>
            <a:endParaRPr lang="el-GR" sz="4800" dirty="0"/>
          </a:p>
          <a:p>
            <a:r>
              <a:rPr lang="en-US" sz="4800" b="1" dirty="0"/>
              <a:t>Data crowdsourcing</a:t>
            </a:r>
          </a:p>
          <a:p>
            <a:r>
              <a:rPr lang="en-US" sz="4800" b="1" dirty="0"/>
              <a:t>Big Data</a:t>
            </a:r>
          </a:p>
          <a:p>
            <a:r>
              <a:rPr lang="en-US" sz="4800" b="1" dirty="0"/>
              <a:t>Neuromarketing</a:t>
            </a:r>
          </a:p>
          <a:p>
            <a:r>
              <a:rPr lang="en-US" sz="4800" b="1" dirty="0"/>
              <a:t>Content Analysis</a:t>
            </a:r>
          </a:p>
          <a:p>
            <a:r>
              <a:rPr lang="en-US" sz="4800" b="1" dirty="0"/>
              <a:t>Press Releases</a:t>
            </a:r>
          </a:p>
          <a:p>
            <a:r>
              <a:rPr lang="en-US" sz="4800" b="1" dirty="0"/>
              <a:t>Spots</a:t>
            </a:r>
          </a:p>
          <a:p>
            <a:r>
              <a:rPr lang="en-US" sz="4800" b="1" dirty="0"/>
              <a:t>Triangulation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49D92-DA56-4049-9719-BEB7B95E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49" y="1423851"/>
            <a:ext cx="461118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8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660"/>
          </a:xfrm>
        </p:spPr>
        <p:txBody>
          <a:bodyPr/>
          <a:lstStyle/>
          <a:p>
            <a:pPr algn="ctr"/>
            <a:r>
              <a:rPr lang="el-GR" b="1" dirty="0"/>
              <a:t>Δημόσια Σφαίρα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659"/>
            <a:ext cx="10515600" cy="4727304"/>
          </a:xfrm>
        </p:spPr>
        <p:txBody>
          <a:bodyPr>
            <a:normAutofit lnSpcReduction="10000"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sz="3600" dirty="0"/>
              <a:t>η έννοια «Δημόσια Σφαίρα» </a:t>
            </a:r>
          </a:p>
          <a:p>
            <a:r>
              <a:rPr lang="el-GR" sz="3600" dirty="0"/>
              <a:t>δεν περιλαμβάνεται συχνά στα λεξικά, </a:t>
            </a:r>
          </a:p>
          <a:p>
            <a:r>
              <a:rPr lang="el-GR" sz="3600" dirty="0"/>
              <a:t>εν τούτοις βρίσκεται στο επίκεντρο </a:t>
            </a:r>
          </a:p>
          <a:p>
            <a:r>
              <a:rPr lang="el-GR" sz="3600" dirty="0"/>
              <a:t>της </a:t>
            </a:r>
            <a:r>
              <a:rPr lang="el-GR" sz="3600" b="1" dirty="0"/>
              <a:t>δημοκρατικής κοινωνίας</a:t>
            </a:r>
            <a:r>
              <a:rPr lang="en-GB" sz="3600" b="1" dirty="0"/>
              <a:t> </a:t>
            </a:r>
            <a:r>
              <a:rPr lang="el-GR" sz="3600" dirty="0"/>
              <a:t>(</a:t>
            </a:r>
            <a:r>
              <a:rPr lang="en-US" sz="3600" dirty="0"/>
              <a:t>Wolton</a:t>
            </a:r>
            <a:r>
              <a:rPr lang="el-GR" sz="3600" dirty="0"/>
              <a:t>, 2005).</a:t>
            </a:r>
            <a:endParaRPr lang="el-GR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BBCA9-497B-BA42-B924-76A2719D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1110342"/>
            <a:ext cx="9842500" cy="24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7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920" y="367991"/>
            <a:ext cx="6407468" cy="5988204"/>
          </a:xfrm>
        </p:spPr>
        <p:txBody>
          <a:bodyPr>
            <a:noAutofit/>
          </a:bodyPr>
          <a:lstStyle/>
          <a:p>
            <a:r>
              <a:rPr lang="el-GR" sz="4000" dirty="0"/>
              <a:t>Ο </a:t>
            </a:r>
            <a:r>
              <a:rPr lang="en-US" sz="4000" b="1" dirty="0"/>
              <a:t>Habermas</a:t>
            </a:r>
            <a:r>
              <a:rPr lang="el-GR" sz="4000" dirty="0"/>
              <a:t>, όπως ο ίδιος τονίζει, </a:t>
            </a:r>
          </a:p>
          <a:p>
            <a:r>
              <a:rPr lang="el-GR" sz="4000" dirty="0"/>
              <a:t>τη δανείστηκε από τον Ι. </a:t>
            </a:r>
            <a:r>
              <a:rPr lang="en-US" sz="4000" b="1" dirty="0"/>
              <a:t>Kant</a:t>
            </a:r>
            <a:r>
              <a:rPr lang="el-GR" sz="4000" dirty="0"/>
              <a:t> </a:t>
            </a:r>
          </a:p>
          <a:p>
            <a:r>
              <a:rPr lang="el-GR" sz="4000" dirty="0"/>
              <a:t>που είναι προφανώς ο δημιουργός της, </a:t>
            </a:r>
          </a:p>
          <a:p>
            <a:r>
              <a:rPr lang="el-GR" sz="4000" dirty="0"/>
              <a:t>και εκλαΐκευσε τη χρήση της </a:t>
            </a:r>
          </a:p>
          <a:p>
            <a:r>
              <a:rPr lang="el-GR" sz="4000" dirty="0"/>
              <a:t>στην πολιτική ανάλυση από τη δεκαετία του 1970</a:t>
            </a:r>
            <a:r>
              <a:rPr lang="el-GR" sz="3200" dirty="0"/>
              <a:t>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50696"/>
            <a:ext cx="3932237" cy="5977054"/>
          </a:xfrm>
        </p:spPr>
        <p:txBody>
          <a:bodyPr>
            <a:normAutofit/>
          </a:bodyPr>
          <a:lstStyle/>
          <a:p>
            <a:pPr algn="ctr"/>
            <a:r>
              <a:rPr lang="el-GR" sz="1200" dirty="0"/>
              <a:t>Η Αναγέννηση στην Τέχνη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29450-CBA0-864D-80C1-E2C7169B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613954"/>
            <a:ext cx="367066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40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01864-6F66-654F-915A-79287B1E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040"/>
            <a:ext cx="10515600" cy="5475923"/>
          </a:xfrm>
        </p:spPr>
        <p:txBody>
          <a:bodyPr>
            <a:normAutofit/>
          </a:bodyPr>
          <a:lstStyle/>
          <a:p>
            <a:r>
              <a:rPr lang="el-GR" sz="3800" b="1" dirty="0"/>
              <a:t>Την ορίζει ως την </a:t>
            </a:r>
          </a:p>
          <a:p>
            <a:pPr>
              <a:buFont typeface="Wingdings" pitchFamily="2" charset="2"/>
              <a:buChar char="Ø"/>
            </a:pPr>
            <a:r>
              <a:rPr lang="el-GR" sz="3800" b="1" dirty="0"/>
              <a:t>ενδιάμεση σφαίρα </a:t>
            </a:r>
          </a:p>
          <a:p>
            <a:r>
              <a:rPr lang="el-GR" sz="3800" b="1" dirty="0"/>
              <a:t>που συγκροτήθηκε ιστορικά, </a:t>
            </a:r>
          </a:p>
          <a:p>
            <a:r>
              <a:rPr lang="el-GR" sz="3800" b="1" dirty="0"/>
              <a:t>την εποχή της Αναγέννησης, </a:t>
            </a:r>
          </a:p>
          <a:p>
            <a:pPr>
              <a:buFont typeface="Wingdings" pitchFamily="2" charset="2"/>
              <a:buChar char="Ø"/>
            </a:pPr>
            <a:r>
              <a:rPr lang="el-GR" sz="3800" dirty="0"/>
              <a:t>μεταξύ</a:t>
            </a:r>
            <a:r>
              <a:rPr lang="el-GR" sz="3800" b="1" dirty="0"/>
              <a:t> της </a:t>
            </a:r>
            <a:r>
              <a:rPr lang="en-US" sz="3800" b="1" dirty="0"/>
              <a:t>K</a:t>
            </a:r>
            <a:r>
              <a:rPr lang="el-GR" sz="3800" b="1" dirty="0"/>
              <a:t>οινωνίας </a:t>
            </a:r>
            <a:endParaRPr lang="en-US" sz="3800" b="1" dirty="0"/>
          </a:p>
          <a:p>
            <a:pPr marL="0" indent="0">
              <a:buNone/>
            </a:pPr>
            <a:r>
              <a:rPr lang="el-GR" sz="3800" b="1" dirty="0"/>
              <a:t>των Πολιτών και </a:t>
            </a:r>
          </a:p>
          <a:p>
            <a:pPr>
              <a:buFont typeface="Wingdings" pitchFamily="2" charset="2"/>
              <a:buChar char="Ø"/>
            </a:pPr>
            <a:r>
              <a:rPr lang="el-GR" sz="3800" b="1" dirty="0"/>
              <a:t>του Κράτους. </a:t>
            </a:r>
          </a:p>
          <a:p>
            <a:pPr marL="0" indent="0">
              <a:buNone/>
            </a:pPr>
            <a:r>
              <a:rPr lang="el-GR" sz="3800" b="1" dirty="0"/>
              <a:t>(Σταυρόπουλος, Α., 2023:16-17). </a:t>
            </a:r>
          </a:p>
          <a:p>
            <a:pPr marL="0" indent="0">
              <a:buNone/>
            </a:pPr>
            <a:endParaRPr lang="el-GR" sz="1500" b="1" dirty="0"/>
          </a:p>
          <a:p>
            <a:pPr marL="0" indent="0">
              <a:buNone/>
            </a:pPr>
            <a:endParaRPr lang="el-GR" sz="1500" b="1" dirty="0"/>
          </a:p>
          <a:p>
            <a:pPr marL="0" indent="0">
              <a:buNone/>
            </a:pPr>
            <a:endParaRPr lang="el-GR" sz="1500" b="1" dirty="0"/>
          </a:p>
          <a:p>
            <a:pPr marL="0" indent="0">
              <a:buNone/>
            </a:pPr>
            <a:endParaRPr lang="el-GR" sz="1500" b="1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DE225-5CE7-2D45-9CED-DDBA9274A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263" y="927463"/>
            <a:ext cx="4130039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9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37BA-EBD8-F743-A25B-1D5A63A8C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Δημόσια Σφαίρα στην Αναγέννηση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DDF23B-BE87-4F48-9F8F-5BED6A1E7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5893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807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780"/>
            <a:ext cx="10515600" cy="58981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l-GR" sz="4100" dirty="0"/>
              <a:t>Η Δημόσια Σφαίρα είναι ο τόπος, στον οποίο: </a:t>
            </a:r>
          </a:p>
          <a:p>
            <a:pPr>
              <a:lnSpc>
                <a:spcPct val="120000"/>
              </a:lnSpc>
            </a:pPr>
            <a:r>
              <a:rPr lang="el-GR" sz="4100" b="1" dirty="0"/>
              <a:t>έχουν πρόσβαση όλοι οι πολίτες</a:t>
            </a:r>
            <a:r>
              <a:rPr lang="el-GR" sz="4100" dirty="0"/>
              <a:t>,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όπου το </a:t>
            </a:r>
            <a:r>
              <a:rPr lang="el-GR" sz="4100" b="1" dirty="0"/>
              <a:t>κοινό</a:t>
            </a:r>
            <a:r>
              <a:rPr lang="el-GR" sz="4100" dirty="0"/>
              <a:t> συγκεντρώνεται για να διατυπώσει τη </a:t>
            </a:r>
            <a:r>
              <a:rPr lang="el-GR" sz="4100" b="1" dirty="0"/>
              <a:t>Γνώμη του</a:t>
            </a:r>
            <a:r>
              <a:rPr lang="el-GR" sz="4100" dirty="0"/>
              <a:t>.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Με την ανταλλαγή διαφορετικών λόγων του κοινού για τα προβλήματα γενικού ενδιαφέροντος αναδεικνύεται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η </a:t>
            </a:r>
            <a:r>
              <a:rPr lang="el-GR" sz="4100" b="1" dirty="0"/>
              <a:t>Κοινή Γνώμη</a:t>
            </a:r>
            <a:r>
              <a:rPr lang="el-GR" sz="4100" dirty="0"/>
              <a:t>.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Αυτή η «</a:t>
            </a:r>
            <a:r>
              <a:rPr lang="el-GR" sz="4100" b="1" dirty="0"/>
              <a:t>δημοσιότητα</a:t>
            </a:r>
            <a:r>
              <a:rPr lang="el-GR" sz="4100" dirty="0"/>
              <a:t>»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είναι ένα </a:t>
            </a:r>
            <a:r>
              <a:rPr lang="el-GR" sz="4100" b="1" dirty="0"/>
              <a:t>μέσο πίεσης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στη διάθεση των Πολιτών </a:t>
            </a:r>
          </a:p>
          <a:p>
            <a:pPr>
              <a:lnSpc>
                <a:spcPct val="120000"/>
              </a:lnSpc>
            </a:pPr>
            <a:r>
              <a:rPr lang="el-GR" sz="4100" dirty="0"/>
              <a:t>για να </a:t>
            </a:r>
            <a:r>
              <a:rPr lang="el-GR" sz="4100" b="1" dirty="0"/>
              <a:t>αντιτεθούν στην εξουσία του Κράτους</a:t>
            </a:r>
            <a:r>
              <a:rPr lang="el-GR" sz="4100" dirty="0"/>
              <a:t>. </a:t>
            </a:r>
            <a:endParaRPr lang="en-GB" sz="4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b="1" u="sng" dirty="0"/>
              <a:t>Εαρινό (8</a:t>
            </a:r>
            <a:r>
              <a:rPr lang="el-GR" sz="4800" b="1" u="sng" baseline="30000" dirty="0"/>
              <a:t>ο</a:t>
            </a:r>
            <a:r>
              <a:rPr lang="el-GR" sz="4800" b="1" u="sng" dirty="0"/>
              <a:t>) Εξάμηνο 202</a:t>
            </a:r>
            <a:r>
              <a:rPr lang="en-US" sz="4800" b="1" u="sng" dirty="0"/>
              <a:t>3</a:t>
            </a:r>
            <a:r>
              <a:rPr lang="el-GR" sz="4800" b="1" u="sng" dirty="0"/>
              <a:t>-202</a:t>
            </a:r>
            <a:r>
              <a:rPr lang="en-US" sz="4800" b="1" u="sng" dirty="0"/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081"/>
            <a:ext cx="10515600" cy="4266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u="sng" dirty="0"/>
              <a:t>Περιεχόμενα</a:t>
            </a:r>
            <a:r>
              <a:rPr lang="el-GR" b="1" dirty="0"/>
              <a:t>:</a:t>
            </a:r>
          </a:p>
          <a:p>
            <a:pPr marL="0" indent="0">
              <a:buNone/>
            </a:pPr>
            <a:r>
              <a:rPr lang="el-GR" dirty="0"/>
              <a:t>-</a:t>
            </a:r>
            <a:r>
              <a:rPr lang="el-GR" b="1" dirty="0"/>
              <a:t>Εισαγωγή</a:t>
            </a:r>
          </a:p>
          <a:p>
            <a:pPr marL="0" indent="0">
              <a:buNone/>
            </a:pPr>
            <a:r>
              <a:rPr lang="el-GR" b="1" dirty="0"/>
              <a:t>-Μαθησιακοί στόχοι</a:t>
            </a:r>
          </a:p>
          <a:p>
            <a:pPr marL="0" indent="0">
              <a:buNone/>
            </a:pPr>
            <a:r>
              <a:rPr lang="el-GR" b="1" dirty="0"/>
              <a:t>-Παρουσίαση Ενοτήτων </a:t>
            </a:r>
          </a:p>
          <a:p>
            <a:pPr marL="0" indent="0">
              <a:buNone/>
            </a:pPr>
            <a:r>
              <a:rPr lang="el-GR" b="1" u="sng" dirty="0"/>
              <a:t>ΜΕΡΟΣ Α΄</a:t>
            </a:r>
          </a:p>
          <a:p>
            <a:pPr marL="0" indent="0">
              <a:buNone/>
            </a:pPr>
            <a:r>
              <a:rPr lang="el-GR" b="1" dirty="0"/>
              <a:t>1. Εννοιολογικοί προσδιορισμοί</a:t>
            </a:r>
          </a:p>
          <a:p>
            <a:pPr marL="0" indent="0">
              <a:buNone/>
            </a:pPr>
            <a:r>
              <a:rPr lang="el-GR" b="1" dirty="0"/>
              <a:t>1.1. Η συγκρότηση του Δημόσιου Χώρου</a:t>
            </a:r>
          </a:p>
          <a:p>
            <a:pPr marL="0" indent="0">
              <a:buNone/>
            </a:pPr>
            <a:r>
              <a:rPr lang="el-GR" b="1" dirty="0"/>
              <a:t>1.2. Ο μετασχηματισμός του Δημόσιου Χώρου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17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90749"/>
            <a:ext cx="5181600" cy="4067811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Κατά τον </a:t>
            </a:r>
            <a:r>
              <a:rPr lang="en-US" b="1" dirty="0"/>
              <a:t>Wolton </a:t>
            </a:r>
            <a:r>
              <a:rPr lang="el-GR" dirty="0"/>
              <a:t>καθώς και πολλούς θεωρητικούς, συμπεριλαμβανομένου του </a:t>
            </a:r>
            <a:r>
              <a:rPr lang="en-US" b="1" dirty="0"/>
              <a:t>Habermas</a:t>
            </a:r>
            <a:r>
              <a:rPr lang="el-GR" dirty="0"/>
              <a:t>, η δημόσια σφαίρα ουσιαστικά αποτελεί: </a:t>
            </a:r>
          </a:p>
          <a:p>
            <a:r>
              <a:rPr lang="el-GR" dirty="0"/>
              <a:t>έναν πολύ πιο ευρύ χώρο, </a:t>
            </a:r>
          </a:p>
          <a:p>
            <a:r>
              <a:rPr lang="el-GR" dirty="0"/>
              <a:t>με ένα μεγαλύτερο αριθμό θεμάτων για συζήτηση </a:t>
            </a:r>
          </a:p>
          <a:p>
            <a:r>
              <a:rPr lang="el-GR" dirty="0"/>
              <a:t>και δρώντων υποκειμένων, </a:t>
            </a:r>
          </a:p>
          <a:p>
            <a:r>
              <a:rPr lang="el-GR" dirty="0"/>
              <a:t>που παρεμβαίνουν δημόσια: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1395"/>
            <a:ext cx="5181600" cy="393556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l-GR" sz="3600" b="1" dirty="0"/>
              <a:t>για την κυρίαρχη παρουσία της πληροφορίας,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των δημοσκοπήσεων,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του </a:t>
            </a:r>
            <a:r>
              <a:rPr lang="en-US" sz="3600" b="1" dirty="0"/>
              <a:t>marketing</a:t>
            </a:r>
            <a:r>
              <a:rPr lang="el-GR" sz="3600" b="1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και της επικοινωνίας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FA8AD-D397-7B4F-81E9-2D003083B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715373"/>
            <a:ext cx="10413274" cy="12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7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BC11-07D2-2B44-B493-F5E8BDC5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</p:spPr>
        <p:txBody>
          <a:bodyPr/>
          <a:lstStyle/>
          <a:p>
            <a:pPr algn="ctr"/>
            <a:r>
              <a:rPr lang="en-US" b="1" dirty="0"/>
              <a:t>Habermas Substantive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F937AC-0A05-F344-B151-45EAED20E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6906"/>
            <a:ext cx="10515600" cy="4630853"/>
          </a:xfrm>
        </p:spPr>
      </p:pic>
    </p:spTree>
    <p:extLst>
      <p:ext uri="{BB962C8B-B14F-4D97-AF65-F5344CB8AC3E}">
        <p14:creationId xmlns:p14="http://schemas.microsoft.com/office/powerpoint/2010/main" val="3914136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34537"/>
            <a:ext cx="5181600" cy="5842426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Ως </a:t>
            </a:r>
            <a:r>
              <a:rPr lang="el-GR" b="1" dirty="0"/>
              <a:t>δρώντα υποκείμενα </a:t>
            </a:r>
            <a:r>
              <a:rPr lang="el-GR" dirty="0"/>
              <a:t>της επικοινωνιακής διαδικασίας νοούνται: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όχι μόνο δύο πρόσωπα,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αλλά ευρύτερες οντότητες, όπως: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πολιτικά κόμματα,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κυβερνητικοί συνασπισμοί,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κράτη,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ομάδες κρατών,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καθώς και κάθε είδους υπερεθνική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πολιτική,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οικονομική και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κοινωνική οντότητα. (</a:t>
            </a:r>
            <a:r>
              <a:rPr lang="en-US" dirty="0"/>
              <a:t>Wolton,2005)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751276-DF36-7C49-822D-3FE50E886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5485" y="587829"/>
            <a:ext cx="4676503" cy="5589134"/>
          </a:xfrm>
        </p:spPr>
      </p:pic>
    </p:spTree>
    <p:extLst>
      <p:ext uri="{BB962C8B-B14F-4D97-AF65-F5344CB8AC3E}">
        <p14:creationId xmlns:p14="http://schemas.microsoft.com/office/powerpoint/2010/main" val="28901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Πρόκειται ουσιαστικά για </a:t>
            </a:r>
            <a:r>
              <a:rPr lang="el-GR" b="1" dirty="0"/>
              <a:t>ένα συμβολικό χώρο</a:t>
            </a:r>
            <a:r>
              <a:rPr lang="el-GR" dirty="0"/>
              <a:t>, </a:t>
            </a:r>
            <a:r>
              <a:rPr lang="el-GR" b="1" dirty="0"/>
              <a:t>όπου</a:t>
            </a:r>
            <a:r>
              <a:rPr lang="el-GR" dirty="0"/>
              <a:t> πραγματοποιούνται: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96" y="1825625"/>
            <a:ext cx="5006898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-η </a:t>
            </a:r>
            <a:r>
              <a:rPr lang="el-GR" b="1" dirty="0"/>
              <a:t>ανταλλαγή</a:t>
            </a:r>
            <a:r>
              <a:rPr lang="el-GR" dirty="0"/>
              <a:t> και</a:t>
            </a:r>
            <a:endParaRPr lang="en-GB" dirty="0"/>
          </a:p>
          <a:p>
            <a:pPr marL="0" indent="0">
              <a:buNone/>
            </a:pPr>
            <a:r>
              <a:rPr lang="el-GR" dirty="0"/>
              <a:t>-η </a:t>
            </a:r>
            <a:r>
              <a:rPr lang="el-GR" b="1" dirty="0"/>
              <a:t>αντιπαράθεση</a:t>
            </a:r>
            <a:r>
              <a:rPr lang="el-GR" dirty="0"/>
              <a:t> των λόγων των διαφόρων: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Πολιτικών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Κοινωνικών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Θρησκευτικών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Πνευματικών δρώντων υποκειμένων της κοινωνίας</a:t>
            </a:r>
            <a:r>
              <a:rPr lang="el-GR" dirty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11E756-4FDE-B246-B914-AC2446AC4A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6257" y="1825625"/>
            <a:ext cx="5181600" cy="3595461"/>
          </a:xfrm>
        </p:spPr>
      </p:pic>
    </p:spTree>
    <p:extLst>
      <p:ext uri="{BB962C8B-B14F-4D97-AF65-F5344CB8AC3E}">
        <p14:creationId xmlns:p14="http://schemas.microsoft.com/office/powerpoint/2010/main" val="1876620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24829"/>
          </a:xfrm>
        </p:spPr>
        <p:txBody>
          <a:bodyPr/>
          <a:lstStyle/>
          <a:p>
            <a:r>
              <a:rPr lang="el-GR" b="1" dirty="0"/>
              <a:t>Η δημόσια σφαίρα: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955" y="1293541"/>
            <a:ext cx="6032811" cy="4917688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/>
              <a:t>απαιτεί </a:t>
            </a:r>
            <a:r>
              <a:rPr lang="el-GR" sz="3200" b="1" dirty="0"/>
              <a:t>χρόνο</a:t>
            </a:r>
            <a:r>
              <a:rPr lang="el-GR" sz="3200" dirty="0"/>
              <a:t> για τη </a:t>
            </a:r>
            <a:r>
              <a:rPr lang="el-GR" sz="3200" b="1" dirty="0"/>
              <a:t>συγκρότησή της</a:t>
            </a:r>
            <a:r>
              <a:rPr lang="en-GB" sz="3200" b="1" dirty="0"/>
              <a:t> </a:t>
            </a:r>
            <a:endParaRPr lang="el-GR" sz="3200" b="1" dirty="0"/>
          </a:p>
          <a:p>
            <a:r>
              <a:rPr lang="el-GR" sz="3200" dirty="0"/>
              <a:t>απαιτεί όμως χρόνο και για τη </a:t>
            </a:r>
            <a:r>
              <a:rPr lang="el-GR" sz="3200" b="1" dirty="0"/>
              <a:t>διαμόρφωσή της </a:t>
            </a:r>
            <a:r>
              <a:rPr lang="el-GR" sz="3200" dirty="0"/>
              <a:t>και τη δημιουργία: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b="1" dirty="0"/>
              <a:t>κοινού λεξιλογίου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b="1" dirty="0"/>
              <a:t>κοινών αξιών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και κυρίως</a:t>
            </a:r>
            <a:endParaRPr lang="en-GB" sz="3200" dirty="0"/>
          </a:p>
          <a:p>
            <a:r>
              <a:rPr lang="el-GR" sz="3200" dirty="0"/>
              <a:t>τη </a:t>
            </a:r>
            <a:r>
              <a:rPr lang="el-GR" sz="3900" b="1" dirty="0"/>
              <a:t>νομιμοποίηση του διαλόγου </a:t>
            </a:r>
            <a:r>
              <a:rPr lang="el-GR" sz="3900" b="1" u="sng" dirty="0"/>
              <a:t>ενάντια στη νομιμοποίηση της βίας</a:t>
            </a:r>
            <a:r>
              <a:rPr lang="el-GR" sz="3200" b="1" dirty="0"/>
              <a:t>.</a:t>
            </a:r>
            <a:endParaRPr lang="en-GB" sz="3200" b="1" dirty="0"/>
          </a:p>
          <a:p>
            <a:pPr marL="457200" indent="-457200">
              <a:buFont typeface="Wingdings" charset="2"/>
              <a:buChar char="Ø"/>
            </a:pPr>
            <a:endParaRPr lang="en-US" sz="3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832CE14-645C-E34C-B725-0CD1C3E8C4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950" b="15950"/>
          <a:stretch>
            <a:fillRect/>
          </a:stretch>
        </p:blipFill>
        <p:spPr>
          <a:xfrm>
            <a:off x="6545766" y="987425"/>
            <a:ext cx="4809622" cy="4873625"/>
          </a:xfrm>
        </p:spPr>
      </p:pic>
    </p:spTree>
    <p:extLst>
      <p:ext uri="{BB962C8B-B14F-4D97-AF65-F5344CB8AC3E}">
        <p14:creationId xmlns:p14="http://schemas.microsoft.com/office/powerpoint/2010/main" val="2058663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724829"/>
            <a:ext cx="3932237" cy="5330283"/>
          </a:xfrm>
        </p:spPr>
        <p:txBody>
          <a:bodyPr>
            <a:noAutofit/>
          </a:bodyPr>
          <a:lstStyle/>
          <a:p>
            <a:r>
              <a:rPr lang="el-GR" sz="3200" dirty="0"/>
              <a:t>Η </a:t>
            </a:r>
            <a:r>
              <a:rPr lang="el-GR" sz="3200" b="1" dirty="0"/>
              <a:t>Δημόσια Σφαίρα </a:t>
            </a:r>
            <a:r>
              <a:rPr lang="el-GR" sz="3200" dirty="0"/>
              <a:t>(</a:t>
            </a:r>
            <a:r>
              <a:rPr lang="en-US" sz="3200" dirty="0"/>
              <a:t>Wolton</a:t>
            </a:r>
            <a:r>
              <a:rPr lang="el-GR" sz="3200" dirty="0"/>
              <a:t>, 2005), </a:t>
            </a:r>
          </a:p>
          <a:p>
            <a:r>
              <a:rPr lang="el-GR" sz="3200" dirty="0"/>
              <a:t>δεν αποτελεί ζήτημα συλλογικής βούλησης. </a:t>
            </a:r>
            <a:r>
              <a:rPr lang="el-GR" sz="3200" b="1" dirty="0"/>
              <a:t>Συμβολίζει και σηματοδοτεί</a:t>
            </a:r>
            <a:r>
              <a:rPr lang="el-GR" sz="3200" dirty="0"/>
              <a:t>: </a:t>
            </a:r>
          </a:p>
          <a:p>
            <a:pPr marL="457200" indent="-457200">
              <a:buFont typeface="Arial" charset="0"/>
              <a:buChar char="•"/>
            </a:pPr>
            <a:r>
              <a:rPr lang="el-GR" sz="3200" dirty="0"/>
              <a:t>μια «δημοκρατία εν δράσει», </a:t>
            </a:r>
          </a:p>
          <a:p>
            <a:pPr marL="457200" indent="-457200">
              <a:buFont typeface="Arial" charset="0"/>
              <a:buChar char="•"/>
            </a:pPr>
            <a:r>
              <a:rPr lang="el-GR" sz="3200" dirty="0"/>
              <a:t>την έκφραση αντιφατικών και πολλές φορές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073805" y="3389970"/>
            <a:ext cx="6459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l-GR" sz="3200" dirty="0"/>
              <a:t>αλληλοσυγκρουόμενων πληροφοριών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απόψεων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συμφερόντων και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Ιδεολογιών.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DB6B6-0527-374C-862B-4CCD2D467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805" y="853440"/>
            <a:ext cx="6163124" cy="23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05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24829"/>
          </a:xfrm>
        </p:spPr>
        <p:txBody>
          <a:bodyPr/>
          <a:lstStyle/>
          <a:p>
            <a:r>
              <a:rPr lang="el-GR" dirty="0"/>
              <a:t>Η </a:t>
            </a:r>
            <a:r>
              <a:rPr lang="el-GR" sz="3600" b="1" dirty="0"/>
              <a:t>Δημόσια Σφαίρα:</a:t>
            </a:r>
            <a:endParaRPr lang="en-US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49299"/>
            <a:ext cx="3932237" cy="5018048"/>
          </a:xfrm>
        </p:spPr>
        <p:txBody>
          <a:bodyPr>
            <a:normAutofit/>
          </a:bodyPr>
          <a:lstStyle/>
          <a:p>
            <a:r>
              <a:rPr lang="el-GR" sz="4000" dirty="0"/>
              <a:t>Αποτελεί: </a:t>
            </a:r>
          </a:p>
          <a:p>
            <a:r>
              <a:rPr lang="el-GR" sz="4000" dirty="0"/>
              <a:t>τον </a:t>
            </a:r>
            <a:r>
              <a:rPr lang="el-GR" sz="4000" b="1" dirty="0"/>
              <a:t>πολιτικό δεσμό εκατομμυρίων ανώνυμων πολιτών </a:t>
            </a:r>
            <a:r>
              <a:rPr lang="el-GR" sz="4000" dirty="0"/>
              <a:t>δίνοντάς τους την αίσθηση: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68068" y="3105835"/>
            <a:ext cx="43043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/>
              <a:t>στο πλαίσιο της </a:t>
            </a:r>
            <a:r>
              <a:rPr lang="el-GR" sz="3600" b="1" dirty="0"/>
              <a:t>πλουραλιστικής δημοκρατίας</a:t>
            </a:r>
          </a:p>
          <a:p>
            <a:pPr marL="571500" indent="-571500">
              <a:buFont typeface="Wingdings" charset="2"/>
              <a:buChar char="Ø"/>
            </a:pPr>
            <a:r>
              <a:rPr lang="el-GR" sz="3600" dirty="0"/>
              <a:t>της </a:t>
            </a:r>
            <a:r>
              <a:rPr lang="el-GR" sz="3600" b="1" dirty="0"/>
              <a:t>πολιτικής συμμετοχής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5AFC7-D14E-B040-8558-60265469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0" y="619760"/>
            <a:ext cx="5313680" cy="24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0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6114"/>
          </a:xfrm>
        </p:spPr>
        <p:txBody>
          <a:bodyPr/>
          <a:lstStyle/>
          <a:p>
            <a:r>
              <a:rPr lang="el-GR" dirty="0"/>
              <a:t>Αυτό με τη σειρά του προϋποθέτει: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4899660" cy="5029199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εκτός της δημοκρατικής λειτουργίας της δημόσιας σφαίρας, στα πλαίσια της </a:t>
            </a:r>
            <a:r>
              <a:rPr lang="el-GR" b="1" dirty="0"/>
              <a:t>δημοκρατικής λειτουργίας της πολιτικής </a:t>
            </a:r>
            <a:r>
              <a:rPr lang="el-GR" dirty="0"/>
              <a:t>σε μια κρατική ή υπερεθνική οντότητα, </a:t>
            </a:r>
          </a:p>
          <a:p>
            <a:r>
              <a:rPr lang="el-GR" b="1" dirty="0"/>
              <a:t>πρόσωπα-πολίτες</a:t>
            </a:r>
            <a:r>
              <a:rPr lang="el-GR" dirty="0"/>
              <a:t>: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με ελεύθερη σκέψη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αυτόνομη αξιακή προσωπικότητα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ικανή να διαμορφώσει αυτόνομη και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ολοκληρωμένη πολιτική συμπεριφορά και έκφραση,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1240"/>
            <a:ext cx="5181600" cy="50291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el-GR" sz="3500" dirty="0"/>
              <a:t>μακριά από τους ιδεοληπτικούς και «αλλοτριωμένους από τους κυρίαρχους λόγους» </a:t>
            </a:r>
          </a:p>
          <a:p>
            <a:pPr>
              <a:buFont typeface="Wingdings" charset="2"/>
              <a:buChar char="Ø"/>
            </a:pPr>
            <a:r>
              <a:rPr lang="el-GR" sz="3500" dirty="0"/>
              <a:t>που πρεσβεύουν εξωθεσμικές διαδικασίες, ακόμη και χρήση βίας!</a:t>
            </a:r>
            <a:endParaRPr lang="en-US" sz="3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E4C2E-AD73-5742-9A06-31CC8995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4124960"/>
            <a:ext cx="5387340" cy="22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ED4AE-86C4-5D40-B0B3-97E95D77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09" y="365124"/>
            <a:ext cx="10156371" cy="28910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9309" y="365124"/>
            <a:ext cx="10156371" cy="2891031"/>
          </a:xfrm>
        </p:spPr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3412273"/>
            <a:ext cx="10515600" cy="25870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4000" dirty="0"/>
              <a:t>  </a:t>
            </a:r>
            <a:r>
              <a:rPr lang="el-GR" sz="4100" dirty="0"/>
              <a:t>Εν τέλει :</a:t>
            </a:r>
          </a:p>
          <a:p>
            <a:pPr>
              <a:lnSpc>
                <a:spcPct val="120000"/>
              </a:lnSpc>
            </a:pPr>
            <a:r>
              <a:rPr lang="el-GR" sz="4600" dirty="0"/>
              <a:t>βασική προϋπόθεση για την: </a:t>
            </a:r>
          </a:p>
          <a:p>
            <a:pPr>
              <a:lnSpc>
                <a:spcPct val="120000"/>
              </a:lnSpc>
            </a:pPr>
            <a:r>
              <a:rPr lang="el-GR" sz="4600" b="1" dirty="0"/>
              <a:t>ομαλή</a:t>
            </a:r>
            <a:r>
              <a:rPr lang="el-GR" sz="4600" dirty="0"/>
              <a:t> και </a:t>
            </a:r>
          </a:p>
          <a:p>
            <a:pPr>
              <a:lnSpc>
                <a:spcPct val="120000"/>
              </a:lnSpc>
            </a:pPr>
            <a:r>
              <a:rPr lang="el-GR" sz="4600" b="1" dirty="0"/>
              <a:t>δημοκρατική</a:t>
            </a:r>
            <a:r>
              <a:rPr lang="el-GR" sz="4600" dirty="0"/>
              <a:t> λειτουργία της </a:t>
            </a:r>
            <a:r>
              <a:rPr lang="el-GR" sz="4600" b="1" dirty="0"/>
              <a:t>δημόσιας σφαίρας </a:t>
            </a:r>
            <a:r>
              <a:rPr lang="el-GR" sz="4600" dirty="0"/>
              <a:t>αποτελεί</a:t>
            </a:r>
            <a:r>
              <a:rPr lang="el-GR" sz="41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537421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173CC-1FC4-B548-BDB8-66B909797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22" y="365125"/>
            <a:ext cx="10564678" cy="25007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0738"/>
          </a:xfrm>
        </p:spPr>
        <p:txBody>
          <a:bodyPr>
            <a:normAutofit/>
          </a:bodyPr>
          <a:lstStyle/>
          <a:p>
            <a:endParaRPr lang="en-US" sz="9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3044282"/>
            <a:ext cx="10515600" cy="3300761"/>
          </a:xfrm>
        </p:spPr>
        <p:txBody>
          <a:bodyPr>
            <a:normAutofit/>
          </a:bodyPr>
          <a:lstStyle/>
          <a:p>
            <a:r>
              <a:rPr lang="el-GR" sz="3600" dirty="0"/>
              <a:t>η </a:t>
            </a:r>
            <a:r>
              <a:rPr lang="el-GR" sz="3600" b="1" dirty="0"/>
              <a:t>Δημοκρατική Λειτουργία της Κοινωνίας </a:t>
            </a:r>
          </a:p>
          <a:p>
            <a:r>
              <a:rPr lang="el-GR" sz="3600" dirty="0"/>
              <a:t>της </a:t>
            </a:r>
            <a:r>
              <a:rPr lang="el-GR" sz="3600" b="1" dirty="0"/>
              <a:t>Πολιτικής</a:t>
            </a:r>
            <a:r>
              <a:rPr lang="el-GR" sz="3600" dirty="0"/>
              <a:t> </a:t>
            </a:r>
          </a:p>
          <a:p>
            <a:r>
              <a:rPr lang="el-GR" sz="3600" dirty="0"/>
              <a:t>των </a:t>
            </a:r>
            <a:r>
              <a:rPr lang="el-GR" sz="3600" b="1" dirty="0"/>
              <a:t>Θεσμών (πολιτικών και οικονομικών)</a:t>
            </a:r>
          </a:p>
          <a:p>
            <a:r>
              <a:rPr lang="el-GR" sz="3600" dirty="0"/>
              <a:t>με </a:t>
            </a:r>
            <a:r>
              <a:rPr lang="el-GR" sz="3600" b="1" dirty="0"/>
              <a:t>πλήρη σεβασμό </a:t>
            </a:r>
          </a:p>
          <a:p>
            <a:r>
              <a:rPr lang="el-GR" sz="3600" dirty="0"/>
              <a:t>στο </a:t>
            </a:r>
            <a:r>
              <a:rPr lang="el-GR" sz="3600" b="1" dirty="0"/>
              <a:t>δημόσιο διάλογο </a:t>
            </a:r>
          </a:p>
        </p:txBody>
      </p:sp>
    </p:spTree>
    <p:extLst>
      <p:ext uri="{BB962C8B-B14F-4D97-AF65-F5344CB8AC3E}">
        <p14:creationId xmlns:p14="http://schemas.microsoft.com/office/powerpoint/2010/main" val="112388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10515600" cy="2976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/>
              <a:t>1.3</a:t>
            </a:r>
            <a:r>
              <a:rPr lang="el-GR" dirty="0"/>
              <a:t>. </a:t>
            </a:r>
            <a:r>
              <a:rPr lang="el-GR" b="1" dirty="0"/>
              <a:t>Οριοθετώντας την Επικοινωνία</a:t>
            </a:r>
          </a:p>
          <a:p>
            <a:pPr marL="0" indent="0">
              <a:buNone/>
            </a:pPr>
            <a:r>
              <a:rPr lang="el-GR" b="1" dirty="0"/>
              <a:t>1.4. Κοινή Γνώμη </a:t>
            </a:r>
          </a:p>
          <a:p>
            <a:pPr marL="0" indent="0">
              <a:buNone/>
            </a:pPr>
            <a:r>
              <a:rPr lang="el-GR" b="1" dirty="0"/>
              <a:t>1.5. Ταυτότητα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1.6. </a:t>
            </a:r>
            <a:r>
              <a:rPr lang="el-GR" b="1" dirty="0"/>
              <a:t>Εικόνα</a:t>
            </a:r>
          </a:p>
          <a:p>
            <a:pPr marL="0" indent="0">
              <a:buNone/>
            </a:pPr>
            <a:r>
              <a:rPr lang="el-GR" b="1" dirty="0"/>
              <a:t>1.</a:t>
            </a:r>
            <a:r>
              <a:rPr lang="en-US" b="1" dirty="0"/>
              <a:t>7</a:t>
            </a:r>
            <a:r>
              <a:rPr lang="el-GR" b="1" dirty="0"/>
              <a:t>. Κουλτούρα</a:t>
            </a:r>
          </a:p>
          <a:p>
            <a:pPr marL="0" indent="0">
              <a:buNone/>
            </a:pPr>
            <a:r>
              <a:rPr lang="el-GR" b="1" dirty="0"/>
              <a:t>1.8. Εικόνα και Επικοινωνία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F51C9-933B-564B-A962-A9E9B1AA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4970"/>
            <a:ext cx="996188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45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E450D-5CE6-B54A-93C5-294A0B22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>
            <a:normAutofit fontScale="92500" lnSpcReduction="20000"/>
          </a:bodyPr>
          <a:lstStyle/>
          <a:p>
            <a:r>
              <a:rPr lang="el-GR" sz="3600" dirty="0"/>
              <a:t>για τη </a:t>
            </a:r>
            <a:r>
              <a:rPr lang="el-GR" sz="3600" b="1" dirty="0"/>
              <a:t>συμμετοχή</a:t>
            </a:r>
            <a:r>
              <a:rPr lang="el-GR" sz="3600" dirty="0"/>
              <a:t> </a:t>
            </a:r>
          </a:p>
          <a:p>
            <a:r>
              <a:rPr lang="el-GR" sz="3600" dirty="0"/>
              <a:t>και το </a:t>
            </a:r>
            <a:r>
              <a:rPr lang="el-GR" sz="3600" b="1" dirty="0"/>
              <a:t>σεβασμό</a:t>
            </a:r>
            <a:r>
              <a:rPr lang="el-GR" sz="3600" dirty="0"/>
              <a:t> των πολιτών </a:t>
            </a:r>
          </a:p>
          <a:p>
            <a:r>
              <a:rPr lang="el-GR" sz="3600" dirty="0"/>
              <a:t>στη </a:t>
            </a:r>
            <a:r>
              <a:rPr lang="el-GR" sz="3600" b="1" dirty="0"/>
              <a:t>Δημοκρατία και </a:t>
            </a:r>
          </a:p>
          <a:p>
            <a:r>
              <a:rPr lang="el-GR" sz="3600" b="1" dirty="0"/>
              <a:t>τους Θεσμούς της</a:t>
            </a:r>
          </a:p>
          <a:p>
            <a:r>
              <a:rPr lang="el-GR" sz="3600" b="1" dirty="0"/>
              <a:t> που με τη σειρά της </a:t>
            </a:r>
          </a:p>
          <a:p>
            <a:r>
              <a:rPr lang="el-GR" sz="3600" b="1" dirty="0"/>
              <a:t>αποτελεί τη βάση για την</a:t>
            </a:r>
          </a:p>
          <a:p>
            <a:r>
              <a:rPr lang="el-GR" sz="3600" b="1" dirty="0"/>
              <a:t> ομαλή λειτουργία </a:t>
            </a:r>
            <a:endParaRPr lang="en-US" sz="3600" b="1" dirty="0"/>
          </a:p>
          <a:p>
            <a:r>
              <a:rPr lang="el-GR" sz="3600" b="1" dirty="0"/>
              <a:t>και ανάπτυξη </a:t>
            </a:r>
          </a:p>
          <a:p>
            <a:r>
              <a:rPr lang="el-GR" sz="3600" b="1" dirty="0"/>
              <a:t>της Οικονομίας, </a:t>
            </a:r>
            <a:endParaRPr lang="en-US" sz="3600" b="1" dirty="0"/>
          </a:p>
          <a:p>
            <a:r>
              <a:rPr lang="el-GR" sz="3600" b="1" dirty="0"/>
              <a:t>της Επιχειρηματικότητας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Επομένως και των Σύγχρονων μορφών </a:t>
            </a:r>
            <a:r>
              <a:rPr lang="el-GR" sz="4300" b="1" dirty="0"/>
              <a:t>Διαφήμισης</a:t>
            </a:r>
            <a:r>
              <a:rPr lang="el-GR" sz="3600" b="1" dirty="0"/>
              <a:t>.</a:t>
            </a:r>
            <a:r>
              <a:rPr lang="el-GR" sz="3600" dirty="0"/>
              <a:t>  </a:t>
            </a:r>
            <a:endParaRPr lang="en-GB" sz="36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6A0E-9BCE-8449-ABB0-55C03D27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33" y="711200"/>
            <a:ext cx="417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2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7361-5821-024A-AC99-5AF9BB74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u="sng" dirty="0"/>
              <a:t>ΜΕΡΟΣ Β΄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36AF-8A02-3E48-BDFC-72B08C264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4000" b="1" dirty="0"/>
              <a:t>2.</a:t>
            </a:r>
            <a:r>
              <a:rPr lang="el-GR" dirty="0"/>
              <a:t> </a:t>
            </a:r>
            <a:r>
              <a:rPr lang="el-GR" sz="3900" b="1" dirty="0"/>
              <a:t>Διαφήμιση</a:t>
            </a:r>
          </a:p>
          <a:p>
            <a:pPr marL="0" indent="0">
              <a:buNone/>
            </a:pPr>
            <a:r>
              <a:rPr lang="el-GR" sz="3900" b="1" dirty="0"/>
              <a:t>2.1. Η Διαφήμιση στο χρόνο</a:t>
            </a:r>
          </a:p>
          <a:p>
            <a:pPr marL="0" indent="0">
              <a:buNone/>
            </a:pPr>
            <a:r>
              <a:rPr lang="el-GR" sz="3900" b="1" dirty="0"/>
              <a:t>2.2. Στόχοι και επιδιώξεις</a:t>
            </a:r>
          </a:p>
          <a:p>
            <a:pPr marL="0" indent="0">
              <a:buNone/>
            </a:pPr>
            <a:r>
              <a:rPr lang="el-GR" sz="3900" b="1" dirty="0"/>
              <a:t>2.3. Δημόσιες Σχέσεις</a:t>
            </a:r>
          </a:p>
          <a:p>
            <a:pPr marL="0" indent="0">
              <a:buNone/>
            </a:pPr>
            <a:r>
              <a:rPr lang="el-GR" sz="3900" b="1" dirty="0"/>
              <a:t>2.4. </a:t>
            </a:r>
            <a:r>
              <a:rPr lang="en-US" sz="3900" b="1" dirty="0"/>
              <a:t>Marketing</a:t>
            </a:r>
          </a:p>
          <a:p>
            <a:pPr marL="0" indent="0">
              <a:buNone/>
            </a:pPr>
            <a:r>
              <a:rPr lang="en-US" sz="3900" b="1" dirty="0"/>
              <a:t>2.5.</a:t>
            </a:r>
            <a:r>
              <a:rPr lang="el-GR" sz="3900" b="1" dirty="0"/>
              <a:t>Προσδιορίζοντας </a:t>
            </a:r>
          </a:p>
          <a:p>
            <a:pPr marL="0" indent="0">
              <a:buNone/>
            </a:pPr>
            <a:r>
              <a:rPr lang="el-GR" sz="3900" b="1" dirty="0"/>
              <a:t>το ψηφιακό </a:t>
            </a:r>
            <a:r>
              <a:rPr lang="en-US" sz="3900" b="1" dirty="0"/>
              <a:t>marketing</a:t>
            </a:r>
          </a:p>
          <a:p>
            <a:pPr marL="0" indent="0">
              <a:buNone/>
            </a:pPr>
            <a:r>
              <a:rPr lang="en-US" sz="3900" b="1" dirty="0"/>
              <a:t>2.6. </a:t>
            </a:r>
            <a:r>
              <a:rPr lang="el-GR" sz="3900" b="1" dirty="0"/>
              <a:t>Οριοθετήσεις </a:t>
            </a:r>
          </a:p>
          <a:p>
            <a:pPr marL="0" indent="0">
              <a:buNone/>
            </a:pPr>
            <a:r>
              <a:rPr lang="el-GR" sz="3900" b="1" dirty="0"/>
              <a:t>Διαφήμισης-Δημοσίων </a:t>
            </a:r>
          </a:p>
          <a:p>
            <a:pPr marL="0" indent="0">
              <a:buNone/>
            </a:pPr>
            <a:r>
              <a:rPr lang="el-GR" sz="3900" b="1" dirty="0"/>
              <a:t>Σχέσεων και</a:t>
            </a:r>
            <a:r>
              <a:rPr lang="en-US" sz="3900" b="1" dirty="0"/>
              <a:t> Marketing</a:t>
            </a:r>
            <a:endParaRPr lang="el-GR" sz="39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3862F-2AF0-8D46-B805-20671581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4838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B2478-1B3E-7940-AB03-FD2EF52B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3120"/>
            <a:ext cx="10515600" cy="5343843"/>
          </a:xfrm>
        </p:spPr>
        <p:txBody>
          <a:bodyPr/>
          <a:lstStyle/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sz="3600" b="1" dirty="0"/>
              <a:t>2.7. Επικοινωνιακές προσεγγίσεις</a:t>
            </a:r>
          </a:p>
          <a:p>
            <a:pPr marL="0" indent="0">
              <a:buNone/>
            </a:pPr>
            <a:r>
              <a:rPr lang="el-GR" sz="3600" b="1" dirty="0"/>
              <a:t>2.8. Μοντέλα επικοινωνίας- </a:t>
            </a:r>
          </a:p>
          <a:p>
            <a:pPr marL="0" indent="0">
              <a:buNone/>
            </a:pPr>
            <a:r>
              <a:rPr lang="el-GR" sz="3600" b="1" dirty="0"/>
              <a:t>2.9.Σύγχρονα και συμβατά-</a:t>
            </a:r>
          </a:p>
          <a:p>
            <a:pPr marL="0" indent="0">
              <a:buNone/>
            </a:pPr>
            <a:r>
              <a:rPr lang="el-GR" sz="3600" b="1" dirty="0"/>
              <a:t>παραδοσιακά μοντέλα επικοινωνίας.</a:t>
            </a:r>
          </a:p>
          <a:p>
            <a:pPr marL="0" indent="0">
              <a:buNone/>
            </a:pPr>
            <a:endParaRPr lang="el-GR" sz="3600" b="1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24FF-32C8-A349-9F4F-30542AEE2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10" y="687070"/>
            <a:ext cx="6743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466F-3E46-E843-8F29-082081E0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b="1" dirty="0"/>
              <a:t>ΜΕΡΟΣ Γ΄ </a:t>
            </a:r>
            <a:br>
              <a:rPr lang="el-GR" sz="3600" b="1" dirty="0"/>
            </a:br>
            <a:r>
              <a:rPr lang="el-GR" sz="3600" b="1" dirty="0"/>
              <a:t>ΣΤΡΑΤΗΓΙΚΕΣ ΕΠΙΚΟΙΝΩΝΙΑΣ ΣΤΗΝ ΨΗΦΙΑΚΗ ΕΠΟΧΗ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D2E9-D5AF-DF43-807C-16B5E0F4C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/>
              <a:t>3.</a:t>
            </a:r>
            <a:r>
              <a:rPr lang="el-GR" dirty="0"/>
              <a:t> </a:t>
            </a:r>
            <a:r>
              <a:rPr lang="el-GR" b="1" dirty="0"/>
              <a:t>Αλλαγές στην στρατηγική με το μετασχηματισμό της ψηφιακής δημόσιας σφαίρας</a:t>
            </a:r>
          </a:p>
          <a:p>
            <a:pPr marL="0" indent="0">
              <a:buNone/>
            </a:pPr>
            <a:r>
              <a:rPr lang="el-GR" b="1" dirty="0"/>
              <a:t>3.1. Ανάλυση Ψηφιακού Περιβάλλοντος:</a:t>
            </a:r>
          </a:p>
          <a:p>
            <a:pPr marL="0" indent="0">
              <a:buNone/>
            </a:pPr>
            <a:r>
              <a:rPr lang="el-GR" b="1" dirty="0"/>
              <a:t>3.1.1 Νέες τάσεις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l-GR" b="1" dirty="0"/>
              <a:t>-</a:t>
            </a:r>
            <a:r>
              <a:rPr lang="en-US" b="1" dirty="0"/>
              <a:t>CRM</a:t>
            </a:r>
          </a:p>
          <a:p>
            <a:pPr marL="0" indent="0">
              <a:buNone/>
            </a:pPr>
            <a:r>
              <a:rPr lang="en-US" b="1" dirty="0"/>
              <a:t>-Social CRM </a:t>
            </a:r>
          </a:p>
          <a:p>
            <a:pPr marL="0" indent="0">
              <a:buNone/>
            </a:pPr>
            <a:r>
              <a:rPr lang="el-GR" b="1" dirty="0"/>
              <a:t>-</a:t>
            </a:r>
            <a:r>
              <a:rPr lang="en-US" b="1" dirty="0"/>
              <a:t>Multi Channel Communication</a:t>
            </a:r>
            <a:endParaRPr lang="el-GR" b="1" dirty="0"/>
          </a:p>
          <a:p>
            <a:pPr marL="0" indent="0">
              <a:buNone/>
            </a:pPr>
            <a:r>
              <a:rPr lang="el-GR" b="1" dirty="0"/>
              <a:t>3.2. </a:t>
            </a:r>
            <a:r>
              <a:rPr lang="en-US" b="1" dirty="0"/>
              <a:t>Fake News</a:t>
            </a:r>
          </a:p>
          <a:p>
            <a:pPr marL="0" indent="0">
              <a:buNone/>
            </a:pPr>
            <a:r>
              <a:rPr lang="en-US" b="1" dirty="0"/>
              <a:t>3.3. </a:t>
            </a:r>
            <a:r>
              <a:rPr lang="el-GR" b="1" dirty="0"/>
              <a:t>Ελληνικ</a:t>
            </a:r>
            <a:r>
              <a:rPr lang="en-US" b="1" dirty="0"/>
              <a:t>ό</a:t>
            </a:r>
            <a:r>
              <a:rPr lang="el-GR" b="1" dirty="0"/>
              <a:t>ς Κώδικας Διαφήμισης-Επικοινωνίας (ΕΚΔ-Ε).</a:t>
            </a:r>
          </a:p>
          <a:p>
            <a:pPr marL="0" indent="0">
              <a:buNone/>
            </a:pPr>
            <a:r>
              <a:rPr lang="el-GR" b="1" dirty="0"/>
              <a:t>3.4. </a:t>
            </a:r>
            <a:r>
              <a:rPr lang="en-US" b="1" dirty="0"/>
              <a:t>Digital Marketing </a:t>
            </a:r>
          </a:p>
        </p:txBody>
      </p:sp>
    </p:spTree>
    <p:extLst>
      <p:ext uri="{BB962C8B-B14F-4D97-AF65-F5344CB8AC3E}">
        <p14:creationId xmlns:p14="http://schemas.microsoft.com/office/powerpoint/2010/main" val="76911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2CAF-A229-CB4D-9A24-9A661155C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/>
              <a:t>ΜΕΡΟΣ Δ</a:t>
            </a:r>
            <a:r>
              <a:rPr lang="en-US" sz="4000" b="1" dirty="0"/>
              <a:t>΄</a:t>
            </a:r>
            <a:br>
              <a:rPr lang="el-GR" sz="4000" b="1" dirty="0"/>
            </a:br>
            <a:r>
              <a:rPr lang="el-GR" sz="4000" b="1" dirty="0"/>
              <a:t>ΕΡΓΑΛΕΙΑ ΕΡΕΥΝΑΣ ΚΑΙ ΤΕΧΝΟΛΟΓΙΕΣ ΑΙΧΜΗΣ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E355D-93F1-064E-AECB-FCF7B8C20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b="1" dirty="0"/>
              <a:t>4.Ερωτηματολόγια</a:t>
            </a:r>
          </a:p>
          <a:p>
            <a:pPr marL="0" indent="0">
              <a:buNone/>
            </a:pPr>
            <a:r>
              <a:rPr lang="el-GR" sz="3600" b="1" dirty="0"/>
              <a:t>4.1. Ηλεκτρονικές συνεντεύξεις</a:t>
            </a:r>
          </a:p>
          <a:p>
            <a:pPr marL="0" indent="0">
              <a:buNone/>
            </a:pPr>
            <a:r>
              <a:rPr lang="el-GR" sz="3600" b="1" dirty="0"/>
              <a:t>4.2. Ομάδες Εστίασης (</a:t>
            </a:r>
            <a:r>
              <a:rPr lang="en-US" sz="3600" b="1" dirty="0"/>
              <a:t>Focus Groups)</a:t>
            </a:r>
          </a:p>
          <a:p>
            <a:pPr marL="0" indent="0">
              <a:buNone/>
            </a:pPr>
            <a:r>
              <a:rPr lang="el-GR" sz="3600" b="1" dirty="0"/>
              <a:t>4.3.Προβολικές Τεχνικές</a:t>
            </a:r>
          </a:p>
          <a:p>
            <a:pPr marL="0" indent="0">
              <a:buNone/>
            </a:pPr>
            <a:r>
              <a:rPr lang="el-GR" sz="3600" b="1" dirty="0"/>
              <a:t>4.4.Η σοφία του πλήθους (</a:t>
            </a:r>
            <a:r>
              <a:rPr lang="en-US" sz="3600" b="1" dirty="0"/>
              <a:t>wisdom of crowds</a:t>
            </a:r>
            <a:endParaRPr lang="el-GR" sz="3600" b="1" dirty="0"/>
          </a:p>
          <a:p>
            <a:pPr marL="0" indent="0">
              <a:buNone/>
            </a:pPr>
            <a:r>
              <a:rPr lang="el-GR" sz="3600" b="1" dirty="0"/>
              <a:t>4.5. </a:t>
            </a:r>
            <a:r>
              <a:rPr lang="en-US" sz="3600" b="1" dirty="0"/>
              <a:t>Data crowdsourcing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398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1972</Words>
  <Application>Microsoft Macintosh PowerPoint</Application>
  <PresentationFormat>Widescreen</PresentationFormat>
  <Paragraphs>339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ΕΙΔΙΚΑ ΘΕΜΑΤΑ ΔΙΑΦΗΜΙΣΗΣ</vt:lpstr>
      <vt:lpstr>Εαρινό (8ο) Εξάμηνο 2023-2024</vt:lpstr>
      <vt:lpstr>PowerPoint Presentation</vt:lpstr>
      <vt:lpstr>ΜΕΡΟΣ Β΄</vt:lpstr>
      <vt:lpstr>PowerPoint Presentation</vt:lpstr>
      <vt:lpstr>ΜΕΡΟΣ Γ΄  ΣΤΡΑΤΗΓΙΚΕΣ ΕΠΙΚΟΙΝΩΝΙΑΣ ΣΤΗΝ ΨΗΦΙΑΚΗ ΕΠΟΧΗ</vt:lpstr>
      <vt:lpstr>ΜΕΡΟΣ Δ΄ ΕΡΓΑΛΕΙΑ ΕΡΕΥΝΑΣ ΚΑΙ ΤΕΧΝΟΛΟΓΙΕΣ ΑΙΧΜΗΣ</vt:lpstr>
      <vt:lpstr>PowerPoint Presentation</vt:lpstr>
      <vt:lpstr>PowerPoint Presentation</vt:lpstr>
      <vt:lpstr>ΒΙΒΛΙΟΓΡΑΦΙΚΕΣ ΑΝΑΦΟΡΕΣ Α΄ΜΕΡΟΥΣ (ΕΝΔΕΙΚΤΙΚΕΣ)</vt:lpstr>
      <vt:lpstr>PowerPoint Presentation</vt:lpstr>
      <vt:lpstr>PowerPoint Presentation</vt:lpstr>
      <vt:lpstr>PowerPoint Presentation</vt:lpstr>
      <vt:lpstr>PowerPoint Presentation</vt:lpstr>
      <vt:lpstr>ΕΙΔΙΚΑ ΘΕΜΑΤΑ ΔΙΑΦΗΜΙΣΗΣ</vt:lpstr>
      <vt:lpstr>Εισαγωγή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Fake News, Deep Fake News και Διαφήμιση</vt:lpstr>
      <vt:lpstr>Εργαλεία Έρευνας και χρήση τεχνολογιών αιχμής </vt:lpstr>
      <vt:lpstr>PowerPoint Presentation</vt:lpstr>
      <vt:lpstr> Το social customer relationship management (SCRM) </vt:lpstr>
      <vt:lpstr>Internet of Things (IoT)</vt:lpstr>
      <vt:lpstr>MULTI-CHANNEL MARKETING SOLUTIONS</vt:lpstr>
      <vt:lpstr>Εργαλεία Έρευνας:</vt:lpstr>
      <vt:lpstr>PowerPoint Presentation</vt:lpstr>
      <vt:lpstr>PowerPoint Presentation</vt:lpstr>
      <vt:lpstr>Δημόσια Σφαίρα </vt:lpstr>
      <vt:lpstr>PowerPoint Presentation</vt:lpstr>
      <vt:lpstr>PowerPoint Presentation</vt:lpstr>
      <vt:lpstr>Δημόσια Σφαίρα στην Αναγέννηση</vt:lpstr>
      <vt:lpstr>PowerPoint Presentation</vt:lpstr>
      <vt:lpstr>PowerPoint Presentation</vt:lpstr>
      <vt:lpstr>Habermas Substantive Models</vt:lpstr>
      <vt:lpstr>PowerPoint Presentation</vt:lpstr>
      <vt:lpstr>Πρόκειται ουσιαστικά για ένα συμβολικό χώρο, όπου πραγματοποιούνται:</vt:lpstr>
      <vt:lpstr>Η δημόσια σφαίρα: </vt:lpstr>
      <vt:lpstr>PowerPoint Presentation</vt:lpstr>
      <vt:lpstr>Η Δημόσια Σφαίρα:</vt:lpstr>
      <vt:lpstr>Αυτό με τη σειρά του προϋποθέτει: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ΔΗΜΟΚΡΑΤΙΑ ΔΗΜΟΣΙΑ ΣΦΑΙΡΑ ΚΑΙ ΕΠΙΚΟΙΝΩΝΙΑ</dc:title>
  <dc:creator>Microsoft Office User</dc:creator>
  <cp:lastModifiedBy>Microsoft Office User</cp:lastModifiedBy>
  <cp:revision>418</cp:revision>
  <dcterms:created xsi:type="dcterms:W3CDTF">2022-10-06T17:02:37Z</dcterms:created>
  <dcterms:modified xsi:type="dcterms:W3CDTF">2024-02-27T19:24:47Z</dcterms:modified>
</cp:coreProperties>
</file>