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64" r:id="rId2"/>
    <p:sldId id="265" r:id="rId3"/>
    <p:sldId id="266" r:id="rId4"/>
    <p:sldId id="267" r:id="rId5"/>
    <p:sldId id="268" r:id="rId6"/>
    <p:sldId id="269" r:id="rId7"/>
    <p:sldId id="293" r:id="rId8"/>
    <p:sldId id="270" r:id="rId9"/>
    <p:sldId id="271" r:id="rId10"/>
    <p:sldId id="29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03" r:id="rId31"/>
    <p:sldId id="291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11" r:id="rId40"/>
    <p:sldId id="301" r:id="rId41"/>
    <p:sldId id="302" r:id="rId42"/>
    <p:sldId id="304" r:id="rId43"/>
    <p:sldId id="305" r:id="rId44"/>
    <p:sldId id="310" r:id="rId45"/>
    <p:sldId id="306" r:id="rId46"/>
    <p:sldId id="317" r:id="rId47"/>
    <p:sldId id="307" r:id="rId48"/>
    <p:sldId id="308" r:id="rId49"/>
    <p:sldId id="313" r:id="rId50"/>
    <p:sldId id="309" r:id="rId51"/>
    <p:sldId id="312" r:id="rId52"/>
    <p:sldId id="314" r:id="rId53"/>
    <p:sldId id="315" r:id="rId54"/>
    <p:sldId id="316" r:id="rId5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3"/>
    <p:restoredTop sz="94541"/>
  </p:normalViewPr>
  <p:slideViewPr>
    <p:cSldViewPr snapToGrid="0">
      <p:cViewPr varScale="1">
        <p:scale>
          <a:sx n="94" d="100"/>
          <a:sy n="9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26699999999996E-2"/>
          <c:y val="0.14042199999999999"/>
          <c:w val="0.88897099999999996"/>
          <c:h val="0.76844199999999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ΑΠΟΧΗ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l-GR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Sheet1!$B$2:$B$9</c:f>
              <c:numCache>
                <c:formatCode>General</c:formatCode>
                <c:ptCount val="8"/>
                <c:pt idx="0">
                  <c:v>1981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21.4</c:v>
                </c:pt>
                <c:pt idx="1">
                  <c:v>22.8</c:v>
                </c:pt>
                <c:pt idx="2">
                  <c:v>20.100000000000001</c:v>
                </c:pt>
                <c:pt idx="3">
                  <c:v>26.82</c:v>
                </c:pt>
                <c:pt idx="4">
                  <c:v>28.51</c:v>
                </c:pt>
                <c:pt idx="5">
                  <c:v>36.78</c:v>
                </c:pt>
                <c:pt idx="6">
                  <c:v>47.37</c:v>
                </c:pt>
                <c:pt idx="7">
                  <c:v>40.03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86-DA4D-BD37-9F929ECC73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61557848"/>
        <c:axId val="390519960"/>
      </c:scatterChart>
      <c:valAx>
        <c:axId val="761557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l-GR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90519960"/>
        <c:crosses val="autoZero"/>
        <c:crossBetween val="between"/>
        <c:majorUnit val="10"/>
        <c:minorUnit val="5"/>
      </c:valAx>
      <c:valAx>
        <c:axId val="39051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l-GR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61557848"/>
        <c:crosses val="autoZero"/>
        <c:crossBetween val="between"/>
        <c:majorUnit val="12.5"/>
        <c:minorUnit val="6.2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accent2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l-GR"/>
            </a:pPr>
            <a:r>
              <a:rPr lang="el-GR" sz="1200"/>
              <a:t>Εξέλιξη</a:t>
            </a:r>
            <a:r>
              <a:rPr lang="el-GR" sz="1200" baseline="0"/>
              <a:t> Αποχής στο Ηνωμένο Βασίλειο: 1945-2015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292"/>
          <c:y val="0.22883500000000001"/>
          <c:w val="0.85803200000000002"/>
          <c:h val="0.687471000000000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  <a:round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xVal>
            <c:numRef>
              <c:f>Sheet1!$B$2:$B$19</c:f>
              <c:numCache>
                <c:formatCode>General</c:formatCode>
                <c:ptCount val="18"/>
                <c:pt idx="0">
                  <c:v>1945</c:v>
                </c:pt>
                <c:pt idx="1">
                  <c:v>1950</c:v>
                </c:pt>
                <c:pt idx="2">
                  <c:v>1951</c:v>
                </c:pt>
                <c:pt idx="3">
                  <c:v>1955</c:v>
                </c:pt>
                <c:pt idx="4">
                  <c:v>1959</c:v>
                </c:pt>
                <c:pt idx="5">
                  <c:v>1964</c:v>
                </c:pt>
                <c:pt idx="6">
                  <c:v>1966</c:v>
                </c:pt>
                <c:pt idx="7">
                  <c:v>1970</c:v>
                </c:pt>
                <c:pt idx="8">
                  <c:v>1974</c:v>
                </c:pt>
                <c:pt idx="9">
                  <c:v>1979</c:v>
                </c:pt>
                <c:pt idx="10">
                  <c:v>1983</c:v>
                </c:pt>
                <c:pt idx="11">
                  <c:v>1987</c:v>
                </c:pt>
                <c:pt idx="12">
                  <c:v>1992</c:v>
                </c:pt>
                <c:pt idx="13">
                  <c:v>1997</c:v>
                </c:pt>
                <c:pt idx="14">
                  <c:v>2001</c:v>
                </c:pt>
                <c:pt idx="15">
                  <c:v>2005</c:v>
                </c:pt>
                <c:pt idx="16">
                  <c:v>2010</c:v>
                </c:pt>
                <c:pt idx="17">
                  <c:v>2015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0.27450000000000002</c:v>
                </c:pt>
                <c:pt idx="1">
                  <c:v>0.16389999999999999</c:v>
                </c:pt>
                <c:pt idx="2">
                  <c:v>0.18110000000000001</c:v>
                </c:pt>
                <c:pt idx="3">
                  <c:v>0.23219999999999999</c:v>
                </c:pt>
                <c:pt idx="4">
                  <c:v>0.21290000000000001</c:v>
                </c:pt>
                <c:pt idx="5">
                  <c:v>0.2283</c:v>
                </c:pt>
                <c:pt idx="6">
                  <c:v>0.2404</c:v>
                </c:pt>
                <c:pt idx="7">
                  <c:v>0.27850000000000003</c:v>
                </c:pt>
                <c:pt idx="8">
                  <c:v>0.2707</c:v>
                </c:pt>
                <c:pt idx="9">
                  <c:v>0.24</c:v>
                </c:pt>
                <c:pt idx="10">
                  <c:v>0.27189999999999998</c:v>
                </c:pt>
                <c:pt idx="11">
                  <c:v>0.24579999999999999</c:v>
                </c:pt>
                <c:pt idx="12">
                  <c:v>0.22170000000000001</c:v>
                </c:pt>
                <c:pt idx="13">
                  <c:v>0.28539999999999999</c:v>
                </c:pt>
                <c:pt idx="14">
                  <c:v>0.40620000000000001</c:v>
                </c:pt>
                <c:pt idx="15">
                  <c:v>0.38640000000000002</c:v>
                </c:pt>
                <c:pt idx="16">
                  <c:v>0.34229999999999999</c:v>
                </c:pt>
                <c:pt idx="17">
                  <c:v>0.33879999999999999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FD-EE40-B99C-21044334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836472"/>
        <c:axId val="398885336"/>
      </c:scatterChart>
      <c:valAx>
        <c:axId val="39883647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lang="el-GR"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l-GR"/>
          </a:p>
        </c:txPr>
        <c:crossAx val="398885336"/>
        <c:crosses val="autoZero"/>
        <c:crossBetween val="between"/>
        <c:majorUnit val="20"/>
        <c:minorUnit val="10"/>
      </c:valAx>
      <c:valAx>
        <c:axId val="3988853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lang="el-GR"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l-GR"/>
          </a:p>
        </c:txPr>
        <c:crossAx val="39883647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l-GR"/>
            </a:pPr>
            <a:r>
              <a:rPr lang="el-GR" sz="1200"/>
              <a:t>Εξέλιξη</a:t>
            </a:r>
            <a:r>
              <a:rPr lang="el-GR" sz="1200" baseline="0"/>
              <a:t> Αποχής στις Βουλευτικές Εκλογές στη Γαλλία: 1945-2012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5371"/>
          <c:y val="0.238181"/>
          <c:w val="0.85542600000000002"/>
          <c:h val="0.675217999999999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  <a:round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xVal>
            <c:numRef>
              <c:f>Sheet1!$B$2:$B$19</c:f>
              <c:numCache>
                <c:formatCode>General</c:formatCode>
                <c:ptCount val="18"/>
                <c:pt idx="0">
                  <c:v>1945</c:v>
                </c:pt>
                <c:pt idx="1">
                  <c:v>1946</c:v>
                </c:pt>
                <c:pt idx="2">
                  <c:v>1951</c:v>
                </c:pt>
                <c:pt idx="3">
                  <c:v>1956</c:v>
                </c:pt>
                <c:pt idx="4">
                  <c:v>1958</c:v>
                </c:pt>
                <c:pt idx="5">
                  <c:v>1962</c:v>
                </c:pt>
                <c:pt idx="6">
                  <c:v>1967</c:v>
                </c:pt>
                <c:pt idx="7">
                  <c:v>1968</c:v>
                </c:pt>
                <c:pt idx="8">
                  <c:v>1973</c:v>
                </c:pt>
                <c:pt idx="9">
                  <c:v>1978</c:v>
                </c:pt>
                <c:pt idx="10">
                  <c:v>1981</c:v>
                </c:pt>
                <c:pt idx="11">
                  <c:v>1986</c:v>
                </c:pt>
                <c:pt idx="12">
                  <c:v>1988</c:v>
                </c:pt>
                <c:pt idx="13">
                  <c:v>1993</c:v>
                </c:pt>
                <c:pt idx="14">
                  <c:v>1997</c:v>
                </c:pt>
                <c:pt idx="15">
                  <c:v>2002</c:v>
                </c:pt>
                <c:pt idx="16">
                  <c:v>2007</c:v>
                </c:pt>
                <c:pt idx="17">
                  <c:v>2012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0.20169999999999999</c:v>
                </c:pt>
                <c:pt idx="1">
                  <c:v>0.18149999999999999</c:v>
                </c:pt>
                <c:pt idx="2">
                  <c:v>0.1981</c:v>
                </c:pt>
                <c:pt idx="3">
                  <c:v>0.1731</c:v>
                </c:pt>
                <c:pt idx="4">
                  <c:v>0.2218</c:v>
                </c:pt>
                <c:pt idx="5">
                  <c:v>0.31309999999999999</c:v>
                </c:pt>
                <c:pt idx="6">
                  <c:v>0.1888</c:v>
                </c:pt>
                <c:pt idx="7">
                  <c:v>0.20150000000000001</c:v>
                </c:pt>
                <c:pt idx="8">
                  <c:v>0.18690000000000001</c:v>
                </c:pt>
                <c:pt idx="9">
                  <c:v>0.28370000000000001</c:v>
                </c:pt>
                <c:pt idx="10">
                  <c:v>0.2913</c:v>
                </c:pt>
                <c:pt idx="11">
                  <c:v>0.2152</c:v>
                </c:pt>
                <c:pt idx="12">
                  <c:v>0.3382</c:v>
                </c:pt>
                <c:pt idx="13">
                  <c:v>0.31069999999999998</c:v>
                </c:pt>
                <c:pt idx="14">
                  <c:v>0.32040000000000002</c:v>
                </c:pt>
                <c:pt idx="15">
                  <c:v>0.39679999999999999</c:v>
                </c:pt>
                <c:pt idx="16">
                  <c:v>0.4002</c:v>
                </c:pt>
                <c:pt idx="17">
                  <c:v>0.44600000000000001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02-4B4D-BBF9-7FC63C63A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521432"/>
        <c:axId val="331617496"/>
      </c:scatterChart>
      <c:valAx>
        <c:axId val="73752143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lang="el-GR"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l-GR"/>
          </a:p>
        </c:txPr>
        <c:crossAx val="331617496"/>
        <c:crosses val="autoZero"/>
        <c:crossBetween val="between"/>
        <c:majorUnit val="20"/>
        <c:minorUnit val="10"/>
      </c:valAx>
      <c:valAx>
        <c:axId val="33161749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lang="el-GR"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l-GR"/>
          </a:p>
        </c:txPr>
        <c:crossAx val="73752143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l-GR"/>
            </a:pPr>
            <a:r>
              <a:rPr lang="el-GR" sz="1200"/>
              <a:t>Διαχρονική</a:t>
            </a:r>
            <a:r>
              <a:rPr lang="el-GR" sz="1200" baseline="0"/>
              <a:t> εξέλιξη αποχής στις Ευρωεκλογές στη Γαλλία: 1979-2014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116"/>
          <c:y val="0.207538"/>
          <c:w val="0.87388399999999999"/>
          <c:h val="0.71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  <a:round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strRef>
              <c:f>Sheet1!$A$2:$A$9</c:f>
              <c:strCache>
                <c:ptCount val="8"/>
                <c:pt idx="0">
                  <c:v>1979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0.39300000000000002</c:v>
                </c:pt>
                <c:pt idx="1">
                  <c:v>0.433</c:v>
                </c:pt>
                <c:pt idx="2">
                  <c:v>0.51300000000000001</c:v>
                </c:pt>
                <c:pt idx="3">
                  <c:v>0.47239999999999999</c:v>
                </c:pt>
                <c:pt idx="4">
                  <c:v>0.53239999999999998</c:v>
                </c:pt>
                <c:pt idx="5">
                  <c:v>0.57240000000000002</c:v>
                </c:pt>
                <c:pt idx="6">
                  <c:v>0.59370000000000001</c:v>
                </c:pt>
                <c:pt idx="7">
                  <c:v>0.57569999999999999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1F-E844-9FEB-748EC592E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285960"/>
        <c:axId val="371456472"/>
      </c:lineChart>
      <c:catAx>
        <c:axId val="732285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lang="el-GR"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l-GR"/>
          </a:p>
        </c:txPr>
        <c:crossAx val="371456472"/>
        <c:crosses val="autoZero"/>
        <c:auto val="1"/>
        <c:lblAlgn val="ctr"/>
        <c:lblOffset val="100"/>
        <c:noMultiLvlLbl val="1"/>
      </c:catAx>
      <c:valAx>
        <c:axId val="37145647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lang="el-GR" sz="900" b="0" i="0" u="none" strike="noStrike">
                <a:solidFill>
                  <a:srgbClr val="595959"/>
                </a:solidFill>
                <a:latin typeface="Helvetica"/>
              </a:defRPr>
            </a:pPr>
            <a:endParaRPr lang="el-GR"/>
          </a:p>
        </c:txPr>
        <c:crossAx val="732285960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CDB2-85DF-454F-A423-52C0600B649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3FBD-EAEB-7E4F-A445-8F1705E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acer.net/the-destructive-nature-of-echo-chamber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nalysis.net/2014/12/01/politiki_enimerosi_krisi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journals.epublishing.ekt.gr/index.php/awpel/article/view/2994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0DE8-8CA8-474B-84B0-A447F1FD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341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Η επίδραση του </a:t>
            </a:r>
            <a:r>
              <a:rPr lang="en-US" sz="2800" b="1" dirty="0"/>
              <a:t>echo chamber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4816F2-F99F-A845-836C-F9862D40E2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0" y="758537"/>
            <a:ext cx="9881755" cy="54448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88E8AC-D6C8-0C4E-92EA-17CB90C19962}"/>
              </a:ext>
            </a:extLst>
          </p:cNvPr>
          <p:cNvSpPr txBox="1"/>
          <p:nvPr/>
        </p:nvSpPr>
        <p:spPr>
          <a:xfrm>
            <a:off x="1267689" y="6431973"/>
            <a:ext cx="988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Πηγή: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thepacer.net</a:t>
            </a:r>
            <a:r>
              <a:rPr lang="el-GR" b="1" dirty="0"/>
              <a:t>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80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F0B9-904F-4E4D-A3B1-AC90AC43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210"/>
            <a:ext cx="10515600" cy="66501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Η πλαισίωση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308BE-076B-3741-BA5C-31A94B183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9318"/>
            <a:ext cx="5181600" cy="5397645"/>
          </a:xfrm>
        </p:spPr>
        <p:txBody>
          <a:bodyPr>
            <a:normAutofit fontScale="70000" lnSpcReduction="20000"/>
          </a:bodyPr>
          <a:lstStyle/>
          <a:p>
            <a:r>
              <a:rPr lang="el-GR" sz="4100" dirty="0"/>
              <a:t>Η </a:t>
            </a:r>
            <a:r>
              <a:rPr lang="el-GR" sz="4100" b="1" dirty="0"/>
              <a:t>πλαισίωση</a:t>
            </a:r>
            <a:r>
              <a:rPr lang="el-GR" sz="4100" dirty="0"/>
              <a:t> στην </a:t>
            </a:r>
            <a:r>
              <a:rPr lang="el-GR" sz="4100" b="1" dirty="0"/>
              <a:t>Κοινωνική Θεωρία </a:t>
            </a:r>
            <a:r>
              <a:rPr lang="el-GR" sz="4100" dirty="0"/>
              <a:t>αφορά: 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τον τρόπο που οι παραγωγοί των μηνυμάτων 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και των πληροφοριών 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με τη χρήση της κατάλληλης χρήσης του λόγου 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και της εικόνας, 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μεταδίδουν-επικοινωνούν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μηνύματα και πληροφορίες στους παραλήπτες</a:t>
            </a:r>
          </a:p>
          <a:p>
            <a:pPr>
              <a:buFont typeface="Wingdings" pitchFamily="2" charset="2"/>
              <a:buChar char="Ø"/>
            </a:pPr>
            <a:r>
              <a:rPr lang="el-GR" sz="4100" dirty="0"/>
              <a:t>(</a:t>
            </a:r>
            <a:r>
              <a:rPr lang="en-US" sz="4100" b="1" dirty="0"/>
              <a:t>Druckman</a:t>
            </a:r>
            <a:r>
              <a:rPr lang="el-GR" sz="4100" b="1" dirty="0"/>
              <a:t>, </a:t>
            </a:r>
            <a:r>
              <a:rPr lang="en-US" sz="4100" b="1" dirty="0"/>
              <a:t>J</a:t>
            </a:r>
            <a:r>
              <a:rPr lang="el-GR" sz="4100" b="1" dirty="0"/>
              <a:t>. </a:t>
            </a:r>
            <a:r>
              <a:rPr lang="en-US" sz="4100" b="1" dirty="0"/>
              <a:t>N</a:t>
            </a:r>
            <a:r>
              <a:rPr lang="el-GR" sz="4100" b="1" dirty="0"/>
              <a:t>., 2001</a:t>
            </a:r>
            <a:r>
              <a:rPr lang="en-US" sz="4100" b="1" dirty="0"/>
              <a:t>:225-256</a:t>
            </a:r>
            <a:r>
              <a:rPr lang="el-GR" sz="4100" b="1" dirty="0"/>
              <a:t>)</a:t>
            </a:r>
            <a:r>
              <a:rPr lang="en-US" sz="4100" b="1" dirty="0"/>
              <a:t>.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D0BDC-1632-CA4F-9AEE-972A68BE8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9318"/>
            <a:ext cx="5181600" cy="5397645"/>
          </a:xfrm>
        </p:spPr>
        <p:txBody>
          <a:bodyPr>
            <a:noAutofit/>
          </a:bodyPr>
          <a:lstStyle/>
          <a:p>
            <a:r>
              <a:rPr lang="el-GR" b="1" dirty="0"/>
              <a:t>Τα πλαίσια </a:t>
            </a:r>
            <a:r>
              <a:rPr lang="el-GR" dirty="0"/>
              <a:t>(</a:t>
            </a:r>
            <a:r>
              <a:rPr lang="en-US" dirty="0"/>
              <a:t>frames</a:t>
            </a:r>
            <a:r>
              <a:rPr lang="el-GR" dirty="0"/>
              <a:t>) είναι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τα </a:t>
            </a:r>
            <a:r>
              <a:rPr lang="el-GR" b="1" u="sng" dirty="0"/>
              <a:t>κυρίαρχα σχήματα νόησης</a:t>
            </a:r>
            <a:r>
              <a:rPr lang="el-GR" dirty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ερμηνείας και παρουσίασης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αλλά και </a:t>
            </a:r>
            <a:r>
              <a:rPr lang="el-GR" b="1" u="sng" dirty="0"/>
              <a:t>επιλεκτικής έμφασης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και επιλογής της πραγματικότητας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τα οποία αν δεν γίνουν άμεσα αντιληπτά,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επιτυγχάνουν την οργάνωση και αντίληψη της πραγματικότητας με τέτοιο τρόπο</a:t>
            </a:r>
            <a:r>
              <a:rPr lang="el-GR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8223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130E-90E8-E84B-B14C-4A64C6FEA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62445"/>
            <a:ext cx="5181600" cy="531451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200" dirty="0"/>
              <a:t>ώστε να αποκτά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κοινό νόημα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και για τους δύο δρώντες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της επικοινωνιακής διαδικασίας</a:t>
            </a:r>
            <a:r>
              <a:rPr lang="el-GR" sz="32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Εν προκειμένω του </a:t>
            </a:r>
            <a:r>
              <a:rPr lang="el-GR" sz="3200" b="1" dirty="0"/>
              <a:t>παραγωγούς ειδήσεων και πληροφοριών γενικότερα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του </a:t>
            </a:r>
            <a:r>
              <a:rPr lang="el-GR" sz="3200" b="1" dirty="0"/>
              <a:t>κοινού-των πολιτών</a:t>
            </a:r>
            <a:r>
              <a:rPr lang="el-GR" sz="3200" dirty="0"/>
              <a:t>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BB90E-75C4-A545-A9D1-395D51359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2445"/>
            <a:ext cx="5181600" cy="424988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/>
              <a:t>Η πλαισίωση της πολιτικής ειδησεογραφίας (2014)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E265E-B15B-F24C-B745-B6F0AB34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49582"/>
            <a:ext cx="5060373" cy="3823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36927-58B1-D641-A9FE-401DBD05F2A4}"/>
              </a:ext>
            </a:extLst>
          </p:cNvPr>
          <p:cNvSpPr txBox="1"/>
          <p:nvPr/>
        </p:nvSpPr>
        <p:spPr>
          <a:xfrm>
            <a:off x="7949045" y="6005945"/>
            <a:ext cx="241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n-US" sz="1400" dirty="0">
                <a:hlinkClick r:id="rId3"/>
              </a:rPr>
              <a:t>medianalysis.net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801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82D9-464E-584D-AADA-E3CFB9ED9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911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Επομένως η πλαισίωση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επηρεάζει τον </a:t>
            </a:r>
            <a:r>
              <a:rPr lang="el-GR" sz="3500" b="1" dirty="0"/>
              <a:t>τρόπο σκέψης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και </a:t>
            </a:r>
            <a:r>
              <a:rPr lang="el-GR" sz="3500" b="1" dirty="0"/>
              <a:t>αντίληψης του παραλήπτη-αναγνώστη </a:t>
            </a:r>
          </a:p>
          <a:p>
            <a:pPr marL="0" indent="0">
              <a:buNone/>
            </a:pPr>
            <a:r>
              <a:rPr lang="el-GR" sz="2400" dirty="0"/>
              <a:t>(</a:t>
            </a:r>
            <a:r>
              <a:rPr lang="en-US" sz="2400" dirty="0"/>
              <a:t>Gitlin, T. 1980. </a:t>
            </a:r>
            <a:r>
              <a:rPr lang="en-US" sz="2400" i="1" dirty="0"/>
              <a:t>The whole world is watching: mass media in the making and unmaking of the New Left. </a:t>
            </a:r>
            <a:r>
              <a:rPr lang="en-US" sz="2400" dirty="0"/>
              <a:t>Berkeley, CA: University of California Press</a:t>
            </a:r>
            <a:r>
              <a:rPr lang="el-GR" sz="2400" dirty="0"/>
              <a:t>)</a:t>
            </a:r>
            <a:r>
              <a:rPr lang="en-US" sz="3500" dirty="0"/>
              <a:t>.  </a:t>
            </a:r>
            <a:endParaRPr lang="el-GR" sz="3500" dirty="0"/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Σημαντικές έρευνες απέδειξαν ότι η πλαισίωση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μπορεί </a:t>
            </a:r>
            <a:r>
              <a:rPr lang="el-GR" sz="3500" b="1" dirty="0"/>
              <a:t>να επηρεάσει τις επιλογές των πολιτών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σε τέτοιο βαθμό, </a:t>
            </a:r>
            <a:endParaRPr lang="en-US" sz="3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7FCBF-93C9-B74E-8918-9569713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5800"/>
            <a:ext cx="5181600" cy="5491163"/>
          </a:xfrm>
        </p:spPr>
        <p:txBody>
          <a:bodyPr>
            <a:normAutofit fontScale="92500" lnSpcReduction="20000"/>
          </a:bodyPr>
          <a:lstStyle/>
          <a:p>
            <a:r>
              <a:rPr lang="el-GR" sz="3000" dirty="0"/>
              <a:t>ώστε ορισμένες από τις βασικές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αξίες και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πεποιθήσεις τους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να μεταβληθούν.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Ειδικότερα μάλιστα απεδείχθη ότι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η αρνητική παρουσίαση των θεμάτων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ασκεί </a:t>
            </a:r>
            <a:r>
              <a:rPr lang="el-GR" sz="3000" b="1" dirty="0"/>
              <a:t>μεγαλύτερη επιρροή συγκριτικά με την θετική πλαισίωση </a:t>
            </a:r>
          </a:p>
          <a:p>
            <a:pPr marL="0" indent="0">
              <a:buNone/>
            </a:pPr>
            <a:r>
              <a:rPr lang="el-GR" sz="3000" dirty="0"/>
              <a:t>(</a:t>
            </a:r>
            <a:r>
              <a:rPr lang="en-US" sz="3000" b="1" dirty="0"/>
              <a:t>Tversky, A. &amp; Kahneman, D. 1981: 453-458</a:t>
            </a:r>
            <a:r>
              <a:rPr lang="el-GR" sz="3000" dirty="0"/>
              <a:t>).</a:t>
            </a:r>
            <a:r>
              <a:rPr lang="en-US" sz="3000" dirty="0"/>
              <a:t>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2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77C7D-E007-164D-9D0F-A7C35954E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40327"/>
            <a:ext cx="5181600" cy="5636636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Η πλαισίωση, λοιπόν, αφορά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στην </a:t>
            </a:r>
            <a:r>
              <a:rPr lang="el-GR" sz="3200" b="1" dirty="0"/>
              <a:t>επιλογή</a:t>
            </a:r>
            <a:r>
              <a:rPr lang="el-GR" sz="3200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ανάδειξη </a:t>
            </a:r>
            <a:r>
              <a:rPr lang="el-GR" sz="3200" dirty="0"/>
              <a:t>ορισμένων μόνο πλευρών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μιας αντιληπτής πραγματικότητας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οι οποίες είναι </a:t>
            </a:r>
            <a:r>
              <a:rPr lang="el-GR" sz="3200" b="1" dirty="0"/>
              <a:t>αναγνωρίσιμες</a:t>
            </a:r>
            <a:r>
              <a:rPr lang="el-GR" sz="3200" dirty="0"/>
              <a:t> μέσα σε ένα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ορισμένο </a:t>
            </a:r>
            <a:r>
              <a:rPr lang="el-GR" sz="3200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δεδομένο επικοινωνιακό περιεχόμενο</a:t>
            </a:r>
            <a:r>
              <a:rPr lang="el-GR" sz="3200" dirty="0"/>
              <a:t>, 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C63EF-6175-444D-B787-F3713C55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0327"/>
            <a:ext cx="5181600" cy="56366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sz="3200" dirty="0"/>
              <a:t>«</a:t>
            </a:r>
            <a:r>
              <a:rPr lang="el-GR" sz="3200" b="1" i="1" dirty="0"/>
              <a:t>με τέτοιο τρόπο, </a:t>
            </a:r>
          </a:p>
          <a:p>
            <a:pPr marL="0" indent="0">
              <a:buNone/>
            </a:pPr>
            <a:r>
              <a:rPr lang="el-GR" sz="3200" b="1" i="1" dirty="0"/>
              <a:t>ώστε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i="1" dirty="0"/>
              <a:t>να προωθήσουν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i="1" dirty="0"/>
              <a:t>έναν συγκεκριμένο ορισμό του προβλήματος,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i="1" dirty="0"/>
              <a:t>μια ορισμένη </a:t>
            </a:r>
          </a:p>
          <a:p>
            <a:pPr marL="0" indent="0">
              <a:buNone/>
            </a:pPr>
            <a:r>
              <a:rPr lang="el-GR" sz="3200" b="1" i="1" dirty="0"/>
              <a:t>αιτιώδη ερμηνεία, </a:t>
            </a:r>
          </a:p>
          <a:p>
            <a:pPr marL="0" indent="0">
              <a:buNone/>
            </a:pPr>
            <a:r>
              <a:rPr lang="el-GR" sz="3200" b="1" i="1" dirty="0"/>
              <a:t>ηθική αξιολόγηση </a:t>
            </a:r>
          </a:p>
          <a:p>
            <a:pPr marL="0" indent="0">
              <a:buNone/>
            </a:pPr>
            <a:r>
              <a:rPr lang="el-GR" sz="3200" b="1" i="1" dirty="0"/>
              <a:t>ή ακόμη και ερμηνεία </a:t>
            </a:r>
          </a:p>
          <a:p>
            <a:pPr marL="0" indent="0">
              <a:buNone/>
            </a:pPr>
            <a:r>
              <a:rPr lang="el-GR" sz="3200" b="1" i="1" dirty="0"/>
              <a:t>για την αντιμετώπισή του</a:t>
            </a:r>
            <a:r>
              <a:rPr lang="el-GR" sz="3200" dirty="0"/>
              <a:t>».</a:t>
            </a:r>
          </a:p>
          <a:p>
            <a:pPr marL="0" indent="0">
              <a:buNone/>
            </a:pPr>
            <a:r>
              <a:rPr lang="el-GR" sz="3200" dirty="0"/>
              <a:t>(</a:t>
            </a:r>
            <a:r>
              <a:rPr lang="en-US" b="1" dirty="0"/>
              <a:t>Entman, R. 1993</a:t>
            </a:r>
            <a:r>
              <a:rPr lang="el-GR" b="1" dirty="0"/>
              <a:t>:51-58</a:t>
            </a:r>
            <a:r>
              <a:rPr lang="en-US" dirty="0"/>
              <a:t>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499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AFAD-C18E-B645-8A13-08D163E8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73" y="365125"/>
            <a:ext cx="10865427" cy="93373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Χαρακτηριστικό παράδειγμα πλαισ</a:t>
            </a:r>
            <a:r>
              <a:rPr lang="en-US" sz="3200" b="1" dirty="0" err="1"/>
              <a:t>ί</a:t>
            </a:r>
            <a:r>
              <a:rPr lang="el-GR" sz="3200" b="1" dirty="0"/>
              <a:t>ωσης: Ο τρόπος παρουσίασης της Υγειονομικής Κρίσης από τα Μέσα Επικοινωνίας</a:t>
            </a:r>
            <a:endParaRPr lang="en-US" sz="3200" b="1" dirty="0"/>
          </a:p>
        </p:txBody>
      </p:sp>
      <p:pic>
        <p:nvPicPr>
          <p:cNvPr id="8" name="Εικόνα 1">
            <a:extLst>
              <a:ext uri="{FF2B5EF4-FFF2-40B4-BE49-F238E27FC236}">
                <a16:creationId xmlns:a16="http://schemas.microsoft.com/office/drawing/2014/main" id="{C12F4234-E3A9-334D-8A0F-38ABC08DF02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3" y="1506682"/>
            <a:ext cx="5683827" cy="4197928"/>
          </a:xfrm>
          <a:prstGeom prst="rect">
            <a:avLst/>
          </a:prstGeom>
          <a:noFill/>
        </p:spPr>
      </p:pic>
      <p:pic>
        <p:nvPicPr>
          <p:cNvPr id="9" name="officeArt object">
            <a:extLst>
              <a:ext uri="{FF2B5EF4-FFF2-40B4-BE49-F238E27FC236}">
                <a16:creationId xmlns:a16="http://schemas.microsoft.com/office/drawing/2014/main" id="{57ADD6F0-287B-614D-9590-61B4EEF8C76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0" y="1506681"/>
            <a:ext cx="4876800" cy="41979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664F0-1F0E-C14E-99C6-763C250E2AAC}"/>
              </a:ext>
            </a:extLst>
          </p:cNvPr>
          <p:cNvSpPr txBox="1"/>
          <p:nvPr/>
        </p:nvSpPr>
        <p:spPr>
          <a:xfrm>
            <a:off x="561110" y="5829300"/>
            <a:ext cx="1090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Τσιτσανούδη-Μαλλίδη, Ν. &amp; Σταυρόπουλος, Α. (2022). </a:t>
            </a:r>
            <a:r>
              <a:rPr lang="el-GR" sz="1200" dirty="0"/>
              <a:t>Η κατασκευή της κοινωνικής συγκατάνευσης </a:t>
            </a:r>
            <a:endParaRPr lang="en-US" sz="1200" dirty="0"/>
          </a:p>
          <a:p>
            <a:pPr algn="ctr"/>
            <a:r>
              <a:rPr lang="el-GR" sz="1200" dirty="0"/>
              <a:t>στα περιοριστικά μέτρα του 2020, λόγω της πανδημίας. Μια προσέγγιση με βάση τις αναφορές με θέμα </a:t>
            </a:r>
            <a:endParaRPr lang="en-US" sz="1200" dirty="0"/>
          </a:p>
          <a:p>
            <a:pPr algn="ctr"/>
            <a:r>
              <a:rPr lang="el-GR" sz="1200" dirty="0"/>
              <a:t>«</a:t>
            </a:r>
            <a:r>
              <a:rPr lang="en-US" sz="1200" i="1" dirty="0"/>
              <a:t>lockdown</a:t>
            </a:r>
            <a:r>
              <a:rPr lang="el-GR" sz="1200" i="1" dirty="0"/>
              <a:t> Ελλάδα</a:t>
            </a:r>
            <a:r>
              <a:rPr lang="el-GR" sz="1200" dirty="0"/>
              <a:t>» στο διαδίκτυο. </a:t>
            </a:r>
            <a:r>
              <a:rPr lang="en-US" sz="1200" i="1" dirty="0"/>
              <a:t>Aegean Working Papers in Ethnographic Linguistics</a:t>
            </a:r>
            <a:r>
              <a:rPr lang="en-US" sz="1200" dirty="0"/>
              <a:t>, </a:t>
            </a:r>
            <a:r>
              <a:rPr lang="en-US" sz="1200" i="1" dirty="0"/>
              <a:t>3</a:t>
            </a:r>
            <a:r>
              <a:rPr lang="en-US" sz="1200" dirty="0"/>
              <a:t>, 112–131. Retrieved from </a:t>
            </a:r>
            <a:r>
              <a:rPr lang="en-US" sz="1200" u="sng" dirty="0">
                <a:hlinkClick r:id="rId4"/>
              </a:rPr>
              <a:t>https://ejournals.epublishing.ekt.gr/index.php/awpel/article/view/29948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252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F344-E099-D040-846C-F5C03698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74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Εικόνα και Κράτος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4CD57-2BF1-3A47-ADF6-E5CAEE943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9874"/>
            <a:ext cx="5181600" cy="5117089"/>
          </a:xfrm>
        </p:spPr>
        <p:txBody>
          <a:bodyPr>
            <a:noAutofit/>
          </a:bodyPr>
          <a:lstStyle/>
          <a:p>
            <a:r>
              <a:rPr lang="el-GR" sz="3200" dirty="0"/>
              <a:t>Η εικόνα ενός κράτους, είναι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«</a:t>
            </a:r>
            <a:r>
              <a:rPr lang="el-GR" sz="3200" b="1" dirty="0"/>
              <a:t>η γνωσιακή αναπαράσταση που κατέχει ένα κράτος στο μυαλό μας</a:t>
            </a:r>
            <a:r>
              <a:rPr lang="el-GR" sz="3200" dirty="0"/>
              <a:t>».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Είναι η </a:t>
            </a:r>
            <a:r>
              <a:rPr lang="el-GR" sz="3200" b="1" dirty="0"/>
              <a:t>εικόνα για όλα όσα πιστεύει ο καθένας πως είναι αλήθεια για μια χώρα</a:t>
            </a:r>
          </a:p>
          <a:p>
            <a:pPr marL="0" indent="0">
              <a:buNone/>
            </a:pPr>
            <a:r>
              <a:rPr lang="el-GR" sz="3200" dirty="0"/>
              <a:t>(</a:t>
            </a:r>
            <a:r>
              <a:rPr lang="en-US" sz="3200" dirty="0"/>
              <a:t>Lippmann, W. 1922. </a:t>
            </a:r>
            <a:r>
              <a:rPr lang="en-US" sz="3200" i="1" dirty="0"/>
              <a:t>Public opinion</a:t>
            </a:r>
            <a:r>
              <a:rPr lang="en-US" sz="3200" dirty="0"/>
              <a:t>. NewYork  Free Press</a:t>
            </a:r>
            <a:r>
              <a:rPr lang="el-GR" sz="3200" dirty="0"/>
              <a:t>).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96C84-F335-EF49-B8C7-4CD91166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9874"/>
            <a:ext cx="5181600" cy="511708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Η εικόνα μιας χώρας αποτελεί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σύνολο των </a:t>
            </a:r>
            <a:r>
              <a:rPr lang="el-GR" b="1" dirty="0"/>
              <a:t>γνώσεων</a:t>
            </a:r>
            <a:r>
              <a:rPr lang="el-GR" i="1" dirty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συναισθημάτων</a:t>
            </a:r>
            <a:r>
              <a:rPr lang="el-GR" dirty="0"/>
              <a:t> και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συμπεριφορών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 τις οποίες συνδέεται η </a:t>
            </a:r>
            <a:r>
              <a:rPr lang="el-GR" b="1" dirty="0"/>
              <a:t>αναφορά σε αυτή στο μυαλό μας. </a:t>
            </a:r>
            <a:r>
              <a:rPr lang="el-GR" dirty="0"/>
              <a:t>(</a:t>
            </a:r>
            <a:r>
              <a:rPr lang="el-GR" b="1" dirty="0"/>
              <a:t>Σαμαράς, Αθ. 2014:</a:t>
            </a:r>
            <a:r>
              <a:rPr lang="en-US" b="1" dirty="0"/>
              <a:t> 13</a:t>
            </a:r>
            <a:r>
              <a:rPr lang="el-GR" dirty="0"/>
              <a:t>).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Για τον </a:t>
            </a:r>
            <a:r>
              <a:rPr lang="en-US" b="1" dirty="0"/>
              <a:t>Lippmann</a:t>
            </a:r>
            <a:r>
              <a:rPr lang="el-GR" dirty="0"/>
              <a:t> η εικόνα είναι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οι </a:t>
            </a:r>
            <a:r>
              <a:rPr lang="el-GR" b="1" dirty="0"/>
              <a:t>νοητικές αναπαραστάσεις που έχουν οι άνθρωποι.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215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F08F-187B-E24C-A7D6-A64A412C1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1500"/>
            <a:ext cx="5181600" cy="56054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εικόνα μάλιστα ενός κράτους διακρίνεται από τέσσερα βασικά στοιχεία: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γνωσιακό στοιχείο </a:t>
            </a:r>
            <a:r>
              <a:rPr lang="el-GR" dirty="0"/>
              <a:t>(τι γνωρίζουμε για τη συγκεκριμένη χώρα),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συναισθηματικό</a:t>
            </a:r>
            <a:r>
              <a:rPr lang="el-GR" dirty="0"/>
              <a:t> στοιχείο (τι νιώθουμε για τη χώρα, ποια αισθήματα μας δημιουργεί),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αξιολογικό στοιχείο </a:t>
            </a:r>
            <a:r>
              <a:rPr lang="el-GR" dirty="0"/>
              <a:t>(πώς αξιολογούμε τη χώρα) και, τέλος,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συμπεριφορικό στοιχείο</a:t>
            </a:r>
            <a:r>
              <a:rPr lang="el-GR" dirty="0"/>
              <a:t>, την τάση, δηλαδή, για συμπεριφορά που έχουμε απέναντι στη χώρα και σε ό,τι σχετίζεται με αυτή.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9B02E-C669-914E-B8BF-5DEF1E2FE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71500"/>
            <a:ext cx="5181600" cy="5912427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</a:t>
            </a:r>
            <a:r>
              <a:rPr lang="el-GR" b="1" dirty="0"/>
              <a:t>γνωστικό μάλιστα επίπεδο</a:t>
            </a:r>
            <a:r>
              <a:rPr lang="el-GR" dirty="0"/>
              <a:t>, πολλοί ερευνητές υποστηρίζουν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ότι </a:t>
            </a:r>
            <a:r>
              <a:rPr lang="el-GR" b="1" dirty="0"/>
              <a:t>οι εικόνες που προκύπτουν από γνωστικά συστήματα ενός ατόμου </a:t>
            </a:r>
          </a:p>
          <a:p>
            <a:pPr>
              <a:buFont typeface="Wingdings" pitchFamily="2" charset="2"/>
              <a:buChar char="Ø"/>
            </a:pPr>
            <a:r>
              <a:rPr lang="el-GR" u="sng" dirty="0"/>
              <a:t>δεν θα γίνουν ορατές </a:t>
            </a:r>
            <a:r>
              <a:rPr lang="el-GR" dirty="0"/>
              <a:t>έως ότου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επικοινωνηθούν από τα μέσα επικοινωνίας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τα οποία </a:t>
            </a:r>
            <a:r>
              <a:rPr lang="el-GR" b="1" dirty="0"/>
              <a:t>αποκτούν ρόλο-κλειδί</a:t>
            </a:r>
            <a:r>
              <a:rPr lang="en-US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FA057-7940-1D4B-98F6-5890C2574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4191000"/>
            <a:ext cx="446462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4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10F76-7DA3-EF46-955B-22CC14E53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61109"/>
            <a:ext cx="5181600" cy="56158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Εικόνες</a:t>
            </a:r>
            <a:r>
              <a:rPr lang="en-US" sz="3600" b="1" dirty="0"/>
              <a:t> </a:t>
            </a:r>
            <a:r>
              <a:rPr lang="el-GR" sz="3600" b="1" dirty="0"/>
              <a:t>Κρατών</a:t>
            </a:r>
            <a:r>
              <a:rPr lang="el-GR" sz="3600" dirty="0"/>
              <a:t>, διαφοροποιούνται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σε </a:t>
            </a:r>
            <a:r>
              <a:rPr lang="el-GR" sz="3600" b="1" dirty="0"/>
              <a:t>θετικές</a:t>
            </a:r>
            <a:r>
              <a:rPr lang="el-GR" sz="3600" dirty="0"/>
              <a:t> και </a:t>
            </a:r>
            <a:r>
              <a:rPr lang="el-GR" sz="3600" b="1" dirty="0"/>
              <a:t>αρνητικές</a:t>
            </a:r>
            <a:r>
              <a:rPr lang="el-GR" sz="3600" dirty="0"/>
              <a:t>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με βάση το αξιολογικό στοιχείο,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και σε πλούσιες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και αδύναμες με βάση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το </a:t>
            </a:r>
            <a:r>
              <a:rPr lang="el-GR" sz="3600" b="1" dirty="0"/>
              <a:t>πόσο καλά είναι διαμορφωμένες</a:t>
            </a:r>
            <a:endParaRPr lang="en-US" sz="36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EF86F3-350A-004A-84ED-FAB10EC2B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65018"/>
            <a:ext cx="5181600" cy="5299364"/>
          </a:xfrm>
        </p:spPr>
      </p:pic>
    </p:spTree>
    <p:extLst>
      <p:ext uri="{BB962C8B-B14F-4D97-AF65-F5344CB8AC3E}">
        <p14:creationId xmlns:p14="http://schemas.microsoft.com/office/powerpoint/2010/main" val="295268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1C8-5775-C040-B736-D6F2458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l-GR" b="1" dirty="0"/>
              <a:t>Πολιτική Συμμετοχή και Πολιτική Εκπροσώπηση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ADF5-2CE2-0F4F-8919-2B1727277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2218"/>
            <a:ext cx="5181600" cy="505474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Σύμφωνα με τον </a:t>
            </a:r>
            <a:r>
              <a:rPr lang="en-US" dirty="0"/>
              <a:t>Hobbes</a:t>
            </a:r>
            <a:r>
              <a:rPr lang="el-GR" dirty="0"/>
              <a:t> «κάθε ατομική εξουσία εκχωρείται, με μια σύμβαση (συμβόλαιο) που υπογράφουν όλοι με όλους, και μεταβιβάζεται σε ένα μόνο πρόσωπο ή σε ομάδα προσώπων. </a:t>
            </a:r>
            <a:endParaRPr lang="en-US" dirty="0"/>
          </a:p>
          <a:p>
            <a:r>
              <a:rPr lang="el-GR" dirty="0"/>
              <a:t>Η αμοιβαιότητα είναι καθοριστικός όρος του συμβολαίου:  «</a:t>
            </a:r>
            <a:r>
              <a:rPr lang="el-GR" b="1" i="1" dirty="0"/>
              <a:t>Η αμοιβαία μεταβίβαση δικαιώματος είναι το λεγόμενο κοινωνικό συμβόλαιο</a:t>
            </a:r>
            <a:r>
              <a:rPr lang="it-IT" b="1" dirty="0"/>
              <a:t>”</a:t>
            </a:r>
            <a:r>
              <a:rPr lang="it-IT" dirty="0"/>
              <a:t>»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8A2EF-8DA1-A545-8E5C-ADB88FF82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2218"/>
            <a:ext cx="5181600" cy="505474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n-US" b="1" dirty="0"/>
              <a:t>Hobbes</a:t>
            </a:r>
            <a:r>
              <a:rPr lang="el-GR" dirty="0"/>
              <a:t> ουσιαστικά διατύπωσε την έννοια της πολιτικής αντιπροσώπευσης όπως αυτή εφαρμόζεται σήμερα. </a:t>
            </a:r>
            <a:endParaRPr lang="en-US" dirty="0"/>
          </a:p>
          <a:p>
            <a:r>
              <a:rPr lang="el-GR" dirty="0"/>
              <a:t>Δηλαδή, ατομική παραχώρηση της εξουσίας από τον πολίτη (ψηφοφόρο) σε μια ομάδα ατόμων που ενεργούν ως αντιπρόσωποί του (βουλευτές) μέσω του κοινωνικού συμβολαίου (που επικυρώνεται με την εκλογική διαδικασία)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1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3570A-F6F6-4F42-B399-1E6B92E7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61109"/>
            <a:ext cx="5181600" cy="5615854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u="sng" dirty="0"/>
              <a:t>πολιτική συμμετοχή </a:t>
            </a:r>
            <a:r>
              <a:rPr lang="el-GR" dirty="0"/>
              <a:t>αφορά: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σύνολο των δραστηριοτήτων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πρακτικών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μέσω των οποίων οι πολίτες επιθυμούν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να </a:t>
            </a:r>
            <a:r>
              <a:rPr lang="el-GR" b="1" dirty="0"/>
              <a:t>επηρεάσουν</a:t>
            </a:r>
            <a:r>
              <a:rPr lang="el-GR" i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 </a:t>
            </a:r>
            <a:r>
              <a:rPr lang="el-GR" b="1" dirty="0"/>
              <a:t>δραστηριότητα μιας συγκεκριμένης πολιτικής κοινότητας</a:t>
            </a:r>
            <a:r>
              <a:rPr lang="el-G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 όρους μακροκοινωνιολογικούς,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6C269-093D-2A4E-86B1-A759F1BB3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1109"/>
            <a:ext cx="5181600" cy="6005945"/>
          </a:xfrm>
        </p:spPr>
        <p:txBody>
          <a:bodyPr>
            <a:normAutofit/>
          </a:bodyPr>
          <a:lstStyle/>
          <a:p>
            <a:r>
              <a:rPr lang="el-GR" dirty="0"/>
              <a:t>«</a:t>
            </a:r>
            <a:r>
              <a:rPr lang="el-GR" b="1" i="1" dirty="0"/>
              <a:t>η πολιτική συνιστά είτε μια διαδικασία αποκάλυψης των προτιμήσεων </a:t>
            </a:r>
          </a:p>
          <a:p>
            <a:r>
              <a:rPr lang="el-GR" b="1" i="1" dirty="0"/>
              <a:t>και μεταβίβασής τους στο πολιτικό σύστημα είτε μια άσκηση </a:t>
            </a:r>
            <a:r>
              <a:rPr lang="el-GR" b="1" i="1" u="sng" dirty="0"/>
              <a:t>άμεσης δημοκρατίας</a:t>
            </a:r>
            <a:r>
              <a:rPr lang="el-GR" dirty="0"/>
              <a:t>».(</a:t>
            </a:r>
            <a:r>
              <a:rPr lang="en-US" dirty="0"/>
              <a:t>Gerstle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.,2014:261-262).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F0BFE-A1C1-AD48-A378-091EAD29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1" y="3953308"/>
            <a:ext cx="5056909" cy="26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A393-A728-1744-820D-A59B945F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739"/>
          </a:xfrm>
        </p:spPr>
        <p:txBody>
          <a:bodyPr/>
          <a:lstStyle/>
          <a:p>
            <a:pPr algn="ctr"/>
            <a:r>
              <a:rPr lang="el-GR" b="1" dirty="0"/>
              <a:t>Στη σύγχρονη πραγματικότητα: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5D14-24BC-8448-B3CA-6BF069854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5345"/>
            <a:ext cx="5181600" cy="497161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αρχή της αντιπροσώπευσης εκφράζεται με το Κοινοβούλιο, που είναι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«</a:t>
            </a:r>
            <a:r>
              <a:rPr lang="el-GR" b="1" dirty="0"/>
              <a:t>το συλλογικό αντιπροσωπευτικό όργανο του λαού́,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δηλαδή η Βουλή,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η οποία εκλέγεται περιοδικά, δηλαδή για ορισμένο μόνο χρόνο και ασκεί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τη νομοθετική εξουσία αντί του λαού́ και εν ονόματί του</a:t>
            </a:r>
            <a:r>
              <a:rPr lang="el-GR" dirty="0"/>
              <a:t>». (</a:t>
            </a:r>
            <a:r>
              <a:rPr lang="el-GR" b="1" dirty="0"/>
              <a:t>Τσάτσος, Δ.,1993:86</a:t>
            </a:r>
            <a:r>
              <a:rPr lang="el-GR" dirty="0"/>
              <a:t>),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D793B-EAD8-D74A-A727-A2ADA23D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5345"/>
            <a:ext cx="5181600" cy="497161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Στις σύγχρονες δημοκρατίες δυτικού τύπου </a:t>
            </a:r>
          </a:p>
          <a:p>
            <a:r>
              <a:rPr lang="el-GR" dirty="0"/>
              <a:t>επικρατεί το πολιτικό σύστημα </a:t>
            </a:r>
          </a:p>
          <a:p>
            <a:r>
              <a:rPr lang="el-GR" dirty="0"/>
              <a:t>της </a:t>
            </a:r>
            <a:r>
              <a:rPr lang="el-GR" b="1" dirty="0"/>
              <a:t>αντιπροσωπευτικής δημοκρατίας</a:t>
            </a:r>
            <a:r>
              <a:rPr lang="el-GR" dirty="0"/>
              <a:t>, όπου </a:t>
            </a:r>
          </a:p>
          <a:p>
            <a:r>
              <a:rPr lang="el-GR" dirty="0"/>
              <a:t>η «</a:t>
            </a:r>
            <a:r>
              <a:rPr lang="el-GR" b="1" dirty="0"/>
              <a:t>πολιτική εξουσία ασκείται από τον κυρίαρχο λαό κατά βάση μέσω αντιπροσώπων και όχι  άμεσα</a:t>
            </a:r>
            <a:r>
              <a:rPr lang="el-GR" dirty="0"/>
              <a:t>», </a:t>
            </a:r>
          </a:p>
          <a:p>
            <a:r>
              <a:rPr lang="el-GR" dirty="0"/>
              <a:t>δηλαδή ασκείται από το Κοινοβούλιο, που απαρτίζεται από αντιπροσώπους εκλεγμένους από τους πολίτες.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9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3E58-4C53-E545-8064-60BC9EA13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88373"/>
            <a:ext cx="5181600" cy="5688590"/>
          </a:xfrm>
        </p:spPr>
        <p:txBody>
          <a:bodyPr>
            <a:normAutofit/>
          </a:bodyPr>
          <a:lstStyle/>
          <a:p>
            <a:r>
              <a:rPr lang="el-GR" sz="3600" dirty="0"/>
              <a:t>Το ερώτημα που εγείρεται είναι αν: </a:t>
            </a:r>
          </a:p>
          <a:p>
            <a:r>
              <a:rPr lang="el-GR" sz="3600" dirty="0"/>
              <a:t>αυτή η </a:t>
            </a:r>
            <a:r>
              <a:rPr lang="el-GR" sz="3600" b="1" u="sng" dirty="0"/>
              <a:t>αντιπροσώπευση</a:t>
            </a:r>
            <a:r>
              <a:rPr lang="el-GR" sz="3600" b="1" dirty="0"/>
              <a:t> ανταποκρίνεται </a:t>
            </a:r>
          </a:p>
          <a:p>
            <a:r>
              <a:rPr lang="el-GR" sz="3600" dirty="0"/>
              <a:t>στις </a:t>
            </a:r>
            <a:r>
              <a:rPr lang="el-GR" sz="3600" b="1" dirty="0"/>
              <a:t>πραγματικές ανάγκες της σύγχρονης </a:t>
            </a:r>
            <a:r>
              <a:rPr lang="el-GR" sz="3600" b="1" u="sng" dirty="0"/>
              <a:t>κοινωνικής</a:t>
            </a:r>
            <a:r>
              <a:rPr lang="el-GR" sz="3600" b="1" dirty="0"/>
              <a:t> </a:t>
            </a:r>
          </a:p>
          <a:p>
            <a:r>
              <a:rPr lang="el-GR" sz="3600" dirty="0"/>
              <a:t>και </a:t>
            </a:r>
            <a:r>
              <a:rPr lang="el-GR" sz="3600" b="1" u="sng" dirty="0"/>
              <a:t>πολιτικής </a:t>
            </a:r>
            <a:r>
              <a:rPr lang="el-GR" sz="3600" b="1" dirty="0"/>
              <a:t>πραγματικότητας</a:t>
            </a:r>
            <a:endParaRPr lang="en-US" sz="36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90431E-D783-1B47-A149-E66BA6AD5A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1" y="488373"/>
            <a:ext cx="4326659" cy="4987636"/>
          </a:xfrm>
        </p:spPr>
      </p:pic>
    </p:spTree>
    <p:extLst>
      <p:ext uri="{BB962C8B-B14F-4D97-AF65-F5344CB8AC3E}">
        <p14:creationId xmlns:p14="http://schemas.microsoft.com/office/powerpoint/2010/main" val="390762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E472-9890-4141-9877-2F741EB4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κρίση εκπροσώπησης στη σύγχρονη αντιπροσωπευτική δημοκρατία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B4C3-72A3-BC40-A56B-A7FD40BFDB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</a:t>
            </a:r>
            <a:r>
              <a:rPr lang="en-US" b="1" dirty="0"/>
              <a:t>Jordan</a:t>
            </a:r>
            <a:r>
              <a:rPr lang="el-GR" b="1" dirty="0"/>
              <a:t> &amp; </a:t>
            </a:r>
            <a:r>
              <a:rPr lang="en-US" b="1" dirty="0"/>
              <a:t>Weedon</a:t>
            </a:r>
            <a:r>
              <a:rPr lang="el-GR" dirty="0"/>
              <a:t> (1995)</a:t>
            </a:r>
          </a:p>
          <a:p>
            <a:pPr marL="0" indent="0">
              <a:buNone/>
            </a:pPr>
            <a:r>
              <a:rPr lang="el-GR" dirty="0"/>
              <a:t>θεωρούν ότι: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«</a:t>
            </a:r>
            <a:r>
              <a:rPr lang="el-GR" b="1" u="sng" dirty="0"/>
              <a:t>πολιτική αντιπροσώπευση μπορεί να νοηθεί </a:t>
            </a:r>
            <a:r>
              <a:rPr lang="el-GR" dirty="0"/>
              <a:t>ως ένας από τους πολλούς τρόπους για να αντιπροσωπεύει μια κοινωνία τον εαυτό της, αποφασίζοντας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«</a:t>
            </a:r>
            <a:r>
              <a:rPr lang="el-GR" b="1" dirty="0"/>
              <a:t>ποια θα είναι η κυρίαρχη κουλτούρα και ποιες οι δευτερεύουσες</a:t>
            </a:r>
            <a:r>
              <a:rPr lang="el-GR" dirty="0"/>
              <a:t>»,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«</a:t>
            </a:r>
            <a:r>
              <a:rPr lang="el-GR" b="1" dirty="0"/>
              <a:t>ποιων την ιστορία πρέπει να θυμόμαστε και ποιων πρέπει να κρύψουμε</a:t>
            </a:r>
            <a:r>
              <a:rPr lang="el-GR" dirty="0"/>
              <a:t>»,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B1FF1-3DC5-A947-BC2C-566C8DEA6C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dirty="0"/>
              <a:t>«</a:t>
            </a:r>
            <a:r>
              <a:rPr lang="el-GR" b="1" dirty="0"/>
              <a:t>ποιες εικόνες της κοινωνικής ζωής πρέπει να προβληθούν και ποιες να περιθωριοποιηθούν</a:t>
            </a:r>
            <a:r>
              <a:rPr lang="el-GR" dirty="0"/>
              <a:t>»,</a:t>
            </a:r>
          </a:p>
          <a:p>
            <a:r>
              <a:rPr lang="el-GR" dirty="0"/>
              <a:t>«</a:t>
            </a:r>
            <a:r>
              <a:rPr lang="el-GR" b="1" dirty="0"/>
              <a:t>ποιες φωνές πρέπει να ακουστούν και ποιες να σιωπήσουν</a:t>
            </a:r>
            <a:r>
              <a:rPr lang="el-GR" dirty="0"/>
              <a:t>», </a:t>
            </a:r>
          </a:p>
          <a:p>
            <a:r>
              <a:rPr lang="el-GR" dirty="0"/>
              <a:t>«</a:t>
            </a:r>
            <a:r>
              <a:rPr lang="el-GR" b="1" dirty="0"/>
              <a:t>ποιος εκπροσωπεί ποιον και σε ποια βάση</a:t>
            </a:r>
            <a:r>
              <a:rPr lang="el-GR" dirty="0"/>
              <a:t>».</a:t>
            </a:r>
          </a:p>
          <a:p>
            <a:pPr marL="0" indent="0">
              <a:buNone/>
            </a:pPr>
            <a:r>
              <a:rPr lang="el-GR" dirty="0"/>
              <a:t>  (</a:t>
            </a:r>
            <a:r>
              <a:rPr lang="el-GR" b="1" dirty="0"/>
              <a:t>Φιλίππου, Β., 2007:50).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0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D33E-7D11-2B46-B8AF-0CD44B878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3845"/>
            <a:ext cx="5181600" cy="5543118"/>
          </a:xfrm>
        </p:spPr>
        <p:txBody>
          <a:bodyPr>
            <a:normAutofit/>
          </a:bodyPr>
          <a:lstStyle/>
          <a:p>
            <a:r>
              <a:rPr lang="el-GR" sz="3200" dirty="0"/>
              <a:t>Η </a:t>
            </a:r>
            <a:r>
              <a:rPr lang="en-US" sz="3200" b="1" dirty="0"/>
              <a:t>Pitkin</a:t>
            </a:r>
            <a:r>
              <a:rPr lang="el-GR" sz="3200" dirty="0"/>
              <a:t> (1967) για την </a:t>
            </a:r>
            <a:r>
              <a:rPr lang="el-GR" sz="3200" b="1" dirty="0"/>
              <a:t>αντιπροσώπευση</a:t>
            </a:r>
            <a:r>
              <a:rPr lang="el-GR" sz="3200" dirty="0"/>
              <a:t> διακρίνει δύο υποκατηγορίες:</a:t>
            </a:r>
          </a:p>
          <a:p>
            <a:r>
              <a:rPr lang="el-GR" sz="3200" dirty="0"/>
              <a:t>την </a:t>
            </a:r>
            <a:r>
              <a:rPr lang="el-GR" sz="3200" b="1" u="sng" dirty="0"/>
              <a:t>περιγραφική</a:t>
            </a:r>
            <a:r>
              <a:rPr lang="el-GR" sz="3200" dirty="0"/>
              <a:t>, όπου: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«</a:t>
            </a:r>
            <a:r>
              <a:rPr lang="el-GR" sz="3200" b="1" dirty="0"/>
              <a:t>οι αντιπρόσωποι νοούνται ως το χαρακτηριστικό δείγμα ή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ως το ακριβές αντίγραφο του σώματος των αντιπροσωπευόμενων</a:t>
            </a:r>
            <a:r>
              <a:rPr lang="el-GR" sz="3200" dirty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τη </a:t>
            </a:r>
            <a:r>
              <a:rPr lang="el-GR" sz="3200" b="1" u="sng" dirty="0"/>
              <a:t>συμβολική</a:t>
            </a:r>
            <a:r>
              <a:rPr lang="el-GR" sz="3200" dirty="0"/>
              <a:t>, που: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E193A-53EA-A44D-92A0-3B5D4ADF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3845"/>
            <a:ext cx="5181600" cy="5543118"/>
          </a:xfrm>
        </p:spPr>
        <p:txBody>
          <a:bodyPr/>
          <a:lstStyle/>
          <a:p>
            <a:r>
              <a:rPr lang="el-GR" dirty="0"/>
              <a:t>«</a:t>
            </a:r>
            <a:r>
              <a:rPr lang="el-GR" b="1" dirty="0"/>
              <a:t>βασίζεται στη μη λογική πεποίθηση</a:t>
            </a:r>
          </a:p>
          <a:p>
            <a:r>
              <a:rPr lang="el-GR" b="1" dirty="0"/>
              <a:t> ότι οι αντιπρόσωποι νομιμοποιούνται από τους αντιπροσωπευόμενους για να υποστηρίξουν τα συμφέροντά τους </a:t>
            </a:r>
          </a:p>
          <a:p>
            <a:r>
              <a:rPr lang="el-GR" b="1" dirty="0"/>
              <a:t>λόγω ειδικών χαρακτηριστικών – συμβόλων των οποίων </a:t>
            </a:r>
          </a:p>
          <a:p>
            <a:r>
              <a:rPr lang="el-GR" b="1" dirty="0"/>
              <a:t>είναι φορείς, ακριβώς όπως μια σημαία συμβολίζει ένα έθνος</a:t>
            </a:r>
            <a:r>
              <a:rPr lang="el-GR" dirty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82BD-BC38-444F-BE78-F879B1E63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09155"/>
            <a:ext cx="5181600" cy="5667808"/>
          </a:xfrm>
        </p:spPr>
        <p:txBody>
          <a:bodyPr>
            <a:noAutofit/>
          </a:bodyPr>
          <a:lstStyle/>
          <a:p>
            <a:r>
              <a:rPr lang="el-GR" dirty="0"/>
              <a:t>Ο </a:t>
            </a:r>
            <a:r>
              <a:rPr lang="en-US" b="1" dirty="0"/>
              <a:t>Pierre Rosanvallon</a:t>
            </a:r>
            <a:r>
              <a:rPr lang="el-GR" b="1" dirty="0"/>
              <a:t> (1993)</a:t>
            </a:r>
            <a:r>
              <a:rPr lang="el-GR" dirty="0"/>
              <a:t> εκκινούμενος από τη </a:t>
            </a:r>
            <a:r>
              <a:rPr lang="el-GR" b="1" dirty="0"/>
              <a:t>Γαλλική αλλά και διεθνή εμπειρία</a:t>
            </a:r>
            <a:r>
              <a:rPr lang="el-GR" dirty="0"/>
              <a:t>, προσεγγίζοντας τις αλλαγές που επέφερε η ραγδαία εξέλιξη της επικοινωνίας </a:t>
            </a:r>
          </a:p>
          <a:p>
            <a:r>
              <a:rPr lang="el-GR" dirty="0"/>
              <a:t>και ιδιαίτερα της πολιτικής επικοινωνίας </a:t>
            </a:r>
          </a:p>
          <a:p>
            <a:r>
              <a:rPr lang="el-GR" dirty="0"/>
              <a:t>στη λειτουργία της αντιπροσωπευτικής δημοκρατίας κάνει λόγο για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μια </a:t>
            </a:r>
            <a:r>
              <a:rPr lang="el-GR" b="1" u="sng" dirty="0"/>
              <a:t>ποιοτική ρήξη</a:t>
            </a:r>
            <a:r>
              <a:rPr lang="el-GR" b="1" dirty="0"/>
              <a:t>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6323-61ED-6243-84D7-94E7DFC56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09155"/>
            <a:ext cx="5181600" cy="566780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από την αντιπροσωπευτική δημοκρατία με επίκεντρο το Κοινοβούλιο</a:t>
            </a:r>
            <a:r>
              <a:rPr lang="el-GR" dirty="0"/>
              <a:t>, </a:t>
            </a:r>
          </a:p>
          <a:p>
            <a:r>
              <a:rPr lang="el-GR" dirty="0"/>
              <a:t>τη συμμετοχική δημοκρατία και τα συνδικάτα,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</a:t>
            </a:r>
            <a:r>
              <a:rPr lang="el-GR" b="1" dirty="0"/>
              <a:t>λειτουργία της δημοκρατίας μετασχηματίζεται λειτουργικά </a:t>
            </a:r>
            <a:r>
              <a:rPr lang="el-GR" dirty="0"/>
              <a:t>και αναβιβάζεται σε ένα άλλο επίπεδο: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της δημοκρατίας της κοινής γνώμης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με τα </a:t>
            </a:r>
            <a:r>
              <a:rPr lang="el-GR" b="1" u="sng" dirty="0"/>
              <a:t>μέσα επικοινωνίας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 και τις </a:t>
            </a:r>
            <a:r>
              <a:rPr lang="el-GR" b="1" u="sng" dirty="0"/>
              <a:t>δημοσκοπήσεις</a:t>
            </a:r>
            <a:r>
              <a:rPr lang="el-GR" b="1" dirty="0"/>
              <a:t> να έχουν τον </a:t>
            </a:r>
            <a:r>
              <a:rPr lang="el-GR" sz="3500" b="1" u="sng" dirty="0"/>
              <a:t>κυρίαρχο ρόλο και λόγο</a:t>
            </a:r>
            <a:endParaRPr lang="en-US" sz="3500" u="sng" dirty="0"/>
          </a:p>
        </p:txBody>
      </p:sp>
    </p:spTree>
    <p:extLst>
      <p:ext uri="{BB962C8B-B14F-4D97-AF65-F5344CB8AC3E}">
        <p14:creationId xmlns:p14="http://schemas.microsoft.com/office/powerpoint/2010/main" val="1312134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64B5-E334-9744-B6CA-7B3EB996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13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Όπως χαρακτηριστικά τονίζει ο </a:t>
            </a:r>
            <a:br>
              <a:rPr lang="el-GR" sz="3600" dirty="0"/>
            </a:br>
            <a:r>
              <a:rPr lang="en-US" sz="3600" b="1" dirty="0"/>
              <a:t>Dominique Wolton</a:t>
            </a:r>
            <a:r>
              <a:rPr lang="el-GR" sz="3600" b="1" dirty="0"/>
              <a:t> (2006:204-205) περνάμε: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B7F2-9097-374F-9232-D4CBD358F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209"/>
            <a:ext cx="5181600" cy="481575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b="1" dirty="0"/>
              <a:t>από τη συλλογική επιλογή που επικεντρώνεται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στην ιδεολογία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στην ατομική επιλογή που επικεντρώνεται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στην πληροφορία</a:t>
            </a:r>
            <a:r>
              <a:rPr lang="el-GR" dirty="0"/>
              <a:t>, η οποία </a:t>
            </a:r>
            <a:r>
              <a:rPr lang="el-GR" b="1" dirty="0"/>
              <a:t>διαμεσολαβείται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από τις τεχνικές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τα </a:t>
            </a:r>
            <a:r>
              <a:rPr lang="el-GR" b="1" dirty="0"/>
              <a:t>μέσα της επικοινωνίας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315E7-0B28-1647-923E-62A712EF0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209"/>
            <a:ext cx="5181600" cy="4815754"/>
          </a:xfrm>
        </p:spPr>
        <p:txBody>
          <a:bodyPr/>
          <a:lstStyle/>
          <a:p>
            <a:r>
              <a:rPr lang="el-GR" dirty="0"/>
              <a:t>«</a:t>
            </a:r>
            <a:r>
              <a:rPr lang="el-GR" b="1" i="1" dirty="0"/>
              <a:t>Μετά τα μαζικά κόμματα και τα μεγάλα οράματα έχουμε την ορθολογική δημοκρατία, όπου η νοημοσύνη του κοινού υποχρεώνει τους πολιτικούς να εκφέρουν έναν άλλο λόγο και να ενεργούν μια άλλη πρακτική. Ανακαλύπτουμε την αξία του ατόμου, τη νοημοσύνη του κοινού, το ρόλο της επικοινωνίας</a:t>
            </a:r>
            <a:r>
              <a:rPr lang="el-GR" dirty="0"/>
              <a:t>» (</a:t>
            </a:r>
            <a:r>
              <a:rPr lang="en-US" b="1" dirty="0"/>
              <a:t>Wolton</a:t>
            </a:r>
            <a:r>
              <a:rPr lang="el-GR" b="1" dirty="0"/>
              <a:t>, 2006:204-205).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3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9A4C-F4E3-1442-AE61-5A8EA61B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Εκλογικό Κοινό, </a:t>
            </a:r>
            <a:r>
              <a:rPr lang="en-US" b="1" dirty="0"/>
              <a:t>Media</a:t>
            </a:r>
            <a:r>
              <a:rPr lang="el-GR" b="1" dirty="0"/>
              <a:t>, και Δημοκρατία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C87-D5C3-8345-A6D7-D38D364FD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0427"/>
            <a:ext cx="5181600" cy="4836536"/>
          </a:xfrm>
        </p:spPr>
        <p:txBody>
          <a:bodyPr>
            <a:noAutofit/>
          </a:bodyPr>
          <a:lstStyle/>
          <a:p>
            <a:r>
              <a:rPr lang="el-GR" sz="3200" dirty="0"/>
              <a:t>Για τον </a:t>
            </a:r>
            <a:r>
              <a:rPr lang="en-US" sz="3200" dirty="0"/>
              <a:t>Bourdieu</a:t>
            </a:r>
            <a:r>
              <a:rPr lang="el-GR" sz="3200" dirty="0"/>
              <a:t> </a:t>
            </a:r>
            <a:r>
              <a:rPr lang="en-US" sz="3200" dirty="0"/>
              <a:t>(1981</a:t>
            </a:r>
            <a:r>
              <a:rPr lang="el-GR" sz="3200" dirty="0"/>
              <a:t>:3-24</a:t>
            </a:r>
            <a:r>
              <a:rPr lang="en-US" sz="3200" dirty="0"/>
              <a:t>) </a:t>
            </a:r>
            <a:endParaRPr lang="el-GR" sz="3200" dirty="0"/>
          </a:p>
          <a:p>
            <a:r>
              <a:rPr lang="el-GR" sz="4000" b="1" dirty="0"/>
              <a:t>Η εικόνα των σχέσεων </a:t>
            </a:r>
          </a:p>
          <a:p>
            <a:r>
              <a:rPr lang="el-GR" sz="4000" b="1" dirty="0"/>
              <a:t>των πολιτών προς την πολιτική </a:t>
            </a:r>
          </a:p>
          <a:p>
            <a:r>
              <a:rPr lang="el-GR" sz="4000" b="1" dirty="0"/>
              <a:t>αποτελεί μια κοινοτοπική κατασκευή.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03750-3966-0241-80EA-11FC04AD2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0427"/>
            <a:ext cx="5181600" cy="483653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Στο πλαίσιο αυτό: </a:t>
            </a:r>
          </a:p>
          <a:p>
            <a:r>
              <a:rPr lang="el-GR" dirty="0"/>
              <a:t>οι </a:t>
            </a:r>
            <a:r>
              <a:rPr lang="el-GR" b="1" dirty="0"/>
              <a:t>πρακτικές έννοιες της πολιτικής κρίσης</a:t>
            </a:r>
            <a:r>
              <a:rPr lang="el-GR" dirty="0"/>
              <a:t>, </a:t>
            </a:r>
          </a:p>
          <a:p>
            <a:r>
              <a:rPr lang="el-GR" b="1" dirty="0"/>
              <a:t>της αναποτελεσματικότητας των πολιτικών</a:t>
            </a:r>
            <a:r>
              <a:rPr lang="el-GR" dirty="0"/>
              <a:t>, </a:t>
            </a:r>
          </a:p>
          <a:p>
            <a:r>
              <a:rPr lang="el-GR" dirty="0"/>
              <a:t>της </a:t>
            </a:r>
            <a:r>
              <a:rPr lang="el-GR" b="1" dirty="0"/>
              <a:t>απογοήτευσης</a:t>
            </a:r>
            <a:r>
              <a:rPr lang="el-GR" dirty="0"/>
              <a:t>, </a:t>
            </a:r>
          </a:p>
          <a:p>
            <a:r>
              <a:rPr lang="el-GR" dirty="0"/>
              <a:t>της </a:t>
            </a:r>
            <a:r>
              <a:rPr lang="el-GR" b="1" dirty="0"/>
              <a:t>πολιτικής δυσαρέσκειας, της </a:t>
            </a:r>
            <a:r>
              <a:rPr lang="en-US" b="1" dirty="0"/>
              <a:t>media</a:t>
            </a:r>
            <a:r>
              <a:rPr lang="el-GR" b="1" dirty="0"/>
              <a:t>-κής δυσανεξίας </a:t>
            </a:r>
          </a:p>
          <a:p>
            <a:r>
              <a:rPr lang="el-GR" dirty="0"/>
              <a:t>και της καλλιέργειας μιας «</a:t>
            </a:r>
            <a:r>
              <a:rPr lang="el-GR" b="1" dirty="0"/>
              <a:t>κυνικής στάσης, αλλά και αποστροφής προς την πολιτική, </a:t>
            </a:r>
          </a:p>
          <a:p>
            <a:r>
              <a:rPr lang="el-GR" b="1" dirty="0"/>
              <a:t>συγκροτούν ένα αρνητικό είδωλο</a:t>
            </a:r>
            <a:r>
              <a:rPr lang="el-GR" dirty="0"/>
              <a:t>»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58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56EB-C8E8-0149-A710-D95FE5113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67591"/>
            <a:ext cx="5181600" cy="57093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3000" b="1" dirty="0"/>
              <a:t>μια αρνητική εικόνα και</a:t>
            </a:r>
          </a:p>
          <a:p>
            <a:pPr>
              <a:buFont typeface="Wingdings" pitchFamily="2" charset="2"/>
              <a:buChar char="Ø"/>
            </a:pPr>
            <a:r>
              <a:rPr lang="el-GR" sz="3000" b="1" dirty="0"/>
              <a:t>δημόσια αποστροφή </a:t>
            </a:r>
          </a:p>
          <a:p>
            <a:pPr>
              <a:buFont typeface="Wingdings" pitchFamily="2" charset="2"/>
              <a:buChar char="Ø"/>
            </a:pPr>
            <a:r>
              <a:rPr lang="el-GR" sz="3000" b="1" dirty="0"/>
              <a:t>για την ίδια </a:t>
            </a:r>
          </a:p>
          <a:p>
            <a:pPr>
              <a:buFont typeface="Wingdings" pitchFamily="2" charset="2"/>
              <a:buChar char="Ø"/>
            </a:pPr>
            <a:r>
              <a:rPr lang="el-GR" sz="3000" b="1" dirty="0"/>
              <a:t>τη λειτουργία της δημοκρατίας</a:t>
            </a:r>
            <a:r>
              <a:rPr lang="el-GR" sz="3000" dirty="0"/>
              <a:t>.</a:t>
            </a:r>
            <a:endParaRPr lang="en-US" sz="3000" dirty="0"/>
          </a:p>
          <a:p>
            <a:pPr>
              <a:buFont typeface="Wingdings" pitchFamily="2" charset="2"/>
              <a:buChar char="ü"/>
            </a:pPr>
            <a:r>
              <a:rPr lang="el-GR" sz="3000" dirty="0"/>
              <a:t>Αυτήν την εικόνα </a:t>
            </a:r>
          </a:p>
          <a:p>
            <a:pPr>
              <a:buFont typeface="Wingdings" pitchFamily="2" charset="2"/>
              <a:buChar char="ü"/>
            </a:pPr>
            <a:r>
              <a:rPr lang="el-GR" sz="3000" dirty="0"/>
              <a:t>τα </a:t>
            </a:r>
            <a:r>
              <a:rPr lang="en-US" sz="3000" b="1" dirty="0"/>
              <a:t>media</a:t>
            </a:r>
            <a:r>
              <a:rPr lang="el-GR" sz="3000" b="1" dirty="0"/>
              <a:t> </a:t>
            </a:r>
            <a:r>
              <a:rPr lang="el-GR" sz="3000" dirty="0"/>
              <a:t>με τους </a:t>
            </a:r>
            <a:r>
              <a:rPr lang="el-GR" sz="3000" b="1" dirty="0"/>
              <a:t>μηχανισμούς και τις διαδικασίες της πειθούς</a:t>
            </a:r>
            <a:r>
              <a:rPr lang="en-US" sz="3000" b="1" dirty="0"/>
              <a:t> </a:t>
            </a:r>
            <a:r>
              <a:rPr lang="el-GR" sz="3000" dirty="0"/>
              <a:t>(</a:t>
            </a:r>
            <a:r>
              <a:rPr lang="en-US" sz="3000" b="1" dirty="0"/>
              <a:t>Zaller, J. R.</a:t>
            </a:r>
            <a:r>
              <a:rPr lang="el-GR" sz="3000" b="1" dirty="0"/>
              <a:t>,</a:t>
            </a:r>
            <a:r>
              <a:rPr lang="en-US" sz="3000" b="1" dirty="0"/>
              <a:t>1998</a:t>
            </a:r>
            <a:r>
              <a:rPr lang="el-GR" sz="3000" b="1" dirty="0"/>
              <a:t>:311-336</a:t>
            </a:r>
            <a:r>
              <a:rPr lang="en-US" sz="3000" dirty="0"/>
              <a:t>)</a:t>
            </a:r>
            <a:endParaRPr lang="el-GR" sz="3000" dirty="0"/>
          </a:p>
          <a:p>
            <a:pPr>
              <a:buFont typeface="Wingdings" pitchFamily="2" charset="2"/>
              <a:buChar char="ü"/>
            </a:pPr>
            <a:r>
              <a:rPr lang="el-GR" sz="3000" dirty="0"/>
              <a:t>τους </a:t>
            </a:r>
            <a:r>
              <a:rPr lang="el-GR" sz="3000" b="1" dirty="0"/>
              <a:t>μηχανισμούς κατασκευής και αναπαραγωγής των πολιτικών ταυτοτήτων</a:t>
            </a:r>
            <a:r>
              <a:rPr lang="en-US" sz="3000" b="1" dirty="0"/>
              <a:t> </a:t>
            </a:r>
            <a:endParaRPr lang="el-GR" sz="3000" b="1" dirty="0"/>
          </a:p>
          <a:p>
            <a:pPr>
              <a:buFont typeface="Wingdings" pitchFamily="2" charset="2"/>
              <a:buChar char="ü"/>
            </a:pPr>
            <a:r>
              <a:rPr lang="el-GR" sz="3000" dirty="0"/>
              <a:t>και με την καλλιέργεια της </a:t>
            </a:r>
            <a:r>
              <a:rPr lang="el-GR" sz="3000" b="1" dirty="0"/>
              <a:t>πολιτικής συναίνεσης</a:t>
            </a:r>
            <a:r>
              <a:rPr lang="en-US" sz="3000" b="1" dirty="0"/>
              <a:t> </a:t>
            </a:r>
            <a:r>
              <a:rPr lang="el-GR" sz="3000" dirty="0"/>
              <a:t>(</a:t>
            </a:r>
            <a:r>
              <a:rPr lang="en-US" sz="3000" b="1" dirty="0"/>
              <a:t>Hall. S.</a:t>
            </a:r>
            <a:r>
              <a:rPr lang="el-GR" sz="3000" b="1" dirty="0"/>
              <a:t>, </a:t>
            </a:r>
            <a:r>
              <a:rPr lang="en-US" sz="3000" b="1" dirty="0"/>
              <a:t>1989</a:t>
            </a:r>
            <a:r>
              <a:rPr lang="el-GR" sz="3000" b="1" dirty="0"/>
              <a:t>:139-144</a:t>
            </a:r>
            <a:r>
              <a:rPr lang="en-US" sz="3000" dirty="0"/>
              <a:t>)</a:t>
            </a:r>
            <a:r>
              <a:rPr lang="el-GR" sz="3000" dirty="0"/>
              <a:t>.</a:t>
            </a:r>
          </a:p>
          <a:p>
            <a:pPr>
              <a:buFont typeface="Wingdings" pitchFamily="2" charset="2"/>
              <a:buChar char="ü"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7317F-85D3-8242-A0EE-76235FCE1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7591"/>
            <a:ext cx="5181600" cy="57093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/>
              <a:t>έρχονται να της προσδώσουν ιδιαίτερα ταυτολογικά,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αλλά και ιδεολογικά χαρακτηριστικά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νομιμοποιώντας μια στάση και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μια αντίληψη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που συμπυκνώνεται στην πολιτική πρακτική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της αποστροφής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προς τις πολιτικές και εκλογικές διαδικασίες. </a:t>
            </a:r>
          </a:p>
          <a:p>
            <a:pPr>
              <a:buFont typeface="Wingdings" pitchFamily="2" charset="2"/>
              <a:buChar char="ü"/>
            </a:pPr>
            <a:r>
              <a:rPr lang="el-GR" b="1" dirty="0"/>
              <a:t>Για τους πολίτες η πολιτική συνεπάγεται την κοινωνική και πραγματική αποξένωση των εκπροσώπων τους  από τα καθημερινά προβλήματα των πολιτών.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048B-1586-EF44-B665-3EA62F7C6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7982"/>
            <a:ext cx="5181600" cy="5698981"/>
          </a:xfrm>
        </p:spPr>
        <p:txBody>
          <a:bodyPr>
            <a:normAutofit/>
          </a:bodyPr>
          <a:lstStyle/>
          <a:p>
            <a:r>
              <a:rPr lang="el-GR" dirty="0"/>
              <a:t>Έτσι μέσα σε αυτό το </a:t>
            </a:r>
            <a:r>
              <a:rPr lang="el-GR" b="1" dirty="0"/>
              <a:t>λειτουργικό πλαίσιο </a:t>
            </a:r>
            <a:r>
              <a:rPr lang="el-GR" dirty="0"/>
              <a:t>που διαμορφώνεται,</a:t>
            </a:r>
          </a:p>
          <a:p>
            <a:r>
              <a:rPr lang="el-GR" dirty="0"/>
              <a:t>αναπτύσσεται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μια πολιτική κουλτούρα που</a:t>
            </a:r>
            <a:r>
              <a:rPr lang="en-US" b="1" dirty="0"/>
              <a:t> </a:t>
            </a:r>
            <a:r>
              <a:rPr lang="el-GR" dirty="0"/>
              <a:t>παρουσιάζει</a:t>
            </a:r>
            <a:r>
              <a:rPr lang="en-US" dirty="0"/>
              <a:t> </a:t>
            </a:r>
            <a:r>
              <a:rPr lang="el-GR" dirty="0"/>
              <a:t>μια κοινή συνισταμένη: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τη ραγδαία αύξηση της αποχής από τις εκλογικές διαδικασίες στην Ευρωπαϊκή Ένωση,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αλλά και στον Αγγλοσαξονικό κόσμο (ΗΠΑ, Βρετανία)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B3F39-2D98-E34A-9CC1-48AE9ADA1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7982"/>
            <a:ext cx="5181600" cy="5698981"/>
          </a:xfrm>
        </p:spPr>
        <p:txBody>
          <a:bodyPr>
            <a:normAutofit/>
          </a:bodyPr>
          <a:lstStyle/>
          <a:p>
            <a:r>
              <a:rPr lang="el-GR" dirty="0"/>
              <a:t>στη «στροφή» της χιλιετίας: δηλαδή: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από το </a:t>
            </a:r>
            <a:r>
              <a:rPr lang="el-GR" sz="3600" b="1" dirty="0"/>
              <a:t>2000 έως σήμερα</a:t>
            </a:r>
            <a:r>
              <a:rPr lang="el-GR" sz="36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όπου ουσιαστικά διαπιστώνεται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η </a:t>
            </a:r>
            <a:r>
              <a:rPr lang="el-GR" sz="3600" b="1" u="sng" dirty="0"/>
              <a:t>μεγάλη ανάπτυξη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u="sng" dirty="0"/>
              <a:t>των μέσων και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u="sng" dirty="0"/>
              <a:t>δικτύων της επικοινωνίας</a:t>
            </a:r>
            <a:r>
              <a:rPr lang="el-GR" sz="3600" b="1" dirty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357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B009-F869-5046-B268-31CA0EE5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 πολιτικός αντίλαλος των ειδήσεων (</a:t>
            </a:r>
            <a:r>
              <a:rPr lang="en-US" b="1" dirty="0"/>
              <a:t>echo chamber</a:t>
            </a:r>
            <a:r>
              <a:rPr lang="el-GR" b="1" dirty="0"/>
              <a:t>)</a:t>
            </a:r>
            <a:r>
              <a:rPr lang="el-GR"/>
              <a:t>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6EAF-CEDA-2342-8B93-09E1F79AF9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Είναι το φαινόμενο που: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αφορά </a:t>
            </a:r>
            <a:r>
              <a:rPr lang="el-GR" b="1" dirty="0"/>
              <a:t>στον τρόπο </a:t>
            </a:r>
            <a:r>
              <a:rPr lang="el-GR" dirty="0"/>
              <a:t>με τον οποίο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ενισχύονται </a:t>
            </a:r>
            <a:r>
              <a:rPr lang="el-GR" sz="3600" b="1" u="sng" dirty="0"/>
              <a:t>τάσεις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sz="3600" b="1" u="sng" dirty="0"/>
              <a:t>πεποιθήσεις</a:t>
            </a:r>
            <a:r>
              <a:rPr lang="el-GR" sz="3600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αποτέλεσμα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της </a:t>
            </a:r>
            <a:r>
              <a:rPr lang="el-GR" sz="3200" b="1" u="sng" dirty="0"/>
              <a:t>επαναληπτικότητάς τους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μέσα σε </a:t>
            </a:r>
            <a:r>
              <a:rPr lang="el-GR" b="1" dirty="0"/>
              <a:t>συγκεκριμένα επικοινωνιακά πλαίσια</a:t>
            </a:r>
            <a:r>
              <a:rPr lang="en-US" b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B7AD4-A0F9-2649-8D72-6CE2A332D5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Ειδικότερα πρόκειται για το φαινόμενο του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αντίλαλου των ειδήσεων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στο </a:t>
            </a:r>
            <a:r>
              <a:rPr lang="el-GR" b="1" dirty="0"/>
              <a:t>διαδίκτυο</a:t>
            </a:r>
            <a:r>
              <a:rPr lang="el-GR" dirty="0"/>
              <a:t> και ειδικά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στα </a:t>
            </a:r>
            <a:r>
              <a:rPr lang="el-GR" b="1" dirty="0"/>
              <a:t>νέα μέσα επικοινωνίας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όπως τα </a:t>
            </a:r>
            <a:r>
              <a:rPr lang="el-GR" b="1" dirty="0"/>
              <a:t>μέσα κοινωνικής δικτύωσης </a:t>
            </a:r>
            <a:r>
              <a:rPr lang="el-GR" dirty="0"/>
              <a:t>(</a:t>
            </a:r>
            <a:r>
              <a:rPr lang="en-US" b="1" dirty="0"/>
              <a:t>social media</a:t>
            </a:r>
            <a:r>
              <a:rPr lang="el-GR" dirty="0"/>
              <a:t>), γνωστό και ως φαινόμενο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«</a:t>
            </a:r>
            <a:r>
              <a:rPr lang="en-US" sz="3600" b="1" dirty="0"/>
              <a:t>echo chamber</a:t>
            </a:r>
            <a:r>
              <a:rPr lang="el-GR" sz="3600" b="1" dirty="0"/>
              <a:t>»</a:t>
            </a:r>
            <a:r>
              <a:rPr lang="el-G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2425-A620-6544-9E52-92E42ACE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Χαρακτηριστικά είναι τα αποτελέσματα της περιγραφόμενης κατάστασης όπως αποτυπώθηκε σε σχετική έρευνα που πραγματοποιήθηκε και εξέτασε τις συγκεκριμένες παραμέτρους (Σταυρόπουλος, 2017:7-37).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C7CF-7EC7-7847-B8E0-555B3209E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973" y="1589810"/>
            <a:ext cx="5302827" cy="4587154"/>
          </a:xfrm>
        </p:spPr>
        <p:txBody>
          <a:bodyPr/>
          <a:lstStyle/>
          <a:p>
            <a:pPr marL="0" indent="0" algn="ctr">
              <a:buNone/>
            </a:pPr>
            <a:r>
              <a:rPr lang="el-GR" sz="1400" b="1" dirty="0"/>
              <a:t>Γράφημα 1: Διαχρονική εξέλιξη αποχής στις Ευρωεκλογές στην Ελλάδα: 1981-2014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D5497-A993-E947-8C18-71CBEEC58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9810"/>
            <a:ext cx="5181600" cy="4587153"/>
          </a:xfrm>
        </p:spPr>
        <p:txBody>
          <a:bodyPr/>
          <a:lstStyle/>
          <a:p>
            <a:pPr marL="0" indent="0" algn="ctr">
              <a:buNone/>
            </a:pPr>
            <a:r>
              <a:rPr lang="el-GR" sz="1400" b="1" dirty="0"/>
              <a:t>Γράφημα 2: Διαχρονική εξέλιξη αποχής στις Αμερικανικές Προεδρικές Εκλογές 1964-2012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fficeArt object">
            <a:extLst>
              <a:ext uri="{FF2B5EF4-FFF2-40B4-BE49-F238E27FC236}">
                <a16:creationId xmlns:a16="http://schemas.microsoft.com/office/drawing/2014/main" id="{B94292D1-0371-C640-919E-56C0735DF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131788"/>
              </p:ext>
            </p:extLst>
          </p:nvPr>
        </p:nvGraphicFramePr>
        <p:xfrm>
          <a:off x="838200" y="2088573"/>
          <a:ext cx="4963160" cy="408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0F6D38F9-0C8E-C04F-9C32-4E83A1B03B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90615" y="2190115"/>
            <a:ext cx="5163185" cy="39868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87050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C6BF-F727-BC41-BE9B-E6F7B2D1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084" y="467592"/>
            <a:ext cx="5642380" cy="5709372"/>
          </a:xfrm>
        </p:spPr>
        <p:txBody>
          <a:bodyPr/>
          <a:lstStyle/>
          <a:p>
            <a:pPr marL="0" indent="0" algn="ctr">
              <a:buNone/>
            </a:pPr>
            <a:r>
              <a:rPr lang="el-GR" sz="1600" b="1" dirty="0"/>
              <a:t>Γράφημα 3:Διαχρονική εξέλιξη αποχής στις Βουλευτικές Εκλογές στο Η.Β. 1945-2015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1CDAA-823F-D441-82F4-7FDA2C2C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7591"/>
            <a:ext cx="5181600" cy="5709372"/>
          </a:xfrm>
        </p:spPr>
        <p:txBody>
          <a:bodyPr/>
          <a:lstStyle/>
          <a:p>
            <a:pPr marL="0" indent="0" algn="ctr">
              <a:buNone/>
            </a:pPr>
            <a:r>
              <a:rPr lang="el-GR" sz="1600" b="1" dirty="0"/>
              <a:t>Γράφημα 4:Διαχρονική εξέλιξη αποχής στη Γαλλία 1945-2012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fficeArt object">
            <a:extLst>
              <a:ext uri="{FF2B5EF4-FFF2-40B4-BE49-F238E27FC236}">
                <a16:creationId xmlns:a16="http://schemas.microsoft.com/office/drawing/2014/main" id="{30316D32-A826-E34E-AF7C-BC00DCE98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422769"/>
              </p:ext>
            </p:extLst>
          </p:nvPr>
        </p:nvGraphicFramePr>
        <p:xfrm>
          <a:off x="529820" y="955964"/>
          <a:ext cx="5569644" cy="522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fficeArt object">
            <a:extLst>
              <a:ext uri="{FF2B5EF4-FFF2-40B4-BE49-F238E27FC236}">
                <a16:creationId xmlns:a16="http://schemas.microsoft.com/office/drawing/2014/main" id="{417EACAA-3FD4-084D-B1DF-DBEBDC524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220740"/>
              </p:ext>
            </p:extLst>
          </p:nvPr>
        </p:nvGraphicFramePr>
        <p:xfrm>
          <a:off x="6251864" y="955964"/>
          <a:ext cx="4922520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3750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F6EB-474C-F447-A73A-7FA71297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Γράφημα 5: Διαχρονική εξέλιξη αποχής στις Ευρωεκλογές στη Γαλλία 1979-2014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fficeArt object">
            <a:extLst>
              <a:ext uri="{FF2B5EF4-FFF2-40B4-BE49-F238E27FC236}">
                <a16:creationId xmlns:a16="http://schemas.microsoft.com/office/drawing/2014/main" id="{9A89E9B8-14A7-B84B-8340-33E04211438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109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4F3D-7065-2A41-8DBB-284EC44A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Πολιτικός κυνισμός και δημοκρατία.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AA86-4EC0-294D-94CA-9F567DB97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2218"/>
            <a:ext cx="5181600" cy="505474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Ιδιαίτερα ανησυχητικά είναι τα αποτελέσματα των ερευνών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για το εάν οι </a:t>
            </a:r>
            <a:r>
              <a:rPr lang="el-GR" b="1" dirty="0"/>
              <a:t>πολίτες εμπιστεύονται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 </a:t>
            </a:r>
            <a:r>
              <a:rPr lang="el-GR" b="1" dirty="0"/>
              <a:t>δημοκρατία</a:t>
            </a:r>
            <a:r>
              <a:rPr lang="el-GR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τους </a:t>
            </a:r>
            <a:r>
              <a:rPr lang="el-GR" b="1" dirty="0"/>
              <a:t>πολιτικούς θεσμούς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γενικότερα ποια </a:t>
            </a:r>
            <a:r>
              <a:rPr lang="el-GR" b="1" dirty="0"/>
              <a:t>είναι  στάση </a:t>
            </a:r>
            <a:r>
              <a:rPr lang="el-GR" dirty="0"/>
              <a:t>τους</a:t>
            </a:r>
            <a:endParaRPr lang="el-GR" b="1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απέναντι στις πολιτικές ελίτ.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11F692-1A55-6643-8742-6DDB196AFB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4336"/>
            <a:ext cx="5181600" cy="4042063"/>
          </a:xfrm>
        </p:spPr>
      </p:pic>
    </p:spTree>
    <p:extLst>
      <p:ext uri="{BB962C8B-B14F-4D97-AF65-F5344CB8AC3E}">
        <p14:creationId xmlns:p14="http://schemas.microsoft.com/office/powerpoint/2010/main" val="333483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2CF61-8345-8140-81AF-0B9FDAE56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09155"/>
            <a:ext cx="5181600" cy="566780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έρευνα της </a:t>
            </a:r>
            <a:r>
              <a:rPr lang="el-GR" b="1" dirty="0"/>
              <a:t>Μονάδας Ερευνών Κοινής Γνώμης του Πανεπιστημίου Μακεδονίας</a:t>
            </a:r>
            <a:r>
              <a:rPr lang="el-GR" dirty="0"/>
              <a:t>, υπό τον </a:t>
            </a:r>
            <a:r>
              <a:rPr lang="el-GR" b="1" dirty="0"/>
              <a:t>Νίκο Μαρατζίδη </a:t>
            </a:r>
            <a:r>
              <a:rPr lang="el-GR" dirty="0"/>
              <a:t>για λογαριασμό </a:t>
            </a:r>
          </a:p>
          <a:p>
            <a:r>
              <a:rPr lang="el-GR" dirty="0"/>
              <a:t>του </a:t>
            </a:r>
            <a:r>
              <a:rPr lang="en-US" b="1" dirty="0"/>
              <a:t>Dukakis Center for Public and Humanitarian Services</a:t>
            </a:r>
            <a:r>
              <a:rPr lang="el-GR" b="1" dirty="0"/>
              <a:t> (2016)</a:t>
            </a:r>
            <a:r>
              <a:rPr lang="en-US" b="1" dirty="0"/>
              <a:t> </a:t>
            </a:r>
            <a:endParaRPr lang="el-GR" b="1" dirty="0"/>
          </a:p>
          <a:p>
            <a:r>
              <a:rPr lang="el-GR" dirty="0"/>
              <a:t>υπήρξε, </a:t>
            </a:r>
          </a:p>
          <a:p>
            <a:r>
              <a:rPr lang="el-GR" b="1" dirty="0"/>
              <a:t>Εξαιρετικά αποκαλυπτική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</a:t>
            </a:r>
            <a:r>
              <a:rPr lang="el-GR" b="1" dirty="0"/>
              <a:t>καχυποψία έναντι των δημοκρατικών θεσμών και των φορέων αποτελεί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το κυρίαρχο χαρακτηριστικό.</a:t>
            </a: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98A91-A2A7-1A47-8AB8-3FD24C69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09155"/>
            <a:ext cx="5181600" cy="5667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Τα </a:t>
            </a:r>
            <a:r>
              <a:rPr lang="el-GR" b="1" u="sng" dirty="0"/>
              <a:t>ευρήματα: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ένας στους δύο ερωτώμενους (47%) θεωρεί πως τον εκφράζει η φράση «</a:t>
            </a:r>
            <a:r>
              <a:rPr lang="el-GR" b="1" dirty="0"/>
              <a:t>έχουμε δημοκρατία μόνο στο όνομα και όχι στην ουσία</a:t>
            </a:r>
            <a:r>
              <a:rPr lang="el-GR" dirty="0"/>
              <a:t>».</a:t>
            </a:r>
          </a:p>
          <a:p>
            <a:pPr marL="0" indent="0">
              <a:buNone/>
            </a:pPr>
            <a:r>
              <a:rPr lang="el-GR" dirty="0"/>
              <a:t> πιο ανησυχητικό ακόμη,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ένας στους πέντε (18%) θα προτιμούσε λιγότερο δημοκρατία </a:t>
            </a:r>
            <a:r>
              <a:rPr lang="el-GR" dirty="0"/>
              <a:t>και </a:t>
            </a:r>
            <a:r>
              <a:rPr lang="el-GR" b="1" dirty="0"/>
              <a:t>περισσότερο ευημερία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ποσοστό που μεγαλώνει αρκετά μεταξύ των ανθρώπων με χαμηλή μόρφωση.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1145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29E67C-E808-604A-91E7-8EF81332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Γράφημα 6: Πολιτικός κυνισμός και δημοκρατία</a:t>
            </a:r>
            <a:endParaRPr lang="en-US" dirty="0"/>
          </a:p>
        </p:txBody>
      </p:sp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4980EBD4-7FAF-4B41-9D6F-ECE9FACD06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10591800" cy="4351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000324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DDF4-670E-9B44-B579-4A3856644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75409"/>
            <a:ext cx="5181600" cy="550155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Δυστυχώς μόνο </a:t>
            </a:r>
            <a:r>
              <a:rPr lang="el-GR" b="1" u="sng" dirty="0"/>
              <a:t>ένας στους τρεις Έλληνες (32%)</a:t>
            </a:r>
            <a:r>
              <a:rPr lang="el-GR" dirty="0"/>
              <a:t> απαντά ότι τον εκφράζει η θέση </a:t>
            </a:r>
            <a:r>
              <a:rPr lang="el-GR" b="1" dirty="0"/>
              <a:t>πως η δημοκρατία είναι το καλύτερο πολίτευμα παρά τα προβλήματά της</a:t>
            </a:r>
            <a:r>
              <a:rPr lang="el-GR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45% των ερωτώμενων θεωρεί πως η συμμετοχή στις εκλογές είναι χωρίς σημασία γιατί τελικά γίνεται ό,τι θέλουν οι ξένοι(!).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4782B-2957-FE47-9224-F43F110D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75409"/>
            <a:ext cx="5181600" cy="550155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Αντίθετα, </a:t>
            </a:r>
            <a:r>
              <a:rPr lang="el-GR" b="1" dirty="0"/>
              <a:t>το 44% των ερωτώμενων </a:t>
            </a:r>
            <a:r>
              <a:rPr lang="el-GR" dirty="0"/>
              <a:t>απάντησε πως οι </a:t>
            </a:r>
            <a:r>
              <a:rPr lang="el-GR" b="1" dirty="0"/>
              <a:t>εκλογές είναι πολύ σημαντικές γιατί καθορίζουν το μέλλον της χώρας</a:t>
            </a:r>
            <a:r>
              <a:rPr lang="el-GR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πλέον ανησυχητικό, σύμφωνα με την ίδια έρευνα, </a:t>
            </a:r>
            <a:r>
              <a:rPr lang="el-GR" b="1" dirty="0"/>
              <a:t>είναι πως η κρίση εμπιστοσύνης προς τη δημοκρατία είναι εντονότερη στους νέους ανθρώπους.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301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B7211-8BFD-7043-8093-E33AB0FCC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10491"/>
            <a:ext cx="5181600" cy="5366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Περισσότεροι από έξι στους δέκα νέους πιστεύουν πως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έχουμε δημοκρατία κατ’ όνομα</a:t>
            </a:r>
            <a:r>
              <a:rPr lang="el-G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Η ίδια ηλικιακή ομάδα θεωρεί κατά πλειοψηφία (50%) ότι η συμμετοχή στις εκλογές είναι χωρίς σημασία.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Τα έντονα αρνητικά αισθήματα δείχνουν να χαρακτηρίζουν τη σχέση ανάμεσα στους πολίτες και στην πολιτική ελίτ</a:t>
            </a:r>
            <a:r>
              <a:rPr lang="el-G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51% των πολιτών δηλώνει πως αισθάνεται οργή ή αηδία για τους βουλευτές και μόλις 11% σεβασμό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CD9D2-3EF6-A648-BC94-ACF09874E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10491"/>
            <a:ext cx="5181600" cy="5366472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Η απαξίωση αυτή αγγίζει και τον πρωθυπουργικό θεσμό</a:t>
            </a:r>
            <a:r>
              <a:rPr lang="el-GR" dirty="0"/>
              <a:t>, καθώς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μόλις </a:t>
            </a:r>
            <a:r>
              <a:rPr lang="el-GR" b="1" dirty="0"/>
              <a:t>ένας στους τέσσερις δηλώνει πως αισθάνεται σεβασμό για αυτόν</a:t>
            </a:r>
            <a:r>
              <a:rPr lang="el-G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Αντίθετα, </a:t>
            </a:r>
            <a:r>
              <a:rPr lang="el-GR" b="1" dirty="0"/>
              <a:t>η πλειοψηφία δηλώνει πως αισθάνεται σεβασμό για τους αστυνομικούς (52%)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τους </a:t>
            </a:r>
            <a:r>
              <a:rPr lang="el-GR" b="1" dirty="0"/>
              <a:t>δικαστές (44%).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Οι δύο αυτές επαγγελματικές κατηγορίες μάλιστα συγκεντρώνουν μικρά ποσοστά αρνητικών αισθημάτων: μόλις 14% οι αστυνομικοί και 27% οι δικαστές.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03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E31C-75DB-274C-AF2D-0B55D10B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588814-E3ED-334A-AEFA-AE2CBA7A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20882"/>
            <a:ext cx="5181600" cy="548640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Το κλίμα έντονης αμφισβήτησης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τόσο απέναντι στους δημοκρατικούς θεσμούς,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όσο και στη λειτουργία των Μέσων Επικοινωνίας</a:t>
            </a:r>
          </a:p>
          <a:p>
            <a:r>
              <a:rPr lang="el-GR" dirty="0"/>
              <a:t>έρχεται να ενισχύσει </a:t>
            </a:r>
          </a:p>
          <a:p>
            <a:r>
              <a:rPr lang="el-GR" dirty="0"/>
              <a:t>η έρευνα του Ι</a:t>
            </a:r>
            <a:r>
              <a:rPr lang="el-GR" b="1" dirty="0"/>
              <a:t>νστιτούτου </a:t>
            </a:r>
            <a:r>
              <a:rPr lang="en-US" b="1" dirty="0"/>
              <a:t>Reuters </a:t>
            </a:r>
            <a:r>
              <a:rPr lang="el-GR" b="1" dirty="0"/>
              <a:t>και </a:t>
            </a:r>
          </a:p>
          <a:p>
            <a:r>
              <a:rPr lang="el-GR" b="1" dirty="0"/>
              <a:t>του Πανεπιστημίου της Οξφόρδης (2022)</a:t>
            </a:r>
            <a:r>
              <a:rPr lang="el-GR" dirty="0"/>
              <a:t>, </a:t>
            </a:r>
          </a:p>
          <a:p>
            <a:r>
              <a:rPr lang="el-GR" dirty="0"/>
              <a:t>για τον τρόπο λειτουργίας των </a:t>
            </a:r>
            <a:r>
              <a:rPr lang="en-US" b="1" dirty="0"/>
              <a:t>social media</a:t>
            </a:r>
            <a:r>
              <a:rPr lang="el-GR" b="1" dirty="0"/>
              <a:t>, </a:t>
            </a:r>
          </a:p>
          <a:p>
            <a:r>
              <a:rPr lang="el-GR" b="1" dirty="0"/>
              <a:t>καθώς και της επίδρασής του </a:t>
            </a:r>
          </a:p>
          <a:p>
            <a:r>
              <a:rPr lang="el-GR" b="1" dirty="0"/>
              <a:t>στη λήψη των πολιτικών επιλογών των πολιτών</a:t>
            </a:r>
            <a:r>
              <a:rPr lang="el-GR" sz="4000" b="1" dirty="0"/>
              <a:t>.</a:t>
            </a:r>
            <a:r>
              <a:rPr lang="el-GR" sz="40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94B9CD-C939-BB4F-966B-B61031F62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623456"/>
            <a:ext cx="4810991" cy="5683826"/>
          </a:xfrm>
        </p:spPr>
      </p:pic>
    </p:spTree>
    <p:extLst>
      <p:ext uri="{BB962C8B-B14F-4D97-AF65-F5344CB8AC3E}">
        <p14:creationId xmlns:p14="http://schemas.microsoft.com/office/powerpoint/2010/main" val="458926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97AC633-6AF1-9440-B20B-2B348C9372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" y="425450"/>
            <a:ext cx="11211791" cy="6432550"/>
          </a:xfrm>
        </p:spPr>
      </p:pic>
    </p:spTree>
    <p:extLst>
      <p:ext uri="{BB962C8B-B14F-4D97-AF65-F5344CB8AC3E}">
        <p14:creationId xmlns:p14="http://schemas.microsoft.com/office/powerpoint/2010/main" val="252347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66E0-808A-6141-91E6-6C5818257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8764"/>
            <a:ext cx="5181600" cy="579812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Πρόκειται  για το φαινόμενο που χρησιμοποιείται </a:t>
            </a:r>
            <a:r>
              <a:rPr lang="el-GR" b="1" dirty="0"/>
              <a:t>μεταφορικά</a:t>
            </a:r>
            <a:r>
              <a:rPr lang="el-GR" dirty="0"/>
              <a:t> για να περιγράψει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το γεγονός της ενίσχυσης ιδεών,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πεποιθήσεων και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πληροφοριών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όταν αυτές επαναλαμβάνονται πολύ συχνά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μέσα σε ένα </a:t>
            </a:r>
            <a:r>
              <a:rPr lang="el-GR" b="1" u="sng" dirty="0"/>
              <a:t>κλειστό επικοινωνιακό </a:t>
            </a:r>
            <a:r>
              <a:rPr lang="el-GR" dirty="0"/>
              <a:t>σύστημα,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όπως  είναι οι </a:t>
            </a:r>
            <a:r>
              <a:rPr lang="el-GR" b="1" dirty="0"/>
              <a:t>ιστοσελίδες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τα  </a:t>
            </a:r>
            <a:r>
              <a:rPr lang="en-US" b="1" dirty="0"/>
              <a:t>blogs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τα </a:t>
            </a:r>
            <a:r>
              <a:rPr lang="en-US" b="1" dirty="0"/>
              <a:t>forums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τα </a:t>
            </a:r>
            <a:r>
              <a:rPr lang="en-US" b="1" dirty="0"/>
              <a:t>sites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καθώς και τα </a:t>
            </a:r>
            <a:r>
              <a:rPr lang="en-US" b="1" dirty="0"/>
              <a:t>social media</a:t>
            </a:r>
            <a:r>
              <a:rPr lang="el-GR" dirty="0"/>
              <a:t>: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E73DA-B029-674F-AC61-3F50460ED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592282"/>
            <a:ext cx="4644737" cy="5185063"/>
          </a:xfrm>
        </p:spPr>
      </p:pic>
    </p:spTree>
    <p:extLst>
      <p:ext uri="{BB962C8B-B14F-4D97-AF65-F5344CB8AC3E}">
        <p14:creationId xmlns:p14="http://schemas.microsoft.com/office/powerpoint/2010/main" val="3153922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B833F-A4C9-364E-B5B7-8607525B32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7" y="581891"/>
            <a:ext cx="10162309" cy="5694218"/>
          </a:xfrm>
        </p:spPr>
      </p:pic>
    </p:spTree>
    <p:extLst>
      <p:ext uri="{BB962C8B-B14F-4D97-AF65-F5344CB8AC3E}">
        <p14:creationId xmlns:p14="http://schemas.microsoft.com/office/powerpoint/2010/main" val="1685764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46E866-88BA-904F-B003-0B1594464D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654627"/>
            <a:ext cx="11180618" cy="5507182"/>
          </a:xfrm>
        </p:spPr>
      </p:pic>
    </p:spTree>
    <p:extLst>
      <p:ext uri="{BB962C8B-B14F-4D97-AF65-F5344CB8AC3E}">
        <p14:creationId xmlns:p14="http://schemas.microsoft.com/office/powerpoint/2010/main" val="2881931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B221EF-7B49-364B-B55F-6E728D101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519545"/>
            <a:ext cx="11024755" cy="6057900"/>
          </a:xfrm>
        </p:spPr>
      </p:pic>
    </p:spTree>
    <p:extLst>
      <p:ext uri="{BB962C8B-B14F-4D97-AF65-F5344CB8AC3E}">
        <p14:creationId xmlns:p14="http://schemas.microsoft.com/office/powerpoint/2010/main" val="478126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20A8F-66D4-E94F-9215-F93D761D8C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80555"/>
            <a:ext cx="11087100" cy="6213763"/>
          </a:xfrm>
        </p:spPr>
      </p:pic>
    </p:spTree>
    <p:extLst>
      <p:ext uri="{BB962C8B-B14F-4D97-AF65-F5344CB8AC3E}">
        <p14:creationId xmlns:p14="http://schemas.microsoft.com/office/powerpoint/2010/main" val="1178401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C8277A-4207-4941-8CA1-C46A34FE48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540327"/>
            <a:ext cx="11201400" cy="5829300"/>
          </a:xfrm>
        </p:spPr>
      </p:pic>
    </p:spTree>
    <p:extLst>
      <p:ext uri="{BB962C8B-B14F-4D97-AF65-F5344CB8AC3E}">
        <p14:creationId xmlns:p14="http://schemas.microsoft.com/office/powerpoint/2010/main" val="3543660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8AF5A7-7B2E-944F-A89F-285126EF0B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" y="457200"/>
            <a:ext cx="11232573" cy="5964382"/>
          </a:xfrm>
        </p:spPr>
      </p:pic>
    </p:spTree>
    <p:extLst>
      <p:ext uri="{BB962C8B-B14F-4D97-AF65-F5344CB8AC3E}">
        <p14:creationId xmlns:p14="http://schemas.microsoft.com/office/powerpoint/2010/main" val="2665217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1469-224C-CF42-A469-2E3BBE3B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914401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/>
              <a:t>Στον αντίποδα, η ΕΕ έχει θέσει ως κύριο στόχο της την ψηφιακή μετάβαση για την ενδυνάμωση των δημοκρατικών θεσμών 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AC7193-EA4C-894D-AA3E-BEC3ABFC4F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3" y="1080656"/>
            <a:ext cx="10993582" cy="5476008"/>
          </a:xfrm>
        </p:spPr>
      </p:pic>
    </p:spTree>
    <p:extLst>
      <p:ext uri="{BB962C8B-B14F-4D97-AF65-F5344CB8AC3E}">
        <p14:creationId xmlns:p14="http://schemas.microsoft.com/office/powerpoint/2010/main" val="2398391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2996CC-44A1-7947-B55B-74B08709E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820882"/>
            <a:ext cx="5010468" cy="559030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A9B474-1655-9648-8005-FFC1FEA1B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25" y="820882"/>
            <a:ext cx="5123349" cy="5590309"/>
          </a:xfrm>
        </p:spPr>
      </p:pic>
    </p:spTree>
    <p:extLst>
      <p:ext uri="{BB962C8B-B14F-4D97-AF65-F5344CB8AC3E}">
        <p14:creationId xmlns:p14="http://schemas.microsoft.com/office/powerpoint/2010/main" val="1495481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991AC8-2C25-4740-9603-92604BD33E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446088"/>
            <a:ext cx="5572991" cy="57308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F39E31-64E6-7B45-B525-FEEB34C9A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6" y="446088"/>
            <a:ext cx="5320146" cy="5730875"/>
          </a:xfrm>
        </p:spPr>
      </p:pic>
    </p:spTree>
    <p:extLst>
      <p:ext uri="{BB962C8B-B14F-4D97-AF65-F5344CB8AC3E}">
        <p14:creationId xmlns:p14="http://schemas.microsoft.com/office/powerpoint/2010/main" val="4285679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2BE6-0C7D-0D44-BB96-EB5002536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81890"/>
            <a:ext cx="5181600" cy="58396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Ο </a:t>
            </a:r>
            <a:r>
              <a:rPr lang="el-GR" sz="3600" b="1" dirty="0"/>
              <a:t>μετασχηματισμός</a:t>
            </a:r>
            <a:r>
              <a:rPr lang="el-GR" sz="3600" dirty="0"/>
              <a:t> της </a:t>
            </a:r>
            <a:r>
              <a:rPr lang="el-GR" sz="3600" b="1" dirty="0"/>
              <a:t>δημόσιας σφαίρας </a:t>
            </a:r>
            <a:r>
              <a:rPr lang="el-GR" sz="3600" dirty="0"/>
              <a:t>σε </a:t>
            </a:r>
            <a:r>
              <a:rPr lang="el-GR" sz="3600" b="1" dirty="0"/>
              <a:t>ψηφιακή</a:t>
            </a:r>
            <a:r>
              <a:rPr lang="en-US" sz="3600" dirty="0"/>
              <a:t> </a:t>
            </a:r>
            <a:endParaRPr lang="el-GR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καθώς και ο διαρκώς </a:t>
            </a:r>
            <a:r>
              <a:rPr lang="el-GR" sz="3600" b="1" dirty="0"/>
              <a:t>αμφισβητούμενος τρόπος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θεσμικής λειτουργίας του Δημοκρατικού Πολιτεύματος</a:t>
            </a:r>
            <a:r>
              <a:rPr lang="en-US" sz="3600" b="1" dirty="0"/>
              <a:t> </a:t>
            </a:r>
            <a:endParaRPr lang="el-GR" sz="3600" b="1" dirty="0"/>
          </a:p>
          <a:p>
            <a:r>
              <a:rPr lang="el-GR" sz="3600" dirty="0"/>
              <a:t>ως απότοκο: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BA6CA-D45A-F741-8431-4975AF59E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1891"/>
            <a:ext cx="51816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οικονομικής κρίσης</a:t>
            </a:r>
            <a:r>
              <a:rPr lang="en-US" sz="3600" b="1" dirty="0"/>
              <a:t> </a:t>
            </a:r>
            <a:r>
              <a:rPr lang="el-GR" sz="3600" b="1" dirty="0"/>
              <a:t>    </a:t>
            </a:r>
            <a:r>
              <a:rPr lang="el-GR" sz="3600" dirty="0"/>
              <a:t>και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μετεξέλιξης του δημόσιου χώρου</a:t>
            </a:r>
            <a:r>
              <a:rPr lang="el-GR" sz="36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που κατακλύζεται, συνεπικουρούμενος από τις τεχνολογικές μεταβολές των Μέσων Επικοινωνίας,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από τα </a:t>
            </a:r>
            <a:r>
              <a:rPr lang="en-US" sz="3600" b="1" dirty="0"/>
              <a:t>fake news</a:t>
            </a:r>
            <a:r>
              <a:rPr lang="el-GR" sz="3600" dirty="0"/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364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8E28-2E31-1F4A-BC3C-D325001DC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Όπως, δηλαδή ένας ήχος «</a:t>
            </a:r>
            <a:r>
              <a:rPr lang="el-GR" b="1" i="1" dirty="0"/>
              <a:t>πολλαπλασιάζεται μέσα σε ένα δωμάτιο που ευνοεί τον αντίλαλο, έτσι ενισχύεται η δύναμη μιας πληροφορίας, μιας πεποίθησης, μιας ιδέας που αναπαράγονται μέσα σε ένα κλειστό επικοινωνιακό σύστημα, στο οποίο οι διαφορετικές ή οι ανταγωνιστικές απόψεις λογοκρίνονται, απορρίπτονται ή δεν εκπροσωπούνται ισότιμα και με την ίδια συχνότητα</a:t>
            </a:r>
            <a:r>
              <a:rPr lang="el-GR" dirty="0"/>
              <a:t>»</a:t>
            </a:r>
            <a:r>
              <a:rPr lang="en-US" dirty="0"/>
              <a:t>. (</a:t>
            </a:r>
            <a:r>
              <a:rPr lang="el-GR" b="1" dirty="0"/>
              <a:t>Αλωνιστιώτου, 2016</a:t>
            </a:r>
            <a:r>
              <a:rPr lang="el-GR" dirty="0"/>
              <a:t>).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93C0F-6307-1941-821A-5A5418EC8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5800"/>
            <a:ext cx="5181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Όπως χαρακτηριστικά αναφέρει η Αλωνιστιώτου,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«</a:t>
            </a:r>
            <a:r>
              <a:rPr lang="el-GR" b="1" dirty="0"/>
              <a:t>ερευνητές, κυρίως αγγλοσαξονικών πανεπιστημίων,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περιγράφουν και χαρακτηρίζουν ως δραματική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την ενίσχυση του «φαινομένου </a:t>
            </a:r>
            <a:r>
              <a:rPr lang="en-US" b="1" dirty="0"/>
              <a:t>echo chamber</a:t>
            </a:r>
            <a:r>
              <a:rPr lang="el-GR" b="1" dirty="0"/>
              <a:t>»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όπως αυτό συμβαίνει μέσω των ΜΜΕ στην εποχή του Διαδικτύου</a:t>
            </a:r>
            <a:r>
              <a:rPr lang="el-G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1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6E69-04BE-1140-BF4E-82C32E7DE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67591"/>
            <a:ext cx="5181600" cy="57093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έχει προκαλέσει </a:t>
            </a:r>
          </a:p>
          <a:p>
            <a:r>
              <a:rPr lang="el-GR" sz="3600" b="1" dirty="0"/>
              <a:t>έντονο προβληματισμό </a:t>
            </a:r>
          </a:p>
          <a:p>
            <a:r>
              <a:rPr lang="el-GR" sz="3600" dirty="0"/>
              <a:t>για την </a:t>
            </a:r>
            <a:r>
              <a:rPr lang="el-GR" sz="3600" b="1" dirty="0"/>
              <a:t>μελλοντική πορεία </a:t>
            </a:r>
          </a:p>
          <a:p>
            <a:r>
              <a:rPr lang="el-GR" sz="3600" dirty="0"/>
              <a:t>και </a:t>
            </a:r>
            <a:r>
              <a:rPr lang="el-GR" sz="3600" b="1" dirty="0"/>
              <a:t>εξέλιξη </a:t>
            </a:r>
          </a:p>
          <a:p>
            <a:r>
              <a:rPr lang="el-GR" sz="3600" dirty="0"/>
              <a:t>των </a:t>
            </a:r>
            <a:r>
              <a:rPr lang="el-GR" sz="3600" b="1" dirty="0"/>
              <a:t>θεσμικών λειτουργιών </a:t>
            </a:r>
          </a:p>
          <a:p>
            <a:r>
              <a:rPr lang="el-GR" sz="3600" dirty="0"/>
              <a:t>των </a:t>
            </a:r>
            <a:r>
              <a:rPr lang="el-GR" sz="3600" b="1" dirty="0"/>
              <a:t>δυτικών δημοκρατιών.</a:t>
            </a:r>
            <a:r>
              <a:rPr lang="en-US" sz="3600" b="1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3CF37A-958F-E34C-81D2-4730F1DB3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644237"/>
            <a:ext cx="5181600" cy="4946072"/>
          </a:xfrm>
        </p:spPr>
      </p:pic>
    </p:spTree>
    <p:extLst>
      <p:ext uri="{BB962C8B-B14F-4D97-AF65-F5344CB8AC3E}">
        <p14:creationId xmlns:p14="http://schemas.microsoft.com/office/powerpoint/2010/main" val="80205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EFAE-82D8-A642-9C91-9DE399970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3845"/>
            <a:ext cx="5181600" cy="5543118"/>
          </a:xfrm>
        </p:spPr>
        <p:txBody>
          <a:bodyPr>
            <a:normAutofit/>
          </a:bodyPr>
          <a:lstStyle/>
          <a:p>
            <a:r>
              <a:rPr lang="el-GR" sz="3200" dirty="0"/>
              <a:t>Στην </a:t>
            </a:r>
            <a:r>
              <a:rPr lang="el-GR" sz="3200" b="1" dirty="0"/>
              <a:t>εποχή της έντονης κυριαρχίας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της </a:t>
            </a:r>
            <a:r>
              <a:rPr lang="el-GR" sz="3200" b="1" u="sng" dirty="0"/>
              <a:t>εικόνας</a:t>
            </a:r>
            <a:r>
              <a:rPr lang="el-GR" sz="3200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της </a:t>
            </a:r>
            <a:r>
              <a:rPr lang="el-GR" sz="3200" b="1" u="sng" dirty="0"/>
              <a:t>εικονικής (</a:t>
            </a:r>
            <a:r>
              <a:rPr lang="en-US" sz="3200" b="1" u="sng" dirty="0"/>
              <a:t>virtual</a:t>
            </a:r>
            <a:r>
              <a:rPr lang="el-GR" sz="3200" b="1" u="sng" dirty="0"/>
              <a:t>) πλέον</a:t>
            </a:r>
          </a:p>
          <a:p>
            <a:pPr>
              <a:buFont typeface="Wingdings" pitchFamily="2" charset="2"/>
              <a:buChar char="Ø"/>
            </a:pPr>
            <a:r>
              <a:rPr lang="el-GR" sz="3200" b="1" u="sng" dirty="0"/>
              <a:t>δημόσιας σφαίρας</a:t>
            </a:r>
            <a:r>
              <a:rPr lang="en-US" sz="3200" b="1" u="sng" dirty="0"/>
              <a:t> </a:t>
            </a:r>
            <a:endParaRPr lang="el-GR" sz="3200" b="1" u="sng" dirty="0"/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έντονο ενδιαφέρον </a:t>
            </a:r>
          </a:p>
          <a:p>
            <a:r>
              <a:rPr lang="el-GR" sz="3200" dirty="0"/>
              <a:t>προκαλούν οι προσεγγίσεις </a:t>
            </a:r>
          </a:p>
          <a:p>
            <a:r>
              <a:rPr lang="el-GR" sz="3200" dirty="0"/>
              <a:t>του </a:t>
            </a:r>
            <a:r>
              <a:rPr lang="el-GR" sz="3200" b="1" dirty="0"/>
              <a:t>Θεοφάνη Τάση (2019:57-58)</a:t>
            </a:r>
            <a:r>
              <a:rPr lang="el-GR" sz="32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00834-F6AB-B547-B876-DA1724B11C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72835"/>
            <a:ext cx="5181600" cy="4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1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DF33-04BC-A540-BDDE-CEBC8D3D8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91163"/>
          </a:xfrm>
        </p:spPr>
        <p:txBody>
          <a:bodyPr/>
          <a:lstStyle/>
          <a:p>
            <a:r>
              <a:rPr lang="el-GR" dirty="0"/>
              <a:t>για έναν </a:t>
            </a:r>
          </a:p>
          <a:p>
            <a:pPr>
              <a:buFont typeface="Wingdings" pitchFamily="2" charset="2"/>
              <a:buChar char="Ø"/>
            </a:pPr>
            <a:r>
              <a:rPr lang="el-GR" sz="4000" b="1" u="sng" dirty="0"/>
              <a:t>ψηφιακό ανθρωπισμό</a:t>
            </a:r>
            <a:r>
              <a:rPr lang="el-GR" dirty="0"/>
              <a:t>, </a:t>
            </a:r>
          </a:p>
          <a:p>
            <a:r>
              <a:rPr lang="el-GR" dirty="0"/>
              <a:t>ως απάντηση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στην απόπειρα </a:t>
            </a:r>
            <a:r>
              <a:rPr lang="el-GR" b="1" u="sng" dirty="0"/>
              <a:t>θέωσης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μιας </a:t>
            </a:r>
            <a:r>
              <a:rPr lang="el-GR" b="1" u="sng" dirty="0"/>
              <a:t>δυστοπικής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μελλοντικής </a:t>
            </a:r>
            <a:r>
              <a:rPr lang="el-GR" b="1" u="sng" dirty="0"/>
              <a:t>κυριαρχίας</a:t>
            </a:r>
            <a:r>
              <a:rPr lang="el-GR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των αλγόριθμων</a:t>
            </a:r>
            <a:r>
              <a:rPr lang="el-GR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σε </a:t>
            </a:r>
            <a:r>
              <a:rPr lang="el-GR" sz="4000" b="1" dirty="0"/>
              <a:t>όλους τους τομείς της ζωής.</a:t>
            </a:r>
            <a:r>
              <a:rPr lang="en-US" sz="4000" b="1" dirty="0"/>
              <a:t>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828C9-FD48-D047-A09E-19A7476874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83227"/>
            <a:ext cx="5181600" cy="5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1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66E8-751D-644B-82DD-3DD8026AD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3845"/>
            <a:ext cx="10571018" cy="554311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«</a:t>
            </a:r>
            <a:r>
              <a:rPr lang="el-GR" sz="3800" b="1" dirty="0"/>
              <a:t>Ο ψηφιακός ανθρωπισμός </a:t>
            </a:r>
            <a:r>
              <a:rPr lang="el-GR" sz="3800" b="1" u="sng" dirty="0"/>
              <a:t>υπερασπίζεται </a:t>
            </a:r>
          </a:p>
          <a:p>
            <a:pPr>
              <a:buFont typeface="Wingdings" pitchFamily="2" charset="2"/>
              <a:buChar char="Ø"/>
            </a:pPr>
            <a:r>
              <a:rPr lang="el-GR" sz="3800" b="1" u="sng" dirty="0"/>
              <a:t>τον πνευματικό πολιτισμό </a:t>
            </a:r>
          </a:p>
          <a:p>
            <a:pPr>
              <a:buFont typeface="Wingdings" pitchFamily="2" charset="2"/>
              <a:buChar char="Ø"/>
            </a:pPr>
            <a:r>
              <a:rPr lang="el-GR" sz="3800" b="1" u="sng" dirty="0"/>
              <a:t>έναντι της κυριαρχίας των αλγόριθμων</a:t>
            </a:r>
            <a:r>
              <a:rPr lang="el-GR" sz="3800" b="1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800" b="1" dirty="0"/>
              <a:t>συνεισφέροντας ταυτόχρονα στην </a:t>
            </a:r>
          </a:p>
          <a:p>
            <a:pPr>
              <a:buFont typeface="Wingdings" pitchFamily="2" charset="2"/>
              <a:buChar char="Ø"/>
            </a:pPr>
            <a:r>
              <a:rPr lang="el-GR" sz="4600" b="1" u="sng" dirty="0"/>
              <a:t>διεύρυνση και εμβάθυνση της δημοκρατίας</a:t>
            </a:r>
            <a:r>
              <a:rPr lang="el-GR" sz="4600" b="1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800" b="1" dirty="0"/>
              <a:t>διότι αναγνωρίζει τη </a:t>
            </a:r>
            <a:r>
              <a:rPr lang="el-GR" sz="4600" b="1" u="sng" dirty="0"/>
              <a:t>σημασία του νοήματος για την ανθρωπινότητα</a:t>
            </a:r>
            <a:r>
              <a:rPr lang="el-GR" sz="3800" b="1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sz="3800" b="1" dirty="0"/>
              <a:t>Δεν είναι αμυντικός, υπό την έννοια ότι αποσκοπεί στο να καταστείλει την τεχνική εξέλιξη, αντιθέτως επιθυμεί την ανάπτυξή της για να εμπλουτίσει την ανθρώπινη εμπειρία και </a:t>
            </a:r>
          </a:p>
          <a:p>
            <a:pPr>
              <a:buFont typeface="Wingdings" pitchFamily="2" charset="2"/>
              <a:buChar char="Ø"/>
            </a:pPr>
            <a:r>
              <a:rPr lang="el-GR" sz="3800" b="1" dirty="0"/>
              <a:t>επικρίνει τις </a:t>
            </a:r>
            <a:r>
              <a:rPr lang="el-GR" sz="5100" b="1" u="sng" dirty="0"/>
              <a:t>ουτοπικές προσδοκίες θέωσης</a:t>
            </a:r>
            <a:r>
              <a:rPr lang="el-GR" sz="5100" b="1" dirty="0"/>
              <a:t> </a:t>
            </a:r>
            <a:r>
              <a:rPr lang="el-GR" sz="3800" b="1" dirty="0"/>
              <a:t>όντας αισιόδοξος για τις προοπτικές που διανοίγονται</a:t>
            </a:r>
            <a:r>
              <a:rPr lang="el-GR" sz="3600" dirty="0"/>
              <a:t>»</a:t>
            </a:r>
            <a:r>
              <a:rPr lang="en-US" sz="3600" dirty="0"/>
              <a:t> </a:t>
            </a:r>
            <a:endParaRPr lang="el-GR" sz="3600" dirty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sz="2200" b="1" dirty="0"/>
              <a:t>Τάσης, Θ. </a:t>
            </a:r>
            <a:r>
              <a:rPr lang="el-GR" sz="2200" dirty="0"/>
              <a:t>(2019).</a:t>
            </a:r>
            <a:r>
              <a:rPr lang="el-GR" sz="2200" i="1" dirty="0"/>
              <a:t>Ψηφιακός Ανθρωπισμός. Εικονιστικό Υποκείμενο και Τεχνητή Νοημοσύνη</a:t>
            </a:r>
            <a:r>
              <a:rPr lang="el-GR" sz="2200" dirty="0"/>
              <a:t>. Αθήνα: ΕΚΔΟΣΕΙΣ ΑΡΜΟΣ. σ.σ.57-58.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48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49990F-AF44-2D4F-A79B-925D1ABE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/>
              <a:t>Σας ευχαριστώ για τη συμμετοχή και την προσοχή σας.</a:t>
            </a:r>
            <a:endParaRPr lang="en-US" sz="5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3A0EBE-3F2A-ED4D-B9EB-A2F19C34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281"/>
            <a:ext cx="10515600" cy="32986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18B86-F47C-1441-A08B-38F37304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8281"/>
            <a:ext cx="10515600" cy="32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F08F-D14D-DF4D-B44C-52C660E1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61109"/>
            <a:ext cx="5181600" cy="561585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b="1" dirty="0"/>
              <a:t>Μια πηγή ειδήσεων θα δημοσιεύσει κάτι το οποίο θα επαναληφθεί χιλιάδες φορές στα </a:t>
            </a:r>
            <a:r>
              <a:rPr lang="en-US" b="1" dirty="0"/>
              <a:t>social media</a:t>
            </a:r>
            <a:r>
              <a:rPr lang="el-GR" b="1" dirty="0"/>
              <a:t> από ανθρώπους που μοιράζονται τις ίδιες πεποιθήσεις.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Συχνά σε μια υπερβολική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ή παραποιημένη εκδοχή,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μέχρι που περισσότεροι άνθρωποι θα συμπεράνουν ότι κάποια ακραία εκδοχή της ιστορίας είναι αληθινή</a:t>
            </a:r>
            <a:r>
              <a:rPr lang="el-GR" dirty="0"/>
              <a:t>»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C68EE5-1013-4949-9211-E85A89EFEE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61109"/>
            <a:ext cx="5181600" cy="4914900"/>
          </a:xfrm>
        </p:spPr>
      </p:pic>
    </p:spTree>
    <p:extLst>
      <p:ext uri="{BB962C8B-B14F-4D97-AF65-F5344CB8AC3E}">
        <p14:creationId xmlns:p14="http://schemas.microsoft.com/office/powerpoint/2010/main" val="407311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F165-4101-8642-A4E8-B9424C514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4236"/>
            <a:ext cx="5181600" cy="5704609"/>
          </a:xfrm>
        </p:spPr>
        <p:txBody>
          <a:bodyPr>
            <a:noAutofit/>
          </a:bodyPr>
          <a:lstStyle/>
          <a:p>
            <a:r>
              <a:rPr lang="el-GR" sz="2600" dirty="0"/>
              <a:t>Το </a:t>
            </a:r>
            <a:r>
              <a:rPr lang="el-GR" sz="2600" b="1" dirty="0"/>
              <a:t>νέο σχετικά φαινόμενο </a:t>
            </a:r>
            <a:r>
              <a:rPr lang="el-GR" sz="2600" dirty="0"/>
              <a:t>που σχετίζεται </a:t>
            </a:r>
          </a:p>
          <a:p>
            <a:r>
              <a:rPr lang="el-GR" sz="2600" dirty="0"/>
              <a:t>με τη </a:t>
            </a:r>
            <a:r>
              <a:rPr lang="el-GR" sz="2600" b="1" dirty="0"/>
              <a:t>ραγδαία εξάπλωση της χρήσης του διαδικτύου και των νέων μέσων επικοινωνίας</a:t>
            </a:r>
            <a:r>
              <a:rPr lang="el-GR" sz="2600" dirty="0"/>
              <a:t>, </a:t>
            </a:r>
          </a:p>
          <a:p>
            <a:r>
              <a:rPr lang="el-GR" sz="2600" dirty="0"/>
              <a:t>καθώς και με τους μηχανισμούς της πλαισίωσης των ειδήσεων από τα διαδικτυακά μέσα επικοινωνίας, </a:t>
            </a:r>
          </a:p>
          <a:p>
            <a:r>
              <a:rPr lang="el-GR" sz="2600" dirty="0"/>
              <a:t>φαίνεται να επηρεάζει καθοριστικά </a:t>
            </a:r>
          </a:p>
          <a:p>
            <a:pPr>
              <a:buFont typeface="Wingdings" pitchFamily="2" charset="2"/>
              <a:buChar char="Ø"/>
            </a:pPr>
            <a:r>
              <a:rPr lang="el-GR" sz="2600" b="1" dirty="0"/>
              <a:t>τις επικοινωνιακές σχέσεις </a:t>
            </a:r>
            <a:r>
              <a:rPr lang="el-GR" sz="2600" dirty="0"/>
              <a:t>και κυρίως </a:t>
            </a:r>
          </a:p>
          <a:p>
            <a:pPr>
              <a:buFont typeface="Wingdings" pitchFamily="2" charset="2"/>
              <a:buChar char="Ø"/>
            </a:pPr>
            <a:r>
              <a:rPr lang="el-GR" sz="2600" dirty="0"/>
              <a:t>την </a:t>
            </a:r>
            <a:r>
              <a:rPr lang="el-GR" sz="2600" b="1" dirty="0"/>
              <a:t>αναπαραγωγή του περιεχομένου στα </a:t>
            </a:r>
            <a:r>
              <a:rPr lang="en-US" sz="2600" b="1" dirty="0"/>
              <a:t>social media</a:t>
            </a:r>
            <a:r>
              <a:rPr lang="el-GR" sz="2600" dirty="0"/>
              <a:t>. </a:t>
            </a:r>
            <a:endParaRPr lang="en-US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D03A3-FCCC-8849-87DF-B22E2F66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44236"/>
            <a:ext cx="5181600" cy="570460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Χαρακτηριστικό παράδειγμα αποτελεί </a:t>
            </a:r>
          </a:p>
          <a:p>
            <a:r>
              <a:rPr lang="el-GR" dirty="0"/>
              <a:t>η επαναφορά ενός όρου, </a:t>
            </a:r>
          </a:p>
          <a:p>
            <a:r>
              <a:rPr lang="el-GR" dirty="0"/>
              <a:t>που μετά την επιβολή των </a:t>
            </a:r>
            <a:r>
              <a:rPr lang="en-US" b="1" dirty="0"/>
              <a:t>capital controls</a:t>
            </a:r>
            <a:r>
              <a:rPr lang="el-GR" b="1" dirty="0"/>
              <a:t> </a:t>
            </a:r>
          </a:p>
          <a:p>
            <a:r>
              <a:rPr lang="el-GR" dirty="0"/>
              <a:t>έδειχνε να είχε </a:t>
            </a:r>
            <a:r>
              <a:rPr lang="el-GR" b="1" dirty="0"/>
              <a:t>απομακρυνθεί από την ελληνική πολιτική και οικονομική ατζέντα</a:t>
            </a:r>
            <a:r>
              <a:rPr lang="el-GR" dirty="0"/>
              <a:t>, </a:t>
            </a:r>
          </a:p>
          <a:p>
            <a:r>
              <a:rPr lang="el-GR" dirty="0"/>
              <a:t>του </a:t>
            </a:r>
            <a:r>
              <a:rPr lang="en-US" b="1" u="sng" dirty="0"/>
              <a:t>Grexit</a:t>
            </a:r>
            <a:r>
              <a:rPr lang="el-GR" dirty="0"/>
              <a:t>, στο πρώτο δίμηνο του 2017 </a:t>
            </a:r>
          </a:p>
          <a:p>
            <a:r>
              <a:rPr lang="el-GR" dirty="0"/>
              <a:t>(Ιανουάριος-Φεβρουάριος), </a:t>
            </a:r>
            <a:r>
              <a:rPr lang="el-GR" b="1" dirty="0"/>
              <a:t>όταν ένα μπαράζ δημοσιευμάτων επαναφέρει τον όρο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(</a:t>
            </a:r>
            <a:r>
              <a:rPr lang="el-GR" b="1" dirty="0"/>
              <a:t>Σταυρόπουλος, Α., 2017</a:t>
            </a:r>
            <a:r>
              <a:rPr lang="el-GR" dirty="0"/>
              <a:t>. </a:t>
            </a:r>
            <a:r>
              <a:rPr lang="el-GR" b="1" dirty="0"/>
              <a:t>Εικόνα και Κράτος</a:t>
            </a:r>
            <a:r>
              <a:rPr lang="el-GR" dirty="0"/>
              <a:t>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τχ.5/2017, σ.σ.7-34. </a:t>
            </a:r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politika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inpatra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gr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21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8190-6D3E-624B-A4A4-24C5D91F5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835" y="644236"/>
            <a:ext cx="5434965" cy="5532727"/>
          </a:xfrm>
        </p:spPr>
        <p:txBody>
          <a:bodyPr/>
          <a:lstStyle/>
          <a:p>
            <a:r>
              <a:rPr lang="el-GR" b="1" dirty="0"/>
              <a:t>Το </a:t>
            </a:r>
            <a:r>
              <a:rPr lang="en-US" b="1" dirty="0"/>
              <a:t>Grexit</a:t>
            </a:r>
            <a:r>
              <a:rPr lang="el-GR" b="1" dirty="0"/>
              <a:t> στο </a:t>
            </a:r>
            <a:r>
              <a:rPr lang="en-US" b="1" dirty="0"/>
              <a:t>twitter</a:t>
            </a:r>
            <a:r>
              <a:rPr lang="el-GR" b="1" dirty="0"/>
              <a:t> συνολικά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EFA3-CEF3-CA4B-A68F-ACD61E04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44236"/>
            <a:ext cx="5181600" cy="5532727"/>
          </a:xfrm>
        </p:spPr>
        <p:txBody>
          <a:bodyPr/>
          <a:lstStyle/>
          <a:p>
            <a:r>
              <a:rPr lang="el-GR" b="1" dirty="0"/>
              <a:t>Η απόδοση του διετούς ομόλογου του ελληνικού δημοσίου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Εικόνα 8">
            <a:extLst>
              <a:ext uri="{FF2B5EF4-FFF2-40B4-BE49-F238E27FC236}">
                <a16:creationId xmlns:a16="http://schemas.microsoft.com/office/drawing/2014/main" id="{04555320-614D-264E-B7BC-29E4390105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" y="1319645"/>
            <a:ext cx="5434965" cy="4857318"/>
          </a:xfrm>
          <a:prstGeom prst="rect">
            <a:avLst/>
          </a:prstGeom>
          <a:noFill/>
        </p:spPr>
      </p:pic>
      <p:pic>
        <p:nvPicPr>
          <p:cNvPr id="6" name="Εικόνα 6" descr="C:\Users\user\AppData\Local\Microsoft\Windows\INetCacheContent.Word\Greece Two-Year Yeld.jpg">
            <a:extLst>
              <a:ext uri="{FF2B5EF4-FFF2-40B4-BE49-F238E27FC236}">
                <a16:creationId xmlns:a16="http://schemas.microsoft.com/office/drawing/2014/main" id="{D72A39BE-9CEC-EE46-B286-6C152B4D3F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799"/>
            <a:ext cx="5481955" cy="4239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21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BD58-D3D7-DD4C-B6FD-413BA2F6C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81891"/>
            <a:ext cx="5181600" cy="5595072"/>
          </a:xfrm>
        </p:spPr>
        <p:txBody>
          <a:bodyPr/>
          <a:lstStyle/>
          <a:p>
            <a:r>
              <a:rPr lang="el-GR" b="1" dirty="0"/>
              <a:t>Σύνολο Καταθέσεων Ιδιωτικού Τομέα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73A9F-0820-4145-87F8-7E53DEEF7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970" y="581891"/>
            <a:ext cx="5116830" cy="559507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Οι καταθέσεις πριν και μετά τα </a:t>
            </a:r>
            <a:r>
              <a:rPr lang="en-US" b="1" dirty="0"/>
              <a:t>Capital Controls</a:t>
            </a:r>
            <a:endParaRPr lang="el-GR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Εικόνα 10" descr="C:\Users\user\AppData\Local\Microsoft\Windows\INetCacheContent.Word\katatheseis_2.jpg">
            <a:extLst>
              <a:ext uri="{FF2B5EF4-FFF2-40B4-BE49-F238E27FC236}">
                <a16:creationId xmlns:a16="http://schemas.microsoft.com/office/drawing/2014/main" id="{CEC562F2-71F0-3D43-A2E3-61E4005C5D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8" y="1472189"/>
            <a:ext cx="5398770" cy="432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11" descr="C:\Users\user\AppData\Local\Microsoft\Windows\INetCacheContent.Word\ΚΑΤΑΘΕΣΕΙΣ ΙΔΙΩΤΙΚΟΥ ΤΟΜΕΑ_ΠΗΓΗ_ΤτΕ.JPG">
            <a:extLst>
              <a:ext uri="{FF2B5EF4-FFF2-40B4-BE49-F238E27FC236}">
                <a16:creationId xmlns:a16="http://schemas.microsoft.com/office/drawing/2014/main" id="{E1A89CC0-B829-8842-8AFC-6CA94306E7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1816748"/>
            <a:ext cx="5499042" cy="3636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47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2821</Words>
  <Application>Microsoft Office PowerPoint</Application>
  <PresentationFormat>Ευρεία οθόνη</PresentationFormat>
  <Paragraphs>346</Paragraphs>
  <Slides>54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Ο πολιτικός αντίλαλος των ειδήσεων (echo chamber).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επίδραση του echo chamber</vt:lpstr>
      <vt:lpstr>Η πλαισίωση</vt:lpstr>
      <vt:lpstr>Παρουσίαση του PowerPoint</vt:lpstr>
      <vt:lpstr>Παρουσίαση του PowerPoint</vt:lpstr>
      <vt:lpstr>Παρουσίαση του PowerPoint</vt:lpstr>
      <vt:lpstr>Χαρακτηριστικό παράδειγμα πλαισίωσης: Ο τρόπος παρουσίασης της Υγειονομικής Κρίσης από τα Μέσα Επικοινωνίας</vt:lpstr>
      <vt:lpstr>Εικόνα και Κράτος</vt:lpstr>
      <vt:lpstr>Παρουσίαση του PowerPoint</vt:lpstr>
      <vt:lpstr>Παρουσίαση του PowerPoint</vt:lpstr>
      <vt:lpstr> Πολιτική Συμμετοχή και Πολιτική Εκπροσώπηση </vt:lpstr>
      <vt:lpstr>Παρουσίαση του PowerPoint</vt:lpstr>
      <vt:lpstr>Στη σύγχρονη πραγματικότητα:</vt:lpstr>
      <vt:lpstr>Παρουσίαση του PowerPoint</vt:lpstr>
      <vt:lpstr>Η κρίση εκπροσώπησης στη σύγχρονη αντιπροσωπευτική δημοκρατία</vt:lpstr>
      <vt:lpstr>Παρουσίαση του PowerPoint</vt:lpstr>
      <vt:lpstr>Παρουσίαση του PowerPoint</vt:lpstr>
      <vt:lpstr>Όπως χαρακτηριστικά τονίζει ο  Dominique Wolton (2006:204-205) περνάμε:</vt:lpstr>
      <vt:lpstr> Εκλογικό Κοινό, Media, και Δημοκρατία </vt:lpstr>
      <vt:lpstr>Παρουσίαση του PowerPoint</vt:lpstr>
      <vt:lpstr>Παρουσίαση του PowerPoint</vt:lpstr>
      <vt:lpstr>Χαρακτηριστικά είναι τα αποτελέσματα της περιγραφόμενης κατάστασης όπως αποτυπώθηκε σε σχετική έρευνα που πραγματοποιήθηκε και εξέτασε τις συγκεκριμένες παραμέτρους (Σταυρόπουλος, 2017:7-37).</vt:lpstr>
      <vt:lpstr>Παρουσίαση του PowerPoint</vt:lpstr>
      <vt:lpstr> Γράφημα 5: Διαχρονική εξέλιξη αποχής στις Ευρωεκλογές στη Γαλλία 1979-2014 </vt:lpstr>
      <vt:lpstr> Πολιτικός κυνισμός και δημοκρατία. </vt:lpstr>
      <vt:lpstr>Παρουσίαση του PowerPoint</vt:lpstr>
      <vt:lpstr>Γράφημα 6: Πολιτικός κυνισμός και δημοκρατία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Στον αντίποδα, η ΕΕ έχει θέσει ως κύριο στόχο της την ψηφιακή μετάβαση για την ενδυνάμωση των δημοκρατικών θεσμών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ευχαριστώ για τη συμμετοχή και την προσοχή σας.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Anastasios Stavropoulos</cp:lastModifiedBy>
  <cp:revision>586</cp:revision>
  <dcterms:created xsi:type="dcterms:W3CDTF">2022-10-31T13:17:16Z</dcterms:created>
  <dcterms:modified xsi:type="dcterms:W3CDTF">2024-12-16T09:35:07Z</dcterms:modified>
</cp:coreProperties>
</file>