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354" r:id="rId3"/>
    <p:sldId id="374" r:id="rId4"/>
    <p:sldId id="377" r:id="rId5"/>
    <p:sldId id="378" r:id="rId6"/>
    <p:sldId id="380" r:id="rId7"/>
    <p:sldId id="381" r:id="rId8"/>
    <p:sldId id="383" r:id="rId9"/>
    <p:sldId id="375" r:id="rId10"/>
    <p:sldId id="384" r:id="rId11"/>
    <p:sldId id="376" r:id="rId12"/>
    <p:sldId id="385" r:id="rId13"/>
    <p:sldId id="382" r:id="rId14"/>
    <p:sldId id="386" r:id="rId15"/>
    <p:sldId id="387" r:id="rId16"/>
    <p:sldId id="389" r:id="rId17"/>
    <p:sldId id="361" r:id="rId18"/>
    <p:sldId id="328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666D"/>
    <a:srgbClr val="88B39A"/>
    <a:srgbClr val="B3EBCE"/>
    <a:srgbClr val="A3EFFF"/>
    <a:srgbClr val="FFEADB"/>
    <a:srgbClr val="FEEADA"/>
    <a:srgbClr val="D0D5C2"/>
    <a:srgbClr val="87B39A"/>
    <a:srgbClr val="ABEDDE"/>
    <a:srgbClr val="C2F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Μεσαίο στυλ 1 - Έμφαση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6"/>
    <p:restoredTop sz="90427"/>
  </p:normalViewPr>
  <p:slideViewPr>
    <p:cSldViewPr snapToGrid="0">
      <p:cViewPr varScale="1">
        <p:scale>
          <a:sx n="104" d="100"/>
          <a:sy n="104" d="100"/>
        </p:scale>
        <p:origin x="2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240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A39C-AEF2-1046-8A77-12536827BD57}" type="datetimeFigureOut">
              <a:rPr lang="el-GR" smtClean="0"/>
              <a:t>4/3/23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6EAAB-A26A-5948-A6C5-9E8A6CE67D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7472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68E43B-F39F-095E-036F-24C89C2EF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009E286-C056-E849-C5DB-A17D1A534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2298193-19B8-81AC-BC48-23455E7C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87392A-2F61-DC41-A8F1-8F9017C98ECC}" type="datetime1">
              <a:rPr lang="el-GR" smtClean="0"/>
              <a:t>4/3/23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75623E-62FF-169D-51CF-9121C185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6857937-FD71-8486-0475-CFD7D61E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C852D5-9053-6B46-82D8-E6AA6EC3EFA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215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E95035-8A3E-A9FA-DB9D-239E202EA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9D69702-1554-74B9-9241-5D681DE15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FFA2FF0-2627-D46A-8990-6BE25066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9A4A1F-9152-7143-8EAC-34AFEAAA386B}" type="datetime1">
              <a:rPr lang="el-GR" smtClean="0"/>
              <a:t>4/3/23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4C2F87-C2B6-F822-C242-D2772D415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71C8E5B-7649-5750-BCDD-6A82CEEF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645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E82014A-3287-94F8-42ED-B9D67D7E1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6797580-72F3-1352-3A18-BE9237A86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81880F7-F7A3-8899-F12C-D867FF08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21F983-1807-084E-9416-80530155C646}" type="datetime1">
              <a:rPr lang="el-GR" smtClean="0"/>
              <a:t>4/3/23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816B786-4E43-55E8-8B63-07B3B690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A579055-40A5-E808-2F44-7550664FA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868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FBEAD4-1D2C-1ECB-5FB1-1725B3BB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C9554A-1FEF-BAF4-AF72-C51148C7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BC6D87-598E-68A1-DE9B-041B34F680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7EBA5F-F178-EE43-B454-4D24841BD74C}" type="datetime1">
              <a:rPr lang="el-GR" smtClean="0"/>
              <a:t>4/3/23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D512E5-B656-E3B1-68D7-AFA3D0D5F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D7F890-BA44-E767-0650-CB4CCFF5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52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F7C151-D49F-D5DA-9E45-E7EA5F34E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D9A8D65-704E-3C29-B4E2-8E30CC521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370A74-0178-5241-75DE-A917BF8F90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DA5108-5307-9D48-83B9-028F5149DBA1}" type="datetime1">
              <a:rPr lang="el-GR" smtClean="0"/>
              <a:t>4/3/23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051B6E-0913-8A70-319A-C6346AFA5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9F1989-1C10-9AA4-6B5A-0F3C34D9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63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244B60-AB34-61E1-3468-9F88175C2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5DBB8A-661E-4B07-89C2-94E6A48C1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0A4FCAB-978B-A8E7-AC4F-BFB4F73EE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7837C79-0B69-4C6B-352F-0C385144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D4969A-9C3F-9A46-8810-835A48B5C9C0}" type="datetime1">
              <a:rPr lang="el-GR" smtClean="0"/>
              <a:t>4/3/23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1608A9C-7B85-1894-3A5A-2134794A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B47FD43-EF3A-66AA-F9B5-02236F68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861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7B6AF7-35A6-F786-D5A6-414F7AA0B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9790577-1C57-B676-0124-949D80ACC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6E4DDFF-9D90-855F-AFF5-3B2FC521C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0A86EEC-BD49-F1E8-5044-C81F4B24E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30C2A36-7D05-E0B2-3987-0A8D7817A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D42B151-782D-CF84-F56F-E1731EDA4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A9441-2D52-EF4E-A6F6-332462A40E0F}" type="datetime1">
              <a:rPr lang="el-GR" smtClean="0"/>
              <a:t>4/3/23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7F7F909-6D54-4A82-367D-F839FA4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FB3632A-D32A-CBF4-5A4E-04988474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587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D2A64E-047A-A790-BFA6-0B6C118A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AC0041C-39AE-D28F-E20F-58CB275C1A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29CC4-D48E-1F4F-8F27-8C291B44F8CB}" type="datetime1">
              <a:rPr lang="el-GR" smtClean="0"/>
              <a:t>4/3/23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4BDE340-511C-8EF2-FEA0-1E1EB6B07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4378782-3F70-21C9-B842-A5176F56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65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C7BDC83-4C6E-7F67-7A96-4D2C82E2BA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02244-A1AF-D542-9C24-73C13803C3EE}" type="datetime1">
              <a:rPr lang="el-GR" smtClean="0"/>
              <a:t>4/3/23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F1E0A91-0C80-88B3-CC3B-A6D12E6E2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A03B7D1-2853-E608-DF0B-441EF9774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11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396591-87F5-0BA7-4B42-984A922D8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EDAC4C-D197-9868-7AF2-5308595E0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6FC1F1-8633-FA50-7610-E4FC5404E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57AD1F2-C198-CAFA-756F-967CDCA12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B0E4A6-A3A8-1042-BB3A-34D0D19D76B0}" type="datetime1">
              <a:rPr lang="el-GR" smtClean="0"/>
              <a:t>4/3/23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04B4548-0CCC-B57C-1BF7-0CD0C9529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CF6314E-3886-E3D9-7207-7427372C4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998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6D98F1-5FE9-2F9E-F416-86C45048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72E5314-E621-7AC4-81C6-8267DE35F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4446871-1895-705B-B912-FDDA9103D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E127084-84B5-477E-1671-91F493F9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F11A71-757C-8E40-A98D-B19CB039A7E3}" type="datetime1">
              <a:rPr lang="el-GR" smtClean="0"/>
              <a:t>4/3/23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1F1C365-260C-DCCD-8C28-ADA0F468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4DB12FC-25A1-0595-CA6C-20C946D97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572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Έλλειψη 10">
            <a:extLst>
              <a:ext uri="{FF2B5EF4-FFF2-40B4-BE49-F238E27FC236}">
                <a16:creationId xmlns:a16="http://schemas.microsoft.com/office/drawing/2014/main" id="{962D030F-9BF2-BFF4-2E07-E67327F514CE}"/>
              </a:ext>
            </a:extLst>
          </p:cNvPr>
          <p:cNvSpPr/>
          <p:nvPr userDrawn="1"/>
        </p:nvSpPr>
        <p:spPr>
          <a:xfrm>
            <a:off x="11415126" y="104033"/>
            <a:ext cx="736173" cy="702365"/>
          </a:xfrm>
          <a:prstGeom prst="ellipse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bg1"/>
              </a:solidFill>
            </a:endParaRPr>
          </a:p>
        </p:txBody>
      </p:sp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D2AFBAD-BDE6-05F7-659F-BCB074E1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53C114A-62DE-E541-22C6-1EC6BB481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4853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6EB13A94-FE83-B388-3682-2FB8268787AC}"/>
              </a:ext>
            </a:extLst>
          </p:cNvPr>
          <p:cNvSpPr/>
          <p:nvPr userDrawn="1"/>
        </p:nvSpPr>
        <p:spPr>
          <a:xfrm>
            <a:off x="0" y="-2"/>
            <a:ext cx="12192000" cy="230189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563C135A-9082-F895-5C2C-E68AD93DA23B}"/>
              </a:ext>
            </a:extLst>
          </p:cNvPr>
          <p:cNvSpPr/>
          <p:nvPr userDrawn="1"/>
        </p:nvSpPr>
        <p:spPr>
          <a:xfrm>
            <a:off x="0" y="6642000"/>
            <a:ext cx="12192000" cy="216000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FA8CEE90-079A-F77E-E56C-F6E5CEBDC78C}"/>
              </a:ext>
            </a:extLst>
          </p:cNvPr>
          <p:cNvSpPr/>
          <p:nvPr userDrawn="1"/>
        </p:nvSpPr>
        <p:spPr>
          <a:xfrm rot="16200000">
            <a:off x="8763000" y="3321000"/>
            <a:ext cx="6642000" cy="216000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A7E6A4C-4868-D8AC-1671-9ACFFE3C2676}"/>
              </a:ext>
            </a:extLst>
          </p:cNvPr>
          <p:cNvSpPr/>
          <p:nvPr userDrawn="1"/>
        </p:nvSpPr>
        <p:spPr>
          <a:xfrm rot="16200000">
            <a:off x="-3213000" y="3320999"/>
            <a:ext cx="6642000" cy="216000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9219EEA-6156-6ADE-FB7A-862921D27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4425" y="272652"/>
            <a:ext cx="736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B8C852D5-9053-6B46-82D8-E6AA6EC3EFA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97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87B39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666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666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6666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666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666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D22C02-5B05-1CA1-A1A0-99E246F1A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4156" y="2265911"/>
            <a:ext cx="10283687" cy="1822934"/>
          </a:xfrm>
        </p:spPr>
        <p:txBody>
          <a:bodyPr>
            <a:normAutofit/>
          </a:bodyPr>
          <a:lstStyle/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Διδακτική των </a:t>
            </a:r>
            <a:b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Φυσικών Επιστημών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FFEC003-AA34-39A8-B252-FBC68895B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688717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l-GR" sz="3000" dirty="0">
                <a:latin typeface="Calibri" panose="020F0502020204030204" pitchFamily="34" charset="0"/>
                <a:cs typeface="Calibri" panose="020F0502020204030204" pitchFamily="34" charset="0"/>
              </a:rPr>
              <a:t>Δρ. Πέικος Γιώργος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Εαρινό Εξάμηνο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Φλώρινα, 2023</a:t>
            </a:r>
          </a:p>
          <a:p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81C5766-AFA9-D672-FF85-48337FF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</a:t>
            </a:fld>
            <a:endParaRPr lang="el-GR"/>
          </a:p>
        </p:txBody>
      </p:sp>
      <p:sp>
        <p:nvSpPr>
          <p:cNvPr id="15" name="Υπότιτλος 2">
            <a:extLst>
              <a:ext uri="{FF2B5EF4-FFF2-40B4-BE49-F238E27FC236}">
                <a16:creationId xmlns:a16="http://schemas.microsoft.com/office/drawing/2014/main" id="{BE6051D4-BAAD-E4C8-CFD9-1DD635EFFA1E}"/>
              </a:ext>
            </a:extLst>
          </p:cNvPr>
          <p:cNvSpPr txBox="1">
            <a:spLocks/>
          </p:cNvSpPr>
          <p:nvPr/>
        </p:nvSpPr>
        <p:spPr>
          <a:xfrm>
            <a:off x="1523999" y="51352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ΠΑΝΕΠΙΣΤΗΜΙΟ ΔΥΤΙΚΗΣ ΜΑΚΕΔΟΝΙΑΣ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ΣΧΟΛΗ ΚΟΙΝΩΝΙΚΩΝ ΚΑΙ ΑΝΘΡΩΠΙΣΤΙΚΩΝ ΣΠΟΥΔΩΝ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ΠΑΙΔΑΓΩΓΙΚΟ ΤΜΗΜΑ ΔΗΜΟΤΙΚΗΣ ΕΚΠΑΙΔΕΥΣΗΣ</a:t>
            </a:r>
          </a:p>
          <a:p>
            <a:endParaRPr lang="el-G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70D2F916-1166-42C3-27C2-2F92A6A8A3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72" y="416893"/>
            <a:ext cx="990627" cy="101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73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ADF50D-297C-11F4-7364-63A57CAD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10</a:t>
            </a:fld>
            <a:endParaRPr lang="el-GR"/>
          </a:p>
        </p:txBody>
      </p:sp>
      <p:graphicFrame>
        <p:nvGraphicFramePr>
          <p:cNvPr id="5" name="Πίνακας 10">
            <a:extLst>
              <a:ext uri="{FF2B5EF4-FFF2-40B4-BE49-F238E27FC236}">
                <a16:creationId xmlns:a16="http://schemas.microsoft.com/office/drawing/2014/main" id="{0EAD7891-2AA6-25E3-BE39-95AD09205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963394"/>
              </p:ext>
            </p:extLst>
          </p:nvPr>
        </p:nvGraphicFramePr>
        <p:xfrm>
          <a:off x="241717" y="85852"/>
          <a:ext cx="11708565" cy="6773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4799">
                  <a:extLst>
                    <a:ext uri="{9D8B030D-6E8A-4147-A177-3AD203B41FA5}">
                      <a16:colId xmlns:a16="http://schemas.microsoft.com/office/drawing/2014/main" val="1310683037"/>
                    </a:ext>
                  </a:extLst>
                </a:gridCol>
                <a:gridCol w="4454769">
                  <a:extLst>
                    <a:ext uri="{9D8B030D-6E8A-4147-A177-3AD203B41FA5}">
                      <a16:colId xmlns:a16="http://schemas.microsoft.com/office/drawing/2014/main" val="4253489539"/>
                    </a:ext>
                  </a:extLst>
                </a:gridCol>
                <a:gridCol w="3118997">
                  <a:extLst>
                    <a:ext uri="{9D8B030D-6E8A-4147-A177-3AD203B41FA5}">
                      <a16:colId xmlns:a16="http://schemas.microsoft.com/office/drawing/2014/main" val="2651691293"/>
                    </a:ext>
                  </a:extLst>
                </a:gridCol>
              </a:tblGrid>
              <a:tr h="32157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Στρατηγικές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</a:rPr>
                        <a:t>Αρχές αντίδρασης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Φάσεις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78345"/>
                  </a:ext>
                </a:extLst>
              </a:tr>
              <a:tr h="4659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Σ1. Ο εκπαιδευτικός καλεί τους μαθητές να ανακαλέσουν γνώσεις κι εμπειρίες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1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εκφράζει τη συμφωνία του, με τις σωστές και τη διαφωνία του με τις λανθασμένες απαντήσεις των μαθητών 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Φ1. Ανάπτυξη προβληματισμού &amp; εξοικείωσης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5335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Σ2. Ο εκπαιδευτικός καλεί τους μαθητές να εκφράσουν τις απόψεις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2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υπονοεί τη συμφωνία του με τις σωστές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Φ2. Παρουσίαση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489520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Σ3. Ο εκπαιδευτικός καλεί τους μαθητές να αντιληφθούν την επιστημονική άποψη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3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κρατά ουδέτερη στάση σε όλες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Φ3. Επεξεργασία δεδομένων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52892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Σ4. Ο εκπαιδευτικός καλεί τους μαθητές να συσχετίσουν παρατηρήσεις μεταξύ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4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δίνει εξηγήσεις όταν οι μαθητές έχουν απορίες ή δεν απαντούν στις ερωτήσεις του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Φ4. Εξαγωγή συμπερασμάτων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030048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Σ5. Ο εκπαιδευτικός καλεί τους μαθητές να προβλέψουν/ελέγξουν τις προβλέψεις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5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παραβλέπει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Φ5. Ανάδειξη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720214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Σ6. Ο εκπαιδευτικός καλεί τους μαθητές να σχεδιάσουν και να εκτελέσουν ένα πείραμα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6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Στις απαντήσεις των μαθητών, ο εκπαιδευτικός ζητά εξηγήσεις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Φ6. Δοκιμασία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81226"/>
                  </a:ext>
                </a:extLst>
              </a:tr>
              <a:tr h="48690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Σ7. Ο εκπαιδευτικός καλεί τους μαθητές να συζητήσουν τα πειραματικά αποτελέσματα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7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Όταν οι μαθητές δίνουν λανθασμένη απάντηση ή έχουν απορίες, ο εκπαιδευτικός προσπαθεί να αναδείξει τη σωστή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Φ7. Εφαρμογή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39339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Σ8. Ο εκπαιδευτικός καλεί τους μαθητές να αξιολογήσουν τα αποτελέσματα της μάθησής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Φ8. Ανασκόπηση των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208797"/>
                  </a:ext>
                </a:extLst>
              </a:tr>
              <a:tr h="27840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Φ9. Αξιολόγηση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76283"/>
                  </a:ext>
                </a:extLst>
              </a:tr>
            </a:tbl>
          </a:graphicData>
        </a:graphic>
      </p:graphicFrame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92D9C7B-3C25-6E6B-CFC1-FC91A9B7B580}"/>
              </a:ext>
            </a:extLst>
          </p:cNvPr>
          <p:cNvSpPr/>
          <p:nvPr/>
        </p:nvSpPr>
        <p:spPr>
          <a:xfrm>
            <a:off x="241717" y="85850"/>
            <a:ext cx="4127083" cy="6499497"/>
          </a:xfrm>
          <a:prstGeom prst="rect">
            <a:avLst/>
          </a:prstGeom>
          <a:solidFill>
            <a:schemeClr val="tx2">
              <a:alpha val="37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1397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2E2BEEB-7E75-F392-FF1F-D13FBE37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11</a:t>
            </a:fld>
            <a:endParaRPr lang="el-G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EF93C8-C714-0E1F-F2BE-7C81D3B7D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84" y="903111"/>
            <a:ext cx="11758300" cy="58477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Στρατηγική 1: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O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εκπαιδευτικός καλεί τους μαθητές να ανακαλέσουν γνώσεις κι εμπειρίες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endParaRPr lang="el-GR" sz="22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l-GR" sz="2200" b="1" dirty="0">
                <a:solidFill>
                  <a:schemeClr val="tx2"/>
                </a:solidFill>
                <a:cs typeface="Arial" panose="020B0604020202020204" pitchFamily="34" charset="0"/>
              </a:rPr>
              <a:t>Περιλαμβάνει δραστηριότητες οι οποίες κινητοποιούν κυρίως γνωστικές δεξιότητες συλλογής δεδομένων, όπως </a:t>
            </a:r>
            <a:r>
              <a:rPr lang="el-GR" sz="2200" b="1" i="1" dirty="0">
                <a:solidFill>
                  <a:schemeClr val="tx2"/>
                </a:solidFill>
                <a:cs typeface="Arial" panose="020B0604020202020204" pitchFamily="34" charset="0"/>
              </a:rPr>
              <a:t>ανάκληση</a:t>
            </a:r>
            <a:r>
              <a:rPr lang="el-GR" sz="2200" b="1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el-GR" sz="2200" b="1" i="1" dirty="0">
                <a:solidFill>
                  <a:schemeClr val="tx2"/>
                </a:solidFill>
                <a:cs typeface="Arial" panose="020B0604020202020204" pitchFamily="34" charset="0"/>
              </a:rPr>
              <a:t>παρατήρηση</a:t>
            </a:r>
            <a:r>
              <a:rPr lang="el-GR" sz="2200" b="1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el-GR" sz="2200" b="1" i="1" dirty="0">
                <a:solidFill>
                  <a:schemeClr val="tx2"/>
                </a:solidFill>
                <a:cs typeface="Arial" panose="020B0604020202020204" pitchFamily="34" charset="0"/>
              </a:rPr>
              <a:t>αναγνώριση</a:t>
            </a:r>
            <a:r>
              <a:rPr lang="el-GR" sz="2200" b="1" dirty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  <a:endParaRPr lang="en-US" sz="22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endParaRPr lang="el-GR" sz="22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«Πώς λέγεται η ενέργεια που μας δίνει ο ήλιος;», </a:t>
            </a:r>
          </a:p>
          <a:p>
            <a:pPr algn="ctr">
              <a:defRPr/>
            </a:pP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«Τι παρατηρείτε στα πανιά του ιστιοπλοϊκού;», </a:t>
            </a:r>
          </a:p>
          <a:p>
            <a:pPr>
              <a:defRPr/>
            </a:pP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«Ποιες  πηγές  ενέργειας αναγνωρίζετε στην εικόνα που βλέπετε;». </a:t>
            </a:r>
          </a:p>
          <a:p>
            <a:pPr algn="ctr">
              <a:defRPr/>
            </a:pPr>
            <a:r>
              <a:rPr lang="el-GR" sz="2200" b="1" dirty="0">
                <a:solidFill>
                  <a:schemeClr val="tx2"/>
                </a:solidFill>
                <a:cs typeface="Arial" panose="020B0604020202020204" pitchFamily="34" charset="0"/>
              </a:rPr>
              <a:t>Οι μαθητές καλούνται να αναφέρουν παραδείγματα, έννοιες, επιστημονικούς όρους, κανόνες:</a:t>
            </a:r>
            <a:endParaRPr lang="el-GR" sz="2200" b="1" i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«Πείτε μου ένα παράδειγμα μετατροπής ενέργειας από ηλεκτρική σε φωτεινή»,</a:t>
            </a:r>
          </a:p>
          <a:p>
            <a:pPr algn="ctr">
              <a:defRPr/>
            </a:pP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«Πώς ονομάζεται η ενέργεια που έχει ένα  τεντωμένο ελατήριο;», </a:t>
            </a:r>
          </a:p>
          <a:p>
            <a:pPr>
              <a:defRPr/>
            </a:pP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«Ποιος θα διατυπώσει την αρχή διατήρησης της ενέργειας;». </a:t>
            </a:r>
            <a:endParaRPr lang="el-GR" sz="22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l-GR" sz="2200" b="1" dirty="0">
                <a:solidFill>
                  <a:schemeClr val="tx2"/>
                </a:solidFill>
                <a:cs typeface="Arial" panose="020B0604020202020204" pitchFamily="34" charset="0"/>
              </a:rPr>
              <a:t>Δραστηριότητες στις οποίες οι μαθητές κάνουν απλούς υπολογισμούς</a:t>
            </a:r>
            <a:r>
              <a:rPr lang="el-GR" sz="2200" dirty="0">
                <a:solidFill>
                  <a:schemeClr val="tx2"/>
                </a:solidFill>
                <a:cs typeface="Arial" panose="020B0604020202020204" pitchFamily="34" charset="0"/>
              </a:rPr>
              <a:t>: </a:t>
            </a:r>
          </a:p>
          <a:p>
            <a:pPr algn="ctr">
              <a:defRPr/>
            </a:pP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«Στο 1</a:t>
            </a:r>
            <a:r>
              <a:rPr lang="en-US" sz="2200" i="1" dirty="0">
                <a:solidFill>
                  <a:schemeClr val="tx2"/>
                </a:solidFill>
                <a:cs typeface="Arial" panose="020B0604020202020204" pitchFamily="34" charset="0"/>
              </a:rPr>
              <a:t>m</a:t>
            </a: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 το σώμα έχει δυναμική ενέργεια 20</a:t>
            </a:r>
            <a:r>
              <a:rPr lang="en-US" sz="2200" i="1" dirty="0">
                <a:solidFill>
                  <a:schemeClr val="tx2"/>
                </a:solidFill>
                <a:cs typeface="Arial" panose="020B0604020202020204" pitchFamily="34" charset="0"/>
              </a:rPr>
              <a:t>joule</a:t>
            </a: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, στα 2</a:t>
            </a:r>
            <a:r>
              <a:rPr lang="en-US" sz="2200" i="1" dirty="0">
                <a:solidFill>
                  <a:schemeClr val="tx2"/>
                </a:solidFill>
                <a:cs typeface="Arial" panose="020B0604020202020204" pitchFamily="34" charset="0"/>
              </a:rPr>
              <a:t>m</a:t>
            </a: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 πόση θα είναι η δυναμική του ενέργεια;». </a:t>
            </a:r>
          </a:p>
          <a:p>
            <a:pPr algn="ctr">
              <a:defRPr/>
            </a:pPr>
            <a:r>
              <a:rPr lang="el-GR" sz="2200" b="1" dirty="0">
                <a:solidFill>
                  <a:schemeClr val="tx2"/>
                </a:solidFill>
                <a:cs typeface="Arial" panose="020B0604020202020204" pitchFamily="34" charset="0"/>
              </a:rPr>
              <a:t>Ακόμη ανήκουν ερωτήσεις του εκπαιδευτικού στις οποίες η απάντηση διατυπώνεται ουσιαστικά μέσα στην ίδια την ερώτηση: </a:t>
            </a:r>
          </a:p>
          <a:p>
            <a:pPr algn="ctr">
              <a:defRPr/>
            </a:pPr>
            <a:r>
              <a:rPr lang="el-GR" sz="2200" i="1" dirty="0">
                <a:solidFill>
                  <a:schemeClr val="tx2"/>
                </a:solidFill>
                <a:cs typeface="Arial" panose="020B0604020202020204" pitchFamily="34" charset="0"/>
              </a:rPr>
              <a:t>«Δηλαδή, δεν θα έχουμε την απαραίτητη δύναμη για να ζήσουμε, σωστά;».</a:t>
            </a:r>
            <a:endParaRPr lang="en-US" sz="2200" i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8" name="Υπότιτλος 2">
            <a:extLst>
              <a:ext uri="{FF2B5EF4-FFF2-40B4-BE49-F238E27FC236}">
                <a16:creationId xmlns:a16="http://schemas.microsoft.com/office/drawing/2014/main" id="{B93DC735-A762-77D0-EB14-2D8534B20097}"/>
              </a:ext>
            </a:extLst>
          </p:cNvPr>
          <p:cNvSpPr txBox="1">
            <a:spLocks/>
          </p:cNvSpPr>
          <p:nvPr/>
        </p:nvSpPr>
        <p:spPr>
          <a:xfrm>
            <a:off x="4071357" y="318336"/>
            <a:ext cx="4049285" cy="584775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000" b="1" dirty="0">
                <a:solidFill>
                  <a:schemeClr val="bg1"/>
                </a:solidFill>
              </a:rPr>
              <a:t>ΣΤΡΑΤΗΓΙΚΕΣ</a:t>
            </a:r>
          </a:p>
        </p:txBody>
      </p:sp>
    </p:spTree>
    <p:extLst>
      <p:ext uri="{BB962C8B-B14F-4D97-AF65-F5344CB8AC3E}">
        <p14:creationId xmlns:p14="http://schemas.microsoft.com/office/powerpoint/2010/main" val="339876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ADF50D-297C-11F4-7364-63A57CAD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12</a:t>
            </a:fld>
            <a:endParaRPr lang="el-GR"/>
          </a:p>
        </p:txBody>
      </p:sp>
      <p:graphicFrame>
        <p:nvGraphicFramePr>
          <p:cNvPr id="5" name="Πίνακας 10">
            <a:extLst>
              <a:ext uri="{FF2B5EF4-FFF2-40B4-BE49-F238E27FC236}">
                <a16:creationId xmlns:a16="http://schemas.microsoft.com/office/drawing/2014/main" id="{0EAD7891-2AA6-25E3-BE39-95AD09205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06653"/>
              </p:ext>
            </p:extLst>
          </p:nvPr>
        </p:nvGraphicFramePr>
        <p:xfrm>
          <a:off x="241717" y="85852"/>
          <a:ext cx="11708565" cy="6773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4799">
                  <a:extLst>
                    <a:ext uri="{9D8B030D-6E8A-4147-A177-3AD203B41FA5}">
                      <a16:colId xmlns:a16="http://schemas.microsoft.com/office/drawing/2014/main" val="1310683037"/>
                    </a:ext>
                  </a:extLst>
                </a:gridCol>
                <a:gridCol w="4454769">
                  <a:extLst>
                    <a:ext uri="{9D8B030D-6E8A-4147-A177-3AD203B41FA5}">
                      <a16:colId xmlns:a16="http://schemas.microsoft.com/office/drawing/2014/main" val="4253489539"/>
                    </a:ext>
                  </a:extLst>
                </a:gridCol>
                <a:gridCol w="3118997">
                  <a:extLst>
                    <a:ext uri="{9D8B030D-6E8A-4147-A177-3AD203B41FA5}">
                      <a16:colId xmlns:a16="http://schemas.microsoft.com/office/drawing/2014/main" val="2651691293"/>
                    </a:ext>
                  </a:extLst>
                </a:gridCol>
              </a:tblGrid>
              <a:tr h="32157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Στρατηγικές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</a:rPr>
                        <a:t>Αρχές αντίδρασης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Φάσεις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78345"/>
                  </a:ext>
                </a:extLst>
              </a:tr>
              <a:tr h="4659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Σ1. Ο εκπαιδευτικός καλεί τους μαθητές να ανακαλέσουν γνώσεις κι εμπειρίες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1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εκφράζει τη συμφωνία του, με τις σωστές και τη διαφωνία του με τις λανθασμένες απαντήσεις των μαθητών 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Φ1. Ανάπτυξη προβληματισμού &amp; εξοικείωσης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5335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Σ2. Ο εκπαιδευτικός καλεί τους μαθητές να εκφράσουν τις απόψεις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2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υπονοεί τη συμφωνία του με τις σωστές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Φ2. Παρουσίαση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489520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Σ3. Ο εκπαιδευτικός καλεί τους μαθητές να αντιληφθούν την επιστημονική άποψη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3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κρατά ουδέτερη στάση σε όλες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Φ3. Επεξεργασία δεδομένων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52892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Σ4. Ο εκπαιδευτικός καλεί τους μαθητές να συσχετίσουν παρατηρήσεις μεταξύ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4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δίνει εξηγήσεις όταν οι μαθητές έχουν απορίες ή δεν απαντούν στις ερωτήσεις του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Φ4. Εξαγωγή συμπερασμάτων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030048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Σ5. Ο εκπαιδευτικός καλεί τους μαθητές να προβλέψουν/ελέγξουν τις προβλέψεις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5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παραβλέπει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Φ5. Ανάδειξη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720214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Σ6. Ο εκπαιδευτικός καλεί τους μαθητές να σχεδιάσουν και να εκτελέσουν ένα πείραμα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6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Στις απαντήσεις των μαθητών, ο εκπαιδευτικός ζητά εξηγήσεις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Φ6. Δοκιμασία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81226"/>
                  </a:ext>
                </a:extLst>
              </a:tr>
              <a:tr h="48690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Σ7. Ο εκπαιδευτικός καλεί τους μαθητές να συζητήσουν τα πειραματικά αποτελέσματα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7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Όταν οι μαθητές δίνουν λανθασμένη απάντηση ή έχουν απορίες, ο εκπαιδευτικός προσπαθεί να αναδείξει τη σωστή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Φ7. Εφαρμογή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39339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Σ8. Ο εκπαιδευτικός καλεί τους μαθητές να αξιολογήσουν τα αποτελέσματα της μάθησής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Φ8. Ανασκόπηση των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208797"/>
                  </a:ext>
                </a:extLst>
              </a:tr>
              <a:tr h="27840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Φ9. Αξιολόγηση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76283"/>
                  </a:ext>
                </a:extLst>
              </a:tr>
            </a:tbl>
          </a:graphicData>
        </a:graphic>
      </p:graphicFrame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92D9C7B-3C25-6E6B-CFC1-FC91A9B7B580}"/>
              </a:ext>
            </a:extLst>
          </p:cNvPr>
          <p:cNvSpPr/>
          <p:nvPr/>
        </p:nvSpPr>
        <p:spPr>
          <a:xfrm>
            <a:off x="4304961" y="86686"/>
            <a:ext cx="4465750" cy="6772148"/>
          </a:xfrm>
          <a:prstGeom prst="rect">
            <a:avLst/>
          </a:prstGeom>
          <a:solidFill>
            <a:schemeClr val="tx2">
              <a:alpha val="37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7007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2E2BEEB-7E75-F392-FF1F-D13FBE37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13</a:t>
            </a:fld>
            <a:endParaRPr lang="el-G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EF93C8-C714-0E1F-F2BE-7C81D3B7D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339" y="2138165"/>
            <a:ext cx="10524527" cy="3046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2400" dirty="0">
                <a:solidFill>
                  <a:srgbClr val="46666D"/>
                </a:solidFill>
              </a:rPr>
              <a:t>ΑΑ</a:t>
            </a:r>
            <a:r>
              <a:rPr lang="el-GR" sz="2400" baseline="-25000" dirty="0">
                <a:solidFill>
                  <a:srgbClr val="46666D"/>
                </a:solidFill>
              </a:rPr>
              <a:t>1</a:t>
            </a:r>
            <a:r>
              <a:rPr lang="el-GR" sz="2400" dirty="0">
                <a:solidFill>
                  <a:srgbClr val="46666D"/>
                </a:solidFill>
              </a:rPr>
              <a:t>Ο/Η ε. επιβραβεύει άμεσα/έμμεσα τις σωστές απαντήσεις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l-GR" sz="2400" b="1" dirty="0">
              <a:solidFill>
                <a:srgbClr val="46666D"/>
              </a:solidFill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2400" dirty="0">
                <a:solidFill>
                  <a:srgbClr val="46666D"/>
                </a:solidFill>
              </a:rPr>
              <a:t>ΑΑ</a:t>
            </a:r>
            <a:r>
              <a:rPr lang="el-GR" sz="2400" baseline="-25000" dirty="0">
                <a:solidFill>
                  <a:srgbClr val="46666D"/>
                </a:solidFill>
              </a:rPr>
              <a:t>1 </a:t>
            </a:r>
            <a:r>
              <a:rPr lang="el-GR" sz="2400" dirty="0">
                <a:solidFill>
                  <a:srgbClr val="46666D"/>
                </a:solidFill>
              </a:rPr>
              <a:t>Ο/Η ε. διορθώνει άμεσα τις λανθασμένες απαντήσεις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l-GR" sz="2400" b="1" dirty="0">
              <a:solidFill>
                <a:srgbClr val="46666D"/>
              </a:solidFill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2400" dirty="0">
                <a:solidFill>
                  <a:srgbClr val="46666D"/>
                </a:solidFill>
              </a:rPr>
              <a:t>ΑΑ</a:t>
            </a:r>
            <a:r>
              <a:rPr lang="el-GR" sz="2400" baseline="-25000" dirty="0">
                <a:solidFill>
                  <a:srgbClr val="46666D"/>
                </a:solidFill>
              </a:rPr>
              <a:t>5</a:t>
            </a:r>
            <a:r>
              <a:rPr lang="el-GR" sz="2400" dirty="0">
                <a:solidFill>
                  <a:srgbClr val="46666D"/>
                </a:solidFill>
              </a:rPr>
              <a:t> Ο/Η ε. παραβλέπει τις απαντήσεις των μ.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l-GR" sz="2400" dirty="0">
              <a:solidFill>
                <a:srgbClr val="46666D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2400" dirty="0">
                <a:solidFill>
                  <a:srgbClr val="46666D"/>
                </a:solidFill>
              </a:rPr>
              <a:t>ΑΑ</a:t>
            </a:r>
            <a:r>
              <a:rPr lang="el-GR" sz="2400" baseline="-25000" dirty="0">
                <a:solidFill>
                  <a:srgbClr val="46666D"/>
                </a:solidFill>
              </a:rPr>
              <a:t>4</a:t>
            </a:r>
            <a:r>
              <a:rPr lang="el-GR" sz="2400" dirty="0">
                <a:solidFill>
                  <a:srgbClr val="46666D"/>
                </a:solidFill>
              </a:rPr>
              <a:t> Ο/Η ε. δίνει εξηγήσεις όταν οι μ. έχουν απορίες ή δεν απαντούν στις ερωτήσεις του/της  </a:t>
            </a:r>
          </a:p>
        </p:txBody>
      </p:sp>
      <p:sp>
        <p:nvSpPr>
          <p:cNvPr id="7" name="Υπότιτλος 2">
            <a:extLst>
              <a:ext uri="{FF2B5EF4-FFF2-40B4-BE49-F238E27FC236}">
                <a16:creationId xmlns:a16="http://schemas.microsoft.com/office/drawing/2014/main" id="{F71375AC-277D-8B6E-4821-65A72BA0025E}"/>
              </a:ext>
            </a:extLst>
          </p:cNvPr>
          <p:cNvSpPr txBox="1">
            <a:spLocks/>
          </p:cNvSpPr>
          <p:nvPr/>
        </p:nvSpPr>
        <p:spPr>
          <a:xfrm>
            <a:off x="4071358" y="460674"/>
            <a:ext cx="4553353" cy="584775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000" b="1" dirty="0">
                <a:solidFill>
                  <a:schemeClr val="bg1"/>
                </a:solidFill>
              </a:rPr>
              <a:t>ΑΡΧΕΣ ΑΝΤΙΔΡΑΣΗΣ</a:t>
            </a:r>
          </a:p>
        </p:txBody>
      </p:sp>
    </p:spTree>
    <p:extLst>
      <p:ext uri="{BB962C8B-B14F-4D97-AF65-F5344CB8AC3E}">
        <p14:creationId xmlns:p14="http://schemas.microsoft.com/office/powerpoint/2010/main" val="179045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2E2BEEB-7E75-F392-FF1F-D13FBE37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14</a:t>
            </a:fld>
            <a:endParaRPr lang="el-GR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8FAA34E-A65D-2263-DBCB-C853DF944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682" y="2271601"/>
            <a:ext cx="7516635" cy="30469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l-GR" sz="32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Εκμάθηση: </a:t>
            </a:r>
          </a:p>
          <a:p>
            <a:pPr>
              <a:defRPr/>
            </a:pPr>
            <a:r>
              <a:rPr lang="el-GR" sz="32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l-GR" sz="32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όρων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l-GR" sz="32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τύπων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l-GR" sz="32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κανόνων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l-GR" sz="32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απλών εννοιών &amp; σχέσεων </a:t>
            </a:r>
            <a:endParaRPr lang="en-US" sz="3200" dirty="0">
              <a:solidFill>
                <a:schemeClr val="bg1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82EA394-C882-BD47-B03F-F51C1D5DB57C}"/>
              </a:ext>
            </a:extLst>
          </p:cNvPr>
          <p:cNvSpPr txBox="1">
            <a:spLocks/>
          </p:cNvSpPr>
          <p:nvPr/>
        </p:nvSpPr>
        <p:spPr>
          <a:xfrm>
            <a:off x="2769456" y="637777"/>
            <a:ext cx="6653086" cy="584775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000" b="1" dirty="0">
                <a:solidFill>
                  <a:schemeClr val="bg1"/>
                </a:solidFill>
              </a:rPr>
              <a:t>ΕΠΙΘΥΜΗΤΑ ΑΠΟΤΕΛΕΣΜΑΤΑ</a:t>
            </a:r>
          </a:p>
        </p:txBody>
      </p:sp>
    </p:spTree>
    <p:extLst>
      <p:ext uri="{BB962C8B-B14F-4D97-AF65-F5344CB8AC3E}">
        <p14:creationId xmlns:p14="http://schemas.microsoft.com/office/powerpoint/2010/main" val="3938269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1D078F-BD67-FBB6-3D98-5BBB69E5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637777"/>
            <a:ext cx="10515600" cy="814318"/>
          </a:xfrm>
        </p:spPr>
        <p:txBody>
          <a:bodyPr>
            <a:normAutofit/>
          </a:bodyPr>
          <a:lstStyle/>
          <a:p>
            <a:r>
              <a:rPr lang="el-GR" sz="4400" b="0" dirty="0">
                <a:latin typeface="+mn-lt"/>
              </a:rPr>
              <a:t>ΠΙΝΑΚΑΣ ΑΝΑΛΥΣΗΣ ΩΡΙΑΙΑΣ ΔΙΔΑΣΚΑΛΙΑΣ</a:t>
            </a:r>
            <a:endParaRPr lang="el-GR" b="0" dirty="0">
              <a:latin typeface="+mn-lt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9D82BD9-C26B-E40E-3B45-CF75FFD5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15</a:t>
            </a:fld>
            <a:endParaRPr lang="el-GR"/>
          </a:p>
        </p:txBody>
      </p:sp>
      <p:graphicFrame>
        <p:nvGraphicFramePr>
          <p:cNvPr id="5" name="Group 23">
            <a:extLst>
              <a:ext uri="{FF2B5EF4-FFF2-40B4-BE49-F238E27FC236}">
                <a16:creationId xmlns:a16="http://schemas.microsoft.com/office/drawing/2014/main" id="{6A321F5D-99D5-E60D-31E3-66A4F40D53B4}"/>
              </a:ext>
            </a:extLst>
          </p:cNvPr>
          <p:cNvGraphicFramePr>
            <a:graphicFrameLocks/>
          </p:cNvGraphicFramePr>
          <p:nvPr/>
        </p:nvGraphicFramePr>
        <p:xfrm>
          <a:off x="838200" y="1686709"/>
          <a:ext cx="10263188" cy="442200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10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6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ΔΙΔΑΚΤΙΚΑ ΕΠΕΙΣΟΔΙΑ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ΣΥΝΤΑΞΗ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ΣΤΡΑΤΗΓΙΚΕΣ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ΑΡΧΕΣ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ΑΝΤΙΔΡΑΣΗΣ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 δραστηριοτήτων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Διαπραγμάτευση τμήματος του περιεχομένου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Φάσεις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Στρατηγικών με κοινό στόχο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δραστηριοτήτων με κοινό τρόπο επεξεργασίας πληροφοριών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Χαρακτηρίζουν την αντίδραση του εκπαιδευτικού στις απαντήσεις / δραστηριότητες των μαθητών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516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1D078F-BD67-FBB6-3D98-5BBB69E5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306378"/>
            <a:ext cx="10515600" cy="365125"/>
          </a:xfrm>
        </p:spPr>
        <p:txBody>
          <a:bodyPr>
            <a:normAutofit fontScale="90000"/>
          </a:bodyPr>
          <a:lstStyle/>
          <a:p>
            <a:r>
              <a:rPr lang="el-GR" sz="3600" b="0" dirty="0">
                <a:latin typeface="+mn-lt"/>
              </a:rPr>
              <a:t>Ενέργεια</a:t>
            </a:r>
            <a:endParaRPr lang="el-GR" b="0" dirty="0">
              <a:latin typeface="+mn-lt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9D82BD9-C26B-E40E-3B45-CF75FFD5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16</a:t>
            </a:fld>
            <a:endParaRPr lang="el-GR"/>
          </a:p>
        </p:txBody>
      </p:sp>
      <p:graphicFrame>
        <p:nvGraphicFramePr>
          <p:cNvPr id="5" name="Group 23">
            <a:extLst>
              <a:ext uri="{FF2B5EF4-FFF2-40B4-BE49-F238E27FC236}">
                <a16:creationId xmlns:a16="http://schemas.microsoft.com/office/drawing/2014/main" id="{6A321F5D-99D5-E60D-31E3-66A4F40D53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327016"/>
              </p:ext>
            </p:extLst>
          </p:nvPr>
        </p:nvGraphicFramePr>
        <p:xfrm>
          <a:off x="290763" y="779684"/>
          <a:ext cx="11442031" cy="640650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799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6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6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ΔΙΔΑΚΤΙΚΑ ΕΠΕΙΣΟΔΙΑ</a:t>
                      </a:r>
                      <a:endParaRPr kumimoji="0" 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ΣΥΝΤΑΞΗ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ΦΑΣΕΙΣ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ΣΤΡΑΤΗΓΙΚΕΣ</a:t>
                      </a:r>
                      <a:endParaRPr kumimoji="0" 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ΑΡΧΕΣ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ΑΝΤΙΔΡΑΣΗΣ</a:t>
                      </a:r>
                      <a:endParaRPr kumimoji="0" 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ΔΕ1 Πηγές ενέργειας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ΔΕ2 Ανανεώσιμες πηγές ενέργειας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Φ1. Ανάπτυξη προβληματισμού &amp; εξοικείωσης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Φ2. Παρουσίαση νέας γνώσης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Φ7. Εφαρμογή νέας γνώσης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Σ1. Ο εκπαιδευτικός καλεί τους μαθητές να ανακαλέσουν γνώσεις κι εμπειρίες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Σ3. Ο εκπαιδευτικός καλεί τους μαθητές να αντιληφθούν την επιστημονική άποψη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ΑΑ1 Ο εκπαιδευτικός εκφράζει τη συμφωνία του, με τις σωστές και τη διαφωνία του με τις λανθασμένες απαντήσεις των μαθητών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ΑΑ4 Ο εκπαιδευτικός δίνει εξηγήσεις όταν οι μαθητές έχουν απορίες ή δεν απαντούν στις ερωτήσεις του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ΑΑ5 Ο εκπαιδευτικός παραβλέπει τις απαντήσεις των μαθητών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060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D911CC-E680-4BBC-605E-8AED30338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b="1" dirty="0">
                <a:solidFill>
                  <a:srgbClr val="46666D"/>
                </a:solidFill>
              </a:rPr>
              <a:t>Τι αναζητούμε να πετύχουμε;</a:t>
            </a:r>
            <a:endParaRPr lang="el-GR" dirty="0">
              <a:solidFill>
                <a:srgbClr val="46666D"/>
              </a:solidFill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045883E-409E-E57C-E81C-9DB24AC4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17</a:t>
            </a:fld>
            <a:endParaRPr lang="el-GR"/>
          </a:p>
        </p:txBody>
      </p:sp>
      <p:sp>
        <p:nvSpPr>
          <p:cNvPr id="5" name="Google Shape;419;p21">
            <a:extLst>
              <a:ext uri="{FF2B5EF4-FFF2-40B4-BE49-F238E27FC236}">
                <a16:creationId xmlns:a16="http://schemas.microsoft.com/office/drawing/2014/main" id="{8BB7EBA8-504C-E618-0EF8-E7AD3F5DB310}"/>
              </a:ext>
            </a:extLst>
          </p:cNvPr>
          <p:cNvSpPr/>
          <p:nvPr/>
        </p:nvSpPr>
        <p:spPr>
          <a:xfrm>
            <a:off x="1119671" y="1424582"/>
            <a:ext cx="9702670" cy="1569620"/>
          </a:xfrm>
          <a:prstGeom prst="rect">
            <a:avLst/>
          </a:prstGeom>
          <a:solidFill>
            <a:srgbClr val="46666D"/>
          </a:solidFill>
          <a:ln w="38100"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l-GR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Σκόπιμα σχεδιάζουμε</a:t>
            </a:r>
          </a:p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l-GR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Οδηγούμαστε από συνειδητή, δυναμική, αυτοελεγχόμενη διαδικασία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FCBBC-3DF2-BF09-1605-C62D73373BE3}"/>
              </a:ext>
            </a:extLst>
          </p:cNvPr>
          <p:cNvSpPr txBox="1"/>
          <p:nvPr/>
        </p:nvSpPr>
        <p:spPr>
          <a:xfrm>
            <a:off x="1119671" y="3581784"/>
            <a:ext cx="9702671" cy="1077218"/>
          </a:xfrm>
          <a:prstGeom prst="rect">
            <a:avLst/>
          </a:prstGeom>
          <a:solidFill>
            <a:srgbClr val="46666D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457200" marR="0" lvl="0" indent="-4572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l-GR" sz="32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Πώς υποστηρίζεται αυτή η σκόπιμη διανοητική διαδικασία;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C05625-FD01-36F1-4FF9-68373AD2ABDB}"/>
              </a:ext>
            </a:extLst>
          </p:cNvPr>
          <p:cNvSpPr txBox="1"/>
          <p:nvPr/>
        </p:nvSpPr>
        <p:spPr>
          <a:xfrm>
            <a:off x="1119671" y="5246584"/>
            <a:ext cx="9702670" cy="954107"/>
          </a:xfrm>
          <a:prstGeom prst="rect">
            <a:avLst/>
          </a:prstGeom>
          <a:solidFill>
            <a:srgbClr val="46666D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sz="28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Γ</a:t>
            </a:r>
            <a:r>
              <a:rPr lang="el-GR" sz="28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νώση ποικίλων πεδίων</a:t>
            </a:r>
            <a:r>
              <a:rPr lang="el-GR" sz="28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: Φυσική, Διδακτική, Παιδαγωγική, Γνωστική Ψυχολογία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22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E4A6D4-C1F3-3AB8-A53B-BA583A38E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777"/>
            <a:ext cx="10515600" cy="814318"/>
          </a:xfrm>
        </p:spPr>
        <p:txBody>
          <a:bodyPr/>
          <a:lstStyle/>
          <a:p>
            <a:r>
              <a:rPr lang="el-GR" dirty="0"/>
              <a:t>Μελέτη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8A81553-0EEB-88DA-2D14-0BE7222EE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18</a:t>
            </a:fld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05C3B3-FA1F-2AC1-BAA1-ADDA277AC422}"/>
              </a:ext>
            </a:extLst>
          </p:cNvPr>
          <p:cNvSpPr txBox="1"/>
          <p:nvPr/>
        </p:nvSpPr>
        <p:spPr>
          <a:xfrm>
            <a:off x="648201" y="2059972"/>
            <a:ext cx="11315199" cy="338554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l-GR" sz="2800" b="1" dirty="0">
              <a:solidFill>
                <a:srgbClr val="46666D"/>
              </a:solidFill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rgbClr val="46666D"/>
                </a:solidFill>
              </a:rPr>
              <a:t>Να μελετήσετε από τις Σημειώσεις στο </a:t>
            </a:r>
            <a:r>
              <a:rPr lang="en-US" sz="2800" b="1" dirty="0" err="1">
                <a:solidFill>
                  <a:srgbClr val="46666D"/>
                </a:solidFill>
              </a:rPr>
              <a:t>eclass</a:t>
            </a:r>
            <a:r>
              <a:rPr lang="el-GR" sz="2800" b="1" dirty="0">
                <a:solidFill>
                  <a:srgbClr val="46666D"/>
                </a:solidFill>
              </a:rPr>
              <a:t> ό,τι σχετίζεται με το Μοντέλο Μεταφοράς, τις σχετικές Φάσεις, Στρατηγικές και Αρχές Αντίδρασης, με οδηγό τις διαφάνειες του μαθήματος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b="1" dirty="0">
              <a:solidFill>
                <a:srgbClr val="46666D"/>
              </a:solidFill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rgbClr val="46666D"/>
                </a:solidFill>
              </a:rPr>
              <a:t>Να καταγράψετε ερωτήματα που σας δημιουργούνται ώστε να τα θέσετε προφορικά και να τα συζητήσουμε στο επόμενο μάθημα</a:t>
            </a:r>
            <a:endParaRPr lang="el-GR" b="1" dirty="0">
              <a:solidFill>
                <a:srgbClr val="46666D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b="1" dirty="0">
              <a:solidFill>
                <a:srgbClr val="46666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087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81C5766-AFA9-D672-FF85-48337FF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</a:t>
            </a:fld>
            <a:endParaRPr lang="el-GR"/>
          </a:p>
        </p:txBody>
      </p:sp>
      <p:sp>
        <p:nvSpPr>
          <p:cNvPr id="15" name="Υπότιτλος 2">
            <a:extLst>
              <a:ext uri="{FF2B5EF4-FFF2-40B4-BE49-F238E27FC236}">
                <a16:creationId xmlns:a16="http://schemas.microsoft.com/office/drawing/2014/main" id="{BE6051D4-BAAD-E4C8-CFD9-1DD635EFFA1E}"/>
              </a:ext>
            </a:extLst>
          </p:cNvPr>
          <p:cNvSpPr txBox="1">
            <a:spLocks/>
          </p:cNvSpPr>
          <p:nvPr/>
        </p:nvSpPr>
        <p:spPr>
          <a:xfrm>
            <a:off x="1523999" y="51352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ΠΑΝΕΠΙΣΤΗΜΙΟ ΔΥΤΙΚΗΣ ΜΑΚΕΔΟΝΙΑΣ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ΣΧΟΛΗ ΚΟΙΝΩΝΙΚΩΝ ΚΑΙ ΑΝΘΡΩΠΙΣΤΙΚΩΝ ΣΠΟΥΔΩΝ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ΠΑΙΔΑΓΩΓΙΚΟ ΤΜΗΜΑ ΔΗΜΟΤΙΚΗΣ ΕΚΠΑΙΔΕΥΣΗΣ</a:t>
            </a:r>
          </a:p>
          <a:p>
            <a:endParaRPr lang="el-G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70D2F916-1166-42C3-27C2-2F92A6A8A3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72" y="416893"/>
            <a:ext cx="990627" cy="1015709"/>
          </a:xfrm>
          <a:prstGeom prst="rect">
            <a:avLst/>
          </a:prstGeom>
        </p:spPr>
      </p:pic>
      <p:sp>
        <p:nvSpPr>
          <p:cNvPr id="9" name="Υπότιτλος 2">
            <a:extLst>
              <a:ext uri="{FF2B5EF4-FFF2-40B4-BE49-F238E27FC236}">
                <a16:creationId xmlns:a16="http://schemas.microsoft.com/office/drawing/2014/main" id="{163C945C-E4D9-8FC2-BDAA-A268CFD86E22}"/>
              </a:ext>
            </a:extLst>
          </p:cNvPr>
          <p:cNvSpPr txBox="1">
            <a:spLocks/>
          </p:cNvSpPr>
          <p:nvPr/>
        </p:nvSpPr>
        <p:spPr>
          <a:xfrm>
            <a:off x="191344" y="5425398"/>
            <a:ext cx="11809312" cy="1015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l-GR" sz="2800" i="1" dirty="0">
                <a:solidFill>
                  <a:srgbClr val="46666D"/>
                </a:solidFill>
              </a:rPr>
              <a:t>Οι διαφάνειες </a:t>
            </a:r>
            <a:r>
              <a:rPr lang="el-GR" i="1" dirty="0">
                <a:solidFill>
                  <a:srgbClr val="46666D"/>
                </a:solidFill>
              </a:rPr>
              <a:t>βασίζονται στο εκπαιδευτικό υλικό που έχει αναρτηθεί από </a:t>
            </a:r>
            <a:r>
              <a:rPr lang="el-GR" sz="2800" i="1" dirty="0">
                <a:solidFill>
                  <a:srgbClr val="46666D"/>
                </a:solidFill>
              </a:rPr>
              <a:t>την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l-GR" sz="2800" i="1" dirty="0" err="1">
                <a:solidFill>
                  <a:srgbClr val="46666D"/>
                </a:solidFill>
              </a:rPr>
              <a:t>Καθ</a:t>
            </a:r>
            <a:r>
              <a:rPr lang="el-GR" sz="2800" i="1" dirty="0">
                <a:solidFill>
                  <a:srgbClr val="46666D"/>
                </a:solidFill>
              </a:rPr>
              <a:t>. Άννα </a:t>
            </a:r>
            <a:r>
              <a:rPr lang="el-GR" sz="2800" i="1" dirty="0" err="1">
                <a:solidFill>
                  <a:srgbClr val="46666D"/>
                </a:solidFill>
              </a:rPr>
              <a:t>Σπύρτου</a:t>
            </a:r>
            <a:r>
              <a:rPr lang="el-GR" sz="2800" i="1" dirty="0">
                <a:solidFill>
                  <a:srgbClr val="46666D"/>
                </a:solidFill>
              </a:rPr>
              <a:t> στο </a:t>
            </a:r>
            <a:r>
              <a:rPr lang="en-US" sz="2800" i="1" dirty="0" err="1">
                <a:solidFill>
                  <a:srgbClr val="46666D"/>
                </a:solidFill>
              </a:rPr>
              <a:t>eclas</a:t>
            </a:r>
            <a:r>
              <a:rPr lang="en-US" i="1" dirty="0" err="1">
                <a:solidFill>
                  <a:srgbClr val="46666D"/>
                </a:solidFill>
              </a:rPr>
              <a:t>s</a:t>
            </a:r>
            <a:r>
              <a:rPr lang="en-US" i="1" dirty="0">
                <a:solidFill>
                  <a:srgbClr val="46666D"/>
                </a:solidFill>
              </a:rPr>
              <a:t> </a:t>
            </a:r>
            <a:r>
              <a:rPr lang="el-GR" i="1" dirty="0">
                <a:solidFill>
                  <a:srgbClr val="46666D"/>
                </a:solidFill>
              </a:rPr>
              <a:t>του </a:t>
            </a:r>
            <a:r>
              <a:rPr lang="el-GR" i="1" dirty="0" err="1">
                <a:solidFill>
                  <a:srgbClr val="46666D"/>
                </a:solidFill>
              </a:rPr>
              <a:t>χειμερινο</a:t>
            </a:r>
            <a:r>
              <a:rPr lang="en-US" i="1" dirty="0" err="1">
                <a:solidFill>
                  <a:srgbClr val="46666D"/>
                </a:solidFill>
              </a:rPr>
              <a:t>ύ</a:t>
            </a:r>
            <a:r>
              <a:rPr lang="el-GR" i="1" dirty="0">
                <a:solidFill>
                  <a:srgbClr val="46666D"/>
                </a:solidFill>
              </a:rPr>
              <a:t> εξαμήνου </a:t>
            </a:r>
            <a:r>
              <a:rPr lang="en-US" i="1" dirty="0">
                <a:solidFill>
                  <a:srgbClr val="46666D"/>
                </a:solidFill>
              </a:rPr>
              <a:t>2022</a:t>
            </a:r>
            <a:r>
              <a:rPr lang="el-GR" i="1" dirty="0">
                <a:solidFill>
                  <a:srgbClr val="46666D"/>
                </a:solidFill>
              </a:rPr>
              <a:t>-2023</a:t>
            </a:r>
            <a:endParaRPr lang="el-GR" sz="2800" i="1" dirty="0">
              <a:solidFill>
                <a:srgbClr val="46666D"/>
              </a:solidFill>
            </a:endParaRPr>
          </a:p>
        </p:txBody>
      </p:sp>
      <p:sp>
        <p:nvSpPr>
          <p:cNvPr id="10" name="Υπότιτλος 2">
            <a:extLst>
              <a:ext uri="{FF2B5EF4-FFF2-40B4-BE49-F238E27FC236}">
                <a16:creationId xmlns:a16="http://schemas.microsoft.com/office/drawing/2014/main" id="{7C6745D3-6248-0B08-2A12-2F597945AA4F}"/>
              </a:ext>
            </a:extLst>
          </p:cNvPr>
          <p:cNvSpPr txBox="1">
            <a:spLocks/>
          </p:cNvSpPr>
          <p:nvPr/>
        </p:nvSpPr>
        <p:spPr>
          <a:xfrm>
            <a:off x="1265287" y="2574446"/>
            <a:ext cx="9661425" cy="1983266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6000" b="1" dirty="0">
                <a:solidFill>
                  <a:schemeClr val="bg1"/>
                </a:solidFill>
              </a:rPr>
              <a:t>Μοντέλο Μεταφοράς</a:t>
            </a:r>
          </a:p>
        </p:txBody>
      </p:sp>
    </p:spTree>
    <p:extLst>
      <p:ext uri="{BB962C8B-B14F-4D97-AF65-F5344CB8AC3E}">
        <p14:creationId xmlns:p14="http://schemas.microsoft.com/office/powerpoint/2010/main" val="158276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9C0DEA-F2B6-427D-9D00-EEC3C8B0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3</a:t>
            </a:fld>
            <a:endParaRPr lang="el-GR"/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6AA5598A-1345-9676-C4DE-5C11AA6870C3}"/>
              </a:ext>
            </a:extLst>
          </p:cNvPr>
          <p:cNvSpPr txBox="1">
            <a:spLocks/>
          </p:cNvSpPr>
          <p:nvPr/>
        </p:nvSpPr>
        <p:spPr>
          <a:xfrm>
            <a:off x="1177471" y="460674"/>
            <a:ext cx="9661425" cy="1094876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6000" b="1" dirty="0">
                <a:solidFill>
                  <a:schemeClr val="bg1"/>
                </a:solidFill>
              </a:rPr>
              <a:t>Μοντέλο Μεταφοράς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4855D357-680A-8BA8-F69C-3D75804B0448}"/>
              </a:ext>
            </a:extLst>
          </p:cNvPr>
          <p:cNvGrpSpPr/>
          <p:nvPr/>
        </p:nvGrpSpPr>
        <p:grpSpPr>
          <a:xfrm>
            <a:off x="462971" y="2044763"/>
            <a:ext cx="11090423" cy="828494"/>
            <a:chOff x="768089" y="2092268"/>
            <a:chExt cx="10408439" cy="828494"/>
          </a:xfrm>
        </p:grpSpPr>
        <p:sp>
          <p:nvSpPr>
            <p:cNvPr id="6" name="Ορθογώνιο 5">
              <a:extLst>
                <a:ext uri="{FF2B5EF4-FFF2-40B4-BE49-F238E27FC236}">
                  <a16:creationId xmlns:a16="http://schemas.microsoft.com/office/drawing/2014/main" id="{BC26898A-670E-7BA4-403C-735E263A87ED}"/>
                </a:ext>
              </a:extLst>
            </p:cNvPr>
            <p:cNvSpPr/>
            <p:nvPr/>
          </p:nvSpPr>
          <p:spPr>
            <a:xfrm>
              <a:off x="768089" y="2092268"/>
              <a:ext cx="3402495" cy="82849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4000" dirty="0">
                  <a:effectLst/>
                  <a:latin typeface="Calibri" panose="020F0502020204030204" pitchFamily="34" charset="0"/>
                </a:rPr>
                <a:t>Εκπαιδευτικός </a:t>
              </a:r>
              <a:endParaRPr lang="el-GR" sz="2800" dirty="0"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7" name="Ορθογώνιο 6">
              <a:extLst>
                <a:ext uri="{FF2B5EF4-FFF2-40B4-BE49-F238E27FC236}">
                  <a16:creationId xmlns:a16="http://schemas.microsoft.com/office/drawing/2014/main" id="{505DD539-3771-77FE-183B-251D4DF2C437}"/>
                </a:ext>
              </a:extLst>
            </p:cNvPr>
            <p:cNvSpPr/>
            <p:nvPr/>
          </p:nvSpPr>
          <p:spPr>
            <a:xfrm>
              <a:off x="4402434" y="2092268"/>
              <a:ext cx="6774094" cy="82849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4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Κάτοχος - φορέας της γνώσης</a:t>
              </a:r>
              <a:endParaRPr lang="el-GR" sz="3200" b="1" dirty="0">
                <a:solidFill>
                  <a:schemeClr val="accent2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8" name="Κάτω βέλος 7">
            <a:extLst>
              <a:ext uri="{FF2B5EF4-FFF2-40B4-BE49-F238E27FC236}">
                <a16:creationId xmlns:a16="http://schemas.microsoft.com/office/drawing/2014/main" id="{F8A72EFC-FE53-D6AE-AB97-1A97E32E78BE}"/>
              </a:ext>
            </a:extLst>
          </p:cNvPr>
          <p:cNvSpPr/>
          <p:nvPr/>
        </p:nvSpPr>
        <p:spPr>
          <a:xfrm>
            <a:off x="5525984" y="3153006"/>
            <a:ext cx="1140031" cy="115190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1F649581-D979-C4B5-AC80-37493676EBF0}"/>
              </a:ext>
            </a:extLst>
          </p:cNvPr>
          <p:cNvGrpSpPr/>
          <p:nvPr/>
        </p:nvGrpSpPr>
        <p:grpSpPr>
          <a:xfrm>
            <a:off x="270625" y="4582430"/>
            <a:ext cx="11650748" cy="828494"/>
            <a:chOff x="768089" y="2092268"/>
            <a:chExt cx="10408439" cy="828494"/>
          </a:xfrm>
        </p:grpSpPr>
        <p:sp>
          <p:nvSpPr>
            <p:cNvPr id="14" name="Ορθογώνιο 13">
              <a:extLst>
                <a:ext uri="{FF2B5EF4-FFF2-40B4-BE49-F238E27FC236}">
                  <a16:creationId xmlns:a16="http://schemas.microsoft.com/office/drawing/2014/main" id="{040F8ABA-D79B-1EDB-E537-99309E0FFFAC}"/>
                </a:ext>
              </a:extLst>
            </p:cNvPr>
            <p:cNvSpPr/>
            <p:nvPr/>
          </p:nvSpPr>
          <p:spPr>
            <a:xfrm>
              <a:off x="768089" y="2092268"/>
              <a:ext cx="1890654" cy="82849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4000" dirty="0">
                  <a:effectLst/>
                  <a:latin typeface="Calibri" panose="020F0502020204030204" pitchFamily="34" charset="0"/>
                </a:rPr>
                <a:t>διδάσκω </a:t>
              </a:r>
              <a:endParaRPr lang="el-GR" sz="2800" dirty="0"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5" name="Ορθογώνιο 14">
              <a:extLst>
                <a:ext uri="{FF2B5EF4-FFF2-40B4-BE49-F238E27FC236}">
                  <a16:creationId xmlns:a16="http://schemas.microsoft.com/office/drawing/2014/main" id="{B027A788-5810-D3C9-8387-E43C68A2F69E}"/>
                </a:ext>
              </a:extLst>
            </p:cNvPr>
            <p:cNvSpPr/>
            <p:nvPr/>
          </p:nvSpPr>
          <p:spPr>
            <a:xfrm>
              <a:off x="2839098" y="2092268"/>
              <a:ext cx="8337430" cy="82849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4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«σημαίνει λέγω-πληροφορώ»</a:t>
              </a:r>
              <a:endParaRPr lang="el-GR" sz="3200" b="1" dirty="0">
                <a:solidFill>
                  <a:schemeClr val="accent2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6" name="Ομάδα 15">
            <a:extLst>
              <a:ext uri="{FF2B5EF4-FFF2-40B4-BE49-F238E27FC236}">
                <a16:creationId xmlns:a16="http://schemas.microsoft.com/office/drawing/2014/main" id="{7DBC085D-EC1B-3967-07CC-7E9B82A75C21}"/>
              </a:ext>
            </a:extLst>
          </p:cNvPr>
          <p:cNvGrpSpPr/>
          <p:nvPr/>
        </p:nvGrpSpPr>
        <p:grpSpPr>
          <a:xfrm>
            <a:off x="270625" y="5570760"/>
            <a:ext cx="11650748" cy="828494"/>
            <a:chOff x="768089" y="2092268"/>
            <a:chExt cx="10408439" cy="828494"/>
          </a:xfrm>
        </p:grpSpPr>
        <p:sp>
          <p:nvSpPr>
            <p:cNvPr id="17" name="Ορθογώνιο 16">
              <a:extLst>
                <a:ext uri="{FF2B5EF4-FFF2-40B4-BE49-F238E27FC236}">
                  <a16:creationId xmlns:a16="http://schemas.microsoft.com/office/drawing/2014/main" id="{3D5BD0D7-8EA5-ACB6-3197-B4BF499E022A}"/>
                </a:ext>
              </a:extLst>
            </p:cNvPr>
            <p:cNvSpPr/>
            <p:nvPr/>
          </p:nvSpPr>
          <p:spPr>
            <a:xfrm>
              <a:off x="768089" y="2092268"/>
              <a:ext cx="1890654" cy="82849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4000" dirty="0">
                  <a:effectLst/>
                  <a:latin typeface="Calibri" panose="020F0502020204030204" pitchFamily="34" charset="0"/>
                </a:rPr>
                <a:t>μαθαίνω </a:t>
              </a:r>
              <a:endParaRPr lang="el-GR" sz="2800" dirty="0"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8" name="Ορθογώνιο 17">
              <a:extLst>
                <a:ext uri="{FF2B5EF4-FFF2-40B4-BE49-F238E27FC236}">
                  <a16:creationId xmlns:a16="http://schemas.microsoft.com/office/drawing/2014/main" id="{D0791ECD-DB98-4C28-C55F-A4D5265384C7}"/>
                </a:ext>
              </a:extLst>
            </p:cNvPr>
            <p:cNvSpPr/>
            <p:nvPr/>
          </p:nvSpPr>
          <p:spPr>
            <a:xfrm>
              <a:off x="2839098" y="2092268"/>
              <a:ext cx="8337430" cy="82849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4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«σημαίνει ακροώμαι-επαναλαμβάνω»</a:t>
              </a:r>
              <a:endParaRPr lang="el-GR" sz="3200" b="1" dirty="0">
                <a:solidFill>
                  <a:schemeClr val="accent2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4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1D078F-BD67-FBB6-3D98-5BBB69E5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637777"/>
            <a:ext cx="10515600" cy="814318"/>
          </a:xfrm>
        </p:spPr>
        <p:txBody>
          <a:bodyPr>
            <a:normAutofit/>
          </a:bodyPr>
          <a:lstStyle/>
          <a:p>
            <a:r>
              <a:rPr lang="el-GR" sz="4400" b="0" dirty="0">
                <a:latin typeface="+mn-lt"/>
              </a:rPr>
              <a:t>ΠΙΝΑΚΑΣ ΑΝΑΛΥΣΗΣ ΩΡΙΑΙΑΣ ΔΙΔΑΣΚΑΛΙΑΣ</a:t>
            </a:r>
            <a:endParaRPr lang="el-GR" b="0" dirty="0">
              <a:latin typeface="+mn-lt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9D82BD9-C26B-E40E-3B45-CF75FFD5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4</a:t>
            </a:fld>
            <a:endParaRPr lang="el-GR"/>
          </a:p>
        </p:txBody>
      </p:sp>
      <p:graphicFrame>
        <p:nvGraphicFramePr>
          <p:cNvPr id="5" name="Group 23">
            <a:extLst>
              <a:ext uri="{FF2B5EF4-FFF2-40B4-BE49-F238E27FC236}">
                <a16:creationId xmlns:a16="http://schemas.microsoft.com/office/drawing/2014/main" id="{6A321F5D-99D5-E60D-31E3-66A4F40D53B4}"/>
              </a:ext>
            </a:extLst>
          </p:cNvPr>
          <p:cNvGraphicFramePr>
            <a:graphicFrameLocks/>
          </p:cNvGraphicFramePr>
          <p:nvPr/>
        </p:nvGraphicFramePr>
        <p:xfrm>
          <a:off x="838200" y="1686709"/>
          <a:ext cx="10263188" cy="442200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10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6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ΔΙΔΑΚΤΙΚΑ ΕΠΕΙΣΟΔΙΑ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ΣΥΝΤΑΞΗ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ΣΤΡΑΤΗΓΙΚΕΣ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ΑΡΧΕΣ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ΑΝΤΙΔΡΑΣΗΣ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 δραστηριοτήτων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Διαπραγμάτευση τμήματος του περιεχομένου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Φάσεις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Στρατηγικών με κοινό στόχο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δραστηριοτήτων με κοινό τρόπο επεξεργασίας πληροφοριών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Χαρακτηρίζουν την αντίδραση του εκπαιδευτικού στις απαντήσεις / δραστηριότητες των μαθητών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95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DAE4AC-B671-AE7E-935D-11B9D289D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777"/>
            <a:ext cx="10515600" cy="814318"/>
          </a:xfrm>
        </p:spPr>
        <p:txBody>
          <a:bodyPr>
            <a:normAutofit/>
          </a:bodyPr>
          <a:lstStyle/>
          <a:p>
            <a:r>
              <a:rPr lang="el-GR" dirty="0"/>
              <a:t>Μοντέλο Ωριαίας Διδασκαλίας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6C2051-B7C4-0D0B-6C71-6E93E123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5</a:t>
            </a:fld>
            <a:endParaRPr lang="el-GR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8D0E04C-8E48-3FE3-764D-E883A357FBD9}"/>
              </a:ext>
            </a:extLst>
          </p:cNvPr>
          <p:cNvSpPr txBox="1">
            <a:spLocks noChangeArrowheads="1"/>
          </p:cNvSpPr>
          <p:nvPr/>
        </p:nvSpPr>
        <p:spPr>
          <a:xfrm>
            <a:off x="327815" y="1708838"/>
            <a:ext cx="2808705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Διδακτικά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Επεισόδια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ADD61C6-8F10-3946-4437-EF3B8E03E7C9}"/>
              </a:ext>
            </a:extLst>
          </p:cNvPr>
          <p:cNvSpPr txBox="1">
            <a:spLocks noChangeArrowheads="1"/>
          </p:cNvSpPr>
          <p:nvPr/>
        </p:nvSpPr>
        <p:spPr>
          <a:xfrm>
            <a:off x="5976968" y="1712408"/>
            <a:ext cx="2654442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Στρατηγικές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ADC61F5-7C0C-49F2-F0F2-4E4198EC1D46}"/>
              </a:ext>
            </a:extLst>
          </p:cNvPr>
          <p:cNvSpPr txBox="1">
            <a:spLocks noChangeArrowheads="1"/>
          </p:cNvSpPr>
          <p:nvPr/>
        </p:nvSpPr>
        <p:spPr>
          <a:xfrm>
            <a:off x="3229523" y="1708837"/>
            <a:ext cx="2654442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Σύνταξ</a:t>
            </a:r>
            <a:r>
              <a:rPr lang="el-GR" sz="4000" dirty="0">
                <a:solidFill>
                  <a:schemeClr val="bg1"/>
                </a:solidFill>
                <a:latin typeface="Calibri" panose="020F0502020204030204" pitchFamily="34" charset="0"/>
              </a:rPr>
              <a:t>η -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Φάσεις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6155237D-9176-7B62-26AB-9C5EF907EB11}"/>
              </a:ext>
            </a:extLst>
          </p:cNvPr>
          <p:cNvSpPr txBox="1">
            <a:spLocks noChangeArrowheads="1"/>
          </p:cNvSpPr>
          <p:nvPr/>
        </p:nvSpPr>
        <p:spPr>
          <a:xfrm>
            <a:off x="8724413" y="1708837"/>
            <a:ext cx="3096344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Αρχές Αντίδρασης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6" name="Δεξιό άγκιστρο 5">
            <a:extLst>
              <a:ext uri="{FF2B5EF4-FFF2-40B4-BE49-F238E27FC236}">
                <a16:creationId xmlns:a16="http://schemas.microsoft.com/office/drawing/2014/main" id="{76323587-7C45-00AD-A7F1-57E1E263BA47}"/>
              </a:ext>
            </a:extLst>
          </p:cNvPr>
          <p:cNvSpPr/>
          <p:nvPr/>
        </p:nvSpPr>
        <p:spPr>
          <a:xfrm rot="5400000">
            <a:off x="1397221" y="2605019"/>
            <a:ext cx="669890" cy="2667725"/>
          </a:xfrm>
          <a:prstGeom prst="rightBrace">
            <a:avLst/>
          </a:prstGeom>
          <a:ln w="76200">
            <a:solidFill>
              <a:srgbClr val="4666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Δεξιό άγκιστρο 6">
            <a:extLst>
              <a:ext uri="{FF2B5EF4-FFF2-40B4-BE49-F238E27FC236}">
                <a16:creationId xmlns:a16="http://schemas.microsoft.com/office/drawing/2014/main" id="{8BD90876-E4F4-65FF-4346-AD48F4A1FE08}"/>
              </a:ext>
            </a:extLst>
          </p:cNvPr>
          <p:cNvSpPr/>
          <p:nvPr/>
        </p:nvSpPr>
        <p:spPr>
          <a:xfrm rot="5400000">
            <a:off x="7276041" y="-243829"/>
            <a:ext cx="669891" cy="8365423"/>
          </a:xfrm>
          <a:prstGeom prst="rightBrace">
            <a:avLst/>
          </a:prstGeom>
          <a:ln w="76200">
            <a:solidFill>
              <a:srgbClr val="4666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FF7E8DD-3F18-DDF0-9C5F-2010DA6D12F8}"/>
              </a:ext>
            </a:extLst>
          </p:cNvPr>
          <p:cNvSpPr txBox="1">
            <a:spLocks noChangeArrowheads="1"/>
          </p:cNvSpPr>
          <p:nvPr/>
        </p:nvSpPr>
        <p:spPr>
          <a:xfrm>
            <a:off x="398303" y="4491878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46666D"/>
                </a:solidFill>
                <a:effectLst/>
                <a:uLnTx/>
                <a:uFillTx/>
                <a:ea typeface="+mn-ea"/>
                <a:cs typeface="Arial" charset="0"/>
              </a:rPr>
              <a:t>Περιεχόμενο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D40AB8A-422A-31FB-8863-9E2212319AAE}"/>
              </a:ext>
            </a:extLst>
          </p:cNvPr>
          <p:cNvSpPr txBox="1">
            <a:spLocks noChangeArrowheads="1"/>
          </p:cNvSpPr>
          <p:nvPr/>
        </p:nvSpPr>
        <p:spPr>
          <a:xfrm>
            <a:off x="6187096" y="4491878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46666D"/>
                </a:solidFill>
                <a:effectLst/>
                <a:uLnTx/>
                <a:uFillTx/>
                <a:ea typeface="+mn-ea"/>
                <a:cs typeface="Arial" charset="0"/>
              </a:rPr>
              <a:t>Μέθοδος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4998DD4-E042-EB0F-781B-FD673B6C956B}"/>
              </a:ext>
            </a:extLst>
          </p:cNvPr>
          <p:cNvSpPr txBox="1">
            <a:spLocks noChangeArrowheads="1"/>
          </p:cNvSpPr>
          <p:nvPr/>
        </p:nvSpPr>
        <p:spPr>
          <a:xfrm>
            <a:off x="336394" y="5264492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+mn-ea"/>
                <a:cs typeface="Arial" charset="0"/>
              </a:rPr>
              <a:t>Τι διδάσκω;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17932946-EFBA-9C8D-83AA-0336CFF75C22}"/>
              </a:ext>
            </a:extLst>
          </p:cNvPr>
          <p:cNvSpPr txBox="1">
            <a:spLocks noChangeArrowheads="1"/>
          </p:cNvSpPr>
          <p:nvPr/>
        </p:nvSpPr>
        <p:spPr>
          <a:xfrm>
            <a:off x="6176289" y="5264492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dirty="0">
                <a:solidFill>
                  <a:schemeClr val="accent2"/>
                </a:solidFill>
                <a:cs typeface="Arial" charset="0"/>
              </a:rPr>
              <a:t>Πώς</a:t>
            </a:r>
            <a:r>
              <a:rPr kumimoji="0" lang="el-GR" sz="32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+mn-ea"/>
                <a:cs typeface="Arial" charset="0"/>
              </a:rPr>
              <a:t> διδάσκω;</a:t>
            </a:r>
            <a:endParaRPr lang="el-GR" sz="3200" dirty="0">
              <a:solidFill>
                <a:schemeClr val="accent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18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ADF50D-297C-11F4-7364-63A57CAD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6</a:t>
            </a:fld>
            <a:endParaRPr lang="el-GR"/>
          </a:p>
        </p:txBody>
      </p:sp>
      <p:graphicFrame>
        <p:nvGraphicFramePr>
          <p:cNvPr id="5" name="Πίνακας 10">
            <a:extLst>
              <a:ext uri="{FF2B5EF4-FFF2-40B4-BE49-F238E27FC236}">
                <a16:creationId xmlns:a16="http://schemas.microsoft.com/office/drawing/2014/main" id="{0EAD7891-2AA6-25E3-BE39-95AD09205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337038"/>
              </p:ext>
            </p:extLst>
          </p:nvPr>
        </p:nvGraphicFramePr>
        <p:xfrm>
          <a:off x="241717" y="85852"/>
          <a:ext cx="11708565" cy="6773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4799">
                  <a:extLst>
                    <a:ext uri="{9D8B030D-6E8A-4147-A177-3AD203B41FA5}">
                      <a16:colId xmlns:a16="http://schemas.microsoft.com/office/drawing/2014/main" val="1310683037"/>
                    </a:ext>
                  </a:extLst>
                </a:gridCol>
                <a:gridCol w="4454769">
                  <a:extLst>
                    <a:ext uri="{9D8B030D-6E8A-4147-A177-3AD203B41FA5}">
                      <a16:colId xmlns:a16="http://schemas.microsoft.com/office/drawing/2014/main" val="4253489539"/>
                    </a:ext>
                  </a:extLst>
                </a:gridCol>
                <a:gridCol w="3118997">
                  <a:extLst>
                    <a:ext uri="{9D8B030D-6E8A-4147-A177-3AD203B41FA5}">
                      <a16:colId xmlns:a16="http://schemas.microsoft.com/office/drawing/2014/main" val="2651691293"/>
                    </a:ext>
                  </a:extLst>
                </a:gridCol>
              </a:tblGrid>
              <a:tr h="32157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Στρατηγικές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</a:rPr>
                        <a:t>Αρχές αντίδρασης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Φάσεις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78345"/>
                  </a:ext>
                </a:extLst>
              </a:tr>
              <a:tr h="4659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Σ1. Ο εκπαιδευτικός καλεί τους μαθητές να ανακαλέσουν γνώσεις κι εμπειρίες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1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εκφράζει τη συμφωνία του, με τις σωστές και τη διαφωνία του με τις λανθασμένες απαντήσεις των μαθητών 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Φ1. Ανάπτυξη προβληματισμού &amp; εξοικείωσης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5335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Σ2. Ο εκπαιδευτικός καλεί τους μαθητές να εκφράσουν τις απόψεις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2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υπονοεί τη συμφωνία του με τις σωστές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Φ2. Παρουσίαση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489520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Σ3. Ο εκπαιδευτικός καλεί τους μαθητές να αντιληφθούν την επιστημονική άποψη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3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κρατά ουδέτερη στάση σε όλες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Φ3. Επεξεργασία δεδομένων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52892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Σ4. Ο εκπαιδευτικός καλεί τους μαθητές να συσχετίσουν παρατηρήσεις μεταξύ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4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δίνει εξηγήσεις όταν οι μαθητές έχουν απορίες ή δεν απαντούν στις ερωτήσεις του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Φ4. Εξαγωγή συμπερασμάτων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030048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Σ5. Ο εκπαιδευτικός καλεί τους μαθητές να προβλέψουν/ελέγξουν τις προβλέψεις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5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παραβλέπει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Φ5. Ανάδειξη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720214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Σ6. Ο εκπαιδευτικός καλεί τους μαθητές να σχεδιάσουν και να εκτελέσουν ένα πείραμα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6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Στις απαντήσεις των μαθητών, ο εκπαιδευτικός ζητά εξηγήσεις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Φ6. Δοκιμασία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81226"/>
                  </a:ext>
                </a:extLst>
              </a:tr>
              <a:tr h="48690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Σ7. Ο εκπαιδευτικός καλεί τους μαθητές να συζητήσουν τα πειραματικά αποτελέσματα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7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Όταν οι μαθητές δίνουν λανθασμένη απάντηση ή έχουν απορίες, ο εκπαιδευτικός προσπαθεί να αναδείξει τη σωστή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Φ7. Εφαρμογή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39339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Σ8. Ο εκπαιδευτικός καλεί τους μαθητές να αξιολογήσουν τα αποτελέσματα της μάθησής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Φ8. Ανασκόπηση των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208797"/>
                  </a:ext>
                </a:extLst>
              </a:tr>
              <a:tr h="27840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Φ9. Αξιολόγηση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76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426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ADF50D-297C-11F4-7364-63A57CAD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7</a:t>
            </a:fld>
            <a:endParaRPr lang="el-GR"/>
          </a:p>
        </p:txBody>
      </p:sp>
      <p:graphicFrame>
        <p:nvGraphicFramePr>
          <p:cNvPr id="5" name="Πίνακας 10">
            <a:extLst>
              <a:ext uri="{FF2B5EF4-FFF2-40B4-BE49-F238E27FC236}">
                <a16:creationId xmlns:a16="http://schemas.microsoft.com/office/drawing/2014/main" id="{0EAD7891-2AA6-25E3-BE39-95AD09205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503782"/>
              </p:ext>
            </p:extLst>
          </p:nvPr>
        </p:nvGraphicFramePr>
        <p:xfrm>
          <a:off x="241717" y="85852"/>
          <a:ext cx="11708565" cy="6773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4799">
                  <a:extLst>
                    <a:ext uri="{9D8B030D-6E8A-4147-A177-3AD203B41FA5}">
                      <a16:colId xmlns:a16="http://schemas.microsoft.com/office/drawing/2014/main" val="1310683037"/>
                    </a:ext>
                  </a:extLst>
                </a:gridCol>
                <a:gridCol w="4454769">
                  <a:extLst>
                    <a:ext uri="{9D8B030D-6E8A-4147-A177-3AD203B41FA5}">
                      <a16:colId xmlns:a16="http://schemas.microsoft.com/office/drawing/2014/main" val="4253489539"/>
                    </a:ext>
                  </a:extLst>
                </a:gridCol>
                <a:gridCol w="3118997">
                  <a:extLst>
                    <a:ext uri="{9D8B030D-6E8A-4147-A177-3AD203B41FA5}">
                      <a16:colId xmlns:a16="http://schemas.microsoft.com/office/drawing/2014/main" val="2651691293"/>
                    </a:ext>
                  </a:extLst>
                </a:gridCol>
              </a:tblGrid>
              <a:tr h="32157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Στρατηγικές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</a:rPr>
                        <a:t>Αρχές αντίδρασης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Φάσεις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78345"/>
                  </a:ext>
                </a:extLst>
              </a:tr>
              <a:tr h="4659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Σ1. Ο εκπαιδευτικός καλεί τους μαθητές να ανακαλέσουν γνώσεις κι εμπειρίες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1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εκφράζει τη συμφωνία του, με τις σωστές και τη διαφωνία του με τις λανθασμένες απαντήσεις των μαθητών 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Φ1. Ανάπτυξη προβληματισμού &amp; εξοικείωσης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5335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Σ2. Ο εκπαιδευτικός καλεί τους μαθητές να εκφράσουν τις απόψεις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2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υπονοεί τη συμφωνία του με τις σωστές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Φ2. Παρουσίαση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489520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Σ3. Ο εκπαιδευτικός καλεί τους μαθητές να αντιληφθούν την επιστημονική άποψη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3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κρατά ουδέτερη στάση σε όλες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Φ3. Επεξεργασία δεδομένων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52892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Σ4. Ο εκπαιδευτικός καλεί τους μαθητές να συσχετίσουν παρατηρήσεις μεταξύ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4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δίνει εξηγήσεις όταν οι μαθητές έχουν απορίες ή δεν απαντούν στις ερωτήσεις του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Φ4. Εξαγωγή συμπερασμάτων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030048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Σ5. Ο εκπαιδευτικός καλεί τους μαθητές να προβλέψουν/ελέγξουν τις προβλέψεις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5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παραβλέπει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Φ5. Ανάδειξη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720214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Σ6. Ο εκπαιδευτικός καλεί τους μαθητές να σχεδιάσουν και να εκτελέσουν ένα πείραμα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6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Στις απαντήσεις των μαθητών, ο εκπαιδευτικός ζητά εξηγήσεις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Φ6. Δοκιμασία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81226"/>
                  </a:ext>
                </a:extLst>
              </a:tr>
              <a:tr h="48690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Σ7. Ο εκπαιδευτικός καλεί τους μαθητές να συζητήσουν τα πειραματικά αποτελέσματα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7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Όταν οι μαθητές δίνουν λανθασμένη απάντηση ή έχουν απορίες, ο εκπαιδευτικός προσπαθεί να αναδείξει τη σωστή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Φ7. Εφαρμογή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39339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Σ8. Ο εκπαιδευτικός καλεί τους μαθητές να αξιολογήσουν τα αποτελέσματα της μάθησής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Φ8. Ανασκόπηση των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208797"/>
                  </a:ext>
                </a:extLst>
              </a:tr>
              <a:tr h="27840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Φ9. Αξιολόγηση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76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739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ADF50D-297C-11F4-7364-63A57CAD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8</a:t>
            </a:fld>
            <a:endParaRPr lang="el-GR"/>
          </a:p>
        </p:txBody>
      </p:sp>
      <p:graphicFrame>
        <p:nvGraphicFramePr>
          <p:cNvPr id="5" name="Πίνακας 10">
            <a:extLst>
              <a:ext uri="{FF2B5EF4-FFF2-40B4-BE49-F238E27FC236}">
                <a16:creationId xmlns:a16="http://schemas.microsoft.com/office/drawing/2014/main" id="{0EAD7891-2AA6-25E3-BE39-95AD09205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088541"/>
              </p:ext>
            </p:extLst>
          </p:nvPr>
        </p:nvGraphicFramePr>
        <p:xfrm>
          <a:off x="241717" y="85852"/>
          <a:ext cx="11708565" cy="6773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4799">
                  <a:extLst>
                    <a:ext uri="{9D8B030D-6E8A-4147-A177-3AD203B41FA5}">
                      <a16:colId xmlns:a16="http://schemas.microsoft.com/office/drawing/2014/main" val="1310683037"/>
                    </a:ext>
                  </a:extLst>
                </a:gridCol>
                <a:gridCol w="4454769">
                  <a:extLst>
                    <a:ext uri="{9D8B030D-6E8A-4147-A177-3AD203B41FA5}">
                      <a16:colId xmlns:a16="http://schemas.microsoft.com/office/drawing/2014/main" val="4253489539"/>
                    </a:ext>
                  </a:extLst>
                </a:gridCol>
                <a:gridCol w="3118997">
                  <a:extLst>
                    <a:ext uri="{9D8B030D-6E8A-4147-A177-3AD203B41FA5}">
                      <a16:colId xmlns:a16="http://schemas.microsoft.com/office/drawing/2014/main" val="2651691293"/>
                    </a:ext>
                  </a:extLst>
                </a:gridCol>
              </a:tblGrid>
              <a:tr h="32157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Στρατηγικές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</a:rPr>
                        <a:t>Αρχές αντίδρασης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Φάσεις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78345"/>
                  </a:ext>
                </a:extLst>
              </a:tr>
              <a:tr h="4659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Σ1. Ο εκπαιδευτικός καλεί τους μαθητές να ανακαλέσουν γνώσεις κι εμπειρίες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1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εκφράζει τη συμφωνία του, με τις σωστές και τη διαφωνία του με τις λανθασμένες απαντήσεις των μαθητών 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Φ1. Ανάπτυξη προβληματισμού &amp; εξοικείωσης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5335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Σ2. Ο εκπαιδευτικός καλεί τους μαθητές να εκφράσουν τις απόψεις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2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υπονοεί τη συμφωνία του με τις σωστές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Φ2. Παρουσίαση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489520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Σ3. Ο εκπαιδευτικός καλεί τους μαθητές να αντιληφθούν την επιστημονική άποψη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3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κρατά ουδέτερη στάση σε όλες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Φ3. Επεξεργασία δεδομένων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52892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Σ4. Ο εκπαιδευτικός καλεί τους μαθητές να συσχετίσουν παρατηρήσεις μεταξύ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4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δίνει εξηγήσεις όταν οι μαθητές έχουν απορίες ή δεν απαντούν στις ερωτήσεις του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Φ4. Εξαγωγή συμπερασμάτων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030048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Σ5. Ο εκπαιδευτικός καλεί τους μαθητές να προβλέψουν/ελέγξουν τις προβλέψεις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5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παραβλέπει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Φ5. Ανάδειξη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720214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Σ6. Ο εκπαιδευτικός καλεί τους μαθητές να σχεδιάσουν και να εκτελέσουν ένα πείραμα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6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Στις απαντήσεις των μαθητών, ο εκπαιδευτικός ζητά εξηγήσεις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Φ6. Δοκιμασία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81226"/>
                  </a:ext>
                </a:extLst>
              </a:tr>
              <a:tr h="48690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Σ7. Ο εκπαιδευτικός καλεί τους μαθητές να συζητήσουν τα πειραματικά αποτελέσματα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7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Όταν οι μαθητές δίνουν λανθασμένη απάντηση ή έχουν απορίες, ο εκπαιδευτικός προσπαθεί να αναδείξει τη σωστή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Φ7. Εφαρμογή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39339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Σ8. Ο εκπαιδευτικός καλεί τους μαθητές να αξιολογήσουν τα αποτελέσματα της μάθησής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Φ8. Ανασκόπηση των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208797"/>
                  </a:ext>
                </a:extLst>
              </a:tr>
              <a:tr h="27840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Φ9. Αξιολόγηση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76283"/>
                  </a:ext>
                </a:extLst>
              </a:tr>
            </a:tbl>
          </a:graphicData>
        </a:graphic>
      </p:graphicFrame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733E22C5-F11D-BC41-3B9E-64F7BCD53A55}"/>
              </a:ext>
            </a:extLst>
          </p:cNvPr>
          <p:cNvSpPr/>
          <p:nvPr/>
        </p:nvSpPr>
        <p:spPr>
          <a:xfrm>
            <a:off x="8861778" y="85852"/>
            <a:ext cx="3088504" cy="6499496"/>
          </a:xfrm>
          <a:prstGeom prst="rect">
            <a:avLst/>
          </a:prstGeom>
          <a:solidFill>
            <a:schemeClr val="tx2">
              <a:alpha val="37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891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4B33514-DF74-54BE-9457-AAF22A396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9</a:t>
            </a:fld>
            <a:endParaRPr lang="el-G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B6DC507-2A3A-9152-CCBD-0E1F1004B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959" y="1496912"/>
            <a:ext cx="5888215" cy="10772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l-GR" sz="3200" dirty="0">
                <a:solidFill>
                  <a:schemeClr val="bg1"/>
                </a:solidFill>
              </a:rPr>
              <a:t>Φ1. Ανάπτυξη προβληματισμού &amp; εξοικείωσης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D6914BC-9867-B98F-5A6F-3B81B3988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960" y="3791901"/>
            <a:ext cx="5888215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l-GR" sz="3200" dirty="0">
                <a:solidFill>
                  <a:schemeClr val="bg1"/>
                </a:solidFill>
              </a:rPr>
              <a:t>Φ2. Παρουσίαση της νέας γνώσης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686630B-B579-24ED-E0A9-D3DCAC487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960" y="5735001"/>
            <a:ext cx="5888215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l-GR" sz="3200" dirty="0">
                <a:solidFill>
                  <a:schemeClr val="bg1"/>
                </a:solidFill>
              </a:rPr>
              <a:t>Φ7. Εφαρμογή της νέας γνώσης</a:t>
            </a:r>
            <a:r>
              <a:rPr lang="el-GR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FC441099-C387-92D7-4DBB-FB4EB8900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498" y="2965140"/>
            <a:ext cx="71913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l-GR" altLang="en-US" dirty="0">
              <a:latin typeface="+mn-lt"/>
            </a:endParaRP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B40C8C32-33A5-A978-4519-0F2C0D56A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38" y="4797426"/>
            <a:ext cx="792163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l-GR" altLang="en-US">
              <a:latin typeface="+mn-lt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1E0AF16-BBB5-BA78-98DA-F5B795AB1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6" y="1262010"/>
            <a:ext cx="5321652" cy="156966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sz="2400" dirty="0">
                <a:solidFill>
                  <a:schemeClr val="accent2">
                    <a:lumMod val="75000"/>
                  </a:schemeClr>
                </a:solidFill>
              </a:rPr>
              <a:t>γίνεται σύνδεση του μαθήματος με τις προηγούμενες γνώσεις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sz="2400" dirty="0">
                <a:solidFill>
                  <a:schemeClr val="accent2">
                    <a:lumMod val="75000"/>
                  </a:schemeClr>
                </a:solidFill>
              </a:rPr>
              <a:t>σύντομη ενημέρωση των μαθ. για τα θέματα του νέου περιεχομένου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6AAD0994-6321-E971-C6D4-7BD4C4897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487" y="3687396"/>
            <a:ext cx="5393091" cy="830997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>
                <a:solidFill>
                  <a:schemeClr val="accent2">
                    <a:lumMod val="75000"/>
                  </a:schemeClr>
                </a:solidFill>
              </a:rPr>
              <a:t>χρήση διδακτικών υλικών για την ανάπτυξη της επιστημονικής άποψης</a:t>
            </a:r>
            <a:endParaRPr lang="en-US" sz="24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508341CF-0DCD-D177-0BA4-AF50DA309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6" y="5684472"/>
            <a:ext cx="5393092" cy="830997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>
                <a:solidFill>
                  <a:schemeClr val="accent2">
                    <a:lumMod val="75000"/>
                  </a:schemeClr>
                </a:solidFill>
              </a:rPr>
              <a:t>ανακεφαλαίωση των βασικότερων σημείων του περιεχομένου </a:t>
            </a:r>
            <a:endParaRPr lang="en-US" sz="24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AutoShape 6">
            <a:extLst>
              <a:ext uri="{FF2B5EF4-FFF2-40B4-BE49-F238E27FC236}">
                <a16:creationId xmlns:a16="http://schemas.microsoft.com/office/drawing/2014/main" id="{B25DE701-2450-DCE6-BA50-2D7B626A4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5782" y="2965140"/>
            <a:ext cx="71913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l-GR" altLang="en-US" dirty="0">
              <a:latin typeface="+mn-lt"/>
            </a:endParaRPr>
          </a:p>
        </p:txBody>
      </p:sp>
      <p:sp>
        <p:nvSpPr>
          <p:cNvPr id="20" name="AutoShape 7">
            <a:extLst>
              <a:ext uri="{FF2B5EF4-FFF2-40B4-BE49-F238E27FC236}">
                <a16:creationId xmlns:a16="http://schemas.microsoft.com/office/drawing/2014/main" id="{133E9D49-2B5E-D416-EDF7-12F2D27E3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5782" y="4881563"/>
            <a:ext cx="792163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>
              <a:lumMod val="75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l-GR" altLang="en-US">
              <a:latin typeface="+mn-lt"/>
            </a:endParaRPr>
          </a:p>
        </p:txBody>
      </p:sp>
      <p:sp>
        <p:nvSpPr>
          <p:cNvPr id="23" name="Υπότιτλος 2">
            <a:extLst>
              <a:ext uri="{FF2B5EF4-FFF2-40B4-BE49-F238E27FC236}">
                <a16:creationId xmlns:a16="http://schemas.microsoft.com/office/drawing/2014/main" id="{5EF4DE54-2962-F314-8407-71BC5E4F908F}"/>
              </a:ext>
            </a:extLst>
          </p:cNvPr>
          <p:cNvSpPr txBox="1">
            <a:spLocks/>
          </p:cNvSpPr>
          <p:nvPr/>
        </p:nvSpPr>
        <p:spPr>
          <a:xfrm>
            <a:off x="4071358" y="460674"/>
            <a:ext cx="4049285" cy="584775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000" b="1" dirty="0">
                <a:solidFill>
                  <a:schemeClr val="bg1"/>
                </a:solidFill>
              </a:rPr>
              <a:t>ΣΥΝΤΑΞΗ</a:t>
            </a:r>
          </a:p>
        </p:txBody>
      </p:sp>
    </p:spTree>
    <p:extLst>
      <p:ext uri="{BB962C8B-B14F-4D97-AF65-F5344CB8AC3E}">
        <p14:creationId xmlns:p14="http://schemas.microsoft.com/office/powerpoint/2010/main" val="12397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5263</TotalTime>
  <Words>1919</Words>
  <Application>Microsoft Macintosh PowerPoint</Application>
  <PresentationFormat>Ευρεία οθόνη</PresentationFormat>
  <Paragraphs>296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Θέμα του Office</vt:lpstr>
      <vt:lpstr>Διδακτική των  Φυσικών Επιστημών</vt:lpstr>
      <vt:lpstr>Παρουσίαση του PowerPoint</vt:lpstr>
      <vt:lpstr>Παρουσίαση του PowerPoint</vt:lpstr>
      <vt:lpstr>ΠΙΝΑΚΑΣ ΑΝΑΛΥΣΗΣ ΩΡΙΑΙΑΣ ΔΙΔΑΣΚΑΛΙΑΣ</vt:lpstr>
      <vt:lpstr>Μοντέλο Ωριαίας Διδασκαλίας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ΠΙΝΑΚΑΣ ΑΝΑΛΥΣΗΣ ΩΡΙΑΙΑΣ ΔΙΔΑΣΚΑΛΙΑΣ</vt:lpstr>
      <vt:lpstr>Ενέργεια</vt:lpstr>
      <vt:lpstr>Τι αναζητούμε να πετύχουμε;</vt:lpstr>
      <vt:lpstr>Μελέτη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peik</dc:creator>
  <cp:lastModifiedBy>giorgos peik</cp:lastModifiedBy>
  <cp:revision>195</cp:revision>
  <dcterms:created xsi:type="dcterms:W3CDTF">2022-09-09T07:22:21Z</dcterms:created>
  <dcterms:modified xsi:type="dcterms:W3CDTF">2023-03-04T10:03:31Z</dcterms:modified>
</cp:coreProperties>
</file>