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3AF6BF7A-806D-4F6E-8994-5CA065D296DE}"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DF72BD28-877E-4D40-BB04-3AE0C08BC3CF}"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AE9279FC-3015-4B6E-AF9C-6FB969E725B7}"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3AF6BF7A-806D-4F6E-8994-5CA065D296DE}"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513C5F30-EE5C-4AE7-A206-9ADBCEBF31B6}"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B5E27BDF-76FB-4266-812F-94BE2D40039F}"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DD73B815-3F23-4CF6-88F5-E34268AB00F5}"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FF58AA84-B2E6-4655-900C-1E57EAAFFA17}"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E6D28258-D9CD-48BC-91A3-60E9F069C2BC}"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A34F4108-D942-4C56-AD92-656C63470653}"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47B1BAAC-553B-4263-9110-EEF17954D431}"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513C5F30-EE5C-4AE7-A206-9ADBCEBF31B6}"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08602E62-BC55-414C-BE69-59B71BE379B9}"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DF72BD28-877E-4D40-BB04-3AE0C08BC3CF}"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AE9279FC-3015-4B6E-AF9C-6FB969E725B7}"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B5E27BDF-76FB-4266-812F-94BE2D40039F}"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DD73B815-3F23-4CF6-88F5-E34268AB00F5}"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FF58AA84-B2E6-4655-900C-1E57EAAFFA17}"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E6D28258-D9CD-48BC-91A3-60E9F069C2BC}"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A34F4108-D942-4C56-AD92-656C63470653}"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47B1BAAC-553B-4263-9110-EEF17954D431}"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s-E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s-E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08602E62-BC55-414C-BE69-59B71BE379B9}" type="slidenum">
              <a:rPr lang="es-ES">
                <a:solidFill>
                  <a:srgbClr val="000000"/>
                </a:solidFill>
              </a:rPr>
              <a:pPr/>
              <a:t>‹#›</a:t>
            </a:fld>
            <a:endParaRPr lang="es-E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220BA3E-BDB5-4550-B557-F6018AE1C90B}" type="slidenum">
              <a:rPr lang="es-ES">
                <a:solidFill>
                  <a:srgbClr val="000000"/>
                </a:solidFill>
              </a:rPr>
              <a:pPr fontAlgn="base">
                <a:spcBef>
                  <a:spcPct val="0"/>
                </a:spcBef>
                <a:spcAft>
                  <a:spcPct val="0"/>
                </a:spcAft>
              </a:pPr>
              <a:t>‹#›</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220BA3E-BDB5-4550-B557-F6018AE1C90B}" type="slidenum">
              <a:rPr lang="es-ES">
                <a:solidFill>
                  <a:srgbClr val="000000"/>
                </a:solidFill>
              </a:rPr>
              <a:pPr fontAlgn="base">
                <a:spcBef>
                  <a:spcPct val="0"/>
                </a:spcBef>
                <a:spcAft>
                  <a:spcPct val="0"/>
                </a:spcAft>
              </a:pPr>
              <a:t>‹#›</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l.wikipedia.org/wiki/Amazon.com"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Electronic_Data_Systems" TargetMode="External"/><Relationship Id="rId7" Type="http://schemas.openxmlformats.org/officeDocument/2006/relationships/hyperlink" Target="https://en.wikipedia.org/wiki/Ross_Perot"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en.wikipedia.org/wiki/Dell" TargetMode="External"/><Relationship Id="rId5" Type="http://schemas.openxmlformats.org/officeDocument/2006/relationships/hyperlink" Target="https://en.wikipedia.org/wiki/Perot_Systems" TargetMode="External"/><Relationship Id="rId4" Type="http://schemas.openxmlformats.org/officeDocument/2006/relationships/hyperlink" Target="https://en.wikipedia.org/wiki/General_Moto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606925" y="4724400"/>
            <a:ext cx="4537075" cy="544513"/>
          </a:xfrm>
          <a:noFill/>
          <a:ln/>
        </p:spPr>
        <p:txBody>
          <a:bodyPr/>
          <a:lstStyle/>
          <a:p>
            <a:pPr algn="l"/>
            <a:r>
              <a:rPr lang="el-GR" sz="3600" b="1" smtClean="0">
                <a:solidFill>
                  <a:schemeClr val="bg1"/>
                </a:solidFill>
              </a:rPr>
              <a:t>Διάλεξη </a:t>
            </a:r>
            <a:r>
              <a:rPr lang="el-GR" sz="3600" b="1" smtClean="0">
                <a:solidFill>
                  <a:schemeClr val="bg1"/>
                </a:solidFill>
              </a:rPr>
              <a:t>4</a:t>
            </a:r>
            <a:endParaRPr lang="es-ES" sz="3600" b="1" dirty="0">
              <a:solidFill>
                <a:schemeClr val="bg1"/>
              </a:solidFill>
            </a:endParaRPr>
          </a:p>
        </p:txBody>
      </p:sp>
      <p:sp>
        <p:nvSpPr>
          <p:cNvPr id="2163" name="Rectangle 115"/>
          <p:cNvSpPr>
            <a:spLocks noGrp="1" noChangeArrowheads="1"/>
          </p:cNvSpPr>
          <p:nvPr>
            <p:ph type="subTitle" idx="1"/>
          </p:nvPr>
        </p:nvSpPr>
        <p:spPr>
          <a:xfrm>
            <a:off x="4756150" y="5661025"/>
            <a:ext cx="3992563" cy="479425"/>
          </a:xfrm>
        </p:spPr>
        <p:txBody>
          <a:bodyPr/>
          <a:lstStyle/>
          <a:p>
            <a:pPr algn="l"/>
            <a:r>
              <a:rPr lang="el-GR" sz="1800" dirty="0" smtClean="0">
                <a:solidFill>
                  <a:schemeClr val="bg1"/>
                </a:solidFill>
              </a:rPr>
              <a:t>Δρ. Αμαλία Τριανταφυλλίδου</a:t>
            </a:r>
            <a:endParaRPr lang="es-ES" sz="1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Κλασική Σύνδεση</a:t>
            </a:r>
            <a:endParaRPr lang="el-GR" dirty="0">
              <a:solidFill>
                <a:schemeClr val="bg1"/>
              </a:solidFill>
            </a:endParaRPr>
          </a:p>
        </p:txBody>
      </p:sp>
      <p:sp>
        <p:nvSpPr>
          <p:cNvPr id="6" name="5 - TextBox"/>
          <p:cNvSpPr txBox="1"/>
          <p:nvPr/>
        </p:nvSpPr>
        <p:spPr>
          <a:xfrm>
            <a:off x="1043608" y="2348880"/>
            <a:ext cx="2304256"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fontAlgn="base">
              <a:spcBef>
                <a:spcPct val="0"/>
              </a:spcBef>
              <a:spcAft>
                <a:spcPct val="0"/>
              </a:spcAft>
            </a:pPr>
            <a:r>
              <a:rPr lang="el-GR" dirty="0">
                <a:solidFill>
                  <a:srgbClr val="FFFFFF"/>
                </a:solidFill>
              </a:rPr>
              <a:t>Ασύνδετο Ερέθισμα</a:t>
            </a:r>
          </a:p>
          <a:p>
            <a:pPr algn="ctr" fontAlgn="base">
              <a:spcBef>
                <a:spcPct val="0"/>
              </a:spcBef>
              <a:spcAft>
                <a:spcPct val="0"/>
              </a:spcAft>
            </a:pPr>
            <a:r>
              <a:rPr lang="el-GR" dirty="0">
                <a:solidFill>
                  <a:srgbClr val="FFFFFF"/>
                </a:solidFill>
              </a:rPr>
              <a:t>(Μ</a:t>
            </a:r>
            <a:r>
              <a:rPr lang="en-US" dirty="0" err="1">
                <a:solidFill>
                  <a:srgbClr val="FFFFFF"/>
                </a:solidFill>
              </a:rPr>
              <a:t>arlboro</a:t>
            </a:r>
            <a:r>
              <a:rPr lang="en-US" dirty="0">
                <a:solidFill>
                  <a:srgbClr val="FFFFFF"/>
                </a:solidFill>
              </a:rPr>
              <a:t>)</a:t>
            </a:r>
            <a:endParaRPr lang="el-GR" dirty="0">
              <a:solidFill>
                <a:srgbClr val="FFFFFF"/>
              </a:solidFill>
            </a:endParaRPr>
          </a:p>
        </p:txBody>
      </p:sp>
      <p:sp>
        <p:nvSpPr>
          <p:cNvPr id="7" name="6 - TextBox"/>
          <p:cNvSpPr txBox="1"/>
          <p:nvPr/>
        </p:nvSpPr>
        <p:spPr>
          <a:xfrm>
            <a:off x="1043608" y="3284984"/>
            <a:ext cx="230425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fontAlgn="base">
              <a:spcBef>
                <a:spcPct val="0"/>
              </a:spcBef>
              <a:spcAft>
                <a:spcPct val="0"/>
              </a:spcAft>
            </a:pPr>
            <a:r>
              <a:rPr lang="el-GR" dirty="0">
                <a:solidFill>
                  <a:srgbClr val="000000"/>
                </a:solidFill>
              </a:rPr>
              <a:t>Ουδέτερο Ερέθισμα</a:t>
            </a:r>
          </a:p>
          <a:p>
            <a:pPr algn="ctr" fontAlgn="base">
              <a:spcBef>
                <a:spcPct val="0"/>
              </a:spcBef>
              <a:spcAft>
                <a:spcPct val="0"/>
              </a:spcAft>
            </a:pPr>
            <a:r>
              <a:rPr lang="el-GR" dirty="0">
                <a:solidFill>
                  <a:srgbClr val="000000"/>
                </a:solidFill>
              </a:rPr>
              <a:t>(Καουμπόι)</a:t>
            </a:r>
            <a:endParaRPr lang="el-GR" dirty="0">
              <a:solidFill>
                <a:srgbClr val="000000"/>
              </a:solidFill>
            </a:endParaRPr>
          </a:p>
        </p:txBody>
      </p:sp>
      <p:cxnSp>
        <p:nvCxnSpPr>
          <p:cNvPr id="9" name="8 - Γωνιακή σύνδεση"/>
          <p:cNvCxnSpPr>
            <a:stCxn id="6" idx="3"/>
          </p:cNvCxnSpPr>
          <p:nvPr/>
        </p:nvCxnSpPr>
        <p:spPr>
          <a:xfrm>
            <a:off x="3347864" y="2672046"/>
            <a:ext cx="936104" cy="39691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1" name="10 - Γωνιακή σύνδεση"/>
          <p:cNvCxnSpPr>
            <a:stCxn id="7" idx="3"/>
          </p:cNvCxnSpPr>
          <p:nvPr/>
        </p:nvCxnSpPr>
        <p:spPr>
          <a:xfrm flipV="1">
            <a:off x="3347864" y="3212976"/>
            <a:ext cx="936104" cy="39517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15" name="14 - TextBox"/>
          <p:cNvSpPr txBox="1"/>
          <p:nvPr/>
        </p:nvSpPr>
        <p:spPr>
          <a:xfrm>
            <a:off x="4355976" y="2636912"/>
            <a:ext cx="2664296"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fontAlgn="base">
              <a:spcBef>
                <a:spcPct val="0"/>
              </a:spcBef>
              <a:spcAft>
                <a:spcPct val="0"/>
              </a:spcAft>
            </a:pPr>
            <a:r>
              <a:rPr lang="el-GR" dirty="0">
                <a:solidFill>
                  <a:srgbClr val="FFFFFF"/>
                </a:solidFill>
              </a:rPr>
              <a:t>Ασύνδετη </a:t>
            </a:r>
          </a:p>
          <a:p>
            <a:pPr algn="ctr" fontAlgn="base">
              <a:spcBef>
                <a:spcPct val="0"/>
              </a:spcBef>
              <a:spcAft>
                <a:spcPct val="0"/>
              </a:spcAft>
            </a:pPr>
            <a:r>
              <a:rPr lang="el-GR" dirty="0">
                <a:solidFill>
                  <a:srgbClr val="FFFFFF"/>
                </a:solidFill>
              </a:rPr>
              <a:t>Αντίδραση</a:t>
            </a:r>
          </a:p>
          <a:p>
            <a:pPr algn="ctr" fontAlgn="base">
              <a:spcBef>
                <a:spcPct val="0"/>
              </a:spcBef>
              <a:spcAft>
                <a:spcPct val="0"/>
              </a:spcAft>
            </a:pPr>
            <a:r>
              <a:rPr lang="el-GR" dirty="0">
                <a:solidFill>
                  <a:srgbClr val="FFFFFF"/>
                </a:solidFill>
              </a:rPr>
              <a:t>(Άναμμα Τσιγάρου)</a:t>
            </a:r>
            <a:endParaRPr lang="el-GR" dirty="0">
              <a:solidFill>
                <a:srgbClr val="FFFFFF"/>
              </a:solidFill>
            </a:endParaRPr>
          </a:p>
        </p:txBody>
      </p:sp>
      <p:sp>
        <p:nvSpPr>
          <p:cNvPr id="16" name="15 - TextBox"/>
          <p:cNvSpPr txBox="1"/>
          <p:nvPr/>
        </p:nvSpPr>
        <p:spPr>
          <a:xfrm>
            <a:off x="971600" y="4941168"/>
            <a:ext cx="2736304"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fontAlgn="base">
              <a:spcBef>
                <a:spcPct val="0"/>
              </a:spcBef>
              <a:spcAft>
                <a:spcPct val="0"/>
              </a:spcAft>
            </a:pPr>
            <a:r>
              <a:rPr lang="el-GR" dirty="0">
                <a:solidFill>
                  <a:srgbClr val="FFFFFF"/>
                </a:solidFill>
              </a:rPr>
              <a:t>Συνδεδεμένο Ερέθισμα</a:t>
            </a:r>
          </a:p>
          <a:p>
            <a:pPr algn="ctr" fontAlgn="base">
              <a:spcBef>
                <a:spcPct val="0"/>
              </a:spcBef>
              <a:spcAft>
                <a:spcPct val="0"/>
              </a:spcAft>
            </a:pPr>
            <a:r>
              <a:rPr lang="el-GR" dirty="0">
                <a:solidFill>
                  <a:srgbClr val="FFFFFF"/>
                </a:solidFill>
              </a:rPr>
              <a:t>(Καουμπόι)</a:t>
            </a:r>
            <a:endParaRPr lang="el-GR" dirty="0">
              <a:solidFill>
                <a:srgbClr val="FFFFFF"/>
              </a:solidFill>
            </a:endParaRPr>
          </a:p>
        </p:txBody>
      </p:sp>
      <p:cxnSp>
        <p:nvCxnSpPr>
          <p:cNvPr id="18" name="17 - Ευθύγραμμο βέλος σύνδεσης"/>
          <p:cNvCxnSpPr/>
          <p:nvPr/>
        </p:nvCxnSpPr>
        <p:spPr>
          <a:xfrm>
            <a:off x="3707904" y="5229200"/>
            <a:ext cx="72008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19 - TextBox"/>
          <p:cNvSpPr txBox="1"/>
          <p:nvPr/>
        </p:nvSpPr>
        <p:spPr>
          <a:xfrm>
            <a:off x="4499992" y="4797152"/>
            <a:ext cx="2736304"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el-GR" dirty="0">
                <a:solidFill>
                  <a:srgbClr val="000000"/>
                </a:solidFill>
              </a:rPr>
              <a:t>Συνδεδεμένη </a:t>
            </a:r>
          </a:p>
          <a:p>
            <a:pPr algn="ctr" fontAlgn="base">
              <a:spcBef>
                <a:spcPct val="0"/>
              </a:spcBef>
              <a:spcAft>
                <a:spcPct val="0"/>
              </a:spcAft>
            </a:pPr>
            <a:r>
              <a:rPr lang="el-GR" dirty="0">
                <a:solidFill>
                  <a:srgbClr val="000000"/>
                </a:solidFill>
              </a:rPr>
              <a:t>Αντίδραση</a:t>
            </a:r>
          </a:p>
          <a:p>
            <a:pPr algn="ctr" fontAlgn="base">
              <a:spcBef>
                <a:spcPct val="0"/>
              </a:spcBef>
              <a:spcAft>
                <a:spcPct val="0"/>
              </a:spcAft>
            </a:pPr>
            <a:r>
              <a:rPr lang="el-GR" dirty="0">
                <a:solidFill>
                  <a:srgbClr val="000000"/>
                </a:solidFill>
              </a:rPr>
              <a:t>(Άναμμα τσιγάρου)</a:t>
            </a:r>
            <a:endParaRPr lang="el-GR"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8229600" cy="1143000"/>
          </a:xfrm>
        </p:spPr>
        <p:txBody>
          <a:bodyPr/>
          <a:lstStyle/>
          <a:p>
            <a:r>
              <a:rPr lang="el-GR" dirty="0" smtClean="0">
                <a:solidFill>
                  <a:schemeClr val="bg1"/>
                </a:solidFill>
              </a:rPr>
              <a:t>Προσήλωση στη Μάρκα</a:t>
            </a:r>
            <a:endParaRPr lang="el-GR" dirty="0">
              <a:solidFill>
                <a:schemeClr val="bg1"/>
              </a:solidFill>
            </a:endParaRPr>
          </a:p>
        </p:txBody>
      </p:sp>
      <p:sp>
        <p:nvSpPr>
          <p:cNvPr id="3" name="2 - Θέση περιεχομένου"/>
          <p:cNvSpPr>
            <a:spLocks noGrp="1"/>
          </p:cNvSpPr>
          <p:nvPr>
            <p:ph idx="1"/>
          </p:nvPr>
        </p:nvSpPr>
        <p:spPr>
          <a:xfrm>
            <a:off x="611560" y="2204864"/>
            <a:ext cx="8229600" cy="4525963"/>
          </a:xfrm>
        </p:spPr>
        <p:txBody>
          <a:bodyPr/>
          <a:lstStyle/>
          <a:p>
            <a:pPr>
              <a:buFont typeface="Wingdings" pitchFamily="2" charset="2"/>
              <a:buChar char="Ø"/>
            </a:pPr>
            <a:r>
              <a:rPr lang="el-GR" sz="2600" dirty="0" smtClean="0"/>
              <a:t>Η έννοια της προσήλωσης και της ικανοποίησης του καταναλωτή είναι άρρηκτα συνδεδεμένες. </a:t>
            </a:r>
          </a:p>
          <a:p>
            <a:pPr>
              <a:buFont typeface="Wingdings" pitchFamily="2" charset="2"/>
              <a:buChar char="Ø"/>
            </a:pPr>
            <a:r>
              <a:rPr lang="el-GR" sz="2600" dirty="0" smtClean="0"/>
              <a:t>4 έως 6 φορές λιγότερο </a:t>
            </a:r>
            <a:r>
              <a:rPr lang="el-GR" sz="2600" dirty="0" err="1" smtClean="0"/>
              <a:t>κοστοβόρο</a:t>
            </a:r>
            <a:r>
              <a:rPr lang="el-GR" sz="2600" dirty="0" smtClean="0"/>
              <a:t> για την επιχείρηση να διατηρήσει έναν παλιό πελάτη από ότι να αποκτήσει ένα νέο.</a:t>
            </a:r>
          </a:p>
          <a:p>
            <a:pPr>
              <a:buFont typeface="Wingdings" pitchFamily="2" charset="2"/>
              <a:buChar char="Ø"/>
            </a:pPr>
            <a:r>
              <a:rPr lang="el-GR" sz="2600" dirty="0" smtClean="0"/>
              <a:t>Οι επιχειρήσεις πρέπει να αναπτύσσουν στρατηγικές ΜΚΤ που στοχεύουν στο χτίσιμο και τη διατήρηση της προσήλωσης στη μάρκα. </a:t>
            </a:r>
          </a:p>
          <a:p>
            <a:pPr>
              <a:buFont typeface="Wingdings" pitchFamily="2" charset="2"/>
              <a:buChar char="Ø"/>
            </a:pPr>
            <a:r>
              <a:rPr lang="el-GR" sz="2600" dirty="0" smtClean="0"/>
              <a:t>Εφαρμογή ειδικών προγραμμάτων προσήλωσης (</a:t>
            </a:r>
            <a:r>
              <a:rPr lang="en-US" sz="2600" dirty="0" smtClean="0"/>
              <a:t>loyalty programs)</a:t>
            </a:r>
            <a:endParaRPr lang="el-GR"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Ορισμοί προσήλωσης</a:t>
            </a:r>
            <a:endParaRPr lang="el-GR" dirty="0">
              <a:solidFill>
                <a:schemeClr val="bg1"/>
              </a:solidFill>
            </a:endParaRPr>
          </a:p>
        </p:txBody>
      </p:sp>
      <p:sp>
        <p:nvSpPr>
          <p:cNvPr id="3" name="2 - Θέση περιεχομένου"/>
          <p:cNvSpPr>
            <a:spLocks noGrp="1"/>
          </p:cNvSpPr>
          <p:nvPr>
            <p:ph idx="1"/>
          </p:nvPr>
        </p:nvSpPr>
        <p:spPr>
          <a:xfrm>
            <a:off x="467544" y="2332037"/>
            <a:ext cx="8229600" cy="4525963"/>
          </a:xfrm>
        </p:spPr>
        <p:txBody>
          <a:bodyPr/>
          <a:lstStyle/>
          <a:p>
            <a:r>
              <a:rPr lang="el-GR" sz="2400" dirty="0" smtClean="0"/>
              <a:t>Αρχικά ο </a:t>
            </a:r>
            <a:r>
              <a:rPr lang="en-US" sz="2400" dirty="0" smtClean="0"/>
              <a:t>Cunningham (1955) </a:t>
            </a:r>
            <a:r>
              <a:rPr lang="el-GR" sz="2400" dirty="0" smtClean="0"/>
              <a:t>την όρισε ως την επαναλαμβανόμενη αγορά-προτίμηση του καταναλωτή για την ίδια μάρκα. </a:t>
            </a:r>
          </a:p>
          <a:p>
            <a:r>
              <a:rPr lang="el-GR" sz="2400" dirty="0" smtClean="0"/>
              <a:t>Ο </a:t>
            </a:r>
            <a:r>
              <a:rPr lang="en-US" sz="2400" dirty="0" smtClean="0"/>
              <a:t>Day (1969) </a:t>
            </a:r>
            <a:r>
              <a:rPr lang="el-GR" sz="2400" dirty="0" smtClean="0"/>
              <a:t>έδωσε στην προσήλωση και μια άλλη διάσταση: την θετική στάση στη μάρκα.</a:t>
            </a:r>
          </a:p>
          <a:p>
            <a:r>
              <a:rPr lang="el-GR" sz="2400" dirty="0" smtClean="0"/>
              <a:t>Δεν αρκεί να αγοράζει συνέχεια τη μάρκα αλλά θα πρέπει να έχει και θετική στάση.</a:t>
            </a:r>
          </a:p>
          <a:p>
            <a:r>
              <a:rPr lang="el-GR" sz="2400" dirty="0" smtClean="0"/>
              <a:t>Μπορεί να αγοράζει μια μάρκα συνέχεια επειδή το κατάστημα που ψωνίζει δε διαθέτει άλλες μάρκες.</a:t>
            </a:r>
            <a:endParaRPr lang="el-G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60648"/>
            <a:ext cx="8229600" cy="1143000"/>
          </a:xfrm>
        </p:spPr>
        <p:txBody>
          <a:bodyPr/>
          <a:lstStyle/>
          <a:p>
            <a:r>
              <a:rPr lang="el-GR" dirty="0" smtClean="0">
                <a:solidFill>
                  <a:schemeClr val="bg1"/>
                </a:solidFill>
              </a:rPr>
              <a:t>Υποθετικές αγορές μαρκών και προσήλωση</a:t>
            </a:r>
            <a:endParaRPr lang="el-GR" dirty="0">
              <a:solidFill>
                <a:schemeClr val="bg1"/>
              </a:solidFill>
            </a:endParaRPr>
          </a:p>
        </p:txBody>
      </p:sp>
      <p:graphicFrame>
        <p:nvGraphicFramePr>
          <p:cNvPr id="4" name="3 - Θέση περιεχομένου"/>
          <p:cNvGraphicFramePr>
            <a:graphicFrameLocks noGrp="1"/>
          </p:cNvGraphicFramePr>
          <p:nvPr>
            <p:ph idx="1"/>
          </p:nvPr>
        </p:nvGraphicFramePr>
        <p:xfrm>
          <a:off x="251520" y="2564904"/>
          <a:ext cx="8665731" cy="2768600"/>
        </p:xfrm>
        <a:graphic>
          <a:graphicData uri="http://schemas.openxmlformats.org/drawingml/2006/table">
            <a:tbl>
              <a:tblPr firstRow="1" bandRow="1">
                <a:tableStyleId>{5C22544A-7EE6-4342-B048-85BDC9FD1C3A}</a:tableStyleId>
              </a:tblPr>
              <a:tblGrid>
                <a:gridCol w="6013133"/>
                <a:gridCol w="2652598"/>
              </a:tblGrid>
              <a:tr h="370840">
                <a:tc>
                  <a:txBody>
                    <a:bodyPr/>
                    <a:lstStyle/>
                    <a:p>
                      <a:r>
                        <a:rPr lang="el-GR" dirty="0" smtClean="0">
                          <a:solidFill>
                            <a:sysClr val="windowText" lastClr="000000"/>
                          </a:solidFill>
                        </a:rPr>
                        <a:t>Ιστορικό αγορών</a:t>
                      </a:r>
                      <a:r>
                        <a:rPr lang="el-GR" baseline="0" dirty="0" smtClean="0">
                          <a:solidFill>
                            <a:sysClr val="windowText" lastClr="000000"/>
                          </a:solidFill>
                        </a:rPr>
                        <a:t>  μαρκών της κατηγορίας προϊόντος</a:t>
                      </a:r>
                      <a:endParaRPr lang="el-GR" dirty="0">
                        <a:solidFill>
                          <a:sysClr val="windowText" lastClr="000000"/>
                        </a:solidFill>
                      </a:endParaRPr>
                    </a:p>
                  </a:txBody>
                  <a:tcPr/>
                </a:tc>
                <a:tc>
                  <a:txBody>
                    <a:bodyPr/>
                    <a:lstStyle/>
                    <a:p>
                      <a:r>
                        <a:rPr lang="el-GR" dirty="0" smtClean="0">
                          <a:solidFill>
                            <a:sysClr val="windowText" lastClr="000000"/>
                          </a:solidFill>
                        </a:rPr>
                        <a:t>Σειρά με την οποία αγοράστηκαν</a:t>
                      </a:r>
                      <a:r>
                        <a:rPr lang="el-GR" baseline="0" dirty="0" smtClean="0">
                          <a:solidFill>
                            <a:sysClr val="windowText" lastClr="000000"/>
                          </a:solidFill>
                        </a:rPr>
                        <a:t> οι μάρκες</a:t>
                      </a:r>
                      <a:endParaRPr lang="el-GR" dirty="0">
                        <a:solidFill>
                          <a:sysClr val="windowText" lastClr="000000"/>
                        </a:solidFill>
                      </a:endParaRPr>
                    </a:p>
                  </a:txBody>
                  <a:tcPr/>
                </a:tc>
              </a:tr>
              <a:tr h="370840">
                <a:tc>
                  <a:txBody>
                    <a:bodyPr/>
                    <a:lstStyle/>
                    <a:p>
                      <a:r>
                        <a:rPr lang="el-GR" dirty="0" smtClean="0">
                          <a:solidFill>
                            <a:sysClr val="windowText" lastClr="000000"/>
                          </a:solidFill>
                        </a:rPr>
                        <a:t>Αδιάκοπη</a:t>
                      </a:r>
                      <a:r>
                        <a:rPr lang="el-GR" baseline="0" dirty="0" smtClean="0">
                          <a:solidFill>
                            <a:sysClr val="windowText" lastClr="000000"/>
                          </a:solidFill>
                        </a:rPr>
                        <a:t> προσήλωση στη μάρκα</a:t>
                      </a:r>
                      <a:endParaRPr lang="el-GR" dirty="0">
                        <a:solidFill>
                          <a:sysClr val="windowText" lastClr="000000"/>
                        </a:solidFill>
                      </a:endParaRPr>
                    </a:p>
                  </a:txBody>
                  <a:tcPr/>
                </a:tc>
                <a:tc>
                  <a:txBody>
                    <a:bodyPr/>
                    <a:lstStyle/>
                    <a:p>
                      <a:r>
                        <a:rPr lang="el-GR" dirty="0" smtClean="0">
                          <a:solidFill>
                            <a:sysClr val="windowText" lastClr="000000"/>
                          </a:solidFill>
                        </a:rPr>
                        <a:t>ΑΑΑΑΑΑΑΑΑ</a:t>
                      </a:r>
                      <a:endParaRPr lang="el-GR" dirty="0">
                        <a:solidFill>
                          <a:sysClr val="windowText" lastClr="000000"/>
                        </a:solidFill>
                      </a:endParaRPr>
                    </a:p>
                  </a:txBody>
                  <a:tcPr/>
                </a:tc>
              </a:tr>
              <a:tr h="370840">
                <a:tc>
                  <a:txBody>
                    <a:bodyPr/>
                    <a:lstStyle/>
                    <a:p>
                      <a:r>
                        <a:rPr lang="el-GR" dirty="0" smtClean="0">
                          <a:solidFill>
                            <a:sysClr val="windowText" lastClr="000000"/>
                          </a:solidFill>
                        </a:rPr>
                        <a:t>Περιστασιακή</a:t>
                      </a:r>
                      <a:r>
                        <a:rPr lang="el-GR" baseline="0" dirty="0" smtClean="0">
                          <a:solidFill>
                            <a:sysClr val="windowText" lastClr="000000"/>
                          </a:solidFill>
                        </a:rPr>
                        <a:t> εναλλαγή στη μάρκα</a:t>
                      </a:r>
                      <a:endParaRPr lang="el-GR" dirty="0">
                        <a:solidFill>
                          <a:sysClr val="windowText" lastClr="000000"/>
                        </a:solidFill>
                      </a:endParaRPr>
                    </a:p>
                  </a:txBody>
                  <a:tcPr/>
                </a:tc>
                <a:tc>
                  <a:txBody>
                    <a:bodyPr/>
                    <a:lstStyle/>
                    <a:p>
                      <a:r>
                        <a:rPr lang="el-GR" dirty="0" smtClean="0">
                          <a:solidFill>
                            <a:sysClr val="windowText" lastClr="000000"/>
                          </a:solidFill>
                        </a:rPr>
                        <a:t>ΑΑΒΑΑΑΓΑΑΔΑ</a:t>
                      </a:r>
                      <a:endParaRPr lang="el-GR" dirty="0">
                        <a:solidFill>
                          <a:sysClr val="windowText" lastClr="000000"/>
                        </a:solidFill>
                      </a:endParaRPr>
                    </a:p>
                  </a:txBody>
                  <a:tcPr/>
                </a:tc>
              </a:tr>
              <a:tr h="370840">
                <a:tc>
                  <a:txBody>
                    <a:bodyPr/>
                    <a:lstStyle/>
                    <a:p>
                      <a:r>
                        <a:rPr lang="el-GR" dirty="0" smtClean="0">
                          <a:solidFill>
                            <a:sysClr val="windowText" lastClr="000000"/>
                          </a:solidFill>
                        </a:rPr>
                        <a:t>Εναλλασσόμενη προσήλωση (ασταθής)</a:t>
                      </a:r>
                      <a:endParaRPr lang="el-GR" dirty="0">
                        <a:solidFill>
                          <a:sysClr val="windowText" lastClr="000000"/>
                        </a:solidFill>
                      </a:endParaRPr>
                    </a:p>
                  </a:txBody>
                  <a:tcPr/>
                </a:tc>
                <a:tc>
                  <a:txBody>
                    <a:bodyPr/>
                    <a:lstStyle/>
                    <a:p>
                      <a:r>
                        <a:rPr lang="el-GR" dirty="0" smtClean="0">
                          <a:solidFill>
                            <a:sysClr val="windowText" lastClr="000000"/>
                          </a:solidFill>
                        </a:rPr>
                        <a:t>ΑΑΑΑΒΒΒΒ</a:t>
                      </a:r>
                      <a:endParaRPr lang="el-GR" dirty="0">
                        <a:solidFill>
                          <a:sysClr val="windowText" lastClr="000000"/>
                        </a:solidFill>
                      </a:endParaRPr>
                    </a:p>
                  </a:txBody>
                  <a:tcPr/>
                </a:tc>
              </a:tr>
              <a:tr h="370840">
                <a:tc>
                  <a:txBody>
                    <a:bodyPr/>
                    <a:lstStyle/>
                    <a:p>
                      <a:r>
                        <a:rPr lang="el-GR" dirty="0" smtClean="0">
                          <a:solidFill>
                            <a:sysClr val="windowText" lastClr="000000"/>
                          </a:solidFill>
                        </a:rPr>
                        <a:t>Διχασμένη προσήλωση σε μάρκα</a:t>
                      </a:r>
                      <a:endParaRPr lang="el-GR" dirty="0">
                        <a:solidFill>
                          <a:sysClr val="windowText" lastClr="000000"/>
                        </a:solidFill>
                      </a:endParaRPr>
                    </a:p>
                  </a:txBody>
                  <a:tcPr/>
                </a:tc>
                <a:tc>
                  <a:txBody>
                    <a:bodyPr/>
                    <a:lstStyle/>
                    <a:p>
                      <a:r>
                        <a:rPr lang="el-GR" dirty="0" smtClean="0">
                          <a:solidFill>
                            <a:sysClr val="windowText" lastClr="000000"/>
                          </a:solidFill>
                        </a:rPr>
                        <a:t>ΑΑΑΒΒΑΑΒΒΒ</a:t>
                      </a:r>
                      <a:endParaRPr lang="el-GR" dirty="0">
                        <a:solidFill>
                          <a:sysClr val="windowText" lastClr="000000"/>
                        </a:solidFill>
                      </a:endParaRPr>
                    </a:p>
                  </a:txBody>
                  <a:tcPr/>
                </a:tc>
              </a:tr>
              <a:tr h="370840">
                <a:tc>
                  <a:txBody>
                    <a:bodyPr/>
                    <a:lstStyle/>
                    <a:p>
                      <a:r>
                        <a:rPr lang="el-GR" dirty="0" smtClean="0">
                          <a:solidFill>
                            <a:sysClr val="windowText" lastClr="000000"/>
                          </a:solidFill>
                        </a:rPr>
                        <a:t>Αδιαφορία</a:t>
                      </a:r>
                      <a:r>
                        <a:rPr lang="el-GR" baseline="0" dirty="0" smtClean="0">
                          <a:solidFill>
                            <a:sysClr val="windowText" lastClr="000000"/>
                          </a:solidFill>
                        </a:rPr>
                        <a:t> για τη μάρκα</a:t>
                      </a:r>
                      <a:endParaRPr lang="el-GR" dirty="0">
                        <a:solidFill>
                          <a:sysClr val="windowText" lastClr="000000"/>
                        </a:solidFill>
                      </a:endParaRPr>
                    </a:p>
                  </a:txBody>
                  <a:tcPr/>
                </a:tc>
                <a:tc>
                  <a:txBody>
                    <a:bodyPr/>
                    <a:lstStyle/>
                    <a:p>
                      <a:r>
                        <a:rPr lang="el-GR" dirty="0" smtClean="0">
                          <a:solidFill>
                            <a:sysClr val="windowText" lastClr="000000"/>
                          </a:solidFill>
                        </a:rPr>
                        <a:t>ΑΒΔΓΒΑΓΔ</a:t>
                      </a:r>
                      <a:endParaRPr lang="el-GR" dirty="0">
                        <a:solidFill>
                          <a:sysClr val="windowText" lastClr="000000"/>
                        </a:solidFill>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88640"/>
            <a:ext cx="8229600" cy="1143000"/>
          </a:xfrm>
        </p:spPr>
        <p:txBody>
          <a:bodyPr/>
          <a:lstStyle/>
          <a:p>
            <a:r>
              <a:rPr lang="el-GR" dirty="0" smtClean="0">
                <a:solidFill>
                  <a:schemeClr val="bg1"/>
                </a:solidFill>
              </a:rPr>
              <a:t>Δυο συστατικά </a:t>
            </a:r>
            <a:br>
              <a:rPr lang="el-GR" dirty="0" smtClean="0">
                <a:solidFill>
                  <a:schemeClr val="bg1"/>
                </a:solidFill>
              </a:rPr>
            </a:br>
            <a:r>
              <a:rPr lang="el-GR" dirty="0" smtClean="0">
                <a:solidFill>
                  <a:schemeClr val="bg1"/>
                </a:solidFill>
              </a:rPr>
              <a:t>προσήλωσης:</a:t>
            </a:r>
            <a:endParaRPr lang="el-GR" dirty="0">
              <a:solidFill>
                <a:schemeClr val="bg1"/>
              </a:solidFill>
            </a:endParaRPr>
          </a:p>
        </p:txBody>
      </p:sp>
      <p:sp>
        <p:nvSpPr>
          <p:cNvPr id="3" name="2 - Θέση περιεχομένου"/>
          <p:cNvSpPr>
            <a:spLocks noGrp="1"/>
          </p:cNvSpPr>
          <p:nvPr>
            <p:ph idx="1"/>
          </p:nvPr>
        </p:nvSpPr>
        <p:spPr>
          <a:xfrm>
            <a:off x="395536" y="2060848"/>
            <a:ext cx="8229600" cy="2764904"/>
          </a:xfrm>
        </p:spPr>
        <p:txBody>
          <a:bodyPr/>
          <a:lstStyle/>
          <a:p>
            <a:pPr marL="514350" indent="-514350">
              <a:buFont typeface="+mj-lt"/>
              <a:buAutoNum type="arabicPeriod"/>
            </a:pPr>
            <a:r>
              <a:rPr lang="el-GR" dirty="0" smtClean="0"/>
              <a:t>Θετική στάση για τη συγκεκριμένη μάρκα (πολύ θετικότερη από τις στάσεις για τις πιθανές εναλλακτικές)</a:t>
            </a:r>
          </a:p>
          <a:p>
            <a:pPr marL="514350" indent="-514350">
              <a:buFont typeface="+mj-lt"/>
              <a:buAutoNum type="arabicPeriod"/>
            </a:pPr>
            <a:r>
              <a:rPr lang="el-GR" dirty="0" smtClean="0"/>
              <a:t>Συστηματική αγορά της ίδιας μάρκας ΔΙΑΧΡΟΝΙΚΑ.</a:t>
            </a:r>
          </a:p>
          <a:p>
            <a:pPr marL="514350" indent="-514350">
              <a:buFont typeface="+mj-lt"/>
              <a:buAutoNum type="arabicPeriod"/>
            </a:pPr>
            <a:endParaRPr lang="el-GR" dirty="0"/>
          </a:p>
        </p:txBody>
      </p:sp>
      <p:sp>
        <p:nvSpPr>
          <p:cNvPr id="4" name="3 - TextBox"/>
          <p:cNvSpPr txBox="1"/>
          <p:nvPr/>
        </p:nvSpPr>
        <p:spPr>
          <a:xfrm>
            <a:off x="395536" y="4941168"/>
            <a:ext cx="856895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base">
              <a:spcBef>
                <a:spcPct val="0"/>
              </a:spcBef>
              <a:spcAft>
                <a:spcPct val="0"/>
              </a:spcAft>
            </a:pPr>
            <a:r>
              <a:rPr lang="el-GR" sz="2000" b="1" dirty="0">
                <a:solidFill>
                  <a:srgbClr val="000000"/>
                </a:solidFill>
              </a:rPr>
              <a:t>Επιπλέον, ο προσηλωμένος καταναλωτής επιδεικνύει υψηλό βαθμό αντίστασης απέναντι στις προωθητικές ενέργειες των ανταγωνιστών. (</a:t>
            </a:r>
            <a:r>
              <a:rPr lang="en-US" sz="2000" b="1" dirty="0" err="1">
                <a:solidFill>
                  <a:srgbClr val="000000"/>
                </a:solidFill>
              </a:rPr>
              <a:t>Rossiter</a:t>
            </a:r>
            <a:r>
              <a:rPr lang="en-US" sz="2000" b="1" dirty="0">
                <a:solidFill>
                  <a:srgbClr val="000000"/>
                </a:solidFill>
              </a:rPr>
              <a:t> and Percy, 1997)</a:t>
            </a:r>
            <a:endParaRPr lang="el-GR" sz="2000" b="1"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260648"/>
            <a:ext cx="8229600" cy="1143000"/>
          </a:xfrm>
        </p:spPr>
        <p:txBody>
          <a:bodyPr/>
          <a:lstStyle/>
          <a:p>
            <a:r>
              <a:rPr lang="el-GR" sz="3600" dirty="0" smtClean="0">
                <a:solidFill>
                  <a:schemeClr val="bg1"/>
                </a:solidFill>
              </a:rPr>
              <a:t>Τυπολογία Προσήλωσης ανάλογα με τη συμπεριφορά και τη στάση του καταναλωτή</a:t>
            </a:r>
            <a:endParaRPr lang="el-GR" sz="3600" dirty="0">
              <a:solidFill>
                <a:schemeClr val="bg1"/>
              </a:solidFill>
            </a:endParaRPr>
          </a:p>
        </p:txBody>
      </p:sp>
      <p:graphicFrame>
        <p:nvGraphicFramePr>
          <p:cNvPr id="4" name="3 - Θέση περιεχομένου"/>
          <p:cNvGraphicFramePr>
            <a:graphicFrameLocks noGrp="1"/>
          </p:cNvGraphicFramePr>
          <p:nvPr>
            <p:ph idx="1"/>
          </p:nvPr>
        </p:nvGraphicFramePr>
        <p:xfrm>
          <a:off x="72009" y="2852936"/>
          <a:ext cx="8964487" cy="2839720"/>
        </p:xfrm>
        <a:graphic>
          <a:graphicData uri="http://schemas.openxmlformats.org/drawingml/2006/table">
            <a:tbl>
              <a:tblPr firstRow="1" bandRow="1">
                <a:tableStyleId>{5940675A-B579-460E-94D1-54222C63F5DA}</a:tableStyleId>
              </a:tblPr>
              <a:tblGrid>
                <a:gridCol w="1619672"/>
                <a:gridCol w="1152128"/>
                <a:gridCol w="1955486"/>
                <a:gridCol w="2241319"/>
                <a:gridCol w="1995882"/>
              </a:tblGrid>
              <a:tr h="370840">
                <a:tc>
                  <a:txBody>
                    <a:bodyPr/>
                    <a:lstStyle/>
                    <a:p>
                      <a:endParaRPr lang="el-GR" dirty="0"/>
                    </a:p>
                  </a:txBody>
                  <a:tcPr/>
                </a:tc>
                <a:tc>
                  <a:txBody>
                    <a:bodyPr/>
                    <a:lstStyle/>
                    <a:p>
                      <a:endParaRPr lang="el-GR"/>
                    </a:p>
                  </a:txBody>
                  <a:tcPr/>
                </a:tc>
                <a:tc gridSpan="3">
                  <a:txBody>
                    <a:bodyPr/>
                    <a:lstStyle/>
                    <a:p>
                      <a:pPr algn="ctr"/>
                      <a:r>
                        <a:rPr lang="el-GR" b="1" dirty="0" err="1" smtClean="0"/>
                        <a:t>Συμπεριφορική</a:t>
                      </a:r>
                      <a:r>
                        <a:rPr lang="el-GR" dirty="0" smtClean="0"/>
                        <a:t> </a:t>
                      </a:r>
                      <a:r>
                        <a:rPr lang="el-GR" b="1" dirty="0" smtClean="0"/>
                        <a:t>προσήλωση</a:t>
                      </a:r>
                      <a:endParaRPr lang="el-GR" b="1" dirty="0"/>
                    </a:p>
                  </a:txBody>
                  <a:tcPr/>
                </a:tc>
                <a:tc hMerge="1">
                  <a:txBody>
                    <a:bodyPr/>
                    <a:lstStyle/>
                    <a:p>
                      <a:endParaRPr lang="el-GR" dirty="0"/>
                    </a:p>
                  </a:txBody>
                  <a:tcPr/>
                </a:tc>
                <a:tc hMerge="1">
                  <a:txBody>
                    <a:bodyPr/>
                    <a:lstStyle/>
                    <a:p>
                      <a:endParaRPr lang="el-GR" dirty="0"/>
                    </a:p>
                  </a:txBody>
                  <a:tcPr/>
                </a:tc>
              </a:tr>
              <a:tr h="370840">
                <a:tc>
                  <a:txBody>
                    <a:bodyPr/>
                    <a:lstStyle/>
                    <a:p>
                      <a:endParaRPr lang="el-GR"/>
                    </a:p>
                  </a:txBody>
                  <a:tcPr/>
                </a:tc>
                <a:tc>
                  <a:txBody>
                    <a:bodyPr/>
                    <a:lstStyle/>
                    <a:p>
                      <a:endParaRPr lang="el-GR" dirty="0"/>
                    </a:p>
                  </a:txBody>
                  <a:tcPr/>
                </a:tc>
                <a:tc>
                  <a:txBody>
                    <a:bodyPr/>
                    <a:lstStyle/>
                    <a:p>
                      <a:pPr algn="ctr"/>
                      <a:r>
                        <a:rPr lang="el-GR" b="1" dirty="0" smtClean="0"/>
                        <a:t>Μοναδικοί χρήστες </a:t>
                      </a:r>
                    </a:p>
                    <a:p>
                      <a:pPr algn="ctr"/>
                      <a:r>
                        <a:rPr lang="el-GR" b="1" dirty="0" smtClean="0"/>
                        <a:t>(1 μάρκα)</a:t>
                      </a:r>
                      <a:endParaRPr lang="el-GR" b="1" dirty="0"/>
                    </a:p>
                  </a:txBody>
                  <a:tcPr/>
                </a:tc>
                <a:tc>
                  <a:txBody>
                    <a:bodyPr/>
                    <a:lstStyle/>
                    <a:p>
                      <a:pPr algn="ctr"/>
                      <a:r>
                        <a:rPr lang="el-GR" b="1" dirty="0" smtClean="0"/>
                        <a:t>Πολλαπλοί Χρήστες</a:t>
                      </a:r>
                    </a:p>
                    <a:p>
                      <a:pPr algn="ctr"/>
                      <a:r>
                        <a:rPr lang="el-GR" b="1" dirty="0" smtClean="0"/>
                        <a:t>(πολλές</a:t>
                      </a:r>
                      <a:r>
                        <a:rPr lang="el-GR" b="1" baseline="0" dirty="0" smtClean="0"/>
                        <a:t> μάρκες)</a:t>
                      </a:r>
                      <a:endParaRPr lang="el-GR" b="1" dirty="0"/>
                    </a:p>
                  </a:txBody>
                  <a:tcPr/>
                </a:tc>
                <a:tc>
                  <a:txBody>
                    <a:bodyPr/>
                    <a:lstStyle/>
                    <a:p>
                      <a:pPr algn="ctr"/>
                      <a:r>
                        <a:rPr lang="el-GR" b="1" dirty="0" smtClean="0"/>
                        <a:t>Μη Χρήστες</a:t>
                      </a:r>
                    </a:p>
                    <a:p>
                      <a:pPr algn="ctr"/>
                      <a:r>
                        <a:rPr lang="el-GR" b="1" dirty="0" smtClean="0"/>
                        <a:t>(καμία</a:t>
                      </a:r>
                      <a:r>
                        <a:rPr lang="el-GR" b="1" baseline="0" dirty="0" smtClean="0"/>
                        <a:t> μάρκα)</a:t>
                      </a:r>
                      <a:endParaRPr lang="el-GR" b="1" dirty="0"/>
                    </a:p>
                  </a:txBody>
                  <a:tcPr/>
                </a:tc>
              </a:tr>
              <a:tr h="370840">
                <a:tc rowSpan="2">
                  <a:txBody>
                    <a:bodyPr/>
                    <a:lstStyle/>
                    <a:p>
                      <a:r>
                        <a:rPr lang="el-GR" b="1" dirty="0" smtClean="0"/>
                        <a:t>Προσήλωση Στάσης</a:t>
                      </a:r>
                      <a:endParaRPr lang="el-GR" b="1" dirty="0"/>
                    </a:p>
                  </a:txBody>
                  <a:tcPr anchor="ctr"/>
                </a:tc>
                <a:tc>
                  <a:txBody>
                    <a:bodyPr/>
                    <a:lstStyle/>
                    <a:p>
                      <a:r>
                        <a:rPr lang="el-GR" b="1" dirty="0" smtClean="0"/>
                        <a:t>Ισχυρή</a:t>
                      </a:r>
                      <a:endParaRPr lang="el-GR" b="1" dirty="0"/>
                    </a:p>
                  </a:txBody>
                  <a:tcPr anchor="ctr"/>
                </a:tc>
                <a:tc>
                  <a:txBody>
                    <a:bodyPr/>
                    <a:lstStyle/>
                    <a:p>
                      <a:pPr algn="ctr"/>
                      <a:r>
                        <a:rPr lang="el-GR" dirty="0" smtClean="0"/>
                        <a:t>Προσηλωμένος</a:t>
                      </a:r>
                      <a:r>
                        <a:rPr lang="el-GR" baseline="0" dirty="0" smtClean="0"/>
                        <a:t> στη μάρκα</a:t>
                      </a:r>
                      <a:endParaRPr lang="el-GR" dirty="0"/>
                    </a:p>
                  </a:txBody>
                  <a:tcPr/>
                </a:tc>
                <a:tc>
                  <a:txBody>
                    <a:bodyPr/>
                    <a:lstStyle/>
                    <a:p>
                      <a:pPr algn="ctr"/>
                      <a:r>
                        <a:rPr lang="el-GR" dirty="0" smtClean="0"/>
                        <a:t>Επιζητών την ποικιλία</a:t>
                      </a:r>
                      <a:endParaRPr lang="el-GR" dirty="0"/>
                    </a:p>
                  </a:txBody>
                  <a:tcPr/>
                </a:tc>
                <a:tc>
                  <a:txBody>
                    <a:bodyPr/>
                    <a:lstStyle/>
                    <a:p>
                      <a:pPr algn="ctr"/>
                      <a:r>
                        <a:rPr lang="el-GR" dirty="0" smtClean="0"/>
                        <a:t>Δυνητικός Αγοραστής</a:t>
                      </a:r>
                      <a:endParaRPr lang="el-GR" dirty="0"/>
                    </a:p>
                  </a:txBody>
                  <a:tcPr/>
                </a:tc>
              </a:tr>
              <a:tr h="370840">
                <a:tc vMerge="1">
                  <a:txBody>
                    <a:bodyPr/>
                    <a:lstStyle/>
                    <a:p>
                      <a:endParaRPr lang="el-GR" dirty="0"/>
                    </a:p>
                  </a:txBody>
                  <a:tcPr/>
                </a:tc>
                <a:tc>
                  <a:txBody>
                    <a:bodyPr/>
                    <a:lstStyle/>
                    <a:p>
                      <a:r>
                        <a:rPr lang="el-GR" b="1" dirty="0" smtClean="0"/>
                        <a:t>Ασθενής</a:t>
                      </a:r>
                      <a:endParaRPr lang="el-GR" b="1" dirty="0"/>
                    </a:p>
                  </a:txBody>
                  <a:tcPr anchor="ctr"/>
                </a:tc>
                <a:tc>
                  <a:txBody>
                    <a:bodyPr/>
                    <a:lstStyle/>
                    <a:p>
                      <a:pPr algn="ctr"/>
                      <a:r>
                        <a:rPr lang="el-GR" dirty="0" smtClean="0"/>
                        <a:t>Περιορισμένος</a:t>
                      </a:r>
                      <a:r>
                        <a:rPr lang="el-GR" baseline="0" dirty="0" smtClean="0"/>
                        <a:t>  αγοραστής</a:t>
                      </a:r>
                      <a:endParaRPr lang="el-GR" dirty="0"/>
                    </a:p>
                  </a:txBody>
                  <a:tcPr/>
                </a:tc>
                <a:tc>
                  <a:txBody>
                    <a:bodyPr/>
                    <a:lstStyle/>
                    <a:p>
                      <a:pPr algn="ctr"/>
                      <a:r>
                        <a:rPr lang="el-GR" dirty="0" smtClean="0"/>
                        <a:t>Επιρρεπής σε ειδικές συμφωνίες - προσφορές</a:t>
                      </a:r>
                      <a:endParaRPr lang="el-GR" dirty="0"/>
                    </a:p>
                  </a:txBody>
                  <a:tcPr/>
                </a:tc>
                <a:tc>
                  <a:txBody>
                    <a:bodyPr/>
                    <a:lstStyle/>
                    <a:p>
                      <a:pPr algn="ctr"/>
                      <a:r>
                        <a:rPr lang="el-GR" dirty="0" smtClean="0"/>
                        <a:t>Αδιάφορος</a:t>
                      </a:r>
                      <a:endParaRPr lang="el-GR"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88640"/>
            <a:ext cx="8229600" cy="1143000"/>
          </a:xfrm>
        </p:spPr>
        <p:txBody>
          <a:bodyPr/>
          <a:lstStyle/>
          <a:p>
            <a:r>
              <a:rPr lang="el-GR" sz="3200" dirty="0" smtClean="0">
                <a:solidFill>
                  <a:schemeClr val="bg1"/>
                </a:solidFill>
              </a:rPr>
              <a:t>Προσήλωση ως συνάρτηση της επαναλαμβανόμενης αγοράς </a:t>
            </a:r>
            <a:br>
              <a:rPr lang="el-GR" sz="3200" dirty="0" smtClean="0">
                <a:solidFill>
                  <a:schemeClr val="bg1"/>
                </a:solidFill>
              </a:rPr>
            </a:br>
            <a:r>
              <a:rPr lang="el-GR" sz="3200" dirty="0" smtClean="0">
                <a:solidFill>
                  <a:schemeClr val="bg1"/>
                </a:solidFill>
              </a:rPr>
              <a:t>και της στάσης</a:t>
            </a:r>
            <a:endParaRPr lang="el-GR" sz="3200" dirty="0">
              <a:solidFill>
                <a:schemeClr val="bg1"/>
              </a:solidFill>
            </a:endParaRPr>
          </a:p>
        </p:txBody>
      </p:sp>
      <p:graphicFrame>
        <p:nvGraphicFramePr>
          <p:cNvPr id="4" name="3 - Θέση περιεχομένου"/>
          <p:cNvGraphicFramePr>
            <a:graphicFrameLocks noGrp="1"/>
          </p:cNvGraphicFramePr>
          <p:nvPr>
            <p:ph idx="1"/>
          </p:nvPr>
        </p:nvGraphicFramePr>
        <p:xfrm>
          <a:off x="539552" y="2420888"/>
          <a:ext cx="7920880" cy="2808312"/>
        </p:xfrm>
        <a:graphic>
          <a:graphicData uri="http://schemas.openxmlformats.org/drawingml/2006/table">
            <a:tbl>
              <a:tblPr firstRow="1" bandRow="1">
                <a:tableStyleId>{5940675A-B579-460E-94D1-54222C63F5DA}</a:tableStyleId>
              </a:tblPr>
              <a:tblGrid>
                <a:gridCol w="1980220"/>
                <a:gridCol w="1980220"/>
                <a:gridCol w="1980220"/>
                <a:gridCol w="1980220"/>
              </a:tblGrid>
              <a:tr h="515092">
                <a:tc>
                  <a:txBody>
                    <a:bodyPr/>
                    <a:lstStyle/>
                    <a:p>
                      <a:endParaRPr lang="el-GR" dirty="0"/>
                    </a:p>
                  </a:txBody>
                  <a:tcPr/>
                </a:tc>
                <a:tc>
                  <a:txBody>
                    <a:bodyPr/>
                    <a:lstStyle/>
                    <a:p>
                      <a:pPr algn="ctr"/>
                      <a:endParaRPr lang="el-GR" dirty="0"/>
                    </a:p>
                  </a:txBody>
                  <a:tcPr/>
                </a:tc>
                <a:tc gridSpan="2">
                  <a:txBody>
                    <a:bodyPr/>
                    <a:lstStyle/>
                    <a:p>
                      <a:pPr algn="ctr"/>
                      <a:r>
                        <a:rPr lang="el-GR" b="1" dirty="0" smtClean="0"/>
                        <a:t>Επαναλαμβανόμενη Αγορά</a:t>
                      </a:r>
                      <a:endParaRPr lang="el-GR" b="1" dirty="0"/>
                    </a:p>
                  </a:txBody>
                  <a:tcPr/>
                </a:tc>
                <a:tc hMerge="1">
                  <a:txBody>
                    <a:bodyPr/>
                    <a:lstStyle/>
                    <a:p>
                      <a:endParaRPr lang="el-GR" dirty="0"/>
                    </a:p>
                  </a:txBody>
                  <a:tcPr/>
                </a:tc>
              </a:tr>
              <a:tr h="515092">
                <a:tc>
                  <a:txBody>
                    <a:bodyPr/>
                    <a:lstStyle/>
                    <a:p>
                      <a:endParaRPr lang="el-GR" b="1" dirty="0"/>
                    </a:p>
                  </a:txBody>
                  <a:tcPr/>
                </a:tc>
                <a:tc>
                  <a:txBody>
                    <a:bodyPr/>
                    <a:lstStyle/>
                    <a:p>
                      <a:pPr algn="ctr"/>
                      <a:endParaRPr lang="el-GR" b="1"/>
                    </a:p>
                  </a:txBody>
                  <a:tcPr/>
                </a:tc>
                <a:tc>
                  <a:txBody>
                    <a:bodyPr/>
                    <a:lstStyle/>
                    <a:p>
                      <a:pPr algn="ctr"/>
                      <a:r>
                        <a:rPr lang="el-GR" b="1" dirty="0" smtClean="0"/>
                        <a:t>Υψηλή</a:t>
                      </a:r>
                      <a:endParaRPr lang="el-GR" b="1" dirty="0"/>
                    </a:p>
                  </a:txBody>
                  <a:tcPr/>
                </a:tc>
                <a:tc>
                  <a:txBody>
                    <a:bodyPr/>
                    <a:lstStyle/>
                    <a:p>
                      <a:pPr algn="ctr"/>
                      <a:r>
                        <a:rPr lang="el-GR" b="1" dirty="0" smtClean="0"/>
                        <a:t>Χαμηλή</a:t>
                      </a:r>
                      <a:endParaRPr lang="el-GR" b="1" dirty="0"/>
                    </a:p>
                  </a:txBody>
                  <a:tcPr/>
                </a:tc>
              </a:tr>
              <a:tr h="889064">
                <a:tc rowSpan="2">
                  <a:txBody>
                    <a:bodyPr/>
                    <a:lstStyle/>
                    <a:p>
                      <a:r>
                        <a:rPr lang="el-GR" b="1" dirty="0" smtClean="0"/>
                        <a:t>Σχετική </a:t>
                      </a:r>
                    </a:p>
                    <a:p>
                      <a:r>
                        <a:rPr lang="el-GR" b="1" dirty="0" smtClean="0"/>
                        <a:t>Στάση</a:t>
                      </a:r>
                      <a:endParaRPr lang="el-GR" b="1" dirty="0"/>
                    </a:p>
                  </a:txBody>
                  <a:tcPr/>
                </a:tc>
                <a:tc>
                  <a:txBody>
                    <a:bodyPr/>
                    <a:lstStyle/>
                    <a:p>
                      <a:pPr algn="ctr"/>
                      <a:r>
                        <a:rPr lang="el-GR" b="1" dirty="0" smtClean="0"/>
                        <a:t>Υψηλή</a:t>
                      </a:r>
                      <a:endParaRPr lang="el-GR" b="1" dirty="0"/>
                    </a:p>
                  </a:txBody>
                  <a:tcPr/>
                </a:tc>
                <a:tc>
                  <a:txBody>
                    <a:bodyPr/>
                    <a:lstStyle/>
                    <a:p>
                      <a:pPr algn="ctr"/>
                      <a:r>
                        <a:rPr lang="el-GR" dirty="0" smtClean="0"/>
                        <a:t>Προσήλωση</a:t>
                      </a:r>
                      <a:endParaRPr lang="el-GR" dirty="0"/>
                    </a:p>
                  </a:txBody>
                  <a:tcPr>
                    <a:solidFill>
                      <a:srgbClr val="FFFF00"/>
                    </a:solidFill>
                  </a:tcPr>
                </a:tc>
                <a:tc>
                  <a:txBody>
                    <a:bodyPr/>
                    <a:lstStyle/>
                    <a:p>
                      <a:pPr algn="ctr"/>
                      <a:r>
                        <a:rPr lang="el-GR" dirty="0" smtClean="0"/>
                        <a:t>Λανθάνουσα</a:t>
                      </a:r>
                      <a:r>
                        <a:rPr lang="el-GR" baseline="0" dirty="0" smtClean="0"/>
                        <a:t> Προσήλωση</a:t>
                      </a:r>
                      <a:endParaRPr lang="el-GR" dirty="0"/>
                    </a:p>
                  </a:txBody>
                  <a:tcPr>
                    <a:solidFill>
                      <a:srgbClr val="92D050"/>
                    </a:solidFill>
                  </a:tcPr>
                </a:tc>
              </a:tr>
              <a:tr h="889064">
                <a:tc vMerge="1">
                  <a:txBody>
                    <a:bodyPr/>
                    <a:lstStyle/>
                    <a:p>
                      <a:endParaRPr lang="el-GR" dirty="0"/>
                    </a:p>
                  </a:txBody>
                  <a:tcPr/>
                </a:tc>
                <a:tc>
                  <a:txBody>
                    <a:bodyPr/>
                    <a:lstStyle/>
                    <a:p>
                      <a:pPr algn="ctr"/>
                      <a:r>
                        <a:rPr lang="el-GR" b="1" dirty="0" smtClean="0"/>
                        <a:t>Χαμηλή</a:t>
                      </a:r>
                      <a:endParaRPr lang="el-GR" b="1" dirty="0"/>
                    </a:p>
                  </a:txBody>
                  <a:tcPr/>
                </a:tc>
                <a:tc>
                  <a:txBody>
                    <a:bodyPr/>
                    <a:lstStyle/>
                    <a:p>
                      <a:pPr algn="ctr"/>
                      <a:r>
                        <a:rPr lang="el-GR" dirty="0" smtClean="0"/>
                        <a:t>Πλαστή</a:t>
                      </a:r>
                      <a:r>
                        <a:rPr lang="el-GR" baseline="0" dirty="0" smtClean="0"/>
                        <a:t> Προσήλωση</a:t>
                      </a:r>
                      <a:endParaRPr lang="el-GR" dirty="0"/>
                    </a:p>
                  </a:txBody>
                  <a:tcPr>
                    <a:solidFill>
                      <a:srgbClr val="00B050"/>
                    </a:solidFill>
                  </a:tcPr>
                </a:tc>
                <a:tc>
                  <a:txBody>
                    <a:bodyPr/>
                    <a:lstStyle/>
                    <a:p>
                      <a:pPr algn="ctr"/>
                      <a:r>
                        <a:rPr lang="el-GR" dirty="0" smtClean="0"/>
                        <a:t>Μη Προσήλωση</a:t>
                      </a:r>
                      <a:endParaRPr lang="el-GR" dirty="0"/>
                    </a:p>
                  </a:txBody>
                  <a:tcPr>
                    <a:solidFill>
                      <a:srgbClr val="0070C0"/>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332656"/>
            <a:ext cx="8229600" cy="1143000"/>
          </a:xfrm>
        </p:spPr>
        <p:txBody>
          <a:bodyPr/>
          <a:lstStyle/>
          <a:p>
            <a:r>
              <a:rPr lang="el-GR" dirty="0" smtClean="0">
                <a:solidFill>
                  <a:schemeClr val="bg1"/>
                </a:solidFill>
              </a:rPr>
              <a:t>Πλαστή και Λανθάνουσα Προσήλωση</a:t>
            </a:r>
            <a:endParaRPr lang="el-GR" dirty="0">
              <a:solidFill>
                <a:schemeClr val="bg1"/>
              </a:solidFill>
            </a:endParaRPr>
          </a:p>
        </p:txBody>
      </p:sp>
      <p:sp>
        <p:nvSpPr>
          <p:cNvPr id="3" name="2 - Θέση περιεχομένου"/>
          <p:cNvSpPr>
            <a:spLocks noGrp="1"/>
          </p:cNvSpPr>
          <p:nvPr>
            <p:ph idx="1"/>
          </p:nvPr>
        </p:nvSpPr>
        <p:spPr>
          <a:xfrm>
            <a:off x="251520" y="2332037"/>
            <a:ext cx="8676456" cy="4525963"/>
          </a:xfrm>
        </p:spPr>
        <p:txBody>
          <a:bodyPr/>
          <a:lstStyle/>
          <a:p>
            <a:r>
              <a:rPr lang="el-GR" sz="2400" b="1" u="sng" dirty="0" smtClean="0"/>
              <a:t>Πλαστή προσήλωση</a:t>
            </a:r>
            <a:r>
              <a:rPr lang="el-GR" sz="2400" dirty="0" smtClean="0"/>
              <a:t>: ο καταναλωτής αντιλαμβάνεται λίγη διαφοροποίηση ανάμεσα στις μάρκες μιας κατηγορίας χαμηλής ανάμειξης με αποτέλεσμα να αγοράζει εκείνη τη μάρκα που γνωρίζει ή που είναι σε προσφορά.</a:t>
            </a:r>
          </a:p>
          <a:p>
            <a:r>
              <a:rPr lang="el-GR" sz="2400" b="1" u="sng" dirty="0" smtClean="0"/>
              <a:t>Λανθάνουσα προσήλωση: </a:t>
            </a:r>
            <a:r>
              <a:rPr lang="el-GR" sz="2400" dirty="0" smtClean="0"/>
              <a:t>Οι επιδράσεις των παραγόντων περίστασης στον καταναλωτή είναι σημαντικότερες από τις επιδράσεις των στάσεων. (π.χ. ένας καταναλωτής μπορεί να έχει θετική στάση για ένα εστιατόριο αλλά να γευματίζει σε άλλα εξαιτίας των προτιμήσεων των φίλων του) </a:t>
            </a:r>
            <a:r>
              <a:rPr lang="el-GR" sz="2400" dirty="0" smtClean="0">
                <a:sym typeface="Wingdings" pitchFamily="2" charset="2"/>
              </a:rPr>
              <a:t> πρόβλημα για </a:t>
            </a:r>
            <a:r>
              <a:rPr lang="el-GR" sz="2400" dirty="0" err="1" smtClean="0">
                <a:sym typeface="Wingdings" pitchFamily="2" charset="2"/>
              </a:rPr>
              <a:t>μαρκετίστες</a:t>
            </a:r>
            <a:endParaRPr lang="el-G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60648"/>
            <a:ext cx="8229600" cy="1143000"/>
          </a:xfrm>
        </p:spPr>
        <p:txBody>
          <a:bodyPr/>
          <a:lstStyle/>
          <a:p>
            <a:r>
              <a:rPr lang="el-GR" dirty="0" smtClean="0">
                <a:solidFill>
                  <a:schemeClr val="bg1"/>
                </a:solidFill>
              </a:rPr>
              <a:t>Προσηλωμένοι </a:t>
            </a:r>
            <a:br>
              <a:rPr lang="el-GR" dirty="0" smtClean="0">
                <a:solidFill>
                  <a:schemeClr val="bg1"/>
                </a:solidFill>
              </a:rPr>
            </a:br>
            <a:r>
              <a:rPr lang="el-GR" dirty="0" smtClean="0">
                <a:solidFill>
                  <a:schemeClr val="bg1"/>
                </a:solidFill>
              </a:rPr>
              <a:t>Καταναλωτές</a:t>
            </a:r>
            <a:endParaRPr lang="el-GR" dirty="0">
              <a:solidFill>
                <a:schemeClr val="bg1"/>
              </a:solidFill>
            </a:endParaRPr>
          </a:p>
        </p:txBody>
      </p:sp>
      <p:sp>
        <p:nvSpPr>
          <p:cNvPr id="3" name="2 - Θέση περιεχομένου"/>
          <p:cNvSpPr>
            <a:spLocks noGrp="1"/>
          </p:cNvSpPr>
          <p:nvPr>
            <p:ph idx="1"/>
          </p:nvPr>
        </p:nvSpPr>
        <p:spPr>
          <a:xfrm>
            <a:off x="565720" y="2204864"/>
            <a:ext cx="8686800" cy="3921299"/>
          </a:xfrm>
        </p:spPr>
        <p:txBody>
          <a:bodyPr/>
          <a:lstStyle/>
          <a:p>
            <a:r>
              <a:rPr lang="el-GR" sz="2800" dirty="0" smtClean="0"/>
              <a:t>Οι προσηλωμένοι καταναλωτές αντιλαμβάνονται την ύπαρξη σημαντικών διαφορών μεταξύ των ανταγωνιστικών μαρκών.</a:t>
            </a:r>
          </a:p>
          <a:p>
            <a:r>
              <a:rPr lang="el-GR" sz="2800" dirty="0" smtClean="0"/>
              <a:t>Οι ανταγωνιστές επιδιώκουν:</a:t>
            </a:r>
          </a:p>
          <a:p>
            <a:pPr lvl="1"/>
            <a:r>
              <a:rPr lang="el-GR" sz="2400" dirty="0" smtClean="0"/>
              <a:t>Μείωση αντιληπτής διαφοροποίησης εφαρμόζοντας στρατηγικές μίμησης (</a:t>
            </a:r>
            <a:r>
              <a:rPr lang="en-US" sz="2400" dirty="0" smtClean="0"/>
              <a:t>me too) </a:t>
            </a:r>
          </a:p>
          <a:p>
            <a:pPr lvl="1"/>
            <a:r>
              <a:rPr lang="el-GR" sz="2400" dirty="0" smtClean="0"/>
              <a:t>Αύξηση αντιληπτής διαφοροποίησης με βάση κάποιο ανταγωνιστικό πλεονέκτημα.</a:t>
            </a:r>
          </a:p>
          <a:p>
            <a:pPr lvl="1"/>
            <a:r>
              <a:rPr lang="el-GR" sz="2400" dirty="0" smtClean="0"/>
              <a:t>Ανάπτυξη πλαστής προσήλωσης μέσα από το χειρισμό παραγόντων περίστασης (π.χ. προσφορές)</a:t>
            </a:r>
            <a:endParaRPr lang="el-G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332656"/>
            <a:ext cx="8229600" cy="1143000"/>
          </a:xfrm>
        </p:spPr>
        <p:txBody>
          <a:bodyPr/>
          <a:lstStyle/>
          <a:p>
            <a:r>
              <a:rPr lang="el-GR" dirty="0" smtClean="0">
                <a:solidFill>
                  <a:schemeClr val="bg1"/>
                </a:solidFill>
              </a:rPr>
              <a:t>Μήτρα </a:t>
            </a:r>
            <a:br>
              <a:rPr lang="el-GR" dirty="0" smtClean="0">
                <a:solidFill>
                  <a:schemeClr val="bg1"/>
                </a:solidFill>
              </a:rPr>
            </a:br>
            <a:r>
              <a:rPr lang="el-GR" dirty="0" smtClean="0">
                <a:solidFill>
                  <a:schemeClr val="bg1"/>
                </a:solidFill>
              </a:rPr>
              <a:t>Συμπεριφοράς/Στάσης</a:t>
            </a:r>
            <a:endParaRPr lang="el-GR" dirty="0">
              <a:solidFill>
                <a:schemeClr val="bg1"/>
              </a:solidFill>
            </a:endParaRPr>
          </a:p>
        </p:txBody>
      </p:sp>
      <p:graphicFrame>
        <p:nvGraphicFramePr>
          <p:cNvPr id="4" name="3 - Θέση περιεχομένου"/>
          <p:cNvGraphicFramePr>
            <a:graphicFrameLocks noGrp="1"/>
          </p:cNvGraphicFramePr>
          <p:nvPr>
            <p:ph idx="1"/>
          </p:nvPr>
        </p:nvGraphicFramePr>
        <p:xfrm>
          <a:off x="539552" y="1916832"/>
          <a:ext cx="8229600" cy="4392490"/>
        </p:xfrm>
        <a:graphic>
          <a:graphicData uri="http://schemas.openxmlformats.org/drawingml/2006/table">
            <a:tbl>
              <a:tblPr firstRow="1" bandRow="1">
                <a:tableStyleId>{5940675A-B579-460E-94D1-54222C63F5DA}</a:tableStyleId>
              </a:tblPr>
              <a:tblGrid>
                <a:gridCol w="1872208"/>
                <a:gridCol w="1419632"/>
                <a:gridCol w="1645920"/>
                <a:gridCol w="1645920"/>
                <a:gridCol w="1645920"/>
              </a:tblGrid>
              <a:tr h="878498">
                <a:tc rowSpan="2">
                  <a:txBody>
                    <a:bodyPr/>
                    <a:lstStyle/>
                    <a:p>
                      <a:endParaRPr lang="el-GR" dirty="0">
                        <a:solidFill>
                          <a:schemeClr val="tx1"/>
                        </a:solidFill>
                      </a:endParaRPr>
                    </a:p>
                  </a:txBody>
                  <a:tcPr>
                    <a:lnL w="12700" cmpd="sng">
                      <a:noFill/>
                    </a:lnL>
                    <a:lnR w="12700" cmpd="sng">
                      <a:noFill/>
                    </a:lnR>
                    <a:lnT w="12700" cmpd="sng">
                      <a:noFill/>
                    </a:lnT>
                  </a:tcPr>
                </a:tc>
                <a:tc rowSpan="2">
                  <a:txBody>
                    <a:bodyPr/>
                    <a:lstStyle/>
                    <a:p>
                      <a:endParaRPr lang="el-GR" dirty="0">
                        <a:solidFill>
                          <a:schemeClr val="tx1"/>
                        </a:solidFill>
                      </a:endParaRPr>
                    </a:p>
                  </a:txBody>
                  <a:tcPr>
                    <a:lnL w="12700" cmpd="sng">
                      <a:noFill/>
                    </a:lnL>
                    <a:lnT w="12700" cmpd="sng">
                      <a:noFill/>
                    </a:lnT>
                  </a:tcPr>
                </a:tc>
                <a:tc gridSpan="3">
                  <a:txBody>
                    <a:bodyPr/>
                    <a:lstStyle/>
                    <a:p>
                      <a:pPr algn="ctr"/>
                      <a:r>
                        <a:rPr lang="el-GR" b="1" dirty="0" smtClean="0"/>
                        <a:t>Προσήλωση (Θετικές</a:t>
                      </a:r>
                      <a:r>
                        <a:rPr lang="el-GR" b="1" baseline="0" dirty="0" smtClean="0"/>
                        <a:t> Στάσεις</a:t>
                      </a:r>
                      <a:r>
                        <a:rPr lang="el-GR" baseline="0" dirty="0" smtClean="0"/>
                        <a:t>)</a:t>
                      </a:r>
                      <a:endParaRPr lang="el-GR" dirty="0">
                        <a:solidFill>
                          <a:schemeClr val="tx1"/>
                        </a:solidFill>
                      </a:endParaRPr>
                    </a:p>
                  </a:txBody>
                  <a:tcPr anchor="ctr"/>
                </a:tc>
                <a:tc hMerge="1">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8498">
                <a:tc vMerge="1">
                  <a:txBody>
                    <a:bodyPr/>
                    <a:lstStyle/>
                    <a:p>
                      <a:endParaRPr lang="el-GR" dirty="0">
                        <a:solidFill>
                          <a:schemeClr val="tx1"/>
                        </a:solidFill>
                      </a:endParaRPr>
                    </a:p>
                  </a:txBody>
                  <a:tcPr>
                    <a:lnR w="12700" cmpd="sng">
                      <a:noFill/>
                    </a:lnR>
                  </a:tcPr>
                </a:tc>
                <a:tc vMerge="1">
                  <a:txBody>
                    <a:bodyPr/>
                    <a:lstStyle/>
                    <a:p>
                      <a:endParaRPr lang="el-GR">
                        <a:solidFill>
                          <a:schemeClr val="tx1"/>
                        </a:solidFill>
                      </a:endParaRPr>
                    </a:p>
                  </a:txBody>
                  <a:tcPr/>
                </a:tc>
                <a:tc>
                  <a:txBody>
                    <a:bodyPr/>
                    <a:lstStyle/>
                    <a:p>
                      <a:pPr algn="ctr"/>
                      <a:r>
                        <a:rPr lang="el-GR" b="1" dirty="0" smtClean="0"/>
                        <a:t>Χαμηλή</a:t>
                      </a:r>
                      <a:endParaRPr lang="el-GR" b="1" dirty="0">
                        <a:solidFill>
                          <a:schemeClr val="tx1"/>
                        </a:solidFill>
                      </a:endParaRPr>
                    </a:p>
                  </a:txBody>
                  <a:tcPr anchor="ctr"/>
                </a:tc>
                <a:tc>
                  <a:txBody>
                    <a:bodyPr/>
                    <a:lstStyle/>
                    <a:p>
                      <a:pPr algn="ctr"/>
                      <a:r>
                        <a:rPr lang="el-GR" b="1" dirty="0" smtClean="0"/>
                        <a:t>Μέτρια</a:t>
                      </a:r>
                      <a:endParaRPr lang="el-GR" b="1" dirty="0">
                        <a:solidFill>
                          <a:schemeClr val="tx1"/>
                        </a:solidFill>
                      </a:endParaRPr>
                    </a:p>
                  </a:txBody>
                  <a:tcPr anchor="ctr">
                    <a:lnB w="12700" cap="flat" cmpd="sng" algn="ctr">
                      <a:solidFill>
                        <a:srgbClr val="7030A0"/>
                      </a:solidFill>
                      <a:prstDash val="solid"/>
                      <a:round/>
                      <a:headEnd type="none" w="med" len="med"/>
                      <a:tailEnd type="none" w="med" len="med"/>
                    </a:lnB>
                  </a:tcPr>
                </a:tc>
                <a:tc>
                  <a:txBody>
                    <a:bodyPr/>
                    <a:lstStyle/>
                    <a:p>
                      <a:pPr algn="ctr"/>
                      <a:r>
                        <a:rPr lang="el-GR" b="1" dirty="0" smtClean="0"/>
                        <a:t>Υψηλή</a:t>
                      </a:r>
                      <a:endParaRPr lang="el-GR" b="1" dirty="0">
                        <a:solidFill>
                          <a:schemeClr val="tx1"/>
                        </a:solidFill>
                      </a:endParaRPr>
                    </a:p>
                  </a:txBody>
                  <a:tcPr anchor="ctr">
                    <a:lnB w="12700" cap="flat" cmpd="sng" algn="ctr">
                      <a:solidFill>
                        <a:srgbClr val="7030A0"/>
                      </a:solidFill>
                      <a:prstDash val="solid"/>
                      <a:round/>
                      <a:headEnd type="none" w="med" len="med"/>
                      <a:tailEnd type="none" w="med" len="med"/>
                    </a:lnB>
                  </a:tcPr>
                </a:tc>
              </a:tr>
              <a:tr h="878498">
                <a:tc rowSpan="3">
                  <a:txBody>
                    <a:bodyPr/>
                    <a:lstStyle/>
                    <a:p>
                      <a:pPr algn="ctr"/>
                      <a:r>
                        <a:rPr lang="el-GR" b="1" dirty="0" smtClean="0"/>
                        <a:t>Πραγματική/</a:t>
                      </a:r>
                    </a:p>
                    <a:p>
                      <a:pPr algn="ctr"/>
                      <a:r>
                        <a:rPr lang="el-GR" b="1" dirty="0" err="1" smtClean="0"/>
                        <a:t>Συμπεριφορική</a:t>
                      </a:r>
                      <a:r>
                        <a:rPr lang="el-GR" b="1" baseline="0" dirty="0" smtClean="0"/>
                        <a:t> Προσήλωση</a:t>
                      </a:r>
                      <a:endParaRPr lang="el-GR" b="1" dirty="0">
                        <a:solidFill>
                          <a:schemeClr val="tx1"/>
                        </a:solidFill>
                      </a:endParaRPr>
                    </a:p>
                  </a:txBody>
                  <a:tcPr anchor="ctr"/>
                </a:tc>
                <a:tc>
                  <a:txBody>
                    <a:bodyPr/>
                    <a:lstStyle/>
                    <a:p>
                      <a:r>
                        <a:rPr lang="el-GR" b="1" dirty="0" smtClean="0"/>
                        <a:t>Χαμηλή</a:t>
                      </a:r>
                      <a:endParaRPr lang="el-GR" b="1" dirty="0">
                        <a:solidFill>
                          <a:schemeClr val="tx1"/>
                        </a:solidFill>
                      </a:endParaRPr>
                    </a:p>
                  </a:txBody>
                  <a:tcPr anchor="ctr"/>
                </a:tc>
                <a:tc>
                  <a:txBody>
                    <a:bodyPr/>
                    <a:lstStyle/>
                    <a:p>
                      <a:endParaRPr lang="el-GR" dirty="0">
                        <a:solidFill>
                          <a:schemeClr val="tx1"/>
                        </a:solidFill>
                      </a:endParaRPr>
                    </a:p>
                  </a:txBody>
                  <a:tcPr>
                    <a:lnR w="12700" cap="flat" cmpd="sng" algn="ctr">
                      <a:solidFill>
                        <a:srgbClr val="7030A0"/>
                      </a:solidFill>
                      <a:prstDash val="solid"/>
                      <a:round/>
                      <a:headEnd type="none" w="med" len="med"/>
                      <a:tailEnd type="none" w="med" len="med"/>
                    </a:lnR>
                    <a:lnB w="12700" cap="flat" cmpd="sng" algn="ctr">
                      <a:solidFill>
                        <a:srgbClr val="00B050"/>
                      </a:solidFill>
                      <a:prstDash val="solid"/>
                      <a:round/>
                      <a:headEnd type="none" w="med" len="med"/>
                      <a:tailEnd type="none" w="med" len="med"/>
                    </a:lnB>
                    <a:solidFill>
                      <a:srgbClr val="FFFF99"/>
                    </a:solidFill>
                  </a:tcPr>
                </a:tc>
                <a:tc gridSpan="2">
                  <a:txBody>
                    <a:bodyPr/>
                    <a:lstStyle/>
                    <a:p>
                      <a:endParaRPr lang="el-GR" dirty="0">
                        <a:solidFill>
                          <a:schemeClr val="tx1"/>
                        </a:solidFill>
                      </a:endParaRPr>
                    </a:p>
                  </a:txBody>
                  <a:tcPr>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accent6">
                        <a:lumMod val="20000"/>
                        <a:lumOff val="80000"/>
                      </a:schemeClr>
                    </a:solidFill>
                  </a:tcPr>
                </a:tc>
                <a:tc hMerge="1">
                  <a:txBody>
                    <a:bodyPr/>
                    <a:lstStyle/>
                    <a:p>
                      <a:endParaRPr lang="el-GR" dirty="0">
                        <a:solidFill>
                          <a:schemeClr val="tx1"/>
                        </a:solidFill>
                      </a:endParaRPr>
                    </a:p>
                  </a:txBody>
                  <a:tcPr>
                    <a:solidFill>
                      <a:schemeClr val="accent6">
                        <a:lumMod val="20000"/>
                        <a:lumOff val="80000"/>
                      </a:schemeClr>
                    </a:solidFill>
                  </a:tcPr>
                </a:tc>
              </a:tr>
              <a:tr h="878498">
                <a:tc vMerge="1">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t>Μέτρια</a:t>
                      </a:r>
                      <a:endParaRPr lang="el-GR" b="1" dirty="0">
                        <a:solidFill>
                          <a:schemeClr val="tx1"/>
                        </a:solidFill>
                      </a:endParaRPr>
                    </a:p>
                  </a:txBody>
                  <a:tcPr anchor="ctr">
                    <a:lnR w="12700" cap="flat" cmpd="sng" algn="ctr">
                      <a:solidFill>
                        <a:srgbClr val="00B050"/>
                      </a:solidFill>
                      <a:prstDash val="solid"/>
                      <a:round/>
                      <a:headEnd type="none" w="med" len="med"/>
                      <a:tailEnd type="none" w="med" len="med"/>
                    </a:lnR>
                  </a:tcPr>
                </a:tc>
                <a:tc rowSpan="2">
                  <a:txBody>
                    <a:bodyPr/>
                    <a:lstStyle/>
                    <a:p>
                      <a:endParaRPr lang="el-GR" dirty="0">
                        <a:solidFill>
                          <a:schemeClr val="tx1"/>
                        </a:solidFill>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solidFill>
                      <a:srgbClr val="92D050"/>
                    </a:solidFill>
                  </a:tcPr>
                </a:tc>
                <a:tc>
                  <a:txBody>
                    <a:bodyPr/>
                    <a:lstStyle/>
                    <a:p>
                      <a:endParaRPr lang="el-GR" dirty="0">
                        <a:solidFill>
                          <a:schemeClr val="tx1"/>
                        </a:solidFill>
                      </a:endParaRPr>
                    </a:p>
                  </a:txBody>
                  <a:tcPr>
                    <a:lnL w="12700" cap="flat" cmpd="sng" algn="ctr">
                      <a:solidFill>
                        <a:srgbClr val="00B05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F99"/>
                    </a:solidFill>
                  </a:tcPr>
                </a:tc>
                <a:tc>
                  <a:txBody>
                    <a:bodyPr/>
                    <a:lstStyle/>
                    <a:p>
                      <a:endParaRPr lang="el-GR" dirty="0">
                        <a:solidFill>
                          <a:schemeClr val="tx1"/>
                        </a:solidFill>
                      </a:endParaRPr>
                    </a:p>
                  </a:txBody>
                  <a:tcPr>
                    <a:lnL w="12700" cap="flat" cmpd="sng" algn="ctr">
                      <a:solidFill>
                        <a:srgbClr val="7030A0"/>
                      </a:solidFill>
                      <a:prstDash val="solid"/>
                      <a:round/>
                      <a:headEnd type="none" w="med" len="med"/>
                      <a:tailEnd type="none" w="med" len="med"/>
                    </a:lnL>
                    <a:lnT w="12700" cmpd="sng">
                      <a:noFill/>
                    </a:lnT>
                    <a:lnB w="12700" cap="flat" cmpd="sng" algn="ctr">
                      <a:solidFill>
                        <a:srgbClr val="7030A0"/>
                      </a:solidFill>
                      <a:prstDash val="solid"/>
                      <a:round/>
                      <a:headEnd type="none" w="med" len="med"/>
                      <a:tailEnd type="none" w="med" len="med"/>
                    </a:lnB>
                    <a:solidFill>
                      <a:schemeClr val="accent2">
                        <a:lumMod val="20000"/>
                        <a:lumOff val="80000"/>
                      </a:schemeClr>
                    </a:solidFill>
                  </a:tcPr>
                </a:tc>
              </a:tr>
              <a:tr h="878498">
                <a:tc vMerge="1">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b="1" dirty="0" smtClean="0"/>
                        <a:t>Υψηλή </a:t>
                      </a:r>
                      <a:endParaRPr lang="el-GR" b="1" dirty="0">
                        <a:solidFill>
                          <a:schemeClr val="tx1"/>
                        </a:solidFill>
                      </a:endParaRPr>
                    </a:p>
                  </a:txBody>
                  <a:tcPr anchor="ctr">
                    <a:lnR w="12700" cap="flat" cmpd="sng" algn="ctr">
                      <a:solidFill>
                        <a:srgbClr val="00B050"/>
                      </a:solidFill>
                      <a:prstDash val="solid"/>
                      <a:round/>
                      <a:headEnd type="none" w="med" len="med"/>
                      <a:tailEnd type="none" w="med" len="med"/>
                    </a:lnR>
                  </a:tcPr>
                </a:tc>
                <a:tc vMerge="1">
                  <a:txBody>
                    <a:bodyPr/>
                    <a:lstStyle/>
                    <a:p>
                      <a:endParaRPr lang="el-GR" dirty="0">
                        <a:solidFill>
                          <a:schemeClr val="tx1"/>
                        </a:solidFill>
                      </a:endParaRPr>
                    </a:p>
                  </a:txBody>
                  <a:tcPr>
                    <a:solidFill>
                      <a:srgbClr val="92D050"/>
                    </a:solidFill>
                  </a:tcPr>
                </a:tc>
                <a:tc>
                  <a:txBody>
                    <a:bodyPr/>
                    <a:lstStyle/>
                    <a:p>
                      <a:endParaRPr lang="el-GR" dirty="0">
                        <a:solidFill>
                          <a:schemeClr val="accent2">
                            <a:lumMod val="60000"/>
                            <a:lumOff val="40000"/>
                          </a:schemeClr>
                        </a:solidFill>
                      </a:endParaRPr>
                    </a:p>
                  </a:txBody>
                  <a:tcPr>
                    <a:lnL w="1270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solidFill>
                      <a:srgbClr val="92D050"/>
                    </a:solidFill>
                  </a:tcPr>
                </a:tc>
                <a:tc>
                  <a:txBody>
                    <a:bodyPr/>
                    <a:lstStyle/>
                    <a:p>
                      <a:endParaRPr lang="el-GR" dirty="0">
                        <a:solidFill>
                          <a:schemeClr val="tx1"/>
                        </a:solidFill>
                      </a:endParaRPr>
                    </a:p>
                  </a:txBody>
                  <a:tcPr>
                    <a:lnL w="12700" cap="flat" cmpd="sng" algn="ctr">
                      <a:solidFill>
                        <a:srgbClr val="00B050"/>
                      </a:solidFill>
                      <a:prstDash val="solid"/>
                      <a:round/>
                      <a:headEnd type="none" w="med" len="med"/>
                      <a:tailEnd type="none" w="med" len="med"/>
                    </a:lnL>
                    <a:lnT w="12700" cap="flat" cmpd="sng" algn="ctr">
                      <a:solidFill>
                        <a:srgbClr val="7030A0"/>
                      </a:solidFill>
                      <a:prstDash val="solid"/>
                      <a:round/>
                      <a:headEnd type="none" w="med" len="med"/>
                      <a:tailEnd type="none" w="med" len="med"/>
                    </a:lnT>
                    <a:solidFill>
                      <a:srgbClr val="C00000"/>
                    </a:solidFill>
                  </a:tcPr>
                </a:tc>
              </a:tr>
            </a:tbl>
          </a:graphicData>
        </a:graphic>
      </p:graphicFrame>
      <p:sp>
        <p:nvSpPr>
          <p:cNvPr id="7" name="6 - TextBox"/>
          <p:cNvSpPr txBox="1"/>
          <p:nvPr/>
        </p:nvSpPr>
        <p:spPr>
          <a:xfrm rot="1415408">
            <a:off x="6047707" y="4093566"/>
            <a:ext cx="3096344" cy="646331"/>
          </a:xfrm>
          <a:prstGeom prst="rect">
            <a:avLst/>
          </a:prstGeom>
          <a:noFill/>
        </p:spPr>
        <p:txBody>
          <a:bodyPr wrap="square" rtlCol="0">
            <a:spAutoFit/>
          </a:bodyPr>
          <a:lstStyle/>
          <a:p>
            <a:pPr algn="ctr" fontAlgn="base">
              <a:spcBef>
                <a:spcPct val="0"/>
              </a:spcBef>
              <a:spcAft>
                <a:spcPct val="0"/>
              </a:spcAft>
            </a:pPr>
            <a:r>
              <a:rPr lang="el-GR" b="1" dirty="0">
                <a:solidFill>
                  <a:srgbClr val="000000"/>
                </a:solidFill>
              </a:rPr>
              <a:t>«Εν Δυνάμει Προσηλωμένοι»</a:t>
            </a:r>
            <a:endParaRPr lang="el-GR" b="1" dirty="0">
              <a:solidFill>
                <a:srgbClr val="000000"/>
              </a:solidFill>
            </a:endParaRPr>
          </a:p>
        </p:txBody>
      </p:sp>
      <p:sp>
        <p:nvSpPr>
          <p:cNvPr id="8" name="7 - TextBox"/>
          <p:cNvSpPr txBox="1"/>
          <p:nvPr/>
        </p:nvSpPr>
        <p:spPr>
          <a:xfrm rot="1415408">
            <a:off x="3563838" y="5384193"/>
            <a:ext cx="3096344" cy="369332"/>
          </a:xfrm>
          <a:prstGeom prst="rect">
            <a:avLst/>
          </a:prstGeom>
          <a:noFill/>
        </p:spPr>
        <p:txBody>
          <a:bodyPr wrap="square" rtlCol="0">
            <a:spAutoFit/>
          </a:bodyPr>
          <a:lstStyle/>
          <a:p>
            <a:pPr algn="ctr" fontAlgn="base">
              <a:spcBef>
                <a:spcPct val="0"/>
              </a:spcBef>
              <a:spcAft>
                <a:spcPct val="0"/>
              </a:spcAft>
            </a:pPr>
            <a:r>
              <a:rPr lang="el-GR" b="1" dirty="0">
                <a:solidFill>
                  <a:srgbClr val="000000"/>
                </a:solidFill>
              </a:rPr>
              <a:t>«Τρωτοί»</a:t>
            </a:r>
            <a:endParaRPr lang="el-GR" b="1" dirty="0">
              <a:solidFill>
                <a:srgbClr val="000000"/>
              </a:solidFill>
            </a:endParaRPr>
          </a:p>
        </p:txBody>
      </p:sp>
      <p:sp>
        <p:nvSpPr>
          <p:cNvPr id="9" name="8 - TextBox"/>
          <p:cNvSpPr txBox="1"/>
          <p:nvPr/>
        </p:nvSpPr>
        <p:spPr>
          <a:xfrm>
            <a:off x="6444208" y="5661248"/>
            <a:ext cx="3096344" cy="584775"/>
          </a:xfrm>
          <a:prstGeom prst="rect">
            <a:avLst/>
          </a:prstGeom>
          <a:noFill/>
        </p:spPr>
        <p:txBody>
          <a:bodyPr wrap="square" rtlCol="0">
            <a:spAutoFit/>
          </a:bodyPr>
          <a:lstStyle/>
          <a:p>
            <a:pPr algn="ctr" fontAlgn="base">
              <a:spcBef>
                <a:spcPct val="0"/>
              </a:spcBef>
              <a:spcAft>
                <a:spcPct val="0"/>
              </a:spcAft>
            </a:pPr>
            <a:r>
              <a:rPr lang="el-GR" sz="1600" b="1" dirty="0">
                <a:solidFill>
                  <a:srgbClr val="000000"/>
                </a:solidFill>
              </a:rPr>
              <a:t>«Πραγματικά </a:t>
            </a:r>
          </a:p>
          <a:p>
            <a:pPr algn="ctr" fontAlgn="base">
              <a:spcBef>
                <a:spcPct val="0"/>
              </a:spcBef>
              <a:spcAft>
                <a:spcPct val="0"/>
              </a:spcAft>
            </a:pPr>
            <a:r>
              <a:rPr lang="el-GR" sz="1600" b="1" dirty="0">
                <a:solidFill>
                  <a:srgbClr val="000000"/>
                </a:solidFill>
              </a:rPr>
              <a:t>Προσηλωμένοι»</a:t>
            </a:r>
            <a:endParaRPr lang="el-GR" sz="1600" b="1"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Μάθηση</a:t>
            </a:r>
            <a:endParaRPr lang="el-GR" dirty="0">
              <a:solidFill>
                <a:schemeClr val="bg1"/>
              </a:solidFill>
            </a:endParaRPr>
          </a:p>
        </p:txBody>
      </p:sp>
      <p:sp>
        <p:nvSpPr>
          <p:cNvPr id="3" name="2 - Θέση περιεχομένου"/>
          <p:cNvSpPr>
            <a:spLocks noGrp="1"/>
          </p:cNvSpPr>
          <p:nvPr>
            <p:ph idx="1"/>
          </p:nvPr>
        </p:nvSpPr>
        <p:spPr>
          <a:xfrm>
            <a:off x="251520" y="3140968"/>
            <a:ext cx="8229600" cy="3993307"/>
          </a:xfrm>
        </p:spPr>
        <p:txBody>
          <a:bodyPr/>
          <a:lstStyle/>
          <a:p>
            <a:r>
              <a:rPr lang="el-GR" dirty="0" smtClean="0"/>
              <a:t>Μόνιμη αλλαγή στη συμπεριφορά, τις στάσεις, ή τις γνώσεις του ατόμου που είναι απόρροια της εμπειρίας, της πρακτικής, της επανάληψης, της εκπαίδευσης και της παρατήρησης.</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6228184" y="332656"/>
            <a:ext cx="2603748" cy="2638425"/>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Μείγμα Προσήλωσης</a:t>
            </a:r>
            <a:endParaRPr lang="el-GR" dirty="0">
              <a:solidFill>
                <a:schemeClr val="bg1"/>
              </a:solidFill>
            </a:endParaRPr>
          </a:p>
        </p:txBody>
      </p:sp>
      <p:sp>
        <p:nvSpPr>
          <p:cNvPr id="3" name="2 - Θέση περιεχομένου"/>
          <p:cNvSpPr>
            <a:spLocks noGrp="1"/>
          </p:cNvSpPr>
          <p:nvPr>
            <p:ph idx="1"/>
          </p:nvPr>
        </p:nvSpPr>
        <p:spPr>
          <a:xfrm>
            <a:off x="457200" y="2132856"/>
            <a:ext cx="8229600" cy="3993307"/>
          </a:xfrm>
        </p:spPr>
        <p:txBody>
          <a:bodyPr/>
          <a:lstStyle/>
          <a:p>
            <a:r>
              <a:rPr lang="el-GR" sz="2400" dirty="0" smtClean="0"/>
              <a:t>Οι υψηλά προσηλωμένοι είναι πιθανό να παραμείνουν προσηλωμένοι και το επόμενο έτος.</a:t>
            </a:r>
          </a:p>
          <a:p>
            <a:r>
              <a:rPr lang="el-GR" sz="2400" dirty="0" smtClean="0"/>
              <a:t>Είναι πιο εύκολο να μετατραπούν οι «εν δυνάμει προσηλωμένοι»  σε πραγματικά προσηλωμένους παρά οι «τρωτοί»!</a:t>
            </a:r>
          </a:p>
          <a:p>
            <a:r>
              <a:rPr lang="el-GR" sz="2400" dirty="0" smtClean="0"/>
              <a:t>Οι επιχειρήσεις με θετικό μείγμα προσήλωσης (περισσότερους εν δυνάμει προσηλωμένους από ότι, τρωτούς) τείνουν να αυξάνουν το μερίδιο αγοράς τους. </a:t>
            </a:r>
          </a:p>
          <a:p>
            <a:r>
              <a:rPr lang="el-GR" sz="2400" dirty="0" smtClean="0"/>
              <a:t>Αντίθετα οι επιχειρήσεις με αρνητικό μείγμα προσήλωσης τείνουν να το μειώνουν.</a:t>
            </a:r>
            <a:endParaRPr lang="el-G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Οι προσηλωμένοι </a:t>
            </a:r>
            <a:br>
              <a:rPr lang="el-GR" dirty="0" smtClean="0">
                <a:solidFill>
                  <a:schemeClr val="bg1"/>
                </a:solidFill>
              </a:rPr>
            </a:br>
            <a:r>
              <a:rPr lang="el-GR" dirty="0" smtClean="0">
                <a:solidFill>
                  <a:schemeClr val="bg1"/>
                </a:solidFill>
              </a:rPr>
              <a:t>καταναλωτές</a:t>
            </a:r>
            <a:endParaRPr lang="el-GR" dirty="0">
              <a:solidFill>
                <a:schemeClr val="bg1"/>
              </a:solidFill>
            </a:endParaRPr>
          </a:p>
        </p:txBody>
      </p:sp>
      <p:sp>
        <p:nvSpPr>
          <p:cNvPr id="3" name="2 - Θέση περιεχομένου"/>
          <p:cNvSpPr>
            <a:spLocks noGrp="1"/>
          </p:cNvSpPr>
          <p:nvPr>
            <p:ph idx="1"/>
          </p:nvPr>
        </p:nvSpPr>
        <p:spPr>
          <a:xfrm>
            <a:off x="323528" y="2204864"/>
            <a:ext cx="6768752" cy="4525963"/>
          </a:xfrm>
        </p:spPr>
        <p:txBody>
          <a:bodyPr/>
          <a:lstStyle/>
          <a:p>
            <a:pPr>
              <a:buFont typeface="Wingdings" pitchFamily="2" charset="2"/>
              <a:buChar char="Ø"/>
            </a:pPr>
            <a:r>
              <a:rPr lang="el-GR" sz="2600" dirty="0" smtClean="0"/>
              <a:t>Είναι πιθανότερο να επηρεάζονται από ομάδες αναφοράς.</a:t>
            </a:r>
          </a:p>
          <a:p>
            <a:pPr>
              <a:buFont typeface="Wingdings" pitchFamily="2" charset="2"/>
              <a:buChar char="Ø"/>
            </a:pPr>
            <a:r>
              <a:rPr lang="el-GR" sz="2600" dirty="0" smtClean="0"/>
              <a:t>Είναι περισσότερο σίγουροι για τις επιλογές τους.</a:t>
            </a:r>
          </a:p>
          <a:p>
            <a:pPr>
              <a:buFont typeface="Wingdings" pitchFamily="2" charset="2"/>
              <a:buChar char="Ø"/>
            </a:pPr>
            <a:r>
              <a:rPr lang="el-GR" sz="2600" dirty="0" smtClean="0"/>
              <a:t>Ανήκουν σε ομάδες υψηλότερου εισοδήματος.</a:t>
            </a:r>
          </a:p>
          <a:p>
            <a:pPr>
              <a:buFont typeface="Wingdings" pitchFamily="2" charset="2"/>
              <a:buChar char="Ø"/>
            </a:pPr>
            <a:r>
              <a:rPr lang="el-GR" sz="2600" dirty="0" smtClean="0"/>
              <a:t>Έχει υψηλότερο επίπεδο αντιληπτού κινδύνου.</a:t>
            </a:r>
          </a:p>
          <a:p>
            <a:pPr>
              <a:buFont typeface="Wingdings" pitchFamily="2" charset="2"/>
              <a:buChar char="Ø"/>
            </a:pPr>
            <a:r>
              <a:rPr lang="el-GR" sz="2600" dirty="0" smtClean="0"/>
              <a:t>Είναι πιθανότερο να είναι προσηλωμένος σε κάποιο κατάστημα.</a:t>
            </a:r>
          </a:p>
        </p:txBody>
      </p:sp>
      <p:pic>
        <p:nvPicPr>
          <p:cNvPr id="1026" name="Picture 2" descr="https://www.qualitylogoproducts.com/blog/wp-content/uploads/2011/04/Retailers-Are-Angels-Main-Image-e1303855473233.jpg"/>
          <p:cNvPicPr>
            <a:picLocks noChangeAspect="1" noChangeArrowheads="1"/>
          </p:cNvPicPr>
          <p:nvPr/>
        </p:nvPicPr>
        <p:blipFill>
          <a:blip r:embed="rId2" cstate="print"/>
          <a:srcRect/>
          <a:stretch>
            <a:fillRect/>
          </a:stretch>
        </p:blipFill>
        <p:spPr bwMode="auto">
          <a:xfrm>
            <a:off x="6228184" y="2780928"/>
            <a:ext cx="2915816" cy="285750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chemeClr val="bg1"/>
                </a:solidFill>
              </a:rPr>
              <a:t>Loyalty Programs</a:t>
            </a:r>
            <a:endParaRPr lang="el-GR" dirty="0">
              <a:solidFill>
                <a:schemeClr val="bg1"/>
              </a:solidFill>
            </a:endParaRPr>
          </a:p>
        </p:txBody>
      </p:sp>
      <p:sp>
        <p:nvSpPr>
          <p:cNvPr id="3" name="2 - Θέση περιεχομένου"/>
          <p:cNvSpPr>
            <a:spLocks noGrp="1"/>
          </p:cNvSpPr>
          <p:nvPr>
            <p:ph idx="1"/>
          </p:nvPr>
        </p:nvSpPr>
        <p:spPr>
          <a:xfrm>
            <a:off x="395536" y="2132856"/>
            <a:ext cx="6048672" cy="4525963"/>
          </a:xfrm>
        </p:spPr>
        <p:txBody>
          <a:bodyPr/>
          <a:lstStyle/>
          <a:p>
            <a:r>
              <a:rPr lang="el-GR" sz="2400" dirty="0" smtClean="0"/>
              <a:t>Ένα πρόγραμμα προσήλωσης είναι ένα πρόγραμμα ανταμοιβής που προσφέρεται από την επιχείρηση στους πελάτες που αγοράζουν συχνά το προϊόν. </a:t>
            </a:r>
          </a:p>
          <a:p>
            <a:r>
              <a:rPr lang="el-GR" sz="2400" dirty="0" smtClean="0"/>
              <a:t>Με το πρόγραμμα προσήλωσης η επιχείρηση μπορεί να προσφέρει στον καταναλωτή δωρεάν προϊόν, κουπόνια, εκπτώσεις και προσφορές. </a:t>
            </a:r>
            <a:endParaRPr lang="el-GR" sz="2400" dirty="0"/>
          </a:p>
        </p:txBody>
      </p:sp>
      <p:pic>
        <p:nvPicPr>
          <p:cNvPr id="3074" name="Picture 2" descr="http://blog.fivestars.com/wp-content/uploads/2013/07/07.03.2013-PullQuote1.png"/>
          <p:cNvPicPr>
            <a:picLocks noChangeAspect="1" noChangeArrowheads="1"/>
          </p:cNvPicPr>
          <p:nvPr/>
        </p:nvPicPr>
        <p:blipFill>
          <a:blip r:embed="rId2" cstate="print"/>
          <a:srcRect/>
          <a:stretch>
            <a:fillRect/>
          </a:stretch>
        </p:blipFill>
        <p:spPr bwMode="auto">
          <a:xfrm>
            <a:off x="6229350" y="2564904"/>
            <a:ext cx="2914650" cy="331236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Loyalty Programs</a:t>
            </a:r>
            <a:endParaRPr lang="el-GR" dirty="0"/>
          </a:p>
        </p:txBody>
      </p:sp>
      <p:pic>
        <p:nvPicPr>
          <p:cNvPr id="60418" name="Picture 2"/>
          <p:cNvPicPr>
            <a:picLocks noGrp="1" noChangeAspect="1" noChangeArrowheads="1"/>
          </p:cNvPicPr>
          <p:nvPr>
            <p:ph idx="1"/>
          </p:nvPr>
        </p:nvPicPr>
        <p:blipFill>
          <a:blip r:embed="rId2" cstate="print"/>
          <a:srcRect/>
          <a:stretch>
            <a:fillRect/>
          </a:stretch>
        </p:blipFill>
        <p:spPr bwMode="auto">
          <a:xfrm>
            <a:off x="827584" y="1916832"/>
            <a:ext cx="7416824" cy="4525963"/>
          </a:xfrm>
          <a:prstGeom prst="rect">
            <a:avLst/>
          </a:prstGeom>
          <a:noFill/>
          <a:ln w="9525">
            <a:noFill/>
            <a:miter lim="800000"/>
            <a:headEnd/>
            <a:tailEnd/>
          </a:ln>
        </p:spPr>
      </p:pic>
      <p:sp>
        <p:nvSpPr>
          <p:cNvPr id="5" name="4 - TextBox"/>
          <p:cNvSpPr txBox="1"/>
          <p:nvPr/>
        </p:nvSpPr>
        <p:spPr>
          <a:xfrm>
            <a:off x="6516216" y="6237312"/>
            <a:ext cx="2411760" cy="369332"/>
          </a:xfrm>
          <a:prstGeom prst="rect">
            <a:avLst/>
          </a:prstGeom>
          <a:noFill/>
        </p:spPr>
        <p:txBody>
          <a:bodyPr wrap="square" rtlCol="0">
            <a:spAutoFit/>
          </a:bodyPr>
          <a:lstStyle/>
          <a:p>
            <a:pPr fontAlgn="base">
              <a:spcBef>
                <a:spcPct val="0"/>
              </a:spcBef>
              <a:spcAft>
                <a:spcPct val="0"/>
              </a:spcAft>
            </a:pPr>
            <a:r>
              <a:rPr lang="en-US" b="1" i="1" dirty="0">
                <a:solidFill>
                  <a:srgbClr val="000000"/>
                </a:solidFill>
              </a:rPr>
              <a:t>Virgin Atlantic</a:t>
            </a:r>
            <a:endParaRPr lang="el-GR" b="1" i="1"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Πως χτίζει μια επιχείρηση «προσήλωση»</a:t>
            </a:r>
            <a:endParaRPr lang="el-GR" dirty="0">
              <a:solidFill>
                <a:schemeClr val="bg1"/>
              </a:solidFill>
            </a:endParaRPr>
          </a:p>
        </p:txBody>
      </p:sp>
      <p:sp>
        <p:nvSpPr>
          <p:cNvPr id="3" name="2 - Θέση περιεχομένου"/>
          <p:cNvSpPr>
            <a:spLocks noGrp="1"/>
          </p:cNvSpPr>
          <p:nvPr>
            <p:ph idx="1"/>
          </p:nvPr>
        </p:nvSpPr>
        <p:spPr>
          <a:xfrm>
            <a:off x="427703" y="1909917"/>
            <a:ext cx="8229600" cy="4525963"/>
          </a:xfrm>
        </p:spPr>
        <p:txBody>
          <a:bodyPr/>
          <a:lstStyle/>
          <a:p>
            <a:r>
              <a:rPr lang="el-GR" dirty="0" smtClean="0"/>
              <a:t>Σε μια επιτυχημένη επιχείρηση το 80% των εσόδων προέρχεται από το 20% των προσηλωμένων της πελατών.</a:t>
            </a:r>
          </a:p>
          <a:p>
            <a:endParaRPr lang="el-GR" dirty="0" smtClean="0"/>
          </a:p>
          <a:p>
            <a:r>
              <a:rPr lang="el-GR" dirty="0" smtClean="0"/>
              <a:t>Όμως, οι περισσότερες επιχειρήσεις αγνοούν τους προσηλωμένους πελάτες προσπαθώντας να κερδίσουν ολοένα και περισσότερους νέους καταναλωτές.</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60648"/>
            <a:ext cx="8229600" cy="1143000"/>
          </a:xfrm>
        </p:spPr>
        <p:txBody>
          <a:bodyPr/>
          <a:lstStyle/>
          <a:p>
            <a:r>
              <a:rPr lang="en-US" dirty="0" smtClean="0">
                <a:solidFill>
                  <a:schemeClr val="bg1"/>
                </a:solidFill>
              </a:rPr>
              <a:t>1. </a:t>
            </a:r>
            <a:r>
              <a:rPr lang="el-GR" dirty="0" smtClean="0">
                <a:solidFill>
                  <a:schemeClr val="bg1"/>
                </a:solidFill>
              </a:rPr>
              <a:t>Επικοινωνήστε με τους πελάτες</a:t>
            </a:r>
            <a:endParaRPr lang="el-GR" dirty="0">
              <a:solidFill>
                <a:schemeClr val="bg1"/>
              </a:solidFill>
            </a:endParaRPr>
          </a:p>
        </p:txBody>
      </p:sp>
      <p:sp>
        <p:nvSpPr>
          <p:cNvPr id="3" name="2 - Θέση περιεχομένου"/>
          <p:cNvSpPr>
            <a:spLocks noGrp="1"/>
          </p:cNvSpPr>
          <p:nvPr>
            <p:ph idx="1"/>
          </p:nvPr>
        </p:nvSpPr>
        <p:spPr>
          <a:xfrm>
            <a:off x="467544" y="2332037"/>
            <a:ext cx="8229600" cy="4525963"/>
          </a:xfrm>
        </p:spPr>
        <p:txBody>
          <a:bodyPr/>
          <a:lstStyle/>
          <a:p>
            <a:r>
              <a:rPr lang="el-GR" sz="2400" dirty="0" smtClean="0"/>
              <a:t>Αφιερώστε χρόνο ως να δημιουργήσετε μια βάση δεδομένων που θα περιλαμβάνει πληροφορίες για τους πελάτες σας όπως τηλέφωνο, διεύθυνση, </a:t>
            </a:r>
            <a:r>
              <a:rPr lang="en-US" sz="2400" dirty="0" smtClean="0"/>
              <a:t>email</a:t>
            </a:r>
            <a:r>
              <a:rPr lang="el-GR" sz="2400" dirty="0" smtClean="0"/>
              <a:t>, </a:t>
            </a:r>
            <a:r>
              <a:rPr lang="en-US" sz="2400" dirty="0" smtClean="0"/>
              <a:t>social media profiles. </a:t>
            </a:r>
          </a:p>
          <a:p>
            <a:r>
              <a:rPr lang="el-GR" sz="2400" dirty="0" smtClean="0"/>
              <a:t>Επικοινωνήστε με τους πελάτες σας με </a:t>
            </a:r>
            <a:r>
              <a:rPr lang="en-US" sz="2400" dirty="0" smtClean="0"/>
              <a:t>emails, newsletter, </a:t>
            </a:r>
            <a:r>
              <a:rPr lang="el-GR" sz="2400" dirty="0" smtClean="0"/>
              <a:t>ευχαριστήριες κάρτες, καταλόγους προϊόντων, κ.λπ.</a:t>
            </a:r>
          </a:p>
          <a:p>
            <a:r>
              <a:rPr lang="el-GR" sz="2400" dirty="0" smtClean="0"/>
              <a:t>Προσκαλέστε τους πελάτες σας στην </a:t>
            </a:r>
            <a:r>
              <a:rPr lang="el-GR" sz="2400" dirty="0" err="1" smtClean="0"/>
              <a:t>ιστοσέλίδα</a:t>
            </a:r>
            <a:r>
              <a:rPr lang="el-GR" sz="2400" dirty="0" smtClean="0"/>
              <a:t> σας ή στα </a:t>
            </a:r>
            <a:r>
              <a:rPr lang="en-US" sz="2400" dirty="0" smtClean="0"/>
              <a:t>social media </a:t>
            </a:r>
            <a:r>
              <a:rPr lang="el-GR" sz="2400" dirty="0" smtClean="0"/>
              <a:t>προφίλ σας.</a:t>
            </a:r>
            <a:endParaRPr lang="el-G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332656"/>
            <a:ext cx="8229600" cy="1143000"/>
          </a:xfrm>
        </p:spPr>
        <p:txBody>
          <a:bodyPr/>
          <a:lstStyle/>
          <a:p>
            <a:r>
              <a:rPr lang="el-GR" dirty="0" smtClean="0">
                <a:solidFill>
                  <a:schemeClr val="bg1"/>
                </a:solidFill>
              </a:rPr>
              <a:t>2. Προσφέρετε Εξαίρετες Υπηρεσίες</a:t>
            </a:r>
            <a:endParaRPr lang="el-GR" dirty="0">
              <a:solidFill>
                <a:schemeClr val="bg1"/>
              </a:solidFill>
            </a:endParaRPr>
          </a:p>
        </p:txBody>
      </p:sp>
      <p:sp>
        <p:nvSpPr>
          <p:cNvPr id="3" name="2 - Θέση περιεχομένου"/>
          <p:cNvSpPr>
            <a:spLocks noGrp="1"/>
          </p:cNvSpPr>
          <p:nvPr>
            <p:ph idx="1"/>
          </p:nvPr>
        </p:nvSpPr>
        <p:spPr>
          <a:xfrm>
            <a:off x="35496" y="2060848"/>
            <a:ext cx="9073008" cy="4525963"/>
          </a:xfrm>
        </p:spPr>
        <p:txBody>
          <a:bodyPr/>
          <a:lstStyle/>
          <a:p>
            <a:r>
              <a:rPr lang="el-GR" sz="2400" dirty="0" smtClean="0"/>
              <a:t>Προσφέρετε καλές υπηρεσίες αφού πρώτα αναγνωρίσετε τις ανάγκες των πελατών και τις ικανοποιήσετε.</a:t>
            </a:r>
          </a:p>
          <a:p>
            <a:r>
              <a:rPr lang="el-GR" sz="2400" dirty="0" smtClean="0"/>
              <a:t>Συμπεριφερθείτε με ευγένεια στους πελάτες.</a:t>
            </a:r>
          </a:p>
          <a:p>
            <a:r>
              <a:rPr lang="el-GR" sz="2400" dirty="0" smtClean="0"/>
              <a:t>Δώστε έμφαση σε όλη την εμπειρία.</a:t>
            </a:r>
          </a:p>
          <a:p>
            <a:r>
              <a:rPr lang="el-GR" sz="2400" dirty="0" smtClean="0"/>
              <a:t>Λάβετε σοβαρά υπόψη τα παράπονα των πελατών σας για να βελτιώσετε τις υπηρεσίες σας.</a:t>
            </a:r>
          </a:p>
          <a:p>
            <a:r>
              <a:rPr lang="el-GR" sz="2400" dirty="0" smtClean="0"/>
              <a:t>Ο πελάτης θα πρέπει να μπορεί να επικοινωνήσει μαζί σας εύκολα (είτε μέσω τηλεφώνου, είτε μέσω </a:t>
            </a:r>
            <a:r>
              <a:rPr lang="en-US" sz="2400" dirty="0" smtClean="0"/>
              <a:t>email)</a:t>
            </a:r>
          </a:p>
          <a:p>
            <a:r>
              <a:rPr lang="el-GR" sz="2400" dirty="0" smtClean="0"/>
              <a:t>Πρέπει οπωσδήποτε να υπάρχει το κατάλληλο προσωπικό το οποίο θα είναι επιφορτισμένο με την επικοινωνία με τους πελάτες σε συνεχή βάση.  </a:t>
            </a:r>
            <a:endParaRPr lang="el-G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Steve Jobs </a:t>
            </a:r>
            <a:endParaRPr lang="el-GR" dirty="0"/>
          </a:p>
        </p:txBody>
      </p:sp>
      <p:pic>
        <p:nvPicPr>
          <p:cNvPr id="64514" name="Picture 2" descr="http://www.apptentive.com/wp-content/uploads/2015/04/SteveJobsCustomerLoyalty.jpg"/>
          <p:cNvPicPr>
            <a:picLocks noGrp="1" noChangeAspect="1" noChangeArrowheads="1"/>
          </p:cNvPicPr>
          <p:nvPr>
            <p:ph idx="1"/>
          </p:nvPr>
        </p:nvPicPr>
        <p:blipFill>
          <a:blip r:embed="rId2" cstate="print"/>
          <a:srcRect/>
          <a:stretch>
            <a:fillRect/>
          </a:stretch>
        </p:blipFill>
        <p:spPr bwMode="auto">
          <a:xfrm>
            <a:off x="736600" y="1958181"/>
            <a:ext cx="7670800" cy="3810000"/>
          </a:xfrm>
          <a:prstGeom prst="rect">
            <a:avLst/>
          </a:prstGeom>
          <a:noFill/>
        </p:spPr>
      </p:pic>
      <p:sp>
        <p:nvSpPr>
          <p:cNvPr id="5" name="4 - Ορθογώνιο"/>
          <p:cNvSpPr/>
          <p:nvPr/>
        </p:nvSpPr>
        <p:spPr>
          <a:xfrm>
            <a:off x="3923928" y="5805264"/>
            <a:ext cx="4572000" cy="646331"/>
          </a:xfrm>
          <a:prstGeom prst="rect">
            <a:avLst/>
          </a:prstGeom>
        </p:spPr>
        <p:txBody>
          <a:bodyPr>
            <a:spAutoFit/>
          </a:bodyPr>
          <a:lstStyle/>
          <a:p>
            <a:pPr algn="ctr" fontAlgn="base">
              <a:spcBef>
                <a:spcPct val="0"/>
              </a:spcBef>
              <a:spcAft>
                <a:spcPct val="0"/>
              </a:spcAft>
            </a:pPr>
            <a:r>
              <a:rPr lang="el-GR" dirty="0">
                <a:solidFill>
                  <a:srgbClr val="000000"/>
                </a:solidFill>
              </a:rPr>
              <a:t>Πρώην Πρόεδρος και Διευθύνων Σύμβουλος της </a:t>
            </a:r>
            <a:r>
              <a:rPr lang="en-US" dirty="0">
                <a:solidFill>
                  <a:srgbClr val="000000"/>
                </a:solidFill>
              </a:rPr>
              <a:t>Apple</a:t>
            </a:r>
            <a:endParaRPr lang="el-GR"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Bill Gates</a:t>
            </a:r>
            <a:endParaRPr lang="el-GR" dirty="0"/>
          </a:p>
        </p:txBody>
      </p:sp>
      <p:pic>
        <p:nvPicPr>
          <p:cNvPr id="67586" name="Picture 2" descr="http://www.apptentive.com/wp-content/uploads/2015/04/BillGatesCustomerLoyalty.jpg"/>
          <p:cNvPicPr>
            <a:picLocks noGrp="1" noChangeAspect="1" noChangeArrowheads="1"/>
          </p:cNvPicPr>
          <p:nvPr>
            <p:ph idx="1"/>
          </p:nvPr>
        </p:nvPicPr>
        <p:blipFill>
          <a:blip r:embed="rId2" cstate="print"/>
          <a:srcRect/>
          <a:stretch>
            <a:fillRect/>
          </a:stretch>
        </p:blipFill>
        <p:spPr bwMode="auto">
          <a:xfrm>
            <a:off x="736600" y="1958181"/>
            <a:ext cx="7670800" cy="3810000"/>
          </a:xfrm>
          <a:prstGeom prst="rect">
            <a:avLst/>
          </a:prstGeom>
          <a:noFill/>
        </p:spPr>
      </p:pic>
      <p:sp>
        <p:nvSpPr>
          <p:cNvPr id="5" name="4 - Ορθογώνιο"/>
          <p:cNvSpPr/>
          <p:nvPr/>
        </p:nvSpPr>
        <p:spPr>
          <a:xfrm>
            <a:off x="3923928" y="5805264"/>
            <a:ext cx="4572000" cy="369332"/>
          </a:xfrm>
          <a:prstGeom prst="rect">
            <a:avLst/>
          </a:prstGeom>
        </p:spPr>
        <p:txBody>
          <a:bodyPr>
            <a:spAutoFit/>
          </a:bodyPr>
          <a:lstStyle/>
          <a:p>
            <a:pPr algn="ctr" fontAlgn="base">
              <a:spcBef>
                <a:spcPct val="0"/>
              </a:spcBef>
              <a:spcAft>
                <a:spcPct val="0"/>
              </a:spcAft>
            </a:pPr>
            <a:r>
              <a:rPr lang="el-GR" dirty="0">
                <a:solidFill>
                  <a:srgbClr val="000000"/>
                </a:solidFill>
              </a:rPr>
              <a:t>Ιδρυτής της </a:t>
            </a:r>
            <a:r>
              <a:rPr lang="en-US" dirty="0">
                <a:solidFill>
                  <a:srgbClr val="000000"/>
                </a:solidFill>
              </a:rPr>
              <a:t>Microsoft</a:t>
            </a:r>
            <a:endParaRPr lang="el-GR"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332656"/>
            <a:ext cx="8229600" cy="1143000"/>
          </a:xfrm>
        </p:spPr>
        <p:txBody>
          <a:bodyPr/>
          <a:lstStyle/>
          <a:p>
            <a:r>
              <a:rPr lang="en-US" dirty="0" smtClean="0">
                <a:solidFill>
                  <a:schemeClr val="bg1"/>
                </a:solidFill>
              </a:rPr>
              <a:t>3. </a:t>
            </a:r>
            <a:r>
              <a:rPr lang="el-GR" dirty="0" smtClean="0">
                <a:solidFill>
                  <a:schemeClr val="bg1"/>
                </a:solidFill>
              </a:rPr>
              <a:t>Χτίστε την Προσήλωση των Εργαζομένων</a:t>
            </a:r>
            <a:r>
              <a:rPr lang="en-US" dirty="0" smtClean="0">
                <a:solidFill>
                  <a:schemeClr val="bg1"/>
                </a:solidFill>
              </a:rPr>
              <a:t> </a:t>
            </a:r>
            <a:endParaRPr lang="el-GR" dirty="0">
              <a:solidFill>
                <a:schemeClr val="bg1"/>
              </a:solidFill>
            </a:endParaRPr>
          </a:p>
        </p:txBody>
      </p:sp>
      <p:sp>
        <p:nvSpPr>
          <p:cNvPr id="3" name="2 - Θέση περιεχομένου"/>
          <p:cNvSpPr>
            <a:spLocks noGrp="1"/>
          </p:cNvSpPr>
          <p:nvPr>
            <p:ph idx="1"/>
          </p:nvPr>
        </p:nvSpPr>
        <p:spPr>
          <a:xfrm>
            <a:off x="251520" y="2060848"/>
            <a:ext cx="8604448" cy="4525963"/>
          </a:xfrm>
        </p:spPr>
        <p:txBody>
          <a:bodyPr/>
          <a:lstStyle/>
          <a:p>
            <a:r>
              <a:rPr lang="el-GR" dirty="0" smtClean="0"/>
              <a:t>Η προσήλωση πρέπει να ξεκινά μέσα από την επιχείρηση.</a:t>
            </a:r>
          </a:p>
          <a:p>
            <a:r>
              <a:rPr lang="el-GR" dirty="0" smtClean="0"/>
              <a:t>Θα πρέπει οι εργαζόμενοι να είναι περήφανοι που δουλεύουν στην επιχείρηση.</a:t>
            </a:r>
          </a:p>
          <a:p>
            <a:r>
              <a:rPr lang="el-GR" dirty="0" smtClean="0"/>
              <a:t>Ανταγωνιστικότητα, ακεραιότητα, συνέπεια.</a:t>
            </a:r>
          </a:p>
          <a:p>
            <a:r>
              <a:rPr lang="el-GR" dirty="0" smtClean="0"/>
              <a:t>Χτίσιμο εμπιστοσύνης και προστασία εργαζομένων.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Γνωστική Μάθηση</a:t>
            </a:r>
            <a:endParaRPr lang="el-GR" dirty="0">
              <a:solidFill>
                <a:schemeClr val="bg1"/>
              </a:solidFill>
            </a:endParaRPr>
          </a:p>
        </p:txBody>
      </p:sp>
      <p:sp>
        <p:nvSpPr>
          <p:cNvPr id="3" name="2 - Θέση περιεχομένου"/>
          <p:cNvSpPr>
            <a:spLocks noGrp="1"/>
          </p:cNvSpPr>
          <p:nvPr>
            <p:ph idx="1"/>
          </p:nvPr>
        </p:nvSpPr>
        <p:spPr>
          <a:xfrm>
            <a:off x="457200" y="2060848"/>
            <a:ext cx="8229600" cy="4065315"/>
          </a:xfrm>
        </p:spPr>
        <p:txBody>
          <a:bodyPr/>
          <a:lstStyle/>
          <a:p>
            <a:r>
              <a:rPr lang="el-GR" sz="2600" dirty="0" smtClean="0"/>
              <a:t>Μάθηση σε ένα πλαίσιο εκτεταμένης λήψης απόφασης.</a:t>
            </a:r>
          </a:p>
          <a:p>
            <a:r>
              <a:rPr lang="el-GR" sz="2600" dirty="0" smtClean="0"/>
              <a:t>Αλλάζουν οι στάσεις για προϊόντα ως αποτέλεσμα της αλλαγής των γνώσεών του, δηλαδή της μάθησης.</a:t>
            </a:r>
          </a:p>
          <a:p>
            <a:r>
              <a:rPr lang="el-GR" sz="2600" dirty="0" smtClean="0"/>
              <a:t>Διαδικασία λύσης αγοραστικών προβλημάτων.</a:t>
            </a:r>
          </a:p>
          <a:p>
            <a:r>
              <a:rPr lang="el-GR" sz="2600" dirty="0" smtClean="0"/>
              <a:t>Κατανόηση κινήτρων και των εσωτερικών διαδικασιών προκειμένου να «μάθει» πληροφορίες και να τις αποθηκεύσει στο μακροπρόθεσμο σύστημα μνήμης.</a:t>
            </a:r>
          </a:p>
          <a:p>
            <a:endParaRPr lang="el-G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chemeClr val="bg1"/>
                </a:solidFill>
              </a:rPr>
              <a:t>John Willard Marriott</a:t>
            </a:r>
            <a:endParaRPr lang="el-GR" dirty="0">
              <a:solidFill>
                <a:schemeClr val="bg1"/>
              </a:solidFill>
            </a:endParaRPr>
          </a:p>
        </p:txBody>
      </p:sp>
      <p:pic>
        <p:nvPicPr>
          <p:cNvPr id="68610" name="Picture 2" descr="http://www.eagleonline.com/wp-content/uploads/Employees-quote-from-J-W-Marriott.jpg"/>
          <p:cNvPicPr>
            <a:picLocks noGrp="1" noChangeAspect="1" noChangeArrowheads="1"/>
          </p:cNvPicPr>
          <p:nvPr>
            <p:ph idx="1"/>
          </p:nvPr>
        </p:nvPicPr>
        <p:blipFill>
          <a:blip r:embed="rId2" cstate="print"/>
          <a:srcRect/>
          <a:stretch>
            <a:fillRect/>
          </a:stretch>
        </p:blipFill>
        <p:spPr bwMode="auto">
          <a:xfrm>
            <a:off x="1835696" y="1556792"/>
            <a:ext cx="6034617" cy="4525963"/>
          </a:xfrm>
          <a:prstGeom prst="rect">
            <a:avLst/>
          </a:prstGeom>
          <a:noFill/>
        </p:spPr>
      </p:pic>
      <p:sp>
        <p:nvSpPr>
          <p:cNvPr id="5" name="4 - Ορθογώνιο"/>
          <p:cNvSpPr/>
          <p:nvPr/>
        </p:nvSpPr>
        <p:spPr>
          <a:xfrm>
            <a:off x="4067944" y="6237312"/>
            <a:ext cx="4572000" cy="369332"/>
          </a:xfrm>
          <a:prstGeom prst="rect">
            <a:avLst/>
          </a:prstGeom>
        </p:spPr>
        <p:txBody>
          <a:bodyPr>
            <a:spAutoFit/>
          </a:bodyPr>
          <a:lstStyle/>
          <a:p>
            <a:pPr algn="ctr" fontAlgn="base">
              <a:spcBef>
                <a:spcPct val="0"/>
              </a:spcBef>
              <a:spcAft>
                <a:spcPct val="0"/>
              </a:spcAft>
            </a:pPr>
            <a:r>
              <a:rPr lang="en-US" dirty="0">
                <a:solidFill>
                  <a:srgbClr val="000000"/>
                </a:solidFill>
              </a:rPr>
              <a:t>Marriot Hotels</a:t>
            </a:r>
            <a:endParaRPr lang="el-GR"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chemeClr val="bg1"/>
                </a:solidFill>
              </a:rPr>
              <a:t>4. </a:t>
            </a:r>
            <a:r>
              <a:rPr lang="el-GR" dirty="0" smtClean="0">
                <a:solidFill>
                  <a:schemeClr val="bg1"/>
                </a:solidFill>
              </a:rPr>
              <a:t>Εκπαιδεύστε τους Εργαζομένους</a:t>
            </a:r>
            <a:endParaRPr lang="el-GR" dirty="0">
              <a:solidFill>
                <a:schemeClr val="bg1"/>
              </a:solidFill>
            </a:endParaRPr>
          </a:p>
        </p:txBody>
      </p:sp>
      <p:sp>
        <p:nvSpPr>
          <p:cNvPr id="3" name="2 - Θέση περιεχομένου"/>
          <p:cNvSpPr>
            <a:spLocks noGrp="1"/>
          </p:cNvSpPr>
          <p:nvPr>
            <p:ph idx="1"/>
          </p:nvPr>
        </p:nvSpPr>
        <p:spPr>
          <a:xfrm>
            <a:off x="467544" y="1916832"/>
            <a:ext cx="8229600" cy="4525963"/>
          </a:xfrm>
        </p:spPr>
        <p:txBody>
          <a:bodyPr/>
          <a:lstStyle/>
          <a:p>
            <a:r>
              <a:rPr lang="el-GR" sz="2400" dirty="0" smtClean="0"/>
              <a:t>Οι εργαζόμενοι αποτελούν το πρόσωπο της επιχείρησης. </a:t>
            </a:r>
          </a:p>
          <a:p>
            <a:r>
              <a:rPr lang="el-GR" sz="2400" dirty="0" smtClean="0"/>
              <a:t>Θα πρέπει να τους εκπαιδεύσετε ώστε να διαχειρίζονται σωστά τους πελάτες.</a:t>
            </a:r>
          </a:p>
          <a:p>
            <a:r>
              <a:rPr lang="el-GR" sz="2400" dirty="0" smtClean="0"/>
              <a:t>Η διαδικασία εκπαίδευσης πρέπει να αποτελεί μια θετική εμπειρία και όχι βαρετή. </a:t>
            </a:r>
          </a:p>
          <a:p>
            <a:r>
              <a:rPr lang="el-GR" sz="2400" dirty="0" smtClean="0"/>
              <a:t>Παρακινήστε τους εργαζομένους να συμμετάσχουν στην εκπαίδευση και εξηγήστε τους  πως θα τους βοηθήσει στη δουλειά τους αλλά και ποια θα είναι η συνεισφορά στην επιχείρηση.</a:t>
            </a:r>
          </a:p>
          <a:p>
            <a:r>
              <a:rPr lang="el-GR" sz="2400" dirty="0" smtClean="0"/>
              <a:t>Εκπαίδευση </a:t>
            </a:r>
            <a:r>
              <a:rPr lang="en-US" sz="2400" dirty="0" smtClean="0"/>
              <a:t>on – the spot…</a:t>
            </a:r>
            <a:endParaRPr lang="el-GR"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5. Προσφέρετε Κίνητρα </a:t>
            </a:r>
            <a:endParaRPr lang="el-GR" dirty="0">
              <a:solidFill>
                <a:schemeClr val="bg1"/>
              </a:solidFill>
            </a:endParaRPr>
          </a:p>
        </p:txBody>
      </p:sp>
      <p:sp>
        <p:nvSpPr>
          <p:cNvPr id="3" name="2 - Θέση περιεχομένου"/>
          <p:cNvSpPr>
            <a:spLocks noGrp="1"/>
          </p:cNvSpPr>
          <p:nvPr>
            <p:ph idx="1"/>
          </p:nvPr>
        </p:nvSpPr>
        <p:spPr>
          <a:xfrm>
            <a:off x="539552" y="1988840"/>
            <a:ext cx="8229600" cy="4525963"/>
          </a:xfrm>
        </p:spPr>
        <p:txBody>
          <a:bodyPr/>
          <a:lstStyle/>
          <a:p>
            <a:r>
              <a:rPr lang="el-GR" dirty="0" smtClean="0"/>
              <a:t>Τα κίνητρα ωθούν τους καταναλωτές στο να ξαναέρθουν στην επιχείρηση.</a:t>
            </a:r>
          </a:p>
          <a:p>
            <a:r>
              <a:rPr lang="el-GR" dirty="0" smtClean="0"/>
              <a:t>Προσφορές</a:t>
            </a:r>
          </a:p>
          <a:p>
            <a:r>
              <a:rPr lang="el-GR" dirty="0" smtClean="0"/>
              <a:t>Πόντοι </a:t>
            </a:r>
          </a:p>
          <a:p>
            <a:r>
              <a:rPr lang="el-GR" dirty="0" smtClean="0"/>
              <a:t>Δώρα </a:t>
            </a:r>
          </a:p>
          <a:p>
            <a:r>
              <a:rPr lang="el-GR" dirty="0" smtClean="0"/>
              <a:t>Εκπτώσεις </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332656"/>
            <a:ext cx="8229600" cy="1143000"/>
          </a:xfrm>
        </p:spPr>
        <p:txBody>
          <a:bodyPr/>
          <a:lstStyle/>
          <a:p>
            <a:r>
              <a:rPr lang="el-GR" sz="4000" dirty="0" smtClean="0">
                <a:solidFill>
                  <a:schemeClr val="bg1"/>
                </a:solidFill>
              </a:rPr>
              <a:t>6. Προωθήστε την </a:t>
            </a:r>
            <a:r>
              <a:rPr lang="el-GR" sz="4000" dirty="0" err="1" smtClean="0">
                <a:solidFill>
                  <a:schemeClr val="bg1"/>
                </a:solidFill>
              </a:rPr>
              <a:t>Αναγνωρισιμότητα</a:t>
            </a:r>
            <a:r>
              <a:rPr lang="el-GR" sz="4000" dirty="0" smtClean="0">
                <a:solidFill>
                  <a:schemeClr val="bg1"/>
                </a:solidFill>
              </a:rPr>
              <a:t> του Προϊόντος</a:t>
            </a:r>
            <a:endParaRPr lang="el-GR" sz="4000" dirty="0">
              <a:solidFill>
                <a:schemeClr val="bg1"/>
              </a:solidFill>
            </a:endParaRPr>
          </a:p>
        </p:txBody>
      </p:sp>
      <p:sp>
        <p:nvSpPr>
          <p:cNvPr id="3" name="2 - Θέση περιεχομένου"/>
          <p:cNvSpPr>
            <a:spLocks noGrp="1"/>
          </p:cNvSpPr>
          <p:nvPr>
            <p:ph idx="1"/>
          </p:nvPr>
        </p:nvSpPr>
        <p:spPr>
          <a:xfrm>
            <a:off x="539552" y="1772816"/>
            <a:ext cx="8229600" cy="4525963"/>
          </a:xfrm>
        </p:spPr>
        <p:txBody>
          <a:bodyPr/>
          <a:lstStyle/>
          <a:p>
            <a:r>
              <a:rPr lang="el-GR" sz="2800" dirty="0" smtClean="0"/>
              <a:t>Η επιτυχία μιας επιχείρησης εξαρτάται από το πόσο καλά ξέρουν οι εργαζόμενοι και τα στελέχη το προϊόν.</a:t>
            </a:r>
          </a:p>
          <a:p>
            <a:r>
              <a:rPr lang="el-GR" sz="2800" dirty="0" smtClean="0"/>
              <a:t>Βεβαιωθείτε ότι, οι εργαζόμενοι γνωρίζουν τα πάντα γύρω από τα προϊόντα σας και τις υπηρεσίες σας.</a:t>
            </a:r>
          </a:p>
          <a:p>
            <a:r>
              <a:rPr lang="el-GR" sz="2800" dirty="0" smtClean="0"/>
              <a:t>Ενημερώστε για την ιστορία της επιχείρησης, τα πιο κερδοφόρα προϊόντα, κλπ.</a:t>
            </a:r>
          </a:p>
          <a:p>
            <a:r>
              <a:rPr lang="el-GR" sz="2800" dirty="0" smtClean="0"/>
              <a:t>Εμπλέξτε τους εργαζομένους ζητώντας από αυτούς νέες ιδέες για βελτίωση των προϊόντων.</a:t>
            </a:r>
            <a:endParaRPr lang="el-G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7.  Χτίστε τη Φήμη της «Αξιόπιστης Επιχείρησης»</a:t>
            </a:r>
            <a:endParaRPr lang="el-GR" dirty="0">
              <a:solidFill>
                <a:schemeClr val="bg1"/>
              </a:solidFill>
            </a:endParaRPr>
          </a:p>
        </p:txBody>
      </p:sp>
      <p:sp>
        <p:nvSpPr>
          <p:cNvPr id="3" name="2 - Θέση περιεχομένου"/>
          <p:cNvSpPr>
            <a:spLocks noGrp="1"/>
          </p:cNvSpPr>
          <p:nvPr>
            <p:ph idx="1"/>
          </p:nvPr>
        </p:nvSpPr>
        <p:spPr>
          <a:xfrm>
            <a:off x="467544" y="2332037"/>
            <a:ext cx="8229600" cy="4525963"/>
          </a:xfrm>
        </p:spPr>
        <p:txBody>
          <a:bodyPr/>
          <a:lstStyle/>
          <a:p>
            <a:r>
              <a:rPr lang="el-GR" sz="2200" dirty="0" smtClean="0"/>
              <a:t>Η φήμη της επιχείρησης συνδέεται άμεσα με την αξιοπιστία των προϊόντων και των υπηρεσιών της επιχείρησης. </a:t>
            </a:r>
          </a:p>
          <a:p>
            <a:r>
              <a:rPr lang="el-GR" sz="2200" dirty="0" smtClean="0"/>
              <a:t>Όσο πιο αξιόπιστα είναι τα προϊόντα τόσο πιο θετική είναι η φήμη.</a:t>
            </a:r>
          </a:p>
          <a:p>
            <a:r>
              <a:rPr lang="el-GR" sz="2200" dirty="0" smtClean="0"/>
              <a:t>Αν έχετε πει πως η παραγγελία θα φθάσει την Πέμπτη στις 11 </a:t>
            </a:r>
            <a:r>
              <a:rPr lang="el-GR" sz="2200" dirty="0" err="1" smtClean="0"/>
              <a:t>π.μ</a:t>
            </a:r>
            <a:r>
              <a:rPr lang="el-GR" sz="2200" dirty="0" smtClean="0"/>
              <a:t>. φροντίστε να φθάσει εγκαίρως. </a:t>
            </a:r>
          </a:p>
          <a:p>
            <a:r>
              <a:rPr lang="el-GR" sz="2200" dirty="0" smtClean="0"/>
              <a:t>Να είστε αξιόπιστοι, να επικοινωνείτε, να κρατάτε τις υποσχέσεις σας και να σέβεστε τους πελάτες και τις ανησυχίες τους.</a:t>
            </a:r>
          </a:p>
          <a:p>
            <a:r>
              <a:rPr lang="el-GR" sz="2200" dirty="0" smtClean="0"/>
              <a:t>Αν κάτι πάει στραβά, ενημερώστε αμέσως τους πελάτες σας και αποζημιώστε τους για την ταλαιπωρία.</a:t>
            </a:r>
            <a:endParaRPr lang="el-GR" sz="2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88640"/>
            <a:ext cx="8229600" cy="1143000"/>
          </a:xfrm>
        </p:spPr>
        <p:txBody>
          <a:bodyPr/>
          <a:lstStyle/>
          <a:p>
            <a:r>
              <a:rPr lang="el-GR" dirty="0" smtClean="0">
                <a:solidFill>
                  <a:schemeClr val="bg1"/>
                </a:solidFill>
              </a:rPr>
              <a:t>8. Να είστε ελαστικοί με τις πολιτικές σας</a:t>
            </a:r>
            <a:endParaRPr lang="el-GR" dirty="0">
              <a:solidFill>
                <a:schemeClr val="bg1"/>
              </a:solidFill>
            </a:endParaRPr>
          </a:p>
        </p:txBody>
      </p:sp>
      <p:sp>
        <p:nvSpPr>
          <p:cNvPr id="3" name="2 - Θέση περιεχομένου"/>
          <p:cNvSpPr>
            <a:spLocks noGrp="1"/>
          </p:cNvSpPr>
          <p:nvPr>
            <p:ph idx="1"/>
          </p:nvPr>
        </p:nvSpPr>
        <p:spPr>
          <a:xfrm>
            <a:off x="457200" y="1600200"/>
            <a:ext cx="8507288" cy="4525963"/>
          </a:xfrm>
        </p:spPr>
        <p:txBody>
          <a:bodyPr/>
          <a:lstStyle/>
          <a:p>
            <a:r>
              <a:rPr lang="el-GR" sz="2800" dirty="0" smtClean="0"/>
              <a:t>Όλες οι επιχειρήσεις λειτουργούν βάσει συγκεκριμένων πολιτικών και κανόνων. </a:t>
            </a:r>
            <a:r>
              <a:rPr lang="el-GR" sz="4000" b="1" dirty="0" smtClean="0"/>
              <a:t>Όμως</a:t>
            </a:r>
            <a:r>
              <a:rPr lang="el-GR" dirty="0" smtClean="0"/>
              <a:t>…</a:t>
            </a:r>
          </a:p>
          <a:p>
            <a:r>
              <a:rPr lang="el-GR" sz="2400" dirty="0" smtClean="0"/>
              <a:t>Κάθε πελάτης είναι μια ξεχωριστή οντότητα, με μοναδικές ανάγκες και μοναδικές περιστάσεις…</a:t>
            </a:r>
          </a:p>
          <a:p>
            <a:r>
              <a:rPr lang="el-GR" sz="2400" dirty="0" smtClean="0"/>
              <a:t>Κάντε ότι, περνάει από το χέρι σας για να λύσετε τα προβλήματα του πελάτη σας και να διαχειριστείτε τα παράπονά του. </a:t>
            </a:r>
          </a:p>
          <a:p>
            <a:r>
              <a:rPr lang="el-GR" sz="2400" dirty="0" smtClean="0"/>
              <a:t>Πρέπει να «ακούτε» τον κάθε πελάτη.</a:t>
            </a:r>
          </a:p>
          <a:p>
            <a:r>
              <a:rPr lang="el-GR" sz="2400" dirty="0" smtClean="0"/>
              <a:t>Απαντήσεις όπως «αυτή είναι η πολιτική της επιχείρησής» στρέφουν τον καταναλωτή στον ανταγωνιστή.</a:t>
            </a:r>
          </a:p>
          <a:p>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60648"/>
            <a:ext cx="8229600" cy="1143000"/>
          </a:xfrm>
        </p:spPr>
        <p:txBody>
          <a:bodyPr/>
          <a:lstStyle/>
          <a:p>
            <a:r>
              <a:rPr lang="el-GR" dirty="0" smtClean="0">
                <a:solidFill>
                  <a:schemeClr val="bg1"/>
                </a:solidFill>
              </a:rPr>
              <a:t>9. Μην κρύβεστε πίσω από την τεχνολογία</a:t>
            </a:r>
            <a:endParaRPr lang="el-GR" dirty="0">
              <a:solidFill>
                <a:schemeClr val="bg1"/>
              </a:solidFill>
            </a:endParaRPr>
          </a:p>
        </p:txBody>
      </p:sp>
      <p:sp>
        <p:nvSpPr>
          <p:cNvPr id="3" name="2 - Θέση περιεχομένου"/>
          <p:cNvSpPr>
            <a:spLocks noGrp="1"/>
          </p:cNvSpPr>
          <p:nvPr>
            <p:ph idx="1"/>
          </p:nvPr>
        </p:nvSpPr>
        <p:spPr>
          <a:xfrm>
            <a:off x="611560" y="2332037"/>
            <a:ext cx="8229600" cy="4525963"/>
          </a:xfrm>
        </p:spPr>
        <p:txBody>
          <a:bodyPr/>
          <a:lstStyle/>
          <a:p>
            <a:r>
              <a:rPr lang="el-GR" sz="2600" dirty="0" smtClean="0"/>
              <a:t>Βεβαιωθείτε ότι, οι πελάτες μπορούν να επικοινωνήσουν με ένα φυσικό πρόσωπο όταν το θελήσουν.</a:t>
            </a:r>
          </a:p>
          <a:p>
            <a:r>
              <a:rPr lang="el-GR" sz="2600" dirty="0" smtClean="0"/>
              <a:t>Ένας πελάτης συνήθως δυσαρεστείτε όταν δεν μπορεί να μιλήσει με κάποιο άτομο από την επιχείρηση και απαντά σε ηχογραφημένες οδηγίες.</a:t>
            </a:r>
          </a:p>
          <a:p>
            <a:r>
              <a:rPr lang="el-GR" sz="2600" dirty="0" smtClean="0"/>
              <a:t> Τα ατελείωτα λεπτά αναμονής ….</a:t>
            </a:r>
          </a:p>
          <a:p>
            <a:r>
              <a:rPr lang="el-GR" sz="2600" dirty="0" smtClean="0"/>
              <a:t>Όσο πιο δύσκολο είναι να επικοινωνήσει ο πελάτης με την επιχείρηση τόσο πιο εύκολα στρέφεται στον ανταγωνιστή.</a:t>
            </a:r>
            <a:endParaRPr lang="el-GR" sz="2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60648"/>
            <a:ext cx="8229600" cy="1143000"/>
          </a:xfrm>
        </p:spPr>
        <p:txBody>
          <a:bodyPr/>
          <a:lstStyle/>
          <a:p>
            <a:r>
              <a:rPr lang="el-GR" dirty="0" smtClean="0">
                <a:solidFill>
                  <a:schemeClr val="bg1"/>
                </a:solidFill>
              </a:rPr>
              <a:t>10. Να απευθύνεστε στους πελάτες σας με το όνομά τους.</a:t>
            </a:r>
            <a:endParaRPr lang="el-GR" dirty="0">
              <a:solidFill>
                <a:schemeClr val="bg1"/>
              </a:solidFill>
            </a:endParaRPr>
          </a:p>
        </p:txBody>
      </p:sp>
      <p:sp>
        <p:nvSpPr>
          <p:cNvPr id="3" name="2 - Θέση περιεχομένου"/>
          <p:cNvSpPr>
            <a:spLocks noGrp="1"/>
          </p:cNvSpPr>
          <p:nvPr>
            <p:ph idx="1"/>
          </p:nvPr>
        </p:nvSpPr>
        <p:spPr>
          <a:xfrm>
            <a:off x="467544" y="1988840"/>
            <a:ext cx="8229600" cy="4525963"/>
          </a:xfrm>
        </p:spPr>
        <p:txBody>
          <a:bodyPr/>
          <a:lstStyle/>
          <a:p>
            <a:r>
              <a:rPr lang="el-GR" sz="2500" dirty="0" smtClean="0"/>
              <a:t>Βεβαιωθείτε ότι, όλοι οι εργαζόμενοι γνωρίζουν τα ονόματα των πιο συχνών πελατών σας.</a:t>
            </a:r>
          </a:p>
          <a:p>
            <a:pPr>
              <a:buNone/>
            </a:pPr>
            <a:endParaRPr lang="el-GR" sz="2500" dirty="0" smtClean="0"/>
          </a:p>
          <a:p>
            <a:r>
              <a:rPr lang="el-GR" sz="2500" dirty="0" smtClean="0"/>
              <a:t>Αυτού του είδους η μεταχείριση κάνει τον πελάτη να νιώθει ότι, η επιχείρηση τον σέβεται και είναι ιδιαίτερος και σημαντικός.</a:t>
            </a:r>
          </a:p>
          <a:p>
            <a:endParaRPr lang="el-GR" sz="2500" dirty="0" smtClean="0"/>
          </a:p>
          <a:p>
            <a:r>
              <a:rPr lang="el-GR" sz="2500" dirty="0" smtClean="0"/>
              <a:t>Ενισχύεται με αυτό τον τρόπο η μακροχρόνια σχέση με τον πελάτη.</a:t>
            </a:r>
          </a:p>
          <a:p>
            <a:endParaRPr lang="el-GR" sz="25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Jeff </a:t>
            </a:r>
            <a:r>
              <a:rPr lang="en-US" dirty="0" err="1" smtClean="0"/>
              <a:t>Bezos</a:t>
            </a:r>
            <a:r>
              <a:rPr lang="en-US" dirty="0" smtClean="0"/>
              <a:t> - Amazon</a:t>
            </a:r>
            <a:endParaRPr lang="el-GR" dirty="0"/>
          </a:p>
        </p:txBody>
      </p:sp>
      <p:pic>
        <p:nvPicPr>
          <p:cNvPr id="1026" name="Picture 2" descr="http://www.apptentive.com/blog/wp-content/uploads/2015/04/BezosCustomerLoyalty.jpg"/>
          <p:cNvPicPr>
            <a:picLocks noGrp="1" noChangeAspect="1" noChangeArrowheads="1"/>
          </p:cNvPicPr>
          <p:nvPr>
            <p:ph idx="1"/>
          </p:nvPr>
        </p:nvPicPr>
        <p:blipFill>
          <a:blip r:embed="rId2" cstate="print"/>
          <a:srcRect/>
          <a:stretch>
            <a:fillRect/>
          </a:stretch>
        </p:blipFill>
        <p:spPr bwMode="auto">
          <a:xfrm>
            <a:off x="736600" y="1958181"/>
            <a:ext cx="7670800" cy="3810000"/>
          </a:xfrm>
          <a:prstGeom prst="rect">
            <a:avLst/>
          </a:prstGeom>
          <a:noFill/>
        </p:spPr>
      </p:pic>
      <p:sp>
        <p:nvSpPr>
          <p:cNvPr id="5" name="4 - Ορθογώνιο"/>
          <p:cNvSpPr/>
          <p:nvPr/>
        </p:nvSpPr>
        <p:spPr>
          <a:xfrm>
            <a:off x="3923928" y="5805264"/>
            <a:ext cx="4572000" cy="646331"/>
          </a:xfrm>
          <a:prstGeom prst="rect">
            <a:avLst/>
          </a:prstGeom>
        </p:spPr>
        <p:txBody>
          <a:bodyPr>
            <a:spAutoFit/>
          </a:bodyPr>
          <a:lstStyle/>
          <a:p>
            <a:pPr algn="ctr" fontAlgn="base">
              <a:spcBef>
                <a:spcPct val="0"/>
              </a:spcBef>
              <a:spcAft>
                <a:spcPct val="0"/>
              </a:spcAft>
            </a:pPr>
            <a:r>
              <a:rPr lang="el-GR" dirty="0">
                <a:solidFill>
                  <a:srgbClr val="000000"/>
                </a:solidFill>
              </a:rPr>
              <a:t>Αμερικανός επιχειρηματίας, ιδιοκτήτης της εταιρείας </a:t>
            </a:r>
            <a:r>
              <a:rPr lang="el-GR" dirty="0" err="1">
                <a:solidFill>
                  <a:srgbClr val="000000"/>
                </a:solidFill>
                <a:hlinkClick r:id="rId3" tooltip="Amazon.com"/>
              </a:rPr>
              <a:t>Amazon.com</a:t>
            </a:r>
            <a:r>
              <a:rPr lang="el-GR" dirty="0">
                <a:solidFill>
                  <a:srgbClr val="000000"/>
                </a:solidFill>
              </a:rPr>
              <a:t>,</a:t>
            </a:r>
            <a:endParaRPr lang="el-GR" dirty="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Joss Perot</a:t>
            </a:r>
            <a:endParaRPr lang="el-GR" dirty="0"/>
          </a:p>
        </p:txBody>
      </p:sp>
      <p:pic>
        <p:nvPicPr>
          <p:cNvPr id="70658" name="Picture 2" descr="http://image.slidesharecdn.com/customerloyaltyquotes-150408120353-conversion-gate01/95/30-awesome-quotes-to-inspire-your-next-big-customer-loyalty-initiative-3-638.jpg?cb=1428512840"/>
          <p:cNvPicPr>
            <a:picLocks noGrp="1" noChangeAspect="1" noChangeArrowheads="1"/>
          </p:cNvPicPr>
          <p:nvPr>
            <p:ph idx="1"/>
          </p:nvPr>
        </p:nvPicPr>
        <p:blipFill>
          <a:blip r:embed="rId2" cstate="print"/>
          <a:srcRect/>
          <a:stretch>
            <a:fillRect/>
          </a:stretch>
        </p:blipFill>
        <p:spPr bwMode="auto">
          <a:xfrm>
            <a:off x="827584" y="1628800"/>
            <a:ext cx="6028318" cy="4525963"/>
          </a:xfrm>
          <a:prstGeom prst="rect">
            <a:avLst/>
          </a:prstGeom>
          <a:noFill/>
        </p:spPr>
      </p:pic>
      <p:sp>
        <p:nvSpPr>
          <p:cNvPr id="5" name="4 - Ορθογώνιο"/>
          <p:cNvSpPr/>
          <p:nvPr/>
        </p:nvSpPr>
        <p:spPr>
          <a:xfrm>
            <a:off x="6732240" y="2060848"/>
            <a:ext cx="2411760" cy="3416320"/>
          </a:xfrm>
          <a:prstGeom prst="rect">
            <a:avLst/>
          </a:prstGeom>
        </p:spPr>
        <p:txBody>
          <a:bodyPr wrap="square">
            <a:spAutoFit/>
          </a:bodyPr>
          <a:lstStyle/>
          <a:p>
            <a:pPr algn="ctr" fontAlgn="base">
              <a:spcBef>
                <a:spcPct val="0"/>
              </a:spcBef>
              <a:spcAft>
                <a:spcPct val="0"/>
              </a:spcAft>
            </a:pPr>
            <a:r>
              <a:rPr lang="el-GR" dirty="0">
                <a:solidFill>
                  <a:srgbClr val="000000"/>
                </a:solidFill>
              </a:rPr>
              <a:t>Αμερικανός επιχειρηματίας, ιδρυτής της </a:t>
            </a:r>
            <a:r>
              <a:rPr lang="en-US" dirty="0">
                <a:solidFill>
                  <a:srgbClr val="000000"/>
                </a:solidFill>
                <a:hlinkClick r:id="rId3" tooltip="Electronic Data Systems"/>
              </a:rPr>
              <a:t>Electronic Data Systems</a:t>
            </a:r>
            <a:r>
              <a:rPr lang="en-US" dirty="0">
                <a:solidFill>
                  <a:srgbClr val="000000"/>
                </a:solidFill>
              </a:rPr>
              <a:t> (EDS) </a:t>
            </a:r>
            <a:r>
              <a:rPr lang="el-GR" dirty="0">
                <a:solidFill>
                  <a:srgbClr val="000000"/>
                </a:solidFill>
              </a:rPr>
              <a:t>που το</a:t>
            </a:r>
            <a:r>
              <a:rPr lang="en-US" dirty="0">
                <a:solidFill>
                  <a:srgbClr val="000000"/>
                </a:solidFill>
              </a:rPr>
              <a:t> </a:t>
            </a:r>
            <a:r>
              <a:rPr lang="el-GR" dirty="0">
                <a:solidFill>
                  <a:srgbClr val="000000"/>
                </a:solidFill>
              </a:rPr>
              <a:t>1984</a:t>
            </a:r>
            <a:r>
              <a:rPr lang="en-US" dirty="0">
                <a:solidFill>
                  <a:srgbClr val="000000"/>
                </a:solidFill>
              </a:rPr>
              <a:t>, </a:t>
            </a:r>
            <a:r>
              <a:rPr lang="el-GR" dirty="0">
                <a:solidFill>
                  <a:srgbClr val="000000"/>
                </a:solidFill>
              </a:rPr>
              <a:t>πωλήθηκε στην</a:t>
            </a:r>
            <a:r>
              <a:rPr lang="en-US" dirty="0">
                <a:solidFill>
                  <a:srgbClr val="000000"/>
                </a:solidFill>
              </a:rPr>
              <a:t> </a:t>
            </a:r>
            <a:r>
              <a:rPr lang="en-US" dirty="0">
                <a:solidFill>
                  <a:srgbClr val="000000"/>
                </a:solidFill>
                <a:hlinkClick r:id="rId4" tooltip="General Motors"/>
              </a:rPr>
              <a:t>General Motors</a:t>
            </a:r>
            <a:r>
              <a:rPr lang="en-US" dirty="0">
                <a:solidFill>
                  <a:srgbClr val="000000"/>
                </a:solidFill>
              </a:rPr>
              <a:t>, </a:t>
            </a:r>
            <a:r>
              <a:rPr lang="el-GR" dirty="0">
                <a:solidFill>
                  <a:srgbClr val="000000"/>
                </a:solidFill>
              </a:rPr>
              <a:t>και ιδρυτής της </a:t>
            </a:r>
            <a:r>
              <a:rPr lang="en-US" dirty="0">
                <a:solidFill>
                  <a:srgbClr val="000000"/>
                </a:solidFill>
                <a:hlinkClick r:id="rId5" tooltip="Perot Systems"/>
              </a:rPr>
              <a:t>Perot Systems</a:t>
            </a:r>
            <a:r>
              <a:rPr lang="en-US" dirty="0">
                <a:solidFill>
                  <a:srgbClr val="000000"/>
                </a:solidFill>
              </a:rPr>
              <a:t> </a:t>
            </a:r>
            <a:r>
              <a:rPr lang="el-GR" dirty="0">
                <a:solidFill>
                  <a:srgbClr val="000000"/>
                </a:solidFill>
              </a:rPr>
              <a:t>που εξαγοράστηκε απ</a:t>
            </a:r>
            <a:r>
              <a:rPr lang="el-GR" dirty="0">
                <a:solidFill>
                  <a:srgbClr val="000000"/>
                </a:solidFill>
                <a:hlinkClick r:id="rId6" tooltip="Dell"/>
              </a:rPr>
              <a:t>ό</a:t>
            </a:r>
            <a:r>
              <a:rPr lang="el-GR" dirty="0">
                <a:solidFill>
                  <a:srgbClr val="000000"/>
                </a:solidFill>
              </a:rPr>
              <a:t> την </a:t>
            </a:r>
            <a:r>
              <a:rPr lang="en-US" dirty="0">
                <a:solidFill>
                  <a:srgbClr val="000000"/>
                </a:solidFill>
                <a:hlinkClick r:id="rId6" tooltip="Dell"/>
              </a:rPr>
              <a:t>Dell</a:t>
            </a:r>
            <a:r>
              <a:rPr lang="en-US" dirty="0">
                <a:solidFill>
                  <a:srgbClr val="000000"/>
                </a:solidFill>
              </a:rPr>
              <a:t> </a:t>
            </a:r>
            <a:r>
              <a:rPr lang="el-GR" dirty="0">
                <a:solidFill>
                  <a:srgbClr val="000000"/>
                </a:solidFill>
              </a:rPr>
              <a:t>για </a:t>
            </a:r>
            <a:r>
              <a:rPr lang="en-US" dirty="0">
                <a:solidFill>
                  <a:srgbClr val="000000"/>
                </a:solidFill>
              </a:rPr>
              <a:t>$3.9 </a:t>
            </a:r>
            <a:r>
              <a:rPr lang="el-GR" dirty="0">
                <a:solidFill>
                  <a:srgbClr val="000000"/>
                </a:solidFill>
              </a:rPr>
              <a:t>δις δολάρια το </a:t>
            </a:r>
            <a:r>
              <a:rPr lang="en-US" dirty="0">
                <a:solidFill>
                  <a:srgbClr val="000000"/>
                </a:solidFill>
              </a:rPr>
              <a:t>2009.</a:t>
            </a:r>
            <a:r>
              <a:rPr lang="en-US" baseline="30000" dirty="0">
                <a:solidFill>
                  <a:srgbClr val="000000"/>
                </a:solidFill>
                <a:hlinkClick r:id="rId7"/>
              </a:rPr>
              <a:t>[2]</a:t>
            </a:r>
            <a:r>
              <a:rPr lang="el-GR" dirty="0">
                <a:solidFill>
                  <a:srgbClr val="000000"/>
                </a:solidFill>
              </a:rPr>
              <a:t>,</a:t>
            </a:r>
            <a:endParaRPr lang="el-GR"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Γνωστική Μάθηση</a:t>
            </a:r>
            <a:endParaRPr lang="el-GR" dirty="0">
              <a:solidFill>
                <a:schemeClr val="bg1"/>
              </a:solidFill>
            </a:endParaRPr>
          </a:p>
        </p:txBody>
      </p:sp>
      <p:sp>
        <p:nvSpPr>
          <p:cNvPr id="3" name="2 - Θέση περιεχομένου"/>
          <p:cNvSpPr>
            <a:spLocks noGrp="1"/>
          </p:cNvSpPr>
          <p:nvPr>
            <p:ph idx="1"/>
          </p:nvPr>
        </p:nvSpPr>
        <p:spPr>
          <a:xfrm>
            <a:off x="539552" y="2060848"/>
            <a:ext cx="8229600" cy="4525963"/>
          </a:xfrm>
        </p:spPr>
        <p:txBody>
          <a:bodyPr/>
          <a:lstStyle/>
          <a:p>
            <a:r>
              <a:rPr lang="el-GR" sz="2500" dirty="0" smtClean="0"/>
              <a:t>Πειράματα που διεξήγαγε ο </a:t>
            </a:r>
            <a:r>
              <a:rPr lang="en-US" sz="2500" dirty="0" smtClean="0"/>
              <a:t>Kohler </a:t>
            </a:r>
            <a:r>
              <a:rPr lang="el-GR" sz="2500" dirty="0" smtClean="0"/>
              <a:t>με πιθήκους το 1920.</a:t>
            </a:r>
          </a:p>
          <a:p>
            <a:r>
              <a:rPr lang="el-GR" sz="2500" dirty="0" smtClean="0"/>
              <a:t>Έβαλε ένα χιμπατζή σε κλουβί στο οποίο υπήρχαν αρκετά κουτιά ενώ στη στέγη είχε κρεμάσει μπανάνες.</a:t>
            </a:r>
          </a:p>
          <a:p>
            <a:r>
              <a:rPr lang="el-GR" sz="2500" dirty="0" smtClean="0"/>
              <a:t>Αφού απέτυχε να πιάσει τις μπανάνες χρησιμοποίησε τα κουτιά για να τις φθάσει.</a:t>
            </a:r>
          </a:p>
          <a:p>
            <a:r>
              <a:rPr lang="el-GR" sz="2500" dirty="0" smtClean="0"/>
              <a:t>Έθεσε ένα στόχο που μέσα από συνειδητή σκέψη και απόφαση για συγκεκριμένες ενέργειες τον πραγματοποίησε.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Γνωστική Μάθηση</a:t>
            </a:r>
            <a:endParaRPr lang="el-GR" dirty="0">
              <a:solidFill>
                <a:schemeClr val="bg1"/>
              </a:solidFill>
            </a:endParaRPr>
          </a:p>
        </p:txBody>
      </p:sp>
      <p:sp>
        <p:nvSpPr>
          <p:cNvPr id="3" name="2 - Θέση περιεχομένου"/>
          <p:cNvSpPr>
            <a:spLocks noGrp="1"/>
          </p:cNvSpPr>
          <p:nvPr>
            <p:ph idx="1"/>
          </p:nvPr>
        </p:nvSpPr>
        <p:spPr>
          <a:xfrm>
            <a:off x="467544" y="1988840"/>
            <a:ext cx="8229600" cy="4209331"/>
          </a:xfrm>
        </p:spPr>
        <p:txBody>
          <a:bodyPr/>
          <a:lstStyle/>
          <a:p>
            <a:r>
              <a:rPr lang="el-GR" dirty="0" smtClean="0"/>
              <a:t>Με τον ίδιο τρόπο ο καταναλωτής μαθαίνει ακολουθώντας μια διαδικασία (αναγνώριση στόχου ή ανάγκης, ενέργεια, λύση)</a:t>
            </a:r>
          </a:p>
          <a:p>
            <a:r>
              <a:rPr lang="el-GR" dirty="0" smtClean="0"/>
              <a:t>Σε όλη τη διαδικασία ο καταναλωτής χρησιμοποιεί συγκεκριμένες γνωστικές λειτουργίες (επεξεργασία πληροφοριών, ανάκληση πληροφοριών, κ.λπ.)</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38944" y="44624"/>
            <a:ext cx="8229600" cy="1143000"/>
          </a:xfrm>
        </p:spPr>
        <p:txBody>
          <a:bodyPr/>
          <a:lstStyle/>
          <a:p>
            <a:r>
              <a:rPr lang="el-GR" dirty="0" smtClean="0">
                <a:solidFill>
                  <a:schemeClr val="bg1"/>
                </a:solidFill>
              </a:rPr>
              <a:t>Παρατηρητική  - Αντιπροσωπευτική Μάθηση</a:t>
            </a:r>
            <a:endParaRPr lang="el-GR" dirty="0">
              <a:solidFill>
                <a:schemeClr val="bg1"/>
              </a:solidFill>
            </a:endParaRPr>
          </a:p>
        </p:txBody>
      </p:sp>
      <p:sp>
        <p:nvSpPr>
          <p:cNvPr id="3" name="2 - Θέση περιεχομένου"/>
          <p:cNvSpPr>
            <a:spLocks noGrp="1"/>
          </p:cNvSpPr>
          <p:nvPr>
            <p:ph idx="1"/>
          </p:nvPr>
        </p:nvSpPr>
        <p:spPr>
          <a:xfrm>
            <a:off x="457200" y="2060848"/>
            <a:ext cx="8229600" cy="4065315"/>
          </a:xfrm>
        </p:spPr>
        <p:txBody>
          <a:bodyPr/>
          <a:lstStyle/>
          <a:p>
            <a:r>
              <a:rPr lang="el-GR" dirty="0" smtClean="0"/>
              <a:t>Ο καταναλωτής παρατηρεί τις ενέργειες άλλων ατόμων και τις συνέπειές τους.</a:t>
            </a:r>
          </a:p>
          <a:p>
            <a:r>
              <a:rPr lang="el-GR" dirty="0" smtClean="0"/>
              <a:t>Μιμείται τις ενέργειες άλλων. (βλ. μικρά παιδιά).</a:t>
            </a:r>
          </a:p>
          <a:p>
            <a:r>
              <a:rPr lang="el-GR" dirty="0" smtClean="0"/>
              <a:t>Χρήση διάφορων επώνυμων μοντέλων στις διαφημίσεις.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solidFill>
                  <a:schemeClr val="bg1"/>
                </a:solidFill>
              </a:rPr>
              <a:t>Συμπεριφορική</a:t>
            </a:r>
            <a:r>
              <a:rPr lang="el-GR" dirty="0" smtClean="0">
                <a:solidFill>
                  <a:schemeClr val="bg1"/>
                </a:solidFill>
              </a:rPr>
              <a:t> Μάθηση</a:t>
            </a:r>
            <a:endParaRPr lang="el-GR" dirty="0">
              <a:solidFill>
                <a:schemeClr val="bg1"/>
              </a:solidFill>
            </a:endParaRPr>
          </a:p>
        </p:txBody>
      </p:sp>
      <p:sp>
        <p:nvSpPr>
          <p:cNvPr id="3" name="2 - Θέση περιεχομένου"/>
          <p:cNvSpPr>
            <a:spLocks noGrp="1"/>
          </p:cNvSpPr>
          <p:nvPr>
            <p:ph idx="1"/>
          </p:nvPr>
        </p:nvSpPr>
        <p:spPr>
          <a:xfrm>
            <a:off x="457200" y="2132856"/>
            <a:ext cx="8229600" cy="3993307"/>
          </a:xfrm>
        </p:spPr>
        <p:txBody>
          <a:bodyPr/>
          <a:lstStyle/>
          <a:p>
            <a:r>
              <a:rPr lang="el-GR" dirty="0" smtClean="0"/>
              <a:t>Θεωρίες ερεθίσματος  - απόκρισης.</a:t>
            </a:r>
          </a:p>
          <a:p>
            <a:r>
              <a:rPr lang="el-GR" dirty="0" smtClean="0"/>
              <a:t>Συντελεστική σύνδεση: η επιθυμητή συμπεριφορά μαθαίνεται με την πάροδο του χρόνου και όσο ανταμείβονται ενδιάμεσες ενέργειες που βρίσκονται προς τη σωστή κατεύθυνση. </a:t>
            </a:r>
          </a:p>
          <a:p>
            <a:r>
              <a:rPr lang="el-GR" dirty="0" smtClean="0"/>
              <a:t>Χρήση τιμωρίας, θετικής και αρνητικής </a:t>
            </a:r>
            <a:r>
              <a:rPr lang="el-GR" dirty="0" err="1" smtClean="0"/>
              <a:t>επανίσχυσης</a:t>
            </a:r>
            <a:r>
              <a:rPr lang="el-GR" dirty="0" smtClean="0"/>
              <a:t>. </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solidFill>
                  <a:schemeClr val="bg1"/>
                </a:solidFill>
              </a:rPr>
              <a:t>Συμπεριφορική</a:t>
            </a:r>
            <a:r>
              <a:rPr lang="el-GR" dirty="0" smtClean="0">
                <a:solidFill>
                  <a:schemeClr val="bg1"/>
                </a:solidFill>
              </a:rPr>
              <a:t> </a:t>
            </a:r>
            <a:br>
              <a:rPr lang="el-GR" dirty="0" smtClean="0">
                <a:solidFill>
                  <a:schemeClr val="bg1"/>
                </a:solidFill>
              </a:rPr>
            </a:br>
            <a:r>
              <a:rPr lang="el-GR" dirty="0" smtClean="0">
                <a:solidFill>
                  <a:schemeClr val="bg1"/>
                </a:solidFill>
              </a:rPr>
              <a:t>Μάθηση</a:t>
            </a:r>
            <a:endParaRPr lang="el-GR" dirty="0">
              <a:solidFill>
                <a:schemeClr val="bg1"/>
              </a:solidFill>
            </a:endParaRPr>
          </a:p>
        </p:txBody>
      </p:sp>
      <p:sp>
        <p:nvSpPr>
          <p:cNvPr id="3" name="2 - Θέση περιεχομένου"/>
          <p:cNvSpPr>
            <a:spLocks noGrp="1"/>
          </p:cNvSpPr>
          <p:nvPr>
            <p:ph idx="1"/>
          </p:nvPr>
        </p:nvSpPr>
        <p:spPr>
          <a:xfrm>
            <a:off x="395536" y="1916832"/>
            <a:ext cx="8229600" cy="4525963"/>
          </a:xfrm>
        </p:spPr>
        <p:txBody>
          <a:bodyPr/>
          <a:lstStyle/>
          <a:p>
            <a:r>
              <a:rPr lang="el-GR" sz="2800" dirty="0" smtClean="0"/>
              <a:t>Η μη – ικανοποίηση από τη χρήση του Χ προϊόντος αποτελεί γι’ αυτόν μια μορφή τιμωρίας και επομένως αυξάνει την πιθανότητα να μην το αγοράσει ξανά.</a:t>
            </a:r>
          </a:p>
          <a:p>
            <a:r>
              <a:rPr lang="el-GR" sz="2800" dirty="0" smtClean="0"/>
              <a:t>Η ικανοποίηση αποτελεί ανταμοιβή για τη «σωστή» επιλογή που έκανε και αυξάνεται η πιθανότητα να την επαναλάβει.</a:t>
            </a:r>
          </a:p>
          <a:p>
            <a:r>
              <a:rPr lang="el-GR" sz="2800" dirty="0" smtClean="0"/>
              <a:t>Π.χ. διαφημίσεις που συγχαίρουν τον καταναλωτή για τη σωστή απόφαση για να αυξήσουν πιθανότητα επαναγοράς.</a:t>
            </a:r>
            <a:endParaRPr lang="el-G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rPr>
              <a:t>Κλασική Σύνδεση</a:t>
            </a:r>
            <a:endParaRPr lang="el-GR" dirty="0">
              <a:solidFill>
                <a:schemeClr val="bg1"/>
              </a:solidFill>
            </a:endParaRPr>
          </a:p>
        </p:txBody>
      </p:sp>
      <p:pic>
        <p:nvPicPr>
          <p:cNvPr id="2050" name="Picture 2" descr="http://s.nbst.gr/files/1/2014/01/28/marlboro-man.medium.jpg"/>
          <p:cNvPicPr>
            <a:picLocks noGrp="1" noChangeAspect="1" noChangeArrowheads="1"/>
          </p:cNvPicPr>
          <p:nvPr>
            <p:ph idx="1"/>
          </p:nvPr>
        </p:nvPicPr>
        <p:blipFill>
          <a:blip r:embed="rId2" cstate="print"/>
          <a:srcRect/>
          <a:stretch>
            <a:fillRect/>
          </a:stretch>
        </p:blipFill>
        <p:spPr bwMode="auto">
          <a:xfrm>
            <a:off x="1619672" y="2276872"/>
            <a:ext cx="5875853" cy="3672408"/>
          </a:xfrm>
          <a:prstGeom prst="rect">
            <a:avLst/>
          </a:prstGeom>
          <a:noFill/>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1763</Words>
  <Application>Microsoft Office PowerPoint</Application>
  <PresentationFormat>Προβολή στην οθόνη (4:3)</PresentationFormat>
  <Paragraphs>208</Paragraphs>
  <Slides>39</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39</vt:i4>
      </vt:variant>
    </vt:vector>
  </HeadingPairs>
  <TitlesOfParts>
    <vt:vector size="41" baseType="lpstr">
      <vt:lpstr>Diseño predeterminado</vt:lpstr>
      <vt:lpstr>1_Diseño predeterminado</vt:lpstr>
      <vt:lpstr>Διάλεξη 4</vt:lpstr>
      <vt:lpstr>Μάθηση</vt:lpstr>
      <vt:lpstr>Γνωστική Μάθηση</vt:lpstr>
      <vt:lpstr>Γνωστική Μάθηση</vt:lpstr>
      <vt:lpstr>Γνωστική Μάθηση</vt:lpstr>
      <vt:lpstr>Παρατηρητική  - Αντιπροσωπευτική Μάθηση</vt:lpstr>
      <vt:lpstr>Συμπεριφορική Μάθηση</vt:lpstr>
      <vt:lpstr>Συμπεριφορική  Μάθηση</vt:lpstr>
      <vt:lpstr>Κλασική Σύνδεση</vt:lpstr>
      <vt:lpstr>Κλασική Σύνδεση</vt:lpstr>
      <vt:lpstr>Προσήλωση στη Μάρκα</vt:lpstr>
      <vt:lpstr>Ορισμοί προσήλωσης</vt:lpstr>
      <vt:lpstr>Υποθετικές αγορές μαρκών και προσήλωση</vt:lpstr>
      <vt:lpstr>Δυο συστατικά  προσήλωσης:</vt:lpstr>
      <vt:lpstr>Τυπολογία Προσήλωσης ανάλογα με τη συμπεριφορά και τη στάση του καταναλωτή</vt:lpstr>
      <vt:lpstr>Προσήλωση ως συνάρτηση της επαναλαμβανόμενης αγοράς  και της στάσης</vt:lpstr>
      <vt:lpstr>Πλαστή και Λανθάνουσα Προσήλωση</vt:lpstr>
      <vt:lpstr>Προσηλωμένοι  Καταναλωτές</vt:lpstr>
      <vt:lpstr>Μήτρα  Συμπεριφοράς/Στάσης</vt:lpstr>
      <vt:lpstr>Μείγμα Προσήλωσης</vt:lpstr>
      <vt:lpstr>Οι προσηλωμένοι  καταναλωτές</vt:lpstr>
      <vt:lpstr>Loyalty Programs</vt:lpstr>
      <vt:lpstr>Loyalty Programs</vt:lpstr>
      <vt:lpstr>Πως χτίζει μια επιχείρηση «προσήλωση»</vt:lpstr>
      <vt:lpstr>1. Επικοινωνήστε με τους πελάτες</vt:lpstr>
      <vt:lpstr>2. Προσφέρετε Εξαίρετες Υπηρεσίες</vt:lpstr>
      <vt:lpstr>Steve Jobs </vt:lpstr>
      <vt:lpstr>Bill Gates</vt:lpstr>
      <vt:lpstr>3. Χτίστε την Προσήλωση των Εργαζομένων </vt:lpstr>
      <vt:lpstr>John Willard Marriott</vt:lpstr>
      <vt:lpstr>4. Εκπαιδεύστε τους Εργαζομένους</vt:lpstr>
      <vt:lpstr>5. Προσφέρετε Κίνητρα </vt:lpstr>
      <vt:lpstr>6. Προωθήστε την Αναγνωρισιμότητα του Προϊόντος</vt:lpstr>
      <vt:lpstr>7.  Χτίστε τη Φήμη της «Αξιόπιστης Επιχείρησης»</vt:lpstr>
      <vt:lpstr>8. Να είστε ελαστικοί με τις πολιτικές σας</vt:lpstr>
      <vt:lpstr>9. Μην κρύβεστε πίσω από την τεχνολογία</vt:lpstr>
      <vt:lpstr>10. Να απευθύνεστε στους πελάτες σας με το όνομά τους.</vt:lpstr>
      <vt:lpstr>Jeff Bezos - Amazon</vt:lpstr>
      <vt:lpstr>Joss Perot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Διάλεξη 4</dc:title>
  <dc:creator>Amalia</dc:creator>
  <cp:lastModifiedBy>Amalia</cp:lastModifiedBy>
  <cp:revision>1</cp:revision>
  <dcterms:created xsi:type="dcterms:W3CDTF">2016-03-30T20:28:18Z</dcterms:created>
  <dcterms:modified xsi:type="dcterms:W3CDTF">2016-03-30T20:29:27Z</dcterms:modified>
</cp:coreProperties>
</file>