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22"/>
  </p:notesMasterIdLst>
  <p:handoutMasterIdLst>
    <p:handoutMasterId r:id="rId23"/>
  </p:handoutMasterIdLst>
  <p:sldIdLst>
    <p:sldId id="276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ΜΑΓΔΑ ΚΑΡΑΒΙΩΤΗ" initials="ΜΚ" lastIdx="7" clrIdx="0">
    <p:extLst>
      <p:ext uri="{19B8F6BF-5375-455C-9EA6-DF929625EA0E}">
        <p15:presenceInfo xmlns:p15="http://schemas.microsoft.com/office/powerpoint/2012/main" xmlns="" userId="ΜΑΓΔΑ ΚΑΡΑΒΙΩΤΗ" providerId="None"/>
      </p:ext>
    </p:extLst>
  </p:cmAuthor>
  <p:cmAuthor id="2" name="admin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325" autoAdjust="0"/>
    <p:restoredTop sz="93900" autoAdjust="0"/>
  </p:normalViewPr>
  <p:slideViewPr>
    <p:cSldViewPr snapToGrid="0">
      <p:cViewPr varScale="1">
        <p:scale>
          <a:sx n="68" d="100"/>
          <a:sy n="68" d="100"/>
        </p:scale>
        <p:origin x="-1212" y="-108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855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9A9D06-2F0A-704D-BFBC-21697241BFD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254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09027A-80A1-974F-A85D-A1C10C30A494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834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76E6F9-9CDC-5B4F-9DB0-12D8F3B02AA9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26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BD55A2-94AA-E146-920C-1188AA49E58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785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16BC0D-45B8-5A45-8569-01B41BDA3EE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946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C9ED3D-6D5F-0046-A2FC-D37A2A8F47F2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706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B26AC8-3031-604D-AC10-BFB5EDBCDD9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06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7437E3-FE6C-424E-B74C-9E412493910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3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36ECAF-2E15-A244-BA4B-3C95211ED23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23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095262-AA8C-4D49-B7EA-55B663F74D4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33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68B3AD-B94F-2044-8B5B-9B042761BB1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33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B8B9F2-57DD-0943-B4C7-99426C800853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92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AFE296-CF02-1B4A-9724-16BB362AAA8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4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82797C-063E-A148-B580-801B0D066BA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20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807639-EFAD-284E-B6B7-DBECA2ABB4C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936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932818-643F-784E-9102-26ED2E0E3A04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22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1176918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7015943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626557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5301008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4200776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953836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3647476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64314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086249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760724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7863808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8C16-3DB0-4149-8B62-2800DEBFD765}" type="datetimeFigureOut">
              <a:rPr lang="el-GR" smtClean="0"/>
              <a:pPr/>
              <a:t>26/7/2019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186D-E5F2-4309-A782-3C6AEDBCFC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506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84502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Έργο σε τεντωμένο ελατήριο</a:t>
            </a:r>
            <a:endParaRPr lang="en-US" sz="4000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6437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100" dirty="0"/>
              <a:t>Ένα ελατήριο δέχεται δύναμη</a:t>
            </a:r>
            <a:r>
              <a:rPr lang="en-US" sz="2100" dirty="0"/>
              <a:t> </a:t>
            </a:r>
            <a:r>
              <a:rPr lang="en-US" sz="2100" i="1" dirty="0"/>
              <a:t>F</a:t>
            </a:r>
            <a:r>
              <a:rPr lang="en-US" sz="2100" i="1" baseline="-25000" dirty="0"/>
              <a:t>s</a:t>
            </a:r>
            <a:r>
              <a:rPr lang="en-US" sz="2100" dirty="0"/>
              <a:t> = </a:t>
            </a:r>
            <a:r>
              <a:rPr lang="en-US" sz="2100" i="1" dirty="0"/>
              <a:t>–kx</a:t>
            </a:r>
            <a:r>
              <a:rPr lang="en-US" sz="2100" dirty="0"/>
              <a:t>.</a:t>
            </a:r>
          </a:p>
          <a:p>
            <a:pPr>
              <a:lnSpc>
                <a:spcPct val="100000"/>
              </a:lnSpc>
            </a:pPr>
            <a:r>
              <a:rPr lang="el-GR" sz="2100" dirty="0"/>
              <a:t>Ο παράγοντας που τεντώνει ένα ελατήριο δέχεται δύναμη </a:t>
            </a:r>
            <a:r>
              <a:rPr lang="en-US" sz="2100" i="1" dirty="0"/>
              <a:t>F = +</a:t>
            </a:r>
            <a:r>
              <a:rPr lang="en-US" sz="2100" i="1" dirty="0" err="1"/>
              <a:t>kx</a:t>
            </a:r>
            <a:r>
              <a:rPr lang="el-GR" sz="2100" i="1" dirty="0"/>
              <a:t> </a:t>
            </a:r>
            <a:r>
              <a:rPr lang="el-GR" sz="2100" dirty="0"/>
              <a:t>και το έργο που παράγει είναι</a:t>
            </a:r>
            <a:endParaRPr lang="en-US" sz="2100" dirty="0"/>
          </a:p>
          <a:p>
            <a:pPr>
              <a:lnSpc>
                <a:spcPct val="100000"/>
              </a:lnSpc>
            </a:pPr>
            <a:endParaRPr lang="en-US" sz="2100" dirty="0"/>
          </a:p>
          <a:p>
            <a:pPr>
              <a:lnSpc>
                <a:spcPct val="100000"/>
              </a:lnSpc>
            </a:pPr>
            <a:endParaRPr lang="en-US" sz="2100" dirty="0"/>
          </a:p>
          <a:p>
            <a:pPr>
              <a:lnSpc>
                <a:spcPct val="100000"/>
              </a:lnSpc>
            </a:pPr>
            <a:r>
              <a:rPr lang="el-GR" sz="2100" dirty="0"/>
              <a:t>Σε αυτή την περίπτωση, το έργο είναι το εμβαδόν της περιοχής κάτω από την καμπύλη δύναμης-απόστασης</a:t>
            </a:r>
            <a:endParaRPr lang="en-US" sz="2100" dirty="0"/>
          </a:p>
        </p:txBody>
      </p:sp>
      <p:pic>
        <p:nvPicPr>
          <p:cNvPr id="3" name="Picture 2" descr="Slide 9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504" y="2688738"/>
            <a:ext cx="6833616" cy="676656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FD040AEB-D5B0-4FC8-AF8B-845CED75DD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61" t="43118" r="30000" b="33741"/>
          <a:stretch/>
        </p:blipFill>
        <p:spPr>
          <a:xfrm>
            <a:off x="1732879" y="4225498"/>
            <a:ext cx="585886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07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Μεταβαλλόμενη δύναμη σε πολλές διαστάσεις</a:t>
            </a:r>
            <a:endParaRPr lang="en-US" sz="4000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100" dirty="0"/>
              <a:t>Συχνά, ένα σώμα που κινείται σε τυχαία διαδρομή δέχεται μια δύναμη της οποίας το μέτρο και η κατεύθυνση σε σχέση με τη διαδρομή μπορεί να μεταβάλλεται με τη θέση</a:t>
            </a:r>
            <a:endParaRPr lang="en-US" sz="2100" dirty="0"/>
          </a:p>
          <a:p>
            <a:pPr>
              <a:lnSpc>
                <a:spcPct val="100000"/>
              </a:lnSpc>
            </a:pPr>
            <a:r>
              <a:rPr lang="el-GR" sz="2100" dirty="0"/>
              <a:t>Σε αυτή την περίπτωση το ολοκλήρωμα του έργου γίνεται ένα</a:t>
            </a:r>
            <a:r>
              <a:rPr lang="en-US" sz="2100" dirty="0"/>
              <a:t> </a:t>
            </a:r>
            <a:r>
              <a:rPr lang="el-GR" sz="2100" b="1" dirty="0" err="1"/>
              <a:t>επικαμπύλιο</a:t>
            </a:r>
            <a:r>
              <a:rPr lang="el-GR" sz="2100" b="1" dirty="0"/>
              <a:t> ολοκλήρωμα</a:t>
            </a:r>
            <a:r>
              <a:rPr lang="en-US" sz="2100" dirty="0"/>
              <a:t>, </a:t>
            </a:r>
            <a:r>
              <a:rPr lang="el-GR" sz="2100" dirty="0"/>
              <a:t>το όριο του αθροίσματος των εσωτερικών γινομένων των πολύ μικρών μετατοπίσεων με τη δύναμη σε κάθε σημείο</a:t>
            </a:r>
            <a:endParaRPr lang="en-US" sz="2100" dirty="0"/>
          </a:p>
          <a:p>
            <a:pPr>
              <a:lnSpc>
                <a:spcPct val="100000"/>
              </a:lnSpc>
            </a:pPr>
            <a:r>
              <a:rPr lang="el-GR" sz="2100" dirty="0"/>
              <a:t>Τα </a:t>
            </a:r>
            <a:r>
              <a:rPr lang="el-GR" sz="2100" dirty="0" err="1"/>
              <a:t>επικαμπύλια</a:t>
            </a:r>
            <a:r>
              <a:rPr lang="el-GR" sz="2100" dirty="0"/>
              <a:t> ολοκληρώματα πρέπει να υπολογίζονται σε μια συγκεκριμένη διαδρομή που συνδέει τα όρια της ολοκλήρωσης </a:t>
            </a:r>
            <a:endParaRPr lang="en-US" sz="2100" dirty="0"/>
          </a:p>
        </p:txBody>
      </p:sp>
      <p:pic>
        <p:nvPicPr>
          <p:cNvPr id="9" name="Picture 8" descr="Slide 10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319" y="5040328"/>
            <a:ext cx="2127362" cy="10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41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50635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Έργο που παράγεται κόντρα στη βαρύτητα</a:t>
            </a:r>
            <a:endParaRPr lang="en-US" sz="4000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9615" y="1547816"/>
            <a:ext cx="8302625" cy="51069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000" dirty="0"/>
              <a:t>Το έργο που παράγεται από έναν παράγοντα που σηκώνει ένα σώμα μάζας</a:t>
            </a:r>
            <a:r>
              <a:rPr lang="en-US" sz="2000" dirty="0"/>
              <a:t> </a:t>
            </a:r>
            <a:r>
              <a:rPr lang="en-US" sz="2000" i="1" dirty="0"/>
              <a:t>m</a:t>
            </a:r>
            <a:r>
              <a:rPr lang="en-US" sz="2000" dirty="0"/>
              <a:t> </a:t>
            </a:r>
            <a:r>
              <a:rPr lang="el-GR" sz="2000" dirty="0"/>
              <a:t>κόντρα στη βαρύτητα εξαρτάται μόνο από την κάθετη απόσταση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000" i="1" dirty="0"/>
              <a:t>W = mgh</a:t>
            </a:r>
            <a:r>
              <a:rPr lang="en-US" sz="2000" dirty="0"/>
              <a:t/>
            </a:r>
            <a:br>
              <a:rPr lang="en-US" sz="2000" dirty="0"/>
            </a:br>
            <a:endParaRPr lang="pl-PL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02882" y="2868790"/>
            <a:ext cx="4038600" cy="3898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000" dirty="0"/>
              <a:t>Το έργο είναι θετικό αν το σώμα ανυψώνεται και αρνητικό αν χαμηλώνει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Το έργο είναι ανεξάρτητο από τη συγκεκριμένη διαδρομή που ακολουθείται για να σημειωθεί μια δεδομένη κάθετη μετατόπιση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60015" t="50595" r="12989" b="8239"/>
          <a:stretch>
            <a:fillRect/>
          </a:stretch>
        </p:blipFill>
        <p:spPr bwMode="auto">
          <a:xfrm>
            <a:off x="704496" y="2772673"/>
            <a:ext cx="3805240" cy="32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800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Έργο και ολικό έργο</a:t>
            </a:r>
            <a:endParaRPr lang="en-US" sz="400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l-GR" sz="2100" dirty="0"/>
              <a:t>Το έργο που </a:t>
            </a:r>
            <a:r>
              <a:rPr lang="el-GR" sz="2100" i="1" dirty="0"/>
              <a:t>εσείς</a:t>
            </a:r>
            <a:r>
              <a:rPr lang="el-GR" sz="2100" dirty="0"/>
              <a:t> παράγετε όταν μετακινείτε ένα σώμα αφορά μόνο τη δύναμη που </a:t>
            </a:r>
            <a:r>
              <a:rPr lang="el-GR" sz="2100" i="1" dirty="0"/>
              <a:t>εσείς</a:t>
            </a:r>
            <a:r>
              <a:rPr lang="el-GR" sz="2100" dirty="0"/>
              <a:t> ασκείτε</a:t>
            </a:r>
            <a:r>
              <a:rPr lang="en-US" sz="21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l-GR" sz="2100" dirty="0"/>
              <a:t>Ωστόσο, μπορεί να υπάρχουν και άλλες δυνάμεις που δρουν στο σώμα</a:t>
            </a:r>
            <a:endParaRPr lang="en-US" sz="2100" dirty="0"/>
          </a:p>
          <a:p>
            <a:pPr lvl="1">
              <a:lnSpc>
                <a:spcPct val="100000"/>
              </a:lnSpc>
            </a:pPr>
            <a:r>
              <a:rPr lang="el-GR" sz="2100" b="1" dirty="0"/>
              <a:t>Ολικό έργο</a:t>
            </a:r>
            <a:r>
              <a:rPr lang="en-US" sz="2100" dirty="0"/>
              <a:t> </a:t>
            </a:r>
            <a:r>
              <a:rPr lang="el-GR" sz="2100" dirty="0"/>
              <a:t>είναι το έργο που παράγεται από όλες τις δυνάμεις</a:t>
            </a:r>
            <a:r>
              <a:rPr lang="en-US" sz="2100" dirty="0"/>
              <a:t> </a:t>
            </a:r>
            <a:r>
              <a:rPr lang="el-GR" sz="2100" dirty="0"/>
              <a:t>που επενεργούν – δηλαδή, το έργο που παράγεται από την ολική δύναμη</a:t>
            </a:r>
            <a:endParaRPr lang="en-US" sz="2100" dirty="0"/>
          </a:p>
          <a:p>
            <a:pPr>
              <a:lnSpc>
                <a:spcPct val="100000"/>
              </a:lnSpc>
            </a:pPr>
            <a:r>
              <a:rPr lang="el-GR" sz="2100" dirty="0"/>
              <a:t>Παράδειγμα</a:t>
            </a:r>
            <a:r>
              <a:rPr lang="en-US" sz="21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l-GR" sz="2100" dirty="0"/>
              <a:t>Όταν σηκώνετε ένα σώμα με σταθερή ταχύτητα</a:t>
            </a:r>
            <a:r>
              <a:rPr lang="en-US" sz="2100" dirty="0"/>
              <a:t>, </a:t>
            </a:r>
            <a:r>
              <a:rPr lang="el-GR" sz="2100" dirty="0"/>
              <a:t>παράγετε έργο</a:t>
            </a:r>
            <a:r>
              <a:rPr lang="en-US" sz="2100" dirty="0"/>
              <a:t> </a:t>
            </a:r>
            <a:r>
              <a:rPr lang="en-US" sz="2100" i="1" dirty="0"/>
              <a:t>mgh</a:t>
            </a:r>
            <a:r>
              <a:rPr lang="en-US" sz="2100" dirty="0"/>
              <a:t>.</a:t>
            </a:r>
          </a:p>
          <a:p>
            <a:pPr lvl="1">
              <a:lnSpc>
                <a:spcPct val="100000"/>
              </a:lnSpc>
            </a:pPr>
            <a:r>
              <a:rPr lang="el-GR" sz="2100" dirty="0"/>
              <a:t>Αλλά η βαρύτητα, που δρα προς τα κάτω, παράγει έργο</a:t>
            </a:r>
            <a:r>
              <a:rPr lang="en-US" sz="2100" dirty="0"/>
              <a:t> –</a:t>
            </a:r>
            <a:r>
              <a:rPr lang="en-US" sz="2100" i="1" dirty="0" err="1"/>
              <a:t>mgh</a:t>
            </a:r>
            <a:endParaRPr lang="en-US" sz="2100" dirty="0"/>
          </a:p>
          <a:p>
            <a:pPr lvl="1">
              <a:lnSpc>
                <a:spcPct val="100000"/>
              </a:lnSpc>
            </a:pPr>
            <a:r>
              <a:rPr lang="el-GR" sz="2100" dirty="0"/>
              <a:t>Επομένως, το ολικό έργο σε αυτή την περίπτωση είναι μηδέν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48994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Θεώρημα έργου-ενέργειας</a:t>
            </a:r>
            <a:endParaRPr lang="en-US" sz="4000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100" dirty="0"/>
              <a:t>Εφαρμόζοντας τον δεύτερο νόμο του Νεύτωνα στο ολικό έργο που παράγεται σε ένα σώμα</a:t>
            </a:r>
            <a:r>
              <a:rPr lang="en-US" altLang="ja-JP" sz="2100" dirty="0"/>
              <a:t> </a:t>
            </a:r>
            <a:r>
              <a:rPr lang="el-GR" altLang="ja-JP" sz="2100" dirty="0"/>
              <a:t>οδηγούμαστε στο</a:t>
            </a:r>
            <a:r>
              <a:rPr lang="en-US" altLang="ja-JP" sz="2100" dirty="0"/>
              <a:t> </a:t>
            </a:r>
            <a:r>
              <a:rPr lang="el-GR" altLang="ja-JP" sz="2100" b="1" dirty="0"/>
              <a:t>θεώρημα έργου-ενέργειας</a:t>
            </a:r>
            <a:r>
              <a:rPr lang="en-US" altLang="ja-JP" sz="2100" b="1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100" dirty="0"/>
          </a:p>
          <a:p>
            <a:pPr>
              <a:lnSpc>
                <a:spcPct val="100000"/>
              </a:lnSpc>
            </a:pPr>
            <a:r>
              <a:rPr lang="el-GR" sz="2100" dirty="0"/>
              <a:t>Υπολογίζοντας το τελευταίο ολοκλήρωμα μεταξύ αρχικής και τελικής ταχύτητας</a:t>
            </a:r>
            <a:r>
              <a:rPr lang="en-US" sz="2100" dirty="0"/>
              <a:t> </a:t>
            </a:r>
            <a:r>
              <a:rPr lang="en-US" sz="2100" i="1" dirty="0"/>
              <a:t>v</a:t>
            </a:r>
            <a:r>
              <a:rPr lang="en-US" sz="2100" baseline="-25000" dirty="0"/>
              <a:t>1</a:t>
            </a:r>
            <a:r>
              <a:rPr lang="en-US" sz="2100" dirty="0"/>
              <a:t> </a:t>
            </a:r>
            <a:r>
              <a:rPr lang="el-GR" sz="2100" dirty="0"/>
              <a:t>και</a:t>
            </a:r>
            <a:r>
              <a:rPr lang="en-US" sz="2100" dirty="0"/>
              <a:t> </a:t>
            </a:r>
            <a:r>
              <a:rPr lang="en-US" sz="2100" i="1" dirty="0"/>
              <a:t>v</a:t>
            </a:r>
            <a:r>
              <a:rPr lang="en-US" sz="2100" baseline="-25000" dirty="0"/>
              <a:t>2</a:t>
            </a:r>
            <a:r>
              <a:rPr lang="el-GR" sz="2100" baseline="-25000" dirty="0"/>
              <a:t>, </a:t>
            </a:r>
            <a:r>
              <a:rPr lang="el-GR" sz="2100" dirty="0"/>
              <a:t>έχουμε </a:t>
            </a:r>
            <a:endParaRPr lang="en-US" sz="2100" dirty="0"/>
          </a:p>
          <a:p>
            <a:pPr>
              <a:lnSpc>
                <a:spcPct val="100000"/>
              </a:lnSpc>
            </a:pPr>
            <a:endParaRPr lang="en-US" sz="2100" dirty="0"/>
          </a:p>
          <a:p>
            <a:pPr>
              <a:lnSpc>
                <a:spcPct val="100000"/>
              </a:lnSpc>
            </a:pPr>
            <a:endParaRPr lang="en-US" sz="2100" dirty="0"/>
          </a:p>
          <a:p>
            <a:pPr>
              <a:lnSpc>
                <a:spcPct val="100000"/>
              </a:lnSpc>
            </a:pPr>
            <a:r>
              <a:rPr lang="el-GR" sz="2100" dirty="0"/>
              <a:t>Επομένως, η ποσότητα</a:t>
            </a:r>
            <a:r>
              <a:rPr lang="en-US" sz="2100" dirty="0"/>
              <a:t>          </a:t>
            </a:r>
            <a:r>
              <a:rPr lang="el-GR" sz="2100" dirty="0"/>
              <a:t>  μεταβάλλεται μόνο όταν ένα ολικό έργο παράγεται σε ένα σώμα και η μεταβολή αυτής της ποσότητας ισούται με το ολικό έργο</a:t>
            </a:r>
            <a:endParaRPr lang="en-US" sz="2100" dirty="0"/>
          </a:p>
        </p:txBody>
      </p:sp>
      <p:pic>
        <p:nvPicPr>
          <p:cNvPr id="10" name="Picture 9" descr="Slide 13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263" y="2761505"/>
            <a:ext cx="6227320" cy="576000"/>
          </a:xfrm>
          <a:prstGeom prst="rect">
            <a:avLst/>
          </a:prstGeom>
        </p:spPr>
      </p:pic>
      <p:pic>
        <p:nvPicPr>
          <p:cNvPr id="11" name="Picture 10" descr="Slide 13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409" y="4112707"/>
            <a:ext cx="4456364" cy="540000"/>
          </a:xfrm>
          <a:prstGeom prst="rect">
            <a:avLst/>
          </a:prstGeom>
        </p:spPr>
      </p:pic>
      <p:pic>
        <p:nvPicPr>
          <p:cNvPr id="12" name="Picture 11" descr="Slide 13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216" y="5050973"/>
            <a:ext cx="57537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82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42428"/>
            <a:ext cx="8267700" cy="1077218"/>
          </a:xfrm>
        </p:spPr>
        <p:txBody>
          <a:bodyPr>
            <a:normAutofit/>
          </a:bodyPr>
          <a:lstStyle/>
          <a:p>
            <a:r>
              <a:rPr lang="el-GR" sz="4000" dirty="0"/>
              <a:t>Θεώρημα έργου-κινητικής ενέργειας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0" y="14065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100" dirty="0"/>
              <a:t>Η κινητική ενέργεια είναι μια μορφή ενέργειας που σχετίζεται με την κίνηση</a:t>
            </a:r>
            <a:endParaRPr lang="en-US" sz="2100" dirty="0"/>
          </a:p>
          <a:p>
            <a:pPr>
              <a:lnSpc>
                <a:spcPct val="100000"/>
              </a:lnSpc>
            </a:pPr>
            <a:r>
              <a:rPr lang="el-GR" sz="2100" dirty="0"/>
              <a:t>Η</a:t>
            </a:r>
            <a:r>
              <a:rPr lang="en-US" sz="2100" dirty="0"/>
              <a:t> </a:t>
            </a:r>
            <a:r>
              <a:rPr lang="el-GR" sz="2100" b="1" dirty="0"/>
              <a:t>κινητική ενέργεια</a:t>
            </a:r>
            <a:r>
              <a:rPr lang="en-US" sz="2100" dirty="0"/>
              <a:t> </a:t>
            </a:r>
            <a:r>
              <a:rPr lang="en-US" sz="2100" i="1" dirty="0"/>
              <a:t>K</a:t>
            </a:r>
            <a:r>
              <a:rPr lang="en-US" sz="2100" dirty="0"/>
              <a:t> </a:t>
            </a:r>
            <a:r>
              <a:rPr lang="el-GR" sz="2100" dirty="0"/>
              <a:t>ενός </a:t>
            </a:r>
            <a:r>
              <a:rPr lang="el-GR" sz="2100" dirty="0" smtClean="0"/>
              <a:t>σώματος</a:t>
            </a:r>
            <a:r>
              <a:rPr lang="el-GR" sz="2100" dirty="0" smtClean="0"/>
              <a:t> </a:t>
            </a:r>
            <a:r>
              <a:rPr lang="el-GR" sz="2100" dirty="0"/>
              <a:t>μάζας</a:t>
            </a:r>
            <a:r>
              <a:rPr lang="en-US" sz="2100" dirty="0"/>
              <a:t> </a:t>
            </a:r>
            <a:r>
              <a:rPr lang="en-US" sz="2100" i="1" dirty="0"/>
              <a:t>m</a:t>
            </a:r>
            <a:r>
              <a:rPr lang="el-GR" sz="2100" i="1" dirty="0"/>
              <a:t> </a:t>
            </a:r>
            <a:r>
              <a:rPr lang="el-GR" sz="2100" dirty="0"/>
              <a:t>το οποίο κινείται με ταχύτητα</a:t>
            </a:r>
            <a:r>
              <a:rPr lang="en-US" sz="2100" dirty="0"/>
              <a:t> </a:t>
            </a:r>
            <a:r>
              <a:rPr lang="en-US" sz="2100" i="1" dirty="0"/>
              <a:t>v</a:t>
            </a:r>
            <a:r>
              <a:rPr lang="en-US" sz="2100" dirty="0"/>
              <a:t> </a:t>
            </a:r>
            <a:r>
              <a:rPr lang="el-GR" sz="2100" dirty="0"/>
              <a:t>είναι</a:t>
            </a:r>
            <a:endParaRPr lang="en-US" sz="2100" dirty="0"/>
          </a:p>
          <a:p>
            <a:pPr marL="0" indent="0">
              <a:lnSpc>
                <a:spcPct val="100000"/>
              </a:lnSpc>
              <a:buNone/>
            </a:pPr>
            <a:endParaRPr lang="el-GR" sz="2100" dirty="0"/>
          </a:p>
          <a:p>
            <a:pPr marL="0" indent="0">
              <a:lnSpc>
                <a:spcPct val="100000"/>
              </a:lnSpc>
              <a:buNone/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l-GR" sz="2100" dirty="0"/>
              <a:t>Σύμφωνα με το</a:t>
            </a:r>
            <a:r>
              <a:rPr lang="en-US" sz="2100" dirty="0"/>
              <a:t> </a:t>
            </a:r>
            <a:r>
              <a:rPr lang="el-GR" sz="2100" b="1" dirty="0"/>
              <a:t>θεώρημα έργου-κινητικής ενέργειας</a:t>
            </a:r>
            <a:r>
              <a:rPr lang="en-US" sz="2100" dirty="0"/>
              <a:t> </a:t>
            </a:r>
            <a:r>
              <a:rPr lang="el-GR" sz="2100" dirty="0"/>
              <a:t>η μεταβολή στην κινητική ενέργεια ενός σώματος ισούται με το ολικό έργο που παράγεται στο σώμα</a:t>
            </a:r>
            <a:r>
              <a:rPr lang="en-US" sz="2100" dirty="0"/>
              <a:t>:</a:t>
            </a:r>
          </a:p>
        </p:txBody>
      </p:sp>
      <p:pic>
        <p:nvPicPr>
          <p:cNvPr id="3" name="Picture 2" descr="Slide_14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400" y="2740800"/>
            <a:ext cx="1230000" cy="72000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1B71D629-D184-45C5-AFD9-1856DC240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465" y="5165378"/>
            <a:ext cx="3566469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62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74626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</a:t>
            </a:r>
            <a:r>
              <a:rPr lang="en-US" sz="4000" dirty="0"/>
              <a:t>: </a:t>
            </a:r>
            <a:r>
              <a:rPr lang="el-GR" sz="4000" dirty="0"/>
              <a:t>Ζώνη προσπέρασης</a:t>
            </a:r>
            <a:endParaRPr lang="en-US" sz="4000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3510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 dirty="0"/>
              <a:t>Ένα αυτοκίνητο</a:t>
            </a:r>
            <a:r>
              <a:rPr lang="en-US" sz="2200" dirty="0"/>
              <a:t> 1400</a:t>
            </a:r>
            <a:r>
              <a:rPr lang="el-GR" sz="2200" dirty="0"/>
              <a:t> </a:t>
            </a:r>
            <a:r>
              <a:rPr lang="en-US" sz="2200" dirty="0"/>
              <a:t>kg </a:t>
            </a:r>
            <a:r>
              <a:rPr lang="el-GR" sz="2200" dirty="0"/>
              <a:t>επιταχύνει από</a:t>
            </a:r>
            <a:r>
              <a:rPr lang="en-US" sz="2200" dirty="0"/>
              <a:t> 70 </a:t>
            </a:r>
            <a:r>
              <a:rPr lang="el-GR" sz="2200" dirty="0"/>
              <a:t>σε</a:t>
            </a:r>
            <a:r>
              <a:rPr lang="en-US" sz="2200" dirty="0"/>
              <a:t> 95 km/h. </a:t>
            </a:r>
            <a:r>
              <a:rPr lang="el-GR" sz="2200" dirty="0"/>
              <a:t>(α) Πόσο έργο παράγεται στο αυτοκίνητο; (β) Αν το αυτοκίνητο φρενάρει μέχρι να σταματήσει, πόσο έργο έχει παραχθεί σε αυτό;</a:t>
            </a:r>
            <a:r>
              <a:rPr lang="en-US" sz="22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(</a:t>
            </a:r>
            <a:r>
              <a:rPr lang="el-GR" sz="2200" dirty="0"/>
              <a:t>α</a:t>
            </a:r>
            <a:r>
              <a:rPr lang="en-US" sz="2200" dirty="0"/>
              <a:t>) </a:t>
            </a:r>
            <a:r>
              <a:rPr lang="el-GR" sz="2200" dirty="0"/>
              <a:t>Μετατρέπουμε τις ταχύτητες</a:t>
            </a:r>
            <a:r>
              <a:rPr lang="en-US" sz="2200" dirty="0"/>
              <a:t>: 70 km/h = 19</a:t>
            </a:r>
            <a:r>
              <a:rPr lang="el-GR" sz="2200" dirty="0"/>
              <a:t>,</a:t>
            </a:r>
            <a:r>
              <a:rPr lang="en-US" sz="2200" dirty="0"/>
              <a:t>4 m/s </a:t>
            </a:r>
            <a:r>
              <a:rPr lang="el-GR" sz="2200" dirty="0"/>
              <a:t>και </a:t>
            </a:r>
            <a:r>
              <a:rPr lang="en-US" sz="2200" dirty="0"/>
              <a:t>95 km/h = 26</a:t>
            </a:r>
            <a:r>
              <a:rPr lang="el-GR" sz="2200" dirty="0"/>
              <a:t>,</a:t>
            </a:r>
            <a:r>
              <a:rPr lang="en-US" sz="2200" dirty="0"/>
              <a:t>4 m/s.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(</a:t>
            </a:r>
            <a:r>
              <a:rPr lang="el-GR" sz="2200" dirty="0"/>
              <a:t>β</a:t>
            </a:r>
            <a:r>
              <a:rPr lang="en-US" sz="2200" dirty="0"/>
              <a:t>) </a:t>
            </a:r>
            <a:r>
              <a:rPr lang="el-GR" sz="2200" dirty="0"/>
              <a:t>Σε αυτή την περίπτωση έχουμε</a:t>
            </a:r>
            <a:endParaRPr lang="en-US" sz="22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6C983D7-2FF4-4A04-BF34-40BD695EA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20" b="69855"/>
          <a:stretch/>
        </p:blipFill>
        <p:spPr>
          <a:xfrm>
            <a:off x="932562" y="5088343"/>
            <a:ext cx="7011378" cy="102546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111E05EC-ACAF-48E5-B125-1708D05F5F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020"/>
          <a:stretch/>
        </p:blipFill>
        <p:spPr>
          <a:xfrm>
            <a:off x="704310" y="3429000"/>
            <a:ext cx="7735380" cy="7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710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31776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>
                <a:latin typeface="+mn-lt"/>
              </a:rPr>
              <a:t>Ισχύς και ενέργεια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2725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200" b="1" dirty="0"/>
              <a:t>Ισχύς</a:t>
            </a:r>
            <a:r>
              <a:rPr lang="en-US" sz="2200" dirty="0"/>
              <a:t> </a:t>
            </a:r>
            <a:r>
              <a:rPr lang="el-GR" sz="2200" dirty="0"/>
              <a:t>είναι ο</a:t>
            </a:r>
            <a:r>
              <a:rPr lang="en-US" sz="2200" dirty="0"/>
              <a:t> </a:t>
            </a:r>
            <a:r>
              <a:rPr lang="el-GR" sz="2200" i="1" dirty="0"/>
              <a:t>ρυθμός</a:t>
            </a:r>
            <a:r>
              <a:rPr lang="en-US" sz="2200" dirty="0"/>
              <a:t> </a:t>
            </a:r>
            <a:r>
              <a:rPr lang="el-GR" sz="2200" dirty="0"/>
              <a:t>με τον οποίο παράγεται το έργο</a:t>
            </a:r>
            <a:r>
              <a:rPr lang="en-US" sz="2200" dirty="0"/>
              <a:t>. </a:t>
            </a:r>
            <a:r>
              <a:rPr lang="el-GR" sz="2200" dirty="0"/>
              <a:t>Αν το έργο</a:t>
            </a:r>
            <a:r>
              <a:rPr lang="en-US" sz="2200" dirty="0"/>
              <a:t> </a:t>
            </a:r>
            <a:r>
              <a:rPr lang="en-US" sz="2200" i="1" dirty="0"/>
              <a:t>∆W</a:t>
            </a:r>
            <a:r>
              <a:rPr lang="en-US" sz="2200" dirty="0"/>
              <a:t> </a:t>
            </a:r>
            <a:r>
              <a:rPr lang="el-GR" sz="2200" dirty="0"/>
              <a:t>παράγεται σε χρόνο</a:t>
            </a:r>
            <a:r>
              <a:rPr lang="en-US" sz="2200" dirty="0"/>
              <a:t> </a:t>
            </a:r>
            <a:r>
              <a:rPr lang="en-US" sz="2200" i="1" dirty="0"/>
              <a:t>∆t</a:t>
            </a:r>
            <a:r>
              <a:rPr lang="en-US" sz="2200" dirty="0"/>
              <a:t>, </a:t>
            </a:r>
            <a:r>
              <a:rPr lang="el-GR" sz="2200" dirty="0"/>
              <a:t>τότε η</a:t>
            </a:r>
            <a:r>
              <a:rPr lang="en-US" sz="2200" dirty="0"/>
              <a:t> </a:t>
            </a:r>
            <a:r>
              <a:rPr lang="el-GR" sz="2200" b="1" dirty="0"/>
              <a:t>μέση ισχύς</a:t>
            </a:r>
            <a:r>
              <a:rPr lang="en-US" sz="2200" dirty="0"/>
              <a:t> </a:t>
            </a:r>
            <a:r>
              <a:rPr lang="el-GR" sz="2200" dirty="0"/>
              <a:t>σε αυτό το χρονικό διάστημα είναι</a:t>
            </a: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Όταν ο ρυθμός μεταβάλλεται με τον χρόνο, η</a:t>
            </a:r>
            <a:r>
              <a:rPr lang="en-US" sz="2200" dirty="0"/>
              <a:t> </a:t>
            </a:r>
            <a:r>
              <a:rPr lang="el-GR" sz="2200" b="1" dirty="0"/>
              <a:t>στιγμιαία ισχύς</a:t>
            </a:r>
            <a:r>
              <a:rPr lang="en-US" sz="2200" dirty="0"/>
              <a:t> </a:t>
            </a:r>
            <a:r>
              <a:rPr lang="el-GR" sz="2200" dirty="0"/>
              <a:t>είναι</a:t>
            </a: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endParaRPr lang="el-GR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Η ισχύς μετριέται σε</a:t>
            </a:r>
            <a:r>
              <a:rPr lang="en-US" sz="2200" dirty="0"/>
              <a:t> </a:t>
            </a:r>
            <a:r>
              <a:rPr lang="en-US" sz="2200" b="1" dirty="0"/>
              <a:t>watt</a:t>
            </a:r>
            <a:r>
              <a:rPr lang="en-US" sz="2200" dirty="0"/>
              <a:t> (W), </a:t>
            </a:r>
            <a:r>
              <a:rPr lang="el-GR" sz="2200" dirty="0"/>
              <a:t>με</a:t>
            </a:r>
            <a:r>
              <a:rPr lang="en-US" sz="2200" dirty="0"/>
              <a:t> 1 W = 1 J/s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Το ολικό έργο ή ενέργεια προκύπτει από την ισχύ πολλαπλασιάζοντας </a:t>
            </a:r>
            <a:r>
              <a:rPr lang="en-US" sz="2200" dirty="0"/>
              <a:t>(</a:t>
            </a:r>
            <a:r>
              <a:rPr lang="el-GR" sz="2200" dirty="0"/>
              <a:t>για σταθερή ισχύ</a:t>
            </a:r>
            <a:r>
              <a:rPr lang="en-US" sz="2200" dirty="0"/>
              <a:t>) </a:t>
            </a:r>
            <a:r>
              <a:rPr lang="el-GR" sz="2200" dirty="0"/>
              <a:t>ή</a:t>
            </a:r>
            <a:r>
              <a:rPr lang="en-US" sz="2200" dirty="0"/>
              <a:t> </a:t>
            </a:r>
            <a:r>
              <a:rPr lang="el-GR" sz="2200" dirty="0"/>
              <a:t>ολοκληρώνοντας</a:t>
            </a:r>
            <a:r>
              <a:rPr lang="en-US" sz="2200" dirty="0"/>
              <a:t> (</a:t>
            </a:r>
            <a:r>
              <a:rPr lang="el-GR" sz="2200" dirty="0"/>
              <a:t>για μη σταθερή ισχύ</a:t>
            </a:r>
            <a:r>
              <a:rPr lang="en-US" sz="2200" dirty="0"/>
              <a:t>):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529201" y="2594333"/>
            <a:ext cx="16184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TW" sz="2200" dirty="0">
                <a:latin typeface="+mn-lt"/>
                <a:ea typeface="新細明體" charset="0"/>
                <a:cs typeface="新細明體" charset="0"/>
              </a:rPr>
              <a:t>(</a:t>
            </a:r>
            <a:r>
              <a:rPr lang="el-GR" altLang="zh-TW" sz="2200" dirty="0">
                <a:latin typeface="+mn-lt"/>
                <a:ea typeface="新細明體" charset="0"/>
                <a:cs typeface="新細明體" charset="0"/>
              </a:rPr>
              <a:t>μέση ισχύς</a:t>
            </a:r>
            <a:r>
              <a:rPr lang="en-US" altLang="zh-TW" sz="2200" dirty="0">
                <a:latin typeface="+mn-lt"/>
                <a:ea typeface="新細明體" charset="0"/>
                <a:cs typeface="新細明體" charset="0"/>
              </a:rPr>
              <a:t>)</a:t>
            </a:r>
            <a:endParaRPr lang="en-US" sz="2200" dirty="0">
              <a:latin typeface="+mn-lt"/>
              <a:ea typeface="新細明體" charset="0"/>
              <a:cs typeface="新細明體" charset="0"/>
            </a:endParaRPr>
          </a:p>
        </p:txBody>
      </p:sp>
      <p:pic>
        <p:nvPicPr>
          <p:cNvPr id="4" name="Picture 3" descr="Slide 16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6107" y="3628294"/>
            <a:ext cx="1945263" cy="576000"/>
          </a:xfrm>
          <a:prstGeom prst="rect">
            <a:avLst/>
          </a:prstGeom>
        </p:spPr>
      </p:pic>
      <p:pic>
        <p:nvPicPr>
          <p:cNvPr id="5" name="Picture 4" descr="Slide 16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670" y="2492485"/>
            <a:ext cx="927936" cy="648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192193B7-5B83-409B-9AF4-1CC98F6CF8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86" t="13523" r="46224" b="73659"/>
          <a:stretch/>
        </p:blipFill>
        <p:spPr>
          <a:xfrm>
            <a:off x="2885315" y="5867024"/>
            <a:ext cx="299658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62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Ισχύς και ταχύτητα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 dirty="0"/>
              <a:t>Όταν μια δύναμη δρα σε ένα σώμα που υφίσταται μια απειροελάχιστη μετατόπιση παράγει έργο</a:t>
            </a:r>
            <a:endParaRPr lang="en-US" sz="2200" i="1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Επομένως</a:t>
            </a:r>
            <a:r>
              <a:rPr lang="en-US" sz="2200" dirty="0"/>
              <a:t>, </a:t>
            </a:r>
            <a:r>
              <a:rPr lang="el-GR" sz="2200" dirty="0"/>
              <a:t>αν αυτή η μετατόπιση σημειωθεί σε χρόνο</a:t>
            </a:r>
            <a:r>
              <a:rPr lang="en-US" sz="2200" dirty="0"/>
              <a:t> </a:t>
            </a:r>
            <a:r>
              <a:rPr lang="en-US" sz="2200" i="1" dirty="0"/>
              <a:t>dt</a:t>
            </a:r>
            <a:r>
              <a:rPr lang="en-US" sz="2200" dirty="0"/>
              <a:t>, </a:t>
            </a:r>
            <a:r>
              <a:rPr lang="el-GR" sz="2200" dirty="0"/>
              <a:t>η ισχύς που παράγεται από τη δύναμη είναι</a:t>
            </a:r>
            <a:endParaRPr lang="en-US" sz="2200" dirty="0"/>
          </a:p>
        </p:txBody>
      </p:sp>
      <p:pic>
        <p:nvPicPr>
          <p:cNvPr id="7" name="Picture 6" descr="Slide 17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234" y="2641170"/>
            <a:ext cx="1545231" cy="360000"/>
          </a:xfrm>
          <a:prstGeom prst="rect">
            <a:avLst/>
          </a:prstGeom>
        </p:spPr>
      </p:pic>
      <p:pic>
        <p:nvPicPr>
          <p:cNvPr id="8" name="Picture 7" descr="Slide 17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0229" y="3933777"/>
            <a:ext cx="28337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374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Σύνοψη</a:t>
            </a:r>
            <a:endParaRPr lang="en-US" sz="4000" dirty="0"/>
          </a:p>
        </p:txBody>
      </p:sp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3987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 dirty="0"/>
              <a:t>Το</a:t>
            </a:r>
            <a:r>
              <a:rPr lang="el-GR" sz="2200" b="1" dirty="0"/>
              <a:t> έργο </a:t>
            </a:r>
            <a:r>
              <a:rPr lang="el-GR" sz="2200" dirty="0"/>
              <a:t>σχετίζεται με την έννοια της δύναμης που εφαρμόζεται από απόσταση</a:t>
            </a:r>
            <a:r>
              <a:rPr lang="en-US" sz="22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Σταθερή δύναμη</a:t>
            </a:r>
            <a:r>
              <a:rPr lang="en-US" sz="2200" dirty="0"/>
              <a:t>, </a:t>
            </a:r>
            <a:r>
              <a:rPr lang="el-GR" sz="2200" dirty="0"/>
              <a:t>σε μία διάσταση</a:t>
            </a:r>
            <a:r>
              <a:rPr lang="en-US" sz="2200" dirty="0"/>
              <a:t>: </a:t>
            </a:r>
            <a:r>
              <a:rPr lang="en-US" sz="2200" i="1" dirty="0"/>
              <a:t>W = F</a:t>
            </a:r>
            <a:r>
              <a:rPr lang="en-US" sz="2200" i="1" baseline="-25000" dirty="0"/>
              <a:t>x</a:t>
            </a:r>
            <a:r>
              <a:rPr lang="en-US" sz="2200" i="1" dirty="0"/>
              <a:t>∆x</a:t>
            </a:r>
          </a:p>
          <a:p>
            <a:pPr lvl="1">
              <a:lnSpc>
                <a:spcPct val="100000"/>
              </a:lnSpc>
            </a:pPr>
            <a:r>
              <a:rPr lang="el-GR" sz="2200" dirty="0"/>
              <a:t>Μη σταθερή δύναμη</a:t>
            </a:r>
            <a:r>
              <a:rPr lang="en-US" sz="2200" dirty="0"/>
              <a:t>, </a:t>
            </a:r>
            <a:r>
              <a:rPr lang="el-GR" sz="2200" dirty="0"/>
              <a:t>σε μία διάσταση</a:t>
            </a:r>
            <a:r>
              <a:rPr lang="en-US" sz="2200" dirty="0"/>
              <a:t>:</a:t>
            </a:r>
            <a:endParaRPr lang="en-US" sz="2200" i="1" dirty="0"/>
          </a:p>
          <a:p>
            <a:pPr lvl="1">
              <a:lnSpc>
                <a:spcPct val="100000"/>
              </a:lnSpc>
            </a:pPr>
            <a:r>
              <a:rPr lang="el-GR" sz="2200" dirty="0"/>
              <a:t>Γενικά</a:t>
            </a:r>
            <a:r>
              <a:rPr lang="en-US" sz="2200" dirty="0"/>
              <a:t>: </a:t>
            </a:r>
          </a:p>
          <a:p>
            <a:pPr>
              <a:lnSpc>
                <a:spcPct val="100000"/>
              </a:lnSpc>
            </a:pPr>
            <a:r>
              <a:rPr lang="el-GR" sz="2200" dirty="0"/>
              <a:t>Το</a:t>
            </a:r>
            <a:r>
              <a:rPr lang="en-US" sz="2200" dirty="0"/>
              <a:t> </a:t>
            </a:r>
            <a:r>
              <a:rPr lang="el-GR" sz="2200" b="1" dirty="0"/>
              <a:t>θεώρημα έργου-ενέργειας</a:t>
            </a:r>
            <a:r>
              <a:rPr lang="el-GR" sz="2200" dirty="0"/>
              <a:t> συνδέει</a:t>
            </a:r>
            <a:r>
              <a:rPr lang="en-US" sz="2200" dirty="0"/>
              <a:t> </a:t>
            </a:r>
            <a:r>
              <a:rPr lang="el-GR" sz="2200" dirty="0"/>
              <a:t>το ολικό έργο που παράγεται σε ένα σώμα με τη μεταβολή</a:t>
            </a:r>
            <a:r>
              <a:rPr lang="en-US" sz="2200" dirty="0"/>
              <a:t> </a:t>
            </a:r>
            <a:r>
              <a:rPr lang="el-GR" sz="2200" dirty="0"/>
              <a:t>της</a:t>
            </a:r>
            <a:r>
              <a:rPr lang="en-US" sz="2200" dirty="0"/>
              <a:t> </a:t>
            </a:r>
            <a:r>
              <a:rPr lang="el-GR" sz="2200" b="1" dirty="0"/>
              <a:t>κινητικής του ενέργειας</a:t>
            </a:r>
            <a:r>
              <a:rPr lang="en-US" sz="2200" dirty="0"/>
              <a:t>,</a:t>
            </a:r>
            <a:r>
              <a:rPr lang="el-GR" sz="2200" dirty="0"/>
              <a:t>    </a:t>
            </a:r>
            <a:r>
              <a:rPr lang="en-US" sz="2200" dirty="0"/>
              <a:t>                :</a:t>
            </a:r>
            <a:r>
              <a:rPr lang="el-GR" sz="2200" dirty="0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200" i="1" dirty="0"/>
              <a:t>∆K = W</a:t>
            </a:r>
          </a:p>
          <a:p>
            <a:pPr>
              <a:lnSpc>
                <a:spcPct val="100000"/>
              </a:lnSpc>
            </a:pPr>
            <a:r>
              <a:rPr lang="el-GR" sz="2200" b="1" dirty="0"/>
              <a:t>Ισχύς</a:t>
            </a:r>
            <a:r>
              <a:rPr lang="en-US" sz="2200" dirty="0"/>
              <a:t> </a:t>
            </a:r>
            <a:r>
              <a:rPr lang="el-GR" sz="2200" dirty="0"/>
              <a:t>είναι ο ρυθμός παραγωγής έργου ή ο ρυθμός παραγωγής ή χρήσης ενέργειας</a:t>
            </a:r>
            <a:r>
              <a:rPr lang="en-US" sz="2200" dirty="0"/>
              <a:t>:</a:t>
            </a:r>
          </a:p>
        </p:txBody>
      </p:sp>
      <p:pic>
        <p:nvPicPr>
          <p:cNvPr id="15" name="Picture 14" descr="Slide 18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443" y="2686498"/>
            <a:ext cx="1596707" cy="468000"/>
          </a:xfrm>
          <a:prstGeom prst="rect">
            <a:avLst/>
          </a:prstGeom>
        </p:spPr>
      </p:pic>
      <p:pic>
        <p:nvPicPr>
          <p:cNvPr id="17" name="Picture 16" descr="Slide 18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9520" y="3044398"/>
            <a:ext cx="1434706" cy="540000"/>
          </a:xfrm>
          <a:prstGeom prst="rect">
            <a:avLst/>
          </a:prstGeom>
        </p:spPr>
      </p:pic>
      <p:pic>
        <p:nvPicPr>
          <p:cNvPr id="18" name="Picture 17" descr="Slide 18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180" y="4222457"/>
            <a:ext cx="1243584" cy="445008"/>
          </a:xfrm>
          <a:prstGeom prst="rect">
            <a:avLst/>
          </a:prstGeom>
        </p:spPr>
      </p:pic>
      <p:pic>
        <p:nvPicPr>
          <p:cNvPr id="19" name="Picture 18" descr="Slide 18_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0766" y="5764453"/>
            <a:ext cx="91001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96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Rectangle 111">
            <a:extLst>
              <a:ext uri="{FF2B5EF4-FFF2-40B4-BE49-F238E27FC236}">
                <a16:creationId xmlns:a16="http://schemas.microsoft.com/office/drawing/2014/main" xmlns="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4" name="Picture 113">
            <a:extLst>
              <a:ext uri="{FF2B5EF4-FFF2-40B4-BE49-F238E27FC236}">
                <a16:creationId xmlns:a16="http://schemas.microsoft.com/office/drawing/2014/main" xmlns="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6: </a:t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>
                <a:solidFill>
                  <a:srgbClr val="FFFFFF"/>
                </a:solidFill>
              </a:rPr>
              <a:t>Ενέργεια, έργο και ισχύς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65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:a16="http://schemas.microsoft.com/office/drawing/2014/main" xmlns="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:p14="http://schemas.microsoft.com/office/powerpoint/2010/main" xmlns="" val="129463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Τι μαθαίνετε</a:t>
            </a:r>
            <a:endParaRPr lang="en-US" dirty="0"/>
          </a:p>
        </p:txBody>
      </p:sp>
      <p:cxnSp>
        <p:nvCxnSpPr>
          <p:cNvPr id="6148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1490" y="2484721"/>
            <a:ext cx="3840085" cy="391782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l-GR" sz="2000" dirty="0"/>
              <a:t>Την έννοια της ενέργειας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l-GR" sz="2000" dirty="0"/>
              <a:t>Πώς να υπολογίζετε το έργο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l-GR" sz="2000" dirty="0"/>
              <a:t>Από μια σταθερή δύναμη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l-GR" sz="2000" dirty="0"/>
              <a:t>Από μια δύναμη που μεταβάλλεται με τη θέση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l-GR" sz="2000" dirty="0"/>
              <a:t>Την έννοια της κινητικής ενέργειας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l-GR" sz="2000" dirty="0"/>
              <a:t>Το θεώρημα έργου-ενέργειας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l-GR" sz="2000" dirty="0"/>
              <a:t>Την ισχύ και τη σχέση της με την ενέργεια</a:t>
            </a:r>
            <a:endParaRPr lang="en-US" sz="2000" dirty="0"/>
          </a:p>
        </p:txBody>
      </p:sp>
      <p:pic>
        <p:nvPicPr>
          <p:cNvPr id="2" name="Picture 1" descr="06_0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4" r="1890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55325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97723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Ενέργεια</a:t>
            </a:r>
            <a:endParaRPr lang="en-US" sz="4000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057973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000" dirty="0"/>
              <a:t>Παρότι μιλάμε για παραγωγή και κατανάλωση ενέργειας</a:t>
            </a:r>
            <a:r>
              <a:rPr lang="en-US" sz="2000" dirty="0"/>
              <a:t>, </a:t>
            </a:r>
            <a:r>
              <a:rPr lang="el-GR" sz="2000" dirty="0"/>
              <a:t>στην πραγματικότητα η ενέργεια διατηρείται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Αυτό σημαίνει ότι η ενέργεια μπορεί να ρέει μέσα ή έξω από ένα σύστημα ή να αλλάζει μορφή, αλλά δεν μπορεί να δημιουργηθεί ή να καταστραφεί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Η ενέργεια διακρίνεται σε</a:t>
            </a:r>
            <a:r>
              <a:rPr lang="en-US" sz="20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l-GR" sz="2000" dirty="0"/>
              <a:t>Κινητική ενέργεια</a:t>
            </a:r>
            <a:r>
              <a:rPr lang="en-US" sz="2000" dirty="0"/>
              <a:t> (</a:t>
            </a:r>
            <a:r>
              <a:rPr lang="el-GR" sz="2000" dirty="0"/>
              <a:t>ενέργεια της κίνησης</a:t>
            </a:r>
            <a:r>
              <a:rPr lang="en-US" sz="20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l-GR" sz="2000" dirty="0"/>
              <a:t>Δυναμική ενέργεια</a:t>
            </a:r>
            <a:r>
              <a:rPr lang="en-US" sz="2000" dirty="0"/>
              <a:t> (</a:t>
            </a:r>
            <a:r>
              <a:rPr lang="el-GR" sz="2000" dirty="0"/>
              <a:t>ενέργεια θέσης ή διαμόρφωσης</a:t>
            </a:r>
            <a:r>
              <a:rPr lang="en-US" sz="20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l-GR" sz="2000" dirty="0"/>
              <a:t>Εσωτερική ενέργεια</a:t>
            </a:r>
            <a:r>
              <a:rPr lang="en-US" sz="2000" dirty="0"/>
              <a:t> (</a:t>
            </a:r>
            <a:r>
              <a:rPr lang="el-GR" sz="2000" dirty="0"/>
              <a:t>ενέργεια τυχαίων κινήσεων ή διαμόρφωσης σε μοριακό επίπεδο</a:t>
            </a:r>
            <a:r>
              <a:rPr lang="en-US" sz="2000" dirty="0"/>
              <a:t>)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46C85313-C281-47A7-B3D2-851659E96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6" t="29819" r="28727" b="45697"/>
          <a:stretch/>
        </p:blipFill>
        <p:spPr>
          <a:xfrm>
            <a:off x="1184243" y="4660752"/>
            <a:ext cx="7160075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06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208" y="112890"/>
            <a:ext cx="9144000" cy="1077218"/>
          </a:xfrm>
        </p:spPr>
        <p:txBody>
          <a:bodyPr>
            <a:normAutofit fontScale="90000"/>
          </a:bodyPr>
          <a:lstStyle/>
          <a:p>
            <a:r>
              <a:rPr lang="el-GR" dirty="0"/>
              <a:t>Έργο</a:t>
            </a:r>
            <a:r>
              <a:rPr lang="en-US" dirty="0"/>
              <a:t>: </a:t>
            </a:r>
            <a:r>
              <a:rPr lang="el-GR" dirty="0"/>
              <a:t>Μέτρο της δύναμης που επί την απόσταση</a:t>
            </a:r>
            <a:endParaRPr lang="en-US" dirty="0"/>
          </a:p>
        </p:txBody>
      </p:sp>
      <p:sp>
        <p:nvSpPr>
          <p:cNvPr id="10242" name="Rectangle 21"/>
          <p:cNvSpPr>
            <a:spLocks noGrp="1" noChangeArrowheads="1"/>
          </p:cNvSpPr>
          <p:nvPr>
            <p:ph idx="1"/>
          </p:nvPr>
        </p:nvSpPr>
        <p:spPr>
          <a:xfrm>
            <a:off x="628650" y="1283754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100" dirty="0"/>
              <a:t>Για ένα σώμα που κινείται σε μία διάσταση</a:t>
            </a:r>
            <a:r>
              <a:rPr lang="en-US" sz="2100" dirty="0"/>
              <a:t>, </a:t>
            </a:r>
            <a:r>
              <a:rPr lang="el-GR" sz="2100" dirty="0"/>
              <a:t>το έργο</a:t>
            </a:r>
            <a:r>
              <a:rPr lang="en-US" sz="2100" dirty="0"/>
              <a:t> </a:t>
            </a:r>
            <a:r>
              <a:rPr lang="en-US" sz="2100" i="1" dirty="0"/>
              <a:t>W</a:t>
            </a:r>
            <a:r>
              <a:rPr lang="en-US" sz="2100" dirty="0"/>
              <a:t> </a:t>
            </a:r>
            <a:r>
              <a:rPr lang="el-GR" sz="2100" dirty="0"/>
              <a:t>που παράγεται στο σώμα από μια σταθερά εφαρμοζόμενη δύναμη     είναι</a:t>
            </a:r>
            <a:endParaRPr lang="en-US" sz="2100" dirty="0"/>
          </a:p>
          <a:p>
            <a:pPr marL="0" indent="0">
              <a:lnSpc>
                <a:spcPct val="100000"/>
              </a:lnSpc>
              <a:buNone/>
            </a:pPr>
            <a:endParaRPr lang="en-US" sz="900" dirty="0"/>
          </a:p>
          <a:p>
            <a:pPr marL="339725" indent="0">
              <a:lnSpc>
                <a:spcPct val="100000"/>
              </a:lnSpc>
              <a:buNone/>
            </a:pPr>
            <a:r>
              <a:rPr lang="el-GR" sz="2100" dirty="0"/>
              <a:t>όπου</a:t>
            </a:r>
            <a:r>
              <a:rPr lang="en-US" sz="2100" dirty="0"/>
              <a:t>  </a:t>
            </a:r>
            <a:r>
              <a:rPr lang="en-US" altLang="zh-TW" sz="2100" dirty="0"/>
              <a:t>   </a:t>
            </a:r>
            <a:r>
              <a:rPr lang="el-GR" altLang="zh-TW" sz="2100" dirty="0"/>
              <a:t> η συνιστώσα</a:t>
            </a:r>
            <a:r>
              <a:rPr lang="en-US" sz="2100" dirty="0"/>
              <a:t> </a:t>
            </a:r>
            <a:r>
              <a:rPr lang="el-GR" sz="2100" dirty="0"/>
              <a:t>της δύναμης στην κατεύθυνση της κίνησης του σώματος και</a:t>
            </a:r>
            <a:r>
              <a:rPr lang="en-US" altLang="zh-TW" sz="2100" dirty="0"/>
              <a:t> </a:t>
            </a:r>
            <a:r>
              <a:rPr lang="en-US" altLang="zh-TW" sz="2100" dirty="0" err="1">
                <a:latin typeface="Times New Roman"/>
                <a:cs typeface="Times New Roman"/>
              </a:rPr>
              <a:t>Δ</a:t>
            </a:r>
            <a:r>
              <a:rPr lang="en-US" altLang="zh-TW" sz="2100" i="1" dirty="0" err="1">
                <a:latin typeface="Times New Roman"/>
                <a:cs typeface="Times New Roman"/>
              </a:rPr>
              <a:t>x</a:t>
            </a:r>
            <a:r>
              <a:rPr lang="en-US" altLang="zh-TW" sz="2100" dirty="0"/>
              <a:t> </a:t>
            </a:r>
            <a:r>
              <a:rPr lang="el-GR" altLang="zh-TW" sz="2100" dirty="0"/>
              <a:t>η μετατόπισή του</a:t>
            </a:r>
            <a:endParaRPr lang="en-US" altLang="zh-TW" sz="2100" dirty="0"/>
          </a:p>
          <a:p>
            <a:pPr>
              <a:lnSpc>
                <a:spcPct val="100000"/>
              </a:lnSpc>
            </a:pPr>
            <a:r>
              <a:rPr lang="el-GR" altLang="zh-TW" sz="2100" dirty="0"/>
              <a:t>Η μονάδα</a:t>
            </a:r>
            <a:r>
              <a:rPr lang="en-US" altLang="zh-TW" sz="2100" dirty="0"/>
              <a:t> SI </a:t>
            </a:r>
            <a:r>
              <a:rPr lang="el-GR" altLang="zh-TW" sz="2100" dirty="0"/>
              <a:t>του έργου είναι το</a:t>
            </a:r>
            <a:r>
              <a:rPr lang="en-US" altLang="zh-TW" sz="2100" dirty="0"/>
              <a:t> joule (J): 1 J = 1 newton</a:t>
            </a:r>
            <a:r>
              <a:rPr lang="el-GR" altLang="zh-TW" sz="2100" dirty="0"/>
              <a:t> </a:t>
            </a:r>
            <a:r>
              <a:rPr lang="en-US" altLang="zh-TW" sz="2100" dirty="0"/>
              <a:t>x</a:t>
            </a:r>
            <a:r>
              <a:rPr lang="el-GR" altLang="zh-TW" sz="2100" dirty="0"/>
              <a:t> </a:t>
            </a:r>
            <a:r>
              <a:rPr lang="en-US" altLang="zh-TW" sz="2100" dirty="0"/>
              <a:t>meter (N·m)</a:t>
            </a:r>
          </a:p>
        </p:txBody>
      </p:sp>
      <p:pic>
        <p:nvPicPr>
          <p:cNvPr id="14" name="Picture 13" descr="Slide 4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3147" y="2267154"/>
            <a:ext cx="1119789" cy="432000"/>
          </a:xfrm>
          <a:prstGeom prst="rect">
            <a:avLst/>
          </a:prstGeom>
        </p:spPr>
      </p:pic>
      <p:pic>
        <p:nvPicPr>
          <p:cNvPr id="15" name="Picture 14" descr="Slide 4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918" y="2699154"/>
            <a:ext cx="200118" cy="324000"/>
          </a:xfrm>
          <a:prstGeom prst="rect">
            <a:avLst/>
          </a:prstGeom>
        </p:spPr>
      </p:pic>
      <p:pic>
        <p:nvPicPr>
          <p:cNvPr id="3" name="Picture 2" descr="Slide 4_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29"/>
          <a:stretch/>
        </p:blipFill>
        <p:spPr>
          <a:xfrm>
            <a:off x="7809213" y="1622163"/>
            <a:ext cx="192327" cy="3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13386" t="37897" r="16447" b="23077"/>
          <a:stretch>
            <a:fillRect/>
          </a:stretch>
        </p:blipFill>
        <p:spPr bwMode="auto">
          <a:xfrm>
            <a:off x="475595" y="3869533"/>
            <a:ext cx="8404051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33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5479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Το έργο μπορεί να είναι θετικό ή αρνητικό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486955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100" dirty="0"/>
              <a:t>Το έργο είναι θετικό αν η δύναμη έχει μια συνιστώσα στην ίδια κατεύθυνση με την κίνηση</a:t>
            </a:r>
            <a:endParaRPr lang="en-US" sz="2100" dirty="0"/>
          </a:p>
          <a:p>
            <a:pPr>
              <a:lnSpc>
                <a:spcPct val="100000"/>
              </a:lnSpc>
            </a:pPr>
            <a:r>
              <a:rPr lang="el-GR" sz="2100" dirty="0"/>
              <a:t>Το έργο είναι αρνητικό αν η δύναμη έχει μια συνιστώσα σε κατεύθυνση αντίθετη με την κίνηση</a:t>
            </a:r>
            <a:endParaRPr lang="en-US" sz="2100" dirty="0"/>
          </a:p>
          <a:p>
            <a:pPr>
              <a:lnSpc>
                <a:spcPct val="100000"/>
              </a:lnSpc>
            </a:pPr>
            <a:r>
              <a:rPr lang="el-GR" sz="2100" dirty="0"/>
              <a:t>Το έργο είναι μηδενικό αν η δύναμη</a:t>
            </a:r>
            <a:r>
              <a:rPr lang="en-US" sz="2100" dirty="0"/>
              <a:t> </a:t>
            </a:r>
            <a:r>
              <a:rPr lang="el-GR" sz="2100" dirty="0"/>
              <a:t>είναι κάθετη προς την κίνηση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3131" t="40817" r="32268" b="12452"/>
          <a:stretch>
            <a:fillRect/>
          </a:stretch>
        </p:blipFill>
        <p:spPr bwMode="auto">
          <a:xfrm>
            <a:off x="1012902" y="3460668"/>
            <a:ext cx="6808148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804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40947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Το εσωτερικό (ή </a:t>
            </a:r>
            <a:r>
              <a:rPr lang="el-GR" sz="4000" dirty="0" err="1"/>
              <a:t>βαθμωτό</a:t>
            </a:r>
            <a:r>
              <a:rPr lang="el-GR" sz="4000" dirty="0"/>
              <a:t>) γινόμενο</a:t>
            </a:r>
            <a:endParaRPr lang="en-US" sz="4000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3051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sz="2100" dirty="0"/>
              <a:t>Το έργο καθορίζεται εύκολα με τη χρήση του</a:t>
            </a:r>
            <a:r>
              <a:rPr lang="en-US" sz="2100" dirty="0"/>
              <a:t> </a:t>
            </a:r>
            <a:r>
              <a:rPr lang="el-GR" sz="2100" i="1" dirty="0"/>
              <a:t>εσωτερικού (ή </a:t>
            </a:r>
            <a:r>
              <a:rPr lang="el-GR" sz="2100" i="1" dirty="0" err="1"/>
              <a:t>βαθμωτού</a:t>
            </a:r>
            <a:r>
              <a:rPr lang="el-GR" sz="2100" i="1" dirty="0"/>
              <a:t>)</a:t>
            </a:r>
            <a:r>
              <a:rPr lang="en-US" sz="2100" i="1" dirty="0"/>
              <a:t> </a:t>
            </a:r>
            <a:r>
              <a:rPr lang="el-GR" sz="2100" i="1" dirty="0"/>
              <a:t> γινομένου</a:t>
            </a:r>
            <a:r>
              <a:rPr lang="en-US" sz="2100" dirty="0"/>
              <a:t>, </a:t>
            </a:r>
            <a:r>
              <a:rPr lang="el-GR" sz="2100" dirty="0"/>
              <a:t>ενός τρόπου συνδυασμού δύο διανυσμάτων</a:t>
            </a:r>
            <a:r>
              <a:rPr lang="en-US" sz="2100" dirty="0"/>
              <a:t> </a:t>
            </a:r>
            <a:r>
              <a:rPr lang="el-GR" sz="2100" dirty="0"/>
              <a:t>για την παραγωγή ενός </a:t>
            </a:r>
            <a:r>
              <a:rPr lang="el-GR" sz="2100" dirty="0" err="1"/>
              <a:t>βαθμωτού</a:t>
            </a:r>
            <a:r>
              <a:rPr lang="el-GR" sz="2100" dirty="0"/>
              <a:t> που εξαρτάται από τα μέτρα των διανυσμάτων και τη μεταξύ τους γωνία</a:t>
            </a:r>
            <a:endParaRPr lang="en-US" altLang="zh-TW" sz="2100" dirty="0"/>
          </a:p>
          <a:p>
            <a:pPr>
              <a:lnSpc>
                <a:spcPct val="110000"/>
              </a:lnSpc>
            </a:pPr>
            <a:r>
              <a:rPr lang="el-GR" altLang="zh-TW" sz="2100" dirty="0"/>
              <a:t>Το εσωτερικό γινόμενο δύο διανυσμάτων</a:t>
            </a:r>
            <a:r>
              <a:rPr lang="en-US" altLang="zh-TW" sz="2100" dirty="0"/>
              <a:t>    </a:t>
            </a:r>
            <a:r>
              <a:rPr lang="el-GR" altLang="zh-TW" sz="2100" dirty="0"/>
              <a:t> και</a:t>
            </a:r>
            <a:r>
              <a:rPr lang="en-US" altLang="zh-TW" sz="2100" dirty="0"/>
              <a:t>    </a:t>
            </a:r>
            <a:r>
              <a:rPr lang="el-GR" altLang="zh-TW" sz="2100" dirty="0"/>
              <a:t> ορίζεται ως</a:t>
            </a:r>
            <a:endParaRPr lang="en-US" altLang="zh-TW" sz="2100" dirty="0"/>
          </a:p>
          <a:p>
            <a:pPr>
              <a:lnSpc>
                <a:spcPct val="110000"/>
              </a:lnSpc>
            </a:pPr>
            <a:endParaRPr lang="en-US" altLang="zh-TW" sz="2100" dirty="0"/>
          </a:p>
          <a:p>
            <a:pPr marL="339725" indent="0">
              <a:lnSpc>
                <a:spcPct val="110000"/>
              </a:lnSpc>
              <a:buNone/>
            </a:pPr>
            <a:r>
              <a:rPr lang="el-GR" altLang="zh-TW" sz="2100" dirty="0"/>
              <a:t>όπου</a:t>
            </a:r>
            <a:r>
              <a:rPr lang="en-US" altLang="zh-TW" sz="2100" dirty="0"/>
              <a:t> </a:t>
            </a:r>
            <a:r>
              <a:rPr lang="en-US" altLang="zh-TW" sz="2100" i="1" dirty="0"/>
              <a:t>A</a:t>
            </a:r>
            <a:r>
              <a:rPr lang="en-US" altLang="zh-TW" sz="2100" dirty="0"/>
              <a:t> </a:t>
            </a:r>
            <a:r>
              <a:rPr lang="el-GR" altLang="zh-TW" sz="2100" dirty="0"/>
              <a:t>και</a:t>
            </a:r>
            <a:r>
              <a:rPr lang="en-US" altLang="zh-TW" sz="2100" dirty="0"/>
              <a:t> </a:t>
            </a:r>
            <a:r>
              <a:rPr lang="en-US" altLang="zh-TW" sz="2100" i="1" dirty="0"/>
              <a:t>B</a:t>
            </a:r>
            <a:r>
              <a:rPr lang="en-US" altLang="zh-TW" sz="2100" dirty="0"/>
              <a:t> </a:t>
            </a:r>
            <a:r>
              <a:rPr lang="el-GR" altLang="zh-TW" sz="2100" dirty="0"/>
              <a:t>τα μέτρα των διανυσμάτων και</a:t>
            </a:r>
            <a:r>
              <a:rPr lang="en-US" altLang="zh-TW" sz="2100" dirty="0"/>
              <a:t> </a:t>
            </a:r>
            <a:r>
              <a:rPr lang="en-US" altLang="zh-TW" sz="2100" i="1" dirty="0"/>
              <a:t>θ</a:t>
            </a:r>
            <a:r>
              <a:rPr lang="en-US" altLang="zh-TW" sz="2100" dirty="0"/>
              <a:t> </a:t>
            </a:r>
            <a:r>
              <a:rPr lang="el-GR" altLang="zh-TW" sz="2100" dirty="0"/>
              <a:t>η μεταξύ τους γωνία</a:t>
            </a:r>
            <a:endParaRPr lang="en-US" altLang="zh-TW" sz="2100" dirty="0"/>
          </a:p>
          <a:p>
            <a:pPr>
              <a:lnSpc>
                <a:spcPct val="110000"/>
              </a:lnSpc>
            </a:pPr>
            <a:r>
              <a:rPr lang="el-GR" altLang="zh-TW" sz="2100" dirty="0"/>
              <a:t>Με τα διανύσματα με μορφή </a:t>
            </a:r>
            <a:r>
              <a:rPr lang="el-GR" altLang="zh-TW" sz="2100" dirty="0" err="1"/>
              <a:t>μοναδιαίων</a:t>
            </a:r>
            <a:r>
              <a:rPr lang="el-GR" altLang="zh-TW" sz="2100" dirty="0"/>
              <a:t> διανυσμάτων</a:t>
            </a:r>
            <a:r>
              <a:rPr lang="en-US" altLang="zh-TW" sz="2100" dirty="0"/>
              <a:t>,                              </a:t>
            </a:r>
            <a:r>
              <a:rPr lang="el-GR" altLang="zh-TW" sz="2100" dirty="0"/>
              <a:t>  και                                        το εσωτερικό γινόμενο μπορεί να γραφεί ως</a:t>
            </a:r>
            <a:endParaRPr lang="en-US" altLang="zh-TW" sz="2100" dirty="0"/>
          </a:p>
          <a:p>
            <a:pPr>
              <a:lnSpc>
                <a:spcPct val="110000"/>
              </a:lnSpc>
            </a:pPr>
            <a:endParaRPr lang="en-US" altLang="zh-TW" sz="2100" dirty="0"/>
          </a:p>
          <a:p>
            <a:pPr>
              <a:lnSpc>
                <a:spcPct val="110000"/>
              </a:lnSpc>
            </a:pPr>
            <a:r>
              <a:rPr lang="el-GR" altLang="zh-TW" sz="2100" dirty="0"/>
              <a:t>Το έργο είναι το εσωτερικό γινόμενο της δύναμης με τη μετατόπιση</a:t>
            </a:r>
            <a:r>
              <a:rPr lang="en-US" altLang="zh-TW" sz="2100" dirty="0"/>
              <a:t>:</a:t>
            </a:r>
            <a:endParaRPr lang="en-US" sz="2100" dirty="0"/>
          </a:p>
        </p:txBody>
      </p:sp>
      <p:pic>
        <p:nvPicPr>
          <p:cNvPr id="6" name="Picture 5" descr="Slide_6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298" y="4167260"/>
            <a:ext cx="1996500" cy="396000"/>
          </a:xfrm>
          <a:prstGeom prst="rect">
            <a:avLst/>
          </a:prstGeom>
        </p:spPr>
      </p:pic>
      <p:pic>
        <p:nvPicPr>
          <p:cNvPr id="10" name="Picture 9" descr="Slide_6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972" y="4507079"/>
            <a:ext cx="2029500" cy="396000"/>
          </a:xfrm>
          <a:prstGeom prst="rect">
            <a:avLst/>
          </a:prstGeom>
        </p:spPr>
      </p:pic>
      <p:pic>
        <p:nvPicPr>
          <p:cNvPr id="11" name="Picture 10" descr="Slide_6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971" y="4936680"/>
            <a:ext cx="2987040" cy="445008"/>
          </a:xfrm>
          <a:prstGeom prst="rect">
            <a:avLst/>
          </a:prstGeom>
        </p:spPr>
      </p:pic>
      <p:pic>
        <p:nvPicPr>
          <p:cNvPr id="12" name="Picture 11" descr="Slide_6_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6945" y="3342393"/>
            <a:ext cx="1773936" cy="329184"/>
          </a:xfrm>
          <a:prstGeom prst="rect">
            <a:avLst/>
          </a:prstGeom>
        </p:spPr>
      </p:pic>
      <p:pic>
        <p:nvPicPr>
          <p:cNvPr id="13" name="Picture 12" descr="Slide_6_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416" y="2805536"/>
            <a:ext cx="225552" cy="316992"/>
          </a:xfrm>
          <a:prstGeom prst="rect">
            <a:avLst/>
          </a:prstGeom>
        </p:spPr>
      </p:pic>
      <p:pic>
        <p:nvPicPr>
          <p:cNvPr id="14" name="Picture 13" descr="Slide_6_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823" y="2832761"/>
            <a:ext cx="231648" cy="304800"/>
          </a:xfrm>
          <a:prstGeom prst="rect">
            <a:avLst/>
          </a:prstGeom>
        </p:spPr>
      </p:pic>
      <p:pic>
        <p:nvPicPr>
          <p:cNvPr id="15" name="Picture 14" descr="Slide_6_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0208" y="5795118"/>
            <a:ext cx="124358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646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Έργο από δυνάμεις που μεταβάλλονται</a:t>
            </a:r>
            <a:endParaRPr lang="en-US" sz="4000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100" dirty="0"/>
              <a:t>Όταν μια δύναμη μεταβάλλεται ανάλογα με τη θέση</a:t>
            </a:r>
            <a:r>
              <a:rPr lang="en-US" sz="2100" dirty="0"/>
              <a:t>, </a:t>
            </a:r>
            <a:r>
              <a:rPr lang="el-GR" sz="2100" dirty="0"/>
              <a:t>η ολοκλήρωση είναι απαραίτητη για να υπολογίσουμε το έργο που παράγεται</a:t>
            </a:r>
            <a:endParaRPr lang="en-US" altLang="ja-JP" sz="2100" dirty="0"/>
          </a:p>
          <a:p>
            <a:pPr>
              <a:lnSpc>
                <a:spcPct val="100000"/>
              </a:lnSpc>
            </a:pPr>
            <a:r>
              <a:rPr lang="el-GR" sz="2100" dirty="0"/>
              <a:t>Γεωμετρικά</a:t>
            </a:r>
            <a:r>
              <a:rPr lang="en-US" sz="2100" dirty="0"/>
              <a:t>, </a:t>
            </a:r>
            <a:r>
              <a:rPr lang="el-GR" sz="2100" dirty="0"/>
              <a:t>το έργο είναι το εμβαδόν της περιοχής κάτω από τη γραφική παράσταση δύναμης-θέσης</a:t>
            </a:r>
            <a:endParaRPr lang="en-US" sz="21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1A40FEA0-58A2-48F3-8183-59EEC6577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1" t="30546" r="64910" b="44242"/>
          <a:stretch/>
        </p:blipFill>
        <p:spPr>
          <a:xfrm>
            <a:off x="488211" y="3702325"/>
            <a:ext cx="2817693" cy="1980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C93FDA00-00F0-41ED-A29A-C2807AEB7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69" t="56000" r="67818" b="20000"/>
          <a:stretch/>
        </p:blipFill>
        <p:spPr>
          <a:xfrm>
            <a:off x="3494407" y="3775985"/>
            <a:ext cx="2434909" cy="187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F0DF6286-D599-4BC3-BC95-3F9D541D21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92" t="61128" r="63847" b="16718"/>
          <a:stretch/>
        </p:blipFill>
        <p:spPr>
          <a:xfrm>
            <a:off x="6220003" y="3732759"/>
            <a:ext cx="2923997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1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Ολοκλήρωση</a:t>
            </a:r>
            <a:endParaRPr lang="en-US" sz="4000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9984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100" dirty="0"/>
              <a:t>Το</a:t>
            </a:r>
            <a:r>
              <a:rPr lang="en-US" sz="2100" dirty="0"/>
              <a:t> </a:t>
            </a:r>
            <a:r>
              <a:rPr lang="el-GR" sz="2100" i="1" dirty="0"/>
              <a:t>ορισμένο ολοκλήρωμα</a:t>
            </a:r>
            <a:r>
              <a:rPr lang="en-US" sz="2100" dirty="0"/>
              <a:t> </a:t>
            </a:r>
            <a:r>
              <a:rPr lang="el-GR" sz="2100" dirty="0"/>
              <a:t>είναι</a:t>
            </a:r>
            <a:r>
              <a:rPr lang="en-US" sz="2100" dirty="0"/>
              <a:t> </a:t>
            </a:r>
            <a:r>
              <a:rPr lang="el-GR" sz="2100" dirty="0"/>
              <a:t>το αποτέλεσμα της διαδικασίας του ορίου, στο πλαίσιο της οποίας η περιοχή </a:t>
            </a:r>
            <a:r>
              <a:rPr lang="el-GR" sz="2100" dirty="0" err="1"/>
              <a:t>διαμερίζεται</a:t>
            </a:r>
            <a:r>
              <a:rPr lang="el-GR" sz="2100" dirty="0"/>
              <a:t> σε μικρότερα τμήματα</a:t>
            </a:r>
            <a:r>
              <a:rPr lang="en-US" sz="2100" dirty="0"/>
              <a:t> </a:t>
            </a:r>
          </a:p>
          <a:p>
            <a:pPr>
              <a:lnSpc>
                <a:spcPct val="100000"/>
              </a:lnSpc>
            </a:pPr>
            <a:r>
              <a:rPr lang="el-GR" sz="2100" dirty="0"/>
              <a:t>Το έργο ως ολοκλήρωμα της</a:t>
            </a:r>
            <a:r>
              <a:rPr lang="en-US" sz="2100" dirty="0"/>
              <a:t> </a:t>
            </a:r>
            <a:r>
              <a:rPr lang="el-GR" sz="2100" dirty="0"/>
              <a:t>δύναμης </a:t>
            </a:r>
            <a:r>
              <a:rPr lang="en-US" sz="2100" i="1" dirty="0"/>
              <a:t>F</a:t>
            </a:r>
            <a:r>
              <a:rPr lang="en-US" sz="2100" dirty="0"/>
              <a:t> </a:t>
            </a:r>
            <a:r>
              <a:rPr lang="el-GR" sz="2100" dirty="0"/>
              <a:t>ως προς τη θέση</a:t>
            </a:r>
            <a:r>
              <a:rPr lang="en-US" sz="2100" dirty="0"/>
              <a:t> </a:t>
            </a:r>
            <a:r>
              <a:rPr lang="en-US" sz="2100" i="1" dirty="0"/>
              <a:t>x</a:t>
            </a:r>
            <a:r>
              <a:rPr lang="en-US" sz="2100" dirty="0"/>
              <a:t> </a:t>
            </a:r>
            <a:r>
              <a:rPr lang="el-GR" sz="2100" dirty="0"/>
              <a:t>γράφεται</a:t>
            </a:r>
            <a:endParaRPr lang="en-US" sz="2100" i="1" dirty="0"/>
          </a:p>
          <a:p>
            <a:pPr>
              <a:lnSpc>
                <a:spcPct val="100000"/>
              </a:lnSpc>
            </a:pPr>
            <a:endParaRPr lang="en-US" sz="2100" i="1" dirty="0"/>
          </a:p>
          <a:p>
            <a:pPr>
              <a:lnSpc>
                <a:spcPct val="100000"/>
              </a:lnSpc>
            </a:pPr>
            <a:r>
              <a:rPr lang="el-GR" sz="2100" dirty="0"/>
              <a:t>Η ολοκλήρωση είναι η αντίστροφη διαδικασία της </a:t>
            </a:r>
            <a:r>
              <a:rPr lang="el-GR" sz="2100" dirty="0" err="1"/>
              <a:t>παραγώγισης</a:t>
            </a:r>
            <a:r>
              <a:rPr lang="en-US" sz="2100" dirty="0"/>
              <a:t>, </a:t>
            </a:r>
            <a:r>
              <a:rPr lang="el-GR" sz="2100" dirty="0"/>
              <a:t>έτσι τα ολοκληρώματα των απλών συναρτήσεων υπολογίζονται εύκολα</a:t>
            </a:r>
            <a:r>
              <a:rPr lang="en-US" sz="2100" dirty="0"/>
              <a:t>. </a:t>
            </a:r>
            <a:r>
              <a:rPr lang="el-GR" sz="2100" dirty="0"/>
              <a:t>Για τις δυνάμεις του</a:t>
            </a:r>
            <a:r>
              <a:rPr lang="en-US" sz="2100" dirty="0"/>
              <a:t> </a:t>
            </a:r>
            <a:r>
              <a:rPr lang="en-US" sz="2100" i="1" dirty="0"/>
              <a:t>x</a:t>
            </a:r>
            <a:r>
              <a:rPr lang="en-US" sz="2100" dirty="0"/>
              <a:t>, </a:t>
            </a:r>
            <a:r>
              <a:rPr lang="el-GR" sz="2100" dirty="0"/>
              <a:t>το ολοκλήρωμα γίνεται</a:t>
            </a:r>
            <a:endParaRPr lang="en-US" sz="2100" dirty="0"/>
          </a:p>
        </p:txBody>
      </p:sp>
      <p:pic>
        <p:nvPicPr>
          <p:cNvPr id="5" name="Picture 4" descr="Slide 8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6362" y="3105278"/>
            <a:ext cx="1570153" cy="504000"/>
          </a:xfrm>
          <a:prstGeom prst="rect">
            <a:avLst/>
          </a:prstGeom>
        </p:spPr>
      </p:pic>
      <p:pic>
        <p:nvPicPr>
          <p:cNvPr id="6" name="Picture 5" descr="Slide 8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315" y="4727902"/>
            <a:ext cx="3738461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1495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1163</Words>
  <Application>Microsoft Office PowerPoint</Application>
  <PresentationFormat>Προβολή στην οθόνη (4:3)</PresentationFormat>
  <Paragraphs>124</Paragraphs>
  <Slides>20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Office Theme</vt:lpstr>
      <vt:lpstr>Διαφάνεια 1</vt:lpstr>
      <vt:lpstr>Κεφάλαιο 6:  Ενέργεια, έργο και ισχύς</vt:lpstr>
      <vt:lpstr>Τι μαθαίνετε</vt:lpstr>
      <vt:lpstr>Ενέργεια</vt:lpstr>
      <vt:lpstr>Έργο: Μέτρο της δύναμης που επί την απόσταση</vt:lpstr>
      <vt:lpstr>Το έργο μπορεί να είναι θετικό ή αρνητικό</vt:lpstr>
      <vt:lpstr>Το εσωτερικό (ή βαθμωτό) γινόμενο</vt:lpstr>
      <vt:lpstr>Έργο από δυνάμεις που μεταβάλλονται</vt:lpstr>
      <vt:lpstr>Ολοκλήρωση</vt:lpstr>
      <vt:lpstr>Έργο σε τεντωμένο ελατήριο</vt:lpstr>
      <vt:lpstr>Μεταβαλλόμενη δύναμη σε πολλές διαστάσεις</vt:lpstr>
      <vt:lpstr>Έργο που παράγεται κόντρα στη βαρύτητα</vt:lpstr>
      <vt:lpstr>Έργο και ολικό έργο</vt:lpstr>
      <vt:lpstr>Θεώρημα έργου-ενέργειας</vt:lpstr>
      <vt:lpstr>Θεώρημα έργου-κινητικής ενέργειας</vt:lpstr>
      <vt:lpstr>Παράδειγμα: Ζώνη προσπέρασης</vt:lpstr>
      <vt:lpstr>Ισχύς και ενέργεια</vt:lpstr>
      <vt:lpstr>Ισχύς και ταχύτητα</vt:lpstr>
      <vt:lpstr>Σύνοψη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EKDOSEIS KRITIKI SA</dc:creator>
  <cp:lastModifiedBy>admin</cp:lastModifiedBy>
  <cp:revision>59</cp:revision>
  <dcterms:created xsi:type="dcterms:W3CDTF">2018-12-28T09:22:09Z</dcterms:created>
  <dcterms:modified xsi:type="dcterms:W3CDTF">2019-07-26T18:40:59Z</dcterms:modified>
</cp:coreProperties>
</file>