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F66-727D-4150-ADA5-49CF3A0F6873}"/>
              </a:ext>
            </a:extLst>
          </p:cNvPr>
          <p:cNvSpPr>
            <a:spLocks noGrp="1"/>
          </p:cNvSpPr>
          <p:nvPr>
            <p:ph type="ctrTitle"/>
          </p:nvPr>
        </p:nvSpPr>
        <p:spPr>
          <a:xfrm>
            <a:off x="530352" y="1122363"/>
            <a:ext cx="10072922" cy="1978346"/>
          </a:xfrm>
        </p:spPr>
        <p:txBody>
          <a:bodyPr anchor="b">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D9A1FE-C39F-4D7C-B93D-F8C203A1D69C}"/>
              </a:ext>
            </a:extLst>
          </p:cNvPr>
          <p:cNvSpPr>
            <a:spLocks noGrp="1"/>
          </p:cNvSpPr>
          <p:nvPr>
            <p:ph type="subTitle" idx="1"/>
          </p:nvPr>
        </p:nvSpPr>
        <p:spPr>
          <a:xfrm>
            <a:off x="530352" y="3509963"/>
            <a:ext cx="10072922" cy="1747837"/>
          </a:xfrm>
        </p:spPr>
        <p:txBody>
          <a:bodyPr>
            <a:normAutofit/>
          </a:bodyPr>
          <a:lstStyle>
            <a:lvl1pPr marL="0" indent="0" algn="l">
              <a:buNone/>
              <a:defRPr sz="2000" i="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C008AAC-7D41-4304-8D59-EF34B232682C}"/>
              </a:ext>
            </a:extLst>
          </p:cNvPr>
          <p:cNvSpPr>
            <a:spLocks noGrp="1"/>
          </p:cNvSpPr>
          <p:nvPr>
            <p:ph type="dt" sz="half" idx="10"/>
          </p:nvPr>
        </p:nvSpPr>
        <p:spPr>
          <a:xfrm>
            <a:off x="530352" y="136525"/>
            <a:ext cx="2743200" cy="365125"/>
          </a:xfrm>
        </p:spPr>
        <p:txBody>
          <a:bodyPr/>
          <a:lstStyle>
            <a:lvl1pPr algn="l">
              <a:defRPr/>
            </a:lvl1pPr>
          </a:lstStyle>
          <a:p>
            <a:fld id="{524C6359-9BB8-4148-8114-537E698DA205}" type="datetime1">
              <a:rPr lang="en-US" smtClean="0"/>
              <a:t>4/1/2022</a:t>
            </a:fld>
            <a:endParaRPr lang="en-US" dirty="0"/>
          </a:p>
        </p:txBody>
      </p:sp>
      <p:sp>
        <p:nvSpPr>
          <p:cNvPr id="5" name="Footer Placeholder 4">
            <a:extLst>
              <a:ext uri="{FF2B5EF4-FFF2-40B4-BE49-F238E27FC236}">
                <a16:creationId xmlns:a16="http://schemas.microsoft.com/office/drawing/2014/main" id="{4724D078-DE22-4F23-8B48-21FB1415C3E3}"/>
              </a:ext>
            </a:extLst>
          </p:cNvPr>
          <p:cNvSpPr>
            <a:spLocks noGrp="1"/>
          </p:cNvSpPr>
          <p:nvPr>
            <p:ph type="ftr" sz="quarter" idx="11"/>
          </p:nvPr>
        </p:nvSpPr>
        <p:spPr>
          <a:xfrm>
            <a:off x="530352" y="6356350"/>
            <a:ext cx="4114800" cy="365125"/>
          </a:xfrm>
        </p:spPr>
        <p:txBody>
          <a:bodyPr/>
          <a:lstStyle>
            <a:lvl1pPr algn="l">
              <a:defRPr/>
            </a:lvl1pPr>
          </a:lstStyle>
          <a:p>
            <a:endParaRPr lang="en-US"/>
          </a:p>
        </p:txBody>
      </p:sp>
      <p:sp>
        <p:nvSpPr>
          <p:cNvPr id="6" name="Slide Number Placeholder 5">
            <a:extLst>
              <a:ext uri="{FF2B5EF4-FFF2-40B4-BE49-F238E27FC236}">
                <a16:creationId xmlns:a16="http://schemas.microsoft.com/office/drawing/2014/main" id="{BB64C1F5-608B-4335-9F2A-17F63D5FAF0D}"/>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1B01909-73B8-4486-A749-C643B1D7E36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5E279D86-4533-45F1-B0AA-D237399A5ED5}"/>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764FD722-CB31-4326-ADD8-CBA52FD1FF59}"/>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24E4BCEC-8B0A-444E-8509-1B3BB0449E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9DB36622-1DC7-4B17-8984-588BA8999FF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51B97AF0-1974-42B9-B5FC-A332C52E827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5A298AD-BE5D-4BE1-8CDF-DBFB42D63FE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891497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F2C5-A3FC-44EF-BA15-CEC83C83D6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5040D3-67DB-455C-AD79-49E185DB63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B2B07A-258E-42DD-9A68-2C76F7D54040}"/>
              </a:ext>
            </a:extLst>
          </p:cNvPr>
          <p:cNvSpPr>
            <a:spLocks noGrp="1"/>
          </p:cNvSpPr>
          <p:nvPr>
            <p:ph type="dt" sz="half" idx="10"/>
          </p:nvPr>
        </p:nvSpPr>
        <p:spPr/>
        <p:txBody>
          <a:bodyPr/>
          <a:lstStyle/>
          <a:p>
            <a:fld id="{A4649BD0-10DB-43E7-8F22-40B3D51B8FC3}" type="datetime1">
              <a:rPr lang="en-US" smtClean="0"/>
              <a:t>4/1/2022</a:t>
            </a:fld>
            <a:endParaRPr lang="en-US"/>
          </a:p>
        </p:txBody>
      </p:sp>
      <p:sp>
        <p:nvSpPr>
          <p:cNvPr id="5" name="Footer Placeholder 4">
            <a:extLst>
              <a:ext uri="{FF2B5EF4-FFF2-40B4-BE49-F238E27FC236}">
                <a16:creationId xmlns:a16="http://schemas.microsoft.com/office/drawing/2014/main" id="{7C01E9BC-3BB8-40CD-9294-59A2E59E1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3979D-5589-4770-9D29-046F2B506C33}"/>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12EF7969-DB38-4989-A65C-9D190A245515}"/>
              </a:ext>
              <a:ext uri="{C183D7F6-B498-43B3-948B-1728B52AA6E4}">
                <adec:decorative xmlns:adec="http://schemas.microsoft.com/office/drawing/2017/decorative" val="1"/>
              </a:ext>
            </a:extLst>
          </p:cNvPr>
          <p:cNvGrpSpPr/>
          <p:nvPr/>
        </p:nvGrpSpPr>
        <p:grpSpPr>
          <a:xfrm>
            <a:off x="530225" y="2333456"/>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2145BE25-C437-45FE-A3D3-BBAAF108CC9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4A9D0FA0-682C-4076-B779-D865AEEFC66C}"/>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AB60163C-1A2D-4F00-BC61-8A3C11E2D2BE}"/>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3FF8D873-9CF9-4A0A-A7B8-875C0B8233D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2B645470-F624-4417-A8A4-FC242E43C9DB}"/>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ECC7EFEF-6B2A-4210-9275-0077ACF2827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165438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693CD-CB65-4F37-A6DA-F300B93C14D9}"/>
              </a:ext>
            </a:extLst>
          </p:cNvPr>
          <p:cNvSpPr>
            <a:spLocks noGrp="1"/>
          </p:cNvSpPr>
          <p:nvPr>
            <p:ph type="title" orient="vert"/>
          </p:nvPr>
        </p:nvSpPr>
        <p:spPr>
          <a:xfrm>
            <a:off x="7974374" y="787067"/>
            <a:ext cx="2628900" cy="538989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48D117-7AE6-4831-9867-5145F64A0C24}"/>
              </a:ext>
            </a:extLst>
          </p:cNvPr>
          <p:cNvSpPr>
            <a:spLocks noGrp="1"/>
          </p:cNvSpPr>
          <p:nvPr>
            <p:ph type="body" orient="vert" idx="1"/>
          </p:nvPr>
        </p:nvSpPr>
        <p:spPr>
          <a:xfrm>
            <a:off x="525719" y="787067"/>
            <a:ext cx="7039402" cy="538989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988CF8-397F-485E-8081-AFA4DADD440C}"/>
              </a:ext>
            </a:extLst>
          </p:cNvPr>
          <p:cNvSpPr>
            <a:spLocks noGrp="1"/>
          </p:cNvSpPr>
          <p:nvPr>
            <p:ph type="dt" sz="half" idx="10"/>
          </p:nvPr>
        </p:nvSpPr>
        <p:spPr/>
        <p:txBody>
          <a:bodyPr/>
          <a:lstStyle/>
          <a:p>
            <a:fld id="{0A16C79C-F566-427A-93F6-434A4E613134}" type="datetime1">
              <a:rPr lang="en-US" smtClean="0"/>
              <a:t>4/1/2022</a:t>
            </a:fld>
            <a:endParaRPr lang="en-US"/>
          </a:p>
        </p:txBody>
      </p:sp>
      <p:sp>
        <p:nvSpPr>
          <p:cNvPr id="5" name="Footer Placeholder 4">
            <a:extLst>
              <a:ext uri="{FF2B5EF4-FFF2-40B4-BE49-F238E27FC236}">
                <a16:creationId xmlns:a16="http://schemas.microsoft.com/office/drawing/2014/main" id="{83CE4773-4660-4F21-83CF-1A449395B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59537-EB47-40FA-893E-785D6FE00A5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88F505F-2957-41FC-9AAA-962853A6719E}"/>
              </a:ext>
              <a:ext uri="{C183D7F6-B498-43B3-948B-1728B52AA6E4}">
                <adec:decorative xmlns:adec="http://schemas.microsoft.com/office/drawing/2017/decorative" val="1"/>
              </a:ext>
            </a:extLst>
          </p:cNvPr>
          <p:cNvGrpSpPr/>
          <p:nvPr/>
        </p:nvGrpSpPr>
        <p:grpSpPr>
          <a:xfrm rot="5400000">
            <a:off x="7283627" y="1250328"/>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091A36EB-8545-4EFE-B619-165D36D644D1}"/>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8D075D29-6706-486B-A55A-13866882BA88}"/>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FAE751A-10F0-48F2-BBC3-D2FE499B34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52289CAF-683C-4BCC-8AA5-95A3BF799B0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BC8403A-C46F-4DA1-A015-00A80215F289}"/>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A797D957-3A2C-42DF-B73E-CBB47BE036B7}"/>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110121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B4A7-C566-48F4-B4B8-3A5E7B6C5C3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D3B93F5-BC8B-452C-ACE2-C7E01D1B8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9A49B3-A57D-46C5-8462-0C52509F8FCA}"/>
              </a:ext>
            </a:extLst>
          </p:cNvPr>
          <p:cNvSpPr>
            <a:spLocks noGrp="1"/>
          </p:cNvSpPr>
          <p:nvPr>
            <p:ph type="dt" sz="half" idx="10"/>
          </p:nvPr>
        </p:nvSpPr>
        <p:spPr>
          <a:xfrm>
            <a:off x="530352" y="136525"/>
            <a:ext cx="2743200" cy="365125"/>
          </a:xfrm>
        </p:spPr>
        <p:txBody>
          <a:bodyPr/>
          <a:lstStyle/>
          <a:p>
            <a:fld id="{9376191F-481E-48E9-BB9A-369A67A7362D}" type="datetime1">
              <a:rPr lang="en-US" smtClean="0"/>
              <a:t>4/1/2022</a:t>
            </a:fld>
            <a:endParaRPr lang="en-US" dirty="0"/>
          </a:p>
        </p:txBody>
      </p:sp>
      <p:sp>
        <p:nvSpPr>
          <p:cNvPr id="5" name="Footer Placeholder 4">
            <a:extLst>
              <a:ext uri="{FF2B5EF4-FFF2-40B4-BE49-F238E27FC236}">
                <a16:creationId xmlns:a16="http://schemas.microsoft.com/office/drawing/2014/main" id="{9EC8C810-EAF4-4D86-84DD-2E574122D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7E738-8574-490B-974B-9AD3B2AAE521}"/>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AC552FEA-472E-4E74-B31D-531852C1908D}"/>
              </a:ext>
              <a:ext uri="{C183D7F6-B498-43B3-948B-1728B52AA6E4}">
                <adec:decorative xmlns:adec="http://schemas.microsoft.com/office/drawing/2017/decorative" val="1"/>
              </a:ext>
            </a:extLst>
          </p:cNvPr>
          <p:cNvGrpSpPr/>
          <p:nvPr/>
        </p:nvGrpSpPr>
        <p:grpSpPr>
          <a:xfrm>
            <a:off x="530225" y="2310597"/>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41DF3078-C636-4776-A616-D5BF3BC280C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0D1A27FA-1310-4BC3-A071-1566746B2FB1}"/>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99ACB9EB-84FE-4B33-9EF9-4EC7DAC25DD5}"/>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826E5EFB-0EF9-4DB8-99CB-5DD72009DB2C}"/>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86238E12-0689-4123-8B2E-E1CCFCC4C88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8538CF67-A00E-4955-A447-001BE02E771A}"/>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970619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764E-4B3D-4B6A-A210-B50E4F60E246}"/>
              </a:ext>
            </a:extLst>
          </p:cNvPr>
          <p:cNvSpPr>
            <a:spLocks noGrp="1"/>
          </p:cNvSpPr>
          <p:nvPr>
            <p:ph type="title"/>
          </p:nvPr>
        </p:nvSpPr>
        <p:spPr>
          <a:xfrm>
            <a:off x="530352" y="787068"/>
            <a:ext cx="10072922" cy="2313641"/>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30AEC2-B6E6-4C09-A16F-5E2A1C9A0D0E}"/>
              </a:ext>
            </a:extLst>
          </p:cNvPr>
          <p:cNvSpPr>
            <a:spLocks noGrp="1"/>
          </p:cNvSpPr>
          <p:nvPr>
            <p:ph type="body" idx="1"/>
          </p:nvPr>
        </p:nvSpPr>
        <p:spPr>
          <a:xfrm>
            <a:off x="530352" y="3509963"/>
            <a:ext cx="10072922" cy="2579687"/>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A37CAB-B545-4E42-BB5A-F1DAA9335033}"/>
              </a:ext>
            </a:extLst>
          </p:cNvPr>
          <p:cNvSpPr>
            <a:spLocks noGrp="1"/>
          </p:cNvSpPr>
          <p:nvPr>
            <p:ph type="dt" sz="half" idx="10"/>
          </p:nvPr>
        </p:nvSpPr>
        <p:spPr/>
        <p:txBody>
          <a:bodyPr/>
          <a:lstStyle/>
          <a:p>
            <a:fld id="{6C5677DE-DD04-48CC-9C18-7BE9FF2DEB6B}" type="datetime1">
              <a:rPr lang="en-US" smtClean="0"/>
              <a:t>4/1/2022</a:t>
            </a:fld>
            <a:endParaRPr lang="en-US"/>
          </a:p>
        </p:txBody>
      </p:sp>
      <p:sp>
        <p:nvSpPr>
          <p:cNvPr id="5" name="Footer Placeholder 4">
            <a:extLst>
              <a:ext uri="{FF2B5EF4-FFF2-40B4-BE49-F238E27FC236}">
                <a16:creationId xmlns:a16="http://schemas.microsoft.com/office/drawing/2014/main" id="{AF6D720B-7E58-43F4-9659-ADB2403A50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5F53F-2FA5-4B5C-A151-F07BBC002B29}"/>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37B4CDD2-E09A-418A-9131-FBDEE440A1F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8852E5FB-B268-4CCA-8E55-803038F7A00D}"/>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A1C9CBB3-97C0-4A35-9088-C69233F5CEE7}"/>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1610871-AEE9-46EB-9D27-BA1D9D688124}"/>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27478059-2A11-484D-A2D7-199F74778E50}"/>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0EC0886-DDB9-47F1-9414-C121C1D3F954}"/>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66A10427-DF20-4284-B215-EABA4D366E20}"/>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940752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73D3-0F03-4BF4-831F-34E80BAC551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4C09409-59F2-486F-A6D0-FAEE8FFF25B2}"/>
              </a:ext>
            </a:extLst>
          </p:cNvPr>
          <p:cNvSpPr>
            <a:spLocks noGrp="1"/>
          </p:cNvSpPr>
          <p:nvPr>
            <p:ph sz="half" idx="1"/>
          </p:nvPr>
        </p:nvSpPr>
        <p:spPr>
          <a:xfrm>
            <a:off x="525717" y="2521885"/>
            <a:ext cx="4645152"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3087241-B390-47A6-8070-C3D4652F887B}"/>
              </a:ext>
            </a:extLst>
          </p:cNvPr>
          <p:cNvSpPr>
            <a:spLocks noGrp="1"/>
          </p:cNvSpPr>
          <p:nvPr>
            <p:ph sz="half" idx="2"/>
          </p:nvPr>
        </p:nvSpPr>
        <p:spPr>
          <a:xfrm>
            <a:off x="5992136" y="2521885"/>
            <a:ext cx="4611138"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080B360-2ACA-4B93-9439-591B6D3FBC3F}"/>
              </a:ext>
            </a:extLst>
          </p:cNvPr>
          <p:cNvSpPr>
            <a:spLocks noGrp="1"/>
          </p:cNvSpPr>
          <p:nvPr>
            <p:ph type="dt" sz="half" idx="10"/>
          </p:nvPr>
        </p:nvSpPr>
        <p:spPr/>
        <p:txBody>
          <a:bodyPr/>
          <a:lstStyle/>
          <a:p>
            <a:fld id="{463255ED-7101-4D18-A8AE-3B5E4CB87EA5}" type="datetime1">
              <a:rPr lang="en-US" smtClean="0"/>
              <a:t>4/1/2022</a:t>
            </a:fld>
            <a:endParaRPr lang="en-US"/>
          </a:p>
        </p:txBody>
      </p:sp>
      <p:sp>
        <p:nvSpPr>
          <p:cNvPr id="6" name="Footer Placeholder 5">
            <a:extLst>
              <a:ext uri="{FF2B5EF4-FFF2-40B4-BE49-F238E27FC236}">
                <a16:creationId xmlns:a16="http://schemas.microsoft.com/office/drawing/2014/main" id="{684A73E2-CF78-404C-A86F-E70A284AE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8F42A-11E1-42A0-8ECF-A5BBA3B8CA56}"/>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0CB61A83-9419-49FC-8074-2AB3D34FA88B}"/>
              </a:ext>
              <a:ext uri="{C183D7F6-B498-43B3-948B-1728B52AA6E4}">
                <adec:decorative xmlns:adec="http://schemas.microsoft.com/office/drawing/2017/decorative" val="1"/>
              </a:ext>
            </a:extLst>
          </p:cNvPr>
          <p:cNvGrpSpPr/>
          <p:nvPr/>
        </p:nvGrpSpPr>
        <p:grpSpPr>
          <a:xfrm>
            <a:off x="530225" y="2319637"/>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BCD12E57-97FB-48D8-81CC-7C37E8947CB4}"/>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E487641C-E83B-4134-88C9-1D23D5FA1836}"/>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B99AB7A6-A88C-44E1-A9DE-4126B957F88A}"/>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FF0D518-1D17-44C7-BF73-7C980481DB5B}"/>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A7A3E12-61E8-41A0-A459-15BF375FA945}"/>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9E5E4A56-9100-4D60-8A34-0FE116F41FF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236267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CA31-EE14-41DD-9914-DA7138220460}"/>
              </a:ext>
            </a:extLst>
          </p:cNvPr>
          <p:cNvSpPr>
            <a:spLocks noGrp="1"/>
          </p:cNvSpPr>
          <p:nvPr>
            <p:ph type="title"/>
          </p:nvPr>
        </p:nvSpPr>
        <p:spPr>
          <a:xfrm>
            <a:off x="530352" y="787067"/>
            <a:ext cx="1007292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B22AB6-1657-4AE2-8607-2C77A25D79D9}"/>
              </a:ext>
            </a:extLst>
          </p:cNvPr>
          <p:cNvSpPr>
            <a:spLocks noGrp="1"/>
          </p:cNvSpPr>
          <p:nvPr>
            <p:ph type="body" idx="1"/>
          </p:nvPr>
        </p:nvSpPr>
        <p:spPr>
          <a:xfrm>
            <a:off x="530352" y="2521884"/>
            <a:ext cx="4845387"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A6DC0-D4D5-4164-A3FD-6BB5CBB2BBAD}"/>
              </a:ext>
            </a:extLst>
          </p:cNvPr>
          <p:cNvSpPr>
            <a:spLocks noGrp="1"/>
          </p:cNvSpPr>
          <p:nvPr>
            <p:ph sz="half" idx="2"/>
          </p:nvPr>
        </p:nvSpPr>
        <p:spPr>
          <a:xfrm>
            <a:off x="530352" y="3366390"/>
            <a:ext cx="4845387"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9B35F8-95F3-43D1-8917-5836BAA90490}"/>
              </a:ext>
            </a:extLst>
          </p:cNvPr>
          <p:cNvSpPr>
            <a:spLocks noGrp="1"/>
          </p:cNvSpPr>
          <p:nvPr>
            <p:ph type="body" sz="quarter" idx="3"/>
          </p:nvPr>
        </p:nvSpPr>
        <p:spPr>
          <a:xfrm>
            <a:off x="5734025" y="2521884"/>
            <a:ext cx="4869249"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639E7-F4A3-4ADE-B290-0A4F9761B977}"/>
              </a:ext>
            </a:extLst>
          </p:cNvPr>
          <p:cNvSpPr>
            <a:spLocks noGrp="1"/>
          </p:cNvSpPr>
          <p:nvPr>
            <p:ph sz="quarter" idx="4"/>
          </p:nvPr>
        </p:nvSpPr>
        <p:spPr>
          <a:xfrm>
            <a:off x="5734025" y="3366390"/>
            <a:ext cx="4869249"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D6F296B-429F-4DFC-ABC3-0A078EA99425}"/>
              </a:ext>
            </a:extLst>
          </p:cNvPr>
          <p:cNvSpPr>
            <a:spLocks noGrp="1"/>
          </p:cNvSpPr>
          <p:nvPr>
            <p:ph type="dt" sz="half" idx="10"/>
          </p:nvPr>
        </p:nvSpPr>
        <p:spPr/>
        <p:txBody>
          <a:bodyPr/>
          <a:lstStyle/>
          <a:p>
            <a:fld id="{CD52F23D-51F6-4C94-8CD5-B9ABBF67EE23}" type="datetime1">
              <a:rPr lang="en-US" smtClean="0"/>
              <a:t>4/1/2022</a:t>
            </a:fld>
            <a:endParaRPr lang="en-US"/>
          </a:p>
        </p:txBody>
      </p:sp>
      <p:sp>
        <p:nvSpPr>
          <p:cNvPr id="8" name="Footer Placeholder 7">
            <a:extLst>
              <a:ext uri="{FF2B5EF4-FFF2-40B4-BE49-F238E27FC236}">
                <a16:creationId xmlns:a16="http://schemas.microsoft.com/office/drawing/2014/main" id="{0B7103B9-D521-4910-AC15-F12F25CB9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73A6D9-123D-492C-B5CE-294EF2559FAB}"/>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643689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2A22-4B4D-4F58-9783-A0469DA4D233}"/>
              </a:ext>
            </a:extLst>
          </p:cNvPr>
          <p:cNvSpPr>
            <a:spLocks noGrp="1"/>
          </p:cNvSpPr>
          <p:nvPr>
            <p:ph type="title"/>
          </p:nvPr>
        </p:nvSpPr>
        <p:spPr>
          <a:xfrm>
            <a:off x="525718" y="787068"/>
            <a:ext cx="10077556"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3B5EE610-5457-4E8C-B568-B8D560773B5C}"/>
              </a:ext>
            </a:extLst>
          </p:cNvPr>
          <p:cNvSpPr>
            <a:spLocks noGrp="1"/>
          </p:cNvSpPr>
          <p:nvPr>
            <p:ph type="dt" sz="half" idx="10"/>
          </p:nvPr>
        </p:nvSpPr>
        <p:spPr/>
        <p:txBody>
          <a:bodyPr/>
          <a:lstStyle/>
          <a:p>
            <a:fld id="{D51A702F-6367-4FD1-89A8-3744BE6BA9A2}" type="datetime1">
              <a:rPr lang="en-US" smtClean="0"/>
              <a:t>4/1/2022</a:t>
            </a:fld>
            <a:endParaRPr lang="en-US"/>
          </a:p>
        </p:txBody>
      </p:sp>
      <p:sp>
        <p:nvSpPr>
          <p:cNvPr id="4" name="Footer Placeholder 3">
            <a:extLst>
              <a:ext uri="{FF2B5EF4-FFF2-40B4-BE49-F238E27FC236}">
                <a16:creationId xmlns:a16="http://schemas.microsoft.com/office/drawing/2014/main" id="{A0BA57BB-288A-4A30-A4EC-FF0537BC26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14C89-B968-4A85-A035-E2997A5F8498}"/>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6" name="Graphic 78">
            <a:extLst>
              <a:ext uri="{FF2B5EF4-FFF2-40B4-BE49-F238E27FC236}">
                <a16:creationId xmlns:a16="http://schemas.microsoft.com/office/drawing/2014/main" id="{AC45ECC6-E29C-40EF-A7C9-5A17DAFD4299}"/>
              </a:ext>
              <a:ext uri="{C183D7F6-B498-43B3-948B-1728B52AA6E4}">
                <adec:decorative xmlns:adec="http://schemas.microsoft.com/office/drawing/2017/decorative" val="1"/>
              </a:ext>
            </a:extLst>
          </p:cNvPr>
          <p:cNvGrpSpPr/>
          <p:nvPr/>
        </p:nvGrpSpPr>
        <p:grpSpPr>
          <a:xfrm>
            <a:off x="530225" y="2352330"/>
            <a:ext cx="972241" cy="45719"/>
            <a:chOff x="4886325" y="3371754"/>
            <a:chExt cx="2418492" cy="113728"/>
          </a:xfrm>
          <a:solidFill>
            <a:schemeClr val="accent1"/>
          </a:solidFill>
        </p:grpSpPr>
        <p:sp>
          <p:nvSpPr>
            <p:cNvPr id="7" name="Graphic 78">
              <a:extLst>
                <a:ext uri="{FF2B5EF4-FFF2-40B4-BE49-F238E27FC236}">
                  <a16:creationId xmlns:a16="http://schemas.microsoft.com/office/drawing/2014/main" id="{8DA0D497-8E8F-426A-8172-894BE03F70F6}"/>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8" name="Graphic 78">
              <a:extLst>
                <a:ext uri="{FF2B5EF4-FFF2-40B4-BE49-F238E27FC236}">
                  <a16:creationId xmlns:a16="http://schemas.microsoft.com/office/drawing/2014/main" id="{8C0459EF-3B70-4083-8845-3A9AF847E805}"/>
                </a:ext>
              </a:extLst>
            </p:cNvPr>
            <p:cNvGrpSpPr/>
            <p:nvPr/>
          </p:nvGrpSpPr>
          <p:grpSpPr>
            <a:xfrm>
              <a:off x="4886709" y="3371754"/>
              <a:ext cx="2418108" cy="113728"/>
              <a:chOff x="4886709" y="3371754"/>
              <a:chExt cx="2418108" cy="113728"/>
            </a:xfrm>
            <a:grpFill/>
          </p:grpSpPr>
          <p:sp>
            <p:nvSpPr>
              <p:cNvPr id="9" name="Graphic 78">
                <a:extLst>
                  <a:ext uri="{FF2B5EF4-FFF2-40B4-BE49-F238E27FC236}">
                    <a16:creationId xmlns:a16="http://schemas.microsoft.com/office/drawing/2014/main" id="{53BF2B58-70F8-4288-85AB-CBDA723CDFCC}"/>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0" name="Graphic 78">
                <a:extLst>
                  <a:ext uri="{FF2B5EF4-FFF2-40B4-BE49-F238E27FC236}">
                    <a16:creationId xmlns:a16="http://schemas.microsoft.com/office/drawing/2014/main" id="{A569E551-A5A0-4A8F-B999-3A6D104814A2}"/>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0FB69EB5-D9AC-46E7-934E-32999C39B2E6}"/>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6EABC49A-B4ED-44E4-ADB7-E432734A7C9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330809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7A339C-4093-4B40-8C90-52F005CA9A0E}"/>
              </a:ext>
            </a:extLst>
          </p:cNvPr>
          <p:cNvSpPr>
            <a:spLocks noGrp="1"/>
          </p:cNvSpPr>
          <p:nvPr>
            <p:ph type="dt" sz="half" idx="10"/>
          </p:nvPr>
        </p:nvSpPr>
        <p:spPr/>
        <p:txBody>
          <a:bodyPr/>
          <a:lstStyle/>
          <a:p>
            <a:fld id="{4A6E99BD-4B4F-4460-B452-0E8146ACCF8F}" type="datetime1">
              <a:rPr lang="en-US" smtClean="0"/>
              <a:t>4/1/2022</a:t>
            </a:fld>
            <a:endParaRPr lang="en-US"/>
          </a:p>
        </p:txBody>
      </p:sp>
      <p:sp>
        <p:nvSpPr>
          <p:cNvPr id="3" name="Footer Placeholder 2">
            <a:extLst>
              <a:ext uri="{FF2B5EF4-FFF2-40B4-BE49-F238E27FC236}">
                <a16:creationId xmlns:a16="http://schemas.microsoft.com/office/drawing/2014/main" id="{DFA33F04-8E0A-4165-930C-527D781A7D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2F57B-BEB6-4973-A362-38F638E0D05C}"/>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249207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AC90-C2CA-44DD-8EF8-20BDD6724247}"/>
              </a:ext>
            </a:extLst>
          </p:cNvPr>
          <p:cNvSpPr>
            <a:spLocks noGrp="1"/>
          </p:cNvSpPr>
          <p:nvPr>
            <p:ph type="title"/>
          </p:nvPr>
        </p:nvSpPr>
        <p:spPr>
          <a:xfrm>
            <a:off x="530352" y="787068"/>
            <a:ext cx="4315386" cy="2223152"/>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E915FB-D5F4-4CAD-AE70-3644E81802E6}"/>
              </a:ext>
            </a:extLst>
          </p:cNvPr>
          <p:cNvSpPr>
            <a:spLocks noGrp="1"/>
          </p:cNvSpPr>
          <p:nvPr>
            <p:ph idx="1"/>
          </p:nvPr>
        </p:nvSpPr>
        <p:spPr>
          <a:xfrm>
            <a:off x="5183188" y="987425"/>
            <a:ext cx="5420086"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7374DA3-3BAC-4045-825F-B3C27B89736B}"/>
              </a:ext>
            </a:extLst>
          </p:cNvPr>
          <p:cNvSpPr>
            <a:spLocks noGrp="1"/>
          </p:cNvSpPr>
          <p:nvPr>
            <p:ph type="body" sz="half" idx="2"/>
          </p:nvPr>
        </p:nvSpPr>
        <p:spPr>
          <a:xfrm>
            <a:off x="530352" y="3429000"/>
            <a:ext cx="4315386" cy="24399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A0D65-0423-4E45-947A-E08C8569F15F}"/>
              </a:ext>
            </a:extLst>
          </p:cNvPr>
          <p:cNvSpPr>
            <a:spLocks noGrp="1"/>
          </p:cNvSpPr>
          <p:nvPr>
            <p:ph type="dt" sz="half" idx="10"/>
          </p:nvPr>
        </p:nvSpPr>
        <p:spPr/>
        <p:txBody>
          <a:bodyPr/>
          <a:lstStyle/>
          <a:p>
            <a:fld id="{EB6FD34C-1867-42A9-AC54-D15ADD8A65E7}" type="datetime1">
              <a:rPr lang="en-US" smtClean="0"/>
              <a:t>4/1/2022</a:t>
            </a:fld>
            <a:endParaRPr lang="en-US"/>
          </a:p>
        </p:txBody>
      </p:sp>
      <p:sp>
        <p:nvSpPr>
          <p:cNvPr id="6" name="Footer Placeholder 5">
            <a:extLst>
              <a:ext uri="{FF2B5EF4-FFF2-40B4-BE49-F238E27FC236}">
                <a16:creationId xmlns:a16="http://schemas.microsoft.com/office/drawing/2014/main" id="{27E6FBD0-E49F-4DE6-9264-CEDB9BAA0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16B246-A768-4B2D-96C6-9F417852636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839DB371-B90D-44CB-A4AF-C7BDBFD0A87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0C845011-2FC2-40F7-B0C6-49CBBA72B9C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2BC78B8-5139-436F-AD47-3CC03903FDDC}"/>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F9DC17BA-1278-45C9-B1BF-B9F1518E1F29}"/>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9637B9F-CC26-4669-81F0-A942B4F72D61}"/>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2BB8F115-0030-47B4-BAF4-C15D1EA27B11}"/>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662F9949-4F1A-4708-824B-E876E9BEDA1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992817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B0C8-915E-4BF2-976E-B8D7EDC591F9}"/>
              </a:ext>
            </a:extLst>
          </p:cNvPr>
          <p:cNvSpPr>
            <a:spLocks noGrp="1"/>
          </p:cNvSpPr>
          <p:nvPr>
            <p:ph type="title"/>
          </p:nvPr>
        </p:nvSpPr>
        <p:spPr>
          <a:xfrm>
            <a:off x="530352" y="787068"/>
            <a:ext cx="3932237" cy="2223152"/>
          </a:xfrm>
        </p:spPr>
        <p:txBody>
          <a:bodyPr anchor="b">
            <a:no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10714E6-8E50-4B50-A2E0-F9D20155EB9B}"/>
              </a:ext>
            </a:extLst>
          </p:cNvPr>
          <p:cNvSpPr>
            <a:spLocks noGrp="1"/>
          </p:cNvSpPr>
          <p:nvPr>
            <p:ph type="pic" idx="1"/>
          </p:nvPr>
        </p:nvSpPr>
        <p:spPr>
          <a:xfrm>
            <a:off x="5183188" y="987425"/>
            <a:ext cx="54200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0D67A6C-5CA5-4EF0-B1C4-ED85FF255AE3}"/>
              </a:ext>
            </a:extLst>
          </p:cNvPr>
          <p:cNvSpPr>
            <a:spLocks noGrp="1"/>
          </p:cNvSpPr>
          <p:nvPr>
            <p:ph type="body" sz="half" idx="2"/>
          </p:nvPr>
        </p:nvSpPr>
        <p:spPr>
          <a:xfrm>
            <a:off x="530352" y="3429000"/>
            <a:ext cx="3932237" cy="243998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76474-31D4-4567-B4EC-B6AF24488AE7}"/>
              </a:ext>
            </a:extLst>
          </p:cNvPr>
          <p:cNvSpPr>
            <a:spLocks noGrp="1"/>
          </p:cNvSpPr>
          <p:nvPr>
            <p:ph type="dt" sz="half" idx="10"/>
          </p:nvPr>
        </p:nvSpPr>
        <p:spPr/>
        <p:txBody>
          <a:bodyPr/>
          <a:lstStyle/>
          <a:p>
            <a:fld id="{336133E9-A654-4C17-8C3C-DDCAC83D6EBF}" type="datetime1">
              <a:rPr lang="en-US" smtClean="0"/>
              <a:t>4/1/2022</a:t>
            </a:fld>
            <a:endParaRPr lang="en-US"/>
          </a:p>
        </p:txBody>
      </p:sp>
      <p:sp>
        <p:nvSpPr>
          <p:cNvPr id="6" name="Footer Placeholder 5">
            <a:extLst>
              <a:ext uri="{FF2B5EF4-FFF2-40B4-BE49-F238E27FC236}">
                <a16:creationId xmlns:a16="http://schemas.microsoft.com/office/drawing/2014/main" id="{5C902DE0-33F5-4372-8EB5-F5746D344A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C2EF-849D-4B2C-8ED6-D26553657DBA}"/>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7627CBC2-9DC2-4EE8-A2D5-849E30F2201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9FB4AEFC-63AB-4831-8EC1-E8145604D8D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11E1337-D5DA-408D-91F3-A6A35FCDD0B9}"/>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1E473FA4-FD80-4D04-AAC5-63B9A4D80778}"/>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FCB457B9-48DE-4921-8C3F-996598075B1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53C9DB95-9A61-4553-8D82-D2BE26FCBC6E}"/>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0EAE371F-24C9-4738-834F-FAF5A5C9ACE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082540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35959F4-53DA-47FF-BC24-1E5B75C69876}"/>
              </a:ext>
            </a:extLst>
          </p:cNvPr>
          <p:cNvSpPr/>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0" name="Group 19">
            <a:extLst>
              <a:ext uri="{FF2B5EF4-FFF2-40B4-BE49-F238E27FC236}">
                <a16:creationId xmlns:a16="http://schemas.microsoft.com/office/drawing/2014/main" id="{A7CF83E8-F6F0-41E3-B580-7412A04DDFB5}"/>
              </a:ext>
            </a:extLst>
          </p:cNvPr>
          <p:cNvGrpSpPr/>
          <p:nvPr/>
        </p:nvGrpSpPr>
        <p:grpSpPr>
          <a:xfrm>
            <a:off x="10776050" y="5204030"/>
            <a:ext cx="886141" cy="802497"/>
            <a:chOff x="10948005" y="3272152"/>
            <a:chExt cx="868640" cy="786648"/>
          </a:xfrm>
          <a:solidFill>
            <a:schemeClr val="accent1"/>
          </a:solidFill>
        </p:grpSpPr>
        <p:sp>
          <p:nvSpPr>
            <p:cNvPr id="21" name="Freeform: Shape 20">
              <a:extLst>
                <a:ext uri="{FF2B5EF4-FFF2-40B4-BE49-F238E27FC236}">
                  <a16:creationId xmlns:a16="http://schemas.microsoft.com/office/drawing/2014/main" id="{1A0B6DBB-705D-48D0-842C-F9DFA7684D19}"/>
                </a:ext>
              </a:extLst>
            </p:cNvPr>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2" name="Freeform: Shape 21">
              <a:extLst>
                <a:ext uri="{FF2B5EF4-FFF2-40B4-BE49-F238E27FC236}">
                  <a16:creationId xmlns:a16="http://schemas.microsoft.com/office/drawing/2014/main" id="{C194A764-16E1-4D0D-9357-76F80E6086C0}"/>
                </a:ext>
              </a:extLst>
            </p:cNvPr>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3" name="Freeform: Shape 22">
              <a:extLst>
                <a:ext uri="{FF2B5EF4-FFF2-40B4-BE49-F238E27FC236}">
                  <a16:creationId xmlns:a16="http://schemas.microsoft.com/office/drawing/2014/main" id="{115B7F3F-A40D-4F24-8536-E2420B433211}"/>
                </a:ext>
              </a:extLst>
            </p:cNvPr>
            <p:cNvSpPr/>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Graphic 12">
              <a:extLst>
                <a:ext uri="{FF2B5EF4-FFF2-40B4-BE49-F238E27FC236}">
                  <a16:creationId xmlns:a16="http://schemas.microsoft.com/office/drawing/2014/main" id="{CEF42844-A829-4ED2-A360-63BB2A7C45EE}"/>
                </a:ext>
              </a:extLst>
            </p:cNvPr>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5" name="Graphic 15">
              <a:extLst>
                <a:ext uri="{FF2B5EF4-FFF2-40B4-BE49-F238E27FC236}">
                  <a16:creationId xmlns:a16="http://schemas.microsoft.com/office/drawing/2014/main" id="{57B23B52-A1C3-44EF-BC11-9094A0DA11AB}"/>
                </a:ext>
              </a:extLst>
            </p:cNvPr>
            <p:cNvSpPr/>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6" name="Graphic 15">
              <a:extLst>
                <a:ext uri="{FF2B5EF4-FFF2-40B4-BE49-F238E27FC236}">
                  <a16:creationId xmlns:a16="http://schemas.microsoft.com/office/drawing/2014/main" id="{064E08E5-DA92-4CF2-A0BF-E341800227B2}"/>
                </a:ext>
              </a:extLst>
            </p:cNvPr>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7A222560-E657-4CAE-B667-7BE9E224B244}"/>
                </a:ext>
              </a:extLst>
            </p:cNvPr>
            <p:cNvSpPr/>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Freeform: Shape 7">
            <a:extLst>
              <a:ext uri="{FF2B5EF4-FFF2-40B4-BE49-F238E27FC236}">
                <a16:creationId xmlns:a16="http://schemas.microsoft.com/office/drawing/2014/main" id="{59226104-0061-4319-8237-9C001BF85D49}"/>
              </a:ext>
            </a:extLst>
          </p:cNvPr>
          <p:cNvSpPr/>
          <p:nvPr/>
        </p:nvSpPr>
        <p:spPr>
          <a:xfrm rot="5400000">
            <a:off x="615181"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2D78318D-FE3E-41D7-9A8C-2065A2C46AF3}"/>
              </a:ext>
            </a:extLst>
          </p:cNvPr>
          <p:cNvSpPr>
            <a:spLocks noGrp="1"/>
          </p:cNvSpPr>
          <p:nvPr>
            <p:ph type="title"/>
          </p:nvPr>
        </p:nvSpPr>
        <p:spPr>
          <a:xfrm>
            <a:off x="525717" y="787068"/>
            <a:ext cx="1007755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B06718-79E7-4159-A003-F86FE7B3D829}"/>
              </a:ext>
            </a:extLst>
          </p:cNvPr>
          <p:cNvSpPr>
            <a:spLocks noGrp="1"/>
          </p:cNvSpPr>
          <p:nvPr>
            <p:ph type="body" idx="1"/>
          </p:nvPr>
        </p:nvSpPr>
        <p:spPr>
          <a:xfrm>
            <a:off x="525717" y="2521885"/>
            <a:ext cx="10077557" cy="35490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1F99FF-FFE2-431D-A0C8-A46C21712A20}"/>
              </a:ext>
            </a:extLst>
          </p:cNvPr>
          <p:cNvSpPr>
            <a:spLocks noGrp="1"/>
          </p:cNvSpPr>
          <p:nvPr>
            <p:ph type="dt" sz="half" idx="2"/>
          </p:nvPr>
        </p:nvSpPr>
        <p:spPr>
          <a:xfrm>
            <a:off x="525718" y="136525"/>
            <a:ext cx="2743200"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fld id="{8769D389-4C4C-4FD7-9E6B-9F44477F0EB8}" type="datetime1">
              <a:rPr lang="en-US" smtClean="0"/>
              <a:t>4/1/2022</a:t>
            </a:fld>
            <a:endParaRPr lang="en-US" dirty="0"/>
          </a:p>
        </p:txBody>
      </p:sp>
      <p:sp>
        <p:nvSpPr>
          <p:cNvPr id="5" name="Footer Placeholder 4">
            <a:extLst>
              <a:ext uri="{FF2B5EF4-FFF2-40B4-BE49-F238E27FC236}">
                <a16:creationId xmlns:a16="http://schemas.microsoft.com/office/drawing/2014/main" id="{51C3547E-668D-4191-847C-7424F75496E6}"/>
              </a:ext>
            </a:extLst>
          </p:cNvPr>
          <p:cNvSpPr>
            <a:spLocks noGrp="1"/>
          </p:cNvSpPr>
          <p:nvPr>
            <p:ph type="ftr" sz="quarter" idx="3"/>
          </p:nvPr>
        </p:nvSpPr>
        <p:spPr>
          <a:xfrm>
            <a:off x="525718" y="6356350"/>
            <a:ext cx="3450659"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endParaRPr lang="en-US"/>
          </a:p>
        </p:txBody>
      </p:sp>
      <p:sp>
        <p:nvSpPr>
          <p:cNvPr id="6" name="Slide Number Placeholder 5">
            <a:extLst>
              <a:ext uri="{FF2B5EF4-FFF2-40B4-BE49-F238E27FC236}">
                <a16:creationId xmlns:a16="http://schemas.microsoft.com/office/drawing/2014/main" id="{8CBB6E6E-8527-4F63-A0C7-84CD44A2B00D}"/>
              </a:ext>
            </a:extLst>
          </p:cNvPr>
          <p:cNvSpPr>
            <a:spLocks noGrp="1"/>
          </p:cNvSpPr>
          <p:nvPr>
            <p:ph type="sldNum" sz="quarter" idx="4"/>
          </p:nvPr>
        </p:nvSpPr>
        <p:spPr>
          <a:xfrm>
            <a:off x="11655367" y="6356350"/>
            <a:ext cx="529809" cy="365125"/>
          </a:xfrm>
          <a:prstGeom prst="rect">
            <a:avLst/>
          </a:prstGeom>
        </p:spPr>
        <p:txBody>
          <a:bodyPr vert="horz" lIns="91440" tIns="45720" rIns="91440" bIns="45720" rtlCol="0" anchor="ctr"/>
          <a:lstStyle>
            <a:lvl1pPr algn="ctr">
              <a:defRPr sz="900" cap="none" spc="110" baseline="0">
                <a:solidFill>
                  <a:schemeClr val="tx1">
                    <a:lumMod val="65000"/>
                    <a:lumOff val="35000"/>
                  </a:schemeClr>
                </a:solidFill>
              </a:defRPr>
            </a:lvl1pPr>
          </a:lstStyle>
          <a:p>
            <a:fld id="{E1076ED0-0DB3-4879-AAE5-5C20D22C1DF4}" type="slidenum">
              <a:rPr lang="en-US" smtClean="0"/>
              <a:t>‹#›</a:t>
            </a:fld>
            <a:endParaRPr lang="en-US"/>
          </a:p>
        </p:txBody>
      </p:sp>
    </p:spTree>
    <p:extLst>
      <p:ext uri="{BB962C8B-B14F-4D97-AF65-F5344CB8AC3E}">
        <p14:creationId xmlns:p14="http://schemas.microsoft.com/office/powerpoint/2010/main" val="1443357920"/>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hf sldNum="0" hdr="0" ftr="0" dt="0"/>
  <p:txStyles>
    <p:titleStyle>
      <a:lvl1pPr algn="l" defTabSz="914400" rtl="0" eaLnBrk="1" latinLnBrk="0" hangingPunct="1">
        <a:lnSpc>
          <a:spcPct val="100000"/>
        </a:lnSpc>
        <a:spcBef>
          <a:spcPct val="0"/>
        </a:spcBef>
        <a:buNone/>
        <a:defRPr sz="3600" i="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3pPr>
      <a:lvl4pPr marL="6858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oo.gl/3IHQw" TargetMode="External"/><Relationship Id="rId2" Type="http://schemas.openxmlformats.org/officeDocument/2006/relationships/hyperlink" Target="http://gear-ipv.e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Τίτλος 1">
            <a:extLst>
              <a:ext uri="{FF2B5EF4-FFF2-40B4-BE49-F238E27FC236}">
                <a16:creationId xmlns:a16="http://schemas.microsoft.com/office/drawing/2014/main" id="{C2B87815-4035-4B6A-A5A9-B67FFA5D84B9}"/>
              </a:ext>
            </a:extLst>
          </p:cNvPr>
          <p:cNvSpPr>
            <a:spLocks noGrp="1"/>
          </p:cNvSpPr>
          <p:nvPr>
            <p:ph type="ctrTitle"/>
          </p:nvPr>
        </p:nvSpPr>
        <p:spPr>
          <a:xfrm>
            <a:off x="530352" y="1122363"/>
            <a:ext cx="5313400" cy="1978346"/>
          </a:xfrm>
        </p:spPr>
        <p:txBody>
          <a:bodyPr>
            <a:normAutofit/>
          </a:bodyPr>
          <a:lstStyle/>
          <a:p>
            <a:r>
              <a:rPr lang="el-GR" dirty="0"/>
              <a:t>Αναπαραστάσεις του φύλου στα ΜΜΕ</a:t>
            </a:r>
          </a:p>
        </p:txBody>
      </p:sp>
      <p:sp>
        <p:nvSpPr>
          <p:cNvPr id="3" name="Υπότιτλος 2">
            <a:extLst>
              <a:ext uri="{FF2B5EF4-FFF2-40B4-BE49-F238E27FC236}">
                <a16:creationId xmlns:a16="http://schemas.microsoft.com/office/drawing/2014/main" id="{9AC11F92-74C9-43D0-89FB-68CDDE281760}"/>
              </a:ext>
            </a:extLst>
          </p:cNvPr>
          <p:cNvSpPr>
            <a:spLocks noGrp="1"/>
          </p:cNvSpPr>
          <p:nvPr>
            <p:ph type="subTitle" idx="1"/>
          </p:nvPr>
        </p:nvSpPr>
        <p:spPr>
          <a:xfrm>
            <a:off x="530352" y="3509963"/>
            <a:ext cx="5313400" cy="709280"/>
          </a:xfrm>
        </p:spPr>
        <p:txBody>
          <a:bodyPr>
            <a:normAutofit/>
          </a:bodyPr>
          <a:lstStyle/>
          <a:p>
            <a:r>
              <a:rPr lang="el-GR" dirty="0"/>
              <a:t>Έμφυλες νόρμες </a:t>
            </a:r>
          </a:p>
        </p:txBody>
      </p:sp>
      <p:sp>
        <p:nvSpPr>
          <p:cNvPr id="11" name="Freeform: Shape 10">
            <a:extLst>
              <a:ext uri="{FF2B5EF4-FFF2-40B4-BE49-F238E27FC236}">
                <a16:creationId xmlns:a16="http://schemas.microsoft.com/office/drawing/2014/main" id="{3D505D40-32E9-4C48-81F8-AD80433BE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70"/>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3" name="Group 12">
            <a:extLst>
              <a:ext uri="{FF2B5EF4-FFF2-40B4-BE49-F238E27FC236}">
                <a16:creationId xmlns:a16="http://schemas.microsoft.com/office/drawing/2014/main" id="{C507BF36-B92B-4CAC-BCA7-8364B51E1F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flipV="1">
            <a:off x="1701611" y="285553"/>
            <a:ext cx="886141" cy="802496"/>
            <a:chOff x="10948005" y="3272152"/>
            <a:chExt cx="868640" cy="786648"/>
          </a:xfrm>
          <a:solidFill>
            <a:schemeClr val="accent1"/>
          </a:solidFill>
        </p:grpSpPr>
        <p:sp>
          <p:nvSpPr>
            <p:cNvPr id="14" name="Freeform: Shape 13">
              <a:extLst>
                <a:ext uri="{FF2B5EF4-FFF2-40B4-BE49-F238E27FC236}">
                  <a16:creationId xmlns:a16="http://schemas.microsoft.com/office/drawing/2014/main" id="{2276237E-3A6D-452F-879C-FB8C77A18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5" name="Freeform: Shape 14">
              <a:extLst>
                <a:ext uri="{FF2B5EF4-FFF2-40B4-BE49-F238E27FC236}">
                  <a16:creationId xmlns:a16="http://schemas.microsoft.com/office/drawing/2014/main" id="{38BC9243-F4BF-48A7-89AE-DFA5B37DE6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6" name="Freeform: Shape 15">
              <a:extLst>
                <a:ext uri="{FF2B5EF4-FFF2-40B4-BE49-F238E27FC236}">
                  <a16:creationId xmlns:a16="http://schemas.microsoft.com/office/drawing/2014/main" id="{5DE414EC-F3DF-412E-9B22-5328DAA99C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7" name="Graphic 12">
              <a:extLst>
                <a:ext uri="{FF2B5EF4-FFF2-40B4-BE49-F238E27FC236}">
                  <a16:creationId xmlns:a16="http://schemas.microsoft.com/office/drawing/2014/main" id="{039C06B1-FDEA-47B1-8222-7D622CD72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18" name="Graphic 15">
              <a:extLst>
                <a:ext uri="{FF2B5EF4-FFF2-40B4-BE49-F238E27FC236}">
                  <a16:creationId xmlns:a16="http://schemas.microsoft.com/office/drawing/2014/main" id="{B834C8C1-9BD1-4635-8E5B-65815F9017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9" name="Graphic 15">
              <a:extLst>
                <a:ext uri="{FF2B5EF4-FFF2-40B4-BE49-F238E27FC236}">
                  <a16:creationId xmlns:a16="http://schemas.microsoft.com/office/drawing/2014/main" id="{2963D456-B3F4-4EDC-827E-645741F64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73A58845-EFFB-4806-BC6D-47418C155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aphic 78">
            <a:extLst>
              <a:ext uri="{FF2B5EF4-FFF2-40B4-BE49-F238E27FC236}">
                <a16:creationId xmlns:a16="http://schemas.microsoft.com/office/drawing/2014/main" id="{DBBA0A0D-8F6A-400A-9E49-8C008E2C7D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3267662"/>
            <a:ext cx="972241" cy="45718"/>
            <a:chOff x="4886325" y="3371754"/>
            <a:chExt cx="2418492" cy="113728"/>
          </a:xfrm>
          <a:solidFill>
            <a:schemeClr val="accent1"/>
          </a:solidFill>
        </p:grpSpPr>
        <p:sp>
          <p:nvSpPr>
            <p:cNvPr id="23" name="Graphic 78">
              <a:extLst>
                <a:ext uri="{FF2B5EF4-FFF2-40B4-BE49-F238E27FC236}">
                  <a16:creationId xmlns:a16="http://schemas.microsoft.com/office/drawing/2014/main" id="{A5DD701E-4BC9-48E3-AF4F-013B52D63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24" name="Graphic 78">
              <a:extLst>
                <a:ext uri="{FF2B5EF4-FFF2-40B4-BE49-F238E27FC236}">
                  <a16:creationId xmlns:a16="http://schemas.microsoft.com/office/drawing/2014/main" id="{FB658B62-664D-4B3B-BBDA-235666290B4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25" name="Graphic 78">
                <a:extLst>
                  <a:ext uri="{FF2B5EF4-FFF2-40B4-BE49-F238E27FC236}">
                    <a16:creationId xmlns:a16="http://schemas.microsoft.com/office/drawing/2014/main" id="{B11F9D25-67B1-4BDB-A290-97B93A19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26" name="Graphic 78">
                <a:extLst>
                  <a:ext uri="{FF2B5EF4-FFF2-40B4-BE49-F238E27FC236}">
                    <a16:creationId xmlns:a16="http://schemas.microsoft.com/office/drawing/2014/main" id="{B9D5C40A-1B1B-4C25-9707-E8F1CF6E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27" name="Graphic 78">
                <a:extLst>
                  <a:ext uri="{FF2B5EF4-FFF2-40B4-BE49-F238E27FC236}">
                    <a16:creationId xmlns:a16="http://schemas.microsoft.com/office/drawing/2014/main" id="{2DD0C1D6-FF64-45AB-8775-83AB3C470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28" name="Graphic 78">
                <a:extLst>
                  <a:ext uri="{FF2B5EF4-FFF2-40B4-BE49-F238E27FC236}">
                    <a16:creationId xmlns:a16="http://schemas.microsoft.com/office/drawing/2014/main" id="{15AFBB84-8485-4329-89FC-04663D985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pic>
        <p:nvPicPr>
          <p:cNvPr id="4" name="Picture 3" descr="Καλλιτεχνικά κλείσιμο της κεφαλής πικραλίδα με ασαφές overblown μαλλιά">
            <a:extLst>
              <a:ext uri="{FF2B5EF4-FFF2-40B4-BE49-F238E27FC236}">
                <a16:creationId xmlns:a16="http://schemas.microsoft.com/office/drawing/2014/main" id="{F78F6CC1-DEA6-F05E-CE0A-70BEA30F36FA}"/>
              </a:ext>
            </a:extLst>
          </p:cNvPr>
          <p:cNvPicPr>
            <a:picLocks noChangeAspect="1"/>
          </p:cNvPicPr>
          <p:nvPr/>
        </p:nvPicPr>
        <p:blipFill rotWithShape="1">
          <a:blip r:embed="rId2"/>
          <a:srcRect l="5230" r="48270"/>
          <a:stretch/>
        </p:blipFill>
        <p:spPr>
          <a:xfrm>
            <a:off x="6522720" y="10"/>
            <a:ext cx="5669280" cy="6857990"/>
          </a:xfrm>
          <a:prstGeom prst="rect">
            <a:avLst/>
          </a:prstGeom>
        </p:spPr>
      </p:pic>
    </p:spTree>
    <p:extLst>
      <p:ext uri="{BB962C8B-B14F-4D97-AF65-F5344CB8AC3E}">
        <p14:creationId xmlns:p14="http://schemas.microsoft.com/office/powerpoint/2010/main" val="1851845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BD64E7-BD23-4F0A-AF27-B4708B0A0C47}"/>
              </a:ext>
            </a:extLst>
          </p:cNvPr>
          <p:cNvSpPr>
            <a:spLocks noGrp="1"/>
          </p:cNvSpPr>
          <p:nvPr>
            <p:ph type="title"/>
          </p:nvPr>
        </p:nvSpPr>
        <p:spPr>
          <a:xfrm>
            <a:off x="525717" y="21958"/>
            <a:ext cx="10077557" cy="1325563"/>
          </a:xfrm>
        </p:spPr>
        <p:txBody>
          <a:bodyPr>
            <a:normAutofit fontScale="90000"/>
          </a:bodyPr>
          <a:lstStyle/>
          <a:p>
            <a:r>
              <a:rPr kumimoji="0" lang="el-GR" sz="3200" b="0" i="1" u="none" strike="noStrike" kern="1200" cap="none" spc="0" normalizeH="0" baseline="0" noProof="0" dirty="0">
                <a:ln>
                  <a:noFill/>
                </a:ln>
                <a:solidFill>
                  <a:srgbClr val="000000"/>
                </a:solidFill>
                <a:effectLst/>
                <a:uLnTx/>
                <a:uFillTx/>
                <a:latin typeface="Georgia Pro Semibold"/>
                <a:ea typeface="+mj-ea"/>
                <a:cs typeface="+mj-cs"/>
              </a:rPr>
              <a:t>Αντιλήψεις νέων ανθρώπων σχετικά με τις </a:t>
            </a:r>
            <a:r>
              <a:rPr kumimoji="0" lang="el-GR" sz="3200" b="0" i="1" u="none" strike="noStrike" kern="1200" cap="none" spc="0" normalizeH="0" baseline="0" noProof="0" dirty="0" err="1">
                <a:ln>
                  <a:noFill/>
                </a:ln>
                <a:solidFill>
                  <a:srgbClr val="000000"/>
                </a:solidFill>
                <a:effectLst/>
                <a:uLnTx/>
                <a:uFillTx/>
                <a:latin typeface="Georgia Pro Semibold"/>
                <a:ea typeface="+mj-ea"/>
                <a:cs typeface="+mj-cs"/>
              </a:rPr>
              <a:t>έμφυλες</a:t>
            </a:r>
            <a:r>
              <a:rPr kumimoji="0" lang="el-GR" sz="3200" b="0" i="1" u="none" strike="noStrike" kern="1200" cap="none" spc="0" normalizeH="0" baseline="0" noProof="0" dirty="0">
                <a:ln>
                  <a:noFill/>
                </a:ln>
                <a:solidFill>
                  <a:srgbClr val="000000"/>
                </a:solidFill>
                <a:effectLst/>
                <a:uLnTx/>
                <a:uFillTx/>
                <a:latin typeface="Georgia Pro Semibold"/>
                <a:ea typeface="+mj-ea"/>
                <a:cs typeface="+mj-cs"/>
              </a:rPr>
              <a:t> νόρμες και το τι σημαίνει να είσαι άνδρας ή γυναίκα στην κοινωνία μας</a:t>
            </a:r>
            <a:endParaRPr lang="el-GR" dirty="0"/>
          </a:p>
        </p:txBody>
      </p:sp>
      <p:sp>
        <p:nvSpPr>
          <p:cNvPr id="3" name="Θέση περιεχομένου 2">
            <a:extLst>
              <a:ext uri="{FF2B5EF4-FFF2-40B4-BE49-F238E27FC236}">
                <a16:creationId xmlns:a16="http://schemas.microsoft.com/office/drawing/2014/main" id="{17C22F1A-8DB0-423E-AF64-C5EC9B49494E}"/>
              </a:ext>
            </a:extLst>
          </p:cNvPr>
          <p:cNvSpPr>
            <a:spLocks noGrp="1"/>
          </p:cNvSpPr>
          <p:nvPr>
            <p:ph idx="1"/>
          </p:nvPr>
        </p:nvSpPr>
        <p:spPr/>
        <p:txBody>
          <a:bodyPr/>
          <a:lstStyle/>
          <a:p>
            <a:pPr algn="just"/>
            <a:r>
              <a:rPr lang="el-GR" dirty="0"/>
              <a:t>Για παράδειγμα, τα κορίτσια «πρέπει» να είναι όμορφα, αδύνατα, στοργικά, ευγενικά και σεμνά, αλλά επίσης (και σε απόλυτη αντίθεση) σέξι, προκλητικά και να φλερτάρουν. Τα αγόρια «πρέπει» να είναι δυνατά, σκληρά, γυμνασμένα, μάγκες, αλλά επίσης ευαίσθητα και τρυφερά.</a:t>
            </a:r>
          </a:p>
          <a:p>
            <a:pPr algn="just"/>
            <a:r>
              <a:rPr lang="el-GR" dirty="0"/>
              <a:t> Οι άνδρες «πρέπει» να είναι οι «κουβαλητές» της οικογένειας, ενώ οι γυναίκες να είναι «υπεράνθρωπες», υπεύθυνες για τη φροντίδα των παιδιών, αλλά και ικανές να συνδυάζουν το νοικοκυριό με την επαγγελματική τους σταδιοδρομία</a:t>
            </a:r>
          </a:p>
        </p:txBody>
      </p:sp>
    </p:spTree>
    <p:extLst>
      <p:ext uri="{BB962C8B-B14F-4D97-AF65-F5344CB8AC3E}">
        <p14:creationId xmlns:p14="http://schemas.microsoft.com/office/powerpoint/2010/main" val="1079443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7D7BCC-27A6-4AEF-8A2D-66DAFF5C84BC}"/>
              </a:ext>
            </a:extLst>
          </p:cNvPr>
          <p:cNvSpPr>
            <a:spLocks noGrp="1"/>
          </p:cNvSpPr>
          <p:nvPr>
            <p:ph type="title"/>
          </p:nvPr>
        </p:nvSpPr>
        <p:spPr>
          <a:xfrm>
            <a:off x="609693" y="124288"/>
            <a:ext cx="10077557" cy="1325563"/>
          </a:xfrm>
        </p:spPr>
        <p:txBody>
          <a:bodyPr>
            <a:normAutofit fontScale="90000"/>
          </a:bodyPr>
          <a:lstStyle/>
          <a:p>
            <a:r>
              <a:rPr kumimoji="0" lang="el-GR" sz="2900" b="0" i="1" u="none" strike="noStrike" kern="1200" cap="none" spc="0" normalizeH="0" baseline="0" noProof="0" dirty="0">
                <a:ln>
                  <a:noFill/>
                </a:ln>
                <a:solidFill>
                  <a:srgbClr val="000000"/>
                </a:solidFill>
                <a:effectLst/>
                <a:uLnTx/>
                <a:uFillTx/>
                <a:latin typeface="Georgia Pro Semibold"/>
                <a:ea typeface="+mj-ea"/>
                <a:cs typeface="+mj-cs"/>
              </a:rPr>
              <a:t>Αντιλήψεις νέων ανθρώπων σχετικά με τις </a:t>
            </a:r>
            <a:r>
              <a:rPr kumimoji="0" lang="el-GR" sz="2900" b="0" i="1" u="none" strike="noStrike" kern="1200" cap="none" spc="0" normalizeH="0" baseline="0" noProof="0" dirty="0" err="1">
                <a:ln>
                  <a:noFill/>
                </a:ln>
                <a:solidFill>
                  <a:srgbClr val="000000"/>
                </a:solidFill>
                <a:effectLst/>
                <a:uLnTx/>
                <a:uFillTx/>
                <a:latin typeface="Georgia Pro Semibold"/>
                <a:ea typeface="+mj-ea"/>
                <a:cs typeface="+mj-cs"/>
              </a:rPr>
              <a:t>έμφυλες</a:t>
            </a:r>
            <a:r>
              <a:rPr kumimoji="0" lang="el-GR" sz="2900" b="0" i="1" u="none" strike="noStrike" kern="1200" cap="none" spc="0" normalizeH="0" baseline="0" noProof="0" dirty="0">
                <a:ln>
                  <a:noFill/>
                </a:ln>
                <a:solidFill>
                  <a:srgbClr val="000000"/>
                </a:solidFill>
                <a:effectLst/>
                <a:uLnTx/>
                <a:uFillTx/>
                <a:latin typeface="Georgia Pro Semibold"/>
                <a:ea typeface="+mj-ea"/>
                <a:cs typeface="+mj-cs"/>
              </a:rPr>
              <a:t> νόρμες και το τι σημαίνει να είσαι άνδρας ή γυναίκα στην κοινωνία μας</a:t>
            </a:r>
            <a:endParaRPr lang="el-GR" dirty="0"/>
          </a:p>
        </p:txBody>
      </p:sp>
      <p:sp>
        <p:nvSpPr>
          <p:cNvPr id="3" name="Θέση περιεχομένου 2">
            <a:extLst>
              <a:ext uri="{FF2B5EF4-FFF2-40B4-BE49-F238E27FC236}">
                <a16:creationId xmlns:a16="http://schemas.microsoft.com/office/drawing/2014/main" id="{95ABCDA3-FCAA-4A26-ADE4-3AFD3B3FF86C}"/>
              </a:ext>
            </a:extLst>
          </p:cNvPr>
          <p:cNvSpPr>
            <a:spLocks noGrp="1"/>
          </p:cNvSpPr>
          <p:nvPr>
            <p:ph idx="1"/>
          </p:nvPr>
        </p:nvSpPr>
        <p:spPr/>
        <p:txBody>
          <a:bodyPr/>
          <a:lstStyle/>
          <a:p>
            <a:pPr algn="just"/>
            <a:r>
              <a:rPr lang="el-GR" dirty="0"/>
              <a:t>Αν λάβουμε υπόψη την επιρροή που έχει σήμερα η σύγχρονη κουλτούρα στη νεολαία, είναι επίσης αξιοσημείωτο ότι οι γυναίκες απεικονίζονται συχνά στα ΜΜΕ ως εξαρτημένες από τους άνδρες, με το να είναι π.χ. θύματα, σεξουαλικά αντικείμενα, σύζυγοι ή μητέρες πρόθυμες να θυσιαστούν (EC </a:t>
            </a:r>
            <a:r>
              <a:rPr lang="el-GR" dirty="0" err="1"/>
              <a:t>Advisory</a:t>
            </a:r>
            <a:r>
              <a:rPr lang="el-GR" dirty="0"/>
              <a:t> Committee on </a:t>
            </a:r>
            <a:r>
              <a:rPr lang="el-GR" dirty="0" err="1"/>
              <a:t>Equal</a:t>
            </a:r>
            <a:r>
              <a:rPr lang="el-GR" dirty="0"/>
              <a:t> </a:t>
            </a:r>
            <a:r>
              <a:rPr lang="el-GR" dirty="0" err="1"/>
              <a:t>Opportunities</a:t>
            </a:r>
            <a:r>
              <a:rPr lang="el-GR" dirty="0"/>
              <a:t>, 2010).</a:t>
            </a:r>
          </a:p>
        </p:txBody>
      </p:sp>
    </p:spTree>
    <p:extLst>
      <p:ext uri="{BB962C8B-B14F-4D97-AF65-F5344CB8AC3E}">
        <p14:creationId xmlns:p14="http://schemas.microsoft.com/office/powerpoint/2010/main" val="4178798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DE9BEE-D6D7-4032-BB64-A7F13C587835}"/>
              </a:ext>
            </a:extLst>
          </p:cNvPr>
          <p:cNvSpPr>
            <a:spLocks noGrp="1"/>
          </p:cNvSpPr>
          <p:nvPr>
            <p:ph type="title"/>
          </p:nvPr>
        </p:nvSpPr>
        <p:spPr>
          <a:xfrm>
            <a:off x="525716" y="0"/>
            <a:ext cx="10077557" cy="1325563"/>
          </a:xfrm>
        </p:spPr>
        <p:txBody>
          <a:bodyPr>
            <a:noAutofit/>
          </a:bodyPr>
          <a:lstStyle/>
          <a:p>
            <a:r>
              <a:rPr lang="el-GR" sz="2800" dirty="0"/>
              <a:t>Η κατανόηση των νέων για τον τρόπο με τον οποίο συνδέονται οι </a:t>
            </a:r>
            <a:r>
              <a:rPr lang="el-GR" sz="2800" dirty="0" err="1"/>
              <a:t>έμφυλες</a:t>
            </a:r>
            <a:r>
              <a:rPr lang="el-GR" sz="2800" dirty="0"/>
              <a:t> νόρμες με τις διακρίσεις και την κακοποίηση</a:t>
            </a:r>
          </a:p>
        </p:txBody>
      </p:sp>
      <p:sp>
        <p:nvSpPr>
          <p:cNvPr id="3" name="Θέση περιεχομένου 2">
            <a:extLst>
              <a:ext uri="{FF2B5EF4-FFF2-40B4-BE49-F238E27FC236}">
                <a16:creationId xmlns:a16="http://schemas.microsoft.com/office/drawing/2014/main" id="{CE4FFA7D-867A-4C3A-864E-C661623EA5AA}"/>
              </a:ext>
            </a:extLst>
          </p:cNvPr>
          <p:cNvSpPr>
            <a:spLocks noGrp="1"/>
          </p:cNvSpPr>
          <p:nvPr>
            <p:ph idx="1"/>
          </p:nvPr>
        </p:nvSpPr>
        <p:spPr/>
        <p:txBody>
          <a:bodyPr/>
          <a:lstStyle/>
          <a:p>
            <a:pPr algn="just"/>
            <a:r>
              <a:rPr lang="el-GR" dirty="0"/>
              <a:t>Οι </a:t>
            </a:r>
            <a:r>
              <a:rPr lang="el-GR" dirty="0" err="1"/>
              <a:t>έμφυλες</a:t>
            </a:r>
            <a:r>
              <a:rPr lang="el-GR" dirty="0"/>
              <a:t> νόρμες διακρίνουν τις γυναίκες και τους άνδρες. Δημιουργούν μια καταστροφική διάκριση, συχνά ήδη από τη στιγμή που γεννιόμαστε, και η διάκριση αυτή επιφέρει την ανισότητα. Η κοινωνία αποδίδει διαφορετικά επίπεδα ελευθερίας και προνομίων, κοινωνικής θέσης και αξίας στους άνδρες και τις γυναίκες. </a:t>
            </a:r>
          </a:p>
          <a:p>
            <a:pPr algn="just"/>
            <a:r>
              <a:rPr lang="el-GR" dirty="0"/>
              <a:t>Ακόμα και μεταξύ ανδρών ή μεταξύ γυναικών, ορισμένες ομάδες που δεν συμμορφώνονται με την «ιδεώδη νόρμα» (όπως, για παράδειγμα, οι «θηλυπρεπείς» άνδρες, οι «ανδροπρεπείς» γυναίκες, οι λεσβίες, οι ομοφυλόφιλοι ή τα </a:t>
            </a:r>
            <a:r>
              <a:rPr lang="el-GR" dirty="0" err="1"/>
              <a:t>διαφυλικά</a:t>
            </a:r>
            <a:r>
              <a:rPr lang="el-GR" dirty="0"/>
              <a:t> άτομα) θεωρείται ότι έχουν χαμηλότερη αξία και κοινωνική θέση και απολαμβάνουν λιγότερα ή καθόλου προνόμια. </a:t>
            </a:r>
          </a:p>
        </p:txBody>
      </p:sp>
    </p:spTree>
    <p:extLst>
      <p:ext uri="{BB962C8B-B14F-4D97-AF65-F5344CB8AC3E}">
        <p14:creationId xmlns:p14="http://schemas.microsoft.com/office/powerpoint/2010/main" val="3685674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85C8BF-00AE-4F66-825F-78B63BE282A1}"/>
              </a:ext>
            </a:extLst>
          </p:cNvPr>
          <p:cNvSpPr>
            <a:spLocks noGrp="1"/>
          </p:cNvSpPr>
          <p:nvPr>
            <p:ph type="title"/>
          </p:nvPr>
        </p:nvSpPr>
        <p:spPr>
          <a:xfrm>
            <a:off x="525717" y="124288"/>
            <a:ext cx="10077557" cy="1325563"/>
          </a:xfrm>
        </p:spPr>
        <p:txBody>
          <a:bodyPr>
            <a:normAutofit fontScale="90000"/>
          </a:bodyPr>
          <a:lstStyle/>
          <a:p>
            <a:r>
              <a:rPr kumimoji="0" lang="el-GR" sz="2800" b="0" i="1" u="none" strike="noStrike" kern="1200" cap="none" spc="0" normalizeH="0" baseline="0" noProof="0" dirty="0">
                <a:ln>
                  <a:noFill/>
                </a:ln>
                <a:solidFill>
                  <a:srgbClr val="000000"/>
                </a:solidFill>
                <a:effectLst/>
                <a:uLnTx/>
                <a:uFillTx/>
                <a:latin typeface="Georgia Pro Semibold"/>
                <a:ea typeface="+mj-ea"/>
                <a:cs typeface="+mj-cs"/>
              </a:rPr>
              <a:t>Η κατανόηση των νέων για τον τρόπο με τον οποίο συνδέονται οι </a:t>
            </a:r>
            <a:r>
              <a:rPr kumimoji="0" lang="el-GR" sz="2800" b="0" i="1" u="none" strike="noStrike" kern="1200" cap="none" spc="0" normalizeH="0" baseline="0" noProof="0" dirty="0" err="1">
                <a:ln>
                  <a:noFill/>
                </a:ln>
                <a:solidFill>
                  <a:srgbClr val="000000"/>
                </a:solidFill>
                <a:effectLst/>
                <a:uLnTx/>
                <a:uFillTx/>
                <a:latin typeface="Georgia Pro Semibold"/>
                <a:ea typeface="+mj-ea"/>
                <a:cs typeface="+mj-cs"/>
              </a:rPr>
              <a:t>έμφυλες</a:t>
            </a:r>
            <a:r>
              <a:rPr kumimoji="0" lang="el-GR" sz="2800" b="0" i="1" u="none" strike="noStrike" kern="1200" cap="none" spc="0" normalizeH="0" baseline="0" noProof="0" dirty="0">
                <a:ln>
                  <a:noFill/>
                </a:ln>
                <a:solidFill>
                  <a:srgbClr val="000000"/>
                </a:solidFill>
                <a:effectLst/>
                <a:uLnTx/>
                <a:uFillTx/>
                <a:latin typeface="Georgia Pro Semibold"/>
                <a:ea typeface="+mj-ea"/>
                <a:cs typeface="+mj-cs"/>
              </a:rPr>
              <a:t> νόρμες με τις διακρίσεις και την κακοποίηση</a:t>
            </a:r>
            <a:endParaRPr lang="el-GR" dirty="0"/>
          </a:p>
        </p:txBody>
      </p:sp>
      <p:sp>
        <p:nvSpPr>
          <p:cNvPr id="3" name="Θέση περιεχομένου 2">
            <a:extLst>
              <a:ext uri="{FF2B5EF4-FFF2-40B4-BE49-F238E27FC236}">
                <a16:creationId xmlns:a16="http://schemas.microsoft.com/office/drawing/2014/main" id="{574981B5-C9E8-4708-A5F1-869D1E479542}"/>
              </a:ext>
            </a:extLst>
          </p:cNvPr>
          <p:cNvSpPr>
            <a:spLocks noGrp="1"/>
          </p:cNvSpPr>
          <p:nvPr>
            <p:ph idx="1"/>
          </p:nvPr>
        </p:nvSpPr>
        <p:spPr/>
        <p:txBody>
          <a:bodyPr/>
          <a:lstStyle/>
          <a:p>
            <a:pPr algn="just"/>
            <a:r>
              <a:rPr lang="el-GR" dirty="0"/>
              <a:t>Αυτή η ανισορροπία που υπάρχει ανάμεσα στους άνδρες και τις γυναίκες ή μεταξύ μόνο ανδρών ή μόνο γυναικών, μπορεί να οδηγήσει στην </a:t>
            </a:r>
            <a:r>
              <a:rPr lang="el-GR" dirty="0" err="1"/>
              <a:t>έμφυλη</a:t>
            </a:r>
            <a:r>
              <a:rPr lang="el-GR" dirty="0"/>
              <a:t> βία. Η </a:t>
            </a:r>
            <a:r>
              <a:rPr lang="el-GR" dirty="0" err="1"/>
              <a:t>έμφυλη</a:t>
            </a:r>
            <a:r>
              <a:rPr lang="el-GR" dirty="0"/>
              <a:t> βία μπορεί να είναι ψυχολογική, σωματική, σεξουαλική, οικονομική ή </a:t>
            </a:r>
            <a:r>
              <a:rPr lang="el-GR" dirty="0" err="1"/>
              <a:t>κοινωνικοπολιτισμική</a:t>
            </a:r>
            <a:r>
              <a:rPr lang="el-GR" dirty="0"/>
              <a:t>, και χρησιμοποιείται από ορισμένους ανθρώπους ως μέσο για να ασκήσουν εξουσία σε όσους/-</a:t>
            </a:r>
            <a:r>
              <a:rPr lang="el-GR" dirty="0" err="1"/>
              <a:t>ες</a:t>
            </a:r>
            <a:r>
              <a:rPr lang="el-GR" dirty="0"/>
              <a:t> θεωρούν ότι έχουν μικρότερη αξία ή κύρος από τους ίδιους.</a:t>
            </a:r>
          </a:p>
        </p:txBody>
      </p:sp>
    </p:spTree>
    <p:extLst>
      <p:ext uri="{BB962C8B-B14F-4D97-AF65-F5344CB8AC3E}">
        <p14:creationId xmlns:p14="http://schemas.microsoft.com/office/powerpoint/2010/main" val="3933442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7AA228-E26C-4608-B0C1-EF45454431C7}"/>
              </a:ext>
            </a:extLst>
          </p:cNvPr>
          <p:cNvSpPr>
            <a:spLocks noGrp="1"/>
          </p:cNvSpPr>
          <p:nvPr>
            <p:ph type="title"/>
          </p:nvPr>
        </p:nvSpPr>
        <p:spPr>
          <a:xfrm>
            <a:off x="525717" y="12629"/>
            <a:ext cx="10077557" cy="1325563"/>
          </a:xfrm>
        </p:spPr>
        <p:txBody>
          <a:bodyPr/>
          <a:lstStyle/>
          <a:p>
            <a:r>
              <a:rPr lang="el-GR" dirty="0"/>
              <a:t>Βιβλιογραφία </a:t>
            </a:r>
          </a:p>
        </p:txBody>
      </p:sp>
      <p:sp>
        <p:nvSpPr>
          <p:cNvPr id="3" name="Θέση περιεχομένου 2">
            <a:extLst>
              <a:ext uri="{FF2B5EF4-FFF2-40B4-BE49-F238E27FC236}">
                <a16:creationId xmlns:a16="http://schemas.microsoft.com/office/drawing/2014/main" id="{9F6B4647-9871-4EE4-A666-E79AD7F13660}"/>
              </a:ext>
            </a:extLst>
          </p:cNvPr>
          <p:cNvSpPr>
            <a:spLocks noGrp="1"/>
          </p:cNvSpPr>
          <p:nvPr>
            <p:ph idx="1"/>
          </p:nvPr>
        </p:nvSpPr>
        <p:spPr>
          <a:xfrm>
            <a:off x="525717" y="1950098"/>
            <a:ext cx="10077557" cy="4895273"/>
          </a:xfrm>
        </p:spPr>
        <p:txBody>
          <a:bodyPr>
            <a:normAutofit lnSpcReduction="10000"/>
          </a:bodyPr>
          <a:lstStyle/>
          <a:p>
            <a:endParaRPr lang="el-GR" dirty="0"/>
          </a:p>
          <a:p>
            <a:r>
              <a:rPr lang="en-US" sz="1600" dirty="0">
                <a:latin typeface="Abadi" panose="020B0604020202020204" pitchFamily="34" charset="0"/>
              </a:rPr>
              <a:t>European Anti-Violence Network (2010) Master Package: GEAR against IPV - Gender Equality Awareness Raising against Intimate Partner Violence, downloadable from: </a:t>
            </a:r>
            <a:r>
              <a:rPr lang="en-US" sz="1600" dirty="0">
                <a:latin typeface="Abadi" panose="020B0604020202020204" pitchFamily="34" charset="0"/>
                <a:hlinkClick r:id="rId2"/>
              </a:rPr>
              <a:t>http://gear-ipv.eu</a:t>
            </a:r>
            <a:endParaRPr lang="el-GR" sz="1600" dirty="0"/>
          </a:p>
          <a:p>
            <a:r>
              <a:rPr lang="en-US" sz="1600" dirty="0">
                <a:latin typeface="Abadi" panose="020B0604020202020204" pitchFamily="34" charset="0"/>
              </a:rPr>
              <a:t> European Commission Advisory Committee on Equal Opportunities for Women and Men (2010) Opinion Report “Breaking Gender Stereotypes in the Media”, downloaded from: http://ec.europa.eu/justice/genderequality/files/opinions_advisory_ committee/2010_12_opinion_on_breaking_gender_ stereotypes_in_the_media_en.pdf, </a:t>
            </a:r>
            <a:r>
              <a:rPr lang="en-US" sz="1600" dirty="0">
                <a:latin typeface="Abadi" panose="020B0604020202020204" pitchFamily="34" charset="0"/>
                <a:hlinkClick r:id="rId3"/>
              </a:rPr>
              <a:t>http://goo.gl/3IHQw</a:t>
            </a:r>
            <a:endParaRPr lang="el-GR" sz="1600" dirty="0"/>
          </a:p>
          <a:p>
            <a:r>
              <a:rPr lang="en-US" sz="1600" dirty="0">
                <a:latin typeface="Abadi" panose="020B0604020202020204" pitchFamily="34" charset="0"/>
              </a:rPr>
              <a:t>Hagemann-White, C. et al. (2010) Review of Research on Factors at Play in Perpetration, Publications Office of the European Union</a:t>
            </a:r>
            <a:r>
              <a:rPr lang="el-GR" sz="1600" dirty="0"/>
              <a:t>.</a:t>
            </a:r>
          </a:p>
          <a:p>
            <a:pPr marL="0" marR="0" lvl="0" indent="0" algn="l"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rgbClr val="000000"/>
                </a:solidFill>
                <a:effectLst/>
                <a:uLnTx/>
                <a:uFillTx/>
                <a:latin typeface="Abadi" panose="020B0604020202020204" pitchFamily="34" charset="0"/>
              </a:rPr>
              <a:t>Mediterranean Institute of Gender Studies, MIGS (2010) Daphne III project: Perspective: Peer Education Roots for School Pupils to Enhance Consciousness of </a:t>
            </a:r>
            <a:r>
              <a:rPr kumimoji="0" lang="en-US" sz="1600" b="0" i="0" u="none" strike="noStrike" kern="1200" cap="none" spc="0" normalizeH="0" baseline="0" noProof="0" dirty="0" err="1">
                <a:ln>
                  <a:noFill/>
                </a:ln>
                <a:solidFill>
                  <a:srgbClr val="000000"/>
                </a:solidFill>
                <a:effectLst/>
                <a:uLnTx/>
                <a:uFillTx/>
                <a:latin typeface="Abadi" panose="020B0604020202020204" pitchFamily="34" charset="0"/>
              </a:rPr>
              <a:t>Tackl</a:t>
            </a:r>
            <a:r>
              <a:rPr lang="en-US" sz="1600" dirty="0" err="1">
                <a:solidFill>
                  <a:srgbClr val="000000"/>
                </a:solidFill>
                <a:latin typeface="Abadi" panose="020B0604020202020204" pitchFamily="34" charset="0"/>
              </a:rPr>
              <a:t>i</a:t>
            </a:r>
            <a:r>
              <a:rPr kumimoji="0" lang="en-US" sz="1600" b="0" i="0" u="none" strike="noStrike" kern="1200" cap="none" spc="0" normalizeH="0" baseline="0" noProof="0" dirty="0">
                <a:ln>
                  <a:noFill/>
                </a:ln>
                <a:solidFill>
                  <a:srgbClr val="000000"/>
                </a:solidFill>
                <a:effectLst/>
                <a:uLnTx/>
                <a:uFillTx/>
                <a:latin typeface="Abadi" panose="020B0604020202020204" pitchFamily="34" charset="0"/>
              </a:rPr>
              <a:t>ng and Impeding Women Violence in Europe, downloaded from: http://medinstgenderstudies.org/currentprojects/perspective-peer-education-rootsfor-school-pupils-to-enhance-consciousness-oftackling-and-impeding-women-violence-in-europe/ , http://goo.gl/n1MJ</a:t>
            </a:r>
            <a:endParaRPr kumimoji="0" lang="el-GR" sz="1600" b="0" i="0" u="none" strike="noStrike" kern="1200" cap="none" spc="0" normalizeH="0" baseline="0" noProof="0" dirty="0">
              <a:ln>
                <a:noFill/>
              </a:ln>
              <a:solidFill>
                <a:srgbClr val="000000"/>
              </a:solidFill>
              <a:effectLst/>
              <a:uLnTx/>
              <a:uFillTx/>
            </a:endParaRPr>
          </a:p>
          <a:p>
            <a:r>
              <a:rPr lang="el-GR" sz="1600" dirty="0"/>
              <a:t>Μεσογειακό Ινστιτούτο Μελετών Κοινωνικού Φύλου,(2012) </a:t>
            </a:r>
            <a:r>
              <a:rPr lang="en-US" sz="1600" dirty="0"/>
              <a:t>Youth4Youth: </a:t>
            </a:r>
            <a:r>
              <a:rPr lang="el-GR" sz="1600" dirty="0"/>
              <a:t>Εκπαιδευτικό Εγχειρίδιο για Ενδυνάμωση των Νέων για την πρόληψη της </a:t>
            </a:r>
            <a:r>
              <a:rPr lang="el-GR" sz="1600" dirty="0" err="1"/>
              <a:t>έμφυλης</a:t>
            </a:r>
            <a:r>
              <a:rPr lang="el-GR" sz="1600" dirty="0"/>
              <a:t> βίας μέσω αλληλοδιδακτικής προσέγγιση.  Ανάκτηση από</a:t>
            </a:r>
            <a:r>
              <a:rPr lang="en-US" sz="1600"/>
              <a:t> https://www.antiviolence-net.eu/Y4YResearch_Report_Final_GR.pdf</a:t>
            </a:r>
            <a:endParaRPr lang="el-GR" sz="1600" dirty="0"/>
          </a:p>
          <a:p>
            <a:endParaRPr lang="el-GR" dirty="0"/>
          </a:p>
        </p:txBody>
      </p:sp>
    </p:spTree>
    <p:extLst>
      <p:ext uri="{BB962C8B-B14F-4D97-AF65-F5344CB8AC3E}">
        <p14:creationId xmlns:p14="http://schemas.microsoft.com/office/powerpoint/2010/main" val="1221724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171309-C075-449A-82E0-E6BEB607710B}"/>
              </a:ext>
            </a:extLst>
          </p:cNvPr>
          <p:cNvSpPr>
            <a:spLocks noGrp="1"/>
          </p:cNvSpPr>
          <p:nvPr>
            <p:ph type="title"/>
          </p:nvPr>
        </p:nvSpPr>
        <p:spPr/>
        <p:txBody>
          <a:bodyPr/>
          <a:lstStyle/>
          <a:p>
            <a:r>
              <a:rPr lang="el-GR" dirty="0"/>
              <a:t>Βιωματική άσκηση </a:t>
            </a:r>
          </a:p>
        </p:txBody>
      </p:sp>
      <p:sp>
        <p:nvSpPr>
          <p:cNvPr id="3" name="Θέση περιεχομένου 2">
            <a:extLst>
              <a:ext uri="{FF2B5EF4-FFF2-40B4-BE49-F238E27FC236}">
                <a16:creationId xmlns:a16="http://schemas.microsoft.com/office/drawing/2014/main" id="{412C1AD8-32FD-45D6-A276-1DD6F0348F04}"/>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1940809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FF794F-8D84-40C0-8E8D-F508995F19E3}"/>
              </a:ext>
            </a:extLst>
          </p:cNvPr>
          <p:cNvSpPr>
            <a:spLocks noGrp="1"/>
          </p:cNvSpPr>
          <p:nvPr>
            <p:ph type="title"/>
          </p:nvPr>
        </p:nvSpPr>
        <p:spPr>
          <a:xfrm>
            <a:off x="441742" y="0"/>
            <a:ext cx="10077557" cy="2649893"/>
          </a:xfrm>
        </p:spPr>
        <p:txBody>
          <a:bodyPr>
            <a:normAutofit fontScale="90000"/>
          </a:bodyPr>
          <a:lstStyle/>
          <a:p>
            <a:r>
              <a:rPr lang="el-GR" sz="2000" dirty="0"/>
              <a:t>Έμφυλες νόρμες</a:t>
            </a:r>
            <a:br>
              <a:rPr lang="el-GR" sz="2000" dirty="0"/>
            </a:br>
            <a:r>
              <a:rPr lang="el-GR" sz="2000" dirty="0"/>
              <a:t>Στοιχεία της ανασκόπησης των </a:t>
            </a:r>
            <a:r>
              <a:rPr lang="en-US" sz="2000" dirty="0"/>
              <a:t>Hagemann-White et al. (2010)</a:t>
            </a:r>
            <a:r>
              <a:rPr lang="el-GR" sz="2000" dirty="0"/>
              <a:t> παρουσιάζουν στοιχεία που μπορούν να αυξήσουν τις πιθανότητες άσκησης, ανοχής ή ακόμη και αποδοχής της </a:t>
            </a:r>
            <a:r>
              <a:rPr lang="el-GR" sz="2000" dirty="0" err="1"/>
              <a:t>έμφυλης</a:t>
            </a:r>
            <a:r>
              <a:rPr lang="el-GR" sz="2000" dirty="0"/>
              <a:t> βίας </a:t>
            </a:r>
            <a:br>
              <a:rPr lang="el-GR" dirty="0"/>
            </a:br>
            <a:br>
              <a:rPr lang="el-GR" dirty="0"/>
            </a:br>
            <a:br>
              <a:rPr lang="el-GR" dirty="0"/>
            </a:br>
            <a:r>
              <a:rPr lang="el-GR" dirty="0"/>
              <a:t> </a:t>
            </a:r>
          </a:p>
        </p:txBody>
      </p:sp>
      <p:sp>
        <p:nvSpPr>
          <p:cNvPr id="3" name="Θέση περιεχομένου 2">
            <a:extLst>
              <a:ext uri="{FF2B5EF4-FFF2-40B4-BE49-F238E27FC236}">
                <a16:creationId xmlns:a16="http://schemas.microsoft.com/office/drawing/2014/main" id="{164996F4-47B3-455B-8E38-FC95D392EF80}"/>
              </a:ext>
            </a:extLst>
          </p:cNvPr>
          <p:cNvSpPr>
            <a:spLocks noGrp="1"/>
          </p:cNvSpPr>
          <p:nvPr>
            <p:ph idx="1"/>
          </p:nvPr>
        </p:nvSpPr>
        <p:spPr/>
        <p:txBody>
          <a:bodyPr/>
          <a:lstStyle/>
          <a:p>
            <a:pPr algn="just"/>
            <a:r>
              <a:rPr lang="el-GR" dirty="0"/>
              <a:t>👍 Η ανισότητα των φύλων, που θεμελιώνεται από κανονιστικές πεποιθήσεις σχετικά με τα πεδία που ταιριάζουν σε γυναίκες και άνδρες, τη σχετική αξία αυτών των πεδίων για την κοινωνία και τη θεμιτή κατανομή εξουσίας μεταξύ γυναικών και ανδρών σε κάθε πεδίο. </a:t>
            </a:r>
          </a:p>
          <a:p>
            <a:pPr algn="just"/>
            <a:r>
              <a:rPr lang="el-GR" dirty="0"/>
              <a:t>👍 Οι παραδοσιακές, άκαμπτες αντιλήψεις για τα φύλα που συσχετίζουν τον αρρενωπότητα με τον έλεγχο, την κυριαρχία και τον ανταγωνισμό και τη θηλυκότητα με τη φροντίδα και την </a:t>
            </a:r>
            <a:r>
              <a:rPr lang="el-GR" dirty="0" err="1"/>
              <a:t>ευαλωτότητα</a:t>
            </a:r>
            <a:r>
              <a:rPr lang="el-GR" dirty="0"/>
              <a:t>.</a:t>
            </a:r>
          </a:p>
        </p:txBody>
      </p:sp>
    </p:spTree>
    <p:extLst>
      <p:ext uri="{BB962C8B-B14F-4D97-AF65-F5344CB8AC3E}">
        <p14:creationId xmlns:p14="http://schemas.microsoft.com/office/powerpoint/2010/main" val="3828525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F7AED7-18A0-44C0-84C4-8DA6A5C4A1B2}"/>
              </a:ext>
            </a:extLst>
          </p:cNvPr>
          <p:cNvSpPr>
            <a:spLocks noGrp="1"/>
          </p:cNvSpPr>
          <p:nvPr>
            <p:ph type="title"/>
          </p:nvPr>
        </p:nvSpPr>
        <p:spPr/>
        <p:txBody>
          <a:bodyPr/>
          <a:lstStyle/>
          <a:p>
            <a:r>
              <a:rPr kumimoji="0" lang="el-GR" sz="1800" b="0" i="1" u="none" strike="noStrike" kern="1200" cap="none" spc="0" normalizeH="0" baseline="0" noProof="0" dirty="0">
                <a:ln>
                  <a:noFill/>
                </a:ln>
                <a:solidFill>
                  <a:srgbClr val="000000"/>
                </a:solidFill>
                <a:effectLst/>
                <a:uLnTx/>
                <a:uFillTx/>
                <a:latin typeface="Georgia Pro Semibold"/>
                <a:ea typeface="+mj-ea"/>
                <a:cs typeface="+mj-cs"/>
              </a:rPr>
              <a:t>Έμφυλες νόρμες</a:t>
            </a:r>
            <a:br>
              <a:rPr kumimoji="0" lang="el-GR" sz="1800" b="0" i="1" u="none" strike="noStrike" kern="1200" cap="none" spc="0" normalizeH="0" baseline="0" noProof="0" dirty="0">
                <a:ln>
                  <a:noFill/>
                </a:ln>
                <a:solidFill>
                  <a:srgbClr val="000000"/>
                </a:solidFill>
                <a:effectLst/>
                <a:uLnTx/>
                <a:uFillTx/>
                <a:latin typeface="Georgia Pro Semibold"/>
                <a:ea typeface="+mj-ea"/>
                <a:cs typeface="+mj-cs"/>
              </a:rPr>
            </a:br>
            <a:r>
              <a:rPr kumimoji="0" lang="el-GR" sz="1800" b="0" i="1" u="none" strike="noStrike" kern="1200" cap="none" spc="0" normalizeH="0" baseline="0" noProof="0" dirty="0">
                <a:ln>
                  <a:noFill/>
                </a:ln>
                <a:solidFill>
                  <a:srgbClr val="000000"/>
                </a:solidFill>
                <a:effectLst/>
                <a:uLnTx/>
                <a:uFillTx/>
                <a:latin typeface="Georgia Pro Semibold"/>
                <a:ea typeface="+mj-ea"/>
                <a:cs typeface="+mj-cs"/>
              </a:rPr>
              <a:t>Στοιχεία της ανασκόπησης των </a:t>
            </a:r>
            <a:r>
              <a:rPr kumimoji="0" lang="en-US" sz="1800" b="0" i="1" u="none" strike="noStrike" kern="1200" cap="none" spc="0" normalizeH="0" baseline="0" noProof="0" dirty="0">
                <a:ln>
                  <a:noFill/>
                </a:ln>
                <a:solidFill>
                  <a:srgbClr val="000000"/>
                </a:solidFill>
                <a:effectLst/>
                <a:uLnTx/>
                <a:uFillTx/>
                <a:latin typeface="Georgia Pro Semibold"/>
                <a:ea typeface="+mj-ea"/>
                <a:cs typeface="+mj-cs"/>
              </a:rPr>
              <a:t>Hagemann-White et al. (2010)</a:t>
            </a:r>
            <a:r>
              <a:rPr kumimoji="0" lang="el-GR" sz="1800" b="0" i="1" u="none" strike="noStrike" kern="1200" cap="none" spc="0" normalizeH="0" baseline="0" noProof="0" dirty="0">
                <a:ln>
                  <a:noFill/>
                </a:ln>
                <a:solidFill>
                  <a:srgbClr val="000000"/>
                </a:solidFill>
                <a:effectLst/>
                <a:uLnTx/>
                <a:uFillTx/>
                <a:latin typeface="Georgia Pro Semibold"/>
                <a:ea typeface="+mj-ea"/>
                <a:cs typeface="+mj-cs"/>
              </a:rPr>
              <a:t> παρουσιάζουν στοιχεία που μπορούν να αυξήσουν τις πιθανότητες άσκησης, ανοχής ή ακόμη και αποδοχής της </a:t>
            </a:r>
            <a:r>
              <a:rPr kumimoji="0" lang="el-GR" sz="1800" b="0" i="1" u="none" strike="noStrike" kern="1200" cap="none" spc="0" normalizeH="0" baseline="0" noProof="0" dirty="0" err="1">
                <a:ln>
                  <a:noFill/>
                </a:ln>
                <a:solidFill>
                  <a:srgbClr val="000000"/>
                </a:solidFill>
                <a:effectLst/>
                <a:uLnTx/>
                <a:uFillTx/>
                <a:latin typeface="Georgia Pro Semibold"/>
                <a:ea typeface="+mj-ea"/>
                <a:cs typeface="+mj-cs"/>
              </a:rPr>
              <a:t>έμφυλης</a:t>
            </a:r>
            <a:r>
              <a:rPr kumimoji="0" lang="el-GR" sz="1800" b="0" i="1" u="none" strike="noStrike" kern="1200" cap="none" spc="0" normalizeH="0" baseline="0" noProof="0" dirty="0">
                <a:ln>
                  <a:noFill/>
                </a:ln>
                <a:solidFill>
                  <a:srgbClr val="000000"/>
                </a:solidFill>
                <a:effectLst/>
                <a:uLnTx/>
                <a:uFillTx/>
                <a:latin typeface="Georgia Pro Semibold"/>
                <a:ea typeface="+mj-ea"/>
                <a:cs typeface="+mj-cs"/>
              </a:rPr>
              <a:t> βίας</a:t>
            </a:r>
            <a:endParaRPr lang="el-GR" dirty="0"/>
          </a:p>
        </p:txBody>
      </p:sp>
      <p:sp>
        <p:nvSpPr>
          <p:cNvPr id="3" name="Θέση περιεχομένου 2">
            <a:extLst>
              <a:ext uri="{FF2B5EF4-FFF2-40B4-BE49-F238E27FC236}">
                <a16:creationId xmlns:a16="http://schemas.microsoft.com/office/drawing/2014/main" id="{D65322F9-3FAE-4AAA-8B0F-11BB8CF4AD3B}"/>
              </a:ext>
            </a:extLst>
          </p:cNvPr>
          <p:cNvSpPr>
            <a:spLocks noGrp="1"/>
          </p:cNvSpPr>
          <p:nvPr>
            <p:ph idx="1"/>
          </p:nvPr>
        </p:nvSpPr>
        <p:spPr/>
        <p:txBody>
          <a:bodyPr/>
          <a:lstStyle/>
          <a:p>
            <a:r>
              <a:rPr lang="el-GR" dirty="0"/>
              <a:t>👍 Η απεικόνιση στερεοτύπων για τους άνδρες και τις γυναίκες στα μέσα ενημέρωσης και η παρουσίαση βίαιων πράξεων με όρους επιβράβευσης και επιτυχίας, παράλληλα με τη σεξουαλική φόρτιση της βίας και την απεικόνιση των γυναικών ως διαθέσιμων και ευάλωτων σεξουαλικών αντικειμένων. </a:t>
            </a:r>
          </a:p>
          <a:p>
            <a:r>
              <a:rPr lang="el-GR" dirty="0"/>
              <a:t>👍 Οι ομάδες συνομηλίκων (ιδίως στην εφηβεία) που ενθαρρύνουν τη σεξιστική συμπεριφορά ή τη βία και ενισχύουν την εχθρική αρρενωπότητα και την επιθετικότητα.</a:t>
            </a:r>
          </a:p>
        </p:txBody>
      </p:sp>
    </p:spTree>
    <p:extLst>
      <p:ext uri="{BB962C8B-B14F-4D97-AF65-F5344CB8AC3E}">
        <p14:creationId xmlns:p14="http://schemas.microsoft.com/office/powerpoint/2010/main" val="1807812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AB0C32-22C1-4371-BD7F-399D4C71858E}"/>
              </a:ext>
            </a:extLst>
          </p:cNvPr>
          <p:cNvSpPr>
            <a:spLocks noGrp="1"/>
          </p:cNvSpPr>
          <p:nvPr>
            <p:ph type="title"/>
          </p:nvPr>
        </p:nvSpPr>
        <p:spPr/>
        <p:txBody>
          <a:bodyPr/>
          <a:lstStyle/>
          <a:p>
            <a:r>
              <a:rPr kumimoji="0" lang="el-GR" sz="1800" b="0" i="1" u="none" strike="noStrike" kern="1200" cap="none" spc="0" normalizeH="0" baseline="0" noProof="0" dirty="0">
                <a:ln>
                  <a:noFill/>
                </a:ln>
                <a:solidFill>
                  <a:srgbClr val="000000"/>
                </a:solidFill>
                <a:effectLst/>
                <a:uLnTx/>
                <a:uFillTx/>
                <a:latin typeface="Georgia Pro Semibold"/>
                <a:ea typeface="+mj-ea"/>
                <a:cs typeface="+mj-cs"/>
              </a:rPr>
              <a:t>Έμφυλες νόρμες</a:t>
            </a:r>
            <a:br>
              <a:rPr kumimoji="0" lang="el-GR" sz="1800" b="0" i="1" u="none" strike="noStrike" kern="1200" cap="none" spc="0" normalizeH="0" baseline="0" noProof="0" dirty="0">
                <a:ln>
                  <a:noFill/>
                </a:ln>
                <a:solidFill>
                  <a:srgbClr val="000000"/>
                </a:solidFill>
                <a:effectLst/>
                <a:uLnTx/>
                <a:uFillTx/>
                <a:latin typeface="Georgia Pro Semibold"/>
                <a:ea typeface="+mj-ea"/>
                <a:cs typeface="+mj-cs"/>
              </a:rPr>
            </a:br>
            <a:r>
              <a:rPr kumimoji="0" lang="el-GR" sz="1800" b="0" i="1" u="none" strike="noStrike" kern="1200" cap="none" spc="0" normalizeH="0" baseline="0" noProof="0" dirty="0">
                <a:ln>
                  <a:noFill/>
                </a:ln>
                <a:solidFill>
                  <a:srgbClr val="000000"/>
                </a:solidFill>
                <a:effectLst/>
                <a:uLnTx/>
                <a:uFillTx/>
                <a:latin typeface="Georgia Pro Semibold"/>
                <a:ea typeface="+mj-ea"/>
                <a:cs typeface="+mj-cs"/>
              </a:rPr>
              <a:t>Στοιχεία της ανασκόπησης των </a:t>
            </a:r>
            <a:r>
              <a:rPr kumimoji="0" lang="en-US" sz="1800" b="0" i="1" u="none" strike="noStrike" kern="1200" cap="none" spc="0" normalizeH="0" baseline="0" noProof="0" dirty="0">
                <a:ln>
                  <a:noFill/>
                </a:ln>
                <a:solidFill>
                  <a:srgbClr val="000000"/>
                </a:solidFill>
                <a:effectLst/>
                <a:uLnTx/>
                <a:uFillTx/>
                <a:latin typeface="Georgia Pro Semibold"/>
                <a:ea typeface="+mj-ea"/>
                <a:cs typeface="+mj-cs"/>
              </a:rPr>
              <a:t>Hagemann-White et al. (2010)</a:t>
            </a:r>
            <a:r>
              <a:rPr kumimoji="0" lang="el-GR" sz="1800" b="0" i="1" u="none" strike="noStrike" kern="1200" cap="none" spc="0" normalizeH="0" baseline="0" noProof="0" dirty="0">
                <a:ln>
                  <a:noFill/>
                </a:ln>
                <a:solidFill>
                  <a:srgbClr val="000000"/>
                </a:solidFill>
                <a:effectLst/>
                <a:uLnTx/>
                <a:uFillTx/>
                <a:latin typeface="Georgia Pro Semibold"/>
                <a:ea typeface="+mj-ea"/>
                <a:cs typeface="+mj-cs"/>
              </a:rPr>
              <a:t> παρουσιάζουν στοιχεία που μπορούν να αυξήσουν τις πιθανότητες άσκησης, ανοχής ή ακόμη και αποδοχής της </a:t>
            </a:r>
            <a:r>
              <a:rPr kumimoji="0" lang="el-GR" sz="1800" b="0" i="1" u="none" strike="noStrike" kern="1200" cap="none" spc="0" normalizeH="0" baseline="0" noProof="0" dirty="0" err="1">
                <a:ln>
                  <a:noFill/>
                </a:ln>
                <a:solidFill>
                  <a:srgbClr val="000000"/>
                </a:solidFill>
                <a:effectLst/>
                <a:uLnTx/>
                <a:uFillTx/>
                <a:latin typeface="Georgia Pro Semibold"/>
                <a:ea typeface="+mj-ea"/>
                <a:cs typeface="+mj-cs"/>
              </a:rPr>
              <a:t>έμφυλης</a:t>
            </a:r>
            <a:r>
              <a:rPr kumimoji="0" lang="el-GR" sz="1800" b="0" i="1" u="none" strike="noStrike" kern="1200" cap="none" spc="0" normalizeH="0" baseline="0" noProof="0" dirty="0">
                <a:ln>
                  <a:noFill/>
                </a:ln>
                <a:solidFill>
                  <a:srgbClr val="000000"/>
                </a:solidFill>
                <a:effectLst/>
                <a:uLnTx/>
                <a:uFillTx/>
                <a:latin typeface="Georgia Pro Semibold"/>
                <a:ea typeface="+mj-ea"/>
                <a:cs typeface="+mj-cs"/>
              </a:rPr>
              <a:t> βίας</a:t>
            </a:r>
            <a:endParaRPr lang="el-GR" dirty="0"/>
          </a:p>
        </p:txBody>
      </p:sp>
      <p:sp>
        <p:nvSpPr>
          <p:cNvPr id="3" name="Θέση περιεχομένου 2">
            <a:extLst>
              <a:ext uri="{FF2B5EF4-FFF2-40B4-BE49-F238E27FC236}">
                <a16:creationId xmlns:a16="http://schemas.microsoft.com/office/drawing/2014/main" id="{B85870BA-8CF0-4851-91D3-066665C3301C}"/>
              </a:ext>
            </a:extLst>
          </p:cNvPr>
          <p:cNvSpPr>
            <a:spLocks noGrp="1"/>
          </p:cNvSpPr>
          <p:nvPr>
            <p:ph idx="1"/>
          </p:nvPr>
        </p:nvSpPr>
        <p:spPr/>
        <p:txBody>
          <a:bodyPr/>
          <a:lstStyle/>
          <a:p>
            <a:r>
              <a:rPr lang="el-GR" dirty="0"/>
              <a:t>👍  Η αποτυχία των αρμόδιων φορέων να επιβάλουν κυρώσεις για την </a:t>
            </a:r>
            <a:r>
              <a:rPr lang="el-GR" dirty="0" err="1"/>
              <a:t>έμφυλη</a:t>
            </a:r>
            <a:r>
              <a:rPr lang="el-GR" dirty="0"/>
              <a:t> βία, όπως για παράδειγμα καθηγητές/-</a:t>
            </a:r>
            <a:r>
              <a:rPr lang="el-GR" dirty="0" err="1"/>
              <a:t>ριες</a:t>
            </a:r>
            <a:r>
              <a:rPr lang="el-GR" dirty="0"/>
              <a:t> που αγνοούν περιστατικά </a:t>
            </a:r>
            <a:r>
              <a:rPr lang="el-GR" dirty="0" err="1"/>
              <a:t>έμφυλου</a:t>
            </a:r>
            <a:r>
              <a:rPr lang="el-GR" dirty="0"/>
              <a:t> εκφοβισμού στο σχολείο.</a:t>
            </a:r>
          </a:p>
        </p:txBody>
      </p:sp>
    </p:spTree>
    <p:extLst>
      <p:ext uri="{BB962C8B-B14F-4D97-AF65-F5344CB8AC3E}">
        <p14:creationId xmlns:p14="http://schemas.microsoft.com/office/powerpoint/2010/main" val="3129274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BE551C-E9BA-449B-8E4C-A8657FC5A39C}"/>
              </a:ext>
            </a:extLst>
          </p:cNvPr>
          <p:cNvSpPr>
            <a:spLocks noGrp="1"/>
          </p:cNvSpPr>
          <p:nvPr>
            <p:ph type="title"/>
          </p:nvPr>
        </p:nvSpPr>
        <p:spPr/>
        <p:txBody>
          <a:bodyPr/>
          <a:lstStyle/>
          <a:p>
            <a:r>
              <a:rPr lang="el-GR" dirty="0"/>
              <a:t>Έρευνα του </a:t>
            </a:r>
            <a:r>
              <a:rPr lang="en-US" dirty="0"/>
              <a:t>Youth4Youth, 20	11</a:t>
            </a:r>
            <a:endParaRPr lang="el-GR" dirty="0"/>
          </a:p>
        </p:txBody>
      </p:sp>
      <p:sp>
        <p:nvSpPr>
          <p:cNvPr id="3" name="Θέση περιεχομένου 2">
            <a:extLst>
              <a:ext uri="{FF2B5EF4-FFF2-40B4-BE49-F238E27FC236}">
                <a16:creationId xmlns:a16="http://schemas.microsoft.com/office/drawing/2014/main" id="{63079507-A25D-49E4-BBDB-6C7A2E761D23}"/>
              </a:ext>
            </a:extLst>
          </p:cNvPr>
          <p:cNvSpPr>
            <a:spLocks noGrp="1"/>
          </p:cNvSpPr>
          <p:nvPr>
            <p:ph idx="1"/>
          </p:nvPr>
        </p:nvSpPr>
        <p:spPr/>
        <p:txBody>
          <a:bodyPr/>
          <a:lstStyle/>
          <a:p>
            <a:pPr algn="just"/>
            <a:r>
              <a:rPr lang="el-GR" dirty="0"/>
              <a:t>Το 2011, έρευνα που διεξήχθη στις πέντε χώρες-εταίρους του Youth4Youth –Ελλάδα, Κύπρο, Ιταλία, Ισπανία και Λιθουανία– σε δείγμα μεγαλύτερο από 2.300 νέους ανθρώπους έδειξε ότι οι νέοι/-</a:t>
            </a:r>
            <a:r>
              <a:rPr lang="el-GR" dirty="0" err="1"/>
              <a:t>ες</a:t>
            </a:r>
            <a:r>
              <a:rPr lang="el-GR" dirty="0"/>
              <a:t> εξακολουθούν ακόμα και σήμερα να υποστηρίζουν ορισμένες στερεοτυπικές απόψεις για το φύλο, να δείχνουν ανοχή απέναντι σε ορισμένες μορφές ΕΒ και να αποδέχονται τους κυρίαρχους μύθους σχετικά με τους λόγους που προκύπτει η </a:t>
            </a:r>
            <a:r>
              <a:rPr lang="el-GR" dirty="0" err="1"/>
              <a:t>έμφυλη</a:t>
            </a:r>
            <a:r>
              <a:rPr lang="el-GR" dirty="0"/>
              <a:t> βία</a:t>
            </a:r>
            <a:r>
              <a:rPr lang="en-US" dirty="0"/>
              <a:t>:</a:t>
            </a:r>
            <a:endParaRPr lang="el-GR" dirty="0"/>
          </a:p>
        </p:txBody>
      </p:sp>
    </p:spTree>
    <p:extLst>
      <p:ext uri="{BB962C8B-B14F-4D97-AF65-F5344CB8AC3E}">
        <p14:creationId xmlns:p14="http://schemas.microsoft.com/office/powerpoint/2010/main" val="222750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30A386-9B32-4E62-A105-5FA4B282D597}"/>
              </a:ext>
            </a:extLst>
          </p:cNvPr>
          <p:cNvSpPr>
            <a:spLocks noGrp="1"/>
          </p:cNvSpPr>
          <p:nvPr>
            <p:ph type="title"/>
          </p:nvPr>
        </p:nvSpPr>
        <p:spPr/>
        <p:txBody>
          <a:bodyPr/>
          <a:lstStyle/>
          <a:p>
            <a:r>
              <a:rPr lang="el-GR" dirty="0"/>
              <a:t>Έρευνα του Youth4Youth, 20	11</a:t>
            </a:r>
          </a:p>
        </p:txBody>
      </p:sp>
      <p:sp>
        <p:nvSpPr>
          <p:cNvPr id="3" name="Θέση περιεχομένου 2">
            <a:extLst>
              <a:ext uri="{FF2B5EF4-FFF2-40B4-BE49-F238E27FC236}">
                <a16:creationId xmlns:a16="http://schemas.microsoft.com/office/drawing/2014/main" id="{F2A0BAC5-8F15-42AF-BEAC-BCA2C5A8B46D}"/>
              </a:ext>
            </a:extLst>
          </p:cNvPr>
          <p:cNvSpPr>
            <a:spLocks noGrp="1"/>
          </p:cNvSpPr>
          <p:nvPr>
            <p:ph idx="1"/>
          </p:nvPr>
        </p:nvSpPr>
        <p:spPr/>
        <p:txBody>
          <a:bodyPr/>
          <a:lstStyle/>
          <a:p>
            <a:pPr algn="just"/>
            <a:r>
              <a:rPr lang="el-GR" dirty="0"/>
              <a:t>★ Η πλειονότητα κοριτσιών και αγοριών υποστηρίζουν απόλυτα την ισότητα ανδρών και γυναικών όσον αφορά τις ευκαιρίες εκπαίδευσης ή διασκέδασης. Εντούτοις, τόσο τα κορίτσια όσο και τα αγόρια υποστηρίζουν στερεοτυπικές απόψεις για το κοινωνικό φύλο, όπως για παράδειγμα ότι είναι πιο αποδεκτό για τα αγόρια απ’ ό,τι για τα κορίτσια να έχουν πολλές ερωτικές συντρόφους και ότι στα αγόρια αρέσει να βγαίνουν με κορίτσια μόνο για το σεξ. </a:t>
            </a:r>
          </a:p>
        </p:txBody>
      </p:sp>
    </p:spTree>
    <p:extLst>
      <p:ext uri="{BB962C8B-B14F-4D97-AF65-F5344CB8AC3E}">
        <p14:creationId xmlns:p14="http://schemas.microsoft.com/office/powerpoint/2010/main" val="1673054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A23B53-BF16-4780-9D65-23A0AD3FFCF6}"/>
              </a:ext>
            </a:extLst>
          </p:cNvPr>
          <p:cNvSpPr>
            <a:spLocks noGrp="1"/>
          </p:cNvSpPr>
          <p:nvPr>
            <p:ph type="title"/>
          </p:nvPr>
        </p:nvSpPr>
        <p:spPr/>
        <p:txBody>
          <a:bodyPr/>
          <a:lstStyle/>
          <a:p>
            <a:r>
              <a:rPr kumimoji="0" lang="el-GR" sz="3600" b="0" i="1" u="none" strike="noStrike" kern="1200" cap="none" spc="0" normalizeH="0" baseline="0" noProof="0" dirty="0">
                <a:ln>
                  <a:noFill/>
                </a:ln>
                <a:solidFill>
                  <a:srgbClr val="000000"/>
                </a:solidFill>
                <a:effectLst/>
                <a:uLnTx/>
                <a:uFillTx/>
                <a:latin typeface="Georgia Pro Semibold"/>
                <a:ea typeface="+mj-ea"/>
                <a:cs typeface="+mj-cs"/>
              </a:rPr>
              <a:t>Έρευνα του Youth4Youth, 20	11</a:t>
            </a:r>
            <a:endParaRPr lang="el-GR" dirty="0"/>
          </a:p>
        </p:txBody>
      </p:sp>
      <p:sp>
        <p:nvSpPr>
          <p:cNvPr id="3" name="Θέση περιεχομένου 2">
            <a:extLst>
              <a:ext uri="{FF2B5EF4-FFF2-40B4-BE49-F238E27FC236}">
                <a16:creationId xmlns:a16="http://schemas.microsoft.com/office/drawing/2014/main" id="{EA0DD783-7189-4A4C-B05D-A9E8DA13A4F5}"/>
              </a:ext>
            </a:extLst>
          </p:cNvPr>
          <p:cNvSpPr>
            <a:spLocks noGrp="1"/>
          </p:cNvSpPr>
          <p:nvPr>
            <p:ph idx="1"/>
          </p:nvPr>
        </p:nvSpPr>
        <p:spPr/>
        <p:txBody>
          <a:bodyPr/>
          <a:lstStyle/>
          <a:p>
            <a:r>
              <a:rPr lang="el-GR" dirty="0"/>
              <a:t>★ Οι νέοι/-</a:t>
            </a:r>
            <a:r>
              <a:rPr lang="el-GR" dirty="0" err="1"/>
              <a:t>ες</a:t>
            </a:r>
            <a:r>
              <a:rPr lang="el-GR" dirty="0"/>
              <a:t> δεν θεωρούν την </a:t>
            </a:r>
            <a:r>
              <a:rPr lang="el-GR" dirty="0" err="1"/>
              <a:t>έμφυλη</a:t>
            </a:r>
            <a:r>
              <a:rPr lang="el-GR" dirty="0"/>
              <a:t> βία ζήτημα που τους/τις επηρεάζει άμεσα, αλλά τη θεωρούν γενικά πρόβλημα των «μεγάλων». </a:t>
            </a:r>
            <a:endParaRPr lang="en-US" dirty="0"/>
          </a:p>
          <a:p>
            <a:r>
              <a:rPr lang="el-GR" dirty="0"/>
              <a:t>★ Αναγνωρίζουν τις σωματικές μορφές βίας, αλλά είναι λιγότερο πιθανό να αναγνωρίσουν ψυχολογικές μορφές της, π.χ. το να φωνάζεις στο/στη σύντροφό σου ή να ελέγχεις τι κάνει ή τι φοράει.</a:t>
            </a:r>
          </a:p>
        </p:txBody>
      </p:sp>
    </p:spTree>
    <p:extLst>
      <p:ext uri="{BB962C8B-B14F-4D97-AF65-F5344CB8AC3E}">
        <p14:creationId xmlns:p14="http://schemas.microsoft.com/office/powerpoint/2010/main" val="3096194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9BD762-A471-431E-8A13-5EA70C45B4C9}"/>
              </a:ext>
            </a:extLst>
          </p:cNvPr>
          <p:cNvSpPr>
            <a:spLocks noGrp="1"/>
          </p:cNvSpPr>
          <p:nvPr>
            <p:ph type="title"/>
          </p:nvPr>
        </p:nvSpPr>
        <p:spPr/>
        <p:txBody>
          <a:bodyPr/>
          <a:lstStyle/>
          <a:p>
            <a:r>
              <a:rPr kumimoji="0" lang="el-GR" sz="3600" b="0" i="1" u="none" strike="noStrike" kern="1200" cap="none" spc="0" normalizeH="0" baseline="0" noProof="0" dirty="0">
                <a:ln>
                  <a:noFill/>
                </a:ln>
                <a:solidFill>
                  <a:srgbClr val="000000"/>
                </a:solidFill>
                <a:effectLst/>
                <a:uLnTx/>
                <a:uFillTx/>
                <a:latin typeface="Georgia Pro Semibold"/>
                <a:ea typeface="+mj-ea"/>
                <a:cs typeface="+mj-cs"/>
              </a:rPr>
              <a:t>Έρευνα του Youth4Youth, 20	11</a:t>
            </a:r>
            <a:endParaRPr lang="el-GR" dirty="0"/>
          </a:p>
        </p:txBody>
      </p:sp>
      <p:sp>
        <p:nvSpPr>
          <p:cNvPr id="3" name="Θέση περιεχομένου 2">
            <a:extLst>
              <a:ext uri="{FF2B5EF4-FFF2-40B4-BE49-F238E27FC236}">
                <a16:creationId xmlns:a16="http://schemas.microsoft.com/office/drawing/2014/main" id="{8C121FEB-DEBD-4296-B3F0-45F63363CBDE}"/>
              </a:ext>
            </a:extLst>
          </p:cNvPr>
          <p:cNvSpPr>
            <a:spLocks noGrp="1"/>
          </p:cNvSpPr>
          <p:nvPr>
            <p:ph idx="1"/>
          </p:nvPr>
        </p:nvSpPr>
        <p:spPr>
          <a:xfrm>
            <a:off x="525717" y="2521885"/>
            <a:ext cx="10077557" cy="3682972"/>
          </a:xfrm>
        </p:spPr>
        <p:txBody>
          <a:bodyPr>
            <a:normAutofit/>
          </a:bodyPr>
          <a:lstStyle/>
          <a:p>
            <a:r>
              <a:rPr lang="el-GR" dirty="0"/>
              <a:t>★ Πολλοί νέοι/-</a:t>
            </a:r>
            <a:r>
              <a:rPr lang="el-GR" dirty="0" err="1"/>
              <a:t>ες</a:t>
            </a:r>
            <a:r>
              <a:rPr lang="el-GR" dirty="0"/>
              <a:t> θεωρούν τη ζήλεια ως ένδειξη αγάπης από τον ή τη σύντροφο.</a:t>
            </a:r>
            <a:endParaRPr lang="en-US" dirty="0"/>
          </a:p>
          <a:p>
            <a:r>
              <a:rPr lang="el-GR" dirty="0"/>
              <a:t> ★ Σημαντική μειονότητα των αγοριών θεωρούν θεμιτό ένα αγόρι να πιέζει ένα κορίτσι για να κάνουν σεξ αν βγαίνουν μαζί. </a:t>
            </a:r>
            <a:endParaRPr lang="en-US" dirty="0"/>
          </a:p>
          <a:p>
            <a:r>
              <a:rPr lang="el-GR" dirty="0"/>
              <a:t>★ Οι νέοι/-</a:t>
            </a:r>
            <a:r>
              <a:rPr lang="el-GR" dirty="0" err="1"/>
              <a:t>ες</a:t>
            </a:r>
            <a:r>
              <a:rPr lang="el-GR" dirty="0"/>
              <a:t> δεν θεωρούν αποδεκτή τη βία, ιδίως τη σωματική, αλλά σπεύδουν να τη δικαιολογούν κάτω από ορισμένες συνθήκες, όπως αν ο/η σύντροφός σου σε απατήσει ή φλερτάρει με κάποιο άλλο άτομο. Επιπλέον, διαδεδομένη μεταξύ των ατόμων που συμμετείχαν στην έρευνα ήταν η πεποίθηση ότι οι γυναίκες και τα κορίτσια μπορούν να προκαλέσουν σεξουαλική επιθετικότητα με τον τρόπο που ντύνονται ή συμπεριφέρονται. Η στάση αυτή αντανακλά τη νοοτροπία της επίρριψης της ευθύνης στο θύμα που υπάρχει στην κοινωνία.</a:t>
            </a:r>
          </a:p>
        </p:txBody>
      </p:sp>
    </p:spTree>
    <p:extLst>
      <p:ext uri="{BB962C8B-B14F-4D97-AF65-F5344CB8AC3E}">
        <p14:creationId xmlns:p14="http://schemas.microsoft.com/office/powerpoint/2010/main" val="3240594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2B3175-E6EF-4149-AB30-09BE5F450AB7}"/>
              </a:ext>
            </a:extLst>
          </p:cNvPr>
          <p:cNvSpPr>
            <a:spLocks noGrp="1"/>
          </p:cNvSpPr>
          <p:nvPr>
            <p:ph type="title"/>
          </p:nvPr>
        </p:nvSpPr>
        <p:spPr>
          <a:xfrm>
            <a:off x="525716" y="0"/>
            <a:ext cx="10077557" cy="1449851"/>
          </a:xfrm>
        </p:spPr>
        <p:txBody>
          <a:bodyPr>
            <a:normAutofit fontScale="90000"/>
          </a:bodyPr>
          <a:lstStyle/>
          <a:p>
            <a:r>
              <a:rPr lang="el-GR" dirty="0"/>
              <a:t>Αντιλήψεις νέων ανθρώπων σχετικά με τις </a:t>
            </a:r>
            <a:r>
              <a:rPr lang="el-GR" dirty="0" err="1"/>
              <a:t>έμφυλες</a:t>
            </a:r>
            <a:r>
              <a:rPr lang="el-GR" dirty="0"/>
              <a:t> νόρμες και το τι σημαίνει να είσαι άνδρας ή γυναίκα στην κοινωνία μας</a:t>
            </a:r>
          </a:p>
        </p:txBody>
      </p:sp>
      <p:sp>
        <p:nvSpPr>
          <p:cNvPr id="3" name="Θέση περιεχομένου 2">
            <a:extLst>
              <a:ext uri="{FF2B5EF4-FFF2-40B4-BE49-F238E27FC236}">
                <a16:creationId xmlns:a16="http://schemas.microsoft.com/office/drawing/2014/main" id="{BB82F54D-614B-4292-8A67-95AA0884C57A}"/>
              </a:ext>
            </a:extLst>
          </p:cNvPr>
          <p:cNvSpPr>
            <a:spLocks noGrp="1"/>
          </p:cNvSpPr>
          <p:nvPr>
            <p:ph idx="1"/>
          </p:nvPr>
        </p:nvSpPr>
        <p:spPr/>
        <p:txBody>
          <a:bodyPr/>
          <a:lstStyle/>
          <a:p>
            <a:pPr algn="just"/>
            <a:r>
              <a:rPr lang="el-GR" dirty="0"/>
              <a:t>Οι περισσότεροι νέοι άνθρωποι αντιλαμβάνονται ότι άνδρες και γυναίκες αναμένεται να συμπεριφέρονται και να ενεργούν με συγκεκριμένους τρόπους. </a:t>
            </a:r>
          </a:p>
          <a:p>
            <a:pPr algn="just"/>
            <a:r>
              <a:rPr lang="el-GR" dirty="0"/>
              <a:t>Αναγνωρίζουν σε κάποιο βαθμό την πίεση που τους ασκείται από την οικογένεια, τα συνομήλικά τους άτομα, την κοινότητα και τα μέσα μαζικής ενημέρωσης (ΜΜΕ) να συμμορφώνονται με ενίοτε αντιφατικά στερεότυπα για τους άνδρες και τις γυναίκες προκειμένου να είναι «όπως πρέπει».</a:t>
            </a:r>
          </a:p>
          <a:p>
            <a:pPr algn="just"/>
            <a:endParaRPr lang="el-GR" dirty="0"/>
          </a:p>
        </p:txBody>
      </p:sp>
    </p:spTree>
    <p:extLst>
      <p:ext uri="{BB962C8B-B14F-4D97-AF65-F5344CB8AC3E}">
        <p14:creationId xmlns:p14="http://schemas.microsoft.com/office/powerpoint/2010/main" val="613647840"/>
      </p:ext>
    </p:extLst>
  </p:cSld>
  <p:clrMapOvr>
    <a:masterClrMapping/>
  </p:clrMapOvr>
</p:sld>
</file>

<file path=ppt/theme/theme1.xml><?xml version="1.0" encoding="utf-8"?>
<a:theme xmlns:a="http://schemas.openxmlformats.org/drawingml/2006/main" name="Roca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Custom 36">
      <a:majorFont>
        <a:latin typeface="Georgia Pro Semibold"/>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ocaVTI" id="{D79FE1D1-0489-4A69-8531-D0B8CDC31CBE}" vid="{CEBA7FE6-C04B-474E-964F-B022887AD13B}"/>
    </a:ext>
  </a:extLst>
</a:theme>
</file>

<file path=docProps/app.xml><?xml version="1.0" encoding="utf-8"?>
<Properties xmlns="http://schemas.openxmlformats.org/officeDocument/2006/extended-properties" xmlns:vt="http://schemas.openxmlformats.org/officeDocument/2006/docPropsVTypes">
  <TotalTime>75</TotalTime>
  <Words>1389</Words>
  <Application>Microsoft Office PowerPoint</Application>
  <PresentationFormat>Ευρεία οθόνη</PresentationFormat>
  <Paragraphs>42</Paragraphs>
  <Slides>15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15</vt:i4>
      </vt:variant>
    </vt:vector>
  </HeadingPairs>
  <TitlesOfParts>
    <vt:vector size="21" baseType="lpstr">
      <vt:lpstr>Abadi</vt:lpstr>
      <vt:lpstr>Arial</vt:lpstr>
      <vt:lpstr>Avenir Next LT Pro</vt:lpstr>
      <vt:lpstr>Avenir Next LT Pro Light</vt:lpstr>
      <vt:lpstr>Georgia Pro Semibold</vt:lpstr>
      <vt:lpstr>RocaVTI</vt:lpstr>
      <vt:lpstr>Αναπαραστάσεις του φύλου στα ΜΜΕ</vt:lpstr>
      <vt:lpstr>Έμφυλες νόρμες Στοιχεία της ανασκόπησης των Hagemann-White et al. (2010) παρουσιάζουν στοιχεία που μπορούν να αυξήσουν τις πιθανότητες άσκησης, ανοχής ή ακόμη και αποδοχής της έμφυλης βίας     </vt:lpstr>
      <vt:lpstr>Έμφυλες νόρμες Στοιχεία της ανασκόπησης των Hagemann-White et al. (2010) παρουσιάζουν στοιχεία που μπορούν να αυξήσουν τις πιθανότητες άσκησης, ανοχής ή ακόμη και αποδοχής της έμφυλης βίας</vt:lpstr>
      <vt:lpstr>Έμφυλες νόρμες Στοιχεία της ανασκόπησης των Hagemann-White et al. (2010) παρουσιάζουν στοιχεία που μπορούν να αυξήσουν τις πιθανότητες άσκησης, ανοχής ή ακόμη και αποδοχής της έμφυλης βίας</vt:lpstr>
      <vt:lpstr>Έρευνα του Youth4Youth, 20 11</vt:lpstr>
      <vt:lpstr>Έρευνα του Youth4Youth, 20 11</vt:lpstr>
      <vt:lpstr>Έρευνα του Youth4Youth, 20 11</vt:lpstr>
      <vt:lpstr>Έρευνα του Youth4Youth, 20 11</vt:lpstr>
      <vt:lpstr>Αντιλήψεις νέων ανθρώπων σχετικά με τις έμφυλες νόρμες και το τι σημαίνει να είσαι άνδρας ή γυναίκα στην κοινωνία μας</vt:lpstr>
      <vt:lpstr>Αντιλήψεις νέων ανθρώπων σχετικά με τις έμφυλες νόρμες και το τι σημαίνει να είσαι άνδρας ή γυναίκα στην κοινωνία μας</vt:lpstr>
      <vt:lpstr>Αντιλήψεις νέων ανθρώπων σχετικά με τις έμφυλες νόρμες και το τι σημαίνει να είσαι άνδρας ή γυναίκα στην κοινωνία μας</vt:lpstr>
      <vt:lpstr>Η κατανόηση των νέων για τον τρόπο με τον οποίο συνδέονται οι έμφυλες νόρμες με τις διακρίσεις και την κακοποίηση</vt:lpstr>
      <vt:lpstr>Η κατανόηση των νέων για τον τρόπο με τον οποίο συνδέονται οι έμφυλες νόρμες με τις διακρίσεις και την κακοποίηση</vt:lpstr>
      <vt:lpstr>Βιβλιογραφία </vt:lpstr>
      <vt:lpstr>Βιωματική άσκηση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Αναπαραστάσεις του φύλου στα ΜΜΕ</dc:title>
  <dc:creator>Next Gen</dc:creator>
  <cp:lastModifiedBy>Next Gen</cp:lastModifiedBy>
  <cp:revision>4</cp:revision>
  <dcterms:created xsi:type="dcterms:W3CDTF">2022-04-01T06:50:00Z</dcterms:created>
  <dcterms:modified xsi:type="dcterms:W3CDTF">2022-04-01T08:07:24Z</dcterms:modified>
</cp:coreProperties>
</file>