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1C032B-4F2F-481E-80B9-F0F6DD96C4BB}" v="3" dt="2021-11-28T15:26:56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8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50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9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1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9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4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8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2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7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24" r:id="rId6"/>
    <p:sldLayoutId id="2147483720" r:id="rId7"/>
    <p:sldLayoutId id="2147483721" r:id="rId8"/>
    <p:sldLayoutId id="2147483722" r:id="rId9"/>
    <p:sldLayoutId id="2147483723" r:id="rId10"/>
    <p:sldLayoutId id="214748372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8">
            <a:extLst>
              <a:ext uri="{FF2B5EF4-FFF2-40B4-BE49-F238E27FC236}">
                <a16:creationId xmlns:a16="http://schemas.microsoft.com/office/drawing/2014/main" id="{5C8041AD-0A28-47FA-8BFF-56BAAA246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095998" cy="45739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5E0ED3F-4311-48BA-8600-221AA2F9D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3" y="397275"/>
            <a:ext cx="5216531" cy="3761257"/>
          </a:xfrm>
        </p:spPr>
        <p:txBody>
          <a:bodyPr anchor="ctr">
            <a:normAutofit/>
          </a:bodyPr>
          <a:lstStyle/>
          <a:p>
            <a:r>
              <a:rPr lang="el-GR" dirty="0"/>
              <a:t>Μέσα Επικοινωνίας</a:t>
            </a:r>
          </a:p>
        </p:txBody>
      </p:sp>
      <p:pic>
        <p:nvPicPr>
          <p:cNvPr id="40" name="Picture 3" descr="Αφηρημένο φόντο καπνού">
            <a:extLst>
              <a:ext uri="{FF2B5EF4-FFF2-40B4-BE49-F238E27FC236}">
                <a16:creationId xmlns:a16="http://schemas.microsoft.com/office/drawing/2014/main" id="{C9B62D9E-3274-4604-9225-CFF152357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23" r="23866"/>
          <a:stretch/>
        </p:blipFill>
        <p:spPr>
          <a:xfrm>
            <a:off x="6095998" y="-1"/>
            <a:ext cx="609600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680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B092C4-969A-4B66-8A0E-0B7607859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Εκτός από το δελτίο τύπου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1CCBA6-6815-4917-94A6-BB06E0FE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Εταιρείες επικοινωνίας και δημόσιων σχέσεων όπως </a:t>
            </a:r>
            <a:r>
              <a:rPr lang="en-US" dirty="0"/>
              <a:t>PR Newswire </a:t>
            </a:r>
            <a:r>
              <a:rPr lang="el-GR" dirty="0"/>
              <a:t>ή </a:t>
            </a:r>
            <a:r>
              <a:rPr lang="en-US" dirty="0"/>
              <a:t>Business Wire </a:t>
            </a:r>
            <a:r>
              <a:rPr lang="el-GR" dirty="0"/>
              <a:t>συντάσσουν και διανέμουν σε ΜΜΕ, Επενδυτές και βάσεις δεδομένων δελτία τύπου για επιχειρήσεις και οργανισμούς.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Κοινωνικά μέσα. Πολλοί δημοσιογράφοι χρησιμοποιούν το </a:t>
            </a:r>
            <a:r>
              <a:rPr lang="en-US" dirty="0"/>
              <a:t>Twitter </a:t>
            </a:r>
            <a:r>
              <a:rPr lang="el-GR" dirty="0"/>
              <a:t>και το </a:t>
            </a:r>
            <a:r>
              <a:rPr lang="en-US" dirty="0"/>
              <a:t>Facebook </a:t>
            </a:r>
            <a:r>
              <a:rPr lang="el-GR" dirty="0"/>
              <a:t>ως πηγή για τη δουλειά τους.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SEO – </a:t>
            </a:r>
            <a:r>
              <a:rPr lang="el-GR" dirty="0"/>
              <a:t>και δελτία τύπου στην ιστοσελίδα.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Διοργάνωση εκδηλώσεων για τον τύπο.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Το κλειδί για όλα είναι η δημιουργία ΣΧΕΣΕΩΝ με τους δημοσιογράφους.</a:t>
            </a:r>
          </a:p>
        </p:txBody>
      </p:sp>
    </p:spTree>
    <p:extLst>
      <p:ext uri="{BB962C8B-B14F-4D97-AF65-F5344CB8AC3E}">
        <p14:creationId xmlns:p14="http://schemas.microsoft.com/office/powerpoint/2010/main" val="359895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54D63A-581C-4A9C-8C3B-77BFA2EFE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Χορηγούμενο περιεχόμενο ή </a:t>
            </a:r>
            <a:r>
              <a:rPr lang="en-US" dirty="0"/>
              <a:t>native advertising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E55C57-5C68-4AC5-A634-DD4E79067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Χορηγούμενη δημοσιογραφία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Κερδισμένη δημοσιότητα ή πληρωμένη διαφήμιση?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Πρόκειται για ένα ενημερωτικό περιεχόμενο που έχει δημιουργηθεί από ένα χορηγό (οργανισμός) σε συνεργασία με ένα μέσο ενημέρωσης.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Για ορισμένους δημοσιογράφους είναι η χείριστη μορφή παραπλανητικής είδησης αλλά για κάποιους αναγκαία.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Το χορηγούμενο περιεχόμενο είναι απόγονος της κεκαλυμμένης διαφήμισης (</a:t>
            </a:r>
            <a:r>
              <a:rPr lang="en-US" dirty="0"/>
              <a:t>advertorial).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678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B74A0E-81CD-4923-8AF4-1C4BC1655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Πόσο καλά θα τα πήγαινες σε μια συνέντευξη με δημοσιογράφο;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17408B-8F8C-47C0-874E-A3860E674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Tx/>
              <a:buChar char="-"/>
            </a:pPr>
            <a:r>
              <a:rPr lang="el-GR" dirty="0"/>
              <a:t>Όταν μιλάς με δημοσιογράφο είναι σωστό να του απευθύνεσαι με το μικρό του όνομα;</a:t>
            </a:r>
          </a:p>
          <a:p>
            <a:pPr marL="342900" indent="-342900">
              <a:buFontTx/>
              <a:buChar char="-"/>
            </a:pPr>
            <a:r>
              <a:rPr lang="el-GR" dirty="0"/>
              <a:t>Θα προκαλούσε ποτέ έναν δημοσιογράφο σε λεκτική μονομαχία;</a:t>
            </a:r>
          </a:p>
          <a:p>
            <a:pPr marL="342900" indent="-342900">
              <a:buFontTx/>
              <a:buChar char="-"/>
            </a:pPr>
            <a:r>
              <a:rPr lang="el-GR" dirty="0"/>
              <a:t>Είναι σωστό  οι δημοσιογράφοι να κάνουν ενοχλητικές ερωτήσεις στα δημόσια πρόσωπα;</a:t>
            </a:r>
          </a:p>
          <a:p>
            <a:pPr marL="342900" indent="-342900">
              <a:buFontTx/>
              <a:buChar char="-"/>
            </a:pPr>
            <a:r>
              <a:rPr lang="el-GR" dirty="0"/>
              <a:t>Πρέπει να απαντάς σε υποθετικές ερωτήσεις;</a:t>
            </a:r>
          </a:p>
          <a:p>
            <a:pPr marL="342900" indent="-342900">
              <a:buFontTx/>
              <a:buChar char="-"/>
            </a:pPr>
            <a:r>
              <a:rPr lang="el-GR" dirty="0"/>
              <a:t>Θα έλεγες ποτέ ουδέν </a:t>
            </a:r>
            <a:r>
              <a:rPr lang="el-GR" dirty="0" err="1"/>
              <a:t>σχόλιον</a:t>
            </a:r>
            <a:r>
              <a:rPr lang="el-GR" dirty="0"/>
              <a:t>;</a:t>
            </a:r>
          </a:p>
          <a:p>
            <a:pPr marL="342900" indent="-342900">
              <a:buFontTx/>
              <a:buChar char="-"/>
            </a:pPr>
            <a:r>
              <a:rPr lang="el-GR" dirty="0"/>
              <a:t>Όταν σου τηλεφωνεί ο δημοσιογράφος πρέπει να θεωρείς δεδομένο ότι, η συνομιλία σου ηχογραφείται;</a:t>
            </a:r>
          </a:p>
          <a:p>
            <a:pPr marL="342900" indent="-342900">
              <a:buFontTx/>
              <a:buChar char="-"/>
            </a:pPr>
            <a:r>
              <a:rPr lang="el-GR" dirty="0"/>
              <a:t>Οι τηλεθεατές θυμούνται το μεγαλύτερο μέρος του περιεχομένου μιας τηλεοπτικής συνέντευξης 30 λεπτών μετά την ολοκλήρωσή της;</a:t>
            </a:r>
          </a:p>
          <a:p>
            <a:pPr marL="342900" indent="-342900">
              <a:buFontTx/>
              <a:buChar char="-"/>
            </a:pPr>
            <a:r>
              <a:rPr lang="el-GR" dirty="0"/>
              <a:t>Αν δεν γνωρίζεις τη σωστή απάντηση στην ερώτηση ενός δημοσιογράφου πρέπει να προσπαθήσεις να την απαντήσεις οπωσδήποτε;</a:t>
            </a:r>
          </a:p>
        </p:txBody>
      </p:sp>
    </p:spTree>
    <p:extLst>
      <p:ext uri="{BB962C8B-B14F-4D97-AF65-F5344CB8AC3E}">
        <p14:creationId xmlns:p14="http://schemas.microsoft.com/office/powerpoint/2010/main" val="3148846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3C729B-24E3-408F-A2DE-49469E1F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Πληρωμένα μέσα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D1D177-F632-43AF-B52C-F9A37F707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Διαφήμιση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Έλεγχος του περιεχομένου, της συχνότητα και την απήχηση δηλαδή σε πόσους καταναλωτές θα φτάσει.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Το μειονέκτημα είναι η έλλειψη αξιοπιστίας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Δύσκολο πια το κοινό να προσέξει τη διαφήμιση λόγω επικοινωνιακού θορύβου (π.χ. πολλές φορητές συσκευές, </a:t>
            </a:r>
            <a:r>
              <a:rPr lang="en-US" dirty="0"/>
              <a:t>social media)</a:t>
            </a:r>
            <a:endParaRPr lang="el-G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1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FEBE79-3659-4788-BFBA-CD8494BCE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Ιδιόκτητα μέσα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099FE5-1160-4D19-B53E-DB7237E0C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Tx/>
              <a:buChar char="-"/>
            </a:pPr>
            <a:r>
              <a:rPr lang="el-GR" dirty="0"/>
              <a:t>Τα κανάλια που κατέχουμε και διαχειριζόμαστε οι ίδιοι. </a:t>
            </a:r>
          </a:p>
          <a:p>
            <a:pPr marL="342900" indent="-342900">
              <a:buFontTx/>
              <a:buChar char="-"/>
            </a:pPr>
            <a:r>
              <a:rPr lang="el-GR" dirty="0"/>
              <a:t>Ιστοσελίδες, εφαρμογές και λογαριασμοί στα κοινωνικά μέσα</a:t>
            </a:r>
          </a:p>
          <a:p>
            <a:pPr marL="342900" indent="-342900">
              <a:buFontTx/>
              <a:buChar char="-"/>
            </a:pPr>
            <a:r>
              <a:rPr lang="el-GR" dirty="0"/>
              <a:t>Οι πληροφορίες που παρέχονται ελέγχονται</a:t>
            </a:r>
          </a:p>
          <a:p>
            <a:pPr marL="342900" indent="-342900">
              <a:buFontTx/>
              <a:buChar char="-"/>
            </a:pPr>
            <a:r>
              <a:rPr lang="el-GR" dirty="0"/>
              <a:t>Ενώ το κόστος διατήρησης και παραγωγής των ιδιόκτητων μέσων είναι πολύ χαμηλότερο από αυτό της πληρωμένης διαφήμισης.</a:t>
            </a:r>
          </a:p>
          <a:p>
            <a:pPr marL="342900" indent="-342900">
              <a:buFontTx/>
              <a:buChar char="-"/>
            </a:pPr>
            <a:r>
              <a:rPr lang="el-GR" dirty="0"/>
              <a:t>Επίσης, σου δίνουν πρόσβαση σε δυσπρόσιτα κοινά που σε άλλες εποχές δε θα μπορούσες να προσεγγίσεις.</a:t>
            </a:r>
          </a:p>
          <a:p>
            <a:pPr marL="342900" indent="-342900">
              <a:buFontTx/>
              <a:buChar char="-"/>
            </a:pPr>
            <a:r>
              <a:rPr lang="el-GR" dirty="0"/>
              <a:t>Δεν θεωρούνται όμως αξιόπιστα. </a:t>
            </a:r>
          </a:p>
          <a:p>
            <a:pPr marL="342900" indent="-342900">
              <a:buFontTx/>
              <a:buChar char="-"/>
            </a:pPr>
            <a:r>
              <a:rPr lang="el-GR" dirty="0"/>
              <a:t>Πρόκληση: για τον επαγγελματία δημοσίων σχέσεων είναι να κερδίσει την εμπιστοσύνη του κοινού μέσω των ιδιόκτητων μέσων.</a:t>
            </a:r>
          </a:p>
          <a:p>
            <a:pPr marL="342900" indent="-342900">
              <a:buFontTx/>
              <a:buChar char="-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005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A33C4A-1B08-4F59-BDD7-7EA055656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Κερδισμένα μέσα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AF479E-6E2F-422E-A73E-EAEF60385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l-GR" dirty="0"/>
              <a:t>Δημόσιες σχέσεις</a:t>
            </a:r>
          </a:p>
          <a:p>
            <a:pPr marL="342900" indent="-342900">
              <a:buFontTx/>
              <a:buChar char="-"/>
            </a:pPr>
            <a:r>
              <a:rPr lang="el-GR" dirty="0"/>
              <a:t>Υποστήριξη από μια ανεξάρτητη πηγή: π.χ. δημοσιογράφο.</a:t>
            </a:r>
          </a:p>
          <a:p>
            <a:pPr marL="342900" indent="-342900">
              <a:buFontTx/>
              <a:buChar char="-"/>
            </a:pPr>
            <a:r>
              <a:rPr lang="el-GR" dirty="0"/>
              <a:t>Θετική δημοσιότητα: αποτέλεσμα παραδοσιακών δελτίων τύπου, ή διήγησης εταιρικών ιστοριών, συνεντεύξεων τύπου, και άλλων μηχανισμών που βασίζονται στη δημιουργία σχέσεων με δημοσιογράφους, συντάκτες, ιστολόγους κλπ.</a:t>
            </a:r>
          </a:p>
          <a:p>
            <a:pPr marL="342900" indent="-342900">
              <a:buFontTx/>
              <a:buChar char="-"/>
            </a:pPr>
            <a:r>
              <a:rPr lang="el-GR" dirty="0"/>
              <a:t>Δεν υπάρχουν όμως εγγυήσεις</a:t>
            </a:r>
          </a:p>
          <a:p>
            <a:pPr marL="342900" indent="-342900">
              <a:buFontTx/>
              <a:buChar char="-"/>
            </a:pPr>
            <a:r>
              <a:rPr lang="el-GR" dirty="0"/>
              <a:t>Ρίσκο: αρνητική καταχώριση μπορεί να οδηγήσει σε κρίση, δημόσια αντίδραση, πτώση της τιμής μετοχής, απώλεια υποστηρικτών.</a:t>
            </a:r>
          </a:p>
          <a:p>
            <a:pPr marL="342900" indent="-342900">
              <a:buFontTx/>
              <a:buChar char="-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42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2C9906-0EDD-4B62-BC42-0D88A43F6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Επαγγελματίες ΔΣ και Δημοσιογράφοι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64FA37-BF54-42A4-BC19-E0BF9E7D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Οι δημοσιογράφοι δεν χειραγωγούνται όμως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Οι επαγγελματίες δημοσίων σχέσεων μπορούν να εμπλέξουν τους δημοσιογράφους με αλληλεπιδραστικό τρόπο ώστε μάθουν και να υποστηρίζουν την επιχείρηση.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148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58A2CB-D721-4CDE-AC02-3274E876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Tips </a:t>
            </a:r>
            <a:r>
              <a:rPr lang="el-GR" dirty="0"/>
              <a:t>για τις σχέσεις με τους δημοσιογράφους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45D0EA-388A-4C4D-8512-528BFB530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2576512"/>
            <a:ext cx="10869248" cy="416867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Ο δημοσιογράφος είναι πάντα δημοσιογράφος και δεν είναι ποτέ εκτός υπηρεσίας. Δεν υπάρχει το </a:t>
            </a:r>
            <a:r>
              <a:rPr lang="en-US" dirty="0"/>
              <a:t>off the record.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 επαγγελματίας ΔΣ είναι το πρόσωπο της επιχείρησης/οργανισμού.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Δεν είναι όλοι οι δημοσιογράφοι ίδιοι.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Συμπεριφερόμαστε με επαγγελματισμό στον δημοσιογράφο. Δουλειά του δημοσιογράφου είναι να βγάλει την είδηση. Δουλειά του επαγγελματία ΔΣ είναι να παρουσιάσει τον οργανισμό με θετικό τρόπο. Η εμπιστοσύνη του δημοσιογράφου κατακτιέται με κόπο.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7703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5F3A68-8D1A-4872-9F71-88BA7066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Tips </a:t>
            </a:r>
            <a:r>
              <a:rPr lang="el-GR" dirty="0"/>
              <a:t>για τις σχέσεις με τους δημοσιογράφους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057ACD-EFA5-4123-82B3-9A5CA6D98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Ο δημοσιογράφος πληρώνεται για να αμφιβάλλει και όχι για να κάνει ευγενικές ερωτήσεις.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Μην επιχειρήσεις να εξαγοράσεις τον δημοσιογράφο ή να τον εκβιάσεις.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Κατέστησε τον εαυτό σου πηγή του δημοσιογράφου και μάλιστα αξιόπιστη καθώς μόνο εσύ γνωρίζεις καλά τον οργανισμό για τον οποίο δουλεύεις.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Μη θεωρείς δεδομένο ότι το θέμα σου θα προβληθεί και μη διαμαρτύρεσαι αν δε προβληθεί.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Μην αντιμετωπίζεις υπεροπτικά τον δημοσιογράφο όταν αναζητά πληροφορίες για την επιχείρησή σου.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Μη λες ποτέ ψέματα.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Διάβαζε την εφημερίδα και το μέσο του δημοσιογράφου ώστε να ξέρεις τι γράφει.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6142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5D9FF3-6C3F-421A-BDA2-D9FD61F26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Για ποιο λόγο μας ενδιαφέρει η κερδισμένη δημοσιότητα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719D27-A86B-450C-9F9B-1A9CA8833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Για να παρουσιάσουμε ένα νέο </a:t>
            </a:r>
            <a:r>
              <a:rPr lang="el-GR" dirty="0" err="1"/>
              <a:t>προϊόν.υπηρεσία</a:t>
            </a:r>
            <a:endParaRPr lang="el-G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Να </a:t>
            </a:r>
            <a:r>
              <a:rPr lang="el-GR" dirty="0" err="1"/>
              <a:t>επαναπροωθήσουμε</a:t>
            </a:r>
            <a:r>
              <a:rPr lang="el-GR" dirty="0"/>
              <a:t> ένα </a:t>
            </a:r>
            <a:r>
              <a:rPr lang="el-GR" dirty="0" err="1"/>
              <a:t>παλίο</a:t>
            </a:r>
            <a:r>
              <a:rPr lang="el-GR" dirty="0"/>
              <a:t> προϊόν στην αγορά.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Να παρουσιάσουμε αναλυτικά ένα σύνθετο προϊόν.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Να προβληθούμε με μικρό ή μηδαμινό κόστος.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Να ενισχύσουμε τη φήμη μας.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Να διαχειριστούμε μια κρίση.</a:t>
            </a:r>
          </a:p>
        </p:txBody>
      </p:sp>
    </p:spTree>
    <p:extLst>
      <p:ext uri="{BB962C8B-B14F-4D97-AF65-F5344CB8AC3E}">
        <p14:creationId xmlns:p14="http://schemas.microsoft.com/office/powerpoint/2010/main" val="40961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52B790-39DB-4A7C-B82F-54F7A66E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Πως επικοινωνείς με ένα δημοσιογράφο;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78F6D2-C684-4941-95DA-8E92392CB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Πρώτα γράφουμε το δελτίο τύπου και το στέλνουμε με </a:t>
            </a:r>
            <a:r>
              <a:rPr lang="en-US" dirty="0"/>
              <a:t>email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Μετά τηλεφωνούμε προσωπικά τον δημοσιογράφο.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Αφήνουμε τον δημοσιογράφο να επιλέξει εκείνος πως θα επικοινωνήσει μαζί σου (π.χ. τηλέφωνο, </a:t>
            </a:r>
            <a:r>
              <a:rPr lang="el-GR" dirty="0" err="1"/>
              <a:t>εμαιλ</a:t>
            </a:r>
            <a:r>
              <a:rPr lang="el-GR" dirty="0"/>
              <a:t>, </a:t>
            </a:r>
            <a:r>
              <a:rPr lang="en-US" dirty="0"/>
              <a:t>social media)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Μη γίνεσαι πιεστικός.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Δίνουμε αποκλειστικές πληροφορίες με προσοχή (αυτό που θέλουν οι δημοσιογράφοι είναι να βγάλουν την πρώτη είδηση). Μοιράζουμε σε διάφορους παραλήπτες (δημοσιογράφους) για να είναι ευχαριστημένοι οι περισσότεροι.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Χτίσε μια σχέση και μάθε πρώτα τον δημοσιογράφο: τι γράφει, πως γράφει, τι υλικό τον ενδιαφέρει.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2206746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AnalogousFromDarkSeedLeftStep">
      <a:dk1>
        <a:srgbClr val="000000"/>
      </a:dk1>
      <a:lt1>
        <a:srgbClr val="FFFFFF"/>
      </a:lt1>
      <a:dk2>
        <a:srgbClr val="301B2D"/>
      </a:dk2>
      <a:lt2>
        <a:srgbClr val="F0F3F2"/>
      </a:lt2>
      <a:accent1>
        <a:srgbClr val="E72983"/>
      </a:accent1>
      <a:accent2>
        <a:srgbClr val="D517C0"/>
      </a:accent2>
      <a:accent3>
        <a:srgbClr val="AD29E7"/>
      </a:accent3>
      <a:accent4>
        <a:srgbClr val="5725D7"/>
      </a:accent4>
      <a:accent5>
        <a:srgbClr val="2944E7"/>
      </a:accent5>
      <a:accent6>
        <a:srgbClr val="1781D5"/>
      </a:accent6>
      <a:hlink>
        <a:srgbClr val="433FBF"/>
      </a:hlink>
      <a:folHlink>
        <a:srgbClr val="7F7F7F"/>
      </a:folHlink>
    </a:clrScheme>
    <a:fontScheme name="Προσαρμοσμένο 2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817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Avenir Next LT Pro</vt:lpstr>
      <vt:lpstr>Bahnschrift</vt:lpstr>
      <vt:lpstr>MatrixVTI</vt:lpstr>
      <vt:lpstr>Μέσα Επικοινωνίας</vt:lpstr>
      <vt:lpstr>Πληρωμένα μέσα</vt:lpstr>
      <vt:lpstr>Ιδιόκτητα μέσα</vt:lpstr>
      <vt:lpstr>Κερδισμένα μέσα</vt:lpstr>
      <vt:lpstr>Επαγγελματίες ΔΣ και Δημοσιογράφοι</vt:lpstr>
      <vt:lpstr>Tips για τις σχέσεις με τους δημοσιογράφους</vt:lpstr>
      <vt:lpstr>Tips για τις σχέσεις με τους δημοσιογράφους</vt:lpstr>
      <vt:lpstr>Για ποιο λόγο μας ενδιαφέρει η κερδισμένη δημοσιότητα</vt:lpstr>
      <vt:lpstr>Πως επικοινωνείς με ένα δημοσιογράφο;</vt:lpstr>
      <vt:lpstr>Εκτός από το δελτίο τύπου</vt:lpstr>
      <vt:lpstr>Χορηγούμενο περιεχόμενο ή native advertising</vt:lpstr>
      <vt:lpstr>Πόσο καλά θα τα πήγαινες σε μια συνέντευξη με δημοσιογράφο;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ΜΜΕ</dc:title>
  <dc:creator>AMALIA TRIANTAFYLLIDOU</dc:creator>
  <cp:lastModifiedBy>ΤΡΙΑΝΤΑΦΥΛΛΙΔΟΥ ΑΜΑΛΙΑ</cp:lastModifiedBy>
  <cp:revision>2</cp:revision>
  <dcterms:created xsi:type="dcterms:W3CDTF">2021-11-28T11:49:33Z</dcterms:created>
  <dcterms:modified xsi:type="dcterms:W3CDTF">2023-12-15T14:55:16Z</dcterms:modified>
</cp:coreProperties>
</file>