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1C032B-4F2F-481E-80B9-F0F6DD96C4BB}" v="3" dt="2021-11-28T15:26:56.6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50666DC1-CD27-4874-9484-9D06C59FE4D0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7579F-F417-47C2-AC03-911CCED02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2" y="447675"/>
            <a:ext cx="8397511" cy="2714625"/>
          </a:xfrm>
        </p:spPr>
        <p:txBody>
          <a:bodyPr anchor="b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3E600-28DA-4780-9E00-2E12F74FF6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552" y="3602037"/>
            <a:ext cx="8397511" cy="2460625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6F1DC-ADFB-42C9-AB34-FCB38C812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38219-6E45-4D12-B767-46F92D5844D4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99E6D-BBA8-4A15-94DA-DBE8A4FDE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C82-8719-4FAC-94BF-2A91335FB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787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68A33-CB96-4CB1-9941-753BD082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EB269-70DF-4510-A313-336226558E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EA3CC-B2DC-4E87-826C-B885A7E62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30B8-6059-41E5-A5DC-C07A76F5859A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37F52-A7C4-4E21-A12A-02546D47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6031F-5A79-48A7-8EDC-DDD9A9E4B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9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9188483-96C4-4E9C-AA6A-E70005461AEE}"/>
              </a:ext>
            </a:extLst>
          </p:cNvPr>
          <p:cNvSpPr/>
          <p:nvPr/>
        </p:nvSpPr>
        <p:spPr>
          <a:xfrm>
            <a:off x="9144000" y="0"/>
            <a:ext cx="3048000" cy="6854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FCD54-7F0B-446E-9998-93E7BD7CE7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534222" y="365125"/>
            <a:ext cx="223867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66238-BBF1-4672-BC09-746C6967E5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552" y="365125"/>
            <a:ext cx="8374062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8F32A5-B67B-45C1-B454-12E9FBE0C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0CB7-D16E-4358-B7F4-EA4A24554592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E91896-9441-4636-89D5-84E5932A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28110" y="6356350"/>
            <a:ext cx="4114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37DFE-7F48-4EB0-83BC-A93F342D2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80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503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CF16-986E-4D90-AA40-CDB46E233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14DA-A783-43BC-8F15-95408B89D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8C48B6-C394-452A-94D9-D4802755D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296A2-D8F0-4E17-BFD0-A6C902250D59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58A8A-3DD0-41C8-9F48-F4309FA19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706C92-7C02-4D34-B3E5-D549A7A36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9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66F9FA-E6B8-4CFC-B3F1-0C075546EE33}"/>
              </a:ext>
            </a:extLst>
          </p:cNvPr>
          <p:cNvSpPr/>
          <p:nvPr/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16F270-B2AA-4935-885F-5924B1F63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10862898" cy="272415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22658E-3D87-4D5A-A602-847153CC4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3695701"/>
            <a:ext cx="10862898" cy="239395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AB1D84-A229-45B1-BD42-0DC0CE9F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08C9C-1ACB-4C84-A002-C7E0E45B937A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4EEF4-D461-49D7-8F24-8BFE2444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4055A-7488-4646-9E88-692036EA2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16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1F74-ED26-4F8B-BF51-3533D8404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60"/>
            <a:ext cx="11264536" cy="16875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D2D7-7F18-43E0-9B2E-3FCD83CC83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455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CBBB66-EB7D-4F8C-9C78-1D1C88846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0162" y="2552699"/>
            <a:ext cx="5323703" cy="36242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684E6-393D-4587-AA45-E6734FB47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F2A5-B297-4977-9E5B-4D3050E23689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D8EE0-0333-4ABC-AE18-10DD5071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52369-A8F0-4709-8372-B420A67D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91592-4621-4D72-BC2D-F2C439F81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759"/>
            <a:ext cx="10870836" cy="169164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B823F5-0A90-4666-BE88-2BE0D0A61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436473"/>
            <a:ext cx="5332026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C6A7C-6260-463D-B3FD-71A07ACD0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552" y="3409051"/>
            <a:ext cx="5332026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F2AF8D-90ED-4512-9423-C91BF73A9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0162" y="2436473"/>
            <a:ext cx="5358285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D838EA-E20D-4CC3-83C2-AFE0DE9F73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0162" y="3409051"/>
            <a:ext cx="5358285" cy="27806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3603F8A-08E1-4160-9B7E-E0CA4BF8E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27434-4794-409A-9547-04789BA47588}" type="datetime1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8291AB-3C5C-4BE1-9E50-02F489336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96E64-CD6C-4CF7-8624-FA4AE9760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562B3-06A0-4F2F-96EC-A062DAE2F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C0095-49F0-4A83-AE8C-9D13E15C2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58635-357A-4E3D-B824-A5CEFDB8449C}" type="datetime1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24898-D4EA-497A-8FC8-43E0D0213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4821F6-2C08-450C-A18C-702D73842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FFE119-5FCA-4D9C-9C07-1B81A0BF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FF77-2719-4AD0-8740-0B90FF5D1EFB}" type="datetime1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C5995-6284-4D7F-AB1C-CA8FE63A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1E4B0D-9C21-48D0-9438-C4737068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4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90AF76DA-8F95-47D9-9EB6-B1EC93437387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31355B14-077B-4BA1-962D-6E97D93FFCCC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7230B99F-AC6F-4973-A35E-16C87C38711D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58E41614-9483-47F8-A429-FB0D1C5AA89A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5E91C-3C4F-40A2-BCC6-918D3BEDD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87234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0F113-1C61-4F74-BD5B-727668BBEA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EB228-A180-4DF6-9D5B-2CF86B6B9B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87234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13719-D65D-4BAE-97B7-FAE8F3998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41C83-1089-48B9-8B65-293D4C236D35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47F5BB-DC3C-45D1-A0D2-05168FECA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344BA3-19DB-4072-9A2C-08C92361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8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B0A6909D-DC0B-4221-8140-21E981D896AF}"/>
              </a:ext>
            </a:extLst>
          </p:cNvPr>
          <p:cNvGrpSpPr/>
          <p:nvPr/>
        </p:nvGrpSpPr>
        <p:grpSpPr>
          <a:xfrm>
            <a:off x="2" y="0"/>
            <a:ext cx="6095998" cy="6858002"/>
            <a:chOff x="1" y="4563942"/>
            <a:chExt cx="12192005" cy="2294060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53D581C2-F39E-4958-A3F3-BB65AB1C5E66}"/>
                </a:ext>
              </a:extLst>
            </p:cNvPr>
            <p:cNvSpPr/>
            <p:nvPr/>
          </p:nvSpPr>
          <p:spPr>
            <a:xfrm>
              <a:off x="10" y="4563942"/>
              <a:ext cx="12191996" cy="229406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FD77040-27EF-4D2C-8D34-32337B0C8544}"/>
                </a:ext>
              </a:extLst>
            </p:cNvPr>
            <p:cNvSpPr/>
            <p:nvPr/>
          </p:nvSpPr>
          <p:spPr>
            <a:xfrm>
              <a:off x="1" y="4563942"/>
              <a:ext cx="12192000" cy="2294060"/>
            </a:xfrm>
            <a:prstGeom prst="rect">
              <a:avLst/>
            </a:prstGeom>
            <a:solidFill>
              <a:srgbClr val="FFFFFF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E1A26D20-69F8-4BBC-98C0-BEB470AB8284}"/>
              </a:ext>
            </a:extLst>
          </p:cNvPr>
          <p:cNvSpPr/>
          <p:nvPr/>
        </p:nvSpPr>
        <p:spPr>
          <a:xfrm>
            <a:off x="0" y="0"/>
            <a:ext cx="6095999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47B6BC-4B2A-4001-9634-47473F827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457200"/>
            <a:ext cx="5211519" cy="1600200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7D074-2CCB-4AB8-A7A0-7847D3C1EF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70162" y="457201"/>
            <a:ext cx="5085226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FB94BD-D906-4213-9F31-1BE17A86F9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552" y="2514600"/>
            <a:ext cx="5211519" cy="33543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1B8431-70CB-4E9F-8A49-CDFF18554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2FE45-CC1E-47DB-8B82-6CF0636FBDB8}" type="datetime1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D2F293-170E-410E-88BF-187A63C5E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ED93A2-588D-43B5-B6FA-0B7892E6E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42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A26A151-13BF-4305-A6DC-9DC7C9877195}"/>
              </a:ext>
            </a:extLst>
          </p:cNvPr>
          <p:cNvSpPr/>
          <p:nvPr/>
        </p:nvSpPr>
        <p:spPr>
          <a:xfrm>
            <a:off x="0" y="0"/>
            <a:ext cx="12192000" cy="22911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EE6AE3-3BCC-4B3B-AC4E-60F910144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552" y="365125"/>
            <a:ext cx="10869248" cy="168751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B514A-E7EA-41A8-ADBA-85CA1DF6D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552" y="2576513"/>
            <a:ext cx="10869248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9CB0BD-D6E3-4B3D-BCBB-6FECA5D63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6221" y="63572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8E16-3C03-4238-9C6F-B34F3D10F77E}" type="datetime1">
              <a:rPr lang="en-US" smtClean="0"/>
              <a:t>12/15/2023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147F7-B466-4892-BE27-876F94751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7016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4B4FE0-65CC-4435-A6AF-150E52F35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64983" y="6356350"/>
            <a:ext cx="12807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37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24" r:id="rId6"/>
    <p:sldLayoutId id="2147483720" r:id="rId7"/>
    <p:sldLayoutId id="2147483721" r:id="rId8"/>
    <p:sldLayoutId id="2147483722" r:id="rId9"/>
    <p:sldLayoutId id="2147483723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8">
            <a:extLst>
              <a:ext uri="{FF2B5EF4-FFF2-40B4-BE49-F238E27FC236}">
                <a16:creationId xmlns:a16="http://schemas.microsoft.com/office/drawing/2014/main" id="{5C8041AD-0A28-47FA-8BFF-56BAAA246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10">
            <a:extLst>
              <a:ext uri="{FF2B5EF4-FFF2-40B4-BE49-F238E27FC236}">
                <a16:creationId xmlns:a16="http://schemas.microsoft.com/office/drawing/2014/main" id="{72EF3F9A-9717-4ACB-A30D-96694842C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6095998" cy="45739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15E0ED3F-4311-48BA-8600-221AA2F9D5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553" y="397275"/>
            <a:ext cx="5216531" cy="3761257"/>
          </a:xfrm>
        </p:spPr>
        <p:txBody>
          <a:bodyPr anchor="ctr">
            <a:normAutofit/>
          </a:bodyPr>
          <a:lstStyle/>
          <a:p>
            <a:r>
              <a:rPr lang="el-GR" dirty="0"/>
              <a:t>Μέσα Επικοινωνίας</a:t>
            </a:r>
          </a:p>
        </p:txBody>
      </p:sp>
      <p:pic>
        <p:nvPicPr>
          <p:cNvPr id="40" name="Picture 3" descr="Αφηρημένο φόντο καπνού">
            <a:extLst>
              <a:ext uri="{FF2B5EF4-FFF2-40B4-BE49-F238E27FC236}">
                <a16:creationId xmlns:a16="http://schemas.microsoft.com/office/drawing/2014/main" id="{C9B62D9E-3274-4604-9225-CFF152357F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023" r="23866"/>
          <a:stretch/>
        </p:blipFill>
        <p:spPr>
          <a:xfrm>
            <a:off x="6095998" y="-1"/>
            <a:ext cx="60960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680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B092C4-969A-4B66-8A0E-0B7607859A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Εκτός από το δελτίο τύπου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91CCBA6-6815-4917-94A6-BB06E0FEE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Εταιρείες επικοινωνίας και δημόσιων σχέσεων όπως </a:t>
            </a:r>
            <a:r>
              <a:rPr lang="en-US" dirty="0"/>
              <a:t>PR Newswire </a:t>
            </a:r>
            <a:r>
              <a:rPr lang="el-GR" dirty="0"/>
              <a:t>ή </a:t>
            </a:r>
            <a:r>
              <a:rPr lang="en-US" dirty="0"/>
              <a:t>Business Wire </a:t>
            </a:r>
            <a:r>
              <a:rPr lang="el-GR" dirty="0"/>
              <a:t>συντάσσουν και διανέμουν σε ΜΜΕ, Επενδυτές και βάσεις δεδομένων δελτία τύπου για επιχειρήσεις και οργανισμούς.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Κοινωνικά μέσα. Πολλοί δημοσιογράφοι χρησιμοποιούν το </a:t>
            </a:r>
            <a:r>
              <a:rPr lang="en-US" dirty="0"/>
              <a:t>Twitter </a:t>
            </a:r>
            <a:r>
              <a:rPr lang="el-GR" dirty="0"/>
              <a:t>και το </a:t>
            </a:r>
            <a:r>
              <a:rPr lang="en-US" dirty="0"/>
              <a:t>Facebook </a:t>
            </a:r>
            <a:r>
              <a:rPr lang="el-GR" dirty="0"/>
              <a:t>ως πηγή για τη δουλειά τους.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SEO – </a:t>
            </a:r>
            <a:r>
              <a:rPr lang="el-GR" dirty="0"/>
              <a:t>και δελτία τύπου στην ιστοσελίδα.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Διοργάνωση εκδηλώσεων για τον τύπο.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Το κλειδί για όλα είναι η δημιουργία ΣΧΕΣΕΩΝ με τους δημοσιογράφους.</a:t>
            </a:r>
          </a:p>
        </p:txBody>
      </p:sp>
    </p:spTree>
    <p:extLst>
      <p:ext uri="{BB962C8B-B14F-4D97-AF65-F5344CB8AC3E}">
        <p14:creationId xmlns:p14="http://schemas.microsoft.com/office/powerpoint/2010/main" val="35989524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E54D63A-581C-4A9C-8C3B-77BFA2EFE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Χορηγούμενο περιεχόμενο ή </a:t>
            </a:r>
            <a:r>
              <a:rPr lang="en-US" dirty="0"/>
              <a:t>native advertising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6E55C57-5C68-4AC5-A634-DD4E79067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Χορηγούμενη δημοσιογραφία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Κερδισμένη δημοσιότητα ή πληρωμένη διαφήμιση?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Πρόκειται για ένα ενημερωτικό περιεχόμενο που έχει δημιουργηθεί από ένα χορηγό (οργανισμός) σε συνεργασία με ένα μέσο ενημέρωσης.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Για ορισμένους δημοσιογράφους είναι η χείριστη μορφή παραπλανητικής είδησης αλλά για κάποιους αναγκαία.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Το χορηγούμενο περιεχόμενο είναι απόγονος της κεκαλυμμένης διαφήμισης (</a:t>
            </a:r>
            <a:r>
              <a:rPr lang="en-US" dirty="0"/>
              <a:t>advertorial).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06785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B74A0E-81CD-4923-8AF4-1C4BC1655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Πόσο καλά θα τα πήγαινες σε μια συνέντευξη με δημοσιογράφο;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17408B-8F8C-47C0-874E-A3860E674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Tx/>
              <a:buChar char="-"/>
            </a:pPr>
            <a:r>
              <a:rPr lang="el-GR" dirty="0"/>
              <a:t>Όταν μιλάς με δημοσιογράφο είναι σωστό να του απευθύνεσαι με το μικρό του όνομα;</a:t>
            </a:r>
          </a:p>
          <a:p>
            <a:pPr marL="342900" indent="-342900">
              <a:buFontTx/>
              <a:buChar char="-"/>
            </a:pPr>
            <a:r>
              <a:rPr lang="el-GR" dirty="0"/>
              <a:t>Θα προκαλούσε ποτέ έναν δημοσιογράφο σε λεκτική μονομαχία;</a:t>
            </a:r>
          </a:p>
          <a:p>
            <a:pPr marL="342900" indent="-342900">
              <a:buFontTx/>
              <a:buChar char="-"/>
            </a:pPr>
            <a:r>
              <a:rPr lang="el-GR" dirty="0"/>
              <a:t>Είναι σωστό  οι δημοσιογράφοι να κάνουν ενοχλητικές ερωτήσεις στα δημόσια πρόσωπα;</a:t>
            </a:r>
          </a:p>
          <a:p>
            <a:pPr marL="342900" indent="-342900">
              <a:buFontTx/>
              <a:buChar char="-"/>
            </a:pPr>
            <a:r>
              <a:rPr lang="el-GR" dirty="0"/>
              <a:t>Πρέπει να απαντάς σε υποθετικές ερωτήσεις;</a:t>
            </a:r>
          </a:p>
          <a:p>
            <a:pPr marL="342900" indent="-342900">
              <a:buFontTx/>
              <a:buChar char="-"/>
            </a:pPr>
            <a:r>
              <a:rPr lang="el-GR" dirty="0"/>
              <a:t>Θα έλεγες ποτέ ουδέν </a:t>
            </a:r>
            <a:r>
              <a:rPr lang="el-GR" dirty="0" err="1"/>
              <a:t>σχόλιον</a:t>
            </a:r>
            <a:r>
              <a:rPr lang="el-GR" dirty="0"/>
              <a:t>;</a:t>
            </a:r>
          </a:p>
          <a:p>
            <a:pPr marL="342900" indent="-342900">
              <a:buFontTx/>
              <a:buChar char="-"/>
            </a:pPr>
            <a:r>
              <a:rPr lang="el-GR" dirty="0"/>
              <a:t>Όταν σου τηλεφωνεί ο δημοσιογράφος πρέπει να θεωρείς δεδομένο ότι, η συνομιλία σου ηχογραφείται;</a:t>
            </a:r>
          </a:p>
          <a:p>
            <a:pPr marL="342900" indent="-342900">
              <a:buFontTx/>
              <a:buChar char="-"/>
            </a:pPr>
            <a:r>
              <a:rPr lang="el-GR" dirty="0"/>
              <a:t>Οι τηλεθεατές θυμούνται το μεγαλύτερο μέρος του περιεχομένου μιας τηλεοπτικής συνέντευξης 30 λεπτών μετά την ολοκλήρωσή της;</a:t>
            </a:r>
          </a:p>
          <a:p>
            <a:pPr marL="342900" indent="-342900">
              <a:buFontTx/>
              <a:buChar char="-"/>
            </a:pPr>
            <a:r>
              <a:rPr lang="el-GR" dirty="0"/>
              <a:t>Αν δεν γνωρίζεις τη σωστή απάντηση στην ερώτηση ενός δημοσιογράφου πρέπει να προσπαθήσεις να την απαντήσεις οπωσδήποτε;</a:t>
            </a:r>
          </a:p>
        </p:txBody>
      </p:sp>
    </p:spTree>
    <p:extLst>
      <p:ext uri="{BB962C8B-B14F-4D97-AF65-F5344CB8AC3E}">
        <p14:creationId xmlns:p14="http://schemas.microsoft.com/office/powerpoint/2010/main" val="3148846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33C729B-24E3-408F-A2DE-49469E1F6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Πληρωμένα μέσα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D1D177-F632-43AF-B52C-F9A37F707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Διαφήμιση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Έλεγχος του περιεχομένου, της συχνότητα και την απήχηση δηλαδή σε πόσους καταναλωτές θα φτάσει.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Το μειονέκτημα είναι η έλλειψη αξιοπιστίας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Δύσκολο πια το κοινό να προσέξει τη διαφήμιση λόγω επικοινωνιακού θορύβου (π.χ. πολλές φορητές συσκευές, </a:t>
            </a:r>
            <a:r>
              <a:rPr lang="en-US" dirty="0"/>
              <a:t>social media)</a:t>
            </a: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613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FEBE79-3659-4788-BFBA-CD8494BCE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Ιδιόκτητα μέσα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099FE5-1160-4D19-B53E-DB7237E0C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indent="-342900">
              <a:buFontTx/>
              <a:buChar char="-"/>
            </a:pPr>
            <a:r>
              <a:rPr lang="el-GR" dirty="0"/>
              <a:t>Τα κανάλια που κατέχουμε και διαχειριζόμαστε οι ίδιοι. </a:t>
            </a:r>
          </a:p>
          <a:p>
            <a:pPr marL="342900" indent="-342900">
              <a:buFontTx/>
              <a:buChar char="-"/>
            </a:pPr>
            <a:r>
              <a:rPr lang="el-GR" dirty="0"/>
              <a:t>Ιστοσελίδες, εφαρμογές και λογαριασμοί στα κοινωνικά μέσα</a:t>
            </a:r>
          </a:p>
          <a:p>
            <a:pPr marL="342900" indent="-342900">
              <a:buFontTx/>
              <a:buChar char="-"/>
            </a:pPr>
            <a:r>
              <a:rPr lang="el-GR" dirty="0"/>
              <a:t>Οι πληροφορίες που παρέχονται ελέγχονται</a:t>
            </a:r>
          </a:p>
          <a:p>
            <a:pPr marL="342900" indent="-342900">
              <a:buFontTx/>
              <a:buChar char="-"/>
            </a:pPr>
            <a:r>
              <a:rPr lang="el-GR" dirty="0"/>
              <a:t>Ενώ το κόστος διατήρησης και παραγωγής των ιδιόκτητων μέσων είναι πολύ χαμηλότερο από αυτό της πληρωμένης διαφήμισης.</a:t>
            </a:r>
          </a:p>
          <a:p>
            <a:pPr marL="342900" indent="-342900">
              <a:buFontTx/>
              <a:buChar char="-"/>
            </a:pPr>
            <a:r>
              <a:rPr lang="el-GR" dirty="0"/>
              <a:t>Επίσης, σου δίνουν πρόσβαση σε δυσπρόσιτα κοινά που σε άλλες εποχές δε θα μπορούσες να προσεγγίσεις.</a:t>
            </a:r>
          </a:p>
          <a:p>
            <a:pPr marL="342900" indent="-342900">
              <a:buFontTx/>
              <a:buChar char="-"/>
            </a:pPr>
            <a:r>
              <a:rPr lang="el-GR" dirty="0"/>
              <a:t>Δεν θεωρούνται όμως αξιόπιστα. </a:t>
            </a:r>
          </a:p>
          <a:p>
            <a:pPr marL="342900" indent="-342900">
              <a:buFontTx/>
              <a:buChar char="-"/>
            </a:pPr>
            <a:r>
              <a:rPr lang="el-GR" dirty="0"/>
              <a:t>Πρόκληση: για τον επαγγελματία δημοσίων σχέσεων είναι να κερδίσει την εμπιστοσύνη του κοινού μέσω των ιδιόκτητων μέσων.</a:t>
            </a:r>
          </a:p>
          <a:p>
            <a:pPr marL="342900" indent="-342900">
              <a:buFontTx/>
              <a:buChar char="-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0054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A33C4A-1B08-4F59-BDD7-7EA055656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Κερδισμένα μέσα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EAF479E-6E2F-422E-A73E-EAEF60385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l-GR" dirty="0"/>
              <a:t>Δημόσιες σχέσεις</a:t>
            </a:r>
          </a:p>
          <a:p>
            <a:pPr marL="342900" indent="-342900">
              <a:buFontTx/>
              <a:buChar char="-"/>
            </a:pPr>
            <a:r>
              <a:rPr lang="el-GR" dirty="0"/>
              <a:t>Υποστήριξη από μια ανεξάρτητη πηγή: π.χ. δημοσιογράφο.</a:t>
            </a:r>
          </a:p>
          <a:p>
            <a:pPr marL="342900" indent="-342900">
              <a:buFontTx/>
              <a:buChar char="-"/>
            </a:pPr>
            <a:r>
              <a:rPr lang="el-GR" dirty="0"/>
              <a:t>Θετική δημοσιότητα: αποτέλεσμα παραδοσιακών δελτίων τύπου, ή διήγησης εταιρικών ιστοριών, συνεντεύξεων τύπου, και άλλων μηχανισμών που βασίζονται στη δημιουργία σχέσεων με δημοσιογράφους, συντάκτες, ιστολόγους κλπ.</a:t>
            </a:r>
          </a:p>
          <a:p>
            <a:pPr marL="342900" indent="-342900">
              <a:buFontTx/>
              <a:buChar char="-"/>
            </a:pPr>
            <a:r>
              <a:rPr lang="el-GR" dirty="0"/>
              <a:t>Δεν υπάρχουν όμως εγγυήσεις</a:t>
            </a:r>
          </a:p>
          <a:p>
            <a:pPr marL="342900" indent="-342900">
              <a:buFontTx/>
              <a:buChar char="-"/>
            </a:pPr>
            <a:r>
              <a:rPr lang="el-GR" dirty="0"/>
              <a:t>Ρίσκο: αρνητική καταχώριση μπορεί να οδηγήσει σε κρίση, δημόσια αντίδραση, πτώση της τιμής μετοχής, απώλεια υποστηρικτών.</a:t>
            </a:r>
          </a:p>
          <a:p>
            <a:pPr marL="342900" indent="-342900">
              <a:buFontTx/>
              <a:buChar char="-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427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2C9906-0EDD-4B62-BC42-0D88A43F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Επαγγελματίες ΔΣ και Δημοσιογράφοι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064FA37-BF54-42A4-BC19-E0BF9E7DE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Οι δημοσιογράφοι δεν χειραγωγούνται όμως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Οι επαγγελματίες δημοσίων σχέσεων μπορούν να εμπλέξουν τους δημοσιογράφους με αλληλεπιδραστικό τρόπο ώστε μάθουν και να υποστηρίζουν την επιχείρηση.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41487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58A2CB-D721-4CDE-AC02-3274E876E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 </a:t>
            </a:r>
            <a:r>
              <a:rPr lang="el-GR" dirty="0"/>
              <a:t>για τις σχέσεις με τους δημοσιογράφους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A45D0EA-388A-4C4D-8512-528BFB530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552" y="2576512"/>
            <a:ext cx="10869248" cy="4168671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Ο δημοσιογράφος είναι πάντα δημοσιογράφος και δεν είναι ποτέ εκτός υπηρεσίας. Δεν υπάρχει το </a:t>
            </a:r>
            <a:r>
              <a:rPr lang="en-US" dirty="0"/>
              <a:t>off the record.</a:t>
            </a:r>
            <a:endParaRPr lang="el-GR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Ο επαγγελματίας ΔΣ είναι το πρόσωπο της επιχείρησης/οργανισμού.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Δεν είναι όλοι οι δημοσιογράφοι ίδιοι.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Συμπεριφερόμαστε με επαγγελματισμό στον δημοσιογράφο. Δουλειά του δημοσιογράφου είναι να βγάλει την είδηση. Δουλειά του επαγγελματία ΔΣ είναι να παρουσιάσει τον οργανισμό με θετικό τρόπο. Η εμπιστοσύνη του δημοσιογράφου κατακτιέται με κόπο.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770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5F3A68-8D1A-4872-9F71-88BA7066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Tips </a:t>
            </a:r>
            <a:r>
              <a:rPr lang="el-GR" dirty="0"/>
              <a:t>για τις σχέσεις με τους δημοσιογράφους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057ACD-EFA5-4123-82B3-9A5CA6D98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dirty="0"/>
              <a:t>Ο δημοσιογράφος πληρώνεται για να αμφιβάλλει και όχι για να κάνει ευγενικές ερωτήσεις.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Μην επιχειρήσεις να εξαγοράσεις τον δημοσιογράφο ή να τον εκβιάσεις.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Κατέστησε τον εαυτό σου πηγή του δημοσιογράφου και μάλιστα αξιόπιστη καθώς μόνο εσύ γνωρίζεις καλά τον οργανισμό για τον οποίο δουλεύεις.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Μη θεωρείς δεδομένο ότι το θέμα σου θα προβληθεί και μη διαμαρτύρεσαι αν δε προβληθεί.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Μην αντιμετωπίζεις υπεροπτικά τον δημοσιογράφο όταν αναζητά πληροφορίες για την επιχείρησή σου.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Μη λες ποτέ ψέματα. 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/>
              <a:t>Διάβαζε την εφημερίδα και το μέσο του δημοσιογράφου ώστε να ξέρεις τι γράφει.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6142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C5D9FF3-6C3F-421A-BDA2-D9FD61F26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Για ποιο λόγο μας ενδιαφέρει η κερδισμένη δημοσιότητα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1719D27-A86B-450C-9F9B-1A9CA8833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Για να παρουσιάσουμε ένα νέο </a:t>
            </a:r>
            <a:r>
              <a:rPr lang="el-GR" dirty="0" err="1"/>
              <a:t>προϊόν.υπηρεσία</a:t>
            </a:r>
            <a:endParaRPr lang="el-G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Να </a:t>
            </a:r>
            <a:r>
              <a:rPr lang="el-GR" dirty="0" err="1"/>
              <a:t>επαναπροωθήσουμε</a:t>
            </a:r>
            <a:r>
              <a:rPr lang="el-GR" dirty="0"/>
              <a:t> ένα </a:t>
            </a:r>
            <a:r>
              <a:rPr lang="el-GR" dirty="0" err="1"/>
              <a:t>παλίο</a:t>
            </a:r>
            <a:r>
              <a:rPr lang="el-GR" dirty="0"/>
              <a:t> προϊόν στην αγορά.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Να παρουσιάσουμε αναλυτικά ένα σύνθετο προϊόν.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Να προβληθούμε με μικρό ή μηδαμινό κόστος.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Να ενισχύσουμε τη φήμη μας.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Να διαχειριστούμε μια κρίση.</a:t>
            </a:r>
          </a:p>
        </p:txBody>
      </p:sp>
    </p:spTree>
    <p:extLst>
      <p:ext uri="{BB962C8B-B14F-4D97-AF65-F5344CB8AC3E}">
        <p14:creationId xmlns:p14="http://schemas.microsoft.com/office/powerpoint/2010/main" val="40961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52B790-39DB-4A7C-B82F-54F7A66EE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Πως επικοινωνείς με ένα δημοσιογράφο;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78F6D2-C684-4941-95DA-8E92392CB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Πρώτα γράφουμε το δελτίο τύπου και το στέλνουμε με </a:t>
            </a:r>
            <a:r>
              <a:rPr lang="en-US" dirty="0"/>
              <a:t>email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Μετά τηλεφωνούμε προσωπικά τον δημοσιογράφο.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Αφήνουμε τον δημοσιογράφο να επιλέξει εκείνος πως θα επικοινωνήσει μαζί σου (π.χ. τηλέφωνο, </a:t>
            </a:r>
            <a:r>
              <a:rPr lang="el-GR" dirty="0" err="1"/>
              <a:t>εμαιλ</a:t>
            </a:r>
            <a:r>
              <a:rPr lang="el-GR" dirty="0"/>
              <a:t>, </a:t>
            </a:r>
            <a:r>
              <a:rPr lang="en-US" dirty="0"/>
              <a:t>social media)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Μη γίνεσαι πιεστικός.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Δίνουμε αποκλειστικές πληροφορίες με προσοχή (αυτό που θέλουν οι δημοσιογράφοι είναι να βγάλουν την πρώτη είδηση). Μοιράζουμε σε διάφορους παραλήπτες (δημοσιογράφους) για να είναι ευχαριστημένοι οι περισσότεροι.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Χτίσε μια σχέση και μάθε πρώτα τον δημοσιογράφο: τι γράφει, πως γράφει, τι υλικό τον ενδιαφέρει.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2206746"/>
      </p:ext>
    </p:extLst>
  </p:cSld>
  <p:clrMapOvr>
    <a:masterClrMapping/>
  </p:clrMapOvr>
</p:sld>
</file>

<file path=ppt/theme/theme1.xml><?xml version="1.0" encoding="utf-8"?>
<a:theme xmlns:a="http://schemas.openxmlformats.org/drawingml/2006/main" name="MatrixVTI">
  <a:themeElements>
    <a:clrScheme name="AnalogousFromDarkSeedLeftStep">
      <a:dk1>
        <a:srgbClr val="000000"/>
      </a:dk1>
      <a:lt1>
        <a:srgbClr val="FFFFFF"/>
      </a:lt1>
      <a:dk2>
        <a:srgbClr val="301B2D"/>
      </a:dk2>
      <a:lt2>
        <a:srgbClr val="F0F3F2"/>
      </a:lt2>
      <a:accent1>
        <a:srgbClr val="E72983"/>
      </a:accent1>
      <a:accent2>
        <a:srgbClr val="D517C0"/>
      </a:accent2>
      <a:accent3>
        <a:srgbClr val="AD29E7"/>
      </a:accent3>
      <a:accent4>
        <a:srgbClr val="5725D7"/>
      </a:accent4>
      <a:accent5>
        <a:srgbClr val="2944E7"/>
      </a:accent5>
      <a:accent6>
        <a:srgbClr val="1781D5"/>
      </a:accent6>
      <a:hlink>
        <a:srgbClr val="433FBF"/>
      </a:hlink>
      <a:folHlink>
        <a:srgbClr val="7F7F7F"/>
      </a:folHlink>
    </a:clrScheme>
    <a:fontScheme name="Προσαρμοσμένο 2">
      <a:majorFont>
        <a:latin typeface="Bahnschrif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rixVTI" id="{A2576CCC-A559-4FD4-A542-772649F65A84}" vid="{5CBC41A9-80A0-44C6-90CD-6D863034352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817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Avenir Next LT Pro</vt:lpstr>
      <vt:lpstr>Bahnschrift</vt:lpstr>
      <vt:lpstr>MatrixVTI</vt:lpstr>
      <vt:lpstr>Μέσα Επικοινωνίας</vt:lpstr>
      <vt:lpstr>Πληρωμένα μέσα</vt:lpstr>
      <vt:lpstr>Ιδιόκτητα μέσα</vt:lpstr>
      <vt:lpstr>Κερδισμένα μέσα</vt:lpstr>
      <vt:lpstr>Επαγγελματίες ΔΣ και Δημοσιογράφοι</vt:lpstr>
      <vt:lpstr>Tips για τις σχέσεις με τους δημοσιογράφους</vt:lpstr>
      <vt:lpstr>Tips για τις σχέσεις με τους δημοσιογράφους</vt:lpstr>
      <vt:lpstr>Για ποιο λόγο μας ενδιαφέρει η κερδισμένη δημοσιότητα</vt:lpstr>
      <vt:lpstr>Πως επικοινωνείς με ένα δημοσιογράφο;</vt:lpstr>
      <vt:lpstr>Εκτός από το δελτίο τύπου</vt:lpstr>
      <vt:lpstr>Χορηγούμενο περιεχόμενο ή native advertising</vt:lpstr>
      <vt:lpstr>Πόσο καλά θα τα πήγαινες σε μια συνέντευξη με δημοσιογράφο;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ΜΜΕ</dc:title>
  <dc:creator>AMALIA TRIANTAFYLLIDOU</dc:creator>
  <cp:lastModifiedBy>ΤΡΙΑΝΤΑΦΥΛΛΙΔΟΥ ΑΜΑΛΙΑ</cp:lastModifiedBy>
  <cp:revision>2</cp:revision>
  <dcterms:created xsi:type="dcterms:W3CDTF">2021-11-28T11:49:33Z</dcterms:created>
  <dcterms:modified xsi:type="dcterms:W3CDTF">2023-12-15T14:55:16Z</dcterms:modified>
</cp:coreProperties>
</file>