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2" r:id="rId9"/>
    <p:sldId id="263" r:id="rId10"/>
    <p:sldId id="261" r:id="rId11"/>
    <p:sldId id="267" r:id="rId12"/>
    <p:sldId id="266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928C8D-492D-45A1-89DA-90C9A102D3D6}" v="1" dt="2021-10-31T09:07:32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2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5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8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5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2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8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1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9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 Fill">
            <a:extLst>
              <a:ext uri="{FF2B5EF4-FFF2-40B4-BE49-F238E27FC236}">
                <a16:creationId xmlns:a16="http://schemas.microsoft.com/office/drawing/2014/main" id="{B6D694DB-A3FC-4F14-A225-17BEBA44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45B027-D33E-4A4E-9C6B-16ECFE122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858" r="-1" b="21566"/>
          <a:stretch/>
        </p:blipFill>
        <p:spPr>
          <a:xfrm>
            <a:off x="20" y="10"/>
            <a:ext cx="12188921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D30B78C2-BC71-4094-8B2A-784845DFB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4583" y="686020"/>
            <a:ext cx="5859787" cy="274298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FFFF"/>
                </a:solidFill>
              </a:rPr>
              <a:t>Η καθημερινότητα του επαγγελματία δημοσίων σχέσεων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603D216-2C84-4611-A05F-675B2ACFE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4583" y="3602038"/>
            <a:ext cx="5859787" cy="256994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FFFF"/>
                </a:solidFill>
              </a:rPr>
              <a:t>Από το βιβλίο του </a:t>
            </a:r>
            <a:r>
              <a:rPr lang="el-GR" dirty="0" err="1">
                <a:solidFill>
                  <a:srgbClr val="FFFFFF"/>
                </a:solidFill>
              </a:rPr>
              <a:t>Ραϋμόνδου</a:t>
            </a:r>
            <a:r>
              <a:rPr lang="el-GR" dirty="0">
                <a:solidFill>
                  <a:srgbClr val="FFFFFF"/>
                </a:solidFill>
              </a:rPr>
              <a:t> Αλβανού «</a:t>
            </a:r>
            <a:r>
              <a:rPr lang="el-GR">
                <a:solidFill>
                  <a:srgbClr val="FFFFFF"/>
                </a:solidFill>
              </a:rPr>
              <a:t>Δημόσιες Σχέσεις»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87D413-7BAA-462C-B2E4-D3E7F1B84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C2E2750-B9DE-455A-B750-2FAFF87D8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A77A1618-AFD3-49E5-A4AC-89FA51FA9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A76DC57-ED9C-40FB-A897-CDD7D6222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BB714E6-B071-4696-ACD5-A9A96F929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A303CB3D-0086-4A58-BDAE-F18B143EE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8AB02D57-74BD-4B38-94E0-EF2F291E0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7216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0EE9E9-FC25-4F51-80FC-82DA1ABF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Διαχείριση της ηλεκτρονικής παρουσίας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BE0DAF-7961-4C2D-B0FC-C9B9B53E7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559851"/>
            <a:ext cx="7685037" cy="4080250"/>
          </a:xfrm>
        </p:spPr>
        <p:txBody>
          <a:bodyPr>
            <a:normAutofit/>
          </a:bodyPr>
          <a:lstStyle/>
          <a:p>
            <a:r>
              <a:rPr lang="el-GR" sz="2600" dirty="0"/>
              <a:t>Διαχείριση ηλεκτρονικής αλληλογραφίας</a:t>
            </a:r>
          </a:p>
          <a:p>
            <a:r>
              <a:rPr lang="el-GR" sz="2600" dirty="0"/>
              <a:t>Διαχείριση της ιστοσελίδας και των </a:t>
            </a:r>
            <a:r>
              <a:rPr lang="en-US" sz="2600" dirty="0"/>
              <a:t>social media </a:t>
            </a:r>
            <a:endParaRPr lang="el-GR" sz="2600" dirty="0"/>
          </a:p>
          <a:p>
            <a:r>
              <a:rPr lang="el-GR" sz="2600" dirty="0"/>
              <a:t>Δημιουργία βίντεο, </a:t>
            </a:r>
            <a:r>
              <a:rPr lang="en-US" sz="2600" dirty="0"/>
              <a:t>infographic, </a:t>
            </a:r>
            <a:r>
              <a:rPr lang="el-GR" sz="2600" dirty="0"/>
              <a:t>γραφικών, ηχητικών αποσπασμάτων</a:t>
            </a:r>
          </a:p>
          <a:p>
            <a:r>
              <a:rPr lang="el-GR" sz="2600" dirty="0"/>
              <a:t>Φωτογραφίες </a:t>
            </a:r>
          </a:p>
        </p:txBody>
      </p:sp>
    </p:spTree>
    <p:extLst>
      <p:ext uri="{BB962C8B-B14F-4D97-AF65-F5344CB8AC3E}">
        <p14:creationId xmlns:p14="http://schemas.microsoft.com/office/powerpoint/2010/main" val="1205944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FE806A-2415-4DAF-8BC1-28B75C23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Εκτός από πρακτική αξία έχουν διοικητική και κοινωνική αξία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337787-5284-4816-9AEA-FFC0D229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500" dirty="0"/>
              <a:t>Συμβουλεύουν τα ανώτερα στελέχη και παρεμβαίνουν στην πολιτική του οργανισμού για να βελτιωθεί η εικόνα του και οι σχέσεις του με τις ομάδες κοινού. </a:t>
            </a:r>
          </a:p>
          <a:p>
            <a:r>
              <a:rPr lang="el-GR" sz="2500" dirty="0"/>
              <a:t>Ενημερώνουν τον οργανισμό για το κοινό και το κοινό για τον οργανισμό</a:t>
            </a:r>
          </a:p>
          <a:p>
            <a:r>
              <a:rPr lang="el-GR" sz="2500" dirty="0"/>
              <a:t>Βελτιώνουν τις σχέσεις οργανισμών με ομάδες κοινού</a:t>
            </a:r>
          </a:p>
          <a:p>
            <a:r>
              <a:rPr lang="el-GR" sz="2500" dirty="0"/>
              <a:t>Πληροφορούν το κοινό για θέματα που τους επηρεάζουν.</a:t>
            </a:r>
          </a:p>
          <a:p>
            <a:r>
              <a:rPr lang="el-GR" sz="2500" dirty="0"/>
              <a:t>Περιορίζουν τα σκάνδαλα και τις αυθαίρετες και παράνομες ενέργειες. </a:t>
            </a:r>
          </a:p>
          <a:p>
            <a:r>
              <a:rPr lang="el-GR" sz="2500" dirty="0"/>
              <a:t>Βοηθούν στη δημιουργία ενός ειρηνικότερου κόσμου καθώς βασίζονται στην αμοιβαία κατανόηση.</a:t>
            </a:r>
          </a:p>
        </p:txBody>
      </p:sp>
    </p:spTree>
    <p:extLst>
      <p:ext uri="{BB962C8B-B14F-4D97-AF65-F5344CB8AC3E}">
        <p14:creationId xmlns:p14="http://schemas.microsoft.com/office/powerpoint/2010/main" val="61631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EA3A1C-C828-4DC2-86B2-301DDBC4E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Συνοψίζοντας.. Οι δημόσιες σχέσεις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263655-4C14-4AF5-9EB1-0B58759D9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επαγγελματική επικοινωνία που τη διακρίνουμε από την προσωπική επικοινωνία</a:t>
            </a:r>
          </a:p>
          <a:p>
            <a:r>
              <a:rPr lang="el-GR" dirty="0"/>
              <a:t>Είναι η μεθοδευμένη διαχείριση των σχέσεων ενός οργανισμού (κερδοσκοπικού ή όχι) με τις ομάδες ανθρώπων που είναι σημαντικές </a:t>
            </a:r>
          </a:p>
          <a:p>
            <a:r>
              <a:rPr lang="el-GR" dirty="0"/>
              <a:t>Σκοπός: αλληλοκατανόηση, εμπιστοσύνη, αμοιβαίο όφελος</a:t>
            </a:r>
          </a:p>
          <a:p>
            <a:r>
              <a:rPr lang="el-GR" dirty="0"/>
              <a:t>Έχουν κώδικα δεοντολογίας και ηθικούς κανόνες με γνώμονα το δημόσιο συμφέρον.</a:t>
            </a:r>
          </a:p>
        </p:txBody>
      </p:sp>
    </p:spTree>
    <p:extLst>
      <p:ext uri="{BB962C8B-B14F-4D97-AF65-F5344CB8AC3E}">
        <p14:creationId xmlns:p14="http://schemas.microsoft.com/office/powerpoint/2010/main" val="22266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B92519-CABD-453D-9B97-9E5A48589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Δελτίο τύπου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F0A284-F917-496C-AE1A-983156D4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Έγγραφη ανακοίνωση η οποία αποστέλλεται συνήθως με </a:t>
            </a:r>
            <a:r>
              <a:rPr lang="en-US" sz="3600" dirty="0"/>
              <a:t>email </a:t>
            </a:r>
            <a:r>
              <a:rPr lang="el-GR" sz="3600" dirty="0"/>
              <a:t>από τον οργανισμό στους δημοσιογράφους και περιέχει μια ΕΙΔΗΣΗ σχετικά με τον οργανισμό. 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8617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7D93A5-4C61-4BD9-BBC8-07188E7D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Συνέντευξη τύπου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6F689F-C861-4C60-8F5F-97FE916EB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Πρόσκληση &amp; συγκέντρωση δημοσιογράφων για να τους ανακοινωθεί </a:t>
            </a:r>
            <a:r>
              <a:rPr lang="el-GR" sz="4000" b="1" dirty="0"/>
              <a:t>μια πολύ σημαντική είδηση</a:t>
            </a:r>
            <a:r>
              <a:rPr lang="el-GR" sz="4000" dirty="0"/>
              <a:t> που αφορά τον οργανισμό</a:t>
            </a:r>
          </a:p>
        </p:txBody>
      </p:sp>
    </p:spTree>
    <p:extLst>
      <p:ext uri="{BB962C8B-B14F-4D97-AF65-F5344CB8AC3E}">
        <p14:creationId xmlns:p14="http://schemas.microsoft.com/office/powerpoint/2010/main" val="399748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BFA990-4BBA-48FD-93B7-BDACF61B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BC5706-428A-4286-A44D-B5DDDD400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Τηλεφωνήματα σε δημοσιογράφους για να επιβεβαιωθεί η λήψη του δελτίου τύπου, της πρόκλησης κ.λπ.</a:t>
            </a:r>
          </a:p>
        </p:txBody>
      </p:sp>
    </p:spTree>
    <p:extLst>
      <p:ext uri="{BB962C8B-B14F-4D97-AF65-F5344CB8AC3E}">
        <p14:creationId xmlns:p14="http://schemas.microsoft.com/office/powerpoint/2010/main" val="144332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E2FEA6-004B-44B9-BCD9-3BF84860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Εκδηλώσεις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16B219-156E-42CB-A851-C7FACE60B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Αφορούν διάφορες ομάδες κοινού και όχι μόνο τους δημοσιογράφους. </a:t>
            </a:r>
          </a:p>
          <a:p>
            <a:pPr lvl="1"/>
            <a:r>
              <a:rPr lang="el-GR" sz="3200" dirty="0"/>
              <a:t>Εκδήλωση για τους εργαζομένους: ομιλία διευθυντή, βράβευση υπαλλήλου, πάρτι. Γιορτές για τα παιδιά των υπαλλήλων</a:t>
            </a:r>
          </a:p>
          <a:p>
            <a:pPr marL="457200" lvl="1" indent="0">
              <a:buNone/>
            </a:pPr>
            <a:endParaRPr lang="el-GR" sz="3200" dirty="0"/>
          </a:p>
          <a:p>
            <a:pPr marL="457200" lvl="1" indent="0">
              <a:buNone/>
            </a:pPr>
            <a:endParaRPr lang="el-GR" sz="3200" dirty="0"/>
          </a:p>
          <a:p>
            <a:pPr lvl="1"/>
            <a:endParaRPr lang="el-GR" sz="32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85569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14829D-5B47-4B3F-A683-6C1A7FD29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Άλλες εκδηλώσεις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BD6FE7-2981-45C5-AD86-12ED92E2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Διοργάνωση εγκαινίων</a:t>
            </a:r>
          </a:p>
          <a:p>
            <a:r>
              <a:rPr lang="el-GR" sz="2800" dirty="0"/>
              <a:t>Επισκέψεις σε εγκαταστάσεις</a:t>
            </a:r>
          </a:p>
          <a:p>
            <a:r>
              <a:rPr lang="el-GR" sz="2800" dirty="0"/>
              <a:t>Εορτασμός επετείων</a:t>
            </a:r>
          </a:p>
        </p:txBody>
      </p:sp>
    </p:spTree>
    <p:extLst>
      <p:ext uri="{BB962C8B-B14F-4D97-AF65-F5344CB8AC3E}">
        <p14:creationId xmlns:p14="http://schemas.microsoft.com/office/powerpoint/2010/main" val="83427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B55B10-6B11-4254-971F-1FF066DD4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Εκδηλώσεις για την κοινότητα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C151D5-ABB7-480B-9A6C-A71607EF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109701"/>
            <a:ext cx="7685037" cy="4080250"/>
          </a:xfrm>
        </p:spPr>
        <p:txBody>
          <a:bodyPr/>
          <a:lstStyle/>
          <a:p>
            <a:r>
              <a:rPr lang="el-GR" dirty="0"/>
              <a:t>Σ</a:t>
            </a:r>
            <a:r>
              <a:rPr lang="el-GR" sz="2000" dirty="0"/>
              <a:t>υναυλίες, διαλέξεις</a:t>
            </a:r>
          </a:p>
          <a:p>
            <a:r>
              <a:rPr lang="el-GR" sz="2000" dirty="0"/>
              <a:t>Χορηγίες στην κοινότητα είτε </a:t>
            </a:r>
          </a:p>
          <a:p>
            <a:pPr lvl="1"/>
            <a:r>
              <a:rPr lang="el-GR" dirty="0"/>
              <a:t>με τη μορφή χρηματοδότησης συγκεκριμένων κοινωνικών δραστηριοτήτων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Είτε με τη μορφή χορηγού επικοινωνίας αν πρόκειται για ΜΜΕ.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Είτε μέσω της προσφοράς δωρεάν προϊόντος σε μια κοινωνική δράση π.χ. αναψυκτικά σε ένα αθλητικό γεγονός.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602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C85E66-1DC8-4126-BC2E-A67A3A73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εταιρικών εντύπων και άλλα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60293F-CF54-459F-96AB-438A4F6C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Εταιρικό περιοδικό/εφημερίδα</a:t>
            </a:r>
          </a:p>
          <a:p>
            <a:r>
              <a:rPr lang="el-GR" dirty="0"/>
              <a:t>Ενημερωτικά φυλλάδια</a:t>
            </a:r>
          </a:p>
          <a:p>
            <a:r>
              <a:rPr lang="el-GR" dirty="0"/>
              <a:t>Εκπαιδευτικά έντυπα για υπαλλήλους</a:t>
            </a:r>
          </a:p>
          <a:p>
            <a:r>
              <a:rPr lang="el-GR" dirty="0"/>
              <a:t>Ετήσιες εκθέσεις</a:t>
            </a:r>
          </a:p>
          <a:p>
            <a:r>
              <a:rPr lang="el-GR" dirty="0"/>
              <a:t>Αφίσες</a:t>
            </a:r>
          </a:p>
          <a:p>
            <a:r>
              <a:rPr lang="el-GR" dirty="0"/>
              <a:t>Προσκλήσεις</a:t>
            </a:r>
          </a:p>
          <a:p>
            <a:r>
              <a:rPr lang="el-GR" dirty="0"/>
              <a:t>Δημιουργία λογοτύπων</a:t>
            </a:r>
          </a:p>
          <a:p>
            <a:r>
              <a:rPr lang="el-GR" dirty="0"/>
              <a:t>Κάρτες</a:t>
            </a:r>
          </a:p>
          <a:p>
            <a:r>
              <a:rPr lang="el-GR" dirty="0"/>
              <a:t>Βραβεία και διακρίσεις σε υπαλλήλους και άλλους σημαντικούς ανθρώπους</a:t>
            </a:r>
          </a:p>
        </p:txBody>
      </p:sp>
    </p:spTree>
    <p:extLst>
      <p:ext uri="{BB962C8B-B14F-4D97-AF65-F5344CB8AC3E}">
        <p14:creationId xmlns:p14="http://schemas.microsoft.com/office/powerpoint/2010/main" val="385596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624489-559C-449D-A36C-6838F8B4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Άλλες ενέργειες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103232-BDAE-41F3-9178-BECB75CF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Έρευνα για εικόνα και φήμη του οργανισμού </a:t>
            </a:r>
          </a:p>
          <a:p>
            <a:endParaRPr lang="el-GR" sz="3600" dirty="0"/>
          </a:p>
          <a:p>
            <a:r>
              <a:rPr lang="el-GR" sz="3600" dirty="0"/>
              <a:t>Αποδελτίωση</a:t>
            </a:r>
          </a:p>
        </p:txBody>
      </p:sp>
    </p:spTree>
    <p:extLst>
      <p:ext uri="{BB962C8B-B14F-4D97-AF65-F5344CB8AC3E}">
        <p14:creationId xmlns:p14="http://schemas.microsoft.com/office/powerpoint/2010/main" val="362158499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E729C0"/>
      </a:accent1>
      <a:accent2>
        <a:srgbClr val="AC17D5"/>
      </a:accent2>
      <a:accent3>
        <a:srgbClr val="6F29E7"/>
      </a:accent3>
      <a:accent4>
        <a:srgbClr val="3038D9"/>
      </a:accent4>
      <a:accent5>
        <a:srgbClr val="2981E7"/>
      </a:accent5>
      <a:accent6>
        <a:srgbClr val="17BED5"/>
      </a:accent6>
      <a:hlink>
        <a:srgbClr val="3F65BF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371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Nova</vt:lpstr>
      <vt:lpstr>TropicVTI</vt:lpstr>
      <vt:lpstr>Η καθημερινότητα του επαγγελματία δημοσίων σχέσεων</vt:lpstr>
      <vt:lpstr>Δελτίο τύπου</vt:lpstr>
      <vt:lpstr>Συνέντευξη τύπου</vt:lpstr>
      <vt:lpstr>Follow up</vt:lpstr>
      <vt:lpstr>Εκδηλώσεις</vt:lpstr>
      <vt:lpstr>Άλλες εκδηλώσεις</vt:lpstr>
      <vt:lpstr>Εκδηλώσεις για την κοινότητα</vt:lpstr>
      <vt:lpstr>Δημιουργία εταιρικών εντύπων και άλλα</vt:lpstr>
      <vt:lpstr>Άλλες ενέργειες </vt:lpstr>
      <vt:lpstr>Διαχείριση της ηλεκτρονικής παρουσίας</vt:lpstr>
      <vt:lpstr>Εκτός από πρακτική αξία έχουν διοικητική και κοινωνική αξία</vt:lpstr>
      <vt:lpstr>Συνοψίζοντας.. Οι δημόσιες σχέσεις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καθημερινότητα του επαγγελματία δημοσίων σχέσεων</dc:title>
  <dc:creator>AMALIA TRIANTAFYLLIDOU</dc:creator>
  <cp:lastModifiedBy>ΤΡΙΑΝΤΑΦΥΛΛΙΔΟΥ ΑΜΑΛΙΑ</cp:lastModifiedBy>
  <cp:revision>2</cp:revision>
  <dcterms:created xsi:type="dcterms:W3CDTF">2021-10-31T08:58:55Z</dcterms:created>
  <dcterms:modified xsi:type="dcterms:W3CDTF">2023-12-15T14:37:09Z</dcterms:modified>
</cp:coreProperties>
</file>