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84" r:id="rId3"/>
    <p:sldId id="298" r:id="rId4"/>
    <p:sldId id="300" r:id="rId5"/>
    <p:sldId id="302" r:id="rId6"/>
    <p:sldId id="261" r:id="rId7"/>
    <p:sldId id="263" r:id="rId8"/>
    <p:sldId id="264" r:id="rId9"/>
    <p:sldId id="266" r:id="rId10"/>
    <p:sldId id="267" r:id="rId11"/>
    <p:sldId id="268" r:id="rId12"/>
    <p:sldId id="299" r:id="rId13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CD2B7-1340-4E52-9ADD-7D04E76E6688}" type="datetimeFigureOut">
              <a:rPr lang="el-GR" smtClean="0"/>
              <a:t>26/3/2022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21D7-A111-4323-904C-8A19B2B28B7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52971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CD2B7-1340-4E52-9ADD-7D04E76E6688}" type="datetimeFigureOut">
              <a:rPr lang="el-GR" smtClean="0"/>
              <a:t>26/3/2022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21D7-A111-4323-904C-8A19B2B28B7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08559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CD2B7-1340-4E52-9ADD-7D04E76E6688}" type="datetimeFigureOut">
              <a:rPr lang="el-GR" smtClean="0"/>
              <a:t>26/3/2022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21D7-A111-4323-904C-8A19B2B28B7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36858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CD2B7-1340-4E52-9ADD-7D04E76E6688}" type="datetimeFigureOut">
              <a:rPr lang="el-GR" smtClean="0"/>
              <a:t>26/3/2022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21D7-A111-4323-904C-8A19B2B28B7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1637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CD2B7-1340-4E52-9ADD-7D04E76E6688}" type="datetimeFigureOut">
              <a:rPr lang="el-GR" smtClean="0"/>
              <a:t>26/3/2022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21D7-A111-4323-904C-8A19B2B28B7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75168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CD2B7-1340-4E52-9ADD-7D04E76E6688}" type="datetimeFigureOut">
              <a:rPr lang="el-GR" smtClean="0"/>
              <a:t>26/3/2022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21D7-A111-4323-904C-8A19B2B28B7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37846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CD2B7-1340-4E52-9ADD-7D04E76E6688}" type="datetimeFigureOut">
              <a:rPr lang="el-GR" smtClean="0"/>
              <a:t>26/3/2022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21D7-A111-4323-904C-8A19B2B28B7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39909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CD2B7-1340-4E52-9ADD-7D04E76E6688}" type="datetimeFigureOut">
              <a:rPr lang="el-GR" smtClean="0"/>
              <a:t>26/3/2022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21D7-A111-4323-904C-8A19B2B28B7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04005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CD2B7-1340-4E52-9ADD-7D04E76E6688}" type="datetimeFigureOut">
              <a:rPr lang="el-GR" smtClean="0"/>
              <a:t>26/3/2022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21D7-A111-4323-904C-8A19B2B28B7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22907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CD2B7-1340-4E52-9ADD-7D04E76E6688}" type="datetimeFigureOut">
              <a:rPr lang="el-GR" smtClean="0"/>
              <a:t>26/3/2022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21D7-A111-4323-904C-8A19B2B28B7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63333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CD2B7-1340-4E52-9ADD-7D04E76E6688}" type="datetimeFigureOut">
              <a:rPr lang="el-GR" smtClean="0"/>
              <a:t>26/3/2022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21D7-A111-4323-904C-8A19B2B28B7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16482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BCD2B7-1340-4E52-9ADD-7D04E76E6688}" type="datetimeFigureOut">
              <a:rPr lang="el-GR" smtClean="0"/>
              <a:t>26/3/2022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D21D7-A111-4323-904C-8A19B2B28B7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6882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Ημερολογιακές Εγγραφές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096429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70263" y="191590"/>
            <a:ext cx="11231880" cy="1856150"/>
          </a:xfrm>
        </p:spPr>
        <p:txBody>
          <a:bodyPr>
            <a:normAutofit fontScale="90000"/>
          </a:bodyPr>
          <a:lstStyle/>
          <a:p>
            <a:br>
              <a:rPr lang="el-GR" dirty="0"/>
            </a:br>
            <a:r>
              <a:rPr lang="el-GR" dirty="0"/>
              <a:t>5.	Καταβάλλονται αμοιβές προσωπικού ποσού 2.500 €.</a:t>
            </a:r>
            <a:br>
              <a:rPr lang="el-GR" dirty="0"/>
            </a:br>
            <a:endParaRPr lang="el-GR" dirty="0"/>
          </a:p>
        </p:txBody>
      </p:sp>
      <p:graphicFrame>
        <p:nvGraphicFramePr>
          <p:cNvPr id="4" name="Θέση περιεχομένου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5077469"/>
              </p:ext>
            </p:extLst>
          </p:nvPr>
        </p:nvGraphicFramePr>
        <p:xfrm>
          <a:off x="1295400" y="2557463"/>
          <a:ext cx="9601201" cy="183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0300">
                  <a:extLst>
                    <a:ext uri="{9D8B030D-6E8A-4147-A177-3AD203B41FA5}">
                      <a16:colId xmlns:a16="http://schemas.microsoft.com/office/drawing/2014/main" val="3507559119"/>
                    </a:ext>
                  </a:extLst>
                </a:gridCol>
                <a:gridCol w="4340418">
                  <a:extLst>
                    <a:ext uri="{9D8B030D-6E8A-4147-A177-3AD203B41FA5}">
                      <a16:colId xmlns:a16="http://schemas.microsoft.com/office/drawing/2014/main" val="2082737969"/>
                    </a:ext>
                  </a:extLst>
                </a:gridCol>
                <a:gridCol w="1113183">
                  <a:extLst>
                    <a:ext uri="{9D8B030D-6E8A-4147-A177-3AD203B41FA5}">
                      <a16:colId xmlns:a16="http://schemas.microsoft.com/office/drawing/2014/main" val="248776487"/>
                    </a:ext>
                  </a:extLst>
                </a:gridCol>
                <a:gridCol w="1747300">
                  <a:extLst>
                    <a:ext uri="{9D8B030D-6E8A-4147-A177-3AD203B41FA5}">
                      <a16:colId xmlns:a16="http://schemas.microsoft.com/office/drawing/2014/main" val="28415980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Εγγραφή</a:t>
                      </a:r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Λογιστικές Εγγραφές</a:t>
                      </a:r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Χρέωση</a:t>
                      </a:r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Πίστωση</a:t>
                      </a:r>
                    </a:p>
                  </a:txBody>
                  <a:tcPr marL="83489" marR="83489"/>
                </a:tc>
                <a:extLst>
                  <a:ext uri="{0D108BD9-81ED-4DB2-BD59-A6C34878D82A}">
                    <a16:rowId xmlns:a16="http://schemas.microsoft.com/office/drawing/2014/main" val="4727824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5.</a:t>
                      </a:r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r>
                        <a:rPr lang="el-GR" i="1" baseline="0" dirty="0"/>
                        <a:t>Αμοιβές Προσωπικού</a:t>
                      </a:r>
                    </a:p>
                    <a:p>
                      <a:r>
                        <a:rPr lang="el-GR" i="1" baseline="0" dirty="0"/>
                        <a:t>                                                </a:t>
                      </a:r>
                    </a:p>
                    <a:p>
                      <a:endParaRPr lang="el-GR" i="1" baseline="0" dirty="0"/>
                    </a:p>
                    <a:p>
                      <a:r>
                        <a:rPr lang="el-GR" i="1" baseline="0" dirty="0"/>
                        <a:t>                                                                   Ταμείο</a:t>
                      </a:r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2.500</a:t>
                      </a:r>
                    </a:p>
                    <a:p>
                      <a:endParaRPr lang="el-GR" dirty="0"/>
                    </a:p>
                    <a:p>
                      <a:endParaRPr lang="el-GR" dirty="0"/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endParaRPr lang="el-GR" dirty="0"/>
                    </a:p>
                    <a:p>
                      <a:endParaRPr lang="el-GR" dirty="0"/>
                    </a:p>
                    <a:p>
                      <a:endParaRPr lang="el-GR" dirty="0"/>
                    </a:p>
                    <a:p>
                      <a:r>
                        <a:rPr lang="el-GR" dirty="0"/>
                        <a:t>2.500</a:t>
                      </a:r>
                    </a:p>
                    <a:p>
                      <a:endParaRPr lang="el-GR" dirty="0"/>
                    </a:p>
                  </a:txBody>
                  <a:tcPr marL="83489" marR="83489"/>
                </a:tc>
                <a:extLst>
                  <a:ext uri="{0D108BD9-81ED-4DB2-BD59-A6C34878D82A}">
                    <a16:rowId xmlns:a16="http://schemas.microsoft.com/office/drawing/2014/main" val="38800736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06685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70263" y="191590"/>
            <a:ext cx="11231880" cy="1856150"/>
          </a:xfrm>
        </p:spPr>
        <p:txBody>
          <a:bodyPr>
            <a:normAutofit fontScale="90000"/>
          </a:bodyPr>
          <a:lstStyle/>
          <a:p>
            <a:br>
              <a:rPr lang="el-GR" dirty="0"/>
            </a:br>
            <a:r>
              <a:rPr lang="el-GR" dirty="0"/>
              <a:t>6.	</a:t>
            </a:r>
            <a:r>
              <a:rPr lang="el-GR" sz="3600" dirty="0"/>
              <a:t>Την 1/8/2021 η επιχείρηση μισθώνει κτήρια για την περίοδο 1/8/2021-31/7/2022. Η «Α.Δ.Τ.»  καταβάλει κατά την υπογραφή των συμβολαίων το σύνολο των  ενοικίων για το  δωδεκάμηνο. Το μίσθωμα ανέρχεται  στο ποσό των 200 € το μήνα.</a:t>
            </a:r>
            <a:br>
              <a:rPr lang="el-GR" dirty="0"/>
            </a:br>
            <a:endParaRPr lang="el-GR" dirty="0"/>
          </a:p>
        </p:txBody>
      </p:sp>
      <p:graphicFrame>
        <p:nvGraphicFramePr>
          <p:cNvPr id="4" name="Θέση περιεχομένου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1338117"/>
              </p:ext>
            </p:extLst>
          </p:nvPr>
        </p:nvGraphicFramePr>
        <p:xfrm>
          <a:off x="1295400" y="2557463"/>
          <a:ext cx="9601201" cy="183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0300">
                  <a:extLst>
                    <a:ext uri="{9D8B030D-6E8A-4147-A177-3AD203B41FA5}">
                      <a16:colId xmlns:a16="http://schemas.microsoft.com/office/drawing/2014/main" val="3507559119"/>
                    </a:ext>
                  </a:extLst>
                </a:gridCol>
                <a:gridCol w="4340418">
                  <a:extLst>
                    <a:ext uri="{9D8B030D-6E8A-4147-A177-3AD203B41FA5}">
                      <a16:colId xmlns:a16="http://schemas.microsoft.com/office/drawing/2014/main" val="2082737969"/>
                    </a:ext>
                  </a:extLst>
                </a:gridCol>
                <a:gridCol w="1113183">
                  <a:extLst>
                    <a:ext uri="{9D8B030D-6E8A-4147-A177-3AD203B41FA5}">
                      <a16:colId xmlns:a16="http://schemas.microsoft.com/office/drawing/2014/main" val="248776487"/>
                    </a:ext>
                  </a:extLst>
                </a:gridCol>
                <a:gridCol w="1747300">
                  <a:extLst>
                    <a:ext uri="{9D8B030D-6E8A-4147-A177-3AD203B41FA5}">
                      <a16:colId xmlns:a16="http://schemas.microsoft.com/office/drawing/2014/main" val="28415980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Εγγραφή</a:t>
                      </a:r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Λογιστικές Εγγραφές</a:t>
                      </a:r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Χρέωση</a:t>
                      </a:r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Πίστωση</a:t>
                      </a:r>
                    </a:p>
                  </a:txBody>
                  <a:tcPr marL="83489" marR="83489"/>
                </a:tc>
                <a:extLst>
                  <a:ext uri="{0D108BD9-81ED-4DB2-BD59-A6C34878D82A}">
                    <a16:rowId xmlns:a16="http://schemas.microsoft.com/office/drawing/2014/main" val="4727824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6</a:t>
                      </a:r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r>
                        <a:rPr lang="el-GR" i="1" baseline="0" dirty="0"/>
                        <a:t>Προπληρωμένα Ενοίκια</a:t>
                      </a:r>
                    </a:p>
                    <a:p>
                      <a:r>
                        <a:rPr lang="el-GR" i="1" baseline="0" dirty="0"/>
                        <a:t>                                           </a:t>
                      </a:r>
                    </a:p>
                    <a:p>
                      <a:r>
                        <a:rPr lang="el-GR" i="1" baseline="0" dirty="0"/>
                        <a:t>                                                       Ταμείο </a:t>
                      </a:r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2.400</a:t>
                      </a:r>
                    </a:p>
                    <a:p>
                      <a:endParaRPr lang="el-GR" dirty="0"/>
                    </a:p>
                    <a:p>
                      <a:endParaRPr lang="el-GR" dirty="0"/>
                    </a:p>
                    <a:p>
                      <a:endParaRPr lang="el-GR" dirty="0"/>
                    </a:p>
                    <a:p>
                      <a:endParaRPr lang="el-GR" dirty="0"/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endParaRPr lang="el-GR" dirty="0"/>
                    </a:p>
                    <a:p>
                      <a:endParaRPr lang="el-GR" dirty="0"/>
                    </a:p>
                    <a:p>
                      <a:r>
                        <a:rPr lang="el-GR" dirty="0"/>
                        <a:t>2.400</a:t>
                      </a:r>
                    </a:p>
                    <a:p>
                      <a:endParaRPr lang="el-GR" dirty="0"/>
                    </a:p>
                    <a:p>
                      <a:endParaRPr lang="el-GR" dirty="0"/>
                    </a:p>
                  </a:txBody>
                  <a:tcPr marL="83489" marR="83489"/>
                </a:tc>
                <a:extLst>
                  <a:ext uri="{0D108BD9-81ED-4DB2-BD59-A6C34878D82A}">
                    <a16:rowId xmlns:a16="http://schemas.microsoft.com/office/drawing/2014/main" val="38800736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94165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Προσαρμοσμένο Ισοζύγιο</a:t>
            </a:r>
          </a:p>
        </p:txBody>
      </p:sp>
      <p:graphicFrame>
        <p:nvGraphicFramePr>
          <p:cNvPr id="4" name="Θέση περιεχομένου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449441"/>
              </p:ext>
            </p:extLst>
          </p:nvPr>
        </p:nvGraphicFramePr>
        <p:xfrm>
          <a:off x="838200" y="1825625"/>
          <a:ext cx="10515600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90554">
                  <a:extLst>
                    <a:ext uri="{9D8B030D-6E8A-4147-A177-3AD203B41FA5}">
                      <a16:colId xmlns:a16="http://schemas.microsoft.com/office/drawing/2014/main" val="2535473246"/>
                    </a:ext>
                  </a:extLst>
                </a:gridCol>
                <a:gridCol w="1236617">
                  <a:extLst>
                    <a:ext uri="{9D8B030D-6E8A-4147-A177-3AD203B41FA5}">
                      <a16:colId xmlns:a16="http://schemas.microsoft.com/office/drawing/2014/main" val="999011572"/>
                    </a:ext>
                  </a:extLst>
                </a:gridCol>
                <a:gridCol w="1182189">
                  <a:extLst>
                    <a:ext uri="{9D8B030D-6E8A-4147-A177-3AD203B41FA5}">
                      <a16:colId xmlns:a16="http://schemas.microsoft.com/office/drawing/2014/main" val="2303518994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68448874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563919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Λογαριασμοί</a:t>
                      </a:r>
                      <a:r>
                        <a:rPr lang="el-GR" baseline="0" dirty="0"/>
                        <a:t>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14188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Χρέωση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Πίστωση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Χρ.</a:t>
                      </a:r>
                      <a:r>
                        <a:rPr lang="el-GR" baseline="0" dirty="0"/>
                        <a:t> </a:t>
                      </a:r>
                      <a:r>
                        <a:rPr lang="el-GR" baseline="0" dirty="0" err="1"/>
                        <a:t>Υπολ</a:t>
                      </a:r>
                      <a:r>
                        <a:rPr lang="el-GR" baseline="0" dirty="0"/>
                        <a:t>.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err="1"/>
                        <a:t>Πιστ</a:t>
                      </a:r>
                      <a:r>
                        <a:rPr lang="el-GR" dirty="0"/>
                        <a:t>.</a:t>
                      </a:r>
                      <a:r>
                        <a:rPr lang="el-GR" baseline="0" dirty="0"/>
                        <a:t> </a:t>
                      </a:r>
                      <a:r>
                        <a:rPr lang="el-GR" baseline="0" dirty="0" err="1"/>
                        <a:t>Υπολ</a:t>
                      </a:r>
                      <a:r>
                        <a:rPr lang="el-GR" baseline="0" dirty="0"/>
                        <a:t>.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84462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Ταμείο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110.000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16.900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93.100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72614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Πελάτες</a:t>
                      </a:r>
                      <a:r>
                        <a:rPr lang="el-GR" baseline="0" dirty="0"/>
                        <a:t>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45.000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10.000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35.000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03419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Αναλώσιμα Υλικά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8.000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8.000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86895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Μ.Κ.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50.000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50.000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97303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Προμηθευτές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12.000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55.000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43.000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13920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Πωλήσεις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25.000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25.000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28050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Αμοιβές Προσωπικού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2.500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2.500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32009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err="1"/>
                        <a:t>Προπληρ</a:t>
                      </a:r>
                      <a:r>
                        <a:rPr lang="el-GR" dirty="0"/>
                        <a:t>.</a:t>
                      </a:r>
                      <a:r>
                        <a:rPr lang="el-GR" baseline="0" dirty="0"/>
                        <a:t> Ενοίκια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2.400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2.400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53538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Δάνειο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23.000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23.000</a:t>
                      </a:r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49145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Σύνολα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170.000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170.000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141.000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141.000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17660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1776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469" y="365760"/>
            <a:ext cx="11094720" cy="6492240"/>
          </a:xfrm>
        </p:spPr>
      </p:pic>
    </p:spTree>
    <p:extLst>
      <p:ext uri="{BB962C8B-B14F-4D97-AF65-F5344CB8AC3E}">
        <p14:creationId xmlns:p14="http://schemas.microsoft.com/office/powerpoint/2010/main" val="507661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Ο ισολογισμός της επιχείρησης παροχής υπηρεσιών «Α.Δ.Τ.» 31/12/2020 είχε ως ακολούθως:</a:t>
            </a:r>
          </a:p>
          <a:p>
            <a:r>
              <a:rPr lang="el-GR" dirty="0"/>
              <a:t>Ταμείο 100.00</a:t>
            </a:r>
          </a:p>
          <a:p>
            <a:r>
              <a:rPr lang="el-GR" dirty="0"/>
              <a:t>Μετοχικό Κεφάλαιο 50.000</a:t>
            </a:r>
          </a:p>
          <a:p>
            <a:r>
              <a:rPr lang="el-GR" dirty="0"/>
              <a:t>Πελάτες 20.000</a:t>
            </a:r>
          </a:p>
          <a:p>
            <a:r>
              <a:rPr lang="el-GR" dirty="0"/>
              <a:t>Προμηθευτές 50.000</a:t>
            </a:r>
          </a:p>
          <a:p>
            <a:r>
              <a:rPr lang="el-GR" dirty="0"/>
              <a:t>Αναλώσιμα Υλικά 3.000</a:t>
            </a:r>
          </a:p>
          <a:p>
            <a:r>
              <a:rPr lang="el-GR" dirty="0"/>
              <a:t>Τραπεζικό Δάνειο 23.000</a:t>
            </a:r>
          </a:p>
        </p:txBody>
      </p:sp>
    </p:spTree>
    <p:extLst>
      <p:ext uri="{BB962C8B-B14F-4D97-AF65-F5344CB8AC3E}">
        <p14:creationId xmlns:p14="http://schemas.microsoft.com/office/powerpoint/2010/main" val="1529450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graphicFrame>
        <p:nvGraphicFramePr>
          <p:cNvPr id="4" name="Θέση περιεχομένου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1921246"/>
              </p:ext>
            </p:extLst>
          </p:nvPr>
        </p:nvGraphicFramePr>
        <p:xfrm>
          <a:off x="2700338" y="2490788"/>
          <a:ext cx="6799262" cy="34468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996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996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2406">
                <a:tc>
                  <a:txBody>
                    <a:bodyPr/>
                    <a:lstStyle/>
                    <a:p>
                      <a:r>
                        <a:rPr lang="el-GR" dirty="0"/>
                        <a:t>ΕΝΕΡΓΗΤΙΚΟ</a:t>
                      </a:r>
                      <a:r>
                        <a:rPr lang="el-GR" baseline="0" dirty="0"/>
                        <a:t>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ΠΑΘΗΤΙΚΟ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2406">
                <a:tc>
                  <a:txBody>
                    <a:bodyPr/>
                    <a:lstStyle/>
                    <a:p>
                      <a:r>
                        <a:rPr lang="el-GR" dirty="0"/>
                        <a:t>Ταμείο</a:t>
                      </a:r>
                      <a:r>
                        <a:rPr lang="el-GR" baseline="0" dirty="0"/>
                        <a:t>                                 100.000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Μετοχικό Κεφάλαιο</a:t>
                      </a:r>
                      <a:r>
                        <a:rPr lang="el-GR" baseline="0" dirty="0"/>
                        <a:t>             50.000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2406">
                <a:tc>
                  <a:txBody>
                    <a:bodyPr/>
                    <a:lstStyle/>
                    <a:p>
                      <a:r>
                        <a:rPr lang="el-GR" dirty="0"/>
                        <a:t>Πελάτες                                  20.00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Προμηθευτές</a:t>
                      </a:r>
                      <a:r>
                        <a:rPr lang="el-GR" baseline="0" dirty="0"/>
                        <a:t>                         50.000   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2406">
                <a:tc>
                  <a:txBody>
                    <a:bodyPr/>
                    <a:lstStyle/>
                    <a:p>
                      <a:r>
                        <a:rPr lang="el-GR" dirty="0"/>
                        <a:t>Αναλώσιμα</a:t>
                      </a:r>
                      <a:r>
                        <a:rPr lang="el-GR" baseline="0" dirty="0"/>
                        <a:t> Υλικά                   3.000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Δάνειο                                    23.000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2406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2406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2406">
                <a:tc>
                  <a:txBody>
                    <a:bodyPr/>
                    <a:lstStyle/>
                    <a:p>
                      <a:r>
                        <a:rPr lang="el-GR" dirty="0"/>
                        <a:t>                                              123.000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                                             123.000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0513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Άνοιγμα Ημερολογίου</a:t>
            </a:r>
          </a:p>
        </p:txBody>
      </p:sp>
      <p:graphicFrame>
        <p:nvGraphicFramePr>
          <p:cNvPr id="4" name="Θέση περιεχομένου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4890337"/>
              </p:ext>
            </p:extLst>
          </p:nvPr>
        </p:nvGraphicFramePr>
        <p:xfrm>
          <a:off x="1295400" y="2557463"/>
          <a:ext cx="9601201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0300">
                  <a:extLst>
                    <a:ext uri="{9D8B030D-6E8A-4147-A177-3AD203B41FA5}">
                      <a16:colId xmlns:a16="http://schemas.microsoft.com/office/drawing/2014/main" val="3507559119"/>
                    </a:ext>
                  </a:extLst>
                </a:gridCol>
                <a:gridCol w="4340418">
                  <a:extLst>
                    <a:ext uri="{9D8B030D-6E8A-4147-A177-3AD203B41FA5}">
                      <a16:colId xmlns:a16="http://schemas.microsoft.com/office/drawing/2014/main" val="2082737969"/>
                    </a:ext>
                  </a:extLst>
                </a:gridCol>
                <a:gridCol w="1113183">
                  <a:extLst>
                    <a:ext uri="{9D8B030D-6E8A-4147-A177-3AD203B41FA5}">
                      <a16:colId xmlns:a16="http://schemas.microsoft.com/office/drawing/2014/main" val="248776487"/>
                    </a:ext>
                  </a:extLst>
                </a:gridCol>
                <a:gridCol w="1747300">
                  <a:extLst>
                    <a:ext uri="{9D8B030D-6E8A-4147-A177-3AD203B41FA5}">
                      <a16:colId xmlns:a16="http://schemas.microsoft.com/office/drawing/2014/main" val="28415980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Ημερομηνία</a:t>
                      </a:r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Λογιστικές Εγγραφές</a:t>
                      </a:r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Χρέωση</a:t>
                      </a:r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Πίστωση</a:t>
                      </a:r>
                    </a:p>
                  </a:txBody>
                  <a:tcPr marL="83489" marR="83489"/>
                </a:tc>
                <a:extLst>
                  <a:ext uri="{0D108BD9-81ED-4DB2-BD59-A6C34878D82A}">
                    <a16:rowId xmlns:a16="http://schemas.microsoft.com/office/drawing/2014/main" val="4727824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1/1/20Χ1</a:t>
                      </a:r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Ταμείο</a:t>
                      </a:r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100.000</a:t>
                      </a:r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 marL="83489" marR="83489"/>
                </a:tc>
                <a:extLst>
                  <a:ext uri="{0D108BD9-81ED-4DB2-BD59-A6C34878D82A}">
                    <a16:rowId xmlns:a16="http://schemas.microsoft.com/office/drawing/2014/main" val="3880073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Πελάτες</a:t>
                      </a:r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20.000</a:t>
                      </a:r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 marL="83489" marR="83489"/>
                </a:tc>
                <a:extLst>
                  <a:ext uri="{0D108BD9-81ED-4DB2-BD59-A6C34878D82A}">
                    <a16:rowId xmlns:a16="http://schemas.microsoft.com/office/drawing/2014/main" val="41866121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Αναλώσιμα Υλικά</a:t>
                      </a:r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3.000</a:t>
                      </a:r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 marL="83489" marR="83489"/>
                </a:tc>
                <a:extLst>
                  <a:ext uri="{0D108BD9-81ED-4DB2-BD59-A6C34878D82A}">
                    <a16:rowId xmlns:a16="http://schemas.microsoft.com/office/drawing/2014/main" val="13153799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                                                            Κεφάλαιο</a:t>
                      </a:r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50.000</a:t>
                      </a:r>
                    </a:p>
                  </a:txBody>
                  <a:tcPr marL="83489" marR="83489"/>
                </a:tc>
                <a:extLst>
                  <a:ext uri="{0D108BD9-81ED-4DB2-BD59-A6C34878D82A}">
                    <a16:rowId xmlns:a16="http://schemas.microsoft.com/office/drawing/2014/main" val="5781366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                                                      Προμηθευτές</a:t>
                      </a:r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50.000</a:t>
                      </a:r>
                    </a:p>
                  </a:txBody>
                  <a:tcPr marL="83489" marR="83489"/>
                </a:tc>
                <a:extLst>
                  <a:ext uri="{0D108BD9-81ED-4DB2-BD59-A6C34878D82A}">
                    <a16:rowId xmlns:a16="http://schemas.microsoft.com/office/drawing/2014/main" val="4473681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                                                              Δάνειο</a:t>
                      </a:r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23.000</a:t>
                      </a:r>
                    </a:p>
                  </a:txBody>
                  <a:tcPr marL="83489" marR="83489"/>
                </a:tc>
                <a:extLst>
                  <a:ext uri="{0D108BD9-81ED-4DB2-BD59-A6C34878D82A}">
                    <a16:rowId xmlns:a16="http://schemas.microsoft.com/office/drawing/2014/main" val="29330805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37617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70263" y="191590"/>
            <a:ext cx="11231880" cy="1856150"/>
          </a:xfrm>
        </p:spPr>
        <p:txBody>
          <a:bodyPr>
            <a:normAutofit fontScale="90000"/>
          </a:bodyPr>
          <a:lstStyle/>
          <a:p>
            <a:br>
              <a:rPr lang="el-GR" dirty="0"/>
            </a:br>
            <a:br>
              <a:rPr lang="el-GR" dirty="0"/>
            </a:br>
            <a:r>
              <a:rPr lang="el-GR" dirty="0"/>
              <a:t>1.	Η επιχείρηση εισπράττει από πελάτη ποσό € 10.000 προς τακτοποίηση  οφειλής του. </a:t>
            </a:r>
            <a:br>
              <a:rPr lang="el-GR" dirty="0"/>
            </a:br>
            <a:endParaRPr lang="el-GR" dirty="0"/>
          </a:p>
        </p:txBody>
      </p:sp>
      <p:graphicFrame>
        <p:nvGraphicFramePr>
          <p:cNvPr id="4" name="Θέση περιεχομένου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2997439"/>
              </p:ext>
            </p:extLst>
          </p:nvPr>
        </p:nvGraphicFramePr>
        <p:xfrm>
          <a:off x="1295400" y="2557463"/>
          <a:ext cx="9601201" cy="1559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0300">
                  <a:extLst>
                    <a:ext uri="{9D8B030D-6E8A-4147-A177-3AD203B41FA5}">
                      <a16:colId xmlns:a16="http://schemas.microsoft.com/office/drawing/2014/main" val="3507559119"/>
                    </a:ext>
                  </a:extLst>
                </a:gridCol>
                <a:gridCol w="4340418">
                  <a:extLst>
                    <a:ext uri="{9D8B030D-6E8A-4147-A177-3AD203B41FA5}">
                      <a16:colId xmlns:a16="http://schemas.microsoft.com/office/drawing/2014/main" val="2082737969"/>
                    </a:ext>
                  </a:extLst>
                </a:gridCol>
                <a:gridCol w="1113183">
                  <a:extLst>
                    <a:ext uri="{9D8B030D-6E8A-4147-A177-3AD203B41FA5}">
                      <a16:colId xmlns:a16="http://schemas.microsoft.com/office/drawing/2014/main" val="248776487"/>
                    </a:ext>
                  </a:extLst>
                </a:gridCol>
                <a:gridCol w="1747300">
                  <a:extLst>
                    <a:ext uri="{9D8B030D-6E8A-4147-A177-3AD203B41FA5}">
                      <a16:colId xmlns:a16="http://schemas.microsoft.com/office/drawing/2014/main" val="28415980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Εγγραφή</a:t>
                      </a:r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Λογιστικές Εγγραφές</a:t>
                      </a:r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Χρέωση</a:t>
                      </a:r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Πίστωση</a:t>
                      </a:r>
                    </a:p>
                  </a:txBody>
                  <a:tcPr marL="83489" marR="83489"/>
                </a:tc>
                <a:extLst>
                  <a:ext uri="{0D108BD9-81ED-4DB2-BD59-A6C34878D82A}">
                    <a16:rowId xmlns:a16="http://schemas.microsoft.com/office/drawing/2014/main" val="4727824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1.</a:t>
                      </a:r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r>
                        <a:rPr lang="el-GR" baseline="0" dirty="0"/>
                        <a:t>Ταμείο </a:t>
                      </a:r>
                    </a:p>
                    <a:p>
                      <a:endParaRPr lang="el-GR" baseline="0" dirty="0"/>
                    </a:p>
                    <a:p>
                      <a:r>
                        <a:rPr lang="el-GR" i="0" baseline="0" dirty="0"/>
                        <a:t>                                                          </a:t>
                      </a:r>
                    </a:p>
                    <a:p>
                      <a:r>
                        <a:rPr lang="el-GR" i="0" baseline="0" dirty="0"/>
                        <a:t>                                                        Πελάτες</a:t>
                      </a:r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10.000</a:t>
                      </a:r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endParaRPr lang="el-GR" dirty="0"/>
                    </a:p>
                    <a:p>
                      <a:endParaRPr lang="el-GR" dirty="0"/>
                    </a:p>
                    <a:p>
                      <a:endParaRPr lang="el-GR" dirty="0"/>
                    </a:p>
                    <a:p>
                      <a:r>
                        <a:rPr lang="el-GR" dirty="0"/>
                        <a:t>10.00</a:t>
                      </a:r>
                    </a:p>
                  </a:txBody>
                  <a:tcPr marL="83489" marR="83489"/>
                </a:tc>
                <a:extLst>
                  <a:ext uri="{0D108BD9-81ED-4DB2-BD59-A6C34878D82A}">
                    <a16:rowId xmlns:a16="http://schemas.microsoft.com/office/drawing/2014/main" val="38800736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72995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70263" y="191590"/>
            <a:ext cx="11231880" cy="1856150"/>
          </a:xfrm>
        </p:spPr>
        <p:txBody>
          <a:bodyPr>
            <a:normAutofit fontScale="90000"/>
          </a:bodyPr>
          <a:lstStyle/>
          <a:p>
            <a:br>
              <a:rPr lang="el-GR" dirty="0"/>
            </a:br>
            <a:br>
              <a:rPr lang="el-GR" dirty="0"/>
            </a:br>
            <a:r>
              <a:rPr lang="el-GR" dirty="0"/>
              <a:t>2.	Η επιχείρηση εξοφλεί υποχρέωση προς προμηθευτή  ποσού € 12.000 δια της καταβολής μετρητών.</a:t>
            </a:r>
            <a:br>
              <a:rPr lang="el-GR" dirty="0"/>
            </a:br>
            <a:br>
              <a:rPr lang="el-GR" dirty="0"/>
            </a:br>
            <a:endParaRPr lang="el-GR" dirty="0"/>
          </a:p>
        </p:txBody>
      </p:sp>
      <p:graphicFrame>
        <p:nvGraphicFramePr>
          <p:cNvPr id="4" name="Θέση περιεχομένου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0315869"/>
              </p:ext>
            </p:extLst>
          </p:nvPr>
        </p:nvGraphicFramePr>
        <p:xfrm>
          <a:off x="1295400" y="2557463"/>
          <a:ext cx="9601201" cy="183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0300">
                  <a:extLst>
                    <a:ext uri="{9D8B030D-6E8A-4147-A177-3AD203B41FA5}">
                      <a16:colId xmlns:a16="http://schemas.microsoft.com/office/drawing/2014/main" val="3507559119"/>
                    </a:ext>
                  </a:extLst>
                </a:gridCol>
                <a:gridCol w="4340418">
                  <a:extLst>
                    <a:ext uri="{9D8B030D-6E8A-4147-A177-3AD203B41FA5}">
                      <a16:colId xmlns:a16="http://schemas.microsoft.com/office/drawing/2014/main" val="2082737969"/>
                    </a:ext>
                  </a:extLst>
                </a:gridCol>
                <a:gridCol w="1113183">
                  <a:extLst>
                    <a:ext uri="{9D8B030D-6E8A-4147-A177-3AD203B41FA5}">
                      <a16:colId xmlns:a16="http://schemas.microsoft.com/office/drawing/2014/main" val="248776487"/>
                    </a:ext>
                  </a:extLst>
                </a:gridCol>
                <a:gridCol w="1747300">
                  <a:extLst>
                    <a:ext uri="{9D8B030D-6E8A-4147-A177-3AD203B41FA5}">
                      <a16:colId xmlns:a16="http://schemas.microsoft.com/office/drawing/2014/main" val="28415980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Εγγραφή</a:t>
                      </a:r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Λογιστικές Εγγραφές</a:t>
                      </a:r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Χρέωση</a:t>
                      </a:r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Πίστωση</a:t>
                      </a:r>
                    </a:p>
                  </a:txBody>
                  <a:tcPr marL="83489" marR="83489"/>
                </a:tc>
                <a:extLst>
                  <a:ext uri="{0D108BD9-81ED-4DB2-BD59-A6C34878D82A}">
                    <a16:rowId xmlns:a16="http://schemas.microsoft.com/office/drawing/2014/main" val="4727824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2.</a:t>
                      </a:r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endParaRPr lang="el-GR" i="1" baseline="0" dirty="0"/>
                    </a:p>
                    <a:p>
                      <a:r>
                        <a:rPr lang="el-GR" i="1" baseline="0" dirty="0"/>
                        <a:t>Προμηθευτές </a:t>
                      </a:r>
                    </a:p>
                    <a:p>
                      <a:endParaRPr lang="el-GR" i="1" baseline="0" dirty="0"/>
                    </a:p>
                    <a:p>
                      <a:endParaRPr lang="el-GR" i="1" baseline="0" dirty="0"/>
                    </a:p>
                    <a:p>
                      <a:r>
                        <a:rPr lang="el-GR" i="1" baseline="0" dirty="0"/>
                        <a:t>                                                            Ταμείο </a:t>
                      </a:r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endParaRPr lang="el-GR" dirty="0"/>
                    </a:p>
                    <a:p>
                      <a:r>
                        <a:rPr lang="el-GR" dirty="0"/>
                        <a:t>12.000</a:t>
                      </a:r>
                    </a:p>
                    <a:p>
                      <a:endParaRPr lang="el-GR" dirty="0"/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endParaRPr lang="el-GR" dirty="0"/>
                    </a:p>
                    <a:p>
                      <a:endParaRPr lang="el-GR" dirty="0"/>
                    </a:p>
                    <a:p>
                      <a:endParaRPr lang="el-GR" dirty="0"/>
                    </a:p>
                    <a:p>
                      <a:endParaRPr lang="el-GR" dirty="0"/>
                    </a:p>
                    <a:p>
                      <a:r>
                        <a:rPr lang="el-GR" dirty="0"/>
                        <a:t>12.000</a:t>
                      </a:r>
                    </a:p>
                  </a:txBody>
                  <a:tcPr marL="83489" marR="83489"/>
                </a:tc>
                <a:extLst>
                  <a:ext uri="{0D108BD9-81ED-4DB2-BD59-A6C34878D82A}">
                    <a16:rowId xmlns:a16="http://schemas.microsoft.com/office/drawing/2014/main" val="38800736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13634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70263" y="191590"/>
            <a:ext cx="11231880" cy="1856150"/>
          </a:xfrm>
        </p:spPr>
        <p:txBody>
          <a:bodyPr>
            <a:normAutofit fontScale="90000"/>
          </a:bodyPr>
          <a:lstStyle/>
          <a:p>
            <a:br>
              <a:rPr lang="el-GR" dirty="0"/>
            </a:br>
            <a:br>
              <a:rPr lang="el-GR" dirty="0"/>
            </a:br>
            <a:r>
              <a:rPr lang="el-GR" dirty="0"/>
              <a:t>3.	Αγοράζονται αναλώσιμα αξίας 5.000 € επί πιστώσει</a:t>
            </a:r>
            <a:br>
              <a:rPr lang="el-GR" dirty="0"/>
            </a:br>
            <a:br>
              <a:rPr lang="el-GR" dirty="0"/>
            </a:br>
            <a:endParaRPr lang="el-GR" dirty="0"/>
          </a:p>
        </p:txBody>
      </p:sp>
      <p:graphicFrame>
        <p:nvGraphicFramePr>
          <p:cNvPr id="4" name="Θέση περιεχομένου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6867770"/>
              </p:ext>
            </p:extLst>
          </p:nvPr>
        </p:nvGraphicFramePr>
        <p:xfrm>
          <a:off x="1295400" y="2557463"/>
          <a:ext cx="9601201" cy="1559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0300">
                  <a:extLst>
                    <a:ext uri="{9D8B030D-6E8A-4147-A177-3AD203B41FA5}">
                      <a16:colId xmlns:a16="http://schemas.microsoft.com/office/drawing/2014/main" val="3507559119"/>
                    </a:ext>
                  </a:extLst>
                </a:gridCol>
                <a:gridCol w="4340418">
                  <a:extLst>
                    <a:ext uri="{9D8B030D-6E8A-4147-A177-3AD203B41FA5}">
                      <a16:colId xmlns:a16="http://schemas.microsoft.com/office/drawing/2014/main" val="2082737969"/>
                    </a:ext>
                  </a:extLst>
                </a:gridCol>
                <a:gridCol w="1113183">
                  <a:extLst>
                    <a:ext uri="{9D8B030D-6E8A-4147-A177-3AD203B41FA5}">
                      <a16:colId xmlns:a16="http://schemas.microsoft.com/office/drawing/2014/main" val="248776487"/>
                    </a:ext>
                  </a:extLst>
                </a:gridCol>
                <a:gridCol w="1747300">
                  <a:extLst>
                    <a:ext uri="{9D8B030D-6E8A-4147-A177-3AD203B41FA5}">
                      <a16:colId xmlns:a16="http://schemas.microsoft.com/office/drawing/2014/main" val="28415980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Εγγραφή</a:t>
                      </a:r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Λογιστικές Εγγραφές</a:t>
                      </a:r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Χρέωση</a:t>
                      </a:r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Πίστωση</a:t>
                      </a:r>
                    </a:p>
                  </a:txBody>
                  <a:tcPr marL="83489" marR="83489"/>
                </a:tc>
                <a:extLst>
                  <a:ext uri="{0D108BD9-81ED-4DB2-BD59-A6C34878D82A}">
                    <a16:rowId xmlns:a16="http://schemas.microsoft.com/office/drawing/2014/main" val="4727824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3.</a:t>
                      </a:r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r>
                        <a:rPr lang="el-GR" i="1" baseline="0" dirty="0"/>
                        <a:t>Αναλώσιμα Υλικά</a:t>
                      </a:r>
                    </a:p>
                    <a:p>
                      <a:r>
                        <a:rPr lang="el-GR" i="1" baseline="0" dirty="0"/>
                        <a:t>                             </a:t>
                      </a:r>
                    </a:p>
                    <a:p>
                      <a:r>
                        <a:rPr lang="el-GR" i="1" baseline="0" dirty="0"/>
                        <a:t>                                        Προμηθευτές                                                                  </a:t>
                      </a:r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5.000</a:t>
                      </a:r>
                    </a:p>
                    <a:p>
                      <a:endParaRPr lang="el-GR" dirty="0"/>
                    </a:p>
                    <a:p>
                      <a:endParaRPr lang="el-GR" dirty="0"/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endParaRPr lang="el-GR" dirty="0"/>
                    </a:p>
                    <a:p>
                      <a:endParaRPr lang="el-GR" dirty="0"/>
                    </a:p>
                    <a:p>
                      <a:r>
                        <a:rPr lang="el-GR" dirty="0"/>
                        <a:t>5.000</a:t>
                      </a:r>
                    </a:p>
                    <a:p>
                      <a:endParaRPr lang="el-GR" dirty="0"/>
                    </a:p>
                  </a:txBody>
                  <a:tcPr marL="83489" marR="83489"/>
                </a:tc>
                <a:extLst>
                  <a:ext uri="{0D108BD9-81ED-4DB2-BD59-A6C34878D82A}">
                    <a16:rowId xmlns:a16="http://schemas.microsoft.com/office/drawing/2014/main" val="38800736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88156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70263" y="191590"/>
            <a:ext cx="11231880" cy="1856150"/>
          </a:xfrm>
        </p:spPr>
        <p:txBody>
          <a:bodyPr>
            <a:normAutofit fontScale="90000"/>
          </a:bodyPr>
          <a:lstStyle/>
          <a:p>
            <a:br>
              <a:rPr lang="el-GR" dirty="0"/>
            </a:br>
            <a:r>
              <a:rPr lang="el-GR" dirty="0"/>
              <a:t>4.	Η επιχείρηση προσφέρει επί πιστώσει υπηρεσίες ποσού €25.000 </a:t>
            </a:r>
            <a:br>
              <a:rPr lang="el-GR" dirty="0"/>
            </a:br>
            <a:endParaRPr lang="el-GR" dirty="0"/>
          </a:p>
        </p:txBody>
      </p:sp>
      <p:graphicFrame>
        <p:nvGraphicFramePr>
          <p:cNvPr id="4" name="Θέση περιεχομένου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9813238"/>
              </p:ext>
            </p:extLst>
          </p:nvPr>
        </p:nvGraphicFramePr>
        <p:xfrm>
          <a:off x="1295400" y="2557463"/>
          <a:ext cx="9601201" cy="1285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0300">
                  <a:extLst>
                    <a:ext uri="{9D8B030D-6E8A-4147-A177-3AD203B41FA5}">
                      <a16:colId xmlns:a16="http://schemas.microsoft.com/office/drawing/2014/main" val="3507559119"/>
                    </a:ext>
                  </a:extLst>
                </a:gridCol>
                <a:gridCol w="4340418">
                  <a:extLst>
                    <a:ext uri="{9D8B030D-6E8A-4147-A177-3AD203B41FA5}">
                      <a16:colId xmlns:a16="http://schemas.microsoft.com/office/drawing/2014/main" val="2082737969"/>
                    </a:ext>
                  </a:extLst>
                </a:gridCol>
                <a:gridCol w="1113183">
                  <a:extLst>
                    <a:ext uri="{9D8B030D-6E8A-4147-A177-3AD203B41FA5}">
                      <a16:colId xmlns:a16="http://schemas.microsoft.com/office/drawing/2014/main" val="248776487"/>
                    </a:ext>
                  </a:extLst>
                </a:gridCol>
                <a:gridCol w="1747300">
                  <a:extLst>
                    <a:ext uri="{9D8B030D-6E8A-4147-A177-3AD203B41FA5}">
                      <a16:colId xmlns:a16="http://schemas.microsoft.com/office/drawing/2014/main" val="28415980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Εγγραφή</a:t>
                      </a:r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Λογιστικές Εγγραφές</a:t>
                      </a:r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Χρέωση</a:t>
                      </a:r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Πίστωση</a:t>
                      </a:r>
                    </a:p>
                  </a:txBody>
                  <a:tcPr marL="83489" marR="83489"/>
                </a:tc>
                <a:extLst>
                  <a:ext uri="{0D108BD9-81ED-4DB2-BD59-A6C34878D82A}">
                    <a16:rowId xmlns:a16="http://schemas.microsoft.com/office/drawing/2014/main" val="4727824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4.</a:t>
                      </a:r>
                      <a:r>
                        <a:rPr lang="el-GR" baseline="0" dirty="0"/>
                        <a:t> </a:t>
                      </a:r>
                      <a:endParaRPr lang="el-GR" dirty="0"/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r>
                        <a:rPr lang="el-GR" i="1" baseline="0" dirty="0"/>
                        <a:t>Πελάτες</a:t>
                      </a:r>
                    </a:p>
                    <a:p>
                      <a:endParaRPr lang="el-GR" i="1" baseline="0" dirty="0"/>
                    </a:p>
                    <a:p>
                      <a:r>
                        <a:rPr lang="el-GR" i="1" baseline="0" dirty="0"/>
                        <a:t>                                           Πωλήσεις</a:t>
                      </a:r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r>
                        <a:rPr lang="el-GR" baseline="0" dirty="0"/>
                        <a:t>25.000</a:t>
                      </a:r>
                      <a:endParaRPr lang="el-GR" dirty="0"/>
                    </a:p>
                    <a:p>
                      <a:endParaRPr lang="el-GR" dirty="0"/>
                    </a:p>
                    <a:p>
                      <a:endParaRPr lang="el-GR" dirty="0"/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endParaRPr lang="el-GR" dirty="0"/>
                    </a:p>
                    <a:p>
                      <a:endParaRPr lang="el-GR" dirty="0"/>
                    </a:p>
                    <a:p>
                      <a:r>
                        <a:rPr lang="el-GR" dirty="0"/>
                        <a:t>25.000</a:t>
                      </a:r>
                    </a:p>
                  </a:txBody>
                  <a:tcPr marL="83489" marR="83489"/>
                </a:tc>
                <a:extLst>
                  <a:ext uri="{0D108BD9-81ED-4DB2-BD59-A6C34878D82A}">
                    <a16:rowId xmlns:a16="http://schemas.microsoft.com/office/drawing/2014/main" val="38800736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2690045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594</TotalTime>
  <Words>342</Words>
  <Application>Microsoft Office PowerPoint</Application>
  <PresentationFormat>Ευρεία οθόνη</PresentationFormat>
  <Paragraphs>167</Paragraphs>
  <Slides>12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Θέμα του Office</vt:lpstr>
      <vt:lpstr>Ημερολογιακές Εγγραφές</vt:lpstr>
      <vt:lpstr>Παρουσίαση του PowerPoint</vt:lpstr>
      <vt:lpstr>Παρουσίαση του PowerPoint</vt:lpstr>
      <vt:lpstr>Παρουσίαση του PowerPoint</vt:lpstr>
      <vt:lpstr>Άνοιγμα Ημερολογίου</vt:lpstr>
      <vt:lpstr>  1. Η επιχείρηση εισπράττει από πελάτη ποσό € 10.000 προς τακτοποίηση  οφειλής του.  </vt:lpstr>
      <vt:lpstr>  2. Η επιχείρηση εξοφλεί υποχρέωση προς προμηθευτή  ποσού € 12.000 δια της καταβολής μετρητών.  </vt:lpstr>
      <vt:lpstr>  3. Αγοράζονται αναλώσιμα αξίας 5.000 € επί πιστώσει  </vt:lpstr>
      <vt:lpstr> 4. Η επιχείρηση προσφέρει επί πιστώσει υπηρεσίες ποσού €25.000  </vt:lpstr>
      <vt:lpstr> 5. Καταβάλλονται αμοιβές προσωπικού ποσού 2.500 €. </vt:lpstr>
      <vt:lpstr> 6. Την 1/8/2021 η επιχείρηση μισθώνει κτήρια για την περίοδο 1/8/2021-31/7/2022. Η «Α.Δ.Τ.»  καταβάλει κατά την υπογραφή των συμβολαίων το σύνολο των  ενοικίων για το  δωδεκάμηνο. Το μίσθωμα ανέρχεται  στο ποσό των 200 € το μήνα. </vt:lpstr>
      <vt:lpstr>Προσαρμοσμένο Ισοζύγιο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konanan@outlook.com.gr</dc:creator>
  <cp:lastModifiedBy>ANASTASIOS KONSTANTINIDIS</cp:lastModifiedBy>
  <cp:revision>37</cp:revision>
  <dcterms:created xsi:type="dcterms:W3CDTF">2020-03-17T10:30:43Z</dcterms:created>
  <dcterms:modified xsi:type="dcterms:W3CDTF">2022-03-26T11:48:37Z</dcterms:modified>
</cp:coreProperties>
</file>