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o2mTFaMkCz6tNN/+C4TycwF9L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vropoulos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220.academia.edu/AnastasiosStavropoulos" TargetMode="External"/><Relationship Id="rId4" Type="http://schemas.openxmlformats.org/officeDocument/2006/relationships/hyperlink" Target="https://www.facebook.com/anastasios.stavropoulos.3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ellasjournal.com/2022/07/lipothimise-ston-aera-i-parousiastria-diekopi-to-debate-sounak-tras-stin-anglia-video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574" y="1342103"/>
            <a:ext cx="9314426" cy="399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0"/>
          <p:cNvGrpSpPr/>
          <p:nvPr/>
        </p:nvGrpSpPr>
        <p:grpSpPr>
          <a:xfrm>
            <a:off x="2224739" y="678094"/>
            <a:ext cx="7742521" cy="5498868"/>
            <a:chOff x="1386539" y="0"/>
            <a:chExt cx="7742521" cy="5498868"/>
          </a:xfrm>
        </p:grpSpPr>
        <p:sp>
          <p:nvSpPr>
            <p:cNvPr id="171" name="Google Shape;171;p10"/>
            <p:cNvSpPr/>
            <p:nvPr/>
          </p:nvSpPr>
          <p:spPr>
            <a:xfrm>
              <a:off x="1386539" y="0"/>
              <a:ext cx="5498868" cy="5498868"/>
            </a:xfrm>
            <a:prstGeom prst="triangle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2818910" y="553630"/>
              <a:ext cx="6208390" cy="1213617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0"/>
            <p:cNvSpPr txBox="1"/>
            <p:nvPr/>
          </p:nvSpPr>
          <p:spPr>
            <a:xfrm>
              <a:off x="2878154" y="612874"/>
              <a:ext cx="6089902" cy="1095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l-GR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Ο σοσιαλισμός θα είναι μια πετυχημένη μορφή κοινωνικής οργάνωσης μόνο στο βαθμό που θα αξιοποιήσει «τις υπηρεσίες μιας εκπαιδευμένης γραφειοκρατίας με καλή υπόληψη και παράδοση».</a:t>
              </a:r>
              <a:endPara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2872131" y="1892297"/>
              <a:ext cx="6204745" cy="1213617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0"/>
            <p:cNvSpPr txBox="1"/>
            <p:nvPr/>
          </p:nvSpPr>
          <p:spPr>
            <a:xfrm>
              <a:off x="2931375" y="1951541"/>
              <a:ext cx="6086257" cy="1095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l-GR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Σε αντίθεση μάλιστα με τον Weber, θεωρούσε ότι η </a:t>
              </a:r>
              <a:r>
                <a:rPr lang="el-GR" sz="2400" b="1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γραφειοκρατικοποίηση</a:t>
              </a:r>
              <a:r>
                <a:rPr lang="el-GR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είναι 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2717151" y="3284269"/>
              <a:ext cx="6411909" cy="1509266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0"/>
            <p:cNvSpPr txBox="1"/>
            <p:nvPr/>
          </p:nvSpPr>
          <p:spPr>
            <a:xfrm>
              <a:off x="2790827" y="3357945"/>
              <a:ext cx="6264557" cy="1361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l-GR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η </a:t>
              </a:r>
              <a:r>
                <a:rPr lang="el-GR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βάση της σύγχρονης διαχείρισης και της δημοκρατικής κυβέρνησης</a:t>
              </a:r>
              <a:r>
                <a:rPr lang="el-GR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ανεξάρτητα αν πρόκειται για </a:t>
              </a:r>
              <a:r>
                <a:rPr lang="el-GR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καπιταλιστική ή σοσιαλιστική οικονομία</a:t>
              </a:r>
              <a:r>
                <a:rPr lang="el-GR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body" idx="1"/>
          </p:nvPr>
        </p:nvSpPr>
        <p:spPr>
          <a:xfrm>
            <a:off x="838200" y="750013"/>
            <a:ext cx="5181600" cy="542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l-GR" dirty="0"/>
              <a:t>Ο </a:t>
            </a:r>
            <a:r>
              <a:rPr lang="el-GR" b="1" dirty="0"/>
              <a:t>Schumpeter</a:t>
            </a:r>
            <a:r>
              <a:rPr lang="el-GR" dirty="0"/>
              <a:t> υπερασπίζεται την συγκεκριμένη μορφή οργάνωσης, δηλαδή την </a:t>
            </a:r>
            <a:r>
              <a:rPr lang="el-GR" b="1" dirty="0" err="1"/>
              <a:t>γραφειοκρατικοποίηση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l-GR" dirty="0"/>
              <a:t>η οποία όπως αναλυτικά φαίνεται στο ακόλουθο διάγραμμα οδηγεί: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 dirty="0"/>
              <a:t>στον </a:t>
            </a:r>
            <a:r>
              <a:rPr lang="el-GR" b="1" dirty="0"/>
              <a:t>περιορισμό του ρόλου της ατομικής επιχειρηματικότητας</a:t>
            </a:r>
            <a:r>
              <a:rPr lang="el-GR" dirty="0"/>
              <a:t>,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 dirty="0"/>
              <a:t>ενώ </a:t>
            </a:r>
            <a:r>
              <a:rPr lang="el-GR" b="1" dirty="0"/>
              <a:t>ταυτόχρονα πολώνει τις κοινωνικές δυνάμεις</a:t>
            </a:r>
            <a:r>
              <a:rPr lang="el-GR" dirty="0"/>
              <a:t>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 b="1" dirty="0"/>
              <a:t>καθώς οι προσδοκίες των πολιτών αυξάνουν με το ανερχόμενο επίπεδο ζωής</a:t>
            </a:r>
            <a:r>
              <a:rPr lang="el-GR" dirty="0"/>
              <a:t>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83" name="Google Shape;183;p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50014"/>
            <a:ext cx="5181600" cy="494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2" descr="../../original_bf667efe-bebc-4f46-921d-157951116010_IMG_20221004_20502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7578" y="153771"/>
            <a:ext cx="6787662" cy="594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2"/>
          <p:cNvSpPr txBox="1"/>
          <p:nvPr/>
        </p:nvSpPr>
        <p:spPr>
          <a:xfrm>
            <a:off x="3380198" y="6226139"/>
            <a:ext cx="65657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Πηγή: Held, D. (2007). </a:t>
            </a:r>
            <a:r>
              <a:rPr lang="el-GR" sz="1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Μοντέλα Δημοκρατίας</a:t>
            </a:r>
            <a:r>
              <a:rPr lang="el-G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Αθήνα: Πολύτροπον. σ.205.</a:t>
            </a:r>
            <a:r>
              <a:rPr lang="el-G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body" idx="1"/>
          </p:nvPr>
        </p:nvSpPr>
        <p:spPr>
          <a:xfrm>
            <a:off x="838200" y="523982"/>
            <a:ext cx="5181600" cy="565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O Schumpeter υπερασπίζεται την «</a:t>
            </a:r>
            <a:r>
              <a:rPr lang="el-GR" sz="3200" b="1" u="sng" dirty="0"/>
              <a:t>ηγετική δημοκρατία</a:t>
            </a:r>
            <a:r>
              <a:rPr lang="el-GR" sz="3200" dirty="0"/>
              <a:t>» (</a:t>
            </a:r>
            <a:r>
              <a:rPr lang="el-GR" sz="3200" b="1" dirty="0" err="1"/>
              <a:t>leadership</a:t>
            </a:r>
            <a:r>
              <a:rPr lang="el-GR" sz="3200" b="1" dirty="0"/>
              <a:t> </a:t>
            </a:r>
            <a:r>
              <a:rPr lang="el-GR" sz="3200" b="1" dirty="0" err="1"/>
              <a:t>democracy</a:t>
            </a:r>
            <a:r>
              <a:rPr lang="el-GR" sz="3200" dirty="0"/>
              <a:t>)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ή τον «</a:t>
            </a:r>
            <a:r>
              <a:rPr lang="el-GR" sz="3200" b="1" dirty="0"/>
              <a:t>ανταγωνιστικό ελιτισμό</a:t>
            </a:r>
            <a:r>
              <a:rPr lang="el-GR" sz="3200" dirty="0"/>
              <a:t>» (</a:t>
            </a:r>
            <a:r>
              <a:rPr lang="el-GR" sz="3200" dirty="0" err="1"/>
              <a:t>competitive</a:t>
            </a:r>
            <a:r>
              <a:rPr lang="el-GR" sz="3200" dirty="0"/>
              <a:t> </a:t>
            </a:r>
            <a:r>
              <a:rPr lang="el-GR" sz="3200" dirty="0" err="1"/>
              <a:t>elitism</a:t>
            </a:r>
            <a:r>
              <a:rPr lang="el-GR" sz="3200" dirty="0"/>
              <a:t>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l-GR" sz="3200" dirty="0"/>
              <a:t>στηριζόμενος στην απόρριψη «</a:t>
            </a:r>
            <a:r>
              <a:rPr lang="el-GR" sz="3200" b="1" u="sng" dirty="0"/>
              <a:t>του κλασσικού δόγματος της δημοκρατίας</a:t>
            </a:r>
            <a:r>
              <a:rPr lang="el-GR" sz="3200" dirty="0"/>
              <a:t>» (</a:t>
            </a:r>
            <a:r>
              <a:rPr lang="el-GR" sz="3200" dirty="0" err="1"/>
              <a:t>Held</a:t>
            </a:r>
            <a:r>
              <a:rPr lang="el-GR" sz="3200" dirty="0"/>
              <a:t>, D. 2007: σ.204). </a:t>
            </a:r>
            <a:endParaRPr dirty="0"/>
          </a:p>
        </p:txBody>
      </p:sp>
      <p:sp>
        <p:nvSpPr>
          <p:cNvPr id="195" name="Google Shape;195;p13"/>
          <p:cNvSpPr txBox="1">
            <a:spLocks noGrp="1"/>
          </p:cNvSpPr>
          <p:nvPr>
            <p:ph type="body" idx="2"/>
          </p:nvPr>
        </p:nvSpPr>
        <p:spPr>
          <a:xfrm>
            <a:off x="6172200" y="523982"/>
            <a:ext cx="5181600" cy="565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b="1" dirty="0"/>
              <a:t>***</a:t>
            </a:r>
            <a:r>
              <a:rPr lang="el-GR" dirty="0"/>
              <a:t>Στον περίφημο ορισμό του </a:t>
            </a:r>
            <a:r>
              <a:rPr lang="el-GR" b="1" dirty="0"/>
              <a:t>περί δημοκρατίας </a:t>
            </a:r>
            <a:r>
              <a:rPr lang="el-GR" dirty="0"/>
              <a:t>ο </a:t>
            </a:r>
            <a:r>
              <a:rPr lang="el-GR" b="1" dirty="0"/>
              <a:t>Schumpeter </a:t>
            </a:r>
            <a:r>
              <a:rPr lang="el-GR" dirty="0"/>
              <a:t>(1950:428) αναφέρει: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«</a:t>
            </a:r>
            <a:r>
              <a:rPr lang="el-GR" b="1" dirty="0"/>
              <a:t>Η δημοκρατική μέθοδος είναι η θεσμική οργάνωση λήψης πολιτικών αποφάσεων, στην οποία μεμονωμένα άτομα, μέσα από ανταγωνιστικές διαδικασίες για την απόκτηση των ψήφων,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l-GR" sz="3200" b="1" u="sng" dirty="0"/>
              <a:t>αποκτούν την αρμοδιότητα λήψης αποφάσεων</a:t>
            </a:r>
            <a:r>
              <a:rPr lang="el-GR" sz="3200" u="sng" dirty="0"/>
              <a:t>»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(Schmidt, G. M.,2004:222).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2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None/>
            </a:pPr>
            <a:br>
              <a:rPr lang="el-GR"/>
            </a:br>
            <a:r>
              <a:rPr lang="el-GR" sz="2700"/>
              <a:t>Και για να επιτευχθεί αυτός ο στόχος απαραίτητες είναι ακόλουθες </a:t>
            </a:r>
            <a:r>
              <a:rPr lang="el-GR" sz="2700" b="1"/>
              <a:t>επτά προϋποθέσεις</a:t>
            </a:r>
            <a:r>
              <a:rPr lang="el-GR" sz="3600"/>
              <a:t>:</a:t>
            </a:r>
            <a:br>
              <a:rPr lang="el-GR" sz="3600"/>
            </a:br>
            <a:endParaRPr sz="3600"/>
          </a:p>
        </p:txBody>
      </p:sp>
      <p:grpSp>
        <p:nvGrpSpPr>
          <p:cNvPr id="201" name="Google Shape;201;p14"/>
          <p:cNvGrpSpPr/>
          <p:nvPr/>
        </p:nvGrpSpPr>
        <p:grpSpPr>
          <a:xfrm>
            <a:off x="845310" y="1728252"/>
            <a:ext cx="10336134" cy="3901985"/>
            <a:chOff x="7111" y="546724"/>
            <a:chExt cx="10336134" cy="3901985"/>
          </a:xfrm>
        </p:grpSpPr>
        <p:sp>
          <p:nvSpPr>
            <p:cNvPr id="202" name="Google Shape;202;p14"/>
            <p:cNvSpPr/>
            <p:nvPr/>
          </p:nvSpPr>
          <p:spPr>
            <a:xfrm>
              <a:off x="2209177" y="1375197"/>
              <a:ext cx="476289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 txBox="1"/>
            <p:nvPr/>
          </p:nvSpPr>
          <p:spPr>
            <a:xfrm>
              <a:off x="2434650" y="1418380"/>
              <a:ext cx="25344" cy="5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7111" y="546724"/>
              <a:ext cx="2203866" cy="1748384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 txBox="1"/>
            <p:nvPr/>
          </p:nvSpPr>
          <p:spPr>
            <a:xfrm>
              <a:off x="7111" y="546724"/>
              <a:ext cx="2203866" cy="1748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ικανά κομματικά στελέχη, βουλευτές και υπουργοί</a:t>
              </a:r>
              <a:r>
                <a:rPr lang="el-G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4919933" y="1375197"/>
              <a:ext cx="476289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 txBox="1"/>
            <p:nvPr/>
          </p:nvSpPr>
          <p:spPr>
            <a:xfrm>
              <a:off x="5145406" y="1418380"/>
              <a:ext cx="25344" cy="5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717867" y="577541"/>
              <a:ext cx="2203866" cy="1686751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 txBox="1"/>
            <p:nvPr/>
          </p:nvSpPr>
          <p:spPr>
            <a:xfrm>
              <a:off x="2717867" y="577541"/>
              <a:ext cx="2203866" cy="1686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l-GR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Χαλιναγώγηση της κρατικής παρέμβασης στην κοινωνία και την οικονομία.</a:t>
              </a:r>
              <a:endPara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7630689" y="1375197"/>
              <a:ext cx="476289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 txBox="1"/>
            <p:nvPr/>
          </p:nvSpPr>
          <p:spPr>
            <a:xfrm>
              <a:off x="7856162" y="1418380"/>
              <a:ext cx="25344" cy="5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5428623" y="588867"/>
              <a:ext cx="2203866" cy="1664099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 txBox="1"/>
            <p:nvPr/>
          </p:nvSpPr>
          <p:spPr>
            <a:xfrm>
              <a:off x="5428623" y="588867"/>
              <a:ext cx="2203866" cy="1664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l-GR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Ύπαρξη μιας ικανής γραφειοκρατίας με υψηλό κύρος, παράδοση, αίσθηση καθήκοντος και συλλογικό πνεύμα.</a:t>
              </a: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1109044" y="2262492"/>
              <a:ext cx="8132267" cy="5071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4046"/>
                  </a:lnTo>
                  <a:lnTo>
                    <a:pt x="0" y="64046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 txBox="1"/>
            <p:nvPr/>
          </p:nvSpPr>
          <p:spPr>
            <a:xfrm>
              <a:off x="4971427" y="2513508"/>
              <a:ext cx="407501" cy="5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8139379" y="577541"/>
              <a:ext cx="2203866" cy="1686751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 txBox="1"/>
            <p:nvPr/>
          </p:nvSpPr>
          <p:spPr>
            <a:xfrm>
              <a:off x="8139379" y="577541"/>
              <a:ext cx="2203866" cy="1686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l-GR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Ένα υψηλό πνευματικό και ηθικό επίπεδο από την πλευρά των ψηφοφόρων και του κοινοβουλίου</a:t>
              </a:r>
              <a:r>
                <a:rPr lang="el-G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209177" y="3579634"/>
              <a:ext cx="476289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 txBox="1"/>
            <p:nvPr/>
          </p:nvSpPr>
          <p:spPr>
            <a:xfrm>
              <a:off x="2434650" y="3622817"/>
              <a:ext cx="25344" cy="5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7111" y="2801998"/>
              <a:ext cx="2203866" cy="1646711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 txBox="1"/>
            <p:nvPr/>
          </p:nvSpPr>
          <p:spPr>
            <a:xfrm>
              <a:off x="7111" y="2801998"/>
              <a:ext cx="2203866" cy="1646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l-GR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Ανάθεση δημοσίων υπηρεσιών και καθηκόντων σε υπηρεσίες που κυρίαρχο ρόλο και λόγο έχουν οι ειδικοί. </a:t>
              </a: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4919933" y="3579634"/>
              <a:ext cx="476289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 txBox="1"/>
            <p:nvPr/>
          </p:nvSpPr>
          <p:spPr>
            <a:xfrm>
              <a:off x="5145406" y="3622817"/>
              <a:ext cx="25344" cy="5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2717867" y="2815122"/>
              <a:ext cx="2203866" cy="1620463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 txBox="1"/>
            <p:nvPr/>
          </p:nvSpPr>
          <p:spPr>
            <a:xfrm>
              <a:off x="2717867" y="2815122"/>
              <a:ext cx="2203866" cy="1620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l-GR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Υψηλό ποσοστό δημοκρατικού αυτοελέγχου και επαγρύπνησης, καθώς και</a:t>
              </a: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5428623" y="2825397"/>
              <a:ext cx="3468290" cy="1599914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 txBox="1"/>
            <p:nvPr/>
          </p:nvSpPr>
          <p:spPr>
            <a:xfrm>
              <a:off x="5428623" y="2825397"/>
              <a:ext cx="3468290" cy="1599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l-GR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Ετοιμότητα της μεγάλης πλειοψηφίας σε κάθε κοινωνική τάξη να τηρήσει τους κανόνες του δημοκρατικού παιχνιδιού.</a:t>
              </a:r>
              <a:endPara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body" idx="1"/>
          </p:nvPr>
        </p:nvSpPr>
        <p:spPr>
          <a:xfrm>
            <a:off x="838200" y="811658"/>
            <a:ext cx="5181600" cy="536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Παρά τις θεωρητικές του προσεγγίσεις,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itchFamily="2" charset="2"/>
              <a:buChar char="Ø"/>
            </a:pPr>
            <a:r>
              <a:rPr lang="el-GR" sz="3200" dirty="0"/>
              <a:t>ο </a:t>
            </a:r>
            <a:r>
              <a:rPr lang="el-GR" sz="3200" b="1" dirty="0"/>
              <a:t>Schumpeter</a:t>
            </a:r>
            <a:r>
              <a:rPr lang="el-GR" sz="3200" dirty="0"/>
              <a:t> θεωρείται ένας από τους </a:t>
            </a:r>
            <a:r>
              <a:rPr lang="el-GR" sz="3200" b="1" dirty="0"/>
              <a:t>βασικούς θεωρητικούς της δημοκρατίας</a:t>
            </a:r>
            <a:r>
              <a:rPr lang="el-GR" sz="3200" dirty="0"/>
              <a:t>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l-GR" sz="3200" dirty="0"/>
              <a:t>Η κριτική που του ασκήθηκε εστιάζει στον χαρακτηρισμό της προσέγγισής του ως:</a:t>
            </a:r>
            <a:endParaRPr sz="3200" u="sng" dirty="0"/>
          </a:p>
        </p:txBody>
      </p:sp>
      <p:sp>
        <p:nvSpPr>
          <p:cNvPr id="233" name="Google Shape;233;p15"/>
          <p:cNvSpPr txBox="1">
            <a:spLocks noGrp="1"/>
          </p:cNvSpPr>
          <p:nvPr>
            <p:ph type="body" idx="2"/>
          </p:nvPr>
        </p:nvSpPr>
        <p:spPr>
          <a:xfrm>
            <a:off x="6172200" y="811658"/>
            <a:ext cx="5181600" cy="536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b="1" u="sng" dirty="0"/>
              <a:t>οικονομίστικη</a:t>
            </a:r>
            <a:r>
              <a:rPr lang="el-GR" dirty="0"/>
              <a:t>,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b="1" u="sng" dirty="0"/>
              <a:t>ελιτίστικη</a:t>
            </a:r>
            <a:r>
              <a:rPr lang="el-GR" u="sng" dirty="0"/>
              <a:t>,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b="1" u="sng" dirty="0"/>
              <a:t>σκεπτικιστική</a:t>
            </a:r>
            <a:r>
              <a:rPr lang="el-GR" u="sng" dirty="0"/>
              <a:t> και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b="1" u="sng" dirty="0"/>
              <a:t>κυνική…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l-GR" dirty="0"/>
              <a:t>Όπως όμως αναφέρει ο </a:t>
            </a:r>
            <a:r>
              <a:rPr lang="el-GR" b="1" dirty="0"/>
              <a:t>Schmidt</a:t>
            </a:r>
            <a:r>
              <a:rPr lang="el-GR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(2004:233)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 dirty="0"/>
              <a:t>υπήρχε πιο... «</a:t>
            </a:r>
            <a:r>
              <a:rPr lang="el-GR" b="1" i="1" dirty="0"/>
              <a:t>αισιόδοξη</a:t>
            </a:r>
            <a:r>
              <a:rPr lang="el-GR" dirty="0"/>
              <a:t>» θεωρία δημοκρατίας στα τέλη της δεκαετίας του 1930 και στις αρχές της δεκαετίας του 1940; 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l-GR" b="1"/>
            </a:br>
            <a:r>
              <a:rPr lang="el-GR" b="1"/>
              <a:t>Οικονομική θεωρία της Δημοκρατίας: </a:t>
            </a:r>
            <a:r>
              <a:rPr lang="el-GR" b="1" u="sng"/>
              <a:t>Anthony Downs.</a:t>
            </a:r>
            <a:br>
              <a:rPr lang="el-GR"/>
            </a:br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Ο </a:t>
            </a:r>
            <a:r>
              <a:rPr lang="el-GR" b="1" dirty="0"/>
              <a:t>Max Weber </a:t>
            </a:r>
            <a:r>
              <a:rPr lang="el-GR" dirty="0"/>
              <a:t>μαζί με τον </a:t>
            </a:r>
            <a:r>
              <a:rPr lang="el-GR" b="1" dirty="0"/>
              <a:t>Schumpeter</a:t>
            </a:r>
            <a:r>
              <a:rPr lang="el-GR" dirty="0"/>
              <a:t>, σύμφωνα με τον Manfred Schmidt (2004),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είναι επικεφαλής μιας σχολής που προσθέτει στη θεωρία της δημοκρατίας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el-GR" b="1" dirty="0"/>
              <a:t>την αγορά</a:t>
            </a:r>
            <a:r>
              <a:rPr lang="el-GR" dirty="0"/>
              <a:t>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dirty="0"/>
              <a:t> Ενδεχομένως θα μπορούσε να ειπωθεί ότι και οι δύο εισάγουν ως </a:t>
            </a:r>
            <a:r>
              <a:rPr lang="el-GR" b="1" dirty="0"/>
              <a:t>ερμηνευτικό εργαλείο ανάλυσης της πολιτικής</a:t>
            </a:r>
            <a:r>
              <a:rPr lang="el-GR" dirty="0"/>
              <a:t>,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el-GR" b="1" dirty="0"/>
              <a:t>την αγορά</a:t>
            </a:r>
            <a:endParaRPr b="1" dirty="0"/>
          </a:p>
        </p:txBody>
      </p:sp>
      <p:sp>
        <p:nvSpPr>
          <p:cNvPr id="240" name="Google Shape;24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l-GR" sz="2600" dirty="0"/>
              <a:t>Η </a:t>
            </a:r>
            <a:r>
              <a:rPr lang="el-GR" sz="2600" b="1" dirty="0"/>
              <a:t>Αγορά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l-GR" sz="2600" dirty="0"/>
              <a:t>με τη </a:t>
            </a:r>
            <a:r>
              <a:rPr lang="el-GR" sz="2600" b="1" dirty="0"/>
              <a:t>δεσπόζουσα αρχή </a:t>
            </a:r>
            <a:r>
              <a:rPr lang="el-GR" sz="2600" dirty="0"/>
              <a:t>του ανταγωνισμού αποτελούν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itchFamily="2" charset="2"/>
              <a:buChar char="v"/>
            </a:pPr>
            <a:r>
              <a:rPr lang="el-GR" sz="2600" dirty="0"/>
              <a:t>ευνοϊκά,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itchFamily="2" charset="2"/>
              <a:buChar char="v"/>
            </a:pPr>
            <a:r>
              <a:rPr lang="el-GR" sz="2600" dirty="0"/>
              <a:t>θεμιτά και </a:t>
            </a:r>
            <a:endParaRPr dirty="0"/>
          </a:p>
          <a:p>
            <a:pPr indent="-457200">
              <a:buSzPts val="2600"/>
              <a:buFont typeface="Wingdings" pitchFamily="2" charset="2"/>
              <a:buChar char="v"/>
            </a:pPr>
            <a:r>
              <a:rPr lang="el-GR" sz="2600" b="1" dirty="0"/>
              <a:t>επιθυμητά</a:t>
            </a:r>
            <a:r>
              <a:rPr lang="el-GR" sz="2600" dirty="0"/>
              <a:t> στοιχεία της πολιτικής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l-GR" sz="2600" dirty="0"/>
              <a:t>υπό την αίρεση ότι τα </a:t>
            </a:r>
            <a:r>
              <a:rPr lang="el-GR" sz="2600" b="1" dirty="0"/>
              <a:t>πιθανά ελαττώματά</a:t>
            </a:r>
            <a:r>
              <a:rPr lang="el-GR" sz="2600" dirty="0"/>
              <a:t> και </a:t>
            </a:r>
            <a:r>
              <a:rPr lang="el-GR" sz="2600" b="1" dirty="0"/>
              <a:t>παραλείψεις της</a:t>
            </a:r>
            <a:r>
              <a:rPr lang="el-GR" sz="2600" dirty="0"/>
              <a:t>,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itchFamily="2" charset="2"/>
              <a:buChar char="ü"/>
            </a:pPr>
            <a:r>
              <a:rPr lang="el-GR" sz="2600" dirty="0"/>
              <a:t>βρίσκονται υπό έλεγχο</a:t>
            </a:r>
            <a:endParaRPr sz="2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 txBox="1">
            <a:spLocks noGrp="1"/>
          </p:cNvSpPr>
          <p:nvPr>
            <p:ph type="body" idx="1"/>
          </p:nvPr>
        </p:nvSpPr>
        <p:spPr>
          <a:xfrm>
            <a:off x="838200" y="647272"/>
            <a:ext cx="5181600" cy="552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Η </a:t>
            </a:r>
            <a:r>
              <a:rPr lang="el-GR" b="1" dirty="0"/>
              <a:t>Αγορά</a:t>
            </a:r>
            <a:r>
              <a:rPr lang="el-GR" dirty="0"/>
              <a:t> με την ισχυρή της </a:t>
            </a:r>
            <a:r>
              <a:rPr lang="el-GR" b="1" dirty="0"/>
              <a:t>αυτονόμηση</a:t>
            </a:r>
            <a:r>
              <a:rPr lang="el-GR" dirty="0"/>
              <a:t> και </a:t>
            </a:r>
            <a:r>
              <a:rPr lang="el-GR" b="1" dirty="0"/>
              <a:t>χειραφέτηση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 στις σύγχρονες δημοκρατίες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 σε συνδυασμό με την </a:t>
            </a:r>
            <a:r>
              <a:rPr lang="el-GR" b="1" dirty="0"/>
              <a:t>γιγάντωση των επιχειρηματικών ομίλων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προκάλεσαν αλυσιδωτές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οικονομικές και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κοινωνικές εκρήξεις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αποδεικνύοντας ότι τα πράγματα δεν είναι πάντα όπως θα ήθελε ο </a:t>
            </a:r>
            <a:r>
              <a:rPr lang="el-GR" dirty="0" err="1"/>
              <a:t>Downs</a:t>
            </a:r>
            <a:r>
              <a:rPr lang="el-GR" dirty="0"/>
              <a:t>.</a:t>
            </a:r>
            <a:endParaRPr dirty="0"/>
          </a:p>
        </p:txBody>
      </p:sp>
      <p:pic>
        <p:nvPicPr>
          <p:cNvPr id="246" name="Google Shape;246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469231"/>
            <a:ext cx="51816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>
            <a:spLocks noGrp="1"/>
          </p:cNvSpPr>
          <p:nvPr>
            <p:ph type="body" idx="1"/>
          </p:nvPr>
        </p:nvSpPr>
        <p:spPr>
          <a:xfrm>
            <a:off x="838200" y="863029"/>
            <a:ext cx="5181600" cy="531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Ο </a:t>
            </a:r>
            <a:r>
              <a:rPr lang="el-GR" b="1"/>
              <a:t>Downs</a:t>
            </a:r>
            <a:r>
              <a:rPr lang="el-GR"/>
              <a:t> στο έργο του </a:t>
            </a:r>
            <a:r>
              <a:rPr lang="el-GR" b="1" i="1"/>
              <a:t>An Economic Theory of Democracy</a:t>
            </a:r>
            <a:r>
              <a:rPr lang="el-GR"/>
              <a:t> προσπαθεί να ανακαλύψει: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ποιες είναι οι </a:t>
            </a:r>
            <a:r>
              <a:rPr lang="el-GR" b="1"/>
              <a:t>αντικειμενικές</a:t>
            </a:r>
            <a:r>
              <a:rPr lang="el-GR"/>
              <a:t> 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b="1"/>
              <a:t>υποκειμενικές επιδράσεις </a:t>
            </a:r>
            <a:r>
              <a:rPr lang="el-GR"/>
              <a:t>που ασκούνται στον ψηφοφόρο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για </a:t>
            </a:r>
            <a:r>
              <a:rPr lang="el-GR" b="1"/>
              <a:t>να επηρεάσουν την εκλογική του συμπεριφορά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και </a:t>
            </a:r>
            <a:r>
              <a:rPr lang="el-GR" b="1"/>
              <a:t>τους τρόπους που ο ψηφοφόρος μεταχειρίζεται</a:t>
            </a:r>
            <a:r>
              <a:rPr lang="el-GR"/>
              <a:t>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b="1"/>
              <a:t>για να μπορέσει να χρησιμοποιήσει την ψήφο του όσο πιο ορθολογικά και πιο ωφέλιμα γίνεται.</a:t>
            </a:r>
            <a:endParaRPr b="1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52" name="Google Shape;252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4769" y="863028"/>
            <a:ext cx="4685015" cy="4993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>
            <a:spLocks noGrp="1"/>
          </p:cNvSpPr>
          <p:nvPr>
            <p:ph type="body" idx="1"/>
          </p:nvPr>
        </p:nvSpPr>
        <p:spPr>
          <a:xfrm>
            <a:off x="838200" y="678094"/>
            <a:ext cx="5181600" cy="549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Ο </a:t>
            </a:r>
            <a:r>
              <a:rPr lang="el-GR" dirty="0" err="1"/>
              <a:t>Downs</a:t>
            </a:r>
            <a:r>
              <a:rPr lang="el-GR" dirty="0"/>
              <a:t> θεωρεί ότι: 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οι υποψήφιοι για ηγετικές πολιτικές θέσεις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έχουν προοπτική επιτυχίας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μόνο όταν η πρότασή τους ανταποκρίνεται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στην </a:t>
            </a:r>
            <a:r>
              <a:rPr lang="el-GR" b="1" dirty="0"/>
              <a:t>κατανομή των προτιμήσεων του εκλογικού σώματος </a:t>
            </a:r>
            <a:r>
              <a:rPr lang="el-GR" dirty="0"/>
              <a:t>και ταυτόχρονα </a:t>
            </a:r>
            <a:r>
              <a:rPr lang="el-GR" b="1" dirty="0"/>
              <a:t>ξεπερνάει την προσφορά των ανταγωνιστών.</a:t>
            </a:r>
            <a:endParaRPr b="1" dirty="0"/>
          </a:p>
        </p:txBody>
      </p:sp>
      <p:sp>
        <p:nvSpPr>
          <p:cNvPr id="258" name="Google Shape;258;p19"/>
          <p:cNvSpPr txBox="1">
            <a:spLocks noGrp="1"/>
          </p:cNvSpPr>
          <p:nvPr>
            <p:ph type="body" idx="2"/>
          </p:nvPr>
        </p:nvSpPr>
        <p:spPr>
          <a:xfrm>
            <a:off x="6172200" y="678094"/>
            <a:ext cx="5181600" cy="549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Θεωρείται ο ιδρυτής της «οικονομικής θεωρίας της πολιτικής»,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ενώ ο </a:t>
            </a:r>
            <a:r>
              <a:rPr lang="el-GR" b="1" dirty="0"/>
              <a:t>βασικός πυρήνας αυτής της θεωρίας</a:t>
            </a:r>
            <a:r>
              <a:rPr lang="el-GR" dirty="0"/>
              <a:t> </a:t>
            </a:r>
            <a:r>
              <a:rPr lang="el-GR" b="1" dirty="0"/>
              <a:t>είναι η μεταφορά στην πολιτική</a:t>
            </a:r>
            <a:r>
              <a:rPr lang="el-GR" dirty="0"/>
              <a:t> της ιδέας του: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b="1" dirty="0"/>
              <a:t>εγωιστικού</a:t>
            </a:r>
            <a:r>
              <a:rPr lang="el-GR" dirty="0"/>
              <a:t>,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b="1" dirty="0"/>
              <a:t>ορθολογικού</a:t>
            </a:r>
            <a:r>
              <a:rPr lang="el-GR" dirty="0"/>
              <a:t> υποκειμένου, το οποίο σταθμίζει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κόστος</a:t>
            </a:r>
            <a:r>
              <a:rPr lang="el-GR" dirty="0"/>
              <a:t> και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όφελος </a:t>
            </a:r>
            <a:r>
              <a:rPr lang="el-GR" dirty="0"/>
              <a:t>κάθε πολιτικής απόφασης.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0" name="Google Shape;90;p2"/>
          <p:cNvSpPr txBox="1">
            <a:spLocks noGrp="1"/>
          </p:cNvSpPr>
          <p:nvPr>
            <p:ph type="body" idx="1"/>
          </p:nvPr>
        </p:nvSpPr>
        <p:spPr>
          <a:xfrm>
            <a:off x="838200" y="3996813"/>
            <a:ext cx="10515600" cy="21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Δρ.</a:t>
            </a:r>
            <a:r>
              <a:rPr lang="el-GR"/>
              <a:t> </a:t>
            </a:r>
            <a:r>
              <a:rPr lang="el-GR" b="1" i="1"/>
              <a:t>Αναστάσιος Αθ. Σταυρόπουλος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anastavropoulos@gmail.com</a:t>
            </a:r>
            <a:r>
              <a:rPr lang="el-GR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(+30) 6944 425 800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Facebook</a:t>
            </a:r>
            <a:r>
              <a:rPr lang="el-GR"/>
              <a:t>: </a:t>
            </a:r>
            <a:r>
              <a:rPr lang="el-GR" u="sng">
                <a:solidFill>
                  <a:schemeClr val="hlink"/>
                </a:solidFill>
                <a:hlinkClick r:id="rId4"/>
              </a:rPr>
              <a:t>https://www.facebook.com/anastasios.stavropoulos.35</a:t>
            </a:r>
            <a:r>
              <a:rPr lang="el-GR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Academia</a:t>
            </a:r>
            <a:r>
              <a:rPr lang="el-GR"/>
              <a:t>: </a:t>
            </a:r>
            <a:r>
              <a:rPr lang="el-GR" u="sng">
                <a:solidFill>
                  <a:schemeClr val="hlink"/>
                </a:solidFill>
                <a:hlinkClick r:id="rId5"/>
              </a:rPr>
              <a:t>https://220.academia.edu/AnastasiosStavropoulos</a:t>
            </a:r>
            <a:r>
              <a:rPr lang="el-GR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>
            <a:spLocks noGrp="1"/>
          </p:cNvSpPr>
          <p:nvPr>
            <p:ph type="title"/>
          </p:nvPr>
        </p:nvSpPr>
        <p:spPr>
          <a:xfrm>
            <a:off x="838200" y="513708"/>
            <a:ext cx="10515600" cy="85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l-GR" b="1"/>
            </a:br>
            <a:r>
              <a:rPr lang="el-GR" b="1"/>
              <a:t>Σχηματική αποτύπωση της θεωρίας του Downs.</a:t>
            </a:r>
            <a:br>
              <a:rPr lang="el-GR"/>
            </a:br>
            <a:endParaRPr/>
          </a:p>
        </p:txBody>
      </p:sp>
      <p:grpSp>
        <p:nvGrpSpPr>
          <p:cNvPr id="264" name="Google Shape;264;p20"/>
          <p:cNvGrpSpPr/>
          <p:nvPr/>
        </p:nvGrpSpPr>
        <p:grpSpPr>
          <a:xfrm>
            <a:off x="844258" y="2278669"/>
            <a:ext cx="8647071" cy="2986087"/>
            <a:chOff x="6058" y="912205"/>
            <a:chExt cx="8647071" cy="2986087"/>
          </a:xfrm>
        </p:grpSpPr>
        <p:sp>
          <p:nvSpPr>
            <p:cNvPr id="265" name="Google Shape;265;p20"/>
            <p:cNvSpPr/>
            <p:nvPr/>
          </p:nvSpPr>
          <p:spPr>
            <a:xfrm>
              <a:off x="2944897" y="1689832"/>
              <a:ext cx="163301" cy="71541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66" name="Google Shape;266;p20"/>
            <p:cNvSpPr/>
            <p:nvPr/>
          </p:nvSpPr>
          <p:spPr>
            <a:xfrm>
              <a:off x="3062478" y="1689832"/>
              <a:ext cx="91440" cy="14308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67" name="Google Shape;267;p20"/>
            <p:cNvSpPr/>
            <p:nvPr/>
          </p:nvSpPr>
          <p:spPr>
            <a:xfrm>
              <a:off x="6058" y="912205"/>
              <a:ext cx="6204281" cy="777626"/>
            </a:xfrm>
            <a:prstGeom prst="rect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 txBox="1"/>
            <p:nvPr/>
          </p:nvSpPr>
          <p:spPr>
            <a:xfrm>
              <a:off x="6058" y="912205"/>
              <a:ext cx="6204281" cy="777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l-GR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ΥΠΟΚΕΙΜΕΝΟ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1704014" y="3120666"/>
              <a:ext cx="2808368" cy="777626"/>
            </a:xfrm>
            <a:prstGeom prst="rect">
              <a:avLst/>
            </a:prstGeom>
            <a:gradFill>
              <a:gsLst>
                <a:gs pos="0">
                  <a:srgbClr val="9CC2E5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 txBox="1"/>
            <p:nvPr/>
          </p:nvSpPr>
          <p:spPr>
            <a:xfrm>
              <a:off x="1704014" y="3120666"/>
              <a:ext cx="2808368" cy="777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l-GR" sz="2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ΠΟΛΙΤΙΚΗ ΑΠΟΦΑΣΗ</a:t>
              </a:r>
              <a:endParaRPr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360858" y="2016436"/>
              <a:ext cx="2584038" cy="777626"/>
            </a:xfrm>
            <a:prstGeom prst="rect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 txBox="1"/>
            <p:nvPr/>
          </p:nvSpPr>
          <p:spPr>
            <a:xfrm>
              <a:off x="360858" y="2016436"/>
              <a:ext cx="2584038" cy="777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l-GR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ΚΟΣΤΟΣ</a:t>
              </a:r>
              <a:endPara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5544130" y="2087503"/>
              <a:ext cx="3108999" cy="1054990"/>
            </a:xfrm>
            <a:prstGeom prst="rect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 txBox="1"/>
            <p:nvPr/>
          </p:nvSpPr>
          <p:spPr>
            <a:xfrm>
              <a:off x="5544130" y="2087503"/>
              <a:ext cx="3108999" cy="1054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l-GR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ΟΦΕΛΟΣ</a:t>
              </a:r>
              <a:endPara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 b="1"/>
              <a:t>Για τον Downs ένα σύστημα διακυβέρνησης είναι δημοκρατικό μόνο από τη στιγμή που εκπληρώνει τις εξής προϋποθέσεις:</a:t>
            </a:r>
            <a:endParaRPr sz="3200" b="1"/>
          </a:p>
        </p:txBody>
      </p:sp>
      <p:grpSp>
        <p:nvGrpSpPr>
          <p:cNvPr id="280" name="Google Shape;280;p21"/>
          <p:cNvGrpSpPr/>
          <p:nvPr/>
        </p:nvGrpSpPr>
        <p:grpSpPr>
          <a:xfrm>
            <a:off x="1399413" y="1827370"/>
            <a:ext cx="8621754" cy="4347847"/>
            <a:chOff x="561213" y="1745"/>
            <a:chExt cx="8621754" cy="4347847"/>
          </a:xfrm>
        </p:grpSpPr>
        <p:sp>
          <p:nvSpPr>
            <p:cNvPr id="281" name="Google Shape;281;p21"/>
            <p:cNvSpPr/>
            <p:nvPr/>
          </p:nvSpPr>
          <p:spPr>
            <a:xfrm rot="5400000">
              <a:off x="1751869" y="1019755"/>
              <a:ext cx="1496827" cy="161435"/>
            </a:xfrm>
            <a:prstGeom prst="rect">
              <a:avLst/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602711" y="1745"/>
              <a:ext cx="4864753" cy="1242408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1"/>
            <p:cNvSpPr txBox="1"/>
            <p:nvPr/>
          </p:nvSpPr>
          <p:spPr>
            <a:xfrm>
              <a:off x="639100" y="38134"/>
              <a:ext cx="4791975" cy="1169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l-GR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Να διαθέτει ένα πλήρως εξελιγμένο κομματικό ανταγωνισμό και γενικές εκλογές ως βάση ανάθεσης πολιτικών αξιωμάτων</a:t>
              </a:r>
              <a:endParaRPr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 rot="5400000">
              <a:off x="1727875" y="2548140"/>
              <a:ext cx="1544815" cy="161435"/>
            </a:xfrm>
            <a:prstGeom prst="rect">
              <a:avLst/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561213" y="1513212"/>
              <a:ext cx="4947749" cy="1228341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1"/>
            <p:cNvSpPr txBox="1"/>
            <p:nvPr/>
          </p:nvSpPr>
          <p:spPr>
            <a:xfrm>
              <a:off x="597190" y="1549189"/>
              <a:ext cx="4875795" cy="1156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Οι εκλογές να διεξάγονται σε τακτά χρονικά διαστήματα, με ημερομηνία διεξαγωγής που δεν καθορίζεται από το εκάστοτε κυβερνών κόμμα.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 rot="98315">
              <a:off x="2508121" y="3390356"/>
              <a:ext cx="4594250" cy="161435"/>
            </a:xfrm>
            <a:prstGeom prst="rect">
              <a:avLst/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659160" y="3010613"/>
              <a:ext cx="4751856" cy="1338979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1"/>
            <p:cNvSpPr txBox="1"/>
            <p:nvPr/>
          </p:nvSpPr>
          <p:spPr>
            <a:xfrm>
              <a:off x="698377" y="3049830"/>
              <a:ext cx="4673422" cy="126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Να υπάρχει γενικό εκλογικό δικαίωμα του ενήλικου πληθυσμού-όμοιο εκλογικό σύστημα και ίσο δικαίωμα ψήφου</a:t>
              </a:r>
              <a:r>
                <a:rPr lang="el-G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1"/>
            <p:cNvSpPr/>
            <p:nvPr/>
          </p:nvSpPr>
          <p:spPr>
            <a:xfrm rot="-5400000">
              <a:off x="6234503" y="2580106"/>
              <a:ext cx="1745244" cy="161435"/>
            </a:xfrm>
            <a:prstGeom prst="rect">
              <a:avLst/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6100893" y="3273355"/>
              <a:ext cx="3082074" cy="1076237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1"/>
            <p:cNvSpPr txBox="1"/>
            <p:nvPr/>
          </p:nvSpPr>
          <p:spPr>
            <a:xfrm>
              <a:off x="6132415" y="3304877"/>
              <a:ext cx="3019030" cy="10131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Να υπάρχει αποδοχή εκλογικού αποτελέσματος 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6165064" y="1109871"/>
              <a:ext cx="2953733" cy="1894425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1"/>
            <p:cNvSpPr txBox="1"/>
            <p:nvPr/>
          </p:nvSpPr>
          <p:spPr>
            <a:xfrm>
              <a:off x="6220550" y="1165357"/>
              <a:ext cx="2842761" cy="1783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Να γίνεται αποφυγή παράνομων και βίαιων μέσων τόσο από τους νικητές, όσο και από τους ηττημένους.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body" idx="1"/>
          </p:nvPr>
        </p:nvSpPr>
        <p:spPr>
          <a:xfrm>
            <a:off x="838200" y="904126"/>
            <a:ext cx="5181600" cy="527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Συνολικά ο </a:t>
            </a:r>
            <a:r>
              <a:rPr lang="el-GR" b="1"/>
              <a:t>Downs</a:t>
            </a:r>
            <a:r>
              <a:rPr lang="el-GR"/>
              <a:t> θεωρεί δεδομένο ότι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οι </a:t>
            </a:r>
            <a:r>
              <a:rPr lang="el-GR" b="1"/>
              <a:t>δρώντες της επικοινωνιακής διαδικασίας</a:t>
            </a:r>
            <a:r>
              <a:rPr lang="el-GR"/>
              <a:t>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κυρίως </a:t>
            </a:r>
            <a:r>
              <a:rPr lang="el-GR" b="1"/>
              <a:t>εκλογείς</a:t>
            </a:r>
            <a:r>
              <a:rPr lang="el-GR"/>
              <a:t>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κόμματα</a:t>
            </a:r>
            <a:r>
              <a:rPr lang="el-GR"/>
              <a:t> και </a:t>
            </a:r>
            <a:r>
              <a:rPr lang="el-GR" b="1"/>
              <a:t>κυβέρνηση</a:t>
            </a:r>
            <a:r>
              <a:rPr lang="el-GR"/>
              <a:t>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καθώς και τα </a:t>
            </a:r>
            <a:r>
              <a:rPr lang="el-GR" b="1"/>
              <a:t>ΜΜΕ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είναι </a:t>
            </a:r>
            <a:r>
              <a:rPr lang="el-GR" b="1"/>
              <a:t>σχεδόν πλήρως ενημερωμένοι </a:t>
            </a:r>
            <a:r>
              <a:rPr lang="el-GR"/>
              <a:t>σχετικά με τις </a:t>
            </a:r>
            <a:r>
              <a:rPr lang="el-GR" b="1"/>
              <a:t>δυνατότητες εναλλακτικών αποφάσεων και τις συνέπειές τους</a:t>
            </a:r>
            <a:r>
              <a:rPr lang="el-GR"/>
              <a:t>.</a:t>
            </a:r>
            <a:endParaRPr/>
          </a:p>
        </p:txBody>
      </p:sp>
      <p:pic>
        <p:nvPicPr>
          <p:cNvPr id="300" name="Google Shape;300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315092"/>
            <a:ext cx="5181600" cy="427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"/>
          <p:cNvSpPr txBox="1">
            <a:spLocks noGrp="1"/>
          </p:cNvSpPr>
          <p:nvPr>
            <p:ph type="body" idx="1"/>
          </p:nvPr>
        </p:nvSpPr>
        <p:spPr>
          <a:xfrm>
            <a:off x="838200" y="801384"/>
            <a:ext cx="5181600" cy="537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Πρόκειται λοιπόν για μια </a:t>
            </a:r>
            <a:r>
              <a:rPr lang="el-GR" b="1" dirty="0"/>
              <a:t>ωφελιμιστική προσέγγιση </a:t>
            </a:r>
            <a:r>
              <a:rPr lang="el-GR" dirty="0"/>
              <a:t>της </a:t>
            </a:r>
            <a:r>
              <a:rPr lang="el-GR" b="1" dirty="0"/>
              <a:t>δημοκρατίας</a:t>
            </a:r>
            <a:r>
              <a:rPr lang="el-GR" dirty="0"/>
              <a:t>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η οποία θεωρεί εκ προοιμίου δεδομένο ότι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ο </a:t>
            </a:r>
            <a:r>
              <a:rPr lang="el-GR" b="1" dirty="0"/>
              <a:t>πολίτης είναι επαρκώς ενημερωμένος</a:t>
            </a:r>
            <a:r>
              <a:rPr lang="el-GR" dirty="0"/>
              <a:t>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τόσο από τους </a:t>
            </a:r>
            <a:r>
              <a:rPr lang="el-GR" b="1" dirty="0"/>
              <a:t>φορείς της πολιτικής εξουσίας</a:t>
            </a:r>
            <a:r>
              <a:rPr lang="el-GR" dirty="0"/>
              <a:t>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όσο και </a:t>
            </a:r>
            <a:r>
              <a:rPr lang="el-GR" b="1" dirty="0"/>
              <a:t>από τους διαμεσολαβητές των δρώντων υποκειμένων</a:t>
            </a:r>
            <a:r>
              <a:rPr lang="el-GR" dirty="0"/>
              <a:t>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τα </a:t>
            </a:r>
            <a:r>
              <a:rPr lang="el-GR" b="1" dirty="0"/>
              <a:t>Μέσα Μαζικής Επικοινωνίας. 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306" name="Google Shape;306;p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986319"/>
            <a:ext cx="5314308" cy="466446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3"/>
          <p:cNvSpPr txBox="1"/>
          <p:nvPr/>
        </p:nvSpPr>
        <p:spPr>
          <a:xfrm>
            <a:off x="6349429" y="5753528"/>
            <a:ext cx="58425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Πηγή:</a:t>
            </a:r>
            <a:r>
              <a:rPr lang="el-G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hellasjournal.com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2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l-GR" b="1"/>
            </a:br>
            <a:r>
              <a:rPr lang="el-GR" b="1"/>
              <a:t>Η Πλουραλιστική θεωρία της Δημοκρατίας</a:t>
            </a:r>
            <a:br>
              <a:rPr lang="el-GR"/>
            </a:br>
            <a:endParaRPr/>
          </a:p>
        </p:txBody>
      </p:sp>
      <p:sp>
        <p:nvSpPr>
          <p:cNvPr id="313" name="Google Shape;313;p24"/>
          <p:cNvSpPr txBox="1">
            <a:spLocks noGrp="1"/>
          </p:cNvSpPr>
          <p:nvPr>
            <p:ph type="body" idx="1"/>
          </p:nvPr>
        </p:nvSpPr>
        <p:spPr>
          <a:xfrm>
            <a:off x="838200" y="1397285"/>
            <a:ext cx="5181600" cy="477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l-GR" dirty="0"/>
              <a:t>Η πρώτη δημόσια εμφάνιση της </a:t>
            </a:r>
            <a:r>
              <a:rPr lang="el-GR" b="1" dirty="0"/>
              <a:t>Πλουραλιστικής θεωρίας της Δημοκρατίας </a:t>
            </a:r>
            <a:r>
              <a:rPr lang="el-GR" dirty="0"/>
              <a:t>έγινε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με την </a:t>
            </a:r>
            <a:r>
              <a:rPr lang="el-GR" b="1" dirty="0"/>
              <a:t>πλουραλιστική ανάλυση των ομάδων συμφερόντων</a:t>
            </a:r>
            <a:r>
              <a:rPr lang="el-GR" dirty="0"/>
              <a:t>,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η οποία αναπτύχθηκε, κυρίως, από τους </a:t>
            </a:r>
            <a:r>
              <a:rPr lang="el-GR" b="1" dirty="0" err="1"/>
              <a:t>Arthur</a:t>
            </a:r>
            <a:r>
              <a:rPr lang="el-GR" b="1" dirty="0"/>
              <a:t> </a:t>
            </a:r>
            <a:r>
              <a:rPr lang="el-GR" b="1" dirty="0" err="1"/>
              <a:t>Bentley</a:t>
            </a:r>
            <a:r>
              <a:rPr lang="el-GR" b="1" dirty="0"/>
              <a:t> (1908) </a:t>
            </a:r>
            <a:r>
              <a:rPr lang="el-GR" dirty="0"/>
              <a:t>και τον </a:t>
            </a:r>
            <a:r>
              <a:rPr lang="el-GR" b="1" dirty="0" err="1"/>
              <a:t>David</a:t>
            </a:r>
            <a:r>
              <a:rPr lang="el-GR" b="1" dirty="0"/>
              <a:t> B. </a:t>
            </a:r>
            <a:r>
              <a:rPr lang="el-GR" b="1" dirty="0" err="1"/>
              <a:t>Truman</a:t>
            </a:r>
            <a:r>
              <a:rPr lang="el-GR" b="1" dirty="0"/>
              <a:t> (1951)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σε μελέτες για </a:t>
            </a:r>
            <a:r>
              <a:rPr lang="el-GR" b="1" dirty="0"/>
              <a:t>την πολιτική των Ηνωμένων Πολιτειών της Αμερικής</a:t>
            </a:r>
            <a:r>
              <a:rPr lang="el-GR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314" name="Google Shape;314;p24"/>
          <p:cNvSpPr txBox="1">
            <a:spLocks noGrp="1"/>
          </p:cNvSpPr>
          <p:nvPr>
            <p:ph type="body" idx="2"/>
          </p:nvPr>
        </p:nvSpPr>
        <p:spPr>
          <a:xfrm>
            <a:off x="6172200" y="1397285"/>
            <a:ext cx="5181600" cy="477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Η θεωρία αυτή στηρίζεται στην υπόθεση ότι κατά βάση: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ü"/>
            </a:pPr>
            <a:r>
              <a:rPr lang="el-GR" b="1" u="sng" dirty="0"/>
              <a:t>όλα τα συμφέροντα μπορούν να εκφρασθούν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ü"/>
            </a:pPr>
            <a:r>
              <a:rPr lang="el-GR" b="1" u="sng" dirty="0"/>
              <a:t>και να οργανωθούν και γι’ αυτό κατά κανόνα,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ü"/>
            </a:pPr>
            <a:r>
              <a:rPr lang="el-GR" b="1" u="sng" dirty="0"/>
              <a:t>είναι δυνατόν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ü"/>
            </a:pPr>
            <a:r>
              <a:rPr lang="el-GR" b="1" u="sng" dirty="0"/>
              <a:t>να επιτευχθεί ισορροπία μεταξύ όλων των συμφερόντων</a:t>
            </a:r>
            <a:r>
              <a:rPr lang="el-GR" u="sng" dirty="0"/>
              <a:t>.</a:t>
            </a:r>
            <a:endParaRPr u="sng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body" idx="1"/>
          </p:nvPr>
        </p:nvSpPr>
        <p:spPr>
          <a:xfrm>
            <a:off x="838200" y="719191"/>
            <a:ext cx="5181600" cy="545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l-GR" sz="2700"/>
              <a:t>Από τα άρθρα κυρίως των </a:t>
            </a:r>
            <a:r>
              <a:rPr lang="el-GR" sz="2700" b="1"/>
              <a:t>Robert Dahl (1971, 1997a, 1997b)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l-GR" sz="2700"/>
              <a:t>και </a:t>
            </a:r>
            <a:r>
              <a:rPr lang="el-GR" sz="2700" b="1"/>
              <a:t>Ernst Fraenkel (1991) </a:t>
            </a:r>
            <a:r>
              <a:rPr lang="el-GR" sz="2700"/>
              <a:t>η παλαιότερη θεωρία του πλουραλισμού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l-GR" sz="2700"/>
              <a:t>εξελίχθηκε και επεκτάθηκε σε μια εμπειρική και κανονιστική θεωρία,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l-GR" sz="2700"/>
              <a:t>στην οποία περιλαμβάνονται οι </a:t>
            </a:r>
            <a:r>
              <a:rPr lang="el-GR" sz="2700" b="1"/>
              <a:t>εμπειρίες της πολιτικής ιστορίας των αγγλοαμερικανικών και ευρωπαϊκών χωρών του 20</a:t>
            </a:r>
            <a:r>
              <a:rPr lang="el-GR" sz="2700" b="1" baseline="30000"/>
              <a:t>ου</a:t>
            </a:r>
            <a:r>
              <a:rPr lang="el-GR" sz="2700" b="1"/>
              <a:t> αιώνα.</a:t>
            </a:r>
            <a:endParaRPr sz="2700" b="1"/>
          </a:p>
        </p:txBody>
      </p:sp>
      <p:sp>
        <p:nvSpPr>
          <p:cNvPr id="320" name="Google Shape;320;p25"/>
          <p:cNvSpPr txBox="1">
            <a:spLocks noGrp="1"/>
          </p:cNvSpPr>
          <p:nvPr>
            <p:ph type="body" idx="2"/>
          </p:nvPr>
        </p:nvSpPr>
        <p:spPr>
          <a:xfrm>
            <a:off x="6172200" y="719191"/>
            <a:ext cx="5181600" cy="545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Η βασική θεωρητική προσέγγιση του Πλουραλισμού: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pSp>
        <p:nvGrpSpPr>
          <p:cNvPr id="321" name="Google Shape;321;p25"/>
          <p:cNvGrpSpPr/>
          <p:nvPr/>
        </p:nvGrpSpPr>
        <p:grpSpPr>
          <a:xfrm>
            <a:off x="6385630" y="1949572"/>
            <a:ext cx="4938815" cy="4108922"/>
            <a:chOff x="213431" y="-78935"/>
            <a:chExt cx="4938815" cy="4108922"/>
          </a:xfrm>
        </p:grpSpPr>
        <p:sp>
          <p:nvSpPr>
            <p:cNvPr id="322" name="Google Shape;322;p25"/>
            <p:cNvSpPr/>
            <p:nvPr/>
          </p:nvSpPr>
          <p:spPr>
            <a:xfrm>
              <a:off x="213431" y="1066698"/>
              <a:ext cx="2963289" cy="2963289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636934" y="1490202"/>
              <a:ext cx="2116282" cy="2116282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5"/>
            <p:cNvSpPr/>
            <p:nvPr/>
          </p:nvSpPr>
          <p:spPr>
            <a:xfrm>
              <a:off x="1060191" y="1913458"/>
              <a:ext cx="1269769" cy="1269769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1483447" y="2336715"/>
              <a:ext cx="423256" cy="423256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5"/>
            <p:cNvSpPr/>
            <p:nvPr/>
          </p:nvSpPr>
          <p:spPr>
            <a:xfrm>
              <a:off x="3670602" y="-78935"/>
              <a:ext cx="1481644" cy="1024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5"/>
            <p:cNvSpPr txBox="1"/>
            <p:nvPr/>
          </p:nvSpPr>
          <p:spPr>
            <a:xfrm>
              <a:off x="3670602" y="-78935"/>
              <a:ext cx="1481644" cy="1024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l-GR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Βασικός όρος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8" name="Google Shape;328;p25"/>
            <p:cNvCxnSpPr/>
            <p:nvPr/>
          </p:nvCxnSpPr>
          <p:spPr>
            <a:xfrm>
              <a:off x="3300191" y="433295"/>
              <a:ext cx="370411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C3D4E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" name="Google Shape;329;p25"/>
            <p:cNvCxnSpPr/>
            <p:nvPr/>
          </p:nvCxnSpPr>
          <p:spPr>
            <a:xfrm rot="5400000">
              <a:off x="1438257" y="666654"/>
              <a:ext cx="2094058" cy="1629809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C3D4E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0" name="Google Shape;330;p25"/>
            <p:cNvSpPr/>
            <p:nvPr/>
          </p:nvSpPr>
          <p:spPr>
            <a:xfrm>
              <a:off x="3670602" y="787655"/>
              <a:ext cx="1481644" cy="70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5"/>
            <p:cNvSpPr txBox="1"/>
            <p:nvPr/>
          </p:nvSpPr>
          <p:spPr>
            <a:xfrm>
              <a:off x="3670602" y="787655"/>
              <a:ext cx="1481644" cy="70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l-GR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Πολυμέλεια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2" name="Google Shape;332;p25"/>
            <p:cNvCxnSpPr/>
            <p:nvPr/>
          </p:nvCxnSpPr>
          <p:spPr>
            <a:xfrm>
              <a:off x="3300191" y="1142015"/>
              <a:ext cx="370411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C3D4E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" name="Google Shape;333;p25"/>
            <p:cNvCxnSpPr/>
            <p:nvPr/>
          </p:nvCxnSpPr>
          <p:spPr>
            <a:xfrm rot="5400000">
              <a:off x="1800766" y="1363768"/>
              <a:ext cx="1719695" cy="1276684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C3D4E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4" name="Google Shape;334;p25"/>
            <p:cNvSpPr/>
            <p:nvPr/>
          </p:nvSpPr>
          <p:spPr>
            <a:xfrm>
              <a:off x="3670602" y="1496375"/>
              <a:ext cx="1481644" cy="70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5"/>
            <p:cNvSpPr txBox="1"/>
            <p:nvPr/>
          </p:nvSpPr>
          <p:spPr>
            <a:xfrm>
              <a:off x="3670602" y="1496375"/>
              <a:ext cx="1481644" cy="70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l-GR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Σε αντίθεση με: 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6" name="Google Shape;336;p25"/>
            <p:cNvCxnSpPr/>
            <p:nvPr/>
          </p:nvCxnSpPr>
          <p:spPr>
            <a:xfrm>
              <a:off x="3300191" y="1850735"/>
              <a:ext cx="370411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C3D4E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" name="Google Shape;337;p25"/>
            <p:cNvCxnSpPr/>
            <p:nvPr/>
          </p:nvCxnSpPr>
          <p:spPr>
            <a:xfrm rot="5400000">
              <a:off x="2151669" y="2013469"/>
              <a:ext cx="1311749" cy="985293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C3D4E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8" name="Google Shape;338;p25"/>
            <p:cNvSpPr/>
            <p:nvPr/>
          </p:nvSpPr>
          <p:spPr>
            <a:xfrm>
              <a:off x="3670602" y="2111980"/>
              <a:ext cx="1481644" cy="89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5"/>
            <p:cNvSpPr txBox="1"/>
            <p:nvPr/>
          </p:nvSpPr>
          <p:spPr>
            <a:xfrm>
              <a:off x="3670602" y="2111980"/>
              <a:ext cx="1481644" cy="89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l-GR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Μονισμό/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l-GR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Δυισμό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0" name="Google Shape;340;p25"/>
            <p:cNvCxnSpPr/>
            <p:nvPr/>
          </p:nvCxnSpPr>
          <p:spPr>
            <a:xfrm>
              <a:off x="3300191" y="2559455"/>
              <a:ext cx="370411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C3D4E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" name="Google Shape;341;p25"/>
            <p:cNvCxnSpPr/>
            <p:nvPr/>
          </p:nvCxnSpPr>
          <p:spPr>
            <a:xfrm rot="5400000">
              <a:off x="2503412" y="2665739"/>
              <a:ext cx="901630" cy="68847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C3D4E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"/>
          <p:cNvSpPr txBox="1">
            <a:spLocks noGrp="1"/>
          </p:cNvSpPr>
          <p:nvPr>
            <p:ph type="body" idx="1"/>
          </p:nvPr>
        </p:nvSpPr>
        <p:spPr>
          <a:xfrm>
            <a:off x="838200" y="821933"/>
            <a:ext cx="5181600" cy="535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Στην </a:t>
            </a:r>
            <a:r>
              <a:rPr lang="el-GR" b="1"/>
              <a:t>κοινωνιολογία</a:t>
            </a:r>
            <a:r>
              <a:rPr lang="el-GR"/>
              <a:t> ο όρος </a:t>
            </a:r>
            <a:r>
              <a:rPr lang="el-GR" b="1"/>
              <a:t>πλουραλισμός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αναφέρεται στην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επιστημονική </a:t>
            </a:r>
            <a:r>
              <a:rPr lang="el-GR"/>
              <a:t>έκφραση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για την δομή σύγχρονων κοινωνιών,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στις οποίες, κυριαρχεί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</a:t>
            </a:r>
            <a:r>
              <a:rPr lang="el-GR" b="1"/>
              <a:t>υψηλή κοινωνική διαφοροποίηση</a:t>
            </a:r>
            <a:r>
              <a:rPr lang="el-GR"/>
              <a:t>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με </a:t>
            </a:r>
            <a:r>
              <a:rPr lang="el-GR" b="1"/>
              <a:t>πολυάριθμες συγκρούσεις και ποικίλους τρόπους ζωής.</a:t>
            </a: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47" name="Google Shape;347;p26"/>
          <p:cNvSpPr txBox="1">
            <a:spLocks noGrp="1"/>
          </p:cNvSpPr>
          <p:nvPr>
            <p:ph type="body" idx="2"/>
          </p:nvPr>
        </p:nvSpPr>
        <p:spPr>
          <a:xfrm>
            <a:off x="6172200" y="821933"/>
            <a:ext cx="5181600" cy="535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Στην </a:t>
            </a:r>
            <a:r>
              <a:rPr lang="el-GR" b="1" dirty="0"/>
              <a:t>επικοινωνία</a:t>
            </a:r>
            <a:r>
              <a:rPr lang="el-GR" dirty="0"/>
              <a:t> και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τα </a:t>
            </a:r>
            <a:r>
              <a:rPr lang="el-GR" b="1" dirty="0"/>
              <a:t>Μέσα Μαζικής Επικοινωνίας </a:t>
            </a:r>
            <a:r>
              <a:rPr lang="el-GR" dirty="0"/>
              <a:t>κατ’ επέκταση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ο όρος αφορά: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Στην </a:t>
            </a:r>
            <a:r>
              <a:rPr lang="el-GR" b="1" dirty="0"/>
              <a:t>ελεύθερη</a:t>
            </a:r>
            <a:r>
              <a:rPr lang="el-GR" dirty="0"/>
              <a:t>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και </a:t>
            </a:r>
            <a:r>
              <a:rPr lang="el-GR" b="1" dirty="0"/>
              <a:t>δημοκρατική έκφραση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όλων των </a:t>
            </a:r>
            <a:r>
              <a:rPr lang="el-GR" b="1" dirty="0"/>
              <a:t>θέσεων</a:t>
            </a:r>
            <a:r>
              <a:rPr lang="el-GR" dirty="0"/>
              <a:t>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και των </a:t>
            </a:r>
            <a:r>
              <a:rPr lang="el-GR" b="1" dirty="0"/>
              <a:t>απόψεων</a:t>
            </a:r>
            <a:r>
              <a:rPr lang="el-GR" dirty="0"/>
              <a:t>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v"/>
            </a:pPr>
            <a:r>
              <a:rPr lang="el-GR" dirty="0"/>
              <a:t>των </a:t>
            </a:r>
            <a:r>
              <a:rPr lang="el-GR" b="1" dirty="0"/>
              <a:t>δρώντων υποκειμένων της επικοινωνιακής διαδικασίας</a:t>
            </a:r>
            <a:r>
              <a:rPr lang="el-GR" dirty="0"/>
              <a:t>. 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95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l-GR" sz="2400" b="1"/>
              <a:t>Υπό το πρίσμα της κοινωνιολογικής προσέγγισης στις διαφοροποιημένε κοινωνίες, οι πολίτες </a:t>
            </a:r>
            <a:r>
              <a:rPr lang="el-GR" sz="2200" b="1"/>
              <a:t>οργανώνουν τα συμφέροντά τους σε:</a:t>
            </a:r>
            <a:br>
              <a:rPr lang="el-GR" sz="2200" b="1"/>
            </a:br>
            <a:endParaRPr sz="2200" b="1"/>
          </a:p>
        </p:txBody>
      </p:sp>
      <p:grpSp>
        <p:nvGrpSpPr>
          <p:cNvPr id="353" name="Google Shape;353;p27"/>
          <p:cNvGrpSpPr/>
          <p:nvPr/>
        </p:nvGrpSpPr>
        <p:grpSpPr>
          <a:xfrm>
            <a:off x="899554" y="1164668"/>
            <a:ext cx="10392891" cy="5008088"/>
            <a:chOff x="61354" y="4205"/>
            <a:chExt cx="10392891" cy="5008088"/>
          </a:xfrm>
        </p:grpSpPr>
        <p:sp>
          <p:nvSpPr>
            <p:cNvPr id="354" name="Google Shape;354;p27"/>
            <p:cNvSpPr/>
            <p:nvPr/>
          </p:nvSpPr>
          <p:spPr>
            <a:xfrm>
              <a:off x="2275522" y="623276"/>
              <a:ext cx="47907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7"/>
            <p:cNvSpPr txBox="1"/>
            <p:nvPr/>
          </p:nvSpPr>
          <p:spPr>
            <a:xfrm>
              <a:off x="2502317" y="666445"/>
              <a:ext cx="25483" cy="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61354" y="4205"/>
              <a:ext cx="2215968" cy="1329580"/>
            </a:xfrm>
            <a:prstGeom prst="rect">
              <a:avLst/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 txBox="1"/>
            <p:nvPr/>
          </p:nvSpPr>
          <p:spPr>
            <a:xfrm>
              <a:off x="61354" y="4205"/>
              <a:ext cx="2215968" cy="132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πολυάριθμα αυτόνομα κινήματα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5001163" y="623276"/>
              <a:ext cx="47907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7"/>
            <p:cNvSpPr txBox="1"/>
            <p:nvPr/>
          </p:nvSpPr>
          <p:spPr>
            <a:xfrm>
              <a:off x="5227958" y="666445"/>
              <a:ext cx="25483" cy="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2786995" y="4205"/>
              <a:ext cx="2215968" cy="132958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7"/>
            <p:cNvSpPr txBox="1"/>
            <p:nvPr/>
          </p:nvSpPr>
          <p:spPr>
            <a:xfrm>
              <a:off x="2786995" y="4205"/>
              <a:ext cx="2215968" cy="132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l-GR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ενώσεις</a:t>
              </a:r>
              <a:endPara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7726804" y="623276"/>
              <a:ext cx="47907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7"/>
            <p:cNvSpPr txBox="1"/>
            <p:nvPr/>
          </p:nvSpPr>
          <p:spPr>
            <a:xfrm>
              <a:off x="7953599" y="666445"/>
              <a:ext cx="25483" cy="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5512636" y="4205"/>
              <a:ext cx="2215968" cy="1329580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7"/>
            <p:cNvSpPr txBox="1"/>
            <p:nvPr/>
          </p:nvSpPr>
          <p:spPr>
            <a:xfrm>
              <a:off x="5512636" y="4205"/>
              <a:ext cx="2215968" cy="132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l-GR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κόμματα</a:t>
              </a:r>
              <a:r>
                <a:rPr lang="el-GR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και</a:t>
              </a: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1169338" y="1331986"/>
              <a:ext cx="8176922" cy="4790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4283"/>
                  </a:lnTo>
                  <a:lnTo>
                    <a:pt x="0" y="64283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7"/>
            <p:cNvSpPr txBox="1"/>
            <p:nvPr/>
          </p:nvSpPr>
          <p:spPr>
            <a:xfrm>
              <a:off x="5052980" y="1568972"/>
              <a:ext cx="409639" cy="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8238277" y="4205"/>
              <a:ext cx="2215968" cy="1329580"/>
            </a:xfrm>
            <a:prstGeom prst="rect">
              <a:avLst/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 txBox="1"/>
            <p:nvPr/>
          </p:nvSpPr>
          <p:spPr>
            <a:xfrm>
              <a:off x="8238277" y="4205"/>
              <a:ext cx="2215968" cy="132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000" tIns="192000" rIns="192000" bIns="19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l-GR" sz="2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συνδέσμους</a:t>
              </a:r>
              <a:endParaRPr sz="2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2275522" y="2462529"/>
              <a:ext cx="47907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7"/>
            <p:cNvSpPr txBox="1"/>
            <p:nvPr/>
          </p:nvSpPr>
          <p:spPr>
            <a:xfrm>
              <a:off x="2502317" y="2505699"/>
              <a:ext cx="25483" cy="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61354" y="1843459"/>
              <a:ext cx="2215968" cy="1329580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7"/>
            <p:cNvSpPr txBox="1"/>
            <p:nvPr/>
          </p:nvSpPr>
          <p:spPr>
            <a:xfrm>
              <a:off x="61354" y="1843459"/>
              <a:ext cx="2215968" cy="132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l-GR" sz="2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που ανταγωνίζονται για</a:t>
              </a:r>
              <a:endParaRPr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5001163" y="2462529"/>
              <a:ext cx="47907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7"/>
            <p:cNvSpPr txBox="1"/>
            <p:nvPr/>
          </p:nvSpPr>
          <p:spPr>
            <a:xfrm>
              <a:off x="5227958" y="2505699"/>
              <a:ext cx="25483" cy="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2786995" y="1843459"/>
              <a:ext cx="2215968" cy="132958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7"/>
            <p:cNvSpPr txBox="1"/>
            <p:nvPr/>
          </p:nvSpPr>
          <p:spPr>
            <a:xfrm>
              <a:off x="2786995" y="1843459"/>
              <a:ext cx="2215968" cy="132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ΕΠΙΡΡΟΗ: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7726804" y="2462529"/>
              <a:ext cx="47907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7"/>
            <p:cNvSpPr txBox="1"/>
            <p:nvPr/>
          </p:nvSpPr>
          <p:spPr>
            <a:xfrm>
              <a:off x="7953599" y="2505699"/>
              <a:ext cx="25483" cy="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5512636" y="1843459"/>
              <a:ext cx="2215968" cy="1329580"/>
            </a:xfrm>
            <a:prstGeom prst="rect">
              <a:avLst/>
            </a:prstGeom>
            <a:solidFill>
              <a:srgbClr val="0070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7"/>
            <p:cNvSpPr txBox="1"/>
            <p:nvPr/>
          </p:nvSpPr>
          <p:spPr>
            <a:xfrm>
              <a:off x="5512636" y="1843459"/>
              <a:ext cx="2215968" cy="132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l-G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στην </a:t>
              </a:r>
              <a:r>
                <a:rPr lang="el-GR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Κοινωνία</a:t>
              </a:r>
              <a:endParaRPr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1692805" y="3171240"/>
              <a:ext cx="7653455" cy="4790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4283"/>
                  </a:lnTo>
                  <a:lnTo>
                    <a:pt x="0" y="64283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7"/>
            <p:cNvSpPr txBox="1"/>
            <p:nvPr/>
          </p:nvSpPr>
          <p:spPr>
            <a:xfrm>
              <a:off x="5327773" y="3408225"/>
              <a:ext cx="383520" cy="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8238277" y="1843459"/>
              <a:ext cx="2215968" cy="132958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7"/>
            <p:cNvSpPr txBox="1"/>
            <p:nvPr/>
          </p:nvSpPr>
          <p:spPr>
            <a:xfrm>
              <a:off x="8238277" y="1843459"/>
              <a:ext cx="2215968" cy="132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l-G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στην </a:t>
              </a:r>
              <a:r>
                <a:rPr lang="el-GR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Πολιτική</a:t>
              </a:r>
              <a:endParaRPr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61354" y="3682713"/>
              <a:ext cx="3262902" cy="1329580"/>
            </a:xfrm>
            <a:prstGeom prst="rect">
              <a:avLst/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7"/>
            <p:cNvSpPr txBox="1"/>
            <p:nvPr/>
          </p:nvSpPr>
          <p:spPr>
            <a:xfrm>
              <a:off x="61354" y="3682713"/>
              <a:ext cx="3262902" cy="132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l-G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και την </a:t>
              </a:r>
              <a:r>
                <a:rPr lang="el-GR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Οικονομία</a:t>
              </a:r>
              <a:endPara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8"/>
          <p:cNvSpPr txBox="1">
            <a:spLocks noGrp="1"/>
          </p:cNvSpPr>
          <p:nvPr>
            <p:ph type="body" idx="1"/>
          </p:nvPr>
        </p:nvSpPr>
        <p:spPr>
          <a:xfrm>
            <a:off x="838200" y="780836"/>
            <a:ext cx="5181600" cy="539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Στην </a:t>
            </a:r>
            <a:r>
              <a:rPr lang="el-GR" b="1" dirty="0"/>
              <a:t>Πολιτική Επιστήμη</a:t>
            </a:r>
            <a:r>
              <a:rPr lang="el-GR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και στην </a:t>
            </a:r>
            <a:r>
              <a:rPr lang="el-GR" b="1" dirty="0"/>
              <a:t>Πλουραλιστική Θεωρία της Δημοκρατίας</a:t>
            </a:r>
            <a:r>
              <a:rPr lang="el-GR" dirty="0"/>
              <a:t>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ο όρος </a:t>
            </a:r>
            <a:r>
              <a:rPr lang="el-GR" b="1" dirty="0"/>
              <a:t>πλουραλισμός</a:t>
            </a:r>
            <a:r>
              <a:rPr lang="el-GR" dirty="0"/>
              <a:t> χρησιμεύει  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ως εμπειρικός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και κανονιστικός όρος για πολυμερώς οργανωμένες,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μη μονιστικές μορφές </a:t>
            </a:r>
            <a:r>
              <a:rPr lang="el-GR" b="1" dirty="0"/>
              <a:t>διαμόρφωσης πολιτικής βούλησης και πολιτικές τάξεις πραγμάτων</a:t>
            </a:r>
            <a:r>
              <a:rPr lang="el-GR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393" name="Google Shape;393;p28"/>
          <p:cNvSpPr txBox="1">
            <a:spLocks noGrp="1"/>
          </p:cNvSpPr>
          <p:nvPr>
            <p:ph type="body" idx="2"/>
          </p:nvPr>
        </p:nvSpPr>
        <p:spPr>
          <a:xfrm>
            <a:off x="6172200" y="780836"/>
            <a:ext cx="5181600" cy="539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l-GR" sz="3200"/>
              <a:t>Το </a:t>
            </a:r>
            <a:r>
              <a:rPr lang="el-GR" sz="3200" b="1"/>
              <a:t>αντίθετο αυτών</a:t>
            </a:r>
            <a:r>
              <a:rPr lang="el-GR" sz="3200"/>
              <a:t> αφορά τις μονιστικές τάξεις όπως:</a:t>
            </a:r>
            <a:endParaRPr sz="320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l-GR" sz="4000"/>
              <a:t>τα </a:t>
            </a:r>
            <a:r>
              <a:rPr lang="el-GR" sz="4000" b="1"/>
              <a:t>αυταρχικά ή τα απολυταρχικά πολιτικά συστήματα</a:t>
            </a:r>
            <a:r>
              <a:rPr lang="el-GR" sz="4000"/>
              <a:t> και</a:t>
            </a:r>
            <a:endParaRPr sz="400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l-GR" sz="4000"/>
              <a:t>οι </a:t>
            </a:r>
            <a:r>
              <a:rPr lang="el-GR" sz="4000" b="1"/>
              <a:t>δυικές μορφές κυριαρχίας</a:t>
            </a:r>
            <a:r>
              <a:rPr lang="el-GR" sz="4000"/>
              <a:t>, όπως οι </a:t>
            </a:r>
            <a:r>
              <a:rPr lang="el-GR" sz="4000" b="1"/>
              <a:t>αυστηρά ταξικές κοινωνίες</a:t>
            </a:r>
            <a:r>
              <a:rPr lang="el-GR" sz="4000"/>
              <a:t>.</a:t>
            </a:r>
            <a:endParaRPr sz="40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9"/>
          <p:cNvSpPr txBox="1">
            <a:spLocks noGrp="1"/>
          </p:cNvSpPr>
          <p:nvPr>
            <p:ph type="body" idx="1"/>
          </p:nvPr>
        </p:nvSpPr>
        <p:spPr>
          <a:xfrm>
            <a:off x="838200" y="667820"/>
            <a:ext cx="5181600" cy="550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el-GR" sz="3600" dirty="0"/>
              <a:t>Στα </a:t>
            </a:r>
            <a:r>
              <a:rPr lang="el-GR" sz="3600" b="1" dirty="0"/>
              <a:t>πλουραλιστικά συστήματα </a:t>
            </a:r>
            <a:r>
              <a:rPr lang="el-GR" sz="3600" dirty="0"/>
              <a:t>οι κάτοχοι της εξουσίας «χαλιναγωγούνται» από: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3600" dirty="0"/>
              <a:t>Τη </a:t>
            </a:r>
            <a:r>
              <a:rPr lang="el-GR" sz="3600" b="1" dirty="0"/>
              <a:t>νομοθεσία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3600" dirty="0"/>
              <a:t>Τους </a:t>
            </a:r>
            <a:r>
              <a:rPr lang="el-GR" sz="3600" b="1" dirty="0"/>
              <a:t>θεσμικούς ελέγχους των Κρατικών εξουσιών</a:t>
            </a:r>
            <a:r>
              <a:rPr lang="el-GR" sz="3600" dirty="0"/>
              <a:t> και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3600" dirty="0"/>
              <a:t>Τα </a:t>
            </a:r>
            <a:r>
              <a:rPr lang="el-GR" sz="3600" b="1" dirty="0"/>
              <a:t>ιδιαίτερα θεσμικά αντίβαρα</a:t>
            </a:r>
            <a:r>
              <a:rPr lang="el-GR" sz="3600" dirty="0"/>
              <a:t> στη </a:t>
            </a:r>
            <a:r>
              <a:rPr lang="el-GR" sz="3600" b="1" dirty="0"/>
              <a:t>νομοθετική </a:t>
            </a:r>
            <a:r>
              <a:rPr lang="el-GR" sz="3600" dirty="0"/>
              <a:t>και </a:t>
            </a:r>
            <a:r>
              <a:rPr lang="el-GR" sz="3600" b="1" dirty="0"/>
              <a:t>εκτελεστική εξουσία</a:t>
            </a:r>
            <a:r>
              <a:rPr lang="el-GR" sz="3600" dirty="0"/>
              <a:t>.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399" name="Google Shape;399;p2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29350" y="863600"/>
            <a:ext cx="5067300" cy="51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l-GR" b="1"/>
            </a:br>
            <a:r>
              <a:rPr lang="el-GR" b="1"/>
              <a:t>Γιόζεφ Σουμπέτερ: Η μεθοδολογική προσέγγιση της Δημοκρατίας.</a:t>
            </a:r>
            <a:br>
              <a:rPr lang="el-GR"/>
            </a:b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Ο </a:t>
            </a:r>
            <a:r>
              <a:rPr lang="el-GR" b="1" dirty="0"/>
              <a:t>Γιόζεφ Αλόις Σουμπέτερ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   αναλύει τις θεωρητικές του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   </a:t>
            </a:r>
            <a:r>
              <a:rPr lang="el-GR" b="1" dirty="0"/>
              <a:t>προσεγγίσεις για τη Δημοκρατία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στο έργο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b="1" i="1" u="sng" dirty="0"/>
              <a:t>Καπιταλισμός, σοσιαλισμός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b="1" i="1" u="sng" dirty="0"/>
              <a:t>   και δημοκρατία</a:t>
            </a:r>
            <a:r>
              <a:rPr lang="el-GR" b="1" i="1" dirty="0"/>
              <a:t>,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   που γράφτηκε μεταξύ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   1938 και 1941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Ø"/>
            </a:pPr>
            <a:r>
              <a:rPr lang="el-GR" dirty="0"/>
              <a:t>και </a:t>
            </a:r>
            <a:r>
              <a:rPr lang="el-GR" b="1" dirty="0"/>
              <a:t>πρωτοδημοσιεύθηκε το 1942</a:t>
            </a:r>
            <a:r>
              <a:rPr lang="el-GR" dirty="0"/>
              <a:t>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040" y="1825624"/>
            <a:ext cx="4089115" cy="4388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/>
              <a:t>Στα </a:t>
            </a:r>
            <a:r>
              <a:rPr lang="el-GR" sz="3200" b="1"/>
              <a:t>Πλουραλιστικά </a:t>
            </a:r>
            <a:r>
              <a:rPr lang="el-GR" sz="3200"/>
              <a:t>συστήματα οι </a:t>
            </a:r>
            <a:r>
              <a:rPr lang="el-GR" sz="3200" b="1"/>
              <a:t>Πολίτες </a:t>
            </a:r>
            <a:r>
              <a:rPr lang="el-GR" sz="3200"/>
              <a:t>και τα </a:t>
            </a:r>
            <a:r>
              <a:rPr lang="el-GR" sz="3200" b="1"/>
              <a:t>Οργανωμένα Συμφέροντα</a:t>
            </a:r>
            <a:r>
              <a:rPr lang="el-GR" sz="3200"/>
              <a:t> απολαμβάνουν ένα </a:t>
            </a:r>
            <a:r>
              <a:rPr lang="el-GR" sz="3200" b="1"/>
              <a:t>υψηλό ποσοστό αυτονομίας</a:t>
            </a:r>
            <a:endParaRPr sz="3200"/>
          </a:p>
        </p:txBody>
      </p:sp>
      <p:grpSp>
        <p:nvGrpSpPr>
          <p:cNvPr id="405" name="Google Shape;405;p30"/>
          <p:cNvGrpSpPr/>
          <p:nvPr/>
        </p:nvGrpSpPr>
        <p:grpSpPr>
          <a:xfrm>
            <a:off x="1828919" y="1827359"/>
            <a:ext cx="8646873" cy="4347868"/>
            <a:chOff x="990719" y="1734"/>
            <a:chExt cx="8646873" cy="4347868"/>
          </a:xfrm>
        </p:grpSpPr>
        <p:sp>
          <p:nvSpPr>
            <p:cNvPr id="406" name="Google Shape;406;p30"/>
            <p:cNvSpPr/>
            <p:nvPr/>
          </p:nvSpPr>
          <p:spPr>
            <a:xfrm>
              <a:off x="1080240" y="1734"/>
              <a:ext cx="4065266" cy="1585424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 txBox="1"/>
            <p:nvPr/>
          </p:nvSpPr>
          <p:spPr>
            <a:xfrm>
              <a:off x="1675584" y="233914"/>
              <a:ext cx="2874578" cy="1121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l-GR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Πολίτες</a:t>
              </a:r>
              <a:endPara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2653100" y="1715895"/>
              <a:ext cx="919546" cy="919546"/>
            </a:xfrm>
            <a:prstGeom prst="mathPlus">
              <a:avLst>
                <a:gd name="adj1" fmla="val 2352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/>
            <p:cNvSpPr txBox="1"/>
            <p:nvPr/>
          </p:nvSpPr>
          <p:spPr>
            <a:xfrm>
              <a:off x="2774986" y="2067529"/>
              <a:ext cx="675774" cy="216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990719" y="2764178"/>
              <a:ext cx="4244308" cy="1585424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 txBox="1"/>
            <p:nvPr/>
          </p:nvSpPr>
          <p:spPr>
            <a:xfrm>
              <a:off x="1612284" y="2996358"/>
              <a:ext cx="3001178" cy="1121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l-GR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Οργανωμένα Συμφέροντα</a:t>
              </a:r>
              <a:endParaRPr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5472841" y="1880780"/>
              <a:ext cx="504165" cy="58977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/>
            <p:cNvSpPr txBox="1"/>
            <p:nvPr/>
          </p:nvSpPr>
          <p:spPr>
            <a:xfrm>
              <a:off x="5472841" y="1998735"/>
              <a:ext cx="352916" cy="353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6186282" y="590244"/>
              <a:ext cx="3451310" cy="3170849"/>
            </a:xfrm>
            <a:prstGeom prst="ellipse">
              <a:avLst/>
            </a:prstGeom>
            <a:solidFill>
              <a:srgbClr val="75707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0"/>
            <p:cNvSpPr txBox="1"/>
            <p:nvPr/>
          </p:nvSpPr>
          <p:spPr>
            <a:xfrm>
              <a:off x="6691715" y="1054604"/>
              <a:ext cx="2440444" cy="2242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l-GR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Υψηλό ποσοστό ΑΥΤΟΝΟΜΙΑΣ</a:t>
              </a:r>
              <a:endParaRPr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1"/>
          <p:cNvSpPr txBox="1">
            <a:spLocks noGrp="1"/>
          </p:cNvSpPr>
          <p:nvPr>
            <p:ph type="body" idx="1"/>
          </p:nvPr>
        </p:nvSpPr>
        <p:spPr>
          <a:xfrm>
            <a:off x="838200" y="719191"/>
            <a:ext cx="5181600" cy="545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Οι </a:t>
            </a:r>
            <a:r>
              <a:rPr lang="el-GR" sz="3200" b="1"/>
              <a:t>πλουραλιστές διαφοροποιούνται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b="1"/>
              <a:t> και αποστασιοποιούνται</a:t>
            </a:r>
            <a:r>
              <a:rPr lang="el-GR" sz="3200"/>
              <a:t> από την </a:t>
            </a:r>
            <a:r>
              <a:rPr lang="el-GR" sz="3200" b="1"/>
              <a:t>κλασική φιλελεύθερη θεωρία</a:t>
            </a:r>
            <a:r>
              <a:rPr lang="el-GR" sz="3200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Κυρίως από </a:t>
            </a:r>
            <a:r>
              <a:rPr lang="el-GR" sz="3200" b="1"/>
              <a:t>την </a:t>
            </a:r>
            <a:r>
              <a:rPr lang="el-GR" sz="3200" b="1" u="sng"/>
              <a:t>ιδεολογικά κατασκευασμένη αντιπαράθεση</a:t>
            </a:r>
            <a:r>
              <a:rPr lang="el-GR" sz="3200" u="sng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του </a:t>
            </a:r>
            <a:r>
              <a:rPr lang="el-GR" sz="3200" b="1"/>
              <a:t>Κράτους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b="1"/>
              <a:t>και της Κοινωνίας</a:t>
            </a:r>
            <a:r>
              <a:rPr lang="el-GR" sz="3200"/>
              <a:t>, </a:t>
            </a:r>
            <a:endParaRPr sz="3200"/>
          </a:p>
        </p:txBody>
      </p:sp>
      <p:sp>
        <p:nvSpPr>
          <p:cNvPr id="421" name="Google Shape;421;p31"/>
          <p:cNvSpPr txBox="1">
            <a:spLocks noGrp="1"/>
          </p:cNvSpPr>
          <p:nvPr>
            <p:ph type="body" idx="2"/>
          </p:nvPr>
        </p:nvSpPr>
        <p:spPr>
          <a:xfrm>
            <a:off x="6172200" y="719191"/>
            <a:ext cx="5181600" cy="545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καθώς και των </a:t>
            </a:r>
            <a:r>
              <a:rPr lang="el-GR" b="1" u="sng"/>
              <a:t>ενδιάμεσων – (δια) μεσολαβητών</a:t>
            </a:r>
            <a:r>
              <a:rPr lang="el-GR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μεταξύ </a:t>
            </a:r>
            <a:r>
              <a:rPr lang="el-GR" b="1"/>
              <a:t>Κράτους –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Κοινωνίας-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Θεσμών</a:t>
            </a:r>
            <a:r>
              <a:rPr lang="el-GR"/>
              <a:t>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όπως για παράδειγμα,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τα </a:t>
            </a:r>
            <a:r>
              <a:rPr lang="el-GR" b="1"/>
              <a:t>Μέσα Επικοινωνίας </a:t>
            </a:r>
            <a:r>
              <a:rPr lang="el-GR"/>
              <a:t>ή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οι </a:t>
            </a:r>
            <a:r>
              <a:rPr lang="el-GR" b="1"/>
              <a:t>Οργανώσεις Πολιτών</a:t>
            </a:r>
            <a:r>
              <a:rPr lang="el-GR"/>
              <a:t>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 τα </a:t>
            </a:r>
            <a:r>
              <a:rPr lang="el-GR" b="1"/>
              <a:t>Οργανωμένα Συμφέροντα </a:t>
            </a:r>
            <a:r>
              <a:rPr lang="el-GR"/>
              <a:t>κ.ά.π. 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 b="1"/>
              <a:t>Ο Σουμπέτερ θεωρείται ένας από τους βασικούς </a:t>
            </a:r>
            <a:r>
              <a:rPr lang="el-GR" sz="3200" b="1"/>
              <a:t>αναλυτές και θεμελιωτές της θεωρίας της Δημοκρατίας</a:t>
            </a:r>
            <a:r>
              <a:rPr lang="el-GR" sz="3600" b="1"/>
              <a:t>.</a:t>
            </a:r>
            <a:endParaRPr sz="3600" b="1"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Στο έργο του μάλιστα,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b="1" i="1" u="sng"/>
              <a:t>Επιχειρηματικοί κύκλοι</a:t>
            </a:r>
            <a:r>
              <a:rPr lang="el-GR" sz="3200" u="sng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εκφέρει την πολύ τολμηρή άποψη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l-GR" sz="3200"/>
              <a:t>  για  την χρονική περίοδο που μελετά,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δηλαδή από το </a:t>
            </a:r>
            <a:r>
              <a:rPr lang="el-GR" sz="3200" b="1"/>
              <a:t>1787-1938</a:t>
            </a:r>
            <a:r>
              <a:rPr lang="el-GR" sz="3200"/>
              <a:t>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ότι οι </a:t>
            </a:r>
            <a:r>
              <a:rPr lang="el-GR" sz="3200" b="1" u="sng"/>
              <a:t>θεσμοί του καπιταλισμού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b="1" u="sng"/>
              <a:t>παρέμειναν ουσιαστικά αμετάβλητοι</a:t>
            </a:r>
            <a:r>
              <a:rPr lang="el-GR" sz="3200"/>
              <a:t>! </a:t>
            </a:r>
            <a:endParaRPr sz="3200"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3973" y="1690687"/>
            <a:ext cx="3801438" cy="3970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body" idx="1"/>
          </p:nvPr>
        </p:nvSpPr>
        <p:spPr>
          <a:xfrm>
            <a:off x="838200" y="585627"/>
            <a:ext cx="10515600" cy="559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dirty="0"/>
              <a:t>   Αυτή τη θέση,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θα εγκαταλείψει αργότερα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στο κλασσικό του έργο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 i="1" dirty="0"/>
              <a:t>   Καπιταλισμός, σοσιαλισμός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 i="1" dirty="0"/>
              <a:t>   και δημοκρατία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για να την αντικαταστήσει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dirty="0"/>
              <a:t>    με τη θέση ότι: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el-GR" b="1" dirty="0"/>
              <a:t>ο καπιταλισμός λόγω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el-GR" b="1" dirty="0"/>
              <a:t>της αποτελεσματικότητάς του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el-GR" b="1" dirty="0"/>
              <a:t>έχει υποστεί ριζικές μεταβολές</a:t>
            </a:r>
            <a:r>
              <a:rPr lang="el-GR" dirty="0"/>
              <a:t>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οι οποίες αντανακλώνται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και στην μετεξέλιξη το ίδιο χρονικό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διάστημα της δημόσιας σφαίρας,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dirty="0"/>
              <a:t>και έχει αυτοϋπονομευθεί!</a:t>
            </a: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1061" y="841295"/>
            <a:ext cx="5578867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5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l-GR" sz="3600" b="1"/>
            </a:br>
            <a:r>
              <a:rPr lang="el-GR" sz="3600" b="1"/>
              <a:t>Ο Σουμπέτερ υποστηρίζει επίσης ότι στην πορεία αυτής της μεταμόρφωσης των μηχανισμών του καπιταλισμού:</a:t>
            </a:r>
            <a:br>
              <a:rPr lang="el-GR"/>
            </a:br>
            <a:endParaRPr/>
          </a:p>
        </p:txBody>
      </p:sp>
      <p:grpSp>
        <p:nvGrpSpPr>
          <p:cNvPr id="117" name="Google Shape;117;p6"/>
          <p:cNvGrpSpPr/>
          <p:nvPr/>
        </p:nvGrpSpPr>
        <p:grpSpPr>
          <a:xfrm>
            <a:off x="838200" y="1635731"/>
            <a:ext cx="10515600" cy="4271963"/>
            <a:chOff x="0" y="269268"/>
            <a:chExt cx="10515600" cy="4271963"/>
          </a:xfrm>
        </p:grpSpPr>
        <p:sp>
          <p:nvSpPr>
            <p:cNvPr id="118" name="Google Shape;118;p6"/>
            <p:cNvSpPr/>
            <p:nvPr/>
          </p:nvSpPr>
          <p:spPr>
            <a:xfrm>
              <a:off x="0" y="269268"/>
              <a:ext cx="3286125" cy="1971675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 txBox="1"/>
            <p:nvPr/>
          </p:nvSpPr>
          <p:spPr>
            <a:xfrm>
              <a:off x="0" y="269268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η επιχειρηματική λειτουργία απαρχαιώνεται</a:t>
              </a: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4737" y="269268"/>
              <a:ext cx="3286125" cy="1971675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 txBox="1"/>
            <p:nvPr/>
          </p:nvSpPr>
          <p:spPr>
            <a:xfrm>
              <a:off x="3614737" y="269268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οι προστατευτικές δικλείδες ασφαλείας του καπιταλισμού καταστρέφονται και</a:t>
              </a: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7229475" y="269268"/>
              <a:ext cx="3286125" cy="1971675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 txBox="1"/>
            <p:nvPr/>
          </p:nvSpPr>
          <p:spPr>
            <a:xfrm>
              <a:off x="7229475" y="269268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l-GR" sz="3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διασπάται το θεσμικό πλαίσιο της αγοράς.</a:t>
              </a:r>
              <a:endPara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1059085" y="2569556"/>
              <a:ext cx="4118270" cy="1971675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 txBox="1"/>
            <p:nvPr/>
          </p:nvSpPr>
          <p:spPr>
            <a:xfrm>
              <a:off x="1059085" y="2569556"/>
              <a:ext cx="4118270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επιπρόσθετα αυξάνει η εχθρότητα των διανοούμενων κατά της καπιταλιστικής οργάνωσης της οικονομίας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5505968" y="2569556"/>
              <a:ext cx="3950546" cy="1971675"/>
            </a:xfrm>
            <a:prstGeom prst="rect">
              <a:avLst/>
            </a:prstGeom>
            <a:solidFill>
              <a:srgbClr val="833C0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5505968" y="2569556"/>
              <a:ext cx="3950546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ενώ η δημοκρατία εξελίσσεται σε έναν αυτοφυή, προερχόμενο από το ίδιο το καπιταλιστικό σύστημα νεκροθάφτη του καπιταλισμού</a:t>
              </a:r>
              <a:r>
                <a:rPr lang="el-GR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838200" y="585627"/>
            <a:ext cx="5181600" cy="559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Αυτός </a:t>
            </a:r>
            <a:r>
              <a:rPr lang="el-GR" sz="3600" b="1" dirty="0"/>
              <a:t>ο μετασχηματισμός του καπιταλισμού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b="1" dirty="0"/>
              <a:t>υπονομεύει τους ίδιους τους θεσμούς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και έτσι </a:t>
            </a:r>
            <a:r>
              <a:rPr lang="el-GR" sz="3600" b="1" dirty="0"/>
              <a:t>μετατρέπεται</a:t>
            </a:r>
            <a:r>
              <a:rPr lang="el-GR" sz="3600" dirty="0"/>
              <a:t> </a:t>
            </a:r>
            <a:endParaRPr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itchFamily="2" charset="2"/>
              <a:buChar char="Ø"/>
            </a:pPr>
            <a:r>
              <a:rPr lang="el-GR" sz="3600" dirty="0"/>
              <a:t>σε ένα οικονομικό καθεστώς που ο Σουμπέτερ δεν εκτιμά καθόλου: </a:t>
            </a:r>
            <a:endParaRPr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itchFamily="2" charset="2"/>
              <a:buChar char="v"/>
            </a:pPr>
            <a:r>
              <a:rPr lang="el-GR" sz="3600" dirty="0"/>
              <a:t>τον </a:t>
            </a:r>
            <a:r>
              <a:rPr lang="el-GR" sz="3600" b="1" dirty="0"/>
              <a:t>σοσιαλισμό</a:t>
            </a:r>
            <a:r>
              <a:rPr lang="el-GR" sz="3600" dirty="0"/>
              <a:t>.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33" name="Google Shape;133;p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77509" y="1006867"/>
            <a:ext cx="4900774" cy="4777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Όπως αναφέρει ο </a:t>
            </a:r>
            <a:r>
              <a:rPr lang="el-GR" b="1"/>
              <a:t>David Held </a:t>
            </a:r>
            <a:r>
              <a:rPr lang="el-GR"/>
              <a:t>(2007:202-203)</a:t>
            </a:r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1455501" y="1830055"/>
            <a:ext cx="9280997" cy="4342477"/>
            <a:chOff x="617301" y="4430"/>
            <a:chExt cx="9280997" cy="4342477"/>
          </a:xfrm>
        </p:grpSpPr>
        <p:sp>
          <p:nvSpPr>
            <p:cNvPr id="140" name="Google Shape;140;p8"/>
            <p:cNvSpPr/>
            <p:nvPr/>
          </p:nvSpPr>
          <p:spPr>
            <a:xfrm>
              <a:off x="4987130" y="869719"/>
              <a:ext cx="667840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 txBox="1"/>
            <p:nvPr/>
          </p:nvSpPr>
          <p:spPr>
            <a:xfrm>
              <a:off x="5303589" y="911944"/>
              <a:ext cx="34922" cy="6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617301" y="4430"/>
              <a:ext cx="4371629" cy="1822018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 txBox="1"/>
            <p:nvPr/>
          </p:nvSpPr>
          <p:spPr>
            <a:xfrm>
              <a:off x="617301" y="4430"/>
              <a:ext cx="4371629" cy="182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ο Schumpeter απέρριπτε την προσέγγιση του </a:t>
              </a:r>
              <a:r>
                <a:rPr lang="el-GR" sz="24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Marx</a:t>
              </a:r>
              <a:r>
                <a:rPr lang="el-G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για τις κοινωνικές τάξεις και την ταξική πάλη. </a:t>
              </a:r>
              <a:endParaRPr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2382002" y="1824648"/>
              <a:ext cx="5410832" cy="6678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073"/>
                  </a:lnTo>
                  <a:lnTo>
                    <a:pt x="0" y="63073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 txBox="1"/>
            <p:nvPr/>
          </p:nvSpPr>
          <p:spPr>
            <a:xfrm>
              <a:off x="4951025" y="2155073"/>
              <a:ext cx="272786" cy="6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5687371" y="4430"/>
              <a:ext cx="4210927" cy="1822018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 txBox="1"/>
            <p:nvPr/>
          </p:nvSpPr>
          <p:spPr>
            <a:xfrm>
              <a:off x="5687371" y="4430"/>
              <a:ext cx="4210927" cy="182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Πίστευε πώς όλο το πεδίο περί ταξικής ανάλυσης είναι ένα «θερμοκήπιο προκαταλήψεων» και 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4144902" y="3390178"/>
              <a:ext cx="667840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 txBox="1"/>
            <p:nvPr/>
          </p:nvSpPr>
          <p:spPr>
            <a:xfrm>
              <a:off x="4461362" y="3432402"/>
              <a:ext cx="34922" cy="6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617301" y="2524889"/>
              <a:ext cx="3529401" cy="1822018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 txBox="1"/>
            <p:nvPr/>
          </p:nvSpPr>
          <p:spPr>
            <a:xfrm>
              <a:off x="617301" y="2524889"/>
              <a:ext cx="3529401" cy="182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l-GR" sz="2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ότι η «ρητορική της επανάστασης» είναι εντελώς παραπλανημένη (1994,Third edition:57-58 &amp; 346)</a:t>
              </a: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4845143" y="2524889"/>
              <a:ext cx="5018901" cy="1822018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 txBox="1"/>
            <p:nvPr/>
          </p:nvSpPr>
          <p:spPr>
            <a:xfrm>
              <a:off x="4845143" y="2524889"/>
              <a:ext cx="5018901" cy="1822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Το καθοριστικό στοιχείο στον σοσιαλισμό είναι ο σχεδιασμών των πόρων: ένας θεσμικός τύπος που επιτρέπει στις αρχές τον κεντρικό έλεγχο του συστήματος. 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l-GR" b="1"/>
              <a:t>Αναφορικά με αυτή την παράμετρο, καθοριστικής σημασίας είναι ο ρόλος της </a:t>
            </a:r>
            <a:r>
              <a:rPr lang="el-GR" b="1" u="sng"/>
              <a:t>γραφειοκρατίας</a:t>
            </a:r>
            <a:r>
              <a:rPr lang="el-GR" b="1"/>
              <a:t>. </a:t>
            </a:r>
            <a:endParaRPr b="1"/>
          </a:p>
        </p:txBody>
      </p:sp>
      <p:grpSp>
        <p:nvGrpSpPr>
          <p:cNvPr id="159" name="Google Shape;159;p9"/>
          <p:cNvGrpSpPr/>
          <p:nvPr/>
        </p:nvGrpSpPr>
        <p:grpSpPr>
          <a:xfrm>
            <a:off x="842191" y="1826156"/>
            <a:ext cx="10507617" cy="4350274"/>
            <a:chOff x="3991" y="531"/>
            <a:chExt cx="10507617" cy="4350274"/>
          </a:xfrm>
        </p:grpSpPr>
        <p:sp>
          <p:nvSpPr>
            <p:cNvPr id="160" name="Google Shape;160;p9"/>
            <p:cNvSpPr/>
            <p:nvPr/>
          </p:nvSpPr>
          <p:spPr>
            <a:xfrm>
              <a:off x="7658841" y="531"/>
              <a:ext cx="2852767" cy="207155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991" y="531"/>
              <a:ext cx="7654849" cy="2071559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 txBox="1"/>
            <p:nvPr/>
          </p:nvSpPr>
          <p:spPr>
            <a:xfrm>
              <a:off x="105116" y="101656"/>
              <a:ext cx="7452599" cy="1869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76200" rIns="1524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l-GR" sz="4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Η </a:t>
              </a:r>
              <a:r>
                <a:rPr lang="el-GR" sz="4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γραφειοκρατία </a:t>
              </a:r>
              <a:r>
                <a:rPr lang="el-GR" sz="4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δεν απειλεί ούτε το </a:t>
              </a:r>
              <a:r>
                <a:rPr lang="el-GR" sz="4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σοσιαλισμό</a:t>
              </a:r>
              <a:r>
                <a:rPr lang="el-GR" sz="4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ούτε τη </a:t>
              </a:r>
              <a:r>
                <a:rPr lang="el-GR" sz="4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δημοκρατία</a:t>
              </a:r>
              <a:r>
                <a:rPr lang="el-GR" sz="4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7620419" y="2279246"/>
              <a:ext cx="2889736" cy="207155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444" y="2279246"/>
              <a:ext cx="7614974" cy="2071559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 txBox="1"/>
            <p:nvPr/>
          </p:nvSpPr>
          <p:spPr>
            <a:xfrm>
              <a:off x="106569" y="2380371"/>
              <a:ext cx="7412724" cy="1869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83800" rIns="167625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el-GR" sz="4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Αντίθετα είναι </a:t>
              </a:r>
              <a:r>
                <a:rPr lang="el-GR" sz="4400" b="1" i="0" u="sng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αναγκαίο συμπλήρωμα</a:t>
              </a:r>
              <a:r>
                <a:rPr lang="el-GR" sz="4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και </a:t>
              </a:r>
              <a:r>
                <a:rPr lang="el-GR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των δύο</a:t>
              </a:r>
              <a:r>
                <a:rPr lang="el-GR" sz="4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1701</Words>
  <Application>Microsoft Office PowerPoint</Application>
  <PresentationFormat>Ευρεία οθόνη</PresentationFormat>
  <Paragraphs>227</Paragraphs>
  <Slides>31</Slides>
  <Notes>31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6" baseType="lpstr">
      <vt:lpstr>Arial</vt:lpstr>
      <vt:lpstr>Calibri</vt:lpstr>
      <vt:lpstr>Noto Sans Symbols</vt:lpstr>
      <vt:lpstr>Wingdings</vt:lpstr>
      <vt:lpstr>Office Theme</vt:lpstr>
      <vt:lpstr>Παρουσίαση του PowerPoint</vt:lpstr>
      <vt:lpstr>Παρουσίαση του PowerPoint</vt:lpstr>
      <vt:lpstr> Γιόζεφ Σουμπέτερ: Η μεθοδολογική προσέγγιση της Δημοκρατίας. </vt:lpstr>
      <vt:lpstr>Ο Σουμπέτερ θεωρείται ένας από τους βασικούς αναλυτές και θεμελιωτές της θεωρίας της Δημοκρατίας.</vt:lpstr>
      <vt:lpstr>Παρουσίαση του PowerPoint</vt:lpstr>
      <vt:lpstr> Ο Σουμπέτερ υποστηρίζει επίσης ότι στην πορεία αυτής της μεταμόρφωσης των μηχανισμών του καπιταλισμού: </vt:lpstr>
      <vt:lpstr>Παρουσίαση του PowerPoint</vt:lpstr>
      <vt:lpstr>Όπως αναφέρει ο David Held (2007:202-203)</vt:lpstr>
      <vt:lpstr>Αναφορικά με αυτή την παράμετρο, καθοριστικής σημασίας είναι ο ρόλος της γραφειοκρατίας.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Και για να επιτευχθεί αυτός ο στόχος απαραίτητες είναι ακόλουθες επτά προϋποθέσεις: </vt:lpstr>
      <vt:lpstr>Παρουσίαση του PowerPoint</vt:lpstr>
      <vt:lpstr> Οικονομική θεωρία της Δημοκρατίας: Anthony Downs. </vt:lpstr>
      <vt:lpstr>Παρουσίαση του PowerPoint</vt:lpstr>
      <vt:lpstr>Παρουσίαση του PowerPoint</vt:lpstr>
      <vt:lpstr>Παρουσίαση του PowerPoint</vt:lpstr>
      <vt:lpstr> Σχηματική αποτύπωση της θεωρίας του Downs. </vt:lpstr>
      <vt:lpstr>Για τον Downs ένα σύστημα διακυβέρνησης είναι δημοκρατικό μόνο από τη στιγμή που εκπληρώνει τις εξής προϋποθέσεις:</vt:lpstr>
      <vt:lpstr>Παρουσίαση του PowerPoint</vt:lpstr>
      <vt:lpstr>Παρουσίαση του PowerPoint</vt:lpstr>
      <vt:lpstr> Η Πλουραλιστική θεωρία της Δημοκρατίας </vt:lpstr>
      <vt:lpstr>Παρουσίαση του PowerPoint</vt:lpstr>
      <vt:lpstr>Παρουσίαση του PowerPoint</vt:lpstr>
      <vt:lpstr>Υπό το πρίσμα της κοινωνιολογικής προσέγγισης στις διαφοροποιημένε κοινωνίες, οι πολίτες οργανώνουν τα συμφέροντά τους σε: </vt:lpstr>
      <vt:lpstr>Παρουσίαση του PowerPoint</vt:lpstr>
      <vt:lpstr>Παρουσίαση του PowerPoint</vt:lpstr>
      <vt:lpstr>Στα Πλουραλιστικά συστήματα οι Πολίτες και τα Οργανωμένα Συμφέροντα απολαμβάνουν ένα υψηλό ποσοστό αυτονομίας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ΑΝΑΣΤΑΣΙΟΣ ΣΤΑΥΡΟΠΟΥΛΟΣ</dc:creator>
  <cp:lastModifiedBy>Anastasios Stavropoulos</cp:lastModifiedBy>
  <cp:revision>16</cp:revision>
  <dcterms:created xsi:type="dcterms:W3CDTF">2022-10-31T13:17:16Z</dcterms:created>
  <dcterms:modified xsi:type="dcterms:W3CDTF">2024-11-25T19:36:39Z</dcterms:modified>
</cp:coreProperties>
</file>