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7" r:id="rId2"/>
    <p:sldId id="258" r:id="rId3"/>
    <p:sldId id="312" r:id="rId4"/>
    <p:sldId id="301" r:id="rId5"/>
    <p:sldId id="259" r:id="rId6"/>
    <p:sldId id="260" r:id="rId7"/>
    <p:sldId id="261" r:id="rId8"/>
    <p:sldId id="321" r:id="rId9"/>
    <p:sldId id="262" r:id="rId10"/>
    <p:sldId id="263" r:id="rId11"/>
    <p:sldId id="264" r:id="rId12"/>
    <p:sldId id="322" r:id="rId13"/>
    <p:sldId id="323" r:id="rId14"/>
    <p:sldId id="265" r:id="rId15"/>
    <p:sldId id="266" r:id="rId16"/>
    <p:sldId id="267" r:id="rId17"/>
    <p:sldId id="268" r:id="rId18"/>
    <p:sldId id="269" r:id="rId19"/>
    <p:sldId id="270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9" r:id="rId29"/>
    <p:sldId id="256" r:id="rId30"/>
    <p:sldId id="324" r:id="rId31"/>
    <p:sldId id="32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271" r:id="rId43"/>
    <p:sldId id="272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46" r:id="rId53"/>
    <p:sldId id="347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63"/>
    <p:restoredTop sz="96405"/>
  </p:normalViewPr>
  <p:slideViewPr>
    <p:cSldViewPr snapToGrid="0" snapToObjects="1">
      <p:cViewPr varScale="1">
        <p:scale>
          <a:sx n="117" d="100"/>
          <a:sy n="117" d="100"/>
        </p:scale>
        <p:origin x="17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9780EF-0613-264F-AFDA-34160C9F3CD0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52C2666-1421-E943-99DD-70D0D27E7EC8}">
      <dgm:prSet/>
      <dgm:spPr/>
      <dgm:t>
        <a:bodyPr/>
        <a:lstStyle/>
        <a:p>
          <a:r>
            <a:rPr lang="el-GR" dirty="0"/>
            <a:t>«</a:t>
          </a:r>
          <a:r>
            <a:rPr lang="el-GR" b="1" dirty="0"/>
            <a:t>η επικοινωνία είναι μία διαδικασία μετάβασης </a:t>
          </a:r>
          <a:endParaRPr lang="en-US" dirty="0"/>
        </a:p>
      </dgm:t>
    </dgm:pt>
    <dgm:pt modelId="{16C43D24-A62B-F949-8655-31F8A73A22F0}" type="parTrans" cxnId="{E1919EEE-18EF-4047-90A3-6776323A40A4}">
      <dgm:prSet/>
      <dgm:spPr/>
      <dgm:t>
        <a:bodyPr/>
        <a:lstStyle/>
        <a:p>
          <a:endParaRPr lang="en-US"/>
        </a:p>
      </dgm:t>
    </dgm:pt>
    <dgm:pt modelId="{6B00F47A-EE2D-E74B-812B-194992F6CACD}" type="sibTrans" cxnId="{E1919EEE-18EF-4047-90A3-6776323A40A4}">
      <dgm:prSet/>
      <dgm:spPr/>
      <dgm:t>
        <a:bodyPr/>
        <a:lstStyle/>
        <a:p>
          <a:endParaRPr lang="en-US"/>
        </a:p>
      </dgm:t>
    </dgm:pt>
    <dgm:pt modelId="{EA6657F3-9F4C-B044-A03D-DAE7E170349A}">
      <dgm:prSet/>
      <dgm:spPr/>
      <dgm:t>
        <a:bodyPr/>
        <a:lstStyle/>
        <a:p>
          <a:r>
            <a:rPr lang="el-GR" b="1"/>
            <a:t>από μία δομημένη κατάσταση, ως σύνολο, σε μια άλλη, </a:t>
          </a:r>
          <a:endParaRPr lang="en-US"/>
        </a:p>
      </dgm:t>
    </dgm:pt>
    <dgm:pt modelId="{6400515E-53D7-C546-9CB9-94D47059B7E6}" type="parTrans" cxnId="{5B3B6589-291B-6E4B-84AB-9639DCEAC253}">
      <dgm:prSet/>
      <dgm:spPr/>
      <dgm:t>
        <a:bodyPr/>
        <a:lstStyle/>
        <a:p>
          <a:endParaRPr lang="en-US"/>
        </a:p>
      </dgm:t>
    </dgm:pt>
    <dgm:pt modelId="{6E034DD6-7032-3042-B881-BF7CA21A70BE}" type="sibTrans" cxnId="{5B3B6589-291B-6E4B-84AB-9639DCEAC253}">
      <dgm:prSet/>
      <dgm:spPr/>
      <dgm:t>
        <a:bodyPr/>
        <a:lstStyle/>
        <a:p>
          <a:endParaRPr lang="en-US"/>
        </a:p>
      </dgm:t>
    </dgm:pt>
    <dgm:pt modelId="{42F85462-C0B6-3148-8F47-B1413AB841CE}">
      <dgm:prSet/>
      <dgm:spPr/>
      <dgm:t>
        <a:bodyPr/>
        <a:lstStyle/>
        <a:p>
          <a:r>
            <a:rPr lang="el-GR" b="1"/>
            <a:t>με καλύτερη δομή</a:t>
          </a:r>
          <a:r>
            <a:rPr lang="el-GR"/>
            <a:t>». </a:t>
          </a:r>
          <a:endParaRPr lang="en-US"/>
        </a:p>
      </dgm:t>
    </dgm:pt>
    <dgm:pt modelId="{E60E5089-F633-A648-9053-559ABC1C7683}" type="parTrans" cxnId="{F02FFFF2-CF4E-AE4F-AD3E-58A5389561BA}">
      <dgm:prSet/>
      <dgm:spPr/>
      <dgm:t>
        <a:bodyPr/>
        <a:lstStyle/>
        <a:p>
          <a:endParaRPr lang="en-US"/>
        </a:p>
      </dgm:t>
    </dgm:pt>
    <dgm:pt modelId="{29AEDBC7-71CB-D943-88B5-4B7165712292}" type="sibTrans" cxnId="{F02FFFF2-CF4E-AE4F-AD3E-58A5389561BA}">
      <dgm:prSet/>
      <dgm:spPr/>
      <dgm:t>
        <a:bodyPr/>
        <a:lstStyle/>
        <a:p>
          <a:endParaRPr lang="en-US"/>
        </a:p>
      </dgm:t>
    </dgm:pt>
    <dgm:pt modelId="{520BC63C-3C41-5F4E-BDB8-7013F3D4E99F}" type="pres">
      <dgm:prSet presAssocID="{D89780EF-0613-264F-AFDA-34160C9F3CD0}" presName="Name0" presStyleCnt="0">
        <dgm:presLayoutVars>
          <dgm:dir/>
          <dgm:animLvl val="lvl"/>
          <dgm:resizeHandles val="exact"/>
        </dgm:presLayoutVars>
      </dgm:prSet>
      <dgm:spPr/>
    </dgm:pt>
    <dgm:pt modelId="{1AB3B785-BD1A-E345-9FEA-29F57B02F39E}" type="pres">
      <dgm:prSet presAssocID="{42F85462-C0B6-3148-8F47-B1413AB841CE}" presName="boxAndChildren" presStyleCnt="0"/>
      <dgm:spPr/>
    </dgm:pt>
    <dgm:pt modelId="{9D36F26E-6B7F-2F49-88FC-19E10C9BACF0}" type="pres">
      <dgm:prSet presAssocID="{42F85462-C0B6-3148-8F47-B1413AB841CE}" presName="parentTextBox" presStyleLbl="node1" presStyleIdx="0" presStyleCnt="3"/>
      <dgm:spPr/>
    </dgm:pt>
    <dgm:pt modelId="{182C0F4B-8C6D-7E41-AF3D-99A511228A60}" type="pres">
      <dgm:prSet presAssocID="{6E034DD6-7032-3042-B881-BF7CA21A70BE}" presName="sp" presStyleCnt="0"/>
      <dgm:spPr/>
    </dgm:pt>
    <dgm:pt modelId="{9DEA1F49-AAA4-DD45-82A7-78F8F3E0FFD3}" type="pres">
      <dgm:prSet presAssocID="{EA6657F3-9F4C-B044-A03D-DAE7E170349A}" presName="arrowAndChildren" presStyleCnt="0"/>
      <dgm:spPr/>
    </dgm:pt>
    <dgm:pt modelId="{AB3E1928-9495-A940-97E9-0935B3376027}" type="pres">
      <dgm:prSet presAssocID="{EA6657F3-9F4C-B044-A03D-DAE7E170349A}" presName="parentTextArrow" presStyleLbl="node1" presStyleIdx="1" presStyleCnt="3"/>
      <dgm:spPr/>
    </dgm:pt>
    <dgm:pt modelId="{4DE3BE11-3937-2644-BECF-327985FB473B}" type="pres">
      <dgm:prSet presAssocID="{6B00F47A-EE2D-E74B-812B-194992F6CACD}" presName="sp" presStyleCnt="0"/>
      <dgm:spPr/>
    </dgm:pt>
    <dgm:pt modelId="{D33026CA-CD3D-EB4B-8FA7-E3366ABB4C4A}" type="pres">
      <dgm:prSet presAssocID="{B52C2666-1421-E943-99DD-70D0D27E7EC8}" presName="arrowAndChildren" presStyleCnt="0"/>
      <dgm:spPr/>
    </dgm:pt>
    <dgm:pt modelId="{E5FE6568-87C0-C94F-9B7F-D27F30D2B1A2}" type="pres">
      <dgm:prSet presAssocID="{B52C2666-1421-E943-99DD-70D0D27E7EC8}" presName="parentTextArrow" presStyleLbl="node1" presStyleIdx="2" presStyleCnt="3"/>
      <dgm:spPr/>
    </dgm:pt>
  </dgm:ptLst>
  <dgm:cxnLst>
    <dgm:cxn modelId="{D29E7527-0B1B-AF49-9AF2-1696A60C0EF9}" type="presOf" srcId="{EA6657F3-9F4C-B044-A03D-DAE7E170349A}" destId="{AB3E1928-9495-A940-97E9-0935B3376027}" srcOrd="0" destOrd="0" presId="urn:microsoft.com/office/officeart/2005/8/layout/process4"/>
    <dgm:cxn modelId="{35045931-304F-2142-B057-0CBC885B4626}" type="presOf" srcId="{42F85462-C0B6-3148-8F47-B1413AB841CE}" destId="{9D36F26E-6B7F-2F49-88FC-19E10C9BACF0}" srcOrd="0" destOrd="0" presId="urn:microsoft.com/office/officeart/2005/8/layout/process4"/>
    <dgm:cxn modelId="{FB4FC857-2AE7-3A4F-878F-6D8D8FA92304}" type="presOf" srcId="{B52C2666-1421-E943-99DD-70D0D27E7EC8}" destId="{E5FE6568-87C0-C94F-9B7F-D27F30D2B1A2}" srcOrd="0" destOrd="0" presId="urn:microsoft.com/office/officeart/2005/8/layout/process4"/>
    <dgm:cxn modelId="{BC4B2267-BB6C-2A49-B535-C4E6F756BAA2}" type="presOf" srcId="{D89780EF-0613-264F-AFDA-34160C9F3CD0}" destId="{520BC63C-3C41-5F4E-BDB8-7013F3D4E99F}" srcOrd="0" destOrd="0" presId="urn:microsoft.com/office/officeart/2005/8/layout/process4"/>
    <dgm:cxn modelId="{5B3B6589-291B-6E4B-84AB-9639DCEAC253}" srcId="{D89780EF-0613-264F-AFDA-34160C9F3CD0}" destId="{EA6657F3-9F4C-B044-A03D-DAE7E170349A}" srcOrd="1" destOrd="0" parTransId="{6400515E-53D7-C546-9CB9-94D47059B7E6}" sibTransId="{6E034DD6-7032-3042-B881-BF7CA21A70BE}"/>
    <dgm:cxn modelId="{E1919EEE-18EF-4047-90A3-6776323A40A4}" srcId="{D89780EF-0613-264F-AFDA-34160C9F3CD0}" destId="{B52C2666-1421-E943-99DD-70D0D27E7EC8}" srcOrd="0" destOrd="0" parTransId="{16C43D24-A62B-F949-8655-31F8A73A22F0}" sibTransId="{6B00F47A-EE2D-E74B-812B-194992F6CACD}"/>
    <dgm:cxn modelId="{F02FFFF2-CF4E-AE4F-AD3E-58A5389561BA}" srcId="{D89780EF-0613-264F-AFDA-34160C9F3CD0}" destId="{42F85462-C0B6-3148-8F47-B1413AB841CE}" srcOrd="2" destOrd="0" parTransId="{E60E5089-F633-A648-9053-559ABC1C7683}" sibTransId="{29AEDBC7-71CB-D943-88B5-4B7165712292}"/>
    <dgm:cxn modelId="{E2B8308B-22BE-594C-B0AC-522A71F95732}" type="presParOf" srcId="{520BC63C-3C41-5F4E-BDB8-7013F3D4E99F}" destId="{1AB3B785-BD1A-E345-9FEA-29F57B02F39E}" srcOrd="0" destOrd="0" presId="urn:microsoft.com/office/officeart/2005/8/layout/process4"/>
    <dgm:cxn modelId="{1BC361E7-156F-2341-8F20-E92399EAA913}" type="presParOf" srcId="{1AB3B785-BD1A-E345-9FEA-29F57B02F39E}" destId="{9D36F26E-6B7F-2F49-88FC-19E10C9BACF0}" srcOrd="0" destOrd="0" presId="urn:microsoft.com/office/officeart/2005/8/layout/process4"/>
    <dgm:cxn modelId="{B55CE8AA-6E01-AB4C-9D5F-FE077D4C64FB}" type="presParOf" srcId="{520BC63C-3C41-5F4E-BDB8-7013F3D4E99F}" destId="{182C0F4B-8C6D-7E41-AF3D-99A511228A60}" srcOrd="1" destOrd="0" presId="urn:microsoft.com/office/officeart/2005/8/layout/process4"/>
    <dgm:cxn modelId="{9C6764AD-2BDC-9B45-BC8F-B5E8068AA42C}" type="presParOf" srcId="{520BC63C-3C41-5F4E-BDB8-7013F3D4E99F}" destId="{9DEA1F49-AAA4-DD45-82A7-78F8F3E0FFD3}" srcOrd="2" destOrd="0" presId="urn:microsoft.com/office/officeart/2005/8/layout/process4"/>
    <dgm:cxn modelId="{B2985371-28CF-4645-997A-537DB4E4E7CC}" type="presParOf" srcId="{9DEA1F49-AAA4-DD45-82A7-78F8F3E0FFD3}" destId="{AB3E1928-9495-A940-97E9-0935B3376027}" srcOrd="0" destOrd="0" presId="urn:microsoft.com/office/officeart/2005/8/layout/process4"/>
    <dgm:cxn modelId="{CB63D3D6-9573-CB49-B154-72A908F84405}" type="presParOf" srcId="{520BC63C-3C41-5F4E-BDB8-7013F3D4E99F}" destId="{4DE3BE11-3937-2644-BECF-327985FB473B}" srcOrd="3" destOrd="0" presId="urn:microsoft.com/office/officeart/2005/8/layout/process4"/>
    <dgm:cxn modelId="{D36A859F-4962-3E42-9B4A-2B8884FD0551}" type="presParOf" srcId="{520BC63C-3C41-5F4E-BDB8-7013F3D4E99F}" destId="{D33026CA-CD3D-EB4B-8FA7-E3366ABB4C4A}" srcOrd="4" destOrd="0" presId="urn:microsoft.com/office/officeart/2005/8/layout/process4"/>
    <dgm:cxn modelId="{E2D82CE8-96E4-CC45-97BB-20354390259B}" type="presParOf" srcId="{D33026CA-CD3D-EB4B-8FA7-E3366ABB4C4A}" destId="{E5FE6568-87C0-C94F-9B7F-D27F30D2B1A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EF8DC1-43C0-534B-BB21-8FAD6A5045C7}" type="doc">
      <dgm:prSet loTypeId="urn:microsoft.com/office/officeart/2005/8/layout/arrow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E9C609-1EBA-C041-90AE-490017963CF4}">
      <dgm:prSet phldrT="[Text]"/>
      <dgm:spPr/>
      <dgm:t>
        <a:bodyPr/>
        <a:lstStyle/>
        <a:p>
          <a:r>
            <a:rPr lang="el-GR" dirty="0"/>
            <a:t>Α</a:t>
          </a:r>
          <a:endParaRPr lang="en-US" dirty="0"/>
        </a:p>
      </dgm:t>
    </dgm:pt>
    <dgm:pt modelId="{599902CC-B784-F84B-8801-984A8AF0C602}" type="parTrans" cxnId="{4F77BEB8-CABB-9A46-B68B-24B9037993E2}">
      <dgm:prSet/>
      <dgm:spPr/>
      <dgm:t>
        <a:bodyPr/>
        <a:lstStyle/>
        <a:p>
          <a:endParaRPr lang="en-US"/>
        </a:p>
      </dgm:t>
    </dgm:pt>
    <dgm:pt modelId="{BF1207E2-7B7F-5548-8548-F9C0F6870E26}" type="sibTrans" cxnId="{4F77BEB8-CABB-9A46-B68B-24B9037993E2}">
      <dgm:prSet/>
      <dgm:spPr/>
      <dgm:t>
        <a:bodyPr/>
        <a:lstStyle/>
        <a:p>
          <a:endParaRPr lang="en-US"/>
        </a:p>
      </dgm:t>
    </dgm:pt>
    <dgm:pt modelId="{6C7433D2-A47A-3A45-BBAD-58053104A568}">
      <dgm:prSet phldrT="[Text]"/>
      <dgm:spPr/>
      <dgm:t>
        <a:bodyPr/>
        <a:lstStyle/>
        <a:p>
          <a:r>
            <a:rPr lang="el-GR" dirty="0"/>
            <a:t>Β</a:t>
          </a:r>
          <a:endParaRPr lang="en-US" dirty="0"/>
        </a:p>
      </dgm:t>
    </dgm:pt>
    <dgm:pt modelId="{83AB3AA4-84C4-F647-AB47-42DA11E0FD66}" type="parTrans" cxnId="{0F9863FC-3B18-674A-A7D4-52FC60D8689A}">
      <dgm:prSet/>
      <dgm:spPr/>
      <dgm:t>
        <a:bodyPr/>
        <a:lstStyle/>
        <a:p>
          <a:endParaRPr lang="en-US"/>
        </a:p>
      </dgm:t>
    </dgm:pt>
    <dgm:pt modelId="{2FCB35EA-102B-A749-844D-22E6262C7F3E}" type="sibTrans" cxnId="{0F9863FC-3B18-674A-A7D4-52FC60D8689A}">
      <dgm:prSet/>
      <dgm:spPr/>
      <dgm:t>
        <a:bodyPr/>
        <a:lstStyle/>
        <a:p>
          <a:endParaRPr lang="en-US"/>
        </a:p>
      </dgm:t>
    </dgm:pt>
    <dgm:pt modelId="{2C5ECCAF-D212-B34C-9EFC-0D08A2DA0105}" type="pres">
      <dgm:prSet presAssocID="{A5EF8DC1-43C0-534B-BB21-8FAD6A5045C7}" presName="compositeShape" presStyleCnt="0">
        <dgm:presLayoutVars>
          <dgm:chMax val="2"/>
          <dgm:dir/>
          <dgm:resizeHandles val="exact"/>
        </dgm:presLayoutVars>
      </dgm:prSet>
      <dgm:spPr/>
    </dgm:pt>
    <dgm:pt modelId="{89306D4F-78AF-B64B-A5C4-2714A226C8E8}" type="pres">
      <dgm:prSet presAssocID="{A5EF8DC1-43C0-534B-BB21-8FAD6A5045C7}" presName="ribbon" presStyleLbl="node1" presStyleIdx="0" presStyleCnt="1"/>
      <dgm:spPr>
        <a:solidFill>
          <a:schemeClr val="accent2"/>
        </a:solidFill>
        <a:ln>
          <a:solidFill>
            <a:schemeClr val="accent2"/>
          </a:solidFill>
        </a:ln>
      </dgm:spPr>
    </dgm:pt>
    <dgm:pt modelId="{FDCEEF94-04E4-964B-81E5-E2EE1CB1F813}" type="pres">
      <dgm:prSet presAssocID="{A5EF8DC1-43C0-534B-BB21-8FAD6A5045C7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774CFB64-0441-704B-A1C2-C536623FB14E}" type="pres">
      <dgm:prSet presAssocID="{A5EF8DC1-43C0-534B-BB21-8FAD6A5045C7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9BC5C2C-07B3-8B43-8C7E-44F5BCAA5546}" type="presOf" srcId="{25E9C609-1EBA-C041-90AE-490017963CF4}" destId="{FDCEEF94-04E4-964B-81E5-E2EE1CB1F813}" srcOrd="0" destOrd="0" presId="urn:microsoft.com/office/officeart/2005/8/layout/arrow6"/>
    <dgm:cxn modelId="{96113758-E789-5546-9912-A5B153CEE56F}" type="presOf" srcId="{6C7433D2-A47A-3A45-BBAD-58053104A568}" destId="{774CFB64-0441-704B-A1C2-C536623FB14E}" srcOrd="0" destOrd="0" presId="urn:microsoft.com/office/officeart/2005/8/layout/arrow6"/>
    <dgm:cxn modelId="{4F77BEB8-CABB-9A46-B68B-24B9037993E2}" srcId="{A5EF8DC1-43C0-534B-BB21-8FAD6A5045C7}" destId="{25E9C609-1EBA-C041-90AE-490017963CF4}" srcOrd="0" destOrd="0" parTransId="{599902CC-B784-F84B-8801-984A8AF0C602}" sibTransId="{BF1207E2-7B7F-5548-8548-F9C0F6870E26}"/>
    <dgm:cxn modelId="{6BA2B2E9-8E16-DB4A-895B-FD38E86D6CAD}" type="presOf" srcId="{A5EF8DC1-43C0-534B-BB21-8FAD6A5045C7}" destId="{2C5ECCAF-D212-B34C-9EFC-0D08A2DA0105}" srcOrd="0" destOrd="0" presId="urn:microsoft.com/office/officeart/2005/8/layout/arrow6"/>
    <dgm:cxn modelId="{0F9863FC-3B18-674A-A7D4-52FC60D8689A}" srcId="{A5EF8DC1-43C0-534B-BB21-8FAD6A5045C7}" destId="{6C7433D2-A47A-3A45-BBAD-58053104A568}" srcOrd="1" destOrd="0" parTransId="{83AB3AA4-84C4-F647-AB47-42DA11E0FD66}" sibTransId="{2FCB35EA-102B-A749-844D-22E6262C7F3E}"/>
    <dgm:cxn modelId="{07D4CE43-A4CD-E641-8B65-0EB91F0E1815}" type="presParOf" srcId="{2C5ECCAF-D212-B34C-9EFC-0D08A2DA0105}" destId="{89306D4F-78AF-B64B-A5C4-2714A226C8E8}" srcOrd="0" destOrd="0" presId="urn:microsoft.com/office/officeart/2005/8/layout/arrow6"/>
    <dgm:cxn modelId="{0085A047-6ED8-C94B-B28A-85A8A0AF5377}" type="presParOf" srcId="{2C5ECCAF-D212-B34C-9EFC-0D08A2DA0105}" destId="{FDCEEF94-04E4-964B-81E5-E2EE1CB1F813}" srcOrd="1" destOrd="0" presId="urn:microsoft.com/office/officeart/2005/8/layout/arrow6"/>
    <dgm:cxn modelId="{D9276861-1FCE-684A-9488-0F023E1DB111}" type="presParOf" srcId="{2C5ECCAF-D212-B34C-9EFC-0D08A2DA0105}" destId="{774CFB64-0441-704B-A1C2-C536623FB14E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6F26E-6B7F-2F49-88FC-19E10C9BACF0}">
      <dsp:nvSpPr>
        <dsp:cNvPr id="0" name=""/>
        <dsp:cNvSpPr/>
      </dsp:nvSpPr>
      <dsp:spPr>
        <a:xfrm>
          <a:off x="0" y="4152608"/>
          <a:ext cx="5181600" cy="13629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900" b="1" kern="1200"/>
            <a:t>με καλύτερη δομή</a:t>
          </a:r>
          <a:r>
            <a:rPr lang="el-GR" sz="2900" kern="1200"/>
            <a:t>». </a:t>
          </a:r>
          <a:endParaRPr lang="en-US" sz="2900" kern="1200"/>
        </a:p>
      </dsp:txBody>
      <dsp:txXfrm>
        <a:off x="0" y="4152608"/>
        <a:ext cx="5181600" cy="1362978"/>
      </dsp:txXfrm>
    </dsp:sp>
    <dsp:sp modelId="{AB3E1928-9495-A940-97E9-0935B3376027}">
      <dsp:nvSpPr>
        <dsp:cNvPr id="0" name=""/>
        <dsp:cNvSpPr/>
      </dsp:nvSpPr>
      <dsp:spPr>
        <a:xfrm rot="10800000">
          <a:off x="0" y="2076792"/>
          <a:ext cx="5181600" cy="2096261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900" b="1" kern="1200"/>
            <a:t>από μία δομημένη κατάσταση, ως σύνολο, σε μια άλλη, </a:t>
          </a:r>
          <a:endParaRPr lang="en-US" sz="2900" kern="1200"/>
        </a:p>
      </dsp:txBody>
      <dsp:txXfrm rot="10800000">
        <a:off x="0" y="2076792"/>
        <a:ext cx="5181600" cy="1362088"/>
      </dsp:txXfrm>
    </dsp:sp>
    <dsp:sp modelId="{E5FE6568-87C0-C94F-9B7F-D27F30D2B1A2}">
      <dsp:nvSpPr>
        <dsp:cNvPr id="0" name=""/>
        <dsp:cNvSpPr/>
      </dsp:nvSpPr>
      <dsp:spPr>
        <a:xfrm rot="10800000">
          <a:off x="0" y="975"/>
          <a:ext cx="5181600" cy="2096261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900" kern="1200" dirty="0"/>
            <a:t>«</a:t>
          </a:r>
          <a:r>
            <a:rPr lang="el-GR" sz="2900" b="1" kern="1200" dirty="0"/>
            <a:t>η επικοινωνία είναι μία διαδικασία μετάβασης </a:t>
          </a:r>
          <a:endParaRPr lang="en-US" sz="2900" kern="1200" dirty="0"/>
        </a:p>
      </dsp:txBody>
      <dsp:txXfrm rot="10800000">
        <a:off x="0" y="975"/>
        <a:ext cx="5181600" cy="13620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306D4F-78AF-B64B-A5C4-2714A226C8E8}">
      <dsp:nvSpPr>
        <dsp:cNvPr id="0" name=""/>
        <dsp:cNvSpPr/>
      </dsp:nvSpPr>
      <dsp:spPr>
        <a:xfrm>
          <a:off x="0" y="492377"/>
          <a:ext cx="4683511" cy="1873404"/>
        </a:xfrm>
        <a:prstGeom prst="leftRightRibbon">
          <a:avLst/>
        </a:prstGeom>
        <a:solidFill>
          <a:schemeClr val="accent2"/>
        </a:solidFill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CEEF94-04E4-964B-81E5-E2EE1CB1F813}">
      <dsp:nvSpPr>
        <dsp:cNvPr id="0" name=""/>
        <dsp:cNvSpPr/>
      </dsp:nvSpPr>
      <dsp:spPr>
        <a:xfrm>
          <a:off x="562021" y="820222"/>
          <a:ext cx="1545558" cy="91796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908" rIns="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300" kern="1200" dirty="0"/>
            <a:t>Α</a:t>
          </a:r>
          <a:endParaRPr lang="en-US" sz="4300" kern="1200" dirty="0"/>
        </a:p>
      </dsp:txBody>
      <dsp:txXfrm>
        <a:off x="562021" y="820222"/>
        <a:ext cx="1545558" cy="917968"/>
      </dsp:txXfrm>
    </dsp:sp>
    <dsp:sp modelId="{774CFB64-0441-704B-A1C2-C536623FB14E}">
      <dsp:nvSpPr>
        <dsp:cNvPr id="0" name=""/>
        <dsp:cNvSpPr/>
      </dsp:nvSpPr>
      <dsp:spPr>
        <a:xfrm>
          <a:off x="2341755" y="1119967"/>
          <a:ext cx="1826569" cy="91796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908" rIns="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4300" kern="1200" dirty="0"/>
            <a:t>Β</a:t>
          </a:r>
          <a:endParaRPr lang="en-US" sz="4300" kern="1200" dirty="0"/>
        </a:p>
      </dsp:txBody>
      <dsp:txXfrm>
        <a:off x="2341755" y="1119967"/>
        <a:ext cx="1826569" cy="917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51FF0-C78D-BE47-9273-987D2D1ED10D}" type="datetimeFigureOut">
              <a:rPr lang="en-US" smtClean="0"/>
              <a:t>3/3/24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D64E4-8D32-B14D-AB6C-E1608641D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4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9202C-1302-4F45-A73D-2559E945A71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56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83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8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8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95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84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86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00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8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5869-9BDD-6E46-9F63-11BDC6C4AFB7}" type="datetimeFigureOut">
              <a:rPr lang="en-US" smtClean="0"/>
              <a:t>3/3/24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Click to edit Master text styles</a:t>
            </a:r>
          </a:p>
          <a:p>
            <a:pPr lvl="1"/>
            <a:r>
              <a:rPr lang="el-GR"/>
              <a:t>Second level</a:t>
            </a:r>
          </a:p>
          <a:p>
            <a:pPr lvl="2"/>
            <a:r>
              <a:rPr lang="el-GR"/>
              <a:t>Third level</a:t>
            </a:r>
          </a:p>
          <a:p>
            <a:pPr lvl="3"/>
            <a:r>
              <a:rPr lang="el-GR"/>
              <a:t>Fourth level</a:t>
            </a:r>
          </a:p>
          <a:p>
            <a:pPr lvl="4"/>
            <a:r>
              <a:rPr lang="el-G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25869-9BDD-6E46-9F63-11BDC6C4AFB7}" type="datetimeFigureOut">
              <a:rPr lang="en-US" smtClean="0"/>
              <a:t>3/3/24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A34C7-85BF-2443-90E3-48A6BAA2C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1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nastasios.stavropoulos.35" TargetMode="External"/><Relationship Id="rId2" Type="http://schemas.openxmlformats.org/officeDocument/2006/relationships/hyperlink" Target="mailto:anastavropoulos@gmail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s://anastasiosastavropoulos.academia.edu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0HH9gTESH8" TargetMode="External"/><Relationship Id="rId2" Type="http://schemas.openxmlformats.org/officeDocument/2006/relationships/hyperlink" Target="https://vimeo.com/149520078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thimerini.gr/world/562320025/elpides-kai-erotimatika-apo-tin-epanaproseggisi-saoydikis-aravias-iran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712FeF9pdY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74" y="1342103"/>
            <a:ext cx="9314426" cy="399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1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401444"/>
            <a:ext cx="5181600" cy="5775519"/>
          </a:xfrm>
        </p:spPr>
        <p:txBody>
          <a:bodyPr>
            <a:normAutofit/>
          </a:bodyPr>
          <a:lstStyle/>
          <a:p>
            <a:r>
              <a:rPr lang="el-GR" sz="3600" dirty="0"/>
              <a:t>Για τον </a:t>
            </a:r>
            <a:r>
              <a:rPr lang="en-US" sz="3600" b="1" dirty="0"/>
              <a:t>Norbert Wiener</a:t>
            </a:r>
            <a:r>
              <a:rPr lang="en-GB" sz="3600" b="1" dirty="0"/>
              <a:t> </a:t>
            </a:r>
            <a:r>
              <a:rPr lang="el-GR" sz="3600" dirty="0"/>
              <a:t>(1950:17-18) και τον </a:t>
            </a:r>
          </a:p>
          <a:p>
            <a:r>
              <a:rPr lang="en-US" sz="3600" dirty="0"/>
              <a:t>Edgar Morin</a:t>
            </a:r>
            <a:r>
              <a:rPr lang="en-GB" sz="3600" dirty="0"/>
              <a:t> </a:t>
            </a:r>
            <a:r>
              <a:rPr lang="el-GR" sz="3600" dirty="0"/>
              <a:t> (2001) </a:t>
            </a:r>
          </a:p>
          <a:p>
            <a:pPr>
              <a:buFont typeface="Wingdings" charset="2"/>
              <a:buChar char="Ø"/>
            </a:pPr>
            <a:r>
              <a:rPr lang="el-GR" sz="3600" b="1" i="1" dirty="0"/>
              <a:t>η ουσία της ζωής συνίσταται στην ανταλλαγή πληροφοριών</a:t>
            </a:r>
            <a:r>
              <a:rPr lang="en-GB" sz="3600" b="1" dirty="0"/>
              <a:t> </a:t>
            </a:r>
            <a:endParaRPr lang="el-GR" sz="3600" b="1" dirty="0"/>
          </a:p>
          <a:p>
            <a:r>
              <a:rPr lang="en-US" sz="3600" b="1" dirty="0"/>
              <a:t>Rogers </a:t>
            </a:r>
            <a:r>
              <a:rPr lang="el-GR" sz="3600" b="1" dirty="0"/>
              <a:t>και </a:t>
            </a:r>
            <a:r>
              <a:rPr lang="en-US" sz="3600" b="1" dirty="0"/>
              <a:t>Kincaid </a:t>
            </a:r>
            <a:r>
              <a:rPr lang="el-GR" sz="3600" dirty="0"/>
              <a:t>ορίζουν την </a:t>
            </a:r>
            <a:r>
              <a:rPr lang="el-GR" sz="3600" b="1" dirty="0"/>
              <a:t>επικοινωνία</a:t>
            </a:r>
            <a:endParaRPr lang="en-US" sz="3600" b="1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401444"/>
            <a:ext cx="5181600" cy="577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3600" dirty="0"/>
              <a:t>ως</a:t>
            </a:r>
            <a:r>
              <a:rPr lang="el-GR" sz="3600" b="1" dirty="0"/>
              <a:t> «μια διαδικασία </a:t>
            </a:r>
          </a:p>
          <a:p>
            <a:pPr>
              <a:buFont typeface="Wingdings" charset="2"/>
              <a:buChar char="Ø"/>
            </a:pPr>
            <a:r>
              <a:rPr lang="el-GR" sz="3600" b="1" dirty="0"/>
              <a:t>στην οποία οι συμμετέχοντες δημιουργούν πληροφορίες </a:t>
            </a:r>
          </a:p>
          <a:p>
            <a:pPr>
              <a:buFont typeface="Wingdings" charset="2"/>
              <a:buChar char="Ø"/>
            </a:pPr>
            <a:r>
              <a:rPr lang="el-GR" sz="3600" b="1" dirty="0"/>
              <a:t>και τις μοιράζονται μεταξύ τους με στόχο να πετύχουν την αμοιβαία κατανόηση»</a:t>
            </a:r>
            <a:r>
              <a:rPr lang="en-GB" sz="3600" b="1" dirty="0"/>
              <a:t>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67191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512956"/>
            <a:ext cx="5181600" cy="5664007"/>
          </a:xfrm>
        </p:spPr>
        <p:txBody>
          <a:bodyPr>
            <a:normAutofit lnSpcReduction="10000"/>
          </a:bodyPr>
          <a:lstStyle/>
          <a:p>
            <a:r>
              <a:rPr lang="el-GR" sz="3600" dirty="0"/>
              <a:t>Για τη Σχολή του </a:t>
            </a:r>
            <a:r>
              <a:rPr lang="en-US" sz="3600" b="1" dirty="0"/>
              <a:t>Palo Alto</a:t>
            </a:r>
            <a:r>
              <a:rPr lang="el-GR" sz="3600" b="1" dirty="0"/>
              <a:t> </a:t>
            </a:r>
            <a:r>
              <a:rPr lang="el-GR" sz="3600" dirty="0"/>
              <a:t>και τους ερευνητές της: 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η </a:t>
            </a:r>
            <a:r>
              <a:rPr lang="el-GR" sz="3600" b="1" i="1" dirty="0"/>
              <a:t>επικοινωνία</a:t>
            </a:r>
            <a:r>
              <a:rPr lang="el-GR" sz="3600" dirty="0"/>
              <a:t> αποτελεί </a:t>
            </a:r>
            <a:r>
              <a:rPr lang="el-GR" sz="3600" b="1" i="1" dirty="0"/>
              <a:t>αναπόσπαστο μέρος της ανθρώπινης συμπεριφοράς</a:t>
            </a:r>
            <a:r>
              <a:rPr lang="el-GR" sz="3600" i="1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ενώ θεωρούν την επικοινωνία ως </a:t>
            </a:r>
            <a:r>
              <a:rPr lang="el-GR" sz="3600" i="1" dirty="0"/>
              <a:t>μια </a:t>
            </a:r>
            <a:r>
              <a:rPr lang="el-GR" sz="3600" b="1" i="1" dirty="0"/>
              <a:t>θεμελιακή υποδομή της ζωής</a:t>
            </a:r>
            <a:r>
              <a:rPr lang="el-GR" sz="3600" dirty="0"/>
              <a:t>.</a:t>
            </a:r>
            <a:endParaRPr lang="en-GB" sz="36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F6FACC6-EABE-E44B-9609-B7811BBF31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9100" y="950119"/>
            <a:ext cx="3987800" cy="5029200"/>
          </a:xfrm>
        </p:spPr>
      </p:pic>
    </p:spTree>
    <p:extLst>
      <p:ext uri="{BB962C8B-B14F-4D97-AF65-F5344CB8AC3E}">
        <p14:creationId xmlns:p14="http://schemas.microsoft.com/office/powerpoint/2010/main" val="1293620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1C26E-495B-C047-83DC-E3C1B605C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36880"/>
            <a:ext cx="5181600" cy="5740083"/>
          </a:xfrm>
        </p:spPr>
        <p:txBody>
          <a:bodyPr>
            <a:normAutofit fontScale="92500" lnSpcReduction="20000"/>
          </a:bodyPr>
          <a:lstStyle/>
          <a:p>
            <a:r>
              <a:rPr lang="el-GR" sz="3600" dirty="0"/>
              <a:t>Οι </a:t>
            </a:r>
            <a:r>
              <a:rPr lang="el-GR" sz="3600" b="1" dirty="0"/>
              <a:t>Noe κ.ά. (2009) </a:t>
            </a:r>
            <a:r>
              <a:rPr lang="el-GR" sz="3600" dirty="0"/>
              <a:t>υποστηρίζουν ότι η επικοινωνία συμβάλλει: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στην πληροφόρηση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και στην ανάλυση,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στη διαχείριση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και στην αποτελεσματικότητα </a:t>
            </a:r>
          </a:p>
          <a:p>
            <a:pPr>
              <a:buFont typeface="Wingdings" pitchFamily="2" charset="2"/>
              <a:buChar char="Ø"/>
            </a:pPr>
            <a:r>
              <a:rPr lang="el-GR" sz="3600" dirty="0"/>
              <a:t>της χρήσης των κυριότερων δεδομένων και των βασικών πληροφοριών ώστε να επιτευχθούν οι στόχοι της οργάνωσης.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A5EEE7-2836-2D47-9B0C-899EB8AB68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1440" y="660400"/>
            <a:ext cx="4277360" cy="4998720"/>
          </a:xfrm>
        </p:spPr>
      </p:pic>
    </p:spTree>
    <p:extLst>
      <p:ext uri="{BB962C8B-B14F-4D97-AF65-F5344CB8AC3E}">
        <p14:creationId xmlns:p14="http://schemas.microsoft.com/office/powerpoint/2010/main" val="698200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C62CC-4F87-1941-AF67-831B610D3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741680"/>
            <a:ext cx="5181600" cy="5435283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Κατά τους </a:t>
            </a:r>
            <a:r>
              <a:rPr lang="el-GR" b="1" dirty="0"/>
              <a:t>Kinicki κ.ά. (2017: 622) </a:t>
            </a:r>
            <a:r>
              <a:rPr lang="el-GR" dirty="0"/>
              <a:t>επικοινωνία είναι: </a:t>
            </a:r>
          </a:p>
          <a:p>
            <a:r>
              <a:rPr lang="el-GR" dirty="0"/>
              <a:t>«</a:t>
            </a:r>
            <a:r>
              <a:rPr lang="el-GR" i="1" dirty="0"/>
              <a:t>η διαδικασία μετάδοσης πληροφοριών και κατανόησης μεταξύ των ανθρώπων. Η διαδικασία περιλαμβάνει αποστολέα, μήνυμα και αποδέκτη, κωδικοποίηση και αποκωδικοποίηση του μηνύματος, ανατροφοδότηση και αντιμετώπιση του “θορύβου” και των παρεμβολών. </a:t>
            </a:r>
          </a:p>
          <a:p>
            <a:r>
              <a:rPr lang="el-GR" i="1" dirty="0"/>
              <a:t>Οι managers πρέπει να προσαρμόζουν την επικοινωνία τους στο κατάλληλο μέσο (πλούσιο ή φτωχό) για την κάθε κατάσταση</a:t>
            </a:r>
            <a:r>
              <a:rPr lang="el-GR" dirty="0"/>
              <a:t>».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F9B09D-E691-C541-9248-F55735E7DE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6880" y="914400"/>
            <a:ext cx="4297680" cy="4673600"/>
          </a:xfrm>
        </p:spPr>
      </p:pic>
    </p:spTree>
    <p:extLst>
      <p:ext uri="{BB962C8B-B14F-4D97-AF65-F5344CB8AC3E}">
        <p14:creationId xmlns:p14="http://schemas.microsoft.com/office/powerpoint/2010/main" val="3475159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67990"/>
            <a:ext cx="5181600" cy="5808973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Ο </a:t>
            </a:r>
            <a:r>
              <a:rPr lang="en-US" b="1" dirty="0"/>
              <a:t>Dominque Wolton </a:t>
            </a:r>
            <a:r>
              <a:rPr lang="el-GR" dirty="0"/>
              <a:t>(2005: 421-422) προσδιορίζει ότι με τον όρο </a:t>
            </a:r>
            <a:r>
              <a:rPr lang="el-GR" b="1" dirty="0"/>
              <a:t>επικοινωνία</a:t>
            </a:r>
            <a:r>
              <a:rPr lang="el-GR" dirty="0"/>
              <a:t> εννοούνται</a:t>
            </a:r>
            <a:endParaRPr lang="en-US" dirty="0"/>
          </a:p>
          <a:p>
            <a:r>
              <a:rPr lang="el-GR" dirty="0"/>
              <a:t>κυρίως </a:t>
            </a:r>
            <a:r>
              <a:rPr lang="el-GR" b="1" dirty="0"/>
              <a:t>τέσσερα αλληλοσυμπληρούμενα φαινόμενα</a:t>
            </a:r>
            <a:r>
              <a:rPr lang="el-GR" dirty="0"/>
              <a:t>, </a:t>
            </a:r>
          </a:p>
          <a:p>
            <a:r>
              <a:rPr lang="el-GR" dirty="0"/>
              <a:t>που υπερβαίνουν τη </a:t>
            </a:r>
            <a:r>
              <a:rPr lang="el-GR" b="1" dirty="0"/>
              <a:t>συνήθη εννοιολόγηση της επικοινωνίας</a:t>
            </a:r>
          </a:p>
          <a:p>
            <a:r>
              <a:rPr lang="el-GR" dirty="0"/>
              <a:t>και την σχεδόν </a:t>
            </a:r>
            <a:r>
              <a:rPr lang="el-GR" b="1" dirty="0"/>
              <a:t>αυτοματοποιημένη</a:t>
            </a:r>
            <a:r>
              <a:rPr lang="el-GR" dirty="0"/>
              <a:t>, </a:t>
            </a:r>
          </a:p>
          <a:p>
            <a:r>
              <a:rPr lang="el-GR" dirty="0"/>
              <a:t>με τους </a:t>
            </a:r>
            <a:r>
              <a:rPr lang="el-GR" b="1" dirty="0"/>
              <a:t>μηχανισμούς των συνειρμικών σημαινομένων</a:t>
            </a:r>
            <a:r>
              <a:rPr lang="el-GR" dirty="0"/>
              <a:t>, ταύτισή της με τα </a:t>
            </a:r>
            <a:r>
              <a:rPr lang="el-GR" b="1" dirty="0"/>
              <a:t>Μέσα Μαζικής Ενημέρωσης</a:t>
            </a:r>
            <a:r>
              <a:rPr lang="en-GB" b="1" dirty="0"/>
              <a:t> 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70519D-F1A1-5C44-B6FD-FC518880FCD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367990"/>
            <a:ext cx="5181600" cy="5280970"/>
          </a:xfrm>
        </p:spPr>
      </p:pic>
    </p:spTree>
    <p:extLst>
      <p:ext uri="{BB962C8B-B14F-4D97-AF65-F5344CB8AC3E}">
        <p14:creationId xmlns:p14="http://schemas.microsoft.com/office/powerpoint/2010/main" val="751687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l-GR" dirty="0"/>
              <a:t>Ειδικότερα λοιπόν με τον όρο </a:t>
            </a:r>
            <a:r>
              <a:rPr lang="el-GR" b="1" u="sng" dirty="0"/>
              <a:t>επικοινωνία</a:t>
            </a:r>
            <a:r>
              <a:rPr lang="el-GR" b="1" dirty="0"/>
              <a:t> εννοούνται</a:t>
            </a:r>
            <a:r>
              <a:rPr lang="el-GR" dirty="0"/>
              <a:t>: 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l-GR" sz="4400" dirty="0"/>
              <a:t>Το ιδεώδες της </a:t>
            </a:r>
            <a:r>
              <a:rPr lang="el-GR" sz="4400" b="1" dirty="0"/>
              <a:t>έκφρασης</a:t>
            </a:r>
            <a:endParaRPr lang="en-US" sz="4400" b="1" dirty="0"/>
          </a:p>
          <a:p>
            <a:pPr>
              <a:buFont typeface="Wingdings" charset="2"/>
              <a:buChar char="Ø"/>
            </a:pPr>
            <a:r>
              <a:rPr lang="el-GR" sz="4400" dirty="0"/>
              <a:t>και των </a:t>
            </a:r>
            <a:r>
              <a:rPr lang="el-GR" sz="4400" b="1" dirty="0"/>
              <a:t>ανταλλαγών</a:t>
            </a:r>
            <a:r>
              <a:rPr lang="el-GR" sz="4400" dirty="0"/>
              <a:t> που βρίσκονται στις ρίζες του δυτικού πολιτισμού.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05054"/>
            <a:ext cx="5181600" cy="4771908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l-GR" sz="3200" dirty="0"/>
              <a:t>Προϋποθέτουν μάλιστα την ύπαρξη </a:t>
            </a:r>
            <a:endParaRPr lang="en-US" sz="3200" dirty="0"/>
          </a:p>
          <a:p>
            <a:pPr>
              <a:buFont typeface="Wingdings" charset="2"/>
              <a:buChar char="Ø"/>
            </a:pPr>
            <a:r>
              <a:rPr lang="el-GR" sz="3200" b="1" dirty="0"/>
              <a:t>ελεύθερων</a:t>
            </a:r>
            <a:r>
              <a:rPr lang="el-GR" sz="3200" dirty="0"/>
              <a:t> και </a:t>
            </a:r>
            <a:endParaRPr lang="en-US" sz="3200" dirty="0"/>
          </a:p>
          <a:p>
            <a:pPr>
              <a:buFont typeface="Wingdings" charset="2"/>
              <a:buChar char="Ø"/>
            </a:pPr>
            <a:r>
              <a:rPr lang="el-GR" sz="3200" b="1" dirty="0"/>
              <a:t>ίσων ατόμων</a:t>
            </a:r>
            <a:r>
              <a:rPr lang="el-GR" sz="3200" dirty="0"/>
              <a:t>.</a:t>
            </a:r>
            <a:r>
              <a:rPr lang="en-GB" sz="3200" dirty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004" y="3211551"/>
            <a:ext cx="4939991" cy="2877014"/>
          </a:xfrm>
          <a:prstGeom prst="rect">
            <a:avLst/>
          </a:prstGeom>
          <a:effectLst>
            <a:glow rad="127000">
              <a:schemeClr val="bg1">
                <a:lumMod val="6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17488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557561"/>
            <a:ext cx="5181600" cy="5619402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l-GR" dirty="0"/>
              <a:t>Όλα τα </a:t>
            </a:r>
            <a:r>
              <a:rPr lang="el-GR" b="1" dirty="0"/>
              <a:t>Μέσα Μαζικής Ενημέρωσης</a:t>
            </a:r>
            <a:r>
              <a:rPr lang="el-GR" dirty="0"/>
              <a:t>,</a:t>
            </a:r>
          </a:p>
          <a:p>
            <a:pPr>
              <a:buFont typeface="Wingdings" charset="2"/>
              <a:buChar char="Ø"/>
            </a:pPr>
            <a:r>
              <a:rPr lang="el-GR" dirty="0"/>
              <a:t>από τον Τύπο έως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τα Νέα Μέσα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Επικοινωνίας </a:t>
            </a:r>
          </a:p>
          <a:p>
            <a:pPr>
              <a:buFont typeface="Wingdings" charset="2"/>
              <a:buChar char="Ø"/>
            </a:pPr>
            <a:r>
              <a:rPr lang="el-GR" dirty="0"/>
              <a:t>(</a:t>
            </a:r>
            <a:r>
              <a:rPr lang="en-US" dirty="0"/>
              <a:t>Social Media</a:t>
            </a:r>
            <a:r>
              <a:rPr lang="el-GR" dirty="0"/>
              <a:t>), που κυριολεκτικά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στη διάρκεια ενός αιώνα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ανέτρεψαν τις σχέσεις μεταξύ επικοινωνίας και κοινωνίας</a:t>
            </a:r>
            <a:r>
              <a:rPr lang="el-GR" dirty="0"/>
              <a:t>.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02527"/>
            <a:ext cx="5181600" cy="4460488"/>
          </a:xfrm>
        </p:spPr>
      </p:pic>
    </p:spTree>
    <p:extLst>
      <p:ext uri="{BB962C8B-B14F-4D97-AF65-F5344CB8AC3E}">
        <p14:creationId xmlns:p14="http://schemas.microsoft.com/office/powerpoint/2010/main" val="527112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24468"/>
            <a:ext cx="5181600" cy="5552495"/>
          </a:xfrm>
        </p:spPr>
        <p:txBody>
          <a:bodyPr>
            <a:normAutofit/>
          </a:bodyPr>
          <a:lstStyle/>
          <a:p>
            <a:r>
              <a:rPr lang="el-GR" dirty="0"/>
              <a:t>Όλες οι </a:t>
            </a:r>
            <a:r>
              <a:rPr lang="el-GR" sz="4000" b="1" dirty="0"/>
              <a:t>νέες τεχνικές 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της </a:t>
            </a:r>
            <a:r>
              <a:rPr lang="el-GR" sz="3600" b="1" dirty="0"/>
              <a:t>επικοινωνίας</a:t>
            </a:r>
            <a:r>
              <a:rPr lang="el-GR" sz="3600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η </a:t>
            </a:r>
            <a:r>
              <a:rPr lang="el-GR" sz="3600" b="1" dirty="0"/>
              <a:t>πληροφορική</a:t>
            </a:r>
            <a:r>
              <a:rPr lang="el-GR" sz="3600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οι </a:t>
            </a:r>
            <a:r>
              <a:rPr lang="el-GR" sz="3600" b="1" dirty="0"/>
              <a:t>τηλεπικοινωνίες 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τα </a:t>
            </a:r>
            <a:r>
              <a:rPr lang="el-GR" sz="3600" b="1" dirty="0"/>
              <a:t>οπτικοακουστικά μέσα </a:t>
            </a:r>
            <a:r>
              <a:rPr lang="el-GR" sz="3600" dirty="0"/>
              <a:t>και 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η </a:t>
            </a:r>
            <a:r>
              <a:rPr lang="el-GR" sz="3600" b="1" dirty="0"/>
              <a:t>διασύνδεσή τους</a:t>
            </a:r>
            <a:r>
              <a:rPr lang="el-GR" sz="3600" dirty="0"/>
              <a:t>, </a:t>
            </a:r>
          </a:p>
          <a:p>
            <a:r>
              <a:rPr lang="el-GR" sz="3600" dirty="0"/>
              <a:t>τα οποία τροποποίησαν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624468"/>
            <a:ext cx="5181600" cy="5552495"/>
          </a:xfrm>
        </p:spPr>
        <p:txBody>
          <a:bodyPr>
            <a:normAutofit/>
          </a:bodyPr>
          <a:lstStyle/>
          <a:p>
            <a:r>
              <a:rPr lang="el-GR" sz="3200" dirty="0"/>
              <a:t>σε μισό αιώνα τις συνθήκες ανταλλαγής και επικοινωνίας, καθώς και την άσκηση εξουσία σε παγκόσμιο επίπεδο</a:t>
            </a:r>
            <a:r>
              <a:rPr lang="el-GR" dirty="0"/>
              <a:t>.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91" y="3088888"/>
            <a:ext cx="4510359" cy="252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73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557561"/>
            <a:ext cx="5181600" cy="5765180"/>
          </a:xfrm>
        </p:spPr>
        <p:txBody>
          <a:bodyPr>
            <a:noAutofit/>
          </a:bodyPr>
          <a:lstStyle/>
          <a:p>
            <a:r>
              <a:rPr lang="el-GR" sz="3600" dirty="0"/>
              <a:t>Κλασσικό παράδειγμα νέου</a:t>
            </a:r>
          </a:p>
          <a:p>
            <a:r>
              <a:rPr lang="el-GR" sz="3600" dirty="0"/>
              <a:t>μέσου και τροποποίησης της επικοινωνίας αποτελεί </a:t>
            </a:r>
            <a:r>
              <a:rPr lang="el-GR" sz="3600" b="1" dirty="0"/>
              <a:t>η διπλωματία </a:t>
            </a:r>
            <a:r>
              <a:rPr lang="el-GR" sz="3600" dirty="0"/>
              <a:t>του </a:t>
            </a:r>
            <a:r>
              <a:rPr lang="en-US" sz="3600" b="1" dirty="0"/>
              <a:t>twitter</a:t>
            </a:r>
            <a:r>
              <a:rPr lang="en-GB" sz="3600" dirty="0"/>
              <a:t> </a:t>
            </a:r>
            <a:r>
              <a:rPr lang="el-GR" sz="3600" dirty="0"/>
              <a:t>(Σταυρόπουλος,2018)</a:t>
            </a:r>
          </a:p>
          <a:p>
            <a:r>
              <a:rPr lang="el-GR" sz="3600" dirty="0"/>
              <a:t>όπου οι παγκόσμιοι ηγέτες </a:t>
            </a:r>
          </a:p>
          <a:p>
            <a:r>
              <a:rPr lang="el-GR" sz="3600" b="1" dirty="0"/>
              <a:t>ανακοινώνουν πολιτικές</a:t>
            </a:r>
            <a:r>
              <a:rPr lang="en-GB" sz="3600" b="1" dirty="0"/>
              <a:t> </a:t>
            </a:r>
            <a:endParaRPr lang="el-GR" sz="36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4E2A0E-4667-6742-8E4C-A6620F0269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7440" y="701040"/>
            <a:ext cx="4958080" cy="5475923"/>
          </a:xfrm>
        </p:spPr>
      </p:pic>
    </p:spTree>
    <p:extLst>
      <p:ext uri="{BB962C8B-B14F-4D97-AF65-F5344CB8AC3E}">
        <p14:creationId xmlns:p14="http://schemas.microsoft.com/office/powerpoint/2010/main" val="1073297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903249"/>
            <a:ext cx="5181600" cy="5273714"/>
          </a:xfrm>
        </p:spPr>
        <p:txBody>
          <a:bodyPr>
            <a:normAutofit/>
          </a:bodyPr>
          <a:lstStyle/>
          <a:p>
            <a:r>
              <a:rPr lang="el-GR" sz="4000" b="1" dirty="0"/>
              <a:t>επικοινωνούν</a:t>
            </a:r>
            <a:r>
              <a:rPr lang="en-GB" sz="4000" b="1" dirty="0"/>
              <a:t>  ή</a:t>
            </a:r>
            <a:endParaRPr lang="el-GR" sz="4000" b="1" dirty="0"/>
          </a:p>
          <a:p>
            <a:r>
              <a:rPr lang="el-GR" sz="4000" b="1" dirty="0"/>
              <a:t>δημοσιοποιού</a:t>
            </a:r>
            <a:r>
              <a:rPr lang="el-GR" sz="4000" dirty="0"/>
              <a:t>ν </a:t>
            </a:r>
          </a:p>
          <a:p>
            <a:r>
              <a:rPr lang="el-GR" sz="4000" b="1" dirty="0"/>
              <a:t>επίσημα ανακοινωθέντα σχετικά με τη κυβερνητική </a:t>
            </a:r>
          </a:p>
          <a:p>
            <a:pPr marL="0" indent="0">
              <a:buNone/>
            </a:pPr>
            <a:r>
              <a:rPr lang="el-GR" sz="4000" b="1" dirty="0"/>
              <a:t>  πολιτική τους</a:t>
            </a:r>
            <a:r>
              <a:rPr lang="en-GB" sz="4000" b="1" dirty="0"/>
              <a:t> </a:t>
            </a:r>
            <a:endParaRPr lang="en-US" sz="40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5C7157-9F0F-D445-89F9-4B130C2490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28683" y="772160"/>
            <a:ext cx="4668633" cy="5404803"/>
          </a:xfrm>
        </p:spPr>
      </p:pic>
    </p:spTree>
    <p:extLst>
      <p:ext uri="{BB962C8B-B14F-4D97-AF65-F5344CB8AC3E}">
        <p14:creationId xmlns:p14="http://schemas.microsoft.com/office/powerpoint/2010/main" val="45338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338096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96813"/>
            <a:ext cx="10515600" cy="218015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l-GR" b="1" dirty="0"/>
              <a:t>Δρ.</a:t>
            </a:r>
            <a:r>
              <a:rPr lang="el-GR" dirty="0"/>
              <a:t> </a:t>
            </a:r>
            <a:r>
              <a:rPr lang="el-GR" b="1" i="1" dirty="0"/>
              <a:t>Αναστάσιος Αθ. Σταυρόπουλος</a:t>
            </a:r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anastavropoulos@gmail.com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b="1" dirty="0"/>
              <a:t>(+30) 6944 425 800</a:t>
            </a:r>
          </a:p>
          <a:p>
            <a:pPr marL="0" indent="0" algn="ctr">
              <a:buNone/>
            </a:pPr>
            <a:r>
              <a:rPr lang="en-US" b="1" dirty="0"/>
              <a:t>Facebook</a:t>
            </a:r>
            <a:r>
              <a:rPr lang="en-US" dirty="0"/>
              <a:t>: </a:t>
            </a:r>
            <a:r>
              <a:rPr lang="en-US" b="1" dirty="0">
                <a:hlinkClick r:id="rId3"/>
              </a:rPr>
              <a:t>https://www.facebook.com/anastasios.stavropoulos.35</a:t>
            </a:r>
            <a:r>
              <a:rPr lang="en-US" b="1" dirty="0"/>
              <a:t> </a:t>
            </a:r>
          </a:p>
          <a:p>
            <a:pPr marL="0" indent="0" algn="ctr">
              <a:buNone/>
            </a:pPr>
            <a:r>
              <a:rPr lang="en-US" b="1" dirty="0"/>
              <a:t>Academia </a:t>
            </a:r>
            <a:r>
              <a:rPr lang="en-US" dirty="0"/>
              <a:t>:</a:t>
            </a:r>
            <a:r>
              <a:rPr lang="en-US" b="1" dirty="0">
                <a:hlinkClick r:id="rId4"/>
              </a:rPr>
              <a:t>https://anastasiosastavropoulos.academia.edu/</a:t>
            </a:r>
            <a:r>
              <a:rPr lang="en-US" b="1" dirty="0"/>
              <a:t> 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33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07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501805"/>
            <a:ext cx="5181600" cy="5675158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l-GR" sz="3600" dirty="0"/>
              <a:t>Οι </a:t>
            </a:r>
            <a:r>
              <a:rPr lang="el-GR" sz="3600" b="1" dirty="0"/>
              <a:t>αξίες</a:t>
            </a:r>
            <a:r>
              <a:rPr lang="el-GR" sz="3600" dirty="0"/>
              <a:t>, λοιπόν </a:t>
            </a:r>
            <a:endParaRPr lang="en-US" sz="3600" dirty="0"/>
          </a:p>
          <a:p>
            <a:pPr>
              <a:buFont typeface="Wingdings" charset="2"/>
              <a:buChar char="Ø"/>
            </a:pPr>
            <a:r>
              <a:rPr lang="el-GR" sz="3600" dirty="0"/>
              <a:t>τα </a:t>
            </a:r>
            <a:r>
              <a:rPr lang="el-GR" sz="3600" b="1" dirty="0"/>
              <a:t>σύμβολα</a:t>
            </a:r>
            <a:r>
              <a:rPr lang="el-GR" sz="3600" dirty="0"/>
              <a:t> και </a:t>
            </a:r>
            <a:endParaRPr lang="en-US" sz="3600" dirty="0"/>
          </a:p>
          <a:p>
            <a:pPr>
              <a:buFont typeface="Wingdings" charset="2"/>
              <a:buChar char="Ø"/>
            </a:pPr>
            <a:r>
              <a:rPr lang="el-GR" sz="3600" dirty="0"/>
              <a:t>οι </a:t>
            </a:r>
            <a:r>
              <a:rPr lang="el-GR" sz="3600" b="1" dirty="0"/>
              <a:t>αναπαραστάσεις </a:t>
            </a:r>
            <a:endParaRPr lang="en-US" sz="3600" b="1" dirty="0"/>
          </a:p>
          <a:p>
            <a:pPr marL="0" indent="0">
              <a:buNone/>
            </a:pPr>
            <a:r>
              <a:rPr lang="el-GR" sz="3600" dirty="0"/>
              <a:t>Οργανώνουν </a:t>
            </a:r>
            <a:endParaRPr lang="en-US" sz="3600" dirty="0"/>
          </a:p>
          <a:p>
            <a:pPr>
              <a:buFont typeface="Wingdings" charset="2"/>
              <a:buChar char="Ø"/>
            </a:pPr>
            <a:r>
              <a:rPr lang="el-GR" sz="3600" dirty="0"/>
              <a:t>τη </a:t>
            </a:r>
            <a:r>
              <a:rPr lang="el-GR" sz="3600" b="1" dirty="0"/>
              <a:t>λειτουργία της δημόσιας σφαίρας </a:t>
            </a:r>
            <a:endParaRPr lang="en-US" sz="3600" b="1" dirty="0"/>
          </a:p>
          <a:p>
            <a:pPr marL="0" indent="0">
              <a:buNone/>
            </a:pPr>
            <a:r>
              <a:rPr lang="el-GR" sz="3600" dirty="0"/>
              <a:t>στη </a:t>
            </a:r>
            <a:r>
              <a:rPr lang="el-GR" sz="3600" b="1" dirty="0"/>
              <a:t>Μαζική Δημοκρατία </a:t>
            </a:r>
            <a:r>
              <a:rPr lang="el-GR" sz="3600" dirty="0"/>
              <a:t>και γενικότερα τη </a:t>
            </a:r>
            <a:endParaRPr lang="en-US" sz="3600" dirty="0"/>
          </a:p>
          <a:p>
            <a:pPr>
              <a:buFont typeface="Wingdings" charset="2"/>
              <a:buChar char="Ø"/>
            </a:pPr>
            <a:r>
              <a:rPr lang="el-GR" sz="3600" b="1" dirty="0"/>
              <a:t>Διεθνή Κοινότητα</a:t>
            </a:r>
            <a:r>
              <a:rPr lang="el-GR" sz="3600" dirty="0"/>
              <a:t>, μέσω: </a:t>
            </a:r>
            <a:endParaRPr lang="en-GB" sz="3600" dirty="0"/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47132"/>
            <a:ext cx="5181600" cy="4817327"/>
          </a:xfrm>
        </p:spPr>
      </p:pic>
    </p:spTree>
    <p:extLst>
      <p:ext uri="{BB962C8B-B14F-4D97-AF65-F5344CB8AC3E}">
        <p14:creationId xmlns:p14="http://schemas.microsoft.com/office/powerpoint/2010/main" val="253046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13678"/>
            <a:ext cx="5181600" cy="5463285"/>
          </a:xfrm>
        </p:spPr>
        <p:txBody>
          <a:bodyPr>
            <a:noAutofit/>
          </a:bodyPr>
          <a:lstStyle/>
          <a:p>
            <a:r>
              <a:rPr lang="el-GR" sz="4400" dirty="0"/>
              <a:t>της </a:t>
            </a:r>
            <a:r>
              <a:rPr lang="el-GR" sz="4400" b="1" dirty="0"/>
              <a:t>πληροφορίας</a:t>
            </a:r>
            <a:r>
              <a:rPr lang="el-GR" sz="4400" dirty="0"/>
              <a:t>, </a:t>
            </a:r>
            <a:endParaRPr lang="en-GB" sz="4400" dirty="0"/>
          </a:p>
          <a:p>
            <a:r>
              <a:rPr lang="el-GR" sz="4400" dirty="0"/>
              <a:t>των </a:t>
            </a:r>
            <a:r>
              <a:rPr lang="el-GR" sz="4400" b="1" dirty="0"/>
              <a:t>Μέσων Επικοινωνίας </a:t>
            </a:r>
            <a:r>
              <a:rPr lang="el-GR" sz="4400" dirty="0"/>
              <a:t>των</a:t>
            </a:r>
          </a:p>
          <a:p>
            <a:r>
              <a:rPr lang="el-GR" sz="4400" b="1" dirty="0"/>
              <a:t>σφυγμομετρήσεων</a:t>
            </a:r>
            <a:endParaRPr lang="en-GB" sz="4400" b="1" dirty="0"/>
          </a:p>
          <a:p>
            <a:r>
              <a:rPr lang="el-GR" sz="4400" dirty="0"/>
              <a:t>του </a:t>
            </a:r>
            <a:r>
              <a:rPr lang="el-GR" sz="4400" b="1" dirty="0"/>
              <a:t>προβληματισμού </a:t>
            </a:r>
            <a:r>
              <a:rPr lang="el-GR" sz="4400" dirty="0"/>
              <a:t>και </a:t>
            </a:r>
          </a:p>
          <a:p>
            <a:r>
              <a:rPr lang="el-GR" sz="4400" dirty="0"/>
              <a:t>της </a:t>
            </a:r>
            <a:r>
              <a:rPr lang="el-GR" sz="4400" b="1" dirty="0"/>
              <a:t>ρητορείας</a:t>
            </a:r>
            <a:r>
              <a:rPr lang="el-GR" sz="4400" dirty="0"/>
              <a:t>.</a:t>
            </a:r>
            <a:endParaRPr lang="en-GB" sz="4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13678"/>
            <a:ext cx="5181600" cy="5284351"/>
          </a:xfrm>
        </p:spPr>
      </p:pic>
    </p:spTree>
    <p:extLst>
      <p:ext uri="{BB962C8B-B14F-4D97-AF65-F5344CB8AC3E}">
        <p14:creationId xmlns:p14="http://schemas.microsoft.com/office/powerpoint/2010/main" val="932971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sz="4000" b="1" dirty="0"/>
              <a:t>Δηλαδή αναφέρεται σε ο,τιδήποτε καθιστά δυνατή 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l-GR" sz="4400" dirty="0"/>
              <a:t>τη </a:t>
            </a:r>
            <a:r>
              <a:rPr lang="el-GR" sz="4400" b="1" dirty="0"/>
              <a:t>συλλογική εκπροσώπηση</a:t>
            </a:r>
          </a:p>
          <a:p>
            <a:pPr>
              <a:buFont typeface="Wingdings" charset="2"/>
              <a:buChar char="Ø"/>
            </a:pPr>
            <a:r>
              <a:rPr lang="el-GR" sz="4400" b="1" dirty="0"/>
              <a:t>αλληλοσυσχέτιση</a:t>
            </a:r>
            <a:r>
              <a:rPr lang="el-GR" sz="4400" dirty="0"/>
              <a:t> και</a:t>
            </a:r>
          </a:p>
          <a:p>
            <a:pPr>
              <a:buFont typeface="Wingdings" charset="2"/>
              <a:buChar char="Ø"/>
            </a:pPr>
            <a:r>
              <a:rPr lang="el-GR" sz="4400" b="1" dirty="0"/>
              <a:t>δράση στον κόσμο</a:t>
            </a:r>
            <a:r>
              <a:rPr lang="el-GR" sz="4400" dirty="0"/>
              <a:t>.</a:t>
            </a:r>
            <a:endParaRPr lang="en-GB" sz="4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432D399-DAFF-8B42-8431-021EFCA28F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58000" y="1940560"/>
            <a:ext cx="3810000" cy="3127534"/>
          </a:xfrm>
        </p:spPr>
      </p:pic>
    </p:spTree>
    <p:extLst>
      <p:ext uri="{BB962C8B-B14F-4D97-AF65-F5344CB8AC3E}">
        <p14:creationId xmlns:p14="http://schemas.microsoft.com/office/powerpoint/2010/main" val="1676162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936702"/>
            <a:ext cx="5181600" cy="5240261"/>
          </a:xfrm>
        </p:spPr>
        <p:txBody>
          <a:bodyPr>
            <a:noAutofit/>
          </a:bodyPr>
          <a:lstStyle/>
          <a:p>
            <a:r>
              <a:rPr lang="el-GR" sz="3400" dirty="0"/>
              <a:t>Αυτές οι </a:t>
            </a:r>
            <a:r>
              <a:rPr lang="el-GR" sz="3400" b="1" dirty="0"/>
              <a:t>τέσσερις διαστάσεις </a:t>
            </a:r>
            <a:r>
              <a:rPr lang="el-GR" sz="3400" dirty="0"/>
              <a:t>της επικοινωνίας χαρακτηρίζουν</a:t>
            </a:r>
          </a:p>
          <a:p>
            <a:pPr>
              <a:buFont typeface="Wingdings" charset="2"/>
              <a:buChar char="Ø"/>
            </a:pPr>
            <a:r>
              <a:rPr lang="el-GR" sz="3400" dirty="0"/>
              <a:t>την </a:t>
            </a:r>
            <a:r>
              <a:rPr lang="el-GR" sz="3400" b="1" u="sng" dirty="0"/>
              <a:t>άμεση</a:t>
            </a:r>
            <a:r>
              <a:rPr lang="el-GR" sz="3400" dirty="0"/>
              <a:t> </a:t>
            </a:r>
          </a:p>
          <a:p>
            <a:pPr>
              <a:buFont typeface="Wingdings" charset="2"/>
              <a:buChar char="Ø"/>
            </a:pPr>
            <a:r>
              <a:rPr lang="el-GR" sz="3400" b="1" u="sng" dirty="0"/>
              <a:t>διαδραστική</a:t>
            </a:r>
            <a:r>
              <a:rPr lang="el-GR" sz="3400" b="1" dirty="0"/>
              <a:t> επικοινωνία</a:t>
            </a:r>
            <a:r>
              <a:rPr lang="el-GR" sz="3400" dirty="0"/>
              <a:t>, καθώς και </a:t>
            </a:r>
          </a:p>
          <a:p>
            <a:pPr>
              <a:buFont typeface="Wingdings" charset="2"/>
              <a:buChar char="Ø"/>
            </a:pPr>
            <a:r>
              <a:rPr lang="el-GR" sz="3400" dirty="0"/>
              <a:t>τους κ</a:t>
            </a:r>
            <a:r>
              <a:rPr lang="el-GR" sz="3400" b="1" dirty="0"/>
              <a:t>ανόνες</a:t>
            </a:r>
            <a:r>
              <a:rPr lang="el-GR" sz="3400" dirty="0"/>
              <a:t> και </a:t>
            </a:r>
          </a:p>
          <a:p>
            <a:pPr>
              <a:buFont typeface="Wingdings" charset="2"/>
              <a:buChar char="Ø"/>
            </a:pPr>
            <a:r>
              <a:rPr lang="el-GR" sz="3400" dirty="0"/>
              <a:t>τις </a:t>
            </a:r>
            <a:r>
              <a:rPr lang="el-GR" sz="3400" b="1" dirty="0"/>
              <a:t>αξίες </a:t>
            </a:r>
            <a:r>
              <a:rPr lang="el-GR" sz="3400" dirty="0"/>
              <a:t>που την προάγουν, όπως:</a:t>
            </a:r>
            <a:endParaRPr lang="en-GB" sz="3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115122"/>
            <a:ext cx="5334000" cy="4828478"/>
          </a:xfrm>
        </p:spPr>
      </p:pic>
    </p:spTree>
    <p:extLst>
      <p:ext uri="{BB962C8B-B14F-4D97-AF65-F5344CB8AC3E}">
        <p14:creationId xmlns:p14="http://schemas.microsoft.com/office/powerpoint/2010/main" val="575983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535259"/>
            <a:ext cx="5181600" cy="5641704"/>
          </a:xfrm>
        </p:spPr>
        <p:txBody>
          <a:bodyPr>
            <a:normAutofit/>
          </a:bodyPr>
          <a:lstStyle/>
          <a:p>
            <a:r>
              <a:rPr lang="el-GR" sz="3200" dirty="0"/>
              <a:t>τα </a:t>
            </a:r>
            <a:r>
              <a:rPr lang="el-GR" sz="3200" b="1" dirty="0"/>
              <a:t>σύμβολα</a:t>
            </a:r>
            <a:r>
              <a:rPr lang="el-GR" sz="3200" dirty="0"/>
              <a:t> και </a:t>
            </a:r>
            <a:endParaRPr lang="en-GB" sz="3200" dirty="0"/>
          </a:p>
          <a:p>
            <a:r>
              <a:rPr lang="el-GR" sz="3200" dirty="0"/>
              <a:t>τις </a:t>
            </a:r>
            <a:r>
              <a:rPr lang="el-GR" sz="3200" b="1" dirty="0"/>
              <a:t>αναπαραστάσεις</a:t>
            </a:r>
            <a:r>
              <a:rPr lang="el-GR" sz="3200" dirty="0"/>
              <a:t> που ενεργοποιούν τις κοινωνικές σχέσεις.  </a:t>
            </a:r>
            <a:endParaRPr lang="en-GB" sz="3200" dirty="0"/>
          </a:p>
          <a:p>
            <a:r>
              <a:rPr lang="el-GR" sz="3200" dirty="0"/>
              <a:t>Υπό αυτό το πρίσμα </a:t>
            </a:r>
            <a:r>
              <a:rPr lang="el-GR" sz="3200" b="1" dirty="0"/>
              <a:t>Επικοινωνία </a:t>
            </a:r>
            <a:r>
              <a:rPr lang="el-GR" sz="3200" dirty="0"/>
              <a:t>και </a:t>
            </a:r>
            <a:r>
              <a:rPr lang="el-GR" sz="3200" b="1" dirty="0"/>
              <a:t>Πληροφορία</a:t>
            </a:r>
            <a:r>
              <a:rPr lang="el-GR" sz="3200" dirty="0"/>
              <a:t> </a:t>
            </a:r>
            <a:r>
              <a:rPr lang="el-GR" sz="3200" b="1" dirty="0"/>
              <a:t>δεν έχουν θεμελιώδη διαφορά</a:t>
            </a:r>
            <a:r>
              <a:rPr lang="el-GR" sz="3200" dirty="0"/>
              <a:t>. </a:t>
            </a:r>
          </a:p>
          <a:p>
            <a:pPr marL="0" indent="0">
              <a:buNone/>
            </a:pPr>
            <a:r>
              <a:rPr lang="el-GR" sz="3200" dirty="0"/>
              <a:t>   Και οι δύο ανήκουν: </a:t>
            </a:r>
          </a:p>
          <a:p>
            <a:r>
              <a:rPr lang="el-GR" sz="3200" dirty="0"/>
              <a:t>στο ίδιο </a:t>
            </a:r>
            <a:r>
              <a:rPr lang="el-GR" sz="3200" b="1" dirty="0"/>
              <a:t>ίδιο σύστημα αναφοράς</a:t>
            </a:r>
            <a:r>
              <a:rPr lang="en-US" sz="3200" b="1" dirty="0"/>
              <a:t>.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F67424-22EB-354E-9C20-C8D0D8FCD1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83680" y="1158240"/>
            <a:ext cx="4206240" cy="4551680"/>
          </a:xfrm>
        </p:spPr>
      </p:pic>
    </p:spTree>
    <p:extLst>
      <p:ext uri="{BB962C8B-B14F-4D97-AF65-F5344CB8AC3E}">
        <p14:creationId xmlns:p14="http://schemas.microsoft.com/office/powerpoint/2010/main" val="1853282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Αν, λοιπόν, </a:t>
            </a:r>
            <a:r>
              <a:rPr lang="el-GR" sz="4900" b="1" dirty="0"/>
              <a:t>η πληροφορία </a:t>
            </a:r>
            <a:r>
              <a:rPr lang="el-GR" dirty="0"/>
              <a:t>έχει ως </a:t>
            </a:r>
            <a:r>
              <a:rPr lang="el-GR" b="1" dirty="0"/>
              <a:t>αντικείμενο:</a:t>
            </a:r>
            <a:r>
              <a:rPr lang="el-GR" dirty="0"/>
              <a:t> 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να </a:t>
            </a:r>
            <a:r>
              <a:rPr lang="el-GR" b="1" dirty="0"/>
              <a:t>διαμορφώνει </a:t>
            </a:r>
            <a:r>
              <a:rPr lang="el-GR" dirty="0"/>
              <a:t>τον κόσμο</a:t>
            </a:r>
            <a:endParaRPr lang="en-GB" dirty="0"/>
          </a:p>
          <a:p>
            <a:r>
              <a:rPr lang="el-GR" b="1" dirty="0"/>
              <a:t>να εξηγεί </a:t>
            </a:r>
            <a:r>
              <a:rPr lang="el-GR" dirty="0"/>
              <a:t>τα γεγονότα και</a:t>
            </a:r>
            <a:endParaRPr lang="en-GB" dirty="0"/>
          </a:p>
          <a:p>
            <a:r>
              <a:rPr lang="el-GR" b="1" dirty="0"/>
              <a:t>να συμβάλει </a:t>
            </a:r>
            <a:r>
              <a:rPr lang="el-GR" dirty="0"/>
              <a:t>άμεσα </a:t>
            </a:r>
          </a:p>
          <a:p>
            <a:r>
              <a:rPr lang="el-GR" dirty="0"/>
              <a:t>στη λειτουργία των σύνθετων κοινωνιών</a:t>
            </a:r>
          </a:p>
          <a:p>
            <a:pPr>
              <a:buFont typeface="Wingdings" charset="2"/>
              <a:buChar char="Ø"/>
            </a:pPr>
            <a:r>
              <a:rPr lang="el-GR" sz="4400" b="1" dirty="0"/>
              <a:t>είναι αδιαχώριστη από την επικοινωνία </a:t>
            </a:r>
            <a:endParaRPr lang="en-GB" sz="4400" b="1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73766"/>
            <a:ext cx="5181600" cy="4025590"/>
          </a:xfrm>
        </p:spPr>
      </p:pic>
    </p:spTree>
    <p:extLst>
      <p:ext uri="{BB962C8B-B14F-4D97-AF65-F5344CB8AC3E}">
        <p14:creationId xmlns:p14="http://schemas.microsoft.com/office/powerpoint/2010/main" val="1017018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965199"/>
            <a:ext cx="9753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l-GR" sz="2800" dirty="0"/>
              <a:t>που πέρα: </a:t>
            </a:r>
          </a:p>
          <a:p>
            <a:r>
              <a:rPr lang="el-GR" sz="2800" dirty="0"/>
              <a:t>από το </a:t>
            </a:r>
            <a:r>
              <a:rPr lang="el-GR" sz="2800" b="1" dirty="0"/>
              <a:t>κανονιστικό-φορμαλιστικό ιδεώδες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2800" dirty="0"/>
              <a:t>της </a:t>
            </a:r>
            <a:r>
              <a:rPr lang="el-GR" sz="2800" b="1" dirty="0"/>
              <a:t>ανταλλαγής</a:t>
            </a:r>
            <a:r>
              <a:rPr lang="el-GR" sz="2800" dirty="0"/>
              <a:t> και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2800" dirty="0"/>
              <a:t>της </a:t>
            </a:r>
            <a:r>
              <a:rPr lang="el-GR" sz="2800" b="1" dirty="0"/>
              <a:t>αλληλεπίδρασης</a:t>
            </a:r>
            <a:r>
              <a:rPr lang="el-GR" sz="2800" dirty="0"/>
              <a:t> </a:t>
            </a:r>
          </a:p>
          <a:p>
            <a:r>
              <a:rPr lang="el-GR" sz="2800" dirty="0"/>
              <a:t>αποτελεί το </a:t>
            </a:r>
            <a:r>
              <a:rPr lang="el-GR" sz="2800" b="1" dirty="0"/>
              <a:t>κύριο μέσο: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2800" b="1" dirty="0"/>
              <a:t>διάδοσης αυτών των πληροφοριών </a:t>
            </a:r>
            <a:r>
              <a:rPr lang="el-GR" sz="2800" dirty="0"/>
              <a:t>και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2800" b="1" dirty="0"/>
              <a:t>σύνθεσης</a:t>
            </a:r>
            <a:r>
              <a:rPr lang="el-GR" sz="2800" dirty="0"/>
              <a:t> και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2800" b="1" dirty="0"/>
              <a:t>αναπαραγωγής των αναπαραστάσεων</a:t>
            </a:r>
            <a:r>
              <a:rPr lang="el-GR" sz="2800" dirty="0"/>
              <a:t>.</a:t>
            </a:r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3C16AB-EBA9-0449-9850-A12B7F832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" y="464820"/>
            <a:ext cx="9753600" cy="242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42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233855"/>
            <a:ext cx="5181600" cy="2943108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Συνεπώς με τη λέξη </a:t>
            </a:r>
            <a:r>
              <a:rPr lang="el-GR" b="1" dirty="0"/>
              <a:t>Επικοινωνία</a:t>
            </a:r>
            <a:r>
              <a:rPr lang="el-GR" dirty="0"/>
              <a:t> εννοούμε: </a:t>
            </a:r>
          </a:p>
          <a:p>
            <a:r>
              <a:rPr lang="el-GR" sz="3000" b="1" dirty="0"/>
              <a:t>το σύνολο των τεχνικών, </a:t>
            </a:r>
          </a:p>
          <a:p>
            <a:r>
              <a:rPr lang="el-GR" sz="3000" b="1" dirty="0"/>
              <a:t>από την τηλεόραση </a:t>
            </a:r>
          </a:p>
          <a:p>
            <a:r>
              <a:rPr lang="el-GR" sz="3000" b="1" dirty="0"/>
              <a:t>ως τα νέα μέσα επικοινωνίας και </a:t>
            </a:r>
          </a:p>
          <a:p>
            <a:r>
              <a:rPr lang="el-GR" sz="3000" b="1" dirty="0"/>
              <a:t>τις οικονομικές, </a:t>
            </a:r>
          </a:p>
          <a:p>
            <a:r>
              <a:rPr lang="el-GR" sz="3000" b="1" dirty="0"/>
              <a:t>κοινωνικές</a:t>
            </a:r>
            <a:endParaRPr lang="en-GB" sz="3000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847171"/>
            <a:ext cx="5181600" cy="2329791"/>
          </a:xfrm>
        </p:spPr>
        <p:txBody>
          <a:bodyPr>
            <a:normAutofit fontScale="85000" lnSpcReduction="10000"/>
          </a:bodyPr>
          <a:lstStyle/>
          <a:p>
            <a:r>
              <a:rPr lang="el-GR" sz="3200" b="1" dirty="0"/>
              <a:t>και πολιτιστικές επιπτώσεις τους καθώς επίσης </a:t>
            </a:r>
          </a:p>
          <a:p>
            <a:r>
              <a:rPr lang="el-GR" sz="3200" b="1" dirty="0"/>
              <a:t>και τις πολιτιστικές αξίες, </a:t>
            </a:r>
          </a:p>
          <a:p>
            <a:r>
              <a:rPr lang="el-GR" sz="3200" b="1" dirty="0"/>
              <a:t>τις αναπαραστάσεις </a:t>
            </a:r>
          </a:p>
          <a:p>
            <a:r>
              <a:rPr lang="el-GR" sz="3200" b="1" dirty="0"/>
              <a:t>και τα σύμβολα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4" y="234177"/>
            <a:ext cx="11162370" cy="28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6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7265"/>
          </a:xfrm>
        </p:spPr>
        <p:txBody>
          <a:bodyPr>
            <a:normAutofit fontScale="90000"/>
          </a:bodyPr>
          <a:lstStyle/>
          <a:p>
            <a:pPr algn="ctr"/>
            <a:br>
              <a:rPr lang="el-GR" b="1" dirty="0"/>
            </a:br>
            <a:r>
              <a:rPr lang="el-GR" b="1" dirty="0"/>
              <a:t>ΕΠΙΜΕΤΡΟ:«Ο θάνατος της ομιλίας»;</a:t>
            </a:r>
            <a:br>
              <a:rPr lang="el-GR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82390"/>
            <a:ext cx="5181600" cy="5140712"/>
          </a:xfrm>
        </p:spPr>
        <p:txBody>
          <a:bodyPr>
            <a:noAutofit/>
          </a:bodyPr>
          <a:lstStyle/>
          <a:p>
            <a:r>
              <a:rPr lang="el-GR" dirty="0"/>
              <a:t>Μήπως οι διαπροσωπικές σχέσεις έχουν αντικατασταθεί (;) με...</a:t>
            </a:r>
            <a:r>
              <a:rPr lang="el-GR" b="1" dirty="0"/>
              <a:t>εικονίδια</a:t>
            </a:r>
            <a:r>
              <a:rPr lang="el-GR" dirty="0"/>
              <a:t> και διάφορες συνομιλίες στο:</a:t>
            </a:r>
          </a:p>
          <a:p>
            <a:pPr>
              <a:buFont typeface="Wingdings" charset="2"/>
              <a:buChar char="Ø"/>
            </a:pPr>
            <a:r>
              <a:rPr lang="el-GR" dirty="0"/>
              <a:t>facebook </a:t>
            </a:r>
          </a:p>
          <a:p>
            <a:pPr>
              <a:buFont typeface="Wingdings" charset="2"/>
              <a:buChar char="Ø"/>
            </a:pPr>
            <a:r>
              <a:rPr lang="el-GR" dirty="0"/>
              <a:t>viber </a:t>
            </a:r>
          </a:p>
          <a:p>
            <a:pPr>
              <a:buFont typeface="Wingdings" charset="2"/>
              <a:buChar char="Ø"/>
            </a:pPr>
            <a:r>
              <a:rPr lang="el-GR" dirty="0"/>
              <a:t>iMessage </a:t>
            </a:r>
          </a:p>
          <a:p>
            <a:pPr>
              <a:buFont typeface="Wingdings" charset="2"/>
              <a:buChar char="Ø"/>
            </a:pPr>
            <a:r>
              <a:rPr lang="el-GR" dirty="0"/>
              <a:t>whats app...</a:t>
            </a:r>
          </a:p>
          <a:p>
            <a:pPr>
              <a:buFont typeface="Wingdings" charset="2"/>
              <a:buChar char="Ø"/>
            </a:pPr>
            <a:r>
              <a:rPr lang="pt-BR" dirty="0">
                <a:hlinkClick r:id="rId2"/>
              </a:rPr>
              <a:t>https://vimeo.com/149520078</a:t>
            </a:r>
            <a:r>
              <a:rPr lang="el-GR" dirty="0"/>
              <a:t> </a:t>
            </a:r>
          </a:p>
          <a:p>
            <a:pPr>
              <a:buFont typeface="Wingdings" charset="2"/>
              <a:buChar char="Ø"/>
            </a:pPr>
            <a:r>
              <a:rPr lang="en-US" dirty="0">
                <a:hlinkClick r:id="rId3"/>
              </a:rPr>
              <a:t>https://www.youtube.com/watch?v=H0HH9gTESH8</a:t>
            </a:r>
            <a:r>
              <a:rPr lang="el-GR" dirty="0"/>
              <a:t>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71600"/>
            <a:ext cx="5181600" cy="4672361"/>
          </a:xfrm>
        </p:spPr>
      </p:pic>
    </p:spTree>
    <p:extLst>
      <p:ext uri="{BB962C8B-B14F-4D97-AF65-F5344CB8AC3E}">
        <p14:creationId xmlns:p14="http://schemas.microsoft.com/office/powerpoint/2010/main" val="510478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3733" y="324556"/>
            <a:ext cx="9144000" cy="632177"/>
          </a:xfrm>
        </p:spPr>
        <p:txBody>
          <a:bodyPr>
            <a:noAutofit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br>
              <a:rPr lang="en-GB" sz="2800" dirty="0"/>
            </a:br>
            <a:r>
              <a:rPr lang="el-GR" sz="2800" b="1" dirty="0"/>
              <a:t> </a:t>
            </a:r>
            <a:r>
              <a:rPr lang="el-GR" sz="3200" b="1" dirty="0"/>
              <a:t>Κοινή Γνώμη</a:t>
            </a:r>
            <a:r>
              <a:rPr lang="en-US" sz="3200" b="1" dirty="0"/>
              <a:t> </a:t>
            </a:r>
            <a:r>
              <a:rPr lang="el-GR" sz="3200" b="1" dirty="0"/>
              <a:t>και Δημόσιος Χώρος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05776"/>
            <a:ext cx="9144000" cy="365202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C2509B-7D4F-8A47-8C1D-BE5B9200E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003300"/>
            <a:ext cx="99314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48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5679" y="613317"/>
            <a:ext cx="10403839" cy="1103723"/>
          </a:xfrm>
        </p:spPr>
        <p:txBody>
          <a:bodyPr>
            <a:normAutofit/>
          </a:bodyPr>
          <a:lstStyle/>
          <a:p>
            <a:r>
              <a:rPr lang="el-GR" b="1" dirty="0"/>
              <a:t>ΕΙΔΙΚΑ ΘΕΜΑΤΑ ΔΙΑΦΗΜΙΣΗΣ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7501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BE87F8-E54E-AB47-B663-F458C17C2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1717041"/>
            <a:ext cx="10607039" cy="45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73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767644"/>
            <a:ext cx="5181600" cy="5409319"/>
          </a:xfrm>
        </p:spPr>
        <p:txBody>
          <a:bodyPr>
            <a:normAutofit fontScale="92500" lnSpcReduction="10000"/>
          </a:bodyPr>
          <a:lstStyle/>
          <a:p>
            <a:r>
              <a:rPr lang="el-GR" sz="3200" dirty="0"/>
              <a:t>Στα πλαίσια των </a:t>
            </a:r>
            <a:r>
              <a:rPr lang="el-GR" sz="3200" b="1" dirty="0"/>
              <a:t>αυταρχικών δομών </a:t>
            </a:r>
            <a:r>
              <a:rPr lang="el-GR" sz="3200" dirty="0"/>
              <a:t>του απολυταρχικού Κράτους του 18ου αιώνα  και των αρχών του 19ου αιώνα, (Ψύλλα Μ., 2003:102)</a:t>
            </a:r>
            <a:r>
              <a:rPr lang="en-GB" sz="3200" dirty="0">
                <a:effectLst/>
              </a:rPr>
              <a:t> </a:t>
            </a:r>
            <a:endParaRPr lang="el-GR" sz="3200" dirty="0">
              <a:effectLst/>
            </a:endParaRPr>
          </a:p>
          <a:p>
            <a:r>
              <a:rPr lang="el-GR" sz="3200" dirty="0"/>
              <a:t>θεωρήθηκε ότι η ουσιαστική</a:t>
            </a:r>
          </a:p>
          <a:p>
            <a:r>
              <a:rPr lang="el-GR" sz="3200" b="1" dirty="0"/>
              <a:t>πολιτική</a:t>
            </a:r>
            <a:r>
              <a:rPr lang="el-GR" sz="3200" dirty="0"/>
              <a:t> και </a:t>
            </a:r>
          </a:p>
          <a:p>
            <a:r>
              <a:rPr lang="el-GR" sz="3200" b="1" dirty="0"/>
              <a:t>πνευματική</a:t>
            </a:r>
            <a:r>
              <a:rPr lang="el-GR" sz="3200" dirty="0"/>
              <a:t> ελευθερία λειτουργούσε </a:t>
            </a:r>
          </a:p>
          <a:p>
            <a:r>
              <a:rPr lang="el-GR" sz="3200" b="1" dirty="0"/>
              <a:t>αντιστρόφως ανάλογα με τον όγκο και την έκταση των κάθε λογής παρεμβάσεων</a:t>
            </a:r>
            <a:r>
              <a:rPr lang="el-GR" sz="3200" dirty="0"/>
              <a:t>.  </a:t>
            </a:r>
            <a:endParaRPr lang="en-GB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936978"/>
            <a:ext cx="5181600" cy="3951111"/>
          </a:xfrm>
        </p:spPr>
      </p:pic>
      <p:sp>
        <p:nvSpPr>
          <p:cNvPr id="12" name="TextBox 11"/>
          <p:cNvSpPr txBox="1"/>
          <p:nvPr/>
        </p:nvSpPr>
        <p:spPr>
          <a:xfrm>
            <a:off x="6172200" y="5294489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Ο Λουδοβίκος και η οικογένειά του ζωγραφισμένοι σαν θεοί. Πίνακας του Jean Nocret.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4995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66044"/>
            <a:ext cx="5181600" cy="5510919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   Παράλληλα </a:t>
            </a:r>
          </a:p>
          <a:p>
            <a:r>
              <a:rPr lang="el-GR" dirty="0"/>
              <a:t>«</a:t>
            </a:r>
            <a:r>
              <a:rPr lang="el-GR" i="1" dirty="0"/>
              <a:t>η πολιτική αντιπροσώπευση, η ανάθεση δηλαδή του κυβερνητικού έργου σε ένα ορισμένο αριθμό προσώπων</a:t>
            </a:r>
          </a:p>
          <a:p>
            <a:r>
              <a:rPr lang="el-GR" i="1" dirty="0"/>
              <a:t>είτε με </a:t>
            </a:r>
            <a:r>
              <a:rPr lang="el-GR" b="1" i="1" dirty="0"/>
              <a:t>εκλογή</a:t>
            </a:r>
            <a:r>
              <a:rPr lang="el-GR" i="1" dirty="0"/>
              <a:t> </a:t>
            </a:r>
          </a:p>
          <a:p>
            <a:r>
              <a:rPr lang="el-GR" b="1" i="1" dirty="0"/>
              <a:t>είτε με άλλες διαδικασίες επιλογής</a:t>
            </a:r>
            <a:r>
              <a:rPr lang="el-GR" i="1" dirty="0"/>
              <a:t>…</a:t>
            </a:r>
          </a:p>
          <a:p>
            <a:r>
              <a:rPr lang="el-GR" b="1" i="1" dirty="0"/>
              <a:t>ισοδυναμούσε με τη συμμετοχή του λαού στη λήψη πολιτικών αποφάσεων</a:t>
            </a:r>
            <a:r>
              <a:rPr lang="el-GR" dirty="0"/>
              <a:t>». (Γ. Βλάχος, 1998). </a:t>
            </a:r>
            <a:endParaRPr lang="en-GB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846667"/>
            <a:ext cx="4651022" cy="4086578"/>
          </a:xfrm>
        </p:spPr>
      </p:pic>
      <p:sp>
        <p:nvSpPr>
          <p:cNvPr id="7" name="TextBox 6"/>
          <p:cNvSpPr txBox="1"/>
          <p:nvPr/>
        </p:nvSpPr>
        <p:spPr>
          <a:xfrm>
            <a:off x="6434667" y="5226756"/>
            <a:ext cx="4651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Υποδοχή του Δόγη της Γένοβας - 1685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50405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90222"/>
            <a:ext cx="5181600" cy="5386741"/>
          </a:xfrm>
        </p:spPr>
        <p:txBody>
          <a:bodyPr>
            <a:normAutofit/>
          </a:bodyPr>
          <a:lstStyle/>
          <a:p>
            <a:r>
              <a:rPr lang="el-GR" dirty="0"/>
              <a:t>Ο </a:t>
            </a:r>
            <a:r>
              <a:rPr lang="en-US" b="1" dirty="0"/>
              <a:t>Habermas</a:t>
            </a:r>
            <a:r>
              <a:rPr lang="el-GR" dirty="0"/>
              <a:t> (1989), διευκρινίζει ότι </a:t>
            </a:r>
          </a:p>
          <a:p>
            <a:r>
              <a:rPr lang="el-GR" dirty="0"/>
              <a:t>η αρχή της δημοσιότητας εναντιώθηκε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στην πρακτική της μυστικοπάθειας του απολυταρχικού Κράτους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μέσω της δράσης των μορφωμένων αστών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που είχαν τη δυνατότητα να διαλογίζονται.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790222"/>
            <a:ext cx="5181600" cy="538674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l-GR" dirty="0"/>
              <a:t>Έτσι δημιουργήθηκε ένας </a:t>
            </a:r>
            <a:r>
              <a:rPr lang="el-GR" b="1" dirty="0"/>
              <a:t>χώρος διαμεσολάβησης</a:t>
            </a:r>
            <a:r>
              <a:rPr lang="el-GR" dirty="0"/>
              <a:t> ανάμεσα στην </a:t>
            </a:r>
            <a:r>
              <a:rPr lang="el-GR" b="1" dirty="0"/>
              <a:t>Ιδιωτική κοινωνία </a:t>
            </a:r>
            <a:r>
              <a:rPr lang="el-GR" dirty="0"/>
              <a:t>και το </a:t>
            </a:r>
            <a:r>
              <a:rPr lang="el-GR" b="1" dirty="0"/>
              <a:t>Κράτος</a:t>
            </a:r>
            <a:r>
              <a:rPr lang="el-GR" dirty="0"/>
              <a:t>.</a:t>
            </a:r>
            <a:r>
              <a:rPr lang="en-GB" dirty="0">
                <a:effectLst/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710F42-E718-FE4F-A6BF-AF750AC2E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487930"/>
            <a:ext cx="4724400" cy="35687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0079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02527"/>
            <a:ext cx="5181600" cy="5474436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Σε αυτό το διαμορφούμενο χώρο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η αστική δημόσια σφαίρα,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η χρήση μέσων </a:t>
            </a:r>
          </a:p>
          <a:p>
            <a:r>
              <a:rPr lang="el-GR" dirty="0"/>
              <a:t>όπως ο Τύπος και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οι διάφορες μορφές της πολιτικής εκπροσώπησης, κατέληξαν μέσω του κριτικού εξορθολογισμού και της επιχειρηματολογίας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στη διαμόρφωση μιας «</a:t>
            </a:r>
            <a:r>
              <a:rPr lang="el-GR" b="1" dirty="0"/>
              <a:t>κοινής γνώμης</a:t>
            </a:r>
            <a:r>
              <a:rPr lang="el-GR" dirty="0"/>
              <a:t>».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802888"/>
            <a:ext cx="5181600" cy="5374075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Ο </a:t>
            </a:r>
            <a:r>
              <a:rPr lang="en-US" b="1" dirty="0"/>
              <a:t>J</a:t>
            </a:r>
            <a:r>
              <a:rPr lang="el-GR" b="1" dirty="0"/>
              <a:t>. </a:t>
            </a:r>
            <a:r>
              <a:rPr lang="en-US" b="1" dirty="0"/>
              <a:t>Keane</a:t>
            </a:r>
            <a:r>
              <a:rPr lang="el-GR" b="1" dirty="0"/>
              <a:t> </a:t>
            </a:r>
            <a:r>
              <a:rPr lang="el-GR" dirty="0"/>
              <a:t>(1992), αντιμετωπίζει τη θεωρητική προσέγγιση της εξέλιξης των Μέσων Επικοινωνίας στις σύγχρονες κοινωνίες </a:t>
            </a:r>
          </a:p>
          <a:p>
            <a:r>
              <a:rPr lang="el-GR" dirty="0"/>
              <a:t>όχι μόνο από την υπεραπλουστευμένη θεώρηση μόνον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της ελευθερίας του τύπου αλλά από την οπτική της</a:t>
            </a:r>
          </a:p>
          <a:p>
            <a:pPr>
              <a:buFont typeface="Wingdings" charset="2"/>
              <a:buChar char="Ø"/>
            </a:pPr>
            <a:r>
              <a:rPr lang="el-GR" dirty="0"/>
              <a:t> «</a:t>
            </a:r>
            <a:r>
              <a:rPr lang="el-GR" b="1" dirty="0"/>
              <a:t>περισσότερο πολύπλοκης και διαφοροποιημένης έννοιας της ελευθερίας της επικοινωνίας</a:t>
            </a:r>
            <a:r>
              <a:rPr lang="el-GR" dirty="0"/>
              <a:t>».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8694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69073"/>
            <a:ext cx="5181600" cy="550789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l-GR" dirty="0"/>
              <a:t>Διαπιστώνει ότι: </a:t>
            </a:r>
          </a:p>
          <a:p>
            <a:pPr>
              <a:lnSpc>
                <a:spcPct val="120000"/>
              </a:lnSpc>
              <a:buFont typeface="Wingdings" charset="2"/>
              <a:buChar char="Ø"/>
            </a:pPr>
            <a:r>
              <a:rPr lang="el-GR" sz="3600" dirty="0"/>
              <a:t>η θεωρία της ‘’ελευθερίας του Τύπου’’ δεν κατόρθωσε να αντιληφθεί τις κρίσιμες συνέπειες της πολυπλοκότητας, καθώς δεν έθιξε ένα βασικό ζήτημα: </a:t>
            </a:r>
          </a:p>
          <a:p>
            <a:pPr>
              <a:lnSpc>
                <a:spcPct val="120000"/>
              </a:lnSpc>
              <a:buFont typeface="Wingdings" charset="2"/>
              <a:buChar char="Ø"/>
            </a:pPr>
            <a:r>
              <a:rPr lang="el-GR" sz="3600" dirty="0"/>
              <a:t>«</a:t>
            </a:r>
            <a:r>
              <a:rPr lang="el-GR" sz="3600" b="1" dirty="0"/>
              <a:t>ότι στις μεγάλου μεγέθους κοινωνίες δεν μπορούμε να παρακάμψουμε τους μηχανισμούς της αντιπροσώπευσης στο πεδίο των επικοινωνιών</a:t>
            </a:r>
            <a:r>
              <a:rPr lang="el-GR" sz="3600" dirty="0"/>
              <a:t>, </a:t>
            </a:r>
            <a:r>
              <a:rPr lang="el-GR" sz="3600" b="1" dirty="0"/>
              <a:t>δηλαδή ότι αναγκαστικά κάποιοι θα επικοινωνούν, έστω και προσωρινά, για λογαριασμό τρίτων</a:t>
            </a:r>
            <a:r>
              <a:rPr lang="el-GR" sz="3600" dirty="0"/>
              <a:t>». Ο ίδιος (1992) γράφει χαρακτηριστικά: </a:t>
            </a:r>
            <a:endParaRPr lang="en-GB" sz="3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669073"/>
            <a:ext cx="5181600" cy="550789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l-GR" sz="2400" dirty="0"/>
              <a:t>«</a:t>
            </a:r>
            <a:r>
              <a:rPr lang="el-GR" sz="3200" b="1" dirty="0"/>
              <a:t>Ο Τύπος της πρώιμης νεωτερικότητας…</a:t>
            </a:r>
            <a:r>
              <a:rPr lang="en-US" sz="3200" b="1" dirty="0"/>
              <a:t> </a:t>
            </a:r>
            <a:r>
              <a:rPr lang="el-GR" sz="3200" dirty="0"/>
              <a:t>αποτελούσε</a:t>
            </a:r>
            <a:r>
              <a:rPr lang="el-GR" sz="3200" b="1" dirty="0"/>
              <a:t> μέσο αντιπροσώπευσης απόψεων. </a:t>
            </a:r>
            <a:endParaRPr lang="en-US" sz="3200" b="1" dirty="0"/>
          </a:p>
          <a:p>
            <a:pPr>
              <a:buFont typeface="Wingdings" charset="2"/>
              <a:buChar char="Ø"/>
            </a:pPr>
            <a:r>
              <a:rPr lang="el-GR" sz="3200" dirty="0"/>
              <a:t>Καθιστούσε παρούσες, κάποιες που προηγουμένως απουσίαζαν-παρούσες όχι ουσιαστικά αλλά έμμεσα, μέσω ενός διαμεσολαβητή</a:t>
            </a:r>
            <a:r>
              <a:rPr lang="el-GR" sz="3200" b="1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του ίδιου του τύπου. </a:t>
            </a:r>
          </a:p>
        </p:txBody>
      </p:sp>
    </p:spTree>
    <p:extLst>
      <p:ext uri="{BB962C8B-B14F-4D97-AF65-F5344CB8AC3E}">
        <p14:creationId xmlns:p14="http://schemas.microsoft.com/office/powerpoint/2010/main" val="3402869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57922"/>
            <a:ext cx="5181600" cy="5519041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l-GR" b="1" dirty="0"/>
              <a:t>Ακριβώς επειδή λειτουργούσε ως διαμεσολαβητής, 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l-GR" b="1" dirty="0"/>
              <a:t>ο τύπος αντιμετώπιζε μονίμως τους κινδύνους της ανεύθυνης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l-GR" b="1" dirty="0"/>
              <a:t> ή ανεξέλεγκτης επικοινωνίας</a:t>
            </a:r>
            <a:r>
              <a:rPr lang="el-GR" dirty="0"/>
              <a:t>».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l-GR" dirty="0"/>
              <a:t> Η ελευθερία διαλόγου μέσα από την απαίτηση για την ελεύθερη κυκλοφορία πληροφοριών και ευρύτερα την ελευθερία της επικοινωνίας δε θα μπορούσε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657922"/>
            <a:ext cx="5181600" cy="5519041"/>
          </a:xfrm>
        </p:spPr>
        <p:txBody>
          <a:bodyPr>
            <a:normAutofit fontScale="92500"/>
          </a:bodyPr>
          <a:lstStyle/>
          <a:p>
            <a:r>
              <a:rPr lang="el-GR" dirty="0"/>
              <a:t>να ειπωθεί ότι εκφράζει το σύνολο της ιδιωτικής κοινωνίας,</a:t>
            </a:r>
          </a:p>
          <a:p>
            <a:r>
              <a:rPr lang="el-GR" dirty="0"/>
              <a:t> αφορά κυρίως πιο συγκεκριμένα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τα </a:t>
            </a:r>
            <a:r>
              <a:rPr lang="el-GR" b="1" dirty="0"/>
              <a:t>νέο-ανερχόμενα αστικά στρώματα</a:t>
            </a:r>
            <a:r>
              <a:rPr lang="el-GR" dirty="0"/>
              <a:t> και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όχι το σύνολο του λαού</a:t>
            </a:r>
            <a:r>
              <a:rPr lang="el-GR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ενώ παρατηρούνται και καταστάσεις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ανισότητας </a:t>
            </a:r>
            <a:r>
              <a:rPr lang="el-GR" dirty="0"/>
              <a:t>και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ανελευθερίας στους κόλπους της ίδιας της ιδιωτικής κοινωνίας</a:t>
            </a:r>
            <a:r>
              <a:rPr lang="en-GB" b="1" dirty="0"/>
              <a:t> </a:t>
            </a:r>
            <a:r>
              <a:rPr lang="el-GR" b="1" dirty="0"/>
              <a:t>(Ψύλλα,2003:105-106).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56677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Η προσέγγιση του </a:t>
            </a:r>
            <a:r>
              <a:rPr lang="en-US" b="1" dirty="0"/>
              <a:t>Walter Lippmann</a:t>
            </a:r>
            <a:r>
              <a:rPr lang="el-GR" b="1" dirty="0"/>
              <a:t>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O </a:t>
            </a:r>
            <a:r>
              <a:rPr lang="en-US" b="1" dirty="0"/>
              <a:t>Walter L</a:t>
            </a:r>
            <a:r>
              <a:rPr lang="en-GB" b="1" dirty="0"/>
              <a:t>ippmann </a:t>
            </a:r>
            <a:r>
              <a:rPr lang="el-GR" b="1" dirty="0"/>
              <a:t>(1988)</a:t>
            </a:r>
            <a:r>
              <a:rPr lang="el-GR" dirty="0"/>
              <a:t>έδειξε τον τρόπο με τον οποίο τα άτομα χρησιμοποιούν </a:t>
            </a:r>
          </a:p>
          <a:p>
            <a:r>
              <a:rPr lang="el-GR" b="1" dirty="0"/>
              <a:t>στερεότυπα </a:t>
            </a:r>
            <a:r>
              <a:rPr lang="el-GR" dirty="0"/>
              <a:t>μέσα από τα οποία</a:t>
            </a:r>
          </a:p>
          <a:p>
            <a:pPr>
              <a:buFont typeface="Wingdings" charset="2"/>
              <a:buChar char="Ø"/>
            </a:pPr>
            <a:r>
              <a:rPr lang="el-GR" dirty="0"/>
              <a:t>εκφράζουν τη </a:t>
            </a:r>
            <a:r>
              <a:rPr lang="el-GR" b="1" dirty="0"/>
              <a:t>γνώμη</a:t>
            </a:r>
            <a:r>
              <a:rPr lang="el-GR" dirty="0"/>
              <a:t> τους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για διάφορα </a:t>
            </a:r>
            <a:r>
              <a:rPr lang="el-GR" b="1" dirty="0"/>
              <a:t>θέματα ή καταστάσεις του κοινωνικού τους περιβάλλοντος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l-GR" dirty="0"/>
              <a:t>Για τον </a:t>
            </a:r>
            <a:r>
              <a:rPr lang="en-GB" b="1" dirty="0"/>
              <a:t>Lippmann</a:t>
            </a:r>
            <a:r>
              <a:rPr lang="el-GR" b="1" dirty="0"/>
              <a:t>: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οι άνθρωποι </a:t>
            </a:r>
            <a:r>
              <a:rPr lang="el-GR" dirty="0"/>
              <a:t>μένουν </a:t>
            </a:r>
            <a:r>
              <a:rPr lang="el-GR" b="1" dirty="0"/>
              <a:t>εγκλωβισμένοι σε στερεοτυπικές κρίσεις</a:t>
            </a:r>
          </a:p>
          <a:p>
            <a:pPr>
              <a:buFont typeface="Wingdings" charset="2"/>
              <a:buChar char="Ø"/>
            </a:pPr>
            <a:r>
              <a:rPr lang="el-GR" dirty="0"/>
              <a:t>χωρίς να έχουν </a:t>
            </a:r>
            <a:r>
              <a:rPr lang="el-GR" b="1" dirty="0"/>
              <a:t>συνείδηση</a:t>
            </a:r>
            <a:r>
              <a:rPr lang="el-GR" dirty="0"/>
              <a:t> αυτού́ του ε</a:t>
            </a:r>
            <a:r>
              <a:rPr lang="el-GR" b="1" dirty="0"/>
              <a:t>γκλωβισμού́</a:t>
            </a:r>
            <a:r>
              <a:rPr lang="el-GR" dirty="0"/>
              <a:t>.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η </a:t>
            </a:r>
            <a:r>
              <a:rPr lang="el-GR" b="1" dirty="0"/>
              <a:t>γνώση</a:t>
            </a:r>
            <a:r>
              <a:rPr lang="el-GR" dirty="0"/>
              <a:t> και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η </a:t>
            </a:r>
            <a:r>
              <a:rPr lang="el-GR" b="1" dirty="0"/>
              <a:t>πληροφόρηση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46922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24468"/>
            <a:ext cx="5181600" cy="5552495"/>
          </a:xfrm>
        </p:spPr>
        <p:txBody>
          <a:bodyPr>
            <a:noAutofit/>
          </a:bodyPr>
          <a:lstStyle/>
          <a:p>
            <a:r>
              <a:rPr lang="el-GR" sz="3200" dirty="0"/>
              <a:t>μπορούν ενδεχομένως: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να </a:t>
            </a:r>
            <a:r>
              <a:rPr lang="el-GR" sz="3200" b="1" dirty="0"/>
              <a:t>αλλάξουν</a:t>
            </a:r>
            <a:r>
              <a:rPr lang="el-GR" sz="3200" dirty="0"/>
              <a:t> τα </a:t>
            </a:r>
            <a:r>
              <a:rPr lang="el-GR" sz="3200" b="1" dirty="0"/>
              <a:t>στερεότυπα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αλλά́ και τις </a:t>
            </a:r>
            <a:r>
              <a:rPr lang="el-GR" sz="3200" b="1" dirty="0"/>
              <a:t>προκαταλήψεις</a:t>
            </a:r>
            <a:r>
              <a:rPr lang="el-GR" sz="3200" dirty="0"/>
              <a:t> που τα παράγουν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Για τον </a:t>
            </a:r>
            <a:r>
              <a:rPr lang="en-GB" sz="3200" b="1" dirty="0"/>
              <a:t>Lippmann </a:t>
            </a:r>
            <a:r>
              <a:rPr lang="el-GR" sz="3200" dirty="0"/>
              <a:t>τα </a:t>
            </a:r>
            <a:r>
              <a:rPr lang="el-GR" sz="3200" b="1" dirty="0"/>
              <a:t>ΜΜΕ</a:t>
            </a:r>
            <a:r>
              <a:rPr lang="el-GR" sz="3200" dirty="0"/>
              <a:t> αποτελούν έναν σύνδεσμο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ανάμεσα στις </a:t>
            </a:r>
            <a:r>
              <a:rPr lang="el-GR" sz="3200" b="1" dirty="0"/>
              <a:t>εξατομικευμένες αντιλήψεις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624468"/>
            <a:ext cx="5181600" cy="5552495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l-GR" dirty="0"/>
              <a:t>και </a:t>
            </a:r>
            <a:r>
              <a:rPr lang="el-GR" sz="3200" b="1" dirty="0"/>
              <a:t>τον πραγματικό́ κόσμο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1293540"/>
            <a:ext cx="5012472" cy="439358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accent1"/>
            </a:outerShdw>
          </a:effectLst>
        </p:spPr>
      </p:pic>
    </p:spTree>
    <p:extLst>
      <p:ext uri="{BB962C8B-B14F-4D97-AF65-F5344CB8AC3E}">
        <p14:creationId xmlns:p14="http://schemas.microsoft.com/office/powerpoint/2010/main" val="3324773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Η έννοια της «κοινής γνώμης» </a:t>
            </a:r>
            <a:r>
              <a:rPr lang="el-GR" dirty="0"/>
              <a:t>λοιπόν</a:t>
            </a:r>
            <a:r>
              <a:rPr lang="en-GB" dirty="0"/>
              <a:t> </a:t>
            </a:r>
            <a:r>
              <a:rPr lang="el-GR" dirty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l-GR" dirty="0"/>
              <a:t>με την </a:t>
            </a:r>
            <a:r>
              <a:rPr lang="el-GR" b="1" dirty="0"/>
              <a:t>διαμόρφωση</a:t>
            </a:r>
            <a:r>
              <a:rPr lang="el-GR" dirty="0"/>
              <a:t> και </a:t>
            </a:r>
            <a:r>
              <a:rPr lang="el-GR" b="1" dirty="0"/>
              <a:t>εξέλιξη</a:t>
            </a:r>
            <a:r>
              <a:rPr lang="el-GR" dirty="0"/>
              <a:t> της </a:t>
            </a:r>
            <a:r>
              <a:rPr lang="el-GR" b="1" dirty="0"/>
              <a:t>δημόσιας σφαίρας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   </a:t>
            </a:r>
            <a:r>
              <a:rPr lang="el-GR" b="1" dirty="0"/>
              <a:t>αφορά: </a:t>
            </a:r>
            <a:endParaRPr lang="en-US" b="1" dirty="0"/>
          </a:p>
          <a:p>
            <a:pPr>
              <a:lnSpc>
                <a:spcPct val="100000"/>
              </a:lnSpc>
              <a:buFont typeface="Wingdings" charset="2"/>
              <a:buChar char="Ø"/>
            </a:pPr>
            <a:r>
              <a:rPr lang="el-GR" b="1" dirty="0"/>
              <a:t>την </a:t>
            </a:r>
            <a:r>
              <a:rPr lang="el-GR" b="1" u="sng" dirty="0"/>
              <a:t>ευρέως επικρατούσα άποψη μιας κοινωνίας</a:t>
            </a:r>
            <a:r>
              <a:rPr lang="el-GR" b="1" dirty="0"/>
              <a:t> για κάποιο θέμα</a:t>
            </a:r>
            <a:r>
              <a:rPr lang="el-GR" dirty="0"/>
              <a:t>. </a:t>
            </a:r>
          </a:p>
          <a:p>
            <a:pPr>
              <a:lnSpc>
                <a:spcPct val="100000"/>
              </a:lnSpc>
              <a:buFont typeface="Wingdings" charset="2"/>
              <a:buChar char="Ø"/>
            </a:pPr>
            <a:r>
              <a:rPr lang="el-GR" b="1" u="sng" dirty="0"/>
              <a:t>Άποψη</a:t>
            </a:r>
            <a:r>
              <a:rPr lang="el-GR" dirty="0"/>
              <a:t> η οποία </a:t>
            </a:r>
            <a:r>
              <a:rPr lang="el-GR" b="1" u="sng" dirty="0"/>
              <a:t>δεν είναι απαραίτητο να συμπίπτει </a:t>
            </a:r>
            <a:r>
              <a:rPr lang="el-GR" dirty="0"/>
              <a:t>με αυτή́ </a:t>
            </a:r>
            <a:r>
              <a:rPr lang="el-GR" b="1" dirty="0"/>
              <a:t>της </a:t>
            </a:r>
            <a:r>
              <a:rPr lang="el-GR" b="1" u="sng" dirty="0"/>
              <a:t>προσωπικής άποψης του καθένα</a:t>
            </a:r>
            <a:r>
              <a:rPr lang="el-GR" b="1" dirty="0"/>
              <a:t> </a:t>
            </a:r>
            <a:r>
              <a:rPr lang="el-GR" dirty="0"/>
              <a:t>για το θέμα αυτό́.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27" y="1690688"/>
            <a:ext cx="4404731" cy="4486275"/>
          </a:xfrm>
        </p:spPr>
      </p:pic>
    </p:spTree>
    <p:extLst>
      <p:ext uri="{BB962C8B-B14F-4D97-AF65-F5344CB8AC3E}">
        <p14:creationId xmlns:p14="http://schemas.microsoft.com/office/powerpoint/2010/main" val="3632882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96241"/>
            <a:ext cx="9144000" cy="822959"/>
          </a:xfrm>
        </p:spPr>
        <p:txBody>
          <a:bodyPr>
            <a:normAutofit fontScale="90000"/>
          </a:bodyPr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l-GR" sz="4000" b="1" dirty="0"/>
              <a:t>Τ</a:t>
            </a:r>
            <a:r>
              <a:rPr lang="en-GB" sz="4000" b="1" dirty="0"/>
              <a:t>αυτότητα κα</a:t>
            </a:r>
            <a:r>
              <a:rPr lang="el-GR" sz="4000" b="1" dirty="0"/>
              <a:t>ι</a:t>
            </a:r>
            <a:r>
              <a:rPr lang="en-GB" sz="4000" b="1" dirty="0"/>
              <a:t> Εικόνα</a:t>
            </a:r>
            <a:br>
              <a:rPr lang="en-GB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72683"/>
            <a:ext cx="9144000" cy="408134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28EB5F-988C-A14F-8AE3-8862496DB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672682"/>
            <a:ext cx="9525000" cy="500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EC34-F91C-1D4A-AC99-74A74BA0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Οριοθετώντας την Επικοινωνία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4ECCA-3E8E-B140-9827-C3E4752F1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Ο </a:t>
            </a:r>
            <a:r>
              <a:rPr lang="el-GR" b="1" dirty="0"/>
              <a:t>Δεμερτζής</a:t>
            </a:r>
            <a:r>
              <a:rPr lang="el-GR" dirty="0"/>
              <a:t> (</a:t>
            </a:r>
            <a:r>
              <a:rPr lang="el-GR" b="1" dirty="0"/>
              <a:t>2002:76-77</a:t>
            </a:r>
            <a:r>
              <a:rPr lang="el-GR" dirty="0"/>
              <a:t>) τονίζει </a:t>
            </a:r>
          </a:p>
          <a:p>
            <a:r>
              <a:rPr lang="el-GR" dirty="0"/>
              <a:t>ότι ως </a:t>
            </a:r>
            <a:r>
              <a:rPr lang="el-GR" b="1" dirty="0"/>
              <a:t>επικοινωνία</a:t>
            </a:r>
            <a:r>
              <a:rPr lang="el-GR" dirty="0"/>
              <a:t> </a:t>
            </a:r>
          </a:p>
          <a:p>
            <a:r>
              <a:rPr lang="el-GR" dirty="0"/>
              <a:t>προσδιορίζονται </a:t>
            </a:r>
          </a:p>
          <a:p>
            <a:r>
              <a:rPr lang="el-GR" dirty="0"/>
              <a:t>έννοιες που σχετίζονται με: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Την </a:t>
            </a:r>
            <a:r>
              <a:rPr lang="el-GR" b="1" dirty="0"/>
              <a:t>παραγωγή</a:t>
            </a:r>
          </a:p>
          <a:p>
            <a:pPr>
              <a:buFont typeface="Wingdings" pitchFamily="2" charset="2"/>
              <a:buChar char="Ø"/>
            </a:pPr>
            <a:r>
              <a:rPr lang="el-GR" b="1" dirty="0"/>
              <a:t>Μετάβαση</a:t>
            </a:r>
          </a:p>
          <a:p>
            <a:pPr>
              <a:buFont typeface="Wingdings" pitchFamily="2" charset="2"/>
              <a:buChar char="Ø"/>
            </a:pPr>
            <a:r>
              <a:rPr lang="el-GR" b="1" dirty="0"/>
              <a:t>Ανταλλαγή μηνυμάτων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EE2E9-9ABE-694C-B53E-C73599ECA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6160" y="1690688"/>
            <a:ext cx="4531360" cy="416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439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57922"/>
            <a:ext cx="5334000" cy="5519041"/>
          </a:xfrm>
        </p:spPr>
        <p:txBody>
          <a:bodyPr>
            <a:noAutofit/>
          </a:bodyPr>
          <a:lstStyle/>
          <a:p>
            <a:r>
              <a:rPr lang="el-GR" dirty="0"/>
              <a:t>Σύμφωνα με το λεξικό </a:t>
            </a:r>
            <a:r>
              <a:rPr lang="en-US" b="1" dirty="0"/>
              <a:t>Robert</a:t>
            </a:r>
            <a:r>
              <a:rPr lang="en-US" dirty="0"/>
              <a:t> </a:t>
            </a:r>
            <a:endParaRPr lang="el-GR" dirty="0"/>
          </a:p>
          <a:p>
            <a:pPr>
              <a:buFont typeface="Wingdings" charset="2"/>
              <a:buChar char="Ø"/>
            </a:pPr>
            <a:r>
              <a:rPr lang="el-GR" dirty="0"/>
              <a:t>η ταυτότητα ορίζεται ως «</a:t>
            </a:r>
            <a:r>
              <a:rPr lang="el-GR" b="1" i="1" dirty="0"/>
              <a:t>το χαρακτηριστικό γνώρισμα αυτού που παραμένει ίδιο με τον εαυτό του</a:t>
            </a:r>
            <a:r>
              <a:rPr lang="el-GR" dirty="0"/>
              <a:t>». </a:t>
            </a:r>
          </a:p>
          <a:p>
            <a:pPr>
              <a:buFont typeface="Wingdings" charset="2"/>
              <a:buChar char="Ø"/>
            </a:pPr>
            <a:r>
              <a:rPr lang="el-GR" dirty="0"/>
              <a:t> Για το ψυχολόγο </a:t>
            </a:r>
            <a:r>
              <a:rPr lang="en-US" b="1" dirty="0"/>
              <a:t>Pierre Tap</a:t>
            </a:r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b="1" dirty="0"/>
              <a:t> 1985</a:t>
            </a:r>
            <a:r>
              <a:rPr lang="el-GR" b="1" dirty="0"/>
              <a:t>:756</a:t>
            </a:r>
            <a:r>
              <a:rPr lang="el-GR" dirty="0"/>
              <a:t>)</a:t>
            </a:r>
            <a:r>
              <a:rPr lang="el-GR" b="1" dirty="0"/>
              <a:t> </a:t>
            </a:r>
            <a:r>
              <a:rPr lang="el-GR" dirty="0"/>
              <a:t>η προσωπική ταυτότητα αφορά υπό τη στενή έννοια </a:t>
            </a:r>
          </a:p>
          <a:p>
            <a:pPr>
              <a:buFont typeface="Wingdings" charset="2"/>
              <a:buChar char="Ø"/>
            </a:pPr>
            <a:r>
              <a:rPr lang="el-GR" dirty="0"/>
              <a:t>«</a:t>
            </a:r>
            <a:r>
              <a:rPr lang="el-GR" b="1" i="1" dirty="0"/>
              <a:t>το αίσθημα ταυτότητας, δηλαδή το γεγονός ότι το άτομο αντιλαμβάνεται τον εαυτό του ως το ίδιο και που παραμένει στο χρόνο το ίδιο</a:t>
            </a:r>
            <a:r>
              <a:rPr lang="el-GR" dirty="0"/>
              <a:t>».</a:t>
            </a:r>
            <a:r>
              <a:rPr lang="en-GB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657922"/>
            <a:ext cx="5181600" cy="5519041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Με </a:t>
            </a:r>
            <a:r>
              <a:rPr lang="el-GR" b="1" dirty="0"/>
              <a:t>μία ευρύτερη έννοια </a:t>
            </a:r>
            <a:r>
              <a:rPr lang="el-GR" dirty="0"/>
              <a:t>είναι συναφής </a:t>
            </a:r>
          </a:p>
          <a:p>
            <a:pPr>
              <a:buFont typeface="Wingdings" charset="2"/>
              <a:buChar char="Ø"/>
            </a:pPr>
            <a:r>
              <a:rPr lang="el-GR" dirty="0"/>
              <a:t>«με το </a:t>
            </a:r>
            <a:r>
              <a:rPr lang="el-GR" b="1" dirty="0"/>
              <a:t>σύστημα συναισθημάτων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και </a:t>
            </a:r>
            <a:r>
              <a:rPr lang="el-GR" b="1" dirty="0"/>
              <a:t>αναπαραστάσεων</a:t>
            </a:r>
            <a:r>
              <a:rPr lang="el-GR" dirty="0"/>
              <a:t> </a:t>
            </a:r>
          </a:p>
          <a:p>
            <a:pPr marL="0" indent="0">
              <a:buNone/>
            </a:pPr>
            <a:r>
              <a:rPr lang="el-GR" dirty="0"/>
              <a:t>    μέσω του οποίου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το άτομο αποκτά μια ιδιαιτερότητα</a:t>
            </a:r>
            <a:r>
              <a:rPr lang="el-GR" dirty="0"/>
              <a:t>. </a:t>
            </a:r>
          </a:p>
          <a:p>
            <a:pPr marL="0" indent="0">
              <a:buNone/>
            </a:pPr>
            <a:r>
              <a:rPr lang="el-GR" dirty="0"/>
              <a:t>Η </a:t>
            </a:r>
            <a:r>
              <a:rPr lang="el-GR" b="1" dirty="0"/>
              <a:t>ταυτότητά μου λοιπόν είναι: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αυτό που προσδιορίζει τον εαυτό μου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και με καθιστά διαφορετικό από τους άλλους</a:t>
            </a:r>
            <a:r>
              <a:rPr lang="el-G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3847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735980"/>
            <a:ext cx="5181600" cy="5440983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Ø"/>
            </a:pPr>
            <a:r>
              <a:rPr lang="el-GR" sz="3200" dirty="0"/>
              <a:t>Είναι αυτό που με κάνει να αισθάνομαι ότι υπάρχω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τόσο ως </a:t>
            </a:r>
            <a:r>
              <a:rPr lang="el-GR" sz="3200" b="1" dirty="0"/>
              <a:t>προσωπικότητα</a:t>
            </a:r>
            <a:r>
              <a:rPr lang="el-GR" sz="3200" dirty="0"/>
              <a:t> (τα </a:t>
            </a:r>
            <a:r>
              <a:rPr lang="el-GR" sz="3200" b="1" dirty="0"/>
              <a:t>κοινωνικά</a:t>
            </a:r>
            <a:r>
              <a:rPr lang="el-GR" sz="3200" dirty="0"/>
              <a:t> </a:t>
            </a:r>
            <a:r>
              <a:rPr lang="el-GR" sz="3200" b="1" dirty="0"/>
              <a:t>χαρακτηριστικά</a:t>
            </a:r>
            <a:r>
              <a:rPr lang="el-GR" sz="3200" dirty="0"/>
              <a:t>, </a:t>
            </a:r>
            <a:r>
              <a:rPr lang="el-GR" sz="3200" b="1" dirty="0"/>
              <a:t>λειτουργίες</a:t>
            </a:r>
            <a:r>
              <a:rPr lang="el-GR" sz="3200" dirty="0"/>
              <a:t> και </a:t>
            </a:r>
            <a:r>
              <a:rPr lang="el-GR" sz="3200" b="1" dirty="0"/>
              <a:t>ρόλοι</a:t>
            </a:r>
            <a:r>
              <a:rPr lang="el-GR" sz="3200" dirty="0"/>
              <a:t>)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είτε με πιο προσωπικές μου ενέργειες όπως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σημασιοδότηση</a:t>
            </a:r>
            <a:r>
              <a:rPr lang="el-GR" sz="3200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αξίες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και </a:t>
            </a:r>
            <a:r>
              <a:rPr lang="el-GR" sz="3200" b="1" dirty="0"/>
              <a:t>προσανατολισμοί</a:t>
            </a:r>
            <a:r>
              <a:rPr lang="el-GR" sz="3200" dirty="0"/>
              <a:t>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735980"/>
            <a:ext cx="5181600" cy="54409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/>
              <a:t>Μέσω της ταυτότητάς μου 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l-GR" dirty="0"/>
              <a:t>Καθορίζω 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l-GR" dirty="0"/>
              <a:t>και αντιλαμβάνομαι τον εαυτό μου,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l-GR" dirty="0"/>
              <a:t>    μέσω του οποίου 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l-GR" dirty="0"/>
              <a:t>αισθάνομαι ότι 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l-GR" dirty="0"/>
              <a:t>είμαι </a:t>
            </a:r>
            <a:r>
              <a:rPr lang="el-GR" b="1" dirty="0"/>
              <a:t>αποδεκτός</a:t>
            </a:r>
            <a:r>
              <a:rPr lang="el-GR" dirty="0"/>
              <a:t> και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l-GR" b="1" dirty="0"/>
              <a:t>αναγνωρίζομαι</a:t>
            </a:r>
            <a:r>
              <a:rPr lang="el-GR" dirty="0"/>
              <a:t> 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el-GR" b="1" dirty="0"/>
              <a:t>ως αυτός που είμαι από τον Άλλον</a:t>
            </a:r>
            <a:r>
              <a:rPr lang="el-GR" dirty="0"/>
              <a:t>». (</a:t>
            </a:r>
            <a:r>
              <a:rPr lang="en-US" b="1" dirty="0"/>
              <a:t>Tap</a:t>
            </a:r>
            <a:r>
              <a:rPr lang="el-GR" b="1" dirty="0"/>
              <a:t>.</a:t>
            </a:r>
            <a:r>
              <a:rPr lang="en-US" b="1" dirty="0"/>
              <a:t>P.</a:t>
            </a:r>
            <a:r>
              <a:rPr lang="el-GR" b="1" dirty="0"/>
              <a:t>,</a:t>
            </a:r>
            <a:r>
              <a:rPr lang="en-US" b="1" dirty="0"/>
              <a:t> 1985</a:t>
            </a:r>
            <a:r>
              <a:rPr lang="el-GR" b="1" dirty="0"/>
              <a:t>:756</a:t>
            </a:r>
            <a:r>
              <a:rPr lang="el-GR" dirty="0"/>
              <a:t>).</a:t>
            </a:r>
            <a:r>
              <a:rPr lang="en-GB" dirty="0"/>
              <a:t> </a:t>
            </a: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015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57922"/>
            <a:ext cx="5181600" cy="5519041"/>
          </a:xfrm>
        </p:spPr>
        <p:txBody>
          <a:bodyPr>
            <a:normAutofit/>
          </a:bodyPr>
          <a:lstStyle/>
          <a:p>
            <a:r>
              <a:rPr lang="el-GR" sz="3200" dirty="0"/>
              <a:t>Σε επίπεδο </a:t>
            </a:r>
            <a:r>
              <a:rPr lang="el-GR" sz="3200" b="1" dirty="0"/>
              <a:t>επικοιωνιακών διεργασιών</a:t>
            </a:r>
            <a:r>
              <a:rPr lang="el-GR" sz="3200" dirty="0"/>
              <a:t> σημαντικός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είναι ο ρόλος και η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σημασία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της λειτουργίας των συμβολικών συστημάτων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στην </a:t>
            </a:r>
            <a:r>
              <a:rPr lang="el-GR" sz="3200" b="1" dirty="0"/>
              <a:t>κατασκευή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της </a:t>
            </a:r>
            <a:r>
              <a:rPr lang="el-GR" sz="3200" b="1" dirty="0"/>
              <a:t>εικόνας</a:t>
            </a:r>
            <a:r>
              <a:rPr lang="el-GR" sz="3200" dirty="0"/>
              <a:t> και 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κυρίως της </a:t>
            </a:r>
            <a:r>
              <a:rPr lang="el-GR" sz="3200" b="1" dirty="0"/>
              <a:t>ταυτότητας</a:t>
            </a:r>
            <a:r>
              <a:rPr lang="el-GR" sz="3200" dirty="0"/>
              <a:t>.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657922"/>
            <a:ext cx="5181600" cy="5519041"/>
          </a:xfrm>
        </p:spPr>
        <p:txBody>
          <a:bodyPr/>
          <a:lstStyle/>
          <a:p>
            <a:r>
              <a:rPr lang="el-GR" dirty="0"/>
              <a:t>Για την πρόσληψη </a:t>
            </a:r>
            <a:endParaRPr lang="en-GB" dirty="0"/>
          </a:p>
          <a:p>
            <a:r>
              <a:rPr lang="el-GR" dirty="0"/>
              <a:t>αλλά και κατανόηση της σημασίας του «</a:t>
            </a:r>
            <a:r>
              <a:rPr lang="el-GR" b="1" dirty="0"/>
              <a:t>λόγου της εικόνας</a:t>
            </a:r>
            <a:r>
              <a:rPr lang="el-GR" dirty="0"/>
              <a:t>»</a:t>
            </a:r>
            <a:r>
              <a:rPr lang="en-GB" dirty="0"/>
              <a:t> </a:t>
            </a:r>
          </a:p>
          <a:p>
            <a:r>
              <a:rPr lang="el-GR" dirty="0"/>
              <a:t>και ειδικότερα των </a:t>
            </a:r>
            <a:r>
              <a:rPr lang="el-GR" b="1" dirty="0"/>
              <a:t>μέσων επικοινωνίας </a:t>
            </a:r>
            <a:endParaRPr lang="en-US" b="1" dirty="0"/>
          </a:p>
          <a:p>
            <a:r>
              <a:rPr lang="el-GR" dirty="0"/>
              <a:t>έχει σημαντική αξία η διαδικασία </a:t>
            </a:r>
            <a:r>
              <a:rPr lang="el-GR" b="1" dirty="0"/>
              <a:t>κατασκευής της ταυτότητας</a:t>
            </a:r>
            <a:r>
              <a:rPr lang="el-GR" dirty="0"/>
              <a:t>, ώστε </a:t>
            </a:r>
            <a:r>
              <a:rPr lang="el-GR" b="1" dirty="0"/>
              <a:t>να είναι δυνατόν να τεθεί υπό́ έλεγχο τόσο η ίδια η ταυτότητα </a:t>
            </a:r>
            <a:r>
              <a:rPr lang="el-GR" dirty="0"/>
              <a:t>όσο </a:t>
            </a:r>
            <a:r>
              <a:rPr lang="el-GR" b="1" dirty="0"/>
              <a:t>και οι διαδικασίες δημιουργίας της</a:t>
            </a:r>
            <a:r>
              <a:rPr lang="el-GR" dirty="0"/>
              <a:t>. </a:t>
            </a:r>
            <a:endParaRPr lang="en-GB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0323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568712"/>
            <a:ext cx="5181600" cy="56082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sz="3000" dirty="0"/>
              <a:t>Η </a:t>
            </a:r>
            <a:r>
              <a:rPr lang="el-GR" sz="3000" b="1" dirty="0"/>
              <a:t>Βώβου</a:t>
            </a:r>
            <a:r>
              <a:rPr lang="en-US" sz="3000" dirty="0"/>
              <a:t> (200</a:t>
            </a:r>
            <a:r>
              <a:rPr lang="el-GR" sz="3000" dirty="0"/>
              <a:t>9: 85)μάλιστα αναφέρει σχετικά ότι </a:t>
            </a:r>
          </a:p>
          <a:p>
            <a:pPr>
              <a:lnSpc>
                <a:spcPct val="100000"/>
              </a:lnSpc>
              <a:buFont typeface="Wingdings" charset="2"/>
              <a:buChar char="Ø"/>
            </a:pPr>
            <a:r>
              <a:rPr lang="el-GR" sz="3000" dirty="0"/>
              <a:t>οι </a:t>
            </a:r>
            <a:r>
              <a:rPr lang="el-GR" sz="3000" b="1" dirty="0"/>
              <a:t>διαπραγματεύσεις ταυτότητας </a:t>
            </a:r>
          </a:p>
          <a:p>
            <a:pPr>
              <a:lnSpc>
                <a:spcPct val="100000"/>
              </a:lnSpc>
              <a:buFont typeface="Wingdings" charset="2"/>
              <a:buChar char="Ø"/>
            </a:pPr>
            <a:r>
              <a:rPr lang="el-GR" sz="3000" dirty="0"/>
              <a:t>πραγματοποιούνται σε διαφορετικά </a:t>
            </a:r>
          </a:p>
          <a:p>
            <a:pPr>
              <a:lnSpc>
                <a:spcPct val="100000"/>
              </a:lnSpc>
              <a:buFont typeface="Wingdings" charset="2"/>
              <a:buChar char="Ø"/>
            </a:pPr>
            <a:r>
              <a:rPr lang="el-GR" sz="3000" dirty="0"/>
              <a:t>και πολλαπλά επίπεδα</a:t>
            </a:r>
            <a:r>
              <a:rPr lang="en-GB" sz="3000" dirty="0"/>
              <a:t> </a:t>
            </a:r>
            <a:endParaRPr lang="el-GR" sz="3000" dirty="0"/>
          </a:p>
          <a:p>
            <a:pPr>
              <a:lnSpc>
                <a:spcPct val="100000"/>
              </a:lnSpc>
              <a:buFont typeface="Wingdings" charset="2"/>
              <a:buChar char="Ø"/>
            </a:pPr>
            <a:r>
              <a:rPr lang="el-GR" sz="3000" dirty="0"/>
              <a:t>Αποκτούν μάλιστα ιδιαίτερη </a:t>
            </a:r>
            <a:r>
              <a:rPr lang="el-GR" sz="3000" b="1" dirty="0"/>
              <a:t>δυναμική</a:t>
            </a:r>
            <a:r>
              <a:rPr lang="el-GR" sz="3000" dirty="0"/>
              <a:t>  και </a:t>
            </a:r>
            <a:r>
              <a:rPr lang="el-GR" sz="3000" b="1" dirty="0"/>
              <a:t>ρόλο, συμβολικά συστήματα</a:t>
            </a:r>
            <a:r>
              <a:rPr lang="el-GR" sz="3000" dirty="0"/>
              <a:t>, όπως: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568712"/>
            <a:ext cx="5181600" cy="560825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l-GR" sz="3600" dirty="0"/>
              <a:t>η </a:t>
            </a:r>
            <a:r>
              <a:rPr lang="el-GR" sz="3600" b="1" dirty="0"/>
              <a:t>τέχνη</a:t>
            </a:r>
            <a:r>
              <a:rPr lang="el-GR" sz="3600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η </a:t>
            </a:r>
            <a:r>
              <a:rPr lang="el-GR" sz="3600" b="1" dirty="0"/>
              <a:t>θρησκεία</a:t>
            </a:r>
            <a:r>
              <a:rPr lang="el-GR" sz="3600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οι </a:t>
            </a:r>
            <a:r>
              <a:rPr lang="el-GR" sz="3600" b="1" dirty="0"/>
              <a:t>μύθοι</a:t>
            </a:r>
            <a:r>
              <a:rPr lang="el-GR" sz="3600" dirty="0"/>
              <a:t> και 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η </a:t>
            </a:r>
            <a:r>
              <a:rPr lang="el-GR" sz="3600" b="1" dirty="0"/>
              <a:t>γλώσσα</a:t>
            </a:r>
            <a:r>
              <a:rPr lang="en-GB" sz="3600" dirty="0"/>
              <a:t> </a:t>
            </a:r>
            <a:r>
              <a:rPr lang="el-GR" sz="3600" dirty="0"/>
              <a:t>(</a:t>
            </a:r>
            <a:r>
              <a:rPr lang="en-US" sz="3600" dirty="0"/>
              <a:t>Bourdieu</a:t>
            </a:r>
            <a:r>
              <a:rPr lang="el-GR" sz="3600" dirty="0"/>
              <a:t>, </a:t>
            </a:r>
            <a:r>
              <a:rPr lang="en-US" sz="3600" dirty="0"/>
              <a:t>P</a:t>
            </a:r>
            <a:r>
              <a:rPr lang="el-GR" sz="3600" dirty="0"/>
              <a:t>., 2001:201-2011). 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στη διαμόρφωση τόσο της </a:t>
            </a:r>
            <a:r>
              <a:rPr lang="el-GR" sz="3600" b="1" dirty="0"/>
              <a:t>ταυτότητας</a:t>
            </a:r>
            <a:r>
              <a:rPr lang="el-GR" sz="3600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όσο και της </a:t>
            </a:r>
            <a:r>
              <a:rPr lang="el-GR" sz="3600" b="1" dirty="0"/>
              <a:t>κουλτούρας</a:t>
            </a:r>
            <a:r>
              <a:rPr lang="el-GR" sz="3600" dirty="0"/>
              <a:t>.</a:t>
            </a:r>
            <a:r>
              <a:rPr lang="el-GR" sz="3600" b="1" dirty="0"/>
              <a:t> </a:t>
            </a:r>
            <a:endParaRPr lang="en-GB" sz="3600" dirty="0"/>
          </a:p>
          <a:p>
            <a:pPr marL="0" indent="0">
              <a:buNone/>
            </a:pPr>
            <a:endParaRPr lang="en-US" sz="36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92436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66395"/>
          </a:xfrm>
        </p:spPr>
        <p:txBody>
          <a:bodyPr>
            <a:normAutofit/>
          </a:bodyPr>
          <a:lstStyle/>
          <a:p>
            <a:pPr algn="ctr"/>
            <a:r>
              <a:rPr lang="el-GR" sz="2000" b="1" dirty="0"/>
              <a:t>Απεικόνιση </a:t>
            </a:r>
            <a:r>
              <a:rPr lang="el-GR" sz="2000" b="1" u="sng" dirty="0"/>
              <a:t>διαφορετικής κουλτούρας-θρησκείας-μύθων και γλώσσας</a:t>
            </a:r>
            <a:r>
              <a:rPr lang="el-GR" sz="2000" b="1" dirty="0"/>
              <a:t>...</a:t>
            </a:r>
            <a:r>
              <a:rPr lang="en-GB" sz="2000" b="1" dirty="0"/>
              <a:t> 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14E77-42BB-454F-AAF7-9F4BAB516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62286"/>
            <a:ext cx="10744200" cy="4337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ABE955-ACEA-9749-96C1-934F1EC71CD7}"/>
              </a:ext>
            </a:extLst>
          </p:cNvPr>
          <p:cNvSpPr txBox="1"/>
          <p:nvPr/>
        </p:nvSpPr>
        <p:spPr>
          <a:xfrm>
            <a:off x="1838961" y="934720"/>
            <a:ext cx="941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ΚΑΘΗΜΕΡΙΝΗ: Ελπίδες και ερωτηματικά από την επαναπροσέγγιση Σαουδικής Αραβίας – Ιράν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07919-6F73-084F-9A09-968367E24217}"/>
              </a:ext>
            </a:extLst>
          </p:cNvPr>
          <p:cNvSpPr txBox="1"/>
          <p:nvPr/>
        </p:nvSpPr>
        <p:spPr>
          <a:xfrm>
            <a:off x="1280160" y="6228080"/>
            <a:ext cx="367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Πηγές: </a:t>
            </a:r>
            <a:r>
              <a:rPr lang="en-US" b="1" dirty="0"/>
              <a:t>REUTERS/</a:t>
            </a:r>
            <a:r>
              <a:rPr lang="el-GR" b="1" dirty="0"/>
              <a:t>ΑΠΕ/</a:t>
            </a:r>
            <a:r>
              <a:rPr lang="el-GR" b="1" dirty="0">
                <a:hlinkClick r:id="rId3"/>
              </a:rPr>
              <a:t>ΚΑΘΗΜΕΡΙΝΗ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5375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l-GR" sz="4800" b="1" dirty="0"/>
              <a:t>Κουλτούρα</a:t>
            </a:r>
            <a:endParaRPr lang="en-GB" sz="4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9A6E43-EFBB-BB46-84ED-514BAC92A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6640" y="1825625"/>
            <a:ext cx="7518400" cy="4351338"/>
          </a:xfrm>
        </p:spPr>
      </p:pic>
    </p:spTree>
    <p:extLst>
      <p:ext uri="{BB962C8B-B14F-4D97-AF65-F5344CB8AC3E}">
        <p14:creationId xmlns:p14="http://schemas.microsoft.com/office/powerpoint/2010/main" val="29879639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200" dirty="0"/>
              <a:t>Οι προσεγγίσεις του όρου «</a:t>
            </a:r>
            <a:r>
              <a:rPr lang="el-GR" sz="3200" b="1" dirty="0"/>
              <a:t>Κουλτούρα</a:t>
            </a:r>
            <a:r>
              <a:rPr lang="el-GR" sz="3200" dirty="0"/>
              <a:t>» είναι αναρίθμητες. Η παρούσα αναφορά προσδιορίζεται σε σχέση με την </a:t>
            </a:r>
            <a:r>
              <a:rPr lang="el-GR" sz="3200" b="1" dirty="0"/>
              <a:t>επικοινωνία</a:t>
            </a:r>
            <a:r>
              <a:rPr lang="el-GR" sz="3200" dirty="0"/>
              <a:t>.</a:t>
            </a:r>
            <a:r>
              <a:rPr lang="en-GB" sz="3200" dirty="0"/>
              <a:t>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dirty="0"/>
              <a:t>Οι </a:t>
            </a:r>
            <a:r>
              <a:rPr lang="el-GR" b="1" dirty="0"/>
              <a:t>προσεγγίσεις του όρου </a:t>
            </a:r>
            <a:r>
              <a:rPr lang="el-GR" dirty="0"/>
              <a:t>ποικίλλουν ανάλογα με την </a:t>
            </a:r>
            <a:r>
              <a:rPr lang="el-GR" b="1" dirty="0"/>
              <a:t>εθνοπολιτισμική προέλευση</a:t>
            </a:r>
            <a:r>
              <a:rPr lang="el-GR" dirty="0"/>
              <a:t>.</a:t>
            </a:r>
          </a:p>
          <a:p>
            <a:pPr marL="0" indent="0">
              <a:buNone/>
            </a:pPr>
            <a:r>
              <a:rPr lang="el-GR" dirty="0"/>
              <a:t>  Έτσι:</a:t>
            </a:r>
          </a:p>
          <a:p>
            <a:pPr>
              <a:buFont typeface="Wingdings" charset="2"/>
              <a:buChar char="Ø"/>
            </a:pPr>
            <a:r>
              <a:rPr lang="el-GR" dirty="0"/>
              <a:t>Η συμβατική σημασία του όρου στα </a:t>
            </a:r>
            <a:r>
              <a:rPr lang="el-GR" b="1" dirty="0"/>
              <a:t>γαλλικά</a:t>
            </a:r>
            <a:r>
              <a:rPr lang="el-GR" dirty="0"/>
              <a:t> παραπέμπει στην ιδέα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της </a:t>
            </a:r>
            <a:r>
              <a:rPr lang="el-GR" b="1" dirty="0"/>
              <a:t>δημιουργίας</a:t>
            </a:r>
            <a:r>
              <a:rPr lang="el-GR" dirty="0"/>
              <a:t>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και του </a:t>
            </a:r>
            <a:r>
              <a:rPr lang="el-GR" b="1" dirty="0"/>
              <a:t>πνευματικού έργου</a:t>
            </a:r>
            <a:r>
              <a:rPr lang="en-GB" b="1" dirty="0"/>
              <a:t> 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6"/>
            <a:ext cx="5181600" cy="3903408"/>
          </a:xfrm>
        </p:spPr>
      </p:pic>
    </p:spTree>
    <p:extLst>
      <p:ext uri="{BB962C8B-B14F-4D97-AF65-F5344CB8AC3E}">
        <p14:creationId xmlns:p14="http://schemas.microsoft.com/office/powerpoint/2010/main" val="20302081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892098"/>
            <a:ext cx="5181600" cy="5284865"/>
          </a:xfrm>
        </p:spPr>
        <p:txBody>
          <a:bodyPr/>
          <a:lstStyle/>
          <a:p>
            <a:r>
              <a:rPr lang="el-GR" dirty="0"/>
              <a:t>Στα </a:t>
            </a:r>
            <a:r>
              <a:rPr lang="el-GR" b="1" dirty="0"/>
              <a:t>γερμανικά</a:t>
            </a:r>
            <a:r>
              <a:rPr lang="el-GR" dirty="0"/>
              <a:t> η σημασία του όρου βρίσκεται κοντά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στην </a:t>
            </a:r>
            <a:r>
              <a:rPr lang="el-GR" b="1" dirty="0"/>
              <a:t>ιδέα του πολιτισμού </a:t>
            </a:r>
            <a:r>
              <a:rPr lang="el-GR" dirty="0"/>
              <a:t>και εμπεριέχει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τις αξίες</a:t>
            </a:r>
            <a:r>
              <a:rPr lang="el-GR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b="1" dirty="0"/>
              <a:t>τις αναπαραστάσεις</a:t>
            </a:r>
            <a:r>
              <a:rPr lang="el-GR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τα </a:t>
            </a:r>
            <a:r>
              <a:rPr lang="el-GR" b="1" dirty="0"/>
              <a:t>σύμβολα</a:t>
            </a:r>
            <a:r>
              <a:rPr lang="el-GR" dirty="0"/>
              <a:t>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και την </a:t>
            </a:r>
            <a:r>
              <a:rPr lang="el-GR" b="1" dirty="0"/>
              <a:t>κληρονομιά</a:t>
            </a:r>
            <a:r>
              <a:rPr lang="el-GR" dirty="0"/>
              <a:t>,</a:t>
            </a:r>
          </a:p>
          <a:p>
            <a:pPr>
              <a:buFont typeface="Wingdings" charset="2"/>
              <a:buChar char="Ø"/>
            </a:pPr>
            <a:r>
              <a:rPr lang="el-GR" dirty="0"/>
              <a:t> που συμμερίζεται μια </a:t>
            </a:r>
            <a:r>
              <a:rPr lang="el-GR" b="1" dirty="0"/>
              <a:t>κοινότητα σε μια δεδομένη εποχή της ιστορίας της</a:t>
            </a:r>
            <a:r>
              <a:rPr lang="el-GR" dirty="0"/>
              <a:t>. 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062FB2-F177-1E48-AF6D-9CFE0E7DA3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158240"/>
            <a:ext cx="5181600" cy="4570254"/>
          </a:xfrm>
        </p:spPr>
      </p:pic>
    </p:spTree>
    <p:extLst>
      <p:ext uri="{BB962C8B-B14F-4D97-AF65-F5344CB8AC3E}">
        <p14:creationId xmlns:p14="http://schemas.microsoft.com/office/powerpoint/2010/main" val="224604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69073"/>
            <a:ext cx="5181600" cy="5507890"/>
          </a:xfrm>
        </p:spPr>
        <p:txBody>
          <a:bodyPr>
            <a:noAutofit/>
          </a:bodyPr>
          <a:lstStyle/>
          <a:p>
            <a:r>
              <a:rPr lang="el-GR" sz="3000" dirty="0"/>
              <a:t>Η </a:t>
            </a:r>
            <a:r>
              <a:rPr lang="el-GR" sz="3000" b="1" dirty="0"/>
              <a:t>αγγλοαμερικανική</a:t>
            </a:r>
            <a:r>
              <a:rPr lang="el-GR" sz="3000" dirty="0"/>
              <a:t> προσέγγιση είναι </a:t>
            </a:r>
          </a:p>
          <a:p>
            <a:pPr>
              <a:buFont typeface="Wingdings" charset="2"/>
              <a:buChar char="Ø"/>
            </a:pPr>
            <a:r>
              <a:rPr lang="el-GR" sz="3000" dirty="0"/>
              <a:t>πιο </a:t>
            </a:r>
            <a:r>
              <a:rPr lang="el-GR" sz="3000" b="1" dirty="0"/>
              <a:t>ανθρωπολογική</a:t>
            </a:r>
            <a:r>
              <a:rPr lang="el-GR" sz="3000" dirty="0"/>
              <a:t> και λαμβάνει υπόψη </a:t>
            </a:r>
          </a:p>
          <a:p>
            <a:pPr>
              <a:buFont typeface="Wingdings" charset="2"/>
              <a:buChar char="Ø"/>
            </a:pPr>
            <a:r>
              <a:rPr lang="el-GR" sz="3000" dirty="0"/>
              <a:t>τους </a:t>
            </a:r>
            <a:r>
              <a:rPr lang="el-GR" sz="3000" b="1" dirty="0"/>
              <a:t>τρόπους ζωής</a:t>
            </a:r>
            <a:r>
              <a:rPr lang="el-GR" sz="3000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sz="3000" dirty="0"/>
              <a:t>τις </a:t>
            </a:r>
            <a:r>
              <a:rPr lang="el-GR" sz="3000" b="1" dirty="0"/>
              <a:t>τεχνοτροπίες</a:t>
            </a:r>
            <a:r>
              <a:rPr lang="el-GR" sz="3000" dirty="0"/>
              <a:t> </a:t>
            </a:r>
          </a:p>
          <a:p>
            <a:pPr>
              <a:buFont typeface="Wingdings" charset="2"/>
              <a:buChar char="Ø"/>
            </a:pPr>
            <a:r>
              <a:rPr lang="el-GR" sz="3000" dirty="0"/>
              <a:t>και την </a:t>
            </a:r>
            <a:r>
              <a:rPr lang="el-GR" sz="3000" b="1" dirty="0"/>
              <a:t>προσωπική έκφραση</a:t>
            </a:r>
            <a:r>
              <a:rPr lang="el-GR" sz="3000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sz="3000" dirty="0"/>
              <a:t>τη </a:t>
            </a:r>
            <a:r>
              <a:rPr lang="el-GR" sz="3000" b="1" dirty="0"/>
              <a:t>λαϊκή σοφία</a:t>
            </a:r>
            <a:r>
              <a:rPr lang="el-GR" sz="3000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sz="3000" dirty="0"/>
              <a:t>τις </a:t>
            </a:r>
            <a:r>
              <a:rPr lang="el-GR" sz="3000" b="1" dirty="0"/>
              <a:t>εικόνες</a:t>
            </a:r>
            <a:r>
              <a:rPr lang="el-GR" sz="3000" dirty="0"/>
              <a:t> </a:t>
            </a:r>
          </a:p>
          <a:p>
            <a:pPr>
              <a:buFont typeface="Wingdings" charset="2"/>
              <a:buChar char="Ø"/>
            </a:pPr>
            <a:r>
              <a:rPr lang="el-GR" sz="3000" dirty="0"/>
              <a:t>και τους</a:t>
            </a:r>
            <a:r>
              <a:rPr lang="el-GR" sz="3000" b="1" dirty="0"/>
              <a:t> μύθους</a:t>
            </a:r>
            <a:r>
              <a:rPr lang="el-GR" sz="3200" dirty="0"/>
              <a:t>. </a:t>
            </a:r>
            <a:endParaRPr lang="en-GB" sz="32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0E092E8-6878-8945-95BB-DCC828CFD8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8550" y="914400"/>
            <a:ext cx="5168900" cy="4843463"/>
          </a:xfrm>
        </p:spPr>
      </p:pic>
    </p:spTree>
    <p:extLst>
      <p:ext uri="{BB962C8B-B14F-4D97-AF65-F5344CB8AC3E}">
        <p14:creationId xmlns:p14="http://schemas.microsoft.com/office/powerpoint/2010/main" val="42301661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13318"/>
            <a:ext cx="5181600" cy="5563646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Η </a:t>
            </a:r>
            <a:r>
              <a:rPr lang="el-GR" b="1" dirty="0"/>
              <a:t>μαρξιστική προσέγγιση </a:t>
            </a:r>
            <a:r>
              <a:rPr lang="el-GR" dirty="0"/>
              <a:t>της κουλτούρας τον 19</a:t>
            </a:r>
            <a:r>
              <a:rPr lang="el-GR" baseline="30000" dirty="0"/>
              <a:t>ο</a:t>
            </a:r>
            <a:r>
              <a:rPr lang="el-GR" dirty="0"/>
              <a:t> αιώνα, έφερε ουσιαστικά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ένα </a:t>
            </a:r>
            <a:r>
              <a:rPr lang="el-GR" b="1" dirty="0"/>
              <a:t>τέλος </a:t>
            </a:r>
            <a:r>
              <a:rPr lang="el-GR" dirty="0"/>
              <a:t>στην έως τότε </a:t>
            </a:r>
            <a:r>
              <a:rPr lang="el-GR" b="1" dirty="0"/>
              <a:t>αντιπαράθεση</a:t>
            </a:r>
          </a:p>
          <a:p>
            <a:pPr>
              <a:buFont typeface="Wingdings" charset="2"/>
              <a:buChar char="Ø"/>
            </a:pPr>
            <a:r>
              <a:rPr lang="el-GR" dirty="0"/>
              <a:t>της </a:t>
            </a:r>
            <a:r>
              <a:rPr lang="el-GR" b="1" dirty="0"/>
              <a:t>κουλτούρας της ελίτ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και της </a:t>
            </a:r>
            <a:r>
              <a:rPr lang="el-GR" b="1" dirty="0"/>
              <a:t>λαϊκής κουλτούρας</a:t>
            </a:r>
            <a:r>
              <a:rPr lang="el-GR" dirty="0"/>
              <a:t>. </a:t>
            </a:r>
          </a:p>
          <a:p>
            <a:pPr>
              <a:buFont typeface="Wingdings" charset="2"/>
              <a:buChar char="Ø"/>
            </a:pPr>
            <a:r>
              <a:rPr lang="el-GR" dirty="0"/>
              <a:t>Η κατάσταση άλλαξε άρδην τον τελευταίο αιώνα. </a:t>
            </a:r>
          </a:p>
          <a:p>
            <a:pPr>
              <a:buFont typeface="Wingdings" charset="2"/>
              <a:buChar char="Ø"/>
            </a:pPr>
            <a:r>
              <a:rPr lang="el-GR" dirty="0"/>
              <a:t>Όπως μάλιστα τονίζει και ο </a:t>
            </a:r>
            <a:r>
              <a:rPr lang="en-US" b="1" dirty="0"/>
              <a:t>Wolton</a:t>
            </a:r>
            <a:r>
              <a:rPr lang="el-GR" b="1" dirty="0"/>
              <a:t> (2005:428-429)</a:t>
            </a:r>
            <a:r>
              <a:rPr lang="en-US" dirty="0"/>
              <a:t> </a:t>
            </a:r>
            <a:r>
              <a:rPr lang="el-GR" dirty="0"/>
              <a:t>σήμερα </a:t>
            </a:r>
            <a:r>
              <a:rPr lang="el-GR" b="1" dirty="0"/>
              <a:t>δεν υπάρχουν δύο αλλά τέσσερις:</a:t>
            </a:r>
            <a:r>
              <a:rPr lang="en-GB" b="1" dirty="0"/>
              <a:t> 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613317"/>
            <a:ext cx="5181600" cy="5563646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ü"/>
            </a:pPr>
            <a:r>
              <a:rPr lang="el-GR" sz="3600" dirty="0"/>
              <a:t>η κουλτούρα της </a:t>
            </a:r>
            <a:r>
              <a:rPr lang="el-GR" sz="3600" b="1" dirty="0"/>
              <a:t>ελίτ</a:t>
            </a:r>
          </a:p>
          <a:p>
            <a:pPr>
              <a:buFont typeface="Wingdings" charset="2"/>
              <a:buChar char="ü"/>
            </a:pPr>
            <a:r>
              <a:rPr lang="el-GR" sz="3600" dirty="0"/>
              <a:t>η </a:t>
            </a:r>
            <a:r>
              <a:rPr lang="el-GR" sz="3600" b="1" dirty="0"/>
              <a:t>μαζική</a:t>
            </a:r>
            <a:r>
              <a:rPr lang="el-GR" sz="3600" dirty="0"/>
              <a:t> κουλτούρα</a:t>
            </a:r>
          </a:p>
          <a:p>
            <a:pPr>
              <a:buFont typeface="Wingdings" charset="2"/>
              <a:buChar char="ü"/>
            </a:pPr>
            <a:r>
              <a:rPr lang="el-GR" sz="3600" dirty="0"/>
              <a:t>η </a:t>
            </a:r>
            <a:r>
              <a:rPr lang="el-GR" sz="3600" b="1" dirty="0"/>
              <a:t>λαϊκή κουλτούρα</a:t>
            </a:r>
          </a:p>
          <a:p>
            <a:pPr>
              <a:buFont typeface="Wingdings" charset="2"/>
              <a:buChar char="ü"/>
            </a:pPr>
            <a:r>
              <a:rPr lang="el-GR" sz="3600" dirty="0"/>
              <a:t>οι </a:t>
            </a:r>
            <a:r>
              <a:rPr lang="el-GR" sz="3600" b="1" dirty="0"/>
              <a:t>επιμέρους</a:t>
            </a:r>
            <a:r>
              <a:rPr lang="el-GR" sz="3600" dirty="0"/>
              <a:t> κουλτούρες (</a:t>
            </a:r>
            <a:r>
              <a:rPr lang="el-GR" sz="3600" b="1" dirty="0"/>
              <a:t>εθνικές</a:t>
            </a:r>
            <a:r>
              <a:rPr lang="el-GR" sz="3600" dirty="0"/>
              <a:t>, </a:t>
            </a:r>
          </a:p>
          <a:p>
            <a:r>
              <a:rPr lang="el-GR" sz="3600" b="1" dirty="0"/>
              <a:t>θρησκευτικές</a:t>
            </a:r>
            <a:r>
              <a:rPr lang="el-GR" sz="3600" dirty="0"/>
              <a:t>, </a:t>
            </a:r>
          </a:p>
          <a:p>
            <a:r>
              <a:rPr lang="el-GR" sz="3600" b="1" dirty="0"/>
              <a:t>μειονοτικές </a:t>
            </a:r>
          </a:p>
          <a:p>
            <a:r>
              <a:rPr lang="el-GR" sz="3600" dirty="0"/>
              <a:t>κ.ά.)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004771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838200" y="660400"/>
            <a:ext cx="5181600" cy="5516563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l-GR" sz="3600" dirty="0"/>
              <a:t>Πολλοί θεωρητικοί αλλά και ερευνητές </a:t>
            </a:r>
          </a:p>
          <a:p>
            <a:r>
              <a:rPr lang="el-GR" sz="3600" dirty="0"/>
              <a:t>έχουν δώσει ποικίλες προσεγγίσεις στον όρο </a:t>
            </a:r>
            <a:r>
              <a:rPr lang="el-GR" sz="3600" b="1" dirty="0"/>
              <a:t>επικοινωνία</a:t>
            </a:r>
            <a:r>
              <a:rPr lang="el-GR" sz="3600" dirty="0"/>
              <a:t>. </a:t>
            </a:r>
          </a:p>
          <a:p>
            <a:r>
              <a:rPr lang="el-GR" sz="3600" dirty="0"/>
              <a:t>Από τις αρχές μάλιστα του 20</a:t>
            </a:r>
            <a:r>
              <a:rPr lang="el-GR" sz="3600" baseline="30000" dirty="0"/>
              <a:t>ου </a:t>
            </a:r>
            <a:r>
              <a:rPr lang="el-GR" sz="3600" dirty="0"/>
              <a:t>αιώνα, ο </a:t>
            </a:r>
            <a:r>
              <a:rPr lang="en-US" sz="3600" b="1" dirty="0"/>
              <a:t>Charles</a:t>
            </a:r>
            <a:r>
              <a:rPr lang="en-US" sz="3600" dirty="0"/>
              <a:t> </a:t>
            </a:r>
            <a:r>
              <a:rPr lang="en-US" sz="3600" b="1" dirty="0"/>
              <a:t>Cooley</a:t>
            </a:r>
            <a:r>
              <a:rPr lang="en-GB" sz="3600" dirty="0"/>
              <a:t> </a:t>
            </a:r>
            <a:r>
              <a:rPr lang="el-GR" sz="3600" dirty="0"/>
              <a:t>(1991) </a:t>
            </a:r>
          </a:p>
          <a:p>
            <a:r>
              <a:rPr lang="el-GR" sz="3600" dirty="0"/>
              <a:t>σημείωνε  ότι: </a:t>
            </a:r>
          </a:p>
          <a:p>
            <a:endParaRPr lang="en-US" sz="3200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5E75F7F-59E9-A04F-AD6B-F537E09ED6D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06674587"/>
              </p:ext>
            </p:extLst>
          </p:nvPr>
        </p:nvGraphicFramePr>
        <p:xfrm>
          <a:off x="6172200" y="660400"/>
          <a:ext cx="5181600" cy="5516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453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524107"/>
            <a:ext cx="5181600" cy="5652856"/>
          </a:xfrm>
        </p:spPr>
        <p:txBody>
          <a:bodyPr>
            <a:noAutofit/>
          </a:bodyPr>
          <a:lstStyle/>
          <a:p>
            <a:r>
              <a:rPr lang="el-GR" sz="3200" dirty="0"/>
              <a:t>Στο σύγχρονη όμως </a:t>
            </a:r>
          </a:p>
          <a:p>
            <a:r>
              <a:rPr lang="el-GR" sz="3200" dirty="0"/>
              <a:t>παγκόσμια πραγματικότητα </a:t>
            </a:r>
          </a:p>
          <a:p>
            <a:r>
              <a:rPr lang="el-GR" sz="3200" dirty="0"/>
              <a:t>με το διαρκές μεταβαλλόμενο κοινωνικό και </a:t>
            </a:r>
          </a:p>
          <a:p>
            <a:r>
              <a:rPr lang="el-GR" sz="3200" dirty="0"/>
              <a:t>οικονοµικό περιβάλλον, </a:t>
            </a:r>
          </a:p>
          <a:p>
            <a:r>
              <a:rPr lang="el-GR" sz="3200" dirty="0"/>
              <a:t>καθώς και </a:t>
            </a:r>
            <a:endParaRPr lang="en-US" sz="3200" dirty="0"/>
          </a:p>
          <a:p>
            <a:pPr>
              <a:buFont typeface="Wingdings" charset="2"/>
              <a:buChar char="Ø"/>
            </a:pPr>
            <a:r>
              <a:rPr lang="el-GR" sz="3200" dirty="0"/>
              <a:t>με τη δημιουργία </a:t>
            </a:r>
            <a:endParaRPr lang="en-US" sz="3200" dirty="0"/>
          </a:p>
          <a:p>
            <a:pPr>
              <a:buFont typeface="Wingdings" charset="2"/>
              <a:buChar char="Ø"/>
            </a:pPr>
            <a:r>
              <a:rPr lang="el-GR" sz="3200" dirty="0"/>
              <a:t>της </a:t>
            </a:r>
            <a:r>
              <a:rPr lang="el-GR" sz="3200" b="1" dirty="0"/>
              <a:t>νέας δημόσιας ψηφιακής (</a:t>
            </a:r>
            <a:r>
              <a:rPr lang="en-US" sz="3200" b="1" dirty="0"/>
              <a:t>digital</a:t>
            </a:r>
            <a:r>
              <a:rPr lang="el-GR" sz="3200" b="1" dirty="0"/>
              <a:t>) σφαίρας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524107"/>
            <a:ext cx="5181600" cy="5652856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l-GR" dirty="0"/>
              <a:t>και την προαγωγή και </a:t>
            </a:r>
            <a:endParaRPr lang="en-US" dirty="0"/>
          </a:p>
          <a:p>
            <a:pPr>
              <a:buFont typeface="Wingdings" charset="2"/>
              <a:buChar char="Ø"/>
            </a:pPr>
            <a:r>
              <a:rPr lang="el-GR" dirty="0"/>
              <a:t>Ανάπτυξη</a:t>
            </a:r>
            <a:endParaRPr lang="en-GB" dirty="0"/>
          </a:p>
          <a:p>
            <a:pPr>
              <a:buFont typeface="Wingdings" charset="2"/>
              <a:buChar char="Ø"/>
            </a:pPr>
            <a:r>
              <a:rPr lang="el-GR" b="1" dirty="0"/>
              <a:t>ενός ψηφιακού </a:t>
            </a:r>
            <a:endParaRPr lang="en-US" b="1" dirty="0"/>
          </a:p>
          <a:p>
            <a:pPr>
              <a:buFont typeface="Wingdings" charset="2"/>
              <a:buChar char="Ø"/>
            </a:pPr>
            <a:r>
              <a:rPr lang="el-GR" b="1" dirty="0"/>
              <a:t>εικονοκεντρικού </a:t>
            </a:r>
            <a:endParaRPr lang="en-US" b="1" dirty="0"/>
          </a:p>
          <a:p>
            <a:pPr>
              <a:buFont typeface="Wingdings" charset="2"/>
              <a:buChar char="Ø"/>
            </a:pPr>
            <a:r>
              <a:rPr lang="el-GR" b="1" dirty="0"/>
              <a:t>επικοινωνιακού μοντέλου</a:t>
            </a:r>
            <a:r>
              <a:rPr lang="el-GR" dirty="0"/>
              <a:t>, δημιουργείται </a:t>
            </a:r>
            <a:endParaRPr lang="en-US" dirty="0"/>
          </a:p>
          <a:p>
            <a:pPr>
              <a:buFont typeface="Wingdings" charset="2"/>
              <a:buChar char="Ø"/>
            </a:pPr>
            <a:r>
              <a:rPr lang="el-GR" dirty="0"/>
              <a:t>ένας </a:t>
            </a:r>
            <a:r>
              <a:rPr lang="el-GR" b="1" dirty="0"/>
              <a:t>κατακερματισμός </a:t>
            </a:r>
            <a:endParaRPr lang="en-US" b="1" dirty="0"/>
          </a:p>
          <a:p>
            <a:pPr>
              <a:buFont typeface="Wingdings" charset="2"/>
              <a:buChar char="Ø"/>
            </a:pPr>
            <a:r>
              <a:rPr lang="el-GR" dirty="0"/>
              <a:t>ακόμη και </a:t>
            </a:r>
            <a:r>
              <a:rPr lang="el-GR" b="1" dirty="0"/>
              <a:t>της κουλτούρας</a:t>
            </a:r>
            <a:r>
              <a:rPr lang="el-GR" dirty="0"/>
              <a:t>, </a:t>
            </a:r>
          </a:p>
          <a:p>
            <a:r>
              <a:rPr lang="el-GR" dirty="0"/>
              <a:t>η οποία και αυτή σταδιακά μετεξελίσσεται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765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13317"/>
            <a:ext cx="5181600" cy="5563646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σε μια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Νέα</a:t>
            </a:r>
            <a:r>
              <a:rPr lang="el-GR" sz="3200" dirty="0"/>
              <a:t>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ψηφιακή κουλτούρα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ενός ιδιότυπου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Ψηφιακού</a:t>
            </a:r>
            <a:r>
              <a:rPr lang="el-GR" sz="3200" dirty="0"/>
              <a:t>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Κοινωνικού</a:t>
            </a:r>
            <a:r>
              <a:rPr lang="el-GR" sz="3200" dirty="0"/>
              <a:t>,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Οικονομικού</a:t>
            </a:r>
            <a:r>
              <a:rPr lang="el-GR" sz="3200" dirty="0"/>
              <a:t> και </a:t>
            </a:r>
          </a:p>
          <a:p>
            <a:pPr>
              <a:buFont typeface="Wingdings" charset="2"/>
              <a:buChar char="Ø"/>
            </a:pPr>
            <a:r>
              <a:rPr lang="el-GR" sz="3200" b="1" dirty="0"/>
              <a:t>Πολιτικού</a:t>
            </a:r>
            <a:r>
              <a:rPr lang="el-GR" sz="3200" dirty="0"/>
              <a:t> κοσμοπολιτισμού,</a:t>
            </a:r>
          </a:p>
          <a:p>
            <a:pPr>
              <a:buFont typeface="Wingdings" charset="2"/>
              <a:buChar char="Ø"/>
            </a:pPr>
            <a:r>
              <a:rPr lang="el-GR" sz="3200" dirty="0"/>
              <a:t>Οποίος επιδρά και διαμορφώνει και τη Διαφήμιση.</a:t>
            </a:r>
            <a:r>
              <a:rPr lang="el-GR" dirty="0"/>
              <a:t>  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41" y="892099"/>
            <a:ext cx="5335859" cy="4605452"/>
          </a:xfrm>
        </p:spPr>
      </p:pic>
    </p:spTree>
    <p:extLst>
      <p:ext uri="{BB962C8B-B14F-4D97-AF65-F5344CB8AC3E}">
        <p14:creationId xmlns:p14="http://schemas.microsoft.com/office/powerpoint/2010/main" val="5484264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1882-BD9B-6D46-BA84-15882D2D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Ενδεικτικό το </a:t>
            </a:r>
            <a:r>
              <a:rPr lang="en-US" b="1" dirty="0"/>
              <a:t>spot </a:t>
            </a:r>
            <a:r>
              <a:rPr lang="el-GR" b="1" dirty="0"/>
              <a:t>του </a:t>
            </a:r>
            <a:r>
              <a:rPr lang="en-US" b="1" dirty="0"/>
              <a:t>Dior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EBB89D-DD79-874F-AF51-4B8AD7C95F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3534" y="1690689"/>
            <a:ext cx="8344931" cy="405987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3CFEAD-6246-2A4F-A02F-07257DFFFB30}"/>
              </a:ext>
            </a:extLst>
          </p:cNvPr>
          <p:cNvSpPr txBox="1"/>
          <p:nvPr/>
        </p:nvSpPr>
        <p:spPr>
          <a:xfrm>
            <a:off x="2560320" y="6167120"/>
            <a:ext cx="567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Πηγή: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=T6jy754fQ6o</a:t>
            </a:r>
            <a:r>
              <a:rPr lang="el-GR" dirty="0"/>
              <a:t>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434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1B49-DFE3-6240-B126-954165850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SPOT 2: Dior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664B3A-8046-5F48-9DBB-E65B0044A2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69703" y="1605281"/>
            <a:ext cx="8358956" cy="398272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1330E4-5C4C-B64F-AB1A-64D7E00F5984}"/>
              </a:ext>
            </a:extLst>
          </p:cNvPr>
          <p:cNvSpPr txBox="1"/>
          <p:nvPr/>
        </p:nvSpPr>
        <p:spPr>
          <a:xfrm>
            <a:off x="2600960" y="5984240"/>
            <a:ext cx="555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/>
              <a:t>Πηγ</a:t>
            </a:r>
            <a:r>
              <a:rPr lang="en-US" dirty="0"/>
              <a:t>ή</a:t>
            </a:r>
            <a:r>
              <a:rPr lang="el-GR" dirty="0"/>
              <a:t>: </a:t>
            </a:r>
            <a:r>
              <a:rPr lang="en-US" dirty="0">
                <a:hlinkClick r:id="rId3"/>
              </a:rPr>
              <a:t>https://www.youtube.com/watch?v=G712FeF9pdY</a:t>
            </a:r>
            <a:r>
              <a:rPr lang="el-G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51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8777"/>
          </a:xfrm>
        </p:spPr>
        <p:txBody>
          <a:bodyPr>
            <a:normAutofit fontScale="90000"/>
          </a:bodyPr>
          <a:lstStyle/>
          <a:p>
            <a:br>
              <a:rPr lang="el-GR" dirty="0"/>
            </a:br>
            <a:r>
              <a:rPr lang="el-GR" dirty="0"/>
              <a:t>Όπως ο ίδιος τονίζει: </a:t>
            </a:r>
            <a:br>
              <a:rPr lang="en-GB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260088"/>
            <a:ext cx="5181600" cy="4916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«Η </a:t>
            </a:r>
            <a:r>
              <a:rPr lang="el-GR" b="1" dirty="0"/>
              <a:t>επικοινωνία</a:t>
            </a:r>
            <a:r>
              <a:rPr lang="el-GR" dirty="0"/>
              <a:t> περιλαμβάνει:</a:t>
            </a:r>
          </a:p>
          <a:p>
            <a:r>
              <a:rPr lang="el-GR" dirty="0"/>
              <a:t> όλα τα </a:t>
            </a:r>
            <a:r>
              <a:rPr lang="el-GR" b="1" dirty="0"/>
              <a:t>σύμβολα του νου</a:t>
            </a:r>
            <a:r>
              <a:rPr lang="en-GB" b="1" dirty="0"/>
              <a:t> </a:t>
            </a:r>
            <a:endParaRPr lang="el-GR" b="1" dirty="0"/>
          </a:p>
          <a:p>
            <a:r>
              <a:rPr lang="el-GR" dirty="0"/>
              <a:t>μαζί </a:t>
            </a:r>
            <a:r>
              <a:rPr lang="el-GR" b="1" dirty="0"/>
              <a:t>με τα μέσα μετάδοσής τους </a:t>
            </a:r>
            <a:r>
              <a:rPr lang="el-GR" dirty="0"/>
              <a:t>στο </a:t>
            </a:r>
            <a:r>
              <a:rPr lang="el-GR" b="1" dirty="0"/>
              <a:t>χώρο</a:t>
            </a:r>
            <a:r>
              <a:rPr lang="el-GR" dirty="0"/>
              <a:t> και </a:t>
            </a:r>
            <a:endParaRPr lang="en-GB" dirty="0"/>
          </a:p>
          <a:p>
            <a:r>
              <a:rPr lang="el-GR" dirty="0"/>
              <a:t>διατήρησής τους στο </a:t>
            </a:r>
            <a:r>
              <a:rPr lang="el-GR" b="1" dirty="0"/>
              <a:t>χρόνο</a:t>
            </a:r>
            <a:r>
              <a:rPr lang="el-GR" dirty="0"/>
              <a:t>. </a:t>
            </a: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969512" y="691376"/>
            <a:ext cx="4384288" cy="5485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3200" dirty="0"/>
              <a:t>Περιλαμβάνει :</a:t>
            </a:r>
          </a:p>
          <a:p>
            <a:r>
              <a:rPr lang="el-GR" sz="3200" dirty="0"/>
              <a:t>την </a:t>
            </a:r>
            <a:r>
              <a:rPr lang="el-GR" sz="3200" b="1" dirty="0"/>
              <a:t>έκφραση του προσώπου</a:t>
            </a:r>
            <a:r>
              <a:rPr lang="el-GR" sz="3200" dirty="0"/>
              <a:t>, </a:t>
            </a:r>
            <a:endParaRPr lang="en-GB" sz="3200" dirty="0"/>
          </a:p>
          <a:p>
            <a:r>
              <a:rPr lang="el-GR" sz="3200" dirty="0"/>
              <a:t>τη </a:t>
            </a:r>
            <a:r>
              <a:rPr lang="el-GR" sz="3200" b="1" dirty="0"/>
              <a:t>στάση</a:t>
            </a:r>
            <a:r>
              <a:rPr lang="el-GR" sz="3200" dirty="0"/>
              <a:t> και </a:t>
            </a:r>
            <a:endParaRPr lang="en-GB" sz="3200" dirty="0"/>
          </a:p>
          <a:p>
            <a:r>
              <a:rPr lang="el-GR" sz="3200" dirty="0"/>
              <a:t>τις </a:t>
            </a:r>
            <a:r>
              <a:rPr lang="el-GR" sz="3200" b="1" dirty="0"/>
              <a:t>χειρονομίε</a:t>
            </a:r>
            <a:r>
              <a:rPr lang="el-GR" sz="3200" dirty="0"/>
              <a:t>ς, </a:t>
            </a:r>
            <a:endParaRPr lang="en-GB" sz="3200" dirty="0"/>
          </a:p>
          <a:p>
            <a:r>
              <a:rPr lang="el-GR" sz="3200" dirty="0"/>
              <a:t>τους </a:t>
            </a:r>
            <a:r>
              <a:rPr lang="el-GR" sz="3200" b="1" dirty="0"/>
              <a:t>τόνους της φωνής</a:t>
            </a:r>
            <a:r>
              <a:rPr lang="el-GR" sz="3200" dirty="0"/>
              <a:t>, </a:t>
            </a:r>
            <a:endParaRPr lang="en-GB" sz="3200" dirty="0"/>
          </a:p>
          <a:p>
            <a:r>
              <a:rPr lang="el-GR" sz="3200" dirty="0"/>
              <a:t>τις </a:t>
            </a:r>
            <a:r>
              <a:rPr lang="el-GR" sz="3200" b="1" dirty="0"/>
              <a:t>λέξεις</a:t>
            </a:r>
            <a:r>
              <a:rPr lang="el-GR" sz="3200" dirty="0"/>
              <a:t>, </a:t>
            </a:r>
            <a:endParaRPr lang="en-GB" sz="3200" dirty="0"/>
          </a:p>
          <a:p>
            <a:r>
              <a:rPr lang="el-GR" sz="3200" dirty="0"/>
              <a:t>την </a:t>
            </a:r>
            <a:r>
              <a:rPr lang="el-GR" sz="3200" b="1" dirty="0"/>
              <a:t>γραφή</a:t>
            </a:r>
            <a:r>
              <a:rPr lang="el-GR" sz="3200" dirty="0"/>
              <a:t>, </a:t>
            </a:r>
            <a:endParaRPr lang="en-GB" sz="3200" dirty="0"/>
          </a:p>
          <a:p>
            <a:r>
              <a:rPr lang="el-GR" sz="3200" dirty="0"/>
              <a:t>την </a:t>
            </a:r>
            <a:r>
              <a:rPr lang="el-GR" sz="3200" b="1" dirty="0"/>
              <a:t>τυπογραφία....</a:t>
            </a:r>
            <a:endParaRPr lang="en-GB" sz="3200" b="1" dirty="0"/>
          </a:p>
          <a:p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AF8842-7193-814F-9D3A-581DAD975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3688080"/>
            <a:ext cx="51308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86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/>
              <a:t>και οποιοδήποτε άλλο </a:t>
            </a:r>
            <a:r>
              <a:rPr lang="el-GR" sz="2800" b="1" u="sng" dirty="0"/>
              <a:t>πρόσφατο επίτευγμα</a:t>
            </a:r>
            <a:r>
              <a:rPr lang="el-GR" sz="2800" b="1" dirty="0"/>
              <a:t>, στην </a:t>
            </a:r>
            <a:r>
              <a:rPr lang="el-GR" sz="2800" b="1" u="sng" dirty="0"/>
              <a:t>πορεία για την κατάκτηση του χώρου και του χρόνου</a:t>
            </a:r>
            <a:r>
              <a:rPr lang="el-GR" sz="2800" b="1" dirty="0"/>
              <a:t>». </a:t>
            </a:r>
            <a:endParaRPr lang="en-US" sz="28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l-GR" sz="3200" dirty="0"/>
          </a:p>
          <a:p>
            <a:pPr marL="0" indent="0">
              <a:buNone/>
            </a:pPr>
            <a:r>
              <a:rPr lang="el-GR" sz="3600" dirty="0"/>
              <a:t>Ο </a:t>
            </a:r>
            <a:r>
              <a:rPr lang="en-US" sz="3600" b="1" dirty="0"/>
              <a:t>Robert Park</a:t>
            </a:r>
            <a:r>
              <a:rPr lang="en-GB" sz="3600" b="1" dirty="0"/>
              <a:t> </a:t>
            </a:r>
            <a:r>
              <a:rPr lang="el-GR" sz="3600" dirty="0"/>
              <a:t>(1990:43-64) δίνει έμφαση:</a:t>
            </a:r>
          </a:p>
          <a:p>
            <a:pPr>
              <a:buFont typeface="Wingdings" charset="2"/>
              <a:buChar char="Ø"/>
            </a:pPr>
            <a:r>
              <a:rPr lang="el-GR" sz="3600" dirty="0"/>
              <a:t>στα </a:t>
            </a:r>
            <a:r>
              <a:rPr lang="el-GR" sz="3600" b="1" dirty="0"/>
              <a:t>ηθικά</a:t>
            </a:r>
            <a:r>
              <a:rPr lang="el-GR" sz="3600" dirty="0"/>
              <a:t> και </a:t>
            </a:r>
          </a:p>
          <a:p>
            <a:pPr>
              <a:buFont typeface="Wingdings" charset="2"/>
              <a:buChar char="Ø"/>
            </a:pPr>
            <a:r>
              <a:rPr lang="el-GR" sz="3600" b="1" dirty="0"/>
              <a:t>σχεσιακά</a:t>
            </a:r>
            <a:r>
              <a:rPr lang="el-GR" sz="3600" dirty="0"/>
              <a:t> στοιχεία της επικοινωνίας </a:t>
            </a:r>
          </a:p>
          <a:p>
            <a:pPr marL="0" indent="0">
              <a:buNone/>
            </a:pPr>
            <a:r>
              <a:rPr lang="el-GR" sz="3600" dirty="0"/>
              <a:t>τονίζοντας ότι η </a:t>
            </a:r>
            <a:r>
              <a:rPr lang="el-GR" sz="3600" b="1" dirty="0"/>
              <a:t>επικοινωνία</a:t>
            </a:r>
            <a:r>
              <a:rPr lang="el-GR" sz="3600" dirty="0"/>
              <a:t> είναι:</a:t>
            </a:r>
            <a:endParaRPr lang="en-US" sz="3600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FD2AC1D-3EB5-A94C-ACDB-62922CC3B9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468880"/>
            <a:ext cx="5181600" cy="3393440"/>
          </a:xfrm>
        </p:spPr>
      </p:pic>
    </p:spTree>
    <p:extLst>
      <p:ext uri="{BB962C8B-B14F-4D97-AF65-F5344CB8AC3E}">
        <p14:creationId xmlns:p14="http://schemas.microsoft.com/office/powerpoint/2010/main" val="1197875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55429-2CD9-E448-97A6-3D496D2376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934720"/>
            <a:ext cx="5181600" cy="52422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3600" dirty="0"/>
              <a:t>«</a:t>
            </a:r>
            <a:r>
              <a:rPr lang="el-GR" sz="3600" b="1" dirty="0"/>
              <a:t>μια μορφή αλληλόδρασης</a:t>
            </a:r>
            <a:r>
              <a:rPr lang="el-GR" sz="3600" dirty="0"/>
              <a:t>, </a:t>
            </a:r>
          </a:p>
          <a:p>
            <a:pPr marL="0" indent="0">
              <a:buNone/>
            </a:pPr>
            <a:r>
              <a:rPr lang="el-GR" sz="3600" dirty="0"/>
              <a:t>ή μια </a:t>
            </a:r>
            <a:r>
              <a:rPr lang="el-GR" sz="3600" b="1" dirty="0"/>
              <a:t>διαδικασία </a:t>
            </a:r>
          </a:p>
          <a:p>
            <a:r>
              <a:rPr lang="el-GR" sz="3600" dirty="0"/>
              <a:t>που συμβαίνει </a:t>
            </a:r>
            <a:r>
              <a:rPr lang="el-GR" sz="3600" b="1" dirty="0"/>
              <a:t>μεταξύ προσώπων </a:t>
            </a:r>
            <a:r>
              <a:rPr lang="el-GR" sz="3600" dirty="0"/>
              <a:t>–δηλαδή ατόμων </a:t>
            </a:r>
          </a:p>
          <a:p>
            <a:r>
              <a:rPr lang="el-GR" sz="3600" dirty="0"/>
              <a:t>που </a:t>
            </a:r>
            <a:r>
              <a:rPr lang="el-GR" sz="3600" b="1" dirty="0"/>
              <a:t>έχουν ένα εγώ</a:t>
            </a:r>
            <a:r>
              <a:rPr lang="el-GR" sz="3600" dirty="0"/>
              <a:t>, </a:t>
            </a:r>
          </a:p>
          <a:p>
            <a:r>
              <a:rPr lang="el-GR" sz="3600" dirty="0"/>
              <a:t>ατόμων με </a:t>
            </a:r>
            <a:r>
              <a:rPr lang="el-GR" sz="3600" b="1" dirty="0"/>
              <a:t>άποψη</a:t>
            </a:r>
            <a:r>
              <a:rPr lang="el-GR" sz="3600" dirty="0"/>
              <a:t>, </a:t>
            </a:r>
          </a:p>
          <a:p>
            <a:r>
              <a:rPr lang="el-GR" sz="3600" b="1" dirty="0"/>
              <a:t>συνείδηση του εαυτού τους</a:t>
            </a:r>
            <a:r>
              <a:rPr lang="el-GR" sz="3600" dirty="0"/>
              <a:t>, που προσανατολίζονται σε </a:t>
            </a:r>
            <a:r>
              <a:rPr lang="el-GR" sz="3600" b="1" dirty="0"/>
              <a:t>έναν κόσμο ηθικό</a:t>
            </a:r>
            <a:r>
              <a:rPr lang="el-GR" sz="3600" dirty="0"/>
              <a:t>.[...]</a:t>
            </a:r>
            <a:endParaRPr lang="en-US" sz="3600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5287BC-3331-5244-ACFE-AC105F5103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2240" y="1026160"/>
            <a:ext cx="4592320" cy="5008880"/>
          </a:xfrm>
        </p:spPr>
      </p:pic>
    </p:spTree>
    <p:extLst>
      <p:ext uri="{BB962C8B-B14F-4D97-AF65-F5344CB8AC3E}">
        <p14:creationId xmlns:p14="http://schemas.microsoft.com/office/powerpoint/2010/main" val="2197622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702527"/>
            <a:ext cx="4568553" cy="5166461"/>
          </a:xfrm>
        </p:spPr>
        <p:txBody>
          <a:bodyPr>
            <a:noAutofit/>
          </a:bodyPr>
          <a:lstStyle/>
          <a:p>
            <a:r>
              <a:rPr lang="el-GR" sz="3600" dirty="0"/>
              <a:t>Η επικοινωνία όταν ολοκληρώνεται περιλαμβάνει: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3600" dirty="0"/>
              <a:t>την </a:t>
            </a:r>
            <a:r>
              <a:rPr lang="el-GR" sz="3600" b="1" dirty="0"/>
              <a:t>ερμηνεία</a:t>
            </a:r>
            <a:r>
              <a:rPr lang="el-GR" sz="3600" dirty="0"/>
              <a:t>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3600" dirty="0"/>
              <a:t>του Α για το </a:t>
            </a:r>
            <a:r>
              <a:rPr lang="el-GR" sz="3600" b="1" dirty="0"/>
              <a:t>ερέθισμα</a:t>
            </a:r>
            <a:r>
              <a:rPr lang="el-GR" sz="3600" dirty="0"/>
              <a:t> του Β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3600" dirty="0"/>
              <a:t>και μια </a:t>
            </a:r>
            <a:r>
              <a:rPr lang="el-GR" sz="3600" b="1" dirty="0"/>
              <a:t>αναπομπή</a:t>
            </a:r>
            <a:r>
              <a:rPr lang="el-GR" sz="3600" dirty="0"/>
              <a:t> αυτής της ερμηνείας πίσω στο πρόσωπο</a:t>
            </a:r>
            <a:r>
              <a:rPr lang="el-GR" sz="3200" dirty="0"/>
              <a:t>,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701" y="869795"/>
            <a:ext cx="5140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l-GR" sz="3200" dirty="0"/>
              <a:t>του οποίου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3200" dirty="0"/>
              <a:t>το συναίσθημα </a:t>
            </a:r>
          </a:p>
          <a:p>
            <a:pPr marL="457200" indent="-457200">
              <a:buFont typeface="Wingdings" charset="2"/>
              <a:buChar char="Ø"/>
            </a:pPr>
            <a:r>
              <a:rPr lang="el-GR" sz="3200" dirty="0"/>
              <a:t>ή τη διάθεση υποτίθεται ότι εκφράζει».</a:t>
            </a:r>
            <a:r>
              <a:rPr lang="en-GB" sz="3200" dirty="0"/>
              <a:t> </a:t>
            </a:r>
            <a:endParaRPr lang="en-US" sz="32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33174793"/>
              </p:ext>
            </p:extLst>
          </p:nvPr>
        </p:nvGraphicFramePr>
        <p:xfrm>
          <a:off x="5620215" y="3010829"/>
          <a:ext cx="4683512" cy="2858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66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2195</Words>
  <Application>Microsoft Macintosh PowerPoint</Application>
  <PresentationFormat>Widescreen</PresentationFormat>
  <Paragraphs>354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ΕΙΔΙΚΑ ΘΕΜΑΤΑ ΔΙΑΦΗΜΙΣΗΣ</vt:lpstr>
      <vt:lpstr>Οριοθετώντας την Επικοινωνία</vt:lpstr>
      <vt:lpstr>PowerPoint Presentation</vt:lpstr>
      <vt:lpstr> Όπως ο ίδιος τονίζει:  </vt:lpstr>
      <vt:lpstr>και οποιοδήποτε άλλο πρόσφατο επίτευγμα, στην πορεία για την κατάκτηση του χώρου και του χρόνου».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Ειδικότερα λοιπόν με τον όρο επικοινωνία εννοούνται: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Δηλαδή αναφέρεται σε ο,τιδήποτε καθιστά δυνατή  </vt:lpstr>
      <vt:lpstr>PowerPoint Presentation</vt:lpstr>
      <vt:lpstr>PowerPoint Presentation</vt:lpstr>
      <vt:lpstr> Αν, λοιπόν, η πληροφορία έχει ως αντικείμενο:  </vt:lpstr>
      <vt:lpstr>PowerPoint Presentation</vt:lpstr>
      <vt:lpstr>PowerPoint Presentation</vt:lpstr>
      <vt:lpstr> ΕΠΙΜΕΤΡΟ:«Ο θάνατος της ομιλίας»; </vt:lpstr>
      <vt:lpstr>  Κοινή Γνώμη και Δημόσιος Χώρος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Η προσέγγιση του Walter Lippmann:</vt:lpstr>
      <vt:lpstr>PowerPoint Presentation</vt:lpstr>
      <vt:lpstr>Η έννοια της «κοινής γνώμης» λοιπόν :</vt:lpstr>
      <vt:lpstr>Ταυτότητα και Εικόνα </vt:lpstr>
      <vt:lpstr>PowerPoint Presentation</vt:lpstr>
      <vt:lpstr>PowerPoint Presentation</vt:lpstr>
      <vt:lpstr>PowerPoint Presentation</vt:lpstr>
      <vt:lpstr>PowerPoint Presentation</vt:lpstr>
      <vt:lpstr>Απεικόνιση διαφορετικής κουλτούρας-θρησκείας-μύθων και γλώσσας... </vt:lpstr>
      <vt:lpstr>Κουλτούρα</vt:lpstr>
      <vt:lpstr>Οι προσεγγίσεις του όρου «Κουλτούρα» είναι αναρίθμητες. Η παρούσα αναφορά προσδιορίζεται σε σχέση με την επικοινωνία.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Ενδεικτικό το spot του Dior</vt:lpstr>
      <vt:lpstr>SPOT 2: Dior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169</cp:revision>
  <dcterms:created xsi:type="dcterms:W3CDTF">2022-10-11T16:07:27Z</dcterms:created>
  <dcterms:modified xsi:type="dcterms:W3CDTF">2024-03-03T18:04:52Z</dcterms:modified>
</cp:coreProperties>
</file>