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7" r:id="rId9"/>
    <p:sldId id="268" r:id="rId10"/>
    <p:sldId id="266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C1170E-C027-4412-B7AA-06C8D102F271}" v="7" dt="2021-11-07T14:33:32.3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94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748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027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620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34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27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843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595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250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27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555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66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954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06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ee.gr/etairies-meli/?sector=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8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C30C6DF9-2E4A-474F-83D7-86BC9320DE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4567137"/>
          </a:xfrm>
        </p:spPr>
        <p:txBody>
          <a:bodyPr>
            <a:normAutofit/>
          </a:bodyPr>
          <a:lstStyle/>
          <a:p>
            <a:r>
              <a:rPr lang="el-GR" sz="8000" dirty="0">
                <a:latin typeface="Bahnschrift Light" panose="020B0502040204020203" pitchFamily="34" charset="0"/>
              </a:rPr>
              <a:t>Διοίκηση &amp; Δημόσιες Σχέσεις</a:t>
            </a:r>
          </a:p>
        </p:txBody>
      </p:sp>
      <p:pic>
        <p:nvPicPr>
          <p:cNvPr id="26" name="Picture 3" descr="Θολές ανοιχτόχρωμες διακοσμήσεις">
            <a:extLst>
              <a:ext uri="{FF2B5EF4-FFF2-40B4-BE49-F238E27FC236}">
                <a16:creationId xmlns:a16="http://schemas.microsoft.com/office/drawing/2014/main" id="{50B57FEB-53DA-4D40-9DD6-7F63493B94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881" r="43645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407949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874895E-64B3-472A-8521-BA838D7FB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Εταιρείες δημοσίων σχέσεων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EE53D42-1895-47EF-8025-55C22C097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l-GR" dirty="0"/>
              <a:t>Έχει στραμμένο το βλέμμα προς τα έξω</a:t>
            </a:r>
          </a:p>
          <a:p>
            <a:endParaRPr lang="el-GR" dirty="0"/>
          </a:p>
          <a:p>
            <a:r>
              <a:rPr lang="el-GR" dirty="0"/>
              <a:t>Ανεξάρτητη οπτική που δε δεσμεύεται από τις εσωτερικές πολιτικές</a:t>
            </a:r>
          </a:p>
          <a:p>
            <a:endParaRPr lang="el-GR" dirty="0"/>
          </a:p>
          <a:p>
            <a:r>
              <a:rPr lang="el-GR" dirty="0"/>
              <a:t>Ευρεία εμπειρία σε διαφορετικό πελατολόγιο</a:t>
            </a:r>
          </a:p>
          <a:p>
            <a:endParaRPr lang="el-GR" dirty="0"/>
          </a:p>
          <a:p>
            <a:r>
              <a:rPr lang="el-GR" dirty="0"/>
              <a:t>Έμπειρο και εξειδικευμένο προσωπικό</a:t>
            </a:r>
          </a:p>
          <a:p>
            <a:endParaRPr lang="el-GR" dirty="0"/>
          </a:p>
          <a:p>
            <a:r>
              <a:rPr lang="el-GR" dirty="0"/>
              <a:t>Δίκτυο επαφών</a:t>
            </a:r>
          </a:p>
          <a:p>
            <a:endParaRPr lang="el-GR" dirty="0"/>
          </a:p>
          <a:p>
            <a:r>
              <a:rPr lang="el-GR" dirty="0"/>
              <a:t>Οι συμβουλές των εξωτερικών συμβούλων </a:t>
            </a:r>
            <a:r>
              <a:rPr lang="el-GR" b="1" dirty="0"/>
              <a:t>ακούγονται προσεκτικά</a:t>
            </a:r>
            <a:r>
              <a:rPr lang="el-GR" dirty="0"/>
              <a:t> καθώς ο οργανισμός πληρώνει για αυτές. </a:t>
            </a:r>
          </a:p>
          <a:p>
            <a:endParaRPr lang="el-GR" dirty="0"/>
          </a:p>
          <a:p>
            <a:r>
              <a:rPr lang="el-GR" dirty="0"/>
              <a:t>Εταιρείες στην Ελλάδα: </a:t>
            </a:r>
            <a:r>
              <a:rPr lang="en-US" dirty="0">
                <a:hlinkClick r:id="rId2"/>
              </a:rPr>
              <a:t>https://www.edee.gr/etairies-meli/?sector=1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78949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8FAF825-A110-4151-8787-A514DC819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δημόσιες σχέσεις ως στοιχείο του μάνατζμεντ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4F4F91A-1EE3-4F6F-A9C6-19FD04390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dirty="0"/>
              <a:t>Οι δημόσιες σχέσεις συμβουλεύουν τον διευθύνοντα σύμβουλο </a:t>
            </a:r>
          </a:p>
          <a:p>
            <a:r>
              <a:rPr lang="el-GR" dirty="0"/>
              <a:t>εκπαιδευτής διευθυντικών στελεχών – βελτίωση των επικοινωνιακών ικανοτήτων και τακτικών</a:t>
            </a:r>
          </a:p>
          <a:p>
            <a:r>
              <a:rPr lang="el-GR" dirty="0"/>
              <a:t>Ειδικός των κοινωνικών μέσων του </a:t>
            </a:r>
            <a:r>
              <a:rPr lang="en-US" dirty="0"/>
              <a:t>CEO</a:t>
            </a:r>
          </a:p>
          <a:p>
            <a:r>
              <a:rPr lang="el-GR" dirty="0"/>
              <a:t>Λογογράφος</a:t>
            </a:r>
            <a:r>
              <a:rPr lang="el-GR" dirty="0">
                <a:sym typeface="Wingdings" panose="05000000000000000000" pitchFamily="2" charset="2"/>
              </a:rPr>
              <a:t> διορθώνει τις ομιλίες και δηλώσεις του </a:t>
            </a:r>
            <a:r>
              <a:rPr lang="en-US" dirty="0">
                <a:sym typeface="Wingdings" panose="05000000000000000000" pitchFamily="2" charset="2"/>
              </a:rPr>
              <a:t>CEO</a:t>
            </a:r>
          </a:p>
          <a:p>
            <a:r>
              <a:rPr lang="el-GR" dirty="0">
                <a:sym typeface="Wingdings" panose="05000000000000000000" pitchFamily="2" charset="2"/>
              </a:rPr>
              <a:t>Εκπαιδευτής για ΜΜΕ (πώς να απαντά σωστά στις ερωτήσεις των δημοσιογράφων)</a:t>
            </a:r>
          </a:p>
          <a:p>
            <a:r>
              <a:rPr lang="el-GR" dirty="0">
                <a:sym typeface="Wingdings" panose="05000000000000000000" pitchFamily="2" charset="2"/>
              </a:rPr>
              <a:t>Συμβουλές για το προσωπικό στυλ του διευθυντή – ηγέτη</a:t>
            </a:r>
          </a:p>
          <a:p>
            <a:r>
              <a:rPr lang="el-GR" dirty="0"/>
              <a:t>Ειδικός στη διαχείριση φήμης </a:t>
            </a:r>
          </a:p>
          <a:p>
            <a:pPr marL="457200" lvl="1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56566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4A10CFE-6DC1-4B4A-9487-A823D1F1F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δημόσιες σχέσεις ως διοικητικό τμήμα με συμμετοχή στη λήψη αποφάσεων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09354D7-8C22-42D2-9B56-134B18449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Το τμήμα δημοσίων σχέσεων πρέπει να είναι σημαντικό για τη διοίκηση και να διοικείται ανεξάρτητα (να υπάρχει διευθυντής δημοσίων σχέσεων) και να υπόκεινται κατευθείαν στον πρόεδρο και/ή τον διευθύνοντα σύμβουλο.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Περίπου το 1/6 των τμημάτων υπάγεται στο τμήμα μάρκετινγκ και άλλο 1/6 σε κάποιο αντιπρόεδρο διοίκησης.</a:t>
            </a:r>
          </a:p>
          <a:p>
            <a:endParaRPr lang="el-GR" dirty="0"/>
          </a:p>
          <a:p>
            <a:r>
              <a:rPr lang="el-GR" dirty="0"/>
              <a:t>Προτείνει λύσεις και ιδέες για επικοινωνιακά αλλά επιχειρησιακά ζητήματα</a:t>
            </a:r>
          </a:p>
          <a:p>
            <a:endParaRPr lang="el-GR" dirty="0"/>
          </a:p>
          <a:p>
            <a:pPr lvl="1"/>
            <a:r>
              <a:rPr lang="el-GR" dirty="0"/>
              <a:t>Να αμφισβητεί ακατανόητες ιδέες και ένα ελαττωματικό προϊόν ή ακόμη και τη γενική κατεύθυνση της επιχείρησης όταν είναι λανθασμένη.</a:t>
            </a:r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30663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88A2938-6C22-4DBA-9976-0AB34506B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δημόσιες σχέσεις θα πρέπει να προγραμματίζονται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A77331F-E186-4C5E-B68A-E7E09536B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Σημασία του πλάνου δημοσίων σχέσεων</a:t>
            </a:r>
          </a:p>
          <a:p>
            <a:endParaRPr lang="el-GR" dirty="0"/>
          </a:p>
          <a:p>
            <a:pPr lvl="1">
              <a:lnSpc>
                <a:spcPct val="150000"/>
              </a:lnSpc>
            </a:pPr>
            <a:r>
              <a:rPr lang="el-GR" dirty="0"/>
              <a:t>Προσδιορισμός προβλήματος/ευκαιρίας</a:t>
            </a:r>
          </a:p>
          <a:p>
            <a:pPr lvl="1">
              <a:lnSpc>
                <a:spcPct val="150000"/>
              </a:lnSpc>
            </a:pPr>
            <a:r>
              <a:rPr lang="el-GR" dirty="0"/>
              <a:t>Προγραμματισμός</a:t>
            </a:r>
          </a:p>
          <a:p>
            <a:pPr lvl="1">
              <a:lnSpc>
                <a:spcPct val="150000"/>
              </a:lnSpc>
            </a:pPr>
            <a:r>
              <a:rPr lang="el-GR" dirty="0"/>
              <a:t>Δράση</a:t>
            </a:r>
          </a:p>
          <a:p>
            <a:pPr lvl="1">
              <a:lnSpc>
                <a:spcPct val="150000"/>
              </a:lnSpc>
            </a:pPr>
            <a:r>
              <a:rPr lang="el-GR" dirty="0"/>
              <a:t>Αξιολόγηση</a:t>
            </a:r>
          </a:p>
        </p:txBody>
      </p:sp>
    </p:spTree>
    <p:extLst>
      <p:ext uri="{BB962C8B-B14F-4D97-AF65-F5344CB8AC3E}">
        <p14:creationId xmlns:p14="http://schemas.microsoft.com/office/powerpoint/2010/main" val="973530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05A821-B4A9-4783-AA79-80C5DBF91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δημόσιες σχέσεις θα πρέπει να προγραμματίζονται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A27E996-B7F8-4BCE-A995-A05DC66B2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84632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</a:pPr>
            <a:r>
              <a:rPr lang="el-GR" sz="18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Περίληψη του πλάνου (</a:t>
            </a:r>
            <a:r>
              <a:rPr lang="en-US" sz="18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executive summary)</a:t>
            </a:r>
            <a:r>
              <a:rPr lang="el-GR" sz="18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l-GR" sz="18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Υπόβαθρο: δήλωση αποστολής, όραμα, αξίες εταιρείας.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l-GR" sz="18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Ανάλυση παρούσας κατάστασης: αναφορά στα θέματα και γεγονότα που θα διαχειριστεί το πρόγραμμα τα οποία προέκυψαν από έρευνες, τάσεις της κοινωνίας, προβλήματα-κρίσεις κλπ.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l-GR" sz="18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Σκοπός του πλάνου: βασικοί λόγοι που οδήγησαν στην ανάπτυξη του πλάνου. Τι προσπαθεί να πετύχει το πλάνο δημοσίων σχέσεων. 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l-GR" sz="18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Κοινά-στόχοι: προσδιορίζονται οι ομάδες στις οποίες θα στοχεύει το πρόγραμμα με αιτιολόγηση. </a:t>
            </a:r>
            <a:r>
              <a:rPr lang="el-GR" sz="18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Προσδιορισμός στόχων. 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l-GR" sz="18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Βασικά μηνύματα: τι θέλουμε να πούμε στο κοινό και πως θέλουμε να το κάνουμε να νιώσει. Μπορεί να θέσουμε περισσότερα από ένα μηνύματα για κάθε ομάδα κοινού. Τα μηνύματα πρέπει να είναι 1-2 προτάσεις το πολύ. 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Επικοινωνιακές τακτικές και εργαλεία που θα χρησιμοποιηθούν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Χρονοδιάγραμμα και προϋπολογισμός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Αξιολόγηση: τρόποι που θα μετρηθούν τα αποτελέσματα. 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30006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19D222D-30EE-4E88-8B7D-78F2FACFA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Θέτοντας στόχους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1E0CA72-6DBF-4275-9C4A-72EE7C6E8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1874"/>
            <a:ext cx="10515600" cy="4591001"/>
          </a:xfrm>
        </p:spPr>
        <p:txBody>
          <a:bodyPr>
            <a:normAutofit fontScale="85000" lnSpcReduction="20000"/>
          </a:bodyPr>
          <a:lstStyle/>
          <a:p>
            <a:r>
              <a:rPr lang="el-GR" b="1" dirty="0"/>
              <a:t>Οι στόχοι πρέπει να:</a:t>
            </a:r>
          </a:p>
          <a:p>
            <a:endParaRPr lang="el-GR" dirty="0"/>
          </a:p>
          <a:p>
            <a:pPr lvl="1"/>
            <a:r>
              <a:rPr lang="el-GR" dirty="0"/>
              <a:t>Είναι σαφείς</a:t>
            </a:r>
          </a:p>
          <a:p>
            <a:pPr lvl="1"/>
            <a:endParaRPr lang="el-GR" dirty="0"/>
          </a:p>
          <a:p>
            <a:pPr lvl="1"/>
            <a:r>
              <a:rPr lang="el-GR" dirty="0"/>
              <a:t>Κατανοητοί από όλους μέσα στον οργανισμό</a:t>
            </a:r>
          </a:p>
          <a:p>
            <a:pPr lvl="1"/>
            <a:endParaRPr lang="el-GR" dirty="0"/>
          </a:p>
          <a:p>
            <a:pPr lvl="1"/>
            <a:r>
              <a:rPr lang="el-GR" dirty="0"/>
              <a:t>Να έχουν ημερομηνία ολοκλήρωσης</a:t>
            </a:r>
          </a:p>
          <a:p>
            <a:pPr lvl="1"/>
            <a:endParaRPr lang="el-GR" dirty="0"/>
          </a:p>
          <a:p>
            <a:pPr lvl="1"/>
            <a:r>
              <a:rPr lang="el-GR" dirty="0"/>
              <a:t>Να είναι ρεαλιστικοί, μετρήσιμοι και πραγματοποιήσιμοι-εφικτοί.</a:t>
            </a:r>
          </a:p>
          <a:p>
            <a:pPr lvl="1"/>
            <a:endParaRPr lang="el-GR" dirty="0"/>
          </a:p>
          <a:p>
            <a:pPr lvl="1"/>
            <a:r>
              <a:rPr lang="el-GR" dirty="0"/>
              <a:t>Να είναι συνεπείς με τους στόχους της διοίκησης – </a:t>
            </a:r>
            <a:r>
              <a:rPr lang="en-US" dirty="0"/>
              <a:t>management by objectives</a:t>
            </a:r>
            <a:endParaRPr lang="el-GR" dirty="0"/>
          </a:p>
          <a:p>
            <a:pPr lvl="1"/>
            <a:endParaRPr lang="el-GR" dirty="0"/>
          </a:p>
          <a:p>
            <a:pPr lvl="1"/>
            <a:r>
              <a:rPr lang="el-GR" dirty="0"/>
              <a:t>Το κλειδί είναι οι στόχοι των δημοσίων σχέσεων να συνδέονται με τους στόχους της επιχείρησης/οργανισμού</a:t>
            </a:r>
          </a:p>
        </p:txBody>
      </p:sp>
    </p:spTree>
    <p:extLst>
      <p:ext uri="{BB962C8B-B14F-4D97-AF65-F5344CB8AC3E}">
        <p14:creationId xmlns:p14="http://schemas.microsoft.com/office/powerpoint/2010/main" val="2491895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393BFDD-31DC-4B84-942D-2E38AE42A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επαγγελματίες δημοσίων σχέσεων μπορούν να εργαστούν: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C814E68-7F94-49B6-A8B4-D40D68117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1. Ως στελέχη σε ένα τμήμα δημοσίων σχέσεων μιας επιχείρησης, οργανισμού κλπ.</a:t>
            </a:r>
          </a:p>
          <a:p>
            <a:endParaRPr lang="el-GR" dirty="0"/>
          </a:p>
          <a:p>
            <a:pPr marL="0" indent="0">
              <a:buNone/>
            </a:pPr>
            <a:r>
              <a:rPr lang="el-GR" dirty="0"/>
              <a:t>2. Ως ελεύθερος επαγγελματίας – εξωτερικό γραφείο δημοσίων σχέσεων.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3. Ως υπάλληλος εταιρείας δημοσίων σχέσεων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34139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D5EE74-4DE3-4928-8CBD-0662895C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Εσωτερικό τμήμα δημοσίων σχέσεων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26DF09C-29A8-440C-92F3-09148E8C6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Εξαρτάται </a:t>
            </a:r>
          </a:p>
          <a:p>
            <a:pPr lvl="1"/>
            <a:r>
              <a:rPr lang="el-GR" dirty="0"/>
              <a:t>Από το είδος του οργανισμού </a:t>
            </a:r>
          </a:p>
          <a:p>
            <a:pPr lvl="1"/>
            <a:r>
              <a:rPr lang="el-GR" dirty="0"/>
              <a:t>Το μέγεθος</a:t>
            </a:r>
          </a:p>
          <a:p>
            <a:pPr lvl="1"/>
            <a:r>
              <a:rPr lang="el-GR" dirty="0"/>
              <a:t>Σημασία που αποδίδει η διοίκηση στις δημόσιες σχέσεις</a:t>
            </a:r>
          </a:p>
          <a:p>
            <a:pPr lvl="1"/>
            <a:endParaRPr lang="el-GR" dirty="0"/>
          </a:p>
          <a:p>
            <a:r>
              <a:rPr lang="el-GR" dirty="0"/>
              <a:t>Μεγάλες επιχειρήσεις</a:t>
            </a:r>
          </a:p>
          <a:p>
            <a:r>
              <a:rPr lang="el-GR" dirty="0"/>
              <a:t>Επιχειρήσεις με καταναλωτικά αγαθά</a:t>
            </a:r>
          </a:p>
          <a:p>
            <a:r>
              <a:rPr lang="el-GR" dirty="0"/>
              <a:t>Επιχειρήσεις που έχουν ανάγκη να διαφοροποιηθούν π.χ. τράπεζες, </a:t>
            </a:r>
          </a:p>
          <a:p>
            <a:r>
              <a:rPr lang="el-GR" dirty="0"/>
              <a:t>Δημόσιοι οργανισμοί που η δράση τους επηρεάζει την κοινωνία π.χ. δήμοι, αστυνομία</a:t>
            </a:r>
          </a:p>
        </p:txBody>
      </p:sp>
    </p:spTree>
    <p:extLst>
      <p:ext uri="{BB962C8B-B14F-4D97-AF65-F5344CB8AC3E}">
        <p14:creationId xmlns:p14="http://schemas.microsoft.com/office/powerpoint/2010/main" val="3434581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B959E28-FFDF-43CE-9791-3ECCC6173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Πλεονεκτήματα εσωτερικού τμήματος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72728C5-28AB-4367-9EC5-CAF1E9A0F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l-GR" dirty="0"/>
          </a:p>
          <a:p>
            <a:r>
              <a:rPr lang="el-GR" dirty="0"/>
              <a:t>Καλή γνώση οργανισμού και της βιομηχανίας 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Έχει στραμμένο το βλέμμα προς τα μέσα  - </a:t>
            </a:r>
            <a:r>
              <a:rPr lang="el-GR" b="1" dirty="0"/>
              <a:t>σύνδρομο απώλειας της περιφερειακής όρασης.</a:t>
            </a:r>
          </a:p>
          <a:p>
            <a:endParaRPr lang="el-GR" dirty="0"/>
          </a:p>
          <a:p>
            <a:r>
              <a:rPr lang="el-GR" dirty="0"/>
              <a:t>Εύκολη απόκτηση πληροφοριών εντός της επιχείρησης συγκριτικά με μια εταιρεία δημοσίων σχέσεων</a:t>
            </a:r>
          </a:p>
          <a:p>
            <a:endParaRPr lang="el-GR" dirty="0"/>
          </a:p>
          <a:p>
            <a:r>
              <a:rPr lang="el-GR" dirty="0"/>
              <a:t>Συνεχής παρουσία σε έκτακτες περιστάσεις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Καθημερινή συμβουλευτική στα στελέχη</a:t>
            </a:r>
          </a:p>
        </p:txBody>
      </p:sp>
    </p:spTree>
    <p:extLst>
      <p:ext uri="{BB962C8B-B14F-4D97-AF65-F5344CB8AC3E}">
        <p14:creationId xmlns:p14="http://schemas.microsoft.com/office/powerpoint/2010/main" val="3618560471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LeftStep">
      <a:dk1>
        <a:srgbClr val="000000"/>
      </a:dk1>
      <a:lt1>
        <a:srgbClr val="FFFFFF"/>
      </a:lt1>
      <a:dk2>
        <a:srgbClr val="242E41"/>
      </a:dk2>
      <a:lt2>
        <a:srgbClr val="E2E6E8"/>
      </a:lt2>
      <a:accent1>
        <a:srgbClr val="BE9A87"/>
      </a:accent1>
      <a:accent2>
        <a:srgbClr val="BA7F83"/>
      </a:accent2>
      <a:accent3>
        <a:srgbClr val="C594AC"/>
      </a:accent3>
      <a:accent4>
        <a:srgbClr val="BA7FB4"/>
      </a:accent4>
      <a:accent5>
        <a:srgbClr val="B796C6"/>
      </a:accent5>
      <a:accent6>
        <a:srgbClr val="8E7FBA"/>
      </a:accent6>
      <a:hlink>
        <a:srgbClr val="5B879D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586</Words>
  <Application>Microsoft Office PowerPoint</Application>
  <PresentationFormat>Widescreen</PresentationFormat>
  <Paragraphs>89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Bahnschrift Light</vt:lpstr>
      <vt:lpstr>Calibri</vt:lpstr>
      <vt:lpstr>Century Gothic</vt:lpstr>
      <vt:lpstr>Elephant</vt:lpstr>
      <vt:lpstr>Tahoma</vt:lpstr>
      <vt:lpstr>BrushVTI</vt:lpstr>
      <vt:lpstr>Διοίκηση &amp; Δημόσιες Σχέσεις</vt:lpstr>
      <vt:lpstr>Οι δημόσιες σχέσεις ως στοιχείο του μάνατζμεντ</vt:lpstr>
      <vt:lpstr>Οι δημόσιες σχέσεις ως διοικητικό τμήμα με συμμετοχή στη λήψη αποφάσεων </vt:lpstr>
      <vt:lpstr>Οι δημόσιες σχέσεις θα πρέπει να προγραμματίζονται</vt:lpstr>
      <vt:lpstr>Οι δημόσιες σχέσεις θα πρέπει να προγραμματίζονται</vt:lpstr>
      <vt:lpstr>Θέτοντας στόχους</vt:lpstr>
      <vt:lpstr>Οι επαγγελματίες δημοσίων σχέσεων μπορούν να εργαστούν:</vt:lpstr>
      <vt:lpstr>Εσωτερικό τμήμα δημοσίων σχέσεων</vt:lpstr>
      <vt:lpstr>Πλεονεκτήματα εσωτερικού τμήματος </vt:lpstr>
      <vt:lpstr>Εταιρείες δημοσίων σχέσεων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Διοίκηση &amp; Δημόσιες Σχέσεις</dc:title>
  <dc:creator>AMALIA TRIANTAFYLLIDOU</dc:creator>
  <cp:lastModifiedBy>ΤΡΙΑΝΤΑΦΥΛΛΙΔΟΥ ΑΜΑΛΙΑ</cp:lastModifiedBy>
  <cp:revision>2</cp:revision>
  <dcterms:created xsi:type="dcterms:W3CDTF">2021-11-07T12:01:54Z</dcterms:created>
  <dcterms:modified xsi:type="dcterms:W3CDTF">2023-12-15T14:46:44Z</dcterms:modified>
</cp:coreProperties>
</file>