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77" r:id="rId10"/>
    <p:sldId id="265" r:id="rId11"/>
    <p:sldId id="266" r:id="rId12"/>
    <p:sldId id="267" r:id="rId13"/>
    <p:sldId id="269" r:id="rId14"/>
    <p:sldId id="270" r:id="rId15"/>
    <p:sldId id="271" r:id="rId16"/>
    <p:sldId id="263" r:id="rId17"/>
    <p:sldId id="273" r:id="rId18"/>
    <p:sldId id="276" r:id="rId19"/>
    <p:sldId id="275" r:id="rId20"/>
    <p:sldId id="274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3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3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99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8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5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7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2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2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AE4B-2B0A-41C3-A9E9-3AC2DCD94B6E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55C-CA0E-4454-A67B-6DFA29B0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3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google.bg/url?sa=i&amp;rct=j&amp;q=&amp;esrc=s&amp;source=images&amp;cd=&amp;cad=rja&amp;uact=8&amp;ved=0CAcQjRxqFQoTCI7yt4LJxscCFYtwGgodwiYO5A&amp;url=http://pubs.rsc.org/en/content/articlehtml/2014/fo/c3fo60499c&amp;ei=B5ndVc7SK4vhacLNuKAO&amp;psig=AFQjCNGqOnDu1tI248-q988JQpv5I-KBLw&amp;ust=1440672043863934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google.bg/url?sa=i&amp;rct=j&amp;q=&amp;esrc=s&amp;source=images&amp;cd=&amp;cad=rja&amp;uact=8&amp;ved=0CAcQjRxqFQoTCJO1uYOuxscCFco7GgodR2QNwg&amp;url=http://www.google.com/patents/EP1073342B1?cl=en&amp;ei=unzdVZPwBMr3aMfItZAM&amp;psig=AFQjCNH0_TahOkPzRxMH52i5VklwQqp8KA&amp;ust=1440665115651537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xqFQoTCM7C1tuWxscCFULbGgodL7wMRQ&amp;url=http://www.crc.dk/yeast/yeasthome/yeasthome/research/disulf_jrw.htm&amp;ei=SGTdVc7-J8K2a6_4sqgE&amp;psig=AFQjCNFiNV9HMgSO-ddFaPmi_wUr-yLKrA&amp;ust=144065867569008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bg/url?sa=i&amp;rct=j&amp;q=&amp;esrc=s&amp;source=images&amp;cd=&amp;cad=rja&amp;uact=8&amp;ved=0CAcQjRxqFQoTCKq41begxscCFYd9GgodqU8Dog&amp;url=http://www.lookfordiagnosis.com/mesh_info.php?term=Lysinoalanine&amp;lang=1&amp;ei=eW7dVeqXHof7aamfjZAK&amp;psig=AFQjCNGbHdsgSUk-FsEnD05WSICNMRktPw&amp;ust=144066148694988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bg/url?sa=i&amp;rct=j&amp;q=&amp;esrc=s&amp;source=images&amp;cd=&amp;cad=rja&amp;uact=8&amp;ved=0CAcQjRxqFQoTCNO37fCqxscCFUXXGgodu4gKjA&amp;url=http://www.slideshare.net/MohamedHassanien/reactions-of-proteins&amp;ei=bXndVZPNL8Wua7uRquAI&amp;psig=AFQjCNG8MWZv58Z5tW5Nt9CyKL2IDmHmtQ&amp;ust=144066424798181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wdv.com/CellWorld/Biochemistry/BioChem5104/VoetNotes34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bg/url?sa=i&amp;rct=j&amp;q=&amp;esrc=s&amp;source=images&amp;cd=&amp;cad=rja&amp;uact=8&amp;ved=0CAcQjRxqFQoTCKORsNmwxscCFcjTGgod8f8A5w&amp;url=http://www.slideshare.net/MUBOSScz/aa-2-9323397&amp;ei=h3_dVeOxCcina_H_g7gO&amp;psig=AFQjCNHNpJ3PhtNXd_dW-xeV54_vaXPKjA&amp;ust=1440665796931128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0424" y="1844824"/>
            <a:ext cx="81369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Lecture 9.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Protein cross-linking </a:t>
            </a:r>
            <a:r>
              <a:rPr lang="en-US" sz="3200" dirty="0"/>
              <a:t>in </a:t>
            </a:r>
            <a:r>
              <a:rPr lang="en-US" sz="3200" dirty="0" smtClean="0"/>
              <a:t>food </a:t>
            </a:r>
            <a:r>
              <a:rPr lang="en-US" sz="3200" dirty="0"/>
              <a:t>– </a:t>
            </a:r>
            <a:r>
              <a:rPr lang="en-US" sz="3200" dirty="0" smtClean="0"/>
              <a:t>structure and applications. Implications </a:t>
            </a:r>
            <a:r>
              <a:rPr lang="en-US" sz="3200" dirty="0"/>
              <a:t>for </a:t>
            </a:r>
            <a:r>
              <a:rPr lang="en-US" sz="3200" dirty="0" smtClean="0"/>
              <a:t>health and food safety.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2369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8942" y="539115"/>
            <a:ext cx="64853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2</a:t>
            </a:r>
            <a:r>
              <a:rPr lang="en-US" sz="2400" b="1" dirty="0" smtClean="0"/>
              <a:t>. ENZYMES IN PROTEIN CROSS-LINKING </a:t>
            </a:r>
            <a:r>
              <a:rPr lang="en-US" sz="2400" b="1" dirty="0"/>
              <a:t>IN FOOD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82865" y="1524000"/>
            <a:ext cx="87375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PDI catalyzes </a:t>
            </a:r>
            <a:r>
              <a:rPr lang="en-US" sz="2000" dirty="0">
                <a:solidFill>
                  <a:srgbClr val="FF0000"/>
                </a:solidFill>
              </a:rPr>
              <a:t>thiol/disulfide </a:t>
            </a:r>
            <a:r>
              <a:rPr lang="en-US" sz="2000" dirty="0" smtClean="0">
                <a:solidFill>
                  <a:srgbClr val="FF0000"/>
                </a:solidFill>
              </a:rPr>
              <a:t>exchange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reaction involves the rearrangement of </a:t>
            </a:r>
            <a:r>
              <a:rPr lang="en-US" sz="2000" dirty="0" smtClean="0"/>
              <a:t>low molecular</a:t>
            </a:r>
            <a:endParaRPr lang="en-US" sz="2000" dirty="0"/>
          </a:p>
          <a:p>
            <a:r>
              <a:rPr lang="en-US" sz="2000" dirty="0"/>
              <a:t>sulfhydryl compounds (e.g. </a:t>
            </a:r>
            <a:r>
              <a:rPr lang="en-US" sz="2000" dirty="0" smtClean="0"/>
              <a:t>glutathione and cysteine) and </a:t>
            </a:r>
            <a:r>
              <a:rPr lang="en-US" sz="2000" dirty="0"/>
              <a:t>protein </a:t>
            </a:r>
            <a:r>
              <a:rPr lang="en-US" sz="2000" dirty="0" smtClean="0"/>
              <a:t>sulfhydryl's. </a:t>
            </a:r>
            <a:r>
              <a:rPr lang="en-US" sz="2000" dirty="0"/>
              <a:t>It is thought to proceed by </a:t>
            </a:r>
            <a:r>
              <a:rPr lang="en-US" sz="2000" dirty="0" smtClean="0"/>
              <a:t>the transient </a:t>
            </a:r>
            <a:r>
              <a:rPr lang="en-US" sz="2000" dirty="0"/>
              <a:t>breakage of the protein disulfide bonds by the </a:t>
            </a:r>
            <a:r>
              <a:rPr lang="en-US" sz="2000" dirty="0" smtClean="0"/>
              <a:t>enzyme followed by the </a:t>
            </a:r>
            <a:r>
              <a:rPr lang="en-US" sz="2000" dirty="0"/>
              <a:t>reaction of the exposed active cysteine sulfhydryl </a:t>
            </a:r>
            <a:r>
              <a:rPr lang="en-US" sz="2000" dirty="0" smtClean="0"/>
              <a:t>groups </a:t>
            </a:r>
            <a:r>
              <a:rPr lang="en-US" sz="2000" dirty="0"/>
              <a:t>with other appropriate residues to reform native </a:t>
            </a:r>
            <a:r>
              <a:rPr lang="en-US" sz="2000" dirty="0" smtClean="0"/>
              <a:t>linkages.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0965" y="1000780"/>
            <a:ext cx="54167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Protein </a:t>
            </a:r>
            <a:r>
              <a:rPr lang="en-US" sz="2800" dirty="0">
                <a:solidFill>
                  <a:srgbClr val="FF0000"/>
                </a:solidFill>
              </a:rPr>
              <a:t>disulfide </a:t>
            </a:r>
            <a:r>
              <a:rPr lang="en-US" sz="2800" dirty="0" smtClean="0">
                <a:solidFill>
                  <a:srgbClr val="FF0000"/>
                </a:solidFill>
              </a:rPr>
              <a:t>isomerase (PDI)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4419600"/>
            <a:ext cx="7883525" cy="1538064"/>
          </a:xfrm>
          <a:prstGeom prst="rect">
            <a:avLst/>
          </a:prstGeom>
          <a:solidFill>
            <a:srgbClr val="99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6869" y="6165304"/>
            <a:ext cx="8229600" cy="512763"/>
          </a:xfrm>
          <a:prstGeom prst="rect">
            <a:avLst/>
          </a:prstGeom>
          <a:ln/>
        </p:spPr>
        <p:txBody>
          <a:bodyPr tIns="10584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1200" b="1" dirty="0" smtClean="0">
                <a:latin typeface="Arial" pitchFamily="34" charset="0"/>
              </a:rPr>
              <a:t>FIG. 3.</a:t>
            </a:r>
            <a:r>
              <a:rPr lang="en-US" altLang="en-US" sz="1200" dirty="0" smtClean="0">
                <a:latin typeface="Arial" pitchFamily="34" charset="0"/>
              </a:rPr>
              <a:t>  </a:t>
            </a:r>
            <a:r>
              <a:rPr lang="en-US" altLang="en-US" sz="1200" b="1" dirty="0" smtClean="0">
                <a:latin typeface="Arial" pitchFamily="34" charset="0"/>
              </a:rPr>
              <a:t>Schematic representation of disulfide isomerization.</a:t>
            </a:r>
            <a:r>
              <a:rPr lang="en-US" altLang="en-US" sz="1200" dirty="0" smtClean="0">
                <a:latin typeface="Arial" pitchFamily="34" charset="0"/>
              </a:rPr>
              <a:t> (</a:t>
            </a:r>
            <a:r>
              <a:rPr lang="en-US" altLang="en-US" sz="1200" b="1" dirty="0" smtClean="0">
                <a:latin typeface="Arial" pitchFamily="34" charset="0"/>
              </a:rPr>
              <a:t>A</a:t>
            </a:r>
            <a:r>
              <a:rPr lang="en-US" altLang="en-US" sz="1200" dirty="0" smtClean="0">
                <a:latin typeface="Arial" pitchFamily="34" charset="0"/>
              </a:rPr>
              <a:t>) Intramolecular rearrangement of a three-cysteine system containing one disulfide bond. (</a:t>
            </a:r>
            <a:r>
              <a:rPr lang="en-US" altLang="en-US" sz="1200" b="1" dirty="0" smtClean="0">
                <a:latin typeface="Arial" pitchFamily="34" charset="0"/>
              </a:rPr>
              <a:t>B</a:t>
            </a:r>
            <a:r>
              <a:rPr lang="en-US" altLang="en-US" sz="1200" dirty="0" smtClean="0">
                <a:latin typeface="Arial" pitchFamily="34" charset="0"/>
              </a:rPr>
              <a:t>) Rearrangement of a four-cysteine system containing two disulfide bonds based on the transient formation of an intermolecular mixed disulfide.</a:t>
            </a:r>
            <a:endParaRPr lang="en-US" altLang="en-US" sz="1200" dirty="0">
              <a:latin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57200" y="4859338"/>
            <a:ext cx="8229600" cy="1587"/>
          </a:xfrm>
          <a:prstGeom prst="line">
            <a:avLst/>
          </a:prstGeom>
          <a:noFill/>
          <a:ln w="9360" cap="flat">
            <a:solidFill>
              <a:srgbClr val="BFBFBF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09" y="3868353"/>
            <a:ext cx="8575643" cy="60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27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286000"/>
            <a:ext cx="81292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Protein disulfide isomerase  </a:t>
            </a:r>
            <a:r>
              <a:rPr lang="en-US" sz="2400" dirty="0" smtClean="0"/>
              <a:t>is found in </a:t>
            </a:r>
            <a:r>
              <a:rPr lang="en-US" sz="2400" dirty="0"/>
              <a:t>most vertebrate </a:t>
            </a:r>
            <a:r>
              <a:rPr lang="en-US" sz="2400" dirty="0" smtClean="0"/>
              <a:t>tissues, peas, cabbage</a:t>
            </a:r>
            <a:r>
              <a:rPr lang="en-US" sz="2400" dirty="0"/>
              <a:t>, yeast, wheat and </a:t>
            </a:r>
            <a:r>
              <a:rPr lang="en-US" sz="2400" dirty="0" smtClean="0"/>
              <a:t>meat.</a:t>
            </a:r>
          </a:p>
          <a:p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has been </a:t>
            </a:r>
            <a:r>
              <a:rPr lang="en-US" sz="2400" dirty="0" smtClean="0"/>
              <a:t>shown to catalyze </a:t>
            </a:r>
            <a:r>
              <a:rPr lang="en-US" sz="2400" dirty="0"/>
              <a:t>the formation of disulfide bonds in </a:t>
            </a:r>
            <a:r>
              <a:rPr lang="en-US" sz="2400" dirty="0">
                <a:solidFill>
                  <a:srgbClr val="FF0000"/>
                </a:solidFill>
              </a:rPr>
              <a:t>gluten </a:t>
            </a:r>
            <a:r>
              <a:rPr lang="en-US" sz="2400" dirty="0" smtClean="0">
                <a:solidFill>
                  <a:srgbClr val="FF0000"/>
                </a:solidFill>
              </a:rPr>
              <a:t>proteins </a:t>
            </a:r>
            <a:r>
              <a:rPr lang="en-US" sz="2400" dirty="0" smtClean="0"/>
              <a:t>synthesized </a:t>
            </a:r>
            <a:r>
              <a:rPr lang="en-US" sz="2400" i="1" dirty="0">
                <a:solidFill>
                  <a:srgbClr val="FF0000"/>
                </a:solidFill>
              </a:rPr>
              <a:t>in vitro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However, </a:t>
            </a:r>
            <a:r>
              <a:rPr lang="en-US" sz="2400" dirty="0" smtClean="0">
                <a:solidFill>
                  <a:srgbClr val="FF0000"/>
                </a:solidFill>
              </a:rPr>
              <a:t>high </a:t>
            </a:r>
            <a:r>
              <a:rPr lang="en-US" sz="2400" dirty="0">
                <a:solidFill>
                  <a:srgbClr val="FF0000"/>
                </a:solidFill>
              </a:rPr>
              <a:t>level </a:t>
            </a:r>
            <a:r>
              <a:rPr lang="en-US" sz="2400" dirty="0" smtClean="0">
                <a:solidFill>
                  <a:srgbClr val="FF0000"/>
                </a:solidFill>
              </a:rPr>
              <a:t>of activity </a:t>
            </a:r>
            <a:r>
              <a:rPr lang="en-US" sz="2400" dirty="0"/>
              <a:t>corresponded to a </a:t>
            </a:r>
            <a:r>
              <a:rPr lang="en-US" sz="2400" dirty="0">
                <a:solidFill>
                  <a:srgbClr val="FF0000"/>
                </a:solidFill>
              </a:rPr>
              <a:t>low bread-making </a:t>
            </a:r>
            <a:r>
              <a:rPr lang="en-US" sz="2400" dirty="0" smtClean="0">
                <a:solidFill>
                  <a:srgbClr val="FF0000"/>
                </a:solidFill>
              </a:rPr>
              <a:t>quality.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6388" y="1295400"/>
            <a:ext cx="5446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Application of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rotein disulfide isomerase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8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1981200"/>
            <a:ext cx="8305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Sulfhydryl (or thiol) oxidase </a:t>
            </a:r>
            <a:r>
              <a:rPr lang="en-US" sz="2400" dirty="0" smtClean="0"/>
              <a:t>catalyzes </a:t>
            </a:r>
            <a:r>
              <a:rPr lang="en-US" sz="2400" dirty="0"/>
              <a:t>the oxidative </a:t>
            </a:r>
            <a:r>
              <a:rPr lang="en-US" sz="2400" dirty="0" smtClean="0"/>
              <a:t>formation of </a:t>
            </a:r>
            <a:r>
              <a:rPr lang="en-US" sz="2400" dirty="0"/>
              <a:t>disulfide bonds from sulfhydryl groups and </a:t>
            </a:r>
            <a:r>
              <a:rPr lang="en-US" sz="2400" dirty="0" smtClean="0"/>
              <a:t>oxygen.</a:t>
            </a:r>
          </a:p>
          <a:p>
            <a:endParaRPr lang="en-US" sz="2400" dirty="0"/>
          </a:p>
          <a:p>
            <a:r>
              <a:rPr lang="en-US" sz="2400" dirty="0" smtClean="0"/>
              <a:t>Naturally found </a:t>
            </a:r>
            <a:r>
              <a:rPr lang="en-US" sz="2400" dirty="0"/>
              <a:t>in </a:t>
            </a:r>
            <a:r>
              <a:rPr lang="en-US" sz="2400" dirty="0" smtClean="0"/>
              <a:t>milk.</a:t>
            </a:r>
          </a:p>
          <a:p>
            <a:r>
              <a:rPr lang="en-US" sz="2400" dirty="0" smtClean="0"/>
              <a:t>Commercially produced by transgenic organisms.  </a:t>
            </a:r>
            <a:endParaRPr lang="en-US" sz="2400" dirty="0"/>
          </a:p>
        </p:txBody>
      </p:sp>
      <p:pic>
        <p:nvPicPr>
          <p:cNvPr id="8194" name="Picture 2" descr="http://pubs.rsc.org/services/images/RSCpubs.ePlatform.Service.FreeContent.ImageService.svc/ImageService/Articleimage/2014/FO/c3fo60499c/c3fo60499c-f7_hi-re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37112"/>
            <a:ext cx="7267575" cy="170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1143908"/>
            <a:ext cx="51265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Sulfhydryl (or thiol) oxidase (SOX)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62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6200" y="1828800"/>
            <a:ext cx="3833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Production of dairy products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8900" y="1143000"/>
            <a:ext cx="6490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Application of sulfhydryl </a:t>
            </a:r>
            <a:r>
              <a:rPr lang="en-US" sz="2400" dirty="0">
                <a:solidFill>
                  <a:srgbClr val="FF0000"/>
                </a:solidFill>
              </a:rPr>
              <a:t>oxidase  </a:t>
            </a:r>
            <a:r>
              <a:rPr lang="en-US" sz="2400" dirty="0" smtClean="0">
                <a:solidFill>
                  <a:srgbClr val="FF0000"/>
                </a:solidFill>
              </a:rPr>
              <a:t>in food industry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972" y="2438400"/>
            <a:ext cx="87980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Sulfhydryl </a:t>
            </a:r>
            <a:r>
              <a:rPr lang="en-US" sz="2400" dirty="0"/>
              <a:t>oxidase </a:t>
            </a:r>
            <a:r>
              <a:rPr lang="en-US" sz="2400" dirty="0" smtClean="0"/>
              <a:t>(SOX) </a:t>
            </a:r>
            <a:r>
              <a:rPr lang="en-US" sz="2400" dirty="0" smtClean="0"/>
              <a:t>was </a:t>
            </a:r>
            <a:r>
              <a:rPr lang="en-US" sz="2400" dirty="0"/>
              <a:t>proved </a:t>
            </a:r>
            <a:r>
              <a:rPr lang="en-US" sz="2400" dirty="0" smtClean="0"/>
              <a:t>to remove the </a:t>
            </a:r>
            <a:r>
              <a:rPr lang="en-US" sz="2400" dirty="0"/>
              <a:t>‘burnt-off ’ </a:t>
            </a:r>
            <a:r>
              <a:rPr lang="en-US" sz="2400" dirty="0" smtClean="0"/>
              <a:t>flavor </a:t>
            </a:r>
            <a:r>
              <a:rPr lang="en-US" sz="2400" dirty="0"/>
              <a:t>of milk caused </a:t>
            </a:r>
            <a:r>
              <a:rPr lang="en-US" sz="2400" dirty="0" smtClean="0"/>
              <a:t>by ultrahigh-temperature </a:t>
            </a:r>
            <a:r>
              <a:rPr lang="en-US" sz="2400" dirty="0"/>
              <a:t>treatment (</a:t>
            </a:r>
            <a:r>
              <a:rPr lang="en-US" sz="2400" dirty="0" smtClean="0"/>
              <a:t>UHT); tested </a:t>
            </a:r>
            <a:r>
              <a:rPr lang="en-US" sz="2400" dirty="0"/>
              <a:t>in a pilot scale with the enzyme immobilized </a:t>
            </a:r>
            <a:r>
              <a:rPr lang="en-US" sz="2400" dirty="0" smtClean="0"/>
              <a:t>on glass beads. </a:t>
            </a:r>
          </a:p>
          <a:p>
            <a:endParaRPr lang="en-US" sz="2400" dirty="0"/>
          </a:p>
          <a:p>
            <a:r>
              <a:rPr lang="en-US" sz="2400" dirty="0" smtClean="0"/>
              <a:t>This </a:t>
            </a:r>
            <a:r>
              <a:rPr lang="en-US" sz="2400" dirty="0"/>
              <a:t>effect is suggested </a:t>
            </a:r>
            <a:r>
              <a:rPr lang="en-US" sz="2400" dirty="0" smtClean="0"/>
              <a:t>to be </a:t>
            </a:r>
            <a:r>
              <a:rPr lang="en-US" sz="2400" dirty="0"/>
              <a:t>based on the ability of SOX to oxidase the volatile </a:t>
            </a:r>
            <a:r>
              <a:rPr lang="en-US" sz="2400" dirty="0" smtClean="0"/>
              <a:t>thiol compounds to prevent their evaporation. They are most probably derived from milk </a:t>
            </a:r>
            <a:r>
              <a:rPr lang="en-US" sz="2400" dirty="0"/>
              <a:t>proteins such as </a:t>
            </a:r>
            <a:r>
              <a:rPr lang="en-US" sz="2400" dirty="0" smtClean="0"/>
              <a:t>β-</a:t>
            </a:r>
            <a:r>
              <a:rPr lang="en-US" sz="2400" dirty="0" err="1" smtClean="0"/>
              <a:t>lactoglobulin</a:t>
            </a:r>
            <a:r>
              <a:rPr lang="en-US" sz="2400" dirty="0" smtClean="0"/>
              <a:t> </a:t>
            </a:r>
            <a:r>
              <a:rPr lang="en-US" sz="2400" dirty="0"/>
              <a:t>at high </a:t>
            </a:r>
            <a:r>
              <a:rPr lang="en-US" sz="2400" dirty="0" smtClean="0"/>
              <a:t>temperatures.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Hydrogen </a:t>
            </a:r>
            <a:r>
              <a:rPr lang="en-US" sz="2400" dirty="0">
                <a:solidFill>
                  <a:srgbClr val="FF0000"/>
                </a:solidFill>
              </a:rPr>
              <a:t>peroxide </a:t>
            </a:r>
            <a:r>
              <a:rPr lang="en-US" sz="2400" dirty="0"/>
              <a:t>produced by SOX </a:t>
            </a:r>
            <a:r>
              <a:rPr lang="en-US" sz="2400" dirty="0" smtClean="0"/>
              <a:t>could be </a:t>
            </a:r>
            <a:r>
              <a:rPr lang="en-US" sz="2400" dirty="0"/>
              <a:t>involved in protein </a:t>
            </a:r>
            <a:r>
              <a:rPr lang="en-US" sz="2400" dirty="0" smtClean="0"/>
              <a:t>cross-linking.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499992" y="75982"/>
            <a:ext cx="44504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Appl Microbiol Biotechnol (2011) 91:957–966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54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066800"/>
            <a:ext cx="4595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Production of baked products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815842"/>
            <a:ext cx="88204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The improving action of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Sulfhydryl oxidase (SOX) 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bakery products is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not clearly understood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can be attributed to the formation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intermolecular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cross-links between proteins, although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no evidence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has yet been provided.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SOX might oxidize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reduced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glutathione present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wheat flour. Reduced glutathione could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also react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with gluten weakening the disulfide bond network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gluten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which is essential for food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structure.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concomitant production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hydrogen peroxide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by SOX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can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contribute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formation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cross-links.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SOX could be used in combination with other baking enzymes such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as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hemicellulases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cellulases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glucose oxidase to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improve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viscoelastic properties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wheat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dough.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82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3200" y="582216"/>
            <a:ext cx="2428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Transglutaminase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patentimages.storage.googleapis.com/EP1073342B1/0007000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52800"/>
            <a:ext cx="7596336" cy="304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33636" y="129540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Transglutaminase catalyzes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acyl-transfer reaction between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γ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carboxyamide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group of peptide-bound glutamine residues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and various primary amines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-amino groups of lysine residues in proteins can act as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primary amine, yielding inter- and intramolecular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ε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N-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γ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glutamyl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lysine cross-links.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299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25689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Transglutaminase is widely distributed in most animal </a:t>
            </a:r>
            <a:r>
              <a:rPr lang="en-US" sz="2400" dirty="0" smtClean="0"/>
              <a:t>tissues and </a:t>
            </a:r>
            <a:r>
              <a:rPr lang="en-US" sz="2400" dirty="0"/>
              <a:t>body fluids and is involved in biological processes </a:t>
            </a:r>
            <a:r>
              <a:rPr lang="en-US" sz="2400" dirty="0" smtClean="0"/>
              <a:t>such as </a:t>
            </a:r>
            <a:r>
              <a:rPr lang="en-US" sz="2400" dirty="0">
                <a:solidFill>
                  <a:srgbClr val="C00000"/>
                </a:solidFill>
              </a:rPr>
              <a:t>blood clotting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C00000"/>
                </a:solidFill>
              </a:rPr>
              <a:t>wound healing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i="1" dirty="0"/>
              <a:t>ε</a:t>
            </a:r>
            <a:r>
              <a:rPr lang="en-US" sz="2400" dirty="0"/>
              <a:t>-</a:t>
            </a:r>
            <a:r>
              <a:rPr lang="en-US" sz="2400" i="1" dirty="0"/>
              <a:t>N-</a:t>
            </a:r>
            <a:r>
              <a:rPr lang="en-US" sz="2400" dirty="0"/>
              <a:t>(</a:t>
            </a:r>
            <a:r>
              <a:rPr lang="en-US" sz="2400" i="1" dirty="0"/>
              <a:t>γ </a:t>
            </a:r>
            <a:r>
              <a:rPr lang="en-US" sz="2400" dirty="0"/>
              <a:t>-</a:t>
            </a:r>
            <a:r>
              <a:rPr lang="en-US" sz="2400" dirty="0" err="1" smtClean="0"/>
              <a:t>glutamyl</a:t>
            </a:r>
            <a:r>
              <a:rPr lang="en-US" sz="2400" dirty="0" smtClean="0"/>
              <a:t>) lysine cross-links </a:t>
            </a:r>
            <a:r>
              <a:rPr lang="en-US" sz="2400" dirty="0"/>
              <a:t>are most widely </a:t>
            </a:r>
            <a:r>
              <a:rPr lang="en-US" sz="2400" dirty="0" smtClean="0"/>
              <a:t>found in processed raw materials naturally rich in the enzyme. The </a:t>
            </a:r>
            <a:r>
              <a:rPr lang="en-US" sz="2400" dirty="0"/>
              <a:t>classic example here is the </a:t>
            </a:r>
            <a:r>
              <a:rPr lang="en-US" sz="2400" dirty="0">
                <a:solidFill>
                  <a:srgbClr val="FF0000"/>
                </a:solidFill>
              </a:rPr>
              <a:t>gelation of fish </a:t>
            </a:r>
            <a:r>
              <a:rPr lang="en-US" sz="2400" dirty="0" smtClean="0">
                <a:solidFill>
                  <a:srgbClr val="FF0000"/>
                </a:solidFill>
              </a:rPr>
              <a:t>muscle </a:t>
            </a:r>
            <a:r>
              <a:rPr lang="en-US" sz="2400" dirty="0" smtClean="0"/>
              <a:t>in </a:t>
            </a:r>
            <a:r>
              <a:rPr lang="en-US" sz="2400" dirty="0"/>
              <a:t>the formation of </a:t>
            </a:r>
            <a:r>
              <a:rPr lang="en-US" sz="2400" dirty="0" err="1">
                <a:solidFill>
                  <a:srgbClr val="FF0000"/>
                </a:solidFill>
              </a:rPr>
              <a:t>surimi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products</a:t>
            </a:r>
            <a:r>
              <a:rPr lang="en-US" sz="2400" dirty="0"/>
              <a:t>, a natural part of </a:t>
            </a:r>
            <a:r>
              <a:rPr lang="en-US" sz="2400" dirty="0" smtClean="0"/>
              <a:t>traditional food </a:t>
            </a:r>
            <a:r>
              <a:rPr lang="en-US" sz="2400" dirty="0"/>
              <a:t>processing of fish </a:t>
            </a:r>
            <a:r>
              <a:rPr lang="en-US" sz="2400" dirty="0" smtClean="0"/>
              <a:t>in Asia.</a:t>
            </a:r>
          </a:p>
          <a:p>
            <a:endParaRPr lang="en-US" sz="2400" dirty="0" smtClean="0"/>
          </a:p>
          <a:p>
            <a:r>
              <a:rPr lang="el-GR" sz="2400" i="1" dirty="0" smtClean="0"/>
              <a:t>ε</a:t>
            </a:r>
            <a:r>
              <a:rPr lang="el-GR" sz="2400" dirty="0" smtClean="0"/>
              <a:t>-</a:t>
            </a:r>
            <a:r>
              <a:rPr lang="en-US" sz="2400" i="1" dirty="0"/>
              <a:t>N-</a:t>
            </a:r>
            <a:r>
              <a:rPr lang="en-US" sz="2400" dirty="0"/>
              <a:t>(</a:t>
            </a:r>
            <a:r>
              <a:rPr lang="el-GR" sz="2400" i="1" dirty="0"/>
              <a:t>γ </a:t>
            </a:r>
            <a:r>
              <a:rPr lang="el-GR" sz="2400" dirty="0" smtClean="0"/>
              <a:t>-</a:t>
            </a:r>
            <a:r>
              <a:rPr lang="en-US" sz="2400" dirty="0" err="1" smtClean="0"/>
              <a:t>Glutamyl</a:t>
            </a:r>
            <a:r>
              <a:rPr lang="en-US" sz="2400" dirty="0" smtClean="0"/>
              <a:t>) lysine </a:t>
            </a:r>
            <a:r>
              <a:rPr lang="en-US" sz="2400" dirty="0"/>
              <a:t>bonds have been found in various raw foods </a:t>
            </a:r>
            <a:r>
              <a:rPr lang="en-US" sz="2400" dirty="0" smtClean="0"/>
              <a:t>including meat</a:t>
            </a:r>
            <a:r>
              <a:rPr lang="en-US" sz="2400" dirty="0"/>
              <a:t>, fish and shellfish.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Transglutaminase-cross-linked proteins </a:t>
            </a:r>
            <a:r>
              <a:rPr lang="en-US" sz="2400" dirty="0">
                <a:solidFill>
                  <a:srgbClr val="FF0000"/>
                </a:solidFill>
              </a:rPr>
              <a:t>have thus long been ingested by </a:t>
            </a:r>
            <a:r>
              <a:rPr lang="en-US" sz="2400" dirty="0" smtClean="0">
                <a:solidFill>
                  <a:srgbClr val="FF0000"/>
                </a:solidFill>
              </a:rPr>
              <a:t>man.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6192" y="715977"/>
            <a:ext cx="4031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Endogenous transglutaminase</a:t>
            </a:r>
          </a:p>
        </p:txBody>
      </p:sp>
    </p:spTree>
    <p:extLst>
      <p:ext uri="{BB962C8B-B14F-4D97-AF65-F5344CB8AC3E}">
        <p14:creationId xmlns:p14="http://schemas.microsoft.com/office/powerpoint/2010/main" val="1074411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1" y="737121"/>
            <a:ext cx="38354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Exogenous transglutaminase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274320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An </a:t>
            </a:r>
            <a:r>
              <a:rPr lang="en-US" sz="2000" dirty="0"/>
              <a:t>endless list of foods in which the </a:t>
            </a:r>
            <a:r>
              <a:rPr lang="en-US" sz="2000" dirty="0" smtClean="0"/>
              <a:t>use of </a:t>
            </a:r>
            <a:r>
              <a:rPr lang="en-US" sz="2000" dirty="0"/>
              <a:t>transglutaminase has been successfully </a:t>
            </a:r>
            <a:r>
              <a:rPr lang="en-US" sz="2000" dirty="0" smtClean="0"/>
              <a:t>used:</a:t>
            </a:r>
          </a:p>
          <a:p>
            <a:endParaRPr lang="en-US" sz="20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surimi, </a:t>
            </a:r>
            <a:endParaRPr lang="en-US" sz="20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meat</a:t>
            </a:r>
            <a:r>
              <a:rPr lang="en-US" sz="2000" dirty="0"/>
              <a:t>, </a:t>
            </a:r>
            <a:endParaRPr lang="en-US" sz="20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dairy,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baked goods</a:t>
            </a:r>
            <a:r>
              <a:rPr lang="en-US" sz="2000" dirty="0" smtClean="0"/>
              <a:t>,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/>
              <a:t>sausages (as a potential </a:t>
            </a:r>
            <a:r>
              <a:rPr lang="en-US" sz="2000" dirty="0" smtClean="0"/>
              <a:t>replacement for </a:t>
            </a:r>
            <a:r>
              <a:rPr lang="en-US" sz="2000" dirty="0"/>
              <a:t>phosphates and other salts), </a:t>
            </a:r>
            <a:r>
              <a:rPr lang="en-US" sz="2000" dirty="0" smtClean="0"/>
              <a:t>gelatin,</a:t>
            </a:r>
          </a:p>
          <a:p>
            <a:endParaRPr lang="en-US" sz="2000" dirty="0" smtClean="0"/>
          </a:p>
          <a:p>
            <a:r>
              <a:rPr lang="en-US" sz="2000" dirty="0" smtClean="0"/>
              <a:t>Increasing </a:t>
            </a:r>
            <a:r>
              <a:rPr lang="en-US" sz="2000" dirty="0"/>
              <a:t>use </a:t>
            </a:r>
            <a:r>
              <a:rPr lang="en-US" sz="2000" dirty="0" smtClean="0"/>
              <a:t>in restructured </a:t>
            </a:r>
            <a:r>
              <a:rPr lang="en-US" sz="2000" dirty="0"/>
              <a:t>products, such as those derived from scallops </a:t>
            </a:r>
            <a:r>
              <a:rPr lang="en-US" sz="2000" dirty="0" smtClean="0"/>
              <a:t>and pork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995936" y="2962226"/>
            <a:ext cx="16257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spaghetti,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noodles and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pasta. 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19761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Commercially available, a microbial enzyme by </a:t>
            </a:r>
            <a:r>
              <a:rPr lang="en-US" sz="2000" dirty="0"/>
              <a:t>Ajinomoto Inc</a:t>
            </a:r>
            <a:r>
              <a:rPr lang="en-US" sz="2000" dirty="0" smtClean="0"/>
              <a:t>., non-calcium-dependent activity.</a:t>
            </a:r>
          </a:p>
          <a:p>
            <a:endParaRPr lang="en-US" sz="2000" dirty="0" smtClean="0"/>
          </a:p>
          <a:p>
            <a:r>
              <a:rPr lang="en-US" sz="2000" dirty="0" smtClean="0"/>
              <a:t>Operates effectively over </a:t>
            </a:r>
            <a:r>
              <a:rPr lang="en-US" sz="2000" dirty="0"/>
              <a:t>the </a:t>
            </a:r>
            <a:r>
              <a:rPr lang="en-US" sz="2000" dirty="0">
                <a:solidFill>
                  <a:srgbClr val="FF0000"/>
                </a:solidFill>
              </a:rPr>
              <a:t>pH range 4–9, from </a:t>
            </a:r>
            <a:r>
              <a:rPr lang="en-US" sz="2000" dirty="0" smtClean="0">
                <a:solidFill>
                  <a:srgbClr val="FF0000"/>
                </a:solidFill>
              </a:rPr>
              <a:t>0°C </a:t>
            </a:r>
            <a:r>
              <a:rPr lang="en-US" sz="2000" dirty="0">
                <a:solidFill>
                  <a:srgbClr val="FF0000"/>
                </a:solidFill>
              </a:rPr>
              <a:t>to </a:t>
            </a:r>
            <a:r>
              <a:rPr lang="en-US" sz="2000" dirty="0" smtClean="0">
                <a:solidFill>
                  <a:srgbClr val="FF0000"/>
                </a:solidFill>
              </a:rPr>
              <a:t>50°C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09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24600" y="1064567"/>
            <a:ext cx="2263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Some examples: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63500" y="1295400"/>
            <a:ext cx="97662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Gluing agent in meat </a:t>
            </a:r>
            <a:r>
              <a:rPr lang="en-US" sz="2400" b="1" dirty="0" smtClean="0"/>
              <a:t>based products.</a:t>
            </a:r>
          </a:p>
          <a:p>
            <a:endParaRPr lang="en-US" sz="2400" b="1" dirty="0" smtClean="0">
              <a:solidFill>
                <a:srgbClr val="00B05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Ice </a:t>
            </a:r>
            <a:r>
              <a:rPr lang="en-US" sz="2400" b="1" dirty="0">
                <a:solidFill>
                  <a:srgbClr val="00B050"/>
                </a:solidFill>
              </a:rPr>
              <a:t>cream </a:t>
            </a:r>
            <a:r>
              <a:rPr lang="en-US" sz="2400" b="1" dirty="0" smtClean="0"/>
              <a:t>– </a:t>
            </a:r>
            <a:r>
              <a:rPr lang="en-US" sz="2400" dirty="0" smtClean="0"/>
              <a:t>the product is  </a:t>
            </a:r>
            <a:r>
              <a:rPr lang="en-US" sz="2400" dirty="0"/>
              <a:t>less icy </a:t>
            </a:r>
            <a:r>
              <a:rPr lang="en-US" sz="2400" dirty="0" smtClean="0"/>
              <a:t>and more easily scooped.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Tofu</a:t>
            </a:r>
            <a:r>
              <a:rPr lang="en-US" sz="2400" dirty="0" smtClean="0"/>
              <a:t> made from old soybean crops-the product to get increased water-holding capacity, a good consistency, increased </a:t>
            </a:r>
            <a:r>
              <a:rPr lang="en-US" sz="2400" dirty="0" smtClean="0"/>
              <a:t>therm</a:t>
            </a:r>
            <a:r>
              <a:rPr lang="en-US" sz="2400" dirty="0" smtClean="0"/>
              <a:t>al </a:t>
            </a:r>
            <a:r>
              <a:rPr lang="en-US" sz="2400" dirty="0" smtClean="0"/>
              <a:t>stability.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Incorporation of </a:t>
            </a:r>
            <a:r>
              <a:rPr lang="en-US" sz="2400" dirty="0"/>
              <a:t>soy </a:t>
            </a:r>
            <a:r>
              <a:rPr lang="en-US" sz="2400" dirty="0" smtClean="0"/>
              <a:t>protein into </a:t>
            </a:r>
            <a:r>
              <a:rPr lang="en-US" sz="2400" dirty="0"/>
              <a:t>new products, such as </a:t>
            </a:r>
            <a:r>
              <a:rPr lang="en-US" sz="2400" b="1" dirty="0">
                <a:solidFill>
                  <a:srgbClr val="00B050"/>
                </a:solidFill>
              </a:rPr>
              <a:t>chicken </a:t>
            </a:r>
            <a:r>
              <a:rPr lang="en-US" sz="2400" b="1" dirty="0" smtClean="0">
                <a:solidFill>
                  <a:srgbClr val="00B050"/>
                </a:solidFill>
              </a:rPr>
              <a:t>sausages.</a:t>
            </a:r>
          </a:p>
          <a:p>
            <a:endParaRPr lang="en-US" sz="2400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>
                <a:solidFill>
                  <a:srgbClr val="FF0000"/>
                </a:solidFill>
              </a:rPr>
              <a:t>hark </a:t>
            </a:r>
            <a:r>
              <a:rPr lang="en-US" sz="2400" b="1" dirty="0">
                <a:solidFill>
                  <a:srgbClr val="FF0000"/>
                </a:solidFill>
              </a:rPr>
              <a:t>fin </a:t>
            </a:r>
            <a:r>
              <a:rPr lang="en-US" sz="2400" dirty="0" smtClean="0"/>
              <a:t>imitation for </a:t>
            </a:r>
            <a:r>
              <a:rPr lang="en-US" sz="2400" dirty="0"/>
              <a:t>the South East Asian market has</a:t>
            </a:r>
          </a:p>
          <a:p>
            <a:r>
              <a:rPr lang="en-US" sz="2400" dirty="0"/>
              <a:t>been generated by cross-linking gelatin and </a:t>
            </a:r>
            <a:r>
              <a:rPr lang="en-US" sz="2400" dirty="0" smtClean="0"/>
              <a:t>collagen.</a:t>
            </a:r>
          </a:p>
          <a:p>
            <a:endParaRPr lang="en-US" sz="2400" dirty="0"/>
          </a:p>
          <a:p>
            <a:r>
              <a:rPr lang="en-US" sz="2400" b="1" dirty="0" smtClean="0">
                <a:solidFill>
                  <a:srgbClr val="00B050"/>
                </a:solidFill>
              </a:rPr>
              <a:t>Croissants and </a:t>
            </a:r>
            <a:r>
              <a:rPr lang="en-US" sz="2400" b="1" dirty="0">
                <a:solidFill>
                  <a:srgbClr val="00B050"/>
                </a:solidFill>
              </a:rPr>
              <a:t>puff </a:t>
            </a:r>
            <a:r>
              <a:rPr lang="en-US" sz="2400" b="1" dirty="0" smtClean="0">
                <a:solidFill>
                  <a:srgbClr val="00B050"/>
                </a:solidFill>
              </a:rPr>
              <a:t>pastries </a:t>
            </a:r>
            <a:r>
              <a:rPr lang="en-US" sz="2400" dirty="0" smtClean="0"/>
              <a:t>with increased </a:t>
            </a:r>
            <a:r>
              <a:rPr lang="en-US" sz="2400" dirty="0"/>
              <a:t>flakiness and crumb </a:t>
            </a:r>
            <a:r>
              <a:rPr lang="en-US" sz="2400" dirty="0" smtClean="0"/>
              <a:t>texture primarily due to </a:t>
            </a:r>
            <a:r>
              <a:rPr lang="en-US" sz="2400" dirty="0"/>
              <a:t>cross-linking of the high-molecular </a:t>
            </a:r>
            <a:r>
              <a:rPr lang="en-US" sz="2400" dirty="0" smtClean="0"/>
              <a:t>weight </a:t>
            </a:r>
            <a:r>
              <a:rPr lang="en-US" sz="2400" dirty="0" err="1" smtClean="0"/>
              <a:t>glutenins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182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2856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all cases, transglutaminase is reported to </a:t>
            </a:r>
            <a:r>
              <a:rPr lang="en-US" sz="2400" dirty="0" smtClean="0">
                <a:solidFill>
                  <a:srgbClr val="FF0000"/>
                </a:solidFill>
              </a:rPr>
              <a:t>improve firmness, elasticity, water-holding capacity and heat stability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May cross-link different kinds of colloidal structures in food thus </a:t>
            </a:r>
            <a:r>
              <a:rPr lang="en-US" sz="2400" dirty="0" smtClean="0">
                <a:solidFill>
                  <a:srgbClr val="FF0000"/>
                </a:solidFill>
              </a:rPr>
              <a:t>enhancing their solid-like character in gelled and emulsified systems</a:t>
            </a:r>
            <a:r>
              <a:rPr lang="en-US" sz="2400" dirty="0" smtClean="0"/>
              <a:t>, controlling rheology and stability.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1082353"/>
            <a:ext cx="2106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Overall results: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5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5709" y="533400"/>
            <a:ext cx="4200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PROTEIN CROSS-LINKS IN FOOD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95536" y="1136794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Protein cross-linking </a:t>
            </a:r>
            <a:r>
              <a:rPr lang="en-US" sz="2400" dirty="0"/>
              <a:t>refers to the formation of covalent bonds</a:t>
            </a:r>
          </a:p>
          <a:p>
            <a:r>
              <a:rPr lang="en-US" sz="2400" dirty="0"/>
              <a:t>between polypeptide chains within a protein (intramolecular</a:t>
            </a:r>
          </a:p>
          <a:p>
            <a:r>
              <a:rPr lang="en-US" sz="2400" dirty="0"/>
              <a:t>cross-links) or between proteins (intermolecular cross-links</a:t>
            </a:r>
            <a:r>
              <a:rPr lang="en-US" sz="2400" dirty="0" smtClean="0"/>
              <a:t>).</a:t>
            </a:r>
          </a:p>
          <a:p>
            <a:endParaRPr lang="en-US" sz="2400" dirty="0"/>
          </a:p>
          <a:p>
            <a:r>
              <a:rPr lang="en-US" sz="2400" dirty="0" smtClean="0"/>
              <a:t>It occurs under: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Biological conditions </a:t>
            </a:r>
            <a:r>
              <a:rPr lang="en-US" sz="2400" dirty="0" smtClean="0"/>
              <a:t>– for example in animal and human tissues due to ageing.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Food processing conditions </a:t>
            </a:r>
            <a:r>
              <a:rPr lang="en-US" sz="2400" dirty="0" smtClean="0"/>
              <a:t>- high temperatures, extremes</a:t>
            </a:r>
          </a:p>
          <a:p>
            <a:r>
              <a:rPr lang="en-US" sz="2400" dirty="0" smtClean="0"/>
              <a:t>in pH, particularly alkaline, and exposure to oxidizing conditions</a:t>
            </a:r>
          </a:p>
          <a:p>
            <a:r>
              <a:rPr lang="en-US" sz="2400" dirty="0" smtClean="0"/>
              <a:t>and uncontrolled enzyme activity. 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The results: </a:t>
            </a:r>
            <a:r>
              <a:rPr lang="en-US" sz="2400" dirty="0" smtClean="0"/>
              <a:t>changes in the structure of proteins, and therefore the functional and nutritional</a:t>
            </a:r>
            <a:r>
              <a:rPr lang="en-US" sz="2400" dirty="0"/>
              <a:t> </a:t>
            </a:r>
            <a:r>
              <a:rPr lang="en-US" sz="2400" dirty="0" smtClean="0"/>
              <a:t>properties of the final product.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779912" y="6401261"/>
            <a:ext cx="52233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Food biochemistry and food processing. 2012. Simpson B.K. (Ed.)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320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8023" y="1600200"/>
            <a:ext cx="8763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formation of this cross-links </a:t>
            </a:r>
            <a:r>
              <a:rPr lang="en-US" sz="2400" dirty="0" smtClean="0">
                <a:solidFill>
                  <a:srgbClr val="C00000"/>
                </a:solidFill>
              </a:rPr>
              <a:t>does not reduce the nutritional quality of the food</a:t>
            </a:r>
            <a:r>
              <a:rPr lang="en-US" sz="2400" dirty="0" smtClean="0"/>
              <a:t> as the lysine residue remains available for digestion.</a:t>
            </a:r>
          </a:p>
          <a:p>
            <a:endParaRPr lang="en-US" sz="2400" dirty="0"/>
          </a:p>
          <a:p>
            <a:r>
              <a:rPr lang="en-US" sz="2400" dirty="0"/>
              <a:t>It also has potential to </a:t>
            </a:r>
            <a:r>
              <a:rPr lang="en-US" sz="2400" dirty="0" smtClean="0">
                <a:solidFill>
                  <a:srgbClr val="FF0000"/>
                </a:solidFill>
              </a:rPr>
              <a:t>alleviate the </a:t>
            </a:r>
            <a:r>
              <a:rPr lang="en-US" sz="2400" dirty="0" err="1">
                <a:solidFill>
                  <a:srgbClr val="FF0000"/>
                </a:solidFill>
              </a:rPr>
              <a:t>allergenicity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of some </a:t>
            </a:r>
            <a:r>
              <a:rPr lang="en-US" sz="2400" dirty="0" smtClean="0"/>
              <a:t>proteins.</a:t>
            </a:r>
          </a:p>
          <a:p>
            <a:endParaRPr lang="en-US" sz="2400" dirty="0"/>
          </a:p>
          <a:p>
            <a:r>
              <a:rPr lang="en-US" sz="2400" dirty="0" smtClean="0"/>
              <a:t>Allows </a:t>
            </a:r>
            <a:r>
              <a:rPr lang="en-US" sz="2400" dirty="0"/>
              <a:t>production of food proteins of </a:t>
            </a:r>
            <a:r>
              <a:rPr lang="en-US" sz="2400" dirty="0">
                <a:solidFill>
                  <a:srgbClr val="FF0000"/>
                </a:solidFill>
              </a:rPr>
              <a:t>higher </a:t>
            </a:r>
            <a:r>
              <a:rPr lang="en-US" sz="2400" dirty="0" smtClean="0">
                <a:solidFill>
                  <a:srgbClr val="FF0000"/>
                </a:solidFill>
              </a:rPr>
              <a:t>nutritional quality</a:t>
            </a:r>
            <a:r>
              <a:rPr lang="en-US" sz="2400" dirty="0"/>
              <a:t>, through cross-linking of different proteins </a:t>
            </a:r>
            <a:r>
              <a:rPr lang="en-US" sz="2400" dirty="0" smtClean="0"/>
              <a:t>containing complementary </a:t>
            </a:r>
            <a:r>
              <a:rPr lang="en-US" sz="2400" dirty="0"/>
              <a:t>amino </a:t>
            </a:r>
            <a:r>
              <a:rPr lang="en-US" sz="2400" dirty="0" smtClean="0"/>
              <a:t>acids.</a:t>
            </a:r>
          </a:p>
          <a:p>
            <a:endParaRPr lang="en-US" sz="2400" dirty="0"/>
          </a:p>
          <a:p>
            <a:r>
              <a:rPr lang="en-US" sz="2400" dirty="0" smtClean="0"/>
              <a:t>Transglutaminase can </a:t>
            </a:r>
            <a:r>
              <a:rPr lang="en-US" sz="2400" dirty="0"/>
              <a:t>potentially reduce the extent of the </a:t>
            </a:r>
            <a:r>
              <a:rPr lang="en-US" sz="2400" dirty="0" err="1"/>
              <a:t>Maillard</a:t>
            </a:r>
            <a:r>
              <a:rPr lang="en-US" sz="2400" dirty="0"/>
              <a:t> </a:t>
            </a:r>
            <a:r>
              <a:rPr lang="en-US" sz="2400" dirty="0" smtClean="0"/>
              <a:t>reaction.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46363" y="714960"/>
            <a:ext cx="73863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Health </a:t>
            </a:r>
            <a:r>
              <a:rPr lang="en-US" sz="2400" b="1" dirty="0">
                <a:solidFill>
                  <a:srgbClr val="FF0000"/>
                </a:solidFill>
              </a:rPr>
              <a:t>aspects </a:t>
            </a:r>
            <a:r>
              <a:rPr lang="en-US" sz="2400" b="1" dirty="0" smtClean="0">
                <a:solidFill>
                  <a:srgbClr val="FF0000"/>
                </a:solidFill>
              </a:rPr>
              <a:t>of transglutaminase cross-linked proteins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200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48072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517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886" y="626765"/>
            <a:ext cx="5763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1. TYPES OF PROTEIN </a:t>
            </a:r>
            <a:r>
              <a:rPr lang="en-US" sz="2400" b="1" dirty="0"/>
              <a:t>CROSS-LINKS IN FOOD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66700" y="1122065"/>
            <a:ext cx="27399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Disulfide Cross-links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AutoShape 4" descr="Image result for disulfide cross links protein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91000"/>
            <a:ext cx="4401133" cy="23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http://www.crc.dk/yeast/yeasthome/yeasthome/images/ls_jpgs/fig2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38600"/>
            <a:ext cx="3236749" cy="259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10133" y="1708309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most common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well-characterized types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covalent cross-link in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proteins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 biology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Indigenous (native) disulfide cross-links;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Heat-induced disulfide cross-links.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Formed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by the oxidative coupling of two cysteine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residues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100" y="1447800"/>
            <a:ext cx="86764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elling of some food proteins: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milk proteins, soybeans, eggs, meat and some vegetable proteins. Gels are formed through the cross-linking of protein molecules, generating a three-dimensional solid-like network, which provides food with desirable texture.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Confer thermal stability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proteins: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For example, heat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treatment of milk promotes the controlled interaction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of denatured </a:t>
            </a:r>
            <a:r>
              <a:rPr lang="en-US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lactoglobulin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with </a:t>
            </a:r>
            <a:r>
              <a:rPr lang="en-US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κ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-casein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through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formation of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 disulfide bond. This increases the heat stability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milk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milk products, preventing precipitation of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β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lactoglobulin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Disulfide bonds are also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important for the formation of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viscoelastic properties of dough.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 formation of intermolecular disulfide bonds in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meat during cooking contribute to the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textural changes of meet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685800"/>
            <a:ext cx="5904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Disulfide Cross-link implication in food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4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4462" y="414090"/>
            <a:ext cx="5511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Cross-links Derived from </a:t>
            </a:r>
            <a:r>
              <a:rPr lang="en-US" sz="2400" b="1" dirty="0" err="1" smtClean="0">
                <a:solidFill>
                  <a:srgbClr val="FF0000"/>
                </a:solidFill>
              </a:rPr>
              <a:t>Dehydroproteins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biochim-agro.univ-lille1.fr/proteines/res/denatura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86200"/>
            <a:ext cx="558678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2267" y="691382"/>
            <a:ext cx="85397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Stimulating factors: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Alkali </a:t>
            </a:r>
            <a:r>
              <a:rPr lang="en-US" sz="2400" dirty="0">
                <a:solidFill>
                  <a:srgbClr val="FF0000"/>
                </a:solidFill>
              </a:rPr>
              <a:t>treatment </a:t>
            </a:r>
            <a:r>
              <a:rPr lang="en-US" sz="2400" dirty="0" smtClean="0"/>
              <a:t>- used </a:t>
            </a:r>
            <a:r>
              <a:rPr lang="en-US" sz="2400" dirty="0"/>
              <a:t>in food processing </a:t>
            </a:r>
            <a:r>
              <a:rPr lang="en-US" sz="2400" dirty="0" smtClean="0"/>
              <a:t>removal </a:t>
            </a:r>
            <a:r>
              <a:rPr lang="en-US" sz="2400" dirty="0"/>
              <a:t>of toxic constituents and the </a:t>
            </a:r>
            <a:r>
              <a:rPr lang="en-US" sz="2400" dirty="0" err="1" smtClean="0"/>
              <a:t>solubilization</a:t>
            </a:r>
            <a:r>
              <a:rPr lang="en-US" sz="2400" dirty="0" smtClean="0"/>
              <a:t> of </a:t>
            </a:r>
            <a:r>
              <a:rPr lang="en-US" sz="2400" dirty="0"/>
              <a:t>proteins for the preparation of </a:t>
            </a:r>
            <a:r>
              <a:rPr lang="en-US" sz="2400" dirty="0" smtClean="0"/>
              <a:t>texturized products.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High temperature.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5641" y="2578551"/>
            <a:ext cx="85397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resulting intra- and intermolecular cross-links are </a:t>
            </a:r>
            <a:r>
              <a:rPr lang="en-US" sz="2400" dirty="0" smtClean="0">
                <a:solidFill>
                  <a:srgbClr val="FF0000"/>
                </a:solidFill>
              </a:rPr>
              <a:t>stable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Protein food  </a:t>
            </a:r>
            <a:r>
              <a:rPr lang="en-US" sz="2400" dirty="0"/>
              <a:t>that </a:t>
            </a:r>
            <a:r>
              <a:rPr lang="en-US" sz="2400" dirty="0" smtClean="0"/>
              <a:t>are rich in </a:t>
            </a:r>
            <a:r>
              <a:rPr lang="en-US" sz="2400" dirty="0" err="1" smtClean="0"/>
              <a:t>dehydroprotein</a:t>
            </a:r>
            <a:r>
              <a:rPr lang="en-US" sz="2400" dirty="0" smtClean="0"/>
              <a:t> based cross-links are </a:t>
            </a:r>
            <a:r>
              <a:rPr lang="en-US" sz="2400" dirty="0" smtClean="0">
                <a:solidFill>
                  <a:srgbClr val="FF0000"/>
                </a:solidFill>
              </a:rPr>
              <a:t>not readily digested</a:t>
            </a:r>
            <a:r>
              <a:rPr lang="en-US" sz="2400" dirty="0" smtClean="0"/>
              <a:t> and have </a:t>
            </a:r>
            <a:r>
              <a:rPr lang="en-US" sz="2400" dirty="0" smtClean="0">
                <a:solidFill>
                  <a:srgbClr val="FF0000"/>
                </a:solidFill>
              </a:rPr>
              <a:t>reduced nutritional value</a:t>
            </a:r>
            <a:r>
              <a:rPr lang="en-US" sz="2400" dirty="0" smtClean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6172200" y="3733800"/>
            <a:ext cx="27932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Dehydroprotein</a:t>
            </a:r>
            <a:r>
              <a:rPr lang="en-US" sz="2000" dirty="0" smtClean="0"/>
              <a:t> residues (</a:t>
            </a:r>
            <a:r>
              <a:rPr lang="en-US" sz="2000" dirty="0" err="1" smtClean="0"/>
              <a:t>dehydroprotein</a:t>
            </a:r>
            <a:r>
              <a:rPr lang="en-US" sz="2000" dirty="0" smtClean="0"/>
              <a:t>) is formed   through </a:t>
            </a:r>
            <a:r>
              <a:rPr lang="el-GR" sz="2000" i="1" dirty="0" smtClean="0">
                <a:solidFill>
                  <a:srgbClr val="FF0000"/>
                </a:solidFill>
              </a:rPr>
              <a:t>β</a:t>
            </a:r>
            <a:r>
              <a:rPr lang="el-GR" sz="2000" dirty="0" smtClean="0">
                <a:solidFill>
                  <a:srgbClr val="FF0000"/>
                </a:solidFill>
              </a:rPr>
              <a:t>-</a:t>
            </a:r>
            <a:r>
              <a:rPr lang="en-US" sz="2000" dirty="0" smtClean="0">
                <a:solidFill>
                  <a:srgbClr val="FF0000"/>
                </a:solidFill>
              </a:rPr>
              <a:t>elimination </a:t>
            </a:r>
            <a:r>
              <a:rPr lang="en-US" sz="2000" dirty="0" smtClean="0"/>
              <a:t>of cysteine and serine protein residues.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Dehydroprotein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FF0000"/>
                </a:solidFill>
              </a:rPr>
              <a:t>a very reactive compound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620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0444" y="472579"/>
            <a:ext cx="44446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Cross-links Derived from Tyrosine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9400" y="914400"/>
            <a:ext cx="8605186" cy="5930899"/>
            <a:chOff x="266700" y="1135399"/>
            <a:chExt cx="8605186" cy="5375906"/>
          </a:xfrm>
        </p:grpSpPr>
        <p:pic>
          <p:nvPicPr>
            <p:cNvPr id="3074" name="Picture 2" descr="http://image.slidesharecdn.com/6-reactionsofproteins-140129011845-phpapp02/95/reactions-of-proteins-49-638.jpg?cb=1390958422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8308" y="4149079"/>
              <a:ext cx="6238068" cy="2362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1835696" y="2564904"/>
              <a:ext cx="6120680" cy="15841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6700" y="1135399"/>
              <a:ext cx="8605186" cy="30966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/>
                <a:t>Various cross-links formed between two </a:t>
              </a:r>
              <a:r>
                <a:rPr lang="en-US" sz="2400" dirty="0" smtClean="0"/>
                <a:t>or three tyrosine residues of different polypeptides.</a:t>
              </a:r>
            </a:p>
            <a:p>
              <a:endParaRPr lang="en-US" sz="2400" dirty="0" smtClean="0"/>
            </a:p>
            <a:p>
              <a:r>
                <a:rPr lang="en-US" sz="2400" dirty="0" smtClean="0"/>
                <a:t>Found </a:t>
              </a:r>
              <a:r>
                <a:rPr lang="en-US" sz="2400" dirty="0"/>
                <a:t>in native proteins and </a:t>
              </a:r>
              <a:r>
                <a:rPr lang="en-US" sz="2400" dirty="0" smtClean="0"/>
                <a:t>glycoproteins</a:t>
              </a:r>
              <a:r>
                <a:rPr lang="en-US" sz="2400" dirty="0"/>
                <a:t> </a:t>
              </a:r>
              <a:r>
                <a:rPr lang="en-US" sz="2400" dirty="0" smtClean="0"/>
                <a:t>of </a:t>
              </a:r>
              <a:r>
                <a:rPr lang="en-US" sz="2400" dirty="0"/>
                <a:t>plant cell </a:t>
              </a:r>
              <a:r>
                <a:rPr lang="en-US" sz="2400" dirty="0" smtClean="0"/>
                <a:t>walls.</a:t>
              </a:r>
            </a:p>
            <a:p>
              <a:r>
                <a:rPr lang="en-US" sz="2400" dirty="0" smtClean="0"/>
                <a:t>Participate in the formation </a:t>
              </a:r>
              <a:r>
                <a:rPr lang="en-US" sz="2400" dirty="0"/>
                <a:t>of the cross-linked protein </a:t>
              </a:r>
              <a:r>
                <a:rPr lang="en-US" sz="2400" dirty="0" smtClean="0"/>
                <a:t>network in gluten.</a:t>
              </a:r>
            </a:p>
            <a:p>
              <a:endParaRPr lang="en-US" sz="2400" dirty="0"/>
            </a:p>
            <a:p>
              <a:r>
                <a:rPr lang="en-US" sz="2400" dirty="0" smtClean="0"/>
                <a:t>Can be generated by </a:t>
              </a:r>
              <a:r>
                <a:rPr lang="en-US" sz="2400" dirty="0"/>
                <a:t>treating proteins with </a:t>
              </a:r>
              <a:r>
                <a:rPr lang="en-US" sz="2400" dirty="0">
                  <a:solidFill>
                    <a:srgbClr val="FF0000"/>
                  </a:solidFill>
                </a:rPr>
                <a:t>hydrogen peroxide or </a:t>
              </a:r>
              <a:r>
                <a:rPr lang="en-US" sz="2400" dirty="0" smtClean="0">
                  <a:solidFill>
                    <a:srgbClr val="FF0000"/>
                  </a:solidFill>
                </a:rPr>
                <a:t>peroxidase</a:t>
              </a:r>
              <a:r>
                <a:rPr lang="en-US" sz="2400" dirty="0" smtClean="0"/>
                <a:t>, or  by </a:t>
              </a:r>
              <a:r>
                <a:rPr lang="en-US" sz="2400" dirty="0" smtClean="0">
                  <a:solidFill>
                    <a:schemeClr val="tx2"/>
                  </a:solidFill>
                </a:rPr>
                <a:t>gamma irradiation </a:t>
              </a:r>
              <a:r>
                <a:rPr lang="en-US" sz="2400" dirty="0" smtClean="0"/>
                <a:t>(formation </a:t>
              </a:r>
              <a:r>
                <a:rPr lang="en-US" sz="2400" dirty="0"/>
                <a:t>of </a:t>
              </a:r>
              <a:r>
                <a:rPr lang="en-US" sz="2400" dirty="0" err="1" smtClean="0"/>
                <a:t>caseinate</a:t>
              </a:r>
              <a:r>
                <a:rPr lang="en-US" sz="2400" dirty="0" smtClean="0"/>
                <a:t> films).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672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7687" y="760055"/>
            <a:ext cx="62721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Cross-links </a:t>
            </a:r>
            <a:r>
              <a:rPr lang="en-US" sz="2400" b="1" dirty="0" smtClean="0">
                <a:solidFill>
                  <a:srgbClr val="FF0000"/>
                </a:solidFill>
              </a:rPr>
              <a:t>based on </a:t>
            </a:r>
            <a:r>
              <a:rPr lang="en-US" sz="2400" b="1" dirty="0" err="1" smtClean="0">
                <a:solidFill>
                  <a:srgbClr val="FF0000"/>
                </a:solidFill>
              </a:rPr>
              <a:t>isopeptide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bond formation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44" y="1221720"/>
            <a:ext cx="918751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Favored by severe heat treatment .</a:t>
            </a:r>
          </a:p>
          <a:p>
            <a:endParaRPr lang="en-US" sz="2400" dirty="0"/>
          </a:p>
          <a:p>
            <a:r>
              <a:rPr lang="en-US" sz="2400" dirty="0" smtClean="0"/>
              <a:t>Condensation of the </a:t>
            </a:r>
            <a:r>
              <a:rPr lang="en-US" sz="2400" i="1" dirty="0" smtClean="0"/>
              <a:t>ε</a:t>
            </a:r>
            <a:r>
              <a:rPr lang="en-US" sz="2400" dirty="0" smtClean="0"/>
              <a:t>-amino group of lysine with the amide group of an</a:t>
            </a:r>
          </a:p>
          <a:p>
            <a:r>
              <a:rPr lang="en-US" sz="2400" dirty="0" smtClean="0"/>
              <a:t>asparagine or glutamine residue.</a:t>
            </a:r>
          </a:p>
          <a:p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47664" y="3276600"/>
            <a:ext cx="5256584" cy="3338712"/>
            <a:chOff x="1547664" y="2852936"/>
            <a:chExt cx="5256584" cy="3762376"/>
          </a:xfrm>
        </p:grpSpPr>
        <p:pic>
          <p:nvPicPr>
            <p:cNvPr id="5122" name="Picture 2" descr="http://www.wdv.com/CellWorld/Biochemistry/molecules/crossLinkedFibrin.gif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2852936"/>
              <a:ext cx="5256584" cy="3762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3563888" y="3933056"/>
              <a:ext cx="1224136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14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age.slidesharecdn.com/aa-2-110919095012-phpapp01/95/aa-2-68-728.jpg?cb=131642597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48680"/>
            <a:ext cx="8153400" cy="592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92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1913"/>
            <a:ext cx="7200799" cy="673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7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1338</Words>
  <Application>Microsoft Office PowerPoint</Application>
  <PresentationFormat>On-screen Show (4:3)</PresentationFormat>
  <Paragraphs>141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Vesela</cp:lastModifiedBy>
  <cp:revision>60</cp:revision>
  <dcterms:created xsi:type="dcterms:W3CDTF">2015-08-26T06:27:26Z</dcterms:created>
  <dcterms:modified xsi:type="dcterms:W3CDTF">2018-12-14T08:19:46Z</dcterms:modified>
</cp:coreProperties>
</file>