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318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301" r:id="rId39"/>
    <p:sldId id="302" r:id="rId40"/>
    <p:sldId id="303" r:id="rId41"/>
    <p:sldId id="313" r:id="rId42"/>
    <p:sldId id="314" r:id="rId43"/>
    <p:sldId id="315" r:id="rId44"/>
    <p:sldId id="316" r:id="rId45"/>
    <p:sldId id="317" r:id="rId46"/>
    <p:sldId id="311" r:id="rId47"/>
    <p:sldId id="312" r:id="rId48"/>
    <p:sldId id="305" r:id="rId49"/>
    <p:sldId id="306" r:id="rId50"/>
    <p:sldId id="307" r:id="rId51"/>
    <p:sldId id="308" r:id="rId52"/>
    <p:sldId id="309" r:id="rId53"/>
    <p:sldId id="310" r:id="rId5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107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784FB-0CDA-4EC6-A372-8D18C5DEB4D1}" type="datetimeFigureOut">
              <a:rPr lang="el-GR" smtClean="0"/>
              <a:pPr/>
              <a:t>2/12/2016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C4E06-F83F-48AF-85B8-C26CCC768FF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784FB-0CDA-4EC6-A372-8D18C5DEB4D1}" type="datetimeFigureOut">
              <a:rPr lang="el-GR" smtClean="0"/>
              <a:pPr/>
              <a:t>2/12/2016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C4E06-F83F-48AF-85B8-C26CCC768FF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784FB-0CDA-4EC6-A372-8D18C5DEB4D1}" type="datetimeFigureOut">
              <a:rPr lang="el-GR" smtClean="0"/>
              <a:pPr/>
              <a:t>2/12/2016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C4E06-F83F-48AF-85B8-C26CCC768FF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784FB-0CDA-4EC6-A372-8D18C5DEB4D1}" type="datetimeFigureOut">
              <a:rPr lang="el-GR" smtClean="0"/>
              <a:pPr/>
              <a:t>2/12/2016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C4E06-F83F-48AF-85B8-C26CCC768FF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784FB-0CDA-4EC6-A372-8D18C5DEB4D1}" type="datetimeFigureOut">
              <a:rPr lang="el-GR" smtClean="0"/>
              <a:pPr/>
              <a:t>2/12/2016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C4E06-F83F-48AF-85B8-C26CCC768FF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784FB-0CDA-4EC6-A372-8D18C5DEB4D1}" type="datetimeFigureOut">
              <a:rPr lang="el-GR" smtClean="0"/>
              <a:pPr/>
              <a:t>2/12/2016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C4E06-F83F-48AF-85B8-C26CCC768FF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784FB-0CDA-4EC6-A372-8D18C5DEB4D1}" type="datetimeFigureOut">
              <a:rPr lang="el-GR" smtClean="0"/>
              <a:pPr/>
              <a:t>2/12/2016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C4E06-F83F-48AF-85B8-C26CCC768FF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784FB-0CDA-4EC6-A372-8D18C5DEB4D1}" type="datetimeFigureOut">
              <a:rPr lang="el-GR" smtClean="0"/>
              <a:pPr/>
              <a:t>2/12/2016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C4E06-F83F-48AF-85B8-C26CCC768FF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784FB-0CDA-4EC6-A372-8D18C5DEB4D1}" type="datetimeFigureOut">
              <a:rPr lang="el-GR" smtClean="0"/>
              <a:pPr/>
              <a:t>2/12/2016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C4E06-F83F-48AF-85B8-C26CCC768FF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784FB-0CDA-4EC6-A372-8D18C5DEB4D1}" type="datetimeFigureOut">
              <a:rPr lang="el-GR" smtClean="0"/>
              <a:pPr/>
              <a:t>2/12/2016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C4E06-F83F-48AF-85B8-C26CCC768FF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784FB-0CDA-4EC6-A372-8D18C5DEB4D1}" type="datetimeFigureOut">
              <a:rPr lang="el-GR" smtClean="0"/>
              <a:pPr/>
              <a:t>2/12/2016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C4E06-F83F-48AF-85B8-C26CCC768FF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7784FB-0CDA-4EC6-A372-8D18C5DEB4D1}" type="datetimeFigureOut">
              <a:rPr lang="el-GR" smtClean="0"/>
              <a:pPr/>
              <a:t>2/12/2016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6C4E06-F83F-48AF-85B8-C26CCC768FF1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em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emf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0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0.png"/><Relationship Id="rId2" Type="http://schemas.openxmlformats.org/officeDocument/2006/relationships/image" Target="../media/image50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0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0.png"/><Relationship Id="rId2" Type="http://schemas.openxmlformats.org/officeDocument/2006/relationships/image" Target="../media/image53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50.png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ΜΑΘΗΜΑΤΙΚΑ 9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cap="small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Οριο</a:t>
            </a:r>
            <a:r>
              <a:rPr lang="el-GR" cap="small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l-GR" cap="small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Συνάρτησησ</a:t>
            </a:r>
            <a:r>
              <a:rPr lang="el-GR" cap="small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στο Διηνεκές</a:t>
            </a:r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Θέση περιεχομένου 2"/>
              <p:cNvSpPr>
                <a:spLocks noGrp="1"/>
              </p:cNvSpPr>
              <p:nvPr>
                <p:ph idx="1"/>
              </p:nvPr>
            </p:nvSpPr>
            <p:spPr>
              <a:xfrm>
                <a:off x="395536" y="548680"/>
                <a:ext cx="8291264" cy="6309320"/>
              </a:xfrm>
            </p:spPr>
            <p:txBody>
              <a:bodyPr/>
              <a:lstStyle/>
              <a:p>
                <a:pPr marL="342900" lvl="1" indent="-342900"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l-GR" sz="3600" i="1">
                        <a:latin typeface="Cambria Math"/>
                      </a:rPr>
                      <m:t>±∞∙0⟶</m:t>
                    </m:r>
                  </m:oMath>
                </a14:m>
                <a:r>
                  <a:rPr lang="el-GR" sz="3600" dirty="0"/>
                  <a:t> Απροσδιοριστία</a:t>
                </a:r>
              </a:p>
              <a:p>
                <a:pPr marL="342900" lvl="1" indent="-342900"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l-GR" sz="3600" i="1">
                        <a:latin typeface="Cambria Math"/>
                      </a:rPr>
                      <m:t>+∞−∞</m:t>
                    </m:r>
                  </m:oMath>
                </a14:m>
                <a:r>
                  <a:rPr lang="el-GR" sz="3600" dirty="0"/>
                  <a:t> → Απροσδιοριστία </a:t>
                </a:r>
              </a:p>
              <a:p>
                <a:pPr marL="342900" lvl="1" indent="-342900"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l-GR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el-GR" sz="3600" i="1">
                            <a:latin typeface="Cambria Math"/>
                          </a:rPr>
                          <m:t>0</m:t>
                        </m:r>
                      </m:num>
                      <m:den>
                        <m:r>
                          <a:rPr lang="el-GR" sz="3600" i="1">
                            <a:latin typeface="Cambria Math"/>
                          </a:rPr>
                          <m:t>0</m:t>
                        </m:r>
                      </m:den>
                    </m:f>
                    <m:r>
                      <a:rPr lang="el-GR" sz="3600" i="1">
                        <a:latin typeface="Cambria Math"/>
                      </a:rPr>
                      <m:t>⟶</m:t>
                    </m:r>
                  </m:oMath>
                </a14:m>
                <a:r>
                  <a:rPr lang="el-GR" sz="3600" dirty="0"/>
                  <a:t> Απροσδιοριστία</a:t>
                </a:r>
              </a:p>
              <a:p>
                <a:pPr marL="342900" lvl="1" indent="-342900"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l-GR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el-GR" sz="3600" i="1">
                            <a:latin typeface="Cambria Math"/>
                          </a:rPr>
                          <m:t>±∞</m:t>
                        </m:r>
                      </m:num>
                      <m:den>
                        <m:r>
                          <a:rPr lang="el-GR" sz="3600" i="1">
                            <a:latin typeface="Cambria Math"/>
                          </a:rPr>
                          <m:t>±∞</m:t>
                        </m:r>
                      </m:den>
                    </m:f>
                    <m:r>
                      <a:rPr lang="el-GR" sz="3600" i="1">
                        <a:latin typeface="Cambria Math"/>
                      </a:rPr>
                      <m:t>⟶</m:t>
                    </m:r>
                  </m:oMath>
                </a14:m>
                <a:r>
                  <a:rPr lang="el-GR" sz="3600" dirty="0"/>
                  <a:t> Απροσδιοριστία</a:t>
                </a:r>
              </a:p>
              <a:p>
                <a:pPr marL="342900" lvl="1" indent="-342900"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l-GR" sz="3600" i="1">
                            <a:latin typeface="Cambria Math"/>
                          </a:rPr>
                        </m:ctrlPr>
                      </m:sSupPr>
                      <m:e>
                        <m:r>
                          <a:rPr lang="el-GR" sz="3600" i="1">
                            <a:latin typeface="Cambria Math"/>
                          </a:rPr>
                          <m:t>0</m:t>
                        </m:r>
                      </m:e>
                      <m:sup>
                        <m:r>
                          <a:rPr lang="el-GR" sz="3600" i="1">
                            <a:latin typeface="Cambria Math"/>
                          </a:rPr>
                          <m:t>0</m:t>
                        </m:r>
                      </m:sup>
                    </m:sSup>
                    <m:r>
                      <a:rPr lang="el-GR" sz="3600" i="1">
                        <a:latin typeface="Cambria Math"/>
                      </a:rPr>
                      <m:t>⟶</m:t>
                    </m:r>
                  </m:oMath>
                </a14:m>
                <a:r>
                  <a:rPr lang="el-GR" sz="3600" dirty="0"/>
                  <a:t> Απροσδιοριστία</a:t>
                </a:r>
              </a:p>
              <a:p>
                <a:pPr marL="342900" lvl="1" indent="-342900"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l-GR" sz="3600" i="1">
                            <a:latin typeface="Cambria Math"/>
                          </a:rPr>
                        </m:ctrlPr>
                      </m:sSupPr>
                      <m:e>
                        <m:r>
                          <a:rPr lang="el-GR" sz="3600" i="1">
                            <a:latin typeface="Cambria Math"/>
                          </a:rPr>
                          <m:t>±∞</m:t>
                        </m:r>
                      </m:e>
                      <m:sup>
                        <m:r>
                          <a:rPr lang="el-GR" sz="3600" i="1">
                            <a:latin typeface="Cambria Math"/>
                          </a:rPr>
                          <m:t>0</m:t>
                        </m:r>
                      </m:sup>
                    </m:sSup>
                    <m:r>
                      <a:rPr lang="el-GR" sz="3600" i="1">
                        <a:latin typeface="Cambria Math"/>
                      </a:rPr>
                      <m:t>⟶</m:t>
                    </m:r>
                  </m:oMath>
                </a14:m>
                <a:r>
                  <a:rPr lang="el-GR" sz="3600" dirty="0"/>
                  <a:t> Απροσδιοριστία</a:t>
                </a:r>
              </a:p>
              <a:p>
                <a:pPr marL="342900" lvl="1" indent="-342900"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l-GR" sz="3600" i="1">
                            <a:latin typeface="Cambria Math"/>
                          </a:rPr>
                        </m:ctrlPr>
                      </m:sSupPr>
                      <m:e>
                        <m:r>
                          <a:rPr lang="el-GR" sz="3600" i="1">
                            <a:latin typeface="Cambria Math"/>
                          </a:rPr>
                          <m:t>1</m:t>
                        </m:r>
                      </m:e>
                      <m:sup>
                        <m:r>
                          <a:rPr lang="el-GR" sz="3600" i="1">
                            <a:latin typeface="Cambria Math"/>
                          </a:rPr>
                          <m:t>∞</m:t>
                        </m:r>
                      </m:sup>
                    </m:sSup>
                    <m:r>
                      <a:rPr lang="el-GR" sz="3600" i="1">
                        <a:latin typeface="Cambria Math"/>
                      </a:rPr>
                      <m:t>⟶ </m:t>
                    </m:r>
                  </m:oMath>
                </a14:m>
                <a:r>
                  <a:rPr lang="el-GR" sz="3600" dirty="0"/>
                  <a:t> Απροσδιοριστία</a:t>
                </a:r>
              </a:p>
              <a:p>
                <a:endParaRPr lang="el-GR" dirty="0"/>
              </a:p>
            </p:txBody>
          </p:sp>
        </mc:Choice>
        <mc:Fallback xmlns="">
          <p:sp>
            <p:nvSpPr>
              <p:cNvPr id="3" name="Θέση περιεχομένου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5536" y="548680"/>
                <a:ext cx="8291264" cy="6309320"/>
              </a:xfrm>
              <a:blipFill rotWithShape="1">
                <a:blip r:embed="rId2"/>
                <a:stretch>
                  <a:fillRect t="-144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71619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785982" y="0"/>
            <a:ext cx="13073154" cy="721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Δεξιό βέλος"/>
          <p:cNvSpPr/>
          <p:nvPr/>
        </p:nvSpPr>
        <p:spPr>
          <a:xfrm>
            <a:off x="8143900" y="485776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1144296" cy="4429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142984"/>
            <a:ext cx="9144000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571536" y="1714488"/>
            <a:ext cx="10930014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857288" y="2143116"/>
            <a:ext cx="11287204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571536" y="1714488"/>
            <a:ext cx="8715436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28736"/>
            <a:ext cx="9644098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571744"/>
            <a:ext cx="9144000" cy="4286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42976" y="3929066"/>
            <a:ext cx="7072362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6 - TextBox"/>
          <p:cNvSpPr txBox="1"/>
          <p:nvPr/>
        </p:nvSpPr>
        <p:spPr>
          <a:xfrm>
            <a:off x="6643702" y="4071942"/>
            <a:ext cx="1798890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l-GR" sz="3200" dirty="0" smtClean="0"/>
              <a:t>μηδέν   0 </a:t>
            </a:r>
            <a:endParaRPr lang="el-GR" sz="32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857288" y="1571612"/>
            <a:ext cx="12358774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071602" y="1928802"/>
            <a:ext cx="11358610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128717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extBox 1"/>
          <p:cNvSpPr txBox="1"/>
          <p:nvPr/>
        </p:nvSpPr>
        <p:spPr>
          <a:xfrm>
            <a:off x="1475656" y="5805264"/>
            <a:ext cx="2448272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11215766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236698" y="4869159"/>
                <a:ext cx="7848687" cy="9106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0" i="1" smtClean="0">
                          <a:latin typeface="Cambria Math"/>
                        </a:rPr>
                        <m:t> 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→−∞</m:t>
                              </m:r>
                            </m:lim>
                          </m:limLow>
                        </m:fName>
                        <m:e>
                          <m:rad>
                            <m:radPr>
                              <m:degHide m:val="on"/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+1</m:t>
                              </m:r>
                            </m:e>
                          </m:rad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i="1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→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∞</m:t>
                              </m:r>
                            </m:lim>
                          </m:limLow>
                        </m:fName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</m:d>
                          <m:rad>
                            <m:radPr>
                              <m:degHide m:val="on"/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den>
                              </m:f>
                              <m:r>
                                <a:rPr lang="en-US" i="1">
                                  <a:latin typeface="Cambria Math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rad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</m:e>
                      </m:func>
                      <m:func>
                        <m:funcPr>
                          <m:ctrlPr>
                            <a:rPr lang="en-US" i="1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→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∞</m:t>
                              </m:r>
                            </m:lim>
                          </m:limLow>
                        </m:fName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  <m:rad>
                            <m:radPr>
                              <m:degHide m:val="on"/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i="1">
                                  <a:latin typeface="Cambria Math"/>
                                </a:rPr>
                                <m:t>1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/>
                                    </a:rPr>
                                    <m:t>𝑥</m:t>
                                  </m:r>
                                </m:den>
                              </m:f>
                              <m:r>
                                <a:rPr lang="en-US" i="1">
                                  <a:latin typeface="Cambria Math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rad>
                          <m:r>
                            <a:rPr lang="en-US" i="1">
                              <a:latin typeface="Cambria Math"/>
                            </a:rPr>
                            <m:t>=</m:t>
                          </m:r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−(−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∞)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6698" y="4869159"/>
                <a:ext cx="7848687" cy="91069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071546"/>
            <a:ext cx="14287568" cy="1384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429784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Δεξιό βέλος"/>
          <p:cNvSpPr/>
          <p:nvPr/>
        </p:nvSpPr>
        <p:spPr>
          <a:xfrm>
            <a:off x="7858148" y="607220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643051"/>
            <a:ext cx="9786974" cy="378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- Δεξιό βέλος"/>
          <p:cNvSpPr/>
          <p:nvPr/>
        </p:nvSpPr>
        <p:spPr>
          <a:xfrm>
            <a:off x="7500958" y="628652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85850" y="0"/>
            <a:ext cx="1035851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Δεξιό βέλος"/>
          <p:cNvSpPr/>
          <p:nvPr/>
        </p:nvSpPr>
        <p:spPr>
          <a:xfrm>
            <a:off x="7858148" y="628652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071602" y="0"/>
            <a:ext cx="10572824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Δεξιό βέλος"/>
          <p:cNvSpPr/>
          <p:nvPr/>
        </p:nvSpPr>
        <p:spPr>
          <a:xfrm>
            <a:off x="8072462" y="628652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/>
          <p:cNvPicPr/>
          <p:nvPr/>
        </p:nvPicPr>
        <p:blipFill>
          <a:blip r:embed="rId2" cstate="print"/>
          <a:srcRect b="719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857288" y="285728"/>
            <a:ext cx="10858576" cy="5214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57166"/>
            <a:ext cx="10001320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Δεξιό βέλος 1"/>
          <p:cNvSpPr/>
          <p:nvPr/>
        </p:nvSpPr>
        <p:spPr>
          <a:xfrm>
            <a:off x="7956376" y="5733256"/>
            <a:ext cx="978408" cy="4846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Δεξιό βέλος"/>
          <p:cNvSpPr/>
          <p:nvPr/>
        </p:nvSpPr>
        <p:spPr>
          <a:xfrm>
            <a:off x="8001024" y="600076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71668" y="0"/>
            <a:ext cx="11644394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85860"/>
            <a:ext cx="10501354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Δεξιό βέλος"/>
          <p:cNvSpPr/>
          <p:nvPr/>
        </p:nvSpPr>
        <p:spPr>
          <a:xfrm>
            <a:off x="7858148" y="614364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85850" y="0"/>
            <a:ext cx="99298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Δεξιό βέλος"/>
          <p:cNvSpPr/>
          <p:nvPr/>
        </p:nvSpPr>
        <p:spPr>
          <a:xfrm>
            <a:off x="8001024" y="578645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85784" y="0"/>
            <a:ext cx="9429784" cy="6500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85794"/>
            <a:ext cx="9858412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- Δεξιό βέλος"/>
          <p:cNvSpPr/>
          <p:nvPr/>
        </p:nvSpPr>
        <p:spPr>
          <a:xfrm>
            <a:off x="7786710" y="621508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643106" y="0"/>
            <a:ext cx="13216030" cy="6000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Θέση περιεχομένου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l-GR" b="1" i="1" dirty="0">
                    <a:solidFill>
                      <a:srgbClr val="FF0000"/>
                    </a:solidFill>
                  </a:rPr>
                  <a:t>Να βρεθεί το όριο </a:t>
                </a:r>
                <a:endParaRPr lang="el-GR" b="1" dirty="0">
                  <a:solidFill>
                    <a:srgbClr val="FF0000"/>
                  </a:solidFill>
                </a:endParaRPr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l-GR" i="1"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l-GR" i="1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li</m:t>
                            </m:r>
                            <m:r>
                              <a:rPr lang="en-US" i="1">
                                <a:latin typeface="Cambria Math"/>
                              </a:rPr>
                              <m:t>𝑚</m:t>
                            </m:r>
                          </m:e>
                          <m:lim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i="1">
                                <a:latin typeface="Cambria Math"/>
                              </a:rPr>
                              <m:t>→+∞</m:t>
                            </m:r>
                          </m:lim>
                        </m:limLow>
                      </m:fName>
                      <m:e>
                        <m:rad>
                          <m:radPr>
                            <m:degHide m:val="on"/>
                            <m:ctrlPr>
                              <a:rPr lang="el-GR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l-GR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/>
                                      </a:rPr>
                                      <m:t>3</m:t>
                                    </m:r>
                                  </m:sup>
                                </m:sSup>
                                <m:r>
                                  <a:rPr lang="en-US" i="1">
                                    <a:latin typeface="Cambria Math"/>
                                  </a:rPr>
                                  <m:t>+3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/>
                                  </a:rPr>
                                  <m:t>4</m:t>
                                </m:r>
                                <m:sSup>
                                  <m:sSupPr>
                                    <m:ctrlPr>
                                      <a:rPr lang="el-GR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/>
                                      </a:rPr>
                                      <m:t>3</m:t>
                                    </m:r>
                                  </m:sup>
                                </m:sSup>
                                <m:r>
                                  <a:rPr lang="en-US" i="1">
                                    <a:latin typeface="Cambria Math"/>
                                  </a:rPr>
                                  <m:t>+7</m:t>
                                </m:r>
                              </m:den>
                            </m:f>
                          </m:e>
                        </m:rad>
                      </m:e>
                    </m:func>
                  </m:oMath>
                </a14:m>
                <a:endParaRPr lang="el-GR" dirty="0"/>
              </a:p>
              <a:p>
                <a:endParaRPr lang="el-GR" dirty="0"/>
              </a:p>
            </p:txBody>
          </p:sp>
        </mc:Choice>
        <mc:Fallback xmlns="">
          <p:sp>
            <p:nvSpPr>
              <p:cNvPr id="3" name="Θέση περιεχομένου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2759226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Θέση περιεχομένου 2"/>
              <p:cNvSpPr>
                <a:spLocks noGrp="1"/>
              </p:cNvSpPr>
              <p:nvPr>
                <p:ph idx="1"/>
              </p:nvPr>
            </p:nvSpPr>
            <p:spPr>
              <a:xfrm>
                <a:off x="-26402" y="6062"/>
                <a:ext cx="9170401" cy="6851938"/>
              </a:xfrm>
            </p:spPr>
            <p:txBody>
              <a:bodyPr>
                <a:normAutofit/>
              </a:bodyPr>
              <a:lstStyle/>
              <a:p>
                <a:r>
                  <a:rPr lang="el-GR" b="1" i="1" dirty="0"/>
                  <a:t>Να βρεθεί το όριο </a:t>
                </a:r>
                <a:endParaRPr lang="el-GR" b="1" dirty="0"/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l-GR" i="1"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l-GR" i="1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li</m:t>
                            </m:r>
                            <m:r>
                              <a:rPr lang="en-US" i="1">
                                <a:latin typeface="Cambria Math"/>
                              </a:rPr>
                              <m:t>𝑚</m:t>
                            </m:r>
                          </m:e>
                          <m:lim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i="1">
                                <a:latin typeface="Cambria Math"/>
                              </a:rPr>
                              <m:t>→+∞</m:t>
                            </m:r>
                          </m:lim>
                        </m:limLow>
                      </m:fName>
                      <m:e>
                        <m:rad>
                          <m:radPr>
                            <m:degHide m:val="on"/>
                            <m:ctrlPr>
                              <a:rPr lang="el-GR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l-GR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/>
                                      </a:rPr>
                                      <m:t>3</m:t>
                                    </m:r>
                                  </m:sup>
                                </m:sSup>
                                <m:r>
                                  <a:rPr lang="en-US" i="1">
                                    <a:latin typeface="Cambria Math"/>
                                  </a:rPr>
                                  <m:t>+3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/>
                                  </a:rPr>
                                  <m:t>4</m:t>
                                </m:r>
                                <m:sSup>
                                  <m:sSupPr>
                                    <m:ctrlPr>
                                      <a:rPr lang="el-GR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/>
                                      </a:rPr>
                                      <m:t>3</m:t>
                                    </m:r>
                                  </m:sup>
                                </m:sSup>
                                <m:r>
                                  <a:rPr lang="en-US" i="1">
                                    <a:latin typeface="Cambria Math"/>
                                  </a:rPr>
                                  <m:t>+7</m:t>
                                </m:r>
                              </m:den>
                            </m:f>
                          </m:e>
                        </m:rad>
                      </m:e>
                    </m:func>
                  </m:oMath>
                </a14:m>
                <a:endParaRPr lang="el-GR" dirty="0" smtClean="0"/>
              </a:p>
              <a:p>
                <a:r>
                  <a:rPr lang="el-GR" b="1" dirty="0" smtClean="0">
                    <a:solidFill>
                      <a:srgbClr val="0000FF"/>
                    </a:solidFill>
                  </a:rPr>
                  <a:t>Λύση </a:t>
                </a:r>
                <a:endParaRPr lang="el-GR" b="1" dirty="0">
                  <a:solidFill>
                    <a:srgbClr val="0000FF"/>
                  </a:solidFill>
                </a:endParaRPr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l-GR" i="1"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l-GR" i="1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li</m:t>
                            </m:r>
                            <m:r>
                              <a:rPr lang="en-US" i="1">
                                <a:latin typeface="Cambria Math"/>
                              </a:rPr>
                              <m:t>𝑚</m:t>
                            </m:r>
                          </m:e>
                          <m:lim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i="1">
                                <a:latin typeface="Cambria Math"/>
                              </a:rPr>
                              <m:t>→+∞</m:t>
                            </m:r>
                          </m:lim>
                        </m:limLow>
                      </m:fName>
                      <m:e>
                        <m:rad>
                          <m:radPr>
                            <m:degHide m:val="on"/>
                            <m:ctrlPr>
                              <a:rPr lang="el-GR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l-GR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/>
                                      </a:rPr>
                                      <m:t>3</m:t>
                                    </m:r>
                                  </m:sup>
                                </m:sSup>
                                <m:r>
                                  <a:rPr lang="en-US" i="1">
                                    <a:latin typeface="Cambria Math"/>
                                  </a:rPr>
                                  <m:t>+3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/>
                                  </a:rPr>
                                  <m:t>4</m:t>
                                </m:r>
                                <m:sSup>
                                  <m:sSupPr>
                                    <m:ctrlPr>
                                      <a:rPr lang="el-GR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/>
                                      </a:rPr>
                                      <m:t>3</m:t>
                                    </m:r>
                                  </m:sup>
                                </m:sSup>
                                <m:r>
                                  <a:rPr lang="en-US" i="1">
                                    <a:latin typeface="Cambria Math"/>
                                  </a:rPr>
                                  <m:t>+7</m:t>
                                </m:r>
                              </m:den>
                            </m:f>
                          </m:e>
                        </m:rad>
                      </m:e>
                    </m:func>
                    <m:r>
                      <a:rPr lang="en-US" i="1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l-GR" i="1"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l-GR" i="1">
                                <a:latin typeface="Cambria Math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limLow>
                                  <m:limLowPr>
                                    <m:ctrlPr>
                                      <a:rPr lang="el-GR" i="1">
                                        <a:latin typeface="Cambria Math"/>
                                      </a:rPr>
                                    </m:ctrlPr>
                                  </m:limLow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>
                                        <a:latin typeface="Cambria Math"/>
                                      </a:rPr>
                                      <m:t>li</m:t>
                                    </m:r>
                                    <m:r>
                                      <a:rPr lang="en-US" i="1">
                                        <a:latin typeface="Cambria Math"/>
                                      </a:rPr>
                                      <m:t>𝑚</m:t>
                                    </m:r>
                                  </m:e>
                                  <m:lim>
                                    <m:r>
                                      <a:rPr lang="en-US" i="1">
                                        <a:latin typeface="Cambria Math"/>
                                      </a:rPr>
                                      <m:t>𝑥</m:t>
                                    </m:r>
                                    <m:r>
                                      <a:rPr lang="en-US" i="1">
                                        <a:latin typeface="Cambria Math"/>
                                      </a:rPr>
                                      <m:t>→+∞</m:t>
                                    </m:r>
                                  </m:lim>
                                </m:limLow>
                                <m:r>
                                  <a:rPr lang="en-US" i="1">
                                    <a:latin typeface="Cambria Math"/>
                                  </a:rPr>
                                  <m:t>(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3</m:t>
                                </m:r>
                              </m:sup>
                            </m:sSup>
                            <m:r>
                              <a:rPr lang="en-US" i="1">
                                <a:latin typeface="Cambria Math"/>
                              </a:rPr>
                              <m:t>+3</m:t>
                            </m:r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i="1">
                                <a:latin typeface="Cambria Math"/>
                              </a:rPr>
                              <m:t>)</m:t>
                            </m:r>
                          </m:num>
                          <m:den>
                            <m:limLow>
                              <m:limLow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limLowPr>
                              <m:e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/>
                                  </a:rPr>
                                  <m:t>li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𝑚</m:t>
                                </m:r>
                              </m:e>
                              <m:lim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→+∞</m:t>
                                </m:r>
                              </m:lim>
                            </m:limLow>
                            <m:r>
                              <a:rPr lang="en-US" i="1">
                                <a:latin typeface="Cambria Math"/>
                              </a:rPr>
                              <m:t>(4</m:t>
                            </m:r>
                            <m:sSup>
                              <m:sSup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3</m:t>
                                </m:r>
                              </m:sup>
                            </m:sSup>
                            <m:r>
                              <a:rPr lang="en-US" i="1">
                                <a:latin typeface="Cambria Math"/>
                              </a:rPr>
                              <m:t>+7)</m:t>
                            </m:r>
                          </m:den>
                        </m:f>
                      </m:e>
                    </m:rad>
                    <m:r>
                      <a:rPr lang="en-US" i="1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l-GR" i="1"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l-GR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/>
                              </a:rPr>
                              <m:t>+∞</m:t>
                            </m:r>
                          </m:num>
                          <m:den>
                            <m:r>
                              <a:rPr lang="en-US" i="1">
                                <a:latin typeface="Cambria Math"/>
                              </a:rPr>
                              <m:t>+∞</m:t>
                            </m:r>
                          </m:den>
                        </m:f>
                      </m:e>
                    </m:rad>
                  </m:oMath>
                </a14:m>
                <a:endParaRPr lang="el-GR" dirty="0"/>
              </a:p>
              <a:p>
                <a:r>
                  <a:rPr lang="el-GR" i="1" dirty="0"/>
                  <a:t>Άλγεβρα για να άρουμε την απροσδιοριστία </a:t>
                </a:r>
                <a:endParaRPr lang="el-GR" dirty="0"/>
              </a:p>
              <a:p>
                <a:endParaRPr lang="el-GR" dirty="0"/>
              </a:p>
            </p:txBody>
          </p:sp>
        </mc:Choice>
        <mc:Fallback xmlns="">
          <p:sp>
            <p:nvSpPr>
              <p:cNvPr id="3" name="Θέση περιεχομένου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-26402" y="6062"/>
                <a:ext cx="9170401" cy="6851938"/>
              </a:xfrm>
              <a:blipFill rotWithShape="1">
                <a:blip r:embed="rId2"/>
                <a:stretch>
                  <a:fillRect l="-1529" t="-115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Δεξιό βέλος 1"/>
          <p:cNvSpPr/>
          <p:nvPr/>
        </p:nvSpPr>
        <p:spPr>
          <a:xfrm>
            <a:off x="6804248" y="5373216"/>
            <a:ext cx="1008112" cy="10801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0227274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Θέση περιεχομένου 2"/>
              <p:cNvSpPr>
                <a:spLocks noGrp="1"/>
              </p:cNvSpPr>
              <p:nvPr>
                <p:ph idx="1"/>
              </p:nvPr>
            </p:nvSpPr>
            <p:spPr>
              <a:xfrm>
                <a:off x="-26402" y="6062"/>
                <a:ext cx="9170401" cy="6851938"/>
              </a:xfrm>
            </p:spPr>
            <p:txBody>
              <a:bodyPr>
                <a:normAutofit/>
              </a:bodyPr>
              <a:lstStyle/>
              <a:p>
                <a:endParaRPr lang="el-GR" dirty="0"/>
              </a:p>
              <a:p>
                <a:r>
                  <a:rPr lang="el-GR" i="1" dirty="0"/>
                  <a:t>Άλγεβρα για να άρουμε την απροσδιοριστία </a:t>
                </a:r>
                <a:endParaRPr lang="el-GR" dirty="0"/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l-GR" i="1"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l-GR" i="1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li</m:t>
                            </m:r>
                            <m:r>
                              <a:rPr lang="en-US" i="1">
                                <a:latin typeface="Cambria Math"/>
                              </a:rPr>
                              <m:t>𝑚</m:t>
                            </m:r>
                          </m:e>
                          <m:lim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i="1">
                                <a:latin typeface="Cambria Math"/>
                              </a:rPr>
                              <m:t>→+∞</m:t>
                            </m:r>
                          </m:lim>
                        </m:limLow>
                      </m:fName>
                      <m:e>
                        <m:rad>
                          <m:radPr>
                            <m:degHide m:val="on"/>
                            <m:ctrlPr>
                              <a:rPr lang="el-GR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l-GR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/>
                                      </a:rPr>
                                      <m:t>3</m:t>
                                    </m:r>
                                  </m:sup>
                                </m:sSup>
                                <m:r>
                                  <a:rPr lang="en-US" i="1">
                                    <a:latin typeface="Cambria Math"/>
                                  </a:rPr>
                                  <m:t>+3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/>
                                  </a:rPr>
                                  <m:t>4</m:t>
                                </m:r>
                                <m:sSup>
                                  <m:sSupPr>
                                    <m:ctrlPr>
                                      <a:rPr lang="el-GR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/>
                                      </a:rPr>
                                      <m:t>3</m:t>
                                    </m:r>
                                  </m:sup>
                                </m:sSup>
                                <m:r>
                                  <a:rPr lang="en-US" i="1">
                                    <a:latin typeface="Cambria Math"/>
                                  </a:rPr>
                                  <m:t>+7</m:t>
                                </m:r>
                              </m:den>
                            </m:f>
                          </m:e>
                        </m:rad>
                      </m:e>
                    </m:func>
                    <m:r>
                      <a:rPr lang="en-US" i="1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el-GR" i="1"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l-GR" i="1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li</m:t>
                            </m:r>
                            <m:r>
                              <a:rPr lang="en-US" i="1">
                                <a:latin typeface="Cambria Math"/>
                              </a:rPr>
                              <m:t>𝑚</m:t>
                            </m:r>
                          </m:e>
                          <m:lim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i="1">
                                <a:latin typeface="Cambria Math"/>
                              </a:rPr>
                              <m:t>→+∞</m:t>
                            </m:r>
                          </m:lim>
                        </m:limLow>
                      </m:fName>
                      <m:e>
                        <m:rad>
                          <m:radPr>
                            <m:degHide m:val="on"/>
                            <m:ctrlPr>
                              <a:rPr lang="el-GR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l-GR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/>
                                      </a:rPr>
                                      <m:t>3</m:t>
                                    </m:r>
                                  </m:sup>
                                </m:sSup>
                                <m:r>
                                  <a:rPr lang="en-US" i="1">
                                    <a:latin typeface="Cambria Math"/>
                                  </a:rPr>
                                  <m:t>(1+</m:t>
                                </m:r>
                                <m:f>
                                  <m:fPr>
                                    <m:ctrlPr>
                                      <a:rPr lang="el-GR" i="1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i="1">
                                        <a:latin typeface="Cambria Math"/>
                                      </a:rPr>
                                      <m:t>3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l-GR" i="1"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i="1">
                                            <a:latin typeface="Cambria Math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n-US" i="1">
                                            <a:latin typeface="Cambria Math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en-US" i="1">
                                    <a:latin typeface="Cambria Math"/>
                                  </a:rPr>
                                  <m:t>)</m:t>
                                </m:r>
                              </m:num>
                              <m:den>
                                <m:sSup>
                                  <m:sSupPr>
                                    <m:ctrlPr>
                                      <a:rPr lang="el-GR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/>
                                      </a:rPr>
                                      <m:t>3</m:t>
                                    </m:r>
                                  </m:sup>
                                </m:sSup>
                                <m:r>
                                  <a:rPr lang="en-US" i="1">
                                    <a:latin typeface="Cambria Math"/>
                                  </a:rPr>
                                  <m:t>(4+</m:t>
                                </m:r>
                                <m:f>
                                  <m:fPr>
                                    <m:ctrlPr>
                                      <a:rPr lang="el-GR" i="1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i="1">
                                        <a:latin typeface="Cambria Math"/>
                                      </a:rPr>
                                      <m:t>7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l-GR" i="1"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i="1">
                                            <a:latin typeface="Cambria Math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n-US" i="1">
                                            <a:latin typeface="Cambria Math"/>
                                          </a:rPr>
                                          <m:t>3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en-US" i="1">
                                    <a:latin typeface="Cambria Math"/>
                                  </a:rPr>
                                  <m:t>)</m:t>
                                </m:r>
                              </m:den>
                            </m:f>
                          </m:e>
                        </m:rad>
                      </m:e>
                    </m:func>
                  </m:oMath>
                </a14:m>
                <a:endParaRPr lang="el-GR" dirty="0"/>
              </a:p>
              <a:p>
                <a:r>
                  <a:rPr lang="el-GR" i="1" dirty="0"/>
                  <a:t> </a:t>
                </a:r>
                <a:endParaRPr lang="el-GR" dirty="0"/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l-GR" i="1"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l-GR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/>
                              </a:rPr>
                              <m:t>(1+</m:t>
                            </m:r>
                            <m:limLow>
                              <m:limLow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limLowPr>
                              <m:e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/>
                                  </a:rPr>
                                  <m:t>li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𝑚</m:t>
                                </m:r>
                              </m:e>
                              <m:lim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→+∞</m:t>
                                </m:r>
                              </m:lim>
                            </m:limLow>
                            <m:f>
                              <m:f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/>
                                  </a:rPr>
                                  <m:t>3</m:t>
                                </m:r>
                              </m:num>
                              <m:den>
                                <m:sSup>
                                  <m:sSupPr>
                                    <m:ctrlPr>
                                      <a:rPr lang="el-GR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  <m:r>
                              <a:rPr lang="en-US" i="1">
                                <a:latin typeface="Cambria Math"/>
                              </a:rPr>
                              <m:t>)</m:t>
                            </m:r>
                          </m:num>
                          <m:den>
                            <m:r>
                              <a:rPr lang="en-US" i="1">
                                <a:latin typeface="Cambria Math"/>
                              </a:rPr>
                              <m:t>(4+</m:t>
                            </m:r>
                            <m:limLow>
                              <m:limLow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limLowPr>
                              <m:e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/>
                                  </a:rPr>
                                  <m:t>li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𝑚</m:t>
                                </m:r>
                              </m:e>
                              <m:lim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→+∞</m:t>
                                </m:r>
                              </m:lim>
                            </m:limLow>
                            <m:f>
                              <m:f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/>
                                  </a:rPr>
                                  <m:t>7</m:t>
                                </m:r>
                              </m:num>
                              <m:den>
                                <m:sSup>
                                  <m:sSupPr>
                                    <m:ctrlPr>
                                      <a:rPr lang="el-GR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/>
                                      </a:rPr>
                                      <m:t>3</m:t>
                                    </m:r>
                                  </m:sup>
                                </m:sSup>
                              </m:den>
                            </m:f>
                            <m:r>
                              <a:rPr lang="en-US" i="1">
                                <a:latin typeface="Cambria Math"/>
                              </a:rPr>
                              <m:t>)</m:t>
                            </m:r>
                          </m:den>
                        </m:f>
                      </m:e>
                    </m:rad>
                    <m:r>
                      <a:rPr lang="en-US" i="1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l-GR" i="1"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l-GR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i="1">
                                <a:latin typeface="Cambria Math"/>
                              </a:rPr>
                              <m:t>4</m:t>
                            </m:r>
                          </m:den>
                        </m:f>
                      </m:e>
                    </m:rad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l-GR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el-GR" dirty="0"/>
              </a:p>
              <a:p>
                <a:endParaRPr lang="el-GR" dirty="0"/>
              </a:p>
            </p:txBody>
          </p:sp>
        </mc:Choice>
        <mc:Fallback xmlns="">
          <p:sp>
            <p:nvSpPr>
              <p:cNvPr id="3" name="Θέση περιεχομένου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-26402" y="6062"/>
                <a:ext cx="9170401" cy="6851938"/>
              </a:xfrm>
              <a:blipFill rotWithShape="1">
                <a:blip r:embed="rId2"/>
                <a:stretch>
                  <a:fillRect l="-152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7050121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Θέση περιεχομένου 2"/>
              <p:cNvSpPr>
                <a:spLocks noGrp="1"/>
              </p:cNvSpPr>
              <p:nvPr>
                <p:ph idx="1"/>
              </p:nvPr>
            </p:nvSpPr>
            <p:spPr>
              <a:xfrm>
                <a:off x="0" y="0"/>
                <a:ext cx="9144000" cy="4525963"/>
              </a:xfrm>
            </p:spPr>
            <p:txBody>
              <a:bodyPr/>
              <a:lstStyle/>
              <a:p>
                <a:r>
                  <a:rPr lang="el-GR" b="1" i="1" dirty="0">
                    <a:solidFill>
                      <a:srgbClr val="FF0000"/>
                    </a:solidFill>
                  </a:rPr>
                  <a:t>Να βρεθεί το όριο </a:t>
                </a:r>
                <a:endParaRPr lang="el-GR" b="1" dirty="0">
                  <a:solidFill>
                    <a:srgbClr val="FF0000"/>
                  </a:solidFill>
                </a:endParaRPr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l-GR" i="1"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l-GR" i="1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li</m:t>
                            </m:r>
                            <m:r>
                              <a:rPr lang="en-US" i="1">
                                <a:latin typeface="Cambria Math"/>
                              </a:rPr>
                              <m:t>𝑚</m:t>
                            </m:r>
                          </m:e>
                          <m:lim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i="1">
                                <a:latin typeface="Cambria Math"/>
                              </a:rPr>
                              <m:t>→−∞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l-GR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/>
                              </a:rPr>
                              <m:t>3</m:t>
                            </m:r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i="1">
                                <a:latin typeface="Cambria Math"/>
                              </a:rPr>
                              <m:t>−2</m:t>
                            </m:r>
                          </m:num>
                          <m:den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den>
                        </m:f>
                      </m:e>
                    </m:func>
                  </m:oMath>
                </a14:m>
                <a:endParaRPr lang="el-GR" dirty="0"/>
              </a:p>
              <a:p>
                <a:endParaRPr lang="el-GR" dirty="0"/>
              </a:p>
            </p:txBody>
          </p:sp>
        </mc:Choice>
        <mc:Fallback xmlns="">
          <p:sp>
            <p:nvSpPr>
              <p:cNvPr id="3" name="Θέση περιεχομένου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0"/>
                <a:ext cx="9144000" cy="4525963"/>
              </a:xfrm>
              <a:blipFill rotWithShape="1">
                <a:blip r:embed="rId2"/>
                <a:stretch>
                  <a:fillRect l="-1467" t="-175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3159641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Θέση περιεχομένου 2"/>
              <p:cNvSpPr>
                <a:spLocks noGrp="1"/>
              </p:cNvSpPr>
              <p:nvPr>
                <p:ph idx="1"/>
              </p:nvPr>
            </p:nvSpPr>
            <p:spPr>
              <a:xfrm>
                <a:off x="0" y="0"/>
                <a:ext cx="9144000" cy="6858000"/>
              </a:xfrm>
            </p:spPr>
            <p:txBody>
              <a:bodyPr>
                <a:normAutofit/>
              </a:bodyPr>
              <a:lstStyle/>
              <a:p>
                <a:r>
                  <a:rPr lang="el-GR" b="1" i="1" dirty="0" smtClean="0"/>
                  <a:t>Να βρεθεί το όριο </a:t>
                </a:r>
                <a:endParaRPr lang="el-GR" b="1" dirty="0"/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l-GR" i="1"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l-GR" i="1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li</m:t>
                            </m:r>
                            <m:r>
                              <a:rPr lang="en-US" i="1">
                                <a:latin typeface="Cambria Math"/>
                              </a:rPr>
                              <m:t>𝑚</m:t>
                            </m:r>
                          </m:e>
                          <m:lim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i="1">
                                <a:latin typeface="Cambria Math"/>
                              </a:rPr>
                              <m:t>→−∞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l-GR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/>
                              </a:rPr>
                              <m:t>3</m:t>
                            </m:r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i="1">
                                <a:latin typeface="Cambria Math"/>
                              </a:rPr>
                              <m:t>−2</m:t>
                            </m:r>
                          </m:num>
                          <m:den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den>
                        </m:f>
                      </m:e>
                    </m:func>
                  </m:oMath>
                </a14:m>
                <a:endParaRPr lang="el-GR" dirty="0"/>
              </a:p>
              <a:p>
                <a:r>
                  <a:rPr lang="el-GR" b="1" dirty="0" smtClean="0">
                    <a:solidFill>
                      <a:srgbClr val="0000FF"/>
                    </a:solidFill>
                  </a:rPr>
                  <a:t>Λύση </a:t>
                </a:r>
                <a:endParaRPr lang="el-GR" b="1" dirty="0">
                  <a:solidFill>
                    <a:srgbClr val="0000FF"/>
                  </a:solidFill>
                </a:endParaRPr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l-GR" i="1"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l-GR" i="1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li</m:t>
                            </m:r>
                            <m:r>
                              <a:rPr lang="en-US" i="1">
                                <a:latin typeface="Cambria Math"/>
                              </a:rPr>
                              <m:t>𝑚</m:t>
                            </m:r>
                          </m:e>
                          <m:lim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i="1">
                                <a:latin typeface="Cambria Math"/>
                              </a:rPr>
                              <m:t>→−∞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l-GR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/>
                              </a:rPr>
                              <m:t>3</m:t>
                            </m:r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i="1">
                                <a:latin typeface="Cambria Math"/>
                              </a:rPr>
                              <m:t>−2</m:t>
                            </m:r>
                          </m:num>
                          <m:den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den>
                        </m:f>
                      </m:e>
                    </m:func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l-GR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−∝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−∞</m:t>
                        </m:r>
                      </m:den>
                    </m:f>
                  </m:oMath>
                </a14:m>
                <a:endParaRPr lang="el-GR" dirty="0"/>
              </a:p>
              <a:p>
                <a:r>
                  <a:rPr lang="en-US" i="1" dirty="0"/>
                  <a:t> </a:t>
                </a:r>
                <a:endParaRPr lang="el-GR" dirty="0"/>
              </a:p>
              <a:p>
                <a:r>
                  <a:rPr lang="el-GR" i="1" dirty="0"/>
                  <a:t>Άλγεβρα για να άρουμε την απροσδιοριστία </a:t>
                </a:r>
                <a:endParaRPr lang="el-GR" dirty="0"/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l-GR" i="1"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l-GR" i="1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li</m:t>
                            </m:r>
                            <m:r>
                              <a:rPr lang="en-US" i="1">
                                <a:latin typeface="Cambria Math"/>
                              </a:rPr>
                              <m:t>𝑚</m:t>
                            </m:r>
                          </m:e>
                          <m:lim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i="1">
                                <a:latin typeface="Cambria Math"/>
                              </a:rPr>
                              <m:t>→−∞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l-GR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/>
                              </a:rPr>
                              <m:t>3</m:t>
                            </m:r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i="1">
                                <a:latin typeface="Cambria Math"/>
                              </a:rPr>
                              <m:t>−2</m:t>
                            </m:r>
                          </m:num>
                          <m:den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den>
                        </m:f>
                      </m:e>
                    </m:func>
                    <m:r>
                      <a:rPr lang="en-US" i="1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el-GR" i="1"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l-GR" i="1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li</m:t>
                            </m:r>
                            <m:r>
                              <a:rPr lang="en-US" i="1">
                                <a:latin typeface="Cambria Math"/>
                              </a:rPr>
                              <m:t>𝑚</m:t>
                            </m:r>
                          </m:e>
                          <m:lim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i="1">
                                <a:latin typeface="Cambria Math"/>
                              </a:rPr>
                              <m:t>→−∞</m:t>
                            </m:r>
                          </m:lim>
                        </m:limLow>
                        <m:r>
                          <a:rPr lang="en-US" i="1">
                            <a:latin typeface="Cambria Math"/>
                          </a:rPr>
                          <m:t>(</m:t>
                        </m:r>
                      </m:fName>
                      <m:e>
                        <m:f>
                          <m:fPr>
                            <m:ctrlPr>
                              <a:rPr lang="el-GR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/>
                              </a:rPr>
                              <m:t>3</m:t>
                            </m:r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num>
                          <m:den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den>
                        </m:f>
                      </m:e>
                    </m:func>
                    <m:r>
                      <a:rPr lang="en-US" i="1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l-GR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)=</m:t>
                    </m:r>
                    <m:func>
                      <m:funcPr>
                        <m:ctrlPr>
                          <a:rPr lang="el-GR" i="1"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l-GR" i="1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li</m:t>
                            </m:r>
                            <m:r>
                              <a:rPr lang="en-US" i="1">
                                <a:latin typeface="Cambria Math"/>
                              </a:rPr>
                              <m:t>𝑚</m:t>
                            </m:r>
                          </m:e>
                          <m:lim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i="1">
                                <a:latin typeface="Cambria Math"/>
                              </a:rPr>
                              <m:t>→−∞</m:t>
                            </m:r>
                          </m:lim>
                        </m:limLow>
                        <m:r>
                          <a:rPr lang="en-US" i="1">
                            <a:latin typeface="Cambria Math"/>
                          </a:rPr>
                          <m:t>(</m:t>
                        </m:r>
                      </m:fName>
                      <m:e>
                        <m:r>
                          <a:rPr lang="en-US" i="1">
                            <a:latin typeface="Cambria Math"/>
                          </a:rPr>
                          <m:t>3</m:t>
                        </m:r>
                      </m:e>
                    </m:func>
                    <m:r>
                      <a:rPr lang="en-US" i="1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l-GR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)=3</m:t>
                    </m:r>
                  </m:oMath>
                </a14:m>
                <a:endParaRPr lang="en-US" dirty="0" smtClean="0"/>
              </a:p>
              <a:p>
                <a:r>
                  <a:rPr lang="el-GR" dirty="0" smtClean="0"/>
                  <a:t>ή</a:t>
                </a:r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l-GR" i="1"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l-GR" i="1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li</m:t>
                            </m:r>
                            <m:r>
                              <a:rPr lang="en-US" i="1">
                                <a:latin typeface="Cambria Math"/>
                              </a:rPr>
                              <m:t>𝑚</m:t>
                            </m:r>
                          </m:e>
                          <m:lim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i="1">
                                <a:latin typeface="Cambria Math"/>
                              </a:rPr>
                              <m:t>→−∞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l-GR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/>
                              </a:rPr>
                              <m:t>3</m:t>
                            </m:r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i="1">
                                <a:latin typeface="Cambria Math"/>
                              </a:rPr>
                              <m:t>−2</m:t>
                            </m:r>
                          </m:num>
                          <m:den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den>
                        </m:f>
                        <m:r>
                          <a:rPr lang="el-GR" b="0" i="1" smtClean="0">
                            <a:latin typeface="Cambria Math"/>
                          </a:rPr>
                          <m:t>=</m:t>
                        </m:r>
                        <m:func>
                          <m:funcPr>
                            <m:ctrlPr>
                              <a:rPr lang="el-GR" i="1">
                                <a:latin typeface="Cambria Math"/>
                              </a:rPr>
                            </m:ctrlPr>
                          </m:funcPr>
                          <m:fName>
                            <m:limLow>
                              <m:limLow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limLowPr>
                              <m:e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/>
                                  </a:rPr>
                                  <m:t>li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𝑚</m:t>
                                </m:r>
                              </m:e>
                              <m:lim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→−∞</m:t>
                                </m:r>
                              </m:lim>
                            </m:limLow>
                          </m:fName>
                          <m:e>
                            <m:f>
                              <m:f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den>
                            </m:f>
                            <m:r>
                              <a:rPr lang="el-GR" i="1">
                                <a:latin typeface="Cambria Math"/>
                              </a:rPr>
                              <m:t>=</m:t>
                            </m:r>
                            <m:r>
                              <a:rPr lang="el-GR" b="0" i="1" smtClean="0">
                                <a:latin typeface="Cambria Math"/>
                              </a:rPr>
                              <m:t>3</m:t>
                            </m:r>
                          </m:e>
                        </m:func>
                      </m:e>
                    </m:func>
                  </m:oMath>
                </a14:m>
                <a:endParaRPr lang="el-GR" dirty="0"/>
              </a:p>
              <a:p>
                <a:endParaRPr lang="el-GR" dirty="0"/>
              </a:p>
              <a:p>
                <a:endParaRPr lang="el-GR" b="1" dirty="0">
                  <a:solidFill>
                    <a:srgbClr val="0000FF"/>
                  </a:solidFill>
                </a:endParaRPr>
              </a:p>
            </p:txBody>
          </p:sp>
        </mc:Choice>
        <mc:Fallback>
          <p:sp>
            <p:nvSpPr>
              <p:cNvPr id="3" name="Θέση περιεχομένου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0"/>
                <a:ext cx="9144000" cy="6858000"/>
              </a:xfrm>
              <a:blipFill rotWithShape="1">
                <a:blip r:embed="rId2"/>
                <a:stretch>
                  <a:fillRect l="-1467" t="-115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0547301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Θέση περιεχομένου 2"/>
              <p:cNvSpPr>
                <a:spLocks noGrp="1"/>
              </p:cNvSpPr>
              <p:nvPr>
                <p:ph idx="1"/>
              </p:nvPr>
            </p:nvSpPr>
            <p:spPr>
              <a:xfrm>
                <a:off x="0" y="6062"/>
                <a:ext cx="9144000" cy="4525963"/>
              </a:xfrm>
            </p:spPr>
            <p:txBody>
              <a:bodyPr/>
              <a:lstStyle/>
              <a:p>
                <a:r>
                  <a:rPr lang="el-GR" b="1" i="1" dirty="0">
                    <a:solidFill>
                      <a:srgbClr val="FF0000"/>
                    </a:solidFill>
                  </a:rPr>
                  <a:t>Να βρεθεί το όριο </a:t>
                </a:r>
                <a:endParaRPr lang="el-GR" b="1" dirty="0">
                  <a:solidFill>
                    <a:srgbClr val="FF0000"/>
                  </a:solidFill>
                </a:endParaRPr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l-GR" i="1"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l-GR" i="1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li</m:t>
                            </m:r>
                            <m:r>
                              <a:rPr lang="en-US" i="1">
                                <a:latin typeface="Cambria Math"/>
                              </a:rPr>
                              <m:t>𝑚</m:t>
                            </m:r>
                          </m:e>
                          <m:lim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i="1">
                                <a:latin typeface="Cambria Math"/>
                              </a:rPr>
                              <m:t>→+∞</m:t>
                            </m:r>
                          </m:lim>
                        </m:limLow>
                      </m:fName>
                      <m:e>
                        <m:r>
                          <a:rPr lang="en-US" i="1">
                            <a:latin typeface="Cambria Math"/>
                          </a:rPr>
                          <m:t>(3</m:t>
                        </m:r>
                        <m:sSup>
                          <m:sSupPr>
                            <m:ctrlPr>
                              <a:rPr lang="el-GR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3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−17</m:t>
                        </m:r>
                        <m:sSup>
                          <m:sSupPr>
                            <m:ctrlPr>
                              <a:rPr lang="el-GR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)</m:t>
                        </m:r>
                      </m:e>
                    </m:func>
                  </m:oMath>
                </a14:m>
                <a:endParaRPr lang="el-GR" dirty="0"/>
              </a:p>
            </p:txBody>
          </p:sp>
        </mc:Choice>
        <mc:Fallback xmlns="">
          <p:sp>
            <p:nvSpPr>
              <p:cNvPr id="3" name="Θέση περιεχομένου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6062"/>
                <a:ext cx="9144000" cy="4525963"/>
              </a:xfrm>
              <a:blipFill rotWithShape="1">
                <a:blip r:embed="rId2"/>
                <a:stretch>
                  <a:fillRect l="-1467" t="-175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3602504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Θέση περιεχομένου 2"/>
              <p:cNvSpPr>
                <a:spLocks noGrp="1"/>
              </p:cNvSpPr>
              <p:nvPr>
                <p:ph idx="1"/>
              </p:nvPr>
            </p:nvSpPr>
            <p:spPr>
              <a:xfrm>
                <a:off x="0" y="6062"/>
                <a:ext cx="9144000" cy="6663298"/>
              </a:xfrm>
            </p:spPr>
            <p:txBody>
              <a:bodyPr>
                <a:normAutofit fontScale="85000" lnSpcReduction="10000"/>
              </a:bodyPr>
              <a:lstStyle/>
              <a:p>
                <a:r>
                  <a:rPr lang="el-GR" b="1" i="1" dirty="0" smtClean="0"/>
                  <a:t>Να βρεθεί το όριο </a:t>
                </a:r>
                <a:endParaRPr lang="el-GR" b="1" dirty="0"/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l-GR" i="1"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l-GR" i="1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li</m:t>
                            </m:r>
                            <m:r>
                              <a:rPr lang="en-US" i="1">
                                <a:latin typeface="Cambria Math"/>
                              </a:rPr>
                              <m:t>𝑚</m:t>
                            </m:r>
                          </m:e>
                          <m:lim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i="1">
                                <a:latin typeface="Cambria Math"/>
                              </a:rPr>
                              <m:t>→+∞</m:t>
                            </m:r>
                          </m:lim>
                        </m:limLow>
                      </m:fName>
                      <m:e>
                        <m:r>
                          <a:rPr lang="en-US" i="1">
                            <a:latin typeface="Cambria Math"/>
                          </a:rPr>
                          <m:t>(3</m:t>
                        </m:r>
                        <m:sSup>
                          <m:sSupPr>
                            <m:ctrlPr>
                              <a:rPr lang="el-GR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3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−17</m:t>
                        </m:r>
                        <m:sSup>
                          <m:sSupPr>
                            <m:ctrlPr>
                              <a:rPr lang="el-GR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)</m:t>
                        </m:r>
                      </m:e>
                    </m:func>
                  </m:oMath>
                </a14:m>
                <a:endParaRPr lang="en-US" dirty="0" smtClean="0"/>
              </a:p>
              <a:p>
                <a:r>
                  <a:rPr lang="el-GR" b="1" dirty="0" smtClean="0">
                    <a:solidFill>
                      <a:srgbClr val="0000FF"/>
                    </a:solidFill>
                  </a:rPr>
                  <a:t>Λύση </a:t>
                </a:r>
              </a:p>
              <a:p>
                <a:endParaRPr lang="el-GR" i="1" dirty="0" smtClean="0"/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l-GR" i="1"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l-GR" i="1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li</m:t>
                            </m:r>
                            <m:r>
                              <a:rPr lang="en-US" i="1">
                                <a:latin typeface="Cambria Math"/>
                              </a:rPr>
                              <m:t>𝑚</m:t>
                            </m:r>
                          </m:e>
                          <m:lim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  <m:r>
                              <a:rPr lang="el-GR" i="1">
                                <a:latin typeface="Cambria Math"/>
                              </a:rPr>
                              <m:t>→+∞</m:t>
                            </m:r>
                          </m:lim>
                        </m:limLow>
                      </m:fName>
                      <m:e>
                        <m:d>
                          <m:dPr>
                            <m:ctrlPr>
                              <a:rPr lang="el-GR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l-GR" i="1">
                                <a:latin typeface="Cambria Math"/>
                              </a:rPr>
                              <m:t>3</m:t>
                            </m:r>
                            <m:sSup>
                              <m:sSup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l-GR" i="1">
                                    <a:latin typeface="Cambria Math"/>
                                  </a:rPr>
                                  <m:t>3</m:t>
                                </m:r>
                              </m:sup>
                            </m:sSup>
                            <m:r>
                              <a:rPr lang="el-GR" i="1">
                                <a:latin typeface="Cambria Math"/>
                              </a:rPr>
                              <m:t>−17</m:t>
                            </m:r>
                            <m:sSup>
                              <m:sSup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l-GR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e>
                        </m:d>
                        <m:r>
                          <a:rPr lang="el-GR" i="1">
                            <a:latin typeface="Cambria Math"/>
                          </a:rPr>
                          <m:t>=+∞−∞</m:t>
                        </m:r>
                      </m:e>
                    </m:func>
                  </m:oMath>
                </a14:m>
                <a:r>
                  <a:rPr lang="el-GR" i="1" dirty="0"/>
                  <a:t> απροσδιοριστία </a:t>
                </a:r>
                <a:endParaRPr lang="el-GR" dirty="0"/>
              </a:p>
              <a:p>
                <a:r>
                  <a:rPr lang="el-GR" i="1" dirty="0"/>
                  <a:t>Άλγεβρα για να άρουμε την απροσδιοριστία </a:t>
                </a:r>
                <a:endParaRPr lang="el-GR" dirty="0"/>
              </a:p>
              <a:p>
                <a:pPr marL="0" indent="0">
                  <a:buNone/>
                </a:pPr>
                <a:endParaRPr lang="el-GR" i="1" dirty="0" smtClean="0"/>
              </a:p>
              <a:p>
                <a:pPr marL="0" indent="0">
                  <a:buNone/>
                </a:pPr>
                <a:r>
                  <a:rPr lang="el-GR" i="1" dirty="0" smtClean="0"/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l-GR" i="1"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l-GR" i="1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li</m:t>
                            </m:r>
                            <m:r>
                              <a:rPr lang="en-US" i="1">
                                <a:latin typeface="Cambria Math"/>
                              </a:rPr>
                              <m:t>𝑚</m:t>
                            </m:r>
                          </m:e>
                          <m:lim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  <m:r>
                              <a:rPr lang="el-GR" i="1">
                                <a:latin typeface="Cambria Math"/>
                              </a:rPr>
                              <m:t>→+∞</m:t>
                            </m:r>
                          </m:lim>
                        </m:limLow>
                      </m:fName>
                      <m:e>
                        <m:d>
                          <m:dPr>
                            <m:ctrlPr>
                              <a:rPr lang="el-GR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l-GR" i="1">
                                <a:latin typeface="Cambria Math"/>
                              </a:rPr>
                              <m:t>3</m:t>
                            </m:r>
                            <m:sSup>
                              <m:sSup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l-GR" i="1">
                                    <a:latin typeface="Cambria Math"/>
                                  </a:rPr>
                                  <m:t>3</m:t>
                                </m:r>
                              </m:sup>
                            </m:sSup>
                            <m:r>
                              <a:rPr lang="el-GR" i="1">
                                <a:latin typeface="Cambria Math"/>
                              </a:rPr>
                              <m:t>−17</m:t>
                            </m:r>
                            <m:sSup>
                              <m:sSup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l-GR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e>
                        </m:d>
                        <m:r>
                          <a:rPr lang="el-GR" i="1">
                            <a:latin typeface="Cambria Math"/>
                          </a:rPr>
                          <m:t>=</m:t>
                        </m:r>
                        <m:func>
                          <m:funcPr>
                            <m:ctrlPr>
                              <a:rPr lang="el-GR" i="1">
                                <a:latin typeface="Cambria Math"/>
                              </a:rPr>
                            </m:ctrlPr>
                          </m:funcPr>
                          <m:fName>
                            <m:limLow>
                              <m:limLow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limLowPr>
                              <m:e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/>
                                  </a:rPr>
                                  <m:t>li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𝑚</m:t>
                                </m:r>
                              </m:e>
                              <m:lim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l-GR" i="1">
                                    <a:latin typeface="Cambria Math"/>
                                  </a:rPr>
                                  <m:t>→+∞</m:t>
                                </m:r>
                              </m:lim>
                            </m:limLow>
                          </m:fName>
                          <m:e>
                            <m:d>
                              <m:dPr>
                                <m:begChr m:val="["/>
                                <m:endChr m:val="]"/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el-GR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  <m:d>
                                  <m:dPr>
                                    <m:ctrlPr>
                                      <a:rPr lang="el-GR" i="1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l-GR" i="1">
                                        <a:latin typeface="Cambria Math"/>
                                      </a:rPr>
                                      <m:t>3</m:t>
                                    </m:r>
                                    <m:r>
                                      <a:rPr lang="en-US" i="1">
                                        <a:latin typeface="Cambria Math"/>
                                      </a:rPr>
                                      <m:t>𝑥</m:t>
                                    </m:r>
                                    <m:r>
                                      <a:rPr lang="el-GR" i="1">
                                        <a:latin typeface="Cambria Math"/>
                                      </a:rPr>
                                      <m:t>−17</m:t>
                                    </m:r>
                                  </m:e>
                                </m:d>
                              </m:e>
                            </m:d>
                            <m:r>
                              <a:rPr lang="el-GR" i="1">
                                <a:latin typeface="Cambria Math"/>
                              </a:rPr>
                              <m:t>=+∞∗+∞=+∞</m:t>
                            </m:r>
                          </m:e>
                        </m:func>
                      </m:e>
                    </m:func>
                  </m:oMath>
                </a14:m>
                <a:endParaRPr lang="el-GR" dirty="0"/>
              </a:p>
              <a:p>
                <a:endParaRPr lang="el-GR" dirty="0"/>
              </a:p>
            </p:txBody>
          </p:sp>
        </mc:Choice>
        <mc:Fallback xmlns="">
          <p:sp>
            <p:nvSpPr>
              <p:cNvPr id="3" name="Θέση περιεχομένου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6062"/>
                <a:ext cx="9144000" cy="6663298"/>
              </a:xfrm>
              <a:blipFill rotWithShape="1">
                <a:blip r:embed="rId2"/>
                <a:stretch>
                  <a:fillRect l="-1067" t="-137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9930554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solidFill>
                  <a:srgbClr val="FF0000"/>
                </a:solidFill>
              </a:rPr>
              <a:t>Να βρεθεί το όρι</a:t>
            </a:r>
            <a:r>
              <a:rPr lang="el-GR" b="1" dirty="0">
                <a:solidFill>
                  <a:srgbClr val="FF0000"/>
                </a:solidFill>
              </a:rPr>
              <a:t>ο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Θέση περιεχομένου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l-GR" i="1"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l-GR" i="1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l-GR"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i="1">
                                <a:latin typeface="Cambria Math"/>
                              </a:rPr>
                              <m:t>→−∞</m:t>
                            </m:r>
                          </m:lim>
                        </m:limLow>
                      </m:fName>
                      <m:e>
                        <m:rad>
                          <m:radPr>
                            <m:ctrlPr>
                              <a:rPr lang="el-GR" i="1">
                                <a:latin typeface="Cambria Math"/>
                              </a:rPr>
                            </m:ctrlPr>
                          </m:radPr>
                          <m:deg>
                            <m:r>
                              <a:rPr lang="el-GR" i="1">
                                <a:latin typeface="Cambria Math"/>
                              </a:rPr>
                              <m:t>3</m:t>
                            </m:r>
                          </m:deg>
                          <m:e>
                            <m:f>
                              <m:f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l-GR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l-GR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l-GR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l-GR" i="1">
                                    <a:latin typeface="Cambria Math"/>
                                  </a:rPr>
                                  <m:t>+3</m:t>
                                </m:r>
                              </m:num>
                              <m:den>
                                <m:r>
                                  <a:rPr lang="el-GR" i="1">
                                    <a:latin typeface="Cambria Math"/>
                                  </a:rPr>
                                  <m:t>8</m:t>
                                </m:r>
                                <m:sSup>
                                  <m:sSupPr>
                                    <m:ctrlPr>
                                      <a:rPr lang="el-GR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l-GR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l-GR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l-GR" i="1">
                                    <a:latin typeface="Cambria Math"/>
                                  </a:rPr>
                                  <m:t>−1</m:t>
                                </m:r>
                              </m:den>
                            </m:f>
                          </m:e>
                        </m:rad>
                      </m:e>
                    </m:func>
                  </m:oMath>
                </a14:m>
                <a:endParaRPr lang="el-GR" dirty="0"/>
              </a:p>
            </p:txBody>
          </p:sp>
        </mc:Choice>
        <mc:Fallback xmlns="">
          <p:sp>
            <p:nvSpPr>
              <p:cNvPr id="3" name="Θέση περιεχομένου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6010722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Θέση περιεχομένου 2"/>
              <p:cNvSpPr>
                <a:spLocks noGrp="1"/>
              </p:cNvSpPr>
              <p:nvPr>
                <p:ph idx="1"/>
              </p:nvPr>
            </p:nvSpPr>
            <p:spPr>
              <a:xfrm>
                <a:off x="0" y="1600201"/>
                <a:ext cx="9144000" cy="2404864"/>
              </a:xfrm>
            </p:spPr>
            <p:txBody>
              <a:bodyPr>
                <a:normAutofit fontScale="92500"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l-GR" i="1" smtClean="0"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l-GR" i="1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l-GR"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i="1">
                                <a:latin typeface="Cambria Math"/>
                              </a:rPr>
                              <m:t>→−∞</m:t>
                            </m:r>
                          </m:lim>
                        </m:limLow>
                      </m:fName>
                      <m:e>
                        <m:rad>
                          <m:radPr>
                            <m:ctrlPr>
                              <a:rPr lang="el-GR" i="1">
                                <a:latin typeface="Cambria Math"/>
                              </a:rPr>
                            </m:ctrlPr>
                          </m:radPr>
                          <m:deg>
                            <m:r>
                              <a:rPr lang="el-GR" i="1">
                                <a:latin typeface="Cambria Math"/>
                              </a:rPr>
                              <m:t>3</m:t>
                            </m:r>
                          </m:deg>
                          <m:e>
                            <m:f>
                              <m:f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l-GR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l-GR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l-GR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l-GR" i="1">
                                    <a:latin typeface="Cambria Math"/>
                                  </a:rPr>
                                  <m:t>+3</m:t>
                                </m:r>
                              </m:num>
                              <m:den>
                                <m:r>
                                  <a:rPr lang="el-GR" i="1">
                                    <a:latin typeface="Cambria Math"/>
                                  </a:rPr>
                                  <m:t>8</m:t>
                                </m:r>
                                <m:sSup>
                                  <m:sSupPr>
                                    <m:ctrlPr>
                                      <a:rPr lang="el-GR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l-GR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l-GR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l-GR" i="1">
                                    <a:latin typeface="Cambria Math"/>
                                  </a:rPr>
                                  <m:t>−1</m:t>
                                </m:r>
                              </m:den>
                            </m:f>
                          </m:e>
                        </m:rad>
                      </m:e>
                    </m:func>
                    <m:r>
                      <a:rPr lang="el-GR" i="1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el-GR" i="1"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l-GR" i="1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l-GR"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i="1">
                                <a:latin typeface="Cambria Math"/>
                              </a:rPr>
                              <m:t>→−∞</m:t>
                            </m:r>
                          </m:lim>
                        </m:limLow>
                      </m:fName>
                      <m:e>
                        <m:rad>
                          <m:radPr>
                            <m:ctrlPr>
                              <a:rPr lang="el-GR" i="1">
                                <a:latin typeface="Cambria Math"/>
                              </a:rPr>
                            </m:ctrlPr>
                          </m:radPr>
                          <m:deg>
                            <m:r>
                              <a:rPr lang="el-GR" i="1">
                                <a:latin typeface="Cambria Math"/>
                              </a:rPr>
                              <m:t>3</m:t>
                            </m:r>
                          </m:deg>
                          <m:e>
                            <m:f>
                              <m:f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l-GR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l-GR" i="1">
                                        <a:latin typeface="Cambria Math"/>
                                      </a:rPr>
                                      <m:t>(</m:t>
                                    </m:r>
                                    <m:r>
                                      <a:rPr lang="el-GR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l-GR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l-GR" i="1">
                                    <a:latin typeface="Cambria Math"/>
                                  </a:rPr>
                                  <m:t>+3)∗</m:t>
                                </m:r>
                                <m:f>
                                  <m:fPr>
                                    <m:ctrlPr>
                                      <a:rPr lang="el-GR" i="1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l-GR" i="1"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l-GR" i="1"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l-GR" i="1">
                                            <a:latin typeface="Cambria Math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l-GR" i="1">
                                            <a:latin typeface="Cambria Math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</m:num>
                              <m:den>
                                <m:r>
                                  <a:rPr lang="el-GR" i="1">
                                    <a:latin typeface="Cambria Math"/>
                                  </a:rPr>
                                  <m:t>(8</m:t>
                                </m:r>
                                <m:sSup>
                                  <m:sSupPr>
                                    <m:ctrlPr>
                                      <a:rPr lang="el-GR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l-GR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l-GR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l-GR" i="1">
                                    <a:latin typeface="Cambria Math"/>
                                  </a:rPr>
                                  <m:t>−1)∗</m:t>
                                </m:r>
                                <m:f>
                                  <m:fPr>
                                    <m:ctrlPr>
                                      <a:rPr lang="el-GR" i="1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l-GR" i="1"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l-GR" i="1"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l-GR" i="1">
                                            <a:latin typeface="Cambria Math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l-GR" i="1">
                                            <a:latin typeface="Cambria Math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</m:den>
                            </m:f>
                          </m:e>
                        </m:rad>
                        <m:r>
                          <a:rPr lang="el-GR" i="1">
                            <a:latin typeface="Cambria Math"/>
                          </a:rPr>
                          <m:t>=</m:t>
                        </m:r>
                      </m:e>
                    </m:func>
                    <m:func>
                      <m:funcPr>
                        <m:ctrlPr>
                          <a:rPr lang="el-GR" i="1"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l-GR" i="1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l-GR"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i="1">
                                <a:latin typeface="Cambria Math"/>
                              </a:rPr>
                              <m:t>→−∞</m:t>
                            </m:r>
                          </m:lim>
                        </m:limLow>
                      </m:fName>
                      <m:e>
                        <m:rad>
                          <m:radPr>
                            <m:ctrlPr>
                              <a:rPr lang="el-GR" i="1">
                                <a:latin typeface="Cambria Math"/>
                              </a:rPr>
                            </m:ctrlPr>
                          </m:radPr>
                          <m:deg>
                            <m:r>
                              <a:rPr lang="el-GR" i="1">
                                <a:latin typeface="Cambria Math"/>
                              </a:rPr>
                              <m:t>3</m:t>
                            </m:r>
                          </m:deg>
                          <m:e>
                            <m:f>
                              <m:f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fPr>
                              <m:num>
                                <m:f>
                                  <m:fPr>
                                    <m:ctrlPr>
                                      <a:rPr lang="el-GR" i="1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el-GR" i="1"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l-GR" i="1">
                                            <a:latin typeface="Cambria Math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l-GR" i="1">
                                            <a:latin typeface="Cambria Math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l-GR" i="1"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l-GR" i="1">
                                            <a:latin typeface="Cambria Math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l-GR" i="1">
                                            <a:latin typeface="Cambria Math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el-GR" i="1">
                                    <a:latin typeface="Cambria Math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el-GR" i="1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l-GR" i="1">
                                        <a:latin typeface="Cambria Math"/>
                                      </a:rPr>
                                      <m:t>3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l-GR" i="1"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l-GR" i="1">
                                            <a:latin typeface="Cambria Math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l-GR" i="1">
                                            <a:latin typeface="Cambria Math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</m:num>
                              <m:den>
                                <m:f>
                                  <m:fPr>
                                    <m:ctrlPr>
                                      <a:rPr lang="el-GR" i="1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l-GR" i="1">
                                        <a:latin typeface="Cambria Math"/>
                                      </a:rPr>
                                      <m:t>8</m:t>
                                    </m:r>
                                    <m:sSup>
                                      <m:sSupPr>
                                        <m:ctrlPr>
                                          <a:rPr lang="el-GR" i="1"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l-GR" i="1">
                                            <a:latin typeface="Cambria Math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l-GR" i="1">
                                            <a:latin typeface="Cambria Math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l-GR" i="1"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l-GR" i="1">
                                            <a:latin typeface="Cambria Math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l-GR" i="1">
                                            <a:latin typeface="Cambria Math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el-GR" i="1">
                                    <a:latin typeface="Cambria Math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l-GR" i="1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l-GR" i="1"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l-GR" i="1"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l-GR" i="1">
                                            <a:latin typeface="Cambria Math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l-GR" i="1">
                                            <a:latin typeface="Cambria Math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</m:den>
                            </m:f>
                          </m:e>
                        </m:rad>
                        <m:r>
                          <a:rPr lang="el-GR" i="1">
                            <a:latin typeface="Cambria Math"/>
                          </a:rPr>
                          <m:t>=</m:t>
                        </m:r>
                      </m:e>
                    </m:func>
                  </m:oMath>
                </a14:m>
                <a:endParaRPr lang="el-GR" dirty="0"/>
              </a:p>
              <a:p>
                <a:endParaRPr lang="el-GR" dirty="0"/>
              </a:p>
            </p:txBody>
          </p:sp>
        </mc:Choice>
        <mc:Fallback xmlns="">
          <p:sp>
            <p:nvSpPr>
              <p:cNvPr id="3" name="Θέση περιεχομένου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600201"/>
                <a:ext cx="9144000" cy="2404864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Ορθογώνιο 3"/>
              <p:cNvSpPr/>
              <p:nvPr/>
            </p:nvSpPr>
            <p:spPr>
              <a:xfrm>
                <a:off x="899592" y="4849822"/>
                <a:ext cx="5688632" cy="200817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l-GR" sz="3200" i="1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l-GR" sz="3200" i="1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l-GR" sz="320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32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3200" i="1">
                                  <a:latin typeface="Cambria Math"/>
                                </a:rPr>
                                <m:t>→−∞</m:t>
                              </m:r>
                            </m:lim>
                          </m:limLow>
                        </m:fName>
                        <m:e>
                          <m:rad>
                            <m:radPr>
                              <m:ctrlPr>
                                <a:rPr lang="el-GR" sz="3200" i="1">
                                  <a:latin typeface="Cambria Math"/>
                                </a:rPr>
                              </m:ctrlPr>
                            </m:radPr>
                            <m:deg>
                              <m:r>
                                <a:rPr lang="el-GR" sz="3200" i="1">
                                  <a:latin typeface="Cambria Math"/>
                                </a:rPr>
                                <m:t>3</m:t>
                              </m:r>
                            </m:deg>
                            <m:e>
                              <m:f>
                                <m:fPr>
                                  <m:ctrlPr>
                                    <a:rPr lang="el-GR" sz="32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l-GR" sz="3200" i="1">
                                      <a:latin typeface="Cambria Math"/>
                                    </a:rPr>
                                    <m:t>1+</m:t>
                                  </m:r>
                                  <m:f>
                                    <m:fPr>
                                      <m:ctrlPr>
                                        <a:rPr lang="el-GR" sz="3200" i="1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l-GR" sz="3200" i="1">
                                          <a:latin typeface="Cambria Math"/>
                                        </a:rPr>
                                        <m:t>3</m:t>
                                      </m:r>
                                    </m:num>
                                    <m:den>
                                      <m:sSup>
                                        <m:sSupPr>
                                          <m:ctrlPr>
                                            <a:rPr lang="el-GR" sz="3200" i="1"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l-GR" sz="3200" i="1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l-GR" sz="3200" i="1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den>
                                  </m:f>
                                </m:num>
                                <m:den>
                                  <m:r>
                                    <a:rPr lang="el-GR" sz="3200" i="1">
                                      <a:latin typeface="Cambria Math"/>
                                    </a:rPr>
                                    <m:t>8−</m:t>
                                  </m:r>
                                  <m:f>
                                    <m:fPr>
                                      <m:ctrlPr>
                                        <a:rPr lang="el-GR" sz="3200" i="1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l-GR" sz="3200" i="1">
                                          <a:latin typeface="Cambria Math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sSup>
                                        <m:sSupPr>
                                          <m:ctrlPr>
                                            <a:rPr lang="el-GR" sz="3200" i="1"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l-GR" sz="3200" i="1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l-GR" sz="3200" i="1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den>
                                  </m:f>
                                </m:den>
                              </m:f>
                            </m:e>
                          </m:rad>
                          <m:r>
                            <a:rPr lang="el-GR" sz="3200" i="1">
                              <a:latin typeface="Cambria Math"/>
                            </a:rPr>
                            <m:t>=</m:t>
                          </m:r>
                          <m:rad>
                            <m:radPr>
                              <m:ctrlPr>
                                <a:rPr lang="el-GR" sz="3200" i="1">
                                  <a:latin typeface="Cambria Math"/>
                                </a:rPr>
                              </m:ctrlPr>
                            </m:radPr>
                            <m:deg>
                              <m:r>
                                <a:rPr lang="el-GR" sz="3200" i="1">
                                  <a:latin typeface="Cambria Math"/>
                                </a:rPr>
                                <m:t>3</m:t>
                              </m:r>
                            </m:deg>
                            <m:e>
                              <m:f>
                                <m:fPr>
                                  <m:ctrlPr>
                                    <a:rPr lang="el-GR" sz="32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l-GR" sz="3200" i="1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l-GR" sz="3200" i="1">
                                      <a:latin typeface="Cambria Math"/>
                                    </a:rPr>
                                    <m:t>8</m:t>
                                  </m:r>
                                </m:den>
                              </m:f>
                            </m:e>
                          </m:rad>
                        </m:e>
                      </m:func>
                      <m:r>
                        <a:rPr lang="el-GR" sz="3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l-GR" sz="32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l-GR" sz="32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l-GR" sz="3200" i="1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l-GR" sz="3200" dirty="0"/>
              </a:p>
            </p:txBody>
          </p:sp>
        </mc:Choice>
        <mc:Fallback xmlns="">
          <p:sp>
            <p:nvSpPr>
              <p:cNvPr id="4" name="Ορθογώνιο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4849822"/>
                <a:ext cx="5688632" cy="200817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66319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solidFill>
                  <a:srgbClr val="FF0000"/>
                </a:solidFill>
              </a:rPr>
              <a:t>Να βρεθεί το όριο</a:t>
            </a:r>
            <a:endParaRPr lang="el-GR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Θέση περιεχομένου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l-GR" sz="3600" i="1"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l-GR" sz="3600" i="1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l-GR" sz="3600"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3600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sz="3600" i="1">
                                <a:latin typeface="Cambria Math"/>
                              </a:rPr>
                              <m:t>→−∞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l-GR" sz="36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l-GR" sz="3600" i="1">
                                <a:latin typeface="Cambria Math"/>
                              </a:rPr>
                              <m:t>𝑥</m:t>
                            </m:r>
                            <m:r>
                              <a:rPr lang="el-GR" sz="3600" i="1">
                                <a:latin typeface="Cambria Math"/>
                              </a:rPr>
                              <m:t>+2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l-GR" sz="3600" i="1">
                                    <a:latin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l-GR" sz="3600" i="1">
                                    <a:latin typeface="Cambria Math"/>
                                  </a:rPr>
                                  <m:t>9</m:t>
                                </m:r>
                                <m:sSup>
                                  <m:sSupPr>
                                    <m:ctrlPr>
                                      <a:rPr lang="el-GR" sz="3600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l-GR" sz="3600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l-GR" sz="3600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l-GR" sz="3600" i="1">
                                    <a:latin typeface="Cambria Math"/>
                                  </a:rPr>
                                  <m:t>+1</m:t>
                                </m:r>
                              </m:e>
                            </m:rad>
                          </m:den>
                        </m:f>
                      </m:e>
                    </m:func>
                  </m:oMath>
                </a14:m>
                <a:endParaRPr lang="el-GR" sz="3600" dirty="0"/>
              </a:p>
              <a:p>
                <a:endParaRPr lang="el-GR" dirty="0"/>
              </a:p>
            </p:txBody>
          </p:sp>
        </mc:Choice>
        <mc:Fallback xmlns="">
          <p:sp>
            <p:nvSpPr>
              <p:cNvPr id="3" name="Θέση περιεχομένου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5925820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l-GR" dirty="0" smtClean="0"/>
              <a:t>Λύση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Θέση περιεχομένου 2"/>
              <p:cNvSpPr>
                <a:spLocks noGrp="1"/>
              </p:cNvSpPr>
              <p:nvPr>
                <p:ph idx="1"/>
              </p:nvPr>
            </p:nvSpPr>
            <p:spPr>
              <a:xfrm>
                <a:off x="-3277" y="980728"/>
                <a:ext cx="8229600" cy="1944216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l-GR" sz="2800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l-GR" sz="2800" i="1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l-GR" sz="280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8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2800" i="1">
                                  <a:latin typeface="Cambria Math"/>
                                </a:rPr>
                                <m:t>→−∞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l-GR" sz="28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l-GR" sz="28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l-GR" sz="2800" i="1">
                                  <a:latin typeface="Cambria Math"/>
                                </a:rPr>
                                <m:t>+2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l-GR" sz="2800" i="1"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l-GR" sz="2800" i="1">
                                      <a:latin typeface="Cambria Math"/>
                                    </a:rPr>
                                    <m:t>9</m:t>
                                  </m:r>
                                  <m:sSup>
                                    <m:sSupPr>
                                      <m:ctrlPr>
                                        <a:rPr lang="el-GR" sz="2800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l-GR" sz="2800" i="1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l-GR" sz="2800" i="1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l-GR" sz="2800" i="1">
                                      <a:latin typeface="Cambria Math"/>
                                    </a:rPr>
                                    <m:t>+1</m:t>
                                  </m:r>
                                </m:e>
                              </m:rad>
                            </m:den>
                          </m:f>
                          <m:r>
                            <a:rPr lang="el-GR" sz="2800" i="1">
                              <a:latin typeface="Cambria Math"/>
                            </a:rPr>
                            <m:t>=</m:t>
                          </m:r>
                          <m:func>
                            <m:funcPr>
                              <m:ctrlPr>
                                <a:rPr lang="el-GR" sz="2800" i="1">
                                  <a:latin typeface="Cambria Math"/>
                                </a:rPr>
                              </m:ctrlPr>
                            </m:funcPr>
                            <m:fName>
                              <m:limLow>
                                <m:limLowPr>
                                  <m:ctrlPr>
                                    <a:rPr lang="el-GR" sz="2800" i="1">
                                      <a:latin typeface="Cambria Math"/>
                                    </a:rPr>
                                  </m:ctrlPr>
                                </m:limLowPr>
                                <m:e>
                                  <m:r>
                                    <m:rPr>
                                      <m:sty m:val="p"/>
                                    </m:rPr>
                                    <a:rPr lang="el-GR" sz="2800">
                                      <a:latin typeface="Cambria Math"/>
                                    </a:rPr>
                                    <m:t>lim</m:t>
                                  </m:r>
                                </m:e>
                                <m:lim>
                                  <m:r>
                                    <a:rPr lang="en-US" sz="2800" i="1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sz="2800" i="1">
                                      <a:latin typeface="Cambria Math"/>
                                    </a:rPr>
                                    <m:t>→−∞</m:t>
                                  </m:r>
                                </m:lim>
                              </m:limLow>
                            </m:fName>
                            <m:e>
                              <m:f>
                                <m:fPr>
                                  <m:ctrlPr>
                                    <a:rPr lang="el-GR" sz="28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l-GR" sz="2800" i="1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l-GR" sz="2800" i="1">
                                      <a:latin typeface="Cambria Math"/>
                                    </a:rPr>
                                    <m:t>(1+</m:t>
                                  </m:r>
                                  <m:f>
                                    <m:fPr>
                                      <m:ctrlPr>
                                        <a:rPr lang="el-GR" sz="2800" i="1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l-GR" sz="2800" i="1">
                                          <a:latin typeface="Cambria Math"/>
                                        </a:rPr>
                                        <m:t>2</m:t>
                                      </m:r>
                                    </m:num>
                                    <m:den>
                                      <m:r>
                                        <a:rPr lang="el-GR" sz="2800" i="1">
                                          <a:latin typeface="Cambria Math"/>
                                        </a:rPr>
                                        <m:t>𝑥</m:t>
                                      </m:r>
                                    </m:den>
                                  </m:f>
                                  <m:r>
                                    <a:rPr lang="el-GR" sz="2800" i="1">
                                      <a:latin typeface="Cambria Math"/>
                                    </a:rPr>
                                    <m:t>)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l-GR" sz="2800" i="1">
                                          <a:latin typeface="Cambria Math"/>
                                        </a:rPr>
                                      </m:ctrlPr>
                                    </m:radPr>
                                    <m:deg/>
                                    <m:e>
                                      <m:sSup>
                                        <m:sSupPr>
                                          <m:ctrlPr>
                                            <a:rPr lang="el-GR" sz="2800" i="1"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l-GR" sz="2800" i="1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l-GR" sz="2800" i="1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l-GR" sz="2800" i="1">
                                          <a:latin typeface="Cambria Math"/>
                                        </a:rPr>
                                        <m:t>(9+</m:t>
                                      </m:r>
                                      <m:f>
                                        <m:fPr>
                                          <m:ctrlPr>
                                            <a:rPr lang="el-GR" sz="2800" i="1">
                                              <a:latin typeface="Cambria Math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l-GR" sz="2800" i="1">
                                              <a:latin typeface="Cambria Math"/>
                                            </a:rPr>
                                            <m:t>1</m:t>
                                          </m:r>
                                        </m:num>
                                        <m:den>
                                          <m:sSup>
                                            <m:sSupPr>
                                              <m:ctrlPr>
                                                <a:rPr lang="el-GR" sz="2800" i="1">
                                                  <a:latin typeface="Cambria Math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el-GR" sz="2800" i="1">
                                                  <a:latin typeface="Cambria Math"/>
                                                </a:rPr>
                                                <m:t>𝑥</m:t>
                                              </m:r>
                                            </m:e>
                                            <m:sup>
                                              <m:r>
                                                <a:rPr lang="el-GR" sz="2800" i="1">
                                                  <a:latin typeface="Cambria Math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</m:den>
                                      </m:f>
                                      <m:r>
                                        <a:rPr lang="el-GR" sz="2800" i="1">
                                          <a:latin typeface="Cambria Math"/>
                                        </a:rPr>
                                        <m:t>)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func>
                        </m:e>
                      </m:func>
                    </m:oMath>
                  </m:oMathPara>
                </a14:m>
                <a:endParaRPr lang="el-GR" sz="2800" dirty="0"/>
              </a:p>
            </p:txBody>
          </p:sp>
        </mc:Choice>
        <mc:Fallback xmlns="">
          <p:sp>
            <p:nvSpPr>
              <p:cNvPr id="3" name="Θέση περιεχομένου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-3277" y="980728"/>
                <a:ext cx="8229600" cy="1944216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Ορθογώνιο 4"/>
              <p:cNvSpPr/>
              <p:nvPr/>
            </p:nvSpPr>
            <p:spPr>
              <a:xfrm>
                <a:off x="769088" y="2996952"/>
                <a:ext cx="6742487" cy="17195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80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l-GR" sz="2800" i="1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l-GR" sz="2800" i="1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l-GR" sz="280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8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2800" i="1">
                                  <a:latin typeface="Cambria Math"/>
                                </a:rPr>
                                <m:t>→−∞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l-GR" sz="28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l-GR" sz="28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l-GR" sz="2800" i="1">
                                  <a:latin typeface="Cambria Math"/>
                                </a:rPr>
                                <m:t>(1+</m:t>
                              </m:r>
                              <m:f>
                                <m:fPr>
                                  <m:ctrlPr>
                                    <a:rPr lang="el-GR" sz="28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l-GR" sz="2800" i="1">
                                      <a:latin typeface="Cambria Math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l-GR" sz="2800" i="1">
                                      <a:latin typeface="Cambria Math"/>
                                    </a:rPr>
                                    <m:t>𝑥</m:t>
                                  </m:r>
                                </m:den>
                              </m:f>
                              <m:r>
                                <a:rPr lang="el-GR" sz="2800" i="1">
                                  <a:latin typeface="Cambria Math"/>
                                </a:rPr>
                                <m:t>)</m:t>
                              </m:r>
                            </m:num>
                            <m:den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l-GR" sz="2800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l-GR" sz="28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d>
                              <m:rad>
                                <m:radPr>
                                  <m:degHide m:val="on"/>
                                  <m:ctrlPr>
                                    <a:rPr lang="el-GR" sz="2800" i="1"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l-GR" sz="2800" i="1">
                                      <a:latin typeface="Cambria Math"/>
                                    </a:rPr>
                                    <m:t>(9+</m:t>
                                  </m:r>
                                  <m:f>
                                    <m:fPr>
                                      <m:ctrlPr>
                                        <a:rPr lang="el-GR" sz="2800" i="1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l-GR" sz="2800" i="1">
                                          <a:latin typeface="Cambria Math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sSup>
                                        <m:sSupPr>
                                          <m:ctrlPr>
                                            <a:rPr lang="el-GR" sz="2800" i="1"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l-GR" sz="2800" i="1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l-GR" sz="2800" i="1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den>
                                  </m:f>
                                  <m:r>
                                    <a:rPr lang="el-GR" sz="2800" i="1">
                                      <a:latin typeface="Cambria Math"/>
                                    </a:rPr>
                                    <m:t>)</m:t>
                                  </m:r>
                                </m:e>
                              </m:rad>
                            </m:den>
                          </m:f>
                        </m:e>
                      </m:func>
                      <m:r>
                        <a:rPr lang="el-GR" sz="2800" i="1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l-GR" sz="2800" i="1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l-GR" sz="2800" i="1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l-GR" sz="280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8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2800" i="1">
                                  <a:latin typeface="Cambria Math"/>
                                </a:rPr>
                                <m:t>→−∞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l-GR" sz="28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l-GR" sz="28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l-GR" sz="2800" i="1">
                                  <a:latin typeface="Cambria Math"/>
                                </a:rPr>
                                <m:t>(1+</m:t>
                              </m:r>
                              <m:f>
                                <m:fPr>
                                  <m:ctrlPr>
                                    <a:rPr lang="el-GR" sz="28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l-GR" sz="2800" i="1">
                                      <a:latin typeface="Cambria Math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l-GR" sz="2800" i="1">
                                      <a:latin typeface="Cambria Math"/>
                                    </a:rPr>
                                    <m:t>𝑥</m:t>
                                  </m:r>
                                </m:den>
                              </m:f>
                              <m:r>
                                <a:rPr lang="el-GR" sz="2800" i="1">
                                  <a:latin typeface="Cambria Math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l-GR" sz="2800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el-GR" sz="2800" i="1">
                                  <a:latin typeface="Cambria Math"/>
                                </a:rPr>
                                <m:t>𝑥</m:t>
                              </m:r>
                              <m:rad>
                                <m:radPr>
                                  <m:degHide m:val="on"/>
                                  <m:ctrlPr>
                                    <a:rPr lang="el-GR" sz="2800" i="1"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l-GR" sz="2800" i="1">
                                      <a:latin typeface="Cambria Math"/>
                                    </a:rPr>
                                    <m:t>(9+</m:t>
                                  </m:r>
                                  <m:f>
                                    <m:fPr>
                                      <m:ctrlPr>
                                        <a:rPr lang="el-GR" sz="2800" i="1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l-GR" sz="2800" i="1">
                                          <a:latin typeface="Cambria Math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sSup>
                                        <m:sSupPr>
                                          <m:ctrlPr>
                                            <a:rPr lang="el-GR" sz="2800" i="1"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l-GR" sz="2800" i="1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l-GR" sz="2800" i="1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den>
                                  </m:f>
                                  <m:r>
                                    <a:rPr lang="el-GR" sz="2800" i="1">
                                      <a:latin typeface="Cambria Math"/>
                                    </a:rPr>
                                    <m:t>)</m:t>
                                  </m:r>
                                </m:e>
                              </m:rad>
                            </m:den>
                          </m:f>
                        </m:e>
                      </m:func>
                    </m:oMath>
                  </m:oMathPara>
                </a14:m>
                <a:endParaRPr lang="el-GR" sz="2800" dirty="0"/>
              </a:p>
            </p:txBody>
          </p:sp>
        </mc:Choice>
        <mc:Fallback xmlns="">
          <p:sp>
            <p:nvSpPr>
              <p:cNvPr id="5" name="Ορθογώνιο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088" y="2996952"/>
                <a:ext cx="6742487" cy="171951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Ορθογώνιο 5"/>
              <p:cNvSpPr/>
              <p:nvPr/>
            </p:nvSpPr>
            <p:spPr>
              <a:xfrm>
                <a:off x="1187624" y="5013176"/>
                <a:ext cx="5566780" cy="17195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800" i="1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l-GR" sz="2800" i="1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l-GR" sz="2800" i="1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l-GR" sz="280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8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2800" i="1">
                                  <a:latin typeface="Cambria Math"/>
                                </a:rPr>
                                <m:t>→−∞</m:t>
                              </m:r>
                            </m:lim>
                          </m:limLow>
                        </m:fName>
                        <m:e>
                          <m:r>
                            <a:rPr lang="el-GR" sz="2800" i="1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l-GR" sz="28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l-GR" sz="2800" i="1">
                                  <a:latin typeface="Cambria Math"/>
                                </a:rPr>
                                <m:t>(1+</m:t>
                              </m:r>
                              <m:f>
                                <m:fPr>
                                  <m:ctrlPr>
                                    <a:rPr lang="el-GR" sz="28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l-GR" sz="2800" i="1">
                                      <a:latin typeface="Cambria Math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l-GR" sz="2800" i="1">
                                      <a:latin typeface="Cambria Math"/>
                                    </a:rPr>
                                    <m:t>𝑥</m:t>
                                  </m:r>
                                </m:den>
                              </m:f>
                              <m:r>
                                <a:rPr lang="el-GR" sz="2800" i="1">
                                  <a:latin typeface="Cambria Math"/>
                                </a:rPr>
                                <m:t>)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l-GR" sz="2800" i="1"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l-GR" sz="2800" i="1">
                                      <a:latin typeface="Cambria Math"/>
                                    </a:rPr>
                                    <m:t>(9+</m:t>
                                  </m:r>
                                  <m:f>
                                    <m:fPr>
                                      <m:ctrlPr>
                                        <a:rPr lang="el-GR" sz="2800" i="1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l-GR" sz="2800" i="1">
                                          <a:latin typeface="Cambria Math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sSup>
                                        <m:sSupPr>
                                          <m:ctrlPr>
                                            <a:rPr lang="el-GR" sz="2800" i="1"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l-GR" sz="2800" i="1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l-GR" sz="2800" i="1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den>
                                  </m:f>
                                  <m:r>
                                    <a:rPr lang="el-GR" sz="2800" i="1">
                                      <a:latin typeface="Cambria Math"/>
                                    </a:rPr>
                                    <m:t>)</m:t>
                                  </m:r>
                                </m:e>
                              </m:rad>
                            </m:den>
                          </m:f>
                        </m:e>
                      </m:func>
                      <m:r>
                        <a:rPr lang="el-GR" sz="2800" i="1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l-GR" sz="28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l-GR" sz="28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l-GR" sz="2800" i="1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l-GR" sz="2800" i="1">
                                  <a:latin typeface="Cambria Math"/>
                                </a:rPr>
                                <m:t>9</m:t>
                              </m:r>
                            </m:e>
                          </m:rad>
                        </m:den>
                      </m:f>
                      <m:r>
                        <a:rPr lang="el-GR" sz="2800" i="1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l-GR" sz="28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l-GR" sz="28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l-GR" sz="2800" i="1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l-GR" sz="2800" dirty="0"/>
              </a:p>
            </p:txBody>
          </p:sp>
        </mc:Choice>
        <mc:Fallback xmlns="">
          <p:sp>
            <p:nvSpPr>
              <p:cNvPr id="6" name="Ορθογώνιο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5013176"/>
                <a:ext cx="5566780" cy="171951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6671890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78" y="11015"/>
            <a:ext cx="8229600" cy="1041721"/>
          </a:xfrm>
        </p:spPr>
        <p:txBody>
          <a:bodyPr/>
          <a:lstStyle/>
          <a:p>
            <a:r>
              <a:rPr lang="el-GR" b="1" dirty="0">
                <a:solidFill>
                  <a:srgbClr val="FF0000"/>
                </a:solidFill>
              </a:rPr>
              <a:t>Να βρεθεί </a:t>
            </a:r>
            <a:r>
              <a:rPr lang="el-GR" b="1" dirty="0" smtClean="0">
                <a:solidFill>
                  <a:srgbClr val="FF0000"/>
                </a:solidFill>
              </a:rPr>
              <a:t>το </a:t>
            </a:r>
            <a:r>
              <a:rPr lang="el-GR" b="1" dirty="0">
                <a:solidFill>
                  <a:srgbClr val="FF0000"/>
                </a:solidFill>
              </a:rPr>
              <a:t>όριο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Ορθογώνιο 3"/>
              <p:cNvSpPr/>
              <p:nvPr/>
            </p:nvSpPr>
            <p:spPr>
              <a:xfrm>
                <a:off x="2411760" y="980728"/>
                <a:ext cx="2864439" cy="76155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l-GR" sz="3200" i="1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l-GR" sz="3200" i="1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l-GR" sz="320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l-GR" sz="32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l-GR" sz="3200" i="1">
                                  <a:latin typeface="Cambria Math"/>
                                </a:rPr>
                                <m:t>→+∞</m:t>
                              </m:r>
                            </m:lim>
                          </m:limLow>
                          <m:r>
                            <a:rPr lang="el-GR" sz="3200" i="1">
                              <a:latin typeface="Cambria Math"/>
                            </a:rPr>
                            <m:t>(</m:t>
                          </m:r>
                        </m:fName>
                        <m:e>
                          <m:sSup>
                            <m:sSupPr>
                              <m:ctrlPr>
                                <a:rPr lang="el-GR" sz="32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l-GR" sz="320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l-GR" sz="3200" i="1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l-GR" sz="3200" i="1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l-GR" sz="32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l-GR" sz="320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l-GR" sz="3200" i="1">
                                  <a:latin typeface="Cambria Math"/>
                                </a:rPr>
                                <m:t>8</m:t>
                              </m:r>
                            </m:sup>
                          </m:sSup>
                        </m:e>
                      </m:func>
                      <m:r>
                        <a:rPr lang="el-GR" sz="32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l-GR" sz="3200" dirty="0"/>
              </a:p>
            </p:txBody>
          </p:sp>
        </mc:Choice>
        <mc:Fallback xmlns="">
          <p:sp>
            <p:nvSpPr>
              <p:cNvPr id="4" name="Ορθογώνιο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760" y="980728"/>
                <a:ext cx="2864439" cy="76155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230099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78" y="11015"/>
            <a:ext cx="8229600" cy="1041721"/>
          </a:xfrm>
        </p:spPr>
        <p:txBody>
          <a:bodyPr/>
          <a:lstStyle/>
          <a:p>
            <a:r>
              <a:rPr lang="el-GR" dirty="0"/>
              <a:t>Να βρεθεί </a:t>
            </a:r>
            <a:r>
              <a:rPr lang="el-GR" dirty="0" smtClean="0"/>
              <a:t>το </a:t>
            </a:r>
            <a:r>
              <a:rPr lang="el-GR" dirty="0"/>
              <a:t>όριο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Ορθογώνιο 3"/>
              <p:cNvSpPr/>
              <p:nvPr/>
            </p:nvSpPr>
            <p:spPr>
              <a:xfrm>
                <a:off x="2411760" y="980728"/>
                <a:ext cx="2864439" cy="76155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l-GR" sz="3200" i="1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l-GR" sz="3200" i="1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l-GR" sz="320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l-GR" sz="32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l-GR" sz="3200" i="1">
                                  <a:latin typeface="Cambria Math"/>
                                </a:rPr>
                                <m:t>→+∞</m:t>
                              </m:r>
                            </m:lim>
                          </m:limLow>
                          <m:r>
                            <a:rPr lang="el-GR" sz="3200" i="1">
                              <a:latin typeface="Cambria Math"/>
                            </a:rPr>
                            <m:t>(</m:t>
                          </m:r>
                        </m:fName>
                        <m:e>
                          <m:sSup>
                            <m:sSupPr>
                              <m:ctrlPr>
                                <a:rPr lang="el-GR" sz="32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l-GR" sz="320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l-GR" sz="3200" i="1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l-GR" sz="3200" i="1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l-GR" sz="32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l-GR" sz="320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l-GR" sz="3200" i="1">
                                  <a:latin typeface="Cambria Math"/>
                                </a:rPr>
                                <m:t>8</m:t>
                              </m:r>
                            </m:sup>
                          </m:sSup>
                        </m:e>
                      </m:func>
                      <m:r>
                        <a:rPr lang="el-GR" sz="32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l-GR" sz="3200" dirty="0"/>
              </a:p>
            </p:txBody>
          </p:sp>
        </mc:Choice>
        <mc:Fallback xmlns="">
          <p:sp>
            <p:nvSpPr>
              <p:cNvPr id="4" name="Ορθογώνιο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760" y="980728"/>
                <a:ext cx="2864439" cy="76155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Ορθογώνιο 1"/>
              <p:cNvSpPr/>
              <p:nvPr/>
            </p:nvSpPr>
            <p:spPr>
              <a:xfrm>
                <a:off x="1187624" y="3052551"/>
                <a:ext cx="6534472" cy="175920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limLow>
                        <m:limLowPr>
                          <m:ctrlPr>
                            <a:rPr lang="el-GR" sz="3200" i="1" smtClean="0">
                              <a:latin typeface="Cambria Math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el-GR" sz="3200">
                              <a:latin typeface="Cambria Math"/>
                            </a:rPr>
                            <m:t>lim</m:t>
                          </m:r>
                        </m:e>
                        <m:lim>
                          <m:r>
                            <a:rPr lang="el-GR" sz="3200" i="1">
                              <a:latin typeface="Cambria Math"/>
                            </a:rPr>
                            <m:t>𝑥</m:t>
                          </m:r>
                          <m:r>
                            <a:rPr lang="el-GR" sz="3200" i="1">
                              <a:latin typeface="Cambria Math"/>
                            </a:rPr>
                            <m:t>→+∞</m:t>
                          </m:r>
                        </m:lim>
                      </m:limLow>
                      <m:sSup>
                        <m:sSupPr>
                          <m:ctrlPr>
                            <a:rPr lang="el-GR" sz="3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l-GR" sz="3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l-GR" sz="3200" i="1">
                              <a:latin typeface="Cambria Math"/>
                            </a:rPr>
                            <m:t>3</m:t>
                          </m:r>
                        </m:sup>
                      </m:sSup>
                      <m:d>
                        <m:dPr>
                          <m:ctrlPr>
                            <a:rPr lang="el-GR" sz="32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l-GR" sz="3200" i="1">
                              <a:latin typeface="Cambria Math"/>
                            </a:rPr>
                            <m:t>1−</m:t>
                          </m:r>
                          <m:sSup>
                            <m:sSupPr>
                              <m:ctrlPr>
                                <a:rPr lang="el-GR" sz="32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l-GR" sz="320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l-GR" sz="3200" i="1">
                                  <a:latin typeface="Cambria Math"/>
                                </a:rPr>
                                <m:t>5</m:t>
                              </m:r>
                            </m:sup>
                          </m:sSup>
                        </m:e>
                      </m:d>
                      <m:r>
                        <a:rPr lang="el-GR" sz="3200" i="1">
                          <a:latin typeface="Cambria Math"/>
                        </a:rPr>
                        <m:t>=+∞</m:t>
                      </m:r>
                      <m:r>
                        <a:rPr lang="en-US" sz="3200" b="0" i="1" smtClean="0">
                          <a:latin typeface="Cambria Math"/>
                        </a:rPr>
                        <m:t>∗</m:t>
                      </m:r>
                      <m:d>
                        <m:dPr>
                          <m:ctrlPr>
                            <a:rPr lang="el-GR" sz="32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l-GR" sz="3200" i="1">
                              <a:latin typeface="Cambria Math"/>
                            </a:rPr>
                            <m:t>1−∞</m:t>
                          </m:r>
                        </m:e>
                      </m:d>
                    </m:oMath>
                  </m:oMathPara>
                </a14:m>
                <a:endParaRPr lang="en-US" sz="3200" i="1" dirty="0" smtClean="0"/>
              </a:p>
              <a:p>
                <a:endParaRPr lang="en-US" sz="3200" i="1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3200" i="1">
                          <a:latin typeface="Cambria Math"/>
                        </a:rPr>
                        <m:t>=+∞∗−∞=−∞</m:t>
                      </m:r>
                    </m:oMath>
                  </m:oMathPara>
                </a14:m>
                <a:endParaRPr lang="el-GR" sz="3200" dirty="0"/>
              </a:p>
            </p:txBody>
          </p:sp>
        </mc:Choice>
        <mc:Fallback xmlns="">
          <p:sp>
            <p:nvSpPr>
              <p:cNvPr id="2" name="Ορθογώνιο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3052551"/>
                <a:ext cx="6534472" cy="175920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3763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3643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6512" y="27384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4" name="3 - Ευθεία γραμμή σύνδεσης"/>
          <p:cNvCxnSpPr/>
          <p:nvPr/>
        </p:nvCxnSpPr>
        <p:spPr>
          <a:xfrm>
            <a:off x="8072462" y="4857760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4 - Μείον"/>
          <p:cNvSpPr/>
          <p:nvPr/>
        </p:nvSpPr>
        <p:spPr>
          <a:xfrm>
            <a:off x="7929586" y="4714884"/>
            <a:ext cx="285752" cy="357190"/>
          </a:xfrm>
          <a:prstGeom prst="mathMinus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-∞</a:t>
            </a:r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10408</TotalTime>
  <Words>898</Words>
  <Application>Microsoft Office PowerPoint</Application>
  <PresentationFormat>Προβολή στην οθόνη (4:3)</PresentationFormat>
  <Paragraphs>63</Paragraphs>
  <Slides>53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53</vt:i4>
      </vt:variant>
    </vt:vector>
  </HeadingPairs>
  <TitlesOfParts>
    <vt:vector size="54" baseType="lpstr">
      <vt:lpstr>Θέμα του Office</vt:lpstr>
      <vt:lpstr>ΜΑΘΗΜΑΤΙΚΑ 9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Να βρεθεί το όριο</vt:lpstr>
      <vt:lpstr>Παρουσίαση του PowerPoint</vt:lpstr>
      <vt:lpstr>Να βρεθεί το όριο</vt:lpstr>
      <vt:lpstr>Λύση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ΜΑΘΗΜΑΤΙΚΑ 9</dc:title>
  <dc:creator>admin</dc:creator>
  <cp:lastModifiedBy>nikos</cp:lastModifiedBy>
  <cp:revision>46</cp:revision>
  <dcterms:created xsi:type="dcterms:W3CDTF">2011-11-18T13:21:46Z</dcterms:created>
  <dcterms:modified xsi:type="dcterms:W3CDTF">2016-12-02T18:13:22Z</dcterms:modified>
</cp:coreProperties>
</file>