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6" r:id="rId3"/>
    <p:sldId id="277" r:id="rId4"/>
    <p:sldId id="278" r:id="rId5"/>
    <p:sldId id="279" r:id="rId6"/>
    <p:sldId id="280" r:id="rId7"/>
    <p:sldId id="281"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83" r:id="rId22"/>
    <p:sldId id="282" r:id="rId23"/>
    <p:sldId id="270" r:id="rId24"/>
    <p:sldId id="271" r:id="rId25"/>
    <p:sldId id="272" r:id="rId26"/>
    <p:sldId id="273" r:id="rId27"/>
    <p:sldId id="274" r:id="rId2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714" y="84"/>
      </p:cViewPr>
      <p:guideLst>
        <p:guide pos="76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914400" y="2130426"/>
            <a:ext cx="103632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4701B8FE-947F-4928-A148-1110794FC95D}" type="datetimeFigureOut">
              <a:rPr lang="el-GR" smtClean="0"/>
              <a:t>27/11/2022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AA61D12-D81C-4E1C-901B-290DB1C0D36D}" type="slidenum">
              <a:rPr lang="el-GR" smtClean="0"/>
              <a:t>‹#›</a:t>
            </a:fld>
            <a:endParaRPr lang="el-GR"/>
          </a:p>
        </p:txBody>
      </p:sp>
    </p:spTree>
    <p:extLst>
      <p:ext uri="{BB962C8B-B14F-4D97-AF65-F5344CB8AC3E}">
        <p14:creationId xmlns:p14="http://schemas.microsoft.com/office/powerpoint/2010/main" val="4084012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701B8FE-947F-4928-A148-1110794FC95D}" type="datetimeFigureOut">
              <a:rPr lang="el-GR" smtClean="0"/>
              <a:t>27/11/2022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AA61D12-D81C-4E1C-901B-290DB1C0D36D}" type="slidenum">
              <a:rPr lang="el-GR" smtClean="0"/>
              <a:t>‹#›</a:t>
            </a:fld>
            <a:endParaRPr lang="el-GR"/>
          </a:p>
        </p:txBody>
      </p:sp>
    </p:spTree>
    <p:extLst>
      <p:ext uri="{BB962C8B-B14F-4D97-AF65-F5344CB8AC3E}">
        <p14:creationId xmlns:p14="http://schemas.microsoft.com/office/powerpoint/2010/main" val="214291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839200" y="274639"/>
            <a:ext cx="27432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09600" y="274639"/>
            <a:ext cx="80264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701B8FE-947F-4928-A148-1110794FC95D}" type="datetimeFigureOut">
              <a:rPr lang="el-GR" smtClean="0"/>
              <a:t>27/11/2022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AA61D12-D81C-4E1C-901B-290DB1C0D36D}" type="slidenum">
              <a:rPr lang="el-GR" smtClean="0"/>
              <a:t>‹#›</a:t>
            </a:fld>
            <a:endParaRPr lang="el-GR"/>
          </a:p>
        </p:txBody>
      </p:sp>
    </p:spTree>
    <p:extLst>
      <p:ext uri="{BB962C8B-B14F-4D97-AF65-F5344CB8AC3E}">
        <p14:creationId xmlns:p14="http://schemas.microsoft.com/office/powerpoint/2010/main" val="1346898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701B8FE-947F-4928-A148-1110794FC95D}" type="datetimeFigureOut">
              <a:rPr lang="el-GR" smtClean="0"/>
              <a:t>27/11/2022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AA61D12-D81C-4E1C-901B-290DB1C0D36D}" type="slidenum">
              <a:rPr lang="el-GR" smtClean="0"/>
              <a:t>‹#›</a:t>
            </a:fld>
            <a:endParaRPr lang="el-GR"/>
          </a:p>
        </p:txBody>
      </p:sp>
    </p:spTree>
    <p:extLst>
      <p:ext uri="{BB962C8B-B14F-4D97-AF65-F5344CB8AC3E}">
        <p14:creationId xmlns:p14="http://schemas.microsoft.com/office/powerpoint/2010/main" val="3615280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963084" y="4406901"/>
            <a:ext cx="103632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4701B8FE-947F-4928-A148-1110794FC95D}" type="datetimeFigureOut">
              <a:rPr lang="el-GR" smtClean="0"/>
              <a:t>27/11/2022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6AA61D12-D81C-4E1C-901B-290DB1C0D36D}" type="slidenum">
              <a:rPr lang="el-GR" smtClean="0"/>
              <a:t>‹#›</a:t>
            </a:fld>
            <a:endParaRPr lang="el-GR"/>
          </a:p>
        </p:txBody>
      </p:sp>
    </p:spTree>
    <p:extLst>
      <p:ext uri="{BB962C8B-B14F-4D97-AF65-F5344CB8AC3E}">
        <p14:creationId xmlns:p14="http://schemas.microsoft.com/office/powerpoint/2010/main" val="1730598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4701B8FE-947F-4928-A148-1110794FC95D}" type="datetimeFigureOut">
              <a:rPr lang="el-GR" smtClean="0"/>
              <a:t>27/11/2022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AA61D12-D81C-4E1C-901B-290DB1C0D36D}" type="slidenum">
              <a:rPr lang="el-GR" smtClean="0"/>
              <a:t>‹#›</a:t>
            </a:fld>
            <a:endParaRPr lang="el-GR"/>
          </a:p>
        </p:txBody>
      </p:sp>
    </p:spTree>
    <p:extLst>
      <p:ext uri="{BB962C8B-B14F-4D97-AF65-F5344CB8AC3E}">
        <p14:creationId xmlns:p14="http://schemas.microsoft.com/office/powerpoint/2010/main" val="163469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4701B8FE-947F-4928-A148-1110794FC95D}" type="datetimeFigureOut">
              <a:rPr lang="el-GR" smtClean="0"/>
              <a:t>27/11/2022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6AA61D12-D81C-4E1C-901B-290DB1C0D36D}" type="slidenum">
              <a:rPr lang="el-GR" smtClean="0"/>
              <a:t>‹#›</a:t>
            </a:fld>
            <a:endParaRPr lang="el-GR"/>
          </a:p>
        </p:txBody>
      </p:sp>
    </p:spTree>
    <p:extLst>
      <p:ext uri="{BB962C8B-B14F-4D97-AF65-F5344CB8AC3E}">
        <p14:creationId xmlns:p14="http://schemas.microsoft.com/office/powerpoint/2010/main" val="1412008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4701B8FE-947F-4928-A148-1110794FC95D}" type="datetimeFigureOut">
              <a:rPr lang="el-GR" smtClean="0"/>
              <a:t>27/11/2022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6AA61D12-D81C-4E1C-901B-290DB1C0D36D}" type="slidenum">
              <a:rPr lang="el-GR" smtClean="0"/>
              <a:t>‹#›</a:t>
            </a:fld>
            <a:endParaRPr lang="el-GR"/>
          </a:p>
        </p:txBody>
      </p:sp>
    </p:spTree>
    <p:extLst>
      <p:ext uri="{BB962C8B-B14F-4D97-AF65-F5344CB8AC3E}">
        <p14:creationId xmlns:p14="http://schemas.microsoft.com/office/powerpoint/2010/main" val="1852128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701B8FE-947F-4928-A148-1110794FC95D}" type="datetimeFigureOut">
              <a:rPr lang="el-GR" smtClean="0"/>
              <a:t>27/11/2022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6AA61D12-D81C-4E1C-901B-290DB1C0D36D}" type="slidenum">
              <a:rPr lang="el-GR" smtClean="0"/>
              <a:t>‹#›</a:t>
            </a:fld>
            <a:endParaRPr lang="el-GR"/>
          </a:p>
        </p:txBody>
      </p:sp>
    </p:spTree>
    <p:extLst>
      <p:ext uri="{BB962C8B-B14F-4D97-AF65-F5344CB8AC3E}">
        <p14:creationId xmlns:p14="http://schemas.microsoft.com/office/powerpoint/2010/main" val="1460170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1" y="273050"/>
            <a:ext cx="4011084"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701B8FE-947F-4928-A148-1110794FC95D}" type="datetimeFigureOut">
              <a:rPr lang="el-GR" smtClean="0"/>
              <a:t>27/11/2022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AA61D12-D81C-4E1C-901B-290DB1C0D36D}" type="slidenum">
              <a:rPr lang="el-GR" smtClean="0"/>
              <a:t>‹#›</a:t>
            </a:fld>
            <a:endParaRPr lang="el-GR"/>
          </a:p>
        </p:txBody>
      </p:sp>
    </p:spTree>
    <p:extLst>
      <p:ext uri="{BB962C8B-B14F-4D97-AF65-F5344CB8AC3E}">
        <p14:creationId xmlns:p14="http://schemas.microsoft.com/office/powerpoint/2010/main" val="4114893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2389717" y="4800600"/>
            <a:ext cx="73152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701B8FE-947F-4928-A148-1110794FC95D}" type="datetimeFigureOut">
              <a:rPr lang="el-GR" smtClean="0"/>
              <a:t>27/11/2022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6AA61D12-D81C-4E1C-901B-290DB1C0D36D}" type="slidenum">
              <a:rPr lang="el-GR" smtClean="0"/>
              <a:t>‹#›</a:t>
            </a:fld>
            <a:endParaRPr lang="el-GR"/>
          </a:p>
        </p:txBody>
      </p:sp>
    </p:spTree>
    <p:extLst>
      <p:ext uri="{BB962C8B-B14F-4D97-AF65-F5344CB8AC3E}">
        <p14:creationId xmlns:p14="http://schemas.microsoft.com/office/powerpoint/2010/main" val="1302360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1B8FE-947F-4928-A148-1110794FC95D}" type="datetimeFigureOut">
              <a:rPr lang="el-GR" smtClean="0"/>
              <a:t>27/11/2022</a:t>
            </a:fld>
            <a:endParaRPr lang="el-GR"/>
          </a:p>
        </p:txBody>
      </p:sp>
      <p:sp>
        <p:nvSpPr>
          <p:cNvPr id="5" name="Θέση υποσέλιδου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61D12-D81C-4E1C-901B-290DB1C0D36D}" type="slidenum">
              <a:rPr lang="el-GR" smtClean="0"/>
              <a:t>‹#›</a:t>
            </a:fld>
            <a:endParaRPr lang="el-GR"/>
          </a:p>
        </p:txBody>
      </p:sp>
    </p:spTree>
    <p:extLst>
      <p:ext uri="{BB962C8B-B14F-4D97-AF65-F5344CB8AC3E}">
        <p14:creationId xmlns:p14="http://schemas.microsoft.com/office/powerpoint/2010/main" val="309735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15480" y="1628800"/>
            <a:ext cx="9144000" cy="1470025"/>
          </a:xfrm>
        </p:spPr>
        <p:txBody>
          <a:bodyPr>
            <a:normAutofit/>
          </a:bodyPr>
          <a:lstStyle/>
          <a:p>
            <a:pPr lvl="1" algn="ctr"/>
            <a:r>
              <a:rPr lang="el-GR" sz="3200" b="1" dirty="0"/>
              <a:t>	</a:t>
            </a:r>
            <a:r>
              <a:rPr lang="el-GR" sz="4400" b="1" dirty="0"/>
              <a:t>Μη παραμετρικοί έλεγχοι</a:t>
            </a:r>
            <a:endParaRPr lang="el-GR" sz="4400" dirty="0"/>
          </a:p>
        </p:txBody>
      </p:sp>
    </p:spTree>
    <p:extLst>
      <p:ext uri="{BB962C8B-B14F-4D97-AF65-F5344CB8AC3E}">
        <p14:creationId xmlns:p14="http://schemas.microsoft.com/office/powerpoint/2010/main" val="3120496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479376" y="188640"/>
                <a:ext cx="11233248" cy="6858000"/>
              </a:xfrm>
            </p:spPr>
            <p:txBody>
              <a:bodyPr>
                <a:normAutofit/>
              </a:bodyPr>
              <a:lstStyle/>
              <a:p>
                <a:pPr lvl="0" algn="just"/>
                <a:r>
                  <a:rPr lang="el-GR" dirty="0"/>
                  <a:t>Τα δεδομένα από το κάθε δείγμα παρατηρήσεων συσχετίζονται - αντιστοιχίζονται ένα προς ένα </a:t>
                </a:r>
                <a14:m>
                  <m:oMath xmlns:m="http://schemas.openxmlformats.org/officeDocument/2006/math">
                    <m:sSub>
                      <m:sSubPr>
                        <m:ctrlPr>
                          <a:rPr lang="el-GR" i="1">
                            <a:latin typeface="Cambria Math" panose="02040503050406030204" pitchFamily="18" charset="0"/>
                          </a:rPr>
                        </m:ctrlPr>
                      </m:sSubPr>
                      <m:e>
                        <m:r>
                          <a:rPr lang="el-GR" i="1">
                            <a:latin typeface="Cambria Math"/>
                          </a:rPr>
                          <m:t>𝑑</m:t>
                        </m:r>
                      </m:e>
                      <m:sub>
                        <m:r>
                          <a:rPr lang="el-GR" i="1">
                            <a:latin typeface="Cambria Math"/>
                          </a:rPr>
                          <m:t>𝑖</m:t>
                        </m:r>
                      </m:sub>
                    </m:sSub>
                    <m:r>
                      <a:rPr lang="el-GR" i="1">
                        <a:latin typeface="Cambria Math"/>
                      </a:rPr>
                      <m:t>=</m:t>
                    </m:r>
                    <m:sSub>
                      <m:sSubPr>
                        <m:ctrlPr>
                          <a:rPr lang="el-GR" i="1">
                            <a:latin typeface="Cambria Math" panose="02040503050406030204" pitchFamily="18" charset="0"/>
                          </a:rPr>
                        </m:ctrlPr>
                      </m:sSubPr>
                      <m:e>
                        <m:r>
                          <a:rPr lang="el-GR" i="1">
                            <a:latin typeface="Cambria Math"/>
                          </a:rPr>
                          <m:t>𝑋</m:t>
                        </m:r>
                      </m:e>
                      <m:sub>
                        <m:r>
                          <a:rPr lang="el-GR" i="1">
                            <a:latin typeface="Cambria Math"/>
                          </a:rPr>
                          <m:t>𝑖</m:t>
                        </m:r>
                      </m:sub>
                    </m:sSub>
                    <m:r>
                      <a:rPr lang="el-GR" i="1">
                        <a:latin typeface="Cambria Math"/>
                      </a:rPr>
                      <m:t>−</m:t>
                    </m:r>
                    <m:sSub>
                      <m:sSubPr>
                        <m:ctrlPr>
                          <a:rPr lang="el-GR" i="1">
                            <a:latin typeface="Cambria Math" panose="02040503050406030204" pitchFamily="18" charset="0"/>
                          </a:rPr>
                        </m:ctrlPr>
                      </m:sSubPr>
                      <m:e>
                        <m:r>
                          <a:rPr lang="el-GR" i="1">
                            <a:latin typeface="Cambria Math"/>
                          </a:rPr>
                          <m:t>𝑌</m:t>
                        </m:r>
                      </m:e>
                      <m:sub>
                        <m:r>
                          <a:rPr lang="el-GR" i="1">
                            <a:latin typeface="Cambria Math"/>
                          </a:rPr>
                          <m:t>𝑖</m:t>
                        </m:r>
                      </m:sub>
                    </m:sSub>
                  </m:oMath>
                </a14:m>
                <a:r>
                  <a:rPr lang="el-GR" dirty="0"/>
                  <a:t>. </a:t>
                </a:r>
                <a:endParaRPr lang="el-GR" dirty="0" smtClean="0"/>
              </a:p>
              <a:p>
                <a:pPr lvl="1" algn="just"/>
                <a:r>
                  <a:rPr lang="el-GR" dirty="0" smtClean="0"/>
                  <a:t>Οι </a:t>
                </a:r>
                <a:r>
                  <a:rPr lang="el-GR" dirty="0"/>
                  <a:t>παρατηρήσεις της μεταβλητής νέας μεταβλητής των διαφορών </a:t>
                </a:r>
                <a14:m>
                  <m:oMath xmlns:m="http://schemas.openxmlformats.org/officeDocument/2006/math">
                    <m:r>
                      <a:rPr lang="el-GR" i="1">
                        <a:latin typeface="Cambria Math"/>
                      </a:rPr>
                      <m:t>𝑑</m:t>
                    </m:r>
                  </m:oMath>
                </a14:m>
                <a:r>
                  <a:rPr lang="el-GR" dirty="0"/>
                  <a:t>  (</a:t>
                </a:r>
                <a14:m>
                  <m:oMath xmlns:m="http://schemas.openxmlformats.org/officeDocument/2006/math">
                    <m:sSub>
                      <m:sSubPr>
                        <m:ctrlPr>
                          <a:rPr lang="el-GR" i="1">
                            <a:latin typeface="Cambria Math" panose="02040503050406030204" pitchFamily="18" charset="0"/>
                          </a:rPr>
                        </m:ctrlPr>
                      </m:sSubPr>
                      <m:e>
                        <m:r>
                          <a:rPr lang="en-US" i="1">
                            <a:latin typeface="Cambria Math"/>
                          </a:rPr>
                          <m:t>𝑑</m:t>
                        </m:r>
                      </m:e>
                      <m:sub>
                        <m:r>
                          <a:rPr lang="el-GR" i="1">
                            <a:latin typeface="Cambria Math"/>
                          </a:rPr>
                          <m:t>1</m:t>
                        </m:r>
                      </m:sub>
                    </m:sSub>
                    <m:r>
                      <a:rPr lang="el-GR" i="1">
                        <a:latin typeface="Cambria Math"/>
                      </a:rPr>
                      <m:t>, </m:t>
                    </m:r>
                    <m:sSub>
                      <m:sSubPr>
                        <m:ctrlPr>
                          <a:rPr lang="el-GR" i="1">
                            <a:latin typeface="Cambria Math" panose="02040503050406030204" pitchFamily="18" charset="0"/>
                          </a:rPr>
                        </m:ctrlPr>
                      </m:sSubPr>
                      <m:e>
                        <m:r>
                          <a:rPr lang="el-GR" i="1">
                            <a:latin typeface="Cambria Math"/>
                          </a:rPr>
                          <m:t>𝑑</m:t>
                        </m:r>
                      </m:e>
                      <m:sub>
                        <m:r>
                          <a:rPr lang="el-GR" i="1">
                            <a:latin typeface="Cambria Math"/>
                          </a:rPr>
                          <m:t>2</m:t>
                        </m:r>
                      </m:sub>
                    </m:sSub>
                    <m:r>
                      <a:rPr lang="el-GR" i="1">
                        <a:latin typeface="Cambria Math"/>
                      </a:rPr>
                      <m:t>,…,</m:t>
                    </m:r>
                    <m:sSub>
                      <m:sSubPr>
                        <m:ctrlPr>
                          <a:rPr lang="el-GR" i="1">
                            <a:latin typeface="Cambria Math" panose="02040503050406030204" pitchFamily="18" charset="0"/>
                          </a:rPr>
                        </m:ctrlPr>
                      </m:sSubPr>
                      <m:e>
                        <m:r>
                          <a:rPr lang="el-GR" i="1">
                            <a:latin typeface="Cambria Math"/>
                          </a:rPr>
                          <m:t>𝑑</m:t>
                        </m:r>
                      </m:e>
                      <m:sub>
                        <m:r>
                          <a:rPr lang="el-GR" i="1">
                            <a:latin typeface="Cambria Math"/>
                          </a:rPr>
                          <m:t>𝑛</m:t>
                        </m:r>
                      </m:sub>
                    </m:sSub>
                    <m:r>
                      <a:rPr lang="el-GR" i="1">
                        <a:latin typeface="Cambria Math"/>
                      </a:rPr>
                      <m:t>)</m:t>
                    </m:r>
                  </m:oMath>
                </a14:m>
                <a:r>
                  <a:rPr lang="el-GR" dirty="0"/>
                  <a:t> είναι ανεξάρτητες μεταξύ τους.</a:t>
                </a:r>
              </a:p>
              <a:p>
                <a:pPr lvl="0" algn="just"/>
                <a:r>
                  <a:rPr lang="el-GR" dirty="0"/>
                  <a:t>Ο προσημασμένος έλεγχος  </a:t>
                </a:r>
                <a:r>
                  <a:rPr lang="el-GR" dirty="0" err="1"/>
                  <a:t>Wilcoxon</a:t>
                </a:r>
                <a:r>
                  <a:rPr lang="el-GR" dirty="0"/>
                  <a:t> εφαρμόζεται όταν οι υπό εξέταση πληθυσμοί είναι μη κανονικοί (</a:t>
                </a:r>
                <a:r>
                  <a:rPr lang="en-US" dirty="0"/>
                  <a:t>non </a:t>
                </a:r>
                <a:r>
                  <a:rPr lang="el-GR" dirty="0"/>
                  <a:t>– </a:t>
                </a:r>
                <a:r>
                  <a:rPr lang="en-US" dirty="0"/>
                  <a:t>normal</a:t>
                </a:r>
                <a:r>
                  <a:rPr lang="el-GR" dirty="0"/>
                  <a:t>), ιδιαίτερα στις περιπτώσεις των μικρών δειγμάτων, καθώς ο παραμετρικός έλεγχος </a:t>
                </a:r>
                <a14:m>
                  <m:oMath xmlns:m="http://schemas.openxmlformats.org/officeDocument/2006/math">
                    <m:r>
                      <a:rPr lang="en-US" i="1">
                        <a:latin typeface="Cambria Math"/>
                      </a:rPr>
                      <m:t>𝑡</m:t>
                    </m:r>
                  </m:oMath>
                </a14:m>
                <a:r>
                  <a:rPr lang="en-US" dirty="0"/>
                  <a:t> </a:t>
                </a:r>
                <a:r>
                  <a:rPr lang="el-GR" dirty="0"/>
                  <a:t>είναι ακατάλληλος. </a:t>
                </a:r>
                <a:endParaRPr lang="el-GR" dirty="0" smtClean="0"/>
              </a:p>
              <a:p>
                <a:pPr lvl="1" algn="just"/>
                <a:r>
                  <a:rPr lang="el-GR" dirty="0" smtClean="0"/>
                  <a:t>Γενικώς</a:t>
                </a:r>
                <a:r>
                  <a:rPr lang="el-GR" dirty="0"/>
                  <a:t>, όταν ικανοποιούνται οι προϋποθέσεις για την υιοθέτηση ενός παραμετρικού ελέγχου, τότε αυτός προτιμάται έναντι του αντίστοιχου μη παραμετρικού ελέγχου, καθώς βασίζεται σε περισσότερες πληροφορίες (κατανομή – συμπεριφορά της υπό εξέταση μεταβλητής) και επομένως συνεπάγεται πιο αξιόπιστα συμπεράσματα.       </a:t>
                </a:r>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479376" y="188640"/>
                <a:ext cx="11233248" cy="6858000"/>
              </a:xfrm>
              <a:blipFill rotWithShape="0">
                <a:blip r:embed="rId2"/>
                <a:stretch>
                  <a:fillRect l="-1249" t="-1156" r="-1412"/>
                </a:stretch>
              </a:blipFill>
            </p:spPr>
            <p:txBody>
              <a:bodyPr/>
              <a:lstStyle/>
              <a:p>
                <a:r>
                  <a:rPr lang="el-GR">
                    <a:noFill/>
                  </a:rPr>
                  <a:t> </a:t>
                </a:r>
              </a:p>
            </p:txBody>
          </p:sp>
        </mc:Fallback>
      </mc:AlternateContent>
    </p:spTree>
    <p:extLst>
      <p:ext uri="{BB962C8B-B14F-4D97-AF65-F5344CB8AC3E}">
        <p14:creationId xmlns:p14="http://schemas.microsoft.com/office/powerpoint/2010/main" val="1258603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407368" y="260648"/>
                <a:ext cx="11449272" cy="6858000"/>
              </a:xfrm>
            </p:spPr>
            <p:txBody>
              <a:bodyPr>
                <a:normAutofit/>
              </a:bodyPr>
              <a:lstStyle/>
              <a:p>
                <a:pPr algn="just"/>
                <a:r>
                  <a:rPr lang="el-GR" dirty="0"/>
                  <a:t>Ο προσημασμένος έλεγχος τάξεων </a:t>
                </a:r>
                <a:r>
                  <a:rPr lang="el-GR" dirty="0" err="1"/>
                  <a:t>Wilcoxon</a:t>
                </a:r>
                <a:r>
                  <a:rPr lang="el-GR" dirty="0"/>
                  <a:t> υιοθετείται όταν ικανοποιούνται οι ακόλουθες συνθήκες:</a:t>
                </a:r>
              </a:p>
              <a:p>
                <a:pPr lvl="1" algn="just"/>
                <a:r>
                  <a:rPr lang="el-GR" dirty="0"/>
                  <a:t>τα δείγματα είναι εξαρτημένα υπό την έννοια ότι για την κάθε μια παρατήρηση υπάρχει  αντίστοιχη άλλη παρατήρηση στο δεύτερο δείγμα (π.χ. δυο επαναλαμβανόμενες μετρήσεις στο ίδιο υποκείμενο – ζευγαρωτές παρατηρήσεις).</a:t>
                </a:r>
              </a:p>
              <a:p>
                <a:pPr lvl="1" algn="just"/>
                <a:r>
                  <a:rPr lang="el-GR" dirty="0"/>
                  <a:t>οι ζευγαρωτές παρατηρήσεις επιλέγονται με τυχαίο τρόπο (το κάθε ζεύγος) και είναι ανεξάρτητες μεταξύ τους.   </a:t>
                </a:r>
              </a:p>
              <a:p>
                <a:pPr lvl="1" algn="just"/>
                <a:r>
                  <a:rPr lang="el-GR" dirty="0"/>
                  <a:t>οι μετρήσεις πρέπει να είναι είτε συνεχείς, είτε </a:t>
                </a:r>
                <a:r>
                  <a:rPr lang="el-GR" dirty="0" err="1"/>
                  <a:t>διατάξιμες</a:t>
                </a:r>
                <a:r>
                  <a:rPr lang="el-GR" dirty="0"/>
                  <a:t> (να ιεραρχούνται) προκειμένου να είναι εφικτή η ταξινόμηση των διαφορών </a:t>
                </a:r>
                <a14:m>
                  <m:oMath xmlns:m="http://schemas.openxmlformats.org/officeDocument/2006/math">
                    <m:sSub>
                      <m:sSubPr>
                        <m:ctrlPr>
                          <a:rPr lang="el-GR" i="1">
                            <a:latin typeface="Cambria Math" panose="02040503050406030204" pitchFamily="18" charset="0"/>
                          </a:rPr>
                        </m:ctrlPr>
                      </m:sSubPr>
                      <m:e>
                        <m:r>
                          <a:rPr lang="el-GR" i="1">
                            <a:latin typeface="Cambria Math"/>
                          </a:rPr>
                          <m:t>𝑑</m:t>
                        </m:r>
                      </m:e>
                      <m:sub>
                        <m:r>
                          <a:rPr lang="el-GR" i="1">
                            <a:latin typeface="Cambria Math"/>
                          </a:rPr>
                          <m:t>𝑖</m:t>
                        </m:r>
                      </m:sub>
                    </m:sSub>
                    <m:r>
                      <a:rPr lang="el-GR" i="1">
                        <a:latin typeface="Cambria Math"/>
                      </a:rPr>
                      <m:t>=</m:t>
                    </m:r>
                    <m:sSub>
                      <m:sSubPr>
                        <m:ctrlPr>
                          <a:rPr lang="el-GR" i="1">
                            <a:latin typeface="Cambria Math" panose="02040503050406030204" pitchFamily="18" charset="0"/>
                          </a:rPr>
                        </m:ctrlPr>
                      </m:sSubPr>
                      <m:e>
                        <m:r>
                          <a:rPr lang="el-GR" i="1">
                            <a:latin typeface="Cambria Math"/>
                          </a:rPr>
                          <m:t>𝑋</m:t>
                        </m:r>
                      </m:e>
                      <m:sub>
                        <m:r>
                          <a:rPr lang="el-GR" i="1">
                            <a:latin typeface="Cambria Math"/>
                          </a:rPr>
                          <m:t>𝑖</m:t>
                        </m:r>
                      </m:sub>
                    </m:sSub>
                    <m:r>
                      <a:rPr lang="el-GR" i="1">
                        <a:latin typeface="Cambria Math"/>
                      </a:rPr>
                      <m:t>−</m:t>
                    </m:r>
                    <m:sSub>
                      <m:sSubPr>
                        <m:ctrlPr>
                          <a:rPr lang="el-GR" i="1">
                            <a:latin typeface="Cambria Math" panose="02040503050406030204" pitchFamily="18" charset="0"/>
                          </a:rPr>
                        </m:ctrlPr>
                      </m:sSubPr>
                      <m:e>
                        <m:r>
                          <a:rPr lang="el-GR" i="1">
                            <a:latin typeface="Cambria Math"/>
                          </a:rPr>
                          <m:t>𝑌</m:t>
                        </m:r>
                      </m:e>
                      <m:sub>
                        <m:r>
                          <a:rPr lang="el-GR" i="1">
                            <a:latin typeface="Cambria Math"/>
                          </a:rPr>
                          <m:t>𝑖</m:t>
                        </m:r>
                      </m:sub>
                    </m:sSub>
                  </m:oMath>
                </a14:m>
                <a:r>
                  <a:rPr lang="el-GR" dirty="0" smtClean="0"/>
                  <a:t>.</a:t>
                </a:r>
              </a:p>
              <a:p>
                <a:pPr lvl="1" algn="just"/>
                <a:r>
                  <a:rPr lang="el-GR" dirty="0"/>
                  <a:t>Η μορφή της κατανομή πρέπει να είναι συμμετρική </a:t>
                </a: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407368" y="260648"/>
                <a:ext cx="11449272" cy="6858000"/>
              </a:xfrm>
              <a:blipFill rotWithShape="0">
                <a:blip r:embed="rId2"/>
                <a:stretch>
                  <a:fillRect l="-1225" t="-1156" r="-1331"/>
                </a:stretch>
              </a:blipFill>
            </p:spPr>
            <p:txBody>
              <a:bodyPr/>
              <a:lstStyle/>
              <a:p>
                <a:r>
                  <a:rPr lang="el-GR">
                    <a:noFill/>
                  </a:rPr>
                  <a:t> </a:t>
                </a:r>
              </a:p>
            </p:txBody>
          </p:sp>
        </mc:Fallback>
      </mc:AlternateContent>
    </p:spTree>
    <p:extLst>
      <p:ext uri="{BB962C8B-B14F-4D97-AF65-F5344CB8AC3E}">
        <p14:creationId xmlns:p14="http://schemas.microsoft.com/office/powerpoint/2010/main" val="3376970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407368" y="260648"/>
                <a:ext cx="11521280" cy="6858000"/>
              </a:xfrm>
            </p:spPr>
            <p:txBody>
              <a:bodyPr>
                <a:normAutofit/>
              </a:bodyPr>
              <a:lstStyle/>
              <a:p>
                <a:pPr marL="0" indent="0" algn="just">
                  <a:buNone/>
                </a:pPr>
                <a:r>
                  <a:rPr lang="el-GR" dirty="0"/>
                  <a:t>Η διαδικασία του προσημασμένου ελέγχου των τάξεων </a:t>
                </a:r>
                <a:r>
                  <a:rPr lang="el-GR" dirty="0" err="1"/>
                  <a:t>Wilcoxon</a:t>
                </a:r>
                <a:r>
                  <a:rPr lang="el-GR" dirty="0"/>
                  <a:t> περιλαμβάνει τα ακόλουθα βήματα:</a:t>
                </a:r>
              </a:p>
              <a:p>
                <a:pPr marL="0" lvl="0" indent="0" algn="just">
                  <a:buNone/>
                </a:pPr>
                <a:r>
                  <a:rPr lang="el-GR" b="1" dirty="0"/>
                  <a:t>Βήμα 1: </a:t>
                </a:r>
                <a:r>
                  <a:rPr lang="el-GR" dirty="0"/>
                  <a:t>Διατυπώνουμε τον επιθυμητό έλεγχο και το επίπεδο σημαντικότητας. Π.χ. για επίπεδο σημαντικότητας </a:t>
                </a:r>
                <a14:m>
                  <m:oMath xmlns:m="http://schemas.openxmlformats.org/officeDocument/2006/math">
                    <m:r>
                      <a:rPr lang="el-GR" i="1">
                        <a:latin typeface="Cambria Math"/>
                      </a:rPr>
                      <m:t>𝛼</m:t>
                    </m:r>
                    <m:r>
                      <a:rPr lang="el-GR" i="1">
                        <a:latin typeface="Cambria Math"/>
                      </a:rPr>
                      <m:t>=5%</m:t>
                    </m:r>
                  </m:oMath>
                </a14:m>
                <a:endParaRPr lang="el-GR" dirty="0"/>
              </a:p>
              <a:p>
                <a:pPr marL="0" indent="0" algn="just">
                  <a:buNone/>
                </a:pPr>
                <a14:m>
                  <m:oMathPara xmlns:m="http://schemas.openxmlformats.org/officeDocument/2006/math">
                    <m:oMathParaPr>
                      <m:jc m:val="centerGroup"/>
                    </m:oMathParaPr>
                    <m:oMath xmlns:m="http://schemas.openxmlformats.org/officeDocument/2006/math">
                      <m:sSub>
                        <m:sSubPr>
                          <m:ctrlPr>
                            <a:rPr lang="el-GR" i="1">
                              <a:latin typeface="Cambria Math" panose="02040503050406030204" pitchFamily="18" charset="0"/>
                            </a:rPr>
                          </m:ctrlPr>
                        </m:sSubPr>
                        <m:e>
                          <m:r>
                            <a:rPr lang="el-GR" i="1">
                              <a:latin typeface="Cambria Math"/>
                            </a:rPr>
                            <m:t>𝛨</m:t>
                          </m:r>
                        </m:e>
                        <m:sub>
                          <m:r>
                            <a:rPr lang="en-US" i="1">
                              <a:latin typeface="Cambria Math"/>
                            </a:rPr>
                            <m:t>0</m:t>
                          </m:r>
                        </m:sub>
                      </m:sSub>
                      <m:r>
                        <a:rPr lang="en-US" i="1">
                          <a:latin typeface="Cambria Math"/>
                        </a:rPr>
                        <m:t>:</m:t>
                      </m:r>
                      <m:r>
                        <a:rPr lang="en-US" i="1">
                          <a:latin typeface="Cambria Math"/>
                        </a:rPr>
                        <m:t>𝑑</m:t>
                      </m:r>
                      <m:r>
                        <a:rPr lang="en-US" i="1">
                          <a:latin typeface="Cambria Math"/>
                        </a:rPr>
                        <m:t>=0</m:t>
                      </m:r>
                    </m:oMath>
                  </m:oMathPara>
                </a14:m>
                <a:endParaRPr lang="el-GR" dirty="0"/>
              </a:p>
              <a:p>
                <a:pPr marL="0" indent="0" algn="just">
                  <a:buNone/>
                </a:pPr>
                <a14:m>
                  <m:oMathPara xmlns:m="http://schemas.openxmlformats.org/officeDocument/2006/math">
                    <m:oMathParaPr>
                      <m:jc m:val="centerGroup"/>
                    </m:oMathParaPr>
                    <m:oMath xmlns:m="http://schemas.openxmlformats.org/officeDocument/2006/math">
                      <m:sSub>
                        <m:sSubPr>
                          <m:ctrlPr>
                            <a:rPr lang="el-GR" i="1">
                              <a:latin typeface="Cambria Math" panose="02040503050406030204" pitchFamily="18" charset="0"/>
                            </a:rPr>
                          </m:ctrlPr>
                        </m:sSubPr>
                        <m:e>
                          <m:r>
                            <a:rPr lang="el-GR" i="1">
                              <a:latin typeface="Cambria Math"/>
                            </a:rPr>
                            <m:t>𝛨</m:t>
                          </m:r>
                        </m:e>
                        <m:sub>
                          <m:r>
                            <a:rPr lang="en-US" i="1">
                              <a:latin typeface="Cambria Math"/>
                            </a:rPr>
                            <m:t>1</m:t>
                          </m:r>
                        </m:sub>
                      </m:sSub>
                      <m:r>
                        <a:rPr lang="en-US" i="1">
                          <a:latin typeface="Cambria Math"/>
                        </a:rPr>
                        <m:t>:</m:t>
                      </m:r>
                      <m:r>
                        <a:rPr lang="el-GR" i="1">
                          <a:latin typeface="Cambria Math"/>
                        </a:rPr>
                        <m:t>𝑑</m:t>
                      </m:r>
                      <m:r>
                        <a:rPr lang="en-US" i="1">
                          <a:latin typeface="Cambria Math"/>
                        </a:rPr>
                        <m:t>≠0</m:t>
                      </m:r>
                    </m:oMath>
                  </m:oMathPara>
                </a14:m>
                <a:endParaRPr lang="el-GR" dirty="0"/>
              </a:p>
              <a:p>
                <a:pPr marL="0" lvl="0" indent="0" algn="just">
                  <a:buNone/>
                </a:pPr>
                <a:r>
                  <a:rPr lang="el-GR" b="1" dirty="0"/>
                  <a:t>Βήμα 2</a:t>
                </a:r>
                <a:r>
                  <a:rPr lang="el-GR" dirty="0"/>
                  <a:t>: Κατασκευάζουμε τη στήλη των διαφορών </a:t>
                </a:r>
                <a14:m>
                  <m:oMath xmlns:m="http://schemas.openxmlformats.org/officeDocument/2006/math">
                    <m:sSub>
                      <m:sSubPr>
                        <m:ctrlPr>
                          <a:rPr lang="el-GR" i="1">
                            <a:latin typeface="Cambria Math" panose="02040503050406030204" pitchFamily="18" charset="0"/>
                          </a:rPr>
                        </m:ctrlPr>
                      </m:sSubPr>
                      <m:e>
                        <m:r>
                          <a:rPr lang="el-GR" i="1">
                            <a:latin typeface="Cambria Math"/>
                          </a:rPr>
                          <m:t>𝑑</m:t>
                        </m:r>
                      </m:e>
                      <m:sub>
                        <m:r>
                          <a:rPr lang="el-GR" i="1">
                            <a:latin typeface="Cambria Math"/>
                          </a:rPr>
                          <m:t>𝑖</m:t>
                        </m:r>
                      </m:sub>
                    </m:sSub>
                    <m:r>
                      <a:rPr lang="el-GR" i="1">
                        <a:latin typeface="Cambria Math"/>
                      </a:rPr>
                      <m:t>=</m:t>
                    </m:r>
                    <m:sSub>
                      <m:sSubPr>
                        <m:ctrlPr>
                          <a:rPr lang="el-GR" i="1">
                            <a:latin typeface="Cambria Math" panose="02040503050406030204" pitchFamily="18" charset="0"/>
                          </a:rPr>
                        </m:ctrlPr>
                      </m:sSubPr>
                      <m:e>
                        <m:r>
                          <a:rPr lang="el-GR" i="1">
                            <a:latin typeface="Cambria Math"/>
                          </a:rPr>
                          <m:t>𝑋</m:t>
                        </m:r>
                      </m:e>
                      <m:sub>
                        <m:r>
                          <a:rPr lang="el-GR" i="1">
                            <a:latin typeface="Cambria Math"/>
                          </a:rPr>
                          <m:t>𝑖</m:t>
                        </m:r>
                      </m:sub>
                    </m:sSub>
                    <m:r>
                      <a:rPr lang="el-GR" i="1">
                        <a:latin typeface="Cambria Math"/>
                      </a:rPr>
                      <m:t>−</m:t>
                    </m:r>
                    <m:sSub>
                      <m:sSubPr>
                        <m:ctrlPr>
                          <a:rPr lang="el-GR" i="1">
                            <a:latin typeface="Cambria Math" panose="02040503050406030204" pitchFamily="18" charset="0"/>
                          </a:rPr>
                        </m:ctrlPr>
                      </m:sSubPr>
                      <m:e>
                        <m:r>
                          <a:rPr lang="el-GR" i="1">
                            <a:latin typeface="Cambria Math"/>
                          </a:rPr>
                          <m:t>𝑌</m:t>
                        </m:r>
                      </m:e>
                      <m:sub>
                        <m:r>
                          <a:rPr lang="el-GR" i="1">
                            <a:latin typeface="Cambria Math"/>
                          </a:rPr>
                          <m:t>𝑖</m:t>
                        </m:r>
                      </m:sub>
                    </m:sSub>
                  </m:oMath>
                </a14:m>
                <a:r>
                  <a:rPr lang="el-GR" dirty="0"/>
                  <a:t> των ζευγαρωτών παρατηρήσεων</a:t>
                </a:r>
                <a:r>
                  <a:rPr lang="el-GR" dirty="0" smtClean="0"/>
                  <a:t>.</a:t>
                </a:r>
                <a:endParaRPr lang="en-US" dirty="0" smtClean="0"/>
              </a:p>
              <a:p>
                <a:pPr marL="0" lvl="0" indent="0" algn="just">
                  <a:buNone/>
                </a:pPr>
                <a:endParaRPr lang="el-GR" dirty="0"/>
              </a:p>
              <a:p>
                <a:pPr marL="0" lvl="0" indent="0" algn="just">
                  <a:buNone/>
                </a:pPr>
                <a:r>
                  <a:rPr lang="el-GR" b="1" dirty="0"/>
                  <a:t>Βήμα 3: </a:t>
                </a:r>
                <a:r>
                  <a:rPr lang="el-GR" dirty="0"/>
                  <a:t>Κατασκευάζουμε δεύτερη στήλη με τις απόλυτες τιμές των τιμών </a:t>
                </a:r>
                <a14:m>
                  <m:oMath xmlns:m="http://schemas.openxmlformats.org/officeDocument/2006/math">
                    <m:d>
                      <m:dPr>
                        <m:begChr m:val="|"/>
                        <m:endChr m:val="|"/>
                        <m:ctrlPr>
                          <a:rPr lang="el-GR" i="1">
                            <a:latin typeface="Cambria Math" panose="02040503050406030204" pitchFamily="18" charset="0"/>
                          </a:rPr>
                        </m:ctrlPr>
                      </m:dPr>
                      <m:e>
                        <m:r>
                          <a:rPr lang="en-US" i="1">
                            <a:latin typeface="Cambria Math"/>
                          </a:rPr>
                          <m:t>𝑑</m:t>
                        </m:r>
                      </m:e>
                    </m:d>
                  </m:oMath>
                </a14:m>
                <a:r>
                  <a:rPr lang="el-GR" dirty="0"/>
                  <a:t>, δηλαδή εισαγάγουμε στη στήλη τις τιμές δίχως τα πρόσημα.</a:t>
                </a: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407368" y="260648"/>
                <a:ext cx="11521280" cy="6858000"/>
              </a:xfrm>
              <a:blipFill rotWithShape="0">
                <a:blip r:embed="rId2"/>
                <a:stretch>
                  <a:fillRect l="-1376" t="-1156" r="-1323"/>
                </a:stretch>
              </a:blipFill>
            </p:spPr>
            <p:txBody>
              <a:bodyPr/>
              <a:lstStyle/>
              <a:p>
                <a:r>
                  <a:rPr lang="el-GR">
                    <a:noFill/>
                  </a:rPr>
                  <a:t> </a:t>
                </a:r>
              </a:p>
            </p:txBody>
          </p:sp>
        </mc:Fallback>
      </mc:AlternateContent>
    </p:spTree>
    <p:extLst>
      <p:ext uri="{BB962C8B-B14F-4D97-AF65-F5344CB8AC3E}">
        <p14:creationId xmlns:p14="http://schemas.microsoft.com/office/powerpoint/2010/main" val="3455050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263352" y="0"/>
                <a:ext cx="11593288" cy="6858000"/>
              </a:xfrm>
            </p:spPr>
            <p:txBody>
              <a:bodyPr>
                <a:normAutofit/>
              </a:bodyPr>
              <a:lstStyle/>
              <a:p>
                <a:pPr marL="0" lvl="0" indent="0" algn="just">
                  <a:buNone/>
                </a:pPr>
                <a:r>
                  <a:rPr lang="el-GR" b="1" dirty="0"/>
                  <a:t>Βήμα 4</a:t>
                </a:r>
                <a:r>
                  <a:rPr lang="el-GR" dirty="0"/>
                  <a:t>: Κατασκευάζουμε νέα στήλη </a:t>
                </a:r>
                <a14:m>
                  <m:oMath xmlns:m="http://schemas.openxmlformats.org/officeDocument/2006/math">
                    <m:r>
                      <a:rPr lang="el-GR" i="1">
                        <a:latin typeface="Cambria Math"/>
                      </a:rPr>
                      <m:t>𝑅</m:t>
                    </m:r>
                  </m:oMath>
                </a14:m>
                <a:r>
                  <a:rPr lang="el-GR" dirty="0"/>
                  <a:t> στην οποία αποδίδουμε στην κάθε τιμή </a:t>
                </a:r>
                <a14:m>
                  <m:oMath xmlns:m="http://schemas.openxmlformats.org/officeDocument/2006/math">
                    <m:d>
                      <m:dPr>
                        <m:begChr m:val="|"/>
                        <m:endChr m:val="|"/>
                        <m:ctrlPr>
                          <a:rPr lang="el-GR" i="1">
                            <a:latin typeface="Cambria Math" panose="02040503050406030204" pitchFamily="18" charset="0"/>
                          </a:rPr>
                        </m:ctrlPr>
                      </m:dPr>
                      <m:e>
                        <m:sSub>
                          <m:sSubPr>
                            <m:ctrlPr>
                              <a:rPr lang="el-GR" i="1">
                                <a:latin typeface="Cambria Math" panose="02040503050406030204" pitchFamily="18" charset="0"/>
                              </a:rPr>
                            </m:ctrlPr>
                          </m:sSubPr>
                          <m:e>
                            <m:r>
                              <a:rPr lang="en-US" i="1">
                                <a:latin typeface="Cambria Math"/>
                              </a:rPr>
                              <m:t>𝑑</m:t>
                            </m:r>
                          </m:e>
                          <m:sub>
                            <m:r>
                              <a:rPr lang="en-US" i="1">
                                <a:latin typeface="Cambria Math"/>
                              </a:rPr>
                              <m:t>𝑖</m:t>
                            </m:r>
                          </m:sub>
                        </m:sSub>
                      </m:e>
                    </m:d>
                  </m:oMath>
                </a14:m>
                <a:r>
                  <a:rPr lang="el-GR" dirty="0"/>
                  <a:t> τη σειρά που έχει σε ταξινόμηση της προηγούμενης στήλης (από τη μεγαλύτερη στην μικρότερη, με την μικρότερη τιμή να παίρνει την τιμή 1). Στην περίπτωση που δυο τιμές είναι ίσες, τότε υπολογίζουμε τη μέση τιμή των κατατάξεων που αντιστοιχούν. Οι μηδενικές τιμές παρατίθενται με την μορφή παύλας – και δεν λαμβάνονται υπόψη στην ανάλυση.    </a:t>
                </a:r>
              </a:p>
              <a:p>
                <a:pPr marL="0" lvl="0" indent="0" algn="just">
                  <a:buNone/>
                </a:pPr>
                <a:r>
                  <a:rPr lang="el-GR" b="1" dirty="0"/>
                  <a:t>Βήμα 5</a:t>
                </a:r>
                <a:r>
                  <a:rPr lang="el-GR" dirty="0"/>
                  <a:t>: Κατασκευάζουμε νέα στήλη </a:t>
                </a:r>
                <a14:m>
                  <m:oMath xmlns:m="http://schemas.openxmlformats.org/officeDocument/2006/math">
                    <m:r>
                      <a:rPr lang="en-US" i="1">
                        <a:latin typeface="Cambria Math"/>
                      </a:rPr>
                      <m:t>𝑆</m:t>
                    </m:r>
                  </m:oMath>
                </a14:m>
                <a:r>
                  <a:rPr lang="en-US" dirty="0"/>
                  <a:t> </a:t>
                </a:r>
                <a:r>
                  <a:rPr lang="el-GR" dirty="0"/>
                  <a:t>στην οποία </a:t>
                </a:r>
                <a:r>
                  <a:rPr lang="el-GR" dirty="0" err="1"/>
                  <a:t>επαναποδίδουμε</a:t>
                </a:r>
                <a:r>
                  <a:rPr lang="el-GR" dirty="0"/>
                  <a:t> στις τιμές των   αντίστοιχων κελιών τα πρόσημα της στήλης  </a:t>
                </a:r>
                <a14:m>
                  <m:oMath xmlns:m="http://schemas.openxmlformats.org/officeDocument/2006/math">
                    <m:sSub>
                      <m:sSubPr>
                        <m:ctrlPr>
                          <a:rPr lang="el-GR" i="1">
                            <a:latin typeface="Cambria Math" panose="02040503050406030204" pitchFamily="18" charset="0"/>
                          </a:rPr>
                        </m:ctrlPr>
                      </m:sSubPr>
                      <m:e>
                        <m:r>
                          <a:rPr lang="el-GR" i="1">
                            <a:latin typeface="Cambria Math"/>
                          </a:rPr>
                          <m:t>𝑑</m:t>
                        </m:r>
                      </m:e>
                      <m:sub>
                        <m:r>
                          <a:rPr lang="el-GR" i="1">
                            <a:latin typeface="Cambria Math"/>
                          </a:rPr>
                          <m:t>𝑖</m:t>
                        </m:r>
                      </m:sub>
                    </m:sSub>
                    <m:r>
                      <a:rPr lang="el-GR" i="1">
                        <a:latin typeface="Cambria Math"/>
                      </a:rPr>
                      <m:t>=</m:t>
                    </m:r>
                    <m:sSub>
                      <m:sSubPr>
                        <m:ctrlPr>
                          <a:rPr lang="el-GR" i="1">
                            <a:latin typeface="Cambria Math" panose="02040503050406030204" pitchFamily="18" charset="0"/>
                          </a:rPr>
                        </m:ctrlPr>
                      </m:sSubPr>
                      <m:e>
                        <m:r>
                          <a:rPr lang="el-GR" i="1">
                            <a:latin typeface="Cambria Math"/>
                          </a:rPr>
                          <m:t>𝑋</m:t>
                        </m:r>
                      </m:e>
                      <m:sub>
                        <m:r>
                          <a:rPr lang="el-GR" i="1">
                            <a:latin typeface="Cambria Math"/>
                          </a:rPr>
                          <m:t>𝑖</m:t>
                        </m:r>
                      </m:sub>
                    </m:sSub>
                    <m:r>
                      <a:rPr lang="el-GR" i="1">
                        <a:latin typeface="Cambria Math"/>
                      </a:rPr>
                      <m:t>−</m:t>
                    </m:r>
                    <m:sSub>
                      <m:sSubPr>
                        <m:ctrlPr>
                          <a:rPr lang="el-GR" i="1">
                            <a:latin typeface="Cambria Math" panose="02040503050406030204" pitchFamily="18" charset="0"/>
                          </a:rPr>
                        </m:ctrlPr>
                      </m:sSubPr>
                      <m:e>
                        <m:r>
                          <a:rPr lang="el-GR" i="1">
                            <a:latin typeface="Cambria Math"/>
                          </a:rPr>
                          <m:t>𝑌</m:t>
                        </m:r>
                      </m:e>
                      <m:sub>
                        <m:r>
                          <a:rPr lang="el-GR" i="1">
                            <a:latin typeface="Cambria Math"/>
                          </a:rPr>
                          <m:t>𝑖</m:t>
                        </m:r>
                      </m:sub>
                    </m:sSub>
                  </m:oMath>
                </a14:m>
                <a:r>
                  <a:rPr lang="el-GR" dirty="0"/>
                  <a:t>.  </a:t>
                </a:r>
              </a:p>
              <a:p>
                <a:pPr marL="0" lvl="0" indent="0" algn="just">
                  <a:buNone/>
                </a:pPr>
                <a:r>
                  <a:rPr lang="el-GR" b="1" dirty="0"/>
                  <a:t>Βήμα 6</a:t>
                </a:r>
                <a:r>
                  <a:rPr lang="el-GR" dirty="0"/>
                  <a:t>: Αθροίζουμε τα θετικά </a:t>
                </a:r>
                <a14:m>
                  <m:oMath xmlns:m="http://schemas.openxmlformats.org/officeDocument/2006/math">
                    <m:r>
                      <a:rPr lang="en-US" i="1">
                        <a:latin typeface="Cambria Math"/>
                      </a:rPr>
                      <m:t>𝑆</m:t>
                    </m:r>
                  </m:oMath>
                </a14:m>
                <a:r>
                  <a:rPr lang="en-US" dirty="0"/>
                  <a:t> </a:t>
                </a:r>
                <a:r>
                  <a:rPr lang="el-GR" dirty="0"/>
                  <a:t>και τα χαρακτηρίζουμε </a:t>
                </a:r>
                <a14:m>
                  <m:oMath xmlns:m="http://schemas.openxmlformats.org/officeDocument/2006/math">
                    <m:sSub>
                      <m:sSubPr>
                        <m:ctrlPr>
                          <a:rPr lang="el-GR" i="1">
                            <a:latin typeface="Cambria Math" panose="02040503050406030204" pitchFamily="18" charset="0"/>
                          </a:rPr>
                        </m:ctrlPr>
                      </m:sSubPr>
                      <m:e>
                        <m:r>
                          <a:rPr lang="el-GR" i="1">
                            <a:latin typeface="Cambria Math"/>
                          </a:rPr>
                          <m:t>𝑆</m:t>
                        </m:r>
                      </m:e>
                      <m:sub>
                        <m:r>
                          <a:rPr lang="el-GR" i="1">
                            <a:latin typeface="Cambria Math"/>
                          </a:rPr>
                          <m:t>1</m:t>
                        </m:r>
                      </m:sub>
                    </m:sSub>
                    <m:r>
                      <a:rPr lang="el-GR" i="1">
                        <a:latin typeface="Cambria Math"/>
                      </a:rPr>
                      <m:t>=</m:t>
                    </m:r>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l-GR" i="1">
                                <a:latin typeface="Cambria Math"/>
                              </a:rPr>
                              <m:t>𝑆</m:t>
                            </m:r>
                          </m:e>
                          <m:sub>
                            <m:r>
                              <a:rPr lang="el-GR" i="1">
                                <a:latin typeface="Cambria Math"/>
                              </a:rPr>
                              <m:t>𝑖</m:t>
                            </m:r>
                          </m:sub>
                        </m:sSub>
                      </m:e>
                    </m:nary>
                  </m:oMath>
                </a14:m>
                <a:r>
                  <a:rPr lang="el-GR" dirty="0"/>
                  <a:t> , επίσης αθροίσουμε τα αρνητικά </a:t>
                </a:r>
                <a:r>
                  <a:rPr lang="en-US" dirty="0"/>
                  <a:t>S </a:t>
                </a:r>
                <a:r>
                  <a:rPr lang="el-GR" dirty="0"/>
                  <a:t>και τα χαρακτηρίζουμε  </a:t>
                </a:r>
                <a14:m>
                  <m:oMath xmlns:m="http://schemas.openxmlformats.org/officeDocument/2006/math">
                    <m:sSub>
                      <m:sSubPr>
                        <m:ctrlPr>
                          <a:rPr lang="el-GR" i="1">
                            <a:latin typeface="Cambria Math" panose="02040503050406030204" pitchFamily="18" charset="0"/>
                          </a:rPr>
                        </m:ctrlPr>
                      </m:sSubPr>
                      <m:e>
                        <m:r>
                          <a:rPr lang="el-GR" i="1">
                            <a:latin typeface="Cambria Math"/>
                          </a:rPr>
                          <m:t>𝑆</m:t>
                        </m:r>
                      </m:e>
                      <m:sub>
                        <m:r>
                          <a:rPr lang="el-GR" i="1">
                            <a:latin typeface="Cambria Math"/>
                          </a:rPr>
                          <m:t>2</m:t>
                        </m:r>
                      </m:sub>
                    </m:sSub>
                    <m:r>
                      <a:rPr lang="el-GR" i="1">
                        <a:latin typeface="Cambria Math"/>
                      </a:rPr>
                      <m:t>=</m:t>
                    </m:r>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l-GR" i="1">
                                <a:latin typeface="Cambria Math"/>
                              </a:rPr>
                              <m:t>𝑆</m:t>
                            </m:r>
                          </m:e>
                          <m:sub>
                            <m:r>
                              <a:rPr lang="en-US" i="1">
                                <a:latin typeface="Cambria Math"/>
                              </a:rPr>
                              <m:t>𝑗</m:t>
                            </m:r>
                          </m:sub>
                        </m:sSub>
                      </m:e>
                    </m:nary>
                  </m:oMath>
                </a14:m>
                <a:r>
                  <a:rPr lang="el-GR" dirty="0"/>
                  <a:t>. </a:t>
                </a: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263352" y="0"/>
                <a:ext cx="11593288" cy="6858000"/>
              </a:xfrm>
              <a:blipFill rotWithShape="0">
                <a:blip r:embed="rId2"/>
                <a:stretch>
                  <a:fillRect l="-1314" t="-1067" r="-1367"/>
                </a:stretch>
              </a:blipFill>
            </p:spPr>
            <p:txBody>
              <a:bodyPr/>
              <a:lstStyle/>
              <a:p>
                <a:r>
                  <a:rPr lang="el-GR">
                    <a:noFill/>
                  </a:rPr>
                  <a:t> </a:t>
                </a:r>
              </a:p>
            </p:txBody>
          </p:sp>
        </mc:Fallback>
      </mc:AlternateContent>
    </p:spTree>
    <p:extLst>
      <p:ext uri="{BB962C8B-B14F-4D97-AF65-F5344CB8AC3E}">
        <p14:creationId xmlns:p14="http://schemas.microsoft.com/office/powerpoint/2010/main" val="3784222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479376" y="404664"/>
                <a:ext cx="11305256" cy="6858000"/>
              </a:xfrm>
            </p:spPr>
            <p:txBody>
              <a:bodyPr>
                <a:normAutofit/>
              </a:bodyPr>
              <a:lstStyle/>
              <a:p>
                <a:pPr marL="0" lvl="0" indent="0" algn="just">
                  <a:buNone/>
                </a:pPr>
                <a:r>
                  <a:rPr lang="el-GR" b="1" dirty="0"/>
                  <a:t>Βήμα 7</a:t>
                </a:r>
                <a:r>
                  <a:rPr lang="el-GR" dirty="0"/>
                  <a:t>: Ο έλεγχος πραγματοποιείται με βάση τη </a:t>
                </a:r>
                <a:r>
                  <a:rPr lang="el-GR" b="1" dirty="0"/>
                  <a:t>στατιστική έλεγχου </a:t>
                </a:r>
                <a14:m>
                  <m:oMath xmlns:m="http://schemas.openxmlformats.org/officeDocument/2006/math">
                    <m:r>
                      <a:rPr lang="en-US" b="1" i="1">
                        <a:latin typeface="Cambria Math"/>
                      </a:rPr>
                      <m:t>𝑽</m:t>
                    </m:r>
                  </m:oMath>
                </a14:m>
                <a:r>
                  <a:rPr lang="en-US" dirty="0"/>
                  <a:t> </a:t>
                </a:r>
                <a:r>
                  <a:rPr lang="el-GR" dirty="0"/>
                  <a:t>η οποία ισούται με τη μικρότερη κατ’ απόλυτη τιμή μεταξύ των αθροισμάτων  </a:t>
                </a:r>
                <a14:m>
                  <m:oMath xmlns:m="http://schemas.openxmlformats.org/officeDocument/2006/math">
                    <m:sSub>
                      <m:sSubPr>
                        <m:ctrlPr>
                          <a:rPr lang="el-GR" i="1">
                            <a:latin typeface="Cambria Math" panose="02040503050406030204" pitchFamily="18" charset="0"/>
                          </a:rPr>
                        </m:ctrlPr>
                      </m:sSubPr>
                      <m:e>
                        <m:r>
                          <a:rPr lang="el-GR" i="1">
                            <a:latin typeface="Cambria Math"/>
                          </a:rPr>
                          <m:t>𝑆</m:t>
                        </m:r>
                      </m:e>
                      <m:sub>
                        <m:r>
                          <a:rPr lang="el-GR" i="1">
                            <a:latin typeface="Cambria Math"/>
                          </a:rPr>
                          <m:t>1</m:t>
                        </m:r>
                      </m:sub>
                    </m:sSub>
                  </m:oMath>
                </a14:m>
                <a:r>
                  <a:rPr lang="el-GR" dirty="0"/>
                  <a:t> και   </a:t>
                </a:r>
                <a14:m>
                  <m:oMath xmlns:m="http://schemas.openxmlformats.org/officeDocument/2006/math">
                    <m:sSub>
                      <m:sSubPr>
                        <m:ctrlPr>
                          <a:rPr lang="el-GR" i="1">
                            <a:latin typeface="Cambria Math" panose="02040503050406030204" pitchFamily="18" charset="0"/>
                          </a:rPr>
                        </m:ctrlPr>
                      </m:sSubPr>
                      <m:e>
                        <m:r>
                          <a:rPr lang="el-GR" i="1">
                            <a:latin typeface="Cambria Math"/>
                          </a:rPr>
                          <m:t>𝑆</m:t>
                        </m:r>
                      </m:e>
                      <m:sub>
                        <m:r>
                          <a:rPr lang="el-GR" i="1">
                            <a:latin typeface="Cambria Math"/>
                          </a:rPr>
                          <m:t>2</m:t>
                        </m:r>
                      </m:sub>
                    </m:sSub>
                  </m:oMath>
                </a14:m>
                <a:r>
                  <a:rPr lang="el-GR" dirty="0"/>
                  <a:t>. </a:t>
                </a:r>
                <a:endParaRPr lang="el-GR" dirty="0" smtClean="0"/>
              </a:p>
              <a:p>
                <a:pPr lvl="1" algn="just"/>
                <a:r>
                  <a:rPr lang="el-GR" dirty="0" smtClean="0"/>
                  <a:t>Να </a:t>
                </a:r>
                <a:r>
                  <a:rPr lang="el-GR" dirty="0"/>
                  <a:t>σημειωθεί ότι ο σπουδαστής μπορεί να ελέγξει την ορθότητα των πράξεων του με τη ισότητα </a:t>
                </a:r>
                <a14:m>
                  <m:oMath xmlns:m="http://schemas.openxmlformats.org/officeDocument/2006/math">
                    <m:f>
                      <m:fPr>
                        <m:ctrlPr>
                          <a:rPr lang="el-GR" i="1">
                            <a:latin typeface="Cambria Math" panose="02040503050406030204" pitchFamily="18" charset="0"/>
                          </a:rPr>
                        </m:ctrlPr>
                      </m:fPr>
                      <m:num>
                        <m:r>
                          <a:rPr lang="el-GR" i="1">
                            <a:latin typeface="Cambria Math"/>
                          </a:rPr>
                          <m:t>𝑛</m:t>
                        </m:r>
                        <m:r>
                          <a:rPr lang="el-GR" i="1">
                            <a:latin typeface="Cambria Math"/>
                          </a:rPr>
                          <m:t>(</m:t>
                        </m:r>
                        <m:r>
                          <a:rPr lang="el-GR" i="1">
                            <a:latin typeface="Cambria Math"/>
                          </a:rPr>
                          <m:t>𝑛</m:t>
                        </m:r>
                        <m:r>
                          <a:rPr lang="el-GR" i="1">
                            <a:latin typeface="Cambria Math"/>
                          </a:rPr>
                          <m:t>+1)</m:t>
                        </m:r>
                      </m:num>
                      <m:den>
                        <m:r>
                          <a:rPr lang="el-GR" i="1">
                            <a:latin typeface="Cambria Math"/>
                          </a:rPr>
                          <m:t>2</m:t>
                        </m:r>
                      </m:den>
                    </m:f>
                    <m:r>
                      <a:rPr lang="el-GR" i="1">
                        <a:latin typeface="Cambria Math"/>
                      </a:rPr>
                      <m:t>=</m:t>
                    </m:r>
                    <m:sSub>
                      <m:sSubPr>
                        <m:ctrlPr>
                          <a:rPr lang="el-GR" i="1">
                            <a:latin typeface="Cambria Math" panose="02040503050406030204" pitchFamily="18" charset="0"/>
                          </a:rPr>
                        </m:ctrlPr>
                      </m:sSubPr>
                      <m:e>
                        <m:r>
                          <a:rPr lang="el-GR" i="1">
                            <a:latin typeface="Cambria Math"/>
                          </a:rPr>
                          <m:t>𝑆</m:t>
                        </m:r>
                      </m:e>
                      <m:sub>
                        <m:r>
                          <a:rPr lang="el-GR" i="1">
                            <a:latin typeface="Cambria Math"/>
                          </a:rPr>
                          <m:t>1</m:t>
                        </m:r>
                      </m:sub>
                    </m:sSub>
                    <m:r>
                      <a:rPr lang="el-GR" i="1">
                        <a:latin typeface="Cambria Math"/>
                      </a:rPr>
                      <m:t>+</m:t>
                    </m:r>
                    <m:d>
                      <m:dPr>
                        <m:begChr m:val="|"/>
                        <m:endChr m:val="|"/>
                        <m:ctrlPr>
                          <a:rPr lang="el-GR" i="1">
                            <a:latin typeface="Cambria Math" panose="02040503050406030204" pitchFamily="18" charset="0"/>
                          </a:rPr>
                        </m:ctrlPr>
                      </m:dPr>
                      <m:e>
                        <m:sSub>
                          <m:sSubPr>
                            <m:ctrlPr>
                              <a:rPr lang="el-GR" i="1">
                                <a:latin typeface="Cambria Math" panose="02040503050406030204" pitchFamily="18" charset="0"/>
                              </a:rPr>
                            </m:ctrlPr>
                          </m:sSubPr>
                          <m:e>
                            <m:r>
                              <a:rPr lang="el-GR" i="1">
                                <a:latin typeface="Cambria Math"/>
                              </a:rPr>
                              <m:t>𝑆</m:t>
                            </m:r>
                          </m:e>
                          <m:sub>
                            <m:r>
                              <a:rPr lang="el-GR" i="1">
                                <a:latin typeface="Cambria Math"/>
                              </a:rPr>
                              <m:t>2</m:t>
                            </m:r>
                          </m:sub>
                        </m:sSub>
                      </m:e>
                    </m:d>
                  </m:oMath>
                </a14:m>
                <a:r>
                  <a:rPr lang="el-GR" dirty="0"/>
                  <a:t>, όπου </a:t>
                </a:r>
                <a14:m>
                  <m:oMath xmlns:m="http://schemas.openxmlformats.org/officeDocument/2006/math">
                    <m:r>
                      <a:rPr lang="en-US" i="1">
                        <a:latin typeface="Cambria Math"/>
                      </a:rPr>
                      <m:t>𝑛</m:t>
                    </m:r>
                  </m:oMath>
                </a14:m>
                <a:r>
                  <a:rPr lang="en-US" dirty="0"/>
                  <a:t> </a:t>
                </a:r>
                <a:r>
                  <a:rPr lang="el-GR" dirty="0"/>
                  <a:t>οι βαθμοί ελευθερίας. </a:t>
                </a:r>
              </a:p>
              <a:p>
                <a:pPr lvl="0" algn="just"/>
                <a:r>
                  <a:rPr lang="el-GR" dirty="0"/>
                  <a:t>Εάν </a:t>
                </a:r>
                <a14:m>
                  <m:oMath xmlns:m="http://schemas.openxmlformats.org/officeDocument/2006/math">
                    <m:r>
                      <a:rPr lang="el-GR" i="1">
                        <a:latin typeface="Cambria Math"/>
                      </a:rPr>
                      <m:t>𝑛</m:t>
                    </m:r>
                    <m:r>
                      <a:rPr lang="el-GR" i="1">
                        <a:latin typeface="Cambria Math"/>
                      </a:rPr>
                      <m:t>≤20</m:t>
                    </m:r>
                  </m:oMath>
                </a14:m>
                <a:r>
                  <a:rPr lang="el-GR" dirty="0"/>
                  <a:t> ο έλεγχος γίνεται με βάση την κριτική τιμή </a:t>
                </a:r>
                <a14:m>
                  <m:oMath xmlns:m="http://schemas.openxmlformats.org/officeDocument/2006/math">
                    <m:sSub>
                      <m:sSubPr>
                        <m:ctrlPr>
                          <a:rPr lang="el-GR" i="1">
                            <a:latin typeface="Cambria Math" panose="02040503050406030204" pitchFamily="18" charset="0"/>
                          </a:rPr>
                        </m:ctrlPr>
                      </m:sSubPr>
                      <m:e>
                        <m:r>
                          <a:rPr lang="en-US" i="1">
                            <a:latin typeface="Cambria Math"/>
                          </a:rPr>
                          <m:t>𝑉</m:t>
                        </m:r>
                      </m:e>
                      <m:sub>
                        <m:r>
                          <a:rPr lang="el-GR" i="1">
                            <a:latin typeface="Cambria Math"/>
                          </a:rPr>
                          <m:t>𝑎</m:t>
                        </m:r>
                      </m:sub>
                    </m:sSub>
                  </m:oMath>
                </a14:m>
                <a:r>
                  <a:rPr lang="el-GR" dirty="0"/>
                  <a:t> του πίνακα </a:t>
                </a:r>
                <a:r>
                  <a:rPr lang="el-GR" dirty="0" err="1"/>
                  <a:t>Wilcoxon</a:t>
                </a:r>
                <a:r>
                  <a:rPr lang="el-GR" dirty="0"/>
                  <a:t> σε επίπεδο σημαντικότητας α και για βαθμούς ελευθερίας </a:t>
                </a:r>
                <a14:m>
                  <m:oMath xmlns:m="http://schemas.openxmlformats.org/officeDocument/2006/math">
                    <m:r>
                      <a:rPr lang="el-GR" i="1">
                        <a:latin typeface="Cambria Math"/>
                      </a:rPr>
                      <m:t>=</m:t>
                    </m:r>
                    <m:r>
                      <a:rPr lang="el-GR" i="1">
                        <a:latin typeface="Cambria Math"/>
                      </a:rPr>
                      <m:t>𝑛</m:t>
                    </m:r>
                  </m:oMath>
                </a14:m>
                <a:r>
                  <a:rPr lang="el-GR" dirty="0"/>
                  <a:t> ίσο με τον αριθμό των μη μηδενικών </a:t>
                </a:r>
                <a14:m>
                  <m:oMath xmlns:m="http://schemas.openxmlformats.org/officeDocument/2006/math">
                    <m:d>
                      <m:dPr>
                        <m:begChr m:val="|"/>
                        <m:endChr m:val="|"/>
                        <m:ctrlPr>
                          <a:rPr lang="el-GR" i="1">
                            <a:latin typeface="Cambria Math" panose="02040503050406030204" pitchFamily="18" charset="0"/>
                          </a:rPr>
                        </m:ctrlPr>
                      </m:dPr>
                      <m:e>
                        <m:r>
                          <a:rPr lang="el-GR" i="1">
                            <a:latin typeface="Cambria Math"/>
                          </a:rPr>
                          <m:t>𝑑</m:t>
                        </m:r>
                      </m:e>
                    </m:d>
                  </m:oMath>
                </a14:m>
                <a:r>
                  <a:rPr lang="el-GR" dirty="0"/>
                  <a:t>, δηλαδή ίσο με τον αριθμό των </a:t>
                </a:r>
                <a14:m>
                  <m:oMath xmlns:m="http://schemas.openxmlformats.org/officeDocument/2006/math">
                    <m:r>
                      <a:rPr lang="el-GR" i="1">
                        <a:latin typeface="Cambria Math"/>
                      </a:rPr>
                      <m:t>𝑆</m:t>
                    </m:r>
                  </m:oMath>
                </a14:m>
                <a:r>
                  <a:rPr lang="el-GR" dirty="0"/>
                  <a:t>. Εάν </a:t>
                </a:r>
                <a14:m>
                  <m:oMath xmlns:m="http://schemas.openxmlformats.org/officeDocument/2006/math">
                    <m:r>
                      <a:rPr lang="el-GR" i="1">
                        <a:latin typeface="Cambria Math"/>
                      </a:rPr>
                      <m:t>𝑉</m:t>
                    </m:r>
                    <m:r>
                      <a:rPr lang="el-GR" i="1">
                        <a:latin typeface="Cambria Math"/>
                      </a:rPr>
                      <m:t>≤</m:t>
                    </m:r>
                    <m:sSub>
                      <m:sSubPr>
                        <m:ctrlPr>
                          <a:rPr lang="el-GR" i="1">
                            <a:latin typeface="Cambria Math" panose="02040503050406030204" pitchFamily="18" charset="0"/>
                          </a:rPr>
                        </m:ctrlPr>
                      </m:sSubPr>
                      <m:e>
                        <m:r>
                          <a:rPr lang="el-GR" i="1">
                            <a:latin typeface="Cambria Math"/>
                          </a:rPr>
                          <m:t>𝑉</m:t>
                        </m:r>
                      </m:e>
                      <m:sub>
                        <m:r>
                          <a:rPr lang="el-GR" i="1">
                            <a:latin typeface="Cambria Math"/>
                          </a:rPr>
                          <m:t>𝑎</m:t>
                        </m:r>
                      </m:sub>
                    </m:sSub>
                  </m:oMath>
                </a14:m>
                <a:r>
                  <a:rPr lang="el-GR" dirty="0"/>
                  <a:t> απορρίπτουμε την </a:t>
                </a:r>
                <a14:m>
                  <m:oMath xmlns:m="http://schemas.openxmlformats.org/officeDocument/2006/math">
                    <m:sSub>
                      <m:sSubPr>
                        <m:ctrlPr>
                          <a:rPr lang="el-GR" i="1">
                            <a:latin typeface="Cambria Math" panose="02040503050406030204" pitchFamily="18" charset="0"/>
                          </a:rPr>
                        </m:ctrlPr>
                      </m:sSubPr>
                      <m:e>
                        <m:r>
                          <a:rPr lang="el-GR" i="1">
                            <a:latin typeface="Cambria Math"/>
                          </a:rPr>
                          <m:t>𝛨</m:t>
                        </m:r>
                      </m:e>
                      <m:sub>
                        <m:r>
                          <a:rPr lang="el-GR" i="1">
                            <a:latin typeface="Cambria Math"/>
                          </a:rPr>
                          <m:t>𝜊</m:t>
                        </m:r>
                      </m:sub>
                    </m:sSub>
                  </m:oMath>
                </a14:m>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479376" y="404664"/>
                <a:ext cx="11305256" cy="6858000"/>
              </a:xfrm>
              <a:blipFill rotWithShape="0">
                <a:blip r:embed="rId2"/>
                <a:stretch>
                  <a:fillRect l="-1402" t="-1156" r="-1348"/>
                </a:stretch>
              </a:blipFill>
            </p:spPr>
            <p:txBody>
              <a:bodyPr/>
              <a:lstStyle/>
              <a:p>
                <a:r>
                  <a:rPr lang="el-GR">
                    <a:noFill/>
                  </a:rPr>
                  <a:t> </a:t>
                </a:r>
              </a:p>
            </p:txBody>
          </p:sp>
        </mc:Fallback>
      </mc:AlternateContent>
    </p:spTree>
    <p:extLst>
      <p:ext uri="{BB962C8B-B14F-4D97-AF65-F5344CB8AC3E}">
        <p14:creationId xmlns:p14="http://schemas.microsoft.com/office/powerpoint/2010/main" val="643277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479376" y="0"/>
                <a:ext cx="11305256" cy="6858000"/>
              </a:xfrm>
            </p:spPr>
            <p:txBody>
              <a:bodyPr>
                <a:normAutofit fontScale="92500" lnSpcReduction="20000"/>
              </a:bodyPr>
              <a:lstStyle/>
              <a:p>
                <a:pPr lvl="0" algn="just"/>
                <a:r>
                  <a:rPr lang="el-GR" dirty="0"/>
                  <a:t>Εάν </a:t>
                </a:r>
                <a14:m>
                  <m:oMath xmlns:m="http://schemas.openxmlformats.org/officeDocument/2006/math">
                    <m:r>
                      <a:rPr lang="el-GR" i="1">
                        <a:latin typeface="Cambria Math"/>
                      </a:rPr>
                      <m:t>𝑛</m:t>
                    </m:r>
                    <m:r>
                      <a:rPr lang="el-GR" i="1">
                        <a:latin typeface="Cambria Math"/>
                      </a:rPr>
                      <m:t>&gt;20</m:t>
                    </m:r>
                  </m:oMath>
                </a14:m>
                <a:r>
                  <a:rPr lang="el-GR" dirty="0"/>
                  <a:t> η στατιστική </a:t>
                </a:r>
                <a:r>
                  <a:rPr lang="en-US" dirty="0"/>
                  <a:t>V</a:t>
                </a:r>
                <a:r>
                  <a:rPr lang="el-GR" dirty="0"/>
                  <a:t> προσεγγίζει την κανονική κατανομή με μέσο και τυπική απόκλιση:</a:t>
                </a:r>
              </a:p>
              <a:p>
                <a:pPr marL="0" indent="0" algn="just">
                  <a:buNone/>
                </a:pPr>
                <a14:m>
                  <m:oMathPara xmlns:m="http://schemas.openxmlformats.org/officeDocument/2006/math">
                    <m:oMathParaPr>
                      <m:jc m:val="centerGroup"/>
                    </m:oMathParaPr>
                    <m:oMath xmlns:m="http://schemas.openxmlformats.org/officeDocument/2006/math">
                      <m:sSub>
                        <m:sSubPr>
                          <m:ctrlPr>
                            <a:rPr lang="el-GR" i="1">
                              <a:latin typeface="Cambria Math" panose="02040503050406030204" pitchFamily="18" charset="0"/>
                            </a:rPr>
                          </m:ctrlPr>
                        </m:sSubPr>
                        <m:e>
                          <m:r>
                            <a:rPr lang="el-GR" i="1">
                              <a:latin typeface="Cambria Math"/>
                            </a:rPr>
                            <m:t>𝜇</m:t>
                          </m:r>
                        </m:e>
                        <m:sub>
                          <m:r>
                            <a:rPr lang="en-US" i="1">
                              <a:latin typeface="Cambria Math"/>
                            </a:rPr>
                            <m:t>𝑉</m:t>
                          </m:r>
                        </m:sub>
                      </m:sSub>
                      <m:r>
                        <a:rPr lang="el-GR" i="1">
                          <a:latin typeface="Cambria Math"/>
                        </a:rPr>
                        <m:t>=</m:t>
                      </m:r>
                      <m:f>
                        <m:fPr>
                          <m:ctrlPr>
                            <a:rPr lang="el-GR" i="1">
                              <a:latin typeface="Cambria Math" panose="02040503050406030204" pitchFamily="18" charset="0"/>
                            </a:rPr>
                          </m:ctrlPr>
                        </m:fPr>
                        <m:num>
                          <m:r>
                            <a:rPr lang="el-GR" i="1">
                              <a:latin typeface="Cambria Math"/>
                            </a:rPr>
                            <m:t>𝑛</m:t>
                          </m:r>
                          <m:d>
                            <m:dPr>
                              <m:ctrlPr>
                                <a:rPr lang="el-GR" i="1">
                                  <a:latin typeface="Cambria Math" panose="02040503050406030204" pitchFamily="18" charset="0"/>
                                </a:rPr>
                              </m:ctrlPr>
                            </m:dPr>
                            <m:e>
                              <m:r>
                                <a:rPr lang="el-GR" i="1">
                                  <a:latin typeface="Cambria Math"/>
                                </a:rPr>
                                <m:t>𝑛</m:t>
                              </m:r>
                              <m:r>
                                <a:rPr lang="el-GR" i="1">
                                  <a:latin typeface="Cambria Math"/>
                                </a:rPr>
                                <m:t>+1</m:t>
                              </m:r>
                            </m:e>
                          </m:d>
                        </m:num>
                        <m:den>
                          <m:r>
                            <a:rPr lang="el-GR" i="1">
                              <a:latin typeface="Cambria Math"/>
                            </a:rPr>
                            <m:t>4</m:t>
                          </m:r>
                        </m:den>
                      </m:f>
                    </m:oMath>
                  </m:oMathPara>
                </a14:m>
                <a:endParaRPr lang="el-GR" dirty="0"/>
              </a:p>
              <a:p>
                <a:pPr marL="0" indent="0" algn="just">
                  <a:buNone/>
                </a:pPr>
                <a14:m>
                  <m:oMathPara xmlns:m="http://schemas.openxmlformats.org/officeDocument/2006/math">
                    <m:oMathParaPr>
                      <m:jc m:val="centerGroup"/>
                    </m:oMathParaPr>
                    <m:oMath xmlns:m="http://schemas.openxmlformats.org/officeDocument/2006/math">
                      <m:sSub>
                        <m:sSubPr>
                          <m:ctrlPr>
                            <a:rPr lang="el-GR" i="1">
                              <a:latin typeface="Cambria Math" panose="02040503050406030204" pitchFamily="18" charset="0"/>
                            </a:rPr>
                          </m:ctrlPr>
                        </m:sSubPr>
                        <m:e>
                          <m:r>
                            <a:rPr lang="el-GR" i="1">
                              <a:latin typeface="Cambria Math"/>
                            </a:rPr>
                            <m:t>𝜎</m:t>
                          </m:r>
                        </m:e>
                        <m:sub>
                          <m:r>
                            <a:rPr lang="el-GR" i="1">
                              <a:latin typeface="Cambria Math"/>
                            </a:rPr>
                            <m:t>𝑉</m:t>
                          </m:r>
                        </m:sub>
                      </m:sSub>
                      <m:r>
                        <a:rPr lang="el-GR" i="1">
                          <a:latin typeface="Cambria Math"/>
                        </a:rPr>
                        <m:t>=</m:t>
                      </m:r>
                      <m:rad>
                        <m:radPr>
                          <m:degHide m:val="on"/>
                          <m:ctrlPr>
                            <a:rPr lang="el-GR" i="1">
                              <a:latin typeface="Cambria Math" panose="02040503050406030204" pitchFamily="18" charset="0"/>
                            </a:rPr>
                          </m:ctrlPr>
                        </m:radPr>
                        <m:deg/>
                        <m:e>
                          <m:f>
                            <m:fPr>
                              <m:ctrlPr>
                                <a:rPr lang="el-GR" i="1">
                                  <a:latin typeface="Cambria Math" panose="02040503050406030204" pitchFamily="18" charset="0"/>
                                </a:rPr>
                              </m:ctrlPr>
                            </m:fPr>
                            <m:num>
                              <m:r>
                                <a:rPr lang="en-US" i="1">
                                  <a:latin typeface="Cambria Math"/>
                                </a:rPr>
                                <m:t>𝑛</m:t>
                              </m:r>
                              <m:d>
                                <m:dPr>
                                  <m:ctrlPr>
                                    <a:rPr lang="el-GR" i="1">
                                      <a:latin typeface="Cambria Math" panose="02040503050406030204" pitchFamily="18" charset="0"/>
                                    </a:rPr>
                                  </m:ctrlPr>
                                </m:dPr>
                                <m:e>
                                  <m:r>
                                    <a:rPr lang="en-US" i="1">
                                      <a:latin typeface="Cambria Math"/>
                                    </a:rPr>
                                    <m:t>𝑛</m:t>
                                  </m:r>
                                  <m:r>
                                    <a:rPr lang="en-US" i="1">
                                      <a:latin typeface="Cambria Math"/>
                                    </a:rPr>
                                    <m:t>+1</m:t>
                                  </m:r>
                                </m:e>
                              </m:d>
                              <m:d>
                                <m:dPr>
                                  <m:ctrlPr>
                                    <a:rPr lang="el-GR" i="1">
                                      <a:latin typeface="Cambria Math" panose="02040503050406030204" pitchFamily="18" charset="0"/>
                                    </a:rPr>
                                  </m:ctrlPr>
                                </m:dPr>
                                <m:e>
                                  <m:r>
                                    <a:rPr lang="en-US" i="1">
                                      <a:latin typeface="Cambria Math"/>
                                    </a:rPr>
                                    <m:t>2</m:t>
                                  </m:r>
                                  <m:r>
                                    <a:rPr lang="en-US" i="1">
                                      <a:latin typeface="Cambria Math"/>
                                    </a:rPr>
                                    <m:t>𝑛</m:t>
                                  </m:r>
                                  <m:r>
                                    <a:rPr lang="en-US" i="1">
                                      <a:latin typeface="Cambria Math"/>
                                    </a:rPr>
                                    <m:t>+1</m:t>
                                  </m:r>
                                </m:e>
                              </m:d>
                            </m:num>
                            <m:den>
                              <m:r>
                                <a:rPr lang="el-GR" i="1">
                                  <a:latin typeface="Cambria Math"/>
                                </a:rPr>
                                <m:t>24</m:t>
                              </m:r>
                            </m:den>
                          </m:f>
                        </m:e>
                      </m:rad>
                    </m:oMath>
                  </m:oMathPara>
                </a14:m>
                <a:endParaRPr lang="el-GR" dirty="0"/>
              </a:p>
              <a:p>
                <a:pPr marL="0" indent="0" algn="just">
                  <a:buNone/>
                </a:pPr>
                <a:r>
                  <a:rPr lang="el-GR" dirty="0"/>
                  <a:t>Στην περίπτωση αυτή η συνάρτηση ελέγχου ισούται με </a:t>
                </a:r>
              </a:p>
              <a:p>
                <a:pPr marL="0" indent="0" algn="just">
                  <a:buNone/>
                </a:pPr>
                <a14:m>
                  <m:oMathPara xmlns:m="http://schemas.openxmlformats.org/officeDocument/2006/math">
                    <m:oMathParaPr>
                      <m:jc m:val="centerGroup"/>
                    </m:oMathParaPr>
                    <m:oMath xmlns:m="http://schemas.openxmlformats.org/officeDocument/2006/math">
                      <m:sSub>
                        <m:sSubPr>
                          <m:ctrlPr>
                            <a:rPr lang="el-GR" i="1">
                              <a:latin typeface="Cambria Math" panose="02040503050406030204" pitchFamily="18" charset="0"/>
                            </a:rPr>
                          </m:ctrlPr>
                        </m:sSubPr>
                        <m:e>
                          <m:r>
                            <a:rPr lang="en-US" i="1">
                              <a:latin typeface="Cambria Math"/>
                            </a:rPr>
                            <m:t>𝑍</m:t>
                          </m:r>
                        </m:e>
                        <m:sub>
                          <m:r>
                            <a:rPr lang="el-GR" i="1">
                              <a:latin typeface="Cambria Math"/>
                            </a:rPr>
                            <m:t>𝑣</m:t>
                          </m:r>
                        </m:sub>
                      </m:sSub>
                      <m:r>
                        <a:rPr lang="el-GR" i="1">
                          <a:latin typeface="Cambria Math"/>
                        </a:rPr>
                        <m:t>=</m:t>
                      </m:r>
                      <m:f>
                        <m:fPr>
                          <m:ctrlPr>
                            <a:rPr lang="el-GR" i="1">
                              <a:latin typeface="Cambria Math" panose="02040503050406030204" pitchFamily="18" charset="0"/>
                            </a:rPr>
                          </m:ctrlPr>
                        </m:fPr>
                        <m:num>
                          <m:r>
                            <a:rPr lang="en-US" i="1">
                              <a:latin typeface="Cambria Math"/>
                            </a:rPr>
                            <m:t>𝑉</m:t>
                          </m:r>
                          <m:r>
                            <a:rPr lang="el-GR" i="1">
                              <a:latin typeface="Cambria Math"/>
                            </a:rPr>
                            <m:t>−</m:t>
                          </m:r>
                          <m:sSub>
                            <m:sSubPr>
                              <m:ctrlPr>
                                <a:rPr lang="el-GR" i="1">
                                  <a:latin typeface="Cambria Math" panose="02040503050406030204" pitchFamily="18" charset="0"/>
                                </a:rPr>
                              </m:ctrlPr>
                            </m:sSubPr>
                            <m:e>
                              <m:r>
                                <a:rPr lang="el-GR" i="1">
                                  <a:latin typeface="Cambria Math"/>
                                </a:rPr>
                                <m:t>𝜇</m:t>
                              </m:r>
                            </m:e>
                            <m:sub>
                              <m:r>
                                <a:rPr lang="el-GR" i="1">
                                  <a:latin typeface="Cambria Math"/>
                                </a:rPr>
                                <m:t>𝑉</m:t>
                              </m:r>
                            </m:sub>
                          </m:sSub>
                        </m:num>
                        <m:den>
                          <m:sSub>
                            <m:sSubPr>
                              <m:ctrlPr>
                                <a:rPr lang="el-GR" i="1">
                                  <a:latin typeface="Cambria Math" panose="02040503050406030204" pitchFamily="18" charset="0"/>
                                </a:rPr>
                              </m:ctrlPr>
                            </m:sSubPr>
                            <m:e>
                              <m:r>
                                <a:rPr lang="el-GR" i="1">
                                  <a:latin typeface="Cambria Math"/>
                                </a:rPr>
                                <m:t>𝜎</m:t>
                              </m:r>
                            </m:e>
                            <m:sub>
                              <m:r>
                                <a:rPr lang="el-GR" i="1">
                                  <a:latin typeface="Cambria Math"/>
                                </a:rPr>
                                <m:t>𝑉</m:t>
                              </m:r>
                            </m:sub>
                          </m:sSub>
                        </m:den>
                      </m:f>
                    </m:oMath>
                  </m:oMathPara>
                </a14:m>
                <a:endParaRPr lang="el-GR" dirty="0"/>
              </a:p>
              <a:p>
                <a:pPr algn="just"/>
                <a:r>
                  <a:rPr lang="el-GR" dirty="0"/>
                  <a:t>Ο έλεγχος πραγματοποιείται όπως ακριβώς και στους παραμετρικούς ελέγχους, δηλαδή   συγκρίνουμε την  στατιστική </a:t>
                </a:r>
                <a14:m>
                  <m:oMath xmlns:m="http://schemas.openxmlformats.org/officeDocument/2006/math">
                    <m:sSub>
                      <m:sSubPr>
                        <m:ctrlPr>
                          <a:rPr lang="el-GR" i="1">
                            <a:latin typeface="Cambria Math" panose="02040503050406030204" pitchFamily="18" charset="0"/>
                          </a:rPr>
                        </m:ctrlPr>
                      </m:sSubPr>
                      <m:e>
                        <m:r>
                          <a:rPr lang="en-US" i="1">
                            <a:latin typeface="Cambria Math"/>
                          </a:rPr>
                          <m:t>𝑍</m:t>
                        </m:r>
                      </m:e>
                      <m:sub>
                        <m:r>
                          <a:rPr lang="el-GR" i="1">
                            <a:latin typeface="Cambria Math"/>
                          </a:rPr>
                          <m:t>𝑣</m:t>
                        </m:r>
                      </m:sub>
                    </m:sSub>
                  </m:oMath>
                </a14:m>
                <a:r>
                  <a:rPr lang="el-GR" dirty="0"/>
                  <a:t> με την κριτική τιμή </a:t>
                </a:r>
                <a14:m>
                  <m:oMath xmlns:m="http://schemas.openxmlformats.org/officeDocument/2006/math">
                    <m:sSub>
                      <m:sSubPr>
                        <m:ctrlPr>
                          <a:rPr lang="el-GR" i="1">
                            <a:latin typeface="Cambria Math" panose="02040503050406030204" pitchFamily="18" charset="0"/>
                          </a:rPr>
                        </m:ctrlPr>
                      </m:sSubPr>
                      <m:e>
                        <m:r>
                          <m:rPr>
                            <m:sty m:val="p"/>
                          </m:rPr>
                          <a:rPr lang="el-GR">
                            <a:latin typeface="Cambria Math"/>
                          </a:rPr>
                          <m:t>Z</m:t>
                        </m:r>
                      </m:e>
                      <m:sub>
                        <m:r>
                          <m:rPr>
                            <m:sty m:val="p"/>
                          </m:rPr>
                          <a:rPr lang="el-GR">
                            <a:latin typeface="Cambria Math"/>
                          </a:rPr>
                          <m:t>a</m:t>
                        </m:r>
                      </m:sub>
                    </m:sSub>
                    <m:r>
                      <a:rPr lang="el-GR">
                        <a:latin typeface="Cambria Math"/>
                      </a:rPr>
                      <m:t> </m:t>
                    </m:r>
                  </m:oMath>
                </a14:m>
                <a:r>
                  <a:rPr lang="el-GR" dirty="0"/>
                  <a:t>τιμή του πίνακα της τυπικής κανονικής κατανομής σε επίπεδο σημαντικότητας α. Εάν η στατιστική </a:t>
                </a:r>
                <a14:m>
                  <m:oMath xmlns:m="http://schemas.openxmlformats.org/officeDocument/2006/math">
                    <m:sSub>
                      <m:sSubPr>
                        <m:ctrlPr>
                          <a:rPr lang="el-GR" i="1">
                            <a:latin typeface="Cambria Math" panose="02040503050406030204" pitchFamily="18" charset="0"/>
                          </a:rPr>
                        </m:ctrlPr>
                      </m:sSubPr>
                      <m:e>
                        <m:r>
                          <a:rPr lang="en-US" i="1">
                            <a:latin typeface="Cambria Math"/>
                          </a:rPr>
                          <m:t>𝑍</m:t>
                        </m:r>
                      </m:e>
                      <m:sub>
                        <m:r>
                          <a:rPr lang="el-GR" i="1">
                            <a:latin typeface="Cambria Math"/>
                          </a:rPr>
                          <m:t>𝑣</m:t>
                        </m:r>
                      </m:sub>
                    </m:sSub>
                  </m:oMath>
                </a14:m>
                <a:r>
                  <a:rPr lang="el-GR" dirty="0"/>
                  <a:t>  βρεθεί εκτός του διαστήματος </a:t>
                </a:r>
                <a14:m>
                  <m:oMath xmlns:m="http://schemas.openxmlformats.org/officeDocument/2006/math">
                    <m:r>
                      <a:rPr lang="el-GR" i="1">
                        <a:latin typeface="Cambria Math"/>
                      </a:rPr>
                      <m:t>[−</m:t>
                    </m:r>
                    <m:sSub>
                      <m:sSubPr>
                        <m:ctrlPr>
                          <a:rPr lang="el-GR" i="1">
                            <a:latin typeface="Cambria Math" panose="02040503050406030204" pitchFamily="18" charset="0"/>
                          </a:rPr>
                        </m:ctrlPr>
                      </m:sSubPr>
                      <m:e>
                        <m:r>
                          <a:rPr lang="el-GR" i="1">
                            <a:latin typeface="Cambria Math"/>
                          </a:rPr>
                          <m:t>𝑍</m:t>
                        </m:r>
                      </m:e>
                      <m:sub>
                        <m:r>
                          <a:rPr lang="el-GR" i="1">
                            <a:latin typeface="Cambria Math"/>
                          </a:rPr>
                          <m:t>𝑎</m:t>
                        </m:r>
                      </m:sub>
                    </m:sSub>
                    <m:r>
                      <a:rPr lang="el-GR" i="1">
                        <a:latin typeface="Cambria Math"/>
                      </a:rPr>
                      <m:t>,  </m:t>
                    </m:r>
                    <m:sSub>
                      <m:sSubPr>
                        <m:ctrlPr>
                          <a:rPr lang="el-GR" i="1">
                            <a:latin typeface="Cambria Math" panose="02040503050406030204" pitchFamily="18" charset="0"/>
                          </a:rPr>
                        </m:ctrlPr>
                      </m:sSubPr>
                      <m:e>
                        <m:r>
                          <a:rPr lang="el-GR" i="1">
                            <a:latin typeface="Cambria Math"/>
                          </a:rPr>
                          <m:t>𝑍</m:t>
                        </m:r>
                      </m:e>
                      <m:sub>
                        <m:r>
                          <a:rPr lang="el-GR" i="1">
                            <a:latin typeface="Cambria Math"/>
                          </a:rPr>
                          <m:t>𝑎</m:t>
                        </m:r>
                      </m:sub>
                    </m:sSub>
                    <m:r>
                      <a:rPr lang="el-GR" i="1">
                        <a:latin typeface="Cambria Math"/>
                      </a:rPr>
                      <m:t> ]</m:t>
                    </m:r>
                  </m:oMath>
                </a14:m>
                <a:r>
                  <a:rPr lang="el-GR" dirty="0"/>
                  <a:t>, τότε  απορρίπτουμε την </a:t>
                </a:r>
                <a14:m>
                  <m:oMath xmlns:m="http://schemas.openxmlformats.org/officeDocument/2006/math">
                    <m:sSub>
                      <m:sSubPr>
                        <m:ctrlPr>
                          <a:rPr lang="el-GR" i="1">
                            <a:latin typeface="Cambria Math" panose="02040503050406030204" pitchFamily="18" charset="0"/>
                          </a:rPr>
                        </m:ctrlPr>
                      </m:sSubPr>
                      <m:e>
                        <m:r>
                          <m:rPr>
                            <m:sty m:val="p"/>
                          </m:rPr>
                          <a:rPr lang="el-GR">
                            <a:latin typeface="Cambria Math"/>
                          </a:rPr>
                          <m:t>Η</m:t>
                        </m:r>
                      </m:e>
                      <m:sub>
                        <m:r>
                          <m:rPr>
                            <m:sty m:val="p"/>
                          </m:rPr>
                          <a:rPr lang="el-GR">
                            <a:latin typeface="Cambria Math"/>
                          </a:rPr>
                          <m:t>ο</m:t>
                        </m:r>
                      </m:sub>
                    </m:sSub>
                  </m:oMath>
                </a14:m>
                <a:r>
                  <a:rPr lang="el-GR" dirty="0"/>
                  <a:t>. </a:t>
                </a:r>
              </a:p>
              <a:p>
                <a:pPr lvl="0" algn="just"/>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479376" y="0"/>
                <a:ext cx="11305256" cy="6858000"/>
              </a:xfrm>
              <a:blipFill rotWithShape="0">
                <a:blip r:embed="rId2"/>
                <a:stretch>
                  <a:fillRect l="-1294" t="-2311" r="-1241" b="-1156"/>
                </a:stretch>
              </a:blipFill>
            </p:spPr>
            <p:txBody>
              <a:bodyPr/>
              <a:lstStyle/>
              <a:p>
                <a:r>
                  <a:rPr lang="el-GR">
                    <a:noFill/>
                  </a:rPr>
                  <a:t> </a:t>
                </a:r>
              </a:p>
            </p:txBody>
          </p:sp>
        </mc:Fallback>
      </mc:AlternateContent>
    </p:spTree>
    <p:extLst>
      <p:ext uri="{BB962C8B-B14F-4D97-AF65-F5344CB8AC3E}">
        <p14:creationId xmlns:p14="http://schemas.microsoft.com/office/powerpoint/2010/main" val="1272326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07368" y="260648"/>
            <a:ext cx="11449272" cy="1628800"/>
          </a:xfrm>
        </p:spPr>
        <p:txBody>
          <a:bodyPr>
            <a:normAutofit fontScale="85000" lnSpcReduction="10000"/>
          </a:bodyPr>
          <a:lstStyle/>
          <a:p>
            <a:pPr marL="0" indent="0" algn="just">
              <a:buNone/>
            </a:pPr>
            <a:r>
              <a:rPr lang="el-GR" b="1" dirty="0" smtClean="0"/>
              <a:t>Παράδειγμα</a:t>
            </a:r>
            <a:r>
              <a:rPr lang="en-US" b="1" dirty="0" smtClean="0"/>
              <a:t>:</a:t>
            </a:r>
            <a:r>
              <a:rPr lang="el-GR" b="1" dirty="0" smtClean="0"/>
              <a:t>  </a:t>
            </a:r>
            <a:r>
              <a:rPr lang="el-GR" dirty="0" smtClean="0"/>
              <a:t>Ο </a:t>
            </a:r>
            <a:r>
              <a:rPr lang="el-GR" dirty="0"/>
              <a:t>παρακάτω πίνακας δείχνει τον αριθμό των ωρών ανακούφισης που παρέχουν δυο αναλγητικά φάρμακα σε 10 ασθενείς που υποφέρουν από πόνους στη κήλη μεσοσπονδυλίου δίσκου. Μπορεί να υποστηριχθεί ότι κάποιο από τα δυο φάρμακα προσφέρει μεγαλύτερη ανακούφιση; </a:t>
            </a:r>
          </a:p>
          <a:p>
            <a:pPr lvl="0" algn="just"/>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2595857687"/>
              </p:ext>
            </p:extLst>
          </p:nvPr>
        </p:nvGraphicFramePr>
        <p:xfrm>
          <a:off x="3215680" y="1916832"/>
          <a:ext cx="5328592" cy="4626864"/>
        </p:xfrm>
        <a:graphic>
          <a:graphicData uri="http://schemas.openxmlformats.org/drawingml/2006/table">
            <a:tbl>
              <a:tblPr firstRow="1" firstCol="1" bandRow="1">
                <a:tableStyleId>{5C22544A-7EE6-4342-B048-85BDC9FD1C3A}</a:tableStyleId>
              </a:tblPr>
              <a:tblGrid>
                <a:gridCol w="1291780">
                  <a:extLst>
                    <a:ext uri="{9D8B030D-6E8A-4147-A177-3AD203B41FA5}">
                      <a16:colId xmlns:a16="http://schemas.microsoft.com/office/drawing/2014/main" xmlns="" val="20000"/>
                    </a:ext>
                  </a:extLst>
                </a:gridCol>
                <a:gridCol w="2233702">
                  <a:extLst>
                    <a:ext uri="{9D8B030D-6E8A-4147-A177-3AD203B41FA5}">
                      <a16:colId xmlns:a16="http://schemas.microsoft.com/office/drawing/2014/main" xmlns="" val="20001"/>
                    </a:ext>
                  </a:extLst>
                </a:gridCol>
                <a:gridCol w="1803110">
                  <a:extLst>
                    <a:ext uri="{9D8B030D-6E8A-4147-A177-3AD203B41FA5}">
                      <a16:colId xmlns:a16="http://schemas.microsoft.com/office/drawing/2014/main" xmlns="" val="20002"/>
                    </a:ext>
                  </a:extLst>
                </a:gridCol>
              </a:tblGrid>
              <a:tr h="0">
                <a:tc>
                  <a:txBody>
                    <a:bodyPr/>
                    <a:lstStyle/>
                    <a:p>
                      <a:pPr algn="ctr">
                        <a:lnSpc>
                          <a:spcPct val="115000"/>
                        </a:lnSpc>
                        <a:spcAft>
                          <a:spcPts val="0"/>
                        </a:spcAft>
                      </a:pPr>
                      <a:r>
                        <a:rPr lang="el-GR" sz="2400" dirty="0">
                          <a:effectLst/>
                        </a:rPr>
                        <a:t>Άτομο</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Φάρμακο Α</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Φάρμακο Β</a:t>
                      </a:r>
                      <a:endParaRPr lang="el-GR" sz="2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0"/>
                  </a:ext>
                </a:extLst>
              </a:tr>
              <a:tr h="184150">
                <a:tc>
                  <a:txBody>
                    <a:bodyPr/>
                    <a:lstStyle/>
                    <a:p>
                      <a:pPr algn="ctr">
                        <a:lnSpc>
                          <a:spcPct val="115000"/>
                        </a:lnSpc>
                        <a:spcAft>
                          <a:spcPts val="0"/>
                        </a:spcAft>
                      </a:pPr>
                      <a:r>
                        <a:rPr lang="el-GR" sz="2400" dirty="0">
                          <a:effectLst/>
                        </a:rPr>
                        <a:t>1</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3</a:t>
                      </a:r>
                      <a:endParaRPr lang="el-GR" sz="2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1"/>
                  </a:ext>
                </a:extLst>
              </a:tr>
              <a:tr h="184150">
                <a:tc>
                  <a:txBody>
                    <a:bodyPr/>
                    <a:lstStyle/>
                    <a:p>
                      <a:pPr algn="ctr">
                        <a:lnSpc>
                          <a:spcPct val="115000"/>
                        </a:lnSpc>
                        <a:spcAft>
                          <a:spcPts val="0"/>
                        </a:spcAft>
                      </a:pPr>
                      <a:r>
                        <a:rPr lang="el-GR" sz="2400" dirty="0">
                          <a:effectLst/>
                        </a:rPr>
                        <a:t>2</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3,4</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2,5</a:t>
                      </a:r>
                      <a:endParaRPr lang="el-GR" sz="2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2"/>
                  </a:ext>
                </a:extLst>
              </a:tr>
              <a:tr h="184150">
                <a:tc>
                  <a:txBody>
                    <a:bodyPr/>
                    <a:lstStyle/>
                    <a:p>
                      <a:pPr algn="ctr">
                        <a:lnSpc>
                          <a:spcPct val="115000"/>
                        </a:lnSpc>
                        <a:spcAft>
                          <a:spcPts val="0"/>
                        </a:spcAft>
                      </a:pPr>
                      <a:r>
                        <a:rPr lang="el-GR" sz="2400">
                          <a:effectLst/>
                        </a:rPr>
                        <a:t>3</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4,2</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5,1</a:t>
                      </a:r>
                      <a:endParaRPr lang="el-GR" sz="2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r h="184150">
                <a:tc>
                  <a:txBody>
                    <a:bodyPr/>
                    <a:lstStyle/>
                    <a:p>
                      <a:pPr algn="ctr">
                        <a:lnSpc>
                          <a:spcPct val="115000"/>
                        </a:lnSpc>
                        <a:spcAft>
                          <a:spcPts val="0"/>
                        </a:spcAft>
                      </a:pPr>
                      <a:r>
                        <a:rPr lang="el-GR" sz="2400">
                          <a:effectLst/>
                        </a:rPr>
                        <a:t>4</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2,8</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2,4</a:t>
                      </a:r>
                      <a:endParaRPr lang="el-GR" sz="2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4"/>
                  </a:ext>
                </a:extLst>
              </a:tr>
              <a:tr h="184150">
                <a:tc>
                  <a:txBody>
                    <a:bodyPr/>
                    <a:lstStyle/>
                    <a:p>
                      <a:pPr algn="ctr">
                        <a:lnSpc>
                          <a:spcPct val="115000"/>
                        </a:lnSpc>
                        <a:spcAft>
                          <a:spcPts val="0"/>
                        </a:spcAft>
                      </a:pPr>
                      <a:r>
                        <a:rPr lang="el-GR" sz="2400">
                          <a:effectLst/>
                        </a:rPr>
                        <a:t>5</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2,9</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4,1</a:t>
                      </a:r>
                      <a:endParaRPr lang="el-GR" sz="240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5"/>
                  </a:ext>
                </a:extLst>
              </a:tr>
              <a:tr h="184150">
                <a:tc>
                  <a:txBody>
                    <a:bodyPr/>
                    <a:lstStyle/>
                    <a:p>
                      <a:pPr algn="ctr">
                        <a:lnSpc>
                          <a:spcPct val="115000"/>
                        </a:lnSpc>
                        <a:spcAft>
                          <a:spcPts val="0"/>
                        </a:spcAft>
                      </a:pPr>
                      <a:r>
                        <a:rPr lang="el-GR" sz="2400">
                          <a:effectLst/>
                        </a:rPr>
                        <a:t>6</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3,3</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2,7</a:t>
                      </a:r>
                      <a:endParaRPr lang="el-GR" sz="2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6"/>
                  </a:ext>
                </a:extLst>
              </a:tr>
              <a:tr h="184150">
                <a:tc>
                  <a:txBody>
                    <a:bodyPr/>
                    <a:lstStyle/>
                    <a:p>
                      <a:pPr algn="ctr">
                        <a:lnSpc>
                          <a:spcPct val="115000"/>
                        </a:lnSpc>
                        <a:spcAft>
                          <a:spcPts val="0"/>
                        </a:spcAft>
                      </a:pPr>
                      <a:r>
                        <a:rPr lang="el-GR" sz="2400">
                          <a:effectLst/>
                        </a:rPr>
                        <a:t>7</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1,7</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2</a:t>
                      </a:r>
                      <a:endParaRPr lang="el-GR" sz="2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7"/>
                  </a:ext>
                </a:extLst>
              </a:tr>
              <a:tr h="184150">
                <a:tc>
                  <a:txBody>
                    <a:bodyPr/>
                    <a:lstStyle/>
                    <a:p>
                      <a:pPr algn="ctr">
                        <a:lnSpc>
                          <a:spcPct val="115000"/>
                        </a:lnSpc>
                        <a:spcAft>
                          <a:spcPts val="0"/>
                        </a:spcAft>
                      </a:pPr>
                      <a:r>
                        <a:rPr lang="el-GR" sz="2400">
                          <a:effectLst/>
                        </a:rPr>
                        <a:t>8</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4</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3,6</a:t>
                      </a:r>
                      <a:endParaRPr lang="el-GR" sz="2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8"/>
                  </a:ext>
                </a:extLst>
              </a:tr>
              <a:tr h="184150">
                <a:tc>
                  <a:txBody>
                    <a:bodyPr/>
                    <a:lstStyle/>
                    <a:p>
                      <a:pPr algn="ctr">
                        <a:lnSpc>
                          <a:spcPct val="115000"/>
                        </a:lnSpc>
                        <a:spcAft>
                          <a:spcPts val="0"/>
                        </a:spcAft>
                      </a:pPr>
                      <a:r>
                        <a:rPr lang="el-GR" sz="2400">
                          <a:effectLst/>
                        </a:rPr>
                        <a:t>9</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2,8</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5,7</a:t>
                      </a:r>
                      <a:endParaRPr lang="el-GR" sz="2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9"/>
                  </a:ext>
                </a:extLst>
              </a:tr>
              <a:tr h="184150">
                <a:tc>
                  <a:txBody>
                    <a:bodyPr/>
                    <a:lstStyle/>
                    <a:p>
                      <a:pPr algn="ctr">
                        <a:lnSpc>
                          <a:spcPct val="115000"/>
                        </a:lnSpc>
                        <a:spcAft>
                          <a:spcPts val="0"/>
                        </a:spcAft>
                      </a:pPr>
                      <a:r>
                        <a:rPr lang="el-GR" sz="2400">
                          <a:effectLst/>
                        </a:rPr>
                        <a:t>10</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7,4</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8,2</a:t>
                      </a:r>
                      <a:endParaRPr lang="el-GR" sz="24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558591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551384" y="0"/>
                <a:ext cx="11161240" cy="6858000"/>
              </a:xfrm>
            </p:spPr>
            <p:txBody>
              <a:bodyPr>
                <a:normAutofit/>
              </a:bodyPr>
              <a:lstStyle/>
              <a:p>
                <a:pPr marL="0" indent="0">
                  <a:buNone/>
                </a:pPr>
                <a:r>
                  <a:rPr lang="el-GR" b="1" dirty="0" smtClean="0"/>
                  <a:t>Απάντηση </a:t>
                </a:r>
                <a:endParaRPr lang="el-GR" dirty="0"/>
              </a:p>
              <a:p>
                <a:pPr marL="0" indent="0" algn="just">
                  <a:buNone/>
                </a:pPr>
                <a:r>
                  <a:rPr lang="el-GR" b="1" dirty="0"/>
                  <a:t>Βήμα 1.</a:t>
                </a:r>
                <a:r>
                  <a:rPr lang="el-GR" dirty="0"/>
                  <a:t> Σε επίπεδο σημαντικότητας  </a:t>
                </a:r>
                <a14:m>
                  <m:oMath xmlns:m="http://schemas.openxmlformats.org/officeDocument/2006/math">
                    <m:r>
                      <a:rPr lang="el-GR" i="1">
                        <a:latin typeface="Cambria Math"/>
                      </a:rPr>
                      <m:t>𝛼</m:t>
                    </m:r>
                    <m:r>
                      <a:rPr lang="el-GR" i="1">
                        <a:latin typeface="Cambria Math"/>
                      </a:rPr>
                      <m:t> = 0,05</m:t>
                    </m:r>
                  </m:oMath>
                </a14:m>
                <a:r>
                  <a:rPr lang="el-GR" dirty="0"/>
                  <a:t> θα πραγματοποιηθεί ο παρακάτω έλεγχος. </a:t>
                </a:r>
                <a:endParaRPr lang="en-US" dirty="0" smtClean="0"/>
              </a:p>
              <a:p>
                <a:pPr marL="0" indent="0" algn="just">
                  <a:buNone/>
                </a:pPr>
                <a:endParaRPr lang="el-GR" dirty="0"/>
              </a:p>
              <a:p>
                <a:pPr marL="0" indent="0" algn="just">
                  <a:buNone/>
                </a:pPr>
                <a14:m>
                  <m:oMath xmlns:m="http://schemas.openxmlformats.org/officeDocument/2006/math">
                    <m:sSub>
                      <m:sSubPr>
                        <m:ctrlPr>
                          <a:rPr lang="el-GR" i="1">
                            <a:latin typeface="Cambria Math" panose="02040503050406030204" pitchFamily="18" charset="0"/>
                          </a:rPr>
                        </m:ctrlPr>
                      </m:sSubPr>
                      <m:e>
                        <m:r>
                          <a:rPr lang="el-GR" i="1">
                            <a:latin typeface="Cambria Math"/>
                          </a:rPr>
                          <m:t>𝛨</m:t>
                        </m:r>
                      </m:e>
                      <m:sub>
                        <m:r>
                          <a:rPr lang="el-GR" i="1">
                            <a:latin typeface="Cambria Math"/>
                          </a:rPr>
                          <m:t>0</m:t>
                        </m:r>
                      </m:sub>
                    </m:sSub>
                    <m:r>
                      <a:rPr lang="el-GR" i="1">
                        <a:latin typeface="Cambria Math"/>
                      </a:rPr>
                      <m:t>:</m:t>
                    </m:r>
                  </m:oMath>
                </a14:m>
                <a:r>
                  <a:rPr lang="el-GR" dirty="0"/>
                  <a:t> Τα  δυο φάρμακα δεν διαφέρουν ως προς τις ώρες ανακούφισης που προσφέρουν</a:t>
                </a:r>
              </a:p>
              <a:p>
                <a:pPr marL="0" indent="0" algn="just">
                  <a:buNone/>
                </a:pPr>
                <a14:m>
                  <m:oMath xmlns:m="http://schemas.openxmlformats.org/officeDocument/2006/math">
                    <m:sSub>
                      <m:sSubPr>
                        <m:ctrlPr>
                          <a:rPr lang="el-GR" i="1">
                            <a:latin typeface="Cambria Math" panose="02040503050406030204" pitchFamily="18" charset="0"/>
                          </a:rPr>
                        </m:ctrlPr>
                      </m:sSubPr>
                      <m:e>
                        <m:r>
                          <a:rPr lang="el-GR" i="1">
                            <a:latin typeface="Cambria Math"/>
                          </a:rPr>
                          <m:t>𝛨</m:t>
                        </m:r>
                      </m:e>
                      <m:sub>
                        <m:r>
                          <a:rPr lang="el-GR" i="1">
                            <a:latin typeface="Cambria Math"/>
                          </a:rPr>
                          <m:t>1</m:t>
                        </m:r>
                      </m:sub>
                    </m:sSub>
                    <m:r>
                      <a:rPr lang="el-GR" i="1">
                        <a:latin typeface="Cambria Math"/>
                      </a:rPr>
                      <m:t>:</m:t>
                    </m:r>
                  </m:oMath>
                </a14:m>
                <a:r>
                  <a:rPr lang="el-GR" dirty="0"/>
                  <a:t> Τα δυο φάρμακα διαφέρουν ως προς τις ώρες ανακούφισης που προσφέρουν  </a:t>
                </a:r>
              </a:p>
              <a:p>
                <a:pPr marL="0" indent="0">
                  <a:buNone/>
                </a:pPr>
                <a:r>
                  <a:rPr lang="en-US" dirty="0" smtClean="0"/>
                  <a:t>                                                   </a:t>
                </a:r>
                <a:r>
                  <a:rPr lang="el-GR" dirty="0" smtClean="0"/>
                  <a:t>ή </a:t>
                </a:r>
                <a:r>
                  <a:rPr lang="el-GR" dirty="0"/>
                  <a:t>αλλιώς </a:t>
                </a:r>
              </a:p>
              <a:p>
                <a:pPr marL="0" indent="0">
                  <a:buNone/>
                </a:pPr>
                <a14:m>
                  <m:oMath xmlns:m="http://schemas.openxmlformats.org/officeDocument/2006/math">
                    <m:sSub>
                      <m:sSubPr>
                        <m:ctrlPr>
                          <a:rPr lang="el-GR" i="1">
                            <a:latin typeface="Cambria Math" panose="02040503050406030204" pitchFamily="18" charset="0"/>
                          </a:rPr>
                        </m:ctrlPr>
                      </m:sSubPr>
                      <m:e>
                        <m:r>
                          <a:rPr lang="en-US" b="0" i="1" smtClean="0">
                            <a:latin typeface="Cambria Math" panose="02040503050406030204" pitchFamily="18" charset="0"/>
                          </a:rPr>
                          <m:t>                                                  </m:t>
                        </m:r>
                        <m:r>
                          <a:rPr lang="el-GR" i="1">
                            <a:latin typeface="Cambria Math"/>
                          </a:rPr>
                          <m:t>𝛨</m:t>
                        </m:r>
                      </m:e>
                      <m:sub>
                        <m:r>
                          <a:rPr lang="el-GR" i="1">
                            <a:latin typeface="Cambria Math"/>
                          </a:rPr>
                          <m:t>0</m:t>
                        </m:r>
                      </m:sub>
                    </m:sSub>
                    <m:r>
                      <a:rPr lang="el-GR" i="1">
                        <a:latin typeface="Cambria Math"/>
                      </a:rPr>
                      <m:t>:</m:t>
                    </m:r>
                    <m:sSub>
                      <m:sSubPr>
                        <m:ctrlPr>
                          <a:rPr lang="el-GR" i="1">
                            <a:latin typeface="Cambria Math" panose="02040503050406030204" pitchFamily="18" charset="0"/>
                          </a:rPr>
                        </m:ctrlPr>
                      </m:sSubPr>
                      <m:e>
                        <m:r>
                          <a:rPr lang="el-GR" i="1">
                            <a:latin typeface="Cambria Math"/>
                          </a:rPr>
                          <m:t>𝛭</m:t>
                        </m:r>
                      </m:e>
                      <m:sub>
                        <m:r>
                          <a:rPr lang="el-GR" i="1">
                            <a:latin typeface="Cambria Math"/>
                          </a:rPr>
                          <m:t>𝑑</m:t>
                        </m:r>
                      </m:sub>
                    </m:sSub>
                    <m:r>
                      <a:rPr lang="el-GR" i="1">
                        <a:latin typeface="Cambria Math"/>
                      </a:rPr>
                      <m:t>= 0</m:t>
                    </m:r>
                  </m:oMath>
                </a14:m>
                <a:r>
                  <a:rPr lang="el-GR" dirty="0"/>
                  <a:t>  </a:t>
                </a:r>
              </a:p>
              <a:p>
                <a:pPr marL="0" indent="0">
                  <a:buNone/>
                </a:pPr>
                <a14:m>
                  <m:oMathPara xmlns:m="http://schemas.openxmlformats.org/officeDocument/2006/math">
                    <m:oMathParaPr>
                      <m:jc m:val="centerGroup"/>
                    </m:oMathParaPr>
                    <m:oMath xmlns:m="http://schemas.openxmlformats.org/officeDocument/2006/math">
                      <m:sSub>
                        <m:sSubPr>
                          <m:ctrlPr>
                            <a:rPr lang="el-GR" i="1">
                              <a:latin typeface="Cambria Math" panose="02040503050406030204" pitchFamily="18" charset="0"/>
                            </a:rPr>
                          </m:ctrlPr>
                        </m:sSubPr>
                        <m:e>
                          <m:r>
                            <a:rPr lang="el-GR" i="1">
                              <a:latin typeface="Cambria Math"/>
                            </a:rPr>
                            <m:t>𝛨</m:t>
                          </m:r>
                        </m:e>
                        <m:sub>
                          <m:r>
                            <a:rPr lang="el-GR" i="1">
                              <a:latin typeface="Cambria Math"/>
                            </a:rPr>
                            <m:t>1</m:t>
                          </m:r>
                        </m:sub>
                      </m:sSub>
                      <m:r>
                        <a:rPr lang="el-GR" i="1">
                          <a:latin typeface="Cambria Math"/>
                        </a:rPr>
                        <m:t>:</m:t>
                      </m:r>
                      <m:sSub>
                        <m:sSubPr>
                          <m:ctrlPr>
                            <a:rPr lang="el-GR" i="1">
                              <a:latin typeface="Cambria Math" panose="02040503050406030204" pitchFamily="18" charset="0"/>
                            </a:rPr>
                          </m:ctrlPr>
                        </m:sSubPr>
                        <m:e>
                          <m:r>
                            <a:rPr lang="el-GR" i="1">
                              <a:latin typeface="Cambria Math"/>
                            </a:rPr>
                            <m:t>𝛭</m:t>
                          </m:r>
                        </m:e>
                        <m:sub>
                          <m:r>
                            <a:rPr lang="el-GR" i="1">
                              <a:latin typeface="Cambria Math"/>
                            </a:rPr>
                            <m:t>𝑑</m:t>
                          </m:r>
                        </m:sub>
                      </m:sSub>
                      <m:r>
                        <a:rPr lang="el-GR" i="1">
                          <a:latin typeface="Cambria Math"/>
                        </a:rPr>
                        <m:t>≠ 0</m:t>
                      </m:r>
                    </m:oMath>
                  </m:oMathPara>
                </a14:m>
                <a:endParaRPr lang="el-GR" dirty="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551384" y="0"/>
                <a:ext cx="11161240" cy="6858000"/>
              </a:xfrm>
              <a:blipFill rotWithShape="0">
                <a:blip r:embed="rId2"/>
                <a:stretch>
                  <a:fillRect l="-1365" t="-1156" r="-1420"/>
                </a:stretch>
              </a:blipFill>
            </p:spPr>
            <p:txBody>
              <a:bodyPr/>
              <a:lstStyle/>
              <a:p>
                <a:r>
                  <a:rPr lang="el-GR">
                    <a:noFill/>
                  </a:rPr>
                  <a:t> </a:t>
                </a:r>
              </a:p>
            </p:txBody>
          </p:sp>
        </mc:Fallback>
      </mc:AlternateContent>
    </p:spTree>
    <p:extLst>
      <p:ext uri="{BB962C8B-B14F-4D97-AF65-F5344CB8AC3E}">
        <p14:creationId xmlns:p14="http://schemas.microsoft.com/office/powerpoint/2010/main" val="2039009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551384" y="0"/>
                <a:ext cx="11233248" cy="1124744"/>
              </a:xfrm>
            </p:spPr>
            <p:txBody>
              <a:bodyPr>
                <a:normAutofit/>
              </a:bodyPr>
              <a:lstStyle/>
              <a:p>
                <a:pPr marL="0" indent="0" algn="just">
                  <a:buNone/>
                </a:pPr>
                <a:r>
                  <a:rPr lang="el-GR" b="1" dirty="0"/>
                  <a:t>Βήμα 2</a:t>
                </a:r>
                <a:r>
                  <a:rPr lang="el-GR" dirty="0"/>
                  <a:t>: Κατασκευάζουμε τη στήλη των διαφορών </a:t>
                </a:r>
                <a14:m>
                  <m:oMath xmlns:m="http://schemas.openxmlformats.org/officeDocument/2006/math">
                    <m:sSub>
                      <m:sSubPr>
                        <m:ctrlPr>
                          <a:rPr lang="el-GR" i="1">
                            <a:latin typeface="Cambria Math" panose="02040503050406030204" pitchFamily="18" charset="0"/>
                          </a:rPr>
                        </m:ctrlPr>
                      </m:sSubPr>
                      <m:e>
                        <m:r>
                          <a:rPr lang="el-GR" i="1">
                            <a:latin typeface="Cambria Math"/>
                          </a:rPr>
                          <m:t>𝑑</m:t>
                        </m:r>
                      </m:e>
                      <m:sub>
                        <m:r>
                          <a:rPr lang="el-GR" i="1">
                            <a:latin typeface="Cambria Math"/>
                          </a:rPr>
                          <m:t>𝑖</m:t>
                        </m:r>
                      </m:sub>
                    </m:sSub>
                    <m:r>
                      <a:rPr lang="el-GR" i="1">
                        <a:latin typeface="Cambria Math"/>
                      </a:rPr>
                      <m:t>=</m:t>
                    </m:r>
                    <m:sSub>
                      <m:sSubPr>
                        <m:ctrlPr>
                          <a:rPr lang="el-GR" i="1">
                            <a:latin typeface="Cambria Math" panose="02040503050406030204" pitchFamily="18" charset="0"/>
                          </a:rPr>
                        </m:ctrlPr>
                      </m:sSubPr>
                      <m:e>
                        <m:r>
                          <a:rPr lang="el-GR" i="1">
                            <a:latin typeface="Cambria Math"/>
                          </a:rPr>
                          <m:t>𝑋</m:t>
                        </m:r>
                      </m:e>
                      <m:sub>
                        <m:r>
                          <a:rPr lang="el-GR" i="1">
                            <a:latin typeface="Cambria Math"/>
                          </a:rPr>
                          <m:t>𝑖</m:t>
                        </m:r>
                      </m:sub>
                    </m:sSub>
                    <m:r>
                      <a:rPr lang="el-GR" i="1">
                        <a:latin typeface="Cambria Math"/>
                      </a:rPr>
                      <m:t>−</m:t>
                    </m:r>
                    <m:sSub>
                      <m:sSubPr>
                        <m:ctrlPr>
                          <a:rPr lang="el-GR" i="1">
                            <a:latin typeface="Cambria Math" panose="02040503050406030204" pitchFamily="18" charset="0"/>
                          </a:rPr>
                        </m:ctrlPr>
                      </m:sSubPr>
                      <m:e>
                        <m:r>
                          <a:rPr lang="el-GR" i="1">
                            <a:latin typeface="Cambria Math"/>
                          </a:rPr>
                          <m:t>𝑌</m:t>
                        </m:r>
                      </m:e>
                      <m:sub>
                        <m:r>
                          <a:rPr lang="el-GR" i="1">
                            <a:latin typeface="Cambria Math"/>
                          </a:rPr>
                          <m:t>𝑖</m:t>
                        </m:r>
                      </m:sub>
                    </m:sSub>
                  </m:oMath>
                </a14:m>
                <a:r>
                  <a:rPr lang="el-GR" dirty="0"/>
                  <a:t> των ζευγαρωτών παρατηρήσεων.</a:t>
                </a:r>
                <a:endParaRPr lang="el-GR" dirty="0">
                  <a:effectLst/>
                </a:endParaRPr>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551384" y="0"/>
                <a:ext cx="11233248" cy="1124744"/>
              </a:xfrm>
              <a:blipFill rotWithShape="0">
                <a:blip r:embed="rId2"/>
                <a:stretch>
                  <a:fillRect l="-1356" t="-6486" b="-1243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2" name="Πίνακας 1"/>
              <p:cNvGraphicFramePr>
                <a:graphicFrameLocks noGrp="1"/>
              </p:cNvGraphicFramePr>
              <p:nvPr>
                <p:extLst>
                  <p:ext uri="{D42A27DB-BD31-4B8C-83A1-F6EECF244321}">
                    <p14:modId xmlns:p14="http://schemas.microsoft.com/office/powerpoint/2010/main" val="1703977820"/>
                  </p:ext>
                </p:extLst>
              </p:nvPr>
            </p:nvGraphicFramePr>
            <p:xfrm>
              <a:off x="1524000" y="1268766"/>
              <a:ext cx="9144000" cy="5589231"/>
            </p:xfrm>
            <a:graphic>
              <a:graphicData uri="http://schemas.openxmlformats.org/drawingml/2006/table">
                <a:tbl>
                  <a:tblPr firstRow="1" firstCol="1" bandRow="1">
                    <a:tableStyleId>{5C22544A-7EE6-4342-B048-85BDC9FD1C3A}</a:tableStyleId>
                  </a:tblPr>
                  <a:tblGrid>
                    <a:gridCol w="1610983">
                      <a:extLst>
                        <a:ext uri="{9D8B030D-6E8A-4147-A177-3AD203B41FA5}">
                          <a16:colId xmlns:a16="http://schemas.microsoft.com/office/drawing/2014/main" xmlns="" val="20000"/>
                        </a:ext>
                      </a:extLst>
                    </a:gridCol>
                    <a:gridCol w="2785656">
                      <a:extLst>
                        <a:ext uri="{9D8B030D-6E8A-4147-A177-3AD203B41FA5}">
                          <a16:colId xmlns:a16="http://schemas.microsoft.com/office/drawing/2014/main" xmlns="" val="20001"/>
                        </a:ext>
                      </a:extLst>
                    </a:gridCol>
                    <a:gridCol w="2248662">
                      <a:extLst>
                        <a:ext uri="{9D8B030D-6E8A-4147-A177-3AD203B41FA5}">
                          <a16:colId xmlns:a16="http://schemas.microsoft.com/office/drawing/2014/main" xmlns="" val="20002"/>
                        </a:ext>
                      </a:extLst>
                    </a:gridCol>
                    <a:gridCol w="2498699">
                      <a:extLst>
                        <a:ext uri="{9D8B030D-6E8A-4147-A177-3AD203B41FA5}">
                          <a16:colId xmlns:a16="http://schemas.microsoft.com/office/drawing/2014/main" xmlns="" val="20003"/>
                        </a:ext>
                      </a:extLst>
                    </a:gridCol>
                  </a:tblGrid>
                  <a:tr h="549761">
                    <a:tc>
                      <a:txBody>
                        <a:bodyPr/>
                        <a:lstStyle/>
                        <a:p>
                          <a:pPr algn="ctr">
                            <a:lnSpc>
                              <a:spcPct val="115000"/>
                            </a:lnSpc>
                            <a:spcAft>
                              <a:spcPts val="0"/>
                            </a:spcAft>
                          </a:pPr>
                          <a:r>
                            <a:rPr lang="el-GR" sz="2400" dirty="0">
                              <a:effectLst/>
                            </a:rPr>
                            <a:t>Άτομο</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Φάρμακο Α</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Φάρμακο Β</a:t>
                          </a:r>
                          <a:endParaRPr lang="el-GR" sz="24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2400">
                              <a:effectLst/>
                            </a:rPr>
                            <a:t> </a:t>
                          </a:r>
                          <a14:m>
                            <m:oMath xmlns:m="http://schemas.openxmlformats.org/officeDocument/2006/math">
                              <m:sSub>
                                <m:sSubPr>
                                  <m:ctrlPr>
                                    <a:rPr lang="el-GR" sz="2400" i="1">
                                      <a:effectLst/>
                                      <a:latin typeface="Cambria Math" panose="02040503050406030204" pitchFamily="18" charset="0"/>
                                    </a:rPr>
                                  </m:ctrlPr>
                                </m:sSubPr>
                                <m:e>
                                  <m:r>
                                    <a:rPr lang="el-GR" sz="2400">
                                      <a:effectLst/>
                                      <a:latin typeface="Cambria Math"/>
                                    </a:rPr>
                                    <m:t>𝑑</m:t>
                                  </m:r>
                                </m:e>
                                <m:sub>
                                  <m:r>
                                    <a:rPr lang="el-GR" sz="2400">
                                      <a:effectLst/>
                                      <a:latin typeface="Cambria Math"/>
                                    </a:rPr>
                                    <m:t>𝑖</m:t>
                                  </m:r>
                                </m:sub>
                              </m:sSub>
                              <m:r>
                                <a:rPr lang="el-GR" sz="2400">
                                  <a:effectLst/>
                                  <a:latin typeface="Cambria Math"/>
                                </a:rPr>
                                <m:t>=</m:t>
                              </m:r>
                              <m:sSub>
                                <m:sSubPr>
                                  <m:ctrlPr>
                                    <a:rPr lang="el-GR" sz="2400" i="1">
                                      <a:effectLst/>
                                      <a:latin typeface="Cambria Math" panose="02040503050406030204" pitchFamily="18" charset="0"/>
                                    </a:rPr>
                                  </m:ctrlPr>
                                </m:sSubPr>
                                <m:e>
                                  <m:r>
                                    <a:rPr lang="el-GR" sz="2400">
                                      <a:effectLst/>
                                      <a:latin typeface="Cambria Math"/>
                                    </a:rPr>
                                    <m:t>𝑋</m:t>
                                  </m:r>
                                </m:e>
                                <m:sub>
                                  <m:r>
                                    <a:rPr lang="el-GR" sz="2400">
                                      <a:effectLst/>
                                      <a:latin typeface="Cambria Math"/>
                                    </a:rPr>
                                    <m:t>𝑖</m:t>
                                  </m:r>
                                </m:sub>
                              </m:sSub>
                              <m:r>
                                <a:rPr lang="el-GR" sz="2400">
                                  <a:effectLst/>
                                  <a:latin typeface="Cambria Math"/>
                                </a:rPr>
                                <m:t>−</m:t>
                              </m:r>
                              <m:sSub>
                                <m:sSubPr>
                                  <m:ctrlPr>
                                    <a:rPr lang="el-GR" sz="2400" i="1">
                                      <a:effectLst/>
                                      <a:latin typeface="Cambria Math" panose="02040503050406030204" pitchFamily="18" charset="0"/>
                                    </a:rPr>
                                  </m:ctrlPr>
                                </m:sSubPr>
                                <m:e>
                                  <m:r>
                                    <a:rPr lang="el-GR" sz="2400">
                                      <a:effectLst/>
                                      <a:latin typeface="Cambria Math"/>
                                    </a:rPr>
                                    <m:t>𝑌</m:t>
                                  </m:r>
                                </m:e>
                                <m:sub>
                                  <m:r>
                                    <a:rPr lang="el-GR" sz="2400">
                                      <a:effectLst/>
                                      <a:latin typeface="Cambria Math"/>
                                    </a:rPr>
                                    <m:t>𝑖</m:t>
                                  </m:r>
                                </m:sub>
                              </m:sSub>
                            </m:oMath>
                          </a14:m>
                          <a:endParaRPr lang="el-GR" sz="24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0"/>
                      </a:ext>
                    </a:extLst>
                  </a:tr>
                  <a:tr h="503947">
                    <a:tc>
                      <a:txBody>
                        <a:bodyPr/>
                        <a:lstStyle/>
                        <a:p>
                          <a:pPr algn="ctr">
                            <a:lnSpc>
                              <a:spcPct val="115000"/>
                            </a:lnSpc>
                            <a:spcAft>
                              <a:spcPts val="0"/>
                            </a:spcAft>
                          </a:pPr>
                          <a:r>
                            <a:rPr lang="el-GR" sz="2400">
                              <a:effectLst/>
                            </a:rPr>
                            <a:t>1</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2</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3</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-1</a:t>
                          </a:r>
                          <a:endParaRPr lang="el-GR" sz="24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1"/>
                      </a:ext>
                    </a:extLst>
                  </a:tr>
                  <a:tr h="503947">
                    <a:tc>
                      <a:txBody>
                        <a:bodyPr/>
                        <a:lstStyle/>
                        <a:p>
                          <a:pPr algn="ctr">
                            <a:lnSpc>
                              <a:spcPct val="115000"/>
                            </a:lnSpc>
                            <a:spcAft>
                              <a:spcPts val="0"/>
                            </a:spcAft>
                          </a:pPr>
                          <a:r>
                            <a:rPr lang="el-GR" sz="2400">
                              <a:effectLst/>
                            </a:rPr>
                            <a:t>2</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3,4</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2,5</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0,9</a:t>
                          </a:r>
                          <a:endParaRPr lang="el-GR" sz="24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2"/>
                      </a:ext>
                    </a:extLst>
                  </a:tr>
                  <a:tr h="503947">
                    <a:tc>
                      <a:txBody>
                        <a:bodyPr/>
                        <a:lstStyle/>
                        <a:p>
                          <a:pPr algn="ctr">
                            <a:lnSpc>
                              <a:spcPct val="115000"/>
                            </a:lnSpc>
                            <a:spcAft>
                              <a:spcPts val="0"/>
                            </a:spcAft>
                          </a:pPr>
                          <a:r>
                            <a:rPr lang="el-GR" sz="2400">
                              <a:effectLst/>
                            </a:rPr>
                            <a:t>3</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4,2</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5,1</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-0,9</a:t>
                          </a:r>
                          <a:endParaRPr lang="el-GR" sz="24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3"/>
                      </a:ext>
                    </a:extLst>
                  </a:tr>
                  <a:tr h="503947">
                    <a:tc>
                      <a:txBody>
                        <a:bodyPr/>
                        <a:lstStyle/>
                        <a:p>
                          <a:pPr algn="ctr">
                            <a:lnSpc>
                              <a:spcPct val="115000"/>
                            </a:lnSpc>
                            <a:spcAft>
                              <a:spcPts val="0"/>
                            </a:spcAft>
                          </a:pPr>
                          <a:r>
                            <a:rPr lang="el-GR" sz="2400">
                              <a:effectLst/>
                            </a:rPr>
                            <a:t>4</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2,8</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2,4</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0,4</a:t>
                          </a:r>
                          <a:endParaRPr lang="el-GR" sz="24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4"/>
                      </a:ext>
                    </a:extLst>
                  </a:tr>
                  <a:tr h="503947">
                    <a:tc>
                      <a:txBody>
                        <a:bodyPr/>
                        <a:lstStyle/>
                        <a:p>
                          <a:pPr algn="ctr">
                            <a:lnSpc>
                              <a:spcPct val="115000"/>
                            </a:lnSpc>
                            <a:spcAft>
                              <a:spcPts val="0"/>
                            </a:spcAft>
                          </a:pPr>
                          <a:r>
                            <a:rPr lang="el-GR" sz="2400">
                              <a:effectLst/>
                            </a:rPr>
                            <a:t>5</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2,9</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4,1</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-1,2</a:t>
                          </a:r>
                          <a:endParaRPr lang="el-GR" sz="24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5"/>
                      </a:ext>
                    </a:extLst>
                  </a:tr>
                  <a:tr h="503947">
                    <a:tc>
                      <a:txBody>
                        <a:bodyPr/>
                        <a:lstStyle/>
                        <a:p>
                          <a:pPr algn="ctr">
                            <a:lnSpc>
                              <a:spcPct val="115000"/>
                            </a:lnSpc>
                            <a:spcAft>
                              <a:spcPts val="0"/>
                            </a:spcAft>
                          </a:pPr>
                          <a:r>
                            <a:rPr lang="el-GR" sz="2400">
                              <a:effectLst/>
                            </a:rPr>
                            <a:t>6</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3,3</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2,7</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0,6</a:t>
                          </a:r>
                          <a:endParaRPr lang="el-GR" sz="24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6"/>
                      </a:ext>
                    </a:extLst>
                  </a:tr>
                  <a:tr h="503947">
                    <a:tc>
                      <a:txBody>
                        <a:bodyPr/>
                        <a:lstStyle/>
                        <a:p>
                          <a:pPr algn="ctr">
                            <a:lnSpc>
                              <a:spcPct val="115000"/>
                            </a:lnSpc>
                            <a:spcAft>
                              <a:spcPts val="0"/>
                            </a:spcAft>
                          </a:pPr>
                          <a:r>
                            <a:rPr lang="el-GR" sz="2400">
                              <a:effectLst/>
                            </a:rPr>
                            <a:t>7</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1,7</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-0,3</a:t>
                          </a:r>
                          <a:endParaRPr lang="el-GR" sz="24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7"/>
                      </a:ext>
                    </a:extLst>
                  </a:tr>
                  <a:tr h="503947">
                    <a:tc>
                      <a:txBody>
                        <a:bodyPr/>
                        <a:lstStyle/>
                        <a:p>
                          <a:pPr algn="ctr">
                            <a:lnSpc>
                              <a:spcPct val="115000"/>
                            </a:lnSpc>
                            <a:spcAft>
                              <a:spcPts val="0"/>
                            </a:spcAft>
                          </a:pPr>
                          <a:r>
                            <a:rPr lang="el-GR" sz="2400">
                              <a:effectLst/>
                            </a:rPr>
                            <a:t>8</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4</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3,6</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0,4</a:t>
                          </a:r>
                          <a:endParaRPr lang="el-GR" sz="24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8"/>
                      </a:ext>
                    </a:extLst>
                  </a:tr>
                  <a:tr h="503947">
                    <a:tc>
                      <a:txBody>
                        <a:bodyPr/>
                        <a:lstStyle/>
                        <a:p>
                          <a:pPr algn="ctr">
                            <a:lnSpc>
                              <a:spcPct val="115000"/>
                            </a:lnSpc>
                            <a:spcAft>
                              <a:spcPts val="0"/>
                            </a:spcAft>
                          </a:pPr>
                          <a:r>
                            <a:rPr lang="el-GR" sz="2400">
                              <a:effectLst/>
                            </a:rPr>
                            <a:t>9</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2,8</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5,7</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-2,9</a:t>
                          </a:r>
                          <a:endParaRPr lang="el-GR" sz="24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9"/>
                      </a:ext>
                    </a:extLst>
                  </a:tr>
                  <a:tr h="503947">
                    <a:tc>
                      <a:txBody>
                        <a:bodyPr/>
                        <a:lstStyle/>
                        <a:p>
                          <a:pPr algn="ctr">
                            <a:lnSpc>
                              <a:spcPct val="115000"/>
                            </a:lnSpc>
                            <a:spcAft>
                              <a:spcPts val="0"/>
                            </a:spcAft>
                          </a:pPr>
                          <a:r>
                            <a:rPr lang="el-GR" sz="2400">
                              <a:effectLst/>
                            </a:rPr>
                            <a:t>10</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7,4</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8,2</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-0,8</a:t>
                          </a:r>
                          <a:endParaRPr lang="el-GR" sz="24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10"/>
                      </a:ext>
                    </a:extLst>
                  </a:tr>
                </a:tbl>
              </a:graphicData>
            </a:graphic>
          </p:graphicFrame>
        </mc:Choice>
        <mc:Fallback xmlns="">
          <p:graphicFrame>
            <p:nvGraphicFramePr>
              <p:cNvPr id="2" name="Πίνακας 1"/>
              <p:cNvGraphicFramePr>
                <a:graphicFrameLocks noGrp="1"/>
              </p:cNvGraphicFramePr>
              <p:nvPr>
                <p:extLst>
                  <p:ext uri="{D42A27DB-BD31-4B8C-83A1-F6EECF244321}">
                    <p14:modId xmlns:p14="http://schemas.microsoft.com/office/powerpoint/2010/main" val="1703977820"/>
                  </p:ext>
                </p:extLst>
              </p:nvPr>
            </p:nvGraphicFramePr>
            <p:xfrm>
              <a:off x="0" y="1268765"/>
              <a:ext cx="9144000" cy="5589231"/>
            </p:xfrm>
            <a:graphic>
              <a:graphicData uri="http://schemas.openxmlformats.org/drawingml/2006/table">
                <a:tbl>
                  <a:tblPr firstRow="1" firstCol="1" bandRow="1">
                    <a:tableStyleId>{5C22544A-7EE6-4342-B048-85BDC9FD1C3A}</a:tableStyleId>
                  </a:tblPr>
                  <a:tblGrid>
                    <a:gridCol w="1610983"/>
                    <a:gridCol w="2785656"/>
                    <a:gridCol w="2248662"/>
                    <a:gridCol w="2498699"/>
                  </a:tblGrid>
                  <a:tr h="549761">
                    <a:tc>
                      <a:txBody>
                        <a:bodyPr/>
                        <a:lstStyle/>
                        <a:p>
                          <a:pPr algn="ctr">
                            <a:lnSpc>
                              <a:spcPct val="115000"/>
                            </a:lnSpc>
                            <a:spcAft>
                              <a:spcPts val="0"/>
                            </a:spcAft>
                          </a:pPr>
                          <a:r>
                            <a:rPr lang="el-GR" sz="2400" dirty="0">
                              <a:effectLst/>
                            </a:rPr>
                            <a:t>Άτομο</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Φάρμακο Α</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Φάρμακο Β</a:t>
                          </a:r>
                          <a:endParaRPr lang="el-GR" sz="2400" dirty="0">
                            <a:effectLst/>
                            <a:latin typeface="Calibri"/>
                            <a:ea typeface="Calibri"/>
                            <a:cs typeface="Times New Roman"/>
                          </a:endParaRPr>
                        </a:p>
                      </a:txBody>
                      <a:tcPr marL="68580" marR="68580" marT="0" marB="0" anchor="ctr"/>
                    </a:tc>
                    <a:tc>
                      <a:txBody>
                        <a:bodyPr/>
                        <a:lstStyle/>
                        <a:p>
                          <a:endParaRPr lang="el-GR"/>
                        </a:p>
                      </a:txBody>
                      <a:tcPr marL="68580" marR="68580" marT="0" marB="0" anchor="b">
                        <a:blipFill rotWithShape="1">
                          <a:blip r:embed="rId3"/>
                          <a:stretch>
                            <a:fillRect l="-265854" b="-953333"/>
                          </a:stretch>
                        </a:blipFill>
                      </a:tcPr>
                    </a:tc>
                  </a:tr>
                  <a:tr h="503947">
                    <a:tc>
                      <a:txBody>
                        <a:bodyPr/>
                        <a:lstStyle/>
                        <a:p>
                          <a:pPr algn="ctr">
                            <a:lnSpc>
                              <a:spcPct val="115000"/>
                            </a:lnSpc>
                            <a:spcAft>
                              <a:spcPts val="0"/>
                            </a:spcAft>
                          </a:pPr>
                          <a:r>
                            <a:rPr lang="el-GR" sz="2400">
                              <a:effectLst/>
                            </a:rPr>
                            <a:t>1</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2</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3</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-1</a:t>
                          </a:r>
                          <a:endParaRPr lang="el-GR" sz="2400" dirty="0">
                            <a:effectLst/>
                            <a:latin typeface="Calibri"/>
                            <a:ea typeface="Calibri"/>
                            <a:cs typeface="Times New Roman"/>
                          </a:endParaRPr>
                        </a:p>
                      </a:txBody>
                      <a:tcPr marL="68580" marR="68580" marT="0" marB="0" anchor="b"/>
                    </a:tc>
                  </a:tr>
                  <a:tr h="503947">
                    <a:tc>
                      <a:txBody>
                        <a:bodyPr/>
                        <a:lstStyle/>
                        <a:p>
                          <a:pPr algn="ctr">
                            <a:lnSpc>
                              <a:spcPct val="115000"/>
                            </a:lnSpc>
                            <a:spcAft>
                              <a:spcPts val="0"/>
                            </a:spcAft>
                          </a:pPr>
                          <a:r>
                            <a:rPr lang="el-GR" sz="2400">
                              <a:effectLst/>
                            </a:rPr>
                            <a:t>2</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3,4</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2,5</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0,9</a:t>
                          </a:r>
                          <a:endParaRPr lang="el-GR" sz="2400" dirty="0">
                            <a:effectLst/>
                            <a:latin typeface="Calibri"/>
                            <a:ea typeface="Calibri"/>
                            <a:cs typeface="Times New Roman"/>
                          </a:endParaRPr>
                        </a:p>
                      </a:txBody>
                      <a:tcPr marL="68580" marR="68580" marT="0" marB="0" anchor="b"/>
                    </a:tc>
                  </a:tr>
                  <a:tr h="503947">
                    <a:tc>
                      <a:txBody>
                        <a:bodyPr/>
                        <a:lstStyle/>
                        <a:p>
                          <a:pPr algn="ctr">
                            <a:lnSpc>
                              <a:spcPct val="115000"/>
                            </a:lnSpc>
                            <a:spcAft>
                              <a:spcPts val="0"/>
                            </a:spcAft>
                          </a:pPr>
                          <a:r>
                            <a:rPr lang="el-GR" sz="2400">
                              <a:effectLst/>
                            </a:rPr>
                            <a:t>3</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4,2</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5,1</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-0,9</a:t>
                          </a:r>
                          <a:endParaRPr lang="el-GR" sz="2400" dirty="0">
                            <a:effectLst/>
                            <a:latin typeface="Calibri"/>
                            <a:ea typeface="Calibri"/>
                            <a:cs typeface="Times New Roman"/>
                          </a:endParaRPr>
                        </a:p>
                      </a:txBody>
                      <a:tcPr marL="68580" marR="68580" marT="0" marB="0" anchor="b"/>
                    </a:tc>
                  </a:tr>
                  <a:tr h="503947">
                    <a:tc>
                      <a:txBody>
                        <a:bodyPr/>
                        <a:lstStyle/>
                        <a:p>
                          <a:pPr algn="ctr">
                            <a:lnSpc>
                              <a:spcPct val="115000"/>
                            </a:lnSpc>
                            <a:spcAft>
                              <a:spcPts val="0"/>
                            </a:spcAft>
                          </a:pPr>
                          <a:r>
                            <a:rPr lang="el-GR" sz="2400">
                              <a:effectLst/>
                            </a:rPr>
                            <a:t>4</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2,8</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2,4</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0,4</a:t>
                          </a:r>
                          <a:endParaRPr lang="el-GR" sz="2400" dirty="0">
                            <a:effectLst/>
                            <a:latin typeface="Calibri"/>
                            <a:ea typeface="Calibri"/>
                            <a:cs typeface="Times New Roman"/>
                          </a:endParaRPr>
                        </a:p>
                      </a:txBody>
                      <a:tcPr marL="68580" marR="68580" marT="0" marB="0" anchor="b"/>
                    </a:tc>
                  </a:tr>
                  <a:tr h="503947">
                    <a:tc>
                      <a:txBody>
                        <a:bodyPr/>
                        <a:lstStyle/>
                        <a:p>
                          <a:pPr algn="ctr">
                            <a:lnSpc>
                              <a:spcPct val="115000"/>
                            </a:lnSpc>
                            <a:spcAft>
                              <a:spcPts val="0"/>
                            </a:spcAft>
                          </a:pPr>
                          <a:r>
                            <a:rPr lang="el-GR" sz="2400">
                              <a:effectLst/>
                            </a:rPr>
                            <a:t>5</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2,9</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4,1</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-1,2</a:t>
                          </a:r>
                          <a:endParaRPr lang="el-GR" sz="2400" dirty="0">
                            <a:effectLst/>
                            <a:latin typeface="Calibri"/>
                            <a:ea typeface="Calibri"/>
                            <a:cs typeface="Times New Roman"/>
                          </a:endParaRPr>
                        </a:p>
                      </a:txBody>
                      <a:tcPr marL="68580" marR="68580" marT="0" marB="0" anchor="b"/>
                    </a:tc>
                  </a:tr>
                  <a:tr h="503947">
                    <a:tc>
                      <a:txBody>
                        <a:bodyPr/>
                        <a:lstStyle/>
                        <a:p>
                          <a:pPr algn="ctr">
                            <a:lnSpc>
                              <a:spcPct val="115000"/>
                            </a:lnSpc>
                            <a:spcAft>
                              <a:spcPts val="0"/>
                            </a:spcAft>
                          </a:pPr>
                          <a:r>
                            <a:rPr lang="el-GR" sz="2400">
                              <a:effectLst/>
                            </a:rPr>
                            <a:t>6</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3,3</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2,7</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0,6</a:t>
                          </a:r>
                          <a:endParaRPr lang="el-GR" sz="2400" dirty="0">
                            <a:effectLst/>
                            <a:latin typeface="Calibri"/>
                            <a:ea typeface="Calibri"/>
                            <a:cs typeface="Times New Roman"/>
                          </a:endParaRPr>
                        </a:p>
                      </a:txBody>
                      <a:tcPr marL="68580" marR="68580" marT="0" marB="0" anchor="b"/>
                    </a:tc>
                  </a:tr>
                  <a:tr h="503947">
                    <a:tc>
                      <a:txBody>
                        <a:bodyPr/>
                        <a:lstStyle/>
                        <a:p>
                          <a:pPr algn="ctr">
                            <a:lnSpc>
                              <a:spcPct val="115000"/>
                            </a:lnSpc>
                            <a:spcAft>
                              <a:spcPts val="0"/>
                            </a:spcAft>
                          </a:pPr>
                          <a:r>
                            <a:rPr lang="el-GR" sz="2400">
                              <a:effectLst/>
                            </a:rPr>
                            <a:t>7</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1,7</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-0,3</a:t>
                          </a:r>
                          <a:endParaRPr lang="el-GR" sz="2400" dirty="0">
                            <a:effectLst/>
                            <a:latin typeface="Calibri"/>
                            <a:ea typeface="Calibri"/>
                            <a:cs typeface="Times New Roman"/>
                          </a:endParaRPr>
                        </a:p>
                      </a:txBody>
                      <a:tcPr marL="68580" marR="68580" marT="0" marB="0" anchor="b"/>
                    </a:tc>
                  </a:tr>
                  <a:tr h="503947">
                    <a:tc>
                      <a:txBody>
                        <a:bodyPr/>
                        <a:lstStyle/>
                        <a:p>
                          <a:pPr algn="ctr">
                            <a:lnSpc>
                              <a:spcPct val="115000"/>
                            </a:lnSpc>
                            <a:spcAft>
                              <a:spcPts val="0"/>
                            </a:spcAft>
                          </a:pPr>
                          <a:r>
                            <a:rPr lang="el-GR" sz="2400">
                              <a:effectLst/>
                            </a:rPr>
                            <a:t>8</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4</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3,6</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0,4</a:t>
                          </a:r>
                          <a:endParaRPr lang="el-GR" sz="2400" dirty="0">
                            <a:effectLst/>
                            <a:latin typeface="Calibri"/>
                            <a:ea typeface="Calibri"/>
                            <a:cs typeface="Times New Roman"/>
                          </a:endParaRPr>
                        </a:p>
                      </a:txBody>
                      <a:tcPr marL="68580" marR="68580" marT="0" marB="0" anchor="b"/>
                    </a:tc>
                  </a:tr>
                  <a:tr h="503947">
                    <a:tc>
                      <a:txBody>
                        <a:bodyPr/>
                        <a:lstStyle/>
                        <a:p>
                          <a:pPr algn="ctr">
                            <a:lnSpc>
                              <a:spcPct val="115000"/>
                            </a:lnSpc>
                            <a:spcAft>
                              <a:spcPts val="0"/>
                            </a:spcAft>
                          </a:pPr>
                          <a:r>
                            <a:rPr lang="el-GR" sz="2400">
                              <a:effectLst/>
                            </a:rPr>
                            <a:t>9</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2,8</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5,7</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-2,9</a:t>
                          </a:r>
                          <a:endParaRPr lang="el-GR" sz="2400" dirty="0">
                            <a:effectLst/>
                            <a:latin typeface="Calibri"/>
                            <a:ea typeface="Calibri"/>
                            <a:cs typeface="Times New Roman"/>
                          </a:endParaRPr>
                        </a:p>
                      </a:txBody>
                      <a:tcPr marL="68580" marR="68580" marT="0" marB="0" anchor="b"/>
                    </a:tc>
                  </a:tr>
                  <a:tr h="503947">
                    <a:tc>
                      <a:txBody>
                        <a:bodyPr/>
                        <a:lstStyle/>
                        <a:p>
                          <a:pPr algn="ctr">
                            <a:lnSpc>
                              <a:spcPct val="115000"/>
                            </a:lnSpc>
                            <a:spcAft>
                              <a:spcPts val="0"/>
                            </a:spcAft>
                          </a:pPr>
                          <a:r>
                            <a:rPr lang="el-GR" sz="2400">
                              <a:effectLst/>
                            </a:rPr>
                            <a:t>10</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7,4</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8,2</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-0,8</a:t>
                          </a:r>
                          <a:endParaRPr lang="el-GR" sz="2400" dirty="0">
                            <a:effectLst/>
                            <a:latin typeface="Calibri"/>
                            <a:ea typeface="Calibri"/>
                            <a:cs typeface="Times New Roman"/>
                          </a:endParaRPr>
                        </a:p>
                      </a:txBody>
                      <a:tcPr marL="68580" marR="68580" marT="0" marB="0" anchor="b"/>
                    </a:tc>
                  </a:tr>
                </a:tbl>
              </a:graphicData>
            </a:graphic>
          </p:graphicFrame>
        </mc:Fallback>
      </mc:AlternateContent>
    </p:spTree>
    <p:extLst>
      <p:ext uri="{BB962C8B-B14F-4D97-AF65-F5344CB8AC3E}">
        <p14:creationId xmlns:p14="http://schemas.microsoft.com/office/powerpoint/2010/main" val="2163992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407368" y="0"/>
                <a:ext cx="11305256" cy="1124744"/>
              </a:xfrm>
            </p:spPr>
            <p:txBody>
              <a:bodyPr>
                <a:normAutofit fontScale="92500"/>
              </a:bodyPr>
              <a:lstStyle/>
              <a:p>
                <a:pPr marL="0" indent="0" algn="just">
                  <a:buNone/>
                </a:pPr>
                <a:r>
                  <a:rPr lang="el-GR" b="1" dirty="0"/>
                  <a:t>Βήμα 3:</a:t>
                </a:r>
                <a:r>
                  <a:rPr lang="el-GR" dirty="0"/>
                  <a:t> Κατασκευάζουμε δεύτερη στήλη με τις απόλυτες τιμές των τιμών </a:t>
                </a:r>
                <a14:m>
                  <m:oMath xmlns:m="http://schemas.openxmlformats.org/officeDocument/2006/math">
                    <m:d>
                      <m:dPr>
                        <m:begChr m:val="|"/>
                        <m:endChr m:val="|"/>
                        <m:ctrlPr>
                          <a:rPr lang="el-GR" i="1">
                            <a:latin typeface="Cambria Math" panose="02040503050406030204" pitchFamily="18" charset="0"/>
                          </a:rPr>
                        </m:ctrlPr>
                      </m:dPr>
                      <m:e>
                        <m:r>
                          <a:rPr lang="en-US" i="1">
                            <a:latin typeface="Cambria Math"/>
                          </a:rPr>
                          <m:t>𝑑</m:t>
                        </m:r>
                      </m:e>
                    </m:d>
                  </m:oMath>
                </a14:m>
                <a:r>
                  <a:rPr lang="el-GR" dirty="0"/>
                  <a:t>, δηλαδή εισαγάγουμε στη στήλη τις τιμές δίχως τα πρόσημα.</a:t>
                </a:r>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407368" y="0"/>
                <a:ext cx="11305256" cy="1124744"/>
              </a:xfrm>
              <a:blipFill rotWithShape="0">
                <a:blip r:embed="rId2"/>
                <a:stretch>
                  <a:fillRect l="-1294" t="-6486" r="-1241" b="-648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ext uri="{D42A27DB-BD31-4B8C-83A1-F6EECF244321}">
                    <p14:modId xmlns:p14="http://schemas.microsoft.com/office/powerpoint/2010/main" val="3302467018"/>
                  </p:ext>
                </p:extLst>
              </p:nvPr>
            </p:nvGraphicFramePr>
            <p:xfrm>
              <a:off x="1524001" y="1196756"/>
              <a:ext cx="9143999" cy="5661248"/>
            </p:xfrm>
            <a:graphic>
              <a:graphicData uri="http://schemas.openxmlformats.org/drawingml/2006/table">
                <a:tbl>
                  <a:tblPr firstRow="1" firstCol="1" bandRow="1">
                    <a:tableStyleId>{5C22544A-7EE6-4342-B048-85BDC9FD1C3A}</a:tableStyleId>
                  </a:tblPr>
                  <a:tblGrid>
                    <a:gridCol w="1338350">
                      <a:extLst>
                        <a:ext uri="{9D8B030D-6E8A-4147-A177-3AD203B41FA5}">
                          <a16:colId xmlns:a16="http://schemas.microsoft.com/office/drawing/2014/main" xmlns="" val="20000"/>
                        </a:ext>
                      </a:extLst>
                    </a:gridCol>
                    <a:gridCol w="2314230">
                      <a:extLst>
                        <a:ext uri="{9D8B030D-6E8A-4147-A177-3AD203B41FA5}">
                          <a16:colId xmlns:a16="http://schemas.microsoft.com/office/drawing/2014/main" xmlns="" val="20001"/>
                        </a:ext>
                      </a:extLst>
                    </a:gridCol>
                    <a:gridCol w="1868114">
                      <a:extLst>
                        <a:ext uri="{9D8B030D-6E8A-4147-A177-3AD203B41FA5}">
                          <a16:colId xmlns:a16="http://schemas.microsoft.com/office/drawing/2014/main" xmlns="" val="20002"/>
                        </a:ext>
                      </a:extLst>
                    </a:gridCol>
                    <a:gridCol w="2284955">
                      <a:extLst>
                        <a:ext uri="{9D8B030D-6E8A-4147-A177-3AD203B41FA5}">
                          <a16:colId xmlns:a16="http://schemas.microsoft.com/office/drawing/2014/main" xmlns="" val="20003"/>
                        </a:ext>
                      </a:extLst>
                    </a:gridCol>
                    <a:gridCol w="1338350">
                      <a:extLst>
                        <a:ext uri="{9D8B030D-6E8A-4147-A177-3AD203B41FA5}">
                          <a16:colId xmlns:a16="http://schemas.microsoft.com/office/drawing/2014/main" xmlns="" val="20004"/>
                        </a:ext>
                      </a:extLst>
                    </a:gridCol>
                  </a:tblGrid>
                  <a:tr h="548318">
                    <a:tc>
                      <a:txBody>
                        <a:bodyPr/>
                        <a:lstStyle/>
                        <a:p>
                          <a:pPr algn="ctr">
                            <a:lnSpc>
                              <a:spcPct val="115000"/>
                            </a:lnSpc>
                            <a:spcAft>
                              <a:spcPts val="0"/>
                            </a:spcAft>
                          </a:pPr>
                          <a:r>
                            <a:rPr lang="el-GR" sz="2400" dirty="0">
                              <a:effectLst/>
                            </a:rPr>
                            <a:t>Άτομο</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Φάρμακο Α</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Φάρμακο Β</a:t>
                          </a:r>
                          <a:endParaRPr lang="el-GR" sz="24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2400">
                              <a:effectLst/>
                            </a:rPr>
                            <a:t>  </a:t>
                          </a:r>
                          <a14:m>
                            <m:oMath xmlns:m="http://schemas.openxmlformats.org/officeDocument/2006/math">
                              <m:sSub>
                                <m:sSubPr>
                                  <m:ctrlPr>
                                    <a:rPr lang="el-GR" sz="2400" i="1">
                                      <a:effectLst/>
                                      <a:latin typeface="Cambria Math" panose="02040503050406030204" pitchFamily="18" charset="0"/>
                                    </a:rPr>
                                  </m:ctrlPr>
                                </m:sSubPr>
                                <m:e>
                                  <m:r>
                                    <a:rPr lang="el-GR" sz="2400">
                                      <a:effectLst/>
                                      <a:latin typeface="Cambria Math"/>
                                    </a:rPr>
                                    <m:t>𝑑</m:t>
                                  </m:r>
                                </m:e>
                                <m:sub>
                                  <m:r>
                                    <a:rPr lang="el-GR" sz="2400">
                                      <a:effectLst/>
                                      <a:latin typeface="Cambria Math"/>
                                    </a:rPr>
                                    <m:t>𝑖</m:t>
                                  </m:r>
                                </m:sub>
                              </m:sSub>
                              <m:r>
                                <a:rPr lang="el-GR" sz="2400">
                                  <a:effectLst/>
                                  <a:latin typeface="Cambria Math"/>
                                </a:rPr>
                                <m:t>=</m:t>
                              </m:r>
                              <m:sSub>
                                <m:sSubPr>
                                  <m:ctrlPr>
                                    <a:rPr lang="el-GR" sz="2400" i="1">
                                      <a:effectLst/>
                                      <a:latin typeface="Cambria Math" panose="02040503050406030204" pitchFamily="18" charset="0"/>
                                    </a:rPr>
                                  </m:ctrlPr>
                                </m:sSubPr>
                                <m:e>
                                  <m:r>
                                    <a:rPr lang="el-GR" sz="2400">
                                      <a:effectLst/>
                                      <a:latin typeface="Cambria Math"/>
                                    </a:rPr>
                                    <m:t>𝑋</m:t>
                                  </m:r>
                                </m:e>
                                <m:sub>
                                  <m:r>
                                    <a:rPr lang="el-GR" sz="2400">
                                      <a:effectLst/>
                                      <a:latin typeface="Cambria Math"/>
                                    </a:rPr>
                                    <m:t>𝑖</m:t>
                                  </m:r>
                                </m:sub>
                              </m:sSub>
                              <m:r>
                                <a:rPr lang="el-GR" sz="2400">
                                  <a:effectLst/>
                                  <a:latin typeface="Cambria Math"/>
                                </a:rPr>
                                <m:t>−</m:t>
                              </m:r>
                              <m:sSub>
                                <m:sSubPr>
                                  <m:ctrlPr>
                                    <a:rPr lang="el-GR" sz="2400" i="1">
                                      <a:effectLst/>
                                      <a:latin typeface="Cambria Math" panose="02040503050406030204" pitchFamily="18" charset="0"/>
                                    </a:rPr>
                                  </m:ctrlPr>
                                </m:sSubPr>
                                <m:e>
                                  <m:r>
                                    <a:rPr lang="el-GR" sz="2400">
                                      <a:effectLst/>
                                      <a:latin typeface="Cambria Math"/>
                                    </a:rPr>
                                    <m:t>𝑌</m:t>
                                  </m:r>
                                </m:e>
                                <m:sub>
                                  <m:r>
                                    <a:rPr lang="el-GR" sz="2400">
                                      <a:effectLst/>
                                      <a:latin typeface="Cambria Math"/>
                                    </a:rPr>
                                    <m:t>𝑖</m:t>
                                  </m:r>
                                </m:sub>
                              </m:sSub>
                            </m:oMath>
                          </a14:m>
                          <a:endParaRPr lang="el-GR" sz="2400">
                            <a:effectLst/>
                            <a:latin typeface="Calibri"/>
                            <a:ea typeface="Calibri"/>
                            <a:cs typeface="Times New Roman"/>
                          </a:endParaRPr>
                        </a:p>
                      </a:txBody>
                      <a:tcPr marL="68580" marR="68580" marT="0" marB="0" anchor="b"/>
                    </a:tc>
                    <a:tc>
                      <a:txBody>
                        <a:bodyPr/>
                        <a:lstStyle/>
                        <a:p>
                          <a:pPr>
                            <a:lnSpc>
                              <a:spcPct val="115000"/>
                            </a:lnSpc>
                            <a:spcAft>
                              <a:spcPts val="0"/>
                            </a:spcAft>
                          </a:pPr>
                          <a:r>
                            <a:rPr lang="el-GR" sz="2400">
                              <a:effectLst/>
                            </a:rPr>
                            <a:t> </a:t>
                          </a:r>
                          <a14:m>
                            <m:oMath xmlns:m="http://schemas.openxmlformats.org/officeDocument/2006/math">
                              <m:d>
                                <m:dPr>
                                  <m:begChr m:val="|"/>
                                  <m:endChr m:val="|"/>
                                  <m:ctrlPr>
                                    <a:rPr lang="el-GR" sz="2400" i="1">
                                      <a:effectLst/>
                                      <a:latin typeface="Cambria Math" panose="02040503050406030204" pitchFamily="18" charset="0"/>
                                    </a:rPr>
                                  </m:ctrlPr>
                                </m:dPr>
                                <m:e>
                                  <m:sSub>
                                    <m:sSubPr>
                                      <m:ctrlPr>
                                        <a:rPr lang="el-GR" sz="2400" i="1">
                                          <a:effectLst/>
                                          <a:latin typeface="Cambria Math" panose="02040503050406030204" pitchFamily="18" charset="0"/>
                                        </a:rPr>
                                      </m:ctrlPr>
                                    </m:sSubPr>
                                    <m:e>
                                      <m:r>
                                        <a:rPr lang="el-GR" sz="2400">
                                          <a:effectLst/>
                                          <a:latin typeface="Cambria Math"/>
                                        </a:rPr>
                                        <m:t>𝑑</m:t>
                                      </m:r>
                                    </m:e>
                                    <m:sub>
                                      <m:r>
                                        <a:rPr lang="el-GR" sz="2400">
                                          <a:effectLst/>
                                          <a:latin typeface="Cambria Math"/>
                                        </a:rPr>
                                        <m:t>𝑖</m:t>
                                      </m:r>
                                    </m:sub>
                                  </m:sSub>
                                </m:e>
                              </m:d>
                            </m:oMath>
                          </a14:m>
                          <a:endParaRPr lang="el-GR" sz="24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0"/>
                      </a:ext>
                    </a:extLst>
                  </a:tr>
                  <a:tr h="511293">
                    <a:tc>
                      <a:txBody>
                        <a:bodyPr/>
                        <a:lstStyle/>
                        <a:p>
                          <a:pPr algn="ctr">
                            <a:lnSpc>
                              <a:spcPct val="115000"/>
                            </a:lnSpc>
                            <a:spcAft>
                              <a:spcPts val="0"/>
                            </a:spcAft>
                          </a:pPr>
                          <a:r>
                            <a:rPr lang="el-GR" sz="2400">
                              <a:effectLst/>
                            </a:rPr>
                            <a:t>1</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2</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3</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-1</a:t>
                          </a:r>
                          <a:endParaRPr lang="el-GR" sz="2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400">
                              <a:effectLst/>
                            </a:rPr>
                            <a:t>1</a:t>
                          </a:r>
                          <a:endParaRPr lang="el-GR" sz="24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1"/>
                      </a:ext>
                    </a:extLst>
                  </a:tr>
                  <a:tr h="511293">
                    <a:tc>
                      <a:txBody>
                        <a:bodyPr/>
                        <a:lstStyle/>
                        <a:p>
                          <a:pPr algn="ctr">
                            <a:lnSpc>
                              <a:spcPct val="115000"/>
                            </a:lnSpc>
                            <a:spcAft>
                              <a:spcPts val="0"/>
                            </a:spcAft>
                          </a:pPr>
                          <a:r>
                            <a:rPr lang="el-GR" sz="2400">
                              <a:effectLst/>
                            </a:rPr>
                            <a:t>2</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3,4</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2,5</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0,9</a:t>
                          </a:r>
                          <a:endParaRPr lang="el-GR" sz="2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400">
                              <a:effectLst/>
                            </a:rPr>
                            <a:t>0,9</a:t>
                          </a:r>
                          <a:endParaRPr lang="el-GR" sz="24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2"/>
                      </a:ext>
                    </a:extLst>
                  </a:tr>
                  <a:tr h="511293">
                    <a:tc>
                      <a:txBody>
                        <a:bodyPr/>
                        <a:lstStyle/>
                        <a:p>
                          <a:pPr algn="ctr">
                            <a:lnSpc>
                              <a:spcPct val="115000"/>
                            </a:lnSpc>
                            <a:spcAft>
                              <a:spcPts val="0"/>
                            </a:spcAft>
                          </a:pPr>
                          <a:r>
                            <a:rPr lang="el-GR" sz="2400">
                              <a:effectLst/>
                            </a:rPr>
                            <a:t>3</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4,2</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5,1</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-0,9</a:t>
                          </a:r>
                          <a:endParaRPr lang="el-GR" sz="2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400">
                              <a:effectLst/>
                            </a:rPr>
                            <a:t>0,9</a:t>
                          </a:r>
                          <a:endParaRPr lang="el-GR" sz="24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3"/>
                      </a:ext>
                    </a:extLst>
                  </a:tr>
                  <a:tr h="511293">
                    <a:tc>
                      <a:txBody>
                        <a:bodyPr/>
                        <a:lstStyle/>
                        <a:p>
                          <a:pPr algn="ctr">
                            <a:lnSpc>
                              <a:spcPct val="115000"/>
                            </a:lnSpc>
                            <a:spcAft>
                              <a:spcPts val="0"/>
                            </a:spcAft>
                          </a:pPr>
                          <a:r>
                            <a:rPr lang="el-GR" sz="2400">
                              <a:effectLst/>
                            </a:rPr>
                            <a:t>4</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2,8</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2,4</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0,4</a:t>
                          </a:r>
                          <a:endParaRPr lang="el-GR" sz="2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400">
                              <a:effectLst/>
                            </a:rPr>
                            <a:t>0,4</a:t>
                          </a:r>
                          <a:endParaRPr lang="el-GR" sz="24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4"/>
                      </a:ext>
                    </a:extLst>
                  </a:tr>
                  <a:tr h="511293">
                    <a:tc>
                      <a:txBody>
                        <a:bodyPr/>
                        <a:lstStyle/>
                        <a:p>
                          <a:pPr algn="ctr">
                            <a:lnSpc>
                              <a:spcPct val="115000"/>
                            </a:lnSpc>
                            <a:spcAft>
                              <a:spcPts val="0"/>
                            </a:spcAft>
                          </a:pPr>
                          <a:r>
                            <a:rPr lang="el-GR" sz="2400">
                              <a:effectLst/>
                            </a:rPr>
                            <a:t>5</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2,9</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4,1</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-1,2</a:t>
                          </a:r>
                          <a:endParaRPr lang="el-GR" sz="2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400">
                              <a:effectLst/>
                            </a:rPr>
                            <a:t>1,2</a:t>
                          </a:r>
                          <a:endParaRPr lang="el-GR" sz="24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5"/>
                      </a:ext>
                    </a:extLst>
                  </a:tr>
                  <a:tr h="511293">
                    <a:tc>
                      <a:txBody>
                        <a:bodyPr/>
                        <a:lstStyle/>
                        <a:p>
                          <a:pPr algn="ctr">
                            <a:lnSpc>
                              <a:spcPct val="115000"/>
                            </a:lnSpc>
                            <a:spcAft>
                              <a:spcPts val="0"/>
                            </a:spcAft>
                          </a:pPr>
                          <a:r>
                            <a:rPr lang="el-GR" sz="2400">
                              <a:effectLst/>
                            </a:rPr>
                            <a:t>6</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3,3</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2,7</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0,6</a:t>
                          </a:r>
                          <a:endParaRPr lang="el-GR" sz="2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400">
                              <a:effectLst/>
                            </a:rPr>
                            <a:t>0,6</a:t>
                          </a:r>
                          <a:endParaRPr lang="el-GR" sz="24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6"/>
                      </a:ext>
                    </a:extLst>
                  </a:tr>
                  <a:tr h="511293">
                    <a:tc>
                      <a:txBody>
                        <a:bodyPr/>
                        <a:lstStyle/>
                        <a:p>
                          <a:pPr algn="ctr">
                            <a:lnSpc>
                              <a:spcPct val="115000"/>
                            </a:lnSpc>
                            <a:spcAft>
                              <a:spcPts val="0"/>
                            </a:spcAft>
                          </a:pPr>
                          <a:r>
                            <a:rPr lang="el-GR" sz="2400">
                              <a:effectLst/>
                            </a:rPr>
                            <a:t>7</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1,7</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-0,3</a:t>
                          </a:r>
                          <a:endParaRPr lang="el-GR" sz="2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400">
                              <a:effectLst/>
                            </a:rPr>
                            <a:t>0,3</a:t>
                          </a:r>
                          <a:endParaRPr lang="el-GR" sz="24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7"/>
                      </a:ext>
                    </a:extLst>
                  </a:tr>
                  <a:tr h="511293">
                    <a:tc>
                      <a:txBody>
                        <a:bodyPr/>
                        <a:lstStyle/>
                        <a:p>
                          <a:pPr algn="ctr">
                            <a:lnSpc>
                              <a:spcPct val="115000"/>
                            </a:lnSpc>
                            <a:spcAft>
                              <a:spcPts val="0"/>
                            </a:spcAft>
                          </a:pPr>
                          <a:r>
                            <a:rPr lang="el-GR" sz="2400">
                              <a:effectLst/>
                            </a:rPr>
                            <a:t>8</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4</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3,6</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0,4</a:t>
                          </a:r>
                          <a:endParaRPr lang="el-GR" sz="2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400">
                              <a:effectLst/>
                            </a:rPr>
                            <a:t>0,4</a:t>
                          </a:r>
                          <a:endParaRPr lang="el-GR" sz="24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8"/>
                      </a:ext>
                    </a:extLst>
                  </a:tr>
                  <a:tr h="511293">
                    <a:tc>
                      <a:txBody>
                        <a:bodyPr/>
                        <a:lstStyle/>
                        <a:p>
                          <a:pPr algn="ctr">
                            <a:lnSpc>
                              <a:spcPct val="115000"/>
                            </a:lnSpc>
                            <a:spcAft>
                              <a:spcPts val="0"/>
                            </a:spcAft>
                          </a:pPr>
                          <a:r>
                            <a:rPr lang="el-GR" sz="2400">
                              <a:effectLst/>
                            </a:rPr>
                            <a:t>9</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2,8</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5,7</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-2,9</a:t>
                          </a:r>
                          <a:endParaRPr lang="el-GR" sz="2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400">
                              <a:effectLst/>
                            </a:rPr>
                            <a:t>2,9</a:t>
                          </a:r>
                          <a:endParaRPr lang="el-GR" sz="24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9"/>
                      </a:ext>
                    </a:extLst>
                  </a:tr>
                  <a:tr h="511293">
                    <a:tc>
                      <a:txBody>
                        <a:bodyPr/>
                        <a:lstStyle/>
                        <a:p>
                          <a:pPr algn="ctr">
                            <a:lnSpc>
                              <a:spcPct val="115000"/>
                            </a:lnSpc>
                            <a:spcAft>
                              <a:spcPts val="0"/>
                            </a:spcAft>
                          </a:pPr>
                          <a:r>
                            <a:rPr lang="el-GR" sz="2400">
                              <a:effectLst/>
                            </a:rPr>
                            <a:t>10</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7,4</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8,2</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-0,8</a:t>
                          </a:r>
                          <a:endParaRPr lang="el-GR" sz="2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400" dirty="0">
                              <a:effectLst/>
                            </a:rPr>
                            <a:t>0,8</a:t>
                          </a:r>
                          <a:endParaRPr lang="el-GR" sz="24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10"/>
                      </a:ext>
                    </a:extLst>
                  </a:tr>
                </a:tbl>
              </a:graphicData>
            </a:graphic>
          </p:graphicFrame>
        </mc:Choice>
        <mc:Fallback xmlns="">
          <p:graphicFrame>
            <p:nvGraphicFramePr>
              <p:cNvPr id="4" name="Πίνακας 3"/>
              <p:cNvGraphicFramePr>
                <a:graphicFrameLocks noGrp="1"/>
              </p:cNvGraphicFramePr>
              <p:nvPr>
                <p:extLst>
                  <p:ext uri="{D42A27DB-BD31-4B8C-83A1-F6EECF244321}">
                    <p14:modId xmlns:p14="http://schemas.microsoft.com/office/powerpoint/2010/main" val="3302467018"/>
                  </p:ext>
                </p:extLst>
              </p:nvPr>
            </p:nvGraphicFramePr>
            <p:xfrm>
              <a:off x="0" y="1196756"/>
              <a:ext cx="9143999" cy="5661248"/>
            </p:xfrm>
            <a:graphic>
              <a:graphicData uri="http://schemas.openxmlformats.org/drawingml/2006/table">
                <a:tbl>
                  <a:tblPr firstRow="1" firstCol="1" bandRow="1">
                    <a:tableStyleId>{5C22544A-7EE6-4342-B048-85BDC9FD1C3A}</a:tableStyleId>
                  </a:tblPr>
                  <a:tblGrid>
                    <a:gridCol w="1338350"/>
                    <a:gridCol w="2314230"/>
                    <a:gridCol w="1868114"/>
                    <a:gridCol w="2284955"/>
                    <a:gridCol w="1338350"/>
                  </a:tblGrid>
                  <a:tr h="548318">
                    <a:tc>
                      <a:txBody>
                        <a:bodyPr/>
                        <a:lstStyle/>
                        <a:p>
                          <a:pPr algn="ctr">
                            <a:lnSpc>
                              <a:spcPct val="115000"/>
                            </a:lnSpc>
                            <a:spcAft>
                              <a:spcPts val="0"/>
                            </a:spcAft>
                          </a:pPr>
                          <a:r>
                            <a:rPr lang="el-GR" sz="2400" dirty="0">
                              <a:effectLst/>
                            </a:rPr>
                            <a:t>Άτομο</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Φάρμακο Α</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Φάρμακο Β</a:t>
                          </a:r>
                          <a:endParaRPr lang="el-GR" sz="2400">
                            <a:effectLst/>
                            <a:latin typeface="Calibri"/>
                            <a:ea typeface="Calibri"/>
                            <a:cs typeface="Times New Roman"/>
                          </a:endParaRPr>
                        </a:p>
                      </a:txBody>
                      <a:tcPr marL="68580" marR="68580" marT="0" marB="0" anchor="ctr"/>
                    </a:tc>
                    <a:tc>
                      <a:txBody>
                        <a:bodyPr/>
                        <a:lstStyle/>
                        <a:p>
                          <a:endParaRPr lang="el-GR"/>
                        </a:p>
                      </a:txBody>
                      <a:tcPr marL="68580" marR="68580" marT="0" marB="0" anchor="b">
                        <a:blipFill rotWithShape="1">
                          <a:blip r:embed="rId3"/>
                          <a:stretch>
                            <a:fillRect l="-242246" r="-58824" b="-966667"/>
                          </a:stretch>
                        </a:blipFill>
                      </a:tcPr>
                    </a:tc>
                    <a:tc>
                      <a:txBody>
                        <a:bodyPr/>
                        <a:lstStyle/>
                        <a:p>
                          <a:endParaRPr lang="el-GR"/>
                        </a:p>
                      </a:txBody>
                      <a:tcPr marL="68580" marR="68580" marT="0" marB="0" anchor="b">
                        <a:blipFill rotWithShape="1">
                          <a:blip r:embed="rId3"/>
                          <a:stretch>
                            <a:fillRect l="-581818" b="-966667"/>
                          </a:stretch>
                        </a:blipFill>
                      </a:tcPr>
                    </a:tc>
                  </a:tr>
                  <a:tr h="511293">
                    <a:tc>
                      <a:txBody>
                        <a:bodyPr/>
                        <a:lstStyle/>
                        <a:p>
                          <a:pPr algn="ctr">
                            <a:lnSpc>
                              <a:spcPct val="115000"/>
                            </a:lnSpc>
                            <a:spcAft>
                              <a:spcPts val="0"/>
                            </a:spcAft>
                          </a:pPr>
                          <a:r>
                            <a:rPr lang="el-GR" sz="2400">
                              <a:effectLst/>
                            </a:rPr>
                            <a:t>1</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2</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3</a:t>
                          </a:r>
                          <a:endParaRPr lang="el-GR" sz="2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-1</a:t>
                          </a:r>
                          <a:endParaRPr lang="el-GR" sz="2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400">
                              <a:effectLst/>
                            </a:rPr>
                            <a:t>1</a:t>
                          </a:r>
                          <a:endParaRPr lang="el-GR" sz="2400">
                            <a:effectLst/>
                            <a:latin typeface="Calibri"/>
                            <a:ea typeface="Calibri"/>
                            <a:cs typeface="Times New Roman"/>
                          </a:endParaRPr>
                        </a:p>
                      </a:txBody>
                      <a:tcPr marL="68580" marR="68580" marT="0" marB="0" anchor="b"/>
                    </a:tc>
                  </a:tr>
                  <a:tr h="511293">
                    <a:tc>
                      <a:txBody>
                        <a:bodyPr/>
                        <a:lstStyle/>
                        <a:p>
                          <a:pPr algn="ctr">
                            <a:lnSpc>
                              <a:spcPct val="115000"/>
                            </a:lnSpc>
                            <a:spcAft>
                              <a:spcPts val="0"/>
                            </a:spcAft>
                          </a:pPr>
                          <a:r>
                            <a:rPr lang="el-GR" sz="2400">
                              <a:effectLst/>
                            </a:rPr>
                            <a:t>2</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3,4</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2,5</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0,9</a:t>
                          </a:r>
                          <a:endParaRPr lang="el-GR" sz="2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400">
                              <a:effectLst/>
                            </a:rPr>
                            <a:t>0,9</a:t>
                          </a:r>
                          <a:endParaRPr lang="el-GR" sz="2400">
                            <a:effectLst/>
                            <a:latin typeface="Calibri"/>
                            <a:ea typeface="Calibri"/>
                            <a:cs typeface="Times New Roman"/>
                          </a:endParaRPr>
                        </a:p>
                      </a:txBody>
                      <a:tcPr marL="68580" marR="68580" marT="0" marB="0" anchor="b"/>
                    </a:tc>
                  </a:tr>
                  <a:tr h="511293">
                    <a:tc>
                      <a:txBody>
                        <a:bodyPr/>
                        <a:lstStyle/>
                        <a:p>
                          <a:pPr algn="ctr">
                            <a:lnSpc>
                              <a:spcPct val="115000"/>
                            </a:lnSpc>
                            <a:spcAft>
                              <a:spcPts val="0"/>
                            </a:spcAft>
                          </a:pPr>
                          <a:r>
                            <a:rPr lang="el-GR" sz="2400">
                              <a:effectLst/>
                            </a:rPr>
                            <a:t>3</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4,2</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5,1</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-0,9</a:t>
                          </a:r>
                          <a:endParaRPr lang="el-GR" sz="2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400">
                              <a:effectLst/>
                            </a:rPr>
                            <a:t>0,9</a:t>
                          </a:r>
                          <a:endParaRPr lang="el-GR" sz="2400">
                            <a:effectLst/>
                            <a:latin typeface="Calibri"/>
                            <a:ea typeface="Calibri"/>
                            <a:cs typeface="Times New Roman"/>
                          </a:endParaRPr>
                        </a:p>
                      </a:txBody>
                      <a:tcPr marL="68580" marR="68580" marT="0" marB="0" anchor="b"/>
                    </a:tc>
                  </a:tr>
                  <a:tr h="511293">
                    <a:tc>
                      <a:txBody>
                        <a:bodyPr/>
                        <a:lstStyle/>
                        <a:p>
                          <a:pPr algn="ctr">
                            <a:lnSpc>
                              <a:spcPct val="115000"/>
                            </a:lnSpc>
                            <a:spcAft>
                              <a:spcPts val="0"/>
                            </a:spcAft>
                          </a:pPr>
                          <a:r>
                            <a:rPr lang="el-GR" sz="2400">
                              <a:effectLst/>
                            </a:rPr>
                            <a:t>4</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2,8</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2,4</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0,4</a:t>
                          </a:r>
                          <a:endParaRPr lang="el-GR" sz="2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400">
                              <a:effectLst/>
                            </a:rPr>
                            <a:t>0,4</a:t>
                          </a:r>
                          <a:endParaRPr lang="el-GR" sz="2400">
                            <a:effectLst/>
                            <a:latin typeface="Calibri"/>
                            <a:ea typeface="Calibri"/>
                            <a:cs typeface="Times New Roman"/>
                          </a:endParaRPr>
                        </a:p>
                      </a:txBody>
                      <a:tcPr marL="68580" marR="68580" marT="0" marB="0" anchor="b"/>
                    </a:tc>
                  </a:tr>
                  <a:tr h="511293">
                    <a:tc>
                      <a:txBody>
                        <a:bodyPr/>
                        <a:lstStyle/>
                        <a:p>
                          <a:pPr algn="ctr">
                            <a:lnSpc>
                              <a:spcPct val="115000"/>
                            </a:lnSpc>
                            <a:spcAft>
                              <a:spcPts val="0"/>
                            </a:spcAft>
                          </a:pPr>
                          <a:r>
                            <a:rPr lang="el-GR" sz="2400">
                              <a:effectLst/>
                            </a:rPr>
                            <a:t>5</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2,9</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4,1</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-1,2</a:t>
                          </a:r>
                          <a:endParaRPr lang="el-GR" sz="2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400">
                              <a:effectLst/>
                            </a:rPr>
                            <a:t>1,2</a:t>
                          </a:r>
                          <a:endParaRPr lang="el-GR" sz="2400">
                            <a:effectLst/>
                            <a:latin typeface="Calibri"/>
                            <a:ea typeface="Calibri"/>
                            <a:cs typeface="Times New Roman"/>
                          </a:endParaRPr>
                        </a:p>
                      </a:txBody>
                      <a:tcPr marL="68580" marR="68580" marT="0" marB="0" anchor="b"/>
                    </a:tc>
                  </a:tr>
                  <a:tr h="511293">
                    <a:tc>
                      <a:txBody>
                        <a:bodyPr/>
                        <a:lstStyle/>
                        <a:p>
                          <a:pPr algn="ctr">
                            <a:lnSpc>
                              <a:spcPct val="115000"/>
                            </a:lnSpc>
                            <a:spcAft>
                              <a:spcPts val="0"/>
                            </a:spcAft>
                          </a:pPr>
                          <a:r>
                            <a:rPr lang="el-GR" sz="2400">
                              <a:effectLst/>
                            </a:rPr>
                            <a:t>6</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3,3</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2,7</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0,6</a:t>
                          </a:r>
                          <a:endParaRPr lang="el-GR" sz="2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400">
                              <a:effectLst/>
                            </a:rPr>
                            <a:t>0,6</a:t>
                          </a:r>
                          <a:endParaRPr lang="el-GR" sz="2400">
                            <a:effectLst/>
                            <a:latin typeface="Calibri"/>
                            <a:ea typeface="Calibri"/>
                            <a:cs typeface="Times New Roman"/>
                          </a:endParaRPr>
                        </a:p>
                      </a:txBody>
                      <a:tcPr marL="68580" marR="68580" marT="0" marB="0" anchor="b"/>
                    </a:tc>
                  </a:tr>
                  <a:tr h="511293">
                    <a:tc>
                      <a:txBody>
                        <a:bodyPr/>
                        <a:lstStyle/>
                        <a:p>
                          <a:pPr algn="ctr">
                            <a:lnSpc>
                              <a:spcPct val="115000"/>
                            </a:lnSpc>
                            <a:spcAft>
                              <a:spcPts val="0"/>
                            </a:spcAft>
                          </a:pPr>
                          <a:r>
                            <a:rPr lang="el-GR" sz="2400">
                              <a:effectLst/>
                            </a:rPr>
                            <a:t>7</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1,7</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-0,3</a:t>
                          </a:r>
                          <a:endParaRPr lang="el-GR" sz="2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400">
                              <a:effectLst/>
                            </a:rPr>
                            <a:t>0,3</a:t>
                          </a:r>
                          <a:endParaRPr lang="el-GR" sz="2400">
                            <a:effectLst/>
                            <a:latin typeface="Calibri"/>
                            <a:ea typeface="Calibri"/>
                            <a:cs typeface="Times New Roman"/>
                          </a:endParaRPr>
                        </a:p>
                      </a:txBody>
                      <a:tcPr marL="68580" marR="68580" marT="0" marB="0" anchor="b"/>
                    </a:tc>
                  </a:tr>
                  <a:tr h="511293">
                    <a:tc>
                      <a:txBody>
                        <a:bodyPr/>
                        <a:lstStyle/>
                        <a:p>
                          <a:pPr algn="ctr">
                            <a:lnSpc>
                              <a:spcPct val="115000"/>
                            </a:lnSpc>
                            <a:spcAft>
                              <a:spcPts val="0"/>
                            </a:spcAft>
                          </a:pPr>
                          <a:r>
                            <a:rPr lang="el-GR" sz="2400">
                              <a:effectLst/>
                            </a:rPr>
                            <a:t>8</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4</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3,6</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0,4</a:t>
                          </a:r>
                          <a:endParaRPr lang="el-GR" sz="2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400">
                              <a:effectLst/>
                            </a:rPr>
                            <a:t>0,4</a:t>
                          </a:r>
                          <a:endParaRPr lang="el-GR" sz="2400">
                            <a:effectLst/>
                            <a:latin typeface="Calibri"/>
                            <a:ea typeface="Calibri"/>
                            <a:cs typeface="Times New Roman"/>
                          </a:endParaRPr>
                        </a:p>
                      </a:txBody>
                      <a:tcPr marL="68580" marR="68580" marT="0" marB="0" anchor="b"/>
                    </a:tc>
                  </a:tr>
                  <a:tr h="511293">
                    <a:tc>
                      <a:txBody>
                        <a:bodyPr/>
                        <a:lstStyle/>
                        <a:p>
                          <a:pPr algn="ctr">
                            <a:lnSpc>
                              <a:spcPct val="115000"/>
                            </a:lnSpc>
                            <a:spcAft>
                              <a:spcPts val="0"/>
                            </a:spcAft>
                          </a:pPr>
                          <a:r>
                            <a:rPr lang="el-GR" sz="2400">
                              <a:effectLst/>
                            </a:rPr>
                            <a:t>9</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2,8</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5,7</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-2,9</a:t>
                          </a:r>
                          <a:endParaRPr lang="el-GR" sz="2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400">
                              <a:effectLst/>
                            </a:rPr>
                            <a:t>2,9</a:t>
                          </a:r>
                          <a:endParaRPr lang="el-GR" sz="2400">
                            <a:effectLst/>
                            <a:latin typeface="Calibri"/>
                            <a:ea typeface="Calibri"/>
                            <a:cs typeface="Times New Roman"/>
                          </a:endParaRPr>
                        </a:p>
                      </a:txBody>
                      <a:tcPr marL="68580" marR="68580" marT="0" marB="0" anchor="b"/>
                    </a:tc>
                  </a:tr>
                  <a:tr h="511293">
                    <a:tc>
                      <a:txBody>
                        <a:bodyPr/>
                        <a:lstStyle/>
                        <a:p>
                          <a:pPr algn="ctr">
                            <a:lnSpc>
                              <a:spcPct val="115000"/>
                            </a:lnSpc>
                            <a:spcAft>
                              <a:spcPts val="0"/>
                            </a:spcAft>
                          </a:pPr>
                          <a:r>
                            <a:rPr lang="el-GR" sz="2400">
                              <a:effectLst/>
                            </a:rPr>
                            <a:t>10</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7,4</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a:effectLst/>
                            </a:rPr>
                            <a:t>8,2</a:t>
                          </a:r>
                          <a:endParaRPr lang="el-GR" sz="24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400" dirty="0">
                              <a:effectLst/>
                            </a:rPr>
                            <a:t>-0,8</a:t>
                          </a:r>
                          <a:endParaRPr lang="el-GR" sz="24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400" dirty="0">
                              <a:effectLst/>
                            </a:rPr>
                            <a:t>0,8</a:t>
                          </a:r>
                          <a:endParaRPr lang="el-GR" sz="2400" dirty="0">
                            <a:effectLst/>
                            <a:latin typeface="Calibri"/>
                            <a:ea typeface="Calibri"/>
                            <a:cs typeface="Times New Roman"/>
                          </a:endParaRPr>
                        </a:p>
                      </a:txBody>
                      <a:tcPr marL="68580" marR="68580" marT="0" marB="0" anchor="b"/>
                    </a:tc>
                  </a:tr>
                </a:tbl>
              </a:graphicData>
            </a:graphic>
          </p:graphicFrame>
        </mc:Fallback>
      </mc:AlternateContent>
    </p:spTree>
    <p:extLst>
      <p:ext uri="{BB962C8B-B14F-4D97-AF65-F5344CB8AC3E}">
        <p14:creationId xmlns:p14="http://schemas.microsoft.com/office/powerpoint/2010/main" val="2432700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51384" y="1484784"/>
            <a:ext cx="11161240" cy="5373216"/>
          </a:xfrm>
        </p:spPr>
        <p:txBody>
          <a:bodyPr>
            <a:normAutofit fontScale="40000" lnSpcReduction="20000"/>
          </a:bodyPr>
          <a:lstStyle/>
          <a:p>
            <a:pPr algn="just"/>
            <a:r>
              <a:rPr lang="el-GR" sz="7200" dirty="0"/>
              <a:t>Στην Επαγωγική  Στατιστική λαμβάνουμε δείγμα (ή και δείγματα) από ένα πληθυσμό  προκειμένου να εξάγουμε συμπεράσματα για τον υπό διερεύνηση πληθυσμό. </a:t>
            </a:r>
          </a:p>
          <a:p>
            <a:pPr algn="just"/>
            <a:r>
              <a:rPr lang="el-GR" sz="7200" dirty="0"/>
              <a:t>Οι μέθοδοι που χρησιμοποιούνται χωρίζονται στις παραμετρικές και μη παραμετρικές. </a:t>
            </a:r>
          </a:p>
          <a:p>
            <a:pPr lvl="1" algn="just"/>
            <a:r>
              <a:rPr lang="el-GR" sz="6800" dirty="0"/>
              <a:t>Στις παραμετρικές μεθόδους υποθέτουμε ότι ο πληθυσμός  ακολουθεί έστω και προσεγγιστικά ένα πρότυπο ή αλλιώς ότι τα δεδομένα παράγονται με βάση μια συγκεκριμένη στατιστική συνάρτηση πιθανότητας.  </a:t>
            </a:r>
          </a:p>
          <a:p>
            <a:pPr lvl="1" algn="just"/>
            <a:r>
              <a:rPr lang="el-GR" sz="6800" dirty="0"/>
              <a:t>Εάν ικανοποιούνται οι προϋποθέσεις της παραμετρικής στατιστικής, τότε προτιμάται έναντι της </a:t>
            </a:r>
            <a:r>
              <a:rPr lang="el-GR" sz="6800" dirty="0" err="1"/>
              <a:t>απαραμετρικής</a:t>
            </a:r>
            <a:r>
              <a:rPr lang="el-GR" sz="6800" dirty="0"/>
              <a:t> (</a:t>
            </a:r>
            <a:r>
              <a:rPr lang="el-GR" sz="6800" dirty="0" err="1"/>
              <a:t>nonparametric</a:t>
            </a:r>
            <a:r>
              <a:rPr lang="el-GR" sz="6800" dirty="0"/>
              <a:t>), καθώς τα αποτελέσματά της είναι πιο αξιόπιστα.</a:t>
            </a:r>
            <a:endParaRPr lang="el-GR" dirty="0"/>
          </a:p>
        </p:txBody>
      </p:sp>
      <p:sp>
        <p:nvSpPr>
          <p:cNvPr id="2" name="TextBox 1"/>
          <p:cNvSpPr txBox="1"/>
          <p:nvPr/>
        </p:nvSpPr>
        <p:spPr>
          <a:xfrm>
            <a:off x="2855640" y="620688"/>
            <a:ext cx="6480720" cy="646331"/>
          </a:xfrm>
          <a:prstGeom prst="rect">
            <a:avLst/>
          </a:prstGeom>
          <a:noFill/>
        </p:spPr>
        <p:txBody>
          <a:bodyPr wrap="square" rtlCol="0">
            <a:spAutoFit/>
          </a:bodyPr>
          <a:lstStyle/>
          <a:p>
            <a:pPr algn="ctr"/>
            <a:r>
              <a:rPr lang="el-GR" sz="3600" dirty="0">
                <a:solidFill>
                  <a:srgbClr val="3333FF"/>
                </a:solidFill>
              </a:rPr>
              <a:t>Να θυμηθούμε ξανά </a:t>
            </a:r>
            <a:endParaRPr lang="el-GR" sz="3600" dirty="0">
              <a:solidFill>
                <a:srgbClr val="3333FF"/>
              </a:solidFill>
            </a:endParaRPr>
          </a:p>
        </p:txBody>
      </p:sp>
    </p:spTree>
    <p:extLst>
      <p:ext uri="{BB962C8B-B14F-4D97-AF65-F5344CB8AC3E}">
        <p14:creationId xmlns:p14="http://schemas.microsoft.com/office/powerpoint/2010/main" val="6359929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0" y="0"/>
                <a:ext cx="12072664" cy="1916832"/>
              </a:xfrm>
            </p:spPr>
            <p:txBody>
              <a:bodyPr>
                <a:noAutofit/>
              </a:bodyPr>
              <a:lstStyle/>
              <a:p>
                <a:pPr marL="0" indent="0" algn="just">
                  <a:buNone/>
                </a:pPr>
                <a:r>
                  <a:rPr lang="el-GR" sz="2400" b="1" dirty="0"/>
                  <a:t>Βήμα 4:</a:t>
                </a:r>
                <a:r>
                  <a:rPr lang="el-GR" sz="2400" dirty="0"/>
                  <a:t> Κατασκευάζουμε νέα στήλη </a:t>
                </a:r>
                <a14:m>
                  <m:oMath xmlns:m="http://schemas.openxmlformats.org/officeDocument/2006/math">
                    <m:r>
                      <a:rPr lang="el-GR" sz="2400" i="1">
                        <a:latin typeface="Cambria Math"/>
                      </a:rPr>
                      <m:t>𝑅</m:t>
                    </m:r>
                  </m:oMath>
                </a14:m>
                <a:r>
                  <a:rPr lang="el-GR" sz="2400" dirty="0" smtClean="0"/>
                  <a:t> (ονομάζεται τάξη) στην </a:t>
                </a:r>
                <a:r>
                  <a:rPr lang="el-GR" sz="2400" dirty="0"/>
                  <a:t>οποία αποδίδουμε στην κάθε τιμή </a:t>
                </a:r>
                <a14:m>
                  <m:oMath xmlns:m="http://schemas.openxmlformats.org/officeDocument/2006/math">
                    <m:d>
                      <m:dPr>
                        <m:begChr m:val="|"/>
                        <m:endChr m:val="|"/>
                        <m:ctrlPr>
                          <a:rPr lang="el-GR" sz="2400" i="1">
                            <a:latin typeface="Cambria Math" panose="02040503050406030204" pitchFamily="18" charset="0"/>
                          </a:rPr>
                        </m:ctrlPr>
                      </m:dPr>
                      <m:e>
                        <m:sSub>
                          <m:sSubPr>
                            <m:ctrlPr>
                              <a:rPr lang="el-GR" sz="2400" i="1">
                                <a:latin typeface="Cambria Math" panose="02040503050406030204" pitchFamily="18" charset="0"/>
                              </a:rPr>
                            </m:ctrlPr>
                          </m:sSubPr>
                          <m:e>
                            <m:r>
                              <a:rPr lang="en-US" sz="2400" i="1">
                                <a:latin typeface="Cambria Math"/>
                              </a:rPr>
                              <m:t>𝑑</m:t>
                            </m:r>
                          </m:e>
                          <m:sub>
                            <m:r>
                              <a:rPr lang="en-US" sz="2400" i="1">
                                <a:latin typeface="Cambria Math"/>
                              </a:rPr>
                              <m:t>𝑖</m:t>
                            </m:r>
                          </m:sub>
                        </m:sSub>
                      </m:e>
                    </m:d>
                  </m:oMath>
                </a14:m>
                <a:r>
                  <a:rPr lang="el-GR" sz="2400" dirty="0"/>
                  <a:t> τη σειρά που έχει σε ταξινόμηση της προηγούμενης στήλης (από τη </a:t>
                </a:r>
                <a:r>
                  <a:rPr lang="el-GR" sz="2400" dirty="0" smtClean="0"/>
                  <a:t>μικρότερη </a:t>
                </a:r>
                <a:r>
                  <a:rPr lang="el-GR" sz="2400" dirty="0"/>
                  <a:t>στην </a:t>
                </a:r>
                <a:r>
                  <a:rPr lang="el-GR" sz="2400" dirty="0" smtClean="0"/>
                  <a:t>μεγαλύτερη</a:t>
                </a:r>
                <a:r>
                  <a:rPr lang="el-GR" sz="2400" dirty="0"/>
                  <a:t>, με την μικρότερη τιμή να παίρνει την τιμή 1). Στην περίπτωση που δυο τιμές είναι ίσες, τότε υπολογίζουμε τη μέση τιμή των κατατάξεων που αντιστοιχούν. Οι μηδενικές τιμές παρατίθενται με την μορφή παύλας – και δεν λαμβάνονται υπόψη στην ανάλυση. </a:t>
                </a: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12072664" cy="1916832"/>
              </a:xfrm>
              <a:blipFill rotWithShape="0">
                <a:blip r:embed="rId2"/>
                <a:stretch>
                  <a:fillRect l="-758" t="-2548" r="-758" b="-764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2" name="Πίνακας 1"/>
              <p:cNvGraphicFramePr>
                <a:graphicFrameLocks noGrp="1"/>
              </p:cNvGraphicFramePr>
              <p:nvPr>
                <p:extLst>
                  <p:ext uri="{D42A27DB-BD31-4B8C-83A1-F6EECF244321}">
                    <p14:modId xmlns:p14="http://schemas.microsoft.com/office/powerpoint/2010/main" val="3503893102"/>
                  </p:ext>
                </p:extLst>
              </p:nvPr>
            </p:nvGraphicFramePr>
            <p:xfrm>
              <a:off x="1524001" y="1916833"/>
              <a:ext cx="9144001" cy="4941173"/>
            </p:xfrm>
            <a:graphic>
              <a:graphicData uri="http://schemas.openxmlformats.org/drawingml/2006/table">
                <a:tbl>
                  <a:tblPr firstRow="1" firstCol="1" bandRow="1">
                    <a:tableStyleId>{5C22544A-7EE6-4342-B048-85BDC9FD1C3A}</a:tableStyleId>
                  </a:tblPr>
                  <a:tblGrid>
                    <a:gridCol w="1175290">
                      <a:extLst>
                        <a:ext uri="{9D8B030D-6E8A-4147-A177-3AD203B41FA5}">
                          <a16:colId xmlns:a16="http://schemas.microsoft.com/office/drawing/2014/main" xmlns="" val="20000"/>
                        </a:ext>
                      </a:extLst>
                    </a:gridCol>
                    <a:gridCol w="2032272">
                      <a:extLst>
                        <a:ext uri="{9D8B030D-6E8A-4147-A177-3AD203B41FA5}">
                          <a16:colId xmlns:a16="http://schemas.microsoft.com/office/drawing/2014/main" xmlns="" val="20001"/>
                        </a:ext>
                      </a:extLst>
                    </a:gridCol>
                    <a:gridCol w="1640509">
                      <a:extLst>
                        <a:ext uri="{9D8B030D-6E8A-4147-A177-3AD203B41FA5}">
                          <a16:colId xmlns:a16="http://schemas.microsoft.com/office/drawing/2014/main" xmlns="" val="20002"/>
                        </a:ext>
                      </a:extLst>
                    </a:gridCol>
                    <a:gridCol w="1945350">
                      <a:extLst>
                        <a:ext uri="{9D8B030D-6E8A-4147-A177-3AD203B41FA5}">
                          <a16:colId xmlns:a16="http://schemas.microsoft.com/office/drawing/2014/main" xmlns="" val="20003"/>
                        </a:ext>
                      </a:extLst>
                    </a:gridCol>
                    <a:gridCol w="1175290">
                      <a:extLst>
                        <a:ext uri="{9D8B030D-6E8A-4147-A177-3AD203B41FA5}">
                          <a16:colId xmlns:a16="http://schemas.microsoft.com/office/drawing/2014/main" xmlns="" val="20004"/>
                        </a:ext>
                      </a:extLst>
                    </a:gridCol>
                    <a:gridCol w="1175290">
                      <a:extLst>
                        <a:ext uri="{9D8B030D-6E8A-4147-A177-3AD203B41FA5}">
                          <a16:colId xmlns:a16="http://schemas.microsoft.com/office/drawing/2014/main" xmlns="" val="20005"/>
                        </a:ext>
                      </a:extLst>
                    </a:gridCol>
                  </a:tblGrid>
                  <a:tr h="506473">
                    <a:tc>
                      <a:txBody>
                        <a:bodyPr/>
                        <a:lstStyle/>
                        <a:p>
                          <a:pPr algn="ctr">
                            <a:lnSpc>
                              <a:spcPct val="115000"/>
                            </a:lnSpc>
                            <a:spcAft>
                              <a:spcPts val="0"/>
                            </a:spcAft>
                          </a:pPr>
                          <a:r>
                            <a:rPr lang="el-GR" sz="2000" dirty="0">
                              <a:effectLst/>
                            </a:rPr>
                            <a:t>Άτομο</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Φάρμακο Α</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Φάρμακο Β</a:t>
                          </a:r>
                          <a:endParaRPr lang="el-GR" sz="20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2000">
                              <a:effectLst/>
                            </a:rPr>
                            <a:t> </a:t>
                          </a:r>
                          <a14:m>
                            <m:oMath xmlns:m="http://schemas.openxmlformats.org/officeDocument/2006/math">
                              <m:sSub>
                                <m:sSubPr>
                                  <m:ctrlPr>
                                    <a:rPr lang="el-GR" sz="2000" i="1">
                                      <a:effectLst/>
                                      <a:latin typeface="Cambria Math" panose="02040503050406030204" pitchFamily="18" charset="0"/>
                                    </a:rPr>
                                  </m:ctrlPr>
                                </m:sSubPr>
                                <m:e>
                                  <m:r>
                                    <a:rPr lang="el-GR" sz="2000">
                                      <a:effectLst/>
                                      <a:latin typeface="Cambria Math"/>
                                    </a:rPr>
                                    <m:t>𝑑</m:t>
                                  </m:r>
                                </m:e>
                                <m:sub>
                                  <m:r>
                                    <a:rPr lang="el-GR" sz="2000">
                                      <a:effectLst/>
                                      <a:latin typeface="Cambria Math"/>
                                    </a:rPr>
                                    <m:t>𝑖</m:t>
                                  </m:r>
                                </m:sub>
                              </m:sSub>
                              <m:r>
                                <a:rPr lang="el-GR" sz="2000">
                                  <a:effectLst/>
                                  <a:latin typeface="Cambria Math"/>
                                </a:rPr>
                                <m:t>=</m:t>
                              </m:r>
                              <m:sSub>
                                <m:sSubPr>
                                  <m:ctrlPr>
                                    <a:rPr lang="el-GR" sz="2000" i="1">
                                      <a:effectLst/>
                                      <a:latin typeface="Cambria Math" panose="02040503050406030204" pitchFamily="18" charset="0"/>
                                    </a:rPr>
                                  </m:ctrlPr>
                                </m:sSubPr>
                                <m:e>
                                  <m:r>
                                    <a:rPr lang="el-GR" sz="2000">
                                      <a:effectLst/>
                                      <a:latin typeface="Cambria Math"/>
                                    </a:rPr>
                                    <m:t>𝑋</m:t>
                                  </m:r>
                                </m:e>
                                <m:sub>
                                  <m:r>
                                    <a:rPr lang="el-GR" sz="2000">
                                      <a:effectLst/>
                                      <a:latin typeface="Cambria Math"/>
                                    </a:rPr>
                                    <m:t>𝑖</m:t>
                                  </m:r>
                                </m:sub>
                              </m:sSub>
                              <m:r>
                                <a:rPr lang="el-GR" sz="2000">
                                  <a:effectLst/>
                                  <a:latin typeface="Cambria Math"/>
                                </a:rPr>
                                <m:t>−</m:t>
                              </m:r>
                              <m:sSub>
                                <m:sSubPr>
                                  <m:ctrlPr>
                                    <a:rPr lang="el-GR" sz="2000" i="1">
                                      <a:effectLst/>
                                      <a:latin typeface="Cambria Math" panose="02040503050406030204" pitchFamily="18" charset="0"/>
                                    </a:rPr>
                                  </m:ctrlPr>
                                </m:sSubPr>
                                <m:e>
                                  <m:r>
                                    <a:rPr lang="el-GR" sz="2000">
                                      <a:effectLst/>
                                      <a:latin typeface="Cambria Math"/>
                                    </a:rPr>
                                    <m:t>𝑌</m:t>
                                  </m:r>
                                </m:e>
                                <m:sub>
                                  <m:r>
                                    <a:rPr lang="el-GR" sz="2000">
                                      <a:effectLst/>
                                      <a:latin typeface="Cambria Math"/>
                                    </a:rPr>
                                    <m:t>𝑖</m:t>
                                  </m:r>
                                </m:sub>
                              </m:sSub>
                            </m:oMath>
                          </a14:m>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d>
                                  <m:dPr>
                                    <m:begChr m:val="|"/>
                                    <m:endChr m:val="|"/>
                                    <m:ctrlPr>
                                      <a:rPr lang="el-GR" sz="2000" i="1">
                                        <a:effectLst/>
                                        <a:latin typeface="Cambria Math" panose="02040503050406030204" pitchFamily="18" charset="0"/>
                                      </a:rPr>
                                    </m:ctrlPr>
                                  </m:dPr>
                                  <m:e>
                                    <m:sSub>
                                      <m:sSubPr>
                                        <m:ctrlPr>
                                          <a:rPr lang="el-GR" sz="2000" i="1">
                                            <a:effectLst/>
                                            <a:latin typeface="Cambria Math" panose="02040503050406030204" pitchFamily="18" charset="0"/>
                                          </a:rPr>
                                        </m:ctrlPr>
                                      </m:sSubPr>
                                      <m:e>
                                        <m:r>
                                          <a:rPr lang="el-GR" sz="2000">
                                            <a:effectLst/>
                                            <a:latin typeface="Cambria Math"/>
                                          </a:rPr>
                                          <m:t>𝑑</m:t>
                                        </m:r>
                                      </m:e>
                                      <m:sub>
                                        <m:r>
                                          <a:rPr lang="el-GR" sz="2000">
                                            <a:effectLst/>
                                            <a:latin typeface="Cambria Math"/>
                                          </a:rPr>
                                          <m:t>𝑖</m:t>
                                        </m:r>
                                      </m:sub>
                                    </m:sSub>
                                  </m:e>
                                </m:d>
                              </m:oMath>
                            </m:oMathPara>
                          </a14:m>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l-GR" sz="2000">
                                    <a:effectLst/>
                                    <a:latin typeface="Cambria Math"/>
                                  </a:rPr>
                                  <m:t>𝑅</m:t>
                                </m:r>
                              </m:oMath>
                            </m:oMathPara>
                          </a14:m>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0"/>
                      </a:ext>
                    </a:extLst>
                  </a:tr>
                  <a:tr h="443470">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2</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8</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1"/>
                      </a:ext>
                    </a:extLst>
                  </a:tr>
                  <a:tr h="443470">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0,9</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2"/>
                      </a:ext>
                    </a:extLst>
                  </a:tr>
                  <a:tr h="443470">
                    <a:tc>
                      <a:txBody>
                        <a:bodyPr/>
                        <a:lstStyle/>
                        <a:p>
                          <a:pPr algn="ctr">
                            <a:lnSpc>
                              <a:spcPct val="115000"/>
                            </a:lnSpc>
                            <a:spcAft>
                              <a:spcPts val="0"/>
                            </a:spcAft>
                          </a:pPr>
                          <a:r>
                            <a:rPr lang="el-GR" sz="2000">
                              <a:effectLst/>
                            </a:rPr>
                            <a:t>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5,1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0,9</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6,5</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3"/>
                      </a:ext>
                    </a:extLst>
                  </a:tr>
                  <a:tr h="443470">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0,4</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4"/>
                      </a:ext>
                    </a:extLst>
                  </a:tr>
                  <a:tr h="443470">
                    <a:tc>
                      <a:txBody>
                        <a:bodyPr/>
                        <a:lstStyle/>
                        <a:p>
                          <a:pPr algn="ctr">
                            <a:lnSpc>
                              <a:spcPct val="115000"/>
                            </a:lnSpc>
                            <a:spcAft>
                              <a:spcPts val="0"/>
                            </a:spcAft>
                          </a:pPr>
                          <a:r>
                            <a:rPr lang="el-GR" sz="2000">
                              <a:effectLst/>
                            </a:rPr>
                            <a:t>5</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-1,2</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1,2</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9</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5"/>
                      </a:ext>
                    </a:extLst>
                  </a:tr>
                  <a:tr h="443470">
                    <a:tc>
                      <a:txBody>
                        <a:bodyPr/>
                        <a:lstStyle/>
                        <a:p>
                          <a:pPr algn="ctr">
                            <a:lnSpc>
                              <a:spcPct val="115000"/>
                            </a:lnSpc>
                            <a:spcAft>
                              <a:spcPts val="0"/>
                            </a:spcAft>
                          </a:pPr>
                          <a:r>
                            <a:rPr lang="el-GR" sz="2000">
                              <a:effectLst/>
                            </a:rPr>
                            <a:t>6</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0,6</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0,6</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4</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6"/>
                      </a:ext>
                    </a:extLst>
                  </a:tr>
                  <a:tr h="443470">
                    <a:tc>
                      <a:txBody>
                        <a:bodyPr/>
                        <a:lstStyle/>
                        <a:p>
                          <a:pPr algn="ctr">
                            <a:lnSpc>
                              <a:spcPct val="115000"/>
                            </a:lnSpc>
                            <a:spcAft>
                              <a:spcPts val="0"/>
                            </a:spcAft>
                          </a:pPr>
                          <a:r>
                            <a:rPr lang="el-GR" sz="2000">
                              <a:effectLst/>
                            </a:rPr>
                            <a:t>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1,7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-0,3</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0,3</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7"/>
                      </a:ext>
                    </a:extLst>
                  </a:tr>
                  <a:tr h="443470">
                    <a:tc>
                      <a:txBody>
                        <a:bodyPr/>
                        <a:lstStyle/>
                        <a:p>
                          <a:pPr algn="ctr">
                            <a:lnSpc>
                              <a:spcPct val="115000"/>
                            </a:lnSpc>
                            <a:spcAft>
                              <a:spcPts val="0"/>
                            </a:spcAft>
                          </a:pPr>
                          <a:r>
                            <a:rPr lang="el-GR" sz="2000">
                              <a:effectLst/>
                            </a:rPr>
                            <a:t>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3,6</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8"/>
                      </a:ext>
                    </a:extLst>
                  </a:tr>
                  <a:tr h="443470">
                    <a:tc>
                      <a:txBody>
                        <a:bodyPr/>
                        <a:lstStyle/>
                        <a:p>
                          <a:pPr algn="ctr">
                            <a:lnSpc>
                              <a:spcPct val="115000"/>
                            </a:lnSpc>
                            <a:spcAft>
                              <a:spcPts val="0"/>
                            </a:spcAft>
                          </a:pPr>
                          <a:r>
                            <a:rPr lang="el-GR" sz="2000">
                              <a:effectLst/>
                            </a:rPr>
                            <a:t>9</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5,7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2,9</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10</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9"/>
                      </a:ext>
                    </a:extLst>
                  </a:tr>
                  <a:tr h="443470">
                    <a:tc>
                      <a:txBody>
                        <a:bodyPr/>
                        <a:lstStyle/>
                        <a:p>
                          <a:pPr algn="ctr">
                            <a:lnSpc>
                              <a:spcPct val="115000"/>
                            </a:lnSpc>
                            <a:spcAft>
                              <a:spcPts val="0"/>
                            </a:spcAft>
                          </a:pPr>
                          <a:r>
                            <a:rPr lang="el-GR" sz="2000">
                              <a:effectLst/>
                            </a:rPr>
                            <a:t>10</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7,4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8,2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-0,8</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0,8</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5</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10"/>
                      </a:ext>
                    </a:extLst>
                  </a:tr>
                </a:tbl>
              </a:graphicData>
            </a:graphic>
          </p:graphicFrame>
        </mc:Choice>
        <mc:Fallback xmlns="">
          <p:graphicFrame>
            <p:nvGraphicFramePr>
              <p:cNvPr id="2" name="Πίνακας 1"/>
              <p:cNvGraphicFramePr>
                <a:graphicFrameLocks noGrp="1"/>
              </p:cNvGraphicFramePr>
              <p:nvPr>
                <p:extLst>
                  <p:ext uri="{D42A27DB-BD31-4B8C-83A1-F6EECF244321}">
                    <p14:modId xmlns:p14="http://schemas.microsoft.com/office/powerpoint/2010/main" val="3503893102"/>
                  </p:ext>
                </p:extLst>
              </p:nvPr>
            </p:nvGraphicFramePr>
            <p:xfrm>
              <a:off x="0" y="1916832"/>
              <a:ext cx="9144001" cy="4941173"/>
            </p:xfrm>
            <a:graphic>
              <a:graphicData uri="http://schemas.openxmlformats.org/drawingml/2006/table">
                <a:tbl>
                  <a:tblPr firstRow="1" firstCol="1" bandRow="1">
                    <a:tableStyleId>{5C22544A-7EE6-4342-B048-85BDC9FD1C3A}</a:tableStyleId>
                  </a:tblPr>
                  <a:tblGrid>
                    <a:gridCol w="1175290"/>
                    <a:gridCol w="2032272"/>
                    <a:gridCol w="1640509"/>
                    <a:gridCol w="1945350"/>
                    <a:gridCol w="1175290"/>
                    <a:gridCol w="1175290"/>
                  </a:tblGrid>
                  <a:tr h="506473">
                    <a:tc>
                      <a:txBody>
                        <a:bodyPr/>
                        <a:lstStyle/>
                        <a:p>
                          <a:pPr algn="ctr">
                            <a:lnSpc>
                              <a:spcPct val="115000"/>
                            </a:lnSpc>
                            <a:spcAft>
                              <a:spcPts val="0"/>
                            </a:spcAft>
                          </a:pPr>
                          <a:r>
                            <a:rPr lang="el-GR" sz="2000" dirty="0">
                              <a:effectLst/>
                            </a:rPr>
                            <a:t>Άτομο</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Φάρμακο Α</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Φάρμακο Β</a:t>
                          </a:r>
                          <a:endParaRPr lang="el-GR" sz="2000">
                            <a:effectLst/>
                            <a:latin typeface="Calibri"/>
                            <a:ea typeface="Calibri"/>
                            <a:cs typeface="Times New Roman"/>
                          </a:endParaRPr>
                        </a:p>
                      </a:txBody>
                      <a:tcPr marL="68580" marR="68580" marT="0" marB="0" anchor="ctr"/>
                    </a:tc>
                    <a:tc>
                      <a:txBody>
                        <a:bodyPr/>
                        <a:lstStyle/>
                        <a:p>
                          <a:endParaRPr lang="el-GR"/>
                        </a:p>
                      </a:txBody>
                      <a:tcPr marL="68580" marR="68580" marT="0" marB="0" anchor="b">
                        <a:blipFill rotWithShape="1">
                          <a:blip r:embed="rId3"/>
                          <a:stretch>
                            <a:fillRect l="-249216" r="-121003" b="-907229"/>
                          </a:stretch>
                        </a:blipFill>
                      </a:tcPr>
                    </a:tc>
                    <a:tc>
                      <a:txBody>
                        <a:bodyPr/>
                        <a:lstStyle/>
                        <a:p>
                          <a:endParaRPr lang="el-GR"/>
                        </a:p>
                      </a:txBody>
                      <a:tcPr marL="68580" marR="68580" marT="0" marB="0" anchor="b">
                        <a:blipFill rotWithShape="1">
                          <a:blip r:embed="rId3"/>
                          <a:stretch>
                            <a:fillRect l="-577202" r="-100000" b="-907229"/>
                          </a:stretch>
                        </a:blipFill>
                      </a:tcPr>
                    </a:tc>
                    <a:tc>
                      <a:txBody>
                        <a:bodyPr/>
                        <a:lstStyle/>
                        <a:p>
                          <a:endParaRPr lang="el-GR"/>
                        </a:p>
                      </a:txBody>
                      <a:tcPr marL="68580" marR="68580" marT="0" marB="0" anchor="b">
                        <a:blipFill rotWithShape="1">
                          <a:blip r:embed="rId3"/>
                          <a:stretch>
                            <a:fillRect l="-677202" b="-907229"/>
                          </a:stretch>
                        </a:blipFill>
                      </a:tcPr>
                    </a:tc>
                  </a:tr>
                  <a:tr h="443470">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2</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8</a:t>
                          </a:r>
                          <a:endParaRPr lang="el-GR" sz="2000">
                            <a:effectLst/>
                            <a:latin typeface="Calibri"/>
                            <a:ea typeface="Calibri"/>
                            <a:cs typeface="Times New Roman"/>
                          </a:endParaRPr>
                        </a:p>
                      </a:txBody>
                      <a:tcPr marL="68580" marR="68580" marT="0" marB="0" anchor="b"/>
                    </a:tc>
                  </a:tr>
                  <a:tr h="443470">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tr>
                  <a:tr h="443470">
                    <a:tc>
                      <a:txBody>
                        <a:bodyPr/>
                        <a:lstStyle/>
                        <a:p>
                          <a:pPr algn="ctr">
                            <a:lnSpc>
                              <a:spcPct val="115000"/>
                            </a:lnSpc>
                            <a:spcAft>
                              <a:spcPts val="0"/>
                            </a:spcAft>
                          </a:pPr>
                          <a:r>
                            <a:rPr lang="el-GR" sz="2000">
                              <a:effectLst/>
                            </a:rPr>
                            <a:t>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5,1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tr>
                  <a:tr h="443470">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0,4</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2,5</a:t>
                          </a:r>
                          <a:endParaRPr lang="el-GR" sz="2000">
                            <a:effectLst/>
                            <a:latin typeface="Calibri"/>
                            <a:ea typeface="Calibri"/>
                            <a:cs typeface="Times New Roman"/>
                          </a:endParaRPr>
                        </a:p>
                      </a:txBody>
                      <a:tcPr marL="68580" marR="68580" marT="0" marB="0" anchor="b"/>
                    </a:tc>
                  </a:tr>
                  <a:tr h="443470">
                    <a:tc>
                      <a:txBody>
                        <a:bodyPr/>
                        <a:lstStyle/>
                        <a:p>
                          <a:pPr algn="ctr">
                            <a:lnSpc>
                              <a:spcPct val="115000"/>
                            </a:lnSpc>
                            <a:spcAft>
                              <a:spcPts val="0"/>
                            </a:spcAft>
                          </a:pPr>
                          <a:r>
                            <a:rPr lang="el-GR" sz="2000">
                              <a:effectLst/>
                            </a:rPr>
                            <a:t>5</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-1,2</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1,2</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9</a:t>
                          </a:r>
                          <a:endParaRPr lang="el-GR" sz="2000">
                            <a:effectLst/>
                            <a:latin typeface="Calibri"/>
                            <a:ea typeface="Calibri"/>
                            <a:cs typeface="Times New Roman"/>
                          </a:endParaRPr>
                        </a:p>
                      </a:txBody>
                      <a:tcPr marL="68580" marR="68580" marT="0" marB="0" anchor="b"/>
                    </a:tc>
                  </a:tr>
                  <a:tr h="443470">
                    <a:tc>
                      <a:txBody>
                        <a:bodyPr/>
                        <a:lstStyle/>
                        <a:p>
                          <a:pPr algn="ctr">
                            <a:lnSpc>
                              <a:spcPct val="115000"/>
                            </a:lnSpc>
                            <a:spcAft>
                              <a:spcPts val="0"/>
                            </a:spcAft>
                          </a:pPr>
                          <a:r>
                            <a:rPr lang="el-GR" sz="2000">
                              <a:effectLst/>
                            </a:rPr>
                            <a:t>6</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0,6</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0,6</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68580" marR="68580" marT="0" marB="0" anchor="b"/>
                    </a:tc>
                  </a:tr>
                  <a:tr h="443470">
                    <a:tc>
                      <a:txBody>
                        <a:bodyPr/>
                        <a:lstStyle/>
                        <a:p>
                          <a:pPr algn="ctr">
                            <a:lnSpc>
                              <a:spcPct val="115000"/>
                            </a:lnSpc>
                            <a:spcAft>
                              <a:spcPts val="0"/>
                            </a:spcAft>
                          </a:pPr>
                          <a:r>
                            <a:rPr lang="el-GR" sz="2000">
                              <a:effectLst/>
                            </a:rPr>
                            <a:t>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1,7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-0,3</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0,3</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tr>
                  <a:tr h="443470">
                    <a:tc>
                      <a:txBody>
                        <a:bodyPr/>
                        <a:lstStyle/>
                        <a:p>
                          <a:pPr algn="ctr">
                            <a:lnSpc>
                              <a:spcPct val="115000"/>
                            </a:lnSpc>
                            <a:spcAft>
                              <a:spcPts val="0"/>
                            </a:spcAft>
                          </a:pPr>
                          <a:r>
                            <a:rPr lang="el-GR" sz="2000">
                              <a:effectLst/>
                            </a:rPr>
                            <a:t>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3,6</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2,5</a:t>
                          </a:r>
                          <a:endParaRPr lang="el-GR" sz="2000">
                            <a:effectLst/>
                            <a:latin typeface="Calibri"/>
                            <a:ea typeface="Calibri"/>
                            <a:cs typeface="Times New Roman"/>
                          </a:endParaRPr>
                        </a:p>
                      </a:txBody>
                      <a:tcPr marL="68580" marR="68580" marT="0" marB="0" anchor="b"/>
                    </a:tc>
                  </a:tr>
                  <a:tr h="443470">
                    <a:tc>
                      <a:txBody>
                        <a:bodyPr/>
                        <a:lstStyle/>
                        <a:p>
                          <a:pPr algn="ctr">
                            <a:lnSpc>
                              <a:spcPct val="115000"/>
                            </a:lnSpc>
                            <a:spcAft>
                              <a:spcPts val="0"/>
                            </a:spcAft>
                          </a:pPr>
                          <a:r>
                            <a:rPr lang="el-GR" sz="2000">
                              <a:effectLst/>
                            </a:rPr>
                            <a:t>9</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5,7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2,9</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10</a:t>
                          </a:r>
                          <a:endParaRPr lang="el-GR" sz="2000">
                            <a:effectLst/>
                            <a:latin typeface="Calibri"/>
                            <a:ea typeface="Calibri"/>
                            <a:cs typeface="Times New Roman"/>
                          </a:endParaRPr>
                        </a:p>
                      </a:txBody>
                      <a:tcPr marL="68580" marR="68580" marT="0" marB="0" anchor="b"/>
                    </a:tc>
                  </a:tr>
                  <a:tr h="443470">
                    <a:tc>
                      <a:txBody>
                        <a:bodyPr/>
                        <a:lstStyle/>
                        <a:p>
                          <a:pPr algn="ctr">
                            <a:lnSpc>
                              <a:spcPct val="115000"/>
                            </a:lnSpc>
                            <a:spcAft>
                              <a:spcPts val="0"/>
                            </a:spcAft>
                          </a:pPr>
                          <a:r>
                            <a:rPr lang="el-GR" sz="2000">
                              <a:effectLst/>
                            </a:rPr>
                            <a:t>10</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7,4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8,2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-0,8</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0,8</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5</a:t>
                          </a:r>
                          <a:endParaRPr lang="el-GR" sz="2000" dirty="0">
                            <a:effectLst/>
                            <a:latin typeface="Calibri"/>
                            <a:ea typeface="Calibri"/>
                            <a:cs typeface="Times New Roman"/>
                          </a:endParaRPr>
                        </a:p>
                      </a:txBody>
                      <a:tcPr marL="68580" marR="68580" marT="0" marB="0" anchor="b"/>
                    </a:tc>
                  </a:tr>
                </a:tbl>
              </a:graphicData>
            </a:graphic>
          </p:graphicFrame>
        </mc:Fallback>
      </mc:AlternateContent>
    </p:spTree>
    <p:extLst>
      <p:ext uri="{BB962C8B-B14F-4D97-AF65-F5344CB8AC3E}">
        <p14:creationId xmlns:p14="http://schemas.microsoft.com/office/powerpoint/2010/main" val="10123113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263352" y="188640"/>
                <a:ext cx="11665296" cy="6336703"/>
              </a:xfrm>
            </p:spPr>
            <p:txBody>
              <a:bodyPr>
                <a:normAutofit/>
              </a:bodyPr>
              <a:lstStyle/>
              <a:p>
                <a:pPr marL="0" indent="0" algn="just">
                  <a:buNone/>
                </a:pPr>
                <a:r>
                  <a:rPr lang="el-GR" sz="2800" dirty="0"/>
                  <a:t>Με άλλα λόγια, </a:t>
                </a:r>
                <a:r>
                  <a:rPr lang="el-GR" sz="2800" dirty="0" smtClean="0"/>
                  <a:t>κατατάσσουμε </a:t>
                </a:r>
                <a:r>
                  <a:rPr lang="el-GR" sz="2800" dirty="0"/>
                  <a:t>τους αριθμούς της στήλης </a:t>
                </a:r>
                <a14:m>
                  <m:oMath xmlns:m="http://schemas.openxmlformats.org/officeDocument/2006/math">
                    <m:d>
                      <m:dPr>
                        <m:begChr m:val="|"/>
                        <m:endChr m:val="|"/>
                        <m:ctrlPr>
                          <a:rPr lang="el-GR" sz="2800" i="1">
                            <a:latin typeface="Cambria Math" panose="02040503050406030204" pitchFamily="18" charset="0"/>
                          </a:rPr>
                        </m:ctrlPr>
                      </m:dPr>
                      <m:e>
                        <m:sSub>
                          <m:sSubPr>
                            <m:ctrlPr>
                              <a:rPr lang="el-GR" sz="2800" i="1">
                                <a:latin typeface="Cambria Math" panose="02040503050406030204" pitchFamily="18" charset="0"/>
                              </a:rPr>
                            </m:ctrlPr>
                          </m:sSubPr>
                          <m:e>
                            <m:r>
                              <a:rPr lang="en-US" sz="2800" i="1">
                                <a:latin typeface="Cambria Math"/>
                              </a:rPr>
                              <m:t>𝑑</m:t>
                            </m:r>
                          </m:e>
                          <m:sub>
                            <m:r>
                              <a:rPr lang="en-US" sz="2800" i="1">
                                <a:latin typeface="Cambria Math"/>
                              </a:rPr>
                              <m:t>𝑖</m:t>
                            </m:r>
                          </m:sub>
                        </m:sSub>
                      </m:e>
                    </m:d>
                  </m:oMath>
                </a14:m>
                <a:r>
                  <a:rPr lang="el-GR" sz="2800" dirty="0"/>
                  <a:t> </a:t>
                </a:r>
                <a:r>
                  <a:rPr lang="el-GR" sz="2800" dirty="0" smtClean="0"/>
                  <a:t>σε αύξουσα σειρά, δηλ. από την μικρότερη τιμή στην μεγαλύτερη τιμή και η μικρότερη τιμή έχει τάξη 1, η επόμενη μικρότερη τιμή έχει τάξη 2, η τρίτη τιμή έχει τάξη 3 κ.α.</a:t>
                </a:r>
                <a:endParaRPr lang="el-GR" sz="2800" dirty="0"/>
              </a:p>
              <a:p>
                <a:pPr marL="0" indent="0" algn="just">
                  <a:buNone/>
                </a:pPr>
                <a:endParaRPr lang="el-GR" sz="2800"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263352" y="188640"/>
                <a:ext cx="11665296" cy="6336703"/>
              </a:xfrm>
              <a:blipFill rotWithShape="0">
                <a:blip r:embed="rId2"/>
                <a:stretch>
                  <a:fillRect l="-1045" t="-962" r="-1097"/>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graphicFrame>
            <p:nvGraphicFramePr>
              <p:cNvPr id="4" name="Πίνακας 3"/>
              <p:cNvGraphicFramePr>
                <a:graphicFrameLocks noGrp="1"/>
              </p:cNvGraphicFramePr>
              <p:nvPr>
                <p:extLst>
                  <p:ext uri="{D42A27DB-BD31-4B8C-83A1-F6EECF244321}">
                    <p14:modId xmlns:p14="http://schemas.microsoft.com/office/powerpoint/2010/main" val="3816105928"/>
                  </p:ext>
                </p:extLst>
              </p:nvPr>
            </p:nvGraphicFramePr>
            <p:xfrm>
              <a:off x="1343472" y="1772816"/>
              <a:ext cx="9144001" cy="4941173"/>
            </p:xfrm>
            <a:graphic>
              <a:graphicData uri="http://schemas.openxmlformats.org/drawingml/2006/table">
                <a:tbl>
                  <a:tblPr firstRow="1" firstCol="1" bandRow="1">
                    <a:tableStyleId>{5C22544A-7EE6-4342-B048-85BDC9FD1C3A}</a:tableStyleId>
                  </a:tblPr>
                  <a:tblGrid>
                    <a:gridCol w="1175290">
                      <a:extLst>
                        <a:ext uri="{9D8B030D-6E8A-4147-A177-3AD203B41FA5}">
                          <a16:colId xmlns:a16="http://schemas.microsoft.com/office/drawing/2014/main" xmlns="" val="20000"/>
                        </a:ext>
                      </a:extLst>
                    </a:gridCol>
                    <a:gridCol w="2032272">
                      <a:extLst>
                        <a:ext uri="{9D8B030D-6E8A-4147-A177-3AD203B41FA5}">
                          <a16:colId xmlns:a16="http://schemas.microsoft.com/office/drawing/2014/main" xmlns="" val="20001"/>
                        </a:ext>
                      </a:extLst>
                    </a:gridCol>
                    <a:gridCol w="1640509">
                      <a:extLst>
                        <a:ext uri="{9D8B030D-6E8A-4147-A177-3AD203B41FA5}">
                          <a16:colId xmlns:a16="http://schemas.microsoft.com/office/drawing/2014/main" xmlns="" val="20002"/>
                        </a:ext>
                      </a:extLst>
                    </a:gridCol>
                    <a:gridCol w="1945350">
                      <a:extLst>
                        <a:ext uri="{9D8B030D-6E8A-4147-A177-3AD203B41FA5}">
                          <a16:colId xmlns:a16="http://schemas.microsoft.com/office/drawing/2014/main" xmlns="" val="20003"/>
                        </a:ext>
                      </a:extLst>
                    </a:gridCol>
                    <a:gridCol w="1175290">
                      <a:extLst>
                        <a:ext uri="{9D8B030D-6E8A-4147-A177-3AD203B41FA5}">
                          <a16:colId xmlns:a16="http://schemas.microsoft.com/office/drawing/2014/main" xmlns="" val="20004"/>
                        </a:ext>
                      </a:extLst>
                    </a:gridCol>
                    <a:gridCol w="1175290">
                      <a:extLst>
                        <a:ext uri="{9D8B030D-6E8A-4147-A177-3AD203B41FA5}">
                          <a16:colId xmlns:a16="http://schemas.microsoft.com/office/drawing/2014/main" xmlns="" val="20005"/>
                        </a:ext>
                      </a:extLst>
                    </a:gridCol>
                  </a:tblGrid>
                  <a:tr h="506473">
                    <a:tc>
                      <a:txBody>
                        <a:bodyPr/>
                        <a:lstStyle/>
                        <a:p>
                          <a:pPr algn="ctr">
                            <a:lnSpc>
                              <a:spcPct val="115000"/>
                            </a:lnSpc>
                            <a:spcAft>
                              <a:spcPts val="0"/>
                            </a:spcAft>
                          </a:pPr>
                          <a:r>
                            <a:rPr lang="el-GR" sz="2000" dirty="0">
                              <a:effectLst/>
                            </a:rPr>
                            <a:t>Άτομο</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Φάρμακο Α</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Φάρμακο Β</a:t>
                          </a:r>
                          <a:endParaRPr lang="el-GR" sz="20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2000">
                              <a:effectLst/>
                            </a:rPr>
                            <a:t> </a:t>
                          </a:r>
                          <a14:m>
                            <m:oMath xmlns:m="http://schemas.openxmlformats.org/officeDocument/2006/math">
                              <m:sSub>
                                <m:sSubPr>
                                  <m:ctrlPr>
                                    <a:rPr lang="el-GR" sz="2000" i="1">
                                      <a:effectLst/>
                                      <a:latin typeface="Cambria Math" panose="02040503050406030204" pitchFamily="18" charset="0"/>
                                    </a:rPr>
                                  </m:ctrlPr>
                                </m:sSubPr>
                                <m:e>
                                  <m:r>
                                    <a:rPr lang="el-GR" sz="2000">
                                      <a:effectLst/>
                                      <a:latin typeface="Cambria Math"/>
                                    </a:rPr>
                                    <m:t>𝑑</m:t>
                                  </m:r>
                                </m:e>
                                <m:sub>
                                  <m:r>
                                    <a:rPr lang="el-GR" sz="2000">
                                      <a:effectLst/>
                                      <a:latin typeface="Cambria Math"/>
                                    </a:rPr>
                                    <m:t>𝑖</m:t>
                                  </m:r>
                                </m:sub>
                              </m:sSub>
                              <m:r>
                                <a:rPr lang="el-GR" sz="2000">
                                  <a:effectLst/>
                                  <a:latin typeface="Cambria Math"/>
                                </a:rPr>
                                <m:t>=</m:t>
                              </m:r>
                              <m:sSub>
                                <m:sSubPr>
                                  <m:ctrlPr>
                                    <a:rPr lang="el-GR" sz="2000" i="1">
                                      <a:effectLst/>
                                      <a:latin typeface="Cambria Math" panose="02040503050406030204" pitchFamily="18" charset="0"/>
                                    </a:rPr>
                                  </m:ctrlPr>
                                </m:sSubPr>
                                <m:e>
                                  <m:r>
                                    <a:rPr lang="el-GR" sz="2000">
                                      <a:effectLst/>
                                      <a:latin typeface="Cambria Math"/>
                                    </a:rPr>
                                    <m:t>𝑋</m:t>
                                  </m:r>
                                </m:e>
                                <m:sub>
                                  <m:r>
                                    <a:rPr lang="el-GR" sz="2000">
                                      <a:effectLst/>
                                      <a:latin typeface="Cambria Math"/>
                                    </a:rPr>
                                    <m:t>𝑖</m:t>
                                  </m:r>
                                </m:sub>
                              </m:sSub>
                              <m:r>
                                <a:rPr lang="el-GR" sz="2000">
                                  <a:effectLst/>
                                  <a:latin typeface="Cambria Math"/>
                                </a:rPr>
                                <m:t>−</m:t>
                              </m:r>
                              <m:sSub>
                                <m:sSubPr>
                                  <m:ctrlPr>
                                    <a:rPr lang="el-GR" sz="2000" i="1">
                                      <a:effectLst/>
                                      <a:latin typeface="Cambria Math" panose="02040503050406030204" pitchFamily="18" charset="0"/>
                                    </a:rPr>
                                  </m:ctrlPr>
                                </m:sSubPr>
                                <m:e>
                                  <m:r>
                                    <a:rPr lang="el-GR" sz="2000">
                                      <a:effectLst/>
                                      <a:latin typeface="Cambria Math"/>
                                    </a:rPr>
                                    <m:t>𝑌</m:t>
                                  </m:r>
                                </m:e>
                                <m:sub>
                                  <m:r>
                                    <a:rPr lang="el-GR" sz="2000">
                                      <a:effectLst/>
                                      <a:latin typeface="Cambria Math"/>
                                    </a:rPr>
                                    <m:t>𝑖</m:t>
                                  </m:r>
                                </m:sub>
                              </m:sSub>
                            </m:oMath>
                          </a14:m>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d>
                                  <m:dPr>
                                    <m:begChr m:val="|"/>
                                    <m:endChr m:val="|"/>
                                    <m:ctrlPr>
                                      <a:rPr lang="el-GR" sz="2000" i="1">
                                        <a:effectLst/>
                                        <a:latin typeface="Cambria Math" panose="02040503050406030204" pitchFamily="18" charset="0"/>
                                      </a:rPr>
                                    </m:ctrlPr>
                                  </m:dPr>
                                  <m:e>
                                    <m:sSub>
                                      <m:sSubPr>
                                        <m:ctrlPr>
                                          <a:rPr lang="el-GR" sz="2000" i="1">
                                            <a:effectLst/>
                                            <a:latin typeface="Cambria Math" panose="02040503050406030204" pitchFamily="18" charset="0"/>
                                          </a:rPr>
                                        </m:ctrlPr>
                                      </m:sSubPr>
                                      <m:e>
                                        <m:r>
                                          <a:rPr lang="el-GR" sz="2000">
                                            <a:effectLst/>
                                            <a:latin typeface="Cambria Math"/>
                                          </a:rPr>
                                          <m:t>𝑑</m:t>
                                        </m:r>
                                      </m:e>
                                      <m:sub>
                                        <m:r>
                                          <a:rPr lang="el-GR" sz="2000">
                                            <a:effectLst/>
                                            <a:latin typeface="Cambria Math"/>
                                          </a:rPr>
                                          <m:t>𝑖</m:t>
                                        </m:r>
                                      </m:sub>
                                    </m:sSub>
                                  </m:e>
                                </m:d>
                              </m:oMath>
                            </m:oMathPara>
                          </a14:m>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l-GR" sz="2000">
                                    <a:effectLst/>
                                    <a:latin typeface="Cambria Math"/>
                                  </a:rPr>
                                  <m:t>𝑅</m:t>
                                </m:r>
                              </m:oMath>
                            </m:oMathPara>
                          </a14:m>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0"/>
                      </a:ext>
                    </a:extLst>
                  </a:tr>
                  <a:tr h="443470">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2</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8</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1"/>
                      </a:ext>
                    </a:extLst>
                  </a:tr>
                  <a:tr h="443470">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3,4</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0,9</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2"/>
                      </a:ext>
                    </a:extLst>
                  </a:tr>
                  <a:tr h="443470">
                    <a:tc>
                      <a:txBody>
                        <a:bodyPr/>
                        <a:lstStyle/>
                        <a:p>
                          <a:pPr algn="ctr">
                            <a:lnSpc>
                              <a:spcPct val="115000"/>
                            </a:lnSpc>
                            <a:spcAft>
                              <a:spcPts val="0"/>
                            </a:spcAft>
                          </a:pPr>
                          <a:r>
                            <a:rPr lang="el-GR" sz="2000">
                              <a:effectLst/>
                            </a:rPr>
                            <a:t>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5,1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0,9</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6,5</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3"/>
                      </a:ext>
                    </a:extLst>
                  </a:tr>
                  <a:tr h="443470">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0,4</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4"/>
                      </a:ext>
                    </a:extLst>
                  </a:tr>
                  <a:tr h="443470">
                    <a:tc>
                      <a:txBody>
                        <a:bodyPr/>
                        <a:lstStyle/>
                        <a:p>
                          <a:pPr algn="ctr">
                            <a:lnSpc>
                              <a:spcPct val="115000"/>
                            </a:lnSpc>
                            <a:spcAft>
                              <a:spcPts val="0"/>
                            </a:spcAft>
                          </a:pPr>
                          <a:r>
                            <a:rPr lang="el-GR" sz="2000">
                              <a:effectLst/>
                            </a:rPr>
                            <a:t>5</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-1,2</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1,2</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9</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5"/>
                      </a:ext>
                    </a:extLst>
                  </a:tr>
                  <a:tr h="443470">
                    <a:tc>
                      <a:txBody>
                        <a:bodyPr/>
                        <a:lstStyle/>
                        <a:p>
                          <a:pPr algn="ctr">
                            <a:lnSpc>
                              <a:spcPct val="115000"/>
                            </a:lnSpc>
                            <a:spcAft>
                              <a:spcPts val="0"/>
                            </a:spcAft>
                          </a:pPr>
                          <a:r>
                            <a:rPr lang="el-GR" sz="2000">
                              <a:effectLst/>
                            </a:rPr>
                            <a:t>6</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0,6</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0,6</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4</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6"/>
                      </a:ext>
                    </a:extLst>
                  </a:tr>
                  <a:tr h="443470">
                    <a:tc>
                      <a:txBody>
                        <a:bodyPr/>
                        <a:lstStyle/>
                        <a:p>
                          <a:pPr algn="ctr">
                            <a:lnSpc>
                              <a:spcPct val="115000"/>
                            </a:lnSpc>
                            <a:spcAft>
                              <a:spcPts val="0"/>
                            </a:spcAft>
                          </a:pPr>
                          <a:r>
                            <a:rPr lang="el-GR" sz="2000">
                              <a:effectLst/>
                            </a:rPr>
                            <a:t>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1,7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-0,3</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0,3</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7"/>
                      </a:ext>
                    </a:extLst>
                  </a:tr>
                  <a:tr h="443470">
                    <a:tc>
                      <a:txBody>
                        <a:bodyPr/>
                        <a:lstStyle/>
                        <a:p>
                          <a:pPr algn="ctr">
                            <a:lnSpc>
                              <a:spcPct val="115000"/>
                            </a:lnSpc>
                            <a:spcAft>
                              <a:spcPts val="0"/>
                            </a:spcAft>
                          </a:pPr>
                          <a:r>
                            <a:rPr lang="el-GR" sz="2000">
                              <a:effectLst/>
                            </a:rPr>
                            <a:t>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3,6</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8"/>
                      </a:ext>
                    </a:extLst>
                  </a:tr>
                  <a:tr h="443470">
                    <a:tc>
                      <a:txBody>
                        <a:bodyPr/>
                        <a:lstStyle/>
                        <a:p>
                          <a:pPr algn="ctr">
                            <a:lnSpc>
                              <a:spcPct val="115000"/>
                            </a:lnSpc>
                            <a:spcAft>
                              <a:spcPts val="0"/>
                            </a:spcAft>
                          </a:pPr>
                          <a:r>
                            <a:rPr lang="el-GR" sz="2000">
                              <a:effectLst/>
                            </a:rPr>
                            <a:t>9</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5,7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2,9</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10</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9"/>
                      </a:ext>
                    </a:extLst>
                  </a:tr>
                  <a:tr h="443470">
                    <a:tc>
                      <a:txBody>
                        <a:bodyPr/>
                        <a:lstStyle/>
                        <a:p>
                          <a:pPr algn="ctr">
                            <a:lnSpc>
                              <a:spcPct val="115000"/>
                            </a:lnSpc>
                            <a:spcAft>
                              <a:spcPts val="0"/>
                            </a:spcAft>
                          </a:pPr>
                          <a:r>
                            <a:rPr lang="el-GR" sz="2000">
                              <a:effectLst/>
                            </a:rPr>
                            <a:t>10</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7,4</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8,2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-0,8</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0,8</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5</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10"/>
                      </a:ext>
                    </a:extLst>
                  </a:tr>
                </a:tbl>
              </a:graphicData>
            </a:graphic>
          </p:graphicFrame>
        </mc:Choice>
        <mc:Fallback>
          <p:graphicFrame>
            <p:nvGraphicFramePr>
              <p:cNvPr id="4" name="Πίνακας 3"/>
              <p:cNvGraphicFramePr>
                <a:graphicFrameLocks noGrp="1"/>
              </p:cNvGraphicFramePr>
              <p:nvPr>
                <p:extLst>
                  <p:ext uri="{D42A27DB-BD31-4B8C-83A1-F6EECF244321}">
                    <p14:modId xmlns:p14="http://schemas.microsoft.com/office/powerpoint/2010/main" val="3816105928"/>
                  </p:ext>
                </p:extLst>
              </p:nvPr>
            </p:nvGraphicFramePr>
            <p:xfrm>
              <a:off x="1343472" y="1772816"/>
              <a:ext cx="9144001" cy="4941173"/>
            </p:xfrm>
            <a:graphic>
              <a:graphicData uri="http://schemas.openxmlformats.org/drawingml/2006/table">
                <a:tbl>
                  <a:tblPr firstRow="1" firstCol="1" bandRow="1">
                    <a:tableStyleId>{5C22544A-7EE6-4342-B048-85BDC9FD1C3A}</a:tableStyleId>
                  </a:tblPr>
                  <a:tblGrid>
                    <a:gridCol w="1175290">
                      <a:extLst>
                        <a:ext uri="{9D8B030D-6E8A-4147-A177-3AD203B41FA5}">
                          <a16:colId xmlns:a16="http://schemas.microsoft.com/office/drawing/2014/main" xmlns:a14="http://schemas.microsoft.com/office/drawing/2010/main" xmlns="" val="20000"/>
                        </a:ext>
                      </a:extLst>
                    </a:gridCol>
                    <a:gridCol w="2032272">
                      <a:extLst>
                        <a:ext uri="{9D8B030D-6E8A-4147-A177-3AD203B41FA5}">
                          <a16:colId xmlns:a16="http://schemas.microsoft.com/office/drawing/2014/main" xmlns:a14="http://schemas.microsoft.com/office/drawing/2010/main" xmlns="" val="20001"/>
                        </a:ext>
                      </a:extLst>
                    </a:gridCol>
                    <a:gridCol w="1640509">
                      <a:extLst>
                        <a:ext uri="{9D8B030D-6E8A-4147-A177-3AD203B41FA5}">
                          <a16:colId xmlns:a16="http://schemas.microsoft.com/office/drawing/2014/main" xmlns:a14="http://schemas.microsoft.com/office/drawing/2010/main" xmlns="" val="20002"/>
                        </a:ext>
                      </a:extLst>
                    </a:gridCol>
                    <a:gridCol w="1945350">
                      <a:extLst>
                        <a:ext uri="{9D8B030D-6E8A-4147-A177-3AD203B41FA5}">
                          <a16:colId xmlns:a16="http://schemas.microsoft.com/office/drawing/2014/main" xmlns:a14="http://schemas.microsoft.com/office/drawing/2010/main" xmlns="" val="20003"/>
                        </a:ext>
                      </a:extLst>
                    </a:gridCol>
                    <a:gridCol w="1175290">
                      <a:extLst>
                        <a:ext uri="{9D8B030D-6E8A-4147-A177-3AD203B41FA5}">
                          <a16:colId xmlns:a16="http://schemas.microsoft.com/office/drawing/2014/main" xmlns:a14="http://schemas.microsoft.com/office/drawing/2010/main" xmlns="" val="20004"/>
                        </a:ext>
                      </a:extLst>
                    </a:gridCol>
                    <a:gridCol w="1175290">
                      <a:extLst>
                        <a:ext uri="{9D8B030D-6E8A-4147-A177-3AD203B41FA5}">
                          <a16:colId xmlns:a16="http://schemas.microsoft.com/office/drawing/2014/main" xmlns:a14="http://schemas.microsoft.com/office/drawing/2010/main" xmlns="" val="20005"/>
                        </a:ext>
                      </a:extLst>
                    </a:gridCol>
                  </a:tblGrid>
                  <a:tr h="506473">
                    <a:tc>
                      <a:txBody>
                        <a:bodyPr/>
                        <a:lstStyle/>
                        <a:p>
                          <a:pPr algn="ctr">
                            <a:lnSpc>
                              <a:spcPct val="115000"/>
                            </a:lnSpc>
                            <a:spcAft>
                              <a:spcPts val="0"/>
                            </a:spcAft>
                          </a:pPr>
                          <a:r>
                            <a:rPr lang="el-GR" sz="2000" dirty="0">
                              <a:effectLst/>
                            </a:rPr>
                            <a:t>Άτομο</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Φάρμακο Α</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Φάρμακο Β</a:t>
                          </a:r>
                          <a:endParaRPr lang="el-GR" sz="2000" dirty="0">
                            <a:effectLst/>
                            <a:latin typeface="Calibri"/>
                            <a:ea typeface="Calibri"/>
                            <a:cs typeface="Times New Roman"/>
                          </a:endParaRPr>
                        </a:p>
                      </a:txBody>
                      <a:tcPr marL="68580" marR="68580" marT="0" marB="0" anchor="ctr"/>
                    </a:tc>
                    <a:tc>
                      <a:txBody>
                        <a:bodyPr/>
                        <a:lstStyle/>
                        <a:p>
                          <a:endParaRPr lang="el-GR"/>
                        </a:p>
                      </a:txBody>
                      <a:tcPr marL="68580" marR="68580" marT="0" marB="0" anchor="b">
                        <a:blipFill rotWithShape="0">
                          <a:blip r:embed="rId3"/>
                          <a:stretch>
                            <a:fillRect l="-249843" t="-1205" r="-122257" b="-903614"/>
                          </a:stretch>
                        </a:blipFill>
                      </a:tcPr>
                    </a:tc>
                    <a:tc>
                      <a:txBody>
                        <a:bodyPr/>
                        <a:lstStyle/>
                        <a:p>
                          <a:endParaRPr lang="el-GR"/>
                        </a:p>
                      </a:txBody>
                      <a:tcPr marL="68580" marR="68580" marT="0" marB="0" anchor="b">
                        <a:blipFill rotWithShape="0">
                          <a:blip r:embed="rId3"/>
                          <a:stretch>
                            <a:fillRect l="-578238" t="-1205" r="-102073" b="-903614"/>
                          </a:stretch>
                        </a:blipFill>
                      </a:tcPr>
                    </a:tc>
                    <a:tc>
                      <a:txBody>
                        <a:bodyPr/>
                        <a:lstStyle/>
                        <a:p>
                          <a:endParaRPr lang="el-GR"/>
                        </a:p>
                      </a:txBody>
                      <a:tcPr marL="68580" marR="68580" marT="0" marB="0" anchor="b">
                        <a:blipFill rotWithShape="0">
                          <a:blip r:embed="rId3"/>
                          <a:stretch>
                            <a:fillRect l="-678238" t="-1205" r="-2073" b="-903614"/>
                          </a:stretch>
                        </a:blipFill>
                      </a:tcPr>
                    </a:tc>
                    <a:extLst>
                      <a:ext uri="{0D108BD9-81ED-4DB2-BD59-A6C34878D82A}">
                        <a16:rowId xmlns:a16="http://schemas.microsoft.com/office/drawing/2014/main" xmlns:a14="http://schemas.microsoft.com/office/drawing/2010/main" xmlns="" val="10000"/>
                      </a:ext>
                    </a:extLst>
                  </a:tr>
                  <a:tr h="443470">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2</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8</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01"/>
                      </a:ext>
                    </a:extLst>
                  </a:tr>
                  <a:tr h="443470">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3,4</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0,9</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02"/>
                      </a:ext>
                    </a:extLst>
                  </a:tr>
                  <a:tr h="443470">
                    <a:tc>
                      <a:txBody>
                        <a:bodyPr/>
                        <a:lstStyle/>
                        <a:p>
                          <a:pPr algn="ctr">
                            <a:lnSpc>
                              <a:spcPct val="115000"/>
                            </a:lnSpc>
                            <a:spcAft>
                              <a:spcPts val="0"/>
                            </a:spcAft>
                          </a:pPr>
                          <a:r>
                            <a:rPr lang="el-GR" sz="2000">
                              <a:effectLst/>
                            </a:rPr>
                            <a:t>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5,1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0,9</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6,5</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03"/>
                      </a:ext>
                    </a:extLst>
                  </a:tr>
                  <a:tr h="443470">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0,4</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04"/>
                      </a:ext>
                    </a:extLst>
                  </a:tr>
                  <a:tr h="443470">
                    <a:tc>
                      <a:txBody>
                        <a:bodyPr/>
                        <a:lstStyle/>
                        <a:p>
                          <a:pPr algn="ctr">
                            <a:lnSpc>
                              <a:spcPct val="115000"/>
                            </a:lnSpc>
                            <a:spcAft>
                              <a:spcPts val="0"/>
                            </a:spcAft>
                          </a:pPr>
                          <a:r>
                            <a:rPr lang="el-GR" sz="2000">
                              <a:effectLst/>
                            </a:rPr>
                            <a:t>5</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-1,2</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1,2</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9</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05"/>
                      </a:ext>
                    </a:extLst>
                  </a:tr>
                  <a:tr h="443470">
                    <a:tc>
                      <a:txBody>
                        <a:bodyPr/>
                        <a:lstStyle/>
                        <a:p>
                          <a:pPr algn="ctr">
                            <a:lnSpc>
                              <a:spcPct val="115000"/>
                            </a:lnSpc>
                            <a:spcAft>
                              <a:spcPts val="0"/>
                            </a:spcAft>
                          </a:pPr>
                          <a:r>
                            <a:rPr lang="el-GR" sz="2000">
                              <a:effectLst/>
                            </a:rPr>
                            <a:t>6</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0,6</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0,6</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4</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06"/>
                      </a:ext>
                    </a:extLst>
                  </a:tr>
                  <a:tr h="443470">
                    <a:tc>
                      <a:txBody>
                        <a:bodyPr/>
                        <a:lstStyle/>
                        <a:p>
                          <a:pPr algn="ctr">
                            <a:lnSpc>
                              <a:spcPct val="115000"/>
                            </a:lnSpc>
                            <a:spcAft>
                              <a:spcPts val="0"/>
                            </a:spcAft>
                          </a:pPr>
                          <a:r>
                            <a:rPr lang="el-GR" sz="2000">
                              <a:effectLst/>
                            </a:rPr>
                            <a:t>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1,7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-0,3</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0,3</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07"/>
                      </a:ext>
                    </a:extLst>
                  </a:tr>
                  <a:tr h="443470">
                    <a:tc>
                      <a:txBody>
                        <a:bodyPr/>
                        <a:lstStyle/>
                        <a:p>
                          <a:pPr algn="ctr">
                            <a:lnSpc>
                              <a:spcPct val="115000"/>
                            </a:lnSpc>
                            <a:spcAft>
                              <a:spcPts val="0"/>
                            </a:spcAft>
                          </a:pPr>
                          <a:r>
                            <a:rPr lang="el-GR" sz="2000">
                              <a:effectLst/>
                            </a:rPr>
                            <a:t>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3,6</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08"/>
                      </a:ext>
                    </a:extLst>
                  </a:tr>
                  <a:tr h="443470">
                    <a:tc>
                      <a:txBody>
                        <a:bodyPr/>
                        <a:lstStyle/>
                        <a:p>
                          <a:pPr algn="ctr">
                            <a:lnSpc>
                              <a:spcPct val="115000"/>
                            </a:lnSpc>
                            <a:spcAft>
                              <a:spcPts val="0"/>
                            </a:spcAft>
                          </a:pPr>
                          <a:r>
                            <a:rPr lang="el-GR" sz="2000">
                              <a:effectLst/>
                            </a:rPr>
                            <a:t>9</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5,7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2,9</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10</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09"/>
                      </a:ext>
                    </a:extLst>
                  </a:tr>
                  <a:tr h="443470">
                    <a:tc>
                      <a:txBody>
                        <a:bodyPr/>
                        <a:lstStyle/>
                        <a:p>
                          <a:pPr algn="ctr">
                            <a:lnSpc>
                              <a:spcPct val="115000"/>
                            </a:lnSpc>
                            <a:spcAft>
                              <a:spcPts val="0"/>
                            </a:spcAft>
                          </a:pPr>
                          <a:r>
                            <a:rPr lang="el-GR" sz="2000">
                              <a:effectLst/>
                            </a:rPr>
                            <a:t>10</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7,4</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8,2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-0,8</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0,8</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5</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10"/>
                      </a:ext>
                    </a:extLst>
                  </a:tr>
                </a:tbl>
              </a:graphicData>
            </a:graphic>
          </p:graphicFrame>
        </mc:Fallback>
      </mc:AlternateContent>
    </p:spTree>
    <p:extLst>
      <p:ext uri="{BB962C8B-B14F-4D97-AF65-F5344CB8AC3E}">
        <p14:creationId xmlns:p14="http://schemas.microsoft.com/office/powerpoint/2010/main" val="21965882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191344" y="116632"/>
                <a:ext cx="11881320" cy="6480719"/>
              </a:xfrm>
            </p:spPr>
            <p:txBody>
              <a:bodyPr/>
              <a:lstStyle/>
              <a:p>
                <a:pPr marL="0" lvl="0" indent="0" algn="just">
                  <a:buNone/>
                </a:pPr>
                <a:r>
                  <a:rPr lang="el-GR" sz="2400" dirty="0" smtClean="0"/>
                  <a:t>Συγκεκριμένα, η </a:t>
                </a:r>
                <a:r>
                  <a:rPr lang="el-GR" sz="2400" dirty="0"/>
                  <a:t>χαμηλότερη τιμή  </a:t>
                </a:r>
                <a:r>
                  <a:rPr lang="el-GR" sz="2400" dirty="0"/>
                  <a:t>είναι το 0,3, συνεπώς αποδίδουμε στο αντίστοιχο κελί της στήλης </a:t>
                </a:r>
                <a14:m>
                  <m:oMath xmlns:m="http://schemas.openxmlformats.org/officeDocument/2006/math">
                    <m:r>
                      <a:rPr lang="en-US" sz="2400" i="1">
                        <a:latin typeface="Cambria Math"/>
                      </a:rPr>
                      <m:t>𝑅</m:t>
                    </m:r>
                    <m:r>
                      <a:rPr lang="el-GR" sz="2400" b="0" i="1" smtClean="0">
                        <a:latin typeface="Cambria Math" panose="02040503050406030204" pitchFamily="18" charset="0"/>
                      </a:rPr>
                      <m:t> (</m:t>
                    </m:r>
                    <m:r>
                      <a:rPr lang="el-GR" sz="2400" b="0" i="1" smtClean="0">
                        <a:latin typeface="Cambria Math" panose="02040503050406030204" pitchFamily="18" charset="0"/>
                      </a:rPr>
                      <m:t>𝜏𝛼𝜉𝜂</m:t>
                    </m:r>
                    <m:r>
                      <a:rPr lang="el-GR" sz="2400" b="0" i="1" smtClean="0">
                        <a:latin typeface="Cambria Math" panose="02040503050406030204" pitchFamily="18" charset="0"/>
                      </a:rPr>
                      <m:t>)</m:t>
                    </m:r>
                  </m:oMath>
                </a14:m>
                <a:r>
                  <a:rPr lang="el-GR" sz="2400" dirty="0"/>
                  <a:t> την τιμή </a:t>
                </a:r>
                <a:r>
                  <a:rPr lang="el-GR" sz="2400" dirty="0"/>
                  <a:t>1, έπειτα </a:t>
                </a:r>
                <a:r>
                  <a:rPr lang="el-GR" sz="2400" dirty="0" smtClean="0"/>
                  <a:t>η επόμενη μικρότερη τιμή είναι το 0,4 που εμφανίζεται δυο φορές, οπότε έχει τάξη 2 και 3, άρα παίρνοντας τον μέσο όρο βρίσκουμε το 2,5, η 4</a:t>
                </a:r>
                <a:r>
                  <a:rPr lang="el-GR" sz="2400" baseline="30000" dirty="0" smtClean="0"/>
                  <a:t>η</a:t>
                </a:r>
                <a:r>
                  <a:rPr lang="el-GR" sz="2400" dirty="0" smtClean="0"/>
                  <a:t> πιο μικρή τιμή είναι το 0,6 που παίρνει την τάξη 4, η 5</a:t>
                </a:r>
                <a:r>
                  <a:rPr lang="el-GR" sz="2400" baseline="30000" dirty="0" smtClean="0"/>
                  <a:t>η</a:t>
                </a:r>
                <a:r>
                  <a:rPr lang="el-GR" sz="2400" dirty="0" smtClean="0"/>
                  <a:t> πιο μικρή τιμή είναι το 0,8 και παίρνει την τάξη 5 κ.α.</a:t>
                </a:r>
                <a:endParaRPr lang="el-GR" sz="2400" dirty="0"/>
              </a:p>
              <a:p>
                <a:pPr marL="0" indent="0" algn="just">
                  <a:buNone/>
                </a:pPr>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191344" y="116632"/>
                <a:ext cx="11881320" cy="6480719"/>
              </a:xfrm>
              <a:blipFill rotWithShape="0">
                <a:blip r:embed="rId2"/>
                <a:stretch>
                  <a:fillRect l="-770" t="-753" r="-821"/>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graphicFrame>
            <p:nvGraphicFramePr>
              <p:cNvPr id="4" name="Πίνακας 3"/>
              <p:cNvGraphicFramePr>
                <a:graphicFrameLocks noGrp="1"/>
              </p:cNvGraphicFramePr>
              <p:nvPr>
                <p:extLst>
                  <p:ext uri="{D42A27DB-BD31-4B8C-83A1-F6EECF244321}">
                    <p14:modId xmlns:p14="http://schemas.microsoft.com/office/powerpoint/2010/main" val="3089907070"/>
                  </p:ext>
                </p:extLst>
              </p:nvPr>
            </p:nvGraphicFramePr>
            <p:xfrm>
              <a:off x="1343472" y="1916827"/>
              <a:ext cx="9144001" cy="4941173"/>
            </p:xfrm>
            <a:graphic>
              <a:graphicData uri="http://schemas.openxmlformats.org/drawingml/2006/table">
                <a:tbl>
                  <a:tblPr firstRow="1" firstCol="1" bandRow="1">
                    <a:tableStyleId>{5C22544A-7EE6-4342-B048-85BDC9FD1C3A}</a:tableStyleId>
                  </a:tblPr>
                  <a:tblGrid>
                    <a:gridCol w="1175290">
                      <a:extLst>
                        <a:ext uri="{9D8B030D-6E8A-4147-A177-3AD203B41FA5}">
                          <a16:colId xmlns:a16="http://schemas.microsoft.com/office/drawing/2014/main" xmlns="" val="20000"/>
                        </a:ext>
                      </a:extLst>
                    </a:gridCol>
                    <a:gridCol w="2032272">
                      <a:extLst>
                        <a:ext uri="{9D8B030D-6E8A-4147-A177-3AD203B41FA5}">
                          <a16:colId xmlns:a16="http://schemas.microsoft.com/office/drawing/2014/main" xmlns="" val="20001"/>
                        </a:ext>
                      </a:extLst>
                    </a:gridCol>
                    <a:gridCol w="1640509">
                      <a:extLst>
                        <a:ext uri="{9D8B030D-6E8A-4147-A177-3AD203B41FA5}">
                          <a16:colId xmlns:a16="http://schemas.microsoft.com/office/drawing/2014/main" xmlns="" val="20002"/>
                        </a:ext>
                      </a:extLst>
                    </a:gridCol>
                    <a:gridCol w="1945350">
                      <a:extLst>
                        <a:ext uri="{9D8B030D-6E8A-4147-A177-3AD203B41FA5}">
                          <a16:colId xmlns:a16="http://schemas.microsoft.com/office/drawing/2014/main" xmlns="" val="20003"/>
                        </a:ext>
                      </a:extLst>
                    </a:gridCol>
                    <a:gridCol w="1175290">
                      <a:extLst>
                        <a:ext uri="{9D8B030D-6E8A-4147-A177-3AD203B41FA5}">
                          <a16:colId xmlns:a16="http://schemas.microsoft.com/office/drawing/2014/main" xmlns="" val="20004"/>
                        </a:ext>
                      </a:extLst>
                    </a:gridCol>
                    <a:gridCol w="1175290">
                      <a:extLst>
                        <a:ext uri="{9D8B030D-6E8A-4147-A177-3AD203B41FA5}">
                          <a16:colId xmlns:a16="http://schemas.microsoft.com/office/drawing/2014/main" xmlns="" val="20005"/>
                        </a:ext>
                      </a:extLst>
                    </a:gridCol>
                  </a:tblGrid>
                  <a:tr h="506473">
                    <a:tc>
                      <a:txBody>
                        <a:bodyPr/>
                        <a:lstStyle/>
                        <a:p>
                          <a:pPr algn="ctr">
                            <a:lnSpc>
                              <a:spcPct val="115000"/>
                            </a:lnSpc>
                            <a:spcAft>
                              <a:spcPts val="0"/>
                            </a:spcAft>
                          </a:pPr>
                          <a:r>
                            <a:rPr lang="el-GR" sz="2000" dirty="0">
                              <a:effectLst/>
                            </a:rPr>
                            <a:t>Άτομο</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Φάρμακο Α</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Φάρμακο Β</a:t>
                          </a:r>
                          <a:endParaRPr lang="el-GR" sz="20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2000">
                              <a:effectLst/>
                            </a:rPr>
                            <a:t> </a:t>
                          </a:r>
                          <a14:m>
                            <m:oMath xmlns:m="http://schemas.openxmlformats.org/officeDocument/2006/math">
                              <m:sSub>
                                <m:sSubPr>
                                  <m:ctrlPr>
                                    <a:rPr lang="el-GR" sz="2000" i="1">
                                      <a:effectLst/>
                                      <a:latin typeface="Cambria Math" panose="02040503050406030204" pitchFamily="18" charset="0"/>
                                    </a:rPr>
                                  </m:ctrlPr>
                                </m:sSubPr>
                                <m:e>
                                  <m:r>
                                    <a:rPr lang="el-GR" sz="2000">
                                      <a:effectLst/>
                                      <a:latin typeface="Cambria Math"/>
                                    </a:rPr>
                                    <m:t>𝑑</m:t>
                                  </m:r>
                                </m:e>
                                <m:sub>
                                  <m:r>
                                    <a:rPr lang="el-GR" sz="2000">
                                      <a:effectLst/>
                                      <a:latin typeface="Cambria Math"/>
                                    </a:rPr>
                                    <m:t>𝑖</m:t>
                                  </m:r>
                                </m:sub>
                              </m:sSub>
                              <m:r>
                                <a:rPr lang="el-GR" sz="2000">
                                  <a:effectLst/>
                                  <a:latin typeface="Cambria Math"/>
                                </a:rPr>
                                <m:t>=</m:t>
                              </m:r>
                              <m:sSub>
                                <m:sSubPr>
                                  <m:ctrlPr>
                                    <a:rPr lang="el-GR" sz="2000" i="1">
                                      <a:effectLst/>
                                      <a:latin typeface="Cambria Math" panose="02040503050406030204" pitchFamily="18" charset="0"/>
                                    </a:rPr>
                                  </m:ctrlPr>
                                </m:sSubPr>
                                <m:e>
                                  <m:r>
                                    <a:rPr lang="el-GR" sz="2000">
                                      <a:effectLst/>
                                      <a:latin typeface="Cambria Math"/>
                                    </a:rPr>
                                    <m:t>𝑋</m:t>
                                  </m:r>
                                </m:e>
                                <m:sub>
                                  <m:r>
                                    <a:rPr lang="el-GR" sz="2000">
                                      <a:effectLst/>
                                      <a:latin typeface="Cambria Math"/>
                                    </a:rPr>
                                    <m:t>𝑖</m:t>
                                  </m:r>
                                </m:sub>
                              </m:sSub>
                              <m:r>
                                <a:rPr lang="el-GR" sz="2000">
                                  <a:effectLst/>
                                  <a:latin typeface="Cambria Math"/>
                                </a:rPr>
                                <m:t>−</m:t>
                              </m:r>
                              <m:sSub>
                                <m:sSubPr>
                                  <m:ctrlPr>
                                    <a:rPr lang="el-GR" sz="2000" i="1">
                                      <a:effectLst/>
                                      <a:latin typeface="Cambria Math" panose="02040503050406030204" pitchFamily="18" charset="0"/>
                                    </a:rPr>
                                  </m:ctrlPr>
                                </m:sSubPr>
                                <m:e>
                                  <m:r>
                                    <a:rPr lang="el-GR" sz="2000">
                                      <a:effectLst/>
                                      <a:latin typeface="Cambria Math"/>
                                    </a:rPr>
                                    <m:t>𝑌</m:t>
                                  </m:r>
                                </m:e>
                                <m:sub>
                                  <m:r>
                                    <a:rPr lang="el-GR" sz="2000">
                                      <a:effectLst/>
                                      <a:latin typeface="Cambria Math"/>
                                    </a:rPr>
                                    <m:t>𝑖</m:t>
                                  </m:r>
                                </m:sub>
                              </m:sSub>
                            </m:oMath>
                          </a14:m>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d>
                                  <m:dPr>
                                    <m:begChr m:val="|"/>
                                    <m:endChr m:val="|"/>
                                    <m:ctrlPr>
                                      <a:rPr lang="el-GR" sz="2000" i="1">
                                        <a:effectLst/>
                                        <a:latin typeface="Cambria Math" panose="02040503050406030204" pitchFamily="18" charset="0"/>
                                      </a:rPr>
                                    </m:ctrlPr>
                                  </m:dPr>
                                  <m:e>
                                    <m:sSub>
                                      <m:sSubPr>
                                        <m:ctrlPr>
                                          <a:rPr lang="el-GR" sz="2000" i="1">
                                            <a:effectLst/>
                                            <a:latin typeface="Cambria Math" panose="02040503050406030204" pitchFamily="18" charset="0"/>
                                          </a:rPr>
                                        </m:ctrlPr>
                                      </m:sSubPr>
                                      <m:e>
                                        <m:r>
                                          <a:rPr lang="el-GR" sz="2000">
                                            <a:effectLst/>
                                            <a:latin typeface="Cambria Math"/>
                                          </a:rPr>
                                          <m:t>𝑑</m:t>
                                        </m:r>
                                      </m:e>
                                      <m:sub>
                                        <m:r>
                                          <a:rPr lang="el-GR" sz="2000">
                                            <a:effectLst/>
                                            <a:latin typeface="Cambria Math"/>
                                          </a:rPr>
                                          <m:t>𝑖</m:t>
                                        </m:r>
                                      </m:sub>
                                    </m:sSub>
                                  </m:e>
                                </m:d>
                              </m:oMath>
                            </m:oMathPara>
                          </a14:m>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l-GR" sz="2000">
                                    <a:effectLst/>
                                    <a:latin typeface="Cambria Math"/>
                                  </a:rPr>
                                  <m:t>𝑅</m:t>
                                </m:r>
                              </m:oMath>
                            </m:oMathPara>
                          </a14:m>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0"/>
                      </a:ext>
                    </a:extLst>
                  </a:tr>
                  <a:tr h="443470">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2</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8</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1"/>
                      </a:ext>
                    </a:extLst>
                  </a:tr>
                  <a:tr h="443470">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0,9</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2"/>
                      </a:ext>
                    </a:extLst>
                  </a:tr>
                  <a:tr h="443470">
                    <a:tc>
                      <a:txBody>
                        <a:bodyPr/>
                        <a:lstStyle/>
                        <a:p>
                          <a:pPr algn="ctr">
                            <a:lnSpc>
                              <a:spcPct val="115000"/>
                            </a:lnSpc>
                            <a:spcAft>
                              <a:spcPts val="0"/>
                            </a:spcAft>
                          </a:pPr>
                          <a:r>
                            <a:rPr lang="el-GR" sz="2000">
                              <a:effectLst/>
                            </a:rPr>
                            <a:t>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5,1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0,9</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6,5</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3"/>
                      </a:ext>
                    </a:extLst>
                  </a:tr>
                  <a:tr h="443470">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0,4</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4"/>
                      </a:ext>
                    </a:extLst>
                  </a:tr>
                  <a:tr h="443470">
                    <a:tc>
                      <a:txBody>
                        <a:bodyPr/>
                        <a:lstStyle/>
                        <a:p>
                          <a:pPr algn="ctr">
                            <a:lnSpc>
                              <a:spcPct val="115000"/>
                            </a:lnSpc>
                            <a:spcAft>
                              <a:spcPts val="0"/>
                            </a:spcAft>
                          </a:pPr>
                          <a:r>
                            <a:rPr lang="el-GR" sz="2000">
                              <a:effectLst/>
                            </a:rPr>
                            <a:t>5</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-1,2</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1,2</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9</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5"/>
                      </a:ext>
                    </a:extLst>
                  </a:tr>
                  <a:tr h="443470">
                    <a:tc>
                      <a:txBody>
                        <a:bodyPr/>
                        <a:lstStyle/>
                        <a:p>
                          <a:pPr algn="ctr">
                            <a:lnSpc>
                              <a:spcPct val="115000"/>
                            </a:lnSpc>
                            <a:spcAft>
                              <a:spcPts val="0"/>
                            </a:spcAft>
                          </a:pPr>
                          <a:r>
                            <a:rPr lang="el-GR" sz="2000">
                              <a:effectLst/>
                            </a:rPr>
                            <a:t>6</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0,6</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0,6</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4</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6"/>
                      </a:ext>
                    </a:extLst>
                  </a:tr>
                  <a:tr h="443470">
                    <a:tc>
                      <a:txBody>
                        <a:bodyPr/>
                        <a:lstStyle/>
                        <a:p>
                          <a:pPr algn="ctr">
                            <a:lnSpc>
                              <a:spcPct val="115000"/>
                            </a:lnSpc>
                            <a:spcAft>
                              <a:spcPts val="0"/>
                            </a:spcAft>
                          </a:pPr>
                          <a:r>
                            <a:rPr lang="el-GR" sz="2000">
                              <a:effectLst/>
                            </a:rPr>
                            <a:t>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1,7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-0,3</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0,3</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7"/>
                      </a:ext>
                    </a:extLst>
                  </a:tr>
                  <a:tr h="443470">
                    <a:tc>
                      <a:txBody>
                        <a:bodyPr/>
                        <a:lstStyle/>
                        <a:p>
                          <a:pPr algn="ctr">
                            <a:lnSpc>
                              <a:spcPct val="115000"/>
                            </a:lnSpc>
                            <a:spcAft>
                              <a:spcPts val="0"/>
                            </a:spcAft>
                          </a:pPr>
                          <a:r>
                            <a:rPr lang="el-GR" sz="2000">
                              <a:effectLst/>
                            </a:rPr>
                            <a:t>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3,6</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8"/>
                      </a:ext>
                    </a:extLst>
                  </a:tr>
                  <a:tr h="443470">
                    <a:tc>
                      <a:txBody>
                        <a:bodyPr/>
                        <a:lstStyle/>
                        <a:p>
                          <a:pPr algn="ctr">
                            <a:lnSpc>
                              <a:spcPct val="115000"/>
                            </a:lnSpc>
                            <a:spcAft>
                              <a:spcPts val="0"/>
                            </a:spcAft>
                          </a:pPr>
                          <a:r>
                            <a:rPr lang="el-GR" sz="2000">
                              <a:effectLst/>
                            </a:rPr>
                            <a:t>9</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5,7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2,9</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10</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9"/>
                      </a:ext>
                    </a:extLst>
                  </a:tr>
                  <a:tr h="443470">
                    <a:tc>
                      <a:txBody>
                        <a:bodyPr/>
                        <a:lstStyle/>
                        <a:p>
                          <a:pPr algn="ctr">
                            <a:lnSpc>
                              <a:spcPct val="115000"/>
                            </a:lnSpc>
                            <a:spcAft>
                              <a:spcPts val="0"/>
                            </a:spcAft>
                          </a:pPr>
                          <a:r>
                            <a:rPr lang="el-GR" sz="2000">
                              <a:effectLst/>
                            </a:rPr>
                            <a:t>10</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7,4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8,2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-0,8</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0,8</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5</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10"/>
                      </a:ext>
                    </a:extLst>
                  </a:tr>
                </a:tbl>
              </a:graphicData>
            </a:graphic>
          </p:graphicFrame>
        </mc:Choice>
        <mc:Fallback>
          <p:graphicFrame>
            <p:nvGraphicFramePr>
              <p:cNvPr id="4" name="Πίνακας 3"/>
              <p:cNvGraphicFramePr>
                <a:graphicFrameLocks noGrp="1"/>
              </p:cNvGraphicFramePr>
              <p:nvPr>
                <p:extLst>
                  <p:ext uri="{D42A27DB-BD31-4B8C-83A1-F6EECF244321}">
                    <p14:modId xmlns:p14="http://schemas.microsoft.com/office/powerpoint/2010/main" val="3089907070"/>
                  </p:ext>
                </p:extLst>
              </p:nvPr>
            </p:nvGraphicFramePr>
            <p:xfrm>
              <a:off x="1343472" y="1916827"/>
              <a:ext cx="9144001" cy="4941173"/>
            </p:xfrm>
            <a:graphic>
              <a:graphicData uri="http://schemas.openxmlformats.org/drawingml/2006/table">
                <a:tbl>
                  <a:tblPr firstRow="1" firstCol="1" bandRow="1">
                    <a:tableStyleId>{5C22544A-7EE6-4342-B048-85BDC9FD1C3A}</a:tableStyleId>
                  </a:tblPr>
                  <a:tblGrid>
                    <a:gridCol w="1175290">
                      <a:extLst>
                        <a:ext uri="{9D8B030D-6E8A-4147-A177-3AD203B41FA5}">
                          <a16:colId xmlns:a16="http://schemas.microsoft.com/office/drawing/2014/main" xmlns:a14="http://schemas.microsoft.com/office/drawing/2010/main" xmlns="" val="20000"/>
                        </a:ext>
                      </a:extLst>
                    </a:gridCol>
                    <a:gridCol w="2032272">
                      <a:extLst>
                        <a:ext uri="{9D8B030D-6E8A-4147-A177-3AD203B41FA5}">
                          <a16:colId xmlns:a16="http://schemas.microsoft.com/office/drawing/2014/main" xmlns:a14="http://schemas.microsoft.com/office/drawing/2010/main" xmlns="" val="20001"/>
                        </a:ext>
                      </a:extLst>
                    </a:gridCol>
                    <a:gridCol w="1640509">
                      <a:extLst>
                        <a:ext uri="{9D8B030D-6E8A-4147-A177-3AD203B41FA5}">
                          <a16:colId xmlns:a16="http://schemas.microsoft.com/office/drawing/2014/main" xmlns:a14="http://schemas.microsoft.com/office/drawing/2010/main" xmlns="" val="20002"/>
                        </a:ext>
                      </a:extLst>
                    </a:gridCol>
                    <a:gridCol w="1945350">
                      <a:extLst>
                        <a:ext uri="{9D8B030D-6E8A-4147-A177-3AD203B41FA5}">
                          <a16:colId xmlns:a16="http://schemas.microsoft.com/office/drawing/2014/main" xmlns:a14="http://schemas.microsoft.com/office/drawing/2010/main" xmlns="" val="20003"/>
                        </a:ext>
                      </a:extLst>
                    </a:gridCol>
                    <a:gridCol w="1175290">
                      <a:extLst>
                        <a:ext uri="{9D8B030D-6E8A-4147-A177-3AD203B41FA5}">
                          <a16:colId xmlns:a16="http://schemas.microsoft.com/office/drawing/2014/main" xmlns:a14="http://schemas.microsoft.com/office/drawing/2010/main" xmlns="" val="20004"/>
                        </a:ext>
                      </a:extLst>
                    </a:gridCol>
                    <a:gridCol w="1175290">
                      <a:extLst>
                        <a:ext uri="{9D8B030D-6E8A-4147-A177-3AD203B41FA5}">
                          <a16:colId xmlns:a16="http://schemas.microsoft.com/office/drawing/2014/main" xmlns:a14="http://schemas.microsoft.com/office/drawing/2010/main" xmlns="" val="20005"/>
                        </a:ext>
                      </a:extLst>
                    </a:gridCol>
                  </a:tblGrid>
                  <a:tr h="506473">
                    <a:tc>
                      <a:txBody>
                        <a:bodyPr/>
                        <a:lstStyle/>
                        <a:p>
                          <a:pPr algn="ctr">
                            <a:lnSpc>
                              <a:spcPct val="115000"/>
                            </a:lnSpc>
                            <a:spcAft>
                              <a:spcPts val="0"/>
                            </a:spcAft>
                          </a:pPr>
                          <a:r>
                            <a:rPr lang="el-GR" sz="2000" dirty="0">
                              <a:effectLst/>
                            </a:rPr>
                            <a:t>Άτομο</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Φάρμακο Α</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Φάρμακο Β</a:t>
                          </a:r>
                          <a:endParaRPr lang="el-GR" sz="2000">
                            <a:effectLst/>
                            <a:latin typeface="Calibri"/>
                            <a:ea typeface="Calibri"/>
                            <a:cs typeface="Times New Roman"/>
                          </a:endParaRPr>
                        </a:p>
                      </a:txBody>
                      <a:tcPr marL="68580" marR="68580" marT="0" marB="0" anchor="ctr"/>
                    </a:tc>
                    <a:tc>
                      <a:txBody>
                        <a:bodyPr/>
                        <a:lstStyle/>
                        <a:p>
                          <a:endParaRPr lang="el-GR"/>
                        </a:p>
                      </a:txBody>
                      <a:tcPr marL="68580" marR="68580" marT="0" marB="0" anchor="b">
                        <a:blipFill rotWithShape="0">
                          <a:blip r:embed="rId3"/>
                          <a:stretch>
                            <a:fillRect l="-249843" t="-1205" r="-122257" b="-903614"/>
                          </a:stretch>
                        </a:blipFill>
                      </a:tcPr>
                    </a:tc>
                    <a:tc>
                      <a:txBody>
                        <a:bodyPr/>
                        <a:lstStyle/>
                        <a:p>
                          <a:endParaRPr lang="el-GR"/>
                        </a:p>
                      </a:txBody>
                      <a:tcPr marL="68580" marR="68580" marT="0" marB="0" anchor="b">
                        <a:blipFill rotWithShape="0">
                          <a:blip r:embed="rId3"/>
                          <a:stretch>
                            <a:fillRect l="-578238" t="-1205" r="-102073" b="-903614"/>
                          </a:stretch>
                        </a:blipFill>
                      </a:tcPr>
                    </a:tc>
                    <a:tc>
                      <a:txBody>
                        <a:bodyPr/>
                        <a:lstStyle/>
                        <a:p>
                          <a:endParaRPr lang="el-GR"/>
                        </a:p>
                      </a:txBody>
                      <a:tcPr marL="68580" marR="68580" marT="0" marB="0" anchor="b">
                        <a:blipFill rotWithShape="0">
                          <a:blip r:embed="rId3"/>
                          <a:stretch>
                            <a:fillRect l="-678238" t="-1205" r="-2073" b="-903614"/>
                          </a:stretch>
                        </a:blipFill>
                      </a:tcPr>
                    </a:tc>
                    <a:extLst>
                      <a:ext uri="{0D108BD9-81ED-4DB2-BD59-A6C34878D82A}">
                        <a16:rowId xmlns:a16="http://schemas.microsoft.com/office/drawing/2014/main" xmlns:a14="http://schemas.microsoft.com/office/drawing/2010/main" xmlns="" val="10000"/>
                      </a:ext>
                    </a:extLst>
                  </a:tr>
                  <a:tr h="443470">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2</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8</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01"/>
                      </a:ext>
                    </a:extLst>
                  </a:tr>
                  <a:tr h="443470">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0,9</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02"/>
                      </a:ext>
                    </a:extLst>
                  </a:tr>
                  <a:tr h="443470">
                    <a:tc>
                      <a:txBody>
                        <a:bodyPr/>
                        <a:lstStyle/>
                        <a:p>
                          <a:pPr algn="ctr">
                            <a:lnSpc>
                              <a:spcPct val="115000"/>
                            </a:lnSpc>
                            <a:spcAft>
                              <a:spcPts val="0"/>
                            </a:spcAft>
                          </a:pPr>
                          <a:r>
                            <a:rPr lang="el-GR" sz="2000">
                              <a:effectLst/>
                            </a:rPr>
                            <a:t>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5,1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0,9</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6,5</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03"/>
                      </a:ext>
                    </a:extLst>
                  </a:tr>
                  <a:tr h="443470">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0,4</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04"/>
                      </a:ext>
                    </a:extLst>
                  </a:tr>
                  <a:tr h="443470">
                    <a:tc>
                      <a:txBody>
                        <a:bodyPr/>
                        <a:lstStyle/>
                        <a:p>
                          <a:pPr algn="ctr">
                            <a:lnSpc>
                              <a:spcPct val="115000"/>
                            </a:lnSpc>
                            <a:spcAft>
                              <a:spcPts val="0"/>
                            </a:spcAft>
                          </a:pPr>
                          <a:r>
                            <a:rPr lang="el-GR" sz="2000">
                              <a:effectLst/>
                            </a:rPr>
                            <a:t>5</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-1,2</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1,2</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9</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05"/>
                      </a:ext>
                    </a:extLst>
                  </a:tr>
                  <a:tr h="443470">
                    <a:tc>
                      <a:txBody>
                        <a:bodyPr/>
                        <a:lstStyle/>
                        <a:p>
                          <a:pPr algn="ctr">
                            <a:lnSpc>
                              <a:spcPct val="115000"/>
                            </a:lnSpc>
                            <a:spcAft>
                              <a:spcPts val="0"/>
                            </a:spcAft>
                          </a:pPr>
                          <a:r>
                            <a:rPr lang="el-GR" sz="2000">
                              <a:effectLst/>
                            </a:rPr>
                            <a:t>6</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0,6</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0,6</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4</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06"/>
                      </a:ext>
                    </a:extLst>
                  </a:tr>
                  <a:tr h="443470">
                    <a:tc>
                      <a:txBody>
                        <a:bodyPr/>
                        <a:lstStyle/>
                        <a:p>
                          <a:pPr algn="ctr">
                            <a:lnSpc>
                              <a:spcPct val="115000"/>
                            </a:lnSpc>
                            <a:spcAft>
                              <a:spcPts val="0"/>
                            </a:spcAft>
                          </a:pPr>
                          <a:r>
                            <a:rPr lang="el-GR" sz="2000">
                              <a:effectLst/>
                            </a:rPr>
                            <a:t>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1,7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-0,3</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0,3</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07"/>
                      </a:ext>
                    </a:extLst>
                  </a:tr>
                  <a:tr h="443470">
                    <a:tc>
                      <a:txBody>
                        <a:bodyPr/>
                        <a:lstStyle/>
                        <a:p>
                          <a:pPr algn="ctr">
                            <a:lnSpc>
                              <a:spcPct val="115000"/>
                            </a:lnSpc>
                            <a:spcAft>
                              <a:spcPts val="0"/>
                            </a:spcAft>
                          </a:pPr>
                          <a:r>
                            <a:rPr lang="el-GR" sz="2000">
                              <a:effectLst/>
                            </a:rPr>
                            <a:t>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3,6</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08"/>
                      </a:ext>
                    </a:extLst>
                  </a:tr>
                  <a:tr h="443470">
                    <a:tc>
                      <a:txBody>
                        <a:bodyPr/>
                        <a:lstStyle/>
                        <a:p>
                          <a:pPr algn="ctr">
                            <a:lnSpc>
                              <a:spcPct val="115000"/>
                            </a:lnSpc>
                            <a:spcAft>
                              <a:spcPts val="0"/>
                            </a:spcAft>
                          </a:pPr>
                          <a:r>
                            <a:rPr lang="el-GR" sz="2000">
                              <a:effectLst/>
                            </a:rPr>
                            <a:t>9</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5,7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2,9</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10</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09"/>
                      </a:ext>
                    </a:extLst>
                  </a:tr>
                  <a:tr h="443470">
                    <a:tc>
                      <a:txBody>
                        <a:bodyPr/>
                        <a:lstStyle/>
                        <a:p>
                          <a:pPr algn="ctr">
                            <a:lnSpc>
                              <a:spcPct val="115000"/>
                            </a:lnSpc>
                            <a:spcAft>
                              <a:spcPts val="0"/>
                            </a:spcAft>
                          </a:pPr>
                          <a:r>
                            <a:rPr lang="el-GR" sz="2000">
                              <a:effectLst/>
                            </a:rPr>
                            <a:t>10</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7,4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8,2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-0,8</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0,8</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5</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10"/>
                      </a:ext>
                    </a:extLst>
                  </a:tr>
                </a:tbl>
              </a:graphicData>
            </a:graphic>
          </p:graphicFrame>
        </mc:Fallback>
      </mc:AlternateContent>
    </p:spTree>
    <p:extLst>
      <p:ext uri="{BB962C8B-B14F-4D97-AF65-F5344CB8AC3E}">
        <p14:creationId xmlns:p14="http://schemas.microsoft.com/office/powerpoint/2010/main" val="2521492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407368" y="0"/>
                <a:ext cx="11233248" cy="1052736"/>
              </a:xfrm>
            </p:spPr>
            <p:txBody>
              <a:bodyPr>
                <a:normAutofit fontScale="92500"/>
              </a:bodyPr>
              <a:lstStyle/>
              <a:p>
                <a:pPr marL="0" indent="0" algn="just">
                  <a:buNone/>
                </a:pPr>
                <a:r>
                  <a:rPr lang="el-GR" b="1" dirty="0"/>
                  <a:t>Βήμα 5:</a:t>
                </a:r>
                <a:r>
                  <a:rPr lang="el-GR" dirty="0"/>
                  <a:t> Κατασκευάζουμε νέα στήλη </a:t>
                </a:r>
                <a14:m>
                  <m:oMath xmlns:m="http://schemas.openxmlformats.org/officeDocument/2006/math">
                    <m:r>
                      <a:rPr lang="en-US" i="1">
                        <a:latin typeface="Cambria Math"/>
                      </a:rPr>
                      <m:t>𝑆</m:t>
                    </m:r>
                  </m:oMath>
                </a14:m>
                <a:r>
                  <a:rPr lang="el-GR" dirty="0"/>
                  <a:t> στην οποία </a:t>
                </a:r>
                <a:r>
                  <a:rPr lang="el-GR" dirty="0" err="1"/>
                  <a:t>επαναποδίδουμε</a:t>
                </a:r>
                <a:r>
                  <a:rPr lang="el-GR" dirty="0"/>
                  <a:t> τα πρόσημα της στήλης  </a:t>
                </a:r>
                <a14:m>
                  <m:oMath xmlns:m="http://schemas.openxmlformats.org/officeDocument/2006/math">
                    <m:sSub>
                      <m:sSubPr>
                        <m:ctrlPr>
                          <a:rPr lang="el-GR" i="1">
                            <a:latin typeface="Cambria Math" panose="02040503050406030204" pitchFamily="18" charset="0"/>
                          </a:rPr>
                        </m:ctrlPr>
                      </m:sSubPr>
                      <m:e>
                        <m:r>
                          <a:rPr lang="el-GR" i="1">
                            <a:latin typeface="Cambria Math"/>
                          </a:rPr>
                          <m:t>𝑑</m:t>
                        </m:r>
                      </m:e>
                      <m:sub>
                        <m:r>
                          <a:rPr lang="el-GR" i="1">
                            <a:latin typeface="Cambria Math"/>
                          </a:rPr>
                          <m:t>𝑖</m:t>
                        </m:r>
                      </m:sub>
                    </m:sSub>
                    <m:r>
                      <a:rPr lang="el-GR" i="1">
                        <a:latin typeface="Cambria Math"/>
                      </a:rPr>
                      <m:t>=</m:t>
                    </m:r>
                    <m:sSub>
                      <m:sSubPr>
                        <m:ctrlPr>
                          <a:rPr lang="el-GR" i="1">
                            <a:latin typeface="Cambria Math" panose="02040503050406030204" pitchFamily="18" charset="0"/>
                          </a:rPr>
                        </m:ctrlPr>
                      </m:sSubPr>
                      <m:e>
                        <m:r>
                          <a:rPr lang="el-GR" i="1">
                            <a:latin typeface="Cambria Math"/>
                          </a:rPr>
                          <m:t>𝑋</m:t>
                        </m:r>
                      </m:e>
                      <m:sub>
                        <m:r>
                          <a:rPr lang="el-GR" i="1">
                            <a:latin typeface="Cambria Math"/>
                          </a:rPr>
                          <m:t>𝑖</m:t>
                        </m:r>
                      </m:sub>
                    </m:sSub>
                    <m:r>
                      <a:rPr lang="el-GR" i="1">
                        <a:latin typeface="Cambria Math"/>
                      </a:rPr>
                      <m:t>−</m:t>
                    </m:r>
                    <m:sSub>
                      <m:sSubPr>
                        <m:ctrlPr>
                          <a:rPr lang="el-GR" i="1">
                            <a:latin typeface="Cambria Math" panose="02040503050406030204" pitchFamily="18" charset="0"/>
                          </a:rPr>
                        </m:ctrlPr>
                      </m:sSubPr>
                      <m:e>
                        <m:r>
                          <a:rPr lang="el-GR" i="1">
                            <a:latin typeface="Cambria Math"/>
                          </a:rPr>
                          <m:t>𝑌</m:t>
                        </m:r>
                      </m:e>
                      <m:sub>
                        <m:r>
                          <a:rPr lang="el-GR" i="1">
                            <a:latin typeface="Cambria Math"/>
                          </a:rPr>
                          <m:t>𝑖</m:t>
                        </m:r>
                      </m:sub>
                    </m:sSub>
                  </m:oMath>
                </a14:m>
                <a:r>
                  <a:rPr lang="el-GR" dirty="0"/>
                  <a:t> στις τιμές των αντίστοιχων κελιών.  </a:t>
                </a: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407368" y="0"/>
                <a:ext cx="11233248" cy="1052736"/>
              </a:xfrm>
              <a:blipFill rotWithShape="0">
                <a:blip r:embed="rId2"/>
                <a:stretch>
                  <a:fillRect l="-1302" t="-6936" r="-1248" b="-1387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4" name="Πίνακας 3"/>
              <p:cNvGraphicFramePr>
                <a:graphicFrameLocks noGrp="1"/>
              </p:cNvGraphicFramePr>
              <p:nvPr>
                <p:extLst>
                  <p:ext uri="{D42A27DB-BD31-4B8C-83A1-F6EECF244321}">
                    <p14:modId xmlns:p14="http://schemas.microsoft.com/office/powerpoint/2010/main" val="629863067"/>
                  </p:ext>
                </p:extLst>
              </p:nvPr>
            </p:nvGraphicFramePr>
            <p:xfrm>
              <a:off x="1523999" y="1124747"/>
              <a:ext cx="9144003" cy="5733253"/>
            </p:xfrm>
            <a:graphic>
              <a:graphicData uri="http://schemas.openxmlformats.org/drawingml/2006/table">
                <a:tbl>
                  <a:tblPr firstRow="1" firstCol="1" bandRow="1">
                    <a:tableStyleId>{5C22544A-7EE6-4342-B048-85BDC9FD1C3A}</a:tableStyleId>
                  </a:tblPr>
                  <a:tblGrid>
                    <a:gridCol w="1041434">
                      <a:extLst>
                        <a:ext uri="{9D8B030D-6E8A-4147-A177-3AD203B41FA5}">
                          <a16:colId xmlns:a16="http://schemas.microsoft.com/office/drawing/2014/main" xmlns="" val="20000"/>
                        </a:ext>
                      </a:extLst>
                    </a:gridCol>
                    <a:gridCol w="1800812">
                      <a:extLst>
                        <a:ext uri="{9D8B030D-6E8A-4147-A177-3AD203B41FA5}">
                          <a16:colId xmlns:a16="http://schemas.microsoft.com/office/drawing/2014/main" xmlns="" val="20001"/>
                        </a:ext>
                      </a:extLst>
                    </a:gridCol>
                    <a:gridCol w="1453666">
                      <a:extLst>
                        <a:ext uri="{9D8B030D-6E8A-4147-A177-3AD203B41FA5}">
                          <a16:colId xmlns:a16="http://schemas.microsoft.com/office/drawing/2014/main" xmlns="" val="20002"/>
                        </a:ext>
                      </a:extLst>
                    </a:gridCol>
                    <a:gridCol w="1723789">
                      <a:extLst>
                        <a:ext uri="{9D8B030D-6E8A-4147-A177-3AD203B41FA5}">
                          <a16:colId xmlns:a16="http://schemas.microsoft.com/office/drawing/2014/main" xmlns="" val="20003"/>
                        </a:ext>
                      </a:extLst>
                    </a:gridCol>
                    <a:gridCol w="1041434">
                      <a:extLst>
                        <a:ext uri="{9D8B030D-6E8A-4147-A177-3AD203B41FA5}">
                          <a16:colId xmlns:a16="http://schemas.microsoft.com/office/drawing/2014/main" xmlns="" val="20004"/>
                        </a:ext>
                      </a:extLst>
                    </a:gridCol>
                    <a:gridCol w="1041434">
                      <a:extLst>
                        <a:ext uri="{9D8B030D-6E8A-4147-A177-3AD203B41FA5}">
                          <a16:colId xmlns:a16="http://schemas.microsoft.com/office/drawing/2014/main" xmlns="" val="20005"/>
                        </a:ext>
                      </a:extLst>
                    </a:gridCol>
                    <a:gridCol w="1041434">
                      <a:extLst>
                        <a:ext uri="{9D8B030D-6E8A-4147-A177-3AD203B41FA5}">
                          <a16:colId xmlns:a16="http://schemas.microsoft.com/office/drawing/2014/main" xmlns="" val="20006"/>
                        </a:ext>
                      </a:extLst>
                    </a:gridCol>
                  </a:tblGrid>
                  <a:tr h="587663">
                    <a:tc>
                      <a:txBody>
                        <a:bodyPr/>
                        <a:lstStyle/>
                        <a:p>
                          <a:pPr algn="ctr">
                            <a:lnSpc>
                              <a:spcPct val="115000"/>
                            </a:lnSpc>
                            <a:spcAft>
                              <a:spcPts val="0"/>
                            </a:spcAft>
                          </a:pPr>
                          <a:r>
                            <a:rPr lang="el-GR" sz="2000" dirty="0">
                              <a:effectLst/>
                            </a:rPr>
                            <a:t>Άτομο</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Φάρμακο Α</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Φάρμακο Β</a:t>
                          </a:r>
                          <a:endParaRPr lang="el-GR" sz="20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2000">
                              <a:effectLst/>
                            </a:rPr>
                            <a:t> </a:t>
                          </a:r>
                          <a14:m>
                            <m:oMath xmlns:m="http://schemas.openxmlformats.org/officeDocument/2006/math">
                              <m:sSub>
                                <m:sSubPr>
                                  <m:ctrlPr>
                                    <a:rPr lang="el-GR" sz="2000" i="1">
                                      <a:effectLst/>
                                      <a:latin typeface="Cambria Math" panose="02040503050406030204" pitchFamily="18" charset="0"/>
                                    </a:rPr>
                                  </m:ctrlPr>
                                </m:sSubPr>
                                <m:e>
                                  <m:r>
                                    <a:rPr lang="el-GR" sz="2000">
                                      <a:effectLst/>
                                      <a:latin typeface="Cambria Math"/>
                                    </a:rPr>
                                    <m:t>𝑑</m:t>
                                  </m:r>
                                </m:e>
                                <m:sub>
                                  <m:r>
                                    <a:rPr lang="el-GR" sz="2000">
                                      <a:effectLst/>
                                      <a:latin typeface="Cambria Math"/>
                                    </a:rPr>
                                    <m:t>𝑖</m:t>
                                  </m:r>
                                </m:sub>
                              </m:sSub>
                              <m:r>
                                <a:rPr lang="el-GR" sz="2000">
                                  <a:effectLst/>
                                  <a:latin typeface="Cambria Math"/>
                                </a:rPr>
                                <m:t>=</m:t>
                              </m:r>
                              <m:sSub>
                                <m:sSubPr>
                                  <m:ctrlPr>
                                    <a:rPr lang="el-GR" sz="2000" i="1">
                                      <a:effectLst/>
                                      <a:latin typeface="Cambria Math" panose="02040503050406030204" pitchFamily="18" charset="0"/>
                                    </a:rPr>
                                  </m:ctrlPr>
                                </m:sSubPr>
                                <m:e>
                                  <m:r>
                                    <a:rPr lang="el-GR" sz="2000">
                                      <a:effectLst/>
                                      <a:latin typeface="Cambria Math"/>
                                    </a:rPr>
                                    <m:t>𝑋</m:t>
                                  </m:r>
                                </m:e>
                                <m:sub>
                                  <m:r>
                                    <a:rPr lang="el-GR" sz="2000">
                                      <a:effectLst/>
                                      <a:latin typeface="Cambria Math"/>
                                    </a:rPr>
                                    <m:t>𝑖</m:t>
                                  </m:r>
                                </m:sub>
                              </m:sSub>
                              <m:r>
                                <a:rPr lang="el-GR" sz="2000">
                                  <a:effectLst/>
                                  <a:latin typeface="Cambria Math"/>
                                </a:rPr>
                                <m:t>−</m:t>
                              </m:r>
                              <m:sSub>
                                <m:sSubPr>
                                  <m:ctrlPr>
                                    <a:rPr lang="el-GR" sz="2000" i="1">
                                      <a:effectLst/>
                                      <a:latin typeface="Cambria Math" panose="02040503050406030204" pitchFamily="18" charset="0"/>
                                    </a:rPr>
                                  </m:ctrlPr>
                                </m:sSubPr>
                                <m:e>
                                  <m:r>
                                    <a:rPr lang="el-GR" sz="2000">
                                      <a:effectLst/>
                                      <a:latin typeface="Cambria Math"/>
                                    </a:rPr>
                                    <m:t>𝑌</m:t>
                                  </m:r>
                                </m:e>
                                <m:sub>
                                  <m:r>
                                    <a:rPr lang="el-GR" sz="2000">
                                      <a:effectLst/>
                                      <a:latin typeface="Cambria Math"/>
                                    </a:rPr>
                                    <m:t>𝑖</m:t>
                                  </m:r>
                                </m:sub>
                              </m:sSub>
                            </m:oMath>
                          </a14:m>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d>
                                  <m:dPr>
                                    <m:begChr m:val="|"/>
                                    <m:endChr m:val="|"/>
                                    <m:ctrlPr>
                                      <a:rPr lang="el-GR" sz="2000" i="1">
                                        <a:effectLst/>
                                        <a:latin typeface="Cambria Math" panose="02040503050406030204" pitchFamily="18" charset="0"/>
                                      </a:rPr>
                                    </m:ctrlPr>
                                  </m:dPr>
                                  <m:e>
                                    <m:sSub>
                                      <m:sSubPr>
                                        <m:ctrlPr>
                                          <a:rPr lang="el-GR" sz="2000" i="1">
                                            <a:effectLst/>
                                            <a:latin typeface="Cambria Math" panose="02040503050406030204" pitchFamily="18" charset="0"/>
                                          </a:rPr>
                                        </m:ctrlPr>
                                      </m:sSubPr>
                                      <m:e>
                                        <m:r>
                                          <a:rPr lang="el-GR" sz="2000">
                                            <a:effectLst/>
                                            <a:latin typeface="Cambria Math"/>
                                          </a:rPr>
                                          <m:t>𝑑</m:t>
                                        </m:r>
                                      </m:e>
                                      <m:sub>
                                        <m:r>
                                          <a:rPr lang="el-GR" sz="2000">
                                            <a:effectLst/>
                                            <a:latin typeface="Cambria Math"/>
                                          </a:rPr>
                                          <m:t>𝑖</m:t>
                                        </m:r>
                                      </m:sub>
                                    </m:sSub>
                                  </m:e>
                                </m:d>
                              </m:oMath>
                            </m:oMathPara>
                          </a14:m>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l-GR" sz="2000">
                                    <a:effectLst/>
                                    <a:latin typeface="Cambria Math"/>
                                  </a:rPr>
                                  <m:t>𝑅</m:t>
                                </m:r>
                              </m:oMath>
                            </m:oMathPara>
                          </a14:m>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a:rPr>
                                  <m:t>𝑆</m:t>
                                </m:r>
                              </m:oMath>
                            </m:oMathPara>
                          </a14:m>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0"/>
                      </a:ext>
                    </a:extLst>
                  </a:tr>
                  <a:tr h="514559">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2</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3</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-1</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8</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-8</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1"/>
                      </a:ext>
                    </a:extLst>
                  </a:tr>
                  <a:tr h="514559">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2"/>
                      </a:ext>
                    </a:extLst>
                  </a:tr>
                  <a:tr h="514559">
                    <a:tc>
                      <a:txBody>
                        <a:bodyPr/>
                        <a:lstStyle/>
                        <a:p>
                          <a:pPr algn="ctr">
                            <a:lnSpc>
                              <a:spcPct val="115000"/>
                            </a:lnSpc>
                            <a:spcAft>
                              <a:spcPts val="0"/>
                            </a:spcAft>
                          </a:pPr>
                          <a:r>
                            <a:rPr lang="el-GR" sz="2000">
                              <a:effectLst/>
                            </a:rPr>
                            <a:t>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5,1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-0,9</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3"/>
                      </a:ext>
                    </a:extLst>
                  </a:tr>
                  <a:tr h="514559">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0,4</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2,5</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2,5</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4"/>
                      </a:ext>
                    </a:extLst>
                  </a:tr>
                  <a:tr h="514559">
                    <a:tc>
                      <a:txBody>
                        <a:bodyPr/>
                        <a:lstStyle/>
                        <a:p>
                          <a:pPr algn="ctr">
                            <a:lnSpc>
                              <a:spcPct val="115000"/>
                            </a:lnSpc>
                            <a:spcAft>
                              <a:spcPts val="0"/>
                            </a:spcAft>
                          </a:pPr>
                          <a:r>
                            <a:rPr lang="el-GR" sz="2000">
                              <a:effectLst/>
                            </a:rPr>
                            <a:t>5</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-1,2</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1,2</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-9</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5"/>
                      </a:ext>
                    </a:extLst>
                  </a:tr>
                  <a:tr h="514559">
                    <a:tc>
                      <a:txBody>
                        <a:bodyPr/>
                        <a:lstStyle/>
                        <a:p>
                          <a:pPr algn="ctr">
                            <a:lnSpc>
                              <a:spcPct val="115000"/>
                            </a:lnSpc>
                            <a:spcAft>
                              <a:spcPts val="0"/>
                            </a:spcAft>
                          </a:pPr>
                          <a:r>
                            <a:rPr lang="el-GR" sz="2000">
                              <a:effectLst/>
                            </a:rPr>
                            <a:t>6</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0,6</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0,6</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6"/>
                      </a:ext>
                    </a:extLst>
                  </a:tr>
                  <a:tr h="514559">
                    <a:tc>
                      <a:txBody>
                        <a:bodyPr/>
                        <a:lstStyle/>
                        <a:p>
                          <a:pPr algn="ctr">
                            <a:lnSpc>
                              <a:spcPct val="115000"/>
                            </a:lnSpc>
                            <a:spcAft>
                              <a:spcPts val="0"/>
                            </a:spcAft>
                          </a:pPr>
                          <a:r>
                            <a:rPr lang="el-GR" sz="2000">
                              <a:effectLst/>
                            </a:rPr>
                            <a:t>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1,7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-0,3</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0,3</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7"/>
                      </a:ext>
                    </a:extLst>
                  </a:tr>
                  <a:tr h="514559">
                    <a:tc>
                      <a:txBody>
                        <a:bodyPr/>
                        <a:lstStyle/>
                        <a:p>
                          <a:pPr algn="ctr">
                            <a:lnSpc>
                              <a:spcPct val="115000"/>
                            </a:lnSpc>
                            <a:spcAft>
                              <a:spcPts val="0"/>
                            </a:spcAft>
                          </a:pPr>
                          <a:r>
                            <a:rPr lang="el-GR" sz="2000">
                              <a:effectLst/>
                            </a:rPr>
                            <a:t>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3,6</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0,4</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0,4</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8"/>
                      </a:ext>
                    </a:extLst>
                  </a:tr>
                  <a:tr h="514559">
                    <a:tc>
                      <a:txBody>
                        <a:bodyPr/>
                        <a:lstStyle/>
                        <a:p>
                          <a:pPr algn="ctr">
                            <a:lnSpc>
                              <a:spcPct val="115000"/>
                            </a:lnSpc>
                            <a:spcAft>
                              <a:spcPts val="0"/>
                            </a:spcAft>
                          </a:pPr>
                          <a:r>
                            <a:rPr lang="el-GR" sz="2000">
                              <a:effectLst/>
                            </a:rPr>
                            <a:t>9</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5,7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10</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-10</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9"/>
                      </a:ext>
                    </a:extLst>
                  </a:tr>
                  <a:tr h="514559">
                    <a:tc>
                      <a:txBody>
                        <a:bodyPr/>
                        <a:lstStyle/>
                        <a:p>
                          <a:pPr algn="ctr">
                            <a:lnSpc>
                              <a:spcPct val="115000"/>
                            </a:lnSpc>
                            <a:spcAft>
                              <a:spcPts val="0"/>
                            </a:spcAft>
                          </a:pPr>
                          <a:r>
                            <a:rPr lang="el-GR" sz="2000">
                              <a:effectLst/>
                            </a:rPr>
                            <a:t>10</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7,4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8,2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-0,8</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0,8</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5</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-5</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10"/>
                      </a:ext>
                    </a:extLst>
                  </a:tr>
                </a:tbl>
              </a:graphicData>
            </a:graphic>
          </p:graphicFrame>
        </mc:Choice>
        <mc:Fallback xmlns="">
          <p:graphicFrame>
            <p:nvGraphicFramePr>
              <p:cNvPr id="4" name="Πίνακας 3"/>
              <p:cNvGraphicFramePr>
                <a:graphicFrameLocks noGrp="1"/>
              </p:cNvGraphicFramePr>
              <p:nvPr>
                <p:extLst>
                  <p:ext uri="{D42A27DB-BD31-4B8C-83A1-F6EECF244321}">
                    <p14:modId xmlns:p14="http://schemas.microsoft.com/office/powerpoint/2010/main" val="629863067"/>
                  </p:ext>
                </p:extLst>
              </p:nvPr>
            </p:nvGraphicFramePr>
            <p:xfrm>
              <a:off x="-2" y="1124746"/>
              <a:ext cx="9144003" cy="5733253"/>
            </p:xfrm>
            <a:graphic>
              <a:graphicData uri="http://schemas.openxmlformats.org/drawingml/2006/table">
                <a:tbl>
                  <a:tblPr firstRow="1" firstCol="1" bandRow="1">
                    <a:tableStyleId>{5C22544A-7EE6-4342-B048-85BDC9FD1C3A}</a:tableStyleId>
                  </a:tblPr>
                  <a:tblGrid>
                    <a:gridCol w="1041434"/>
                    <a:gridCol w="1800812"/>
                    <a:gridCol w="1453666"/>
                    <a:gridCol w="1723789"/>
                    <a:gridCol w="1041434"/>
                    <a:gridCol w="1041434"/>
                    <a:gridCol w="1041434"/>
                  </a:tblGrid>
                  <a:tr h="587663">
                    <a:tc>
                      <a:txBody>
                        <a:bodyPr/>
                        <a:lstStyle/>
                        <a:p>
                          <a:pPr algn="ctr">
                            <a:lnSpc>
                              <a:spcPct val="115000"/>
                            </a:lnSpc>
                            <a:spcAft>
                              <a:spcPts val="0"/>
                            </a:spcAft>
                          </a:pPr>
                          <a:r>
                            <a:rPr lang="el-GR" sz="2000" dirty="0">
                              <a:effectLst/>
                            </a:rPr>
                            <a:t>Άτομο</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Φάρμακο Α</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Φάρμακο Β</a:t>
                          </a:r>
                          <a:endParaRPr lang="el-GR" sz="2000">
                            <a:effectLst/>
                            <a:latin typeface="Calibri"/>
                            <a:ea typeface="Calibri"/>
                            <a:cs typeface="Times New Roman"/>
                          </a:endParaRPr>
                        </a:p>
                      </a:txBody>
                      <a:tcPr marL="68580" marR="68580" marT="0" marB="0" anchor="ctr"/>
                    </a:tc>
                    <a:tc>
                      <a:txBody>
                        <a:bodyPr/>
                        <a:lstStyle/>
                        <a:p>
                          <a:endParaRPr lang="el-GR"/>
                        </a:p>
                      </a:txBody>
                      <a:tcPr marL="68580" marR="68580" marT="0" marB="0" anchor="b">
                        <a:blipFill rotWithShape="1">
                          <a:blip r:embed="rId3"/>
                          <a:stretch>
                            <a:fillRect l="-250000" t="-1042" r="-181915" b="-905208"/>
                          </a:stretch>
                        </a:blipFill>
                      </a:tcPr>
                    </a:tc>
                    <a:tc>
                      <a:txBody>
                        <a:bodyPr/>
                        <a:lstStyle/>
                        <a:p>
                          <a:endParaRPr lang="el-GR"/>
                        </a:p>
                      </a:txBody>
                      <a:tcPr marL="68580" marR="68580" marT="0" marB="0" anchor="b">
                        <a:blipFill rotWithShape="1">
                          <a:blip r:embed="rId3"/>
                          <a:stretch>
                            <a:fillRect l="-577193" t="-1042" r="-200000" b="-905208"/>
                          </a:stretch>
                        </a:blipFill>
                      </a:tcPr>
                    </a:tc>
                    <a:tc>
                      <a:txBody>
                        <a:bodyPr/>
                        <a:lstStyle/>
                        <a:p>
                          <a:endParaRPr lang="el-GR"/>
                        </a:p>
                      </a:txBody>
                      <a:tcPr marL="68580" marR="68580" marT="0" marB="0" anchor="b">
                        <a:blipFill rotWithShape="1">
                          <a:blip r:embed="rId3"/>
                          <a:stretch>
                            <a:fillRect l="-677193" t="-1042" r="-100000" b="-905208"/>
                          </a:stretch>
                        </a:blipFill>
                      </a:tcPr>
                    </a:tc>
                    <a:tc>
                      <a:txBody>
                        <a:bodyPr/>
                        <a:lstStyle/>
                        <a:p>
                          <a:endParaRPr lang="el-GR"/>
                        </a:p>
                      </a:txBody>
                      <a:tcPr marL="68580" marR="68580" marT="0" marB="0" anchor="b">
                        <a:blipFill rotWithShape="1">
                          <a:blip r:embed="rId3"/>
                          <a:stretch>
                            <a:fillRect l="-777193" t="-1042" b="-905208"/>
                          </a:stretch>
                        </a:blipFill>
                      </a:tcPr>
                    </a:tc>
                  </a:tr>
                  <a:tr h="514559">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2</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3</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8</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-8</a:t>
                          </a:r>
                          <a:endParaRPr lang="el-GR" sz="2000">
                            <a:effectLst/>
                            <a:latin typeface="Calibri"/>
                            <a:ea typeface="Calibri"/>
                            <a:cs typeface="Times New Roman"/>
                          </a:endParaRPr>
                        </a:p>
                      </a:txBody>
                      <a:tcPr marL="68580" marR="68580" marT="0" marB="0" anchor="b"/>
                    </a:tc>
                  </a:tr>
                  <a:tr h="514559">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tr>
                  <a:tr h="514559">
                    <a:tc>
                      <a:txBody>
                        <a:bodyPr/>
                        <a:lstStyle/>
                        <a:p>
                          <a:pPr algn="ctr">
                            <a:lnSpc>
                              <a:spcPct val="115000"/>
                            </a:lnSpc>
                            <a:spcAft>
                              <a:spcPts val="0"/>
                            </a:spcAft>
                          </a:pPr>
                          <a:r>
                            <a:rPr lang="el-GR" sz="2000">
                              <a:effectLst/>
                            </a:rPr>
                            <a:t>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5,1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-0,9</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tr>
                  <a:tr h="514559">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0,4</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2,5</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2,5</a:t>
                          </a:r>
                          <a:endParaRPr lang="el-GR" sz="2000">
                            <a:effectLst/>
                            <a:latin typeface="Calibri"/>
                            <a:ea typeface="Calibri"/>
                            <a:cs typeface="Times New Roman"/>
                          </a:endParaRPr>
                        </a:p>
                      </a:txBody>
                      <a:tcPr marL="68580" marR="68580" marT="0" marB="0" anchor="b"/>
                    </a:tc>
                  </a:tr>
                  <a:tr h="514559">
                    <a:tc>
                      <a:txBody>
                        <a:bodyPr/>
                        <a:lstStyle/>
                        <a:p>
                          <a:pPr algn="ctr">
                            <a:lnSpc>
                              <a:spcPct val="115000"/>
                            </a:lnSpc>
                            <a:spcAft>
                              <a:spcPts val="0"/>
                            </a:spcAft>
                          </a:pPr>
                          <a:r>
                            <a:rPr lang="el-GR" sz="2000">
                              <a:effectLst/>
                            </a:rPr>
                            <a:t>5</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-1,2</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1,2</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-9</a:t>
                          </a:r>
                          <a:endParaRPr lang="el-GR" sz="2000">
                            <a:effectLst/>
                            <a:latin typeface="Calibri"/>
                            <a:ea typeface="Calibri"/>
                            <a:cs typeface="Times New Roman"/>
                          </a:endParaRPr>
                        </a:p>
                      </a:txBody>
                      <a:tcPr marL="68580" marR="68580" marT="0" marB="0" anchor="b"/>
                    </a:tc>
                  </a:tr>
                  <a:tr h="514559">
                    <a:tc>
                      <a:txBody>
                        <a:bodyPr/>
                        <a:lstStyle/>
                        <a:p>
                          <a:pPr algn="ctr">
                            <a:lnSpc>
                              <a:spcPct val="115000"/>
                            </a:lnSpc>
                            <a:spcAft>
                              <a:spcPts val="0"/>
                            </a:spcAft>
                          </a:pPr>
                          <a:r>
                            <a:rPr lang="el-GR" sz="2000">
                              <a:effectLst/>
                            </a:rPr>
                            <a:t>6</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0,6</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0,6</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68580" marR="68580" marT="0" marB="0" anchor="b"/>
                    </a:tc>
                  </a:tr>
                  <a:tr h="514559">
                    <a:tc>
                      <a:txBody>
                        <a:bodyPr/>
                        <a:lstStyle/>
                        <a:p>
                          <a:pPr algn="ctr">
                            <a:lnSpc>
                              <a:spcPct val="115000"/>
                            </a:lnSpc>
                            <a:spcAft>
                              <a:spcPts val="0"/>
                            </a:spcAft>
                          </a:pPr>
                          <a:r>
                            <a:rPr lang="el-GR" sz="2000">
                              <a:effectLst/>
                            </a:rPr>
                            <a:t>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1,7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-0,3</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0,3</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tr>
                  <a:tr h="514559">
                    <a:tc>
                      <a:txBody>
                        <a:bodyPr/>
                        <a:lstStyle/>
                        <a:p>
                          <a:pPr algn="ctr">
                            <a:lnSpc>
                              <a:spcPct val="115000"/>
                            </a:lnSpc>
                            <a:spcAft>
                              <a:spcPts val="0"/>
                            </a:spcAft>
                          </a:pPr>
                          <a:r>
                            <a:rPr lang="el-GR" sz="2000">
                              <a:effectLst/>
                            </a:rPr>
                            <a:t>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3,6</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0,4</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0,4</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b"/>
                    </a:tc>
                  </a:tr>
                  <a:tr h="514559">
                    <a:tc>
                      <a:txBody>
                        <a:bodyPr/>
                        <a:lstStyle/>
                        <a:p>
                          <a:pPr algn="ctr">
                            <a:lnSpc>
                              <a:spcPct val="115000"/>
                            </a:lnSpc>
                            <a:spcAft>
                              <a:spcPts val="0"/>
                            </a:spcAft>
                          </a:pPr>
                          <a:r>
                            <a:rPr lang="el-GR" sz="2000">
                              <a:effectLst/>
                            </a:rPr>
                            <a:t>9</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5,7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10</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-10</a:t>
                          </a:r>
                          <a:endParaRPr lang="el-GR" sz="2000" dirty="0">
                            <a:effectLst/>
                            <a:latin typeface="Calibri"/>
                            <a:ea typeface="Calibri"/>
                            <a:cs typeface="Times New Roman"/>
                          </a:endParaRPr>
                        </a:p>
                      </a:txBody>
                      <a:tcPr marL="68580" marR="68580" marT="0" marB="0" anchor="b"/>
                    </a:tc>
                  </a:tr>
                  <a:tr h="514559">
                    <a:tc>
                      <a:txBody>
                        <a:bodyPr/>
                        <a:lstStyle/>
                        <a:p>
                          <a:pPr algn="ctr">
                            <a:lnSpc>
                              <a:spcPct val="115000"/>
                            </a:lnSpc>
                            <a:spcAft>
                              <a:spcPts val="0"/>
                            </a:spcAft>
                          </a:pPr>
                          <a:r>
                            <a:rPr lang="el-GR" sz="2000">
                              <a:effectLst/>
                            </a:rPr>
                            <a:t>10</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7,4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8,2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-0,8</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0,8</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5</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-5</a:t>
                          </a:r>
                          <a:endParaRPr lang="el-GR" sz="2000" dirty="0">
                            <a:effectLst/>
                            <a:latin typeface="Calibri"/>
                            <a:ea typeface="Calibri"/>
                            <a:cs typeface="Times New Roman"/>
                          </a:endParaRPr>
                        </a:p>
                      </a:txBody>
                      <a:tcPr marL="68580" marR="68580" marT="0" marB="0" anchor="b"/>
                    </a:tc>
                  </a:tr>
                </a:tbl>
              </a:graphicData>
            </a:graphic>
          </p:graphicFrame>
        </mc:Fallback>
      </mc:AlternateContent>
    </p:spTree>
    <p:extLst>
      <p:ext uri="{BB962C8B-B14F-4D97-AF65-F5344CB8AC3E}">
        <p14:creationId xmlns:p14="http://schemas.microsoft.com/office/powerpoint/2010/main" val="2798809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335360" y="0"/>
                <a:ext cx="11521280" cy="836712"/>
              </a:xfrm>
            </p:spPr>
            <p:txBody>
              <a:bodyPr>
                <a:normAutofit fontScale="85000" lnSpcReduction="20000"/>
              </a:bodyPr>
              <a:lstStyle/>
              <a:p>
                <a:pPr marL="0" indent="0" algn="just">
                  <a:buNone/>
                </a:pPr>
                <a:r>
                  <a:rPr lang="el-GR" b="1" dirty="0"/>
                  <a:t>Βήμα 6:</a:t>
                </a:r>
                <a:r>
                  <a:rPr lang="el-GR" dirty="0"/>
                  <a:t> Αθροίζουμε τα θετικά </a:t>
                </a:r>
                <a14:m>
                  <m:oMath xmlns:m="http://schemas.openxmlformats.org/officeDocument/2006/math">
                    <m:r>
                      <a:rPr lang="en-US" i="1">
                        <a:latin typeface="Cambria Math"/>
                      </a:rPr>
                      <m:t>𝑆</m:t>
                    </m:r>
                  </m:oMath>
                </a14:m>
                <a:r>
                  <a:rPr lang="el-GR" dirty="0"/>
                  <a:t> και τα χαρακτηρίζουμε </a:t>
                </a:r>
                <a14:m>
                  <m:oMath xmlns:m="http://schemas.openxmlformats.org/officeDocument/2006/math">
                    <m:sSub>
                      <m:sSubPr>
                        <m:ctrlPr>
                          <a:rPr lang="el-GR" i="1">
                            <a:latin typeface="Cambria Math" panose="02040503050406030204" pitchFamily="18" charset="0"/>
                          </a:rPr>
                        </m:ctrlPr>
                      </m:sSubPr>
                      <m:e>
                        <m:r>
                          <a:rPr lang="el-GR" i="1">
                            <a:latin typeface="Cambria Math"/>
                          </a:rPr>
                          <m:t>𝑆</m:t>
                        </m:r>
                      </m:e>
                      <m:sub>
                        <m:r>
                          <a:rPr lang="el-GR" i="1">
                            <a:latin typeface="Cambria Math"/>
                          </a:rPr>
                          <m:t>1</m:t>
                        </m:r>
                      </m:sub>
                    </m:sSub>
                    <m:r>
                      <a:rPr lang="el-GR" i="1">
                        <a:latin typeface="Cambria Math"/>
                      </a:rPr>
                      <m:t>=</m:t>
                    </m:r>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l-GR" i="1">
                                <a:latin typeface="Cambria Math"/>
                              </a:rPr>
                              <m:t>𝑆</m:t>
                            </m:r>
                          </m:e>
                          <m:sub>
                            <m:r>
                              <a:rPr lang="el-GR" i="1">
                                <a:latin typeface="Cambria Math"/>
                              </a:rPr>
                              <m:t>𝑖</m:t>
                            </m:r>
                          </m:sub>
                        </m:sSub>
                      </m:e>
                    </m:nary>
                  </m:oMath>
                </a14:m>
                <a:r>
                  <a:rPr lang="el-GR" dirty="0"/>
                  <a:t>, επίσης αθροίσουμε τα αρνητικά </a:t>
                </a:r>
                <a:r>
                  <a:rPr lang="en-US" dirty="0"/>
                  <a:t>S</a:t>
                </a:r>
                <a:r>
                  <a:rPr lang="el-GR" dirty="0"/>
                  <a:t> και τα χαρακτηρίζουμε  </a:t>
                </a:r>
                <a14:m>
                  <m:oMath xmlns:m="http://schemas.openxmlformats.org/officeDocument/2006/math">
                    <m:sSub>
                      <m:sSubPr>
                        <m:ctrlPr>
                          <a:rPr lang="el-GR" i="1">
                            <a:latin typeface="Cambria Math" panose="02040503050406030204" pitchFamily="18" charset="0"/>
                          </a:rPr>
                        </m:ctrlPr>
                      </m:sSubPr>
                      <m:e>
                        <m:r>
                          <a:rPr lang="el-GR" i="1">
                            <a:latin typeface="Cambria Math"/>
                          </a:rPr>
                          <m:t>𝑆</m:t>
                        </m:r>
                      </m:e>
                      <m:sub>
                        <m:r>
                          <a:rPr lang="el-GR" i="1">
                            <a:latin typeface="Cambria Math"/>
                          </a:rPr>
                          <m:t>2</m:t>
                        </m:r>
                      </m:sub>
                    </m:sSub>
                    <m:r>
                      <a:rPr lang="el-GR" i="1">
                        <a:latin typeface="Cambria Math"/>
                      </a:rPr>
                      <m:t>=</m:t>
                    </m:r>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l-GR" i="1">
                                <a:latin typeface="Cambria Math"/>
                              </a:rPr>
                              <m:t>𝑆</m:t>
                            </m:r>
                          </m:e>
                          <m:sub>
                            <m:r>
                              <a:rPr lang="en-US" i="1">
                                <a:latin typeface="Cambria Math"/>
                              </a:rPr>
                              <m:t>𝑗</m:t>
                            </m:r>
                          </m:sub>
                        </m:sSub>
                      </m:e>
                    </m:nary>
                  </m:oMath>
                </a14:m>
                <a:r>
                  <a:rPr lang="el-GR" dirty="0"/>
                  <a:t>. </a:t>
                </a: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335360" y="0"/>
                <a:ext cx="11521280" cy="836712"/>
              </a:xfrm>
              <a:blipFill rotWithShape="0">
                <a:blip r:embed="rId2"/>
                <a:stretch>
                  <a:fillRect l="-1005" t="-15328" r="-1005" b="-11679"/>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graphicFrame>
            <p:nvGraphicFramePr>
              <p:cNvPr id="2" name="Πίνακας 1"/>
              <p:cNvGraphicFramePr>
                <a:graphicFrameLocks noGrp="1"/>
              </p:cNvGraphicFramePr>
              <p:nvPr>
                <p:extLst>
                  <p:ext uri="{D42A27DB-BD31-4B8C-83A1-F6EECF244321}">
                    <p14:modId xmlns:p14="http://schemas.microsoft.com/office/powerpoint/2010/main" val="696646240"/>
                  </p:ext>
                </p:extLst>
              </p:nvPr>
            </p:nvGraphicFramePr>
            <p:xfrm>
              <a:off x="1487488" y="815955"/>
              <a:ext cx="9143998" cy="6213261"/>
            </p:xfrm>
            <a:graphic>
              <a:graphicData uri="http://schemas.openxmlformats.org/drawingml/2006/table">
                <a:tbl>
                  <a:tblPr firstRow="1" firstCol="1" bandRow="1">
                    <a:tableStyleId>{5C22544A-7EE6-4342-B048-85BDC9FD1C3A}</a:tableStyleId>
                  </a:tblPr>
                  <a:tblGrid>
                    <a:gridCol w="981247">
                      <a:extLst>
                        <a:ext uri="{9D8B030D-6E8A-4147-A177-3AD203B41FA5}">
                          <a16:colId xmlns:a16="http://schemas.microsoft.com/office/drawing/2014/main" xmlns="" val="20000"/>
                        </a:ext>
                      </a:extLst>
                    </a:gridCol>
                    <a:gridCol w="1696740">
                      <a:extLst>
                        <a:ext uri="{9D8B030D-6E8A-4147-A177-3AD203B41FA5}">
                          <a16:colId xmlns:a16="http://schemas.microsoft.com/office/drawing/2014/main" xmlns="" val="20001"/>
                        </a:ext>
                      </a:extLst>
                    </a:gridCol>
                    <a:gridCol w="1369658">
                      <a:extLst>
                        <a:ext uri="{9D8B030D-6E8A-4147-A177-3AD203B41FA5}">
                          <a16:colId xmlns:a16="http://schemas.microsoft.com/office/drawing/2014/main" xmlns="" val="20002"/>
                        </a:ext>
                      </a:extLst>
                    </a:gridCol>
                    <a:gridCol w="1624169">
                      <a:extLst>
                        <a:ext uri="{9D8B030D-6E8A-4147-A177-3AD203B41FA5}">
                          <a16:colId xmlns:a16="http://schemas.microsoft.com/office/drawing/2014/main" xmlns="" val="20003"/>
                        </a:ext>
                      </a:extLst>
                    </a:gridCol>
                    <a:gridCol w="981247">
                      <a:extLst>
                        <a:ext uri="{9D8B030D-6E8A-4147-A177-3AD203B41FA5}">
                          <a16:colId xmlns:a16="http://schemas.microsoft.com/office/drawing/2014/main" xmlns="" val="20004"/>
                        </a:ext>
                      </a:extLst>
                    </a:gridCol>
                    <a:gridCol w="1186696">
                      <a:extLst>
                        <a:ext uri="{9D8B030D-6E8A-4147-A177-3AD203B41FA5}">
                          <a16:colId xmlns:a16="http://schemas.microsoft.com/office/drawing/2014/main" xmlns="" val="20005"/>
                        </a:ext>
                      </a:extLst>
                    </a:gridCol>
                    <a:gridCol w="1304241">
                      <a:extLst>
                        <a:ext uri="{9D8B030D-6E8A-4147-A177-3AD203B41FA5}">
                          <a16:colId xmlns:a16="http://schemas.microsoft.com/office/drawing/2014/main" xmlns="" val="20006"/>
                        </a:ext>
                      </a:extLst>
                    </a:gridCol>
                  </a:tblGrid>
                  <a:tr h="666137">
                    <a:tc>
                      <a:txBody>
                        <a:bodyPr/>
                        <a:lstStyle/>
                        <a:p>
                          <a:pPr algn="ctr">
                            <a:lnSpc>
                              <a:spcPct val="115000"/>
                            </a:lnSpc>
                            <a:spcAft>
                              <a:spcPts val="0"/>
                            </a:spcAft>
                          </a:pPr>
                          <a:r>
                            <a:rPr lang="el-GR" sz="2000" dirty="0">
                              <a:effectLst/>
                            </a:rPr>
                            <a:t>Άτομο</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Φάρμακο Α</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Φάρμακο Β</a:t>
                          </a:r>
                          <a:endParaRPr lang="el-GR" sz="20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2000">
                              <a:effectLst/>
                            </a:rPr>
                            <a:t> </a:t>
                          </a:r>
                          <a14:m>
                            <m:oMath xmlns:m="http://schemas.openxmlformats.org/officeDocument/2006/math">
                              <m:sSub>
                                <m:sSubPr>
                                  <m:ctrlPr>
                                    <a:rPr lang="el-GR" sz="2000" i="1">
                                      <a:effectLst/>
                                      <a:latin typeface="Cambria Math" panose="02040503050406030204" pitchFamily="18" charset="0"/>
                                    </a:rPr>
                                  </m:ctrlPr>
                                </m:sSubPr>
                                <m:e>
                                  <m:r>
                                    <a:rPr lang="el-GR" sz="2000">
                                      <a:effectLst/>
                                      <a:latin typeface="Cambria Math"/>
                                    </a:rPr>
                                    <m:t>𝑑</m:t>
                                  </m:r>
                                </m:e>
                                <m:sub>
                                  <m:r>
                                    <a:rPr lang="el-GR" sz="2000">
                                      <a:effectLst/>
                                      <a:latin typeface="Cambria Math"/>
                                    </a:rPr>
                                    <m:t>𝑖</m:t>
                                  </m:r>
                                </m:sub>
                              </m:sSub>
                              <m:r>
                                <a:rPr lang="el-GR" sz="2000">
                                  <a:effectLst/>
                                  <a:latin typeface="Cambria Math"/>
                                </a:rPr>
                                <m:t>=</m:t>
                              </m:r>
                              <m:sSub>
                                <m:sSubPr>
                                  <m:ctrlPr>
                                    <a:rPr lang="el-GR" sz="2000" i="1">
                                      <a:effectLst/>
                                      <a:latin typeface="Cambria Math" panose="02040503050406030204" pitchFamily="18" charset="0"/>
                                    </a:rPr>
                                  </m:ctrlPr>
                                </m:sSubPr>
                                <m:e>
                                  <m:r>
                                    <a:rPr lang="el-GR" sz="2000">
                                      <a:effectLst/>
                                      <a:latin typeface="Cambria Math"/>
                                    </a:rPr>
                                    <m:t>𝑋</m:t>
                                  </m:r>
                                </m:e>
                                <m:sub>
                                  <m:r>
                                    <a:rPr lang="el-GR" sz="2000">
                                      <a:effectLst/>
                                      <a:latin typeface="Cambria Math"/>
                                    </a:rPr>
                                    <m:t>𝑖</m:t>
                                  </m:r>
                                </m:sub>
                              </m:sSub>
                              <m:r>
                                <a:rPr lang="el-GR" sz="2000">
                                  <a:effectLst/>
                                  <a:latin typeface="Cambria Math"/>
                                </a:rPr>
                                <m:t>−</m:t>
                              </m:r>
                              <m:sSub>
                                <m:sSubPr>
                                  <m:ctrlPr>
                                    <a:rPr lang="el-GR" sz="2000" i="1">
                                      <a:effectLst/>
                                      <a:latin typeface="Cambria Math" panose="02040503050406030204" pitchFamily="18" charset="0"/>
                                    </a:rPr>
                                  </m:ctrlPr>
                                </m:sSubPr>
                                <m:e>
                                  <m:r>
                                    <a:rPr lang="el-GR" sz="2000">
                                      <a:effectLst/>
                                      <a:latin typeface="Cambria Math"/>
                                    </a:rPr>
                                    <m:t>𝑌</m:t>
                                  </m:r>
                                </m:e>
                                <m:sub>
                                  <m:r>
                                    <a:rPr lang="el-GR" sz="2000">
                                      <a:effectLst/>
                                      <a:latin typeface="Cambria Math"/>
                                    </a:rPr>
                                    <m:t>𝑖</m:t>
                                  </m:r>
                                </m:sub>
                              </m:sSub>
                            </m:oMath>
                          </a14:m>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d>
                                  <m:dPr>
                                    <m:begChr m:val="|"/>
                                    <m:endChr m:val="|"/>
                                    <m:ctrlPr>
                                      <a:rPr lang="el-GR" sz="2000" i="1">
                                        <a:effectLst/>
                                        <a:latin typeface="Cambria Math" panose="02040503050406030204" pitchFamily="18" charset="0"/>
                                      </a:rPr>
                                    </m:ctrlPr>
                                  </m:dPr>
                                  <m:e>
                                    <m:sSub>
                                      <m:sSubPr>
                                        <m:ctrlPr>
                                          <a:rPr lang="el-GR" sz="2000" i="1">
                                            <a:effectLst/>
                                            <a:latin typeface="Cambria Math" panose="02040503050406030204" pitchFamily="18" charset="0"/>
                                          </a:rPr>
                                        </m:ctrlPr>
                                      </m:sSubPr>
                                      <m:e>
                                        <m:r>
                                          <a:rPr lang="el-GR" sz="2000">
                                            <a:effectLst/>
                                            <a:latin typeface="Cambria Math"/>
                                          </a:rPr>
                                          <m:t>𝑑</m:t>
                                        </m:r>
                                      </m:e>
                                      <m:sub>
                                        <m:r>
                                          <a:rPr lang="el-GR" sz="2000">
                                            <a:effectLst/>
                                            <a:latin typeface="Cambria Math"/>
                                          </a:rPr>
                                          <m:t>𝑖</m:t>
                                        </m:r>
                                      </m:sub>
                                    </m:sSub>
                                  </m:e>
                                </m:d>
                              </m:oMath>
                            </m:oMathPara>
                          </a14:m>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l-GR" sz="2000">
                                    <a:effectLst/>
                                    <a:latin typeface="Cambria Math"/>
                                  </a:rPr>
                                  <m:t>𝑅</m:t>
                                </m:r>
                              </m:oMath>
                            </m:oMathPara>
                          </a14:m>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a:rPr>
                                  <m:t>𝑆</m:t>
                                </m:r>
                              </m:oMath>
                            </m:oMathPara>
                          </a14:m>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0"/>
                      </a:ext>
                    </a:extLst>
                  </a:tr>
                  <a:tr h="417273">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2</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8</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-8</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1"/>
                      </a:ext>
                    </a:extLst>
                  </a:tr>
                  <a:tr h="417273">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2"/>
                      </a:ext>
                    </a:extLst>
                  </a:tr>
                  <a:tr h="417273">
                    <a:tc>
                      <a:txBody>
                        <a:bodyPr/>
                        <a:lstStyle/>
                        <a:p>
                          <a:pPr algn="ctr">
                            <a:lnSpc>
                              <a:spcPct val="115000"/>
                            </a:lnSpc>
                            <a:spcAft>
                              <a:spcPts val="0"/>
                            </a:spcAft>
                          </a:pPr>
                          <a:r>
                            <a:rPr lang="el-GR" sz="2000">
                              <a:effectLst/>
                            </a:rPr>
                            <a:t>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5,1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-0,9</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3"/>
                      </a:ext>
                    </a:extLst>
                  </a:tr>
                  <a:tr h="417273">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2,5</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2,5</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4"/>
                      </a:ext>
                    </a:extLst>
                  </a:tr>
                  <a:tr h="417273">
                    <a:tc>
                      <a:txBody>
                        <a:bodyPr/>
                        <a:lstStyle/>
                        <a:p>
                          <a:pPr algn="ctr">
                            <a:lnSpc>
                              <a:spcPct val="115000"/>
                            </a:lnSpc>
                            <a:spcAft>
                              <a:spcPts val="0"/>
                            </a:spcAft>
                          </a:pPr>
                          <a:r>
                            <a:rPr lang="el-GR" sz="2000">
                              <a:effectLst/>
                            </a:rPr>
                            <a:t>5</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-1,2</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1,2</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9</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-9</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5"/>
                      </a:ext>
                    </a:extLst>
                  </a:tr>
                  <a:tr h="417273">
                    <a:tc>
                      <a:txBody>
                        <a:bodyPr/>
                        <a:lstStyle/>
                        <a:p>
                          <a:pPr algn="ctr">
                            <a:lnSpc>
                              <a:spcPct val="115000"/>
                            </a:lnSpc>
                            <a:spcAft>
                              <a:spcPts val="0"/>
                            </a:spcAft>
                          </a:pPr>
                          <a:r>
                            <a:rPr lang="el-GR" sz="2000">
                              <a:effectLst/>
                            </a:rPr>
                            <a:t>6</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0,6</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0,6</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4</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6"/>
                      </a:ext>
                    </a:extLst>
                  </a:tr>
                  <a:tr h="417273">
                    <a:tc>
                      <a:txBody>
                        <a:bodyPr/>
                        <a:lstStyle/>
                        <a:p>
                          <a:pPr algn="ctr">
                            <a:lnSpc>
                              <a:spcPct val="115000"/>
                            </a:lnSpc>
                            <a:spcAft>
                              <a:spcPts val="0"/>
                            </a:spcAft>
                          </a:pPr>
                          <a:r>
                            <a:rPr lang="el-GR" sz="2000">
                              <a:effectLst/>
                            </a:rPr>
                            <a:t>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1,7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-0,3</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0,3</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7"/>
                      </a:ext>
                    </a:extLst>
                  </a:tr>
                  <a:tr h="417273">
                    <a:tc>
                      <a:txBody>
                        <a:bodyPr/>
                        <a:lstStyle/>
                        <a:p>
                          <a:pPr algn="ctr">
                            <a:lnSpc>
                              <a:spcPct val="115000"/>
                            </a:lnSpc>
                            <a:spcAft>
                              <a:spcPts val="0"/>
                            </a:spcAft>
                          </a:pPr>
                          <a:r>
                            <a:rPr lang="el-GR" sz="2000">
                              <a:effectLst/>
                            </a:rPr>
                            <a:t>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3,6</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0,4</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0,4</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2,5</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8"/>
                      </a:ext>
                    </a:extLst>
                  </a:tr>
                  <a:tr h="417273">
                    <a:tc>
                      <a:txBody>
                        <a:bodyPr/>
                        <a:lstStyle/>
                        <a:p>
                          <a:pPr algn="ctr">
                            <a:lnSpc>
                              <a:spcPct val="115000"/>
                            </a:lnSpc>
                            <a:spcAft>
                              <a:spcPts val="0"/>
                            </a:spcAft>
                          </a:pPr>
                          <a:r>
                            <a:rPr lang="el-GR" sz="2000">
                              <a:effectLst/>
                            </a:rPr>
                            <a:t>9</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5,7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10</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-10</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9"/>
                      </a:ext>
                    </a:extLst>
                  </a:tr>
                  <a:tr h="417273">
                    <a:tc>
                      <a:txBody>
                        <a:bodyPr/>
                        <a:lstStyle/>
                        <a:p>
                          <a:pPr algn="ctr">
                            <a:lnSpc>
                              <a:spcPct val="115000"/>
                            </a:lnSpc>
                            <a:spcAft>
                              <a:spcPts val="0"/>
                            </a:spcAft>
                          </a:pPr>
                          <a:r>
                            <a:rPr lang="el-GR" sz="2000">
                              <a:effectLst/>
                            </a:rPr>
                            <a:t>10</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7,4</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8,2</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-0,8</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0,8</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5</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-5</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10"/>
                      </a:ext>
                    </a:extLst>
                  </a:tr>
                  <a:tr h="431374">
                    <a:tc>
                      <a:txBody>
                        <a:bodyPr/>
                        <a:lstStyle/>
                        <a:p>
                          <a:pPr algn="ctr">
                            <a:lnSpc>
                              <a:spcPct val="115000"/>
                            </a:lnSpc>
                            <a:spcAft>
                              <a:spcPts val="0"/>
                            </a:spcAft>
                          </a:pPr>
                          <a:r>
                            <a:rPr lang="el-GR" sz="2000">
                              <a:effectLst/>
                            </a:rPr>
                            <a:t> </a:t>
                          </a:r>
                          <a:endParaRPr lang="el-GR" sz="2000">
                            <a:effectLst/>
                            <a:latin typeface="Calibri"/>
                            <a:ea typeface="Calibri"/>
                            <a:cs typeface="Times New Roman"/>
                          </a:endParaRPr>
                        </a:p>
                      </a:txBody>
                      <a:tcPr marL="68580" marR="68580" marT="0" marB="0" anchor="b"/>
                    </a:tc>
                    <a:tc gridSpan="5">
                      <a:txBody>
                        <a:bodyPr/>
                        <a:lstStyle/>
                        <a:p>
                          <a:pPr algn="r">
                            <a:lnSpc>
                              <a:spcPct val="115000"/>
                            </a:lnSpc>
                            <a:spcAft>
                              <a:spcPts val="0"/>
                            </a:spcAft>
                          </a:pPr>
                          <a:r>
                            <a:rPr lang="el-GR" sz="2000" dirty="0">
                              <a:effectLst/>
                            </a:rPr>
                            <a:t> Άθροιση των τιμών με θετικό πρόσημο </a:t>
                          </a:r>
                          <a14:m>
                            <m:oMath xmlns:m="http://schemas.openxmlformats.org/officeDocument/2006/math">
                              <m:sSub>
                                <m:sSubPr>
                                  <m:ctrlPr>
                                    <a:rPr lang="el-GR" sz="2000" i="1">
                                      <a:effectLst/>
                                      <a:latin typeface="Cambria Math" panose="02040503050406030204" pitchFamily="18" charset="0"/>
                                    </a:rPr>
                                  </m:ctrlPr>
                                </m:sSubPr>
                                <m:e>
                                  <m:r>
                                    <a:rPr lang="el-GR" sz="2000">
                                      <a:effectLst/>
                                      <a:latin typeface="Cambria Math"/>
                                    </a:rPr>
                                    <m:t>𝑆</m:t>
                                  </m:r>
                                </m:e>
                                <m:sub>
                                  <m:r>
                                    <a:rPr lang="el-GR" sz="2000">
                                      <a:effectLst/>
                                      <a:latin typeface="Cambria Math"/>
                                    </a:rPr>
                                    <m:t>1</m:t>
                                  </m:r>
                                </m:sub>
                              </m:sSub>
                              <m:r>
                                <a:rPr lang="el-GR" sz="2000">
                                  <a:effectLst/>
                                  <a:latin typeface="Cambria Math"/>
                                </a:rPr>
                                <m:t>=</m:t>
                              </m:r>
                              <m:nary>
                                <m:naryPr>
                                  <m:chr m:val="∑"/>
                                  <m:limLoc m:val="undOvr"/>
                                  <m:subHide m:val="on"/>
                                  <m:supHide m:val="on"/>
                                  <m:ctrlPr>
                                    <a:rPr lang="el-GR" sz="2000" i="1">
                                      <a:effectLst/>
                                      <a:latin typeface="Cambria Math" panose="02040503050406030204" pitchFamily="18" charset="0"/>
                                    </a:rPr>
                                  </m:ctrlPr>
                                </m:naryPr>
                                <m:sub/>
                                <m:sup/>
                                <m:e>
                                  <m:sSub>
                                    <m:sSubPr>
                                      <m:ctrlPr>
                                        <a:rPr lang="el-GR" sz="2000" i="1">
                                          <a:effectLst/>
                                          <a:latin typeface="Cambria Math" panose="02040503050406030204" pitchFamily="18" charset="0"/>
                                        </a:rPr>
                                      </m:ctrlPr>
                                    </m:sSubPr>
                                    <m:e>
                                      <m:r>
                                        <a:rPr lang="el-GR" sz="2000">
                                          <a:effectLst/>
                                          <a:latin typeface="Cambria Math"/>
                                        </a:rPr>
                                        <m:t>𝑆</m:t>
                                      </m:r>
                                    </m:e>
                                    <m:sub>
                                      <m:r>
                                        <a:rPr lang="el-GR" sz="2000">
                                          <a:effectLst/>
                                          <a:latin typeface="Cambria Math"/>
                                        </a:rPr>
                                        <m:t>𝑖</m:t>
                                      </m:r>
                                    </m:sub>
                                  </m:sSub>
                                </m:e>
                              </m:nary>
                            </m:oMath>
                          </a14:m>
                          <a:r>
                            <a:rPr lang="el-GR" sz="2000" dirty="0">
                              <a:effectLst/>
                            </a:rPr>
                            <a:t> </a:t>
                          </a:r>
                          <a:endParaRPr lang="el-GR" sz="2000" dirty="0">
                            <a:effectLst/>
                            <a:latin typeface="Calibri"/>
                            <a:ea typeface="Calibri"/>
                            <a:cs typeface="Times New Roman"/>
                          </a:endParaRPr>
                        </a:p>
                      </a:txBody>
                      <a:tcPr marL="68580" marR="68580" marT="0" marB="0" anchor="b"/>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ctr">
                            <a:lnSpc>
                              <a:spcPct val="115000"/>
                            </a:lnSpc>
                            <a:spcAft>
                              <a:spcPts val="0"/>
                            </a:spcAft>
                          </a:pPr>
                          <a:r>
                            <a:rPr lang="el-GR" sz="2000" b="1" dirty="0">
                              <a:solidFill>
                                <a:srgbClr val="FF0000"/>
                              </a:solidFill>
                              <a:effectLst/>
                            </a:rPr>
                            <a:t>15,5</a:t>
                          </a:r>
                          <a:endParaRPr lang="el-GR" sz="2000" b="1" dirty="0">
                            <a:solidFill>
                              <a:srgbClr val="FF0000"/>
                            </a:solidFill>
                            <a:effectLst/>
                            <a:latin typeface="Calibri"/>
                            <a:ea typeface="Calibri"/>
                            <a:cs typeface="Times New Roman"/>
                          </a:endParaRPr>
                        </a:p>
                      </a:txBody>
                      <a:tcPr marL="68580" marR="68580" marT="0" marB="0" anchor="b"/>
                    </a:tc>
                    <a:extLst>
                      <a:ext uri="{0D108BD9-81ED-4DB2-BD59-A6C34878D82A}">
                        <a16:rowId xmlns:a16="http://schemas.microsoft.com/office/drawing/2014/main" xmlns="" val="10011"/>
                      </a:ext>
                    </a:extLst>
                  </a:tr>
                  <a:tr h="908117">
                    <a:tc>
                      <a:txBody>
                        <a:bodyPr/>
                        <a:lstStyle/>
                        <a:p>
                          <a:pPr algn="ctr">
                            <a:lnSpc>
                              <a:spcPct val="115000"/>
                            </a:lnSpc>
                            <a:spcAft>
                              <a:spcPts val="0"/>
                            </a:spcAft>
                          </a:pPr>
                          <a:r>
                            <a:rPr lang="el-GR" sz="2000">
                              <a:effectLst/>
                            </a:rPr>
                            <a:t> </a:t>
                          </a:r>
                          <a:endParaRPr lang="el-GR" sz="2000">
                            <a:effectLst/>
                            <a:latin typeface="Calibri"/>
                            <a:ea typeface="Calibri"/>
                            <a:cs typeface="Times New Roman"/>
                          </a:endParaRPr>
                        </a:p>
                      </a:txBody>
                      <a:tcPr marL="68580" marR="68580" marT="0" marB="0" anchor="b"/>
                    </a:tc>
                    <a:tc gridSpan="5">
                      <a:txBody>
                        <a:bodyPr/>
                        <a:lstStyle/>
                        <a:p>
                          <a:pPr algn="just">
                            <a:lnSpc>
                              <a:spcPct val="115000"/>
                            </a:lnSpc>
                            <a:spcAft>
                              <a:spcPts val="0"/>
                            </a:spcAft>
                          </a:pPr>
                          <a:r>
                            <a:rPr lang="el-GR" sz="2000" dirty="0">
                              <a:effectLst/>
                            </a:rPr>
                            <a:t>  Άθροιση των τιμών με αρνητικό πρόσημο </a:t>
                          </a:r>
                          <a:r>
                            <a:rPr lang="el-GR" sz="2000" dirty="0" smtClean="0">
                              <a:effectLst/>
                            </a:rPr>
                            <a:t> </a:t>
                          </a:r>
                          <a14:m>
                            <m:oMath xmlns:m="http://schemas.openxmlformats.org/officeDocument/2006/math">
                              <m:sSub>
                                <m:sSubPr>
                                  <m:ctrlPr>
                                    <a:rPr lang="el-GR" sz="2000" i="1">
                                      <a:effectLst/>
                                      <a:latin typeface="Cambria Math" panose="02040503050406030204" pitchFamily="18" charset="0"/>
                                    </a:rPr>
                                  </m:ctrlPr>
                                </m:sSubPr>
                                <m:e>
                                  <m:r>
                                    <a:rPr lang="el-GR" sz="2000">
                                      <a:effectLst/>
                                      <a:latin typeface="Cambria Math"/>
                                    </a:rPr>
                                    <m:t>𝑆</m:t>
                                  </m:r>
                                </m:e>
                                <m:sub>
                                  <m:r>
                                    <a:rPr lang="el-GR" sz="2000">
                                      <a:effectLst/>
                                      <a:latin typeface="Cambria Math"/>
                                    </a:rPr>
                                    <m:t>2</m:t>
                                  </m:r>
                                </m:sub>
                              </m:sSub>
                              <m:r>
                                <a:rPr lang="el-GR" sz="2000">
                                  <a:effectLst/>
                                  <a:latin typeface="Cambria Math"/>
                                </a:rPr>
                                <m:t>=</m:t>
                              </m:r>
                              <m:nary>
                                <m:naryPr>
                                  <m:chr m:val="∑"/>
                                  <m:limLoc m:val="undOvr"/>
                                  <m:subHide m:val="on"/>
                                  <m:supHide m:val="on"/>
                                  <m:ctrlPr>
                                    <a:rPr lang="el-GR" sz="2000" i="1">
                                      <a:effectLst/>
                                      <a:latin typeface="Cambria Math" panose="02040503050406030204" pitchFamily="18" charset="0"/>
                                    </a:rPr>
                                  </m:ctrlPr>
                                </m:naryPr>
                                <m:sub/>
                                <m:sup/>
                                <m:e>
                                  <m:sSub>
                                    <m:sSubPr>
                                      <m:ctrlPr>
                                        <a:rPr lang="el-GR" sz="2000" i="1">
                                          <a:effectLst/>
                                          <a:latin typeface="Cambria Math" panose="02040503050406030204" pitchFamily="18" charset="0"/>
                                        </a:rPr>
                                      </m:ctrlPr>
                                    </m:sSubPr>
                                    <m:e>
                                      <m:r>
                                        <a:rPr lang="el-GR" sz="2000">
                                          <a:effectLst/>
                                          <a:latin typeface="Cambria Math"/>
                                        </a:rPr>
                                        <m:t>𝑆</m:t>
                                      </m:r>
                                    </m:e>
                                    <m:sub>
                                      <m:r>
                                        <a:rPr lang="en-US" sz="2000">
                                          <a:effectLst/>
                                          <a:latin typeface="Cambria Math"/>
                                        </a:rPr>
                                        <m:t>𝑗</m:t>
                                      </m:r>
                                    </m:sub>
                                  </m:sSub>
                                </m:e>
                              </m:nary>
                            </m:oMath>
                          </a14:m>
                          <a:r>
                            <a:rPr lang="el-GR" sz="2000" dirty="0">
                              <a:effectLst/>
                            </a:rPr>
                            <a:t> </a:t>
                          </a:r>
                          <a:endParaRPr lang="el-GR" sz="2000" dirty="0">
                            <a:effectLst/>
                            <a:latin typeface="Calibri"/>
                            <a:ea typeface="Calibri"/>
                            <a:cs typeface="Times New Roman"/>
                          </a:endParaRPr>
                        </a:p>
                      </a:txBody>
                      <a:tcPr marL="68580" marR="68580" marT="0" marB="0" anchor="b"/>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ctr">
                            <a:lnSpc>
                              <a:spcPct val="115000"/>
                            </a:lnSpc>
                            <a:spcAft>
                              <a:spcPts val="0"/>
                            </a:spcAft>
                          </a:pPr>
                          <a:r>
                            <a:rPr lang="el-GR" sz="2000" b="1" dirty="0">
                              <a:solidFill>
                                <a:srgbClr val="3333FF"/>
                              </a:solidFill>
                              <a:effectLst/>
                            </a:rPr>
                            <a:t>-39,5</a:t>
                          </a:r>
                          <a:endParaRPr lang="el-GR" sz="2000" b="1" dirty="0">
                            <a:solidFill>
                              <a:srgbClr val="3333FF"/>
                            </a:solidFill>
                            <a:effectLst/>
                            <a:latin typeface="Calibri"/>
                            <a:ea typeface="Calibri"/>
                            <a:cs typeface="Times New Roman"/>
                          </a:endParaRPr>
                        </a:p>
                      </a:txBody>
                      <a:tcPr marL="68580" marR="68580" marT="0" marB="0" anchor="b"/>
                    </a:tc>
                    <a:extLst>
                      <a:ext uri="{0D108BD9-81ED-4DB2-BD59-A6C34878D82A}">
                        <a16:rowId xmlns:a16="http://schemas.microsoft.com/office/drawing/2014/main" xmlns="" val="10012"/>
                      </a:ext>
                    </a:extLst>
                  </a:tr>
                </a:tbl>
              </a:graphicData>
            </a:graphic>
          </p:graphicFrame>
        </mc:Choice>
        <mc:Fallback>
          <p:graphicFrame>
            <p:nvGraphicFramePr>
              <p:cNvPr id="2" name="Πίνακας 1"/>
              <p:cNvGraphicFramePr>
                <a:graphicFrameLocks noGrp="1"/>
              </p:cNvGraphicFramePr>
              <p:nvPr>
                <p:extLst>
                  <p:ext uri="{D42A27DB-BD31-4B8C-83A1-F6EECF244321}">
                    <p14:modId xmlns:p14="http://schemas.microsoft.com/office/powerpoint/2010/main" val="696646240"/>
                  </p:ext>
                </p:extLst>
              </p:nvPr>
            </p:nvGraphicFramePr>
            <p:xfrm>
              <a:off x="1487488" y="815955"/>
              <a:ext cx="9143998" cy="6213261"/>
            </p:xfrm>
            <a:graphic>
              <a:graphicData uri="http://schemas.openxmlformats.org/drawingml/2006/table">
                <a:tbl>
                  <a:tblPr firstRow="1" firstCol="1" bandRow="1">
                    <a:tableStyleId>{5C22544A-7EE6-4342-B048-85BDC9FD1C3A}</a:tableStyleId>
                  </a:tblPr>
                  <a:tblGrid>
                    <a:gridCol w="981247">
                      <a:extLst>
                        <a:ext uri="{9D8B030D-6E8A-4147-A177-3AD203B41FA5}">
                          <a16:colId xmlns:a16="http://schemas.microsoft.com/office/drawing/2014/main" xmlns:a14="http://schemas.microsoft.com/office/drawing/2010/main" xmlns="" val="20000"/>
                        </a:ext>
                      </a:extLst>
                    </a:gridCol>
                    <a:gridCol w="1696740">
                      <a:extLst>
                        <a:ext uri="{9D8B030D-6E8A-4147-A177-3AD203B41FA5}">
                          <a16:colId xmlns:a16="http://schemas.microsoft.com/office/drawing/2014/main" xmlns:a14="http://schemas.microsoft.com/office/drawing/2010/main" xmlns="" val="20001"/>
                        </a:ext>
                      </a:extLst>
                    </a:gridCol>
                    <a:gridCol w="1369658">
                      <a:extLst>
                        <a:ext uri="{9D8B030D-6E8A-4147-A177-3AD203B41FA5}">
                          <a16:colId xmlns:a16="http://schemas.microsoft.com/office/drawing/2014/main" xmlns:a14="http://schemas.microsoft.com/office/drawing/2010/main" xmlns="" val="20002"/>
                        </a:ext>
                      </a:extLst>
                    </a:gridCol>
                    <a:gridCol w="1624169">
                      <a:extLst>
                        <a:ext uri="{9D8B030D-6E8A-4147-A177-3AD203B41FA5}">
                          <a16:colId xmlns:a16="http://schemas.microsoft.com/office/drawing/2014/main" xmlns:a14="http://schemas.microsoft.com/office/drawing/2010/main" xmlns="" val="20003"/>
                        </a:ext>
                      </a:extLst>
                    </a:gridCol>
                    <a:gridCol w="981247">
                      <a:extLst>
                        <a:ext uri="{9D8B030D-6E8A-4147-A177-3AD203B41FA5}">
                          <a16:colId xmlns:a16="http://schemas.microsoft.com/office/drawing/2014/main" xmlns:a14="http://schemas.microsoft.com/office/drawing/2010/main" xmlns="" val="20004"/>
                        </a:ext>
                      </a:extLst>
                    </a:gridCol>
                    <a:gridCol w="1186696">
                      <a:extLst>
                        <a:ext uri="{9D8B030D-6E8A-4147-A177-3AD203B41FA5}">
                          <a16:colId xmlns:a16="http://schemas.microsoft.com/office/drawing/2014/main" xmlns:a14="http://schemas.microsoft.com/office/drawing/2010/main" xmlns="" val="20005"/>
                        </a:ext>
                      </a:extLst>
                    </a:gridCol>
                    <a:gridCol w="1304241">
                      <a:extLst>
                        <a:ext uri="{9D8B030D-6E8A-4147-A177-3AD203B41FA5}">
                          <a16:colId xmlns:a16="http://schemas.microsoft.com/office/drawing/2014/main" xmlns:a14="http://schemas.microsoft.com/office/drawing/2010/main" xmlns="" val="20006"/>
                        </a:ext>
                      </a:extLst>
                    </a:gridCol>
                  </a:tblGrid>
                  <a:tr h="701040">
                    <a:tc>
                      <a:txBody>
                        <a:bodyPr/>
                        <a:lstStyle/>
                        <a:p>
                          <a:pPr algn="ctr">
                            <a:lnSpc>
                              <a:spcPct val="115000"/>
                            </a:lnSpc>
                            <a:spcAft>
                              <a:spcPts val="0"/>
                            </a:spcAft>
                          </a:pPr>
                          <a:r>
                            <a:rPr lang="el-GR" sz="2000" dirty="0">
                              <a:effectLst/>
                            </a:rPr>
                            <a:t>Άτομο</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Φάρμακο Α</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Φάρμακο Β</a:t>
                          </a:r>
                          <a:endParaRPr lang="el-GR" sz="2000">
                            <a:effectLst/>
                            <a:latin typeface="Calibri"/>
                            <a:ea typeface="Calibri"/>
                            <a:cs typeface="Times New Roman"/>
                          </a:endParaRPr>
                        </a:p>
                      </a:txBody>
                      <a:tcPr marL="68580" marR="68580" marT="0" marB="0" anchor="ctr"/>
                    </a:tc>
                    <a:tc>
                      <a:txBody>
                        <a:bodyPr/>
                        <a:lstStyle/>
                        <a:p>
                          <a:endParaRPr lang="el-GR"/>
                        </a:p>
                      </a:txBody>
                      <a:tcPr marL="68580" marR="68580" marT="0" marB="0" anchor="b">
                        <a:blipFill rotWithShape="0">
                          <a:blip r:embed="rId3"/>
                          <a:stretch>
                            <a:fillRect l="-249438" t="-6957" r="-214981" b="-893913"/>
                          </a:stretch>
                        </a:blipFill>
                      </a:tcPr>
                    </a:tc>
                    <a:tc>
                      <a:txBody>
                        <a:bodyPr/>
                        <a:lstStyle/>
                        <a:p>
                          <a:endParaRPr lang="el-GR"/>
                        </a:p>
                      </a:txBody>
                      <a:tcPr marL="68580" marR="68580" marT="0" marB="0" anchor="b">
                        <a:blipFill rotWithShape="0">
                          <a:blip r:embed="rId3"/>
                          <a:stretch>
                            <a:fillRect l="-579503" t="-6957" r="-256522" b="-893913"/>
                          </a:stretch>
                        </a:blipFill>
                      </a:tcPr>
                    </a:tc>
                    <a:tc>
                      <a:txBody>
                        <a:bodyPr/>
                        <a:lstStyle/>
                        <a:p>
                          <a:endParaRPr lang="el-GR"/>
                        </a:p>
                      </a:txBody>
                      <a:tcPr marL="68580" marR="68580" marT="0" marB="0" anchor="b">
                        <a:blipFill rotWithShape="0">
                          <a:blip r:embed="rId3"/>
                          <a:stretch>
                            <a:fillRect l="-561026" t="-6957" r="-111795" b="-893913"/>
                          </a:stretch>
                        </a:blipFill>
                      </a:tcPr>
                    </a:tc>
                    <a:tc>
                      <a:txBody>
                        <a:bodyPr/>
                        <a:lstStyle/>
                        <a:p>
                          <a:endParaRPr lang="el-GR"/>
                        </a:p>
                      </a:txBody>
                      <a:tcPr marL="68580" marR="68580" marT="0" marB="0" anchor="b">
                        <a:blipFill rotWithShape="0">
                          <a:blip r:embed="rId3"/>
                          <a:stretch>
                            <a:fillRect l="-602336" t="-6957" r="-1869" b="-893913"/>
                          </a:stretch>
                        </a:blipFill>
                      </a:tcPr>
                    </a:tc>
                    <a:extLst>
                      <a:ext uri="{0D108BD9-81ED-4DB2-BD59-A6C34878D82A}">
                        <a16:rowId xmlns:a16="http://schemas.microsoft.com/office/drawing/2014/main" xmlns:a14="http://schemas.microsoft.com/office/drawing/2010/main" xmlns="" val="10000"/>
                      </a:ext>
                    </a:extLst>
                  </a:tr>
                  <a:tr h="417273">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2</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8</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-8</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01"/>
                      </a:ext>
                    </a:extLst>
                  </a:tr>
                  <a:tr h="417273">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02"/>
                      </a:ext>
                    </a:extLst>
                  </a:tr>
                  <a:tr h="417273">
                    <a:tc>
                      <a:txBody>
                        <a:bodyPr/>
                        <a:lstStyle/>
                        <a:p>
                          <a:pPr algn="ctr">
                            <a:lnSpc>
                              <a:spcPct val="115000"/>
                            </a:lnSpc>
                            <a:spcAft>
                              <a:spcPts val="0"/>
                            </a:spcAft>
                          </a:pPr>
                          <a:r>
                            <a:rPr lang="el-GR" sz="2000">
                              <a:effectLst/>
                            </a:rPr>
                            <a:t>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5,1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-0,9</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03"/>
                      </a:ext>
                    </a:extLst>
                  </a:tr>
                  <a:tr h="417273">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2,5</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2,5</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04"/>
                      </a:ext>
                    </a:extLst>
                  </a:tr>
                  <a:tr h="417273">
                    <a:tc>
                      <a:txBody>
                        <a:bodyPr/>
                        <a:lstStyle/>
                        <a:p>
                          <a:pPr algn="ctr">
                            <a:lnSpc>
                              <a:spcPct val="115000"/>
                            </a:lnSpc>
                            <a:spcAft>
                              <a:spcPts val="0"/>
                            </a:spcAft>
                          </a:pPr>
                          <a:r>
                            <a:rPr lang="el-GR" sz="2000">
                              <a:effectLst/>
                            </a:rPr>
                            <a:t>5</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-1,2</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1,2</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9</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-9</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05"/>
                      </a:ext>
                    </a:extLst>
                  </a:tr>
                  <a:tr h="417273">
                    <a:tc>
                      <a:txBody>
                        <a:bodyPr/>
                        <a:lstStyle/>
                        <a:p>
                          <a:pPr algn="ctr">
                            <a:lnSpc>
                              <a:spcPct val="115000"/>
                            </a:lnSpc>
                            <a:spcAft>
                              <a:spcPts val="0"/>
                            </a:spcAft>
                          </a:pPr>
                          <a:r>
                            <a:rPr lang="el-GR" sz="2000">
                              <a:effectLst/>
                            </a:rPr>
                            <a:t>6</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0,6</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0,6</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4</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06"/>
                      </a:ext>
                    </a:extLst>
                  </a:tr>
                  <a:tr h="417273">
                    <a:tc>
                      <a:txBody>
                        <a:bodyPr/>
                        <a:lstStyle/>
                        <a:p>
                          <a:pPr algn="ctr">
                            <a:lnSpc>
                              <a:spcPct val="115000"/>
                            </a:lnSpc>
                            <a:spcAft>
                              <a:spcPts val="0"/>
                            </a:spcAft>
                          </a:pPr>
                          <a:r>
                            <a:rPr lang="el-GR" sz="2000">
                              <a:effectLst/>
                            </a:rPr>
                            <a:t>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1,7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-0,3</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0,3</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07"/>
                      </a:ext>
                    </a:extLst>
                  </a:tr>
                  <a:tr h="417273">
                    <a:tc>
                      <a:txBody>
                        <a:bodyPr/>
                        <a:lstStyle/>
                        <a:p>
                          <a:pPr algn="ctr">
                            <a:lnSpc>
                              <a:spcPct val="115000"/>
                            </a:lnSpc>
                            <a:spcAft>
                              <a:spcPts val="0"/>
                            </a:spcAft>
                          </a:pPr>
                          <a:r>
                            <a:rPr lang="el-GR" sz="2000">
                              <a:effectLst/>
                            </a:rPr>
                            <a:t>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3,6</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0,4</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0,4</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2,5</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08"/>
                      </a:ext>
                    </a:extLst>
                  </a:tr>
                  <a:tr h="417273">
                    <a:tc>
                      <a:txBody>
                        <a:bodyPr/>
                        <a:lstStyle/>
                        <a:p>
                          <a:pPr algn="ctr">
                            <a:lnSpc>
                              <a:spcPct val="115000"/>
                            </a:lnSpc>
                            <a:spcAft>
                              <a:spcPts val="0"/>
                            </a:spcAft>
                          </a:pPr>
                          <a:r>
                            <a:rPr lang="el-GR" sz="2000">
                              <a:effectLst/>
                            </a:rPr>
                            <a:t>9</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5,7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10</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-10</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09"/>
                      </a:ext>
                    </a:extLst>
                  </a:tr>
                  <a:tr h="417273">
                    <a:tc>
                      <a:txBody>
                        <a:bodyPr/>
                        <a:lstStyle/>
                        <a:p>
                          <a:pPr algn="ctr">
                            <a:lnSpc>
                              <a:spcPct val="115000"/>
                            </a:lnSpc>
                            <a:spcAft>
                              <a:spcPts val="0"/>
                            </a:spcAft>
                          </a:pPr>
                          <a:r>
                            <a:rPr lang="el-GR" sz="2000">
                              <a:effectLst/>
                            </a:rPr>
                            <a:t>10</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7,4</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8,2</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-0,8</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0,8</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5</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-5</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10"/>
                      </a:ext>
                    </a:extLst>
                  </a:tr>
                  <a:tr h="431374">
                    <a:tc>
                      <a:txBody>
                        <a:bodyPr/>
                        <a:lstStyle/>
                        <a:p>
                          <a:pPr algn="ctr">
                            <a:lnSpc>
                              <a:spcPct val="115000"/>
                            </a:lnSpc>
                            <a:spcAft>
                              <a:spcPts val="0"/>
                            </a:spcAft>
                          </a:pPr>
                          <a:r>
                            <a:rPr lang="el-GR" sz="2000">
                              <a:effectLst/>
                            </a:rPr>
                            <a:t> </a:t>
                          </a:r>
                          <a:endParaRPr lang="el-GR" sz="2000">
                            <a:effectLst/>
                            <a:latin typeface="Calibri"/>
                            <a:ea typeface="Calibri"/>
                            <a:cs typeface="Times New Roman"/>
                          </a:endParaRPr>
                        </a:p>
                      </a:txBody>
                      <a:tcPr marL="68580" marR="68580" marT="0" marB="0" anchor="b"/>
                    </a:tc>
                    <a:tc gridSpan="5">
                      <a:txBody>
                        <a:bodyPr/>
                        <a:lstStyle/>
                        <a:p>
                          <a:endParaRPr lang="el-GR"/>
                        </a:p>
                      </a:txBody>
                      <a:tcPr marL="68580" marR="68580" marT="0" marB="0" anchor="b">
                        <a:blipFill rotWithShape="0">
                          <a:blip r:embed="rId3"/>
                          <a:stretch>
                            <a:fillRect l="-14476" t="-1139437" r="-19361" b="-381690"/>
                          </a:stretch>
                        </a:blip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ctr">
                            <a:lnSpc>
                              <a:spcPct val="115000"/>
                            </a:lnSpc>
                            <a:spcAft>
                              <a:spcPts val="0"/>
                            </a:spcAft>
                          </a:pPr>
                          <a:r>
                            <a:rPr lang="el-GR" sz="2000" b="1" dirty="0">
                              <a:solidFill>
                                <a:srgbClr val="FF0000"/>
                              </a:solidFill>
                              <a:effectLst/>
                            </a:rPr>
                            <a:t>15,5</a:t>
                          </a:r>
                          <a:endParaRPr lang="el-GR" sz="2000" b="1" dirty="0">
                            <a:solidFill>
                              <a:srgbClr val="FF0000"/>
                            </a:solidFill>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11"/>
                      </a:ext>
                    </a:extLst>
                  </a:tr>
                  <a:tr h="908117">
                    <a:tc>
                      <a:txBody>
                        <a:bodyPr/>
                        <a:lstStyle/>
                        <a:p>
                          <a:pPr algn="ctr">
                            <a:lnSpc>
                              <a:spcPct val="115000"/>
                            </a:lnSpc>
                            <a:spcAft>
                              <a:spcPts val="0"/>
                            </a:spcAft>
                          </a:pPr>
                          <a:r>
                            <a:rPr lang="el-GR" sz="2000">
                              <a:effectLst/>
                            </a:rPr>
                            <a:t> </a:t>
                          </a:r>
                          <a:endParaRPr lang="el-GR" sz="2000">
                            <a:effectLst/>
                            <a:latin typeface="Calibri"/>
                            <a:ea typeface="Calibri"/>
                            <a:cs typeface="Times New Roman"/>
                          </a:endParaRPr>
                        </a:p>
                      </a:txBody>
                      <a:tcPr marL="68580" marR="68580" marT="0" marB="0" anchor="b"/>
                    </a:tc>
                    <a:tc gridSpan="5">
                      <a:txBody>
                        <a:bodyPr/>
                        <a:lstStyle/>
                        <a:p>
                          <a:endParaRPr lang="el-GR"/>
                        </a:p>
                      </a:txBody>
                      <a:tcPr marL="68580" marR="68580" marT="0" marB="0" anchor="b">
                        <a:blipFill rotWithShape="0">
                          <a:blip r:embed="rId3"/>
                          <a:stretch>
                            <a:fillRect l="-14476" t="-590604" r="-19361" b="-81879"/>
                          </a:stretch>
                        </a:blip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ctr">
                            <a:lnSpc>
                              <a:spcPct val="115000"/>
                            </a:lnSpc>
                            <a:spcAft>
                              <a:spcPts val="0"/>
                            </a:spcAft>
                          </a:pPr>
                          <a:r>
                            <a:rPr lang="el-GR" sz="2000" b="1" dirty="0">
                              <a:solidFill>
                                <a:srgbClr val="3333FF"/>
                              </a:solidFill>
                              <a:effectLst/>
                            </a:rPr>
                            <a:t>-39,5</a:t>
                          </a:r>
                          <a:endParaRPr lang="el-GR" sz="2000" b="1" dirty="0">
                            <a:solidFill>
                              <a:srgbClr val="3333FF"/>
                            </a:solidFill>
                            <a:effectLst/>
                            <a:latin typeface="Calibri"/>
                            <a:ea typeface="Calibri"/>
                            <a:cs typeface="Times New Roman"/>
                          </a:endParaRPr>
                        </a:p>
                      </a:txBody>
                      <a:tcPr marL="68580" marR="68580" marT="0" marB="0" anchor="b"/>
                    </a:tc>
                    <a:extLst>
                      <a:ext uri="{0D108BD9-81ED-4DB2-BD59-A6C34878D82A}">
                        <a16:rowId xmlns:a16="http://schemas.microsoft.com/office/drawing/2014/main" xmlns:a14="http://schemas.microsoft.com/office/drawing/2010/main" xmlns="" val="10012"/>
                      </a:ext>
                    </a:extLst>
                  </a:tr>
                </a:tbl>
              </a:graphicData>
            </a:graphic>
          </p:graphicFrame>
        </mc:Fallback>
      </mc:AlternateContent>
    </p:spTree>
    <p:extLst>
      <p:ext uri="{BB962C8B-B14F-4D97-AF65-F5344CB8AC3E}">
        <p14:creationId xmlns:p14="http://schemas.microsoft.com/office/powerpoint/2010/main" val="22561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407368" y="116632"/>
                <a:ext cx="11017224" cy="1844824"/>
              </a:xfrm>
            </p:spPr>
            <p:txBody>
              <a:bodyPr>
                <a:normAutofit fontScale="85000" lnSpcReduction="10000"/>
              </a:bodyPr>
              <a:lstStyle/>
              <a:p>
                <a:r>
                  <a:rPr lang="el-GR" b="1" dirty="0"/>
                  <a:t>Βήμα 6:</a:t>
                </a:r>
                <a:r>
                  <a:rPr lang="el-GR" dirty="0"/>
                  <a:t> Η ορθότητα των πράξεων επιβεβαιώνεται, καθώς ισχύει η ισότητα </a:t>
                </a:r>
                <a:endParaRPr lang="el-GR" dirty="0" smtClean="0"/>
              </a:p>
              <a:p>
                <a:pPr lvl="1"/>
                <a14:m>
                  <m:oMath xmlns:m="http://schemas.openxmlformats.org/officeDocument/2006/math">
                    <m:f>
                      <m:fPr>
                        <m:ctrlPr>
                          <a:rPr lang="el-GR" i="1">
                            <a:latin typeface="Cambria Math" panose="02040503050406030204" pitchFamily="18" charset="0"/>
                          </a:rPr>
                        </m:ctrlPr>
                      </m:fPr>
                      <m:num>
                        <m:r>
                          <a:rPr lang="el-GR" i="1">
                            <a:latin typeface="Cambria Math"/>
                          </a:rPr>
                          <m:t>𝑛</m:t>
                        </m:r>
                        <m:r>
                          <a:rPr lang="el-GR" i="1">
                            <a:latin typeface="Cambria Math"/>
                          </a:rPr>
                          <m:t>(</m:t>
                        </m:r>
                        <m:r>
                          <a:rPr lang="el-GR" i="1">
                            <a:latin typeface="Cambria Math"/>
                          </a:rPr>
                          <m:t>𝑛</m:t>
                        </m:r>
                        <m:r>
                          <a:rPr lang="el-GR" i="1">
                            <a:latin typeface="Cambria Math"/>
                          </a:rPr>
                          <m:t>+1)</m:t>
                        </m:r>
                      </m:num>
                      <m:den>
                        <m:r>
                          <a:rPr lang="el-GR" i="1">
                            <a:latin typeface="Cambria Math"/>
                          </a:rPr>
                          <m:t>2</m:t>
                        </m:r>
                      </m:den>
                    </m:f>
                    <m:r>
                      <a:rPr lang="el-GR" i="1">
                        <a:latin typeface="Cambria Math"/>
                      </a:rPr>
                      <m:t>=</m:t>
                    </m:r>
                    <m:f>
                      <m:fPr>
                        <m:ctrlPr>
                          <a:rPr lang="el-GR" i="1">
                            <a:latin typeface="Cambria Math" panose="02040503050406030204" pitchFamily="18" charset="0"/>
                          </a:rPr>
                        </m:ctrlPr>
                      </m:fPr>
                      <m:num>
                        <m:r>
                          <a:rPr lang="el-GR" i="1">
                            <a:latin typeface="Cambria Math"/>
                          </a:rPr>
                          <m:t>10(10+1)</m:t>
                        </m:r>
                      </m:num>
                      <m:den>
                        <m:r>
                          <a:rPr lang="el-GR" i="1">
                            <a:latin typeface="Cambria Math"/>
                          </a:rPr>
                          <m:t>2</m:t>
                        </m:r>
                      </m:den>
                    </m:f>
                    <m:r>
                      <a:rPr lang="el-GR" i="1">
                        <a:latin typeface="Cambria Math"/>
                      </a:rPr>
                      <m:t>=</m:t>
                    </m:r>
                    <m:sSub>
                      <m:sSubPr>
                        <m:ctrlPr>
                          <a:rPr lang="el-GR" i="1">
                            <a:latin typeface="Cambria Math" panose="02040503050406030204" pitchFamily="18" charset="0"/>
                          </a:rPr>
                        </m:ctrlPr>
                      </m:sSubPr>
                      <m:e>
                        <m:r>
                          <a:rPr lang="el-GR" i="1">
                            <a:latin typeface="Cambria Math"/>
                          </a:rPr>
                          <m:t>𝑆</m:t>
                        </m:r>
                      </m:e>
                      <m:sub>
                        <m:r>
                          <a:rPr lang="el-GR" i="1">
                            <a:latin typeface="Cambria Math"/>
                          </a:rPr>
                          <m:t>1</m:t>
                        </m:r>
                      </m:sub>
                    </m:sSub>
                    <m:r>
                      <a:rPr lang="el-GR" i="1">
                        <a:latin typeface="Cambria Math"/>
                      </a:rPr>
                      <m:t>+</m:t>
                    </m:r>
                    <m:d>
                      <m:dPr>
                        <m:begChr m:val="|"/>
                        <m:endChr m:val="|"/>
                        <m:ctrlPr>
                          <a:rPr lang="el-GR" i="1">
                            <a:latin typeface="Cambria Math" panose="02040503050406030204" pitchFamily="18" charset="0"/>
                          </a:rPr>
                        </m:ctrlPr>
                      </m:dPr>
                      <m:e>
                        <m:sSub>
                          <m:sSubPr>
                            <m:ctrlPr>
                              <a:rPr lang="el-GR" i="1">
                                <a:latin typeface="Cambria Math" panose="02040503050406030204" pitchFamily="18" charset="0"/>
                              </a:rPr>
                            </m:ctrlPr>
                          </m:sSubPr>
                          <m:e>
                            <m:r>
                              <a:rPr lang="el-GR" i="1">
                                <a:latin typeface="Cambria Math"/>
                              </a:rPr>
                              <m:t>𝑆</m:t>
                            </m:r>
                          </m:e>
                          <m:sub>
                            <m:r>
                              <a:rPr lang="el-GR" i="1">
                                <a:latin typeface="Cambria Math"/>
                              </a:rPr>
                              <m:t>2</m:t>
                            </m:r>
                          </m:sub>
                        </m:sSub>
                      </m:e>
                    </m:d>
                    <m:r>
                      <a:rPr lang="el-GR" i="1">
                        <a:latin typeface="Cambria Math"/>
                      </a:rPr>
                      <m:t>=15,5+39,5=55</m:t>
                    </m:r>
                  </m:oMath>
                </a14:m>
                <a:r>
                  <a:rPr lang="el-GR" dirty="0"/>
                  <a:t>, </a:t>
                </a:r>
                <a:endParaRPr lang="el-GR" dirty="0" smtClean="0"/>
              </a:p>
              <a:p>
                <a:pPr lvl="1"/>
                <a:r>
                  <a:rPr lang="el-GR" dirty="0" smtClean="0"/>
                  <a:t>όπου </a:t>
                </a:r>
                <a14:m>
                  <m:oMath xmlns:m="http://schemas.openxmlformats.org/officeDocument/2006/math">
                    <m:r>
                      <a:rPr lang="el-GR" i="1">
                        <a:latin typeface="Cambria Math"/>
                      </a:rPr>
                      <m:t>𝑛</m:t>
                    </m:r>
                    <m:r>
                      <a:rPr lang="el-GR" i="1">
                        <a:latin typeface="Cambria Math"/>
                      </a:rPr>
                      <m:t>=10</m:t>
                    </m:r>
                  </m:oMath>
                </a14:m>
                <a:r>
                  <a:rPr lang="el-GR" dirty="0"/>
                  <a:t> βαθμούς ελευθερίας = </a:t>
                </a:r>
                <a:r>
                  <a:rPr lang="el-GR" dirty="0" smtClean="0"/>
                  <a:t>ίσο </a:t>
                </a:r>
                <a:r>
                  <a:rPr lang="el-GR" dirty="0"/>
                  <a:t>με τον αριθμό των μη μηδενικών </a:t>
                </a:r>
                <a14:m>
                  <m:oMath xmlns:m="http://schemas.openxmlformats.org/officeDocument/2006/math">
                    <m:d>
                      <m:dPr>
                        <m:begChr m:val="|"/>
                        <m:endChr m:val="|"/>
                        <m:ctrlPr>
                          <a:rPr lang="el-GR" i="1">
                            <a:latin typeface="Cambria Math" panose="02040503050406030204" pitchFamily="18" charset="0"/>
                          </a:rPr>
                        </m:ctrlPr>
                      </m:dPr>
                      <m:e>
                        <m:r>
                          <a:rPr lang="el-GR" i="1">
                            <a:latin typeface="Cambria Math"/>
                          </a:rPr>
                          <m:t>𝑑</m:t>
                        </m:r>
                      </m:e>
                    </m:d>
                  </m:oMath>
                </a14:m>
                <a:r>
                  <a:rPr lang="el-GR" dirty="0"/>
                  <a:t>.</a:t>
                </a:r>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407368" y="116632"/>
                <a:ext cx="11017224" cy="1844824"/>
              </a:xfrm>
              <a:blipFill rotWithShape="0">
                <a:blip r:embed="rId2"/>
                <a:stretch>
                  <a:fillRect l="-941" t="-5281" r="-171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graphicFrame>
            <p:nvGraphicFramePr>
              <p:cNvPr id="2" name="Πίνακας 1"/>
              <p:cNvGraphicFramePr>
                <a:graphicFrameLocks noGrp="1"/>
              </p:cNvGraphicFramePr>
              <p:nvPr>
                <p:extLst>
                  <p:ext uri="{D42A27DB-BD31-4B8C-83A1-F6EECF244321}">
                    <p14:modId xmlns:p14="http://schemas.microsoft.com/office/powerpoint/2010/main" val="3153304817"/>
                  </p:ext>
                </p:extLst>
              </p:nvPr>
            </p:nvGraphicFramePr>
            <p:xfrm>
              <a:off x="1524000" y="1844829"/>
              <a:ext cx="9143998" cy="5115959"/>
            </p:xfrm>
            <a:graphic>
              <a:graphicData uri="http://schemas.openxmlformats.org/drawingml/2006/table">
                <a:tbl>
                  <a:tblPr firstRow="1" firstCol="1" bandRow="1">
                    <a:tableStyleId>{5C22544A-7EE6-4342-B048-85BDC9FD1C3A}</a:tableStyleId>
                  </a:tblPr>
                  <a:tblGrid>
                    <a:gridCol w="981247">
                      <a:extLst>
                        <a:ext uri="{9D8B030D-6E8A-4147-A177-3AD203B41FA5}">
                          <a16:colId xmlns:a16="http://schemas.microsoft.com/office/drawing/2014/main" xmlns="" val="20000"/>
                        </a:ext>
                      </a:extLst>
                    </a:gridCol>
                    <a:gridCol w="1696740">
                      <a:extLst>
                        <a:ext uri="{9D8B030D-6E8A-4147-A177-3AD203B41FA5}">
                          <a16:colId xmlns:a16="http://schemas.microsoft.com/office/drawing/2014/main" xmlns="" val="20001"/>
                        </a:ext>
                      </a:extLst>
                    </a:gridCol>
                    <a:gridCol w="1369658">
                      <a:extLst>
                        <a:ext uri="{9D8B030D-6E8A-4147-A177-3AD203B41FA5}">
                          <a16:colId xmlns:a16="http://schemas.microsoft.com/office/drawing/2014/main" xmlns="" val="20002"/>
                        </a:ext>
                      </a:extLst>
                    </a:gridCol>
                    <a:gridCol w="1624169">
                      <a:extLst>
                        <a:ext uri="{9D8B030D-6E8A-4147-A177-3AD203B41FA5}">
                          <a16:colId xmlns:a16="http://schemas.microsoft.com/office/drawing/2014/main" xmlns="" val="20003"/>
                        </a:ext>
                      </a:extLst>
                    </a:gridCol>
                    <a:gridCol w="981247">
                      <a:extLst>
                        <a:ext uri="{9D8B030D-6E8A-4147-A177-3AD203B41FA5}">
                          <a16:colId xmlns:a16="http://schemas.microsoft.com/office/drawing/2014/main" xmlns="" val="20004"/>
                        </a:ext>
                      </a:extLst>
                    </a:gridCol>
                    <a:gridCol w="1186696">
                      <a:extLst>
                        <a:ext uri="{9D8B030D-6E8A-4147-A177-3AD203B41FA5}">
                          <a16:colId xmlns:a16="http://schemas.microsoft.com/office/drawing/2014/main" xmlns="" val="20005"/>
                        </a:ext>
                      </a:extLst>
                    </a:gridCol>
                    <a:gridCol w="1304241">
                      <a:extLst>
                        <a:ext uri="{9D8B030D-6E8A-4147-A177-3AD203B41FA5}">
                          <a16:colId xmlns:a16="http://schemas.microsoft.com/office/drawing/2014/main" xmlns="" val="20006"/>
                        </a:ext>
                      </a:extLst>
                    </a:gridCol>
                  </a:tblGrid>
                  <a:tr h="721134">
                    <a:tc>
                      <a:txBody>
                        <a:bodyPr/>
                        <a:lstStyle/>
                        <a:p>
                          <a:pPr algn="ctr">
                            <a:lnSpc>
                              <a:spcPct val="115000"/>
                            </a:lnSpc>
                            <a:spcAft>
                              <a:spcPts val="0"/>
                            </a:spcAft>
                          </a:pPr>
                          <a:r>
                            <a:rPr lang="el-GR" sz="2000" dirty="0">
                              <a:effectLst/>
                            </a:rPr>
                            <a:t>Άτομο</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Φάρμακο Α</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Φάρμακο Β</a:t>
                          </a:r>
                          <a:endParaRPr lang="el-GR" sz="2000">
                            <a:effectLst/>
                            <a:latin typeface="Calibri"/>
                            <a:ea typeface="Calibri"/>
                            <a:cs typeface="Times New Roman"/>
                          </a:endParaRPr>
                        </a:p>
                      </a:txBody>
                      <a:tcPr marL="68580" marR="68580" marT="0" marB="0" anchor="ctr"/>
                    </a:tc>
                    <a:tc>
                      <a:txBody>
                        <a:bodyPr/>
                        <a:lstStyle/>
                        <a:p>
                          <a:pPr>
                            <a:lnSpc>
                              <a:spcPct val="115000"/>
                            </a:lnSpc>
                            <a:spcAft>
                              <a:spcPts val="0"/>
                            </a:spcAft>
                          </a:pPr>
                          <a:r>
                            <a:rPr lang="el-GR" sz="2000" dirty="0">
                              <a:effectLst/>
                            </a:rPr>
                            <a:t> </a:t>
                          </a:r>
                          <a14:m>
                            <m:oMath xmlns:m="http://schemas.openxmlformats.org/officeDocument/2006/math">
                              <m:sSub>
                                <m:sSubPr>
                                  <m:ctrlPr>
                                    <a:rPr lang="el-GR" sz="2000" i="1">
                                      <a:effectLst/>
                                      <a:latin typeface="Cambria Math" panose="02040503050406030204" pitchFamily="18" charset="0"/>
                                    </a:rPr>
                                  </m:ctrlPr>
                                </m:sSubPr>
                                <m:e>
                                  <m:r>
                                    <a:rPr lang="el-GR" sz="2000">
                                      <a:effectLst/>
                                      <a:latin typeface="Cambria Math"/>
                                    </a:rPr>
                                    <m:t>𝑑</m:t>
                                  </m:r>
                                </m:e>
                                <m:sub>
                                  <m:r>
                                    <a:rPr lang="el-GR" sz="2000">
                                      <a:effectLst/>
                                      <a:latin typeface="Cambria Math"/>
                                    </a:rPr>
                                    <m:t>𝑖</m:t>
                                  </m:r>
                                </m:sub>
                              </m:sSub>
                              <m:r>
                                <a:rPr lang="el-GR" sz="2000">
                                  <a:effectLst/>
                                  <a:latin typeface="Cambria Math"/>
                                </a:rPr>
                                <m:t>=</m:t>
                              </m:r>
                              <m:sSub>
                                <m:sSubPr>
                                  <m:ctrlPr>
                                    <a:rPr lang="el-GR" sz="2000" i="1">
                                      <a:effectLst/>
                                      <a:latin typeface="Cambria Math" panose="02040503050406030204" pitchFamily="18" charset="0"/>
                                    </a:rPr>
                                  </m:ctrlPr>
                                </m:sSubPr>
                                <m:e>
                                  <m:r>
                                    <a:rPr lang="el-GR" sz="2000">
                                      <a:effectLst/>
                                      <a:latin typeface="Cambria Math"/>
                                    </a:rPr>
                                    <m:t>𝑋</m:t>
                                  </m:r>
                                </m:e>
                                <m:sub>
                                  <m:r>
                                    <a:rPr lang="el-GR" sz="2000">
                                      <a:effectLst/>
                                      <a:latin typeface="Cambria Math"/>
                                    </a:rPr>
                                    <m:t>𝑖</m:t>
                                  </m:r>
                                </m:sub>
                              </m:sSub>
                              <m:r>
                                <a:rPr lang="el-GR" sz="2000">
                                  <a:effectLst/>
                                  <a:latin typeface="Cambria Math"/>
                                </a:rPr>
                                <m:t>−</m:t>
                              </m:r>
                              <m:sSub>
                                <m:sSubPr>
                                  <m:ctrlPr>
                                    <a:rPr lang="el-GR" sz="2000" i="1">
                                      <a:effectLst/>
                                      <a:latin typeface="Cambria Math" panose="02040503050406030204" pitchFamily="18" charset="0"/>
                                    </a:rPr>
                                  </m:ctrlPr>
                                </m:sSubPr>
                                <m:e>
                                  <m:r>
                                    <a:rPr lang="el-GR" sz="2000">
                                      <a:effectLst/>
                                      <a:latin typeface="Cambria Math"/>
                                    </a:rPr>
                                    <m:t>𝑌</m:t>
                                  </m:r>
                                </m:e>
                                <m:sub>
                                  <m:r>
                                    <a:rPr lang="el-GR" sz="2000">
                                      <a:effectLst/>
                                      <a:latin typeface="Cambria Math"/>
                                    </a:rPr>
                                    <m:t>𝑖</m:t>
                                  </m:r>
                                </m:sub>
                              </m:sSub>
                            </m:oMath>
                          </a14:m>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d>
                                  <m:dPr>
                                    <m:begChr m:val="|"/>
                                    <m:endChr m:val="|"/>
                                    <m:ctrlPr>
                                      <a:rPr lang="el-GR" sz="2000" i="1">
                                        <a:effectLst/>
                                        <a:latin typeface="Cambria Math" panose="02040503050406030204" pitchFamily="18" charset="0"/>
                                      </a:rPr>
                                    </m:ctrlPr>
                                  </m:dPr>
                                  <m:e>
                                    <m:sSub>
                                      <m:sSubPr>
                                        <m:ctrlPr>
                                          <a:rPr lang="el-GR" sz="2000" i="1">
                                            <a:effectLst/>
                                            <a:latin typeface="Cambria Math" panose="02040503050406030204" pitchFamily="18" charset="0"/>
                                          </a:rPr>
                                        </m:ctrlPr>
                                      </m:sSubPr>
                                      <m:e>
                                        <m:r>
                                          <a:rPr lang="el-GR" sz="2000">
                                            <a:effectLst/>
                                            <a:latin typeface="Cambria Math"/>
                                          </a:rPr>
                                          <m:t>𝑑</m:t>
                                        </m:r>
                                      </m:e>
                                      <m:sub>
                                        <m:r>
                                          <a:rPr lang="el-GR" sz="2000">
                                            <a:effectLst/>
                                            <a:latin typeface="Cambria Math"/>
                                          </a:rPr>
                                          <m:t>𝑖</m:t>
                                        </m:r>
                                      </m:sub>
                                    </m:sSub>
                                  </m:e>
                                </m:d>
                              </m:oMath>
                            </m:oMathPara>
                          </a14:m>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l-GR" sz="2000">
                                    <a:effectLst/>
                                    <a:latin typeface="Cambria Math"/>
                                  </a:rPr>
                                  <m:t>𝑅</m:t>
                                </m:r>
                              </m:oMath>
                            </m:oMathPara>
                          </a14:m>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US" sz="2000">
                                    <a:effectLst/>
                                    <a:latin typeface="Cambria Math"/>
                                  </a:rPr>
                                  <m:t>𝑆</m:t>
                                </m:r>
                              </m:oMath>
                            </m:oMathPara>
                          </a14:m>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0"/>
                      </a:ext>
                    </a:extLst>
                  </a:tr>
                  <a:tr h="349665">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2</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8</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-8</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1"/>
                      </a:ext>
                    </a:extLst>
                  </a:tr>
                  <a:tr h="349665">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2"/>
                      </a:ext>
                    </a:extLst>
                  </a:tr>
                  <a:tr h="349665">
                    <a:tc>
                      <a:txBody>
                        <a:bodyPr/>
                        <a:lstStyle/>
                        <a:p>
                          <a:pPr algn="ctr">
                            <a:lnSpc>
                              <a:spcPct val="115000"/>
                            </a:lnSpc>
                            <a:spcAft>
                              <a:spcPts val="0"/>
                            </a:spcAft>
                          </a:pPr>
                          <a:r>
                            <a:rPr lang="el-GR" sz="2000">
                              <a:effectLst/>
                            </a:rPr>
                            <a:t>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5,1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-0,9</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3"/>
                      </a:ext>
                    </a:extLst>
                  </a:tr>
                  <a:tr h="349665">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2,5</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2,5</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4"/>
                      </a:ext>
                    </a:extLst>
                  </a:tr>
                  <a:tr h="349665">
                    <a:tc>
                      <a:txBody>
                        <a:bodyPr/>
                        <a:lstStyle/>
                        <a:p>
                          <a:pPr algn="ctr">
                            <a:lnSpc>
                              <a:spcPct val="115000"/>
                            </a:lnSpc>
                            <a:spcAft>
                              <a:spcPts val="0"/>
                            </a:spcAft>
                          </a:pPr>
                          <a:r>
                            <a:rPr lang="el-GR" sz="2000">
                              <a:effectLst/>
                            </a:rPr>
                            <a:t>5</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-1,2</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1,2</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9</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-9</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5"/>
                      </a:ext>
                    </a:extLst>
                  </a:tr>
                  <a:tr h="349665">
                    <a:tc>
                      <a:txBody>
                        <a:bodyPr/>
                        <a:lstStyle/>
                        <a:p>
                          <a:pPr algn="ctr">
                            <a:lnSpc>
                              <a:spcPct val="115000"/>
                            </a:lnSpc>
                            <a:spcAft>
                              <a:spcPts val="0"/>
                            </a:spcAft>
                          </a:pPr>
                          <a:r>
                            <a:rPr lang="el-GR" sz="2000">
                              <a:effectLst/>
                            </a:rPr>
                            <a:t>6</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0,6</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0,6</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4</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6"/>
                      </a:ext>
                    </a:extLst>
                  </a:tr>
                  <a:tr h="349665">
                    <a:tc>
                      <a:txBody>
                        <a:bodyPr/>
                        <a:lstStyle/>
                        <a:p>
                          <a:pPr algn="ctr">
                            <a:lnSpc>
                              <a:spcPct val="115000"/>
                            </a:lnSpc>
                            <a:spcAft>
                              <a:spcPts val="0"/>
                            </a:spcAft>
                          </a:pPr>
                          <a:r>
                            <a:rPr lang="el-GR" sz="2000">
                              <a:effectLst/>
                            </a:rPr>
                            <a:t>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1,7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-0,3</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0,3</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7"/>
                      </a:ext>
                    </a:extLst>
                  </a:tr>
                  <a:tr h="349665">
                    <a:tc>
                      <a:txBody>
                        <a:bodyPr/>
                        <a:lstStyle/>
                        <a:p>
                          <a:pPr algn="ctr">
                            <a:lnSpc>
                              <a:spcPct val="115000"/>
                            </a:lnSpc>
                            <a:spcAft>
                              <a:spcPts val="0"/>
                            </a:spcAft>
                          </a:pPr>
                          <a:r>
                            <a:rPr lang="el-GR" sz="2000">
                              <a:effectLst/>
                            </a:rPr>
                            <a:t>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3,6</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0,4</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0,4</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2,5</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8"/>
                      </a:ext>
                    </a:extLst>
                  </a:tr>
                  <a:tr h="349665">
                    <a:tc>
                      <a:txBody>
                        <a:bodyPr/>
                        <a:lstStyle/>
                        <a:p>
                          <a:pPr algn="ctr">
                            <a:lnSpc>
                              <a:spcPct val="115000"/>
                            </a:lnSpc>
                            <a:spcAft>
                              <a:spcPts val="0"/>
                            </a:spcAft>
                          </a:pPr>
                          <a:r>
                            <a:rPr lang="el-GR" sz="2000">
                              <a:effectLst/>
                            </a:rPr>
                            <a:t>9</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5,7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10</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-10</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9"/>
                      </a:ext>
                    </a:extLst>
                  </a:tr>
                  <a:tr h="349665">
                    <a:tc>
                      <a:txBody>
                        <a:bodyPr/>
                        <a:lstStyle/>
                        <a:p>
                          <a:pPr algn="ctr">
                            <a:lnSpc>
                              <a:spcPct val="115000"/>
                            </a:lnSpc>
                            <a:spcAft>
                              <a:spcPts val="0"/>
                            </a:spcAft>
                          </a:pPr>
                          <a:r>
                            <a:rPr lang="el-GR" sz="2000">
                              <a:effectLst/>
                            </a:rPr>
                            <a:t>10</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7,4</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8,2</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-0,8</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0,8</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5</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-5</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10"/>
                      </a:ext>
                    </a:extLst>
                  </a:tr>
                  <a:tr h="355758">
                    <a:tc>
                      <a:txBody>
                        <a:bodyPr/>
                        <a:lstStyle/>
                        <a:p>
                          <a:pPr algn="ctr">
                            <a:lnSpc>
                              <a:spcPct val="115000"/>
                            </a:lnSpc>
                            <a:spcAft>
                              <a:spcPts val="0"/>
                            </a:spcAft>
                          </a:pPr>
                          <a:r>
                            <a:rPr lang="el-GR" sz="2000">
                              <a:effectLst/>
                            </a:rPr>
                            <a:t> </a:t>
                          </a:r>
                          <a:endParaRPr lang="el-GR" sz="2000">
                            <a:effectLst/>
                            <a:latin typeface="Calibri"/>
                            <a:ea typeface="Calibri"/>
                            <a:cs typeface="Times New Roman"/>
                          </a:endParaRPr>
                        </a:p>
                      </a:txBody>
                      <a:tcPr marL="68580" marR="68580" marT="0" marB="0" anchor="b"/>
                    </a:tc>
                    <a:tc gridSpan="5">
                      <a:txBody>
                        <a:bodyPr/>
                        <a:lstStyle/>
                        <a:p>
                          <a:pPr algn="r">
                            <a:lnSpc>
                              <a:spcPct val="115000"/>
                            </a:lnSpc>
                            <a:spcAft>
                              <a:spcPts val="0"/>
                            </a:spcAft>
                          </a:pPr>
                          <a:r>
                            <a:rPr lang="el-GR" sz="2000" dirty="0">
                              <a:effectLst/>
                            </a:rPr>
                            <a:t> Άθροιση των τιμών με θετικό πρόσημο </a:t>
                          </a:r>
                          <a14:m>
                            <m:oMath xmlns:m="http://schemas.openxmlformats.org/officeDocument/2006/math">
                              <m:sSub>
                                <m:sSubPr>
                                  <m:ctrlPr>
                                    <a:rPr lang="el-GR" sz="2000" i="1">
                                      <a:effectLst/>
                                      <a:latin typeface="Cambria Math" panose="02040503050406030204" pitchFamily="18" charset="0"/>
                                    </a:rPr>
                                  </m:ctrlPr>
                                </m:sSubPr>
                                <m:e>
                                  <m:r>
                                    <a:rPr lang="el-GR" sz="2000">
                                      <a:effectLst/>
                                      <a:latin typeface="Cambria Math"/>
                                    </a:rPr>
                                    <m:t>𝑆</m:t>
                                  </m:r>
                                </m:e>
                                <m:sub>
                                  <m:r>
                                    <a:rPr lang="el-GR" sz="2000">
                                      <a:effectLst/>
                                      <a:latin typeface="Cambria Math"/>
                                    </a:rPr>
                                    <m:t>1</m:t>
                                  </m:r>
                                </m:sub>
                              </m:sSub>
                              <m:r>
                                <a:rPr lang="el-GR" sz="2000">
                                  <a:effectLst/>
                                  <a:latin typeface="Cambria Math"/>
                                </a:rPr>
                                <m:t>=</m:t>
                              </m:r>
                              <m:nary>
                                <m:naryPr>
                                  <m:chr m:val="∑"/>
                                  <m:limLoc m:val="undOvr"/>
                                  <m:subHide m:val="on"/>
                                  <m:supHide m:val="on"/>
                                  <m:ctrlPr>
                                    <a:rPr lang="el-GR" sz="2000" i="1">
                                      <a:effectLst/>
                                      <a:latin typeface="Cambria Math" panose="02040503050406030204" pitchFamily="18" charset="0"/>
                                    </a:rPr>
                                  </m:ctrlPr>
                                </m:naryPr>
                                <m:sub/>
                                <m:sup/>
                                <m:e>
                                  <m:sSub>
                                    <m:sSubPr>
                                      <m:ctrlPr>
                                        <a:rPr lang="el-GR" sz="2000" i="1">
                                          <a:effectLst/>
                                          <a:latin typeface="Cambria Math" panose="02040503050406030204" pitchFamily="18" charset="0"/>
                                        </a:rPr>
                                      </m:ctrlPr>
                                    </m:sSubPr>
                                    <m:e>
                                      <m:r>
                                        <a:rPr lang="el-GR" sz="2000">
                                          <a:effectLst/>
                                          <a:latin typeface="Cambria Math"/>
                                        </a:rPr>
                                        <m:t>𝑆</m:t>
                                      </m:r>
                                    </m:e>
                                    <m:sub>
                                      <m:r>
                                        <a:rPr lang="el-GR" sz="2000">
                                          <a:effectLst/>
                                          <a:latin typeface="Cambria Math"/>
                                        </a:rPr>
                                        <m:t>𝑖</m:t>
                                      </m:r>
                                    </m:sub>
                                  </m:sSub>
                                </m:e>
                              </m:nary>
                            </m:oMath>
                          </a14:m>
                          <a:r>
                            <a:rPr lang="el-GR" sz="2000" dirty="0">
                              <a:effectLst/>
                            </a:rPr>
                            <a:t> </a:t>
                          </a:r>
                          <a:endParaRPr lang="el-GR" sz="2000" dirty="0">
                            <a:effectLst/>
                            <a:latin typeface="Calibri"/>
                            <a:ea typeface="Calibri"/>
                            <a:cs typeface="Times New Roman"/>
                          </a:endParaRPr>
                        </a:p>
                      </a:txBody>
                      <a:tcPr marL="68580" marR="68580" marT="0" marB="0" anchor="b"/>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ctr">
                            <a:lnSpc>
                              <a:spcPct val="115000"/>
                            </a:lnSpc>
                            <a:spcAft>
                              <a:spcPts val="0"/>
                            </a:spcAft>
                          </a:pPr>
                          <a:r>
                            <a:rPr lang="el-GR" sz="2000" b="1" dirty="0">
                              <a:solidFill>
                                <a:srgbClr val="FF0000"/>
                              </a:solidFill>
                              <a:effectLst/>
                            </a:rPr>
                            <a:t>15,5</a:t>
                          </a:r>
                          <a:endParaRPr lang="el-GR" sz="2000" b="1" dirty="0">
                            <a:solidFill>
                              <a:srgbClr val="FF0000"/>
                            </a:solidFill>
                            <a:effectLst/>
                            <a:latin typeface="Calibri"/>
                            <a:ea typeface="Calibri"/>
                            <a:cs typeface="Times New Roman"/>
                          </a:endParaRPr>
                        </a:p>
                      </a:txBody>
                      <a:tcPr marL="68580" marR="68580" marT="0" marB="0" anchor="b"/>
                    </a:tc>
                    <a:extLst>
                      <a:ext uri="{0D108BD9-81ED-4DB2-BD59-A6C34878D82A}">
                        <a16:rowId xmlns:a16="http://schemas.microsoft.com/office/drawing/2014/main" xmlns="" val="10011"/>
                      </a:ext>
                    </a:extLst>
                  </a:tr>
                  <a:tr h="533867">
                    <a:tc>
                      <a:txBody>
                        <a:bodyPr/>
                        <a:lstStyle/>
                        <a:p>
                          <a:pPr algn="ctr">
                            <a:lnSpc>
                              <a:spcPct val="115000"/>
                            </a:lnSpc>
                            <a:spcAft>
                              <a:spcPts val="0"/>
                            </a:spcAft>
                          </a:pPr>
                          <a:r>
                            <a:rPr lang="el-GR" sz="2000">
                              <a:effectLst/>
                            </a:rPr>
                            <a:t> </a:t>
                          </a:r>
                          <a:endParaRPr lang="el-GR" sz="2000">
                            <a:effectLst/>
                            <a:latin typeface="Calibri"/>
                            <a:ea typeface="Calibri"/>
                            <a:cs typeface="Times New Roman"/>
                          </a:endParaRPr>
                        </a:p>
                      </a:txBody>
                      <a:tcPr marL="68580" marR="68580" marT="0" marB="0" anchor="b"/>
                    </a:tc>
                    <a:tc gridSpan="5">
                      <a:txBody>
                        <a:bodyPr/>
                        <a:lstStyle/>
                        <a:p>
                          <a:pPr algn="just">
                            <a:lnSpc>
                              <a:spcPct val="115000"/>
                            </a:lnSpc>
                            <a:spcAft>
                              <a:spcPts val="0"/>
                            </a:spcAft>
                          </a:pPr>
                          <a:r>
                            <a:rPr lang="el-GR" sz="2000" dirty="0">
                              <a:effectLst/>
                            </a:rPr>
                            <a:t>  Άθροιση των τιμών με αρνητικό πρόσημο </a:t>
                          </a:r>
                          <a:r>
                            <a:rPr lang="el-GR" sz="2000" dirty="0" smtClean="0">
                              <a:effectLst/>
                            </a:rPr>
                            <a:t> </a:t>
                          </a:r>
                          <a14:m>
                            <m:oMath xmlns:m="http://schemas.openxmlformats.org/officeDocument/2006/math">
                              <m:sSub>
                                <m:sSubPr>
                                  <m:ctrlPr>
                                    <a:rPr lang="el-GR" sz="2000" i="1">
                                      <a:effectLst/>
                                      <a:latin typeface="Cambria Math" panose="02040503050406030204" pitchFamily="18" charset="0"/>
                                    </a:rPr>
                                  </m:ctrlPr>
                                </m:sSubPr>
                                <m:e>
                                  <m:r>
                                    <a:rPr lang="el-GR" sz="2000">
                                      <a:effectLst/>
                                      <a:latin typeface="Cambria Math"/>
                                    </a:rPr>
                                    <m:t>𝑆</m:t>
                                  </m:r>
                                </m:e>
                                <m:sub>
                                  <m:r>
                                    <a:rPr lang="el-GR" sz="2000">
                                      <a:effectLst/>
                                      <a:latin typeface="Cambria Math"/>
                                    </a:rPr>
                                    <m:t>2</m:t>
                                  </m:r>
                                </m:sub>
                              </m:sSub>
                              <m:r>
                                <a:rPr lang="el-GR" sz="2000">
                                  <a:effectLst/>
                                  <a:latin typeface="Cambria Math"/>
                                </a:rPr>
                                <m:t>=</m:t>
                              </m:r>
                              <m:nary>
                                <m:naryPr>
                                  <m:chr m:val="∑"/>
                                  <m:limLoc m:val="undOvr"/>
                                  <m:subHide m:val="on"/>
                                  <m:supHide m:val="on"/>
                                  <m:ctrlPr>
                                    <a:rPr lang="el-GR" sz="2000" i="1">
                                      <a:effectLst/>
                                      <a:latin typeface="Cambria Math" panose="02040503050406030204" pitchFamily="18" charset="0"/>
                                    </a:rPr>
                                  </m:ctrlPr>
                                </m:naryPr>
                                <m:sub/>
                                <m:sup/>
                                <m:e>
                                  <m:sSub>
                                    <m:sSubPr>
                                      <m:ctrlPr>
                                        <a:rPr lang="el-GR" sz="2000" i="1">
                                          <a:effectLst/>
                                          <a:latin typeface="Cambria Math" panose="02040503050406030204" pitchFamily="18" charset="0"/>
                                        </a:rPr>
                                      </m:ctrlPr>
                                    </m:sSubPr>
                                    <m:e>
                                      <m:r>
                                        <a:rPr lang="el-GR" sz="2000">
                                          <a:effectLst/>
                                          <a:latin typeface="Cambria Math"/>
                                        </a:rPr>
                                        <m:t>𝑆</m:t>
                                      </m:r>
                                    </m:e>
                                    <m:sub>
                                      <m:r>
                                        <a:rPr lang="en-US" sz="2000">
                                          <a:effectLst/>
                                          <a:latin typeface="Cambria Math"/>
                                        </a:rPr>
                                        <m:t>𝑗</m:t>
                                      </m:r>
                                    </m:sub>
                                  </m:sSub>
                                </m:e>
                              </m:nary>
                            </m:oMath>
                          </a14:m>
                          <a:r>
                            <a:rPr lang="el-GR" sz="2000" dirty="0">
                              <a:effectLst/>
                            </a:rPr>
                            <a:t> </a:t>
                          </a:r>
                          <a:endParaRPr lang="el-GR" sz="2000" dirty="0">
                            <a:effectLst/>
                            <a:latin typeface="Calibri"/>
                            <a:ea typeface="Calibri"/>
                            <a:cs typeface="Times New Roman"/>
                          </a:endParaRPr>
                        </a:p>
                      </a:txBody>
                      <a:tcPr marL="68580" marR="68580" marT="0" marB="0" anchor="b"/>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ctr">
                            <a:lnSpc>
                              <a:spcPct val="115000"/>
                            </a:lnSpc>
                            <a:spcAft>
                              <a:spcPts val="0"/>
                            </a:spcAft>
                          </a:pPr>
                          <a:r>
                            <a:rPr lang="el-GR" sz="2000" b="1" dirty="0">
                              <a:solidFill>
                                <a:srgbClr val="3333FF"/>
                              </a:solidFill>
                              <a:effectLst/>
                            </a:rPr>
                            <a:t>-39,5</a:t>
                          </a:r>
                          <a:endParaRPr lang="el-GR" sz="2000" b="1" dirty="0">
                            <a:solidFill>
                              <a:srgbClr val="3333FF"/>
                            </a:solidFill>
                            <a:effectLst/>
                            <a:latin typeface="Calibri"/>
                            <a:ea typeface="Calibri"/>
                            <a:cs typeface="Times New Roman"/>
                          </a:endParaRPr>
                        </a:p>
                      </a:txBody>
                      <a:tcPr marL="68580" marR="68580" marT="0" marB="0" anchor="b"/>
                    </a:tc>
                    <a:extLst>
                      <a:ext uri="{0D108BD9-81ED-4DB2-BD59-A6C34878D82A}">
                        <a16:rowId xmlns:a16="http://schemas.microsoft.com/office/drawing/2014/main" xmlns="" val="10012"/>
                      </a:ext>
                    </a:extLst>
                  </a:tr>
                </a:tbl>
              </a:graphicData>
            </a:graphic>
          </p:graphicFrame>
        </mc:Choice>
        <mc:Fallback xmlns="">
          <p:graphicFrame>
            <p:nvGraphicFramePr>
              <p:cNvPr id="2" name="Πίνακας 1"/>
              <p:cNvGraphicFramePr>
                <a:graphicFrameLocks noGrp="1"/>
              </p:cNvGraphicFramePr>
              <p:nvPr>
                <p:extLst>
                  <p:ext uri="{D42A27DB-BD31-4B8C-83A1-F6EECF244321}">
                    <p14:modId xmlns:p14="http://schemas.microsoft.com/office/powerpoint/2010/main" val="3153304817"/>
                  </p:ext>
                </p:extLst>
              </p:nvPr>
            </p:nvGraphicFramePr>
            <p:xfrm>
              <a:off x="0" y="1844828"/>
              <a:ext cx="9143998" cy="5115959"/>
            </p:xfrm>
            <a:graphic>
              <a:graphicData uri="http://schemas.openxmlformats.org/drawingml/2006/table">
                <a:tbl>
                  <a:tblPr firstRow="1" firstCol="1" bandRow="1">
                    <a:tableStyleId>{5C22544A-7EE6-4342-B048-85BDC9FD1C3A}</a:tableStyleId>
                  </a:tblPr>
                  <a:tblGrid>
                    <a:gridCol w="981247">
                      <a:extLst>
                        <a:ext uri="{9D8B030D-6E8A-4147-A177-3AD203B41FA5}">
                          <a16:colId xmlns:a16="http://schemas.microsoft.com/office/drawing/2014/main" val="20000"/>
                        </a:ext>
                      </a:extLst>
                    </a:gridCol>
                    <a:gridCol w="1696740">
                      <a:extLst>
                        <a:ext uri="{9D8B030D-6E8A-4147-A177-3AD203B41FA5}">
                          <a16:colId xmlns:a16="http://schemas.microsoft.com/office/drawing/2014/main" val="20001"/>
                        </a:ext>
                      </a:extLst>
                    </a:gridCol>
                    <a:gridCol w="1369658">
                      <a:extLst>
                        <a:ext uri="{9D8B030D-6E8A-4147-A177-3AD203B41FA5}">
                          <a16:colId xmlns:a16="http://schemas.microsoft.com/office/drawing/2014/main" val="20002"/>
                        </a:ext>
                      </a:extLst>
                    </a:gridCol>
                    <a:gridCol w="1624169">
                      <a:extLst>
                        <a:ext uri="{9D8B030D-6E8A-4147-A177-3AD203B41FA5}">
                          <a16:colId xmlns:a16="http://schemas.microsoft.com/office/drawing/2014/main" val="20003"/>
                        </a:ext>
                      </a:extLst>
                    </a:gridCol>
                    <a:gridCol w="981247">
                      <a:extLst>
                        <a:ext uri="{9D8B030D-6E8A-4147-A177-3AD203B41FA5}">
                          <a16:colId xmlns:a16="http://schemas.microsoft.com/office/drawing/2014/main" val="20004"/>
                        </a:ext>
                      </a:extLst>
                    </a:gridCol>
                    <a:gridCol w="1186696">
                      <a:extLst>
                        <a:ext uri="{9D8B030D-6E8A-4147-A177-3AD203B41FA5}">
                          <a16:colId xmlns:a16="http://schemas.microsoft.com/office/drawing/2014/main" val="20005"/>
                        </a:ext>
                      </a:extLst>
                    </a:gridCol>
                    <a:gridCol w="1304241">
                      <a:extLst>
                        <a:ext uri="{9D8B030D-6E8A-4147-A177-3AD203B41FA5}">
                          <a16:colId xmlns:a16="http://schemas.microsoft.com/office/drawing/2014/main" val="20006"/>
                        </a:ext>
                      </a:extLst>
                    </a:gridCol>
                  </a:tblGrid>
                  <a:tr h="721134">
                    <a:tc>
                      <a:txBody>
                        <a:bodyPr/>
                        <a:lstStyle/>
                        <a:p>
                          <a:pPr algn="ctr">
                            <a:lnSpc>
                              <a:spcPct val="115000"/>
                            </a:lnSpc>
                            <a:spcAft>
                              <a:spcPts val="0"/>
                            </a:spcAft>
                          </a:pPr>
                          <a:r>
                            <a:rPr lang="el-GR" sz="2000" dirty="0">
                              <a:effectLst/>
                            </a:rPr>
                            <a:t>Άτομο</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Φάρμακο Α</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Φάρμακο Β</a:t>
                          </a:r>
                          <a:endParaRPr lang="el-GR" sz="2000">
                            <a:effectLst/>
                            <a:latin typeface="Calibri"/>
                            <a:ea typeface="Calibri"/>
                            <a:cs typeface="Times New Roman"/>
                          </a:endParaRPr>
                        </a:p>
                      </a:txBody>
                      <a:tcPr marL="68580" marR="68580" marT="0" marB="0" anchor="ctr"/>
                    </a:tc>
                    <a:tc>
                      <a:txBody>
                        <a:bodyPr/>
                        <a:lstStyle/>
                        <a:p>
                          <a:endParaRPr lang="el-GR"/>
                        </a:p>
                      </a:txBody>
                      <a:tcPr marL="68580" marR="68580" marT="0" marB="0" anchor="b">
                        <a:blipFill>
                          <a:blip r:embed="rId3"/>
                          <a:stretch>
                            <a:fillRect l="-250376" t="-5932" r="-216165" b="-716102"/>
                          </a:stretch>
                        </a:blipFill>
                      </a:tcPr>
                    </a:tc>
                    <a:tc>
                      <a:txBody>
                        <a:bodyPr/>
                        <a:lstStyle/>
                        <a:p>
                          <a:endParaRPr lang="el-GR"/>
                        </a:p>
                      </a:txBody>
                      <a:tcPr marL="68580" marR="68580" marT="0" marB="0" anchor="b">
                        <a:blipFill>
                          <a:blip r:embed="rId3"/>
                          <a:stretch>
                            <a:fillRect l="-578882" t="-5932" r="-257143" b="-716102"/>
                          </a:stretch>
                        </a:blipFill>
                      </a:tcPr>
                    </a:tc>
                    <a:tc>
                      <a:txBody>
                        <a:bodyPr/>
                        <a:lstStyle/>
                        <a:p>
                          <a:endParaRPr lang="el-GR"/>
                        </a:p>
                      </a:txBody>
                      <a:tcPr marL="68580" marR="68580" marT="0" marB="0" anchor="b">
                        <a:blipFill>
                          <a:blip r:embed="rId3"/>
                          <a:stretch>
                            <a:fillRect l="-560513" t="-5932" r="-112308" b="-716102"/>
                          </a:stretch>
                        </a:blipFill>
                      </a:tcPr>
                    </a:tc>
                    <a:tc>
                      <a:txBody>
                        <a:bodyPr/>
                        <a:lstStyle/>
                        <a:p>
                          <a:endParaRPr lang="el-GR"/>
                        </a:p>
                      </a:txBody>
                      <a:tcPr marL="68580" marR="68580" marT="0" marB="0" anchor="b">
                        <a:blipFill>
                          <a:blip r:embed="rId3"/>
                          <a:stretch>
                            <a:fillRect l="-601869" t="-5932" r="-2336" b="-716102"/>
                          </a:stretch>
                        </a:blipFill>
                      </a:tcPr>
                    </a:tc>
                    <a:extLst>
                      <a:ext uri="{0D108BD9-81ED-4DB2-BD59-A6C34878D82A}">
                        <a16:rowId xmlns:a16="http://schemas.microsoft.com/office/drawing/2014/main" val="10000"/>
                      </a:ext>
                    </a:extLst>
                  </a:tr>
                  <a:tr h="350520">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2</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8</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-8</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val="10001"/>
                      </a:ext>
                    </a:extLst>
                  </a:tr>
                  <a:tr h="350520">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val="10002"/>
                      </a:ext>
                    </a:extLst>
                  </a:tr>
                  <a:tr h="350520">
                    <a:tc>
                      <a:txBody>
                        <a:bodyPr/>
                        <a:lstStyle/>
                        <a:p>
                          <a:pPr algn="ctr">
                            <a:lnSpc>
                              <a:spcPct val="115000"/>
                            </a:lnSpc>
                            <a:spcAft>
                              <a:spcPts val="0"/>
                            </a:spcAft>
                          </a:pPr>
                          <a:r>
                            <a:rPr lang="el-GR" sz="2000">
                              <a:effectLst/>
                            </a:rPr>
                            <a:t>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5,1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-0,9</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-6,5</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val="10003"/>
                      </a:ext>
                    </a:extLst>
                  </a:tr>
                  <a:tr h="350520">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2,5</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2,5</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val="10004"/>
                      </a:ext>
                    </a:extLst>
                  </a:tr>
                  <a:tr h="350520">
                    <a:tc>
                      <a:txBody>
                        <a:bodyPr/>
                        <a:lstStyle/>
                        <a:p>
                          <a:pPr algn="ctr">
                            <a:lnSpc>
                              <a:spcPct val="115000"/>
                            </a:lnSpc>
                            <a:spcAft>
                              <a:spcPts val="0"/>
                            </a:spcAft>
                          </a:pPr>
                          <a:r>
                            <a:rPr lang="el-GR" sz="2000">
                              <a:effectLst/>
                            </a:rPr>
                            <a:t>5</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4,1</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-1,2</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1,2</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9</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-9</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val="10005"/>
                      </a:ext>
                    </a:extLst>
                  </a:tr>
                  <a:tr h="350520">
                    <a:tc>
                      <a:txBody>
                        <a:bodyPr/>
                        <a:lstStyle/>
                        <a:p>
                          <a:pPr algn="ctr">
                            <a:lnSpc>
                              <a:spcPct val="115000"/>
                            </a:lnSpc>
                            <a:spcAft>
                              <a:spcPts val="0"/>
                            </a:spcAft>
                          </a:pPr>
                          <a:r>
                            <a:rPr lang="el-GR" sz="2000">
                              <a:effectLst/>
                            </a:rPr>
                            <a:t>6</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3,3</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0,6</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0,6</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4</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4</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06"/>
                      </a:ext>
                    </a:extLst>
                  </a:tr>
                  <a:tr h="350520">
                    <a:tc>
                      <a:txBody>
                        <a:bodyPr/>
                        <a:lstStyle/>
                        <a:p>
                          <a:pPr algn="ctr">
                            <a:lnSpc>
                              <a:spcPct val="115000"/>
                            </a:lnSpc>
                            <a:spcAft>
                              <a:spcPts val="0"/>
                            </a:spcAft>
                          </a:pPr>
                          <a:r>
                            <a:rPr lang="el-GR" sz="2000">
                              <a:effectLst/>
                            </a:rPr>
                            <a:t>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1,7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-0,3</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0,3</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val="10007"/>
                      </a:ext>
                    </a:extLst>
                  </a:tr>
                  <a:tr h="350520">
                    <a:tc>
                      <a:txBody>
                        <a:bodyPr/>
                        <a:lstStyle/>
                        <a:p>
                          <a:pPr algn="ctr">
                            <a:lnSpc>
                              <a:spcPct val="115000"/>
                            </a:lnSpc>
                            <a:spcAft>
                              <a:spcPts val="0"/>
                            </a:spcAft>
                          </a:pPr>
                          <a:r>
                            <a:rPr lang="el-GR" sz="2000">
                              <a:effectLst/>
                            </a:rPr>
                            <a:t>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4</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3,6</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0,4</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0,4</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2,5</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2,5</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val="10008"/>
                      </a:ext>
                    </a:extLst>
                  </a:tr>
                  <a:tr h="350520">
                    <a:tc>
                      <a:txBody>
                        <a:bodyPr/>
                        <a:lstStyle/>
                        <a:p>
                          <a:pPr algn="ctr">
                            <a:lnSpc>
                              <a:spcPct val="115000"/>
                            </a:lnSpc>
                            <a:spcAft>
                              <a:spcPts val="0"/>
                            </a:spcAft>
                          </a:pPr>
                          <a:r>
                            <a:rPr lang="el-GR" sz="2000">
                              <a:effectLst/>
                            </a:rPr>
                            <a:t>9</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2,8</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5,7</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2,9</a:t>
                          </a:r>
                          <a:endParaRPr lang="el-GR" sz="20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10</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a:effectLst/>
                            </a:rPr>
                            <a:t>-10</a:t>
                          </a:r>
                          <a:endParaRPr lang="el-GR" sz="2000">
                            <a:effectLst/>
                            <a:latin typeface="Calibri"/>
                            <a:ea typeface="Calibri"/>
                            <a:cs typeface="Times New Roman"/>
                          </a:endParaRPr>
                        </a:p>
                      </a:txBody>
                      <a:tcPr marL="68580" marR="68580" marT="0" marB="0" anchor="b"/>
                    </a:tc>
                    <a:extLst>
                      <a:ext uri="{0D108BD9-81ED-4DB2-BD59-A6C34878D82A}">
                        <a16:rowId xmlns:a16="http://schemas.microsoft.com/office/drawing/2014/main" val="10009"/>
                      </a:ext>
                    </a:extLst>
                  </a:tr>
                  <a:tr h="350520">
                    <a:tc>
                      <a:txBody>
                        <a:bodyPr/>
                        <a:lstStyle/>
                        <a:p>
                          <a:pPr algn="ctr">
                            <a:lnSpc>
                              <a:spcPct val="115000"/>
                            </a:lnSpc>
                            <a:spcAft>
                              <a:spcPts val="0"/>
                            </a:spcAft>
                          </a:pPr>
                          <a:r>
                            <a:rPr lang="el-GR" sz="2000">
                              <a:effectLst/>
                            </a:rPr>
                            <a:t>10</a:t>
                          </a:r>
                          <a:endParaRPr lang="el-GR" sz="20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7,4</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8,2</a:t>
                          </a:r>
                          <a:endParaRPr lang="el-GR" sz="20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l-GR" sz="2000" dirty="0">
                              <a:effectLst/>
                            </a:rPr>
                            <a:t>-0,8</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0,8</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5</a:t>
                          </a:r>
                          <a:endParaRPr lang="el-GR" sz="20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2000" dirty="0">
                              <a:effectLst/>
                            </a:rPr>
                            <a:t>-5</a:t>
                          </a:r>
                          <a:endParaRPr lang="el-GR" sz="2000" dirty="0">
                            <a:effectLst/>
                            <a:latin typeface="Calibri"/>
                            <a:ea typeface="Calibri"/>
                            <a:cs typeface="Times New Roman"/>
                          </a:endParaRPr>
                        </a:p>
                      </a:txBody>
                      <a:tcPr marL="68580" marR="68580" marT="0" marB="0" anchor="b"/>
                    </a:tc>
                    <a:extLst>
                      <a:ext uri="{0D108BD9-81ED-4DB2-BD59-A6C34878D82A}">
                        <a16:rowId xmlns:a16="http://schemas.microsoft.com/office/drawing/2014/main" val="10010"/>
                      </a:ext>
                    </a:extLst>
                  </a:tr>
                  <a:tr h="355758">
                    <a:tc>
                      <a:txBody>
                        <a:bodyPr/>
                        <a:lstStyle/>
                        <a:p>
                          <a:pPr algn="ctr">
                            <a:lnSpc>
                              <a:spcPct val="115000"/>
                            </a:lnSpc>
                            <a:spcAft>
                              <a:spcPts val="0"/>
                            </a:spcAft>
                          </a:pPr>
                          <a:r>
                            <a:rPr lang="el-GR" sz="2000">
                              <a:effectLst/>
                            </a:rPr>
                            <a:t> </a:t>
                          </a:r>
                          <a:endParaRPr lang="el-GR" sz="2000">
                            <a:effectLst/>
                            <a:latin typeface="Calibri"/>
                            <a:ea typeface="Calibri"/>
                            <a:cs typeface="Times New Roman"/>
                          </a:endParaRPr>
                        </a:p>
                      </a:txBody>
                      <a:tcPr marL="68580" marR="68580" marT="0" marB="0" anchor="b"/>
                    </a:tc>
                    <a:tc gridSpan="5">
                      <a:txBody>
                        <a:bodyPr/>
                        <a:lstStyle/>
                        <a:p>
                          <a:endParaRPr lang="el-GR"/>
                        </a:p>
                      </a:txBody>
                      <a:tcPr marL="68580" marR="68580" marT="0" marB="0" anchor="b">
                        <a:blipFill>
                          <a:blip r:embed="rId3"/>
                          <a:stretch>
                            <a:fillRect l="-14489" t="-1208621" r="-19467" b="-363793"/>
                          </a:stretch>
                        </a:blip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ctr">
                            <a:lnSpc>
                              <a:spcPct val="115000"/>
                            </a:lnSpc>
                            <a:spcAft>
                              <a:spcPts val="0"/>
                            </a:spcAft>
                          </a:pPr>
                          <a:r>
                            <a:rPr lang="el-GR" sz="2000" b="1" dirty="0">
                              <a:solidFill>
                                <a:srgbClr val="FF0000"/>
                              </a:solidFill>
                              <a:effectLst/>
                            </a:rPr>
                            <a:t>15,5</a:t>
                          </a:r>
                          <a:endParaRPr lang="el-GR" sz="2000" b="1" dirty="0">
                            <a:solidFill>
                              <a:srgbClr val="FF0000"/>
                            </a:solidFill>
                            <a:effectLst/>
                            <a:latin typeface="Calibri"/>
                            <a:ea typeface="Calibri"/>
                            <a:cs typeface="Times New Roman"/>
                          </a:endParaRPr>
                        </a:p>
                      </a:txBody>
                      <a:tcPr marL="68580" marR="68580" marT="0" marB="0" anchor="b"/>
                    </a:tc>
                    <a:extLst>
                      <a:ext uri="{0D108BD9-81ED-4DB2-BD59-A6C34878D82A}">
                        <a16:rowId xmlns:a16="http://schemas.microsoft.com/office/drawing/2014/main" val="10011"/>
                      </a:ext>
                    </a:extLst>
                  </a:tr>
                  <a:tr h="533867">
                    <a:tc>
                      <a:txBody>
                        <a:bodyPr/>
                        <a:lstStyle/>
                        <a:p>
                          <a:pPr algn="ctr">
                            <a:lnSpc>
                              <a:spcPct val="115000"/>
                            </a:lnSpc>
                            <a:spcAft>
                              <a:spcPts val="0"/>
                            </a:spcAft>
                          </a:pPr>
                          <a:r>
                            <a:rPr lang="el-GR" sz="2000">
                              <a:effectLst/>
                            </a:rPr>
                            <a:t> </a:t>
                          </a:r>
                          <a:endParaRPr lang="el-GR" sz="2000">
                            <a:effectLst/>
                            <a:latin typeface="Calibri"/>
                            <a:ea typeface="Calibri"/>
                            <a:cs typeface="Times New Roman"/>
                          </a:endParaRPr>
                        </a:p>
                      </a:txBody>
                      <a:tcPr marL="68580" marR="68580" marT="0" marB="0" anchor="b"/>
                    </a:tc>
                    <a:tc gridSpan="5">
                      <a:txBody>
                        <a:bodyPr/>
                        <a:lstStyle/>
                        <a:p>
                          <a:endParaRPr lang="el-GR"/>
                        </a:p>
                      </a:txBody>
                      <a:tcPr marL="68580" marR="68580" marT="0" marB="0" anchor="b">
                        <a:blipFill>
                          <a:blip r:embed="rId3"/>
                          <a:stretch>
                            <a:fillRect l="-14489" t="-862500" r="-19467" b="-139773"/>
                          </a:stretch>
                        </a:blip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gn="ctr">
                            <a:lnSpc>
                              <a:spcPct val="115000"/>
                            </a:lnSpc>
                            <a:spcAft>
                              <a:spcPts val="0"/>
                            </a:spcAft>
                          </a:pPr>
                          <a:r>
                            <a:rPr lang="el-GR" sz="2000" b="1" dirty="0">
                              <a:solidFill>
                                <a:srgbClr val="3333FF"/>
                              </a:solidFill>
                              <a:effectLst/>
                            </a:rPr>
                            <a:t>-39,5</a:t>
                          </a:r>
                          <a:endParaRPr lang="el-GR" sz="2000" b="1" dirty="0">
                            <a:solidFill>
                              <a:srgbClr val="3333FF"/>
                            </a:solidFill>
                            <a:effectLst/>
                            <a:latin typeface="Calibri"/>
                            <a:ea typeface="Calibri"/>
                            <a:cs typeface="Times New Roman"/>
                          </a:endParaRPr>
                        </a:p>
                      </a:txBody>
                      <a:tcPr marL="68580" marR="68580" marT="0" marB="0" anchor="b"/>
                    </a:tc>
                    <a:extLst>
                      <a:ext uri="{0D108BD9-81ED-4DB2-BD59-A6C34878D82A}">
                        <a16:rowId xmlns:a16="http://schemas.microsoft.com/office/drawing/2014/main" val="10012"/>
                      </a:ext>
                    </a:extLst>
                  </a:tr>
                </a:tbl>
              </a:graphicData>
            </a:graphic>
          </p:graphicFrame>
        </mc:Fallback>
      </mc:AlternateContent>
    </p:spTree>
    <p:extLst>
      <p:ext uri="{BB962C8B-B14F-4D97-AF65-F5344CB8AC3E}">
        <p14:creationId xmlns:p14="http://schemas.microsoft.com/office/powerpoint/2010/main" val="2427620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623392" y="0"/>
                <a:ext cx="11233248" cy="6858000"/>
              </a:xfrm>
            </p:spPr>
            <p:txBody>
              <a:bodyPr>
                <a:normAutofit/>
              </a:bodyPr>
              <a:lstStyle/>
              <a:p>
                <a:pPr marL="0" indent="0" algn="just">
                  <a:buNone/>
                </a:pPr>
                <a:r>
                  <a:rPr lang="el-GR" b="1" dirty="0"/>
                  <a:t>Βήμα 7:</a:t>
                </a:r>
                <a:r>
                  <a:rPr lang="el-GR" dirty="0"/>
                  <a:t> Ο έλεγχος πραγματοποιείται με βάση τη </a:t>
                </a:r>
                <a:r>
                  <a:rPr lang="el-GR" b="1" dirty="0"/>
                  <a:t>στατιστική έλεγχου </a:t>
                </a:r>
                <a14:m>
                  <m:oMath xmlns:m="http://schemas.openxmlformats.org/officeDocument/2006/math">
                    <m:r>
                      <a:rPr lang="en-US" b="1" i="1">
                        <a:latin typeface="Cambria Math"/>
                      </a:rPr>
                      <m:t>𝑽</m:t>
                    </m:r>
                  </m:oMath>
                </a14:m>
                <a:r>
                  <a:rPr lang="el-GR" dirty="0"/>
                  <a:t> η οποία ισούται με τη μικρότερη κατ’ απόλυτη τιμή μεταξύ των αθροισμάτων  </a:t>
                </a:r>
                <a14:m>
                  <m:oMath xmlns:m="http://schemas.openxmlformats.org/officeDocument/2006/math">
                    <m:sSub>
                      <m:sSubPr>
                        <m:ctrlPr>
                          <a:rPr lang="el-GR" i="1">
                            <a:latin typeface="Cambria Math" panose="02040503050406030204" pitchFamily="18" charset="0"/>
                          </a:rPr>
                        </m:ctrlPr>
                      </m:sSubPr>
                      <m:e>
                        <m:r>
                          <a:rPr lang="el-GR" i="1">
                            <a:latin typeface="Cambria Math"/>
                          </a:rPr>
                          <m:t>𝑆</m:t>
                        </m:r>
                      </m:e>
                      <m:sub>
                        <m:r>
                          <a:rPr lang="el-GR" i="1">
                            <a:latin typeface="Cambria Math"/>
                          </a:rPr>
                          <m:t>1</m:t>
                        </m:r>
                      </m:sub>
                    </m:sSub>
                  </m:oMath>
                </a14:m>
                <a:r>
                  <a:rPr lang="el-GR" dirty="0"/>
                  <a:t> και   </a:t>
                </a:r>
                <a14:m>
                  <m:oMath xmlns:m="http://schemas.openxmlformats.org/officeDocument/2006/math">
                    <m:sSub>
                      <m:sSubPr>
                        <m:ctrlPr>
                          <a:rPr lang="el-GR" i="1">
                            <a:latin typeface="Cambria Math" panose="02040503050406030204" pitchFamily="18" charset="0"/>
                          </a:rPr>
                        </m:ctrlPr>
                      </m:sSubPr>
                      <m:e>
                        <m:r>
                          <a:rPr lang="el-GR" i="1">
                            <a:latin typeface="Cambria Math"/>
                          </a:rPr>
                          <m:t>𝑆</m:t>
                        </m:r>
                      </m:e>
                      <m:sub>
                        <m:r>
                          <a:rPr lang="el-GR" i="1">
                            <a:latin typeface="Cambria Math"/>
                          </a:rPr>
                          <m:t>2</m:t>
                        </m:r>
                      </m:sub>
                    </m:sSub>
                  </m:oMath>
                </a14:m>
                <a:r>
                  <a:rPr lang="el-GR" dirty="0"/>
                  <a:t>.</a:t>
                </a:r>
              </a:p>
              <a:p>
                <a:pPr algn="just"/>
                <a:r>
                  <a:rPr lang="el-GR" dirty="0"/>
                  <a:t>Παρατηρούμε ότι εκ των δυο τιμών το </a:t>
                </a:r>
                <a14:m>
                  <m:oMath xmlns:m="http://schemas.openxmlformats.org/officeDocument/2006/math">
                    <m:sSub>
                      <m:sSubPr>
                        <m:ctrlPr>
                          <a:rPr lang="el-GR" i="1">
                            <a:latin typeface="Cambria Math" panose="02040503050406030204" pitchFamily="18" charset="0"/>
                          </a:rPr>
                        </m:ctrlPr>
                      </m:sSubPr>
                      <m:e>
                        <m:r>
                          <a:rPr lang="el-GR" i="1">
                            <a:latin typeface="Cambria Math"/>
                          </a:rPr>
                          <m:t>𝑆</m:t>
                        </m:r>
                      </m:e>
                      <m:sub>
                        <m:r>
                          <a:rPr lang="el-GR" i="1">
                            <a:latin typeface="Cambria Math"/>
                          </a:rPr>
                          <m:t>1</m:t>
                        </m:r>
                      </m:sub>
                    </m:sSub>
                  </m:oMath>
                </a14:m>
                <a:r>
                  <a:rPr lang="el-GR" dirty="0"/>
                  <a:t> κατ’ απόλυτη τιμή είναι μικρότερο, άρα </a:t>
                </a:r>
                <a14:m>
                  <m:oMath xmlns:m="http://schemas.openxmlformats.org/officeDocument/2006/math">
                    <m:r>
                      <a:rPr lang="en-US" b="1" i="1">
                        <a:latin typeface="Cambria Math"/>
                      </a:rPr>
                      <m:t>𝑽</m:t>
                    </m:r>
                    <m:r>
                      <a:rPr lang="el-GR" b="1" i="1">
                        <a:latin typeface="Cambria Math"/>
                      </a:rPr>
                      <m:t>=</m:t>
                    </m:r>
                    <m:sSub>
                      <m:sSubPr>
                        <m:ctrlPr>
                          <a:rPr lang="el-GR" b="1" i="1">
                            <a:latin typeface="Cambria Math" panose="02040503050406030204" pitchFamily="18" charset="0"/>
                          </a:rPr>
                        </m:ctrlPr>
                      </m:sSubPr>
                      <m:e>
                        <m:r>
                          <a:rPr lang="el-GR" b="1" i="1">
                            <a:latin typeface="Cambria Math"/>
                          </a:rPr>
                          <m:t>𝑺</m:t>
                        </m:r>
                      </m:e>
                      <m:sub>
                        <m:r>
                          <a:rPr lang="el-GR" b="1" i="1">
                            <a:latin typeface="Cambria Math"/>
                          </a:rPr>
                          <m:t>𝟏</m:t>
                        </m:r>
                      </m:sub>
                    </m:sSub>
                    <m:r>
                      <a:rPr lang="el-GR" b="1" i="1">
                        <a:latin typeface="Cambria Math"/>
                      </a:rPr>
                      <m:t>=</m:t>
                    </m:r>
                    <m:r>
                      <a:rPr lang="el-GR" b="1" i="1">
                        <a:latin typeface="Cambria Math"/>
                      </a:rPr>
                      <m:t>𝟏𝟓</m:t>
                    </m:r>
                    <m:r>
                      <a:rPr lang="el-GR" b="1" i="1">
                        <a:latin typeface="Cambria Math"/>
                      </a:rPr>
                      <m:t>,</m:t>
                    </m:r>
                    <m:r>
                      <a:rPr lang="el-GR" b="1" i="1">
                        <a:latin typeface="Cambria Math"/>
                      </a:rPr>
                      <m:t>𝟓</m:t>
                    </m:r>
                  </m:oMath>
                </a14:m>
                <a:r>
                  <a:rPr lang="el-GR" dirty="0"/>
                  <a:t> .</a:t>
                </a:r>
              </a:p>
              <a:p>
                <a:pPr lvl="1" algn="just"/>
                <a14:m>
                  <m:oMath xmlns:m="http://schemas.openxmlformats.org/officeDocument/2006/math">
                    <m:sSub>
                      <m:sSubPr>
                        <m:ctrlPr>
                          <a:rPr lang="el-GR" i="1">
                            <a:latin typeface="Cambria Math" panose="02040503050406030204" pitchFamily="18" charset="0"/>
                          </a:rPr>
                        </m:ctrlPr>
                      </m:sSubPr>
                      <m:e>
                        <m:r>
                          <a:rPr lang="el-GR" i="1">
                            <a:latin typeface="Cambria Math"/>
                          </a:rPr>
                          <m:t>𝑆</m:t>
                        </m:r>
                      </m:e>
                      <m:sub>
                        <m:r>
                          <a:rPr lang="el-GR" i="1">
                            <a:latin typeface="Cambria Math"/>
                          </a:rPr>
                          <m:t>1</m:t>
                        </m:r>
                      </m:sub>
                    </m:sSub>
                    <m:r>
                      <a:rPr lang="el-GR" i="1">
                        <a:latin typeface="Cambria Math"/>
                      </a:rPr>
                      <m:t>=</m:t>
                    </m:r>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l-GR" i="1">
                                <a:latin typeface="Cambria Math"/>
                              </a:rPr>
                              <m:t>𝑆</m:t>
                            </m:r>
                          </m:e>
                          <m:sub>
                            <m:r>
                              <a:rPr lang="el-GR" i="1">
                                <a:latin typeface="Cambria Math"/>
                              </a:rPr>
                              <m:t>𝑖</m:t>
                            </m:r>
                          </m:sub>
                        </m:sSub>
                      </m:e>
                    </m:nary>
                    <m:r>
                      <a:rPr lang="el-GR" i="1">
                        <a:latin typeface="Cambria Math"/>
                      </a:rPr>
                      <m:t>=15,5</m:t>
                    </m:r>
                  </m:oMath>
                </a14:m>
                <a:endParaRPr lang="el-GR" dirty="0"/>
              </a:p>
              <a:p>
                <a:pPr lvl="1" algn="just"/>
                <a14:m>
                  <m:oMath xmlns:m="http://schemas.openxmlformats.org/officeDocument/2006/math">
                    <m:d>
                      <m:dPr>
                        <m:begChr m:val="|"/>
                        <m:endChr m:val="|"/>
                        <m:ctrlPr>
                          <a:rPr lang="el-GR" i="1">
                            <a:latin typeface="Cambria Math" panose="02040503050406030204" pitchFamily="18" charset="0"/>
                          </a:rPr>
                        </m:ctrlPr>
                      </m:dPr>
                      <m:e>
                        <m:sSub>
                          <m:sSubPr>
                            <m:ctrlPr>
                              <a:rPr lang="el-GR" i="1">
                                <a:latin typeface="Cambria Math" panose="02040503050406030204" pitchFamily="18" charset="0"/>
                              </a:rPr>
                            </m:ctrlPr>
                          </m:sSubPr>
                          <m:e>
                            <m:r>
                              <a:rPr lang="el-GR" i="1">
                                <a:latin typeface="Cambria Math"/>
                              </a:rPr>
                              <m:t>𝑆</m:t>
                            </m:r>
                          </m:e>
                          <m:sub>
                            <m:r>
                              <a:rPr lang="el-GR" i="1">
                                <a:latin typeface="Cambria Math"/>
                              </a:rPr>
                              <m:t>2</m:t>
                            </m:r>
                          </m:sub>
                        </m:sSub>
                      </m:e>
                    </m:d>
                    <m:r>
                      <a:rPr lang="el-GR" i="1">
                        <a:latin typeface="Cambria Math"/>
                      </a:rPr>
                      <m:t>=</m:t>
                    </m:r>
                    <m:nary>
                      <m:naryPr>
                        <m:chr m:val="∑"/>
                        <m:limLoc m:val="undOvr"/>
                        <m:subHide m:val="on"/>
                        <m:supHide m:val="on"/>
                        <m:ctrlPr>
                          <a:rPr lang="el-GR" i="1">
                            <a:latin typeface="Cambria Math" panose="02040503050406030204" pitchFamily="18" charset="0"/>
                          </a:rPr>
                        </m:ctrlPr>
                      </m:naryPr>
                      <m:sub/>
                      <m:sup/>
                      <m:e>
                        <m:sSub>
                          <m:sSubPr>
                            <m:ctrlPr>
                              <a:rPr lang="el-GR" i="1">
                                <a:latin typeface="Cambria Math" panose="02040503050406030204" pitchFamily="18" charset="0"/>
                              </a:rPr>
                            </m:ctrlPr>
                          </m:sSubPr>
                          <m:e>
                            <m:r>
                              <a:rPr lang="el-GR" i="1">
                                <a:latin typeface="Cambria Math"/>
                              </a:rPr>
                              <m:t>𝑆</m:t>
                            </m:r>
                          </m:e>
                          <m:sub>
                            <m:r>
                              <a:rPr lang="en-US" i="1">
                                <a:latin typeface="Cambria Math"/>
                              </a:rPr>
                              <m:t>𝑗</m:t>
                            </m:r>
                          </m:sub>
                        </m:sSub>
                      </m:e>
                    </m:nary>
                    <m:r>
                      <a:rPr lang="el-GR" i="1">
                        <a:latin typeface="Cambria Math"/>
                      </a:rPr>
                      <m:t>=39,5</m:t>
                    </m:r>
                  </m:oMath>
                </a14:m>
                <a:endParaRPr lang="el-GR" dirty="0"/>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623392" y="0"/>
                <a:ext cx="11233248" cy="6858000"/>
              </a:xfrm>
              <a:blipFill rotWithShape="0">
                <a:blip r:embed="rId2"/>
                <a:stretch>
                  <a:fillRect l="-1356" t="-1156" r="-1411"/>
                </a:stretch>
              </a:blipFill>
            </p:spPr>
            <p:txBody>
              <a:bodyPr/>
              <a:lstStyle/>
              <a:p>
                <a:r>
                  <a:rPr lang="el-GR">
                    <a:noFill/>
                  </a:rPr>
                  <a:t> </a:t>
                </a:r>
              </a:p>
            </p:txBody>
          </p:sp>
        </mc:Fallback>
      </mc:AlternateContent>
    </p:spTree>
    <p:extLst>
      <p:ext uri="{BB962C8B-B14F-4D97-AF65-F5344CB8AC3E}">
        <p14:creationId xmlns:p14="http://schemas.microsoft.com/office/powerpoint/2010/main" val="2426437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623392" y="1"/>
                <a:ext cx="11017223" cy="2132856"/>
              </a:xfrm>
            </p:spPr>
            <p:txBody>
              <a:bodyPr>
                <a:normAutofit fontScale="77500" lnSpcReduction="20000"/>
              </a:bodyPr>
              <a:lstStyle/>
              <a:p>
                <a:pPr marL="0" indent="0">
                  <a:buNone/>
                </a:pPr>
                <a:r>
                  <a:rPr lang="el-GR" b="1" dirty="0"/>
                  <a:t>Βήμα 8:</a:t>
                </a:r>
                <a:r>
                  <a:rPr lang="el-GR" dirty="0"/>
                  <a:t> Εφόσον </a:t>
                </a:r>
                <a14:m>
                  <m:oMath xmlns:m="http://schemas.openxmlformats.org/officeDocument/2006/math">
                    <m:r>
                      <a:rPr lang="el-GR" i="1">
                        <a:latin typeface="Cambria Math"/>
                      </a:rPr>
                      <m:t>𝑛</m:t>
                    </m:r>
                    <m:r>
                      <a:rPr lang="el-GR" i="1">
                        <a:latin typeface="Cambria Math"/>
                      </a:rPr>
                      <m:t>≤20</m:t>
                    </m:r>
                  </m:oMath>
                </a14:m>
                <a:r>
                  <a:rPr lang="el-GR" dirty="0"/>
                  <a:t> ο έλεγχος γίνεται με βάση την κριτική τιμή του πίνακα </a:t>
                </a:r>
                <a:r>
                  <a:rPr lang="el-GR" dirty="0" err="1"/>
                  <a:t>Wilcoxon</a:t>
                </a:r>
                <a:r>
                  <a:rPr lang="el-GR" dirty="0"/>
                  <a:t>. Συγκεκριμένα, </a:t>
                </a:r>
              </a:p>
              <a:p>
                <a:pPr lvl="0"/>
                <a:r>
                  <a:rPr lang="el-GR" dirty="0" smtClean="0">
                    <a:solidFill>
                      <a:srgbClr val="3333FF"/>
                    </a:solidFill>
                  </a:rPr>
                  <a:t>σε επίπεδο σημαντικότητας α=0,05  </a:t>
                </a:r>
              </a:p>
              <a:p>
                <a:pPr lvl="0"/>
                <a:r>
                  <a:rPr lang="el-GR" dirty="0">
                    <a:solidFill>
                      <a:srgbClr val="3333FF"/>
                    </a:solidFill>
                  </a:rPr>
                  <a:t>για </a:t>
                </a:r>
                <a14:m>
                  <m:oMath xmlns:m="http://schemas.openxmlformats.org/officeDocument/2006/math">
                    <m:r>
                      <a:rPr lang="el-GR" i="1">
                        <a:solidFill>
                          <a:srgbClr val="3333FF"/>
                        </a:solidFill>
                        <a:latin typeface="Cambria Math"/>
                      </a:rPr>
                      <m:t>𝑛</m:t>
                    </m:r>
                    <m:r>
                      <a:rPr lang="el-GR" i="1">
                        <a:solidFill>
                          <a:srgbClr val="3333FF"/>
                        </a:solidFill>
                        <a:latin typeface="Cambria Math"/>
                      </a:rPr>
                      <m:t>=10</m:t>
                    </m:r>
                  </m:oMath>
                </a14:m>
                <a:r>
                  <a:rPr lang="el-GR" dirty="0">
                    <a:solidFill>
                      <a:srgbClr val="3333FF"/>
                    </a:solidFill>
                  </a:rPr>
                  <a:t> βαθμούς ελευθερίας = ίση με τον αριθμό των μη μηδενικών </a:t>
                </a:r>
                <a14:m>
                  <m:oMath xmlns:m="http://schemas.openxmlformats.org/officeDocument/2006/math">
                    <m:d>
                      <m:dPr>
                        <m:begChr m:val="|"/>
                        <m:endChr m:val="|"/>
                        <m:ctrlPr>
                          <a:rPr lang="el-GR" i="1">
                            <a:solidFill>
                              <a:srgbClr val="3333FF"/>
                            </a:solidFill>
                            <a:latin typeface="Cambria Math" panose="02040503050406030204" pitchFamily="18" charset="0"/>
                          </a:rPr>
                        </m:ctrlPr>
                      </m:dPr>
                      <m:e>
                        <m:r>
                          <a:rPr lang="el-GR" i="1">
                            <a:solidFill>
                              <a:srgbClr val="3333FF"/>
                            </a:solidFill>
                            <a:latin typeface="Cambria Math"/>
                          </a:rPr>
                          <m:t>𝑑</m:t>
                        </m:r>
                      </m:e>
                    </m:d>
                  </m:oMath>
                </a14:m>
                <a:r>
                  <a:rPr lang="el-GR" dirty="0">
                    <a:solidFill>
                      <a:srgbClr val="3333FF"/>
                    </a:solidFill>
                  </a:rPr>
                  <a:t>, </a:t>
                </a:r>
              </a:p>
              <a:p>
                <a:pPr marL="0" indent="0">
                  <a:buNone/>
                </a:pPr>
                <a:r>
                  <a:rPr lang="el-GR" b="1" dirty="0" smtClean="0">
                    <a:solidFill>
                      <a:srgbClr val="FF0000"/>
                    </a:solidFill>
                  </a:rPr>
                  <a:t>η κριτική τιμή του πίνακα </a:t>
                </a:r>
                <a:r>
                  <a:rPr lang="el-GR" b="1" dirty="0" err="1">
                    <a:solidFill>
                      <a:srgbClr val="FF0000"/>
                    </a:solidFill>
                  </a:rPr>
                  <a:t>Wilcoxon</a:t>
                </a:r>
                <a:r>
                  <a:rPr lang="el-GR" b="1" dirty="0">
                    <a:solidFill>
                      <a:srgbClr val="FF0000"/>
                    </a:solidFill>
                  </a:rPr>
                  <a:t> είναι </a:t>
                </a:r>
                <a14:m>
                  <m:oMath xmlns:m="http://schemas.openxmlformats.org/officeDocument/2006/math">
                    <m:sSub>
                      <m:sSubPr>
                        <m:ctrlPr>
                          <a:rPr lang="el-GR" b="1" i="1">
                            <a:solidFill>
                              <a:srgbClr val="FF0000"/>
                            </a:solidFill>
                            <a:latin typeface="Cambria Math" panose="02040503050406030204" pitchFamily="18" charset="0"/>
                          </a:rPr>
                        </m:ctrlPr>
                      </m:sSubPr>
                      <m:e>
                        <m:r>
                          <a:rPr lang="en-US" b="1" i="1">
                            <a:solidFill>
                              <a:srgbClr val="FF0000"/>
                            </a:solidFill>
                            <a:latin typeface="Cambria Math"/>
                          </a:rPr>
                          <m:t>𝑽</m:t>
                        </m:r>
                      </m:e>
                      <m:sub>
                        <m:r>
                          <a:rPr lang="el-GR" b="1" i="1">
                            <a:solidFill>
                              <a:srgbClr val="FF0000"/>
                            </a:solidFill>
                            <a:latin typeface="Cambria Math"/>
                          </a:rPr>
                          <m:t>𝒂</m:t>
                        </m:r>
                      </m:sub>
                    </m:sSub>
                    <m:r>
                      <a:rPr lang="el-GR" b="1" i="1">
                        <a:solidFill>
                          <a:srgbClr val="FF0000"/>
                        </a:solidFill>
                        <a:latin typeface="Cambria Math"/>
                      </a:rPr>
                      <m:t>=</m:t>
                    </m:r>
                    <m:r>
                      <a:rPr lang="el-GR" b="1" i="1">
                        <a:solidFill>
                          <a:srgbClr val="FF0000"/>
                        </a:solidFill>
                        <a:latin typeface="Cambria Math"/>
                      </a:rPr>
                      <m:t>𝟖</m:t>
                    </m:r>
                  </m:oMath>
                </a14:m>
                <a:endParaRPr lang="el-GR" b="1" dirty="0">
                  <a:solidFill>
                    <a:srgbClr val="FF0000"/>
                  </a:solidFill>
                </a:endParaRPr>
              </a:p>
              <a:p>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623392" y="1"/>
                <a:ext cx="11017223" cy="2132856"/>
              </a:xfrm>
              <a:blipFill rotWithShape="0">
                <a:blip r:embed="rId2"/>
                <a:stretch>
                  <a:fillRect l="-885" t="-5143"/>
                </a:stretch>
              </a:blipFill>
            </p:spPr>
            <p:txBody>
              <a:bodyPr/>
              <a:lstStyle/>
              <a:p>
                <a:r>
                  <a:rPr lang="el-GR">
                    <a:noFill/>
                  </a:rPr>
                  <a:t> </a:t>
                </a:r>
              </a:p>
            </p:txBody>
          </p:sp>
        </mc:Fallback>
      </mc:AlternateContent>
      <p:graphicFrame>
        <p:nvGraphicFramePr>
          <p:cNvPr id="4" name="Πίνακας 3"/>
          <p:cNvGraphicFramePr>
            <a:graphicFrameLocks noGrp="1"/>
          </p:cNvGraphicFramePr>
          <p:nvPr>
            <p:extLst>
              <p:ext uri="{D42A27DB-BD31-4B8C-83A1-F6EECF244321}">
                <p14:modId xmlns:p14="http://schemas.microsoft.com/office/powerpoint/2010/main" val="2703034139"/>
              </p:ext>
            </p:extLst>
          </p:nvPr>
        </p:nvGraphicFramePr>
        <p:xfrm>
          <a:off x="1524001" y="1988840"/>
          <a:ext cx="9144001" cy="3470148"/>
        </p:xfrm>
        <a:graphic>
          <a:graphicData uri="http://schemas.openxmlformats.org/drawingml/2006/table">
            <a:tbl>
              <a:tblPr firstRow="1" firstCol="1" bandRow="1">
                <a:tableStyleId>{5C22544A-7EE6-4342-B048-85BDC9FD1C3A}</a:tableStyleId>
              </a:tblPr>
              <a:tblGrid>
                <a:gridCol w="1763688">
                  <a:extLst>
                    <a:ext uri="{9D8B030D-6E8A-4147-A177-3AD203B41FA5}">
                      <a16:colId xmlns:a16="http://schemas.microsoft.com/office/drawing/2014/main" xmlns="" val="20000"/>
                    </a:ext>
                  </a:extLst>
                </a:gridCol>
                <a:gridCol w="1060901">
                  <a:extLst>
                    <a:ext uri="{9D8B030D-6E8A-4147-A177-3AD203B41FA5}">
                      <a16:colId xmlns:a16="http://schemas.microsoft.com/office/drawing/2014/main" xmlns="" val="20001"/>
                    </a:ext>
                  </a:extLst>
                </a:gridCol>
                <a:gridCol w="1579853">
                  <a:extLst>
                    <a:ext uri="{9D8B030D-6E8A-4147-A177-3AD203B41FA5}">
                      <a16:colId xmlns:a16="http://schemas.microsoft.com/office/drawing/2014/main" xmlns="" val="20002"/>
                    </a:ext>
                  </a:extLst>
                </a:gridCol>
                <a:gridCol w="1579853">
                  <a:extLst>
                    <a:ext uri="{9D8B030D-6E8A-4147-A177-3AD203B41FA5}">
                      <a16:colId xmlns:a16="http://schemas.microsoft.com/office/drawing/2014/main" xmlns="" val="20003"/>
                    </a:ext>
                  </a:extLst>
                </a:gridCol>
                <a:gridCol w="1579853">
                  <a:extLst>
                    <a:ext uri="{9D8B030D-6E8A-4147-A177-3AD203B41FA5}">
                      <a16:colId xmlns:a16="http://schemas.microsoft.com/office/drawing/2014/main" xmlns="" val="20004"/>
                    </a:ext>
                  </a:extLst>
                </a:gridCol>
                <a:gridCol w="1579853">
                  <a:extLst>
                    <a:ext uri="{9D8B030D-6E8A-4147-A177-3AD203B41FA5}">
                      <a16:colId xmlns:a16="http://schemas.microsoft.com/office/drawing/2014/main" xmlns="" val="20005"/>
                    </a:ext>
                  </a:extLst>
                </a:gridCol>
              </a:tblGrid>
              <a:tr h="255301">
                <a:tc rowSpan="4">
                  <a:txBody>
                    <a:bodyPr/>
                    <a:lstStyle/>
                    <a:p>
                      <a:pPr algn="ctr">
                        <a:lnSpc>
                          <a:spcPct val="115000"/>
                        </a:lnSpc>
                        <a:spcAft>
                          <a:spcPts val="0"/>
                        </a:spcAft>
                      </a:pPr>
                      <a:r>
                        <a:rPr lang="el-GR" sz="1800" dirty="0">
                          <a:effectLst/>
                        </a:rPr>
                        <a:t>Βαθμοί Ελευθερίας Ν </a:t>
                      </a:r>
                      <a:endParaRPr lang="el-GR" sz="1800" dirty="0">
                        <a:effectLst/>
                        <a:latin typeface="Calibri"/>
                        <a:ea typeface="Calibri"/>
                        <a:cs typeface="Times New Roman"/>
                      </a:endParaRPr>
                    </a:p>
                  </a:txBody>
                  <a:tcPr marL="68580" marR="68580" marT="0" marB="0" anchor="b"/>
                </a:tc>
                <a:tc gridSpan="5">
                  <a:txBody>
                    <a:bodyPr/>
                    <a:lstStyle/>
                    <a:p>
                      <a:pPr algn="ctr">
                        <a:lnSpc>
                          <a:spcPct val="115000"/>
                        </a:lnSpc>
                        <a:spcAft>
                          <a:spcPts val="0"/>
                        </a:spcAft>
                      </a:pPr>
                      <a:r>
                        <a:rPr lang="el-GR" sz="1800">
                          <a:effectLst/>
                        </a:rPr>
                        <a:t>Μονόπλευρος</a:t>
                      </a:r>
                      <a:endParaRPr lang="el-GR" sz="1800">
                        <a:effectLst/>
                        <a:latin typeface="Calibri"/>
                        <a:ea typeface="Calibri"/>
                        <a:cs typeface="Times New Roman"/>
                      </a:endParaRPr>
                    </a:p>
                  </a:txBody>
                  <a:tcPr marL="68580" marR="68580" marT="0" marB="0" anchor="b"/>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10000"/>
                  </a:ext>
                </a:extLst>
              </a:tr>
              <a:tr h="255301">
                <a:tc vMerge="1">
                  <a:txBody>
                    <a:bodyPr/>
                    <a:lstStyle/>
                    <a:p>
                      <a:endParaRPr lang="el-GR"/>
                    </a:p>
                  </a:txBody>
                  <a:tcPr/>
                </a:tc>
                <a:tc>
                  <a:txBody>
                    <a:bodyPr/>
                    <a:lstStyle/>
                    <a:p>
                      <a:pPr algn="ctr">
                        <a:lnSpc>
                          <a:spcPct val="115000"/>
                        </a:lnSpc>
                        <a:spcAft>
                          <a:spcPts val="0"/>
                        </a:spcAft>
                      </a:pPr>
                      <a:r>
                        <a:rPr lang="el-GR" sz="1800" dirty="0">
                          <a:effectLst/>
                        </a:rPr>
                        <a:t>0,1</a:t>
                      </a:r>
                      <a:endParaRPr lang="el-GR" sz="18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1800" dirty="0">
                          <a:effectLst/>
                        </a:rPr>
                        <a:t>0,05</a:t>
                      </a:r>
                      <a:endParaRPr lang="el-GR" sz="18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1800" dirty="0">
                          <a:effectLst/>
                        </a:rPr>
                        <a:t>0,025</a:t>
                      </a:r>
                      <a:endParaRPr lang="el-GR" sz="18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1800">
                          <a:effectLst/>
                        </a:rPr>
                        <a:t>0,01</a:t>
                      </a:r>
                      <a:endParaRPr lang="el-GR" sz="1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1800">
                          <a:effectLst/>
                        </a:rPr>
                        <a:t>0,001</a:t>
                      </a:r>
                      <a:endParaRPr lang="el-GR" sz="18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1"/>
                  </a:ext>
                </a:extLst>
              </a:tr>
              <a:tr h="255301">
                <a:tc vMerge="1">
                  <a:txBody>
                    <a:bodyPr/>
                    <a:lstStyle/>
                    <a:p>
                      <a:endParaRPr lang="el-GR"/>
                    </a:p>
                  </a:txBody>
                  <a:tcPr/>
                </a:tc>
                <a:tc gridSpan="5">
                  <a:txBody>
                    <a:bodyPr/>
                    <a:lstStyle/>
                    <a:p>
                      <a:pPr algn="ctr">
                        <a:lnSpc>
                          <a:spcPct val="115000"/>
                        </a:lnSpc>
                        <a:spcAft>
                          <a:spcPts val="0"/>
                        </a:spcAft>
                      </a:pPr>
                      <a:r>
                        <a:rPr lang="el-GR" sz="1800" dirty="0">
                          <a:effectLst/>
                        </a:rPr>
                        <a:t>Δίπλευρος</a:t>
                      </a:r>
                      <a:endParaRPr lang="el-GR" sz="1800" dirty="0">
                        <a:effectLst/>
                        <a:latin typeface="Calibri"/>
                        <a:ea typeface="Calibri"/>
                        <a:cs typeface="Times New Roman"/>
                      </a:endParaRPr>
                    </a:p>
                  </a:txBody>
                  <a:tcPr marL="68580" marR="68580" marT="0" marB="0" anchor="b"/>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10002"/>
                  </a:ext>
                </a:extLst>
              </a:tr>
              <a:tr h="255301">
                <a:tc vMerge="1">
                  <a:txBody>
                    <a:bodyPr/>
                    <a:lstStyle/>
                    <a:p>
                      <a:endParaRPr lang="el-GR"/>
                    </a:p>
                  </a:txBody>
                  <a:tcPr/>
                </a:tc>
                <a:tc>
                  <a:txBody>
                    <a:bodyPr/>
                    <a:lstStyle/>
                    <a:p>
                      <a:pPr algn="ctr">
                        <a:lnSpc>
                          <a:spcPct val="115000"/>
                        </a:lnSpc>
                        <a:spcAft>
                          <a:spcPts val="0"/>
                        </a:spcAft>
                      </a:pPr>
                      <a:r>
                        <a:rPr lang="el-GR" sz="1800">
                          <a:effectLst/>
                        </a:rPr>
                        <a:t>0,2</a:t>
                      </a:r>
                      <a:endParaRPr lang="el-GR" sz="1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1800">
                          <a:effectLst/>
                        </a:rPr>
                        <a:t>0,1</a:t>
                      </a:r>
                      <a:endParaRPr lang="el-GR" sz="1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1800" dirty="0">
                          <a:effectLst/>
                        </a:rPr>
                        <a:t>0,05</a:t>
                      </a:r>
                      <a:endParaRPr lang="el-GR" sz="1800" dirty="0">
                        <a:effectLst/>
                        <a:latin typeface="Calibri"/>
                        <a:ea typeface="Calibri"/>
                        <a:cs typeface="Times New Roman"/>
                      </a:endParaRPr>
                    </a:p>
                  </a:txBody>
                  <a:tcPr marL="68580" marR="68580" marT="0" marB="0" anchor="b">
                    <a:solidFill>
                      <a:srgbClr val="FFFF00"/>
                    </a:solidFill>
                  </a:tcPr>
                </a:tc>
                <a:tc>
                  <a:txBody>
                    <a:bodyPr/>
                    <a:lstStyle/>
                    <a:p>
                      <a:pPr algn="ctr">
                        <a:lnSpc>
                          <a:spcPct val="115000"/>
                        </a:lnSpc>
                        <a:spcAft>
                          <a:spcPts val="0"/>
                        </a:spcAft>
                      </a:pPr>
                      <a:r>
                        <a:rPr lang="el-GR" sz="1800" dirty="0">
                          <a:effectLst/>
                        </a:rPr>
                        <a:t>0,02</a:t>
                      </a:r>
                      <a:endParaRPr lang="el-GR" sz="18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1800">
                          <a:effectLst/>
                        </a:rPr>
                        <a:t>0,002</a:t>
                      </a:r>
                      <a:endParaRPr lang="el-GR" sz="18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3"/>
                  </a:ext>
                </a:extLst>
              </a:tr>
              <a:tr h="255301">
                <a:tc>
                  <a:txBody>
                    <a:bodyPr/>
                    <a:lstStyle/>
                    <a:p>
                      <a:pPr algn="ctr">
                        <a:lnSpc>
                          <a:spcPct val="115000"/>
                        </a:lnSpc>
                        <a:spcAft>
                          <a:spcPts val="0"/>
                        </a:spcAft>
                      </a:pPr>
                      <a:r>
                        <a:rPr lang="el-GR" sz="1800">
                          <a:effectLst/>
                        </a:rPr>
                        <a:t>4</a:t>
                      </a:r>
                      <a:endParaRPr lang="el-GR" sz="1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1800">
                          <a:effectLst/>
                        </a:rPr>
                        <a:t>0</a:t>
                      </a:r>
                      <a:endParaRPr lang="el-GR" sz="1800">
                        <a:effectLst/>
                        <a:latin typeface="Calibri"/>
                        <a:ea typeface="Calibri"/>
                        <a:cs typeface="Times New Roman"/>
                      </a:endParaRPr>
                    </a:p>
                  </a:txBody>
                  <a:tcPr marL="68580" marR="68580" marT="0" marB="0" anchor="b"/>
                </a:tc>
                <a:tc>
                  <a:txBody>
                    <a:bodyPr/>
                    <a:lstStyle/>
                    <a:p>
                      <a:pPr>
                        <a:lnSpc>
                          <a:spcPct val="115000"/>
                        </a:lnSpc>
                      </a:pPr>
                      <a:endParaRPr lang="el-GR" sz="1800">
                        <a:effectLst/>
                        <a:latin typeface="Calibri"/>
                        <a:cs typeface="Times New Roman"/>
                      </a:endParaRPr>
                    </a:p>
                  </a:txBody>
                  <a:tcPr marL="68580" marR="68580" marT="0" marB="0" anchor="b"/>
                </a:tc>
                <a:tc>
                  <a:txBody>
                    <a:bodyPr/>
                    <a:lstStyle/>
                    <a:p>
                      <a:pPr>
                        <a:lnSpc>
                          <a:spcPct val="115000"/>
                        </a:lnSpc>
                      </a:pPr>
                      <a:endParaRPr lang="el-GR" sz="1800" dirty="0">
                        <a:effectLst/>
                        <a:latin typeface="Calibri"/>
                        <a:cs typeface="Times New Roman"/>
                      </a:endParaRPr>
                    </a:p>
                  </a:txBody>
                  <a:tcPr marL="68580" marR="68580" marT="0" marB="0" anchor="b">
                    <a:solidFill>
                      <a:srgbClr val="FFFF00"/>
                    </a:solidFill>
                  </a:tcPr>
                </a:tc>
                <a:tc>
                  <a:txBody>
                    <a:bodyPr/>
                    <a:lstStyle/>
                    <a:p>
                      <a:pPr>
                        <a:lnSpc>
                          <a:spcPct val="115000"/>
                        </a:lnSpc>
                      </a:pPr>
                      <a:endParaRPr lang="el-GR" sz="1800" dirty="0">
                        <a:effectLst/>
                        <a:latin typeface="Calibri"/>
                        <a:cs typeface="Times New Roman"/>
                      </a:endParaRPr>
                    </a:p>
                  </a:txBody>
                  <a:tcPr marL="68580" marR="68580" marT="0" marB="0" anchor="b"/>
                </a:tc>
                <a:tc>
                  <a:txBody>
                    <a:bodyPr/>
                    <a:lstStyle/>
                    <a:p>
                      <a:pPr algn="ctr">
                        <a:lnSpc>
                          <a:spcPct val="115000"/>
                        </a:lnSpc>
                        <a:spcAft>
                          <a:spcPts val="0"/>
                        </a:spcAft>
                      </a:pPr>
                      <a:r>
                        <a:rPr lang="el-GR" sz="1800">
                          <a:effectLst/>
                        </a:rPr>
                        <a:t> </a:t>
                      </a:r>
                      <a:endParaRPr lang="el-GR" sz="18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4"/>
                  </a:ext>
                </a:extLst>
              </a:tr>
              <a:tr h="255301">
                <a:tc>
                  <a:txBody>
                    <a:bodyPr/>
                    <a:lstStyle/>
                    <a:p>
                      <a:pPr algn="ctr">
                        <a:lnSpc>
                          <a:spcPct val="115000"/>
                        </a:lnSpc>
                        <a:spcAft>
                          <a:spcPts val="0"/>
                        </a:spcAft>
                      </a:pPr>
                      <a:r>
                        <a:rPr lang="el-GR" sz="1800">
                          <a:effectLst/>
                        </a:rPr>
                        <a:t>5</a:t>
                      </a:r>
                      <a:endParaRPr lang="el-GR" sz="1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1800">
                          <a:effectLst/>
                        </a:rPr>
                        <a:t>2</a:t>
                      </a:r>
                      <a:endParaRPr lang="el-GR" sz="1800">
                        <a:effectLst/>
                        <a:latin typeface="Calibri"/>
                        <a:ea typeface="Calibri"/>
                        <a:cs typeface="Times New Roman"/>
                      </a:endParaRPr>
                    </a:p>
                  </a:txBody>
                  <a:tcPr marL="68580" marR="68580" marT="0" marB="0" anchor="b"/>
                </a:tc>
                <a:tc>
                  <a:txBody>
                    <a:bodyPr/>
                    <a:lstStyle/>
                    <a:p>
                      <a:pPr>
                        <a:lnSpc>
                          <a:spcPct val="115000"/>
                        </a:lnSpc>
                      </a:pPr>
                      <a:endParaRPr lang="el-GR" sz="1800">
                        <a:effectLst/>
                        <a:latin typeface="Calibri"/>
                        <a:cs typeface="Times New Roman"/>
                      </a:endParaRPr>
                    </a:p>
                  </a:txBody>
                  <a:tcPr marL="68580" marR="68580" marT="0" marB="0" anchor="b"/>
                </a:tc>
                <a:tc>
                  <a:txBody>
                    <a:bodyPr/>
                    <a:lstStyle/>
                    <a:p>
                      <a:pPr>
                        <a:lnSpc>
                          <a:spcPct val="115000"/>
                        </a:lnSpc>
                      </a:pPr>
                      <a:endParaRPr lang="el-GR" sz="1800" dirty="0">
                        <a:effectLst/>
                        <a:latin typeface="Calibri"/>
                        <a:cs typeface="Times New Roman"/>
                      </a:endParaRPr>
                    </a:p>
                  </a:txBody>
                  <a:tcPr marL="68580" marR="68580" marT="0" marB="0" anchor="b">
                    <a:solidFill>
                      <a:srgbClr val="FFFF00"/>
                    </a:solidFill>
                  </a:tcPr>
                </a:tc>
                <a:tc>
                  <a:txBody>
                    <a:bodyPr/>
                    <a:lstStyle/>
                    <a:p>
                      <a:pPr>
                        <a:lnSpc>
                          <a:spcPct val="115000"/>
                        </a:lnSpc>
                      </a:pPr>
                      <a:endParaRPr lang="el-GR" sz="1800" dirty="0">
                        <a:effectLst/>
                        <a:latin typeface="Calibri"/>
                        <a:cs typeface="Times New Roman"/>
                      </a:endParaRPr>
                    </a:p>
                  </a:txBody>
                  <a:tcPr marL="68580" marR="68580" marT="0" marB="0" anchor="b"/>
                </a:tc>
                <a:tc>
                  <a:txBody>
                    <a:bodyPr/>
                    <a:lstStyle/>
                    <a:p>
                      <a:pPr algn="ctr">
                        <a:lnSpc>
                          <a:spcPct val="115000"/>
                        </a:lnSpc>
                        <a:spcAft>
                          <a:spcPts val="0"/>
                        </a:spcAft>
                      </a:pPr>
                      <a:r>
                        <a:rPr lang="el-GR" sz="1800">
                          <a:effectLst/>
                        </a:rPr>
                        <a:t> </a:t>
                      </a:r>
                      <a:endParaRPr lang="el-GR" sz="18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5"/>
                  </a:ext>
                </a:extLst>
              </a:tr>
              <a:tr h="255301">
                <a:tc>
                  <a:txBody>
                    <a:bodyPr/>
                    <a:lstStyle/>
                    <a:p>
                      <a:pPr algn="ctr">
                        <a:lnSpc>
                          <a:spcPct val="115000"/>
                        </a:lnSpc>
                        <a:spcAft>
                          <a:spcPts val="0"/>
                        </a:spcAft>
                      </a:pPr>
                      <a:r>
                        <a:rPr lang="el-GR" sz="1800">
                          <a:effectLst/>
                        </a:rPr>
                        <a:t>6</a:t>
                      </a:r>
                      <a:endParaRPr lang="el-GR" sz="1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1800">
                          <a:effectLst/>
                        </a:rPr>
                        <a:t>4</a:t>
                      </a:r>
                      <a:endParaRPr lang="el-GR" sz="1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1800">
                          <a:effectLst/>
                        </a:rPr>
                        <a:t>2</a:t>
                      </a:r>
                      <a:endParaRPr lang="el-GR" sz="1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1800" dirty="0">
                          <a:effectLst/>
                        </a:rPr>
                        <a:t>0</a:t>
                      </a:r>
                      <a:endParaRPr lang="el-GR" sz="1800" dirty="0">
                        <a:effectLst/>
                        <a:latin typeface="Calibri"/>
                        <a:ea typeface="Calibri"/>
                        <a:cs typeface="Times New Roman"/>
                      </a:endParaRPr>
                    </a:p>
                  </a:txBody>
                  <a:tcPr marL="68580" marR="68580" marT="0" marB="0" anchor="b">
                    <a:solidFill>
                      <a:srgbClr val="FFFF00"/>
                    </a:solidFill>
                  </a:tcPr>
                </a:tc>
                <a:tc>
                  <a:txBody>
                    <a:bodyPr/>
                    <a:lstStyle/>
                    <a:p>
                      <a:pPr>
                        <a:lnSpc>
                          <a:spcPct val="115000"/>
                        </a:lnSpc>
                      </a:pPr>
                      <a:endParaRPr lang="el-GR" sz="1800" dirty="0">
                        <a:effectLst/>
                        <a:latin typeface="Calibri"/>
                        <a:cs typeface="Times New Roman"/>
                      </a:endParaRPr>
                    </a:p>
                  </a:txBody>
                  <a:tcPr marL="68580" marR="68580" marT="0" marB="0" anchor="b"/>
                </a:tc>
                <a:tc>
                  <a:txBody>
                    <a:bodyPr/>
                    <a:lstStyle/>
                    <a:p>
                      <a:pPr algn="ctr">
                        <a:lnSpc>
                          <a:spcPct val="115000"/>
                        </a:lnSpc>
                        <a:spcAft>
                          <a:spcPts val="0"/>
                        </a:spcAft>
                      </a:pPr>
                      <a:r>
                        <a:rPr lang="el-GR" sz="1800">
                          <a:effectLst/>
                        </a:rPr>
                        <a:t> </a:t>
                      </a:r>
                      <a:endParaRPr lang="el-GR" sz="180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6"/>
                  </a:ext>
                </a:extLst>
              </a:tr>
              <a:tr h="255301">
                <a:tc>
                  <a:txBody>
                    <a:bodyPr/>
                    <a:lstStyle/>
                    <a:p>
                      <a:pPr algn="ctr">
                        <a:lnSpc>
                          <a:spcPct val="115000"/>
                        </a:lnSpc>
                        <a:spcAft>
                          <a:spcPts val="0"/>
                        </a:spcAft>
                      </a:pPr>
                      <a:r>
                        <a:rPr lang="el-GR" sz="1800">
                          <a:effectLst/>
                        </a:rPr>
                        <a:t>7</a:t>
                      </a:r>
                      <a:endParaRPr lang="el-GR" sz="1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1800">
                          <a:effectLst/>
                        </a:rPr>
                        <a:t>6</a:t>
                      </a:r>
                      <a:endParaRPr lang="el-GR" sz="1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1800">
                          <a:effectLst/>
                        </a:rPr>
                        <a:t>3</a:t>
                      </a:r>
                      <a:endParaRPr lang="el-GR" sz="1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1800" dirty="0">
                          <a:effectLst/>
                        </a:rPr>
                        <a:t>2</a:t>
                      </a:r>
                      <a:endParaRPr lang="el-GR" sz="1800" dirty="0">
                        <a:effectLst/>
                        <a:latin typeface="Calibri"/>
                        <a:ea typeface="Calibri"/>
                        <a:cs typeface="Times New Roman"/>
                      </a:endParaRPr>
                    </a:p>
                  </a:txBody>
                  <a:tcPr marL="68580" marR="68580" marT="0" marB="0" anchor="b">
                    <a:solidFill>
                      <a:srgbClr val="FFFF00"/>
                    </a:solidFill>
                  </a:tcPr>
                </a:tc>
                <a:tc>
                  <a:txBody>
                    <a:bodyPr/>
                    <a:lstStyle/>
                    <a:p>
                      <a:pPr algn="ctr">
                        <a:lnSpc>
                          <a:spcPct val="115000"/>
                        </a:lnSpc>
                        <a:spcAft>
                          <a:spcPts val="0"/>
                        </a:spcAft>
                      </a:pPr>
                      <a:r>
                        <a:rPr lang="el-GR" sz="1800" dirty="0">
                          <a:effectLst/>
                        </a:rPr>
                        <a:t>0</a:t>
                      </a:r>
                      <a:endParaRPr lang="el-GR" sz="18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1800" dirty="0">
                          <a:effectLst/>
                        </a:rPr>
                        <a:t> </a:t>
                      </a:r>
                      <a:endParaRPr lang="el-GR" sz="18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7"/>
                  </a:ext>
                </a:extLst>
              </a:tr>
              <a:tr h="255301">
                <a:tc>
                  <a:txBody>
                    <a:bodyPr/>
                    <a:lstStyle/>
                    <a:p>
                      <a:pPr algn="ctr">
                        <a:lnSpc>
                          <a:spcPct val="115000"/>
                        </a:lnSpc>
                        <a:spcAft>
                          <a:spcPts val="0"/>
                        </a:spcAft>
                      </a:pPr>
                      <a:r>
                        <a:rPr lang="el-GR" sz="1800">
                          <a:effectLst/>
                        </a:rPr>
                        <a:t>8</a:t>
                      </a:r>
                      <a:endParaRPr lang="el-GR" sz="1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1800">
                          <a:effectLst/>
                        </a:rPr>
                        <a:t>8</a:t>
                      </a:r>
                      <a:endParaRPr lang="el-GR" sz="1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1800">
                          <a:effectLst/>
                        </a:rPr>
                        <a:t>5</a:t>
                      </a:r>
                      <a:endParaRPr lang="el-GR" sz="1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1800" dirty="0">
                          <a:effectLst/>
                        </a:rPr>
                        <a:t>3</a:t>
                      </a:r>
                      <a:endParaRPr lang="el-GR" sz="1800" dirty="0">
                        <a:effectLst/>
                        <a:latin typeface="Calibri"/>
                        <a:ea typeface="Calibri"/>
                        <a:cs typeface="Times New Roman"/>
                      </a:endParaRPr>
                    </a:p>
                  </a:txBody>
                  <a:tcPr marL="68580" marR="68580" marT="0" marB="0" anchor="b">
                    <a:solidFill>
                      <a:srgbClr val="FFFF00"/>
                    </a:solidFill>
                  </a:tcPr>
                </a:tc>
                <a:tc>
                  <a:txBody>
                    <a:bodyPr/>
                    <a:lstStyle/>
                    <a:p>
                      <a:pPr algn="ctr">
                        <a:lnSpc>
                          <a:spcPct val="115000"/>
                        </a:lnSpc>
                        <a:spcAft>
                          <a:spcPts val="0"/>
                        </a:spcAft>
                      </a:pPr>
                      <a:r>
                        <a:rPr lang="el-GR" sz="1800">
                          <a:effectLst/>
                        </a:rPr>
                        <a:t>1</a:t>
                      </a:r>
                      <a:endParaRPr lang="el-GR" sz="1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1800" dirty="0">
                          <a:effectLst/>
                        </a:rPr>
                        <a:t> </a:t>
                      </a:r>
                      <a:endParaRPr lang="el-GR" sz="18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8"/>
                  </a:ext>
                </a:extLst>
              </a:tr>
              <a:tr h="255301">
                <a:tc>
                  <a:txBody>
                    <a:bodyPr/>
                    <a:lstStyle/>
                    <a:p>
                      <a:pPr algn="ctr">
                        <a:lnSpc>
                          <a:spcPct val="115000"/>
                        </a:lnSpc>
                        <a:spcAft>
                          <a:spcPts val="0"/>
                        </a:spcAft>
                      </a:pPr>
                      <a:r>
                        <a:rPr lang="el-GR" sz="1800">
                          <a:effectLst/>
                        </a:rPr>
                        <a:t>9</a:t>
                      </a:r>
                      <a:endParaRPr lang="el-GR" sz="1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1800">
                          <a:effectLst/>
                        </a:rPr>
                        <a:t>11</a:t>
                      </a:r>
                      <a:endParaRPr lang="el-GR" sz="1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1800" dirty="0">
                          <a:effectLst/>
                        </a:rPr>
                        <a:t>8</a:t>
                      </a:r>
                      <a:endParaRPr lang="el-GR" sz="1800" dirty="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1800" dirty="0">
                          <a:effectLst/>
                        </a:rPr>
                        <a:t>5</a:t>
                      </a:r>
                      <a:endParaRPr lang="el-GR" sz="1800" dirty="0">
                        <a:effectLst/>
                        <a:latin typeface="Calibri"/>
                        <a:ea typeface="Calibri"/>
                        <a:cs typeface="Times New Roman"/>
                      </a:endParaRPr>
                    </a:p>
                  </a:txBody>
                  <a:tcPr marL="68580" marR="68580" marT="0" marB="0" anchor="b">
                    <a:solidFill>
                      <a:srgbClr val="FFFF00"/>
                    </a:solidFill>
                  </a:tcPr>
                </a:tc>
                <a:tc>
                  <a:txBody>
                    <a:bodyPr/>
                    <a:lstStyle/>
                    <a:p>
                      <a:pPr algn="ctr">
                        <a:lnSpc>
                          <a:spcPct val="115000"/>
                        </a:lnSpc>
                        <a:spcAft>
                          <a:spcPts val="0"/>
                        </a:spcAft>
                      </a:pPr>
                      <a:r>
                        <a:rPr lang="el-GR" sz="1800">
                          <a:effectLst/>
                        </a:rPr>
                        <a:t>3</a:t>
                      </a:r>
                      <a:endParaRPr lang="el-GR" sz="1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1800" dirty="0">
                          <a:effectLst/>
                        </a:rPr>
                        <a:t> </a:t>
                      </a:r>
                      <a:endParaRPr lang="el-GR" sz="18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09"/>
                  </a:ext>
                </a:extLst>
              </a:tr>
              <a:tr h="255301">
                <a:tc>
                  <a:txBody>
                    <a:bodyPr/>
                    <a:lstStyle/>
                    <a:p>
                      <a:pPr algn="ctr">
                        <a:lnSpc>
                          <a:spcPct val="115000"/>
                        </a:lnSpc>
                        <a:spcAft>
                          <a:spcPts val="0"/>
                        </a:spcAft>
                      </a:pPr>
                      <a:r>
                        <a:rPr lang="el-GR" sz="1800">
                          <a:effectLst/>
                        </a:rPr>
                        <a:t>10</a:t>
                      </a:r>
                      <a:endParaRPr lang="el-GR" sz="1800">
                        <a:effectLst/>
                        <a:latin typeface="Calibri"/>
                        <a:ea typeface="Calibri"/>
                        <a:cs typeface="Times New Roman"/>
                      </a:endParaRPr>
                    </a:p>
                  </a:txBody>
                  <a:tcPr marL="68580" marR="68580" marT="0" marB="0" anchor="b">
                    <a:solidFill>
                      <a:srgbClr val="FFFF00"/>
                    </a:solidFill>
                  </a:tcPr>
                </a:tc>
                <a:tc>
                  <a:txBody>
                    <a:bodyPr/>
                    <a:lstStyle/>
                    <a:p>
                      <a:pPr algn="ctr">
                        <a:lnSpc>
                          <a:spcPct val="115000"/>
                        </a:lnSpc>
                        <a:spcAft>
                          <a:spcPts val="0"/>
                        </a:spcAft>
                      </a:pPr>
                      <a:r>
                        <a:rPr lang="el-GR" sz="1800">
                          <a:effectLst/>
                        </a:rPr>
                        <a:t>14</a:t>
                      </a:r>
                      <a:endParaRPr lang="el-GR" sz="1800">
                        <a:effectLst/>
                        <a:latin typeface="Calibri"/>
                        <a:ea typeface="Calibri"/>
                        <a:cs typeface="Times New Roman"/>
                      </a:endParaRPr>
                    </a:p>
                  </a:txBody>
                  <a:tcPr marL="68580" marR="68580" marT="0" marB="0" anchor="b">
                    <a:solidFill>
                      <a:srgbClr val="FFFF00"/>
                    </a:solidFill>
                  </a:tcPr>
                </a:tc>
                <a:tc>
                  <a:txBody>
                    <a:bodyPr/>
                    <a:lstStyle/>
                    <a:p>
                      <a:pPr algn="ctr">
                        <a:lnSpc>
                          <a:spcPct val="115000"/>
                        </a:lnSpc>
                        <a:spcAft>
                          <a:spcPts val="0"/>
                        </a:spcAft>
                      </a:pPr>
                      <a:r>
                        <a:rPr lang="el-GR" sz="1800">
                          <a:effectLst/>
                        </a:rPr>
                        <a:t>10</a:t>
                      </a:r>
                      <a:endParaRPr lang="el-GR" sz="1800">
                        <a:effectLst/>
                        <a:latin typeface="Calibri"/>
                        <a:ea typeface="Calibri"/>
                        <a:cs typeface="Times New Roman"/>
                      </a:endParaRPr>
                    </a:p>
                  </a:txBody>
                  <a:tcPr marL="68580" marR="68580" marT="0" marB="0" anchor="b">
                    <a:solidFill>
                      <a:srgbClr val="FFFF00"/>
                    </a:solidFill>
                  </a:tcPr>
                </a:tc>
                <a:tc>
                  <a:txBody>
                    <a:bodyPr/>
                    <a:lstStyle/>
                    <a:p>
                      <a:pPr algn="ctr">
                        <a:lnSpc>
                          <a:spcPct val="115000"/>
                        </a:lnSpc>
                        <a:spcAft>
                          <a:spcPts val="0"/>
                        </a:spcAft>
                      </a:pPr>
                      <a:r>
                        <a:rPr lang="el-GR" sz="1800" b="1" dirty="0">
                          <a:solidFill>
                            <a:srgbClr val="FF0000"/>
                          </a:solidFill>
                          <a:effectLst/>
                        </a:rPr>
                        <a:t>8</a:t>
                      </a:r>
                      <a:endParaRPr lang="el-GR" sz="1800" b="1" dirty="0">
                        <a:solidFill>
                          <a:srgbClr val="FF0000"/>
                        </a:solidFill>
                        <a:effectLst/>
                        <a:latin typeface="Calibri"/>
                        <a:ea typeface="Calibri"/>
                        <a:cs typeface="Times New Roman"/>
                      </a:endParaRPr>
                    </a:p>
                  </a:txBody>
                  <a:tcPr marL="68580" marR="68580" marT="0" marB="0" anchor="b">
                    <a:solidFill>
                      <a:srgbClr val="FFFF00"/>
                    </a:solidFill>
                  </a:tcPr>
                </a:tc>
                <a:tc>
                  <a:txBody>
                    <a:bodyPr/>
                    <a:lstStyle/>
                    <a:p>
                      <a:pPr algn="ctr">
                        <a:lnSpc>
                          <a:spcPct val="115000"/>
                        </a:lnSpc>
                        <a:spcAft>
                          <a:spcPts val="0"/>
                        </a:spcAft>
                      </a:pPr>
                      <a:r>
                        <a:rPr lang="el-GR" sz="1800">
                          <a:effectLst/>
                        </a:rPr>
                        <a:t>5</a:t>
                      </a:r>
                      <a:endParaRPr lang="el-GR" sz="1800">
                        <a:effectLst/>
                        <a:latin typeface="Calibri"/>
                        <a:ea typeface="Calibri"/>
                        <a:cs typeface="Times New Roman"/>
                      </a:endParaRPr>
                    </a:p>
                  </a:txBody>
                  <a:tcPr marL="68580" marR="68580" marT="0" marB="0" anchor="b"/>
                </a:tc>
                <a:tc>
                  <a:txBody>
                    <a:bodyPr/>
                    <a:lstStyle/>
                    <a:p>
                      <a:pPr algn="ctr">
                        <a:lnSpc>
                          <a:spcPct val="115000"/>
                        </a:lnSpc>
                        <a:spcAft>
                          <a:spcPts val="0"/>
                        </a:spcAft>
                      </a:pPr>
                      <a:r>
                        <a:rPr lang="el-GR" sz="1800" dirty="0">
                          <a:effectLst/>
                        </a:rPr>
                        <a:t>0</a:t>
                      </a:r>
                      <a:endParaRPr lang="el-GR" sz="1800" dirty="0">
                        <a:effectLst/>
                        <a:latin typeface="Calibri"/>
                        <a:ea typeface="Calibri"/>
                        <a:cs typeface="Times New Roman"/>
                      </a:endParaRPr>
                    </a:p>
                  </a:txBody>
                  <a:tcPr marL="68580" marR="68580" marT="0" marB="0" anchor="b"/>
                </a:tc>
                <a:extLst>
                  <a:ext uri="{0D108BD9-81ED-4DB2-BD59-A6C34878D82A}">
                    <a16:rowId xmlns:a16="http://schemas.microsoft.com/office/drawing/2014/main" xmlns="" val="10010"/>
                  </a:ext>
                </a:extLst>
              </a:tr>
            </a:tbl>
          </a:graphicData>
        </a:graphic>
      </p:graphicFrame>
      <mc:AlternateContent xmlns:mc="http://schemas.openxmlformats.org/markup-compatibility/2006">
        <mc:Choice xmlns:a14="http://schemas.microsoft.com/office/drawing/2010/main" Requires="a14">
          <p:sp>
            <p:nvSpPr>
              <p:cNvPr id="5" name="Θέση περιεχομένου 2"/>
              <p:cNvSpPr txBox="1">
                <a:spLocks/>
              </p:cNvSpPr>
              <p:nvPr/>
            </p:nvSpPr>
            <p:spPr>
              <a:xfrm>
                <a:off x="623392" y="5661248"/>
                <a:ext cx="10873207" cy="117655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l-GR" dirty="0"/>
                  <a:t>Εφόσον, </a:t>
                </a:r>
                <a14:m>
                  <m:oMath xmlns:m="http://schemas.openxmlformats.org/officeDocument/2006/math">
                    <m:r>
                      <a:rPr lang="en-US" i="1">
                        <a:latin typeface="Cambria Math"/>
                      </a:rPr>
                      <m:t>𝑉</m:t>
                    </m:r>
                    <m:r>
                      <a:rPr lang="el-GR" i="1">
                        <a:latin typeface="Cambria Math"/>
                      </a:rPr>
                      <m:t>=15,5&gt;8=</m:t>
                    </m:r>
                    <m:sSub>
                      <m:sSubPr>
                        <m:ctrlPr>
                          <a:rPr lang="el-GR" i="1">
                            <a:latin typeface="Cambria Math" panose="02040503050406030204" pitchFamily="18" charset="0"/>
                          </a:rPr>
                        </m:ctrlPr>
                      </m:sSubPr>
                      <m:e>
                        <m:r>
                          <a:rPr lang="en-US" i="1">
                            <a:latin typeface="Cambria Math"/>
                          </a:rPr>
                          <m:t>𝑉</m:t>
                        </m:r>
                      </m:e>
                      <m:sub>
                        <m:r>
                          <a:rPr lang="el-GR" i="1">
                            <a:latin typeface="Cambria Math"/>
                          </a:rPr>
                          <m:t>𝑎</m:t>
                        </m:r>
                      </m:sub>
                    </m:sSub>
                  </m:oMath>
                </a14:m>
                <a:r>
                  <a:rPr lang="el-GR" dirty="0"/>
                  <a:t>   δεν απορρίπτουμε την </a:t>
                </a:r>
                <a14:m>
                  <m:oMath xmlns:m="http://schemas.openxmlformats.org/officeDocument/2006/math">
                    <m:sSub>
                      <m:sSubPr>
                        <m:ctrlPr>
                          <a:rPr lang="el-GR" i="1">
                            <a:latin typeface="Cambria Math" panose="02040503050406030204" pitchFamily="18" charset="0"/>
                          </a:rPr>
                        </m:ctrlPr>
                      </m:sSubPr>
                      <m:e>
                        <m:r>
                          <a:rPr lang="el-GR" i="1">
                            <a:latin typeface="Cambria Math"/>
                          </a:rPr>
                          <m:t>𝛨</m:t>
                        </m:r>
                      </m:e>
                      <m:sub>
                        <m:r>
                          <a:rPr lang="el-GR" i="1">
                            <a:latin typeface="Cambria Math"/>
                          </a:rPr>
                          <m:t>𝜊</m:t>
                        </m:r>
                      </m:sub>
                    </m:sSub>
                  </m:oMath>
                </a14:m>
                <a:r>
                  <a:rPr lang="el-GR" dirty="0"/>
                  <a:t> εξάγοντας το συμπέρασμα ότι τα δυο φάρμακα δεν διαφέρουν ως προς τις ώρες ανακούφισης που παρέχουν.    </a:t>
                </a:r>
              </a:p>
              <a:p>
                <a:endParaRPr lang="el-GR" dirty="0"/>
              </a:p>
            </p:txBody>
          </p:sp>
        </mc:Choice>
        <mc:Fallback>
          <p:sp>
            <p:nvSpPr>
              <p:cNvPr id="5" name="Θέση περιεχομένου 2"/>
              <p:cNvSpPr txBox="1">
                <a:spLocks noRot="1" noChangeAspect="1" noMove="1" noResize="1" noEditPoints="1" noAdjustHandles="1" noChangeArrowheads="1" noChangeShapeType="1" noTextEdit="1"/>
              </p:cNvSpPr>
              <p:nvPr/>
            </p:nvSpPr>
            <p:spPr>
              <a:xfrm>
                <a:off x="623392" y="5661248"/>
                <a:ext cx="10873207" cy="1176554"/>
              </a:xfrm>
              <a:prstGeom prst="rect">
                <a:avLst/>
              </a:prstGeom>
              <a:blipFill rotWithShape="0">
                <a:blip r:embed="rId3"/>
                <a:stretch>
                  <a:fillRect l="-953" t="-10881" r="-1065" b="-6218"/>
                </a:stretch>
              </a:blipFill>
            </p:spPr>
            <p:txBody>
              <a:bodyPr/>
              <a:lstStyle/>
              <a:p>
                <a:r>
                  <a:rPr lang="el-GR">
                    <a:noFill/>
                  </a:rPr>
                  <a:t> </a:t>
                </a:r>
              </a:p>
            </p:txBody>
          </p:sp>
        </mc:Fallback>
      </mc:AlternateContent>
    </p:spTree>
    <p:extLst>
      <p:ext uri="{BB962C8B-B14F-4D97-AF65-F5344CB8AC3E}">
        <p14:creationId xmlns:p14="http://schemas.microsoft.com/office/powerpoint/2010/main" val="1944622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51384" y="188640"/>
            <a:ext cx="11161240" cy="6858000"/>
          </a:xfrm>
        </p:spPr>
        <p:txBody>
          <a:bodyPr>
            <a:noAutofit/>
          </a:bodyPr>
          <a:lstStyle/>
          <a:p>
            <a:pPr algn="just"/>
            <a:r>
              <a:rPr lang="el-GR" sz="2800" dirty="0"/>
              <a:t> Επαγωγή σημαίνει η εξαγωγή ενός συμπεράσματος από μια ειδική περίπτωση σε μια γενικότερη.</a:t>
            </a:r>
          </a:p>
          <a:p>
            <a:pPr algn="just"/>
            <a:r>
              <a:rPr lang="el-GR" sz="2800" dirty="0"/>
              <a:t>Ποσοτικές μεταβλητές (</a:t>
            </a:r>
            <a:r>
              <a:rPr lang="el-GR" sz="2800" dirty="0" err="1"/>
              <a:t>Quantitative</a:t>
            </a:r>
            <a:r>
              <a:rPr lang="el-GR" sz="2800" dirty="0"/>
              <a:t> </a:t>
            </a:r>
            <a:r>
              <a:rPr lang="el-GR" sz="2800" dirty="0" err="1"/>
              <a:t>variables</a:t>
            </a:r>
            <a:r>
              <a:rPr lang="el-GR" sz="2800" dirty="0"/>
              <a:t>) είναι οι μεταβλητές που επιδέχονται μέτρηση, </a:t>
            </a:r>
          </a:p>
          <a:p>
            <a:pPr lvl="1" algn="just"/>
            <a:r>
              <a:rPr lang="el-GR" dirty="0"/>
              <a:t>Συνήθως εκφράζονται σε μια συγκεκριμένη μονάδα μέτρησης (κιλά, μέτρα, ευρώ </a:t>
            </a:r>
            <a:r>
              <a:rPr lang="el-GR" dirty="0" err="1"/>
              <a:t>κλπ</a:t>
            </a:r>
            <a:r>
              <a:rPr lang="el-GR" dirty="0"/>
              <a:t>) και </a:t>
            </a:r>
          </a:p>
          <a:p>
            <a:pPr lvl="1" algn="just"/>
            <a:r>
              <a:rPr lang="el-GR" dirty="0"/>
              <a:t>Έχουν αριθμητικές ιδιότητες (π.χ. έχει νόημα ο πολλαπλασιασμός των τιμών). </a:t>
            </a:r>
          </a:p>
          <a:p>
            <a:pPr lvl="1" algn="just">
              <a:spcBef>
                <a:spcPts val="600"/>
              </a:spcBef>
            </a:pPr>
            <a:r>
              <a:rPr lang="el-GR" dirty="0"/>
              <a:t>Διακρίνονται σε συνέχεις και ασυνεχείς. </a:t>
            </a:r>
          </a:p>
          <a:p>
            <a:pPr lvl="2" algn="just">
              <a:spcBef>
                <a:spcPts val="600"/>
              </a:spcBef>
            </a:pPr>
            <a:r>
              <a:rPr lang="el-GR" sz="2800" dirty="0"/>
              <a:t>Οι Συνεχείς μεταβλητές λαμβάνουν όλες τις τιμές του διαστήματος (ύψος, βάρος). </a:t>
            </a:r>
          </a:p>
          <a:p>
            <a:pPr lvl="2" algn="just">
              <a:spcBef>
                <a:spcPts val="600"/>
              </a:spcBef>
            </a:pPr>
            <a:r>
              <a:rPr lang="el-GR" sz="2800" dirty="0"/>
              <a:t>Οι Ασυνεχείς μεταβλητές λαμβάνουν πεπερασμένο και ακέραιο αριθμό τιμών οι οποίες μεταβάλλονται συνήθως κατά μια μονάδα (π.χ. ο αριθμός των αυτοκινήτων σε ένα πάρκινγκ 1,2,3…).</a:t>
            </a:r>
          </a:p>
        </p:txBody>
      </p:sp>
    </p:spTree>
    <p:extLst>
      <p:ext uri="{BB962C8B-B14F-4D97-AF65-F5344CB8AC3E}">
        <p14:creationId xmlns:p14="http://schemas.microsoft.com/office/powerpoint/2010/main" val="369052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07368" y="548680"/>
            <a:ext cx="11377264" cy="6858000"/>
          </a:xfrm>
        </p:spPr>
        <p:txBody>
          <a:bodyPr>
            <a:normAutofit fontScale="32500" lnSpcReduction="20000"/>
          </a:bodyPr>
          <a:lstStyle/>
          <a:p>
            <a:pPr algn="just"/>
            <a:r>
              <a:rPr lang="el-GR" sz="7200" dirty="0"/>
              <a:t>Ποιοτικές μεταβλητές (</a:t>
            </a:r>
            <a:r>
              <a:rPr lang="el-GR" sz="7200" dirty="0" err="1"/>
              <a:t>Qualitatives</a:t>
            </a:r>
            <a:r>
              <a:rPr lang="el-GR" sz="7200" dirty="0"/>
              <a:t> </a:t>
            </a:r>
            <a:r>
              <a:rPr lang="el-GR" sz="7200" dirty="0" err="1"/>
              <a:t>variables</a:t>
            </a:r>
            <a:r>
              <a:rPr lang="el-GR" sz="7200" dirty="0"/>
              <a:t>) ή αλλιώς Κατηγορικές (</a:t>
            </a:r>
            <a:r>
              <a:rPr lang="el-GR" sz="7200" dirty="0" err="1"/>
              <a:t>Categorical</a:t>
            </a:r>
            <a:r>
              <a:rPr lang="el-GR" sz="7200" dirty="0"/>
              <a:t>), είναι οι μεταβλητές οι οποίες συνήθως λαμβάνουν ως τιμές χαρακτηρισμούς, κατηγορίες </a:t>
            </a:r>
            <a:r>
              <a:rPr lang="el-GR" sz="7200" dirty="0" err="1"/>
              <a:t>κλπ</a:t>
            </a:r>
            <a:r>
              <a:rPr lang="el-GR" sz="7200" dirty="0"/>
              <a:t> (</a:t>
            </a:r>
            <a:r>
              <a:rPr lang="el-GR" sz="7200" dirty="0" err="1"/>
              <a:t>π.χ</a:t>
            </a:r>
            <a:r>
              <a:rPr lang="el-GR" sz="7200" dirty="0"/>
              <a:t> το φύλο “αγόρι, κορίτσι), η κατάσταση της υγείας “πολύ καλή, καλή, κακή”, η κοινωνική κατάσταση “παντρεμένος, ανύπαντρος, χήρος”).  </a:t>
            </a:r>
          </a:p>
          <a:p>
            <a:pPr algn="just"/>
            <a:r>
              <a:rPr lang="el-GR" sz="7200" dirty="0"/>
              <a:t>Οι Ποιοτικές μεταβλητές χωρίζονται σε </a:t>
            </a:r>
            <a:r>
              <a:rPr lang="el-GR" sz="7200" dirty="0" err="1"/>
              <a:t>Διατάξιμες</a:t>
            </a:r>
            <a:r>
              <a:rPr lang="el-GR" sz="7200" dirty="0"/>
              <a:t> και μη </a:t>
            </a:r>
            <a:r>
              <a:rPr lang="el-GR" sz="7200" dirty="0" err="1"/>
              <a:t>Διατάξιμες</a:t>
            </a:r>
            <a:r>
              <a:rPr lang="el-GR" sz="7200" dirty="0"/>
              <a:t>. </a:t>
            </a:r>
          </a:p>
          <a:p>
            <a:pPr algn="just"/>
            <a:r>
              <a:rPr lang="el-GR" sz="7200" dirty="0"/>
              <a:t>Οι   </a:t>
            </a:r>
            <a:r>
              <a:rPr lang="el-GR" sz="7200" dirty="0" err="1"/>
              <a:t>Διατάξιμες</a:t>
            </a:r>
            <a:r>
              <a:rPr lang="el-GR" sz="7200" dirty="0"/>
              <a:t> είναι οι μεταβλητές που ιεραρχούνται όπως είναι η κατάσταση της υγείας (ιεραρχείται από την καλύτερη έως της χειρότερη). </a:t>
            </a:r>
          </a:p>
          <a:p>
            <a:pPr algn="just"/>
            <a:r>
              <a:rPr lang="el-GR" sz="7200" dirty="0"/>
              <a:t>Οι μη </a:t>
            </a:r>
            <a:r>
              <a:rPr lang="el-GR" sz="7200" dirty="0" err="1"/>
              <a:t>Διατάξιμες</a:t>
            </a:r>
            <a:r>
              <a:rPr lang="el-GR" sz="7200" dirty="0"/>
              <a:t> είναι οι μεταβλητές που δεν μπορούν να ιεραρχηθούν π.χ. το φύλο “άντρας ή γυναίκα” δεν ιεραρχείται, καθώς δεν μπορούμε να ισχυριστούμε ότι ο άντρας είναι ανώτερος της γυναίκας ή το αντίστροφο. </a:t>
            </a:r>
          </a:p>
          <a:p>
            <a:pPr algn="just"/>
            <a:r>
              <a:rPr lang="el-GR" sz="7200" dirty="0"/>
              <a:t>Να σημειωθεί ότι στην βιβλιογραφία ορισμένες φορές η μη </a:t>
            </a:r>
            <a:r>
              <a:rPr lang="el-GR" sz="7200" dirty="0" err="1"/>
              <a:t>Διατάξιμη</a:t>
            </a:r>
            <a:r>
              <a:rPr lang="el-GR" sz="7200" dirty="0"/>
              <a:t> ονομάζεται και ως Κατηγορική μεταβλητή, γεγονός που μπορεί να μπερδεύει τον αναγνώστη που έχει αντιμετωπίσει τον όρο Κατηγορική ως όρο αντίστοιχο της Ποιοτικής.    </a:t>
            </a:r>
          </a:p>
          <a:p>
            <a:pPr algn="just"/>
            <a:r>
              <a:rPr lang="el-GR" sz="7200" dirty="0"/>
              <a:t>  Οι περισσότεροι στατιστικολόγοι θεωρούν ότι ένα δείγμα αποτελούμενο από 30 τουλάχιστον δεδομένα είναι αρκετό για να χαρακτηριστεί μεγάλο, άλλοι στατιστικολόγοι είναι πιο “αυστηροί” και θέτουν το όριο υψηλότερα π.χ. 50 ή 80. </a:t>
            </a:r>
            <a:endParaRPr lang="el-GR" dirty="0"/>
          </a:p>
        </p:txBody>
      </p:sp>
    </p:spTree>
    <p:extLst>
      <p:ext uri="{BB962C8B-B14F-4D97-AF65-F5344CB8AC3E}">
        <p14:creationId xmlns:p14="http://schemas.microsoft.com/office/powerpoint/2010/main" val="3797017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79376" y="404664"/>
            <a:ext cx="11377264" cy="6858000"/>
          </a:xfrm>
        </p:spPr>
        <p:txBody>
          <a:bodyPr>
            <a:normAutofit/>
          </a:bodyPr>
          <a:lstStyle/>
          <a:p>
            <a:pPr algn="just"/>
            <a:r>
              <a:rPr lang="el-GR" sz="2800" dirty="0"/>
              <a:t>Όταν η υπό εξέταση μεταβλητή είναι </a:t>
            </a:r>
            <a:r>
              <a:rPr lang="el-GR" sz="2800" b="1" dirty="0">
                <a:solidFill>
                  <a:schemeClr val="tx2"/>
                </a:solidFill>
              </a:rPr>
              <a:t>ποσοτική </a:t>
            </a:r>
            <a:r>
              <a:rPr lang="el-GR" sz="2800" dirty="0"/>
              <a:t> και το πλήθος των δεδομένων του δείγματος μεγάλο , </a:t>
            </a:r>
            <a:endParaRPr lang="el-GR" sz="2800" dirty="0"/>
          </a:p>
          <a:p>
            <a:pPr lvl="1" algn="just"/>
            <a:r>
              <a:rPr lang="el-GR" dirty="0" smtClean="0"/>
              <a:t>τότε </a:t>
            </a:r>
            <a:r>
              <a:rPr lang="el-GR" dirty="0"/>
              <a:t>η κατανομή δειγματοληψίας των δειγματικών μέσων επαρκώς μπορεί να θεωρηθεί ότι είναι κανονική </a:t>
            </a:r>
            <a:endParaRPr lang="el-GR" dirty="0" smtClean="0"/>
          </a:p>
          <a:p>
            <a:pPr lvl="1" algn="just"/>
            <a:r>
              <a:rPr lang="el-GR" dirty="0" smtClean="0"/>
              <a:t>ως </a:t>
            </a:r>
            <a:r>
              <a:rPr lang="el-GR" dirty="0"/>
              <a:t>εκ τούτου να υιοθετηθεί η παραμετρική στατιστική για την εξαγωγή των συμπερασμάτων. </a:t>
            </a:r>
          </a:p>
          <a:p>
            <a:pPr algn="just"/>
            <a:r>
              <a:rPr lang="el-GR" sz="2800" dirty="0"/>
              <a:t>Επιπροσθέτως, ακόμη και αν το δείγμα μιας ποσοτικής μεταβλητής είναι μικρό, η στατιστική ανάλυση δύναται να πραγματοποιηθεί με βάση την παραμετρική στατιστική εάν πληρούνται ορισμένες συνθήκες. </a:t>
            </a:r>
          </a:p>
          <a:p>
            <a:pPr algn="just"/>
            <a:r>
              <a:rPr lang="el-GR" sz="2800" dirty="0"/>
              <a:t>Για παράδειγμα, ορισμένες ανθρωποκεντρικές μεταβλητές θεωρούμε </a:t>
            </a:r>
            <a:r>
              <a:rPr lang="el-GR" sz="2800" dirty="0" err="1"/>
              <a:t>ex</a:t>
            </a:r>
            <a:r>
              <a:rPr lang="el-GR" sz="2800" dirty="0"/>
              <a:t> </a:t>
            </a:r>
            <a:r>
              <a:rPr lang="el-GR" sz="2800" dirty="0" err="1"/>
              <a:t>ante</a:t>
            </a:r>
            <a:r>
              <a:rPr lang="el-GR" sz="2800" dirty="0"/>
              <a:t> ότι ακολουθούν την κανονική κατανομή (</a:t>
            </a:r>
            <a:r>
              <a:rPr lang="el-GR" sz="2800" dirty="0" err="1"/>
              <a:t>π.χ</a:t>
            </a:r>
            <a:r>
              <a:rPr lang="el-GR" sz="2800" dirty="0"/>
              <a:t> το ύψος), συνεπώς ακόμη και αν το δείγμα είναι μικρό, μπορούμε να υποθέσουμε ότι η δειγματική κατανομή  ακολουθεί την κανονική. </a:t>
            </a:r>
          </a:p>
        </p:txBody>
      </p:sp>
    </p:spTree>
    <p:extLst>
      <p:ext uri="{BB962C8B-B14F-4D97-AF65-F5344CB8AC3E}">
        <p14:creationId xmlns:p14="http://schemas.microsoft.com/office/powerpoint/2010/main" val="3803987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07368" y="188640"/>
            <a:ext cx="11377264" cy="6858000"/>
          </a:xfrm>
        </p:spPr>
        <p:txBody>
          <a:bodyPr>
            <a:normAutofit/>
          </a:bodyPr>
          <a:lstStyle/>
          <a:p>
            <a:pPr algn="just"/>
            <a:r>
              <a:rPr lang="el-GR" sz="2800" dirty="0"/>
              <a:t>Όταν η υπό εξέταση μεταβλητή (μεταβλητές) είναι ποιοτική ή τα δεδομένα που λάβαμε (το δείγμα) από μια ποσοτική μεταβλητή παραβιάζουν τις βασικές υποθέσεις της παραμετρικής στατιστικής, τότε υιοθετούμε </a:t>
            </a:r>
            <a:r>
              <a:rPr lang="el-GR" sz="2800" dirty="0" err="1"/>
              <a:t>απαραμετρικές</a:t>
            </a:r>
            <a:r>
              <a:rPr lang="el-GR" sz="2800" dirty="0"/>
              <a:t> τεχνικές προκειμένου να διεξάγουμε τον επιθυμητό έλεγχο. </a:t>
            </a:r>
          </a:p>
          <a:p>
            <a:pPr algn="just"/>
            <a:r>
              <a:rPr lang="el-GR" sz="2800" dirty="0"/>
              <a:t>Για παράδειγμα, εάν το δείγμα είναι μικρό και η κατανομή του πληθυσμού άγνωστη, τότε μπορούμε να διεξάγουμε μη παραμετρικό έλεγχο. </a:t>
            </a:r>
          </a:p>
          <a:p>
            <a:pPr algn="just"/>
            <a:r>
              <a:rPr lang="el-GR" sz="2800" dirty="0"/>
              <a:t>Γενικώς, ένας παραμετρικός έλεγχος υπερτερεί σε συγκριτικά με έναν μη παραμετρικό, διότι η γνώση του μηχανισμού παραγωγής των δεδομένων οδηγεί σε πιο αξιόπιστα αποτελέσματα. </a:t>
            </a:r>
          </a:p>
          <a:p>
            <a:pPr algn="just"/>
            <a:r>
              <a:rPr lang="el-GR" sz="2800" dirty="0"/>
              <a:t>Οι μη παραμετρικοί έλεγχοι χρησιμοποιούνται ευρύτατα στις κοινωνικές επιστήμες και όχι μόνο, καθώς σε πολλές έρευνες υιοθετούνται ποιοτικές μεταβλητές. </a:t>
            </a:r>
            <a:endParaRPr lang="el-GR" sz="2800" dirty="0"/>
          </a:p>
        </p:txBody>
      </p:sp>
    </p:spTree>
    <p:extLst>
      <p:ext uri="{BB962C8B-B14F-4D97-AF65-F5344CB8AC3E}">
        <p14:creationId xmlns:p14="http://schemas.microsoft.com/office/powerpoint/2010/main" val="2274829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b="1" dirty="0"/>
              <a:t>Wilcoxon</a:t>
            </a:r>
            <a:endParaRPr lang="el-GR" dirty="0"/>
          </a:p>
        </p:txBody>
      </p:sp>
    </p:spTree>
    <p:extLst>
      <p:ext uri="{BB962C8B-B14F-4D97-AF65-F5344CB8AC3E}">
        <p14:creationId xmlns:p14="http://schemas.microsoft.com/office/powerpoint/2010/main" val="225849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24000" y="274638"/>
            <a:ext cx="9144000" cy="1143000"/>
          </a:xfrm>
        </p:spPr>
        <p:txBody>
          <a:bodyPr>
            <a:normAutofit fontScale="90000"/>
          </a:bodyPr>
          <a:lstStyle/>
          <a:p>
            <a:r>
              <a:rPr lang="el-GR" b="1" dirty="0"/>
              <a:t>Ο έλεγχος </a:t>
            </a:r>
            <a:r>
              <a:rPr lang="en-US" b="1" dirty="0"/>
              <a:t>Wilcoxon</a:t>
            </a:r>
            <a:r>
              <a:rPr lang="el-GR" b="1" dirty="0"/>
              <a:t> -</a:t>
            </a:r>
            <a:r>
              <a:rPr lang="el-GR" dirty="0"/>
              <a:t>  </a:t>
            </a:r>
            <a:r>
              <a:rPr lang="el-GR" b="1" dirty="0"/>
              <a:t>προσημασμένος έλεγχος τάξεων </a:t>
            </a:r>
            <a:r>
              <a:rPr lang="el-GR" b="1" dirty="0" err="1" smtClean="0"/>
              <a:t>Wilcoxon</a:t>
            </a:r>
            <a:endParaRPr lang="el-GR" dirty="0"/>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551384" y="1600201"/>
                <a:ext cx="11017224" cy="4997151"/>
              </a:xfrm>
            </p:spPr>
            <p:txBody>
              <a:bodyPr>
                <a:normAutofit/>
              </a:bodyPr>
              <a:lstStyle/>
              <a:p>
                <a:pPr algn="just"/>
                <a:r>
                  <a:rPr lang="el-GR" dirty="0"/>
                  <a:t>Ο προσημασμένος έλεγχος  </a:t>
                </a:r>
                <a:r>
                  <a:rPr lang="el-GR" dirty="0" err="1"/>
                  <a:t>Wilcoxon</a:t>
                </a:r>
                <a:r>
                  <a:rPr lang="el-GR" dirty="0"/>
                  <a:t> (</a:t>
                </a:r>
                <a:r>
                  <a:rPr lang="el-GR" dirty="0" err="1"/>
                  <a:t>Wilcoxon</a:t>
                </a:r>
                <a:r>
                  <a:rPr lang="el-GR" dirty="0"/>
                  <a:t> </a:t>
                </a:r>
                <a:r>
                  <a:rPr lang="el-GR" dirty="0" err="1"/>
                  <a:t>signed</a:t>
                </a:r>
                <a:r>
                  <a:rPr lang="el-GR" dirty="0"/>
                  <a:t> </a:t>
                </a:r>
                <a:r>
                  <a:rPr lang="el-GR" dirty="0" err="1"/>
                  <a:t>rank</a:t>
                </a:r>
                <a:r>
                  <a:rPr lang="el-GR" dirty="0"/>
                  <a:t> </a:t>
                </a:r>
                <a:r>
                  <a:rPr lang="el-GR" dirty="0" err="1"/>
                  <a:t>test</a:t>
                </a:r>
                <a:r>
                  <a:rPr lang="el-GR" dirty="0"/>
                  <a:t>) είναι ένας</a:t>
                </a:r>
                <a:r>
                  <a:rPr lang="el-GR" b="1" dirty="0"/>
                  <a:t> μη παραμετρικός έλεγχος </a:t>
                </a:r>
                <a:r>
                  <a:rPr lang="el-GR" dirty="0"/>
                  <a:t>που αναπτύχθηκε προκειμένου νε ελέγξει τη διαφορά των μέσων (ή διαμέσων) ζευγαρωτών παρατηρήσεων (</a:t>
                </a:r>
                <a:r>
                  <a:rPr lang="en-US" dirty="0"/>
                  <a:t>paired observations</a:t>
                </a:r>
                <a:r>
                  <a:rPr lang="el-GR" dirty="0"/>
                  <a:t>). </a:t>
                </a:r>
                <a:endParaRPr lang="el-GR" dirty="0" smtClean="0"/>
              </a:p>
              <a:p>
                <a:pPr algn="just"/>
                <a:r>
                  <a:rPr lang="el-GR" dirty="0" smtClean="0"/>
                  <a:t>Ο </a:t>
                </a:r>
                <a:r>
                  <a:rPr lang="el-GR" dirty="0"/>
                  <a:t>έλεγχος αυτός είναι αντίστοιχος του παραμετρικού ελέγχου για τους μέσους ζευγαρωτών παρατηρήσεων με βάση τη στατιστική  </a:t>
                </a:r>
                <a14:m>
                  <m:oMath xmlns:m="http://schemas.openxmlformats.org/officeDocument/2006/math">
                    <m:sSub>
                      <m:sSubPr>
                        <m:ctrlPr>
                          <a:rPr lang="el-GR" i="1">
                            <a:latin typeface="Cambria Math" panose="02040503050406030204" pitchFamily="18" charset="0"/>
                          </a:rPr>
                        </m:ctrlPr>
                      </m:sSubPr>
                      <m:e>
                        <m:r>
                          <a:rPr lang="en-US" i="1">
                            <a:latin typeface="Cambria Math"/>
                          </a:rPr>
                          <m:t>𝑡</m:t>
                        </m:r>
                      </m:e>
                      <m:sub>
                        <m:acc>
                          <m:accPr>
                            <m:chr m:val="̅"/>
                            <m:ctrlPr>
                              <a:rPr lang="el-GR" i="1">
                                <a:latin typeface="Cambria Math" panose="02040503050406030204" pitchFamily="18" charset="0"/>
                              </a:rPr>
                            </m:ctrlPr>
                          </m:accPr>
                          <m:e>
                            <m:r>
                              <a:rPr lang="el-GR" i="1">
                                <a:latin typeface="Cambria Math"/>
                              </a:rPr>
                              <m:t>𝑑</m:t>
                            </m:r>
                          </m:e>
                        </m:acc>
                      </m:sub>
                    </m:sSub>
                    <m:r>
                      <a:rPr lang="el-GR" i="1">
                        <a:latin typeface="Cambria Math"/>
                      </a:rPr>
                      <m:t>=</m:t>
                    </m:r>
                    <m:f>
                      <m:fPr>
                        <m:ctrlPr>
                          <a:rPr lang="el-GR" i="1">
                            <a:latin typeface="Cambria Math" panose="02040503050406030204" pitchFamily="18" charset="0"/>
                          </a:rPr>
                        </m:ctrlPr>
                      </m:fPr>
                      <m:num>
                        <m:acc>
                          <m:accPr>
                            <m:chr m:val="̅"/>
                            <m:ctrlPr>
                              <a:rPr lang="el-GR" i="1">
                                <a:latin typeface="Cambria Math" panose="02040503050406030204" pitchFamily="18" charset="0"/>
                              </a:rPr>
                            </m:ctrlPr>
                          </m:accPr>
                          <m:e>
                            <m:r>
                              <a:rPr lang="el-GR" i="1">
                                <a:latin typeface="Cambria Math"/>
                              </a:rPr>
                              <m:t>𝑑</m:t>
                            </m:r>
                          </m:e>
                        </m:acc>
                        <m:r>
                          <a:rPr lang="el-GR" i="1">
                            <a:latin typeface="Cambria Math"/>
                          </a:rPr>
                          <m:t>−</m:t>
                        </m:r>
                        <m:sSub>
                          <m:sSubPr>
                            <m:ctrlPr>
                              <a:rPr lang="el-GR" i="1">
                                <a:latin typeface="Cambria Math" panose="02040503050406030204" pitchFamily="18" charset="0"/>
                              </a:rPr>
                            </m:ctrlPr>
                          </m:sSubPr>
                          <m:e>
                            <m:r>
                              <a:rPr lang="el-GR" i="1">
                                <a:latin typeface="Cambria Math"/>
                              </a:rPr>
                              <m:t>𝜇</m:t>
                            </m:r>
                          </m:e>
                          <m:sub>
                            <m:r>
                              <a:rPr lang="en-US" i="1">
                                <a:latin typeface="Cambria Math"/>
                              </a:rPr>
                              <m:t>𝑑</m:t>
                            </m:r>
                          </m:sub>
                        </m:sSub>
                      </m:num>
                      <m:den>
                        <m:f>
                          <m:fPr>
                            <m:ctrlPr>
                              <a:rPr lang="el-GR" i="1">
                                <a:latin typeface="Cambria Math" panose="02040503050406030204" pitchFamily="18" charset="0"/>
                              </a:rPr>
                            </m:ctrlPr>
                          </m:fPr>
                          <m:num>
                            <m:sSub>
                              <m:sSubPr>
                                <m:ctrlPr>
                                  <a:rPr lang="el-GR" i="1">
                                    <a:latin typeface="Cambria Math" panose="02040503050406030204" pitchFamily="18" charset="0"/>
                                  </a:rPr>
                                </m:ctrlPr>
                              </m:sSubPr>
                              <m:e>
                                <m:r>
                                  <a:rPr lang="el-GR" i="1">
                                    <a:latin typeface="Cambria Math"/>
                                  </a:rPr>
                                  <m:t>𝑆</m:t>
                                </m:r>
                              </m:e>
                              <m:sub>
                                <m:r>
                                  <a:rPr lang="el-GR" i="1">
                                    <a:latin typeface="Cambria Math"/>
                                  </a:rPr>
                                  <m:t>𝑑</m:t>
                                </m:r>
                              </m:sub>
                            </m:sSub>
                          </m:num>
                          <m:den>
                            <m:rad>
                              <m:radPr>
                                <m:degHide m:val="on"/>
                                <m:ctrlPr>
                                  <a:rPr lang="el-GR" i="1">
                                    <a:latin typeface="Cambria Math" panose="02040503050406030204" pitchFamily="18" charset="0"/>
                                  </a:rPr>
                                </m:ctrlPr>
                              </m:radPr>
                              <m:deg/>
                              <m:e>
                                <m:r>
                                  <a:rPr lang="el-GR" i="1">
                                    <a:latin typeface="Cambria Math"/>
                                  </a:rPr>
                                  <m:t>𝑛</m:t>
                                </m:r>
                              </m:e>
                            </m:rad>
                          </m:den>
                        </m:f>
                      </m:den>
                    </m:f>
                  </m:oMath>
                </a14:m>
                <a:r>
                  <a:rPr lang="el-GR" dirty="0"/>
                  <a:t>.</a:t>
                </a:r>
              </a:p>
              <a:p>
                <a:pPr algn="just"/>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551384" y="1600201"/>
                <a:ext cx="11017224" cy="4997151"/>
              </a:xfrm>
              <a:blipFill rotWithShape="0">
                <a:blip r:embed="rId2"/>
                <a:stretch>
                  <a:fillRect l="-1272" t="-1587" r="-1383"/>
                </a:stretch>
              </a:blipFill>
            </p:spPr>
            <p:txBody>
              <a:bodyPr/>
              <a:lstStyle/>
              <a:p>
                <a:r>
                  <a:rPr lang="el-GR">
                    <a:noFill/>
                  </a:rPr>
                  <a:t> </a:t>
                </a:r>
              </a:p>
            </p:txBody>
          </p:sp>
        </mc:Fallback>
      </mc:AlternateContent>
    </p:spTree>
    <p:extLst>
      <p:ext uri="{BB962C8B-B14F-4D97-AF65-F5344CB8AC3E}">
        <p14:creationId xmlns:p14="http://schemas.microsoft.com/office/powerpoint/2010/main" val="3583298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07368" y="0"/>
            <a:ext cx="11377264" cy="6858000"/>
          </a:xfrm>
        </p:spPr>
        <p:txBody>
          <a:bodyPr>
            <a:normAutofit lnSpcReduction="10000"/>
          </a:bodyPr>
          <a:lstStyle/>
          <a:p>
            <a:pPr marL="0" lvl="0" indent="0">
              <a:buNone/>
            </a:pPr>
            <a:r>
              <a:rPr lang="el-GR" dirty="0"/>
              <a:t>Οι έλεγχοι υποθέσεων ζευγαρωτών παρατηρήσεων αφορούν στις εξής περιπτώσεις:</a:t>
            </a:r>
            <a:endParaRPr lang="el-GR" sz="2800" dirty="0"/>
          </a:p>
          <a:p>
            <a:pPr lvl="1" algn="just"/>
            <a:r>
              <a:rPr lang="el-GR" dirty="0"/>
              <a:t>Επαναληπτικές Μετρήσεις: Ένα δείγμα συγκεκριμένων παρατηρήσεων μετριέται δύο φορές, μία φορά πριν και μια φορά μετά από μια ορισμένη παρέμβαση (π.χ. ένα δείγμα συγκεκριμένων ανθρώπων εξετάζεται πριν και μετά από μια θεραπεία για την κατάθλιψη).</a:t>
            </a:r>
            <a:endParaRPr lang="el-GR" sz="2400" dirty="0"/>
          </a:p>
          <a:p>
            <a:pPr lvl="1" algn="just"/>
            <a:r>
              <a:rPr lang="el-GR" dirty="0"/>
              <a:t>Φυσιολογικά Ζεύγη Παρατηρήσεων: Συγκρίνουμε τις μετρήσεις δυο δειγμάτων που τα υποκείμενά τους συσχετίζονται ή εξαρτώνται φυσιολογικά (π.χ. τα δυο δείγματα αποτελούνται από δίδυμα αδέρφια, το ένα εκ των οποίων βρίσκεται στο ένα δείγμα και το δεύτερο στο άλλο).  </a:t>
            </a:r>
            <a:endParaRPr lang="el-GR" sz="2400" dirty="0"/>
          </a:p>
          <a:p>
            <a:pPr lvl="1" algn="just"/>
            <a:r>
              <a:rPr lang="el-GR" dirty="0"/>
              <a:t>Αντιστοιχισμένα Ζεύγη: Συγκρίνουμε τις παρατηρήσεις δυο δειγμάτων οι οποίες αντιστοιχούνται - συνδέονται βάσει συγκεκριμένων χαρακτηριστικών. Για παράδειγμα, τα παντρεμένα ζευγάρια (οι μετρήσεις ικανοποίησης των αντρών έναντι των γυναικών  από το γάμος τους).</a:t>
            </a:r>
            <a:endParaRPr lang="el-GR" sz="2400" dirty="0"/>
          </a:p>
          <a:p>
            <a:endParaRPr lang="el-GR" dirty="0"/>
          </a:p>
        </p:txBody>
      </p:sp>
    </p:spTree>
    <p:extLst>
      <p:ext uri="{BB962C8B-B14F-4D97-AF65-F5344CB8AC3E}">
        <p14:creationId xmlns:p14="http://schemas.microsoft.com/office/powerpoint/2010/main" val="419898728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1969</Words>
  <Application>Microsoft Office PowerPoint</Application>
  <PresentationFormat>Ευρεία οθόνη</PresentationFormat>
  <Paragraphs>713</Paragraphs>
  <Slides>27</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27</vt:i4>
      </vt:variant>
    </vt:vector>
  </HeadingPairs>
  <TitlesOfParts>
    <vt:vector size="32" baseType="lpstr">
      <vt:lpstr>Arial</vt:lpstr>
      <vt:lpstr>Calibri</vt:lpstr>
      <vt:lpstr>Cambria Math</vt:lpstr>
      <vt:lpstr>Times New Roman</vt:lpstr>
      <vt:lpstr>Θέμα του Office</vt:lpstr>
      <vt:lpstr> Μη παραμετρικοί έλεγχοι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Wilcoxon</vt:lpstr>
      <vt:lpstr>Ο έλεγχος Wilcoxon -  προσημασμένος έλεγχος τάξεων Wilcoxon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Wilcoxon</dc:title>
  <dc:creator>user</dc:creator>
  <cp:lastModifiedBy>Λογαριασμός Microsoft</cp:lastModifiedBy>
  <cp:revision>24</cp:revision>
  <dcterms:created xsi:type="dcterms:W3CDTF">2021-05-04T05:36:43Z</dcterms:created>
  <dcterms:modified xsi:type="dcterms:W3CDTF">2022-11-27T17:36:12Z</dcterms:modified>
</cp:coreProperties>
</file>