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0" r:id="rId1"/>
  </p:sldMasterIdLst>
  <p:notesMasterIdLst>
    <p:notesMasterId r:id="rId79"/>
  </p:notesMasterIdLst>
  <p:sldIdLst>
    <p:sldId id="256" r:id="rId2"/>
    <p:sldId id="360" r:id="rId3"/>
    <p:sldId id="361" r:id="rId4"/>
    <p:sldId id="257" r:id="rId5"/>
    <p:sldId id="352" r:id="rId6"/>
    <p:sldId id="258" r:id="rId7"/>
    <p:sldId id="259" r:id="rId8"/>
    <p:sldId id="260" r:id="rId9"/>
    <p:sldId id="262" r:id="rId10"/>
    <p:sldId id="261" r:id="rId11"/>
    <p:sldId id="362" r:id="rId12"/>
    <p:sldId id="267" r:id="rId13"/>
    <p:sldId id="363" r:id="rId14"/>
    <p:sldId id="364" r:id="rId15"/>
    <p:sldId id="266" r:id="rId16"/>
    <p:sldId id="296" r:id="rId17"/>
    <p:sldId id="297" r:id="rId18"/>
    <p:sldId id="298" r:id="rId19"/>
    <p:sldId id="299" r:id="rId20"/>
    <p:sldId id="300" r:id="rId21"/>
    <p:sldId id="301" r:id="rId22"/>
    <p:sldId id="367" r:id="rId23"/>
    <p:sldId id="368" r:id="rId24"/>
    <p:sldId id="369" r:id="rId25"/>
    <p:sldId id="370" r:id="rId26"/>
    <p:sldId id="371" r:id="rId27"/>
    <p:sldId id="373" r:id="rId28"/>
    <p:sldId id="353" r:id="rId29"/>
    <p:sldId id="302" r:id="rId30"/>
    <p:sldId id="303" r:id="rId31"/>
    <p:sldId id="357" r:id="rId32"/>
    <p:sldId id="305" r:id="rId33"/>
    <p:sldId id="308" r:id="rId34"/>
    <p:sldId id="359" r:id="rId35"/>
    <p:sldId id="309" r:id="rId36"/>
    <p:sldId id="355" r:id="rId37"/>
    <p:sldId id="316" r:id="rId38"/>
    <p:sldId id="317" r:id="rId39"/>
    <p:sldId id="318" r:id="rId40"/>
    <p:sldId id="319" r:id="rId41"/>
    <p:sldId id="374" r:id="rId42"/>
    <p:sldId id="375" r:id="rId43"/>
    <p:sldId id="376" r:id="rId44"/>
    <p:sldId id="377" r:id="rId45"/>
    <p:sldId id="378" r:id="rId46"/>
    <p:sldId id="379" r:id="rId47"/>
    <p:sldId id="380" r:id="rId48"/>
    <p:sldId id="381" r:id="rId49"/>
    <p:sldId id="382" r:id="rId50"/>
    <p:sldId id="383" r:id="rId51"/>
    <p:sldId id="384" r:id="rId52"/>
    <p:sldId id="385" r:id="rId53"/>
    <p:sldId id="386" r:id="rId54"/>
    <p:sldId id="398" r:id="rId55"/>
    <p:sldId id="399" r:id="rId56"/>
    <p:sldId id="387" r:id="rId57"/>
    <p:sldId id="401" r:id="rId58"/>
    <p:sldId id="402" r:id="rId59"/>
    <p:sldId id="400" r:id="rId60"/>
    <p:sldId id="403" r:id="rId61"/>
    <p:sldId id="404" r:id="rId62"/>
    <p:sldId id="405" r:id="rId63"/>
    <p:sldId id="388" r:id="rId64"/>
    <p:sldId id="389" r:id="rId65"/>
    <p:sldId id="390" r:id="rId66"/>
    <p:sldId id="391" r:id="rId67"/>
    <p:sldId id="406" r:id="rId68"/>
    <p:sldId id="392" r:id="rId69"/>
    <p:sldId id="408" r:id="rId70"/>
    <p:sldId id="393" r:id="rId71"/>
    <p:sldId id="409" r:id="rId72"/>
    <p:sldId id="395" r:id="rId73"/>
    <p:sldId id="396" r:id="rId74"/>
    <p:sldId id="410" r:id="rId75"/>
    <p:sldId id="394" r:id="rId76"/>
    <p:sldId id="397" r:id="rId77"/>
    <p:sldId id="411" r:id="rId7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fan Dragoev" initials="SD" lastIdx="1" clrIdx="0">
    <p:extLst>
      <p:ext uri="{19B8F6BF-5375-455C-9EA6-DF929625EA0E}">
        <p15:presenceInfo xmlns:p15="http://schemas.microsoft.com/office/powerpoint/2012/main" userId="a2fe7805780f442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670E6"/>
    <a:srgbClr val="003366"/>
    <a:srgbClr val="FF6600"/>
    <a:srgbClr val="0B5395"/>
    <a:srgbClr val="7493EC"/>
    <a:srgbClr val="006600"/>
    <a:srgbClr val="D60000"/>
    <a:srgbClr val="070783"/>
    <a:srgbClr val="FF505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94695" autoAdjust="0"/>
  </p:normalViewPr>
  <p:slideViewPr>
    <p:cSldViewPr>
      <p:cViewPr varScale="1">
        <p:scale>
          <a:sx n="78" d="100"/>
          <a:sy n="78" d="100"/>
        </p:scale>
        <p:origin x="1517"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8" d="100"/>
        <a:sy n="98" d="100"/>
      </p:scale>
      <p:origin x="0" y="-7258"/>
    </p:cViewPr>
  </p:sorterViewPr>
  <p:notesViewPr>
    <p:cSldViewPr>
      <p:cViewPr varScale="1">
        <p:scale>
          <a:sx n="84" d="100"/>
          <a:sy n="84" d="100"/>
        </p:scale>
        <p:origin x="-195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bg-BG" altLang="en-US"/>
          </a:p>
        </p:txBody>
      </p:sp>
      <p:sp>
        <p:nvSpPr>
          <p:cNvPr id="56323"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bg-BG" altLang="en-US"/>
          </a:p>
        </p:txBody>
      </p:sp>
      <p:sp>
        <p:nvSpPr>
          <p:cNvPr id="798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6325"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bg-BG" altLang="en-US" noProof="0"/>
              <a:t>Click to edit Master text styles</a:t>
            </a:r>
          </a:p>
          <a:p>
            <a:pPr lvl="1"/>
            <a:r>
              <a:rPr lang="bg-BG" altLang="en-US" noProof="0"/>
              <a:t>Second level</a:t>
            </a:r>
          </a:p>
          <a:p>
            <a:pPr lvl="2"/>
            <a:r>
              <a:rPr lang="bg-BG" altLang="en-US" noProof="0"/>
              <a:t>Third level</a:t>
            </a:r>
          </a:p>
          <a:p>
            <a:pPr lvl="3"/>
            <a:r>
              <a:rPr lang="bg-BG" altLang="en-US" noProof="0"/>
              <a:t>Fourth level</a:t>
            </a:r>
          </a:p>
          <a:p>
            <a:pPr lvl="4"/>
            <a:r>
              <a:rPr lang="bg-BG" altLang="en-US" noProof="0"/>
              <a:t>Fifth level</a:t>
            </a:r>
          </a:p>
        </p:txBody>
      </p:sp>
      <p:sp>
        <p:nvSpPr>
          <p:cNvPr id="56326"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bg-BG" altLang="en-US"/>
          </a:p>
        </p:txBody>
      </p:sp>
      <p:sp>
        <p:nvSpPr>
          <p:cNvPr id="56327"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E4C16C03-351F-4CAF-B51B-16571C2BEA21}" type="slidenum">
              <a:rPr lang="bg-BG" altLang="en-US"/>
              <a:pPr>
                <a:defRPr/>
              </a:pPr>
              <a:t>‹#›</a:t>
            </a:fld>
            <a:endParaRPr lang="bg-BG" altLang="en-US"/>
          </a:p>
        </p:txBody>
      </p:sp>
    </p:spTree>
    <p:extLst>
      <p:ext uri="{BB962C8B-B14F-4D97-AF65-F5344CB8AC3E}">
        <p14:creationId xmlns:p14="http://schemas.microsoft.com/office/powerpoint/2010/main" val="24800818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miter lim="800000"/>
            <a:headEnd/>
            <a:tailEnd/>
          </a:ln>
        </p:spPr>
        <p:txBody>
          <a:bodyPr/>
          <a:lstStyle/>
          <a:p>
            <a:fld id="{01DE668C-8083-467D-9EAE-8078C3A1D150}" type="slidenum">
              <a:rPr lang="bg-BG" altLang="en-US" smtClean="0">
                <a:latin typeface="Arial" pitchFamily="34" charset="0"/>
              </a:rPr>
              <a:pPr/>
              <a:t>1</a:t>
            </a:fld>
            <a:endParaRPr lang="bg-BG" altLang="en-US">
              <a:latin typeface="Arial" pitchFamily="34" charset="0"/>
            </a:endParaRPr>
          </a:p>
        </p:txBody>
      </p:sp>
      <p:sp>
        <p:nvSpPr>
          <p:cNvPr id="80899"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1507158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miter lim="800000"/>
            <a:headEnd/>
            <a:tailEnd/>
          </a:ln>
        </p:spPr>
        <p:txBody>
          <a:bodyPr/>
          <a:lstStyle/>
          <a:p>
            <a:fld id="{99474AFB-C16A-45EA-8E65-C7CF88D29B2C}" type="slidenum">
              <a:rPr lang="bg-BG" altLang="en-US" smtClean="0">
                <a:latin typeface="Arial" pitchFamily="34" charset="0"/>
              </a:rPr>
              <a:pPr/>
              <a:t>10</a:t>
            </a:fld>
            <a:endParaRPr lang="bg-BG" altLang="en-US">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4038182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miter lim="800000"/>
            <a:headEnd/>
            <a:tailEnd/>
          </a:ln>
        </p:spPr>
        <p:txBody>
          <a:bodyPr/>
          <a:lstStyle/>
          <a:p>
            <a:fld id="{99474AFB-C16A-45EA-8E65-C7CF88D29B2C}" type="slidenum">
              <a:rPr lang="bg-BG" altLang="en-US" smtClean="0">
                <a:latin typeface="Arial" pitchFamily="34" charset="0"/>
              </a:rPr>
              <a:pPr/>
              <a:t>11</a:t>
            </a:fld>
            <a:endParaRPr lang="bg-BG" altLang="en-US">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3410640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miter lim="800000"/>
            <a:headEnd/>
            <a:tailEnd/>
          </a:ln>
        </p:spPr>
        <p:txBody>
          <a:bodyPr/>
          <a:lstStyle/>
          <a:p>
            <a:fld id="{FA8B6321-C70A-4B84-8D67-6ECF4E0607B9}" type="slidenum">
              <a:rPr lang="bg-BG" altLang="en-US" smtClean="0">
                <a:latin typeface="Arial" pitchFamily="34" charset="0"/>
              </a:rPr>
              <a:pPr/>
              <a:t>12</a:t>
            </a:fld>
            <a:endParaRPr lang="bg-BG" altLang="en-US">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3658393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miter lim="800000"/>
            <a:headEnd/>
            <a:tailEnd/>
          </a:ln>
        </p:spPr>
        <p:txBody>
          <a:bodyPr/>
          <a:lstStyle/>
          <a:p>
            <a:fld id="{FA8B6321-C70A-4B84-8D67-6ECF4E0607B9}" type="slidenum">
              <a:rPr lang="bg-BG" altLang="en-US" smtClean="0">
                <a:latin typeface="Arial" pitchFamily="34" charset="0"/>
              </a:rPr>
              <a:pPr/>
              <a:t>13</a:t>
            </a:fld>
            <a:endParaRPr lang="bg-BG" altLang="en-US">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994785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miter lim="800000"/>
            <a:headEnd/>
            <a:tailEnd/>
          </a:ln>
        </p:spPr>
        <p:txBody>
          <a:bodyPr/>
          <a:lstStyle/>
          <a:p>
            <a:fld id="{FA8B6321-C70A-4B84-8D67-6ECF4E0607B9}" type="slidenum">
              <a:rPr lang="bg-BG" altLang="en-US" smtClean="0">
                <a:latin typeface="Arial" pitchFamily="34" charset="0"/>
              </a:rPr>
              <a:pPr/>
              <a:t>14</a:t>
            </a:fld>
            <a:endParaRPr lang="bg-BG" altLang="en-US">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677178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miter lim="800000"/>
            <a:headEnd/>
            <a:tailEnd/>
          </a:ln>
        </p:spPr>
        <p:txBody>
          <a:bodyPr/>
          <a:lstStyle/>
          <a:p>
            <a:fld id="{49F19C91-8723-421A-92DA-CDB043E2E89C}" type="slidenum">
              <a:rPr lang="bg-BG" altLang="en-US" smtClean="0">
                <a:latin typeface="Arial" pitchFamily="34" charset="0"/>
              </a:rPr>
              <a:pPr/>
              <a:t>15</a:t>
            </a:fld>
            <a:endParaRPr lang="bg-BG" altLang="en-US">
              <a:latin typeface="Arial"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188392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miter lim="800000"/>
            <a:headEnd/>
            <a:tailEnd/>
          </a:ln>
        </p:spPr>
        <p:txBody>
          <a:bodyPr/>
          <a:lstStyle/>
          <a:p>
            <a:fld id="{71F0CEA4-9950-478D-A62C-198207D3E8C9}" type="slidenum">
              <a:rPr lang="bg-BG" altLang="en-US" smtClean="0">
                <a:latin typeface="Arial" pitchFamily="34" charset="0"/>
              </a:rPr>
              <a:pPr/>
              <a:t>16</a:t>
            </a:fld>
            <a:endParaRPr lang="bg-BG" altLang="en-US">
              <a:latin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289829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miter lim="800000"/>
            <a:headEnd/>
            <a:tailEnd/>
          </a:ln>
        </p:spPr>
        <p:txBody>
          <a:bodyPr/>
          <a:lstStyle/>
          <a:p>
            <a:fld id="{EA39AADF-01DC-4758-9E52-3AD4080144FE}" type="slidenum">
              <a:rPr lang="bg-BG" altLang="en-US" smtClean="0">
                <a:latin typeface="Arial" pitchFamily="34" charset="0"/>
              </a:rPr>
              <a:pPr/>
              <a:t>17</a:t>
            </a:fld>
            <a:endParaRPr lang="bg-BG" altLang="en-US">
              <a:latin typeface="Arial"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691880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miter lim="800000"/>
            <a:headEnd/>
            <a:tailEnd/>
          </a:ln>
        </p:spPr>
        <p:txBody>
          <a:bodyPr/>
          <a:lstStyle/>
          <a:p>
            <a:fld id="{13AB865A-B398-4253-887A-4FD46DFB9639}" type="slidenum">
              <a:rPr lang="bg-BG" altLang="en-US" smtClean="0">
                <a:latin typeface="Arial" pitchFamily="34" charset="0"/>
              </a:rPr>
              <a:pPr/>
              <a:t>18</a:t>
            </a:fld>
            <a:endParaRPr lang="bg-BG" altLang="en-US">
              <a:latin typeface="Arial"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707935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miter lim="800000"/>
            <a:headEnd/>
            <a:tailEnd/>
          </a:ln>
        </p:spPr>
        <p:txBody>
          <a:bodyPr/>
          <a:lstStyle/>
          <a:p>
            <a:fld id="{35531647-0696-40BA-A3FE-28F4C7ED121C}" type="slidenum">
              <a:rPr lang="bg-BG" altLang="en-US" smtClean="0">
                <a:latin typeface="Arial" pitchFamily="34" charset="0"/>
              </a:rPr>
              <a:pPr/>
              <a:t>19</a:t>
            </a:fld>
            <a:endParaRPr lang="bg-BG" altLang="en-US">
              <a:latin typeface="Arial"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03211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miter lim="800000"/>
            <a:headEnd/>
            <a:tailEnd/>
          </a:ln>
        </p:spPr>
        <p:txBody>
          <a:bodyPr/>
          <a:lstStyle/>
          <a:p>
            <a:fld id="{A0855645-37C1-4151-9428-FADAEE63430A}" type="slidenum">
              <a:rPr lang="bg-BG" altLang="en-US" smtClean="0">
                <a:latin typeface="Arial" pitchFamily="34" charset="0"/>
              </a:rPr>
              <a:pPr/>
              <a:t>2</a:t>
            </a:fld>
            <a:endParaRPr lang="bg-BG" altLang="en-US">
              <a:latin typeface="Arial" pitchFamily="34" charset="0"/>
            </a:endParaRPr>
          </a:p>
        </p:txBody>
      </p:sp>
      <p:sp>
        <p:nvSpPr>
          <p:cNvPr id="81923"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3160985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miter lim="800000"/>
            <a:headEnd/>
            <a:tailEnd/>
          </a:ln>
        </p:spPr>
        <p:txBody>
          <a:bodyPr/>
          <a:lstStyle/>
          <a:p>
            <a:fld id="{74B4E76B-B5E9-4B13-AC3F-82D93673D16C}" type="slidenum">
              <a:rPr lang="bg-BG" altLang="en-US" smtClean="0">
                <a:latin typeface="Arial" pitchFamily="34" charset="0"/>
              </a:rPr>
              <a:pPr/>
              <a:t>20</a:t>
            </a:fld>
            <a:endParaRPr lang="bg-BG" altLang="en-US">
              <a:latin typeface="Arial"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736982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miter lim="800000"/>
            <a:headEnd/>
            <a:tailEnd/>
          </a:ln>
        </p:spPr>
        <p:txBody>
          <a:bodyPr/>
          <a:lstStyle/>
          <a:p>
            <a:fld id="{D16FBE3A-A977-44C8-BD84-2DAE0090AD83}" type="slidenum">
              <a:rPr lang="bg-BG" altLang="en-US" smtClean="0">
                <a:latin typeface="Arial" pitchFamily="34" charset="0"/>
              </a:rPr>
              <a:pPr/>
              <a:t>21</a:t>
            </a:fld>
            <a:endParaRPr lang="bg-BG" altLang="en-US">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85657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miter lim="800000"/>
            <a:headEnd/>
            <a:tailEnd/>
          </a:ln>
        </p:spPr>
        <p:txBody>
          <a:bodyPr/>
          <a:lstStyle/>
          <a:p>
            <a:fld id="{D16FBE3A-A977-44C8-BD84-2DAE0090AD83}" type="slidenum">
              <a:rPr lang="bg-BG" altLang="en-US" smtClean="0">
                <a:latin typeface="Arial" pitchFamily="34" charset="0"/>
              </a:rPr>
              <a:pPr/>
              <a:t>22</a:t>
            </a:fld>
            <a:endParaRPr lang="bg-BG" altLang="en-US">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3513227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miter lim="800000"/>
            <a:headEnd/>
            <a:tailEnd/>
          </a:ln>
        </p:spPr>
        <p:txBody>
          <a:bodyPr/>
          <a:lstStyle/>
          <a:p>
            <a:fld id="{D16FBE3A-A977-44C8-BD84-2DAE0090AD83}" type="slidenum">
              <a:rPr lang="bg-BG" altLang="en-US" smtClean="0">
                <a:latin typeface="Arial" pitchFamily="34" charset="0"/>
              </a:rPr>
              <a:pPr/>
              <a:t>23</a:t>
            </a:fld>
            <a:endParaRPr lang="bg-BG" altLang="en-US">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447637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miter lim="800000"/>
            <a:headEnd/>
            <a:tailEnd/>
          </a:ln>
        </p:spPr>
        <p:txBody>
          <a:bodyPr/>
          <a:lstStyle/>
          <a:p>
            <a:fld id="{D16FBE3A-A977-44C8-BD84-2DAE0090AD83}" type="slidenum">
              <a:rPr lang="bg-BG" altLang="en-US" smtClean="0">
                <a:latin typeface="Arial" pitchFamily="34" charset="0"/>
              </a:rPr>
              <a:pPr/>
              <a:t>24</a:t>
            </a:fld>
            <a:endParaRPr lang="bg-BG" altLang="en-US">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914583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miter lim="800000"/>
            <a:headEnd/>
            <a:tailEnd/>
          </a:ln>
        </p:spPr>
        <p:txBody>
          <a:bodyPr/>
          <a:lstStyle/>
          <a:p>
            <a:fld id="{D16FBE3A-A977-44C8-BD84-2DAE0090AD83}" type="slidenum">
              <a:rPr lang="bg-BG" altLang="en-US" smtClean="0">
                <a:latin typeface="Arial" pitchFamily="34" charset="0"/>
              </a:rPr>
              <a:pPr/>
              <a:t>25</a:t>
            </a:fld>
            <a:endParaRPr lang="bg-BG" altLang="en-US">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4111220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miter lim="800000"/>
            <a:headEnd/>
            <a:tailEnd/>
          </a:ln>
        </p:spPr>
        <p:txBody>
          <a:bodyPr/>
          <a:lstStyle/>
          <a:p>
            <a:fld id="{D16FBE3A-A977-44C8-BD84-2DAE0090AD83}" type="slidenum">
              <a:rPr lang="bg-BG" altLang="en-US" smtClean="0">
                <a:latin typeface="Arial" pitchFamily="34" charset="0"/>
              </a:rPr>
              <a:pPr/>
              <a:t>26</a:t>
            </a:fld>
            <a:endParaRPr lang="bg-BG" altLang="en-US">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017119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miter lim="800000"/>
            <a:headEnd/>
            <a:tailEnd/>
          </a:ln>
        </p:spPr>
        <p:txBody>
          <a:bodyPr/>
          <a:lstStyle/>
          <a:p>
            <a:fld id="{D16FBE3A-A977-44C8-BD84-2DAE0090AD83}" type="slidenum">
              <a:rPr lang="bg-BG" altLang="en-US" smtClean="0">
                <a:latin typeface="Arial" pitchFamily="34" charset="0"/>
              </a:rPr>
              <a:pPr/>
              <a:t>27</a:t>
            </a:fld>
            <a:endParaRPr lang="bg-BG" altLang="en-US">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069882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miter lim="800000"/>
            <a:headEnd/>
            <a:tailEnd/>
          </a:ln>
        </p:spPr>
        <p:txBody>
          <a:bodyPr/>
          <a:lstStyle/>
          <a:p>
            <a:fld id="{0B36A1C7-C363-4157-8288-09BA3B17C6B9}" type="slidenum">
              <a:rPr lang="bg-BG" altLang="en-US" smtClean="0">
                <a:latin typeface="Arial" pitchFamily="34" charset="0"/>
              </a:rPr>
              <a:pPr/>
              <a:t>28</a:t>
            </a:fld>
            <a:endParaRPr lang="bg-BG" altLang="en-US">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562266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miter lim="800000"/>
            <a:headEnd/>
            <a:tailEnd/>
          </a:ln>
        </p:spPr>
        <p:txBody>
          <a:bodyPr/>
          <a:lstStyle/>
          <a:p>
            <a:fld id="{928816F0-2BC6-465B-B905-B4693A9DA0A1}" type="slidenum">
              <a:rPr lang="bg-BG" altLang="en-US" smtClean="0">
                <a:latin typeface="Arial" pitchFamily="34" charset="0"/>
              </a:rPr>
              <a:pPr/>
              <a:t>29</a:t>
            </a:fld>
            <a:endParaRPr lang="bg-BG" altLang="en-US">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35127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miter lim="800000"/>
            <a:headEnd/>
            <a:tailEnd/>
          </a:ln>
        </p:spPr>
        <p:txBody>
          <a:bodyPr/>
          <a:lstStyle/>
          <a:p>
            <a:fld id="{F11A3C26-511E-49D4-9664-83D4FC13D970}" type="slidenum">
              <a:rPr lang="bg-BG" altLang="en-US" smtClean="0">
                <a:latin typeface="Arial" pitchFamily="34" charset="0"/>
              </a:rPr>
              <a:pPr/>
              <a:t>3</a:t>
            </a:fld>
            <a:endParaRPr lang="bg-BG" altLang="en-US">
              <a:latin typeface="Arial" pitchFamily="34" charset="0"/>
            </a:endParaRPr>
          </a:p>
        </p:txBody>
      </p:sp>
      <p:sp>
        <p:nvSpPr>
          <p:cNvPr id="82947"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2372305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miter lim="800000"/>
            <a:headEnd/>
            <a:tailEnd/>
          </a:ln>
        </p:spPr>
        <p:txBody>
          <a:bodyPr/>
          <a:lstStyle/>
          <a:p>
            <a:fld id="{EA5F7AE0-531C-4B61-BC01-81E92EAA6F4E}" type="slidenum">
              <a:rPr lang="bg-BG" altLang="en-US" smtClean="0">
                <a:latin typeface="Arial" pitchFamily="34" charset="0"/>
              </a:rPr>
              <a:pPr/>
              <a:t>30</a:t>
            </a:fld>
            <a:endParaRPr lang="bg-BG" altLang="en-US">
              <a:latin typeface="Arial"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3494542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miter lim="800000"/>
            <a:headEnd/>
            <a:tailEnd/>
          </a:ln>
        </p:spPr>
        <p:txBody>
          <a:bodyPr/>
          <a:lstStyle/>
          <a:p>
            <a:fld id="{AFF64D1C-1290-412D-ABD9-E78CFB6EE4FF}" type="slidenum">
              <a:rPr lang="bg-BG" altLang="en-US" smtClean="0">
                <a:latin typeface="Arial" pitchFamily="34" charset="0"/>
              </a:rPr>
              <a:pPr/>
              <a:t>31</a:t>
            </a:fld>
            <a:endParaRPr lang="bg-BG" altLang="en-US">
              <a:latin typeface="Arial"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3345569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miter lim="800000"/>
            <a:headEnd/>
            <a:tailEnd/>
          </a:ln>
        </p:spPr>
        <p:txBody>
          <a:bodyPr/>
          <a:lstStyle/>
          <a:p>
            <a:fld id="{A80505A1-FECB-471E-8A37-A1A8AECB4748}" type="slidenum">
              <a:rPr lang="bg-BG" altLang="en-US" smtClean="0">
                <a:latin typeface="Arial" pitchFamily="34" charset="0"/>
              </a:rPr>
              <a:pPr/>
              <a:t>32</a:t>
            </a:fld>
            <a:endParaRPr lang="bg-BG" altLang="en-US">
              <a:latin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40501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miter lim="800000"/>
            <a:headEnd/>
            <a:tailEnd/>
          </a:ln>
        </p:spPr>
        <p:txBody>
          <a:bodyPr/>
          <a:lstStyle/>
          <a:p>
            <a:fld id="{68382CB1-AFF3-4A56-84D5-D2CCDB848D13}" type="slidenum">
              <a:rPr lang="bg-BG" altLang="en-US" smtClean="0">
                <a:latin typeface="Arial" pitchFamily="34" charset="0"/>
              </a:rPr>
              <a:pPr/>
              <a:t>33</a:t>
            </a:fld>
            <a:endParaRPr lang="bg-BG" altLang="en-US">
              <a:latin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297178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miter lim="800000"/>
            <a:headEnd/>
            <a:tailEnd/>
          </a:ln>
        </p:spPr>
        <p:txBody>
          <a:bodyPr/>
          <a:lstStyle/>
          <a:p>
            <a:fld id="{599B507B-69BC-4E33-A961-CC5EF044A9C6}" type="slidenum">
              <a:rPr lang="bg-BG" altLang="en-US" smtClean="0">
                <a:latin typeface="Arial" pitchFamily="34" charset="0"/>
              </a:rPr>
              <a:pPr/>
              <a:t>34</a:t>
            </a:fld>
            <a:endParaRPr lang="bg-BG" altLang="en-US">
              <a:latin typeface="Arial"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308453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miter lim="800000"/>
            <a:headEnd/>
            <a:tailEnd/>
          </a:ln>
        </p:spPr>
        <p:txBody>
          <a:bodyPr/>
          <a:lstStyle/>
          <a:p>
            <a:fld id="{F64AFEEE-BCBD-4077-A08B-3261426E3305}" type="slidenum">
              <a:rPr lang="bg-BG" altLang="en-US" smtClean="0">
                <a:latin typeface="Arial" pitchFamily="34" charset="0"/>
              </a:rPr>
              <a:pPr/>
              <a:t>35</a:t>
            </a:fld>
            <a:endParaRPr lang="bg-BG" altLang="en-US">
              <a:latin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752814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miter lim="800000"/>
            <a:headEnd/>
            <a:tailEnd/>
          </a:ln>
        </p:spPr>
        <p:txBody>
          <a:bodyPr/>
          <a:lstStyle/>
          <a:p>
            <a:fld id="{8AAFAFC9-E02C-4CCE-A09D-F39E2A010E7B}" type="slidenum">
              <a:rPr lang="bg-BG" altLang="en-US" smtClean="0">
                <a:latin typeface="Arial" pitchFamily="34" charset="0"/>
              </a:rPr>
              <a:pPr/>
              <a:t>36</a:t>
            </a:fld>
            <a:endParaRPr lang="bg-BG" altLang="en-US">
              <a:latin typeface="Arial"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947731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miter lim="800000"/>
            <a:headEnd/>
            <a:tailEnd/>
          </a:ln>
        </p:spPr>
        <p:txBody>
          <a:bodyPr/>
          <a:lstStyle/>
          <a:p>
            <a:fld id="{718FAD91-B1F0-4000-B59D-B74AE4E36132}" type="slidenum">
              <a:rPr lang="bg-BG" altLang="en-US" smtClean="0">
                <a:latin typeface="Arial" pitchFamily="34" charset="0"/>
              </a:rPr>
              <a:pPr/>
              <a:t>37</a:t>
            </a:fld>
            <a:endParaRPr lang="bg-BG" altLang="en-US">
              <a:latin typeface="Arial"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553988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miter lim="800000"/>
            <a:headEnd/>
            <a:tailEnd/>
          </a:ln>
        </p:spPr>
        <p:txBody>
          <a:bodyPr/>
          <a:lstStyle/>
          <a:p>
            <a:fld id="{229DC86E-5055-4077-B7CE-E5FF93306E35}" type="slidenum">
              <a:rPr lang="bg-BG" altLang="en-US" smtClean="0">
                <a:latin typeface="Arial" pitchFamily="34" charset="0"/>
              </a:rPr>
              <a:pPr/>
              <a:t>38</a:t>
            </a:fld>
            <a:endParaRPr lang="bg-BG" altLang="en-US">
              <a:latin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1448172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miter lim="800000"/>
            <a:headEnd/>
            <a:tailEnd/>
          </a:ln>
        </p:spPr>
        <p:txBody>
          <a:bodyPr/>
          <a:lstStyle/>
          <a:p>
            <a:fld id="{28FBB0AD-721B-4A05-9C1B-E84EAAA6CF33}" type="slidenum">
              <a:rPr lang="bg-BG" altLang="en-US" smtClean="0">
                <a:latin typeface="Arial" pitchFamily="34" charset="0"/>
              </a:rPr>
              <a:pPr/>
              <a:t>39</a:t>
            </a:fld>
            <a:endParaRPr lang="bg-BG" altLang="en-US">
              <a:latin typeface="Arial"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17104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miter lim="800000"/>
            <a:headEnd/>
            <a:tailEnd/>
          </a:ln>
        </p:spPr>
        <p:txBody>
          <a:bodyPr/>
          <a:lstStyle/>
          <a:p>
            <a:fld id="{CC8C4B25-F924-4ED3-A6FD-E903F332E313}" type="slidenum">
              <a:rPr lang="bg-BG" altLang="en-US" smtClean="0">
                <a:latin typeface="Arial" pitchFamily="34" charset="0"/>
              </a:rPr>
              <a:pPr/>
              <a:t>4</a:t>
            </a:fld>
            <a:endParaRPr lang="bg-BG" altLang="en-US">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9817715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40</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838744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41</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30271835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42</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3019617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43</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8815633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44</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3767758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45</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67368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46</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33425921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47</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0926172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48</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83419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49</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829590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miter lim="800000"/>
            <a:headEnd/>
            <a:tailEnd/>
          </a:ln>
        </p:spPr>
        <p:txBody>
          <a:bodyPr/>
          <a:lstStyle/>
          <a:p>
            <a:fld id="{02E1B495-698C-4F05-AAF5-E95AAF432228}" type="slidenum">
              <a:rPr lang="bg-BG" altLang="en-US" smtClean="0">
                <a:latin typeface="Arial" pitchFamily="34" charset="0"/>
              </a:rPr>
              <a:pPr/>
              <a:t>5</a:t>
            </a:fld>
            <a:endParaRPr lang="bg-BG" altLang="en-US">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4716780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50</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9532116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51</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39752558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52</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8619966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53</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9954121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54</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31528006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55</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1170665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56</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403739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57</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5180145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58</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3746699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59</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655944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miter lim="800000"/>
            <a:headEnd/>
            <a:tailEnd/>
          </a:ln>
        </p:spPr>
        <p:txBody>
          <a:bodyPr/>
          <a:lstStyle/>
          <a:p>
            <a:fld id="{04AF814D-3321-48B9-A668-DE15A36A63F7}" type="slidenum">
              <a:rPr lang="bg-BG" altLang="en-US" smtClean="0">
                <a:latin typeface="Arial" pitchFamily="34" charset="0"/>
              </a:rPr>
              <a:pPr/>
              <a:t>6</a:t>
            </a:fld>
            <a:endParaRPr lang="bg-BG" altLang="en-US">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bg-BG" altLang="en-US" dirty="0">
              <a:latin typeface="Arial" pitchFamily="34" charset="0"/>
            </a:endParaRPr>
          </a:p>
        </p:txBody>
      </p:sp>
    </p:spTree>
    <p:extLst>
      <p:ext uri="{BB962C8B-B14F-4D97-AF65-F5344CB8AC3E}">
        <p14:creationId xmlns:p14="http://schemas.microsoft.com/office/powerpoint/2010/main" val="17979902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60</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36867815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61</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9094006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62</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8275671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63</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6768769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64</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0763376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65</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7022740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66</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9916472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67</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7631533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68</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9709372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69</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463153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miter lim="800000"/>
            <a:headEnd/>
            <a:tailEnd/>
          </a:ln>
        </p:spPr>
        <p:txBody>
          <a:bodyPr/>
          <a:lstStyle/>
          <a:p>
            <a:fld id="{9DDA0938-494A-40BE-AFDD-FE5F81D52DEF}" type="slidenum">
              <a:rPr lang="bg-BG" altLang="en-US" smtClean="0">
                <a:latin typeface="Arial" pitchFamily="34" charset="0"/>
              </a:rPr>
              <a:pPr/>
              <a:t>7</a:t>
            </a:fld>
            <a:endParaRPr lang="bg-BG" altLang="en-US">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34439241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70</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2024906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71</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0061333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72</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665543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73</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35410400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74</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42143948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75</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2361750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76</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2678790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FDE41B14-079E-4354-94DE-74F9D278C07D}" type="slidenum">
              <a:rPr lang="bg-BG" altLang="en-US" smtClean="0">
                <a:latin typeface="Arial" pitchFamily="34" charset="0"/>
              </a:rPr>
              <a:pPr/>
              <a:t>77</a:t>
            </a:fld>
            <a:endParaRPr lang="bg-BG" altLang="en-US">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1071839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miter lim="800000"/>
            <a:headEnd/>
            <a:tailEnd/>
          </a:ln>
        </p:spPr>
        <p:txBody>
          <a:bodyPr/>
          <a:lstStyle/>
          <a:p>
            <a:fld id="{DAE03C0E-1470-4040-B0F5-F214B8936C90}" type="slidenum">
              <a:rPr lang="bg-BG" altLang="en-US" smtClean="0">
                <a:latin typeface="Arial" pitchFamily="34" charset="0"/>
              </a:rPr>
              <a:pPr/>
              <a:t>8</a:t>
            </a:fld>
            <a:endParaRPr lang="bg-BG" altLang="en-US">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2973908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miter lim="800000"/>
            <a:headEnd/>
            <a:tailEnd/>
          </a:ln>
        </p:spPr>
        <p:txBody>
          <a:bodyPr/>
          <a:lstStyle/>
          <a:p>
            <a:fld id="{CA91FDFF-A192-4457-88F4-D8F719B78F99}" type="slidenum">
              <a:rPr lang="bg-BG" altLang="en-US" smtClean="0">
                <a:latin typeface="Arial" pitchFamily="34" charset="0"/>
              </a:rPr>
              <a:pPr/>
              <a:t>9</a:t>
            </a:fld>
            <a:endParaRPr lang="bg-BG" altLang="en-US">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bg-BG" altLang="en-US">
              <a:latin typeface="Arial" pitchFamily="34" charset="0"/>
            </a:endParaRPr>
          </a:p>
        </p:txBody>
      </p:sp>
    </p:spTree>
    <p:extLst>
      <p:ext uri="{BB962C8B-B14F-4D97-AF65-F5344CB8AC3E}">
        <p14:creationId xmlns:p14="http://schemas.microsoft.com/office/powerpoint/2010/main" val="3794110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12"/>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5" name="Oval 13"/>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6"/>
          <p:cNvSpPr>
            <a:spLocks noGrp="1"/>
          </p:cNvSpPr>
          <p:nvPr>
            <p:ph type="dt" sz="half" idx="10"/>
          </p:nvPr>
        </p:nvSpPr>
        <p:spPr/>
        <p:txBody>
          <a:bodyPr/>
          <a:lstStyle>
            <a:lvl1pPr>
              <a:defRPr/>
            </a:lvl1pPr>
            <a:extLst/>
          </a:lstStyle>
          <a:p>
            <a:pPr>
              <a:defRPr/>
            </a:pPr>
            <a:endParaRPr lang="bg-BG" altLang="en-US"/>
          </a:p>
        </p:txBody>
      </p:sp>
      <p:sp>
        <p:nvSpPr>
          <p:cNvPr id="7" name="Footer Placeholder 19"/>
          <p:cNvSpPr>
            <a:spLocks noGrp="1"/>
          </p:cNvSpPr>
          <p:nvPr>
            <p:ph type="ftr" sz="quarter" idx="11"/>
          </p:nvPr>
        </p:nvSpPr>
        <p:spPr/>
        <p:txBody>
          <a:bodyPr/>
          <a:lstStyle>
            <a:lvl1pPr>
              <a:defRPr/>
            </a:lvl1pPr>
            <a:extLst/>
          </a:lstStyle>
          <a:p>
            <a:pPr>
              <a:defRPr/>
            </a:pPr>
            <a:endParaRPr lang="bg-BG" altLang="en-US"/>
          </a:p>
        </p:txBody>
      </p:sp>
      <p:sp>
        <p:nvSpPr>
          <p:cNvPr id="8" name="Slide Number Placeholder 9"/>
          <p:cNvSpPr>
            <a:spLocks noGrp="1"/>
          </p:cNvSpPr>
          <p:nvPr>
            <p:ph type="sldNum" sz="quarter" idx="12"/>
          </p:nvPr>
        </p:nvSpPr>
        <p:spPr/>
        <p:txBody>
          <a:bodyPr/>
          <a:lstStyle>
            <a:lvl1pPr>
              <a:defRPr/>
            </a:lvl1pPr>
            <a:extLst/>
          </a:lstStyle>
          <a:p>
            <a:pPr>
              <a:defRPr/>
            </a:pPr>
            <a:fld id="{868DCBF2-03F6-4761-A56B-D6205323B017}" type="slidenum">
              <a:rPr lang="bg-BG" altLang="en-US"/>
              <a:pPr>
                <a:defRPr/>
              </a:pPr>
              <a:t>‹#›</a:t>
            </a:fld>
            <a:endParaRPr lang="bg-BG"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bg-BG" altLang="en-US"/>
          </a:p>
        </p:txBody>
      </p:sp>
      <p:sp>
        <p:nvSpPr>
          <p:cNvPr id="5" name="Footer Placeholder 9"/>
          <p:cNvSpPr>
            <a:spLocks noGrp="1"/>
          </p:cNvSpPr>
          <p:nvPr>
            <p:ph type="ftr" sz="quarter" idx="11"/>
          </p:nvPr>
        </p:nvSpPr>
        <p:spPr/>
        <p:txBody>
          <a:bodyPr/>
          <a:lstStyle>
            <a:lvl1pPr>
              <a:defRPr/>
            </a:lvl1pPr>
          </a:lstStyle>
          <a:p>
            <a:pPr>
              <a:defRPr/>
            </a:pPr>
            <a:endParaRPr lang="bg-BG" altLang="en-US"/>
          </a:p>
        </p:txBody>
      </p:sp>
      <p:sp>
        <p:nvSpPr>
          <p:cNvPr id="6" name="Slide Number Placeholder 21"/>
          <p:cNvSpPr>
            <a:spLocks noGrp="1"/>
          </p:cNvSpPr>
          <p:nvPr>
            <p:ph type="sldNum" sz="quarter" idx="12"/>
          </p:nvPr>
        </p:nvSpPr>
        <p:spPr/>
        <p:txBody>
          <a:bodyPr/>
          <a:lstStyle>
            <a:lvl1pPr>
              <a:defRPr/>
            </a:lvl1pPr>
          </a:lstStyle>
          <a:p>
            <a:pPr>
              <a:defRPr/>
            </a:pPr>
            <a:fld id="{11572D89-27CE-4EE3-9902-5F20DB46646A}" type="slidenum">
              <a:rPr lang="bg-BG" altLang="en-US"/>
              <a:pPr>
                <a:defRPr/>
              </a:pPr>
              <a:t>‹#›</a:t>
            </a:fld>
            <a:endParaRPr lang="bg-BG"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bg-BG" altLang="en-US"/>
          </a:p>
        </p:txBody>
      </p:sp>
      <p:sp>
        <p:nvSpPr>
          <p:cNvPr id="5" name="Footer Placeholder 9"/>
          <p:cNvSpPr>
            <a:spLocks noGrp="1"/>
          </p:cNvSpPr>
          <p:nvPr>
            <p:ph type="ftr" sz="quarter" idx="11"/>
          </p:nvPr>
        </p:nvSpPr>
        <p:spPr/>
        <p:txBody>
          <a:bodyPr/>
          <a:lstStyle>
            <a:lvl1pPr>
              <a:defRPr/>
            </a:lvl1pPr>
          </a:lstStyle>
          <a:p>
            <a:pPr>
              <a:defRPr/>
            </a:pPr>
            <a:endParaRPr lang="bg-BG" altLang="en-US"/>
          </a:p>
        </p:txBody>
      </p:sp>
      <p:sp>
        <p:nvSpPr>
          <p:cNvPr id="6" name="Slide Number Placeholder 21"/>
          <p:cNvSpPr>
            <a:spLocks noGrp="1"/>
          </p:cNvSpPr>
          <p:nvPr>
            <p:ph type="sldNum" sz="quarter" idx="12"/>
          </p:nvPr>
        </p:nvSpPr>
        <p:spPr/>
        <p:txBody>
          <a:bodyPr/>
          <a:lstStyle>
            <a:lvl1pPr>
              <a:defRPr/>
            </a:lvl1pPr>
          </a:lstStyle>
          <a:p>
            <a:pPr>
              <a:defRPr/>
            </a:pPr>
            <a:fld id="{3438EEEA-1F7F-48FA-82F9-D8E51637CF6E}" type="slidenum">
              <a:rPr lang="bg-BG" altLang="en-US"/>
              <a:pPr>
                <a:defRPr/>
              </a:pPr>
              <a:t>‹#›</a:t>
            </a:fld>
            <a:endParaRPr lang="bg-BG"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bg-BG" altLang="en-US"/>
          </a:p>
        </p:txBody>
      </p:sp>
      <p:sp>
        <p:nvSpPr>
          <p:cNvPr id="5" name="Footer Placeholder 9"/>
          <p:cNvSpPr>
            <a:spLocks noGrp="1"/>
          </p:cNvSpPr>
          <p:nvPr>
            <p:ph type="ftr" sz="quarter" idx="11"/>
          </p:nvPr>
        </p:nvSpPr>
        <p:spPr/>
        <p:txBody>
          <a:bodyPr/>
          <a:lstStyle>
            <a:lvl1pPr>
              <a:defRPr/>
            </a:lvl1pPr>
          </a:lstStyle>
          <a:p>
            <a:pPr>
              <a:defRPr/>
            </a:pPr>
            <a:endParaRPr lang="bg-BG" altLang="en-US"/>
          </a:p>
        </p:txBody>
      </p:sp>
      <p:sp>
        <p:nvSpPr>
          <p:cNvPr id="6" name="Slide Number Placeholder 21"/>
          <p:cNvSpPr>
            <a:spLocks noGrp="1"/>
          </p:cNvSpPr>
          <p:nvPr>
            <p:ph type="sldNum" sz="quarter" idx="12"/>
          </p:nvPr>
        </p:nvSpPr>
        <p:spPr/>
        <p:txBody>
          <a:bodyPr/>
          <a:lstStyle>
            <a:lvl1pPr>
              <a:defRPr/>
            </a:lvl1pPr>
          </a:lstStyle>
          <a:p>
            <a:pPr>
              <a:defRPr/>
            </a:pPr>
            <a:fld id="{2055EFC9-4362-461C-A414-14782EF375F1}" type="slidenum">
              <a:rPr lang="bg-BG" altLang="en-US"/>
              <a:pPr>
                <a:defRPr/>
              </a:pPr>
              <a:t>‹#›</a:t>
            </a:fld>
            <a:endParaRPr lang="bg-BG"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2"/>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13"/>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Oval 1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7" name="Oval 1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8" name="Date Placeholder 3"/>
          <p:cNvSpPr>
            <a:spLocks noGrp="1"/>
          </p:cNvSpPr>
          <p:nvPr>
            <p:ph type="dt" sz="half" idx="10"/>
          </p:nvPr>
        </p:nvSpPr>
        <p:spPr/>
        <p:txBody>
          <a:bodyPr/>
          <a:lstStyle>
            <a:lvl1pPr>
              <a:defRPr/>
            </a:lvl1pPr>
            <a:extLst/>
          </a:lstStyle>
          <a:p>
            <a:pPr>
              <a:defRPr/>
            </a:pPr>
            <a:endParaRPr lang="bg-BG" altLang="en-US"/>
          </a:p>
        </p:txBody>
      </p:sp>
      <p:sp>
        <p:nvSpPr>
          <p:cNvPr id="9" name="Footer Placeholder 4"/>
          <p:cNvSpPr>
            <a:spLocks noGrp="1"/>
          </p:cNvSpPr>
          <p:nvPr>
            <p:ph type="ftr" sz="quarter" idx="11"/>
          </p:nvPr>
        </p:nvSpPr>
        <p:spPr/>
        <p:txBody>
          <a:bodyPr/>
          <a:lstStyle>
            <a:lvl1pPr>
              <a:defRPr/>
            </a:lvl1pPr>
            <a:extLst/>
          </a:lstStyle>
          <a:p>
            <a:pPr>
              <a:defRPr/>
            </a:pPr>
            <a:endParaRPr lang="bg-BG" altLang="en-US"/>
          </a:p>
        </p:txBody>
      </p:sp>
      <p:sp>
        <p:nvSpPr>
          <p:cNvPr id="10" name="Slide Number Placeholder 5"/>
          <p:cNvSpPr>
            <a:spLocks noGrp="1"/>
          </p:cNvSpPr>
          <p:nvPr>
            <p:ph type="sldNum" sz="quarter" idx="12"/>
          </p:nvPr>
        </p:nvSpPr>
        <p:spPr/>
        <p:txBody>
          <a:bodyPr/>
          <a:lstStyle>
            <a:lvl1pPr>
              <a:defRPr/>
            </a:lvl1pPr>
            <a:extLst/>
          </a:lstStyle>
          <a:p>
            <a:pPr>
              <a:defRPr/>
            </a:pPr>
            <a:fld id="{E5CB4DBB-24FE-4028-A937-846508526075}" type="slidenum">
              <a:rPr lang="bg-BG" altLang="en-US"/>
              <a:pPr>
                <a:defRPr/>
              </a:pPr>
              <a:t>‹#›</a:t>
            </a:fld>
            <a:endParaRPr lang="bg-BG"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bg-BG" altLang="en-US"/>
          </a:p>
        </p:txBody>
      </p:sp>
      <p:sp>
        <p:nvSpPr>
          <p:cNvPr id="6" name="Footer Placeholder 9"/>
          <p:cNvSpPr>
            <a:spLocks noGrp="1"/>
          </p:cNvSpPr>
          <p:nvPr>
            <p:ph type="ftr" sz="quarter" idx="11"/>
          </p:nvPr>
        </p:nvSpPr>
        <p:spPr/>
        <p:txBody>
          <a:bodyPr/>
          <a:lstStyle>
            <a:lvl1pPr>
              <a:defRPr/>
            </a:lvl1pPr>
          </a:lstStyle>
          <a:p>
            <a:pPr>
              <a:defRPr/>
            </a:pPr>
            <a:endParaRPr lang="bg-BG" altLang="en-US"/>
          </a:p>
        </p:txBody>
      </p:sp>
      <p:sp>
        <p:nvSpPr>
          <p:cNvPr id="7" name="Slide Number Placeholder 21"/>
          <p:cNvSpPr>
            <a:spLocks noGrp="1"/>
          </p:cNvSpPr>
          <p:nvPr>
            <p:ph type="sldNum" sz="quarter" idx="12"/>
          </p:nvPr>
        </p:nvSpPr>
        <p:spPr/>
        <p:txBody>
          <a:bodyPr/>
          <a:lstStyle>
            <a:lvl1pPr>
              <a:defRPr/>
            </a:lvl1pPr>
          </a:lstStyle>
          <a:p>
            <a:pPr>
              <a:defRPr/>
            </a:pPr>
            <a:fld id="{FAD09EDD-F0F4-4A12-A6C6-D2074AEB2182}" type="slidenum">
              <a:rPr lang="bg-BG" altLang="en-US"/>
              <a:pPr>
                <a:defRPr/>
              </a:pPr>
              <a:t>‹#›</a:t>
            </a:fld>
            <a:endParaRPr lang="bg-BG"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3"/>
          <p:cNvSpPr>
            <a:spLocks noGrp="1"/>
          </p:cNvSpPr>
          <p:nvPr>
            <p:ph type="dt" sz="half" idx="10"/>
          </p:nvPr>
        </p:nvSpPr>
        <p:spPr/>
        <p:txBody>
          <a:bodyPr/>
          <a:lstStyle>
            <a:lvl1pPr>
              <a:defRPr/>
            </a:lvl1pPr>
          </a:lstStyle>
          <a:p>
            <a:pPr>
              <a:defRPr/>
            </a:pPr>
            <a:endParaRPr lang="bg-BG" altLang="en-US"/>
          </a:p>
        </p:txBody>
      </p:sp>
      <p:sp>
        <p:nvSpPr>
          <p:cNvPr id="8" name="Footer Placeholder 9"/>
          <p:cNvSpPr>
            <a:spLocks noGrp="1"/>
          </p:cNvSpPr>
          <p:nvPr>
            <p:ph type="ftr" sz="quarter" idx="11"/>
          </p:nvPr>
        </p:nvSpPr>
        <p:spPr/>
        <p:txBody>
          <a:bodyPr/>
          <a:lstStyle>
            <a:lvl1pPr>
              <a:defRPr/>
            </a:lvl1pPr>
          </a:lstStyle>
          <a:p>
            <a:pPr>
              <a:defRPr/>
            </a:pPr>
            <a:endParaRPr lang="bg-BG" altLang="en-US"/>
          </a:p>
        </p:txBody>
      </p:sp>
      <p:sp>
        <p:nvSpPr>
          <p:cNvPr id="9" name="Slide Number Placeholder 21"/>
          <p:cNvSpPr>
            <a:spLocks noGrp="1"/>
          </p:cNvSpPr>
          <p:nvPr>
            <p:ph type="sldNum" sz="quarter" idx="12"/>
          </p:nvPr>
        </p:nvSpPr>
        <p:spPr/>
        <p:txBody>
          <a:bodyPr/>
          <a:lstStyle>
            <a:lvl1pPr>
              <a:defRPr/>
            </a:lvl1pPr>
          </a:lstStyle>
          <a:p>
            <a:pPr>
              <a:defRPr/>
            </a:pPr>
            <a:fld id="{C3674B84-3B61-4677-AB12-310A26C91C6C}" type="slidenum">
              <a:rPr lang="bg-BG" altLang="en-US"/>
              <a:pPr>
                <a:defRPr/>
              </a:pPr>
              <a:t>‹#›</a:t>
            </a:fld>
            <a:endParaRPr lang="bg-BG"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bg-BG" altLang="en-US"/>
          </a:p>
        </p:txBody>
      </p:sp>
      <p:sp>
        <p:nvSpPr>
          <p:cNvPr id="4" name="Footer Placeholder 9"/>
          <p:cNvSpPr>
            <a:spLocks noGrp="1"/>
          </p:cNvSpPr>
          <p:nvPr>
            <p:ph type="ftr" sz="quarter" idx="11"/>
          </p:nvPr>
        </p:nvSpPr>
        <p:spPr/>
        <p:txBody>
          <a:bodyPr/>
          <a:lstStyle>
            <a:lvl1pPr>
              <a:defRPr/>
            </a:lvl1pPr>
          </a:lstStyle>
          <a:p>
            <a:pPr>
              <a:defRPr/>
            </a:pPr>
            <a:endParaRPr lang="bg-BG" altLang="en-US"/>
          </a:p>
        </p:txBody>
      </p:sp>
      <p:sp>
        <p:nvSpPr>
          <p:cNvPr id="5" name="Slide Number Placeholder 21"/>
          <p:cNvSpPr>
            <a:spLocks noGrp="1"/>
          </p:cNvSpPr>
          <p:nvPr>
            <p:ph type="sldNum" sz="quarter" idx="12"/>
          </p:nvPr>
        </p:nvSpPr>
        <p:spPr/>
        <p:txBody>
          <a:bodyPr/>
          <a:lstStyle>
            <a:lvl1pPr>
              <a:defRPr/>
            </a:lvl1pPr>
          </a:lstStyle>
          <a:p>
            <a:pPr>
              <a:defRPr/>
            </a:pPr>
            <a:fld id="{C7340672-9D7D-47B1-B513-F6EBC1F76B3F}" type="slidenum">
              <a:rPr lang="bg-BG" altLang="en-US"/>
              <a:pPr>
                <a:defRPr/>
              </a:pPr>
              <a:t>‹#›</a:t>
            </a:fld>
            <a:endParaRPr lang="bg-BG"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Rectangle 13"/>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 name="Date Placeholder 1"/>
          <p:cNvSpPr>
            <a:spLocks noGrp="1"/>
          </p:cNvSpPr>
          <p:nvPr>
            <p:ph type="dt" sz="half" idx="10"/>
          </p:nvPr>
        </p:nvSpPr>
        <p:spPr/>
        <p:txBody>
          <a:bodyPr/>
          <a:lstStyle>
            <a:lvl1pPr>
              <a:defRPr/>
            </a:lvl1pPr>
            <a:extLst/>
          </a:lstStyle>
          <a:p>
            <a:pPr>
              <a:defRPr/>
            </a:pPr>
            <a:endParaRPr lang="bg-BG" altLang="en-US"/>
          </a:p>
        </p:txBody>
      </p:sp>
      <p:sp>
        <p:nvSpPr>
          <p:cNvPr id="5" name="Footer Placeholder 2"/>
          <p:cNvSpPr>
            <a:spLocks noGrp="1"/>
          </p:cNvSpPr>
          <p:nvPr>
            <p:ph type="ftr" sz="quarter" idx="11"/>
          </p:nvPr>
        </p:nvSpPr>
        <p:spPr/>
        <p:txBody>
          <a:bodyPr/>
          <a:lstStyle>
            <a:lvl1pPr>
              <a:defRPr/>
            </a:lvl1pPr>
            <a:extLst/>
          </a:lstStyle>
          <a:p>
            <a:pPr>
              <a:defRPr/>
            </a:pPr>
            <a:endParaRPr lang="bg-BG" altLang="en-US"/>
          </a:p>
        </p:txBody>
      </p:sp>
      <p:sp>
        <p:nvSpPr>
          <p:cNvPr id="6" name="Slide Number Placeholder 3"/>
          <p:cNvSpPr>
            <a:spLocks noGrp="1"/>
          </p:cNvSpPr>
          <p:nvPr>
            <p:ph type="sldNum" sz="quarter" idx="12"/>
          </p:nvPr>
        </p:nvSpPr>
        <p:spPr/>
        <p:txBody>
          <a:bodyPr/>
          <a:lstStyle>
            <a:lvl1pPr>
              <a:defRPr/>
            </a:lvl1pPr>
            <a:extLst/>
          </a:lstStyle>
          <a:p>
            <a:pPr>
              <a:defRPr/>
            </a:pPr>
            <a:fld id="{33DF4A18-03AF-42D0-BA77-7596A7C769B2}" type="slidenum">
              <a:rPr lang="bg-BG" altLang="en-US"/>
              <a:pPr>
                <a:defRPr/>
              </a:pPr>
              <a:t>‹#›</a:t>
            </a:fld>
            <a:endParaRPr lang="bg-BG"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bg-BG" altLang="en-US"/>
          </a:p>
        </p:txBody>
      </p:sp>
      <p:sp>
        <p:nvSpPr>
          <p:cNvPr id="6" name="Footer Placeholder 9"/>
          <p:cNvSpPr>
            <a:spLocks noGrp="1"/>
          </p:cNvSpPr>
          <p:nvPr>
            <p:ph type="ftr" sz="quarter" idx="11"/>
          </p:nvPr>
        </p:nvSpPr>
        <p:spPr/>
        <p:txBody>
          <a:bodyPr/>
          <a:lstStyle>
            <a:lvl1pPr>
              <a:defRPr/>
            </a:lvl1pPr>
          </a:lstStyle>
          <a:p>
            <a:pPr>
              <a:defRPr/>
            </a:pPr>
            <a:endParaRPr lang="bg-BG" altLang="en-US"/>
          </a:p>
        </p:txBody>
      </p:sp>
      <p:sp>
        <p:nvSpPr>
          <p:cNvPr id="7" name="Slide Number Placeholder 21"/>
          <p:cNvSpPr>
            <a:spLocks noGrp="1"/>
          </p:cNvSpPr>
          <p:nvPr>
            <p:ph type="sldNum" sz="quarter" idx="12"/>
          </p:nvPr>
        </p:nvSpPr>
        <p:spPr/>
        <p:txBody>
          <a:bodyPr/>
          <a:lstStyle>
            <a:lvl1pPr>
              <a:defRPr/>
            </a:lvl1pPr>
          </a:lstStyle>
          <a:p>
            <a:pPr>
              <a:defRPr/>
            </a:pPr>
            <a:fld id="{6FFDA331-20F8-49CA-8C51-745E95DE61C1}" type="slidenum">
              <a:rPr lang="bg-BG" altLang="en-US"/>
              <a:pPr>
                <a:defRPr/>
              </a:pPr>
              <a:t>‹#›</a:t>
            </a:fld>
            <a:endParaRPr lang="bg-BG"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12"/>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a:lnSpc>
                <a:spcPts val="3000"/>
              </a:lnSpc>
              <a:spcBef>
                <a:spcPts val="600"/>
              </a:spcBef>
              <a:buClr>
                <a:schemeClr val="accent1"/>
              </a:buClr>
              <a:buSzPct val="80000"/>
              <a:buFont typeface="Wingdings 2"/>
              <a:buNone/>
              <a:defRPr/>
            </a:pPr>
            <a:endParaRPr lang="en-US" sz="3200">
              <a:latin typeface="+mn-lt"/>
            </a:endParaRPr>
          </a:p>
        </p:txBody>
      </p:sp>
      <p:sp>
        <p:nvSpPr>
          <p:cNvPr id="6" name="Flowchart: Process 13"/>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Flowchart: Process 15"/>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Date Placeholder 4"/>
          <p:cNvSpPr>
            <a:spLocks noGrp="1"/>
          </p:cNvSpPr>
          <p:nvPr>
            <p:ph type="dt" sz="half" idx="10"/>
          </p:nvPr>
        </p:nvSpPr>
        <p:spPr/>
        <p:txBody>
          <a:bodyPr/>
          <a:lstStyle>
            <a:lvl1pPr>
              <a:defRPr/>
            </a:lvl1pPr>
            <a:extLst/>
          </a:lstStyle>
          <a:p>
            <a:pPr>
              <a:defRPr/>
            </a:pPr>
            <a:endParaRPr lang="bg-BG" altLang="en-US"/>
          </a:p>
        </p:txBody>
      </p:sp>
      <p:sp>
        <p:nvSpPr>
          <p:cNvPr id="9" name="Footer Placeholder 5"/>
          <p:cNvSpPr>
            <a:spLocks noGrp="1"/>
          </p:cNvSpPr>
          <p:nvPr>
            <p:ph type="ftr" sz="quarter" idx="11"/>
          </p:nvPr>
        </p:nvSpPr>
        <p:spPr/>
        <p:txBody>
          <a:bodyPr/>
          <a:lstStyle>
            <a:lvl1pPr>
              <a:defRPr/>
            </a:lvl1pPr>
            <a:extLst/>
          </a:lstStyle>
          <a:p>
            <a:pPr>
              <a:defRPr/>
            </a:pPr>
            <a:endParaRPr lang="bg-BG" altLang="en-US"/>
          </a:p>
        </p:txBody>
      </p:sp>
      <p:sp>
        <p:nvSpPr>
          <p:cNvPr id="10" name="Slide Number Placeholder 6"/>
          <p:cNvSpPr>
            <a:spLocks noGrp="1"/>
          </p:cNvSpPr>
          <p:nvPr>
            <p:ph type="sldNum" sz="quarter" idx="12"/>
          </p:nvPr>
        </p:nvSpPr>
        <p:spPr/>
        <p:txBody>
          <a:bodyPr/>
          <a:lstStyle>
            <a:lvl1pPr>
              <a:defRPr/>
            </a:lvl1pPr>
            <a:extLst/>
          </a:lstStyle>
          <a:p>
            <a:pPr>
              <a:defRPr/>
            </a:pPr>
            <a:fld id="{74F16B25-1B27-4162-90D4-192DA838A885}" type="slidenum">
              <a:rPr lang="bg-BG" altLang="en-US"/>
              <a:pPr>
                <a:defRPr/>
              </a:pPr>
              <a:t>‹#›</a:t>
            </a:fld>
            <a:endParaRPr lang="bg-BG"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alpha val="83920"/>
          </a:srgbClr>
        </a:solidFill>
        <a:effectLst/>
      </p:bgPr>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Rectangle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Title Placeholder 4"/>
          <p:cNvSpPr>
            <a:spLocks noGrp="1"/>
          </p:cNvSpPr>
          <p:nvPr>
            <p:ph type="title"/>
          </p:nvPr>
        </p:nvSpPr>
        <p:spPr>
          <a:xfrm>
            <a:off x="1435100" y="274638"/>
            <a:ext cx="7499350" cy="1143000"/>
          </a:xfrm>
          <a:prstGeom prst="rect">
            <a:avLst/>
          </a:prstGeom>
        </p:spPr>
        <p:txBody>
          <a:bodyPr anchor="ctr">
            <a:normAutofit/>
          </a:bodyPr>
          <a:lstStyle/>
          <a:p>
            <a:r>
              <a:rPr lang="en-US"/>
              <a:t>Click to edit Master title style</a:t>
            </a:r>
          </a:p>
        </p:txBody>
      </p:sp>
      <p:sp>
        <p:nvSpPr>
          <p:cNvPr id="1033" name="Text Placeholder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endParaRPr lang="bg-BG" alt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bg-BG" altLang="en-US"/>
          </a:p>
        </p:txBody>
      </p:sp>
      <p:sp>
        <p:nvSpPr>
          <p:cNvPr id="22" name="Slide Number Placeholder 21"/>
          <p:cNvSpPr>
            <a:spLocks noGrp="1"/>
          </p:cNvSpPr>
          <p:nvPr>
            <p:ph type="sldNum" sz="quarter" idx="4"/>
          </p:nvPr>
        </p:nvSpPr>
        <p:spPr>
          <a:xfrm>
            <a:off x="8613775"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9AD08382-6893-420F-9901-6A73493013B4}" type="slidenum">
              <a:rPr lang="bg-BG" altLang="en-US"/>
              <a:pPr>
                <a:defRPr/>
              </a:pPr>
              <a:t>‹#›</a:t>
            </a:fld>
            <a:endParaRPr lang="bg-BG" altLang="en-US"/>
          </a:p>
        </p:txBody>
      </p:sp>
      <p:sp>
        <p:nvSpPr>
          <p:cNvPr id="15" name="Rectangle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4123" r:id="rId1"/>
    <p:sldLayoutId id="2147484116" r:id="rId2"/>
    <p:sldLayoutId id="2147484124" r:id="rId3"/>
    <p:sldLayoutId id="2147484117" r:id="rId4"/>
    <p:sldLayoutId id="2147484118" r:id="rId5"/>
    <p:sldLayoutId id="2147484119" r:id="rId6"/>
    <p:sldLayoutId id="2147484125" r:id="rId7"/>
    <p:sldLayoutId id="2147484120" r:id="rId8"/>
    <p:sldLayoutId id="2147484126" r:id="rId9"/>
    <p:sldLayoutId id="2147484121" r:id="rId10"/>
    <p:sldLayoutId id="2147484122" r:id="rId11"/>
  </p:sldLayoutIdLst>
  <p:txStyles>
    <p:titleStyle>
      <a:lvl1pPr algn="l" rtl="0" eaLnBrk="0" fontAlgn="base" hangingPunct="0">
        <a:spcBef>
          <a:spcPct val="0"/>
        </a:spcBef>
        <a:spcAft>
          <a:spcPct val="0"/>
        </a:spcAft>
        <a:defRPr sz="4300" kern="1200">
          <a:solidFill>
            <a:srgbClr val="006B8D"/>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006B8D"/>
          </a:solidFill>
          <a:latin typeface="Gill Sans MT" pitchFamily="34" charset="0"/>
        </a:defRPr>
      </a:lvl2pPr>
      <a:lvl3pPr algn="l" rtl="0" eaLnBrk="0" fontAlgn="base" hangingPunct="0">
        <a:spcBef>
          <a:spcPct val="0"/>
        </a:spcBef>
        <a:spcAft>
          <a:spcPct val="0"/>
        </a:spcAft>
        <a:defRPr sz="4300">
          <a:solidFill>
            <a:srgbClr val="006B8D"/>
          </a:solidFill>
          <a:latin typeface="Gill Sans MT" pitchFamily="34" charset="0"/>
        </a:defRPr>
      </a:lvl3pPr>
      <a:lvl4pPr algn="l" rtl="0" eaLnBrk="0" fontAlgn="base" hangingPunct="0">
        <a:spcBef>
          <a:spcPct val="0"/>
        </a:spcBef>
        <a:spcAft>
          <a:spcPct val="0"/>
        </a:spcAft>
        <a:defRPr sz="4300">
          <a:solidFill>
            <a:srgbClr val="006B8D"/>
          </a:solidFill>
          <a:latin typeface="Gill Sans MT" pitchFamily="34" charset="0"/>
        </a:defRPr>
      </a:lvl4pPr>
      <a:lvl5pPr algn="l" rtl="0" eaLnBrk="0" fontAlgn="base" hangingPunct="0">
        <a:spcBef>
          <a:spcPct val="0"/>
        </a:spcBef>
        <a:spcAft>
          <a:spcPct val="0"/>
        </a:spcAft>
        <a:defRPr sz="4300">
          <a:solidFill>
            <a:srgbClr val="006B8D"/>
          </a:solidFill>
          <a:latin typeface="Gill Sans MT" pitchFamily="34" charset="0"/>
        </a:defRPr>
      </a:lvl5pPr>
      <a:lvl6pPr marL="457200" algn="l" rtl="0" fontAlgn="base">
        <a:spcBef>
          <a:spcPct val="0"/>
        </a:spcBef>
        <a:spcAft>
          <a:spcPct val="0"/>
        </a:spcAft>
        <a:defRPr sz="4300">
          <a:solidFill>
            <a:srgbClr val="006B8D"/>
          </a:solidFill>
          <a:latin typeface="Gill Sans MT" pitchFamily="34" charset="0"/>
        </a:defRPr>
      </a:lvl6pPr>
      <a:lvl7pPr marL="914400" algn="l" rtl="0" fontAlgn="base">
        <a:spcBef>
          <a:spcPct val="0"/>
        </a:spcBef>
        <a:spcAft>
          <a:spcPct val="0"/>
        </a:spcAft>
        <a:defRPr sz="4300">
          <a:solidFill>
            <a:srgbClr val="006B8D"/>
          </a:solidFill>
          <a:latin typeface="Gill Sans MT" pitchFamily="34" charset="0"/>
        </a:defRPr>
      </a:lvl7pPr>
      <a:lvl8pPr marL="1371600" algn="l" rtl="0" fontAlgn="base">
        <a:spcBef>
          <a:spcPct val="0"/>
        </a:spcBef>
        <a:spcAft>
          <a:spcPct val="0"/>
        </a:spcAft>
        <a:defRPr sz="4300">
          <a:solidFill>
            <a:srgbClr val="006B8D"/>
          </a:solidFill>
          <a:latin typeface="Gill Sans MT" pitchFamily="34" charset="0"/>
        </a:defRPr>
      </a:lvl8pPr>
      <a:lvl9pPr marL="1828800" algn="l" rtl="0" fontAlgn="base">
        <a:spcBef>
          <a:spcPct val="0"/>
        </a:spcBef>
        <a:spcAft>
          <a:spcPct val="0"/>
        </a:spcAft>
        <a:defRPr sz="4300">
          <a:solidFill>
            <a:srgbClr val="006B8D"/>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0BD0D9"/>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10CF9B"/>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google.bg/url?sa=i&amp;rct=j&amp;q=&amp;esrc=s&amp;source=images&amp;cd=&amp;cad=rja&amp;uact=8&amp;docid=UOu8cFnQDCW4bM&amp;tbnid=thilTPvURhSvlM:&amp;ved=0CAYQjRw&amp;url=http://trade.indiamart.com/details.mp?offer%3D2763552373&amp;ei=1IwlU8u_CIWSswaxkoDoDQ&amp;bvm=bv.62922401,d.Yms&amp;psig=AFQjCNGSVBJco-3FWWiDYwjQMLVMsTgsDg&amp;ust=1395056195603808"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126226"/>
            <a:ext cx="9144000" cy="3657600"/>
          </a:xfrm>
        </p:spPr>
        <p:txBody>
          <a:bodyPr>
            <a:normAutofit fontScale="90000"/>
          </a:bodyPr>
          <a:lstStyle/>
          <a:p>
            <a:pPr algn="ctr" eaLnBrk="1" fontAlgn="auto" hangingPunct="1">
              <a:spcBef>
                <a:spcPts val="3600"/>
              </a:spcBef>
              <a:spcAft>
                <a:spcPts val="0"/>
              </a:spcAft>
              <a:defRPr/>
            </a:pPr>
            <a:r>
              <a:rPr lang="el-GR" sz="4400" b="1" dirty="0">
                <a:solidFill>
                  <a:srgbClr val="C00000"/>
                </a:solidFill>
                <a:effectLst>
                  <a:outerShdw blurRad="38100" dist="38100" dir="2700000" algn="tl">
                    <a:srgbClr val="000000">
                      <a:alpha val="43137"/>
                    </a:srgbClr>
                  </a:outerShdw>
                </a:effectLst>
                <a:latin typeface="Arial Black" pitchFamily="34" charset="0"/>
              </a:rPr>
              <a:t>Postgraduate </a:t>
            </a:r>
            <a:r>
              <a:rPr lang="en-US" sz="4400" b="1" dirty="0">
                <a:solidFill>
                  <a:srgbClr val="C00000"/>
                </a:solidFill>
                <a:effectLst>
                  <a:outerShdw blurRad="38100" dist="38100" dir="2700000" algn="tl">
                    <a:srgbClr val="000000">
                      <a:alpha val="43137"/>
                    </a:srgbClr>
                  </a:outerShdw>
                </a:effectLst>
                <a:latin typeface="Arial Black" pitchFamily="34" charset="0"/>
              </a:rPr>
              <a:t>Course </a:t>
            </a:r>
            <a:br>
              <a:rPr lang="en-US" sz="4400" b="1" dirty="0">
                <a:solidFill>
                  <a:srgbClr val="C00000"/>
                </a:solidFill>
                <a:effectLst>
                  <a:outerShdw blurRad="38100" dist="38100" dir="2700000" algn="tl">
                    <a:srgbClr val="000000">
                      <a:alpha val="43137"/>
                    </a:srgbClr>
                  </a:outerShdw>
                </a:effectLst>
                <a:latin typeface="Arial Black" pitchFamily="34" charset="0"/>
              </a:rPr>
            </a:br>
            <a:r>
              <a:rPr lang="en-US" sz="4400" b="1" dirty="0">
                <a:solidFill>
                  <a:srgbClr val="C00000"/>
                </a:solidFill>
                <a:effectLst>
                  <a:outerShdw blurRad="38100" dist="38100" dir="2700000" algn="tl">
                    <a:srgbClr val="000000">
                      <a:alpha val="43137"/>
                    </a:srgbClr>
                  </a:outerShdw>
                </a:effectLst>
                <a:latin typeface="Arial Black" pitchFamily="34" charset="0"/>
              </a:rPr>
              <a:t>MSFP101</a:t>
            </a:r>
            <a:r>
              <a:rPr lang="el-GR" sz="4000" dirty="0"/>
              <a:t> </a:t>
            </a:r>
            <a:br>
              <a:rPr lang="bg-BG" altLang="en-US" sz="4400" dirty="0">
                <a:solidFill>
                  <a:srgbClr val="D60000"/>
                </a:solidFill>
                <a:effectLst>
                  <a:outerShdw blurRad="38100" dist="38100" dir="2700000" algn="tl">
                    <a:srgbClr val="000000">
                      <a:alpha val="43137"/>
                    </a:srgbClr>
                  </a:outerShdw>
                </a:effectLst>
                <a:latin typeface="Arial Black" panose="020B0A04020102020204" pitchFamily="34" charset="0"/>
                <a:cs typeface="Cordia New" panose="020B0304020202020204" pitchFamily="34" charset="-34"/>
              </a:rPr>
            </a:br>
            <a:r>
              <a:rPr lang="bg-BG" altLang="en-US" sz="2700" dirty="0">
                <a:solidFill>
                  <a:srgbClr val="007976"/>
                </a:solidFill>
                <a:latin typeface="Arial Black" panose="020B0A04020102020204" pitchFamily="34" charset="0"/>
                <a:cs typeface="Cordia New" panose="020B0304020202020204" pitchFamily="34" charset="-34"/>
              </a:rPr>
              <a:t> </a:t>
            </a:r>
            <a:br>
              <a:rPr lang="bg-BG" altLang="en-US" sz="4400" dirty="0">
                <a:solidFill>
                  <a:srgbClr val="007976"/>
                </a:solidFill>
                <a:latin typeface="Arial Black" panose="020B0A04020102020204" pitchFamily="34" charset="0"/>
              </a:rPr>
            </a:br>
            <a:r>
              <a:rPr lang="el-GR" sz="3200" cap="all" dirty="0"/>
              <a:t> </a:t>
            </a:r>
            <a:r>
              <a:rPr lang="el-GR" sz="3600" cap="all" dirty="0">
                <a:latin typeface="Arial Black" pitchFamily="34" charset="0"/>
              </a:rPr>
              <a:t>Systems for </a:t>
            </a:r>
            <a:br>
              <a:rPr lang="en-US" sz="3600" cap="all" dirty="0">
                <a:latin typeface="Arial Black" pitchFamily="34" charset="0"/>
              </a:rPr>
            </a:br>
            <a:r>
              <a:rPr lang="el-GR" sz="3600" cap="all" dirty="0">
                <a:latin typeface="Arial Black" pitchFamily="34" charset="0"/>
              </a:rPr>
              <a:t>Food Risk Management</a:t>
            </a:r>
            <a:r>
              <a:rPr lang="el-GR" sz="3600" dirty="0">
                <a:latin typeface="Arial Black" pitchFamily="34" charset="0"/>
              </a:rPr>
              <a:t> </a:t>
            </a:r>
            <a:r>
              <a:rPr lang="bg-BG" sz="3600" b="1" cap="small" dirty="0">
                <a:latin typeface="Arial Black" pitchFamily="34" charset="0"/>
              </a:rPr>
              <a:t> </a:t>
            </a:r>
            <a:br>
              <a:rPr lang="bg-BG" sz="3600" b="1" cap="small" dirty="0">
                <a:latin typeface="Arial Black" pitchFamily="34" charset="0"/>
              </a:rPr>
            </a:br>
            <a:br>
              <a:rPr lang="bg-BG" sz="3600" dirty="0"/>
            </a:br>
            <a:endParaRPr lang="en-US" altLang="en-US" sz="4000" dirty="0">
              <a:solidFill>
                <a:schemeClr val="accent2">
                  <a:lumMod val="50000"/>
                </a:schemeClr>
              </a:solidFill>
              <a:effectLst>
                <a:outerShdw blurRad="38100" dist="38100" dir="2700000" algn="tl">
                  <a:srgbClr val="000000">
                    <a:alpha val="43137"/>
                  </a:srgbClr>
                </a:outerShdw>
              </a:effectLst>
              <a:latin typeface="Arial Black" panose="020B0A04020102020204" pitchFamily="34" charset="0"/>
            </a:endParaRPr>
          </a:p>
        </p:txBody>
      </p:sp>
      <p:sp>
        <p:nvSpPr>
          <p:cNvPr id="2051" name="Rectangle 3"/>
          <p:cNvSpPr>
            <a:spLocks noGrp="1" noChangeArrowheads="1"/>
          </p:cNvSpPr>
          <p:nvPr>
            <p:ph type="subTitle" idx="1"/>
          </p:nvPr>
        </p:nvSpPr>
        <p:spPr>
          <a:xfrm>
            <a:off x="1295400" y="5105400"/>
            <a:ext cx="6400800" cy="457200"/>
          </a:xfrm>
        </p:spPr>
        <p:txBody>
          <a:bodyPr>
            <a:noAutofit/>
          </a:bodyPr>
          <a:lstStyle/>
          <a:p>
            <a:pPr marL="533400" indent="-533400" algn="ctr" eaLnBrk="1" fontAlgn="auto" hangingPunct="1">
              <a:lnSpc>
                <a:spcPct val="80000"/>
              </a:lnSpc>
              <a:spcAft>
                <a:spcPts val="0"/>
              </a:spcAft>
              <a:buFont typeface="Wingdings"/>
              <a:buNone/>
              <a:defRPr/>
            </a:pPr>
            <a:endParaRPr lang="en-US" altLang="en-US" sz="2000" dirty="0">
              <a:solidFill>
                <a:schemeClr val="accent2">
                  <a:lumMod val="50000"/>
                </a:schemeClr>
              </a:solidFill>
              <a:effectLst>
                <a:outerShdw blurRad="38100" dist="38100" dir="2700000" algn="tl">
                  <a:srgbClr val="000000"/>
                </a:outerShdw>
              </a:effectLst>
            </a:endParaRPr>
          </a:p>
          <a:p>
            <a:pPr marL="533400" indent="-533400" algn="ctr" eaLnBrk="1" fontAlgn="auto" hangingPunct="1">
              <a:lnSpc>
                <a:spcPct val="80000"/>
              </a:lnSpc>
              <a:spcAft>
                <a:spcPts val="0"/>
              </a:spcAft>
              <a:buFont typeface="Wingdings"/>
              <a:buNone/>
              <a:defRPr/>
            </a:pPr>
            <a:r>
              <a:rPr lang="en-US" altLang="en-US" sz="2000" dirty="0">
                <a:solidFill>
                  <a:schemeClr val="accent2">
                    <a:lumMod val="50000"/>
                  </a:schemeClr>
                </a:solidFill>
                <a:effectLst>
                  <a:outerShdw blurRad="38100" dist="38100" dir="2700000" algn="tl">
                    <a:srgbClr val="000000"/>
                  </a:outerShdw>
                </a:effectLst>
              </a:rPr>
              <a:t>Prof</a:t>
            </a:r>
            <a:r>
              <a:rPr lang="bg-BG" altLang="en-US" sz="2000" dirty="0">
                <a:solidFill>
                  <a:schemeClr val="accent2">
                    <a:lumMod val="50000"/>
                  </a:schemeClr>
                </a:solidFill>
                <a:effectLst>
                  <a:outerShdw blurRad="38100" dist="38100" dir="2700000" algn="tl">
                    <a:srgbClr val="000000"/>
                  </a:outerShdw>
                </a:effectLst>
              </a:rPr>
              <a:t>. </a:t>
            </a:r>
            <a:r>
              <a:rPr lang="en-US" altLang="en-US" sz="2000" dirty="0">
                <a:solidFill>
                  <a:schemeClr val="accent2">
                    <a:lumMod val="50000"/>
                  </a:schemeClr>
                </a:solidFill>
                <a:effectLst>
                  <a:outerShdw blurRad="38100" dist="38100" dir="2700000" algn="tl">
                    <a:srgbClr val="000000"/>
                  </a:outerShdw>
                </a:effectLst>
              </a:rPr>
              <a:t>Eng</a:t>
            </a:r>
            <a:r>
              <a:rPr lang="bg-BG" altLang="en-US" sz="2000" dirty="0">
                <a:solidFill>
                  <a:schemeClr val="accent2">
                    <a:lumMod val="50000"/>
                  </a:schemeClr>
                </a:solidFill>
                <a:effectLst>
                  <a:outerShdw blurRad="38100" dist="38100" dir="2700000" algn="tl">
                    <a:srgbClr val="000000"/>
                  </a:outerShdw>
                </a:effectLst>
              </a:rPr>
              <a:t>. </a:t>
            </a:r>
            <a:r>
              <a:rPr lang="en-US" altLang="en-US" sz="2000" dirty="0">
                <a:solidFill>
                  <a:schemeClr val="accent2">
                    <a:lumMod val="50000"/>
                  </a:schemeClr>
                </a:solidFill>
                <a:effectLst>
                  <a:outerShdw blurRad="38100" dist="38100" dir="2700000" algn="tl">
                    <a:srgbClr val="000000"/>
                  </a:outerShdw>
                </a:effectLst>
              </a:rPr>
              <a:t>Stefan G. Dragoev DSc.</a:t>
            </a:r>
          </a:p>
          <a:p>
            <a:pPr marL="533400" indent="-533400" algn="ctr" eaLnBrk="1" fontAlgn="auto" hangingPunct="1">
              <a:lnSpc>
                <a:spcPct val="80000"/>
              </a:lnSpc>
              <a:spcAft>
                <a:spcPts val="0"/>
              </a:spcAft>
              <a:buFont typeface="Wingdings"/>
              <a:buNone/>
              <a:defRPr/>
            </a:pPr>
            <a:r>
              <a:rPr lang="en-US" altLang="en-US" sz="2000" dirty="0">
                <a:solidFill>
                  <a:schemeClr val="accent2">
                    <a:lumMod val="50000"/>
                  </a:schemeClr>
                </a:solidFill>
                <a:effectLst>
                  <a:outerShdw blurRad="38100" dist="38100" dir="2700000" algn="tl">
                    <a:srgbClr val="000000"/>
                  </a:outerShdw>
                </a:effectLst>
              </a:rPr>
              <a:t>Corresponding Member of Bulgarian Academy of Sciences</a:t>
            </a:r>
          </a:p>
        </p:txBody>
      </p:sp>
      <p:pic>
        <p:nvPicPr>
          <p:cNvPr id="1026" name="Picture 2" descr="OVIVIEW - Home | Facebook">
            <a:extLst>
              <a:ext uri="{FF2B5EF4-FFF2-40B4-BE49-F238E27FC236}">
                <a16:creationId xmlns:a16="http://schemas.microsoft.com/office/drawing/2014/main" id="{7E6E3398-A902-46CE-9AE8-F4EBA636C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374"/>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 name="Картина 2">
            <a:extLst>
              <a:ext uri="{FF2B5EF4-FFF2-40B4-BE49-F238E27FC236}">
                <a16:creationId xmlns:a16="http://schemas.microsoft.com/office/drawing/2014/main" id="{41D7AD74-B852-4466-94D0-73D463DC6574}"/>
              </a:ext>
            </a:extLst>
          </p:cNvPr>
          <p:cNvPicPr>
            <a:picLocks noChangeAspect="1"/>
          </p:cNvPicPr>
          <p:nvPr/>
        </p:nvPicPr>
        <p:blipFill>
          <a:blip r:embed="rId4"/>
          <a:stretch>
            <a:fillRect/>
          </a:stretch>
        </p:blipFill>
        <p:spPr>
          <a:xfrm>
            <a:off x="6787719" y="76200"/>
            <a:ext cx="2340730" cy="1524000"/>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05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051"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12441" y="1066800"/>
            <a:ext cx="8915400" cy="5177784"/>
          </a:xfrm>
        </p:spPr>
        <p:txBody>
          <a:bodyPr/>
          <a:lstStyle/>
          <a:p>
            <a:pPr marL="0" indent="0" eaLnBrk="1" hangingPunct="1">
              <a:buNone/>
            </a:pPr>
            <a:r>
              <a:rPr lang="en-US" altLang="en-US" sz="2000" dirty="0"/>
              <a:t>The PDCA cycle can be briefly described as follows:</a:t>
            </a:r>
            <a:endParaRPr lang="bg-BG" altLang="en-US" sz="2000" dirty="0"/>
          </a:p>
          <a:p>
            <a:pPr marL="273050" indent="-273050" eaLnBrk="1" hangingPunct="1">
              <a:buFont typeface="Courier New" pitchFamily="49" charset="0"/>
              <a:buChar char="o"/>
            </a:pPr>
            <a:r>
              <a:rPr lang="en-US" altLang="en-US" sz="2000" b="1" dirty="0"/>
              <a:t>Planning</a:t>
            </a:r>
            <a:r>
              <a:rPr lang="en-US" altLang="en-US" sz="2000" dirty="0"/>
              <a:t>: defining the objectives of the system, its processes and resources needed to achieve results, as well as identifying and reporting risks and opportunities;</a:t>
            </a:r>
            <a:endParaRPr lang="bg-BG" altLang="en-US" sz="2000" dirty="0"/>
          </a:p>
          <a:p>
            <a:pPr marL="273050" indent="-273050" eaLnBrk="1" hangingPunct="1">
              <a:buFont typeface="Courier New" pitchFamily="49" charset="0"/>
              <a:buChar char="o"/>
            </a:pPr>
            <a:r>
              <a:rPr lang="en-US" altLang="en-US" sz="2000" b="1" dirty="0"/>
              <a:t>Doing</a:t>
            </a:r>
            <a:r>
              <a:rPr lang="en-US" altLang="en-US" sz="2000" dirty="0"/>
              <a:t>: implementing what is planned.</a:t>
            </a:r>
            <a:endParaRPr lang="bg-BG" altLang="en-US" sz="2000" dirty="0"/>
          </a:p>
          <a:p>
            <a:pPr marL="273050" indent="-273050" eaLnBrk="1" hangingPunct="1">
              <a:buFont typeface="Courier New" pitchFamily="49" charset="0"/>
              <a:buChar char="o"/>
            </a:pPr>
            <a:r>
              <a:rPr lang="en-US" sz="2000" b="1" dirty="0"/>
              <a:t>Checking - </a:t>
            </a:r>
            <a:r>
              <a:rPr lang="en-US" altLang="en-US" sz="2000" dirty="0"/>
              <a:t>: monitoring and (where applicable) measurement of processes and the resulting products and services, analysis and evaluation of information and data from monitoring, measurement and verification activities, and reporting of results.</a:t>
            </a:r>
            <a:endParaRPr lang="bg-BG" altLang="en-US" sz="2000" dirty="0"/>
          </a:p>
          <a:p>
            <a:pPr marL="273050" indent="-273050" eaLnBrk="1" hangingPunct="1">
              <a:buFont typeface="Courier New" pitchFamily="49" charset="0"/>
              <a:buChar char="o"/>
            </a:pPr>
            <a:r>
              <a:rPr lang="en-US" altLang="en-US" sz="2000" b="1" dirty="0"/>
              <a:t>Action</a:t>
            </a:r>
            <a:r>
              <a:rPr lang="en-US" altLang="en-US" sz="2000" dirty="0"/>
              <a:t>: take action to improve performance as needed.</a:t>
            </a:r>
          </a:p>
          <a:p>
            <a:pPr marL="0" indent="0" eaLnBrk="1" hangingPunct="1">
              <a:buNone/>
            </a:pPr>
            <a:r>
              <a:rPr lang="en-US" altLang="en-US" sz="2000" dirty="0"/>
              <a:t>As shown in Figure 2, the process approach uses the concept of the PDCA cycle on two levels. </a:t>
            </a:r>
          </a:p>
          <a:p>
            <a:pPr marL="0" indent="0" eaLnBrk="1" hangingPunct="1">
              <a:buNone/>
            </a:pPr>
            <a:r>
              <a:rPr lang="en-US" altLang="en-US" sz="2000" dirty="0"/>
              <a:t>The first covers the overall framework of the FSMS (points 4 to 7 and points 9 to 10). </a:t>
            </a:r>
          </a:p>
          <a:p>
            <a:pPr marL="0" indent="0" eaLnBrk="1" hangingPunct="1">
              <a:buNone/>
            </a:pPr>
            <a:r>
              <a:rPr lang="en-US" altLang="en-US" sz="2000" dirty="0"/>
              <a:t>The other level covers the operational processes within the food safety system, which are described in point 8. </a:t>
            </a:r>
          </a:p>
          <a:p>
            <a:pPr marL="0" indent="0" eaLnBrk="1" hangingPunct="1">
              <a:buNone/>
            </a:pPr>
            <a:r>
              <a:rPr lang="en-US" altLang="en-US" sz="2000" dirty="0"/>
              <a:t>Communication between the two levels is therefore essential.</a:t>
            </a:r>
            <a:endParaRPr lang="be-BY" altLang="en-US" sz="2000" dirty="0"/>
          </a:p>
        </p:txBody>
      </p:sp>
      <p:pic>
        <p:nvPicPr>
          <p:cNvPr id="1026" name="Picture 2" descr="UNI EN ISO 22000 : 2018">
            <a:extLst>
              <a:ext uri="{FF2B5EF4-FFF2-40B4-BE49-F238E27FC236}">
                <a16:creationId xmlns:a16="http://schemas.microsoft.com/office/drawing/2014/main" id="{F5CC2A01-1A2B-49B5-804C-62B2670276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87112"/>
            <a:ext cx="3352800" cy="1305409"/>
          </a:xfrm>
          <a:prstGeom prst="rect">
            <a:avLst/>
          </a:prstGeom>
          <a:noFill/>
          <a:extLst>
            <a:ext uri="{909E8E84-426E-40DD-AFC4-6F175D3DCCD1}">
              <a14:hiddenFill xmlns:a14="http://schemas.microsoft.com/office/drawing/2010/main">
                <a:solidFill>
                  <a:srgbClr val="FFFFFF"/>
                </a:solidFill>
              </a14:hiddenFill>
            </a:ext>
          </a:extLst>
        </p:spPr>
      </p:pic>
      <p:sp>
        <p:nvSpPr>
          <p:cNvPr id="6" name="Текстово поле 5">
            <a:extLst>
              <a:ext uri="{FF2B5EF4-FFF2-40B4-BE49-F238E27FC236}">
                <a16:creationId xmlns:a16="http://schemas.microsoft.com/office/drawing/2014/main" id="{7DA90925-CE02-4BB8-84B7-CC68B7CDF0E2}"/>
              </a:ext>
            </a:extLst>
          </p:cNvPr>
          <p:cNvSpPr txBox="1"/>
          <p:nvPr/>
        </p:nvSpPr>
        <p:spPr>
          <a:xfrm>
            <a:off x="-1" y="152400"/>
            <a:ext cx="5715001" cy="707886"/>
          </a:xfrm>
          <a:prstGeom prst="rect">
            <a:avLst/>
          </a:prstGeom>
          <a:noFill/>
        </p:spPr>
        <p:txBody>
          <a:bodyPr wrap="square">
            <a:spAutoFit/>
          </a:bodyPr>
          <a:lstStyle/>
          <a:p>
            <a:pPr marL="0" indent="0" eaLnBrk="1" hangingPunct="1">
              <a:buNone/>
            </a:pPr>
            <a:r>
              <a:rPr lang="en-US" altLang="en-US" sz="2000" b="1" cap="all" dirty="0">
                <a:solidFill>
                  <a:srgbClr val="FF6600"/>
                </a:solidFill>
                <a:latin typeface="Gill Sans MT" panose="020B0502020104020203" pitchFamily="34" charset="0"/>
              </a:rPr>
              <a:t>0.3.2  The planning-doing-checking- </a:t>
            </a:r>
          </a:p>
          <a:p>
            <a:pPr marL="0" indent="0" eaLnBrk="1" hangingPunct="1">
              <a:buNone/>
            </a:pPr>
            <a:r>
              <a:rPr lang="en-US" altLang="en-US" sz="2000" b="1" cap="all" dirty="0">
                <a:solidFill>
                  <a:srgbClr val="FF6600"/>
                </a:solidFill>
                <a:latin typeface="Gill Sans MT" panose="020B0502020104020203" pitchFamily="34" charset="0"/>
              </a:rPr>
              <a:t>          action cycle (PDCA)</a:t>
            </a:r>
            <a:endParaRPr lang="bg-BG" altLang="en-US" sz="2000" b="1" cap="all" dirty="0">
              <a:solidFill>
                <a:srgbClr val="FF6600"/>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0B78599-9724-4FD5-8F28-F4708213D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755325"/>
            <a:ext cx="7010400" cy="5742307"/>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UNI EN ISO 22000 : 2018">
            <a:extLst>
              <a:ext uri="{FF2B5EF4-FFF2-40B4-BE49-F238E27FC236}">
                <a16:creationId xmlns:a16="http://schemas.microsoft.com/office/drawing/2014/main" id="{21D7E444-E7C5-4998-A91C-E92EB7A1DB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9008" y="46613"/>
            <a:ext cx="2738339" cy="1066169"/>
          </a:xfrm>
          <a:prstGeom prst="rect">
            <a:avLst/>
          </a:prstGeom>
          <a:noFill/>
          <a:extLst>
            <a:ext uri="{909E8E84-426E-40DD-AFC4-6F175D3DCCD1}">
              <a14:hiddenFill xmlns:a14="http://schemas.microsoft.com/office/drawing/2010/main">
                <a:solidFill>
                  <a:srgbClr val="FFFFFF"/>
                </a:solidFill>
              </a14:hiddenFill>
            </a:ext>
          </a:extLst>
        </p:spPr>
      </p:pic>
      <p:sp>
        <p:nvSpPr>
          <p:cNvPr id="109" name="Текстово поле 108">
            <a:extLst>
              <a:ext uri="{FF2B5EF4-FFF2-40B4-BE49-F238E27FC236}">
                <a16:creationId xmlns:a16="http://schemas.microsoft.com/office/drawing/2014/main" id="{BD030875-0193-43B2-876A-6166485641D9}"/>
              </a:ext>
            </a:extLst>
          </p:cNvPr>
          <p:cNvSpPr txBox="1"/>
          <p:nvPr/>
        </p:nvSpPr>
        <p:spPr>
          <a:xfrm>
            <a:off x="990600" y="6165056"/>
            <a:ext cx="8077200" cy="646331"/>
          </a:xfrm>
          <a:prstGeom prst="rect">
            <a:avLst/>
          </a:prstGeom>
          <a:noFill/>
        </p:spPr>
        <p:txBody>
          <a:bodyPr wrap="square">
            <a:spAutoFit/>
          </a:bodyPr>
          <a:lstStyle/>
          <a:p>
            <a:pPr algn="ctr"/>
            <a:r>
              <a:rPr lang="en-US" b="1" dirty="0">
                <a:latin typeface="Gill Sans MT" panose="020B0502020104020203" pitchFamily="34" charset="0"/>
              </a:rPr>
              <a:t>Figure 2. </a:t>
            </a:r>
            <a:r>
              <a:rPr lang="en-US" dirty="0">
                <a:latin typeface="Gill Sans MT" panose="020B0502020104020203" pitchFamily="34" charset="0"/>
              </a:rPr>
              <a:t>Illustration of the two levels of the PDCA cycle</a:t>
            </a:r>
          </a:p>
          <a:p>
            <a:pPr algn="ctr"/>
            <a:r>
              <a:rPr lang="en-US" dirty="0">
                <a:latin typeface="Gill Sans MT" panose="020B0502020104020203" pitchFamily="34" charset="0"/>
              </a:rPr>
              <a:t> (planning - doing /implementation/ - checking - action)</a:t>
            </a:r>
            <a:endParaRPr lang="bg-BG" dirty="0"/>
          </a:p>
        </p:txBody>
      </p:sp>
    </p:spTree>
    <p:extLst>
      <p:ext uri="{BB962C8B-B14F-4D97-AF65-F5344CB8AC3E}">
        <p14:creationId xmlns:p14="http://schemas.microsoft.com/office/powerpoint/2010/main" val="143839999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3" cstate="print"/>
          <a:srcRect/>
          <a:stretch>
            <a:fillRect/>
          </a:stretch>
        </p:blipFill>
        <p:spPr bwMode="auto">
          <a:xfrm>
            <a:off x="6781800" y="0"/>
            <a:ext cx="2362200" cy="809625"/>
          </a:xfrm>
          <a:prstGeom prst="rect">
            <a:avLst/>
          </a:prstGeom>
          <a:noFill/>
          <a:ln w="9525">
            <a:noFill/>
            <a:miter lim="800000"/>
            <a:headEnd/>
            <a:tailEnd/>
          </a:ln>
        </p:spPr>
      </p:pic>
      <p:sp>
        <p:nvSpPr>
          <p:cNvPr id="15" name="Текстово поле 14">
            <a:extLst>
              <a:ext uri="{FF2B5EF4-FFF2-40B4-BE49-F238E27FC236}">
                <a16:creationId xmlns:a16="http://schemas.microsoft.com/office/drawing/2014/main" id="{319E72DF-03DE-489F-A3D8-52270693B7E1}"/>
              </a:ext>
            </a:extLst>
          </p:cNvPr>
          <p:cNvSpPr txBox="1"/>
          <p:nvPr/>
        </p:nvSpPr>
        <p:spPr>
          <a:xfrm>
            <a:off x="76200" y="0"/>
            <a:ext cx="9067800" cy="6774162"/>
          </a:xfrm>
          <a:prstGeom prst="rect">
            <a:avLst/>
          </a:prstGeom>
          <a:noFill/>
        </p:spPr>
        <p:txBody>
          <a:bodyPr wrap="square">
            <a:spAutoFit/>
          </a:bodyPr>
          <a:lstStyle/>
          <a:p>
            <a:pPr marL="0" marR="0" lvl="0" indent="0" algn="l" defTabSz="914400" rtl="0" eaLnBrk="1" fontAlgn="base" latinLnBrk="0" hangingPunct="1">
              <a:lnSpc>
                <a:spcPct val="90000"/>
              </a:lnSpc>
              <a:spcBef>
                <a:spcPts val="600"/>
              </a:spcBef>
              <a:spcAft>
                <a:spcPct val="0"/>
              </a:spcAft>
              <a:buClr>
                <a:srgbClr val="0F6FC6"/>
              </a:buClr>
              <a:buSzPct val="80000"/>
              <a:buFont typeface="Wingdings 2" pitchFamily="18" charset="2"/>
              <a:buNone/>
              <a:tabLst/>
              <a:defRPr/>
            </a:pPr>
            <a:r>
              <a:rPr kumimoji="0" lang="en-US" altLang="en-US" sz="2000" b="1" i="0" u="none" strike="noStrike" kern="1200" cap="all" spc="0" normalizeH="0" noProof="0" dirty="0">
                <a:ln>
                  <a:noFill/>
                </a:ln>
                <a:solidFill>
                  <a:srgbClr val="FF6600"/>
                </a:solidFill>
                <a:effectLst/>
                <a:uLnTx/>
                <a:uFillTx/>
                <a:latin typeface="Gill Sans MT"/>
                <a:ea typeface="+mn-ea"/>
                <a:cs typeface="+mn-cs"/>
              </a:rPr>
              <a:t>0.3.3 Risk-based thinking</a:t>
            </a:r>
          </a:p>
          <a:p>
            <a:pPr marL="0" marR="0" lvl="0" indent="0" algn="l" defTabSz="914400" rtl="0" eaLnBrk="1" fontAlgn="base" latinLnBrk="0" hangingPunct="1">
              <a:lnSpc>
                <a:spcPct val="90000"/>
              </a:lnSpc>
              <a:spcBef>
                <a:spcPts val="600"/>
              </a:spcBef>
              <a:spcAft>
                <a:spcPct val="0"/>
              </a:spcAft>
              <a:buClr>
                <a:srgbClr val="0F6FC6"/>
              </a:buClr>
              <a:buSzPct val="80000"/>
              <a:buFont typeface="Wingdings 2" pitchFamily="18" charset="2"/>
              <a:buNone/>
              <a:tabLst/>
              <a:defRPr/>
            </a:pPr>
            <a:endParaRPr kumimoji="0" lang="en-US" altLang="en-US" sz="40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base" latinLnBrk="0" hangingPunct="1">
              <a:lnSpc>
                <a:spcPct val="90000"/>
              </a:lnSpc>
              <a:spcBef>
                <a:spcPts val="600"/>
              </a:spcBef>
              <a:spcAft>
                <a:spcPct val="0"/>
              </a:spcAft>
              <a:buClr>
                <a:srgbClr val="0F6FC6"/>
              </a:buClr>
              <a:buSzPct val="80000"/>
              <a:buFont typeface="Wingdings 2" pitchFamily="18" charset="2"/>
              <a:buNone/>
              <a:tabLst/>
              <a:defRPr/>
            </a:pPr>
            <a:r>
              <a:rPr kumimoji="0" lang="en-US" altLang="en-US" b="1" i="0" u="none" strike="noStrike" kern="1200" cap="none" spc="0" normalizeH="0" baseline="0" noProof="0" dirty="0">
                <a:ln>
                  <a:noFill/>
                </a:ln>
                <a:solidFill>
                  <a:prstClr val="black"/>
                </a:solidFill>
                <a:effectLst/>
                <a:uLnTx/>
                <a:uFillTx/>
                <a:latin typeface="Gill Sans MT"/>
                <a:ea typeface="+mn-ea"/>
                <a:cs typeface="+mn-cs"/>
              </a:rPr>
              <a:t>0.3.3.1 General Risk-based thinking </a:t>
            </a:r>
            <a:r>
              <a:rPr kumimoji="0" lang="en-US" altLang="en-US" i="0" u="none" strike="noStrike" kern="1200" cap="none" spc="0" normalizeH="0" baseline="0" noProof="0" dirty="0">
                <a:ln>
                  <a:noFill/>
                </a:ln>
                <a:solidFill>
                  <a:prstClr val="black"/>
                </a:solidFill>
                <a:effectLst/>
                <a:uLnTx/>
                <a:uFillTx/>
                <a:latin typeface="Gill Sans MT"/>
                <a:ea typeface="+mn-ea"/>
                <a:cs typeface="+mn-cs"/>
              </a:rPr>
              <a:t>is important to create an effective food safety management system. In the ISO 22000: 2018, risk-based thinking also applies to both levels - organizational (see 0.3.3.2) and operational (see 0.3.3.3), which is in line with the process approach described in 0.3.2.</a:t>
            </a:r>
          </a:p>
          <a:p>
            <a:pPr marL="0" marR="0" lvl="0" indent="0" algn="l" defTabSz="914400" rtl="0" eaLnBrk="1" fontAlgn="base" latinLnBrk="0" hangingPunct="1">
              <a:lnSpc>
                <a:spcPct val="90000"/>
              </a:lnSpc>
              <a:spcBef>
                <a:spcPts val="600"/>
              </a:spcBef>
              <a:spcAft>
                <a:spcPct val="0"/>
              </a:spcAft>
              <a:buClr>
                <a:srgbClr val="0F6FC6"/>
              </a:buClr>
              <a:buSzPct val="80000"/>
              <a:buFont typeface="Wingdings 2" pitchFamily="18" charset="2"/>
              <a:buNone/>
              <a:tabLst/>
              <a:defRPr/>
            </a:pPr>
            <a:endParaRPr kumimoji="0" lang="en-US" altLang="en-US" i="0" u="none" strike="noStrike" kern="1200" cap="none" spc="0" normalizeH="0" baseline="0" noProof="0" dirty="0">
              <a:ln>
                <a:noFill/>
              </a:ln>
              <a:solidFill>
                <a:prstClr val="black"/>
              </a:solidFill>
              <a:effectLst/>
              <a:uLnTx/>
              <a:uFillTx/>
              <a:latin typeface="Gill Sans MT"/>
              <a:ea typeface="+mn-ea"/>
              <a:cs typeface="+mn-cs"/>
            </a:endParaRPr>
          </a:p>
          <a:p>
            <a:pPr lvl="0">
              <a:lnSpc>
                <a:spcPct val="90000"/>
              </a:lnSpc>
              <a:spcBef>
                <a:spcPts val="600"/>
              </a:spcBef>
              <a:buClr>
                <a:srgbClr val="0F6FC6"/>
              </a:buClr>
              <a:buSzPct val="80000"/>
              <a:defRPr/>
            </a:pPr>
            <a:r>
              <a:rPr kumimoji="0" lang="en-US" altLang="en-US" b="1" i="0" u="none" strike="noStrike" kern="1200" cap="none" spc="0" normalizeH="0" baseline="0" noProof="0" dirty="0">
                <a:ln>
                  <a:noFill/>
                </a:ln>
                <a:solidFill>
                  <a:prstClr val="black"/>
                </a:solidFill>
                <a:effectLst/>
                <a:uLnTx/>
                <a:uFillTx/>
                <a:latin typeface="Gill Sans MT"/>
                <a:ea typeface="+mn-ea"/>
                <a:cs typeface="+mn-cs"/>
              </a:rPr>
              <a:t>0.3.3.2 </a:t>
            </a:r>
            <a:r>
              <a:rPr lang="en-US" altLang="en-US" b="1" dirty="0">
                <a:solidFill>
                  <a:prstClr val="black"/>
                </a:solidFill>
                <a:latin typeface="Gill Sans MT"/>
              </a:rPr>
              <a:t>Risk management of the organization</a:t>
            </a:r>
            <a:endParaRPr kumimoji="0" lang="en-US" altLang="en-US"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base" latinLnBrk="0" hangingPunct="1">
              <a:lnSpc>
                <a:spcPct val="90000"/>
              </a:lnSpc>
              <a:spcBef>
                <a:spcPts val="600"/>
              </a:spcBef>
              <a:spcAft>
                <a:spcPct val="0"/>
              </a:spcAft>
              <a:buClr>
                <a:srgbClr val="0F6FC6"/>
              </a:buClr>
              <a:buSzPct val="80000"/>
              <a:buFont typeface="Wingdings 2" pitchFamily="18" charset="2"/>
              <a:buNone/>
              <a:tabLst/>
              <a:defRPr/>
            </a:pPr>
            <a:r>
              <a:rPr kumimoji="0" lang="en-US" altLang="en-US" i="0" u="none" strike="noStrike" kern="1200" cap="none" spc="0" normalizeH="0" baseline="0" noProof="0" dirty="0">
                <a:ln>
                  <a:noFill/>
                </a:ln>
                <a:solidFill>
                  <a:prstClr val="black"/>
                </a:solidFill>
                <a:effectLst/>
                <a:uLnTx/>
                <a:uFillTx/>
                <a:latin typeface="Gill Sans MT"/>
                <a:ea typeface="+mn-ea"/>
                <a:cs typeface="+mn-cs"/>
              </a:rPr>
              <a:t>Risk is an effect of uncertainty. Any uncertainty can have a positive or negative effect. In the context of organizational risk management, the positive deviation arising from the risk may provide opportunities, but not all positive effects of risk lead to opportunities. To meet the requirements of this document, the organization must plan and implement actions to address the risks (see section 6). Dealing with risks creates a basis for increasing the effectiveness of the food safety management system, for achieving better results and for preventing undesirable consequences.</a:t>
            </a:r>
          </a:p>
          <a:p>
            <a:pPr marL="0" marR="0" lvl="0" indent="0" algn="l" defTabSz="914400" rtl="0" eaLnBrk="1" fontAlgn="base" latinLnBrk="0" hangingPunct="1">
              <a:lnSpc>
                <a:spcPct val="90000"/>
              </a:lnSpc>
              <a:spcBef>
                <a:spcPts val="600"/>
              </a:spcBef>
              <a:spcAft>
                <a:spcPct val="0"/>
              </a:spcAft>
              <a:buClr>
                <a:srgbClr val="0F6FC6"/>
              </a:buClr>
              <a:buSzPct val="80000"/>
              <a:buFont typeface="Wingdings 2" pitchFamily="18" charset="2"/>
              <a:buNone/>
              <a:tabLst/>
              <a:defRPr/>
            </a:pPr>
            <a:endParaRPr kumimoji="0" lang="en-US" altLang="en-US"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base" latinLnBrk="0" hangingPunct="1">
              <a:lnSpc>
                <a:spcPct val="90000"/>
              </a:lnSpc>
              <a:spcBef>
                <a:spcPts val="600"/>
              </a:spcBef>
              <a:spcAft>
                <a:spcPct val="0"/>
              </a:spcAft>
              <a:buClr>
                <a:srgbClr val="0F6FC6"/>
              </a:buClr>
              <a:buSzPct val="80000"/>
              <a:buFont typeface="Wingdings 2" pitchFamily="18" charset="2"/>
              <a:buNone/>
              <a:tabLst/>
              <a:defRPr/>
            </a:pPr>
            <a:r>
              <a:rPr kumimoji="0" lang="en-US" altLang="en-US" b="1" i="0" u="none" strike="noStrike" kern="1200" cap="none" spc="0" normalizeH="0" baseline="0" noProof="0" dirty="0">
                <a:ln>
                  <a:noFill/>
                </a:ln>
                <a:solidFill>
                  <a:prstClr val="black"/>
                </a:solidFill>
                <a:effectLst/>
                <a:uLnTx/>
                <a:uFillTx/>
                <a:latin typeface="Gill Sans MT"/>
                <a:ea typeface="+mn-ea"/>
                <a:cs typeface="+mn-cs"/>
              </a:rPr>
              <a:t>0.3.3.3 Hazard analysis - operational processes</a:t>
            </a:r>
          </a:p>
          <a:p>
            <a:pPr lvl="0">
              <a:lnSpc>
                <a:spcPct val="90000"/>
              </a:lnSpc>
              <a:spcBef>
                <a:spcPts val="600"/>
              </a:spcBef>
              <a:buClr>
                <a:srgbClr val="0F6FC6"/>
              </a:buClr>
              <a:buSzPct val="80000"/>
              <a:defRPr/>
            </a:pPr>
            <a:r>
              <a:rPr kumimoji="0" lang="en-US" altLang="en-US" i="0" u="none" strike="noStrike" kern="1200" cap="none" spc="0" normalizeH="0" baseline="0" noProof="0" dirty="0">
                <a:ln>
                  <a:noFill/>
                </a:ln>
                <a:solidFill>
                  <a:prstClr val="black"/>
                </a:solidFill>
                <a:effectLst/>
                <a:uLnTx/>
                <a:uFillTx/>
                <a:latin typeface="Gill Sans MT"/>
                <a:ea typeface="+mn-ea"/>
                <a:cs typeface="+mn-cs"/>
              </a:rPr>
              <a:t>The concept of risk-based thinking through HACCP principles at the operational level is built into the ISO 22000: 2018.  The next steps in the HACCP process can be considered as necessary measures to prevent or reduce hazards to acceptable levels to ensure food safety at the time of consumption (see section 8). Decisions taken in </a:t>
            </a:r>
            <a:r>
              <a:rPr lang="en-US" altLang="en-US" dirty="0">
                <a:solidFill>
                  <a:prstClr val="black"/>
                </a:solidFill>
                <a:latin typeface="Gill Sans MT"/>
              </a:rPr>
              <a:t>the HACCP implementation must </a:t>
            </a:r>
            <a:r>
              <a:rPr kumimoji="0" lang="en-US" altLang="en-US" i="0" u="none" strike="noStrike" kern="1200" cap="none" spc="0" normalizeH="0" baseline="0" noProof="0" dirty="0">
                <a:ln>
                  <a:noFill/>
                </a:ln>
                <a:solidFill>
                  <a:prstClr val="black"/>
                </a:solidFill>
                <a:effectLst/>
                <a:uLnTx/>
                <a:uFillTx/>
                <a:latin typeface="Gill Sans MT"/>
                <a:ea typeface="+mn-ea"/>
                <a:cs typeface="+mn-cs"/>
              </a:rPr>
              <a:t>be based on scientific advances, without bias and have to be documented.</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Текстово поле 14">
            <a:extLst>
              <a:ext uri="{FF2B5EF4-FFF2-40B4-BE49-F238E27FC236}">
                <a16:creationId xmlns:a16="http://schemas.microsoft.com/office/drawing/2014/main" id="{319E72DF-03DE-489F-A3D8-52270693B7E1}"/>
              </a:ext>
            </a:extLst>
          </p:cNvPr>
          <p:cNvSpPr txBox="1"/>
          <p:nvPr/>
        </p:nvSpPr>
        <p:spPr>
          <a:xfrm>
            <a:off x="76200" y="152400"/>
            <a:ext cx="9067800" cy="6199646"/>
          </a:xfrm>
          <a:prstGeom prst="rect">
            <a:avLst/>
          </a:prstGeom>
          <a:noFill/>
        </p:spPr>
        <p:txBody>
          <a:bodyPr wrap="square">
            <a:spAutoFit/>
          </a:bodyPr>
          <a:lstStyle/>
          <a:p>
            <a:pPr marL="0" marR="0" lvl="0" indent="0" algn="l" defTabSz="914400" rtl="0" eaLnBrk="1" fontAlgn="base" latinLnBrk="0" hangingPunct="1">
              <a:lnSpc>
                <a:spcPct val="90000"/>
              </a:lnSpc>
              <a:spcBef>
                <a:spcPts val="600"/>
              </a:spcBef>
              <a:spcAft>
                <a:spcPct val="0"/>
              </a:spcAft>
              <a:buClr>
                <a:srgbClr val="0F6FC6"/>
              </a:buClr>
              <a:buSzPct val="80000"/>
              <a:buFont typeface="Wingdings 2" pitchFamily="18" charset="2"/>
              <a:buNone/>
              <a:tabLst/>
              <a:defRPr/>
            </a:pPr>
            <a:endParaRPr kumimoji="0" lang="en-US" altLang="en-US" sz="40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base" latinLnBrk="0" hangingPunct="1">
              <a:lnSpc>
                <a:spcPct val="90000"/>
              </a:lnSpc>
              <a:spcBef>
                <a:spcPts val="600"/>
              </a:spcBef>
              <a:spcAft>
                <a:spcPct val="0"/>
              </a:spcAft>
              <a:buClr>
                <a:srgbClr val="0F6FC6"/>
              </a:buClr>
              <a:buSzPct val="80000"/>
              <a:buFont typeface="Wingdings 2" pitchFamily="18" charset="2"/>
              <a:buNone/>
              <a:tabLst/>
              <a:defRPr/>
            </a:pPr>
            <a:endParaRPr kumimoji="0" lang="en-US" altLang="en-US"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base" latinLnBrk="0" hangingPunct="1">
              <a:lnSpc>
                <a:spcPct val="90000"/>
              </a:lnSpc>
              <a:spcBef>
                <a:spcPts val="600"/>
              </a:spcBef>
              <a:spcAft>
                <a:spcPts val="800"/>
              </a:spcAft>
              <a:buClr>
                <a:srgbClr val="0F6FC6"/>
              </a:buClr>
              <a:buSzPct val="80000"/>
              <a:buFont typeface="Wingdings 2" pitchFamily="18" charset="2"/>
              <a:buNone/>
              <a:tabLst/>
              <a:defRPr/>
            </a:pPr>
            <a:r>
              <a:rPr kumimoji="0" lang="en-US" altLang="en-US" sz="2000" i="0" u="none" strike="noStrike" kern="1200" cap="none" spc="0" normalizeH="0" baseline="0" noProof="0" dirty="0">
                <a:ln>
                  <a:noFill/>
                </a:ln>
                <a:solidFill>
                  <a:prstClr val="black"/>
                </a:solidFill>
                <a:effectLst/>
                <a:uLnTx/>
                <a:uFillTx/>
                <a:latin typeface="Gill Sans MT"/>
                <a:ea typeface="+mn-ea"/>
                <a:cs typeface="+mn-cs"/>
              </a:rPr>
              <a:t>All requirements of the ISO 22000: 2018 are generic and are intended to be applied by all organizations wishing to develop and implement an effective FSMS, regardless of their size and complexity.</a:t>
            </a:r>
          </a:p>
          <a:p>
            <a:pPr marL="0" marR="0" lvl="0" indent="0" algn="l" defTabSz="914400" rtl="0" eaLnBrk="1" fontAlgn="base" latinLnBrk="0" hangingPunct="1">
              <a:lnSpc>
                <a:spcPct val="90000"/>
              </a:lnSpc>
              <a:spcBef>
                <a:spcPts val="600"/>
              </a:spcBef>
              <a:spcAft>
                <a:spcPts val="800"/>
              </a:spcAft>
              <a:buClr>
                <a:srgbClr val="0F6FC6"/>
              </a:buClr>
              <a:buSzPct val="80000"/>
              <a:buFont typeface="Wingdings 2" pitchFamily="18" charset="2"/>
              <a:buNone/>
              <a:tabLst/>
              <a:defRPr/>
            </a:pPr>
            <a:r>
              <a:rPr kumimoji="0" lang="en-US" altLang="en-US" sz="2000" i="0" u="none" strike="noStrike" kern="1200" cap="none" spc="0" normalizeH="0" baseline="0" noProof="0" dirty="0">
                <a:ln>
                  <a:noFill/>
                </a:ln>
                <a:solidFill>
                  <a:prstClr val="black"/>
                </a:solidFill>
                <a:effectLst/>
                <a:uLnTx/>
                <a:uFillTx/>
                <a:latin typeface="Gill Sans MT"/>
                <a:ea typeface="+mn-ea"/>
                <a:cs typeface="+mn-cs"/>
              </a:rPr>
              <a:t>This includes organizations that are directly or indirectly involved in one or more steps of the food chain.</a:t>
            </a:r>
          </a:p>
          <a:p>
            <a:pPr marL="0" marR="0" lvl="0" indent="0" algn="l" defTabSz="914400" rtl="0" eaLnBrk="1" fontAlgn="base" latinLnBrk="0" hangingPunct="1">
              <a:lnSpc>
                <a:spcPct val="90000"/>
              </a:lnSpc>
              <a:spcBef>
                <a:spcPts val="600"/>
              </a:spcBef>
              <a:spcAft>
                <a:spcPts val="800"/>
              </a:spcAft>
              <a:buClr>
                <a:srgbClr val="0F6FC6"/>
              </a:buClr>
              <a:buSzPct val="80000"/>
              <a:buFont typeface="Wingdings 2" pitchFamily="18" charset="2"/>
              <a:buNone/>
              <a:tabLst/>
              <a:defRPr/>
            </a:pPr>
            <a:r>
              <a:rPr kumimoji="0" lang="en-US" altLang="en-US" sz="2000" i="0" u="none" strike="noStrike" kern="1200" cap="none" spc="0" normalizeH="0" baseline="0" noProof="0" dirty="0">
                <a:ln>
                  <a:noFill/>
                </a:ln>
                <a:solidFill>
                  <a:prstClr val="black"/>
                </a:solidFill>
                <a:effectLst/>
                <a:uLnTx/>
                <a:uFillTx/>
                <a:latin typeface="Gill Sans MT"/>
                <a:ea typeface="+mn-ea"/>
                <a:cs typeface="+mn-cs"/>
              </a:rPr>
              <a:t>Directly involved organizations are feed manufacturers, agricultural producers, farmers, producers of food ingredients (soy, egg, blood, dairy and other protein preparations, we-six, etc.), food processors, retailers, catering establishments, catering operators, organizations providing services such as cleaning, transport, storage, distribution, indirectly included.</a:t>
            </a:r>
          </a:p>
          <a:p>
            <a:pPr marL="0" marR="0" lvl="0" indent="0" algn="l" defTabSz="914400" rtl="0" eaLnBrk="1" fontAlgn="base" latinLnBrk="0" hangingPunct="1">
              <a:lnSpc>
                <a:spcPct val="90000"/>
              </a:lnSpc>
              <a:spcBef>
                <a:spcPts val="600"/>
              </a:spcBef>
              <a:spcAft>
                <a:spcPts val="800"/>
              </a:spcAft>
              <a:buClr>
                <a:srgbClr val="0F6FC6"/>
              </a:buClr>
              <a:buSzPct val="80000"/>
              <a:buFont typeface="Wingdings 2" pitchFamily="18" charset="2"/>
              <a:buNone/>
              <a:tabLst/>
              <a:defRPr/>
            </a:pPr>
            <a:r>
              <a:rPr kumimoji="0" lang="en-US" altLang="en-US" sz="2000" i="0" u="none" strike="noStrike" kern="1200" cap="none" spc="0" normalizeH="0" baseline="0" noProof="0" dirty="0">
                <a:ln>
                  <a:noFill/>
                </a:ln>
                <a:solidFill>
                  <a:prstClr val="black"/>
                </a:solidFill>
                <a:effectLst/>
                <a:uLnTx/>
                <a:uFillTx/>
                <a:latin typeface="Gill Sans MT"/>
                <a:ea typeface="+mn-ea"/>
                <a:cs typeface="+mn-cs"/>
              </a:rPr>
              <a:t>Organizations indirectly involved in the food chain are the manufacturers of technological equipment, detergents, packaging and other materials that come into contact with food.</a:t>
            </a:r>
          </a:p>
          <a:p>
            <a:pPr marL="0" marR="0" lvl="0" indent="0" algn="l" defTabSz="914400" rtl="0" eaLnBrk="1" fontAlgn="base" latinLnBrk="0" hangingPunct="1">
              <a:lnSpc>
                <a:spcPct val="90000"/>
              </a:lnSpc>
              <a:spcBef>
                <a:spcPts val="600"/>
              </a:spcBef>
              <a:spcAft>
                <a:spcPts val="800"/>
              </a:spcAft>
              <a:buClr>
                <a:srgbClr val="0F6FC6"/>
              </a:buClr>
              <a:buSzPct val="80000"/>
              <a:buFont typeface="Wingdings 2" pitchFamily="18" charset="2"/>
              <a:buNone/>
              <a:tabLst/>
              <a:defRPr/>
            </a:pPr>
            <a:r>
              <a:rPr kumimoji="0" lang="en-US" altLang="en-US" sz="2000" i="0" u="none" strike="noStrike" kern="1200" cap="none" spc="0" normalizeH="0" baseline="0" noProof="0" dirty="0">
                <a:ln>
                  <a:noFill/>
                </a:ln>
                <a:solidFill>
                  <a:prstClr val="black"/>
                </a:solidFill>
                <a:effectLst/>
                <a:uLnTx/>
                <a:uFillTx/>
                <a:latin typeface="Gill Sans MT"/>
                <a:ea typeface="+mn-ea"/>
                <a:cs typeface="+mn-cs"/>
              </a:rPr>
              <a:t>The ISO 22000: 2018 allows small farms, small distributors of packaged foods, small retailers or small eateries to apply externally developed combinations of control measures.</a:t>
            </a:r>
          </a:p>
        </p:txBody>
      </p:sp>
      <p:pic>
        <p:nvPicPr>
          <p:cNvPr id="1026" name="Picture 2" descr="Why You Need An ISO 22000 Certificate For Your Business - TUV SW UAE">
            <a:extLst>
              <a:ext uri="{FF2B5EF4-FFF2-40B4-BE49-F238E27FC236}">
                <a16:creationId xmlns:a16="http://schemas.microsoft.com/office/drawing/2014/main" id="{5EBF3AB9-0085-457D-AB04-647C1C7797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8184" y="76200"/>
            <a:ext cx="1869616" cy="106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6214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Текстово поле 14">
            <a:extLst>
              <a:ext uri="{FF2B5EF4-FFF2-40B4-BE49-F238E27FC236}">
                <a16:creationId xmlns:a16="http://schemas.microsoft.com/office/drawing/2014/main" id="{319E72DF-03DE-489F-A3D8-52270693B7E1}"/>
              </a:ext>
            </a:extLst>
          </p:cNvPr>
          <p:cNvSpPr txBox="1"/>
          <p:nvPr/>
        </p:nvSpPr>
        <p:spPr>
          <a:xfrm>
            <a:off x="-76200" y="572570"/>
            <a:ext cx="9067800" cy="6303264"/>
          </a:xfrm>
          <a:prstGeom prst="rect">
            <a:avLst/>
          </a:prstGeom>
          <a:noFill/>
        </p:spPr>
        <p:txBody>
          <a:bodyPr wrap="square">
            <a:spAutoFit/>
          </a:bodyPr>
          <a:lstStyle/>
          <a:p>
            <a:pPr marL="0" marR="0" lvl="0" indent="0" algn="l" defTabSz="914400" rtl="0" eaLnBrk="1" fontAlgn="base" latinLnBrk="0" hangingPunct="1">
              <a:lnSpc>
                <a:spcPct val="90000"/>
              </a:lnSpc>
              <a:spcBef>
                <a:spcPts val="600"/>
              </a:spcBef>
              <a:spcAft>
                <a:spcPct val="0"/>
              </a:spcAft>
              <a:buClr>
                <a:srgbClr val="0F6FC6"/>
              </a:buClr>
              <a:buSzPct val="80000"/>
              <a:buFont typeface="Wingdings 2" pitchFamily="18" charset="2"/>
              <a:buNone/>
              <a:tabLst/>
              <a:defRPr/>
            </a:pPr>
            <a:r>
              <a:rPr kumimoji="0" lang="en-US" altLang="en-US" sz="2400" b="1" i="0" u="none" strike="noStrike" kern="1200" cap="none" spc="0" normalizeH="0" baseline="0" noProof="0" dirty="0">
                <a:ln>
                  <a:noFill/>
                </a:ln>
                <a:solidFill>
                  <a:srgbClr val="0B5395"/>
                </a:solidFill>
                <a:effectLst/>
                <a:uLnTx/>
                <a:uFillTx/>
                <a:latin typeface="Arial Black" panose="020B0A04020102020204" pitchFamily="34" charset="0"/>
              </a:rPr>
              <a:t>04 Relation to other standards for control systems</a:t>
            </a:r>
          </a:p>
          <a:p>
            <a:pPr lvl="0">
              <a:lnSpc>
                <a:spcPct val="90000"/>
              </a:lnSpc>
              <a:spcBef>
                <a:spcPts val="600"/>
              </a:spcBef>
              <a:buClr>
                <a:srgbClr val="0F6FC6"/>
              </a:buClr>
              <a:buSzPct val="80000"/>
              <a:defRPr/>
            </a:pPr>
            <a:endParaRPr kumimoji="0" lang="en-US" altLang="en-US" sz="2000" i="0" u="none" strike="noStrike" kern="1200" cap="none" spc="0" normalizeH="0" baseline="0" noProof="0" dirty="0">
              <a:ln>
                <a:noFill/>
              </a:ln>
              <a:solidFill>
                <a:prstClr val="black"/>
              </a:solidFill>
              <a:effectLst/>
              <a:uLnTx/>
              <a:uFillTx/>
              <a:latin typeface="Gill Sans MT"/>
              <a:ea typeface="+mn-ea"/>
              <a:cs typeface="+mn-cs"/>
            </a:endParaRPr>
          </a:p>
          <a:p>
            <a:pPr lvl="0">
              <a:lnSpc>
                <a:spcPct val="90000"/>
              </a:lnSpc>
              <a:spcBef>
                <a:spcPts val="600"/>
              </a:spcBef>
              <a:buClr>
                <a:srgbClr val="0F6FC6"/>
              </a:buClr>
              <a:buSzPct val="80000"/>
              <a:defRPr/>
            </a:pPr>
            <a:r>
              <a:rPr kumimoji="0" lang="en-US" altLang="en-US" sz="2000" i="0" u="none" strike="noStrike" kern="1200" cap="none" spc="0" normalizeH="0" baseline="0" noProof="0" dirty="0">
                <a:ln>
                  <a:noFill/>
                </a:ln>
                <a:solidFill>
                  <a:prstClr val="black"/>
                </a:solidFill>
                <a:effectLst/>
                <a:uLnTx/>
                <a:uFillTx/>
                <a:latin typeface="Gill Sans MT"/>
                <a:ea typeface="+mn-ea"/>
                <a:cs typeface="+mn-cs"/>
              </a:rPr>
              <a:t>This standard was developed by ISO and follows the High Level Structures (HLS). The aim of HLS is to improve compatibility between individual standards for ISO management systems. </a:t>
            </a:r>
          </a:p>
          <a:p>
            <a:pPr lvl="0">
              <a:lnSpc>
                <a:spcPct val="90000"/>
              </a:lnSpc>
              <a:spcBef>
                <a:spcPts val="600"/>
              </a:spcBef>
              <a:buClr>
                <a:srgbClr val="0F6FC6"/>
              </a:buClr>
              <a:buSzPct val="80000"/>
              <a:defRPr/>
            </a:pPr>
            <a:r>
              <a:rPr kumimoji="0" lang="en-US" altLang="en-US" sz="2000" i="0" u="none" strike="noStrike" kern="1200" cap="none" spc="0" normalizeH="0" baseline="0" noProof="0" dirty="0">
                <a:ln>
                  <a:noFill/>
                </a:ln>
                <a:solidFill>
                  <a:prstClr val="black"/>
                </a:solidFill>
                <a:effectLst/>
                <a:uLnTx/>
                <a:uFillTx/>
                <a:latin typeface="Gill Sans MT"/>
                <a:ea typeface="+mn-ea"/>
                <a:cs typeface="+mn-cs"/>
              </a:rPr>
              <a:t>The ISO 22000: 2018 enables the organization to use a process approach combined with the PDCA cycle and risk-based thinking to align or integrate the approach of the food safety management system with the requirements of other management systems and supporting standards.</a:t>
            </a:r>
          </a:p>
          <a:p>
            <a:pPr lvl="0">
              <a:lnSpc>
                <a:spcPct val="90000"/>
              </a:lnSpc>
              <a:spcBef>
                <a:spcPts val="600"/>
              </a:spcBef>
              <a:buClr>
                <a:srgbClr val="0F6FC6"/>
              </a:buClr>
              <a:buSzPct val="80000"/>
              <a:defRPr/>
            </a:pPr>
            <a:r>
              <a:rPr kumimoji="0" lang="en-US" altLang="en-US" sz="2000" i="0" u="none" strike="noStrike" kern="1200" cap="none" spc="0" normalizeH="0" baseline="0" noProof="0" dirty="0">
                <a:ln>
                  <a:noFill/>
                </a:ln>
                <a:solidFill>
                  <a:prstClr val="black"/>
                </a:solidFill>
                <a:effectLst/>
                <a:uLnTx/>
                <a:uFillTx/>
                <a:latin typeface="Gill Sans MT"/>
                <a:ea typeface="+mn-ea"/>
                <a:cs typeface="+mn-cs"/>
              </a:rPr>
              <a:t>The ISO 22000: 2018 provides the basic principle and framework for food safety management systems. </a:t>
            </a:r>
          </a:p>
          <a:p>
            <a:pPr lvl="0">
              <a:lnSpc>
                <a:spcPct val="90000"/>
              </a:lnSpc>
              <a:spcBef>
                <a:spcPts val="600"/>
              </a:spcBef>
              <a:buClr>
                <a:srgbClr val="0F6FC6"/>
              </a:buClr>
              <a:buSzPct val="80000"/>
              <a:defRPr/>
            </a:pPr>
            <a:r>
              <a:rPr kumimoji="0" lang="en-US" altLang="en-US" sz="2000" i="0" u="none" strike="noStrike" kern="1200" cap="none" spc="0" normalizeH="0" baseline="0" noProof="0" dirty="0">
                <a:ln>
                  <a:noFill/>
                </a:ln>
                <a:solidFill>
                  <a:prstClr val="black"/>
                </a:solidFill>
                <a:effectLst/>
                <a:uLnTx/>
                <a:uFillTx/>
                <a:latin typeface="Gill Sans MT"/>
                <a:ea typeface="+mn-ea"/>
                <a:cs typeface="+mn-cs"/>
              </a:rPr>
              <a:t>It sets out the specific food safety management requirements for organizations throughout the food chain. </a:t>
            </a:r>
          </a:p>
          <a:p>
            <a:pPr lvl="0">
              <a:lnSpc>
                <a:spcPct val="90000"/>
              </a:lnSpc>
              <a:spcBef>
                <a:spcPts val="600"/>
              </a:spcBef>
              <a:buClr>
                <a:srgbClr val="0F6FC6"/>
              </a:buClr>
              <a:buSzPct val="80000"/>
              <a:defRPr/>
            </a:pPr>
            <a:r>
              <a:rPr kumimoji="0" lang="en-US" altLang="en-US" sz="2000" i="0" u="none" strike="noStrike" kern="1200" cap="none" spc="0" normalizeH="0" baseline="0" noProof="0" dirty="0">
                <a:ln>
                  <a:noFill/>
                </a:ln>
                <a:solidFill>
                  <a:prstClr val="black"/>
                </a:solidFill>
                <a:effectLst/>
                <a:uLnTx/>
                <a:uFillTx/>
                <a:latin typeface="Gill Sans MT"/>
                <a:ea typeface="+mn-ea"/>
                <a:cs typeface="+mn-cs"/>
              </a:rPr>
              <a:t>Other food safety guidelines, specifications and/or requirements specific to food sectors may be used in conjunction with this framework. </a:t>
            </a:r>
          </a:p>
          <a:p>
            <a:pPr lvl="0">
              <a:lnSpc>
                <a:spcPct val="90000"/>
              </a:lnSpc>
              <a:spcBef>
                <a:spcPts val="600"/>
              </a:spcBef>
              <a:buClr>
                <a:srgbClr val="0F6FC6"/>
              </a:buClr>
              <a:buSzPct val="80000"/>
              <a:defRPr/>
            </a:pPr>
            <a:r>
              <a:rPr kumimoji="0" lang="en-US" altLang="en-US" sz="2000" i="0" u="none" strike="noStrike" kern="1200" cap="none" spc="0" normalizeH="0" baseline="0" noProof="0" dirty="0">
                <a:ln>
                  <a:noFill/>
                </a:ln>
                <a:solidFill>
                  <a:prstClr val="black"/>
                </a:solidFill>
                <a:effectLst/>
                <a:uLnTx/>
                <a:uFillTx/>
                <a:latin typeface="Gill Sans MT"/>
                <a:ea typeface="+mn-ea"/>
                <a:cs typeface="+mn-cs"/>
              </a:rPr>
              <a:t>In addition, ISO has developed a series of related documents. This includes documents for: prerequisite programs (ISO/TS 22002 series) for certain sectors of the food chain; - requirements for auditing and certification bodies; traceability.</a:t>
            </a:r>
          </a:p>
          <a:p>
            <a:pPr lvl="0">
              <a:lnSpc>
                <a:spcPct val="90000"/>
              </a:lnSpc>
              <a:spcBef>
                <a:spcPts val="600"/>
              </a:spcBef>
              <a:buClr>
                <a:srgbClr val="0F6FC6"/>
              </a:buClr>
              <a:buSzPct val="80000"/>
              <a:defRPr/>
            </a:pPr>
            <a:r>
              <a:rPr kumimoji="0" lang="en-US" altLang="en-US" sz="2000" i="0" u="none" strike="noStrike" kern="1200" cap="none" spc="0" normalizeH="0" baseline="0" noProof="0" dirty="0">
                <a:ln>
                  <a:noFill/>
                </a:ln>
                <a:solidFill>
                  <a:prstClr val="black"/>
                </a:solidFill>
                <a:effectLst/>
                <a:uLnTx/>
                <a:uFillTx/>
                <a:latin typeface="Gill Sans MT"/>
                <a:ea typeface="+mn-ea"/>
                <a:cs typeface="+mn-cs"/>
              </a:rPr>
              <a:t>ISO also provides organizations with guidance on how to implement ISO 22000: 2018and related standards. </a:t>
            </a:r>
          </a:p>
        </p:txBody>
      </p:sp>
      <p:pic>
        <p:nvPicPr>
          <p:cNvPr id="4098" name="Picture 2" descr="The Revision of ISO 22000: An Overview of the Coming Changes - DQS CFS -  Audits &amp; Certification">
            <a:extLst>
              <a:ext uri="{FF2B5EF4-FFF2-40B4-BE49-F238E27FC236}">
                <a16:creationId xmlns:a16="http://schemas.microsoft.com/office/drawing/2014/main" id="{CEB492FC-D67F-42C4-B80A-0B3DBC6343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162800" y="56824"/>
            <a:ext cx="1895475" cy="51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25517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419894"/>
            <a:ext cx="8763000" cy="382588"/>
          </a:xfrm>
        </p:spPr>
        <p:txBody>
          <a:bodyPr>
            <a:noAutofit/>
          </a:bodyPr>
          <a:lstStyle/>
          <a:p>
            <a:pPr eaLnBrk="1" fontAlgn="auto" hangingPunct="1">
              <a:spcAft>
                <a:spcPts val="0"/>
              </a:spcAft>
              <a:defRPr/>
            </a:pPr>
            <a:r>
              <a:rPr lang="be-BY" altLang="ja-JP" sz="3200" b="1" cap="all" dirty="0">
                <a:solidFill>
                  <a:srgbClr val="D60000"/>
                </a:solidFill>
                <a:effectLst>
                  <a:outerShdw blurRad="38100" dist="38100" dir="2700000" algn="tl">
                    <a:srgbClr val="000000">
                      <a:alpha val="43137"/>
                    </a:srgbClr>
                  </a:outerShdw>
                </a:effectLst>
                <a:latin typeface="Arial Black" panose="020B0A04020102020204" pitchFamily="34" charset="0"/>
              </a:rPr>
              <a:t>1. </a:t>
            </a:r>
            <a:r>
              <a:rPr lang="en-US" altLang="ja-JP" sz="3200" b="1" cap="all" dirty="0">
                <a:solidFill>
                  <a:srgbClr val="D60000"/>
                </a:solidFill>
                <a:effectLst>
                  <a:outerShdw blurRad="38100" dist="38100" dir="2700000" algn="tl">
                    <a:srgbClr val="000000">
                      <a:alpha val="43137"/>
                    </a:srgbClr>
                  </a:outerShdw>
                </a:effectLst>
                <a:latin typeface="Arial Black" panose="020B0A04020102020204" pitchFamily="34" charset="0"/>
              </a:rPr>
              <a:t>Object and field</a:t>
            </a:r>
            <a:br>
              <a:rPr lang="en-US" altLang="ja-JP" sz="3200" b="1" cap="all" dirty="0">
                <a:solidFill>
                  <a:srgbClr val="D60000"/>
                </a:solidFill>
                <a:effectLst>
                  <a:outerShdw blurRad="38100" dist="38100" dir="2700000" algn="tl">
                    <a:srgbClr val="000000">
                      <a:alpha val="43137"/>
                    </a:srgbClr>
                  </a:outerShdw>
                </a:effectLst>
                <a:latin typeface="Arial Black" panose="020B0A04020102020204" pitchFamily="34" charset="0"/>
              </a:rPr>
            </a:br>
            <a:r>
              <a:rPr lang="en-US" altLang="ja-JP" sz="3200" b="1" cap="all" dirty="0">
                <a:solidFill>
                  <a:srgbClr val="D60000"/>
                </a:solidFill>
                <a:effectLst>
                  <a:outerShdw blurRad="38100" dist="38100" dir="2700000" algn="tl">
                    <a:srgbClr val="000000">
                      <a:alpha val="43137"/>
                    </a:srgbClr>
                  </a:outerShdw>
                </a:effectLst>
                <a:latin typeface="Arial Black" panose="020B0A04020102020204" pitchFamily="34" charset="0"/>
              </a:rPr>
              <a:t>    of application</a:t>
            </a:r>
            <a:endParaRPr lang="en-US" altLang="en-US" sz="3200" b="1" cap="all" dirty="0">
              <a:solidFill>
                <a:srgbClr val="D60000"/>
              </a:solidFill>
              <a:effectLst>
                <a:outerShdw blurRad="38100" dist="38100" dir="2700000" algn="tl">
                  <a:srgbClr val="000000">
                    <a:alpha val="43137"/>
                  </a:srgbClr>
                </a:outerShdw>
              </a:effectLst>
              <a:latin typeface="Arial Black" panose="020B0A04020102020204" pitchFamily="34" charset="0"/>
            </a:endParaRPr>
          </a:p>
        </p:txBody>
      </p:sp>
      <p:sp>
        <p:nvSpPr>
          <p:cNvPr id="16387" name="Rectangle 3"/>
          <p:cNvSpPr>
            <a:spLocks noGrp="1" noChangeArrowheads="1"/>
          </p:cNvSpPr>
          <p:nvPr>
            <p:ph idx="1"/>
          </p:nvPr>
        </p:nvSpPr>
        <p:spPr>
          <a:xfrm>
            <a:off x="38100" y="1106488"/>
            <a:ext cx="9067800" cy="4724400"/>
          </a:xfrm>
        </p:spPr>
        <p:txBody>
          <a:bodyPr/>
          <a:lstStyle/>
          <a:p>
            <a:pPr marL="273050" indent="-273050" eaLnBrk="1" hangingPunct="1">
              <a:lnSpc>
                <a:spcPct val="80000"/>
              </a:lnSpc>
              <a:buFont typeface="Courier New" pitchFamily="49" charset="0"/>
              <a:buChar char="o"/>
            </a:pPr>
            <a:r>
              <a:rPr lang="en-US" altLang="en-US" sz="1800" dirty="0"/>
              <a:t>ISO 22000: 20</a:t>
            </a:r>
            <a:r>
              <a:rPr lang="bg-BG" altLang="en-US" sz="1800" dirty="0"/>
              <a:t>18</a:t>
            </a:r>
            <a:r>
              <a:rPr lang="en-US" altLang="en-US" sz="1800" dirty="0"/>
              <a:t> sets out the requirements for a food safety management system to enable an organization directly or indirectly involved in the food chain to:</a:t>
            </a:r>
          </a:p>
          <a:p>
            <a:pPr marL="457200" indent="-457200" eaLnBrk="1" hangingPunct="1">
              <a:lnSpc>
                <a:spcPct val="80000"/>
              </a:lnSpc>
              <a:buAutoNum type="alphaLcParenBoth"/>
            </a:pPr>
            <a:r>
              <a:rPr lang="en-US" altLang="en-US" sz="1600" dirty="0"/>
              <a:t>plan, implement, implement, maintain and update a food safety management system (FSMS) designed to provide products and services that are intended to be safe for the consumers;</a:t>
            </a:r>
          </a:p>
          <a:p>
            <a:pPr marL="457200" indent="-457200" eaLnBrk="1" hangingPunct="1">
              <a:lnSpc>
                <a:spcPct val="80000"/>
              </a:lnSpc>
              <a:buAutoNum type="alphaLcParenBoth"/>
            </a:pPr>
            <a:r>
              <a:rPr lang="en-US" altLang="en-US" sz="1600" dirty="0"/>
              <a:t>demonstrates compliance with the applicable regulatory requirements for food safety;	</a:t>
            </a:r>
          </a:p>
          <a:p>
            <a:pPr marL="457200" indent="-457200" eaLnBrk="1" hangingPunct="1">
              <a:lnSpc>
                <a:spcPct val="80000"/>
              </a:lnSpc>
              <a:buAutoNum type="alphaLcParenBoth"/>
            </a:pPr>
            <a:r>
              <a:rPr lang="en-US" altLang="en-US" sz="1600" dirty="0"/>
              <a:t>assess and assess customer requirements and demonstrate compliance with food safety requirements agreed with customers;</a:t>
            </a:r>
          </a:p>
          <a:p>
            <a:pPr marL="457200" indent="-457200" eaLnBrk="1" hangingPunct="1">
              <a:lnSpc>
                <a:spcPct val="80000"/>
              </a:lnSpc>
              <a:buAutoNum type="alphaLcParenBoth"/>
            </a:pPr>
            <a:r>
              <a:rPr lang="en-US" altLang="en-US" sz="1600" dirty="0"/>
              <a:t>exchange information effectively with food chain stakeholders on food safety issues;</a:t>
            </a:r>
          </a:p>
          <a:p>
            <a:pPr marL="457200" indent="-457200" eaLnBrk="1" hangingPunct="1">
              <a:lnSpc>
                <a:spcPct val="80000"/>
              </a:lnSpc>
              <a:buAutoNum type="alphaLcParenBoth"/>
            </a:pPr>
            <a:r>
              <a:rPr lang="en-US" altLang="en-US" sz="1600" dirty="0"/>
              <a:t>ensure compliance with the declared food safety policy;</a:t>
            </a:r>
          </a:p>
          <a:p>
            <a:pPr marL="457200" indent="-457200" eaLnBrk="1" hangingPunct="1">
              <a:lnSpc>
                <a:spcPct val="80000"/>
              </a:lnSpc>
              <a:buAutoNum type="alphaLcParenBoth"/>
            </a:pPr>
            <a:r>
              <a:rPr lang="en-US" altLang="en-US" sz="1600" dirty="0"/>
              <a:t>demonstrate this compliance to interested parties;	</a:t>
            </a:r>
          </a:p>
          <a:p>
            <a:pPr marL="457200" indent="-457200" eaLnBrk="1" hangingPunct="1">
              <a:lnSpc>
                <a:spcPct val="80000"/>
              </a:lnSpc>
              <a:buAutoNum type="alphaLcParenBoth"/>
            </a:pPr>
            <a:r>
              <a:rPr lang="en-US" altLang="en-US" sz="1600" dirty="0"/>
              <a:t>receive certification or registration of its food safety management system from an external organization or perform a self-assessment or declare compliance with this International Standard.</a:t>
            </a:r>
          </a:p>
          <a:p>
            <a:pPr marL="285750" indent="-285750" eaLnBrk="1" hangingPunct="1">
              <a:lnSpc>
                <a:spcPct val="80000"/>
              </a:lnSpc>
              <a:buFont typeface="Courier New" panose="02070309020205020404" pitchFamily="49" charset="0"/>
              <a:buChar char="o"/>
            </a:pPr>
            <a:r>
              <a:rPr lang="en-US" altLang="en-US" sz="1800" dirty="0"/>
              <a:t>All requirements of this International Standard are general and are intended for application by all organizations in the food chain, regardless of their size and complexity. Organizations directly or indirectly involved include, but are not limited to: feed manufacturers, pet food manufacturers, farmers,</a:t>
            </a:r>
            <a:r>
              <a:rPr lang="bg-BG" altLang="en-US" sz="1800" dirty="0"/>
              <a:t> </a:t>
            </a:r>
            <a:r>
              <a:rPr lang="en-US" altLang="en-US" sz="1800" dirty="0"/>
              <a:t>ingredient manufacturers,</a:t>
            </a:r>
            <a:r>
              <a:rPr lang="bg-BG" altLang="en-US" sz="1800" dirty="0"/>
              <a:t> </a:t>
            </a:r>
            <a:r>
              <a:rPr lang="en-US" altLang="en-US" sz="1800" dirty="0"/>
              <a:t>food processors, retailers and service-related organizations, catering establishments, catering organizations, organizations providing services such as cleaning, transport, storage, warehousing and distribution, suppliers of technological equipment, cleaning and disinfection preparations, packaging and other materials that come into contact with food.</a:t>
            </a:r>
            <a:r>
              <a:rPr lang="bg-BG" altLang="en-US" sz="1800" dirty="0"/>
              <a:t> </a:t>
            </a:r>
          </a:p>
          <a:p>
            <a:pPr marL="285750" indent="-285750" eaLnBrk="1" hangingPunct="1">
              <a:lnSpc>
                <a:spcPct val="80000"/>
              </a:lnSpc>
              <a:buFont typeface="Courier New" panose="02070309020205020404" pitchFamily="49" charset="0"/>
              <a:buChar char="o"/>
            </a:pPr>
            <a:r>
              <a:rPr lang="en-US" altLang="en-US" sz="1800" dirty="0"/>
              <a:t>This standard allows organizations that are in the field of small and/or medium-sized businesses (e</a:t>
            </a:r>
            <a:r>
              <a:rPr lang="bg-BG" altLang="en-US" sz="1800" dirty="0"/>
              <a:t>.</a:t>
            </a:r>
            <a:r>
              <a:rPr lang="en-US" altLang="en-US" sz="1800" dirty="0"/>
              <a:t>g</a:t>
            </a:r>
            <a:r>
              <a:rPr lang="bg-BG" altLang="en-US" sz="1800" dirty="0"/>
              <a:t>.</a:t>
            </a:r>
            <a:r>
              <a:rPr lang="en-US" altLang="en-US" sz="1800" dirty="0"/>
              <a:t> small farms, pre-packaged food distributors, retailers or service providers) to implement a combination of control measures developed by external specialists.</a:t>
            </a:r>
            <a:r>
              <a:rPr lang="bg-BG" altLang="en-US" sz="1800" dirty="0"/>
              <a:t> </a:t>
            </a:r>
            <a:r>
              <a:rPr lang="en-US" altLang="en-US" sz="1800" dirty="0"/>
              <a:t>Internal and/or external resources may be used to comply with this standard.</a:t>
            </a:r>
          </a:p>
        </p:txBody>
      </p:sp>
      <p:pic>
        <p:nvPicPr>
          <p:cNvPr id="16388" name="Picture 4"/>
          <p:cNvPicPr>
            <a:picLocks noChangeAspect="1" noChangeArrowheads="1"/>
          </p:cNvPicPr>
          <p:nvPr/>
        </p:nvPicPr>
        <p:blipFill>
          <a:blip r:embed="rId3" cstate="print"/>
          <a:srcRect/>
          <a:stretch>
            <a:fillRect/>
          </a:stretch>
        </p:blipFill>
        <p:spPr bwMode="auto">
          <a:xfrm>
            <a:off x="5867400" y="144109"/>
            <a:ext cx="3048000" cy="810376"/>
          </a:xfrm>
          <a:prstGeom prst="rect">
            <a:avLst/>
          </a:prstGeom>
          <a:noFill/>
          <a:ln w="9525">
            <a:noFill/>
            <a:miter lim="800000"/>
            <a:headEnd/>
            <a:tailEnd/>
          </a:ln>
        </p:spPr>
      </p:pic>
    </p:spTree>
    <p:extLst>
      <p:ext uri="{BB962C8B-B14F-4D97-AF65-F5344CB8AC3E}">
        <p14:creationId xmlns:p14="http://schemas.microsoft.com/office/powerpoint/2010/main" val="130053361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7" name="Rectangle 7"/>
          <p:cNvSpPr>
            <a:spLocks noGrp="1" noChangeArrowheads="1"/>
          </p:cNvSpPr>
          <p:nvPr>
            <p:ph type="title"/>
          </p:nvPr>
        </p:nvSpPr>
        <p:spPr>
          <a:xfrm>
            <a:off x="0" y="255826"/>
            <a:ext cx="7999413" cy="382588"/>
          </a:xfrm>
        </p:spPr>
        <p:txBody>
          <a:bodyPr>
            <a:noAutofit/>
          </a:bodyPr>
          <a:lstStyle/>
          <a:p>
            <a:pPr eaLnBrk="1" fontAlgn="auto" hangingPunct="1">
              <a:spcAft>
                <a:spcPts val="0"/>
              </a:spcAft>
              <a:defRPr/>
            </a:pPr>
            <a:r>
              <a:rPr lang="be-BY" altLang="ja-JP" sz="3200" b="1" dirty="0">
                <a:solidFill>
                  <a:srgbClr val="D60000"/>
                </a:solidFill>
                <a:latin typeface="Arial Black" panose="020B0A04020102020204" pitchFamily="34" charset="0"/>
              </a:rPr>
              <a:t>2. </a:t>
            </a:r>
            <a:r>
              <a:rPr lang="en-GB" altLang="ja-JP" sz="3200" b="1" dirty="0">
                <a:solidFill>
                  <a:srgbClr val="D60000"/>
                </a:solidFill>
                <a:latin typeface="Arial Black" panose="020B0A04020102020204" pitchFamily="34" charset="0"/>
              </a:rPr>
              <a:t>LINKS</a:t>
            </a:r>
            <a:endParaRPr lang="en-US" altLang="en-US" sz="3200" b="1" dirty="0">
              <a:solidFill>
                <a:srgbClr val="D60000"/>
              </a:solidFill>
              <a:latin typeface="Arial Black" panose="020B0A04020102020204" pitchFamily="34" charset="0"/>
            </a:endParaRPr>
          </a:p>
        </p:txBody>
      </p:sp>
      <p:sp>
        <p:nvSpPr>
          <p:cNvPr id="18435" name="Rectangle 6"/>
          <p:cNvSpPr>
            <a:spLocks noGrp="1" noChangeArrowheads="1"/>
          </p:cNvSpPr>
          <p:nvPr>
            <p:ph idx="1"/>
          </p:nvPr>
        </p:nvSpPr>
        <p:spPr>
          <a:xfrm>
            <a:off x="-33867" y="1715294"/>
            <a:ext cx="9144000" cy="1828800"/>
          </a:xfrm>
        </p:spPr>
        <p:txBody>
          <a:bodyPr/>
          <a:lstStyle/>
          <a:p>
            <a:pPr marL="273050" indent="-273050" eaLnBrk="1" hangingPunct="1">
              <a:lnSpc>
                <a:spcPct val="80000"/>
              </a:lnSpc>
              <a:buFont typeface="Courier New" pitchFamily="49" charset="0"/>
              <a:buChar char="o"/>
            </a:pPr>
            <a:r>
              <a:rPr lang="be-BY" altLang="en-US" sz="2000" dirty="0"/>
              <a:t>ISO 9001:201</a:t>
            </a:r>
            <a:r>
              <a:rPr lang="en-US" altLang="en-US" sz="2000" dirty="0">
                <a:latin typeface="Candara" pitchFamily="34" charset="0"/>
              </a:rPr>
              <a:t>5</a:t>
            </a:r>
            <a:r>
              <a:rPr lang="be-BY" altLang="en-US" sz="2000" dirty="0"/>
              <a:t> </a:t>
            </a:r>
            <a:r>
              <a:rPr lang="be-BY" altLang="en-US" sz="2000" i="1" dirty="0"/>
              <a:t>Quality management systems — Fundamentals and vocabulary</a:t>
            </a:r>
            <a:r>
              <a:rPr lang="be-BY" altLang="en-US" sz="2000" dirty="0"/>
              <a:t> </a:t>
            </a:r>
            <a:r>
              <a:rPr lang="en-US" altLang="en-US" sz="2000" dirty="0"/>
              <a:t>are essential to the realization of this standard</a:t>
            </a:r>
            <a:r>
              <a:rPr lang="be-BY" altLang="en-US" sz="2000" dirty="0"/>
              <a:t>. </a:t>
            </a:r>
          </a:p>
          <a:p>
            <a:pPr marL="273050" indent="-273050" eaLnBrk="1" hangingPunct="1">
              <a:lnSpc>
                <a:spcPct val="80000"/>
              </a:lnSpc>
              <a:buFont typeface="Courier New" pitchFamily="49" charset="0"/>
              <a:buChar char="o"/>
            </a:pPr>
            <a:r>
              <a:rPr lang="en-US" altLang="en-US" sz="2000" dirty="0"/>
              <a:t>For undated references, the latest edition of a document including any amendments </a:t>
            </a:r>
            <a:r>
              <a:rPr lang="be-BY" altLang="en-US" sz="2000" dirty="0"/>
              <a:t>ISO 9001:201</a:t>
            </a:r>
            <a:r>
              <a:rPr lang="en-US" altLang="en-US" sz="2000" dirty="0">
                <a:latin typeface="Candara" pitchFamily="34" charset="0"/>
              </a:rPr>
              <a:t>5</a:t>
            </a:r>
            <a:r>
              <a:rPr lang="en-US" altLang="en-US" sz="2000" dirty="0"/>
              <a:t> </a:t>
            </a:r>
            <a:r>
              <a:rPr lang="be-BY" altLang="en-US" sz="2000" i="1" dirty="0"/>
              <a:t>Quality management systems — Fundamentals and vocabulary</a:t>
            </a:r>
            <a:endParaRPr lang="be-BY" altLang="en-US" sz="2000" dirty="0"/>
          </a:p>
          <a:p>
            <a:pPr marL="273050" indent="-273050" eaLnBrk="1" hangingPunct="1">
              <a:lnSpc>
                <a:spcPct val="80000"/>
              </a:lnSpc>
              <a:buFont typeface="Wingdings" pitchFamily="2" charset="2"/>
              <a:buChar char=""/>
            </a:pPr>
            <a:endParaRPr lang="bg-BG" altLang="en-US" sz="2000" b="1" dirty="0">
              <a:solidFill>
                <a:srgbClr val="006600"/>
              </a:solidFill>
            </a:endParaRPr>
          </a:p>
        </p:txBody>
      </p:sp>
      <p:pic>
        <p:nvPicPr>
          <p:cNvPr id="18436" name="Picture 4"/>
          <p:cNvPicPr>
            <a:picLocks noChangeAspect="1" noChangeArrowheads="1"/>
          </p:cNvPicPr>
          <p:nvPr/>
        </p:nvPicPr>
        <p:blipFill>
          <a:blip r:embed="rId3" cstate="print"/>
          <a:srcRect/>
          <a:stretch>
            <a:fillRect/>
          </a:stretch>
        </p:blipFill>
        <p:spPr bwMode="auto">
          <a:xfrm>
            <a:off x="6362700" y="3506787"/>
            <a:ext cx="1905000" cy="2671763"/>
          </a:xfrm>
          <a:prstGeom prst="rect">
            <a:avLst/>
          </a:prstGeom>
          <a:noFill/>
          <a:ln w="9525">
            <a:noFill/>
            <a:miter lim="800000"/>
            <a:headEnd/>
            <a:tailEnd/>
          </a:ln>
        </p:spPr>
      </p:pic>
      <p:pic>
        <p:nvPicPr>
          <p:cNvPr id="18437" name="Picture 6" descr="Image result for ISO 9000:2015(en"/>
          <p:cNvPicPr>
            <a:picLocks noChangeAspect="1" noChangeArrowheads="1"/>
          </p:cNvPicPr>
          <p:nvPr/>
        </p:nvPicPr>
        <p:blipFill>
          <a:blip r:embed="rId4" cstate="print"/>
          <a:srcRect/>
          <a:stretch>
            <a:fillRect/>
          </a:stretch>
        </p:blipFill>
        <p:spPr bwMode="auto">
          <a:xfrm>
            <a:off x="1752600" y="3657600"/>
            <a:ext cx="3048000" cy="2495550"/>
          </a:xfrm>
          <a:prstGeom prst="rect">
            <a:avLst/>
          </a:prstGeom>
          <a:noFill/>
          <a:ln w="9525">
            <a:noFill/>
            <a:miter lim="800000"/>
            <a:headEnd/>
            <a:tailEnd/>
          </a:ln>
        </p:spPr>
      </p:pic>
      <p:sp>
        <p:nvSpPr>
          <p:cNvPr id="6" name="Стрелка надясно 5"/>
          <p:cNvSpPr/>
          <p:nvPr/>
        </p:nvSpPr>
        <p:spPr>
          <a:xfrm>
            <a:off x="5073650" y="4135172"/>
            <a:ext cx="977900" cy="484188"/>
          </a:xfrm>
          <a:prstGeom prst="rightArrow">
            <a:avLst/>
          </a:prstGeom>
          <a:solidFill>
            <a:srgbClr val="7493EC"/>
          </a:solidFill>
          <a:ln>
            <a:solidFill>
              <a:srgbClr val="07078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p>
        </p:txBody>
      </p:sp>
      <p:sp>
        <p:nvSpPr>
          <p:cNvPr id="7" name="Стрелка надясно 6"/>
          <p:cNvSpPr/>
          <p:nvPr/>
        </p:nvSpPr>
        <p:spPr>
          <a:xfrm flipH="1">
            <a:off x="5029200" y="5312039"/>
            <a:ext cx="990600" cy="484188"/>
          </a:xfrm>
          <a:prstGeom prst="rightArrow">
            <a:avLst/>
          </a:prstGeom>
          <a:solidFill>
            <a:srgbClr val="FFFF00">
              <a:alpha val="31000"/>
            </a:srgbClr>
          </a:solidFill>
          <a:ln>
            <a:solidFill>
              <a:srgbClr val="D60000">
                <a:alpha val="73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p>
        </p:txBody>
      </p:sp>
      <p:pic>
        <p:nvPicPr>
          <p:cNvPr id="8" name="Picture 5" descr="Image result for iso 22000">
            <a:extLst>
              <a:ext uri="{FF2B5EF4-FFF2-40B4-BE49-F238E27FC236}">
                <a16:creationId xmlns:a16="http://schemas.microsoft.com/office/drawing/2014/main" id="{14920CA7-25BB-4182-8208-3B78533E17B1}"/>
              </a:ext>
            </a:extLst>
          </p:cNvPr>
          <p:cNvPicPr>
            <a:picLocks noChangeAspect="1" noChangeArrowheads="1"/>
          </p:cNvPicPr>
          <p:nvPr/>
        </p:nvPicPr>
        <p:blipFill>
          <a:blip r:embed="rId5" cstate="print"/>
          <a:srcRect/>
          <a:stretch>
            <a:fillRect/>
          </a:stretch>
        </p:blipFill>
        <p:spPr bwMode="auto">
          <a:xfrm>
            <a:off x="7543800" y="132080"/>
            <a:ext cx="1447800" cy="1544320"/>
          </a:xfrm>
          <a:prstGeom prst="rect">
            <a:avLst/>
          </a:prstGeom>
          <a:noFill/>
          <a:ln w="9525">
            <a:noFill/>
            <a:miter lim="800000"/>
            <a:headEnd/>
            <a:tailEnd/>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0" y="152400"/>
            <a:ext cx="8382000" cy="382588"/>
          </a:xfrm>
        </p:spPr>
        <p:txBody>
          <a:bodyPr>
            <a:noAutofit/>
          </a:bodyPr>
          <a:lstStyle/>
          <a:p>
            <a:pPr eaLnBrk="1" fontAlgn="auto" hangingPunct="1">
              <a:spcAft>
                <a:spcPts val="0"/>
              </a:spcAft>
              <a:defRPr/>
            </a:pPr>
            <a:r>
              <a:rPr lang="be-BY" altLang="ja-JP" sz="3200" b="1" dirty="0">
                <a:solidFill>
                  <a:srgbClr val="D60000"/>
                </a:solidFill>
                <a:effectLst>
                  <a:outerShdw blurRad="38100" dist="38100" dir="2700000" algn="tl">
                    <a:srgbClr val="000000">
                      <a:alpha val="43137"/>
                    </a:srgbClr>
                  </a:outerShdw>
                </a:effectLst>
                <a:latin typeface="Arial Black" panose="020B0A04020102020204" pitchFamily="34" charset="0"/>
                <a:cs typeface="Cordia New" panose="020B0304020202020204" pitchFamily="34" charset="-34"/>
              </a:rPr>
              <a:t>3. </a:t>
            </a:r>
            <a:r>
              <a:rPr lang="en-GB" altLang="ja-JP" sz="3200" b="1" cap="all" dirty="0">
                <a:solidFill>
                  <a:srgbClr val="D60000"/>
                </a:solidFill>
                <a:effectLst>
                  <a:outerShdw blurRad="38100" dist="38100" dir="2700000" algn="tl">
                    <a:srgbClr val="000000">
                      <a:alpha val="43137"/>
                    </a:srgbClr>
                  </a:outerShdw>
                </a:effectLst>
                <a:latin typeface="Arial Black" panose="020B0A04020102020204" pitchFamily="34" charset="0"/>
                <a:cs typeface="Cordia New" panose="020B0304020202020204" pitchFamily="34" charset="-34"/>
              </a:rPr>
              <a:t>Terms and Definitions</a:t>
            </a:r>
            <a:endParaRPr lang="en-US" altLang="en-US" sz="3200" b="1" cap="all" dirty="0">
              <a:solidFill>
                <a:srgbClr val="D60000"/>
              </a:solidFill>
              <a:effectLst>
                <a:outerShdw blurRad="38100" dist="38100" dir="2700000" algn="tl">
                  <a:srgbClr val="000000">
                    <a:alpha val="43137"/>
                  </a:srgbClr>
                </a:outerShdw>
              </a:effectLst>
              <a:latin typeface="Arial Black" panose="020B0A04020102020204" pitchFamily="34" charset="0"/>
              <a:cs typeface="Cordia New" panose="020B0304020202020204" pitchFamily="34" charset="-34"/>
            </a:endParaRPr>
          </a:p>
        </p:txBody>
      </p:sp>
      <p:sp>
        <p:nvSpPr>
          <p:cNvPr id="18435" name="Rectangle 3"/>
          <p:cNvSpPr>
            <a:spLocks noGrp="1" noChangeArrowheads="1"/>
          </p:cNvSpPr>
          <p:nvPr>
            <p:ph idx="1"/>
          </p:nvPr>
        </p:nvSpPr>
        <p:spPr>
          <a:xfrm>
            <a:off x="0" y="1377950"/>
            <a:ext cx="9144000" cy="5791200"/>
          </a:xfrm>
        </p:spPr>
        <p:txBody>
          <a:bodyPr/>
          <a:lstStyle/>
          <a:p>
            <a:pPr eaLnBrk="1" hangingPunct="1">
              <a:lnSpc>
                <a:spcPct val="90000"/>
              </a:lnSpc>
              <a:buFont typeface="Courier New" pitchFamily="49" charset="0"/>
              <a:buChar char="o"/>
              <a:defRPr/>
            </a:pPr>
            <a:r>
              <a:rPr lang="en-US" altLang="en-US" sz="2000" dirty="0">
                <a:solidFill>
                  <a:srgbClr val="C00000"/>
                </a:solidFill>
              </a:rPr>
              <a:t>3.1 Acceptable level </a:t>
            </a:r>
            <a:r>
              <a:rPr lang="be-BY" altLang="en-US" sz="2000" dirty="0">
                <a:solidFill>
                  <a:srgbClr val="006600"/>
                </a:solidFill>
              </a:rPr>
              <a:t>- </a:t>
            </a:r>
            <a:r>
              <a:rPr lang="en-US" altLang="en-US" sz="2000" dirty="0"/>
              <a:t>level of food hazard (3.22) in the final product (3.15) determined by the organization (3.31), which must not be exceeded</a:t>
            </a:r>
            <a:r>
              <a:rPr lang="ru-RU" altLang="en-US" sz="2000" dirty="0"/>
              <a:t>;</a:t>
            </a:r>
            <a:endParaRPr lang="en-US" altLang="en-US" sz="2000" dirty="0"/>
          </a:p>
          <a:p>
            <a:pPr eaLnBrk="1" hangingPunct="1">
              <a:lnSpc>
                <a:spcPct val="90000"/>
              </a:lnSpc>
              <a:buFont typeface="Courier New" pitchFamily="49" charset="0"/>
              <a:buChar char="o"/>
              <a:defRPr/>
            </a:pPr>
            <a:r>
              <a:rPr lang="en-US" altLang="en-US" sz="2000" dirty="0">
                <a:solidFill>
                  <a:srgbClr val="C00000"/>
                </a:solidFill>
              </a:rPr>
              <a:t>3.2 Criterion for action </a:t>
            </a:r>
            <a:r>
              <a:rPr lang="en-US" altLang="en-US" sz="2000" dirty="0"/>
              <a:t>- measured or observed observation value (3.27) of the OPRP (3.30)</a:t>
            </a:r>
            <a:r>
              <a:rPr lang="en-US" altLang="en-US" sz="2000" dirty="0">
                <a:solidFill>
                  <a:srgbClr val="C00000"/>
                </a:solidFill>
              </a:rPr>
              <a:t> </a:t>
            </a:r>
          </a:p>
          <a:p>
            <a:pPr marL="82550" indent="0" eaLnBrk="1" hangingPunct="1">
              <a:lnSpc>
                <a:spcPct val="90000"/>
              </a:lnSpc>
              <a:buNone/>
              <a:defRPr/>
            </a:pPr>
            <a:r>
              <a:rPr lang="en-US" altLang="en-US" sz="1400" i="1" dirty="0">
                <a:solidFill>
                  <a:srgbClr val="003366"/>
                </a:solidFill>
              </a:rPr>
              <a:t>NOTE 1:  The criterion for action is established to determine whether the OPRP remains under control and to distinguish between what is acceptable (criterion "meets" or "achieved" means that the OPRP is working as intended) and unacceptable (nor is the criterion complied with and implemented, nor does the OPRP works as intended).</a:t>
            </a:r>
          </a:p>
          <a:p>
            <a:pPr eaLnBrk="1" hangingPunct="1">
              <a:lnSpc>
                <a:spcPct val="90000"/>
              </a:lnSpc>
              <a:buFont typeface="Courier New" pitchFamily="49" charset="0"/>
              <a:buChar char="o"/>
              <a:defRPr/>
            </a:pPr>
            <a:r>
              <a:rPr lang="en-US" altLang="en-US" sz="2000" dirty="0">
                <a:solidFill>
                  <a:srgbClr val="C00000"/>
                </a:solidFill>
              </a:rPr>
              <a:t>3.3 Audit </a:t>
            </a:r>
            <a:r>
              <a:rPr lang="be-BY" altLang="en-US" sz="2000" dirty="0">
                <a:solidFill>
                  <a:srgbClr val="006600"/>
                </a:solidFill>
              </a:rPr>
              <a:t>- </a:t>
            </a:r>
            <a:r>
              <a:rPr lang="en-US" altLang="en-US" sz="2000" dirty="0"/>
              <a:t>systematic, independent and documented process (3.36) for obtaining audit evidence and evaluating it objectively to determine the extent to which the audit criteria are met</a:t>
            </a:r>
            <a:r>
              <a:rPr lang="ru-RU" altLang="en-US" sz="2000" dirty="0"/>
              <a:t>;</a:t>
            </a:r>
            <a:endParaRPr lang="en-US" altLang="en-US" sz="2000" dirty="0"/>
          </a:p>
          <a:p>
            <a:pPr marL="82550" indent="0" eaLnBrk="1" hangingPunct="1">
              <a:lnSpc>
                <a:spcPct val="90000"/>
              </a:lnSpc>
              <a:buNone/>
              <a:defRPr/>
            </a:pPr>
            <a:r>
              <a:rPr lang="en-US" altLang="en-US" sz="1400" i="1" dirty="0">
                <a:solidFill>
                  <a:srgbClr val="003366"/>
                </a:solidFill>
              </a:rPr>
              <a:t>NOTE 1:  An audit may be an internal audit (first party) or an external audit (second or third party) and may be a combined audit (a combination of two or more disciplines).</a:t>
            </a:r>
          </a:p>
          <a:p>
            <a:pPr marL="82550" indent="0" eaLnBrk="1" hangingPunct="1">
              <a:lnSpc>
                <a:spcPct val="90000"/>
              </a:lnSpc>
              <a:buNone/>
              <a:defRPr/>
            </a:pPr>
            <a:r>
              <a:rPr lang="en-US" altLang="en-US" sz="1400" i="1" dirty="0">
                <a:solidFill>
                  <a:srgbClr val="003366"/>
                </a:solidFill>
              </a:rPr>
              <a:t>NOTE 2:  An internal audit is performed by the organization itself or externally on its behalf.</a:t>
            </a:r>
            <a:endParaRPr lang="ru-RU" altLang="en-US" sz="1400" dirty="0"/>
          </a:p>
          <a:p>
            <a:pPr marL="82550" indent="0" eaLnBrk="1" hangingPunct="1">
              <a:lnSpc>
                <a:spcPct val="90000"/>
              </a:lnSpc>
              <a:buNone/>
              <a:defRPr/>
            </a:pPr>
            <a:r>
              <a:rPr lang="en-US" altLang="en-US" sz="1400" i="1" dirty="0">
                <a:solidFill>
                  <a:srgbClr val="003366"/>
                </a:solidFill>
              </a:rPr>
              <a:t>NOTE 3:  The terms "audit evidence" and "audit criteria" are defined in ISO 19011.</a:t>
            </a:r>
            <a:endParaRPr lang="ru-RU" altLang="en-US" sz="1400" dirty="0"/>
          </a:p>
          <a:p>
            <a:pPr marL="82550" indent="0" eaLnBrk="1" hangingPunct="1">
              <a:lnSpc>
                <a:spcPct val="90000"/>
              </a:lnSpc>
              <a:buNone/>
              <a:defRPr/>
            </a:pPr>
            <a:r>
              <a:rPr lang="en-US" altLang="en-US" sz="1400" i="1" dirty="0">
                <a:solidFill>
                  <a:srgbClr val="003366"/>
                </a:solidFill>
              </a:rPr>
              <a:t>NOTE 4:  Relevant disciplines are, for example, food safety management, quality management or environmental management.</a:t>
            </a:r>
            <a:endParaRPr lang="ru-RU" altLang="en-US" sz="1400" dirty="0"/>
          </a:p>
          <a:p>
            <a:pPr marL="82550" indent="0" eaLnBrk="1" hangingPunct="1">
              <a:lnSpc>
                <a:spcPct val="90000"/>
              </a:lnSpc>
              <a:buNone/>
              <a:defRPr/>
            </a:pPr>
            <a:endParaRPr lang="ru-RU" altLang="en-US" sz="1400" dirty="0"/>
          </a:p>
          <a:p>
            <a:pPr indent="-3175" eaLnBrk="1" hangingPunct="1">
              <a:lnSpc>
                <a:spcPct val="90000"/>
              </a:lnSpc>
              <a:buNone/>
              <a:defRPr/>
            </a:pPr>
            <a:endParaRPr lang="en-US" altLang="en-US" sz="1800" i="1" dirty="0">
              <a:solidFill>
                <a:srgbClr val="003366"/>
              </a:solidFill>
            </a:endParaRPr>
          </a:p>
          <a:p>
            <a:pPr indent="-3175" eaLnBrk="1" hangingPunct="1">
              <a:lnSpc>
                <a:spcPct val="90000"/>
              </a:lnSpc>
              <a:buNone/>
              <a:defRPr/>
            </a:pPr>
            <a:endParaRPr lang="en-US" altLang="en-US" sz="1800" i="1" dirty="0">
              <a:solidFill>
                <a:srgbClr val="003366"/>
              </a:solidFill>
            </a:endParaRPr>
          </a:p>
        </p:txBody>
      </p:sp>
      <p:pic>
        <p:nvPicPr>
          <p:cNvPr id="18438" name="Picture 6" descr="Image result for iso 22000"/>
          <p:cNvPicPr>
            <a:picLocks noChangeAspect="1" noChangeArrowheads="1"/>
          </p:cNvPicPr>
          <p:nvPr/>
        </p:nvPicPr>
        <p:blipFill>
          <a:blip r:embed="rId3" cstate="print"/>
          <a:srcRect/>
          <a:stretch>
            <a:fillRect/>
          </a:stretch>
        </p:blipFill>
        <p:spPr bwMode="auto">
          <a:xfrm>
            <a:off x="7772400" y="0"/>
            <a:ext cx="1371600" cy="1371600"/>
          </a:xfrm>
          <a:prstGeom prst="rect">
            <a:avLst/>
          </a:prstGeom>
          <a:blipFill dpi="0" rotWithShape="1">
            <a:blip r:embed="rId4" cstate="print">
              <a:alphaModFix amt="0"/>
            </a:blip>
            <a:srcRect/>
            <a:tile tx="0" ty="0" sx="100000" sy="100000" flip="none" algn="tl"/>
          </a:blipFill>
          <a:ln>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p:spPr>
      </p:pic>
      <p:pic>
        <p:nvPicPr>
          <p:cNvPr id="19461" name="Picture 8" descr="Image result for iso 22000"/>
          <p:cNvPicPr>
            <a:picLocks noChangeAspect="1" noChangeArrowheads="1"/>
          </p:cNvPicPr>
          <p:nvPr/>
        </p:nvPicPr>
        <p:blipFill>
          <a:blip r:embed="rId5" cstate="print"/>
          <a:srcRect/>
          <a:stretch>
            <a:fillRect/>
          </a:stretch>
        </p:blipFill>
        <p:spPr bwMode="auto">
          <a:xfrm>
            <a:off x="7086600" y="5489575"/>
            <a:ext cx="2057400" cy="1368425"/>
          </a:xfrm>
          <a:prstGeom prst="rect">
            <a:avLst/>
          </a:prstGeom>
          <a:noFill/>
          <a:ln w="9525">
            <a:noFill/>
            <a:miter lim="800000"/>
            <a:headEnd/>
            <a:tailEnd/>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p:cNvPicPr>
            <a:picLocks noChangeAspect="1" noChangeArrowheads="1"/>
          </p:cNvPicPr>
          <p:nvPr/>
        </p:nvPicPr>
        <p:blipFill>
          <a:blip r:embed="rId3" cstate="print">
            <a:lum bright="-20000" contrast="42000"/>
          </a:blip>
          <a:srcRect/>
          <a:stretch>
            <a:fillRect/>
          </a:stretch>
        </p:blipFill>
        <p:spPr bwMode="auto">
          <a:xfrm>
            <a:off x="8075613" y="15875"/>
            <a:ext cx="939800" cy="898525"/>
          </a:xfrm>
          <a:prstGeom prst="rect">
            <a:avLst/>
          </a:prstGeom>
          <a:noFill/>
          <a:ln w="9525">
            <a:noFill/>
            <a:miter lim="800000"/>
            <a:headEnd/>
            <a:tailEnd/>
          </a:ln>
        </p:spPr>
      </p:pic>
      <p:sp>
        <p:nvSpPr>
          <p:cNvPr id="4" name="Rectangle 3">
            <a:extLst>
              <a:ext uri="{FF2B5EF4-FFF2-40B4-BE49-F238E27FC236}">
                <a16:creationId xmlns:a16="http://schemas.microsoft.com/office/drawing/2014/main" id="{EB3BEB7F-B04B-4D75-B9E2-3D65BD027C20}"/>
              </a:ext>
            </a:extLst>
          </p:cNvPr>
          <p:cNvSpPr>
            <a:spLocks noGrp="1" noChangeArrowheads="1"/>
          </p:cNvSpPr>
          <p:nvPr>
            <p:ph idx="1"/>
          </p:nvPr>
        </p:nvSpPr>
        <p:spPr>
          <a:xfrm>
            <a:off x="0" y="933855"/>
            <a:ext cx="9144000" cy="5791200"/>
          </a:xfrm>
        </p:spPr>
        <p:txBody>
          <a:bodyPr/>
          <a:lstStyle/>
          <a:p>
            <a:pPr eaLnBrk="1" hangingPunct="1">
              <a:lnSpc>
                <a:spcPct val="90000"/>
              </a:lnSpc>
              <a:buFont typeface="Courier New" pitchFamily="49" charset="0"/>
              <a:buChar char="o"/>
              <a:defRPr/>
            </a:pPr>
            <a:r>
              <a:rPr lang="en-US" altLang="en-US" sz="2000" dirty="0">
                <a:solidFill>
                  <a:srgbClr val="C00000"/>
                </a:solidFill>
              </a:rPr>
              <a:t>3.4 Competence </a:t>
            </a:r>
            <a:r>
              <a:rPr lang="be-BY" altLang="en-US" sz="2000" dirty="0">
                <a:solidFill>
                  <a:srgbClr val="006600"/>
                </a:solidFill>
              </a:rPr>
              <a:t>–</a:t>
            </a:r>
            <a:r>
              <a:rPr lang="en-US" altLang="en-US" sz="2000" dirty="0">
                <a:solidFill>
                  <a:srgbClr val="006600"/>
                </a:solidFill>
              </a:rPr>
              <a:t> </a:t>
            </a:r>
            <a:r>
              <a:rPr lang="en-US" altLang="en-US" sz="2000" dirty="0"/>
              <a:t>ability to apply knowledge and skills to achieve desired results</a:t>
            </a:r>
            <a:r>
              <a:rPr lang="ru-RU" altLang="en-US" sz="2000" dirty="0"/>
              <a:t>;</a:t>
            </a:r>
            <a:endParaRPr lang="en-US" altLang="en-US" sz="2000" dirty="0"/>
          </a:p>
          <a:p>
            <a:pPr eaLnBrk="1" hangingPunct="1">
              <a:lnSpc>
                <a:spcPct val="90000"/>
              </a:lnSpc>
              <a:buFont typeface="Courier New" pitchFamily="49" charset="0"/>
              <a:buChar char="o"/>
              <a:defRPr/>
            </a:pPr>
            <a:r>
              <a:rPr lang="en-US" altLang="en-US" sz="2000" dirty="0">
                <a:solidFill>
                  <a:srgbClr val="C00000"/>
                </a:solidFill>
              </a:rPr>
              <a:t>3.5 Compliance </a:t>
            </a:r>
            <a:r>
              <a:rPr lang="en-US" altLang="en-US" sz="2000" dirty="0"/>
              <a:t>– fulfillment of requirement (3.38)</a:t>
            </a:r>
            <a:endParaRPr lang="en-US" altLang="en-US" sz="2000" dirty="0">
              <a:solidFill>
                <a:srgbClr val="C00000"/>
              </a:solidFill>
            </a:endParaRPr>
          </a:p>
          <a:p>
            <a:pPr eaLnBrk="1" hangingPunct="1">
              <a:lnSpc>
                <a:spcPct val="90000"/>
              </a:lnSpc>
              <a:buFont typeface="Courier New" pitchFamily="49" charset="0"/>
              <a:buChar char="o"/>
              <a:defRPr/>
            </a:pPr>
            <a:r>
              <a:rPr lang="en-US" altLang="en-US" sz="2000" dirty="0">
                <a:solidFill>
                  <a:srgbClr val="C00000"/>
                </a:solidFill>
              </a:rPr>
              <a:t>3.6 Contamination </a:t>
            </a:r>
            <a:r>
              <a:rPr lang="en-US" altLang="en-US" sz="2000" dirty="0"/>
              <a:t>-</a:t>
            </a:r>
            <a:r>
              <a:rPr lang="en-US" altLang="en-US" sz="2000" dirty="0">
                <a:solidFill>
                  <a:srgbClr val="C00000"/>
                </a:solidFill>
              </a:rPr>
              <a:t> </a:t>
            </a:r>
            <a:r>
              <a:rPr lang="en-US" altLang="en-US" sz="2000" dirty="0"/>
              <a:t>introduction or occurrence of contaminants, including food hazard (3.22) in the product (3.37) or the environment </a:t>
            </a:r>
          </a:p>
          <a:p>
            <a:pPr eaLnBrk="1" hangingPunct="1">
              <a:lnSpc>
                <a:spcPct val="90000"/>
              </a:lnSpc>
              <a:buFont typeface="Courier New" pitchFamily="49" charset="0"/>
              <a:buChar char="o"/>
              <a:defRPr/>
            </a:pPr>
            <a:r>
              <a:rPr lang="en-US" altLang="en-US" sz="2000" dirty="0">
                <a:solidFill>
                  <a:srgbClr val="C00000"/>
                </a:solidFill>
              </a:rPr>
              <a:t>3.7 Continuous </a:t>
            </a:r>
            <a:r>
              <a:rPr lang="en-US" altLang="en-US" sz="2000" dirty="0"/>
              <a:t>– improvement repetitive actions to improve performance (3.33)</a:t>
            </a:r>
          </a:p>
          <a:p>
            <a:pPr eaLnBrk="1" hangingPunct="1">
              <a:lnSpc>
                <a:spcPct val="90000"/>
              </a:lnSpc>
              <a:buFont typeface="Courier New" pitchFamily="49" charset="0"/>
              <a:buChar char="o"/>
              <a:defRPr/>
            </a:pPr>
            <a:r>
              <a:rPr lang="en-US" altLang="en-US" sz="2000" dirty="0">
                <a:solidFill>
                  <a:srgbClr val="C00000"/>
                </a:solidFill>
              </a:rPr>
              <a:t>3.8 Control measure </a:t>
            </a:r>
            <a:r>
              <a:rPr lang="en-US" altLang="en-US" sz="2000" dirty="0"/>
              <a:t>- action or activity which is essential to prevent a significant risk to foodstuffs (3.22) or to reduce it to an acceptable level (3.1)</a:t>
            </a:r>
            <a:r>
              <a:rPr lang="ru-RU" altLang="en-US" sz="2000" dirty="0"/>
              <a:t>;</a:t>
            </a:r>
            <a:endParaRPr lang="en-US" altLang="en-US" sz="2000" dirty="0"/>
          </a:p>
          <a:p>
            <a:pPr marL="82550" indent="0" eaLnBrk="1" hangingPunct="1">
              <a:lnSpc>
                <a:spcPct val="90000"/>
              </a:lnSpc>
              <a:buNone/>
              <a:defRPr/>
            </a:pPr>
            <a:r>
              <a:rPr lang="en-US" altLang="en-US" sz="1400" i="1" dirty="0">
                <a:solidFill>
                  <a:srgbClr val="003366"/>
                </a:solidFill>
              </a:rPr>
              <a:t>NOTE 1: to the term: See definition of significant food hazard (3.40).</a:t>
            </a:r>
          </a:p>
          <a:p>
            <a:pPr marL="82550" indent="0" eaLnBrk="1" hangingPunct="1">
              <a:lnSpc>
                <a:spcPct val="90000"/>
              </a:lnSpc>
              <a:buNone/>
              <a:defRPr/>
            </a:pPr>
            <a:r>
              <a:rPr lang="en-US" altLang="en-US" sz="1400" i="1" dirty="0">
                <a:solidFill>
                  <a:srgbClr val="003366"/>
                </a:solidFill>
              </a:rPr>
              <a:t>NOTE 2:  to the term: The control measure (s) is identified by hazard analysis.</a:t>
            </a:r>
          </a:p>
          <a:p>
            <a:pPr eaLnBrk="1" hangingPunct="1">
              <a:lnSpc>
                <a:spcPct val="90000"/>
              </a:lnSpc>
              <a:buFont typeface="Courier New" panose="02070309020205020404" pitchFamily="49" charset="0"/>
              <a:buChar char="o"/>
              <a:defRPr/>
            </a:pPr>
            <a:r>
              <a:rPr lang="en-US" altLang="en-US" sz="2000" dirty="0">
                <a:solidFill>
                  <a:srgbClr val="C00000"/>
                </a:solidFill>
              </a:rPr>
              <a:t>3.9 Correction </a:t>
            </a:r>
            <a:r>
              <a:rPr lang="en-US" altLang="en-US" sz="2000" dirty="0"/>
              <a:t>- action to eliminate the discrepancy found (3.28)</a:t>
            </a:r>
          </a:p>
          <a:p>
            <a:pPr marL="82550" indent="0" eaLnBrk="1" hangingPunct="1">
              <a:lnSpc>
                <a:spcPct val="90000"/>
              </a:lnSpc>
              <a:buNone/>
              <a:defRPr/>
            </a:pPr>
            <a:r>
              <a:rPr lang="en-US" altLang="en-US" sz="1400" i="1" dirty="0">
                <a:solidFill>
                  <a:srgbClr val="003366"/>
                </a:solidFill>
              </a:rPr>
              <a:t>NOTE 1 to the term:  The adjustment involves the handling of potentially dangerous products and can therefore be made in conjunction with corrective action (3.10).</a:t>
            </a:r>
          </a:p>
          <a:p>
            <a:pPr marL="82550" indent="0" eaLnBrk="1" hangingPunct="1">
              <a:lnSpc>
                <a:spcPct val="90000"/>
              </a:lnSpc>
              <a:buNone/>
              <a:defRPr/>
            </a:pPr>
            <a:r>
              <a:rPr lang="en-US" altLang="en-US" sz="1400" i="1" dirty="0">
                <a:solidFill>
                  <a:srgbClr val="003366"/>
                </a:solidFill>
              </a:rPr>
              <a:t>NOTE 2 to the term: Correction may be, for example, reprocessing, post-processing and / or elimination of the adverse effects of non-compliance (e.g. referral for other uses or special labeling). </a:t>
            </a:r>
          </a:p>
          <a:p>
            <a:pPr eaLnBrk="1" hangingPunct="1">
              <a:lnSpc>
                <a:spcPct val="90000"/>
              </a:lnSpc>
              <a:buFont typeface="Courier New" panose="02070309020205020404" pitchFamily="49" charset="0"/>
              <a:buChar char="o"/>
              <a:defRPr/>
            </a:pPr>
            <a:r>
              <a:rPr lang="en-US" altLang="en-US" sz="2000" i="1" dirty="0">
                <a:solidFill>
                  <a:srgbClr val="C00000"/>
                </a:solidFill>
              </a:rPr>
              <a:t>3.10 Corrective action </a:t>
            </a:r>
            <a:r>
              <a:rPr lang="en-US" altLang="en-US" sz="2000" i="1" dirty="0"/>
              <a:t>– action to eliminate the cause of the non-compliance (3.28) and to prevent its recurrence </a:t>
            </a:r>
          </a:p>
          <a:p>
            <a:pPr marL="82550" indent="0" eaLnBrk="1" hangingPunct="1">
              <a:lnSpc>
                <a:spcPct val="90000"/>
              </a:lnSpc>
              <a:buNone/>
              <a:defRPr/>
            </a:pPr>
            <a:r>
              <a:rPr lang="en-US" altLang="en-US" sz="1400" i="1" dirty="0">
                <a:solidFill>
                  <a:srgbClr val="003366"/>
                </a:solidFill>
              </a:rPr>
              <a:t>NOTE 1 to the term: There may be more than one reason for non - compliance.</a:t>
            </a:r>
          </a:p>
          <a:p>
            <a:pPr marL="82550" indent="0" eaLnBrk="1" hangingPunct="1">
              <a:lnSpc>
                <a:spcPct val="90000"/>
              </a:lnSpc>
              <a:buNone/>
              <a:defRPr/>
            </a:pPr>
            <a:r>
              <a:rPr lang="en-US" altLang="en-US" sz="1400" i="1" dirty="0">
                <a:solidFill>
                  <a:srgbClr val="003366"/>
                </a:solidFill>
              </a:rPr>
              <a:t>NOTE 2 to the term: Corrective action includes an analysis of the causes.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546DF8BA-6543-4369-9448-EE3573D71350}"/>
              </a:ext>
            </a:extLst>
          </p:cNvPr>
          <p:cNvSpPr>
            <a:spLocks noGrp="1" noChangeArrowheads="1"/>
          </p:cNvSpPr>
          <p:nvPr>
            <p:ph idx="1"/>
          </p:nvPr>
        </p:nvSpPr>
        <p:spPr>
          <a:xfrm>
            <a:off x="0" y="304800"/>
            <a:ext cx="9080500" cy="6248400"/>
          </a:xfrm>
        </p:spPr>
        <p:txBody>
          <a:bodyPr/>
          <a:lstStyle/>
          <a:p>
            <a:pPr eaLnBrk="1" hangingPunct="1">
              <a:lnSpc>
                <a:spcPct val="90000"/>
              </a:lnSpc>
              <a:buFont typeface="Courier New" pitchFamily="49" charset="0"/>
              <a:buChar char="o"/>
              <a:defRPr/>
            </a:pPr>
            <a:r>
              <a:rPr lang="en-US" altLang="en-US" sz="2000" i="1" dirty="0">
                <a:solidFill>
                  <a:srgbClr val="C00000"/>
                </a:solidFill>
              </a:rPr>
              <a:t>3.11 Critical control point (CCP) </a:t>
            </a:r>
            <a:r>
              <a:rPr lang="en-US" altLang="en-US" sz="2000" i="1" dirty="0"/>
              <a:t>- stage of the process (3.36) in which a                                  control measure (s) (3.8) is applied to prevent or reduce to an acceptable level                                  a significant food hazard (3.40) and the defined critical limits (3.12) and                          measurement (3.26) provide for the application of corrections (3.9). </a:t>
            </a:r>
          </a:p>
          <a:p>
            <a:pPr eaLnBrk="1" hangingPunct="1">
              <a:lnSpc>
                <a:spcPct val="90000"/>
              </a:lnSpc>
              <a:buFont typeface="Courier New" pitchFamily="49" charset="0"/>
              <a:buChar char="o"/>
              <a:defRPr/>
            </a:pPr>
            <a:r>
              <a:rPr lang="en-US" altLang="en-US" sz="2000" i="1" dirty="0">
                <a:solidFill>
                  <a:srgbClr val="C00000"/>
                </a:solidFill>
              </a:rPr>
              <a:t>3.12 Critical limit </a:t>
            </a:r>
            <a:r>
              <a:rPr lang="en-US" altLang="en-US" sz="2000" i="1" dirty="0"/>
              <a:t>- a measurable value that separates the acceptable from the unacceptable</a:t>
            </a:r>
          </a:p>
          <a:p>
            <a:pPr marL="82550" indent="0" eaLnBrk="1" hangingPunct="1">
              <a:lnSpc>
                <a:spcPct val="90000"/>
              </a:lnSpc>
              <a:buNone/>
              <a:defRPr/>
            </a:pPr>
            <a:r>
              <a:rPr lang="en-US" altLang="en-US" sz="1400" i="1" dirty="0">
                <a:solidFill>
                  <a:srgbClr val="003366"/>
                </a:solidFill>
              </a:rPr>
              <a:t>NOTE 1 to the term: Critical limits are established to determine whether a CCP (3.11) remains under control. If the critical limit is exceeded or not met, the affected products must be treated as potentially dangerous products.</a:t>
            </a:r>
          </a:p>
          <a:p>
            <a:pPr marL="82550" indent="0" eaLnBrk="1" hangingPunct="1">
              <a:lnSpc>
                <a:spcPct val="90000"/>
              </a:lnSpc>
              <a:buNone/>
              <a:defRPr/>
            </a:pPr>
            <a:r>
              <a:rPr lang="en-US" altLang="en-US" sz="1400" i="1" dirty="0">
                <a:solidFill>
                  <a:srgbClr val="003366"/>
                </a:solidFill>
              </a:rPr>
              <a:t>[SOURCE: CAC / RCP 1‐1969, as amended - Definition changed and note 1 added to the term]</a:t>
            </a:r>
          </a:p>
          <a:p>
            <a:pPr eaLnBrk="1" hangingPunct="1">
              <a:lnSpc>
                <a:spcPct val="90000"/>
              </a:lnSpc>
              <a:buFont typeface="Courier New" panose="02070309020205020404" pitchFamily="49" charset="0"/>
              <a:buChar char="o"/>
              <a:defRPr/>
            </a:pPr>
            <a:r>
              <a:rPr lang="en-US" altLang="en-US" sz="2000" i="1" dirty="0">
                <a:solidFill>
                  <a:srgbClr val="C00000"/>
                </a:solidFill>
              </a:rPr>
              <a:t>3.13 Documented information </a:t>
            </a:r>
            <a:r>
              <a:rPr lang="en-US" altLang="en-US" sz="2000" i="1" dirty="0"/>
              <a:t>- the information required to be managed and maintained by the organization (3.32) and the medium on which it is contained </a:t>
            </a:r>
          </a:p>
          <a:p>
            <a:pPr marL="82550" indent="0" eaLnBrk="1" hangingPunct="1">
              <a:lnSpc>
                <a:spcPct val="90000"/>
              </a:lnSpc>
              <a:buNone/>
              <a:defRPr/>
            </a:pPr>
            <a:r>
              <a:rPr lang="en-US" altLang="en-US" sz="1400" i="1" dirty="0">
                <a:solidFill>
                  <a:srgbClr val="003366"/>
                </a:solidFill>
              </a:rPr>
              <a:t>NOTE 1 to the term: The documented information may be in any format and medium and from any source. </a:t>
            </a:r>
          </a:p>
          <a:p>
            <a:pPr marL="82550" indent="0" eaLnBrk="1" hangingPunct="1">
              <a:lnSpc>
                <a:spcPct val="90000"/>
              </a:lnSpc>
              <a:buNone/>
              <a:defRPr/>
            </a:pPr>
            <a:r>
              <a:rPr lang="en-US" altLang="en-US" sz="1400" i="1" dirty="0">
                <a:solidFill>
                  <a:srgbClr val="003366"/>
                </a:solidFill>
              </a:rPr>
              <a:t>NOTE 2 to the term: Documented information may relate to:- the management system (3.25), including related processes (3.36);- information created in order for the organization to perform its activity (documentation);- evidence of the results achieved (records). </a:t>
            </a:r>
          </a:p>
          <a:p>
            <a:pPr eaLnBrk="1" hangingPunct="1">
              <a:lnSpc>
                <a:spcPct val="90000"/>
              </a:lnSpc>
              <a:buFont typeface="Courier New" panose="02070309020205020404" pitchFamily="49" charset="0"/>
              <a:buChar char="o"/>
              <a:defRPr/>
            </a:pPr>
            <a:r>
              <a:rPr lang="en-US" altLang="en-US" sz="2000" i="1" dirty="0">
                <a:solidFill>
                  <a:srgbClr val="C00000"/>
                </a:solidFill>
              </a:rPr>
              <a:t>3.14 Efficiency </a:t>
            </a:r>
            <a:r>
              <a:rPr lang="en-US" altLang="en-US" sz="2000" i="1" dirty="0"/>
              <a:t>- the extent to which the planned activities have been implemented and the planned results have been achieved 3.15 final product (3.37) which is not further processed or processed by the organization (3.31) </a:t>
            </a:r>
          </a:p>
          <a:p>
            <a:pPr marL="82550" indent="0" eaLnBrk="1" hangingPunct="1">
              <a:lnSpc>
                <a:spcPct val="90000"/>
              </a:lnSpc>
              <a:buNone/>
              <a:defRPr/>
            </a:pPr>
            <a:r>
              <a:rPr lang="en-US" altLang="en-US" sz="1400" i="1" dirty="0">
                <a:solidFill>
                  <a:srgbClr val="003366"/>
                </a:solidFill>
              </a:rPr>
              <a:t>NOTE 1 to the term: A product that is further processed or processed by another organization is a final product for the first organization and a raw material or ingredient for the second organization.</a:t>
            </a:r>
          </a:p>
          <a:p>
            <a:pPr eaLnBrk="1" hangingPunct="1">
              <a:lnSpc>
                <a:spcPct val="90000"/>
              </a:lnSpc>
              <a:buFont typeface="Courier New" panose="02070309020205020404" pitchFamily="49" charset="0"/>
              <a:buChar char="o"/>
              <a:defRPr/>
            </a:pPr>
            <a:r>
              <a:rPr lang="en-US" altLang="en-US" sz="2000" i="1" dirty="0">
                <a:solidFill>
                  <a:srgbClr val="C00000"/>
                </a:solidFill>
              </a:rPr>
              <a:t>3.15 Final product (3.37) </a:t>
            </a:r>
            <a:r>
              <a:rPr lang="en-US" altLang="en-US" sz="2000" i="1" dirty="0"/>
              <a:t>- which is not further processed or processed by the organization (3.31) </a:t>
            </a:r>
          </a:p>
          <a:p>
            <a:pPr marL="82550" indent="0" eaLnBrk="1" hangingPunct="1">
              <a:lnSpc>
                <a:spcPct val="90000"/>
              </a:lnSpc>
              <a:buNone/>
              <a:defRPr/>
            </a:pPr>
            <a:r>
              <a:rPr lang="en-US" altLang="en-US" sz="1400" i="1" dirty="0">
                <a:solidFill>
                  <a:srgbClr val="003366"/>
                </a:solidFill>
              </a:rPr>
              <a:t>NOTE 1 to the term: A product that is further processed or processed by another organization is a final product for the first organization and a raw material or ingredient for the second organization.</a:t>
            </a:r>
          </a:p>
          <a:p>
            <a:pPr marL="82550" indent="0" eaLnBrk="1" hangingPunct="1">
              <a:lnSpc>
                <a:spcPct val="90000"/>
              </a:lnSpc>
              <a:buNone/>
              <a:defRPr/>
            </a:pPr>
            <a:endParaRPr lang="ru-RU" altLang="en-US" sz="1400" dirty="0"/>
          </a:p>
          <a:p>
            <a:pPr indent="-3175" eaLnBrk="1" hangingPunct="1">
              <a:lnSpc>
                <a:spcPct val="90000"/>
              </a:lnSpc>
              <a:buNone/>
              <a:defRPr/>
            </a:pPr>
            <a:endParaRPr lang="en-US" altLang="en-US" sz="1800" i="1" dirty="0">
              <a:solidFill>
                <a:srgbClr val="003366"/>
              </a:solidFill>
            </a:endParaRPr>
          </a:p>
          <a:p>
            <a:pPr indent="-3175" eaLnBrk="1" hangingPunct="1">
              <a:lnSpc>
                <a:spcPct val="90000"/>
              </a:lnSpc>
              <a:buNone/>
              <a:defRPr/>
            </a:pPr>
            <a:endParaRPr lang="en-US" altLang="en-US" sz="1800" i="1" dirty="0">
              <a:solidFill>
                <a:srgbClr val="003366"/>
              </a:solidFill>
            </a:endParaRPr>
          </a:p>
        </p:txBody>
      </p:sp>
      <p:pic>
        <p:nvPicPr>
          <p:cNvPr id="8194" name="Picture 2" descr="За нас">
            <a:extLst>
              <a:ext uri="{FF2B5EF4-FFF2-40B4-BE49-F238E27FC236}">
                <a16:creationId xmlns:a16="http://schemas.microsoft.com/office/drawing/2014/main" id="{0EFA08EB-EDB7-4406-9156-CB197D7814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2853" y="0"/>
            <a:ext cx="1224936"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3048000"/>
            <a:ext cx="9144000" cy="3657600"/>
          </a:xfrm>
        </p:spPr>
        <p:txBody>
          <a:bodyPr>
            <a:normAutofit fontScale="90000"/>
          </a:bodyPr>
          <a:lstStyle/>
          <a:p>
            <a:pPr algn="ctr" eaLnBrk="1" fontAlgn="auto" hangingPunct="1">
              <a:spcBef>
                <a:spcPts val="3600"/>
              </a:spcBef>
              <a:spcAft>
                <a:spcPts val="0"/>
              </a:spcAft>
              <a:defRPr/>
            </a:pPr>
            <a:br>
              <a:rPr lang="en-US" altLang="en-US" sz="4900" b="1" dirty="0">
                <a:solidFill>
                  <a:srgbClr val="D60000"/>
                </a:solidFill>
                <a:effectLst>
                  <a:outerShdw blurRad="38100" dist="38100" dir="2700000" algn="tl">
                    <a:srgbClr val="000000">
                      <a:alpha val="43137"/>
                    </a:srgbClr>
                  </a:outerShdw>
                </a:effectLst>
                <a:cs typeface="Cordia New" panose="020B0304020202020204" pitchFamily="34" charset="-34"/>
              </a:rPr>
            </a:br>
            <a:r>
              <a:rPr lang="en-US" altLang="en-US" sz="4900" b="1" dirty="0">
                <a:solidFill>
                  <a:srgbClr val="D60000"/>
                </a:solidFill>
                <a:effectLst>
                  <a:outerShdw blurRad="38100" dist="38100" dir="2700000" algn="tl">
                    <a:srgbClr val="000000">
                      <a:alpha val="43137"/>
                    </a:srgbClr>
                  </a:outerShdw>
                </a:effectLst>
                <a:cs typeface="Cordia New" panose="020B0304020202020204" pitchFamily="34" charset="-34"/>
              </a:rPr>
              <a:t>Chapter </a:t>
            </a:r>
            <a:r>
              <a:rPr lang="bg-BG" altLang="en-US" sz="4900" b="1" dirty="0">
                <a:solidFill>
                  <a:srgbClr val="D60000"/>
                </a:solidFill>
                <a:effectLst>
                  <a:outerShdw blurRad="38100" dist="38100" dir="2700000" algn="tl">
                    <a:srgbClr val="000000">
                      <a:alpha val="43137"/>
                    </a:srgbClr>
                  </a:outerShdw>
                </a:effectLst>
                <a:cs typeface="Cordia New" panose="020B0304020202020204" pitchFamily="34" charset="-34"/>
              </a:rPr>
              <a:t>1</a:t>
            </a:r>
            <a:br>
              <a:rPr lang="bg-BG" altLang="en-US" sz="4400" dirty="0">
                <a:solidFill>
                  <a:srgbClr val="D60000"/>
                </a:solidFill>
                <a:effectLst>
                  <a:outerShdw blurRad="38100" dist="38100" dir="2700000" algn="tl">
                    <a:srgbClr val="000000">
                      <a:alpha val="43137"/>
                    </a:srgbClr>
                  </a:outerShdw>
                </a:effectLst>
                <a:latin typeface="Arial Black" panose="020B0A04020102020204" pitchFamily="34" charset="0"/>
                <a:cs typeface="Cordia New" panose="020B0304020202020204" pitchFamily="34" charset="-34"/>
              </a:rPr>
            </a:br>
            <a:r>
              <a:rPr lang="bg-BG" altLang="en-US" sz="2700" dirty="0">
                <a:solidFill>
                  <a:srgbClr val="007976"/>
                </a:solidFill>
                <a:latin typeface="Arial Black" panose="020B0A04020102020204" pitchFamily="34" charset="0"/>
                <a:cs typeface="Cordia New" panose="020B0304020202020204" pitchFamily="34" charset="-34"/>
              </a:rPr>
              <a:t> </a:t>
            </a:r>
            <a:br>
              <a:rPr lang="bg-BG" altLang="en-US" sz="4400" dirty="0">
                <a:solidFill>
                  <a:srgbClr val="007976"/>
                </a:solidFill>
                <a:latin typeface="Arial Black" panose="020B0A04020102020204" pitchFamily="34" charset="0"/>
              </a:rPr>
            </a:br>
            <a:r>
              <a:rPr lang="en-US" sz="3600" b="1" cap="small" dirty="0"/>
              <a:t>Requirements of </a:t>
            </a:r>
            <a:br>
              <a:rPr lang="en-US" sz="3600" b="1" cap="small" dirty="0"/>
            </a:br>
            <a:r>
              <a:rPr lang="en-US" sz="3600" b="1" cap="small" dirty="0"/>
              <a:t>Food Safety Management Systems </a:t>
            </a:r>
            <a:br>
              <a:rPr lang="en-US" sz="3600" b="1" cap="small" dirty="0"/>
            </a:br>
            <a:r>
              <a:rPr lang="en-US" sz="3600" b="1" cap="small" dirty="0"/>
              <a:t>Based on </a:t>
            </a:r>
            <a:r>
              <a:rPr lang="bg-BG" sz="3600" b="1" cap="small" dirty="0"/>
              <a:t>ISO 22000: 2018</a:t>
            </a:r>
            <a:r>
              <a:rPr lang="en-US" sz="3600" b="1" cap="small" dirty="0"/>
              <a:t> for  the</a:t>
            </a:r>
            <a:br>
              <a:rPr lang="en-US" sz="3600" b="1" cap="small" dirty="0"/>
            </a:br>
            <a:r>
              <a:rPr lang="en-US" sz="3600" b="1" cap="small" dirty="0"/>
              <a:t> Organizations in  the Food Chain</a:t>
            </a:r>
            <a:r>
              <a:rPr lang="bg-BG" sz="3600" b="1" cap="small" dirty="0"/>
              <a:t> </a:t>
            </a:r>
            <a:br>
              <a:rPr lang="bg-BG" sz="3600" b="1" cap="small" dirty="0"/>
            </a:br>
            <a:br>
              <a:rPr lang="bg-BG" sz="3600" dirty="0"/>
            </a:br>
            <a:endParaRPr lang="en-US" altLang="en-US" sz="4000" dirty="0">
              <a:solidFill>
                <a:schemeClr val="accent2">
                  <a:lumMod val="50000"/>
                </a:schemeClr>
              </a:solidFill>
              <a:effectLst>
                <a:outerShdw blurRad="38100" dist="38100" dir="2700000" algn="tl">
                  <a:srgbClr val="000000">
                    <a:alpha val="43137"/>
                  </a:srgbClr>
                </a:outerShdw>
              </a:effectLst>
              <a:latin typeface="Arial Black" panose="020B0A04020102020204" pitchFamily="34" charset="0"/>
            </a:endParaRPr>
          </a:p>
        </p:txBody>
      </p:sp>
      <p:sp>
        <p:nvSpPr>
          <p:cNvPr id="2051" name="Rectangle 3"/>
          <p:cNvSpPr>
            <a:spLocks noGrp="1" noChangeArrowheads="1"/>
          </p:cNvSpPr>
          <p:nvPr>
            <p:ph type="subTitle" idx="1"/>
          </p:nvPr>
        </p:nvSpPr>
        <p:spPr>
          <a:xfrm>
            <a:off x="1371600" y="1295400"/>
            <a:ext cx="6400800" cy="457200"/>
          </a:xfrm>
        </p:spPr>
        <p:txBody>
          <a:bodyPr>
            <a:noAutofit/>
          </a:bodyPr>
          <a:lstStyle/>
          <a:p>
            <a:pPr marL="533400" indent="-533400" algn="ctr" eaLnBrk="1" fontAlgn="auto" hangingPunct="1">
              <a:lnSpc>
                <a:spcPct val="80000"/>
              </a:lnSpc>
              <a:spcAft>
                <a:spcPts val="0"/>
              </a:spcAft>
              <a:buFont typeface="Wingdings"/>
              <a:buNone/>
              <a:defRPr/>
            </a:pPr>
            <a:endParaRPr lang="en-US" altLang="en-US" sz="2000" dirty="0">
              <a:solidFill>
                <a:schemeClr val="accent2">
                  <a:lumMod val="50000"/>
                </a:schemeClr>
              </a:solidFill>
              <a:effectLst>
                <a:outerShdw blurRad="38100" dist="38100" dir="2700000" algn="tl">
                  <a:srgbClr val="000000"/>
                </a:outerShdw>
              </a:effectLst>
            </a:endParaRPr>
          </a:p>
          <a:p>
            <a:pPr marL="533400" indent="-533400" algn="ctr" eaLnBrk="1" fontAlgn="auto" hangingPunct="1">
              <a:lnSpc>
                <a:spcPct val="80000"/>
              </a:lnSpc>
              <a:spcAft>
                <a:spcPts val="0"/>
              </a:spcAft>
              <a:buFont typeface="Wingdings"/>
              <a:buNone/>
              <a:defRPr/>
            </a:pPr>
            <a:r>
              <a:rPr lang="en-US" altLang="en-US" sz="2000" dirty="0">
                <a:solidFill>
                  <a:schemeClr val="accent2">
                    <a:lumMod val="50000"/>
                  </a:schemeClr>
                </a:solidFill>
                <a:effectLst>
                  <a:outerShdw blurRad="38100" dist="38100" dir="2700000" algn="tl">
                    <a:srgbClr val="000000"/>
                  </a:outerShdw>
                </a:effectLst>
              </a:rPr>
              <a:t>Prof</a:t>
            </a:r>
            <a:r>
              <a:rPr lang="bg-BG" altLang="en-US" sz="2000" dirty="0">
                <a:solidFill>
                  <a:schemeClr val="accent2">
                    <a:lumMod val="50000"/>
                  </a:schemeClr>
                </a:solidFill>
                <a:effectLst>
                  <a:outerShdw blurRad="38100" dist="38100" dir="2700000" algn="tl">
                    <a:srgbClr val="000000"/>
                  </a:outerShdw>
                </a:effectLst>
              </a:rPr>
              <a:t>. </a:t>
            </a:r>
            <a:r>
              <a:rPr lang="en-US" altLang="en-US" sz="2000" dirty="0">
                <a:solidFill>
                  <a:schemeClr val="accent2">
                    <a:lumMod val="50000"/>
                  </a:schemeClr>
                </a:solidFill>
                <a:effectLst>
                  <a:outerShdw blurRad="38100" dist="38100" dir="2700000" algn="tl">
                    <a:srgbClr val="000000"/>
                  </a:outerShdw>
                </a:effectLst>
              </a:rPr>
              <a:t>Eng</a:t>
            </a:r>
            <a:r>
              <a:rPr lang="bg-BG" altLang="en-US" sz="2000" dirty="0">
                <a:solidFill>
                  <a:schemeClr val="accent2">
                    <a:lumMod val="50000"/>
                  </a:schemeClr>
                </a:solidFill>
                <a:effectLst>
                  <a:outerShdw blurRad="38100" dist="38100" dir="2700000" algn="tl">
                    <a:srgbClr val="000000"/>
                  </a:outerShdw>
                </a:effectLst>
              </a:rPr>
              <a:t>. </a:t>
            </a:r>
            <a:r>
              <a:rPr lang="en-US" altLang="en-US" sz="2000" dirty="0">
                <a:solidFill>
                  <a:schemeClr val="accent2">
                    <a:lumMod val="50000"/>
                  </a:schemeClr>
                </a:solidFill>
                <a:effectLst>
                  <a:outerShdw blurRad="38100" dist="38100" dir="2700000" algn="tl">
                    <a:srgbClr val="000000"/>
                  </a:outerShdw>
                </a:effectLst>
              </a:rPr>
              <a:t>Stefan G. Dragoev DSc.</a:t>
            </a:r>
          </a:p>
          <a:p>
            <a:pPr marL="533400" indent="-533400" algn="ctr" eaLnBrk="1" fontAlgn="auto" hangingPunct="1">
              <a:lnSpc>
                <a:spcPct val="80000"/>
              </a:lnSpc>
              <a:spcAft>
                <a:spcPts val="0"/>
              </a:spcAft>
              <a:buFont typeface="Wingdings"/>
              <a:buNone/>
              <a:defRPr/>
            </a:pPr>
            <a:r>
              <a:rPr lang="en-US" altLang="en-US" sz="2000" dirty="0">
                <a:solidFill>
                  <a:schemeClr val="accent2">
                    <a:lumMod val="50000"/>
                  </a:schemeClr>
                </a:solidFill>
                <a:effectLst>
                  <a:outerShdw blurRad="38100" dist="38100" dir="2700000" algn="tl">
                    <a:srgbClr val="000000"/>
                  </a:outerShdw>
                </a:effectLst>
              </a:rPr>
              <a:t>Corresponding Member of Bulgarian Academy of Sciences</a:t>
            </a:r>
          </a:p>
        </p:txBody>
      </p:sp>
      <p:pic>
        <p:nvPicPr>
          <p:cNvPr id="7173" name="Picture 8" descr="http://2.imimg.com/data2/UV/AK/MY-3524709/iso-22000-2005-food-safety-management-system-fsms-500x500.jpg">
            <a:hlinkClick r:id="rId3"/>
          </p:cNvPr>
          <p:cNvPicPr>
            <a:picLocks noChangeAspect="1" noChangeArrowheads="1"/>
          </p:cNvPicPr>
          <p:nvPr/>
        </p:nvPicPr>
        <p:blipFill>
          <a:blip r:embed="rId4" cstate="print"/>
          <a:srcRect/>
          <a:stretch>
            <a:fillRect/>
          </a:stretch>
        </p:blipFill>
        <p:spPr bwMode="auto">
          <a:xfrm>
            <a:off x="7239000" y="2438400"/>
            <a:ext cx="1749425" cy="1597025"/>
          </a:xfrm>
          <a:prstGeom prst="rect">
            <a:avLst/>
          </a:prstGeom>
          <a:noFill/>
          <a:ln w="9525">
            <a:noFill/>
            <a:miter lim="800000"/>
            <a:headEnd/>
            <a:tailEnd/>
          </a:ln>
        </p:spPr>
      </p:pic>
      <p:pic>
        <p:nvPicPr>
          <p:cNvPr id="3" name="Picture 2" descr="Редовно обучение - Университет по хранителни технологии - Пловдив">
            <a:extLst>
              <a:ext uri="{FF2B5EF4-FFF2-40B4-BE49-F238E27FC236}">
                <a16:creationId xmlns:a16="http://schemas.microsoft.com/office/drawing/2014/main" id="{9AAB58F1-D662-4036-92B8-DD1DFA80B3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85725"/>
            <a:ext cx="9715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ty of Western Macedonia | LinkedIn">
            <a:extLst>
              <a:ext uri="{FF2B5EF4-FFF2-40B4-BE49-F238E27FC236}">
                <a16:creationId xmlns:a16="http://schemas.microsoft.com/office/drawing/2014/main" id="{A081E863-99EA-4755-986D-3268860522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806" y="19357"/>
            <a:ext cx="1659194" cy="16591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05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051"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7" descr="Image result for iso 22000"/>
          <p:cNvPicPr>
            <a:picLocks noChangeAspect="1" noChangeArrowheads="1"/>
          </p:cNvPicPr>
          <p:nvPr/>
        </p:nvPicPr>
        <p:blipFill>
          <a:blip r:embed="rId3" cstate="print"/>
          <a:srcRect/>
          <a:stretch>
            <a:fillRect/>
          </a:stretch>
        </p:blipFill>
        <p:spPr bwMode="auto">
          <a:xfrm>
            <a:off x="7146925" y="0"/>
            <a:ext cx="1928813" cy="1752600"/>
          </a:xfrm>
          <a:prstGeom prst="rect">
            <a:avLst/>
          </a:prstGeom>
          <a:noFill/>
          <a:ln w="9525">
            <a:noFill/>
            <a:miter lim="800000"/>
            <a:headEnd/>
            <a:tailEnd/>
          </a:ln>
        </p:spPr>
      </p:pic>
      <p:sp>
        <p:nvSpPr>
          <p:cNvPr id="8" name="Rectangle 3">
            <a:extLst>
              <a:ext uri="{FF2B5EF4-FFF2-40B4-BE49-F238E27FC236}">
                <a16:creationId xmlns:a16="http://schemas.microsoft.com/office/drawing/2014/main" id="{BD1510B5-4B3A-4154-B551-B6869DF9E120}"/>
              </a:ext>
            </a:extLst>
          </p:cNvPr>
          <p:cNvSpPr>
            <a:spLocks noGrp="1" noChangeArrowheads="1"/>
          </p:cNvSpPr>
          <p:nvPr>
            <p:ph idx="1"/>
          </p:nvPr>
        </p:nvSpPr>
        <p:spPr>
          <a:xfrm>
            <a:off x="53975" y="1812587"/>
            <a:ext cx="9144000" cy="4343400"/>
          </a:xfrm>
        </p:spPr>
        <p:txBody>
          <a:bodyPr/>
          <a:lstStyle/>
          <a:p>
            <a:pPr eaLnBrk="1" hangingPunct="1">
              <a:lnSpc>
                <a:spcPct val="90000"/>
              </a:lnSpc>
              <a:buFont typeface="Courier New" pitchFamily="49" charset="0"/>
              <a:buChar char="o"/>
              <a:defRPr/>
            </a:pPr>
            <a:r>
              <a:rPr lang="en-US" altLang="en-US" sz="2000" dirty="0">
                <a:solidFill>
                  <a:srgbClr val="C00000"/>
                </a:solidFill>
              </a:rPr>
              <a:t>3.19 Animal feed </a:t>
            </a:r>
            <a:r>
              <a:rPr lang="en-US" altLang="en-US" sz="2000" dirty="0"/>
              <a:t>- one or more products, whether processed, semi-processed or raw, intended for feeding to non-food producing animals </a:t>
            </a:r>
          </a:p>
          <a:p>
            <a:pPr marL="82550" indent="0" eaLnBrk="1" hangingPunct="1">
              <a:lnSpc>
                <a:spcPct val="90000"/>
              </a:lnSpc>
              <a:buNone/>
              <a:defRPr/>
            </a:pPr>
            <a:r>
              <a:rPr lang="en-US" altLang="en-US" sz="1400" dirty="0">
                <a:solidFill>
                  <a:srgbClr val="003366"/>
                </a:solidFill>
              </a:rPr>
              <a:t>NOTE 1 to the term: In ISO 22000: 2018a distinction is made between the terms food (3.18), feed (3.16) and animal feed (3.19):</a:t>
            </a:r>
          </a:p>
          <a:p>
            <a:pPr eaLnBrk="1" hangingPunct="1">
              <a:lnSpc>
                <a:spcPct val="90000"/>
              </a:lnSpc>
              <a:buFontTx/>
              <a:buChar char="-"/>
              <a:defRPr/>
            </a:pPr>
            <a:r>
              <a:rPr lang="en-US" altLang="en-US" sz="1400" dirty="0">
                <a:solidFill>
                  <a:srgbClr val="003366"/>
                </a:solidFill>
              </a:rPr>
              <a:t>the food is intended for human and animal consumption and includes feed and animal feed;</a:t>
            </a:r>
          </a:p>
          <a:p>
            <a:pPr eaLnBrk="1" hangingPunct="1">
              <a:lnSpc>
                <a:spcPct val="90000"/>
              </a:lnSpc>
              <a:buFontTx/>
              <a:buChar char="-"/>
              <a:defRPr/>
            </a:pPr>
            <a:r>
              <a:rPr lang="en-US" altLang="en-US" sz="1400" dirty="0">
                <a:solidFill>
                  <a:srgbClr val="003366"/>
                </a:solidFill>
              </a:rPr>
              <a:t>the feed is intended for feeding to animals kept for food production (productive animals);animal feed is intended for feeding to animals that are not kept for food production, such as pets.</a:t>
            </a:r>
          </a:p>
          <a:p>
            <a:pPr marL="82550" indent="0" eaLnBrk="1" hangingPunct="1">
              <a:lnSpc>
                <a:spcPct val="90000"/>
              </a:lnSpc>
              <a:buNone/>
              <a:defRPr/>
            </a:pPr>
            <a:r>
              <a:rPr lang="en-US" altLang="en-US" sz="1400" dirty="0">
                <a:solidFill>
                  <a:srgbClr val="003366"/>
                </a:solidFill>
              </a:rPr>
              <a:t>[SOURCE: CAC / GL 81-2013, as amended - The word "materials" is replaced by "products", the word "no" is added and the word "direct" is deleted.]</a:t>
            </a:r>
          </a:p>
          <a:p>
            <a:pPr eaLnBrk="1" hangingPunct="1">
              <a:lnSpc>
                <a:spcPct val="90000"/>
              </a:lnSpc>
              <a:buFont typeface="Courier New" panose="02070309020205020404" pitchFamily="49" charset="0"/>
              <a:buChar char="o"/>
              <a:defRPr/>
            </a:pPr>
            <a:r>
              <a:rPr lang="en-US" altLang="en-US" sz="2000" dirty="0">
                <a:solidFill>
                  <a:srgbClr val="C00000"/>
                </a:solidFill>
              </a:rPr>
              <a:t>3.20 Food chain </a:t>
            </a:r>
            <a:r>
              <a:rPr lang="en-US" altLang="en-US" sz="2000" dirty="0"/>
              <a:t>- sequence of steps and operations involved in the production, processing, distribution, storage and processing of foodstuffs (3.18) and their ingredients from primary production to consumption</a:t>
            </a:r>
            <a:r>
              <a:rPr lang="en-US" altLang="en-US" sz="2000" dirty="0">
                <a:solidFill>
                  <a:srgbClr val="C00000"/>
                </a:solidFill>
              </a:rPr>
              <a:t> </a:t>
            </a:r>
          </a:p>
          <a:p>
            <a:pPr marL="82550" indent="0" eaLnBrk="1" hangingPunct="1">
              <a:lnSpc>
                <a:spcPct val="90000"/>
              </a:lnSpc>
              <a:buNone/>
              <a:defRPr/>
            </a:pPr>
            <a:r>
              <a:rPr lang="en-US" altLang="en-US" sz="1400" i="1" dirty="0">
                <a:solidFill>
                  <a:srgbClr val="003366"/>
                </a:solidFill>
              </a:rPr>
              <a:t>NOTE 1 to the term: This includes the production of feed (3.16) and animal feed (3.19).</a:t>
            </a:r>
          </a:p>
          <a:p>
            <a:pPr marL="82550" indent="0" eaLnBrk="1" hangingPunct="1">
              <a:lnSpc>
                <a:spcPct val="90000"/>
              </a:lnSpc>
              <a:buNone/>
              <a:defRPr/>
            </a:pPr>
            <a:r>
              <a:rPr lang="en-US" altLang="en-US" sz="1400" i="1" dirty="0">
                <a:solidFill>
                  <a:srgbClr val="003366"/>
                </a:solidFill>
              </a:rPr>
              <a:t>NOTE 2 to the term: The food chain also includes the production of materials intended to come into contact with raw materials or foodstuffs.</a:t>
            </a:r>
          </a:p>
          <a:p>
            <a:pPr marL="82550" indent="0" eaLnBrk="1" hangingPunct="1">
              <a:lnSpc>
                <a:spcPct val="90000"/>
              </a:lnSpc>
              <a:buNone/>
              <a:defRPr/>
            </a:pPr>
            <a:r>
              <a:rPr lang="en-US" altLang="en-US" sz="1400" i="1" dirty="0">
                <a:solidFill>
                  <a:srgbClr val="003366"/>
                </a:solidFill>
              </a:rPr>
              <a:t>NOTE 3 to the term: The food chain also includes service providers.</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cstate="print"/>
          <a:srcRect/>
          <a:stretch>
            <a:fillRect/>
          </a:stretch>
        </p:blipFill>
        <p:spPr bwMode="auto">
          <a:xfrm>
            <a:off x="7772400" y="76200"/>
            <a:ext cx="1311275" cy="1447800"/>
          </a:xfrm>
          <a:prstGeom prst="rect">
            <a:avLst/>
          </a:prstGeom>
          <a:noFill/>
          <a:ln w="9525">
            <a:noFill/>
            <a:miter lim="800000"/>
            <a:headEnd/>
            <a:tailEnd/>
          </a:ln>
        </p:spPr>
      </p:pic>
      <p:sp>
        <p:nvSpPr>
          <p:cNvPr id="6" name="Rectangle 3">
            <a:extLst>
              <a:ext uri="{FF2B5EF4-FFF2-40B4-BE49-F238E27FC236}">
                <a16:creationId xmlns:a16="http://schemas.microsoft.com/office/drawing/2014/main" id="{A1DAB38C-3639-477A-A637-F10709CFC775}"/>
              </a:ext>
            </a:extLst>
          </p:cNvPr>
          <p:cNvSpPr>
            <a:spLocks noGrp="1" noChangeArrowheads="1"/>
          </p:cNvSpPr>
          <p:nvPr>
            <p:ph idx="1"/>
          </p:nvPr>
        </p:nvSpPr>
        <p:spPr>
          <a:xfrm>
            <a:off x="0" y="609600"/>
            <a:ext cx="9144000" cy="5715000"/>
          </a:xfrm>
        </p:spPr>
        <p:txBody>
          <a:bodyPr/>
          <a:lstStyle/>
          <a:p>
            <a:pPr eaLnBrk="1" hangingPunct="1">
              <a:lnSpc>
                <a:spcPct val="90000"/>
              </a:lnSpc>
              <a:buFont typeface="Courier New" pitchFamily="49" charset="0"/>
              <a:buChar char="o"/>
              <a:defRPr/>
            </a:pPr>
            <a:r>
              <a:rPr lang="en-US" altLang="en-US" sz="2000" dirty="0">
                <a:solidFill>
                  <a:srgbClr val="C00000"/>
                </a:solidFill>
              </a:rPr>
              <a:t>3.21 Food safety </a:t>
            </a:r>
            <a:r>
              <a:rPr lang="en-US" altLang="en-US" sz="2000" dirty="0"/>
              <a:t>- a guarantee that the food will not have an adverse                           effect on the health of the consumer when it is prepared and/or                                consumed in accordance with its intended use. </a:t>
            </a:r>
          </a:p>
          <a:p>
            <a:pPr marL="82550" indent="0" eaLnBrk="1" hangingPunct="1">
              <a:lnSpc>
                <a:spcPct val="90000"/>
              </a:lnSpc>
              <a:buNone/>
              <a:defRPr/>
            </a:pPr>
            <a:r>
              <a:rPr lang="en-US" altLang="en-US" sz="1400" i="1" dirty="0">
                <a:solidFill>
                  <a:srgbClr val="003366"/>
                </a:solidFill>
              </a:rPr>
              <a:t>NOTE 1 to the term: food safety is related to the presence of food hazards (3.22) in the final products (3.15) and                                                        does not include other health aspects related to for example with malnutrition.</a:t>
            </a:r>
          </a:p>
          <a:p>
            <a:pPr marL="82550" indent="0" eaLnBrk="1" hangingPunct="1">
              <a:lnSpc>
                <a:spcPct val="90000"/>
              </a:lnSpc>
              <a:buNone/>
              <a:defRPr/>
            </a:pPr>
            <a:r>
              <a:rPr lang="en-US" altLang="en-US" sz="1400" i="1" dirty="0">
                <a:solidFill>
                  <a:srgbClr val="003366"/>
                </a:solidFill>
              </a:rPr>
              <a:t>NOTE 2 to the term: Not to be confused with the availability of and access to food (food security).</a:t>
            </a:r>
          </a:p>
          <a:p>
            <a:pPr marL="82550" indent="0" eaLnBrk="1" hangingPunct="1">
              <a:lnSpc>
                <a:spcPct val="90000"/>
              </a:lnSpc>
              <a:buNone/>
              <a:defRPr/>
            </a:pPr>
            <a:r>
              <a:rPr lang="en-US" altLang="en-US" sz="1400" i="1" dirty="0">
                <a:solidFill>
                  <a:srgbClr val="003366"/>
                </a:solidFill>
              </a:rPr>
              <a:t>NOTE 3 to the term: this includes feed and animal feed.</a:t>
            </a:r>
          </a:p>
          <a:p>
            <a:pPr marL="82550" indent="0" eaLnBrk="1" hangingPunct="1">
              <a:lnSpc>
                <a:spcPct val="90000"/>
              </a:lnSpc>
              <a:buNone/>
              <a:defRPr/>
            </a:pPr>
            <a:r>
              <a:rPr lang="en-US" altLang="en-US" sz="1400" i="1" dirty="0">
                <a:solidFill>
                  <a:srgbClr val="003366"/>
                </a:solidFill>
              </a:rPr>
              <a:t>[SOURCE: CAC / RCP 1-1969, as amended - The word 'harm' has been replaced by 'adverse health effects' and remarks have been added to the term.]</a:t>
            </a:r>
          </a:p>
          <a:p>
            <a:pPr eaLnBrk="1" hangingPunct="1">
              <a:lnSpc>
                <a:spcPct val="90000"/>
              </a:lnSpc>
              <a:buFont typeface="Courier New" pitchFamily="49" charset="0"/>
              <a:buChar char="o"/>
              <a:defRPr/>
            </a:pPr>
            <a:r>
              <a:rPr lang="en-US" altLang="en-US" sz="2000" dirty="0">
                <a:solidFill>
                  <a:srgbClr val="C00000"/>
                </a:solidFill>
              </a:rPr>
              <a:t>3.22 Food hazard </a:t>
            </a:r>
            <a:r>
              <a:rPr lang="en-US" altLang="en-US" sz="2000" dirty="0"/>
              <a:t>- biological, chemical or physical agent in foodstuffs (3.18) which has the potential to cause adverse health effects</a:t>
            </a:r>
          </a:p>
          <a:p>
            <a:pPr marL="82550" indent="0" eaLnBrk="1" hangingPunct="1">
              <a:lnSpc>
                <a:spcPct val="90000"/>
              </a:lnSpc>
              <a:buNone/>
              <a:defRPr/>
            </a:pPr>
            <a:r>
              <a:rPr lang="en-US" altLang="en-US" sz="1400" i="1" dirty="0">
                <a:solidFill>
                  <a:srgbClr val="003366"/>
                </a:solidFill>
              </a:rPr>
              <a:t>NOTE 1 to the term: The term "hazard" should not be confused with the term "risk" (3.39), which in the context of food safety is a function of the likelihood of an adverse health effect (</a:t>
            </a:r>
            <a:r>
              <a:rPr lang="en-US" altLang="en-US" sz="1400" i="1" dirty="0" err="1">
                <a:solidFill>
                  <a:srgbClr val="003366"/>
                </a:solidFill>
              </a:rPr>
              <a:t>eg</a:t>
            </a:r>
            <a:r>
              <a:rPr lang="en-US" altLang="en-US" sz="1400" i="1" dirty="0">
                <a:solidFill>
                  <a:srgbClr val="003366"/>
                </a:solidFill>
              </a:rPr>
              <a:t> disease onset) and the severity of this effect (death, hospitalization, etc.) under the influence of a certain danger.</a:t>
            </a:r>
          </a:p>
          <a:p>
            <a:pPr marL="82550" indent="0" eaLnBrk="1" hangingPunct="1">
              <a:lnSpc>
                <a:spcPct val="90000"/>
              </a:lnSpc>
              <a:buNone/>
              <a:defRPr/>
            </a:pPr>
            <a:r>
              <a:rPr lang="en-US" altLang="en-US" sz="1400" i="1" dirty="0">
                <a:solidFill>
                  <a:srgbClr val="003366"/>
                </a:solidFill>
              </a:rPr>
              <a:t>NOTE 2 to the term: Allergens and radioactive substances are part of food hazards.</a:t>
            </a:r>
          </a:p>
          <a:p>
            <a:pPr marL="82550" indent="0" eaLnBrk="1" hangingPunct="1">
              <a:lnSpc>
                <a:spcPct val="90000"/>
              </a:lnSpc>
              <a:buNone/>
              <a:defRPr/>
            </a:pPr>
            <a:r>
              <a:rPr lang="en-US" altLang="en-US" sz="1400" i="1" dirty="0">
                <a:solidFill>
                  <a:srgbClr val="003366"/>
                </a:solidFill>
              </a:rPr>
              <a:t>NOTE 3 to the term: With regard to feed and feed ingredients, the hazards are those which may be present in and / or on feed and feed ingredients and which may be transferred to food through the consumption of animal feed and may therefore have the potential cause adverse effects on animal or human health. For operations other than those that directly process feed and food (</a:t>
            </a:r>
            <a:r>
              <a:rPr lang="en-US" altLang="en-US" sz="1400" i="1" dirty="0" err="1">
                <a:solidFill>
                  <a:srgbClr val="003366"/>
                </a:solidFill>
              </a:rPr>
              <a:t>eg</a:t>
            </a:r>
            <a:r>
              <a:rPr lang="en-US" altLang="en-US" sz="1400" i="1" dirty="0">
                <a:solidFill>
                  <a:srgbClr val="003366"/>
                </a:solidFill>
              </a:rPr>
              <a:t> packaging material manufacturers, disinfectants), the relevant food hazards are those that can be directly or indirectly transferred to the food when used as intended (see 8.5.1.4).</a:t>
            </a:r>
          </a:p>
          <a:p>
            <a:pPr marL="82550" indent="0" eaLnBrk="1" hangingPunct="1">
              <a:lnSpc>
                <a:spcPct val="90000"/>
              </a:lnSpc>
              <a:buNone/>
              <a:defRPr/>
            </a:pPr>
            <a:r>
              <a:rPr lang="en-US" altLang="en-US" sz="1400" i="1" dirty="0">
                <a:solidFill>
                  <a:srgbClr val="003366"/>
                </a:solidFill>
              </a:rPr>
              <a:t>NOTE 4 to the term: With regard to feed, the hazards are those which are dangerous to the animal species for which the food is intended. </a:t>
            </a:r>
          </a:p>
          <a:p>
            <a:pPr marL="82550" indent="0" eaLnBrk="1" hangingPunct="1">
              <a:lnSpc>
                <a:spcPct val="90000"/>
              </a:lnSpc>
              <a:buNone/>
              <a:defRPr/>
            </a:pPr>
            <a:endParaRPr lang="ru-RU" altLang="en-US" sz="1400" dirty="0"/>
          </a:p>
          <a:p>
            <a:pPr indent="-3175" eaLnBrk="1" hangingPunct="1">
              <a:lnSpc>
                <a:spcPct val="90000"/>
              </a:lnSpc>
              <a:buNone/>
              <a:defRPr/>
            </a:pPr>
            <a:endParaRPr lang="en-US" altLang="en-US" sz="1800" i="1" dirty="0">
              <a:solidFill>
                <a:srgbClr val="003366"/>
              </a:solidFill>
            </a:endParaRPr>
          </a:p>
          <a:p>
            <a:pPr indent="-3175" eaLnBrk="1" hangingPunct="1">
              <a:lnSpc>
                <a:spcPct val="90000"/>
              </a:lnSpc>
              <a:buNone/>
              <a:defRPr/>
            </a:pPr>
            <a:endParaRPr lang="en-US" altLang="en-US" sz="1800" i="1" dirty="0">
              <a:solidFill>
                <a:srgbClr val="003366"/>
              </a:solidFill>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onsultancy Services, Health &amp;amp; Safety, Environment, and Food Safety  consulting">
            <a:extLst>
              <a:ext uri="{FF2B5EF4-FFF2-40B4-BE49-F238E27FC236}">
                <a16:creationId xmlns:a16="http://schemas.microsoft.com/office/drawing/2014/main" id="{B81F6372-8C70-42E6-BF0C-91DFC4089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85813"/>
            <a:ext cx="2362200" cy="12577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EE150947-6CB1-42B0-95BB-720F56021A7C}"/>
              </a:ext>
            </a:extLst>
          </p:cNvPr>
          <p:cNvSpPr>
            <a:spLocks noGrp="1" noChangeArrowheads="1"/>
          </p:cNvSpPr>
          <p:nvPr>
            <p:ph idx="1"/>
          </p:nvPr>
        </p:nvSpPr>
        <p:spPr>
          <a:xfrm>
            <a:off x="17106" y="1371600"/>
            <a:ext cx="9144000" cy="4876800"/>
          </a:xfrm>
        </p:spPr>
        <p:txBody>
          <a:bodyPr/>
          <a:lstStyle/>
          <a:p>
            <a:pPr eaLnBrk="1" hangingPunct="1">
              <a:lnSpc>
                <a:spcPct val="90000"/>
              </a:lnSpc>
              <a:buFont typeface="Courier New" pitchFamily="49" charset="0"/>
              <a:buChar char="o"/>
              <a:defRPr/>
            </a:pPr>
            <a:r>
              <a:rPr lang="en-US" altLang="en-US" sz="2000" dirty="0">
                <a:solidFill>
                  <a:srgbClr val="C00000"/>
                </a:solidFill>
              </a:rPr>
              <a:t>3.23 Stakeholder </a:t>
            </a:r>
            <a:r>
              <a:rPr lang="en-US" altLang="en-US" sz="2000" dirty="0"/>
              <a:t>- a natural person or organization (3.31) which may influence, be influenced by or be perceived as affected by a decision or activity. </a:t>
            </a:r>
          </a:p>
          <a:p>
            <a:pPr marL="82550" indent="0" eaLnBrk="1" hangingPunct="1">
              <a:lnSpc>
                <a:spcPct val="90000"/>
              </a:lnSpc>
              <a:buNone/>
              <a:defRPr/>
            </a:pPr>
            <a:endParaRPr lang="en-US" altLang="en-US" sz="2000" dirty="0"/>
          </a:p>
          <a:p>
            <a:pPr eaLnBrk="1" hangingPunct="1">
              <a:lnSpc>
                <a:spcPct val="90000"/>
              </a:lnSpc>
              <a:buFont typeface="Courier New" pitchFamily="49" charset="0"/>
              <a:buChar char="o"/>
              <a:defRPr/>
            </a:pPr>
            <a:r>
              <a:rPr lang="en-US" altLang="en-US" sz="2000" dirty="0">
                <a:solidFill>
                  <a:srgbClr val="C00000"/>
                </a:solidFill>
              </a:rPr>
              <a:t>3.24 Batch </a:t>
            </a:r>
            <a:r>
              <a:rPr lang="en-US" altLang="en-US" sz="2000" dirty="0"/>
              <a:t>- a quantity of a product (3.37) produced and / or processed and / or packaged under the same conditions. </a:t>
            </a:r>
          </a:p>
          <a:p>
            <a:pPr marL="82550" indent="0" eaLnBrk="1" hangingPunct="1">
              <a:lnSpc>
                <a:spcPct val="90000"/>
              </a:lnSpc>
              <a:buNone/>
              <a:defRPr/>
            </a:pPr>
            <a:r>
              <a:rPr lang="en-US" altLang="en-US" sz="1400" i="1" dirty="0">
                <a:solidFill>
                  <a:srgbClr val="003366"/>
                </a:solidFill>
              </a:rPr>
              <a:t>NOTE 1 to the term: The batch is defined by the parameters established in advance by the organization and can be described by other terms, for example a batch of bulk product.</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NOTE 2: The batch may be reduced to one unit of product.</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[SOURCE: CODEX STAN 1, as amended - The expression "and / or processed and / or packaged" is included in the definition and remarks are added to the term.] </a:t>
            </a:r>
            <a:endParaRPr lang="bg-BG" altLang="en-US" sz="1400" i="1" dirty="0">
              <a:solidFill>
                <a:srgbClr val="003366"/>
              </a:solidFill>
            </a:endParaRPr>
          </a:p>
          <a:p>
            <a:pPr eaLnBrk="1" hangingPunct="1">
              <a:lnSpc>
                <a:spcPct val="90000"/>
              </a:lnSpc>
              <a:buFont typeface="Courier New" panose="02070309020205020404" pitchFamily="49" charset="0"/>
              <a:buChar char="o"/>
              <a:defRPr/>
            </a:pPr>
            <a:r>
              <a:rPr lang="en-US" altLang="en-US" sz="2000" dirty="0">
                <a:solidFill>
                  <a:srgbClr val="C00000"/>
                </a:solidFill>
              </a:rPr>
              <a:t>3.25 Management system  </a:t>
            </a:r>
            <a:r>
              <a:rPr lang="en-US" altLang="en-US" sz="2000" dirty="0"/>
              <a:t>- a set of interconnected or interacting elements of an organization (3.31) to create policies (3.34) and goals (3.29) and processes (3.36) to achieve these goals. </a:t>
            </a:r>
          </a:p>
          <a:p>
            <a:pPr marL="82550" indent="0" eaLnBrk="1" hangingPunct="1">
              <a:lnSpc>
                <a:spcPct val="90000"/>
              </a:lnSpc>
              <a:buNone/>
              <a:defRPr/>
            </a:pPr>
            <a:r>
              <a:rPr lang="en-US" altLang="en-US" sz="1400" i="1" dirty="0">
                <a:solidFill>
                  <a:srgbClr val="003366"/>
                </a:solidFill>
              </a:rPr>
              <a:t>NOTE 1 to the term: The management system may refer to one discipline or to several disciplines.</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NOTE 2 to the term: The elements of the system include the structure of the organization, roles and responsibilities, planning and activities.</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NOTE 3 to the term: The scope of the management system may include the whole organization, specific and defined functions of the organization or one or more functions for a whole group of organizations.</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NOTE 4 to the term: Relevant disciplines are, for example, a quality management system or an environmental management system.</a:t>
            </a:r>
          </a:p>
          <a:p>
            <a:pPr marL="82550" indent="0" eaLnBrk="1" hangingPunct="1">
              <a:lnSpc>
                <a:spcPct val="90000"/>
              </a:lnSpc>
              <a:buNone/>
              <a:defRPr/>
            </a:pPr>
            <a:endParaRPr lang="ru-RU" altLang="en-US" sz="1400" dirty="0"/>
          </a:p>
          <a:p>
            <a:pPr indent="-3175" eaLnBrk="1" hangingPunct="1">
              <a:lnSpc>
                <a:spcPct val="90000"/>
              </a:lnSpc>
              <a:buNone/>
              <a:defRPr/>
            </a:pPr>
            <a:endParaRPr lang="en-US" altLang="en-US" sz="1800" i="1" dirty="0">
              <a:solidFill>
                <a:srgbClr val="003366"/>
              </a:solidFill>
            </a:endParaRPr>
          </a:p>
          <a:p>
            <a:pPr indent="-3175" eaLnBrk="1" hangingPunct="1">
              <a:lnSpc>
                <a:spcPct val="90000"/>
              </a:lnSpc>
              <a:buNone/>
              <a:defRPr/>
            </a:pPr>
            <a:endParaRPr lang="en-US" altLang="en-US" sz="1800" i="1" dirty="0">
              <a:solidFill>
                <a:srgbClr val="003366"/>
              </a:solidFill>
            </a:endParaRPr>
          </a:p>
        </p:txBody>
      </p:sp>
    </p:spTree>
    <p:extLst>
      <p:ext uri="{BB962C8B-B14F-4D97-AF65-F5344CB8AC3E}">
        <p14:creationId xmlns:p14="http://schemas.microsoft.com/office/powerpoint/2010/main" val="99685753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A1DAB38C-3639-477A-A637-F10709CFC775}"/>
              </a:ext>
            </a:extLst>
          </p:cNvPr>
          <p:cNvSpPr>
            <a:spLocks noGrp="1" noChangeArrowheads="1"/>
          </p:cNvSpPr>
          <p:nvPr>
            <p:ph idx="1"/>
          </p:nvPr>
        </p:nvSpPr>
        <p:spPr>
          <a:xfrm>
            <a:off x="27992" y="40482"/>
            <a:ext cx="9144000" cy="5715000"/>
          </a:xfrm>
        </p:spPr>
        <p:txBody>
          <a:bodyPr/>
          <a:lstStyle/>
          <a:p>
            <a:pPr eaLnBrk="1" hangingPunct="1">
              <a:lnSpc>
                <a:spcPct val="90000"/>
              </a:lnSpc>
              <a:buFont typeface="Courier New" pitchFamily="49" charset="0"/>
              <a:buChar char="o"/>
              <a:defRPr/>
            </a:pPr>
            <a:r>
              <a:rPr lang="en-US" altLang="en-US" sz="2000" dirty="0">
                <a:solidFill>
                  <a:srgbClr val="C00000"/>
                </a:solidFill>
              </a:rPr>
              <a:t>3.26 Measurement </a:t>
            </a:r>
            <a:r>
              <a:rPr lang="en-US" altLang="en-US" sz="2000" dirty="0"/>
              <a:t>- value determination process (3.36).</a:t>
            </a:r>
          </a:p>
          <a:p>
            <a:pPr marL="82550" indent="0" eaLnBrk="1" hangingPunct="1">
              <a:lnSpc>
                <a:spcPct val="90000"/>
              </a:lnSpc>
              <a:buNone/>
              <a:defRPr/>
            </a:pPr>
            <a:endParaRPr lang="bg-BG" altLang="en-US" sz="1400" i="1" dirty="0">
              <a:solidFill>
                <a:srgbClr val="003366"/>
              </a:solidFill>
            </a:endParaRPr>
          </a:p>
          <a:p>
            <a:pPr eaLnBrk="1" hangingPunct="1">
              <a:lnSpc>
                <a:spcPct val="90000"/>
              </a:lnSpc>
              <a:buFont typeface="Courier New" panose="02070309020205020404" pitchFamily="49" charset="0"/>
              <a:buChar char="o"/>
              <a:defRPr/>
            </a:pPr>
            <a:r>
              <a:rPr lang="en-US" altLang="en-US" sz="2000" dirty="0">
                <a:solidFill>
                  <a:srgbClr val="C00000"/>
                </a:solidFill>
              </a:rPr>
              <a:t>3.27 Observation </a:t>
            </a:r>
            <a:r>
              <a:rPr lang="en-US" altLang="en-US" sz="2000" dirty="0"/>
              <a:t>- determining the state of a system, process (3.36)                                        or activity.</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NOTE 1 to the term: Inspection, control or critical monitoring may be required to determine the condition.                                                                                                          </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NOTE 2 to the term: With regard to food safety, monitoring is the conduct of a planned sequence of observations or measurements to assess whether a process is functioning as intended. </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NOTE 3 to the term In this document, the terms validation (3.44), monitoring (3.27) and verification (3.45) are distinguished:- validation is applied before performing an activity and provides information about the possibilities for achieving the desired results;- monitoring is applied during the implementation of the activity and provides information on the implementation of the activity within a certain period;- verification / verification is applied after the implementation of the activity and provides information for confirmation of conformity. </a:t>
            </a:r>
            <a:endParaRPr lang="bg-BG" altLang="en-US" sz="1400" i="1" dirty="0">
              <a:solidFill>
                <a:srgbClr val="003366"/>
              </a:solidFill>
            </a:endParaRPr>
          </a:p>
          <a:p>
            <a:pPr eaLnBrk="1" hangingPunct="1">
              <a:lnSpc>
                <a:spcPct val="90000"/>
              </a:lnSpc>
              <a:buFont typeface="Courier New" panose="02070309020205020404" pitchFamily="49" charset="0"/>
              <a:buChar char="o"/>
              <a:defRPr/>
            </a:pPr>
            <a:r>
              <a:rPr lang="en-US" altLang="en-US" sz="2000" dirty="0">
                <a:solidFill>
                  <a:srgbClr val="C00000"/>
                </a:solidFill>
              </a:rPr>
              <a:t>3.28 Non-conformity</a:t>
            </a:r>
            <a:r>
              <a:rPr lang="en-US" altLang="en-US" sz="2000" dirty="0"/>
              <a:t> - non-compliance (3.38).</a:t>
            </a:r>
          </a:p>
          <a:p>
            <a:pPr eaLnBrk="1" hangingPunct="1">
              <a:lnSpc>
                <a:spcPct val="90000"/>
              </a:lnSpc>
              <a:buFont typeface="Courier New" panose="02070309020205020404" pitchFamily="49" charset="0"/>
              <a:buChar char="o"/>
              <a:defRPr/>
            </a:pPr>
            <a:r>
              <a:rPr lang="en-US" altLang="en-US" sz="2000" dirty="0">
                <a:solidFill>
                  <a:srgbClr val="C00000"/>
                </a:solidFill>
              </a:rPr>
              <a:t>3.29 Purpose </a:t>
            </a:r>
            <a:r>
              <a:rPr lang="en-US" altLang="en-US" sz="2000" dirty="0"/>
              <a:t>- result to be achieved </a:t>
            </a:r>
          </a:p>
          <a:p>
            <a:pPr marL="82550" indent="0" eaLnBrk="1" hangingPunct="1">
              <a:lnSpc>
                <a:spcPct val="90000"/>
              </a:lnSpc>
              <a:buNone/>
              <a:defRPr/>
            </a:pPr>
            <a:r>
              <a:rPr lang="en-US" altLang="en-US" sz="1400" i="1" dirty="0">
                <a:solidFill>
                  <a:srgbClr val="003366"/>
                </a:solidFill>
              </a:rPr>
              <a:t>NOTE 1 to the term: the goal can be strategic, tactical or operational.</a:t>
            </a:r>
          </a:p>
          <a:p>
            <a:pPr marL="82550" indent="0" eaLnBrk="1" hangingPunct="1">
              <a:lnSpc>
                <a:spcPct val="90000"/>
              </a:lnSpc>
              <a:buNone/>
              <a:defRPr/>
            </a:pPr>
            <a:r>
              <a:rPr lang="en-US" altLang="en-US" sz="1400" i="1" dirty="0">
                <a:solidFill>
                  <a:srgbClr val="003366"/>
                </a:solidFill>
              </a:rPr>
              <a:t>NOTE 2 to the term: Objectives may relate to different areas (such as finance, health and safety and environmental objectives) and may be applied at different levels (strategic level, organization level, project, product and process level). 3.36)).</a:t>
            </a:r>
          </a:p>
          <a:p>
            <a:pPr marL="82550" indent="0" eaLnBrk="1" hangingPunct="1">
              <a:lnSpc>
                <a:spcPct val="90000"/>
              </a:lnSpc>
              <a:buNone/>
              <a:defRPr/>
            </a:pPr>
            <a:r>
              <a:rPr lang="en-US" altLang="en-US" sz="1400" i="1" dirty="0">
                <a:solidFill>
                  <a:srgbClr val="003366"/>
                </a:solidFill>
              </a:rPr>
              <a:t>NOTE 3 to the term: The purpose may be expressed in other ways, for example as an intended result, intention, operational criterion, as a goal of the food safety management system or by using other words with similar meaning (</a:t>
            </a:r>
            <a:r>
              <a:rPr lang="en-US" altLang="en-US" sz="1400" i="1" dirty="0" err="1">
                <a:solidFill>
                  <a:srgbClr val="003366"/>
                </a:solidFill>
              </a:rPr>
              <a:t>eg</a:t>
            </a:r>
            <a:r>
              <a:rPr lang="en-US" altLang="en-US" sz="1400" i="1" dirty="0">
                <a:solidFill>
                  <a:srgbClr val="003366"/>
                </a:solidFill>
              </a:rPr>
              <a:t> purpose, end goal or task).</a:t>
            </a:r>
          </a:p>
          <a:p>
            <a:pPr marL="82550" indent="0" eaLnBrk="1" hangingPunct="1">
              <a:lnSpc>
                <a:spcPct val="90000"/>
              </a:lnSpc>
              <a:buNone/>
              <a:defRPr/>
            </a:pPr>
            <a:r>
              <a:rPr lang="en-US" altLang="en-US" sz="1400" i="1" dirty="0">
                <a:solidFill>
                  <a:srgbClr val="003366"/>
                </a:solidFill>
              </a:rPr>
              <a:t>NOTE 4 to the term: In the context of the food safety management system, the objectives are set by the organization in accordance with the food safety policy to achieve concrete results. </a:t>
            </a:r>
          </a:p>
          <a:p>
            <a:pPr eaLnBrk="1" hangingPunct="1">
              <a:lnSpc>
                <a:spcPct val="90000"/>
              </a:lnSpc>
              <a:buFont typeface="Courier New" panose="02070309020205020404" pitchFamily="49" charset="0"/>
              <a:buChar char="o"/>
              <a:defRPr/>
            </a:pPr>
            <a:r>
              <a:rPr lang="en-US" altLang="en-US" sz="2000" dirty="0">
                <a:solidFill>
                  <a:srgbClr val="C00000"/>
                </a:solidFill>
              </a:rPr>
              <a:t>3.30 Operational program - prerequisite OPRP</a:t>
            </a:r>
            <a:r>
              <a:rPr lang="bg-BG" altLang="en-US" sz="2000" dirty="0">
                <a:solidFill>
                  <a:srgbClr val="C00000"/>
                </a:solidFill>
              </a:rPr>
              <a:t>-</a:t>
            </a:r>
            <a:r>
              <a:rPr lang="en-US" altLang="en-US" sz="2000" dirty="0">
                <a:solidFill>
                  <a:srgbClr val="C00000"/>
                </a:solidFill>
              </a:rPr>
              <a:t>s</a:t>
            </a:r>
            <a:r>
              <a:rPr lang="bg-BG" altLang="en-US" sz="2000" dirty="0">
                <a:solidFill>
                  <a:srgbClr val="C00000"/>
                </a:solidFill>
              </a:rPr>
              <a:t> </a:t>
            </a:r>
            <a:r>
              <a:rPr lang="bg-BG" altLang="en-US" sz="2000" dirty="0"/>
              <a:t>- </a:t>
            </a:r>
            <a:r>
              <a:rPr lang="en-US" altLang="en-US" sz="2000" dirty="0"/>
              <a:t>a control measure (3.8) or a combination of control measures applied to prevent or reduce to an acceptable level (3.1) a significant food hazard (3.40) and where the action criteria (3.2) and the measurement (3.26) or monitoring allow effective process control (3.36) and / or product (3.37) </a:t>
            </a:r>
            <a:endParaRPr lang="bg-BG" altLang="en-US" sz="2000" dirty="0"/>
          </a:p>
          <a:p>
            <a:pPr eaLnBrk="1" hangingPunct="1">
              <a:lnSpc>
                <a:spcPct val="90000"/>
              </a:lnSpc>
              <a:buFont typeface="Courier New" panose="02070309020205020404" pitchFamily="49" charset="0"/>
              <a:buChar char="o"/>
              <a:defRPr/>
            </a:pPr>
            <a:endParaRPr lang="ru-RU" altLang="en-US" sz="1400" dirty="0"/>
          </a:p>
          <a:p>
            <a:pPr indent="-3175" eaLnBrk="1" hangingPunct="1">
              <a:lnSpc>
                <a:spcPct val="90000"/>
              </a:lnSpc>
              <a:buNone/>
              <a:defRPr/>
            </a:pPr>
            <a:endParaRPr lang="en-US" altLang="en-US" sz="1800" i="1" dirty="0">
              <a:solidFill>
                <a:srgbClr val="003366"/>
              </a:solidFill>
            </a:endParaRPr>
          </a:p>
          <a:p>
            <a:pPr indent="-3175" eaLnBrk="1" hangingPunct="1">
              <a:lnSpc>
                <a:spcPct val="90000"/>
              </a:lnSpc>
              <a:buNone/>
              <a:defRPr/>
            </a:pPr>
            <a:endParaRPr lang="en-US" altLang="en-US" sz="1800" i="1" dirty="0">
              <a:solidFill>
                <a:srgbClr val="003366"/>
              </a:solidFill>
            </a:endParaRPr>
          </a:p>
        </p:txBody>
      </p:sp>
      <p:pic>
        <p:nvPicPr>
          <p:cNvPr id="10242" name="Picture 2" descr="ISO 22000:2018 – ARTI FOLYO A.Ş. | CAP SEALS">
            <a:extLst>
              <a:ext uri="{FF2B5EF4-FFF2-40B4-BE49-F238E27FC236}">
                <a16:creationId xmlns:a16="http://schemas.microsoft.com/office/drawing/2014/main" id="{63CD488C-A4D9-424F-B278-5CF4352C1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6682" y="40482"/>
            <a:ext cx="1331118" cy="133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31740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A1DAB38C-3639-477A-A637-F10709CFC775}"/>
              </a:ext>
            </a:extLst>
          </p:cNvPr>
          <p:cNvSpPr>
            <a:spLocks noGrp="1" noChangeArrowheads="1"/>
          </p:cNvSpPr>
          <p:nvPr>
            <p:ph idx="1"/>
          </p:nvPr>
        </p:nvSpPr>
        <p:spPr>
          <a:xfrm>
            <a:off x="0" y="533400"/>
            <a:ext cx="9144000" cy="6152745"/>
          </a:xfrm>
        </p:spPr>
        <p:txBody>
          <a:bodyPr/>
          <a:lstStyle/>
          <a:p>
            <a:pPr eaLnBrk="1" hangingPunct="1">
              <a:lnSpc>
                <a:spcPct val="90000"/>
              </a:lnSpc>
              <a:buFont typeface="Courier New" panose="02070309020205020404" pitchFamily="49" charset="0"/>
              <a:buChar char="o"/>
              <a:defRPr/>
            </a:pPr>
            <a:r>
              <a:rPr lang="en-US" altLang="en-US" sz="2000" dirty="0">
                <a:solidFill>
                  <a:srgbClr val="C00000"/>
                </a:solidFill>
              </a:rPr>
              <a:t>3.31 Organization </a:t>
            </a:r>
            <a:r>
              <a:rPr lang="en-US" altLang="en-US" sz="2000" dirty="0"/>
              <a:t>- a person or group of persons who have                                                      their functions with responsibilities, powers and relationships                                        to achieve their goals (3.29). </a:t>
            </a:r>
          </a:p>
          <a:p>
            <a:pPr marL="82550" indent="0" eaLnBrk="1" hangingPunct="1">
              <a:lnSpc>
                <a:spcPct val="90000"/>
              </a:lnSpc>
              <a:buNone/>
              <a:defRPr/>
            </a:pPr>
            <a:r>
              <a:rPr lang="en-US" altLang="en-US" sz="1400" i="1" dirty="0">
                <a:solidFill>
                  <a:srgbClr val="003366"/>
                </a:solidFill>
              </a:rPr>
              <a:t>NOTE 1 to the term:  The concept of organization includes, but is not limited to: sole trader, company,                                                            corporation, firm, enterprise, competent governmental body, partnership, charitable organization or institution, part or combination thereof, whether or not registered as legal entities or not, whether public or private.</a:t>
            </a:r>
          </a:p>
          <a:p>
            <a:pPr marL="647700" indent="-285750" eaLnBrk="1" hangingPunct="1">
              <a:lnSpc>
                <a:spcPct val="90000"/>
              </a:lnSpc>
              <a:buFont typeface="Courier New" panose="02070309020205020404" pitchFamily="49" charset="0"/>
              <a:buChar char="o"/>
              <a:defRPr/>
            </a:pPr>
            <a:r>
              <a:rPr lang="en-US" altLang="en-US" sz="2000" dirty="0">
                <a:solidFill>
                  <a:srgbClr val="C00000"/>
                </a:solidFill>
              </a:rPr>
              <a:t>3.32 Outsourcing </a:t>
            </a:r>
            <a:r>
              <a:rPr lang="en-US" altLang="en-US" sz="2000" dirty="0"/>
              <a:t>- </a:t>
            </a:r>
            <a:r>
              <a:rPr lang="en-US" altLang="en-US" sz="1800" dirty="0"/>
              <a:t>reaching an agreement in which an external organization (3.32) performs part of a function or process (3.36) of an organization. </a:t>
            </a:r>
          </a:p>
          <a:p>
            <a:pPr marL="82550" indent="0" eaLnBrk="1" hangingPunct="1">
              <a:lnSpc>
                <a:spcPct val="90000"/>
              </a:lnSpc>
              <a:buNone/>
              <a:defRPr/>
            </a:pPr>
            <a:r>
              <a:rPr lang="en-US" altLang="en-US" sz="1400" i="1" dirty="0">
                <a:solidFill>
                  <a:srgbClr val="003366"/>
                </a:solidFill>
              </a:rPr>
              <a:t>NOTE 1 to the term: The external organization is outside the scope of the management system (3.25), although the function or process performed by the external organization is within its scope. </a:t>
            </a:r>
          </a:p>
          <a:p>
            <a:pPr eaLnBrk="1" hangingPunct="1">
              <a:lnSpc>
                <a:spcPct val="90000"/>
              </a:lnSpc>
              <a:buFont typeface="Courier New" panose="02070309020205020404" pitchFamily="49" charset="0"/>
              <a:buChar char="o"/>
              <a:defRPr/>
            </a:pPr>
            <a:r>
              <a:rPr lang="en-US" altLang="en-US" sz="2000" dirty="0">
                <a:solidFill>
                  <a:srgbClr val="C00000"/>
                </a:solidFill>
              </a:rPr>
              <a:t>3.33 Result </a:t>
            </a:r>
            <a:r>
              <a:rPr lang="en-US" altLang="en-US" sz="2000" dirty="0"/>
              <a:t>- a measurable result</a:t>
            </a:r>
            <a:endParaRPr lang="bg-BG" altLang="en-US" sz="2000" dirty="0"/>
          </a:p>
          <a:p>
            <a:pPr marL="82550" indent="0" eaLnBrk="1" hangingPunct="1">
              <a:lnSpc>
                <a:spcPct val="90000"/>
              </a:lnSpc>
              <a:buNone/>
              <a:defRPr/>
            </a:pPr>
            <a:r>
              <a:rPr lang="en-US" altLang="en-US" sz="1400" i="1" dirty="0">
                <a:solidFill>
                  <a:srgbClr val="003366"/>
                </a:solidFill>
              </a:rPr>
              <a:t>NOTE 1 to the term: Performance can refer to quantitative or qualitative findings.</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NOTE 2 to the term: Performance may refer to the management of activities, processes (3.36), products (3.37) (including services), systems or organizations (3.31). </a:t>
            </a:r>
            <a:endParaRPr lang="bg-BG" altLang="en-US" sz="1400" i="1" dirty="0">
              <a:solidFill>
                <a:srgbClr val="003366"/>
              </a:solidFill>
            </a:endParaRPr>
          </a:p>
          <a:p>
            <a:pPr eaLnBrk="1" hangingPunct="1">
              <a:lnSpc>
                <a:spcPct val="90000"/>
              </a:lnSpc>
              <a:buFont typeface="Courier New" panose="02070309020205020404" pitchFamily="49" charset="0"/>
              <a:buChar char="o"/>
              <a:defRPr/>
            </a:pPr>
            <a:r>
              <a:rPr lang="en-US" altLang="en-US" sz="2000" dirty="0">
                <a:solidFill>
                  <a:srgbClr val="C00000"/>
                </a:solidFill>
              </a:rPr>
              <a:t>3.34 Policy </a:t>
            </a:r>
            <a:r>
              <a:rPr lang="en-US" altLang="en-US" sz="2000" dirty="0"/>
              <a:t>- intentions and guidelines of an organization (3.31), officially expressed by its top management (3.41)</a:t>
            </a:r>
            <a:endParaRPr lang="bg-BG" altLang="en-US" sz="2000" dirty="0"/>
          </a:p>
          <a:p>
            <a:pPr eaLnBrk="1" hangingPunct="1">
              <a:lnSpc>
                <a:spcPct val="90000"/>
              </a:lnSpc>
              <a:buFont typeface="Courier New" panose="02070309020205020404" pitchFamily="49" charset="0"/>
              <a:buChar char="o"/>
              <a:defRPr/>
            </a:pPr>
            <a:r>
              <a:rPr lang="en-US" altLang="en-US" sz="2000" dirty="0">
                <a:solidFill>
                  <a:srgbClr val="C00000"/>
                </a:solidFill>
              </a:rPr>
              <a:t>3.35 Prerequisite programs (PRP-s) </a:t>
            </a:r>
            <a:r>
              <a:rPr lang="en-US" altLang="en-US" sz="2000" dirty="0"/>
              <a:t>- basic conditions and activities necessary to maintain food safety within the organization (3.31) and throughout the food chain (3.20) </a:t>
            </a:r>
            <a:endParaRPr lang="bg-BG" altLang="en-US" sz="2000" dirty="0"/>
          </a:p>
          <a:p>
            <a:pPr marL="82550" indent="0" eaLnBrk="1" hangingPunct="1">
              <a:lnSpc>
                <a:spcPct val="90000"/>
              </a:lnSpc>
              <a:buNone/>
              <a:defRPr/>
            </a:pPr>
            <a:r>
              <a:rPr lang="en-US" altLang="en-US" sz="1400" i="1" dirty="0">
                <a:solidFill>
                  <a:srgbClr val="003366"/>
                </a:solidFill>
              </a:rPr>
              <a:t>NOTE 1 to the term: The required prerequisite programs (PRPs) depend on the sector of the food chain in which the organization operates and on the type of organization. Examples of equivalent terms are: good agricultural practice (GAP), good veterinary practice (GVP), good industrial practice (GMP), good hygiene practice (GHP), good manufacturing practice (GPP), good distribution practice (GDP), good trade practice (GTP). </a:t>
            </a:r>
            <a:endParaRPr lang="bg-BG" altLang="en-US" sz="1400" i="1" dirty="0">
              <a:solidFill>
                <a:srgbClr val="003366"/>
              </a:solidFill>
            </a:endParaRPr>
          </a:p>
        </p:txBody>
      </p:sp>
      <p:pic>
        <p:nvPicPr>
          <p:cNvPr id="11266" name="Picture 2" descr="Benefits of ISO 22000:2018 - Food Safety Management System">
            <a:extLst>
              <a:ext uri="{FF2B5EF4-FFF2-40B4-BE49-F238E27FC236}">
                <a16:creationId xmlns:a16="http://schemas.microsoft.com/office/drawing/2014/main" id="{90845AA4-062D-48F0-B96A-680C4CAB25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4467" y="19455"/>
            <a:ext cx="2199533" cy="119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50009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A1DAB38C-3639-477A-A637-F10709CFC775}"/>
              </a:ext>
            </a:extLst>
          </p:cNvPr>
          <p:cNvSpPr>
            <a:spLocks noGrp="1" noChangeArrowheads="1"/>
          </p:cNvSpPr>
          <p:nvPr>
            <p:ph idx="1"/>
          </p:nvPr>
        </p:nvSpPr>
        <p:spPr>
          <a:xfrm>
            <a:off x="32657" y="571500"/>
            <a:ext cx="9144000" cy="5715000"/>
          </a:xfrm>
        </p:spPr>
        <p:txBody>
          <a:bodyPr/>
          <a:lstStyle/>
          <a:p>
            <a:pPr eaLnBrk="1" hangingPunct="1">
              <a:lnSpc>
                <a:spcPct val="90000"/>
              </a:lnSpc>
              <a:buFont typeface="Courier New" pitchFamily="49" charset="0"/>
              <a:buChar char="o"/>
              <a:defRPr/>
            </a:pPr>
            <a:r>
              <a:rPr lang="en-US" altLang="en-US" sz="2000" dirty="0">
                <a:solidFill>
                  <a:srgbClr val="C00000"/>
                </a:solidFill>
              </a:rPr>
              <a:t>3.36 Process </a:t>
            </a:r>
            <a:r>
              <a:rPr lang="en-US" altLang="en-US" sz="2000" dirty="0"/>
              <a:t>- a set of interconnected or interacting activities that                                        convert input elements into output elements. </a:t>
            </a:r>
          </a:p>
          <a:p>
            <a:pPr eaLnBrk="1" hangingPunct="1">
              <a:lnSpc>
                <a:spcPct val="90000"/>
              </a:lnSpc>
              <a:buFont typeface="Courier New" pitchFamily="49" charset="0"/>
              <a:buChar char="o"/>
              <a:defRPr/>
            </a:pPr>
            <a:r>
              <a:rPr lang="en-US" altLang="en-US" sz="2000" dirty="0">
                <a:solidFill>
                  <a:srgbClr val="C00000"/>
                </a:solidFill>
              </a:rPr>
              <a:t>3.37 Product </a:t>
            </a:r>
            <a:r>
              <a:rPr lang="en-US" altLang="en-US" sz="2000" dirty="0"/>
              <a:t>- output element resulting from a process (3.36). </a:t>
            </a:r>
            <a:endParaRPr lang="bg-BG" altLang="en-US" sz="2000" dirty="0"/>
          </a:p>
          <a:p>
            <a:pPr marL="82550" indent="0" eaLnBrk="1" hangingPunct="1">
              <a:lnSpc>
                <a:spcPct val="90000"/>
              </a:lnSpc>
              <a:buNone/>
              <a:defRPr/>
            </a:pPr>
            <a:r>
              <a:rPr lang="en-US" altLang="en-US" sz="1400" i="1" dirty="0">
                <a:solidFill>
                  <a:srgbClr val="003366"/>
                </a:solidFill>
              </a:rPr>
              <a:t>NOTE 1 to the term: the product may be a service. </a:t>
            </a:r>
            <a:endParaRPr lang="bg-BG" altLang="en-US" sz="1400" i="1" dirty="0">
              <a:solidFill>
                <a:srgbClr val="003366"/>
              </a:solidFill>
            </a:endParaRPr>
          </a:p>
          <a:p>
            <a:pPr eaLnBrk="1" hangingPunct="1">
              <a:lnSpc>
                <a:spcPct val="90000"/>
              </a:lnSpc>
              <a:buFont typeface="Courier New" panose="02070309020205020404" pitchFamily="49" charset="0"/>
              <a:buChar char="o"/>
              <a:defRPr/>
            </a:pPr>
            <a:r>
              <a:rPr lang="en-US" altLang="en-US" sz="2000" dirty="0">
                <a:solidFill>
                  <a:srgbClr val="C00000"/>
                </a:solidFill>
              </a:rPr>
              <a:t>3.38 Requirement </a:t>
            </a:r>
            <a:r>
              <a:rPr lang="en-US" altLang="en-US" sz="2000" dirty="0"/>
              <a:t>- an expressed need or expectation that is usually                                implied or mandatory. </a:t>
            </a:r>
            <a:endParaRPr lang="bg-BG" altLang="en-US" sz="2000" dirty="0"/>
          </a:p>
          <a:p>
            <a:pPr marL="82550" indent="0" eaLnBrk="1" hangingPunct="1">
              <a:lnSpc>
                <a:spcPct val="90000"/>
              </a:lnSpc>
              <a:buNone/>
              <a:defRPr/>
            </a:pPr>
            <a:r>
              <a:rPr lang="en-US" altLang="en-US" sz="1400" i="1" dirty="0">
                <a:solidFill>
                  <a:srgbClr val="003366"/>
                </a:solidFill>
              </a:rPr>
              <a:t>NOTE 1 to the term: "Usually implied" means that it is common or common practice for the organization and stakeholders to consider a need or expectation that is implied.</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NOTE 2 to the term: A specific requirement is a requirement that is formulated, for example, in documented information. </a:t>
            </a:r>
            <a:endParaRPr lang="bg-BG" altLang="en-US" sz="1400" i="1" dirty="0">
              <a:solidFill>
                <a:srgbClr val="003366"/>
              </a:solidFill>
            </a:endParaRPr>
          </a:p>
          <a:p>
            <a:pPr eaLnBrk="1" hangingPunct="1">
              <a:lnSpc>
                <a:spcPct val="90000"/>
              </a:lnSpc>
              <a:buFont typeface="Courier New" panose="02070309020205020404" pitchFamily="49" charset="0"/>
              <a:buChar char="o"/>
              <a:defRPr/>
            </a:pPr>
            <a:r>
              <a:rPr lang="en-US" altLang="en-US" sz="2000" dirty="0">
                <a:solidFill>
                  <a:srgbClr val="C00000"/>
                </a:solidFill>
              </a:rPr>
              <a:t>3.39 Risk </a:t>
            </a:r>
            <a:r>
              <a:rPr lang="en-US" altLang="en-US" sz="2000" dirty="0"/>
              <a:t>- influence of uncertainty.</a:t>
            </a:r>
            <a:endParaRPr lang="bg-BG" altLang="en-US" sz="2000" dirty="0"/>
          </a:p>
          <a:p>
            <a:pPr marL="82550" indent="0" eaLnBrk="1" hangingPunct="1">
              <a:lnSpc>
                <a:spcPct val="90000"/>
              </a:lnSpc>
              <a:buNone/>
              <a:defRPr/>
            </a:pPr>
            <a:r>
              <a:rPr lang="en-US" altLang="en-US" sz="1400" i="1" dirty="0">
                <a:solidFill>
                  <a:srgbClr val="003366"/>
                </a:solidFill>
              </a:rPr>
              <a:t>NOTE 1 to the term: The impact is a deviation from the expected - positive or negative.</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NOTE 2 to the term: Uncertainty is a state of lack of information, even partial, about the understanding or knowledge of an event, its consequences or probability.</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NOTE 3 to the term: Risk is often characterized by reference to potential events (as defined in ISO Guide 73: 2009, 3.5.1.3) and “consequences” (ISO Guide 73, 3.6.1.3) or a combination thereof.</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NOTE 4 to the term: Risk is often expressed as a combination of the consequences of an event (including changes in circumstances) and the associated probability (ISO Guide 73, 3.6.1.1) of its occurrence.</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NOTE 5: The risk to food safety is a function of the likelihood of adverse health effects and the severity of this effect due to hazard (s) in food (3.18) (as defined in the Codex Alimentarius Manual) [11].</a:t>
            </a:r>
          </a:p>
          <a:p>
            <a:pPr eaLnBrk="1" hangingPunct="1">
              <a:lnSpc>
                <a:spcPct val="90000"/>
              </a:lnSpc>
              <a:buFont typeface="Courier New" panose="02070309020205020404" pitchFamily="49" charset="0"/>
              <a:buChar char="o"/>
              <a:defRPr/>
            </a:pPr>
            <a:r>
              <a:rPr lang="en-US" altLang="en-US" sz="2000" dirty="0">
                <a:solidFill>
                  <a:srgbClr val="C00000"/>
                </a:solidFill>
              </a:rPr>
              <a:t>3.40 Significant food hazard</a:t>
            </a:r>
            <a:r>
              <a:rPr lang="en-US" altLang="en-US" sz="2000" dirty="0"/>
              <a:t> - food hazard (3.22) identified by hazard assessment to be controlled by control measures (3.8)</a:t>
            </a:r>
            <a:endParaRPr lang="bg-BG" altLang="en-US" sz="2000" dirty="0"/>
          </a:p>
          <a:p>
            <a:pPr indent="-3175" eaLnBrk="1" hangingPunct="1">
              <a:lnSpc>
                <a:spcPct val="90000"/>
              </a:lnSpc>
              <a:buNone/>
              <a:defRPr/>
            </a:pPr>
            <a:endParaRPr lang="en-US" altLang="en-US" sz="1800" i="1" dirty="0">
              <a:solidFill>
                <a:srgbClr val="003366"/>
              </a:solidFill>
            </a:endParaRPr>
          </a:p>
          <a:p>
            <a:pPr indent="-3175" eaLnBrk="1" hangingPunct="1">
              <a:lnSpc>
                <a:spcPct val="90000"/>
              </a:lnSpc>
              <a:buNone/>
              <a:defRPr/>
            </a:pPr>
            <a:endParaRPr lang="en-US" altLang="en-US" sz="1800" i="1" dirty="0">
              <a:solidFill>
                <a:srgbClr val="003366"/>
              </a:solidFill>
            </a:endParaRPr>
          </a:p>
        </p:txBody>
      </p:sp>
      <p:pic>
        <p:nvPicPr>
          <p:cNvPr id="4" name="Picture 2" descr="Iso 22000 2018 Nqa Com-PDF Free Download">
            <a:extLst>
              <a:ext uri="{FF2B5EF4-FFF2-40B4-BE49-F238E27FC236}">
                <a16:creationId xmlns:a16="http://schemas.microsoft.com/office/drawing/2014/main" id="{A004481C-93F8-484C-ABE8-A77ED40519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152399"/>
            <a:ext cx="1339396" cy="1896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83549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A1DAB38C-3639-477A-A637-F10709CFC775}"/>
              </a:ext>
            </a:extLst>
          </p:cNvPr>
          <p:cNvSpPr>
            <a:spLocks noGrp="1" noChangeArrowheads="1"/>
          </p:cNvSpPr>
          <p:nvPr>
            <p:ph idx="1"/>
          </p:nvPr>
        </p:nvSpPr>
        <p:spPr>
          <a:xfrm>
            <a:off x="0" y="-13996"/>
            <a:ext cx="9144000" cy="6871996"/>
          </a:xfrm>
        </p:spPr>
        <p:txBody>
          <a:bodyPr/>
          <a:lstStyle/>
          <a:p>
            <a:pPr eaLnBrk="1" hangingPunct="1">
              <a:lnSpc>
                <a:spcPct val="90000"/>
              </a:lnSpc>
              <a:buFont typeface="Courier New" pitchFamily="49" charset="0"/>
              <a:buChar char="o"/>
              <a:defRPr/>
            </a:pPr>
            <a:r>
              <a:rPr lang="en-US" altLang="en-US" sz="2000" dirty="0">
                <a:solidFill>
                  <a:srgbClr val="C00000"/>
                </a:solidFill>
              </a:rPr>
              <a:t>3.41 Senior management </a:t>
            </a:r>
            <a:r>
              <a:rPr lang="en-US" altLang="en-US" sz="2000" dirty="0"/>
              <a:t>- a person or group of persons who lead and                                    control an organization (3.31) at the highest level</a:t>
            </a:r>
            <a:endParaRPr lang="bg-BG" altLang="en-US" sz="2000" dirty="0"/>
          </a:p>
          <a:p>
            <a:pPr marL="82550" indent="0" eaLnBrk="1" hangingPunct="1">
              <a:lnSpc>
                <a:spcPct val="90000"/>
              </a:lnSpc>
              <a:buNone/>
              <a:defRPr/>
            </a:pPr>
            <a:r>
              <a:rPr lang="en-US" altLang="en-US" sz="1400" i="1" dirty="0">
                <a:solidFill>
                  <a:srgbClr val="003366"/>
                </a:solidFill>
              </a:rPr>
              <a:t>NOTE 1 to the term: Senior management has the right to delegate authority and provide resources within the                                     organization.</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NOTE 2 to the term: If the scope of the management system (3.25) includes only a part of the organization,                                                          then the term "senior management" refers to those who lead and control that part of the organization. </a:t>
            </a:r>
            <a:endParaRPr lang="bg-BG" altLang="en-US" sz="1400" i="1" dirty="0">
              <a:solidFill>
                <a:srgbClr val="003366"/>
              </a:solidFill>
            </a:endParaRPr>
          </a:p>
          <a:p>
            <a:pPr eaLnBrk="1" hangingPunct="1">
              <a:lnSpc>
                <a:spcPct val="90000"/>
              </a:lnSpc>
              <a:buFont typeface="Courier New" panose="02070309020205020404" pitchFamily="49" charset="0"/>
              <a:buChar char="o"/>
              <a:defRPr/>
            </a:pPr>
            <a:r>
              <a:rPr lang="en-US" altLang="en-US" sz="2000" dirty="0">
                <a:solidFill>
                  <a:srgbClr val="C00000"/>
                </a:solidFill>
              </a:rPr>
              <a:t>3.42 Traceability </a:t>
            </a:r>
            <a:r>
              <a:rPr lang="en-US" altLang="en-US" sz="2000" dirty="0"/>
              <a:t>- the ability to trace the history, use, movement and                               location of an object during certain stages of production, processing                                        and distribution</a:t>
            </a:r>
            <a:endParaRPr lang="bg-BG" altLang="en-US" sz="2000" dirty="0"/>
          </a:p>
          <a:p>
            <a:pPr marL="82550" indent="0" eaLnBrk="1" hangingPunct="1">
              <a:lnSpc>
                <a:spcPct val="90000"/>
              </a:lnSpc>
              <a:buNone/>
              <a:defRPr/>
            </a:pPr>
            <a:r>
              <a:rPr lang="en-US" altLang="en-US" sz="1400" i="1" dirty="0">
                <a:solidFill>
                  <a:srgbClr val="003366"/>
                </a:solidFill>
              </a:rPr>
              <a:t>NOTE 1 to the term: Movement may refer to the origin of materials, the history of processing or the distribution of foodstuffs (3.18).</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NOTE 2 to the term: The object can be a product (3.37), material, unit, equipment, service, etc.</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[SOURCE: SAS / GL 60-2006, with changes - the note to the term has been added].</a:t>
            </a:r>
            <a:endParaRPr lang="bg-BG" altLang="en-US" sz="1400" i="1" dirty="0">
              <a:solidFill>
                <a:srgbClr val="003366"/>
              </a:solidFill>
            </a:endParaRPr>
          </a:p>
          <a:p>
            <a:pPr eaLnBrk="1" hangingPunct="1">
              <a:lnSpc>
                <a:spcPct val="90000"/>
              </a:lnSpc>
              <a:buFont typeface="Courier New" panose="02070309020205020404" pitchFamily="49" charset="0"/>
              <a:buChar char="o"/>
              <a:defRPr/>
            </a:pPr>
            <a:r>
              <a:rPr lang="en-US" altLang="en-US" sz="2000" dirty="0">
                <a:solidFill>
                  <a:srgbClr val="C00000"/>
                </a:solidFill>
              </a:rPr>
              <a:t>3.43 Update </a:t>
            </a:r>
            <a:r>
              <a:rPr lang="en-US" altLang="en-US" sz="2000" dirty="0"/>
              <a:t>- immediate and / or planned action to ensure the use of up-to-date information.</a:t>
            </a:r>
            <a:endParaRPr lang="bg-BG" altLang="en-US" sz="2000" dirty="0"/>
          </a:p>
          <a:p>
            <a:pPr marL="82550" indent="0" eaLnBrk="1" hangingPunct="1">
              <a:lnSpc>
                <a:spcPct val="90000"/>
              </a:lnSpc>
              <a:buNone/>
              <a:defRPr/>
            </a:pPr>
            <a:r>
              <a:rPr lang="en-US" altLang="en-US" sz="1400" i="1" dirty="0">
                <a:solidFill>
                  <a:srgbClr val="003366"/>
                </a:solidFill>
              </a:rPr>
              <a:t>NOTE 1 to the term: The term "update" differs from the terms "maintenance" and "save".</a:t>
            </a:r>
            <a:r>
              <a:rPr lang="bg-BG" altLang="en-US" sz="1400" i="1" dirty="0">
                <a:solidFill>
                  <a:srgbClr val="003366"/>
                </a:solidFill>
              </a:rPr>
              <a:t> </a:t>
            </a:r>
            <a:r>
              <a:rPr lang="en-US" altLang="en-US" sz="1400" i="1" dirty="0">
                <a:solidFill>
                  <a:srgbClr val="003366"/>
                </a:solidFill>
              </a:rPr>
              <a:t>maintenance - keeping something in good condition; save - to save something that can change.</a:t>
            </a:r>
          </a:p>
          <a:p>
            <a:pPr eaLnBrk="1" hangingPunct="1">
              <a:lnSpc>
                <a:spcPct val="90000"/>
              </a:lnSpc>
              <a:buFont typeface="Courier New" panose="02070309020205020404" pitchFamily="49" charset="0"/>
              <a:buChar char="o"/>
              <a:defRPr/>
            </a:pPr>
            <a:r>
              <a:rPr lang="en-US" altLang="en-US" sz="2000" dirty="0">
                <a:solidFill>
                  <a:srgbClr val="C00000"/>
                </a:solidFill>
              </a:rPr>
              <a:t>3.44 Validation </a:t>
            </a:r>
            <a:r>
              <a:rPr lang="en-US" altLang="en-US" sz="2000" dirty="0"/>
              <a:t>- "food safety" obtaining evidence that the control measure (3.8) (or combination of control measures) will effectively control the significant food hazard (3.40)</a:t>
            </a:r>
            <a:endParaRPr lang="bg-BG" altLang="en-US" sz="2000" dirty="0"/>
          </a:p>
          <a:p>
            <a:pPr marL="82550" indent="0" eaLnBrk="1" hangingPunct="1">
              <a:lnSpc>
                <a:spcPct val="90000"/>
              </a:lnSpc>
              <a:buNone/>
              <a:defRPr/>
            </a:pPr>
            <a:r>
              <a:rPr lang="en-US" altLang="en-US" sz="1400" i="1" dirty="0">
                <a:solidFill>
                  <a:srgbClr val="003366"/>
                </a:solidFill>
              </a:rPr>
              <a:t>NOTE 1 to the term: Validation (Confirmation) is performed when a combination of control measures is designed or when changes are made to the applied control measures;</a:t>
            </a:r>
            <a:endParaRPr lang="bg-BG"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NOTE 2 to the term: In ISO 22000: 2018the terms validation (3.44), monitoring (3.27) and verification (3.45) are distinguished:                    - validation is applied before performing an activity and provides information about the possibilities for achieving the desired results;           - monitoring</a:t>
            </a:r>
            <a:r>
              <a:rPr lang="bg-BG" altLang="en-US" sz="1400" i="1" dirty="0">
                <a:solidFill>
                  <a:srgbClr val="003366"/>
                </a:solidFill>
              </a:rPr>
              <a:t> (</a:t>
            </a:r>
            <a:r>
              <a:rPr lang="en-US" altLang="en-US" sz="1400" i="1" dirty="0">
                <a:solidFill>
                  <a:srgbClr val="003366"/>
                </a:solidFill>
              </a:rPr>
              <a:t>observation) is applied during the implementation of the activity and provides information on the implementation of the activity within a certain period; - verification / verification is applied after the implementation of the activity and provides information for confirmation of conformity. </a:t>
            </a:r>
            <a:endParaRPr lang="ru-RU" altLang="en-US" sz="2000" dirty="0"/>
          </a:p>
          <a:p>
            <a:pPr marL="82550" indent="0" eaLnBrk="1" hangingPunct="1">
              <a:lnSpc>
                <a:spcPct val="90000"/>
              </a:lnSpc>
              <a:buNone/>
              <a:defRPr/>
            </a:pPr>
            <a:endParaRPr lang="ru-RU" altLang="en-US" sz="2000" dirty="0"/>
          </a:p>
          <a:p>
            <a:pPr marL="82550" indent="0" eaLnBrk="1" hangingPunct="1">
              <a:lnSpc>
                <a:spcPct val="90000"/>
              </a:lnSpc>
              <a:buNone/>
              <a:defRPr/>
            </a:pPr>
            <a:endParaRPr lang="ru-RU" altLang="en-US" sz="1400" dirty="0"/>
          </a:p>
          <a:p>
            <a:pPr indent="-3175" eaLnBrk="1" hangingPunct="1">
              <a:lnSpc>
                <a:spcPct val="90000"/>
              </a:lnSpc>
              <a:buNone/>
              <a:defRPr/>
            </a:pPr>
            <a:endParaRPr lang="en-US" altLang="en-US" sz="1800" i="1" dirty="0">
              <a:solidFill>
                <a:srgbClr val="003366"/>
              </a:solidFill>
            </a:endParaRPr>
          </a:p>
          <a:p>
            <a:pPr indent="-3175" eaLnBrk="1" hangingPunct="1">
              <a:lnSpc>
                <a:spcPct val="90000"/>
              </a:lnSpc>
              <a:buNone/>
              <a:defRPr/>
            </a:pPr>
            <a:endParaRPr lang="en-US" altLang="en-US" sz="1800" i="1" dirty="0">
              <a:solidFill>
                <a:srgbClr val="003366"/>
              </a:solidFill>
            </a:endParaRPr>
          </a:p>
        </p:txBody>
      </p:sp>
      <p:pic>
        <p:nvPicPr>
          <p:cNvPr id="12294" name="Picture 6" descr="ISO - ISO 22000:2018 - Food safety management systems — A practical guide">
            <a:extLst>
              <a:ext uri="{FF2B5EF4-FFF2-40B4-BE49-F238E27FC236}">
                <a16:creationId xmlns:a16="http://schemas.microsoft.com/office/drawing/2014/main" id="{7AEB7A64-95B0-4801-864C-A06633B51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4910" y="76200"/>
            <a:ext cx="128289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19006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A1DAB38C-3639-477A-A637-F10709CFC775}"/>
              </a:ext>
            </a:extLst>
          </p:cNvPr>
          <p:cNvSpPr>
            <a:spLocks noGrp="1" noChangeArrowheads="1"/>
          </p:cNvSpPr>
          <p:nvPr>
            <p:ph idx="1"/>
          </p:nvPr>
        </p:nvSpPr>
        <p:spPr>
          <a:xfrm>
            <a:off x="0" y="457200"/>
            <a:ext cx="9144000" cy="2514600"/>
          </a:xfrm>
        </p:spPr>
        <p:txBody>
          <a:bodyPr/>
          <a:lstStyle/>
          <a:p>
            <a:pPr eaLnBrk="1" hangingPunct="1">
              <a:lnSpc>
                <a:spcPct val="90000"/>
              </a:lnSpc>
              <a:buFont typeface="Courier New" pitchFamily="49" charset="0"/>
              <a:buChar char="o"/>
              <a:defRPr/>
            </a:pPr>
            <a:r>
              <a:rPr lang="en-US" altLang="en-US" sz="2000" dirty="0">
                <a:solidFill>
                  <a:srgbClr val="C00000"/>
                </a:solidFill>
              </a:rPr>
              <a:t>3.45 Verification</a:t>
            </a:r>
            <a:r>
              <a:rPr lang="en-US" altLang="en-US" sz="2000" dirty="0"/>
              <a:t> - approval by presenting objective evidence that the specified requirements (3.38) are met</a:t>
            </a:r>
          </a:p>
          <a:p>
            <a:pPr marL="82550" indent="0" eaLnBrk="1" hangingPunct="1">
              <a:lnSpc>
                <a:spcPct val="90000"/>
              </a:lnSpc>
              <a:buNone/>
              <a:defRPr/>
            </a:pPr>
            <a:endParaRPr lang="en-US" altLang="en-US" sz="1400" i="1" dirty="0">
              <a:solidFill>
                <a:srgbClr val="003366"/>
              </a:solidFill>
            </a:endParaRPr>
          </a:p>
          <a:p>
            <a:pPr marL="82550" indent="0" eaLnBrk="1" hangingPunct="1">
              <a:lnSpc>
                <a:spcPct val="90000"/>
              </a:lnSpc>
              <a:buNone/>
              <a:defRPr/>
            </a:pPr>
            <a:r>
              <a:rPr lang="en-US" altLang="en-US" sz="1400" i="1" dirty="0">
                <a:solidFill>
                  <a:srgbClr val="003366"/>
                </a:solidFill>
              </a:rPr>
              <a:t>NOTE 1 to the term: In this document, the terms validation (3.44), monitoring (3.27) and verification (3.45) are                           distinguished:</a:t>
            </a:r>
          </a:p>
          <a:p>
            <a:pPr marL="82550" indent="0" eaLnBrk="1" hangingPunct="1">
              <a:lnSpc>
                <a:spcPct val="90000"/>
              </a:lnSpc>
              <a:buNone/>
              <a:defRPr/>
            </a:pPr>
            <a:r>
              <a:rPr lang="en-US" altLang="en-US" sz="1400" i="1" dirty="0">
                <a:solidFill>
                  <a:srgbClr val="003366"/>
                </a:solidFill>
              </a:rPr>
              <a:t>- validation is applied before performing an activity and provides information about the possibilities for achieving the desired results;</a:t>
            </a:r>
          </a:p>
          <a:p>
            <a:pPr marL="82550" indent="0" eaLnBrk="1" hangingPunct="1">
              <a:lnSpc>
                <a:spcPct val="90000"/>
              </a:lnSpc>
              <a:buNone/>
              <a:defRPr/>
            </a:pPr>
            <a:r>
              <a:rPr lang="en-US" altLang="en-US" sz="1400" i="1" dirty="0">
                <a:solidFill>
                  <a:srgbClr val="003366"/>
                </a:solidFill>
              </a:rPr>
              <a:t>- monitoring (observation) is applied during the implementation of the activity and provides information on the implementation of the activity within a certain period;</a:t>
            </a:r>
          </a:p>
          <a:p>
            <a:pPr marL="82550" indent="0" eaLnBrk="1" hangingPunct="1">
              <a:lnSpc>
                <a:spcPct val="90000"/>
              </a:lnSpc>
              <a:buNone/>
              <a:defRPr/>
            </a:pPr>
            <a:r>
              <a:rPr lang="en-US" altLang="en-US" sz="1400" i="1" dirty="0">
                <a:solidFill>
                  <a:srgbClr val="003366"/>
                </a:solidFill>
              </a:rPr>
              <a:t>- verification / verification is applied after the implementation of the activity and provides information for confirmation of conformity.</a:t>
            </a:r>
            <a:endParaRPr lang="bg-BG" altLang="en-US" sz="1400" i="1" dirty="0">
              <a:solidFill>
                <a:srgbClr val="003366"/>
              </a:solidFill>
            </a:endParaRPr>
          </a:p>
          <a:p>
            <a:pPr marL="82550" indent="0" eaLnBrk="1" hangingPunct="1">
              <a:lnSpc>
                <a:spcPct val="90000"/>
              </a:lnSpc>
              <a:buNone/>
              <a:defRPr/>
            </a:pPr>
            <a:endParaRPr lang="en-US" altLang="en-US" sz="1400" i="1" dirty="0">
              <a:solidFill>
                <a:srgbClr val="003366"/>
              </a:solidFill>
            </a:endParaRPr>
          </a:p>
          <a:p>
            <a:pPr marL="82550" indent="0" eaLnBrk="1" hangingPunct="1">
              <a:lnSpc>
                <a:spcPct val="90000"/>
              </a:lnSpc>
              <a:buNone/>
              <a:defRPr/>
            </a:pPr>
            <a:endParaRPr lang="ru-RU" altLang="en-US" sz="1400" dirty="0"/>
          </a:p>
          <a:p>
            <a:pPr indent="-3175" eaLnBrk="1" hangingPunct="1">
              <a:lnSpc>
                <a:spcPct val="90000"/>
              </a:lnSpc>
              <a:buNone/>
              <a:defRPr/>
            </a:pPr>
            <a:endParaRPr lang="en-US" altLang="en-US" sz="1800" i="1" dirty="0">
              <a:solidFill>
                <a:srgbClr val="003366"/>
              </a:solidFill>
            </a:endParaRPr>
          </a:p>
          <a:p>
            <a:pPr indent="-3175" eaLnBrk="1" hangingPunct="1">
              <a:lnSpc>
                <a:spcPct val="90000"/>
              </a:lnSpc>
              <a:buNone/>
              <a:defRPr/>
            </a:pPr>
            <a:endParaRPr lang="en-US" altLang="en-US" sz="1800" i="1" dirty="0">
              <a:solidFill>
                <a:srgbClr val="003366"/>
              </a:solidFill>
            </a:endParaRPr>
          </a:p>
        </p:txBody>
      </p:sp>
      <p:pic>
        <p:nvPicPr>
          <p:cNvPr id="5" name="Картина 4">
            <a:extLst>
              <a:ext uri="{FF2B5EF4-FFF2-40B4-BE49-F238E27FC236}">
                <a16:creationId xmlns:a16="http://schemas.microsoft.com/office/drawing/2014/main" id="{9A898CB1-79B6-4855-ADAB-31A43FBD88FF}"/>
              </a:ext>
            </a:extLst>
          </p:cNvPr>
          <p:cNvPicPr>
            <a:picLocks noChangeAspect="1"/>
          </p:cNvPicPr>
          <p:nvPr/>
        </p:nvPicPr>
        <p:blipFill>
          <a:blip r:embed="rId3"/>
          <a:stretch>
            <a:fillRect/>
          </a:stretch>
        </p:blipFill>
        <p:spPr>
          <a:xfrm>
            <a:off x="3733800" y="2965580"/>
            <a:ext cx="2514600" cy="3567937"/>
          </a:xfrm>
          <a:prstGeom prst="rect">
            <a:avLst/>
          </a:prstGeom>
        </p:spPr>
      </p:pic>
    </p:spTree>
    <p:extLst>
      <p:ext uri="{BB962C8B-B14F-4D97-AF65-F5344CB8AC3E}">
        <p14:creationId xmlns:p14="http://schemas.microsoft.com/office/powerpoint/2010/main" val="20296987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Контейнер за съдържание 5"/>
          <p:cNvSpPr>
            <a:spLocks noGrp="1"/>
          </p:cNvSpPr>
          <p:nvPr>
            <p:ph idx="1"/>
          </p:nvPr>
        </p:nvSpPr>
        <p:spPr>
          <a:xfrm>
            <a:off x="85531" y="1447800"/>
            <a:ext cx="8870950" cy="1600200"/>
          </a:xfrm>
        </p:spPr>
        <p:txBody>
          <a:bodyPr/>
          <a:lstStyle/>
          <a:p>
            <a:pPr marL="804863" indent="-804863" algn="ctr">
              <a:buFont typeface="Wingdings 2" pitchFamily="18" charset="2"/>
              <a:buNone/>
            </a:pPr>
            <a:r>
              <a:rPr lang="en-GB" b="1" dirty="0">
                <a:latin typeface="Franklin Gothic Demi Cond" pitchFamily="34" charset="0"/>
                <a:ea typeface="Verdana" pitchFamily="34" charset="0"/>
                <a:cs typeface="Verdana" pitchFamily="34" charset="0"/>
              </a:rPr>
              <a:t>1.2.  </a:t>
            </a:r>
            <a:r>
              <a:rPr lang="en-US" b="1" dirty="0">
                <a:latin typeface="Franklin Gothic Demi Cond" pitchFamily="34" charset="0"/>
                <a:ea typeface="Verdana" pitchFamily="34" charset="0"/>
                <a:cs typeface="Verdana" pitchFamily="34" charset="0"/>
              </a:rPr>
              <a:t>Basic requirements of ISO 22000: 2018 management system of food safety and requirements to documents and records</a:t>
            </a:r>
            <a:endParaRPr lang="en-GB" b="1" dirty="0">
              <a:latin typeface="Franklin Gothic Demi Cond" pitchFamily="34" charset="0"/>
            </a:endParaRPr>
          </a:p>
        </p:txBody>
      </p:sp>
      <p:pic>
        <p:nvPicPr>
          <p:cNvPr id="24580" name="Picture 1" descr="Image result for Validation, verification and improvement of food safety management system"/>
          <p:cNvPicPr>
            <a:picLocks noChangeAspect="1" noChangeArrowheads="1"/>
          </p:cNvPicPr>
          <p:nvPr/>
        </p:nvPicPr>
        <p:blipFill>
          <a:blip r:embed="rId3" cstate="print">
            <a:lum bright="-4000" contrast="54000"/>
          </a:blip>
          <a:srcRect/>
          <a:stretch>
            <a:fillRect/>
          </a:stretch>
        </p:blipFill>
        <p:spPr bwMode="auto">
          <a:xfrm>
            <a:off x="2819400" y="2971800"/>
            <a:ext cx="3886200" cy="3633788"/>
          </a:xfrm>
          <a:prstGeom prst="rect">
            <a:avLst/>
          </a:prstGeom>
          <a:noFill/>
          <a:ln w="9525">
            <a:noFill/>
            <a:miter lim="800000"/>
            <a:headEnd/>
            <a:tailEnd/>
          </a:ln>
        </p:spPr>
      </p:pic>
      <p:pic>
        <p:nvPicPr>
          <p:cNvPr id="1026" name="Picture 2" descr="Food Safety) ISO 22000:2018- Clause 7: Support - YouTube">
            <a:extLst>
              <a:ext uri="{FF2B5EF4-FFF2-40B4-BE49-F238E27FC236}">
                <a16:creationId xmlns:a16="http://schemas.microsoft.com/office/drawing/2014/main" id="{8A167D26-FF89-49C0-B4B8-2AE508367C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76200"/>
            <a:ext cx="2352869" cy="13234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edg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11289" y="152400"/>
            <a:ext cx="9155289" cy="940044"/>
          </a:xfrm>
        </p:spPr>
        <p:txBody>
          <a:bodyPr>
            <a:noAutofit/>
          </a:bodyPr>
          <a:lstStyle/>
          <a:p>
            <a:pPr eaLnBrk="1" fontAlgn="auto" hangingPunct="1">
              <a:spcAft>
                <a:spcPts val="0"/>
              </a:spcAft>
              <a:defRPr/>
            </a:pPr>
            <a:r>
              <a:rPr lang="ru-RU" altLang="ja-JP" sz="3200" b="1" dirty="0">
                <a:solidFill>
                  <a:srgbClr val="D60000"/>
                </a:solidFill>
                <a:effectLst>
                  <a:outerShdw blurRad="38100" dist="38100" dir="2700000" algn="tl">
                    <a:srgbClr val="000000">
                      <a:alpha val="43137"/>
                    </a:srgbClr>
                  </a:outerShdw>
                </a:effectLst>
                <a:latin typeface="Arial Black" panose="020B0A04020102020204" pitchFamily="34" charset="0"/>
              </a:rPr>
              <a:t>4</a:t>
            </a:r>
            <a:r>
              <a:rPr lang="ru-RU" altLang="ja-JP" sz="3200" b="1" cap="all" dirty="0">
                <a:solidFill>
                  <a:srgbClr val="D60000"/>
                </a:solidFill>
                <a:effectLst>
                  <a:outerShdw blurRad="38100" dist="38100" dir="2700000" algn="tl">
                    <a:srgbClr val="000000">
                      <a:alpha val="43137"/>
                    </a:srgbClr>
                  </a:outerShdw>
                </a:effectLst>
                <a:latin typeface="Arial Black" panose="020B0A04020102020204" pitchFamily="34" charset="0"/>
              </a:rPr>
              <a:t>. </a:t>
            </a:r>
            <a:r>
              <a:rPr lang="en-GB" altLang="ja-JP" sz="3200" b="1" cap="all" dirty="0">
                <a:solidFill>
                  <a:srgbClr val="D60000"/>
                </a:solidFill>
                <a:effectLst>
                  <a:outerShdw blurRad="38100" dist="38100" dir="2700000" algn="tl">
                    <a:srgbClr val="000000">
                      <a:alpha val="43137"/>
                    </a:srgbClr>
                  </a:outerShdw>
                </a:effectLst>
                <a:latin typeface="Arial Black" panose="020B0A04020102020204" pitchFamily="34" charset="0"/>
              </a:rPr>
              <a:t>Context of the organization</a:t>
            </a:r>
            <a:endParaRPr lang="en-US" altLang="en-US" sz="3200" b="1" cap="all" dirty="0">
              <a:solidFill>
                <a:srgbClr val="D60000"/>
              </a:solidFill>
              <a:effectLst>
                <a:outerShdw blurRad="38100" dist="38100" dir="2700000" algn="tl">
                  <a:srgbClr val="000000">
                    <a:alpha val="43137"/>
                  </a:srgbClr>
                </a:outerShdw>
              </a:effectLst>
              <a:latin typeface="Arial Black" panose="020B0A04020102020204" pitchFamily="34" charset="0"/>
            </a:endParaRPr>
          </a:p>
        </p:txBody>
      </p:sp>
      <p:sp>
        <p:nvSpPr>
          <p:cNvPr id="25603" name="Rectangle 3"/>
          <p:cNvSpPr>
            <a:spLocks noGrp="1" noChangeArrowheads="1"/>
          </p:cNvSpPr>
          <p:nvPr>
            <p:ph idx="1"/>
          </p:nvPr>
        </p:nvSpPr>
        <p:spPr>
          <a:xfrm>
            <a:off x="0" y="1123214"/>
            <a:ext cx="9144000" cy="5734786"/>
          </a:xfrm>
        </p:spPr>
        <p:txBody>
          <a:bodyPr/>
          <a:lstStyle/>
          <a:p>
            <a:pPr marL="273050" indent="-273050" eaLnBrk="1" hangingPunct="1">
              <a:lnSpc>
                <a:spcPct val="70000"/>
              </a:lnSpc>
              <a:buFont typeface="Wingdings 2" pitchFamily="18" charset="2"/>
              <a:buNone/>
            </a:pPr>
            <a:r>
              <a:rPr lang="bg-BG" altLang="ja-JP" sz="2400" b="1" dirty="0">
                <a:solidFill>
                  <a:srgbClr val="0B5395"/>
                </a:solidFill>
                <a:latin typeface="Arial Black" pitchFamily="34" charset="0"/>
                <a:cs typeface="Cordia New" pitchFamily="34" charset="-34"/>
              </a:rPr>
              <a:t>4.1. </a:t>
            </a:r>
            <a:r>
              <a:rPr lang="en-US" altLang="ja-JP" sz="2400" b="1" dirty="0">
                <a:solidFill>
                  <a:srgbClr val="0B5395"/>
                </a:solidFill>
                <a:latin typeface="Arial Black" pitchFamily="34" charset="0"/>
                <a:cs typeface="Cordia New" pitchFamily="34" charset="-34"/>
              </a:rPr>
              <a:t>Understanding the organization and its context</a:t>
            </a:r>
            <a:endParaRPr lang="en-GB" altLang="ja-JP" sz="2400" b="1" dirty="0">
              <a:solidFill>
                <a:srgbClr val="0B5395"/>
              </a:solidFill>
              <a:latin typeface="Arial Black" pitchFamily="34" charset="0"/>
              <a:cs typeface="Cordia New" pitchFamily="34" charset="-34"/>
            </a:endParaRPr>
          </a:p>
          <a:p>
            <a:pPr marL="273050" indent="-273050" eaLnBrk="1" hangingPunct="1">
              <a:lnSpc>
                <a:spcPct val="70000"/>
              </a:lnSpc>
              <a:buFont typeface="Courier New" pitchFamily="49" charset="0"/>
              <a:buChar char="o"/>
            </a:pPr>
            <a:r>
              <a:rPr lang="en-US" altLang="ja-JP" sz="1800" b="1" dirty="0">
                <a:cs typeface="Cordia New" pitchFamily="34" charset="-34"/>
              </a:rPr>
              <a:t>The organization shall identify external and internal circumstances that are relevant to its purpose and that affect its ability to achieve the desired results of its food safety management system.</a:t>
            </a:r>
          </a:p>
          <a:p>
            <a:pPr marL="273050" indent="-273050" eaLnBrk="1" hangingPunct="1">
              <a:lnSpc>
                <a:spcPct val="70000"/>
              </a:lnSpc>
              <a:buFont typeface="Courier New" pitchFamily="49" charset="0"/>
              <a:buChar char="o"/>
            </a:pPr>
            <a:r>
              <a:rPr lang="en-US" altLang="ja-JP" sz="1800" b="1" dirty="0">
                <a:cs typeface="Cordia New" pitchFamily="34" charset="-34"/>
              </a:rPr>
              <a:t>The organization shall identify, review and update information related to these external and internal circumstances.</a:t>
            </a:r>
          </a:p>
          <a:p>
            <a:pPr marL="273050" indent="-273050" eaLnBrk="1" hangingPunct="1">
              <a:lnSpc>
                <a:spcPct val="70000"/>
              </a:lnSpc>
              <a:buFont typeface="Wingdings" pitchFamily="2" charset="2"/>
              <a:buChar char="Ø"/>
            </a:pPr>
            <a:r>
              <a:rPr lang="en-US" altLang="en-US" sz="1400" dirty="0">
                <a:solidFill>
                  <a:srgbClr val="003366"/>
                </a:solidFill>
                <a:ea typeface="HGｺﾞｼｯｸE"/>
                <a:cs typeface="Cordia New" pitchFamily="34" charset="-34"/>
              </a:rPr>
              <a:t>NOTE 1: Circumstances may include positive and negative factors or conditions to be considered.</a:t>
            </a:r>
          </a:p>
          <a:p>
            <a:pPr marL="273050" indent="-273050" eaLnBrk="1" hangingPunct="1">
              <a:lnSpc>
                <a:spcPct val="70000"/>
              </a:lnSpc>
              <a:buFont typeface="Wingdings" pitchFamily="2" charset="2"/>
              <a:buChar char="Ø"/>
            </a:pPr>
            <a:r>
              <a:rPr lang="en-US" altLang="en-US" sz="1400" dirty="0">
                <a:solidFill>
                  <a:srgbClr val="003366"/>
                </a:solidFill>
                <a:ea typeface="HGｺﾞｼｯｸE"/>
                <a:cs typeface="Cordia New" pitchFamily="34" charset="-34"/>
              </a:rPr>
              <a:t>NOTE 2: Understanding the context can be facilitated by considering external and internal circumstances that are not limited to legal, technological, competitive, market, cultural, social and economic environments, cybersecurity and food fraud, food protection and intentional contamination. , knowledge and implementation of the organization whether international, national, regional or local.</a:t>
            </a:r>
          </a:p>
          <a:p>
            <a:pPr marL="274320" indent="-274320" eaLnBrk="1" fontAlgn="auto" hangingPunct="1">
              <a:spcAft>
                <a:spcPts val="0"/>
              </a:spcAft>
              <a:buFont typeface="Wingdings 2"/>
              <a:buNone/>
              <a:defRPr/>
            </a:pPr>
            <a:r>
              <a:rPr lang="be-BY" altLang="ja-JP" sz="2400" b="1" dirty="0">
                <a:solidFill>
                  <a:schemeClr val="accent1">
                    <a:lumMod val="75000"/>
                  </a:schemeClr>
                </a:solidFill>
                <a:latin typeface="Arial Black" panose="020B0A04020102020204" pitchFamily="34" charset="0"/>
              </a:rPr>
              <a:t>4.2. </a:t>
            </a:r>
            <a:r>
              <a:rPr lang="en-US" altLang="ja-JP" sz="2400" b="1" dirty="0">
                <a:solidFill>
                  <a:schemeClr val="accent1">
                    <a:lumMod val="75000"/>
                  </a:schemeClr>
                </a:solidFill>
                <a:latin typeface="Arial Black" panose="020B0A04020102020204" pitchFamily="34" charset="0"/>
              </a:rPr>
              <a:t>Understanding the needs and expectations of stakeholders</a:t>
            </a:r>
            <a:endParaRPr lang="be-BY" altLang="en-US" sz="2400" b="1" dirty="0">
              <a:solidFill>
                <a:srgbClr val="6600FF"/>
              </a:solidFill>
              <a:latin typeface="Arial Black" panose="020B0A04020102020204" pitchFamily="34" charset="0"/>
            </a:endParaRPr>
          </a:p>
          <a:p>
            <a:pPr marL="285750" indent="-285750" eaLnBrk="1" fontAlgn="auto" hangingPunct="1">
              <a:spcAft>
                <a:spcPts val="0"/>
              </a:spcAft>
              <a:buFont typeface="Courier New" panose="02070309020205020404" pitchFamily="49" charset="0"/>
              <a:buChar char="o"/>
              <a:defRPr/>
            </a:pPr>
            <a:r>
              <a:rPr lang="en-US" altLang="en-US" sz="1800" b="1" dirty="0"/>
              <a:t>To ensure that the organization is able to continuously provide                                       products and services that meet the applicable regulatory and                                                customer requirements for food safety, the organization must determine:</a:t>
            </a:r>
          </a:p>
          <a:p>
            <a:pPr marL="457200" indent="-457200" eaLnBrk="1" fontAlgn="auto" hangingPunct="1">
              <a:spcAft>
                <a:spcPts val="0"/>
              </a:spcAft>
              <a:buFont typeface="Wingdings 2"/>
              <a:buAutoNum type="alphaLcParenBoth"/>
              <a:defRPr/>
            </a:pPr>
            <a:r>
              <a:rPr lang="en-US" altLang="en-US" sz="1800" dirty="0"/>
              <a:t>stakeholders involved in the food safety management system;</a:t>
            </a:r>
          </a:p>
          <a:p>
            <a:pPr marL="457200" indent="-457200" eaLnBrk="1" fontAlgn="auto" hangingPunct="1">
              <a:spcAft>
                <a:spcPts val="0"/>
              </a:spcAft>
              <a:buFont typeface="Wingdings 2"/>
              <a:buAutoNum type="alphaLcParenBoth"/>
              <a:defRPr/>
            </a:pPr>
            <a:r>
              <a:rPr lang="en-US" altLang="en-US" sz="1800" dirty="0"/>
              <a:t>the requirements of stakeholders related to the functioning of the food safety management system.</a:t>
            </a:r>
          </a:p>
          <a:p>
            <a:pPr marL="285750" indent="-285750" eaLnBrk="1" fontAlgn="auto" hangingPunct="1">
              <a:spcAft>
                <a:spcPts val="0"/>
              </a:spcAft>
              <a:buFont typeface="Courier New" panose="02070309020205020404" pitchFamily="49" charset="0"/>
              <a:buChar char="o"/>
              <a:defRPr/>
            </a:pPr>
            <a:r>
              <a:rPr lang="en-US" altLang="en-US" sz="1800" b="1" dirty="0"/>
              <a:t>The organization shall identify, review and update information related to stakeholders and their requirements.</a:t>
            </a:r>
          </a:p>
          <a:p>
            <a:pPr marL="273050" indent="-273050" eaLnBrk="1" hangingPunct="1">
              <a:lnSpc>
                <a:spcPct val="70000"/>
              </a:lnSpc>
              <a:buFont typeface="Wingdings" pitchFamily="2" charset="2"/>
              <a:buChar char="Ø"/>
            </a:pPr>
            <a:endParaRPr lang="en-US" altLang="en-US" sz="1800" dirty="0">
              <a:solidFill>
                <a:srgbClr val="003366"/>
              </a:solidFill>
              <a:ea typeface="HGｺﾞｼｯｸE"/>
              <a:cs typeface="Cordia New" pitchFamily="34" charset="-34"/>
            </a:endParaRPr>
          </a:p>
        </p:txBody>
      </p:sp>
      <p:pic>
        <p:nvPicPr>
          <p:cNvPr id="5" name="Picture 3">
            <a:extLst>
              <a:ext uri="{FF2B5EF4-FFF2-40B4-BE49-F238E27FC236}">
                <a16:creationId xmlns:a16="http://schemas.microsoft.com/office/drawing/2014/main" id="{9CBB72E0-C6A8-4653-A60B-EF09F30CE11C}"/>
              </a:ext>
            </a:extLst>
          </p:cNvPr>
          <p:cNvPicPr>
            <a:picLocks noChangeAspect="1" noChangeArrowheads="1"/>
          </p:cNvPicPr>
          <p:nvPr/>
        </p:nvPicPr>
        <p:blipFill>
          <a:blip r:embed="rId3" cstate="print"/>
          <a:srcRect/>
          <a:stretch>
            <a:fillRect/>
          </a:stretch>
        </p:blipFill>
        <p:spPr bwMode="auto">
          <a:xfrm>
            <a:off x="7467600" y="3886200"/>
            <a:ext cx="1447800" cy="965201"/>
          </a:xfrm>
          <a:prstGeom prst="rect">
            <a:avLst/>
          </a:prstGeom>
          <a:noFill/>
          <a:ln w="9525">
            <a:noFill/>
            <a:miter lim="800000"/>
            <a:headEnd/>
            <a:tailEnd/>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Правоъгълник 10"/>
          <p:cNvSpPr/>
          <p:nvPr/>
        </p:nvSpPr>
        <p:spPr>
          <a:xfrm>
            <a:off x="3505200" y="1447800"/>
            <a:ext cx="2057400" cy="584200"/>
          </a:xfrm>
          <a:prstGeom prst="rect">
            <a:avLst/>
          </a:prstGeom>
        </p:spPr>
        <p:txBody>
          <a:bodyPr>
            <a:spAutoFit/>
          </a:bodyPr>
          <a:lstStyle/>
          <a:p>
            <a:pPr algn="ctr">
              <a:defRPr/>
            </a:pPr>
            <a:r>
              <a:rPr lang="en-US" altLang="en-US" sz="3200" dirty="0">
                <a:solidFill>
                  <a:srgbClr val="D60000"/>
                </a:solidFill>
                <a:effectLst>
                  <a:outerShdw blurRad="38100" dist="38100" dir="2700000" algn="tl">
                    <a:srgbClr val="000000">
                      <a:alpha val="43137"/>
                    </a:srgbClr>
                  </a:outerShdw>
                </a:effectLst>
                <a:latin typeface="Franklin Gothic Demi Cond" pitchFamily="34" charset="0"/>
                <a:ea typeface="+mj-ea"/>
                <a:cs typeface="Cordia New" panose="020B0304020202020204" pitchFamily="34" charset="-34"/>
              </a:rPr>
              <a:t>Content</a:t>
            </a:r>
            <a:endParaRPr lang="bg-BG" sz="3200" dirty="0">
              <a:effectLst>
                <a:outerShdw blurRad="38100" dist="38100" dir="2700000" algn="tl">
                  <a:srgbClr val="000000">
                    <a:alpha val="43137"/>
                  </a:srgbClr>
                </a:outerShdw>
              </a:effectLst>
              <a:latin typeface="Franklin Gothic Demi Cond" pitchFamily="34" charset="0"/>
            </a:endParaRPr>
          </a:p>
        </p:txBody>
      </p:sp>
      <p:sp>
        <p:nvSpPr>
          <p:cNvPr id="8199" name="Правоъгълник 11"/>
          <p:cNvSpPr>
            <a:spLocks noChangeArrowheads="1"/>
          </p:cNvSpPr>
          <p:nvPr/>
        </p:nvSpPr>
        <p:spPr bwMode="auto">
          <a:xfrm>
            <a:off x="228600" y="2209800"/>
            <a:ext cx="8686800" cy="3939540"/>
          </a:xfrm>
          <a:prstGeom prst="rect">
            <a:avLst/>
          </a:prstGeom>
          <a:noFill/>
          <a:ln w="9525">
            <a:noFill/>
            <a:miter lim="800000"/>
            <a:headEnd/>
            <a:tailEnd/>
          </a:ln>
        </p:spPr>
        <p:txBody>
          <a:bodyPr>
            <a:spAutoFit/>
          </a:bodyPr>
          <a:lstStyle/>
          <a:p>
            <a:pPr marL="449263" indent="-449263">
              <a:spcBef>
                <a:spcPts val="1200"/>
              </a:spcBef>
              <a:tabLst>
                <a:tab pos="361950" algn="l"/>
              </a:tabLst>
            </a:pPr>
            <a:r>
              <a:rPr lang="en-GB" sz="2000" dirty="0">
                <a:latin typeface="Franklin Gothic Demi Cond" pitchFamily="34" charset="0"/>
                <a:ea typeface="Verdana" pitchFamily="34" charset="0"/>
                <a:cs typeface="Verdana" pitchFamily="34" charset="0"/>
              </a:rPr>
              <a:t>1.1.  </a:t>
            </a:r>
            <a:r>
              <a:rPr lang="en-GB" sz="2000" dirty="0">
                <a:latin typeface="Franklin Gothic Demi Cond" pitchFamily="34" charset="0"/>
              </a:rPr>
              <a:t>Areas of application of ISO 22000:2018.  Terms and definitions applicable in the food safety management systems.</a:t>
            </a:r>
          </a:p>
          <a:p>
            <a:pPr marL="449263" indent="-449263">
              <a:spcBef>
                <a:spcPts val="1200"/>
              </a:spcBef>
              <a:tabLst>
                <a:tab pos="361950" algn="l"/>
              </a:tabLst>
            </a:pPr>
            <a:r>
              <a:rPr lang="en-GB" sz="2000" dirty="0">
                <a:latin typeface="Franklin Gothic Demi Cond" pitchFamily="34" charset="0"/>
                <a:ea typeface="Verdana" pitchFamily="34" charset="0"/>
                <a:cs typeface="Verdana" pitchFamily="34" charset="0"/>
              </a:rPr>
              <a:t>1.2.  </a:t>
            </a:r>
            <a:r>
              <a:rPr lang="en-US" sz="2000" dirty="0">
                <a:latin typeface="Franklin Gothic Demi Cond" pitchFamily="34" charset="0"/>
                <a:ea typeface="Verdana" pitchFamily="34" charset="0"/>
                <a:cs typeface="Verdana" pitchFamily="34" charset="0"/>
              </a:rPr>
              <a:t>Basic requirements of ISO 22000:20</a:t>
            </a:r>
            <a:r>
              <a:rPr lang="bg-BG" sz="2000" dirty="0">
                <a:latin typeface="Franklin Gothic Demi Cond" pitchFamily="34" charset="0"/>
                <a:ea typeface="Verdana" pitchFamily="34" charset="0"/>
                <a:cs typeface="Verdana" pitchFamily="34" charset="0"/>
              </a:rPr>
              <a:t>18</a:t>
            </a:r>
            <a:r>
              <a:rPr lang="en-US" sz="2000" dirty="0">
                <a:latin typeface="Franklin Gothic Demi Cond" pitchFamily="34" charset="0"/>
                <a:ea typeface="Verdana" pitchFamily="34" charset="0"/>
                <a:cs typeface="Verdana" pitchFamily="34" charset="0"/>
              </a:rPr>
              <a:t> management system of food safety and requirements documents and records.</a:t>
            </a:r>
          </a:p>
          <a:p>
            <a:pPr marL="449263" indent="-449263">
              <a:spcBef>
                <a:spcPts val="1200"/>
              </a:spcBef>
              <a:tabLst>
                <a:tab pos="361950" algn="l"/>
              </a:tabLst>
            </a:pPr>
            <a:r>
              <a:rPr lang="en-GB" sz="2000" dirty="0">
                <a:latin typeface="Franklin Gothic Demi Cond" pitchFamily="34" charset="0"/>
                <a:ea typeface="Verdana" pitchFamily="34" charset="0"/>
                <a:cs typeface="Verdana" pitchFamily="34" charset="0"/>
              </a:rPr>
              <a:t>1.3. </a:t>
            </a:r>
            <a:r>
              <a:rPr lang="en-US" sz="2000" dirty="0">
                <a:latin typeface="Franklin Gothic Demi Cond" pitchFamily="34" charset="0"/>
              </a:rPr>
              <a:t>Management responsibilities associated with the maintenance and operation of the food safety management system. </a:t>
            </a:r>
          </a:p>
          <a:p>
            <a:pPr marL="449263" indent="-449263">
              <a:spcBef>
                <a:spcPts val="1200"/>
              </a:spcBef>
              <a:tabLst>
                <a:tab pos="361950" algn="l"/>
              </a:tabLst>
            </a:pPr>
            <a:r>
              <a:rPr lang="en-GB" sz="2000" dirty="0">
                <a:latin typeface="Franklin Gothic Demi Cond" pitchFamily="34" charset="0"/>
                <a:ea typeface="Verdana" pitchFamily="34" charset="0"/>
                <a:cs typeface="Verdana" pitchFamily="34" charset="0"/>
              </a:rPr>
              <a:t>1.4. The </a:t>
            </a:r>
            <a:r>
              <a:rPr lang="en-US" sz="2000" dirty="0">
                <a:latin typeface="Franklin Gothic Demi Cond" pitchFamily="34" charset="0"/>
              </a:rPr>
              <a:t>safe food planning and realization.</a:t>
            </a:r>
          </a:p>
          <a:p>
            <a:pPr marL="449263" indent="-449263">
              <a:spcBef>
                <a:spcPts val="1200"/>
              </a:spcBef>
              <a:tabLst>
                <a:tab pos="361950" algn="l"/>
              </a:tabLst>
            </a:pPr>
            <a:r>
              <a:rPr lang="en-GB" sz="2000" dirty="0">
                <a:latin typeface="Franklin Gothic Demi Cond" pitchFamily="34" charset="0"/>
                <a:ea typeface="Verdana" pitchFamily="34" charset="0"/>
                <a:cs typeface="Verdana" pitchFamily="34" charset="0"/>
              </a:rPr>
              <a:t>1.5.  </a:t>
            </a:r>
            <a:r>
              <a:rPr lang="en-US" sz="2000" dirty="0">
                <a:latin typeface="Franklin Gothic Demi Cond" pitchFamily="34" charset="0"/>
              </a:rPr>
              <a:t>Resource management related to maintenance and operation of the food safety management system.</a:t>
            </a:r>
            <a:endParaRPr lang="en-GB" sz="2000" dirty="0">
              <a:latin typeface="Franklin Gothic Demi Cond" pitchFamily="34" charset="0"/>
            </a:endParaRPr>
          </a:p>
          <a:p>
            <a:pPr marL="449263" indent="-449263">
              <a:spcBef>
                <a:spcPts val="1200"/>
              </a:spcBef>
              <a:tabLst>
                <a:tab pos="361950" algn="l"/>
              </a:tabLst>
            </a:pPr>
            <a:r>
              <a:rPr lang="en-GB" sz="2000" dirty="0">
                <a:latin typeface="Franklin Gothic Demi Cond" pitchFamily="34" charset="0"/>
                <a:ea typeface="Verdana" pitchFamily="34" charset="0"/>
                <a:cs typeface="Verdana" pitchFamily="34" charset="0"/>
              </a:rPr>
              <a:t>1.6. </a:t>
            </a:r>
            <a:r>
              <a:rPr lang="en-GB" sz="2000" dirty="0">
                <a:latin typeface="Franklin Gothic Demi Cond" pitchFamily="34" charset="0"/>
              </a:rPr>
              <a:t>Validation, verification and improvement of food safety management system.</a:t>
            </a:r>
            <a:endParaRPr lang="bg-BG" sz="2000" dirty="0">
              <a:latin typeface="Franklin Gothic Demi Cond" pitchFamily="34" charset="0"/>
            </a:endParaRPr>
          </a:p>
        </p:txBody>
      </p:sp>
      <p:pic>
        <p:nvPicPr>
          <p:cNvPr id="8" name="Picture 2" descr="Редовно обучение - Университет по хранителни технологии - Пловдив">
            <a:extLst>
              <a:ext uri="{FF2B5EF4-FFF2-40B4-BE49-F238E27FC236}">
                <a16:creationId xmlns:a16="http://schemas.microsoft.com/office/drawing/2014/main" id="{DB8DEFA0-9A73-42D2-80A6-76AF10786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194" y="11983"/>
            <a:ext cx="9715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University of Western Macedonia | LinkedIn">
            <a:extLst>
              <a:ext uri="{FF2B5EF4-FFF2-40B4-BE49-F238E27FC236}">
                <a16:creationId xmlns:a16="http://schemas.microsoft.com/office/drawing/2014/main" id="{A6A15AC5-9C03-4CA4-A1F0-CC6228C25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806" y="19357"/>
            <a:ext cx="1659194" cy="16591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edg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3"/>
          <p:cNvSpPr>
            <a:spLocks noGrp="1" noChangeArrowheads="1"/>
          </p:cNvSpPr>
          <p:nvPr>
            <p:ph idx="1"/>
          </p:nvPr>
        </p:nvSpPr>
        <p:spPr>
          <a:xfrm>
            <a:off x="152400" y="381000"/>
            <a:ext cx="7467600" cy="6858000"/>
          </a:xfrm>
        </p:spPr>
        <p:txBody>
          <a:bodyPr>
            <a:normAutofit/>
          </a:bodyPr>
          <a:lstStyle/>
          <a:p>
            <a:pPr marL="274320" indent="-274320" eaLnBrk="1" fontAlgn="auto" hangingPunct="1">
              <a:spcAft>
                <a:spcPts val="0"/>
              </a:spcAft>
              <a:buFont typeface="Wingdings 2"/>
              <a:buNone/>
              <a:defRPr/>
            </a:pPr>
            <a:r>
              <a:rPr lang="en-US" altLang="ja-JP" sz="2400" b="1" dirty="0">
                <a:solidFill>
                  <a:schemeClr val="accent1">
                    <a:lumMod val="75000"/>
                  </a:schemeClr>
                </a:solidFill>
                <a:latin typeface="Arial Black" panose="020B0A04020102020204" pitchFamily="34" charset="0"/>
              </a:rPr>
              <a:t>4.3 </a:t>
            </a:r>
            <a:r>
              <a:rPr lang="en-US" altLang="ja-JP" sz="2400" b="1" dirty="0">
                <a:solidFill>
                  <a:srgbClr val="0B5395"/>
                </a:solidFill>
                <a:latin typeface="Arial Black" panose="020B0A04020102020204" pitchFamily="34" charset="0"/>
              </a:rPr>
              <a:t>Determining</a:t>
            </a:r>
            <a:r>
              <a:rPr lang="en-US" altLang="ja-JP" sz="2400" b="1" dirty="0">
                <a:solidFill>
                  <a:schemeClr val="accent1">
                    <a:lumMod val="75000"/>
                  </a:schemeClr>
                </a:solidFill>
                <a:latin typeface="Arial Black" panose="020B0A04020102020204" pitchFamily="34" charset="0"/>
              </a:rPr>
              <a:t> the scope of the food safety management system</a:t>
            </a:r>
          </a:p>
          <a:p>
            <a:pPr marL="285750" indent="-285750" eaLnBrk="1" fontAlgn="auto" hangingPunct="1">
              <a:spcAft>
                <a:spcPts val="0"/>
              </a:spcAft>
              <a:buFont typeface="Courier New" panose="02070309020205020404" pitchFamily="49" charset="0"/>
              <a:buChar char="o"/>
              <a:defRPr/>
            </a:pPr>
            <a:r>
              <a:rPr lang="en-US" altLang="en-US" sz="1800" b="1" dirty="0"/>
              <a:t>The organization must define the limits and applicability of the food safety management system in order to establish its scope. </a:t>
            </a:r>
          </a:p>
          <a:p>
            <a:pPr marL="285750" indent="-285750" eaLnBrk="1" fontAlgn="auto" hangingPunct="1">
              <a:spcAft>
                <a:spcPts val="0"/>
              </a:spcAft>
              <a:buFont typeface="Courier New" panose="02070309020205020404" pitchFamily="49" charset="0"/>
              <a:buChar char="o"/>
              <a:defRPr/>
            </a:pPr>
            <a:r>
              <a:rPr lang="en-US" altLang="en-US" sz="1800" b="1" dirty="0"/>
              <a:t>The scope defines the products and services, processes and production sites that are subject to the food management system. The scope includes activities, processes, products or services that may affect the safety of final food products. </a:t>
            </a:r>
          </a:p>
          <a:p>
            <a:pPr marL="285750" indent="-285750" eaLnBrk="1" fontAlgn="auto" hangingPunct="1">
              <a:spcAft>
                <a:spcPts val="0"/>
              </a:spcAft>
              <a:buFont typeface="Courier New" panose="02070309020205020404" pitchFamily="49" charset="0"/>
              <a:buChar char="o"/>
              <a:defRPr/>
            </a:pPr>
            <a:r>
              <a:rPr lang="en-US" altLang="en-US" sz="1800" b="1" dirty="0"/>
              <a:t>In determining the scope, the organization should consider</a:t>
            </a:r>
          </a:p>
          <a:p>
            <a:pPr marL="457200" indent="-457200" eaLnBrk="1" fontAlgn="auto" hangingPunct="1">
              <a:spcAft>
                <a:spcPts val="0"/>
              </a:spcAft>
              <a:buFont typeface="Wingdings 2"/>
              <a:buAutoNum type="alphaLcParenBoth"/>
              <a:defRPr/>
            </a:pPr>
            <a:r>
              <a:rPr lang="en-US" altLang="en-US" sz="1800" dirty="0"/>
              <a:t>the external and internal circumstances referred to in 4.1;</a:t>
            </a:r>
          </a:p>
          <a:p>
            <a:pPr marL="457200" indent="-457200" eaLnBrk="1" fontAlgn="auto" hangingPunct="1">
              <a:spcAft>
                <a:spcPts val="0"/>
              </a:spcAft>
              <a:buFont typeface="Wingdings 2"/>
              <a:buAutoNum type="alphaLcParenBoth"/>
              <a:defRPr/>
            </a:pPr>
            <a:r>
              <a:rPr lang="en-US" altLang="en-US" sz="1800" dirty="0"/>
              <a:t>the requirements of the stakeholders referred to in 4.2.</a:t>
            </a:r>
          </a:p>
          <a:p>
            <a:pPr marL="285750" indent="-285750" eaLnBrk="1" fontAlgn="auto" hangingPunct="1">
              <a:spcAft>
                <a:spcPts val="0"/>
              </a:spcAft>
              <a:buFont typeface="Courier New" panose="02070309020205020404" pitchFamily="49" charset="0"/>
              <a:buChar char="o"/>
              <a:defRPr/>
            </a:pPr>
            <a:r>
              <a:rPr lang="en-US" altLang="en-US" sz="1800" b="1" dirty="0"/>
              <a:t>The scope should be accessible and maintained as documented information. </a:t>
            </a:r>
          </a:p>
          <a:p>
            <a:pPr marL="285750" indent="-285750" eaLnBrk="1" fontAlgn="auto" hangingPunct="1">
              <a:spcAft>
                <a:spcPts val="0"/>
              </a:spcAft>
              <a:buFont typeface="Courier New" panose="02070309020205020404" pitchFamily="49" charset="0"/>
              <a:buChar char="o"/>
              <a:defRPr/>
            </a:pPr>
            <a:endParaRPr lang="en-US" altLang="en-US" sz="1800" dirty="0"/>
          </a:p>
          <a:p>
            <a:pPr marL="274320" indent="-274320" eaLnBrk="1" fontAlgn="auto" hangingPunct="1">
              <a:spcAft>
                <a:spcPts val="0"/>
              </a:spcAft>
              <a:buFont typeface="Wingdings 2"/>
              <a:buNone/>
              <a:defRPr/>
            </a:pPr>
            <a:r>
              <a:rPr lang="en-US" altLang="ja-JP" sz="2400" b="1" dirty="0">
                <a:solidFill>
                  <a:schemeClr val="accent1">
                    <a:lumMod val="75000"/>
                  </a:schemeClr>
                </a:solidFill>
                <a:latin typeface="Arial Black" panose="020B0A04020102020204" pitchFamily="34" charset="0"/>
              </a:rPr>
              <a:t>4.4 Food safety management system</a:t>
            </a:r>
          </a:p>
          <a:p>
            <a:pPr marL="285750" indent="-285750" eaLnBrk="1" fontAlgn="auto" hangingPunct="1">
              <a:spcAft>
                <a:spcPts val="0"/>
              </a:spcAft>
              <a:buFont typeface="Courier New" panose="02070309020205020404" pitchFamily="49" charset="0"/>
              <a:buChar char="o"/>
              <a:defRPr/>
            </a:pPr>
            <a:r>
              <a:rPr lang="en-US" altLang="en-US" sz="1800" b="1" dirty="0"/>
              <a:t>The organization shall establish, implement, maintain, update and continuously improve the food safety management system, including the necessary processes and their interactions in accordance with the requirements of this document.</a:t>
            </a:r>
            <a:endParaRPr lang="ru-RU" altLang="en-US" sz="1800" b="1" dirty="0"/>
          </a:p>
        </p:txBody>
      </p:sp>
      <p:pic>
        <p:nvPicPr>
          <p:cNvPr id="26627" name="Picture 3"/>
          <p:cNvPicPr>
            <a:picLocks noChangeAspect="1" noChangeArrowheads="1"/>
          </p:cNvPicPr>
          <p:nvPr/>
        </p:nvPicPr>
        <p:blipFill>
          <a:blip r:embed="rId3" cstate="print"/>
          <a:srcRect/>
          <a:stretch>
            <a:fillRect/>
          </a:stretch>
        </p:blipFill>
        <p:spPr bwMode="auto">
          <a:xfrm>
            <a:off x="7540625" y="152400"/>
            <a:ext cx="1371600" cy="2062163"/>
          </a:xfrm>
          <a:prstGeom prst="rect">
            <a:avLst/>
          </a:prstGeom>
          <a:noFill/>
          <a:ln w="9525">
            <a:noFill/>
            <a:miter lim="800000"/>
            <a:headEnd/>
            <a:tailEnd/>
          </a:ln>
        </p:spPr>
      </p:pic>
      <p:pic>
        <p:nvPicPr>
          <p:cNvPr id="26628" name="Picture 4"/>
          <p:cNvPicPr>
            <a:picLocks noChangeAspect="1" noChangeArrowheads="1"/>
          </p:cNvPicPr>
          <p:nvPr/>
        </p:nvPicPr>
        <p:blipFill>
          <a:blip r:embed="rId4" cstate="print"/>
          <a:srcRect/>
          <a:stretch>
            <a:fillRect/>
          </a:stretch>
        </p:blipFill>
        <p:spPr bwMode="auto">
          <a:xfrm>
            <a:off x="7529512" y="5405828"/>
            <a:ext cx="1143000" cy="1177925"/>
          </a:xfrm>
          <a:prstGeom prst="rect">
            <a:avLst/>
          </a:prstGeom>
          <a:noFill/>
          <a:ln w="9525">
            <a:noFill/>
            <a:miter lim="800000"/>
            <a:headEnd/>
            <a:tailEnd/>
          </a:ln>
        </p:spPr>
      </p:pic>
      <p:pic>
        <p:nvPicPr>
          <p:cNvPr id="26630" name="Picture 6"/>
          <p:cNvPicPr>
            <a:picLocks noChangeAspect="1" noChangeArrowheads="1"/>
          </p:cNvPicPr>
          <p:nvPr/>
        </p:nvPicPr>
        <p:blipFill>
          <a:blip r:embed="rId5" cstate="print">
            <a:lum bright="-18000" contrast="24000"/>
          </a:blip>
          <a:srcRect/>
          <a:stretch>
            <a:fillRect/>
          </a:stretch>
        </p:blipFill>
        <p:spPr bwMode="auto">
          <a:xfrm>
            <a:off x="7165813" y="2415155"/>
            <a:ext cx="1295400" cy="1268413"/>
          </a:xfrm>
          <a:prstGeom prst="rect">
            <a:avLst/>
          </a:prstGeom>
          <a:noFill/>
          <a:ln w="9525">
            <a:noFill/>
            <a:miter lim="800000"/>
            <a:headEnd/>
            <a:tailEnd/>
          </a:ln>
        </p:spPr>
      </p:pic>
      <p:pic>
        <p:nvPicPr>
          <p:cNvPr id="7" name="Picture 3">
            <a:extLst>
              <a:ext uri="{FF2B5EF4-FFF2-40B4-BE49-F238E27FC236}">
                <a16:creationId xmlns:a16="http://schemas.microsoft.com/office/drawing/2014/main" id="{F2882F92-83F1-480A-A98C-B4EE60882BE8}"/>
              </a:ext>
            </a:extLst>
          </p:cNvPr>
          <p:cNvPicPr>
            <a:picLocks noChangeAspect="1" noChangeArrowheads="1"/>
          </p:cNvPicPr>
          <p:nvPr/>
        </p:nvPicPr>
        <p:blipFill>
          <a:blip r:embed="rId6" cstate="print"/>
          <a:srcRect/>
          <a:stretch>
            <a:fillRect/>
          </a:stretch>
        </p:blipFill>
        <p:spPr bwMode="auto">
          <a:xfrm>
            <a:off x="7540625" y="3967925"/>
            <a:ext cx="1120775" cy="1143000"/>
          </a:xfrm>
          <a:prstGeom prst="rect">
            <a:avLst/>
          </a:prstGeom>
          <a:noFill/>
          <a:ln w="9525">
            <a:noFill/>
            <a:miter lim="800000"/>
            <a:headEnd/>
            <a:tailEnd/>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Контейнер за съдържание 5"/>
          <p:cNvSpPr>
            <a:spLocks noGrp="1"/>
          </p:cNvSpPr>
          <p:nvPr>
            <p:ph idx="1"/>
          </p:nvPr>
        </p:nvSpPr>
        <p:spPr>
          <a:xfrm>
            <a:off x="0" y="1409700"/>
            <a:ext cx="8870950" cy="1600200"/>
          </a:xfrm>
        </p:spPr>
        <p:txBody>
          <a:bodyPr/>
          <a:lstStyle/>
          <a:p>
            <a:pPr marL="804863" indent="-804863" algn="ctr">
              <a:buFont typeface="Wingdings 2" pitchFamily="18" charset="2"/>
              <a:buNone/>
            </a:pPr>
            <a:r>
              <a:rPr lang="en-GB" b="1" dirty="0">
                <a:latin typeface="Franklin Gothic Demi Cond" pitchFamily="34" charset="0"/>
                <a:ea typeface="Verdana" pitchFamily="34" charset="0"/>
                <a:cs typeface="Verdana" pitchFamily="34" charset="0"/>
              </a:rPr>
              <a:t>1.3. </a:t>
            </a:r>
            <a:r>
              <a:rPr lang="en-US" b="1" dirty="0">
                <a:latin typeface="Franklin Gothic Demi Cond" pitchFamily="34" charset="0"/>
              </a:rPr>
              <a:t>Management responsibilities associated with the maintenance and operation of the food safety management system </a:t>
            </a:r>
            <a:endParaRPr lang="en-GB" b="1" dirty="0">
              <a:latin typeface="Franklin Gothic Demi Cond" pitchFamily="34" charset="0"/>
            </a:endParaRPr>
          </a:p>
        </p:txBody>
      </p:sp>
      <p:pic>
        <p:nvPicPr>
          <p:cNvPr id="28676" name="Picture 6" descr="Image result for iso 22000"/>
          <p:cNvPicPr>
            <a:picLocks noChangeAspect="1" noChangeArrowheads="1"/>
          </p:cNvPicPr>
          <p:nvPr/>
        </p:nvPicPr>
        <p:blipFill>
          <a:blip r:embed="rId3" cstate="print"/>
          <a:srcRect/>
          <a:stretch>
            <a:fillRect/>
          </a:stretch>
        </p:blipFill>
        <p:spPr bwMode="auto">
          <a:xfrm>
            <a:off x="2438400" y="3009900"/>
            <a:ext cx="4876800" cy="3662363"/>
          </a:xfrm>
          <a:prstGeom prst="rect">
            <a:avLst/>
          </a:prstGeom>
          <a:noFill/>
          <a:ln w="9525">
            <a:noFill/>
            <a:miter lim="800000"/>
            <a:headEnd/>
            <a:tailEnd/>
          </a:ln>
        </p:spPr>
      </p:pic>
      <p:pic>
        <p:nvPicPr>
          <p:cNvPr id="5" name="Picture 2" descr="Food Safety) ISO 22000:2018- Clause 7: Support - YouTube">
            <a:extLst>
              <a:ext uri="{FF2B5EF4-FFF2-40B4-BE49-F238E27FC236}">
                <a16:creationId xmlns:a16="http://schemas.microsoft.com/office/drawing/2014/main" id="{E0B2496B-142D-4975-BB04-6259FE9008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81449"/>
            <a:ext cx="2429069" cy="1366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edg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0" y="23813"/>
            <a:ext cx="9004300" cy="382587"/>
          </a:xfrm>
        </p:spPr>
        <p:txBody>
          <a:bodyPr>
            <a:noAutofit/>
          </a:bodyPr>
          <a:lstStyle/>
          <a:p>
            <a:pPr eaLnBrk="1" fontAlgn="auto" hangingPunct="1">
              <a:spcAft>
                <a:spcPts val="0"/>
              </a:spcAft>
              <a:defRPr/>
            </a:pPr>
            <a:r>
              <a:rPr lang="be-BY" altLang="ja-JP" sz="3200" b="1" cap="all" dirty="0">
                <a:solidFill>
                  <a:srgbClr val="D60000"/>
                </a:solidFill>
                <a:effectLst>
                  <a:outerShdw blurRad="38100" dist="38100" dir="2700000" algn="tl">
                    <a:srgbClr val="000000">
                      <a:alpha val="43137"/>
                    </a:srgbClr>
                  </a:outerShdw>
                </a:effectLst>
                <a:latin typeface="Arial Black" panose="020B0A04020102020204" pitchFamily="34" charset="0"/>
              </a:rPr>
              <a:t>5.</a:t>
            </a:r>
            <a:r>
              <a:rPr lang="en-GB" altLang="ja-JP" sz="3200" b="1" cap="all" dirty="0">
                <a:solidFill>
                  <a:srgbClr val="D60000"/>
                </a:solidFill>
                <a:effectLst>
                  <a:outerShdw blurRad="38100" dist="38100" dir="2700000" algn="tl">
                    <a:srgbClr val="000000">
                      <a:alpha val="43137"/>
                    </a:srgbClr>
                  </a:outerShdw>
                </a:effectLst>
                <a:latin typeface="Arial Black" panose="020B0A04020102020204" pitchFamily="34" charset="0"/>
              </a:rPr>
              <a:t> Leadership</a:t>
            </a:r>
            <a:endParaRPr lang="en-US" altLang="en-US" sz="3200" b="1" cap="all" dirty="0">
              <a:solidFill>
                <a:srgbClr val="D60000"/>
              </a:solidFill>
              <a:effectLst>
                <a:outerShdw blurRad="38100" dist="38100" dir="2700000" algn="tl">
                  <a:srgbClr val="000000">
                    <a:alpha val="43137"/>
                  </a:srgbClr>
                </a:outerShdw>
              </a:effectLst>
              <a:latin typeface="Arial Black" panose="020B0A04020102020204" pitchFamily="34" charset="0"/>
            </a:endParaRPr>
          </a:p>
        </p:txBody>
      </p:sp>
      <p:sp>
        <p:nvSpPr>
          <p:cNvPr id="188419" name="Rectangle 3"/>
          <p:cNvSpPr>
            <a:spLocks noGrp="1" noChangeArrowheads="1"/>
          </p:cNvSpPr>
          <p:nvPr>
            <p:ph idx="1"/>
          </p:nvPr>
        </p:nvSpPr>
        <p:spPr>
          <a:xfrm>
            <a:off x="-29391" y="838200"/>
            <a:ext cx="9144000" cy="6248400"/>
          </a:xfrm>
        </p:spPr>
        <p:txBody>
          <a:bodyPr>
            <a:normAutofit/>
          </a:bodyPr>
          <a:lstStyle/>
          <a:p>
            <a:pPr marL="609600" indent="-609600" eaLnBrk="1" fontAlgn="auto" hangingPunct="1">
              <a:lnSpc>
                <a:spcPct val="80000"/>
              </a:lnSpc>
              <a:spcAft>
                <a:spcPts val="0"/>
              </a:spcAft>
              <a:buFont typeface="Wingdings 2"/>
              <a:buNone/>
              <a:defRPr/>
            </a:pPr>
            <a:r>
              <a:rPr lang="en-AU" altLang="ja-JP" sz="3000" b="1" dirty="0">
                <a:solidFill>
                  <a:schemeClr val="accent1">
                    <a:lumMod val="75000"/>
                  </a:schemeClr>
                </a:solidFill>
                <a:latin typeface="Arial Black" panose="020B0A04020102020204" pitchFamily="34" charset="0"/>
              </a:rPr>
              <a:t>5.1 Leadership and commitment</a:t>
            </a:r>
            <a:endParaRPr lang="be-BY" altLang="ja-JP" sz="3000" b="1" cap="all" dirty="0">
              <a:solidFill>
                <a:schemeClr val="accent1">
                  <a:lumMod val="75000"/>
                </a:schemeClr>
              </a:solidFill>
              <a:latin typeface="Arial Black" panose="020B0A04020102020204" pitchFamily="34" charset="0"/>
            </a:endParaRPr>
          </a:p>
          <a:p>
            <a:pPr marL="273050" indent="-273050" eaLnBrk="1" hangingPunct="1">
              <a:lnSpc>
                <a:spcPct val="70000"/>
              </a:lnSpc>
              <a:buFont typeface="Courier New" pitchFamily="49" charset="0"/>
              <a:buChar char="o"/>
            </a:pPr>
            <a:r>
              <a:rPr lang="en-US" altLang="ja-JP" sz="1800" b="1" dirty="0">
                <a:cs typeface="Cordia New" pitchFamily="34" charset="-34"/>
              </a:rPr>
              <a:t>The senior management must demonstrate leadership and commitment to the food safety management system by:</a:t>
            </a:r>
          </a:p>
          <a:p>
            <a:pPr marL="342900" indent="-342900" eaLnBrk="1" hangingPunct="1">
              <a:lnSpc>
                <a:spcPct val="70000"/>
              </a:lnSpc>
              <a:buAutoNum type="alphaLcParenBoth"/>
            </a:pPr>
            <a:r>
              <a:rPr lang="en-US" altLang="ja-JP" sz="1800" dirty="0">
                <a:cs typeface="Cordia New" pitchFamily="34" charset="-34"/>
              </a:rPr>
              <a:t>ensure that the food safety policy and the objectives of the food safety management system are established and consistent with the strategic direction of the organization;</a:t>
            </a:r>
          </a:p>
          <a:p>
            <a:pPr marL="342900" indent="-342900" eaLnBrk="1" hangingPunct="1">
              <a:lnSpc>
                <a:spcPct val="70000"/>
              </a:lnSpc>
              <a:buAutoNum type="alphaLcParenBoth"/>
            </a:pPr>
            <a:r>
              <a:rPr lang="en-US" altLang="ja-JP" sz="1800" dirty="0">
                <a:cs typeface="Cordia New" pitchFamily="34" charset="-34"/>
              </a:rPr>
              <a:t>ensure the integration of the requirements of the food safety management system into the business processes of the organization;</a:t>
            </a:r>
          </a:p>
          <a:p>
            <a:pPr marL="342900" indent="-342900" eaLnBrk="1" hangingPunct="1">
              <a:lnSpc>
                <a:spcPct val="70000"/>
              </a:lnSpc>
              <a:buAutoNum type="alphaLcParenBoth"/>
            </a:pPr>
            <a:r>
              <a:rPr lang="en-US" altLang="ja-JP" sz="1800" dirty="0">
                <a:cs typeface="Cordia New" pitchFamily="34" charset="-34"/>
              </a:rPr>
              <a:t>ensure that the necessary resources are available for the food safety management system;</a:t>
            </a:r>
          </a:p>
          <a:p>
            <a:pPr marL="342900" indent="-342900" eaLnBrk="1" hangingPunct="1">
              <a:lnSpc>
                <a:spcPct val="70000"/>
              </a:lnSpc>
              <a:buAutoNum type="alphaLcParenBoth"/>
            </a:pPr>
            <a:r>
              <a:rPr lang="en-US" altLang="ja-JP" sz="1800" dirty="0">
                <a:cs typeface="Cordia New" pitchFamily="34" charset="-34"/>
              </a:rPr>
              <a:t>inform about the importance of effective food safety management and compliance with the requirements of the food safety management system, the applicable regulatory requirements and the mutually agreed requirements of the customers related to food safety;</a:t>
            </a:r>
          </a:p>
          <a:p>
            <a:pPr marL="342900" indent="-342900" eaLnBrk="1" hangingPunct="1">
              <a:lnSpc>
                <a:spcPct val="70000"/>
              </a:lnSpc>
              <a:buAutoNum type="alphaLcParenBoth"/>
            </a:pPr>
            <a:r>
              <a:rPr lang="en-US" altLang="ja-JP" sz="1800" dirty="0">
                <a:cs typeface="Cordia New" pitchFamily="34" charset="-34"/>
              </a:rPr>
              <a:t>ensure that the food safety management system is evaluated and maintained to achieve the desired results (see 4.1);</a:t>
            </a:r>
          </a:p>
          <a:p>
            <a:pPr marL="342900" indent="-342900" eaLnBrk="1" hangingPunct="1">
              <a:lnSpc>
                <a:spcPct val="70000"/>
              </a:lnSpc>
              <a:buAutoNum type="alphaLcParenBoth"/>
            </a:pPr>
            <a:r>
              <a:rPr lang="en-US" altLang="ja-JP" sz="1800" dirty="0">
                <a:cs typeface="Cordia New" pitchFamily="34" charset="-34"/>
              </a:rPr>
              <a:t>guide and assist people to contribute to the effectiveness of the food safety management system;</a:t>
            </a:r>
          </a:p>
          <a:p>
            <a:pPr marL="342900" indent="-342900" eaLnBrk="1" hangingPunct="1">
              <a:lnSpc>
                <a:spcPct val="70000"/>
              </a:lnSpc>
              <a:buAutoNum type="alphaLcParenBoth"/>
            </a:pPr>
            <a:r>
              <a:rPr lang="en-US" altLang="ja-JP" sz="1800" dirty="0">
                <a:cs typeface="Cordia New" pitchFamily="34" charset="-34"/>
              </a:rPr>
              <a:t>encourages continuous improvement;</a:t>
            </a:r>
          </a:p>
          <a:p>
            <a:pPr marL="342900" indent="-342900" eaLnBrk="1" hangingPunct="1">
              <a:lnSpc>
                <a:spcPct val="70000"/>
              </a:lnSpc>
              <a:buAutoNum type="alphaLcParenBoth"/>
            </a:pPr>
            <a:r>
              <a:rPr lang="en-US" altLang="ja-JP" sz="1800" dirty="0">
                <a:cs typeface="Cordia New" pitchFamily="34" charset="-34"/>
              </a:rPr>
              <a:t>supports other important management positions to demonstrate their leadership in food safety when it comes to their areas of responsibility.</a:t>
            </a:r>
          </a:p>
          <a:p>
            <a:pPr marL="273050" indent="-273050" eaLnBrk="1" hangingPunct="1">
              <a:lnSpc>
                <a:spcPct val="70000"/>
              </a:lnSpc>
              <a:spcBef>
                <a:spcPts val="1200"/>
              </a:spcBef>
              <a:buFont typeface="Wingdings" pitchFamily="2" charset="2"/>
              <a:buChar char="Ø"/>
            </a:pPr>
            <a:r>
              <a:rPr lang="en-US" altLang="en-US" sz="1400" dirty="0">
                <a:solidFill>
                  <a:srgbClr val="003366"/>
                </a:solidFill>
                <a:ea typeface="HGｺﾞｼｯｸE"/>
                <a:cs typeface="Cordia New" pitchFamily="34" charset="-34"/>
              </a:rPr>
              <a:t>NOTE: The reference to "business" in ISO 22000: 2018means those activities that are essential to the existence of the organization.</a:t>
            </a:r>
          </a:p>
          <a:p>
            <a:pPr marL="0" indent="0" eaLnBrk="1" fontAlgn="auto" hangingPunct="1">
              <a:lnSpc>
                <a:spcPct val="80000"/>
              </a:lnSpc>
              <a:spcAft>
                <a:spcPts val="0"/>
              </a:spcAft>
              <a:buNone/>
              <a:defRPr/>
            </a:pPr>
            <a:endParaRPr lang="bg-BG" altLang="en-US" sz="1600" dirty="0">
              <a:solidFill>
                <a:srgbClr val="006600"/>
              </a:solidFill>
            </a:endParaRPr>
          </a:p>
        </p:txBody>
      </p:sp>
      <p:pic>
        <p:nvPicPr>
          <p:cNvPr id="29700" name="Picture 4"/>
          <p:cNvPicPr>
            <a:picLocks noChangeAspect="1" noChangeArrowheads="1"/>
          </p:cNvPicPr>
          <p:nvPr/>
        </p:nvPicPr>
        <p:blipFill>
          <a:blip r:embed="rId3" cstate="print"/>
          <a:srcRect/>
          <a:stretch>
            <a:fillRect/>
          </a:stretch>
        </p:blipFill>
        <p:spPr bwMode="auto">
          <a:xfrm>
            <a:off x="3048000" y="5486400"/>
            <a:ext cx="3276600" cy="1238250"/>
          </a:xfrm>
          <a:prstGeom prst="rect">
            <a:avLst/>
          </a:prstGeom>
          <a:noFill/>
          <a:ln w="9525">
            <a:noFill/>
            <a:miter lim="800000"/>
            <a:headEnd/>
            <a:tailEnd/>
          </a:ln>
        </p:spPr>
      </p:pic>
      <p:pic>
        <p:nvPicPr>
          <p:cNvPr id="29701" name="Picture 5"/>
          <p:cNvPicPr>
            <a:picLocks noChangeAspect="1" noChangeArrowheads="1"/>
          </p:cNvPicPr>
          <p:nvPr/>
        </p:nvPicPr>
        <p:blipFill>
          <a:blip r:embed="rId4" cstate="print"/>
          <a:srcRect/>
          <a:stretch>
            <a:fillRect/>
          </a:stretch>
        </p:blipFill>
        <p:spPr bwMode="auto">
          <a:xfrm>
            <a:off x="6869642" y="1"/>
            <a:ext cx="2218530" cy="990600"/>
          </a:xfrm>
          <a:prstGeom prst="rect">
            <a:avLst/>
          </a:prstGeom>
          <a:noFill/>
          <a:ln w="9525">
            <a:noFill/>
            <a:miter lim="800000"/>
            <a:headEnd/>
            <a:tailEnd/>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idx="1"/>
          </p:nvPr>
        </p:nvSpPr>
        <p:spPr>
          <a:xfrm>
            <a:off x="0" y="152400"/>
            <a:ext cx="9144000" cy="6705600"/>
          </a:xfrm>
        </p:spPr>
        <p:txBody>
          <a:bodyPr>
            <a:normAutofit/>
          </a:bodyPr>
          <a:lstStyle/>
          <a:p>
            <a:pPr marL="274320" indent="-274320" eaLnBrk="1" fontAlgn="auto" hangingPunct="1">
              <a:spcAft>
                <a:spcPts val="0"/>
              </a:spcAft>
              <a:buFont typeface="Wingdings 2"/>
              <a:buNone/>
              <a:defRPr/>
            </a:pPr>
            <a:r>
              <a:rPr lang="en-AU" altLang="ja-JP" sz="2800" b="1" dirty="0">
                <a:solidFill>
                  <a:schemeClr val="accent1">
                    <a:lumMod val="75000"/>
                  </a:schemeClr>
                </a:solidFill>
                <a:latin typeface="Arial Black" panose="020B0A04020102020204" pitchFamily="34" charset="0"/>
              </a:rPr>
              <a:t>5.2 Food safety policy</a:t>
            </a:r>
            <a:endParaRPr lang="ru-RU" altLang="ja-JP" sz="2800" b="1" dirty="0">
              <a:solidFill>
                <a:schemeClr val="accent1">
                  <a:lumMod val="75000"/>
                </a:schemeClr>
              </a:solidFill>
              <a:latin typeface="Arial Black" panose="020B0A04020102020204" pitchFamily="34" charset="0"/>
            </a:endParaRPr>
          </a:p>
          <a:p>
            <a:pPr marL="0" indent="0" eaLnBrk="1" fontAlgn="auto" hangingPunct="1">
              <a:spcAft>
                <a:spcPts val="0"/>
              </a:spcAft>
              <a:buNone/>
              <a:defRPr/>
            </a:pPr>
            <a:r>
              <a:rPr lang="en-US" altLang="ja-JP" sz="1800" b="1" cap="all" dirty="0">
                <a:solidFill>
                  <a:srgbClr val="FF6600"/>
                </a:solidFill>
                <a:latin typeface="+mj-lt"/>
              </a:rPr>
              <a:t>5.2.1 Creating a food safety policy</a:t>
            </a:r>
          </a:p>
          <a:p>
            <a:pPr marL="274320" indent="-274320" eaLnBrk="1" fontAlgn="auto" hangingPunct="1">
              <a:spcAft>
                <a:spcPts val="0"/>
              </a:spcAft>
              <a:buFont typeface="Courier New" pitchFamily="49" charset="0"/>
              <a:buChar char="o"/>
              <a:defRPr/>
            </a:pPr>
            <a:r>
              <a:rPr lang="en-US" altLang="ja-JP" sz="1800" b="1" dirty="0"/>
              <a:t>Senior management should establish, implement and maintain                                                            a food safety policy that: should establish, implement and                                          maintain a food safety policy that:</a:t>
            </a:r>
          </a:p>
          <a:p>
            <a:pPr marL="342900" indent="-342900" eaLnBrk="1" fontAlgn="auto" hangingPunct="1">
              <a:spcAft>
                <a:spcPts val="0"/>
              </a:spcAft>
              <a:buAutoNum type="alphaLcParenBoth"/>
              <a:defRPr/>
            </a:pPr>
            <a:r>
              <a:rPr lang="en-US" altLang="ja-JP" sz="1800" dirty="0"/>
              <a:t>is appropriate to the purposes and context of the organization; </a:t>
            </a:r>
          </a:p>
          <a:p>
            <a:pPr marL="342900" indent="-342900" eaLnBrk="1" fontAlgn="auto" hangingPunct="1">
              <a:spcAft>
                <a:spcPts val="0"/>
              </a:spcAft>
              <a:buAutoNum type="alphaLcParenBoth"/>
              <a:defRPr/>
            </a:pPr>
            <a:r>
              <a:rPr lang="en-US" altLang="ja-JP" sz="1800" dirty="0"/>
              <a:t>provide a framework for defining and reviewing the objectives of the food safety management system;</a:t>
            </a:r>
          </a:p>
          <a:p>
            <a:pPr marL="342900" indent="-342900" eaLnBrk="1" fontAlgn="auto" hangingPunct="1">
              <a:spcAft>
                <a:spcPts val="0"/>
              </a:spcAft>
              <a:buAutoNum type="alphaLcParenBoth"/>
              <a:defRPr/>
            </a:pPr>
            <a:r>
              <a:rPr lang="en-US" altLang="ja-JP" sz="1800" dirty="0"/>
              <a:t>include a commitment to meet applicable food safety requirements, including regulatory requirements and mutually agreed customer safety requirements;</a:t>
            </a:r>
          </a:p>
          <a:p>
            <a:pPr marL="342900" indent="-342900" eaLnBrk="1" fontAlgn="auto" hangingPunct="1">
              <a:spcAft>
                <a:spcPts val="0"/>
              </a:spcAft>
              <a:buAutoNum type="alphaLcParenBoth"/>
              <a:defRPr/>
            </a:pPr>
            <a:r>
              <a:rPr lang="en-US" altLang="ja-JP" sz="1800" dirty="0"/>
              <a:t>is aimed at internal and external communications;</a:t>
            </a:r>
          </a:p>
          <a:p>
            <a:pPr marL="342900" indent="-342900" eaLnBrk="1" fontAlgn="auto" hangingPunct="1">
              <a:spcAft>
                <a:spcPts val="0"/>
              </a:spcAft>
              <a:buAutoNum type="alphaLcParenBoth"/>
              <a:defRPr/>
            </a:pPr>
            <a:r>
              <a:rPr lang="en-US" altLang="ja-JP" sz="1800" dirty="0"/>
              <a:t>include a commitment to continuous improvement of the food safety management system;</a:t>
            </a:r>
          </a:p>
          <a:p>
            <a:pPr marL="342900" indent="-342900" eaLnBrk="1" fontAlgn="auto" hangingPunct="1">
              <a:spcAft>
                <a:spcPts val="0"/>
              </a:spcAft>
              <a:buAutoNum type="alphaLcParenBoth"/>
              <a:defRPr/>
            </a:pPr>
            <a:r>
              <a:rPr lang="en-US" altLang="ja-JP" sz="1800" dirty="0"/>
              <a:t>addresses the need to ensure food safety competencies. </a:t>
            </a:r>
          </a:p>
          <a:p>
            <a:pPr marL="0" indent="0" eaLnBrk="1" fontAlgn="auto" hangingPunct="1">
              <a:spcAft>
                <a:spcPts val="0"/>
              </a:spcAft>
              <a:buNone/>
              <a:defRPr/>
            </a:pPr>
            <a:endParaRPr lang="en-US" altLang="ja-JP" sz="1800" dirty="0"/>
          </a:p>
          <a:p>
            <a:pPr marL="274320" indent="-274320" eaLnBrk="1" fontAlgn="auto" hangingPunct="1">
              <a:spcAft>
                <a:spcPts val="0"/>
              </a:spcAft>
              <a:buFont typeface="Wingdings 2" pitchFamily="18" charset="2"/>
              <a:buNone/>
              <a:defRPr/>
            </a:pPr>
            <a:r>
              <a:rPr lang="en-US" altLang="ja-JP" sz="1800" b="1" cap="all" dirty="0">
                <a:solidFill>
                  <a:srgbClr val="FF6600"/>
                </a:solidFill>
                <a:latin typeface="+mj-lt"/>
              </a:rPr>
              <a:t>5.2.2 announcement of food safety policy</a:t>
            </a:r>
            <a:r>
              <a:rPr lang="en-US" altLang="ja-JP" sz="1800" b="1" dirty="0">
                <a:latin typeface="+mj-lt"/>
              </a:rPr>
              <a:t> </a:t>
            </a:r>
          </a:p>
          <a:p>
            <a:pPr marL="285750" indent="-285750" eaLnBrk="1" fontAlgn="auto" hangingPunct="1">
              <a:spcAft>
                <a:spcPts val="0"/>
              </a:spcAft>
              <a:buFont typeface="Courier New" panose="02070309020205020404" pitchFamily="49" charset="0"/>
              <a:buChar char="o"/>
              <a:defRPr/>
            </a:pPr>
            <a:r>
              <a:rPr lang="en-US" altLang="ja-JP" sz="1800" b="1" dirty="0"/>
              <a:t>The food safety policy must be:</a:t>
            </a:r>
          </a:p>
          <a:p>
            <a:pPr marL="342900" indent="-342900" eaLnBrk="1" fontAlgn="auto" hangingPunct="1">
              <a:spcAft>
                <a:spcPts val="0"/>
              </a:spcAft>
              <a:buAutoNum type="alphaLcParenBoth"/>
              <a:defRPr/>
            </a:pPr>
            <a:r>
              <a:rPr lang="en-US" altLang="ja-JP" sz="1800" dirty="0"/>
              <a:t>available and maintained as documented information;</a:t>
            </a:r>
          </a:p>
          <a:p>
            <a:pPr marL="342900" indent="-342900" eaLnBrk="1" fontAlgn="auto" hangingPunct="1">
              <a:spcAft>
                <a:spcPts val="0"/>
              </a:spcAft>
              <a:buAutoNum type="alphaLcParenBoth"/>
              <a:defRPr/>
            </a:pPr>
            <a:r>
              <a:rPr lang="en-US" altLang="ja-JP" sz="1800" dirty="0"/>
              <a:t>announced, understood and implemented at all levels within the organization;</a:t>
            </a:r>
          </a:p>
          <a:p>
            <a:pPr marL="342900" indent="-342900" eaLnBrk="1" fontAlgn="auto" hangingPunct="1">
              <a:spcAft>
                <a:spcPts val="0"/>
              </a:spcAft>
              <a:buAutoNum type="alphaLcParenBoth"/>
              <a:defRPr/>
            </a:pPr>
            <a:r>
              <a:rPr lang="en-US" altLang="ja-JP" sz="1800" dirty="0"/>
              <a:t>available to relevant stakeholders, where appropriate</a:t>
            </a:r>
            <a:endParaRPr lang="en-US" altLang="ja-JP" sz="1800" cap="all" dirty="0">
              <a:solidFill>
                <a:srgbClr val="FF6600"/>
              </a:solidFill>
              <a:latin typeface="Arial Black" panose="020B0A04020102020204" pitchFamily="34" charset="0"/>
            </a:endParaRPr>
          </a:p>
        </p:txBody>
      </p:sp>
      <p:pic>
        <p:nvPicPr>
          <p:cNvPr id="31747" name="Picture 3"/>
          <p:cNvPicPr>
            <a:picLocks noChangeAspect="1" noChangeArrowheads="1"/>
          </p:cNvPicPr>
          <p:nvPr/>
        </p:nvPicPr>
        <p:blipFill>
          <a:blip r:embed="rId3" cstate="print"/>
          <a:srcRect/>
          <a:stretch>
            <a:fillRect/>
          </a:stretch>
        </p:blipFill>
        <p:spPr bwMode="auto">
          <a:xfrm>
            <a:off x="7188200" y="76200"/>
            <a:ext cx="1911350" cy="1392295"/>
          </a:xfrm>
          <a:prstGeom prst="rect">
            <a:avLst/>
          </a:prstGeom>
          <a:noFill/>
          <a:ln w="9525">
            <a:noFill/>
            <a:miter lim="800000"/>
            <a:headEnd/>
            <a:tailEnd/>
          </a:ln>
        </p:spPr>
      </p:pic>
      <p:pic>
        <p:nvPicPr>
          <p:cNvPr id="31748" name="Picture 5"/>
          <p:cNvPicPr>
            <a:picLocks noChangeAspect="1" noChangeArrowheads="1"/>
          </p:cNvPicPr>
          <p:nvPr/>
        </p:nvPicPr>
        <p:blipFill>
          <a:blip r:embed="rId4" cstate="print"/>
          <a:srcRect/>
          <a:stretch>
            <a:fillRect/>
          </a:stretch>
        </p:blipFill>
        <p:spPr bwMode="auto">
          <a:xfrm>
            <a:off x="7188200" y="4343400"/>
            <a:ext cx="1730375" cy="1343025"/>
          </a:xfrm>
          <a:prstGeom prst="rect">
            <a:avLst/>
          </a:prstGeom>
          <a:noFill/>
          <a:ln w="9525">
            <a:noFill/>
            <a:miter lim="800000"/>
            <a:headEnd/>
            <a:tailEnd/>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7" descr="Image result for The safe food planning and realization"/>
          <p:cNvPicPr>
            <a:picLocks noChangeAspect="1" noChangeArrowheads="1"/>
          </p:cNvPicPr>
          <p:nvPr/>
        </p:nvPicPr>
        <p:blipFill>
          <a:blip r:embed="rId3" cstate="print"/>
          <a:srcRect/>
          <a:stretch>
            <a:fillRect/>
          </a:stretch>
        </p:blipFill>
        <p:spPr bwMode="auto">
          <a:xfrm>
            <a:off x="1047712" y="600764"/>
            <a:ext cx="8096288" cy="5723836"/>
          </a:xfrm>
          <a:prstGeom prst="rect">
            <a:avLst/>
          </a:prstGeom>
          <a:noFill/>
          <a:ln w="9525">
            <a:noFill/>
            <a:miter lim="800000"/>
            <a:headEnd/>
            <a:tailEnd/>
          </a:ln>
        </p:spPr>
      </p:pic>
      <p:pic>
        <p:nvPicPr>
          <p:cNvPr id="30722" name="Picture 5"/>
          <p:cNvPicPr>
            <a:picLocks noChangeAspect="1" noChangeArrowheads="1"/>
          </p:cNvPicPr>
          <p:nvPr/>
        </p:nvPicPr>
        <p:blipFill>
          <a:blip r:embed="rId4" cstate="print"/>
          <a:srcRect/>
          <a:stretch>
            <a:fillRect/>
          </a:stretch>
        </p:blipFill>
        <p:spPr bwMode="auto">
          <a:xfrm>
            <a:off x="6754813" y="67364"/>
            <a:ext cx="2389187" cy="1066800"/>
          </a:xfrm>
          <a:prstGeom prst="rect">
            <a:avLst/>
          </a:prstGeom>
          <a:noFill/>
          <a:ln w="9525">
            <a:noFill/>
            <a:miter lim="800000"/>
            <a:headEnd/>
            <a:tailEnd/>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4" descr="Image result for Validation and verification of food safety management systems"/>
          <p:cNvPicPr>
            <a:picLocks noChangeAspect="1" noChangeArrowheads="1"/>
          </p:cNvPicPr>
          <p:nvPr/>
        </p:nvPicPr>
        <p:blipFill>
          <a:blip r:embed="rId3" cstate="print"/>
          <a:srcRect/>
          <a:stretch>
            <a:fillRect/>
          </a:stretch>
        </p:blipFill>
        <p:spPr bwMode="auto">
          <a:xfrm>
            <a:off x="7820025" y="58737"/>
            <a:ext cx="1257300" cy="909324"/>
          </a:xfrm>
          <a:prstGeom prst="rect">
            <a:avLst/>
          </a:prstGeom>
          <a:noFill/>
          <a:ln w="9525">
            <a:noFill/>
            <a:miter lim="800000"/>
            <a:headEnd/>
            <a:tailEnd/>
          </a:ln>
        </p:spPr>
      </p:pic>
      <p:sp>
        <p:nvSpPr>
          <p:cNvPr id="11" name="Текстово поле 10">
            <a:extLst>
              <a:ext uri="{FF2B5EF4-FFF2-40B4-BE49-F238E27FC236}">
                <a16:creationId xmlns:a16="http://schemas.microsoft.com/office/drawing/2014/main" id="{B29E5432-C4B4-451B-B143-8B9DDD708460}"/>
              </a:ext>
            </a:extLst>
          </p:cNvPr>
          <p:cNvSpPr txBox="1"/>
          <p:nvPr/>
        </p:nvSpPr>
        <p:spPr>
          <a:xfrm>
            <a:off x="0" y="0"/>
            <a:ext cx="9118600" cy="6878806"/>
          </a:xfrm>
          <a:prstGeom prst="rect">
            <a:avLst/>
          </a:prstGeom>
          <a:noFill/>
        </p:spPr>
        <p:txBody>
          <a:bodyPr wrap="square">
            <a:spAutoFit/>
          </a:bodyPr>
          <a:lstStyle/>
          <a:p>
            <a:pPr marL="274320" indent="-274320"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5.3 Roles, responsibilities and                                                          </a:t>
            </a:r>
          </a:p>
          <a:p>
            <a:pPr marL="274320" indent="-274320"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      powers</a:t>
            </a:r>
            <a:r>
              <a:rPr lang="bg-BG" altLang="ja-JP" sz="2800" b="1" dirty="0">
                <a:solidFill>
                  <a:schemeClr val="accent1">
                    <a:lumMod val="75000"/>
                  </a:schemeClr>
                </a:solidFill>
                <a:latin typeface="Arial Black" panose="020B0A04020102020204" pitchFamily="34" charset="0"/>
              </a:rPr>
              <a:t> </a:t>
            </a:r>
            <a:r>
              <a:rPr lang="en-US" altLang="ja-JP" sz="2800" b="1" dirty="0">
                <a:solidFill>
                  <a:schemeClr val="accent1">
                    <a:lumMod val="75000"/>
                  </a:schemeClr>
                </a:solidFill>
                <a:latin typeface="Arial Black" panose="020B0A04020102020204" pitchFamily="34" charset="0"/>
              </a:rPr>
              <a:t>in the organization</a:t>
            </a:r>
            <a:endParaRPr lang="bg-BG" altLang="ja-JP" sz="2800" b="1" dirty="0">
              <a:solidFill>
                <a:schemeClr val="accent1">
                  <a:lumMod val="75000"/>
                </a:schemeClr>
              </a:solidFill>
              <a:latin typeface="Arial Black" panose="020B0A04020102020204" pitchFamily="34" charset="0"/>
            </a:endParaRPr>
          </a:p>
          <a:p>
            <a:pPr marL="274320" indent="-274320" fontAlgn="auto">
              <a:spcBef>
                <a:spcPts val="600"/>
              </a:spcBef>
              <a:spcAft>
                <a:spcPts val="0"/>
              </a:spcAft>
              <a:buClr>
                <a:srgbClr val="0F6FC6"/>
              </a:buClr>
              <a:buSzPct val="80000"/>
              <a:defRPr/>
            </a:pPr>
            <a:r>
              <a:rPr kumimoji="0" lang="en-US" altLang="ja-JP" sz="1800" b="1" i="0" u="none" strike="noStrike" kern="1200" cap="all" spc="0" normalizeH="0" baseline="0" noProof="0" dirty="0">
                <a:ln>
                  <a:noFill/>
                </a:ln>
                <a:solidFill>
                  <a:srgbClr val="FF6600"/>
                </a:solidFill>
                <a:effectLst/>
                <a:uLnTx/>
                <a:uFillTx/>
                <a:latin typeface="+mj-lt"/>
                <a:ea typeface="HGｺﾞｼｯｸE" panose="020B0909000000000000" pitchFamily="49" charset="-128"/>
                <a:cs typeface="+mn-cs"/>
              </a:rPr>
              <a:t>5.3.1 Senior management must ensure </a:t>
            </a:r>
            <a:r>
              <a:rPr kumimoji="0" lang="en-US" altLang="ja-JP" sz="1800" b="1"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that responsibilities and authorities for the respective roles are assigned, disclosed and understood within the organization.</a:t>
            </a:r>
            <a:r>
              <a:rPr kumimoji="0" lang="bg-BG" altLang="ja-JP" sz="1800" b="1"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 </a:t>
            </a:r>
            <a:r>
              <a:rPr kumimoji="0" lang="en-US" altLang="ja-JP" sz="1800" b="1"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Senior management should allocate responsibilities and authority to:</a:t>
            </a:r>
            <a:endParaRPr kumimoji="0" lang="bg-BG" altLang="ja-JP" sz="1800" b="1"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endParaRP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ensuring that the food safety management system complies with the requirements of this document;</a:t>
            </a:r>
            <a:endParaRPr kumimoji="0" lang="bg-BG"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endParaRP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reporting on the effectiveness of the food safety management system to senior management;</a:t>
            </a:r>
            <a:endParaRPr kumimoji="0" lang="bg-BG"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endParaRP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designation of a HACCP team and team leader of the food safety team;</a:t>
            </a:r>
            <a:endParaRPr kumimoji="0" lang="bg-BG"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endParaRP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identifying persons with specific responsibilities and powers to initiate and document actions. </a:t>
            </a:r>
            <a:endParaRPr kumimoji="0" lang="bg-BG"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endParaRPr>
          </a:p>
          <a:p>
            <a:pPr fontAlgn="auto">
              <a:spcBef>
                <a:spcPts val="600"/>
              </a:spcBef>
              <a:spcAft>
                <a:spcPts val="0"/>
              </a:spcAft>
              <a:buClr>
                <a:srgbClr val="0F6FC6"/>
              </a:buClr>
              <a:buSzPct val="80000"/>
              <a:defRPr/>
            </a:pPr>
            <a:r>
              <a:rPr kumimoji="0" lang="en-US" altLang="ja-JP" sz="1800" b="1" i="0" u="none" strike="noStrike" kern="1200" cap="all" spc="0" normalizeH="0" noProof="0" dirty="0">
                <a:ln>
                  <a:noFill/>
                </a:ln>
                <a:solidFill>
                  <a:srgbClr val="FF6600"/>
                </a:solidFill>
                <a:effectLst/>
                <a:uLnTx/>
                <a:uFillTx/>
                <a:latin typeface="Gill Sans MT"/>
                <a:ea typeface="HGｺﾞｼｯｸE" panose="020B0909000000000000" pitchFamily="49" charset="-128"/>
                <a:cs typeface="+mn-cs"/>
              </a:rPr>
              <a:t>5.3.2 The Head of the HACCP team</a:t>
            </a:r>
            <a:endParaRPr kumimoji="0" lang="bg-BG" altLang="ja-JP" sz="1800" b="1" i="0" u="none" strike="noStrike" kern="1200" cap="all" spc="0" normalizeH="0" noProof="0" dirty="0">
              <a:ln>
                <a:noFill/>
              </a:ln>
              <a:solidFill>
                <a:srgbClr val="FF6600"/>
              </a:solidFill>
              <a:effectLst/>
              <a:uLnTx/>
              <a:uFillTx/>
              <a:latin typeface="Gill Sans MT"/>
              <a:ea typeface="HGｺﾞｼｯｸE" panose="020B0909000000000000" pitchFamily="49" charset="-128"/>
              <a:cs typeface="+mn-cs"/>
            </a:endParaRPr>
          </a:p>
          <a:p>
            <a:pPr fontAlgn="auto">
              <a:spcBef>
                <a:spcPts val="600"/>
              </a:spcBef>
              <a:spcAft>
                <a:spcPts val="0"/>
              </a:spcAft>
              <a:buClr>
                <a:srgbClr val="0F6FC6"/>
              </a:buClr>
              <a:buSzPct val="80000"/>
              <a:defRPr/>
            </a:pPr>
            <a:r>
              <a:rPr kumimoji="0" lang="en-US" altLang="ja-JP" sz="1800" b="1"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is responsible for:</a:t>
            </a:r>
            <a:endParaRPr kumimoji="0" lang="bg-BG" altLang="ja-JP" sz="1800" b="1"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endParaRP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ensure that the food safety management system is established, </a:t>
            </a:r>
            <a:r>
              <a:rPr kumimoji="0" lang="bg-BG"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                                                 </a:t>
            </a: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implemented, maintained and updated;</a:t>
            </a:r>
            <a:endParaRPr kumimoji="0" lang="bg-BG"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endParaRP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manage and organize the work of the food safety team;</a:t>
            </a:r>
            <a:endParaRPr kumimoji="0" lang="bg-BG"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endParaRP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provide appropriate training and competencies for the food </a:t>
            </a:r>
            <a:r>
              <a:rPr kumimoji="0" lang="bg-BG"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                                                                  </a:t>
            </a: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safety team (see 7.2);</a:t>
            </a:r>
            <a:r>
              <a:rPr kumimoji="0" lang="bg-BG"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 </a:t>
            </a: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report to senior management on the effectiveness and suitability</a:t>
            </a:r>
            <a:r>
              <a:rPr kumimoji="0" lang="bg-BG"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                                                                 </a:t>
            </a: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 of the food safety management system. </a:t>
            </a:r>
            <a:endParaRPr kumimoji="0" lang="bg-BG"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endParaRPr>
          </a:p>
          <a:p>
            <a:pPr fontAlgn="auto">
              <a:spcBef>
                <a:spcPts val="600"/>
              </a:spcBef>
              <a:spcAft>
                <a:spcPts val="0"/>
              </a:spcAft>
              <a:buClr>
                <a:srgbClr val="0F6FC6"/>
              </a:buClr>
              <a:buSzPct val="80000"/>
              <a:defRPr/>
            </a:pPr>
            <a:r>
              <a:rPr kumimoji="0" lang="en-US" altLang="ja-JP" sz="1800" b="1" i="0" u="none" strike="noStrike" kern="1200" cap="all" spc="0" normalizeH="0" noProof="0" dirty="0">
                <a:ln>
                  <a:noFill/>
                </a:ln>
                <a:solidFill>
                  <a:srgbClr val="FF6600"/>
                </a:solidFill>
                <a:effectLst/>
                <a:uLnTx/>
                <a:uFillTx/>
                <a:latin typeface="Gill Sans MT"/>
                <a:ea typeface="HGｺﾞｼｯｸE" panose="020B0909000000000000" pitchFamily="49" charset="-128"/>
                <a:cs typeface="+mn-cs"/>
              </a:rPr>
              <a:t>5.3.3 All persons </a:t>
            </a:r>
            <a:r>
              <a:rPr kumimoji="0" lang="en-US" altLang="ja-JP" sz="1800" b="1"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should be responsible for reporting </a:t>
            </a:r>
            <a:r>
              <a:rPr kumimoji="0" lang="bg-BG" altLang="ja-JP" sz="1800" b="1"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                                                        </a:t>
            </a:r>
            <a:r>
              <a:rPr kumimoji="0" lang="en-US" altLang="ja-JP" sz="1800" b="1"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problem(s) to designated persons in the food safety management system.</a:t>
            </a:r>
            <a:endParaRPr kumimoji="0" lang="bg-BG" altLang="ja-JP" sz="1800" b="1"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endParaRPr>
          </a:p>
        </p:txBody>
      </p:sp>
      <p:pic>
        <p:nvPicPr>
          <p:cNvPr id="32771" name="Picture 3"/>
          <p:cNvPicPr>
            <a:picLocks noChangeAspect="1" noChangeArrowheads="1"/>
          </p:cNvPicPr>
          <p:nvPr/>
        </p:nvPicPr>
        <p:blipFill>
          <a:blip r:embed="rId4" cstate="print"/>
          <a:srcRect/>
          <a:stretch>
            <a:fillRect/>
          </a:stretch>
        </p:blipFill>
        <p:spPr bwMode="auto">
          <a:xfrm>
            <a:off x="6780650" y="3581400"/>
            <a:ext cx="2282105" cy="2312482"/>
          </a:xfrm>
          <a:prstGeom prst="rect">
            <a:avLst/>
          </a:prstGeom>
          <a:noFill/>
          <a:ln w="9525">
            <a:noFill/>
            <a:miter lim="800000"/>
            <a:headEnd/>
            <a:tailEnd/>
          </a:ln>
        </p:spPr>
      </p:pic>
      <p:sp>
        <p:nvSpPr>
          <p:cNvPr id="32772" name="Правоъгълник 3"/>
          <p:cNvSpPr>
            <a:spLocks noChangeArrowheads="1"/>
          </p:cNvSpPr>
          <p:nvPr/>
        </p:nvSpPr>
        <p:spPr bwMode="auto">
          <a:xfrm>
            <a:off x="6765410" y="5904042"/>
            <a:ext cx="2374304" cy="307777"/>
          </a:xfrm>
          <a:prstGeom prst="rect">
            <a:avLst/>
          </a:prstGeom>
          <a:noFill/>
          <a:ln w="9525">
            <a:noFill/>
            <a:miter lim="800000"/>
            <a:headEnd/>
            <a:tailEnd/>
          </a:ln>
        </p:spPr>
        <p:txBody>
          <a:bodyPr wrap="none">
            <a:spAutoFit/>
          </a:bodyPr>
          <a:lstStyle/>
          <a:p>
            <a:r>
              <a:rPr lang="en-GB" altLang="en-US" sz="1400" dirty="0">
                <a:solidFill>
                  <a:srgbClr val="FF0000"/>
                </a:solidFill>
                <a:latin typeface="Franklin Gothic Demi" pitchFamily="34" charset="0"/>
              </a:rPr>
              <a:t>I’m the HACCP team leader!</a:t>
            </a:r>
            <a:endParaRPr lang="bg-BG" sz="1400" dirty="0">
              <a:solidFill>
                <a:srgbClr val="FF0000"/>
              </a:solidFill>
              <a:latin typeface="Franklin Gothic Demi" pitchFamily="34"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40" name="Picture 3" descr="Image result for Resource management related to maintenance and operation of the food safety management system"/>
          <p:cNvPicPr>
            <a:picLocks noChangeAspect="1" noChangeArrowheads="1"/>
          </p:cNvPicPr>
          <p:nvPr/>
        </p:nvPicPr>
        <p:blipFill>
          <a:blip r:embed="rId3" cstate="print"/>
          <a:srcRect/>
          <a:stretch>
            <a:fillRect/>
          </a:stretch>
        </p:blipFill>
        <p:spPr bwMode="auto">
          <a:xfrm>
            <a:off x="1295400" y="2857500"/>
            <a:ext cx="7010400" cy="3972560"/>
          </a:xfrm>
          <a:prstGeom prst="rect">
            <a:avLst/>
          </a:prstGeom>
          <a:noFill/>
          <a:ln w="9525">
            <a:noFill/>
            <a:miter lim="800000"/>
            <a:headEnd/>
            <a:tailEnd/>
          </a:ln>
        </p:spPr>
      </p:pic>
      <p:pic>
        <p:nvPicPr>
          <p:cNvPr id="5" name="Picture 2" descr="Food Safety) ISO 22000:2018- Clause 7: Support - YouTube">
            <a:extLst>
              <a:ext uri="{FF2B5EF4-FFF2-40B4-BE49-F238E27FC236}">
                <a16:creationId xmlns:a16="http://schemas.microsoft.com/office/drawing/2014/main" id="{28D70BC7-2755-48F1-9426-00D1600096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81449"/>
            <a:ext cx="2429069" cy="1366351"/>
          </a:xfrm>
          <a:prstGeom prst="rect">
            <a:avLst/>
          </a:prstGeom>
          <a:noFill/>
          <a:extLst>
            <a:ext uri="{909E8E84-426E-40DD-AFC4-6F175D3DCCD1}">
              <a14:hiddenFill xmlns:a14="http://schemas.microsoft.com/office/drawing/2010/main">
                <a:solidFill>
                  <a:srgbClr val="FFFFFF"/>
                </a:solidFill>
              </a14:hiddenFill>
            </a:ext>
          </a:extLst>
        </p:spPr>
      </p:pic>
      <p:sp>
        <p:nvSpPr>
          <p:cNvPr id="7" name="Контейнер за съдържание 5">
            <a:extLst>
              <a:ext uri="{FF2B5EF4-FFF2-40B4-BE49-F238E27FC236}">
                <a16:creationId xmlns:a16="http://schemas.microsoft.com/office/drawing/2014/main" id="{7F59F312-81EC-4C15-9342-E1A012D07472}"/>
              </a:ext>
            </a:extLst>
          </p:cNvPr>
          <p:cNvSpPr>
            <a:spLocks noGrp="1"/>
          </p:cNvSpPr>
          <p:nvPr>
            <p:ph idx="1"/>
          </p:nvPr>
        </p:nvSpPr>
        <p:spPr>
          <a:xfrm>
            <a:off x="273050" y="2057400"/>
            <a:ext cx="8870950" cy="1600200"/>
          </a:xfrm>
        </p:spPr>
        <p:txBody>
          <a:bodyPr/>
          <a:lstStyle/>
          <a:p>
            <a:pPr marL="804863" indent="-804863" algn="ctr">
              <a:buFont typeface="Wingdings 2" pitchFamily="18" charset="2"/>
              <a:buNone/>
            </a:pPr>
            <a:r>
              <a:rPr lang="en-GB" b="1" dirty="0">
                <a:latin typeface="Franklin Gothic Demi Cond" pitchFamily="34" charset="0"/>
                <a:ea typeface="Verdana" pitchFamily="34" charset="0"/>
                <a:cs typeface="Verdana" pitchFamily="34" charset="0"/>
              </a:rPr>
              <a:t>1.4. The </a:t>
            </a:r>
            <a:r>
              <a:rPr lang="en-US" b="1" dirty="0">
                <a:latin typeface="Franklin Gothic Demi Cond" pitchFamily="34" charset="0"/>
              </a:rPr>
              <a:t>safe food planning and realization</a:t>
            </a:r>
            <a:endParaRPr lang="en-GB" b="1" dirty="0">
              <a:latin typeface="Franklin Gothic Demi Cond" pitchFamily="34" charset="0"/>
            </a:endParaRPr>
          </a:p>
        </p:txBody>
      </p:sp>
    </p:spTree>
  </p:cSld>
  <p:clrMapOvr>
    <a:masterClrMapping/>
  </p:clrMapOvr>
  <p:transition>
    <p:wedg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idx="1"/>
          </p:nvPr>
        </p:nvSpPr>
        <p:spPr>
          <a:xfrm>
            <a:off x="12700" y="94411"/>
            <a:ext cx="9144000" cy="440267"/>
          </a:xfrm>
        </p:spPr>
        <p:txBody>
          <a:bodyPr>
            <a:noAutofit/>
          </a:bodyPr>
          <a:lstStyle/>
          <a:p>
            <a:pPr marL="274320" indent="-274320" eaLnBrk="1" fontAlgn="auto" hangingPunct="1">
              <a:spcAft>
                <a:spcPts val="0"/>
              </a:spcAft>
              <a:buFont typeface="Wingdings 2"/>
              <a:buNone/>
              <a:defRPr/>
            </a:pPr>
            <a:r>
              <a:rPr lang="be-BY"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6. </a:t>
            </a:r>
            <a:r>
              <a:rPr lang="en-AU"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Planning</a:t>
            </a:r>
            <a:r>
              <a:rPr lang="bg-BG"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 </a:t>
            </a:r>
            <a:endParaRPr lang="en-US" altLang="ja-JP" b="1" cap="all" dirty="0">
              <a:solidFill>
                <a:srgbClr val="D60000"/>
              </a:solidFill>
              <a:effectLst>
                <a:outerShdw blurRad="38100" dist="38100" dir="2700000" algn="tl">
                  <a:srgbClr val="000000">
                    <a:alpha val="43137"/>
                  </a:srgbClr>
                </a:outerShdw>
              </a:effectLst>
              <a:latin typeface="Arial Black" panose="020B0A04020102020204" pitchFamily="34" charset="0"/>
            </a:endParaRPr>
          </a:p>
          <a:p>
            <a:pPr marL="274320" indent="-274320" eaLnBrk="1" fontAlgn="auto" hangingPunct="1">
              <a:spcAft>
                <a:spcPts val="0"/>
              </a:spcAft>
              <a:buFont typeface="Wingdings 2"/>
              <a:buNone/>
              <a:defRPr/>
            </a:pPr>
            <a:endParaRPr lang="en-US" altLang="ja-JP"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p:txBody>
      </p:sp>
      <p:pic>
        <p:nvPicPr>
          <p:cNvPr id="40963" name="Picture 3"/>
          <p:cNvPicPr>
            <a:picLocks noChangeAspect="1" noChangeArrowheads="1"/>
          </p:cNvPicPr>
          <p:nvPr/>
        </p:nvPicPr>
        <p:blipFill>
          <a:blip r:embed="rId3" cstate="print"/>
          <a:srcRect/>
          <a:stretch>
            <a:fillRect/>
          </a:stretch>
        </p:blipFill>
        <p:spPr bwMode="auto">
          <a:xfrm>
            <a:off x="6096000" y="4100296"/>
            <a:ext cx="2797175" cy="1664796"/>
          </a:xfrm>
          <a:prstGeom prst="rect">
            <a:avLst/>
          </a:prstGeom>
          <a:noFill/>
          <a:ln w="9525">
            <a:noFill/>
            <a:miter lim="800000"/>
            <a:headEnd/>
            <a:tailEnd/>
          </a:ln>
        </p:spPr>
      </p:pic>
      <p:pic>
        <p:nvPicPr>
          <p:cNvPr id="40964" name="Picture 4"/>
          <p:cNvPicPr>
            <a:picLocks noChangeAspect="1" noChangeArrowheads="1"/>
          </p:cNvPicPr>
          <p:nvPr/>
        </p:nvPicPr>
        <p:blipFill>
          <a:blip r:embed="rId4" cstate="print"/>
          <a:srcRect/>
          <a:stretch>
            <a:fillRect/>
          </a:stretch>
        </p:blipFill>
        <p:spPr bwMode="auto">
          <a:xfrm>
            <a:off x="6934200" y="94411"/>
            <a:ext cx="2138363" cy="1406412"/>
          </a:xfrm>
          <a:prstGeom prst="rect">
            <a:avLst/>
          </a:prstGeom>
          <a:noFill/>
          <a:ln w="9525">
            <a:noFill/>
            <a:miter lim="800000"/>
            <a:headEnd/>
            <a:tailEnd/>
          </a:ln>
        </p:spPr>
      </p:pic>
      <p:sp>
        <p:nvSpPr>
          <p:cNvPr id="7" name="Текстово поле 6">
            <a:extLst>
              <a:ext uri="{FF2B5EF4-FFF2-40B4-BE49-F238E27FC236}">
                <a16:creationId xmlns:a16="http://schemas.microsoft.com/office/drawing/2014/main" id="{1F2F6D57-428B-44B5-A8DB-C867BC071D47}"/>
              </a:ext>
            </a:extLst>
          </p:cNvPr>
          <p:cNvSpPr txBox="1"/>
          <p:nvPr/>
        </p:nvSpPr>
        <p:spPr>
          <a:xfrm>
            <a:off x="12700" y="618067"/>
            <a:ext cx="9118600" cy="6217087"/>
          </a:xfrm>
          <a:prstGeom prst="rect">
            <a:avLst/>
          </a:prstGeom>
          <a:noFill/>
        </p:spPr>
        <p:txBody>
          <a:bodyPr wrap="square">
            <a:spAutoFit/>
          </a:bodyPr>
          <a:lstStyle/>
          <a:p>
            <a:pPr marL="274320" indent="-274320"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6.1 Actions to manage risks and opportunities</a:t>
            </a:r>
          </a:p>
          <a:p>
            <a:pPr marL="274320" indent="-274320" fontAlgn="auto">
              <a:spcBef>
                <a:spcPts val="600"/>
              </a:spcBef>
              <a:spcAft>
                <a:spcPts val="0"/>
              </a:spcAft>
              <a:buClr>
                <a:srgbClr val="0F6FC6"/>
              </a:buClr>
              <a:buSzPct val="80000"/>
              <a:defRPr/>
            </a:pPr>
            <a:r>
              <a:rPr kumimoji="0" lang="en-US" altLang="ja-JP" sz="1800" b="1" i="0" u="none" strike="noStrike" kern="1200" cap="all" spc="0" normalizeH="0" baseline="0" noProof="0" dirty="0">
                <a:ln>
                  <a:noFill/>
                </a:ln>
                <a:solidFill>
                  <a:srgbClr val="FF6600"/>
                </a:solidFill>
                <a:effectLst/>
                <a:uLnTx/>
                <a:uFillTx/>
                <a:latin typeface="+mj-lt"/>
                <a:ea typeface="HGｺﾞｼｯｸE" panose="020B0909000000000000" pitchFamily="49" charset="-128"/>
                <a:cs typeface="+mn-cs"/>
              </a:rPr>
              <a:t>6.1.1 Actions to manage risks and opportunities</a:t>
            </a:r>
          </a:p>
          <a:p>
            <a:pPr marL="285750" indent="-285750" fontAlgn="auto">
              <a:spcBef>
                <a:spcPts val="600"/>
              </a:spcBef>
              <a:spcAft>
                <a:spcPts val="0"/>
              </a:spcAft>
              <a:buClr>
                <a:srgbClr val="0F6FC6"/>
              </a:buClr>
              <a:buSzPct val="80000"/>
              <a:buFont typeface="Courier New" panose="02070309020205020404" pitchFamily="49" charset="0"/>
              <a:buChar char="o"/>
              <a:defRPr/>
            </a:pPr>
            <a:r>
              <a:rPr kumimoji="0" lang="en-US" altLang="ja-JP" sz="1800" b="1"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When planning the food safety management system, the organization shall consider the issues set out in 4.1 and the requirements set out in 4.2 and 4.3 and identify the risks and opportunities to be considered:</a:t>
            </a: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to ensure that the food safety management system can achieve the intended results;</a:t>
            </a: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to improve the ability to achieve the desired results;</a:t>
            </a: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to prevent or reduce adverse effects;</a:t>
            </a: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to achieve continuous improvement.</a:t>
            </a:r>
          </a:p>
          <a:p>
            <a:pPr fontAlgn="auto">
              <a:spcBef>
                <a:spcPts val="600"/>
              </a:spcBef>
              <a:spcAft>
                <a:spcPts val="0"/>
              </a:spcAft>
              <a:buClr>
                <a:srgbClr val="0F6FC6"/>
              </a:buClr>
              <a:buSzPct val="80000"/>
              <a:defRPr/>
            </a:pPr>
            <a:r>
              <a:rPr kumimoji="0" lang="en-US" altLang="ja-JP" sz="1400" i="1" u="none" strike="noStrike" kern="1200" cap="none" spc="0" normalizeH="0" baseline="0" noProof="0" dirty="0">
                <a:ln>
                  <a:noFill/>
                </a:ln>
                <a:solidFill>
                  <a:srgbClr val="003366"/>
                </a:solidFill>
                <a:effectLst/>
                <a:uLnTx/>
                <a:uFillTx/>
                <a:latin typeface="Gill Sans MT"/>
                <a:ea typeface="HGｺﾞｼｯｸE" panose="020B0909000000000000" pitchFamily="49" charset="-128"/>
                <a:cs typeface="+mn-cs"/>
              </a:rPr>
              <a:t>NOTE: In the context of this document, the concept of risks and opportunities is                                                                                     limited to events and their consequences related to the effectiveness and efficiency                                                                                                   of the food safety management system. Public institutions are responsible for addressing                                                                                 public health risks. Organizations are required to manage food hazards (see 3.22) and                                                                                 the requirements related to this process set out in point 8.</a:t>
            </a:r>
          </a:p>
          <a:p>
            <a:pPr fontAlgn="auto">
              <a:spcBef>
                <a:spcPts val="600"/>
              </a:spcBef>
              <a:spcAft>
                <a:spcPts val="0"/>
              </a:spcAft>
              <a:buClr>
                <a:srgbClr val="0F6FC6"/>
              </a:buClr>
              <a:buSzPct val="80000"/>
              <a:defRPr/>
            </a:pPr>
            <a:r>
              <a:rPr kumimoji="0" lang="en-US" altLang="ja-JP" sz="1800" b="1" i="0" u="none" strike="noStrike" kern="1200" cap="all" spc="0" normalizeH="0" noProof="0" dirty="0">
                <a:ln>
                  <a:noFill/>
                </a:ln>
                <a:solidFill>
                  <a:srgbClr val="FF6600"/>
                </a:solidFill>
                <a:effectLst/>
                <a:uLnTx/>
                <a:uFillTx/>
                <a:latin typeface="Gill Sans MT"/>
                <a:ea typeface="HGｺﾞｼｯｸE" panose="020B0909000000000000" pitchFamily="49" charset="-128"/>
                <a:cs typeface="+mn-cs"/>
              </a:rPr>
              <a:t>6.1.2 The organization shall plan:</a:t>
            </a: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actions to manage these risks and opportunities;</a:t>
            </a: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the manner in which:   </a:t>
            </a:r>
          </a:p>
          <a:p>
            <a:pPr fontAlgn="auto">
              <a:spcBef>
                <a:spcPts val="0"/>
              </a:spcBef>
              <a:spcAft>
                <a:spcPts val="0"/>
              </a:spcAft>
              <a:buClr>
                <a:srgbClr val="0F6FC6"/>
              </a:buClr>
              <a:buSzPct val="80000"/>
              <a:defRPr/>
            </a:pPr>
            <a:r>
              <a:rPr lang="en-US" altLang="ja-JP" sz="1400" dirty="0">
                <a:solidFill>
                  <a:prstClr val="black"/>
                </a:solidFill>
                <a:latin typeface="Gill Sans MT"/>
                <a:ea typeface="HGｺﾞｼｯｸE" panose="020B0909000000000000" pitchFamily="49" charset="-128"/>
              </a:rPr>
              <a:t>      1) </a:t>
            </a: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integrates and implements these actions in the processes of its food safety management system;   </a:t>
            </a:r>
          </a:p>
          <a:p>
            <a:pPr fontAlgn="auto">
              <a:spcBef>
                <a:spcPts val="0"/>
              </a:spcBef>
              <a:spcAft>
                <a:spcPts val="0"/>
              </a:spcAft>
              <a:buClr>
                <a:srgbClr val="0F6FC6"/>
              </a:buClr>
              <a:buSzPct val="80000"/>
              <a:defRPr/>
            </a:pPr>
            <a:r>
              <a:rPr kumimoji="0" lang="en-US" altLang="ja-JP" sz="14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      2) </a:t>
            </a: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evaluate the effectiveness of these actions.</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3" cstate="print"/>
          <a:srcRect/>
          <a:stretch>
            <a:fillRect/>
          </a:stretch>
        </p:blipFill>
        <p:spPr bwMode="auto">
          <a:xfrm>
            <a:off x="7725130" y="9728"/>
            <a:ext cx="1287462" cy="1295400"/>
          </a:xfrm>
          <a:prstGeom prst="rect">
            <a:avLst/>
          </a:prstGeom>
          <a:noFill/>
          <a:ln w="9525">
            <a:noFill/>
            <a:miter lim="800000"/>
            <a:headEnd/>
            <a:tailEnd/>
          </a:ln>
        </p:spPr>
      </p:pic>
      <p:sp>
        <p:nvSpPr>
          <p:cNvPr id="7" name="Текстово поле 6">
            <a:extLst>
              <a:ext uri="{FF2B5EF4-FFF2-40B4-BE49-F238E27FC236}">
                <a16:creationId xmlns:a16="http://schemas.microsoft.com/office/drawing/2014/main" id="{4FD9098E-4C26-4DD2-9A66-C08D1E83FE33}"/>
              </a:ext>
            </a:extLst>
          </p:cNvPr>
          <p:cNvSpPr txBox="1"/>
          <p:nvPr/>
        </p:nvSpPr>
        <p:spPr>
          <a:xfrm>
            <a:off x="0" y="89624"/>
            <a:ext cx="9118600" cy="6678751"/>
          </a:xfrm>
          <a:prstGeom prst="rect">
            <a:avLst/>
          </a:prstGeom>
          <a:noFill/>
        </p:spPr>
        <p:txBody>
          <a:bodyPr wrap="square">
            <a:spAutoFit/>
          </a:bodyPr>
          <a:lstStyle/>
          <a:p>
            <a:pPr marL="274320" indent="-274320" fontAlgn="auto">
              <a:spcBef>
                <a:spcPts val="600"/>
              </a:spcBef>
              <a:spcAft>
                <a:spcPts val="0"/>
              </a:spcAft>
              <a:buClr>
                <a:srgbClr val="0F6FC6"/>
              </a:buClr>
              <a:buSzPct val="80000"/>
              <a:defRPr/>
            </a:pPr>
            <a:r>
              <a:rPr kumimoji="0" lang="en-US" altLang="ja-JP" sz="1800" b="1" i="0" u="none" strike="noStrike" kern="1200" cap="all" spc="0" normalizeH="0" baseline="0" noProof="0" dirty="0">
                <a:ln>
                  <a:noFill/>
                </a:ln>
                <a:solidFill>
                  <a:srgbClr val="FF6600"/>
                </a:solidFill>
                <a:effectLst/>
                <a:uLnTx/>
                <a:uFillTx/>
                <a:latin typeface="+mj-lt"/>
                <a:ea typeface="HGｺﾞｼｯｸE" panose="020B0909000000000000" pitchFamily="49" charset="-128"/>
                <a:cs typeface="+mn-cs"/>
              </a:rPr>
              <a:t>6.1.3 The actions taken by the organization to address                                 risks and opportunities </a:t>
            </a:r>
            <a:r>
              <a:rPr kumimoji="0" lang="en-US" altLang="ja-JP" sz="1800" b="1"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should be proportionate to:</a:t>
            </a: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the impact on food safety requirements;</a:t>
            </a: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the conformity of food products and services with customer requirements;</a:t>
            </a: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the requirements of stakeholders in the food chain.</a:t>
            </a:r>
          </a:p>
          <a:p>
            <a:pPr fontAlgn="auto">
              <a:spcBef>
                <a:spcPts val="0"/>
              </a:spcBef>
              <a:spcAft>
                <a:spcPts val="0"/>
              </a:spcAft>
              <a:buClr>
                <a:srgbClr val="0F6FC6"/>
              </a:buClr>
              <a:buSzPct val="80000"/>
              <a:defRPr/>
            </a:pPr>
            <a:r>
              <a:rPr kumimoji="0" lang="en-US" altLang="ja-JP" sz="1400" i="1" u="none" strike="noStrike" kern="1200" cap="none" spc="0" normalizeH="0" baseline="0" noProof="0" dirty="0">
                <a:ln>
                  <a:noFill/>
                </a:ln>
                <a:solidFill>
                  <a:srgbClr val="003366"/>
                </a:solidFill>
                <a:effectLst/>
                <a:uLnTx/>
                <a:uFillTx/>
                <a:latin typeface="Gill Sans MT"/>
                <a:ea typeface="HGｺﾞｼｯｸE" panose="020B0909000000000000" pitchFamily="49" charset="-128"/>
                <a:cs typeface="+mn-cs"/>
              </a:rPr>
              <a:t>NOTE 1: Ways to manage risks and opportunities may include: avoiding risk, taking risk to take advantage of an opportunity, eliminating the source of risk, changing the likelihood or consequences, sharing the risk, or accepting risk based on of an informed decision.</a:t>
            </a:r>
          </a:p>
          <a:p>
            <a:pPr fontAlgn="auto">
              <a:spcBef>
                <a:spcPts val="0"/>
              </a:spcBef>
              <a:spcAft>
                <a:spcPts val="0"/>
              </a:spcAft>
              <a:buClr>
                <a:srgbClr val="0F6FC6"/>
              </a:buClr>
              <a:buSzPct val="80000"/>
              <a:defRPr/>
            </a:pPr>
            <a:r>
              <a:rPr kumimoji="0" lang="en-US" altLang="ja-JP" sz="1400" i="1" u="none" strike="noStrike" kern="1200" cap="none" spc="0" normalizeH="0" baseline="0" noProof="0" dirty="0">
                <a:ln>
                  <a:noFill/>
                </a:ln>
                <a:solidFill>
                  <a:srgbClr val="003366"/>
                </a:solidFill>
                <a:effectLst/>
                <a:uLnTx/>
                <a:uFillTx/>
                <a:latin typeface="Gill Sans MT"/>
                <a:ea typeface="HGｺﾞｼｯｸE" panose="020B0909000000000000" pitchFamily="49" charset="-128"/>
                <a:cs typeface="+mn-cs"/>
              </a:rPr>
              <a:t>NOTE 2: Opportunities can lead to the introduction of new practices (changes in products or processes) through the use of new technologies and other desirable and feasible opportunities to respond to the needs of the organization or its customers.</a:t>
            </a:r>
          </a:p>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6.2 Objectives of the FSMS and planning of activities for their achievement</a:t>
            </a:r>
          </a:p>
          <a:p>
            <a:pPr fontAlgn="auto">
              <a:spcBef>
                <a:spcPts val="600"/>
              </a:spcBef>
              <a:spcAft>
                <a:spcPts val="0"/>
              </a:spcAft>
              <a:buClr>
                <a:srgbClr val="0F6FC6"/>
              </a:buClr>
              <a:buSzPct val="80000"/>
              <a:defRPr/>
            </a:pPr>
            <a:r>
              <a:rPr kumimoji="0" lang="en-US" altLang="ja-JP" sz="1800" b="1" i="0" u="none" strike="noStrike" kern="1200" cap="all" spc="0" normalizeH="0" noProof="0" dirty="0">
                <a:ln>
                  <a:noFill/>
                </a:ln>
                <a:solidFill>
                  <a:srgbClr val="FF6600"/>
                </a:solidFill>
                <a:effectLst/>
                <a:uLnTx/>
                <a:uFillTx/>
                <a:latin typeface="Gill Sans MT"/>
                <a:ea typeface="HGｺﾞｼｯｸE" panose="020B0909000000000000" pitchFamily="49" charset="-128"/>
                <a:cs typeface="+mn-cs"/>
              </a:rPr>
              <a:t>6.2.1 The organization shall </a:t>
            </a:r>
            <a:r>
              <a:rPr kumimoji="0" lang="en-US" altLang="ja-JP" sz="1800" b="1" i="0" u="none" strike="noStrike" kern="1200" spc="0" normalizeH="0" noProof="0" dirty="0">
                <a:ln>
                  <a:noFill/>
                </a:ln>
                <a:effectLst/>
                <a:uLnTx/>
                <a:uFillTx/>
                <a:latin typeface="Gill Sans MT"/>
                <a:ea typeface="HGｺﾞｼｯｸE" panose="020B0909000000000000" pitchFamily="49" charset="-128"/>
                <a:cs typeface="+mn-cs"/>
              </a:rPr>
              <a:t>establish objectives of the food safety management system for the relevant functions and levels.</a:t>
            </a:r>
            <a:r>
              <a:rPr lang="en-US" altLang="ja-JP" dirty="0">
                <a:solidFill>
                  <a:prstClr val="black"/>
                </a:solidFill>
                <a:latin typeface="Gill Sans MT"/>
              </a:rPr>
              <a:t>The objectives of the food safety management system must:</a:t>
            </a:r>
            <a:endParaRPr kumimoji="0" lang="en-US" altLang="ja-JP" sz="1800" i="0" u="none" strike="noStrike" kern="1200" spc="0" normalizeH="0" noProof="0" dirty="0">
              <a:ln>
                <a:noFill/>
              </a:ln>
              <a:effectLst/>
              <a:uLnTx/>
              <a:uFillTx/>
              <a:latin typeface="Gill Sans MT"/>
              <a:ea typeface="HGｺﾞｼｯｸE" panose="020B0909000000000000" pitchFamily="49" charset="-128"/>
              <a:cs typeface="+mn-cs"/>
            </a:endParaRPr>
          </a:p>
          <a:p>
            <a:pPr marL="342900" indent="-342900" fontAlgn="auto">
              <a:spcBef>
                <a:spcPts val="0"/>
              </a:spcBef>
              <a:spcAft>
                <a:spcPts val="0"/>
              </a:spcAft>
              <a:buClr>
                <a:srgbClr val="0F6FC6"/>
              </a:buClr>
              <a:buSzPct val="80000"/>
              <a:buAutoNum type="alphaLcParenBoth"/>
              <a:defRPr/>
            </a:pPr>
            <a:r>
              <a:rPr kumimoji="0" lang="en-US" altLang="ja-JP" sz="16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in accordance with the food safety policy;</a:t>
            </a:r>
          </a:p>
          <a:p>
            <a:pPr marL="342900" indent="-342900" fontAlgn="auto">
              <a:spcBef>
                <a:spcPts val="0"/>
              </a:spcBef>
              <a:spcAft>
                <a:spcPts val="0"/>
              </a:spcAft>
              <a:buClr>
                <a:srgbClr val="0F6FC6"/>
              </a:buClr>
              <a:buSzPct val="80000"/>
              <a:buAutoNum type="alphaLcParenBoth"/>
              <a:defRPr/>
            </a:pPr>
            <a:r>
              <a:rPr kumimoji="0" lang="en-US" altLang="ja-JP" sz="16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be measurable (if possible);</a:t>
            </a:r>
          </a:p>
          <a:p>
            <a:pPr marL="342900" indent="-342900" fontAlgn="auto">
              <a:spcBef>
                <a:spcPts val="0"/>
              </a:spcBef>
              <a:spcAft>
                <a:spcPts val="0"/>
              </a:spcAft>
              <a:buClr>
                <a:srgbClr val="0F6FC6"/>
              </a:buClr>
              <a:buSzPct val="80000"/>
              <a:buAutoNum type="alphaLcParenBoth"/>
              <a:defRPr/>
            </a:pPr>
            <a:r>
              <a:rPr kumimoji="0" lang="en-US" altLang="ja-JP" sz="16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take into account the applicable food safety requirements,                                                                             including regulatory and customer requirements;</a:t>
            </a:r>
          </a:p>
          <a:p>
            <a:pPr marL="342900" indent="-342900" fontAlgn="auto">
              <a:spcBef>
                <a:spcPts val="0"/>
              </a:spcBef>
              <a:spcAft>
                <a:spcPts val="0"/>
              </a:spcAft>
              <a:buClr>
                <a:srgbClr val="0F6FC6"/>
              </a:buClr>
              <a:buSzPct val="80000"/>
              <a:buAutoNum type="alphaLcParenBoth"/>
              <a:defRPr/>
            </a:pPr>
            <a:r>
              <a:rPr kumimoji="0" lang="en-US" altLang="ja-JP" sz="16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be monitored and checked;</a:t>
            </a:r>
          </a:p>
          <a:p>
            <a:pPr marL="342900" indent="-342900" fontAlgn="auto">
              <a:spcBef>
                <a:spcPts val="0"/>
              </a:spcBef>
              <a:spcAft>
                <a:spcPts val="0"/>
              </a:spcAft>
              <a:buClr>
                <a:srgbClr val="0F6FC6"/>
              </a:buClr>
              <a:buSzPct val="80000"/>
              <a:buAutoNum type="alphaLcParenBoth"/>
              <a:defRPr/>
            </a:pPr>
            <a:r>
              <a:rPr kumimoji="0" lang="en-US" altLang="ja-JP" sz="16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be disclosed;</a:t>
            </a:r>
          </a:p>
          <a:p>
            <a:pPr marL="342900" indent="-342900" fontAlgn="auto">
              <a:spcBef>
                <a:spcPts val="0"/>
              </a:spcBef>
              <a:spcAft>
                <a:spcPts val="0"/>
              </a:spcAft>
              <a:buClr>
                <a:srgbClr val="0F6FC6"/>
              </a:buClr>
              <a:buSzPct val="80000"/>
              <a:buAutoNum type="alphaLcParenBoth"/>
              <a:defRPr/>
            </a:pPr>
            <a:r>
              <a:rPr kumimoji="0" lang="en-US" altLang="ja-JP" sz="16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be maintained and updated as appropriate.</a:t>
            </a:r>
          </a:p>
          <a:p>
            <a:pPr fontAlgn="auto">
              <a:spcBef>
                <a:spcPts val="0"/>
              </a:spcBef>
              <a:spcAft>
                <a:spcPts val="0"/>
              </a:spcAft>
              <a:buClr>
                <a:srgbClr val="0F6FC6"/>
              </a:buClr>
              <a:buSzPct val="80000"/>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The organization shall keep documented information for the purposes of the food safety management system.</a:t>
            </a:r>
          </a:p>
        </p:txBody>
      </p:sp>
      <p:pic>
        <p:nvPicPr>
          <p:cNvPr id="2" name="Картина 1">
            <a:extLst>
              <a:ext uri="{FF2B5EF4-FFF2-40B4-BE49-F238E27FC236}">
                <a16:creationId xmlns:a16="http://schemas.microsoft.com/office/drawing/2014/main" id="{ED2FA5AB-AEBB-4636-9705-9311759A0486}"/>
              </a:ext>
            </a:extLst>
          </p:cNvPr>
          <p:cNvPicPr>
            <a:picLocks noChangeAspect="1"/>
          </p:cNvPicPr>
          <p:nvPr/>
        </p:nvPicPr>
        <p:blipFill>
          <a:blip r:embed="rId4"/>
          <a:stretch>
            <a:fillRect/>
          </a:stretch>
        </p:blipFill>
        <p:spPr>
          <a:xfrm>
            <a:off x="5334000" y="4270241"/>
            <a:ext cx="1755800" cy="1676545"/>
          </a:xfrm>
          <a:prstGeom prst="rect">
            <a:avLst/>
          </a:prstGeom>
        </p:spPr>
      </p:pic>
      <p:pic>
        <p:nvPicPr>
          <p:cNvPr id="3" name="Картина 2">
            <a:extLst>
              <a:ext uri="{FF2B5EF4-FFF2-40B4-BE49-F238E27FC236}">
                <a16:creationId xmlns:a16="http://schemas.microsoft.com/office/drawing/2014/main" id="{FB5F4241-90AD-48E2-901C-1858FA02D5BD}"/>
              </a:ext>
            </a:extLst>
          </p:cNvPr>
          <p:cNvPicPr>
            <a:picLocks noChangeAspect="1"/>
          </p:cNvPicPr>
          <p:nvPr/>
        </p:nvPicPr>
        <p:blipFill>
          <a:blip r:embed="rId5"/>
          <a:stretch>
            <a:fillRect/>
          </a:stretch>
        </p:blipFill>
        <p:spPr>
          <a:xfrm>
            <a:off x="7163212" y="4306819"/>
            <a:ext cx="1682387" cy="1676546"/>
          </a:xfrm>
          <a:prstGeom prst="rect">
            <a:avLst/>
          </a:prstGeom>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3" cstate="print"/>
          <a:srcRect/>
          <a:stretch>
            <a:fillRect/>
          </a:stretch>
        </p:blipFill>
        <p:spPr bwMode="auto">
          <a:xfrm>
            <a:off x="5791200" y="1143000"/>
            <a:ext cx="3225630" cy="3669650"/>
          </a:xfrm>
          <a:prstGeom prst="rect">
            <a:avLst/>
          </a:prstGeom>
          <a:noFill/>
          <a:ln w="9525">
            <a:noFill/>
            <a:miter lim="800000"/>
            <a:headEnd/>
            <a:tailEnd/>
          </a:ln>
        </p:spPr>
      </p:pic>
      <p:sp>
        <p:nvSpPr>
          <p:cNvPr id="7" name="Текстово поле 6">
            <a:extLst>
              <a:ext uri="{FF2B5EF4-FFF2-40B4-BE49-F238E27FC236}">
                <a16:creationId xmlns:a16="http://schemas.microsoft.com/office/drawing/2014/main" id="{D3A468F8-FF0D-4ACE-BC9A-545A7664A681}"/>
              </a:ext>
            </a:extLst>
          </p:cNvPr>
          <p:cNvSpPr txBox="1"/>
          <p:nvPr/>
        </p:nvSpPr>
        <p:spPr>
          <a:xfrm>
            <a:off x="25400" y="0"/>
            <a:ext cx="5765800" cy="6309420"/>
          </a:xfrm>
          <a:prstGeom prst="rect">
            <a:avLst/>
          </a:prstGeom>
          <a:noFill/>
        </p:spPr>
        <p:txBody>
          <a:bodyPr wrap="square">
            <a:spAutoFit/>
          </a:bodyPr>
          <a:lstStyle/>
          <a:p>
            <a:pPr marL="274320" indent="-274320" fontAlgn="auto">
              <a:spcBef>
                <a:spcPts val="600"/>
              </a:spcBef>
              <a:spcAft>
                <a:spcPts val="0"/>
              </a:spcAft>
              <a:buClr>
                <a:srgbClr val="0F6FC6"/>
              </a:buClr>
              <a:buSzPct val="80000"/>
              <a:defRPr/>
            </a:pPr>
            <a:r>
              <a:rPr kumimoji="0" lang="en-US" altLang="ja-JP" sz="1800" b="1" i="0" u="none" strike="noStrike" kern="1200" cap="all" spc="0" normalizeH="0" baseline="0" noProof="0" dirty="0">
                <a:ln>
                  <a:noFill/>
                </a:ln>
                <a:solidFill>
                  <a:srgbClr val="FF6600"/>
                </a:solidFill>
                <a:effectLst/>
                <a:uLnTx/>
                <a:uFillTx/>
                <a:latin typeface="+mj-lt"/>
                <a:ea typeface="HGｺﾞｼｯｸE" panose="020B0909000000000000" pitchFamily="49" charset="-128"/>
                <a:cs typeface="+mn-cs"/>
              </a:rPr>
              <a:t>6.2.2 When planning how to achieve its objectives in the food safety management system</a:t>
            </a:r>
            <a:r>
              <a:rPr kumimoji="0" lang="en-US" altLang="ja-JP" sz="1800" b="1" i="0" u="none" strike="noStrike" kern="1200" spc="0" normalizeH="0" noProof="0" dirty="0">
                <a:ln>
                  <a:noFill/>
                </a:ln>
                <a:effectLst/>
                <a:uLnTx/>
                <a:uFillTx/>
                <a:latin typeface="+mj-lt"/>
                <a:ea typeface="HGｺﾞｼｯｸE" panose="020B0909000000000000" pitchFamily="49" charset="-128"/>
                <a:cs typeface="+mn-cs"/>
              </a:rPr>
              <a:t>, </a:t>
            </a:r>
          </a:p>
          <a:p>
            <a:pPr marL="274320" indent="-274320" fontAlgn="auto">
              <a:spcBef>
                <a:spcPts val="600"/>
              </a:spcBef>
              <a:spcAft>
                <a:spcPts val="0"/>
              </a:spcAft>
              <a:buClr>
                <a:srgbClr val="0F6FC6"/>
              </a:buClr>
              <a:buSzPct val="80000"/>
              <a:defRPr/>
            </a:pPr>
            <a:r>
              <a:rPr lang="en-US" altLang="ja-JP" b="1" dirty="0">
                <a:latin typeface="+mj-lt"/>
                <a:ea typeface="HGｺﾞｼｯｸE" panose="020B0909000000000000" pitchFamily="49" charset="-128"/>
              </a:rPr>
              <a:t>    </a:t>
            </a:r>
            <a:r>
              <a:rPr kumimoji="0" lang="en-US" altLang="ja-JP" sz="1800" b="1" i="0" u="none" strike="noStrike" kern="1200" spc="0" normalizeH="0" noProof="0" dirty="0">
                <a:ln>
                  <a:noFill/>
                </a:ln>
                <a:effectLst/>
                <a:uLnTx/>
                <a:uFillTx/>
                <a:latin typeface="+mj-lt"/>
                <a:ea typeface="HGｺﾞｼｯｸE" panose="020B0909000000000000" pitchFamily="49" charset="-128"/>
                <a:cs typeface="+mn-cs"/>
              </a:rPr>
              <a:t>the organization shall determine:</a:t>
            </a:r>
            <a:endParaRPr kumimoji="0" lang="en-US" altLang="ja-JP" sz="1800" b="1"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endParaRP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what will be done;</a:t>
            </a: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what resources will be needed;</a:t>
            </a: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who will be responsible;</a:t>
            </a: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when it will be completed;</a:t>
            </a:r>
          </a:p>
          <a:p>
            <a:pPr marL="342900" indent="-342900" fontAlgn="auto">
              <a:spcBef>
                <a:spcPts val="0"/>
              </a:spcBef>
              <a:spcAft>
                <a:spcPts val="0"/>
              </a:spcAft>
              <a:buClr>
                <a:srgbClr val="0F6FC6"/>
              </a:buClr>
              <a:buSzPct val="80000"/>
              <a:buAutoNum type="alphaLcParenBoth"/>
              <a:defRPr/>
            </a:pPr>
            <a:r>
              <a:rPr kumimoji="0" lang="en-US" altLang="ja-JP" sz="1800"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how the results will be evaluated.</a:t>
            </a:r>
          </a:p>
          <a:p>
            <a:pPr fontAlgn="auto">
              <a:spcBef>
                <a:spcPts val="0"/>
              </a:spcBef>
              <a:spcAft>
                <a:spcPts val="0"/>
              </a:spcAft>
              <a:buClr>
                <a:srgbClr val="0F6FC6"/>
              </a:buClr>
              <a:buSzPct val="80000"/>
              <a:defRPr/>
            </a:pPr>
            <a:endParaRPr kumimoji="0" lang="en-US" altLang="ja-JP" sz="1400" i="1" u="none" strike="noStrike" kern="1200" cap="none" spc="0" normalizeH="0" baseline="0" noProof="0" dirty="0">
              <a:ln>
                <a:noFill/>
              </a:ln>
              <a:solidFill>
                <a:srgbClr val="003366"/>
              </a:solidFill>
              <a:effectLst/>
              <a:uLnTx/>
              <a:uFillTx/>
              <a:latin typeface="Gill Sans MT"/>
              <a:ea typeface="HGｺﾞｼｯｸE" panose="020B0909000000000000" pitchFamily="49" charset="-128"/>
              <a:cs typeface="+mn-cs"/>
            </a:endParaRPr>
          </a:p>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6.3 Planning of the changes</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dirty="0">
                <a:solidFill>
                  <a:prstClr val="black"/>
                </a:solidFill>
                <a:latin typeface="Gill Sans MT"/>
              </a:rPr>
              <a:t>When the organization determines the need for changes in the food safety management system, including changes in staff, the changes are made and disclosed as planned.</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dirty="0">
                <a:solidFill>
                  <a:prstClr val="black"/>
                </a:solidFill>
                <a:latin typeface="Gill Sans MT"/>
              </a:rPr>
              <a:t>The organization must consider:</a:t>
            </a:r>
          </a:p>
          <a:p>
            <a:pPr marL="342900" indent="-342900" fontAlgn="auto">
              <a:spcBef>
                <a:spcPts val="0"/>
              </a:spcBef>
              <a:spcAft>
                <a:spcPts val="0"/>
              </a:spcAft>
              <a:buClr>
                <a:srgbClr val="0F6FC6"/>
              </a:buClr>
              <a:buSzPct val="80000"/>
              <a:buAutoNum type="alphaLcParenBoth"/>
              <a:defRPr/>
            </a:pPr>
            <a:r>
              <a:rPr kumimoji="0" lang="en-US" altLang="ja-JP"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the purpose of the amendments and their potential consequences; </a:t>
            </a:r>
          </a:p>
          <a:p>
            <a:pPr marL="342900" indent="-342900" fontAlgn="auto">
              <a:spcBef>
                <a:spcPts val="0"/>
              </a:spcBef>
              <a:spcAft>
                <a:spcPts val="0"/>
              </a:spcAft>
              <a:buClr>
                <a:srgbClr val="0F6FC6"/>
              </a:buClr>
              <a:buSzPct val="80000"/>
              <a:buAutoNum type="alphaLcParenBoth"/>
              <a:defRPr/>
            </a:pPr>
            <a:r>
              <a:rPr kumimoji="0" lang="en-US" altLang="ja-JP"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the integrity of the food safety management system; </a:t>
            </a:r>
          </a:p>
          <a:p>
            <a:pPr marL="342900" indent="-342900" fontAlgn="auto">
              <a:spcBef>
                <a:spcPts val="0"/>
              </a:spcBef>
              <a:spcAft>
                <a:spcPts val="0"/>
              </a:spcAft>
              <a:buClr>
                <a:srgbClr val="0F6FC6"/>
              </a:buClr>
              <a:buSzPct val="80000"/>
              <a:buAutoNum type="alphaLcParenBoth"/>
              <a:defRPr/>
            </a:pPr>
            <a:r>
              <a:rPr kumimoji="0" lang="en-US" altLang="ja-JP"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the availability of resources for the effective implementation of the amendments; </a:t>
            </a:r>
          </a:p>
          <a:p>
            <a:pPr marL="342900" indent="-342900" fontAlgn="auto">
              <a:spcBef>
                <a:spcPts val="0"/>
              </a:spcBef>
              <a:spcAft>
                <a:spcPts val="0"/>
              </a:spcAft>
              <a:buClr>
                <a:srgbClr val="0F6FC6"/>
              </a:buClr>
              <a:buSzPct val="80000"/>
              <a:buAutoNum type="alphaLcParenBoth"/>
              <a:defRPr/>
            </a:pPr>
            <a:r>
              <a:rPr kumimoji="0" lang="en-US" altLang="ja-JP" i="0" u="none" strike="noStrike" kern="1200" cap="none" spc="0" normalizeH="0" baseline="0" noProof="0" dirty="0">
                <a:ln>
                  <a:noFill/>
                </a:ln>
                <a:solidFill>
                  <a:prstClr val="black"/>
                </a:solidFill>
                <a:effectLst/>
                <a:uLnTx/>
                <a:uFillTx/>
                <a:latin typeface="Gill Sans MT"/>
                <a:ea typeface="HGｺﾞｼｯｸE" panose="020B0909000000000000" pitchFamily="49" charset="-128"/>
                <a:cs typeface="+mn-cs"/>
              </a:rPr>
              <a:t>the distribution of responsibilities and powers.</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381000"/>
            <a:ext cx="7999413" cy="531813"/>
          </a:xfrm>
        </p:spPr>
        <p:txBody>
          <a:bodyPr>
            <a:normAutofit fontScale="90000"/>
          </a:bodyPr>
          <a:lstStyle/>
          <a:p>
            <a:pPr algn="ctr" eaLnBrk="1" fontAlgn="auto" hangingPunct="1">
              <a:spcAft>
                <a:spcPts val="0"/>
              </a:spcAft>
              <a:defRPr/>
            </a:pPr>
            <a:br>
              <a:rPr lang="bg-BG" altLang="en-US" sz="2800" dirty="0">
                <a:solidFill>
                  <a:srgbClr val="FFFF00"/>
                </a:solidFill>
              </a:rPr>
            </a:br>
            <a:r>
              <a:rPr lang="en-GB" altLang="en-US" sz="3600" b="1" cap="all" dirty="0">
                <a:solidFill>
                  <a:srgbClr val="D60000"/>
                </a:solidFill>
                <a:effectLst>
                  <a:outerShdw blurRad="38100" dist="38100" dir="2700000" algn="tl">
                    <a:srgbClr val="000000">
                      <a:alpha val="43137"/>
                    </a:srgbClr>
                  </a:outerShdw>
                </a:effectLst>
                <a:latin typeface="Arial Black" panose="020B0A04020102020204" pitchFamily="34" charset="0"/>
              </a:rPr>
              <a:t> Foreword</a:t>
            </a:r>
            <a:endParaRPr lang="en-US" altLang="en-US" sz="3600" b="1" cap="all" dirty="0">
              <a:solidFill>
                <a:srgbClr val="D60000"/>
              </a:solidFill>
              <a:effectLst>
                <a:outerShdw blurRad="38100" dist="38100" dir="2700000" algn="tl">
                  <a:srgbClr val="000000">
                    <a:alpha val="43137"/>
                  </a:srgbClr>
                </a:outerShdw>
              </a:effectLst>
              <a:latin typeface="Arial Black" panose="020B0A04020102020204" pitchFamily="34" charset="0"/>
            </a:endParaRPr>
          </a:p>
        </p:txBody>
      </p:sp>
      <p:sp>
        <p:nvSpPr>
          <p:cNvPr id="13315" name="Rectangle 3"/>
          <p:cNvSpPr>
            <a:spLocks noGrp="1" noChangeArrowheads="1"/>
          </p:cNvSpPr>
          <p:nvPr>
            <p:ph idx="1"/>
          </p:nvPr>
        </p:nvSpPr>
        <p:spPr>
          <a:xfrm>
            <a:off x="0" y="1430338"/>
            <a:ext cx="9144000" cy="5427662"/>
          </a:xfrm>
        </p:spPr>
        <p:txBody>
          <a:bodyPr/>
          <a:lstStyle/>
          <a:p>
            <a:pPr marL="979488" indent="-273050" eaLnBrk="1" hangingPunct="1">
              <a:lnSpc>
                <a:spcPct val="80000"/>
              </a:lnSpc>
              <a:buFont typeface="Wingdings" pitchFamily="2" charset="2"/>
              <a:buNone/>
            </a:pPr>
            <a:r>
              <a:rPr lang="bg-BG" altLang="en-US" sz="300" b="1" dirty="0">
                <a:solidFill>
                  <a:srgbClr val="006600"/>
                </a:solidFill>
              </a:rPr>
              <a:t>                  </a:t>
            </a:r>
            <a:endParaRPr lang="bg-BG" altLang="en-US" sz="1800" b="1" dirty="0">
              <a:solidFill>
                <a:srgbClr val="006600"/>
              </a:solidFill>
            </a:endParaRPr>
          </a:p>
          <a:p>
            <a:pPr marL="979488" indent="-273050">
              <a:buFont typeface="Courier New" pitchFamily="49" charset="0"/>
              <a:buChar char="o"/>
            </a:pPr>
            <a:r>
              <a:rPr lang="en-US" sz="1800" dirty="0"/>
              <a:t>ISO (the International Organization for Standardization) is a worldwide federation of national standards bodies (ISO member bodies). The work of preparing International Standards is normally carried out through ISO technical committees. Each member body interested in a subject for which a technical committee has been established has the right to be represented on that committee. International organizations, governmental and non-governmental, in liaison with ISO, also take part in the work. ISO collaborates closely with the International Electrotechnical Commission (IEC) on all matters of electrotechnical standardization.</a:t>
            </a:r>
            <a:endParaRPr lang="bg-BG" sz="1800" dirty="0"/>
          </a:p>
          <a:p>
            <a:pPr marL="979488" indent="-273050">
              <a:buFont typeface="Courier New" pitchFamily="49" charset="0"/>
              <a:buChar char="o"/>
            </a:pPr>
            <a:r>
              <a:rPr lang="en-US" sz="1800" dirty="0"/>
              <a:t>International Standards are drafted in accordance with the rules given in the ISO/IEC Directives, Part 3.</a:t>
            </a:r>
            <a:endParaRPr lang="bg-BG" sz="1800" dirty="0"/>
          </a:p>
          <a:p>
            <a:pPr marL="979488" indent="-273050">
              <a:buFont typeface="Courier New" pitchFamily="49" charset="0"/>
              <a:buChar char="o"/>
            </a:pPr>
            <a:r>
              <a:rPr lang="en-US" sz="1800" dirty="0"/>
              <a:t>The main task of technical committees is to prepare International Standards. International Standards adopted by the technical committees are circulated to the member bodies for voting. Publication as an International Standard requires approval by at least 75 % of the member bodies casting a vote.</a:t>
            </a:r>
            <a:endParaRPr lang="bg-BG" sz="1800" dirty="0"/>
          </a:p>
          <a:p>
            <a:pPr marL="979488" indent="-273050">
              <a:buFont typeface="Courier New" pitchFamily="49" charset="0"/>
              <a:buChar char="o"/>
            </a:pPr>
            <a:r>
              <a:rPr lang="en-US" sz="1800" dirty="0"/>
              <a:t>ISO 22000 was prepared by Technical Committee ISO/TC 34, </a:t>
            </a:r>
            <a:r>
              <a:rPr lang="en-US" sz="1800" i="1" dirty="0"/>
              <a:t>Food products,</a:t>
            </a:r>
            <a:r>
              <a:rPr lang="en-US" sz="1800" dirty="0"/>
              <a:t> Subcommittee SC.</a:t>
            </a:r>
            <a:endParaRPr lang="bg-BG" sz="1800" dirty="0"/>
          </a:p>
        </p:txBody>
      </p:sp>
      <p:pic>
        <p:nvPicPr>
          <p:cNvPr id="9220" name="Picture 4"/>
          <p:cNvPicPr>
            <a:picLocks noChangeAspect="1" noChangeArrowheads="1"/>
          </p:cNvPicPr>
          <p:nvPr/>
        </p:nvPicPr>
        <p:blipFill>
          <a:blip r:embed="rId3" cstate="print"/>
          <a:srcRect/>
          <a:stretch>
            <a:fillRect/>
          </a:stretch>
        </p:blipFill>
        <p:spPr bwMode="auto">
          <a:xfrm>
            <a:off x="-12700" y="0"/>
            <a:ext cx="1023938" cy="1447800"/>
          </a:xfrm>
          <a:prstGeom prst="rect">
            <a:avLst/>
          </a:prstGeom>
          <a:noFill/>
          <a:ln w="9525">
            <a:noFill/>
            <a:miter lim="800000"/>
            <a:headEnd/>
            <a:tailEnd/>
          </a:ln>
        </p:spPr>
      </p:pic>
      <p:pic>
        <p:nvPicPr>
          <p:cNvPr id="2" name="Картина 1">
            <a:extLst>
              <a:ext uri="{FF2B5EF4-FFF2-40B4-BE49-F238E27FC236}">
                <a16:creationId xmlns:a16="http://schemas.microsoft.com/office/drawing/2014/main" id="{5E98BF44-4BC2-404B-83FD-9610A07A4F0A}"/>
              </a:ext>
            </a:extLst>
          </p:cNvPr>
          <p:cNvPicPr>
            <a:picLocks noChangeAspect="1"/>
          </p:cNvPicPr>
          <p:nvPr/>
        </p:nvPicPr>
        <p:blipFill>
          <a:blip r:embed="rId4"/>
          <a:stretch>
            <a:fillRect/>
          </a:stretch>
        </p:blipFill>
        <p:spPr>
          <a:xfrm>
            <a:off x="6477000" y="123031"/>
            <a:ext cx="2623815" cy="104775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133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75"/>
                                  </p:iterate>
                                  <p:childTnLst>
                                    <p:set>
                                      <p:cBhvr>
                                        <p:cTn id="14" dur="1" fill="hold">
                                          <p:stCondLst>
                                            <p:cond delay="74"/>
                                          </p:stCondLst>
                                        </p:cTn>
                                        <p:tgtEl>
                                          <p:spTgt spid="133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1331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75"/>
                                  </p:iterate>
                                  <p:childTnLst>
                                    <p:set>
                                      <p:cBhvr>
                                        <p:cTn id="22" dur="1" fill="hold">
                                          <p:stCondLst>
                                            <p:cond delay="74"/>
                                          </p:stCondLst>
                                        </p:cTn>
                                        <p:tgtEl>
                                          <p:spTgt spid="1331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75"/>
                                  </p:iterate>
                                  <p:childTnLst>
                                    <p:set>
                                      <p:cBhvr>
                                        <p:cTn id="26" dur="1" fill="hold">
                                          <p:stCondLst>
                                            <p:cond delay="74"/>
                                          </p:stCondLst>
                                        </p:cTn>
                                        <p:tgtEl>
                                          <p:spTgt spid="13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P spid="13315"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12699" y="540774"/>
            <a:ext cx="9118601" cy="6386364"/>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7.1 Resources</a:t>
            </a:r>
          </a:p>
          <a:p>
            <a:pPr fontAlgn="auto">
              <a:spcBef>
                <a:spcPts val="0"/>
              </a:spcBef>
              <a:spcAft>
                <a:spcPts val="0"/>
              </a:spcAft>
              <a:buClr>
                <a:srgbClr val="0F6FC6"/>
              </a:buClr>
              <a:buSzPct val="80000"/>
              <a:defRPr/>
            </a:pPr>
            <a:r>
              <a:rPr lang="en-US" altLang="ja-JP" b="1" cap="all" dirty="0">
                <a:solidFill>
                  <a:srgbClr val="FF6600"/>
                </a:solidFill>
                <a:latin typeface="Gill Sans MT"/>
              </a:rPr>
              <a:t>7.1.1 General provisions</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must identify and provide the necessary                                                      resources to develop, implement, maintain, update and                                                continuously improve the food safety management system.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must consider:</a:t>
            </a: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the possibilities and limitations of existing internal resources; and</a:t>
            </a: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the need for resources to be supplied from external sources.</a:t>
            </a:r>
          </a:p>
          <a:p>
            <a:pPr fontAlgn="auto">
              <a:spcBef>
                <a:spcPts val="0"/>
              </a:spcBef>
              <a:spcAft>
                <a:spcPts val="0"/>
              </a:spcAft>
              <a:buClr>
                <a:srgbClr val="0F6FC6"/>
              </a:buClr>
              <a:buSzPct val="80000"/>
              <a:defRPr/>
            </a:pPr>
            <a:endParaRPr lang="en-US" altLang="ja-JP" sz="800" b="1" dirty="0">
              <a:solidFill>
                <a:prstClr val="black"/>
              </a:solidFill>
              <a:latin typeface="Gill Sans MT"/>
            </a:endParaRPr>
          </a:p>
          <a:p>
            <a:pPr fontAlgn="auto">
              <a:spcBef>
                <a:spcPts val="0"/>
              </a:spcBef>
              <a:spcAft>
                <a:spcPts val="0"/>
              </a:spcAft>
              <a:buClr>
                <a:srgbClr val="0F6FC6"/>
              </a:buClr>
              <a:buSzPct val="80000"/>
              <a:defRPr/>
            </a:pPr>
            <a:r>
              <a:rPr lang="en-US" altLang="ja-JP" b="1" cap="all" dirty="0">
                <a:solidFill>
                  <a:srgbClr val="FF6600"/>
                </a:solidFill>
                <a:latin typeface="Gill Sans MT"/>
              </a:rPr>
              <a:t>7.1.2 Human resources</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must identify and provide competent                                                      persons (7.2) who are necessary for the implementation                                                    and maintenance of an effective food safety management system.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Where the assistance of external experts is required for the development, implementation, operation or evaluation of the food safety management system, agreements or contracts defining the competence, responsibility and authority of external experts should be kept as documented information.</a:t>
            </a:r>
          </a:p>
          <a:p>
            <a:pPr fontAlgn="auto">
              <a:spcBef>
                <a:spcPts val="0"/>
              </a:spcBef>
              <a:spcAft>
                <a:spcPts val="0"/>
              </a:spcAft>
              <a:buClr>
                <a:srgbClr val="0F6FC6"/>
              </a:buClr>
              <a:buSzPct val="80000"/>
              <a:defRPr/>
            </a:pPr>
            <a:endParaRPr lang="en-US" altLang="ja-JP" sz="300" b="1" dirty="0">
              <a:solidFill>
                <a:prstClr val="black"/>
              </a:solidFill>
              <a:latin typeface="Gill Sans MT"/>
            </a:endParaRPr>
          </a:p>
          <a:p>
            <a:pPr fontAlgn="auto">
              <a:spcBef>
                <a:spcPts val="0"/>
              </a:spcBef>
              <a:spcAft>
                <a:spcPts val="0"/>
              </a:spcAft>
              <a:buClr>
                <a:srgbClr val="0F6FC6"/>
              </a:buClr>
              <a:buSzPct val="80000"/>
              <a:defRPr/>
            </a:pPr>
            <a:r>
              <a:rPr lang="en-US" altLang="ja-JP" b="1" cap="all" dirty="0">
                <a:solidFill>
                  <a:srgbClr val="FF6600"/>
                </a:solidFill>
                <a:latin typeface="Gill Sans MT"/>
              </a:rPr>
              <a:t>7.1.3 Infrastructure</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must provide the resources to identify,                                              establish and maintain the infrastructure necessary to                                                     comply with the requirements of the food safety management system. </a:t>
            </a:r>
          </a:p>
          <a:p>
            <a:pPr fontAlgn="auto">
              <a:spcBef>
                <a:spcPts val="0"/>
              </a:spcBef>
              <a:spcAft>
                <a:spcPts val="0"/>
              </a:spcAft>
              <a:buClr>
                <a:srgbClr val="0F6FC6"/>
              </a:buClr>
              <a:buSzPct val="80000"/>
              <a:defRPr/>
            </a:pPr>
            <a:r>
              <a:rPr lang="en-US" altLang="ja-JP" sz="1400" i="1" dirty="0">
                <a:solidFill>
                  <a:srgbClr val="003366"/>
                </a:solidFill>
                <a:latin typeface="Gill Sans MT"/>
              </a:rPr>
              <a:t>NOTE: Infrastructure may include: - land, machinery, buildings and related utilities;- equipment, including hardware and software;- vehicles;- information and communication technologies.</a:t>
            </a:r>
          </a:p>
        </p:txBody>
      </p:sp>
      <p:pic>
        <p:nvPicPr>
          <p:cNvPr id="5" name="Картина 4">
            <a:extLst>
              <a:ext uri="{FF2B5EF4-FFF2-40B4-BE49-F238E27FC236}">
                <a16:creationId xmlns:a16="http://schemas.microsoft.com/office/drawing/2014/main" id="{7E545560-824F-43C1-B11F-531602DAAAA5}"/>
              </a:ext>
            </a:extLst>
          </p:cNvPr>
          <p:cNvPicPr>
            <a:picLocks noChangeAspect="1"/>
          </p:cNvPicPr>
          <p:nvPr/>
        </p:nvPicPr>
        <p:blipFill>
          <a:blip r:embed="rId3"/>
          <a:stretch>
            <a:fillRect/>
          </a:stretch>
        </p:blipFill>
        <p:spPr>
          <a:xfrm>
            <a:off x="6553200" y="2874246"/>
            <a:ext cx="2590800" cy="1038884"/>
          </a:xfrm>
          <a:prstGeom prst="rect">
            <a:avLst/>
          </a:prstGeom>
        </p:spPr>
      </p:pic>
      <p:pic>
        <p:nvPicPr>
          <p:cNvPr id="9" name="Картина 8">
            <a:extLst>
              <a:ext uri="{FF2B5EF4-FFF2-40B4-BE49-F238E27FC236}">
                <a16:creationId xmlns:a16="http://schemas.microsoft.com/office/drawing/2014/main" id="{23ED4064-4732-45D9-9FAB-6273FF6E2A2E}"/>
              </a:ext>
            </a:extLst>
          </p:cNvPr>
          <p:cNvPicPr>
            <a:picLocks noChangeAspect="1"/>
          </p:cNvPicPr>
          <p:nvPr/>
        </p:nvPicPr>
        <p:blipFill>
          <a:blip r:embed="rId4"/>
          <a:stretch>
            <a:fillRect/>
          </a:stretch>
        </p:blipFill>
        <p:spPr>
          <a:xfrm>
            <a:off x="7131124" y="5334000"/>
            <a:ext cx="1550066" cy="1242846"/>
          </a:xfrm>
          <a:prstGeom prst="rect">
            <a:avLst/>
          </a:prstGeom>
        </p:spPr>
      </p:pic>
      <p:pic>
        <p:nvPicPr>
          <p:cNvPr id="13" name="Picture 4">
            <a:extLst>
              <a:ext uri="{FF2B5EF4-FFF2-40B4-BE49-F238E27FC236}">
                <a16:creationId xmlns:a16="http://schemas.microsoft.com/office/drawing/2014/main" id="{97D93D21-1EF4-4B1A-826F-B4F3C2802F58}"/>
              </a:ext>
            </a:extLst>
          </p:cNvPr>
          <p:cNvPicPr>
            <a:picLocks noChangeAspect="1" noChangeArrowheads="1"/>
          </p:cNvPicPr>
          <p:nvPr/>
        </p:nvPicPr>
        <p:blipFill>
          <a:blip r:embed="rId5" cstate="print"/>
          <a:srcRect/>
          <a:stretch>
            <a:fillRect/>
          </a:stretch>
        </p:blipFill>
        <p:spPr bwMode="auto">
          <a:xfrm>
            <a:off x="6929979" y="814554"/>
            <a:ext cx="1952356" cy="1280911"/>
          </a:xfrm>
          <a:prstGeom prst="rect">
            <a:avLst/>
          </a:prstGeom>
          <a:noFill/>
          <a:ln w="9525">
            <a:noFill/>
            <a:miter lim="800000"/>
            <a:headEnd/>
            <a:tailEnd/>
          </a:ln>
        </p:spPr>
      </p:pic>
      <p:sp>
        <p:nvSpPr>
          <p:cNvPr id="6" name="Rectangle 2">
            <a:extLst>
              <a:ext uri="{FF2B5EF4-FFF2-40B4-BE49-F238E27FC236}">
                <a16:creationId xmlns:a16="http://schemas.microsoft.com/office/drawing/2014/main" id="{450AB0D2-D6A5-4D51-BD63-7EAB79B69A8F}"/>
              </a:ext>
            </a:extLst>
          </p:cNvPr>
          <p:cNvSpPr>
            <a:spLocks noGrp="1" noChangeArrowheads="1"/>
          </p:cNvSpPr>
          <p:nvPr>
            <p:ph idx="1"/>
          </p:nvPr>
        </p:nvSpPr>
        <p:spPr>
          <a:xfrm>
            <a:off x="12700" y="94411"/>
            <a:ext cx="9144000" cy="440267"/>
          </a:xfrm>
        </p:spPr>
        <p:txBody>
          <a:bodyPr>
            <a:noAutofit/>
          </a:bodyPr>
          <a:lstStyle/>
          <a:p>
            <a:pPr marL="274320" indent="-274320" eaLnBrk="1" fontAlgn="auto" hangingPunct="1">
              <a:spcAft>
                <a:spcPts val="0"/>
              </a:spcAft>
              <a:buFont typeface="Wingdings 2"/>
              <a:buNone/>
              <a:defRPr/>
            </a:pPr>
            <a:r>
              <a:rPr lang="en-US"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7</a:t>
            </a:r>
            <a:r>
              <a:rPr lang="be-BY"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 </a:t>
            </a:r>
            <a:r>
              <a:rPr lang="en-AU"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maintenance</a:t>
            </a:r>
            <a:r>
              <a:rPr lang="bg-BG"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 </a:t>
            </a:r>
            <a:endParaRPr lang="en-US" altLang="ja-JP" b="1" cap="all" dirty="0">
              <a:solidFill>
                <a:srgbClr val="D60000"/>
              </a:solidFill>
              <a:effectLst>
                <a:outerShdw blurRad="38100" dist="38100" dir="2700000" algn="tl">
                  <a:srgbClr val="000000">
                    <a:alpha val="43137"/>
                  </a:srgbClr>
                </a:outerShdw>
              </a:effectLst>
              <a:latin typeface="Arial Black" panose="020B0A04020102020204" pitchFamily="34" charset="0"/>
            </a:endParaRPr>
          </a:p>
          <a:p>
            <a:pPr marL="274320" indent="-274320" eaLnBrk="1" fontAlgn="auto" hangingPunct="1">
              <a:spcAft>
                <a:spcPts val="0"/>
              </a:spcAft>
              <a:buNone/>
              <a:defRPr/>
            </a:pPr>
            <a:endParaRPr lang="en-US" altLang="ja-JP" sz="800" b="1" dirty="0">
              <a:solidFill>
                <a:prstClr val="black"/>
              </a:solidFill>
              <a:latin typeface="Gill Sans MT"/>
            </a:endParaRPr>
          </a:p>
          <a:p>
            <a:pPr marL="274320" indent="-274320" eaLnBrk="1" fontAlgn="auto" hangingPunct="1">
              <a:spcAft>
                <a:spcPts val="0"/>
              </a:spcAft>
              <a:buNone/>
              <a:defRPr/>
            </a:pPr>
            <a:endParaRPr lang="en-US" altLang="ja-JP" sz="800" b="1" dirty="0">
              <a:solidFill>
                <a:prstClr val="black"/>
              </a:solidFill>
              <a:latin typeface="Gill Sans MT"/>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25398" y="0"/>
            <a:ext cx="9118601" cy="6601807"/>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b="1" cap="all" dirty="0">
                <a:solidFill>
                  <a:srgbClr val="FF6600"/>
                </a:solidFill>
                <a:latin typeface="Gill Sans MT"/>
              </a:rPr>
              <a:t>7.1.4 Work environment</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identify, provide and maintain                                             resources for the creation, management and maintenance                                       of the work environment necessary to comply with the                                    requirements of the food safety management system.</a:t>
            </a:r>
          </a:p>
          <a:p>
            <a:pPr fontAlgn="auto">
              <a:spcBef>
                <a:spcPts val="0"/>
              </a:spcBef>
              <a:spcAft>
                <a:spcPts val="0"/>
              </a:spcAft>
              <a:buClr>
                <a:srgbClr val="0F6FC6"/>
              </a:buClr>
              <a:buSzPct val="80000"/>
              <a:defRPr/>
            </a:pPr>
            <a:r>
              <a:rPr lang="en-US" altLang="ja-JP" sz="1400" i="1" dirty="0">
                <a:solidFill>
                  <a:srgbClr val="0B5395"/>
                </a:solidFill>
                <a:latin typeface="Gill Sans MT"/>
              </a:rPr>
              <a:t>NOTE:  The appropriate environment may be a combination of human and physical factors, such as:</a:t>
            </a:r>
          </a:p>
          <a:p>
            <a:pPr marL="285750" indent="-285750" fontAlgn="auto">
              <a:spcBef>
                <a:spcPts val="0"/>
              </a:spcBef>
              <a:spcAft>
                <a:spcPts val="0"/>
              </a:spcAft>
              <a:buClr>
                <a:srgbClr val="0F6FC6"/>
              </a:buClr>
              <a:buSzPct val="80000"/>
              <a:buFontTx/>
              <a:buChar char="-"/>
              <a:defRPr/>
            </a:pPr>
            <a:r>
              <a:rPr lang="en-US" altLang="ja-JP" sz="1400" i="1" dirty="0">
                <a:solidFill>
                  <a:srgbClr val="0B5395"/>
                </a:solidFill>
                <a:latin typeface="Gill Sans MT"/>
              </a:rPr>
              <a:t>social (e.g. non-discrimination, calm environment without confrontations);</a:t>
            </a:r>
          </a:p>
          <a:p>
            <a:pPr marL="285750" indent="-285750" fontAlgn="auto">
              <a:spcBef>
                <a:spcPts val="0"/>
              </a:spcBef>
              <a:spcAft>
                <a:spcPts val="0"/>
              </a:spcAft>
              <a:buClr>
                <a:srgbClr val="0F6FC6"/>
              </a:buClr>
              <a:buSzPct val="80000"/>
              <a:buFontTx/>
              <a:buChar char="-"/>
              <a:defRPr/>
            </a:pPr>
            <a:r>
              <a:rPr lang="en-US" altLang="ja-JP" sz="1400" i="1" dirty="0">
                <a:solidFill>
                  <a:srgbClr val="0B5395"/>
                </a:solidFill>
                <a:latin typeface="Gill Sans MT"/>
              </a:rPr>
              <a:t>psychological (e.g. stress reduction, prevention of exhaustion, emotional protection);</a:t>
            </a:r>
          </a:p>
          <a:p>
            <a:pPr marL="285750" indent="-285750" fontAlgn="auto">
              <a:spcBef>
                <a:spcPts val="0"/>
              </a:spcBef>
              <a:spcAft>
                <a:spcPts val="0"/>
              </a:spcAft>
              <a:buClr>
                <a:srgbClr val="0F6FC6"/>
              </a:buClr>
              <a:buSzPct val="80000"/>
              <a:buFontTx/>
              <a:buChar char="-"/>
              <a:defRPr/>
            </a:pPr>
            <a:r>
              <a:rPr lang="en-US" altLang="ja-JP" sz="1400" i="1" dirty="0">
                <a:solidFill>
                  <a:srgbClr val="0B5395"/>
                </a:solidFill>
                <a:latin typeface="Gill Sans MT"/>
              </a:rPr>
              <a:t>physical (e.g. temperature, heat, humidity, light, air circulation, hygiene, noise).</a:t>
            </a:r>
          </a:p>
          <a:p>
            <a:pPr fontAlgn="auto">
              <a:spcBef>
                <a:spcPts val="0"/>
              </a:spcBef>
              <a:spcAft>
                <a:spcPts val="0"/>
              </a:spcAft>
              <a:buClr>
                <a:srgbClr val="0F6FC6"/>
              </a:buClr>
              <a:buSzPct val="80000"/>
              <a:defRPr/>
            </a:pPr>
            <a:r>
              <a:rPr lang="en-US" altLang="ja-JP" sz="1400" i="1" dirty="0">
                <a:solidFill>
                  <a:srgbClr val="0B5395"/>
                </a:solidFill>
                <a:latin typeface="Gill Sans MT"/>
              </a:rPr>
              <a:t>These factors may differ significantly depending on the products and services provided.</a:t>
            </a:r>
          </a:p>
          <a:p>
            <a:pPr fontAlgn="auto">
              <a:spcBef>
                <a:spcPts val="0"/>
              </a:spcBef>
              <a:spcAft>
                <a:spcPts val="0"/>
              </a:spcAft>
              <a:buClr>
                <a:srgbClr val="0F6FC6"/>
              </a:buClr>
              <a:buSzPct val="80000"/>
              <a:defRPr/>
            </a:pPr>
            <a:endParaRPr lang="en-US" altLang="ja-JP" sz="1400" i="1" dirty="0">
              <a:solidFill>
                <a:srgbClr val="0B5395"/>
              </a:solidFill>
              <a:latin typeface="Gill Sans MT"/>
            </a:endParaRPr>
          </a:p>
          <a:p>
            <a:pPr fontAlgn="auto">
              <a:spcBef>
                <a:spcPts val="600"/>
              </a:spcBef>
              <a:spcAft>
                <a:spcPts val="0"/>
              </a:spcAft>
              <a:buClr>
                <a:srgbClr val="0F6FC6"/>
              </a:buClr>
              <a:buSzPct val="80000"/>
              <a:defRPr/>
            </a:pPr>
            <a:r>
              <a:rPr lang="en-US" altLang="ja-JP" b="1" cap="all" dirty="0">
                <a:solidFill>
                  <a:srgbClr val="FF6600"/>
                </a:solidFill>
                <a:latin typeface="Gill Sans MT"/>
              </a:rPr>
              <a:t>7.1.5 Externally developed elements of the                                                           food safety management system</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When an organization creates, maintains, updates and                                                                                             continuously improves its food safety management                                                     system through the use of externally developed                                       elements of a food safety management system, including PRPs,                                                   hazard analysis and control plan hazards (see 8.5.4), the organization must ensure that the elements provided are:</a:t>
            </a: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developed in accordance with the requirements of this document;</a:t>
            </a: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applicable to the organization's facilities, processes and products;</a:t>
            </a: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specially adapted by the HACCP </a:t>
            </a:r>
            <a:r>
              <a:rPr lang="en-US" altLang="ja-JP" dirty="0" err="1">
                <a:solidFill>
                  <a:prstClr val="black"/>
                </a:solidFill>
                <a:latin typeface="Gill Sans MT"/>
              </a:rPr>
              <a:t>teamto</a:t>
            </a:r>
            <a:r>
              <a:rPr lang="en-US" altLang="ja-JP" dirty="0">
                <a:solidFill>
                  <a:prstClr val="black"/>
                </a:solidFill>
                <a:latin typeface="Gill Sans MT"/>
              </a:rPr>
              <a:t> the processes and products of the organization;</a:t>
            </a: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implemented, maintained and updated as required by this document;</a:t>
            </a: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stored as documented information.</a:t>
            </a:r>
          </a:p>
        </p:txBody>
      </p:sp>
      <p:pic>
        <p:nvPicPr>
          <p:cNvPr id="2" name="Картина 1">
            <a:extLst>
              <a:ext uri="{FF2B5EF4-FFF2-40B4-BE49-F238E27FC236}">
                <a16:creationId xmlns:a16="http://schemas.microsoft.com/office/drawing/2014/main" id="{65489523-5D1B-4F65-9B8D-E758C359AA75}"/>
              </a:ext>
            </a:extLst>
          </p:cNvPr>
          <p:cNvPicPr>
            <a:picLocks noChangeAspect="1"/>
          </p:cNvPicPr>
          <p:nvPr/>
        </p:nvPicPr>
        <p:blipFill>
          <a:blip r:embed="rId3"/>
          <a:stretch>
            <a:fillRect/>
          </a:stretch>
        </p:blipFill>
        <p:spPr>
          <a:xfrm>
            <a:off x="6858000" y="412925"/>
            <a:ext cx="2209800" cy="1618902"/>
          </a:xfrm>
          <a:prstGeom prst="rect">
            <a:avLst/>
          </a:prstGeom>
        </p:spPr>
      </p:pic>
      <p:pic>
        <p:nvPicPr>
          <p:cNvPr id="8" name="Picture 4">
            <a:extLst>
              <a:ext uri="{FF2B5EF4-FFF2-40B4-BE49-F238E27FC236}">
                <a16:creationId xmlns:a16="http://schemas.microsoft.com/office/drawing/2014/main" id="{E200379D-02C8-439E-87A4-28BE15F290DB}"/>
              </a:ext>
            </a:extLst>
          </p:cNvPr>
          <p:cNvPicPr>
            <a:picLocks noChangeAspect="1" noChangeArrowheads="1"/>
          </p:cNvPicPr>
          <p:nvPr/>
        </p:nvPicPr>
        <p:blipFill>
          <a:blip r:embed="rId4" cstate="print"/>
          <a:srcRect/>
          <a:stretch>
            <a:fillRect/>
          </a:stretch>
        </p:blipFill>
        <p:spPr bwMode="auto">
          <a:xfrm>
            <a:off x="6477001" y="2819400"/>
            <a:ext cx="2603896" cy="1754204"/>
          </a:xfrm>
          <a:prstGeom prst="rect">
            <a:avLst/>
          </a:prstGeom>
          <a:noFill/>
          <a:ln w="9525">
            <a:noFill/>
            <a:miter lim="800000"/>
            <a:headEnd/>
            <a:tailEnd/>
          </a:ln>
        </p:spPr>
      </p:pic>
    </p:spTree>
    <p:extLst>
      <p:ext uri="{BB962C8B-B14F-4D97-AF65-F5344CB8AC3E}">
        <p14:creationId xmlns:p14="http://schemas.microsoft.com/office/powerpoint/2010/main" val="228174472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ово поле 7">
            <a:extLst>
              <a:ext uri="{FF2B5EF4-FFF2-40B4-BE49-F238E27FC236}">
                <a16:creationId xmlns:a16="http://schemas.microsoft.com/office/drawing/2014/main" id="{34AEE6F4-A605-44C4-8445-832F2A04050E}"/>
              </a:ext>
            </a:extLst>
          </p:cNvPr>
          <p:cNvSpPr txBox="1"/>
          <p:nvPr/>
        </p:nvSpPr>
        <p:spPr>
          <a:xfrm>
            <a:off x="25399" y="0"/>
            <a:ext cx="9093202" cy="3293209"/>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b="1" cap="all" dirty="0">
                <a:solidFill>
                  <a:srgbClr val="FF6600"/>
                </a:solidFill>
                <a:latin typeface="Gill Sans MT"/>
              </a:rPr>
              <a:t>7.1.6 Management of processes, products or services offered                </a:t>
            </a:r>
          </a:p>
          <a:p>
            <a:pPr fontAlgn="auto">
              <a:spcBef>
                <a:spcPts val="600"/>
              </a:spcBef>
              <a:spcAft>
                <a:spcPts val="0"/>
              </a:spcAft>
              <a:buClr>
                <a:srgbClr val="0F6FC6"/>
              </a:buClr>
              <a:buSzPct val="80000"/>
              <a:defRPr/>
            </a:pPr>
            <a:r>
              <a:rPr lang="en-US" altLang="ja-JP" b="1" cap="all" dirty="0">
                <a:solidFill>
                  <a:srgbClr val="FF6600"/>
                </a:solidFill>
                <a:latin typeface="Gill Sans MT"/>
              </a:rPr>
              <a:t>         by external suppliers</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must:</a:t>
            </a: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establish and implement criteria for evaluation, selection, monitoring of results and re-evaluation of external suppliers of processes, products and / or services;</a:t>
            </a: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ensure adequate communication of requirements to external suppliers;</a:t>
            </a: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ensure that processes, products or services provided by external sources do not adversely affect the organization's ability to consistently meet the requirements of the food safety management system;</a:t>
            </a: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keep documented information on these activities and all necessary actions resulting from evaluations and re-evaluations.</a:t>
            </a:r>
          </a:p>
        </p:txBody>
      </p:sp>
      <p:pic>
        <p:nvPicPr>
          <p:cNvPr id="10" name="Picture 5" descr="Image result for Input data for management review">
            <a:extLst>
              <a:ext uri="{FF2B5EF4-FFF2-40B4-BE49-F238E27FC236}">
                <a16:creationId xmlns:a16="http://schemas.microsoft.com/office/drawing/2014/main" id="{495CCD4B-8810-4CB3-95F0-59CA21C1839B}"/>
              </a:ext>
            </a:extLst>
          </p:cNvPr>
          <p:cNvPicPr>
            <a:picLocks noChangeAspect="1" noChangeArrowheads="1"/>
          </p:cNvPicPr>
          <p:nvPr/>
        </p:nvPicPr>
        <p:blipFill>
          <a:blip r:embed="rId3" cstate="print"/>
          <a:srcRect/>
          <a:stretch>
            <a:fillRect/>
          </a:stretch>
        </p:blipFill>
        <p:spPr bwMode="auto">
          <a:xfrm>
            <a:off x="3733800" y="2971800"/>
            <a:ext cx="4953000" cy="3638550"/>
          </a:xfrm>
          <a:prstGeom prst="rect">
            <a:avLst/>
          </a:prstGeom>
          <a:noFill/>
          <a:ln w="9525">
            <a:noFill/>
            <a:miter lim="800000"/>
            <a:headEnd/>
            <a:tailEnd/>
          </a:ln>
        </p:spPr>
      </p:pic>
    </p:spTree>
    <p:extLst>
      <p:ext uri="{BB962C8B-B14F-4D97-AF65-F5344CB8AC3E}">
        <p14:creationId xmlns:p14="http://schemas.microsoft.com/office/powerpoint/2010/main" val="98055643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25398" y="0"/>
            <a:ext cx="9118601" cy="5924699"/>
          </a:xfrm>
          <a:prstGeom prst="rect">
            <a:avLst/>
          </a:prstGeom>
          <a:noFill/>
        </p:spPr>
        <p:txBody>
          <a:bodyPr wrap="square">
            <a:spAutoFit/>
          </a:bodyPr>
          <a:lstStyle/>
          <a:p>
            <a:pPr fontAlgn="auto">
              <a:spcBef>
                <a:spcPts val="600"/>
              </a:spcBef>
              <a:spcAft>
                <a:spcPts val="0"/>
              </a:spcAft>
              <a:buClr>
                <a:srgbClr val="0F6FC6"/>
              </a:buClr>
              <a:buSzPct val="80000"/>
              <a:defRPr/>
            </a:pPr>
            <a:r>
              <a:rPr lang="en-AU" altLang="ja-JP" sz="2800" b="1" dirty="0">
                <a:solidFill>
                  <a:schemeClr val="accent1">
                    <a:lumMod val="75000"/>
                  </a:schemeClr>
                </a:solidFill>
                <a:latin typeface="Arial Black" panose="020B0A04020102020204" pitchFamily="34" charset="0"/>
              </a:rPr>
              <a:t>7.2 Competence</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must:</a:t>
            </a: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determine the necessary competence of the person (s),                                                                 including external suppliers working under its control,                                                                         which affects the effectiveness of food safety and the effectiveness                                                                          of the food safety management system;</a:t>
            </a: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ensure that those persons, including the HACCP </a:t>
            </a:r>
            <a:r>
              <a:rPr lang="en-US" altLang="ja-JP" dirty="0" err="1">
                <a:solidFill>
                  <a:prstClr val="black"/>
                </a:solidFill>
                <a:latin typeface="Gill Sans MT"/>
              </a:rPr>
              <a:t>teamand</a:t>
            </a:r>
            <a:r>
              <a:rPr lang="en-US" altLang="ja-JP" dirty="0">
                <a:solidFill>
                  <a:prstClr val="black"/>
                </a:solidFill>
                <a:latin typeface="Gill Sans MT"/>
              </a:rPr>
              <a:t>                                                                        those responsible for the operation of the hazard control plan,                                                                         are competent on the basis of appropriate education, training and /                                                                  or experience;</a:t>
            </a: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ensure that the HACCP </a:t>
            </a:r>
            <a:r>
              <a:rPr lang="en-US" altLang="ja-JP" dirty="0" err="1">
                <a:solidFill>
                  <a:prstClr val="black"/>
                </a:solidFill>
                <a:latin typeface="Gill Sans MT"/>
              </a:rPr>
              <a:t>teamcombines</a:t>
            </a:r>
            <a:r>
              <a:rPr lang="en-US" altLang="ja-JP" dirty="0">
                <a:solidFill>
                  <a:prstClr val="black"/>
                </a:solidFill>
                <a:latin typeface="Gill Sans MT"/>
              </a:rPr>
              <a:t> multidisciplinary knowledge and experience in the development and implementation of the food safety management system. This includes, but is not limited to, food products, processes, equipment and hazards within the scope of the food safety management system;</a:t>
            </a: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take action (where necessary) to acquire the necessary competence and to assess the effectiveness of the action taken;</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dirty="0">
                <a:solidFill>
                  <a:prstClr val="black"/>
                </a:solidFill>
                <a:latin typeface="Gill Sans MT"/>
              </a:rPr>
              <a:t>keep the necessary documented information as proof of competence. </a:t>
            </a:r>
          </a:p>
          <a:p>
            <a:pPr fontAlgn="auto">
              <a:spcBef>
                <a:spcPts val="600"/>
              </a:spcBef>
              <a:spcAft>
                <a:spcPts val="0"/>
              </a:spcAft>
              <a:buClr>
                <a:srgbClr val="0F6FC6"/>
              </a:buClr>
              <a:buSzPct val="80000"/>
              <a:defRPr/>
            </a:pPr>
            <a:r>
              <a:rPr lang="en-US" altLang="ja-JP" sz="1400" i="1" dirty="0">
                <a:solidFill>
                  <a:srgbClr val="003366"/>
                </a:solidFill>
                <a:latin typeface="Gill Sans MT"/>
              </a:rPr>
              <a:t>NOTE: NOTE: Actions taken may include, for example, the provision of training, mentoring or reassignment of employees; or the hiring or contracting of competent persons.</a:t>
            </a:r>
          </a:p>
        </p:txBody>
      </p:sp>
      <p:pic>
        <p:nvPicPr>
          <p:cNvPr id="6" name="Picture 5">
            <a:extLst>
              <a:ext uri="{FF2B5EF4-FFF2-40B4-BE49-F238E27FC236}">
                <a16:creationId xmlns:a16="http://schemas.microsoft.com/office/drawing/2014/main" id="{3012E185-AB7D-47C4-85B7-5923B6FEF3DE}"/>
              </a:ext>
            </a:extLst>
          </p:cNvPr>
          <p:cNvPicPr>
            <a:picLocks noChangeAspect="1" noChangeArrowheads="1"/>
          </p:cNvPicPr>
          <p:nvPr/>
        </p:nvPicPr>
        <p:blipFill>
          <a:blip r:embed="rId3" cstate="print"/>
          <a:srcRect/>
          <a:stretch>
            <a:fillRect/>
          </a:stretch>
        </p:blipFill>
        <p:spPr bwMode="auto">
          <a:xfrm>
            <a:off x="6604001" y="102304"/>
            <a:ext cx="2514600" cy="2624138"/>
          </a:xfrm>
          <a:prstGeom prst="rect">
            <a:avLst/>
          </a:prstGeom>
          <a:noFill/>
          <a:ln w="9525">
            <a:noFill/>
            <a:miter lim="800000"/>
            <a:headEnd/>
            <a:tailEnd/>
          </a:ln>
        </p:spPr>
      </p:pic>
    </p:spTree>
    <p:extLst>
      <p:ext uri="{BB962C8B-B14F-4D97-AF65-F5344CB8AC3E}">
        <p14:creationId xmlns:p14="http://schemas.microsoft.com/office/powerpoint/2010/main" val="265130893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25398" y="0"/>
            <a:ext cx="9118601" cy="7078861"/>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7.3 Awareness</a:t>
            </a:r>
            <a:endParaRPr lang="bg-BG" altLang="ja-JP" sz="2800" b="1" dirty="0">
              <a:solidFill>
                <a:schemeClr val="accent1">
                  <a:lumMod val="75000"/>
                </a:schemeClr>
              </a:solidFill>
              <a:latin typeface="Arial Black" panose="020B0A04020102020204" pitchFamily="34" charset="0"/>
            </a:endParaRP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ensure that all persons working under                                                   its control must be familiar with:</a:t>
            </a:r>
            <a:endParaRPr lang="bg-BG" altLang="ja-JP" b="1"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food safety policy;</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the objectives of the food safety management system related to their task (s);</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the importance of their individual contribution to the effectiveness of the food safety management system, including the benefits of improving food safety performance;</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the consequences of non-compliance with the requirements of the food safety management system.</a:t>
            </a:r>
          </a:p>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7.4 Exchange of information</a:t>
            </a:r>
          </a:p>
          <a:p>
            <a:pPr fontAlgn="auto">
              <a:spcBef>
                <a:spcPts val="600"/>
              </a:spcBef>
              <a:spcAft>
                <a:spcPts val="0"/>
              </a:spcAft>
              <a:buClr>
                <a:srgbClr val="0F6FC6"/>
              </a:buClr>
              <a:buSzPct val="80000"/>
              <a:defRPr/>
            </a:pPr>
            <a:r>
              <a:rPr lang="en-US" altLang="ja-JP" b="1" cap="all" dirty="0">
                <a:solidFill>
                  <a:srgbClr val="FF6600"/>
                </a:solidFill>
                <a:latin typeface="Gill Sans MT"/>
              </a:rPr>
              <a:t>7.</a:t>
            </a:r>
            <a:r>
              <a:rPr lang="bg-BG" altLang="ja-JP" b="1" cap="all" dirty="0">
                <a:solidFill>
                  <a:srgbClr val="FF6600"/>
                </a:solidFill>
                <a:latin typeface="Gill Sans MT"/>
              </a:rPr>
              <a:t>4</a:t>
            </a:r>
            <a:r>
              <a:rPr lang="en-US" altLang="ja-JP" b="1" cap="all" dirty="0">
                <a:solidFill>
                  <a:srgbClr val="FF6600"/>
                </a:solidFill>
                <a:latin typeface="Gill Sans MT"/>
              </a:rPr>
              <a:t>.1 General provisions</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determine the means of internal and external exchange of information appropriate to the food safety management system, including:</a:t>
            </a:r>
            <a:endParaRPr lang="bg-BG" altLang="ja-JP" b="1"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on what issues information will be exchanged;</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when to exchange information;</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with whom to exchange information;</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how to exchange information;</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who to exchange information.</a:t>
            </a:r>
            <a:endParaRPr lang="bg-BG" altLang="ja-JP" dirty="0">
              <a:solidFill>
                <a:prstClr val="black"/>
              </a:solidFill>
              <a:latin typeface="Gill Sans MT"/>
            </a:endParaRPr>
          </a:p>
          <a:p>
            <a:pPr fontAlgn="auto">
              <a:spcBef>
                <a:spcPts val="0"/>
              </a:spcBef>
              <a:spcAft>
                <a:spcPts val="0"/>
              </a:spcAft>
              <a:buClr>
                <a:srgbClr val="0F6FC6"/>
              </a:buClr>
              <a:buSzPct val="80000"/>
              <a:defRPr/>
            </a:pPr>
            <a:endParaRPr lang="bg-BG" altLang="ja-JP" dirty="0">
              <a:solidFill>
                <a:prstClr val="black"/>
              </a:solidFill>
              <a:latin typeface="Gill Sans MT"/>
            </a:endParaRP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must ensure that the requirement for the effective exchange of information is understood by all persons whose activities have an impact on food safety.</a:t>
            </a:r>
          </a:p>
          <a:p>
            <a:pPr fontAlgn="auto">
              <a:spcBef>
                <a:spcPts val="0"/>
              </a:spcBef>
              <a:spcAft>
                <a:spcPts val="0"/>
              </a:spcAft>
              <a:buClr>
                <a:srgbClr val="0F6FC6"/>
              </a:buClr>
              <a:buSzPct val="80000"/>
              <a:defRPr/>
            </a:pPr>
            <a:endParaRPr lang="en-US" altLang="ja-JP" dirty="0">
              <a:solidFill>
                <a:prstClr val="black"/>
              </a:solidFill>
              <a:latin typeface="Gill Sans MT"/>
            </a:endParaRPr>
          </a:p>
        </p:txBody>
      </p:sp>
      <p:pic>
        <p:nvPicPr>
          <p:cNvPr id="3" name="Picture 3">
            <a:extLst>
              <a:ext uri="{FF2B5EF4-FFF2-40B4-BE49-F238E27FC236}">
                <a16:creationId xmlns:a16="http://schemas.microsoft.com/office/drawing/2014/main" id="{8194E9E2-DAF4-4A18-AA8A-CE3B6429EF94}"/>
              </a:ext>
            </a:extLst>
          </p:cNvPr>
          <p:cNvPicPr>
            <a:picLocks noChangeAspect="1" noChangeArrowheads="1"/>
          </p:cNvPicPr>
          <p:nvPr/>
        </p:nvPicPr>
        <p:blipFill>
          <a:blip r:embed="rId3" cstate="print"/>
          <a:srcRect/>
          <a:stretch>
            <a:fillRect/>
          </a:stretch>
        </p:blipFill>
        <p:spPr bwMode="auto">
          <a:xfrm>
            <a:off x="6629400" y="4267200"/>
            <a:ext cx="2332038" cy="1600200"/>
          </a:xfrm>
          <a:prstGeom prst="rect">
            <a:avLst/>
          </a:prstGeom>
          <a:noFill/>
          <a:ln w="9525">
            <a:noFill/>
            <a:miter lim="800000"/>
            <a:headEnd/>
            <a:tailEnd/>
          </a:ln>
        </p:spPr>
      </p:pic>
      <p:pic>
        <p:nvPicPr>
          <p:cNvPr id="2" name="Картина 1">
            <a:extLst>
              <a:ext uri="{FF2B5EF4-FFF2-40B4-BE49-F238E27FC236}">
                <a16:creationId xmlns:a16="http://schemas.microsoft.com/office/drawing/2014/main" id="{4CDE0313-6DD5-40AE-AE3C-90F20819DB7B}"/>
              </a:ext>
            </a:extLst>
          </p:cNvPr>
          <p:cNvPicPr>
            <a:picLocks noChangeAspect="1"/>
          </p:cNvPicPr>
          <p:nvPr/>
        </p:nvPicPr>
        <p:blipFill>
          <a:blip r:embed="rId4"/>
          <a:stretch>
            <a:fillRect/>
          </a:stretch>
        </p:blipFill>
        <p:spPr>
          <a:xfrm>
            <a:off x="7033419" y="149180"/>
            <a:ext cx="1993565" cy="1322947"/>
          </a:xfrm>
          <a:prstGeom prst="rect">
            <a:avLst/>
          </a:prstGeom>
        </p:spPr>
      </p:pic>
    </p:spTree>
    <p:extLst>
      <p:ext uri="{BB962C8B-B14F-4D97-AF65-F5344CB8AC3E}">
        <p14:creationId xmlns:p14="http://schemas.microsoft.com/office/powerpoint/2010/main" val="277186437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25398" y="0"/>
            <a:ext cx="9118601" cy="6909584"/>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b="1" cap="all" dirty="0">
                <a:solidFill>
                  <a:srgbClr val="FF6600"/>
                </a:solidFill>
                <a:latin typeface="Gill Sans MT"/>
              </a:rPr>
              <a:t>7.</a:t>
            </a:r>
            <a:r>
              <a:rPr lang="bg-BG" altLang="ja-JP" b="1" cap="all" dirty="0">
                <a:solidFill>
                  <a:srgbClr val="FF6600"/>
                </a:solidFill>
                <a:latin typeface="Gill Sans MT"/>
              </a:rPr>
              <a:t>4</a:t>
            </a:r>
            <a:r>
              <a:rPr lang="en-US" altLang="ja-JP" b="1" cap="all" dirty="0">
                <a:solidFill>
                  <a:srgbClr val="FF6600"/>
                </a:solidFill>
                <a:latin typeface="Gill Sans MT"/>
              </a:rPr>
              <a:t>.2 External exchange of information</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must ensure that sufficient information is                                           passed on outside and made available to food chain stakeholders.</a:t>
            </a:r>
            <a:r>
              <a:rPr lang="bg-BG" altLang="ja-JP" b="1" dirty="0">
                <a:solidFill>
                  <a:prstClr val="black"/>
                </a:solidFill>
                <a:latin typeface="Gill Sans MT"/>
              </a:rPr>
              <a:t> </a:t>
            </a:r>
            <a:r>
              <a:rPr lang="en-US" altLang="ja-JP" b="1" dirty="0">
                <a:solidFill>
                  <a:prstClr val="black"/>
                </a:solidFill>
                <a:latin typeface="Gill Sans MT"/>
              </a:rPr>
              <a:t>                                       The organization shall establish, implement and maintain an                                                     effective exchange of information with:</a:t>
            </a:r>
            <a:endParaRPr lang="bg-BG" altLang="ja-JP" b="1" dirty="0">
              <a:solidFill>
                <a:prstClr val="black"/>
              </a:solidFill>
              <a:latin typeface="Gill Sans MT"/>
            </a:endParaRP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external suppliers and contractors;</a:t>
            </a:r>
            <a:endParaRPr lang="bg-BG" altLang="ja-JP" dirty="0">
              <a:solidFill>
                <a:prstClr val="black"/>
              </a:solidFill>
              <a:latin typeface="Gill Sans MT"/>
            </a:endParaRP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customers and/or consumers in relation to:  </a:t>
            </a:r>
            <a:endParaRPr lang="bg-BG" altLang="ja-JP" dirty="0">
              <a:solidFill>
                <a:prstClr val="black"/>
              </a:solidFill>
              <a:latin typeface="Gill Sans MT"/>
            </a:endParaRPr>
          </a:p>
          <a:p>
            <a:pPr marL="342900" indent="-342900" fontAlgn="auto">
              <a:spcBef>
                <a:spcPts val="600"/>
              </a:spcBef>
              <a:spcAft>
                <a:spcPts val="0"/>
              </a:spcAft>
              <a:buClr>
                <a:srgbClr val="0F6FC6"/>
              </a:buClr>
              <a:buSzPct val="80000"/>
              <a:buAutoNum type="arabicParenR"/>
              <a:defRPr/>
            </a:pPr>
            <a:r>
              <a:rPr lang="en-US" altLang="ja-JP" sz="1600" dirty="0">
                <a:solidFill>
                  <a:prstClr val="black"/>
                </a:solidFill>
                <a:latin typeface="Gill Sans MT"/>
              </a:rPr>
              <a:t>product information to enable safe handling, display, storage, preparation, distribution and use of the product in the food chain or by the consumer;  </a:t>
            </a:r>
            <a:endParaRPr lang="bg-BG" altLang="ja-JP" sz="1600" dirty="0">
              <a:solidFill>
                <a:prstClr val="black"/>
              </a:solidFill>
              <a:latin typeface="Gill Sans MT"/>
            </a:endParaRPr>
          </a:p>
          <a:p>
            <a:pPr marL="342900" indent="-342900" fontAlgn="auto">
              <a:spcBef>
                <a:spcPts val="600"/>
              </a:spcBef>
              <a:spcAft>
                <a:spcPts val="0"/>
              </a:spcAft>
              <a:buClr>
                <a:srgbClr val="0F6FC6"/>
              </a:buClr>
              <a:buSzPct val="80000"/>
              <a:buAutoNum type="arabicParenR"/>
              <a:defRPr/>
            </a:pPr>
            <a:r>
              <a:rPr lang="en-US" altLang="ja-JP" sz="1600" dirty="0">
                <a:solidFill>
                  <a:prstClr val="black"/>
                </a:solidFill>
                <a:latin typeface="Gill Sans MT"/>
              </a:rPr>
              <a:t>the identified food hazards that need to be controlled by other organizations in the food chain and / or by consumers;  </a:t>
            </a:r>
            <a:endParaRPr lang="bg-BG" altLang="ja-JP" sz="1600" dirty="0">
              <a:solidFill>
                <a:prstClr val="black"/>
              </a:solidFill>
              <a:latin typeface="Gill Sans MT"/>
            </a:endParaRPr>
          </a:p>
          <a:p>
            <a:pPr marL="342900" indent="-342900" fontAlgn="auto">
              <a:spcBef>
                <a:spcPts val="600"/>
              </a:spcBef>
              <a:spcAft>
                <a:spcPts val="0"/>
              </a:spcAft>
              <a:buClr>
                <a:srgbClr val="0F6FC6"/>
              </a:buClr>
              <a:buSzPct val="80000"/>
              <a:buAutoNum type="arabicParenR"/>
              <a:defRPr/>
            </a:pPr>
            <a:r>
              <a:rPr lang="en-US" altLang="ja-JP" dirty="0">
                <a:solidFill>
                  <a:prstClr val="black"/>
                </a:solidFill>
                <a:latin typeface="Gill Sans MT"/>
              </a:rPr>
              <a:t>contractual agreements, inquiries and orders, including their amendments;  </a:t>
            </a:r>
            <a:endParaRPr lang="bg-BG" altLang="ja-JP" dirty="0">
              <a:solidFill>
                <a:prstClr val="black"/>
              </a:solidFill>
              <a:latin typeface="Gill Sans MT"/>
            </a:endParaRPr>
          </a:p>
          <a:p>
            <a:pPr marL="342900" indent="-342900" fontAlgn="auto">
              <a:spcBef>
                <a:spcPts val="600"/>
              </a:spcBef>
              <a:spcAft>
                <a:spcPts val="0"/>
              </a:spcAft>
              <a:buClr>
                <a:srgbClr val="0F6FC6"/>
              </a:buClr>
              <a:buSzPct val="80000"/>
              <a:buAutoNum type="arabicParenR"/>
              <a:defRPr/>
            </a:pPr>
            <a:r>
              <a:rPr lang="en-US" altLang="ja-JP" dirty="0">
                <a:solidFill>
                  <a:prstClr val="black"/>
                </a:solidFill>
                <a:latin typeface="Gill Sans MT"/>
              </a:rPr>
              <a:t>feedback from customers and / or consumers, including complaints;</a:t>
            </a:r>
            <a:endParaRPr lang="bg-BG" altLang="ja-JP" dirty="0">
              <a:solidFill>
                <a:prstClr val="black"/>
              </a:solidFill>
              <a:latin typeface="Gill Sans MT"/>
            </a:endParaRP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c) legislative and regulatory authorities;</a:t>
            </a:r>
            <a:endParaRPr lang="bg-BG" altLang="ja-JP" dirty="0">
              <a:solidFill>
                <a:prstClr val="black"/>
              </a:solidFill>
              <a:latin typeface="Gill Sans MT"/>
            </a:endParaRP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d) other organizations that affect or will be affected by the effectiveness or updating of the food safety management system. </a:t>
            </a:r>
            <a:endParaRPr lang="bg-BG" altLang="ja-JP" dirty="0">
              <a:solidFill>
                <a:prstClr val="black"/>
              </a:solidFill>
              <a:latin typeface="Gill Sans MT"/>
            </a:endParaRP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Designated staff must have the responsibility and authority to externally communicate any information on food safety. </a:t>
            </a:r>
            <a:endParaRPr lang="bg-BG" altLang="ja-JP" b="1" dirty="0">
              <a:solidFill>
                <a:prstClr val="black"/>
              </a:solidFill>
              <a:latin typeface="Gill Sans MT"/>
            </a:endParaRP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Where appropriate, information obtained through external information exchange is included as input for manual review (see 9.3) and for updating the food safety management system (see 4.4 and 10.3). Evidence of external exchange of information is stored as documented information.</a:t>
            </a:r>
          </a:p>
        </p:txBody>
      </p:sp>
      <p:pic>
        <p:nvPicPr>
          <p:cNvPr id="2" name="Картина 1">
            <a:extLst>
              <a:ext uri="{FF2B5EF4-FFF2-40B4-BE49-F238E27FC236}">
                <a16:creationId xmlns:a16="http://schemas.microsoft.com/office/drawing/2014/main" id="{F7A0ED5C-8DDD-4F61-8F0C-9B2CB41162F8}"/>
              </a:ext>
            </a:extLst>
          </p:cNvPr>
          <p:cNvPicPr>
            <a:picLocks noChangeAspect="1"/>
          </p:cNvPicPr>
          <p:nvPr/>
        </p:nvPicPr>
        <p:blipFill>
          <a:blip r:embed="rId3"/>
          <a:stretch>
            <a:fillRect/>
          </a:stretch>
        </p:blipFill>
        <p:spPr>
          <a:xfrm>
            <a:off x="7315200" y="76200"/>
            <a:ext cx="1763604" cy="1371692"/>
          </a:xfrm>
          <a:prstGeom prst="rect">
            <a:avLst/>
          </a:prstGeom>
        </p:spPr>
      </p:pic>
    </p:spTree>
    <p:extLst>
      <p:ext uri="{BB962C8B-B14F-4D97-AF65-F5344CB8AC3E}">
        <p14:creationId xmlns:p14="http://schemas.microsoft.com/office/powerpoint/2010/main" val="317425141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25398" y="0"/>
            <a:ext cx="9118601" cy="7248138"/>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b="1" cap="all" dirty="0">
                <a:solidFill>
                  <a:srgbClr val="FF6600"/>
                </a:solidFill>
                <a:latin typeface="Gill Sans MT"/>
              </a:rPr>
              <a:t>7.</a:t>
            </a:r>
            <a:r>
              <a:rPr lang="bg-BG" altLang="ja-JP" b="1" cap="all" dirty="0">
                <a:solidFill>
                  <a:srgbClr val="FF6600"/>
                </a:solidFill>
                <a:latin typeface="Gill Sans MT"/>
              </a:rPr>
              <a:t>4</a:t>
            </a:r>
            <a:r>
              <a:rPr lang="en-US" altLang="ja-JP" b="1" cap="all" dirty="0">
                <a:solidFill>
                  <a:srgbClr val="FF6600"/>
                </a:solidFill>
                <a:latin typeface="Gill Sans MT"/>
              </a:rPr>
              <a:t>.3 Internal exchange of information</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must develop, implement and maintain an effective system for the exchange of information within the organization on issues that affect food safety.</a:t>
            </a:r>
            <a:endParaRPr lang="bg-BG" altLang="ja-JP" b="1" dirty="0">
              <a:solidFill>
                <a:prstClr val="black"/>
              </a:solidFill>
              <a:latin typeface="Gill Sans MT"/>
            </a:endParaRP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In order to maintain the effectiveness of the food safety management system, the organization shall ensure that the HACCP team is informed in a timely manner of changes to the following:</a:t>
            </a:r>
            <a:endParaRPr lang="bg-BG" altLang="ja-JP" b="1"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the products or new products;</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raw materials, ingredients and services;</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production systems and equipment;</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production facilities, equipment location and environment;</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cleaning and sanitation programs;</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packaging, storage and distribution systems;</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competences and / or allocation of responsibilities and powers;</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applicable regulatory requirements;</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knowledge of food hazards and control measures;</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customer, industry and other requirements that the organization complies with;</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inquiries and communications from external stakeholders;</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complaints and alerts indicating food hazards related to the final product;</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dirty="0">
                <a:solidFill>
                  <a:prstClr val="black"/>
                </a:solidFill>
                <a:latin typeface="Gill Sans MT"/>
              </a:rPr>
              <a:t>other circumstances affecting food safety.</a:t>
            </a:r>
            <a:endParaRPr lang="bg-BG" altLang="ja-JP" dirty="0">
              <a:solidFill>
                <a:prstClr val="black"/>
              </a:solidFill>
              <a:latin typeface="Gill Sans MT"/>
            </a:endParaRP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HACCP </a:t>
            </a:r>
            <a:r>
              <a:rPr lang="en-US" altLang="ja-JP" b="1" dirty="0" err="1">
                <a:solidFill>
                  <a:prstClr val="black"/>
                </a:solidFill>
                <a:latin typeface="Gill Sans MT"/>
              </a:rPr>
              <a:t>teammust</a:t>
            </a:r>
            <a:r>
              <a:rPr lang="en-US" altLang="ja-JP" b="1" dirty="0">
                <a:solidFill>
                  <a:prstClr val="black"/>
                </a:solidFill>
                <a:latin typeface="Gill Sans MT"/>
              </a:rPr>
              <a:t> ensure that this information is included in the update of the food safety management system (see 4.4 and 10.3).Senior management should ensure that relevant information is included as input to the management review (see 9.3).</a:t>
            </a:r>
          </a:p>
        </p:txBody>
      </p:sp>
      <p:pic>
        <p:nvPicPr>
          <p:cNvPr id="2" name="Картина 1">
            <a:extLst>
              <a:ext uri="{FF2B5EF4-FFF2-40B4-BE49-F238E27FC236}">
                <a16:creationId xmlns:a16="http://schemas.microsoft.com/office/drawing/2014/main" id="{3586412F-D46B-4F2D-90AD-359B9C6877F6}"/>
              </a:ext>
            </a:extLst>
          </p:cNvPr>
          <p:cNvPicPr>
            <a:picLocks noChangeAspect="1"/>
          </p:cNvPicPr>
          <p:nvPr/>
        </p:nvPicPr>
        <p:blipFill>
          <a:blip r:embed="rId3"/>
          <a:stretch>
            <a:fillRect/>
          </a:stretch>
        </p:blipFill>
        <p:spPr>
          <a:xfrm>
            <a:off x="6324600" y="2209799"/>
            <a:ext cx="2794002" cy="2263797"/>
          </a:xfrm>
          <a:prstGeom prst="rect">
            <a:avLst/>
          </a:prstGeom>
        </p:spPr>
      </p:pic>
    </p:spTree>
    <p:extLst>
      <p:ext uri="{BB962C8B-B14F-4D97-AF65-F5344CB8AC3E}">
        <p14:creationId xmlns:p14="http://schemas.microsoft.com/office/powerpoint/2010/main" val="265135207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25398" y="0"/>
            <a:ext cx="9118601" cy="6586418"/>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7.</a:t>
            </a:r>
            <a:r>
              <a:rPr lang="bg-BG" altLang="ja-JP" sz="2800" b="1" dirty="0">
                <a:solidFill>
                  <a:schemeClr val="accent1">
                    <a:lumMod val="75000"/>
                  </a:schemeClr>
                </a:solidFill>
                <a:latin typeface="Arial Black" panose="020B0A04020102020204" pitchFamily="34" charset="0"/>
              </a:rPr>
              <a:t>5</a:t>
            </a:r>
            <a:r>
              <a:rPr lang="en-US" altLang="ja-JP" sz="2800" b="1" dirty="0">
                <a:solidFill>
                  <a:schemeClr val="accent1">
                    <a:lumMod val="75000"/>
                  </a:schemeClr>
                </a:solidFill>
                <a:latin typeface="Arial Black" panose="020B0A04020102020204" pitchFamily="34" charset="0"/>
              </a:rPr>
              <a:t> Exchange of information</a:t>
            </a:r>
          </a:p>
          <a:p>
            <a:pPr fontAlgn="auto">
              <a:spcBef>
                <a:spcPts val="600"/>
              </a:spcBef>
              <a:spcAft>
                <a:spcPts val="0"/>
              </a:spcAft>
              <a:buClr>
                <a:srgbClr val="0F6FC6"/>
              </a:buClr>
              <a:buSzPct val="80000"/>
              <a:defRPr/>
            </a:pPr>
            <a:r>
              <a:rPr lang="en-US" altLang="ja-JP" b="1" cap="all" dirty="0">
                <a:solidFill>
                  <a:srgbClr val="FF6600"/>
                </a:solidFill>
                <a:latin typeface="Gill Sans MT"/>
              </a:rPr>
              <a:t>7.</a:t>
            </a:r>
            <a:r>
              <a:rPr lang="bg-BG" altLang="ja-JP" b="1" cap="all" dirty="0">
                <a:solidFill>
                  <a:srgbClr val="FF6600"/>
                </a:solidFill>
                <a:latin typeface="Gill Sans MT"/>
              </a:rPr>
              <a:t>5</a:t>
            </a:r>
            <a:r>
              <a:rPr lang="en-US" altLang="ja-JP" b="1" cap="all" dirty="0">
                <a:solidFill>
                  <a:srgbClr val="FF6600"/>
                </a:solidFill>
                <a:latin typeface="Gill Sans MT"/>
              </a:rPr>
              <a:t>.</a:t>
            </a:r>
            <a:r>
              <a:rPr lang="bg-BG" altLang="ja-JP" b="1" cap="all" dirty="0">
                <a:solidFill>
                  <a:srgbClr val="FF6600"/>
                </a:solidFill>
                <a:latin typeface="Gill Sans MT"/>
              </a:rPr>
              <a:t>1</a:t>
            </a:r>
            <a:r>
              <a:rPr lang="en-US" altLang="ja-JP" b="1" cap="all" dirty="0">
                <a:solidFill>
                  <a:srgbClr val="FF6600"/>
                </a:solidFill>
                <a:latin typeface="Gill Sans MT"/>
              </a:rPr>
              <a:t> General provisions</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food safety management system of the                                                             organization have to include:</a:t>
            </a:r>
            <a:endParaRPr lang="bg-BG" altLang="ja-JP" b="1" dirty="0">
              <a:solidFill>
                <a:prstClr val="black"/>
              </a:solidFill>
              <a:latin typeface="Gill Sans MT"/>
            </a:endParaRP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documented information required by this document;</a:t>
            </a:r>
            <a:endParaRPr lang="bg-BG" altLang="ja-JP" dirty="0">
              <a:solidFill>
                <a:prstClr val="black"/>
              </a:solidFill>
              <a:latin typeface="Gill Sans MT"/>
            </a:endParaRP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documented information identified by the organization as necessary for the effectiveness of the food safety management system;</a:t>
            </a:r>
            <a:endParaRPr lang="bg-BG" altLang="ja-JP" dirty="0">
              <a:solidFill>
                <a:prstClr val="black"/>
              </a:solidFill>
              <a:latin typeface="Gill Sans MT"/>
            </a:endParaRP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documented information and food safety requirements required by legislators and regulators and customers.</a:t>
            </a:r>
            <a:endParaRPr lang="bg-BG" altLang="ja-JP" dirty="0">
              <a:solidFill>
                <a:prstClr val="black"/>
              </a:solidFill>
              <a:latin typeface="Gill Sans MT"/>
            </a:endParaRPr>
          </a:p>
          <a:p>
            <a:pPr fontAlgn="auto">
              <a:spcBef>
                <a:spcPts val="0"/>
              </a:spcBef>
              <a:spcAft>
                <a:spcPts val="0"/>
              </a:spcAft>
              <a:buClr>
                <a:srgbClr val="0F6FC6"/>
              </a:buClr>
              <a:buSzPct val="80000"/>
              <a:defRPr/>
            </a:pPr>
            <a:r>
              <a:rPr lang="en-US" altLang="ja-JP" sz="1400" i="1" dirty="0">
                <a:solidFill>
                  <a:srgbClr val="0B5395"/>
                </a:solidFill>
                <a:latin typeface="Gill Sans MT"/>
              </a:rPr>
              <a:t>NOTE: </a:t>
            </a:r>
            <a:r>
              <a:rPr lang="bg-BG" altLang="ja-JP" sz="1400" i="1" dirty="0">
                <a:solidFill>
                  <a:srgbClr val="0B5395"/>
                </a:solidFill>
                <a:latin typeface="Gill Sans MT"/>
              </a:rPr>
              <a:t> </a:t>
            </a:r>
            <a:r>
              <a:rPr lang="en-US" altLang="ja-JP" sz="1400" i="1" dirty="0">
                <a:solidFill>
                  <a:srgbClr val="0B5395"/>
                </a:solidFill>
                <a:latin typeface="Gill Sans MT"/>
              </a:rPr>
              <a:t>The scope of documented information within a food safety management system may vary by organization due to:</a:t>
            </a:r>
            <a:endParaRPr lang="bg-BG" altLang="ja-JP" sz="1400" i="1" dirty="0">
              <a:solidFill>
                <a:srgbClr val="0B5395"/>
              </a:solidFill>
              <a:latin typeface="Gill Sans MT"/>
            </a:endParaRPr>
          </a:p>
          <a:p>
            <a:pPr fontAlgn="auto">
              <a:spcBef>
                <a:spcPts val="0"/>
              </a:spcBef>
              <a:spcAft>
                <a:spcPts val="0"/>
              </a:spcAft>
              <a:buClr>
                <a:srgbClr val="0F6FC6"/>
              </a:buClr>
              <a:buSzPct val="80000"/>
              <a:defRPr/>
            </a:pPr>
            <a:r>
              <a:rPr lang="en-US" altLang="ja-JP" sz="1400" i="1" dirty="0">
                <a:solidFill>
                  <a:srgbClr val="0B5395"/>
                </a:solidFill>
                <a:latin typeface="Gill Sans MT"/>
              </a:rPr>
              <a:t>- the size of the organization and the type of its activities, processes, products and services;</a:t>
            </a:r>
            <a:endParaRPr lang="bg-BG" altLang="ja-JP" sz="1400" i="1" dirty="0">
              <a:solidFill>
                <a:srgbClr val="0B5395"/>
              </a:solidFill>
              <a:latin typeface="Gill Sans MT"/>
            </a:endParaRPr>
          </a:p>
          <a:p>
            <a:pPr marL="285750" indent="-285750" fontAlgn="auto">
              <a:spcBef>
                <a:spcPts val="0"/>
              </a:spcBef>
              <a:spcAft>
                <a:spcPts val="0"/>
              </a:spcAft>
              <a:buClr>
                <a:srgbClr val="0F6FC6"/>
              </a:buClr>
              <a:buSzPct val="80000"/>
              <a:buFontTx/>
              <a:buChar char="-"/>
              <a:defRPr/>
            </a:pPr>
            <a:r>
              <a:rPr lang="en-US" altLang="ja-JP" sz="1400" i="1" dirty="0">
                <a:solidFill>
                  <a:srgbClr val="0B5395"/>
                </a:solidFill>
                <a:latin typeface="Gill Sans MT"/>
              </a:rPr>
              <a:t>the complexity of the processes and their interactions;- the competence of the staff.</a:t>
            </a:r>
          </a:p>
          <a:p>
            <a:pPr fontAlgn="auto">
              <a:spcBef>
                <a:spcPts val="0"/>
              </a:spcBef>
              <a:spcAft>
                <a:spcPts val="0"/>
              </a:spcAft>
              <a:buClr>
                <a:srgbClr val="0F6FC6"/>
              </a:buClr>
              <a:buSzPct val="80000"/>
              <a:defRPr/>
            </a:pPr>
            <a:endParaRPr lang="bg-BG" altLang="ja-JP" sz="1400" i="1" dirty="0">
              <a:solidFill>
                <a:srgbClr val="0B5395"/>
              </a:solidFill>
              <a:latin typeface="Gill Sans MT"/>
            </a:endParaRPr>
          </a:p>
          <a:p>
            <a:pPr fontAlgn="auto">
              <a:spcBef>
                <a:spcPts val="600"/>
              </a:spcBef>
              <a:spcAft>
                <a:spcPts val="0"/>
              </a:spcAft>
              <a:buClr>
                <a:srgbClr val="0F6FC6"/>
              </a:buClr>
              <a:buSzPct val="80000"/>
              <a:defRPr/>
            </a:pPr>
            <a:r>
              <a:rPr lang="en-US" altLang="ja-JP" b="1" cap="all" dirty="0">
                <a:solidFill>
                  <a:srgbClr val="FF6600"/>
                </a:solidFill>
                <a:latin typeface="Gill Sans MT"/>
              </a:rPr>
              <a:t>7.</a:t>
            </a:r>
            <a:r>
              <a:rPr lang="bg-BG" altLang="ja-JP" b="1" cap="all" dirty="0">
                <a:solidFill>
                  <a:srgbClr val="FF6600"/>
                </a:solidFill>
                <a:latin typeface="Gill Sans MT"/>
              </a:rPr>
              <a:t>5</a:t>
            </a:r>
            <a:r>
              <a:rPr lang="en-US" altLang="ja-JP" b="1" cap="all" dirty="0">
                <a:solidFill>
                  <a:srgbClr val="FF6600"/>
                </a:solidFill>
                <a:latin typeface="Gill Sans MT"/>
              </a:rPr>
              <a:t>.</a:t>
            </a:r>
            <a:r>
              <a:rPr lang="bg-BG" altLang="ja-JP" b="1" cap="all" dirty="0">
                <a:solidFill>
                  <a:srgbClr val="FF6600"/>
                </a:solidFill>
                <a:latin typeface="Gill Sans MT"/>
              </a:rPr>
              <a:t>2</a:t>
            </a:r>
            <a:r>
              <a:rPr lang="en-US" altLang="ja-JP" b="1" cap="all" dirty="0">
                <a:solidFill>
                  <a:srgbClr val="FF6600"/>
                </a:solidFill>
                <a:latin typeface="Gill Sans MT"/>
              </a:rPr>
              <a:t> Create and update</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When creating and updating documented information,                                                                                   the organization have to provide appropriate:</a:t>
            </a:r>
            <a:endParaRPr lang="bg-BG" altLang="ja-JP" b="1" dirty="0">
              <a:solidFill>
                <a:prstClr val="black"/>
              </a:solidFill>
              <a:latin typeface="Gill Sans MT"/>
            </a:endParaRP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identification and description of the documented information                                                      (e.g. title, date, compiler or reference number);</a:t>
            </a:r>
            <a:endParaRPr lang="bg-BG" altLang="ja-JP" dirty="0">
              <a:solidFill>
                <a:prstClr val="black"/>
              </a:solidFill>
              <a:latin typeface="Gill Sans MT"/>
            </a:endParaRP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form (e</a:t>
            </a:r>
            <a:r>
              <a:rPr lang="bg-BG" altLang="ja-JP" dirty="0">
                <a:solidFill>
                  <a:prstClr val="black"/>
                </a:solidFill>
                <a:latin typeface="Gill Sans MT"/>
              </a:rPr>
              <a:t>.</a:t>
            </a:r>
            <a:r>
              <a:rPr lang="en-US" altLang="ja-JP" dirty="0">
                <a:solidFill>
                  <a:prstClr val="black"/>
                </a:solidFill>
                <a:latin typeface="Gill Sans MT"/>
              </a:rPr>
              <a:t>g</a:t>
            </a:r>
            <a:r>
              <a:rPr lang="bg-BG" altLang="ja-JP" dirty="0">
                <a:solidFill>
                  <a:prstClr val="black"/>
                </a:solidFill>
                <a:latin typeface="Gill Sans MT"/>
              </a:rPr>
              <a:t>.</a:t>
            </a:r>
            <a:r>
              <a:rPr lang="en-US" altLang="ja-JP" dirty="0">
                <a:solidFill>
                  <a:prstClr val="black"/>
                </a:solidFill>
                <a:latin typeface="Gill Sans MT"/>
              </a:rPr>
              <a:t> language, software version, graphics) and medium                                                              (e.g. paper, electronic);</a:t>
            </a:r>
            <a:endParaRPr lang="bg-BG" altLang="ja-JP" dirty="0">
              <a:solidFill>
                <a:prstClr val="black"/>
              </a:solidFill>
              <a:latin typeface="Gill Sans MT"/>
            </a:endParaRP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review and approval for suitability and adequacy.</a:t>
            </a:r>
          </a:p>
        </p:txBody>
      </p:sp>
      <p:pic>
        <p:nvPicPr>
          <p:cNvPr id="2" name="Картина 1">
            <a:extLst>
              <a:ext uri="{FF2B5EF4-FFF2-40B4-BE49-F238E27FC236}">
                <a16:creationId xmlns:a16="http://schemas.microsoft.com/office/drawing/2014/main" id="{94DF1894-C4A2-47AC-A671-4A3DBE0D4273}"/>
              </a:ext>
            </a:extLst>
          </p:cNvPr>
          <p:cNvPicPr>
            <a:picLocks noChangeAspect="1"/>
          </p:cNvPicPr>
          <p:nvPr/>
        </p:nvPicPr>
        <p:blipFill>
          <a:blip r:embed="rId3"/>
          <a:stretch>
            <a:fillRect/>
          </a:stretch>
        </p:blipFill>
        <p:spPr>
          <a:xfrm>
            <a:off x="6248400" y="90457"/>
            <a:ext cx="2781712" cy="1758483"/>
          </a:xfrm>
          <a:prstGeom prst="rect">
            <a:avLst/>
          </a:prstGeom>
        </p:spPr>
      </p:pic>
      <p:pic>
        <p:nvPicPr>
          <p:cNvPr id="3" name="Картина 2">
            <a:extLst>
              <a:ext uri="{FF2B5EF4-FFF2-40B4-BE49-F238E27FC236}">
                <a16:creationId xmlns:a16="http://schemas.microsoft.com/office/drawing/2014/main" id="{2AE24C7C-DD9B-4F9E-B2DA-016DC5911DF5}"/>
              </a:ext>
            </a:extLst>
          </p:cNvPr>
          <p:cNvPicPr>
            <a:picLocks noChangeAspect="1"/>
          </p:cNvPicPr>
          <p:nvPr/>
        </p:nvPicPr>
        <p:blipFill>
          <a:blip r:embed="rId4"/>
          <a:stretch>
            <a:fillRect/>
          </a:stretch>
        </p:blipFill>
        <p:spPr>
          <a:xfrm>
            <a:off x="6371159" y="4038600"/>
            <a:ext cx="2658953" cy="2658953"/>
          </a:xfrm>
          <a:prstGeom prst="rect">
            <a:avLst/>
          </a:prstGeom>
        </p:spPr>
      </p:pic>
    </p:spTree>
    <p:extLst>
      <p:ext uri="{BB962C8B-B14F-4D97-AF65-F5344CB8AC3E}">
        <p14:creationId xmlns:p14="http://schemas.microsoft.com/office/powerpoint/2010/main" val="330660580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25398" y="0"/>
            <a:ext cx="9118601" cy="6786473"/>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b="1" cap="all" dirty="0">
                <a:solidFill>
                  <a:srgbClr val="FF6600"/>
                </a:solidFill>
                <a:latin typeface="Gill Sans MT"/>
              </a:rPr>
              <a:t>7.5.3 Management of documented                                                               </a:t>
            </a:r>
          </a:p>
          <a:p>
            <a:pPr fontAlgn="auto">
              <a:spcBef>
                <a:spcPts val="600"/>
              </a:spcBef>
              <a:spcAft>
                <a:spcPts val="0"/>
              </a:spcAft>
              <a:buClr>
                <a:srgbClr val="0F6FC6"/>
              </a:buClr>
              <a:buSzPct val="80000"/>
              <a:defRPr/>
            </a:pPr>
            <a:r>
              <a:rPr lang="en-US" altLang="ja-JP" b="1" cap="all" dirty="0">
                <a:solidFill>
                  <a:srgbClr val="FF6600"/>
                </a:solidFill>
                <a:latin typeface="Gill Sans MT"/>
              </a:rPr>
              <a:t>         information</a:t>
            </a:r>
          </a:p>
          <a:p>
            <a:pPr fontAlgn="auto">
              <a:spcBef>
                <a:spcPts val="600"/>
              </a:spcBef>
              <a:spcAft>
                <a:spcPts val="0"/>
              </a:spcAft>
              <a:buClr>
                <a:srgbClr val="0F6FC6"/>
              </a:buClr>
              <a:buSzPct val="80000"/>
              <a:defRPr/>
            </a:pPr>
            <a:endParaRPr lang="en-US" altLang="ja-JP" b="1" dirty="0">
              <a:solidFill>
                <a:prstClr val="black"/>
              </a:solidFill>
              <a:latin typeface="Gill Sans MT"/>
            </a:endParaRPr>
          </a:p>
          <a:p>
            <a:pPr fontAlgn="auto">
              <a:spcBef>
                <a:spcPts val="600"/>
              </a:spcBef>
              <a:spcAft>
                <a:spcPts val="0"/>
              </a:spcAft>
              <a:buClr>
                <a:srgbClr val="0F6FC6"/>
              </a:buClr>
              <a:buSzPct val="80000"/>
              <a:defRPr/>
            </a:pPr>
            <a:r>
              <a:rPr lang="en-US" altLang="ja-JP" b="1" dirty="0">
                <a:solidFill>
                  <a:prstClr val="black"/>
                </a:solidFill>
                <a:latin typeface="Gill Sans MT"/>
              </a:rPr>
              <a:t>7.5.3.1 The documented information required by the food safety management system and by ISO 22000:2018 </a:t>
            </a:r>
            <a:r>
              <a:rPr lang="en-US" altLang="ja-JP" b="1" i="1" dirty="0">
                <a:solidFill>
                  <a:prstClr val="black"/>
                </a:solidFill>
                <a:latin typeface="Gill Sans MT"/>
              </a:rPr>
              <a:t>must be managed </a:t>
            </a:r>
            <a:r>
              <a:rPr lang="en-US" altLang="ja-JP" b="1" dirty="0">
                <a:solidFill>
                  <a:prstClr val="black"/>
                </a:solidFill>
                <a:latin typeface="Gill Sans MT"/>
              </a:rPr>
              <a:t>to ensure that:</a:t>
            </a: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is accessible and suitable for use where and when necessary;</a:t>
            </a: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is adequately protected (for example, against breach of professional secrecy, misuse or breach of integrity). </a:t>
            </a:r>
          </a:p>
          <a:p>
            <a:pPr fontAlgn="auto">
              <a:spcBef>
                <a:spcPts val="600"/>
              </a:spcBef>
              <a:spcAft>
                <a:spcPts val="0"/>
              </a:spcAft>
              <a:buClr>
                <a:srgbClr val="0F6FC6"/>
              </a:buClr>
              <a:buSzPct val="80000"/>
              <a:defRPr/>
            </a:pPr>
            <a:r>
              <a:rPr lang="en-US" altLang="ja-JP" b="1" dirty="0">
                <a:solidFill>
                  <a:prstClr val="black"/>
                </a:solidFill>
                <a:latin typeface="Gill Sans MT"/>
              </a:rPr>
              <a:t>7.5.3.2 To manage documented information, the organization </a:t>
            </a:r>
            <a:r>
              <a:rPr lang="en-US" altLang="ja-JP" b="1" i="1" dirty="0">
                <a:solidFill>
                  <a:prstClr val="black"/>
                </a:solidFill>
                <a:latin typeface="Gill Sans MT"/>
              </a:rPr>
              <a:t>shall implement </a:t>
            </a:r>
            <a:r>
              <a:rPr lang="en-US" altLang="ja-JP" b="1" dirty="0">
                <a:solidFill>
                  <a:prstClr val="black"/>
                </a:solidFill>
                <a:latin typeface="Gill Sans MT"/>
              </a:rPr>
              <a:t>the following activities, as applicable:</a:t>
            </a: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distribution, access, recovery and use;</a:t>
            </a: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preservation and protection, including readability;</a:t>
            </a: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change management (e.g. publication control);</a:t>
            </a:r>
          </a:p>
          <a:p>
            <a:pPr marL="342900" indent="-342900" fontAlgn="auto">
              <a:spcBef>
                <a:spcPts val="600"/>
              </a:spcBef>
              <a:spcAft>
                <a:spcPts val="0"/>
              </a:spcAft>
              <a:buClr>
                <a:srgbClr val="0F6FC6"/>
              </a:buClr>
              <a:buSzPct val="80000"/>
              <a:buAutoNum type="alphaLcParenBoth"/>
              <a:defRPr/>
            </a:pPr>
            <a:r>
              <a:rPr lang="en-US" altLang="ja-JP" dirty="0">
                <a:solidFill>
                  <a:prstClr val="black"/>
                </a:solidFill>
                <a:latin typeface="Gill Sans MT"/>
              </a:rPr>
              <a:t>storage and destruction. </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documented information of external origin identified by the organization as necessary for the planning and operation of the food safety management system must be properly identified and managed. </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Documented information stored as proof of compliance must be protected from unintentional tampering.</a:t>
            </a:r>
          </a:p>
          <a:p>
            <a:pPr fontAlgn="auto">
              <a:spcBef>
                <a:spcPts val="600"/>
              </a:spcBef>
              <a:spcAft>
                <a:spcPts val="0"/>
              </a:spcAft>
              <a:buClr>
                <a:srgbClr val="0F6FC6"/>
              </a:buClr>
              <a:buSzPct val="80000"/>
              <a:defRPr/>
            </a:pPr>
            <a:r>
              <a:rPr lang="en-US" altLang="ja-JP" sz="1400" i="1" dirty="0">
                <a:solidFill>
                  <a:srgbClr val="003366"/>
                </a:solidFill>
                <a:latin typeface="Gill Sans MT"/>
              </a:rPr>
              <a:t>NOTE:  Access may mean a decision to grant the right to read only documented information or the right and authority to read and amend documented information.</a:t>
            </a:r>
          </a:p>
        </p:txBody>
      </p:sp>
      <p:pic>
        <p:nvPicPr>
          <p:cNvPr id="2" name="Картина 1">
            <a:extLst>
              <a:ext uri="{FF2B5EF4-FFF2-40B4-BE49-F238E27FC236}">
                <a16:creationId xmlns:a16="http://schemas.microsoft.com/office/drawing/2014/main" id="{C12D961A-7E75-4644-86D4-73C93E13A991}"/>
              </a:ext>
            </a:extLst>
          </p:cNvPr>
          <p:cNvPicPr>
            <a:picLocks noChangeAspect="1"/>
          </p:cNvPicPr>
          <p:nvPr/>
        </p:nvPicPr>
        <p:blipFill>
          <a:blip r:embed="rId3"/>
          <a:stretch>
            <a:fillRect/>
          </a:stretch>
        </p:blipFill>
        <p:spPr>
          <a:xfrm>
            <a:off x="5562600" y="63268"/>
            <a:ext cx="3451456" cy="1050444"/>
          </a:xfrm>
          <a:prstGeom prst="rect">
            <a:avLst/>
          </a:prstGeom>
        </p:spPr>
      </p:pic>
    </p:spTree>
    <p:extLst>
      <p:ext uri="{BB962C8B-B14F-4D97-AF65-F5344CB8AC3E}">
        <p14:creationId xmlns:p14="http://schemas.microsoft.com/office/powerpoint/2010/main" val="387393050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12700" y="415686"/>
            <a:ext cx="9156700" cy="6709529"/>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8.1 Operational planning and management</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sz="1600" b="1" dirty="0">
                <a:solidFill>
                  <a:prstClr val="black"/>
                </a:solidFill>
                <a:latin typeface="Gill Sans MT"/>
              </a:rPr>
              <a:t>The organization shall plan, implement, manage, maintain and update the processes necessary to meet the requirements for the delivery of safe products, as well as implement the actions set out in 6.1 by:</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establishing criteria for the processes;</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exercising process control in accordance with the criteria;</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storage of documented information necessary to show that the                                                                     processes have been carried out as planned.</a:t>
            </a:r>
          </a:p>
          <a:p>
            <a:pPr fontAlgn="auto">
              <a:spcBef>
                <a:spcPts val="0"/>
              </a:spcBef>
              <a:spcAft>
                <a:spcPts val="0"/>
              </a:spcAft>
              <a:buClr>
                <a:srgbClr val="0F6FC6"/>
              </a:buClr>
              <a:buSzPct val="80000"/>
              <a:defRPr/>
            </a:pPr>
            <a:r>
              <a:rPr lang="en-US" altLang="ja-JP" sz="1600" b="1" dirty="0">
                <a:solidFill>
                  <a:prstClr val="black"/>
                </a:solidFill>
                <a:latin typeface="Gill Sans MT"/>
              </a:rPr>
              <a:t>The organization shall manage the planned changes and analyze the consequences of unforeseen changes and, if necessary, take action to limit any adverse effects. The organization must ensure that the processes outsourced are managed (see 7.1.6).</a:t>
            </a:r>
          </a:p>
          <a:p>
            <a:pPr fontAlgn="auto">
              <a:spcBef>
                <a:spcPts val="0"/>
              </a:spcBef>
              <a:spcAft>
                <a:spcPts val="0"/>
              </a:spcAft>
              <a:buClr>
                <a:srgbClr val="0F6FC6"/>
              </a:buClr>
              <a:buSzPct val="80000"/>
              <a:defRPr/>
            </a:pPr>
            <a:endParaRPr lang="en-US" altLang="ja-JP" sz="500" b="1" dirty="0">
              <a:solidFill>
                <a:prstClr val="black"/>
              </a:solidFill>
              <a:latin typeface="Gill Sans MT"/>
            </a:endParaRPr>
          </a:p>
          <a:p>
            <a:pPr fontAlgn="auto">
              <a:spcBef>
                <a:spcPts val="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8.2 Prerequisite Programs (PRPs) </a:t>
            </a:r>
          </a:p>
          <a:p>
            <a:pPr fontAlgn="auto">
              <a:spcBef>
                <a:spcPts val="0"/>
              </a:spcBef>
              <a:spcAft>
                <a:spcPts val="0"/>
              </a:spcAft>
              <a:buClr>
                <a:srgbClr val="0F6FC6"/>
              </a:buClr>
              <a:buSzPct val="80000"/>
              <a:defRPr/>
            </a:pPr>
            <a:endParaRPr lang="en-US" altLang="ja-JP" sz="800" b="1" dirty="0">
              <a:solidFill>
                <a:prstClr val="black"/>
              </a:solidFill>
              <a:latin typeface="Gill Sans MT"/>
            </a:endParaRPr>
          </a:p>
          <a:p>
            <a:pPr fontAlgn="auto">
              <a:spcBef>
                <a:spcPts val="0"/>
              </a:spcBef>
              <a:spcAft>
                <a:spcPts val="0"/>
              </a:spcAft>
              <a:buClr>
                <a:srgbClr val="0F6FC6"/>
              </a:buClr>
              <a:buSzPct val="80000"/>
              <a:defRPr/>
            </a:pPr>
            <a:r>
              <a:rPr lang="en-US" altLang="ja-JP" b="1" cap="all" dirty="0">
                <a:solidFill>
                  <a:srgbClr val="FF6600"/>
                </a:solidFill>
                <a:latin typeface="Gill Sans MT"/>
              </a:rPr>
              <a:t>8.2.1 The organization shall establish, implement,                                                  maintain and update prerequisite programs</a:t>
            </a:r>
            <a:r>
              <a:rPr lang="en-US" altLang="ja-JP" b="1" dirty="0">
                <a:solidFill>
                  <a:prstClr val="black"/>
                </a:solidFill>
                <a:latin typeface="Gill Sans MT"/>
              </a:rPr>
              <a:t> </a:t>
            </a:r>
            <a:r>
              <a:rPr lang="en-US" altLang="ja-JP" sz="1600" b="1" dirty="0">
                <a:solidFill>
                  <a:prstClr val="black"/>
                </a:solidFill>
                <a:latin typeface="Gill Sans MT"/>
              </a:rPr>
              <a:t>to facilitate the prevention and / or reduction of contaminants (including food safety hazards) in products and the product processing environment.</a:t>
            </a:r>
          </a:p>
          <a:p>
            <a:pPr fontAlgn="auto">
              <a:spcBef>
                <a:spcPts val="0"/>
              </a:spcBef>
              <a:spcAft>
                <a:spcPts val="0"/>
              </a:spcAft>
              <a:buClr>
                <a:srgbClr val="0F6FC6"/>
              </a:buClr>
              <a:buSzPct val="80000"/>
              <a:defRPr/>
            </a:pPr>
            <a:endParaRPr lang="en-US" altLang="ja-JP" sz="300" b="1" cap="all" dirty="0">
              <a:solidFill>
                <a:srgbClr val="FF6600"/>
              </a:solidFill>
              <a:latin typeface="Gill Sans MT"/>
            </a:endParaRPr>
          </a:p>
          <a:p>
            <a:pPr fontAlgn="auto">
              <a:spcBef>
                <a:spcPts val="0"/>
              </a:spcBef>
              <a:spcAft>
                <a:spcPts val="0"/>
              </a:spcAft>
              <a:buClr>
                <a:srgbClr val="0F6FC6"/>
              </a:buClr>
              <a:buSzPct val="80000"/>
              <a:defRPr/>
            </a:pPr>
            <a:r>
              <a:rPr lang="en-US" altLang="ja-JP" b="1" cap="all" dirty="0">
                <a:solidFill>
                  <a:srgbClr val="FF6600"/>
                </a:solidFill>
                <a:latin typeface="Gill Sans MT"/>
              </a:rPr>
              <a:t>8.2.2 The prerequisite programs </a:t>
            </a:r>
            <a:r>
              <a:rPr lang="en-US" altLang="ja-JP" sz="1600" b="1" dirty="0">
                <a:solidFill>
                  <a:prstClr val="black"/>
                </a:solidFill>
                <a:latin typeface="Gill Sans MT"/>
              </a:rPr>
              <a:t>must be:</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appropriate to the organization and its context with regard to food safety;</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appropriate to the size of the organization, the type of operations and the nature of                                                                  the products produced and / or processed;</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applied at all levels throughout the production system, either as generally applicable programs or as programs applicable to a specific product or process;</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approved by the food safety team.</a:t>
            </a:r>
          </a:p>
        </p:txBody>
      </p:sp>
      <p:sp>
        <p:nvSpPr>
          <p:cNvPr id="6" name="Rectangle 2">
            <a:extLst>
              <a:ext uri="{FF2B5EF4-FFF2-40B4-BE49-F238E27FC236}">
                <a16:creationId xmlns:a16="http://schemas.microsoft.com/office/drawing/2014/main" id="{450AB0D2-D6A5-4D51-BD63-7EAB79B69A8F}"/>
              </a:ext>
            </a:extLst>
          </p:cNvPr>
          <p:cNvSpPr>
            <a:spLocks noGrp="1" noChangeArrowheads="1"/>
          </p:cNvSpPr>
          <p:nvPr>
            <p:ph idx="1"/>
          </p:nvPr>
        </p:nvSpPr>
        <p:spPr>
          <a:xfrm>
            <a:off x="-12700" y="-36871"/>
            <a:ext cx="9144000" cy="440267"/>
          </a:xfrm>
        </p:spPr>
        <p:txBody>
          <a:bodyPr>
            <a:noAutofit/>
          </a:bodyPr>
          <a:lstStyle/>
          <a:p>
            <a:pPr marL="274320" indent="-274320" eaLnBrk="1" fontAlgn="auto" hangingPunct="1">
              <a:spcAft>
                <a:spcPts val="0"/>
              </a:spcAft>
              <a:buFont typeface="Wingdings 2"/>
              <a:buNone/>
              <a:defRPr/>
            </a:pPr>
            <a:r>
              <a:rPr lang="en-US"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8</a:t>
            </a:r>
            <a:r>
              <a:rPr lang="be-BY"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 </a:t>
            </a:r>
            <a:r>
              <a:rPr lang="en-AU"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Activities</a:t>
            </a:r>
            <a:r>
              <a:rPr lang="bg-BG"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 </a:t>
            </a:r>
            <a:endParaRPr lang="en-US" altLang="ja-JP" b="1" cap="all" dirty="0">
              <a:solidFill>
                <a:srgbClr val="D60000"/>
              </a:solidFill>
              <a:effectLst>
                <a:outerShdw blurRad="38100" dist="38100" dir="2700000" algn="tl">
                  <a:srgbClr val="000000">
                    <a:alpha val="43137"/>
                  </a:srgbClr>
                </a:outerShdw>
              </a:effectLst>
              <a:latin typeface="Arial Black" panose="020B0A04020102020204" pitchFamily="34" charset="0"/>
            </a:endParaRPr>
          </a:p>
          <a:p>
            <a:pPr marL="274320" indent="-274320" eaLnBrk="1" fontAlgn="auto" hangingPunct="1">
              <a:spcAft>
                <a:spcPts val="0"/>
              </a:spcAft>
              <a:buNone/>
              <a:defRPr/>
            </a:pPr>
            <a:endParaRPr lang="en-US" altLang="ja-JP" sz="800" b="1" dirty="0">
              <a:solidFill>
                <a:prstClr val="black"/>
              </a:solidFill>
              <a:latin typeface="Gill Sans MT"/>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p:txBody>
      </p:sp>
      <p:pic>
        <p:nvPicPr>
          <p:cNvPr id="4" name="Picture 3">
            <a:extLst>
              <a:ext uri="{FF2B5EF4-FFF2-40B4-BE49-F238E27FC236}">
                <a16:creationId xmlns:a16="http://schemas.microsoft.com/office/drawing/2014/main" id="{7D1407DC-7D68-469D-A4CB-FAF6ACDB4305}"/>
              </a:ext>
            </a:extLst>
          </p:cNvPr>
          <p:cNvPicPr>
            <a:picLocks noChangeAspect="1" noChangeArrowheads="1"/>
          </p:cNvPicPr>
          <p:nvPr/>
        </p:nvPicPr>
        <p:blipFill>
          <a:blip r:embed="rId3" cstate="print"/>
          <a:srcRect/>
          <a:stretch>
            <a:fillRect/>
          </a:stretch>
        </p:blipFill>
        <p:spPr bwMode="auto">
          <a:xfrm>
            <a:off x="6172200" y="1447800"/>
            <a:ext cx="2139950" cy="1169988"/>
          </a:xfrm>
          <a:prstGeom prst="rect">
            <a:avLst/>
          </a:prstGeom>
          <a:noFill/>
          <a:ln w="9525">
            <a:noFill/>
            <a:miter lim="800000"/>
            <a:headEnd/>
            <a:tailEnd/>
          </a:ln>
        </p:spPr>
      </p:pic>
      <p:pic>
        <p:nvPicPr>
          <p:cNvPr id="2" name="Картина 1">
            <a:extLst>
              <a:ext uri="{FF2B5EF4-FFF2-40B4-BE49-F238E27FC236}">
                <a16:creationId xmlns:a16="http://schemas.microsoft.com/office/drawing/2014/main" id="{6A51CBED-8D7B-46B3-9D02-2CF25197FA93}"/>
              </a:ext>
            </a:extLst>
          </p:cNvPr>
          <p:cNvPicPr>
            <a:picLocks noChangeAspect="1"/>
          </p:cNvPicPr>
          <p:nvPr/>
        </p:nvPicPr>
        <p:blipFill>
          <a:blip r:embed="rId4"/>
          <a:stretch>
            <a:fillRect/>
          </a:stretch>
        </p:blipFill>
        <p:spPr>
          <a:xfrm>
            <a:off x="7467600" y="3117087"/>
            <a:ext cx="1222340" cy="1065630"/>
          </a:xfrm>
          <a:prstGeom prst="rect">
            <a:avLst/>
          </a:prstGeom>
        </p:spPr>
      </p:pic>
      <p:pic>
        <p:nvPicPr>
          <p:cNvPr id="3" name="Картина 2">
            <a:extLst>
              <a:ext uri="{FF2B5EF4-FFF2-40B4-BE49-F238E27FC236}">
                <a16:creationId xmlns:a16="http://schemas.microsoft.com/office/drawing/2014/main" id="{05996148-7418-47A4-979F-0DB7DE229D76}"/>
              </a:ext>
            </a:extLst>
          </p:cNvPr>
          <p:cNvPicPr>
            <a:picLocks noChangeAspect="1"/>
          </p:cNvPicPr>
          <p:nvPr/>
        </p:nvPicPr>
        <p:blipFill>
          <a:blip r:embed="rId5"/>
          <a:stretch>
            <a:fillRect/>
          </a:stretch>
        </p:blipFill>
        <p:spPr>
          <a:xfrm>
            <a:off x="7537716" y="4953000"/>
            <a:ext cx="1082107" cy="1086350"/>
          </a:xfrm>
          <a:prstGeom prst="rect">
            <a:avLst/>
          </a:prstGeom>
        </p:spPr>
      </p:pic>
    </p:spTree>
    <p:extLst>
      <p:ext uri="{BB962C8B-B14F-4D97-AF65-F5344CB8AC3E}">
        <p14:creationId xmlns:p14="http://schemas.microsoft.com/office/powerpoint/2010/main" val="167383386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Контейнер за съдържание 5"/>
          <p:cNvSpPr>
            <a:spLocks noGrp="1"/>
          </p:cNvSpPr>
          <p:nvPr>
            <p:ph idx="1"/>
          </p:nvPr>
        </p:nvSpPr>
        <p:spPr>
          <a:xfrm>
            <a:off x="152400" y="1447800"/>
            <a:ext cx="8870950" cy="1600200"/>
          </a:xfrm>
        </p:spPr>
        <p:txBody>
          <a:bodyPr/>
          <a:lstStyle/>
          <a:p>
            <a:pPr marL="804863" indent="-804863" algn="ctr">
              <a:buFont typeface="Wingdings 2" pitchFamily="18" charset="2"/>
              <a:buNone/>
            </a:pPr>
            <a:r>
              <a:rPr lang="en-GB" b="1" dirty="0">
                <a:latin typeface="Franklin Gothic Demi Cond" pitchFamily="34" charset="0"/>
                <a:ea typeface="Verdana" pitchFamily="34" charset="0"/>
                <a:cs typeface="Verdana" pitchFamily="34" charset="0"/>
              </a:rPr>
              <a:t>1.1.   </a:t>
            </a:r>
            <a:r>
              <a:rPr lang="en-GB" b="1" dirty="0">
                <a:latin typeface="Franklin Gothic Demi Cond" pitchFamily="34" charset="0"/>
              </a:rPr>
              <a:t>Areas of application of ISO 22000:20</a:t>
            </a:r>
            <a:r>
              <a:rPr lang="bg-BG" b="1" dirty="0">
                <a:latin typeface="Franklin Gothic Demi Cond" pitchFamily="34" charset="0"/>
              </a:rPr>
              <a:t>18</a:t>
            </a:r>
            <a:endParaRPr lang="en-GB" b="1" dirty="0">
              <a:latin typeface="Franklin Gothic Demi Cond" pitchFamily="34" charset="0"/>
            </a:endParaRPr>
          </a:p>
          <a:p>
            <a:pPr marL="804863" indent="-804863" algn="ctr">
              <a:buFont typeface="Wingdings 2" pitchFamily="18" charset="2"/>
              <a:buNone/>
            </a:pPr>
            <a:r>
              <a:rPr lang="en-GB" b="1" dirty="0">
                <a:latin typeface="Franklin Gothic Demi Cond" pitchFamily="34" charset="0"/>
              </a:rPr>
              <a:t>	Terms and definitions applicable in </a:t>
            </a:r>
          </a:p>
          <a:p>
            <a:pPr marL="804863" indent="-804863" algn="ctr">
              <a:buFont typeface="Wingdings 2" pitchFamily="18" charset="2"/>
              <a:buNone/>
            </a:pPr>
            <a:r>
              <a:rPr lang="en-GB" b="1" dirty="0">
                <a:latin typeface="Franklin Gothic Demi Cond" pitchFamily="34" charset="0"/>
              </a:rPr>
              <a:t>	the food safety management systems</a:t>
            </a:r>
          </a:p>
        </p:txBody>
      </p:sp>
      <p:pic>
        <p:nvPicPr>
          <p:cNvPr id="10243" name="Picture 2" descr="Image result for iso 22000"/>
          <p:cNvPicPr>
            <a:picLocks noChangeAspect="1" noChangeArrowheads="1"/>
          </p:cNvPicPr>
          <p:nvPr/>
        </p:nvPicPr>
        <p:blipFill>
          <a:blip r:embed="rId3" cstate="print"/>
          <a:srcRect/>
          <a:stretch>
            <a:fillRect/>
          </a:stretch>
        </p:blipFill>
        <p:spPr bwMode="auto">
          <a:xfrm>
            <a:off x="7391400" y="228600"/>
            <a:ext cx="1477963" cy="1423988"/>
          </a:xfrm>
          <a:prstGeom prst="rect">
            <a:avLst/>
          </a:prstGeom>
          <a:noFill/>
          <a:ln w="9525">
            <a:noFill/>
            <a:miter lim="800000"/>
            <a:headEnd/>
            <a:tailEnd/>
          </a:ln>
        </p:spPr>
      </p:pic>
      <p:pic>
        <p:nvPicPr>
          <p:cNvPr id="10244" name="Picture 7" descr="Image result for Areas of application of ISO 22000:2005."/>
          <p:cNvPicPr>
            <a:picLocks noChangeAspect="1" noChangeArrowheads="1"/>
          </p:cNvPicPr>
          <p:nvPr/>
        </p:nvPicPr>
        <p:blipFill>
          <a:blip r:embed="rId4" cstate="print"/>
          <a:srcRect/>
          <a:stretch>
            <a:fillRect/>
          </a:stretch>
        </p:blipFill>
        <p:spPr bwMode="auto">
          <a:xfrm>
            <a:off x="5722938" y="3429000"/>
            <a:ext cx="3421062" cy="2743200"/>
          </a:xfrm>
          <a:prstGeom prst="rect">
            <a:avLst/>
          </a:prstGeom>
          <a:noFill/>
          <a:ln w="9525">
            <a:noFill/>
            <a:miter lim="800000"/>
            <a:headEnd/>
            <a:tailEnd/>
          </a:ln>
        </p:spPr>
      </p:pic>
      <p:pic>
        <p:nvPicPr>
          <p:cNvPr id="10245" name="Picture 6" descr="Image result for Operational prerequisite programs and CCP records"/>
          <p:cNvPicPr>
            <a:picLocks noChangeAspect="1" noChangeArrowheads="1"/>
          </p:cNvPicPr>
          <p:nvPr/>
        </p:nvPicPr>
        <p:blipFill>
          <a:blip r:embed="rId5" cstate="print"/>
          <a:srcRect/>
          <a:stretch>
            <a:fillRect/>
          </a:stretch>
        </p:blipFill>
        <p:spPr bwMode="auto">
          <a:xfrm>
            <a:off x="1066800" y="3200400"/>
            <a:ext cx="4652963" cy="3048000"/>
          </a:xfrm>
          <a:prstGeom prst="rect">
            <a:avLst/>
          </a:prstGeom>
          <a:noFill/>
          <a:ln w="9525">
            <a:noFill/>
            <a:miter lim="800000"/>
            <a:headEnd/>
            <a:tailEnd/>
          </a:ln>
        </p:spPr>
      </p:pic>
    </p:spTree>
  </p:cSld>
  <p:clrMapOvr>
    <a:masterClrMapping/>
  </p:clrMapOvr>
  <p:transition>
    <p:wedg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37689" y="0"/>
            <a:ext cx="9118601" cy="6971139"/>
          </a:xfrm>
          <a:prstGeom prst="rect">
            <a:avLst/>
          </a:prstGeom>
          <a:noFill/>
        </p:spPr>
        <p:txBody>
          <a:bodyPr wrap="square">
            <a:spAutoFit/>
          </a:bodyPr>
          <a:lstStyle/>
          <a:p>
            <a:pPr fontAlgn="auto">
              <a:spcBef>
                <a:spcPts val="0"/>
              </a:spcBef>
              <a:spcAft>
                <a:spcPts val="0"/>
              </a:spcAft>
              <a:buClr>
                <a:srgbClr val="0F6FC6"/>
              </a:buClr>
              <a:buSzPct val="80000"/>
              <a:defRPr/>
            </a:pPr>
            <a:r>
              <a:rPr lang="en-US" altLang="ja-JP" b="1" cap="all" dirty="0">
                <a:solidFill>
                  <a:srgbClr val="FF6600"/>
                </a:solidFill>
                <a:latin typeface="Gill Sans MT"/>
              </a:rPr>
              <a:t>8.2.3 When selecting and/or establishing a PRP(s),                                           the organization shall ensure </a:t>
            </a:r>
            <a:r>
              <a:rPr lang="en-US" altLang="ja-JP" b="1" dirty="0">
                <a:solidFill>
                  <a:prstClr val="black"/>
                </a:solidFill>
                <a:latin typeface="Gill Sans MT"/>
              </a:rPr>
              <a:t>that the applicable                                              regulatory requirements and mutually agreed customer                                                  requirements are identified.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must consider:</a:t>
            </a: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the applicable technical specification of the ISO / TS 22002 series;</a:t>
            </a: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applicable standards, codes of good practice and guidelines.</a:t>
            </a:r>
          </a:p>
          <a:p>
            <a:pPr fontAlgn="auto">
              <a:spcBef>
                <a:spcPts val="0"/>
              </a:spcBef>
              <a:spcAft>
                <a:spcPts val="0"/>
              </a:spcAft>
              <a:buClr>
                <a:srgbClr val="0F6FC6"/>
              </a:buClr>
              <a:buSzPct val="80000"/>
              <a:defRPr/>
            </a:pPr>
            <a:endParaRPr lang="en-US" altLang="ja-JP" sz="500" dirty="0">
              <a:solidFill>
                <a:prstClr val="black"/>
              </a:solidFill>
              <a:latin typeface="Gill Sans MT"/>
            </a:endParaRP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When establishing a PRP(s), the organization should consider the following:</a:t>
            </a: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the construction and location of buildings and related communications;</a:t>
            </a: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the location of the premises, including zoning, the workspace and the installations used;</a:t>
            </a: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the supply of air, water, energy and other utilities;</a:t>
            </a: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pest control, waste and sewage disposal and ancillary services;</a:t>
            </a: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the suitability of the facilities and technological equipment, the extent to which they are accessible for cleaning, repair and technological maintenance;</a:t>
            </a: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supplier approval and assurance processes (e.g. raw materials, ingredients, chemicals and packaging);</a:t>
            </a: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receipt of input materials, storage, dispatch, transportation and processing of products;</a:t>
            </a: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measures to prevent cross-contamination;</a:t>
            </a: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cleaning and disinfection;</a:t>
            </a: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personal hygiene;</a:t>
            </a: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product information/consumer awareness;</a:t>
            </a: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others, as appropriate</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There must be documented information identifying the selection, establishment, applicable monitoring and verification of the PRP (s).</a:t>
            </a:r>
          </a:p>
        </p:txBody>
      </p:sp>
      <p:pic>
        <p:nvPicPr>
          <p:cNvPr id="2" name="Картина 1">
            <a:extLst>
              <a:ext uri="{FF2B5EF4-FFF2-40B4-BE49-F238E27FC236}">
                <a16:creationId xmlns:a16="http://schemas.microsoft.com/office/drawing/2014/main" id="{520A7530-0D7C-46CA-AE5E-9B9EECA8E09C}"/>
              </a:ext>
            </a:extLst>
          </p:cNvPr>
          <p:cNvPicPr>
            <a:picLocks noChangeAspect="1"/>
          </p:cNvPicPr>
          <p:nvPr/>
        </p:nvPicPr>
        <p:blipFill>
          <a:blip r:embed="rId3"/>
          <a:stretch>
            <a:fillRect/>
          </a:stretch>
        </p:blipFill>
        <p:spPr>
          <a:xfrm>
            <a:off x="6856372" y="73013"/>
            <a:ext cx="2235192" cy="1679587"/>
          </a:xfrm>
          <a:prstGeom prst="rect">
            <a:avLst/>
          </a:prstGeom>
        </p:spPr>
      </p:pic>
    </p:spTree>
    <p:extLst>
      <p:ext uri="{BB962C8B-B14F-4D97-AF65-F5344CB8AC3E}">
        <p14:creationId xmlns:p14="http://schemas.microsoft.com/office/powerpoint/2010/main" val="87411231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12699" y="0"/>
            <a:ext cx="9118601" cy="6201698"/>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8.3 Traceability system</a:t>
            </a:r>
          </a:p>
          <a:p>
            <a:pPr marL="285750" indent="-285750" fontAlgn="auto">
              <a:spcBef>
                <a:spcPts val="12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traceability system must be able to                                                                     unambiguously identify the incoming materials from                                                the immediate suppliers and to the first link in the                                                                      distribution chain of the final product. </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establishment and implementation of the traceability system shall take into account at least the following: </a:t>
            </a:r>
          </a:p>
          <a:p>
            <a:pPr marL="342900" indent="-342900" fontAlgn="auto">
              <a:spcBef>
                <a:spcPts val="600"/>
              </a:spcBef>
              <a:spcAft>
                <a:spcPts val="0"/>
              </a:spcAft>
              <a:buClr>
                <a:srgbClr val="0F6FC6"/>
              </a:buClr>
              <a:buSzPct val="80000"/>
              <a:buAutoNum type="alphaLcParenR"/>
              <a:defRPr/>
            </a:pPr>
            <a:r>
              <a:rPr lang="en-US" altLang="ja-JP" dirty="0">
                <a:solidFill>
                  <a:prstClr val="black"/>
                </a:solidFill>
                <a:latin typeface="Gill Sans MT"/>
              </a:rPr>
              <a:t>the relationship between the batches of materials, ingredients and intermediates / work in progress obtained in relation to the final products; </a:t>
            </a:r>
          </a:p>
          <a:p>
            <a:pPr marL="342900" indent="-342900" fontAlgn="auto">
              <a:spcBef>
                <a:spcPts val="600"/>
              </a:spcBef>
              <a:spcAft>
                <a:spcPts val="0"/>
              </a:spcAft>
              <a:buClr>
                <a:srgbClr val="0F6FC6"/>
              </a:buClr>
              <a:buSzPct val="80000"/>
              <a:buAutoNum type="alphaLcParenR"/>
              <a:defRPr/>
            </a:pPr>
            <a:r>
              <a:rPr lang="en-US" altLang="ja-JP" dirty="0">
                <a:solidFill>
                  <a:prstClr val="black"/>
                </a:solidFill>
                <a:latin typeface="Gill Sans MT"/>
              </a:rPr>
              <a:t>processing of materials / products; </a:t>
            </a:r>
          </a:p>
          <a:p>
            <a:pPr marL="342900" indent="-342900" fontAlgn="auto">
              <a:spcBef>
                <a:spcPts val="600"/>
              </a:spcBef>
              <a:spcAft>
                <a:spcPts val="0"/>
              </a:spcAft>
              <a:buClr>
                <a:srgbClr val="0F6FC6"/>
              </a:buClr>
              <a:buSzPct val="80000"/>
              <a:buAutoNum type="alphaLcParenR"/>
              <a:defRPr/>
            </a:pPr>
            <a:r>
              <a:rPr lang="en-US" altLang="ja-JP" dirty="0">
                <a:solidFill>
                  <a:prstClr val="black"/>
                </a:solidFill>
                <a:latin typeface="Gill Sans MT"/>
              </a:rPr>
              <a:t>the distribution of the final product; </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must ensure that the applicable regulatory requirements and mutually agreed customer requirements are identified. </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documented information as evidence of the traceability system shall be kept for a certain period of time, which shall include at least the shelf life of the final product. </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must verify and test the effectiveness of the traceability system. </a:t>
            </a:r>
          </a:p>
          <a:p>
            <a:pPr fontAlgn="auto">
              <a:spcBef>
                <a:spcPts val="0"/>
              </a:spcBef>
              <a:spcAft>
                <a:spcPts val="0"/>
              </a:spcAft>
              <a:buClr>
                <a:srgbClr val="0F6FC6"/>
              </a:buClr>
              <a:buSzPct val="80000"/>
              <a:defRPr/>
            </a:pPr>
            <a:endParaRPr lang="en-US" altLang="ja-JP" sz="800" b="1" dirty="0">
              <a:solidFill>
                <a:prstClr val="black"/>
              </a:solidFill>
              <a:latin typeface="Gill Sans MT"/>
            </a:endParaRPr>
          </a:p>
          <a:p>
            <a:pPr fontAlgn="auto">
              <a:spcBef>
                <a:spcPts val="0"/>
              </a:spcBef>
              <a:spcAft>
                <a:spcPts val="0"/>
              </a:spcAft>
              <a:buClr>
                <a:srgbClr val="0F6FC6"/>
              </a:buClr>
              <a:buSzPct val="80000"/>
              <a:defRPr/>
            </a:pPr>
            <a:r>
              <a:rPr lang="en-US" altLang="ja-JP" sz="1400" i="1" dirty="0">
                <a:solidFill>
                  <a:srgbClr val="003366"/>
                </a:solidFill>
                <a:latin typeface="Gill Sans MT"/>
              </a:rPr>
              <a:t>NOTE: Where appropriate, verification of the traceability system is expected to include the reconciliation of the quantities of finished products with the amount of ingredients as evidence of efficacy.</a:t>
            </a:r>
          </a:p>
        </p:txBody>
      </p:sp>
      <p:pic>
        <p:nvPicPr>
          <p:cNvPr id="2" name="Картина 1">
            <a:extLst>
              <a:ext uri="{FF2B5EF4-FFF2-40B4-BE49-F238E27FC236}">
                <a16:creationId xmlns:a16="http://schemas.microsoft.com/office/drawing/2014/main" id="{042DA2FB-5B53-49E9-9DB2-76111859CFB7}"/>
              </a:ext>
            </a:extLst>
          </p:cNvPr>
          <p:cNvPicPr>
            <a:picLocks noChangeAspect="1"/>
          </p:cNvPicPr>
          <p:nvPr/>
        </p:nvPicPr>
        <p:blipFill>
          <a:blip r:embed="rId3"/>
          <a:stretch>
            <a:fillRect/>
          </a:stretch>
        </p:blipFill>
        <p:spPr>
          <a:xfrm>
            <a:off x="6096000" y="76200"/>
            <a:ext cx="2970388" cy="1703664"/>
          </a:xfrm>
          <a:prstGeom prst="rect">
            <a:avLst/>
          </a:prstGeom>
        </p:spPr>
      </p:pic>
    </p:spTree>
    <p:extLst>
      <p:ext uri="{BB962C8B-B14F-4D97-AF65-F5344CB8AC3E}">
        <p14:creationId xmlns:p14="http://schemas.microsoft.com/office/powerpoint/2010/main" val="336948465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13855" y="20782"/>
            <a:ext cx="9118601" cy="6832640"/>
          </a:xfrm>
          <a:prstGeom prst="rect">
            <a:avLst/>
          </a:prstGeom>
          <a:noFill/>
        </p:spPr>
        <p:txBody>
          <a:bodyPr wrap="square">
            <a:spAutoFit/>
          </a:bodyPr>
          <a:lstStyle/>
          <a:p>
            <a:pPr fontAlgn="auto">
              <a:spcBef>
                <a:spcPts val="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8.4 Emergency preparedness </a:t>
            </a:r>
          </a:p>
          <a:p>
            <a:pPr fontAlgn="auto">
              <a:spcBef>
                <a:spcPts val="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      and responsiveness</a:t>
            </a:r>
          </a:p>
          <a:p>
            <a:pPr fontAlgn="auto">
              <a:spcBef>
                <a:spcPts val="0"/>
              </a:spcBef>
              <a:spcAft>
                <a:spcPts val="0"/>
              </a:spcAft>
              <a:buClr>
                <a:srgbClr val="0F6FC6"/>
              </a:buClr>
              <a:buSzPct val="80000"/>
              <a:defRPr/>
            </a:pPr>
            <a:r>
              <a:rPr lang="en-US" altLang="ja-JP" b="1" cap="all" dirty="0">
                <a:solidFill>
                  <a:srgbClr val="FF6600"/>
                </a:solidFill>
                <a:latin typeface="Gill Sans MT"/>
              </a:rPr>
              <a:t>8.4.1 General provisions</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Senior management should provide procedures that address                                              potential emergencies and incidents that may affect food                                                              safety and that are appropriate to the organization's role in the food chain.</a:t>
            </a:r>
            <a:r>
              <a:rPr lang="bg-BG" altLang="ja-JP" b="1" dirty="0">
                <a:solidFill>
                  <a:prstClr val="black"/>
                </a:solidFill>
                <a:latin typeface="Gill Sans MT"/>
              </a:rPr>
              <a:t>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Documented information should be created and maintained to manage these situations and incidents.</a:t>
            </a:r>
            <a:endParaRPr lang="bg-BG" altLang="ja-JP" b="1" dirty="0">
              <a:solidFill>
                <a:prstClr val="black"/>
              </a:solidFill>
              <a:latin typeface="Gill Sans MT"/>
            </a:endParaRPr>
          </a:p>
          <a:p>
            <a:pPr fontAlgn="auto">
              <a:spcBef>
                <a:spcPts val="0"/>
              </a:spcBef>
              <a:spcAft>
                <a:spcPts val="0"/>
              </a:spcAft>
              <a:buClr>
                <a:srgbClr val="0F6FC6"/>
              </a:buClr>
              <a:buSzPct val="80000"/>
              <a:defRPr/>
            </a:pPr>
            <a:endParaRPr lang="bg-BG" altLang="ja-JP" b="1" cap="all" dirty="0">
              <a:solidFill>
                <a:srgbClr val="FF6600"/>
              </a:solidFill>
              <a:latin typeface="Gill Sans MT"/>
            </a:endParaRPr>
          </a:p>
          <a:p>
            <a:pPr fontAlgn="auto">
              <a:spcBef>
                <a:spcPts val="0"/>
              </a:spcBef>
              <a:spcAft>
                <a:spcPts val="0"/>
              </a:spcAft>
              <a:buClr>
                <a:srgbClr val="0F6FC6"/>
              </a:buClr>
              <a:buSzPct val="80000"/>
              <a:defRPr/>
            </a:pPr>
            <a:r>
              <a:rPr lang="en-US" altLang="ja-JP" b="1" cap="all" dirty="0">
                <a:solidFill>
                  <a:srgbClr val="FF6600"/>
                </a:solidFill>
                <a:latin typeface="Gill Sans MT"/>
              </a:rPr>
              <a:t>8.4.2 Dealing with emergencies and incidents</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must:</a:t>
            </a:r>
            <a:endParaRPr lang="bg-BG" altLang="ja-JP" b="1" dirty="0">
              <a:solidFill>
                <a:prstClr val="black"/>
              </a:solidFill>
              <a:latin typeface="Gill Sans MT"/>
            </a:endParaRP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respond appropriately to emergencies and incidents such as:</a:t>
            </a:r>
            <a:endParaRPr lang="bg-BG" altLang="ja-JP" dirty="0">
              <a:solidFill>
                <a:prstClr val="black"/>
              </a:solidFill>
              <a:latin typeface="Gill Sans MT"/>
            </a:endParaRPr>
          </a:p>
          <a:p>
            <a:pPr fontAlgn="auto">
              <a:spcBef>
                <a:spcPts val="0"/>
              </a:spcBef>
              <a:spcAft>
                <a:spcPts val="0"/>
              </a:spcAft>
              <a:buClr>
                <a:srgbClr val="0F6FC6"/>
              </a:buClr>
              <a:buSzPct val="80000"/>
              <a:defRPr/>
            </a:pPr>
            <a:r>
              <a:rPr lang="bg-BG" altLang="ja-JP" sz="1400" dirty="0">
                <a:solidFill>
                  <a:prstClr val="black"/>
                </a:solidFill>
                <a:latin typeface="Gill Sans MT"/>
              </a:rPr>
              <a:t>      1) </a:t>
            </a:r>
            <a:r>
              <a:rPr lang="en-US" altLang="ja-JP" sz="1400" dirty="0">
                <a:solidFill>
                  <a:prstClr val="black"/>
                </a:solidFill>
                <a:latin typeface="Gill Sans MT"/>
              </a:rPr>
              <a:t>ensure that the applicable regulatory requirements are identified;  </a:t>
            </a:r>
            <a:endParaRPr lang="bg-BG" altLang="ja-JP" sz="1400" dirty="0">
              <a:solidFill>
                <a:prstClr val="black"/>
              </a:solidFill>
              <a:latin typeface="Gill Sans MT"/>
            </a:endParaRPr>
          </a:p>
          <a:p>
            <a:pPr fontAlgn="auto">
              <a:spcBef>
                <a:spcPts val="0"/>
              </a:spcBef>
              <a:spcAft>
                <a:spcPts val="0"/>
              </a:spcAft>
              <a:buClr>
                <a:srgbClr val="0F6FC6"/>
              </a:buClr>
              <a:buSzPct val="80000"/>
              <a:defRPr/>
            </a:pPr>
            <a:r>
              <a:rPr lang="bg-BG" altLang="ja-JP" sz="1400" dirty="0">
                <a:solidFill>
                  <a:prstClr val="black"/>
                </a:solidFill>
                <a:latin typeface="Gill Sans MT"/>
              </a:rPr>
              <a:t>      </a:t>
            </a:r>
            <a:r>
              <a:rPr lang="en-US" altLang="ja-JP" sz="1400" dirty="0">
                <a:solidFill>
                  <a:prstClr val="black"/>
                </a:solidFill>
                <a:latin typeface="Gill Sans MT"/>
              </a:rPr>
              <a:t>2) carries out internal exchange of information;  </a:t>
            </a:r>
            <a:endParaRPr lang="bg-BG" altLang="ja-JP" sz="1400" dirty="0">
              <a:solidFill>
                <a:prstClr val="black"/>
              </a:solidFill>
              <a:latin typeface="Gill Sans MT"/>
            </a:endParaRPr>
          </a:p>
          <a:p>
            <a:pPr fontAlgn="auto">
              <a:spcBef>
                <a:spcPts val="0"/>
              </a:spcBef>
              <a:spcAft>
                <a:spcPts val="0"/>
              </a:spcAft>
              <a:buClr>
                <a:srgbClr val="0F6FC6"/>
              </a:buClr>
              <a:buSzPct val="80000"/>
              <a:defRPr/>
            </a:pPr>
            <a:r>
              <a:rPr lang="bg-BG" altLang="ja-JP" sz="1400" dirty="0">
                <a:solidFill>
                  <a:prstClr val="black"/>
                </a:solidFill>
                <a:latin typeface="Gill Sans MT"/>
              </a:rPr>
              <a:t>      </a:t>
            </a:r>
            <a:r>
              <a:rPr lang="en-US" altLang="ja-JP" sz="1400" dirty="0">
                <a:solidFill>
                  <a:prstClr val="black"/>
                </a:solidFill>
                <a:latin typeface="Gill Sans MT"/>
              </a:rPr>
              <a:t>3) carries out external exchange of information (for example with suppliers, customers, relevant authorities, media);</a:t>
            </a:r>
            <a:endParaRPr lang="bg-BG" altLang="ja-JP" sz="1400" dirty="0">
              <a:solidFill>
                <a:prstClr val="black"/>
              </a:solidFill>
              <a:latin typeface="Gill Sans MT"/>
            </a:endParaRP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take action to reduce the consequences of the emergency, commensurate with the scale of the emergency or incident and the potential impact on food safety;</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perform periodic testing of the procedures, where practicable;</a:t>
            </a:r>
            <a:endParaRPr lang="bg-BG" altLang="ja-JP" dirty="0">
              <a:solidFill>
                <a:prstClr val="black"/>
              </a:solidFill>
              <a:latin typeface="Gill Sans MT"/>
            </a:endParaRPr>
          </a:p>
          <a:p>
            <a:pPr marL="342900" indent="-342900" fontAlgn="auto">
              <a:spcBef>
                <a:spcPts val="0"/>
              </a:spcBef>
              <a:spcAft>
                <a:spcPts val="0"/>
              </a:spcAft>
              <a:buClr>
                <a:srgbClr val="0F6FC6"/>
              </a:buClr>
              <a:buSzPct val="80000"/>
              <a:buAutoNum type="alphaLcParenR"/>
              <a:defRPr/>
            </a:pPr>
            <a:r>
              <a:rPr lang="en-US" altLang="ja-JP" dirty="0">
                <a:solidFill>
                  <a:prstClr val="black"/>
                </a:solidFill>
                <a:latin typeface="Gill Sans MT"/>
              </a:rPr>
              <a:t>review and, if necessary, update documented information, in particular following an incident, emergency or test.</a:t>
            </a:r>
            <a:endParaRPr lang="bg-BG" altLang="ja-JP" dirty="0">
              <a:solidFill>
                <a:prstClr val="black"/>
              </a:solidFill>
              <a:latin typeface="Gill Sans MT"/>
            </a:endParaRPr>
          </a:p>
          <a:p>
            <a:pPr fontAlgn="auto">
              <a:spcBef>
                <a:spcPts val="0"/>
              </a:spcBef>
              <a:spcAft>
                <a:spcPts val="0"/>
              </a:spcAft>
              <a:buClr>
                <a:srgbClr val="0F6FC6"/>
              </a:buClr>
              <a:buSzPct val="80000"/>
              <a:defRPr/>
            </a:pPr>
            <a:endParaRPr lang="bg-BG" altLang="ja-JP" sz="1400" i="1" dirty="0">
              <a:solidFill>
                <a:srgbClr val="003366"/>
              </a:solidFill>
              <a:latin typeface="Gill Sans MT"/>
            </a:endParaRPr>
          </a:p>
          <a:p>
            <a:pPr fontAlgn="auto">
              <a:spcBef>
                <a:spcPts val="0"/>
              </a:spcBef>
              <a:spcAft>
                <a:spcPts val="0"/>
              </a:spcAft>
              <a:buClr>
                <a:srgbClr val="0F6FC6"/>
              </a:buClr>
              <a:buSzPct val="80000"/>
              <a:defRPr/>
            </a:pPr>
            <a:r>
              <a:rPr lang="en-US" altLang="ja-JP" sz="1400" i="1" dirty="0">
                <a:solidFill>
                  <a:srgbClr val="003366"/>
                </a:solidFill>
                <a:latin typeface="Gill Sans MT"/>
              </a:rPr>
              <a:t>NOTE: Examples of emergencies that may affect food and / or production safety are natural disasters, environmental accidents, bioterrorism, accidents at work, public health emergencies, and other accidents such as disruption of basic services such as water, electricity or refrigeration supply.</a:t>
            </a:r>
            <a:endParaRPr lang="bg-BG" altLang="ja-JP" sz="1400" i="1" dirty="0">
              <a:solidFill>
                <a:srgbClr val="003366"/>
              </a:solidFill>
              <a:latin typeface="Gill Sans MT"/>
            </a:endParaRPr>
          </a:p>
          <a:p>
            <a:pPr fontAlgn="auto">
              <a:spcBef>
                <a:spcPts val="0"/>
              </a:spcBef>
              <a:spcAft>
                <a:spcPts val="0"/>
              </a:spcAft>
              <a:buClr>
                <a:srgbClr val="0F6FC6"/>
              </a:buClr>
              <a:buSzPct val="80000"/>
              <a:defRPr/>
            </a:pPr>
            <a:endParaRPr lang="en-US" altLang="ja-JP" sz="1400" i="1" dirty="0">
              <a:solidFill>
                <a:srgbClr val="003366"/>
              </a:solidFill>
              <a:latin typeface="Gill Sans MT"/>
            </a:endParaRPr>
          </a:p>
        </p:txBody>
      </p:sp>
      <p:pic>
        <p:nvPicPr>
          <p:cNvPr id="2" name="Картина 1">
            <a:extLst>
              <a:ext uri="{FF2B5EF4-FFF2-40B4-BE49-F238E27FC236}">
                <a16:creationId xmlns:a16="http://schemas.microsoft.com/office/drawing/2014/main" id="{5CBE473E-30FD-4BD4-84D8-A5CA11E0ED0A}"/>
              </a:ext>
            </a:extLst>
          </p:cNvPr>
          <p:cNvPicPr>
            <a:picLocks noChangeAspect="1"/>
          </p:cNvPicPr>
          <p:nvPr/>
        </p:nvPicPr>
        <p:blipFill>
          <a:blip r:embed="rId3"/>
          <a:stretch>
            <a:fillRect/>
          </a:stretch>
        </p:blipFill>
        <p:spPr>
          <a:xfrm>
            <a:off x="7700618" y="458742"/>
            <a:ext cx="1367256" cy="1367256"/>
          </a:xfrm>
          <a:prstGeom prst="rect">
            <a:avLst/>
          </a:prstGeom>
        </p:spPr>
      </p:pic>
      <p:pic>
        <p:nvPicPr>
          <p:cNvPr id="5" name="Picture 3">
            <a:extLst>
              <a:ext uri="{FF2B5EF4-FFF2-40B4-BE49-F238E27FC236}">
                <a16:creationId xmlns:a16="http://schemas.microsoft.com/office/drawing/2014/main" id="{D745775D-62F0-4B1E-A659-34B18111C32F}"/>
              </a:ext>
            </a:extLst>
          </p:cNvPr>
          <p:cNvPicPr>
            <a:picLocks noChangeAspect="1" noChangeArrowheads="1"/>
          </p:cNvPicPr>
          <p:nvPr/>
        </p:nvPicPr>
        <p:blipFill>
          <a:blip r:embed="rId4" cstate="print"/>
          <a:srcRect/>
          <a:stretch>
            <a:fillRect/>
          </a:stretch>
        </p:blipFill>
        <p:spPr bwMode="auto">
          <a:xfrm>
            <a:off x="6705600" y="2590800"/>
            <a:ext cx="1367256" cy="1367256"/>
          </a:xfrm>
          <a:prstGeom prst="rect">
            <a:avLst/>
          </a:prstGeom>
          <a:noFill/>
          <a:ln w="9525">
            <a:noFill/>
            <a:miter lim="800000"/>
            <a:headEnd/>
            <a:tailEnd/>
          </a:ln>
        </p:spPr>
      </p:pic>
      <p:pic>
        <p:nvPicPr>
          <p:cNvPr id="4" name="Картина 3">
            <a:extLst>
              <a:ext uri="{FF2B5EF4-FFF2-40B4-BE49-F238E27FC236}">
                <a16:creationId xmlns:a16="http://schemas.microsoft.com/office/drawing/2014/main" id="{14C6B7E6-5362-458E-8B61-05BFD29EC0AE}"/>
              </a:ext>
            </a:extLst>
          </p:cNvPr>
          <p:cNvPicPr>
            <a:picLocks noChangeAspect="1"/>
          </p:cNvPicPr>
          <p:nvPr/>
        </p:nvPicPr>
        <p:blipFill>
          <a:blip r:embed="rId5"/>
          <a:stretch>
            <a:fillRect/>
          </a:stretch>
        </p:blipFill>
        <p:spPr>
          <a:xfrm>
            <a:off x="6324600" y="76200"/>
            <a:ext cx="1223618" cy="1198561"/>
          </a:xfrm>
          <a:prstGeom prst="rect">
            <a:avLst/>
          </a:prstGeom>
        </p:spPr>
      </p:pic>
    </p:spTree>
    <p:extLst>
      <p:ext uri="{BB962C8B-B14F-4D97-AF65-F5344CB8AC3E}">
        <p14:creationId xmlns:p14="http://schemas.microsoft.com/office/powerpoint/2010/main" val="200391191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12699" y="0"/>
            <a:ext cx="9118601" cy="7109639"/>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8.5 Hazard control</a:t>
            </a:r>
          </a:p>
          <a:p>
            <a:pPr fontAlgn="auto">
              <a:spcBef>
                <a:spcPts val="0"/>
              </a:spcBef>
              <a:spcAft>
                <a:spcPts val="0"/>
              </a:spcAft>
              <a:buClr>
                <a:srgbClr val="0F6FC6"/>
              </a:buClr>
              <a:buSzPct val="80000"/>
              <a:defRPr/>
            </a:pPr>
            <a:r>
              <a:rPr lang="en-US" altLang="ja-JP" b="1" cap="all" dirty="0">
                <a:solidFill>
                  <a:srgbClr val="FF6600"/>
                </a:solidFill>
                <a:latin typeface="Gill Sans MT"/>
              </a:rPr>
              <a:t>8.5.1 Preliminary steps for performing a                                                                 </a:t>
            </a:r>
          </a:p>
          <a:p>
            <a:pPr fontAlgn="auto">
              <a:spcBef>
                <a:spcPts val="0"/>
              </a:spcBef>
              <a:spcAft>
                <a:spcPts val="0"/>
              </a:spcAft>
              <a:buClr>
                <a:srgbClr val="0F6FC6"/>
              </a:buClr>
              <a:buSzPct val="80000"/>
              <a:defRPr/>
            </a:pPr>
            <a:r>
              <a:rPr lang="en-US" altLang="ja-JP" b="1" cap="all" dirty="0">
                <a:solidFill>
                  <a:srgbClr val="FF6600"/>
                </a:solidFill>
                <a:latin typeface="Gill Sans MT"/>
              </a:rPr>
              <a:t>         hazard analysis</a:t>
            </a:r>
          </a:p>
          <a:p>
            <a:pPr fontAlgn="auto">
              <a:spcBef>
                <a:spcPts val="0"/>
              </a:spcBef>
              <a:spcAft>
                <a:spcPts val="0"/>
              </a:spcAft>
              <a:buClr>
                <a:srgbClr val="0F6FC6"/>
              </a:buClr>
              <a:buSzPct val="80000"/>
              <a:defRPr/>
            </a:pPr>
            <a:r>
              <a:rPr lang="en-US" altLang="ja-JP" b="1" dirty="0">
                <a:solidFill>
                  <a:prstClr val="black"/>
                </a:solidFill>
                <a:latin typeface="Gill Sans MT"/>
              </a:rPr>
              <a:t>   8.5.1.1 General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sz="1700" b="1" dirty="0">
                <a:solidFill>
                  <a:prstClr val="black"/>
                </a:solidFill>
                <a:latin typeface="Gill Sans MT"/>
              </a:rPr>
              <a:t>In order to perform a hazard analysis, preliminary                                                         information is collected, updated and maintained by the                                                              food safety team.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sz="1700" b="1" dirty="0">
                <a:solidFill>
                  <a:prstClr val="black"/>
                </a:solidFill>
                <a:latin typeface="Gill Sans MT"/>
              </a:rPr>
              <a:t>This includes, but is not limited to:</a:t>
            </a:r>
            <a:endParaRPr lang="bg-BG" altLang="ja-JP" sz="1700" b="1" dirty="0">
              <a:solidFill>
                <a:prstClr val="black"/>
              </a:solidFill>
              <a:latin typeface="Gill Sans MT"/>
            </a:endParaRPr>
          </a:p>
          <a:p>
            <a:pPr marL="342900" indent="-342900" fontAlgn="auto">
              <a:spcBef>
                <a:spcPts val="0"/>
              </a:spcBef>
              <a:spcAft>
                <a:spcPts val="0"/>
              </a:spcAft>
              <a:buClr>
                <a:srgbClr val="0F6FC6"/>
              </a:buClr>
              <a:buSzPct val="80000"/>
              <a:buAutoNum type="alphaLcParenR"/>
              <a:defRPr/>
            </a:pPr>
            <a:r>
              <a:rPr lang="en-US" altLang="ja-JP" sz="1400" dirty="0">
                <a:solidFill>
                  <a:prstClr val="black"/>
                </a:solidFill>
                <a:latin typeface="Gill Sans MT"/>
              </a:rPr>
              <a:t>the applicable regulatory and customer requirements;</a:t>
            </a:r>
          </a:p>
          <a:p>
            <a:pPr marL="342900" indent="-342900" fontAlgn="auto">
              <a:spcBef>
                <a:spcPts val="0"/>
              </a:spcBef>
              <a:spcAft>
                <a:spcPts val="0"/>
              </a:spcAft>
              <a:buClr>
                <a:srgbClr val="0F6FC6"/>
              </a:buClr>
              <a:buSzPct val="80000"/>
              <a:buAutoNum type="alphaLcParenR"/>
              <a:defRPr/>
            </a:pPr>
            <a:r>
              <a:rPr lang="en-US" altLang="ja-JP" sz="1400" dirty="0">
                <a:solidFill>
                  <a:prstClr val="black"/>
                </a:solidFill>
                <a:latin typeface="Gill Sans MT"/>
              </a:rPr>
              <a:t>the products, processes and equipment of the organization;</a:t>
            </a:r>
          </a:p>
          <a:p>
            <a:pPr marL="342900" indent="-342900" fontAlgn="auto">
              <a:spcBef>
                <a:spcPts val="0"/>
              </a:spcBef>
              <a:spcAft>
                <a:spcPts val="0"/>
              </a:spcAft>
              <a:buClr>
                <a:srgbClr val="0F6FC6"/>
              </a:buClr>
              <a:buSzPct val="80000"/>
              <a:buAutoNum type="alphaLcParenR"/>
              <a:defRPr/>
            </a:pPr>
            <a:r>
              <a:rPr lang="en-US" altLang="ja-JP" sz="1400" dirty="0">
                <a:solidFill>
                  <a:prstClr val="black"/>
                </a:solidFill>
                <a:latin typeface="Gill Sans MT"/>
              </a:rPr>
              <a:t>the food hazards associated with the food safety management system.</a:t>
            </a:r>
            <a:endParaRPr lang="bg-BG" altLang="ja-JP" sz="1400" dirty="0">
              <a:solidFill>
                <a:prstClr val="black"/>
              </a:solidFill>
              <a:latin typeface="Gill Sans MT"/>
            </a:endParaRPr>
          </a:p>
          <a:p>
            <a:pPr fontAlgn="auto">
              <a:spcBef>
                <a:spcPts val="0"/>
              </a:spcBef>
              <a:spcAft>
                <a:spcPts val="0"/>
              </a:spcAft>
              <a:buClr>
                <a:srgbClr val="0F6FC6"/>
              </a:buClr>
              <a:buSzPct val="80000"/>
              <a:defRPr/>
            </a:pPr>
            <a:endParaRPr lang="en-US" altLang="ja-JP" sz="500" b="1" dirty="0">
              <a:solidFill>
                <a:prstClr val="black"/>
              </a:solidFill>
              <a:latin typeface="Gill Sans MT"/>
            </a:endParaRPr>
          </a:p>
          <a:p>
            <a:pPr fontAlgn="auto">
              <a:spcBef>
                <a:spcPts val="0"/>
              </a:spcBef>
              <a:spcAft>
                <a:spcPts val="0"/>
              </a:spcAft>
              <a:buClr>
                <a:srgbClr val="0F6FC6"/>
              </a:buClr>
              <a:buSzPct val="80000"/>
              <a:defRPr/>
            </a:pPr>
            <a:r>
              <a:rPr lang="en-US" altLang="ja-JP" b="1" dirty="0">
                <a:solidFill>
                  <a:prstClr val="black"/>
                </a:solidFill>
                <a:latin typeface="Gill Sans MT"/>
              </a:rPr>
              <a:t>   8.5.1.2 Characteristics of raw materials, ingredients and contact materials for products</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sz="1700" b="1" dirty="0">
                <a:solidFill>
                  <a:prstClr val="black"/>
                </a:solidFill>
                <a:latin typeface="Gill Sans MT"/>
              </a:rPr>
              <a:t>The organization shall ensure that all applicable food safety regulations are identified for all raw materials, ingredients and contact materials.</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sz="1700" b="1" dirty="0">
                <a:solidFill>
                  <a:prstClr val="black"/>
                </a:solidFill>
                <a:latin typeface="Gill Sans MT"/>
              </a:rPr>
              <a:t>The organization shall maintain documented information on all raw materials, ingredients and materials in contact with products to the extent necessary to perform a hazard analysis (see 8.5.2) including the following, where appropriate:</a:t>
            </a:r>
          </a:p>
          <a:p>
            <a:pPr marL="342900" indent="-342900" fontAlgn="auto">
              <a:spcBef>
                <a:spcPts val="0"/>
              </a:spcBef>
              <a:spcAft>
                <a:spcPts val="0"/>
              </a:spcAft>
              <a:buClr>
                <a:srgbClr val="0F6FC6"/>
              </a:buClr>
              <a:buSzPct val="80000"/>
              <a:buAutoNum type="alphaLcParenR"/>
              <a:defRPr/>
            </a:pPr>
            <a:r>
              <a:rPr lang="en-US" altLang="ja-JP" sz="1400" dirty="0">
                <a:solidFill>
                  <a:prstClr val="black"/>
                </a:solidFill>
                <a:latin typeface="Gill Sans MT"/>
              </a:rPr>
              <a:t>biological, chemical and physical characteristics;</a:t>
            </a:r>
          </a:p>
          <a:p>
            <a:pPr marL="342900" indent="-342900" fontAlgn="auto">
              <a:spcBef>
                <a:spcPts val="0"/>
              </a:spcBef>
              <a:spcAft>
                <a:spcPts val="0"/>
              </a:spcAft>
              <a:buClr>
                <a:srgbClr val="0F6FC6"/>
              </a:buClr>
              <a:buSzPct val="80000"/>
              <a:buAutoNum type="alphaLcParenR"/>
              <a:defRPr/>
            </a:pPr>
            <a:r>
              <a:rPr lang="en-US" altLang="ja-JP" sz="1400" dirty="0">
                <a:solidFill>
                  <a:prstClr val="black"/>
                </a:solidFill>
                <a:latin typeface="Gill Sans MT"/>
              </a:rPr>
              <a:t>composition of the formulation, including additives and auxiliary materials;</a:t>
            </a:r>
          </a:p>
          <a:p>
            <a:pPr marL="342900" indent="-342900" fontAlgn="auto">
              <a:spcBef>
                <a:spcPts val="0"/>
              </a:spcBef>
              <a:spcAft>
                <a:spcPts val="0"/>
              </a:spcAft>
              <a:buClr>
                <a:srgbClr val="0F6FC6"/>
              </a:buClr>
              <a:buSzPct val="80000"/>
              <a:buAutoNum type="alphaLcParenR"/>
              <a:defRPr/>
            </a:pPr>
            <a:r>
              <a:rPr lang="en-US" altLang="ja-JP" sz="1400" dirty="0">
                <a:solidFill>
                  <a:prstClr val="black"/>
                </a:solidFill>
                <a:latin typeface="Gill Sans MT"/>
              </a:rPr>
              <a:t>origin (e.g. animal, inorganic or vegetable)</a:t>
            </a:r>
          </a:p>
          <a:p>
            <a:pPr marL="342900" indent="-342900" fontAlgn="auto">
              <a:spcBef>
                <a:spcPts val="0"/>
              </a:spcBef>
              <a:spcAft>
                <a:spcPts val="0"/>
              </a:spcAft>
              <a:buClr>
                <a:srgbClr val="0F6FC6"/>
              </a:buClr>
              <a:buSzPct val="80000"/>
              <a:buAutoNum type="alphaLcParenR"/>
              <a:defRPr/>
            </a:pPr>
            <a:r>
              <a:rPr lang="en-US" altLang="ja-JP" sz="1400" dirty="0">
                <a:solidFill>
                  <a:prstClr val="black"/>
                </a:solidFill>
                <a:latin typeface="Gill Sans MT"/>
              </a:rPr>
              <a:t>method of production;</a:t>
            </a:r>
          </a:p>
          <a:p>
            <a:pPr marL="342900" indent="-342900" fontAlgn="auto">
              <a:spcBef>
                <a:spcPts val="0"/>
              </a:spcBef>
              <a:spcAft>
                <a:spcPts val="0"/>
              </a:spcAft>
              <a:buClr>
                <a:srgbClr val="0F6FC6"/>
              </a:buClr>
              <a:buSzPct val="80000"/>
              <a:buAutoNum type="alphaLcParenR"/>
              <a:defRPr/>
            </a:pPr>
            <a:r>
              <a:rPr lang="en-US" altLang="ja-JP" sz="1400" dirty="0">
                <a:solidFill>
                  <a:prstClr val="black"/>
                </a:solidFill>
                <a:latin typeface="Gill Sans MT"/>
              </a:rPr>
              <a:t>methods of packaging and delivery;</a:t>
            </a:r>
          </a:p>
          <a:p>
            <a:pPr marL="342900" indent="-342900" fontAlgn="auto">
              <a:spcBef>
                <a:spcPts val="0"/>
              </a:spcBef>
              <a:spcAft>
                <a:spcPts val="0"/>
              </a:spcAft>
              <a:buClr>
                <a:srgbClr val="0F6FC6"/>
              </a:buClr>
              <a:buSzPct val="80000"/>
              <a:buAutoNum type="alphaLcParenR"/>
              <a:defRPr/>
            </a:pPr>
            <a:r>
              <a:rPr lang="en-US" altLang="ja-JP" sz="1400" dirty="0">
                <a:solidFill>
                  <a:prstClr val="black"/>
                </a:solidFill>
                <a:latin typeface="Gill Sans MT"/>
              </a:rPr>
              <a:t>storage conditions and shelf life;</a:t>
            </a:r>
          </a:p>
          <a:p>
            <a:pPr marL="342900" indent="-342900" fontAlgn="auto">
              <a:spcBef>
                <a:spcPts val="0"/>
              </a:spcBef>
              <a:spcAft>
                <a:spcPts val="0"/>
              </a:spcAft>
              <a:buClr>
                <a:srgbClr val="0F6FC6"/>
              </a:buClr>
              <a:buSzPct val="80000"/>
              <a:buAutoNum type="alphaLcParenR"/>
              <a:defRPr/>
            </a:pPr>
            <a:r>
              <a:rPr lang="en-US" altLang="ja-JP" sz="1400" dirty="0">
                <a:solidFill>
                  <a:prstClr val="black"/>
                </a:solidFill>
                <a:latin typeface="Gill Sans MT"/>
              </a:rPr>
              <a:t>preparation and / or handling before use or before processing;</a:t>
            </a:r>
          </a:p>
          <a:p>
            <a:pPr marL="342900" indent="-342900" fontAlgn="auto">
              <a:spcBef>
                <a:spcPts val="0"/>
              </a:spcBef>
              <a:spcAft>
                <a:spcPts val="0"/>
              </a:spcAft>
              <a:buClr>
                <a:srgbClr val="0F6FC6"/>
              </a:buClr>
              <a:buSzPct val="80000"/>
              <a:buAutoNum type="alphaLcParenR"/>
              <a:defRPr/>
            </a:pPr>
            <a:r>
              <a:rPr lang="en-US" altLang="ja-JP" sz="1400" dirty="0">
                <a:solidFill>
                  <a:prstClr val="black"/>
                </a:solidFill>
                <a:latin typeface="Gill Sans MT"/>
              </a:rPr>
              <a:t>acceptance criteria related to food safety or specifications of purchased materials and ingredients according to their intended use.</a:t>
            </a:r>
            <a:endParaRPr lang="en-US" altLang="ja-JP" sz="1400" b="1" dirty="0">
              <a:solidFill>
                <a:prstClr val="black"/>
              </a:solidFill>
              <a:latin typeface="Gill Sans MT"/>
            </a:endParaRPr>
          </a:p>
        </p:txBody>
      </p:sp>
      <p:pic>
        <p:nvPicPr>
          <p:cNvPr id="3" name="Picture 3">
            <a:extLst>
              <a:ext uri="{FF2B5EF4-FFF2-40B4-BE49-F238E27FC236}">
                <a16:creationId xmlns:a16="http://schemas.microsoft.com/office/drawing/2014/main" id="{686E0346-A6F8-43D9-BA60-03314B27F8FA}"/>
              </a:ext>
            </a:extLst>
          </p:cNvPr>
          <p:cNvPicPr>
            <a:picLocks noChangeAspect="1" noChangeArrowheads="1"/>
          </p:cNvPicPr>
          <p:nvPr/>
        </p:nvPicPr>
        <p:blipFill>
          <a:blip r:embed="rId3" cstate="print"/>
          <a:srcRect/>
          <a:stretch>
            <a:fillRect/>
          </a:stretch>
        </p:blipFill>
        <p:spPr bwMode="auto">
          <a:xfrm>
            <a:off x="6400800" y="152400"/>
            <a:ext cx="2648607" cy="2133600"/>
          </a:xfrm>
          <a:prstGeom prst="rect">
            <a:avLst/>
          </a:prstGeom>
          <a:noFill/>
          <a:ln w="9525">
            <a:noFill/>
            <a:miter lim="800000"/>
            <a:headEnd/>
            <a:tailEnd/>
          </a:ln>
        </p:spPr>
      </p:pic>
    </p:spTree>
    <p:extLst>
      <p:ext uri="{BB962C8B-B14F-4D97-AF65-F5344CB8AC3E}">
        <p14:creationId xmlns:p14="http://schemas.microsoft.com/office/powerpoint/2010/main" val="291743019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25399" y="0"/>
            <a:ext cx="9118601" cy="6632585"/>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b="1" dirty="0">
                <a:solidFill>
                  <a:prstClr val="black"/>
                </a:solidFill>
                <a:latin typeface="Gill Sans MT"/>
              </a:rPr>
              <a:t>    8.5.1.3 Characteristics of the final products</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ensure that all applicable regulatory requirements for food safety are identified for all finished products produced.</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maintain documented information on the characteristics of the final products to the extent necessary to perform a hazard analysis (see 8.5.2), including information on the following, where appropriate:</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product name or similar identification;</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composition;</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biological, chemical and physical characteristics related to food safety;</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intended shelf life and storage conditions;</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packaging;</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food safety labeling and/or instructions for handling, preparation and use;</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methods of distribution and delivery; </a:t>
            </a:r>
          </a:p>
          <a:p>
            <a:pPr fontAlgn="auto">
              <a:spcBef>
                <a:spcPts val="600"/>
              </a:spcBef>
              <a:spcAft>
                <a:spcPts val="0"/>
              </a:spcAft>
              <a:buClr>
                <a:srgbClr val="0F6FC6"/>
              </a:buClr>
              <a:buSzPct val="80000"/>
              <a:defRPr/>
            </a:pPr>
            <a:r>
              <a:rPr lang="en-US" altLang="ja-JP" sz="1600" b="1" dirty="0">
                <a:solidFill>
                  <a:prstClr val="black"/>
                </a:solidFill>
                <a:latin typeface="Gill Sans MT"/>
              </a:rPr>
              <a:t>    </a:t>
            </a:r>
            <a:r>
              <a:rPr lang="en-US" altLang="ja-JP" b="1" dirty="0">
                <a:solidFill>
                  <a:prstClr val="black"/>
                </a:solidFill>
                <a:latin typeface="Gill Sans MT"/>
              </a:rPr>
              <a:t>8.5.1.4 Intended use</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intended use, the reasonably expected handling of the final product, as well as any unforeseen but reasonably expected misuse and abuse of the final product, shall be considered and maintained as documented information to the extent necessary to perform a hazard analysis (see 8.5.2).  </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If necessary</a:t>
            </a:r>
            <a:r>
              <a:rPr lang="bg-BG" altLang="ja-JP" b="1" dirty="0">
                <a:solidFill>
                  <a:prstClr val="black"/>
                </a:solidFill>
                <a:latin typeface="Gill Sans MT"/>
              </a:rPr>
              <a:t> </a:t>
            </a:r>
            <a:r>
              <a:rPr lang="en-US" altLang="ja-JP" b="1" dirty="0">
                <a:solidFill>
                  <a:prstClr val="black"/>
                </a:solidFill>
                <a:latin typeface="Gill Sans MT"/>
              </a:rPr>
              <a:t>are identified</a:t>
            </a:r>
            <a:r>
              <a:rPr lang="bg-BG" altLang="ja-JP" b="1" dirty="0">
                <a:solidFill>
                  <a:prstClr val="black"/>
                </a:solidFill>
                <a:latin typeface="Gill Sans MT"/>
              </a:rPr>
              <a:t> </a:t>
            </a:r>
            <a:r>
              <a:rPr lang="en-US" altLang="ja-JP" b="1" dirty="0">
                <a:solidFill>
                  <a:prstClr val="black"/>
                </a:solidFill>
                <a:latin typeface="Gill Sans MT"/>
              </a:rPr>
              <a:t>groups of</a:t>
            </a:r>
            <a:r>
              <a:rPr lang="bg-BG" altLang="ja-JP" b="1" dirty="0">
                <a:solidFill>
                  <a:prstClr val="black"/>
                </a:solidFill>
                <a:latin typeface="Gill Sans MT"/>
              </a:rPr>
              <a:t> </a:t>
            </a:r>
            <a:r>
              <a:rPr lang="en-US" altLang="ja-JP" b="1" dirty="0">
                <a:solidFill>
                  <a:prstClr val="black"/>
                </a:solidFill>
                <a:latin typeface="Gill Sans MT"/>
              </a:rPr>
              <a:t>consumers/users</a:t>
            </a:r>
            <a:r>
              <a:rPr lang="bg-BG" altLang="ja-JP" b="1" dirty="0">
                <a:solidFill>
                  <a:prstClr val="black"/>
                </a:solidFill>
                <a:latin typeface="Gill Sans MT"/>
              </a:rPr>
              <a:t> </a:t>
            </a:r>
            <a:r>
              <a:rPr lang="en-US" altLang="ja-JP" b="1" dirty="0">
                <a:solidFill>
                  <a:prstClr val="black"/>
                </a:solidFill>
                <a:latin typeface="Gill Sans MT"/>
              </a:rPr>
              <a:t>for each product.</a:t>
            </a:r>
            <a:r>
              <a:rPr lang="bg-BG" altLang="ja-JP" b="1" dirty="0">
                <a:solidFill>
                  <a:prstClr val="black"/>
                </a:solidFill>
                <a:latin typeface="Gill Sans MT"/>
              </a:rPr>
              <a:t> </a:t>
            </a:r>
            <a:r>
              <a:rPr lang="en-US" altLang="ja-JP" b="1" dirty="0">
                <a:solidFill>
                  <a:prstClr val="black"/>
                </a:solidFill>
                <a:latin typeface="Gill Sans MT"/>
              </a:rPr>
              <a:t>Consumers/user groups are identified,</a:t>
            </a:r>
            <a:r>
              <a:rPr lang="bg-BG" altLang="ja-JP" b="1" dirty="0">
                <a:solidFill>
                  <a:prstClr val="black"/>
                </a:solidFill>
                <a:latin typeface="Gill Sans MT"/>
              </a:rPr>
              <a:t> </a:t>
            </a:r>
            <a:r>
              <a:rPr lang="en-US" altLang="ja-JP" b="1" dirty="0">
                <a:solidFill>
                  <a:prstClr val="black"/>
                </a:solidFill>
                <a:latin typeface="Gill Sans MT"/>
              </a:rPr>
              <a:t>for which it is known</a:t>
            </a:r>
            <a:r>
              <a:rPr lang="bg-BG" altLang="ja-JP" b="1" dirty="0">
                <a:solidFill>
                  <a:prstClr val="black"/>
                </a:solidFill>
                <a:latin typeface="Gill Sans MT"/>
              </a:rPr>
              <a:t> </a:t>
            </a:r>
            <a:r>
              <a:rPr lang="en-US" altLang="ja-JP" b="1" dirty="0">
                <a:solidFill>
                  <a:prstClr val="black"/>
                </a:solidFill>
                <a:latin typeface="Gill Sans MT"/>
              </a:rPr>
              <a:t>that they are particularly vulnerable to specific food hazards.</a:t>
            </a:r>
            <a:r>
              <a:rPr lang="bg-BG" altLang="ja-JP" b="1" dirty="0">
                <a:solidFill>
                  <a:prstClr val="black"/>
                </a:solidFill>
                <a:latin typeface="Gill Sans MT"/>
              </a:rPr>
              <a:t> </a:t>
            </a:r>
            <a:r>
              <a:rPr lang="en-US" altLang="ja-JP" b="1" dirty="0">
                <a:solidFill>
                  <a:prstClr val="black"/>
                </a:solidFill>
                <a:latin typeface="Gill Sans MT"/>
              </a:rPr>
              <a:t>The user/consumers groups for which is known that they are particularly vulnerable to specific food hazards are identified.</a:t>
            </a:r>
            <a:endParaRPr lang="en-US" altLang="ja-JP" sz="300" b="1" dirty="0">
              <a:solidFill>
                <a:prstClr val="black"/>
              </a:solidFill>
              <a:latin typeface="Gill Sans MT"/>
            </a:endParaRPr>
          </a:p>
        </p:txBody>
      </p:sp>
      <p:pic>
        <p:nvPicPr>
          <p:cNvPr id="3" name="Picture 3">
            <a:extLst>
              <a:ext uri="{FF2B5EF4-FFF2-40B4-BE49-F238E27FC236}">
                <a16:creationId xmlns:a16="http://schemas.microsoft.com/office/drawing/2014/main" id="{306D6A9E-ACE9-4750-A00D-7B39BFF97142}"/>
              </a:ext>
            </a:extLst>
          </p:cNvPr>
          <p:cNvPicPr>
            <a:picLocks noChangeAspect="1" noChangeArrowheads="1"/>
          </p:cNvPicPr>
          <p:nvPr/>
        </p:nvPicPr>
        <p:blipFill>
          <a:blip r:embed="rId3" cstate="print"/>
          <a:srcRect/>
          <a:stretch>
            <a:fillRect/>
          </a:stretch>
        </p:blipFill>
        <p:spPr bwMode="auto">
          <a:xfrm>
            <a:off x="6476999" y="1905000"/>
            <a:ext cx="2641601" cy="1974802"/>
          </a:xfrm>
          <a:prstGeom prst="rect">
            <a:avLst/>
          </a:prstGeom>
          <a:noFill/>
          <a:ln w="9525">
            <a:noFill/>
            <a:miter lim="800000"/>
            <a:headEnd/>
            <a:tailEnd/>
          </a:ln>
        </p:spPr>
      </p:pic>
    </p:spTree>
    <p:extLst>
      <p:ext uri="{BB962C8B-B14F-4D97-AF65-F5344CB8AC3E}">
        <p14:creationId xmlns:p14="http://schemas.microsoft.com/office/powerpoint/2010/main" val="370359230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25399" y="0"/>
            <a:ext cx="9118601" cy="6709529"/>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b="1" dirty="0">
                <a:solidFill>
                  <a:prstClr val="black"/>
                </a:solidFill>
                <a:latin typeface="Gill Sans MT"/>
              </a:rPr>
              <a:t>    8.5.1.5 Technological schemes and description of the processes </a:t>
            </a:r>
          </a:p>
          <a:p>
            <a:pPr fontAlgn="auto">
              <a:spcBef>
                <a:spcPts val="600"/>
              </a:spcBef>
              <a:spcAft>
                <a:spcPts val="0"/>
              </a:spcAft>
              <a:buClr>
                <a:srgbClr val="0F6FC6"/>
              </a:buClr>
              <a:buSzPct val="80000"/>
              <a:defRPr/>
            </a:pPr>
            <a:r>
              <a:rPr lang="en-US" altLang="ja-JP" b="1" dirty="0">
                <a:solidFill>
                  <a:prstClr val="black"/>
                </a:solidFill>
                <a:latin typeface="Gill Sans MT"/>
              </a:rPr>
              <a:t>       </a:t>
            </a:r>
            <a:r>
              <a:rPr lang="en-US" altLang="ja-JP" u="sng" dirty="0">
                <a:solidFill>
                  <a:prstClr val="black"/>
                </a:solidFill>
                <a:latin typeface="Gill Sans MT"/>
              </a:rPr>
              <a:t>8.5.1.5.1 Preparation of technological schemes</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HACCP team have to establish, maintain and                                                                              update technological schemes as documented                                                                 information on products or product categories and                                                         processes included in the scope of the FSMS.</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Technological schemes provide a graphical                                                                              representation of the process.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Technological schemes are used in performing hazard analysis as a basis for assessing the likely occurrence, increase, decrease or introduction of hazards to food products.</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Technological schemes must be clear, precise and sufficiently detailed to the extent necessary to carry out a hazard analysis.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Technological schemes shall, where appropriate, include the following:</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the consistency and interaction of all stages of production;</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all external processes subcontracted;</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the stages at which raw materials, ingredients, auxiliaries, packaging materials, devices and intermediates are included in the manufacturing process;</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the stages at which reprocessing and recycling take place;</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the stages at which finished products, intermediates, by-products and waste are exported or disposed of. </a:t>
            </a:r>
          </a:p>
          <a:p>
            <a:pPr fontAlgn="auto">
              <a:spcBef>
                <a:spcPts val="600"/>
              </a:spcBef>
              <a:spcAft>
                <a:spcPts val="0"/>
              </a:spcAft>
              <a:buClr>
                <a:srgbClr val="0F6FC6"/>
              </a:buClr>
              <a:buSzPct val="80000"/>
              <a:defRPr/>
            </a:pPr>
            <a:r>
              <a:rPr lang="en-US" altLang="ja-JP" dirty="0">
                <a:solidFill>
                  <a:prstClr val="black"/>
                </a:solidFill>
                <a:latin typeface="Gill Sans MT"/>
              </a:rPr>
              <a:t>       </a:t>
            </a:r>
            <a:r>
              <a:rPr lang="en-US" altLang="ja-JP" u="sng" dirty="0">
                <a:solidFill>
                  <a:prstClr val="black"/>
                </a:solidFill>
                <a:latin typeface="Gill Sans MT"/>
              </a:rPr>
              <a:t>8.5.1.5.2 Confirmation of technological schemes on site</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HACCP team have to verify on the spot the accuracy of the technological schemes, update them where appropriate and keep them as documented information.</a:t>
            </a:r>
            <a:endParaRPr lang="en-US" altLang="ja-JP" sz="300" b="1" dirty="0">
              <a:solidFill>
                <a:prstClr val="black"/>
              </a:solidFill>
              <a:latin typeface="Gill Sans MT"/>
            </a:endParaRPr>
          </a:p>
        </p:txBody>
      </p:sp>
      <p:pic>
        <p:nvPicPr>
          <p:cNvPr id="2" name="Картина 1">
            <a:extLst>
              <a:ext uri="{FF2B5EF4-FFF2-40B4-BE49-F238E27FC236}">
                <a16:creationId xmlns:a16="http://schemas.microsoft.com/office/drawing/2014/main" id="{DC4F92C8-C38C-4E03-AB97-FAC0A2581B38}"/>
              </a:ext>
            </a:extLst>
          </p:cNvPr>
          <p:cNvPicPr>
            <a:picLocks noChangeAspect="1"/>
          </p:cNvPicPr>
          <p:nvPr/>
        </p:nvPicPr>
        <p:blipFill>
          <a:blip r:embed="rId3"/>
          <a:stretch>
            <a:fillRect/>
          </a:stretch>
        </p:blipFill>
        <p:spPr>
          <a:xfrm>
            <a:off x="6324600" y="304800"/>
            <a:ext cx="2692830" cy="1995116"/>
          </a:xfrm>
          <a:prstGeom prst="rect">
            <a:avLst/>
          </a:prstGeom>
        </p:spPr>
      </p:pic>
    </p:spTree>
    <p:extLst>
      <p:ext uri="{BB962C8B-B14F-4D97-AF65-F5344CB8AC3E}">
        <p14:creationId xmlns:p14="http://schemas.microsoft.com/office/powerpoint/2010/main" val="44725551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60035" y="13855"/>
            <a:ext cx="9118601" cy="7032694"/>
          </a:xfrm>
          <a:prstGeom prst="rect">
            <a:avLst/>
          </a:prstGeom>
          <a:noFill/>
        </p:spPr>
        <p:txBody>
          <a:bodyPr wrap="square">
            <a:spAutoFit/>
          </a:bodyPr>
          <a:lstStyle/>
          <a:p>
            <a:pPr fontAlgn="auto">
              <a:spcBef>
                <a:spcPts val="0"/>
              </a:spcBef>
              <a:spcAft>
                <a:spcPts val="0"/>
              </a:spcAft>
              <a:buClr>
                <a:srgbClr val="0F6FC6"/>
              </a:buClr>
              <a:buSzPct val="80000"/>
              <a:defRPr/>
            </a:pPr>
            <a:r>
              <a:rPr lang="en-US" altLang="ja-JP" b="1" cap="all" dirty="0">
                <a:solidFill>
                  <a:srgbClr val="FF6600"/>
                </a:solidFill>
                <a:latin typeface="Gill Sans MT"/>
              </a:rPr>
              <a:t>8.5.2 Hazard analysis</a:t>
            </a:r>
          </a:p>
          <a:p>
            <a:pPr fontAlgn="auto">
              <a:spcBef>
                <a:spcPts val="0"/>
              </a:spcBef>
              <a:spcAft>
                <a:spcPts val="0"/>
              </a:spcAft>
              <a:buClr>
                <a:srgbClr val="0F6FC6"/>
              </a:buClr>
              <a:buSzPct val="80000"/>
              <a:defRPr/>
            </a:pPr>
            <a:r>
              <a:rPr lang="en-US" altLang="ja-JP" b="1" dirty="0">
                <a:solidFill>
                  <a:prstClr val="black"/>
                </a:solidFill>
                <a:latin typeface="Gill Sans MT"/>
              </a:rPr>
              <a:t>  8.5.2.1 General</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HACCP team have to perform a hazard analysis based on                                                              prior information to determine the hazards to be controlled.                                                         The degree of control ensures food safety and, where appropriate,                                                                                             a combination of control measures is used. </a:t>
            </a:r>
          </a:p>
          <a:p>
            <a:pPr fontAlgn="auto">
              <a:spcBef>
                <a:spcPts val="0"/>
              </a:spcBef>
              <a:spcAft>
                <a:spcPts val="0"/>
              </a:spcAft>
              <a:buClr>
                <a:srgbClr val="0F6FC6"/>
              </a:buClr>
              <a:buSzPct val="80000"/>
              <a:defRPr/>
            </a:pPr>
            <a:r>
              <a:rPr lang="en-US" altLang="ja-JP" b="1" dirty="0">
                <a:solidFill>
                  <a:prstClr val="black"/>
                </a:solidFill>
                <a:latin typeface="Gill Sans MT"/>
              </a:rPr>
              <a:t>  8.5.2.2 Identification of hazards and determination of acceptable                                                            levels</a:t>
            </a:r>
          </a:p>
          <a:p>
            <a:pPr fontAlgn="auto">
              <a:spcBef>
                <a:spcPts val="0"/>
              </a:spcBef>
              <a:spcAft>
                <a:spcPts val="0"/>
              </a:spcAft>
              <a:buClr>
                <a:srgbClr val="0F6FC6"/>
              </a:buClr>
              <a:buSzPct val="80000"/>
              <a:defRPr/>
            </a:pPr>
            <a:r>
              <a:rPr lang="en-US" altLang="ja-JP" b="1" dirty="0">
                <a:solidFill>
                  <a:prstClr val="black"/>
                </a:solidFill>
                <a:latin typeface="Gill Sans MT"/>
              </a:rPr>
              <a:t>     </a:t>
            </a:r>
            <a:r>
              <a:rPr lang="en-US" altLang="ja-JP" u="sng" dirty="0">
                <a:solidFill>
                  <a:prstClr val="black"/>
                </a:solidFill>
                <a:latin typeface="Gill Sans MT"/>
              </a:rPr>
              <a:t>8.5.2.2.1</a:t>
            </a:r>
            <a:r>
              <a:rPr lang="en-US" altLang="ja-JP" b="1" u="sng" dirty="0">
                <a:solidFill>
                  <a:prstClr val="black"/>
                </a:solidFill>
                <a:latin typeface="Gill Sans MT"/>
              </a:rPr>
              <a:t> </a:t>
            </a:r>
            <a:r>
              <a:rPr lang="en-US" altLang="ja-JP" u="sng" dirty="0">
                <a:solidFill>
                  <a:prstClr val="black"/>
                </a:solidFill>
                <a:latin typeface="Gill Sans MT"/>
              </a:rPr>
              <a:t>The organization shall identify and document any food hazards </a:t>
            </a:r>
            <a:r>
              <a:rPr lang="en-US" altLang="ja-JP" b="1" dirty="0">
                <a:solidFill>
                  <a:prstClr val="black"/>
                </a:solidFill>
                <a:latin typeface="Gill Sans MT"/>
              </a:rPr>
              <a:t>that are logically expected to arise in relation to the type of product, the type of process and the process environment. Identification must be based on:</a:t>
            </a:r>
            <a:endParaRPr lang="en-US"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the preliminary information and data collected in accordance with 8.5.1;</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experience;</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internal and external information, including, as far as possible,                                                                epidemiological, scientific and other historical data;</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information provided by the food chain on food hazards related to the                                                          safety of finished products, intermediates and foodstuffs at the time of                                                      consumption;</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regulatory and customer requirements.</a:t>
            </a:r>
          </a:p>
          <a:p>
            <a:pPr fontAlgn="auto">
              <a:spcBef>
                <a:spcPts val="0"/>
              </a:spcBef>
              <a:spcAft>
                <a:spcPts val="0"/>
              </a:spcAft>
              <a:buClr>
                <a:srgbClr val="0F6FC6"/>
              </a:buClr>
              <a:buSzPct val="80000"/>
              <a:defRPr/>
            </a:pPr>
            <a:endParaRPr lang="en-US" altLang="ja-JP" sz="500" i="1" dirty="0">
              <a:solidFill>
                <a:srgbClr val="003366"/>
              </a:solidFill>
              <a:latin typeface="Gill Sans MT"/>
            </a:endParaRPr>
          </a:p>
          <a:p>
            <a:pPr fontAlgn="auto">
              <a:spcBef>
                <a:spcPts val="0"/>
              </a:spcBef>
              <a:spcAft>
                <a:spcPts val="0"/>
              </a:spcAft>
              <a:buClr>
                <a:srgbClr val="0F6FC6"/>
              </a:buClr>
              <a:buSzPct val="80000"/>
              <a:defRPr/>
            </a:pPr>
            <a:r>
              <a:rPr lang="en-US" altLang="ja-JP" sz="1400" i="1" dirty="0">
                <a:solidFill>
                  <a:srgbClr val="003366"/>
                </a:solidFill>
                <a:latin typeface="Gill Sans MT"/>
              </a:rPr>
              <a:t>NOTE 1: Experience may include information from personnel and external experts who are familiar with the product and / or processes in other facilities.</a:t>
            </a:r>
          </a:p>
          <a:p>
            <a:pPr fontAlgn="auto">
              <a:spcBef>
                <a:spcPts val="0"/>
              </a:spcBef>
              <a:spcAft>
                <a:spcPts val="0"/>
              </a:spcAft>
              <a:buClr>
                <a:srgbClr val="0F6FC6"/>
              </a:buClr>
              <a:buSzPct val="80000"/>
              <a:defRPr/>
            </a:pPr>
            <a:r>
              <a:rPr lang="en-US" altLang="ja-JP" sz="1400" i="1" dirty="0">
                <a:solidFill>
                  <a:srgbClr val="003366"/>
                </a:solidFill>
                <a:latin typeface="Gill Sans MT"/>
              </a:rPr>
              <a:t>NOTE 2: Regulatory requirements may include food safety targets (FSOs). The Codex Alimentarius Commission defines FSOs as "the maximum frequency and / or concentration of hazards in a food during consumption that provides or contributes to an appropriate level of protection (ALOP)".</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Hazards must be considered in sufficient detail to assess and select appropriate control measures.</a:t>
            </a:r>
          </a:p>
        </p:txBody>
      </p:sp>
      <p:pic>
        <p:nvPicPr>
          <p:cNvPr id="2" name="Картина 1">
            <a:extLst>
              <a:ext uri="{FF2B5EF4-FFF2-40B4-BE49-F238E27FC236}">
                <a16:creationId xmlns:a16="http://schemas.microsoft.com/office/drawing/2014/main" id="{74540875-8AD5-4F23-A5EF-CC05CFA24E13}"/>
              </a:ext>
            </a:extLst>
          </p:cNvPr>
          <p:cNvPicPr>
            <a:picLocks noChangeAspect="1"/>
          </p:cNvPicPr>
          <p:nvPr/>
        </p:nvPicPr>
        <p:blipFill>
          <a:blip r:embed="rId3"/>
          <a:stretch>
            <a:fillRect/>
          </a:stretch>
        </p:blipFill>
        <p:spPr>
          <a:xfrm>
            <a:off x="7519295" y="76200"/>
            <a:ext cx="1548505" cy="1988037"/>
          </a:xfrm>
          <a:prstGeom prst="rect">
            <a:avLst/>
          </a:prstGeom>
        </p:spPr>
      </p:pic>
      <p:pic>
        <p:nvPicPr>
          <p:cNvPr id="3" name="Картина 2">
            <a:extLst>
              <a:ext uri="{FF2B5EF4-FFF2-40B4-BE49-F238E27FC236}">
                <a16:creationId xmlns:a16="http://schemas.microsoft.com/office/drawing/2014/main" id="{17263CB1-C931-4958-B2AD-8A21871DEAA9}"/>
              </a:ext>
            </a:extLst>
          </p:cNvPr>
          <p:cNvPicPr>
            <a:picLocks noChangeAspect="1"/>
          </p:cNvPicPr>
          <p:nvPr/>
        </p:nvPicPr>
        <p:blipFill>
          <a:blip r:embed="rId4"/>
          <a:stretch>
            <a:fillRect/>
          </a:stretch>
        </p:blipFill>
        <p:spPr>
          <a:xfrm>
            <a:off x="6500645" y="2895600"/>
            <a:ext cx="2583320" cy="2246531"/>
          </a:xfrm>
          <a:prstGeom prst="rect">
            <a:avLst/>
          </a:prstGeom>
        </p:spPr>
      </p:pic>
    </p:spTree>
    <p:extLst>
      <p:ext uri="{BB962C8B-B14F-4D97-AF65-F5344CB8AC3E}">
        <p14:creationId xmlns:p14="http://schemas.microsoft.com/office/powerpoint/2010/main" val="146783578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27709" y="76200"/>
            <a:ext cx="9118601" cy="7078861"/>
          </a:xfrm>
          <a:prstGeom prst="rect">
            <a:avLst/>
          </a:prstGeom>
          <a:noFill/>
        </p:spPr>
        <p:txBody>
          <a:bodyPr wrap="square">
            <a:spAutoFit/>
          </a:bodyPr>
          <a:lstStyle/>
          <a:p>
            <a:pPr fontAlgn="auto">
              <a:spcBef>
                <a:spcPts val="0"/>
              </a:spcBef>
              <a:spcAft>
                <a:spcPts val="0"/>
              </a:spcAft>
              <a:buClr>
                <a:srgbClr val="0F6FC6"/>
              </a:buClr>
              <a:buSzPct val="80000"/>
              <a:defRPr/>
            </a:pPr>
            <a:r>
              <a:rPr lang="en-US" altLang="ja-JP" u="sng" dirty="0">
                <a:latin typeface="Gill Sans MT"/>
              </a:rPr>
              <a:t>8.5.2.2.2 The organization shall identify each stage </a:t>
            </a:r>
            <a:r>
              <a:rPr lang="en-US" altLang="ja-JP" b="1" dirty="0">
                <a:latin typeface="Gill Sans MT"/>
              </a:rPr>
              <a:t>(e.g. receipt of raw materials, processing and distribution and delivery of food) at which any food hazard may arise, introduce, increase or continue to exist. In identifying hazards, the organization should pay attention to:</a:t>
            </a:r>
          </a:p>
          <a:p>
            <a:pPr marL="342900" indent="-342900" fontAlgn="auto">
              <a:spcBef>
                <a:spcPts val="0"/>
              </a:spcBef>
              <a:spcAft>
                <a:spcPts val="0"/>
              </a:spcAft>
              <a:buClr>
                <a:srgbClr val="0F6FC6"/>
              </a:buClr>
              <a:buSzPct val="80000"/>
              <a:buAutoNum type="alphaLcParenR"/>
              <a:defRPr/>
            </a:pPr>
            <a:r>
              <a:rPr lang="en-US" altLang="ja-JP" sz="1600" dirty="0">
                <a:latin typeface="Gill Sans MT"/>
              </a:rPr>
              <a:t>the stages which precede and which follow in the food chain;</a:t>
            </a:r>
          </a:p>
          <a:p>
            <a:pPr marL="342900" indent="-342900" fontAlgn="auto">
              <a:spcBef>
                <a:spcPts val="0"/>
              </a:spcBef>
              <a:spcAft>
                <a:spcPts val="0"/>
              </a:spcAft>
              <a:buClr>
                <a:srgbClr val="0F6FC6"/>
              </a:buClr>
              <a:buSzPct val="80000"/>
              <a:buAutoNum type="alphaLcParenR"/>
              <a:defRPr/>
            </a:pPr>
            <a:r>
              <a:rPr lang="en-US" altLang="ja-JP" sz="1600" dirty="0">
                <a:latin typeface="Gill Sans MT"/>
              </a:rPr>
              <a:t>all stages in the technological scheme;</a:t>
            </a:r>
          </a:p>
          <a:p>
            <a:pPr marL="342900" indent="-342900" fontAlgn="auto">
              <a:spcBef>
                <a:spcPts val="0"/>
              </a:spcBef>
              <a:spcAft>
                <a:spcPts val="0"/>
              </a:spcAft>
              <a:buClr>
                <a:srgbClr val="0F6FC6"/>
              </a:buClr>
              <a:buSzPct val="80000"/>
              <a:buAutoNum type="alphaLcParenR"/>
              <a:defRPr/>
            </a:pPr>
            <a:r>
              <a:rPr lang="en-US" altLang="ja-JP" sz="1600" dirty="0">
                <a:latin typeface="Gill Sans MT"/>
              </a:rPr>
              <a:t>equipment, utilities, environment and personnel; </a:t>
            </a:r>
          </a:p>
          <a:p>
            <a:pPr fontAlgn="auto">
              <a:spcBef>
                <a:spcPts val="0"/>
              </a:spcBef>
              <a:spcAft>
                <a:spcPts val="0"/>
              </a:spcAft>
              <a:buClr>
                <a:srgbClr val="0F6FC6"/>
              </a:buClr>
              <a:buSzPct val="80000"/>
              <a:defRPr/>
            </a:pPr>
            <a:r>
              <a:rPr lang="en-US" altLang="ja-JP" u="sng" dirty="0">
                <a:latin typeface="Gill Sans MT"/>
              </a:rPr>
              <a:t>8.5.2.2.3 The organization shall determine the acceptable level of each identified                                                                                    hazard in the final product, where possible</a:t>
            </a:r>
            <a:r>
              <a:rPr lang="en-US" altLang="ja-JP" dirty="0">
                <a:latin typeface="Gill Sans MT"/>
              </a:rPr>
              <a:t>. </a:t>
            </a:r>
            <a:r>
              <a:rPr lang="en-US" altLang="ja-JP" b="1" dirty="0">
                <a:latin typeface="Gill Sans MT"/>
              </a:rPr>
              <a:t>In determining acceptable levels,                                                                           the organization should:</a:t>
            </a:r>
          </a:p>
          <a:p>
            <a:pPr marL="342900" indent="-342900" fontAlgn="auto">
              <a:spcBef>
                <a:spcPts val="0"/>
              </a:spcBef>
              <a:spcAft>
                <a:spcPts val="0"/>
              </a:spcAft>
              <a:buClr>
                <a:srgbClr val="0F6FC6"/>
              </a:buClr>
              <a:buSzPct val="80000"/>
              <a:buAutoNum type="alphaLcParenR"/>
              <a:defRPr/>
            </a:pPr>
            <a:r>
              <a:rPr lang="en-US" altLang="ja-JP" sz="1600" dirty="0">
                <a:latin typeface="Gill Sans MT"/>
              </a:rPr>
              <a:t>ensure that the applicable regulatory and customer requirements are identified;</a:t>
            </a:r>
          </a:p>
          <a:p>
            <a:pPr marL="342900" indent="-342900" fontAlgn="auto">
              <a:spcBef>
                <a:spcPts val="0"/>
              </a:spcBef>
              <a:spcAft>
                <a:spcPts val="0"/>
              </a:spcAft>
              <a:buClr>
                <a:srgbClr val="0F6FC6"/>
              </a:buClr>
              <a:buSzPct val="80000"/>
              <a:buAutoNum type="alphaLcParenR"/>
              <a:defRPr/>
            </a:pPr>
            <a:r>
              <a:rPr lang="en-US" altLang="ja-JP" sz="1600" dirty="0">
                <a:latin typeface="Gill Sans MT"/>
              </a:rPr>
              <a:t>take into account the intended use of the finished products;</a:t>
            </a:r>
          </a:p>
          <a:p>
            <a:pPr marL="342900" indent="-342900" fontAlgn="auto">
              <a:spcBef>
                <a:spcPts val="0"/>
              </a:spcBef>
              <a:spcAft>
                <a:spcPts val="0"/>
              </a:spcAft>
              <a:buClr>
                <a:srgbClr val="0F6FC6"/>
              </a:buClr>
              <a:buSzPct val="80000"/>
              <a:buAutoNum type="alphaLcParenR"/>
              <a:defRPr/>
            </a:pPr>
            <a:r>
              <a:rPr lang="en-US" altLang="ja-JP" sz="1600" dirty="0">
                <a:latin typeface="Gill Sans MT"/>
              </a:rPr>
              <a:t>take into account any other similar information.</a:t>
            </a:r>
          </a:p>
          <a:p>
            <a:pPr fontAlgn="auto">
              <a:spcBef>
                <a:spcPts val="0"/>
              </a:spcBef>
              <a:spcAft>
                <a:spcPts val="0"/>
              </a:spcAft>
              <a:buClr>
                <a:srgbClr val="0F6FC6"/>
              </a:buClr>
              <a:buSzPct val="80000"/>
              <a:defRPr/>
            </a:pPr>
            <a:endParaRPr lang="en-US" altLang="ja-JP" sz="1600" dirty="0">
              <a:latin typeface="Gill Sans MT"/>
            </a:endParaRPr>
          </a:p>
          <a:p>
            <a:pPr fontAlgn="auto">
              <a:spcBef>
                <a:spcPts val="0"/>
              </a:spcBef>
              <a:spcAft>
                <a:spcPts val="0"/>
              </a:spcAft>
              <a:buClr>
                <a:srgbClr val="0F6FC6"/>
              </a:buClr>
              <a:buSzPct val="80000"/>
              <a:defRPr/>
            </a:pPr>
            <a:r>
              <a:rPr lang="en-US" altLang="ja-JP" b="1" dirty="0">
                <a:latin typeface="Gill Sans MT"/>
              </a:rPr>
              <a:t>8.5.2.3 Hazard assessment</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latin typeface="Gill Sans MT"/>
              </a:rPr>
              <a:t>The organization shall maintain documented information on the determination of acceptable levels and justification for acceptable levels.</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latin typeface="Gill Sans MT"/>
              </a:rPr>
              <a:t>The organization shall perform an assessment of any identified food hazards to determine whether its prevention or reduction to an acceptable level is essential.</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latin typeface="Gill Sans MT"/>
              </a:rPr>
              <a:t>The organization must assess any food hazards in relation to:</a:t>
            </a:r>
          </a:p>
          <a:p>
            <a:pPr marL="342900" indent="-342900" fontAlgn="auto">
              <a:spcBef>
                <a:spcPts val="0"/>
              </a:spcBef>
              <a:spcAft>
                <a:spcPts val="0"/>
              </a:spcAft>
              <a:buClr>
                <a:srgbClr val="0F6FC6"/>
              </a:buClr>
              <a:buSzPct val="80000"/>
              <a:buAutoNum type="alphaLcParenBoth"/>
              <a:defRPr/>
            </a:pPr>
            <a:r>
              <a:rPr lang="en-US" altLang="ja-JP" dirty="0">
                <a:latin typeface="Gill Sans MT"/>
              </a:rPr>
              <a:t>the likelihood of its occurrence in the final product before the application of the control measures;</a:t>
            </a:r>
          </a:p>
          <a:p>
            <a:pPr marL="342900" indent="-342900" fontAlgn="auto">
              <a:spcBef>
                <a:spcPts val="0"/>
              </a:spcBef>
              <a:spcAft>
                <a:spcPts val="0"/>
              </a:spcAft>
              <a:buClr>
                <a:srgbClr val="0F6FC6"/>
              </a:buClr>
              <a:buSzPct val="80000"/>
              <a:buAutoNum type="alphaLcParenBoth"/>
              <a:defRPr/>
            </a:pPr>
            <a:r>
              <a:rPr lang="en-US" altLang="ja-JP" dirty="0">
                <a:latin typeface="Gill Sans MT"/>
              </a:rPr>
              <a:t>the severity of the adverse health effects related to the intended use (see 8.5.1.4).</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latin typeface="Gill Sans MT"/>
              </a:rPr>
              <a:t>The organization must identify all significant food hazards. The methodology used must be described and the results of the hazard assessment must be kept as documented information.</a:t>
            </a:r>
          </a:p>
        </p:txBody>
      </p:sp>
      <p:pic>
        <p:nvPicPr>
          <p:cNvPr id="2" name="Картина 1">
            <a:extLst>
              <a:ext uri="{FF2B5EF4-FFF2-40B4-BE49-F238E27FC236}">
                <a16:creationId xmlns:a16="http://schemas.microsoft.com/office/drawing/2014/main" id="{C282F1C9-96BA-4EDE-A341-8F2E7A2F140C}"/>
              </a:ext>
            </a:extLst>
          </p:cNvPr>
          <p:cNvPicPr>
            <a:picLocks noChangeAspect="1"/>
          </p:cNvPicPr>
          <p:nvPr/>
        </p:nvPicPr>
        <p:blipFill>
          <a:blip r:embed="rId3"/>
          <a:stretch>
            <a:fillRect/>
          </a:stretch>
        </p:blipFill>
        <p:spPr>
          <a:xfrm>
            <a:off x="7772400" y="990600"/>
            <a:ext cx="1216425" cy="1216425"/>
          </a:xfrm>
          <a:prstGeom prst="rect">
            <a:avLst/>
          </a:prstGeom>
        </p:spPr>
      </p:pic>
      <p:pic>
        <p:nvPicPr>
          <p:cNvPr id="3" name="Картина 2">
            <a:extLst>
              <a:ext uri="{FF2B5EF4-FFF2-40B4-BE49-F238E27FC236}">
                <a16:creationId xmlns:a16="http://schemas.microsoft.com/office/drawing/2014/main" id="{17E42ED6-7816-43B1-9D48-FC365992B774}"/>
              </a:ext>
            </a:extLst>
          </p:cNvPr>
          <p:cNvPicPr>
            <a:picLocks noChangeAspect="1"/>
          </p:cNvPicPr>
          <p:nvPr/>
        </p:nvPicPr>
        <p:blipFill>
          <a:blip r:embed="rId4"/>
          <a:stretch>
            <a:fillRect/>
          </a:stretch>
        </p:blipFill>
        <p:spPr>
          <a:xfrm>
            <a:off x="7529589" y="2199651"/>
            <a:ext cx="1493649" cy="1828959"/>
          </a:xfrm>
          <a:prstGeom prst="rect">
            <a:avLst/>
          </a:prstGeom>
        </p:spPr>
      </p:pic>
    </p:spTree>
    <p:extLst>
      <p:ext uri="{BB962C8B-B14F-4D97-AF65-F5344CB8AC3E}">
        <p14:creationId xmlns:p14="http://schemas.microsoft.com/office/powerpoint/2010/main" val="221179926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27709" y="76200"/>
            <a:ext cx="9118601" cy="6832640"/>
          </a:xfrm>
          <a:prstGeom prst="rect">
            <a:avLst/>
          </a:prstGeom>
          <a:noFill/>
        </p:spPr>
        <p:txBody>
          <a:bodyPr wrap="square">
            <a:spAutoFit/>
          </a:bodyPr>
          <a:lstStyle/>
          <a:p>
            <a:pPr fontAlgn="auto">
              <a:spcBef>
                <a:spcPts val="0"/>
              </a:spcBef>
              <a:spcAft>
                <a:spcPts val="0"/>
              </a:spcAft>
              <a:buClr>
                <a:srgbClr val="0F6FC6"/>
              </a:buClr>
              <a:buSzPct val="80000"/>
              <a:defRPr/>
            </a:pPr>
            <a:r>
              <a:rPr lang="en-US" altLang="ja-JP" b="1" dirty="0">
                <a:latin typeface="Gill Sans MT"/>
              </a:rPr>
              <a:t>   8.5.2.4 Selection and categorization of control measure(s) </a:t>
            </a:r>
          </a:p>
          <a:p>
            <a:pPr fontAlgn="auto">
              <a:spcBef>
                <a:spcPts val="0"/>
              </a:spcBef>
              <a:spcAft>
                <a:spcPts val="0"/>
              </a:spcAft>
              <a:buClr>
                <a:srgbClr val="0F6FC6"/>
              </a:buClr>
              <a:buSzPct val="80000"/>
              <a:defRPr/>
            </a:pPr>
            <a:r>
              <a:rPr lang="en-US" altLang="ja-JP" b="1" dirty="0">
                <a:latin typeface="Gill Sans MT"/>
              </a:rPr>
              <a:t>      </a:t>
            </a:r>
            <a:r>
              <a:rPr lang="en-US" altLang="ja-JP" u="sng" dirty="0">
                <a:latin typeface="Gill Sans MT"/>
              </a:rPr>
              <a:t>8.5.2.4.1 </a:t>
            </a:r>
            <a:r>
              <a:rPr lang="en-US" altLang="ja-JP" b="1" dirty="0">
                <a:latin typeface="Gill Sans MT"/>
              </a:rPr>
              <a:t>Based on the hazard assessment, </a:t>
            </a:r>
            <a:r>
              <a:rPr lang="en-US" altLang="ja-JP" u="sng" dirty="0">
                <a:latin typeface="Gill Sans MT"/>
              </a:rPr>
              <a:t>the organization shall select an appropriate control measure or combination of control measures </a:t>
            </a:r>
            <a:r>
              <a:rPr lang="en-US" altLang="ja-JP" b="1" dirty="0">
                <a:latin typeface="Gill Sans MT"/>
              </a:rPr>
              <a:t>that will be able to prevent or reduce the identified significant food hazards to the specified acceptable levels.</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latin typeface="Gill Sans MT"/>
              </a:rPr>
              <a:t>The organization should categorize the selected identified control measures by determining whether to manage them through operational prerequisite programs (OPRPs) (see 3.30) or as critical control points (CCPs) (see 3.11). Categorization should be performed using a systematic approach. It assesses for each of the control measures:</a:t>
            </a:r>
          </a:p>
          <a:p>
            <a:pPr marL="342900" indent="-342900" fontAlgn="auto">
              <a:spcBef>
                <a:spcPts val="0"/>
              </a:spcBef>
              <a:spcAft>
                <a:spcPts val="0"/>
              </a:spcAft>
              <a:buClr>
                <a:srgbClr val="0F6FC6"/>
              </a:buClr>
              <a:buSzPct val="80000"/>
              <a:buAutoNum type="alphaLcParenBoth"/>
              <a:defRPr/>
            </a:pPr>
            <a:r>
              <a:rPr lang="en-US" altLang="ja-JP" sz="1600" dirty="0">
                <a:latin typeface="Gill Sans MT"/>
              </a:rPr>
              <a:t>the likelihood of failure of a control measure;</a:t>
            </a:r>
          </a:p>
          <a:p>
            <a:pPr marL="342900" indent="-342900" fontAlgn="auto">
              <a:spcBef>
                <a:spcPts val="0"/>
              </a:spcBef>
              <a:spcAft>
                <a:spcPts val="0"/>
              </a:spcAft>
              <a:buClr>
                <a:srgbClr val="0F6FC6"/>
              </a:buClr>
              <a:buSzPct val="80000"/>
              <a:buAutoNum type="alphaLcParenBoth"/>
              <a:defRPr/>
            </a:pPr>
            <a:r>
              <a:rPr lang="en-US" altLang="ja-JP" sz="1600" dirty="0">
                <a:latin typeface="Gill Sans MT"/>
              </a:rPr>
              <a:t>the seriousness of the consequences in the event of failure to implement; this assessment includes:  </a:t>
            </a:r>
          </a:p>
          <a:p>
            <a:pPr fontAlgn="auto">
              <a:spcBef>
                <a:spcPts val="0"/>
              </a:spcBef>
              <a:spcAft>
                <a:spcPts val="0"/>
              </a:spcAft>
              <a:buClr>
                <a:srgbClr val="0F6FC6"/>
              </a:buClr>
              <a:buSzPct val="80000"/>
              <a:defRPr/>
            </a:pPr>
            <a:r>
              <a:rPr lang="en-US" altLang="ja-JP" sz="1600" dirty="0">
                <a:latin typeface="Gill Sans MT"/>
              </a:rPr>
              <a:t>      1) the impact on the identified significant food hazards;  </a:t>
            </a:r>
          </a:p>
          <a:p>
            <a:pPr fontAlgn="auto">
              <a:spcBef>
                <a:spcPts val="0"/>
              </a:spcBef>
              <a:spcAft>
                <a:spcPts val="0"/>
              </a:spcAft>
              <a:buClr>
                <a:srgbClr val="0F6FC6"/>
              </a:buClr>
              <a:buSzPct val="80000"/>
              <a:defRPr/>
            </a:pPr>
            <a:r>
              <a:rPr lang="en-US" altLang="ja-JP" sz="1600" dirty="0">
                <a:latin typeface="Gill Sans MT"/>
              </a:rPr>
              <a:t>      2) its place in the system in comparison with other control measures;  </a:t>
            </a:r>
          </a:p>
          <a:p>
            <a:pPr fontAlgn="auto">
              <a:spcBef>
                <a:spcPts val="0"/>
              </a:spcBef>
              <a:spcAft>
                <a:spcPts val="0"/>
              </a:spcAft>
              <a:buClr>
                <a:srgbClr val="0F6FC6"/>
              </a:buClr>
              <a:buSzPct val="80000"/>
              <a:defRPr/>
            </a:pPr>
            <a:r>
              <a:rPr lang="en-US" altLang="ja-JP" sz="1600" dirty="0">
                <a:latin typeface="Gill Sans MT"/>
              </a:rPr>
              <a:t>      3) whether the control measure is specially designed and implemented to reduce the hazards to an acceptable level;  </a:t>
            </a:r>
          </a:p>
          <a:p>
            <a:pPr fontAlgn="auto">
              <a:spcBef>
                <a:spcPts val="0"/>
              </a:spcBef>
              <a:spcAft>
                <a:spcPts val="0"/>
              </a:spcAft>
              <a:buClr>
                <a:srgbClr val="0F6FC6"/>
              </a:buClr>
              <a:buSzPct val="80000"/>
              <a:defRPr/>
            </a:pPr>
            <a:r>
              <a:rPr lang="en-US" altLang="ja-JP" sz="1600" dirty="0">
                <a:latin typeface="Gill Sans MT"/>
              </a:rPr>
              <a:t>      4) whether it is a single measure or part of a combination of control measures.</a:t>
            </a:r>
          </a:p>
          <a:p>
            <a:pPr fontAlgn="auto">
              <a:spcBef>
                <a:spcPts val="0"/>
              </a:spcBef>
              <a:spcAft>
                <a:spcPts val="0"/>
              </a:spcAft>
              <a:buClr>
                <a:srgbClr val="0F6FC6"/>
              </a:buClr>
              <a:buSzPct val="80000"/>
              <a:defRPr/>
            </a:pPr>
            <a:r>
              <a:rPr lang="en-US" altLang="ja-JP" b="1" dirty="0">
                <a:latin typeface="Gill Sans MT"/>
              </a:rPr>
              <a:t>      </a:t>
            </a:r>
            <a:r>
              <a:rPr lang="en-US" altLang="ja-JP" u="sng" dirty="0">
                <a:latin typeface="Gill Sans MT"/>
              </a:rPr>
              <a:t>8.5.2.4.2 </a:t>
            </a:r>
            <a:r>
              <a:rPr lang="en-US" altLang="ja-JP" b="1" dirty="0">
                <a:latin typeface="Gill Sans MT"/>
              </a:rPr>
              <a:t>In addition, </a:t>
            </a:r>
            <a:r>
              <a:rPr lang="en-US" altLang="ja-JP" u="sng" dirty="0">
                <a:latin typeface="Gill Sans MT"/>
              </a:rPr>
              <a:t>for each control measure, the systematic approach shall include an assessment of the feasibility of</a:t>
            </a:r>
            <a:r>
              <a:rPr lang="en-US" altLang="ja-JP" b="1" dirty="0">
                <a:latin typeface="Gill Sans MT"/>
              </a:rPr>
              <a:t>:</a:t>
            </a:r>
          </a:p>
          <a:p>
            <a:pPr marL="342900" indent="-342900" fontAlgn="auto">
              <a:spcBef>
                <a:spcPts val="0"/>
              </a:spcBef>
              <a:spcAft>
                <a:spcPts val="0"/>
              </a:spcAft>
              <a:buClr>
                <a:srgbClr val="0F6FC6"/>
              </a:buClr>
              <a:buSzPct val="80000"/>
              <a:buAutoNum type="alphaLcParenBoth"/>
              <a:defRPr/>
            </a:pPr>
            <a:r>
              <a:rPr lang="en-US" altLang="ja-JP" sz="1600" dirty="0">
                <a:latin typeface="Gill Sans MT"/>
              </a:rPr>
              <a:t>the establishment of measurable critical limits and / or measurable / observable performance criteria;</a:t>
            </a:r>
          </a:p>
          <a:p>
            <a:pPr marL="342900" indent="-342900" fontAlgn="auto">
              <a:spcBef>
                <a:spcPts val="0"/>
              </a:spcBef>
              <a:spcAft>
                <a:spcPts val="0"/>
              </a:spcAft>
              <a:buClr>
                <a:srgbClr val="0F6FC6"/>
              </a:buClr>
              <a:buSzPct val="80000"/>
              <a:buAutoNum type="alphaLcParenBoth"/>
              <a:defRPr/>
            </a:pPr>
            <a:r>
              <a:rPr lang="en-US" altLang="ja-JP" sz="1600" dirty="0">
                <a:latin typeface="Gill Sans MT"/>
              </a:rPr>
              <a:t>monitoring to detect any non-compliance with critical limits and / or measurable / monitored criteria for action;</a:t>
            </a:r>
          </a:p>
          <a:p>
            <a:pPr marL="342900" indent="-342900" fontAlgn="auto">
              <a:spcBef>
                <a:spcPts val="0"/>
              </a:spcBef>
              <a:spcAft>
                <a:spcPts val="0"/>
              </a:spcAft>
              <a:buClr>
                <a:srgbClr val="0F6FC6"/>
              </a:buClr>
              <a:buSzPct val="80000"/>
              <a:buAutoNum type="alphaLcParenBoth"/>
              <a:defRPr/>
            </a:pPr>
            <a:r>
              <a:rPr lang="en-US" altLang="ja-JP" sz="1600" dirty="0">
                <a:latin typeface="Gill Sans MT"/>
              </a:rPr>
              <a:t>making timely corrections in case of failed implementation.</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sz="1600" b="1" dirty="0">
                <a:latin typeface="Gill Sans MT"/>
              </a:rPr>
              <a:t>The decision-making process and the results of the selection and categorization of control measures are stored as documented information. External requirements (e.g. regulatory and customer requirements) that may affect the choice and stringency of control measures are also stored as documented information.</a:t>
            </a:r>
          </a:p>
        </p:txBody>
      </p:sp>
    </p:spTree>
    <p:extLst>
      <p:ext uri="{BB962C8B-B14F-4D97-AF65-F5344CB8AC3E}">
        <p14:creationId xmlns:p14="http://schemas.microsoft.com/office/powerpoint/2010/main" val="17608997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60035" y="13855"/>
            <a:ext cx="9118601" cy="4832092"/>
          </a:xfrm>
          <a:prstGeom prst="rect">
            <a:avLst/>
          </a:prstGeom>
          <a:noFill/>
        </p:spPr>
        <p:txBody>
          <a:bodyPr wrap="square">
            <a:spAutoFit/>
          </a:bodyPr>
          <a:lstStyle/>
          <a:p>
            <a:pPr fontAlgn="auto">
              <a:spcBef>
                <a:spcPts val="0"/>
              </a:spcBef>
              <a:spcAft>
                <a:spcPts val="0"/>
              </a:spcAft>
              <a:buClr>
                <a:srgbClr val="0F6FC6"/>
              </a:buClr>
              <a:buSzPct val="80000"/>
              <a:defRPr/>
            </a:pPr>
            <a:r>
              <a:rPr lang="en-US" altLang="ja-JP" b="1" cap="all" dirty="0">
                <a:solidFill>
                  <a:srgbClr val="FF6600"/>
                </a:solidFill>
                <a:latin typeface="Gill Sans MT"/>
              </a:rPr>
              <a:t>8.5.3 Validation of control measures and combinations of control measures</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Prior to the implementation of the control measures to be included in the hazard control plan (see 8.5.4) and after any change thereto (see 7.4.2, 7.4.3, 10.2, 10.3), the HACCP team confirms that the control measures chosen are capable of achieving the intended control of the significant food hazards for which they are intended.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When the result of the confirmation shows that the control measure(s) are not able to achieve the intended control, the HACCP team must amend and re-evaluate the control measure(s) and/or the combination of control measures.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HACCP team maintains as documented information the methodology for confirming and obtaining evidence of the possibilities of the control measure(s) to achieve the envisaged control. </a:t>
            </a:r>
          </a:p>
          <a:p>
            <a:pPr fontAlgn="auto">
              <a:spcBef>
                <a:spcPts val="0"/>
              </a:spcBef>
              <a:spcAft>
                <a:spcPts val="0"/>
              </a:spcAft>
              <a:buClr>
                <a:srgbClr val="0F6FC6"/>
              </a:buClr>
              <a:buSzPct val="80000"/>
              <a:defRPr/>
            </a:pPr>
            <a:endParaRPr lang="en-US" altLang="ja-JP" sz="1400" i="1" dirty="0">
              <a:solidFill>
                <a:srgbClr val="003366"/>
              </a:solidFill>
              <a:latin typeface="Gill Sans MT"/>
            </a:endParaRPr>
          </a:p>
          <a:p>
            <a:pPr fontAlgn="auto">
              <a:spcBef>
                <a:spcPts val="0"/>
              </a:spcBef>
              <a:spcAft>
                <a:spcPts val="0"/>
              </a:spcAft>
              <a:buClr>
                <a:srgbClr val="0F6FC6"/>
              </a:buClr>
              <a:buSzPct val="80000"/>
              <a:defRPr/>
            </a:pPr>
            <a:r>
              <a:rPr lang="en-US" altLang="ja-JP" sz="1400" i="1" dirty="0">
                <a:solidFill>
                  <a:srgbClr val="003366"/>
                </a:solidFill>
                <a:latin typeface="Gill Sans MT"/>
              </a:rPr>
              <a:t>NOTE: The change may include changes in the control measure (s) (i.e. process parameters, stringency and / or combination thereof) and / or change (changes) in raw material production technologies, final product characteristics, methods of distribution and purpose of the final products.</a:t>
            </a:r>
          </a:p>
          <a:p>
            <a:pPr fontAlgn="auto">
              <a:spcBef>
                <a:spcPts val="0"/>
              </a:spcBef>
              <a:spcAft>
                <a:spcPts val="0"/>
              </a:spcAft>
              <a:buClr>
                <a:srgbClr val="0F6FC6"/>
              </a:buClr>
              <a:buSzPct val="80000"/>
              <a:defRPr/>
            </a:pPr>
            <a:endParaRPr lang="en-US" altLang="ja-JP" b="1" dirty="0">
              <a:solidFill>
                <a:prstClr val="black"/>
              </a:solidFill>
              <a:latin typeface="Gill Sans MT"/>
            </a:endParaRPr>
          </a:p>
        </p:txBody>
      </p:sp>
      <p:pic>
        <p:nvPicPr>
          <p:cNvPr id="2" name="Картина 1">
            <a:extLst>
              <a:ext uri="{FF2B5EF4-FFF2-40B4-BE49-F238E27FC236}">
                <a16:creationId xmlns:a16="http://schemas.microsoft.com/office/drawing/2014/main" id="{3356D1AE-762E-4769-AB7A-A192967BD381}"/>
              </a:ext>
            </a:extLst>
          </p:cNvPr>
          <p:cNvPicPr>
            <a:picLocks noChangeAspect="1"/>
          </p:cNvPicPr>
          <p:nvPr/>
        </p:nvPicPr>
        <p:blipFill>
          <a:blip r:embed="rId3"/>
          <a:stretch>
            <a:fillRect/>
          </a:stretch>
        </p:blipFill>
        <p:spPr>
          <a:xfrm>
            <a:off x="6492050" y="4727960"/>
            <a:ext cx="2194750" cy="1719221"/>
          </a:xfrm>
          <a:prstGeom prst="rect">
            <a:avLst/>
          </a:prstGeom>
        </p:spPr>
      </p:pic>
      <p:pic>
        <p:nvPicPr>
          <p:cNvPr id="4" name="Picture 5">
            <a:extLst>
              <a:ext uri="{FF2B5EF4-FFF2-40B4-BE49-F238E27FC236}">
                <a16:creationId xmlns:a16="http://schemas.microsoft.com/office/drawing/2014/main" id="{0CB719FA-C0C9-4986-893E-77BDA26180AF}"/>
              </a:ext>
            </a:extLst>
          </p:cNvPr>
          <p:cNvPicPr>
            <a:picLocks noChangeAspect="1" noChangeArrowheads="1"/>
          </p:cNvPicPr>
          <p:nvPr/>
        </p:nvPicPr>
        <p:blipFill>
          <a:blip r:embed="rId4" cstate="print"/>
          <a:srcRect/>
          <a:stretch>
            <a:fillRect/>
          </a:stretch>
        </p:blipFill>
        <p:spPr bwMode="auto">
          <a:xfrm>
            <a:off x="1081881" y="4661328"/>
            <a:ext cx="1701800" cy="1966913"/>
          </a:xfrm>
          <a:prstGeom prst="rect">
            <a:avLst/>
          </a:prstGeom>
          <a:noFill/>
          <a:ln w="9525">
            <a:noFill/>
            <a:miter lim="800000"/>
            <a:headEnd/>
            <a:tailEnd/>
          </a:ln>
        </p:spPr>
      </p:pic>
      <p:pic>
        <p:nvPicPr>
          <p:cNvPr id="5" name="Picture 6">
            <a:extLst>
              <a:ext uri="{FF2B5EF4-FFF2-40B4-BE49-F238E27FC236}">
                <a16:creationId xmlns:a16="http://schemas.microsoft.com/office/drawing/2014/main" id="{221232E2-6CBE-459E-B683-8B38BDADAD21}"/>
              </a:ext>
            </a:extLst>
          </p:cNvPr>
          <p:cNvPicPr>
            <a:picLocks noChangeAspect="1" noChangeArrowheads="1"/>
          </p:cNvPicPr>
          <p:nvPr/>
        </p:nvPicPr>
        <p:blipFill>
          <a:blip r:embed="rId5" cstate="print"/>
          <a:srcRect/>
          <a:stretch>
            <a:fillRect/>
          </a:stretch>
        </p:blipFill>
        <p:spPr bwMode="auto">
          <a:xfrm>
            <a:off x="2783681" y="4752507"/>
            <a:ext cx="3576638" cy="1752600"/>
          </a:xfrm>
          <a:prstGeom prst="rect">
            <a:avLst/>
          </a:prstGeom>
          <a:noFill/>
          <a:ln w="9525">
            <a:noFill/>
            <a:miter lim="800000"/>
            <a:headEnd/>
            <a:tailEnd/>
          </a:ln>
        </p:spPr>
      </p:pic>
    </p:spTree>
    <p:extLst>
      <p:ext uri="{BB962C8B-B14F-4D97-AF65-F5344CB8AC3E}">
        <p14:creationId xmlns:p14="http://schemas.microsoft.com/office/powerpoint/2010/main" val="16086697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28600"/>
            <a:ext cx="8229600" cy="533400"/>
          </a:xfrm>
        </p:spPr>
        <p:txBody>
          <a:bodyPr>
            <a:noAutofit/>
          </a:bodyPr>
          <a:lstStyle/>
          <a:p>
            <a:pPr eaLnBrk="1" fontAlgn="auto" hangingPunct="1">
              <a:spcAft>
                <a:spcPts val="0"/>
              </a:spcAft>
              <a:defRPr/>
            </a:pPr>
            <a:r>
              <a:rPr lang="en-US" altLang="en-US" sz="3200" b="1" dirty="0">
                <a:solidFill>
                  <a:srgbClr val="D60000"/>
                </a:solidFill>
                <a:effectLst>
                  <a:outerShdw blurRad="38100" dist="38100" dir="2700000" algn="tl">
                    <a:srgbClr val="000000">
                      <a:alpha val="43137"/>
                    </a:srgbClr>
                  </a:outerShdw>
                </a:effectLst>
                <a:latin typeface="Arial Black" panose="020B0A04020102020204" pitchFamily="34" charset="0"/>
              </a:rPr>
              <a:t>INTRODUCTION</a:t>
            </a:r>
          </a:p>
        </p:txBody>
      </p:sp>
      <p:sp>
        <p:nvSpPr>
          <p:cNvPr id="15363" name="Rectangle 3"/>
          <p:cNvSpPr>
            <a:spLocks noGrp="1" noChangeArrowheads="1"/>
          </p:cNvSpPr>
          <p:nvPr>
            <p:ph idx="1"/>
          </p:nvPr>
        </p:nvSpPr>
        <p:spPr>
          <a:xfrm>
            <a:off x="-533400" y="762000"/>
            <a:ext cx="9677400" cy="4724400"/>
          </a:xfrm>
        </p:spPr>
        <p:txBody>
          <a:bodyPr anchor="ctr">
            <a:normAutofit lnSpcReduction="10000"/>
          </a:bodyPr>
          <a:lstStyle/>
          <a:p>
            <a:pPr marL="982663" indent="-447675">
              <a:buFont typeface="Courier New" pitchFamily="49" charset="0"/>
              <a:buChar char="o"/>
              <a:defRPr/>
            </a:pPr>
            <a:r>
              <a:rPr lang="en-US" sz="1800" dirty="0"/>
              <a:t>The introduction of a </a:t>
            </a:r>
            <a:r>
              <a:rPr lang="en-US" sz="1800" b="1" dirty="0"/>
              <a:t>food safety management system </a:t>
            </a:r>
            <a:r>
              <a:rPr lang="en-US" sz="1800" dirty="0"/>
              <a:t>(</a:t>
            </a:r>
            <a:r>
              <a:rPr lang="en-US" sz="1800" b="1" dirty="0">
                <a:solidFill>
                  <a:srgbClr val="C00000"/>
                </a:solidFill>
              </a:rPr>
              <a:t>FSMS</a:t>
            </a:r>
            <a:r>
              <a:rPr lang="en-US" sz="1800" dirty="0"/>
              <a:t>) is a strategic decision of the organization that can help it improve its overall performance in terms of food safety. The potential benefits for the organization from the implementation of FSMS based on ISO 22000: 2018are:</a:t>
            </a:r>
            <a:endParaRPr lang="bg-BG" sz="1800" dirty="0"/>
          </a:p>
          <a:p>
            <a:pPr marL="982663" indent="-447675">
              <a:buFont typeface="Courier New" pitchFamily="49" charset="0"/>
              <a:buChar char="o"/>
              <a:defRPr/>
            </a:pPr>
            <a:r>
              <a:rPr lang="en-US" sz="1800" dirty="0">
                <a:solidFill>
                  <a:srgbClr val="006600"/>
                </a:solidFill>
              </a:rPr>
              <a:t>- </a:t>
            </a:r>
            <a:r>
              <a:rPr lang="en-US" sz="1800" dirty="0"/>
              <a:t>ability to continuously deliver safe food and products and services that meet the requirements of the customers and the applicable requirements of regulations established by a legislative or other competent government agency;</a:t>
            </a:r>
          </a:p>
          <a:p>
            <a:pPr marL="982663" indent="-447675">
              <a:buFont typeface="Courier New" pitchFamily="49" charset="0"/>
              <a:buChar char="o"/>
              <a:defRPr/>
            </a:pPr>
            <a:r>
              <a:rPr lang="en-US" sz="1800" dirty="0"/>
              <a:t>- focus on the risks associated with its objectives;</a:t>
            </a:r>
          </a:p>
          <a:p>
            <a:pPr marL="982663" indent="-447675">
              <a:buFont typeface="Courier New" pitchFamily="49" charset="0"/>
              <a:buChar char="o"/>
              <a:defRPr/>
            </a:pPr>
            <a:r>
              <a:rPr lang="en-US" sz="1800" dirty="0"/>
              <a:t>- ability to demonstrate compliance with specified FSMS requirements.</a:t>
            </a:r>
            <a:endParaRPr lang="bg-BG" sz="1800" dirty="0"/>
          </a:p>
          <a:p>
            <a:pPr marL="982663" indent="-447675">
              <a:buFont typeface="Courier New" pitchFamily="49" charset="0"/>
              <a:buChar char="o"/>
              <a:defRPr/>
            </a:pPr>
            <a:r>
              <a:rPr lang="en-US" sz="1800" dirty="0"/>
              <a:t>The ISO 22000:2018 uses a process approach, which combines the PDCA cycle (</a:t>
            </a:r>
            <a:r>
              <a:rPr lang="en-US" sz="1800" b="1" dirty="0"/>
              <a:t>Plan – Do - Check - Act </a:t>
            </a:r>
            <a:r>
              <a:rPr lang="en-US" sz="1800" dirty="0"/>
              <a:t>- </a:t>
            </a:r>
            <a:r>
              <a:rPr lang="en-US" sz="1800" b="1" dirty="0">
                <a:solidFill>
                  <a:srgbClr val="C00000"/>
                </a:solidFill>
              </a:rPr>
              <a:t>PDCA</a:t>
            </a:r>
            <a:r>
              <a:rPr lang="en-US" sz="1800" dirty="0"/>
              <a:t>). The process approach allows the organization to plan its processes and their interactions. The PDCA cycle enables the organization to ensure that its processes are provided with the appropriate resources and are managed appropriately and that opportunities for improvement are identified and operational. </a:t>
            </a:r>
          </a:p>
          <a:p>
            <a:pPr marL="982663" indent="-447675">
              <a:buFont typeface="Courier New" pitchFamily="49" charset="0"/>
              <a:buChar char="o"/>
              <a:defRPr/>
            </a:pPr>
            <a:r>
              <a:rPr lang="en-US" sz="1800" dirty="0"/>
              <a:t>Risk-based thinking enables the organization to identify the factors that may cause deviations from the expected results of its processes and the FSMS, to apply control measures to prevent or limit adverse consequences.</a:t>
            </a:r>
            <a:endParaRPr lang="be-BY" altLang="en-US" sz="2000" b="1" dirty="0">
              <a:solidFill>
                <a:srgbClr val="006600"/>
              </a:solidFill>
            </a:endParaRPr>
          </a:p>
        </p:txBody>
      </p:sp>
      <p:pic>
        <p:nvPicPr>
          <p:cNvPr id="11268" name="Picture 4"/>
          <p:cNvPicPr>
            <a:picLocks noChangeAspect="1" noChangeArrowheads="1"/>
          </p:cNvPicPr>
          <p:nvPr/>
        </p:nvPicPr>
        <p:blipFill>
          <a:blip r:embed="rId3" cstate="print"/>
          <a:srcRect/>
          <a:stretch>
            <a:fillRect/>
          </a:stretch>
        </p:blipFill>
        <p:spPr bwMode="auto">
          <a:xfrm>
            <a:off x="6324600" y="5199856"/>
            <a:ext cx="2057400" cy="1535907"/>
          </a:xfrm>
          <a:prstGeom prst="rect">
            <a:avLst/>
          </a:prstGeom>
          <a:noFill/>
          <a:ln w="9525">
            <a:noFill/>
            <a:miter lim="800000"/>
            <a:headEnd/>
            <a:tailEnd/>
          </a:ln>
        </p:spPr>
      </p:pic>
      <p:sp>
        <p:nvSpPr>
          <p:cNvPr id="11269" name="AutoShape 8" descr="Image result for iso 22000"/>
          <p:cNvSpPr>
            <a:spLocks noChangeAspect="1" noChangeArrowheads="1"/>
          </p:cNvSpPr>
          <p:nvPr/>
        </p:nvSpPr>
        <p:spPr bwMode="auto">
          <a:xfrm>
            <a:off x="149225" y="-144463"/>
            <a:ext cx="304800" cy="304801"/>
          </a:xfrm>
          <a:prstGeom prst="rect">
            <a:avLst/>
          </a:prstGeom>
          <a:noFill/>
          <a:ln w="9525">
            <a:noFill/>
            <a:miter lim="800000"/>
            <a:headEnd/>
            <a:tailEnd/>
          </a:ln>
        </p:spPr>
        <p:txBody>
          <a:bodyPr/>
          <a:lstStyle/>
          <a:p>
            <a:endParaRPr lang="bg-BG"/>
          </a:p>
        </p:txBody>
      </p:sp>
      <p:sp>
        <p:nvSpPr>
          <p:cNvPr id="11270" name="AutoShape 10" descr="Image result for iso 22000"/>
          <p:cNvSpPr>
            <a:spLocks noChangeAspect="1" noChangeArrowheads="1"/>
          </p:cNvSpPr>
          <p:nvPr/>
        </p:nvSpPr>
        <p:spPr bwMode="auto">
          <a:xfrm>
            <a:off x="149225" y="-144463"/>
            <a:ext cx="304800" cy="304801"/>
          </a:xfrm>
          <a:prstGeom prst="rect">
            <a:avLst/>
          </a:prstGeom>
          <a:noFill/>
          <a:ln w="9525">
            <a:noFill/>
            <a:miter lim="800000"/>
            <a:headEnd/>
            <a:tailEnd/>
          </a:ln>
        </p:spPr>
        <p:txBody>
          <a:bodyPr/>
          <a:lstStyle/>
          <a:p>
            <a:endParaRPr lang="bg-BG"/>
          </a:p>
        </p:txBody>
      </p:sp>
      <p:pic>
        <p:nvPicPr>
          <p:cNvPr id="11271" name="Picture 12" descr="Image result for iso 22000"/>
          <p:cNvPicPr>
            <a:picLocks noChangeAspect="1" noChangeArrowheads="1"/>
          </p:cNvPicPr>
          <p:nvPr/>
        </p:nvPicPr>
        <p:blipFill>
          <a:blip r:embed="rId4" cstate="print"/>
          <a:srcRect/>
          <a:stretch>
            <a:fillRect/>
          </a:stretch>
        </p:blipFill>
        <p:spPr bwMode="auto">
          <a:xfrm>
            <a:off x="1524000" y="5376148"/>
            <a:ext cx="3246438" cy="1287304"/>
          </a:xfrm>
          <a:prstGeom prst="rect">
            <a:avLst/>
          </a:prstGeom>
          <a:noFill/>
          <a:ln w="9525">
            <a:noFill/>
            <a:miter lim="800000"/>
            <a:headEnd/>
            <a:tailEnd/>
          </a:ln>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60035" y="13855"/>
            <a:ext cx="9118601" cy="6509474"/>
          </a:xfrm>
          <a:prstGeom prst="rect">
            <a:avLst/>
          </a:prstGeom>
          <a:noFill/>
        </p:spPr>
        <p:txBody>
          <a:bodyPr wrap="square">
            <a:spAutoFit/>
          </a:bodyPr>
          <a:lstStyle/>
          <a:p>
            <a:pPr fontAlgn="auto">
              <a:spcBef>
                <a:spcPts val="0"/>
              </a:spcBef>
              <a:spcAft>
                <a:spcPts val="0"/>
              </a:spcAft>
              <a:buClr>
                <a:srgbClr val="0F6FC6"/>
              </a:buClr>
              <a:buSzPct val="80000"/>
              <a:defRPr/>
            </a:pPr>
            <a:r>
              <a:rPr lang="en-US" altLang="ja-JP" b="1" cap="all" dirty="0">
                <a:solidFill>
                  <a:srgbClr val="FF6600"/>
                </a:solidFill>
                <a:latin typeface="Gill Sans MT"/>
              </a:rPr>
              <a:t>8.5.4 Hazard control plan (HACCP/OPRP plan)</a:t>
            </a:r>
          </a:p>
          <a:p>
            <a:pPr fontAlgn="auto">
              <a:spcBef>
                <a:spcPts val="600"/>
              </a:spcBef>
              <a:spcAft>
                <a:spcPts val="0"/>
              </a:spcAft>
              <a:buClr>
                <a:srgbClr val="0F6FC6"/>
              </a:buClr>
              <a:buSzPct val="80000"/>
              <a:defRPr/>
            </a:pPr>
            <a:r>
              <a:rPr lang="en-US" altLang="ja-JP" b="1" dirty="0">
                <a:solidFill>
                  <a:prstClr val="black"/>
                </a:solidFill>
                <a:latin typeface="Gill Sans MT"/>
              </a:rPr>
              <a:t>8.5.4.1 General</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must establish, implement and maintain a hazard control plan. The hazard control plan must be maintained as documented information and include the following information for each control measure of each CCP or OPRP:</a:t>
            </a:r>
          </a:p>
          <a:p>
            <a:pPr marL="342900" indent="-342900" fontAlgn="auto">
              <a:spcBef>
                <a:spcPts val="0"/>
              </a:spcBef>
              <a:spcAft>
                <a:spcPts val="0"/>
              </a:spcAft>
              <a:buClr>
                <a:srgbClr val="0F6FC6"/>
              </a:buClr>
              <a:buSzPct val="80000"/>
              <a:buAutoNum type="alphaLcParenBoth"/>
              <a:defRPr/>
            </a:pPr>
            <a:r>
              <a:rPr lang="en-US" altLang="ja-JP" sz="1600" dirty="0">
                <a:solidFill>
                  <a:prstClr val="black"/>
                </a:solidFill>
                <a:latin typeface="Gill Sans MT"/>
              </a:rPr>
              <a:t>food hazards must be controlled in the CCP or by the OPRP;</a:t>
            </a:r>
          </a:p>
          <a:p>
            <a:pPr marL="342900" indent="-342900" fontAlgn="auto">
              <a:spcBef>
                <a:spcPts val="0"/>
              </a:spcBef>
              <a:spcAft>
                <a:spcPts val="0"/>
              </a:spcAft>
              <a:buClr>
                <a:srgbClr val="0F6FC6"/>
              </a:buClr>
              <a:buSzPct val="80000"/>
              <a:buAutoNum type="alphaLcParenBoth"/>
              <a:defRPr/>
            </a:pPr>
            <a:r>
              <a:rPr lang="en-US" altLang="ja-JP" sz="1600" dirty="0">
                <a:solidFill>
                  <a:prstClr val="black"/>
                </a:solidFill>
                <a:latin typeface="Gill Sans MT"/>
              </a:rPr>
              <a:t>critical CCP limits or OPRP performance criteria;</a:t>
            </a:r>
          </a:p>
          <a:p>
            <a:pPr marL="342900" indent="-342900" fontAlgn="auto">
              <a:spcBef>
                <a:spcPts val="0"/>
              </a:spcBef>
              <a:spcAft>
                <a:spcPts val="0"/>
              </a:spcAft>
              <a:buClr>
                <a:srgbClr val="0F6FC6"/>
              </a:buClr>
              <a:buSzPct val="80000"/>
              <a:buAutoNum type="alphaLcParenBoth"/>
              <a:defRPr/>
            </a:pPr>
            <a:r>
              <a:rPr lang="en-US" altLang="ja-JP" sz="1600" dirty="0">
                <a:solidFill>
                  <a:prstClr val="black"/>
                </a:solidFill>
                <a:latin typeface="Gill Sans MT"/>
              </a:rPr>
              <a:t>monitoring procedures;</a:t>
            </a:r>
          </a:p>
          <a:p>
            <a:pPr marL="342900" indent="-342900" fontAlgn="auto">
              <a:spcBef>
                <a:spcPts val="0"/>
              </a:spcBef>
              <a:spcAft>
                <a:spcPts val="0"/>
              </a:spcAft>
              <a:buClr>
                <a:srgbClr val="0F6FC6"/>
              </a:buClr>
              <a:buSzPct val="80000"/>
              <a:buAutoNum type="alphaLcParenBoth"/>
              <a:defRPr/>
            </a:pPr>
            <a:r>
              <a:rPr lang="en-US" altLang="ja-JP" sz="1600" dirty="0">
                <a:solidFill>
                  <a:prstClr val="black"/>
                </a:solidFill>
                <a:latin typeface="Gill Sans MT"/>
              </a:rPr>
              <a:t>actions to be taken if critical limits or action criteria are not met;</a:t>
            </a:r>
          </a:p>
          <a:p>
            <a:pPr marL="342900" indent="-342900" fontAlgn="auto">
              <a:spcBef>
                <a:spcPts val="0"/>
              </a:spcBef>
              <a:spcAft>
                <a:spcPts val="0"/>
              </a:spcAft>
              <a:buClr>
                <a:srgbClr val="0F6FC6"/>
              </a:buClr>
              <a:buSzPct val="80000"/>
              <a:buAutoNum type="alphaLcParenBoth"/>
              <a:defRPr/>
            </a:pPr>
            <a:r>
              <a:rPr lang="en-US" altLang="ja-JP" sz="1600" dirty="0">
                <a:solidFill>
                  <a:prstClr val="black"/>
                </a:solidFill>
                <a:latin typeface="Gill Sans MT"/>
              </a:rPr>
              <a:t>responsibilities and powers;</a:t>
            </a:r>
          </a:p>
          <a:p>
            <a:pPr marL="342900" indent="-342900" fontAlgn="auto">
              <a:spcBef>
                <a:spcPts val="0"/>
              </a:spcBef>
              <a:spcAft>
                <a:spcPts val="0"/>
              </a:spcAft>
              <a:buClr>
                <a:srgbClr val="0F6FC6"/>
              </a:buClr>
              <a:buSzPct val="80000"/>
              <a:buAutoNum type="alphaLcParenBoth"/>
              <a:defRPr/>
            </a:pPr>
            <a:r>
              <a:rPr lang="en-US" altLang="ja-JP" sz="1600" dirty="0">
                <a:solidFill>
                  <a:prstClr val="black"/>
                </a:solidFill>
                <a:latin typeface="Gill Sans MT"/>
              </a:rPr>
              <a:t>surveillance records.</a:t>
            </a:r>
          </a:p>
          <a:p>
            <a:pPr fontAlgn="auto">
              <a:spcBef>
                <a:spcPts val="600"/>
              </a:spcBef>
              <a:spcAft>
                <a:spcPts val="0"/>
              </a:spcAft>
              <a:buClr>
                <a:srgbClr val="0F6FC6"/>
              </a:buClr>
              <a:buSzPct val="80000"/>
              <a:defRPr/>
            </a:pPr>
            <a:r>
              <a:rPr lang="en-US" altLang="ja-JP" b="1" dirty="0">
                <a:solidFill>
                  <a:prstClr val="black"/>
                </a:solidFill>
                <a:latin typeface="Gill Sans MT"/>
              </a:rPr>
              <a:t>8.5.4.2 Defining critical limits and criteria for action</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Critical limits for CCPs and OPRP performance criteria need to be set. The justification for their determination must be kept as documented information.  The critical limits for CCPs must be measurable. Compliance with critical limits must ensure that the acceptable level is not exceeded. The criteria for the operation of OPRPs must be measurable or observable. Compliance with the action criteria must ensure that the acceptable level is not exceeded.</a:t>
            </a:r>
          </a:p>
          <a:p>
            <a:pPr fontAlgn="auto">
              <a:spcBef>
                <a:spcPts val="600"/>
              </a:spcBef>
              <a:spcAft>
                <a:spcPts val="0"/>
              </a:spcAft>
              <a:buClr>
                <a:srgbClr val="0F6FC6"/>
              </a:buClr>
              <a:buSzPct val="80000"/>
              <a:defRPr/>
            </a:pPr>
            <a:r>
              <a:rPr lang="en-US" altLang="ja-JP" b="1" dirty="0">
                <a:solidFill>
                  <a:prstClr val="black"/>
                </a:solidFill>
                <a:latin typeface="Gill Sans MT"/>
              </a:rPr>
              <a:t>8.5.4.3 CCP and OPRPs monitoring systems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A monitoring system must be set up for each CCP for each control measure or combination of control measures to detect non-compliance with critical limits.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system must include all planned measurements relating to the critical limits. </a:t>
            </a:r>
          </a:p>
        </p:txBody>
      </p:sp>
      <p:pic>
        <p:nvPicPr>
          <p:cNvPr id="2" name="Картина 1">
            <a:extLst>
              <a:ext uri="{FF2B5EF4-FFF2-40B4-BE49-F238E27FC236}">
                <a16:creationId xmlns:a16="http://schemas.microsoft.com/office/drawing/2014/main" id="{DD6F0C24-361E-401E-A675-19F7A6511243}"/>
              </a:ext>
            </a:extLst>
          </p:cNvPr>
          <p:cNvPicPr>
            <a:picLocks noChangeAspect="1"/>
          </p:cNvPicPr>
          <p:nvPr/>
        </p:nvPicPr>
        <p:blipFill>
          <a:blip r:embed="rId3"/>
          <a:stretch>
            <a:fillRect/>
          </a:stretch>
        </p:blipFill>
        <p:spPr>
          <a:xfrm>
            <a:off x="7137320" y="1981200"/>
            <a:ext cx="1828959" cy="1646063"/>
          </a:xfrm>
          <a:prstGeom prst="rect">
            <a:avLst/>
          </a:prstGeom>
        </p:spPr>
      </p:pic>
      <p:pic>
        <p:nvPicPr>
          <p:cNvPr id="5" name="Картина 4">
            <a:extLst>
              <a:ext uri="{FF2B5EF4-FFF2-40B4-BE49-F238E27FC236}">
                <a16:creationId xmlns:a16="http://schemas.microsoft.com/office/drawing/2014/main" id="{5E9A9255-E685-47B8-A421-FAEE97198211}"/>
              </a:ext>
            </a:extLst>
          </p:cNvPr>
          <p:cNvPicPr>
            <a:picLocks noChangeAspect="1"/>
          </p:cNvPicPr>
          <p:nvPr/>
        </p:nvPicPr>
        <p:blipFill>
          <a:blip r:embed="rId4"/>
          <a:stretch>
            <a:fillRect/>
          </a:stretch>
        </p:blipFill>
        <p:spPr>
          <a:xfrm>
            <a:off x="5977994" y="1524000"/>
            <a:ext cx="2103302" cy="1371719"/>
          </a:xfrm>
          <a:prstGeom prst="rect">
            <a:avLst/>
          </a:prstGeom>
        </p:spPr>
      </p:pic>
    </p:spTree>
    <p:extLst>
      <p:ext uri="{BB962C8B-B14F-4D97-AF65-F5344CB8AC3E}">
        <p14:creationId xmlns:p14="http://schemas.microsoft.com/office/powerpoint/2010/main" val="31634959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60035" y="13855"/>
            <a:ext cx="9118601" cy="5663089"/>
          </a:xfrm>
          <a:prstGeom prst="rect">
            <a:avLst/>
          </a:prstGeom>
          <a:noFill/>
        </p:spPr>
        <p:txBody>
          <a:bodyPr wrap="square">
            <a:spAutoFit/>
          </a:bodyPr>
          <a:lstStyle/>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For each OPRP, a monitoring system must be set up for each control measure or combination of control measures to detect non-compliance with the criteria for action.</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monitoring system for each CCP and for each OPRP must consist of documented information including:</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measurements or observations that provide results in a timely manner;</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the means or methods of monitoring used;</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the applicable calibration methods or for OPRPs, equivalent methods for                                                        verifying reliable measurements or observations (see 8.7);</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the frequency of monitoring;</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the results of the monitoring;</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responsibilities and powers related to monitoring; </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responsibilities and powers related to the evaluation of the results of the monitoring.</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For each CCP, the monitoring method and frequency must be able to detect any non-compliance with critical limits in a timely manner to allow timely isolation and evaluation of the product (see 8.9.4).</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For each OPRP, the method and frequency of monitoring should be proportionate to the likelihood of its failure and the severity of the consequences.</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Where the observation of the OPRP is based on subjective observation data (e.g. visual inspection), the method must be supported by instructions or specifications.</a:t>
            </a:r>
          </a:p>
        </p:txBody>
      </p:sp>
      <p:pic>
        <p:nvPicPr>
          <p:cNvPr id="2" name="Картина 1">
            <a:extLst>
              <a:ext uri="{FF2B5EF4-FFF2-40B4-BE49-F238E27FC236}">
                <a16:creationId xmlns:a16="http://schemas.microsoft.com/office/drawing/2014/main" id="{CCC0EE67-5A38-41C4-AC7D-79237EB00025}"/>
              </a:ext>
            </a:extLst>
          </p:cNvPr>
          <p:cNvPicPr>
            <a:picLocks noChangeAspect="1"/>
          </p:cNvPicPr>
          <p:nvPr/>
        </p:nvPicPr>
        <p:blipFill>
          <a:blip r:embed="rId3"/>
          <a:stretch>
            <a:fillRect/>
          </a:stretch>
        </p:blipFill>
        <p:spPr>
          <a:xfrm>
            <a:off x="6858000" y="1237192"/>
            <a:ext cx="2225965" cy="1908999"/>
          </a:xfrm>
          <a:prstGeom prst="rect">
            <a:avLst/>
          </a:prstGeom>
        </p:spPr>
      </p:pic>
    </p:spTree>
    <p:extLst>
      <p:ext uri="{BB962C8B-B14F-4D97-AF65-F5344CB8AC3E}">
        <p14:creationId xmlns:p14="http://schemas.microsoft.com/office/powerpoint/2010/main" val="403167693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60035" y="13855"/>
            <a:ext cx="9118601" cy="4401205"/>
          </a:xfrm>
          <a:prstGeom prst="rect">
            <a:avLst/>
          </a:prstGeom>
          <a:noFill/>
        </p:spPr>
        <p:txBody>
          <a:bodyPr wrap="square">
            <a:spAutoFit/>
          </a:bodyPr>
          <a:lstStyle/>
          <a:p>
            <a:pPr fontAlgn="auto">
              <a:spcBef>
                <a:spcPts val="0"/>
              </a:spcBef>
              <a:spcAft>
                <a:spcPts val="0"/>
              </a:spcAft>
              <a:buClr>
                <a:srgbClr val="0F6FC6"/>
              </a:buClr>
              <a:buSzPct val="80000"/>
              <a:defRPr/>
            </a:pPr>
            <a:r>
              <a:rPr lang="en-US" altLang="ja-JP" b="1" dirty="0">
                <a:solidFill>
                  <a:prstClr val="black"/>
                </a:solidFill>
                <a:latin typeface="Gill Sans MT"/>
              </a:rPr>
              <a:t>   8.5.4.4 Actions to be taken when critical limits or action criteria are not met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identify corrections (8.9.2) and corrective actions (see 8.9.3) to be taken when critical limits or action criteria are not met and must ensure that:</a:t>
            </a:r>
          </a:p>
          <a:p>
            <a:pPr marL="342900" indent="-342900" fontAlgn="auto">
              <a:spcBef>
                <a:spcPts val="0"/>
              </a:spcBef>
              <a:spcAft>
                <a:spcPts val="0"/>
              </a:spcAft>
              <a:buClr>
                <a:srgbClr val="0F6FC6"/>
              </a:buClr>
              <a:buSzPct val="80000"/>
              <a:buAutoNum type="alphaLcParenR"/>
              <a:defRPr/>
            </a:pPr>
            <a:r>
              <a:rPr lang="en-US" altLang="ja-JP" b="1" dirty="0">
                <a:solidFill>
                  <a:prstClr val="black"/>
                </a:solidFill>
                <a:latin typeface="Gill Sans MT"/>
              </a:rPr>
              <a:t>potentially dangerous products are not released for sale (see 8.9.4);</a:t>
            </a:r>
          </a:p>
          <a:p>
            <a:pPr marL="342900" indent="-342900" fontAlgn="auto">
              <a:spcBef>
                <a:spcPts val="0"/>
              </a:spcBef>
              <a:spcAft>
                <a:spcPts val="0"/>
              </a:spcAft>
              <a:buClr>
                <a:srgbClr val="0F6FC6"/>
              </a:buClr>
              <a:buSzPct val="80000"/>
              <a:buAutoNum type="alphaLcParenR"/>
              <a:defRPr/>
            </a:pPr>
            <a:r>
              <a:rPr lang="en-US" altLang="ja-JP" b="1" dirty="0">
                <a:solidFill>
                  <a:prstClr val="black"/>
                </a:solidFill>
                <a:latin typeface="Gill Sans MT"/>
              </a:rPr>
              <a:t>the cause of the non-compliance has been identified;</a:t>
            </a:r>
          </a:p>
          <a:p>
            <a:pPr marL="342900" indent="-342900" fontAlgn="auto">
              <a:spcBef>
                <a:spcPts val="0"/>
              </a:spcBef>
              <a:spcAft>
                <a:spcPts val="0"/>
              </a:spcAft>
              <a:buClr>
                <a:srgbClr val="0F6FC6"/>
              </a:buClr>
              <a:buSzPct val="80000"/>
              <a:buAutoNum type="alphaLcParenR"/>
              <a:defRPr/>
            </a:pPr>
            <a:r>
              <a:rPr lang="en-US" altLang="ja-JP" b="1" dirty="0">
                <a:solidFill>
                  <a:prstClr val="black"/>
                </a:solidFill>
                <a:latin typeface="Gill Sans MT"/>
              </a:rPr>
              <a:t>the parameters controlled for the CCP or by the OPRP return to the critical limits or the performance criteria are met</a:t>
            </a:r>
          </a:p>
          <a:p>
            <a:pPr marL="342900" indent="-342900" fontAlgn="auto">
              <a:spcBef>
                <a:spcPts val="0"/>
              </a:spcBef>
              <a:spcAft>
                <a:spcPts val="0"/>
              </a:spcAft>
              <a:buClr>
                <a:srgbClr val="0F6FC6"/>
              </a:buClr>
              <a:buSzPct val="80000"/>
              <a:buAutoNum type="alphaLcParenR"/>
              <a:defRPr/>
            </a:pPr>
            <a:r>
              <a:rPr lang="en-US" altLang="ja-JP" b="1" dirty="0">
                <a:solidFill>
                  <a:prstClr val="black"/>
                </a:solidFill>
                <a:latin typeface="Gill Sans MT"/>
              </a:rPr>
              <a:t>the recurrence of the non-compliance is prevented.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make corrections in accordance with 8.9.2 and corrective actions in accordance with 8.9.3. </a:t>
            </a:r>
          </a:p>
          <a:p>
            <a:pPr fontAlgn="auto">
              <a:spcBef>
                <a:spcPts val="0"/>
              </a:spcBef>
              <a:spcAft>
                <a:spcPts val="0"/>
              </a:spcAft>
              <a:buClr>
                <a:srgbClr val="0F6FC6"/>
              </a:buClr>
              <a:buSzPct val="80000"/>
              <a:defRPr/>
            </a:pPr>
            <a:endParaRPr lang="en-US" altLang="ja-JP" b="1" dirty="0">
              <a:solidFill>
                <a:prstClr val="black"/>
              </a:solidFill>
              <a:latin typeface="Gill Sans MT"/>
            </a:endParaRPr>
          </a:p>
          <a:p>
            <a:pPr fontAlgn="auto">
              <a:spcBef>
                <a:spcPts val="600"/>
              </a:spcBef>
              <a:spcAft>
                <a:spcPts val="0"/>
              </a:spcAft>
              <a:buClr>
                <a:srgbClr val="0F6FC6"/>
              </a:buClr>
              <a:buSzPct val="80000"/>
              <a:defRPr/>
            </a:pPr>
            <a:r>
              <a:rPr lang="en-US" altLang="ja-JP" b="1" dirty="0">
                <a:solidFill>
                  <a:prstClr val="black"/>
                </a:solidFill>
                <a:latin typeface="Gill Sans MT"/>
              </a:rPr>
              <a:t>   8.5.4.5 Implementation of the hazard control plan </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implement and maintain a hazard control plan and keep relevant evidence as documented information.</a:t>
            </a:r>
          </a:p>
        </p:txBody>
      </p:sp>
      <p:pic>
        <p:nvPicPr>
          <p:cNvPr id="2" name="Картина 1">
            <a:extLst>
              <a:ext uri="{FF2B5EF4-FFF2-40B4-BE49-F238E27FC236}">
                <a16:creationId xmlns:a16="http://schemas.microsoft.com/office/drawing/2014/main" id="{26C09787-D622-4F54-A99E-33C7DD13F7BD}"/>
              </a:ext>
            </a:extLst>
          </p:cNvPr>
          <p:cNvPicPr>
            <a:picLocks noChangeAspect="1"/>
          </p:cNvPicPr>
          <p:nvPr/>
        </p:nvPicPr>
        <p:blipFill>
          <a:blip r:embed="rId3"/>
          <a:stretch>
            <a:fillRect/>
          </a:stretch>
        </p:blipFill>
        <p:spPr>
          <a:xfrm>
            <a:off x="1574099" y="4424892"/>
            <a:ext cx="3045236" cy="2279673"/>
          </a:xfrm>
          <a:prstGeom prst="rect">
            <a:avLst/>
          </a:prstGeom>
        </p:spPr>
      </p:pic>
      <p:pic>
        <p:nvPicPr>
          <p:cNvPr id="3" name="Картина 2">
            <a:extLst>
              <a:ext uri="{FF2B5EF4-FFF2-40B4-BE49-F238E27FC236}">
                <a16:creationId xmlns:a16="http://schemas.microsoft.com/office/drawing/2014/main" id="{D73E4BD4-2C99-4B7D-AAAF-43D04D5CB65A}"/>
              </a:ext>
            </a:extLst>
          </p:cNvPr>
          <p:cNvPicPr>
            <a:picLocks noChangeAspect="1"/>
          </p:cNvPicPr>
          <p:nvPr/>
        </p:nvPicPr>
        <p:blipFill>
          <a:blip r:embed="rId4"/>
          <a:stretch>
            <a:fillRect/>
          </a:stretch>
        </p:blipFill>
        <p:spPr>
          <a:xfrm>
            <a:off x="5105400" y="4343400"/>
            <a:ext cx="2286198" cy="2267909"/>
          </a:xfrm>
          <a:prstGeom prst="rect">
            <a:avLst/>
          </a:prstGeom>
        </p:spPr>
      </p:pic>
    </p:spTree>
    <p:extLst>
      <p:ext uri="{BB962C8B-B14F-4D97-AF65-F5344CB8AC3E}">
        <p14:creationId xmlns:p14="http://schemas.microsoft.com/office/powerpoint/2010/main" val="323082665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0" y="0"/>
            <a:ext cx="9118601" cy="7248138"/>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8.6 Updating information on PRPs and the hazard control plan</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Following the establishment of the hazard control plan, the                                                      organization shall update the following information if                                                  necessary:</a:t>
            </a:r>
            <a:endParaRPr lang="en-US"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characteristics of the raw materials, ingredients and materials in contact with                                  the products;</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characteristics of the final products;</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intended use;</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technological schemes and descriptions of the processes and the process environment.</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ensure that the hazard control plan and / or PRP (s) are kept up to date.</a:t>
            </a:r>
          </a:p>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8.7 Monitoring and measurement management</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provide evidence that the identified monitoring and measurement methods and equipment used are appropriate for the monitoring and measurement activities related to the PRP (s) and the hazard control plan.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monitoring and measuring equipment used must be:</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calibrated or checked at specified intervals before use;</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adjusted if necessary;</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identified to enable the calibration state to be determined;</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protected from corrections that would invalidate the measurement results;</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protected from damage and deterioration of its performance.</a:t>
            </a:r>
            <a:endParaRPr lang="en-US" altLang="ja-JP" b="1" dirty="0">
              <a:solidFill>
                <a:prstClr val="black"/>
              </a:solidFill>
              <a:latin typeface="Gill Sans MT"/>
            </a:endParaRPr>
          </a:p>
          <a:p>
            <a:pPr marL="285750" indent="-285750" fontAlgn="auto">
              <a:spcBef>
                <a:spcPts val="0"/>
              </a:spcBef>
              <a:spcAft>
                <a:spcPts val="0"/>
              </a:spcAft>
              <a:buClr>
                <a:srgbClr val="0F6FC6"/>
              </a:buClr>
              <a:buSzPct val="80000"/>
              <a:buFont typeface="Courier New" panose="02070309020205020404" pitchFamily="49" charset="0"/>
              <a:buChar char="o"/>
              <a:defRPr/>
            </a:pPr>
            <a:endParaRPr lang="en-US" altLang="ja-JP" sz="800" b="1" dirty="0">
              <a:solidFill>
                <a:prstClr val="black"/>
              </a:solidFill>
              <a:latin typeface="Gill Sans MT"/>
            </a:endParaRPr>
          </a:p>
        </p:txBody>
      </p:sp>
      <p:pic>
        <p:nvPicPr>
          <p:cNvPr id="2" name="Картина 1">
            <a:extLst>
              <a:ext uri="{FF2B5EF4-FFF2-40B4-BE49-F238E27FC236}">
                <a16:creationId xmlns:a16="http://schemas.microsoft.com/office/drawing/2014/main" id="{3FFE573F-CF01-4B7B-8359-66B9C7428227}"/>
              </a:ext>
            </a:extLst>
          </p:cNvPr>
          <p:cNvPicPr>
            <a:picLocks noChangeAspect="1"/>
          </p:cNvPicPr>
          <p:nvPr/>
        </p:nvPicPr>
        <p:blipFill>
          <a:blip r:embed="rId3"/>
          <a:stretch>
            <a:fillRect/>
          </a:stretch>
        </p:blipFill>
        <p:spPr>
          <a:xfrm>
            <a:off x="6858000" y="457200"/>
            <a:ext cx="2115495" cy="1646063"/>
          </a:xfrm>
          <a:prstGeom prst="rect">
            <a:avLst/>
          </a:prstGeom>
        </p:spPr>
      </p:pic>
      <p:pic>
        <p:nvPicPr>
          <p:cNvPr id="3" name="Картина 2">
            <a:extLst>
              <a:ext uri="{FF2B5EF4-FFF2-40B4-BE49-F238E27FC236}">
                <a16:creationId xmlns:a16="http://schemas.microsoft.com/office/drawing/2014/main" id="{A497C939-9752-4F0F-A879-35063A5922AE}"/>
              </a:ext>
            </a:extLst>
          </p:cNvPr>
          <p:cNvPicPr>
            <a:picLocks noChangeAspect="1"/>
          </p:cNvPicPr>
          <p:nvPr/>
        </p:nvPicPr>
        <p:blipFill>
          <a:blip r:embed="rId4"/>
          <a:stretch>
            <a:fillRect/>
          </a:stretch>
        </p:blipFill>
        <p:spPr>
          <a:xfrm>
            <a:off x="6882581" y="3352800"/>
            <a:ext cx="1857474" cy="990653"/>
          </a:xfrm>
          <a:prstGeom prst="rect">
            <a:avLst/>
          </a:prstGeom>
        </p:spPr>
      </p:pic>
    </p:spTree>
    <p:extLst>
      <p:ext uri="{BB962C8B-B14F-4D97-AF65-F5344CB8AC3E}">
        <p14:creationId xmlns:p14="http://schemas.microsoft.com/office/powerpoint/2010/main" val="320072995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0" y="76200"/>
            <a:ext cx="9118601" cy="6001643"/>
          </a:xfrm>
          <a:prstGeom prst="rect">
            <a:avLst/>
          </a:prstGeom>
          <a:noFill/>
        </p:spPr>
        <p:txBody>
          <a:bodyPr wrap="square">
            <a:spAutoFit/>
          </a:bodyPr>
          <a:lstStyle/>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results of the calibration and verification must be kept as documented information.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calibration of all equipment must be traceable to international or national measurement standards; where standards do not exist, the information used for calibration or verification must be documented and stored.</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evaluate the validity of previous measurement results when it is determined that the equipment or process environment does not meet the requirements.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take appropriate action with respect to equipment, the process environment, and any nonconforming product.</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assessment and the actions taken must be kept as documented information.</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software used for monitoring and measurement within the food safety management system must be validated by the organization, software provider or third party before use.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Documented information on validation activities must be maintained by the organization and the software updated in a timely manner.</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Whenever there are changes, including software configuration / changes to market-based software, they must be authorized, documented and validated before implementation.</a:t>
            </a:r>
          </a:p>
          <a:p>
            <a:pPr fontAlgn="auto">
              <a:spcBef>
                <a:spcPts val="0"/>
              </a:spcBef>
              <a:spcAft>
                <a:spcPts val="0"/>
              </a:spcAft>
              <a:buClr>
                <a:srgbClr val="0F6FC6"/>
              </a:buClr>
              <a:buSzPct val="80000"/>
              <a:defRPr/>
            </a:pPr>
            <a:r>
              <a:rPr lang="en-US" altLang="ja-JP" sz="1400" dirty="0">
                <a:solidFill>
                  <a:srgbClr val="003366"/>
                </a:solidFill>
                <a:latin typeface="Gill Sans MT"/>
              </a:rPr>
              <a:t>NOTE: It should be borne in mind that commercially validated software is the most commonly used within the designed scope and can be considered appropriately validated.</a:t>
            </a:r>
          </a:p>
        </p:txBody>
      </p:sp>
      <p:pic>
        <p:nvPicPr>
          <p:cNvPr id="2" name="Картина 1">
            <a:extLst>
              <a:ext uri="{FF2B5EF4-FFF2-40B4-BE49-F238E27FC236}">
                <a16:creationId xmlns:a16="http://schemas.microsoft.com/office/drawing/2014/main" id="{30DBE6BB-CA6F-444F-AFF2-A4B1E01DA49D}"/>
              </a:ext>
            </a:extLst>
          </p:cNvPr>
          <p:cNvPicPr>
            <a:picLocks noChangeAspect="1"/>
          </p:cNvPicPr>
          <p:nvPr/>
        </p:nvPicPr>
        <p:blipFill>
          <a:blip r:embed="rId3"/>
          <a:stretch>
            <a:fillRect/>
          </a:stretch>
        </p:blipFill>
        <p:spPr>
          <a:xfrm>
            <a:off x="2438400" y="5581624"/>
            <a:ext cx="4952999" cy="1237913"/>
          </a:xfrm>
          <a:prstGeom prst="rect">
            <a:avLst/>
          </a:prstGeom>
        </p:spPr>
      </p:pic>
    </p:spTree>
    <p:extLst>
      <p:ext uri="{BB962C8B-B14F-4D97-AF65-F5344CB8AC3E}">
        <p14:creationId xmlns:p14="http://schemas.microsoft.com/office/powerpoint/2010/main" val="133928041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25399" y="0"/>
            <a:ext cx="9118601" cy="6971139"/>
          </a:xfrm>
          <a:prstGeom prst="rect">
            <a:avLst/>
          </a:prstGeom>
          <a:noFill/>
        </p:spPr>
        <p:txBody>
          <a:bodyPr wrap="square">
            <a:spAutoFit/>
          </a:bodyPr>
          <a:lstStyle/>
          <a:p>
            <a:pPr fontAlgn="auto">
              <a:spcBef>
                <a:spcPts val="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8.8 Verification related to the PRP(s) and the hazard control plan</a:t>
            </a:r>
          </a:p>
          <a:p>
            <a:pPr fontAlgn="auto">
              <a:spcBef>
                <a:spcPts val="0"/>
              </a:spcBef>
              <a:spcAft>
                <a:spcPts val="0"/>
              </a:spcAft>
              <a:buClr>
                <a:srgbClr val="0F6FC6"/>
              </a:buClr>
              <a:buSzPct val="80000"/>
              <a:defRPr/>
            </a:pPr>
            <a:r>
              <a:rPr lang="en-US" altLang="ja-JP" b="1" cap="all" dirty="0">
                <a:solidFill>
                  <a:srgbClr val="FF6600"/>
                </a:solidFill>
                <a:latin typeface="Gill Sans MT"/>
              </a:rPr>
              <a:t>8.8.1 Verification</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establish, implement and maintain verification activities. When planning the inspection, the purpose, methods, frequency and responsibilities for the inspection activities must be defined. Verification activities must confirm that:</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the PRP (s) are applied and effective;</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the hazard control plan is in place and effective;</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the hazard levels are within certain acceptable levels;</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the hazard analysis inputs are updated periodically;</a:t>
            </a: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other actions identified by the organization have been implemented and are effective.</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must ensure that verification activities are not carried out by the person responsible for monitoring the same activities. The results of the inspection must be kept as documented information and communicated. Where the verification is based on testing of samples of finished products or samples for direct processing and where such tests show non-conformity with the acceptable level of food hazard (see 8.5.2.2), the organization shall treat the affected batches of the product as potentially hazardous. (see 8.9.4.3) and apply corrective action in accordance with 8.9.3.</a:t>
            </a:r>
          </a:p>
          <a:p>
            <a:pPr fontAlgn="auto">
              <a:spcBef>
                <a:spcPts val="0"/>
              </a:spcBef>
              <a:spcAft>
                <a:spcPts val="0"/>
              </a:spcAft>
              <a:buClr>
                <a:srgbClr val="0F6FC6"/>
              </a:buClr>
              <a:buSzPct val="80000"/>
              <a:defRPr/>
            </a:pPr>
            <a:r>
              <a:rPr lang="en-US" altLang="ja-JP" b="1" cap="all" dirty="0">
                <a:solidFill>
                  <a:srgbClr val="FF6600"/>
                </a:solidFill>
                <a:latin typeface="Gill Sans MT"/>
              </a:rPr>
              <a:t>8.8.2 Analysis of the results of the verification activities</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HACCP team have to analyze the results of the inspection, which must be used as inputs to assess the performance of the food safety management system (see 9.1.2).</a:t>
            </a:r>
            <a:endParaRPr lang="en-US" altLang="ja-JP" sz="800" b="1" dirty="0">
              <a:solidFill>
                <a:prstClr val="black"/>
              </a:solidFill>
              <a:latin typeface="Gill Sans MT"/>
            </a:endParaRPr>
          </a:p>
        </p:txBody>
      </p:sp>
      <p:pic>
        <p:nvPicPr>
          <p:cNvPr id="2" name="Картина 1">
            <a:extLst>
              <a:ext uri="{FF2B5EF4-FFF2-40B4-BE49-F238E27FC236}">
                <a16:creationId xmlns:a16="http://schemas.microsoft.com/office/drawing/2014/main" id="{264CCE6F-A0F3-4D46-8680-8E74DC89F693}"/>
              </a:ext>
            </a:extLst>
          </p:cNvPr>
          <p:cNvPicPr>
            <a:picLocks noChangeAspect="1"/>
          </p:cNvPicPr>
          <p:nvPr/>
        </p:nvPicPr>
        <p:blipFill>
          <a:blip r:embed="rId3"/>
          <a:stretch>
            <a:fillRect/>
          </a:stretch>
        </p:blipFill>
        <p:spPr>
          <a:xfrm>
            <a:off x="6172200" y="2057400"/>
            <a:ext cx="2783125" cy="1124989"/>
          </a:xfrm>
          <a:prstGeom prst="rect">
            <a:avLst/>
          </a:prstGeom>
        </p:spPr>
      </p:pic>
    </p:spTree>
    <p:extLst>
      <p:ext uri="{BB962C8B-B14F-4D97-AF65-F5344CB8AC3E}">
        <p14:creationId xmlns:p14="http://schemas.microsoft.com/office/powerpoint/2010/main" val="31658484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0" y="76200"/>
            <a:ext cx="9118601" cy="6909584"/>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8.9 Management of non-conformities of the products and processes</a:t>
            </a:r>
          </a:p>
          <a:p>
            <a:pPr fontAlgn="auto">
              <a:spcBef>
                <a:spcPts val="600"/>
              </a:spcBef>
              <a:spcAft>
                <a:spcPts val="0"/>
              </a:spcAft>
              <a:buClr>
                <a:srgbClr val="0F6FC6"/>
              </a:buClr>
              <a:buSzPct val="80000"/>
              <a:defRPr/>
            </a:pPr>
            <a:r>
              <a:rPr lang="en-US" altLang="ja-JP" b="1" cap="all" dirty="0">
                <a:solidFill>
                  <a:srgbClr val="FF6600"/>
                </a:solidFill>
                <a:latin typeface="Gill Sans MT"/>
              </a:rPr>
              <a:t>8.9.1 General provisions</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ensure that the data obtained from the monitoring of the OPRP and the CCP are assessed by certain persons with sufficient competence and authority to take corrective action and corrections.</a:t>
            </a:r>
          </a:p>
          <a:p>
            <a:pPr marL="285750" indent="-285750" fontAlgn="auto">
              <a:spcBef>
                <a:spcPts val="600"/>
              </a:spcBef>
              <a:spcAft>
                <a:spcPts val="0"/>
              </a:spcAft>
              <a:buClr>
                <a:srgbClr val="0F6FC6"/>
              </a:buClr>
              <a:buSzPct val="80000"/>
              <a:buFont typeface="Courier New" panose="02070309020205020404" pitchFamily="49" charset="0"/>
              <a:buChar char="o"/>
              <a:defRPr/>
            </a:pPr>
            <a:endParaRPr lang="en-US" altLang="ja-JP" sz="800" b="1" dirty="0">
              <a:solidFill>
                <a:prstClr val="black"/>
              </a:solidFill>
              <a:latin typeface="Gill Sans MT"/>
            </a:endParaRPr>
          </a:p>
          <a:p>
            <a:pPr fontAlgn="auto">
              <a:spcBef>
                <a:spcPts val="600"/>
              </a:spcBef>
              <a:spcAft>
                <a:spcPts val="0"/>
              </a:spcAft>
              <a:buClr>
                <a:srgbClr val="0F6FC6"/>
              </a:buClr>
              <a:buSzPct val="80000"/>
              <a:defRPr/>
            </a:pPr>
            <a:r>
              <a:rPr lang="en-US" altLang="ja-JP" b="1" cap="all" dirty="0">
                <a:solidFill>
                  <a:srgbClr val="FF6600"/>
                </a:solidFill>
                <a:latin typeface="Gill Sans MT"/>
              </a:rPr>
              <a:t>8.9.2 Corrections</a:t>
            </a:r>
          </a:p>
          <a:p>
            <a:pPr fontAlgn="auto">
              <a:spcBef>
                <a:spcPts val="600"/>
              </a:spcBef>
              <a:spcAft>
                <a:spcPts val="0"/>
              </a:spcAft>
              <a:buClr>
                <a:srgbClr val="0F6FC6"/>
              </a:buClr>
              <a:buSzPct val="80000"/>
              <a:defRPr/>
            </a:pPr>
            <a:r>
              <a:rPr lang="en-US" altLang="ja-JP" b="1" dirty="0">
                <a:solidFill>
                  <a:prstClr val="black"/>
                </a:solidFill>
                <a:latin typeface="Gill Sans MT"/>
              </a:rPr>
              <a:t>   8.9.2.1 The organization shall ensure that where critical                                                           limits in the CCP (s) and/or OPRP performance criteria are                                                           not met, the products affected by non-conformities are                                                                identified and controlled for their use and release for sale.</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create, maintain and update                                                          documented information that includes:</a:t>
            </a:r>
          </a:p>
          <a:p>
            <a:pPr marL="342900" indent="-342900" fontAlgn="auto">
              <a:spcBef>
                <a:spcPts val="600"/>
              </a:spcBef>
              <a:spcAft>
                <a:spcPts val="0"/>
              </a:spcAft>
              <a:buClr>
                <a:srgbClr val="0F6FC6"/>
              </a:buClr>
              <a:buSzPct val="80000"/>
              <a:buAutoNum type="alphaLcParenR"/>
              <a:defRPr/>
            </a:pPr>
            <a:r>
              <a:rPr lang="en-US" altLang="ja-JP" sz="1600" dirty="0">
                <a:solidFill>
                  <a:prstClr val="black"/>
                </a:solidFill>
                <a:latin typeface="Gill Sans MT"/>
              </a:rPr>
              <a:t>a method of identifying, evaluating and correcting the products concerned to ensure that they are handled correctly;</a:t>
            </a:r>
          </a:p>
          <a:p>
            <a:pPr marL="342900" indent="-342900" fontAlgn="auto">
              <a:spcBef>
                <a:spcPts val="600"/>
              </a:spcBef>
              <a:spcAft>
                <a:spcPts val="0"/>
              </a:spcAft>
              <a:buClr>
                <a:srgbClr val="0F6FC6"/>
              </a:buClr>
              <a:buSzPct val="80000"/>
              <a:buAutoNum type="alphaLcParenR"/>
              <a:defRPr/>
            </a:pPr>
            <a:r>
              <a:rPr lang="en-US" altLang="ja-JP" sz="1600" dirty="0">
                <a:solidFill>
                  <a:prstClr val="black"/>
                </a:solidFill>
                <a:latin typeface="Gill Sans MT"/>
              </a:rPr>
              <a:t>a review of the adjustments made.</a:t>
            </a:r>
          </a:p>
          <a:p>
            <a:pPr fontAlgn="auto">
              <a:spcBef>
                <a:spcPts val="600"/>
              </a:spcBef>
              <a:spcAft>
                <a:spcPts val="0"/>
              </a:spcAft>
              <a:buClr>
                <a:srgbClr val="0F6FC6"/>
              </a:buClr>
              <a:buSzPct val="80000"/>
              <a:defRPr/>
            </a:pPr>
            <a:endParaRPr lang="en-US" altLang="ja-JP" sz="600" b="1" dirty="0">
              <a:solidFill>
                <a:prstClr val="black"/>
              </a:solidFill>
              <a:latin typeface="Gill Sans MT"/>
            </a:endParaRPr>
          </a:p>
          <a:p>
            <a:pPr fontAlgn="auto">
              <a:spcBef>
                <a:spcPts val="600"/>
              </a:spcBef>
              <a:spcAft>
                <a:spcPts val="0"/>
              </a:spcAft>
              <a:buClr>
                <a:srgbClr val="0F6FC6"/>
              </a:buClr>
              <a:buSzPct val="80000"/>
              <a:defRPr/>
            </a:pPr>
            <a:r>
              <a:rPr lang="en-US" altLang="ja-JP" b="1" dirty="0">
                <a:solidFill>
                  <a:prstClr val="black"/>
                </a:solidFill>
                <a:latin typeface="Gill Sans MT"/>
              </a:rPr>
              <a:t>   8.9.2.2 When the critical limits of the critical control points are not met, the affected products are identified and treated as potentially dangerous products (see 8.9.4).</a:t>
            </a:r>
          </a:p>
          <a:p>
            <a:pPr fontAlgn="auto">
              <a:spcBef>
                <a:spcPts val="600"/>
              </a:spcBef>
              <a:spcAft>
                <a:spcPts val="0"/>
              </a:spcAft>
              <a:buClr>
                <a:srgbClr val="0F6FC6"/>
              </a:buClr>
              <a:buSzPct val="80000"/>
              <a:defRPr/>
            </a:pPr>
            <a:r>
              <a:rPr lang="en-US" altLang="ja-JP" b="1" dirty="0">
                <a:solidFill>
                  <a:prstClr val="black"/>
                </a:solidFill>
                <a:latin typeface="Gill Sans MT"/>
              </a:rPr>
              <a:t>   </a:t>
            </a:r>
            <a:endParaRPr lang="en-US" altLang="ja-JP" sz="300" b="1" dirty="0">
              <a:solidFill>
                <a:prstClr val="black"/>
              </a:solidFill>
              <a:latin typeface="Gill Sans MT"/>
            </a:endParaRPr>
          </a:p>
        </p:txBody>
      </p:sp>
      <p:pic>
        <p:nvPicPr>
          <p:cNvPr id="2" name="Картина 1">
            <a:extLst>
              <a:ext uri="{FF2B5EF4-FFF2-40B4-BE49-F238E27FC236}">
                <a16:creationId xmlns:a16="http://schemas.microsoft.com/office/drawing/2014/main" id="{A34E3A1B-0769-420C-B32D-37A2107965DC}"/>
              </a:ext>
            </a:extLst>
          </p:cNvPr>
          <p:cNvPicPr>
            <a:picLocks noChangeAspect="1"/>
          </p:cNvPicPr>
          <p:nvPr/>
        </p:nvPicPr>
        <p:blipFill>
          <a:blip r:embed="rId3"/>
          <a:stretch>
            <a:fillRect/>
          </a:stretch>
        </p:blipFill>
        <p:spPr>
          <a:xfrm>
            <a:off x="6553200" y="2164146"/>
            <a:ext cx="2514600" cy="2237349"/>
          </a:xfrm>
          <a:prstGeom prst="rect">
            <a:avLst/>
          </a:prstGeom>
        </p:spPr>
      </p:pic>
      <p:pic>
        <p:nvPicPr>
          <p:cNvPr id="3" name="Картина 2">
            <a:extLst>
              <a:ext uri="{FF2B5EF4-FFF2-40B4-BE49-F238E27FC236}">
                <a16:creationId xmlns:a16="http://schemas.microsoft.com/office/drawing/2014/main" id="{C387A09E-3F55-41B5-81A6-CB6A6179E8B0}"/>
              </a:ext>
            </a:extLst>
          </p:cNvPr>
          <p:cNvPicPr>
            <a:picLocks noChangeAspect="1"/>
          </p:cNvPicPr>
          <p:nvPr/>
        </p:nvPicPr>
        <p:blipFill>
          <a:blip r:embed="rId4"/>
          <a:stretch>
            <a:fillRect/>
          </a:stretch>
        </p:blipFill>
        <p:spPr>
          <a:xfrm>
            <a:off x="6019800" y="609600"/>
            <a:ext cx="942211" cy="838266"/>
          </a:xfrm>
          <a:prstGeom prst="rect">
            <a:avLst/>
          </a:prstGeom>
        </p:spPr>
      </p:pic>
    </p:spTree>
    <p:extLst>
      <p:ext uri="{BB962C8B-B14F-4D97-AF65-F5344CB8AC3E}">
        <p14:creationId xmlns:p14="http://schemas.microsoft.com/office/powerpoint/2010/main" val="280913199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12699" y="4916"/>
            <a:ext cx="9118601" cy="7217360"/>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b="1" dirty="0">
                <a:solidFill>
                  <a:prstClr val="black"/>
                </a:solidFill>
                <a:latin typeface="Gill Sans MT"/>
              </a:rPr>
              <a:t>8.9.2.3 Where the criteria for the operation of the OPRP are not met, the following shall be done:</a:t>
            </a:r>
          </a:p>
          <a:p>
            <a:pPr marL="342900" indent="-342900" fontAlgn="auto">
              <a:spcBef>
                <a:spcPts val="0"/>
              </a:spcBef>
              <a:spcAft>
                <a:spcPts val="0"/>
              </a:spcAft>
              <a:buClr>
                <a:srgbClr val="0F6FC6"/>
              </a:buClr>
              <a:buSzPct val="80000"/>
              <a:buAutoNum type="alphaLcParenBoth"/>
              <a:defRPr/>
            </a:pPr>
            <a:r>
              <a:rPr lang="en-US" altLang="ja-JP" sz="1500" dirty="0">
                <a:solidFill>
                  <a:prstClr val="black"/>
                </a:solidFill>
                <a:latin typeface="Gill Sans MT"/>
              </a:rPr>
              <a:t>determining the consequences of this failure in terms of food safety;</a:t>
            </a:r>
          </a:p>
          <a:p>
            <a:pPr marL="342900" indent="-342900" fontAlgn="auto">
              <a:spcBef>
                <a:spcPts val="0"/>
              </a:spcBef>
              <a:spcAft>
                <a:spcPts val="0"/>
              </a:spcAft>
              <a:buClr>
                <a:srgbClr val="0F6FC6"/>
              </a:buClr>
              <a:buSzPct val="80000"/>
              <a:buAutoNum type="alphaLcParenBoth"/>
              <a:defRPr/>
            </a:pPr>
            <a:r>
              <a:rPr lang="en-US" altLang="ja-JP" sz="1500" dirty="0">
                <a:solidFill>
                  <a:prstClr val="black"/>
                </a:solidFill>
                <a:latin typeface="Gill Sans MT"/>
              </a:rPr>
              <a:t>determining the reason (s) for the failed implementation;</a:t>
            </a:r>
          </a:p>
          <a:p>
            <a:pPr marL="342900" indent="-342900" fontAlgn="auto">
              <a:spcBef>
                <a:spcPts val="0"/>
              </a:spcBef>
              <a:spcAft>
                <a:spcPts val="0"/>
              </a:spcAft>
              <a:buClr>
                <a:srgbClr val="0F6FC6"/>
              </a:buClr>
              <a:buSzPct val="80000"/>
              <a:buAutoNum type="alphaLcParenBoth"/>
              <a:defRPr/>
            </a:pPr>
            <a:r>
              <a:rPr lang="en-US" altLang="ja-JP" sz="1500" dirty="0">
                <a:solidFill>
                  <a:prstClr val="black"/>
                </a:solidFill>
                <a:latin typeface="Gill Sans MT"/>
              </a:rPr>
              <a:t>identification and processing of the affected products in accordance with 8.9.4.</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disclose the results of the                                                               evaluation as documented information.</a:t>
            </a:r>
          </a:p>
          <a:p>
            <a:pPr fontAlgn="auto">
              <a:spcBef>
                <a:spcPts val="0"/>
              </a:spcBef>
              <a:spcAft>
                <a:spcPts val="0"/>
              </a:spcAft>
              <a:buClr>
                <a:srgbClr val="0F6FC6"/>
              </a:buClr>
              <a:buSzPct val="80000"/>
              <a:defRPr/>
            </a:pPr>
            <a:r>
              <a:rPr lang="en-US" altLang="ja-JP" b="1" dirty="0">
                <a:solidFill>
                  <a:prstClr val="black"/>
                </a:solidFill>
                <a:latin typeface="Gill Sans MT"/>
              </a:rPr>
              <a:t>8.9.2.4 Stored documented information shall describe the                                                                     adjustments made to non-conformity products and processes, including:</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the nature of the non-conformity;</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the reason (s) for the failed implementation;</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the consequences of non-conformity.</a:t>
            </a:r>
          </a:p>
          <a:p>
            <a:pPr fontAlgn="auto">
              <a:spcBef>
                <a:spcPts val="0"/>
              </a:spcBef>
              <a:spcAft>
                <a:spcPts val="0"/>
              </a:spcAft>
              <a:buClr>
                <a:srgbClr val="0F6FC6"/>
              </a:buClr>
              <a:buSzPct val="80000"/>
              <a:defRPr/>
            </a:pPr>
            <a:r>
              <a:rPr lang="en-US" altLang="ja-JP" b="1" cap="all" dirty="0">
                <a:solidFill>
                  <a:srgbClr val="FF6600"/>
                </a:solidFill>
                <a:latin typeface="Gill Sans MT"/>
              </a:rPr>
              <a:t>8.9.3 Corrective actions</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Corrective action is assessed as necessary when the critical limits in the CCP (s) and/or the criteria for the operation of OPRPs are not met. The organization shall establish and maintain documented information that identifies appropriate actions to identify and eliminate the cause of non-conformities, to prevent their recurrence, and to bring the process back under control after non-conformities. These actions include:</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review of discrepancies identified by customer and/or consumer complaints and/or reports from regulatory inspections;</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a review of trends in monitoring results that may indicate a loss of control;</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determination of the reason(s) for the discrepancies;</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identifying and implementing actions to ensure that non-conformities do not recur;</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documenting the results of the corrective actions taken;</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verifying corrective actions to ensure that they are effective;</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keep documented information of all corrective actions.</a:t>
            </a:r>
          </a:p>
          <a:p>
            <a:pPr fontAlgn="auto">
              <a:spcBef>
                <a:spcPts val="0"/>
              </a:spcBef>
              <a:spcAft>
                <a:spcPts val="0"/>
              </a:spcAft>
              <a:buClr>
                <a:srgbClr val="0F6FC6"/>
              </a:buClr>
              <a:buSzPct val="80000"/>
              <a:defRPr/>
            </a:pPr>
            <a:endParaRPr lang="en-US" altLang="ja-JP" sz="300" b="1" dirty="0">
              <a:solidFill>
                <a:prstClr val="black"/>
              </a:solidFill>
              <a:latin typeface="Gill Sans MT"/>
            </a:endParaRPr>
          </a:p>
        </p:txBody>
      </p:sp>
      <p:pic>
        <p:nvPicPr>
          <p:cNvPr id="2" name="Картина 1">
            <a:extLst>
              <a:ext uri="{FF2B5EF4-FFF2-40B4-BE49-F238E27FC236}">
                <a16:creationId xmlns:a16="http://schemas.microsoft.com/office/drawing/2014/main" id="{134B878F-C9CE-4E3E-A248-809BD4C6AC57}"/>
              </a:ext>
            </a:extLst>
          </p:cNvPr>
          <p:cNvPicPr>
            <a:picLocks noChangeAspect="1"/>
          </p:cNvPicPr>
          <p:nvPr/>
        </p:nvPicPr>
        <p:blipFill>
          <a:blip r:embed="rId3"/>
          <a:stretch>
            <a:fillRect/>
          </a:stretch>
        </p:blipFill>
        <p:spPr>
          <a:xfrm>
            <a:off x="6570406" y="304800"/>
            <a:ext cx="2560894" cy="1801495"/>
          </a:xfrm>
          <a:prstGeom prst="rect">
            <a:avLst/>
          </a:prstGeom>
        </p:spPr>
      </p:pic>
    </p:spTree>
    <p:extLst>
      <p:ext uri="{BB962C8B-B14F-4D97-AF65-F5344CB8AC3E}">
        <p14:creationId xmlns:p14="http://schemas.microsoft.com/office/powerpoint/2010/main" val="87846610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12699" y="0"/>
            <a:ext cx="9118601" cy="7109639"/>
          </a:xfrm>
          <a:prstGeom prst="rect">
            <a:avLst/>
          </a:prstGeom>
          <a:noFill/>
        </p:spPr>
        <p:txBody>
          <a:bodyPr wrap="square">
            <a:spAutoFit/>
          </a:bodyPr>
          <a:lstStyle/>
          <a:p>
            <a:pPr fontAlgn="auto">
              <a:spcBef>
                <a:spcPts val="0"/>
              </a:spcBef>
              <a:spcAft>
                <a:spcPts val="0"/>
              </a:spcAft>
              <a:buClr>
                <a:srgbClr val="0F6FC6"/>
              </a:buClr>
              <a:buSzPct val="80000"/>
              <a:defRPr/>
            </a:pPr>
            <a:r>
              <a:rPr lang="en-US" altLang="ja-JP" b="1" cap="all" dirty="0">
                <a:solidFill>
                  <a:srgbClr val="FF6600"/>
                </a:solidFill>
                <a:latin typeface="Gill Sans MT"/>
              </a:rPr>
              <a:t>8.9.4 Treatment of potentially dangerous products</a:t>
            </a:r>
          </a:p>
          <a:p>
            <a:pPr fontAlgn="auto">
              <a:spcBef>
                <a:spcPts val="0"/>
              </a:spcBef>
              <a:spcAft>
                <a:spcPts val="0"/>
              </a:spcAft>
              <a:buClr>
                <a:srgbClr val="0F6FC6"/>
              </a:buClr>
              <a:buSzPct val="80000"/>
              <a:defRPr/>
            </a:pPr>
            <a:r>
              <a:rPr lang="en-US" altLang="ja-JP" b="1" dirty="0">
                <a:solidFill>
                  <a:prstClr val="black"/>
                </a:solidFill>
                <a:latin typeface="Gill Sans MT"/>
              </a:rPr>
              <a:t>   8.9.4.1 General</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sz="1700" b="1" dirty="0">
                <a:solidFill>
                  <a:prstClr val="black"/>
                </a:solidFill>
                <a:latin typeface="Gill Sans MT"/>
              </a:rPr>
              <a:t>The organization shall take action to prevent potentially dangerous products from entering the food chain, unless it is possible to demonstrate that: </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the food hazard(s) is (are) reduced to the specified acceptable levels;</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the risk(s) to the food will be reduced to certain acceptable levels before entering the food chain; or</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the product still complies with the specified acceptable level(s) of food hazard regardless of non-conformity.</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sz="1700" b="1" dirty="0">
                <a:solidFill>
                  <a:prstClr val="black"/>
                </a:solidFill>
                <a:latin typeface="Gill Sans MT"/>
              </a:rPr>
              <a:t>Products identified as potentially hazardous are kept under the control of the organization until they are evaluated and their intended use determined. If products that have left the organization and are no longer under its control are subsequently assessed as hazardous, the organization notifies the relevant stakeholders and initiates a withdrawal/recall (see 8.9.5). Controls and related information from relevant stakeholders and authorization to deal with potentially dangerous products are retained as documented information.</a:t>
            </a:r>
          </a:p>
          <a:p>
            <a:pPr fontAlgn="auto">
              <a:spcBef>
                <a:spcPts val="0"/>
              </a:spcBef>
              <a:spcAft>
                <a:spcPts val="0"/>
              </a:spcAft>
              <a:buClr>
                <a:srgbClr val="0F6FC6"/>
              </a:buClr>
              <a:buSzPct val="80000"/>
              <a:defRPr/>
            </a:pPr>
            <a:r>
              <a:rPr lang="en-US" altLang="ja-JP" b="1" dirty="0">
                <a:solidFill>
                  <a:prstClr val="black"/>
                </a:solidFill>
                <a:latin typeface="Gill Sans MT"/>
              </a:rPr>
              <a:t>   8.9.4.2 Evaluation for launch for conversion</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sz="1700" b="1" dirty="0">
                <a:solidFill>
                  <a:prstClr val="black"/>
                </a:solidFill>
                <a:latin typeface="Gill Sans MT"/>
              </a:rPr>
              <a:t>Each batch of products affected by non-compliance must be evaluated. Products affected by non-conformity with the critical limits of the critical control points shall not be released for sale but shall be processed in accordance with 8.9.4.3. Products affected by non-conformity with the performance criteria for OPRPs are released as safe when any of the following conditions apply:</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evidence, other than the monitoring system, to show that the control measures have been effective;</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evidence to show that the combined effect of the control measures for that particular product is appropriate to the intended use (i.e. the identified acceptable levels);</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the results of sampling, analysis and/or other verification activities show that the products concerned comply with the specified acceptable levels for the relevant food hazard(s). </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sz="1700" b="1" dirty="0">
                <a:solidFill>
                  <a:prstClr val="black"/>
                </a:solidFill>
                <a:latin typeface="Gill Sans MT"/>
              </a:rPr>
              <a:t>The results of the evaluation for the launch of the products are stored as documented information.</a:t>
            </a:r>
            <a:endParaRPr lang="en-US" altLang="ja-JP" sz="300" b="1" dirty="0">
              <a:solidFill>
                <a:prstClr val="black"/>
              </a:solidFill>
              <a:latin typeface="Gill Sans MT"/>
            </a:endParaRPr>
          </a:p>
        </p:txBody>
      </p:sp>
      <p:pic>
        <p:nvPicPr>
          <p:cNvPr id="2" name="Картина 1">
            <a:extLst>
              <a:ext uri="{FF2B5EF4-FFF2-40B4-BE49-F238E27FC236}">
                <a16:creationId xmlns:a16="http://schemas.microsoft.com/office/drawing/2014/main" id="{CE2F54A0-0E52-4634-9493-C81A8DBCE577}"/>
              </a:ext>
            </a:extLst>
          </p:cNvPr>
          <p:cNvPicPr>
            <a:picLocks noChangeAspect="1"/>
          </p:cNvPicPr>
          <p:nvPr/>
        </p:nvPicPr>
        <p:blipFill>
          <a:blip r:embed="rId3"/>
          <a:stretch>
            <a:fillRect/>
          </a:stretch>
        </p:blipFill>
        <p:spPr>
          <a:xfrm>
            <a:off x="8001000" y="76200"/>
            <a:ext cx="990600" cy="591768"/>
          </a:xfrm>
          <a:prstGeom prst="rect">
            <a:avLst/>
          </a:prstGeom>
        </p:spPr>
      </p:pic>
    </p:spTree>
    <p:extLst>
      <p:ext uri="{BB962C8B-B14F-4D97-AF65-F5344CB8AC3E}">
        <p14:creationId xmlns:p14="http://schemas.microsoft.com/office/powerpoint/2010/main" val="346016548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0" y="0"/>
            <a:ext cx="9118601" cy="6355586"/>
          </a:xfrm>
          <a:prstGeom prst="rect">
            <a:avLst/>
          </a:prstGeom>
          <a:noFill/>
        </p:spPr>
        <p:txBody>
          <a:bodyPr wrap="square">
            <a:spAutoFit/>
          </a:bodyPr>
          <a:lstStyle/>
          <a:p>
            <a:pPr fontAlgn="auto">
              <a:spcBef>
                <a:spcPts val="0"/>
              </a:spcBef>
              <a:spcAft>
                <a:spcPts val="0"/>
              </a:spcAft>
              <a:buClr>
                <a:srgbClr val="0F6FC6"/>
              </a:buClr>
              <a:buSzPct val="80000"/>
              <a:defRPr/>
            </a:pPr>
            <a:endParaRPr lang="en-US" altLang="ja-JP" sz="800" b="1" dirty="0">
              <a:solidFill>
                <a:prstClr val="black"/>
              </a:solidFill>
              <a:latin typeface="Gill Sans MT"/>
            </a:endParaRPr>
          </a:p>
          <a:p>
            <a:pPr fontAlgn="auto">
              <a:spcBef>
                <a:spcPts val="0"/>
              </a:spcBef>
              <a:spcAft>
                <a:spcPts val="0"/>
              </a:spcAft>
              <a:buClr>
                <a:srgbClr val="0F6FC6"/>
              </a:buClr>
              <a:buSzPct val="80000"/>
              <a:defRPr/>
            </a:pPr>
            <a:r>
              <a:rPr lang="en-US" altLang="ja-JP" sz="1700" b="1" dirty="0">
                <a:solidFill>
                  <a:prstClr val="black"/>
                </a:solidFill>
                <a:latin typeface="Gill Sans MT"/>
              </a:rPr>
              <a:t>Products affected by non-conformity with the performance criteria for OPRPs are released as safe when any of the following conditions apply:</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evidence, other than the monitoring system, to show that the control measures                                                                      have been effective;</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evidence to show that the combined effect of the control measures for that                                                                         particular product is appropriate to the intended use (i.e. the identified acceptable                                                               levels);</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the results of sampling, analysis and/or other verification activities show that the products concerned comply with the specified acceptable levels for the relevant food hazard(s).</a:t>
            </a:r>
          </a:p>
          <a:p>
            <a:pPr fontAlgn="auto">
              <a:spcBef>
                <a:spcPts val="0"/>
              </a:spcBef>
              <a:spcAft>
                <a:spcPts val="0"/>
              </a:spcAft>
              <a:buClr>
                <a:srgbClr val="0F6FC6"/>
              </a:buClr>
              <a:buSzPct val="80000"/>
              <a:defRPr/>
            </a:pPr>
            <a:endParaRPr lang="en-US" altLang="ja-JP" sz="500" dirty="0">
              <a:solidFill>
                <a:prstClr val="black"/>
              </a:solidFill>
              <a:latin typeface="Gill Sans MT"/>
            </a:endParaRPr>
          </a:p>
          <a:p>
            <a:pPr marL="285750" indent="-285750" fontAlgn="auto">
              <a:spcBef>
                <a:spcPts val="0"/>
              </a:spcBef>
              <a:spcAft>
                <a:spcPts val="0"/>
              </a:spcAft>
              <a:buClr>
                <a:srgbClr val="0F6FC6"/>
              </a:buClr>
              <a:buSzPct val="80000"/>
              <a:buFont typeface="Courier New" panose="02070309020205020404" pitchFamily="49" charset="0"/>
              <a:buChar char="o"/>
              <a:defRPr/>
            </a:pPr>
            <a:endParaRPr lang="en-US" altLang="ja-JP" sz="300" b="1" dirty="0">
              <a:solidFill>
                <a:prstClr val="black"/>
              </a:solidFill>
              <a:latin typeface="Gill Sans MT"/>
            </a:endParaRPr>
          </a:p>
          <a:p>
            <a:pPr fontAlgn="auto">
              <a:spcBef>
                <a:spcPts val="0"/>
              </a:spcBef>
              <a:spcAft>
                <a:spcPts val="0"/>
              </a:spcAft>
              <a:buClr>
                <a:srgbClr val="0F6FC6"/>
              </a:buClr>
              <a:buSzPct val="80000"/>
              <a:defRPr/>
            </a:pPr>
            <a:r>
              <a:rPr lang="en-US" altLang="ja-JP" b="1" cap="all" dirty="0">
                <a:solidFill>
                  <a:srgbClr val="FF6600"/>
                </a:solidFill>
                <a:latin typeface="Gill Sans MT"/>
              </a:rPr>
              <a:t>8.9.5 Withdrawal / recall</a:t>
            </a:r>
            <a:endParaRPr lang="bg-BG" altLang="ja-JP" b="1" cap="all" dirty="0">
              <a:solidFill>
                <a:srgbClr val="FF6600"/>
              </a:solidFill>
              <a:latin typeface="Gill Sans MT"/>
            </a:endParaRP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sz="1700" b="1" dirty="0">
                <a:solidFill>
                  <a:prstClr val="black"/>
                </a:solidFill>
                <a:latin typeface="Gill Sans MT"/>
              </a:rPr>
              <a:t>The organization must be able to ensure the timely withdrawal/recall of batches of finished products that have been identified as potentially hazardous by appointing a competent person(s) entitled to initiate and carry out the withdrawal/recall. The organization must create and maintain documented information on:</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notifying relevant stakeholders (e.g. legislators and regulators, customers and / or consumers);</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the processing of withdrawal/recalled products as well as products that are still in stock;</a:t>
            </a:r>
          </a:p>
          <a:p>
            <a:pPr marL="342900" indent="-342900" fontAlgn="auto">
              <a:spcBef>
                <a:spcPts val="0"/>
              </a:spcBef>
              <a:spcAft>
                <a:spcPts val="0"/>
              </a:spcAft>
              <a:buClr>
                <a:srgbClr val="0F6FC6"/>
              </a:buClr>
              <a:buSzPct val="80000"/>
              <a:buAutoNum type="alphaLcParenR"/>
              <a:defRPr/>
            </a:pPr>
            <a:r>
              <a:rPr lang="en-US" altLang="ja-JP" sz="1500" dirty="0">
                <a:solidFill>
                  <a:prstClr val="black"/>
                </a:solidFill>
                <a:latin typeface="Gill Sans MT"/>
              </a:rPr>
              <a:t>the implementation of the sequence of actions to be taken.</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sz="1700" b="1" dirty="0">
                <a:solidFill>
                  <a:prstClr val="black"/>
                </a:solidFill>
                <a:latin typeface="Gill Sans MT"/>
              </a:rPr>
              <a:t>Withdrawn /recalled products and finished products that are still in stock must be isolated or monitored by the organization while being managed in accordance with 8.9.4.3.The reason, extent and result of the withdrawal/recall are kept as documented information and are reported to senior management as input for management review (9.3). The organization shall verify the performance and effectiveness of the withdrawal/recall using appropriate techniques (e.g., simulated withdrawal/recall playback or practical withdrawal/recall) and retain documented information.</a:t>
            </a:r>
          </a:p>
        </p:txBody>
      </p:sp>
      <p:pic>
        <p:nvPicPr>
          <p:cNvPr id="2" name="Картина 1">
            <a:extLst>
              <a:ext uri="{FF2B5EF4-FFF2-40B4-BE49-F238E27FC236}">
                <a16:creationId xmlns:a16="http://schemas.microsoft.com/office/drawing/2014/main" id="{D3BF4368-AD8C-4570-A7CD-3BBF23926BF2}"/>
              </a:ext>
            </a:extLst>
          </p:cNvPr>
          <p:cNvPicPr>
            <a:picLocks noChangeAspect="1"/>
          </p:cNvPicPr>
          <p:nvPr/>
        </p:nvPicPr>
        <p:blipFill>
          <a:blip r:embed="rId3"/>
          <a:stretch>
            <a:fillRect/>
          </a:stretch>
        </p:blipFill>
        <p:spPr>
          <a:xfrm>
            <a:off x="6858000" y="457201"/>
            <a:ext cx="1981200" cy="1322660"/>
          </a:xfrm>
          <a:prstGeom prst="rect">
            <a:avLst/>
          </a:prstGeom>
        </p:spPr>
      </p:pic>
    </p:spTree>
    <p:extLst>
      <p:ext uri="{BB962C8B-B14F-4D97-AF65-F5344CB8AC3E}">
        <p14:creationId xmlns:p14="http://schemas.microsoft.com/office/powerpoint/2010/main" val="39378152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idx="1"/>
          </p:nvPr>
        </p:nvSpPr>
        <p:spPr>
          <a:xfrm>
            <a:off x="0" y="152400"/>
            <a:ext cx="9144000" cy="6019800"/>
          </a:xfrm>
        </p:spPr>
        <p:txBody>
          <a:bodyPr/>
          <a:lstStyle/>
          <a:p>
            <a:pPr>
              <a:buFont typeface="Courier New" pitchFamily="49" charset="0"/>
              <a:buChar char="o"/>
            </a:pPr>
            <a:r>
              <a:rPr lang="en-US" sz="1800" dirty="0"/>
              <a:t>Food safety is related to the presence of food hazards during consumption (consumption by a consumer). Food hazards can occur at any stage of the food chain. That is why adequate control in the food chain is essential. Food safety is ensured through the joint efforts of all actors in the food chain. The ISO 22000:2018 describes the requirements for FSMS, which combines the following generally recognized key elements:</a:t>
            </a:r>
            <a:endParaRPr lang="bg-BG" sz="1800" dirty="0"/>
          </a:p>
          <a:p>
            <a:pPr>
              <a:buFont typeface="Wingdings" pitchFamily="2" charset="2"/>
              <a:buChar char="Ø"/>
            </a:pPr>
            <a:r>
              <a:rPr lang="en-US" sz="1800" dirty="0"/>
              <a:t> exchange of information;</a:t>
            </a:r>
          </a:p>
          <a:p>
            <a:pPr>
              <a:buFont typeface="Wingdings" pitchFamily="2" charset="2"/>
              <a:buChar char="Ø"/>
            </a:pPr>
            <a:r>
              <a:rPr lang="en-US" sz="1800" dirty="0"/>
              <a:t>system management;</a:t>
            </a:r>
          </a:p>
          <a:p>
            <a:pPr>
              <a:buFont typeface="Wingdings" pitchFamily="2" charset="2"/>
              <a:buChar char="Ø"/>
            </a:pPr>
            <a:r>
              <a:rPr lang="en-US" sz="1800" dirty="0"/>
              <a:t>prerequisite programs;</a:t>
            </a:r>
          </a:p>
          <a:p>
            <a:pPr>
              <a:buFont typeface="Wingdings" pitchFamily="2" charset="2"/>
              <a:buChar char="Ø"/>
            </a:pPr>
            <a:r>
              <a:rPr lang="en-US" sz="1800" dirty="0"/>
              <a:t>principles for Hazard Analysis and Critical Control Points (HACCP).</a:t>
            </a:r>
            <a:endParaRPr lang="bg-BG" sz="1800" dirty="0"/>
          </a:p>
          <a:p>
            <a:pPr>
              <a:buFont typeface="Courier New" pitchFamily="49" charset="0"/>
              <a:buChar char="o"/>
            </a:pPr>
            <a:r>
              <a:rPr lang="en-US" sz="1800" dirty="0"/>
              <a:t>In addition, the ISO 22000:2018 is based on principles that are common to ISO standards for management systems. The management principles are:</a:t>
            </a:r>
          </a:p>
          <a:p>
            <a:pPr>
              <a:buFont typeface="Wingdings" panose="05000000000000000000" pitchFamily="2" charset="2"/>
              <a:buChar char="Ø"/>
            </a:pPr>
            <a:r>
              <a:rPr lang="en-US" sz="1800" dirty="0"/>
              <a:t>Focus on the customers;</a:t>
            </a:r>
          </a:p>
          <a:p>
            <a:pPr>
              <a:buFont typeface="Wingdings" panose="05000000000000000000" pitchFamily="2" charset="2"/>
              <a:buChar char="Ø"/>
            </a:pPr>
            <a:r>
              <a:rPr lang="en-US" sz="1800" dirty="0"/>
              <a:t>leadership;</a:t>
            </a:r>
          </a:p>
          <a:p>
            <a:pPr>
              <a:buFont typeface="Wingdings" panose="05000000000000000000" pitchFamily="2" charset="2"/>
              <a:buChar char="Ø"/>
            </a:pPr>
            <a:r>
              <a:rPr lang="en-US" sz="1800" dirty="0"/>
              <a:t>staff involvement;</a:t>
            </a:r>
          </a:p>
          <a:p>
            <a:pPr>
              <a:buFont typeface="Wingdings" panose="05000000000000000000" pitchFamily="2" charset="2"/>
              <a:buChar char="Ø"/>
            </a:pPr>
            <a:r>
              <a:rPr lang="en-US" sz="1800" dirty="0"/>
              <a:t>process approach;</a:t>
            </a:r>
          </a:p>
          <a:p>
            <a:pPr>
              <a:buFont typeface="Wingdings" panose="05000000000000000000" pitchFamily="2" charset="2"/>
              <a:buChar char="Ø"/>
            </a:pPr>
            <a:r>
              <a:rPr lang="en-US" sz="1800" dirty="0"/>
              <a:t>improvement;</a:t>
            </a:r>
          </a:p>
          <a:p>
            <a:pPr>
              <a:buFont typeface="Wingdings" panose="05000000000000000000" pitchFamily="2" charset="2"/>
              <a:buChar char="Ø"/>
            </a:pPr>
            <a:r>
              <a:rPr lang="en-US" sz="1800" dirty="0"/>
              <a:t>making decisions based on evidences;</a:t>
            </a:r>
          </a:p>
          <a:p>
            <a:pPr>
              <a:buFont typeface="Wingdings" panose="05000000000000000000" pitchFamily="2" charset="2"/>
              <a:buChar char="Ø"/>
            </a:pPr>
            <a:r>
              <a:rPr lang="en-US" sz="1800" dirty="0"/>
              <a:t>relationship management.</a:t>
            </a:r>
          </a:p>
          <a:p>
            <a:pPr>
              <a:buFont typeface="Courier New" pitchFamily="49" charset="0"/>
              <a:buChar char="o"/>
            </a:pPr>
            <a:r>
              <a:rPr lang="en-US" sz="1800" dirty="0"/>
              <a:t>An example of communication channels between typical stakeholders in the food chain is shown in Figure 1.</a:t>
            </a:r>
            <a:endParaRPr lang="bg-BG" sz="1800" dirty="0"/>
          </a:p>
          <a:p>
            <a:pPr eaLnBrk="1" hangingPunct="1">
              <a:lnSpc>
                <a:spcPct val="80000"/>
              </a:lnSpc>
              <a:buFont typeface="Courier New" pitchFamily="49" charset="0"/>
              <a:buChar char="o"/>
            </a:pPr>
            <a:endParaRPr lang="en-US" altLang="en-US" sz="2000" dirty="0"/>
          </a:p>
          <a:p>
            <a:pPr eaLnBrk="1" hangingPunct="1">
              <a:lnSpc>
                <a:spcPct val="80000"/>
              </a:lnSpc>
            </a:pPr>
            <a:endParaRPr lang="be-BY" altLang="en-US" sz="2000" b="1" dirty="0">
              <a:solidFill>
                <a:srgbClr val="006600"/>
              </a:solidFill>
            </a:endParaRPr>
          </a:p>
          <a:p>
            <a:pPr eaLnBrk="1" hangingPunct="1">
              <a:lnSpc>
                <a:spcPct val="80000"/>
              </a:lnSpc>
            </a:pPr>
            <a:endParaRPr lang="en-US" altLang="en-US" sz="2000" dirty="0">
              <a:solidFill>
                <a:srgbClr val="006600"/>
              </a:solidFill>
            </a:endParaRPr>
          </a:p>
        </p:txBody>
      </p:sp>
      <p:pic>
        <p:nvPicPr>
          <p:cNvPr id="12291" name="Picture 4"/>
          <p:cNvPicPr>
            <a:picLocks noChangeAspect="1" noChangeArrowheads="1"/>
          </p:cNvPicPr>
          <p:nvPr/>
        </p:nvPicPr>
        <p:blipFill>
          <a:blip r:embed="rId3" cstate="print"/>
          <a:srcRect/>
          <a:stretch>
            <a:fillRect/>
          </a:stretch>
        </p:blipFill>
        <p:spPr bwMode="auto">
          <a:xfrm>
            <a:off x="6692900" y="1336842"/>
            <a:ext cx="1676400" cy="1676400"/>
          </a:xfrm>
          <a:prstGeom prst="rect">
            <a:avLst/>
          </a:prstGeom>
          <a:noFill/>
          <a:ln w="9525">
            <a:noFill/>
            <a:miter lim="800000"/>
            <a:headEnd/>
            <a:tailEnd/>
          </a:ln>
        </p:spPr>
      </p:pic>
      <p:pic>
        <p:nvPicPr>
          <p:cNvPr id="12292" name="Picture 5" descr="Image result for iso 22000"/>
          <p:cNvPicPr>
            <a:picLocks noChangeAspect="1" noChangeArrowheads="1"/>
          </p:cNvPicPr>
          <p:nvPr/>
        </p:nvPicPr>
        <p:blipFill>
          <a:blip r:embed="rId4" cstate="print"/>
          <a:srcRect/>
          <a:stretch>
            <a:fillRect/>
          </a:stretch>
        </p:blipFill>
        <p:spPr bwMode="auto">
          <a:xfrm>
            <a:off x="3549650" y="1635968"/>
            <a:ext cx="1111250" cy="1078149"/>
          </a:xfrm>
          <a:prstGeom prst="rect">
            <a:avLst/>
          </a:prstGeom>
          <a:noFill/>
          <a:ln w="9525">
            <a:noFill/>
            <a:miter lim="800000"/>
            <a:headEnd/>
            <a:tailEnd/>
          </a:ln>
        </p:spPr>
      </p:pic>
      <p:sp>
        <p:nvSpPr>
          <p:cNvPr id="5" name="Раирана стрелка надясно 4"/>
          <p:cNvSpPr/>
          <p:nvPr/>
        </p:nvSpPr>
        <p:spPr>
          <a:xfrm>
            <a:off x="5029200" y="1984542"/>
            <a:ext cx="1295400" cy="381000"/>
          </a:xfrm>
          <a:prstGeom prst="stripedRightArrow">
            <a:avLst/>
          </a:prstGeom>
          <a:solidFill>
            <a:srgbClr val="FFC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dirty="0"/>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12699" y="540774"/>
            <a:ext cx="9118601" cy="5724644"/>
          </a:xfrm>
          <a:prstGeom prst="rect">
            <a:avLst/>
          </a:prstGeom>
          <a:noFill/>
        </p:spPr>
        <p:txBody>
          <a:bodyPr wrap="square">
            <a:spAutoFit/>
          </a:bodyPr>
          <a:lstStyle/>
          <a:p>
            <a:pPr fontAlgn="auto">
              <a:spcBef>
                <a:spcPts val="600"/>
              </a:spcBef>
              <a:spcAft>
                <a:spcPts val="0"/>
              </a:spcAft>
              <a:buClr>
                <a:srgbClr val="0F6FC6"/>
              </a:buClr>
              <a:buSzPct val="80000"/>
              <a:defRPr/>
            </a:pPr>
            <a:endParaRPr lang="bg-BG" altLang="ja-JP" sz="2800" b="1" dirty="0">
              <a:solidFill>
                <a:schemeClr val="accent1">
                  <a:lumMod val="75000"/>
                </a:schemeClr>
              </a:solidFill>
              <a:latin typeface="Arial Black" panose="020B0A04020102020204" pitchFamily="34" charset="0"/>
            </a:endParaRPr>
          </a:p>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9.1 Monitoring, measurement, analysis and evaluation</a:t>
            </a:r>
            <a:endParaRPr lang="bg-BG" altLang="ja-JP" sz="2800" b="1" dirty="0">
              <a:solidFill>
                <a:schemeClr val="accent1">
                  <a:lumMod val="75000"/>
                </a:schemeClr>
              </a:solidFill>
              <a:latin typeface="Arial Black" panose="020B0A04020102020204" pitchFamily="34" charset="0"/>
            </a:endParaRPr>
          </a:p>
          <a:p>
            <a:pPr fontAlgn="auto">
              <a:spcBef>
                <a:spcPts val="600"/>
              </a:spcBef>
              <a:spcAft>
                <a:spcPts val="0"/>
              </a:spcAft>
              <a:buClr>
                <a:srgbClr val="0F6FC6"/>
              </a:buClr>
              <a:buSzPct val="80000"/>
              <a:defRPr/>
            </a:pPr>
            <a:endParaRPr lang="en-US" altLang="ja-JP" sz="2800" b="1" dirty="0">
              <a:solidFill>
                <a:schemeClr val="accent1">
                  <a:lumMod val="75000"/>
                </a:schemeClr>
              </a:solidFill>
              <a:latin typeface="Arial Black" panose="020B0A04020102020204" pitchFamily="34" charset="0"/>
            </a:endParaRPr>
          </a:p>
          <a:p>
            <a:pPr fontAlgn="auto">
              <a:spcBef>
                <a:spcPts val="0"/>
              </a:spcBef>
              <a:spcAft>
                <a:spcPts val="0"/>
              </a:spcAft>
              <a:buClr>
                <a:srgbClr val="0F6FC6"/>
              </a:buClr>
              <a:buSzPct val="80000"/>
              <a:defRPr/>
            </a:pPr>
            <a:r>
              <a:rPr lang="en-US" altLang="ja-JP" b="1" cap="all" dirty="0">
                <a:solidFill>
                  <a:srgbClr val="FF6600"/>
                </a:solidFill>
                <a:latin typeface="Gill Sans MT"/>
              </a:rPr>
              <a:t>9.1.1 General provisions</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must determine:</a:t>
            </a:r>
            <a:endParaRPr lang="bg-BG" altLang="ja-JP" b="1" dirty="0">
              <a:solidFill>
                <a:prstClr val="black"/>
              </a:solidFill>
              <a:latin typeface="Gill Sans MT"/>
            </a:endParaRPr>
          </a:p>
          <a:p>
            <a:pPr marL="342900" indent="-342900" fontAlgn="auto">
              <a:spcBef>
                <a:spcPts val="600"/>
              </a:spcBef>
              <a:spcAft>
                <a:spcPts val="0"/>
              </a:spcAft>
              <a:buClr>
                <a:srgbClr val="0F6FC6"/>
              </a:buClr>
              <a:buSzPct val="80000"/>
              <a:buAutoNum type="alphaLcParenR"/>
              <a:defRPr/>
            </a:pPr>
            <a:r>
              <a:rPr lang="en-US" altLang="ja-JP" dirty="0">
                <a:solidFill>
                  <a:prstClr val="black"/>
                </a:solidFill>
                <a:latin typeface="Gill Sans MT"/>
              </a:rPr>
              <a:t>what needs to be monitored and measured;</a:t>
            </a:r>
            <a:endParaRPr lang="bg-BG" altLang="ja-JP" dirty="0">
              <a:solidFill>
                <a:prstClr val="black"/>
              </a:solidFill>
              <a:latin typeface="Gill Sans MT"/>
            </a:endParaRPr>
          </a:p>
          <a:p>
            <a:pPr marL="342900" indent="-342900" fontAlgn="auto">
              <a:spcBef>
                <a:spcPts val="600"/>
              </a:spcBef>
              <a:spcAft>
                <a:spcPts val="0"/>
              </a:spcAft>
              <a:buClr>
                <a:srgbClr val="0F6FC6"/>
              </a:buClr>
              <a:buSzPct val="80000"/>
              <a:buAutoNum type="alphaLcParenR"/>
              <a:defRPr/>
            </a:pPr>
            <a:r>
              <a:rPr lang="en-US" altLang="ja-JP" dirty="0">
                <a:solidFill>
                  <a:prstClr val="black"/>
                </a:solidFill>
                <a:latin typeface="Gill Sans MT"/>
              </a:rPr>
              <a:t>methods for monitoring, measuring, analyzing and evaluating, as appropriate, to ensure valid results;</a:t>
            </a:r>
            <a:endParaRPr lang="bg-BG" altLang="ja-JP" dirty="0">
              <a:solidFill>
                <a:prstClr val="black"/>
              </a:solidFill>
              <a:latin typeface="Gill Sans MT"/>
            </a:endParaRPr>
          </a:p>
          <a:p>
            <a:pPr marL="342900" indent="-342900" fontAlgn="auto">
              <a:spcBef>
                <a:spcPts val="600"/>
              </a:spcBef>
              <a:spcAft>
                <a:spcPts val="0"/>
              </a:spcAft>
              <a:buClr>
                <a:srgbClr val="0F6FC6"/>
              </a:buClr>
              <a:buSzPct val="80000"/>
              <a:buAutoNum type="alphaLcParenR"/>
              <a:defRPr/>
            </a:pPr>
            <a:r>
              <a:rPr lang="en-US" altLang="ja-JP" dirty="0">
                <a:solidFill>
                  <a:prstClr val="black"/>
                </a:solidFill>
                <a:latin typeface="Gill Sans MT"/>
              </a:rPr>
              <a:t>when to monitor and measure;</a:t>
            </a:r>
            <a:endParaRPr lang="bg-BG" altLang="ja-JP" dirty="0">
              <a:solidFill>
                <a:prstClr val="black"/>
              </a:solidFill>
              <a:latin typeface="Gill Sans MT"/>
            </a:endParaRPr>
          </a:p>
          <a:p>
            <a:pPr marL="342900" indent="-342900" fontAlgn="auto">
              <a:spcBef>
                <a:spcPts val="600"/>
              </a:spcBef>
              <a:spcAft>
                <a:spcPts val="0"/>
              </a:spcAft>
              <a:buClr>
                <a:srgbClr val="0F6FC6"/>
              </a:buClr>
              <a:buSzPct val="80000"/>
              <a:buAutoNum type="alphaLcParenR"/>
              <a:defRPr/>
            </a:pPr>
            <a:r>
              <a:rPr lang="en-US" altLang="ja-JP" dirty="0">
                <a:solidFill>
                  <a:prstClr val="black"/>
                </a:solidFill>
                <a:latin typeface="Gill Sans MT"/>
              </a:rPr>
              <a:t>when the results of monitoring and measurement are to be analyzed and evaluated;</a:t>
            </a:r>
            <a:endParaRPr lang="bg-BG" altLang="ja-JP" dirty="0">
              <a:solidFill>
                <a:prstClr val="black"/>
              </a:solidFill>
              <a:latin typeface="Gill Sans MT"/>
            </a:endParaRPr>
          </a:p>
          <a:p>
            <a:pPr marL="342900" indent="-342900" fontAlgn="auto">
              <a:spcBef>
                <a:spcPts val="600"/>
              </a:spcBef>
              <a:spcAft>
                <a:spcPts val="0"/>
              </a:spcAft>
              <a:buClr>
                <a:srgbClr val="0F6FC6"/>
              </a:buClr>
              <a:buSzPct val="80000"/>
              <a:buAutoNum type="alphaLcParenR"/>
              <a:defRPr/>
            </a:pPr>
            <a:r>
              <a:rPr lang="en-US" altLang="ja-JP" dirty="0">
                <a:solidFill>
                  <a:prstClr val="black"/>
                </a:solidFill>
                <a:latin typeface="Gill Sans MT"/>
              </a:rPr>
              <a:t>who to analyze and evaluate the results of the monitoring and measurement.</a:t>
            </a:r>
            <a:endParaRPr lang="bg-BG" altLang="ja-JP" dirty="0">
              <a:solidFill>
                <a:prstClr val="black"/>
              </a:solidFill>
              <a:latin typeface="Gill Sans MT"/>
            </a:endParaRP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keep appropriate documented information as evidence of the results. The organization must evaluate the effectiveness and efficiency of the food safety management system (FSMS). </a:t>
            </a:r>
          </a:p>
          <a:p>
            <a:pPr fontAlgn="auto">
              <a:spcBef>
                <a:spcPts val="0"/>
              </a:spcBef>
              <a:spcAft>
                <a:spcPts val="0"/>
              </a:spcAft>
              <a:buClr>
                <a:srgbClr val="0F6FC6"/>
              </a:buClr>
              <a:buSzPct val="80000"/>
              <a:defRPr/>
            </a:pPr>
            <a:endParaRPr lang="en-US" altLang="ja-JP" sz="800" b="1" dirty="0">
              <a:solidFill>
                <a:prstClr val="black"/>
              </a:solidFill>
              <a:latin typeface="Gill Sans MT"/>
            </a:endParaRPr>
          </a:p>
          <a:p>
            <a:pPr fontAlgn="auto">
              <a:spcBef>
                <a:spcPts val="0"/>
              </a:spcBef>
              <a:spcAft>
                <a:spcPts val="0"/>
              </a:spcAft>
              <a:buClr>
                <a:srgbClr val="0F6FC6"/>
              </a:buClr>
              <a:buSzPct val="80000"/>
              <a:defRPr/>
            </a:pPr>
            <a:endParaRPr lang="en-US" altLang="ja-JP" sz="300" b="1" dirty="0">
              <a:solidFill>
                <a:prstClr val="black"/>
              </a:solidFill>
              <a:latin typeface="Gill Sans MT"/>
            </a:endParaRPr>
          </a:p>
        </p:txBody>
      </p:sp>
      <p:sp>
        <p:nvSpPr>
          <p:cNvPr id="6" name="Rectangle 2">
            <a:extLst>
              <a:ext uri="{FF2B5EF4-FFF2-40B4-BE49-F238E27FC236}">
                <a16:creationId xmlns:a16="http://schemas.microsoft.com/office/drawing/2014/main" id="{450AB0D2-D6A5-4D51-BD63-7EAB79B69A8F}"/>
              </a:ext>
            </a:extLst>
          </p:cNvPr>
          <p:cNvSpPr>
            <a:spLocks noGrp="1" noChangeArrowheads="1"/>
          </p:cNvSpPr>
          <p:nvPr>
            <p:ph idx="1"/>
          </p:nvPr>
        </p:nvSpPr>
        <p:spPr>
          <a:xfrm>
            <a:off x="12700" y="94411"/>
            <a:ext cx="9144000" cy="440267"/>
          </a:xfrm>
        </p:spPr>
        <p:txBody>
          <a:bodyPr>
            <a:noAutofit/>
          </a:bodyPr>
          <a:lstStyle/>
          <a:p>
            <a:pPr marL="274320" indent="-274320" eaLnBrk="1" fontAlgn="auto" hangingPunct="1">
              <a:spcAft>
                <a:spcPts val="0"/>
              </a:spcAft>
              <a:buFont typeface="Wingdings 2"/>
              <a:buNone/>
              <a:defRPr/>
            </a:pPr>
            <a:r>
              <a:rPr lang="en-US"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9</a:t>
            </a:r>
            <a:r>
              <a:rPr lang="be-BY"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 </a:t>
            </a:r>
            <a:r>
              <a:rPr lang="en-AU"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Evaluation of effectiveness</a:t>
            </a:r>
            <a:r>
              <a:rPr lang="bg-BG"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 </a:t>
            </a:r>
            <a:endParaRPr lang="en-US" altLang="ja-JP" b="1" cap="all" dirty="0">
              <a:solidFill>
                <a:srgbClr val="D60000"/>
              </a:solidFill>
              <a:effectLst>
                <a:outerShdw blurRad="38100" dist="38100" dir="2700000" algn="tl">
                  <a:srgbClr val="000000">
                    <a:alpha val="43137"/>
                  </a:srgbClr>
                </a:outerShdw>
              </a:effectLst>
              <a:latin typeface="Arial Black" panose="020B0A04020102020204" pitchFamily="34" charset="0"/>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p:txBody>
      </p:sp>
      <p:pic>
        <p:nvPicPr>
          <p:cNvPr id="2" name="Картина 1">
            <a:extLst>
              <a:ext uri="{FF2B5EF4-FFF2-40B4-BE49-F238E27FC236}">
                <a16:creationId xmlns:a16="http://schemas.microsoft.com/office/drawing/2014/main" id="{427F1282-5E44-4C04-AC16-CCF76A2CC62F}"/>
              </a:ext>
            </a:extLst>
          </p:cNvPr>
          <p:cNvPicPr>
            <a:picLocks noChangeAspect="1"/>
          </p:cNvPicPr>
          <p:nvPr/>
        </p:nvPicPr>
        <p:blipFill>
          <a:blip r:embed="rId3"/>
          <a:stretch>
            <a:fillRect/>
          </a:stretch>
        </p:blipFill>
        <p:spPr>
          <a:xfrm>
            <a:off x="5791200" y="1563462"/>
            <a:ext cx="2816596" cy="1865538"/>
          </a:xfrm>
          <a:prstGeom prst="rect">
            <a:avLst/>
          </a:prstGeom>
        </p:spPr>
      </p:pic>
    </p:spTree>
    <p:extLst>
      <p:ext uri="{BB962C8B-B14F-4D97-AF65-F5344CB8AC3E}">
        <p14:creationId xmlns:p14="http://schemas.microsoft.com/office/powerpoint/2010/main" val="12036593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29497" y="105013"/>
            <a:ext cx="9118601" cy="6924973"/>
          </a:xfrm>
          <a:prstGeom prst="rect">
            <a:avLst/>
          </a:prstGeom>
          <a:noFill/>
        </p:spPr>
        <p:txBody>
          <a:bodyPr wrap="square">
            <a:spAutoFit/>
          </a:bodyPr>
          <a:lstStyle/>
          <a:p>
            <a:pPr fontAlgn="auto">
              <a:spcBef>
                <a:spcPts val="0"/>
              </a:spcBef>
              <a:spcAft>
                <a:spcPts val="0"/>
              </a:spcAft>
              <a:buClr>
                <a:srgbClr val="0F6FC6"/>
              </a:buClr>
              <a:buSzPct val="80000"/>
              <a:defRPr/>
            </a:pPr>
            <a:endParaRPr lang="en-US" altLang="ja-JP" sz="800" b="1" dirty="0">
              <a:solidFill>
                <a:prstClr val="black"/>
              </a:solidFill>
              <a:latin typeface="Gill Sans MT"/>
            </a:endParaRPr>
          </a:p>
          <a:p>
            <a:pPr fontAlgn="auto">
              <a:spcBef>
                <a:spcPts val="0"/>
              </a:spcBef>
              <a:spcAft>
                <a:spcPts val="0"/>
              </a:spcAft>
              <a:buClr>
                <a:srgbClr val="0F6FC6"/>
              </a:buClr>
              <a:buSzPct val="80000"/>
              <a:defRPr/>
            </a:pPr>
            <a:r>
              <a:rPr lang="en-US" altLang="ja-JP" b="1" cap="all" dirty="0">
                <a:solidFill>
                  <a:srgbClr val="FF6600"/>
                </a:solidFill>
                <a:latin typeface="Gill Sans MT"/>
              </a:rPr>
              <a:t>9.1.2 Analysis and evaluation</a:t>
            </a:r>
            <a:endParaRPr lang="bg-BG" altLang="ja-JP" b="1" cap="all" dirty="0">
              <a:solidFill>
                <a:srgbClr val="FF6600"/>
              </a:solidFill>
              <a:latin typeface="Gill Sans MT"/>
            </a:endParaRPr>
          </a:p>
          <a:p>
            <a:pPr fontAlgn="auto">
              <a:spcBef>
                <a:spcPts val="0"/>
              </a:spcBef>
              <a:spcAft>
                <a:spcPts val="0"/>
              </a:spcAft>
              <a:buClr>
                <a:srgbClr val="0F6FC6"/>
              </a:buClr>
              <a:buSzPct val="80000"/>
              <a:defRPr/>
            </a:pPr>
            <a:endParaRPr lang="bg-BG" altLang="ja-JP" b="1" cap="all" dirty="0">
              <a:solidFill>
                <a:srgbClr val="FF6600"/>
              </a:solidFill>
              <a:latin typeface="Gill Sans MT"/>
            </a:endParaRP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 shall analyze and evaluate appropriate                                                                data and information obtained from monitoring and                                                measurements, including the results of verification                                                                 activities related to PRPs and the hazard control plan                                                                     (see 8.8 and 8.5.4), internal audits (see 9.2) and external audit.</a:t>
            </a:r>
            <a:r>
              <a:rPr lang="bg-BG" altLang="ja-JP" b="1" dirty="0">
                <a:solidFill>
                  <a:prstClr val="black"/>
                </a:solidFill>
                <a:latin typeface="Gill Sans MT"/>
              </a:rPr>
              <a:t> </a:t>
            </a: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analysis should be performed in order to:</a:t>
            </a:r>
            <a:endParaRPr lang="bg-BG" altLang="ja-JP" b="1" dirty="0">
              <a:solidFill>
                <a:prstClr val="black"/>
              </a:solidFill>
              <a:latin typeface="Gill Sans MT"/>
            </a:endParaRPr>
          </a:p>
          <a:p>
            <a:pPr marL="342900" indent="-342900" fontAlgn="auto">
              <a:spcBef>
                <a:spcPts val="600"/>
              </a:spcBef>
              <a:spcAft>
                <a:spcPts val="0"/>
              </a:spcAft>
              <a:buClr>
                <a:srgbClr val="0F6FC6"/>
              </a:buClr>
              <a:buSzPct val="80000"/>
              <a:buAutoNum type="alphaLcParenR"/>
              <a:defRPr/>
            </a:pPr>
            <a:r>
              <a:rPr lang="en-US" altLang="ja-JP" dirty="0">
                <a:solidFill>
                  <a:prstClr val="black"/>
                </a:solidFill>
                <a:latin typeface="Gill Sans MT"/>
              </a:rPr>
              <a:t>confirmation that the overall functioning of the system meets the planned commitments and FSMS requirements established by the organization;</a:t>
            </a:r>
            <a:endParaRPr lang="bg-BG" altLang="ja-JP" dirty="0">
              <a:solidFill>
                <a:prstClr val="black"/>
              </a:solidFill>
              <a:latin typeface="Gill Sans MT"/>
            </a:endParaRPr>
          </a:p>
          <a:p>
            <a:pPr marL="342900" indent="-342900" fontAlgn="auto">
              <a:spcBef>
                <a:spcPts val="600"/>
              </a:spcBef>
              <a:spcAft>
                <a:spcPts val="0"/>
              </a:spcAft>
              <a:buClr>
                <a:srgbClr val="0F6FC6"/>
              </a:buClr>
              <a:buSzPct val="80000"/>
              <a:buAutoNum type="alphaLcParenR"/>
              <a:defRPr/>
            </a:pPr>
            <a:r>
              <a:rPr lang="en-US" altLang="ja-JP" dirty="0">
                <a:solidFill>
                  <a:prstClr val="black"/>
                </a:solidFill>
                <a:latin typeface="Gill Sans MT"/>
              </a:rPr>
              <a:t>identifying the need to update or improve the FSMS;</a:t>
            </a:r>
            <a:endParaRPr lang="bg-BG" altLang="ja-JP" dirty="0">
              <a:solidFill>
                <a:prstClr val="black"/>
              </a:solidFill>
              <a:latin typeface="Gill Sans MT"/>
            </a:endParaRPr>
          </a:p>
          <a:p>
            <a:pPr marL="342900" indent="-342900" fontAlgn="auto">
              <a:spcBef>
                <a:spcPts val="600"/>
              </a:spcBef>
              <a:spcAft>
                <a:spcPts val="0"/>
              </a:spcAft>
              <a:buClr>
                <a:srgbClr val="0F6FC6"/>
              </a:buClr>
              <a:buSzPct val="80000"/>
              <a:buAutoNum type="alphaLcParenR"/>
              <a:defRPr/>
            </a:pPr>
            <a:r>
              <a:rPr lang="en-US" altLang="ja-JP" dirty="0">
                <a:solidFill>
                  <a:prstClr val="black"/>
                </a:solidFill>
                <a:latin typeface="Gill Sans MT"/>
              </a:rPr>
              <a:t>identification of trends that show an increase in potentially dangerous products or process inconsistencies;</a:t>
            </a:r>
            <a:endParaRPr lang="bg-BG" altLang="ja-JP" dirty="0">
              <a:solidFill>
                <a:prstClr val="black"/>
              </a:solidFill>
              <a:latin typeface="Gill Sans MT"/>
            </a:endParaRPr>
          </a:p>
          <a:p>
            <a:pPr marL="342900" indent="-342900" fontAlgn="auto">
              <a:spcBef>
                <a:spcPts val="600"/>
              </a:spcBef>
              <a:spcAft>
                <a:spcPts val="0"/>
              </a:spcAft>
              <a:buClr>
                <a:srgbClr val="0F6FC6"/>
              </a:buClr>
              <a:buSzPct val="80000"/>
              <a:buAutoNum type="alphaLcParenR"/>
              <a:defRPr/>
            </a:pPr>
            <a:r>
              <a:rPr lang="en-US" altLang="ja-JP" dirty="0">
                <a:solidFill>
                  <a:prstClr val="black"/>
                </a:solidFill>
                <a:latin typeface="Gill Sans MT"/>
              </a:rPr>
              <a:t>providing information for the planning of the internal audit program on the status and importance of the areas to be audited;</a:t>
            </a:r>
            <a:endParaRPr lang="bg-BG" altLang="ja-JP" dirty="0">
              <a:solidFill>
                <a:prstClr val="black"/>
              </a:solidFill>
              <a:latin typeface="Gill Sans MT"/>
            </a:endParaRPr>
          </a:p>
          <a:p>
            <a:pPr marL="342900" indent="-342900" fontAlgn="auto">
              <a:spcBef>
                <a:spcPts val="600"/>
              </a:spcBef>
              <a:spcAft>
                <a:spcPts val="0"/>
              </a:spcAft>
              <a:buClr>
                <a:srgbClr val="0F6FC6"/>
              </a:buClr>
              <a:buSzPct val="80000"/>
              <a:buAutoNum type="alphaLcParenR"/>
              <a:defRPr/>
            </a:pPr>
            <a:r>
              <a:rPr lang="en-US" altLang="ja-JP" dirty="0">
                <a:solidFill>
                  <a:prstClr val="black"/>
                </a:solidFill>
                <a:latin typeface="Gill Sans MT"/>
              </a:rPr>
              <a:t>providing evidence that all corrections and corrective actions taken are effective.</a:t>
            </a:r>
            <a:endParaRPr lang="bg-BG" altLang="ja-JP" dirty="0">
              <a:solidFill>
                <a:prstClr val="black"/>
              </a:solidFill>
              <a:latin typeface="Gill Sans MT"/>
            </a:endParaRP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results of the analysis and all resulting activities must be kept as documented information. </a:t>
            </a:r>
            <a:endParaRPr lang="bg-BG" altLang="ja-JP" b="1" dirty="0">
              <a:solidFill>
                <a:prstClr val="black"/>
              </a:solidFill>
              <a:latin typeface="Gill Sans MT"/>
            </a:endParaRPr>
          </a:p>
          <a:p>
            <a:pPr marL="285750" indent="-285750" fontAlgn="auto">
              <a:spcBef>
                <a:spcPts val="60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results should be reported to senior management and used as input to management review (see 9.3) and FSMS updates (see 10.3).</a:t>
            </a:r>
            <a:endParaRPr lang="bg-BG" altLang="ja-JP" b="1" dirty="0">
              <a:solidFill>
                <a:prstClr val="black"/>
              </a:solidFill>
              <a:latin typeface="Gill Sans MT"/>
            </a:endParaRPr>
          </a:p>
          <a:p>
            <a:pPr marL="285750" indent="-285750" fontAlgn="auto">
              <a:spcBef>
                <a:spcPts val="0"/>
              </a:spcBef>
              <a:spcAft>
                <a:spcPts val="0"/>
              </a:spcAft>
              <a:buClr>
                <a:srgbClr val="0F6FC6"/>
              </a:buClr>
              <a:buSzPct val="80000"/>
              <a:buFont typeface="Courier New" panose="02070309020205020404" pitchFamily="49" charset="0"/>
              <a:buChar char="o"/>
              <a:defRPr/>
            </a:pPr>
            <a:endParaRPr lang="bg-BG" altLang="ja-JP" sz="1400" i="1" dirty="0">
              <a:solidFill>
                <a:srgbClr val="003366"/>
              </a:solidFill>
              <a:latin typeface="Gill Sans MT"/>
            </a:endParaRPr>
          </a:p>
          <a:p>
            <a:pPr fontAlgn="auto">
              <a:spcBef>
                <a:spcPts val="0"/>
              </a:spcBef>
              <a:spcAft>
                <a:spcPts val="0"/>
              </a:spcAft>
              <a:buClr>
                <a:srgbClr val="0F6FC6"/>
              </a:buClr>
              <a:buSzPct val="80000"/>
              <a:defRPr/>
            </a:pPr>
            <a:r>
              <a:rPr lang="en-US" altLang="ja-JP" sz="1400" i="1" dirty="0">
                <a:solidFill>
                  <a:srgbClr val="003366"/>
                </a:solidFill>
                <a:latin typeface="Gill Sans MT"/>
              </a:rPr>
              <a:t>NOTE: Data analysis methods may include statistical techniques.</a:t>
            </a:r>
            <a:endParaRPr lang="bg-BG" altLang="ja-JP" sz="1400" i="1" dirty="0">
              <a:solidFill>
                <a:srgbClr val="003366"/>
              </a:solidFill>
              <a:latin typeface="Gill Sans MT"/>
            </a:endParaRPr>
          </a:p>
          <a:p>
            <a:pPr fontAlgn="auto">
              <a:spcBef>
                <a:spcPts val="0"/>
              </a:spcBef>
              <a:spcAft>
                <a:spcPts val="0"/>
              </a:spcAft>
              <a:buClr>
                <a:srgbClr val="0F6FC6"/>
              </a:buClr>
              <a:buSzPct val="80000"/>
              <a:defRPr/>
            </a:pPr>
            <a:endParaRPr lang="en-US" altLang="ja-JP" sz="300" b="1" dirty="0">
              <a:solidFill>
                <a:prstClr val="black"/>
              </a:solidFill>
              <a:latin typeface="Gill Sans MT"/>
            </a:endParaRPr>
          </a:p>
        </p:txBody>
      </p:sp>
      <p:pic>
        <p:nvPicPr>
          <p:cNvPr id="4" name="Картина 3">
            <a:extLst>
              <a:ext uri="{FF2B5EF4-FFF2-40B4-BE49-F238E27FC236}">
                <a16:creationId xmlns:a16="http://schemas.microsoft.com/office/drawing/2014/main" id="{FF2FD709-A983-4893-AC2D-069D40CDACF9}"/>
              </a:ext>
            </a:extLst>
          </p:cNvPr>
          <p:cNvPicPr>
            <a:picLocks noChangeAspect="1"/>
          </p:cNvPicPr>
          <p:nvPr/>
        </p:nvPicPr>
        <p:blipFill>
          <a:blip r:embed="rId3"/>
          <a:stretch>
            <a:fillRect/>
          </a:stretch>
        </p:blipFill>
        <p:spPr>
          <a:xfrm>
            <a:off x="6607831" y="7374"/>
            <a:ext cx="2536169" cy="1966825"/>
          </a:xfrm>
          <a:prstGeom prst="rect">
            <a:avLst/>
          </a:prstGeom>
        </p:spPr>
      </p:pic>
    </p:spTree>
    <p:extLst>
      <p:ext uri="{BB962C8B-B14F-4D97-AF65-F5344CB8AC3E}">
        <p14:creationId xmlns:p14="http://schemas.microsoft.com/office/powerpoint/2010/main" val="406227733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12699" y="0"/>
            <a:ext cx="9118601" cy="6894195"/>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9.2 Internal audit</a:t>
            </a:r>
          </a:p>
          <a:p>
            <a:pPr fontAlgn="auto">
              <a:spcBef>
                <a:spcPts val="0"/>
              </a:spcBef>
              <a:spcAft>
                <a:spcPts val="0"/>
              </a:spcAft>
              <a:buClr>
                <a:srgbClr val="0F6FC6"/>
              </a:buClr>
              <a:buSzPct val="80000"/>
              <a:defRPr/>
            </a:pPr>
            <a:endParaRPr lang="bg-BG" altLang="ja-JP" sz="800" cap="all" dirty="0">
              <a:solidFill>
                <a:srgbClr val="FF6600"/>
              </a:solidFill>
              <a:latin typeface="Gill Sans MT"/>
            </a:endParaRPr>
          </a:p>
          <a:p>
            <a:pPr fontAlgn="auto">
              <a:spcBef>
                <a:spcPts val="0"/>
              </a:spcBef>
              <a:spcAft>
                <a:spcPts val="0"/>
              </a:spcAft>
              <a:buClr>
                <a:srgbClr val="0F6FC6"/>
              </a:buClr>
              <a:buSzPct val="80000"/>
              <a:defRPr/>
            </a:pPr>
            <a:r>
              <a:rPr lang="en-US" altLang="ja-JP" b="1" cap="all" dirty="0">
                <a:solidFill>
                  <a:srgbClr val="FF6600"/>
                </a:solidFill>
                <a:latin typeface="Gill Sans MT"/>
              </a:rPr>
              <a:t>9.2.1 The organization shall conduct internal audits at planned intervals</a:t>
            </a:r>
            <a:r>
              <a:rPr lang="bg-BG" altLang="ja-JP" b="1" cap="all" dirty="0">
                <a:solidFill>
                  <a:srgbClr val="FF6600"/>
                </a:solidFill>
                <a:latin typeface="Gill Sans MT"/>
              </a:rPr>
              <a:t> </a:t>
            </a:r>
            <a:r>
              <a:rPr lang="en-US" altLang="ja-JP" b="1" dirty="0">
                <a:solidFill>
                  <a:prstClr val="black"/>
                </a:solidFill>
                <a:latin typeface="Gill Sans MT"/>
              </a:rPr>
              <a:t>to provide information on whether the FSMS:</a:t>
            </a:r>
            <a:endParaRPr lang="bg-BG" altLang="ja-JP" b="1" dirty="0">
              <a:solidFill>
                <a:prstClr val="black"/>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sz="1600" dirty="0">
                <a:solidFill>
                  <a:prstClr val="black"/>
                </a:solidFill>
                <a:latin typeface="Gill Sans MT"/>
              </a:rPr>
              <a:t>complies with:  </a:t>
            </a:r>
            <a:endParaRPr lang="bg-BG" altLang="ja-JP" sz="1600" dirty="0">
              <a:solidFill>
                <a:prstClr val="black"/>
              </a:solidFill>
              <a:latin typeface="Gill Sans MT"/>
            </a:endParaRPr>
          </a:p>
          <a:p>
            <a:pPr fontAlgn="auto">
              <a:spcBef>
                <a:spcPts val="0"/>
              </a:spcBef>
              <a:spcAft>
                <a:spcPts val="0"/>
              </a:spcAft>
              <a:buClr>
                <a:srgbClr val="0F6FC6"/>
              </a:buClr>
              <a:buSzPct val="80000"/>
              <a:defRPr/>
            </a:pPr>
            <a:r>
              <a:rPr lang="bg-BG" altLang="ja-JP" sz="1600" dirty="0">
                <a:solidFill>
                  <a:prstClr val="black"/>
                </a:solidFill>
                <a:latin typeface="Gill Sans MT"/>
              </a:rPr>
              <a:t>     </a:t>
            </a:r>
            <a:r>
              <a:rPr lang="en-US" altLang="ja-JP" sz="1600" dirty="0">
                <a:solidFill>
                  <a:prstClr val="black"/>
                </a:solidFill>
                <a:latin typeface="Gill Sans MT"/>
              </a:rPr>
              <a:t>1) the organization's own requirements for its FSMS; </a:t>
            </a:r>
            <a:endParaRPr lang="bg-BG" altLang="ja-JP" sz="1600" dirty="0">
              <a:solidFill>
                <a:prstClr val="black"/>
              </a:solidFill>
              <a:latin typeface="Gill Sans MT"/>
            </a:endParaRPr>
          </a:p>
          <a:p>
            <a:pPr fontAlgn="auto">
              <a:spcBef>
                <a:spcPts val="0"/>
              </a:spcBef>
              <a:spcAft>
                <a:spcPts val="0"/>
              </a:spcAft>
              <a:buClr>
                <a:srgbClr val="0F6FC6"/>
              </a:buClr>
              <a:buSzPct val="80000"/>
              <a:defRPr/>
            </a:pPr>
            <a:r>
              <a:rPr lang="bg-BG" altLang="ja-JP" sz="1600" dirty="0">
                <a:solidFill>
                  <a:prstClr val="black"/>
                </a:solidFill>
                <a:latin typeface="Gill Sans MT"/>
              </a:rPr>
              <a:t>    </a:t>
            </a:r>
            <a:r>
              <a:rPr lang="en-US" altLang="ja-JP" sz="1600" dirty="0">
                <a:solidFill>
                  <a:prstClr val="black"/>
                </a:solidFill>
                <a:latin typeface="Gill Sans MT"/>
              </a:rPr>
              <a:t> 2) the requirements of this document;</a:t>
            </a:r>
            <a:endParaRPr lang="bg-BG" altLang="ja-JP" sz="1600" dirty="0">
              <a:solidFill>
                <a:prstClr val="black"/>
              </a:solidFill>
              <a:latin typeface="Gill Sans MT"/>
            </a:endParaRPr>
          </a:p>
          <a:p>
            <a:pPr fontAlgn="auto">
              <a:spcBef>
                <a:spcPts val="0"/>
              </a:spcBef>
              <a:spcAft>
                <a:spcPts val="0"/>
              </a:spcAft>
              <a:buClr>
                <a:srgbClr val="0F6FC6"/>
              </a:buClr>
              <a:buSzPct val="80000"/>
              <a:defRPr/>
            </a:pPr>
            <a:r>
              <a:rPr lang="bg-BG" altLang="ja-JP" sz="1600" dirty="0">
                <a:solidFill>
                  <a:srgbClr val="4670E6"/>
                </a:solidFill>
                <a:latin typeface="Gill Sans MT"/>
              </a:rPr>
              <a:t>(</a:t>
            </a:r>
            <a:r>
              <a:rPr lang="en-US" altLang="ja-JP" sz="1600" dirty="0">
                <a:solidFill>
                  <a:srgbClr val="4670E6"/>
                </a:solidFill>
                <a:latin typeface="Gill Sans MT"/>
              </a:rPr>
              <a:t>b) </a:t>
            </a:r>
            <a:r>
              <a:rPr lang="en-US" altLang="ja-JP" sz="1600" dirty="0">
                <a:solidFill>
                  <a:prstClr val="black"/>
                </a:solidFill>
                <a:latin typeface="Gill Sans MT"/>
              </a:rPr>
              <a:t>is applied effectively and kept up to date.</a:t>
            </a:r>
            <a:endParaRPr lang="bg-BG" altLang="ja-JP" sz="1600" dirty="0">
              <a:solidFill>
                <a:prstClr val="black"/>
              </a:solidFill>
              <a:latin typeface="Gill Sans MT"/>
            </a:endParaRPr>
          </a:p>
          <a:p>
            <a:pPr fontAlgn="auto">
              <a:spcBef>
                <a:spcPts val="0"/>
              </a:spcBef>
              <a:spcAft>
                <a:spcPts val="0"/>
              </a:spcAft>
              <a:buClr>
                <a:srgbClr val="0F6FC6"/>
              </a:buClr>
              <a:buSzPct val="80000"/>
              <a:defRPr/>
            </a:pPr>
            <a:endParaRPr lang="en-US" altLang="ja-JP" sz="500" b="1" dirty="0">
              <a:solidFill>
                <a:prstClr val="black"/>
              </a:solidFill>
              <a:latin typeface="Gill Sans MT"/>
            </a:endParaRPr>
          </a:p>
          <a:p>
            <a:pPr fontAlgn="auto">
              <a:spcBef>
                <a:spcPts val="0"/>
              </a:spcBef>
              <a:spcAft>
                <a:spcPts val="0"/>
              </a:spcAft>
              <a:buClr>
                <a:srgbClr val="0F6FC6"/>
              </a:buClr>
              <a:buSzPct val="80000"/>
              <a:defRPr/>
            </a:pPr>
            <a:r>
              <a:rPr lang="en-US" altLang="ja-JP" b="1" cap="all" dirty="0">
                <a:solidFill>
                  <a:srgbClr val="FF6600"/>
                </a:solidFill>
                <a:latin typeface="Gill Sans MT"/>
              </a:rPr>
              <a:t>9.2.2 The organization shall:</a:t>
            </a:r>
            <a:endParaRPr lang="bg-BG" altLang="ja-JP" b="1" cap="all" dirty="0">
              <a:solidFill>
                <a:srgbClr val="FF6600"/>
              </a:solidFill>
              <a:latin typeface="Gill Sans MT"/>
            </a:endParaRP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plan, establish, implement and maintain an audit program(s) setting out the frequency, methods, responsibilities, planning and reporting requirements that take into account the importance of relevant processes, changes to the food safety management system, as well as the results of monitoring, measurements and previous audits;</a:t>
            </a:r>
            <a:endParaRPr lang="bg-BG"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define the audit criteria and the scope of each audit;</a:t>
            </a:r>
            <a:endParaRPr lang="bg-BG"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select competent auditors and conduct the audit, ensuring the objectivity and impartiality of the audit process;</a:t>
            </a:r>
            <a:endParaRPr lang="bg-BG"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ensure that the results of audits are reported to the HACCP </a:t>
            </a:r>
            <a:r>
              <a:rPr lang="en-US" altLang="ja-JP" sz="1600" dirty="0" err="1">
                <a:solidFill>
                  <a:prstClr val="black"/>
                </a:solidFill>
                <a:latin typeface="Gill Sans MT"/>
              </a:rPr>
              <a:t>teamand</a:t>
            </a:r>
            <a:r>
              <a:rPr lang="en-US" altLang="ja-JP" sz="1600" dirty="0">
                <a:solidFill>
                  <a:prstClr val="black"/>
                </a:solidFill>
                <a:latin typeface="Gill Sans MT"/>
              </a:rPr>
              <a:t> relevant management;</a:t>
            </a:r>
            <a:endParaRPr lang="bg-BG"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keep documented information as evidence of the implementation of the audit program and the results of the audit;</a:t>
            </a:r>
            <a:endParaRPr lang="bg-BG"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take the necessary corrections and corrective actions within the agreed deadlines;</a:t>
            </a:r>
            <a:endParaRPr lang="bg-BG"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determine whether the food safety management system meets the intentions of the food safety policy (see 5.2) as well as the objectives of the food safety management system (see 6.2).</a:t>
            </a:r>
            <a:endParaRPr lang="bg-BG" altLang="ja-JP" sz="1600" dirty="0">
              <a:solidFill>
                <a:prstClr val="black"/>
              </a:solidFill>
              <a:latin typeface="Gill Sans MT"/>
            </a:endParaRP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organization's follow-up activities include reviewing the actions taken and reporting the results of the audit.</a:t>
            </a:r>
            <a:endParaRPr lang="bg-BG" altLang="ja-JP" b="1" dirty="0">
              <a:solidFill>
                <a:prstClr val="black"/>
              </a:solidFill>
              <a:latin typeface="Gill Sans MT"/>
            </a:endParaRPr>
          </a:p>
          <a:p>
            <a:pPr fontAlgn="auto">
              <a:spcBef>
                <a:spcPts val="0"/>
              </a:spcBef>
              <a:spcAft>
                <a:spcPts val="0"/>
              </a:spcAft>
              <a:buClr>
                <a:srgbClr val="0F6FC6"/>
              </a:buClr>
              <a:buSzPct val="80000"/>
              <a:defRPr/>
            </a:pPr>
            <a:endParaRPr lang="bg-BG" altLang="ja-JP" sz="1400" i="1" dirty="0">
              <a:solidFill>
                <a:srgbClr val="003366"/>
              </a:solidFill>
              <a:latin typeface="Gill Sans MT"/>
            </a:endParaRPr>
          </a:p>
          <a:p>
            <a:pPr fontAlgn="auto">
              <a:spcBef>
                <a:spcPts val="0"/>
              </a:spcBef>
              <a:spcAft>
                <a:spcPts val="0"/>
              </a:spcAft>
              <a:buClr>
                <a:srgbClr val="0F6FC6"/>
              </a:buClr>
              <a:buSzPct val="80000"/>
              <a:defRPr/>
            </a:pPr>
            <a:r>
              <a:rPr lang="en-US" altLang="ja-JP" sz="1400" i="1" dirty="0">
                <a:solidFill>
                  <a:srgbClr val="003366"/>
                </a:solidFill>
                <a:latin typeface="Gill Sans MT"/>
              </a:rPr>
              <a:t>NOTE: ISO 19011 provides guidance for audits of control systems.</a:t>
            </a:r>
            <a:endParaRPr lang="en-US" altLang="ja-JP" b="1" dirty="0">
              <a:solidFill>
                <a:prstClr val="black"/>
              </a:solidFill>
              <a:highlight>
                <a:srgbClr val="FFFF00"/>
              </a:highlight>
              <a:latin typeface="Gill Sans MT"/>
            </a:endParaRPr>
          </a:p>
          <a:p>
            <a:pPr fontAlgn="auto">
              <a:spcBef>
                <a:spcPts val="0"/>
              </a:spcBef>
              <a:spcAft>
                <a:spcPts val="0"/>
              </a:spcAft>
              <a:buClr>
                <a:srgbClr val="0F6FC6"/>
              </a:buClr>
              <a:buSzPct val="80000"/>
              <a:defRPr/>
            </a:pPr>
            <a:endParaRPr lang="en-US" altLang="ja-JP" sz="300" b="1" dirty="0">
              <a:solidFill>
                <a:prstClr val="black"/>
              </a:solidFill>
              <a:latin typeface="Gill Sans MT"/>
            </a:endParaRPr>
          </a:p>
        </p:txBody>
      </p:sp>
      <p:pic>
        <p:nvPicPr>
          <p:cNvPr id="2" name="Картина 1">
            <a:extLst>
              <a:ext uri="{FF2B5EF4-FFF2-40B4-BE49-F238E27FC236}">
                <a16:creationId xmlns:a16="http://schemas.microsoft.com/office/drawing/2014/main" id="{9F48E162-01BF-4B14-81BA-A82DA287FF9B}"/>
              </a:ext>
            </a:extLst>
          </p:cNvPr>
          <p:cNvPicPr>
            <a:picLocks noChangeAspect="1"/>
          </p:cNvPicPr>
          <p:nvPr/>
        </p:nvPicPr>
        <p:blipFill>
          <a:blip r:embed="rId3"/>
          <a:stretch>
            <a:fillRect/>
          </a:stretch>
        </p:blipFill>
        <p:spPr>
          <a:xfrm>
            <a:off x="7467600" y="974170"/>
            <a:ext cx="1676400" cy="1372069"/>
          </a:xfrm>
          <a:prstGeom prst="rect">
            <a:avLst/>
          </a:prstGeom>
        </p:spPr>
      </p:pic>
    </p:spTree>
    <p:extLst>
      <p:ext uri="{BB962C8B-B14F-4D97-AF65-F5344CB8AC3E}">
        <p14:creationId xmlns:p14="http://schemas.microsoft.com/office/powerpoint/2010/main" val="67200045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0" y="0"/>
            <a:ext cx="9118601" cy="6478697"/>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9.3 Management review</a:t>
            </a:r>
          </a:p>
          <a:p>
            <a:pPr fontAlgn="auto">
              <a:spcBef>
                <a:spcPts val="0"/>
              </a:spcBef>
              <a:spcAft>
                <a:spcPts val="0"/>
              </a:spcAft>
              <a:buClr>
                <a:srgbClr val="0F6FC6"/>
              </a:buClr>
              <a:buSzPct val="80000"/>
              <a:defRPr/>
            </a:pPr>
            <a:endParaRPr lang="en-US" altLang="ja-JP" b="1" cap="all" dirty="0">
              <a:solidFill>
                <a:srgbClr val="FF6600"/>
              </a:solidFill>
              <a:latin typeface="Gill Sans MT"/>
            </a:endParaRPr>
          </a:p>
          <a:p>
            <a:pPr fontAlgn="auto">
              <a:spcBef>
                <a:spcPts val="0"/>
              </a:spcBef>
              <a:spcAft>
                <a:spcPts val="0"/>
              </a:spcAft>
              <a:buClr>
                <a:srgbClr val="0F6FC6"/>
              </a:buClr>
              <a:buSzPct val="80000"/>
              <a:defRPr/>
            </a:pPr>
            <a:r>
              <a:rPr lang="en-US" altLang="ja-JP" b="1" cap="all" dirty="0">
                <a:solidFill>
                  <a:srgbClr val="FF6600"/>
                </a:solidFill>
                <a:latin typeface="Gill Sans MT"/>
              </a:rPr>
              <a:t>9.3.1 General provisions</a:t>
            </a:r>
            <a:endParaRPr lang="bg-BG" altLang="ja-JP" b="1" cap="all" dirty="0">
              <a:solidFill>
                <a:srgbClr val="FF6600"/>
              </a:solidFill>
              <a:latin typeface="Gill Sans MT"/>
            </a:endParaRP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Senior management should review the organization's food safety management system at planned intervals to ensure its continued suitability, adequacy and effectiveness.</a:t>
            </a:r>
            <a:endParaRPr lang="bg-BG" altLang="ja-JP" b="1" dirty="0">
              <a:solidFill>
                <a:prstClr val="black"/>
              </a:solidFill>
              <a:latin typeface="Gill Sans MT"/>
            </a:endParaRPr>
          </a:p>
          <a:p>
            <a:pPr fontAlgn="auto">
              <a:spcBef>
                <a:spcPts val="0"/>
              </a:spcBef>
              <a:spcAft>
                <a:spcPts val="0"/>
              </a:spcAft>
              <a:buClr>
                <a:srgbClr val="0F6FC6"/>
              </a:buClr>
              <a:buSzPct val="80000"/>
              <a:defRPr/>
            </a:pPr>
            <a:endParaRPr lang="en-US" altLang="ja-JP" b="1" cap="all" dirty="0">
              <a:solidFill>
                <a:srgbClr val="FF6600"/>
              </a:solidFill>
              <a:latin typeface="Gill Sans MT"/>
            </a:endParaRPr>
          </a:p>
          <a:p>
            <a:pPr fontAlgn="auto">
              <a:spcBef>
                <a:spcPts val="0"/>
              </a:spcBef>
              <a:spcAft>
                <a:spcPts val="0"/>
              </a:spcAft>
              <a:buClr>
                <a:srgbClr val="0F6FC6"/>
              </a:buClr>
              <a:buSzPct val="80000"/>
              <a:defRPr/>
            </a:pPr>
            <a:r>
              <a:rPr lang="en-US" altLang="ja-JP" b="1" cap="all" dirty="0">
                <a:solidFill>
                  <a:srgbClr val="FF6600"/>
                </a:solidFill>
                <a:latin typeface="Gill Sans MT"/>
              </a:rPr>
              <a:t>9.3.2 Input elements of the manual review</a:t>
            </a:r>
            <a:endParaRPr lang="bg-BG" altLang="ja-JP" b="1" cap="all" dirty="0">
              <a:solidFill>
                <a:srgbClr val="FF6600"/>
              </a:solidFill>
              <a:latin typeface="Gill Sans MT"/>
            </a:endParaRP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review by management covers:</a:t>
            </a:r>
            <a:endParaRPr lang="bg-BG" altLang="ja-JP" b="1" dirty="0">
              <a:solidFill>
                <a:prstClr val="black"/>
              </a:solidFill>
              <a:latin typeface="Gill Sans MT"/>
            </a:endParaRP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the status of actions decided on by previous management reviews;</a:t>
            </a:r>
            <a:endParaRPr lang="bg-BG"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changes in external and internal circumstances relevant to the food safety management system, including changes in the organization and its context (see 4.1);</a:t>
            </a:r>
            <a:endParaRPr lang="bg-BG"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lphaLcParenR"/>
              <a:defRPr/>
            </a:pPr>
            <a:r>
              <a:rPr lang="en-US" altLang="ja-JP" sz="1600" dirty="0">
                <a:solidFill>
                  <a:prstClr val="black"/>
                </a:solidFill>
                <a:latin typeface="Gill Sans MT"/>
              </a:rPr>
              <a:t>information on the effectiveness and efficiency of the FSMS, including trends in:  </a:t>
            </a:r>
            <a:endParaRPr lang="bg-BG"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rabicParenR"/>
              <a:defRPr/>
            </a:pPr>
            <a:r>
              <a:rPr lang="en-US" altLang="ja-JP" sz="1600" dirty="0">
                <a:solidFill>
                  <a:prstClr val="black"/>
                </a:solidFill>
                <a:latin typeface="Gill Sans MT"/>
              </a:rPr>
              <a:t>result (s) of system update activities (see 4.4 and 10.3);  </a:t>
            </a:r>
            <a:endParaRPr lang="bg-BG"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rabicParenR"/>
              <a:defRPr/>
            </a:pPr>
            <a:r>
              <a:rPr lang="en-US" altLang="ja-JP" sz="1600" dirty="0">
                <a:solidFill>
                  <a:prstClr val="black"/>
                </a:solidFill>
                <a:latin typeface="Gill Sans MT"/>
              </a:rPr>
              <a:t>results of monitoring and measurement;  </a:t>
            </a:r>
            <a:endParaRPr lang="bg-BG"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rabicParenR"/>
              <a:defRPr/>
            </a:pPr>
            <a:r>
              <a:rPr lang="en-US" altLang="ja-JP" sz="1600" dirty="0">
                <a:solidFill>
                  <a:prstClr val="black"/>
                </a:solidFill>
                <a:latin typeface="Gill Sans MT"/>
              </a:rPr>
              <a:t>analysis of the results of the verification activities related to the PRPs and the hazard control plan (see 8.8.2); </a:t>
            </a:r>
            <a:endParaRPr lang="bg-BG"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rabicParenR"/>
              <a:defRPr/>
            </a:pPr>
            <a:r>
              <a:rPr lang="en-US" altLang="ja-JP" sz="1600" dirty="0">
                <a:solidFill>
                  <a:prstClr val="black"/>
                </a:solidFill>
                <a:latin typeface="Gill Sans MT"/>
              </a:rPr>
              <a:t>discrepancies and corrective actions; </a:t>
            </a:r>
            <a:endParaRPr lang="bg-BG"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rabicParenR"/>
              <a:defRPr/>
            </a:pPr>
            <a:r>
              <a:rPr lang="en-US" altLang="ja-JP" sz="1600" dirty="0">
                <a:solidFill>
                  <a:prstClr val="black"/>
                </a:solidFill>
                <a:latin typeface="Gill Sans MT"/>
              </a:rPr>
              <a:t>results of audits (internal and external);  </a:t>
            </a:r>
            <a:endParaRPr lang="bg-BG"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rabicParenR"/>
              <a:defRPr/>
            </a:pPr>
            <a:r>
              <a:rPr lang="en-US" altLang="ja-JP" sz="1600" dirty="0">
                <a:solidFill>
                  <a:prstClr val="black"/>
                </a:solidFill>
                <a:latin typeface="Gill Sans MT"/>
              </a:rPr>
              <a:t>inspections (e.g. regulatory by the client);  </a:t>
            </a:r>
            <a:endParaRPr lang="bg-BG"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rabicParenR"/>
              <a:defRPr/>
            </a:pPr>
            <a:r>
              <a:rPr lang="en-US" altLang="ja-JP" sz="1600" dirty="0">
                <a:solidFill>
                  <a:prstClr val="black"/>
                </a:solidFill>
                <a:latin typeface="Gill Sans MT"/>
              </a:rPr>
              <a:t>the performance of external suppliers;  </a:t>
            </a:r>
            <a:endParaRPr lang="bg-BG"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rabicParenR"/>
              <a:defRPr/>
            </a:pPr>
            <a:r>
              <a:rPr lang="en-US" altLang="ja-JP" sz="1600" dirty="0">
                <a:solidFill>
                  <a:prstClr val="black"/>
                </a:solidFill>
                <a:latin typeface="Gill Sans MT"/>
              </a:rPr>
              <a:t>an overview of the risks and opportunities and the effectiveness of the actions taken to manage them (see 6.1);  </a:t>
            </a:r>
            <a:endParaRPr lang="bg-BG" altLang="ja-JP" sz="1600" dirty="0">
              <a:solidFill>
                <a:prstClr val="black"/>
              </a:solidFill>
              <a:latin typeface="Gill Sans MT"/>
            </a:endParaRPr>
          </a:p>
          <a:p>
            <a:pPr marL="342900" indent="-342900" fontAlgn="auto">
              <a:spcBef>
                <a:spcPts val="0"/>
              </a:spcBef>
              <a:spcAft>
                <a:spcPts val="0"/>
              </a:spcAft>
              <a:buClr>
                <a:srgbClr val="0F6FC6"/>
              </a:buClr>
              <a:buSzPct val="80000"/>
              <a:buAutoNum type="arabicParenR"/>
              <a:defRPr/>
            </a:pPr>
            <a:r>
              <a:rPr lang="en-US" altLang="ja-JP" sz="1600" dirty="0">
                <a:solidFill>
                  <a:prstClr val="black"/>
                </a:solidFill>
                <a:latin typeface="Gill Sans MT"/>
              </a:rPr>
              <a:t>the extent to which the objectives of the food safety management system have been met;</a:t>
            </a:r>
            <a:endParaRPr lang="bg-BG" altLang="ja-JP" sz="1600" dirty="0">
              <a:solidFill>
                <a:prstClr val="black"/>
              </a:solidFill>
              <a:latin typeface="Gill Sans MT"/>
            </a:endParaRPr>
          </a:p>
          <a:p>
            <a:pPr fontAlgn="auto">
              <a:spcBef>
                <a:spcPts val="0"/>
              </a:spcBef>
              <a:spcAft>
                <a:spcPts val="0"/>
              </a:spcAft>
              <a:buClr>
                <a:srgbClr val="0F6FC6"/>
              </a:buClr>
              <a:buSzPct val="80000"/>
              <a:defRPr/>
            </a:pPr>
            <a:endParaRPr lang="en-US" altLang="ja-JP" sz="300" b="1" dirty="0">
              <a:solidFill>
                <a:prstClr val="black"/>
              </a:solidFill>
              <a:latin typeface="Gill Sans MT"/>
            </a:endParaRPr>
          </a:p>
        </p:txBody>
      </p:sp>
      <p:pic>
        <p:nvPicPr>
          <p:cNvPr id="2" name="Картина 1">
            <a:extLst>
              <a:ext uri="{FF2B5EF4-FFF2-40B4-BE49-F238E27FC236}">
                <a16:creationId xmlns:a16="http://schemas.microsoft.com/office/drawing/2014/main" id="{BD4C82BD-83CA-4BE5-9663-6D2DBF245329}"/>
              </a:ext>
            </a:extLst>
          </p:cNvPr>
          <p:cNvPicPr>
            <a:picLocks noChangeAspect="1"/>
          </p:cNvPicPr>
          <p:nvPr/>
        </p:nvPicPr>
        <p:blipFill>
          <a:blip r:embed="rId3"/>
          <a:stretch>
            <a:fillRect/>
          </a:stretch>
        </p:blipFill>
        <p:spPr>
          <a:xfrm>
            <a:off x="6781800" y="1600200"/>
            <a:ext cx="1978343" cy="1317074"/>
          </a:xfrm>
          <a:prstGeom prst="rect">
            <a:avLst/>
          </a:prstGeom>
        </p:spPr>
      </p:pic>
    </p:spTree>
    <p:extLst>
      <p:ext uri="{BB962C8B-B14F-4D97-AF65-F5344CB8AC3E}">
        <p14:creationId xmlns:p14="http://schemas.microsoft.com/office/powerpoint/2010/main" val="324502054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0" y="0"/>
            <a:ext cx="9118601" cy="6170920"/>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9.3 Management review</a:t>
            </a:r>
          </a:p>
          <a:p>
            <a:pPr fontAlgn="auto">
              <a:spcBef>
                <a:spcPts val="0"/>
              </a:spcBef>
              <a:spcAft>
                <a:spcPts val="0"/>
              </a:spcAft>
              <a:buClr>
                <a:srgbClr val="0F6FC6"/>
              </a:buClr>
              <a:buSzPct val="80000"/>
              <a:defRPr/>
            </a:pPr>
            <a:endParaRPr lang="en-US" altLang="ja-JP" b="1" cap="all" dirty="0">
              <a:solidFill>
                <a:srgbClr val="FF6600"/>
              </a:solidFill>
              <a:latin typeface="Gill Sans MT"/>
            </a:endParaRPr>
          </a:p>
          <a:p>
            <a:pPr fontAlgn="auto">
              <a:spcBef>
                <a:spcPts val="0"/>
              </a:spcBef>
              <a:spcAft>
                <a:spcPts val="0"/>
              </a:spcAft>
              <a:buClr>
                <a:srgbClr val="0F6FC6"/>
              </a:buClr>
              <a:buSzPct val="80000"/>
              <a:defRPr/>
            </a:pPr>
            <a:r>
              <a:rPr lang="en-US" altLang="ja-JP" b="1" cap="all" dirty="0">
                <a:solidFill>
                  <a:srgbClr val="FF6600"/>
                </a:solidFill>
                <a:latin typeface="Gill Sans MT"/>
              </a:rPr>
              <a:t>9.3.2 Input elements of the manual review</a:t>
            </a:r>
            <a:endParaRPr lang="bg-BG" altLang="ja-JP" b="1" cap="all" dirty="0">
              <a:solidFill>
                <a:srgbClr val="FF6600"/>
              </a:solidFill>
              <a:latin typeface="Gill Sans MT"/>
            </a:endParaRP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review by management covers:</a:t>
            </a:r>
            <a:endParaRPr lang="bg-BG" altLang="ja-JP" b="1" dirty="0">
              <a:solidFill>
                <a:prstClr val="black"/>
              </a:solidFill>
              <a:latin typeface="Gill Sans MT"/>
            </a:endParaRPr>
          </a:p>
          <a:p>
            <a:pPr fontAlgn="auto">
              <a:spcBef>
                <a:spcPts val="0"/>
              </a:spcBef>
              <a:spcAft>
                <a:spcPts val="0"/>
              </a:spcAft>
              <a:buClr>
                <a:srgbClr val="0F6FC6"/>
              </a:buClr>
              <a:buSzPct val="80000"/>
              <a:defRPr/>
            </a:pPr>
            <a:r>
              <a:rPr lang="en-US" altLang="ja-JP" sz="1600" dirty="0">
                <a:solidFill>
                  <a:srgbClr val="4670E6"/>
                </a:solidFill>
                <a:latin typeface="Gill Sans MT"/>
              </a:rPr>
              <a:t>d)</a:t>
            </a:r>
            <a:r>
              <a:rPr lang="en-US" altLang="ja-JP" sz="1600" dirty="0">
                <a:solidFill>
                  <a:prstClr val="black"/>
                </a:solidFill>
                <a:latin typeface="Gill Sans MT"/>
              </a:rPr>
              <a:t> the adequacy of resources;</a:t>
            </a:r>
            <a:endParaRPr lang="bg-BG" altLang="ja-JP" sz="1600" dirty="0">
              <a:solidFill>
                <a:prstClr val="black"/>
              </a:solidFill>
              <a:latin typeface="Gill Sans MT"/>
            </a:endParaRPr>
          </a:p>
          <a:p>
            <a:pPr fontAlgn="auto">
              <a:spcBef>
                <a:spcPts val="0"/>
              </a:spcBef>
              <a:spcAft>
                <a:spcPts val="0"/>
              </a:spcAft>
              <a:buClr>
                <a:srgbClr val="0F6FC6"/>
              </a:buClr>
              <a:buSzPct val="80000"/>
              <a:defRPr/>
            </a:pPr>
            <a:r>
              <a:rPr lang="en-US" altLang="ja-JP" sz="1600" dirty="0">
                <a:solidFill>
                  <a:srgbClr val="4670E6"/>
                </a:solidFill>
                <a:latin typeface="Gill Sans MT"/>
              </a:rPr>
              <a:t>e) </a:t>
            </a:r>
            <a:r>
              <a:rPr lang="en-US" altLang="ja-JP" sz="1600" dirty="0">
                <a:solidFill>
                  <a:prstClr val="black"/>
                </a:solidFill>
                <a:latin typeface="Gill Sans MT"/>
              </a:rPr>
              <a:t>emergencies, incidents (see 8.4.2) or withdrawals / returns(see 8.9.5);</a:t>
            </a:r>
            <a:endParaRPr lang="bg-BG" altLang="ja-JP" sz="1600" dirty="0">
              <a:solidFill>
                <a:prstClr val="black"/>
              </a:solidFill>
              <a:latin typeface="Gill Sans MT"/>
            </a:endParaRPr>
          </a:p>
          <a:p>
            <a:pPr fontAlgn="auto">
              <a:spcBef>
                <a:spcPts val="0"/>
              </a:spcBef>
              <a:spcAft>
                <a:spcPts val="0"/>
              </a:spcAft>
              <a:buClr>
                <a:srgbClr val="0F6FC6"/>
              </a:buClr>
              <a:buSzPct val="80000"/>
              <a:defRPr/>
            </a:pPr>
            <a:r>
              <a:rPr lang="en-US" altLang="ja-JP" sz="1600" dirty="0">
                <a:solidFill>
                  <a:srgbClr val="4670E6"/>
                </a:solidFill>
                <a:latin typeface="Gill Sans MT"/>
              </a:rPr>
              <a:t>f) </a:t>
            </a:r>
            <a:r>
              <a:rPr lang="en-US" altLang="ja-JP" sz="1600" dirty="0">
                <a:solidFill>
                  <a:prstClr val="black"/>
                </a:solidFill>
                <a:latin typeface="Gill Sans MT"/>
              </a:rPr>
              <a:t>relevant information obtained through external (see 7.4.2) and internal (see 7.4.3) communications, including requests and complaints from stakeholders;</a:t>
            </a:r>
            <a:endParaRPr lang="bg-BG" altLang="ja-JP" sz="1600" dirty="0">
              <a:solidFill>
                <a:prstClr val="black"/>
              </a:solidFill>
              <a:latin typeface="Gill Sans MT"/>
            </a:endParaRPr>
          </a:p>
          <a:p>
            <a:pPr fontAlgn="auto">
              <a:spcBef>
                <a:spcPts val="0"/>
              </a:spcBef>
              <a:spcAft>
                <a:spcPts val="0"/>
              </a:spcAft>
              <a:buClr>
                <a:srgbClr val="0F6FC6"/>
              </a:buClr>
              <a:buSzPct val="80000"/>
              <a:defRPr/>
            </a:pPr>
            <a:r>
              <a:rPr lang="en-US" altLang="ja-JP" sz="1600" dirty="0">
                <a:solidFill>
                  <a:srgbClr val="4670E6"/>
                </a:solidFill>
                <a:latin typeface="Gill Sans MT"/>
              </a:rPr>
              <a:t>g) </a:t>
            </a:r>
            <a:r>
              <a:rPr lang="en-US" altLang="ja-JP" sz="1600" dirty="0">
                <a:solidFill>
                  <a:prstClr val="black"/>
                </a:solidFill>
                <a:latin typeface="Gill Sans MT"/>
              </a:rPr>
              <a:t>opportunities for continuous improvement.</a:t>
            </a:r>
          </a:p>
          <a:p>
            <a:pPr fontAlgn="auto">
              <a:spcBef>
                <a:spcPts val="0"/>
              </a:spcBef>
              <a:spcAft>
                <a:spcPts val="0"/>
              </a:spcAft>
              <a:buClr>
                <a:srgbClr val="0F6FC6"/>
              </a:buClr>
              <a:buSzPct val="80000"/>
              <a:defRPr/>
            </a:pPr>
            <a:endParaRPr lang="bg-BG" altLang="ja-JP" sz="800" dirty="0">
              <a:solidFill>
                <a:prstClr val="black"/>
              </a:solidFill>
              <a:latin typeface="Gill Sans MT"/>
            </a:endParaRPr>
          </a:p>
          <a:p>
            <a:pPr fontAlgn="auto">
              <a:spcBef>
                <a:spcPts val="0"/>
              </a:spcBef>
              <a:spcAft>
                <a:spcPts val="0"/>
              </a:spcAft>
              <a:buClr>
                <a:srgbClr val="0F6FC6"/>
              </a:buClr>
              <a:buSzPct val="80000"/>
              <a:defRPr/>
            </a:pPr>
            <a:r>
              <a:rPr lang="en-US" altLang="ja-JP" b="1" dirty="0">
                <a:solidFill>
                  <a:prstClr val="black"/>
                </a:solidFill>
                <a:latin typeface="Gill Sans MT"/>
              </a:rPr>
              <a:t>The data must be presented in such a way as to enable senior management to link the information to the stated objectives of the food safety management system.</a:t>
            </a:r>
            <a:endParaRPr lang="bg-BG" altLang="ja-JP" b="1" dirty="0">
              <a:solidFill>
                <a:prstClr val="black"/>
              </a:solidFill>
              <a:latin typeface="Gill Sans MT"/>
            </a:endParaRPr>
          </a:p>
          <a:p>
            <a:pPr fontAlgn="auto">
              <a:spcBef>
                <a:spcPts val="0"/>
              </a:spcBef>
              <a:spcAft>
                <a:spcPts val="0"/>
              </a:spcAft>
              <a:buClr>
                <a:srgbClr val="0F6FC6"/>
              </a:buClr>
              <a:buSzPct val="80000"/>
              <a:defRPr/>
            </a:pPr>
            <a:endParaRPr lang="en-US" altLang="ja-JP" sz="800" b="1" cap="all" dirty="0">
              <a:solidFill>
                <a:srgbClr val="FF6600"/>
              </a:solidFill>
              <a:latin typeface="Gill Sans MT"/>
            </a:endParaRPr>
          </a:p>
          <a:p>
            <a:pPr fontAlgn="auto">
              <a:spcBef>
                <a:spcPts val="0"/>
              </a:spcBef>
              <a:spcAft>
                <a:spcPts val="0"/>
              </a:spcAft>
              <a:buClr>
                <a:srgbClr val="0F6FC6"/>
              </a:buClr>
              <a:buSzPct val="80000"/>
              <a:defRPr/>
            </a:pPr>
            <a:endParaRPr lang="bg-BG" altLang="ja-JP" sz="800" b="1" cap="all" dirty="0">
              <a:solidFill>
                <a:srgbClr val="FF6600"/>
              </a:solidFill>
              <a:latin typeface="Gill Sans MT"/>
            </a:endParaRPr>
          </a:p>
          <a:p>
            <a:pPr fontAlgn="auto">
              <a:spcBef>
                <a:spcPts val="0"/>
              </a:spcBef>
              <a:spcAft>
                <a:spcPts val="0"/>
              </a:spcAft>
              <a:buClr>
                <a:srgbClr val="0F6FC6"/>
              </a:buClr>
              <a:buSzPct val="80000"/>
              <a:defRPr/>
            </a:pPr>
            <a:r>
              <a:rPr lang="en-US" altLang="ja-JP" b="1" cap="all" dirty="0">
                <a:solidFill>
                  <a:srgbClr val="FF6600"/>
                </a:solidFill>
                <a:latin typeface="Gill Sans MT"/>
              </a:rPr>
              <a:t>9.3.3 Output elements of the manual review</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b="1" dirty="0">
                <a:solidFill>
                  <a:prstClr val="black"/>
                </a:solidFill>
                <a:latin typeface="Gill Sans MT"/>
              </a:rPr>
              <a:t>The output elements of the management review include:</a:t>
            </a:r>
          </a:p>
          <a:p>
            <a:pPr marL="342900" indent="-342900" fontAlgn="auto">
              <a:spcBef>
                <a:spcPts val="0"/>
              </a:spcBef>
              <a:spcAft>
                <a:spcPts val="0"/>
              </a:spcAft>
              <a:buClr>
                <a:srgbClr val="0F6FC6"/>
              </a:buClr>
              <a:buSzPct val="80000"/>
              <a:buAutoNum type="alphaLcParenBoth"/>
              <a:defRPr/>
            </a:pPr>
            <a:r>
              <a:rPr lang="en-US" altLang="ja-JP" sz="1600" dirty="0">
                <a:solidFill>
                  <a:prstClr val="black"/>
                </a:solidFill>
                <a:latin typeface="Gill Sans MT"/>
              </a:rPr>
              <a:t>decisions and actions related to opportunities for continuous                                                               improvement;</a:t>
            </a:r>
          </a:p>
          <a:p>
            <a:pPr marL="342900" indent="-342900" fontAlgn="auto">
              <a:spcBef>
                <a:spcPts val="0"/>
              </a:spcBef>
              <a:spcAft>
                <a:spcPts val="0"/>
              </a:spcAft>
              <a:buClr>
                <a:srgbClr val="0F6FC6"/>
              </a:buClr>
              <a:buSzPct val="80000"/>
              <a:buAutoNum type="alphaLcParenBoth"/>
              <a:defRPr/>
            </a:pPr>
            <a:r>
              <a:rPr lang="en-US" altLang="ja-JP" sz="1600" dirty="0">
                <a:solidFill>
                  <a:prstClr val="black"/>
                </a:solidFill>
                <a:latin typeface="Gill Sans MT"/>
              </a:rPr>
              <a:t>any need for updates and changes to the food safety management system,                                               including resource needs and the revision of the food safety policy and                                                                              the objectives of the food safety management system.</a:t>
            </a:r>
          </a:p>
          <a:p>
            <a:pPr fontAlgn="auto">
              <a:spcBef>
                <a:spcPts val="0"/>
              </a:spcBef>
              <a:spcAft>
                <a:spcPts val="0"/>
              </a:spcAft>
              <a:buClr>
                <a:srgbClr val="0F6FC6"/>
              </a:buClr>
              <a:buSzPct val="80000"/>
              <a:defRPr/>
            </a:pPr>
            <a:endParaRPr lang="en-US" altLang="ja-JP" dirty="0">
              <a:solidFill>
                <a:prstClr val="black"/>
              </a:solidFill>
              <a:latin typeface="Gill Sans MT"/>
            </a:endParaRPr>
          </a:p>
          <a:p>
            <a:pPr fontAlgn="auto">
              <a:spcBef>
                <a:spcPts val="0"/>
              </a:spcBef>
              <a:spcAft>
                <a:spcPts val="0"/>
              </a:spcAft>
              <a:buClr>
                <a:srgbClr val="0F6FC6"/>
              </a:buClr>
              <a:buSzPct val="80000"/>
              <a:defRPr/>
            </a:pPr>
            <a:r>
              <a:rPr lang="en-US" altLang="ja-JP" b="1" dirty="0">
                <a:solidFill>
                  <a:prstClr val="black"/>
                </a:solidFill>
                <a:latin typeface="Gill Sans MT"/>
              </a:rPr>
              <a:t>The organization shall keep documented information as evidence of the results of management review.</a:t>
            </a:r>
          </a:p>
          <a:p>
            <a:pPr fontAlgn="auto">
              <a:spcBef>
                <a:spcPts val="0"/>
              </a:spcBef>
              <a:spcAft>
                <a:spcPts val="0"/>
              </a:spcAft>
              <a:buClr>
                <a:srgbClr val="0F6FC6"/>
              </a:buClr>
              <a:buSzPct val="80000"/>
              <a:defRPr/>
            </a:pPr>
            <a:endParaRPr lang="en-US" altLang="ja-JP" sz="300" b="1" dirty="0">
              <a:solidFill>
                <a:prstClr val="black"/>
              </a:solidFill>
              <a:latin typeface="Gill Sans MT"/>
            </a:endParaRPr>
          </a:p>
        </p:txBody>
      </p:sp>
      <p:pic>
        <p:nvPicPr>
          <p:cNvPr id="2" name="Картина 1">
            <a:extLst>
              <a:ext uri="{FF2B5EF4-FFF2-40B4-BE49-F238E27FC236}">
                <a16:creationId xmlns:a16="http://schemas.microsoft.com/office/drawing/2014/main" id="{B18F0480-008D-4B0E-85D1-D601CF796619}"/>
              </a:ext>
            </a:extLst>
          </p:cNvPr>
          <p:cNvPicPr>
            <a:picLocks noChangeAspect="1"/>
          </p:cNvPicPr>
          <p:nvPr/>
        </p:nvPicPr>
        <p:blipFill>
          <a:blip r:embed="rId3"/>
          <a:stretch>
            <a:fillRect/>
          </a:stretch>
        </p:blipFill>
        <p:spPr>
          <a:xfrm>
            <a:off x="6629400" y="76200"/>
            <a:ext cx="2330302" cy="1679540"/>
          </a:xfrm>
          <a:prstGeom prst="rect">
            <a:avLst/>
          </a:prstGeom>
        </p:spPr>
      </p:pic>
      <p:pic>
        <p:nvPicPr>
          <p:cNvPr id="3" name="Картина 2">
            <a:extLst>
              <a:ext uri="{FF2B5EF4-FFF2-40B4-BE49-F238E27FC236}">
                <a16:creationId xmlns:a16="http://schemas.microsoft.com/office/drawing/2014/main" id="{7DDDB356-D10E-4357-9C72-9095D8F9E152}"/>
              </a:ext>
            </a:extLst>
          </p:cNvPr>
          <p:cNvPicPr>
            <a:picLocks noChangeAspect="1"/>
          </p:cNvPicPr>
          <p:nvPr/>
        </p:nvPicPr>
        <p:blipFill>
          <a:blip r:embed="rId4"/>
          <a:stretch>
            <a:fillRect/>
          </a:stretch>
        </p:blipFill>
        <p:spPr>
          <a:xfrm>
            <a:off x="6531406" y="3657600"/>
            <a:ext cx="2587195" cy="1607577"/>
          </a:xfrm>
          <a:prstGeom prst="rect">
            <a:avLst/>
          </a:prstGeom>
        </p:spPr>
      </p:pic>
    </p:spTree>
    <p:extLst>
      <p:ext uri="{BB962C8B-B14F-4D97-AF65-F5344CB8AC3E}">
        <p14:creationId xmlns:p14="http://schemas.microsoft.com/office/powerpoint/2010/main" val="320365515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12700" y="181689"/>
            <a:ext cx="9118601" cy="5539978"/>
          </a:xfrm>
          <a:prstGeom prst="rect">
            <a:avLst/>
          </a:prstGeom>
          <a:noFill/>
        </p:spPr>
        <p:txBody>
          <a:bodyPr wrap="square">
            <a:spAutoFit/>
          </a:bodyPr>
          <a:lstStyle/>
          <a:p>
            <a:pPr fontAlgn="auto">
              <a:spcBef>
                <a:spcPts val="600"/>
              </a:spcBef>
              <a:spcAft>
                <a:spcPts val="0"/>
              </a:spcAft>
              <a:buClr>
                <a:srgbClr val="0F6FC6"/>
              </a:buClr>
              <a:buSzPct val="80000"/>
              <a:defRPr/>
            </a:pPr>
            <a:endParaRPr lang="en-US" altLang="ja-JP" sz="100" b="1" dirty="0">
              <a:solidFill>
                <a:schemeClr val="accent1">
                  <a:lumMod val="75000"/>
                </a:schemeClr>
              </a:solidFill>
              <a:latin typeface="Arial Black" panose="020B0A04020102020204" pitchFamily="34" charset="0"/>
            </a:endParaRPr>
          </a:p>
          <a:p>
            <a:pPr fontAlgn="auto">
              <a:spcBef>
                <a:spcPts val="600"/>
              </a:spcBef>
              <a:spcAft>
                <a:spcPts val="0"/>
              </a:spcAft>
              <a:buClr>
                <a:srgbClr val="0F6FC6"/>
              </a:buClr>
              <a:buSzPct val="80000"/>
              <a:defRPr/>
            </a:pPr>
            <a:endParaRPr lang="en-US" altLang="ja-JP" sz="800" b="1" dirty="0">
              <a:solidFill>
                <a:schemeClr val="accent1">
                  <a:lumMod val="75000"/>
                </a:schemeClr>
              </a:solidFill>
              <a:latin typeface="Arial Black" panose="020B0A04020102020204" pitchFamily="34" charset="0"/>
            </a:endParaRPr>
          </a:p>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10.1 Discrepancies and corrective actions</a:t>
            </a:r>
          </a:p>
          <a:p>
            <a:pPr fontAlgn="auto">
              <a:spcBef>
                <a:spcPts val="0"/>
              </a:spcBef>
              <a:spcAft>
                <a:spcPts val="0"/>
              </a:spcAft>
              <a:buClr>
                <a:srgbClr val="0F6FC6"/>
              </a:buClr>
              <a:buSzPct val="80000"/>
              <a:defRPr/>
            </a:pPr>
            <a:endParaRPr lang="en-US" altLang="ja-JP" sz="800" b="1" cap="all" dirty="0">
              <a:solidFill>
                <a:srgbClr val="FF6600"/>
              </a:solidFill>
              <a:latin typeface="Gill Sans MT"/>
            </a:endParaRPr>
          </a:p>
          <a:p>
            <a:pPr fontAlgn="auto">
              <a:spcBef>
                <a:spcPts val="0"/>
              </a:spcBef>
              <a:spcAft>
                <a:spcPts val="0"/>
              </a:spcAft>
              <a:buClr>
                <a:srgbClr val="0F6FC6"/>
              </a:buClr>
              <a:buSzPct val="80000"/>
              <a:defRPr/>
            </a:pPr>
            <a:r>
              <a:rPr lang="en-US" altLang="ja-JP" b="1" cap="all" dirty="0">
                <a:solidFill>
                  <a:srgbClr val="FF6600"/>
                </a:solidFill>
                <a:latin typeface="Gill Sans MT"/>
              </a:rPr>
              <a:t>10.1.1 When non-compliance with the requirements of this document occurs, the organization shall:</a:t>
            </a:r>
            <a:endParaRPr lang="bg-BG" altLang="ja-JP" b="1" cap="all" dirty="0">
              <a:solidFill>
                <a:srgbClr val="FF6600"/>
              </a:solidFill>
              <a:latin typeface="Gill Sans MT"/>
            </a:endParaRPr>
          </a:p>
          <a:p>
            <a:pPr marL="342900" indent="-342900" fontAlgn="auto">
              <a:spcBef>
                <a:spcPts val="0"/>
              </a:spcBef>
              <a:spcAft>
                <a:spcPts val="0"/>
              </a:spcAft>
              <a:buClr>
                <a:srgbClr val="0F6FC6"/>
              </a:buClr>
              <a:buSzPct val="80000"/>
              <a:buAutoNum type="alphaLcParenBoth"/>
              <a:defRPr/>
            </a:pPr>
            <a:r>
              <a:rPr lang="en-US" altLang="ja-JP" sz="1500" dirty="0">
                <a:solidFill>
                  <a:prstClr val="black"/>
                </a:solidFill>
                <a:latin typeface="Gill Sans MT"/>
              </a:rPr>
              <a:t>respond to the non-compliance and, as appropriate,:                                                                                                                   </a:t>
            </a:r>
            <a:r>
              <a:rPr lang="en-US" altLang="ja-JP" sz="1400" dirty="0">
                <a:solidFill>
                  <a:prstClr val="black"/>
                </a:solidFill>
                <a:latin typeface="Gill Sans MT"/>
              </a:rPr>
              <a:t>1) take actions for its control and correction;                                                                                                                                                                2) deal with the consequences;</a:t>
            </a:r>
          </a:p>
          <a:p>
            <a:pPr marL="342900" indent="-342900" fontAlgn="auto">
              <a:spcBef>
                <a:spcPts val="0"/>
              </a:spcBef>
              <a:spcAft>
                <a:spcPts val="0"/>
              </a:spcAft>
              <a:buClr>
                <a:srgbClr val="0F6FC6"/>
              </a:buClr>
              <a:buSzPct val="80000"/>
              <a:buAutoNum type="alphaLcParenBoth"/>
              <a:defRPr/>
            </a:pPr>
            <a:r>
              <a:rPr lang="en-US" altLang="ja-JP" sz="1500" dirty="0">
                <a:solidFill>
                  <a:prstClr val="black"/>
                </a:solidFill>
                <a:latin typeface="Gill Sans MT"/>
              </a:rPr>
              <a:t>assess the need to take action to remedy the cause (s) of the non-compliance so that it does not recur or reappear elsewhere, such as:                                                                                                                                                     </a:t>
            </a:r>
            <a:r>
              <a:rPr lang="en-US" altLang="ja-JP" sz="1400" dirty="0">
                <a:solidFill>
                  <a:prstClr val="black"/>
                </a:solidFill>
                <a:latin typeface="Gill Sans MT"/>
              </a:rPr>
              <a:t>1) review the non-compliance;                                                                                                                                           2) determine the reasons for the discrepancy;                                                                                                                       3) examine whether other similar discrepancies exist or could possibly arise;</a:t>
            </a:r>
          </a:p>
          <a:p>
            <a:pPr marL="342900" indent="-342900" fontAlgn="auto">
              <a:spcBef>
                <a:spcPts val="0"/>
              </a:spcBef>
              <a:spcAft>
                <a:spcPts val="0"/>
              </a:spcAft>
              <a:buClr>
                <a:srgbClr val="0F6FC6"/>
              </a:buClr>
              <a:buSzPct val="80000"/>
              <a:buAutoNum type="alphaLcParenBoth"/>
              <a:defRPr/>
            </a:pPr>
            <a:r>
              <a:rPr lang="en-US" altLang="ja-JP" sz="1500" dirty="0">
                <a:solidFill>
                  <a:prstClr val="black"/>
                </a:solidFill>
                <a:latin typeface="Gill Sans MT"/>
              </a:rPr>
              <a:t>take the necessary action;</a:t>
            </a:r>
          </a:p>
          <a:p>
            <a:pPr marL="342900" indent="-342900" fontAlgn="auto">
              <a:spcBef>
                <a:spcPts val="0"/>
              </a:spcBef>
              <a:spcAft>
                <a:spcPts val="0"/>
              </a:spcAft>
              <a:buClr>
                <a:srgbClr val="0F6FC6"/>
              </a:buClr>
              <a:buSzPct val="80000"/>
              <a:buAutoNum type="alphaLcParenBoth"/>
              <a:defRPr/>
            </a:pPr>
            <a:r>
              <a:rPr lang="en-US" altLang="ja-JP" sz="1500" dirty="0">
                <a:solidFill>
                  <a:prstClr val="black"/>
                </a:solidFill>
                <a:latin typeface="Gill Sans MT"/>
              </a:rPr>
              <a:t>review the effectiveness of the corrective actions taken;</a:t>
            </a:r>
          </a:p>
          <a:p>
            <a:pPr marL="342900" indent="-342900" fontAlgn="auto">
              <a:spcBef>
                <a:spcPts val="0"/>
              </a:spcBef>
              <a:spcAft>
                <a:spcPts val="0"/>
              </a:spcAft>
              <a:buClr>
                <a:srgbClr val="0F6FC6"/>
              </a:buClr>
              <a:buSzPct val="80000"/>
              <a:buAutoNum type="alphaLcParenBoth"/>
              <a:defRPr/>
            </a:pPr>
            <a:r>
              <a:rPr lang="en-US" altLang="ja-JP" sz="1500" dirty="0">
                <a:solidFill>
                  <a:prstClr val="black"/>
                </a:solidFill>
                <a:latin typeface="Gill Sans MT"/>
              </a:rPr>
              <a:t>amend the food safety management system as necessary.</a:t>
            </a:r>
          </a:p>
          <a:p>
            <a:pPr fontAlgn="auto">
              <a:spcBef>
                <a:spcPts val="0"/>
              </a:spcBef>
              <a:spcAft>
                <a:spcPts val="0"/>
              </a:spcAft>
              <a:buClr>
                <a:srgbClr val="0F6FC6"/>
              </a:buClr>
              <a:buSzPct val="80000"/>
              <a:defRPr/>
            </a:pPr>
            <a:r>
              <a:rPr lang="en-US" altLang="ja-JP" b="1" dirty="0">
                <a:solidFill>
                  <a:prstClr val="black"/>
                </a:solidFill>
                <a:latin typeface="Gill Sans MT"/>
              </a:rPr>
              <a:t>Corrective action must be appropriate to the consequences of any non-compliance.</a:t>
            </a:r>
          </a:p>
          <a:p>
            <a:pPr fontAlgn="auto">
              <a:spcBef>
                <a:spcPts val="0"/>
              </a:spcBef>
              <a:spcAft>
                <a:spcPts val="0"/>
              </a:spcAft>
              <a:buClr>
                <a:srgbClr val="0F6FC6"/>
              </a:buClr>
              <a:buSzPct val="80000"/>
              <a:defRPr/>
            </a:pPr>
            <a:endParaRPr lang="en-US" altLang="ja-JP" sz="800" b="1" dirty="0">
              <a:solidFill>
                <a:prstClr val="black"/>
              </a:solidFill>
              <a:latin typeface="Gill Sans MT"/>
            </a:endParaRPr>
          </a:p>
          <a:p>
            <a:pPr fontAlgn="auto">
              <a:spcBef>
                <a:spcPts val="0"/>
              </a:spcBef>
              <a:spcAft>
                <a:spcPts val="0"/>
              </a:spcAft>
              <a:buClr>
                <a:srgbClr val="0F6FC6"/>
              </a:buClr>
              <a:buSzPct val="80000"/>
              <a:defRPr/>
            </a:pPr>
            <a:r>
              <a:rPr lang="en-US" altLang="ja-JP" b="1" cap="all" dirty="0">
                <a:solidFill>
                  <a:srgbClr val="FF6600"/>
                </a:solidFill>
                <a:latin typeface="Gill Sans MT"/>
              </a:rPr>
              <a:t>10.1.2 The organization shall keep documented information</a:t>
            </a:r>
          </a:p>
          <a:p>
            <a:pPr fontAlgn="auto">
              <a:spcBef>
                <a:spcPts val="0"/>
              </a:spcBef>
              <a:spcAft>
                <a:spcPts val="0"/>
              </a:spcAft>
              <a:buClr>
                <a:srgbClr val="0F6FC6"/>
              </a:buClr>
              <a:buSzPct val="80000"/>
              <a:defRPr/>
            </a:pPr>
            <a:r>
              <a:rPr lang="en-US" altLang="ja-JP" b="1" cap="all" dirty="0">
                <a:solidFill>
                  <a:srgbClr val="FF6600"/>
                </a:solidFill>
                <a:latin typeface="Gill Sans MT"/>
              </a:rPr>
              <a:t>           </a:t>
            </a:r>
            <a:r>
              <a:rPr lang="en-US" altLang="ja-JP" b="1" dirty="0">
                <a:solidFill>
                  <a:prstClr val="black"/>
                </a:solidFill>
                <a:latin typeface="Gill Sans MT"/>
              </a:rPr>
              <a:t>as evidence of:</a:t>
            </a:r>
          </a:p>
          <a:p>
            <a:pPr marL="342900" indent="-342900" fontAlgn="auto">
              <a:spcBef>
                <a:spcPts val="0"/>
              </a:spcBef>
              <a:spcAft>
                <a:spcPts val="0"/>
              </a:spcAft>
              <a:buClr>
                <a:srgbClr val="0F6FC6"/>
              </a:buClr>
              <a:buSzPct val="80000"/>
              <a:buAutoNum type="alphaLcParenBoth"/>
              <a:defRPr/>
            </a:pPr>
            <a:r>
              <a:rPr lang="en-US" altLang="ja-JP" sz="1500" dirty="0">
                <a:solidFill>
                  <a:prstClr val="black"/>
                </a:solidFill>
                <a:latin typeface="Gill Sans MT"/>
              </a:rPr>
              <a:t>the nature of the non-conformities and any follow-up action taken;</a:t>
            </a:r>
          </a:p>
          <a:p>
            <a:pPr marL="342900" indent="-342900" fontAlgn="auto">
              <a:spcBef>
                <a:spcPts val="0"/>
              </a:spcBef>
              <a:spcAft>
                <a:spcPts val="0"/>
              </a:spcAft>
              <a:buClr>
                <a:srgbClr val="0F6FC6"/>
              </a:buClr>
              <a:buSzPct val="80000"/>
              <a:buAutoNum type="alphaLcParenBoth"/>
              <a:defRPr/>
            </a:pPr>
            <a:r>
              <a:rPr lang="en-US" altLang="ja-JP" sz="1500" dirty="0">
                <a:solidFill>
                  <a:prstClr val="black"/>
                </a:solidFill>
                <a:latin typeface="Gill Sans MT"/>
              </a:rPr>
              <a:t>the results of any corrective action.</a:t>
            </a:r>
          </a:p>
        </p:txBody>
      </p:sp>
      <p:sp>
        <p:nvSpPr>
          <p:cNvPr id="6" name="Rectangle 2">
            <a:extLst>
              <a:ext uri="{FF2B5EF4-FFF2-40B4-BE49-F238E27FC236}">
                <a16:creationId xmlns:a16="http://schemas.microsoft.com/office/drawing/2014/main" id="{450AB0D2-D6A5-4D51-BD63-7EAB79B69A8F}"/>
              </a:ext>
            </a:extLst>
          </p:cNvPr>
          <p:cNvSpPr>
            <a:spLocks noGrp="1" noChangeArrowheads="1"/>
          </p:cNvSpPr>
          <p:nvPr>
            <p:ph idx="1"/>
          </p:nvPr>
        </p:nvSpPr>
        <p:spPr>
          <a:xfrm>
            <a:off x="0" y="0"/>
            <a:ext cx="9144000" cy="440267"/>
          </a:xfrm>
        </p:spPr>
        <p:txBody>
          <a:bodyPr>
            <a:noAutofit/>
          </a:bodyPr>
          <a:lstStyle/>
          <a:p>
            <a:pPr marL="274320" indent="-274320" eaLnBrk="1" fontAlgn="auto" hangingPunct="1">
              <a:spcAft>
                <a:spcPts val="0"/>
              </a:spcAft>
              <a:buFont typeface="Wingdings 2"/>
              <a:buNone/>
              <a:defRPr/>
            </a:pPr>
            <a:r>
              <a:rPr lang="en-US"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10</a:t>
            </a:r>
            <a:r>
              <a:rPr lang="be-BY"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 </a:t>
            </a:r>
            <a:r>
              <a:rPr lang="en-AU"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Improvement</a:t>
            </a:r>
            <a:endParaRPr lang="en-US" altLang="ja-JP" sz="800" b="1" dirty="0">
              <a:solidFill>
                <a:prstClr val="black"/>
              </a:solidFill>
              <a:latin typeface="Gill Sans MT"/>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r>
              <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rPr>
              <a:t>            </a:t>
            </a: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p:txBody>
      </p:sp>
      <p:pic>
        <p:nvPicPr>
          <p:cNvPr id="2" name="Картина 1">
            <a:extLst>
              <a:ext uri="{FF2B5EF4-FFF2-40B4-BE49-F238E27FC236}">
                <a16:creationId xmlns:a16="http://schemas.microsoft.com/office/drawing/2014/main" id="{F4FECF96-38A0-4388-BC82-1AFE023BC54C}"/>
              </a:ext>
            </a:extLst>
          </p:cNvPr>
          <p:cNvPicPr>
            <a:picLocks noChangeAspect="1"/>
          </p:cNvPicPr>
          <p:nvPr/>
        </p:nvPicPr>
        <p:blipFill>
          <a:blip r:embed="rId3"/>
          <a:stretch>
            <a:fillRect/>
          </a:stretch>
        </p:blipFill>
        <p:spPr>
          <a:xfrm>
            <a:off x="1066800" y="5486033"/>
            <a:ext cx="2641037" cy="1371967"/>
          </a:xfrm>
          <a:prstGeom prst="rect">
            <a:avLst/>
          </a:prstGeom>
        </p:spPr>
      </p:pic>
      <p:pic>
        <p:nvPicPr>
          <p:cNvPr id="3" name="Картина 2">
            <a:extLst>
              <a:ext uri="{FF2B5EF4-FFF2-40B4-BE49-F238E27FC236}">
                <a16:creationId xmlns:a16="http://schemas.microsoft.com/office/drawing/2014/main" id="{923FE050-017E-4622-8DD7-306789235F03}"/>
              </a:ext>
            </a:extLst>
          </p:cNvPr>
          <p:cNvPicPr>
            <a:picLocks noChangeAspect="1"/>
          </p:cNvPicPr>
          <p:nvPr/>
        </p:nvPicPr>
        <p:blipFill>
          <a:blip r:embed="rId4"/>
          <a:stretch>
            <a:fillRect/>
          </a:stretch>
        </p:blipFill>
        <p:spPr>
          <a:xfrm>
            <a:off x="6934200" y="2590800"/>
            <a:ext cx="1816249" cy="1268038"/>
          </a:xfrm>
          <a:prstGeom prst="rect">
            <a:avLst/>
          </a:prstGeom>
        </p:spPr>
      </p:pic>
      <p:pic>
        <p:nvPicPr>
          <p:cNvPr id="8" name="Picture 4">
            <a:extLst>
              <a:ext uri="{FF2B5EF4-FFF2-40B4-BE49-F238E27FC236}">
                <a16:creationId xmlns:a16="http://schemas.microsoft.com/office/drawing/2014/main" id="{68F8F26C-B3D2-47EE-9F56-1983CF01AA0E}"/>
              </a:ext>
            </a:extLst>
          </p:cNvPr>
          <p:cNvPicPr>
            <a:picLocks noChangeAspect="1" noChangeArrowheads="1"/>
          </p:cNvPicPr>
          <p:nvPr/>
        </p:nvPicPr>
        <p:blipFill>
          <a:blip r:embed="rId5" cstate="print"/>
          <a:srcRect/>
          <a:stretch>
            <a:fillRect/>
          </a:stretch>
        </p:blipFill>
        <p:spPr bwMode="auto">
          <a:xfrm>
            <a:off x="5715000" y="4877230"/>
            <a:ext cx="3143250" cy="1948815"/>
          </a:xfrm>
          <a:prstGeom prst="rect">
            <a:avLst/>
          </a:prstGeom>
          <a:noFill/>
          <a:ln w="9525">
            <a:noFill/>
            <a:miter lim="800000"/>
            <a:headEnd/>
            <a:tailEnd/>
          </a:ln>
        </p:spPr>
      </p:pic>
    </p:spTree>
    <p:extLst>
      <p:ext uri="{BB962C8B-B14F-4D97-AF65-F5344CB8AC3E}">
        <p14:creationId xmlns:p14="http://schemas.microsoft.com/office/powerpoint/2010/main" val="57789994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ово поле 6">
            <a:extLst>
              <a:ext uri="{FF2B5EF4-FFF2-40B4-BE49-F238E27FC236}">
                <a16:creationId xmlns:a16="http://schemas.microsoft.com/office/drawing/2014/main" id="{FC7FDEB3-D4E4-48FE-A4F7-65A1315D11C1}"/>
              </a:ext>
            </a:extLst>
          </p:cNvPr>
          <p:cNvSpPr txBox="1"/>
          <p:nvPr/>
        </p:nvSpPr>
        <p:spPr>
          <a:xfrm>
            <a:off x="-24581" y="0"/>
            <a:ext cx="9118601" cy="6601807"/>
          </a:xfrm>
          <a:prstGeom prst="rect">
            <a:avLst/>
          </a:prstGeom>
          <a:noFill/>
        </p:spPr>
        <p:txBody>
          <a:bodyPr wrap="square">
            <a:spAutoFit/>
          </a:bodyPr>
          <a:lstStyle/>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10.2 Continuous improvement</a:t>
            </a:r>
            <a:endParaRPr lang="bg-BG" altLang="ja-JP" sz="2800" b="1" dirty="0">
              <a:solidFill>
                <a:schemeClr val="accent1">
                  <a:lumMod val="75000"/>
                </a:schemeClr>
              </a:solidFill>
              <a:latin typeface="Arial Black" panose="020B0A04020102020204" pitchFamily="34" charset="0"/>
            </a:endParaRP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sz="1600" b="1" dirty="0">
                <a:solidFill>
                  <a:prstClr val="black"/>
                </a:solidFill>
                <a:latin typeface="Gill Sans MT"/>
              </a:rPr>
              <a:t>The organization must continually improve the suitability,                                                                                                adequacy, and effectiveness of the FSMS.</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sz="1600" b="1" dirty="0">
                <a:solidFill>
                  <a:prstClr val="black"/>
                </a:solidFill>
                <a:latin typeface="Gill Sans MT"/>
              </a:rPr>
              <a:t>Senior management should ensure that </a:t>
            </a:r>
          </a:p>
          <a:p>
            <a:pPr fontAlgn="auto">
              <a:spcBef>
                <a:spcPts val="0"/>
              </a:spcBef>
              <a:spcAft>
                <a:spcPts val="0"/>
              </a:spcAft>
              <a:buClr>
                <a:srgbClr val="0F6FC6"/>
              </a:buClr>
              <a:buSzPct val="80000"/>
              <a:defRPr/>
            </a:pPr>
            <a:r>
              <a:rPr lang="en-US" altLang="ja-JP" sz="1600" b="1" dirty="0">
                <a:solidFill>
                  <a:prstClr val="black"/>
                </a:solidFill>
                <a:latin typeface="Gill Sans MT"/>
              </a:rPr>
              <a:t>    1) the organization continually improves the effectiveness of the FSMS through the use of information exchange (see 7.4), management review (see 9.3), internal audit (see 9.2), and analysis of the results of verification activities (see 8.8),</a:t>
            </a:r>
          </a:p>
          <a:p>
            <a:pPr fontAlgn="auto">
              <a:spcBef>
                <a:spcPts val="0"/>
              </a:spcBef>
              <a:spcAft>
                <a:spcPts val="0"/>
              </a:spcAft>
              <a:buClr>
                <a:srgbClr val="0F6FC6"/>
              </a:buClr>
              <a:buSzPct val="80000"/>
              <a:defRPr/>
            </a:pPr>
            <a:r>
              <a:rPr lang="en-US" altLang="ja-JP" sz="1600" b="1" dirty="0">
                <a:solidFill>
                  <a:prstClr val="black"/>
                </a:solidFill>
                <a:latin typeface="Gill Sans MT"/>
              </a:rPr>
              <a:t>    2) the validation of the control measure (s) and combinations of control measures (see 8.5.3), the corrective actions (see 8.9.3) and the updating of the FSMS (see 10.3).</a:t>
            </a:r>
          </a:p>
          <a:p>
            <a:pPr fontAlgn="auto">
              <a:spcBef>
                <a:spcPts val="0"/>
              </a:spcBef>
              <a:spcAft>
                <a:spcPts val="0"/>
              </a:spcAft>
              <a:buClr>
                <a:srgbClr val="0F6FC6"/>
              </a:buClr>
              <a:buSzPct val="80000"/>
              <a:defRPr/>
            </a:pPr>
            <a:endParaRPr lang="en-US" altLang="ja-JP" sz="1600" b="1" dirty="0">
              <a:solidFill>
                <a:prstClr val="black"/>
              </a:solidFill>
              <a:latin typeface="Gill Sans MT"/>
            </a:endParaRPr>
          </a:p>
          <a:p>
            <a:pPr fontAlgn="auto">
              <a:spcBef>
                <a:spcPts val="0"/>
              </a:spcBef>
              <a:spcAft>
                <a:spcPts val="0"/>
              </a:spcAft>
              <a:buClr>
                <a:srgbClr val="0F6FC6"/>
              </a:buClr>
              <a:buSzPct val="80000"/>
              <a:defRPr/>
            </a:pPr>
            <a:endParaRPr lang="en-US" altLang="ja-JP" sz="300" b="1" dirty="0">
              <a:solidFill>
                <a:prstClr val="black"/>
              </a:solidFill>
              <a:latin typeface="Gill Sans MT"/>
            </a:endParaRPr>
          </a:p>
          <a:p>
            <a:pPr fontAlgn="auto">
              <a:spcBef>
                <a:spcPts val="600"/>
              </a:spcBef>
              <a:spcAft>
                <a:spcPts val="0"/>
              </a:spcAft>
              <a:buClr>
                <a:srgbClr val="0F6FC6"/>
              </a:buClr>
              <a:buSzPct val="80000"/>
              <a:defRPr/>
            </a:pPr>
            <a:r>
              <a:rPr lang="en-US" altLang="ja-JP" sz="2800" b="1" dirty="0">
                <a:solidFill>
                  <a:schemeClr val="accent1">
                    <a:lumMod val="75000"/>
                  </a:schemeClr>
                </a:solidFill>
                <a:latin typeface="Arial Black" panose="020B0A04020102020204" pitchFamily="34" charset="0"/>
              </a:rPr>
              <a:t>10.3 Updating the food safety                        management system</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sz="1600" b="1" dirty="0">
                <a:solidFill>
                  <a:prstClr val="black"/>
                </a:solidFill>
                <a:latin typeface="Gill Sans MT"/>
              </a:rPr>
              <a:t>Senior management must ensure that the food safety management system is constantly updated. To achieve this, the HACCP team evaluates FSMS at planned intervals. The team then assesses whether it is necessary to review the hazard analysis (see 8.5.2), the established hazard control plan (see 8.5.4) and the established prerequisite programs (see 8.2). Update activities are based on:</a:t>
            </a:r>
          </a:p>
          <a:p>
            <a:pPr marL="342900" indent="-342900" fontAlgn="auto">
              <a:spcBef>
                <a:spcPts val="0"/>
              </a:spcBef>
              <a:spcAft>
                <a:spcPts val="0"/>
              </a:spcAft>
              <a:buClr>
                <a:srgbClr val="0F6FC6"/>
              </a:buClr>
              <a:buSzPct val="80000"/>
              <a:buAutoNum type="alphaLcParenBoth"/>
              <a:defRPr/>
            </a:pPr>
            <a:r>
              <a:rPr lang="en-US" altLang="ja-JP" sz="1500" dirty="0">
                <a:solidFill>
                  <a:prstClr val="black"/>
                </a:solidFill>
                <a:latin typeface="Gill Sans MT"/>
              </a:rPr>
              <a:t>the input elements of the information exchange, both external and internal (see 7.4);</a:t>
            </a:r>
          </a:p>
          <a:p>
            <a:pPr marL="342900" indent="-342900" fontAlgn="auto">
              <a:spcBef>
                <a:spcPts val="0"/>
              </a:spcBef>
              <a:spcAft>
                <a:spcPts val="0"/>
              </a:spcAft>
              <a:buClr>
                <a:srgbClr val="0F6FC6"/>
              </a:buClr>
              <a:buSzPct val="80000"/>
              <a:buAutoNum type="alphaLcParenBoth"/>
              <a:defRPr/>
            </a:pPr>
            <a:r>
              <a:rPr lang="en-US" altLang="ja-JP" sz="1500" dirty="0">
                <a:solidFill>
                  <a:prstClr val="black"/>
                </a:solidFill>
                <a:latin typeface="Gill Sans MT"/>
              </a:rPr>
              <a:t>input elements from other information on the suitability, adequacy and effectiveness                                                           of the FSMS;</a:t>
            </a:r>
          </a:p>
          <a:p>
            <a:pPr marL="342900" indent="-342900" fontAlgn="auto">
              <a:spcBef>
                <a:spcPts val="0"/>
              </a:spcBef>
              <a:spcAft>
                <a:spcPts val="0"/>
              </a:spcAft>
              <a:buClr>
                <a:srgbClr val="0F6FC6"/>
              </a:buClr>
              <a:buSzPct val="80000"/>
              <a:buAutoNum type="alphaLcParenBoth"/>
              <a:defRPr/>
            </a:pPr>
            <a:r>
              <a:rPr lang="en-US" altLang="ja-JP" sz="1500" dirty="0">
                <a:solidFill>
                  <a:prstClr val="black"/>
                </a:solidFill>
                <a:latin typeface="Gill Sans MT"/>
              </a:rPr>
              <a:t>initial elements of the analysis of the results of the verification activities (see 9.1.2);</a:t>
            </a:r>
          </a:p>
          <a:p>
            <a:pPr marL="342900" indent="-342900" fontAlgn="auto">
              <a:spcBef>
                <a:spcPts val="0"/>
              </a:spcBef>
              <a:spcAft>
                <a:spcPts val="0"/>
              </a:spcAft>
              <a:buClr>
                <a:srgbClr val="0F6FC6"/>
              </a:buClr>
              <a:buSzPct val="80000"/>
              <a:buAutoNum type="alphaLcParenBoth"/>
              <a:defRPr/>
            </a:pPr>
            <a:r>
              <a:rPr lang="en-US" altLang="ja-JP" sz="1500" dirty="0">
                <a:solidFill>
                  <a:prstClr val="black"/>
                </a:solidFill>
                <a:latin typeface="Gill Sans MT"/>
              </a:rPr>
              <a:t>starting points from the review by management (see 9.3).</a:t>
            </a:r>
          </a:p>
          <a:p>
            <a:pPr marL="285750" indent="-285750" fontAlgn="auto">
              <a:spcBef>
                <a:spcPts val="0"/>
              </a:spcBef>
              <a:spcAft>
                <a:spcPts val="0"/>
              </a:spcAft>
              <a:buClr>
                <a:srgbClr val="0F6FC6"/>
              </a:buClr>
              <a:buSzPct val="80000"/>
              <a:buFont typeface="Courier New" panose="02070309020205020404" pitchFamily="49" charset="0"/>
              <a:buChar char="o"/>
              <a:defRPr/>
            </a:pPr>
            <a:r>
              <a:rPr lang="en-US" altLang="ja-JP" sz="1600" b="1" dirty="0">
                <a:solidFill>
                  <a:prstClr val="black"/>
                </a:solidFill>
                <a:latin typeface="Gill Sans MT"/>
              </a:rPr>
              <a:t>System update activities should be stored as documented information and reported as input for management review (see 9.3).</a:t>
            </a:r>
          </a:p>
        </p:txBody>
      </p:sp>
      <p:pic>
        <p:nvPicPr>
          <p:cNvPr id="2" name="Картина 1">
            <a:extLst>
              <a:ext uri="{FF2B5EF4-FFF2-40B4-BE49-F238E27FC236}">
                <a16:creationId xmlns:a16="http://schemas.microsoft.com/office/drawing/2014/main" id="{AC0FDB6A-14EE-4CE5-B8D3-858333628556}"/>
              </a:ext>
            </a:extLst>
          </p:cNvPr>
          <p:cNvPicPr>
            <a:picLocks noChangeAspect="1"/>
          </p:cNvPicPr>
          <p:nvPr/>
        </p:nvPicPr>
        <p:blipFill>
          <a:blip r:embed="rId3"/>
          <a:stretch>
            <a:fillRect/>
          </a:stretch>
        </p:blipFill>
        <p:spPr>
          <a:xfrm>
            <a:off x="7316670" y="20954"/>
            <a:ext cx="1474020" cy="1182547"/>
          </a:xfrm>
          <a:prstGeom prst="rect">
            <a:avLst/>
          </a:prstGeom>
        </p:spPr>
      </p:pic>
      <p:pic>
        <p:nvPicPr>
          <p:cNvPr id="3" name="Картина 2">
            <a:extLst>
              <a:ext uri="{FF2B5EF4-FFF2-40B4-BE49-F238E27FC236}">
                <a16:creationId xmlns:a16="http://schemas.microsoft.com/office/drawing/2014/main" id="{CC5E966B-E487-4B4A-BDC6-249A35DDA6F5}"/>
              </a:ext>
            </a:extLst>
          </p:cNvPr>
          <p:cNvPicPr>
            <a:picLocks noChangeAspect="1"/>
          </p:cNvPicPr>
          <p:nvPr/>
        </p:nvPicPr>
        <p:blipFill>
          <a:blip r:embed="rId4"/>
          <a:stretch>
            <a:fillRect/>
          </a:stretch>
        </p:blipFill>
        <p:spPr>
          <a:xfrm>
            <a:off x="7309296" y="2489765"/>
            <a:ext cx="1627890" cy="1114935"/>
          </a:xfrm>
          <a:prstGeom prst="rect">
            <a:avLst/>
          </a:prstGeom>
        </p:spPr>
      </p:pic>
      <p:pic>
        <p:nvPicPr>
          <p:cNvPr id="4" name="Картина 3">
            <a:extLst>
              <a:ext uri="{FF2B5EF4-FFF2-40B4-BE49-F238E27FC236}">
                <a16:creationId xmlns:a16="http://schemas.microsoft.com/office/drawing/2014/main" id="{83567E6A-2ED7-4845-A19C-06E68BD26859}"/>
              </a:ext>
            </a:extLst>
          </p:cNvPr>
          <p:cNvPicPr>
            <a:picLocks noChangeAspect="1"/>
          </p:cNvPicPr>
          <p:nvPr/>
        </p:nvPicPr>
        <p:blipFill>
          <a:blip r:embed="rId5"/>
          <a:stretch>
            <a:fillRect/>
          </a:stretch>
        </p:blipFill>
        <p:spPr>
          <a:xfrm>
            <a:off x="7251772" y="4724400"/>
            <a:ext cx="1742937" cy="1193648"/>
          </a:xfrm>
          <a:prstGeom prst="rect">
            <a:avLst/>
          </a:prstGeom>
        </p:spPr>
      </p:pic>
    </p:spTree>
    <p:extLst>
      <p:ext uri="{BB962C8B-B14F-4D97-AF65-F5344CB8AC3E}">
        <p14:creationId xmlns:p14="http://schemas.microsoft.com/office/powerpoint/2010/main" val="188962181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50AB0D2-D6A5-4D51-BD63-7EAB79B69A8F}"/>
              </a:ext>
            </a:extLst>
          </p:cNvPr>
          <p:cNvSpPr>
            <a:spLocks noGrp="1" noChangeArrowheads="1"/>
          </p:cNvSpPr>
          <p:nvPr>
            <p:ph idx="1"/>
          </p:nvPr>
        </p:nvSpPr>
        <p:spPr>
          <a:xfrm>
            <a:off x="0" y="0"/>
            <a:ext cx="9144000" cy="440267"/>
          </a:xfrm>
        </p:spPr>
        <p:txBody>
          <a:bodyPr>
            <a:noAutofit/>
          </a:bodyPr>
          <a:lstStyle/>
          <a:p>
            <a:pPr marL="274320" indent="-274320" eaLnBrk="1" fontAlgn="auto" hangingPunct="1">
              <a:spcAft>
                <a:spcPts val="0"/>
              </a:spcAft>
              <a:buFont typeface="Wingdings 2"/>
              <a:buNone/>
              <a:defRPr/>
            </a:pPr>
            <a:r>
              <a:rPr lang="en-US" altLang="ja-JP" b="1" cap="all" dirty="0">
                <a:solidFill>
                  <a:srgbClr val="D60000"/>
                </a:solidFill>
                <a:effectLst>
                  <a:outerShdw blurRad="38100" dist="38100" dir="2700000" algn="tl">
                    <a:srgbClr val="000000">
                      <a:alpha val="43137"/>
                    </a:srgbClr>
                  </a:outerShdw>
                </a:effectLst>
                <a:latin typeface="Arial Black" panose="020B0A04020102020204" pitchFamily="34" charset="0"/>
              </a:rPr>
              <a:t>bibliography</a:t>
            </a: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r>
              <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rPr>
              <a:t>            </a:t>
            </a: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a:p>
            <a:pPr marL="274320" indent="-274320" eaLnBrk="1" fontAlgn="auto" hangingPunct="1">
              <a:spcBef>
                <a:spcPts val="0"/>
              </a:spcBef>
              <a:spcAft>
                <a:spcPts val="0"/>
              </a:spcAft>
              <a:buFont typeface="Wingdings 2"/>
              <a:buNone/>
              <a:defRPr/>
            </a:pPr>
            <a:endParaRPr lang="en-US" altLang="ja-JP" sz="300" b="1" cap="all" dirty="0">
              <a:solidFill>
                <a:srgbClr val="CC0000"/>
              </a:solidFill>
              <a:effectLst>
                <a:outerShdw blurRad="38100" dist="38100" dir="2700000" algn="tl">
                  <a:srgbClr val="000000">
                    <a:alpha val="43137"/>
                  </a:srgbClr>
                </a:outerShdw>
              </a:effectLst>
              <a:latin typeface="Arial Black" panose="020B0A04020102020204" pitchFamily="34" charset="0"/>
              <a:ea typeface="ＭＳ Ｐゴシック" charset="-128"/>
            </a:endParaRPr>
          </a:p>
        </p:txBody>
      </p:sp>
      <p:sp>
        <p:nvSpPr>
          <p:cNvPr id="9" name="Rectangle 18">
            <a:extLst>
              <a:ext uri="{FF2B5EF4-FFF2-40B4-BE49-F238E27FC236}">
                <a16:creationId xmlns:a16="http://schemas.microsoft.com/office/drawing/2014/main" id="{BB21A688-3BE7-444A-B6AA-A434600346F6}"/>
              </a:ext>
            </a:extLst>
          </p:cNvPr>
          <p:cNvSpPr>
            <a:spLocks noChangeArrowheads="1"/>
          </p:cNvSpPr>
          <p:nvPr/>
        </p:nvSpPr>
        <p:spPr bwMode="auto">
          <a:xfrm>
            <a:off x="0" y="440267"/>
            <a:ext cx="9144000" cy="5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GB" b="1" dirty="0">
              <a:latin typeface="Calibri" panose="020F0502020204030204" pitchFamily="34" charset="0"/>
              <a:cs typeface="Calibri" panose="020F0502020204030204" pitchFamily="34" charset="0"/>
            </a:endParaRPr>
          </a:p>
          <a:p>
            <a:pPr>
              <a:spcAft>
                <a:spcPts val="600"/>
              </a:spcAft>
            </a:pPr>
            <a:r>
              <a:rPr lang="en-GB" b="1" dirty="0">
                <a:latin typeface="Calibri" panose="020F0502020204030204" pitchFamily="34" charset="0"/>
                <a:cs typeface="Calibri" panose="020F0502020204030204" pitchFamily="34" charset="0"/>
              </a:rPr>
              <a:t>[1]</a:t>
            </a:r>
            <a:r>
              <a:rPr lang="bg-BG"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ISO 9000:2015, Quality management systems — Fundamentals and vocabulary </a:t>
            </a:r>
          </a:p>
          <a:p>
            <a:pPr>
              <a:spcAft>
                <a:spcPts val="600"/>
              </a:spcAft>
            </a:pPr>
            <a:r>
              <a:rPr lang="en-GB" b="1" dirty="0">
                <a:latin typeface="Calibri" panose="020F0502020204030204" pitchFamily="34" charset="0"/>
                <a:cs typeface="Calibri" panose="020F0502020204030204" pitchFamily="34" charset="0"/>
              </a:rPr>
              <a:t>[2]</a:t>
            </a:r>
            <a:r>
              <a:rPr lang="bg-BG"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ISO 9001:2015, Quality management systems — Requirements </a:t>
            </a:r>
          </a:p>
          <a:p>
            <a:pPr>
              <a:spcAft>
                <a:spcPts val="600"/>
              </a:spcAft>
            </a:pPr>
            <a:r>
              <a:rPr lang="en-GB" b="1" dirty="0">
                <a:latin typeface="Calibri" panose="020F0502020204030204" pitchFamily="34" charset="0"/>
                <a:cs typeface="Calibri" panose="020F0502020204030204" pitchFamily="34" charset="0"/>
              </a:rPr>
              <a:t>[3]</a:t>
            </a:r>
            <a:r>
              <a:rPr lang="bg-BG"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ISO 19011, Guidelines for auditing management systems </a:t>
            </a:r>
          </a:p>
          <a:p>
            <a:pPr>
              <a:spcAft>
                <a:spcPts val="600"/>
              </a:spcAft>
            </a:pPr>
            <a:r>
              <a:rPr lang="en-GB" b="1" dirty="0">
                <a:latin typeface="Calibri" panose="020F0502020204030204" pitchFamily="34" charset="0"/>
                <a:cs typeface="Calibri" panose="020F0502020204030204" pitchFamily="34" charset="0"/>
              </a:rPr>
              <a:t>[4]</a:t>
            </a:r>
            <a:r>
              <a:rPr lang="bg-BG"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ISO/TS 22002 (all parts), Prerequisite programmes on food safety </a:t>
            </a:r>
          </a:p>
          <a:p>
            <a:pPr>
              <a:spcAft>
                <a:spcPts val="600"/>
              </a:spcAft>
            </a:pPr>
            <a:r>
              <a:rPr lang="en-GB" b="1" dirty="0">
                <a:latin typeface="Calibri" panose="020F0502020204030204" pitchFamily="34" charset="0"/>
                <a:cs typeface="Calibri" panose="020F0502020204030204" pitchFamily="34" charset="0"/>
              </a:rPr>
              <a:t>[5]</a:t>
            </a:r>
            <a:r>
              <a:rPr lang="bg-BG"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ISO/TS 22003, Food safety management systems — Requirements for bodies providing audit and certification of food safety management systems </a:t>
            </a:r>
          </a:p>
          <a:p>
            <a:pPr>
              <a:spcAft>
                <a:spcPts val="600"/>
              </a:spcAft>
            </a:pPr>
            <a:r>
              <a:rPr lang="en-GB" b="1" dirty="0">
                <a:latin typeface="Calibri" panose="020F0502020204030204" pitchFamily="34" charset="0"/>
                <a:cs typeface="Calibri" panose="020F0502020204030204" pitchFamily="34" charset="0"/>
              </a:rPr>
              <a:t>[6]</a:t>
            </a:r>
            <a:r>
              <a:rPr lang="bg-BG"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ISO 22005, Traceability in the feed and food chain — General principles and basic requirements for system design and implementation </a:t>
            </a:r>
          </a:p>
          <a:p>
            <a:pPr>
              <a:spcAft>
                <a:spcPts val="600"/>
              </a:spcAft>
            </a:pPr>
            <a:r>
              <a:rPr lang="en-GB" b="1" dirty="0">
                <a:latin typeface="Calibri" panose="020F0502020204030204" pitchFamily="34" charset="0"/>
                <a:cs typeface="Calibri" panose="020F0502020204030204" pitchFamily="34" charset="0"/>
              </a:rPr>
              <a:t>[7]</a:t>
            </a:r>
            <a:r>
              <a:rPr lang="bg-BG"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ISO Guide 73:2009, Risk management — Vocabulary </a:t>
            </a:r>
          </a:p>
          <a:p>
            <a:pPr>
              <a:spcAft>
                <a:spcPts val="600"/>
              </a:spcAft>
            </a:pPr>
            <a:r>
              <a:rPr lang="en-GB" b="1" dirty="0">
                <a:latin typeface="Calibri" panose="020F0502020204030204" pitchFamily="34" charset="0"/>
                <a:cs typeface="Calibri" panose="020F0502020204030204" pitchFamily="34" charset="0"/>
              </a:rPr>
              <a:t>[8]</a:t>
            </a:r>
            <a:r>
              <a:rPr lang="bg-BG"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CAC/GL 60-2006, Principles for Traceability/Product Tracing as a Tool Within a Food Inspection and Certification System </a:t>
            </a:r>
          </a:p>
          <a:p>
            <a:pPr>
              <a:spcAft>
                <a:spcPts val="600"/>
              </a:spcAft>
            </a:pPr>
            <a:r>
              <a:rPr lang="en-GB" b="1" dirty="0">
                <a:latin typeface="Calibri" panose="020F0502020204030204" pitchFamily="34" charset="0"/>
                <a:cs typeface="Calibri" panose="020F0502020204030204" pitchFamily="34" charset="0"/>
              </a:rPr>
              <a:t>[9]</a:t>
            </a:r>
            <a:r>
              <a:rPr lang="bg-BG"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CAC/GL 81-2013, Guidance for governments on prioritizing hazards in feed </a:t>
            </a:r>
          </a:p>
          <a:p>
            <a:pPr>
              <a:spcAft>
                <a:spcPts val="600"/>
              </a:spcAft>
            </a:pPr>
            <a:r>
              <a:rPr lang="en-GB" b="1" dirty="0">
                <a:latin typeface="Calibri" panose="020F0502020204030204" pitchFamily="34" charset="0"/>
                <a:cs typeface="Calibri" panose="020F0502020204030204" pitchFamily="34" charset="0"/>
              </a:rPr>
              <a:t>[10]</a:t>
            </a:r>
            <a:r>
              <a:rPr lang="bg-BG"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CAC/RCP 1-1969, General Principles of Food Hygiene </a:t>
            </a:r>
          </a:p>
          <a:p>
            <a:pPr>
              <a:spcAft>
                <a:spcPts val="600"/>
              </a:spcAft>
            </a:pPr>
            <a:r>
              <a:rPr lang="en-GB" b="1" dirty="0">
                <a:latin typeface="Calibri" panose="020F0502020204030204" pitchFamily="34" charset="0"/>
                <a:cs typeface="Calibri" panose="020F0502020204030204" pitchFamily="34" charset="0"/>
              </a:rPr>
              <a:t>[11]</a:t>
            </a:r>
            <a:r>
              <a:rPr lang="bg-BG"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Joint FAO/WHO Food Standards Programme. Codex Alimentarius Commission: Procedural Manual. Twenty- fifth edition, 2016 </a:t>
            </a:r>
          </a:p>
          <a:p>
            <a:pPr>
              <a:spcAft>
                <a:spcPts val="600"/>
              </a:spcAft>
            </a:pPr>
            <a:r>
              <a:rPr lang="en-GB" b="1" dirty="0">
                <a:latin typeface="Calibri" panose="020F0502020204030204" pitchFamily="34" charset="0"/>
                <a:cs typeface="Calibri" panose="020F0502020204030204" pitchFamily="34" charset="0"/>
              </a:rPr>
              <a:t>[12]</a:t>
            </a:r>
            <a:r>
              <a:rPr lang="bg-BG"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Codex Alimentarius. Available from: </a:t>
            </a:r>
            <a:r>
              <a:rPr lang="en-GB" dirty="0">
                <a:solidFill>
                  <a:srgbClr val="0000FF"/>
                </a:solidFill>
                <a:latin typeface="Calibri" panose="020F0502020204030204" pitchFamily="34" charset="0"/>
                <a:cs typeface="Calibri" panose="020F0502020204030204" pitchFamily="34" charset="0"/>
              </a:rPr>
              <a:t>http://www.fao.org/fao-who-codexalimentarius/en/</a:t>
            </a:r>
          </a:p>
        </p:txBody>
      </p:sp>
    </p:spTree>
    <p:extLst>
      <p:ext uri="{BB962C8B-B14F-4D97-AF65-F5344CB8AC3E}">
        <p14:creationId xmlns:p14="http://schemas.microsoft.com/office/powerpoint/2010/main" val="33933576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7"/>
          <p:cNvSpPr>
            <a:spLocks noChangeArrowheads="1"/>
          </p:cNvSpPr>
          <p:nvPr/>
        </p:nvSpPr>
        <p:spPr bwMode="auto">
          <a:xfrm>
            <a:off x="1066800" y="661988"/>
            <a:ext cx="1627188" cy="4976813"/>
          </a:xfrm>
          <a:prstGeom prst="rect">
            <a:avLst/>
          </a:prstGeom>
          <a:solidFill>
            <a:srgbClr val="000080"/>
          </a:solidFill>
          <a:ln w="38100">
            <a:solidFill>
              <a:srgbClr val="FF0000"/>
            </a:solidFill>
            <a:miter lim="800000"/>
            <a:headEnd/>
            <a:tailEnd/>
          </a:ln>
        </p:spPr>
        <p:txBody>
          <a:bodyPr/>
          <a:lstStyle/>
          <a:p>
            <a:pPr algn="ctr">
              <a:defRPr/>
            </a:pPr>
            <a:endParaRPr lang="bg-BG" altLang="en-US" sz="1400" b="1" dirty="0">
              <a:solidFill>
                <a:srgbClr val="FFFFFF"/>
              </a:solidFill>
              <a:latin typeface="Arial" pitchFamily="34" charset="0"/>
            </a:endParaRPr>
          </a:p>
          <a:p>
            <a:pPr algn="ctr">
              <a:defRPr/>
            </a:pPr>
            <a:endParaRPr lang="bg-BG" altLang="en-US" sz="1400" b="1" dirty="0">
              <a:solidFill>
                <a:srgbClr val="FFFFFF"/>
              </a:solidFill>
              <a:latin typeface="Arial" pitchFamily="34" charset="0"/>
            </a:endParaRPr>
          </a:p>
          <a:p>
            <a:pPr algn="ctr">
              <a:defRPr/>
            </a:pPr>
            <a:endParaRPr lang="bg-BG" altLang="en-US" sz="1400" b="1" dirty="0">
              <a:solidFill>
                <a:srgbClr val="FFFFFF"/>
              </a:solidFill>
              <a:latin typeface="Arial" pitchFamily="34" charset="0"/>
            </a:endParaRPr>
          </a:p>
          <a:p>
            <a:pPr algn="ctr">
              <a:defRPr/>
            </a:pPr>
            <a:endParaRPr lang="bg-BG" altLang="en-US" sz="1400" b="1" dirty="0">
              <a:solidFill>
                <a:srgbClr val="FFFFFF"/>
              </a:solidFill>
              <a:latin typeface="Arial" pitchFamily="34" charset="0"/>
            </a:endParaRPr>
          </a:p>
          <a:p>
            <a:pPr algn="ctr">
              <a:defRPr/>
            </a:pPr>
            <a:endParaRPr lang="bg-BG" altLang="en-US" sz="1400" b="1" dirty="0">
              <a:solidFill>
                <a:srgbClr val="FFFFFF"/>
              </a:solidFill>
              <a:latin typeface="Arial" pitchFamily="34" charset="0"/>
            </a:endParaRPr>
          </a:p>
          <a:p>
            <a:pPr algn="ctr">
              <a:defRPr/>
            </a:pPr>
            <a:endParaRPr lang="bg-BG" altLang="en-US" sz="1400" b="1" dirty="0">
              <a:solidFill>
                <a:srgbClr val="FFFFFF"/>
              </a:solidFill>
              <a:latin typeface="Arial" pitchFamily="34" charset="0"/>
            </a:endParaRPr>
          </a:p>
          <a:p>
            <a:pPr algn="ctr">
              <a:defRPr/>
            </a:pPr>
            <a:endParaRPr lang="bg-BG" altLang="en-US" sz="1400" b="1" dirty="0">
              <a:solidFill>
                <a:srgbClr val="FFFFFF"/>
              </a:solidFill>
              <a:latin typeface="Arial" pitchFamily="34" charset="0"/>
            </a:endParaRPr>
          </a:p>
          <a:p>
            <a:pPr algn="ctr">
              <a:defRPr/>
            </a:pPr>
            <a:endParaRPr lang="bg-BG" altLang="en-US" sz="1400" b="1" dirty="0">
              <a:solidFill>
                <a:srgbClr val="FFFFFF"/>
              </a:solidFill>
              <a:latin typeface="Arial" pitchFamily="34" charset="0"/>
            </a:endParaRPr>
          </a:p>
          <a:p>
            <a:pPr algn="ctr">
              <a:defRPr/>
            </a:pPr>
            <a:r>
              <a:rPr lang="en-US" sz="2400" dirty="0">
                <a:solidFill>
                  <a:schemeClr val="bg1"/>
                </a:solidFill>
                <a:latin typeface="+mj-lt"/>
              </a:rPr>
              <a:t>Legislative bodies and</a:t>
            </a:r>
          </a:p>
          <a:p>
            <a:pPr algn="ctr">
              <a:defRPr/>
            </a:pPr>
            <a:r>
              <a:rPr lang="en-US" sz="2400" dirty="0">
                <a:solidFill>
                  <a:schemeClr val="bg1"/>
                </a:solidFill>
                <a:latin typeface="+mj-lt"/>
              </a:rPr>
              <a:t>regulatory authorities </a:t>
            </a:r>
            <a:endParaRPr lang="af-ZA" altLang="en-US" sz="2400" dirty="0">
              <a:solidFill>
                <a:schemeClr val="bg1"/>
              </a:solidFill>
              <a:latin typeface="+mj-lt"/>
              <a:cs typeface="Times New Roman" pitchFamily="18" charset="0"/>
            </a:endParaRPr>
          </a:p>
        </p:txBody>
      </p:sp>
      <p:sp>
        <p:nvSpPr>
          <p:cNvPr id="13315" name="Line 28"/>
          <p:cNvSpPr>
            <a:spLocks noChangeShapeType="1"/>
          </p:cNvSpPr>
          <p:nvPr/>
        </p:nvSpPr>
        <p:spPr bwMode="auto">
          <a:xfrm>
            <a:off x="762000" y="685800"/>
            <a:ext cx="7938" cy="4976813"/>
          </a:xfrm>
          <a:prstGeom prst="line">
            <a:avLst/>
          </a:prstGeom>
          <a:noFill/>
          <a:ln w="9525">
            <a:solidFill>
              <a:srgbClr val="000000"/>
            </a:solidFill>
            <a:round/>
            <a:headEnd type="triangle" w="med" len="med"/>
            <a:tailEnd type="triangle" w="med" len="med"/>
          </a:ln>
        </p:spPr>
        <p:txBody>
          <a:bodyPr/>
          <a:lstStyle/>
          <a:p>
            <a:endParaRPr lang="bg-BG"/>
          </a:p>
        </p:txBody>
      </p:sp>
      <p:sp>
        <p:nvSpPr>
          <p:cNvPr id="12292" name="Rectangle 26"/>
          <p:cNvSpPr>
            <a:spLocks noChangeArrowheads="1"/>
          </p:cNvSpPr>
          <p:nvPr/>
        </p:nvSpPr>
        <p:spPr bwMode="auto">
          <a:xfrm>
            <a:off x="3048000" y="685800"/>
            <a:ext cx="2524125" cy="4724400"/>
          </a:xfrm>
          <a:prstGeom prst="rect">
            <a:avLst/>
          </a:prstGeom>
          <a:solidFill>
            <a:srgbClr val="00003E"/>
          </a:solidFill>
          <a:ln w="22225">
            <a:solidFill>
              <a:srgbClr val="99CCFF"/>
            </a:solidFill>
            <a:miter lim="800000"/>
            <a:headEnd/>
            <a:tailEnd/>
          </a:ln>
        </p:spPr>
        <p:txBody>
          <a:bodyPr/>
          <a:lstStyle/>
          <a:p>
            <a:pPr>
              <a:spcBef>
                <a:spcPts val="600"/>
              </a:spcBef>
              <a:tabLst>
                <a:tab pos="449263" algn="r"/>
                <a:tab pos="2636838" algn="ctr"/>
                <a:tab pos="5273675" algn="r"/>
              </a:tabLst>
              <a:defRPr/>
            </a:pPr>
            <a:r>
              <a:rPr lang="en-US" sz="1500" b="1" dirty="0">
                <a:solidFill>
                  <a:schemeClr val="bg1"/>
                </a:solidFill>
                <a:latin typeface="+mj-lt"/>
              </a:rPr>
              <a:t>Plant growers</a:t>
            </a:r>
          </a:p>
          <a:p>
            <a:pPr>
              <a:spcBef>
                <a:spcPts val="600"/>
              </a:spcBef>
              <a:tabLst>
                <a:tab pos="449263" algn="r"/>
                <a:tab pos="2636838" algn="ctr"/>
                <a:tab pos="5273675" algn="r"/>
              </a:tabLst>
              <a:defRPr/>
            </a:pPr>
            <a:r>
              <a:rPr lang="en-US" sz="1500" b="1" dirty="0">
                <a:solidFill>
                  <a:schemeClr val="bg1"/>
                </a:solidFill>
                <a:latin typeface="+mj-lt"/>
              </a:rPr>
              <a:t>Feed manufacturers</a:t>
            </a:r>
          </a:p>
          <a:p>
            <a:pPr>
              <a:spcBef>
                <a:spcPts val="600"/>
              </a:spcBef>
              <a:tabLst>
                <a:tab pos="449263" algn="r"/>
                <a:tab pos="2636838" algn="ctr"/>
                <a:tab pos="5273675" algn="r"/>
              </a:tabLst>
              <a:defRPr/>
            </a:pPr>
            <a:r>
              <a:rPr lang="en-US" sz="1500" b="1" dirty="0">
                <a:solidFill>
                  <a:schemeClr val="bg1"/>
                </a:solidFill>
                <a:latin typeface="+mj-lt"/>
              </a:rPr>
              <a:t>Livestock breeders</a:t>
            </a:r>
          </a:p>
          <a:p>
            <a:pPr>
              <a:spcBef>
                <a:spcPts val="600"/>
              </a:spcBef>
              <a:tabLst>
                <a:tab pos="449263" algn="r"/>
                <a:tab pos="2636838" algn="ctr"/>
                <a:tab pos="5273675" algn="r"/>
              </a:tabLst>
              <a:defRPr/>
            </a:pPr>
            <a:endParaRPr lang="en-US" altLang="ja-JP" sz="1500" b="1" dirty="0">
              <a:solidFill>
                <a:schemeClr val="bg1"/>
              </a:solidFill>
              <a:latin typeface="+mj-lt"/>
              <a:ea typeface="MS PGothic" pitchFamily="34" charset="-128"/>
            </a:endParaRPr>
          </a:p>
          <a:p>
            <a:pPr>
              <a:spcBef>
                <a:spcPts val="600"/>
              </a:spcBef>
              <a:tabLst>
                <a:tab pos="449263" algn="r"/>
                <a:tab pos="2636838" algn="ctr"/>
                <a:tab pos="5273675" algn="r"/>
              </a:tabLst>
              <a:defRPr/>
            </a:pPr>
            <a:r>
              <a:rPr lang="en-US" altLang="ja-JP" sz="1500" b="1" dirty="0">
                <a:solidFill>
                  <a:schemeClr val="bg1"/>
                </a:solidFill>
                <a:latin typeface="+mj-lt"/>
                <a:ea typeface="MS PGothic" pitchFamily="34" charset="-128"/>
              </a:rPr>
              <a:t>Primary unit of food producers - </a:t>
            </a:r>
            <a:r>
              <a:rPr lang="en-US" altLang="ja-JP" sz="1500" dirty="0">
                <a:solidFill>
                  <a:schemeClr val="bg1"/>
                </a:solidFill>
                <a:latin typeface="+mj-lt"/>
                <a:ea typeface="MS PGothic" pitchFamily="34" charset="-128"/>
              </a:rPr>
              <a:t>slaughterhouses, mills, milk enterprises, etc.</a:t>
            </a:r>
          </a:p>
          <a:p>
            <a:pPr>
              <a:spcBef>
                <a:spcPts val="600"/>
              </a:spcBef>
              <a:tabLst>
                <a:tab pos="449263" algn="r"/>
                <a:tab pos="2636838" algn="ctr"/>
                <a:tab pos="5273675" algn="r"/>
              </a:tabLst>
              <a:defRPr/>
            </a:pPr>
            <a:endParaRPr lang="bg-BG" altLang="ja-JP" sz="1500" dirty="0">
              <a:solidFill>
                <a:schemeClr val="bg1"/>
              </a:solidFill>
              <a:latin typeface="+mj-lt"/>
              <a:ea typeface="MS PGothic" pitchFamily="34" charset="-128"/>
            </a:endParaRPr>
          </a:p>
          <a:p>
            <a:pPr>
              <a:spcBef>
                <a:spcPts val="600"/>
              </a:spcBef>
              <a:tabLst>
                <a:tab pos="449263" algn="r"/>
                <a:tab pos="2636838" algn="ctr"/>
                <a:tab pos="5273675" algn="r"/>
              </a:tabLst>
              <a:defRPr/>
            </a:pPr>
            <a:r>
              <a:rPr lang="en-US" altLang="ja-JP" sz="1500" b="1" dirty="0">
                <a:solidFill>
                  <a:schemeClr val="bg1"/>
                </a:solidFill>
                <a:latin typeface="+mj-lt"/>
                <a:ea typeface="MS PGothic" pitchFamily="34" charset="-128"/>
              </a:rPr>
              <a:t>Secondary unit of food producers </a:t>
            </a:r>
            <a:r>
              <a:rPr lang="en-US" altLang="ja-JP" sz="1500" dirty="0">
                <a:solidFill>
                  <a:schemeClr val="bg1"/>
                </a:solidFill>
                <a:latin typeface="+mj-lt"/>
                <a:ea typeface="MS PGothic" pitchFamily="34" charset="-128"/>
              </a:rPr>
              <a:t>– food processors</a:t>
            </a:r>
            <a:r>
              <a:rPr lang="bg-BG" altLang="ja-JP" sz="1500" dirty="0">
                <a:solidFill>
                  <a:schemeClr val="bg1"/>
                </a:solidFill>
                <a:latin typeface="+mj-lt"/>
                <a:ea typeface="MS PGothic" pitchFamily="34" charset="-128"/>
              </a:rPr>
              <a:t>.</a:t>
            </a:r>
            <a:endParaRPr lang="en-US" altLang="ja-JP" sz="1500" dirty="0">
              <a:solidFill>
                <a:schemeClr val="bg1"/>
              </a:solidFill>
              <a:latin typeface="+mj-lt"/>
              <a:ea typeface="MS PGothic" pitchFamily="34" charset="-128"/>
            </a:endParaRPr>
          </a:p>
          <a:p>
            <a:pPr>
              <a:spcBef>
                <a:spcPts val="600"/>
              </a:spcBef>
              <a:tabLst>
                <a:tab pos="449263" algn="r"/>
                <a:tab pos="2636838" algn="ctr"/>
                <a:tab pos="5273675" algn="r"/>
              </a:tabLst>
              <a:defRPr/>
            </a:pPr>
            <a:endParaRPr lang="bg-BG" altLang="ja-JP" sz="1500" dirty="0">
              <a:solidFill>
                <a:schemeClr val="bg1"/>
              </a:solidFill>
              <a:latin typeface="+mj-lt"/>
              <a:ea typeface="MS PGothic" pitchFamily="34" charset="-128"/>
            </a:endParaRPr>
          </a:p>
          <a:p>
            <a:pPr>
              <a:spcBef>
                <a:spcPts val="600"/>
              </a:spcBef>
              <a:tabLst>
                <a:tab pos="449263" algn="r"/>
                <a:tab pos="2636838" algn="ctr"/>
                <a:tab pos="5273675" algn="r"/>
              </a:tabLst>
              <a:defRPr/>
            </a:pPr>
            <a:r>
              <a:rPr lang="en-US" altLang="ja-JP" sz="1500" b="1" dirty="0">
                <a:solidFill>
                  <a:schemeClr val="bg1"/>
                </a:solidFill>
                <a:latin typeface="+mj-lt"/>
                <a:ea typeface="MS PGothic" pitchFamily="34" charset="-128"/>
              </a:rPr>
              <a:t>Distributors of finished products</a:t>
            </a:r>
          </a:p>
          <a:p>
            <a:pPr>
              <a:spcBef>
                <a:spcPts val="600"/>
              </a:spcBef>
              <a:tabLst>
                <a:tab pos="449263" algn="r"/>
                <a:tab pos="2636838" algn="ctr"/>
                <a:tab pos="5273675" algn="r"/>
              </a:tabLst>
              <a:defRPr/>
            </a:pPr>
            <a:r>
              <a:rPr lang="en-US" altLang="ja-JP" sz="1500" b="1" dirty="0">
                <a:solidFill>
                  <a:schemeClr val="bg1"/>
                </a:solidFill>
                <a:latin typeface="+mj-lt"/>
                <a:ea typeface="MS PGothic" pitchFamily="34" charset="-128"/>
              </a:rPr>
              <a:t>Retailers</a:t>
            </a:r>
          </a:p>
          <a:p>
            <a:pPr>
              <a:spcBef>
                <a:spcPts val="600"/>
              </a:spcBef>
              <a:tabLst>
                <a:tab pos="449263" algn="r"/>
                <a:tab pos="2636838" algn="ctr"/>
                <a:tab pos="5273675" algn="r"/>
              </a:tabLst>
              <a:defRPr/>
            </a:pPr>
            <a:r>
              <a:rPr lang="en-US" altLang="ja-JP" sz="1500" b="1" dirty="0">
                <a:solidFill>
                  <a:schemeClr val="bg1"/>
                </a:solidFill>
                <a:latin typeface="+mj-lt"/>
                <a:ea typeface="MS PGothic" pitchFamily="34" charset="-128"/>
              </a:rPr>
              <a:t>Restaurants / Catering</a:t>
            </a:r>
            <a:endParaRPr lang="af-ZA" altLang="ja-JP" sz="1500" b="1" dirty="0">
              <a:solidFill>
                <a:schemeClr val="bg1"/>
              </a:solidFill>
              <a:latin typeface="+mj-lt"/>
              <a:ea typeface="MS PGothic" pitchFamily="34" charset="-128"/>
            </a:endParaRPr>
          </a:p>
        </p:txBody>
      </p:sp>
      <p:sp>
        <p:nvSpPr>
          <p:cNvPr id="12293" name="Rectangle 25"/>
          <p:cNvSpPr>
            <a:spLocks noChangeArrowheads="1"/>
          </p:cNvSpPr>
          <p:nvPr/>
        </p:nvSpPr>
        <p:spPr bwMode="auto">
          <a:xfrm>
            <a:off x="3048000" y="5486400"/>
            <a:ext cx="2524125" cy="360363"/>
          </a:xfrm>
          <a:prstGeom prst="rect">
            <a:avLst/>
          </a:prstGeom>
          <a:solidFill>
            <a:srgbClr val="FFCC00"/>
          </a:solidFill>
          <a:ln w="15875">
            <a:solidFill>
              <a:srgbClr val="FF6600"/>
            </a:solidFill>
            <a:miter lim="800000"/>
            <a:headEnd/>
            <a:tailEnd/>
          </a:ln>
        </p:spPr>
        <p:txBody>
          <a:bodyPr/>
          <a:lstStyle/>
          <a:p>
            <a:pPr algn="ctr">
              <a:defRPr/>
            </a:pPr>
            <a:r>
              <a:rPr lang="en-US" b="1" dirty="0">
                <a:latin typeface="+mj-lt"/>
              </a:rPr>
              <a:t>Costumers </a:t>
            </a:r>
            <a:endParaRPr lang="af-ZA" altLang="en-US" b="1" dirty="0">
              <a:latin typeface="+mj-lt"/>
            </a:endParaRPr>
          </a:p>
        </p:txBody>
      </p:sp>
      <p:sp>
        <p:nvSpPr>
          <p:cNvPr id="13318" name="Line 24"/>
          <p:cNvSpPr>
            <a:spLocks noChangeShapeType="1"/>
          </p:cNvSpPr>
          <p:nvPr/>
        </p:nvSpPr>
        <p:spPr bwMode="auto">
          <a:xfrm>
            <a:off x="2667000" y="3048000"/>
            <a:ext cx="423863" cy="0"/>
          </a:xfrm>
          <a:prstGeom prst="line">
            <a:avLst/>
          </a:prstGeom>
          <a:noFill/>
          <a:ln w="9525">
            <a:solidFill>
              <a:srgbClr val="000000"/>
            </a:solidFill>
            <a:round/>
            <a:headEnd type="triangle" w="med" len="med"/>
            <a:tailEnd type="triangle" w="med" len="med"/>
          </a:ln>
        </p:spPr>
        <p:txBody>
          <a:bodyPr/>
          <a:lstStyle/>
          <a:p>
            <a:endParaRPr lang="bg-BG"/>
          </a:p>
        </p:txBody>
      </p:sp>
      <p:sp>
        <p:nvSpPr>
          <p:cNvPr id="13319" name="Line 23"/>
          <p:cNvSpPr>
            <a:spLocks noChangeShapeType="1"/>
          </p:cNvSpPr>
          <p:nvPr/>
        </p:nvSpPr>
        <p:spPr bwMode="auto">
          <a:xfrm flipH="1">
            <a:off x="5486400" y="685800"/>
            <a:ext cx="0" cy="4724400"/>
          </a:xfrm>
          <a:prstGeom prst="line">
            <a:avLst/>
          </a:prstGeom>
          <a:noFill/>
          <a:ln w="9525">
            <a:solidFill>
              <a:srgbClr val="FFFFFF"/>
            </a:solidFill>
            <a:round/>
            <a:headEnd type="triangle" w="med" len="med"/>
            <a:tailEnd type="triangle" w="med" len="med"/>
          </a:ln>
        </p:spPr>
        <p:txBody>
          <a:bodyPr/>
          <a:lstStyle/>
          <a:p>
            <a:endParaRPr lang="bg-BG"/>
          </a:p>
        </p:txBody>
      </p:sp>
      <p:sp>
        <p:nvSpPr>
          <p:cNvPr id="12296" name="Rectangle 22"/>
          <p:cNvSpPr>
            <a:spLocks noChangeArrowheads="1"/>
          </p:cNvSpPr>
          <p:nvPr/>
        </p:nvSpPr>
        <p:spPr bwMode="auto">
          <a:xfrm>
            <a:off x="6102350" y="661988"/>
            <a:ext cx="2203450" cy="633412"/>
          </a:xfrm>
          <a:prstGeom prst="rect">
            <a:avLst/>
          </a:prstGeom>
          <a:solidFill>
            <a:srgbClr val="C00000"/>
          </a:solidFill>
          <a:ln w="15875">
            <a:solidFill>
              <a:srgbClr val="A50021"/>
            </a:solidFill>
            <a:miter lim="800000"/>
            <a:headEnd/>
            <a:tailEnd/>
          </a:ln>
        </p:spPr>
        <p:txBody>
          <a:bodyPr/>
          <a:lstStyle/>
          <a:p>
            <a:pPr algn="ctr">
              <a:defRPr/>
            </a:pPr>
            <a:r>
              <a:rPr lang="en-US" sz="1200" b="1" dirty="0">
                <a:solidFill>
                  <a:schemeClr val="bg1"/>
                </a:solidFill>
                <a:latin typeface="+mn-lt"/>
              </a:rPr>
              <a:t>Producers of pesticides, fertilizers, and veterinary drugs</a:t>
            </a:r>
            <a:endParaRPr lang="en-US" altLang="en-US" sz="1200" b="1" dirty="0">
              <a:solidFill>
                <a:schemeClr val="bg1"/>
              </a:solidFill>
              <a:latin typeface="+mn-lt"/>
              <a:cs typeface="Times New Roman" pitchFamily="18" charset="0"/>
            </a:endParaRPr>
          </a:p>
        </p:txBody>
      </p:sp>
      <p:sp>
        <p:nvSpPr>
          <p:cNvPr id="12297" name="Rectangle 21"/>
          <p:cNvSpPr>
            <a:spLocks noChangeArrowheads="1"/>
          </p:cNvSpPr>
          <p:nvPr/>
        </p:nvSpPr>
        <p:spPr bwMode="auto">
          <a:xfrm>
            <a:off x="6096000" y="1371600"/>
            <a:ext cx="2197100" cy="457200"/>
          </a:xfrm>
          <a:prstGeom prst="rect">
            <a:avLst/>
          </a:prstGeom>
          <a:solidFill>
            <a:srgbClr val="CCFFFF"/>
          </a:solidFill>
          <a:ln w="15875">
            <a:solidFill>
              <a:srgbClr val="0000FF"/>
            </a:solidFill>
            <a:miter lim="800000"/>
            <a:headEnd/>
            <a:tailEnd/>
          </a:ln>
        </p:spPr>
        <p:txBody>
          <a:bodyPr/>
          <a:lstStyle/>
          <a:p>
            <a:pPr algn="ctr">
              <a:defRPr/>
            </a:pPr>
            <a:r>
              <a:rPr lang="en-US" sz="1200" b="1" dirty="0">
                <a:solidFill>
                  <a:srgbClr val="0000FF"/>
                </a:solidFill>
                <a:latin typeface="+mj-lt"/>
              </a:rPr>
              <a:t>Producers of</a:t>
            </a:r>
            <a:r>
              <a:rPr lang="en-US" sz="1200" b="1" dirty="0">
                <a:solidFill>
                  <a:schemeClr val="bg1"/>
                </a:solidFill>
                <a:latin typeface="+mj-lt"/>
              </a:rPr>
              <a:t> </a:t>
            </a:r>
            <a:r>
              <a:rPr lang="en-US" sz="1200" b="1" dirty="0">
                <a:solidFill>
                  <a:srgbClr val="0000FF"/>
                </a:solidFill>
                <a:latin typeface="+mj-lt"/>
              </a:rPr>
              <a:t>ingredients and additives</a:t>
            </a:r>
            <a:endParaRPr lang="ru-RU" altLang="ja-JP" sz="1200" b="1" dirty="0">
              <a:solidFill>
                <a:srgbClr val="0000FF"/>
              </a:solidFill>
              <a:latin typeface="+mj-lt"/>
              <a:cs typeface="Times New Roman" pitchFamily="18" charset="0"/>
            </a:endParaRPr>
          </a:p>
        </p:txBody>
      </p:sp>
      <p:sp>
        <p:nvSpPr>
          <p:cNvPr id="12298" name="Rectangle 20"/>
          <p:cNvSpPr>
            <a:spLocks noChangeArrowheads="1"/>
          </p:cNvSpPr>
          <p:nvPr/>
        </p:nvSpPr>
        <p:spPr bwMode="auto">
          <a:xfrm>
            <a:off x="6103938" y="1905000"/>
            <a:ext cx="2163762" cy="457200"/>
          </a:xfrm>
          <a:prstGeom prst="rect">
            <a:avLst/>
          </a:prstGeom>
          <a:solidFill>
            <a:srgbClr val="7030A0"/>
          </a:solidFill>
          <a:ln w="15875">
            <a:solidFill>
              <a:srgbClr val="37233D"/>
            </a:solidFill>
            <a:miter lim="800000"/>
            <a:headEnd/>
            <a:tailEnd/>
          </a:ln>
        </p:spPr>
        <p:txBody>
          <a:bodyPr/>
          <a:lstStyle/>
          <a:p>
            <a:pPr algn="ctr">
              <a:defRPr/>
            </a:pPr>
            <a:r>
              <a:rPr lang="en-US" sz="1200" b="1" dirty="0">
                <a:solidFill>
                  <a:schemeClr val="bg1"/>
                </a:solidFill>
                <a:latin typeface="+mn-lt"/>
              </a:rPr>
              <a:t>Transport and storage operators</a:t>
            </a:r>
            <a:endParaRPr lang="af-ZA" altLang="en-US" sz="1200" b="1" dirty="0">
              <a:solidFill>
                <a:schemeClr val="bg1"/>
              </a:solidFill>
              <a:latin typeface="+mn-lt"/>
            </a:endParaRPr>
          </a:p>
        </p:txBody>
      </p:sp>
      <p:sp>
        <p:nvSpPr>
          <p:cNvPr id="12299" name="Rectangle 19"/>
          <p:cNvSpPr>
            <a:spLocks noChangeArrowheads="1"/>
          </p:cNvSpPr>
          <p:nvPr/>
        </p:nvSpPr>
        <p:spPr bwMode="auto">
          <a:xfrm>
            <a:off x="6081713" y="2514600"/>
            <a:ext cx="2163762" cy="609600"/>
          </a:xfrm>
          <a:prstGeom prst="rect">
            <a:avLst/>
          </a:prstGeom>
          <a:solidFill>
            <a:srgbClr val="CCFFCC"/>
          </a:solidFill>
          <a:ln w="15875">
            <a:solidFill>
              <a:srgbClr val="008000"/>
            </a:solidFill>
            <a:miter lim="800000"/>
            <a:headEnd/>
            <a:tailEnd/>
          </a:ln>
        </p:spPr>
        <p:txBody>
          <a:bodyPr/>
          <a:lstStyle/>
          <a:p>
            <a:pPr algn="ctr">
              <a:defRPr/>
            </a:pPr>
            <a:endParaRPr lang="en-US" sz="1200" b="1" dirty="0">
              <a:solidFill>
                <a:schemeClr val="accent4">
                  <a:lumMod val="50000"/>
                </a:schemeClr>
              </a:solidFill>
              <a:latin typeface="+mn-lt"/>
            </a:endParaRPr>
          </a:p>
          <a:p>
            <a:pPr algn="ctr">
              <a:defRPr/>
            </a:pPr>
            <a:r>
              <a:rPr lang="en-US" sz="1200" b="1" dirty="0">
                <a:solidFill>
                  <a:schemeClr val="accent4">
                    <a:lumMod val="50000"/>
                  </a:schemeClr>
                </a:solidFill>
                <a:latin typeface="+mn-lt"/>
              </a:rPr>
              <a:t>Producers of equipment</a:t>
            </a:r>
            <a:endParaRPr lang="af-ZA" altLang="en-US" sz="1200" b="1" dirty="0">
              <a:solidFill>
                <a:schemeClr val="accent4">
                  <a:lumMod val="50000"/>
                </a:schemeClr>
              </a:solidFill>
              <a:latin typeface="+mn-lt"/>
              <a:cs typeface="Times New Roman" pitchFamily="18" charset="0"/>
            </a:endParaRPr>
          </a:p>
        </p:txBody>
      </p:sp>
      <p:sp>
        <p:nvSpPr>
          <p:cNvPr id="12300" name="Rectangle 18"/>
          <p:cNvSpPr>
            <a:spLocks noChangeArrowheads="1"/>
          </p:cNvSpPr>
          <p:nvPr/>
        </p:nvSpPr>
        <p:spPr bwMode="auto">
          <a:xfrm>
            <a:off x="6096000" y="3200400"/>
            <a:ext cx="2163763" cy="457200"/>
          </a:xfrm>
          <a:prstGeom prst="rect">
            <a:avLst/>
          </a:prstGeom>
          <a:solidFill>
            <a:srgbClr val="FFCCFF"/>
          </a:solidFill>
          <a:ln w="15875">
            <a:solidFill>
              <a:srgbClr val="800080"/>
            </a:solidFill>
            <a:miter lim="800000"/>
            <a:headEnd/>
            <a:tailEnd/>
          </a:ln>
        </p:spPr>
        <p:txBody>
          <a:bodyPr/>
          <a:lstStyle/>
          <a:p>
            <a:pPr algn="ctr">
              <a:defRPr/>
            </a:pPr>
            <a:r>
              <a:rPr lang="en-US" sz="1200" b="1" dirty="0">
                <a:solidFill>
                  <a:srgbClr val="6600CC"/>
                </a:solidFill>
                <a:latin typeface="+mn-lt"/>
              </a:rPr>
              <a:t>Producers of packaging materials</a:t>
            </a:r>
            <a:endParaRPr lang="af-ZA" altLang="ja-JP" sz="1200" b="1" dirty="0">
              <a:solidFill>
                <a:srgbClr val="6600CC"/>
              </a:solidFill>
              <a:latin typeface="+mn-lt"/>
              <a:ea typeface="MS PGothic" pitchFamily="34" charset="-128"/>
              <a:cs typeface="Times New Roman" pitchFamily="18" charset="0"/>
            </a:endParaRPr>
          </a:p>
        </p:txBody>
      </p:sp>
      <p:sp>
        <p:nvSpPr>
          <p:cNvPr id="12301" name="Rectangle 17"/>
          <p:cNvSpPr>
            <a:spLocks noChangeArrowheads="1"/>
          </p:cNvSpPr>
          <p:nvPr/>
        </p:nvSpPr>
        <p:spPr bwMode="auto">
          <a:xfrm>
            <a:off x="6096000" y="3886200"/>
            <a:ext cx="2163763" cy="474663"/>
          </a:xfrm>
          <a:prstGeom prst="rect">
            <a:avLst/>
          </a:prstGeom>
          <a:solidFill>
            <a:srgbClr val="FFFF00"/>
          </a:solidFill>
          <a:ln w="15875">
            <a:solidFill>
              <a:srgbClr val="FF6600"/>
            </a:solidFill>
            <a:miter lim="800000"/>
            <a:headEnd/>
            <a:tailEnd/>
          </a:ln>
        </p:spPr>
        <p:txBody>
          <a:bodyPr/>
          <a:lstStyle/>
          <a:p>
            <a:pPr algn="ctr">
              <a:defRPr/>
            </a:pPr>
            <a:r>
              <a:rPr lang="en-US" sz="1200" b="1" dirty="0">
                <a:solidFill>
                  <a:srgbClr val="FF5050"/>
                </a:solidFill>
                <a:latin typeface="+mn-lt"/>
              </a:rPr>
              <a:t>Producers of detergents and disinfectants</a:t>
            </a:r>
            <a:endParaRPr lang="ru-RU" altLang="ja-JP" sz="1200" b="1" dirty="0">
              <a:solidFill>
                <a:srgbClr val="FF5050"/>
              </a:solidFill>
              <a:latin typeface="+mn-lt"/>
              <a:cs typeface="Times New Roman" pitchFamily="18" charset="0"/>
            </a:endParaRPr>
          </a:p>
        </p:txBody>
      </p:sp>
      <p:sp>
        <p:nvSpPr>
          <p:cNvPr id="12302" name="Rectangle 16"/>
          <p:cNvSpPr>
            <a:spLocks noChangeArrowheads="1"/>
          </p:cNvSpPr>
          <p:nvPr/>
        </p:nvSpPr>
        <p:spPr bwMode="auto">
          <a:xfrm>
            <a:off x="6096000" y="4419600"/>
            <a:ext cx="2163763" cy="457200"/>
          </a:xfrm>
          <a:prstGeom prst="rect">
            <a:avLst/>
          </a:prstGeom>
          <a:solidFill>
            <a:srgbClr val="FFFFCC"/>
          </a:solidFill>
          <a:ln w="15875">
            <a:solidFill>
              <a:srgbClr val="339966"/>
            </a:solidFill>
            <a:miter lim="800000"/>
            <a:headEnd/>
            <a:tailEnd/>
          </a:ln>
        </p:spPr>
        <p:txBody>
          <a:bodyPr/>
          <a:lstStyle/>
          <a:p>
            <a:pPr algn="ctr">
              <a:defRPr/>
            </a:pPr>
            <a:endParaRPr lang="en-US" sz="600" b="1" dirty="0">
              <a:solidFill>
                <a:schemeClr val="accent5">
                  <a:lumMod val="50000"/>
                </a:schemeClr>
              </a:solidFill>
              <a:latin typeface="+mn-lt"/>
            </a:endParaRPr>
          </a:p>
          <a:p>
            <a:pPr algn="ctr">
              <a:defRPr/>
            </a:pPr>
            <a:r>
              <a:rPr lang="en-US" sz="1200" b="1" dirty="0">
                <a:solidFill>
                  <a:schemeClr val="accent5">
                    <a:lumMod val="50000"/>
                  </a:schemeClr>
                </a:solidFill>
                <a:latin typeface="+mn-lt"/>
              </a:rPr>
              <a:t>Service providers</a:t>
            </a:r>
            <a:endParaRPr lang="af-ZA" altLang="en-US" sz="1200" b="1" baseline="4000" dirty="0">
              <a:solidFill>
                <a:schemeClr val="accent5">
                  <a:lumMod val="50000"/>
                </a:schemeClr>
              </a:solidFill>
              <a:latin typeface="+mn-lt"/>
            </a:endParaRPr>
          </a:p>
        </p:txBody>
      </p:sp>
      <p:sp>
        <p:nvSpPr>
          <p:cNvPr id="12303" name="Rectangle 15"/>
          <p:cNvSpPr>
            <a:spLocks noChangeArrowheads="1"/>
          </p:cNvSpPr>
          <p:nvPr/>
        </p:nvSpPr>
        <p:spPr bwMode="auto">
          <a:xfrm>
            <a:off x="6096000" y="5029200"/>
            <a:ext cx="2163763" cy="457200"/>
          </a:xfrm>
          <a:prstGeom prst="rect">
            <a:avLst/>
          </a:prstGeom>
          <a:solidFill>
            <a:srgbClr val="00FFCC"/>
          </a:solidFill>
          <a:ln w="15875">
            <a:solidFill>
              <a:srgbClr val="CC0000"/>
            </a:solidFill>
            <a:miter lim="800000"/>
            <a:headEnd/>
            <a:tailEnd/>
          </a:ln>
        </p:spPr>
        <p:txBody>
          <a:bodyPr/>
          <a:lstStyle/>
          <a:p>
            <a:pPr algn="ctr">
              <a:defRPr/>
            </a:pPr>
            <a:r>
              <a:rPr lang="en-US" sz="1200" b="1" dirty="0">
                <a:solidFill>
                  <a:srgbClr val="C00000"/>
                </a:solidFill>
                <a:latin typeface="+mn-lt"/>
              </a:rPr>
              <a:t>Other supplying food chains</a:t>
            </a:r>
            <a:endParaRPr lang="bg-BG" sz="1200" b="1" dirty="0">
              <a:solidFill>
                <a:srgbClr val="C00000"/>
              </a:solidFill>
              <a:latin typeface="+mn-lt"/>
            </a:endParaRPr>
          </a:p>
        </p:txBody>
      </p:sp>
      <p:sp>
        <p:nvSpPr>
          <p:cNvPr id="13328" name="Line 14"/>
          <p:cNvSpPr>
            <a:spLocks noChangeShapeType="1"/>
          </p:cNvSpPr>
          <p:nvPr/>
        </p:nvSpPr>
        <p:spPr bwMode="auto">
          <a:xfrm>
            <a:off x="5562600" y="876300"/>
            <a:ext cx="541338" cy="0"/>
          </a:xfrm>
          <a:prstGeom prst="line">
            <a:avLst/>
          </a:prstGeom>
          <a:noFill/>
          <a:ln w="9525">
            <a:solidFill>
              <a:srgbClr val="000000"/>
            </a:solidFill>
            <a:round/>
            <a:headEnd type="triangle" w="med" len="med"/>
            <a:tailEnd type="triangle" w="med" len="med"/>
          </a:ln>
        </p:spPr>
        <p:txBody>
          <a:bodyPr/>
          <a:lstStyle/>
          <a:p>
            <a:endParaRPr lang="bg-BG"/>
          </a:p>
        </p:txBody>
      </p:sp>
      <p:sp>
        <p:nvSpPr>
          <p:cNvPr id="13329" name="Line 13"/>
          <p:cNvSpPr>
            <a:spLocks noChangeShapeType="1"/>
          </p:cNvSpPr>
          <p:nvPr/>
        </p:nvSpPr>
        <p:spPr bwMode="auto">
          <a:xfrm>
            <a:off x="5562600" y="2819400"/>
            <a:ext cx="541338" cy="0"/>
          </a:xfrm>
          <a:prstGeom prst="line">
            <a:avLst/>
          </a:prstGeom>
          <a:noFill/>
          <a:ln w="9525">
            <a:solidFill>
              <a:srgbClr val="000000"/>
            </a:solidFill>
            <a:round/>
            <a:headEnd type="triangle" w="med" len="med"/>
            <a:tailEnd type="triangle" w="med" len="med"/>
          </a:ln>
        </p:spPr>
        <p:txBody>
          <a:bodyPr/>
          <a:lstStyle/>
          <a:p>
            <a:endParaRPr lang="bg-BG"/>
          </a:p>
        </p:txBody>
      </p:sp>
      <p:sp>
        <p:nvSpPr>
          <p:cNvPr id="13330" name="Line 12"/>
          <p:cNvSpPr>
            <a:spLocks noChangeShapeType="1"/>
          </p:cNvSpPr>
          <p:nvPr/>
        </p:nvSpPr>
        <p:spPr bwMode="auto">
          <a:xfrm>
            <a:off x="5562600" y="2133600"/>
            <a:ext cx="541338" cy="0"/>
          </a:xfrm>
          <a:prstGeom prst="line">
            <a:avLst/>
          </a:prstGeom>
          <a:noFill/>
          <a:ln w="9525">
            <a:solidFill>
              <a:srgbClr val="000000"/>
            </a:solidFill>
            <a:round/>
            <a:headEnd type="triangle" w="med" len="med"/>
            <a:tailEnd type="triangle" w="med" len="med"/>
          </a:ln>
        </p:spPr>
        <p:txBody>
          <a:bodyPr/>
          <a:lstStyle/>
          <a:p>
            <a:endParaRPr lang="bg-BG"/>
          </a:p>
        </p:txBody>
      </p:sp>
      <p:sp>
        <p:nvSpPr>
          <p:cNvPr id="13331" name="Line 11"/>
          <p:cNvSpPr>
            <a:spLocks noChangeShapeType="1"/>
          </p:cNvSpPr>
          <p:nvPr/>
        </p:nvSpPr>
        <p:spPr bwMode="auto">
          <a:xfrm>
            <a:off x="5572125" y="1574800"/>
            <a:ext cx="541338" cy="0"/>
          </a:xfrm>
          <a:prstGeom prst="line">
            <a:avLst/>
          </a:prstGeom>
          <a:noFill/>
          <a:ln w="9525">
            <a:solidFill>
              <a:srgbClr val="000000"/>
            </a:solidFill>
            <a:round/>
            <a:headEnd type="triangle" w="med" len="med"/>
            <a:tailEnd type="triangle" w="med" len="med"/>
          </a:ln>
        </p:spPr>
        <p:txBody>
          <a:bodyPr/>
          <a:lstStyle/>
          <a:p>
            <a:endParaRPr lang="bg-BG"/>
          </a:p>
        </p:txBody>
      </p:sp>
      <p:sp>
        <p:nvSpPr>
          <p:cNvPr id="13332" name="Line 10"/>
          <p:cNvSpPr>
            <a:spLocks noChangeShapeType="1"/>
          </p:cNvSpPr>
          <p:nvPr/>
        </p:nvSpPr>
        <p:spPr bwMode="auto">
          <a:xfrm>
            <a:off x="5562600" y="3429000"/>
            <a:ext cx="541338" cy="0"/>
          </a:xfrm>
          <a:prstGeom prst="line">
            <a:avLst/>
          </a:prstGeom>
          <a:noFill/>
          <a:ln w="9525">
            <a:solidFill>
              <a:srgbClr val="000000"/>
            </a:solidFill>
            <a:round/>
            <a:headEnd type="triangle" w="med" len="med"/>
            <a:tailEnd type="triangle" w="med" len="med"/>
          </a:ln>
        </p:spPr>
        <p:txBody>
          <a:bodyPr/>
          <a:lstStyle/>
          <a:p>
            <a:endParaRPr lang="bg-BG"/>
          </a:p>
        </p:txBody>
      </p:sp>
      <p:sp>
        <p:nvSpPr>
          <p:cNvPr id="13333" name="Line 9"/>
          <p:cNvSpPr>
            <a:spLocks noChangeShapeType="1"/>
          </p:cNvSpPr>
          <p:nvPr/>
        </p:nvSpPr>
        <p:spPr bwMode="auto">
          <a:xfrm>
            <a:off x="5562600" y="4114800"/>
            <a:ext cx="541338" cy="0"/>
          </a:xfrm>
          <a:prstGeom prst="line">
            <a:avLst/>
          </a:prstGeom>
          <a:noFill/>
          <a:ln w="9525">
            <a:solidFill>
              <a:srgbClr val="000000"/>
            </a:solidFill>
            <a:round/>
            <a:headEnd type="triangle" w="med" len="med"/>
            <a:tailEnd type="triangle" w="med" len="med"/>
          </a:ln>
        </p:spPr>
        <p:txBody>
          <a:bodyPr/>
          <a:lstStyle/>
          <a:p>
            <a:endParaRPr lang="bg-BG"/>
          </a:p>
        </p:txBody>
      </p:sp>
      <p:sp>
        <p:nvSpPr>
          <p:cNvPr id="13334" name="Line 8"/>
          <p:cNvSpPr>
            <a:spLocks noChangeShapeType="1"/>
          </p:cNvSpPr>
          <p:nvPr/>
        </p:nvSpPr>
        <p:spPr bwMode="auto">
          <a:xfrm>
            <a:off x="5562600" y="4724400"/>
            <a:ext cx="541338" cy="0"/>
          </a:xfrm>
          <a:prstGeom prst="line">
            <a:avLst/>
          </a:prstGeom>
          <a:noFill/>
          <a:ln w="9525">
            <a:solidFill>
              <a:srgbClr val="000000"/>
            </a:solidFill>
            <a:round/>
            <a:headEnd type="triangle" w="med" len="med"/>
            <a:tailEnd type="triangle" w="med" len="med"/>
          </a:ln>
        </p:spPr>
        <p:txBody>
          <a:bodyPr/>
          <a:lstStyle/>
          <a:p>
            <a:endParaRPr lang="bg-BG"/>
          </a:p>
        </p:txBody>
      </p:sp>
      <p:sp>
        <p:nvSpPr>
          <p:cNvPr id="13335" name="Line 7"/>
          <p:cNvSpPr>
            <a:spLocks noChangeShapeType="1"/>
          </p:cNvSpPr>
          <p:nvPr/>
        </p:nvSpPr>
        <p:spPr bwMode="auto">
          <a:xfrm>
            <a:off x="5562600" y="5257800"/>
            <a:ext cx="541338" cy="0"/>
          </a:xfrm>
          <a:prstGeom prst="line">
            <a:avLst/>
          </a:prstGeom>
          <a:noFill/>
          <a:ln w="9525">
            <a:solidFill>
              <a:srgbClr val="000000"/>
            </a:solidFill>
            <a:round/>
            <a:headEnd type="triangle" w="med" len="med"/>
            <a:tailEnd type="triangle" w="med" len="med"/>
          </a:ln>
        </p:spPr>
        <p:txBody>
          <a:bodyPr/>
          <a:lstStyle/>
          <a:p>
            <a:endParaRPr lang="bg-BG"/>
          </a:p>
        </p:txBody>
      </p:sp>
      <p:sp>
        <p:nvSpPr>
          <p:cNvPr id="13336" name="Line 6"/>
          <p:cNvSpPr>
            <a:spLocks noChangeShapeType="1"/>
          </p:cNvSpPr>
          <p:nvPr/>
        </p:nvSpPr>
        <p:spPr bwMode="auto">
          <a:xfrm>
            <a:off x="1066800" y="5867400"/>
            <a:ext cx="7239000" cy="0"/>
          </a:xfrm>
          <a:prstGeom prst="line">
            <a:avLst/>
          </a:prstGeom>
          <a:noFill/>
          <a:ln w="9525">
            <a:solidFill>
              <a:srgbClr val="000000"/>
            </a:solidFill>
            <a:round/>
            <a:headEnd type="triangle" w="med" len="med"/>
            <a:tailEnd type="triangle" w="med" len="med"/>
          </a:ln>
        </p:spPr>
        <p:txBody>
          <a:bodyPr/>
          <a:lstStyle/>
          <a:p>
            <a:endParaRPr lang="bg-BG"/>
          </a:p>
        </p:txBody>
      </p:sp>
      <p:sp>
        <p:nvSpPr>
          <p:cNvPr id="13337" name="Rectangle 42"/>
          <p:cNvSpPr>
            <a:spLocks noChangeArrowheads="1"/>
          </p:cNvSpPr>
          <p:nvPr/>
        </p:nvSpPr>
        <p:spPr bwMode="auto">
          <a:xfrm>
            <a:off x="762000" y="5786438"/>
            <a:ext cx="7467600" cy="1060450"/>
          </a:xfrm>
          <a:prstGeom prst="rect">
            <a:avLst/>
          </a:prstGeom>
          <a:noFill/>
          <a:ln w="9525">
            <a:noFill/>
            <a:miter lim="800000"/>
            <a:headEnd/>
            <a:tailEnd/>
          </a:ln>
        </p:spPr>
        <p:txBody>
          <a:bodyPr lIns="0" tIns="0" rIns="0" bIns="0" anchor="ctr">
            <a:spAutoFit/>
          </a:bodyPr>
          <a:lstStyle/>
          <a:p>
            <a:pPr indent="457200"/>
            <a:br>
              <a:rPr lang="bg-BG" altLang="en-US" sz="900" dirty="0">
                <a:latin typeface="Arial" pitchFamily="34" charset="0"/>
              </a:rPr>
            </a:br>
            <a:r>
              <a:rPr lang="bg-BG" altLang="en-US" sz="900" dirty="0">
                <a:latin typeface="Arial" pitchFamily="34" charset="0"/>
              </a:rPr>
              <a:t>         </a:t>
            </a:r>
            <a:r>
              <a:rPr lang="en-US" sz="2000" b="1" dirty="0">
                <a:latin typeface="Gill Sans MT" pitchFamily="34" charset="0"/>
              </a:rPr>
              <a:t>Figure 1. Example for communication along the food chain</a:t>
            </a:r>
            <a:endParaRPr lang="bg-BG" sz="2000" b="1" dirty="0"/>
          </a:p>
          <a:p>
            <a:pPr indent="457200"/>
            <a:endParaRPr lang="bg-BG" altLang="ja-JP" sz="2000" b="1" dirty="0">
              <a:solidFill>
                <a:srgbClr val="006600"/>
              </a:solidFill>
              <a:ea typeface="SimSun" pitchFamily="2" charset="-122"/>
              <a:cs typeface="Times New Roman" pitchFamily="18" charset="0"/>
            </a:endParaRPr>
          </a:p>
          <a:p>
            <a:pPr indent="457200" eaLnBrk="0" hangingPunct="0"/>
            <a:endParaRPr lang="bg-BG" altLang="ja-JP" sz="2000" b="1" dirty="0">
              <a:solidFill>
                <a:srgbClr val="006600"/>
              </a:solidFill>
              <a:cs typeface="HGｺﾞｼｯｸE"/>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12441" y="381000"/>
            <a:ext cx="9144000" cy="6019800"/>
          </a:xfrm>
        </p:spPr>
        <p:txBody>
          <a:bodyPr/>
          <a:lstStyle/>
          <a:p>
            <a:pPr marL="0" indent="0" eaLnBrk="1" hangingPunct="1">
              <a:lnSpc>
                <a:spcPct val="90000"/>
              </a:lnSpc>
              <a:buNone/>
            </a:pPr>
            <a:r>
              <a:rPr lang="en-US" altLang="en-US" sz="2400" b="1" dirty="0">
                <a:solidFill>
                  <a:srgbClr val="0B5395"/>
                </a:solidFill>
                <a:latin typeface="Gill Sans MT" panose="020B0502020104020203" pitchFamily="34" charset="0"/>
              </a:rPr>
              <a:t>0.3 Process approach </a:t>
            </a:r>
            <a:endParaRPr lang="bg-BG" altLang="en-US" sz="2400" b="1" dirty="0">
              <a:solidFill>
                <a:srgbClr val="0B5395"/>
              </a:solidFill>
            </a:endParaRPr>
          </a:p>
          <a:p>
            <a:pPr marL="0" indent="0" eaLnBrk="1" hangingPunct="1">
              <a:lnSpc>
                <a:spcPct val="90000"/>
              </a:lnSpc>
              <a:buNone/>
            </a:pPr>
            <a:endParaRPr lang="bg-BG" altLang="en-US" sz="2400" b="1" dirty="0"/>
          </a:p>
          <a:p>
            <a:pPr marL="0" indent="0" eaLnBrk="1" hangingPunct="1">
              <a:lnSpc>
                <a:spcPct val="90000"/>
              </a:lnSpc>
              <a:buNone/>
            </a:pPr>
            <a:r>
              <a:rPr lang="en-US" altLang="en-US" sz="2000" b="1" cap="all" dirty="0">
                <a:solidFill>
                  <a:srgbClr val="FF6600"/>
                </a:solidFill>
              </a:rPr>
              <a:t>0.3.1 General </a:t>
            </a:r>
            <a:endParaRPr lang="bg-BG" altLang="en-US" sz="2000" b="1" cap="all" dirty="0">
              <a:solidFill>
                <a:srgbClr val="FF6600"/>
              </a:solidFill>
            </a:endParaRPr>
          </a:p>
          <a:p>
            <a:pPr marL="0" indent="0" eaLnBrk="1" hangingPunct="1">
              <a:lnSpc>
                <a:spcPct val="90000"/>
              </a:lnSpc>
              <a:buNone/>
            </a:pPr>
            <a:endParaRPr lang="bg-BG" altLang="en-US" sz="2000" b="1" dirty="0"/>
          </a:p>
          <a:p>
            <a:pPr marL="273050" indent="-273050" eaLnBrk="1" hangingPunct="1">
              <a:lnSpc>
                <a:spcPct val="90000"/>
              </a:lnSpc>
              <a:buFont typeface="Courier New" pitchFamily="49" charset="0"/>
              <a:buChar char="o"/>
            </a:pPr>
            <a:r>
              <a:rPr lang="en-US" altLang="en-US" sz="2000" dirty="0"/>
              <a:t>Th</a:t>
            </a:r>
            <a:r>
              <a:rPr lang="bg-BG" altLang="en-US" sz="2000" dirty="0"/>
              <a:t>е</a:t>
            </a:r>
            <a:r>
              <a:rPr lang="en-US" altLang="en-US" sz="2000" dirty="0"/>
              <a:t> ISO 22000: 2018 encourages the adoption of a process approach to the development and implementation of FSMS and the improvement of its effectiveness to support the production of safe products and services while respecting applicable requirements. </a:t>
            </a:r>
            <a:endParaRPr lang="bg-BG" altLang="en-US" sz="2000" dirty="0"/>
          </a:p>
          <a:p>
            <a:pPr marL="273050" indent="-273050" eaLnBrk="1" hangingPunct="1">
              <a:lnSpc>
                <a:spcPct val="90000"/>
              </a:lnSpc>
              <a:buFont typeface="Courier New" pitchFamily="49" charset="0"/>
              <a:buChar char="o"/>
            </a:pPr>
            <a:r>
              <a:rPr lang="en-US" altLang="en-US" sz="2000" dirty="0"/>
              <a:t>Understanding and managing the interacting processes as a system contributes to the more efficient and effective achievement of the intended results of the organization. </a:t>
            </a:r>
            <a:endParaRPr lang="bg-BG" altLang="en-US" sz="2000" dirty="0"/>
          </a:p>
          <a:p>
            <a:pPr marL="273050" indent="-273050" eaLnBrk="1" hangingPunct="1">
              <a:lnSpc>
                <a:spcPct val="90000"/>
              </a:lnSpc>
              <a:buFont typeface="Courier New" pitchFamily="49" charset="0"/>
              <a:buChar char="o"/>
            </a:pPr>
            <a:r>
              <a:rPr lang="en-US" altLang="en-US" sz="2000" dirty="0"/>
              <a:t>The process approach is based on the systematic identification and management of processes and their interaction, so as to achieve the intended results in accordance with food safety policy and the strategic direction of the organization. </a:t>
            </a:r>
            <a:endParaRPr lang="bg-BG" altLang="en-US" sz="2000" dirty="0"/>
          </a:p>
          <a:p>
            <a:pPr marL="273050" indent="-273050" eaLnBrk="1" hangingPunct="1">
              <a:lnSpc>
                <a:spcPct val="90000"/>
              </a:lnSpc>
              <a:buFont typeface="Courier New" pitchFamily="49" charset="0"/>
              <a:buChar char="o"/>
            </a:pPr>
            <a:r>
              <a:rPr lang="en-US" altLang="en-US" sz="2000" dirty="0"/>
              <a:t>The management of the processes and the system as a whole can be done by applying the cycle</a:t>
            </a:r>
            <a:r>
              <a:rPr lang="bg-BG" altLang="en-US" sz="2000" dirty="0"/>
              <a:t> </a:t>
            </a:r>
            <a:r>
              <a:rPr lang="en-US" altLang="en-US" sz="2000" b="1" i="1" dirty="0"/>
              <a:t>planning-doing-checking-action</a:t>
            </a:r>
            <a:r>
              <a:rPr lang="en-US" altLang="en-US" sz="2000" i="1" dirty="0"/>
              <a:t> </a:t>
            </a:r>
            <a:r>
              <a:rPr lang="en-US" altLang="en-US" sz="2000" dirty="0"/>
              <a:t>and its full integration into  </a:t>
            </a:r>
            <a:r>
              <a:rPr lang="en-US" altLang="en-US" sz="2000" b="1" i="1" dirty="0"/>
              <a:t>risk-based thinking </a:t>
            </a:r>
            <a:r>
              <a:rPr lang="en-US" altLang="en-US" sz="2000" dirty="0"/>
              <a:t>in order to seize opportunities and prevent and limit undesirable results.</a:t>
            </a:r>
            <a:endParaRPr lang="bg-BG" altLang="en-US" sz="2000" dirty="0"/>
          </a:p>
          <a:p>
            <a:pPr marL="273050" indent="-273050" eaLnBrk="1" hangingPunct="1">
              <a:lnSpc>
                <a:spcPct val="90000"/>
              </a:lnSpc>
              <a:buFont typeface="Courier New" pitchFamily="49" charset="0"/>
              <a:buChar char="o"/>
            </a:pPr>
            <a:r>
              <a:rPr lang="en-US" altLang="en-US" sz="2000" dirty="0"/>
              <a:t>Recognition of the role and position of the organization in the food chain is essential to ensure effective interactive communication throughout the food chain.</a:t>
            </a:r>
            <a:endParaRPr lang="bg-BG" altLang="en-US" sz="2000" dirty="0"/>
          </a:p>
        </p:txBody>
      </p:sp>
      <p:pic>
        <p:nvPicPr>
          <p:cNvPr id="14339" name="Picture 4"/>
          <p:cNvPicPr>
            <a:picLocks noChangeAspect="1" noChangeArrowheads="1"/>
          </p:cNvPicPr>
          <p:nvPr/>
        </p:nvPicPr>
        <p:blipFill>
          <a:blip r:embed="rId3" cstate="print">
            <a:lum bright="-14000" contrast="58000"/>
          </a:blip>
          <a:srcRect/>
          <a:stretch>
            <a:fillRect/>
          </a:stretch>
        </p:blipFill>
        <p:spPr bwMode="auto">
          <a:xfrm>
            <a:off x="5366657" y="17106"/>
            <a:ext cx="3799114" cy="1662113"/>
          </a:xfrm>
          <a:prstGeom prst="rect">
            <a:avLst/>
          </a:prstGeom>
          <a:noFill/>
          <a:ln w="9525">
            <a:noFill/>
            <a:miter lim="800000"/>
            <a:headEnd/>
            <a:tailEnd/>
          </a:ln>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4886</TotalTime>
  <Words>15208</Words>
  <Application>Microsoft Office PowerPoint</Application>
  <PresentationFormat>Презентация на цял екран (4:3)</PresentationFormat>
  <Paragraphs>1010</Paragraphs>
  <Slides>77</Slides>
  <Notes>77</Notes>
  <HiddenSlides>0</HiddenSlides>
  <MMClips>0</MMClips>
  <ScaleCrop>false</ScaleCrop>
  <HeadingPairs>
    <vt:vector size="6" baseType="variant">
      <vt:variant>
        <vt:lpstr>Използвани шрифтове</vt:lpstr>
      </vt:variant>
      <vt:variant>
        <vt:i4>13</vt:i4>
      </vt:variant>
      <vt:variant>
        <vt:lpstr>Тема</vt:lpstr>
      </vt:variant>
      <vt:variant>
        <vt:i4>1</vt:i4>
      </vt:variant>
      <vt:variant>
        <vt:lpstr>Заглавия на слайдовете</vt:lpstr>
      </vt:variant>
      <vt:variant>
        <vt:i4>77</vt:i4>
      </vt:variant>
    </vt:vector>
  </HeadingPairs>
  <TitlesOfParts>
    <vt:vector size="91" baseType="lpstr">
      <vt:lpstr>Arial</vt:lpstr>
      <vt:lpstr>Arial Black</vt:lpstr>
      <vt:lpstr>Calibri</vt:lpstr>
      <vt:lpstr>Candara</vt:lpstr>
      <vt:lpstr>Corbel</vt:lpstr>
      <vt:lpstr>Courier New</vt:lpstr>
      <vt:lpstr>Franklin Gothic Demi</vt:lpstr>
      <vt:lpstr>Franklin Gothic Demi Cond</vt:lpstr>
      <vt:lpstr>Gill Sans MT</vt:lpstr>
      <vt:lpstr>Times New Roman</vt:lpstr>
      <vt:lpstr>Verdana</vt:lpstr>
      <vt:lpstr>Wingdings</vt:lpstr>
      <vt:lpstr>Wingdings 2</vt:lpstr>
      <vt:lpstr>Solstice</vt:lpstr>
      <vt:lpstr>Postgraduate Course  MSFP101     Systems for  Food Risk Management    </vt:lpstr>
      <vt:lpstr> Chapter 1   Requirements of  Food Safety Management Systems  Based on ISO 22000: 2018 for  the  Organizations in  the Food Chain   </vt:lpstr>
      <vt:lpstr>Презентация на PowerPoint</vt:lpstr>
      <vt:lpstr>  Foreword</vt:lpstr>
      <vt:lpstr>Презентация на PowerPoint</vt:lpstr>
      <vt:lpstr>INTRODUCTION</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1. Object and field     of application</vt:lpstr>
      <vt:lpstr>2. LINKS</vt:lpstr>
      <vt:lpstr>3. Terms and Definitions</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4. Context of the organization</vt:lpstr>
      <vt:lpstr>Презентация на PowerPoint</vt:lpstr>
      <vt:lpstr>Презентация на PowerPoint</vt:lpstr>
      <vt:lpstr>5. Leadership</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Системата НАССР  (анализ на опасностите и контрол  на критичните точки)  в хранително-вкусовата промишленост</dc:title>
  <dc:creator>Dragoev</dc:creator>
  <cp:lastModifiedBy>Stefan Dragoev</cp:lastModifiedBy>
  <cp:revision>394</cp:revision>
  <dcterms:created xsi:type="dcterms:W3CDTF">2005-03-27T17:06:28Z</dcterms:created>
  <dcterms:modified xsi:type="dcterms:W3CDTF">2021-10-09T07:54:29Z</dcterms:modified>
</cp:coreProperties>
</file>