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4" autoAdjust="0"/>
    <p:restoredTop sz="94660"/>
  </p:normalViewPr>
  <p:slideViewPr>
    <p:cSldViewPr snapToGrid="0">
      <p:cViewPr varScale="1">
        <p:scale>
          <a:sx n="86" d="100"/>
          <a:sy n="86" d="100"/>
        </p:scale>
        <p:origin x="60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75255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08864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01603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5069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86660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06518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12367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54114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2489AB5-B1EF-4812-997A-D5463C6E6505}" type="datetimeFigureOut">
              <a:rPr lang="en-US" smtClean="0"/>
              <a:t>1/13/2023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48329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2435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89AB5-B1EF-4812-997A-D5463C6E6505}"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2651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6345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89AB5-B1EF-4812-997A-D5463C6E6505}"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456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89AB5-B1EF-4812-997A-D5463C6E6505}"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22959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2489AB5-B1EF-4812-997A-D5463C6E6505}"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598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97004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18152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489AB5-B1EF-4812-997A-D5463C6E6505}" type="datetimeFigureOut">
              <a:rPr lang="en-US" smtClean="0"/>
              <a:t>1/13/2023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3445979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A1-67EB-A6E9-DA4F-968BBD4B4F24}"/>
              </a:ext>
            </a:extLst>
          </p:cNvPr>
          <p:cNvSpPr>
            <a:spLocks noGrp="1"/>
          </p:cNvSpPr>
          <p:nvPr>
            <p:ph type="ctrTitle"/>
          </p:nvPr>
        </p:nvSpPr>
        <p:spPr/>
        <p:txBody>
          <a:bodyPr/>
          <a:lstStyle/>
          <a:p>
            <a:r>
              <a:rPr lang="el-GR" dirty="0"/>
              <a:t>Εκπαιδευτικό Λογισμικό #10-Επικοινωνία</a:t>
            </a:r>
            <a:endParaRPr lang="en-US" dirty="0"/>
          </a:p>
        </p:txBody>
      </p:sp>
      <p:sp>
        <p:nvSpPr>
          <p:cNvPr id="3" name="Subtitle 2">
            <a:extLst>
              <a:ext uri="{FF2B5EF4-FFF2-40B4-BE49-F238E27FC236}">
                <a16:creationId xmlns:a16="http://schemas.microsoft.com/office/drawing/2014/main" id="{C7410A0D-2B68-FDD2-998A-EE7CCF0B3DAC}"/>
              </a:ext>
            </a:extLst>
          </p:cNvPr>
          <p:cNvSpPr>
            <a:spLocks noGrp="1"/>
          </p:cNvSpPr>
          <p:nvPr>
            <p:ph type="subTitle" idx="1"/>
          </p:nvPr>
        </p:nvSpPr>
        <p:spPr/>
        <p:txBody>
          <a:bodyPr/>
          <a:lstStyle/>
          <a:p>
            <a:r>
              <a:rPr lang="el-GR" dirty="0"/>
              <a:t>13/1/2023</a:t>
            </a:r>
            <a:endParaRPr lang="en-US" dirty="0"/>
          </a:p>
        </p:txBody>
      </p:sp>
    </p:spTree>
    <p:extLst>
      <p:ext uri="{BB962C8B-B14F-4D97-AF65-F5344CB8AC3E}">
        <p14:creationId xmlns:p14="http://schemas.microsoft.com/office/powerpoint/2010/main" val="37810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D71FD-158E-3FB0-1D48-20D65CCF94D3}"/>
              </a:ext>
            </a:extLst>
          </p:cNvPr>
          <p:cNvSpPr>
            <a:spLocks noGrp="1"/>
          </p:cNvSpPr>
          <p:nvPr>
            <p:ph type="title"/>
          </p:nvPr>
        </p:nvSpPr>
        <p:spPr/>
        <p:txBody>
          <a:bodyPr/>
          <a:lstStyle/>
          <a:p>
            <a:r>
              <a:rPr lang="el-GR" dirty="0"/>
              <a:t>Σημείωση</a:t>
            </a:r>
          </a:p>
        </p:txBody>
      </p:sp>
      <p:sp>
        <p:nvSpPr>
          <p:cNvPr id="3" name="Θέση περιεχομένου 2">
            <a:extLst>
              <a:ext uri="{FF2B5EF4-FFF2-40B4-BE49-F238E27FC236}">
                <a16:creationId xmlns:a16="http://schemas.microsoft.com/office/drawing/2014/main" id="{E23B808C-45F6-D61F-3871-35F3140661A0}"/>
              </a:ext>
            </a:extLst>
          </p:cNvPr>
          <p:cNvSpPr>
            <a:spLocks noGrp="1"/>
          </p:cNvSpPr>
          <p:nvPr>
            <p:ph idx="1"/>
          </p:nvPr>
        </p:nvSpPr>
        <p:spPr/>
        <p:txBody>
          <a:bodyPr>
            <a:normAutofit fontScale="92500"/>
          </a:bodyPr>
          <a:lstStyle/>
          <a:p>
            <a:r>
              <a:rPr lang="el-GR" dirty="0"/>
              <a:t>Υπάρχουν έτοιμες συλλογές με </a:t>
            </a:r>
            <a:r>
              <a:rPr lang="en-US" dirty="0"/>
              <a:t>sprites</a:t>
            </a:r>
            <a:r>
              <a:rPr lang="el-GR" dirty="0"/>
              <a:t> στο </a:t>
            </a:r>
            <a:r>
              <a:rPr lang="en-US" dirty="0"/>
              <a:t>scratch.mit.edu,</a:t>
            </a:r>
            <a:r>
              <a:rPr lang="el-GR" dirty="0"/>
              <a:t> τα </a:t>
            </a:r>
            <a:r>
              <a:rPr lang="el-GR" dirty="0" err="1"/>
              <a:t>οποια</a:t>
            </a:r>
            <a:r>
              <a:rPr lang="el-GR" dirty="0"/>
              <a:t> δεν </a:t>
            </a:r>
            <a:r>
              <a:rPr lang="el-GR" dirty="0" err="1"/>
              <a:t>εχουν</a:t>
            </a:r>
            <a:r>
              <a:rPr lang="el-GR" dirty="0"/>
              <a:t> </a:t>
            </a:r>
            <a:r>
              <a:rPr lang="el-GR" dirty="0" err="1"/>
              <a:t>προγραμμα</a:t>
            </a:r>
            <a:r>
              <a:rPr lang="el-GR" dirty="0"/>
              <a:t> «πάνω τους».</a:t>
            </a:r>
          </a:p>
          <a:p>
            <a:r>
              <a:rPr lang="el-GR" dirty="0"/>
              <a:t>Αν ψάξουμε </a:t>
            </a:r>
            <a:r>
              <a:rPr lang="el-GR" dirty="0" err="1"/>
              <a:t>π.χ</a:t>
            </a:r>
            <a:r>
              <a:rPr lang="el-GR" dirty="0"/>
              <a:t> «</a:t>
            </a:r>
            <a:r>
              <a:rPr lang="en-US" dirty="0"/>
              <a:t>Human sprites</a:t>
            </a:r>
            <a:r>
              <a:rPr lang="el-GR" dirty="0"/>
              <a:t>» ή «</a:t>
            </a:r>
            <a:r>
              <a:rPr lang="en-US" dirty="0"/>
              <a:t>fantasy sprites</a:t>
            </a:r>
            <a:r>
              <a:rPr lang="el-GR" dirty="0"/>
              <a:t>»</a:t>
            </a:r>
            <a:r>
              <a:rPr lang="en-US" dirty="0"/>
              <a:t> </a:t>
            </a:r>
            <a:r>
              <a:rPr lang="el-GR" dirty="0"/>
              <a:t>ή «</a:t>
            </a:r>
            <a:r>
              <a:rPr lang="en-US" dirty="0"/>
              <a:t>sprites collection</a:t>
            </a:r>
            <a:r>
              <a:rPr lang="el-GR" dirty="0"/>
              <a:t>».</a:t>
            </a:r>
          </a:p>
          <a:p>
            <a:r>
              <a:rPr lang="el-GR" dirty="0"/>
              <a:t>Έτσι βρίσκουμε χαρακτήρες που </a:t>
            </a:r>
            <a:r>
              <a:rPr lang="el-GR" dirty="0" err="1"/>
              <a:t>μπορει</a:t>
            </a:r>
            <a:r>
              <a:rPr lang="el-GR" dirty="0"/>
              <a:t> να μας χρειάζονται αλλά δεν υπάρχουν ήδη μέσα στο </a:t>
            </a:r>
            <a:r>
              <a:rPr lang="en-US" dirty="0"/>
              <a:t>Scratch.</a:t>
            </a:r>
          </a:p>
          <a:p>
            <a:r>
              <a:rPr lang="el-GR" dirty="0"/>
              <a:t>ΣΗΜΑΝΤΙΚΟ ΓΙΑ ΕΞΕΤΑΣΕΙΣ: ΝΑ ΞΕΡΕΤΕ ΝΑ ΕΙΣΑΓΕΤΕ ΧΑΡΑΚΤΗΡΕΣ ΜΕΣΑ ΣΤΟ </a:t>
            </a:r>
            <a:r>
              <a:rPr lang="en-US" dirty="0"/>
              <a:t>SCRATCH (AN </a:t>
            </a:r>
            <a:r>
              <a:rPr lang="el-GR" dirty="0"/>
              <a:t>ΧΡΕΙΑΣΤΕΙ, ΘΑ ΣΑΣ ΔΩΘΟΥΝ ΕΤΟΙΜΟΙ ΧΩΡΙΣ ΝΑ ΠΡΕΠΕΙ ΝΑ ΧΑΣΕΤΕ ΧΡΟΝΟ ΝΑ ΤΟΥΣ ΨΑΞΕΤΕ, ΑΛΛΑ ΘΑ ΕΊΝΑΙ ΑΝΕΒΑΣΜΕΝΟΙ ΜΕΣΑ ΣΤΟ </a:t>
            </a:r>
            <a:r>
              <a:rPr lang="en-US" dirty="0"/>
              <a:t>SCRATCH.MIT.EDU – </a:t>
            </a:r>
            <a:r>
              <a:rPr lang="el-GR" dirty="0"/>
              <a:t>ΘΑ ΔΟΘΕΙ ΚΑΙ ΤΟ </a:t>
            </a:r>
            <a:r>
              <a:rPr lang="en-US" dirty="0"/>
              <a:t>Link)</a:t>
            </a:r>
            <a:endParaRPr lang="el-GR" dirty="0"/>
          </a:p>
        </p:txBody>
      </p:sp>
    </p:spTree>
    <p:extLst>
      <p:ext uri="{BB962C8B-B14F-4D97-AF65-F5344CB8AC3E}">
        <p14:creationId xmlns:p14="http://schemas.microsoft.com/office/powerpoint/2010/main" val="144080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AD3083-3833-E53B-EA00-522F047DA0A3}"/>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18156BF-8F74-35E9-67FC-751CA4A49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598" y="870012"/>
            <a:ext cx="9140651" cy="5891668"/>
          </a:xfrm>
        </p:spPr>
      </p:pic>
    </p:spTree>
    <p:extLst>
      <p:ext uri="{BB962C8B-B14F-4D97-AF65-F5344CB8AC3E}">
        <p14:creationId xmlns:p14="http://schemas.microsoft.com/office/powerpoint/2010/main" val="277327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D0435-185F-D397-D389-1EA05BD9CC00}"/>
              </a:ext>
            </a:extLst>
          </p:cNvPr>
          <p:cNvSpPr>
            <a:spLocks noGrp="1"/>
          </p:cNvSpPr>
          <p:nvPr>
            <p:ph type="title"/>
          </p:nvPr>
        </p:nvSpPr>
        <p:spPr/>
        <p:txBody>
          <a:bodyPr/>
          <a:lstStyle/>
          <a:p>
            <a:r>
              <a:rPr lang="en-US" dirty="0"/>
              <a:t>A</a:t>
            </a:r>
            <a:r>
              <a:rPr lang="el-GR" dirty="0" err="1"/>
              <a:t>νακεφαλαίωση</a:t>
            </a:r>
            <a:r>
              <a:rPr lang="el-GR" dirty="0"/>
              <a:t> ανεβάσματος χαρακτήρα</a:t>
            </a:r>
          </a:p>
        </p:txBody>
      </p:sp>
      <p:sp>
        <p:nvSpPr>
          <p:cNvPr id="3" name="Θέση περιεχομένου 2">
            <a:extLst>
              <a:ext uri="{FF2B5EF4-FFF2-40B4-BE49-F238E27FC236}">
                <a16:creationId xmlns:a16="http://schemas.microsoft.com/office/drawing/2014/main" id="{7F4FFE6D-07BE-0248-D382-0C272C34C67C}"/>
              </a:ext>
            </a:extLst>
          </p:cNvPr>
          <p:cNvSpPr>
            <a:spLocks noGrp="1"/>
          </p:cNvSpPr>
          <p:nvPr>
            <p:ph idx="1"/>
          </p:nvPr>
        </p:nvSpPr>
        <p:spPr/>
        <p:txBody>
          <a:bodyPr/>
          <a:lstStyle/>
          <a:p>
            <a:r>
              <a:rPr lang="el-GR" dirty="0"/>
              <a:t>1. Πάμε στο </a:t>
            </a:r>
            <a:r>
              <a:rPr lang="en-US" dirty="0"/>
              <a:t>scratch.mit.edu</a:t>
            </a:r>
            <a:r>
              <a:rPr lang="el-GR" dirty="0"/>
              <a:t> ή στο </a:t>
            </a:r>
            <a:r>
              <a:rPr lang="en-US" dirty="0"/>
              <a:t>link </a:t>
            </a:r>
            <a:r>
              <a:rPr lang="el-GR" dirty="0"/>
              <a:t>που μας </a:t>
            </a:r>
            <a:r>
              <a:rPr lang="el-GR" dirty="0" err="1"/>
              <a:t>δινεται</a:t>
            </a:r>
            <a:endParaRPr lang="el-GR" dirty="0"/>
          </a:p>
          <a:p>
            <a:r>
              <a:rPr lang="el-GR" dirty="0"/>
              <a:t>2. Πατάμε «δες μέσα»</a:t>
            </a:r>
          </a:p>
          <a:p>
            <a:r>
              <a:rPr lang="el-GR" dirty="0"/>
              <a:t>3. Για κάθε χαρακτήρα που μας ενδιαφέρει πατάμε </a:t>
            </a:r>
            <a:r>
              <a:rPr lang="el-GR" dirty="0" err="1"/>
              <a:t>δεξι</a:t>
            </a:r>
            <a:r>
              <a:rPr lang="el-GR" dirty="0"/>
              <a:t> κλικ και </a:t>
            </a:r>
            <a:r>
              <a:rPr lang="en-US" dirty="0"/>
              <a:t>export</a:t>
            </a:r>
          </a:p>
          <a:p>
            <a:r>
              <a:rPr lang="en-US" dirty="0"/>
              <a:t>4. </a:t>
            </a:r>
            <a:r>
              <a:rPr lang="el-GR" dirty="0"/>
              <a:t>Μέσα στο </a:t>
            </a:r>
            <a:r>
              <a:rPr lang="en-US" dirty="0"/>
              <a:t>scratch</a:t>
            </a:r>
            <a:r>
              <a:rPr lang="el-GR" dirty="0"/>
              <a:t> μας, πατάμε «μεταφόρτωση αντικειμένου»</a:t>
            </a:r>
          </a:p>
          <a:p>
            <a:r>
              <a:rPr lang="el-GR" dirty="0"/>
              <a:t>5. ΑΝ </a:t>
            </a:r>
            <a:r>
              <a:rPr lang="el-GR" dirty="0" err="1"/>
              <a:t>εχει</a:t>
            </a:r>
            <a:r>
              <a:rPr lang="el-GR" dirty="0"/>
              <a:t> έτοιμο πρόγραμμα ο χαρακτήρας πάνω του, το σβήνουμε!</a:t>
            </a:r>
          </a:p>
          <a:p>
            <a:endParaRPr lang="el-GR" dirty="0"/>
          </a:p>
        </p:txBody>
      </p:sp>
    </p:spTree>
    <p:extLst>
      <p:ext uri="{BB962C8B-B14F-4D97-AF65-F5344CB8AC3E}">
        <p14:creationId xmlns:p14="http://schemas.microsoft.com/office/powerpoint/2010/main" val="318266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27F3C7-9DCB-F160-127A-E85C8B044759}"/>
              </a:ext>
            </a:extLst>
          </p:cNvPr>
          <p:cNvSpPr>
            <a:spLocks noGrp="1"/>
          </p:cNvSpPr>
          <p:nvPr>
            <p:ph type="title"/>
          </p:nvPr>
        </p:nvSpPr>
        <p:spPr/>
        <p:txBody>
          <a:bodyPr/>
          <a:lstStyle/>
          <a:p>
            <a:r>
              <a:rPr lang="el-GR" dirty="0"/>
              <a:t>Πίσω στην ορχήστρα μας</a:t>
            </a:r>
          </a:p>
        </p:txBody>
      </p:sp>
      <p:sp>
        <p:nvSpPr>
          <p:cNvPr id="3" name="Θέση περιεχομένου 2">
            <a:extLst>
              <a:ext uri="{FF2B5EF4-FFF2-40B4-BE49-F238E27FC236}">
                <a16:creationId xmlns:a16="http://schemas.microsoft.com/office/drawing/2014/main" id="{05DCFBC2-7995-767F-7EE4-5DB0C9C32225}"/>
              </a:ext>
            </a:extLst>
          </p:cNvPr>
          <p:cNvSpPr>
            <a:spLocks noGrp="1"/>
          </p:cNvSpPr>
          <p:nvPr>
            <p:ph idx="1"/>
          </p:nvPr>
        </p:nvSpPr>
        <p:spPr/>
        <p:txBody>
          <a:bodyPr>
            <a:normAutofit fontScale="92500" lnSpcReduction="10000"/>
          </a:bodyPr>
          <a:lstStyle/>
          <a:p>
            <a:r>
              <a:rPr lang="el-GR" dirty="0"/>
              <a:t>Χρειαζόμαστε : </a:t>
            </a:r>
          </a:p>
          <a:p>
            <a:r>
              <a:rPr lang="en-US" dirty="0"/>
              <a:t>Sprites</a:t>
            </a:r>
            <a:r>
              <a:rPr lang="el-GR" dirty="0"/>
              <a:t> από μουσικούς</a:t>
            </a:r>
          </a:p>
          <a:p>
            <a:r>
              <a:rPr lang="el-GR" dirty="0"/>
              <a:t>Ήχους για τον κάθε μουσικό</a:t>
            </a:r>
          </a:p>
          <a:p>
            <a:r>
              <a:rPr lang="el-GR" dirty="0"/>
              <a:t>Υπόβαθρο</a:t>
            </a:r>
            <a:endParaRPr lang="en-US" dirty="0"/>
          </a:p>
          <a:p>
            <a:endParaRPr lang="en-US" dirty="0"/>
          </a:p>
          <a:p>
            <a:r>
              <a:rPr lang="el-GR" dirty="0"/>
              <a:t>Αφού βάλαμε τους μουσικούς, </a:t>
            </a:r>
          </a:p>
          <a:p>
            <a:r>
              <a:rPr lang="el-GR" dirty="0"/>
              <a:t>επιλέξτε ήχους και υπόβαθρο</a:t>
            </a:r>
            <a:r>
              <a:rPr lang="en-US" dirty="0"/>
              <a:t> </a:t>
            </a:r>
            <a:endParaRPr lang="el-GR" dirty="0"/>
          </a:p>
          <a:p>
            <a:r>
              <a:rPr lang="el-GR" dirty="0"/>
              <a:t>Από τη βιβλιοθήκη του </a:t>
            </a:r>
            <a:r>
              <a:rPr lang="en-US" dirty="0"/>
              <a:t>Scratch</a:t>
            </a:r>
            <a:r>
              <a:rPr lang="el-GR" dirty="0"/>
              <a:t>, προσθέστε το</a:t>
            </a:r>
          </a:p>
          <a:p>
            <a:r>
              <a:rPr lang="el-GR" dirty="0"/>
              <a:t>Χαρακτήρα «</a:t>
            </a:r>
            <a:r>
              <a:rPr lang="en-US" dirty="0"/>
              <a:t>singer1</a:t>
            </a:r>
            <a:r>
              <a:rPr lang="el-GR" dirty="0"/>
              <a:t>»</a:t>
            </a:r>
          </a:p>
        </p:txBody>
      </p:sp>
      <p:pic>
        <p:nvPicPr>
          <p:cNvPr id="5" name="Εικόνα 4">
            <a:extLst>
              <a:ext uri="{FF2B5EF4-FFF2-40B4-BE49-F238E27FC236}">
                <a16:creationId xmlns:a16="http://schemas.microsoft.com/office/drawing/2014/main" id="{27EA1CA4-51DA-5E91-5D4B-D9DBCA34F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545" y="477322"/>
            <a:ext cx="4632960" cy="6187440"/>
          </a:xfrm>
          <a:prstGeom prst="rect">
            <a:avLst/>
          </a:prstGeom>
        </p:spPr>
      </p:pic>
    </p:spTree>
    <p:extLst>
      <p:ext uri="{BB962C8B-B14F-4D97-AF65-F5344CB8AC3E}">
        <p14:creationId xmlns:p14="http://schemas.microsoft.com/office/powerpoint/2010/main" val="384340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B1C64-C9EC-BFF3-22B0-1043252A8199}"/>
              </a:ext>
            </a:extLst>
          </p:cNvPr>
          <p:cNvSpPr>
            <a:spLocks noGrp="1"/>
          </p:cNvSpPr>
          <p:nvPr>
            <p:ph type="title"/>
          </p:nvPr>
        </p:nvSpPr>
        <p:spPr/>
        <p:txBody>
          <a:bodyPr/>
          <a:lstStyle/>
          <a:p>
            <a:r>
              <a:rPr lang="el-GR" dirty="0"/>
              <a:t>Τακτοποιήστε τους στην οθόνη</a:t>
            </a:r>
          </a:p>
        </p:txBody>
      </p:sp>
      <p:pic>
        <p:nvPicPr>
          <p:cNvPr id="5" name="Θέση περιεχομένου 4">
            <a:extLst>
              <a:ext uri="{FF2B5EF4-FFF2-40B4-BE49-F238E27FC236}">
                <a16:creationId xmlns:a16="http://schemas.microsoft.com/office/drawing/2014/main" id="{5A7758A0-55FC-5BCB-AAF1-D53AD5ACAB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52" y="2088225"/>
            <a:ext cx="4816388" cy="3598863"/>
          </a:xfrm>
        </p:spPr>
      </p:pic>
      <p:pic>
        <p:nvPicPr>
          <p:cNvPr id="7" name="Εικόνα 6">
            <a:extLst>
              <a:ext uri="{FF2B5EF4-FFF2-40B4-BE49-F238E27FC236}">
                <a16:creationId xmlns:a16="http://schemas.microsoft.com/office/drawing/2014/main" id="{810F5868-75CE-E43F-7213-E903654DF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422" y="1683693"/>
            <a:ext cx="6552210" cy="4987876"/>
          </a:xfrm>
          <a:prstGeom prst="rect">
            <a:avLst/>
          </a:prstGeom>
        </p:spPr>
      </p:pic>
    </p:spTree>
    <p:extLst>
      <p:ext uri="{BB962C8B-B14F-4D97-AF65-F5344CB8AC3E}">
        <p14:creationId xmlns:p14="http://schemas.microsoft.com/office/powerpoint/2010/main" val="71070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F73D6-1F58-000D-7FF9-CE8293FC867D}"/>
              </a:ext>
            </a:extLst>
          </p:cNvPr>
          <p:cNvSpPr>
            <a:spLocks noGrp="1"/>
          </p:cNvSpPr>
          <p:nvPr>
            <p:ph type="title"/>
          </p:nvPr>
        </p:nvSpPr>
        <p:spPr/>
        <p:txBody>
          <a:bodyPr/>
          <a:lstStyle/>
          <a:p>
            <a:r>
              <a:rPr lang="el-GR" dirty="0"/>
              <a:t>Σενάριο	</a:t>
            </a:r>
          </a:p>
        </p:txBody>
      </p:sp>
      <p:sp>
        <p:nvSpPr>
          <p:cNvPr id="3" name="Θέση περιεχομένου 2">
            <a:extLst>
              <a:ext uri="{FF2B5EF4-FFF2-40B4-BE49-F238E27FC236}">
                <a16:creationId xmlns:a16="http://schemas.microsoft.com/office/drawing/2014/main" id="{A04F2CDD-D227-2192-949C-C90F657135CD}"/>
              </a:ext>
            </a:extLst>
          </p:cNvPr>
          <p:cNvSpPr>
            <a:spLocks noGrp="1"/>
          </p:cNvSpPr>
          <p:nvPr>
            <p:ph idx="1"/>
          </p:nvPr>
        </p:nvSpPr>
        <p:spPr/>
        <p:txBody>
          <a:bodyPr/>
          <a:lstStyle/>
          <a:p>
            <a:r>
              <a:rPr lang="el-GR" dirty="0"/>
              <a:t>Η τραγουδίστρια παίζει το ρόλο μαέστρου και λέει ποιο όργανο θα παίξει, </a:t>
            </a:r>
            <a:r>
              <a:rPr lang="el-GR" dirty="0" err="1"/>
              <a:t>τοτε</a:t>
            </a:r>
            <a:r>
              <a:rPr lang="el-GR" dirty="0"/>
              <a:t> το όργανο αυτό .. Παίζει</a:t>
            </a:r>
          </a:p>
          <a:p>
            <a:r>
              <a:rPr lang="el-GR" dirty="0"/>
              <a:t>Στο τέλος η </a:t>
            </a:r>
            <a:r>
              <a:rPr lang="el-GR" dirty="0" err="1"/>
              <a:t>τραγουδίστρια..τραγουδάει</a:t>
            </a:r>
            <a:endParaRPr lang="el-GR" dirty="0"/>
          </a:p>
          <a:p>
            <a:r>
              <a:rPr lang="el-GR" dirty="0"/>
              <a:t>Μπορούμε με τη ζωγραφική να προσθέσουμε ενδυμασίες στα μέλη της μπάντας αλλά μπορούμε να τους κάνουμε και να αλλάζουν μορφή με </a:t>
            </a:r>
            <a:r>
              <a:rPr lang="el-GR" dirty="0" err="1"/>
              <a:t>εφφε</a:t>
            </a:r>
            <a:endParaRPr lang="el-GR" dirty="0"/>
          </a:p>
        </p:txBody>
      </p:sp>
    </p:spTree>
    <p:extLst>
      <p:ext uri="{BB962C8B-B14F-4D97-AF65-F5344CB8AC3E}">
        <p14:creationId xmlns:p14="http://schemas.microsoft.com/office/powerpoint/2010/main" val="313466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AEA6D6-4D9A-4700-4876-2D7F12A9B70E}"/>
              </a:ext>
            </a:extLst>
          </p:cNvPr>
          <p:cNvSpPr>
            <a:spLocks noGrp="1"/>
          </p:cNvSpPr>
          <p:nvPr>
            <p:ph type="title"/>
          </p:nvPr>
        </p:nvSpPr>
        <p:spPr/>
        <p:txBody>
          <a:bodyPr/>
          <a:lstStyle/>
          <a:p>
            <a:r>
              <a:rPr lang="el-GR" dirty="0"/>
              <a:t>Τραγουδίστρια-μαέστρος</a:t>
            </a:r>
          </a:p>
        </p:txBody>
      </p:sp>
      <p:sp>
        <p:nvSpPr>
          <p:cNvPr id="3" name="Θέση περιεχομένου 2">
            <a:extLst>
              <a:ext uri="{FF2B5EF4-FFF2-40B4-BE49-F238E27FC236}">
                <a16:creationId xmlns:a16="http://schemas.microsoft.com/office/drawing/2014/main" id="{A962551B-257B-71D9-D481-9E7C4628E21E}"/>
              </a:ext>
            </a:extLst>
          </p:cNvPr>
          <p:cNvSpPr>
            <a:spLocks noGrp="1"/>
          </p:cNvSpPr>
          <p:nvPr>
            <p:ph idx="1"/>
          </p:nvPr>
        </p:nvSpPr>
        <p:spPr/>
        <p:txBody>
          <a:bodyPr>
            <a:normAutofit fontScale="92500" lnSpcReduction="10000"/>
          </a:bodyPr>
          <a:lstStyle/>
          <a:p>
            <a:r>
              <a:rPr lang="el-GR" dirty="0"/>
              <a:t>Για τη μαέστρο μας έχουμε μία ενδυμασία. Ο ρόλος της είναι ο σημαντικότερος καθώς αυτή μεταδίδει τα μηνύματα που «προκαλούν» τις ενέργειες των άλλων αντικειμένων. Θα πρέπει να στέλνει μια οδηγία σε όλους τους μουσικούς της ορχήστρας ξεχωριστά, για να ακούσει τα όργανά τους, πριν τη συναυλία.</a:t>
            </a:r>
          </a:p>
          <a:p>
            <a:r>
              <a:rPr lang="el-GR" dirty="0"/>
              <a:t>Για το σκηνικό θα χρησιμοποιήσουμε μόνο ένα υπόβαθρο, το οποίο θα αλλάζει με τη χρήση εφέ όταν Η ΤΡΑΓΟΥΔΊΣΤΡΙΑ δίνει σήμα στους μουσικούς της να παίξουν μουσική.</a:t>
            </a:r>
          </a:p>
          <a:p>
            <a:r>
              <a:rPr lang="el-GR" dirty="0"/>
              <a:t>Στην αρχή, όλοι είναι εξαφανισμένοι </a:t>
            </a:r>
            <a:r>
              <a:rPr lang="el-GR" dirty="0" err="1"/>
              <a:t>εκτος</a:t>
            </a:r>
            <a:r>
              <a:rPr lang="el-GR" dirty="0"/>
              <a:t> από την τραγουδίστρια</a:t>
            </a:r>
          </a:p>
          <a:p>
            <a:r>
              <a:rPr lang="el-GR" dirty="0"/>
              <a:t>(αν και δε χρειάζεται εδώ, </a:t>
            </a:r>
            <a:r>
              <a:rPr lang="el-GR" dirty="0" err="1"/>
              <a:t>καλο</a:t>
            </a:r>
            <a:r>
              <a:rPr lang="el-GR" dirty="0"/>
              <a:t> είναι να έχουμε </a:t>
            </a:r>
            <a:r>
              <a:rPr lang="el-GR" dirty="0" err="1"/>
              <a:t>υποψη</a:t>
            </a:r>
            <a:r>
              <a:rPr lang="el-GR" dirty="0"/>
              <a:t> τις </a:t>
            </a:r>
            <a:r>
              <a:rPr lang="el-GR" dirty="0" err="1"/>
              <a:t>θεσεις</a:t>
            </a:r>
            <a:r>
              <a:rPr lang="el-GR" dirty="0"/>
              <a:t> που πρέπει να είναι στην αρχή!)</a:t>
            </a:r>
          </a:p>
        </p:txBody>
      </p:sp>
    </p:spTree>
    <p:extLst>
      <p:ext uri="{BB962C8B-B14F-4D97-AF65-F5344CB8AC3E}">
        <p14:creationId xmlns:p14="http://schemas.microsoft.com/office/powerpoint/2010/main" val="178792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91BB9-920B-56D5-FFB7-C76ACF418B8A}"/>
              </a:ext>
            </a:extLst>
          </p:cNvPr>
          <p:cNvSpPr>
            <a:spLocks noGrp="1"/>
          </p:cNvSpPr>
          <p:nvPr>
            <p:ph type="title"/>
          </p:nvPr>
        </p:nvSpPr>
        <p:spPr/>
        <p:txBody>
          <a:bodyPr/>
          <a:lstStyle/>
          <a:p>
            <a:r>
              <a:rPr lang="el-GR" dirty="0"/>
              <a:t>Πάμε!</a:t>
            </a:r>
          </a:p>
        </p:txBody>
      </p:sp>
      <p:sp>
        <p:nvSpPr>
          <p:cNvPr id="3" name="Θέση περιεχομένου 2">
            <a:extLst>
              <a:ext uri="{FF2B5EF4-FFF2-40B4-BE49-F238E27FC236}">
                <a16:creationId xmlns:a16="http://schemas.microsoft.com/office/drawing/2014/main" id="{E7E39D4E-2B91-64AB-5B4B-2F2EB806A720}"/>
              </a:ext>
            </a:extLst>
          </p:cNvPr>
          <p:cNvSpPr>
            <a:spLocks noGrp="1"/>
          </p:cNvSpPr>
          <p:nvPr>
            <p:ph idx="1"/>
          </p:nvPr>
        </p:nvSpPr>
        <p:spPr/>
        <p:txBody>
          <a:bodyPr/>
          <a:lstStyle/>
          <a:p>
            <a:r>
              <a:rPr lang="el-GR" dirty="0"/>
              <a:t>Στην αρχή το υπόβαθρό μας έχει </a:t>
            </a:r>
            <a:r>
              <a:rPr lang="el-GR" dirty="0" err="1"/>
              <a:t>εφφέ</a:t>
            </a:r>
            <a:r>
              <a:rPr lang="el-GR" dirty="0"/>
              <a:t> χρώματος (</a:t>
            </a:r>
            <a:r>
              <a:rPr lang="el-GR" dirty="0" err="1"/>
              <a:t>π.χ</a:t>
            </a:r>
            <a:r>
              <a:rPr lang="el-GR" dirty="0"/>
              <a:t> 50)</a:t>
            </a:r>
          </a:p>
          <a:p>
            <a:r>
              <a:rPr lang="el-GR" dirty="0"/>
              <a:t>Άρα:</a:t>
            </a:r>
          </a:p>
          <a:p>
            <a:endParaRPr lang="el-GR" dirty="0"/>
          </a:p>
        </p:txBody>
      </p:sp>
      <p:pic>
        <p:nvPicPr>
          <p:cNvPr id="5" name="Εικόνα 4">
            <a:extLst>
              <a:ext uri="{FF2B5EF4-FFF2-40B4-BE49-F238E27FC236}">
                <a16:creationId xmlns:a16="http://schemas.microsoft.com/office/drawing/2014/main" id="{B04E6107-2F24-13EB-CAB1-1249EB140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05" y="3286920"/>
            <a:ext cx="6758940" cy="1882140"/>
          </a:xfrm>
          <a:prstGeom prst="rect">
            <a:avLst/>
          </a:prstGeom>
        </p:spPr>
      </p:pic>
      <p:sp>
        <p:nvSpPr>
          <p:cNvPr id="6" name="Ορθογώνιο 5">
            <a:extLst>
              <a:ext uri="{FF2B5EF4-FFF2-40B4-BE49-F238E27FC236}">
                <a16:creationId xmlns:a16="http://schemas.microsoft.com/office/drawing/2014/main" id="{241F57C3-076B-3693-5411-023381EF43D1}"/>
              </a:ext>
            </a:extLst>
          </p:cNvPr>
          <p:cNvSpPr/>
          <p:nvPr/>
        </p:nvSpPr>
        <p:spPr>
          <a:xfrm>
            <a:off x="5353235" y="3124940"/>
            <a:ext cx="2450237" cy="1571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202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D6C45-9B0F-EB62-F763-99E4FD906B01}"/>
              </a:ext>
            </a:extLst>
          </p:cNvPr>
          <p:cNvSpPr>
            <a:spLocks noGrp="1"/>
          </p:cNvSpPr>
          <p:nvPr>
            <p:ph type="title"/>
          </p:nvPr>
        </p:nvSpPr>
        <p:spPr/>
        <p:txBody>
          <a:bodyPr/>
          <a:lstStyle/>
          <a:p>
            <a:r>
              <a:rPr lang="el-GR" dirty="0"/>
              <a:t>Η τραγουδίστρια ξεκινάει και στέλνουμε το πρώτο μήνυμα!</a:t>
            </a:r>
          </a:p>
        </p:txBody>
      </p:sp>
      <p:pic>
        <p:nvPicPr>
          <p:cNvPr id="5" name="Θέση περιεχομένου 4">
            <a:extLst>
              <a:ext uri="{FF2B5EF4-FFF2-40B4-BE49-F238E27FC236}">
                <a16:creationId xmlns:a16="http://schemas.microsoft.com/office/drawing/2014/main" id="{EDD41F32-8445-8574-5E40-F230428B8A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4807" y="2039955"/>
            <a:ext cx="7287745" cy="4458500"/>
          </a:xfrm>
        </p:spPr>
      </p:pic>
      <p:pic>
        <p:nvPicPr>
          <p:cNvPr id="7" name="Εικόνα 6">
            <a:extLst>
              <a:ext uri="{FF2B5EF4-FFF2-40B4-BE49-F238E27FC236}">
                <a16:creationId xmlns:a16="http://schemas.microsoft.com/office/drawing/2014/main" id="{B44C826B-368A-323E-73AB-09BE7DF41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48" y="2723630"/>
            <a:ext cx="3817546" cy="2622333"/>
          </a:xfrm>
          <a:prstGeom prst="rect">
            <a:avLst/>
          </a:prstGeom>
        </p:spPr>
      </p:pic>
    </p:spTree>
    <p:extLst>
      <p:ext uri="{BB962C8B-B14F-4D97-AF65-F5344CB8AC3E}">
        <p14:creationId xmlns:p14="http://schemas.microsoft.com/office/powerpoint/2010/main" val="41199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9B0322-45A6-9094-5EF2-92CD8A6BAEDE}"/>
              </a:ext>
            </a:extLst>
          </p:cNvPr>
          <p:cNvSpPr>
            <a:spLocks noGrp="1"/>
          </p:cNvSpPr>
          <p:nvPr>
            <p:ph type="title"/>
          </p:nvPr>
        </p:nvSpPr>
        <p:spPr/>
        <p:txBody>
          <a:bodyPr/>
          <a:lstStyle/>
          <a:p>
            <a:r>
              <a:rPr lang="el-GR" dirty="0"/>
              <a:t>Τι θέλουμε τώρα;</a:t>
            </a:r>
          </a:p>
        </p:txBody>
      </p:sp>
      <p:sp>
        <p:nvSpPr>
          <p:cNvPr id="3" name="Θέση περιεχομένου 2">
            <a:extLst>
              <a:ext uri="{FF2B5EF4-FFF2-40B4-BE49-F238E27FC236}">
                <a16:creationId xmlns:a16="http://schemas.microsoft.com/office/drawing/2014/main" id="{760EE826-FCCE-B534-298B-3FC17DBDAB8A}"/>
              </a:ext>
            </a:extLst>
          </p:cNvPr>
          <p:cNvSpPr>
            <a:spLocks noGrp="1"/>
          </p:cNvSpPr>
          <p:nvPr>
            <p:ph idx="1"/>
          </p:nvPr>
        </p:nvSpPr>
        <p:spPr>
          <a:xfrm>
            <a:off x="680322" y="2336873"/>
            <a:ext cx="6119974" cy="3599316"/>
          </a:xfrm>
        </p:spPr>
        <p:txBody>
          <a:bodyPr/>
          <a:lstStyle/>
          <a:p>
            <a:r>
              <a:rPr lang="el-GR" dirty="0"/>
              <a:t>Το μήνυμα «Φώτα» πετάει στον αέρα..</a:t>
            </a:r>
          </a:p>
          <a:p>
            <a:r>
              <a:rPr lang="el-GR" dirty="0"/>
              <a:t>Τώρα θα δούμε ποιος θα αντιδράσει σε αυτό το μήνυμα:</a:t>
            </a:r>
          </a:p>
          <a:p>
            <a:r>
              <a:rPr lang="el-GR" dirty="0"/>
              <a:t>Το υπόβαθρο</a:t>
            </a:r>
          </a:p>
          <a:p>
            <a:r>
              <a:rPr lang="el-GR" dirty="0"/>
              <a:t>Όταν λάβει μήνυμα «Φώτα» … ανάβουν τα φώτα..</a:t>
            </a:r>
          </a:p>
          <a:p>
            <a:r>
              <a:rPr lang="el-GR" dirty="0"/>
              <a:t>Δηλαδή αλλάζει το </a:t>
            </a:r>
            <a:r>
              <a:rPr lang="el-GR" dirty="0" err="1"/>
              <a:t>εφφέ</a:t>
            </a:r>
            <a:r>
              <a:rPr lang="el-GR" dirty="0"/>
              <a:t> χρώματος!</a:t>
            </a:r>
          </a:p>
          <a:p>
            <a:r>
              <a:rPr lang="el-GR" dirty="0"/>
              <a:t>Πάμε:</a:t>
            </a:r>
          </a:p>
        </p:txBody>
      </p:sp>
      <p:pic>
        <p:nvPicPr>
          <p:cNvPr id="5" name="Εικόνα 4">
            <a:extLst>
              <a:ext uri="{FF2B5EF4-FFF2-40B4-BE49-F238E27FC236}">
                <a16:creationId xmlns:a16="http://schemas.microsoft.com/office/drawing/2014/main" id="{D16BFCEC-4AD9-595E-8ABE-B94DB1052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604" y="1936515"/>
            <a:ext cx="4877243" cy="4393549"/>
          </a:xfrm>
          <a:prstGeom prst="rect">
            <a:avLst/>
          </a:prstGeom>
        </p:spPr>
      </p:pic>
    </p:spTree>
    <p:extLst>
      <p:ext uri="{BB962C8B-B14F-4D97-AF65-F5344CB8AC3E}">
        <p14:creationId xmlns:p14="http://schemas.microsoft.com/office/powerpoint/2010/main" val="68086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2794DD-1113-FA97-3861-BA5F35EB5E77}"/>
              </a:ext>
            </a:extLst>
          </p:cNvPr>
          <p:cNvSpPr>
            <a:spLocks noGrp="1"/>
          </p:cNvSpPr>
          <p:nvPr>
            <p:ph type="title"/>
          </p:nvPr>
        </p:nvSpPr>
        <p:spPr/>
        <p:txBody>
          <a:bodyPr/>
          <a:lstStyle/>
          <a:p>
            <a:r>
              <a:rPr lang="el-GR" dirty="0"/>
              <a:t>Γενικά</a:t>
            </a:r>
          </a:p>
        </p:txBody>
      </p:sp>
      <p:sp>
        <p:nvSpPr>
          <p:cNvPr id="3" name="Θέση περιεχομένου 2">
            <a:extLst>
              <a:ext uri="{FF2B5EF4-FFF2-40B4-BE49-F238E27FC236}">
                <a16:creationId xmlns:a16="http://schemas.microsoft.com/office/drawing/2014/main" id="{3E3CC570-50C9-0FFC-CBC1-9DAABFD55CD5}"/>
              </a:ext>
            </a:extLst>
          </p:cNvPr>
          <p:cNvSpPr>
            <a:spLocks noGrp="1"/>
          </p:cNvSpPr>
          <p:nvPr>
            <p:ph idx="1"/>
          </p:nvPr>
        </p:nvSpPr>
        <p:spPr/>
        <p:txBody>
          <a:bodyPr/>
          <a:lstStyle/>
          <a:p>
            <a:r>
              <a:rPr lang="el-GR" dirty="0"/>
              <a:t>Μάθαμε πώς μπορούμε να κινήσουμε τα αντικείμενά μας, να ζωγραφίσουμε με αυτά, να αλλάξουμε τις όψεις τους και προσδιορίσαμε σύνθετα σενάρια που περιείχαν αλληλεπιδράσεις με τους χρήστες, επαναλήψεις, ελέγχους κτλ. Σε γενικές γραμμές όμως οι χαρακτήρες μας εκτελούσαν τις ενέργειές τους ανεξάρτητα από τα υπόλοιπα αντικείμενα του σκηνικού. </a:t>
            </a:r>
          </a:p>
        </p:txBody>
      </p:sp>
    </p:spTree>
    <p:extLst>
      <p:ext uri="{BB962C8B-B14F-4D97-AF65-F5344CB8AC3E}">
        <p14:creationId xmlns:p14="http://schemas.microsoft.com/office/powerpoint/2010/main" val="233441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FB4F5-A9D4-2AC5-0D2C-412D9136A6A9}"/>
              </a:ext>
            </a:extLst>
          </p:cNvPr>
          <p:cNvSpPr>
            <a:spLocks noGrp="1"/>
          </p:cNvSpPr>
          <p:nvPr>
            <p:ph type="title"/>
          </p:nvPr>
        </p:nvSpPr>
        <p:spPr/>
        <p:txBody>
          <a:bodyPr/>
          <a:lstStyle/>
          <a:p>
            <a:r>
              <a:rPr lang="el-GR" dirty="0"/>
              <a:t>Παγίδα</a:t>
            </a:r>
          </a:p>
        </p:txBody>
      </p:sp>
      <p:sp>
        <p:nvSpPr>
          <p:cNvPr id="6" name="TextBox 5">
            <a:extLst>
              <a:ext uri="{FF2B5EF4-FFF2-40B4-BE49-F238E27FC236}">
                <a16:creationId xmlns:a16="http://schemas.microsoft.com/office/drawing/2014/main" id="{6C2B33A9-D77B-4983-F719-D8AFFE14D6C5}"/>
              </a:ext>
            </a:extLst>
          </p:cNvPr>
          <p:cNvSpPr txBox="1"/>
          <p:nvPr/>
        </p:nvSpPr>
        <p:spPr>
          <a:xfrm>
            <a:off x="168676" y="2263806"/>
            <a:ext cx="3861786" cy="4247317"/>
          </a:xfrm>
          <a:prstGeom prst="rect">
            <a:avLst/>
          </a:prstGeom>
          <a:noFill/>
        </p:spPr>
        <p:txBody>
          <a:bodyPr wrap="square" rtlCol="0">
            <a:spAutoFit/>
          </a:bodyPr>
          <a:lstStyle/>
          <a:p>
            <a:r>
              <a:rPr lang="el-GR" dirty="0"/>
              <a:t>Αν έχω πολλές εντολές μετά το «μετέδωσε φώτα» πρέπει ΠΑΛΙ να </a:t>
            </a:r>
            <a:r>
              <a:rPr lang="el-GR" dirty="0" err="1"/>
              <a:t>υπολογιζω</a:t>
            </a:r>
            <a:r>
              <a:rPr lang="el-GR" dirty="0"/>
              <a:t> χρόνους εκτέλεσης</a:t>
            </a:r>
          </a:p>
          <a:p>
            <a:endParaRPr lang="el-GR" dirty="0"/>
          </a:p>
          <a:p>
            <a:r>
              <a:rPr lang="el-GR" dirty="0" err="1"/>
              <a:t>Αντι</a:t>
            </a:r>
            <a:r>
              <a:rPr lang="el-GR" dirty="0"/>
              <a:t> για αυτό, χρησιμοποιώ την εντολή «μετέδωσε … και περίμενε»</a:t>
            </a:r>
          </a:p>
          <a:p>
            <a:endParaRPr lang="el-GR" dirty="0"/>
          </a:p>
          <a:p>
            <a:r>
              <a:rPr lang="el-GR" dirty="0"/>
              <a:t>Με αυτή την εντολή, το αντικείμενο που μεταδίδει το μήνυμα, πριν συνεχίσει με την εκτέλεση της επόμενης εντολής, περιμένει τα υπόλοιπα αντικείμενα που θα λάβουν το μήνυμα να τελειώσουν την εκτέλεση των σχετικών σεναρίων</a:t>
            </a:r>
          </a:p>
        </p:txBody>
      </p:sp>
      <p:pic>
        <p:nvPicPr>
          <p:cNvPr id="10" name="Θέση περιεχομένου 9">
            <a:extLst>
              <a:ext uri="{FF2B5EF4-FFF2-40B4-BE49-F238E27FC236}">
                <a16:creationId xmlns:a16="http://schemas.microsoft.com/office/drawing/2014/main" id="{9673FD46-6D22-79A2-A291-BF5BA980D5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021" y="2008326"/>
            <a:ext cx="5008381" cy="4834636"/>
          </a:xfrm>
        </p:spPr>
      </p:pic>
    </p:spTree>
    <p:extLst>
      <p:ext uri="{BB962C8B-B14F-4D97-AF65-F5344CB8AC3E}">
        <p14:creationId xmlns:p14="http://schemas.microsoft.com/office/powerpoint/2010/main" val="33140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2E2F7F-379C-AF69-71A6-7F6833DAC104}"/>
              </a:ext>
            </a:extLst>
          </p:cNvPr>
          <p:cNvSpPr>
            <a:spLocks noGrp="1"/>
          </p:cNvSpPr>
          <p:nvPr>
            <p:ph type="title"/>
          </p:nvPr>
        </p:nvSpPr>
        <p:spPr/>
        <p:txBody>
          <a:bodyPr/>
          <a:lstStyle/>
          <a:p>
            <a:r>
              <a:rPr lang="el-GR" dirty="0"/>
              <a:t>ΆΡΑ Ο ΠΙΟ ΕΥΚΟΛΟΣ ΚΑΙ ΣΩΣΤΟΣ ΤΡΟΠΟΣ</a:t>
            </a:r>
          </a:p>
        </p:txBody>
      </p:sp>
      <p:pic>
        <p:nvPicPr>
          <p:cNvPr id="5" name="Θέση περιεχομένου 4">
            <a:extLst>
              <a:ext uri="{FF2B5EF4-FFF2-40B4-BE49-F238E27FC236}">
                <a16:creationId xmlns:a16="http://schemas.microsoft.com/office/drawing/2014/main" id="{FD3776D4-DAE6-1457-A7BC-831B5830B3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724" y="2116117"/>
            <a:ext cx="6978554" cy="4597148"/>
          </a:xfrm>
        </p:spPr>
      </p:pic>
    </p:spTree>
    <p:extLst>
      <p:ext uri="{BB962C8B-B14F-4D97-AF65-F5344CB8AC3E}">
        <p14:creationId xmlns:p14="http://schemas.microsoft.com/office/powerpoint/2010/main" val="382981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3BB1BB65-CD4B-0317-475E-C6C26C9B0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314" y="2278589"/>
            <a:ext cx="5509260" cy="4000500"/>
          </a:xfrm>
          <a:prstGeom prst="rect">
            <a:avLst/>
          </a:prstGeom>
        </p:spPr>
      </p:pic>
      <p:sp>
        <p:nvSpPr>
          <p:cNvPr id="2" name="Τίτλος 1">
            <a:extLst>
              <a:ext uri="{FF2B5EF4-FFF2-40B4-BE49-F238E27FC236}">
                <a16:creationId xmlns:a16="http://schemas.microsoft.com/office/drawing/2014/main" id="{E8B93BCB-B9C3-D2FE-1884-F1A49613AB0F}"/>
              </a:ext>
            </a:extLst>
          </p:cNvPr>
          <p:cNvSpPr>
            <a:spLocks noGrp="1"/>
          </p:cNvSpPr>
          <p:nvPr>
            <p:ph type="title"/>
          </p:nvPr>
        </p:nvSpPr>
        <p:spPr/>
        <p:txBody>
          <a:bodyPr/>
          <a:lstStyle/>
          <a:p>
            <a:r>
              <a:rPr lang="el-GR" dirty="0"/>
              <a:t>Πάμε να ακούσουμε τους μουσικούς</a:t>
            </a:r>
          </a:p>
        </p:txBody>
      </p:sp>
      <p:sp>
        <p:nvSpPr>
          <p:cNvPr id="3" name="Θέση περιεχομένου 2">
            <a:extLst>
              <a:ext uri="{FF2B5EF4-FFF2-40B4-BE49-F238E27FC236}">
                <a16:creationId xmlns:a16="http://schemas.microsoft.com/office/drawing/2014/main" id="{E5AFBDA0-B702-0F9D-B628-34F8A72A2B84}"/>
              </a:ext>
            </a:extLst>
          </p:cNvPr>
          <p:cNvSpPr>
            <a:spLocks noGrp="1"/>
          </p:cNvSpPr>
          <p:nvPr>
            <p:ph idx="1"/>
          </p:nvPr>
        </p:nvSpPr>
        <p:spPr>
          <a:xfrm>
            <a:off x="298581" y="2278589"/>
            <a:ext cx="4442095" cy="3599316"/>
          </a:xfrm>
        </p:spPr>
        <p:txBody>
          <a:bodyPr/>
          <a:lstStyle/>
          <a:p>
            <a:r>
              <a:rPr lang="el-GR" dirty="0"/>
              <a:t>Μετέδωσε μήνυμα «</a:t>
            </a:r>
            <a:r>
              <a:rPr lang="el-GR" dirty="0" err="1"/>
              <a:t>κιθαρα</a:t>
            </a:r>
            <a:r>
              <a:rPr lang="el-GR" dirty="0"/>
              <a:t>» και περίμενε:</a:t>
            </a:r>
          </a:p>
          <a:p>
            <a:r>
              <a:rPr lang="el-GR" dirty="0"/>
              <a:t>Ο κιθαρίστας «όταν </a:t>
            </a:r>
            <a:r>
              <a:rPr lang="el-GR" dirty="0" err="1"/>
              <a:t>λαβω</a:t>
            </a:r>
            <a:r>
              <a:rPr lang="el-GR" dirty="0"/>
              <a:t> </a:t>
            </a:r>
            <a:r>
              <a:rPr lang="el-GR" dirty="0" err="1"/>
              <a:t>μηνυμα</a:t>
            </a:r>
            <a:r>
              <a:rPr lang="el-GR" dirty="0"/>
              <a:t> κιθάρα» </a:t>
            </a:r>
            <a:r>
              <a:rPr lang="el-GR" dirty="0" err="1"/>
              <a:t>εμφανιζεται</a:t>
            </a:r>
            <a:r>
              <a:rPr lang="el-GR" dirty="0"/>
              <a:t> και παίζει τον ήχο του</a:t>
            </a:r>
          </a:p>
          <a:p>
            <a:r>
              <a:rPr lang="el-GR" dirty="0" err="1"/>
              <a:t>Μπορει</a:t>
            </a:r>
            <a:r>
              <a:rPr lang="el-GR" dirty="0"/>
              <a:t> </a:t>
            </a:r>
            <a:r>
              <a:rPr lang="el-GR" dirty="0" err="1"/>
              <a:t>επισης</a:t>
            </a:r>
            <a:r>
              <a:rPr lang="el-GR" dirty="0"/>
              <a:t> να αλλάζει </a:t>
            </a:r>
            <a:r>
              <a:rPr lang="el-GR" dirty="0" err="1"/>
              <a:t>ενδυμασιες</a:t>
            </a:r>
            <a:r>
              <a:rPr lang="el-GR" dirty="0"/>
              <a:t>, να κάνει </a:t>
            </a:r>
            <a:r>
              <a:rPr lang="el-GR" dirty="0" err="1"/>
              <a:t>κινησεις</a:t>
            </a:r>
            <a:r>
              <a:rPr lang="el-GR" dirty="0"/>
              <a:t> κλπ..</a:t>
            </a:r>
          </a:p>
        </p:txBody>
      </p:sp>
      <p:sp>
        <p:nvSpPr>
          <p:cNvPr id="6" name="Ορθογώνιο 5">
            <a:extLst>
              <a:ext uri="{FF2B5EF4-FFF2-40B4-BE49-F238E27FC236}">
                <a16:creationId xmlns:a16="http://schemas.microsoft.com/office/drawing/2014/main" id="{357F70EB-9A14-D787-1AD0-E13AE9D536BD}"/>
              </a:ext>
            </a:extLst>
          </p:cNvPr>
          <p:cNvSpPr/>
          <p:nvPr/>
        </p:nvSpPr>
        <p:spPr>
          <a:xfrm>
            <a:off x="7735411" y="2521258"/>
            <a:ext cx="2101047" cy="514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Τραγουδίστρια</a:t>
            </a:r>
          </a:p>
        </p:txBody>
      </p:sp>
    </p:spTree>
    <p:extLst>
      <p:ext uri="{BB962C8B-B14F-4D97-AF65-F5344CB8AC3E}">
        <p14:creationId xmlns:p14="http://schemas.microsoft.com/office/powerpoint/2010/main" val="30595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2E00BC-EA7E-C30F-1C2F-563C15021AEF}"/>
              </a:ext>
            </a:extLst>
          </p:cNvPr>
          <p:cNvSpPr>
            <a:spLocks noGrp="1"/>
          </p:cNvSpPr>
          <p:nvPr>
            <p:ph type="title"/>
          </p:nvPr>
        </p:nvSpPr>
        <p:spPr/>
        <p:txBody>
          <a:bodyPr/>
          <a:lstStyle/>
          <a:p>
            <a:r>
              <a:rPr lang="el-GR" dirty="0"/>
              <a:t>Κιθάρα 1</a:t>
            </a:r>
          </a:p>
        </p:txBody>
      </p:sp>
      <p:pic>
        <p:nvPicPr>
          <p:cNvPr id="5" name="Θέση περιεχομένου 4">
            <a:extLst>
              <a:ext uri="{FF2B5EF4-FFF2-40B4-BE49-F238E27FC236}">
                <a16:creationId xmlns:a16="http://schemas.microsoft.com/office/drawing/2014/main" id="{5604FE3E-3757-53FC-0B26-16D8A7C036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925" y="2100322"/>
            <a:ext cx="9613861" cy="4105237"/>
          </a:xfrm>
        </p:spPr>
      </p:pic>
    </p:spTree>
    <p:extLst>
      <p:ext uri="{BB962C8B-B14F-4D97-AF65-F5344CB8AC3E}">
        <p14:creationId xmlns:p14="http://schemas.microsoft.com/office/powerpoint/2010/main" val="389431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14D27-6750-32C4-EF58-AADA8A82B8D2}"/>
              </a:ext>
            </a:extLst>
          </p:cNvPr>
          <p:cNvSpPr>
            <a:spLocks noGrp="1"/>
          </p:cNvSpPr>
          <p:nvPr>
            <p:ph type="title"/>
          </p:nvPr>
        </p:nvSpPr>
        <p:spPr/>
        <p:txBody>
          <a:bodyPr/>
          <a:lstStyle/>
          <a:p>
            <a:r>
              <a:rPr lang="el-GR" dirty="0" err="1"/>
              <a:t>Μονοι</a:t>
            </a:r>
            <a:r>
              <a:rPr lang="el-GR" dirty="0"/>
              <a:t> μας τα υπόλοιπα!</a:t>
            </a:r>
          </a:p>
        </p:txBody>
      </p:sp>
      <p:sp>
        <p:nvSpPr>
          <p:cNvPr id="3" name="Θέση περιεχομένου 2">
            <a:extLst>
              <a:ext uri="{FF2B5EF4-FFF2-40B4-BE49-F238E27FC236}">
                <a16:creationId xmlns:a16="http://schemas.microsoft.com/office/drawing/2014/main" id="{D3A8ACC1-7525-A46D-3AEE-8757E7AD3EED}"/>
              </a:ext>
            </a:extLst>
          </p:cNvPr>
          <p:cNvSpPr>
            <a:spLocks noGrp="1"/>
          </p:cNvSpPr>
          <p:nvPr>
            <p:ph idx="1"/>
          </p:nvPr>
        </p:nvSpPr>
        <p:spPr/>
        <p:txBody>
          <a:bodyPr/>
          <a:lstStyle/>
          <a:p>
            <a:r>
              <a:rPr lang="el-GR" dirty="0"/>
              <a:t>Το πρόγραμμα και οι χαρακτήρες (</a:t>
            </a:r>
            <a:r>
              <a:rPr lang="en-US" dirty="0"/>
              <a:t>sprites</a:t>
            </a:r>
            <a:r>
              <a:rPr lang="el-GR" dirty="0"/>
              <a:t>) βρίσκονται στο </a:t>
            </a:r>
            <a:r>
              <a:rPr lang="en-US" dirty="0"/>
              <a:t>e-class</a:t>
            </a:r>
            <a:r>
              <a:rPr lang="el-GR" dirty="0"/>
              <a:t> στην ενότητα έγγραφα-&gt;παραδείγματα </a:t>
            </a:r>
            <a:r>
              <a:rPr lang="en-US" dirty="0"/>
              <a:t>Scratch</a:t>
            </a:r>
            <a:endParaRPr lang="el-GR" dirty="0"/>
          </a:p>
          <a:p>
            <a:r>
              <a:rPr lang="el-GR" dirty="0"/>
              <a:t>(όπως και όλα τα παραδείγματα που κάναμε)</a:t>
            </a:r>
          </a:p>
        </p:txBody>
      </p:sp>
    </p:spTree>
    <p:extLst>
      <p:ext uri="{BB962C8B-B14F-4D97-AF65-F5344CB8AC3E}">
        <p14:creationId xmlns:p14="http://schemas.microsoft.com/office/powerpoint/2010/main" val="329756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B0CEFE-B05B-79E1-D50D-54990ACFBD7D}"/>
              </a:ext>
            </a:extLst>
          </p:cNvPr>
          <p:cNvSpPr>
            <a:spLocks noGrp="1"/>
          </p:cNvSpPr>
          <p:nvPr>
            <p:ph type="title"/>
          </p:nvPr>
        </p:nvSpPr>
        <p:spPr/>
        <p:txBody>
          <a:bodyPr/>
          <a:lstStyle/>
          <a:p>
            <a:r>
              <a:rPr lang="el-GR" dirty="0"/>
              <a:t>Πώς συγχρονίζαμε μέχρι τώρα</a:t>
            </a:r>
          </a:p>
        </p:txBody>
      </p:sp>
      <p:sp>
        <p:nvSpPr>
          <p:cNvPr id="3" name="Θέση περιεχομένου 2">
            <a:extLst>
              <a:ext uri="{FF2B5EF4-FFF2-40B4-BE49-F238E27FC236}">
                <a16:creationId xmlns:a16="http://schemas.microsoft.com/office/drawing/2014/main" id="{72304092-EA5C-F61A-C7BA-C7D654566E09}"/>
              </a:ext>
            </a:extLst>
          </p:cNvPr>
          <p:cNvSpPr>
            <a:spLocks noGrp="1"/>
          </p:cNvSpPr>
          <p:nvPr>
            <p:ph idx="1"/>
          </p:nvPr>
        </p:nvSpPr>
        <p:spPr>
          <a:xfrm>
            <a:off x="680321" y="2336873"/>
            <a:ext cx="10762996" cy="4205970"/>
          </a:xfrm>
        </p:spPr>
        <p:txBody>
          <a:bodyPr>
            <a:normAutofit/>
          </a:bodyPr>
          <a:lstStyle/>
          <a:p>
            <a:r>
              <a:rPr lang="el-GR" dirty="0"/>
              <a:t>Ο συγχρονισμός των διαφορετικών αντικειμένων μπορούσε να γίνει</a:t>
            </a:r>
          </a:p>
          <a:p>
            <a:r>
              <a:rPr lang="el-GR" dirty="0"/>
              <a:t>είτε με εντολές χρόνου για το συντονισμό τους πάνω σε ένα συγκεκριμένο χρονοδιάγραμμα, όπως με την εντολή </a:t>
            </a:r>
            <a:r>
              <a:rPr lang="el-GR" b="1" dirty="0"/>
              <a:t>περίμενε…δευτερόλεπτα </a:t>
            </a:r>
          </a:p>
          <a:p>
            <a:r>
              <a:rPr lang="el-GR" dirty="0"/>
              <a:t> είτε με γεγονότα που προκαλούσε ο χρήστης και που μπορούσαν να γίνουν ταυτόχρονα αντιληπτά από όλα τα αντικείμενα, όπως συμβαίνει με την εντολή </a:t>
            </a:r>
            <a:r>
              <a:rPr lang="el-GR" b="1" dirty="0"/>
              <a:t>όταν το πλήκτρο…πατηθεί </a:t>
            </a:r>
          </a:p>
          <a:p>
            <a:r>
              <a:rPr lang="el-GR" dirty="0"/>
              <a:t> είτε εφόσον υπήρχε χωρική συσχέτιση μεταξύ των αντικειμένων, για παράδειγμα με τη χρήση των </a:t>
            </a:r>
            <a:r>
              <a:rPr lang="el-GR" b="1" dirty="0"/>
              <a:t>τελεστών αγγίζει το χρώμα ή το αντικείμενο</a:t>
            </a:r>
          </a:p>
        </p:txBody>
      </p:sp>
    </p:spTree>
    <p:extLst>
      <p:ext uri="{BB962C8B-B14F-4D97-AF65-F5344CB8AC3E}">
        <p14:creationId xmlns:p14="http://schemas.microsoft.com/office/powerpoint/2010/main" val="105106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E16E9-C1B8-FB18-E7EC-93D0734C65BF}"/>
              </a:ext>
            </a:extLst>
          </p:cNvPr>
          <p:cNvSpPr>
            <a:spLocks noGrp="1"/>
          </p:cNvSpPr>
          <p:nvPr>
            <p:ph type="title"/>
          </p:nvPr>
        </p:nvSpPr>
        <p:spPr/>
        <p:txBody>
          <a:bodyPr/>
          <a:lstStyle/>
          <a:p>
            <a:r>
              <a:rPr lang="el-GR" dirty="0"/>
              <a:t>Νέος τρόπος επικοινωνίας: Μηνύματα</a:t>
            </a:r>
          </a:p>
        </p:txBody>
      </p:sp>
      <p:sp>
        <p:nvSpPr>
          <p:cNvPr id="3" name="Θέση περιεχομένου 2">
            <a:extLst>
              <a:ext uri="{FF2B5EF4-FFF2-40B4-BE49-F238E27FC236}">
                <a16:creationId xmlns:a16="http://schemas.microsoft.com/office/drawing/2014/main" id="{2C1E2C2E-ED59-7F4A-5DA8-08E93BB59929}"/>
              </a:ext>
            </a:extLst>
          </p:cNvPr>
          <p:cNvSpPr>
            <a:spLocks noGrp="1"/>
          </p:cNvSpPr>
          <p:nvPr>
            <p:ph idx="1"/>
          </p:nvPr>
        </p:nvSpPr>
        <p:spPr/>
        <p:txBody>
          <a:bodyPr/>
          <a:lstStyle/>
          <a:p>
            <a:r>
              <a:rPr lang="el-GR" dirty="0"/>
              <a:t>Σε αυτό το κεφάλαιο θα συζητήσουμε πως μπορούν να επικοινωνούν άμεσα και όχι έμμεσα τα αντικείμενα μεταξύ τους! Δηλαδή πως μπορούν να στέλνουν μηνύματα μεταξύ τους έτσι ώστε ο συγχρονισμός της συμπεριφοράς τους να γίνει πολύ ευκολότερος</a:t>
            </a:r>
          </a:p>
          <a:p>
            <a:r>
              <a:rPr lang="el-GR" dirty="0"/>
              <a:t>Μπορούμε δηλαδή να ελέγχουμε απόλυτα τις συμπεριφορές στέλνοντας ένα μήνυμα που θα ειδοποιεί «τώρα κάνε αυτό που πρέπει»</a:t>
            </a:r>
          </a:p>
        </p:txBody>
      </p:sp>
    </p:spTree>
    <p:extLst>
      <p:ext uri="{BB962C8B-B14F-4D97-AF65-F5344CB8AC3E}">
        <p14:creationId xmlns:p14="http://schemas.microsoft.com/office/powerpoint/2010/main" val="152801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2D047-87D5-4070-5511-876CAEF9B7D7}"/>
              </a:ext>
            </a:extLst>
          </p:cNvPr>
          <p:cNvSpPr>
            <a:spLocks noGrp="1"/>
          </p:cNvSpPr>
          <p:nvPr>
            <p:ph type="title"/>
          </p:nvPr>
        </p:nvSpPr>
        <p:spPr/>
        <p:txBody>
          <a:bodyPr/>
          <a:lstStyle/>
          <a:p>
            <a:r>
              <a:rPr lang="el-GR" dirty="0"/>
              <a:t>Συναυλία</a:t>
            </a:r>
          </a:p>
        </p:txBody>
      </p:sp>
      <p:sp>
        <p:nvSpPr>
          <p:cNvPr id="3" name="Θέση περιεχομένου 2">
            <a:extLst>
              <a:ext uri="{FF2B5EF4-FFF2-40B4-BE49-F238E27FC236}">
                <a16:creationId xmlns:a16="http://schemas.microsoft.com/office/drawing/2014/main" id="{AE02B7F6-3C2F-04F0-CB44-0CFA31F2E156}"/>
              </a:ext>
            </a:extLst>
          </p:cNvPr>
          <p:cNvSpPr>
            <a:spLocks noGrp="1"/>
          </p:cNvSpPr>
          <p:nvPr>
            <p:ph idx="1"/>
          </p:nvPr>
        </p:nvSpPr>
        <p:spPr/>
        <p:txBody>
          <a:bodyPr/>
          <a:lstStyle/>
          <a:p>
            <a:pPr marL="0" indent="0">
              <a:buNone/>
            </a:pPr>
            <a:r>
              <a:rPr lang="el-GR" dirty="0"/>
              <a:t>Θα φτιάξουμε ένα συγκρότημα και θα το βάλουμε να παίζει!</a:t>
            </a:r>
          </a:p>
          <a:p>
            <a:pPr marL="0" indent="0">
              <a:buNone/>
            </a:pPr>
            <a:r>
              <a:rPr lang="el-GR" dirty="0"/>
              <a:t>Πρώτα όμως: Θα μάθουμε να κατεβάζουμε και να εισάγουμε χαρακτήρες στο </a:t>
            </a:r>
            <a:r>
              <a:rPr lang="en-US" dirty="0"/>
              <a:t>Scratch!</a:t>
            </a:r>
          </a:p>
          <a:p>
            <a:pPr marL="457200" indent="-457200">
              <a:buAutoNum type="arabicPeriod"/>
            </a:pPr>
            <a:r>
              <a:rPr lang="el-GR" dirty="0"/>
              <a:t>Πάμε </a:t>
            </a:r>
            <a:r>
              <a:rPr lang="en-US" dirty="0"/>
              <a:t>scratch.mit.edu</a:t>
            </a:r>
          </a:p>
          <a:p>
            <a:pPr marL="457200" indent="-457200">
              <a:buAutoNum type="arabicPeriod"/>
            </a:pPr>
            <a:r>
              <a:rPr lang="el-GR" dirty="0" err="1"/>
              <a:t>Ψαχνουμε</a:t>
            </a:r>
            <a:r>
              <a:rPr lang="el-GR" dirty="0"/>
              <a:t> «</a:t>
            </a:r>
            <a:r>
              <a:rPr lang="en-US" dirty="0"/>
              <a:t>rock band</a:t>
            </a:r>
            <a:r>
              <a:rPr lang="el-GR" dirty="0"/>
              <a:t>»</a:t>
            </a:r>
            <a:r>
              <a:rPr lang="en-US" dirty="0"/>
              <a:t> </a:t>
            </a:r>
            <a:r>
              <a:rPr lang="el-GR" dirty="0"/>
              <a:t>ή «</a:t>
            </a:r>
            <a:r>
              <a:rPr lang="en-US" dirty="0"/>
              <a:t>Musician sprites</a:t>
            </a:r>
            <a:r>
              <a:rPr lang="el-GR" dirty="0"/>
              <a:t>»</a:t>
            </a:r>
          </a:p>
          <a:p>
            <a:pPr marL="457200" indent="-457200">
              <a:buAutoNum type="arabicPeriod"/>
            </a:pPr>
            <a:r>
              <a:rPr lang="el-GR" dirty="0" err="1"/>
              <a:t>Βρισκουμε</a:t>
            </a:r>
            <a:r>
              <a:rPr lang="el-GR" dirty="0"/>
              <a:t> </a:t>
            </a:r>
            <a:r>
              <a:rPr lang="el-GR" dirty="0" err="1"/>
              <a:t>π.χ</a:t>
            </a:r>
            <a:r>
              <a:rPr lang="el-GR" dirty="0"/>
              <a:t> το «</a:t>
            </a:r>
            <a:r>
              <a:rPr lang="en-US" dirty="0"/>
              <a:t>Learn about a rock band</a:t>
            </a:r>
            <a:r>
              <a:rPr lang="el-GR" dirty="0"/>
              <a:t>»</a:t>
            </a:r>
          </a:p>
          <a:p>
            <a:pPr marL="457200" indent="-457200">
              <a:buAutoNum type="arabicPeriod"/>
            </a:pPr>
            <a:r>
              <a:rPr lang="en-US" dirty="0"/>
              <a:t>https://scratch.mit.edu/projects/435892194/</a:t>
            </a:r>
            <a:endParaRPr lang="el-GR" dirty="0"/>
          </a:p>
          <a:p>
            <a:pPr marL="457200" indent="-457200">
              <a:buAutoNum type="arabicPeriod"/>
            </a:pPr>
            <a:endParaRPr lang="el-GR" dirty="0"/>
          </a:p>
        </p:txBody>
      </p:sp>
    </p:spTree>
    <p:extLst>
      <p:ext uri="{BB962C8B-B14F-4D97-AF65-F5344CB8AC3E}">
        <p14:creationId xmlns:p14="http://schemas.microsoft.com/office/powerpoint/2010/main" val="240963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C56F8-DBAC-EE46-2A6D-FAF324FFFE7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D50D2C0-0113-368F-FC00-662018CC61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64" y="665825"/>
            <a:ext cx="11423318" cy="5912528"/>
          </a:xfrm>
        </p:spPr>
      </p:pic>
      <p:sp>
        <p:nvSpPr>
          <p:cNvPr id="6" name="Ορθογώνιο 5">
            <a:extLst>
              <a:ext uri="{FF2B5EF4-FFF2-40B4-BE49-F238E27FC236}">
                <a16:creationId xmlns:a16="http://schemas.microsoft.com/office/drawing/2014/main" id="{028E4F70-3AB1-A0D8-3858-2379EA334B3D}"/>
              </a:ext>
            </a:extLst>
          </p:cNvPr>
          <p:cNvSpPr/>
          <p:nvPr/>
        </p:nvSpPr>
        <p:spPr>
          <a:xfrm>
            <a:off x="8540318" y="381740"/>
            <a:ext cx="3124940" cy="12517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3317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0C914-A478-DA28-1844-FEB306643E8C}"/>
              </a:ext>
            </a:extLst>
          </p:cNvPr>
          <p:cNvSpPr>
            <a:spLocks noGrp="1"/>
          </p:cNvSpPr>
          <p:nvPr>
            <p:ph type="title"/>
          </p:nvPr>
        </p:nvSpPr>
        <p:spPr/>
        <p:txBody>
          <a:bodyPr/>
          <a:lstStyle/>
          <a:p>
            <a:r>
              <a:rPr lang="el-GR" dirty="0"/>
              <a:t>Για καθένα από τους χαρακτήρες που μας ενδιαφέρουν, </a:t>
            </a:r>
            <a:r>
              <a:rPr lang="el-GR" dirty="0" err="1"/>
              <a:t>δεξι</a:t>
            </a:r>
            <a:r>
              <a:rPr lang="el-GR" dirty="0"/>
              <a:t> κλικ και πατάμε «</a:t>
            </a:r>
            <a:r>
              <a:rPr lang="en-US" dirty="0"/>
              <a:t>export</a:t>
            </a:r>
            <a:r>
              <a:rPr lang="el-GR" dirty="0"/>
              <a:t>»</a:t>
            </a:r>
          </a:p>
        </p:txBody>
      </p:sp>
      <p:pic>
        <p:nvPicPr>
          <p:cNvPr id="5" name="Θέση περιεχομένου 4">
            <a:extLst>
              <a:ext uri="{FF2B5EF4-FFF2-40B4-BE49-F238E27FC236}">
                <a16:creationId xmlns:a16="http://schemas.microsoft.com/office/drawing/2014/main" id="{1C576DDC-0D96-347D-B9E0-C8FB73CEA5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87" y="2103155"/>
            <a:ext cx="7434719" cy="4388722"/>
          </a:xfrm>
        </p:spPr>
      </p:pic>
      <p:pic>
        <p:nvPicPr>
          <p:cNvPr id="7" name="Εικόνα 6">
            <a:extLst>
              <a:ext uri="{FF2B5EF4-FFF2-40B4-BE49-F238E27FC236}">
                <a16:creationId xmlns:a16="http://schemas.microsoft.com/office/drawing/2014/main" id="{FF3DF68E-88D5-4ABF-BC32-03F8433DB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365" y="2811457"/>
            <a:ext cx="4565635" cy="2262880"/>
          </a:xfrm>
          <a:prstGeom prst="rect">
            <a:avLst/>
          </a:prstGeom>
        </p:spPr>
      </p:pic>
    </p:spTree>
    <p:extLst>
      <p:ext uri="{BB962C8B-B14F-4D97-AF65-F5344CB8AC3E}">
        <p14:creationId xmlns:p14="http://schemas.microsoft.com/office/powerpoint/2010/main" val="80499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F294A3-C0D0-CB53-F104-0C9F116DA4B2}"/>
              </a:ext>
            </a:extLst>
          </p:cNvPr>
          <p:cNvSpPr>
            <a:spLocks noGrp="1"/>
          </p:cNvSpPr>
          <p:nvPr>
            <p:ph type="title"/>
          </p:nvPr>
        </p:nvSpPr>
        <p:spPr/>
        <p:txBody>
          <a:bodyPr/>
          <a:lstStyle/>
          <a:p>
            <a:r>
              <a:rPr lang="el-GR" dirty="0"/>
              <a:t>Εισάγουμε τα </a:t>
            </a:r>
            <a:r>
              <a:rPr lang="en-US" dirty="0"/>
              <a:t>sprites</a:t>
            </a:r>
            <a:endParaRPr lang="el-GR" dirty="0"/>
          </a:p>
        </p:txBody>
      </p:sp>
      <p:pic>
        <p:nvPicPr>
          <p:cNvPr id="5" name="Θέση περιεχομένου 4">
            <a:extLst>
              <a:ext uri="{FF2B5EF4-FFF2-40B4-BE49-F238E27FC236}">
                <a16:creationId xmlns:a16="http://schemas.microsoft.com/office/drawing/2014/main" id="{C72E43ED-E949-6870-83AD-A256736DB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322" y="2159358"/>
            <a:ext cx="5335480" cy="4483507"/>
          </a:xfrm>
        </p:spPr>
      </p:pic>
      <p:sp>
        <p:nvSpPr>
          <p:cNvPr id="6" name="Βέλος: Αριστερό 5">
            <a:extLst>
              <a:ext uri="{FF2B5EF4-FFF2-40B4-BE49-F238E27FC236}">
                <a16:creationId xmlns:a16="http://schemas.microsoft.com/office/drawing/2014/main" id="{63A70CB5-A607-0C53-41B8-74E483C4C9BD}"/>
              </a:ext>
            </a:extLst>
          </p:cNvPr>
          <p:cNvSpPr/>
          <p:nvPr/>
        </p:nvSpPr>
        <p:spPr>
          <a:xfrm>
            <a:off x="8126027" y="3844032"/>
            <a:ext cx="2663301" cy="958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195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6156AF-1548-0C33-4D0A-BB44591811A6}"/>
              </a:ext>
            </a:extLst>
          </p:cNvPr>
          <p:cNvSpPr>
            <a:spLocks noGrp="1"/>
          </p:cNvSpPr>
          <p:nvPr>
            <p:ph type="title"/>
          </p:nvPr>
        </p:nvSpPr>
        <p:spPr/>
        <p:txBody>
          <a:bodyPr/>
          <a:lstStyle/>
          <a:p>
            <a:r>
              <a:rPr lang="el-GR" dirty="0"/>
              <a:t>Προσοχή!	</a:t>
            </a:r>
          </a:p>
        </p:txBody>
      </p:sp>
      <p:sp>
        <p:nvSpPr>
          <p:cNvPr id="3" name="Θέση περιεχομένου 2">
            <a:extLst>
              <a:ext uri="{FF2B5EF4-FFF2-40B4-BE49-F238E27FC236}">
                <a16:creationId xmlns:a16="http://schemas.microsoft.com/office/drawing/2014/main" id="{290AA80F-9955-2EA6-14F0-753DB3D90698}"/>
              </a:ext>
            </a:extLst>
          </p:cNvPr>
          <p:cNvSpPr>
            <a:spLocks noGrp="1"/>
          </p:cNvSpPr>
          <p:nvPr>
            <p:ph idx="1"/>
          </p:nvPr>
        </p:nvSpPr>
        <p:spPr/>
        <p:txBody>
          <a:bodyPr/>
          <a:lstStyle/>
          <a:p>
            <a:r>
              <a:rPr lang="el-GR" dirty="0"/>
              <a:t>Τα </a:t>
            </a:r>
            <a:r>
              <a:rPr lang="en-US" dirty="0"/>
              <a:t>sprites</a:t>
            </a:r>
            <a:r>
              <a:rPr lang="el-GR" dirty="0"/>
              <a:t> εισάγονται με το </a:t>
            </a:r>
            <a:r>
              <a:rPr lang="el-GR" dirty="0" err="1"/>
              <a:t>προγραμμα</a:t>
            </a:r>
            <a:r>
              <a:rPr lang="el-GR" dirty="0"/>
              <a:t> που έχουν ήδη!</a:t>
            </a:r>
          </a:p>
          <a:p>
            <a:r>
              <a:rPr lang="el-GR" dirty="0"/>
              <a:t>Πρέπει να το σβήσουμε για να φτιάξουμε το δικό μας!</a:t>
            </a:r>
          </a:p>
          <a:p>
            <a:endParaRPr lang="el-GR" dirty="0"/>
          </a:p>
        </p:txBody>
      </p:sp>
      <p:pic>
        <p:nvPicPr>
          <p:cNvPr id="5" name="Εικόνα 4">
            <a:extLst>
              <a:ext uri="{FF2B5EF4-FFF2-40B4-BE49-F238E27FC236}">
                <a16:creationId xmlns:a16="http://schemas.microsoft.com/office/drawing/2014/main" id="{5BAD5581-0E29-A582-83C7-19AD78664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7" y="3326440"/>
            <a:ext cx="5844465" cy="3186407"/>
          </a:xfrm>
          <a:prstGeom prst="rect">
            <a:avLst/>
          </a:prstGeom>
        </p:spPr>
      </p:pic>
    </p:spTree>
    <p:extLst>
      <p:ext uri="{BB962C8B-B14F-4D97-AF65-F5344CB8AC3E}">
        <p14:creationId xmlns:p14="http://schemas.microsoft.com/office/powerpoint/2010/main" val="131585229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952</TotalTime>
  <Words>910</Words>
  <Application>Microsoft Office PowerPoint</Application>
  <PresentationFormat>Ευρεία οθόνη</PresentationFormat>
  <Paragraphs>82</Paragraphs>
  <Slides>24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24</vt:i4>
      </vt:variant>
    </vt:vector>
  </HeadingPairs>
  <TitlesOfParts>
    <vt:vector size="27" baseType="lpstr">
      <vt:lpstr>Arial</vt:lpstr>
      <vt:lpstr>Trebuchet MS</vt:lpstr>
      <vt:lpstr>Berlin</vt:lpstr>
      <vt:lpstr>Εκπαιδευτικό Λογισμικό #10-Επικοινωνία</vt:lpstr>
      <vt:lpstr>Γενικά</vt:lpstr>
      <vt:lpstr>Πώς συγχρονίζαμε μέχρι τώρα</vt:lpstr>
      <vt:lpstr>Νέος τρόπος επικοινωνίας: Μηνύματα</vt:lpstr>
      <vt:lpstr>Συναυλία</vt:lpstr>
      <vt:lpstr>Παρουσίαση του PowerPoint</vt:lpstr>
      <vt:lpstr>Για καθένα από τους χαρακτήρες που μας ενδιαφέρουν, δεξι κλικ και πατάμε «export»</vt:lpstr>
      <vt:lpstr>Εισάγουμε τα sprites</vt:lpstr>
      <vt:lpstr>Προσοχή! </vt:lpstr>
      <vt:lpstr>Σημείωση</vt:lpstr>
      <vt:lpstr>Παρουσίαση του PowerPoint</vt:lpstr>
      <vt:lpstr>Aνακεφαλαίωση ανεβάσματος χαρακτήρα</vt:lpstr>
      <vt:lpstr>Πίσω στην ορχήστρα μας</vt:lpstr>
      <vt:lpstr>Τακτοποιήστε τους στην οθόνη</vt:lpstr>
      <vt:lpstr>Σενάριο </vt:lpstr>
      <vt:lpstr>Τραγουδίστρια-μαέστρος</vt:lpstr>
      <vt:lpstr>Πάμε!</vt:lpstr>
      <vt:lpstr>Η τραγουδίστρια ξεκινάει και στέλνουμε το πρώτο μήνυμα!</vt:lpstr>
      <vt:lpstr>Τι θέλουμε τώρα;</vt:lpstr>
      <vt:lpstr>Παγίδα</vt:lpstr>
      <vt:lpstr>ΆΡΑ Ο ΠΙΟ ΕΥΚΟΛΟΣ ΚΑΙ ΣΩΣΤΟΣ ΤΡΟΠΟΣ</vt:lpstr>
      <vt:lpstr>Πάμε να ακούσουμε τους μουσικούς</vt:lpstr>
      <vt:lpstr>Κιθάρα 1</vt:lpstr>
      <vt:lpstr>Μονοι μας τα υπόλοιπα!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Λογισμικό #2</dc:title>
  <dc:creator>S X</dc:creator>
  <cp:lastModifiedBy>Admin</cp:lastModifiedBy>
  <cp:revision>18</cp:revision>
  <dcterms:created xsi:type="dcterms:W3CDTF">2022-10-20T11:49:17Z</dcterms:created>
  <dcterms:modified xsi:type="dcterms:W3CDTF">2023-01-13T10:20:17Z</dcterms:modified>
</cp:coreProperties>
</file>