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50D0-6F8E-FE40-B5EB-3FAC3BBE2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DFF5A-BB6C-1A41-8CF8-4A1EEE591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E5B0-AD39-9B4F-8EFB-86B44EE99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96875-9A52-1840-A546-E111A77B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012D0-59F8-364E-A6E6-796584D2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97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606D-70DE-5245-BBF9-2243413D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AE8DF-85AD-D246-AAA8-D655F10E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3A8A-E8DD-CC4C-8433-70C42C9A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D7CF-8B0B-ED41-BC94-90DFB7B7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9E1A-20AC-7F4D-9E90-59FB386B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0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091016-1318-C144-ACF4-1F14B53B8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054F-9EF4-AC49-898D-FBA45A833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0603-992D-A046-A6A1-A4DACBF1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63900-D755-104F-8DFF-57F51105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5236-32B4-9940-8C7B-612A7B70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39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73FD-7877-1D4B-8BFA-7D164598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F97B-D1DA-8843-A708-B98B012D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7F90-59EB-194F-9D69-0F7D3F15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D8BD6-239B-074A-8D05-32FD70D3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0D41-2E74-D34A-86BA-508FED58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4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3BA1-FE4C-B446-A77F-324E9EDD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4F6E1-FC7F-2A48-8E79-DEC59089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2A95B-FF8E-004E-B089-BADE9E6C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10CF-A803-3442-AE17-87382473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EA739-835E-AD41-83DE-28BC4FC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69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3DAD-8C68-A548-B682-463BFF17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2F9C-9E1E-1D4C-9977-CC3FED5AC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BF146-7D52-F04B-B3F3-7E050D1E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126F3-EEBD-774D-8B1F-23C6CA14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AACF-9E0C-1149-8A4B-F72810F1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57300-FCAA-EB49-96BB-BAD8B194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9490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E7AB-3BE9-8A4C-984D-28B2D779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FF4DB-F93C-4E44-A494-84B56F9DF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06127-7499-714E-93EF-55DC4F80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04D8E-C682-AF49-9182-14C092C41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7F11D-647B-D54B-9BE0-97C75A00F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5F84C-FCFE-E744-B63E-57597E3E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C274F0-1621-F94F-BC8A-A69FE111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D09D9-0D90-EC47-BA01-5E2A78AC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13615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5D31-AD2E-2943-B5C8-9336083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68C9E-E4AF-C643-A323-BC247E39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89A8A-74F4-EE4F-8D89-6CFE1F8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9268F-227C-E144-89ED-F4C6555E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9894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5565F-B677-BB4D-9F3B-794A3190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99EE1-F93F-DE4E-AB30-AF5CC232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ECDCF-D3D9-7448-97EF-2FB9216F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5237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F17A-9CCF-8C48-BDD8-962FD6CB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68DE-C15D-EE48-812F-636D5D66B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02F60-1188-EF40-B891-559C47A1B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79EFF-3771-2E49-ADD1-20116E0F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5AAFE-CDF6-0346-A361-110D8D5F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D95DC-0830-2143-8723-4C02D28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7148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2DEB-8120-B548-A4C5-ABE2B2F2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5E98F-7CD4-C641-8380-71F6D893E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587A8-3DD7-8A4D-A2C7-908165862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5354-E4BE-D44A-AB52-19B1F095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A6971-D599-534A-A3E6-76C38CCC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80AB-1F9C-274A-B622-74556ABE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3763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F9B87-174D-7946-93A8-588825C0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B365E-0D6E-1349-95ED-5EE5CD00E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0696-D9CD-B44C-B677-92E1BE94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D9994-8BB0-E048-BB3A-FD963A7CC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6ECFE-7172-9640-AFFA-7D28B6331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68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blog/crm-model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UdNkEfHIA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ramp.com/lp/gc/platform-tou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google-ads/answer/12080169?hl=en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rjP4xwEb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customerexperience/definition/Salesforcecom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C266-E30B-6D4F-87E0-E1C6430F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708"/>
            <a:ext cx="10515600" cy="5663255"/>
          </a:xfrm>
        </p:spPr>
        <p:txBody>
          <a:bodyPr>
            <a:normAutofit/>
          </a:bodyPr>
          <a:lstStyle/>
          <a:p>
            <a:r>
              <a:rPr lang="el-GR" sz="3600" dirty="0"/>
              <a:t>Τα άτομα χρησιμοποιούν </a:t>
            </a:r>
            <a:endParaRPr lang="en-US" sz="3600" dirty="0"/>
          </a:p>
          <a:p>
            <a:r>
              <a:rPr lang="el-GR" sz="3600" dirty="0"/>
              <a:t>τα </a:t>
            </a:r>
            <a:r>
              <a:rPr lang="el-GR" sz="3600" b="1" dirty="0"/>
              <a:t>Μέσα</a:t>
            </a:r>
            <a:r>
              <a:rPr lang="el-GR" sz="3600" dirty="0"/>
              <a:t> με βάση </a:t>
            </a:r>
            <a:endParaRPr lang="en-US" sz="3600" dirty="0"/>
          </a:p>
          <a:p>
            <a:r>
              <a:rPr lang="el-GR" sz="3600" dirty="0"/>
              <a:t>τις </a:t>
            </a:r>
            <a:r>
              <a:rPr lang="el-GR" sz="3600" b="1" dirty="0"/>
              <a:t>δικές τους ανάγκες </a:t>
            </a:r>
            <a:r>
              <a:rPr lang="el-GR" sz="3600" dirty="0"/>
              <a:t>και </a:t>
            </a:r>
            <a:endParaRPr lang="en-US" sz="3600" dirty="0"/>
          </a:p>
          <a:p>
            <a:r>
              <a:rPr lang="el-GR" sz="3600" dirty="0"/>
              <a:t>τις </a:t>
            </a:r>
            <a:r>
              <a:rPr lang="el-GR" sz="3600" b="1" dirty="0"/>
              <a:t>προσωπικές τους απαιτήσεις </a:t>
            </a:r>
            <a:endParaRPr lang="en-US" sz="3600" b="1" dirty="0"/>
          </a:p>
          <a:p>
            <a:pPr marL="0" indent="0">
              <a:buNone/>
            </a:pPr>
            <a:r>
              <a:rPr lang="el-GR" sz="3600" dirty="0"/>
              <a:t>(</a:t>
            </a:r>
            <a:r>
              <a:rPr lang="en-US" sz="3600" b="1" dirty="0"/>
              <a:t>Katz</a:t>
            </a:r>
            <a:r>
              <a:rPr lang="el-GR" sz="3600" b="1" dirty="0"/>
              <a:t>, </a:t>
            </a:r>
            <a:r>
              <a:rPr lang="en-US" sz="3600" b="1" dirty="0"/>
              <a:t>Blumer</a:t>
            </a:r>
            <a:r>
              <a:rPr lang="el-GR" sz="3600" b="1" dirty="0"/>
              <a:t> &amp; </a:t>
            </a:r>
            <a:r>
              <a:rPr lang="en-US" sz="3600" b="1" dirty="0"/>
              <a:t>Gurevitch</a:t>
            </a:r>
            <a:r>
              <a:rPr lang="el-GR" sz="3600" b="1" dirty="0"/>
              <a:t>, 1974</a:t>
            </a:r>
            <a:r>
              <a:rPr lang="el-GR" sz="3600" dirty="0"/>
              <a:t>).</a:t>
            </a:r>
            <a:endParaRPr lang="en-US" sz="3600" dirty="0"/>
          </a:p>
          <a:p>
            <a:r>
              <a:rPr lang="el-GR" sz="3600" dirty="0"/>
              <a:t>Οι ανάγκες αυτές </a:t>
            </a:r>
            <a:endParaRPr lang="en-US" sz="3600" dirty="0"/>
          </a:p>
          <a:p>
            <a:r>
              <a:rPr lang="el-GR" sz="3600" dirty="0"/>
              <a:t>των δεκτών-ατόμων, έχουν:</a:t>
            </a:r>
            <a:endParaRPr lang="en-US" sz="3600" dirty="0"/>
          </a:p>
          <a:p>
            <a:pPr lvl="0">
              <a:buFont typeface="Wingdings" pitchFamily="2" charset="2"/>
              <a:buChar char="Ø"/>
            </a:pPr>
            <a:r>
              <a:rPr lang="el-GR" sz="3600" b="1" dirty="0"/>
              <a:t>Ψυχολογικές</a:t>
            </a:r>
            <a:r>
              <a:rPr lang="el-GR" sz="3600" dirty="0"/>
              <a:t> και </a:t>
            </a:r>
            <a:endParaRPr lang="en-US" sz="3600" dirty="0"/>
          </a:p>
          <a:p>
            <a:pPr lvl="0">
              <a:buFont typeface="Wingdings" pitchFamily="2" charset="2"/>
              <a:buChar char="Ø"/>
            </a:pPr>
            <a:r>
              <a:rPr lang="el-GR" sz="3600" b="1" dirty="0"/>
              <a:t>Κοινωνικές</a:t>
            </a:r>
            <a:r>
              <a:rPr lang="el-GR" sz="3600" dirty="0"/>
              <a:t> καταβολές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34BF2-B41A-D64E-98ED-49AD3C39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92" y="739739"/>
            <a:ext cx="3956408" cy="53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C9CBF-5695-A84C-9C9B-67D69127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079"/>
            <a:ext cx="10515600" cy="5611884"/>
          </a:xfrm>
        </p:spPr>
        <p:txBody>
          <a:bodyPr>
            <a:normAutofit/>
          </a:bodyPr>
          <a:lstStyle/>
          <a:p>
            <a:r>
              <a:rPr lang="el-GR" sz="3200" dirty="0"/>
              <a:t>οι οποίες δημιουργούν </a:t>
            </a: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l-GR" sz="3200" b="1" u="sng" dirty="0"/>
              <a:t>προσδοκίες</a:t>
            </a:r>
            <a:r>
              <a:rPr lang="el-GR" sz="3200" u="sng" dirty="0"/>
              <a:t> </a:t>
            </a:r>
            <a:endParaRPr lang="en-US" sz="3200" u="sng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από τα </a:t>
            </a:r>
            <a:r>
              <a:rPr lang="el-GR" sz="3200" b="1" dirty="0"/>
              <a:t>Μέσα Επικοινωνίας</a:t>
            </a:r>
            <a:r>
              <a:rPr lang="el-GR" sz="3200" dirty="0"/>
              <a:t> και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από άλλες πηγές, </a:t>
            </a:r>
            <a:endParaRPr lang="en-US" sz="3200" dirty="0"/>
          </a:p>
          <a:p>
            <a:r>
              <a:rPr lang="el-GR" sz="3200" dirty="0"/>
              <a:t>γεγονός που έχει </a:t>
            </a:r>
            <a:endParaRPr lang="en-US" sz="3200" dirty="0"/>
          </a:p>
          <a:p>
            <a:r>
              <a:rPr lang="el-GR" sz="3200" dirty="0"/>
              <a:t>ως αποτέλεσμα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την έκθεσή τους </a:t>
            </a:r>
            <a:endParaRPr lang="en-US" sz="3200" b="1" dirty="0"/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σε αυτά </a:t>
            </a:r>
            <a:endParaRPr lang="en-US" sz="3200" b="1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(</a:t>
            </a:r>
            <a:r>
              <a:rPr lang="en-US" sz="3200" dirty="0"/>
              <a:t>McQuail</a:t>
            </a:r>
            <a:r>
              <a:rPr lang="el-GR" sz="3200" dirty="0"/>
              <a:t> &amp; </a:t>
            </a:r>
            <a:r>
              <a:rPr lang="en-US" sz="3200" dirty="0"/>
              <a:t>Windahl</a:t>
            </a:r>
            <a:r>
              <a:rPr lang="el-GR" sz="3200" dirty="0"/>
              <a:t>, 2001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BDB1B-DE9C-AF49-BE96-486E416A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89" y="565079"/>
            <a:ext cx="4511211" cy="5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8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B094-9A70-7541-B646-3D4E5AB6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708"/>
            <a:ext cx="10515600" cy="5663255"/>
          </a:xfrm>
        </p:spPr>
        <p:txBody>
          <a:bodyPr/>
          <a:lstStyle/>
          <a:p>
            <a:r>
              <a:rPr lang="el-GR" dirty="0"/>
              <a:t>Χαρακτηριστικά παραδείγματα </a:t>
            </a:r>
            <a:endParaRPr lang="en-US" dirty="0"/>
          </a:p>
          <a:p>
            <a:r>
              <a:rPr lang="el-GR" dirty="0"/>
              <a:t>αυτής της προσέγγισης </a:t>
            </a:r>
            <a:endParaRPr lang="en-US" dirty="0"/>
          </a:p>
          <a:p>
            <a:r>
              <a:rPr lang="el-GR" dirty="0"/>
              <a:t>αποτελούν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οι </a:t>
            </a:r>
            <a:r>
              <a:rPr lang="el-GR" b="1" dirty="0"/>
              <a:t>χρήστες πολυοθονών </a:t>
            </a:r>
            <a:endParaRPr lang="en-US" b="1" dirty="0"/>
          </a:p>
          <a:p>
            <a:r>
              <a:rPr lang="el-GR" b="1" dirty="0"/>
              <a:t>(</a:t>
            </a:r>
            <a:r>
              <a:rPr lang="en-US" b="1" dirty="0"/>
              <a:t>multi</a:t>
            </a:r>
            <a:r>
              <a:rPr lang="el-GR" b="1" dirty="0"/>
              <a:t>-</a:t>
            </a:r>
            <a:r>
              <a:rPr lang="en-US" b="1" dirty="0"/>
              <a:t>screen</a:t>
            </a:r>
            <a:r>
              <a:rPr lang="el-GR" b="1" dirty="0"/>
              <a:t>)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για να αναζητήσουν ενημερωτικό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ή ψυχαγωγικό περιεχόμενο </a:t>
            </a:r>
            <a:endParaRPr lang="en-US" dirty="0"/>
          </a:p>
          <a:p>
            <a:r>
              <a:rPr lang="el-GR" dirty="0"/>
              <a:t>(ειδήσεις, μουσική)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b="1" u="sng" dirty="0"/>
              <a:t>αντλώντας ευχαρίστηση</a:t>
            </a:r>
            <a:r>
              <a:rPr lang="el-GR" u="sng" dirty="0"/>
              <a:t> </a:t>
            </a:r>
            <a:r>
              <a:rPr lang="el-GR" dirty="0"/>
              <a:t>από την </a:t>
            </a:r>
            <a:r>
              <a:rPr lang="el-GR" b="1" dirty="0"/>
              <a:t>αλληλεπίδραση</a:t>
            </a:r>
            <a:r>
              <a:rPr lang="el-GR" dirty="0"/>
              <a:t> με το/τα μέσο/α. </a:t>
            </a:r>
            <a:endParaRPr lang="en-US" dirty="0"/>
          </a:p>
          <a:p>
            <a:r>
              <a:rPr lang="el-GR" dirty="0"/>
              <a:t>Ένα ακόμη παράδειγμα αποτελεί η </a:t>
            </a:r>
            <a:r>
              <a:rPr lang="en-US" b="1" dirty="0"/>
              <a:t>live streaming tv</a:t>
            </a:r>
            <a:r>
              <a:rPr lang="el-GR" dirty="0"/>
              <a:t>, η </a:t>
            </a:r>
            <a:r>
              <a:rPr lang="en-US" b="1" dirty="0"/>
              <a:t>on demand</a:t>
            </a:r>
            <a:r>
              <a:rPr lang="el-GR" dirty="0"/>
              <a:t>, καθώς και οι </a:t>
            </a:r>
            <a:r>
              <a:rPr lang="el-GR" b="1" dirty="0"/>
              <a:t>πλατφόρμες ψυχαγωγικού </a:t>
            </a:r>
            <a:r>
              <a:rPr lang="el-GR" dirty="0"/>
              <a:t>κυρίως περιεχομένου.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B91CA-2BB8-C04B-8347-FB2B323C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333" y="636998"/>
            <a:ext cx="4798031" cy="37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4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ECE5-81BB-3B49-A37C-CF021B81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/>
            </a:br>
            <a:r>
              <a:rPr lang="el-GR" sz="3100" b="1" dirty="0"/>
              <a:t>4. Αλλαγές στην στρατηγική με το μετασχηματισμό της ψηφιακής δημόσιας σφαίρας.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A1F82-8038-CE49-BF4F-EF59E97D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753"/>
            <a:ext cx="10515600" cy="4687210"/>
          </a:xfrm>
        </p:spPr>
        <p:txBody>
          <a:bodyPr>
            <a:normAutofit fontScale="92500"/>
          </a:bodyPr>
          <a:lstStyle/>
          <a:p>
            <a:r>
              <a:rPr lang="el-GR" sz="3600" dirty="0"/>
              <a:t>Το </a:t>
            </a:r>
            <a:r>
              <a:rPr lang="el-GR" sz="3600" b="1" dirty="0"/>
              <a:t>νέο ψηφιακό περιβάλλον </a:t>
            </a:r>
            <a:r>
              <a:rPr lang="el-GR" sz="3600" dirty="0"/>
              <a:t>και οι </a:t>
            </a:r>
            <a:r>
              <a:rPr lang="el-GR" sz="3600" b="1" dirty="0"/>
              <a:t>νέες τεχνολογίες </a:t>
            </a:r>
            <a:r>
              <a:rPr lang="el-GR" sz="3600" dirty="0"/>
              <a:t>αναπροσαρμόζουν και τις διαφημιστικές τακτικές και στρατηγικές. </a:t>
            </a:r>
            <a:endParaRPr lang="en-US" sz="3600" dirty="0"/>
          </a:p>
          <a:p>
            <a:r>
              <a:rPr lang="el-GR" sz="3600" dirty="0"/>
              <a:t>Στο πλαίσιο αυτό μία από τις νέες τάσεις, αφορά τη συγκέντρωση δεδομένων από τους χρήστες που διαδρούν στις ψηφιακές πλατφόρμες και την επεξεργασία τους σε ειδικές βάσεις δεδομένων.</a:t>
            </a:r>
            <a:endParaRPr lang="en-US" sz="3600" dirty="0"/>
          </a:p>
          <a:p>
            <a:r>
              <a:rPr lang="el-GR" sz="3600" b="1" u="sng" dirty="0"/>
              <a:t>Το </a:t>
            </a:r>
            <a:r>
              <a:rPr lang="en-US" sz="3600" b="1" u="sng" dirty="0"/>
              <a:t>management</a:t>
            </a:r>
            <a:r>
              <a:rPr lang="el-GR" sz="3600" b="1" u="sng" dirty="0"/>
              <a:t> που δίνει έμφαση στη σχέσεις </a:t>
            </a:r>
            <a:r>
              <a:rPr lang="el-GR" sz="3600" u="sng" dirty="0"/>
              <a:t>με το κοινό λέγεται </a:t>
            </a:r>
            <a:r>
              <a:rPr lang="en-US" sz="3600" b="1" u="sng" dirty="0"/>
              <a:t>customer relationship management</a:t>
            </a:r>
            <a:r>
              <a:rPr lang="el-GR" sz="3600" b="1" u="sng" dirty="0"/>
              <a:t> </a:t>
            </a:r>
            <a:r>
              <a:rPr lang="el-GR" sz="3600" b="1" dirty="0"/>
              <a:t>(</a:t>
            </a:r>
            <a:r>
              <a:rPr lang="en-US" sz="3600" b="1" dirty="0"/>
              <a:t>CRM</a:t>
            </a:r>
            <a:r>
              <a:rPr lang="el-GR" sz="3600" b="1" dirty="0"/>
              <a:t>)</a:t>
            </a:r>
            <a:r>
              <a:rPr lang="el-GR" sz="3600" dirty="0"/>
              <a:t>. 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95581-5320-EC4D-8D89-4B00BDD4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9321"/>
            <a:ext cx="4720119" cy="5827642"/>
          </a:xfrm>
        </p:spPr>
        <p:txBody>
          <a:bodyPr>
            <a:normAutofit fontScale="92500"/>
          </a:bodyPr>
          <a:lstStyle/>
          <a:p>
            <a:r>
              <a:rPr lang="el-GR" dirty="0"/>
              <a:t>Το</a:t>
            </a:r>
            <a:r>
              <a:rPr lang="el-GR" b="1" dirty="0"/>
              <a:t> </a:t>
            </a:r>
            <a:r>
              <a:rPr lang="en-US" b="1" u="sng" dirty="0"/>
              <a:t>CRM</a:t>
            </a:r>
            <a:r>
              <a:rPr lang="en-US" u="sng" dirty="0"/>
              <a:t> </a:t>
            </a:r>
            <a:r>
              <a:rPr lang="el-GR" u="sng" dirty="0"/>
              <a:t>αποτελεί </a:t>
            </a:r>
            <a:endParaRPr lang="en-US" u="sng" dirty="0"/>
          </a:p>
          <a:p>
            <a:r>
              <a:rPr lang="el-GR" dirty="0"/>
              <a:t>μια </a:t>
            </a:r>
            <a:r>
              <a:rPr lang="el-GR" b="1" dirty="0"/>
              <a:t>στρατηγική προσέγγισης </a:t>
            </a:r>
            <a:endParaRPr lang="en-US" b="1" dirty="0"/>
          </a:p>
          <a:p>
            <a:r>
              <a:rPr lang="el-GR" dirty="0"/>
              <a:t>με το </a:t>
            </a:r>
            <a:r>
              <a:rPr lang="el-GR" b="1" dirty="0"/>
              <a:t>κοινό</a:t>
            </a:r>
            <a:r>
              <a:rPr lang="el-GR" dirty="0"/>
              <a:t> και στοχεύει: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ενίσχυση των σχέσεων </a:t>
            </a:r>
            <a:endParaRPr lang="en-US" b="1" dirty="0"/>
          </a:p>
          <a:p>
            <a:r>
              <a:rPr lang="el-GR" b="1" dirty="0"/>
              <a:t>με το κοινό</a:t>
            </a:r>
            <a:r>
              <a:rPr lang="el-GR" dirty="0"/>
              <a:t>, καθώς και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εμπλοκή και συμμετοχή </a:t>
            </a:r>
            <a:endParaRPr lang="en-US" b="1" dirty="0"/>
          </a:p>
          <a:p>
            <a:r>
              <a:rPr lang="el-GR" b="1" dirty="0"/>
              <a:t>του κοινού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σε μια αμφίδρομη </a:t>
            </a:r>
            <a:endParaRPr lang="en-US" b="1" dirty="0"/>
          </a:p>
          <a:p>
            <a:r>
              <a:rPr lang="el-GR" b="1" dirty="0"/>
              <a:t>επικοινωνία</a:t>
            </a:r>
            <a:r>
              <a:rPr lang="el-GR" dirty="0"/>
              <a:t> που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επιτρέπει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 διάχυση της πληροφορίας </a:t>
            </a:r>
            <a:endParaRPr lang="en-US" b="1" dirty="0"/>
          </a:p>
          <a:p>
            <a:r>
              <a:rPr lang="el-GR" dirty="0"/>
              <a:t>(</a:t>
            </a:r>
            <a:r>
              <a:rPr lang="en-US" dirty="0"/>
              <a:t>Chung et al</a:t>
            </a:r>
            <a:r>
              <a:rPr lang="el-GR" dirty="0"/>
              <a:t>, 2014).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1834F-29FE-9042-8C2A-135D2B26120D}"/>
              </a:ext>
            </a:extLst>
          </p:cNvPr>
          <p:cNvSpPr txBox="1"/>
          <p:nvPr/>
        </p:nvSpPr>
        <p:spPr>
          <a:xfrm>
            <a:off x="6226139" y="534256"/>
            <a:ext cx="531174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Για να το επιτύχει αυτό χρησιμοποιεί: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ειδικούς μηχανισμούς επεξεργασίας κειμένου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και γλώσσας και ειδικότερα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συγκεκριμένων λέξεων που χρησιμοποιούνται από το κοινό στα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στις ομάδες συγκέντρωσης,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προκειμένου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να αποτελέσουν μέρος ή όλο της συλλογής δεδομένων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ειδικές βάσεις δεδομένων για την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75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97834-19F2-3940-B863-7C1D0826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917"/>
            <a:ext cx="10515600" cy="5468046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l-GR" sz="3200" b="1" dirty="0"/>
              <a:t>Ενημέρωση</a:t>
            </a:r>
            <a:r>
              <a:rPr lang="el-GR" sz="3200" dirty="0"/>
              <a:t> και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b="1" dirty="0"/>
              <a:t>Υποστήριξη</a:t>
            </a:r>
            <a:endParaRPr lang="en-US" sz="3200" b="1" dirty="0"/>
          </a:p>
          <a:p>
            <a:r>
              <a:rPr lang="el-GR" sz="3200" dirty="0"/>
              <a:t>των </a:t>
            </a:r>
            <a:r>
              <a:rPr lang="el-GR" sz="3200" b="1" dirty="0"/>
              <a:t>συστημάτων </a:t>
            </a:r>
          </a:p>
          <a:p>
            <a:r>
              <a:rPr lang="el-GR" sz="3200" b="1" dirty="0"/>
              <a:t>υποστήριξης αποφάσεων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των εταιριών 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των οργανισμών </a:t>
            </a:r>
          </a:p>
          <a:p>
            <a:r>
              <a:rPr lang="el-GR" sz="3200" dirty="0"/>
              <a:t>με βάση την </a:t>
            </a:r>
          </a:p>
          <a:p>
            <a:r>
              <a:rPr lang="el-GR" sz="3200" b="1" dirty="0"/>
              <a:t>αλληλοεπίδραση </a:t>
            </a:r>
          </a:p>
          <a:p>
            <a:r>
              <a:rPr lang="el-GR" sz="3200" b="1" dirty="0"/>
              <a:t>των πελατών </a:t>
            </a:r>
            <a:r>
              <a:rPr lang="el-GR" sz="3200" dirty="0"/>
              <a:t>(</a:t>
            </a:r>
            <a:r>
              <a:rPr lang="en-US" sz="3200" b="1" dirty="0"/>
              <a:t>Dawle et al</a:t>
            </a:r>
            <a:r>
              <a:rPr lang="el-GR" sz="3200" b="1" dirty="0"/>
              <a:t>., 2015</a:t>
            </a:r>
            <a:r>
              <a:rPr lang="el-GR" sz="3200" dirty="0"/>
              <a:t>).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3F867-3017-4B40-B3B1-084BB592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782" y="708916"/>
            <a:ext cx="4078840" cy="50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1019-CECB-5242-85B7-B1B7EF4E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r>
              <a:rPr lang="el-GR" sz="3600" b="1" dirty="0"/>
              <a:t>Αναλυτικό μοντέλο </a:t>
            </a:r>
            <a:r>
              <a:rPr lang="en-US" sz="3600" b="1" dirty="0"/>
              <a:t>CRM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3520-51B8-A146-ACEF-E857A0EE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334" y="1232899"/>
            <a:ext cx="9955659" cy="4685016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0C281-DEF7-984E-A849-C5D290220C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2899"/>
            <a:ext cx="10515600" cy="4387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C3923-E806-1D4E-9793-E00628AA73C6}"/>
              </a:ext>
            </a:extLst>
          </p:cNvPr>
          <p:cNvSpPr txBox="1"/>
          <p:nvPr/>
        </p:nvSpPr>
        <p:spPr>
          <a:xfrm>
            <a:off x="3226084" y="6174769"/>
            <a:ext cx="550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Πηγή: https://www.lucidchart.com/blog/crm-models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9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7F70-D732-5F49-AF56-F507FC24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To social CRM Model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BD882-BBFC-8D4D-A2F1-4D08A209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62"/>
            <a:ext cx="4730393" cy="508790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Σε </a:t>
            </a:r>
            <a:r>
              <a:rPr lang="el-GR" b="1" dirty="0"/>
              <a:t>αντίθεση</a:t>
            </a:r>
            <a:r>
              <a:rPr lang="el-GR" dirty="0"/>
              <a:t> με το </a:t>
            </a:r>
            <a:r>
              <a:rPr lang="en-US" b="1" dirty="0"/>
              <a:t>CRM</a:t>
            </a:r>
            <a:r>
              <a:rPr lang="el-GR" dirty="0"/>
              <a:t>, </a:t>
            </a:r>
          </a:p>
          <a:p>
            <a:r>
              <a:rPr lang="el-GR" dirty="0"/>
              <a:t>που αντιμετωπίζει </a:t>
            </a:r>
          </a:p>
          <a:p>
            <a:r>
              <a:rPr lang="el-GR" dirty="0"/>
              <a:t>τους πελάτες </a:t>
            </a:r>
          </a:p>
          <a:p>
            <a:r>
              <a:rPr lang="el-GR" dirty="0"/>
              <a:t>ως παθητικούς δέκτες, </a:t>
            </a:r>
          </a:p>
          <a:p>
            <a:r>
              <a:rPr lang="el-GR" dirty="0"/>
              <a:t>το </a:t>
            </a:r>
            <a:r>
              <a:rPr lang="en-US" b="1" u="sng" dirty="0"/>
              <a:t>social CRM </a:t>
            </a:r>
            <a:r>
              <a:rPr lang="el-GR" dirty="0"/>
              <a:t>δίνει</a:t>
            </a:r>
            <a:r>
              <a:rPr lang="el-GR" b="1" dirty="0"/>
              <a:t> έμφαση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στον </a:t>
            </a:r>
            <a:r>
              <a:rPr lang="el-GR" b="1" dirty="0"/>
              <a:t>ενεργό ρόλο των πελατών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που είναι εξουσιοδοτημένοι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από τα </a:t>
            </a:r>
            <a:r>
              <a:rPr lang="en-US" dirty="0"/>
              <a:t>social media </a:t>
            </a: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μπορούν να συνεισφέρουν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σε </a:t>
            </a:r>
            <a:r>
              <a:rPr lang="el-GR" b="1" dirty="0"/>
              <a:t>πολλαπλές μορφές αξίες </a:t>
            </a:r>
            <a:r>
              <a:rPr lang="el-GR" dirty="0"/>
              <a:t>(Κάβουρα, 2021:87).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D9398-2C90-3647-9668-D69743C18D09}"/>
              </a:ext>
            </a:extLst>
          </p:cNvPr>
          <p:cNvSpPr txBox="1"/>
          <p:nvPr/>
        </p:nvSpPr>
        <p:spPr>
          <a:xfrm>
            <a:off x="6441897" y="1202076"/>
            <a:ext cx="4685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social CRM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χρησιμοποιεί τις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υπηρεσίες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social media 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για να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διευκολύνει τις υπηρεσίες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τους οργανισμούς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αλληλοεπιδράσουν με τους πελάτες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2B555-28E0-1542-B883-66A09B54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546"/>
            <a:ext cx="4637926" cy="5519417"/>
          </a:xfrm>
        </p:spPr>
        <p:txBody>
          <a:bodyPr>
            <a:normAutofit/>
          </a:bodyPr>
          <a:lstStyle/>
          <a:p>
            <a:r>
              <a:rPr lang="el-GR" sz="3200" dirty="0"/>
              <a:t>Ειδικότερα, </a:t>
            </a:r>
          </a:p>
          <a:p>
            <a:r>
              <a:rPr lang="el-GR" sz="3200" dirty="0"/>
              <a:t>το συγκεκριμένο μοντέλο </a:t>
            </a:r>
          </a:p>
          <a:p>
            <a:pPr marL="0" indent="0">
              <a:buNone/>
            </a:pPr>
            <a:r>
              <a:rPr lang="el-GR" sz="3200" dirty="0"/>
              <a:t>  επιδιώκει :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την </a:t>
            </a:r>
            <a:r>
              <a:rPr lang="el-GR" sz="3200" b="1" u="sng" dirty="0"/>
              <a:t>ενεργό εμπλοκή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</a:t>
            </a:r>
            <a:r>
              <a:rPr lang="el-GR" sz="3200" b="1" u="sng" dirty="0"/>
              <a:t>συμμετοχή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των πελατών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σε ένα </a:t>
            </a:r>
            <a:r>
              <a:rPr lang="el-GR" sz="3200" b="1" u="sng" dirty="0"/>
              <a:t>διαδραστικό διάλογο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με τις </a:t>
            </a:r>
            <a:r>
              <a:rPr lang="el-GR" sz="3200" b="1" u="sng" dirty="0"/>
              <a:t>εταιρίες</a:t>
            </a:r>
            <a:r>
              <a:rPr lang="el-GR" sz="3200" dirty="0"/>
              <a:t>,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C14A6-42BF-DE41-A22F-898F0FB8F66C}"/>
              </a:ext>
            </a:extLst>
          </p:cNvPr>
          <p:cNvSpPr txBox="1"/>
          <p:nvPr/>
        </p:nvSpPr>
        <p:spPr>
          <a:xfrm>
            <a:off x="6256963" y="750014"/>
            <a:ext cx="51165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ώστε να δημιουργηθούν: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αμοιβαίες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επωφελείς σχέσεις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 την εταιρία και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να οδηγήσουν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σε ανώτερη απόδοση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 et al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2021).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διάλογος μάλιστα αυτός γίνεται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πραγματικό χρόνο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ώστε η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επικοινωνιακή στρατηγική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να μπορεί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να υλοποιηθεί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οργανωμένα και στοχευμένα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6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90C-B0B1-8B43-A6B0-11032B9EE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823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u="sng" dirty="0"/>
              <a:t>Αναλυτικό </a:t>
            </a:r>
            <a:r>
              <a:rPr lang="en-US" b="1" u="sng" dirty="0"/>
              <a:t>Social CRM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A87BDB-8654-A54A-90F3-7797241ABF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71575"/>
            <a:ext cx="10740774" cy="49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8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1783-56C0-234E-B2AB-6FEA0F63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832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4.3. </a:t>
            </a:r>
            <a:r>
              <a:rPr lang="en-US" b="1" dirty="0"/>
              <a:t>Digital Marketing </a:t>
            </a:r>
            <a:r>
              <a:rPr lang="el-GR" b="1" dirty="0"/>
              <a:t>και </a:t>
            </a:r>
            <a:r>
              <a:rPr lang="en-US" b="1" dirty="0"/>
              <a:t>Data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FD5C1-A21F-1946-925E-17AFFDDE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336"/>
            <a:ext cx="10515600" cy="4581627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Ένα από τα </a:t>
            </a:r>
            <a:r>
              <a:rPr lang="el-GR" b="1" u="sng" dirty="0"/>
              <a:t>βασικά πλεονεκτήματα του </a:t>
            </a:r>
            <a:r>
              <a:rPr lang="en-US" b="1" u="sng" dirty="0"/>
              <a:t>social CRM</a:t>
            </a:r>
            <a:r>
              <a:rPr lang="el-GR" b="1" u="sng" dirty="0"/>
              <a:t> </a:t>
            </a:r>
            <a:r>
              <a:rPr lang="el-GR" dirty="0"/>
              <a:t>είναι ότι η </a:t>
            </a:r>
            <a:r>
              <a:rPr lang="el-GR" b="1" dirty="0"/>
              <a:t>στοχοθέτηση των πελατών-καταναλωτών </a:t>
            </a:r>
            <a:r>
              <a:rPr lang="el-GR" dirty="0"/>
              <a:t>μπορεί να γίνει σε </a:t>
            </a:r>
            <a:r>
              <a:rPr lang="el-GR" b="1" dirty="0"/>
              <a:t>πραγματικό χρόνο </a:t>
            </a:r>
            <a:r>
              <a:rPr lang="el-GR" dirty="0"/>
              <a:t>(</a:t>
            </a:r>
            <a:r>
              <a:rPr lang="en-US" dirty="0"/>
              <a:t>real time</a:t>
            </a:r>
            <a:r>
              <a:rPr lang="el-GR" dirty="0"/>
              <a:t>) σε σχέση με παλαιότερες μεθόδους, όπως οι τηλεθεάσεις μέτρησης, οι οποίες ουσιαστικά παράγουν πρωθύστερα αποτελέσματα (Κάβουρα, 2021:90).</a:t>
            </a:r>
            <a:endParaRPr lang="en-US" dirty="0"/>
          </a:p>
          <a:p>
            <a:r>
              <a:rPr lang="el-GR" dirty="0"/>
              <a:t>Οι εταιρίες χάρη στις ψηφιακές λειτουργίες μπορούν να παράγουν </a:t>
            </a:r>
            <a:r>
              <a:rPr lang="el-GR" b="1" dirty="0"/>
              <a:t>μεγάλο όγκο δεδομένων </a:t>
            </a:r>
            <a:r>
              <a:rPr lang="el-GR" dirty="0"/>
              <a:t>(</a:t>
            </a:r>
            <a:r>
              <a:rPr lang="en-US" dirty="0"/>
              <a:t>big data</a:t>
            </a:r>
            <a:r>
              <a:rPr lang="el-GR" dirty="0"/>
              <a:t>) αφού πρώτα κάνουν την εξόρυξή τους. </a:t>
            </a:r>
          </a:p>
          <a:p>
            <a:r>
              <a:rPr lang="el-GR" dirty="0"/>
              <a:t>Υπάρχει πλέον η δυνατότητα με βάση τη διεύθυνση </a:t>
            </a:r>
            <a:r>
              <a:rPr lang="en-US" dirty="0"/>
              <a:t>email </a:t>
            </a:r>
            <a:r>
              <a:rPr lang="el-GR" dirty="0"/>
              <a:t>του εν δυνάμει καταναλωτή και τα </a:t>
            </a:r>
            <a:r>
              <a:rPr lang="en-US" dirty="0"/>
              <a:t>social media </a:t>
            </a:r>
            <a:r>
              <a:rPr lang="el-GR" dirty="0"/>
              <a:t>να γίνει η ανάλυση και επεξεργασία των αγοραστικών του συνηθειών με βάση την περιήγησή του σε αυτά.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4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7B87-4A89-4C46-A77F-E8D9BF02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106"/>
            <a:ext cx="4580106" cy="5787857"/>
          </a:xfrm>
        </p:spPr>
        <p:txBody>
          <a:bodyPr/>
          <a:lstStyle/>
          <a:p>
            <a:r>
              <a:rPr lang="el-GR" sz="3600" dirty="0"/>
              <a:t>Ενδεικτικά παρατίθενται </a:t>
            </a:r>
          </a:p>
          <a:p>
            <a:r>
              <a:rPr lang="el-GR" sz="3600" dirty="0"/>
              <a:t>μερικές από τις πλατφόρμες </a:t>
            </a:r>
          </a:p>
          <a:p>
            <a:r>
              <a:rPr lang="el-GR" sz="3600" dirty="0"/>
              <a:t>που οι εταιρείες </a:t>
            </a:r>
          </a:p>
          <a:p>
            <a:r>
              <a:rPr lang="el-GR" sz="3600" dirty="0"/>
              <a:t>μπορούν να χρησιμοποιήσουν </a:t>
            </a:r>
          </a:p>
          <a:p>
            <a:r>
              <a:rPr lang="el-GR" sz="3600" dirty="0"/>
              <a:t>για να διαχειριστούν  </a:t>
            </a:r>
          </a:p>
          <a:p>
            <a:r>
              <a:rPr lang="el-GR" sz="3600" dirty="0"/>
              <a:t>τη βάση δεδομένων: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8E116-BB27-C64A-A365-0172870CBD08}"/>
              </a:ext>
            </a:extLst>
          </p:cNvPr>
          <p:cNvSpPr txBox="1"/>
          <p:nvPr/>
        </p:nvSpPr>
        <p:spPr>
          <a:xfrm>
            <a:off x="6177064" y="554477"/>
            <a:ext cx="49416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Merkle One (Liyakasa, 2015) 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Media Math Terminal One (Media Math,2021)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Audience Suite Turn (Turn, 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Marketo Ad Bridge (Marketo, 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Criteo (Criteo, 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Live Ramp (LiveRamp, n.d.) 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Krux (Krux Digital Inc., 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eXelate, a Nielsen Company (eXelate, 2021)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Lotame (Lotame, 2021).</a:t>
            </a:r>
          </a:p>
        </p:txBody>
      </p:sp>
    </p:spTree>
    <p:extLst>
      <p:ext uri="{BB962C8B-B14F-4D97-AF65-F5344CB8AC3E}">
        <p14:creationId xmlns:p14="http://schemas.microsoft.com/office/powerpoint/2010/main" val="1328648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47CD-EFCE-DD44-BDEF-2062980A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649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n-US" b="1" dirty="0"/>
              <a:t>Audience Suite Turn- How it works.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FF8D3F-7D4B-584D-8FF0-6E43674502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1" y="1352550"/>
            <a:ext cx="9709257" cy="4513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BE869-9C49-2F49-B842-212724D3547F}"/>
              </a:ext>
            </a:extLst>
          </p:cNvPr>
          <p:cNvSpPr txBox="1"/>
          <p:nvPr/>
        </p:nvSpPr>
        <p:spPr>
          <a:xfrm>
            <a:off x="1624518" y="6215974"/>
            <a:ext cx="932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Πηγή: 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https://www.youtube.com/watch?v=GUdNkEfHIAE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1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54F-700E-254B-8C4E-578E4646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730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n-US" b="1" dirty="0"/>
              <a:t>Live Ramp: How it works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F151D4-0EF4-0343-8F37-9D3B01620B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55" y="1041401"/>
            <a:ext cx="9129889" cy="4503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43FCE-F1E7-6341-8613-1F2B51223104}"/>
              </a:ext>
            </a:extLst>
          </p:cNvPr>
          <p:cNvSpPr txBox="1"/>
          <p:nvPr/>
        </p:nvSpPr>
        <p:spPr>
          <a:xfrm>
            <a:off x="3051241" y="5836596"/>
            <a:ext cx="608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hlinkClick r:id="rId3"/>
              </a:rPr>
              <a:t>https://liveramp.com/lp/gc/platform-tour/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36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0396-A181-B44F-A98B-B41EE95A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391"/>
            <a:ext cx="10515600" cy="5476572"/>
          </a:xfrm>
        </p:spPr>
        <p:txBody>
          <a:bodyPr/>
          <a:lstStyle/>
          <a:p>
            <a:r>
              <a:rPr lang="el-GR" dirty="0"/>
              <a:t>Αξίζει να σημειωθεί ότι μια </a:t>
            </a:r>
            <a:r>
              <a:rPr lang="el-GR" b="1" dirty="0"/>
              <a:t>βάση δεδομένων </a:t>
            </a:r>
            <a:r>
              <a:rPr lang="el-GR" dirty="0"/>
              <a:t>με τα προσωπικά στοιχεία των πελατών μιας εταιρείας, όπως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b="1" dirty="0"/>
              <a:t>Emai</a:t>
            </a:r>
            <a:r>
              <a:rPr lang="en-US" dirty="0"/>
              <a:t>l</a:t>
            </a:r>
          </a:p>
          <a:p>
            <a:pPr lvl="0">
              <a:buFont typeface="Wingdings" pitchFamily="2" charset="2"/>
              <a:buChar char="Ø"/>
            </a:pPr>
            <a:r>
              <a:rPr lang="en-US" b="1" dirty="0"/>
              <a:t>Mobile phone </a:t>
            </a:r>
          </a:p>
          <a:p>
            <a:r>
              <a:rPr lang="el-GR" dirty="0"/>
              <a:t>από </a:t>
            </a:r>
            <a:r>
              <a:rPr lang="el-GR" b="1" dirty="0"/>
              <a:t>τη διαχείριση πελατειακών σχέσεων</a:t>
            </a:r>
            <a:r>
              <a:rPr lang="el-GR" dirty="0"/>
              <a:t>, μπορεί να συνδυαστεί με </a:t>
            </a:r>
            <a:r>
              <a:rPr lang="el-GR" b="1" dirty="0"/>
              <a:t>στοχευμένες εκστρατείες </a:t>
            </a:r>
            <a:r>
              <a:rPr lang="el-GR" dirty="0"/>
              <a:t>προς τους χρήστες των </a:t>
            </a:r>
            <a:r>
              <a:rPr lang="en-US" b="1" dirty="0"/>
              <a:t>social media</a:t>
            </a:r>
            <a:r>
              <a:rPr lang="el-GR" b="1" dirty="0"/>
              <a:t> </a:t>
            </a:r>
            <a:r>
              <a:rPr lang="el-GR" dirty="0"/>
              <a:t>όταν αυτοί συνδέονται σε πλατφόρμες, με στόχο: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Να προσεγγιστούν </a:t>
            </a:r>
            <a:r>
              <a:rPr lang="el-GR" dirty="0"/>
              <a:t>οι ανενεργοί πελάτες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Να ενισχυθεί </a:t>
            </a:r>
            <a:r>
              <a:rPr lang="el-GR" dirty="0"/>
              <a:t>το μήνυμα στους ενεργούς και</a:t>
            </a:r>
          </a:p>
          <a:p>
            <a:pPr lvl="0">
              <a:buFont typeface="Wingdings" pitchFamily="2" charset="2"/>
              <a:buChar char="Ø"/>
            </a:pPr>
            <a:r>
              <a:rPr lang="el-GR" b="1" dirty="0"/>
              <a:t>Να στοχοθετηθούν </a:t>
            </a:r>
            <a:r>
              <a:rPr lang="el-GR" dirty="0"/>
              <a:t>οι πελάτες από πολλές συσκευές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2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47B2-17A7-B44D-A74A-3672996A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204"/>
            <a:ext cx="10515600" cy="5612759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n-US" b="1" dirty="0"/>
              <a:t>Google</a:t>
            </a:r>
            <a:r>
              <a:rPr lang="en-US" dirty="0"/>
              <a:t> </a:t>
            </a:r>
            <a:r>
              <a:rPr lang="el-GR" dirty="0"/>
              <a:t>για παράδειγμα </a:t>
            </a:r>
          </a:p>
          <a:p>
            <a:r>
              <a:rPr lang="el-GR" dirty="0"/>
              <a:t>έχει </a:t>
            </a:r>
            <a:r>
              <a:rPr lang="el-GR" b="1" dirty="0"/>
              <a:t>εισάγει την έννοια </a:t>
            </a:r>
          </a:p>
          <a:p>
            <a:r>
              <a:rPr lang="el-GR" b="1" dirty="0"/>
              <a:t>της συσχέτισης των πελατών</a:t>
            </a:r>
            <a:r>
              <a:rPr lang="el-GR" dirty="0"/>
              <a:t> </a:t>
            </a:r>
          </a:p>
          <a:p>
            <a:r>
              <a:rPr lang="el-GR" dirty="0"/>
              <a:t>μέσα από τα διάφορα </a:t>
            </a:r>
          </a:p>
          <a:p>
            <a:r>
              <a:rPr lang="en-US" dirty="0"/>
              <a:t>social media</a:t>
            </a:r>
            <a:r>
              <a:rPr lang="el-GR" dirty="0"/>
              <a:t> </a:t>
            </a:r>
          </a:p>
          <a:p>
            <a:r>
              <a:rPr lang="el-GR" dirty="0"/>
              <a:t>συνδυάζοντας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n-US" b="1" dirty="0"/>
              <a:t>Gmail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YouTube</a:t>
            </a:r>
            <a:r>
              <a:rPr lang="en-US" dirty="0"/>
              <a:t>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Google Search </a:t>
            </a:r>
            <a:endParaRPr lang="el-GR" b="1" dirty="0"/>
          </a:p>
          <a:p>
            <a:r>
              <a:rPr lang="el-GR" dirty="0"/>
              <a:t>με το λογισμικό </a:t>
            </a:r>
          </a:p>
          <a:p>
            <a:pPr>
              <a:buFont typeface="Wingdings" pitchFamily="2" charset="2"/>
              <a:buChar char="ü"/>
            </a:pPr>
            <a:r>
              <a:rPr lang="en-US" b="1" dirty="0"/>
              <a:t>Customer Match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7817C-7EFE-EC4F-9884-61611E24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149" y="564204"/>
            <a:ext cx="5214026" cy="55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8BEAB-3115-5349-88A7-FE2C1B4E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294"/>
            <a:ext cx="5173494" cy="5651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</a:t>
            </a:r>
            <a:r>
              <a:rPr lang="en-US" b="1" dirty="0"/>
              <a:t>email </a:t>
            </a:r>
            <a:r>
              <a:rPr lang="el-GR" b="1" dirty="0"/>
              <a:t>ενός πελάτη </a:t>
            </a:r>
          </a:p>
          <a:p>
            <a:pPr marL="0" indent="0">
              <a:buNone/>
            </a:pPr>
            <a:r>
              <a:rPr lang="el-GR" dirty="0"/>
              <a:t>αποτελεί και 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b="1" dirty="0"/>
              <a:t>ψηφιακό του διαβατήριο</a:t>
            </a:r>
            <a:r>
              <a:rPr lang="en-US" dirty="0">
                <a:effectLst/>
              </a:rPr>
              <a:t> </a:t>
            </a:r>
            <a:endParaRPr lang="el-GR" dirty="0">
              <a:effectLst/>
            </a:endParaRPr>
          </a:p>
          <a:p>
            <a:pPr marL="0" indent="0">
              <a:buNone/>
            </a:pPr>
            <a:r>
              <a:rPr lang="el-GR" dirty="0"/>
              <a:t>την ηλεκτρονική του ταυτότητα </a:t>
            </a:r>
          </a:p>
          <a:p>
            <a:pPr marL="0" indent="0">
              <a:buNone/>
            </a:pPr>
            <a:r>
              <a:rPr lang="el-GR" dirty="0"/>
              <a:t>(Κάβουρα, 2021:89) </a:t>
            </a:r>
          </a:p>
          <a:p>
            <a:pPr marL="0" indent="0">
              <a:buNone/>
            </a:pPr>
            <a:r>
              <a:rPr lang="el-GR" dirty="0"/>
              <a:t>στις επαναλαμβανόμενες </a:t>
            </a:r>
          </a:p>
          <a:p>
            <a:pPr marL="0" indent="0">
              <a:buNone/>
            </a:pPr>
            <a:r>
              <a:rPr lang="el-GR" dirty="0"/>
              <a:t>συνδέσεις του </a:t>
            </a:r>
          </a:p>
          <a:p>
            <a:pPr marL="0" indent="0">
              <a:buNone/>
            </a:pPr>
            <a:r>
              <a:rPr lang="el-GR" dirty="0"/>
              <a:t>στις διάφορες </a:t>
            </a:r>
          </a:p>
          <a:p>
            <a:pPr marL="0" indent="0">
              <a:buNone/>
            </a:pPr>
            <a:r>
              <a:rPr lang="el-GR" dirty="0"/>
              <a:t>ψηφιακές πλατφόρμες </a:t>
            </a:r>
          </a:p>
          <a:p>
            <a:pPr marL="0" indent="0">
              <a:buNone/>
            </a:pPr>
            <a:r>
              <a:rPr lang="el-GR" dirty="0"/>
              <a:t>και τα </a:t>
            </a:r>
            <a:r>
              <a:rPr lang="en-US" dirty="0"/>
              <a:t>social media</a:t>
            </a:r>
            <a:r>
              <a:rPr lang="el-GR" dirty="0"/>
              <a:t>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59943-3623-0D4B-93CB-E2775564ABDB}"/>
              </a:ext>
            </a:extLst>
          </p:cNvPr>
          <p:cNvSpPr txBox="1"/>
          <p:nvPr/>
        </p:nvSpPr>
        <p:spPr>
          <a:xfrm>
            <a:off x="6293796" y="817123"/>
            <a:ext cx="446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όπου εκεί γίνεται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καταγραφή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επεξεργασία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ανάλυση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καταναλωτικών δεδομένων του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A9026-C89E-D349-9D0F-1AC380CD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795" y="4087528"/>
            <a:ext cx="4241259" cy="2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7A4F-7F6A-F14A-86B6-A25E7728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Customer Match-How it works-1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8B8D1-A518-BF4E-AB20-23A89622EC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98" y="1099226"/>
            <a:ext cx="9299642" cy="4614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483EA-7D32-3A40-A025-78C30CDC1506}"/>
              </a:ext>
            </a:extLst>
          </p:cNvPr>
          <p:cNvSpPr txBox="1"/>
          <p:nvPr/>
        </p:nvSpPr>
        <p:spPr>
          <a:xfrm>
            <a:off x="2636195" y="6070060"/>
            <a:ext cx="7626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Πηγή: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support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google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.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google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ads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answer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/12080169?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hl</a:t>
            </a:r>
            <a:r>
              <a:rPr lang="el-GR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=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166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E0B2-51A9-A740-A86D-E035FCE8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Customer Match-How it works-Google Ads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2E9CE3-1BFF-BA46-9B12-DFBCF43B72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42" y="1274763"/>
            <a:ext cx="9300515" cy="4464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F1030-9677-DB49-855A-C3AF693B8534}"/>
              </a:ext>
            </a:extLst>
          </p:cNvPr>
          <p:cNvSpPr txBox="1"/>
          <p:nvPr/>
        </p:nvSpPr>
        <p:spPr>
          <a:xfrm>
            <a:off x="1916348" y="6138153"/>
            <a:ext cx="791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+mn-lt"/>
              </a:rPr>
              <a:t>Πηγή: </a:t>
            </a:r>
            <a:r>
              <a:rPr lang="el-GR" u="sng" dirty="0">
                <a:latin typeface="+mn-lt"/>
                <a:hlinkClick r:id="rId3"/>
              </a:rPr>
              <a:t>https://www.youtube.com/watch?v=ImrjP4xwEbg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8348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16B9C-CE01-014F-ACF1-6EFB43D8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7668"/>
            <a:ext cx="10515600" cy="537929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Υπάρχουν πολλές πλατφόρμες,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όπως η </a:t>
            </a:r>
            <a:r>
              <a:rPr lang="en-US" b="1" dirty="0"/>
              <a:t>Salesforce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που παρέχουν </a:t>
            </a:r>
            <a:r>
              <a:rPr lang="el-GR" b="1" dirty="0"/>
              <a:t>ψηφιακές λύσεις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διαχείρισης πελατών </a:t>
            </a:r>
            <a:endParaRPr lang="en-US" dirty="0"/>
          </a:p>
          <a:p>
            <a:r>
              <a:rPr lang="el-GR" dirty="0"/>
              <a:t>από τη βάση δεδομένων </a:t>
            </a:r>
            <a:endParaRPr lang="en-US" dirty="0"/>
          </a:p>
          <a:p>
            <a:r>
              <a:rPr lang="el-GR" dirty="0"/>
              <a:t>που καταγράφεται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η ψηφιακή προτίμηση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των πελατών μέσω </a:t>
            </a:r>
            <a:endParaRPr lang="en-US" dirty="0"/>
          </a:p>
          <a:p>
            <a:r>
              <a:rPr lang="el-GR" dirty="0"/>
              <a:t>των πλατφορμών </a:t>
            </a:r>
            <a:endParaRPr lang="en-US" dirty="0"/>
          </a:p>
          <a:p>
            <a:r>
              <a:rPr lang="el-GR" dirty="0"/>
              <a:t>και συσκευών που χρησιμοποιούν </a:t>
            </a:r>
            <a:endParaRPr lang="en-US" dirty="0"/>
          </a:p>
          <a:p>
            <a:r>
              <a:rPr lang="el-GR" dirty="0"/>
              <a:t>και ενημερώνουν τις εταιρείες γι΄ αυτά.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10B7D-6DA3-2541-A3F0-0441BF97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370" y="1047750"/>
            <a:ext cx="452728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6E15-95BC-4249-93E1-1C91A1DE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55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Salesforce-How it works</a:t>
            </a:r>
            <a:r>
              <a:rPr lang="el-GR" b="1" dirty="0"/>
              <a:t>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BFBCEC-AED7-7049-911A-1C56C73C6C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5538"/>
            <a:ext cx="10515600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A3E06-702D-4848-B326-DE85568F16EF}"/>
              </a:ext>
            </a:extLst>
          </p:cNvPr>
          <p:cNvSpPr txBox="1"/>
          <p:nvPr/>
        </p:nvSpPr>
        <p:spPr>
          <a:xfrm>
            <a:off x="1789889" y="6147881"/>
            <a:ext cx="7281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Πηγή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https://www.techtarget.com/searchcustomerexperience/definition/Salesforcecom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(video)</a:t>
            </a:r>
          </a:p>
        </p:txBody>
      </p:sp>
    </p:spTree>
    <p:extLst>
      <p:ext uri="{BB962C8B-B14F-4D97-AF65-F5344CB8AC3E}">
        <p14:creationId xmlns:p14="http://schemas.microsoft.com/office/powerpoint/2010/main" val="264358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E561-2585-C140-8DC7-F9FD46FA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3.9.1.Η καλωδιωμένη γειτονιά (</a:t>
            </a:r>
            <a:r>
              <a:rPr lang="en-US" b="1" dirty="0"/>
              <a:t>wired neighborhood</a:t>
            </a:r>
            <a:r>
              <a:rPr lang="el-GR" b="1" dirty="0"/>
              <a:t>).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E9542-936D-B849-A6CA-B562BC2C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7378" cy="4351338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b="1" dirty="0"/>
              <a:t> </a:t>
            </a:r>
            <a:r>
              <a:rPr lang="el-GR" dirty="0"/>
              <a:t>προσέγγιση του </a:t>
            </a:r>
            <a:r>
              <a:rPr lang="en-US" b="1" dirty="0"/>
              <a:t>Doheny</a:t>
            </a:r>
            <a:r>
              <a:rPr lang="el-GR" b="1" dirty="0"/>
              <a:t>-</a:t>
            </a:r>
            <a:r>
              <a:rPr lang="en-US" b="1" dirty="0"/>
              <a:t>Farina</a:t>
            </a:r>
            <a:r>
              <a:rPr lang="el-GR" b="1" dirty="0"/>
              <a:t> (1996)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αναφέρεται στη </a:t>
            </a:r>
            <a:r>
              <a:rPr lang="el-GR" b="1" dirty="0"/>
              <a:t>δημοκρατική προοπτική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των </a:t>
            </a:r>
            <a:r>
              <a:rPr lang="el-GR" b="1" dirty="0"/>
              <a:t>νέων τεχνολογιών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που δημιουργούν </a:t>
            </a:r>
            <a:r>
              <a:rPr lang="el-GR" b="1" dirty="0"/>
              <a:t>κοινότητες </a:t>
            </a:r>
            <a:r>
              <a:rPr lang="el-GR" dirty="0"/>
              <a:t>με βάση τα κοινά ενδιαφέροντα.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C44E7-AF4B-9E4C-8EB2-D4AEC3AB21A0}"/>
              </a:ext>
            </a:extLst>
          </p:cNvPr>
          <p:cNvSpPr txBox="1"/>
          <p:nvPr/>
        </p:nvSpPr>
        <p:spPr>
          <a:xfrm>
            <a:off x="6390526" y="2198670"/>
            <a:ext cx="4017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Θεωρώντας ότι επιταχύνεται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 φθορά των φυσικών κοινοτήτων και ότι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οι πολίτες οφείλουν να επανατοποθετηθούν στους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τόπους τους-τις κοινότητές τους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14870-E072-5545-8F7E-5CCA13BF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1658"/>
            <a:ext cx="5038618" cy="5365305"/>
          </a:xfrm>
        </p:spPr>
        <p:txBody>
          <a:bodyPr>
            <a:normAutofit/>
          </a:bodyPr>
          <a:lstStyle/>
          <a:p>
            <a:r>
              <a:rPr lang="el-GR" dirty="0"/>
              <a:t>τονίζει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τη </a:t>
            </a:r>
            <a:r>
              <a:rPr lang="el-GR" b="1" dirty="0"/>
              <a:t>δημοκρατική προοπτική των νέων τεχνολογιών, που συμβάλλουν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 </a:t>
            </a:r>
            <a:r>
              <a:rPr lang="el-GR" b="1" dirty="0"/>
              <a:t>δημοκρατική προοπτική </a:t>
            </a:r>
            <a:r>
              <a:rPr lang="el-GR" dirty="0"/>
              <a:t>μέσω της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δημόσιας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σε πραγματικό χρόνο, πληροφόρησης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Το κοινό παύει να ενδιαφέρεται για το τοπικό και στρέφει την προσοχή του: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2B831-8467-994F-ABA9-F4441537BBCC}"/>
              </a:ext>
            </a:extLst>
          </p:cNvPr>
          <p:cNvSpPr/>
          <p:nvPr/>
        </p:nvSpPr>
        <p:spPr>
          <a:xfrm>
            <a:off x="7181635" y="1087539"/>
            <a:ext cx="3657601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buFont typeface="Wingdings" pitchFamily="2" charset="2"/>
              <a:buChar char="Ø"/>
              <a:tabLst>
                <a:tab pos="2247265" algn="l"/>
              </a:tabLst>
            </a:pPr>
            <a:r>
              <a:rPr lang="el-G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παγκόσμιο, </a:t>
            </a: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itchFamily="2" charset="2"/>
              <a:buChar char="Ø"/>
              <a:tabLst>
                <a:tab pos="2247265" algn="l"/>
              </a:tabLst>
            </a:pPr>
            <a:r>
              <a:rPr lang="el-G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διεθνές, </a:t>
            </a: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Wingdings" pitchFamily="2" charset="2"/>
              <a:buChar char="Ø"/>
              <a:tabLst>
                <a:tab pos="2247265" algn="l"/>
              </a:tabLst>
            </a:pPr>
            <a:r>
              <a:rPr lang="el-GR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υπερτοπικό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9355C-98E4-124E-8B30-287E3F57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6" y="2637322"/>
            <a:ext cx="4212119" cy="3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6A65-6722-6A49-A43E-294BBC5E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3.9.2. </a:t>
            </a:r>
            <a:r>
              <a:rPr lang="el-GR" sz="3200" b="1" dirty="0"/>
              <a:t>Το </a:t>
            </a:r>
            <a:r>
              <a:rPr lang="en-US" sz="3200" b="1" dirty="0"/>
              <a:t>Netvertising Image Communication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96811-695C-E34B-80F0-ED3C198D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092"/>
            <a:ext cx="5408488" cy="4861871"/>
          </a:xfrm>
        </p:spPr>
        <p:txBody>
          <a:bodyPr>
            <a:normAutofit/>
          </a:bodyPr>
          <a:lstStyle/>
          <a:p>
            <a:r>
              <a:rPr lang="el-GR" b="1" dirty="0"/>
              <a:t>Το συγκεκριμένο μοντέλο αφορά στην διαφημιστική εικόνα ενός προϊόντος ή μια εταιρίας στο διαδίκτυο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Αποτελεί δηλαδή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την αναπαράσταση μέσων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στο διαδίκτυο </a:t>
            </a:r>
            <a:r>
              <a:rPr lang="el-GR" dirty="0"/>
              <a:t>(</a:t>
            </a:r>
            <a:r>
              <a:rPr lang="en-US" u="sng" dirty="0"/>
              <a:t>cyberspace media representation</a:t>
            </a:r>
            <a:r>
              <a:rPr lang="el-GR" dirty="0"/>
              <a:t>), όπου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u="sng" dirty="0"/>
              <a:t>μήνυμα</a:t>
            </a:r>
            <a:r>
              <a:rPr lang="el-GR" dirty="0"/>
              <a:t> περιλαμβάνει </a:t>
            </a:r>
            <a:r>
              <a:rPr lang="el-GR" b="1" dirty="0"/>
              <a:t>πολλαπλά αισθητηριακά ερεθίσματα</a:t>
            </a:r>
            <a:r>
              <a:rPr lang="el-GR" dirty="0"/>
              <a:t>, όπως: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519AC-485E-9B40-8C45-6BF595918114}"/>
              </a:ext>
            </a:extLst>
          </p:cNvPr>
          <p:cNvSpPr txBox="1"/>
          <p:nvPr/>
        </p:nvSpPr>
        <p:spPr>
          <a:xfrm>
            <a:off x="7109716" y="1829442"/>
            <a:ext cx="354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800" b="1" dirty="0"/>
              <a:t>εικόνες</a:t>
            </a: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l-GR" sz="2800" b="1" dirty="0"/>
              <a:t>γράμματα</a:t>
            </a:r>
            <a:endParaRPr lang="en-US" sz="2800" b="1" dirty="0"/>
          </a:p>
          <a:p>
            <a:pPr>
              <a:buFont typeface="Wingdings" pitchFamily="2" charset="2"/>
              <a:buChar char="Ø"/>
            </a:pPr>
            <a:r>
              <a:rPr lang="el-GR" sz="2800" b="1" dirty="0"/>
              <a:t>ήχοι, 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4183A-4A54-5741-A10D-5E83337C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92" y="3349375"/>
            <a:ext cx="4374508" cy="26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892B5-94B7-764F-A942-22299A7C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047"/>
            <a:ext cx="10515600" cy="58379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που είναι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ζωντανά ερεθίσματα </a:t>
            </a:r>
          </a:p>
          <a:p>
            <a:r>
              <a:rPr lang="el-GR" dirty="0"/>
              <a:t>και ωθούν τον καταναλωτή </a:t>
            </a:r>
          </a:p>
          <a:p>
            <a:r>
              <a:rPr lang="el-GR" dirty="0"/>
              <a:t>να δημιουργήσει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διανοητικές εικόνες</a:t>
            </a:r>
            <a:r>
              <a:rPr lang="el-GR" dirty="0"/>
              <a:t>, </a:t>
            </a:r>
          </a:p>
          <a:p>
            <a:r>
              <a:rPr lang="el-GR" dirty="0"/>
              <a:t>μέσω των </a:t>
            </a:r>
            <a:r>
              <a:rPr lang="el-GR" b="1" dirty="0"/>
              <a:t>μηχανισμών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πρόσληψης </a:t>
            </a:r>
            <a:r>
              <a:rPr lang="el-GR" dirty="0"/>
              <a:t>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κατασκευής νοήματος </a:t>
            </a:r>
          </a:p>
          <a:p>
            <a:pPr marL="114300" indent="0">
              <a:buNone/>
            </a:pPr>
            <a:r>
              <a:rPr lang="el-GR" dirty="0"/>
              <a:t>    (</a:t>
            </a:r>
            <a:r>
              <a:rPr lang="en-US" dirty="0"/>
              <a:t>Segur</a:t>
            </a:r>
            <a:r>
              <a:rPr lang="el-GR" dirty="0"/>
              <a:t>,2010), </a:t>
            </a:r>
          </a:p>
          <a:p>
            <a:r>
              <a:rPr lang="el-GR" dirty="0"/>
              <a:t>ώστε να αναπτύξει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αγοραστικές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συμπεριφορικές αντιδράσεις</a:t>
            </a:r>
            <a:r>
              <a:rPr lang="el-GR" dirty="0"/>
              <a:t>.  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BFE83-2482-8248-A094-45025E81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28" y="534255"/>
            <a:ext cx="5332289" cy="54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36A5-9F2D-E640-88FF-BD8988A6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3600" b="1" dirty="0"/>
            </a:br>
            <a:r>
              <a:rPr lang="en-US" sz="3600" b="1" dirty="0"/>
              <a:t>Netvertising Image Communication Model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FE26-7B96-4A4C-830E-691FA9B1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57"/>
            <a:ext cx="10515600" cy="5046806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Netvertising Image Communication Model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86929-0388-EC4C-A34C-F781585FEA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37" y="1910993"/>
            <a:ext cx="9977063" cy="40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A6A0-B1C4-C149-A41A-FE7D31C9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3.9.3. Το μοντέλο των χρήσεων και ικανοποιήσεων</a:t>
            </a:r>
            <a:r>
              <a:rPr lang="el-GR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94E71-4537-8140-8386-B4C402F41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 συγκεκριμένο μοντέλο</a:t>
            </a:r>
          </a:p>
          <a:p>
            <a:r>
              <a:rPr lang="el-GR" dirty="0"/>
              <a:t>σημασία έχει </a:t>
            </a:r>
            <a:r>
              <a:rPr lang="el-GR" sz="3600" b="1" u="sng" dirty="0"/>
              <a:t>ο τρόπος </a:t>
            </a:r>
          </a:p>
          <a:p>
            <a:r>
              <a:rPr lang="el-GR" sz="3600" b="1" u="sng" dirty="0"/>
              <a:t>που αντιμετωπίζουν </a:t>
            </a:r>
          </a:p>
          <a:p>
            <a:r>
              <a:rPr lang="el-GR" sz="3600" b="1" u="sng" dirty="0"/>
              <a:t>οι πολίτες-το κοινό </a:t>
            </a:r>
          </a:p>
          <a:p>
            <a:r>
              <a:rPr lang="el-GR" sz="3600" b="1" u="sng" dirty="0"/>
              <a:t>τα μέσα</a:t>
            </a:r>
            <a:r>
              <a:rPr lang="el-GR" sz="3600" u="sng" dirty="0"/>
              <a:t> </a:t>
            </a:r>
            <a:r>
              <a:rPr lang="el-GR" dirty="0"/>
              <a:t>και </a:t>
            </a:r>
            <a:r>
              <a:rPr lang="el-GR" b="1" dirty="0"/>
              <a:t>όχι </a:t>
            </a:r>
          </a:p>
          <a:p>
            <a:r>
              <a:rPr lang="el-GR" b="1" dirty="0"/>
              <a:t>η </a:t>
            </a:r>
            <a:r>
              <a:rPr lang="el-GR" b="1" u="sng" dirty="0"/>
              <a:t>επίδραση </a:t>
            </a:r>
          </a:p>
          <a:p>
            <a:r>
              <a:rPr lang="el-GR" b="1" u="sng" dirty="0"/>
              <a:t>που έχουν τα μέσα στο κοινό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2430E-428F-8742-8258-4B8B9923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951" y="1825625"/>
            <a:ext cx="4225818" cy="38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{FE32B572-FA7A-5A41-B392-E70627A5B389}tf16401369</Template>
  <TotalTime>1417</TotalTime>
  <Words>1263</Words>
  <Application>Microsoft Macintosh PowerPoint</Application>
  <PresentationFormat>Widescreen</PresentationFormat>
  <Paragraphs>240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 3.9.1.Η καλωδιωμένη γειτονιά (wired neighborhood). </vt:lpstr>
      <vt:lpstr>PowerPoint Presentation</vt:lpstr>
      <vt:lpstr>3.9.2. Το Netvertising Image Communication Model</vt:lpstr>
      <vt:lpstr>PowerPoint Presentation</vt:lpstr>
      <vt:lpstr> Netvertising Image Communication Model </vt:lpstr>
      <vt:lpstr> 3.9.3. Το μοντέλο των χρήσεων και ικανοποιήσεων. </vt:lpstr>
      <vt:lpstr>PowerPoint Presentation</vt:lpstr>
      <vt:lpstr>PowerPoint Presentation</vt:lpstr>
      <vt:lpstr>PowerPoint Presentation</vt:lpstr>
      <vt:lpstr> 4. Αλλαγές στην στρατηγική με το μετασχηματισμό της ψηφιακής δημόσιας σφαίρας. </vt:lpstr>
      <vt:lpstr>PowerPoint Presentation</vt:lpstr>
      <vt:lpstr>PowerPoint Presentation</vt:lpstr>
      <vt:lpstr> Αναλυτικό μοντέλο CRM </vt:lpstr>
      <vt:lpstr>To social CRM Model </vt:lpstr>
      <vt:lpstr>PowerPoint Presentation</vt:lpstr>
      <vt:lpstr> Αναλυτικό Social CRM </vt:lpstr>
      <vt:lpstr> 4.3. Digital Marketing και Data Resources </vt:lpstr>
      <vt:lpstr>PowerPoint Presentation</vt:lpstr>
      <vt:lpstr> Audience Suite Turn- How it works. </vt:lpstr>
      <vt:lpstr> Live Ramp: How it works </vt:lpstr>
      <vt:lpstr>PowerPoint Presentation</vt:lpstr>
      <vt:lpstr>PowerPoint Presentation</vt:lpstr>
      <vt:lpstr>PowerPoint Presentation</vt:lpstr>
      <vt:lpstr> Customer Match-How it works-1 </vt:lpstr>
      <vt:lpstr> Customer Match-How it works-Google Ads </vt:lpstr>
      <vt:lpstr>PowerPoint Presentation</vt:lpstr>
      <vt:lpstr> Salesforce-How it works 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361</cp:revision>
  <dcterms:created xsi:type="dcterms:W3CDTF">2022-10-11T16:07:27Z</dcterms:created>
  <dcterms:modified xsi:type="dcterms:W3CDTF">2024-05-14T19:07:21Z</dcterms:modified>
</cp:coreProperties>
</file>