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Default Extension="tiff" ContentType="image/tiff"/>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342"/>
  </p:notesMasterIdLst>
  <p:sldIdLst>
    <p:sldId id="256" r:id="rId3"/>
    <p:sldId id="749" r:id="rId4"/>
    <p:sldId id="750" r:id="rId5"/>
    <p:sldId id="751" r:id="rId6"/>
    <p:sldId id="752" r:id="rId7"/>
    <p:sldId id="516" r:id="rId8"/>
    <p:sldId id="283" r:id="rId9"/>
    <p:sldId id="306" r:id="rId10"/>
    <p:sldId id="303" r:id="rId11"/>
    <p:sldId id="302" r:id="rId12"/>
    <p:sldId id="304" r:id="rId13"/>
    <p:sldId id="305" r:id="rId14"/>
    <p:sldId id="307" r:id="rId15"/>
    <p:sldId id="308" r:id="rId16"/>
    <p:sldId id="309" r:id="rId17"/>
    <p:sldId id="311" r:id="rId18"/>
    <p:sldId id="470" r:id="rId19"/>
    <p:sldId id="471" r:id="rId20"/>
    <p:sldId id="472" r:id="rId21"/>
    <p:sldId id="466" r:id="rId22"/>
    <p:sldId id="310" r:id="rId23"/>
    <p:sldId id="473" r:id="rId24"/>
    <p:sldId id="474" r:id="rId25"/>
    <p:sldId id="475" r:id="rId26"/>
    <p:sldId id="476" r:id="rId27"/>
    <p:sldId id="477" r:id="rId28"/>
    <p:sldId id="478" r:id="rId29"/>
    <p:sldId id="479" r:id="rId30"/>
    <p:sldId id="487" r:id="rId31"/>
    <p:sldId id="482" r:id="rId32"/>
    <p:sldId id="483" r:id="rId33"/>
    <p:sldId id="484" r:id="rId34"/>
    <p:sldId id="485" r:id="rId35"/>
    <p:sldId id="486" r:id="rId36"/>
    <p:sldId id="488" r:id="rId37"/>
    <p:sldId id="489" r:id="rId38"/>
    <p:sldId id="468" r:id="rId39"/>
    <p:sldId id="316" r:id="rId40"/>
    <p:sldId id="753" r:id="rId41"/>
    <p:sldId id="754" r:id="rId42"/>
    <p:sldId id="312" r:id="rId43"/>
    <p:sldId id="313" r:id="rId44"/>
    <p:sldId id="480" r:id="rId45"/>
    <p:sldId id="481" r:id="rId46"/>
    <p:sldId id="469" r:id="rId47"/>
    <p:sldId id="317" r:id="rId48"/>
    <p:sldId id="452" r:id="rId49"/>
    <p:sldId id="453" r:id="rId50"/>
    <p:sldId id="490" r:id="rId51"/>
    <p:sldId id="517" r:id="rId52"/>
    <p:sldId id="518" r:id="rId53"/>
    <p:sldId id="336" r:id="rId54"/>
    <p:sldId id="337" r:id="rId55"/>
    <p:sldId id="338" r:id="rId56"/>
    <p:sldId id="339" r:id="rId57"/>
    <p:sldId id="340" r:id="rId58"/>
    <p:sldId id="491" r:id="rId59"/>
    <p:sldId id="331" r:id="rId60"/>
    <p:sldId id="326" r:id="rId61"/>
    <p:sldId id="492" r:id="rId62"/>
    <p:sldId id="264" r:id="rId63"/>
    <p:sldId id="350" r:id="rId64"/>
    <p:sldId id="265" r:id="rId65"/>
    <p:sldId id="494" r:id="rId66"/>
    <p:sldId id="493" r:id="rId67"/>
    <p:sldId id="495" r:id="rId68"/>
    <p:sldId id="351" r:id="rId69"/>
    <p:sldId id="266" r:id="rId70"/>
    <p:sldId id="348" r:id="rId71"/>
    <p:sldId id="349" r:id="rId72"/>
    <p:sldId id="496" r:id="rId73"/>
    <p:sldId id="497" r:id="rId74"/>
    <p:sldId id="507" r:id="rId75"/>
    <p:sldId id="271" r:id="rId76"/>
    <p:sldId id="272" r:id="rId77"/>
    <p:sldId id="361" r:id="rId78"/>
    <p:sldId id="504" r:id="rId79"/>
    <p:sldId id="520" r:id="rId80"/>
    <p:sldId id="521" r:id="rId81"/>
    <p:sldId id="522" r:id="rId82"/>
    <p:sldId id="531" r:id="rId83"/>
    <p:sldId id="554" r:id="rId84"/>
    <p:sldId id="556" r:id="rId85"/>
    <p:sldId id="557" r:id="rId86"/>
    <p:sldId id="756" r:id="rId87"/>
    <p:sldId id="553" r:id="rId88"/>
    <p:sldId id="757" r:id="rId89"/>
    <p:sldId id="755" r:id="rId90"/>
    <p:sldId id="612" r:id="rId91"/>
    <p:sldId id="613" r:id="rId92"/>
    <p:sldId id="614" r:id="rId93"/>
    <p:sldId id="615" r:id="rId94"/>
    <p:sldId id="616" r:id="rId95"/>
    <p:sldId id="617" r:id="rId96"/>
    <p:sldId id="618" r:id="rId97"/>
    <p:sldId id="619" r:id="rId98"/>
    <p:sldId id="620" r:id="rId99"/>
    <p:sldId id="621" r:id="rId100"/>
    <p:sldId id="622" r:id="rId101"/>
    <p:sldId id="623" r:id="rId102"/>
    <p:sldId id="624" r:id="rId103"/>
    <p:sldId id="625" r:id="rId104"/>
    <p:sldId id="626" r:id="rId105"/>
    <p:sldId id="627" r:id="rId106"/>
    <p:sldId id="628" r:id="rId107"/>
    <p:sldId id="629" r:id="rId108"/>
    <p:sldId id="630" r:id="rId109"/>
    <p:sldId id="631" r:id="rId110"/>
    <p:sldId id="632" r:id="rId111"/>
    <p:sldId id="633" r:id="rId112"/>
    <p:sldId id="634" r:id="rId113"/>
    <p:sldId id="635" r:id="rId114"/>
    <p:sldId id="636" r:id="rId115"/>
    <p:sldId id="637" r:id="rId116"/>
    <p:sldId id="648" r:id="rId117"/>
    <p:sldId id="650" r:id="rId118"/>
    <p:sldId id="649" r:id="rId119"/>
    <p:sldId id="651" r:id="rId120"/>
    <p:sldId id="652" r:id="rId121"/>
    <p:sldId id="638" r:id="rId122"/>
    <p:sldId id="639" r:id="rId123"/>
    <p:sldId id="640" r:id="rId124"/>
    <p:sldId id="641" r:id="rId125"/>
    <p:sldId id="642" r:id="rId126"/>
    <p:sldId id="643" r:id="rId127"/>
    <p:sldId id="644" r:id="rId128"/>
    <p:sldId id="645" r:id="rId129"/>
    <p:sldId id="646" r:id="rId130"/>
    <p:sldId id="558" r:id="rId131"/>
    <p:sldId id="559" r:id="rId132"/>
    <p:sldId id="560" r:id="rId133"/>
    <p:sldId id="524" r:id="rId134"/>
    <p:sldId id="561" r:id="rId135"/>
    <p:sldId id="543" r:id="rId136"/>
    <p:sldId id="544" r:id="rId137"/>
    <p:sldId id="759" r:id="rId138"/>
    <p:sldId id="530" r:id="rId139"/>
    <p:sldId id="545" r:id="rId140"/>
    <p:sldId id="532" r:id="rId141"/>
    <p:sldId id="546" r:id="rId142"/>
    <p:sldId id="533" r:id="rId143"/>
    <p:sldId id="534" r:id="rId144"/>
    <p:sldId id="535" r:id="rId145"/>
    <p:sldId id="538" r:id="rId146"/>
    <p:sldId id="539" r:id="rId147"/>
    <p:sldId id="542" r:id="rId148"/>
    <p:sldId id="547" r:id="rId149"/>
    <p:sldId id="526" r:id="rId150"/>
    <p:sldId id="528" r:id="rId151"/>
    <p:sldId id="527" r:id="rId152"/>
    <p:sldId id="548" r:id="rId153"/>
    <p:sldId id="551" r:id="rId154"/>
    <p:sldId id="550" r:id="rId155"/>
    <p:sldId id="758" r:id="rId156"/>
    <p:sldId id="562" r:id="rId157"/>
    <p:sldId id="760" r:id="rId158"/>
    <p:sldId id="563" r:id="rId159"/>
    <p:sldId id="508" r:id="rId160"/>
    <p:sldId id="512" r:id="rId161"/>
    <p:sldId id="505" r:id="rId162"/>
    <p:sldId id="513" r:id="rId163"/>
    <p:sldId id="277" r:id="rId164"/>
    <p:sldId id="555" r:id="rId165"/>
    <p:sldId id="370" r:id="rId166"/>
    <p:sldId id="269" r:id="rId167"/>
    <p:sldId id="378" r:id="rId168"/>
    <p:sldId id="379" r:id="rId169"/>
    <p:sldId id="380" r:id="rId170"/>
    <p:sldId id="381" r:id="rId171"/>
    <p:sldId id="761" r:id="rId172"/>
    <p:sldId id="382" r:id="rId173"/>
    <p:sldId id="298" r:id="rId174"/>
    <p:sldId id="300" r:id="rId175"/>
    <p:sldId id="383" r:id="rId176"/>
    <p:sldId id="385" r:id="rId177"/>
    <p:sldId id="454" r:id="rId178"/>
    <p:sldId id="455" r:id="rId179"/>
    <p:sldId id="457" r:id="rId180"/>
    <p:sldId id="456" r:id="rId181"/>
    <p:sldId id="386" r:id="rId182"/>
    <p:sldId id="387" r:id="rId183"/>
    <p:sldId id="388" r:id="rId184"/>
    <p:sldId id="458" r:id="rId185"/>
    <p:sldId id="766" r:id="rId186"/>
    <p:sldId id="390" r:id="rId187"/>
    <p:sldId id="419" r:id="rId188"/>
    <p:sldId id="415" r:id="rId189"/>
    <p:sldId id="416" r:id="rId190"/>
    <p:sldId id="417" r:id="rId191"/>
    <p:sldId id="420" r:id="rId192"/>
    <p:sldId id="764" r:id="rId193"/>
    <p:sldId id="765" r:id="rId194"/>
    <p:sldId id="763" r:id="rId195"/>
    <p:sldId id="762" r:id="rId196"/>
    <p:sldId id="409" r:id="rId197"/>
    <p:sldId id="767" r:id="rId198"/>
    <p:sldId id="587" r:id="rId199"/>
    <p:sldId id="410" r:id="rId200"/>
    <p:sldId id="743" r:id="rId201"/>
    <p:sldId id="744" r:id="rId202"/>
    <p:sldId id="745" r:id="rId203"/>
    <p:sldId id="746" r:id="rId204"/>
    <p:sldId id="747" r:id="rId205"/>
    <p:sldId id="748" r:id="rId206"/>
    <p:sldId id="578" r:id="rId207"/>
    <p:sldId id="653" r:id="rId208"/>
    <p:sldId id="769" r:id="rId209"/>
    <p:sldId id="770" r:id="rId210"/>
    <p:sldId id="771" r:id="rId211"/>
    <p:sldId id="773" r:id="rId212"/>
    <p:sldId id="772" r:id="rId213"/>
    <p:sldId id="654" r:id="rId214"/>
    <p:sldId id="655" r:id="rId215"/>
    <p:sldId id="656" r:id="rId216"/>
    <p:sldId id="657" r:id="rId217"/>
    <p:sldId id="699" r:id="rId218"/>
    <p:sldId id="700" r:id="rId219"/>
    <p:sldId id="701" r:id="rId220"/>
    <p:sldId id="702" r:id="rId221"/>
    <p:sldId id="703" r:id="rId222"/>
    <p:sldId id="704" r:id="rId223"/>
    <p:sldId id="705" r:id="rId224"/>
    <p:sldId id="706" r:id="rId225"/>
    <p:sldId id="707" r:id="rId226"/>
    <p:sldId id="708" r:id="rId227"/>
    <p:sldId id="709" r:id="rId228"/>
    <p:sldId id="710" r:id="rId229"/>
    <p:sldId id="711" r:id="rId230"/>
    <p:sldId id="712" r:id="rId231"/>
    <p:sldId id="713" r:id="rId232"/>
    <p:sldId id="714" r:id="rId233"/>
    <p:sldId id="715" r:id="rId234"/>
    <p:sldId id="716" r:id="rId235"/>
    <p:sldId id="717" r:id="rId236"/>
    <p:sldId id="718" r:id="rId237"/>
    <p:sldId id="719" r:id="rId238"/>
    <p:sldId id="720" r:id="rId239"/>
    <p:sldId id="721" r:id="rId240"/>
    <p:sldId id="722" r:id="rId241"/>
    <p:sldId id="723" r:id="rId242"/>
    <p:sldId id="724" r:id="rId243"/>
    <p:sldId id="725" r:id="rId244"/>
    <p:sldId id="726" r:id="rId245"/>
    <p:sldId id="658" r:id="rId246"/>
    <p:sldId id="698" r:id="rId247"/>
    <p:sldId id="659" r:id="rId248"/>
    <p:sldId id="660" r:id="rId249"/>
    <p:sldId id="662" r:id="rId250"/>
    <p:sldId id="727" r:id="rId251"/>
    <p:sldId id="663" r:id="rId252"/>
    <p:sldId id="728" r:id="rId253"/>
    <p:sldId id="664" r:id="rId254"/>
    <p:sldId id="665" r:id="rId255"/>
    <p:sldId id="666" r:id="rId256"/>
    <p:sldId id="667" r:id="rId257"/>
    <p:sldId id="668" r:id="rId258"/>
    <p:sldId id="669" r:id="rId259"/>
    <p:sldId id="670" r:id="rId260"/>
    <p:sldId id="671" r:id="rId261"/>
    <p:sldId id="672" r:id="rId262"/>
    <p:sldId id="673" r:id="rId263"/>
    <p:sldId id="729" r:id="rId264"/>
    <p:sldId id="674" r:id="rId265"/>
    <p:sldId id="675" r:id="rId266"/>
    <p:sldId id="676" r:id="rId267"/>
    <p:sldId id="677" r:id="rId268"/>
    <p:sldId id="678" r:id="rId269"/>
    <p:sldId id="679" r:id="rId270"/>
    <p:sldId id="680" r:id="rId271"/>
    <p:sldId id="681" r:id="rId272"/>
    <p:sldId id="682" r:id="rId273"/>
    <p:sldId id="683" r:id="rId274"/>
    <p:sldId id="684" r:id="rId275"/>
    <p:sldId id="685" r:id="rId276"/>
    <p:sldId id="686" r:id="rId277"/>
    <p:sldId id="730" r:id="rId278"/>
    <p:sldId id="687" r:id="rId279"/>
    <p:sldId id="688" r:id="rId280"/>
    <p:sldId id="689" r:id="rId281"/>
    <p:sldId id="731" r:id="rId282"/>
    <p:sldId id="732" r:id="rId283"/>
    <p:sldId id="733" r:id="rId284"/>
    <p:sldId id="734" r:id="rId285"/>
    <p:sldId id="735" r:id="rId286"/>
    <p:sldId id="736" r:id="rId287"/>
    <p:sldId id="737" r:id="rId288"/>
    <p:sldId id="738" r:id="rId289"/>
    <p:sldId id="739" r:id="rId290"/>
    <p:sldId id="740" r:id="rId291"/>
    <p:sldId id="741" r:id="rId292"/>
    <p:sldId id="742" r:id="rId293"/>
    <p:sldId id="690" r:id="rId294"/>
    <p:sldId id="691" r:id="rId295"/>
    <p:sldId id="692" r:id="rId296"/>
    <p:sldId id="693" r:id="rId297"/>
    <p:sldId id="694" r:id="rId298"/>
    <p:sldId id="571" r:id="rId299"/>
    <p:sldId id="580" r:id="rId300"/>
    <p:sldId id="583" r:id="rId301"/>
    <p:sldId id="584" r:id="rId302"/>
    <p:sldId id="586" r:id="rId303"/>
    <p:sldId id="588" r:id="rId304"/>
    <p:sldId id="589" r:id="rId305"/>
    <p:sldId id="590" r:id="rId306"/>
    <p:sldId id="591" r:id="rId307"/>
    <p:sldId id="592" r:id="rId308"/>
    <p:sldId id="593" r:id="rId309"/>
    <p:sldId id="594" r:id="rId310"/>
    <p:sldId id="596" r:id="rId311"/>
    <p:sldId id="597" r:id="rId312"/>
    <p:sldId id="424" r:id="rId313"/>
    <p:sldId id="564" r:id="rId314"/>
    <p:sldId id="565" r:id="rId315"/>
    <p:sldId id="566" r:id="rId316"/>
    <p:sldId id="567" r:id="rId317"/>
    <p:sldId id="575" r:id="rId318"/>
    <p:sldId id="577" r:id="rId319"/>
    <p:sldId id="572" r:id="rId320"/>
    <p:sldId id="574" r:id="rId321"/>
    <p:sldId id="598" r:id="rId322"/>
    <p:sldId id="599" r:id="rId323"/>
    <p:sldId id="423" r:id="rId324"/>
    <p:sldId id="602" r:id="rId325"/>
    <p:sldId id="603" r:id="rId326"/>
    <p:sldId id="604" r:id="rId327"/>
    <p:sldId id="605" r:id="rId328"/>
    <p:sldId id="606" r:id="rId329"/>
    <p:sldId id="607" r:id="rId330"/>
    <p:sldId id="600" r:id="rId331"/>
    <p:sldId id="601" r:id="rId332"/>
    <p:sldId id="437" r:id="rId333"/>
    <p:sldId id="608" r:id="rId334"/>
    <p:sldId id="609" r:id="rId335"/>
    <p:sldId id="610" r:id="rId336"/>
    <p:sldId id="611" r:id="rId337"/>
    <p:sldId id="576" r:id="rId338"/>
    <p:sldId id="434" r:id="rId339"/>
    <p:sldId id="569" r:id="rId340"/>
    <p:sldId id="570" r:id="rId3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theme" Target="theme/theme1.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tableStyles" Target="tableStyles.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slide" Target="slides/slide305.xml"/><Relationship Id="rId323" Type="http://schemas.openxmlformats.org/officeDocument/2006/relationships/slide" Target="slides/slide321.xml"/><Relationship Id="rId328" Type="http://schemas.openxmlformats.org/officeDocument/2006/relationships/slide" Target="slides/slide326.xml"/><Relationship Id="rId34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339" Type="http://schemas.openxmlformats.org/officeDocument/2006/relationships/slide" Target="slides/slide337.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334" Type="http://schemas.openxmlformats.org/officeDocument/2006/relationships/slide" Target="slides/slide332.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notesMaster" Target="notesMasters/notesMaster1.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7FEE1-98DA-46AB-BF24-011B6B80352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l-GR"/>
        </a:p>
      </dgm:t>
    </dgm:pt>
    <dgm:pt modelId="{46971D4A-81CF-4564-AD98-5A71F587B5F8}">
      <dgm:prSet phldrT="[Text]" custT="1"/>
      <dgm:spPr/>
      <dgm:t>
        <a:bodyPr/>
        <a:lstStyle/>
        <a:p>
          <a:r>
            <a:rPr lang="el-GR" sz="1600" dirty="0" smtClean="0">
              <a:latin typeface="Times New Roman" panose="02020603050405020304" pitchFamily="18" charset="0"/>
              <a:cs typeface="Times New Roman" panose="02020603050405020304" pitchFamily="18" charset="0"/>
            </a:rPr>
            <a:t>Α΄ ΣΚΕΛΟΣ ΣΧΕΔΙΟΥ</a:t>
          </a:r>
          <a:endParaRPr lang="el-GR" sz="1600" dirty="0">
            <a:latin typeface="Times New Roman" panose="02020603050405020304" pitchFamily="18" charset="0"/>
            <a:cs typeface="Times New Roman" panose="02020603050405020304" pitchFamily="18" charset="0"/>
          </a:endParaRPr>
        </a:p>
      </dgm:t>
    </dgm:pt>
    <dgm:pt modelId="{5BA5F231-D6DA-4B0B-BB79-1EDB7601D58C}" type="parTrans" cxnId="{3C5A7C82-5271-468A-A5A8-20253CA4A7BF}">
      <dgm:prSet/>
      <dgm:spPr/>
      <dgm:t>
        <a:bodyPr/>
        <a:lstStyle/>
        <a:p>
          <a:endParaRPr lang="el-GR"/>
        </a:p>
      </dgm:t>
    </dgm:pt>
    <dgm:pt modelId="{5CE87E9D-9954-489A-89B2-811F565EC494}" type="sibTrans" cxnId="{3C5A7C82-5271-468A-A5A8-20253CA4A7BF}">
      <dgm:prSet/>
      <dgm:spPr/>
      <dgm:t>
        <a:bodyPr/>
        <a:lstStyle/>
        <a:p>
          <a:endParaRPr lang="el-GR"/>
        </a:p>
      </dgm:t>
    </dgm:pt>
    <dgm:pt modelId="{04BC1A92-42F1-427C-9BD0-E76FC2C864A3}">
      <dgm:prSet phldrT="[Text]" custT="1"/>
      <dgm:spPr/>
      <dgm:t>
        <a:bodyPr/>
        <a:lstStyle/>
        <a:p>
          <a:pPr algn="l"/>
          <a:r>
            <a:rPr lang="el-GR" sz="1600" dirty="0" smtClean="0">
              <a:latin typeface="Times New Roman" panose="02020603050405020304" pitchFamily="18" charset="0"/>
              <a:cs typeface="Times New Roman" panose="02020603050405020304" pitchFamily="18" charset="0"/>
            </a:rPr>
            <a:t>ΒΑ: </a:t>
          </a:r>
          <a:r>
            <a:rPr lang="el-GR" sz="1600" dirty="0" err="1" smtClean="0">
              <a:latin typeface="Times New Roman" panose="02020603050405020304" pitchFamily="18" charset="0"/>
              <a:cs typeface="Times New Roman" panose="02020603050405020304" pitchFamily="18" charset="0"/>
            </a:rPr>
            <a:t>Αμμουδαρά</a:t>
          </a:r>
          <a:r>
            <a:rPr lang="el-GR" sz="1600" dirty="0" smtClean="0">
              <a:latin typeface="Times New Roman" panose="02020603050405020304" pitchFamily="18" charset="0"/>
              <a:cs typeface="Times New Roman" panose="02020603050405020304" pitchFamily="18" charset="0"/>
            </a:rPr>
            <a:t> - </a:t>
          </a:r>
          <a:r>
            <a:rPr lang="el-GR" sz="1600" dirty="0" err="1" smtClean="0">
              <a:latin typeface="Times New Roman" panose="02020603050405020304" pitchFamily="18" charset="0"/>
              <a:cs typeface="Times New Roman" panose="02020603050405020304" pitchFamily="18" charset="0"/>
            </a:rPr>
            <a:t>Αλεβίτσα</a:t>
          </a:r>
          <a:endParaRPr lang="el-GR" sz="1600" dirty="0">
            <a:latin typeface="Times New Roman" panose="02020603050405020304" pitchFamily="18" charset="0"/>
            <a:cs typeface="Times New Roman" panose="02020603050405020304" pitchFamily="18" charset="0"/>
          </a:endParaRPr>
        </a:p>
      </dgm:t>
    </dgm:pt>
    <dgm:pt modelId="{F69A2818-4F1A-4F1B-B029-EB7544D3F08D}" type="parTrans" cxnId="{3F0D68BC-855D-44E9-870F-2D55FD033CA3}">
      <dgm:prSet/>
      <dgm:spPr/>
      <dgm:t>
        <a:bodyPr/>
        <a:lstStyle/>
        <a:p>
          <a:endParaRPr lang="el-GR"/>
        </a:p>
      </dgm:t>
    </dgm:pt>
    <dgm:pt modelId="{6AFB7A38-3C58-40FC-9AC1-9385438B16D6}" type="sibTrans" cxnId="{3F0D68BC-855D-44E9-870F-2D55FD033CA3}">
      <dgm:prSet/>
      <dgm:spPr/>
      <dgm:t>
        <a:bodyPr/>
        <a:lstStyle/>
        <a:p>
          <a:endParaRPr lang="el-GR"/>
        </a:p>
      </dgm:t>
    </dgm:pt>
    <dgm:pt modelId="{5C52F47B-2CFD-4BA6-A1BD-C143C4D710D4}">
      <dgm:prSet phldrT="[Text]" custT="1"/>
      <dgm:spPr/>
      <dgm:t>
        <a:bodyPr/>
        <a:lstStyle/>
        <a:p>
          <a:r>
            <a:rPr lang="el-GR" sz="1400" dirty="0" smtClean="0">
              <a:latin typeface="Times New Roman" panose="02020603050405020304" pitchFamily="18" charset="0"/>
              <a:cs typeface="Times New Roman" panose="02020603050405020304" pitchFamily="18" charset="0"/>
            </a:rPr>
            <a:t>ΝΔ: </a:t>
          </a:r>
          <a:r>
            <a:rPr lang="el-GR" sz="1400" dirty="0" err="1" smtClean="0">
              <a:latin typeface="Times New Roman" panose="02020603050405020304" pitchFamily="18" charset="0"/>
              <a:cs typeface="Times New Roman" panose="02020603050405020304" pitchFamily="18" charset="0"/>
            </a:rPr>
            <a:t>Σαμαρίνα</a:t>
          </a:r>
          <a:r>
            <a:rPr lang="el-GR" sz="1400" dirty="0" smtClean="0">
              <a:latin typeface="Times New Roman" panose="02020603050405020304" pitchFamily="18" charset="0"/>
              <a:cs typeface="Times New Roman" panose="02020603050405020304" pitchFamily="18" charset="0"/>
            </a:rPr>
            <a:t> – </a:t>
          </a:r>
          <a:r>
            <a:rPr lang="el-GR" sz="1400" dirty="0" err="1" smtClean="0">
              <a:latin typeface="Times New Roman" panose="02020603050405020304" pitchFamily="18" charset="0"/>
              <a:cs typeface="Times New Roman" panose="02020603050405020304" pitchFamily="18" charset="0"/>
            </a:rPr>
            <a:t>Γομάρα</a:t>
          </a:r>
          <a:r>
            <a:rPr lang="el-GR" sz="1400" dirty="0" smtClean="0">
              <a:latin typeface="Times New Roman" panose="02020603050405020304" pitchFamily="18" charset="0"/>
              <a:cs typeface="Times New Roman" panose="02020603050405020304" pitchFamily="18" charset="0"/>
            </a:rPr>
            <a:t> – </a:t>
          </a:r>
          <a:r>
            <a:rPr lang="el-GR" sz="1400" dirty="0" err="1" smtClean="0">
              <a:latin typeface="Times New Roman" panose="02020603050405020304" pitchFamily="18" charset="0"/>
              <a:cs typeface="Times New Roman" panose="02020603050405020304" pitchFamily="18" charset="0"/>
            </a:rPr>
            <a:t>Πολυνέρι</a:t>
          </a:r>
          <a:r>
            <a:rPr lang="el-GR" sz="1400" dirty="0" smtClean="0">
              <a:latin typeface="Times New Roman" panose="02020603050405020304" pitchFamily="18" charset="0"/>
              <a:cs typeface="Times New Roman" panose="02020603050405020304" pitchFamily="18" charset="0"/>
            </a:rPr>
            <a:t>, </a:t>
          </a:r>
          <a:r>
            <a:rPr lang="el-GR" sz="1400" dirty="0" err="1" smtClean="0">
              <a:latin typeface="Times New Roman" panose="02020603050405020304" pitchFamily="18" charset="0"/>
              <a:cs typeface="Times New Roman" panose="02020603050405020304" pitchFamily="18" charset="0"/>
            </a:rPr>
            <a:t>Ζαγόρια</a:t>
          </a:r>
          <a:endParaRPr lang="el-GR" sz="1400" dirty="0">
            <a:latin typeface="Times New Roman" panose="02020603050405020304" pitchFamily="18" charset="0"/>
            <a:cs typeface="Times New Roman" panose="02020603050405020304" pitchFamily="18" charset="0"/>
          </a:endParaRPr>
        </a:p>
      </dgm:t>
    </dgm:pt>
    <dgm:pt modelId="{0F52111F-598E-49FF-9078-28D5149F8B06}" type="parTrans" cxnId="{7D3E06AA-2036-4AC3-8716-B3FA5E24B5F5}">
      <dgm:prSet/>
      <dgm:spPr/>
      <dgm:t>
        <a:bodyPr/>
        <a:lstStyle/>
        <a:p>
          <a:endParaRPr lang="el-GR"/>
        </a:p>
      </dgm:t>
    </dgm:pt>
    <dgm:pt modelId="{AF7FCF2D-6DA9-4243-944A-D8BC3C315083}" type="sibTrans" cxnId="{7D3E06AA-2036-4AC3-8716-B3FA5E24B5F5}">
      <dgm:prSet/>
      <dgm:spPr/>
      <dgm:t>
        <a:bodyPr/>
        <a:lstStyle/>
        <a:p>
          <a:endParaRPr lang="el-GR"/>
        </a:p>
      </dgm:t>
    </dgm:pt>
    <dgm:pt modelId="{9D62A7FB-B2DE-4A2A-AEF8-C65B76564D80}">
      <dgm:prSet phldrT="[Text]"/>
      <dgm:spPr/>
      <dgm:t>
        <a:bodyPr/>
        <a:lstStyle/>
        <a:p>
          <a:r>
            <a:rPr lang="el-GR" dirty="0" smtClean="0">
              <a:latin typeface="Times New Roman" panose="02020603050405020304" pitchFamily="18" charset="0"/>
              <a:cs typeface="Times New Roman" panose="02020603050405020304" pitchFamily="18" charset="0"/>
            </a:rPr>
            <a:t>Β΄ ΣΚΕΛΟΣ ΣΧΕΔΙΟΥ</a:t>
          </a:r>
          <a:endParaRPr lang="el-GR" dirty="0">
            <a:latin typeface="Times New Roman" panose="02020603050405020304" pitchFamily="18" charset="0"/>
            <a:cs typeface="Times New Roman" panose="02020603050405020304" pitchFamily="18" charset="0"/>
          </a:endParaRPr>
        </a:p>
      </dgm:t>
    </dgm:pt>
    <dgm:pt modelId="{894DA71C-383C-4378-B32B-68DE5AB0A5A5}" type="parTrans" cxnId="{B40309FD-B6F1-4884-AEE2-E2BF393D5166}">
      <dgm:prSet/>
      <dgm:spPr/>
      <dgm:t>
        <a:bodyPr/>
        <a:lstStyle/>
        <a:p>
          <a:endParaRPr lang="el-GR"/>
        </a:p>
      </dgm:t>
    </dgm:pt>
    <dgm:pt modelId="{89718D5F-7088-452C-9D42-2F4599A61C4B}" type="sibTrans" cxnId="{B40309FD-B6F1-4884-AEE2-E2BF393D5166}">
      <dgm:prSet/>
      <dgm:spPr/>
      <dgm:t>
        <a:bodyPr/>
        <a:lstStyle/>
        <a:p>
          <a:endParaRPr lang="el-GR"/>
        </a:p>
      </dgm:t>
    </dgm:pt>
    <dgm:pt modelId="{B0C6AAF8-F075-4AD7-BB99-112606714EEE}">
      <dgm:prSet phldrT="[Text]" custT="1"/>
      <dgm:spPr/>
      <dgm:t>
        <a:bodyPr/>
        <a:lstStyle/>
        <a:p>
          <a:pPr algn="l"/>
          <a:r>
            <a:rPr lang="el-GR" sz="1200" dirty="0" smtClean="0">
              <a:latin typeface="Times New Roman" panose="02020603050405020304" pitchFamily="18" charset="0"/>
              <a:cs typeface="Times New Roman" panose="02020603050405020304" pitchFamily="18" charset="0"/>
            </a:rPr>
            <a:t>ΒΑ: Νεστόριο – </a:t>
          </a:r>
          <a:r>
            <a:rPr lang="el-GR" sz="1200" dirty="0" err="1" smtClean="0">
              <a:latin typeface="Times New Roman" panose="02020603050405020304" pitchFamily="18" charset="0"/>
              <a:cs typeface="Times New Roman" panose="02020603050405020304" pitchFamily="18" charset="0"/>
            </a:rPr>
            <a:t>Σκλήμνιτσα</a:t>
          </a:r>
          <a:r>
            <a:rPr lang="el-GR" sz="1200" dirty="0" smtClean="0">
              <a:latin typeface="Times New Roman" panose="02020603050405020304" pitchFamily="18" charset="0"/>
              <a:cs typeface="Times New Roman" panose="02020603050405020304" pitchFamily="18" charset="0"/>
            </a:rPr>
            <a:t> </a:t>
          </a:r>
          <a:endParaRPr lang="el-GR" sz="1200" dirty="0">
            <a:latin typeface="Times New Roman" panose="02020603050405020304" pitchFamily="18" charset="0"/>
            <a:cs typeface="Times New Roman" panose="02020603050405020304" pitchFamily="18" charset="0"/>
          </a:endParaRPr>
        </a:p>
      </dgm:t>
    </dgm:pt>
    <dgm:pt modelId="{5F9A8A9F-D336-423A-AA70-574DA051CDF2}" type="parTrans" cxnId="{1E6A97C6-2683-40C5-803A-0E21FAFCCF34}">
      <dgm:prSet/>
      <dgm:spPr/>
      <dgm:t>
        <a:bodyPr/>
        <a:lstStyle/>
        <a:p>
          <a:endParaRPr lang="el-GR"/>
        </a:p>
      </dgm:t>
    </dgm:pt>
    <dgm:pt modelId="{78014B07-BFE4-48C3-BACB-70159B28511F}" type="sibTrans" cxnId="{1E6A97C6-2683-40C5-803A-0E21FAFCCF34}">
      <dgm:prSet/>
      <dgm:spPr/>
      <dgm:t>
        <a:bodyPr/>
        <a:lstStyle/>
        <a:p>
          <a:endParaRPr lang="el-GR"/>
        </a:p>
      </dgm:t>
    </dgm:pt>
    <dgm:pt modelId="{240E490D-CBCC-4ADC-88BB-1C7397A46DF6}">
      <dgm:prSet phldrT="[Text]" custT="1"/>
      <dgm:spPr/>
      <dgm:t>
        <a:bodyPr/>
        <a:lstStyle/>
        <a:p>
          <a:pPr algn="l"/>
          <a:r>
            <a:rPr lang="el-GR" sz="1200" dirty="0" smtClean="0">
              <a:latin typeface="Times New Roman" panose="02020603050405020304" pitchFamily="18" charset="0"/>
              <a:cs typeface="Times New Roman" panose="02020603050405020304" pitchFamily="18" charset="0"/>
            </a:rPr>
            <a:t>ΝΑ: Κόνιτσα </a:t>
          </a:r>
          <a:endParaRPr lang="el-GR" sz="1200" dirty="0">
            <a:latin typeface="Times New Roman" panose="02020603050405020304" pitchFamily="18" charset="0"/>
            <a:cs typeface="Times New Roman" panose="02020603050405020304" pitchFamily="18" charset="0"/>
          </a:endParaRPr>
        </a:p>
      </dgm:t>
    </dgm:pt>
    <dgm:pt modelId="{A307F6E4-5BF0-4E59-8E08-0F243C919840}" type="parTrans" cxnId="{C5293992-45AB-4033-AA8A-CF1AB7279F14}">
      <dgm:prSet/>
      <dgm:spPr/>
      <dgm:t>
        <a:bodyPr/>
        <a:lstStyle/>
        <a:p>
          <a:endParaRPr lang="el-GR"/>
        </a:p>
      </dgm:t>
    </dgm:pt>
    <dgm:pt modelId="{ABA5AC66-5C94-464B-B80D-B46633BB1406}" type="sibTrans" cxnId="{C5293992-45AB-4033-AA8A-CF1AB7279F14}">
      <dgm:prSet/>
      <dgm:spPr/>
      <dgm:t>
        <a:bodyPr/>
        <a:lstStyle/>
        <a:p>
          <a:endParaRPr lang="el-GR"/>
        </a:p>
      </dgm:t>
    </dgm:pt>
    <dgm:pt modelId="{69301526-7B53-46C8-A699-BDDCE4B620CD}">
      <dgm:prSet phldrT="[Text]"/>
      <dgm:spPr/>
      <dgm:t>
        <a:bodyPr/>
        <a:lstStyle/>
        <a:p>
          <a:r>
            <a:rPr lang="el-GR" dirty="0" smtClean="0">
              <a:latin typeface="Times New Roman" panose="02020603050405020304" pitchFamily="18" charset="0"/>
              <a:cs typeface="Times New Roman" panose="02020603050405020304" pitchFamily="18" charset="0"/>
            </a:rPr>
            <a:t>ΤΕΛΙΚΟΣ ΣΤΟΧΟΣ</a:t>
          </a:r>
          <a:endParaRPr lang="el-GR" dirty="0">
            <a:latin typeface="Times New Roman" panose="02020603050405020304" pitchFamily="18" charset="0"/>
            <a:cs typeface="Times New Roman" panose="02020603050405020304" pitchFamily="18" charset="0"/>
          </a:endParaRPr>
        </a:p>
      </dgm:t>
    </dgm:pt>
    <dgm:pt modelId="{EC7E809A-6DA4-4348-A76D-DFD99EA3264E}" type="parTrans" cxnId="{ED7DE147-907C-4867-A54B-6FE9740754EB}">
      <dgm:prSet/>
      <dgm:spPr/>
      <dgm:t>
        <a:bodyPr/>
        <a:lstStyle/>
        <a:p>
          <a:endParaRPr lang="el-GR"/>
        </a:p>
      </dgm:t>
    </dgm:pt>
    <dgm:pt modelId="{37D349D2-CB85-473E-889C-0AADBEE43F37}" type="sibTrans" cxnId="{ED7DE147-907C-4867-A54B-6FE9740754EB}">
      <dgm:prSet/>
      <dgm:spPr/>
      <dgm:t>
        <a:bodyPr/>
        <a:lstStyle/>
        <a:p>
          <a:endParaRPr lang="el-GR"/>
        </a:p>
      </dgm:t>
    </dgm:pt>
    <dgm:pt modelId="{6FC90EEC-AE80-4817-B8CC-16033E47C6A9}">
      <dgm:prSet phldrT="[Text]" custT="1"/>
      <dgm:spPr/>
      <dgm:t>
        <a:bodyPr/>
        <a:lstStyle/>
        <a:p>
          <a:pPr algn="l"/>
          <a:r>
            <a:rPr lang="el-GR" sz="1200" dirty="0" smtClean="0">
              <a:latin typeface="Times New Roman" panose="02020603050405020304" pitchFamily="18" charset="0"/>
              <a:cs typeface="Times New Roman" panose="02020603050405020304" pitchFamily="18" charset="0"/>
            </a:rPr>
            <a:t>Ύψωμα Κιάφας και γραμμή Σκάλα - Σταυρός</a:t>
          </a:r>
          <a:endParaRPr lang="el-GR" sz="1200" dirty="0">
            <a:latin typeface="Times New Roman" panose="02020603050405020304" pitchFamily="18" charset="0"/>
            <a:cs typeface="Times New Roman" panose="02020603050405020304" pitchFamily="18" charset="0"/>
          </a:endParaRPr>
        </a:p>
      </dgm:t>
    </dgm:pt>
    <dgm:pt modelId="{51923CA8-0C5A-4BE9-A95C-CEB98D98B3CA}" type="parTrans" cxnId="{E2A45680-1EA8-4238-B629-9F6C73A288B0}">
      <dgm:prSet/>
      <dgm:spPr/>
      <dgm:t>
        <a:bodyPr/>
        <a:lstStyle/>
        <a:p>
          <a:endParaRPr lang="el-GR"/>
        </a:p>
      </dgm:t>
    </dgm:pt>
    <dgm:pt modelId="{0F61C83D-8EE8-4D1F-883C-3A7ADE309FD0}" type="sibTrans" cxnId="{E2A45680-1EA8-4238-B629-9F6C73A288B0}">
      <dgm:prSet/>
      <dgm:spPr/>
      <dgm:t>
        <a:bodyPr/>
        <a:lstStyle/>
        <a:p>
          <a:endParaRPr lang="el-GR"/>
        </a:p>
      </dgm:t>
    </dgm:pt>
    <dgm:pt modelId="{5A355E44-C86E-48D9-8159-9418D67A84AD}">
      <dgm:prSet phldrT="[Text]" custT="1"/>
      <dgm:spPr/>
      <dgm:t>
        <a:bodyPr/>
        <a:lstStyle/>
        <a:p>
          <a:pPr algn="l"/>
          <a:r>
            <a:rPr lang="el-GR" sz="1200" dirty="0" smtClean="0">
              <a:latin typeface="Times New Roman" panose="02020603050405020304" pitchFamily="18" charset="0"/>
              <a:cs typeface="Times New Roman" panose="02020603050405020304" pitchFamily="18" charset="0"/>
            </a:rPr>
            <a:t>Τελικές επιθέσεις για την ολοκληρωτική εξόντωση</a:t>
          </a:r>
          <a:endParaRPr lang="el-GR" sz="1200" dirty="0">
            <a:latin typeface="Times New Roman" panose="02020603050405020304" pitchFamily="18" charset="0"/>
            <a:cs typeface="Times New Roman" panose="02020603050405020304" pitchFamily="18" charset="0"/>
          </a:endParaRPr>
        </a:p>
      </dgm:t>
    </dgm:pt>
    <dgm:pt modelId="{1ED8AF7E-6F76-4CB3-9A4A-D9BA22DECEF6}" type="parTrans" cxnId="{4A8AF7DD-3624-4B0F-836C-35657804675E}">
      <dgm:prSet/>
      <dgm:spPr/>
      <dgm:t>
        <a:bodyPr/>
        <a:lstStyle/>
        <a:p>
          <a:endParaRPr lang="el-GR"/>
        </a:p>
      </dgm:t>
    </dgm:pt>
    <dgm:pt modelId="{5ACE558C-74BF-46C2-B0BA-06598F886E2C}" type="sibTrans" cxnId="{4A8AF7DD-3624-4B0F-836C-35657804675E}">
      <dgm:prSet/>
      <dgm:spPr/>
      <dgm:t>
        <a:bodyPr/>
        <a:lstStyle/>
        <a:p>
          <a:endParaRPr lang="el-GR"/>
        </a:p>
      </dgm:t>
    </dgm:pt>
    <dgm:pt modelId="{6B268B6D-8FDE-493A-A69F-2BD640D454C6}" type="pres">
      <dgm:prSet presAssocID="{5877FEE1-98DA-46AB-BF24-011B6B803523}" presName="Name0" presStyleCnt="0">
        <dgm:presLayoutVars>
          <dgm:dir/>
          <dgm:animLvl val="lvl"/>
          <dgm:resizeHandles val="exact"/>
        </dgm:presLayoutVars>
      </dgm:prSet>
      <dgm:spPr/>
      <dgm:t>
        <a:bodyPr/>
        <a:lstStyle/>
        <a:p>
          <a:endParaRPr lang="el-GR"/>
        </a:p>
      </dgm:t>
    </dgm:pt>
    <dgm:pt modelId="{09BAC25A-D3EA-4A37-B0DD-17BC44A69046}" type="pres">
      <dgm:prSet presAssocID="{69301526-7B53-46C8-A699-BDDCE4B620CD}" presName="boxAndChildren" presStyleCnt="0"/>
      <dgm:spPr/>
    </dgm:pt>
    <dgm:pt modelId="{A1D1804D-3ED6-4476-A7B8-190933226945}" type="pres">
      <dgm:prSet presAssocID="{69301526-7B53-46C8-A699-BDDCE4B620CD}" presName="parentTextBox" presStyleLbl="node1" presStyleIdx="0" presStyleCnt="3"/>
      <dgm:spPr/>
      <dgm:t>
        <a:bodyPr/>
        <a:lstStyle/>
        <a:p>
          <a:endParaRPr lang="el-GR"/>
        </a:p>
      </dgm:t>
    </dgm:pt>
    <dgm:pt modelId="{D1D810BE-749D-4606-A635-F0CA9207C724}" type="pres">
      <dgm:prSet presAssocID="{69301526-7B53-46C8-A699-BDDCE4B620CD}" presName="entireBox" presStyleLbl="node1" presStyleIdx="0" presStyleCnt="3" custLinFactY="26641" custLinFactNeighborX="17271" custLinFactNeighborY="100000"/>
      <dgm:spPr/>
      <dgm:t>
        <a:bodyPr/>
        <a:lstStyle/>
        <a:p>
          <a:endParaRPr lang="el-GR"/>
        </a:p>
      </dgm:t>
    </dgm:pt>
    <dgm:pt modelId="{8DF31E84-F2F1-494E-A550-3963D208CD84}" type="pres">
      <dgm:prSet presAssocID="{69301526-7B53-46C8-A699-BDDCE4B620CD}" presName="descendantBox" presStyleCnt="0"/>
      <dgm:spPr/>
    </dgm:pt>
    <dgm:pt modelId="{2CBA6EEC-CA9E-4F1E-83B0-0B4FBCF9AAF3}" type="pres">
      <dgm:prSet presAssocID="{6FC90EEC-AE80-4817-B8CC-16033E47C6A9}" presName="childTextBox" presStyleLbl="fgAccFollowNode1" presStyleIdx="0" presStyleCnt="6" custAng="0" custLinFactNeighborY="4504">
        <dgm:presLayoutVars>
          <dgm:bulletEnabled val="1"/>
        </dgm:presLayoutVars>
      </dgm:prSet>
      <dgm:spPr/>
      <dgm:t>
        <a:bodyPr/>
        <a:lstStyle/>
        <a:p>
          <a:endParaRPr lang="el-GR"/>
        </a:p>
      </dgm:t>
    </dgm:pt>
    <dgm:pt modelId="{0CD7F279-DCE9-4926-A6F1-CA1440D10432}" type="pres">
      <dgm:prSet presAssocID="{5A355E44-C86E-48D9-8159-9418D67A84AD}" presName="childTextBox" presStyleLbl="fgAccFollowNode1" presStyleIdx="1" presStyleCnt="6" custLinFactNeighborX="0" custLinFactNeighborY="4504">
        <dgm:presLayoutVars>
          <dgm:bulletEnabled val="1"/>
        </dgm:presLayoutVars>
      </dgm:prSet>
      <dgm:spPr/>
      <dgm:t>
        <a:bodyPr/>
        <a:lstStyle/>
        <a:p>
          <a:endParaRPr lang="el-GR"/>
        </a:p>
      </dgm:t>
    </dgm:pt>
    <dgm:pt modelId="{1FD35526-9A77-4BDF-8667-80F49C94CD15}" type="pres">
      <dgm:prSet presAssocID="{89718D5F-7088-452C-9D42-2F4599A61C4B}" presName="sp" presStyleCnt="0"/>
      <dgm:spPr/>
    </dgm:pt>
    <dgm:pt modelId="{CE617484-BD4C-45F1-A5A8-D78F004813D4}" type="pres">
      <dgm:prSet presAssocID="{9D62A7FB-B2DE-4A2A-AEF8-C65B76564D80}" presName="arrowAndChildren" presStyleCnt="0"/>
      <dgm:spPr/>
    </dgm:pt>
    <dgm:pt modelId="{CAF1F364-9E45-4E2D-AC89-164B872F7D56}" type="pres">
      <dgm:prSet presAssocID="{9D62A7FB-B2DE-4A2A-AEF8-C65B76564D80}" presName="parentTextArrow" presStyleLbl="node1" presStyleIdx="0" presStyleCnt="3"/>
      <dgm:spPr/>
      <dgm:t>
        <a:bodyPr/>
        <a:lstStyle/>
        <a:p>
          <a:endParaRPr lang="el-GR"/>
        </a:p>
      </dgm:t>
    </dgm:pt>
    <dgm:pt modelId="{5376EA6C-9800-41A0-8DE2-0672DDF44A64}" type="pres">
      <dgm:prSet presAssocID="{9D62A7FB-B2DE-4A2A-AEF8-C65B76564D80}" presName="arrow" presStyleLbl="node1" presStyleIdx="1" presStyleCnt="3"/>
      <dgm:spPr/>
      <dgm:t>
        <a:bodyPr/>
        <a:lstStyle/>
        <a:p>
          <a:endParaRPr lang="el-GR"/>
        </a:p>
      </dgm:t>
    </dgm:pt>
    <dgm:pt modelId="{F145F650-F609-4E8F-948F-0F224ED42EC9}" type="pres">
      <dgm:prSet presAssocID="{9D62A7FB-B2DE-4A2A-AEF8-C65B76564D80}" presName="descendantArrow" presStyleCnt="0"/>
      <dgm:spPr/>
    </dgm:pt>
    <dgm:pt modelId="{0A2DB23B-4F38-4610-9B18-C0E930513573}" type="pres">
      <dgm:prSet presAssocID="{B0C6AAF8-F075-4AD7-BB99-112606714EEE}" presName="childTextArrow" presStyleLbl="fgAccFollowNode1" presStyleIdx="2" presStyleCnt="6">
        <dgm:presLayoutVars>
          <dgm:bulletEnabled val="1"/>
        </dgm:presLayoutVars>
      </dgm:prSet>
      <dgm:spPr/>
      <dgm:t>
        <a:bodyPr/>
        <a:lstStyle/>
        <a:p>
          <a:endParaRPr lang="el-GR"/>
        </a:p>
      </dgm:t>
    </dgm:pt>
    <dgm:pt modelId="{0046EBFF-F60B-4851-8ABC-211D347C0F1D}" type="pres">
      <dgm:prSet presAssocID="{240E490D-CBCC-4ADC-88BB-1C7397A46DF6}" presName="childTextArrow" presStyleLbl="fgAccFollowNode1" presStyleIdx="3" presStyleCnt="6">
        <dgm:presLayoutVars>
          <dgm:bulletEnabled val="1"/>
        </dgm:presLayoutVars>
      </dgm:prSet>
      <dgm:spPr/>
      <dgm:t>
        <a:bodyPr/>
        <a:lstStyle/>
        <a:p>
          <a:endParaRPr lang="el-GR"/>
        </a:p>
      </dgm:t>
    </dgm:pt>
    <dgm:pt modelId="{4A0A732E-C8EC-4836-AD2B-4752AEEA1706}" type="pres">
      <dgm:prSet presAssocID="{5CE87E9D-9954-489A-89B2-811F565EC494}" presName="sp" presStyleCnt="0"/>
      <dgm:spPr/>
    </dgm:pt>
    <dgm:pt modelId="{A14634CC-592D-4BC7-A09B-6E56643476BF}" type="pres">
      <dgm:prSet presAssocID="{46971D4A-81CF-4564-AD98-5A71F587B5F8}" presName="arrowAndChildren" presStyleCnt="0"/>
      <dgm:spPr/>
    </dgm:pt>
    <dgm:pt modelId="{90F3B1F8-CE76-4474-BFF1-44317941E806}" type="pres">
      <dgm:prSet presAssocID="{46971D4A-81CF-4564-AD98-5A71F587B5F8}" presName="parentTextArrow" presStyleLbl="node1" presStyleIdx="1" presStyleCnt="3"/>
      <dgm:spPr/>
      <dgm:t>
        <a:bodyPr/>
        <a:lstStyle/>
        <a:p>
          <a:endParaRPr lang="el-GR"/>
        </a:p>
      </dgm:t>
    </dgm:pt>
    <dgm:pt modelId="{7292901A-2995-4F17-91D3-149E64D8830D}" type="pres">
      <dgm:prSet presAssocID="{46971D4A-81CF-4564-AD98-5A71F587B5F8}" presName="arrow" presStyleLbl="node1" presStyleIdx="2" presStyleCnt="3" custLinFactNeighborY="-46"/>
      <dgm:spPr/>
      <dgm:t>
        <a:bodyPr/>
        <a:lstStyle/>
        <a:p>
          <a:endParaRPr lang="el-GR"/>
        </a:p>
      </dgm:t>
    </dgm:pt>
    <dgm:pt modelId="{A6B6B23F-944B-4284-BCF2-12BA4A7CC1C0}" type="pres">
      <dgm:prSet presAssocID="{46971D4A-81CF-4564-AD98-5A71F587B5F8}" presName="descendantArrow" presStyleCnt="0"/>
      <dgm:spPr/>
    </dgm:pt>
    <dgm:pt modelId="{6DCAD605-9F22-44AD-9C2B-DE8A9B9B22AB}" type="pres">
      <dgm:prSet presAssocID="{04BC1A92-42F1-427C-9BD0-E76FC2C864A3}" presName="childTextArrow" presStyleLbl="fgAccFollowNode1" presStyleIdx="4" presStyleCnt="6" custLinFactNeighborX="1949" custLinFactNeighborY="11546">
        <dgm:presLayoutVars>
          <dgm:bulletEnabled val="1"/>
        </dgm:presLayoutVars>
      </dgm:prSet>
      <dgm:spPr/>
      <dgm:t>
        <a:bodyPr/>
        <a:lstStyle/>
        <a:p>
          <a:endParaRPr lang="el-GR"/>
        </a:p>
      </dgm:t>
    </dgm:pt>
    <dgm:pt modelId="{7C0B7B60-429C-44F6-B55E-3B5A07025206}" type="pres">
      <dgm:prSet presAssocID="{5C52F47B-2CFD-4BA6-A1BD-C143C4D710D4}" presName="childTextArrow" presStyleLbl="fgAccFollowNode1" presStyleIdx="5" presStyleCnt="6">
        <dgm:presLayoutVars>
          <dgm:bulletEnabled val="1"/>
        </dgm:presLayoutVars>
      </dgm:prSet>
      <dgm:spPr/>
      <dgm:t>
        <a:bodyPr/>
        <a:lstStyle/>
        <a:p>
          <a:endParaRPr lang="el-GR"/>
        </a:p>
      </dgm:t>
    </dgm:pt>
  </dgm:ptLst>
  <dgm:cxnLst>
    <dgm:cxn modelId="{4A8AF7DD-3624-4B0F-836C-35657804675E}" srcId="{69301526-7B53-46C8-A699-BDDCE4B620CD}" destId="{5A355E44-C86E-48D9-8159-9418D67A84AD}" srcOrd="1" destOrd="0" parTransId="{1ED8AF7E-6F76-4CB3-9A4A-D9BA22DECEF6}" sibTransId="{5ACE558C-74BF-46C2-B0BA-06598F886E2C}"/>
    <dgm:cxn modelId="{DAE576EE-844D-4BB5-A7B1-4352343C3CF3}" type="presOf" srcId="{46971D4A-81CF-4564-AD98-5A71F587B5F8}" destId="{7292901A-2995-4F17-91D3-149E64D8830D}" srcOrd="1" destOrd="0" presId="urn:microsoft.com/office/officeart/2005/8/layout/process4"/>
    <dgm:cxn modelId="{3F0D68BC-855D-44E9-870F-2D55FD033CA3}" srcId="{46971D4A-81CF-4564-AD98-5A71F587B5F8}" destId="{04BC1A92-42F1-427C-9BD0-E76FC2C864A3}" srcOrd="0" destOrd="0" parTransId="{F69A2818-4F1A-4F1B-B029-EB7544D3F08D}" sibTransId="{6AFB7A38-3C58-40FC-9AC1-9385438B16D6}"/>
    <dgm:cxn modelId="{38F32450-0010-4DB1-A624-287C5F409EF7}" type="presOf" srcId="{5C52F47B-2CFD-4BA6-A1BD-C143C4D710D4}" destId="{7C0B7B60-429C-44F6-B55E-3B5A07025206}" srcOrd="0" destOrd="0" presId="urn:microsoft.com/office/officeart/2005/8/layout/process4"/>
    <dgm:cxn modelId="{9F099BB7-4208-42DC-A0C8-48758D8D9EDB}" type="presOf" srcId="{240E490D-CBCC-4ADC-88BB-1C7397A46DF6}" destId="{0046EBFF-F60B-4851-8ABC-211D347C0F1D}" srcOrd="0" destOrd="0" presId="urn:microsoft.com/office/officeart/2005/8/layout/process4"/>
    <dgm:cxn modelId="{E2A45680-1EA8-4238-B629-9F6C73A288B0}" srcId="{69301526-7B53-46C8-A699-BDDCE4B620CD}" destId="{6FC90EEC-AE80-4817-B8CC-16033E47C6A9}" srcOrd="0" destOrd="0" parTransId="{51923CA8-0C5A-4BE9-A95C-CEB98D98B3CA}" sibTransId="{0F61C83D-8EE8-4D1F-883C-3A7ADE309FD0}"/>
    <dgm:cxn modelId="{C5293992-45AB-4033-AA8A-CF1AB7279F14}" srcId="{9D62A7FB-B2DE-4A2A-AEF8-C65B76564D80}" destId="{240E490D-CBCC-4ADC-88BB-1C7397A46DF6}" srcOrd="1" destOrd="0" parTransId="{A307F6E4-5BF0-4E59-8E08-0F243C919840}" sibTransId="{ABA5AC66-5C94-464B-B80D-B46633BB1406}"/>
    <dgm:cxn modelId="{3C5A7C82-5271-468A-A5A8-20253CA4A7BF}" srcId="{5877FEE1-98DA-46AB-BF24-011B6B803523}" destId="{46971D4A-81CF-4564-AD98-5A71F587B5F8}" srcOrd="0" destOrd="0" parTransId="{5BA5F231-D6DA-4B0B-BB79-1EDB7601D58C}" sibTransId="{5CE87E9D-9954-489A-89B2-811F565EC494}"/>
    <dgm:cxn modelId="{59E2A584-90DC-460B-A8CF-6EFDD3F50F7A}" type="presOf" srcId="{6FC90EEC-AE80-4817-B8CC-16033E47C6A9}" destId="{2CBA6EEC-CA9E-4F1E-83B0-0B4FBCF9AAF3}" srcOrd="0" destOrd="0" presId="urn:microsoft.com/office/officeart/2005/8/layout/process4"/>
    <dgm:cxn modelId="{A2617DFB-B1A3-43CE-8566-764E29CCFC05}" type="presOf" srcId="{B0C6AAF8-F075-4AD7-BB99-112606714EEE}" destId="{0A2DB23B-4F38-4610-9B18-C0E930513573}" srcOrd="0" destOrd="0" presId="urn:microsoft.com/office/officeart/2005/8/layout/process4"/>
    <dgm:cxn modelId="{B59A68CA-9858-425F-B3A4-77C0F64C0CF2}" type="presOf" srcId="{04BC1A92-42F1-427C-9BD0-E76FC2C864A3}" destId="{6DCAD605-9F22-44AD-9C2B-DE8A9B9B22AB}" srcOrd="0" destOrd="0" presId="urn:microsoft.com/office/officeart/2005/8/layout/process4"/>
    <dgm:cxn modelId="{ED96AF69-3DA1-4CD0-8EE4-2BEC44A79E64}" type="presOf" srcId="{9D62A7FB-B2DE-4A2A-AEF8-C65B76564D80}" destId="{5376EA6C-9800-41A0-8DE2-0672DDF44A64}" srcOrd="1" destOrd="0" presId="urn:microsoft.com/office/officeart/2005/8/layout/process4"/>
    <dgm:cxn modelId="{8DB14672-7249-49DA-8F82-104B7275D7B2}" type="presOf" srcId="{69301526-7B53-46C8-A699-BDDCE4B620CD}" destId="{A1D1804D-3ED6-4476-A7B8-190933226945}" srcOrd="0" destOrd="0" presId="urn:microsoft.com/office/officeart/2005/8/layout/process4"/>
    <dgm:cxn modelId="{7D3E06AA-2036-4AC3-8716-B3FA5E24B5F5}" srcId="{46971D4A-81CF-4564-AD98-5A71F587B5F8}" destId="{5C52F47B-2CFD-4BA6-A1BD-C143C4D710D4}" srcOrd="1" destOrd="0" parTransId="{0F52111F-598E-49FF-9078-28D5149F8B06}" sibTransId="{AF7FCF2D-6DA9-4243-944A-D8BC3C315083}"/>
    <dgm:cxn modelId="{383ED56A-F0DF-457A-A670-A5338238FFB1}" type="presOf" srcId="{9D62A7FB-B2DE-4A2A-AEF8-C65B76564D80}" destId="{CAF1F364-9E45-4E2D-AC89-164B872F7D56}" srcOrd="0" destOrd="0" presId="urn:microsoft.com/office/officeart/2005/8/layout/process4"/>
    <dgm:cxn modelId="{2838D3F5-9631-4D21-99BF-A40B94E313F3}" type="presOf" srcId="{46971D4A-81CF-4564-AD98-5A71F587B5F8}" destId="{90F3B1F8-CE76-4474-BFF1-44317941E806}" srcOrd="0" destOrd="0" presId="urn:microsoft.com/office/officeart/2005/8/layout/process4"/>
    <dgm:cxn modelId="{619CE359-30FE-4882-88DB-F60E0186C15C}" type="presOf" srcId="{5877FEE1-98DA-46AB-BF24-011B6B803523}" destId="{6B268B6D-8FDE-493A-A69F-2BD640D454C6}" srcOrd="0" destOrd="0" presId="urn:microsoft.com/office/officeart/2005/8/layout/process4"/>
    <dgm:cxn modelId="{1E6A97C6-2683-40C5-803A-0E21FAFCCF34}" srcId="{9D62A7FB-B2DE-4A2A-AEF8-C65B76564D80}" destId="{B0C6AAF8-F075-4AD7-BB99-112606714EEE}" srcOrd="0" destOrd="0" parTransId="{5F9A8A9F-D336-423A-AA70-574DA051CDF2}" sibTransId="{78014B07-BFE4-48C3-BACB-70159B28511F}"/>
    <dgm:cxn modelId="{B40309FD-B6F1-4884-AEE2-E2BF393D5166}" srcId="{5877FEE1-98DA-46AB-BF24-011B6B803523}" destId="{9D62A7FB-B2DE-4A2A-AEF8-C65B76564D80}" srcOrd="1" destOrd="0" parTransId="{894DA71C-383C-4378-B32B-68DE5AB0A5A5}" sibTransId="{89718D5F-7088-452C-9D42-2F4599A61C4B}"/>
    <dgm:cxn modelId="{D63B5803-91FD-4184-9A77-E6F8E954DA12}" type="presOf" srcId="{69301526-7B53-46C8-A699-BDDCE4B620CD}" destId="{D1D810BE-749D-4606-A635-F0CA9207C724}" srcOrd="1" destOrd="0" presId="urn:microsoft.com/office/officeart/2005/8/layout/process4"/>
    <dgm:cxn modelId="{F9F8AAB7-CE1C-414A-AE65-E55FED492391}" type="presOf" srcId="{5A355E44-C86E-48D9-8159-9418D67A84AD}" destId="{0CD7F279-DCE9-4926-A6F1-CA1440D10432}" srcOrd="0" destOrd="0" presId="urn:microsoft.com/office/officeart/2005/8/layout/process4"/>
    <dgm:cxn modelId="{ED7DE147-907C-4867-A54B-6FE9740754EB}" srcId="{5877FEE1-98DA-46AB-BF24-011B6B803523}" destId="{69301526-7B53-46C8-A699-BDDCE4B620CD}" srcOrd="2" destOrd="0" parTransId="{EC7E809A-6DA4-4348-A76D-DFD99EA3264E}" sibTransId="{37D349D2-CB85-473E-889C-0AADBEE43F37}"/>
    <dgm:cxn modelId="{5F35BB3D-B5E3-4B5B-8B2C-14CAAA7D2F18}" type="presParOf" srcId="{6B268B6D-8FDE-493A-A69F-2BD640D454C6}" destId="{09BAC25A-D3EA-4A37-B0DD-17BC44A69046}" srcOrd="0" destOrd="0" presId="urn:microsoft.com/office/officeart/2005/8/layout/process4"/>
    <dgm:cxn modelId="{C6AFFC13-DEE6-4011-BBFE-D8237A21490E}" type="presParOf" srcId="{09BAC25A-D3EA-4A37-B0DD-17BC44A69046}" destId="{A1D1804D-3ED6-4476-A7B8-190933226945}" srcOrd="0" destOrd="0" presId="urn:microsoft.com/office/officeart/2005/8/layout/process4"/>
    <dgm:cxn modelId="{86B019E2-ACA4-47A6-94A2-EC8F75DC96E5}" type="presParOf" srcId="{09BAC25A-D3EA-4A37-B0DD-17BC44A69046}" destId="{D1D810BE-749D-4606-A635-F0CA9207C724}" srcOrd="1" destOrd="0" presId="urn:microsoft.com/office/officeart/2005/8/layout/process4"/>
    <dgm:cxn modelId="{E8F95705-4075-4470-B9FD-C6749571C17A}" type="presParOf" srcId="{09BAC25A-D3EA-4A37-B0DD-17BC44A69046}" destId="{8DF31E84-F2F1-494E-A550-3963D208CD84}" srcOrd="2" destOrd="0" presId="urn:microsoft.com/office/officeart/2005/8/layout/process4"/>
    <dgm:cxn modelId="{5ECBDFEC-EA7C-4E0E-A4DC-5EDC738D0ED8}" type="presParOf" srcId="{8DF31E84-F2F1-494E-A550-3963D208CD84}" destId="{2CBA6EEC-CA9E-4F1E-83B0-0B4FBCF9AAF3}" srcOrd="0" destOrd="0" presId="urn:microsoft.com/office/officeart/2005/8/layout/process4"/>
    <dgm:cxn modelId="{2D04E0E4-0A25-4705-A391-5E00502E5E30}" type="presParOf" srcId="{8DF31E84-F2F1-494E-A550-3963D208CD84}" destId="{0CD7F279-DCE9-4926-A6F1-CA1440D10432}" srcOrd="1" destOrd="0" presId="urn:microsoft.com/office/officeart/2005/8/layout/process4"/>
    <dgm:cxn modelId="{49CB9922-CC07-47AF-BB36-0C7F0B1EA22F}" type="presParOf" srcId="{6B268B6D-8FDE-493A-A69F-2BD640D454C6}" destId="{1FD35526-9A77-4BDF-8667-80F49C94CD15}" srcOrd="1" destOrd="0" presId="urn:microsoft.com/office/officeart/2005/8/layout/process4"/>
    <dgm:cxn modelId="{75B62C70-A077-42ED-82B1-23EFA9173259}" type="presParOf" srcId="{6B268B6D-8FDE-493A-A69F-2BD640D454C6}" destId="{CE617484-BD4C-45F1-A5A8-D78F004813D4}" srcOrd="2" destOrd="0" presId="urn:microsoft.com/office/officeart/2005/8/layout/process4"/>
    <dgm:cxn modelId="{E242653E-8055-4785-92DB-922E6A04647F}" type="presParOf" srcId="{CE617484-BD4C-45F1-A5A8-D78F004813D4}" destId="{CAF1F364-9E45-4E2D-AC89-164B872F7D56}" srcOrd="0" destOrd="0" presId="urn:microsoft.com/office/officeart/2005/8/layout/process4"/>
    <dgm:cxn modelId="{A5401A70-E7D9-41FF-98FE-7A5BCC583B7D}" type="presParOf" srcId="{CE617484-BD4C-45F1-A5A8-D78F004813D4}" destId="{5376EA6C-9800-41A0-8DE2-0672DDF44A64}" srcOrd="1" destOrd="0" presId="urn:microsoft.com/office/officeart/2005/8/layout/process4"/>
    <dgm:cxn modelId="{6E7C45EE-8A20-485A-B554-703F1009ABE2}" type="presParOf" srcId="{CE617484-BD4C-45F1-A5A8-D78F004813D4}" destId="{F145F650-F609-4E8F-948F-0F224ED42EC9}" srcOrd="2" destOrd="0" presId="urn:microsoft.com/office/officeart/2005/8/layout/process4"/>
    <dgm:cxn modelId="{ECF1644D-0637-449B-B2F2-C5FD358FDD83}" type="presParOf" srcId="{F145F650-F609-4E8F-948F-0F224ED42EC9}" destId="{0A2DB23B-4F38-4610-9B18-C0E930513573}" srcOrd="0" destOrd="0" presId="urn:microsoft.com/office/officeart/2005/8/layout/process4"/>
    <dgm:cxn modelId="{781FDD28-03F5-4233-A107-D0B7CC11A45C}" type="presParOf" srcId="{F145F650-F609-4E8F-948F-0F224ED42EC9}" destId="{0046EBFF-F60B-4851-8ABC-211D347C0F1D}" srcOrd="1" destOrd="0" presId="urn:microsoft.com/office/officeart/2005/8/layout/process4"/>
    <dgm:cxn modelId="{F45FB6AB-5335-4ABE-90CE-A907EA5CF3B2}" type="presParOf" srcId="{6B268B6D-8FDE-493A-A69F-2BD640D454C6}" destId="{4A0A732E-C8EC-4836-AD2B-4752AEEA1706}" srcOrd="3" destOrd="0" presId="urn:microsoft.com/office/officeart/2005/8/layout/process4"/>
    <dgm:cxn modelId="{F49FA854-55B6-4ADD-A88D-2DEA0B6BF529}" type="presParOf" srcId="{6B268B6D-8FDE-493A-A69F-2BD640D454C6}" destId="{A14634CC-592D-4BC7-A09B-6E56643476BF}" srcOrd="4" destOrd="0" presId="urn:microsoft.com/office/officeart/2005/8/layout/process4"/>
    <dgm:cxn modelId="{BB706963-4F51-4A29-BB5D-2E0A088E4C50}" type="presParOf" srcId="{A14634CC-592D-4BC7-A09B-6E56643476BF}" destId="{90F3B1F8-CE76-4474-BFF1-44317941E806}" srcOrd="0" destOrd="0" presId="urn:microsoft.com/office/officeart/2005/8/layout/process4"/>
    <dgm:cxn modelId="{B1B9EA4B-11E7-4886-BE0C-15270ED884F9}" type="presParOf" srcId="{A14634CC-592D-4BC7-A09B-6E56643476BF}" destId="{7292901A-2995-4F17-91D3-149E64D8830D}" srcOrd="1" destOrd="0" presId="urn:microsoft.com/office/officeart/2005/8/layout/process4"/>
    <dgm:cxn modelId="{58E9F0BC-31ED-4521-A164-A242BD10AF44}" type="presParOf" srcId="{A14634CC-592D-4BC7-A09B-6E56643476BF}" destId="{A6B6B23F-944B-4284-BCF2-12BA4A7CC1C0}" srcOrd="2" destOrd="0" presId="urn:microsoft.com/office/officeart/2005/8/layout/process4"/>
    <dgm:cxn modelId="{4F48A2AB-B7E3-45C8-9272-A7C03E01AE68}" type="presParOf" srcId="{A6B6B23F-944B-4284-BCF2-12BA4A7CC1C0}" destId="{6DCAD605-9F22-44AD-9C2B-DE8A9B9B22AB}" srcOrd="0" destOrd="0" presId="urn:microsoft.com/office/officeart/2005/8/layout/process4"/>
    <dgm:cxn modelId="{2402CE1C-1DA5-41EC-9C70-C03343EB3CBE}" type="presParOf" srcId="{A6B6B23F-944B-4284-BCF2-12BA4A7CC1C0}" destId="{7C0B7B60-429C-44F6-B55E-3B5A07025206}" srcOrd="1"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B8D6B35F-FC64-4EE8-9CBC-25099355B1C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69377369-56F9-41F5-AA5B-020FA0FF6E26}">
      <dgm:prSet phldrT="[Text]" custT="1"/>
      <dgm:spPr/>
      <dgm:t>
        <a:bodyPr/>
        <a:lstStyle/>
        <a:p>
          <a:r>
            <a:rPr lang="el-GR" sz="2000" dirty="0" smtClean="0">
              <a:latin typeface="Times New Roman" panose="02020603050405020304" pitchFamily="18" charset="0"/>
              <a:cs typeface="Times New Roman" panose="02020603050405020304" pitchFamily="18" charset="0"/>
            </a:rPr>
            <a:t>ΜΑΧΕΣ ΥΠΕΡ ΤΟΥ ΚΣ</a:t>
          </a:r>
          <a:endParaRPr lang="el-GR" sz="2000" dirty="0">
            <a:latin typeface="Times New Roman" panose="02020603050405020304" pitchFamily="18" charset="0"/>
            <a:cs typeface="Times New Roman" panose="02020603050405020304" pitchFamily="18" charset="0"/>
          </a:endParaRPr>
        </a:p>
      </dgm:t>
    </dgm:pt>
    <dgm:pt modelId="{848F76E5-8BCE-4AB8-B6C9-B3FA7EC6DA7C}" type="parTrans" cxnId="{A32CEE72-28A1-44DE-A24C-42AB1F2D63F2}">
      <dgm:prSet/>
      <dgm:spPr/>
      <dgm:t>
        <a:bodyPr/>
        <a:lstStyle/>
        <a:p>
          <a:endParaRPr lang="el-GR"/>
        </a:p>
      </dgm:t>
    </dgm:pt>
    <dgm:pt modelId="{41B0AA5D-7E31-4744-8301-B5B5CF57DEF8}" type="sibTrans" cxnId="{A32CEE72-28A1-44DE-A24C-42AB1F2D63F2}">
      <dgm:prSet/>
      <dgm:spPr/>
      <dgm:t>
        <a:bodyPr/>
        <a:lstStyle/>
        <a:p>
          <a:endParaRPr lang="el-GR"/>
        </a:p>
      </dgm:t>
    </dgm:pt>
    <dgm:pt modelId="{E85FB96E-674C-4623-9E1E-0EC1C9DBDBCF}">
      <dgm:prSet phldrT="[Text]" custT="1"/>
      <dgm:spPr/>
      <dgm:t>
        <a:bodyPr/>
        <a:lstStyle/>
        <a:p>
          <a:pPr algn="just"/>
          <a:r>
            <a:rPr lang="el-GR" sz="1800" dirty="0" smtClean="0">
              <a:solidFill>
                <a:schemeClr val="bg1"/>
              </a:solidFill>
              <a:latin typeface="Times New Roman" panose="02020603050405020304" pitchFamily="18" charset="0"/>
              <a:cs typeface="Times New Roman" panose="02020603050405020304" pitchFamily="18" charset="0"/>
            </a:rPr>
            <a:t>Τα μεσάνυχτα στις 9 προς 10 Οκτωβρίου η 14</a:t>
          </a:r>
          <a:r>
            <a:rPr lang="el-GR" sz="1800" baseline="30000" dirty="0" smtClean="0">
              <a:solidFill>
                <a:schemeClr val="bg1"/>
              </a:solidFill>
              <a:latin typeface="Times New Roman" panose="02020603050405020304" pitchFamily="18" charset="0"/>
              <a:cs typeface="Times New Roman" panose="02020603050405020304" pitchFamily="18" charset="0"/>
            </a:rPr>
            <a:t>η</a:t>
          </a:r>
          <a:r>
            <a:rPr lang="el-GR" sz="1800" dirty="0" smtClean="0">
              <a:solidFill>
                <a:schemeClr val="bg1"/>
              </a:solidFill>
              <a:latin typeface="Times New Roman" panose="02020603050405020304" pitchFamily="18" charset="0"/>
              <a:cs typeface="Times New Roman" panose="02020603050405020304" pitchFamily="18" charset="0"/>
            </a:rPr>
            <a:t> Ταξιαρχία επιτέθηκε στην καλά οχυρωμένη τοποθεσία </a:t>
          </a:r>
          <a:r>
            <a:rPr lang="el-GR" sz="1800" dirty="0" err="1" smtClean="0">
              <a:solidFill>
                <a:schemeClr val="bg1"/>
              </a:solidFill>
              <a:latin typeface="Times New Roman" panose="02020603050405020304" pitchFamily="18" charset="0"/>
              <a:cs typeface="Times New Roman" panose="02020603050405020304" pitchFamily="18" charset="0"/>
            </a:rPr>
            <a:t>Μπίκοβικ</a:t>
          </a:r>
          <a:r>
            <a:rPr lang="el-GR" sz="1800" dirty="0" smtClean="0">
              <a:solidFill>
                <a:schemeClr val="bg1"/>
              </a:solidFill>
              <a:latin typeface="Times New Roman" panose="02020603050405020304" pitchFamily="18" charset="0"/>
              <a:cs typeface="Times New Roman" panose="02020603050405020304" pitchFamily="18" charset="0"/>
            </a:rPr>
            <a:t> (ένα ύψωμα 5 </a:t>
          </a:r>
          <a:r>
            <a:rPr lang="el-GR" sz="1800" dirty="0" err="1" smtClean="0">
              <a:solidFill>
                <a:schemeClr val="bg1"/>
              </a:solidFill>
              <a:latin typeface="Times New Roman" panose="02020603050405020304" pitchFamily="18" charset="0"/>
              <a:cs typeface="Times New Roman" panose="02020603050405020304" pitchFamily="18" charset="0"/>
            </a:rPr>
            <a:t>χλμ</a:t>
          </a:r>
          <a:r>
            <a:rPr lang="el-GR" sz="1800" dirty="0" smtClean="0">
              <a:solidFill>
                <a:schemeClr val="bg1"/>
              </a:solidFill>
              <a:latin typeface="Times New Roman" panose="02020603050405020304" pitchFamily="18" charset="0"/>
              <a:cs typeface="Times New Roman" panose="02020603050405020304" pitchFamily="18" charset="0"/>
            </a:rPr>
            <a:t> ευθεία </a:t>
          </a:r>
          <a:r>
            <a:rPr lang="el-GR" sz="1800" dirty="0" err="1" smtClean="0">
              <a:solidFill>
                <a:schemeClr val="bg1"/>
              </a:solidFill>
              <a:latin typeface="Times New Roman" panose="02020603050405020304" pitchFamily="18" charset="0"/>
              <a:cs typeface="Times New Roman" panose="02020603050405020304" pitchFamily="18" charset="0"/>
            </a:rPr>
            <a:t>απ΄την</a:t>
          </a:r>
          <a:r>
            <a:rPr lang="el-GR" sz="1800" dirty="0" smtClean="0">
              <a:solidFill>
                <a:schemeClr val="bg1"/>
              </a:solidFill>
              <a:latin typeface="Times New Roman" panose="02020603050405020304" pitchFamily="18" charset="0"/>
              <a:cs typeface="Times New Roman" panose="02020603050405020304" pitchFamily="18" charset="0"/>
            </a:rPr>
            <a:t> Καστοριά που ήταν ισχυρό κέντρο αντίστασης του ΚΣ) χωρίς να μπορέσει να δημιουργήσει ρήγματα στα συρματοπλέγματα του ΚΣ.</a:t>
          </a:r>
          <a:endParaRPr lang="el-GR" sz="1800" dirty="0">
            <a:solidFill>
              <a:schemeClr val="bg1"/>
            </a:solidFill>
            <a:latin typeface="Times New Roman" panose="02020603050405020304" pitchFamily="18" charset="0"/>
            <a:cs typeface="Times New Roman" panose="02020603050405020304" pitchFamily="18" charset="0"/>
          </a:endParaRPr>
        </a:p>
      </dgm:t>
    </dgm:pt>
    <dgm:pt modelId="{7E5A093B-6C14-4EE6-BF8B-130912415606}" type="parTrans" cxnId="{38D2286D-96F5-42AF-AC40-B60B82E2BA74}">
      <dgm:prSet/>
      <dgm:spPr/>
      <dgm:t>
        <a:bodyPr/>
        <a:lstStyle/>
        <a:p>
          <a:endParaRPr lang="el-GR"/>
        </a:p>
      </dgm:t>
    </dgm:pt>
    <dgm:pt modelId="{8CF5D37E-8A85-4B91-B7E6-47D528D03E0F}" type="sibTrans" cxnId="{38D2286D-96F5-42AF-AC40-B60B82E2BA74}">
      <dgm:prSet/>
      <dgm:spPr/>
      <dgm:t>
        <a:bodyPr/>
        <a:lstStyle/>
        <a:p>
          <a:endParaRPr lang="el-GR"/>
        </a:p>
      </dgm:t>
    </dgm:pt>
    <dgm:pt modelId="{C2CBC129-0839-4580-835E-62C3D9C95D36}">
      <dgm:prSet phldrT="[Text]" custT="1"/>
      <dgm:spPr/>
      <dgm:t>
        <a:bodyPr/>
        <a:lstStyle/>
        <a:p>
          <a:pPr algn="just"/>
          <a:r>
            <a:rPr lang="el-GR" sz="1800" dirty="0" smtClean="0">
              <a:solidFill>
                <a:schemeClr val="bg1"/>
              </a:solidFill>
              <a:latin typeface="Times New Roman" panose="02020603050405020304" pitchFamily="18" charset="0"/>
              <a:cs typeface="Times New Roman" panose="02020603050405020304" pitchFamily="18" charset="0"/>
            </a:rPr>
            <a:t>Στις 31 Αυγούστου 1948 οι κυβερνητικές δυνάμεις κατέλαβαν τα </a:t>
          </a:r>
          <a:r>
            <a:rPr lang="el-GR" sz="1800" dirty="0" err="1" smtClean="0">
              <a:solidFill>
                <a:schemeClr val="bg1"/>
              </a:solidFill>
              <a:latin typeface="Times New Roman" panose="02020603050405020304" pitchFamily="18" charset="0"/>
              <a:cs typeface="Times New Roman" panose="02020603050405020304" pitchFamily="18" charset="0"/>
            </a:rPr>
            <a:t>Κουκλουθούρια</a:t>
          </a:r>
          <a:r>
            <a:rPr lang="el-GR" sz="1800" dirty="0" smtClean="0">
              <a:solidFill>
                <a:schemeClr val="bg1"/>
              </a:solidFill>
              <a:latin typeface="Times New Roman" panose="02020603050405020304" pitchFamily="18" charset="0"/>
              <a:cs typeface="Times New Roman" panose="02020603050405020304" pitchFamily="18" charset="0"/>
            </a:rPr>
            <a:t> </a:t>
          </a:r>
          <a:endParaRPr lang="el-GR" sz="1800" dirty="0">
            <a:solidFill>
              <a:schemeClr val="bg1"/>
            </a:solidFill>
            <a:latin typeface="Times New Roman" panose="02020603050405020304" pitchFamily="18" charset="0"/>
            <a:cs typeface="Times New Roman" panose="02020603050405020304" pitchFamily="18" charset="0"/>
          </a:endParaRPr>
        </a:p>
      </dgm:t>
    </dgm:pt>
    <dgm:pt modelId="{6A0E19DB-4C3D-4E09-B497-C410123349CF}" type="parTrans" cxnId="{6BEDF71F-C0F1-4037-AEF7-3CE964B4C17E}">
      <dgm:prSet/>
      <dgm:spPr/>
      <dgm:t>
        <a:bodyPr/>
        <a:lstStyle/>
        <a:p>
          <a:endParaRPr lang="el-GR"/>
        </a:p>
      </dgm:t>
    </dgm:pt>
    <dgm:pt modelId="{A60D8F8C-F47B-4D55-A717-6E7989A3264D}" type="sibTrans" cxnId="{6BEDF71F-C0F1-4037-AEF7-3CE964B4C17E}">
      <dgm:prSet/>
      <dgm:spPr/>
      <dgm:t>
        <a:bodyPr/>
        <a:lstStyle/>
        <a:p>
          <a:endParaRPr lang="el-GR"/>
        </a:p>
      </dgm:t>
    </dgm:pt>
    <dgm:pt modelId="{03150836-FA8F-4864-A8A1-E2C58B06490B}">
      <dgm:prSet phldrT="[Text]" custT="1"/>
      <dgm:spPr/>
      <dgm:t>
        <a:bodyPr/>
        <a:lstStyle/>
        <a:p>
          <a:pPr algn="just"/>
          <a:r>
            <a:rPr lang="el-GR" sz="1800" dirty="0" smtClean="0">
              <a:solidFill>
                <a:schemeClr val="bg1"/>
              </a:solidFill>
              <a:latin typeface="Times New Roman" panose="02020603050405020304" pitchFamily="18" charset="0"/>
              <a:cs typeface="Times New Roman" panose="02020603050405020304" pitchFamily="18" charset="0"/>
            </a:rPr>
            <a:t>Στις 10 Οκτώβρη κυβερνητικά τμήματα εξαπέλυσαν επίθεση και κατέλαβαν το ύψωμα του Βίτσι με τμήματα των ΛΟΚ.</a:t>
          </a:r>
          <a:endParaRPr lang="el-GR" sz="1800" dirty="0">
            <a:solidFill>
              <a:schemeClr val="bg1"/>
            </a:solidFill>
            <a:latin typeface="Times New Roman" panose="02020603050405020304" pitchFamily="18" charset="0"/>
            <a:cs typeface="Times New Roman" panose="02020603050405020304" pitchFamily="18" charset="0"/>
          </a:endParaRPr>
        </a:p>
      </dgm:t>
    </dgm:pt>
    <dgm:pt modelId="{792404A7-D107-4A79-9D27-D131CD70814D}" type="parTrans" cxnId="{872F11E1-0B9D-429D-A844-8980A43C1CD2}">
      <dgm:prSet/>
      <dgm:spPr/>
      <dgm:t>
        <a:bodyPr/>
        <a:lstStyle/>
        <a:p>
          <a:endParaRPr lang="el-GR"/>
        </a:p>
      </dgm:t>
    </dgm:pt>
    <dgm:pt modelId="{B4019335-B280-4382-97BF-8DF69848CA3B}" type="sibTrans" cxnId="{872F11E1-0B9D-429D-A844-8980A43C1CD2}">
      <dgm:prSet/>
      <dgm:spPr/>
      <dgm:t>
        <a:bodyPr/>
        <a:lstStyle/>
        <a:p>
          <a:endParaRPr lang="el-GR"/>
        </a:p>
      </dgm:t>
    </dgm:pt>
    <dgm:pt modelId="{C1CE4091-7E8C-4BAC-B2EA-C6F74C0D7B5F}">
      <dgm:prSet phldrT="[Text]" custT="1"/>
      <dgm:spPr/>
      <dgm:t>
        <a:bodyPr/>
        <a:lstStyle/>
        <a:p>
          <a:pPr algn="just"/>
          <a:r>
            <a:rPr lang="el-GR" sz="1800" dirty="0" smtClean="0">
              <a:solidFill>
                <a:schemeClr val="bg1"/>
              </a:solidFill>
              <a:latin typeface="Times New Roman" panose="02020603050405020304" pitchFamily="18" charset="0"/>
              <a:cs typeface="Times New Roman" panose="02020603050405020304" pitchFamily="18" charset="0"/>
            </a:rPr>
            <a:t>Στις 14 Νοεμβρίου 1948 ύστερα από την αρχική κατάληψη του </a:t>
          </a:r>
          <a:r>
            <a:rPr lang="el-GR" sz="1800" dirty="0" err="1" smtClean="0">
              <a:solidFill>
                <a:schemeClr val="bg1"/>
              </a:solidFill>
              <a:latin typeface="Times New Roman" panose="02020603050405020304" pitchFamily="18" charset="0"/>
              <a:cs typeface="Times New Roman" panose="02020603050405020304" pitchFamily="18" charset="0"/>
            </a:rPr>
            <a:t>Μπούκοβικ</a:t>
          </a:r>
          <a:r>
            <a:rPr lang="el-GR" sz="1800" dirty="0" smtClean="0">
              <a:solidFill>
                <a:schemeClr val="bg1"/>
              </a:solidFill>
              <a:latin typeface="Times New Roman" panose="02020603050405020304" pitchFamily="18" charset="0"/>
              <a:cs typeface="Times New Roman" panose="02020603050405020304" pitchFamily="18" charset="0"/>
            </a:rPr>
            <a:t> από το ΔΣΕ, τα κυβερνητικά στρατεύματα το κατέλαβαν. Οι απώλειες ήταν σοβαρές και για τις δύο πλευρές.</a:t>
          </a:r>
          <a:endParaRPr lang="el-GR" sz="1800" dirty="0">
            <a:solidFill>
              <a:schemeClr val="bg1"/>
            </a:solidFill>
            <a:latin typeface="Times New Roman" panose="02020603050405020304" pitchFamily="18" charset="0"/>
            <a:cs typeface="Times New Roman" panose="02020603050405020304" pitchFamily="18" charset="0"/>
          </a:endParaRPr>
        </a:p>
      </dgm:t>
    </dgm:pt>
    <dgm:pt modelId="{1AC4655D-0D02-4E6A-A81E-2FBFAE370F0B}" type="parTrans" cxnId="{3A38B48E-8411-4414-9F9D-8CC415E133F9}">
      <dgm:prSet/>
      <dgm:spPr/>
      <dgm:t>
        <a:bodyPr/>
        <a:lstStyle/>
        <a:p>
          <a:endParaRPr lang="el-GR"/>
        </a:p>
      </dgm:t>
    </dgm:pt>
    <dgm:pt modelId="{6F0685D7-CB6C-4088-A8FE-8296188B5874}" type="sibTrans" cxnId="{3A38B48E-8411-4414-9F9D-8CC415E133F9}">
      <dgm:prSet/>
      <dgm:spPr/>
      <dgm:t>
        <a:bodyPr/>
        <a:lstStyle/>
        <a:p>
          <a:endParaRPr lang="el-GR"/>
        </a:p>
      </dgm:t>
    </dgm:pt>
    <dgm:pt modelId="{BC6A55F9-AF37-44B9-A4E7-7A978149FA83}" type="pres">
      <dgm:prSet presAssocID="{B8D6B35F-FC64-4EE8-9CBC-25099355B1CA}" presName="diagram" presStyleCnt="0">
        <dgm:presLayoutVars>
          <dgm:chMax val="1"/>
          <dgm:dir/>
          <dgm:animLvl val="ctr"/>
          <dgm:resizeHandles val="exact"/>
        </dgm:presLayoutVars>
      </dgm:prSet>
      <dgm:spPr/>
      <dgm:t>
        <a:bodyPr/>
        <a:lstStyle/>
        <a:p>
          <a:endParaRPr lang="en-US"/>
        </a:p>
      </dgm:t>
    </dgm:pt>
    <dgm:pt modelId="{6D7AA552-67CB-4FBE-B1AB-CC273134F0C5}" type="pres">
      <dgm:prSet presAssocID="{B8D6B35F-FC64-4EE8-9CBC-25099355B1CA}" presName="matrix" presStyleCnt="0"/>
      <dgm:spPr/>
    </dgm:pt>
    <dgm:pt modelId="{12806D44-3642-414A-9264-22D72100BF09}" type="pres">
      <dgm:prSet presAssocID="{B8D6B35F-FC64-4EE8-9CBC-25099355B1CA}" presName="tile1" presStyleLbl="node1" presStyleIdx="0" presStyleCnt="4"/>
      <dgm:spPr/>
      <dgm:t>
        <a:bodyPr/>
        <a:lstStyle/>
        <a:p>
          <a:endParaRPr lang="el-GR"/>
        </a:p>
      </dgm:t>
    </dgm:pt>
    <dgm:pt modelId="{2B900880-68B2-48D0-BDC4-3BA2A505C6C5}" type="pres">
      <dgm:prSet presAssocID="{B8D6B35F-FC64-4EE8-9CBC-25099355B1CA}" presName="tile1text" presStyleLbl="node1" presStyleIdx="0" presStyleCnt="4">
        <dgm:presLayoutVars>
          <dgm:chMax val="0"/>
          <dgm:chPref val="0"/>
          <dgm:bulletEnabled val="1"/>
        </dgm:presLayoutVars>
      </dgm:prSet>
      <dgm:spPr/>
      <dgm:t>
        <a:bodyPr/>
        <a:lstStyle/>
        <a:p>
          <a:endParaRPr lang="el-GR"/>
        </a:p>
      </dgm:t>
    </dgm:pt>
    <dgm:pt modelId="{68669D01-97E0-47B3-A677-3C6EACB167CF}" type="pres">
      <dgm:prSet presAssocID="{B8D6B35F-FC64-4EE8-9CBC-25099355B1CA}" presName="tile2" presStyleLbl="node1" presStyleIdx="1" presStyleCnt="4"/>
      <dgm:spPr/>
      <dgm:t>
        <a:bodyPr/>
        <a:lstStyle/>
        <a:p>
          <a:endParaRPr lang="el-GR"/>
        </a:p>
      </dgm:t>
    </dgm:pt>
    <dgm:pt modelId="{C1FD05B4-F09D-4475-8DE8-66F3C18C0507}" type="pres">
      <dgm:prSet presAssocID="{B8D6B35F-FC64-4EE8-9CBC-25099355B1CA}" presName="tile2text" presStyleLbl="node1" presStyleIdx="1" presStyleCnt="4">
        <dgm:presLayoutVars>
          <dgm:chMax val="0"/>
          <dgm:chPref val="0"/>
          <dgm:bulletEnabled val="1"/>
        </dgm:presLayoutVars>
      </dgm:prSet>
      <dgm:spPr/>
      <dgm:t>
        <a:bodyPr/>
        <a:lstStyle/>
        <a:p>
          <a:endParaRPr lang="el-GR"/>
        </a:p>
      </dgm:t>
    </dgm:pt>
    <dgm:pt modelId="{72755EB5-38B1-44AB-BCAC-FA250816B8C2}" type="pres">
      <dgm:prSet presAssocID="{B8D6B35F-FC64-4EE8-9CBC-25099355B1CA}" presName="tile3" presStyleLbl="node1" presStyleIdx="2" presStyleCnt="4"/>
      <dgm:spPr/>
      <dgm:t>
        <a:bodyPr/>
        <a:lstStyle/>
        <a:p>
          <a:endParaRPr lang="el-GR"/>
        </a:p>
      </dgm:t>
    </dgm:pt>
    <dgm:pt modelId="{3F365B70-E96F-4586-98DA-54C4A837805D}" type="pres">
      <dgm:prSet presAssocID="{B8D6B35F-FC64-4EE8-9CBC-25099355B1CA}" presName="tile3text" presStyleLbl="node1" presStyleIdx="2" presStyleCnt="4">
        <dgm:presLayoutVars>
          <dgm:chMax val="0"/>
          <dgm:chPref val="0"/>
          <dgm:bulletEnabled val="1"/>
        </dgm:presLayoutVars>
      </dgm:prSet>
      <dgm:spPr/>
      <dgm:t>
        <a:bodyPr/>
        <a:lstStyle/>
        <a:p>
          <a:endParaRPr lang="el-GR"/>
        </a:p>
      </dgm:t>
    </dgm:pt>
    <dgm:pt modelId="{EDB96219-515F-4F05-91B0-2D1902D9DACA}" type="pres">
      <dgm:prSet presAssocID="{B8D6B35F-FC64-4EE8-9CBC-25099355B1CA}" presName="tile4" presStyleLbl="node1" presStyleIdx="3" presStyleCnt="4"/>
      <dgm:spPr/>
      <dgm:t>
        <a:bodyPr/>
        <a:lstStyle/>
        <a:p>
          <a:endParaRPr lang="el-GR"/>
        </a:p>
      </dgm:t>
    </dgm:pt>
    <dgm:pt modelId="{1B4ABB85-DB1F-4C98-82E6-33D9C7C9A3F0}" type="pres">
      <dgm:prSet presAssocID="{B8D6B35F-FC64-4EE8-9CBC-25099355B1CA}" presName="tile4text" presStyleLbl="node1" presStyleIdx="3" presStyleCnt="4">
        <dgm:presLayoutVars>
          <dgm:chMax val="0"/>
          <dgm:chPref val="0"/>
          <dgm:bulletEnabled val="1"/>
        </dgm:presLayoutVars>
      </dgm:prSet>
      <dgm:spPr/>
      <dgm:t>
        <a:bodyPr/>
        <a:lstStyle/>
        <a:p>
          <a:endParaRPr lang="el-GR"/>
        </a:p>
      </dgm:t>
    </dgm:pt>
    <dgm:pt modelId="{33843236-9F32-4800-A3D7-B8727EE1B42D}" type="pres">
      <dgm:prSet presAssocID="{B8D6B35F-FC64-4EE8-9CBC-25099355B1CA}" presName="centerTile" presStyleLbl="fgShp" presStyleIdx="0" presStyleCnt="1">
        <dgm:presLayoutVars>
          <dgm:chMax val="0"/>
          <dgm:chPref val="0"/>
        </dgm:presLayoutVars>
      </dgm:prSet>
      <dgm:spPr/>
      <dgm:t>
        <a:bodyPr/>
        <a:lstStyle/>
        <a:p>
          <a:endParaRPr lang="el-GR"/>
        </a:p>
      </dgm:t>
    </dgm:pt>
  </dgm:ptLst>
  <dgm:cxnLst>
    <dgm:cxn modelId="{8CDC7C17-4A06-45E7-9F9B-CD6218EAB605}" type="presOf" srcId="{C1CE4091-7E8C-4BAC-B2EA-C6F74C0D7B5F}" destId="{EDB96219-515F-4F05-91B0-2D1902D9DACA}" srcOrd="0" destOrd="0" presId="urn:microsoft.com/office/officeart/2005/8/layout/matrix1"/>
    <dgm:cxn modelId="{75032A75-AC22-47E9-8008-DD2A83A0B33A}" type="presOf" srcId="{E85FB96E-674C-4623-9E1E-0EC1C9DBDBCF}" destId="{12806D44-3642-414A-9264-22D72100BF09}" srcOrd="0" destOrd="0" presId="urn:microsoft.com/office/officeart/2005/8/layout/matrix1"/>
    <dgm:cxn modelId="{D522F86B-E430-41B7-9FFF-DC023C7D5520}" type="presOf" srcId="{E85FB96E-674C-4623-9E1E-0EC1C9DBDBCF}" destId="{2B900880-68B2-48D0-BDC4-3BA2A505C6C5}" srcOrd="1" destOrd="0" presId="urn:microsoft.com/office/officeart/2005/8/layout/matrix1"/>
    <dgm:cxn modelId="{38D2286D-96F5-42AF-AC40-B60B82E2BA74}" srcId="{69377369-56F9-41F5-AA5B-020FA0FF6E26}" destId="{E85FB96E-674C-4623-9E1E-0EC1C9DBDBCF}" srcOrd="0" destOrd="0" parTransId="{7E5A093B-6C14-4EE6-BF8B-130912415606}" sibTransId="{8CF5D37E-8A85-4B91-B7E6-47D528D03E0F}"/>
    <dgm:cxn modelId="{71364F11-0131-4A72-A7BB-B38E56A05D83}" type="presOf" srcId="{C2CBC129-0839-4580-835E-62C3D9C95D36}" destId="{C1FD05B4-F09D-4475-8DE8-66F3C18C0507}" srcOrd="1" destOrd="0" presId="urn:microsoft.com/office/officeart/2005/8/layout/matrix1"/>
    <dgm:cxn modelId="{3A38B48E-8411-4414-9F9D-8CC415E133F9}" srcId="{69377369-56F9-41F5-AA5B-020FA0FF6E26}" destId="{C1CE4091-7E8C-4BAC-B2EA-C6F74C0D7B5F}" srcOrd="3" destOrd="0" parTransId="{1AC4655D-0D02-4E6A-A81E-2FBFAE370F0B}" sibTransId="{6F0685D7-CB6C-4088-A8FE-8296188B5874}"/>
    <dgm:cxn modelId="{A3DCF0A0-153E-46BD-AF3F-1963A2A6F92E}" type="presOf" srcId="{69377369-56F9-41F5-AA5B-020FA0FF6E26}" destId="{33843236-9F32-4800-A3D7-B8727EE1B42D}" srcOrd="0" destOrd="0" presId="urn:microsoft.com/office/officeart/2005/8/layout/matrix1"/>
    <dgm:cxn modelId="{DA3ABB3E-708B-44B6-978E-5549455F375D}" type="presOf" srcId="{C1CE4091-7E8C-4BAC-B2EA-C6F74C0D7B5F}" destId="{1B4ABB85-DB1F-4C98-82E6-33D9C7C9A3F0}" srcOrd="1" destOrd="0" presId="urn:microsoft.com/office/officeart/2005/8/layout/matrix1"/>
    <dgm:cxn modelId="{E6832BCA-BC8E-4CB3-9172-D0DD305DA949}" type="presOf" srcId="{C2CBC129-0839-4580-835E-62C3D9C95D36}" destId="{68669D01-97E0-47B3-A677-3C6EACB167CF}" srcOrd="0" destOrd="0" presId="urn:microsoft.com/office/officeart/2005/8/layout/matrix1"/>
    <dgm:cxn modelId="{5AC9C893-EF31-4EDA-9A7A-FFA51053A158}" type="presOf" srcId="{B8D6B35F-FC64-4EE8-9CBC-25099355B1CA}" destId="{BC6A55F9-AF37-44B9-A4E7-7A978149FA83}" srcOrd="0" destOrd="0" presId="urn:microsoft.com/office/officeart/2005/8/layout/matrix1"/>
    <dgm:cxn modelId="{A32CEE72-28A1-44DE-A24C-42AB1F2D63F2}" srcId="{B8D6B35F-FC64-4EE8-9CBC-25099355B1CA}" destId="{69377369-56F9-41F5-AA5B-020FA0FF6E26}" srcOrd="0" destOrd="0" parTransId="{848F76E5-8BCE-4AB8-B6C9-B3FA7EC6DA7C}" sibTransId="{41B0AA5D-7E31-4744-8301-B5B5CF57DEF8}"/>
    <dgm:cxn modelId="{3F831472-B6D2-480A-B5C4-C124045C40A6}" type="presOf" srcId="{03150836-FA8F-4864-A8A1-E2C58B06490B}" destId="{72755EB5-38B1-44AB-BCAC-FA250816B8C2}" srcOrd="0" destOrd="0" presId="urn:microsoft.com/office/officeart/2005/8/layout/matrix1"/>
    <dgm:cxn modelId="{6BEDF71F-C0F1-4037-AEF7-3CE964B4C17E}" srcId="{69377369-56F9-41F5-AA5B-020FA0FF6E26}" destId="{C2CBC129-0839-4580-835E-62C3D9C95D36}" srcOrd="1" destOrd="0" parTransId="{6A0E19DB-4C3D-4E09-B497-C410123349CF}" sibTransId="{A60D8F8C-F47B-4D55-A717-6E7989A3264D}"/>
    <dgm:cxn modelId="{872F11E1-0B9D-429D-A844-8980A43C1CD2}" srcId="{69377369-56F9-41F5-AA5B-020FA0FF6E26}" destId="{03150836-FA8F-4864-A8A1-E2C58B06490B}" srcOrd="2" destOrd="0" parTransId="{792404A7-D107-4A79-9D27-D131CD70814D}" sibTransId="{B4019335-B280-4382-97BF-8DF69848CA3B}"/>
    <dgm:cxn modelId="{99FF036A-1A3C-4A15-8688-BD5068843DB4}" type="presOf" srcId="{03150836-FA8F-4864-A8A1-E2C58B06490B}" destId="{3F365B70-E96F-4586-98DA-54C4A837805D}" srcOrd="1" destOrd="0" presId="urn:microsoft.com/office/officeart/2005/8/layout/matrix1"/>
    <dgm:cxn modelId="{BFABD1E7-2BD4-4BA4-A145-44B5FA623B22}" type="presParOf" srcId="{BC6A55F9-AF37-44B9-A4E7-7A978149FA83}" destId="{6D7AA552-67CB-4FBE-B1AB-CC273134F0C5}" srcOrd="0" destOrd="0" presId="urn:microsoft.com/office/officeart/2005/8/layout/matrix1"/>
    <dgm:cxn modelId="{7D627841-165B-4BB2-81F6-4377D7E267D0}" type="presParOf" srcId="{6D7AA552-67CB-4FBE-B1AB-CC273134F0C5}" destId="{12806D44-3642-414A-9264-22D72100BF09}" srcOrd="0" destOrd="0" presId="urn:microsoft.com/office/officeart/2005/8/layout/matrix1"/>
    <dgm:cxn modelId="{9FD4F9E0-C3F8-438F-81B3-9ED6F2A5F4E1}" type="presParOf" srcId="{6D7AA552-67CB-4FBE-B1AB-CC273134F0C5}" destId="{2B900880-68B2-48D0-BDC4-3BA2A505C6C5}" srcOrd="1" destOrd="0" presId="urn:microsoft.com/office/officeart/2005/8/layout/matrix1"/>
    <dgm:cxn modelId="{A864B915-4C15-4CB9-8AEB-7BA20DDB40A3}" type="presParOf" srcId="{6D7AA552-67CB-4FBE-B1AB-CC273134F0C5}" destId="{68669D01-97E0-47B3-A677-3C6EACB167CF}" srcOrd="2" destOrd="0" presId="urn:microsoft.com/office/officeart/2005/8/layout/matrix1"/>
    <dgm:cxn modelId="{C0D8AD50-F3D9-4CDC-B7D9-E5F35A3C60BF}" type="presParOf" srcId="{6D7AA552-67CB-4FBE-B1AB-CC273134F0C5}" destId="{C1FD05B4-F09D-4475-8DE8-66F3C18C0507}" srcOrd="3" destOrd="0" presId="urn:microsoft.com/office/officeart/2005/8/layout/matrix1"/>
    <dgm:cxn modelId="{D84E660A-23B8-4116-AB02-8DE142CFE30F}" type="presParOf" srcId="{6D7AA552-67CB-4FBE-B1AB-CC273134F0C5}" destId="{72755EB5-38B1-44AB-BCAC-FA250816B8C2}" srcOrd="4" destOrd="0" presId="urn:microsoft.com/office/officeart/2005/8/layout/matrix1"/>
    <dgm:cxn modelId="{5D9EC99A-D2F8-414D-896D-0308B1899AF0}" type="presParOf" srcId="{6D7AA552-67CB-4FBE-B1AB-CC273134F0C5}" destId="{3F365B70-E96F-4586-98DA-54C4A837805D}" srcOrd="5" destOrd="0" presId="urn:microsoft.com/office/officeart/2005/8/layout/matrix1"/>
    <dgm:cxn modelId="{D54E0854-7C01-4DE5-BC8D-D214740FFFA1}" type="presParOf" srcId="{6D7AA552-67CB-4FBE-B1AB-CC273134F0C5}" destId="{EDB96219-515F-4F05-91B0-2D1902D9DACA}" srcOrd="6" destOrd="0" presId="urn:microsoft.com/office/officeart/2005/8/layout/matrix1"/>
    <dgm:cxn modelId="{E20D0BD0-3852-487B-A9C6-79D8C6D6DEE9}" type="presParOf" srcId="{6D7AA552-67CB-4FBE-B1AB-CC273134F0C5}" destId="{1B4ABB85-DB1F-4C98-82E6-33D9C7C9A3F0}" srcOrd="7" destOrd="0" presId="urn:microsoft.com/office/officeart/2005/8/layout/matrix1"/>
    <dgm:cxn modelId="{E62AB3ED-43E9-40E9-810B-115562058E4D}" type="presParOf" srcId="{BC6A55F9-AF37-44B9-A4E7-7A978149FA83}" destId="{33843236-9F32-4800-A3D7-B8727EE1B42D}" srcOrd="1" destOrd="0" presId="urn:microsoft.com/office/officeart/2005/8/layout/matrix1"/>
  </dgm:cxnLst>
  <dgm:bg/>
  <dgm:whole/>
</dgm:dataModel>
</file>

<file path=ppt/diagrams/data3.xml><?xml version="1.0" encoding="utf-8"?>
<dgm:dataModel xmlns:dgm="http://schemas.openxmlformats.org/drawingml/2006/diagram" xmlns:a="http://schemas.openxmlformats.org/drawingml/2006/main">
  <dgm:ptLst>
    <dgm:pt modelId="{1AA7E8FF-CF96-4A83-9D92-A556813652F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B1B65C9A-807A-45B9-9716-BE08C54BDA0E}">
      <dgm:prSet phldrT="[Text]" custT="1"/>
      <dgm:spPr/>
      <dgm:t>
        <a:bodyPr/>
        <a:lstStyle/>
        <a:p>
          <a:r>
            <a:rPr lang="el-GR" sz="2000" dirty="0" smtClean="0">
              <a:latin typeface="Times New Roman" panose="02020603050405020304" pitchFamily="18" charset="0"/>
              <a:cs typeface="Times New Roman" panose="02020603050405020304" pitchFamily="18" charset="0"/>
            </a:rPr>
            <a:t>ΜΑΧΕΣ ΥΠΕΡ ΤΟΥ ΔΣΕ</a:t>
          </a:r>
          <a:endParaRPr lang="el-GR" sz="2000" dirty="0">
            <a:latin typeface="Times New Roman" panose="02020603050405020304" pitchFamily="18" charset="0"/>
            <a:cs typeface="Times New Roman" panose="02020603050405020304" pitchFamily="18" charset="0"/>
          </a:endParaRPr>
        </a:p>
      </dgm:t>
    </dgm:pt>
    <dgm:pt modelId="{C9639846-A279-4DC1-B132-B4CCB8F15F8A}" type="parTrans" cxnId="{AFC665B5-FA37-484E-8F7C-B29779903BB2}">
      <dgm:prSet/>
      <dgm:spPr/>
      <dgm:t>
        <a:bodyPr/>
        <a:lstStyle/>
        <a:p>
          <a:endParaRPr lang="el-GR"/>
        </a:p>
      </dgm:t>
    </dgm:pt>
    <dgm:pt modelId="{09415542-6F4F-4E49-A31B-EB51BE9F8E13}" type="sibTrans" cxnId="{AFC665B5-FA37-484E-8F7C-B29779903BB2}">
      <dgm:prSet/>
      <dgm:spPr/>
      <dgm:t>
        <a:bodyPr/>
        <a:lstStyle/>
        <a:p>
          <a:endParaRPr lang="el-GR"/>
        </a:p>
      </dgm:t>
    </dgm:pt>
    <dgm:pt modelId="{707F2FCD-4BAC-4D52-8949-574BF1EEF4CC}">
      <dgm:prSet phldrT="[Text]" custT="1"/>
      <dgm:spPr/>
      <dgm:t>
        <a:bodyPr/>
        <a:lstStyle/>
        <a:p>
          <a:pPr algn="just"/>
          <a:r>
            <a:rPr lang="el-GR" sz="1600" dirty="0" smtClean="0">
              <a:solidFill>
                <a:schemeClr val="bg1"/>
              </a:solidFill>
              <a:latin typeface="Times New Roman" panose="02020603050405020304" pitchFamily="18" charset="0"/>
              <a:cs typeface="Times New Roman" panose="02020603050405020304" pitchFamily="18" charset="0"/>
            </a:rPr>
            <a:t>Δυνάμεις από τις Ταξιαρχίες 14, 16, 107 και 108 του ΔΣΕ πραγματοποίησαν ευρεία επίθεση εναντίον των κυβερνητικών δυνάμεων στα υψώματα </a:t>
          </a:r>
          <a:r>
            <a:rPr lang="el-GR" sz="1600" dirty="0" err="1" smtClean="0">
              <a:solidFill>
                <a:schemeClr val="bg1"/>
              </a:solidFill>
              <a:latin typeface="Times New Roman" panose="02020603050405020304" pitchFamily="18" charset="0"/>
              <a:cs typeface="Times New Roman" panose="02020603050405020304" pitchFamily="18" charset="0"/>
            </a:rPr>
            <a:t>Αρμενίτσα</a:t>
          </a:r>
          <a:r>
            <a:rPr lang="el-GR" sz="1600" dirty="0" smtClean="0">
              <a:solidFill>
                <a:schemeClr val="bg1"/>
              </a:solidFill>
              <a:latin typeface="Times New Roman" panose="02020603050405020304" pitchFamily="18" charset="0"/>
              <a:cs typeface="Times New Roman" panose="02020603050405020304" pitchFamily="18" charset="0"/>
            </a:rPr>
            <a:t>, Βρύση, Νίτσα και Γιάννη Κεφάλι. Η επίθεση έγινε το βράδυ 20 προς 21 Σεπτεμβρίου αιφνιδιάζοντας τα αντίπαλα τμήματα που εγκατέλειψαν τις θέσεις τους.</a:t>
          </a:r>
          <a:endParaRPr lang="el-GR" sz="1600" dirty="0">
            <a:solidFill>
              <a:schemeClr val="bg1"/>
            </a:solidFill>
            <a:latin typeface="Times New Roman" panose="02020603050405020304" pitchFamily="18" charset="0"/>
            <a:cs typeface="Times New Roman" panose="02020603050405020304" pitchFamily="18" charset="0"/>
          </a:endParaRPr>
        </a:p>
      </dgm:t>
    </dgm:pt>
    <dgm:pt modelId="{C485B7D8-45C1-4E51-90F0-25CE806BFB82}" type="parTrans" cxnId="{2EDBF020-7976-4B64-BC40-420034618311}">
      <dgm:prSet/>
      <dgm:spPr/>
      <dgm:t>
        <a:bodyPr/>
        <a:lstStyle/>
        <a:p>
          <a:endParaRPr lang="el-GR"/>
        </a:p>
      </dgm:t>
    </dgm:pt>
    <dgm:pt modelId="{31D7B35F-4BCE-4F25-A6C9-B0E5BDE37019}" type="sibTrans" cxnId="{2EDBF020-7976-4B64-BC40-420034618311}">
      <dgm:prSet/>
      <dgm:spPr/>
      <dgm:t>
        <a:bodyPr/>
        <a:lstStyle/>
        <a:p>
          <a:endParaRPr lang="el-GR"/>
        </a:p>
      </dgm:t>
    </dgm:pt>
    <dgm:pt modelId="{56DF2AD0-E1D1-4A3E-B147-FD89F77E738B}">
      <dgm:prSet phldrT="[Text]" custT="1"/>
      <dgm:spPr/>
      <dgm:t>
        <a:bodyPr/>
        <a:lstStyle/>
        <a:p>
          <a:pPr algn="just"/>
          <a:r>
            <a:rPr lang="el-GR" sz="1600" dirty="0" smtClean="0">
              <a:solidFill>
                <a:schemeClr val="bg1"/>
              </a:solidFill>
              <a:latin typeface="Times New Roman" panose="02020603050405020304" pitchFamily="18" charset="0"/>
              <a:cs typeface="Times New Roman" panose="02020603050405020304" pitchFamily="18" charset="0"/>
            </a:rPr>
            <a:t>Από τις 4 μέχρι τις 12 Σεπτέμβρη τα τμήματα της Μεραρχίας του ΔΣΕ επιτέθηκαν σε όλο τον τομέα Μάλι – </a:t>
          </a:r>
          <a:r>
            <a:rPr lang="el-GR" sz="1600" dirty="0" err="1" smtClean="0">
              <a:solidFill>
                <a:schemeClr val="bg1"/>
              </a:solidFill>
              <a:latin typeface="Times New Roman" panose="02020603050405020304" pitchFamily="18" charset="0"/>
              <a:cs typeface="Times New Roman" panose="02020603050405020304" pitchFamily="18" charset="0"/>
            </a:rPr>
            <a:t>Μάδι</a:t>
          </a:r>
          <a:r>
            <a:rPr lang="el-GR" sz="1600" dirty="0" smtClean="0">
              <a:solidFill>
                <a:schemeClr val="bg1"/>
              </a:solidFill>
              <a:latin typeface="Times New Roman" panose="02020603050405020304" pitchFamily="18" charset="0"/>
              <a:cs typeface="Times New Roman" panose="02020603050405020304" pitchFamily="18" charset="0"/>
            </a:rPr>
            <a:t>, το οποίο τελικά κατέρρευσε. Οι επιθέσεις γενικεύτηκαν σε όλα τα μέτωπα στο Βίτσι. Ο ΚΣ είχε μεγάλες απώλειες νεκρών και τραυματιών. Οι επιτυχίες του ΔΣΕ δημιούργησαν σοβαρή κρίση στην τότε </a:t>
          </a:r>
          <a:r>
            <a:rPr lang="el-GR" sz="1600" dirty="0" err="1" smtClean="0">
              <a:solidFill>
                <a:schemeClr val="bg1"/>
              </a:solidFill>
              <a:latin typeface="Times New Roman" panose="02020603050405020304" pitchFamily="18" charset="0"/>
              <a:cs typeface="Times New Roman" panose="02020603050405020304" pitchFamily="18" charset="0"/>
            </a:rPr>
            <a:t>στρατιωτικοπολιτική</a:t>
          </a:r>
          <a:r>
            <a:rPr lang="el-GR" sz="1600" dirty="0" smtClean="0">
              <a:solidFill>
                <a:schemeClr val="bg1"/>
              </a:solidFill>
              <a:latin typeface="Times New Roman" panose="02020603050405020304" pitchFamily="18" charset="0"/>
              <a:cs typeface="Times New Roman" panose="02020603050405020304" pitchFamily="18" charset="0"/>
            </a:rPr>
            <a:t> ηγεσία της χώρας.</a:t>
          </a:r>
          <a:endParaRPr lang="el-GR" sz="1600" dirty="0">
            <a:solidFill>
              <a:schemeClr val="bg1"/>
            </a:solidFill>
            <a:latin typeface="Times New Roman" panose="02020603050405020304" pitchFamily="18" charset="0"/>
            <a:cs typeface="Times New Roman" panose="02020603050405020304" pitchFamily="18" charset="0"/>
          </a:endParaRPr>
        </a:p>
      </dgm:t>
    </dgm:pt>
    <dgm:pt modelId="{424AB99D-EDF3-4213-849B-BC7BEDE4434D}" type="parTrans" cxnId="{6CA9C13C-30A2-473A-8FBE-249D88DB0B3D}">
      <dgm:prSet/>
      <dgm:spPr/>
      <dgm:t>
        <a:bodyPr/>
        <a:lstStyle/>
        <a:p>
          <a:endParaRPr lang="el-GR"/>
        </a:p>
      </dgm:t>
    </dgm:pt>
    <dgm:pt modelId="{3EB03689-2205-4321-AB4D-44870ABE4EF9}" type="sibTrans" cxnId="{6CA9C13C-30A2-473A-8FBE-249D88DB0B3D}">
      <dgm:prSet/>
      <dgm:spPr/>
      <dgm:t>
        <a:bodyPr/>
        <a:lstStyle/>
        <a:p>
          <a:endParaRPr lang="el-GR"/>
        </a:p>
      </dgm:t>
    </dgm:pt>
    <dgm:pt modelId="{BEC2C60E-5C3B-480D-BB59-7A6E6FD5C4FB}">
      <dgm:prSet phldrT="[Text]" custT="1"/>
      <dgm:spPr/>
      <dgm:t>
        <a:bodyPr/>
        <a:lstStyle/>
        <a:p>
          <a:pPr algn="just"/>
          <a:r>
            <a:rPr lang="el-GR" sz="1600" dirty="0" smtClean="0">
              <a:solidFill>
                <a:schemeClr val="bg1"/>
              </a:solidFill>
              <a:latin typeface="Times New Roman" panose="02020603050405020304" pitchFamily="18" charset="0"/>
              <a:cs typeface="Times New Roman" panose="02020603050405020304" pitchFamily="18" charset="0"/>
            </a:rPr>
            <a:t>Στις 22 προς 23 Οκτώβρη το Τάγμα 538 της 10ης Ταξιαρχίας του ΔΣΕ κατέλαβε στον τομέα Βίτσι το ύψωμα Κούλα. Ο ΚΣ είχε μεγάλες απώλειες σε νεκρούς και τραυματίες. Αιχμαλωτίστηκαν 34 φαντάροι και ο υποστράτηγος </a:t>
          </a:r>
          <a:r>
            <a:rPr lang="el-GR" sz="1600" dirty="0" err="1" smtClean="0">
              <a:solidFill>
                <a:schemeClr val="bg1"/>
              </a:solidFill>
              <a:latin typeface="Times New Roman" panose="02020603050405020304" pitchFamily="18" charset="0"/>
              <a:cs typeface="Times New Roman" panose="02020603050405020304" pitchFamily="18" charset="0"/>
            </a:rPr>
            <a:t>Πέρος</a:t>
          </a:r>
          <a:r>
            <a:rPr lang="el-GR" sz="1600" dirty="0" smtClean="0">
              <a:solidFill>
                <a:schemeClr val="bg1"/>
              </a:solidFill>
              <a:latin typeface="Times New Roman" panose="02020603050405020304" pitchFamily="18" charset="0"/>
              <a:cs typeface="Times New Roman" panose="02020603050405020304" pitchFamily="18" charset="0"/>
            </a:rPr>
            <a:t> και κυριεύτηκαν πολλά λάφυρα (ασύρματοι, όλμοι, πολυβόλα και όπλα).</a:t>
          </a:r>
          <a:endParaRPr lang="el-GR" sz="1600" dirty="0">
            <a:solidFill>
              <a:schemeClr val="bg1"/>
            </a:solidFill>
            <a:latin typeface="Times New Roman" panose="02020603050405020304" pitchFamily="18" charset="0"/>
            <a:cs typeface="Times New Roman" panose="02020603050405020304" pitchFamily="18" charset="0"/>
          </a:endParaRPr>
        </a:p>
      </dgm:t>
    </dgm:pt>
    <dgm:pt modelId="{6E1251AA-65B0-4376-A2AF-686274076476}" type="parTrans" cxnId="{95032CF5-507A-470C-B386-0C1E7528390F}">
      <dgm:prSet/>
      <dgm:spPr/>
      <dgm:t>
        <a:bodyPr/>
        <a:lstStyle/>
        <a:p>
          <a:endParaRPr lang="el-GR"/>
        </a:p>
      </dgm:t>
    </dgm:pt>
    <dgm:pt modelId="{688CECB9-752D-4732-99D4-E725F0D7E397}" type="sibTrans" cxnId="{95032CF5-507A-470C-B386-0C1E7528390F}">
      <dgm:prSet/>
      <dgm:spPr/>
      <dgm:t>
        <a:bodyPr/>
        <a:lstStyle/>
        <a:p>
          <a:endParaRPr lang="el-GR"/>
        </a:p>
      </dgm:t>
    </dgm:pt>
    <dgm:pt modelId="{0ECBD01D-D6B9-4994-AB85-E00FE811544D}">
      <dgm:prSet phldrT="[Text]" custT="1"/>
      <dgm:spPr/>
      <dgm:t>
        <a:bodyPr/>
        <a:lstStyle/>
        <a:p>
          <a:pPr algn="just"/>
          <a:r>
            <a:rPr lang="el-GR" sz="1600" dirty="0" smtClean="0">
              <a:solidFill>
                <a:schemeClr val="bg1"/>
              </a:solidFill>
              <a:latin typeface="Times New Roman" panose="02020603050405020304" pitchFamily="18" charset="0"/>
              <a:cs typeface="Times New Roman" panose="02020603050405020304" pitchFamily="18" charset="0"/>
            </a:rPr>
            <a:t>Τη</a:t>
          </a:r>
          <a:r>
            <a:rPr lang="el-GR" sz="1600" baseline="0" dirty="0" smtClean="0">
              <a:solidFill>
                <a:schemeClr val="bg1"/>
              </a:solidFill>
              <a:latin typeface="Times New Roman" panose="02020603050405020304" pitchFamily="18" charset="0"/>
              <a:cs typeface="Times New Roman" panose="02020603050405020304" pitchFamily="18" charset="0"/>
            </a:rPr>
            <a:t> νύχτα</a:t>
          </a:r>
          <a:r>
            <a:rPr lang="el-GR" sz="1600" dirty="0" smtClean="0">
              <a:solidFill>
                <a:schemeClr val="bg1"/>
              </a:solidFill>
              <a:latin typeface="Times New Roman" panose="02020603050405020304" pitchFamily="18" charset="0"/>
              <a:cs typeface="Times New Roman" panose="02020603050405020304" pitchFamily="18" charset="0"/>
            </a:rPr>
            <a:t> 10-11 Νοεμβρίου οι δυνάμεις της 14</a:t>
          </a:r>
          <a:r>
            <a:rPr lang="el-GR" sz="1600" baseline="30000" dirty="0" smtClean="0">
              <a:solidFill>
                <a:schemeClr val="bg1"/>
              </a:solidFill>
              <a:latin typeface="Times New Roman" panose="02020603050405020304" pitchFamily="18" charset="0"/>
              <a:cs typeface="Times New Roman" panose="02020603050405020304" pitchFamily="18" charset="0"/>
            </a:rPr>
            <a:t>ης</a:t>
          </a:r>
          <a:r>
            <a:rPr lang="el-GR" sz="1600" dirty="0" smtClean="0">
              <a:solidFill>
                <a:schemeClr val="bg1"/>
              </a:solidFill>
              <a:latin typeface="Times New Roman" panose="02020603050405020304" pitchFamily="18" charset="0"/>
              <a:cs typeface="Times New Roman" panose="02020603050405020304" pitchFamily="18" charset="0"/>
            </a:rPr>
            <a:t> Ταξιαρχίας αφού άνοιξαν ρήγματα στα συρματοπλέγματα κατέλαβαν με διαδοχικές εφόδους όλες τις θέσεις του στο </a:t>
          </a:r>
          <a:r>
            <a:rPr lang="el-GR" sz="1600" dirty="0" err="1" smtClean="0">
              <a:solidFill>
                <a:schemeClr val="bg1"/>
              </a:solidFill>
              <a:latin typeface="Times New Roman" panose="02020603050405020304" pitchFamily="18" charset="0"/>
              <a:cs typeface="Times New Roman" panose="02020603050405020304" pitchFamily="18" charset="0"/>
            </a:rPr>
            <a:t>Μπίκοβικ</a:t>
          </a:r>
          <a:r>
            <a:rPr lang="el-GR" sz="1600" dirty="0" smtClean="0">
              <a:solidFill>
                <a:schemeClr val="bg1"/>
              </a:solidFill>
              <a:latin typeface="Times New Roman" panose="02020603050405020304" pitchFamily="18" charset="0"/>
              <a:cs typeface="Times New Roman" panose="02020603050405020304" pitchFamily="18" charset="0"/>
            </a:rPr>
            <a:t> χρησιμοποιώντας το «νέο όπλο</a:t>
          </a:r>
          <a:r>
            <a:rPr lang="el-GR" sz="1600" baseline="0" dirty="0" smtClean="0">
              <a:solidFill>
                <a:schemeClr val="bg1"/>
              </a:solidFill>
              <a:latin typeface="Times New Roman" panose="02020603050405020304" pitchFamily="18" charset="0"/>
              <a:cs typeface="Times New Roman" panose="02020603050405020304" pitchFamily="18" charset="0"/>
            </a:rPr>
            <a:t> - </a:t>
          </a:r>
          <a:r>
            <a:rPr lang="el-GR" sz="1600" dirty="0" smtClean="0">
              <a:solidFill>
                <a:schemeClr val="bg1"/>
              </a:solidFill>
              <a:latin typeface="Times New Roman" panose="02020603050405020304" pitchFamily="18" charset="0"/>
              <a:cs typeface="Times New Roman" panose="02020603050405020304" pitchFamily="18" charset="0"/>
            </a:rPr>
            <a:t>σταυρό». Διαλύθηκε το Τάγμα 574, πάρθηκαν πολλά λάφυρα, οπλισμός κι εφόδια σε τρόφιμα. Με επιτυχία αποκρούστηκε την επόμενη μέρα η αντεπίθεση που επιχειρήθηκε από το ΚΣ</a:t>
          </a:r>
          <a:r>
            <a:rPr lang="el-GR" sz="1600" dirty="0" smtClean="0">
              <a:latin typeface="Times New Roman" panose="02020603050405020304" pitchFamily="18" charset="0"/>
              <a:cs typeface="Times New Roman" panose="02020603050405020304" pitchFamily="18" charset="0"/>
            </a:rPr>
            <a:t>.</a:t>
          </a:r>
          <a:endParaRPr lang="el-GR" sz="1600" dirty="0">
            <a:latin typeface="Times New Roman" panose="02020603050405020304" pitchFamily="18" charset="0"/>
            <a:cs typeface="Times New Roman" panose="02020603050405020304" pitchFamily="18" charset="0"/>
          </a:endParaRPr>
        </a:p>
      </dgm:t>
    </dgm:pt>
    <dgm:pt modelId="{A1FA2A46-7615-4FFE-883B-38CD61D94094}" type="parTrans" cxnId="{0AC0C34A-2963-4EDE-950B-A165FEC91412}">
      <dgm:prSet/>
      <dgm:spPr/>
      <dgm:t>
        <a:bodyPr/>
        <a:lstStyle/>
        <a:p>
          <a:endParaRPr lang="el-GR"/>
        </a:p>
      </dgm:t>
    </dgm:pt>
    <dgm:pt modelId="{D1E38A83-2530-474E-BD1B-2F3F6FDDE09A}" type="sibTrans" cxnId="{0AC0C34A-2963-4EDE-950B-A165FEC91412}">
      <dgm:prSet/>
      <dgm:spPr/>
      <dgm:t>
        <a:bodyPr/>
        <a:lstStyle/>
        <a:p>
          <a:endParaRPr lang="el-GR"/>
        </a:p>
      </dgm:t>
    </dgm:pt>
    <dgm:pt modelId="{873F0060-9E20-4093-99EB-2CD6DE1A8393}">
      <dgm:prSet/>
      <dgm:spPr/>
      <dgm:t>
        <a:bodyPr/>
        <a:lstStyle/>
        <a:p>
          <a:endParaRPr lang="en-US" dirty="0"/>
        </a:p>
      </dgm:t>
    </dgm:pt>
    <dgm:pt modelId="{38F71AF1-5426-40B4-9C8A-36B80E82F89F}" type="parTrans" cxnId="{72F9750E-9777-470A-9036-1C5D3D5245BB}">
      <dgm:prSet/>
      <dgm:spPr/>
      <dgm:t>
        <a:bodyPr/>
        <a:lstStyle/>
        <a:p>
          <a:endParaRPr lang="el-GR"/>
        </a:p>
      </dgm:t>
    </dgm:pt>
    <dgm:pt modelId="{6ED3715B-FE24-4BD1-8356-F4C4E10ACAEE}" type="sibTrans" cxnId="{72F9750E-9777-470A-9036-1C5D3D5245BB}">
      <dgm:prSet/>
      <dgm:spPr/>
      <dgm:t>
        <a:bodyPr/>
        <a:lstStyle/>
        <a:p>
          <a:endParaRPr lang="el-GR"/>
        </a:p>
      </dgm:t>
    </dgm:pt>
    <dgm:pt modelId="{411B6F5C-357A-4327-A9C0-9274DFF6BABB}">
      <dgm:prSet/>
      <dgm:spPr/>
      <dgm:t>
        <a:bodyPr/>
        <a:lstStyle/>
        <a:p>
          <a:endParaRPr lang="en-US" dirty="0"/>
        </a:p>
      </dgm:t>
    </dgm:pt>
    <dgm:pt modelId="{0BA5280E-0429-406A-8F26-99846D18100E}" type="parTrans" cxnId="{8BDE0218-FF6A-4D0E-9869-2AC22AAE3551}">
      <dgm:prSet/>
      <dgm:spPr/>
      <dgm:t>
        <a:bodyPr/>
        <a:lstStyle/>
        <a:p>
          <a:endParaRPr lang="el-GR"/>
        </a:p>
      </dgm:t>
    </dgm:pt>
    <dgm:pt modelId="{2A7B454F-5E89-4E66-B908-C581E8FD7DBD}" type="sibTrans" cxnId="{8BDE0218-FF6A-4D0E-9869-2AC22AAE3551}">
      <dgm:prSet/>
      <dgm:spPr/>
      <dgm:t>
        <a:bodyPr/>
        <a:lstStyle/>
        <a:p>
          <a:endParaRPr lang="el-GR"/>
        </a:p>
      </dgm:t>
    </dgm:pt>
    <dgm:pt modelId="{76D211AE-DA51-4B79-8C66-BB95AC3BFFA9}">
      <dgm:prSet/>
      <dgm:spPr/>
      <dgm:t>
        <a:bodyPr/>
        <a:lstStyle/>
        <a:p>
          <a:endParaRPr lang="en-US" dirty="0"/>
        </a:p>
      </dgm:t>
    </dgm:pt>
    <dgm:pt modelId="{DDD33DFF-F48D-4E17-BDA6-A2751294BAE3}" type="parTrans" cxnId="{482F1756-C8C9-4075-BECE-E6165BEA7EEC}">
      <dgm:prSet/>
      <dgm:spPr/>
      <dgm:t>
        <a:bodyPr/>
        <a:lstStyle/>
        <a:p>
          <a:endParaRPr lang="el-GR"/>
        </a:p>
      </dgm:t>
    </dgm:pt>
    <dgm:pt modelId="{2FE8C928-BD35-4E9A-97EE-295B657121B4}" type="sibTrans" cxnId="{482F1756-C8C9-4075-BECE-E6165BEA7EEC}">
      <dgm:prSet/>
      <dgm:spPr/>
      <dgm:t>
        <a:bodyPr/>
        <a:lstStyle/>
        <a:p>
          <a:endParaRPr lang="el-GR"/>
        </a:p>
      </dgm:t>
    </dgm:pt>
    <dgm:pt modelId="{6601B773-2B58-4321-9B0C-10C0E9D6570E}" type="pres">
      <dgm:prSet presAssocID="{1AA7E8FF-CF96-4A83-9D92-A556813652F4}" presName="diagram" presStyleCnt="0">
        <dgm:presLayoutVars>
          <dgm:chMax val="1"/>
          <dgm:dir/>
          <dgm:animLvl val="ctr"/>
          <dgm:resizeHandles val="exact"/>
        </dgm:presLayoutVars>
      </dgm:prSet>
      <dgm:spPr/>
      <dgm:t>
        <a:bodyPr/>
        <a:lstStyle/>
        <a:p>
          <a:endParaRPr lang="en-US"/>
        </a:p>
      </dgm:t>
    </dgm:pt>
    <dgm:pt modelId="{9E3F0A9D-AC31-44F8-9600-41DF6D51CF07}" type="pres">
      <dgm:prSet presAssocID="{1AA7E8FF-CF96-4A83-9D92-A556813652F4}" presName="matrix" presStyleCnt="0"/>
      <dgm:spPr/>
    </dgm:pt>
    <dgm:pt modelId="{256236BD-D1B1-4E15-B127-59A2FA6567F3}" type="pres">
      <dgm:prSet presAssocID="{1AA7E8FF-CF96-4A83-9D92-A556813652F4}" presName="tile1" presStyleLbl="node1" presStyleIdx="0" presStyleCnt="4"/>
      <dgm:spPr/>
      <dgm:t>
        <a:bodyPr/>
        <a:lstStyle/>
        <a:p>
          <a:endParaRPr lang="el-GR"/>
        </a:p>
      </dgm:t>
    </dgm:pt>
    <dgm:pt modelId="{3074545B-31AC-4765-9CBC-7764568835D8}" type="pres">
      <dgm:prSet presAssocID="{1AA7E8FF-CF96-4A83-9D92-A556813652F4}" presName="tile1text" presStyleLbl="node1" presStyleIdx="0" presStyleCnt="4">
        <dgm:presLayoutVars>
          <dgm:chMax val="0"/>
          <dgm:chPref val="0"/>
          <dgm:bulletEnabled val="1"/>
        </dgm:presLayoutVars>
      </dgm:prSet>
      <dgm:spPr/>
      <dgm:t>
        <a:bodyPr/>
        <a:lstStyle/>
        <a:p>
          <a:endParaRPr lang="el-GR"/>
        </a:p>
      </dgm:t>
    </dgm:pt>
    <dgm:pt modelId="{4872D6FC-D533-47C5-A145-A8E24B58820C}" type="pres">
      <dgm:prSet presAssocID="{1AA7E8FF-CF96-4A83-9D92-A556813652F4}" presName="tile2" presStyleLbl="node1" presStyleIdx="1" presStyleCnt="4" custScaleX="101953" custScaleY="98826" custLinFactNeighborX="1525" custLinFactNeighborY="-587"/>
      <dgm:spPr/>
      <dgm:t>
        <a:bodyPr/>
        <a:lstStyle/>
        <a:p>
          <a:endParaRPr lang="el-GR"/>
        </a:p>
      </dgm:t>
    </dgm:pt>
    <dgm:pt modelId="{2F3857A7-2A57-4DDA-8AF8-4F5F8251BE03}" type="pres">
      <dgm:prSet presAssocID="{1AA7E8FF-CF96-4A83-9D92-A556813652F4}" presName="tile2text" presStyleLbl="node1" presStyleIdx="1" presStyleCnt="4">
        <dgm:presLayoutVars>
          <dgm:chMax val="0"/>
          <dgm:chPref val="0"/>
          <dgm:bulletEnabled val="1"/>
        </dgm:presLayoutVars>
      </dgm:prSet>
      <dgm:spPr/>
      <dgm:t>
        <a:bodyPr/>
        <a:lstStyle/>
        <a:p>
          <a:endParaRPr lang="el-GR"/>
        </a:p>
      </dgm:t>
    </dgm:pt>
    <dgm:pt modelId="{A07F72DD-548B-4261-ABCF-2AE9A6ECF54E}" type="pres">
      <dgm:prSet presAssocID="{1AA7E8FF-CF96-4A83-9D92-A556813652F4}" presName="tile3" presStyleLbl="node1" presStyleIdx="2" presStyleCnt="4"/>
      <dgm:spPr/>
      <dgm:t>
        <a:bodyPr/>
        <a:lstStyle/>
        <a:p>
          <a:endParaRPr lang="el-GR"/>
        </a:p>
      </dgm:t>
    </dgm:pt>
    <dgm:pt modelId="{6F259594-0F86-40F0-86B8-81F9B856A50A}" type="pres">
      <dgm:prSet presAssocID="{1AA7E8FF-CF96-4A83-9D92-A556813652F4}" presName="tile3text" presStyleLbl="node1" presStyleIdx="2" presStyleCnt="4">
        <dgm:presLayoutVars>
          <dgm:chMax val="0"/>
          <dgm:chPref val="0"/>
          <dgm:bulletEnabled val="1"/>
        </dgm:presLayoutVars>
      </dgm:prSet>
      <dgm:spPr/>
      <dgm:t>
        <a:bodyPr/>
        <a:lstStyle/>
        <a:p>
          <a:endParaRPr lang="el-GR"/>
        </a:p>
      </dgm:t>
    </dgm:pt>
    <dgm:pt modelId="{F46CBC7B-758F-44E6-A65B-A2EF04588A6E}" type="pres">
      <dgm:prSet presAssocID="{1AA7E8FF-CF96-4A83-9D92-A556813652F4}" presName="tile4" presStyleLbl="node1" presStyleIdx="3" presStyleCnt="4"/>
      <dgm:spPr/>
      <dgm:t>
        <a:bodyPr/>
        <a:lstStyle/>
        <a:p>
          <a:endParaRPr lang="el-GR"/>
        </a:p>
      </dgm:t>
    </dgm:pt>
    <dgm:pt modelId="{64B53B91-3977-4925-9BC7-B3E22C025936}" type="pres">
      <dgm:prSet presAssocID="{1AA7E8FF-CF96-4A83-9D92-A556813652F4}" presName="tile4text" presStyleLbl="node1" presStyleIdx="3" presStyleCnt="4">
        <dgm:presLayoutVars>
          <dgm:chMax val="0"/>
          <dgm:chPref val="0"/>
          <dgm:bulletEnabled val="1"/>
        </dgm:presLayoutVars>
      </dgm:prSet>
      <dgm:spPr/>
      <dgm:t>
        <a:bodyPr/>
        <a:lstStyle/>
        <a:p>
          <a:endParaRPr lang="el-GR"/>
        </a:p>
      </dgm:t>
    </dgm:pt>
    <dgm:pt modelId="{C049D73F-40E7-48C9-92FE-45E18ECBA1EC}" type="pres">
      <dgm:prSet presAssocID="{1AA7E8FF-CF96-4A83-9D92-A556813652F4}" presName="centerTile" presStyleLbl="fgShp" presStyleIdx="0" presStyleCnt="1" custScaleX="91820" custScaleY="81213">
        <dgm:presLayoutVars>
          <dgm:chMax val="0"/>
          <dgm:chPref val="0"/>
        </dgm:presLayoutVars>
      </dgm:prSet>
      <dgm:spPr/>
      <dgm:t>
        <a:bodyPr/>
        <a:lstStyle/>
        <a:p>
          <a:endParaRPr lang="en-US"/>
        </a:p>
      </dgm:t>
    </dgm:pt>
  </dgm:ptLst>
  <dgm:cxnLst>
    <dgm:cxn modelId="{89F2ED93-C29B-4F6E-B689-13ECA8FE20D3}" type="presOf" srcId="{0ECBD01D-D6B9-4994-AB85-E00FE811544D}" destId="{64B53B91-3977-4925-9BC7-B3E22C025936}" srcOrd="1" destOrd="0" presId="urn:microsoft.com/office/officeart/2005/8/layout/matrix1"/>
    <dgm:cxn modelId="{95032CF5-507A-470C-B386-0C1E7528390F}" srcId="{B1B65C9A-807A-45B9-9716-BE08C54BDA0E}" destId="{BEC2C60E-5C3B-480D-BB59-7A6E6FD5C4FB}" srcOrd="2" destOrd="0" parTransId="{6E1251AA-65B0-4376-A2AF-686274076476}" sibTransId="{688CECB9-752D-4732-99D4-E725F0D7E397}"/>
    <dgm:cxn modelId="{7DA6B5B7-D608-403C-BCA2-55A16366ADC6}" type="presOf" srcId="{56DF2AD0-E1D1-4A3E-B147-FD89F77E738B}" destId="{4872D6FC-D533-47C5-A145-A8E24B58820C}" srcOrd="0" destOrd="0" presId="urn:microsoft.com/office/officeart/2005/8/layout/matrix1"/>
    <dgm:cxn modelId="{AFC665B5-FA37-484E-8F7C-B29779903BB2}" srcId="{1AA7E8FF-CF96-4A83-9D92-A556813652F4}" destId="{B1B65C9A-807A-45B9-9716-BE08C54BDA0E}" srcOrd="0" destOrd="0" parTransId="{C9639846-A279-4DC1-B132-B4CCB8F15F8A}" sibTransId="{09415542-6F4F-4E49-A31B-EB51BE9F8E13}"/>
    <dgm:cxn modelId="{438A771B-A992-46E8-B50B-3C737EAFBAA1}" type="presOf" srcId="{0ECBD01D-D6B9-4994-AB85-E00FE811544D}" destId="{F46CBC7B-758F-44E6-A65B-A2EF04588A6E}" srcOrd="0" destOrd="0" presId="urn:microsoft.com/office/officeart/2005/8/layout/matrix1"/>
    <dgm:cxn modelId="{2EDBF020-7976-4B64-BC40-420034618311}" srcId="{B1B65C9A-807A-45B9-9716-BE08C54BDA0E}" destId="{707F2FCD-4BAC-4D52-8949-574BF1EEF4CC}" srcOrd="0" destOrd="0" parTransId="{C485B7D8-45C1-4E51-90F0-25CE806BFB82}" sibTransId="{31D7B35F-4BCE-4F25-A6C9-B0E5BDE37019}"/>
    <dgm:cxn modelId="{3BA7A1EF-2BC1-4685-A20E-B0AAE84569EC}" type="presOf" srcId="{1AA7E8FF-CF96-4A83-9D92-A556813652F4}" destId="{6601B773-2B58-4321-9B0C-10C0E9D6570E}" srcOrd="0" destOrd="0" presId="urn:microsoft.com/office/officeart/2005/8/layout/matrix1"/>
    <dgm:cxn modelId="{482F1756-C8C9-4075-BECE-E6165BEA7EEC}" srcId="{1AA7E8FF-CF96-4A83-9D92-A556813652F4}" destId="{76D211AE-DA51-4B79-8C66-BB95AC3BFFA9}" srcOrd="1" destOrd="0" parTransId="{DDD33DFF-F48D-4E17-BDA6-A2751294BAE3}" sibTransId="{2FE8C928-BD35-4E9A-97EE-295B657121B4}"/>
    <dgm:cxn modelId="{F0D27F95-07AC-428F-8C0D-210651FDEC60}" type="presOf" srcId="{56DF2AD0-E1D1-4A3E-B147-FD89F77E738B}" destId="{2F3857A7-2A57-4DDA-8AF8-4F5F8251BE03}" srcOrd="1" destOrd="0" presId="urn:microsoft.com/office/officeart/2005/8/layout/matrix1"/>
    <dgm:cxn modelId="{165F176B-1278-4776-B49D-CB8F2D71410B}" type="presOf" srcId="{BEC2C60E-5C3B-480D-BB59-7A6E6FD5C4FB}" destId="{A07F72DD-548B-4261-ABCF-2AE9A6ECF54E}" srcOrd="0" destOrd="0" presId="urn:microsoft.com/office/officeart/2005/8/layout/matrix1"/>
    <dgm:cxn modelId="{0AC0C34A-2963-4EDE-950B-A165FEC91412}" srcId="{B1B65C9A-807A-45B9-9716-BE08C54BDA0E}" destId="{0ECBD01D-D6B9-4994-AB85-E00FE811544D}" srcOrd="3" destOrd="0" parTransId="{A1FA2A46-7615-4FFE-883B-38CD61D94094}" sibTransId="{D1E38A83-2530-474E-BD1B-2F3F6FDDE09A}"/>
    <dgm:cxn modelId="{72F9750E-9777-470A-9036-1C5D3D5245BB}" srcId="{1AA7E8FF-CF96-4A83-9D92-A556813652F4}" destId="{873F0060-9E20-4093-99EB-2CD6DE1A8393}" srcOrd="3" destOrd="0" parTransId="{38F71AF1-5426-40B4-9C8A-36B80E82F89F}" sibTransId="{6ED3715B-FE24-4BD1-8356-F4C4E10ACAEE}"/>
    <dgm:cxn modelId="{7DA23711-09AB-40AD-899F-999DEAE510D0}" type="presOf" srcId="{B1B65C9A-807A-45B9-9716-BE08C54BDA0E}" destId="{C049D73F-40E7-48C9-92FE-45E18ECBA1EC}" srcOrd="0" destOrd="0" presId="urn:microsoft.com/office/officeart/2005/8/layout/matrix1"/>
    <dgm:cxn modelId="{8305174A-EC4E-4D72-987F-9768D1F2240E}" type="presOf" srcId="{707F2FCD-4BAC-4D52-8949-574BF1EEF4CC}" destId="{256236BD-D1B1-4E15-B127-59A2FA6567F3}" srcOrd="0" destOrd="0" presId="urn:microsoft.com/office/officeart/2005/8/layout/matrix1"/>
    <dgm:cxn modelId="{8BDE0218-FF6A-4D0E-9869-2AC22AAE3551}" srcId="{1AA7E8FF-CF96-4A83-9D92-A556813652F4}" destId="{411B6F5C-357A-4327-A9C0-9274DFF6BABB}" srcOrd="2" destOrd="0" parTransId="{0BA5280E-0429-406A-8F26-99846D18100E}" sibTransId="{2A7B454F-5E89-4E66-B908-C581E8FD7DBD}"/>
    <dgm:cxn modelId="{4544BF8C-9855-43AA-875B-C42039932F93}" type="presOf" srcId="{BEC2C60E-5C3B-480D-BB59-7A6E6FD5C4FB}" destId="{6F259594-0F86-40F0-86B8-81F9B856A50A}" srcOrd="1" destOrd="0" presId="urn:microsoft.com/office/officeart/2005/8/layout/matrix1"/>
    <dgm:cxn modelId="{44C041FC-24AA-4244-B783-0CA61B4A33C3}" type="presOf" srcId="{707F2FCD-4BAC-4D52-8949-574BF1EEF4CC}" destId="{3074545B-31AC-4765-9CBC-7764568835D8}" srcOrd="1" destOrd="0" presId="urn:microsoft.com/office/officeart/2005/8/layout/matrix1"/>
    <dgm:cxn modelId="{6CA9C13C-30A2-473A-8FBE-249D88DB0B3D}" srcId="{B1B65C9A-807A-45B9-9716-BE08C54BDA0E}" destId="{56DF2AD0-E1D1-4A3E-B147-FD89F77E738B}" srcOrd="1" destOrd="0" parTransId="{424AB99D-EDF3-4213-849B-BC7BEDE4434D}" sibTransId="{3EB03689-2205-4321-AB4D-44870ABE4EF9}"/>
    <dgm:cxn modelId="{E0CAEEA5-2DEE-4D72-944B-06263413D4B1}" type="presParOf" srcId="{6601B773-2B58-4321-9B0C-10C0E9D6570E}" destId="{9E3F0A9D-AC31-44F8-9600-41DF6D51CF07}" srcOrd="0" destOrd="0" presId="urn:microsoft.com/office/officeart/2005/8/layout/matrix1"/>
    <dgm:cxn modelId="{C630C12E-3AEF-4F32-A457-D322E12D77E5}" type="presParOf" srcId="{9E3F0A9D-AC31-44F8-9600-41DF6D51CF07}" destId="{256236BD-D1B1-4E15-B127-59A2FA6567F3}" srcOrd="0" destOrd="0" presId="urn:microsoft.com/office/officeart/2005/8/layout/matrix1"/>
    <dgm:cxn modelId="{BE16CB43-3588-4E1D-9F73-0E2D68A36129}" type="presParOf" srcId="{9E3F0A9D-AC31-44F8-9600-41DF6D51CF07}" destId="{3074545B-31AC-4765-9CBC-7764568835D8}" srcOrd="1" destOrd="0" presId="urn:microsoft.com/office/officeart/2005/8/layout/matrix1"/>
    <dgm:cxn modelId="{B481B48A-D69B-478D-B5B0-59D05459685F}" type="presParOf" srcId="{9E3F0A9D-AC31-44F8-9600-41DF6D51CF07}" destId="{4872D6FC-D533-47C5-A145-A8E24B58820C}" srcOrd="2" destOrd="0" presId="urn:microsoft.com/office/officeart/2005/8/layout/matrix1"/>
    <dgm:cxn modelId="{C61065E7-56DA-4EF0-95FD-15C597EA43A6}" type="presParOf" srcId="{9E3F0A9D-AC31-44F8-9600-41DF6D51CF07}" destId="{2F3857A7-2A57-4DDA-8AF8-4F5F8251BE03}" srcOrd="3" destOrd="0" presId="urn:microsoft.com/office/officeart/2005/8/layout/matrix1"/>
    <dgm:cxn modelId="{2BC14DB1-B6B8-43A4-ACE8-BEBF0487178E}" type="presParOf" srcId="{9E3F0A9D-AC31-44F8-9600-41DF6D51CF07}" destId="{A07F72DD-548B-4261-ABCF-2AE9A6ECF54E}" srcOrd="4" destOrd="0" presId="urn:microsoft.com/office/officeart/2005/8/layout/matrix1"/>
    <dgm:cxn modelId="{8476F61B-A4B1-4D0E-941F-7F31FD91B613}" type="presParOf" srcId="{9E3F0A9D-AC31-44F8-9600-41DF6D51CF07}" destId="{6F259594-0F86-40F0-86B8-81F9B856A50A}" srcOrd="5" destOrd="0" presId="urn:microsoft.com/office/officeart/2005/8/layout/matrix1"/>
    <dgm:cxn modelId="{B828C8F7-FB2A-40FF-BB3D-8225B5DBD274}" type="presParOf" srcId="{9E3F0A9D-AC31-44F8-9600-41DF6D51CF07}" destId="{F46CBC7B-758F-44E6-A65B-A2EF04588A6E}" srcOrd="6" destOrd="0" presId="urn:microsoft.com/office/officeart/2005/8/layout/matrix1"/>
    <dgm:cxn modelId="{8B44A5CC-6C04-4688-8B38-6CC703A37EE2}" type="presParOf" srcId="{9E3F0A9D-AC31-44F8-9600-41DF6D51CF07}" destId="{64B53B91-3977-4925-9BC7-B3E22C025936}" srcOrd="7" destOrd="0" presId="urn:microsoft.com/office/officeart/2005/8/layout/matrix1"/>
    <dgm:cxn modelId="{DD8E0B04-2777-48D6-A4CC-0E0039B27765}" type="presParOf" srcId="{6601B773-2B58-4321-9B0C-10C0E9D6570E}" destId="{C049D73F-40E7-48C9-92FE-45E18ECBA1EC}" srcOrd="1" destOrd="0" presId="urn:microsoft.com/office/officeart/2005/8/layout/matrix1"/>
  </dgm:cxnLst>
  <dgm:bg/>
  <dgm:whole/>
</dgm:dataModel>
</file>

<file path=ppt/diagrams/data4.xml><?xml version="1.0" encoding="utf-8"?>
<dgm:dataModel xmlns:dgm="http://schemas.openxmlformats.org/drawingml/2006/diagram" xmlns:a="http://schemas.openxmlformats.org/drawingml/2006/main">
  <dgm:ptLst>
    <dgm:pt modelId="{4E8A8F26-FB91-4FFE-8319-D9B7368916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A9E696A2-313F-4583-AAEC-5749D852A4AA}">
      <dgm:prSet phldrT="[Text]" custT="1"/>
      <dgm:spPr/>
      <dgm:t>
        <a:bodyPr/>
        <a:lstStyle/>
        <a:p>
          <a:pPr algn="ctr"/>
          <a:r>
            <a:rPr lang="el-GR" sz="2400" b="1" dirty="0" smtClean="0">
              <a:solidFill>
                <a:schemeClr val="bg1"/>
              </a:solidFill>
              <a:latin typeface="Times New Roman" panose="02020603050405020304" pitchFamily="18" charset="0"/>
              <a:cs typeface="Times New Roman" panose="02020603050405020304" pitchFamily="18" charset="0"/>
            </a:rPr>
            <a:t>Εξουδετέρωση των δυνάμεων της φρουράς της πόλης.</a:t>
          </a:r>
          <a:endParaRPr lang="el-GR" sz="2400" b="1" dirty="0">
            <a:solidFill>
              <a:schemeClr val="bg1"/>
            </a:solidFill>
            <a:latin typeface="Times New Roman" panose="02020603050405020304" pitchFamily="18" charset="0"/>
            <a:cs typeface="Times New Roman" panose="02020603050405020304" pitchFamily="18" charset="0"/>
          </a:endParaRPr>
        </a:p>
      </dgm:t>
    </dgm:pt>
    <dgm:pt modelId="{A39EF27B-7F5B-4680-A4CD-3F93726EE885}" type="parTrans" cxnId="{CA8F5BD1-0874-4323-9712-12A4BA78E377}">
      <dgm:prSet/>
      <dgm:spPr/>
      <dgm:t>
        <a:bodyPr/>
        <a:lstStyle/>
        <a:p>
          <a:pPr algn="ctr"/>
          <a:endParaRPr lang="el-GR"/>
        </a:p>
      </dgm:t>
    </dgm:pt>
    <dgm:pt modelId="{26894E3E-7D5A-4583-B628-F1E360D9CE48}" type="sibTrans" cxnId="{CA8F5BD1-0874-4323-9712-12A4BA78E377}">
      <dgm:prSet/>
      <dgm:spPr/>
      <dgm:t>
        <a:bodyPr/>
        <a:lstStyle/>
        <a:p>
          <a:pPr algn="ctr"/>
          <a:endParaRPr lang="el-GR"/>
        </a:p>
      </dgm:t>
    </dgm:pt>
    <dgm:pt modelId="{AB0ABE83-0561-471F-AB38-4A0A48F81E72}">
      <dgm:prSet phldrT="[Text]" custT="1"/>
      <dgm:spPr/>
      <dgm:t>
        <a:bodyPr/>
        <a:lstStyle/>
        <a:p>
          <a:pPr algn="ctr"/>
          <a:r>
            <a:rPr lang="el-GR" sz="2400" b="1" dirty="0" smtClean="0">
              <a:solidFill>
                <a:schemeClr val="bg1"/>
              </a:solidFill>
              <a:latin typeface="Times New Roman" panose="02020603050405020304" pitchFamily="18" charset="0"/>
              <a:cs typeface="Times New Roman" panose="02020603050405020304" pitchFamily="18" charset="0"/>
            </a:rPr>
            <a:t>Ματαίωση ή αναβολή της προετοιμαζόμενης απ’ τον ΚΣ επίθεσης ενάντια στις δυνάμεις ΔΣΕ στο Βίτσι</a:t>
          </a:r>
          <a:r>
            <a:rPr lang="el-GR" sz="1400" dirty="0" smtClean="0">
              <a:latin typeface="Times New Roman" panose="02020603050405020304" pitchFamily="18" charset="0"/>
              <a:cs typeface="Times New Roman" panose="02020603050405020304" pitchFamily="18" charset="0"/>
            </a:rPr>
            <a:t>.</a:t>
          </a:r>
          <a:endParaRPr lang="el-GR" sz="1400" dirty="0">
            <a:latin typeface="Times New Roman" panose="02020603050405020304" pitchFamily="18" charset="0"/>
            <a:cs typeface="Times New Roman" panose="02020603050405020304" pitchFamily="18" charset="0"/>
          </a:endParaRPr>
        </a:p>
      </dgm:t>
    </dgm:pt>
    <dgm:pt modelId="{1EA46D66-00CA-4A9D-B7FE-13836C2226D2}" type="parTrans" cxnId="{DFD8389D-105C-4C78-A682-AA8C68917537}">
      <dgm:prSet/>
      <dgm:spPr/>
      <dgm:t>
        <a:bodyPr/>
        <a:lstStyle/>
        <a:p>
          <a:pPr algn="ctr"/>
          <a:endParaRPr lang="el-GR"/>
        </a:p>
      </dgm:t>
    </dgm:pt>
    <dgm:pt modelId="{CEEC69A1-BC77-427E-909A-F7BF2454881C}" type="sibTrans" cxnId="{DFD8389D-105C-4C78-A682-AA8C68917537}">
      <dgm:prSet/>
      <dgm:spPr/>
      <dgm:t>
        <a:bodyPr/>
        <a:lstStyle/>
        <a:p>
          <a:pPr algn="ctr"/>
          <a:endParaRPr lang="el-GR"/>
        </a:p>
      </dgm:t>
    </dgm:pt>
    <dgm:pt modelId="{B6906A2C-1701-401F-A41F-00F3A83F99F5}">
      <dgm:prSet phldrT="[Text]" custT="1"/>
      <dgm:spPr/>
      <dgm:t>
        <a:bodyPr/>
        <a:lstStyle/>
        <a:p>
          <a:pPr algn="ctr"/>
          <a:r>
            <a:rPr lang="el-GR" sz="2800" dirty="0" smtClean="0">
              <a:solidFill>
                <a:schemeClr val="bg1"/>
              </a:solidFill>
              <a:latin typeface="Times New Roman" panose="02020603050405020304" pitchFamily="18" charset="0"/>
              <a:cs typeface="Times New Roman" panose="02020603050405020304" pitchFamily="18" charset="0"/>
            </a:rPr>
            <a:t>Μαζική επιστράτευση.</a:t>
          </a:r>
          <a:endParaRPr lang="el-GR" sz="2800" dirty="0">
            <a:solidFill>
              <a:schemeClr val="bg1"/>
            </a:solidFill>
            <a:latin typeface="Times New Roman" panose="02020603050405020304" pitchFamily="18" charset="0"/>
            <a:cs typeface="Times New Roman" panose="02020603050405020304" pitchFamily="18" charset="0"/>
          </a:endParaRPr>
        </a:p>
      </dgm:t>
    </dgm:pt>
    <dgm:pt modelId="{C48D5295-4804-47DC-9E8A-D84483524C70}" type="parTrans" cxnId="{1D4D407B-61A0-4A79-A208-3D04FC085D02}">
      <dgm:prSet/>
      <dgm:spPr/>
      <dgm:t>
        <a:bodyPr/>
        <a:lstStyle/>
        <a:p>
          <a:pPr algn="ctr"/>
          <a:endParaRPr lang="el-GR"/>
        </a:p>
      </dgm:t>
    </dgm:pt>
    <dgm:pt modelId="{1E421532-9D38-40B6-8FD5-4FABC4975B31}" type="sibTrans" cxnId="{1D4D407B-61A0-4A79-A208-3D04FC085D02}">
      <dgm:prSet/>
      <dgm:spPr/>
      <dgm:t>
        <a:bodyPr/>
        <a:lstStyle/>
        <a:p>
          <a:pPr algn="ctr"/>
          <a:endParaRPr lang="el-GR"/>
        </a:p>
      </dgm:t>
    </dgm:pt>
    <dgm:pt modelId="{F8D9DF18-32EE-4F6C-AA13-4BD15E788D85}" type="pres">
      <dgm:prSet presAssocID="{4E8A8F26-FB91-4FFE-8319-D9B736891628}" presName="linear" presStyleCnt="0">
        <dgm:presLayoutVars>
          <dgm:dir/>
          <dgm:animLvl val="lvl"/>
          <dgm:resizeHandles val="exact"/>
        </dgm:presLayoutVars>
      </dgm:prSet>
      <dgm:spPr/>
      <dgm:t>
        <a:bodyPr/>
        <a:lstStyle/>
        <a:p>
          <a:endParaRPr lang="el-GR"/>
        </a:p>
      </dgm:t>
    </dgm:pt>
    <dgm:pt modelId="{6E213282-0627-4AFC-AC8B-BBA8E53776C1}" type="pres">
      <dgm:prSet presAssocID="{A9E696A2-313F-4583-AAEC-5749D852A4AA}" presName="parentLin" presStyleCnt="0"/>
      <dgm:spPr/>
    </dgm:pt>
    <dgm:pt modelId="{71B4D85F-537D-47D4-9B1F-B459DAF3B94D}" type="pres">
      <dgm:prSet presAssocID="{A9E696A2-313F-4583-AAEC-5749D852A4AA}" presName="parentLeftMargin" presStyleLbl="node1" presStyleIdx="0" presStyleCnt="3"/>
      <dgm:spPr/>
      <dgm:t>
        <a:bodyPr/>
        <a:lstStyle/>
        <a:p>
          <a:endParaRPr lang="el-GR"/>
        </a:p>
      </dgm:t>
    </dgm:pt>
    <dgm:pt modelId="{64EB0215-3AC0-48A7-8E5C-5D831AA14C6D}" type="pres">
      <dgm:prSet presAssocID="{A9E696A2-313F-4583-AAEC-5749D852A4AA}" presName="parentText" presStyleLbl="node1" presStyleIdx="0" presStyleCnt="3" custScaleX="142857" custLinFactNeighborX="-31074" custLinFactNeighborY="-11991">
        <dgm:presLayoutVars>
          <dgm:chMax val="0"/>
          <dgm:bulletEnabled val="1"/>
        </dgm:presLayoutVars>
      </dgm:prSet>
      <dgm:spPr/>
      <dgm:t>
        <a:bodyPr/>
        <a:lstStyle/>
        <a:p>
          <a:endParaRPr lang="el-GR"/>
        </a:p>
      </dgm:t>
    </dgm:pt>
    <dgm:pt modelId="{4BA27A1F-C7F1-4F46-A285-41D2D7406988}" type="pres">
      <dgm:prSet presAssocID="{A9E696A2-313F-4583-AAEC-5749D852A4AA}" presName="negativeSpace" presStyleCnt="0"/>
      <dgm:spPr/>
    </dgm:pt>
    <dgm:pt modelId="{04A50D28-BC59-4B74-85AF-B6D22EB69A5C}" type="pres">
      <dgm:prSet presAssocID="{A9E696A2-313F-4583-AAEC-5749D852A4AA}" presName="childText" presStyleLbl="conFgAcc1" presStyleIdx="0" presStyleCnt="3" custLinFactY="-30408" custLinFactNeighborY="-100000">
        <dgm:presLayoutVars>
          <dgm:bulletEnabled val="1"/>
        </dgm:presLayoutVars>
      </dgm:prSet>
      <dgm:spPr/>
    </dgm:pt>
    <dgm:pt modelId="{3926C609-BB9C-4323-8CBD-25A4D6973EB9}" type="pres">
      <dgm:prSet presAssocID="{26894E3E-7D5A-4583-B628-F1E360D9CE48}" presName="spaceBetweenRectangles" presStyleCnt="0"/>
      <dgm:spPr/>
    </dgm:pt>
    <dgm:pt modelId="{6C7FB1ED-C952-4DFA-86A6-D965F359C88A}" type="pres">
      <dgm:prSet presAssocID="{AB0ABE83-0561-471F-AB38-4A0A48F81E72}" presName="parentLin" presStyleCnt="0"/>
      <dgm:spPr/>
    </dgm:pt>
    <dgm:pt modelId="{2A7AEB37-7F8B-45D3-994B-9F83BDD9DD03}" type="pres">
      <dgm:prSet presAssocID="{AB0ABE83-0561-471F-AB38-4A0A48F81E72}" presName="parentLeftMargin" presStyleLbl="node1" presStyleIdx="0" presStyleCnt="3"/>
      <dgm:spPr/>
      <dgm:t>
        <a:bodyPr/>
        <a:lstStyle/>
        <a:p>
          <a:endParaRPr lang="el-GR"/>
        </a:p>
      </dgm:t>
    </dgm:pt>
    <dgm:pt modelId="{69D2A839-0FB8-4914-ADFA-D82059739F33}" type="pres">
      <dgm:prSet presAssocID="{AB0ABE83-0561-471F-AB38-4A0A48F81E72}" presName="parentText" presStyleLbl="node1" presStyleIdx="1" presStyleCnt="3" custScaleX="102235" custScaleY="117780">
        <dgm:presLayoutVars>
          <dgm:chMax val="0"/>
          <dgm:bulletEnabled val="1"/>
        </dgm:presLayoutVars>
      </dgm:prSet>
      <dgm:spPr/>
      <dgm:t>
        <a:bodyPr/>
        <a:lstStyle/>
        <a:p>
          <a:endParaRPr lang="el-GR"/>
        </a:p>
      </dgm:t>
    </dgm:pt>
    <dgm:pt modelId="{3B0F3DB9-AD2A-4B7C-AEB8-648359A58110}" type="pres">
      <dgm:prSet presAssocID="{AB0ABE83-0561-471F-AB38-4A0A48F81E72}" presName="negativeSpace" presStyleCnt="0"/>
      <dgm:spPr/>
    </dgm:pt>
    <dgm:pt modelId="{F66D589B-328D-453E-8B1B-325E8E8C25C6}" type="pres">
      <dgm:prSet presAssocID="{AB0ABE83-0561-471F-AB38-4A0A48F81E72}" presName="childText" presStyleLbl="conFgAcc1" presStyleIdx="1" presStyleCnt="3">
        <dgm:presLayoutVars>
          <dgm:bulletEnabled val="1"/>
        </dgm:presLayoutVars>
      </dgm:prSet>
      <dgm:spPr/>
    </dgm:pt>
    <dgm:pt modelId="{33C58056-A1F0-4B16-BD9B-2CEE10E479A6}" type="pres">
      <dgm:prSet presAssocID="{CEEC69A1-BC77-427E-909A-F7BF2454881C}" presName="spaceBetweenRectangles" presStyleCnt="0"/>
      <dgm:spPr/>
    </dgm:pt>
    <dgm:pt modelId="{4B3B6EBE-196F-426E-8D32-837AA3B3AB34}" type="pres">
      <dgm:prSet presAssocID="{B6906A2C-1701-401F-A41F-00F3A83F99F5}" presName="parentLin" presStyleCnt="0"/>
      <dgm:spPr/>
    </dgm:pt>
    <dgm:pt modelId="{E1C2D4D8-8DED-4BD4-B601-BED33DF31508}" type="pres">
      <dgm:prSet presAssocID="{B6906A2C-1701-401F-A41F-00F3A83F99F5}" presName="parentLeftMargin" presStyleLbl="node1" presStyleIdx="1" presStyleCnt="3"/>
      <dgm:spPr/>
      <dgm:t>
        <a:bodyPr/>
        <a:lstStyle/>
        <a:p>
          <a:endParaRPr lang="el-GR"/>
        </a:p>
      </dgm:t>
    </dgm:pt>
    <dgm:pt modelId="{4DBC7F6C-2834-4F40-BB8B-4FBDA1737B0A}" type="pres">
      <dgm:prSet presAssocID="{B6906A2C-1701-401F-A41F-00F3A83F99F5}" presName="parentText" presStyleLbl="node1" presStyleIdx="2" presStyleCnt="3">
        <dgm:presLayoutVars>
          <dgm:chMax val="0"/>
          <dgm:bulletEnabled val="1"/>
        </dgm:presLayoutVars>
      </dgm:prSet>
      <dgm:spPr/>
      <dgm:t>
        <a:bodyPr/>
        <a:lstStyle/>
        <a:p>
          <a:endParaRPr lang="el-GR"/>
        </a:p>
      </dgm:t>
    </dgm:pt>
    <dgm:pt modelId="{5FBFDCD3-D4FD-4785-A1DD-C5B8A412D592}" type="pres">
      <dgm:prSet presAssocID="{B6906A2C-1701-401F-A41F-00F3A83F99F5}" presName="negativeSpace" presStyleCnt="0"/>
      <dgm:spPr/>
    </dgm:pt>
    <dgm:pt modelId="{C4320AA0-6903-4F2F-B0E4-49BB0C6992E1}" type="pres">
      <dgm:prSet presAssocID="{B6906A2C-1701-401F-A41F-00F3A83F99F5}" presName="childText" presStyleLbl="conFgAcc1" presStyleIdx="2" presStyleCnt="3">
        <dgm:presLayoutVars>
          <dgm:bulletEnabled val="1"/>
        </dgm:presLayoutVars>
      </dgm:prSet>
      <dgm:spPr/>
    </dgm:pt>
  </dgm:ptLst>
  <dgm:cxnLst>
    <dgm:cxn modelId="{E539B327-6649-42D9-8633-06A66CCF7E00}" type="presOf" srcId="{A9E696A2-313F-4583-AAEC-5749D852A4AA}" destId="{64EB0215-3AC0-48A7-8E5C-5D831AA14C6D}" srcOrd="1" destOrd="0" presId="urn:microsoft.com/office/officeart/2005/8/layout/list1"/>
    <dgm:cxn modelId="{DFD8389D-105C-4C78-A682-AA8C68917537}" srcId="{4E8A8F26-FB91-4FFE-8319-D9B736891628}" destId="{AB0ABE83-0561-471F-AB38-4A0A48F81E72}" srcOrd="1" destOrd="0" parTransId="{1EA46D66-00CA-4A9D-B7FE-13836C2226D2}" sibTransId="{CEEC69A1-BC77-427E-909A-F7BF2454881C}"/>
    <dgm:cxn modelId="{EA78DB2E-F7D0-4900-83DB-CE2754D1101A}" type="presOf" srcId="{A9E696A2-313F-4583-AAEC-5749D852A4AA}" destId="{71B4D85F-537D-47D4-9B1F-B459DAF3B94D}" srcOrd="0" destOrd="0" presId="urn:microsoft.com/office/officeart/2005/8/layout/list1"/>
    <dgm:cxn modelId="{F5171428-81E7-4DEC-9B30-029FF23F7414}" type="presOf" srcId="{B6906A2C-1701-401F-A41F-00F3A83F99F5}" destId="{E1C2D4D8-8DED-4BD4-B601-BED33DF31508}" srcOrd="0" destOrd="0" presId="urn:microsoft.com/office/officeart/2005/8/layout/list1"/>
    <dgm:cxn modelId="{C474723E-6F9D-46EC-BE18-7AC61636DA75}" type="presOf" srcId="{B6906A2C-1701-401F-A41F-00F3A83F99F5}" destId="{4DBC7F6C-2834-4F40-BB8B-4FBDA1737B0A}" srcOrd="1" destOrd="0" presId="urn:microsoft.com/office/officeart/2005/8/layout/list1"/>
    <dgm:cxn modelId="{1D4D407B-61A0-4A79-A208-3D04FC085D02}" srcId="{4E8A8F26-FB91-4FFE-8319-D9B736891628}" destId="{B6906A2C-1701-401F-A41F-00F3A83F99F5}" srcOrd="2" destOrd="0" parTransId="{C48D5295-4804-47DC-9E8A-D84483524C70}" sibTransId="{1E421532-9D38-40B6-8FD5-4FABC4975B31}"/>
    <dgm:cxn modelId="{D81D5F68-09D4-44B9-BC73-BC2EFD9F16DC}" type="presOf" srcId="{AB0ABE83-0561-471F-AB38-4A0A48F81E72}" destId="{2A7AEB37-7F8B-45D3-994B-9F83BDD9DD03}" srcOrd="0" destOrd="0" presId="urn:microsoft.com/office/officeart/2005/8/layout/list1"/>
    <dgm:cxn modelId="{F94EFCC7-82D4-45D9-9149-74F52471E9C6}" type="presOf" srcId="{4E8A8F26-FB91-4FFE-8319-D9B736891628}" destId="{F8D9DF18-32EE-4F6C-AA13-4BD15E788D85}" srcOrd="0" destOrd="0" presId="urn:microsoft.com/office/officeart/2005/8/layout/list1"/>
    <dgm:cxn modelId="{CA9A3A30-5FE1-4A49-BD27-CE2FB18C5A31}" type="presOf" srcId="{AB0ABE83-0561-471F-AB38-4A0A48F81E72}" destId="{69D2A839-0FB8-4914-ADFA-D82059739F33}" srcOrd="1" destOrd="0" presId="urn:microsoft.com/office/officeart/2005/8/layout/list1"/>
    <dgm:cxn modelId="{CA8F5BD1-0874-4323-9712-12A4BA78E377}" srcId="{4E8A8F26-FB91-4FFE-8319-D9B736891628}" destId="{A9E696A2-313F-4583-AAEC-5749D852A4AA}" srcOrd="0" destOrd="0" parTransId="{A39EF27B-7F5B-4680-A4CD-3F93726EE885}" sibTransId="{26894E3E-7D5A-4583-B628-F1E360D9CE48}"/>
    <dgm:cxn modelId="{8264BD00-4668-4874-86A7-89D32AC2ADBC}" type="presParOf" srcId="{F8D9DF18-32EE-4F6C-AA13-4BD15E788D85}" destId="{6E213282-0627-4AFC-AC8B-BBA8E53776C1}" srcOrd="0" destOrd="0" presId="urn:microsoft.com/office/officeart/2005/8/layout/list1"/>
    <dgm:cxn modelId="{421D4E14-1604-4FE6-B335-23177B7861A1}" type="presParOf" srcId="{6E213282-0627-4AFC-AC8B-BBA8E53776C1}" destId="{71B4D85F-537D-47D4-9B1F-B459DAF3B94D}" srcOrd="0" destOrd="0" presId="urn:microsoft.com/office/officeart/2005/8/layout/list1"/>
    <dgm:cxn modelId="{DA8A389F-0E6D-4B32-A9FF-538086FAF3F5}" type="presParOf" srcId="{6E213282-0627-4AFC-AC8B-BBA8E53776C1}" destId="{64EB0215-3AC0-48A7-8E5C-5D831AA14C6D}" srcOrd="1" destOrd="0" presId="urn:microsoft.com/office/officeart/2005/8/layout/list1"/>
    <dgm:cxn modelId="{9A6DE766-1EE1-46D4-B36A-656C4B954D92}" type="presParOf" srcId="{F8D9DF18-32EE-4F6C-AA13-4BD15E788D85}" destId="{4BA27A1F-C7F1-4F46-A285-41D2D7406988}" srcOrd="1" destOrd="0" presId="urn:microsoft.com/office/officeart/2005/8/layout/list1"/>
    <dgm:cxn modelId="{DE6A532C-E0B9-4870-A59A-FFB97F6CCDE6}" type="presParOf" srcId="{F8D9DF18-32EE-4F6C-AA13-4BD15E788D85}" destId="{04A50D28-BC59-4B74-85AF-B6D22EB69A5C}" srcOrd="2" destOrd="0" presId="urn:microsoft.com/office/officeart/2005/8/layout/list1"/>
    <dgm:cxn modelId="{F4E82417-026F-430A-89F5-2E470B96D0F5}" type="presParOf" srcId="{F8D9DF18-32EE-4F6C-AA13-4BD15E788D85}" destId="{3926C609-BB9C-4323-8CBD-25A4D6973EB9}" srcOrd="3" destOrd="0" presId="urn:microsoft.com/office/officeart/2005/8/layout/list1"/>
    <dgm:cxn modelId="{E8FD8E75-9669-41D8-BD96-1B69B7371034}" type="presParOf" srcId="{F8D9DF18-32EE-4F6C-AA13-4BD15E788D85}" destId="{6C7FB1ED-C952-4DFA-86A6-D965F359C88A}" srcOrd="4" destOrd="0" presId="urn:microsoft.com/office/officeart/2005/8/layout/list1"/>
    <dgm:cxn modelId="{DA71DB64-6314-4B3F-93F9-FFD232B6AF54}" type="presParOf" srcId="{6C7FB1ED-C952-4DFA-86A6-D965F359C88A}" destId="{2A7AEB37-7F8B-45D3-994B-9F83BDD9DD03}" srcOrd="0" destOrd="0" presId="urn:microsoft.com/office/officeart/2005/8/layout/list1"/>
    <dgm:cxn modelId="{739ABD1D-E81B-417E-88DC-E1C5A813D30A}" type="presParOf" srcId="{6C7FB1ED-C952-4DFA-86A6-D965F359C88A}" destId="{69D2A839-0FB8-4914-ADFA-D82059739F33}" srcOrd="1" destOrd="0" presId="urn:microsoft.com/office/officeart/2005/8/layout/list1"/>
    <dgm:cxn modelId="{22F4D0FB-B5E9-4C52-881C-3851FC4FC4C9}" type="presParOf" srcId="{F8D9DF18-32EE-4F6C-AA13-4BD15E788D85}" destId="{3B0F3DB9-AD2A-4B7C-AEB8-648359A58110}" srcOrd="5" destOrd="0" presId="urn:microsoft.com/office/officeart/2005/8/layout/list1"/>
    <dgm:cxn modelId="{7C9B3F22-C936-430C-9C84-DFCF4C171978}" type="presParOf" srcId="{F8D9DF18-32EE-4F6C-AA13-4BD15E788D85}" destId="{F66D589B-328D-453E-8B1B-325E8E8C25C6}" srcOrd="6" destOrd="0" presId="urn:microsoft.com/office/officeart/2005/8/layout/list1"/>
    <dgm:cxn modelId="{EF60C7EA-1263-4E2C-96E6-B7ADA1172EAC}" type="presParOf" srcId="{F8D9DF18-32EE-4F6C-AA13-4BD15E788D85}" destId="{33C58056-A1F0-4B16-BD9B-2CEE10E479A6}" srcOrd="7" destOrd="0" presId="urn:microsoft.com/office/officeart/2005/8/layout/list1"/>
    <dgm:cxn modelId="{3F1C4A88-36AE-40C3-94C1-C8F1B5BF9514}" type="presParOf" srcId="{F8D9DF18-32EE-4F6C-AA13-4BD15E788D85}" destId="{4B3B6EBE-196F-426E-8D32-837AA3B3AB34}" srcOrd="8" destOrd="0" presId="urn:microsoft.com/office/officeart/2005/8/layout/list1"/>
    <dgm:cxn modelId="{90DE61B9-BFA7-4661-AC70-3E1570816822}" type="presParOf" srcId="{4B3B6EBE-196F-426E-8D32-837AA3B3AB34}" destId="{E1C2D4D8-8DED-4BD4-B601-BED33DF31508}" srcOrd="0" destOrd="0" presId="urn:microsoft.com/office/officeart/2005/8/layout/list1"/>
    <dgm:cxn modelId="{F307D773-9931-4DDB-BBFF-12B458F5803B}" type="presParOf" srcId="{4B3B6EBE-196F-426E-8D32-837AA3B3AB34}" destId="{4DBC7F6C-2834-4F40-BB8B-4FBDA1737B0A}" srcOrd="1" destOrd="0" presId="urn:microsoft.com/office/officeart/2005/8/layout/list1"/>
    <dgm:cxn modelId="{BC498434-FE4C-4589-BD92-AA774F17CBAC}" type="presParOf" srcId="{F8D9DF18-32EE-4F6C-AA13-4BD15E788D85}" destId="{5FBFDCD3-D4FD-4785-A1DD-C5B8A412D592}" srcOrd="9" destOrd="0" presId="urn:microsoft.com/office/officeart/2005/8/layout/list1"/>
    <dgm:cxn modelId="{37B42B2A-5056-462D-A10B-3A9AF4F00FEE}" type="presParOf" srcId="{F8D9DF18-32EE-4F6C-AA13-4BD15E788D85}" destId="{C4320AA0-6903-4F2F-B0E4-49BB0C6992E1}"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6A3C0-4AC5-4744-9CE9-138275230C73}" type="datetimeFigureOut">
              <a:rPr lang="en-US" smtClean="0"/>
              <a:pPr/>
              <a:t>21-Feb-16</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0004E-9673-41B9-8DFE-994C31B531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FC91952-4766-4289-9A25-075FA37A81D5}" type="slidenum">
              <a:rPr lang="el-GR" smtClean="0"/>
              <a:pPr/>
              <a:t>217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4EEEEED-0032-4781-8B8C-CD6B7ACE9A4F}" type="slidenum">
              <a:rPr lang="en-US" altLang="el-GR" smtClean="0"/>
              <a:pPr/>
              <a:t>246</a:t>
            </a:fld>
            <a:endParaRPr lang="en-US" altLang="el-GR"/>
          </a:p>
        </p:txBody>
      </p:sp>
    </p:spTree>
    <p:extLst>
      <p:ext uri="{BB962C8B-B14F-4D97-AF65-F5344CB8AC3E}">
        <p14:creationId xmlns="" xmlns:p14="http://schemas.microsoft.com/office/powerpoint/2010/main" val="228717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4EEEEED-0032-4781-8B8C-CD6B7ACE9A4F}" type="slidenum">
              <a:rPr lang="en-US" altLang="el-GR" smtClean="0"/>
              <a:pPr/>
              <a:t>247</a:t>
            </a:fld>
            <a:endParaRPr lang="en-US" altLang="el-GR"/>
          </a:p>
        </p:txBody>
      </p:sp>
    </p:spTree>
    <p:extLst>
      <p:ext uri="{BB962C8B-B14F-4D97-AF65-F5344CB8AC3E}">
        <p14:creationId xmlns="" xmlns:p14="http://schemas.microsoft.com/office/powerpoint/2010/main" val="81928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F1D1C4-C2D9-4231-9FB2-B2D9D97AA41D}"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D3F1D1C4-C2D9-4231-9FB2-B2D9D97AA41D}"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42CEA3-3058-4D43-AE35-B3DA76CB4003}" type="datetimeFigureOut">
              <a:rPr lang="el-GR" smtClean="0"/>
              <a:pPr/>
              <a:t>21/2/2016</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342CEA3-3058-4D43-AE35-B3DA76CB4003}" type="datetimeFigureOut">
              <a:rPr lang="el-GR" smtClean="0"/>
              <a:pPr/>
              <a:t>21/2/2016</a:t>
            </a:fld>
            <a:endParaRPr lang="el-GR"/>
          </a:p>
        </p:txBody>
      </p:sp>
      <p:sp>
        <p:nvSpPr>
          <p:cNvPr id="10" name="9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342CEA3-3058-4D43-AE35-B3DA76CB4003}" type="datetimeFigureOut">
              <a:rPr lang="el-GR" smtClean="0"/>
              <a:pPr/>
              <a:t>21/2/2016</a:t>
            </a:fld>
            <a:endParaRPr lang="el-GR"/>
          </a:p>
        </p:txBody>
      </p:sp>
      <p:sp>
        <p:nvSpPr>
          <p:cNvPr id="12" name="11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342CEA3-3058-4D43-AE35-B3DA76CB4003}" type="datetimeFigureOut">
              <a:rPr lang="el-GR" smtClean="0"/>
              <a:pPr/>
              <a:t>21/2/2016</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342CEA3-3058-4D43-AE35-B3DA76CB4003}" type="datetimeFigureOut">
              <a:rPr lang="el-GR" smtClean="0"/>
              <a:pPr/>
              <a:t>21/2/2016</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F1D1C4-C2D9-4231-9FB2-B2D9D97AA41D}"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2342CEA3-3058-4D43-AE35-B3DA76CB4003}" type="datetimeFigureOut">
              <a:rPr lang="el-GR" smtClean="0"/>
              <a:pPr/>
              <a:t>21/2/2016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D3F1D1C4-C2D9-4231-9FB2-B2D9D97AA41D}"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3F1D1C4-C2D9-4231-9FB2-B2D9D97AA41D}"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21/2/2016</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2342CEA3-3058-4D43-AE35-B3DA76CB4003}" type="datetimeFigureOut">
              <a:rPr lang="el-GR" smtClean="0"/>
              <a:pPr/>
              <a:t>21/2/2016</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342CEA3-3058-4D43-AE35-B3DA76CB4003}" type="datetimeFigureOut">
              <a:rPr lang="el-GR" smtClean="0"/>
              <a:pPr/>
              <a:t>21/2/2016</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3F1D1C4-C2D9-4231-9FB2-B2D9D97AA41D}"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dissolv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42CEA3-3058-4D43-AE35-B3DA76CB4003}" type="datetimeFigureOut">
              <a:rPr lang="el-GR" smtClean="0"/>
              <a:pPr/>
              <a:t>21/2/2016</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dissolv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3.xml"/></Relationships>
</file>

<file path=ppt/slides/_rels/slide27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3" Type="http://schemas.openxmlformats.org/officeDocument/2006/relationships/hyperlink" Target="http://akritas-history-of-makedonia.blogspot.gr/2011/02/11021949.html" TargetMode="External"/><Relationship Id="rId2" Type="http://schemas.openxmlformats.org/officeDocument/2006/relationships/hyperlink" Target="http://www.istorikathemata.com/2011/06/11021949.html" TargetMode="External"/><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3" Type="http://schemas.openxmlformats.org/officeDocument/2006/relationships/hyperlink" Target="http://www.istorikathemata.com/2011/06/11021949.html" TargetMode="External"/><Relationship Id="rId2" Type="http://schemas.openxmlformats.org/officeDocument/2006/relationships/hyperlink" Target="http://askiweb.eu/index.php/el/2015-09-16-07-18-53/12-2015-09-14-13-10-43" TargetMode="External"/><Relationship Id="rId1" Type="http://schemas.openxmlformats.org/officeDocument/2006/relationships/slideLayout" Target="../slideLayouts/slideLayout13.xml"/><Relationship Id="rId6" Type="http://schemas.openxmlformats.org/officeDocument/2006/relationships/hyperlink" Target="http://kokkinosfakelos.blogspot.gr/2011/06/blog-post_2906.html" TargetMode="External"/><Relationship Id="rId5" Type="http://schemas.openxmlformats.org/officeDocument/2006/relationships/hyperlink" Target="http://akritas-history-of-makedonia.blogspot.gr/2011/02/11021949.html" TargetMode="External"/><Relationship Id="rId4" Type="http://schemas.openxmlformats.org/officeDocument/2006/relationships/hyperlink" Target="https://el.wikipedia.org/wiki/&#924;&#940;&#967;&#951;_&#964;&#951;&#962;_&#934;&#955;&#974;&#961;&#953;&#957;&#945;&#962;"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Οι </a:t>
            </a:r>
            <a:r>
              <a:rPr lang="el-GR" dirty="0" err="1" smtClean="0"/>
              <a:t>διπλωματικΕΣ</a:t>
            </a:r>
            <a:r>
              <a:rPr lang="el-GR" dirty="0" smtClean="0"/>
              <a:t> </a:t>
            </a:r>
            <a:r>
              <a:rPr lang="el-GR" dirty="0" err="1" smtClean="0"/>
              <a:t>διαστΑσειΣ</a:t>
            </a:r>
            <a:r>
              <a:rPr lang="el-GR" dirty="0" smtClean="0"/>
              <a:t> του </a:t>
            </a:r>
            <a:r>
              <a:rPr lang="el-GR" dirty="0" err="1" smtClean="0"/>
              <a:t>ΜακεδονικΟύ</a:t>
            </a:r>
            <a:r>
              <a:rPr lang="el-GR" dirty="0" smtClean="0"/>
              <a:t> </a:t>
            </a:r>
            <a:r>
              <a:rPr lang="el-GR" dirty="0" err="1" smtClean="0"/>
              <a:t>ΖητΗματος</a:t>
            </a:r>
            <a:endParaRPr lang="en-US" dirty="0"/>
          </a:p>
        </p:txBody>
      </p:sp>
      <p:sp>
        <p:nvSpPr>
          <p:cNvPr id="3" name="2 - Υπότιτλος"/>
          <p:cNvSpPr>
            <a:spLocks noGrp="1"/>
          </p:cNvSpPr>
          <p:nvPr>
            <p:ph type="subTitle" idx="1"/>
          </p:nvPr>
        </p:nvSpPr>
        <p:spPr/>
        <p:txBody>
          <a:bodyPr>
            <a:normAutofit fontScale="77500" lnSpcReduction="20000"/>
          </a:bodyPr>
          <a:lstStyle/>
          <a:p>
            <a:r>
              <a:rPr lang="el-GR" b="1" dirty="0" smtClean="0">
                <a:solidFill>
                  <a:schemeClr val="bg1"/>
                </a:solidFill>
              </a:rPr>
              <a:t>Σ. </a:t>
            </a:r>
            <a:r>
              <a:rPr lang="el-GR" b="1" dirty="0" err="1" smtClean="0">
                <a:solidFill>
                  <a:schemeClr val="bg1"/>
                </a:solidFill>
              </a:rPr>
              <a:t>Ηλιάδου</a:t>
            </a:r>
            <a:r>
              <a:rPr lang="el-GR" b="1" dirty="0" smtClean="0">
                <a:solidFill>
                  <a:schemeClr val="bg1"/>
                </a:solidFill>
              </a:rPr>
              <a:t>-</a:t>
            </a:r>
            <a:r>
              <a:rPr lang="el-GR" b="1" dirty="0" err="1" smtClean="0">
                <a:solidFill>
                  <a:schemeClr val="bg1"/>
                </a:solidFill>
              </a:rPr>
              <a:t>Τάχου</a:t>
            </a:r>
            <a:endParaRPr lang="el-GR" b="1" dirty="0" smtClean="0">
              <a:solidFill>
                <a:schemeClr val="bg1"/>
              </a:solidFill>
            </a:endParaRPr>
          </a:p>
          <a:p>
            <a:r>
              <a:rPr lang="el-GR" b="1" dirty="0" smtClean="0">
                <a:solidFill>
                  <a:schemeClr val="bg1"/>
                </a:solidFill>
              </a:rPr>
              <a:t>Καθηγήτρια Πανεπιστημίου Δυτικής Μακεδονίας</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612775" y="228600"/>
            <a:ext cx="8153400" cy="990600"/>
          </a:xfrm>
        </p:spPr>
        <p:txBody>
          <a:bodyPr/>
          <a:lstStyle/>
          <a:p>
            <a:pPr eaLnBrk="1" hangingPunct="1"/>
            <a:endParaRPr lang="el-GR" altLang="el-GR" smtClean="0"/>
          </a:p>
        </p:txBody>
      </p:sp>
      <p:sp>
        <p:nvSpPr>
          <p:cNvPr id="12291" name="2 - Θέση περιεχομένου"/>
          <p:cNvSpPr>
            <a:spLocks noGrp="1"/>
          </p:cNvSpPr>
          <p:nvPr>
            <p:ph sz="quarter" idx="1"/>
          </p:nvPr>
        </p:nvSpPr>
        <p:spPr>
          <a:xfrm>
            <a:off x="612775" y="1600200"/>
            <a:ext cx="8153400" cy="4495800"/>
          </a:xfrm>
        </p:spPr>
        <p:txBody>
          <a:bodyPr>
            <a:normAutofit/>
          </a:bodyPr>
          <a:lstStyle/>
          <a:p>
            <a:pPr eaLnBrk="1" hangingPunct="1"/>
            <a:r>
              <a:rPr lang="el-GR" altLang="el-GR" smtClean="0"/>
              <a:t>Με προτροπή του </a:t>
            </a:r>
            <a:r>
              <a:rPr lang="en-US" altLang="el-GR" smtClean="0"/>
              <a:t>Victor Grigorovic </a:t>
            </a:r>
            <a:r>
              <a:rPr lang="el-GR" altLang="el-GR" smtClean="0"/>
              <a:t>οι </a:t>
            </a:r>
            <a:r>
              <a:rPr lang="en-US" altLang="el-GR" smtClean="0"/>
              <a:t>Dimitar </a:t>
            </a:r>
            <a:r>
              <a:rPr lang="el-GR" altLang="el-GR" smtClean="0"/>
              <a:t>και </a:t>
            </a:r>
            <a:r>
              <a:rPr lang="en-US" altLang="el-GR" smtClean="0"/>
              <a:t>Konstantin Miladinov</a:t>
            </a:r>
            <a:r>
              <a:rPr lang="el-GR" altLang="el-GR" smtClean="0"/>
              <a:t> </a:t>
            </a:r>
            <a:r>
              <a:rPr lang="en-US" altLang="el-GR" smtClean="0"/>
              <a:t> </a:t>
            </a:r>
            <a:r>
              <a:rPr lang="el-GR" altLang="el-GR" smtClean="0"/>
              <a:t>συνέλεξαν σλάβικα δημοτικά τραγούδια και τα κατέγραψαν στα ελληνικά. </a:t>
            </a:r>
          </a:p>
          <a:p>
            <a:pPr eaLnBrk="1" hangingPunct="1"/>
            <a:r>
              <a:rPr lang="el-GR" altLang="el-GR" smtClean="0"/>
              <a:t>Το 1856 προσπάθησε να εισάγει τη βουλγαρική στο ελληνικό σχολείο του Πρίλεπ</a:t>
            </a:r>
          </a:p>
          <a:p>
            <a:pPr eaLnBrk="1" hangingPunct="1"/>
            <a:r>
              <a:rPr lang="el-GR" altLang="el-GR" smtClean="0"/>
              <a:t>Κινήθηκε για ίδρυση Αυτοκέφαλης Βουλγαρικής Εκκλησίας στην Αχρίδα, κατηγορήθηκε από τον Αχριδών μελέτιο και φυλακίστηκε ως πράκτορας Ρώσων</a:t>
            </a: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ΓΡΗΓΟΡΗ ΙΒΑΜΩΦ Η ΗΛΙΑ ΛΕΡΙΝΣΚΙ</a:t>
            </a:r>
            <a:r>
              <a:rPr lang="en-US" dirty="0" smtClean="0"/>
              <a:t> </a:t>
            </a:r>
            <a:br>
              <a:rPr lang="en-US" dirty="0" smtClean="0"/>
            </a:b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Είχε γεννηθεί το 1883 στην Άνω Σκοπιά της Φλώρινας. Είχε πάρει μέρος στην εξέγερση του </a:t>
            </a:r>
            <a:r>
              <a:rPr lang="el-GR" dirty="0" err="1" smtClean="0"/>
              <a:t>Ίλιντεν</a:t>
            </a:r>
            <a:r>
              <a:rPr lang="el-GR" dirty="0" smtClean="0"/>
              <a:t>. Τα επόμενα χρόνια κι ως το 1909 εργάστηκε ως δάσκαλος στο χωριό του. Τον Μάιο του 1913 συνελήφθη από τις ελληνικές αρχές κι εξορίστηκε στην Ιθάκη. Αμνηστεύτηκε και στη διάρκεια του Α’ Παγκόσμιου Πολέμου κατατάχθηκε στο βουλγαρικό στρατό. Συνελήφθη αιχμάλωτος και κρατήθηκε μέχρι το 1919 στη Μασσαλία. Ξαναγύρισε στην περιοχή της Φλώρινας. Η ΕΜΕΟ τον όρισε επαρχιακό βοεβόδα της Φλώρινας, αλλά εκείνος δεν έδειξε καμιά διάθεση για ανταρτική δραστηριότητα. Πέθανε το 1927 στο χωριό του μάλλον από φυσικό θάνατο.</a:t>
            </a:r>
            <a:endParaRPr lang="en-US" dirty="0" smtClean="0"/>
          </a:p>
          <a:p>
            <a:pPr>
              <a:buNone/>
            </a:pPr>
            <a:endParaRPr lang="en-US" dirty="0"/>
          </a:p>
        </p:txBody>
      </p:sp>
    </p:spTree>
  </p:cSld>
  <p:clrMapOvr>
    <a:masterClrMapping/>
  </p:clrMapOvr>
  <p:transition>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ΚΙΡΣΤΕ ΛΕΟΝΤΕ</a:t>
            </a:r>
            <a:endParaRPr lang="en-US"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Ο </a:t>
            </a:r>
            <a:r>
              <a:rPr lang="el-GR" dirty="0" err="1" smtClean="0"/>
              <a:t>Κίρστε</a:t>
            </a:r>
            <a:r>
              <a:rPr lang="el-GR" dirty="0" smtClean="0"/>
              <a:t> </a:t>
            </a:r>
            <a:r>
              <a:rPr lang="el-GR" dirty="0" err="1" smtClean="0"/>
              <a:t>Λιόντε</a:t>
            </a:r>
            <a:r>
              <a:rPr lang="el-GR" dirty="0" smtClean="0"/>
              <a:t> γεννήθηκε σύμφωνα με τις ελληνικές πηγές στο </a:t>
            </a:r>
            <a:r>
              <a:rPr lang="el-GR" dirty="0" err="1" smtClean="0"/>
              <a:t>Νεοχωράκι</a:t>
            </a:r>
            <a:r>
              <a:rPr lang="el-GR" dirty="0" smtClean="0"/>
              <a:t>, και σύμφωνα με βουλγαρικές στον Άγιο Παντελεήμονα. Δραστηριοποιήθηκε με δική του ομάδα στη σερβική και την ελληνική Μακεδονία. Οργάνωσε τη δολοφονική απόπειρα κατά του Σέρβου δημοσιογράφου Σπας </a:t>
            </a:r>
            <a:r>
              <a:rPr lang="el-GR" dirty="0" err="1" smtClean="0"/>
              <a:t>Χατζηπόποβιτς</a:t>
            </a:r>
            <a:r>
              <a:rPr lang="el-GR" dirty="0" smtClean="0"/>
              <a:t> στο Μοναστήρι. Σκοτώθηκε το 1928 σε σύγκρουση με σερβικό στρατιωτικό απόσπασμα</a:t>
            </a:r>
            <a:r>
              <a:rPr lang="en-US" dirty="0" smtClean="0"/>
              <a:t> </a:t>
            </a:r>
            <a:endParaRPr lang="el-GR" dirty="0" smtClean="0"/>
          </a:p>
          <a:p>
            <a:r>
              <a:rPr lang="el-GR" dirty="0" smtClean="0"/>
              <a:t>Αρχείο </a:t>
            </a:r>
            <a:r>
              <a:rPr lang="el-GR" dirty="0" err="1" smtClean="0"/>
              <a:t>Αθ</a:t>
            </a:r>
            <a:r>
              <a:rPr lang="el-GR" dirty="0" smtClean="0"/>
              <a:t>. Σουλιώτη, </a:t>
            </a:r>
            <a:r>
              <a:rPr lang="el-GR" dirty="0" err="1" smtClean="0"/>
              <a:t>υποφ</a:t>
            </a:r>
            <a:r>
              <a:rPr lang="el-GR" dirty="0" smtClean="0"/>
              <a:t>. 3/ΙΙ, 4 (Επιστολές κ.α. προς Νομάρχη (1933-1935), </a:t>
            </a:r>
            <a:r>
              <a:rPr lang="el-GR" dirty="0" err="1" smtClean="0"/>
              <a:t>Στέφος</a:t>
            </a:r>
            <a:r>
              <a:rPr lang="el-GR" dirty="0" smtClean="0"/>
              <a:t> προς Σουλιώτη, Φλώρινα, 23 </a:t>
            </a:r>
            <a:r>
              <a:rPr lang="el-GR" dirty="0" err="1" smtClean="0"/>
              <a:t>δεκ</a:t>
            </a:r>
            <a:r>
              <a:rPr lang="el-GR" dirty="0" smtClean="0"/>
              <a:t>. 1934, φ. 98,3. ΑΥΕ/ΚΥ, Γ’/1926, Γ/64/β, Διοίκηση Χωροφυλακής Φλωρίνης προς Ανώτατη Διοίκηση Χωροφυλακής Μακεδονίας, Φλώρινα, 30 μαρτ.1926, αρ.10/13/2 </a:t>
            </a:r>
            <a:r>
              <a:rPr lang="el-GR" dirty="0" err="1" smtClean="0"/>
              <a:t>εμπ</a:t>
            </a:r>
            <a:r>
              <a:rPr lang="el-GR" dirty="0" smtClean="0"/>
              <a:t>. </a:t>
            </a:r>
            <a:endParaRPr lang="en-US" dirty="0" smtClean="0"/>
          </a:p>
          <a:p>
            <a:pPr>
              <a:buNone/>
            </a:pPr>
            <a:endParaRPr lang="en-US" dirty="0"/>
          </a:p>
        </p:txBody>
      </p:sp>
    </p:spTree>
  </p:cSld>
  <p:clrMapOvr>
    <a:masterClrMapping/>
  </p:clrMapOvr>
  <p:transition>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ΝΙΚΟΛΑ ΧΡΗΣΤΩΦ</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Επίσης μνημονεύονται οι βοεβόδες Λάζαρος </a:t>
            </a:r>
            <a:r>
              <a:rPr lang="el-GR" dirty="0" err="1" smtClean="0"/>
              <a:t>Ασλάκης</a:t>
            </a:r>
            <a:r>
              <a:rPr lang="el-GR" dirty="0" smtClean="0"/>
              <a:t> από τη </a:t>
            </a:r>
            <a:r>
              <a:rPr lang="el-GR" dirty="0" err="1" smtClean="0"/>
              <a:t>Μελίττη</a:t>
            </a:r>
            <a:r>
              <a:rPr lang="el-GR" dirty="0" smtClean="0"/>
              <a:t> και </a:t>
            </a:r>
            <a:r>
              <a:rPr lang="el-GR" dirty="0" err="1" smtClean="0"/>
              <a:t>Ντίντσο</a:t>
            </a:r>
            <a:r>
              <a:rPr lang="el-GR" dirty="0" smtClean="0"/>
              <a:t> </a:t>
            </a:r>
            <a:r>
              <a:rPr lang="el-GR" dirty="0" err="1" smtClean="0"/>
              <a:t>Κοστούρσκι</a:t>
            </a:r>
            <a:r>
              <a:rPr lang="el-GR" dirty="0" smtClean="0"/>
              <a:t> από τα περίχωρα της Καστοριάς χωρίς άλλες πληροφορίες για αυτούς. </a:t>
            </a:r>
          </a:p>
          <a:p>
            <a:r>
              <a:rPr lang="el-GR" dirty="0" err="1" smtClean="0"/>
              <a:t>Νίκολα</a:t>
            </a:r>
            <a:r>
              <a:rPr lang="el-GR" dirty="0" smtClean="0"/>
              <a:t> </a:t>
            </a:r>
            <a:r>
              <a:rPr lang="el-GR" dirty="0" err="1" smtClean="0"/>
              <a:t>Χρηστώφ</a:t>
            </a:r>
            <a:r>
              <a:rPr lang="el-GR" dirty="0" smtClean="0"/>
              <a:t>, είχε γεννηθεί το 1885 στο Φλάμπουρο. Εντάχθηκε σε βουλγαρική ανταρτική ομάδα ύστερα από το φόνο ενός Τούρκου. Στη διάρκεια των Βαλκανικών Πολέμων υπηρέτησε στον ελληνικό Στρατό, αλλά από την αρχή του Α’ Παγκόσμιου Πολέμου βρέθηκε στο πλευρό του </a:t>
            </a:r>
            <a:r>
              <a:rPr lang="el-GR" dirty="0" err="1" smtClean="0"/>
              <a:t>Τοντόρ</a:t>
            </a:r>
            <a:r>
              <a:rPr lang="el-GR" dirty="0" smtClean="0"/>
              <a:t> </a:t>
            </a:r>
            <a:r>
              <a:rPr lang="el-GR" dirty="0" err="1" smtClean="0"/>
              <a:t>Αλεξανδρώφ</a:t>
            </a:r>
            <a:r>
              <a:rPr lang="el-GR" dirty="0" smtClean="0"/>
              <a:t> της ΕΜΕΟ. Ήταν αρχηγός τοπικής ομάδας. Σκοτώθηκε στις 10 Οκτωβρίου 1927 σε σύγκρουση με ελληνικό καταδιωκτικό απόσπασμα.</a:t>
            </a:r>
            <a:endParaRPr lang="en-US" dirty="0" smtClean="0"/>
          </a:p>
          <a:p>
            <a:endParaRPr lang="en-US" dirty="0"/>
          </a:p>
        </p:txBody>
      </p:sp>
    </p:spTree>
  </p:cSld>
  <p:clrMapOvr>
    <a:masterClrMapping/>
  </p:clrMapOvr>
  <p:transition>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ΑΝΑΦΟΡΕΣ</a:t>
            </a:r>
            <a:endParaRPr lang="en-US" dirty="0"/>
          </a:p>
        </p:txBody>
      </p:sp>
      <p:sp>
        <p:nvSpPr>
          <p:cNvPr id="3" name="2 - Θέση περιεχομένου"/>
          <p:cNvSpPr>
            <a:spLocks noGrp="1"/>
          </p:cNvSpPr>
          <p:nvPr>
            <p:ph sz="quarter" idx="1"/>
          </p:nvPr>
        </p:nvSpPr>
        <p:spPr/>
        <p:txBody>
          <a:bodyPr/>
          <a:lstStyle/>
          <a:p>
            <a:r>
              <a:rPr lang="el-GR" dirty="0" smtClean="0"/>
              <a:t>ΑΥΕ/ΚΥ, Γ’/1926, Γ/64/β, Διοίκηση Χωροφυλακής Φλωρίνης προς Ανωτέρα Διοίκηση Χωροφυλακής Μακεδονίας Φλώρινα, 30 Μαρτ.1926, αρ.10/13/2 </a:t>
            </a:r>
            <a:r>
              <a:rPr lang="el-GR" dirty="0" err="1" smtClean="0"/>
              <a:t>εμπ</a:t>
            </a:r>
            <a:r>
              <a:rPr lang="el-GR" dirty="0" smtClean="0"/>
              <a:t>.</a:t>
            </a:r>
            <a:endParaRPr lang="en-US" dirty="0" smtClean="0"/>
          </a:p>
          <a:p>
            <a:r>
              <a:rPr lang="el-GR" dirty="0" smtClean="0"/>
              <a:t>ΑΥΕ/ΚΥ, Γ’/1925, Γ/63 (1), </a:t>
            </a:r>
            <a:r>
              <a:rPr lang="el-GR" dirty="0" err="1" smtClean="0"/>
              <a:t>Ρωσέττης</a:t>
            </a:r>
            <a:r>
              <a:rPr lang="el-GR" dirty="0" smtClean="0"/>
              <a:t> προς </a:t>
            </a:r>
            <a:r>
              <a:rPr lang="el-GR" dirty="0" err="1" smtClean="0"/>
              <a:t>Υπ.Εξ</a:t>
            </a:r>
            <a:r>
              <a:rPr lang="el-GR" dirty="0" smtClean="0"/>
              <a:t>., Σόφια, 21 Οκτ.1925, αρ.1007 </a:t>
            </a:r>
            <a:r>
              <a:rPr lang="el-GR" dirty="0" err="1" smtClean="0"/>
              <a:t>εμπ</a:t>
            </a:r>
            <a:r>
              <a:rPr lang="el-GR" dirty="0" smtClean="0"/>
              <a:t>.</a:t>
            </a:r>
            <a:endParaRPr lang="en-US" dirty="0" smtClean="0"/>
          </a:p>
          <a:p>
            <a:r>
              <a:rPr lang="en-US" dirty="0" err="1" smtClean="0"/>
              <a:t>Kymanov</a:t>
            </a:r>
            <a:r>
              <a:rPr lang="en-US" dirty="0" smtClean="0"/>
              <a:t>, </a:t>
            </a:r>
            <a:r>
              <a:rPr lang="en-US" dirty="0" err="1" smtClean="0"/>
              <a:t>Spravoysnik</a:t>
            </a:r>
            <a:r>
              <a:rPr lang="en-US" dirty="0" smtClean="0"/>
              <a:t>, </a:t>
            </a:r>
            <a:r>
              <a:rPr lang="el-GR" dirty="0" smtClean="0"/>
              <a:t>σ</a:t>
            </a:r>
            <a:r>
              <a:rPr lang="en-US" dirty="0" smtClean="0"/>
              <a:t>.264. </a:t>
            </a:r>
            <a:r>
              <a:rPr lang="en-US" dirty="0" err="1" smtClean="0"/>
              <a:t>Mihailov</a:t>
            </a:r>
            <a:r>
              <a:rPr lang="el-GR" dirty="0" smtClean="0"/>
              <a:t>, </a:t>
            </a:r>
            <a:r>
              <a:rPr lang="en-US" dirty="0" err="1" smtClean="0"/>
              <a:t>Spomeni</a:t>
            </a:r>
            <a:r>
              <a:rPr lang="el-GR" dirty="0" smtClean="0"/>
              <a:t>, τομ.3, σσ.933-940.</a:t>
            </a:r>
            <a:endParaRPr lang="en-US" dirty="0" smtClean="0"/>
          </a:p>
          <a:p>
            <a:endParaRPr lang="en-US" dirty="0"/>
          </a:p>
        </p:txBody>
      </p:sp>
    </p:spTree>
  </p:cSld>
  <p:clrMapOvr>
    <a:masterClrMapping/>
  </p:clrMapOvr>
  <p:transition>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βοεβόδες της δυτικής Μακεδονίας</a:t>
            </a:r>
            <a:endParaRPr lang="en-US" dirty="0"/>
          </a:p>
        </p:txBody>
      </p:sp>
      <p:sp>
        <p:nvSpPr>
          <p:cNvPr id="3" name="2 - Θέση περιεχομένου"/>
          <p:cNvSpPr>
            <a:spLocks noGrp="1"/>
          </p:cNvSpPr>
          <p:nvPr>
            <p:ph sz="quarter" idx="1"/>
          </p:nvPr>
        </p:nvSpPr>
        <p:spPr/>
        <p:txBody>
          <a:bodyPr>
            <a:normAutofit/>
          </a:bodyPr>
          <a:lstStyle/>
          <a:p>
            <a:r>
              <a:rPr lang="el-GR" dirty="0" smtClean="0"/>
              <a:t>ανταποκρίνονταν στο πρότυπο του βοεβόδα της προπολεμικής ΕΜΕΟ. </a:t>
            </a:r>
          </a:p>
          <a:p>
            <a:r>
              <a:rPr lang="el-GR" dirty="0" smtClean="0"/>
              <a:t>Α) Ήταν δηλαδή άτομα που είχαν καταφέρει να διακριθούν στην τοπική κοινωνία προβάλλοντας την αντίσταση στις τοπικές οθωμανικές αρχές.</a:t>
            </a:r>
          </a:p>
          <a:p>
            <a:r>
              <a:rPr lang="el-GR" dirty="0" smtClean="0"/>
              <a:t>Β)  Η ντόπια καταγωγή τους </a:t>
            </a:r>
            <a:r>
              <a:rPr lang="el-GR" dirty="0" err="1" smtClean="0"/>
              <a:t>τους</a:t>
            </a:r>
            <a:r>
              <a:rPr lang="el-GR" dirty="0" smtClean="0"/>
              <a:t> εξασφάλιζε, αν όχι την υποστήριξη, τουλάχιστον την ανοχή του ντόπιου πληθυσμού. </a:t>
            </a:r>
            <a:endParaRPr lang="en-US" dirty="0"/>
          </a:p>
        </p:txBody>
      </p:sp>
    </p:spTree>
  </p:cSld>
  <p:clrMapOvr>
    <a:masterClrMapping/>
  </p:clrMapOvr>
  <p:transition>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Γ) Οι σχέσεις τους με τον κεντρικό πυρήνα της Οργάνωσης ήταν περιορισμένες και εκτός του </a:t>
            </a:r>
            <a:r>
              <a:rPr lang="el-GR" dirty="0" err="1" smtClean="0"/>
              <a:t>Γκερόφσκι</a:t>
            </a:r>
            <a:r>
              <a:rPr lang="el-GR" dirty="0" smtClean="0"/>
              <a:t>, κανείς άλλος δεν είχε φοιτήσει σε στρατιωτική σχολή. </a:t>
            </a:r>
          </a:p>
          <a:p>
            <a:r>
              <a:rPr lang="el-GR" dirty="0" smtClean="0"/>
              <a:t>Δ) Όλοι ήθελαν να δρουν αυτόνομα και δεν εντάσσονταν στα επιχειρησιακά σχέδια της ΕΜΕΟ. Ελάχιστες ήταν οι ενέργειές τους που πραγματοποιήθηκαν βάσει σχεδίου. Ελάχιστη όμως ήταν και η συνολική τους δραστηριότητα</a:t>
            </a:r>
            <a:endParaRPr lang="en-US" dirty="0" smtClean="0"/>
          </a:p>
          <a:p>
            <a:endParaRPr lang="en-US" dirty="0"/>
          </a:p>
        </p:txBody>
      </p:sp>
    </p:spTree>
  </p:cSld>
  <p:clrMapOvr>
    <a:masterClrMapping/>
  </p:clrMapOvr>
  <p:transition>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κομιτατζήδες της Δυτικής Μακεδονίας</a:t>
            </a:r>
            <a:endParaRPr lang="en-US" dirty="0"/>
          </a:p>
        </p:txBody>
      </p:sp>
      <p:sp>
        <p:nvSpPr>
          <p:cNvPr id="3" name="2 - Θέση περιεχομένου"/>
          <p:cNvSpPr>
            <a:spLocks noGrp="1"/>
          </p:cNvSpPr>
          <p:nvPr>
            <p:ph sz="quarter" idx="1"/>
          </p:nvPr>
        </p:nvSpPr>
        <p:spPr/>
        <p:txBody>
          <a:bodyPr>
            <a:normAutofit/>
          </a:bodyPr>
          <a:lstStyle/>
          <a:p>
            <a:r>
              <a:rPr lang="el-GR" dirty="0" smtClean="0"/>
              <a:t>Στη δυτική Μακεδονία στο σύνολό τους οι κομιτατζήδες της ΕΜΕΟ κατάγονταν από τα χωριά της ευρύτερης περιοχής Μοναστηρίου και Φλώρινας. Για πολλούς από αυτούς η έξοδος στην παρανομία ήταν αποτέλεσμα συνειδητής επιλογής. Πολλοί από αυτούς ήταν οι βετεράνοι του </a:t>
            </a:r>
            <a:r>
              <a:rPr lang="el-GR" dirty="0" err="1" smtClean="0"/>
              <a:t>Ίλιντεν</a:t>
            </a:r>
            <a:r>
              <a:rPr lang="el-GR" dirty="0" smtClean="0"/>
              <a:t> και του Μακεδονικού Αγώνα.</a:t>
            </a:r>
            <a:endParaRPr lang="en-US" dirty="0" smtClean="0"/>
          </a:p>
          <a:p>
            <a:endParaRPr lang="en-US" dirty="0"/>
          </a:p>
        </p:txBody>
      </p:sp>
    </p:spTree>
  </p:cSld>
  <p:clrMapOvr>
    <a:masterClrMapping/>
  </p:clrMapOvr>
  <p:transition>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a:bodyPr>
          <a:lstStyle/>
          <a:p>
            <a:r>
              <a:rPr lang="el-GR" dirty="0" smtClean="0"/>
              <a:t>Το σώμα του </a:t>
            </a:r>
            <a:r>
              <a:rPr lang="el-GR" dirty="0" err="1" smtClean="0"/>
              <a:t>Γκερόφσκι</a:t>
            </a:r>
            <a:r>
              <a:rPr lang="el-GR" dirty="0" smtClean="0"/>
              <a:t> αποτελούνταν  αποκλειστικά από ντόπιους. Είναι μάλιστα η μοναδική περίπτωση που γνωρίζουμε τα ονόματα και την καταγωγή των ανδρών. Συγκεκριμένα στο σώμα μετείχαν ο Νικόλαος </a:t>
            </a:r>
            <a:r>
              <a:rPr lang="el-GR" dirty="0" err="1" smtClean="0"/>
              <a:t>Κιούφας</a:t>
            </a:r>
            <a:r>
              <a:rPr lang="el-GR" dirty="0" smtClean="0"/>
              <a:t> από τη </a:t>
            </a:r>
            <a:r>
              <a:rPr lang="el-GR" dirty="0" err="1" smtClean="0"/>
              <a:t>Μελίττη</a:t>
            </a:r>
            <a:r>
              <a:rPr lang="el-GR" dirty="0" smtClean="0"/>
              <a:t>, ο Χρήστος </a:t>
            </a:r>
            <a:r>
              <a:rPr lang="el-GR" dirty="0" err="1" smtClean="0"/>
              <a:t>Πούσκας</a:t>
            </a:r>
            <a:r>
              <a:rPr lang="el-GR" dirty="0" smtClean="0"/>
              <a:t> από την Αχλάδα, ο Νικόλαος </a:t>
            </a:r>
            <a:r>
              <a:rPr lang="el-GR" dirty="0" err="1" smtClean="0"/>
              <a:t>Μαντζούρας</a:t>
            </a:r>
            <a:r>
              <a:rPr lang="el-GR" dirty="0" smtClean="0"/>
              <a:t> από τον Σκοπό, ο Δημήτριος </a:t>
            </a:r>
            <a:r>
              <a:rPr lang="el-GR" dirty="0" err="1" smtClean="0"/>
              <a:t>Τρόρια</a:t>
            </a:r>
            <a:r>
              <a:rPr lang="el-GR" dirty="0" smtClean="0"/>
              <a:t> από το </a:t>
            </a:r>
            <a:r>
              <a:rPr lang="el-GR" dirty="0" err="1" smtClean="0"/>
              <a:t>Τρίβουνο</a:t>
            </a:r>
            <a:r>
              <a:rPr lang="el-GR" dirty="0" smtClean="0"/>
              <a:t>, ο </a:t>
            </a:r>
            <a:r>
              <a:rPr lang="el-GR" dirty="0" err="1" smtClean="0"/>
              <a:t>Δίντσιος</a:t>
            </a:r>
            <a:r>
              <a:rPr lang="el-GR" dirty="0" smtClean="0"/>
              <a:t> </a:t>
            </a:r>
            <a:r>
              <a:rPr lang="el-GR" dirty="0" err="1" smtClean="0"/>
              <a:t>Κατσκοράκης</a:t>
            </a:r>
            <a:endParaRPr lang="en-US" dirty="0"/>
          </a:p>
        </p:txBody>
      </p:sp>
    </p:spTree>
  </p:cSld>
  <p:clrMapOvr>
    <a:masterClrMapping/>
  </p:clrMapOvr>
  <p:transition>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ο Χρήστος </a:t>
            </a:r>
            <a:r>
              <a:rPr lang="el-GR" dirty="0" err="1" smtClean="0"/>
              <a:t>Στεφάνωφ</a:t>
            </a:r>
            <a:r>
              <a:rPr lang="el-GR" dirty="0" smtClean="0"/>
              <a:t>, και ο Δημήτριος </a:t>
            </a:r>
            <a:r>
              <a:rPr lang="el-GR" dirty="0" err="1" smtClean="0"/>
              <a:t>Βασίλωφ</a:t>
            </a:r>
            <a:r>
              <a:rPr lang="el-GR" dirty="0" smtClean="0"/>
              <a:t> όλοι από το </a:t>
            </a:r>
            <a:r>
              <a:rPr lang="el-GR" dirty="0" err="1" smtClean="0"/>
              <a:t>Μακροχώρι</a:t>
            </a:r>
            <a:r>
              <a:rPr lang="el-GR" dirty="0" smtClean="0"/>
              <a:t>, ο Αντώνης Παπαστεργίου και ο </a:t>
            </a:r>
            <a:r>
              <a:rPr lang="el-GR" dirty="0" err="1" smtClean="0"/>
              <a:t>Καραμάνης</a:t>
            </a:r>
            <a:r>
              <a:rPr lang="el-GR" dirty="0" smtClean="0"/>
              <a:t> από το </a:t>
            </a:r>
            <a:r>
              <a:rPr lang="el-GR" dirty="0" err="1" smtClean="0"/>
              <a:t>Δενδροχώρι</a:t>
            </a:r>
            <a:r>
              <a:rPr lang="el-GR" dirty="0" smtClean="0"/>
              <a:t>, ο </a:t>
            </a:r>
            <a:r>
              <a:rPr lang="el-GR" dirty="0" err="1" smtClean="0"/>
              <a:t>Μπλάζε</a:t>
            </a:r>
            <a:r>
              <a:rPr lang="el-GR" dirty="0" smtClean="0"/>
              <a:t> </a:t>
            </a:r>
            <a:r>
              <a:rPr lang="el-GR" dirty="0" err="1" smtClean="0"/>
              <a:t>Σερμάνωφ</a:t>
            </a:r>
            <a:r>
              <a:rPr lang="el-GR" dirty="0" smtClean="0"/>
              <a:t> από το </a:t>
            </a:r>
            <a:r>
              <a:rPr lang="el-GR" dirty="0" err="1" smtClean="0"/>
              <a:t>Ξυνό</a:t>
            </a:r>
            <a:r>
              <a:rPr lang="el-GR" dirty="0" smtClean="0"/>
              <a:t> Νερό, ο Χρήστος </a:t>
            </a:r>
            <a:r>
              <a:rPr lang="el-GR" dirty="0" err="1" smtClean="0"/>
              <a:t>Τάρεφ</a:t>
            </a:r>
            <a:r>
              <a:rPr lang="el-GR" dirty="0" smtClean="0"/>
              <a:t> από την Ιτέα, ο </a:t>
            </a:r>
            <a:r>
              <a:rPr lang="el-GR" dirty="0" err="1" smtClean="0"/>
              <a:t>Κίρστε</a:t>
            </a:r>
            <a:r>
              <a:rPr lang="el-GR" dirty="0" smtClean="0"/>
              <a:t> </a:t>
            </a:r>
            <a:r>
              <a:rPr lang="el-GR" dirty="0" err="1" smtClean="0"/>
              <a:t>Μάτεφ</a:t>
            </a:r>
            <a:r>
              <a:rPr lang="el-GR" dirty="0" smtClean="0"/>
              <a:t> από την Κρυσταλλοπηγή, ενώ αγνοούμε τα ονόματα και την καταγωγή των υπόλοιπων τριών κομιτατζήδων</a:t>
            </a:r>
            <a:endParaRPr lang="en-US" dirty="0" smtClean="0"/>
          </a:p>
          <a:p>
            <a:endParaRPr lang="en-US" dirty="0"/>
          </a:p>
        </p:txBody>
      </p:sp>
    </p:spTree>
  </p:cSld>
  <p:clrMapOvr>
    <a:masterClrMapping/>
  </p:clrMapOvr>
  <p:transition>
    <p:dissolv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ΠΕΡΑΣΜΑΤΑ ΜΕΛΩΝ ΕΜΕΟ</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Σύμφωνα με την ίδια την ΕΜΕΟ, οι άνδρες των ομάδων της δυτικής Μακεδονίας και της Φλώρινας συγκεκριμένα παρέμεναν στα παραμεθόρια γιουγκοσλαβικά και αλβανικά χωριά, όπου σε κάποιες περιπτώσεις είχαν εξασφαλισμένη την ανοχή των τοπικών αρχών, και περνούσαν στο ελληνικό έδαφος είτε από το οροπέδιο των </a:t>
            </a:r>
            <a:r>
              <a:rPr lang="el-GR" dirty="0" err="1" smtClean="0"/>
              <a:t>Πρεσπών</a:t>
            </a:r>
            <a:r>
              <a:rPr lang="el-GR" dirty="0" smtClean="0"/>
              <a:t>, είτε από την κοιλάδα του </a:t>
            </a:r>
            <a:r>
              <a:rPr lang="el-GR" dirty="0" err="1" smtClean="0"/>
              <a:t>Εριγώνα</a:t>
            </a:r>
            <a:r>
              <a:rPr lang="el-GR" dirty="0" smtClean="0"/>
              <a:t> και τα ορεινά περάσματα του </a:t>
            </a:r>
            <a:r>
              <a:rPr lang="el-GR" dirty="0" err="1" smtClean="0"/>
              <a:t>Καϊμάκτσαλάν</a:t>
            </a:r>
            <a:r>
              <a:rPr lang="el-GR" dirty="0" smtClean="0"/>
              <a:t>. </a:t>
            </a:r>
            <a:endParaRPr lang="en-US" dirty="0" smtClean="0"/>
          </a:p>
          <a:p>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l-GR" dirty="0" smtClean="0">
                <a:solidFill>
                  <a:schemeClr val="bg1"/>
                </a:solidFill>
              </a:rPr>
              <a:t>Επιστολή</a:t>
            </a:r>
            <a:r>
              <a:rPr lang="en-US" dirty="0" smtClean="0">
                <a:solidFill>
                  <a:schemeClr val="bg1"/>
                </a:solidFill>
              </a:rPr>
              <a:t> K. </a:t>
            </a:r>
            <a:r>
              <a:rPr lang="en-US" dirty="0" err="1" smtClean="0">
                <a:solidFill>
                  <a:schemeClr val="bg1"/>
                </a:solidFill>
              </a:rPr>
              <a:t>Miladinov</a:t>
            </a:r>
            <a:r>
              <a:rPr lang="el-GR" dirty="0" smtClean="0">
                <a:solidFill>
                  <a:schemeClr val="bg1"/>
                </a:solidFill>
              </a:rPr>
              <a:t> στον</a:t>
            </a:r>
            <a:r>
              <a:rPr lang="en-US" dirty="0" smtClean="0">
                <a:solidFill>
                  <a:schemeClr val="bg1"/>
                </a:solidFill>
              </a:rPr>
              <a:t> G. </a:t>
            </a:r>
            <a:r>
              <a:rPr lang="en-US" dirty="0" err="1" smtClean="0">
                <a:solidFill>
                  <a:schemeClr val="bg1"/>
                </a:solidFill>
              </a:rPr>
              <a:t>Rakovski</a:t>
            </a:r>
            <a:r>
              <a:rPr lang="el-GR" dirty="0" smtClean="0">
                <a:solidFill>
                  <a:schemeClr val="bg1"/>
                </a:solidFill>
              </a:rPr>
              <a:t> </a:t>
            </a:r>
          </a:p>
        </p:txBody>
      </p:sp>
      <p:sp>
        <p:nvSpPr>
          <p:cNvPr id="7171" name="2 - Θέση περιεχομένου"/>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l-GR" smtClean="0"/>
              <a:t>«Στο δελτίο παραγγελίας μου ονόμασα τη Μακεδονία Δυτική Βουλγαρία, όπως πρέπει να λέγεται, διότι οι Έλληνες στη Βιέννη μας διατάζουν σαν πρόβατα. Τη Μακεδονία τη θ΄λουν ελληνική γη και ακόμα δεν μπορούν να καταλάβουν πως δεν μπορεί να είναι ελληνική. Αλλά τι να κάνουμε με τα απάνω από 2.000.000 εκεί Βουλγάρους; </a:t>
            </a:r>
          </a:p>
          <a:p>
            <a:pPr marL="320040" indent="-320040" eaLnBrk="1" fontAlgn="auto" hangingPunct="1">
              <a:spcAft>
                <a:spcPts val="0"/>
              </a:spcAft>
              <a:buFont typeface="Wingdings"/>
              <a:buChar char=""/>
              <a:defRPr/>
            </a:pPr>
            <a:r>
              <a:rPr lang="en-US" smtClean="0"/>
              <a:t>A. E. Tahiaos (1990). The Bulgarian National Awakening and its Spread into Macedonia.</a:t>
            </a:r>
            <a:endParaRPr lang="el-GR" smtClean="0"/>
          </a:p>
        </p:txBody>
      </p:sp>
    </p:spTree>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ΠΡΑΚΤΟΡΕΣ ΕΜΕΟ</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Στη δυτική Μακεδονία οι πράκτορες ήταν άλλοτε εγκατεστημένοι στα χωριά κοντά στη συνοριακή γραμμή με την Αλβανία και άλλοτε ασκούσαν το έργο τους από την περιοχή της Κορυτσάς. </a:t>
            </a:r>
          </a:p>
          <a:p>
            <a:r>
              <a:rPr lang="el-GR" dirty="0" smtClean="0"/>
              <a:t>Οι εντολές τους μεταφέρονταν συνήθως με ταχυδρόμους-μέλη της ΕΜΕΟ που διέτρεχαν την ύπαιθρο καλυπτόμενοι από ποικίλες ιδιότητες.</a:t>
            </a:r>
          </a:p>
          <a:p>
            <a:r>
              <a:rPr lang="el-GR" dirty="0" smtClean="0"/>
              <a:t> Για σημαντικά θέματα όμως, όπως η εθνολογική σύνθεση των περιοχών που ενδιέφεραν την ΕΜΕΟ και η απήχηση του έργου της στους Σλαβόφωνους έστελνε ανταρτικά σώματα με αρχηγούς που έχαιραν της απολύτου εμπιστοσύνης της.</a:t>
            </a:r>
            <a:endParaRPr lang="en-US" dirty="0" smtClean="0"/>
          </a:p>
        </p:txBody>
      </p:sp>
    </p:spTree>
  </p:cSld>
  <p:clrMapOvr>
    <a:masterClrMapping/>
  </p:clrMapOvr>
  <p:transition>
    <p:dissolv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ΗΓΕΣΙΑ ΕΜΕΟ ΣΤΗ ΔΥΤΙΚΗ ΜΑΚΕΔΟΝΙΑ</a:t>
            </a:r>
            <a:endParaRPr lang="en-US" dirty="0"/>
          </a:p>
        </p:txBody>
      </p:sp>
      <p:sp>
        <p:nvSpPr>
          <p:cNvPr id="3" name="2 - Θέση περιεχομένου"/>
          <p:cNvSpPr>
            <a:spLocks noGrp="1"/>
          </p:cNvSpPr>
          <p:nvPr>
            <p:ph sz="quarter" idx="1"/>
          </p:nvPr>
        </p:nvSpPr>
        <p:spPr/>
        <p:txBody>
          <a:bodyPr>
            <a:normAutofit fontScale="92500"/>
          </a:bodyPr>
          <a:lstStyle/>
          <a:p>
            <a:r>
              <a:rPr lang="el-GR" dirty="0" smtClean="0"/>
              <a:t>Τα πρώτα χρόνια οι αναφορές των κομιτατζήδων απευθύνονταν προσωπικά στον ένα από τους αρχηγούς της ΕΜΕΟ, τον </a:t>
            </a:r>
            <a:r>
              <a:rPr lang="el-GR" dirty="0" err="1" smtClean="0"/>
              <a:t>Τοντόρ</a:t>
            </a:r>
            <a:r>
              <a:rPr lang="el-GR" dirty="0" smtClean="0"/>
              <a:t> </a:t>
            </a:r>
            <a:r>
              <a:rPr lang="el-GR" dirty="0" err="1" smtClean="0"/>
              <a:t>Αλεξανδρώφ</a:t>
            </a:r>
            <a:r>
              <a:rPr lang="el-GR" dirty="0" smtClean="0"/>
              <a:t>, ο οποίος έδινε και τις σχετικές οδηγίες.  </a:t>
            </a:r>
          </a:p>
          <a:p>
            <a:r>
              <a:rPr lang="el-GR" dirty="0" smtClean="0"/>
              <a:t>Από τα μέσα του 1924 όλες οι εκθέσεις των πρακτόρων της ΕΜΕΟ στη δυτική Μακεδονία απευθύνονταν προς τον επικεφαλής της Οργάνωσης στην Αλβανία Ιβάν </a:t>
            </a:r>
            <a:r>
              <a:rPr lang="el-GR" dirty="0" err="1" smtClean="0"/>
              <a:t>Ζλατάρωφ</a:t>
            </a:r>
            <a:r>
              <a:rPr lang="el-GR" dirty="0" smtClean="0"/>
              <a:t>. Όσο οι σχέσεις μεταξύ της Αλβανίας και της ΕΜΕΟ παρέμειναν φιλικές, η επικοινωνία γινόταν χωρίς προσκόμματα.</a:t>
            </a:r>
          </a:p>
        </p:txBody>
      </p:sp>
    </p:spTree>
  </p:cSld>
  <p:clrMapOvr>
    <a:masterClrMapping/>
  </p:clrMapOvr>
  <p:transition>
    <p:dissolv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ΗΓΕΣΙΑ ΕΜΕΟ ΣΤΗ ΔΥΤΙΚΗ ΜΑΚΕΔΟΝΙΑ</a:t>
            </a:r>
            <a:endParaRPr lang="en-US" dirty="0"/>
          </a:p>
        </p:txBody>
      </p:sp>
      <p:sp>
        <p:nvSpPr>
          <p:cNvPr id="3" name="2 - Θέση περιεχομένου"/>
          <p:cNvSpPr>
            <a:spLocks noGrp="1"/>
          </p:cNvSpPr>
          <p:nvPr>
            <p:ph sz="quarter" idx="1"/>
          </p:nvPr>
        </p:nvSpPr>
        <p:spPr/>
        <p:txBody>
          <a:bodyPr/>
          <a:lstStyle/>
          <a:p>
            <a:r>
              <a:rPr lang="el-GR" dirty="0" smtClean="0"/>
              <a:t>Αργότερα όμως, όταν ο Αχμέτ </a:t>
            </a:r>
            <a:r>
              <a:rPr lang="el-GR" dirty="0" err="1" smtClean="0"/>
              <a:t>Ζώγου</a:t>
            </a:r>
            <a:r>
              <a:rPr lang="el-GR" dirty="0" smtClean="0"/>
              <a:t> προκάλεσε τη ρήξη στις σχέσεις του με την ΕΜΕΟ, ο </a:t>
            </a:r>
            <a:r>
              <a:rPr lang="el-GR" dirty="0" err="1" smtClean="0"/>
              <a:t>Ζλατάρωφ</a:t>
            </a:r>
            <a:r>
              <a:rPr lang="el-GR" dirty="0" smtClean="0"/>
              <a:t> κατέφυγε στο Μπάρι, με αποτέλεσμα ο επικεφαλής της ένοπλης δράσης στη δυτική Μακεδονία, </a:t>
            </a:r>
            <a:r>
              <a:rPr lang="el-GR" dirty="0" err="1" smtClean="0"/>
              <a:t>Γκερόφσκι</a:t>
            </a:r>
            <a:r>
              <a:rPr lang="el-GR" dirty="0" smtClean="0"/>
              <a:t>, να συναντά μεγάλες δυσκολίες, όχι μόνο στην καθοδήγηση του ανταρτικού αγώνα της Οργάνωσης, αλλά και για την παραμονή του στην Αλβανία.</a:t>
            </a:r>
            <a:endParaRPr lang="en-US" dirty="0" smtClean="0"/>
          </a:p>
          <a:p>
            <a:endParaRPr lang="en-US" dirty="0"/>
          </a:p>
        </p:txBody>
      </p:sp>
    </p:spTree>
  </p:cSld>
  <p:clrMapOvr>
    <a:masterClrMapping/>
  </p:clrMapOvr>
  <p:transition>
    <p:dissolv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ΜΕΙΩΜΕΝΗ ΔΡΑΣΗ ΤΗΣ ΕΜΕΟ</a:t>
            </a:r>
            <a:endParaRPr lang="en-US" dirty="0"/>
          </a:p>
        </p:txBody>
      </p:sp>
      <p:sp>
        <p:nvSpPr>
          <p:cNvPr id="3" name="2 - Θέση περιεχομένου"/>
          <p:cNvSpPr>
            <a:spLocks noGrp="1"/>
          </p:cNvSpPr>
          <p:nvPr>
            <p:ph sz="quarter" idx="1"/>
          </p:nvPr>
        </p:nvSpPr>
        <p:spPr/>
        <p:txBody>
          <a:bodyPr/>
          <a:lstStyle/>
          <a:p>
            <a:r>
              <a:rPr lang="el-GR" dirty="0" smtClean="0"/>
              <a:t>Ο </a:t>
            </a:r>
            <a:r>
              <a:rPr lang="el-GR" dirty="0" err="1" smtClean="0"/>
              <a:t>Τοντόρ</a:t>
            </a:r>
            <a:r>
              <a:rPr lang="el-GR" dirty="0" smtClean="0"/>
              <a:t> </a:t>
            </a:r>
            <a:r>
              <a:rPr lang="el-GR" dirty="0" err="1" smtClean="0"/>
              <a:t>Αλεξανδρώφ</a:t>
            </a:r>
            <a:r>
              <a:rPr lang="el-GR" dirty="0" smtClean="0"/>
              <a:t> ήθελε τη δημιουργία μιας μεγάλης βάσης στα νότια της Αλβανίας από όπου θα εξορμούσαν τα σώματα προς το ελληνικό έδαφος, αλλά η βάση αυτή δεν ολοκληρώθηκε ποτέ λόγω της δολοφονίας του το 1924 και οι εκατοντάδες κομιτατζήδες που είχαν συγκεντρωθεί εκεί, είτε διαλύθηκαν, είτε γύρισαν στη Βουλγαρία, είτε πέρασαν στην Ιταλία. </a:t>
            </a:r>
            <a:endParaRPr lang="en-US" dirty="0" smtClean="0"/>
          </a:p>
          <a:p>
            <a:endParaRPr lang="en-US" dirty="0"/>
          </a:p>
        </p:txBody>
      </p:sp>
    </p:spTree>
  </p:cSld>
  <p:clrMapOvr>
    <a:masterClrMapping/>
  </p:clrMapOvr>
  <p:transition>
    <p:dissolv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ΧΑΡΑΚΤΗΡΑΣ ΔΡΑΣΕΩΝ ΕΜΕΟ ΣΤΗ ΜΑΚΕΔΟΝΙΑ</a:t>
            </a:r>
            <a:endParaRPr lang="en-US"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Οι ενέργειες ήταν καθαρά προπαγανδιστικές. προσπαθούσαν να εμψυχώσουν τους </a:t>
            </a:r>
            <a:r>
              <a:rPr lang="el-GR" dirty="0" err="1" smtClean="0"/>
              <a:t>βουλγαρόφρονες</a:t>
            </a:r>
            <a:r>
              <a:rPr lang="el-GR" dirty="0" smtClean="0"/>
              <a:t> </a:t>
            </a:r>
            <a:r>
              <a:rPr lang="el-GR" dirty="0" err="1" smtClean="0"/>
              <a:t>Σλαβοφώνους</a:t>
            </a:r>
            <a:r>
              <a:rPr lang="el-GR" dirty="0" smtClean="0"/>
              <a:t> για να μην </a:t>
            </a:r>
            <a:r>
              <a:rPr lang="el-GR" dirty="0" err="1" smtClean="0"/>
              <a:t>μεταναστεύοσουν</a:t>
            </a:r>
            <a:r>
              <a:rPr lang="el-GR" dirty="0" smtClean="0"/>
              <a:t> προς τη Βουλγαρία, </a:t>
            </a:r>
          </a:p>
          <a:p>
            <a:r>
              <a:rPr lang="el-GR" dirty="0" smtClean="0"/>
              <a:t>ληστρικές επιχειρήσεις. Στο πλαίσιο αυτό εντάσσονταν κάποιες δολοφονίες </a:t>
            </a:r>
            <a:r>
              <a:rPr lang="el-GR" dirty="0" err="1" smtClean="0"/>
              <a:t>γκραικομάνων</a:t>
            </a:r>
            <a:r>
              <a:rPr lang="el-GR" dirty="0" smtClean="0"/>
              <a:t> στην περιοχή μας, όπως του Θεόδωρου </a:t>
            </a:r>
            <a:r>
              <a:rPr lang="el-GR" dirty="0" err="1" smtClean="0"/>
              <a:t>Τσαντέσκη</a:t>
            </a:r>
            <a:r>
              <a:rPr lang="el-GR" dirty="0" smtClean="0"/>
              <a:t> στην </a:t>
            </a:r>
            <a:r>
              <a:rPr lang="el-GR" dirty="0" err="1" smtClean="0"/>
              <a:t>Ανω</a:t>
            </a:r>
            <a:r>
              <a:rPr lang="el-GR" dirty="0" smtClean="0"/>
              <a:t> </a:t>
            </a:r>
            <a:r>
              <a:rPr lang="el-GR" dirty="0" err="1" smtClean="0"/>
              <a:t>Καλλινίκη</a:t>
            </a:r>
            <a:r>
              <a:rPr lang="el-GR" dirty="0" smtClean="0"/>
              <a:t>, και μιας ακόμη με μη αναγνώσιμο όνομα μεταξύ των χωριών Ακρίτα και </a:t>
            </a:r>
            <a:r>
              <a:rPr lang="el-GR" dirty="0" err="1" smtClean="0"/>
              <a:t>Πισοδερίου</a:t>
            </a:r>
            <a:r>
              <a:rPr lang="el-GR" dirty="0" smtClean="0"/>
              <a:t>.   Ή ακόμα η μεταφορά και αποθήκευση όπλων στη </a:t>
            </a:r>
            <a:r>
              <a:rPr lang="el-GR" dirty="0" err="1" smtClean="0"/>
              <a:t>Μελίττη</a:t>
            </a:r>
            <a:r>
              <a:rPr lang="el-GR" dirty="0" smtClean="0"/>
              <a:t>, στην </a:t>
            </a:r>
            <a:r>
              <a:rPr lang="el-GR" dirty="0" err="1" smtClean="0"/>
              <a:t>Υδρούσσα</a:t>
            </a:r>
            <a:r>
              <a:rPr lang="el-GR" dirty="0" smtClean="0"/>
              <a:t> και στην Αχλάδα. </a:t>
            </a:r>
            <a:endParaRPr lang="en-US" dirty="0" smtClean="0"/>
          </a:p>
          <a:p>
            <a:endParaRPr lang="en-US" dirty="0"/>
          </a:p>
        </p:txBody>
      </p:sp>
    </p:spTree>
  </p:cSld>
  <p:clrMapOvr>
    <a:masterClrMapping/>
  </p:clrMapOvr>
  <p:transition>
    <p:dissolv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ΕΛΛΗΝΟΓΙΟΥΓΚΟΣΛΑΒΙΚΗ ΣΥΝΕΡΓΑΣΙΑ</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Οι προτάσεις των σερβικών στρατιωτικών αρχών για συνεργασία στο θέμα της αντιμετώπισης των κομιτατζήδων ξεκίνησαν τοπικά από την περιοχή της Γευγελή τον Ιούνιο του 1923, </a:t>
            </a:r>
          </a:p>
          <a:p>
            <a:r>
              <a:rPr lang="el-GR" dirty="0" smtClean="0"/>
              <a:t>επίσημη συνεργασία έγινε με την υπογραφή συνεργασίας των στρατιωτικών αρχών Ελλάδας και Γιουγκοσλαβίας για την ανταλλαγή πληροφοριών και την από κοινού καταδίωξη των ανταρτών της ΕΜΕΟ στις 21 Σεπτεμβρίου 1923 και 10 Μαρτίου 1924 στα Σκόπια.</a:t>
            </a:r>
          </a:p>
          <a:p>
            <a:endParaRPr lang="en-US" dirty="0" smtClean="0"/>
          </a:p>
        </p:txBody>
      </p:sp>
    </p:spTree>
  </p:cSld>
  <p:clrMapOvr>
    <a:masterClrMapping/>
  </p:clrMapOvr>
  <p:transition>
    <p:dissolv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Μάλιστα οι Σέρβοι βολιδοσκόπησαν την ελληνική πλευρά ακόμη και για το ενδεχόμενο σύμπραξης στην καταστροφή στρατοπέδου κομιτατζήδων στο αλβανικό έδαφος, αλλά η ελληνική πλευρά απάντησε αρνητικά.</a:t>
            </a:r>
            <a:endParaRPr lang="en-US" dirty="0"/>
          </a:p>
        </p:txBody>
      </p:sp>
    </p:spTree>
  </p:cSld>
  <p:clrMapOvr>
    <a:masterClrMapping/>
  </p:clrMapOvr>
  <p:transition>
    <p:dissolv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ΑΝΑΦΟΡΕΣ</a:t>
            </a:r>
            <a:endParaRPr lang="en-US"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ΑΥΕ/ΚΥ, Α’/1923, Α/2 (10), Η υποδιοίκηση Χωροφυλακής </a:t>
            </a:r>
            <a:r>
              <a:rPr lang="el-GR" dirty="0" err="1" smtClean="0"/>
              <a:t>Γουμενίτσης</a:t>
            </a:r>
            <a:r>
              <a:rPr lang="el-GR" dirty="0" smtClean="0"/>
              <a:t> προς το Αρχηγείο Χωροφυλακής, Γουμένισσα, 9 Ιουν.1923, αρ.30/15 </a:t>
            </a:r>
            <a:r>
              <a:rPr lang="el-GR" dirty="0" err="1" smtClean="0"/>
              <a:t>εμπ</a:t>
            </a:r>
            <a:r>
              <a:rPr lang="el-GR" dirty="0" smtClean="0"/>
              <a:t>.</a:t>
            </a:r>
            <a:endParaRPr lang="en-US" dirty="0" smtClean="0"/>
          </a:p>
          <a:p>
            <a:r>
              <a:rPr lang="el-GR" dirty="0" smtClean="0"/>
              <a:t>ΑΥΕ/ΚΥ, Α’/1924, Α/2 (3), Συμφωνία συναφθείσα μεταξύ του τ/</a:t>
            </a:r>
            <a:r>
              <a:rPr lang="el-GR" dirty="0" err="1" smtClean="0"/>
              <a:t>χη</a:t>
            </a:r>
            <a:r>
              <a:rPr lang="el-GR" dirty="0" smtClean="0"/>
              <a:t> πυρ/κου Μπακιρτζή και των σερβικών στρατιωτικών αρχών των Σκοπίων, Σκόπια, 21 Σεπτ.1923, και Πρωτόκολλο συνεργασίας του τ/χη πεζικού </a:t>
            </a:r>
            <a:r>
              <a:rPr lang="el-GR" dirty="0" err="1" smtClean="0"/>
              <a:t>Αφθονίδη</a:t>
            </a:r>
            <a:r>
              <a:rPr lang="el-GR" dirty="0" smtClean="0"/>
              <a:t> και των στρατιωτικών αρχών των Σκοπίων, Σκόπια, 10 Μαρτ.1924, συνημμένα σε έκθεση Γ’ Σώματος Στρατού προς Ελληνική Πρεσβεία Βελιγραδίου, Θεσσαλονίκη 20 Μαρτ.1924, </a:t>
            </a:r>
            <a:r>
              <a:rPr lang="el-GR" dirty="0" err="1" smtClean="0"/>
              <a:t>αρ.Ε.Π</a:t>
            </a:r>
            <a:r>
              <a:rPr lang="el-GR" dirty="0" smtClean="0"/>
              <a:t>. 3485/2023.  </a:t>
            </a:r>
            <a:endParaRPr lang="en-US" dirty="0" smtClean="0"/>
          </a:p>
          <a:p>
            <a:r>
              <a:rPr lang="el-GR" dirty="0" smtClean="0"/>
              <a:t>ΑΥΕ/ΚΥ, Α’/1927-1928, Α/6/ΙΙβ, </a:t>
            </a:r>
            <a:r>
              <a:rPr lang="el-GR" dirty="0" err="1" smtClean="0"/>
              <a:t>Βρονταμίτης</a:t>
            </a:r>
            <a:r>
              <a:rPr lang="el-GR" dirty="0" smtClean="0"/>
              <a:t> προς Υπ. Εξ., Αθήνα, 17 Ιαν.1928, αρ.555. </a:t>
            </a:r>
            <a:endParaRPr lang="en-US" dirty="0" smtClean="0"/>
          </a:p>
          <a:p>
            <a:endParaRPr lang="en-US" dirty="0" smtClean="0"/>
          </a:p>
          <a:p>
            <a:endParaRPr lang="en-US" dirty="0"/>
          </a:p>
        </p:txBody>
      </p:sp>
    </p:spTree>
  </p:cSld>
  <p:clrMapOvr>
    <a:masterClrMapping/>
  </p:clrMapOvr>
  <p:transition>
    <p:dissolv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ΠΟΛΙΤΟΦΥΛΑΚΕΣ  ΓΚΡΑΙΚΟΜΑΝΩΝ</a:t>
            </a:r>
            <a:endParaRPr lang="en-US"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Ο στρατός θεωρούσε τη χωροφυλακής εντελώς ακατάλληλη για την καταδίωξη των κομιτατζήδων. Γι αυτό και στην αρχή δημιουργήθηκαν πολιτοφυλακές, ιδίως στα σλαβόφωνα χωριά που δεν είχαν σταθμό χωροφυλακής. Τα μέλη των ομάδων ήταν </a:t>
            </a:r>
            <a:r>
              <a:rPr lang="el-GR" dirty="0" err="1" smtClean="0"/>
              <a:t>γκραικομάνοι</a:t>
            </a:r>
            <a:r>
              <a:rPr lang="el-GR" dirty="0" smtClean="0"/>
              <a:t> και οι επικεφαλής τους άλλοτε </a:t>
            </a:r>
            <a:r>
              <a:rPr lang="el-GR" dirty="0" err="1" smtClean="0"/>
              <a:t>παλαιοελλαδίτες</a:t>
            </a:r>
            <a:r>
              <a:rPr lang="el-GR" dirty="0" smtClean="0"/>
              <a:t>, κι άλλοτε ντόπιοι σλαβόφωνοι. Όταν εγκαταστάθηκαν πρόσφυγες στην περιοχή, κάποιοι εντάχθηκαν στα σώματα αυτά. Τα σώματα αποτελούνταν από 10-12 άτομα και είχαν κύριο στόχο τη συνεργασία με τις αρχές και την αποτροπή εισόδου των κομιτατζήδων στο χωριό.  Ο θεσμός </a:t>
            </a:r>
            <a:r>
              <a:rPr lang="el-GR" dirty="0" err="1" smtClean="0"/>
              <a:t>ατόνισε</a:t>
            </a:r>
            <a:r>
              <a:rPr lang="el-GR" dirty="0" smtClean="0"/>
              <a:t> γρήγορα</a:t>
            </a:r>
          </a:p>
          <a:p>
            <a:r>
              <a:rPr lang="en-US" dirty="0" smtClean="0"/>
              <a:t> </a:t>
            </a:r>
            <a:r>
              <a:rPr lang="el-GR" dirty="0" smtClean="0"/>
              <a:t>ΓΔΜ, φ.90, Χη Μεραρχία Δυτικής Μακεδονίας προς Β’ Σώμα Στρατού, Βέροια, 3 Οκτ.1925, αρ.7523/1974.</a:t>
            </a:r>
            <a:endParaRPr lang="en-US" dirty="0" smtClean="0"/>
          </a:p>
          <a:p>
            <a:endParaRPr lang="en-US" dirty="0"/>
          </a:p>
        </p:txBody>
      </p:sp>
    </p:spTree>
  </p:cSld>
  <p:clrMapOvr>
    <a:masterClrMapping/>
  </p:clrMapOvr>
  <p:transition>
    <p:dissolv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ΣΩΜΑ ΚΑΠΕΤΑΝ ΣΤΕΦΟΥ&amp; ΝΤΑΙΛΑΚΗ</a:t>
            </a:r>
            <a:endParaRPr lang="en-US" dirty="0"/>
          </a:p>
        </p:txBody>
      </p:sp>
      <p:sp>
        <p:nvSpPr>
          <p:cNvPr id="3" name="2 - Θέση περιεχομένου"/>
          <p:cNvSpPr>
            <a:spLocks noGrp="1"/>
          </p:cNvSpPr>
          <p:nvPr>
            <p:ph sz="quarter" idx="1"/>
          </p:nvPr>
        </p:nvSpPr>
        <p:spPr/>
        <p:txBody>
          <a:bodyPr>
            <a:normAutofit fontScale="85000" lnSpcReduction="10000"/>
          </a:bodyPr>
          <a:lstStyle/>
          <a:p>
            <a:r>
              <a:rPr lang="el-GR" dirty="0" smtClean="0"/>
              <a:t> Δημιουργήθηκαν αποσπάσματα με επικεφαλής οπλαρχηγούς του Μακεδονικού Αγώνα, το απόσπασμα του Στέφου και στην Καστοριά το σώμα του Λάκη </a:t>
            </a:r>
            <a:r>
              <a:rPr lang="el-GR" dirty="0" err="1" smtClean="0"/>
              <a:t>Νταϊλάκη</a:t>
            </a:r>
            <a:r>
              <a:rPr lang="el-GR" dirty="0" smtClean="0"/>
              <a:t>. Το σώμα του Στέφου αποτελούνταν από 40-50 άνδρες και είχε έδρα τη Νίκη για να ελέγχει τα σύνορα. Πραγματοποιούσε όμως και περιοδείες στα χωριά. Τελικά τα ελληνικά αποσπάσματα σε συνδυασμό με την αύξηση των σταθμών της χωροφυλακής εκτός των πόλεων έκαναν τις ελληνικές αρχές πιο ευέλικτες και πιο αποτελεσματικές. Το τίμημα όμως της ασφάλειας ήταν ότι τα αποσπάσματα αυτά σε κάποιες περιπτώσεις ασκούσαν πιέσεις στους κατοίκους των σλαβόφωνων χωριών</a:t>
            </a:r>
            <a:r>
              <a:rPr lang="en-US" dirty="0" smtClean="0"/>
              <a:t> </a:t>
            </a:r>
            <a:endParaRPr lang="el-GR" dirty="0" smtClean="0"/>
          </a:p>
          <a:p>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612775" y="228600"/>
            <a:ext cx="8153400" cy="990600"/>
          </a:xfrm>
        </p:spPr>
        <p:txBody>
          <a:bodyPr/>
          <a:lstStyle/>
          <a:p>
            <a:pPr eaLnBrk="1" hangingPunct="1"/>
            <a:r>
              <a:rPr lang="en-US" altLang="el-GR" dirty="0" err="1" smtClean="0">
                <a:solidFill>
                  <a:schemeClr val="bg1"/>
                </a:solidFill>
              </a:rPr>
              <a:t>Grigor</a:t>
            </a:r>
            <a:r>
              <a:rPr lang="en-US" altLang="el-GR" dirty="0" smtClean="0">
                <a:solidFill>
                  <a:schemeClr val="bg1"/>
                </a:solidFill>
              </a:rPr>
              <a:t> </a:t>
            </a:r>
            <a:r>
              <a:rPr lang="en-US" altLang="el-GR" dirty="0" err="1" smtClean="0">
                <a:solidFill>
                  <a:schemeClr val="bg1"/>
                </a:solidFill>
              </a:rPr>
              <a:t>Parlicev</a:t>
            </a:r>
            <a:r>
              <a:rPr lang="en-US" altLang="el-GR" dirty="0" smtClean="0">
                <a:solidFill>
                  <a:schemeClr val="bg1"/>
                </a:solidFill>
              </a:rPr>
              <a:t> (1830-1893)</a:t>
            </a:r>
            <a:endParaRPr lang="el-GR" altLang="el-GR" dirty="0" smtClean="0">
              <a:solidFill>
                <a:schemeClr val="bg1"/>
              </a:solidFill>
            </a:endParaRPr>
          </a:p>
        </p:txBody>
      </p:sp>
      <p:sp>
        <p:nvSpPr>
          <p:cNvPr id="1536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Καταγόταν από την Αχρίδα, σπούδασε στο Πανεπιστήμιο Αθηνών, το 1860 βραβεύτηκε στο φιλολογικό διαγωνισμό του «Παρνασσού» με το ποίημα «Αρματωλός». </a:t>
            </a:r>
          </a:p>
          <a:p>
            <a:pPr eaLnBrk="1" hangingPunct="1"/>
            <a:r>
              <a:rPr lang="el-GR" altLang="el-GR" smtClean="0"/>
              <a:t>Ήρθε σε ρήξη με τον Μελέτιο Αχριδών μετά τη σύλληψη του </a:t>
            </a:r>
            <a:r>
              <a:rPr lang="en-US" altLang="el-GR" smtClean="0"/>
              <a:t>Miladinov </a:t>
            </a:r>
            <a:r>
              <a:rPr lang="el-GR" altLang="el-GR" smtClean="0"/>
              <a:t>και μετάφρασε την Ιλιάδα στα βουλγαρικά.  (Αυτοβιογραφία </a:t>
            </a:r>
            <a:r>
              <a:rPr lang="en-US" altLang="el-GR" smtClean="0"/>
              <a:t>Parlicev (2000). </a:t>
            </a:r>
            <a:r>
              <a:rPr lang="el-GR" altLang="el-GR" smtClean="0"/>
              <a:t>Μαύρη Λίστα</a:t>
            </a:r>
          </a:p>
        </p:txBody>
      </p:sp>
    </p:spTree>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16 Νοεμβρίου 1925: ΒΟΜΒΑ ΣΤΗ ΦΛΩΡΙΝΑ</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η πιο σημαντική ενέργεια της ΕΜΕΟ ήταν η είσοδος στις 16 Νοεμβρίου 1925 του σώματος του </a:t>
            </a:r>
            <a:r>
              <a:rPr lang="el-GR" dirty="0" err="1" smtClean="0"/>
              <a:t>Γκερόφσκι</a:t>
            </a:r>
            <a:r>
              <a:rPr lang="el-GR" dirty="0" smtClean="0"/>
              <a:t> στη Φλώρινα, η ρίψη χειροβομβίδων στο καφενείο Διεθνές με αποτέλεσμα να σκοτωθούν έξι άτομα και να τραυματιστούν άλλα τόσα. Το σώμα του </a:t>
            </a:r>
            <a:r>
              <a:rPr lang="el-GR" dirty="0" err="1" smtClean="0"/>
              <a:t>Γκερόφσκι</a:t>
            </a:r>
            <a:r>
              <a:rPr lang="el-GR" dirty="0" smtClean="0"/>
              <a:t> μετά την επίθεση στο ξενοδοχείο «Διεθνές» κατέφυγε στην Αλβανία, παραδόθηκε στις εκεί αρχές, οι οποίες τους απέλασαν </a:t>
            </a:r>
            <a:r>
              <a:rPr lang="el-GR" dirty="0" err="1" smtClean="0"/>
              <a:t>ακτοπλοικώς</a:t>
            </a:r>
            <a:r>
              <a:rPr lang="el-GR" dirty="0" smtClean="0"/>
              <a:t> στην Ιταλία.</a:t>
            </a:r>
            <a:r>
              <a:rPr lang="en-US" dirty="0" smtClean="0"/>
              <a:t> </a:t>
            </a:r>
            <a:r>
              <a:rPr lang="el-GR" dirty="0" err="1" smtClean="0"/>
              <a:t>Εφημερίς</a:t>
            </a:r>
            <a:r>
              <a:rPr lang="el-GR" dirty="0" smtClean="0"/>
              <a:t> των Βαλκανίων, 19 Νοεμ.1925, Μακεδονία, 18 Νοεμ.1925. </a:t>
            </a:r>
            <a:endParaRPr lang="en-US" dirty="0" smtClean="0"/>
          </a:p>
        </p:txBody>
      </p:sp>
    </p:spTree>
  </p:cSld>
  <p:clrMapOvr>
    <a:masterClrMapping/>
  </p:clrMapOvr>
  <p:transition>
    <p:dissolv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ΑΝΑΦΟΡΕΣ</a:t>
            </a:r>
            <a:endParaRPr lang="en-US" dirty="0"/>
          </a:p>
        </p:txBody>
      </p:sp>
      <p:sp>
        <p:nvSpPr>
          <p:cNvPr id="3" name="2 - Θέση περιεχομένου"/>
          <p:cNvSpPr>
            <a:spLocks noGrp="1"/>
          </p:cNvSpPr>
          <p:nvPr>
            <p:ph sz="quarter" idx="1"/>
          </p:nvPr>
        </p:nvSpPr>
        <p:spPr/>
        <p:txBody>
          <a:bodyPr/>
          <a:lstStyle/>
          <a:p>
            <a:r>
              <a:rPr lang="el-GR" dirty="0" smtClean="0"/>
              <a:t>ΑΥΕ/ΚΥ, Γ’/1926, Γ/64/γ, Επιστολή </a:t>
            </a:r>
            <a:r>
              <a:rPr lang="el-GR" dirty="0" err="1" smtClean="0"/>
              <a:t>Γκερόφσκι</a:t>
            </a:r>
            <a:r>
              <a:rPr lang="el-GR" dirty="0" smtClean="0"/>
              <a:t> προς </a:t>
            </a:r>
            <a:r>
              <a:rPr lang="el-GR" dirty="0" err="1" smtClean="0"/>
              <a:t>Τομαλέφσκι</a:t>
            </a:r>
            <a:r>
              <a:rPr lang="el-GR" dirty="0" smtClean="0"/>
              <a:t>, Αλβανία, 18 Ιουλ.1926. ΑΥΕ/ΚΥ, Α’/1926, Τηλεγράφημα </a:t>
            </a:r>
            <a:r>
              <a:rPr lang="el-GR" dirty="0" err="1" smtClean="0"/>
              <a:t>Βατικιώτη</a:t>
            </a:r>
            <a:r>
              <a:rPr lang="el-GR" dirty="0" smtClean="0"/>
              <a:t> προς Υπ. Εξ., Άγιοι Σαράντα, 12 δεκ.1925. ΓΔΜ, φ.90, Ανωτέρα Διοίκηση Χωροφυλακής Μακεδονίας προς Αρχηγείο Χωροφυλακής, Θεσσαλονίκη, 13 Δεκ.1925, αρ.165/135 </a:t>
            </a:r>
            <a:r>
              <a:rPr lang="el-GR" dirty="0" err="1" smtClean="0"/>
              <a:t>εμπ</a:t>
            </a:r>
            <a:r>
              <a:rPr lang="el-GR" dirty="0" smtClean="0"/>
              <a:t>.</a:t>
            </a:r>
            <a:endParaRPr lang="en-US" dirty="0" smtClean="0"/>
          </a:p>
          <a:p>
            <a:endParaRPr lang="en-US" dirty="0" smtClean="0"/>
          </a:p>
          <a:p>
            <a:endParaRPr lang="en-US" dirty="0"/>
          </a:p>
        </p:txBody>
      </p:sp>
    </p:spTree>
  </p:cSld>
  <p:clrMapOvr>
    <a:masterClrMapping/>
  </p:clrMapOvr>
  <p:transition>
    <p:dissolv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ΑΙΤΙΑ ΕΠΙΘΕΣΗΣ</a:t>
            </a:r>
            <a:endParaRPr lang="en-US" dirty="0"/>
          </a:p>
        </p:txBody>
      </p:sp>
      <p:sp>
        <p:nvSpPr>
          <p:cNvPr id="3" name="2 - Θέση περιεχομένου"/>
          <p:cNvSpPr>
            <a:spLocks noGrp="1"/>
          </p:cNvSpPr>
          <p:nvPr>
            <p:ph sz="quarter" idx="1"/>
          </p:nvPr>
        </p:nvSpPr>
        <p:spPr/>
        <p:txBody>
          <a:bodyPr>
            <a:normAutofit/>
          </a:bodyPr>
          <a:lstStyle/>
          <a:p>
            <a:r>
              <a:rPr lang="el-GR" dirty="0" smtClean="0"/>
              <a:t>Πλήρης σύγχυση επικράτησε για την ταυτότητα και τους σκοπούς των δραστών. Οι Βρετανοί διπλωμάτες υπέθεσαν ότι ήταν μια ενέργεια των ίδιων των Ελλήνων και συγκεκριμένα του δικτάτορα Πάγκαλου που επιδίωκε με αυτό τον τρόπο να ενισχύσει τη θέση του στο εσωτερικό της χώρας. </a:t>
            </a:r>
            <a:endParaRPr lang="en-US" dirty="0"/>
          </a:p>
        </p:txBody>
      </p:sp>
    </p:spTree>
  </p:cSld>
  <p:clrMapOvr>
    <a:masterClrMapping/>
  </p:clrMapOvr>
  <p:transition>
    <p:dissolv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ΕΚΔΟΧΗ ΜΙΧΑΗΛΩΦ</a:t>
            </a:r>
            <a:endParaRPr lang="en-US" dirty="0"/>
          </a:p>
        </p:txBody>
      </p:sp>
      <p:sp>
        <p:nvSpPr>
          <p:cNvPr id="3" name="2 - Θέση περιεχομένου"/>
          <p:cNvSpPr>
            <a:spLocks noGrp="1"/>
          </p:cNvSpPr>
          <p:nvPr>
            <p:ph sz="quarter" idx="1"/>
          </p:nvPr>
        </p:nvSpPr>
        <p:spPr/>
        <p:txBody>
          <a:bodyPr/>
          <a:lstStyle/>
          <a:p>
            <a:r>
              <a:rPr lang="el-GR" dirty="0" smtClean="0"/>
              <a:t>Η ίδια η ΕΜΕΟ ανακοίνωσε ότι η ενέργεια πραγματοποιήθηκε για να τιμωρηθεί ένας καταδότης από την Κορυτσά. Όμως το γεγονός ότι η εκδοχή αυτή προβλήθηκε από τον ίδιο τον Ιβάν </a:t>
            </a:r>
            <a:r>
              <a:rPr lang="el-GR" dirty="0" err="1" smtClean="0"/>
              <a:t>Μιχαήλωφ</a:t>
            </a:r>
            <a:r>
              <a:rPr lang="el-GR" dirty="0" smtClean="0"/>
              <a:t> που ήταν εσωκομματικός αντίπαλος του </a:t>
            </a:r>
            <a:r>
              <a:rPr lang="el-GR" dirty="0" err="1" smtClean="0"/>
              <a:t>Πρωτογέρωφ</a:t>
            </a:r>
            <a:r>
              <a:rPr lang="el-GR" dirty="0" smtClean="0"/>
              <a:t> και του </a:t>
            </a:r>
            <a:r>
              <a:rPr lang="el-GR" dirty="0" err="1" smtClean="0"/>
              <a:t>Γκερόφσκι</a:t>
            </a:r>
            <a:r>
              <a:rPr lang="el-GR" dirty="0" smtClean="0"/>
              <a:t> μας οδηγεί στο συμπέρασμα ότι απλώς επιθυμούσε να μειώσει τη σημασία της επίθεσης</a:t>
            </a:r>
            <a:endParaRPr lang="en-US" dirty="0"/>
          </a:p>
        </p:txBody>
      </p:sp>
    </p:spTree>
  </p:cSld>
  <p:clrMapOvr>
    <a:masterClrMapping/>
  </p:clrMapOvr>
  <p:transition>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ΕΚΔΟΧΗ ΤΩΝ ΕΛΛΗΝΙΚΩΝ ΑΡΧΩΝ</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Οι ελληνικές είχαν άλλη άποψη. Θεώρησαν ότι αποτελούσε το επιστέγασμα της περιοδείας του </a:t>
            </a:r>
            <a:r>
              <a:rPr lang="el-GR" dirty="0" err="1" smtClean="0"/>
              <a:t>Γκερόφσκι</a:t>
            </a:r>
            <a:r>
              <a:rPr lang="el-GR" dirty="0" smtClean="0"/>
              <a:t>. Ήξεραν ότι μια ομάδα κομιτατζήδων περιφερόταν στα </a:t>
            </a:r>
            <a:r>
              <a:rPr lang="el-GR" dirty="0" err="1" smtClean="0"/>
              <a:t>Κορέστια</a:t>
            </a:r>
            <a:r>
              <a:rPr lang="el-GR" dirty="0" smtClean="0"/>
              <a:t> και προσπαθούσαν να την εξουδετερώσουν. Όμως η είσοδος και η επίθεση στη Φλώρινα δεν ήταν κάτι που μπορούσαν να περιμένουν οι ελληνικές αρχές. </a:t>
            </a:r>
          </a:p>
          <a:p>
            <a:r>
              <a:rPr lang="el-GR" dirty="0" smtClean="0"/>
              <a:t>ΓΔΜ, φ.90, Ανωτέρα Διοίκηση Χωροφυλακής Μακεδονίας προς Αρχηγείο Χωροφυλακής, Θεσσαλονίκη, 29 Νοεμ.1925, αρ.163/114 </a:t>
            </a:r>
            <a:r>
              <a:rPr lang="el-GR" dirty="0" err="1" smtClean="0"/>
              <a:t>εμπ</a:t>
            </a:r>
            <a:r>
              <a:rPr lang="el-GR" dirty="0" smtClean="0"/>
              <a:t>.  </a:t>
            </a:r>
            <a:endParaRPr lang="en-US" dirty="0" smtClean="0"/>
          </a:p>
          <a:p>
            <a:endParaRPr lang="en-US" dirty="0"/>
          </a:p>
        </p:txBody>
      </p:sp>
    </p:spTree>
  </p:cSld>
  <p:clrMapOvr>
    <a:masterClrMapping/>
  </p:clrMapOvr>
  <p:transition>
    <p:dissolv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ΜΕΤΡΑ ΕΛΛΗΝΙΚΩΝ ΑΡΧΩΝ</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Τα πρώτα μέτρα που πήραν ήταν να αντικαταστήσουν τους επικεφαλής του στρατού και της χωροφυλακής και να πάψουν το Δήμαρχο Κ. Σίμο. Στη συνέχεια κατήρτισαν κατάλογο υπόπτων  και τις επόμενες μέρες συνέλαβαν 80 άτομα κυρίως από τη </a:t>
            </a:r>
            <a:r>
              <a:rPr lang="el-GR" dirty="0" err="1" smtClean="0"/>
              <a:t>Βεύη</a:t>
            </a:r>
            <a:r>
              <a:rPr lang="el-GR" dirty="0" smtClean="0"/>
              <a:t>, την Ιτέα και το </a:t>
            </a:r>
            <a:r>
              <a:rPr lang="el-GR" dirty="0" err="1" smtClean="0"/>
              <a:t>Παπαγιάννη</a:t>
            </a:r>
            <a:r>
              <a:rPr lang="el-GR" dirty="0" smtClean="0"/>
              <a:t>. Οι συλληφθέντες ομολόγησαν ότι σκοπός τους ήταν να δημιουργήσουν ταραχές στην Ελλάδα ώστε να δείξουν την Ελλάδα αναρχούμενη και να επέμβουν οι Μεγάλες Δυνάμεις. Οι ομολογίες τους δεν ήταν αξιόπιστες. </a:t>
            </a:r>
          </a:p>
          <a:p>
            <a:endParaRPr lang="en-US" dirty="0"/>
          </a:p>
        </p:txBody>
      </p:sp>
    </p:spTree>
  </p:cSld>
  <p:clrMapOvr>
    <a:masterClrMapping/>
  </p:clrMapOvr>
  <p:transition>
    <p:dissolv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ΑΝΑΦΟΡΕΣ</a:t>
            </a:r>
            <a:endParaRPr lang="en-US" dirty="0"/>
          </a:p>
        </p:txBody>
      </p:sp>
      <p:sp>
        <p:nvSpPr>
          <p:cNvPr id="3" name="2 - Θέση περιεχομένου"/>
          <p:cNvSpPr>
            <a:spLocks noGrp="1"/>
          </p:cNvSpPr>
          <p:nvPr>
            <p:ph sz="quarter" idx="1"/>
          </p:nvPr>
        </p:nvSpPr>
        <p:spPr/>
        <p:txBody>
          <a:bodyPr/>
          <a:lstStyle/>
          <a:p>
            <a:r>
              <a:rPr lang="el-GR" dirty="0" smtClean="0"/>
              <a:t>ΓΔΜ, φ.90, Ανωτέρα Διοίκηση Χωροφυλακής Μακεδονίας προς Αρχηγείο Χωροφυλακής, Θεσσαλονίκη, 29 Νοεμ.1925, αρ.163/114 </a:t>
            </a:r>
            <a:r>
              <a:rPr lang="el-GR" dirty="0" err="1" smtClean="0"/>
              <a:t>εμπ</a:t>
            </a:r>
            <a:r>
              <a:rPr lang="el-GR" dirty="0" smtClean="0"/>
              <a:t>.  </a:t>
            </a:r>
            <a:r>
              <a:rPr lang="el-GR" dirty="0" err="1" smtClean="0"/>
              <a:t>Εφημερίς</a:t>
            </a:r>
            <a:r>
              <a:rPr lang="el-GR" dirty="0" smtClean="0"/>
              <a:t> των Βαλκανίων, 19 Νοεμ.1925. </a:t>
            </a:r>
            <a:endParaRPr lang="en-US" dirty="0" smtClean="0"/>
          </a:p>
          <a:p>
            <a:r>
              <a:rPr lang="el-GR" dirty="0" err="1" smtClean="0"/>
              <a:t>Εφημερίς</a:t>
            </a:r>
            <a:r>
              <a:rPr lang="el-GR" dirty="0" smtClean="0"/>
              <a:t> των Βαλκανίων, 20 Νοεμ.1925. </a:t>
            </a:r>
            <a:r>
              <a:rPr lang="el-GR" dirty="0" err="1" smtClean="0"/>
              <a:t>Εφημερίς</a:t>
            </a:r>
            <a:r>
              <a:rPr lang="el-GR" dirty="0" smtClean="0"/>
              <a:t> των Βαλκανίων, 21 Νοεμ.1925. </a:t>
            </a:r>
            <a:endParaRPr lang="en-US" dirty="0" smtClean="0"/>
          </a:p>
          <a:p>
            <a:r>
              <a:rPr lang="el-GR" dirty="0" smtClean="0"/>
              <a:t>ΓΔΜ, φ.90, Νομαρχία Φλωρίνης προς Γενική Διοίκηση Μακεδονίας, Φλώρινα, 30 Ιαν.1925, αρ.266. </a:t>
            </a:r>
            <a:endParaRPr lang="en-US" dirty="0" smtClean="0"/>
          </a:p>
          <a:p>
            <a:endParaRPr lang="en-US" dirty="0"/>
          </a:p>
        </p:txBody>
      </p:sp>
    </p:spTree>
  </p:cSld>
  <p:clrMapOvr>
    <a:masterClrMapping/>
  </p:clrMapOvr>
  <p:transition>
    <p:dissolv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ΜΕΤΡΑ ΕΛΛΗΝΙΚΩΝ ΑΡΧΩΝ ΚΑΤΆ ΣΛΑΒΟΦΩΝΩΝ</a:t>
            </a:r>
            <a:endParaRPr lang="en-US"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ΟΙ αρχές ήθελαν να βρουν ενόχους και γρήγορα μάλιστα. Αρκετοί ύποπτοι δικάστηκαν στο στρατοδικείο της Κοζάνης. Τρεις κρίθηκαν ένοχοι, καταδικάστηκαν σε θάνατο και εκτελέστηκαν. </a:t>
            </a:r>
            <a:endParaRPr lang="en-US" dirty="0" smtClean="0"/>
          </a:p>
          <a:p>
            <a:r>
              <a:rPr lang="el-GR" dirty="0" smtClean="0"/>
              <a:t>Επίσης άλλοι κάτοικοι ύποπτοι για αντεθνικές ενέργειες εξορίστηκαν στη Σκύρο και την Άνδρο. Τέλος αντικαταστάθηκαν οι ντόπιοι αγροφύλακες με άλλους από την Παλαιά Ελλάδα με διπλάσιο μισθό και </a:t>
            </a:r>
            <a:r>
              <a:rPr lang="el-GR" dirty="0" err="1" smtClean="0"/>
              <a:t>παύθηκαν</a:t>
            </a:r>
            <a:r>
              <a:rPr lang="el-GR" dirty="0" smtClean="0"/>
              <a:t> οι πρόεδροι των χωριών και αντικαταστάθηκαν από άλλους από τη Γενική Διοίκηση Μακεδονίας.  </a:t>
            </a:r>
            <a:endParaRPr lang="en-US" dirty="0" smtClean="0"/>
          </a:p>
          <a:p>
            <a:endParaRPr lang="en-US" dirty="0"/>
          </a:p>
        </p:txBody>
      </p:sp>
    </p:spTree>
  </p:cSld>
  <p:clrMapOvr>
    <a:masterClrMapping/>
  </p:clrMapOvr>
  <p:transition>
    <p:dissolv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ΑΝΑΦΟΡΕΣ</a:t>
            </a:r>
            <a:endParaRPr lang="en-US" dirty="0"/>
          </a:p>
        </p:txBody>
      </p:sp>
      <p:sp>
        <p:nvSpPr>
          <p:cNvPr id="3" name="2 - Θέση περιεχομένου"/>
          <p:cNvSpPr>
            <a:spLocks noGrp="1"/>
          </p:cNvSpPr>
          <p:nvPr>
            <p:ph sz="quarter" idx="1"/>
          </p:nvPr>
        </p:nvSpPr>
        <p:spPr/>
        <p:txBody>
          <a:bodyPr/>
          <a:lstStyle/>
          <a:p>
            <a:r>
              <a:rPr lang="en-US" dirty="0" smtClean="0"/>
              <a:t>F.O.-P.R.O. memorandum respecting Greek Bulgarian Minorities in Macedonia </a:t>
            </a:r>
            <a:r>
              <a:rPr lang="el-GR" dirty="0" smtClean="0"/>
              <a:t>του </a:t>
            </a:r>
            <a:r>
              <a:rPr lang="en-US" dirty="0" smtClean="0"/>
              <a:t>Oliver Harvey, </a:t>
            </a:r>
            <a:r>
              <a:rPr lang="el-GR" dirty="0" smtClean="0"/>
              <a:t>αρ</a:t>
            </a:r>
            <a:r>
              <a:rPr lang="en-US" dirty="0" smtClean="0"/>
              <a:t>.85, </a:t>
            </a:r>
            <a:r>
              <a:rPr lang="el-GR" dirty="0" smtClean="0"/>
              <a:t>Λονδίνο</a:t>
            </a:r>
            <a:r>
              <a:rPr lang="en-US" dirty="0" smtClean="0"/>
              <a:t>  22 </a:t>
            </a:r>
            <a:r>
              <a:rPr lang="el-GR" dirty="0" err="1" smtClean="0"/>
              <a:t>Νοεμ</a:t>
            </a:r>
            <a:r>
              <a:rPr lang="en-US" dirty="0" smtClean="0"/>
              <a:t>.1926. </a:t>
            </a:r>
            <a:r>
              <a:rPr lang="el-GR" dirty="0" err="1" smtClean="0"/>
              <a:t>Εφημερίς</a:t>
            </a:r>
            <a:r>
              <a:rPr lang="el-GR" dirty="0" smtClean="0"/>
              <a:t> των Βαλκανίων, 15 Δεκ.1925. </a:t>
            </a:r>
            <a:endParaRPr lang="en-US" dirty="0" smtClean="0"/>
          </a:p>
          <a:p>
            <a:r>
              <a:rPr lang="el-GR" dirty="0" smtClean="0"/>
              <a:t>Μακεδονία, 20 Νοεμ.1925. </a:t>
            </a:r>
            <a:r>
              <a:rPr lang="el-GR" dirty="0" err="1" smtClean="0"/>
              <a:t>Εφημερίς</a:t>
            </a:r>
            <a:r>
              <a:rPr lang="el-GR" dirty="0" smtClean="0"/>
              <a:t> των Βαλκανίων, 6 Δεκ.1925. </a:t>
            </a:r>
            <a:endParaRPr lang="en-US" dirty="0" smtClean="0"/>
          </a:p>
          <a:p>
            <a:r>
              <a:rPr lang="el-GR" dirty="0" smtClean="0"/>
              <a:t>ΓΔΜ φ.90, Ανωτέρα Διοίκηση Χωροφυλακής Μακεδονίας προς Αρχηγείο Χωροφυλακής, Θεσσαλονίκη, 29 Νοεμ.1925, αρ.163/114 </a:t>
            </a:r>
            <a:r>
              <a:rPr lang="el-GR" dirty="0" err="1" smtClean="0"/>
              <a:t>εμπ</a:t>
            </a:r>
            <a:r>
              <a:rPr lang="el-GR" dirty="0" smtClean="0"/>
              <a:t>.</a:t>
            </a:r>
            <a:endParaRPr lang="en-US" dirty="0" smtClean="0"/>
          </a:p>
          <a:p>
            <a:endParaRPr lang="en-US" dirty="0"/>
          </a:p>
        </p:txBody>
      </p:sp>
    </p:spTree>
  </p:cSld>
  <p:clrMapOvr>
    <a:masterClrMapping/>
  </p:clrMapOvr>
  <p:transition>
    <p:dissolv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1925</a:t>
            </a:r>
            <a:endParaRPr lang="el-GR" dirty="0"/>
          </a:p>
        </p:txBody>
      </p:sp>
      <p:sp>
        <p:nvSpPr>
          <p:cNvPr id="3" name="Θέση περιεχομένου 2"/>
          <p:cNvSpPr>
            <a:spLocks noGrp="1"/>
          </p:cNvSpPr>
          <p:nvPr>
            <p:ph idx="1"/>
          </p:nvPr>
        </p:nvSpPr>
        <p:spPr/>
        <p:txBody>
          <a:bodyPr/>
          <a:lstStyle/>
          <a:p>
            <a:r>
              <a:rPr lang="el-GR" b="1" dirty="0" smtClean="0"/>
              <a:t>Νοέμβριος 19</a:t>
            </a:r>
            <a:r>
              <a:rPr lang="el-GR" dirty="0" smtClean="0"/>
              <a:t>25: Επίθεση της ΕΜΕΟ στη Φλώρινα</a:t>
            </a:r>
          </a:p>
          <a:p>
            <a:r>
              <a:rPr lang="el-GR" b="1" dirty="0" smtClean="0"/>
              <a:t>Δεκέμβριος 1925</a:t>
            </a:r>
            <a:r>
              <a:rPr lang="el-GR" dirty="0" smtClean="0"/>
              <a:t>: Συλλαλητήριο στο Μοναστήρι για τα δικαιώματα της σερβικής μειονότητας στην Ελλάδα.</a:t>
            </a:r>
          </a:p>
          <a:p>
            <a:endParaRPr lang="el-GR" dirty="0" smtClean="0"/>
          </a:p>
          <a:p>
            <a:endParaRPr lang="el-GR" dirty="0"/>
          </a:p>
        </p:txBody>
      </p:sp>
    </p:spTree>
    <p:extLst>
      <p:ext uri="{BB962C8B-B14F-4D97-AF65-F5344CB8AC3E}">
        <p14:creationId xmlns="" xmlns:p14="http://schemas.microsoft.com/office/powerpoint/2010/main" val="419479482"/>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12775" y="228600"/>
            <a:ext cx="8153400" cy="990600"/>
          </a:xfrm>
        </p:spPr>
        <p:txBody>
          <a:bodyPr/>
          <a:lstStyle/>
          <a:p>
            <a:pPr eaLnBrk="1" hangingPunct="1"/>
            <a:r>
              <a:rPr lang="en-US" altLang="el-GR" dirty="0" err="1" smtClean="0">
                <a:solidFill>
                  <a:schemeClr val="bg1"/>
                </a:solidFill>
              </a:rPr>
              <a:t>RaJko</a:t>
            </a:r>
            <a:r>
              <a:rPr lang="en-US" altLang="el-GR" dirty="0" smtClean="0">
                <a:solidFill>
                  <a:schemeClr val="bg1"/>
                </a:solidFill>
              </a:rPr>
              <a:t> </a:t>
            </a:r>
            <a:r>
              <a:rPr lang="en-US" altLang="el-GR" dirty="0" err="1" smtClean="0">
                <a:solidFill>
                  <a:schemeClr val="bg1"/>
                </a:solidFill>
              </a:rPr>
              <a:t>Zinzifov</a:t>
            </a:r>
            <a:r>
              <a:rPr lang="en-US" altLang="el-GR" dirty="0" smtClean="0">
                <a:solidFill>
                  <a:schemeClr val="bg1"/>
                </a:solidFill>
              </a:rPr>
              <a:t> (1839-1877)</a:t>
            </a:r>
            <a:endParaRPr lang="el-GR" altLang="el-GR" dirty="0" smtClean="0">
              <a:solidFill>
                <a:schemeClr val="bg1"/>
              </a:solidFill>
            </a:endParaRPr>
          </a:p>
        </p:txBody>
      </p:sp>
      <p:sp>
        <p:nvSpPr>
          <p:cNvPr id="17411"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K</a:t>
            </a:r>
            <a:r>
              <a:rPr lang="el-GR" altLang="el-GR" smtClean="0"/>
              <a:t>καταγόταν από τα Βελεσσά από οικογένεια Γραικομάνων , τον έλεγαν Ξενοφώντα και φοίτησε στο ελληνικό σχολείο βελεσσών. Επηρεασμένος απότ ον </a:t>
            </a:r>
            <a:r>
              <a:rPr lang="en-US" altLang="el-GR" smtClean="0"/>
              <a:t>Miladinov </a:t>
            </a:r>
            <a:r>
              <a:rPr lang="el-GR" altLang="el-GR" smtClean="0"/>
              <a:t> άλλαξε όνομα , δίδαξε μαζί του στο βουλγαρικό σχολείο Περλεπέ , φοίτησε στη Φιλολογική Σχολή της Μόσχας, πήρε μέρος στο πανσλαβικό συνέδριο του 1867.</a:t>
            </a:r>
          </a:p>
        </p:txBody>
      </p:sp>
    </p:spTree>
  </p:cSld>
  <p:clrMapOvr>
    <a:masterClrMapping/>
  </p:clrMapOvr>
  <p:transition>
    <p:dissolv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1927-1928</a:t>
            </a:r>
            <a:endParaRPr lang="el-GR" dirty="0"/>
          </a:p>
        </p:txBody>
      </p:sp>
      <p:sp>
        <p:nvSpPr>
          <p:cNvPr id="3" name="Θέση περιεχομένου 2"/>
          <p:cNvSpPr>
            <a:spLocks noGrp="1"/>
          </p:cNvSpPr>
          <p:nvPr>
            <p:ph idx="1"/>
          </p:nvPr>
        </p:nvSpPr>
        <p:spPr/>
        <p:txBody>
          <a:bodyPr/>
          <a:lstStyle/>
          <a:p>
            <a:r>
              <a:rPr lang="el-GR" dirty="0" smtClean="0"/>
              <a:t>Αποκατάσταση σχέσεων ΕΜΕΟ με Μουσολίνι που γίνεται χρηματοδότης</a:t>
            </a:r>
          </a:p>
          <a:p>
            <a:r>
              <a:rPr lang="el-GR" b="1" dirty="0" smtClean="0"/>
              <a:t>Οκτώβριος 1928</a:t>
            </a:r>
            <a:r>
              <a:rPr lang="el-GR" dirty="0" smtClean="0"/>
              <a:t>:  ΚΚΓ, 4ο Συνέδριο στη Δρέσδη: υποστήριξη ενιαίας και ανεξάρτητης Μακεδονίας. </a:t>
            </a:r>
          </a:p>
          <a:p>
            <a:endParaRPr lang="el-GR" dirty="0"/>
          </a:p>
        </p:txBody>
      </p:sp>
    </p:spTree>
    <p:extLst>
      <p:ext uri="{BB962C8B-B14F-4D97-AF65-F5344CB8AC3E}">
        <p14:creationId xmlns="" xmlns:p14="http://schemas.microsoft.com/office/powerpoint/2010/main" val="2382125920"/>
      </p:ext>
    </p:extLst>
  </p:cSld>
  <p:clrMapOvr>
    <a:masterClrMapping/>
  </p:clrMapOvr>
  <p:transition>
    <p:dissolv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normAutofit fontScale="90000"/>
          </a:bodyPr>
          <a:lstStyle/>
          <a:p>
            <a:pPr eaLnBrk="1" hangingPunct="1"/>
            <a:r>
              <a:rPr lang="en-US" altLang="el-GR" smtClean="0"/>
              <a:t>1928</a:t>
            </a:r>
            <a:r>
              <a:rPr lang="el-GR" altLang="el-GR" smtClean="0"/>
              <a:t>: διάσπαση της εθνικιστικής </a:t>
            </a:r>
            <a:r>
              <a:rPr lang="en-US" altLang="el-GR" smtClean="0"/>
              <a:t>VMRO</a:t>
            </a:r>
            <a:endParaRPr lang="el-GR" altLang="el-GR" smtClean="0"/>
          </a:p>
        </p:txBody>
      </p:sp>
      <p:sp>
        <p:nvSpPr>
          <p:cNvPr id="16387" name="2 - Θέση περιεχομένου"/>
          <p:cNvSpPr>
            <a:spLocks noGrp="1"/>
          </p:cNvSpPr>
          <p:nvPr>
            <p:ph idx="1"/>
          </p:nvPr>
        </p:nvSpPr>
        <p:spPr/>
        <p:txBody>
          <a:bodyPr/>
          <a:lstStyle/>
          <a:p>
            <a:pPr eaLnBrk="1" hangingPunct="1"/>
            <a:r>
              <a:rPr lang="en-US" altLang="el-GR" smtClean="0"/>
              <a:t>7.7.1928</a:t>
            </a:r>
            <a:r>
              <a:rPr lang="el-GR" altLang="el-GR" smtClean="0"/>
              <a:t>: δολοφονία με εντολή </a:t>
            </a:r>
            <a:r>
              <a:rPr lang="en-US" altLang="el-GR" smtClean="0"/>
              <a:t>Mihajlov </a:t>
            </a:r>
            <a:r>
              <a:rPr lang="el-GR" altLang="el-GR" smtClean="0"/>
              <a:t>του </a:t>
            </a:r>
            <a:r>
              <a:rPr lang="en-US" altLang="el-GR" smtClean="0"/>
              <a:t>Protogerov</a:t>
            </a:r>
            <a:r>
              <a:rPr lang="el-GR" altLang="el-GR" smtClean="0"/>
              <a:t>(βουλγαρο-μακεδονική κίνηση)</a:t>
            </a:r>
          </a:p>
          <a:p>
            <a:pPr eaLnBrk="1" hangingPunct="1"/>
            <a:r>
              <a:rPr lang="el-GR" altLang="el-GR" smtClean="0"/>
              <a:t>Οι Έλληνες κλήθηκαν να αντιταχθούν στη ανταλλαγή και στην αλλοίωση των δημογραφικών χαρακτηριστικών της Μακεδονίας</a:t>
            </a:r>
          </a:p>
          <a:p>
            <a:pPr eaLnBrk="1" hangingPunct="1"/>
            <a:endParaRPr lang="el-GR" altLang="el-GR" smtClean="0"/>
          </a:p>
        </p:txBody>
      </p:sp>
    </p:spTree>
    <p:extLst>
      <p:ext uri="{BB962C8B-B14F-4D97-AF65-F5344CB8AC3E}">
        <p14:creationId xmlns="" xmlns:p14="http://schemas.microsoft.com/office/powerpoint/2010/main" val="258480400"/>
      </p:ext>
    </p:extLst>
  </p:cSld>
  <p:clrMapOvr>
    <a:masterClrMapping/>
  </p:clrMapOvr>
  <p:transition>
    <p:dissolv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ΔΟΛΟΦΟΝΙΕΣ Μ</a:t>
            </a:r>
            <a:r>
              <a:rPr lang="en-US" dirty="0" err="1" smtClean="0"/>
              <a:t>ihailov</a:t>
            </a:r>
            <a:endParaRPr lang="en-US" dirty="0"/>
          </a:p>
        </p:txBody>
      </p:sp>
      <p:sp>
        <p:nvSpPr>
          <p:cNvPr id="3" name="2 - Θέση περιεχομένου"/>
          <p:cNvSpPr>
            <a:spLocks noGrp="1"/>
          </p:cNvSpPr>
          <p:nvPr>
            <p:ph sz="quarter" idx="1"/>
          </p:nvPr>
        </p:nvSpPr>
        <p:spPr/>
        <p:txBody>
          <a:bodyPr/>
          <a:lstStyle/>
          <a:p>
            <a:r>
              <a:rPr lang="el-GR" dirty="0" smtClean="0"/>
              <a:t>Δολοφονία φεντεραλιστή </a:t>
            </a:r>
            <a:r>
              <a:rPr lang="en-US" dirty="0" err="1" smtClean="0"/>
              <a:t>Todor</a:t>
            </a:r>
            <a:r>
              <a:rPr lang="en-US" dirty="0" smtClean="0"/>
              <a:t> </a:t>
            </a:r>
            <a:r>
              <a:rPr lang="en-US" dirty="0" err="1" smtClean="0"/>
              <a:t>Panits</a:t>
            </a:r>
            <a:r>
              <a:rPr lang="el-GR" dirty="0" smtClean="0"/>
              <a:t>α</a:t>
            </a:r>
            <a:r>
              <a:rPr lang="en-US" dirty="0" smtClean="0"/>
              <a:t> </a:t>
            </a:r>
            <a:r>
              <a:rPr lang="el-GR" dirty="0" smtClean="0"/>
              <a:t> στην όπερα της Βιέννης από </a:t>
            </a:r>
            <a:r>
              <a:rPr lang="en-US" dirty="0" err="1" smtClean="0"/>
              <a:t>Mencha</a:t>
            </a:r>
            <a:r>
              <a:rPr lang="en-US" dirty="0" smtClean="0"/>
              <a:t> </a:t>
            </a:r>
            <a:r>
              <a:rPr lang="en-US" dirty="0" err="1" smtClean="0"/>
              <a:t>Karniheva</a:t>
            </a:r>
            <a:endParaRPr lang="en-US" dirty="0" smtClean="0"/>
          </a:p>
          <a:p>
            <a:r>
              <a:rPr lang="el-GR" dirty="0" smtClean="0"/>
              <a:t>Δολοφονία Ιούλιος 1928 </a:t>
            </a:r>
            <a:r>
              <a:rPr lang="en-US" dirty="0" smtClean="0"/>
              <a:t> </a:t>
            </a:r>
            <a:r>
              <a:rPr lang="el-GR" dirty="0" smtClean="0"/>
              <a:t>του </a:t>
            </a:r>
            <a:r>
              <a:rPr lang="en-US" dirty="0" err="1" smtClean="0"/>
              <a:t>Akexander</a:t>
            </a:r>
            <a:r>
              <a:rPr lang="en-US" dirty="0" smtClean="0"/>
              <a:t> </a:t>
            </a:r>
            <a:r>
              <a:rPr lang="en-US" dirty="0" err="1" smtClean="0"/>
              <a:t>Protogerov</a:t>
            </a:r>
            <a:endParaRPr lang="en-US" dirty="0" smtClean="0"/>
          </a:p>
          <a:p>
            <a:r>
              <a:rPr lang="el-GR" dirty="0" smtClean="0"/>
              <a:t>Δολοφονία ως το 1928 μελών της αριστερής πτέρυγας</a:t>
            </a:r>
          </a:p>
          <a:p>
            <a:r>
              <a:rPr lang="el-GR" dirty="0" smtClean="0"/>
              <a:t>Εμφύλιος ανάμεσα στους οπαδούς </a:t>
            </a:r>
            <a:r>
              <a:rPr lang="en-US" dirty="0" err="1" smtClean="0"/>
              <a:t>Protogerov</a:t>
            </a:r>
            <a:r>
              <a:rPr lang="en-US" dirty="0" smtClean="0"/>
              <a:t> </a:t>
            </a:r>
            <a:r>
              <a:rPr lang="en-US" dirty="0" err="1" smtClean="0"/>
              <a:t>Mihailov</a:t>
            </a:r>
            <a:r>
              <a:rPr lang="en-US" dirty="0" smtClean="0"/>
              <a:t> </a:t>
            </a:r>
            <a:r>
              <a:rPr lang="el-GR" dirty="0" smtClean="0"/>
              <a:t> ως το 1934, έτος καταστολής της οργάνωσης.</a:t>
            </a:r>
          </a:p>
          <a:p>
            <a:endParaRPr lang="en-US" dirty="0"/>
          </a:p>
        </p:txBody>
      </p:sp>
    </p:spTree>
  </p:cSld>
  <p:clrMapOvr>
    <a:masterClrMapping/>
  </p:clrMapOvr>
  <p:transition>
    <p:dissolv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Ο ΡΟΛΟΣ ΤΗΣ ΒΑΛΚΑΝΙΚΗΣ ΟΜΟΣΠΟΝΔΙΑΣ ΚΑΙ ΤΗΣ ΚΟΜΙΝΤΕΡΝ 1919-1930</a:t>
            </a:r>
            <a:endParaRPr lang="en-US" dirty="0"/>
          </a:p>
        </p:txBody>
      </p:sp>
    </p:spTree>
  </p:cSld>
  <p:clrMapOvr>
    <a:masterClrMapping/>
  </p:clrMapOvr>
  <p:transition>
    <p:dissolv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ΚΟΜΙΝΤΕΡΝ  ΜΑΡΤΙΟΣ 1919</a:t>
            </a:r>
            <a:endParaRPr lang="en-US" dirty="0"/>
          </a:p>
        </p:txBody>
      </p:sp>
      <p:sp>
        <p:nvSpPr>
          <p:cNvPr id="3" name="2 - Θέση περιεχομένου"/>
          <p:cNvSpPr>
            <a:spLocks noGrp="1"/>
          </p:cNvSpPr>
          <p:nvPr>
            <p:ph sz="quarter" idx="1"/>
          </p:nvPr>
        </p:nvSpPr>
        <p:spPr/>
        <p:txBody>
          <a:bodyPr/>
          <a:lstStyle/>
          <a:p>
            <a:pPr>
              <a:buNone/>
            </a:pPr>
            <a:r>
              <a:rPr lang="el-GR" sz="3200" b="1" dirty="0" smtClean="0">
                <a:latin typeface="Times New Roman" pitchFamily="18" charset="0"/>
                <a:cs typeface="Times New Roman" pitchFamily="18" charset="0"/>
              </a:rPr>
              <a:t>Ίδρυση </a:t>
            </a:r>
            <a:r>
              <a:rPr lang="el-GR" sz="3200" b="1" dirty="0" err="1" smtClean="0">
                <a:latin typeface="Times New Roman" pitchFamily="18" charset="0"/>
                <a:cs typeface="Times New Roman" pitchFamily="18" charset="0"/>
              </a:rPr>
              <a:t>Κομιντέρν</a:t>
            </a:r>
            <a:r>
              <a:rPr lang="el-GR" sz="3200" b="1" dirty="0" smtClean="0">
                <a:latin typeface="Times New Roman" pitchFamily="18" charset="0"/>
                <a:cs typeface="Times New Roman" pitchFamily="18" charset="0"/>
              </a:rPr>
              <a:t> (Μάρτιος 1919).Έναρξη διαδικασίας μετατροπής των σοσιαλιστικών κομμάτων με πρότυπο το μπολσεβικικό</a:t>
            </a:r>
            <a:r>
              <a:rPr lang="el-GR" sz="4000" b="1" dirty="0" smtClean="0">
                <a:latin typeface="Times New Roman" pitchFamily="18" charset="0"/>
                <a:cs typeface="Times New Roman" pitchFamily="18" charset="0"/>
              </a:rPr>
              <a:t>.</a:t>
            </a:r>
          </a:p>
          <a:p>
            <a:pPr>
              <a:buNone/>
            </a:pPr>
            <a:r>
              <a:rPr lang="en-US" sz="40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Evangelos</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Kofos</a:t>
            </a:r>
            <a:r>
              <a:rPr lang="en-US" sz="3200" b="1" dirty="0" smtClean="0">
                <a:latin typeface="Times New Roman" pitchFamily="18" charset="0"/>
                <a:cs typeface="Times New Roman" pitchFamily="18" charset="0"/>
              </a:rPr>
              <a:t> (Nationalism and Communism in Macedonia, p.63)</a:t>
            </a:r>
            <a:endParaRPr lang="el-GR" sz="3200" b="1" dirty="0" smtClean="0">
              <a:latin typeface="Times New Roman" pitchFamily="18" charset="0"/>
              <a:cs typeface="Times New Roman" pitchFamily="18" charset="0"/>
            </a:endParaRPr>
          </a:p>
          <a:p>
            <a:pPr>
              <a:buNone/>
            </a:pPr>
            <a:endParaRPr lang="en-US" dirty="0"/>
          </a:p>
        </p:txBody>
      </p:sp>
    </p:spTree>
  </p:cSld>
  <p:clrMapOvr>
    <a:masterClrMapping/>
  </p:clrMapOvr>
  <p:transition>
    <p:dissolv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sz="quarter" idx="1"/>
          </p:nvPr>
        </p:nvSpPr>
        <p:spPr/>
        <p:txBody>
          <a:bodyPr>
            <a:normAutofit lnSpcReduction="10000"/>
          </a:bodyPr>
          <a:lstStyle/>
          <a:p>
            <a:pPr>
              <a:buNone/>
            </a:pPr>
            <a:r>
              <a:rPr lang="el-GR" dirty="0" smtClean="0"/>
              <a:t>Απρίλιος 1919: ιδρύεται στη  Γιουγκοσλαβία το εργατικό σοσιαλιστικό κόμμα της Γιουγκοσλαβίας και γίνεται μέλος της </a:t>
            </a:r>
            <a:r>
              <a:rPr lang="el-GR" dirty="0" err="1" smtClean="0"/>
              <a:t>Κομιντέρν</a:t>
            </a:r>
            <a:r>
              <a:rPr lang="el-GR" dirty="0" smtClean="0"/>
              <a:t> το 1920. Βρίσκεται υπό τον έλεγχο των Σέρβων ως το 1923. Υο Μακεδονικό θεωρείται «συνταγματικό ζήτημα».</a:t>
            </a:r>
          </a:p>
          <a:p>
            <a:pPr>
              <a:buNone/>
            </a:pPr>
            <a:r>
              <a:rPr lang="el-GR" dirty="0" smtClean="0"/>
              <a:t>Γενικός Γραμματέας ο </a:t>
            </a:r>
            <a:r>
              <a:rPr lang="en-US" dirty="0" err="1" smtClean="0"/>
              <a:t>Sima</a:t>
            </a:r>
            <a:r>
              <a:rPr lang="en-US" dirty="0" smtClean="0"/>
              <a:t> </a:t>
            </a:r>
            <a:r>
              <a:rPr lang="en-US" dirty="0" err="1" smtClean="0"/>
              <a:t>Marcovic</a:t>
            </a:r>
            <a:r>
              <a:rPr lang="en-US" dirty="0" smtClean="0"/>
              <a:t>.</a:t>
            </a:r>
            <a:endParaRPr lang="el-GR" dirty="0" smtClean="0"/>
          </a:p>
          <a:p>
            <a:r>
              <a:rPr lang="en-US" dirty="0" smtClean="0"/>
              <a:t>1919: </a:t>
            </a:r>
            <a:r>
              <a:rPr lang="el-GR" dirty="0" smtClean="0"/>
              <a:t>ίδρυση από τους «Στενούς» του ΚΚΒ</a:t>
            </a:r>
          </a:p>
          <a:p>
            <a:r>
              <a:rPr lang="el-GR" dirty="0" smtClean="0"/>
              <a:t>Το </a:t>
            </a:r>
            <a:r>
              <a:rPr lang="el-GR" dirty="0" err="1" smtClean="0"/>
              <a:t>ΣΕΚΕ=Σοσιαλιστικό</a:t>
            </a:r>
            <a:r>
              <a:rPr lang="el-GR" dirty="0" smtClean="0"/>
              <a:t> εργατικό κόμμα Ελλάδος γίνεται μέλος της </a:t>
            </a:r>
            <a:r>
              <a:rPr lang="el-GR" dirty="0" err="1" smtClean="0"/>
              <a:t>Κομιντέρν</a:t>
            </a:r>
            <a:r>
              <a:rPr lang="el-GR" dirty="0" smtClean="0"/>
              <a:t> και θα ονομαστεί α) ΚΚΕ (ΕΤΚΔ) και β) ΚΚΕ</a:t>
            </a:r>
            <a:endParaRPr lang="en-US" dirty="0"/>
          </a:p>
        </p:txBody>
      </p:sp>
    </p:spTree>
  </p:cSld>
  <p:clrMapOvr>
    <a:masterClrMapping/>
  </p:clrMapOvr>
  <p:transition>
    <p:dissolv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Ανταλλαγές</a:t>
            </a:r>
            <a:r>
              <a:rPr lang="en-US" dirty="0" smtClean="0"/>
              <a:t>-</a:t>
            </a:r>
            <a:r>
              <a:rPr lang="el-GR" dirty="0" smtClean="0"/>
              <a:t>Δημογραφικές μεταβολές</a:t>
            </a:r>
            <a:endParaRPr lang="en-US" dirty="0"/>
          </a:p>
        </p:txBody>
      </p:sp>
      <p:sp>
        <p:nvSpPr>
          <p:cNvPr id="3" name="2 - Θέση περιεχομένου"/>
          <p:cNvSpPr>
            <a:spLocks noGrp="1"/>
          </p:cNvSpPr>
          <p:nvPr>
            <p:ph sz="quarter" idx="1"/>
          </p:nvPr>
        </p:nvSpPr>
        <p:spPr/>
        <p:txBody>
          <a:bodyPr>
            <a:normAutofit fontScale="32500" lnSpcReduction="20000"/>
          </a:bodyPr>
          <a:lstStyle/>
          <a:p>
            <a:r>
              <a:rPr lang="el-GR" sz="6700" dirty="0" err="1" smtClean="0">
                <a:latin typeface="Times New Roman" pitchFamily="18" charset="0"/>
                <a:cs typeface="Times New Roman" pitchFamily="18" charset="0"/>
              </a:rPr>
              <a:t>Ελληνοβουλγαρική</a:t>
            </a:r>
            <a:r>
              <a:rPr lang="el-GR" sz="6700" dirty="0" smtClean="0">
                <a:latin typeface="Times New Roman" pitchFamily="18" charset="0"/>
                <a:cs typeface="Times New Roman" pitchFamily="18" charset="0"/>
              </a:rPr>
              <a:t> προαιρετική 1919 (</a:t>
            </a:r>
            <a:r>
              <a:rPr lang="el-GR" sz="6700" dirty="0" err="1" smtClean="0">
                <a:latin typeface="Times New Roman" pitchFamily="18" charset="0"/>
                <a:cs typeface="Times New Roman" pitchFamily="18" charset="0"/>
              </a:rPr>
              <a:t>Νείγϋ</a:t>
            </a:r>
            <a:r>
              <a:rPr lang="el-GR" sz="6700" dirty="0" smtClean="0">
                <a:latin typeface="Times New Roman" pitchFamily="18" charset="0"/>
                <a:cs typeface="Times New Roman" pitchFamily="18" charset="0"/>
              </a:rPr>
              <a:t>)</a:t>
            </a:r>
          </a:p>
          <a:p>
            <a:r>
              <a:rPr lang="el-GR" sz="6700" dirty="0" smtClean="0">
                <a:latin typeface="Times New Roman" pitchFamily="18" charset="0"/>
                <a:cs typeface="Times New Roman" pitchFamily="18" charset="0"/>
              </a:rPr>
              <a:t>Ελληνοτουρκική υποχρεωτική (1923) </a:t>
            </a:r>
            <a:r>
              <a:rPr lang="el-GR" sz="6700" dirty="0" err="1" smtClean="0">
                <a:latin typeface="Times New Roman" pitchFamily="18" charset="0"/>
                <a:cs typeface="Times New Roman" pitchFamily="18" charset="0"/>
              </a:rPr>
              <a:t>Λωζάνη</a:t>
            </a:r>
            <a:endParaRPr lang="el-GR" sz="6700" dirty="0" smtClean="0">
              <a:latin typeface="Times New Roman" pitchFamily="18" charset="0"/>
              <a:cs typeface="Times New Roman" pitchFamily="18" charset="0"/>
            </a:endParaRPr>
          </a:p>
          <a:p>
            <a:r>
              <a:rPr lang="el-GR" sz="6700" dirty="0" smtClean="0">
                <a:latin typeface="Times New Roman" pitchFamily="18" charset="0"/>
                <a:cs typeface="Times New Roman" pitchFamily="18" charset="0"/>
              </a:rPr>
              <a:t>Δημογραφικές </a:t>
            </a:r>
            <a:r>
              <a:rPr lang="el-GR" sz="6700" dirty="0" smtClean="0">
                <a:latin typeface="Times New Roman" pitchFamily="18" charset="0"/>
                <a:cs typeface="Times New Roman" pitchFamily="18" charset="0"/>
              </a:rPr>
              <a:t>μεταβολές: Εγκατάσταση </a:t>
            </a:r>
            <a:r>
              <a:rPr lang="el-GR" sz="6700" dirty="0" smtClean="0">
                <a:latin typeface="Times New Roman" pitchFamily="18" charset="0"/>
                <a:cs typeface="Times New Roman" pitchFamily="18" charset="0"/>
              </a:rPr>
              <a:t>600.000 προσφύγων στη </a:t>
            </a:r>
            <a:r>
              <a:rPr lang="el-GR" sz="6700" dirty="0" smtClean="0">
                <a:latin typeface="Times New Roman" pitchFamily="18" charset="0"/>
                <a:cs typeface="Times New Roman" pitchFamily="18" charset="0"/>
              </a:rPr>
              <a:t>Μακεδονία, Εγκατάλειψη </a:t>
            </a:r>
            <a:r>
              <a:rPr lang="el-GR" sz="6700" dirty="0" smtClean="0">
                <a:latin typeface="Times New Roman" pitchFamily="18" charset="0"/>
                <a:cs typeface="Times New Roman" pitchFamily="18" charset="0"/>
              </a:rPr>
              <a:t>50.000 </a:t>
            </a:r>
            <a:r>
              <a:rPr lang="el-GR" sz="6700" dirty="0" smtClean="0">
                <a:latin typeface="Times New Roman" pitchFamily="18" charset="0"/>
                <a:cs typeface="Times New Roman" pitchFamily="18" charset="0"/>
              </a:rPr>
              <a:t>Σλάβων, 200.000 </a:t>
            </a:r>
            <a:r>
              <a:rPr lang="el-GR" sz="6700" dirty="0" smtClean="0">
                <a:latin typeface="Times New Roman" pitchFamily="18" charset="0"/>
                <a:cs typeface="Times New Roman" pitchFamily="18" charset="0"/>
              </a:rPr>
              <a:t>σλαβόφωνοι στη </a:t>
            </a:r>
            <a:r>
              <a:rPr lang="el-GR" sz="6700" dirty="0" smtClean="0">
                <a:latin typeface="Times New Roman" pitchFamily="18" charset="0"/>
                <a:cs typeface="Times New Roman" pitchFamily="18" charset="0"/>
              </a:rPr>
              <a:t>Μακεδονία, 80.000 </a:t>
            </a:r>
            <a:r>
              <a:rPr lang="el-GR" sz="6700" dirty="0" smtClean="0">
                <a:latin typeface="Times New Roman" pitchFamily="18" charset="0"/>
                <a:cs typeface="Times New Roman" pitchFamily="18" charset="0"/>
              </a:rPr>
              <a:t>Βούλγαροι </a:t>
            </a:r>
            <a:endParaRPr lang="en-US" sz="6700" dirty="0" smtClean="0">
              <a:latin typeface="Times New Roman" pitchFamily="18" charset="0"/>
              <a:cs typeface="Times New Roman" pitchFamily="18" charset="0"/>
            </a:endParaRPr>
          </a:p>
          <a:p>
            <a:endParaRPr lang="el-GR" sz="4500" dirty="0" smtClean="0">
              <a:latin typeface="Times New Roman" pitchFamily="18" charset="0"/>
              <a:cs typeface="Times New Roman" pitchFamily="18" charset="0"/>
            </a:endParaRPr>
          </a:p>
          <a:p>
            <a:pPr>
              <a:buNone/>
            </a:pPr>
            <a:endParaRPr lang="el-GR" dirty="0" smtClean="0"/>
          </a:p>
          <a:p>
            <a:pPr>
              <a:buNone/>
            </a:pPr>
            <a:endParaRPr lang="el-GR" dirty="0" smtClean="0"/>
          </a:p>
          <a:p>
            <a:r>
              <a:rPr lang="en-US" sz="5500" dirty="0" smtClean="0">
                <a:latin typeface="Times New Roman" pitchFamily="18" charset="0"/>
                <a:cs typeface="Times New Roman" pitchFamily="18" charset="0"/>
              </a:rPr>
              <a:t>Stephen </a:t>
            </a:r>
            <a:r>
              <a:rPr lang="en-US" sz="5500" dirty="0" smtClean="0">
                <a:latin typeface="Times New Roman" pitchFamily="18" charset="0"/>
                <a:cs typeface="Times New Roman" pitchFamily="18" charset="0"/>
              </a:rPr>
              <a:t>Ladas (1932). The Exchange of Minorities: </a:t>
            </a:r>
            <a:r>
              <a:rPr lang="en-US" sz="5500" dirty="0" err="1" smtClean="0">
                <a:latin typeface="Times New Roman" pitchFamily="18" charset="0"/>
                <a:cs typeface="Times New Roman" pitchFamily="18" charset="0"/>
              </a:rPr>
              <a:t>Boulgaria</a:t>
            </a:r>
            <a:r>
              <a:rPr lang="en-US" sz="5500" dirty="0" smtClean="0">
                <a:latin typeface="Times New Roman" pitchFamily="18" charset="0"/>
                <a:cs typeface="Times New Roman" pitchFamily="18" charset="0"/>
              </a:rPr>
              <a:t>, Greece and Turkey</a:t>
            </a:r>
            <a:r>
              <a:rPr lang="en-US" sz="5500" dirty="0" smtClean="0">
                <a:latin typeface="Times New Roman" pitchFamily="18" charset="0"/>
                <a:cs typeface="Times New Roman" pitchFamily="18" charset="0"/>
              </a:rPr>
              <a:t>.</a:t>
            </a:r>
            <a:r>
              <a:rPr lang="el-GR" sz="5500" dirty="0" smtClean="0">
                <a:latin typeface="Times New Roman" pitchFamily="18" charset="0"/>
                <a:cs typeface="Times New Roman" pitchFamily="18" charset="0"/>
              </a:rPr>
              <a:t> </a:t>
            </a:r>
            <a:r>
              <a:rPr lang="el-GR" sz="5500" dirty="0" smtClean="0">
                <a:latin typeface="Times New Roman" pitchFamily="18" charset="0"/>
                <a:cs typeface="Times New Roman" pitchFamily="18" charset="0"/>
              </a:rPr>
              <a:t>(</a:t>
            </a:r>
            <a:r>
              <a:rPr lang="en-US" sz="5500" dirty="0" smtClean="0">
                <a:latin typeface="Times New Roman" pitchFamily="18" charset="0"/>
                <a:cs typeface="Times New Roman" pitchFamily="18" charset="0"/>
              </a:rPr>
              <a:t>G. </a:t>
            </a:r>
            <a:r>
              <a:rPr lang="en-US" sz="5500" dirty="0" err="1" smtClean="0">
                <a:latin typeface="Times New Roman" pitchFamily="18" charset="0"/>
                <a:cs typeface="Times New Roman" pitchFamily="18" charset="0"/>
              </a:rPr>
              <a:t>Mavrogordatos</a:t>
            </a:r>
            <a:r>
              <a:rPr lang="en-US" sz="5500" dirty="0" smtClean="0">
                <a:latin typeface="Times New Roman" pitchFamily="18" charset="0"/>
                <a:cs typeface="Times New Roman" pitchFamily="18" charset="0"/>
              </a:rPr>
              <a:t> (1983). Stillborn Republic: Social coalitions and party strategies in Greece 1922-1936. Berkley, p.274.) Ph. </a:t>
            </a:r>
            <a:r>
              <a:rPr lang="en-US" sz="5500" dirty="0" err="1" smtClean="0">
                <a:latin typeface="Times New Roman" pitchFamily="18" charset="0"/>
                <a:cs typeface="Times New Roman" pitchFamily="18" charset="0"/>
              </a:rPr>
              <a:t>Carabott</a:t>
            </a:r>
            <a:r>
              <a:rPr lang="en-US" sz="5500" dirty="0" smtClean="0">
                <a:latin typeface="Times New Roman" pitchFamily="18" charset="0"/>
                <a:cs typeface="Times New Roman" pitchFamily="18" charset="0"/>
              </a:rPr>
              <a:t> (2005). Aspects of </a:t>
            </a:r>
            <a:r>
              <a:rPr lang="en-US" sz="5500" dirty="0" err="1" smtClean="0">
                <a:latin typeface="Times New Roman" pitchFamily="18" charset="0"/>
                <a:cs typeface="Times New Roman" pitchFamily="18" charset="0"/>
              </a:rPr>
              <a:t>Hellenisation</a:t>
            </a:r>
            <a:r>
              <a:rPr lang="en-US" sz="5500" dirty="0" smtClean="0">
                <a:latin typeface="Times New Roman" pitchFamily="18" charset="0"/>
                <a:cs typeface="Times New Roman" pitchFamily="18" charset="0"/>
              </a:rPr>
              <a:t> of Greek Macedonia 1912-1959. Cambridge papers in modern Greek (13), pp. 30-35, J. </a:t>
            </a:r>
            <a:r>
              <a:rPr lang="en-US" sz="5500" dirty="0" err="1" smtClean="0">
                <a:latin typeface="Times New Roman" pitchFamily="18" charset="0"/>
                <a:cs typeface="Times New Roman" pitchFamily="18" charset="0"/>
              </a:rPr>
              <a:t>Koliopoulos</a:t>
            </a:r>
            <a:r>
              <a:rPr lang="en-US" sz="5500" dirty="0" smtClean="0">
                <a:latin typeface="Times New Roman" pitchFamily="18" charset="0"/>
                <a:cs typeface="Times New Roman" pitchFamily="18" charset="0"/>
              </a:rPr>
              <a:t> (1999). Plundered loyalties: World war II and civil war in Greek west Macedonia. London, pp. 38-39)</a:t>
            </a:r>
            <a:endParaRPr lang="en-US" sz="5500" dirty="0">
              <a:latin typeface="Times New Roman" pitchFamily="18" charset="0"/>
              <a:cs typeface="Times New Roman" pitchFamily="18" charset="0"/>
            </a:endParaRPr>
          </a:p>
        </p:txBody>
      </p:sp>
    </p:spTree>
  </p:cSld>
  <p:clrMapOvr>
    <a:masterClrMapping/>
  </p:clrMapOvr>
  <p:transition>
    <p:dissolv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err="1" smtClean="0"/>
              <a:t>Περιοδοποίηση</a:t>
            </a:r>
            <a:r>
              <a:rPr lang="el-GR" dirty="0" smtClean="0"/>
              <a:t> της πολιτικής της Κομουνιστικής Διεθνούς</a:t>
            </a:r>
            <a:endParaRPr lang="el-GR" dirty="0"/>
          </a:p>
        </p:txBody>
      </p:sp>
      <p:sp>
        <p:nvSpPr>
          <p:cNvPr id="6147" name="2 - Θέση περιεχομένου"/>
          <p:cNvSpPr>
            <a:spLocks noGrp="1"/>
          </p:cNvSpPr>
          <p:nvPr>
            <p:ph idx="1"/>
          </p:nvPr>
        </p:nvSpPr>
        <p:spPr/>
        <p:txBody>
          <a:bodyPr>
            <a:normAutofit/>
          </a:bodyPr>
          <a:lstStyle/>
          <a:p>
            <a:pPr eaLnBrk="1" hangingPunct="1"/>
            <a:r>
              <a:rPr lang="el-GR" altLang="el-GR" smtClean="0"/>
              <a:t>1920-1922: η ΚΔ δεν ενδιαφέρεται τόσο για το Μακεδονικό όσο για τον Κεμάλ</a:t>
            </a:r>
          </a:p>
          <a:p>
            <a:pPr eaLnBrk="1" hangingPunct="1"/>
            <a:r>
              <a:rPr lang="el-GR" altLang="el-GR" smtClean="0"/>
              <a:t>1923-1924: η ανάγκη προώθησης εργατοαγροτικής επανάστασης στη Βουλγαρία αυξάνει τη σημασία του Μακεδονικού.</a:t>
            </a:r>
          </a:p>
          <a:p>
            <a:pPr eaLnBrk="1" hangingPunct="1"/>
            <a:r>
              <a:rPr lang="el-GR" altLang="el-GR" smtClean="0"/>
              <a:t>Σταθμοί: Δεκέμβριος 1923: Συνδιάσκεψη της Βαλκανικής Κομμουνιστικής Ομοσπονδίας στη Μόσχα</a:t>
            </a:r>
          </a:p>
          <a:p>
            <a:pPr eaLnBrk="1" hangingPunct="1"/>
            <a:r>
              <a:rPr lang="el-GR" altLang="el-GR" smtClean="0"/>
              <a:t>17.6-8.7.1924: Συνέδριοτ ης ΚΔ στη Μόσχα</a:t>
            </a:r>
          </a:p>
        </p:txBody>
      </p:sp>
    </p:spTree>
    <p:extLst>
      <p:ext uri="{BB962C8B-B14F-4D97-AF65-F5344CB8AC3E}">
        <p14:creationId xmlns="" xmlns:p14="http://schemas.microsoft.com/office/powerpoint/2010/main" val="768672953"/>
      </p:ext>
    </p:extLst>
  </p:cSld>
  <p:clrMapOvr>
    <a:masterClrMapping/>
  </p:clrMapOvr>
  <p:transition>
    <p:dissolv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ΙΔΡΥΣΗ ΒΚΟ 1920</a:t>
            </a:r>
            <a:endParaRPr lang="en-US" dirty="0"/>
          </a:p>
        </p:txBody>
      </p:sp>
      <p:sp>
        <p:nvSpPr>
          <p:cNvPr id="3" name="2 - Θέση περιεχομένου"/>
          <p:cNvSpPr>
            <a:spLocks noGrp="1"/>
          </p:cNvSpPr>
          <p:nvPr>
            <p:ph sz="quarter" idx="1"/>
          </p:nvPr>
        </p:nvSpPr>
        <p:spPr/>
        <p:txBody>
          <a:bodyPr/>
          <a:lstStyle/>
          <a:p>
            <a:r>
              <a:rPr lang="el-GR" dirty="0" smtClean="0"/>
              <a:t>Η </a:t>
            </a:r>
            <a:r>
              <a:rPr lang="el-GR" dirty="0" err="1" smtClean="0"/>
              <a:t>ΒΚΟ=Βαλκανική</a:t>
            </a:r>
            <a:r>
              <a:rPr lang="el-GR" dirty="0" smtClean="0"/>
              <a:t> κομουνιστική ομοσπονδία ιδρύθηκε από το ΚΚΒ  τον Ιανουάριο του 1920. </a:t>
            </a:r>
          </a:p>
          <a:p>
            <a:r>
              <a:rPr lang="el-GR" i="1" u="sng" dirty="0" smtClean="0"/>
              <a:t>Δ Συνέδριο ΒΚΟ, Σόφια</a:t>
            </a:r>
            <a:r>
              <a:rPr lang="el-GR" dirty="0" smtClean="0"/>
              <a:t>, </a:t>
            </a:r>
            <a:r>
              <a:rPr lang="en-US" dirty="0" err="1" smtClean="0"/>
              <a:t>Vasil</a:t>
            </a:r>
            <a:r>
              <a:rPr lang="en-US" dirty="0" smtClean="0"/>
              <a:t> </a:t>
            </a:r>
            <a:r>
              <a:rPr lang="en-US" dirty="0" err="1" smtClean="0"/>
              <a:t>Kolarov</a:t>
            </a:r>
            <a:r>
              <a:rPr lang="en-US" dirty="0" smtClean="0"/>
              <a:t> </a:t>
            </a:r>
            <a:r>
              <a:rPr lang="el-GR" dirty="0" smtClean="0"/>
              <a:t>θέτει το ζήτημα της αυτόνομης Μακεδονίας. Ο Γιάννης </a:t>
            </a:r>
            <a:r>
              <a:rPr lang="el-GR" dirty="0" err="1" smtClean="0"/>
              <a:t>Πετσόπουλος</a:t>
            </a:r>
            <a:r>
              <a:rPr lang="el-GR" dirty="0" smtClean="0"/>
              <a:t> (ΚΚΕ) δεν το δέχτηκε. Μίλησε για το αστικό βουλγαρικό κόμμα και το αίτημα προσαρμογής ως μη αποδεκτό. Ανάγκη στήριξης </a:t>
            </a:r>
            <a:r>
              <a:rPr lang="en-US" dirty="0" smtClean="0"/>
              <a:t>VMRO. O </a:t>
            </a:r>
            <a:r>
              <a:rPr lang="en-US" dirty="0" err="1" smtClean="0"/>
              <a:t>Mosa</a:t>
            </a:r>
            <a:r>
              <a:rPr lang="en-US" dirty="0" smtClean="0"/>
              <a:t> </a:t>
            </a:r>
            <a:r>
              <a:rPr lang="en-US" dirty="0" err="1" smtClean="0"/>
              <a:t>Pijace</a:t>
            </a:r>
            <a:r>
              <a:rPr lang="en-US" dirty="0" smtClean="0"/>
              <a:t> </a:t>
            </a:r>
            <a:r>
              <a:rPr lang="el-GR" dirty="0" smtClean="0"/>
              <a:t>εκπρόσωπος του ΚΚΓ το αρνήθηκε.</a:t>
            </a:r>
            <a:endParaRPr lang="en-US" dirty="0"/>
          </a:p>
        </p:txBody>
      </p:sp>
    </p:spTree>
  </p:cSld>
  <p:clrMapOvr>
    <a:masterClrMapping/>
  </p:clrMapOvr>
  <p:transition>
    <p:dissolv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1920-1921</a:t>
            </a:r>
            <a:endParaRPr lang="el-GR" dirty="0"/>
          </a:p>
        </p:txBody>
      </p:sp>
      <p:sp>
        <p:nvSpPr>
          <p:cNvPr id="3" name="Θέση περιεχομένου 2"/>
          <p:cNvSpPr>
            <a:spLocks noGrp="1"/>
          </p:cNvSpPr>
          <p:nvPr>
            <p:ph idx="1"/>
          </p:nvPr>
        </p:nvSpPr>
        <p:spPr/>
        <p:txBody>
          <a:bodyPr/>
          <a:lstStyle/>
          <a:p>
            <a:r>
              <a:rPr lang="el-GR" b="1" dirty="0" smtClean="0"/>
              <a:t>Ιανουάριος 1920</a:t>
            </a:r>
            <a:r>
              <a:rPr lang="el-GR" dirty="0" smtClean="0"/>
              <a:t>: Ίδρυση της Βαλκανικής Κομμουνιστικής οργάνωσης. Η Σερβία διεκδικεί σερβική μειονότητα στην ελληνική Μακεδονία.</a:t>
            </a:r>
          </a:p>
          <a:p>
            <a:r>
              <a:rPr lang="el-GR" b="1" dirty="0" smtClean="0"/>
              <a:t>1921:</a:t>
            </a:r>
            <a:r>
              <a:rPr lang="el-GR" dirty="0" smtClean="0"/>
              <a:t> παλαίμαχοι σέρβοι Μακεδονομάχοι ιδρύουν στο Βελιγράδι «σύνδεσμο των </a:t>
            </a:r>
            <a:r>
              <a:rPr lang="el-GR" dirty="0" err="1" smtClean="0"/>
              <a:t>Τσέτνιτσι</a:t>
            </a:r>
            <a:r>
              <a:rPr lang="el-GR" dirty="0" smtClean="0"/>
              <a:t> για την Ελευθερία».</a:t>
            </a:r>
          </a:p>
          <a:p>
            <a:endParaRPr lang="el-GR" dirty="0" smtClean="0"/>
          </a:p>
          <a:p>
            <a:endParaRPr lang="el-GR" dirty="0"/>
          </a:p>
        </p:txBody>
      </p:sp>
    </p:spTree>
    <p:extLst>
      <p:ext uri="{BB962C8B-B14F-4D97-AF65-F5344CB8AC3E}">
        <p14:creationId xmlns="" xmlns:p14="http://schemas.microsoft.com/office/powerpoint/2010/main" val="4175575741"/>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solidFill>
                  <a:schemeClr val="bg1"/>
                </a:solidFill>
              </a:rPr>
              <a:t>Κοινά σημεία ταύτισης </a:t>
            </a:r>
            <a:r>
              <a:rPr lang="el-GR" dirty="0" err="1" smtClean="0">
                <a:solidFill>
                  <a:schemeClr val="bg1"/>
                </a:solidFill>
              </a:rPr>
              <a:t>σλαβοφώνων</a:t>
            </a:r>
            <a:r>
              <a:rPr lang="el-GR" dirty="0" smtClean="0">
                <a:solidFill>
                  <a:schemeClr val="bg1"/>
                </a:solidFill>
              </a:rPr>
              <a:t>  με τη βουλγαρική ταυτότητα  </a:t>
            </a:r>
            <a:endParaRPr lang="el-GR" dirty="0">
              <a:solidFill>
                <a:schemeClr val="bg1"/>
              </a:solidFill>
            </a:endParaRPr>
          </a:p>
        </p:txBody>
      </p:sp>
      <p:sp>
        <p:nvSpPr>
          <p:cNvPr id="18435" name="2 - Θέση περιεχομένου"/>
          <p:cNvSpPr>
            <a:spLocks noGrp="1"/>
          </p:cNvSpPr>
          <p:nvPr>
            <p:ph sz="quarter" idx="1"/>
          </p:nvPr>
        </p:nvSpPr>
        <p:spPr>
          <a:xfrm>
            <a:off x="612775" y="1600200"/>
            <a:ext cx="8153400" cy="4495800"/>
          </a:xfrm>
        </p:spPr>
        <p:txBody>
          <a:bodyPr/>
          <a:lstStyle/>
          <a:p>
            <a:pPr eaLnBrk="1" hangingPunct="1"/>
            <a:r>
              <a:rPr lang="el-GR" altLang="el-GR" dirty="0" smtClean="0"/>
              <a:t>: α) η σλαβική γλώσσα β) η σλαβική καταγωγή γ) το βουλγαρικό παρελθόν δ) ο δυνητικός απελευθερωτικός ρόλος των Βουλγάρων .</a:t>
            </a:r>
          </a:p>
          <a:p>
            <a:pPr eaLnBrk="1" hangingPunct="1"/>
            <a:r>
              <a:rPr lang="el-GR" altLang="el-GR" dirty="0" smtClean="0"/>
              <a:t>«Να αρνηθούμε την εθνικότητά μας και να κρυβόμαστε κάτω από ένα ξένο όνομα; Βούλγαροι όντας να ονομαζόμαστε Έλληνες;»</a:t>
            </a:r>
          </a:p>
          <a:p>
            <a:pPr eaLnBrk="1" hangingPunct="1"/>
            <a:r>
              <a:rPr lang="en-US" altLang="el-GR" dirty="0" smtClean="0"/>
              <a:t>(V. </a:t>
            </a:r>
            <a:r>
              <a:rPr lang="en-US" altLang="el-GR" dirty="0" err="1" smtClean="0"/>
              <a:t>Colakov</a:t>
            </a:r>
            <a:r>
              <a:rPr lang="en-US" altLang="el-GR" dirty="0" smtClean="0"/>
              <a:t>, 10.1.1858)</a:t>
            </a:r>
            <a:endParaRPr lang="el-GR" altLang="el-GR" dirty="0" smtClean="0"/>
          </a:p>
        </p:txBody>
      </p:sp>
    </p:spTree>
  </p:cSld>
  <p:clrMapOvr>
    <a:masterClrMapping/>
  </p:clrMapOvr>
  <p:transition>
    <p:dissolv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Συνέδριο ΒΚΟ:</a:t>
            </a:r>
            <a:endParaRPr lang="en-US" dirty="0"/>
          </a:p>
        </p:txBody>
      </p:sp>
      <p:sp>
        <p:nvSpPr>
          <p:cNvPr id="3" name="2 - Θέση περιεχομένου"/>
          <p:cNvSpPr>
            <a:spLocks noGrp="1"/>
          </p:cNvSpPr>
          <p:nvPr>
            <p:ph sz="quarter" idx="1"/>
          </p:nvPr>
        </p:nvSpPr>
        <p:spPr/>
        <p:txBody>
          <a:bodyPr/>
          <a:lstStyle/>
          <a:p>
            <a:r>
              <a:rPr lang="en-US" dirty="0" smtClean="0"/>
              <a:t>TO KKE</a:t>
            </a:r>
            <a:r>
              <a:rPr lang="el-GR" dirty="0" smtClean="0"/>
              <a:t> (</a:t>
            </a:r>
            <a:r>
              <a:rPr lang="en-US" dirty="0" smtClean="0"/>
              <a:t>D</a:t>
            </a:r>
            <a:r>
              <a:rPr lang="el-GR" dirty="0" smtClean="0"/>
              <a:t>. </a:t>
            </a:r>
            <a:r>
              <a:rPr lang="en-US" dirty="0" err="1" smtClean="0"/>
              <a:t>Kousoulas</a:t>
            </a:r>
            <a:r>
              <a:rPr lang="en-US" dirty="0" smtClean="0"/>
              <a:t> (1965).</a:t>
            </a:r>
            <a:r>
              <a:rPr lang="el-GR" dirty="0" smtClean="0"/>
              <a:t> </a:t>
            </a:r>
            <a:r>
              <a:rPr lang="en-US" dirty="0" smtClean="0"/>
              <a:t>Revolution and Defeat. The story of the Greek communist party. London).</a:t>
            </a:r>
            <a:endParaRPr lang="el-GR" dirty="0" smtClean="0"/>
          </a:p>
          <a:p>
            <a:r>
              <a:rPr lang="el-GR" i="1" u="sng" dirty="0" smtClean="0"/>
              <a:t>Στ Συνέδριο ΒΚΟ: Μόσχα, Νοέμβριος 1923</a:t>
            </a:r>
            <a:r>
              <a:rPr lang="el-GR" dirty="0" smtClean="0"/>
              <a:t>.</a:t>
            </a:r>
          </a:p>
          <a:p>
            <a:r>
              <a:rPr lang="el-GR" dirty="0" smtClean="0"/>
              <a:t>Αίτημα στους Γιουγκοσλάβους για Ενιαίο μέτωπο με </a:t>
            </a:r>
            <a:r>
              <a:rPr lang="en-US" dirty="0" smtClean="0"/>
              <a:t>VMRO, </a:t>
            </a:r>
            <a:r>
              <a:rPr lang="en-US" dirty="0" err="1" smtClean="0"/>
              <a:t>Stejpan</a:t>
            </a:r>
            <a:r>
              <a:rPr lang="en-US" dirty="0" smtClean="0"/>
              <a:t> </a:t>
            </a:r>
            <a:r>
              <a:rPr lang="en-US" dirty="0" err="1" smtClean="0"/>
              <a:t>Radic</a:t>
            </a:r>
            <a:r>
              <a:rPr lang="en-US" dirty="0" smtClean="0"/>
              <a:t> </a:t>
            </a:r>
            <a:r>
              <a:rPr lang="el-GR" dirty="0" smtClean="0"/>
              <a:t>(κροατικό αγροτικό κόμμα). </a:t>
            </a:r>
          </a:p>
          <a:p>
            <a:r>
              <a:rPr lang="en-US" dirty="0" smtClean="0"/>
              <a:t>V. </a:t>
            </a:r>
            <a:r>
              <a:rPr lang="en-US" dirty="0" err="1" smtClean="0"/>
              <a:t>Kolarov</a:t>
            </a:r>
            <a:r>
              <a:rPr lang="el-GR" dirty="0" smtClean="0"/>
              <a:t>: ξεχωριστή μακεδονική εθνικότητα.</a:t>
            </a:r>
            <a:endParaRPr lang="en-US" dirty="0"/>
          </a:p>
        </p:txBody>
      </p:sp>
    </p:spTree>
  </p:cSld>
  <p:clrMapOvr>
    <a:masterClrMapping/>
  </p:clrMapOvr>
  <p:transition>
    <p:dissolv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Τα πρόσωπα</a:t>
            </a:r>
            <a:r>
              <a:rPr lang="en-US" dirty="0" smtClean="0"/>
              <a:t> </a:t>
            </a:r>
            <a:r>
              <a:rPr lang="el-GR" dirty="0" smtClean="0"/>
              <a:t>της «μακεδονικής πολιτικής της ΚΔ</a:t>
            </a:r>
            <a:endParaRPr lang="el-GR" dirty="0"/>
          </a:p>
        </p:txBody>
      </p:sp>
      <p:sp>
        <p:nvSpPr>
          <p:cNvPr id="9219" name="2 - Θέση περιεχομένου"/>
          <p:cNvSpPr>
            <a:spLocks noGrp="1"/>
          </p:cNvSpPr>
          <p:nvPr>
            <p:ph idx="1"/>
          </p:nvPr>
        </p:nvSpPr>
        <p:spPr/>
        <p:txBody>
          <a:bodyPr>
            <a:normAutofit/>
          </a:bodyPr>
          <a:lstStyle/>
          <a:p>
            <a:pPr eaLnBrk="1" hangingPunct="1"/>
            <a:r>
              <a:rPr lang="el-GR" altLang="el-GR" smtClean="0"/>
              <a:t>1920-1922: </a:t>
            </a:r>
            <a:r>
              <a:rPr lang="en-US" altLang="el-GR" smtClean="0"/>
              <a:t>Vasil Kolarov, Christo Kabakciev</a:t>
            </a:r>
            <a:r>
              <a:rPr lang="el-GR" altLang="el-GR" smtClean="0"/>
              <a:t>: Βούλγαροι Κομμουνιστές</a:t>
            </a:r>
            <a:endParaRPr lang="en-US" altLang="el-GR" smtClean="0"/>
          </a:p>
          <a:p>
            <a:pPr eaLnBrk="1" hangingPunct="1"/>
            <a:r>
              <a:rPr lang="en-US" altLang="el-GR" smtClean="0"/>
              <a:t>“</a:t>
            </a:r>
            <a:r>
              <a:rPr lang="el-GR" altLang="el-GR" smtClean="0"/>
              <a:t>5</a:t>
            </a:r>
            <a:r>
              <a:rPr lang="el-GR" altLang="el-GR" baseline="30000" smtClean="0"/>
              <a:t>η</a:t>
            </a:r>
            <a:r>
              <a:rPr lang="el-GR" altLang="el-GR" smtClean="0"/>
              <a:t> Συνδιάσκεψη της ΒΚΟ 8-12 Δεκεμβρίου 1922 στη Μόσχα πήρε θέση για την αυτονομία της Μακεδονίας</a:t>
            </a:r>
          </a:p>
          <a:p>
            <a:pPr eaLnBrk="1" hangingPunct="1"/>
            <a:r>
              <a:rPr lang="el-GR" altLang="el-GR" smtClean="0"/>
              <a:t>1923 τον </a:t>
            </a:r>
            <a:r>
              <a:rPr lang="en-US" altLang="el-GR" smtClean="0"/>
              <a:t>Stanbolijski </a:t>
            </a:r>
            <a:r>
              <a:rPr lang="el-GR" altLang="el-GR" smtClean="0"/>
              <a:t>διαδέχεται ο </a:t>
            </a:r>
            <a:r>
              <a:rPr lang="en-US" altLang="el-GR" smtClean="0"/>
              <a:t>Al. Cankov.</a:t>
            </a:r>
          </a:p>
          <a:p>
            <a:pPr eaLnBrk="1" hangingPunct="1"/>
            <a:r>
              <a:rPr lang="en-US" altLang="el-GR" smtClean="0"/>
              <a:t>O Radek </a:t>
            </a:r>
            <a:r>
              <a:rPr lang="el-GR" altLang="el-GR" smtClean="0"/>
              <a:t>στα μέσα του 1923 θέλοντας να απομακρύνει τον βουλγαρικό εθνικισμό μιλά εκ μέρους του ΒΚΚ για μακεδονικό λαό</a:t>
            </a:r>
          </a:p>
          <a:p>
            <a:pPr eaLnBrk="1" hangingPunct="1"/>
            <a:endParaRPr lang="el-GR" altLang="el-GR" smtClean="0"/>
          </a:p>
        </p:txBody>
      </p:sp>
    </p:spTree>
    <p:extLst>
      <p:ext uri="{BB962C8B-B14F-4D97-AF65-F5344CB8AC3E}">
        <p14:creationId xmlns="" xmlns:p14="http://schemas.microsoft.com/office/powerpoint/2010/main" val="814099390"/>
      </p:ext>
    </p:extLst>
  </p:cSld>
  <p:clrMapOvr>
    <a:masterClrMapping/>
  </p:clrMapOvr>
  <p:transition>
    <p:dissolv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1922-1924</a:t>
            </a:r>
            <a:endParaRPr lang="en-US" dirty="0"/>
          </a:p>
        </p:txBody>
      </p:sp>
    </p:spTree>
  </p:cSld>
  <p:clrMapOvr>
    <a:masterClrMapping/>
  </p:clrMapOvr>
  <p:transition>
    <p:dissolv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fontScale="85000" lnSpcReduction="20000"/>
          </a:bodyPr>
          <a:lstStyle/>
          <a:p>
            <a:r>
              <a:rPr lang="el-GR" dirty="0" smtClean="0"/>
              <a:t>Βούλγαροι στενοί: υπέρ της αυτονομίας της Μακεδονίας σε μια Βαλκανική ομοσπονδία επειδή α) θεωρούσαν τον πληθυσμό βουλγαρικό β) πίστευαν σε μια προσάρτηση στη συνέχεια</a:t>
            </a:r>
          </a:p>
          <a:p>
            <a:r>
              <a:rPr lang="el-GR" dirty="0" smtClean="0"/>
              <a:t>Σέρβοι σοσιαλιστές (</a:t>
            </a:r>
            <a:r>
              <a:rPr lang="en-US" dirty="0" err="1" smtClean="0"/>
              <a:t>Radnike</a:t>
            </a:r>
            <a:r>
              <a:rPr lang="en-US" dirty="0" smtClean="0"/>
              <a:t> </a:t>
            </a:r>
            <a:r>
              <a:rPr lang="en-US" dirty="0" err="1" smtClean="0"/>
              <a:t>Novine</a:t>
            </a:r>
            <a:r>
              <a:rPr lang="en-US" dirty="0" smtClean="0"/>
              <a:t>)</a:t>
            </a:r>
            <a:r>
              <a:rPr lang="el-GR" dirty="0" smtClean="0"/>
              <a:t>: α) μεταξύ</a:t>
            </a:r>
            <a:r>
              <a:rPr lang="en-US" dirty="0" smtClean="0"/>
              <a:t> </a:t>
            </a:r>
            <a:r>
              <a:rPr lang="el-GR" dirty="0" smtClean="0"/>
              <a:t>αυτονομίας και προσάρτησης</a:t>
            </a:r>
          </a:p>
          <a:p>
            <a:r>
              <a:rPr lang="el-GR" dirty="0" smtClean="0"/>
              <a:t>Β) Η Μακεδονία= μωσαϊκό από Βούλγαρους, Σέρβους, Έλληνες, Τούρκους, Αλβανούς, Βλάχους. (</a:t>
            </a:r>
            <a:r>
              <a:rPr lang="en-US" dirty="0" smtClean="0"/>
              <a:t>Ivan </a:t>
            </a:r>
            <a:r>
              <a:rPr lang="en-US" dirty="0" err="1" smtClean="0"/>
              <a:t>Avakumovic</a:t>
            </a:r>
            <a:r>
              <a:rPr lang="en-US" dirty="0" smtClean="0"/>
              <a:t> (1964). History of the communist party of Yugoslavia. </a:t>
            </a:r>
            <a:r>
              <a:rPr lang="en-US" dirty="0" err="1" smtClean="0"/>
              <a:t>Aberdin</a:t>
            </a:r>
            <a:r>
              <a:rPr lang="en-US" dirty="0" smtClean="0"/>
              <a:t>, </a:t>
            </a:r>
            <a:r>
              <a:rPr lang="en-US" dirty="0" err="1" smtClean="0"/>
              <a:t>Ivo</a:t>
            </a:r>
            <a:r>
              <a:rPr lang="en-US" dirty="0" smtClean="0"/>
              <a:t> </a:t>
            </a:r>
            <a:r>
              <a:rPr lang="en-US" dirty="0" err="1" smtClean="0"/>
              <a:t>Banac</a:t>
            </a:r>
            <a:r>
              <a:rPr lang="en-US" dirty="0" smtClean="0"/>
              <a:t> ( 1983). “The communist party of Yugoslavia during the period of Legality 1919-1921.in The effects of world war 1. The class  war after the great war. The rise of the communist  parties in East central </a:t>
            </a:r>
            <a:r>
              <a:rPr lang="en-US" dirty="0" err="1" smtClean="0"/>
              <a:t>Europe.NY</a:t>
            </a:r>
            <a:r>
              <a:rPr lang="en-US" dirty="0" smtClean="0"/>
              <a:t>.</a:t>
            </a:r>
            <a:endParaRPr lang="el-GR" dirty="0" smtClean="0"/>
          </a:p>
          <a:p>
            <a:endParaRPr lang="en-US" dirty="0"/>
          </a:p>
        </p:txBody>
      </p:sp>
      <p:sp>
        <p:nvSpPr>
          <p:cNvPr id="4" name="3 - Τίτλος"/>
          <p:cNvSpPr>
            <a:spLocks noGrp="1"/>
          </p:cNvSpPr>
          <p:nvPr>
            <p:ph type="title"/>
          </p:nvPr>
        </p:nvSpPr>
        <p:spPr/>
        <p:txBody>
          <a:bodyPr/>
          <a:lstStyle/>
          <a:p>
            <a:r>
              <a:rPr lang="el-GR" dirty="0" smtClean="0"/>
              <a:t>Η ΠΟΛΙΤΙΚΗ ΤΩΝ ΒΑΛΚΑΝΙΚΩΝ ΚΚ</a:t>
            </a:r>
            <a:endParaRPr lang="en-US" dirty="0"/>
          </a:p>
        </p:txBody>
      </p:sp>
    </p:spTree>
  </p:cSld>
  <p:clrMapOvr>
    <a:masterClrMapping/>
  </p:clrMapOvr>
  <p:transition>
    <p:dissolv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 </a:t>
            </a:r>
            <a:r>
              <a:rPr lang="el-GR" dirty="0" smtClean="0"/>
              <a:t>ρόλος του ΚΚΒ</a:t>
            </a:r>
            <a:endParaRPr lang="en-US" dirty="0"/>
          </a:p>
        </p:txBody>
      </p:sp>
      <p:sp>
        <p:nvSpPr>
          <p:cNvPr id="3" name="2 - Θέση περιεχομένου"/>
          <p:cNvSpPr>
            <a:spLocks noGrp="1"/>
          </p:cNvSpPr>
          <p:nvPr>
            <p:ph sz="quarter" idx="1"/>
          </p:nvPr>
        </p:nvSpPr>
        <p:spPr/>
        <p:txBody>
          <a:bodyPr>
            <a:normAutofit fontScale="92500"/>
          </a:bodyPr>
          <a:lstStyle/>
          <a:p>
            <a:r>
              <a:rPr lang="el-GR" dirty="0" smtClean="0"/>
              <a:t>ΚΚΒ τάσσεται υπέρ μιας ανεξάρτητης Μακεδονίας και Θράκης σε μια κομουνιστική βαλκανική ομοσπονδία.</a:t>
            </a:r>
          </a:p>
          <a:p>
            <a:r>
              <a:rPr lang="el-GR" dirty="0" smtClean="0"/>
              <a:t>Κίνητρα α) η ανακοπή της δυναμικής της </a:t>
            </a:r>
            <a:r>
              <a:rPr lang="en-US" dirty="0" smtClean="0"/>
              <a:t>VMRO</a:t>
            </a:r>
            <a:r>
              <a:rPr lang="el-GR" dirty="0" smtClean="0"/>
              <a:t> β) θα αποκτούσε δύναμη στις 48000 </a:t>
            </a:r>
            <a:r>
              <a:rPr lang="el-GR" dirty="0" err="1" smtClean="0"/>
              <a:t>Βουλγαρομακεδόνες</a:t>
            </a:r>
            <a:r>
              <a:rPr lang="el-GR" dirty="0" smtClean="0"/>
              <a:t> πρόσφυγες στη Βουλγαρία (προέρχονταν από ελλ. Μακεδονία, Νεϊγύ και από γιουγκοσλαβική) γ) η στήριξη της ΣΕ και της </a:t>
            </a:r>
            <a:r>
              <a:rPr lang="el-GR" dirty="0" err="1" smtClean="0"/>
              <a:t>Κομιντέρν</a:t>
            </a:r>
            <a:r>
              <a:rPr lang="el-GR" dirty="0" smtClean="0"/>
              <a:t> ήταν βέβαιη. Η Μόσχα αντιλήφθηκε την επαναστατική δυναμική του Μακεδονικού Ζητήματος. </a:t>
            </a:r>
            <a:endParaRPr lang="en-US" dirty="0"/>
          </a:p>
        </p:txBody>
      </p:sp>
    </p:spTree>
  </p:cSld>
  <p:clrMapOvr>
    <a:masterClrMapping/>
  </p:clrMapOvr>
  <p:transition>
    <p:dissolv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Αίτια  στήριξης του ΚΚΒ</a:t>
            </a:r>
            <a:endParaRPr lang="en-US" dirty="0"/>
          </a:p>
        </p:txBody>
      </p:sp>
      <p:sp>
        <p:nvSpPr>
          <p:cNvPr id="3" name="2 - Θέση περιεχομένου"/>
          <p:cNvSpPr>
            <a:spLocks noGrp="1"/>
          </p:cNvSpPr>
          <p:nvPr>
            <p:ph sz="quarter" idx="1"/>
          </p:nvPr>
        </p:nvSpPr>
        <p:spPr/>
        <p:txBody>
          <a:bodyPr/>
          <a:lstStyle/>
          <a:p>
            <a:r>
              <a:rPr lang="el-GR" dirty="0" smtClean="0"/>
              <a:t>α) Το ΚΚΒ ήταν το πιο ισχυρό, ο </a:t>
            </a:r>
            <a:r>
              <a:rPr lang="en-US" dirty="0" err="1" smtClean="0"/>
              <a:t>Georgi</a:t>
            </a:r>
            <a:r>
              <a:rPr lang="en-US" dirty="0" smtClean="0"/>
              <a:t> </a:t>
            </a:r>
            <a:r>
              <a:rPr lang="en-US" dirty="0" err="1" smtClean="0"/>
              <a:t>Dimitrov</a:t>
            </a:r>
            <a:r>
              <a:rPr lang="en-US" dirty="0" smtClean="0"/>
              <a:t> </a:t>
            </a:r>
            <a:r>
              <a:rPr lang="el-GR" dirty="0" smtClean="0"/>
              <a:t> είχε κύρος</a:t>
            </a:r>
          </a:p>
          <a:p>
            <a:r>
              <a:rPr lang="el-GR" dirty="0" smtClean="0"/>
              <a:t>Β) Οι Βούλγαροι από τον </a:t>
            </a:r>
            <a:r>
              <a:rPr lang="en-US" dirty="0" err="1" smtClean="0"/>
              <a:t>Blagoev</a:t>
            </a:r>
            <a:r>
              <a:rPr lang="en-US" dirty="0" smtClean="0"/>
              <a:t> </a:t>
            </a:r>
            <a:r>
              <a:rPr lang="el-GR" dirty="0" smtClean="0"/>
              <a:t>ήταν πιο κοντά στο </a:t>
            </a:r>
            <a:r>
              <a:rPr lang="el-GR" dirty="0" err="1" smtClean="0"/>
              <a:t>μπολσβικικό</a:t>
            </a:r>
            <a:r>
              <a:rPr lang="el-GR" dirty="0" smtClean="0"/>
              <a:t> μοντέλο.</a:t>
            </a:r>
          </a:p>
          <a:p>
            <a:r>
              <a:rPr lang="el-GR" dirty="0" smtClean="0"/>
              <a:t>Γ) Το ΚΚΓ βρισκόταν σε ένα εύθραυστο κράτος υπό γαλλική προστασία</a:t>
            </a:r>
          </a:p>
          <a:p>
            <a:r>
              <a:rPr lang="el-GR" dirty="0" smtClean="0"/>
              <a:t>Δ) Το ΚΚΕ αναφερόταν σε αν κράτος που δεν ανήκε στη σφαίρα επιρροής της ΣΕ.</a:t>
            </a:r>
          </a:p>
          <a:p>
            <a:endParaRPr lang="en-US" dirty="0"/>
          </a:p>
        </p:txBody>
      </p:sp>
    </p:spTree>
  </p:cSld>
  <p:clrMapOvr>
    <a:masterClrMapping/>
  </p:clrMapOvr>
  <p:transition>
    <p:dissolv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1923</a:t>
            </a:r>
            <a:r>
              <a:rPr lang="en-US" dirty="0" smtClean="0"/>
              <a:t>-1924</a:t>
            </a:r>
            <a:r>
              <a:rPr lang="el-GR" dirty="0" smtClean="0"/>
              <a:t>: ΔΙΑΠΡΑΓΜΑΤΕΥΣΕΙΣ ΕΜΕΟ- ΣΟΒΙΕΤΙΚΩΝ</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Διαμεσολαβητής </a:t>
            </a:r>
            <a:r>
              <a:rPr lang="en-US" dirty="0" err="1" smtClean="0"/>
              <a:t>Dimitar</a:t>
            </a:r>
            <a:r>
              <a:rPr lang="en-US" dirty="0" smtClean="0"/>
              <a:t> </a:t>
            </a:r>
            <a:r>
              <a:rPr lang="en-US" dirty="0" err="1" smtClean="0"/>
              <a:t>Vlahov</a:t>
            </a:r>
            <a:r>
              <a:rPr lang="el-GR" dirty="0" smtClean="0"/>
              <a:t> φεντεραλιστής (</a:t>
            </a:r>
            <a:r>
              <a:rPr lang="el-GR" dirty="0" err="1" smtClean="0"/>
              <a:t>φιλοκομμουνιστική</a:t>
            </a:r>
            <a:r>
              <a:rPr lang="el-GR" dirty="0" smtClean="0"/>
              <a:t> </a:t>
            </a:r>
            <a:r>
              <a:rPr lang="en-US" dirty="0" smtClean="0"/>
              <a:t>VMRO)</a:t>
            </a:r>
          </a:p>
          <a:p>
            <a:r>
              <a:rPr lang="el-GR" dirty="0" smtClean="0"/>
              <a:t>Μάιος 1924: μανιφέστο προς τον «Μακεδονικό λαό»</a:t>
            </a:r>
          </a:p>
          <a:p>
            <a:r>
              <a:rPr lang="en-US" dirty="0" err="1" smtClean="0"/>
              <a:t>Protogerov</a:t>
            </a:r>
            <a:r>
              <a:rPr lang="en-US" dirty="0" smtClean="0"/>
              <a:t>, </a:t>
            </a:r>
            <a:r>
              <a:rPr lang="en-US" dirty="0" err="1" smtClean="0"/>
              <a:t>Alexandrov</a:t>
            </a:r>
            <a:r>
              <a:rPr lang="en-US" dirty="0" smtClean="0"/>
              <a:t>, </a:t>
            </a:r>
            <a:r>
              <a:rPr lang="en-US" dirty="0" err="1" smtClean="0"/>
              <a:t>Petur</a:t>
            </a:r>
            <a:r>
              <a:rPr lang="en-US" dirty="0" smtClean="0"/>
              <a:t> </a:t>
            </a:r>
            <a:r>
              <a:rPr lang="en-US" dirty="0" err="1" smtClean="0"/>
              <a:t>Chaulev</a:t>
            </a:r>
            <a:r>
              <a:rPr lang="en-US" dirty="0" smtClean="0"/>
              <a:t>, </a:t>
            </a:r>
            <a:r>
              <a:rPr lang="en-US" dirty="0" err="1" smtClean="0"/>
              <a:t>Vlahov</a:t>
            </a:r>
            <a:r>
              <a:rPr lang="el-GR" dirty="0" smtClean="0"/>
              <a:t>, αποδοχή της </a:t>
            </a:r>
            <a:r>
              <a:rPr lang="el-GR" dirty="0" err="1" smtClean="0"/>
              <a:t>εθνοτικής</a:t>
            </a:r>
            <a:r>
              <a:rPr lang="el-GR" dirty="0" smtClean="0"/>
              <a:t> ποικιλομορφίας της Μακεδονίας, και προσδοκία να λυθεί το μακεδονικό χάρις στα επαναστατικά κινήματα της Ευρώπης</a:t>
            </a:r>
          </a:p>
          <a:p>
            <a:r>
              <a:rPr lang="el-GR" dirty="0" smtClean="0"/>
              <a:t>(</a:t>
            </a:r>
            <a:r>
              <a:rPr lang="en-US" dirty="0" smtClean="0"/>
              <a:t>Barker, Macedonia..)</a:t>
            </a:r>
            <a:endParaRPr lang="en-US" dirty="0"/>
          </a:p>
        </p:txBody>
      </p:sp>
    </p:spTree>
  </p:cSld>
  <p:clrMapOvr>
    <a:masterClrMapping/>
  </p:clrMapOvr>
  <p:transition>
    <p:dissolv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7239000" cy="1428736"/>
          </a:xfrm>
        </p:spPr>
        <p:txBody>
          <a:bodyPr>
            <a:normAutofit/>
          </a:bodyPr>
          <a:lstStyle/>
          <a:p>
            <a:r>
              <a:rPr lang="el-GR" sz="3100" dirty="0" smtClean="0">
                <a:latin typeface="Times New Roman" pitchFamily="18" charset="0"/>
                <a:cs typeface="Times New Roman" pitchFamily="18" charset="0"/>
              </a:rPr>
              <a:t>1924: ΜΑΚΕΔΟΝΙΚΟ ΚΟΜΙΝΤΕΡΝ</a:t>
            </a:r>
            <a:endParaRPr lang="en-US"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α) με σκοπό την εκμετάλλευση των διενέξεων στα Βαλκάνια</a:t>
            </a:r>
          </a:p>
          <a:p>
            <a:r>
              <a:rPr lang="el-GR" dirty="0" smtClean="0"/>
              <a:t>Β) εξασφάλιση της στήριξης του κροατικού αγροτικού κόμματος </a:t>
            </a:r>
            <a:r>
              <a:rPr lang="en-US" dirty="0" smtClean="0"/>
              <a:t> (</a:t>
            </a:r>
            <a:r>
              <a:rPr lang="en-US" dirty="0" err="1" smtClean="0"/>
              <a:t>Stjepan</a:t>
            </a:r>
            <a:r>
              <a:rPr lang="en-US" dirty="0" smtClean="0"/>
              <a:t> </a:t>
            </a:r>
            <a:r>
              <a:rPr lang="en-US" dirty="0" err="1" smtClean="0"/>
              <a:t>Radic</a:t>
            </a:r>
            <a:r>
              <a:rPr lang="en-US" dirty="0" smtClean="0"/>
              <a:t>)</a:t>
            </a:r>
            <a:r>
              <a:rPr lang="el-GR" dirty="0" smtClean="0"/>
              <a:t>και της </a:t>
            </a:r>
            <a:r>
              <a:rPr lang="en-US" dirty="0" smtClean="0"/>
              <a:t>VMRO.</a:t>
            </a:r>
          </a:p>
          <a:p>
            <a:r>
              <a:rPr lang="en-US" b="1" dirty="0" smtClean="0"/>
              <a:t>E </a:t>
            </a:r>
            <a:r>
              <a:rPr lang="el-GR" b="1" dirty="0" smtClean="0"/>
              <a:t>Συνέδριο </a:t>
            </a:r>
            <a:r>
              <a:rPr lang="el-GR" b="1" dirty="0" err="1" smtClean="0"/>
              <a:t>Κομιντέρν</a:t>
            </a:r>
            <a:r>
              <a:rPr lang="el-GR" b="1" dirty="0" smtClean="0"/>
              <a:t> καλοκαίρι 1924</a:t>
            </a:r>
          </a:p>
          <a:p>
            <a:r>
              <a:rPr lang="el-GR" dirty="0" smtClean="0"/>
              <a:t>Επιβολή του συνθήματος για ανεξάρτητη Μακεδονία και Θράκη. Υπογράφουν Δημήτριος </a:t>
            </a:r>
            <a:r>
              <a:rPr lang="el-GR" dirty="0" err="1" smtClean="0"/>
              <a:t>Πουλιόπουλος</a:t>
            </a:r>
            <a:r>
              <a:rPr lang="el-GR" dirty="0" smtClean="0"/>
              <a:t>, Σεραφείμ Μάξιμος και Γιουγκοσλάβοι</a:t>
            </a:r>
          </a:p>
          <a:p>
            <a:r>
              <a:rPr lang="el-GR" dirty="0" smtClean="0"/>
              <a:t>(</a:t>
            </a:r>
            <a:r>
              <a:rPr lang="en-US" dirty="0" err="1" smtClean="0"/>
              <a:t>JisephRothschild</a:t>
            </a:r>
            <a:r>
              <a:rPr lang="en-US" dirty="0" smtClean="0"/>
              <a:t>, Eastern Europe between the two world wars. London 1990).</a:t>
            </a:r>
          </a:p>
          <a:p>
            <a:endParaRPr lang="en-US" dirty="0"/>
          </a:p>
        </p:txBody>
      </p:sp>
    </p:spTree>
  </p:cSld>
  <p:clrMapOvr>
    <a:masterClrMapping/>
  </p:clrMapOvr>
  <p:transition>
    <p:dissolv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1924: 6</a:t>
            </a:r>
            <a:r>
              <a:rPr lang="el-GR" baseline="30000" dirty="0" smtClean="0"/>
              <a:t>η</a:t>
            </a:r>
            <a:r>
              <a:rPr lang="el-GR" dirty="0" smtClean="0"/>
              <a:t> συνδιάσκεψη ΒΚΟ</a:t>
            </a:r>
            <a:endParaRPr lang="el-GR" dirty="0"/>
          </a:p>
        </p:txBody>
      </p:sp>
      <p:sp>
        <p:nvSpPr>
          <p:cNvPr id="3" name="Θέση περιεχομένου 2"/>
          <p:cNvSpPr>
            <a:spLocks noGrp="1"/>
          </p:cNvSpPr>
          <p:nvPr>
            <p:ph idx="1"/>
          </p:nvPr>
        </p:nvSpPr>
        <p:spPr/>
        <p:txBody>
          <a:bodyPr/>
          <a:lstStyle/>
          <a:p>
            <a:r>
              <a:rPr lang="el-GR" b="1" dirty="0" smtClean="0"/>
              <a:t>Μάρτιος 1924</a:t>
            </a:r>
            <a:r>
              <a:rPr lang="el-GR" dirty="0" smtClean="0"/>
              <a:t>: 6</a:t>
            </a:r>
            <a:r>
              <a:rPr lang="el-GR" baseline="30000" dirty="0" smtClean="0"/>
              <a:t>η</a:t>
            </a:r>
            <a:r>
              <a:rPr lang="el-GR" dirty="0" smtClean="0"/>
              <a:t> Συνδιάσκεψη Βαλκανικής Κομμουνιστικής Ομοσπονδίας. Θέση για «ενωμένη και αυτόνομη Μακεδονία-Θράκη»</a:t>
            </a:r>
          </a:p>
          <a:p>
            <a:r>
              <a:rPr lang="el-GR" b="1" dirty="0" smtClean="0"/>
              <a:t>Απρίλιος 1924</a:t>
            </a:r>
            <a:r>
              <a:rPr lang="el-GR" dirty="0" smtClean="0"/>
              <a:t>: Φεντεραλιστές-κομμουνιστές ΕΜΕΟ «Συμφωνία Βιέννης» για μια ανεξάρτητη, πολυεθνική Μακεδονία. Το ΚΚΕ συμφωνεί αλλά υπάρχουν αντιδράσεις. </a:t>
            </a:r>
          </a:p>
          <a:p>
            <a:endParaRPr lang="el-GR" dirty="0" smtClean="0"/>
          </a:p>
          <a:p>
            <a:endParaRPr lang="el-GR" dirty="0"/>
          </a:p>
        </p:txBody>
      </p:sp>
    </p:spTree>
    <p:extLst>
      <p:ext uri="{BB962C8B-B14F-4D97-AF65-F5344CB8AC3E}">
        <p14:creationId xmlns="" xmlns:p14="http://schemas.microsoft.com/office/powerpoint/2010/main" val="2878789234"/>
      </p:ext>
    </p:extLst>
  </p:cSld>
  <p:clrMapOvr>
    <a:masterClrMapping/>
  </p:clrMapOvr>
  <p:transition>
    <p:dissolv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Μάιος-Ιούνιος 1924</a:t>
            </a:r>
            <a:endParaRPr lang="el-GR" dirty="0"/>
          </a:p>
        </p:txBody>
      </p:sp>
      <p:sp>
        <p:nvSpPr>
          <p:cNvPr id="3" name="Θέση περιεχομένου 2"/>
          <p:cNvSpPr>
            <a:spLocks noGrp="1"/>
          </p:cNvSpPr>
          <p:nvPr>
            <p:ph idx="1"/>
          </p:nvPr>
        </p:nvSpPr>
        <p:spPr/>
        <p:txBody>
          <a:bodyPr>
            <a:normAutofit/>
          </a:bodyPr>
          <a:lstStyle/>
          <a:p>
            <a:r>
              <a:rPr lang="el-GR" b="1" dirty="0" smtClean="0"/>
              <a:t>5</a:t>
            </a:r>
            <a:r>
              <a:rPr lang="el-GR" b="1" baseline="30000" dirty="0" smtClean="0"/>
              <a:t>ο</a:t>
            </a:r>
            <a:r>
              <a:rPr lang="el-GR" b="1" dirty="0" smtClean="0"/>
              <a:t> συνέδριο Κομμουνιστικής Διεθνούς</a:t>
            </a:r>
            <a:r>
              <a:rPr lang="el-GR" dirty="0" smtClean="0"/>
              <a:t>: </a:t>
            </a:r>
          </a:p>
          <a:p>
            <a:r>
              <a:rPr lang="el-GR" dirty="0" smtClean="0"/>
              <a:t>Δεκτό το «δικαίωμα του Μακεδονικού λαού» για ένωση και ανεξαρτησία. Έλληνες και Γιουγκοσλάβοι υπογράφουν</a:t>
            </a:r>
          </a:p>
          <a:p>
            <a:r>
              <a:rPr lang="el-GR" dirty="0" smtClean="0"/>
              <a:t> </a:t>
            </a:r>
            <a:r>
              <a:rPr lang="el-GR" b="1" dirty="0" smtClean="0"/>
              <a:t>Αύγουστος 1924</a:t>
            </a:r>
            <a:r>
              <a:rPr lang="el-GR" dirty="0" smtClean="0"/>
              <a:t>: Εκκαθάριση ηγετών των φεντεραλιστών στη Βουλγαρία</a:t>
            </a:r>
          </a:p>
          <a:p>
            <a:r>
              <a:rPr lang="el-GR" b="1" dirty="0" smtClean="0"/>
              <a:t>Σεπτέμβριος 1924</a:t>
            </a:r>
            <a:r>
              <a:rPr lang="el-GR" dirty="0" smtClean="0"/>
              <a:t>: Υπογραφή πρωτοκόλλου Πολίτη-</a:t>
            </a:r>
            <a:r>
              <a:rPr lang="el-GR" dirty="0" err="1" smtClean="0"/>
              <a:t>Καλφώφ</a:t>
            </a:r>
            <a:r>
              <a:rPr lang="el-GR" dirty="0" smtClean="0"/>
              <a:t>, αναγνώριση από Ελλάδα βουλγαρικής μειονότητας</a:t>
            </a:r>
            <a:endParaRPr lang="el-GR" dirty="0"/>
          </a:p>
        </p:txBody>
      </p:sp>
    </p:spTree>
    <p:extLst>
      <p:ext uri="{BB962C8B-B14F-4D97-AF65-F5344CB8AC3E}">
        <p14:creationId xmlns="" xmlns:p14="http://schemas.microsoft.com/office/powerpoint/2010/main" val="1014743781"/>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612775" y="228600"/>
            <a:ext cx="8153400" cy="990600"/>
          </a:xfrm>
        </p:spPr>
        <p:txBody>
          <a:bodyPr/>
          <a:lstStyle/>
          <a:p>
            <a:pPr eaLnBrk="1" hangingPunct="1"/>
            <a:r>
              <a:rPr lang="en-US" altLang="el-GR" dirty="0" err="1" smtClean="0">
                <a:solidFill>
                  <a:schemeClr val="bg1"/>
                </a:solidFill>
              </a:rPr>
              <a:t>Verkovic</a:t>
            </a:r>
            <a:r>
              <a:rPr lang="en-US" altLang="el-GR" dirty="0" smtClean="0">
                <a:solidFill>
                  <a:schemeClr val="bg1"/>
                </a:solidFill>
              </a:rPr>
              <a:t> 1860</a:t>
            </a:r>
            <a:endParaRPr lang="el-GR" altLang="el-GR" dirty="0" smtClean="0">
              <a:solidFill>
                <a:schemeClr val="bg1"/>
              </a:solidFill>
            </a:endParaRPr>
          </a:p>
        </p:txBody>
      </p:sp>
      <p:sp>
        <p:nvSpPr>
          <p:cNvPr id="1945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«Τα δημοτικά τραγούδια των Μακεδονο-Βουλγάρων»</a:t>
            </a:r>
          </a:p>
          <a:p>
            <a:pPr eaLnBrk="1" hangingPunct="1"/>
            <a:r>
              <a:rPr lang="el-GR" altLang="el-GR" smtClean="0"/>
              <a:t>«Όμως εγώ ονόμασα τα τραγούδια βουλγαρικά και όχι σλαβικά για το γεγονός ότι σήμερα αν θα ρωτούσα τον Μακεδόνα Σλάβο τι είσαι θα απαντούσε είμαι Βούλγαρος..»</a:t>
            </a:r>
          </a:p>
          <a:p>
            <a:pPr eaLnBrk="1" hangingPunct="1"/>
            <a:r>
              <a:rPr lang="el-GR" altLang="el-GR" smtClean="0"/>
              <a:t>(</a:t>
            </a:r>
            <a:r>
              <a:rPr lang="en-US" altLang="el-GR" smtClean="0"/>
              <a:t>Verkovic </a:t>
            </a:r>
            <a:r>
              <a:rPr lang="el-GR" altLang="el-GR" smtClean="0"/>
              <a:t>)</a:t>
            </a:r>
          </a:p>
        </p:txBody>
      </p:sp>
    </p:spTree>
  </p:cSld>
  <p:clrMapOvr>
    <a:masterClrMapping/>
  </p:clrMapOvr>
  <p:transition>
    <p:dissolv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 5</a:t>
            </a:r>
            <a:r>
              <a:rPr lang="el-GR" baseline="30000" dirty="0" smtClean="0"/>
              <a:t>ο</a:t>
            </a:r>
            <a:r>
              <a:rPr lang="el-GR" dirty="0" smtClean="0"/>
              <a:t> Συνέδριο της ΒΚΟ για Μακεδονικό 17 Ιουνίου 1924</a:t>
            </a:r>
            <a:endParaRPr lang="el-GR" dirty="0"/>
          </a:p>
        </p:txBody>
      </p:sp>
      <p:sp>
        <p:nvSpPr>
          <p:cNvPr id="12291" name="2 - Θέση περιεχομένου"/>
          <p:cNvSpPr>
            <a:spLocks noGrp="1"/>
          </p:cNvSpPr>
          <p:nvPr>
            <p:ph idx="1"/>
          </p:nvPr>
        </p:nvSpPr>
        <p:spPr/>
        <p:txBody>
          <a:bodyPr/>
          <a:lstStyle/>
          <a:p>
            <a:pPr eaLnBrk="1" hangingPunct="1"/>
            <a:r>
              <a:rPr lang="el-GR" altLang="el-GR" smtClean="0"/>
              <a:t>Τάσσεται υπέρ μιας Ενιαίας και Ανεξάρτητης Μακεδονίας</a:t>
            </a:r>
          </a:p>
          <a:p>
            <a:pPr eaLnBrk="1" hangingPunct="1"/>
            <a:r>
              <a:rPr lang="el-GR" altLang="el-GR" smtClean="0"/>
              <a:t>Κατά της αυτονομίας εντός των ορίων των «τεχνητά ιδρυθέντων»  αστικών κρατών</a:t>
            </a:r>
          </a:p>
          <a:p>
            <a:pPr eaLnBrk="1" hangingPunct="1"/>
            <a:r>
              <a:rPr lang="el-GR" altLang="el-GR" smtClean="0"/>
              <a:t>Σκοπός η κομμουνιστοποίηση της Βουλγαρίας και η αποσταθεροποίηση της Βαλκανικής</a:t>
            </a:r>
          </a:p>
          <a:p>
            <a:pPr eaLnBrk="1" hangingPunct="1"/>
            <a:endParaRPr lang="el-GR" altLang="el-GR" smtClean="0"/>
          </a:p>
        </p:txBody>
      </p:sp>
    </p:spTree>
    <p:extLst>
      <p:ext uri="{BB962C8B-B14F-4D97-AF65-F5344CB8AC3E}">
        <p14:creationId xmlns="" xmlns:p14="http://schemas.microsoft.com/office/powerpoint/2010/main" val="156982106"/>
      </p:ext>
    </p:extLst>
  </p:cSld>
  <p:clrMapOvr>
    <a:masterClrMapping/>
  </p:clrMapOvr>
  <p:transition>
    <p:dissolv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Γ ΕΚΤΑΚΤΟ ΣΥΝΕΔΡΙΟ ΚΚΕ ΝΟΕΜΒΡΙΟΣ  1924</a:t>
            </a:r>
            <a:endParaRPr lang="en-US" sz="3200" dirty="0"/>
          </a:p>
        </p:txBody>
      </p:sp>
      <p:sp>
        <p:nvSpPr>
          <p:cNvPr id="3" name="2 - Θέση περιεχομένου"/>
          <p:cNvSpPr>
            <a:spLocks noGrp="1"/>
          </p:cNvSpPr>
          <p:nvPr>
            <p:ph sz="quarter" idx="1"/>
          </p:nvPr>
        </p:nvSpPr>
        <p:spPr/>
        <p:txBody>
          <a:bodyPr>
            <a:normAutofit fontScale="92500" lnSpcReduction="10000"/>
          </a:bodyPr>
          <a:lstStyle/>
          <a:p>
            <a:pPr>
              <a:buNone/>
            </a:pPr>
            <a:endParaRPr lang="el-GR" dirty="0" smtClean="0"/>
          </a:p>
          <a:p>
            <a:r>
              <a:rPr lang="el-GR" dirty="0" smtClean="0"/>
              <a:t>Α) </a:t>
            </a:r>
            <a:r>
              <a:rPr lang="el-GR" u="sng" dirty="0" smtClean="0"/>
              <a:t>διαφοροποίηση Γιάννη Κορδάτου 1927</a:t>
            </a:r>
            <a:r>
              <a:rPr lang="el-GR" dirty="0" smtClean="0"/>
              <a:t>: το ΚΚΕ έδρασε ως σύμμαχος του βουλγαρικού σοβινισμού</a:t>
            </a:r>
          </a:p>
          <a:p>
            <a:r>
              <a:rPr lang="el-GR" dirty="0" smtClean="0"/>
              <a:t>Β) αντιδράσεις στο εσωτερικό και διώξεις των στελεχών του ΚΚΕ</a:t>
            </a:r>
          </a:p>
          <a:p>
            <a:r>
              <a:rPr lang="el-GR" u="sng" dirty="0" smtClean="0"/>
              <a:t>ΚΚΓ στη Βιέννη 1926 και Δρέσδη 1928</a:t>
            </a:r>
          </a:p>
          <a:p>
            <a:r>
              <a:rPr lang="el-GR" dirty="0" smtClean="0"/>
              <a:t>Α) δέχεται διάλυση Γιουγκοσλαβίας</a:t>
            </a:r>
          </a:p>
          <a:p>
            <a:r>
              <a:rPr lang="el-GR" dirty="0" smtClean="0"/>
              <a:t>Β) αυτοδιάθεση καταπιεσμένων εθνοτήτων</a:t>
            </a:r>
            <a:r>
              <a:rPr lang="en-US" dirty="0" smtClean="0"/>
              <a:t> </a:t>
            </a:r>
            <a:r>
              <a:rPr lang="el-GR" dirty="0" smtClean="0"/>
              <a:t>&amp; Μακεδονικού λαού.</a:t>
            </a:r>
          </a:p>
          <a:p>
            <a:r>
              <a:rPr lang="el-GR" dirty="0" smtClean="0"/>
              <a:t>Γ) 1928: παραίτηση </a:t>
            </a:r>
            <a:r>
              <a:rPr lang="en-US" dirty="0" err="1" smtClean="0"/>
              <a:t>Markovic</a:t>
            </a:r>
            <a:endParaRPr lang="el-GR" dirty="0" smtClean="0"/>
          </a:p>
          <a:p>
            <a:endParaRPr lang="en-US" dirty="0"/>
          </a:p>
        </p:txBody>
      </p:sp>
    </p:spTree>
  </p:cSld>
  <p:clrMapOvr>
    <a:masterClrMapping/>
  </p:clrMapOvr>
  <p:transition>
    <p:dissolv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altLang="el-GR" smtClean="0"/>
              <a:t>Η θέση του ΚΚΕ το 1924</a:t>
            </a:r>
          </a:p>
        </p:txBody>
      </p:sp>
      <p:sp>
        <p:nvSpPr>
          <p:cNvPr id="13315" name="2 - Θέση περιεχομένου"/>
          <p:cNvSpPr>
            <a:spLocks noGrp="1"/>
          </p:cNvSpPr>
          <p:nvPr>
            <p:ph idx="1"/>
          </p:nvPr>
        </p:nvSpPr>
        <p:spPr/>
        <p:txBody>
          <a:bodyPr/>
          <a:lstStyle/>
          <a:p>
            <a:pPr eaLnBrk="1" hangingPunct="1"/>
            <a:r>
              <a:rPr lang="el-GR" altLang="el-GR" smtClean="0"/>
              <a:t>Αποδοχή με πίεση του ΚΚΕ της απόφασης του 5</a:t>
            </a:r>
            <a:r>
              <a:rPr lang="el-GR" altLang="el-GR" baseline="30000" smtClean="0"/>
              <a:t>ου</a:t>
            </a:r>
            <a:r>
              <a:rPr lang="el-GR" altLang="el-GR" smtClean="0"/>
              <a:t> συνεδρίου της ΚΔ</a:t>
            </a:r>
          </a:p>
          <a:p>
            <a:pPr eaLnBrk="1" hangingPunct="1"/>
            <a:r>
              <a:rPr lang="el-GR" altLang="el-GR" smtClean="0"/>
              <a:t>«στο βαθμό που η απόφαση συμβάλλει στην επιτυχία της επανάστασης στη Βουλγαρία το ΚΚΕ ως κόμμα διεθνιστικό οφείλει να τη δεχτεί ακόμα και σε σύγκρουση με την ελληνική αστική τάξη</a:t>
            </a:r>
          </a:p>
        </p:txBody>
      </p:sp>
    </p:spTree>
    <p:extLst>
      <p:ext uri="{BB962C8B-B14F-4D97-AF65-F5344CB8AC3E}">
        <p14:creationId xmlns="" xmlns:p14="http://schemas.microsoft.com/office/powerpoint/2010/main" val="3056207970"/>
      </p:ext>
    </p:extLst>
  </p:cSld>
  <p:clrMapOvr>
    <a:masterClrMapping/>
  </p:clrMapOvr>
  <p:transition>
    <p:dissolv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n-US" dirty="0" smtClean="0"/>
              <a:t>A. Roussos (1995). “</a:t>
            </a:r>
            <a:r>
              <a:rPr lang="en-US" dirty="0" err="1" smtClean="0"/>
              <a:t>Makedonianism</a:t>
            </a:r>
            <a:r>
              <a:rPr lang="en-US" dirty="0" smtClean="0"/>
              <a:t> and </a:t>
            </a:r>
            <a:r>
              <a:rPr lang="en-US" dirty="0" err="1" smtClean="0"/>
              <a:t>Makedonian</a:t>
            </a:r>
            <a:r>
              <a:rPr lang="en-US" dirty="0" smtClean="0"/>
              <a:t> Nationalism on the Left. In </a:t>
            </a:r>
            <a:r>
              <a:rPr lang="en-US" dirty="0" err="1" smtClean="0"/>
              <a:t>Ivo</a:t>
            </a:r>
            <a:r>
              <a:rPr lang="en-US" dirty="0" smtClean="0"/>
              <a:t> </a:t>
            </a:r>
            <a:r>
              <a:rPr lang="en-US" dirty="0" err="1" smtClean="0"/>
              <a:t>Banac</a:t>
            </a:r>
            <a:r>
              <a:rPr lang="en-US" dirty="0" smtClean="0"/>
              <a:t>-Katherine </a:t>
            </a:r>
            <a:r>
              <a:rPr lang="en-US" dirty="0" err="1" smtClean="0"/>
              <a:t>Verdery</a:t>
            </a:r>
            <a:r>
              <a:rPr lang="en-US" dirty="0" smtClean="0"/>
              <a:t> (</a:t>
            </a:r>
            <a:r>
              <a:rPr lang="en-US" dirty="0" err="1" smtClean="0"/>
              <a:t>eds</a:t>
            </a:r>
            <a:r>
              <a:rPr lang="en-US" dirty="0" smtClean="0"/>
              <a:t>) National character  and National Ideology in Interwar Eastern Europe. New Heaven, 1995, pp.238-241.</a:t>
            </a:r>
            <a:endParaRPr lang="en-US" dirty="0"/>
          </a:p>
        </p:txBody>
      </p:sp>
    </p:spTree>
  </p:cSld>
  <p:clrMapOvr>
    <a:masterClrMapping/>
  </p:clrMapOvr>
  <p:transition>
    <p:dissolv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1928</a:t>
            </a:r>
            <a:endParaRPr lang="en-US" dirty="0"/>
          </a:p>
        </p:txBody>
      </p:sp>
    </p:spTree>
  </p:cSld>
  <p:clrMapOvr>
    <a:masterClrMapping/>
  </p:clrMapOvr>
  <p:transition>
    <p:dissolv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noAutofit/>
          </a:bodyPr>
          <a:lstStyle/>
          <a:p>
            <a:pPr eaLnBrk="1" hangingPunct="1"/>
            <a:r>
              <a:rPr lang="el-GR" altLang="el-GR" sz="3200" dirty="0" smtClean="0"/>
              <a:t>Συνέδριο ΚΔ 17.8-1.9. 1928 και συνδιάσκεψη της ΒΚΟ Αύγουστος 1928</a:t>
            </a:r>
          </a:p>
        </p:txBody>
      </p:sp>
      <p:sp>
        <p:nvSpPr>
          <p:cNvPr id="17411" name="2 - Θέση περιεχομένου"/>
          <p:cNvSpPr>
            <a:spLocks noGrp="1"/>
          </p:cNvSpPr>
          <p:nvPr>
            <p:ph idx="1"/>
          </p:nvPr>
        </p:nvSpPr>
        <p:spPr/>
        <p:txBody>
          <a:bodyPr/>
          <a:lstStyle/>
          <a:p>
            <a:pPr eaLnBrk="1" hangingPunct="1"/>
            <a:endParaRPr lang="el-GR" altLang="el-GR" smtClean="0"/>
          </a:p>
          <a:p>
            <a:pPr eaLnBrk="1" hangingPunct="1"/>
            <a:r>
              <a:rPr lang="el-GR" altLang="el-GR" smtClean="0"/>
              <a:t>Ενιαία και Ανεξάρτητη Μακεδονία, Βαλκανική Ομοσπονδία</a:t>
            </a:r>
          </a:p>
          <a:p>
            <a:pPr eaLnBrk="1" hangingPunct="1"/>
            <a:r>
              <a:rPr lang="el-GR" altLang="el-GR" smtClean="0"/>
              <a:t>Εξοβελισμός της εθνικο-επαναστατικής πτέρυγας της </a:t>
            </a:r>
            <a:r>
              <a:rPr lang="en-US" altLang="el-GR" smtClean="0"/>
              <a:t>VMRO</a:t>
            </a:r>
            <a:endParaRPr lang="el-GR" altLang="el-GR" smtClean="0"/>
          </a:p>
        </p:txBody>
      </p:sp>
    </p:spTree>
    <p:extLst>
      <p:ext uri="{BB962C8B-B14F-4D97-AF65-F5344CB8AC3E}">
        <p14:creationId xmlns="" xmlns:p14="http://schemas.microsoft.com/office/powerpoint/2010/main" val="498698792"/>
      </p:ext>
    </p:extLst>
  </p:cSld>
  <p:clrMapOvr>
    <a:masterClrMapping/>
  </p:clrMapOvr>
  <p:transition>
    <p:dissolv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1929-1934</a:t>
            </a:r>
            <a:endParaRPr lang="en-US" dirty="0"/>
          </a:p>
        </p:txBody>
      </p:sp>
    </p:spTree>
  </p:cSld>
  <p:clrMapOvr>
    <a:masterClrMapping/>
  </p:clrMapOvr>
  <p:transition>
    <p:dissolv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1929-1934</a:t>
            </a:r>
            <a:endParaRPr lang="el-GR" dirty="0"/>
          </a:p>
        </p:txBody>
      </p:sp>
      <p:sp>
        <p:nvSpPr>
          <p:cNvPr id="3" name="Θέση περιεχομένου 2"/>
          <p:cNvSpPr>
            <a:spLocks noGrp="1"/>
          </p:cNvSpPr>
          <p:nvPr>
            <p:ph idx="1"/>
          </p:nvPr>
        </p:nvSpPr>
        <p:spPr/>
        <p:txBody>
          <a:bodyPr>
            <a:normAutofit/>
          </a:bodyPr>
          <a:lstStyle/>
          <a:p>
            <a:r>
              <a:rPr lang="el-GR" dirty="0" smtClean="0"/>
              <a:t>Η γιουγκοσλαβική Μακεδονία μετονομάζεται από τον βασιλιά Αλέξανδρο «</a:t>
            </a:r>
            <a:r>
              <a:rPr lang="el-GR" dirty="0" err="1" smtClean="0"/>
              <a:t>Βαρντάρσκα</a:t>
            </a:r>
            <a:r>
              <a:rPr lang="el-GR" dirty="0" smtClean="0"/>
              <a:t> </a:t>
            </a:r>
            <a:r>
              <a:rPr lang="el-GR" dirty="0" err="1" smtClean="0"/>
              <a:t>Μπανόβινα</a:t>
            </a:r>
            <a:r>
              <a:rPr lang="el-GR" dirty="0" smtClean="0"/>
              <a:t>»</a:t>
            </a:r>
          </a:p>
          <a:p>
            <a:r>
              <a:rPr lang="el-GR" b="1" dirty="0" smtClean="0"/>
              <a:t>1931</a:t>
            </a:r>
            <a:r>
              <a:rPr lang="el-GR" dirty="0" smtClean="0"/>
              <a:t>: Διάσπαση της ΕΜΕΟ-ενωμένης</a:t>
            </a:r>
          </a:p>
          <a:p>
            <a:r>
              <a:rPr lang="el-GR" dirty="0" smtClean="0"/>
              <a:t>Η ομάδα </a:t>
            </a:r>
            <a:r>
              <a:rPr lang="el-GR" dirty="0" err="1" smtClean="0"/>
              <a:t>Βλαχώφ</a:t>
            </a:r>
            <a:r>
              <a:rPr lang="el-GR" dirty="0" smtClean="0"/>
              <a:t> ακολουθεί την πολιτική της ΕΣΣΔ.</a:t>
            </a:r>
          </a:p>
          <a:p>
            <a:r>
              <a:rPr lang="el-GR" dirty="0" smtClean="0"/>
              <a:t>1934:  Το ΠΓ της ΕΕ της </a:t>
            </a:r>
            <a:r>
              <a:rPr lang="el-GR" dirty="0" err="1" smtClean="0"/>
              <a:t>Κομιντέρν</a:t>
            </a:r>
            <a:r>
              <a:rPr lang="el-GR" dirty="0" smtClean="0"/>
              <a:t> υπέρ της αυτοδιάθεσης του «μακεδονικού έθνους» και της «ενιαίας, ανεξάρτητης </a:t>
            </a:r>
            <a:r>
              <a:rPr lang="el-GR" dirty="0" err="1" smtClean="0"/>
              <a:t>Μακεονίας</a:t>
            </a:r>
            <a:r>
              <a:rPr lang="el-GR" dirty="0" smtClean="0"/>
              <a:t>»</a:t>
            </a:r>
            <a:endParaRPr lang="el-GR" dirty="0"/>
          </a:p>
        </p:txBody>
      </p:sp>
    </p:spTree>
    <p:extLst>
      <p:ext uri="{BB962C8B-B14F-4D97-AF65-F5344CB8AC3E}">
        <p14:creationId xmlns="" xmlns:p14="http://schemas.microsoft.com/office/powerpoint/2010/main" val="1842879487"/>
      </p:ext>
    </p:extLst>
  </p:cSld>
  <p:clrMapOvr>
    <a:masterClrMapping/>
  </p:clrMapOvr>
  <p:transition>
    <p:dissolv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ΜΑΚΕΔΟΝΙΚΟ 1930-1940</a:t>
            </a:r>
            <a:endParaRPr lang="en-US" dirty="0"/>
          </a:p>
        </p:txBody>
      </p:sp>
    </p:spTree>
  </p:cSld>
  <p:clrMapOvr>
    <a:masterClrMapping/>
  </p:clrMapOvr>
  <p:transition>
    <p:dissolv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ΕΛΛΗΝΟΒΟΥΛΓΑΡΙΚΕΣ ΚΑΙ ΒΟΥΛΓΑΡΟ-ΜΑΚΕΔΟΝΙΚΕΣ ΣΧΕΣΕΙΣ 1930-1940</a:t>
            </a:r>
            <a:endParaRPr lang="en-US"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612775" y="228600"/>
            <a:ext cx="8153400" cy="990600"/>
          </a:xfrm>
        </p:spPr>
        <p:txBody>
          <a:bodyPr/>
          <a:lstStyle/>
          <a:p>
            <a:pPr eaLnBrk="1" hangingPunct="1"/>
            <a:r>
              <a:rPr lang="el-GR" altLang="el-GR" dirty="0" smtClean="0">
                <a:solidFill>
                  <a:schemeClr val="bg1"/>
                </a:solidFill>
              </a:rPr>
              <a:t>Το γλωσσικό ζήτημα </a:t>
            </a:r>
          </a:p>
        </p:txBody>
      </p:sp>
      <p:sp>
        <p:nvSpPr>
          <p:cNvPr id="21507" name="2 - Θέση περιεχομένου"/>
          <p:cNvSpPr>
            <a:spLocks noGrp="1"/>
          </p:cNvSpPr>
          <p:nvPr>
            <p:ph sz="quarter" idx="1"/>
          </p:nvPr>
        </p:nvSpPr>
        <p:spPr>
          <a:xfrm>
            <a:off x="612775" y="1600200"/>
            <a:ext cx="8153400" cy="4495800"/>
          </a:xfrm>
        </p:spPr>
        <p:txBody>
          <a:bodyPr/>
          <a:lstStyle/>
          <a:p>
            <a:pPr eaLnBrk="1" hangingPunct="1"/>
            <a:r>
              <a:rPr lang="en-US" altLang="el-GR" dirty="0" smtClean="0"/>
              <a:t>A) </a:t>
            </a:r>
            <a:r>
              <a:rPr lang="en-US" altLang="el-GR" dirty="0" err="1" smtClean="0"/>
              <a:t>Kuzman</a:t>
            </a:r>
            <a:r>
              <a:rPr lang="en-US" altLang="el-GR" dirty="0" smtClean="0"/>
              <a:t> </a:t>
            </a:r>
            <a:r>
              <a:rPr lang="en-US" altLang="el-GR" dirty="0" err="1" smtClean="0"/>
              <a:t>Sapkarev</a:t>
            </a:r>
            <a:r>
              <a:rPr lang="el-GR" altLang="el-GR" dirty="0" smtClean="0"/>
              <a:t>:</a:t>
            </a:r>
          </a:p>
          <a:p>
            <a:pPr eaLnBrk="1" hangingPunct="1"/>
            <a:r>
              <a:rPr lang="el-GR" altLang="el-GR" dirty="0" smtClean="0"/>
              <a:t>Είναι ανάγκη να περιμένουμε ακόμα ή πρέπει οι λόγιοί μας  να θέσουν τις βάσεις μιας υγιούς και σταθερής λόγιας γλώσσας;</a:t>
            </a:r>
          </a:p>
          <a:p>
            <a:pPr eaLnBrk="1" hangingPunct="1"/>
            <a:r>
              <a:rPr lang="el-GR" altLang="el-GR" dirty="0" smtClean="0"/>
              <a:t>Λύση: η ενοποίηση της Άνω Βουλγαρικής και της «Μακεδονικής» σε μια κοινή βουλγαρική γλώσσα.</a:t>
            </a:r>
          </a:p>
        </p:txBody>
      </p:sp>
    </p:spTree>
  </p:cSld>
  <p:clrMapOvr>
    <a:masterClrMapping/>
  </p:clrMapOvr>
  <p:transition>
    <p:dissolv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Γιουγκοσλαβικη</a:t>
            </a:r>
            <a:r>
              <a:rPr lang="el-GR" dirty="0" smtClean="0"/>
              <a:t> </a:t>
            </a:r>
            <a:r>
              <a:rPr lang="el-GR" dirty="0" err="1" smtClean="0"/>
              <a:t>πολιτικη</a:t>
            </a:r>
            <a:r>
              <a:rPr lang="el-GR" dirty="0" smtClean="0"/>
              <a:t> 1934</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Επίσκεψη του βασιλιά Αλέξανδρου στη Σόφια</a:t>
            </a:r>
          </a:p>
          <a:p>
            <a:r>
              <a:rPr lang="el-GR" dirty="0" smtClean="0"/>
              <a:t>Δολοφονία Αλέξανδρου στη Μασσαλία από μέλος της </a:t>
            </a:r>
            <a:r>
              <a:rPr lang="en-US" dirty="0" smtClean="0"/>
              <a:t>VMRO.</a:t>
            </a:r>
            <a:endParaRPr lang="el-GR" dirty="0" smtClean="0"/>
          </a:p>
          <a:p>
            <a:r>
              <a:rPr lang="el-GR" dirty="0" smtClean="0"/>
              <a:t>ΚΥΒΕΡΝΗΣΗ </a:t>
            </a:r>
            <a:r>
              <a:rPr lang="en-US" dirty="0" smtClean="0"/>
              <a:t>m. STOYADINOVIC</a:t>
            </a:r>
            <a:r>
              <a:rPr lang="el-GR" dirty="0" smtClean="0"/>
              <a:t>: Προσέγγιση Ιταλίας-Γιουγκοσλαβίας</a:t>
            </a:r>
            <a:r>
              <a:rPr lang="en-US" dirty="0" smtClean="0"/>
              <a:t> ( J</a:t>
            </a:r>
            <a:r>
              <a:rPr lang="el-GR" dirty="0" smtClean="0"/>
              <a:t>.</a:t>
            </a:r>
            <a:r>
              <a:rPr lang="en-US" dirty="0" smtClean="0"/>
              <a:t>B. </a:t>
            </a:r>
            <a:r>
              <a:rPr lang="en-US" dirty="0" err="1" smtClean="0"/>
              <a:t>Hoptner</a:t>
            </a:r>
            <a:r>
              <a:rPr lang="en-US" dirty="0" smtClean="0"/>
              <a:t> (1962). Yugoslavia in crisis 1934-1941.NY. </a:t>
            </a:r>
            <a:r>
              <a:rPr lang="en-US" dirty="0" err="1" smtClean="0"/>
              <a:t>Lodon</a:t>
            </a:r>
            <a:r>
              <a:rPr lang="en-US" dirty="0" smtClean="0"/>
              <a:t>).</a:t>
            </a:r>
            <a:r>
              <a:rPr lang="el-GR" dirty="0" smtClean="0"/>
              <a:t> Διαφορές: α) χρηματοδότηση </a:t>
            </a:r>
            <a:r>
              <a:rPr lang="en-US" dirty="0" smtClean="0"/>
              <a:t>VMRO, </a:t>
            </a:r>
            <a:r>
              <a:rPr lang="en-US" dirty="0" err="1" smtClean="0"/>
              <a:t>Ustasa</a:t>
            </a:r>
            <a:r>
              <a:rPr lang="el-GR" dirty="0" smtClean="0"/>
              <a:t> β) επέμβαση στην Αλβανία (</a:t>
            </a:r>
            <a:r>
              <a:rPr lang="en-US" dirty="0" smtClean="0"/>
              <a:t>E.H. Karr. (1940). </a:t>
            </a:r>
            <a:r>
              <a:rPr lang="en-US" i="1" dirty="0" smtClean="0"/>
              <a:t>International Relations since the peace treaties. </a:t>
            </a:r>
            <a:r>
              <a:rPr lang="en-US" dirty="0" smtClean="0"/>
              <a:t>London, pp. 69-71)</a:t>
            </a:r>
            <a:r>
              <a:rPr lang="en-US" i="1" dirty="0" smtClean="0"/>
              <a:t>.</a:t>
            </a:r>
          </a:p>
          <a:p>
            <a:endParaRPr lang="en-US" i="1" dirty="0"/>
          </a:p>
        </p:txBody>
      </p:sp>
    </p:spTree>
  </p:cSld>
  <p:clrMapOvr>
    <a:masterClrMapping/>
  </p:clrMapOvr>
  <p:transition>
    <p:dissolv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«Συνθήκη αιώνιας φιλίας» 1937</a:t>
            </a:r>
            <a:endParaRPr lang="en-US" dirty="0"/>
          </a:p>
        </p:txBody>
      </p:sp>
      <p:sp>
        <p:nvSpPr>
          <p:cNvPr id="3" name="2 - Θέση περιεχομένου"/>
          <p:cNvSpPr>
            <a:spLocks noGrp="1"/>
          </p:cNvSpPr>
          <p:nvPr>
            <p:ph sz="quarter" idx="1"/>
          </p:nvPr>
        </p:nvSpPr>
        <p:spPr/>
        <p:txBody>
          <a:bodyPr/>
          <a:lstStyle/>
          <a:p>
            <a:r>
              <a:rPr lang="el-GR" dirty="0" smtClean="0"/>
              <a:t>Άρση του </a:t>
            </a:r>
            <a:r>
              <a:rPr lang="el-GR" dirty="0" err="1" smtClean="0"/>
              <a:t>φιλογαλλικού</a:t>
            </a:r>
            <a:r>
              <a:rPr lang="el-GR" dirty="0" smtClean="0"/>
              <a:t> προσανατολισμού</a:t>
            </a:r>
          </a:p>
          <a:p>
            <a:r>
              <a:rPr lang="el-GR" dirty="0" smtClean="0"/>
              <a:t>Προσέγγιση με Ιταλία συνθήκη 1937.</a:t>
            </a:r>
          </a:p>
          <a:p>
            <a:r>
              <a:rPr lang="el-GR" dirty="0" smtClean="0"/>
              <a:t>1 Ιανουαρίου 1937: «Συνθήκη αιώνιας φιλίας»   με Βουλγαρία.</a:t>
            </a:r>
          </a:p>
          <a:p>
            <a:r>
              <a:rPr lang="el-GR" dirty="0" smtClean="0"/>
              <a:t>Αποτελέσματα:</a:t>
            </a:r>
          </a:p>
          <a:p>
            <a:r>
              <a:rPr lang="el-GR" dirty="0" smtClean="0"/>
              <a:t>α)  η ανησυχία των συμμάχων της Γιουγκοσλαβίας</a:t>
            </a:r>
          </a:p>
          <a:p>
            <a:r>
              <a:rPr lang="el-GR" dirty="0" smtClean="0"/>
              <a:t>Β) ο φόβος για ένα σλαβικό μόρφωμα</a:t>
            </a:r>
            <a:endParaRPr lang="en-US" dirty="0"/>
          </a:p>
        </p:txBody>
      </p:sp>
    </p:spTree>
  </p:cSld>
  <p:clrMapOvr>
    <a:masterClrMapping/>
  </p:clrMapOvr>
  <p:transition>
    <p:dissolv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ΒΑΛΚΑΝΙΚΑ ΣΥΝΕΔΡΙΑ</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1</a:t>
            </a:r>
            <a:r>
              <a:rPr lang="el-GR" baseline="30000" dirty="0" smtClean="0"/>
              <a:t>ο</a:t>
            </a:r>
            <a:r>
              <a:rPr lang="el-GR" dirty="0" smtClean="0"/>
              <a:t> Αθήνα 1930</a:t>
            </a:r>
          </a:p>
          <a:p>
            <a:r>
              <a:rPr lang="el-GR" dirty="0" smtClean="0"/>
              <a:t>2</a:t>
            </a:r>
            <a:r>
              <a:rPr lang="el-GR" baseline="30000" dirty="0" smtClean="0"/>
              <a:t>ο</a:t>
            </a:r>
            <a:r>
              <a:rPr lang="el-GR" dirty="0" smtClean="0"/>
              <a:t> Κωνσταντινούπολη 1931</a:t>
            </a:r>
          </a:p>
          <a:p>
            <a:r>
              <a:rPr lang="el-GR" dirty="0" smtClean="0"/>
              <a:t>3</a:t>
            </a:r>
            <a:r>
              <a:rPr lang="el-GR" baseline="30000" dirty="0" smtClean="0"/>
              <a:t>ο</a:t>
            </a:r>
            <a:r>
              <a:rPr lang="el-GR" dirty="0" smtClean="0"/>
              <a:t> Βουκουρέστι 1932</a:t>
            </a:r>
          </a:p>
          <a:p>
            <a:r>
              <a:rPr lang="el-GR" dirty="0" smtClean="0"/>
              <a:t>4</a:t>
            </a:r>
            <a:r>
              <a:rPr lang="el-GR" baseline="30000" dirty="0" smtClean="0"/>
              <a:t>ο</a:t>
            </a:r>
            <a:r>
              <a:rPr lang="el-GR" dirty="0" smtClean="0"/>
              <a:t> Θεσσαλονίκη 1933</a:t>
            </a:r>
          </a:p>
          <a:p>
            <a:r>
              <a:rPr lang="el-GR" dirty="0" smtClean="0"/>
              <a:t>1934: Βαλκανικό σύμφωνο μεταξύ Ελλάδας, Γιουγκοσλαβίας, Ρουμανίας, Τουρκίας.</a:t>
            </a:r>
          </a:p>
          <a:p>
            <a:r>
              <a:rPr lang="el-GR" dirty="0" smtClean="0"/>
              <a:t>Άρνηση της Βουλγαρίας να πάρει μέρος</a:t>
            </a:r>
            <a:endParaRPr lang="en-US" dirty="0" smtClean="0"/>
          </a:p>
          <a:p>
            <a:r>
              <a:rPr lang="en-US" dirty="0" smtClean="0"/>
              <a:t>To </a:t>
            </a:r>
            <a:r>
              <a:rPr lang="el-GR" dirty="0" smtClean="0"/>
              <a:t>σύμφωνο ανενεργό.</a:t>
            </a:r>
          </a:p>
          <a:p>
            <a:r>
              <a:rPr lang="en-US" dirty="0" smtClean="0"/>
              <a:t>Robert </a:t>
            </a:r>
            <a:r>
              <a:rPr lang="en-US" dirty="0" err="1" smtClean="0"/>
              <a:t>Kerner</a:t>
            </a:r>
            <a:r>
              <a:rPr lang="en-US" dirty="0" smtClean="0"/>
              <a:t>-Harry Howard (1936). The Balkan Conferences and the Balkan Entente 1930-1935. Berkley.</a:t>
            </a:r>
            <a:endParaRPr lang="en-US" dirty="0"/>
          </a:p>
        </p:txBody>
      </p:sp>
    </p:spTree>
  </p:cSld>
  <p:clrMapOvr>
    <a:masterClrMapping/>
  </p:clrMapOvr>
  <p:transition>
    <p:dissolv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Η ΕΛΛΗΝΙΚΗ ΠΟΛΙΤΙΚΗ 1925-ΩΣ ΤΟ 1940</a:t>
            </a:r>
            <a:endParaRPr lang="en-US" dirty="0"/>
          </a:p>
        </p:txBody>
      </p:sp>
    </p:spTree>
  </p:cSld>
  <p:clrMapOvr>
    <a:masterClrMapping/>
  </p:clrMapOvr>
  <p:transition>
    <p:dissolv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1925</a:t>
            </a:r>
            <a:endParaRPr lang="el-GR" dirty="0"/>
          </a:p>
        </p:txBody>
      </p:sp>
      <p:sp>
        <p:nvSpPr>
          <p:cNvPr id="3" name="Θέση περιεχομένου 2"/>
          <p:cNvSpPr>
            <a:spLocks noGrp="1"/>
          </p:cNvSpPr>
          <p:nvPr>
            <p:ph idx="1"/>
          </p:nvPr>
        </p:nvSpPr>
        <p:spPr/>
        <p:txBody>
          <a:bodyPr>
            <a:normAutofit/>
          </a:bodyPr>
          <a:lstStyle/>
          <a:p>
            <a:r>
              <a:rPr lang="el-GR" dirty="0" smtClean="0"/>
              <a:t>Η ελληνική Βουλή δεν επικυρώνει το πρωτόκολλο Πολίτη-</a:t>
            </a:r>
            <a:r>
              <a:rPr lang="el-GR" dirty="0" err="1" smtClean="0"/>
              <a:t>Καφώφ</a:t>
            </a:r>
            <a:r>
              <a:rPr lang="el-GR" dirty="0" smtClean="0"/>
              <a:t>.</a:t>
            </a:r>
          </a:p>
          <a:p>
            <a:r>
              <a:rPr lang="el-GR" b="1" dirty="0" smtClean="0"/>
              <a:t>Οκτώβριος 1925</a:t>
            </a:r>
            <a:r>
              <a:rPr lang="el-GR" dirty="0" smtClean="0"/>
              <a:t>: Φεντεραλιστές και κομμουνιστές ιδρύουν στη Βιέννη την ΕΜΕΟ-ενωμένη για ανεξαρτησία της Μακεδονίας  «εντός της Βαλκανικής κομμουνιστικής ομοσπονδίας»</a:t>
            </a:r>
          </a:p>
          <a:p>
            <a:r>
              <a:rPr lang="el-GR" dirty="0" smtClean="0"/>
              <a:t>Εισβολή ελλ. Στρατού στο </a:t>
            </a:r>
            <a:r>
              <a:rPr lang="el-GR" dirty="0" err="1" smtClean="0"/>
              <a:t>Πετρίτσι</a:t>
            </a:r>
            <a:r>
              <a:rPr lang="el-GR" dirty="0" smtClean="0"/>
              <a:t> Βουλγαρίας για να διωχτούν οι κομιτατζήδες.</a:t>
            </a:r>
            <a:endParaRPr lang="el-GR" dirty="0"/>
          </a:p>
        </p:txBody>
      </p:sp>
    </p:spTree>
    <p:extLst>
      <p:ext uri="{BB962C8B-B14F-4D97-AF65-F5344CB8AC3E}">
        <p14:creationId xmlns="" xmlns:p14="http://schemas.microsoft.com/office/powerpoint/2010/main" val="2200767587"/>
      </p:ext>
    </p:extLst>
  </p:cSld>
  <p:clrMapOvr>
    <a:masterClrMapping/>
  </p:clrMapOvr>
  <p:transition>
    <p:dissolv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πολιτική Μεταξά Αύγουστος 1936-Ιανουάριος 1941</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Εγκαινιάστηκε η πολιτική της βίαιης αφομοίωσης των </a:t>
            </a:r>
            <a:r>
              <a:rPr lang="el-GR" dirty="0" err="1" smtClean="0"/>
              <a:t>σλαβοφώνων</a:t>
            </a:r>
            <a:endParaRPr lang="el-GR" dirty="0" smtClean="0"/>
          </a:p>
          <a:p>
            <a:r>
              <a:rPr lang="el-GR" dirty="0" smtClean="0"/>
              <a:t>Η χρήση της βουλγαρικής απαγορεύτηκε</a:t>
            </a:r>
          </a:p>
          <a:p>
            <a:r>
              <a:rPr lang="el-GR" dirty="0" smtClean="0"/>
              <a:t>Η καταστολή κορυφώθηκε</a:t>
            </a:r>
            <a:endParaRPr lang="en-US" dirty="0" smtClean="0"/>
          </a:p>
          <a:p>
            <a:r>
              <a:rPr lang="el-GR" dirty="0" smtClean="0"/>
              <a:t>Η πολιτική του ελληνικού κράτους οδήγησε κάποιους από τους σλαβόφωνους σε άλλους δρόμους</a:t>
            </a:r>
          </a:p>
          <a:p>
            <a:r>
              <a:rPr lang="el-GR" dirty="0" smtClean="0"/>
              <a:t>ΒΙΒΛΙΟΓΡΑΦΙΑ</a:t>
            </a:r>
          </a:p>
          <a:p>
            <a:r>
              <a:rPr lang="en-US" dirty="0" err="1" smtClean="0"/>
              <a:t>Evagelos</a:t>
            </a:r>
            <a:r>
              <a:rPr lang="en-US" dirty="0" smtClean="0"/>
              <a:t> </a:t>
            </a:r>
            <a:r>
              <a:rPr lang="en-US" dirty="0" err="1" smtClean="0"/>
              <a:t>Kofos</a:t>
            </a:r>
            <a:r>
              <a:rPr lang="en-US" dirty="0" smtClean="0"/>
              <a:t> (1964). Nationalism and communism in </a:t>
            </a:r>
            <a:r>
              <a:rPr lang="en-US" dirty="0" err="1" smtClean="0"/>
              <a:t>Macedonia.Thessaloniki</a:t>
            </a:r>
            <a:r>
              <a:rPr lang="en-US" dirty="0" smtClean="0"/>
              <a:t>, pp. 60-62, </a:t>
            </a:r>
            <a:r>
              <a:rPr lang="en-US" dirty="0" err="1" smtClean="0"/>
              <a:t>Carabbot</a:t>
            </a:r>
            <a:r>
              <a:rPr lang="en-US" dirty="0" smtClean="0"/>
              <a:t>, Aspects, pp. 47-52. </a:t>
            </a:r>
            <a:r>
              <a:rPr lang="el-GR" dirty="0" smtClean="0"/>
              <a:t>Σ. </a:t>
            </a:r>
            <a:r>
              <a:rPr lang="el-GR" dirty="0" err="1" smtClean="0"/>
              <a:t>Ηλιάδου</a:t>
            </a:r>
            <a:r>
              <a:rPr lang="el-GR" dirty="0" smtClean="0"/>
              <a:t>-</a:t>
            </a:r>
            <a:r>
              <a:rPr lang="el-GR" dirty="0" err="1" smtClean="0"/>
              <a:t>Τάχου</a:t>
            </a:r>
            <a:r>
              <a:rPr lang="el-GR" dirty="0" smtClean="0"/>
              <a:t> (2004). Η πολιτική του ελληνικού κράτους στη Μακεδονία στο πλαίσιο του Μακεδονικού Ζητήματος. Αθήνα: </a:t>
            </a:r>
            <a:r>
              <a:rPr lang="en-US" dirty="0" smtClean="0"/>
              <a:t>Gutenberg</a:t>
            </a:r>
          </a:p>
          <a:p>
            <a:endParaRPr lang="en-US" dirty="0"/>
          </a:p>
        </p:txBody>
      </p:sp>
    </p:spTree>
  </p:cSld>
  <p:clrMapOvr>
    <a:masterClrMapping/>
  </p:clrMapOvr>
  <p:transition>
    <p:dissolv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79388" y="333375"/>
            <a:ext cx="8964612" cy="5826125"/>
          </a:xfrm>
        </p:spPr>
        <p:txBody>
          <a:bodyPr>
            <a:normAutofit/>
          </a:bodyPr>
          <a:lstStyle/>
          <a:p>
            <a:pPr marL="609600" indent="0" algn="just" eaLnBrk="1" hangingPunct="1">
              <a:buFont typeface="Wingdings" pitchFamily="2" charset="2"/>
              <a:buNone/>
              <a:defRPr/>
            </a:pPr>
            <a:endParaRPr lang="el-GR" altLang="el-GR" sz="2800" dirty="0" smtClean="0">
              <a:latin typeface="Times New Roman" pitchFamily="18" charset="0"/>
              <a:cs typeface="Times New Roman" pitchFamily="18" charset="0"/>
            </a:endParaRPr>
          </a:p>
          <a:p>
            <a:pPr marL="609600" indent="0" algn="just">
              <a:buNone/>
              <a:defRPr/>
            </a:pPr>
            <a:r>
              <a:rPr lang="el-GR" altLang="el-GR" sz="2800" dirty="0" smtClean="0">
                <a:latin typeface="Times New Roman" pitchFamily="18" charset="0"/>
                <a:cs typeface="Times New Roman" pitchFamily="18" charset="0"/>
              </a:rPr>
              <a:t>1933-1939</a:t>
            </a:r>
          </a:p>
          <a:p>
            <a:pPr marL="609600" indent="0" algn="just" eaLnBrk="1" hangingPunct="1">
              <a:buFont typeface="Wingdings" pitchFamily="2" charset="2"/>
              <a:buNone/>
              <a:defRPr/>
            </a:pPr>
            <a:endParaRPr lang="el-GR" altLang="el-GR" sz="2800" dirty="0" smtClean="0">
              <a:latin typeface="Times New Roman" pitchFamily="18" charset="0"/>
              <a:cs typeface="Times New Roman" pitchFamily="18" charset="0"/>
            </a:endParaRPr>
          </a:p>
          <a:p>
            <a:pPr marL="609600" indent="0" algn="just" eaLnBrk="1" hangingPunct="1">
              <a:buFont typeface="Wingdings" pitchFamily="2" charset="2"/>
              <a:buNone/>
              <a:defRPr/>
            </a:pPr>
            <a:r>
              <a:rPr lang="el-GR" altLang="el-GR" sz="2800" dirty="0" smtClean="0">
                <a:latin typeface="Times New Roman" pitchFamily="18" charset="0"/>
                <a:cs typeface="Times New Roman" pitchFamily="18" charset="0"/>
              </a:rPr>
              <a:t>Ιδιαίτερο ενδιαφέρον. Τακτική συγκρότησης αντιναζιστικού μετώπου-προώθηση ιδέας «</a:t>
            </a:r>
            <a:r>
              <a:rPr lang="el-GR" altLang="el-GR" sz="2800" i="1" dirty="0" smtClean="0">
                <a:latin typeface="Times New Roman" pitchFamily="18" charset="0"/>
                <a:cs typeface="Times New Roman" pitchFamily="18" charset="0"/>
              </a:rPr>
              <a:t>μακεδονικού έθνους</a:t>
            </a:r>
            <a:r>
              <a:rPr lang="el-GR" altLang="el-GR" sz="2800" dirty="0" smtClean="0">
                <a:latin typeface="Times New Roman" pitchFamily="18" charset="0"/>
                <a:cs typeface="Times New Roman" pitchFamily="18" charset="0"/>
              </a:rPr>
              <a:t>»-στον αντίποδα </a:t>
            </a:r>
            <a:r>
              <a:rPr lang="el-GR" altLang="el-GR" sz="2800" dirty="0" err="1" smtClean="0">
                <a:latin typeface="Times New Roman" pitchFamily="18" charset="0"/>
                <a:cs typeface="Times New Roman" pitchFamily="18" charset="0"/>
              </a:rPr>
              <a:t>φιλοχιτλεριής</a:t>
            </a:r>
            <a:r>
              <a:rPr lang="el-GR" altLang="el-GR" sz="2800" dirty="0" smtClean="0">
                <a:latin typeface="Times New Roman" pitchFamily="18" charset="0"/>
                <a:cs typeface="Times New Roman" pitchFamily="18" charset="0"/>
              </a:rPr>
              <a:t> </a:t>
            </a:r>
            <a:r>
              <a:rPr lang="en-US" altLang="el-GR" sz="2800" dirty="0" smtClean="0">
                <a:latin typeface="Times New Roman" pitchFamily="18" charset="0"/>
                <a:cs typeface="Times New Roman" pitchFamily="18" charset="0"/>
              </a:rPr>
              <a:t>VMRO</a:t>
            </a:r>
            <a:r>
              <a:rPr lang="el-GR" altLang="el-GR" sz="2800" b="1" i="1" dirty="0" smtClean="0">
                <a:latin typeface="Times New Roman" pitchFamily="18" charset="0"/>
                <a:cs typeface="Times New Roman" pitchFamily="18" charset="0"/>
              </a:rPr>
              <a:t>(Ενιαία και Ανεξάρτητη Μακεδονία!</a:t>
            </a:r>
            <a:r>
              <a:rPr lang="el-GR" altLang="el-GR" sz="2800" b="1" dirty="0" smtClean="0">
                <a:latin typeface="Times New Roman" pitchFamily="18" charset="0"/>
                <a:cs typeface="Times New Roman" pitchFamily="18" charset="0"/>
              </a:rPr>
              <a:t>)</a:t>
            </a:r>
          </a:p>
          <a:p>
            <a:pPr marL="609600" indent="0" algn="just" eaLnBrk="1" hangingPunct="1">
              <a:buFont typeface="Wingdings" pitchFamily="2" charset="2"/>
              <a:buNone/>
              <a:defRPr/>
            </a:pPr>
            <a:endParaRPr lang="el-GR" altLang="el-GR" sz="3600" dirty="0" smtClean="0">
              <a:latin typeface="Arial" pitchFamily="34" charset="0"/>
              <a:cs typeface="Arial" pitchFamily="34" charset="0"/>
            </a:endParaRPr>
          </a:p>
          <a:p>
            <a:pPr marL="609600" indent="0" algn="just" eaLnBrk="1" hangingPunct="1">
              <a:buFont typeface="Wingdings" pitchFamily="2" charset="2"/>
              <a:buNone/>
              <a:defRPr/>
            </a:pPr>
            <a:r>
              <a:rPr lang="el-GR" altLang="el-GR" sz="2800" b="1" i="1" dirty="0" smtClean="0">
                <a:latin typeface="Arial" pitchFamily="34" charset="0"/>
                <a:cs typeface="Arial" pitchFamily="34" charset="0"/>
              </a:rPr>
              <a:t>(</a:t>
            </a:r>
            <a:r>
              <a:rPr lang="el-GR" altLang="el-GR" sz="2400" b="1" i="1" dirty="0" smtClean="0">
                <a:latin typeface="Arial" pitchFamily="34" charset="0"/>
                <a:cs typeface="Arial" pitchFamily="34" charset="0"/>
              </a:rPr>
              <a:t>4/1934</a:t>
            </a:r>
            <a:r>
              <a:rPr lang="el-GR" altLang="el-GR" sz="2400" i="1" dirty="0" smtClean="0">
                <a:latin typeface="Arial" pitchFamily="34" charset="0"/>
                <a:cs typeface="Arial" pitchFamily="34" charset="0"/>
              </a:rPr>
              <a:t>-Μ</a:t>
            </a:r>
            <a:r>
              <a:rPr lang="en-US" altLang="el-GR" sz="2400" i="1" dirty="0" err="1" smtClean="0">
                <a:latin typeface="Arial" pitchFamily="34" charset="0"/>
                <a:cs typeface="Arial" pitchFamily="34" charset="0"/>
              </a:rPr>
              <a:t>akedonsko</a:t>
            </a:r>
            <a:r>
              <a:rPr lang="en-US" altLang="el-GR" sz="2400" i="1" dirty="0" smtClean="0">
                <a:latin typeface="Arial" pitchFamily="34" charset="0"/>
                <a:cs typeface="Arial" pitchFamily="34" charset="0"/>
              </a:rPr>
              <a:t> </a:t>
            </a:r>
            <a:r>
              <a:rPr lang="en-US" altLang="el-GR" sz="2400" i="1" dirty="0" err="1" smtClean="0">
                <a:latin typeface="Arial" pitchFamily="34" charset="0"/>
                <a:cs typeface="Arial" pitchFamily="34" charset="0"/>
              </a:rPr>
              <a:t>Delo</a:t>
            </a:r>
            <a:r>
              <a:rPr lang="en-US" altLang="el-GR" sz="2400" i="1" dirty="0" smtClean="0">
                <a:latin typeface="Arial" pitchFamily="34" charset="0"/>
                <a:cs typeface="Arial" pitchFamily="34" charset="0"/>
              </a:rPr>
              <a:t> (VMRO</a:t>
            </a:r>
            <a:r>
              <a:rPr lang="el-GR" altLang="el-GR" sz="2400" i="1" dirty="0" smtClean="0">
                <a:latin typeface="Arial" pitchFamily="34" charset="0"/>
                <a:cs typeface="Arial" pitchFamily="34" charset="0"/>
              </a:rPr>
              <a:t>Ενωμένη</a:t>
            </a:r>
            <a:r>
              <a:rPr lang="en-US" altLang="el-GR" sz="2400" i="1" dirty="0" smtClean="0">
                <a:latin typeface="Arial" pitchFamily="34" charset="0"/>
                <a:cs typeface="Arial" pitchFamily="34" charset="0"/>
              </a:rPr>
              <a:t>)</a:t>
            </a:r>
            <a:r>
              <a:rPr lang="el-GR" altLang="el-GR" sz="2400" i="1" dirty="0" smtClean="0">
                <a:latin typeface="Arial" pitchFamily="34" charset="0"/>
                <a:cs typeface="Arial" pitchFamily="34" charset="0"/>
              </a:rPr>
              <a:t>: απόφαση για ύπαρξη «</a:t>
            </a:r>
            <a:r>
              <a:rPr lang="el-GR" altLang="el-GR" sz="2400" b="1" i="1" dirty="0" smtClean="0">
                <a:latin typeface="Arial" pitchFamily="34" charset="0"/>
                <a:cs typeface="Arial" pitchFamily="34" charset="0"/>
              </a:rPr>
              <a:t>μακεδονικού έθνους</a:t>
            </a:r>
            <a:r>
              <a:rPr lang="el-GR" altLang="el-GR" sz="2400" i="1" dirty="0" smtClean="0">
                <a:latin typeface="Arial" pitchFamily="34" charset="0"/>
                <a:cs typeface="Arial" pitchFamily="34" charset="0"/>
              </a:rPr>
              <a:t>»). </a:t>
            </a:r>
          </a:p>
          <a:p>
            <a:pPr marL="609600" indent="-609600" eaLnBrk="1" hangingPunct="1">
              <a:buFont typeface="Wingdings" pitchFamily="2" charset="2"/>
              <a:buNone/>
              <a:defRPr/>
            </a:pPr>
            <a:endParaRPr lang="el-GR" altLang="el-GR" sz="3600" dirty="0" smtClean="0"/>
          </a:p>
        </p:txBody>
      </p:sp>
    </p:spTree>
  </p:cSld>
  <p:clrMapOvr>
    <a:masterClrMapping/>
  </p:clrMapOvr>
  <p:transition>
    <p:dissolv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normAutofit fontScale="90000"/>
          </a:bodyPr>
          <a:lstStyle/>
          <a:p>
            <a:pPr eaLnBrk="1" hangingPunct="1"/>
            <a:r>
              <a:rPr lang="el-GR" altLang="el-GR" dirty="0" smtClean="0"/>
              <a:t>Αλλαγές γραμμής στη </a:t>
            </a:r>
            <a:r>
              <a:rPr lang="en-US" altLang="el-GR" dirty="0" smtClean="0"/>
              <a:t>VMRO</a:t>
            </a:r>
            <a:r>
              <a:rPr lang="el-GR" altLang="el-GR" dirty="0" smtClean="0"/>
              <a:t> (1933)</a:t>
            </a:r>
          </a:p>
        </p:txBody>
      </p:sp>
      <p:sp>
        <p:nvSpPr>
          <p:cNvPr id="18435" name="2 - Θέση περιεχομένου"/>
          <p:cNvSpPr>
            <a:spLocks noGrp="1"/>
          </p:cNvSpPr>
          <p:nvPr>
            <p:ph idx="1"/>
          </p:nvPr>
        </p:nvSpPr>
        <p:spPr/>
        <p:txBody>
          <a:bodyPr>
            <a:normAutofit/>
          </a:bodyPr>
          <a:lstStyle/>
          <a:p>
            <a:pPr eaLnBrk="1" hangingPunct="1"/>
            <a:r>
              <a:rPr lang="el-GR" altLang="el-GR" smtClean="0"/>
              <a:t>1933: </a:t>
            </a:r>
            <a:r>
              <a:rPr lang="en-US" altLang="el-GR" smtClean="0"/>
              <a:t>VMRO Mihajlov </a:t>
            </a:r>
            <a:r>
              <a:rPr lang="el-GR" altLang="el-GR" smtClean="0"/>
              <a:t>είχε αποδεχτεί τη θέση για Ενιαία Ανεξάρτητη Μακεδονία (εθνική ταυτότητα Βούλγαρος, πολιτική ετικέτα Μακεδόνας) </a:t>
            </a:r>
            <a:r>
              <a:rPr lang="en-US" altLang="el-GR" smtClean="0"/>
              <a:t>P. Sandanov </a:t>
            </a:r>
            <a:r>
              <a:rPr lang="el-GR" altLang="el-GR" smtClean="0"/>
              <a:t>ίδρυση νοτιοσλαβικής ομοσπονδίας</a:t>
            </a:r>
          </a:p>
          <a:p>
            <a:pPr eaLnBrk="1" hangingPunct="1"/>
            <a:r>
              <a:rPr lang="el-GR" altLang="el-GR" smtClean="0"/>
              <a:t>1934: </a:t>
            </a:r>
            <a:r>
              <a:rPr lang="en-US" altLang="el-GR" smtClean="0"/>
              <a:t>Vladimir Poptomov </a:t>
            </a:r>
            <a:r>
              <a:rPr lang="el-GR" altLang="el-GR" smtClean="0"/>
              <a:t>Υπόμνημα στην Κομιτερν για σύσταση εθνικο-επαναστατικών οργανώσεων με καθοδήγηση των ΚΚ με σύνθημα την αυτοδιάθεση του Μακεδονικού λαού</a:t>
            </a:r>
          </a:p>
          <a:p>
            <a:pPr eaLnBrk="1" hangingPunct="1"/>
            <a:endParaRPr lang="el-GR" altLang="el-GR" smtClean="0"/>
          </a:p>
          <a:p>
            <a:pPr eaLnBrk="1" hangingPunct="1"/>
            <a:endParaRPr lang="el-GR" altLang="el-GR" smtClean="0"/>
          </a:p>
        </p:txBody>
      </p:sp>
    </p:spTree>
    <p:extLst>
      <p:ext uri="{BB962C8B-B14F-4D97-AF65-F5344CB8AC3E}">
        <p14:creationId xmlns="" xmlns:p14="http://schemas.microsoft.com/office/powerpoint/2010/main" val="4083823454"/>
      </p:ext>
    </p:extLst>
  </p:cSld>
  <p:clrMapOvr>
    <a:masterClrMapping/>
  </p:clrMapOvr>
  <p:transition>
    <p:dissolv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endParaRPr lang="el-GR" altLang="el-GR" smtClean="0"/>
          </a:p>
        </p:txBody>
      </p:sp>
      <p:sp>
        <p:nvSpPr>
          <p:cNvPr id="19459" name="2 - Θέση περιεχομένου"/>
          <p:cNvSpPr>
            <a:spLocks noGrp="1"/>
          </p:cNvSpPr>
          <p:nvPr>
            <p:ph idx="1"/>
          </p:nvPr>
        </p:nvSpPr>
        <p:spPr/>
        <p:txBody>
          <a:bodyPr/>
          <a:lstStyle/>
          <a:p>
            <a:pPr eaLnBrk="1" hangingPunct="1"/>
            <a:r>
              <a:rPr lang="el-GR" altLang="el-GR" smtClean="0"/>
              <a:t> 20 Δεκεμβρίου 1933: συνεδρίαση </a:t>
            </a:r>
            <a:r>
              <a:rPr lang="en-US" altLang="el-GR" smtClean="0"/>
              <a:t>BLS </a:t>
            </a:r>
            <a:r>
              <a:rPr lang="el-GR" altLang="el-GR" smtClean="0"/>
              <a:t>της Κομιντερν εγκρίθηκε εισήγηση του </a:t>
            </a:r>
            <a:r>
              <a:rPr lang="en-US" altLang="el-GR" smtClean="0"/>
              <a:t>Rilski </a:t>
            </a:r>
            <a:r>
              <a:rPr lang="el-GR" altLang="el-GR" smtClean="0"/>
              <a:t>για Ενιαία Ανεξάρτητη Μακεδονία</a:t>
            </a:r>
            <a:r>
              <a:rPr lang="en-US" altLang="el-GR" smtClean="0"/>
              <a:t>, </a:t>
            </a:r>
            <a:r>
              <a:rPr lang="el-GR" altLang="el-GR" smtClean="0"/>
              <a:t>για Βαλκανική Ομοσπονδία εργαζομένων</a:t>
            </a:r>
          </a:p>
          <a:p>
            <a:pPr eaLnBrk="1" hangingPunct="1"/>
            <a:r>
              <a:rPr lang="el-GR" altLang="el-GR" smtClean="0"/>
              <a:t>Φεβρουάριος </a:t>
            </a:r>
            <a:r>
              <a:rPr lang="en-US" altLang="el-GR" smtClean="0"/>
              <a:t>1934</a:t>
            </a:r>
            <a:r>
              <a:rPr lang="el-GR" altLang="el-GR" smtClean="0"/>
              <a:t>: Συνέδριο Κομμουνιστικής Διεθνούς. Προώθηση της ύπαρξης σλαβομακεδονικού έθνους. Αιτία η προώθηση του ναζισμού </a:t>
            </a:r>
            <a:r>
              <a:rPr lang="en-US" altLang="el-GR" smtClean="0"/>
              <a:t>(Vlahov)</a:t>
            </a:r>
          </a:p>
          <a:p>
            <a:pPr eaLnBrk="1" hangingPunct="1"/>
            <a:endParaRPr lang="el-GR" altLang="el-GR" smtClean="0"/>
          </a:p>
        </p:txBody>
      </p:sp>
    </p:spTree>
    <p:extLst>
      <p:ext uri="{BB962C8B-B14F-4D97-AF65-F5344CB8AC3E}">
        <p14:creationId xmlns="" xmlns:p14="http://schemas.microsoft.com/office/powerpoint/2010/main" val="1717979166"/>
      </p:ext>
    </p:extLst>
  </p:cSld>
  <p:clrMapOvr>
    <a:masterClrMapping/>
  </p:clrMapOvr>
  <p:transition>
    <p:dissolv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endParaRPr lang="el-GR" altLang="el-GR" smtClean="0"/>
          </a:p>
        </p:txBody>
      </p:sp>
      <p:sp>
        <p:nvSpPr>
          <p:cNvPr id="20483" name="2 - Θέση περιεχομένου"/>
          <p:cNvSpPr>
            <a:spLocks noGrp="1"/>
          </p:cNvSpPr>
          <p:nvPr>
            <p:ph idx="1"/>
          </p:nvPr>
        </p:nvSpPr>
        <p:spPr/>
        <p:txBody>
          <a:bodyPr>
            <a:normAutofit/>
          </a:bodyPr>
          <a:lstStyle/>
          <a:p>
            <a:pPr eaLnBrk="1" hangingPunct="1"/>
            <a:r>
              <a:rPr lang="el-GR" altLang="el-GR" smtClean="0"/>
              <a:t>«.. Κεντρικό σύνθημα της </a:t>
            </a:r>
            <a:r>
              <a:rPr lang="en-US" altLang="el-GR" smtClean="0"/>
              <a:t>VMRO </a:t>
            </a:r>
            <a:r>
              <a:rPr lang="el-GR" altLang="el-GR" smtClean="0"/>
              <a:t>Ενωμένης πρέπει να είναι το σύνθημα για το δικαίωμα του έθνους για αυτοδιάθεση μέχρι την απόσχιση και την κατάκτηση της ανεξάρτητης ενιαίας μακεδονικής δημοκρατίας των εργαζομένων..»</a:t>
            </a:r>
          </a:p>
          <a:p>
            <a:pPr eaLnBrk="1" hangingPunct="1"/>
            <a:r>
              <a:rPr lang="el-GR" altLang="el-GR" smtClean="0"/>
              <a:t>1933 ιδρύθηκε ηγετικός πυρήνας της Ενωμένης στην ελληνική Μακεδονία υπό τον Ανδρέα Τσίπα  </a:t>
            </a:r>
          </a:p>
        </p:txBody>
      </p:sp>
    </p:spTree>
    <p:extLst>
      <p:ext uri="{BB962C8B-B14F-4D97-AF65-F5344CB8AC3E}">
        <p14:creationId xmlns="" xmlns:p14="http://schemas.microsoft.com/office/powerpoint/2010/main" val="2564539653"/>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612775" y="228600"/>
            <a:ext cx="8153400" cy="990600"/>
          </a:xfrm>
        </p:spPr>
        <p:txBody>
          <a:bodyPr/>
          <a:lstStyle/>
          <a:p>
            <a:pPr eaLnBrk="1" hangingPunct="1"/>
            <a:r>
              <a:rPr lang="el-GR" altLang="el-GR" dirty="0" smtClean="0">
                <a:solidFill>
                  <a:schemeClr val="bg1"/>
                </a:solidFill>
              </a:rPr>
              <a:t>ΟΙ ΕΞΑΡΧΙΚΟΙ ΕΠΙΣΚΟΠΟΙ</a:t>
            </a:r>
          </a:p>
        </p:txBody>
      </p:sp>
      <p:sp>
        <p:nvSpPr>
          <p:cNvPr id="2867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Το 1890 η Αυστρία συνετέλεσε στην έκδοση φιρμανίων διορισμού εξαρχικών επισκόπων στη Μακεδονία (Σκόπια, Αχρίδα, Βελεσσά, Νευροκόπι)</a:t>
            </a:r>
          </a:p>
          <a:p>
            <a:pPr eaLnBrk="1" hangingPunct="1"/>
            <a:r>
              <a:rPr lang="el-GR" altLang="el-GR" smtClean="0"/>
              <a:t>Ο </a:t>
            </a:r>
            <a:r>
              <a:rPr lang="en-US" altLang="el-GR" smtClean="0"/>
              <a:t>Gogolanov </a:t>
            </a:r>
            <a:r>
              <a:rPr lang="el-GR" altLang="el-GR" smtClean="0"/>
              <a:t>στα Σκόπια ανακλήθηκε από τον Έξαρχο το 1892 γιατί ήθελε να ανασυστήσει την Αρχιεπισκοπή της Αχρίδας και να δώσει εθνικό-μακεδονοσλαβικό χαρακτήρα</a:t>
            </a:r>
            <a:r>
              <a:rPr lang="en-US" altLang="el-GR" smtClean="0"/>
              <a:t> </a:t>
            </a:r>
            <a:r>
              <a:rPr lang="el-GR" altLang="el-GR" smtClean="0"/>
              <a:t>(μακεδονοσλαβικός σεπαρατισμός σε αντιβουλγαρική βάση).</a:t>
            </a:r>
          </a:p>
        </p:txBody>
      </p:sp>
    </p:spTree>
  </p:cSld>
  <p:clrMapOvr>
    <a:masterClrMapping/>
  </p:clrMapOvr>
  <p:transition>
    <p:dissolv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r>
              <a:rPr lang="el-GR" altLang="el-GR" smtClean="0"/>
              <a:t>Επιπτώσεις στη Βουλγαρία</a:t>
            </a:r>
          </a:p>
        </p:txBody>
      </p:sp>
      <p:sp>
        <p:nvSpPr>
          <p:cNvPr id="3" name="2 - Θέση περιεχομένου"/>
          <p:cNvSpPr>
            <a:spLocks noGrp="1"/>
          </p:cNvSpPr>
          <p:nvPr>
            <p:ph idx="1"/>
          </p:nvPr>
        </p:nvSpPr>
        <p:spPr/>
        <p:txBody>
          <a:bodyPr>
            <a:normAutofit lnSpcReduction="10000"/>
          </a:bodyPr>
          <a:lstStyle/>
          <a:p>
            <a:pPr marL="365760" indent="-256032" eaLnBrk="1" fontAlgn="auto" hangingPunct="1">
              <a:spcAft>
                <a:spcPts val="0"/>
              </a:spcAft>
              <a:buClr>
                <a:schemeClr val="accent3"/>
              </a:buClr>
              <a:buFont typeface="Georgia"/>
              <a:buChar char="•"/>
              <a:defRPr/>
            </a:pPr>
            <a:r>
              <a:rPr lang="el-GR" dirty="0" smtClean="0"/>
              <a:t>Διώξεις και συλλήψεις των μελών της </a:t>
            </a:r>
            <a:r>
              <a:rPr lang="en-US" dirty="0" smtClean="0"/>
              <a:t>VMRO </a:t>
            </a:r>
            <a:r>
              <a:rPr lang="el-GR" dirty="0" smtClean="0"/>
              <a:t>ενωμένης με κατηγορία την άποψη ότι οι Μακεδόνες δεν είναι Βούλγαροι, αλλά ιδιαίτερο έθνος, κάτι που είχε δεχτεί και το </a:t>
            </a:r>
            <a:r>
              <a:rPr lang="el-GR" dirty="0" smtClean="0"/>
              <a:t>ΚΚΒ </a:t>
            </a:r>
            <a:r>
              <a:rPr lang="el-GR" dirty="0" smtClean="0"/>
              <a:t>τον Φεβρουάριο του 1935</a:t>
            </a:r>
          </a:p>
          <a:p>
            <a:pPr marL="365760" indent="-256032" eaLnBrk="1" fontAlgn="auto" hangingPunct="1">
              <a:spcAft>
                <a:spcPts val="0"/>
              </a:spcAft>
              <a:buClr>
                <a:schemeClr val="accent3"/>
              </a:buClr>
              <a:buFont typeface="Georgia"/>
              <a:buChar char="•"/>
              <a:defRPr/>
            </a:pPr>
            <a:r>
              <a:rPr lang="el-GR" dirty="0" smtClean="0"/>
              <a:t>1934 Διάλυση </a:t>
            </a:r>
            <a:r>
              <a:rPr lang="el-GR" dirty="0" smtClean="0"/>
              <a:t>της </a:t>
            </a:r>
            <a:r>
              <a:rPr lang="en-US" dirty="0" smtClean="0"/>
              <a:t>VMRO </a:t>
            </a:r>
            <a:r>
              <a:rPr lang="el-GR" dirty="0" smtClean="0"/>
              <a:t>ενωμένης, ανάληψη δράσης από το ΒΚΚ</a:t>
            </a:r>
          </a:p>
          <a:p>
            <a:pPr marL="365760" indent="-256032" eaLnBrk="1" fontAlgn="auto" hangingPunct="1">
              <a:spcAft>
                <a:spcPts val="0"/>
              </a:spcAft>
              <a:buClr>
                <a:schemeClr val="accent3"/>
              </a:buClr>
              <a:buFont typeface="Georgia"/>
              <a:buChar char="•"/>
              <a:defRPr/>
            </a:pPr>
            <a:r>
              <a:rPr lang="el-GR" dirty="0" smtClean="0"/>
              <a:t> 1938: ίδρυση Μακεδονικού Λογοτεχνικού Συλλόγου. Ο κύκλος διαλύθηκε με την είσοδο του βουλγαρικού στρατού το Μάιο του 1941</a:t>
            </a:r>
            <a:endParaRPr lang="el-GR" dirty="0"/>
          </a:p>
        </p:txBody>
      </p:sp>
    </p:spTree>
    <p:extLst>
      <p:ext uri="{BB962C8B-B14F-4D97-AF65-F5344CB8AC3E}">
        <p14:creationId xmlns="" xmlns:p14="http://schemas.microsoft.com/office/powerpoint/2010/main" val="3618491523"/>
      </p:ext>
    </p:extLst>
  </p:cSld>
  <p:clrMapOvr>
    <a:masterClrMapping/>
  </p:clrMapOvr>
  <p:transition>
    <p:dissolv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1934-1935</a:t>
            </a:r>
            <a:endParaRPr lang="el-GR" dirty="0"/>
          </a:p>
        </p:txBody>
      </p:sp>
      <p:sp>
        <p:nvSpPr>
          <p:cNvPr id="3" name="Θέση περιεχομένου 2"/>
          <p:cNvSpPr>
            <a:spLocks noGrp="1"/>
          </p:cNvSpPr>
          <p:nvPr>
            <p:ph idx="1"/>
          </p:nvPr>
        </p:nvSpPr>
        <p:spPr/>
        <p:txBody>
          <a:bodyPr/>
          <a:lstStyle/>
          <a:p>
            <a:r>
              <a:rPr lang="el-GR" b="1" dirty="0" smtClean="0"/>
              <a:t>Ιούνιος 1934</a:t>
            </a:r>
            <a:r>
              <a:rPr lang="el-GR" dirty="0" smtClean="0"/>
              <a:t>: ΚΚΓ υπέρ της εκδίωξης των Σέρβων (</a:t>
            </a:r>
            <a:r>
              <a:rPr lang="el-GR" dirty="0" err="1" smtClean="0"/>
              <a:t>υπάλλήλων</a:t>
            </a:r>
            <a:r>
              <a:rPr lang="el-GR" dirty="0" smtClean="0"/>
              <a:t>, στρατιωτικών κλπ.) από τη Μακεδονία. Η ΕΜΕΟ διαλύεται.</a:t>
            </a:r>
          </a:p>
          <a:p>
            <a:r>
              <a:rPr lang="el-GR" b="1" dirty="0" smtClean="0"/>
              <a:t>Δεκέμβριος 1935:  </a:t>
            </a:r>
            <a:r>
              <a:rPr lang="el-GR" dirty="0"/>
              <a:t>7</a:t>
            </a:r>
            <a:r>
              <a:rPr lang="el-GR" baseline="30000" dirty="0" smtClean="0"/>
              <a:t>ο</a:t>
            </a:r>
            <a:r>
              <a:rPr lang="el-GR" dirty="0" smtClean="0"/>
              <a:t>  συνέδριο </a:t>
            </a:r>
            <a:r>
              <a:rPr lang="el-GR" dirty="0" err="1" smtClean="0"/>
              <a:t>Κομιντέρν</a:t>
            </a:r>
            <a:r>
              <a:rPr lang="el-GR" dirty="0" smtClean="0"/>
              <a:t>, το ΚΚΕ στο 6</a:t>
            </a:r>
            <a:r>
              <a:rPr lang="el-GR" baseline="30000" dirty="0" smtClean="0"/>
              <a:t>ο</a:t>
            </a:r>
            <a:r>
              <a:rPr lang="el-GR" dirty="0" smtClean="0"/>
              <a:t> συνέδριο τάσσεται υπέρ των ίσων δικαιωμάτων στις μειονότητες.</a:t>
            </a:r>
            <a:endParaRPr lang="el-GR" b="1" dirty="0" smtClean="0"/>
          </a:p>
          <a:p>
            <a:endParaRPr lang="el-GR" dirty="0"/>
          </a:p>
        </p:txBody>
      </p:sp>
    </p:spTree>
    <p:extLst>
      <p:ext uri="{BB962C8B-B14F-4D97-AF65-F5344CB8AC3E}">
        <p14:creationId xmlns="" xmlns:p14="http://schemas.microsoft.com/office/powerpoint/2010/main" val="4217087433"/>
      </p:ext>
    </p:extLst>
  </p:cSld>
  <p:clrMapOvr>
    <a:masterClrMapping/>
  </p:clrMapOvr>
  <p:transition>
    <p:dissolv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Ζ ΣΥΝΕΔΡΙΟ ΚΔ  1935</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Εγκατάλειψη απομόνωσης ενώπιον απειλής ναζισμού</a:t>
            </a:r>
          </a:p>
          <a:p>
            <a:r>
              <a:rPr lang="el-GR" dirty="0" smtClean="0"/>
              <a:t>Ίδρυση Ενιαίων Μετώπων με σοσιαλιστικά και αγροτικά κόμματα</a:t>
            </a:r>
          </a:p>
          <a:p>
            <a:r>
              <a:rPr lang="el-GR" dirty="0" smtClean="0"/>
              <a:t>Ίσα δικαιώματα στις μειονότητες εντός εθνών-κρατών</a:t>
            </a:r>
            <a:endParaRPr lang="en-US" dirty="0" smtClean="0"/>
          </a:p>
          <a:p>
            <a:r>
              <a:rPr lang="en-US" dirty="0" smtClean="0"/>
              <a:t>Front </a:t>
            </a:r>
            <a:r>
              <a:rPr lang="en-US" dirty="0" err="1" smtClean="0"/>
              <a:t>Narodne</a:t>
            </a:r>
            <a:r>
              <a:rPr lang="en-US" dirty="0" smtClean="0"/>
              <a:t> </a:t>
            </a:r>
            <a:r>
              <a:rPr lang="en-US" dirty="0" err="1" smtClean="0"/>
              <a:t>Slobode</a:t>
            </a:r>
            <a:r>
              <a:rPr lang="en-US" dirty="0" smtClean="0"/>
              <a:t> (M</a:t>
            </a:r>
            <a:r>
              <a:rPr lang="el-GR" dirty="0" err="1" smtClean="0"/>
              <a:t>έτωπο</a:t>
            </a:r>
            <a:r>
              <a:rPr lang="el-GR" dirty="0" smtClean="0"/>
              <a:t> για τη Λαϊκή Απελευθέρωση. Η απόσχιση εξυπηρετεί τους φασίστες ιμπεριαλιστές.</a:t>
            </a:r>
          </a:p>
          <a:p>
            <a:r>
              <a:rPr lang="en-US" dirty="0" err="1" smtClean="0"/>
              <a:t>Kofos</a:t>
            </a:r>
            <a:r>
              <a:rPr lang="en-US" dirty="0" smtClean="0"/>
              <a:t> </a:t>
            </a:r>
            <a:r>
              <a:rPr lang="en-US" i="1" dirty="0" smtClean="0"/>
              <a:t>Nationalism and Communism</a:t>
            </a:r>
            <a:r>
              <a:rPr lang="en-US" dirty="0" smtClean="0"/>
              <a:t>.</a:t>
            </a:r>
            <a:endParaRPr lang="en-US" dirty="0"/>
          </a:p>
        </p:txBody>
      </p:sp>
    </p:spTree>
  </p:cSld>
  <p:clrMapOvr>
    <a:masterClrMapping/>
  </p:clrMapOvr>
  <p:transition>
    <p:dissolv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ΣΥΝΕΔΡΙΟ ΚΚΕ 1935</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Η αλλαγή της δημογραφικής σύνθεσης της ελληνικής Μακεδονίας</a:t>
            </a:r>
          </a:p>
          <a:p>
            <a:r>
              <a:rPr lang="el-GR" dirty="0" smtClean="0"/>
              <a:t>Οι ανάγκες του αντιφασιστικού αγώνα</a:t>
            </a:r>
          </a:p>
          <a:p>
            <a:r>
              <a:rPr lang="el-GR" dirty="0" smtClean="0"/>
              <a:t>Νέο σύνθημα ισότητα για τις μειονότητες</a:t>
            </a:r>
          </a:p>
          <a:p>
            <a:r>
              <a:rPr lang="en-US" dirty="0" smtClean="0"/>
              <a:t>Charles </a:t>
            </a:r>
            <a:r>
              <a:rPr lang="en-US" dirty="0" err="1" smtClean="0"/>
              <a:t>Zalar</a:t>
            </a:r>
            <a:r>
              <a:rPr lang="en-US" dirty="0" smtClean="0"/>
              <a:t>. Yugoslav Communism: A critical Study. </a:t>
            </a:r>
            <a:r>
              <a:rPr lang="en-US" dirty="0" err="1" smtClean="0"/>
              <a:t>Ouasington</a:t>
            </a:r>
            <a:r>
              <a:rPr lang="en-US" dirty="0" smtClean="0"/>
              <a:t>. 1961</a:t>
            </a:r>
          </a:p>
          <a:p>
            <a:r>
              <a:rPr lang="el-GR" dirty="0" smtClean="0"/>
              <a:t>Φεβρουάριος 1934: </a:t>
            </a:r>
            <a:r>
              <a:rPr lang="el-GR" dirty="0" err="1" smtClean="0"/>
              <a:t>Κομιντέρν</a:t>
            </a:r>
            <a:r>
              <a:rPr lang="el-GR" dirty="0" smtClean="0"/>
              <a:t> Ψήφισμα για «Μακεδονικό έθνος»(</a:t>
            </a:r>
            <a:r>
              <a:rPr lang="en-US" dirty="0" err="1" smtClean="0"/>
              <a:t>Ivo</a:t>
            </a:r>
            <a:r>
              <a:rPr lang="en-US" dirty="0" smtClean="0"/>
              <a:t> </a:t>
            </a:r>
            <a:r>
              <a:rPr lang="en-US" dirty="0" err="1" smtClean="0"/>
              <a:t>Banac</a:t>
            </a:r>
            <a:r>
              <a:rPr lang="en-US" dirty="0" smtClean="0"/>
              <a:t>, The National Question in </a:t>
            </a:r>
            <a:r>
              <a:rPr lang="en-US" dirty="0" err="1" smtClean="0"/>
              <a:t>Jugoslavia</a:t>
            </a:r>
            <a:r>
              <a:rPr lang="en-US" dirty="0" smtClean="0"/>
              <a:t>: Origins, History, Politics, Ithaca, 1988)</a:t>
            </a:r>
            <a:endParaRPr lang="el-GR" dirty="0" smtClean="0"/>
          </a:p>
          <a:p>
            <a:r>
              <a:rPr lang="el-GR" dirty="0" smtClean="0"/>
              <a:t>1940: Ε Σύνοδος ΚΚΓ καλούσε τον μακεδονικό λαό να αγωνιστεί για απελευθέρωση</a:t>
            </a:r>
            <a:endParaRPr lang="en-US" dirty="0"/>
          </a:p>
        </p:txBody>
      </p:sp>
    </p:spTree>
  </p:cSld>
  <p:clrMapOvr>
    <a:masterClrMapping/>
  </p:clrMapOvr>
  <p:transition>
    <p:dissolv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fontScale="90000"/>
          </a:bodyPr>
          <a:lstStyle/>
          <a:p>
            <a:pPr eaLnBrk="1" hangingPunct="1"/>
            <a:r>
              <a:rPr lang="el-GR" altLang="el-GR" smtClean="0"/>
              <a:t>Δεκέμβριος 1935: 7</a:t>
            </a:r>
            <a:r>
              <a:rPr lang="el-GR" altLang="el-GR" baseline="30000" smtClean="0"/>
              <a:t>ο</a:t>
            </a:r>
            <a:r>
              <a:rPr lang="el-GR" altLang="el-GR" smtClean="0"/>
              <a:t> συνέδριο της ΚΔ</a:t>
            </a:r>
          </a:p>
        </p:txBody>
      </p:sp>
      <p:sp>
        <p:nvSpPr>
          <p:cNvPr id="22531" name="2 - Θέση περιεχομένου"/>
          <p:cNvSpPr>
            <a:spLocks noGrp="1"/>
          </p:cNvSpPr>
          <p:nvPr>
            <p:ph idx="1"/>
          </p:nvPr>
        </p:nvSpPr>
        <p:spPr/>
        <p:txBody>
          <a:bodyPr/>
          <a:lstStyle/>
          <a:p>
            <a:pPr eaLnBrk="1" hangingPunct="1"/>
            <a:r>
              <a:rPr lang="el-GR" altLang="el-GR" dirty="0" smtClean="0"/>
              <a:t>Εγκαταλείφθηκε το σύνθημα Ενιαία και ανεξάρτητη Μακεδονία αι υιοθετήθηκε η πλήρη ισοτιμία των μειονοτήτων εντός του ελληνικού κράτους.</a:t>
            </a:r>
          </a:p>
        </p:txBody>
      </p:sp>
    </p:spTree>
    <p:extLst>
      <p:ext uri="{BB962C8B-B14F-4D97-AF65-F5344CB8AC3E}">
        <p14:creationId xmlns="" xmlns:p14="http://schemas.microsoft.com/office/powerpoint/2010/main" val="4284843409"/>
      </p:ext>
    </p:extLst>
  </p:cSld>
  <p:clrMapOvr>
    <a:masterClrMapping/>
  </p:clrMapOvr>
  <p:transition>
    <p:dissolv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1936</a:t>
            </a:r>
            <a:endParaRPr lang="el-GR" dirty="0"/>
          </a:p>
        </p:txBody>
      </p:sp>
      <p:sp>
        <p:nvSpPr>
          <p:cNvPr id="3" name="Θέση περιεχομένου 2"/>
          <p:cNvSpPr>
            <a:spLocks noGrp="1"/>
          </p:cNvSpPr>
          <p:nvPr>
            <p:ph idx="1"/>
          </p:nvPr>
        </p:nvSpPr>
        <p:spPr/>
        <p:txBody>
          <a:bodyPr/>
          <a:lstStyle/>
          <a:p>
            <a:r>
              <a:rPr lang="el-GR" dirty="0" smtClean="0"/>
              <a:t>Το ΚΚΓ στη Μόσχα παίρνει την ίδια θέση. Η ΕΜΕΟ-ενωμένη διαλύεται και τα μέλη της διώκονται</a:t>
            </a:r>
            <a:endParaRPr lang="el-GR" dirty="0"/>
          </a:p>
        </p:txBody>
      </p:sp>
    </p:spTree>
    <p:extLst>
      <p:ext uri="{BB962C8B-B14F-4D97-AF65-F5344CB8AC3E}">
        <p14:creationId xmlns="" xmlns:p14="http://schemas.microsoft.com/office/powerpoint/2010/main" val="3635662523"/>
      </p:ext>
    </p:extLst>
  </p:cSld>
  <p:clrMapOvr>
    <a:masterClrMapping/>
  </p:clrMapOvr>
  <p:transition>
    <p:dissolv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1938</a:t>
            </a:r>
            <a:endParaRPr lang="en-US" dirty="0"/>
          </a:p>
        </p:txBody>
      </p:sp>
      <p:sp>
        <p:nvSpPr>
          <p:cNvPr id="3" name="2 - Θέση περιεχομένου"/>
          <p:cNvSpPr>
            <a:spLocks noGrp="1"/>
          </p:cNvSpPr>
          <p:nvPr>
            <p:ph sz="quarter" idx="1"/>
          </p:nvPr>
        </p:nvSpPr>
        <p:spPr/>
        <p:txBody>
          <a:bodyPr/>
          <a:lstStyle/>
          <a:p>
            <a:r>
              <a:rPr lang="el-GR" dirty="0" smtClean="0"/>
              <a:t>Συμφωνία της Θεσσαλονίκης μεταξύ Βουλγαρίας και μικρής </a:t>
            </a:r>
            <a:r>
              <a:rPr lang="el-GR" dirty="0" err="1" smtClean="0"/>
              <a:t>Αντάντ</a:t>
            </a:r>
            <a:endParaRPr lang="el-GR" dirty="0" smtClean="0"/>
          </a:p>
          <a:p>
            <a:r>
              <a:rPr lang="el-GR" dirty="0" smtClean="0"/>
              <a:t>Η συμφωνία δεν είχε συνέχεια αφού στη Γιουγκοσλαβική Μακεδονία α) οι Γιουγκοσλάβοι απαγόρευαν τις βουλγαρικές εφημερίδες β) απαγόρευαν τη βουλγαρική γλώσσα γ) ο </a:t>
            </a:r>
            <a:r>
              <a:rPr lang="en-US" dirty="0" err="1" smtClean="0"/>
              <a:t>Mihailov</a:t>
            </a:r>
            <a:r>
              <a:rPr lang="en-US" dirty="0" smtClean="0"/>
              <a:t> </a:t>
            </a:r>
            <a:r>
              <a:rPr lang="el-GR" dirty="0" smtClean="0"/>
              <a:t>είχε επαφές με τους Ιταλούς αν και η </a:t>
            </a:r>
            <a:r>
              <a:rPr lang="en-US" dirty="0" smtClean="0"/>
              <a:t>VMRO </a:t>
            </a:r>
            <a:r>
              <a:rPr lang="el-GR" dirty="0" smtClean="0"/>
              <a:t> είχε διαλυθεί το 1934.</a:t>
            </a:r>
            <a:endParaRPr lang="en-US" dirty="0"/>
          </a:p>
        </p:txBody>
      </p:sp>
    </p:spTree>
  </p:cSld>
  <p:clrMapOvr>
    <a:masterClrMapping/>
  </p:clrMapOvr>
  <p:transition>
    <p:dissolv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1938-1940</a:t>
            </a:r>
            <a:endParaRPr lang="en-US" dirty="0"/>
          </a:p>
        </p:txBody>
      </p:sp>
      <p:sp>
        <p:nvSpPr>
          <p:cNvPr id="3" name="2 - Θέση περιεχομένου"/>
          <p:cNvSpPr>
            <a:spLocks noGrp="1"/>
          </p:cNvSpPr>
          <p:nvPr>
            <p:ph sz="quarter" idx="1"/>
          </p:nvPr>
        </p:nvSpPr>
        <p:spPr/>
        <p:txBody>
          <a:bodyPr/>
          <a:lstStyle/>
          <a:p>
            <a:r>
              <a:rPr lang="en-US" dirty="0" smtClean="0"/>
              <a:t>O </a:t>
            </a:r>
            <a:r>
              <a:rPr lang="el-GR" dirty="0" smtClean="0"/>
              <a:t>ιταλικός παράγοντας προσπαθούσε να αφυπνίσει τους Αλβανούς στο </a:t>
            </a:r>
            <a:r>
              <a:rPr lang="el-GR" dirty="0" err="1" smtClean="0"/>
              <a:t>Κόσοβοαν</a:t>
            </a:r>
            <a:r>
              <a:rPr lang="el-GR" dirty="0" smtClean="0"/>
              <a:t> και αποδεικνύονταν «πολιτικά διάφοροι»</a:t>
            </a:r>
          </a:p>
          <a:p>
            <a:r>
              <a:rPr lang="el-GR" dirty="0" smtClean="0"/>
              <a:t>Οι «</a:t>
            </a:r>
            <a:r>
              <a:rPr lang="el-GR" dirty="0" err="1" smtClean="0"/>
              <a:t>σλαβομακεδόνες</a:t>
            </a:r>
            <a:r>
              <a:rPr lang="el-GR" dirty="0" smtClean="0"/>
              <a:t>» ήθελαν αυτονομία ως ένα βαθμό από το Βελιγράδι και θα υποστήριζαν μια ομοσπονδία</a:t>
            </a:r>
          </a:p>
          <a:p>
            <a:r>
              <a:rPr lang="el-GR" dirty="0" smtClean="0"/>
              <a:t>Τον Ιούλιο του 1940 σημειώθηκε </a:t>
            </a:r>
            <a:r>
              <a:rPr lang="el-GR" dirty="0" err="1" smtClean="0"/>
              <a:t>φιλογερμανική</a:t>
            </a:r>
            <a:r>
              <a:rPr lang="el-GR" dirty="0" smtClean="0"/>
              <a:t> στροφή της Βουλγαρίας</a:t>
            </a:r>
            <a:endParaRPr lang="en-US" dirty="0"/>
          </a:p>
        </p:txBody>
      </p:sp>
    </p:spTree>
  </p:cSld>
  <p:clrMapOvr>
    <a:masterClrMapping/>
  </p:clrMapOvr>
  <p:transition>
    <p:dissolv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Ιανουάριος 1941</a:t>
            </a:r>
            <a:endParaRPr lang="en-US" dirty="0"/>
          </a:p>
        </p:txBody>
      </p:sp>
      <p:sp>
        <p:nvSpPr>
          <p:cNvPr id="3" name="2 - Θέση περιεχομένου"/>
          <p:cNvSpPr>
            <a:spLocks noGrp="1"/>
          </p:cNvSpPr>
          <p:nvPr>
            <p:ph sz="quarter" idx="1"/>
          </p:nvPr>
        </p:nvSpPr>
        <p:spPr/>
        <p:txBody>
          <a:bodyPr>
            <a:normAutofit lnSpcReduction="10000"/>
          </a:bodyPr>
          <a:lstStyle/>
          <a:p>
            <a:r>
              <a:rPr lang="en-US" dirty="0" smtClean="0"/>
              <a:t>O </a:t>
            </a:r>
            <a:r>
              <a:rPr lang="en-US" dirty="0" err="1" smtClean="0"/>
              <a:t>Randel</a:t>
            </a:r>
            <a:r>
              <a:rPr lang="en-US" dirty="0" smtClean="0"/>
              <a:t> </a:t>
            </a:r>
            <a:r>
              <a:rPr lang="el-GR" dirty="0" smtClean="0"/>
              <a:t>αναφέρεται στην ιδέα μιας Νοτιοσλαβικής Ομοσπονδίας (</a:t>
            </a:r>
            <a:r>
              <a:rPr lang="en-US" dirty="0" smtClean="0"/>
              <a:t>Barker, British policy, Victor </a:t>
            </a:r>
            <a:r>
              <a:rPr lang="en-US" dirty="0" err="1" smtClean="0"/>
              <a:t>Rothwell</a:t>
            </a:r>
            <a:r>
              <a:rPr lang="en-US" dirty="0" smtClean="0"/>
              <a:t>. Britain and the Cold War 1941-1947. London 1982, 193-198.</a:t>
            </a:r>
          </a:p>
          <a:p>
            <a:r>
              <a:rPr lang="en-US" dirty="0" smtClean="0"/>
              <a:t>H </a:t>
            </a:r>
            <a:r>
              <a:rPr lang="el-GR" dirty="0" smtClean="0"/>
              <a:t>ιδέα της ομοσπονδίας αυτής θα προκαλούσε αντιδράσεις από την πλευρά της Ελλάδος.</a:t>
            </a:r>
          </a:p>
          <a:p>
            <a:r>
              <a:rPr lang="el-GR" dirty="0" smtClean="0"/>
              <a:t>Οι Γερμανοί πρόσφεραν στους Γιουγκοσλάβους τη Θεσσαλονίκη (</a:t>
            </a:r>
            <a:r>
              <a:rPr lang="en-US" dirty="0" smtClean="0"/>
              <a:t> St. </a:t>
            </a:r>
            <a:r>
              <a:rPr lang="en-US" dirty="0" err="1" smtClean="0"/>
              <a:t>Xydes</a:t>
            </a:r>
            <a:r>
              <a:rPr lang="en-US" dirty="0" smtClean="0"/>
              <a:t>. Greece and the great powers 1944-1947: Prelude to the Truman doctrine, Perceptions)</a:t>
            </a:r>
            <a:endParaRPr lang="en-US" dirty="0"/>
          </a:p>
        </p:txBody>
      </p:sp>
    </p:spTree>
  </p:cSld>
  <p:clrMapOvr>
    <a:masterClrMapping/>
  </p:clrMapOvr>
  <p:transition>
    <p:dissolv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Φεβρουάριος 1941</a:t>
            </a:r>
            <a:endParaRPr lang="en-US" dirty="0"/>
          </a:p>
        </p:txBody>
      </p:sp>
      <p:sp>
        <p:nvSpPr>
          <p:cNvPr id="3" name="2 - Θέση περιεχομένου"/>
          <p:cNvSpPr>
            <a:spLocks noGrp="1"/>
          </p:cNvSpPr>
          <p:nvPr>
            <p:ph sz="quarter" idx="1"/>
          </p:nvPr>
        </p:nvSpPr>
        <p:spPr/>
        <p:txBody>
          <a:bodyPr/>
          <a:lstStyle/>
          <a:p>
            <a:r>
              <a:rPr lang="el-GR" dirty="0" smtClean="0"/>
              <a:t>Υπογράφηκε το «</a:t>
            </a:r>
            <a:r>
              <a:rPr lang="el-GR" dirty="0" err="1" smtClean="0"/>
              <a:t>τουρκοβουλγαρικό</a:t>
            </a:r>
            <a:r>
              <a:rPr lang="el-GR" dirty="0" smtClean="0"/>
              <a:t> σύμφωνο » στη Βιέννη </a:t>
            </a:r>
            <a:r>
              <a:rPr lang="en-US" dirty="0" smtClean="0"/>
              <a:t>a</a:t>
            </a:r>
            <a:r>
              <a:rPr lang="el-GR" dirty="0" err="1" smtClean="0"/>
              <a:t>πό</a:t>
            </a:r>
            <a:r>
              <a:rPr lang="el-GR" dirty="0" smtClean="0"/>
              <a:t> τον Β.</a:t>
            </a:r>
            <a:r>
              <a:rPr lang="en-US" dirty="0" smtClean="0"/>
              <a:t> </a:t>
            </a:r>
            <a:r>
              <a:rPr lang="en-US" dirty="0" err="1" smtClean="0"/>
              <a:t>Filov</a:t>
            </a:r>
            <a:r>
              <a:rPr lang="el-GR" dirty="0" smtClean="0"/>
              <a:t> με πρωτοβουλία της Βρετανίας.</a:t>
            </a:r>
          </a:p>
          <a:p>
            <a:r>
              <a:rPr lang="el-GR" dirty="0" smtClean="0"/>
              <a:t>Τον Μάρτιο του 1941 η Σόφια προσχώρησε στον άξονα. Ο </a:t>
            </a:r>
            <a:r>
              <a:rPr lang="el-GR" dirty="0" err="1" smtClean="0"/>
              <a:t>Βόρις</a:t>
            </a:r>
            <a:r>
              <a:rPr lang="el-GR" dirty="0" smtClean="0"/>
              <a:t> είχε επιλέξει τον Χίτλερ.</a:t>
            </a:r>
          </a:p>
          <a:p>
            <a:endParaRPr lang="el-GR" dirty="0" smtClean="0"/>
          </a:p>
          <a:p>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612775" y="228600"/>
            <a:ext cx="8153400" cy="990600"/>
          </a:xfrm>
        </p:spPr>
        <p:txBody>
          <a:bodyPr/>
          <a:lstStyle/>
          <a:p>
            <a:pPr eaLnBrk="1" hangingPunct="1"/>
            <a:r>
              <a:rPr lang="el-GR" altLang="el-GR" dirty="0" smtClean="0">
                <a:solidFill>
                  <a:schemeClr val="bg1"/>
                </a:solidFill>
              </a:rPr>
              <a:t>Η επίσημη βουλγαρική διάλεκτος</a:t>
            </a:r>
          </a:p>
        </p:txBody>
      </p:sp>
      <p:sp>
        <p:nvSpPr>
          <p:cNvPr id="2969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Επικράτηση (1878) της ανατολικής διαλέκτου ως βάσης της λόγιας νεοβουλγαρικής γλώσσας με το ορθογραφικό σύστημα του </a:t>
            </a:r>
            <a:r>
              <a:rPr lang="en-US" altLang="el-GR" smtClean="0"/>
              <a:t>Marin Drinov.</a:t>
            </a:r>
            <a:endParaRPr lang="el-GR" altLang="el-GR" smtClean="0"/>
          </a:p>
          <a:p>
            <a:pPr eaLnBrk="1" hangingPunct="1"/>
            <a:r>
              <a:rPr lang="el-GR" altLang="el-GR" smtClean="0"/>
              <a:t>1892: συγκρότηση του </a:t>
            </a:r>
            <a:r>
              <a:rPr lang="en-US" altLang="el-GR" smtClean="0"/>
              <a:t>LOZA-KLHMA </a:t>
            </a:r>
            <a:r>
              <a:rPr lang="el-GR" altLang="el-GR" smtClean="0"/>
              <a:t> στη Σόφια από αποφοίτους εξαρχικών σχολείων : στόχος η γλωσσική μεταρρύθμιση και η ενότητα του βουλγαρικού έθνους.</a:t>
            </a:r>
          </a:p>
          <a:p>
            <a:pPr eaLnBrk="1" hangingPunct="1"/>
            <a:r>
              <a:rPr lang="el-GR" altLang="el-GR" smtClean="0"/>
              <a:t>«η εθνικότητα των Μακεδόνων δεν μπορεί να είναι διαφορετική από τη Βουλγαρική..»</a:t>
            </a:r>
          </a:p>
        </p:txBody>
      </p:sp>
    </p:spTree>
  </p:cSld>
  <p:clrMapOvr>
    <a:masterClrMapping/>
  </p:clrMapOvr>
  <p:transition>
    <p:dissolv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1939-1941</a:t>
            </a:r>
            <a:endParaRPr lang="el-GR" dirty="0"/>
          </a:p>
        </p:txBody>
      </p:sp>
      <p:sp>
        <p:nvSpPr>
          <p:cNvPr id="3" name="Θέση περιεχομένου 2"/>
          <p:cNvSpPr>
            <a:spLocks noGrp="1"/>
          </p:cNvSpPr>
          <p:nvPr>
            <p:ph idx="1"/>
          </p:nvPr>
        </p:nvSpPr>
        <p:spPr/>
        <p:txBody>
          <a:bodyPr>
            <a:normAutofit/>
          </a:bodyPr>
          <a:lstStyle/>
          <a:p>
            <a:r>
              <a:rPr lang="el-GR" b="1" dirty="0" smtClean="0"/>
              <a:t>Απρίλιος 1939</a:t>
            </a:r>
            <a:r>
              <a:rPr lang="el-GR" dirty="0" smtClean="0"/>
              <a:t>: Ιδρύεται η ΕΜΣ στη Θεσσαλονίκη</a:t>
            </a:r>
          </a:p>
          <a:p>
            <a:r>
              <a:rPr lang="el-GR" b="1" dirty="0" smtClean="0"/>
              <a:t>Οκτώβριος 1940</a:t>
            </a:r>
            <a:r>
              <a:rPr lang="el-GR" dirty="0" smtClean="0"/>
              <a:t>:  Η σερβική κυβέρνηση διαπραγματεύεται με τους Γερμανούς για τη Θεσσαλονίκη</a:t>
            </a:r>
          </a:p>
          <a:p>
            <a:r>
              <a:rPr lang="el-GR" b="1" dirty="0" smtClean="0"/>
              <a:t>Μάρτιος 1941</a:t>
            </a:r>
            <a:r>
              <a:rPr lang="el-GR" dirty="0" smtClean="0"/>
              <a:t>: Βερολίνο και Σόφια συμφωνούν να περιέλθουν στους Βούλγαρους τα εδάφη μεταξύ Έβρου-Στρυμόνα</a:t>
            </a:r>
            <a:endParaRPr lang="el-GR" dirty="0"/>
          </a:p>
        </p:txBody>
      </p:sp>
    </p:spTree>
    <p:extLst>
      <p:ext uri="{BB962C8B-B14F-4D97-AF65-F5344CB8AC3E}">
        <p14:creationId xmlns="" xmlns:p14="http://schemas.microsoft.com/office/powerpoint/2010/main" val="3633940000"/>
      </p:ext>
    </p:extLst>
  </p:cSld>
  <p:clrMapOvr>
    <a:masterClrMapping/>
  </p:clrMapOvr>
  <p:transition>
    <p:dissolv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4000" dirty="0" smtClean="0">
                <a:latin typeface="Arial" pitchFamily="34" charset="0"/>
                <a:cs typeface="Arial" pitchFamily="34" charset="0"/>
              </a:rPr>
              <a:t>ΤΟ ΜΑΚΕΔΟΝΙΚΟ ΤΗΝ ΠΕΡΙΟΔΟ ΤΗΣ ΚΑΤΟΧΗΣ</a:t>
            </a:r>
            <a:endParaRPr lang="en-US" sz="4000" dirty="0">
              <a:latin typeface="Arial" pitchFamily="34" charset="0"/>
              <a:cs typeface="Arial" pitchFamily="34" charset="0"/>
            </a:endParaRPr>
          </a:p>
        </p:txBody>
      </p:sp>
    </p:spTree>
  </p:cSld>
  <p:clrMapOvr>
    <a:masterClrMapping/>
  </p:clrMapOvr>
  <p:transition>
    <p:dissolv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Απρίλιος 1941</a:t>
            </a:r>
            <a:endParaRPr lang="el-GR" dirty="0"/>
          </a:p>
        </p:txBody>
      </p:sp>
      <p:sp>
        <p:nvSpPr>
          <p:cNvPr id="3" name="Θέση περιεχομένου 2"/>
          <p:cNvSpPr>
            <a:spLocks noGrp="1"/>
          </p:cNvSpPr>
          <p:nvPr>
            <p:ph idx="1"/>
          </p:nvPr>
        </p:nvSpPr>
        <p:spPr/>
        <p:txBody>
          <a:bodyPr/>
          <a:lstStyle/>
          <a:p>
            <a:r>
              <a:rPr lang="el-GR" dirty="0" smtClean="0"/>
              <a:t>Η Σόφια προσαρτά τα εδάφη και αναλαμβάνει τη διοίκηση της γιουγκοσλαβικής Μακεδονίας</a:t>
            </a:r>
          </a:p>
          <a:p>
            <a:r>
              <a:rPr lang="el-GR" b="1" dirty="0" smtClean="0"/>
              <a:t>Αύγουστος 1941</a:t>
            </a:r>
            <a:r>
              <a:rPr lang="el-GR" dirty="0" smtClean="0"/>
              <a:t>: Ο Στάλιν και η </a:t>
            </a:r>
            <a:r>
              <a:rPr lang="el-GR" dirty="0" err="1" smtClean="0"/>
              <a:t>Κομοντέρν</a:t>
            </a:r>
            <a:r>
              <a:rPr lang="el-GR" dirty="0" smtClean="0"/>
              <a:t> εγκρίνουν το  αίτημα Τίτο να χειριστεί το Μακεδονικό η Γιουγκοσλαβία.</a:t>
            </a:r>
          </a:p>
          <a:p>
            <a:r>
              <a:rPr lang="el-GR" b="1" dirty="0" smtClean="0"/>
              <a:t>Σεπτέμβριος 1941: Αντίσταση </a:t>
            </a:r>
            <a:r>
              <a:rPr lang="el-GR" dirty="0" smtClean="0"/>
              <a:t>στη Δράμα από το ΚΚΕ. Την καταπνίγουν οι Βούλγαροι</a:t>
            </a:r>
            <a:endParaRPr lang="el-GR" b="1" dirty="0"/>
          </a:p>
        </p:txBody>
      </p:sp>
    </p:spTree>
    <p:extLst>
      <p:ext uri="{BB962C8B-B14F-4D97-AF65-F5344CB8AC3E}">
        <p14:creationId xmlns="" xmlns:p14="http://schemas.microsoft.com/office/powerpoint/2010/main" val="1151760444"/>
      </p:ext>
    </p:extLst>
  </p:cSld>
  <p:clrMapOvr>
    <a:masterClrMapping/>
  </p:clrMapOvr>
  <p:transition>
    <p:dissolv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15 </a:t>
            </a:r>
            <a:r>
              <a:rPr lang="el-GR" dirty="0" smtClean="0"/>
              <a:t>Ιανουαρίου 1942</a:t>
            </a:r>
            <a:endParaRPr lang="en-US" dirty="0"/>
          </a:p>
        </p:txBody>
      </p:sp>
      <p:sp>
        <p:nvSpPr>
          <p:cNvPr id="3" name="2 - Θέση περιεχομένου"/>
          <p:cNvSpPr>
            <a:spLocks noGrp="1"/>
          </p:cNvSpPr>
          <p:nvPr>
            <p:ph sz="quarter" idx="1"/>
          </p:nvPr>
        </p:nvSpPr>
        <p:spPr/>
        <p:txBody>
          <a:bodyPr/>
          <a:lstStyle/>
          <a:p>
            <a:r>
              <a:rPr lang="el-GR" dirty="0" smtClean="0"/>
              <a:t>Υπογράφεται με βρετανική διαμεσολάβηση από τον Τσουδερό στο βρετανικό ΥΠΕΞ η συμφωνία για τη συγκρότηση μιας Βαλκανικής Ομοσπονδίας.</a:t>
            </a:r>
          </a:p>
          <a:p>
            <a:r>
              <a:rPr lang="el-GR" dirty="0" smtClean="0"/>
              <a:t>(</a:t>
            </a:r>
            <a:r>
              <a:rPr lang="en-US" dirty="0" smtClean="0"/>
              <a:t>L. </a:t>
            </a:r>
            <a:r>
              <a:rPr lang="en-US" dirty="0" err="1" smtClean="0"/>
              <a:t>Stavrianos</a:t>
            </a:r>
            <a:r>
              <a:rPr lang="en-US" dirty="0" smtClean="0"/>
              <a:t> (1942)Balkan Federation. A History of the movement towards Balkan Unity in modern times (</a:t>
            </a:r>
            <a:r>
              <a:rPr lang="en-US" dirty="0" err="1" smtClean="0"/>
              <a:t>Northumpton</a:t>
            </a:r>
            <a:r>
              <a:rPr lang="en-US" dirty="0" smtClean="0"/>
              <a:t>, 1944), 311-313. </a:t>
            </a:r>
          </a:p>
          <a:p>
            <a:r>
              <a:rPr lang="el-GR" dirty="0" smtClean="0"/>
              <a:t>Στόχος να στειρωθεί η Βουλγαρία μέσω μιας </a:t>
            </a:r>
            <a:r>
              <a:rPr lang="el-GR" dirty="0" err="1" smtClean="0"/>
              <a:t>πανβαλκανικής</a:t>
            </a:r>
            <a:r>
              <a:rPr lang="el-GR" dirty="0" smtClean="0"/>
              <a:t> ομοσπονδίας</a:t>
            </a:r>
            <a:endParaRPr lang="en-US" dirty="0"/>
          </a:p>
        </p:txBody>
      </p:sp>
    </p:spTree>
  </p:cSld>
  <p:clrMapOvr>
    <a:masterClrMapping/>
  </p:clrMapOvr>
  <p:transition>
    <p:dissolv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ΝΟΕΜΒΡΙΟΣ 1942</a:t>
            </a:r>
            <a:endParaRPr lang="en-US" dirty="0"/>
          </a:p>
        </p:txBody>
      </p:sp>
      <p:sp>
        <p:nvSpPr>
          <p:cNvPr id="3" name="2 - Θέση περιεχομένου"/>
          <p:cNvSpPr>
            <a:spLocks noGrp="1"/>
          </p:cNvSpPr>
          <p:nvPr>
            <p:ph sz="quarter" idx="1"/>
          </p:nvPr>
        </p:nvSpPr>
        <p:spPr/>
        <p:txBody>
          <a:bodyPr/>
          <a:lstStyle/>
          <a:p>
            <a:r>
              <a:rPr lang="el-GR" dirty="0" smtClean="0"/>
              <a:t>Τίτο, διάσκεψη </a:t>
            </a:r>
            <a:r>
              <a:rPr lang="en-US" dirty="0" smtClean="0"/>
              <a:t>AVNOJ, </a:t>
            </a:r>
            <a:r>
              <a:rPr lang="el-GR" dirty="0" smtClean="0"/>
              <a:t> </a:t>
            </a:r>
            <a:r>
              <a:rPr lang="el-GR" dirty="0" smtClean="0"/>
              <a:t>στο </a:t>
            </a:r>
            <a:r>
              <a:rPr lang="en-US" dirty="0" err="1" smtClean="0"/>
              <a:t>Bihac</a:t>
            </a:r>
            <a:r>
              <a:rPr lang="en-US" dirty="0" smtClean="0"/>
              <a:t> </a:t>
            </a:r>
            <a:r>
              <a:rPr lang="el-GR" dirty="0" smtClean="0"/>
              <a:t>: μελλοντική ομοσπονδιακή αρχιτεκτονική «Νέας Γιουγκοσλαβίας»</a:t>
            </a:r>
          </a:p>
          <a:p>
            <a:r>
              <a:rPr lang="el-GR" dirty="0" smtClean="0"/>
              <a:t>Ένα χρόνο μετά στο </a:t>
            </a:r>
            <a:r>
              <a:rPr lang="en-US" dirty="0" err="1" smtClean="0"/>
              <a:t>Jajce</a:t>
            </a:r>
            <a:endParaRPr lang="en-US" dirty="0"/>
          </a:p>
        </p:txBody>
      </p:sp>
    </p:spTree>
  </p:cSld>
  <p:clrMapOvr>
    <a:masterClrMapping/>
  </p:clrMapOvr>
  <p:transition>
    <p:dissolv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el-GR" altLang="el-GR" smtClean="0"/>
          </a:p>
        </p:txBody>
      </p:sp>
      <p:sp>
        <p:nvSpPr>
          <p:cNvPr id="31747" name="Rectangle 3"/>
          <p:cNvSpPr>
            <a:spLocks noGrp="1" noChangeArrowheads="1"/>
          </p:cNvSpPr>
          <p:nvPr>
            <p:ph type="body" idx="1"/>
          </p:nvPr>
        </p:nvSpPr>
        <p:spPr>
          <a:xfrm>
            <a:off x="0" y="4076700"/>
            <a:ext cx="8229600" cy="4530725"/>
          </a:xfrm>
        </p:spPr>
        <p:txBody>
          <a:bodyPr/>
          <a:lstStyle/>
          <a:p>
            <a:pPr eaLnBrk="1" hangingPunct="1">
              <a:buFont typeface="Wingdings" pitchFamily="2" charset="2"/>
              <a:buNone/>
              <a:defRPr/>
            </a:pPr>
            <a:r>
              <a:rPr lang="el-GR" altLang="el-GR" sz="1800" smtClean="0"/>
              <a:t>σ. Νίκος Ζαχαριάδης </a:t>
            </a:r>
          </a:p>
          <a:p>
            <a:pPr eaLnBrk="1" hangingPunct="1">
              <a:buFont typeface="Wingdings" pitchFamily="2" charset="2"/>
              <a:buNone/>
              <a:defRPr/>
            </a:pPr>
            <a:endParaRPr lang="el-GR" altLang="el-GR" sz="1800" smtClean="0"/>
          </a:p>
          <a:p>
            <a:pPr eaLnBrk="1" hangingPunct="1">
              <a:buFont typeface="Wingdings" pitchFamily="2" charset="2"/>
              <a:buNone/>
              <a:defRPr/>
            </a:pPr>
            <a:endParaRPr lang="el-GR" altLang="el-GR" sz="1800" smtClean="0"/>
          </a:p>
          <a:p>
            <a:pPr eaLnBrk="1" hangingPunct="1">
              <a:buFont typeface="Wingdings" pitchFamily="2" charset="2"/>
              <a:buNone/>
              <a:defRPr/>
            </a:pPr>
            <a:r>
              <a:rPr lang="el-GR" altLang="el-GR" sz="1800" smtClean="0"/>
              <a:t>                                               Μάρκος Βαφειάδης</a:t>
            </a:r>
          </a:p>
        </p:txBody>
      </p:sp>
      <p:pic>
        <p:nvPicPr>
          <p:cNvPr id="22532" name="Picture 4" descr="αρχείο λήψης"/>
          <p:cNvPicPr>
            <a:picLocks noChangeAspect="1" noChangeArrowheads="1"/>
          </p:cNvPicPr>
          <p:nvPr/>
        </p:nvPicPr>
        <p:blipFill>
          <a:blip r:embed="rId2"/>
          <a:srcRect/>
          <a:stretch>
            <a:fillRect/>
          </a:stretch>
        </p:blipFill>
        <p:spPr bwMode="auto">
          <a:xfrm>
            <a:off x="179388" y="188913"/>
            <a:ext cx="2936875" cy="3816350"/>
          </a:xfrm>
          <a:prstGeom prst="rect">
            <a:avLst/>
          </a:prstGeom>
          <a:noFill/>
          <a:ln w="9525">
            <a:noFill/>
            <a:miter lim="800000"/>
            <a:headEnd/>
            <a:tailEnd/>
          </a:ln>
        </p:spPr>
      </p:pic>
      <p:pic>
        <p:nvPicPr>
          <p:cNvPr id="22533" name="Picture 5" descr="Μάρκος Βαφειάδης"/>
          <p:cNvPicPr>
            <a:picLocks noChangeAspect="1" noChangeArrowheads="1"/>
          </p:cNvPicPr>
          <p:nvPr/>
        </p:nvPicPr>
        <p:blipFill>
          <a:blip r:embed="rId3"/>
          <a:srcRect/>
          <a:stretch>
            <a:fillRect/>
          </a:stretch>
        </p:blipFill>
        <p:spPr bwMode="auto">
          <a:xfrm>
            <a:off x="2916238" y="1196975"/>
            <a:ext cx="2720975" cy="3817938"/>
          </a:xfrm>
          <a:prstGeom prst="rect">
            <a:avLst/>
          </a:prstGeom>
          <a:noFill/>
          <a:ln w="9525">
            <a:noFill/>
            <a:miter lim="800000"/>
            <a:headEnd/>
            <a:tailEnd/>
          </a:ln>
        </p:spPr>
      </p:pic>
      <p:pic>
        <p:nvPicPr>
          <p:cNvPr id="22534" name="Picture 6" descr="αρχείο λήψης (1)"/>
          <p:cNvPicPr>
            <a:picLocks noChangeAspect="1" noChangeArrowheads="1"/>
          </p:cNvPicPr>
          <p:nvPr/>
        </p:nvPicPr>
        <p:blipFill>
          <a:blip r:embed="rId4"/>
          <a:srcRect/>
          <a:stretch>
            <a:fillRect/>
          </a:stretch>
        </p:blipFill>
        <p:spPr bwMode="auto">
          <a:xfrm>
            <a:off x="5508625" y="2205038"/>
            <a:ext cx="2881313" cy="3744912"/>
          </a:xfrm>
          <a:prstGeom prst="rect">
            <a:avLst/>
          </a:prstGeom>
          <a:noFill/>
          <a:ln w="9525">
            <a:noFill/>
            <a:miter lim="800000"/>
            <a:headEnd/>
            <a:tailEnd/>
          </a:ln>
        </p:spPr>
      </p:pic>
      <p:sp>
        <p:nvSpPr>
          <p:cNvPr id="22535" name="Rectangle 8"/>
          <p:cNvSpPr>
            <a:spLocks noChangeArrowheads="1"/>
          </p:cNvSpPr>
          <p:nvPr/>
        </p:nvSpPr>
        <p:spPr bwMode="auto">
          <a:xfrm>
            <a:off x="5580063" y="6092825"/>
            <a:ext cx="2076450" cy="366713"/>
          </a:xfrm>
          <a:prstGeom prst="rect">
            <a:avLst/>
          </a:prstGeom>
          <a:noFill/>
          <a:ln w="9525">
            <a:noFill/>
            <a:miter lim="800000"/>
            <a:headEnd/>
            <a:tailEnd/>
          </a:ln>
          <a:effectLst/>
        </p:spPr>
        <p:txBody>
          <a:bodyPr wrap="none">
            <a:spAutoFit/>
          </a:bodyPr>
          <a:lstStyle/>
          <a:p>
            <a:r>
              <a:rPr lang="el-GR" altLang="el-GR"/>
              <a:t>Γιόσιπ Μπροζ Τίτο</a:t>
            </a:r>
          </a:p>
        </p:txBody>
      </p:sp>
    </p:spTree>
  </p:cSld>
  <p:clrMapOvr>
    <a:masterClrMapping/>
  </p:clrMapOvr>
  <p:transition>
    <p:dissolv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1942-1943</a:t>
            </a:r>
            <a:endParaRPr lang="el-GR" dirty="0"/>
          </a:p>
        </p:txBody>
      </p:sp>
      <p:sp>
        <p:nvSpPr>
          <p:cNvPr id="3" name="Θέση περιεχομένου 2"/>
          <p:cNvSpPr>
            <a:spLocks noGrp="1"/>
          </p:cNvSpPr>
          <p:nvPr>
            <p:ph idx="1"/>
          </p:nvPr>
        </p:nvSpPr>
        <p:spPr/>
        <p:txBody>
          <a:bodyPr>
            <a:normAutofit/>
          </a:bodyPr>
          <a:lstStyle/>
          <a:p>
            <a:r>
              <a:rPr lang="el-GR" b="1" dirty="0" smtClean="0"/>
              <a:t>Απρίλιος 1942: </a:t>
            </a:r>
            <a:r>
              <a:rPr lang="el-GR" dirty="0" smtClean="0"/>
              <a:t>Εξέγερση Μοναστήρι και Πρίλεπ: καταπνίγεται από Βούλγαρους</a:t>
            </a:r>
          </a:p>
          <a:p>
            <a:r>
              <a:rPr lang="el-GR" b="1" dirty="0" smtClean="0"/>
              <a:t>Μάρτιος 1943: </a:t>
            </a:r>
            <a:r>
              <a:rPr lang="el-GR" dirty="0" smtClean="0"/>
              <a:t>Ίδρυση της ΟΧΡΑΝΑ από του Ιταλούς και την ΕΜΕΟ. Στόχος η ανεξάρτητη Μακεδονία</a:t>
            </a:r>
          </a:p>
          <a:p>
            <a:r>
              <a:rPr lang="el-GR" b="1" dirty="0" smtClean="0"/>
              <a:t>Ιούνιος-Αύγουστος 1943: </a:t>
            </a:r>
            <a:r>
              <a:rPr lang="el-GR" dirty="0" smtClean="0"/>
              <a:t>Επαφές </a:t>
            </a:r>
            <a:r>
              <a:rPr lang="el-GR" dirty="0" err="1" smtClean="0"/>
              <a:t>Βουκμάνοβιτσ</a:t>
            </a:r>
            <a:r>
              <a:rPr lang="el-GR" dirty="0" smtClean="0"/>
              <a:t>-Τέμπο με ΚΚΕ και ΕΛΑΣ για πολιτική χειραφέτηση Σλαβομακεδόνων Ελλάδα και στρ/</a:t>
            </a:r>
            <a:r>
              <a:rPr lang="el-GR" dirty="0" err="1" smtClean="0"/>
              <a:t>κή</a:t>
            </a:r>
            <a:r>
              <a:rPr lang="el-GR" dirty="0" smtClean="0"/>
              <a:t> συνεργασία</a:t>
            </a:r>
            <a:endParaRPr lang="el-GR" b="1" dirty="0"/>
          </a:p>
        </p:txBody>
      </p:sp>
    </p:spTree>
    <p:extLst>
      <p:ext uri="{BB962C8B-B14F-4D97-AF65-F5344CB8AC3E}">
        <p14:creationId xmlns="" xmlns:p14="http://schemas.microsoft.com/office/powerpoint/2010/main" val="841906960"/>
      </p:ext>
    </p:extLst>
  </p:cSld>
  <p:clrMapOvr>
    <a:masterClrMapping/>
  </p:clrMapOvr>
  <p:transition>
    <p:dissolv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8913"/>
            <a:ext cx="9144000" cy="1139825"/>
          </a:xfrm>
        </p:spPr>
        <p:txBody>
          <a:bodyPr>
            <a:normAutofit fontScale="90000"/>
          </a:bodyPr>
          <a:lstStyle/>
          <a:p>
            <a:pPr eaLnBrk="1" hangingPunct="1">
              <a:defRPr/>
            </a:pPr>
            <a:r>
              <a:rPr lang="el-GR" altLang="el-GR" sz="2800" dirty="0" smtClean="0"/>
              <a:t>Ίδρυση &amp; δράση της </a:t>
            </a:r>
            <a:r>
              <a:rPr lang="el-GR" altLang="el-GR" sz="2800" dirty="0" err="1" smtClean="0"/>
              <a:t>Οχράνας</a:t>
            </a:r>
            <a:r>
              <a:rPr lang="el-GR" altLang="el-GR" sz="2800" dirty="0" smtClean="0"/>
              <a:t> (1943-44) </a:t>
            </a:r>
            <a:br>
              <a:rPr lang="el-GR" altLang="el-GR" sz="2800" dirty="0" smtClean="0"/>
            </a:br>
            <a:r>
              <a:rPr lang="el-GR" altLang="el-GR" sz="2800" dirty="0" smtClean="0"/>
              <a:t>στη Δυτική Μακεδονία </a:t>
            </a:r>
            <a:br>
              <a:rPr lang="el-GR" altLang="el-GR" sz="2800" dirty="0" smtClean="0"/>
            </a:br>
            <a:endParaRPr lang="el-GR" altLang="el-GR" sz="4000" dirty="0" smtClean="0"/>
          </a:p>
        </p:txBody>
      </p:sp>
      <p:sp>
        <p:nvSpPr>
          <p:cNvPr id="22531" name="Rectangle 3"/>
          <p:cNvSpPr>
            <a:spLocks noGrp="1" noChangeArrowheads="1"/>
          </p:cNvSpPr>
          <p:nvPr>
            <p:ph type="body" idx="1"/>
          </p:nvPr>
        </p:nvSpPr>
        <p:spPr>
          <a:xfrm>
            <a:off x="0" y="1341438"/>
            <a:ext cx="9144000" cy="5516562"/>
          </a:xfrm>
        </p:spPr>
        <p:txBody>
          <a:bodyPr>
            <a:normAutofit/>
          </a:bodyPr>
          <a:lstStyle/>
          <a:p>
            <a:pPr indent="0" algn="just" eaLnBrk="1" hangingPunct="1">
              <a:lnSpc>
                <a:spcPct val="90000"/>
              </a:lnSpc>
              <a:buFont typeface="Wingdings" pitchFamily="2" charset="2"/>
              <a:buNone/>
              <a:defRPr/>
            </a:pPr>
            <a:r>
              <a:rPr lang="el-GR" altLang="el-GR" sz="2000" b="1" dirty="0" smtClean="0"/>
              <a:t>                                         </a:t>
            </a:r>
          </a:p>
          <a:p>
            <a:pPr indent="0" algn="just" eaLnBrk="1" hangingPunct="1">
              <a:lnSpc>
                <a:spcPct val="90000"/>
              </a:lnSpc>
              <a:buFont typeface="Wingdings" pitchFamily="2" charset="2"/>
              <a:buNone/>
              <a:defRPr/>
            </a:pPr>
            <a:r>
              <a:rPr lang="el-GR" altLang="el-GR" sz="2400" b="1" dirty="0" err="1" smtClean="0"/>
              <a:t>Όχράνα</a:t>
            </a:r>
            <a:r>
              <a:rPr lang="el-GR" altLang="el-GR" sz="2400" b="1" dirty="0" smtClean="0"/>
              <a:t> = Άμυνα</a:t>
            </a:r>
          </a:p>
          <a:p>
            <a:pPr indent="0" algn="just" eaLnBrk="1" hangingPunct="1">
              <a:lnSpc>
                <a:spcPct val="90000"/>
              </a:lnSpc>
              <a:buFont typeface="Wingdings" pitchFamily="2" charset="2"/>
              <a:buNone/>
              <a:defRPr/>
            </a:pPr>
            <a:r>
              <a:rPr lang="el-GR" altLang="el-GR" sz="2400" i="1" u="sng" dirty="0" smtClean="0">
                <a:latin typeface="Arial" pitchFamily="34" charset="0"/>
                <a:cs typeface="Arial" pitchFamily="34" charset="0"/>
              </a:rPr>
              <a:t>Ένοπλα σώματα </a:t>
            </a:r>
            <a:r>
              <a:rPr lang="el-GR" altLang="el-GR" sz="2400" i="1" u="sng" dirty="0" err="1" smtClean="0">
                <a:latin typeface="Arial" pitchFamily="34" charset="0"/>
                <a:cs typeface="Arial" pitchFamily="34" charset="0"/>
              </a:rPr>
              <a:t>βουλγαριζόντων</a:t>
            </a:r>
            <a:r>
              <a:rPr lang="el-GR" altLang="el-GR" sz="2400" i="1" u="sng" dirty="0" smtClean="0">
                <a:latin typeface="Arial" pitchFamily="34" charset="0"/>
                <a:cs typeface="Arial" pitchFamily="34" charset="0"/>
              </a:rPr>
              <a:t> εξοπλισμένα εναντίον ανταρτών</a:t>
            </a:r>
          </a:p>
          <a:p>
            <a:pPr indent="0" algn="just" eaLnBrk="1" hangingPunct="1">
              <a:lnSpc>
                <a:spcPct val="90000"/>
              </a:lnSpc>
              <a:buFont typeface="Wingdings" pitchFamily="2" charset="2"/>
              <a:buNone/>
              <a:defRPr/>
            </a:pPr>
            <a:r>
              <a:rPr lang="el-GR" altLang="el-GR" sz="2400" dirty="0" smtClean="0">
                <a:latin typeface="Arial" pitchFamily="34" charset="0"/>
                <a:cs typeface="Arial" pitchFamily="34" charset="0"/>
              </a:rPr>
              <a:t>Τον 2</a:t>
            </a:r>
            <a:r>
              <a:rPr lang="el-GR" altLang="el-GR" sz="2400" baseline="30000" dirty="0" smtClean="0">
                <a:latin typeface="Arial" pitchFamily="34" charset="0"/>
                <a:cs typeface="Arial" pitchFamily="34" charset="0"/>
              </a:rPr>
              <a:t>ο</a:t>
            </a:r>
            <a:r>
              <a:rPr lang="el-GR" altLang="el-GR" sz="2400" dirty="0" smtClean="0">
                <a:latin typeface="Arial" pitchFamily="34" charset="0"/>
                <a:cs typeface="Arial" pitchFamily="34" charset="0"/>
              </a:rPr>
              <a:t> παγκόσμιο πόλεμο– </a:t>
            </a:r>
            <a:r>
              <a:rPr lang="el-GR" altLang="el-GR" sz="2400" dirty="0" err="1" smtClean="0">
                <a:latin typeface="Arial" pitchFamily="34" charset="0"/>
                <a:cs typeface="Arial" pitchFamily="34" charset="0"/>
              </a:rPr>
              <a:t>αναζοπύρωση</a:t>
            </a:r>
            <a:r>
              <a:rPr lang="el-GR" altLang="el-GR" sz="2400" dirty="0" smtClean="0">
                <a:latin typeface="Arial" pitchFamily="34" charset="0"/>
                <a:cs typeface="Arial" pitchFamily="34" charset="0"/>
              </a:rPr>
              <a:t> βουλγαρικού ενδιαφέροντος για το Μακεδονικό</a:t>
            </a:r>
          </a:p>
          <a:p>
            <a:pPr indent="0" algn="just" eaLnBrk="1" hangingPunct="1">
              <a:lnSpc>
                <a:spcPct val="90000"/>
              </a:lnSpc>
              <a:buFont typeface="Wingdings" pitchFamily="2" charset="2"/>
              <a:buNone/>
              <a:defRPr/>
            </a:pPr>
            <a:r>
              <a:rPr lang="el-GR" altLang="el-GR" sz="2400" dirty="0" smtClean="0">
                <a:latin typeface="Arial" pitchFamily="34" charset="0"/>
                <a:cs typeface="Arial" pitchFamily="34" charset="0"/>
              </a:rPr>
              <a:t>-Ελληνική Μακεδονία υπό τριπλή  κατοχή </a:t>
            </a:r>
            <a:r>
              <a:rPr lang="el-GR" altLang="el-GR" sz="2400" b="1" dirty="0" smtClean="0">
                <a:latin typeface="Arial" pitchFamily="34" charset="0"/>
                <a:cs typeface="Arial" pitchFamily="34" charset="0"/>
              </a:rPr>
              <a:t>ως κατοχική ζώνη</a:t>
            </a:r>
            <a:endParaRPr lang="el-GR" altLang="el-GR" sz="2400" dirty="0" smtClean="0">
              <a:latin typeface="Arial" pitchFamily="34" charset="0"/>
              <a:cs typeface="Arial" pitchFamily="34" charset="0"/>
            </a:endParaRPr>
          </a:p>
          <a:p>
            <a:pPr indent="0" algn="just" eaLnBrk="1" hangingPunct="1">
              <a:lnSpc>
                <a:spcPct val="90000"/>
              </a:lnSpc>
              <a:buFont typeface="Wingdings" pitchFamily="2" charset="2"/>
              <a:buNone/>
              <a:defRPr/>
            </a:pPr>
            <a:r>
              <a:rPr lang="el-GR" altLang="el-GR" sz="2400" dirty="0" smtClean="0">
                <a:latin typeface="Arial" pitchFamily="34" charset="0"/>
                <a:cs typeface="Arial" pitchFamily="34" charset="0"/>
              </a:rPr>
              <a:t> Η Βουλγαρία ασκεί πολιτική προσάρτησης &amp; αφομοίωσης </a:t>
            </a:r>
          </a:p>
          <a:p>
            <a:pPr indent="0" algn="just" eaLnBrk="1" hangingPunct="1">
              <a:lnSpc>
                <a:spcPct val="90000"/>
              </a:lnSpc>
              <a:buFont typeface="Wingdings" pitchFamily="2" charset="2"/>
              <a:buNone/>
              <a:defRPr/>
            </a:pPr>
            <a:r>
              <a:rPr lang="el-GR" altLang="el-GR" sz="2400" dirty="0" smtClean="0">
                <a:latin typeface="Arial" pitchFamily="34" charset="0"/>
                <a:cs typeface="Arial" pitchFamily="34" charset="0"/>
              </a:rPr>
              <a:t>Επανεμφάνιση </a:t>
            </a:r>
            <a:r>
              <a:rPr lang="en-US" altLang="el-GR" sz="2400" dirty="0" smtClean="0">
                <a:latin typeface="Arial" pitchFamily="34" charset="0"/>
                <a:cs typeface="Arial" pitchFamily="34" charset="0"/>
              </a:rPr>
              <a:t>VMRO</a:t>
            </a:r>
            <a:r>
              <a:rPr lang="el-GR" altLang="el-GR" sz="2400" dirty="0" smtClean="0">
                <a:latin typeface="Arial" pitchFamily="34" charset="0"/>
                <a:cs typeface="Arial" pitchFamily="34" charset="0"/>
              </a:rPr>
              <a:t> (</a:t>
            </a:r>
            <a:r>
              <a:rPr lang="el-GR" altLang="el-GR" sz="2400" u="sng" dirty="0" err="1" smtClean="0">
                <a:latin typeface="Arial" pitchFamily="34" charset="0"/>
                <a:cs typeface="Arial" pitchFamily="34" charset="0"/>
              </a:rPr>
              <a:t>Μιχαήλωφ</a:t>
            </a:r>
            <a:r>
              <a:rPr lang="el-GR" altLang="el-GR" sz="2400" dirty="0" smtClean="0">
                <a:latin typeface="Arial" pitchFamily="34" charset="0"/>
                <a:cs typeface="Arial" pitchFamily="34" charset="0"/>
              </a:rPr>
              <a:t>) </a:t>
            </a:r>
            <a:r>
              <a:rPr lang="el-GR" altLang="el-GR" sz="2400" b="1" dirty="0" smtClean="0">
                <a:latin typeface="Arial" pitchFamily="34" charset="0"/>
                <a:cs typeface="Arial" pitchFamily="34" charset="0"/>
                <a:sym typeface="Wingdings" pitchFamily="2" charset="2"/>
              </a:rPr>
              <a:t></a:t>
            </a:r>
            <a:r>
              <a:rPr lang="el-GR" altLang="el-GR" sz="2400" dirty="0" smtClean="0">
                <a:latin typeface="Arial" pitchFamily="34" charset="0"/>
                <a:cs typeface="Arial" pitchFamily="34" charset="0"/>
              </a:rPr>
              <a:t> </a:t>
            </a:r>
            <a:r>
              <a:rPr lang="el-GR" altLang="el-GR" sz="2400" b="1" i="1" dirty="0" smtClean="0">
                <a:latin typeface="Arial" pitchFamily="34" charset="0"/>
                <a:cs typeface="Arial" pitchFamily="34" charset="0"/>
                <a:sym typeface="Wingdings" pitchFamily="2" charset="2"/>
              </a:rPr>
              <a:t>συνολική</a:t>
            </a:r>
            <a:r>
              <a:rPr lang="el-GR" altLang="el-GR" sz="2400" b="1" i="1" dirty="0" smtClean="0">
                <a:latin typeface="Arial" pitchFamily="34" charset="0"/>
                <a:cs typeface="Arial" pitchFamily="34" charset="0"/>
              </a:rPr>
              <a:t> λύση</a:t>
            </a:r>
            <a:r>
              <a:rPr lang="el-GR" altLang="el-GR" sz="2400" dirty="0" smtClean="0">
                <a:latin typeface="Arial" pitchFamily="34" charset="0"/>
                <a:cs typeface="Arial" pitchFamily="34" charset="0"/>
              </a:rPr>
              <a:t> Μακεδονικού. </a:t>
            </a:r>
          </a:p>
          <a:p>
            <a:pPr indent="0" algn="just" eaLnBrk="1" hangingPunct="1">
              <a:lnSpc>
                <a:spcPct val="90000"/>
              </a:lnSpc>
              <a:buFont typeface="Wingdings" pitchFamily="2" charset="2"/>
              <a:buNone/>
              <a:defRPr/>
            </a:pPr>
            <a:r>
              <a:rPr lang="el-GR" altLang="el-GR" sz="2400" dirty="0" smtClean="0">
                <a:latin typeface="Arial" pitchFamily="34" charset="0"/>
                <a:cs typeface="Arial" pitchFamily="34" charset="0"/>
              </a:rPr>
              <a:t>Αίτημα προς ιταλικές αρχές για εξοπλισμό </a:t>
            </a:r>
            <a:r>
              <a:rPr lang="el-GR" altLang="el-GR" sz="2400" dirty="0" err="1" smtClean="0">
                <a:latin typeface="Arial" pitchFamily="34" charset="0"/>
                <a:cs typeface="Arial" pitchFamily="34" charset="0"/>
              </a:rPr>
              <a:t>βουλαγαριζόντων</a:t>
            </a:r>
            <a:r>
              <a:rPr lang="el-GR" altLang="el-GR" sz="2400" dirty="0" smtClean="0">
                <a:latin typeface="Arial" pitchFamily="34" charset="0"/>
                <a:cs typeface="Arial" pitchFamily="34" charset="0"/>
              </a:rPr>
              <a:t>.</a:t>
            </a:r>
          </a:p>
          <a:p>
            <a:pPr eaLnBrk="1" hangingPunct="1">
              <a:lnSpc>
                <a:spcPct val="90000"/>
              </a:lnSpc>
              <a:buFont typeface="Wingdings" pitchFamily="2" charset="2"/>
              <a:buNone/>
              <a:defRPr/>
            </a:pPr>
            <a:endParaRPr lang="el-GR" altLang="el-GR" sz="2800" dirty="0" smtClean="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0"/>
            <a:ext cx="9144000" cy="6858000"/>
          </a:xfrm>
        </p:spPr>
        <p:txBody>
          <a:bodyPr/>
          <a:lstStyle/>
          <a:p>
            <a:pPr eaLnBrk="1" hangingPunct="1">
              <a:lnSpc>
                <a:spcPct val="80000"/>
              </a:lnSpc>
              <a:buFont typeface="Wingdings" pitchFamily="2" charset="2"/>
              <a:buNone/>
              <a:defRPr/>
            </a:pPr>
            <a:r>
              <a:rPr lang="el-GR" altLang="el-GR" sz="2400" b="1" u="sng" dirty="0" smtClean="0"/>
              <a:t>1</a:t>
            </a:r>
            <a:r>
              <a:rPr lang="el-GR" altLang="el-GR" sz="2400" b="1" u="sng" baseline="30000" dirty="0" smtClean="0"/>
              <a:t>η</a:t>
            </a:r>
            <a:r>
              <a:rPr lang="el-GR" altLang="el-GR" sz="2400" b="1" u="sng" dirty="0" smtClean="0"/>
              <a:t> φάση</a:t>
            </a:r>
            <a:r>
              <a:rPr lang="el-GR" altLang="el-GR" sz="2400" b="1" dirty="0" smtClean="0"/>
              <a:t>: «</a:t>
            </a:r>
            <a:r>
              <a:rPr lang="el-GR" altLang="el-GR" sz="2400" b="1" dirty="0" err="1" smtClean="0"/>
              <a:t>Βουλγαρο</a:t>
            </a:r>
            <a:r>
              <a:rPr lang="el-GR" altLang="el-GR" sz="2400" b="1" dirty="0" smtClean="0"/>
              <a:t>-Μακεδονικό Επαναστατικό Κομιτάτο»                 </a:t>
            </a:r>
          </a:p>
          <a:p>
            <a:pPr eaLnBrk="1" hangingPunct="1">
              <a:lnSpc>
                <a:spcPct val="80000"/>
              </a:lnSpc>
              <a:buFont typeface="Wingdings" pitchFamily="2" charset="2"/>
              <a:buNone/>
              <a:defRPr/>
            </a:pPr>
            <a:r>
              <a:rPr lang="el-GR" altLang="el-GR" sz="2400" b="1" dirty="0" smtClean="0"/>
              <a:t>                                                                                                       </a:t>
            </a:r>
          </a:p>
          <a:p>
            <a:pPr eaLnBrk="1" hangingPunct="1">
              <a:lnSpc>
                <a:spcPct val="80000"/>
              </a:lnSpc>
              <a:buFont typeface="Wingdings" pitchFamily="2" charset="2"/>
              <a:buNone/>
              <a:defRPr/>
            </a:pPr>
            <a:r>
              <a:rPr lang="el-GR" altLang="el-GR" sz="2400" b="1" dirty="0" smtClean="0"/>
              <a:t>5/3/</a:t>
            </a:r>
            <a:r>
              <a:rPr lang="el-GR" altLang="el-GR" sz="2400" dirty="0" smtClean="0"/>
              <a:t>1943,Καστοριά</a:t>
            </a:r>
          </a:p>
          <a:p>
            <a:pPr eaLnBrk="1" hangingPunct="1">
              <a:lnSpc>
                <a:spcPct val="80000"/>
              </a:lnSpc>
              <a:buFont typeface="Wingdings" pitchFamily="2" charset="2"/>
              <a:buNone/>
              <a:defRPr/>
            </a:pPr>
            <a:r>
              <a:rPr lang="el-GR" altLang="el-GR" sz="2400" dirty="0" smtClean="0"/>
              <a:t>Εξοπλισμός και οργάνωση από Ιταλικό στρατό (</a:t>
            </a:r>
            <a:r>
              <a:rPr lang="en-US" altLang="el-GR" sz="2400" dirty="0" err="1" smtClean="0"/>
              <a:t>Venier</a:t>
            </a:r>
            <a:r>
              <a:rPr lang="el-GR" altLang="el-GR" sz="2400" dirty="0" smtClean="0"/>
              <a:t>).</a:t>
            </a:r>
          </a:p>
          <a:p>
            <a:pPr eaLnBrk="1" hangingPunct="1">
              <a:lnSpc>
                <a:spcPct val="80000"/>
              </a:lnSpc>
              <a:buFont typeface="Wingdings" pitchFamily="2" charset="2"/>
              <a:buNone/>
              <a:defRPr/>
            </a:pPr>
            <a:r>
              <a:rPr lang="el-GR" altLang="el-GR" sz="2400" dirty="0" smtClean="0"/>
              <a:t>Κινητήριος δύναμη: </a:t>
            </a:r>
            <a:r>
              <a:rPr lang="en-US" altLang="el-GR" sz="2400" dirty="0" smtClean="0"/>
              <a:t>VMRO</a:t>
            </a:r>
            <a:r>
              <a:rPr lang="el-GR" altLang="el-GR" sz="2400" dirty="0" smtClean="0"/>
              <a:t>+</a:t>
            </a:r>
            <a:r>
              <a:rPr lang="en-US" altLang="el-GR" sz="2400" dirty="0" err="1" smtClean="0"/>
              <a:t>Kalcev</a:t>
            </a:r>
            <a:endParaRPr lang="el-GR" altLang="el-GR" sz="2400" dirty="0" smtClean="0"/>
          </a:p>
          <a:p>
            <a:pPr eaLnBrk="1" hangingPunct="1">
              <a:lnSpc>
                <a:spcPct val="80000"/>
              </a:lnSpc>
              <a:buFont typeface="Wingdings" pitchFamily="2" charset="2"/>
              <a:buNone/>
              <a:defRPr/>
            </a:pPr>
            <a:r>
              <a:rPr lang="el-GR" altLang="el-GR" sz="2400" dirty="0" smtClean="0"/>
              <a:t>Σκοπός: </a:t>
            </a:r>
            <a:r>
              <a:rPr lang="el-GR" altLang="el-GR" sz="2400" b="1" u="sng" dirty="0" smtClean="0"/>
              <a:t>ένοπλη δράση εναντίον ανταρτών</a:t>
            </a:r>
            <a:endParaRPr lang="en-US" altLang="el-GR" sz="2400" b="1" u="sng" dirty="0" smtClean="0"/>
          </a:p>
          <a:p>
            <a:pPr eaLnBrk="1" hangingPunct="1">
              <a:lnSpc>
                <a:spcPct val="80000"/>
              </a:lnSpc>
              <a:buFont typeface="Wingdings" pitchFamily="2" charset="2"/>
              <a:buNone/>
              <a:defRPr/>
            </a:pPr>
            <a:r>
              <a:rPr lang="el-GR" altLang="el-GR" sz="2400" dirty="0" smtClean="0"/>
              <a:t>Αφορμή: εμφάνιση ΕΛΑΣ</a:t>
            </a:r>
          </a:p>
          <a:p>
            <a:pPr eaLnBrk="1" hangingPunct="1">
              <a:lnSpc>
                <a:spcPct val="80000"/>
              </a:lnSpc>
              <a:buFont typeface="Wingdings" pitchFamily="2" charset="2"/>
              <a:buNone/>
              <a:defRPr/>
            </a:pPr>
            <a:endParaRPr lang="el-GR" altLang="el-GR" sz="2400" dirty="0" smtClean="0"/>
          </a:p>
          <a:p>
            <a:pPr eaLnBrk="1" hangingPunct="1">
              <a:lnSpc>
                <a:spcPct val="80000"/>
              </a:lnSpc>
              <a:buFont typeface="Wingdings" pitchFamily="2" charset="2"/>
              <a:buNone/>
              <a:defRPr/>
            </a:pPr>
            <a:r>
              <a:rPr lang="el-GR" altLang="el-GR" sz="2400" dirty="0" smtClean="0"/>
              <a:t>Ανεπιτυχής αντιμετώπιση ανταρτών</a:t>
            </a:r>
            <a:r>
              <a:rPr lang="en-US" altLang="el-GR" sz="2400" dirty="0" smtClean="0"/>
              <a:t>.</a:t>
            </a:r>
          </a:p>
          <a:p>
            <a:pPr eaLnBrk="1" hangingPunct="1">
              <a:lnSpc>
                <a:spcPct val="80000"/>
              </a:lnSpc>
              <a:buFont typeface="Wingdings" pitchFamily="2" charset="2"/>
              <a:buNone/>
              <a:defRPr/>
            </a:pPr>
            <a:r>
              <a:rPr lang="el-GR" altLang="el-GR" sz="2400" dirty="0" smtClean="0"/>
              <a:t>Ιταλοί κατηγορούν </a:t>
            </a:r>
            <a:r>
              <a:rPr lang="el-GR" altLang="el-GR" sz="2400" dirty="0" err="1" smtClean="0"/>
              <a:t>Οχράνα</a:t>
            </a:r>
            <a:endParaRPr lang="el-GR" altLang="el-GR" sz="2400" dirty="0" smtClean="0"/>
          </a:p>
          <a:p>
            <a:pPr eaLnBrk="1" hangingPunct="1">
              <a:lnSpc>
                <a:spcPct val="80000"/>
              </a:lnSpc>
              <a:buFont typeface="Wingdings" pitchFamily="2" charset="2"/>
              <a:buNone/>
              <a:defRPr/>
            </a:pPr>
            <a:r>
              <a:rPr lang="el-GR" altLang="el-GR" sz="2400" dirty="0" smtClean="0"/>
              <a:t>Αυξημένη προπαγανδιστική δράση ανταρτών-κατά  της </a:t>
            </a:r>
            <a:r>
              <a:rPr lang="el-GR" altLang="el-GR" sz="2400" dirty="0" err="1" smtClean="0"/>
              <a:t>Οχράνας</a:t>
            </a:r>
            <a:endParaRPr lang="el-GR" altLang="el-GR" sz="2400" dirty="0" smtClean="0"/>
          </a:p>
          <a:p>
            <a:pPr eaLnBrk="1" hangingPunct="1">
              <a:lnSpc>
                <a:spcPct val="80000"/>
              </a:lnSpc>
              <a:buFont typeface="Wingdings" pitchFamily="2" charset="2"/>
              <a:buNone/>
              <a:defRPr/>
            </a:pPr>
            <a:r>
              <a:rPr lang="el-GR" altLang="el-GR" sz="2400" dirty="0" smtClean="0"/>
              <a:t>Αδράνεια Ιταλών</a:t>
            </a:r>
            <a:r>
              <a:rPr lang="en-US" altLang="el-GR" sz="2400" dirty="0" smtClean="0"/>
              <a:t>.</a:t>
            </a:r>
            <a:r>
              <a:rPr lang="el-GR" altLang="el-GR" sz="2400" dirty="0" smtClean="0"/>
              <a:t> Ένταση δράσης ΕΛΑΣ. Προσχωρήσεις</a:t>
            </a:r>
            <a:r>
              <a:rPr lang="en-US" altLang="el-GR" sz="2400" dirty="0" smtClean="0"/>
              <a:t> </a:t>
            </a:r>
            <a:endParaRPr lang="el-GR" altLang="el-GR" sz="2400" dirty="0" smtClean="0"/>
          </a:p>
          <a:p>
            <a:pPr eaLnBrk="1" hangingPunct="1">
              <a:lnSpc>
                <a:spcPct val="80000"/>
              </a:lnSpc>
              <a:buFont typeface="Wingdings" pitchFamily="2" charset="2"/>
              <a:buNone/>
              <a:defRPr/>
            </a:pPr>
            <a:r>
              <a:rPr lang="el-GR" altLang="el-GR" sz="2400" dirty="0" smtClean="0"/>
              <a:t>8/1943 αποχώρηση Ιταλών </a:t>
            </a:r>
            <a:r>
              <a:rPr lang="el-GR" altLang="el-GR" sz="2400" dirty="0" smtClean="0">
                <a:sym typeface="Wingdings" pitchFamily="2" charset="2"/>
              </a:rPr>
              <a:t> </a:t>
            </a:r>
            <a:r>
              <a:rPr lang="el-GR" altLang="el-GR" sz="2400" dirty="0" err="1" smtClean="0">
                <a:sym typeface="Wingdings" pitchFamily="2" charset="2"/>
              </a:rPr>
              <a:t>Οχράνα</a:t>
            </a:r>
            <a:r>
              <a:rPr lang="el-GR" altLang="el-GR" sz="2400" dirty="0" smtClean="0">
                <a:sym typeface="Wingdings" pitchFamily="2" charset="2"/>
              </a:rPr>
              <a:t> στα πρόθυρα διάλυσης</a:t>
            </a:r>
          </a:p>
          <a:p>
            <a:pPr eaLnBrk="1" hangingPunct="1">
              <a:lnSpc>
                <a:spcPct val="80000"/>
              </a:lnSpc>
              <a:buFont typeface="Wingdings" pitchFamily="2" charset="2"/>
              <a:buNone/>
              <a:defRPr/>
            </a:pPr>
            <a:endParaRPr lang="el-GR" altLang="el-GR" sz="2400" dirty="0" smtClean="0">
              <a:sym typeface="Wingdings" pitchFamily="2" charset="2"/>
            </a:endParaRPr>
          </a:p>
          <a:p>
            <a:pPr eaLnBrk="1" hangingPunct="1">
              <a:lnSpc>
                <a:spcPct val="80000"/>
              </a:lnSpc>
              <a:buFont typeface="Wingdings" pitchFamily="2" charset="2"/>
              <a:buNone/>
              <a:defRPr/>
            </a:pPr>
            <a:r>
              <a:rPr lang="el-GR" altLang="el-GR" sz="2400" dirty="0" smtClean="0">
                <a:sym typeface="Wingdings" pitchFamily="2" charset="2"/>
              </a:rPr>
              <a:t>Έλευση γερμανικών στρατευμάτων: </a:t>
            </a:r>
            <a:r>
              <a:rPr lang="el-GR" altLang="el-GR" sz="2400" b="1" u="sng" dirty="0" smtClean="0">
                <a:sym typeface="Wingdings" pitchFamily="2" charset="2"/>
              </a:rPr>
              <a:t>2</a:t>
            </a:r>
            <a:r>
              <a:rPr lang="el-GR" altLang="el-GR" sz="2400" b="1" u="sng" baseline="30000" dirty="0" smtClean="0">
                <a:sym typeface="Wingdings" pitchFamily="2" charset="2"/>
              </a:rPr>
              <a:t>η</a:t>
            </a:r>
            <a:r>
              <a:rPr lang="el-GR" altLang="el-GR" sz="2400" b="1" u="sng" dirty="0" smtClean="0">
                <a:sym typeface="Wingdings" pitchFamily="2" charset="2"/>
              </a:rPr>
              <a:t> φάση</a:t>
            </a:r>
            <a:r>
              <a:rPr lang="el-GR" altLang="el-GR" sz="2400" b="1" dirty="0" smtClean="0">
                <a:sym typeface="Wingdings" pitchFamily="2" charset="2"/>
              </a:rPr>
              <a:t> </a:t>
            </a:r>
            <a:endParaRPr lang="en-US" altLang="el-GR" sz="2400" b="1" dirty="0" smtClean="0">
              <a:sym typeface="Wingdings" pitchFamily="2" charset="2"/>
            </a:endParaRPr>
          </a:p>
          <a:p>
            <a:pPr eaLnBrk="1" hangingPunct="1">
              <a:lnSpc>
                <a:spcPct val="80000"/>
              </a:lnSpc>
              <a:buFont typeface="Wingdings" pitchFamily="2" charset="2"/>
              <a:buNone/>
              <a:defRPr/>
            </a:pPr>
            <a:r>
              <a:rPr lang="el-GR" altLang="el-GR" sz="2400" dirty="0" smtClean="0">
                <a:sym typeface="Wingdings" pitchFamily="2" charset="2"/>
              </a:rPr>
              <a:t>Προτάσεις </a:t>
            </a:r>
            <a:r>
              <a:rPr lang="el-GR" altLang="el-GR" sz="2400" dirty="0" err="1" smtClean="0">
                <a:sym typeface="Wingdings" pitchFamily="2" charset="2"/>
              </a:rPr>
              <a:t>Μιχαήλωφ</a:t>
            </a:r>
            <a:r>
              <a:rPr lang="el-GR" altLang="el-GR" sz="2400" dirty="0" smtClean="0">
                <a:sym typeface="Wingdings" pitchFamily="2" charset="2"/>
              </a:rPr>
              <a:t> προς Γερμανούς. Γερμανικές επιφυλάξεις.</a:t>
            </a:r>
          </a:p>
          <a:p>
            <a:pPr eaLnBrk="1" hangingPunct="1">
              <a:lnSpc>
                <a:spcPct val="80000"/>
              </a:lnSpc>
              <a:buFont typeface="Wingdings" pitchFamily="2" charset="2"/>
              <a:buNone/>
              <a:defRPr/>
            </a:pPr>
            <a:r>
              <a:rPr lang="el-GR" altLang="el-GR" sz="2400" dirty="0" smtClean="0">
                <a:sym typeface="Wingdings" pitchFamily="2" charset="2"/>
              </a:rPr>
              <a:t>Μετά τη διάλυση ΣΝΟΦ, αποφασίζεται η συγκρότηση 3 ταγμάτων </a:t>
            </a:r>
            <a:endParaRPr lang="el-GR" altLang="el-GR" sz="2400" dirty="0" smtClean="0"/>
          </a:p>
          <a:p>
            <a:pPr eaLnBrk="1" hangingPunct="1">
              <a:lnSpc>
                <a:spcPct val="80000"/>
              </a:lnSpc>
              <a:buFont typeface="Wingdings" pitchFamily="2" charset="2"/>
              <a:buNone/>
              <a:defRPr/>
            </a:pPr>
            <a:r>
              <a:rPr lang="el-GR" altLang="el-GR" sz="1800" b="1" dirty="0" smtClean="0"/>
              <a:t>                                                                                     </a:t>
            </a:r>
          </a:p>
          <a:p>
            <a:pPr eaLnBrk="1" hangingPunct="1">
              <a:lnSpc>
                <a:spcPct val="80000"/>
              </a:lnSpc>
              <a:buFont typeface="Wingdings" pitchFamily="2" charset="2"/>
              <a:buNone/>
              <a:defRPr/>
            </a:pPr>
            <a:endParaRPr lang="el-GR" altLang="el-GR" sz="1800" dirty="0" smtClean="0"/>
          </a:p>
        </p:txBody>
      </p:sp>
    </p:spTree>
  </p:cSld>
  <p:clrMapOvr>
    <a:masterClrMapping/>
  </p:clrMapOvr>
  <p:transition>
    <p:dissolv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260350"/>
            <a:ext cx="9144000" cy="7532688"/>
          </a:xfrm>
        </p:spPr>
        <p:txBody>
          <a:bodyPr/>
          <a:lstStyle/>
          <a:p>
            <a:pPr eaLnBrk="1" hangingPunct="1">
              <a:buFont typeface="Wingdings" pitchFamily="2" charset="2"/>
              <a:buNone/>
              <a:defRPr/>
            </a:pPr>
            <a:r>
              <a:rPr lang="el-GR" altLang="el-GR" sz="2400" smtClean="0"/>
              <a:t>1</a:t>
            </a:r>
            <a:r>
              <a:rPr lang="el-GR" altLang="el-GR" sz="2400" baseline="30000" smtClean="0"/>
              <a:t>ο</a:t>
            </a:r>
            <a:r>
              <a:rPr lang="el-GR" altLang="el-GR" sz="2400" smtClean="0"/>
              <a:t> Μακεδονικό Τάγμα – </a:t>
            </a:r>
            <a:r>
              <a:rPr lang="el-GR" altLang="el-GR" sz="2400" i="1" smtClean="0"/>
              <a:t>Καστοριά</a:t>
            </a:r>
          </a:p>
          <a:p>
            <a:pPr eaLnBrk="1" hangingPunct="1">
              <a:buFont typeface="Wingdings" pitchFamily="2" charset="2"/>
              <a:buNone/>
              <a:defRPr/>
            </a:pPr>
            <a:r>
              <a:rPr lang="el-GR" altLang="el-GR" sz="2400" smtClean="0"/>
              <a:t>2</a:t>
            </a:r>
            <a:r>
              <a:rPr lang="el-GR" altLang="el-GR" sz="2400" baseline="30000" smtClean="0"/>
              <a:t>ο</a:t>
            </a:r>
            <a:r>
              <a:rPr lang="el-GR" altLang="el-GR" sz="2400" smtClean="0"/>
              <a:t> Μακεδονικό Τάγμα – Ξινό Νερό</a:t>
            </a:r>
          </a:p>
          <a:p>
            <a:pPr eaLnBrk="1" hangingPunct="1">
              <a:buFont typeface="Wingdings" pitchFamily="2" charset="2"/>
              <a:buNone/>
              <a:defRPr/>
            </a:pPr>
            <a:r>
              <a:rPr lang="el-GR" altLang="el-GR" sz="2400" smtClean="0"/>
              <a:t>3</a:t>
            </a:r>
            <a:r>
              <a:rPr lang="el-GR" altLang="el-GR" sz="2400" baseline="30000" smtClean="0"/>
              <a:t>ο</a:t>
            </a:r>
            <a:r>
              <a:rPr lang="el-GR" altLang="el-GR" sz="2400" smtClean="0"/>
              <a:t> Μακεδονικό Τάγμα – Έδεσσα</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z="2400" smtClean="0"/>
              <a:t>Γρήγορη αύξηση στρατολογημένων</a:t>
            </a:r>
          </a:p>
          <a:p>
            <a:pPr eaLnBrk="1" hangingPunct="1">
              <a:buFont typeface="Wingdings" pitchFamily="2" charset="2"/>
              <a:buNone/>
              <a:defRPr/>
            </a:pPr>
            <a:r>
              <a:rPr lang="el-GR" altLang="el-GR" sz="2400" smtClean="0"/>
              <a:t>Πτώση δράσης Οχράνας (8/1944)</a:t>
            </a:r>
          </a:p>
          <a:p>
            <a:pPr eaLnBrk="1" hangingPunct="1">
              <a:buFont typeface="Wingdings" pitchFamily="2" charset="2"/>
              <a:buNone/>
              <a:defRPr/>
            </a:pPr>
            <a:r>
              <a:rPr lang="el-GR" altLang="el-GR" sz="2400" smtClean="0"/>
              <a:t>Διαφαινόμενη έκβαση πολέμου.</a:t>
            </a:r>
          </a:p>
          <a:p>
            <a:pPr eaLnBrk="1" hangingPunct="1">
              <a:buFont typeface="Wingdings" pitchFamily="2" charset="2"/>
              <a:buNone/>
              <a:defRPr/>
            </a:pPr>
            <a:r>
              <a:rPr lang="el-GR" altLang="el-GR" sz="2400" smtClean="0"/>
              <a:t>Ουδετεροποίηση Βουλγαρίας.</a:t>
            </a:r>
          </a:p>
          <a:p>
            <a:pPr eaLnBrk="1" hangingPunct="1">
              <a:buFont typeface="Wingdings" pitchFamily="2" charset="2"/>
              <a:buNone/>
              <a:defRPr/>
            </a:pPr>
            <a:r>
              <a:rPr lang="el-GR" altLang="el-GR" sz="2400" smtClean="0"/>
              <a:t>Ο </a:t>
            </a:r>
            <a:r>
              <a:rPr lang="en-US" altLang="el-GR" sz="2400" smtClean="0"/>
              <a:t>Dimcev </a:t>
            </a:r>
            <a:r>
              <a:rPr lang="el-GR" altLang="el-GR" sz="2400" smtClean="0"/>
              <a:t>προσεγγίζει Αντάρτες</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z="2400" smtClean="0"/>
              <a:t>Ραγδαίες εξελίξεις. Ο  Κόκκινος Στρατός μπαίνει στη Βουλγαρία, </a:t>
            </a:r>
          </a:p>
          <a:p>
            <a:pPr eaLnBrk="1" hangingPunct="1">
              <a:buFont typeface="Wingdings" pitchFamily="2" charset="2"/>
              <a:buNone/>
              <a:defRPr/>
            </a:pPr>
            <a:r>
              <a:rPr lang="el-GR" altLang="el-GR" sz="2400" smtClean="0"/>
              <a:t>Οι Γερμανοί διαλύουν την Οχράνα.Μέλη της διασκορπίζονται</a:t>
            </a:r>
          </a:p>
          <a:p>
            <a:pPr eaLnBrk="1" hangingPunct="1">
              <a:buFont typeface="Wingdings" pitchFamily="2" charset="2"/>
              <a:buNone/>
              <a:defRPr/>
            </a:pPr>
            <a:r>
              <a:rPr lang="el-GR" altLang="el-GR" sz="2400" smtClean="0"/>
              <a:t> </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mtClean="0"/>
              <a:t> </a:t>
            </a:r>
          </a:p>
        </p:txBody>
      </p:sp>
      <p:pic>
        <p:nvPicPr>
          <p:cNvPr id="15363" name="Picture 5" descr="Kalcev"/>
          <p:cNvPicPr>
            <a:picLocks noChangeAspect="1" noChangeArrowheads="1"/>
          </p:cNvPicPr>
          <p:nvPr/>
        </p:nvPicPr>
        <p:blipFill>
          <a:blip r:embed="rId2"/>
          <a:srcRect/>
          <a:stretch>
            <a:fillRect/>
          </a:stretch>
        </p:blipFill>
        <p:spPr bwMode="auto">
          <a:xfrm>
            <a:off x="5076825" y="188913"/>
            <a:ext cx="2697163" cy="3671887"/>
          </a:xfrm>
          <a:prstGeom prst="rect">
            <a:avLst/>
          </a:prstGeom>
          <a:noFill/>
          <a:ln w="9525">
            <a:noFill/>
            <a:miter lim="800000"/>
            <a:headEnd/>
            <a:tailEnd/>
          </a:ln>
        </p:spPr>
      </p:pic>
      <p:sp>
        <p:nvSpPr>
          <p:cNvPr id="24583" name="Rectangle 7"/>
          <p:cNvSpPr>
            <a:spLocks noChangeArrowheads="1"/>
          </p:cNvSpPr>
          <p:nvPr/>
        </p:nvSpPr>
        <p:spPr bwMode="auto">
          <a:xfrm>
            <a:off x="5580063" y="3860800"/>
            <a:ext cx="19986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5000"/>
              <a:buFont typeface="Wingdings" pitchFamily="2" charset="2"/>
              <a:buNone/>
              <a:defRPr/>
            </a:pPr>
            <a:r>
              <a:rPr lang="el-GR" altLang="el-GR" b="1">
                <a:effectLst>
                  <a:outerShdw blurRad="38100" dist="38100" dir="2700000" algn="tl">
                    <a:srgbClr val="010199"/>
                  </a:outerShdw>
                </a:effectLst>
              </a:rPr>
              <a:t>Άντον Κάλτσεφ</a:t>
            </a:r>
            <a:r>
              <a:rPr lang="el-GR" altLang="el-GR">
                <a:effectLst>
                  <a:outerShdw blurRad="38100" dist="38100" dir="2700000" algn="tl">
                    <a:srgbClr val="010199"/>
                  </a:outerShdw>
                </a:effectLst>
              </a:rPr>
              <a:t> </a:t>
            </a:r>
            <a:r>
              <a:rPr lang="el-GR" altLang="el-GR"/>
              <a:t>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612775" y="228600"/>
            <a:ext cx="8153400" cy="990600"/>
          </a:xfrm>
        </p:spPr>
        <p:txBody>
          <a:bodyPr/>
          <a:lstStyle/>
          <a:p>
            <a:pPr eaLnBrk="1" hangingPunct="1"/>
            <a:r>
              <a:rPr lang="el-GR" altLang="el-GR" dirty="0" smtClean="0">
                <a:solidFill>
                  <a:schemeClr val="bg1"/>
                </a:solidFill>
              </a:rPr>
              <a:t>«</a:t>
            </a:r>
            <a:r>
              <a:rPr lang="el-GR" altLang="el-GR" dirty="0" err="1" smtClean="0">
                <a:solidFill>
                  <a:schemeClr val="bg1"/>
                </a:solidFill>
              </a:rPr>
              <a:t>Λοζαριστές</a:t>
            </a:r>
            <a:r>
              <a:rPr lang="el-GR" altLang="el-GR" dirty="0" smtClean="0">
                <a:solidFill>
                  <a:schemeClr val="bg1"/>
                </a:solidFill>
              </a:rPr>
              <a:t>» «</a:t>
            </a:r>
            <a:r>
              <a:rPr lang="el-GR" altLang="el-GR" dirty="0" err="1" smtClean="0">
                <a:solidFill>
                  <a:schemeClr val="bg1"/>
                </a:solidFill>
              </a:rPr>
              <a:t>Βουλγαρο</a:t>
            </a:r>
            <a:r>
              <a:rPr lang="el-GR" altLang="el-GR" dirty="0" smtClean="0">
                <a:solidFill>
                  <a:schemeClr val="bg1"/>
                </a:solidFill>
              </a:rPr>
              <a:t>-μακεδόνες»</a:t>
            </a:r>
          </a:p>
        </p:txBody>
      </p:sp>
      <p:sp>
        <p:nvSpPr>
          <p:cNvPr id="3072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«..γνωρίζουμε ότι η επιστημονική ενότητα της βουλγαρικής γλώσσας έχει αποκατασταθεί.. Όμως δεν πρέπει να σταματήσουμε εδώ, πρέπει να έχουμε υπόψη και την πρακτική σημασία της γλώσσας..»</a:t>
            </a:r>
          </a:p>
          <a:p>
            <a:pPr eaLnBrk="1" hangingPunct="1"/>
            <a:r>
              <a:rPr lang="en-US" altLang="el-GR" smtClean="0"/>
              <a:t>Dame Gruev, Petar Poparsov, Ivan Chadzinikolov</a:t>
            </a:r>
            <a:r>
              <a:rPr lang="el-GR" altLang="el-GR" smtClean="0"/>
              <a:t>: ιδρυτικά μέλη της </a:t>
            </a:r>
            <a:r>
              <a:rPr lang="en-US" altLang="el-GR" smtClean="0"/>
              <a:t>VMRO </a:t>
            </a:r>
            <a:r>
              <a:rPr lang="el-GR" altLang="el-GR" smtClean="0"/>
              <a:t>1893 </a:t>
            </a:r>
            <a:endParaRPr lang="en-US" altLang="el-GR" smtClean="0"/>
          </a:p>
          <a:p>
            <a:pPr eaLnBrk="1" hangingPunct="1"/>
            <a:r>
              <a:rPr lang="en-US" altLang="el-GR" smtClean="0"/>
              <a:t>Andrej Ljapcev</a:t>
            </a:r>
            <a:r>
              <a:rPr lang="el-GR" altLang="el-GR" smtClean="0"/>
              <a:t>: Πρωθυπουργός Βουλγαρίας (1926-1931)</a:t>
            </a:r>
          </a:p>
          <a:p>
            <a:pPr eaLnBrk="1" hangingPunct="1"/>
            <a:endParaRPr lang="el-GR" altLang="el-GR" smtClean="0"/>
          </a:p>
        </p:txBody>
      </p:sp>
    </p:spTree>
  </p:cSld>
  <p:clrMapOvr>
    <a:masterClrMapping/>
  </p:clrMapOvr>
  <p:transition>
    <p:dissolv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1943</a:t>
            </a:r>
            <a:endParaRPr lang="el-GR" dirty="0"/>
          </a:p>
        </p:txBody>
      </p:sp>
      <p:sp>
        <p:nvSpPr>
          <p:cNvPr id="3" name="Θέση περιεχομένου 2"/>
          <p:cNvSpPr>
            <a:spLocks noGrp="1"/>
          </p:cNvSpPr>
          <p:nvPr>
            <p:ph idx="1"/>
          </p:nvPr>
        </p:nvSpPr>
        <p:spPr/>
        <p:txBody>
          <a:bodyPr/>
          <a:lstStyle/>
          <a:p>
            <a:r>
              <a:rPr lang="el-GR" b="1" dirty="0" smtClean="0"/>
              <a:t>Αύγουστος 1943: </a:t>
            </a:r>
            <a:r>
              <a:rPr lang="el-GR" dirty="0" smtClean="0"/>
              <a:t> Εκλογή ΚΕ του </a:t>
            </a:r>
            <a:r>
              <a:rPr lang="el-GR" dirty="0" err="1" smtClean="0"/>
              <a:t>ΚΚΜακεδονίας</a:t>
            </a:r>
            <a:r>
              <a:rPr lang="el-GR" dirty="0" smtClean="0"/>
              <a:t>  στην περιοχή </a:t>
            </a:r>
            <a:r>
              <a:rPr lang="el-GR" dirty="0" err="1" smtClean="0"/>
              <a:t>Πρεσπών</a:t>
            </a:r>
            <a:endParaRPr lang="el-GR" dirty="0" smtClean="0"/>
          </a:p>
          <a:p>
            <a:r>
              <a:rPr lang="el-GR" b="1" dirty="0" smtClean="0"/>
              <a:t>Νοέμβριος 1943: </a:t>
            </a:r>
            <a:r>
              <a:rPr lang="el-GR" dirty="0" err="1" smtClean="0"/>
              <a:t>Τζάισε</a:t>
            </a:r>
            <a:r>
              <a:rPr lang="el-GR" dirty="0" smtClean="0"/>
              <a:t>: Το αντιφασιστικό Συμβούλιο για την απελευθέρωση της Γιουγκοσλαβίας αποφαίνεται ότι η Μακεδονία θα είναι μια ομόσπονδη Δημοκρατία</a:t>
            </a:r>
            <a:endParaRPr lang="el-GR" dirty="0"/>
          </a:p>
        </p:txBody>
      </p:sp>
    </p:spTree>
    <p:extLst>
      <p:ext uri="{BB962C8B-B14F-4D97-AF65-F5344CB8AC3E}">
        <p14:creationId xmlns="" xmlns:p14="http://schemas.microsoft.com/office/powerpoint/2010/main" val="991209635"/>
      </p:ext>
    </p:extLst>
  </p:cSld>
  <p:clrMapOvr>
    <a:masterClrMapping/>
  </p:clrMapOvr>
  <p:transition>
    <p:dissolv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25 ΙΟΥΝΙΟΥ  ΚΑΙ 5 ΙΟΥΛΙΟΥ 1943</a:t>
            </a:r>
            <a:endParaRPr lang="en-US"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 </a:t>
            </a:r>
            <a:r>
              <a:rPr lang="el-GR" dirty="0" smtClean="0"/>
              <a:t>Συνομιλίες </a:t>
            </a:r>
            <a:r>
              <a:rPr lang="el-GR" dirty="0" err="1" smtClean="0"/>
              <a:t>Τεμπο</a:t>
            </a:r>
            <a:r>
              <a:rPr lang="el-GR" dirty="0" smtClean="0"/>
              <a:t> με </a:t>
            </a:r>
            <a:r>
              <a:rPr lang="el-GR" dirty="0" smtClean="0"/>
              <a:t>Α. </a:t>
            </a:r>
            <a:r>
              <a:rPr lang="el-GR" dirty="0" err="1" smtClean="0"/>
              <a:t>Τζήμα</a:t>
            </a:r>
            <a:r>
              <a:rPr lang="el-GR" dirty="0" smtClean="0"/>
              <a:t>-</a:t>
            </a:r>
            <a:r>
              <a:rPr lang="el-GR" dirty="0" err="1" smtClean="0"/>
              <a:t>Σαμαρινιώτη</a:t>
            </a:r>
            <a:r>
              <a:rPr lang="el-GR" dirty="0" smtClean="0"/>
              <a:t> (25.6.1943) και με τον ίδιο και τους  Άρη Βελουχιώτη και Στέφανο Σαράφη (5.7.1943). Θέματα: η ίδρυση Βαλκανικού Αρχηγείου, η μη συμμετοχή στο Συμμαχικό Γενικό  Στρατηγείο Ανταρτών, η είσοδος </a:t>
            </a:r>
            <a:r>
              <a:rPr lang="el-GR" dirty="0" err="1" smtClean="0"/>
              <a:t>σλαβομακεδονικών</a:t>
            </a:r>
            <a:r>
              <a:rPr lang="el-GR" dirty="0" smtClean="0"/>
              <a:t> σωμάτων σε ελληνικό έδαφος και η συνεργασία με ΕΛΑΣ, η διάδοση της </a:t>
            </a:r>
            <a:r>
              <a:rPr lang="el-GR" dirty="0" err="1" smtClean="0"/>
              <a:t>σλαβομακεδονικής</a:t>
            </a:r>
            <a:r>
              <a:rPr lang="el-GR" dirty="0" smtClean="0"/>
              <a:t> </a:t>
            </a:r>
            <a:r>
              <a:rPr lang="el-GR" dirty="0" err="1" smtClean="0"/>
              <a:t>γλώσας</a:t>
            </a:r>
            <a:r>
              <a:rPr lang="el-GR" dirty="0" smtClean="0"/>
              <a:t> όχι όμως της «αυτοδιάθεσης». (Ε. Κωφός. (1989). Η βαλκανική διάσταση του Μακεδονικού Ζητήματος στα χρόνια της Κατοχής και Αντίστασης). </a:t>
            </a:r>
            <a:endParaRPr lang="en-US" dirty="0"/>
          </a:p>
        </p:txBody>
      </p:sp>
    </p:spTree>
  </p:cSld>
  <p:clrMapOvr>
    <a:masterClrMapping/>
  </p:clrMapOvr>
  <p:transition>
    <p:dissolv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ΑΥΓΟΥΣΤΟΣ 1943 Κεντρική Ελλάδα</a:t>
            </a:r>
            <a:endParaRPr lang="en-US" dirty="0"/>
          </a:p>
        </p:txBody>
      </p:sp>
      <p:sp>
        <p:nvSpPr>
          <p:cNvPr id="3" name="2 - Θέση περιεχομένου"/>
          <p:cNvSpPr>
            <a:spLocks noGrp="1"/>
          </p:cNvSpPr>
          <p:nvPr>
            <p:ph sz="quarter" idx="1"/>
          </p:nvPr>
        </p:nvSpPr>
        <p:spPr/>
        <p:txBody>
          <a:bodyPr/>
          <a:lstStyle/>
          <a:p>
            <a:r>
              <a:rPr lang="el-GR" dirty="0" smtClean="0"/>
              <a:t>Συνάντηση Τέμπο με ΓΓ ΚΚΕ Γ. </a:t>
            </a:r>
            <a:r>
              <a:rPr lang="el-GR" dirty="0" err="1" smtClean="0"/>
              <a:t>Σιάντο</a:t>
            </a:r>
            <a:r>
              <a:rPr lang="el-GR" dirty="0" smtClean="0"/>
              <a:t>, Κ, </a:t>
            </a:r>
            <a:r>
              <a:rPr lang="el-GR" dirty="0" err="1" smtClean="0"/>
              <a:t>Γυφτοδήμο</a:t>
            </a:r>
            <a:r>
              <a:rPr lang="el-GR" dirty="0" smtClean="0"/>
              <a:t> και Π. </a:t>
            </a:r>
            <a:r>
              <a:rPr lang="el-GR" dirty="0" err="1" smtClean="0"/>
              <a:t>Καραγκίτση</a:t>
            </a:r>
            <a:endParaRPr lang="el-GR" dirty="0" smtClean="0"/>
          </a:p>
          <a:p>
            <a:r>
              <a:rPr lang="el-GR" dirty="0" err="1" smtClean="0"/>
              <a:t>Σιάντος</a:t>
            </a:r>
            <a:r>
              <a:rPr lang="el-GR" dirty="0" smtClean="0"/>
              <a:t> μετά τη διάλυση της </a:t>
            </a:r>
            <a:r>
              <a:rPr lang="el-GR" dirty="0" err="1" smtClean="0"/>
              <a:t>Κομιντέρν</a:t>
            </a:r>
            <a:r>
              <a:rPr lang="el-GR" dirty="0" smtClean="0"/>
              <a:t> από του Σοβιετικούς επιφυλακτικός για Βαλκανικό Αρχηγείο</a:t>
            </a:r>
          </a:p>
          <a:p>
            <a:r>
              <a:rPr lang="el-GR" dirty="0" smtClean="0"/>
              <a:t>Αποφασίζεται η ίδρυση των ΣΝΟΦ</a:t>
            </a:r>
          </a:p>
          <a:p>
            <a:endParaRPr lang="en-US" dirty="0"/>
          </a:p>
        </p:txBody>
      </p:sp>
    </p:spTree>
  </p:cSld>
  <p:clrMapOvr>
    <a:masterClrMapping/>
  </p:clrMapOvr>
  <p:transition>
    <p:dissolv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88913"/>
            <a:ext cx="9144000" cy="1139825"/>
          </a:xfrm>
        </p:spPr>
        <p:txBody>
          <a:bodyPr>
            <a:normAutofit/>
          </a:bodyPr>
          <a:lstStyle/>
          <a:p>
            <a:pPr eaLnBrk="1" hangingPunct="1">
              <a:defRPr/>
            </a:pPr>
            <a:r>
              <a:rPr lang="el-GR" altLang="el-GR" sz="3600" dirty="0" smtClean="0">
                <a:solidFill>
                  <a:schemeClr val="tx1"/>
                </a:solidFill>
                <a:latin typeface="Arial" pitchFamily="34" charset="0"/>
                <a:cs typeface="Arial" pitchFamily="34" charset="0"/>
              </a:rPr>
              <a:t>ΣΝΟΦ 1943-1944</a:t>
            </a:r>
          </a:p>
        </p:txBody>
      </p:sp>
      <p:sp>
        <p:nvSpPr>
          <p:cNvPr id="25603" name="Rectangle 3"/>
          <p:cNvSpPr>
            <a:spLocks noGrp="1" noChangeArrowheads="1"/>
          </p:cNvSpPr>
          <p:nvPr>
            <p:ph type="body" idx="1"/>
          </p:nvPr>
        </p:nvSpPr>
        <p:spPr>
          <a:xfrm>
            <a:off x="0" y="1600200"/>
            <a:ext cx="9144000" cy="5257800"/>
          </a:xfrm>
        </p:spPr>
        <p:txBody>
          <a:bodyPr>
            <a:normAutofit lnSpcReduction="10000"/>
          </a:bodyPr>
          <a:lstStyle/>
          <a:p>
            <a:pPr indent="0" algn="just" eaLnBrk="1" hangingPunct="1">
              <a:lnSpc>
                <a:spcPct val="90000"/>
              </a:lnSpc>
              <a:buFont typeface="Wingdings" pitchFamily="2" charset="2"/>
              <a:buNone/>
              <a:defRPr/>
            </a:pPr>
            <a:r>
              <a:rPr lang="el-GR" altLang="el-GR" sz="3200" dirty="0" smtClean="0">
                <a:latin typeface="Times New Roman" pitchFamily="18" charset="0"/>
                <a:cs typeface="Times New Roman" pitchFamily="18" charset="0"/>
              </a:rPr>
              <a:t>ΣΝΟΦ (</a:t>
            </a:r>
            <a:r>
              <a:rPr lang="el-GR" altLang="el-GR" sz="3200" dirty="0" err="1" smtClean="0">
                <a:latin typeface="Times New Roman" pitchFamily="18" charset="0"/>
                <a:cs typeface="Times New Roman" pitchFamily="18" charset="0"/>
              </a:rPr>
              <a:t>Σλαβομακεδονικό</a:t>
            </a:r>
            <a:r>
              <a:rPr lang="el-GR" altLang="el-GR" sz="3200" dirty="0" smtClean="0">
                <a:latin typeface="Times New Roman" pitchFamily="18" charset="0"/>
                <a:cs typeface="Times New Roman" pitchFamily="18" charset="0"/>
              </a:rPr>
              <a:t> Λαϊκό Απελευθερωτικό Μέτωπο)</a:t>
            </a:r>
          </a:p>
          <a:p>
            <a:pPr indent="0" algn="just" eaLnBrk="1" hangingPunct="1">
              <a:lnSpc>
                <a:spcPct val="90000"/>
              </a:lnSpc>
              <a:buFont typeface="Wingdings" pitchFamily="2" charset="2"/>
              <a:buNone/>
              <a:defRPr/>
            </a:pPr>
            <a:r>
              <a:rPr lang="el-GR" altLang="el-GR" sz="3200" dirty="0" smtClean="0">
                <a:latin typeface="Times New Roman" pitchFamily="18" charset="0"/>
                <a:cs typeface="Times New Roman" pitchFamily="18" charset="0"/>
              </a:rPr>
              <a:t> Οκτώβρης 43 – Καστοριά, Νοέμβρης 43 – Φλώρινα </a:t>
            </a:r>
            <a:endParaRPr lang="el-GR" altLang="el-GR" sz="3200" dirty="0" smtClean="0">
              <a:latin typeface="Times New Roman" pitchFamily="18" charset="0"/>
              <a:cs typeface="Times New Roman" pitchFamily="18" charset="0"/>
            </a:endParaRPr>
          </a:p>
          <a:p>
            <a:pPr indent="0" algn="just" eaLnBrk="1" hangingPunct="1">
              <a:lnSpc>
                <a:spcPct val="90000"/>
              </a:lnSpc>
              <a:buFont typeface="Wingdings" pitchFamily="2" charset="2"/>
              <a:buNone/>
              <a:defRPr/>
            </a:pPr>
            <a:r>
              <a:rPr lang="el-GR" altLang="el-GR" sz="3200" dirty="0" smtClean="0">
                <a:latin typeface="Times New Roman" pitchFamily="18" charset="0"/>
                <a:cs typeface="Times New Roman" pitchFamily="18" charset="0"/>
              </a:rPr>
              <a:t>ΑΙΤΙΑ αποδοχής από ΚΚΕ της σύστασής τους:  α) η συμμαχία με τον Τίτο ήταν μονόδρομος για το ΚΚΕ  β) οι </a:t>
            </a:r>
            <a:r>
              <a:rPr lang="el-GR" altLang="el-GR" sz="3200" dirty="0" err="1" smtClean="0">
                <a:latin typeface="Times New Roman" pitchFamily="18" charset="0"/>
                <a:cs typeface="Times New Roman" pitchFamily="18" charset="0"/>
              </a:rPr>
              <a:t>σλαβομακεδόνες</a:t>
            </a:r>
            <a:r>
              <a:rPr lang="el-GR" altLang="el-GR" sz="3200" dirty="0" smtClean="0">
                <a:latin typeface="Times New Roman" pitchFamily="18" charset="0"/>
                <a:cs typeface="Times New Roman" pitchFamily="18" charset="0"/>
              </a:rPr>
              <a:t> έπρεπε να μην αφεθούν στα χέρια της Βουλγαρίας ή του Τίτο. </a:t>
            </a:r>
          </a:p>
          <a:p>
            <a:pPr indent="0" algn="just" eaLnBrk="1" hangingPunct="1">
              <a:lnSpc>
                <a:spcPct val="90000"/>
              </a:lnSpc>
              <a:buFont typeface="Wingdings" pitchFamily="2" charset="2"/>
              <a:buNone/>
              <a:defRPr/>
            </a:pPr>
            <a:r>
              <a:rPr lang="el-GR" altLang="el-GR" sz="3200" dirty="0" smtClean="0">
                <a:latin typeface="Times New Roman" pitchFamily="18" charset="0"/>
                <a:cs typeface="Times New Roman" pitchFamily="18" charset="0"/>
              </a:rPr>
              <a:t>Η σύγκρουση ΣΝΟΦ-ΚΚΕ ήρθε τον Μάιο του 1944</a:t>
            </a:r>
          </a:p>
          <a:p>
            <a:pPr indent="0" algn="just" eaLnBrk="1" hangingPunct="1">
              <a:lnSpc>
                <a:spcPct val="90000"/>
              </a:lnSpc>
              <a:buFont typeface="Wingdings" pitchFamily="2" charset="2"/>
              <a:buNone/>
              <a:defRPr/>
            </a:pPr>
            <a:r>
              <a:rPr lang="el-GR" altLang="el-GR" sz="3200" dirty="0" smtClean="0">
                <a:latin typeface="Times New Roman" pitchFamily="18" charset="0"/>
                <a:cs typeface="Times New Roman" pitchFamily="18" charset="0"/>
              </a:rPr>
              <a:t>(</a:t>
            </a:r>
            <a:r>
              <a:rPr lang="en-US" altLang="el-GR" sz="3200" dirty="0" smtClean="0">
                <a:latin typeface="Times New Roman" pitchFamily="18" charset="0"/>
                <a:cs typeface="Times New Roman" pitchFamily="18" charset="0"/>
              </a:rPr>
              <a:t>Andrew </a:t>
            </a:r>
            <a:r>
              <a:rPr lang="en-US" altLang="el-GR" sz="3200" dirty="0" err="1" smtClean="0">
                <a:latin typeface="Times New Roman" pitchFamily="18" charset="0"/>
                <a:cs typeface="Times New Roman" pitchFamily="18" charset="0"/>
              </a:rPr>
              <a:t>Rosos</a:t>
            </a:r>
            <a:r>
              <a:rPr lang="en-US" altLang="el-GR" sz="3200" dirty="0" smtClean="0">
                <a:latin typeface="Times New Roman" pitchFamily="18" charset="0"/>
                <a:cs typeface="Times New Roman" pitchFamily="18" charset="0"/>
              </a:rPr>
              <a:t> (1997). Incompatible  Allies. Greek </a:t>
            </a:r>
            <a:r>
              <a:rPr lang="en-US" altLang="el-GR" sz="3200" dirty="0" err="1" smtClean="0">
                <a:latin typeface="Times New Roman" pitchFamily="18" charset="0"/>
                <a:cs typeface="Times New Roman" pitchFamily="18" charset="0"/>
              </a:rPr>
              <a:t>Comunism</a:t>
            </a:r>
            <a:r>
              <a:rPr lang="en-US" altLang="el-GR" sz="3200" dirty="0" smtClean="0">
                <a:latin typeface="Times New Roman" pitchFamily="18" charset="0"/>
                <a:cs typeface="Times New Roman" pitchFamily="18" charset="0"/>
              </a:rPr>
              <a:t> and Macedonian Nationalism in the civil war in Greece. Journal of Modern Greek Studies 69/1, pp. 42-76.</a:t>
            </a:r>
            <a:endParaRPr lang="el-GR" altLang="el-GR" sz="3200" dirty="0" smtClean="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ΤΟ ΜΑΚΕΔΟΝΙΚΟ ΤΟ 1944</a:t>
            </a:r>
            <a:endParaRPr lang="en-US" dirty="0"/>
          </a:p>
        </p:txBody>
      </p:sp>
    </p:spTree>
  </p:cSld>
  <p:clrMapOvr>
    <a:masterClrMapping/>
  </p:clrMapOvr>
  <p:transition>
    <p:dissolv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Αύγουστος </a:t>
            </a:r>
            <a:r>
              <a:rPr lang="el-GR" b="1" dirty="0" smtClean="0"/>
              <a:t>1944</a:t>
            </a:r>
            <a:endParaRPr lang="el-GR" b="1" dirty="0"/>
          </a:p>
        </p:txBody>
      </p:sp>
      <p:sp>
        <p:nvSpPr>
          <p:cNvPr id="3" name="Θέση περιεχομένου 2"/>
          <p:cNvSpPr>
            <a:spLocks noGrp="1"/>
          </p:cNvSpPr>
          <p:nvPr>
            <p:ph idx="1"/>
          </p:nvPr>
        </p:nvSpPr>
        <p:spPr/>
        <p:txBody>
          <a:bodyPr/>
          <a:lstStyle/>
          <a:p>
            <a:pPr>
              <a:buNone/>
            </a:pPr>
            <a:endParaRPr lang="el-GR" dirty="0" smtClean="0"/>
          </a:p>
          <a:p>
            <a:r>
              <a:rPr lang="el-GR" b="1" dirty="0" smtClean="0"/>
              <a:t>2 Αύγουστος </a:t>
            </a:r>
            <a:r>
              <a:rPr lang="el-GR" b="1" dirty="0" smtClean="0"/>
              <a:t>194</a:t>
            </a:r>
            <a:r>
              <a:rPr lang="el-GR" dirty="0" smtClean="0"/>
              <a:t>4: Η </a:t>
            </a:r>
            <a:r>
              <a:rPr lang="el-GR" dirty="0" err="1"/>
              <a:t>αντιφασισιτκή</a:t>
            </a:r>
            <a:r>
              <a:rPr lang="el-GR" dirty="0"/>
              <a:t> </a:t>
            </a:r>
            <a:r>
              <a:rPr lang="el-GR" dirty="0" smtClean="0"/>
              <a:t>συνέλευση</a:t>
            </a:r>
            <a:r>
              <a:rPr lang="en-US" dirty="0" smtClean="0"/>
              <a:t> </a:t>
            </a:r>
            <a:r>
              <a:rPr lang="el-GR" dirty="0" smtClean="0"/>
              <a:t>Λαϊκής Απελευθέρωσης  Α</a:t>
            </a:r>
            <a:r>
              <a:rPr lang="en-US" dirty="0" smtClean="0"/>
              <a:t>SNOM </a:t>
            </a:r>
            <a:r>
              <a:rPr lang="el-GR" dirty="0" smtClean="0"/>
              <a:t>ιδρύει </a:t>
            </a:r>
            <a:r>
              <a:rPr lang="el-GR" dirty="0" smtClean="0"/>
              <a:t>τη Λαϊκή Δημοκρατία της Μακεδονίας.</a:t>
            </a:r>
          </a:p>
          <a:p>
            <a:r>
              <a:rPr lang="el-GR" b="1" dirty="0" smtClean="0"/>
              <a:t>Σεπτέμβριος 1944</a:t>
            </a:r>
            <a:r>
              <a:rPr lang="el-GR" dirty="0" smtClean="0"/>
              <a:t>: Μεταπολίτευση στη Βουλγαρία. </a:t>
            </a:r>
          </a:p>
        </p:txBody>
      </p:sp>
    </p:spTree>
    <p:extLst>
      <p:ext uri="{BB962C8B-B14F-4D97-AF65-F5344CB8AC3E}">
        <p14:creationId xmlns="" xmlns:p14="http://schemas.microsoft.com/office/powerpoint/2010/main" val="2815312151"/>
      </p:ext>
    </p:extLst>
  </p:cSld>
  <p:clrMapOvr>
    <a:masterClrMapping/>
  </p:clrMapOvr>
  <p:transition>
    <p:dissolv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21-28 </a:t>
            </a:r>
            <a:r>
              <a:rPr lang="el-GR" dirty="0" smtClean="0"/>
              <a:t>Σεπτεμβρίου 1944</a:t>
            </a:r>
            <a:endParaRPr lang="en-US" dirty="0"/>
          </a:p>
        </p:txBody>
      </p:sp>
      <p:sp>
        <p:nvSpPr>
          <p:cNvPr id="3" name="2 - Θέση περιεχομένου"/>
          <p:cNvSpPr>
            <a:spLocks noGrp="1"/>
          </p:cNvSpPr>
          <p:nvPr>
            <p:ph sz="quarter" idx="1"/>
          </p:nvPr>
        </p:nvSpPr>
        <p:spPr/>
        <p:txBody>
          <a:bodyPr/>
          <a:lstStyle/>
          <a:p>
            <a:r>
              <a:rPr lang="el-GR" dirty="0" smtClean="0"/>
              <a:t>Μόσχα: συζητήσεις Τίτο </a:t>
            </a:r>
            <a:r>
              <a:rPr lang="en-US" dirty="0" smtClean="0"/>
              <a:t>– </a:t>
            </a:r>
            <a:r>
              <a:rPr lang="en-US" dirty="0" err="1" smtClean="0"/>
              <a:t>Dimotrov</a:t>
            </a:r>
            <a:r>
              <a:rPr lang="en-US" dirty="0" smtClean="0"/>
              <a:t> </a:t>
            </a:r>
            <a:r>
              <a:rPr lang="el-GR" dirty="0" smtClean="0"/>
              <a:t>για σύσταση Νοτιοσλαβικής ομοσπονδίας μεταξύ Βουλγαρίας-Νέας Γιουγκοσλαβίας που κράτησαν ως τον </a:t>
            </a:r>
            <a:r>
              <a:rPr lang="el-GR" dirty="0" err="1" smtClean="0"/>
              <a:t>φεβρουάριο</a:t>
            </a:r>
            <a:r>
              <a:rPr lang="el-GR" dirty="0" smtClean="0"/>
              <a:t> του 1945 χωρίς να καταλήξουν κάπου</a:t>
            </a:r>
            <a:endParaRPr lang="en-US" dirty="0"/>
          </a:p>
        </p:txBody>
      </p:sp>
    </p:spTree>
  </p:cSld>
  <p:clrMapOvr>
    <a:masterClrMapping/>
  </p:clrMapOvr>
  <p:transition>
    <p:dissolv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13 </a:t>
            </a:r>
            <a:r>
              <a:rPr lang="el-GR" dirty="0" smtClean="0"/>
              <a:t>Οκτωβρίου 1944: συμφωνία ποσοστών Μόσχα</a:t>
            </a:r>
            <a:endParaRPr lang="en-US" dirty="0"/>
          </a:p>
        </p:txBody>
      </p:sp>
      <p:sp>
        <p:nvSpPr>
          <p:cNvPr id="3" name="2 - Θέση περιεχομένου"/>
          <p:cNvSpPr>
            <a:spLocks noGrp="1"/>
          </p:cNvSpPr>
          <p:nvPr>
            <p:ph sz="quarter" idx="1"/>
          </p:nvPr>
        </p:nvSpPr>
        <p:spPr/>
        <p:txBody>
          <a:bodyPr/>
          <a:lstStyle/>
          <a:p>
            <a:r>
              <a:rPr lang="el-GR" dirty="0" smtClean="0"/>
              <a:t>Συμφωνία των ποσοστών στη Μόσχα.</a:t>
            </a:r>
            <a:endParaRPr lang="en-US" dirty="0" smtClean="0"/>
          </a:p>
          <a:p>
            <a:r>
              <a:rPr lang="en-US" dirty="0" smtClean="0"/>
              <a:t>H </a:t>
            </a:r>
            <a:r>
              <a:rPr lang="el-GR" dirty="0" smtClean="0"/>
              <a:t>Ελλάδα στην βρετανική ζώνη επιρροής</a:t>
            </a:r>
          </a:p>
          <a:p>
            <a:endParaRPr lang="en-US" dirty="0"/>
          </a:p>
        </p:txBody>
      </p:sp>
    </p:spTree>
  </p:cSld>
  <p:clrMapOvr>
    <a:masterClrMapping/>
  </p:clrMapOvr>
  <p:transition>
    <p:dissolv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1944 Νοέμβριος</a:t>
            </a:r>
            <a:endParaRPr lang="el-GR" dirty="0"/>
          </a:p>
        </p:txBody>
      </p:sp>
      <p:sp>
        <p:nvSpPr>
          <p:cNvPr id="3" name="Θέση περιεχομένου 2"/>
          <p:cNvSpPr>
            <a:spLocks noGrp="1"/>
          </p:cNvSpPr>
          <p:nvPr>
            <p:ph idx="1"/>
          </p:nvPr>
        </p:nvSpPr>
        <p:spPr/>
        <p:txBody>
          <a:bodyPr/>
          <a:lstStyle/>
          <a:p>
            <a:r>
              <a:rPr lang="el-GR" b="1" dirty="0" smtClean="0"/>
              <a:t>Νοέμβριος 1944: </a:t>
            </a:r>
            <a:r>
              <a:rPr lang="el-GR" dirty="0" smtClean="0"/>
              <a:t>2 τάγματα </a:t>
            </a:r>
            <a:r>
              <a:rPr lang="el-GR" dirty="0" err="1" smtClean="0"/>
              <a:t>σλαβομακεδόνων</a:t>
            </a:r>
            <a:r>
              <a:rPr lang="el-GR" dirty="0" smtClean="0"/>
              <a:t> συνιστούν την </a:t>
            </a:r>
            <a:r>
              <a:rPr lang="el-GR" dirty="0" err="1" smtClean="0"/>
              <a:t>αιγαιακή</a:t>
            </a:r>
            <a:r>
              <a:rPr lang="el-GR" dirty="0" smtClean="0"/>
              <a:t> ταξιαρχία κρούσης στο Μοναστήρι με σκοπό να εισβάλλουν στην Ελλάδα</a:t>
            </a:r>
          </a:p>
          <a:p>
            <a:r>
              <a:rPr lang="el-GR" b="1" dirty="0" smtClean="0"/>
              <a:t>Δεκέμβριος 1944</a:t>
            </a:r>
            <a:r>
              <a:rPr lang="el-GR" dirty="0" smtClean="0"/>
              <a:t>: Ιδρύεται Η «Μυστική Μακεδονική Απελευθερωτική Οργάνωση» (ΤΟΜΟ) στην Έδεσσα. </a:t>
            </a:r>
            <a:endParaRPr lang="el-GR" dirty="0" smtClean="0"/>
          </a:p>
          <a:p>
            <a:pPr>
              <a:buNone/>
            </a:pPr>
            <a:endParaRPr lang="el-GR" dirty="0"/>
          </a:p>
        </p:txBody>
      </p:sp>
    </p:spTree>
    <p:extLst>
      <p:ext uri="{BB962C8B-B14F-4D97-AF65-F5344CB8AC3E}">
        <p14:creationId xmlns="" xmlns:p14="http://schemas.microsoft.com/office/powerpoint/2010/main" val="3913341570"/>
      </p:ext>
    </p:extLst>
  </p:cSld>
  <p:clrMapOvr>
    <a:masterClrMapping/>
  </p:clrMapOvr>
  <p:transition>
    <p:dissolv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268760"/>
            <a:ext cx="8424936" cy="5328592"/>
          </a:xfrm>
        </p:spPr>
        <p:txBody>
          <a:bodyPr>
            <a:normAutofit fontScale="92500" lnSpcReduction="10000"/>
          </a:bodyPr>
          <a:lstStyle/>
          <a:p>
            <a:endParaRPr lang="en-US" dirty="0" smtClean="0"/>
          </a:p>
          <a:p>
            <a:r>
              <a:rPr lang="el-GR" dirty="0" smtClean="0"/>
              <a:t>Συγκεντρώθηκαν </a:t>
            </a:r>
            <a:r>
              <a:rPr lang="el-GR" dirty="0" smtClean="0"/>
              <a:t>ο Γεώργιος Παπανδρέου, ορισμένοι πολιτικοί είτε από την Ελλάδα είτε από τις εξόριστες κυβερνήσεις στη Μέση Ανατολή και αρκετοί εξουσιοδοτημένοι αντιπρόσωποι από το ΕΑΜ.</a:t>
            </a:r>
          </a:p>
          <a:p>
            <a:pPr>
              <a:buNone/>
            </a:pPr>
            <a:endParaRPr lang="el-GR" dirty="0" smtClean="0"/>
          </a:p>
          <a:p>
            <a:endParaRPr lang="el-GR" dirty="0" smtClean="0"/>
          </a:p>
          <a:p>
            <a:endParaRPr lang="el-GR" dirty="0" smtClean="0"/>
          </a:p>
          <a:p>
            <a:endParaRPr lang="el-GR" dirty="0" smtClean="0"/>
          </a:p>
          <a:p>
            <a:endParaRPr lang="el-GR" dirty="0" smtClean="0"/>
          </a:p>
          <a:p>
            <a:r>
              <a:rPr lang="el-GR" dirty="0" smtClean="0"/>
              <a:t>διάσκεψη για τον σχηματισμό Κυβέρνησης Εθνικής Ενότητας.</a:t>
            </a:r>
            <a:endParaRPr lang="el-GR" dirty="0"/>
          </a:p>
        </p:txBody>
      </p:sp>
      <p:sp>
        <p:nvSpPr>
          <p:cNvPr id="2" name="1 - Τίτλος"/>
          <p:cNvSpPr>
            <a:spLocks noGrp="1"/>
          </p:cNvSpPr>
          <p:nvPr>
            <p:ph type="title"/>
          </p:nvPr>
        </p:nvSpPr>
        <p:spPr/>
        <p:txBody>
          <a:bodyPr>
            <a:normAutofit fontScale="90000"/>
          </a:bodyPr>
          <a:lstStyle/>
          <a:p>
            <a:r>
              <a:rPr lang="el-GR" dirty="0" smtClean="0"/>
              <a:t>Συμφωνία του Λιβάνου </a:t>
            </a:r>
            <a:r>
              <a:rPr lang="el-GR" dirty="0" smtClean="0"/>
              <a:t>(</a:t>
            </a:r>
            <a:r>
              <a:rPr lang="en-US" dirty="0" smtClean="0"/>
              <a:t>M</a:t>
            </a:r>
            <a:r>
              <a:rPr lang="el-GR" dirty="0" err="1" smtClean="0"/>
              <a:t>άιος</a:t>
            </a:r>
            <a:r>
              <a:rPr lang="el-GR" dirty="0" smtClean="0"/>
              <a:t> 1944</a:t>
            </a:r>
            <a:r>
              <a:rPr lang="el-GR" dirty="0" smtClean="0"/>
              <a:t>)</a:t>
            </a:r>
            <a:endParaRPr lang="el-GR" dirty="0"/>
          </a:p>
        </p:txBody>
      </p:sp>
      <p:sp>
        <p:nvSpPr>
          <p:cNvPr id="6" name="5 - Βέλος προς τα κάτω"/>
          <p:cNvSpPr/>
          <p:nvPr/>
        </p:nvSpPr>
        <p:spPr>
          <a:xfrm>
            <a:off x="3347864" y="3284984"/>
            <a:ext cx="2304256"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rPr>
              <a:t>ΣΚΟΠΟΣ</a:t>
            </a:r>
            <a:endParaRPr lang="el-GR" dirty="0">
              <a:solidFill>
                <a:schemeClr val="bg1"/>
              </a:solidFill>
            </a:endParaRPr>
          </a:p>
        </p:txBody>
      </p:sp>
      <p:sp>
        <p:nvSpPr>
          <p:cNvPr id="7" name="6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199</a:t>
            </a:fld>
            <a:endParaRPr lang="el-G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Η ΕΠΙΔΡΑΣΗ ΤΟΥ ΠΑΝΣΛΑΒΙΣΜΟΥ (1864)</a:t>
            </a:r>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Η ΔΙΑΣΤΑΣΗ ΜΑΚΕΔΟΝΟΒΟΥΛΓΑΡΩΝ ΜΕ ΒΟΡΕΙΟΥΣ ΒΟΥΛΓΑΡΟΥΣ</a:t>
            </a:r>
            <a:endParaRPr lang="en-US" dirty="0"/>
          </a:p>
        </p:txBody>
      </p:sp>
    </p:spTree>
  </p:cSld>
  <p:clrMapOvr>
    <a:masterClrMapping/>
  </p:clrMapOvr>
  <p:transition>
    <p:dissolv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Αποφασίστηκε εν όψει της αναμενόμενης απόβασης των συμμάχων στην Ελλάδα όλες οι αντιστασιακές οργανώσεις να τεθούν υπό ενιαία Διοίκηση και να υπακούν στις εντολές των συμμάχων.</a:t>
            </a:r>
          </a:p>
          <a:p>
            <a:r>
              <a:rPr lang="el-GR" dirty="0" smtClean="0"/>
              <a:t>ΕΑΜ: 25% συμμετοχή στην Κυβέρνηση και δευτερεύοντα υπουργεία (Θ. Χατζής, 1983).</a:t>
            </a:r>
            <a:endParaRPr lang="el-GR" dirty="0"/>
          </a:p>
        </p:txBody>
      </p:sp>
      <p:sp>
        <p:nvSpPr>
          <p:cNvPr id="2" name="1 - Τίτλος"/>
          <p:cNvSpPr>
            <a:spLocks noGrp="1"/>
          </p:cNvSpPr>
          <p:nvPr>
            <p:ph type="title"/>
          </p:nvPr>
        </p:nvSpPr>
        <p:spPr/>
        <p:txBody>
          <a:bodyPr>
            <a:normAutofit fontScale="90000"/>
          </a:bodyPr>
          <a:lstStyle/>
          <a:p>
            <a:r>
              <a:rPr lang="el-GR" dirty="0" smtClean="0"/>
              <a:t>Συμφωνία του Λιβάνου (Μάιος 1944)</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200</a:t>
            </a:fld>
            <a:endParaRPr lang="el-GR"/>
          </a:p>
        </p:txBody>
      </p:sp>
    </p:spTree>
  </p:cSld>
  <p:clrMapOvr>
    <a:masterClrMapping/>
  </p:clrMapOvr>
  <p:transition>
    <p:dissolv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5328592"/>
          </a:xfrm>
        </p:spPr>
        <p:txBody>
          <a:bodyPr>
            <a:normAutofit lnSpcReduction="10000"/>
          </a:bodyPr>
          <a:lstStyle/>
          <a:p>
            <a:endParaRPr lang="el-GR" dirty="0" smtClean="0"/>
          </a:p>
          <a:p>
            <a:r>
              <a:rPr lang="el-GR" dirty="0" smtClean="0"/>
              <a:t>Υπογράφτηκε </a:t>
            </a:r>
            <a:r>
              <a:rPr lang="el-GR" dirty="0" smtClean="0"/>
              <a:t>από τον Άγγλο στρατηγό </a:t>
            </a:r>
            <a:r>
              <a:rPr lang="el-GR" dirty="0" err="1" smtClean="0"/>
              <a:t>Ουίλσων</a:t>
            </a:r>
            <a:r>
              <a:rPr lang="el-GR" dirty="0" smtClean="0"/>
              <a:t>, τον πρωθυπουργό Παπανδρέου και τους στρατηγούς Σαράφη και Ζέρβα.</a:t>
            </a:r>
          </a:p>
          <a:p>
            <a:r>
              <a:rPr lang="el-GR" dirty="0" smtClean="0"/>
              <a:t>Προέβλεπε την εξάρτηση των αντιστασιακών δυνάμεων της Ελλάδας από τις συμμαχικές δυνάμεις.</a:t>
            </a:r>
          </a:p>
          <a:p>
            <a:r>
              <a:rPr lang="el-GR" dirty="0" smtClean="0"/>
              <a:t>Όλες οι ανταρτικές ομάδες στην Ελλάδα θα είναι κάτω από τις διαταγές της ελληνικής κυβέρνησης εθνικής ενότητας και η ελληνική κυβέρνηση θα θέσει αυτές τις δυνάμεις υπό τις διαταγές του στρατηγού </a:t>
            </a:r>
            <a:r>
              <a:rPr lang="el-GR" dirty="0" err="1" smtClean="0"/>
              <a:t>Σκόμπυ</a:t>
            </a:r>
            <a:r>
              <a:rPr lang="el-GR" dirty="0" smtClean="0"/>
              <a:t> (Θ. Χατζής, 1983). </a:t>
            </a:r>
          </a:p>
          <a:p>
            <a:endParaRPr lang="el-GR" dirty="0"/>
          </a:p>
        </p:txBody>
      </p:sp>
      <p:sp>
        <p:nvSpPr>
          <p:cNvPr id="2" name="1 - Τίτλος"/>
          <p:cNvSpPr>
            <a:spLocks noGrp="1"/>
          </p:cNvSpPr>
          <p:nvPr>
            <p:ph type="title"/>
          </p:nvPr>
        </p:nvSpPr>
        <p:spPr/>
        <p:txBody>
          <a:bodyPr>
            <a:normAutofit fontScale="90000"/>
          </a:bodyPr>
          <a:lstStyle/>
          <a:p>
            <a:r>
              <a:rPr lang="el-GR" sz="3600" b="1" dirty="0" smtClean="0"/>
              <a:t>Συμφωνία της «Καζέρτα</a:t>
            </a:r>
            <a:r>
              <a:rPr lang="el-GR" sz="3600" b="1" dirty="0" smtClean="0"/>
              <a:t>» 26 Σεπτεμβρίου 1944</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201</a:t>
            </a:fld>
            <a:endParaRPr lang="el-GR"/>
          </a:p>
        </p:txBody>
      </p:sp>
    </p:spTree>
  </p:cSld>
  <p:clrMapOvr>
    <a:masterClrMapping/>
  </p:clrMapOvr>
  <p:transition>
    <p:dissolv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836712"/>
            <a:ext cx="8507288" cy="5733256"/>
          </a:xfrm>
        </p:spPr>
        <p:txBody>
          <a:bodyPr>
            <a:normAutofit/>
          </a:bodyPr>
          <a:lstStyle/>
          <a:p>
            <a:pPr>
              <a:buNone/>
            </a:pPr>
            <a:endParaRPr lang="el-GR" dirty="0" smtClean="0"/>
          </a:p>
          <a:p>
            <a:endParaRPr lang="el-GR" dirty="0" smtClean="0"/>
          </a:p>
          <a:p>
            <a:r>
              <a:rPr lang="el-GR" dirty="0" smtClean="0"/>
              <a:t>Η οριστική ρήξη ανάμεσα στο ΕΑΜ και την κυβέρνηση ήλθε στις 3 Δεκεμβρίου 1944, όταν η αστυνομία πυροβόλησε κατά του πλήθους που είχε συγκεντρωθεί μετά από κάλεσμα του ΕΑΜ. Το ΕΑΜ κινητοποίησε τον εφεδρικό ΕΛΑΣ και τις μονάδες που βρίσκονταν κοντά στην Αθήνα με αποτέλεσμα η στρατιωτική σύγκρουση να γενικευτεί και να περάσει στην ιστορία με την ονομασία </a:t>
            </a:r>
            <a:r>
              <a:rPr lang="el-GR" i="1" dirty="0" smtClean="0"/>
              <a:t>Δεκεμβριανά</a:t>
            </a:r>
            <a:r>
              <a:rPr lang="el-GR" dirty="0" smtClean="0"/>
              <a:t> (</a:t>
            </a:r>
            <a:r>
              <a:rPr lang="en-US" dirty="0" smtClean="0"/>
              <a:t>http://62.103.28.111/ds/ds_archive.asp</a:t>
            </a:r>
            <a:r>
              <a:rPr lang="el-GR" dirty="0" smtClean="0"/>
              <a:t>).</a:t>
            </a:r>
            <a:endParaRPr lang="el-GR" dirty="0"/>
          </a:p>
        </p:txBody>
      </p:sp>
      <p:sp>
        <p:nvSpPr>
          <p:cNvPr id="2" name="1 - Τίτλος"/>
          <p:cNvSpPr>
            <a:spLocks noGrp="1"/>
          </p:cNvSpPr>
          <p:nvPr>
            <p:ph type="title"/>
          </p:nvPr>
        </p:nvSpPr>
        <p:spPr>
          <a:xfrm>
            <a:off x="395536" y="0"/>
            <a:ext cx="8229600" cy="1143000"/>
          </a:xfrm>
        </p:spPr>
        <p:txBody>
          <a:bodyPr>
            <a:normAutofit fontScale="90000"/>
          </a:bodyPr>
          <a:lstStyle/>
          <a:p>
            <a:r>
              <a:rPr lang="el-GR" dirty="0" smtClean="0"/>
              <a:t>ΔΕΚΕΜΒΡΙΑΝΑ</a:t>
            </a:r>
            <a:br>
              <a:rPr lang="el-GR" dirty="0" smtClean="0"/>
            </a:b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202</a:t>
            </a:fld>
            <a:endParaRPr lang="el-G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853136"/>
          </a:xfrm>
        </p:spPr>
        <p:txBody>
          <a:bodyPr>
            <a:normAutofit/>
          </a:bodyPr>
          <a:lstStyle/>
          <a:p>
            <a:r>
              <a:rPr lang="el-GR" dirty="0" smtClean="0"/>
              <a:t>Η Συνδιάσκεψη της Βάρκιζας άρχισε στις 9 Φεβρουαρίου και τελείωσε τις πρώτες πρωινές ώρες στις 12 Φεβρουαρίου, με την υπογραφή της «Συμφωνίας της Βάρκιζας».</a:t>
            </a:r>
          </a:p>
          <a:p>
            <a:r>
              <a:rPr lang="el-GR" dirty="0" smtClean="0"/>
              <a:t>Την κυβέρνηση εκπροσώπησαν οι: </a:t>
            </a:r>
            <a:r>
              <a:rPr lang="el-GR" dirty="0" err="1" smtClean="0"/>
              <a:t>Σοφιανόπουλος</a:t>
            </a:r>
            <a:r>
              <a:rPr lang="el-GR" dirty="0" smtClean="0"/>
              <a:t>, Ράλλης, </a:t>
            </a:r>
            <a:r>
              <a:rPr lang="el-GR" dirty="0" err="1" smtClean="0"/>
              <a:t>Μακρόπουλος</a:t>
            </a:r>
            <a:r>
              <a:rPr lang="el-GR" dirty="0" smtClean="0"/>
              <a:t> με τεχνικό σύμβουλο τον συνταγματάρχη Π. </a:t>
            </a:r>
            <a:r>
              <a:rPr lang="el-GR" dirty="0" err="1" smtClean="0"/>
              <a:t>Κατσώτα</a:t>
            </a:r>
            <a:r>
              <a:rPr lang="el-GR" dirty="0" smtClean="0"/>
              <a:t>.</a:t>
            </a:r>
          </a:p>
          <a:p>
            <a:r>
              <a:rPr lang="el-GR" dirty="0" smtClean="0"/>
              <a:t>Το ΕΑΜ-ΕΛΑΣ αντιπροσώπευαν οι: </a:t>
            </a:r>
            <a:r>
              <a:rPr lang="el-GR" dirty="0" err="1" smtClean="0"/>
              <a:t>Σιάντος</a:t>
            </a:r>
            <a:r>
              <a:rPr lang="el-GR" dirty="0" smtClean="0"/>
              <a:t>, </a:t>
            </a:r>
            <a:r>
              <a:rPr lang="el-GR" dirty="0" err="1" smtClean="0"/>
              <a:t>Παρτσαλίδης</a:t>
            </a:r>
            <a:r>
              <a:rPr lang="el-GR" dirty="0" smtClean="0"/>
              <a:t> και Τσιριμώκος, με τεχνικό σύμβουλο τον στρατηγό Σαράφη (Θ. Χατζής, 1983).</a:t>
            </a:r>
            <a:endParaRPr lang="en-US" dirty="0" smtClean="0"/>
          </a:p>
        </p:txBody>
      </p:sp>
      <p:sp>
        <p:nvSpPr>
          <p:cNvPr id="2" name="1 - Τίτλος"/>
          <p:cNvSpPr>
            <a:spLocks noGrp="1"/>
          </p:cNvSpPr>
          <p:nvPr>
            <p:ph type="title"/>
          </p:nvPr>
        </p:nvSpPr>
        <p:spPr/>
        <p:txBody>
          <a:bodyPr>
            <a:normAutofit fontScale="90000"/>
          </a:bodyPr>
          <a:lstStyle/>
          <a:p>
            <a:r>
              <a:rPr lang="el-GR" dirty="0" smtClean="0"/>
              <a:t>Συμφωνία </a:t>
            </a:r>
            <a:r>
              <a:rPr lang="el-GR" dirty="0" smtClean="0"/>
              <a:t>Βάρκιζας 12 Φεβρουαρίου 1945</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203</a:t>
            </a:fld>
            <a:endParaRPr lang="el-GR"/>
          </a:p>
        </p:txBody>
      </p:sp>
    </p:spTree>
  </p:cSld>
  <p:clrMapOvr>
    <a:masterClrMapping/>
  </p:clrMapOvr>
  <p:transition>
    <p:dissolv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68760"/>
            <a:ext cx="8229600" cy="5328592"/>
          </a:xfrm>
        </p:spPr>
        <p:txBody>
          <a:bodyPr>
            <a:normAutofit fontScale="85000" lnSpcReduction="20000"/>
          </a:bodyPr>
          <a:lstStyle/>
          <a:p>
            <a:endParaRPr lang="el-GR" dirty="0" smtClean="0"/>
          </a:p>
          <a:p>
            <a:r>
              <a:rPr lang="el-GR" dirty="0" smtClean="0">
                <a:latin typeface="Times New Roman" pitchFamily="18" charset="0"/>
                <a:cs typeface="Times New Roman" pitchFamily="18" charset="0"/>
              </a:rPr>
              <a:t>διάλυση όλων των ενόπλων οργανώσεων, παράδοση καθορισμένου αριθμού όπλων, αμνηστία κάποιων αδικημάτων όχι όμως κακουργηματικών πράξεων.</a:t>
            </a:r>
          </a:p>
          <a:p>
            <a:r>
              <a:rPr lang="el-GR" dirty="0" smtClean="0">
                <a:latin typeface="Times New Roman" pitchFamily="18" charset="0"/>
                <a:cs typeface="Times New Roman" pitchFamily="18" charset="0"/>
              </a:rPr>
              <a:t>Η Συμφωνία της Βάρκιζας όριζε ότι ο ΕΛΑΣ θα διαλυόταν και οι άνδρες του θα παρέδιδαν τον οπλισμό τους. Η κυβέρνηση από την άλλη πλευρά δεσμευόταν να εξασφαλίσει τα συνταγματικά δικαιώματα και τις ατομικές ελευθερίες, να εκκαθαρίσει τον κρατικό μηχανισμό από όργανα της μεταξικής δικτατορίας και συνεργάτες των Γερμανών και να προχωρήσει στη διενέργεια δημοψηφίσματος για το πολιτειακό και σε εκλογές.</a:t>
            </a:r>
          </a:p>
          <a:p>
            <a:r>
              <a:rPr lang="el-GR" dirty="0" smtClean="0">
                <a:latin typeface="Times New Roman" pitchFamily="18" charset="0"/>
                <a:cs typeface="Times New Roman" pitchFamily="18" charset="0"/>
              </a:rPr>
              <a:t> Τέλος, προβλεπόταν η αμνηστία των πολιτικών αδικημάτων που είχαν διαπραχθεί κατά τα Δεκεμβριανά, εκτός από τα κοινά αδικήματα «τα οποία δεν ήσαν απαραιτήτως αναγκαία δια την </a:t>
            </a:r>
            <a:r>
              <a:rPr lang="el-GR" dirty="0" err="1" smtClean="0">
                <a:latin typeface="Times New Roman" pitchFamily="18" charset="0"/>
                <a:cs typeface="Times New Roman" pitchFamily="18" charset="0"/>
              </a:rPr>
              <a:t>επιτυχίαν</a:t>
            </a:r>
            <a:r>
              <a:rPr lang="el-GR" dirty="0" smtClean="0">
                <a:latin typeface="Times New Roman" pitchFamily="18" charset="0"/>
                <a:cs typeface="Times New Roman" pitchFamily="18" charset="0"/>
              </a:rPr>
              <a:t> του πολιτικού αδικήματος»</a:t>
            </a:r>
            <a:endParaRPr lang="el-GR" dirty="0">
              <a:latin typeface="Times New Roman" pitchFamily="18" charset="0"/>
              <a:cs typeface="Times New Roman" pitchFamily="18" charset="0"/>
            </a:endParaRPr>
          </a:p>
        </p:txBody>
      </p:sp>
      <p:sp>
        <p:nvSpPr>
          <p:cNvPr id="2" name="1 - Τίτλος"/>
          <p:cNvSpPr>
            <a:spLocks noGrp="1"/>
          </p:cNvSpPr>
          <p:nvPr>
            <p:ph type="title"/>
          </p:nvPr>
        </p:nvSpPr>
        <p:spPr/>
        <p:txBody>
          <a:bodyPr/>
          <a:lstStyle/>
          <a:p>
            <a:r>
              <a:rPr lang="el-GR" dirty="0" smtClean="0"/>
              <a:t>Συμφωνία Βάρκιζας</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204</a:t>
            </a:fld>
            <a:endParaRPr lang="el-GR"/>
          </a:p>
        </p:txBody>
      </p:sp>
    </p:spTree>
  </p:cSld>
  <p:clrMapOvr>
    <a:masterClrMapping/>
  </p:clrMapOvr>
  <p:transition>
    <p:dissolv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1945 Απρίλιος: ΝΟΦ</a:t>
            </a:r>
            <a:endParaRPr lang="el-GR" dirty="0"/>
          </a:p>
        </p:txBody>
      </p:sp>
      <p:sp>
        <p:nvSpPr>
          <p:cNvPr id="3" name="Θέση περιεχομένου 2"/>
          <p:cNvSpPr>
            <a:spLocks noGrp="1"/>
          </p:cNvSpPr>
          <p:nvPr>
            <p:ph idx="1"/>
          </p:nvPr>
        </p:nvSpPr>
        <p:spPr/>
        <p:txBody>
          <a:bodyPr/>
          <a:lstStyle/>
          <a:p>
            <a:r>
              <a:rPr lang="el-GR" b="1" dirty="0" smtClean="0"/>
              <a:t>Απρίλιος 1945 </a:t>
            </a:r>
            <a:r>
              <a:rPr lang="el-GR" dirty="0" smtClean="0"/>
              <a:t>Ίδρυση του ΝΟΦ (Εθνικού Απελευθερωτικού Μετώπου των </a:t>
            </a:r>
            <a:r>
              <a:rPr lang="el-GR" dirty="0" err="1" smtClean="0"/>
              <a:t>σλαβομακεδόνων</a:t>
            </a:r>
            <a:r>
              <a:rPr lang="el-GR" dirty="0" smtClean="0"/>
              <a:t> Ελλάδος).</a:t>
            </a:r>
          </a:p>
          <a:p>
            <a:r>
              <a:rPr lang="el-GR" b="1" dirty="0" smtClean="0"/>
              <a:t>Δεκέμβριος 1945: </a:t>
            </a:r>
            <a:r>
              <a:rPr lang="el-GR" dirty="0" smtClean="0"/>
              <a:t>Συνάντηση Ζαχαριάδη-και του ΚΚΕ-ηγετών ΝΟΦ στη Θεσσαλονίκη</a:t>
            </a:r>
            <a:r>
              <a:rPr lang="el-GR" dirty="0" smtClean="0"/>
              <a:t>.</a:t>
            </a:r>
          </a:p>
          <a:p>
            <a:r>
              <a:rPr lang="el-GR" dirty="0" smtClean="0"/>
              <a:t>Ο Τίτο πρόσφερε μέσω ΝΟΦ ανθρώπινο δυναμικό και υποστήριξη μέσα από τα ανοιχτ</a:t>
            </a:r>
            <a:r>
              <a:rPr lang="el-GR" dirty="0" smtClean="0"/>
              <a:t>ά</a:t>
            </a:r>
            <a:r>
              <a:rPr lang="el-GR" dirty="0" smtClean="0"/>
              <a:t> σύνορα</a:t>
            </a:r>
            <a:endParaRPr lang="el-GR" dirty="0" smtClean="0"/>
          </a:p>
          <a:p>
            <a:endParaRPr lang="el-GR" b="1" dirty="0"/>
          </a:p>
        </p:txBody>
      </p:sp>
    </p:spTree>
    <p:extLst>
      <p:ext uri="{BB962C8B-B14F-4D97-AF65-F5344CB8AC3E}">
        <p14:creationId xmlns="" xmlns:p14="http://schemas.microsoft.com/office/powerpoint/2010/main" val="3579629006"/>
      </p:ext>
    </p:extLst>
  </p:cSld>
  <p:clrMapOvr>
    <a:masterClrMapping/>
  </p:clrMapOvr>
  <p:transition>
    <p:dissolv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Ο </a:t>
            </a:r>
            <a:r>
              <a:rPr lang="el-GR" dirty="0" smtClean="0"/>
              <a:t>ΕΜΦΥΛΙΟΣ, </a:t>
            </a:r>
            <a:r>
              <a:rPr lang="el-GR" dirty="0" smtClean="0"/>
              <a:t>1946-1949</a:t>
            </a:r>
            <a:endParaRPr lang="en-US" dirty="0"/>
          </a:p>
        </p:txBody>
      </p:sp>
    </p:spTree>
  </p:cSld>
  <p:clrMapOvr>
    <a:masterClrMapping/>
  </p:clrMapOvr>
  <p:transition>
    <p:dissolv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ΑΥΓΟΥΣΤΟΣ 1946</a:t>
            </a:r>
            <a:endParaRPr lang="en-US" dirty="0"/>
          </a:p>
        </p:txBody>
      </p:sp>
      <p:sp>
        <p:nvSpPr>
          <p:cNvPr id="3" name="2 - Θέση περιεχομένου"/>
          <p:cNvSpPr>
            <a:spLocks noGrp="1"/>
          </p:cNvSpPr>
          <p:nvPr>
            <p:ph sz="quarter" idx="1"/>
          </p:nvPr>
        </p:nvSpPr>
        <p:spPr/>
        <p:txBody>
          <a:bodyPr/>
          <a:lstStyle/>
          <a:p>
            <a:r>
              <a:rPr lang="el-GR" dirty="0" smtClean="0"/>
              <a:t>Α ΣΥΝΕΔΡΙΟ  Λαϊκού Μετώπου στα Σκόπια</a:t>
            </a:r>
          </a:p>
          <a:p>
            <a:r>
              <a:rPr lang="el-GR" dirty="0" smtClean="0"/>
              <a:t>Δεκέμβριος 1946 Ελληνική καταγγελία στον ΟΗΕ από την κυβέρνηση Τσαλδάρη για τον ρόλο των Βορείων γειτόνων της Ελλάδος στην οργάνωση αντάρτικου στις Βόρειες Επαρχίες</a:t>
            </a:r>
          </a:p>
          <a:p>
            <a:r>
              <a:rPr lang="el-GR" dirty="0" smtClean="0"/>
              <a:t>Γιουγκοσλάβοι: η καταγγελία σχετίζεται με την εσωτερική κατάσταση στην Ελλάδα. </a:t>
            </a:r>
            <a:endParaRPr lang="en-US" dirty="0"/>
          </a:p>
        </p:txBody>
      </p:sp>
    </p:spTree>
  </p:cSld>
  <p:clrMapOvr>
    <a:masterClrMapping/>
  </p:clrMapOvr>
  <p:transition>
    <p:dissolv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ΝΟΕΜΒΡΙΟΣ 1946</a:t>
            </a:r>
            <a:endParaRPr lang="en-US" dirty="0"/>
          </a:p>
        </p:txBody>
      </p:sp>
      <p:sp>
        <p:nvSpPr>
          <p:cNvPr id="3" name="2 - Θέση περιεχομένου"/>
          <p:cNvSpPr>
            <a:spLocks noGrp="1"/>
          </p:cNvSpPr>
          <p:nvPr>
            <p:ph sz="quarter" idx="1"/>
          </p:nvPr>
        </p:nvSpPr>
        <p:spPr/>
        <p:txBody>
          <a:bodyPr/>
          <a:lstStyle/>
          <a:p>
            <a:r>
              <a:rPr lang="el-GR" dirty="0" smtClean="0"/>
              <a:t>ΚΚΓ, ΚΚΜ, ΚΚΕ  αποφασίζουν να θέσουν τα ΝΟΦ υπό τον έλεγχο του ΚΚΕ</a:t>
            </a:r>
          </a:p>
          <a:p>
            <a:r>
              <a:rPr lang="el-GR" dirty="0" smtClean="0"/>
              <a:t>Σε αντάλλαγμα παραχωρείται αναλογική αντιπροσώπευση των </a:t>
            </a:r>
            <a:r>
              <a:rPr lang="el-GR" dirty="0" err="1" smtClean="0"/>
              <a:t>σλαβομακεδόνων</a:t>
            </a:r>
            <a:r>
              <a:rPr lang="el-GR" dirty="0" smtClean="0"/>
              <a:t> στον ΔΣΕ και στους μηχανισμούς του κόμματος. </a:t>
            </a:r>
          </a:p>
          <a:p>
            <a:r>
              <a:rPr lang="el-GR" dirty="0" smtClean="0"/>
              <a:t>Ο Κωφός υπολογίζει ότι το 1948 υπήρχαν 14000 </a:t>
            </a:r>
            <a:r>
              <a:rPr lang="el-GR" dirty="0" err="1" smtClean="0"/>
              <a:t>σλαβομακεδόνες</a:t>
            </a:r>
            <a:r>
              <a:rPr lang="el-GR" dirty="0" smtClean="0"/>
              <a:t> στον ΔΣΕ </a:t>
            </a:r>
            <a:endParaRPr lang="en-US" dirty="0" smtClean="0"/>
          </a:p>
          <a:p>
            <a:r>
              <a:rPr lang="el-GR" dirty="0" smtClean="0"/>
              <a:t>(</a:t>
            </a:r>
            <a:r>
              <a:rPr lang="en-US" dirty="0" err="1" smtClean="0"/>
              <a:t>Kofos</a:t>
            </a:r>
            <a:r>
              <a:rPr lang="en-US" dirty="0" smtClean="0"/>
              <a:t>, the impact..)</a:t>
            </a:r>
            <a:endParaRPr lang="en-US" dirty="0"/>
          </a:p>
        </p:txBody>
      </p:sp>
    </p:spTree>
  </p:cSld>
  <p:clrMapOvr>
    <a:masterClrMapping/>
  </p:clrMapOvr>
  <p:transition>
    <p:dissolv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1947</a:t>
            </a:r>
            <a:r>
              <a:rPr lang="el-GR" b="1" dirty="0" smtClean="0"/>
              <a:t> Αύγουστος-Νοέμβριος</a:t>
            </a:r>
            <a:endParaRPr lang="el-GR" dirty="0"/>
          </a:p>
        </p:txBody>
      </p:sp>
      <p:sp>
        <p:nvSpPr>
          <p:cNvPr id="3" name="Θέση περιεχομένου 2"/>
          <p:cNvSpPr>
            <a:spLocks noGrp="1"/>
          </p:cNvSpPr>
          <p:nvPr>
            <p:ph idx="1"/>
          </p:nvPr>
        </p:nvSpPr>
        <p:spPr/>
        <p:txBody>
          <a:bodyPr/>
          <a:lstStyle/>
          <a:p>
            <a:r>
              <a:rPr lang="el-GR" b="1" dirty="0" smtClean="0"/>
              <a:t>19</a:t>
            </a:r>
            <a:r>
              <a:rPr lang="el-GR" dirty="0" smtClean="0"/>
              <a:t>47</a:t>
            </a:r>
            <a:r>
              <a:rPr lang="el-GR" dirty="0" smtClean="0"/>
              <a:t>: Συμφωνία </a:t>
            </a:r>
            <a:r>
              <a:rPr lang="el-GR" dirty="0" err="1" smtClean="0"/>
              <a:t>Μπλεντ</a:t>
            </a:r>
            <a:r>
              <a:rPr lang="el-GR" dirty="0" smtClean="0"/>
              <a:t>-</a:t>
            </a:r>
            <a:r>
              <a:rPr lang="el-GR" dirty="0" err="1" smtClean="0"/>
              <a:t>Ευξείνογκραντ</a:t>
            </a:r>
            <a:r>
              <a:rPr lang="el-GR" dirty="0" smtClean="0"/>
              <a:t>. Ο Δημητρώφ δεσμεύεται να παραδώσει τη βουλγαρική Μακεδονία (ΠΙΡΙΝ) στη Γιουγκοσλαβία.</a:t>
            </a:r>
            <a:endParaRPr lang="el-GR" dirty="0"/>
          </a:p>
        </p:txBody>
      </p:sp>
    </p:spTree>
    <p:extLst>
      <p:ext uri="{BB962C8B-B14F-4D97-AF65-F5344CB8AC3E}">
        <p14:creationId xmlns="" xmlns:p14="http://schemas.microsoft.com/office/powerpoint/2010/main" val="1641365225"/>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l-GR" dirty="0" smtClean="0">
                <a:solidFill>
                  <a:schemeClr val="bg1"/>
                </a:solidFill>
              </a:rPr>
              <a:t>ΣΗΜΕΙΑ ΔΙΑΣΤΑΣΗΣ</a:t>
            </a:r>
            <a:endParaRPr lang="el-GR" dirty="0">
              <a:solidFill>
                <a:schemeClr val="bg1"/>
              </a:solidFill>
            </a:endParaRPr>
          </a:p>
        </p:txBody>
      </p:sp>
      <p:sp>
        <p:nvSpPr>
          <p:cNvPr id="2048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Η λόγια βουλγαρική γλώσσα</a:t>
            </a:r>
          </a:p>
          <a:p>
            <a:pPr eaLnBrk="1" hangingPunct="1"/>
            <a:r>
              <a:rPr lang="el-GR" altLang="el-GR" smtClean="0"/>
              <a:t>Οι Βουλγαρομακεδόνες επιδίωκαν </a:t>
            </a:r>
          </a:p>
          <a:p>
            <a:pPr eaLnBrk="1" hangingPunct="1"/>
            <a:r>
              <a:rPr lang="el-GR" altLang="el-GR" smtClean="0"/>
              <a:t>α) πολυδιαλεκτική λόγια γλώσσα</a:t>
            </a:r>
          </a:p>
          <a:p>
            <a:pPr eaLnBrk="1" hangingPunct="1"/>
            <a:r>
              <a:rPr lang="el-GR" altLang="el-GR" smtClean="0"/>
              <a:t> β) συμπερίληψη των σλαβικών ιδιωμάτων της Μακεδονίας.</a:t>
            </a:r>
          </a:p>
          <a:p>
            <a:pPr eaLnBrk="1" hangingPunct="1"/>
            <a:r>
              <a:rPr lang="el-GR" altLang="el-GR" smtClean="0"/>
              <a:t>γ) άρση της αντίληψης ότι τα μακεδονικά ιδιώματα ήταν φτωχά.</a:t>
            </a:r>
          </a:p>
        </p:txBody>
      </p:sp>
    </p:spTree>
  </p:cSld>
  <p:clrMapOvr>
    <a:masterClrMapping/>
  </p:clrMapOvr>
  <p:transition>
    <p:dissolv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el-GR" b="1" u="sng" cap="all" dirty="0" smtClean="0">
                <a:sym typeface="Wingdings" pitchFamily="2" charset="2"/>
              </a:rPr>
              <a:t>ρήξη Τίτο-Στάλιν</a:t>
            </a:r>
            <a:r>
              <a:rPr lang="el-GR" altLang="el-GR" b="1" cap="all" dirty="0" smtClean="0">
                <a:sym typeface="Wingdings" pitchFamily="2" charset="2"/>
              </a:rPr>
              <a:t> :</a:t>
            </a:r>
            <a:r>
              <a:rPr lang="el-GR" altLang="el-GR" dirty="0" smtClean="0">
                <a:sym typeface="Wingdings" pitchFamily="2" charset="2"/>
              </a:rPr>
              <a:t>Γιουγκοσλαβία εκτός Κ</a:t>
            </a:r>
            <a:r>
              <a:rPr lang="en-US" altLang="el-GR" dirty="0" err="1" smtClean="0">
                <a:sym typeface="Wingdings" pitchFamily="2" charset="2"/>
              </a:rPr>
              <a:t>ominform</a:t>
            </a:r>
            <a:endParaRPr lang="en-US" dirty="0"/>
          </a:p>
        </p:txBody>
      </p:sp>
      <p:sp>
        <p:nvSpPr>
          <p:cNvPr id="3" name="2 - Θέση περιεχομένου"/>
          <p:cNvSpPr>
            <a:spLocks noGrp="1"/>
          </p:cNvSpPr>
          <p:nvPr>
            <p:ph idx="1"/>
          </p:nvPr>
        </p:nvSpPr>
        <p:spPr/>
        <p:txBody>
          <a:bodyPr>
            <a:normAutofit/>
          </a:bodyPr>
          <a:lstStyle/>
          <a:p>
            <a:pPr indent="0" algn="just">
              <a:buNone/>
              <a:defRPr/>
            </a:pPr>
            <a:r>
              <a:rPr lang="en-US" altLang="el-GR" dirty="0" smtClean="0">
                <a:sym typeface="Wingdings" pitchFamily="2" charset="2"/>
              </a:rPr>
              <a:t>KKE </a:t>
            </a:r>
            <a:r>
              <a:rPr lang="el-GR" altLang="el-GR" dirty="0" smtClean="0">
                <a:sym typeface="Wingdings" pitchFamily="2" charset="2"/>
              </a:rPr>
              <a:t>ευθυγραμμίζεται με σοβιετική γραμμή, </a:t>
            </a:r>
            <a:r>
              <a:rPr lang="el-GR" altLang="el-GR" dirty="0" smtClean="0">
                <a:sym typeface="Wingdings" pitchFamily="2" charset="2"/>
              </a:rPr>
              <a:t>ελάττωση </a:t>
            </a:r>
            <a:r>
              <a:rPr lang="el-GR" altLang="el-GR" dirty="0" smtClean="0">
                <a:sym typeface="Wingdings" pitchFamily="2" charset="2"/>
              </a:rPr>
              <a:t>βοήθειας από Τίτο.</a:t>
            </a:r>
          </a:p>
          <a:p>
            <a:pPr indent="0" algn="just">
              <a:buNone/>
              <a:defRPr/>
            </a:pPr>
            <a:r>
              <a:rPr lang="el-GR" altLang="el-GR" dirty="0" smtClean="0">
                <a:sym typeface="Wingdings" pitchFamily="2" charset="2"/>
              </a:rPr>
              <a:t> </a:t>
            </a:r>
            <a:r>
              <a:rPr lang="en-US" altLang="el-GR" b="1" dirty="0" smtClean="0">
                <a:sym typeface="Wingdings" pitchFamily="2" charset="2"/>
              </a:rPr>
              <a:t>5</a:t>
            </a:r>
            <a:r>
              <a:rPr lang="el-GR" altLang="el-GR" b="1" baseline="30000" dirty="0" smtClean="0">
                <a:sym typeface="Wingdings" pitchFamily="2" charset="2"/>
              </a:rPr>
              <a:t>η</a:t>
            </a:r>
            <a:r>
              <a:rPr lang="el-GR" altLang="el-GR" b="1" dirty="0" smtClean="0">
                <a:sym typeface="Wingdings" pitchFamily="2" charset="2"/>
              </a:rPr>
              <a:t> Ολομέλεια Κ.Ε ΚΚΕ_</a:t>
            </a:r>
            <a:r>
              <a:rPr lang="el-GR" altLang="el-GR" sz="2800" dirty="0" smtClean="0">
                <a:sym typeface="Wingdings" pitchFamily="2" charset="2"/>
              </a:rPr>
              <a:t>30-1/1/1949</a:t>
            </a:r>
          </a:p>
          <a:p>
            <a:pPr indent="0" algn="just">
              <a:buNone/>
              <a:defRPr/>
            </a:pPr>
            <a:r>
              <a:rPr lang="el-GR" altLang="el-GR" dirty="0" smtClean="0">
                <a:sym typeface="Wingdings" pitchFamily="2" charset="2"/>
              </a:rPr>
              <a:t>Ζαχαριάδης υιοθετεί θέση Βουλγαρίας ότι ο αγώνας του Μακεδονικού λαού αποσκοπεί στην </a:t>
            </a:r>
            <a:r>
              <a:rPr lang="el-GR" altLang="el-GR" i="1" dirty="0" smtClean="0">
                <a:sym typeface="Wingdings" pitchFamily="2" charset="2"/>
              </a:rPr>
              <a:t>εθνική αποκατάσταση και αυτοδιάθεση </a:t>
            </a:r>
            <a:r>
              <a:rPr lang="el-GR" altLang="el-GR" dirty="0" smtClean="0">
                <a:sym typeface="Wingdings" pitchFamily="2" charset="2"/>
              </a:rPr>
              <a:t>(Πολυσημία Όρου.)</a:t>
            </a:r>
            <a:endParaRPr lang="el-GR" altLang="el-GR" i="1" dirty="0" smtClean="0">
              <a:sym typeface="Wingdings" pitchFamily="2" charset="2"/>
            </a:endParaRPr>
          </a:p>
          <a:p>
            <a:endParaRPr lang="en-US" dirty="0"/>
          </a:p>
        </p:txBody>
      </p:sp>
    </p:spTree>
  </p:cSld>
  <p:clrMapOvr>
    <a:masterClrMapping/>
  </p:clrMapOvr>
  <p:transition>
    <p:dissolv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n-US" dirty="0" smtClean="0"/>
              <a:t>O </a:t>
            </a:r>
            <a:r>
              <a:rPr lang="el-GR" dirty="0" smtClean="0"/>
              <a:t>ΕΜΦΥΛΙΟΣ ΣΤΗ ΦΛΩΡΙΝΑ</a:t>
            </a:r>
            <a:endParaRPr lang="en-US" dirty="0"/>
          </a:p>
        </p:txBody>
      </p:sp>
    </p:spTree>
  </p:cSld>
  <p:clrMapOvr>
    <a:masterClrMapping/>
  </p:clrMapOvr>
  <p:transition>
    <p:dissolv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Η νομιμότητα των οργανώσεων εν </a:t>
            </a:r>
            <a:r>
              <a:rPr lang="el-GR" b="1" dirty="0" err="1" smtClean="0"/>
              <a:t>έτει</a:t>
            </a:r>
            <a:r>
              <a:rPr lang="el-GR" b="1" dirty="0" smtClean="0"/>
              <a:t> 1946</a:t>
            </a:r>
            <a:br>
              <a:rPr lang="el-GR" b="1" dirty="0" smtClean="0"/>
            </a:br>
            <a:endParaRPr lang="en-US" dirty="0"/>
          </a:p>
        </p:txBody>
      </p:sp>
      <p:sp>
        <p:nvSpPr>
          <p:cNvPr id="3" name="2 - Θέση περιεχομένου"/>
          <p:cNvSpPr>
            <a:spLocks noGrp="1"/>
          </p:cNvSpPr>
          <p:nvPr>
            <p:ph sz="quarter" idx="1"/>
          </p:nvPr>
        </p:nvSpPr>
        <p:spPr/>
        <p:txBody>
          <a:bodyPr/>
          <a:lstStyle/>
          <a:p>
            <a:pPr algn="ctr">
              <a:lnSpc>
                <a:spcPct val="115000"/>
              </a:lnSpc>
              <a:spcAft>
                <a:spcPts val="1000"/>
              </a:spcAft>
              <a:buNone/>
            </a:pPr>
            <a:r>
              <a:rPr lang="el-GR" sz="3200" b="1" dirty="0" smtClean="0">
                <a:latin typeface="Times New Roman" pitchFamily="18" charset="0"/>
                <a:ea typeface="Calibri"/>
                <a:cs typeface="Times New Roman" pitchFamily="18" charset="0"/>
              </a:rPr>
              <a:t>Οι οργανώσεις που επεδίωκαν τη «νομιμότητα» ήταν οι εξής:</a:t>
            </a:r>
            <a:endParaRPr lang="el-GR" sz="3200" dirty="0" smtClean="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smtClean="0">
                <a:latin typeface="Times New Roman" pitchFamily="18" charset="0"/>
                <a:ea typeface="Calibri"/>
                <a:cs typeface="Times New Roman" pitchFamily="18" charset="0"/>
              </a:rPr>
              <a:t>Πολιτικές οργανώσεις</a:t>
            </a:r>
            <a:endParaRPr lang="el-GR" sz="3200" dirty="0" smtClean="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smtClean="0">
                <a:latin typeface="Times New Roman" pitchFamily="18" charset="0"/>
                <a:ea typeface="Calibri"/>
                <a:cs typeface="Times New Roman" pitchFamily="18" charset="0"/>
              </a:rPr>
              <a:t>Συνδικαλιστικές οργανώσεις</a:t>
            </a:r>
            <a:endParaRPr lang="el-GR" sz="3200" dirty="0" smtClean="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smtClean="0">
                <a:latin typeface="Times New Roman" pitchFamily="18" charset="0"/>
                <a:ea typeface="Calibri"/>
                <a:cs typeface="Times New Roman" pitchFamily="18" charset="0"/>
              </a:rPr>
              <a:t>Συνδικάτα</a:t>
            </a:r>
            <a:endParaRPr lang="el-GR" sz="3200" dirty="0" smtClean="0">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3200" b="1" dirty="0" smtClean="0">
                <a:latin typeface="Times New Roman" pitchFamily="18" charset="0"/>
                <a:ea typeface="Calibri"/>
                <a:cs typeface="Times New Roman" pitchFamily="18" charset="0"/>
              </a:rPr>
              <a:t>Επαγγελματικά σωματεία</a:t>
            </a:r>
            <a:endParaRPr lang="el-GR" sz="3200" dirty="0" smtClean="0">
              <a:latin typeface="Times New Roman" pitchFamily="18" charset="0"/>
              <a:ea typeface="Calibri"/>
              <a:cs typeface="Times New Roman" pitchFamily="18" charset="0"/>
            </a:endParaRPr>
          </a:p>
          <a:p>
            <a:endParaRPr lang="en-US" dirty="0"/>
          </a:p>
        </p:txBody>
      </p:sp>
    </p:spTree>
  </p:cSld>
  <p:clrMapOvr>
    <a:masterClrMapping/>
  </p:clrMapOvr>
  <p:transition>
    <p:dissolv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ΕΜΠΛΕΚΟΜΕΝΕΣ ΟΙΚΟΓΕΝΕΙΕΣ</a:t>
            </a:r>
            <a:endParaRPr lang="en-US" dirty="0"/>
          </a:p>
        </p:txBody>
      </p:sp>
      <p:sp>
        <p:nvSpPr>
          <p:cNvPr id="3" name="2 - Θέση περιεχομένου"/>
          <p:cNvSpPr>
            <a:spLocks noGrp="1"/>
          </p:cNvSpPr>
          <p:nvPr>
            <p:ph sz="quarter" idx="1"/>
          </p:nvPr>
        </p:nvSpPr>
        <p:spPr/>
        <p:txBody>
          <a:bodyPr>
            <a:normAutofit fontScale="85000" lnSpcReduction="20000"/>
          </a:bodyPr>
          <a:lstStyle/>
          <a:p>
            <a:pPr fontAlgn="ctr"/>
            <a:r>
              <a:rPr lang="el-GR" b="1" dirty="0" err="1" smtClean="0"/>
              <a:t>Σταφυλίδη</a:t>
            </a:r>
            <a:endParaRPr lang="el-GR" dirty="0" smtClean="0"/>
          </a:p>
          <a:p>
            <a:pPr fontAlgn="t"/>
            <a:r>
              <a:rPr lang="el-GR" b="1" dirty="0" smtClean="0"/>
              <a:t>Τ. </a:t>
            </a:r>
            <a:r>
              <a:rPr lang="el-GR" b="1" dirty="0" err="1" smtClean="0"/>
              <a:t>Μπλάγκα</a:t>
            </a:r>
            <a:endParaRPr lang="el-GR" dirty="0" smtClean="0"/>
          </a:p>
          <a:p>
            <a:pPr fontAlgn="t"/>
            <a:r>
              <a:rPr lang="el-GR" b="1" dirty="0" err="1" smtClean="0"/>
              <a:t>Τσώτσου</a:t>
            </a:r>
            <a:endParaRPr lang="el-GR" dirty="0" smtClean="0"/>
          </a:p>
          <a:p>
            <a:pPr fontAlgn="t"/>
            <a:r>
              <a:rPr lang="el-GR" b="1" dirty="0" err="1" smtClean="0"/>
              <a:t>Μποζίνη</a:t>
            </a:r>
            <a:endParaRPr lang="el-GR" dirty="0" smtClean="0"/>
          </a:p>
          <a:p>
            <a:pPr fontAlgn="t"/>
            <a:r>
              <a:rPr lang="el-GR" b="1" dirty="0" err="1" smtClean="0"/>
              <a:t>Χατζηλία</a:t>
            </a:r>
            <a:endParaRPr lang="el-GR" dirty="0" smtClean="0"/>
          </a:p>
          <a:p>
            <a:pPr fontAlgn="t"/>
            <a:r>
              <a:rPr lang="el-GR" b="1" dirty="0" err="1" smtClean="0"/>
              <a:t>Καμπασνίτσαλη</a:t>
            </a:r>
            <a:endParaRPr lang="el-GR" dirty="0" smtClean="0"/>
          </a:p>
          <a:p>
            <a:pPr fontAlgn="t"/>
            <a:r>
              <a:rPr lang="el-GR" b="1" dirty="0" err="1" smtClean="0"/>
              <a:t>Βιτανιώτη</a:t>
            </a:r>
            <a:endParaRPr lang="el-GR" dirty="0" smtClean="0"/>
          </a:p>
          <a:p>
            <a:pPr fontAlgn="t"/>
            <a:r>
              <a:rPr lang="el-GR" b="1" dirty="0" err="1" smtClean="0"/>
              <a:t>Σιέμπη</a:t>
            </a:r>
            <a:r>
              <a:rPr lang="el-GR" b="1" dirty="0" smtClean="0"/>
              <a:t> </a:t>
            </a:r>
            <a:r>
              <a:rPr lang="el-GR" b="1" dirty="0" err="1" smtClean="0"/>
              <a:t>Τσαπάνου</a:t>
            </a:r>
            <a:endParaRPr lang="el-GR" dirty="0" smtClean="0"/>
          </a:p>
          <a:p>
            <a:pPr fontAlgn="t"/>
            <a:r>
              <a:rPr lang="el-GR" b="1" dirty="0" err="1" smtClean="0"/>
              <a:t>Σεχίδηδων</a:t>
            </a:r>
            <a:endParaRPr lang="el-GR" dirty="0" smtClean="0"/>
          </a:p>
          <a:p>
            <a:pPr fontAlgn="t"/>
            <a:r>
              <a:rPr lang="el-GR" b="1" dirty="0" smtClean="0"/>
              <a:t>Τσακίρη</a:t>
            </a:r>
            <a:endParaRPr lang="el-GR" dirty="0" smtClean="0"/>
          </a:p>
          <a:p>
            <a:pPr fontAlgn="t"/>
            <a:r>
              <a:rPr lang="el-GR" b="1" dirty="0" err="1" smtClean="0"/>
              <a:t>Ηλιάδηδων</a:t>
            </a:r>
            <a:endParaRPr lang="el-GR" dirty="0" smtClean="0"/>
          </a:p>
          <a:p>
            <a:endParaRPr lang="en-US" dirty="0"/>
          </a:p>
        </p:txBody>
      </p:sp>
    </p:spTree>
  </p:cSld>
  <p:clrMapOvr>
    <a:masterClrMapping/>
  </p:clrMapOvr>
  <p:transition>
    <p:dissolv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1"/>
                </a:solidFill>
                <a:latin typeface="Times New Roman"/>
                <a:ea typeface="Calibri"/>
                <a:cs typeface="Times New Roman"/>
              </a:rPr>
              <a:t>Δημοκρατικοί πολίτες που συνελήφθησαν από την Ασφάλεια</a:t>
            </a:r>
            <a:endParaRPr lang="en-US" dirty="0">
              <a:solidFill>
                <a:schemeClr val="tx1"/>
              </a:solidFill>
            </a:endParaRPr>
          </a:p>
        </p:txBody>
      </p:sp>
      <p:sp>
        <p:nvSpPr>
          <p:cNvPr id="3" name="2 - Θέση περιεχομένου"/>
          <p:cNvSpPr>
            <a:spLocks noGrp="1"/>
          </p:cNvSpPr>
          <p:nvPr>
            <p:ph sz="quarter" idx="1"/>
          </p:nvPr>
        </p:nvSpPr>
        <p:spPr/>
        <p:txBody>
          <a:bodyPr/>
          <a:lstStyle/>
          <a:p>
            <a:pPr fontAlgn="t"/>
            <a:r>
              <a:rPr lang="el-GR" b="1" dirty="0" smtClean="0"/>
              <a:t>Κατσαντώνης από τους Αγίους Αναργύρους</a:t>
            </a:r>
            <a:endParaRPr lang="el-GR" dirty="0" smtClean="0"/>
          </a:p>
          <a:p>
            <a:pPr fontAlgn="t"/>
            <a:r>
              <a:rPr lang="el-GR" b="1" dirty="0" smtClean="0"/>
              <a:t>Σιδηρόπουλος από το </a:t>
            </a:r>
            <a:r>
              <a:rPr lang="el-GR" b="1" dirty="0" err="1" smtClean="0"/>
              <a:t>Βαλτόνερο</a:t>
            </a:r>
            <a:endParaRPr lang="el-GR" dirty="0" smtClean="0"/>
          </a:p>
          <a:p>
            <a:pPr fontAlgn="t"/>
            <a:r>
              <a:rPr lang="el-GR" b="1" dirty="0" smtClean="0"/>
              <a:t>Μ. </a:t>
            </a:r>
            <a:r>
              <a:rPr lang="el-GR" b="1" dirty="0" err="1" smtClean="0"/>
              <a:t>Τάβες</a:t>
            </a:r>
            <a:r>
              <a:rPr lang="el-GR" b="1" dirty="0" smtClean="0"/>
              <a:t> από το Φλάμπουρο</a:t>
            </a:r>
            <a:endParaRPr lang="el-GR" dirty="0" smtClean="0"/>
          </a:p>
          <a:p>
            <a:pPr fontAlgn="t"/>
            <a:r>
              <a:rPr lang="el-GR" b="1" dirty="0" smtClean="0"/>
              <a:t>3 άλλοι από το </a:t>
            </a:r>
            <a:r>
              <a:rPr lang="el-GR" b="1" dirty="0" err="1" smtClean="0"/>
              <a:t>Μπούφι</a:t>
            </a:r>
            <a:r>
              <a:rPr lang="el-GR" b="1" dirty="0" smtClean="0"/>
              <a:t>.</a:t>
            </a:r>
            <a:endParaRPr lang="el-GR" dirty="0"/>
          </a:p>
        </p:txBody>
      </p:sp>
    </p:spTree>
  </p:cSld>
  <p:clrMapOvr>
    <a:masterClrMapping/>
  </p:clrMapOvr>
  <p:transition>
    <p:dissolv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solidFill>
                  <a:schemeClr val="tx1"/>
                </a:solidFill>
                <a:latin typeface="Times New Roman" pitchFamily="18" charset="0"/>
                <a:ea typeface="Calibri"/>
                <a:cs typeface="Times New Roman" pitchFamily="18" charset="0"/>
              </a:rPr>
              <a:t/>
            </a:r>
            <a:br>
              <a:rPr lang="el-GR" sz="3200" b="1" dirty="0" smtClean="0">
                <a:solidFill>
                  <a:schemeClr val="tx1"/>
                </a:solidFill>
                <a:latin typeface="Times New Roman" pitchFamily="18" charset="0"/>
                <a:ea typeface="Calibri"/>
                <a:cs typeface="Times New Roman" pitchFamily="18" charset="0"/>
              </a:rPr>
            </a:br>
            <a:r>
              <a:rPr lang="el-GR" sz="3200" b="1" dirty="0" smtClean="0">
                <a:solidFill>
                  <a:schemeClr val="tx1"/>
                </a:solidFill>
                <a:latin typeface="Times New Roman" pitchFamily="18" charset="0"/>
                <a:ea typeface="Calibri"/>
                <a:cs typeface="Times New Roman" pitchFamily="18" charset="0"/>
              </a:rPr>
              <a:t>Τα έκτακτα μέτρα τάξης του </a:t>
            </a:r>
            <a:r>
              <a:rPr lang="el-GR" sz="3200" b="1" dirty="0" err="1" smtClean="0">
                <a:solidFill>
                  <a:schemeClr val="tx1"/>
                </a:solidFill>
                <a:latin typeface="Times New Roman" pitchFamily="18" charset="0"/>
                <a:ea typeface="Calibri"/>
                <a:cs typeface="Times New Roman" pitchFamily="18" charset="0"/>
              </a:rPr>
              <a:t>Γ΄Ψηφίσματος</a:t>
            </a:r>
            <a:r>
              <a:rPr lang="el-GR" sz="3200" b="1" dirty="0" smtClean="0">
                <a:solidFill>
                  <a:schemeClr val="tx1"/>
                </a:solidFill>
                <a:latin typeface="Times New Roman" pitchFamily="18" charset="0"/>
                <a:ea typeface="Calibri"/>
                <a:cs typeface="Times New Roman" pitchFamily="18" charset="0"/>
              </a:rPr>
              <a:t>(17 Ιουνίου 1946).</a:t>
            </a:r>
            <a:r>
              <a:rPr lang="el-GR" sz="3200" dirty="0" smtClean="0">
                <a:solidFill>
                  <a:schemeClr val="tx1"/>
                </a:solidFill>
                <a:latin typeface="Times New Roman" pitchFamily="18" charset="0"/>
                <a:ea typeface="Calibri"/>
                <a:cs typeface="Times New Roman" pitchFamily="18" charset="0"/>
              </a:rPr>
              <a:t/>
            </a:r>
            <a:br>
              <a:rPr lang="el-GR" sz="3200" dirty="0" smtClean="0">
                <a:solidFill>
                  <a:schemeClr val="tx1"/>
                </a:solidFill>
                <a:latin typeface="Times New Roman" pitchFamily="18" charset="0"/>
                <a:ea typeface="Calibri"/>
                <a:cs typeface="Times New Roman" pitchFamily="18" charset="0"/>
              </a:rPr>
            </a:br>
            <a:r>
              <a:rPr lang="el-GR" sz="3200" dirty="0" smtClean="0">
                <a:latin typeface="Times New Roman" pitchFamily="18" charset="0"/>
                <a:ea typeface="Calibri"/>
                <a:cs typeface="Times New Roman" pitchFamily="18" charset="0"/>
              </a:rPr>
              <a:t/>
            </a:r>
            <a:br>
              <a:rPr lang="el-GR" sz="3200" dirty="0" smtClean="0">
                <a:latin typeface="Times New Roman" pitchFamily="18" charset="0"/>
                <a:ea typeface="Calibri"/>
                <a:cs typeface="Times New Roman" pitchFamily="18" charset="0"/>
              </a:rPr>
            </a:br>
            <a:endParaRPr lang="en-US" sz="3200"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fontScale="92500" lnSpcReduction="20000"/>
          </a:bodyPr>
          <a:lstStyle/>
          <a:p>
            <a:pPr fontAlgn="t"/>
            <a:r>
              <a:rPr lang="el-GR" b="1" dirty="0" smtClean="0"/>
              <a:t>Απαγόρευση απεργιών και συγκεντρώσεων</a:t>
            </a:r>
            <a:endParaRPr lang="el-GR" dirty="0" smtClean="0"/>
          </a:p>
          <a:p>
            <a:pPr fontAlgn="t"/>
            <a:r>
              <a:rPr lang="el-GR" b="1" dirty="0" smtClean="0"/>
              <a:t>Κατάργηση οικογενειακού ασύλου</a:t>
            </a:r>
            <a:endParaRPr lang="el-GR" dirty="0" smtClean="0"/>
          </a:p>
          <a:p>
            <a:pPr fontAlgn="t"/>
            <a:r>
              <a:rPr lang="el-GR" b="1" dirty="0" smtClean="0"/>
              <a:t>Κατάργηση ελευθεροτυπίας</a:t>
            </a:r>
            <a:endParaRPr lang="el-GR" dirty="0" smtClean="0"/>
          </a:p>
          <a:p>
            <a:pPr fontAlgn="t"/>
            <a:r>
              <a:rPr lang="el-GR" b="1" dirty="0" smtClean="0"/>
              <a:t>Αντικατάσταση των τακτικών δικαστηρίων από τα έκτακτα </a:t>
            </a:r>
            <a:r>
              <a:rPr lang="el-GR" b="1" dirty="0" err="1" smtClean="0"/>
              <a:t>στρατοδικεία</a:t>
            </a:r>
            <a:r>
              <a:rPr lang="el-GR" sz="3200" b="1" dirty="0" err="1" smtClean="0">
                <a:solidFill>
                  <a:srgbClr val="000000"/>
                </a:solidFill>
                <a:latin typeface="Times New Roman" pitchFamily="18" charset="0"/>
                <a:ea typeface="Calibri"/>
                <a:cs typeface="Times New Roman" pitchFamily="18" charset="0"/>
              </a:rPr>
              <a:t>Μέτρα</a:t>
            </a:r>
            <a:r>
              <a:rPr lang="el-GR" sz="3200" b="1" dirty="0" smtClean="0">
                <a:solidFill>
                  <a:srgbClr val="000000"/>
                </a:solidFill>
                <a:latin typeface="Times New Roman" pitchFamily="18" charset="0"/>
                <a:ea typeface="Calibri"/>
                <a:cs typeface="Times New Roman" pitchFamily="18" charset="0"/>
              </a:rPr>
              <a:t> της Φλώρινας(14Ιουνίου 1946).</a:t>
            </a:r>
            <a:endParaRPr lang="el-GR" sz="3200" dirty="0" smtClean="0">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3200" b="1" dirty="0" smtClean="0">
                <a:latin typeface="Times New Roman" pitchFamily="18" charset="0"/>
                <a:ea typeface="Calibri"/>
                <a:cs typeface="Times New Roman" pitchFamily="18" charset="0"/>
              </a:rPr>
              <a:t>Τα μισά στελέχη θα εμφανίζονταν εναλλάξ στα Γραφεία των Οργανώσεων.</a:t>
            </a:r>
            <a:endParaRPr lang="el-GR" sz="3200" dirty="0" smtClean="0">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3200" b="1" dirty="0" smtClean="0">
                <a:latin typeface="Times New Roman" pitchFamily="18" charset="0"/>
                <a:ea typeface="Calibri"/>
                <a:cs typeface="Times New Roman" pitchFamily="18" charset="0"/>
              </a:rPr>
              <a:t>Δημιουργία καταλόγων στελεχών, οι οποίοι θα προειδοποιούνταν για ενδεχόμενα χτυπήματα</a:t>
            </a:r>
            <a:endParaRPr lang="en-US" dirty="0"/>
          </a:p>
        </p:txBody>
      </p:sp>
    </p:spTree>
  </p:cSld>
  <p:clrMapOvr>
    <a:masterClrMapping/>
  </p:clrMapOvr>
  <p:transition>
    <p:dissolv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060848"/>
            <a:ext cx="8229600" cy="2132856"/>
          </a:xfrm>
        </p:spPr>
        <p:txBody>
          <a:bodyPr>
            <a:normAutofit/>
          </a:bodyPr>
          <a:lstStyle/>
          <a:p>
            <a:r>
              <a:rPr lang="el-GR" b="1" dirty="0" smtClean="0">
                <a:solidFill>
                  <a:schemeClr val="tx1"/>
                </a:solidFill>
              </a:rPr>
              <a:t/>
            </a:r>
            <a:br>
              <a:rPr lang="el-GR" b="1" dirty="0" smtClean="0">
                <a:solidFill>
                  <a:schemeClr val="tx1"/>
                </a:solidFill>
              </a:rPr>
            </a:br>
            <a:r>
              <a:rPr lang="el-GR" b="1" dirty="0" smtClean="0">
                <a:solidFill>
                  <a:schemeClr val="tx1"/>
                </a:solidFill>
              </a:rPr>
              <a:t> «</a:t>
            </a:r>
            <a:r>
              <a:rPr lang="el-GR" b="1" dirty="0">
                <a:solidFill>
                  <a:schemeClr val="tx1"/>
                </a:solidFill>
              </a:rPr>
              <a:t>Η έξοδος στο βουνό</a:t>
            </a:r>
            <a:r>
              <a:rPr lang="el-GR" b="1" dirty="0" smtClean="0">
                <a:solidFill>
                  <a:schemeClr val="tx1"/>
                </a:solidFill>
              </a:rPr>
              <a:t>».</a:t>
            </a:r>
            <a:r>
              <a:rPr lang="el-GR" b="1" dirty="0">
                <a:solidFill>
                  <a:schemeClr val="tx1"/>
                </a:solidFill>
              </a:rPr>
              <a:t/>
            </a:r>
            <a:br>
              <a:rPr lang="el-GR" b="1" dirty="0">
                <a:solidFill>
                  <a:schemeClr val="tx1"/>
                </a:solidFill>
              </a:rPr>
            </a:br>
            <a:endParaRPr lang="el-GR" dirty="0">
              <a:solidFill>
                <a:schemeClr val="tx1"/>
              </a:solidFill>
            </a:endParaRPr>
          </a:p>
        </p:txBody>
      </p:sp>
      <p:sp>
        <p:nvSpPr>
          <p:cNvPr id="3" name="2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216</a:t>
            </a:fld>
            <a:endParaRPr lang="el-GR"/>
          </a:p>
        </p:txBody>
      </p:sp>
    </p:spTree>
  </p:cSld>
  <p:clrMapOvr>
    <a:masterClrMapping/>
  </p:clrMapOvr>
  <p:transition>
    <p:dissolv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676456" cy="1268760"/>
          </a:xfrm>
        </p:spPr>
        <p:txBody>
          <a:bodyPr>
            <a:normAutofit fontScale="90000"/>
          </a:bodyPr>
          <a:lstStyle/>
          <a:p>
            <a:r>
              <a:rPr lang="el-GR" b="1" dirty="0" smtClean="0"/>
              <a:t/>
            </a:r>
            <a:br>
              <a:rPr lang="el-GR" b="1" dirty="0" smtClean="0"/>
            </a:br>
            <a:r>
              <a:rPr lang="el-GR" b="1" dirty="0" smtClean="0"/>
              <a:t>Η </a:t>
            </a:r>
            <a:r>
              <a:rPr lang="el-GR" b="1" dirty="0"/>
              <a:t>νομιμότητα των </a:t>
            </a:r>
            <a:r>
              <a:rPr lang="el-GR" b="1" dirty="0" smtClean="0"/>
              <a:t>οργανώσεων εν </a:t>
            </a:r>
            <a:r>
              <a:rPr lang="el-GR" b="1" dirty="0" err="1" smtClean="0"/>
              <a:t>έτει</a:t>
            </a:r>
            <a:r>
              <a:rPr lang="el-GR" b="1" dirty="0" smtClean="0"/>
              <a:t> 1946</a:t>
            </a:r>
            <a:r>
              <a:rPr lang="el-GR" b="1" dirty="0"/>
              <a:t/>
            </a:r>
            <a:br>
              <a:rPr lang="el-GR" b="1" dirty="0"/>
            </a:br>
            <a:endParaRPr lang="el-GR" dirty="0"/>
          </a:p>
        </p:txBody>
      </p:sp>
      <p:graphicFrame>
        <p:nvGraphicFramePr>
          <p:cNvPr id="10" name="9 - Θέση περιεχομένου"/>
          <p:cNvGraphicFramePr>
            <a:graphicFrameLocks noGrp="1"/>
          </p:cNvGraphicFramePr>
          <p:nvPr>
            <p:ph sz="quarter" idx="1"/>
          </p:nvPr>
        </p:nvGraphicFramePr>
        <p:xfrm>
          <a:off x="1043608" y="1196752"/>
          <a:ext cx="6696744" cy="2088232"/>
        </p:xfrm>
        <a:graphic>
          <a:graphicData uri="http://schemas.openxmlformats.org/drawingml/2006/table">
            <a:tbl>
              <a:tblPr/>
              <a:tblGrid>
                <a:gridCol w="6696744"/>
              </a:tblGrid>
              <a:tr h="2088232">
                <a:tc>
                  <a:txBody>
                    <a:bodyPr/>
                    <a:lstStyle/>
                    <a:p>
                      <a:pPr algn="ctr">
                        <a:lnSpc>
                          <a:spcPct val="115000"/>
                        </a:lnSpc>
                        <a:spcAft>
                          <a:spcPts val="1000"/>
                        </a:spcAft>
                      </a:pPr>
                      <a:r>
                        <a:rPr lang="el-GR" sz="1600" b="1" dirty="0" smtClean="0">
                          <a:solidFill>
                            <a:schemeClr val="tx1"/>
                          </a:solidFill>
                          <a:latin typeface="Times New Roman" pitchFamily="18" charset="0"/>
                          <a:ea typeface="Calibri"/>
                          <a:cs typeface="Times New Roman" pitchFamily="18" charset="0"/>
                        </a:rPr>
                        <a:t>Οι οργανώσεις που επεδίωκαν τη «νομιμότητα» ήταν οι εξής:</a:t>
                      </a:r>
                      <a:endParaRPr lang="el-GR" sz="1600" dirty="0" smtClean="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smtClean="0">
                          <a:solidFill>
                            <a:schemeClr val="tx1"/>
                          </a:solidFill>
                          <a:latin typeface="Times New Roman" pitchFamily="18" charset="0"/>
                          <a:ea typeface="Calibri"/>
                          <a:cs typeface="Times New Roman" pitchFamily="18" charset="0"/>
                        </a:rPr>
                        <a:t>Πολιτικές οργανώσεις</a:t>
                      </a:r>
                      <a:endParaRPr lang="el-GR" sz="1600" dirty="0" smtClean="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smtClean="0">
                          <a:solidFill>
                            <a:schemeClr val="tx1"/>
                          </a:solidFill>
                          <a:latin typeface="Times New Roman" pitchFamily="18" charset="0"/>
                          <a:ea typeface="Calibri"/>
                          <a:cs typeface="Times New Roman" pitchFamily="18" charset="0"/>
                        </a:rPr>
                        <a:t>Συνδικαλιστικές οργανώσεις</a:t>
                      </a:r>
                      <a:endParaRPr lang="el-GR" sz="1600" dirty="0" smtClean="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smtClean="0">
                          <a:solidFill>
                            <a:schemeClr val="tx1"/>
                          </a:solidFill>
                          <a:latin typeface="Times New Roman" pitchFamily="18" charset="0"/>
                          <a:ea typeface="Calibri"/>
                          <a:cs typeface="Times New Roman" pitchFamily="18" charset="0"/>
                        </a:rPr>
                        <a:t>Συνδικάτα</a:t>
                      </a:r>
                      <a:endParaRPr lang="el-GR" sz="1600" dirty="0" smtClean="0">
                        <a:solidFill>
                          <a:schemeClr val="tx1"/>
                        </a:solidFill>
                        <a:latin typeface="Times New Roman" pitchFamily="18" charset="0"/>
                        <a:ea typeface="Calibri"/>
                        <a:cs typeface="Times New Roman" pitchFamily="18" charset="0"/>
                      </a:endParaRPr>
                    </a:p>
                    <a:p>
                      <a:pPr marL="342900" lvl="0" indent="-342900">
                        <a:lnSpc>
                          <a:spcPct val="115000"/>
                        </a:lnSpc>
                        <a:spcAft>
                          <a:spcPts val="1000"/>
                        </a:spcAft>
                        <a:buFont typeface="Symbol"/>
                        <a:buChar char=""/>
                      </a:pPr>
                      <a:r>
                        <a:rPr lang="el-GR" sz="1600" b="1" dirty="0" smtClean="0">
                          <a:solidFill>
                            <a:schemeClr val="tx1"/>
                          </a:solidFill>
                          <a:latin typeface="Times New Roman" pitchFamily="18" charset="0"/>
                          <a:ea typeface="Calibri"/>
                          <a:cs typeface="Times New Roman" pitchFamily="18" charset="0"/>
                        </a:rPr>
                        <a:t>Επαγγελματικά σωματεία</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r>
            </a:tbl>
          </a:graphicData>
        </a:graphic>
      </p:graphicFrame>
      <p:graphicFrame>
        <p:nvGraphicFramePr>
          <p:cNvPr id="7" name="6 - Πίνακας"/>
          <p:cNvGraphicFramePr>
            <a:graphicFrameLocks noGrp="1"/>
          </p:cNvGraphicFramePr>
          <p:nvPr/>
        </p:nvGraphicFramePr>
        <p:xfrm>
          <a:off x="1115616" y="3789040"/>
          <a:ext cx="6840760" cy="2453640"/>
        </p:xfrm>
        <a:graphic>
          <a:graphicData uri="http://schemas.openxmlformats.org/drawingml/2006/table">
            <a:tbl>
              <a:tblPr/>
              <a:tblGrid>
                <a:gridCol w="3420380"/>
                <a:gridCol w="3420380"/>
              </a:tblGrid>
              <a:tr h="308606">
                <a:tc gridSpan="2">
                  <a:txBody>
                    <a:bodyPr/>
                    <a:lstStyle/>
                    <a:p>
                      <a:pPr algn="ctr">
                        <a:lnSpc>
                          <a:spcPct val="115000"/>
                        </a:lnSpc>
                        <a:spcAft>
                          <a:spcPts val="1000"/>
                        </a:spcAft>
                      </a:pPr>
                      <a:r>
                        <a:rPr lang="el-GR" sz="2000" b="1" dirty="0">
                          <a:solidFill>
                            <a:schemeClr val="tx1"/>
                          </a:solidFill>
                          <a:latin typeface="Times New Roman"/>
                          <a:ea typeface="Calibri"/>
                          <a:cs typeface="Times New Roman"/>
                        </a:rPr>
                        <a:t>Οι οικογένειες που επεδίωκαν τη συμφιλίωση:</a:t>
                      </a:r>
                      <a:endParaRPr lang="el-GR" sz="2000" dirty="0">
                        <a:solidFill>
                          <a:schemeClr val="tx1"/>
                        </a:solidFill>
                        <a:latin typeface="Calibri"/>
                        <a:ea typeface="Calibri"/>
                        <a:cs typeface="Times New Roman"/>
                      </a:endParaRPr>
                    </a:p>
                  </a:txBody>
                  <a:tcPr marL="68580" marR="68580" marT="0" marB="0" anchor="ctr">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hMerge="1">
                  <a:txBody>
                    <a:bodyPr/>
                    <a:lstStyle/>
                    <a:p>
                      <a:endParaRPr lang="el-GR"/>
                    </a:p>
                  </a:txBody>
                  <a:tcPr/>
                </a:tc>
              </a:tr>
              <a:tr h="30860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Ιωαννίδη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Σταφυλίδη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r>
              <a:tr h="30860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Τ. </a:t>
                      </a:r>
                      <a:r>
                        <a:rPr lang="el-GR" sz="2000" b="1" dirty="0" err="1">
                          <a:solidFill>
                            <a:schemeClr val="tx1"/>
                          </a:solidFill>
                          <a:latin typeface="Times New Roman"/>
                          <a:ea typeface="Calibri"/>
                          <a:cs typeface="Times New Roman"/>
                        </a:rPr>
                        <a:t>Μπλάγκα</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Τσώτσου</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r>
              <a:tr h="30860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Μποζίνη</a:t>
                      </a:r>
                      <a:endParaRPr lang="el-GR" sz="200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Χατζηλία</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r>
              <a:tr h="30860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Καμπασνίτσαλη</a:t>
                      </a:r>
                      <a:endParaRPr lang="el-GR" sz="200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Βιτανιώτη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r>
              <a:tr h="30860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Σιέμπη Τσαπάνου</a:t>
                      </a:r>
                      <a:endParaRPr lang="el-GR" sz="200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Σεχίδηδων</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r>
              <a:tr h="30860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Τσακίρη</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Ηλιάδηδων</a:t>
                      </a:r>
                      <a:endParaRPr lang="el-GR" sz="2000" dirty="0">
                        <a:solidFill>
                          <a:schemeClr val="tx1"/>
                        </a:solidFill>
                        <a:latin typeface="Calibri"/>
                        <a:ea typeface="Calibri"/>
                        <a:cs typeface="Times New Roman"/>
                      </a:endParaRPr>
                    </a:p>
                  </a:txBody>
                  <a:tcPr marL="68580" marR="68580" marT="0" marB="0">
                    <a:lnL w="38100" cap="flat" cmpd="sng" algn="ctr">
                      <a:solidFill>
                        <a:srgbClr val="943634"/>
                      </a:solidFill>
                      <a:prstDash val="solid"/>
                      <a:round/>
                      <a:headEnd type="none" w="med" len="med"/>
                      <a:tailEnd type="none" w="med" len="med"/>
                    </a:lnL>
                    <a:lnR w="38100" cap="flat" cmpd="sng" algn="ctr">
                      <a:solidFill>
                        <a:srgbClr val="943634"/>
                      </a:solidFill>
                      <a:prstDash val="solid"/>
                      <a:round/>
                      <a:headEnd type="none" w="med" len="med"/>
                      <a:tailEnd type="none" w="med" len="med"/>
                    </a:lnR>
                    <a:lnT w="38100" cap="flat" cmpd="sng" algn="ctr">
                      <a:solidFill>
                        <a:srgbClr val="943634"/>
                      </a:solidFill>
                      <a:prstDash val="solid"/>
                      <a:round/>
                      <a:headEnd type="none" w="med" len="med"/>
                      <a:tailEnd type="none" w="med" len="med"/>
                    </a:lnT>
                    <a:lnB w="38100" cap="flat" cmpd="sng" algn="ctr">
                      <a:solidFill>
                        <a:srgbClr val="943634"/>
                      </a:solidFill>
                      <a:prstDash val="solid"/>
                      <a:round/>
                      <a:headEnd type="none" w="med" len="med"/>
                      <a:tailEnd type="none" w="med" len="med"/>
                    </a:lnB>
                  </a:tcPr>
                </a:tc>
              </a:tr>
            </a:tbl>
          </a:graphicData>
        </a:graphic>
      </p:graphicFrame>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217</a:t>
            </a:fld>
            <a:endParaRPr lang="el-GR"/>
          </a:p>
        </p:txBody>
      </p:sp>
    </p:spTree>
  </p:cSld>
  <p:clrMapOvr>
    <a:masterClrMapping/>
  </p:clrMapOvr>
  <p:transition>
    <p:dissolv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sz="quarter" idx="1"/>
          </p:nvPr>
        </p:nvGraphicFramePr>
        <p:xfrm>
          <a:off x="827584" y="2276872"/>
          <a:ext cx="7704856" cy="2592289"/>
        </p:xfrm>
        <a:graphic>
          <a:graphicData uri="http://schemas.openxmlformats.org/drawingml/2006/table">
            <a:tbl>
              <a:tblPr/>
              <a:tblGrid>
                <a:gridCol w="7704856"/>
              </a:tblGrid>
              <a:tr h="990385">
                <a:tc>
                  <a:txBody>
                    <a:bodyPr/>
                    <a:lstStyle/>
                    <a:p>
                      <a:pPr algn="ctr">
                        <a:lnSpc>
                          <a:spcPct val="115000"/>
                        </a:lnSpc>
                        <a:spcAft>
                          <a:spcPts val="1000"/>
                        </a:spcAft>
                      </a:pPr>
                      <a:r>
                        <a:rPr lang="el-GR" sz="2000" b="1" dirty="0">
                          <a:solidFill>
                            <a:schemeClr val="tx1"/>
                          </a:solidFill>
                          <a:latin typeface="Times New Roman"/>
                          <a:ea typeface="Calibri"/>
                          <a:cs typeface="Times New Roman"/>
                        </a:rPr>
                        <a:t>Δημοκρατικοί πολίτες που συνελήφθησαν και κακοποιήθηκαν από </a:t>
                      </a:r>
                      <a:r>
                        <a:rPr lang="el-GR" sz="2000" b="1" dirty="0" smtClean="0">
                          <a:solidFill>
                            <a:schemeClr val="tx1"/>
                          </a:solidFill>
                          <a:latin typeface="Times New Roman"/>
                          <a:ea typeface="Calibri"/>
                          <a:cs typeface="Times New Roman"/>
                        </a:rPr>
                        <a:t>την Ασφάλεια.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689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Κατσαντώνης από τους Αγίους Αναργύρους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689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Σιδηρόπουλος από το </a:t>
                      </a:r>
                      <a:r>
                        <a:rPr lang="el-GR" sz="2000" b="1" dirty="0" err="1">
                          <a:solidFill>
                            <a:schemeClr val="tx1"/>
                          </a:solidFill>
                          <a:latin typeface="Times New Roman"/>
                          <a:ea typeface="Calibri"/>
                          <a:cs typeface="Times New Roman"/>
                        </a:rPr>
                        <a:t>Βαλτόνερο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689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Μ. </a:t>
                      </a:r>
                      <a:r>
                        <a:rPr lang="el-GR" sz="2000" b="1" dirty="0" err="1">
                          <a:solidFill>
                            <a:schemeClr val="tx1"/>
                          </a:solidFill>
                          <a:latin typeface="Times New Roman"/>
                          <a:ea typeface="Calibri"/>
                          <a:cs typeface="Times New Roman"/>
                        </a:rPr>
                        <a:t>Τάβες</a:t>
                      </a:r>
                      <a:r>
                        <a:rPr lang="el-GR" sz="2000" b="1" dirty="0">
                          <a:solidFill>
                            <a:schemeClr val="tx1"/>
                          </a:solidFill>
                          <a:latin typeface="Times New Roman"/>
                          <a:ea typeface="Calibri"/>
                          <a:cs typeface="Times New Roman"/>
                        </a:rPr>
                        <a:t> από το Φλάμπουρο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8121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3 άλλοι από το </a:t>
                      </a:r>
                      <a:r>
                        <a:rPr lang="el-GR" sz="2000" b="1" dirty="0" err="1">
                          <a:solidFill>
                            <a:schemeClr val="tx1"/>
                          </a:solidFill>
                          <a:latin typeface="Times New Roman"/>
                          <a:ea typeface="Calibri"/>
                          <a:cs typeface="Times New Roman"/>
                        </a:rPr>
                        <a:t>Μπούφι</a:t>
                      </a:r>
                      <a:r>
                        <a:rPr lang="el-GR" sz="2000" b="1" dirty="0">
                          <a:solidFill>
                            <a:schemeClr val="tx1"/>
                          </a:solidFill>
                          <a:latin typeface="Times New Roman"/>
                          <a:ea typeface="Calibri"/>
                          <a:cs typeface="Times New Roman"/>
                        </a:rPr>
                        <a:t>.</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3" name="2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218</a:t>
            </a:fld>
            <a:endParaRPr lang="el-GR"/>
          </a:p>
        </p:txBody>
      </p:sp>
    </p:spTree>
  </p:cSld>
  <p:clrMapOvr>
    <a:masterClrMapping/>
  </p:clrMapOvr>
  <p:transition>
    <p:dissolv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18720" cy="968152"/>
          </a:xfrm>
        </p:spPr>
        <p:txBody>
          <a:bodyPr>
            <a:normAutofit fontScale="90000"/>
          </a:bodyPr>
          <a:lstStyle/>
          <a:p>
            <a:r>
              <a:rPr lang="el-GR" b="1" dirty="0"/>
              <a:t>Τα έκτακτα μέτρα</a:t>
            </a:r>
            <a:br>
              <a:rPr lang="el-GR" b="1" dirty="0"/>
            </a:br>
            <a:endParaRPr lang="el-GR" dirty="0"/>
          </a:p>
        </p:txBody>
      </p:sp>
      <p:graphicFrame>
        <p:nvGraphicFramePr>
          <p:cNvPr id="4" name="3 - Πίνακας"/>
          <p:cNvGraphicFramePr>
            <a:graphicFrameLocks noGrp="1"/>
          </p:cNvGraphicFramePr>
          <p:nvPr/>
        </p:nvGraphicFramePr>
        <p:xfrm>
          <a:off x="1043608" y="1928801"/>
          <a:ext cx="7344816" cy="2120920"/>
        </p:xfrm>
        <a:graphic>
          <a:graphicData uri="http://schemas.openxmlformats.org/drawingml/2006/table">
            <a:tbl>
              <a:tblPr/>
              <a:tblGrid>
                <a:gridCol w="7344816"/>
              </a:tblGrid>
              <a:tr h="226991">
                <a:tc>
                  <a:txBody>
                    <a:bodyPr/>
                    <a:lstStyle/>
                    <a:p>
                      <a:pPr algn="ctr">
                        <a:lnSpc>
                          <a:spcPct val="115000"/>
                        </a:lnSpc>
                        <a:spcAft>
                          <a:spcPts val="1000"/>
                        </a:spcAft>
                      </a:pPr>
                      <a:r>
                        <a:rPr lang="el-GR" sz="2000" b="1" dirty="0">
                          <a:solidFill>
                            <a:schemeClr val="tx1"/>
                          </a:solidFill>
                          <a:latin typeface="Times New Roman"/>
                          <a:ea typeface="Calibri"/>
                          <a:cs typeface="Times New Roman"/>
                        </a:rPr>
                        <a:t>Τα έκτακτα μέτρα τάξης του Γ΄ </a:t>
                      </a:r>
                      <a:r>
                        <a:rPr lang="el-GR" sz="2000" b="1" dirty="0" smtClean="0">
                          <a:solidFill>
                            <a:schemeClr val="tx1"/>
                          </a:solidFill>
                          <a:latin typeface="Times New Roman"/>
                          <a:ea typeface="Calibri"/>
                          <a:cs typeface="Times New Roman"/>
                        </a:rPr>
                        <a:t>Ψηφίσματος(17 Ιουνίου 1946).</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096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Απαγόρευση απεργιών και συγκεντρώσεων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096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Κατάργηση οικογενειακού ασύλου</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683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Κατάργηση ελευθεροτυπίας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42989">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Αντικατάσταση των τακτικών δικαστηρίων από τα έκτακτα στρατοδικεία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6" name="5 - Πίνακας"/>
          <p:cNvGraphicFramePr>
            <a:graphicFrameLocks noGrp="1"/>
          </p:cNvGraphicFramePr>
          <p:nvPr/>
        </p:nvGraphicFramePr>
        <p:xfrm>
          <a:off x="1115616" y="4149080"/>
          <a:ext cx="7128792" cy="2033016"/>
        </p:xfrm>
        <a:graphic>
          <a:graphicData uri="http://schemas.openxmlformats.org/drawingml/2006/table">
            <a:tbl>
              <a:tblPr/>
              <a:tblGrid>
                <a:gridCol w="7128792"/>
              </a:tblGrid>
              <a:tr h="1728192">
                <a:tc>
                  <a:txBody>
                    <a:bodyPr/>
                    <a:lstStyle/>
                    <a:p>
                      <a:pPr algn="ctr">
                        <a:lnSpc>
                          <a:spcPct val="115000"/>
                        </a:lnSpc>
                        <a:spcAft>
                          <a:spcPts val="0"/>
                        </a:spcAft>
                      </a:pPr>
                      <a:r>
                        <a:rPr lang="el-GR" sz="2000" b="1" dirty="0" err="1" smtClean="0">
                          <a:solidFill>
                            <a:srgbClr val="000000"/>
                          </a:solidFill>
                          <a:latin typeface="Times New Roman" pitchFamily="18" charset="0"/>
                          <a:ea typeface="Calibri"/>
                          <a:cs typeface="Times New Roman" pitchFamily="18" charset="0"/>
                        </a:rPr>
                        <a:t>έτρα</a:t>
                      </a:r>
                      <a:r>
                        <a:rPr lang="el-GR" sz="2000" b="1" dirty="0" smtClean="0">
                          <a:solidFill>
                            <a:srgbClr val="000000"/>
                          </a:solidFill>
                          <a:latin typeface="Times New Roman" pitchFamily="18" charset="0"/>
                          <a:ea typeface="Calibri"/>
                          <a:cs typeface="Times New Roman" pitchFamily="18" charset="0"/>
                        </a:rPr>
                        <a:t> </a:t>
                      </a:r>
                      <a:r>
                        <a:rPr lang="el-GR" sz="2000" b="1" dirty="0">
                          <a:solidFill>
                            <a:srgbClr val="000000"/>
                          </a:solidFill>
                          <a:latin typeface="Times New Roman" pitchFamily="18" charset="0"/>
                          <a:ea typeface="Calibri"/>
                          <a:cs typeface="Times New Roman" pitchFamily="18" charset="0"/>
                        </a:rPr>
                        <a:t>της Επιτροπής Πόλης της ΚΟ </a:t>
                      </a:r>
                      <a:r>
                        <a:rPr lang="el-GR" sz="2000" b="1" dirty="0" smtClean="0">
                          <a:solidFill>
                            <a:srgbClr val="000000"/>
                          </a:solidFill>
                          <a:latin typeface="Times New Roman" pitchFamily="18" charset="0"/>
                          <a:ea typeface="Calibri"/>
                          <a:cs typeface="Times New Roman" pitchFamily="18" charset="0"/>
                        </a:rPr>
                        <a:t>Φλώρινας(14Ιουνίου 1946).</a:t>
                      </a:r>
                      <a:endParaRPr lang="el-GR" sz="2000" dirty="0">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400" b="1" dirty="0">
                          <a:solidFill>
                            <a:schemeClr val="tx1"/>
                          </a:solidFill>
                          <a:latin typeface="Times New Roman" pitchFamily="18" charset="0"/>
                          <a:ea typeface="Calibri"/>
                          <a:cs typeface="Times New Roman" pitchFamily="18" charset="0"/>
                        </a:rPr>
                        <a:t>Τα μισά στελέχη θα εμφανίζονταν εναλλάξ στα Γραφεία των Οργανώσεων.</a:t>
                      </a:r>
                      <a:endParaRPr lang="el-GR" sz="24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400" b="1" dirty="0">
                          <a:solidFill>
                            <a:schemeClr val="tx1"/>
                          </a:solidFill>
                          <a:latin typeface="Times New Roman" pitchFamily="18" charset="0"/>
                          <a:ea typeface="Calibri"/>
                          <a:cs typeface="Times New Roman" pitchFamily="18" charset="0"/>
                        </a:rPr>
                        <a:t>Δημιουργία καταλόγων στελεχών, οι οποίοι θα προειδοποιούνταν για ενδεχόμενα χτυπήματα.</a:t>
                      </a:r>
                      <a:endParaRPr lang="el-GR" sz="24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219</a:t>
            </a:fld>
            <a:endParaRPr lang="el-G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a:bodyPr>
          <a:lstStyle/>
          <a:p>
            <a:r>
              <a:rPr lang="el-GR" sz="2800" b="1" dirty="0" smtClean="0">
                <a:latin typeface="Times New Roman" pitchFamily="18" charset="0"/>
                <a:cs typeface="Times New Roman" pitchFamily="18" charset="0"/>
              </a:rPr>
              <a:t>Ο ΡΟΛΟΣ ΤΩΝ ΒΟΥΛΓΑΡΟΜΑΚΕΔΟΝΙΚΩΝ ΟΡΓΑΝΩΣΕΩΝ</a:t>
            </a:r>
            <a:endParaRPr lang="en-US" sz="28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043605" y="548678"/>
          <a:ext cx="7488834" cy="5958840"/>
        </p:xfrm>
        <a:graphic>
          <a:graphicData uri="http://schemas.openxmlformats.org/drawingml/2006/table">
            <a:tbl>
              <a:tblPr/>
              <a:tblGrid>
                <a:gridCol w="3744417"/>
                <a:gridCol w="3744417"/>
              </a:tblGrid>
              <a:tr h="321919">
                <a:tc gridSpan="2">
                  <a:txBody>
                    <a:bodyPr/>
                    <a:lstStyle/>
                    <a:p>
                      <a:pPr algn="ctr">
                        <a:lnSpc>
                          <a:spcPct val="115000"/>
                        </a:lnSpc>
                        <a:spcAft>
                          <a:spcPts val="1000"/>
                        </a:spcAft>
                      </a:pPr>
                      <a:r>
                        <a:rPr lang="el-GR" sz="2000" b="1" dirty="0">
                          <a:solidFill>
                            <a:schemeClr val="tx1"/>
                          </a:solidFill>
                          <a:latin typeface="Times New Roman"/>
                          <a:ea typeface="Calibri"/>
                          <a:cs typeface="Times New Roman"/>
                        </a:rPr>
                        <a:t>Άτομα που συνελήφθησαν από την Ασφάλεια.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321919">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Καρασσαβίδης</a:t>
                      </a:r>
                      <a:r>
                        <a:rPr lang="el-GR" sz="2000" b="1" dirty="0">
                          <a:solidFill>
                            <a:schemeClr val="tx1"/>
                          </a:solidFill>
                          <a:latin typeface="Times New Roman"/>
                          <a:ea typeface="Calibri"/>
                          <a:cs typeface="Times New Roman"/>
                        </a:rPr>
                        <a:t> Θεοχάρης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a:solidFill>
                            <a:schemeClr val="tx1"/>
                          </a:solidFill>
                          <a:latin typeface="Times New Roman"/>
                          <a:ea typeface="Calibri"/>
                          <a:cs typeface="Times New Roman"/>
                        </a:rPr>
                        <a:t>Στέλεχος του ΕΑΜ</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43836">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Σεντέζης</a:t>
                      </a:r>
                      <a:r>
                        <a:rPr lang="el-GR" sz="2000" b="1" dirty="0">
                          <a:solidFill>
                            <a:schemeClr val="tx1"/>
                          </a:solidFill>
                          <a:latin typeface="Times New Roman"/>
                          <a:ea typeface="Calibri"/>
                          <a:cs typeface="Times New Roman"/>
                        </a:rPr>
                        <a:t> Βασίλης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των Αριστερών Φιλελευθέρων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43836">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a:ea typeface="Calibri"/>
                          <a:cs typeface="Times New Roman"/>
                        </a:rPr>
                        <a:t>Βιτανιώτης</a:t>
                      </a:r>
                      <a:r>
                        <a:rPr lang="el-GR" sz="2000" b="1" dirty="0">
                          <a:solidFill>
                            <a:schemeClr val="tx1"/>
                          </a:solidFill>
                          <a:latin typeface="Times New Roman"/>
                          <a:ea typeface="Calibri"/>
                          <a:cs typeface="Times New Roman"/>
                        </a:rPr>
                        <a:t> Αποστόλης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Πρωτοστάτης στην Εθνική Αντίσταση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Χοντροματίδης Γιώργος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του ΑΚΕ</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Φουντουκίδης Κοσμάς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του ΑΚΕ</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4383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Κούσης Μιχάλης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Μέλος της Επιτροπής Πόλης της </a:t>
                      </a:r>
                      <a:r>
                        <a:rPr lang="el-GR" sz="2000" b="1" dirty="0" err="1">
                          <a:solidFill>
                            <a:schemeClr val="tx1"/>
                          </a:solidFill>
                          <a:latin typeface="Times New Roman"/>
                          <a:ea typeface="Calibri"/>
                          <a:cs typeface="Times New Roman"/>
                        </a:rPr>
                        <a:t>Κο</a:t>
                      </a:r>
                      <a:r>
                        <a:rPr lang="el-GR" sz="2000" b="1" dirty="0">
                          <a:solidFill>
                            <a:schemeClr val="tx1"/>
                          </a:solidFill>
                          <a:latin typeface="Times New Roman"/>
                          <a:ea typeface="Calibri"/>
                          <a:cs typeface="Times New Roman"/>
                        </a:rPr>
                        <a:t>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43836">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Μπλιάγκας Γιώργος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Διοικητικό μέλος του Εργατικού Κέντρου</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Καλαϊτζίδης Γιάννης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Στέλεχος του ΕΑ:Μ</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919">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Σεχίδης Μάρκος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Αγωνιστής με αξιόλογη δράση</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65755">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Βακάλης Βασίλης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a:ea typeface="Calibri"/>
                          <a:cs typeface="Times New Roman"/>
                        </a:rPr>
                        <a:t>Γραμματέας της Περιφερειακής Επιτροπής της Εθνικής Αλληλεγγύης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3" name="2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220</a:t>
            </a:fld>
            <a:endParaRPr lang="el-GR"/>
          </a:p>
        </p:txBody>
      </p:sp>
    </p:spTree>
  </p:cSld>
  <p:clrMapOvr>
    <a:masterClrMapping/>
  </p:clrMapOvr>
  <p:transition>
    <p:dissolv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395536" y="260648"/>
          <a:ext cx="8424936" cy="6678882"/>
        </p:xfrm>
        <a:graphic>
          <a:graphicData uri="http://schemas.openxmlformats.org/drawingml/2006/table">
            <a:tbl>
              <a:tblPr/>
              <a:tblGrid>
                <a:gridCol w="4212468"/>
                <a:gridCol w="4212468"/>
              </a:tblGrid>
              <a:tr h="473694">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Γκίκα Αγγελική</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a:solidFill>
                            <a:schemeClr val="tx1"/>
                          </a:solidFill>
                          <a:latin typeface="Times New Roman" pitchFamily="18" charset="0"/>
                          <a:ea typeface="Calibri"/>
                          <a:cs typeface="Times New Roman" pitchFamily="18" charset="0"/>
                        </a:rPr>
                        <a:t>Στέλεχος της Εθνικής Αλληλεγγύης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Μανουηλίδης</a:t>
                      </a:r>
                      <a:r>
                        <a:rPr lang="el-GR" sz="2000" b="1" dirty="0">
                          <a:solidFill>
                            <a:schemeClr val="tx1"/>
                          </a:solidFill>
                          <a:latin typeface="Times New Roman" pitchFamily="18" charset="0"/>
                          <a:ea typeface="Calibri"/>
                          <a:cs typeface="Times New Roman" pitchFamily="18" charset="0"/>
                        </a:rPr>
                        <a:t> Θόδωρος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a:solidFill>
                            <a:schemeClr val="tx1"/>
                          </a:solidFill>
                          <a:latin typeface="Times New Roman" pitchFamily="18" charset="0"/>
                          <a:ea typeface="Calibri"/>
                          <a:cs typeface="Times New Roman" pitchFamily="18" charset="0"/>
                        </a:rPr>
                        <a:t>Στέλεχος του ΚΚΕ</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Χαρίσης Ε.</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Καπετάνιος του ΕΛΑΣ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Υφαντής Βαγγέλης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73694">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Σιέμπης</a:t>
                      </a:r>
                      <a:r>
                        <a:rPr lang="el-GR" sz="2000" b="1" dirty="0">
                          <a:solidFill>
                            <a:schemeClr val="tx1"/>
                          </a:solidFill>
                          <a:latin typeface="Times New Roman" pitchFamily="18" charset="0"/>
                          <a:ea typeface="Calibri"/>
                          <a:cs typeface="Times New Roman" pitchFamily="18" charset="0"/>
                        </a:rPr>
                        <a:t> Γιώργος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Εθνικής Αλληλεγγύης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Αντωνιάδης Θόδωρος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ΕΠΟΝ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597811">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Γιαγκούσης</a:t>
                      </a:r>
                      <a:r>
                        <a:rPr lang="el-GR" sz="2000" b="1" dirty="0">
                          <a:solidFill>
                            <a:schemeClr val="tx1"/>
                          </a:solidFill>
                          <a:latin typeface="Times New Roman" pitchFamily="18" charset="0"/>
                          <a:ea typeface="Calibri"/>
                          <a:cs typeface="Times New Roman" pitchFamily="18" charset="0"/>
                        </a:rPr>
                        <a:t> Όμηρος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Συμβουλίου και Γραμματέας της ΕΠΟΝ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Κλεάνης Μιχάλης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ΑΚΕ</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Πυλάης</a:t>
                      </a:r>
                      <a:r>
                        <a:rPr lang="el-GR" sz="2000" b="1" dirty="0">
                          <a:solidFill>
                            <a:schemeClr val="tx1"/>
                          </a:solidFill>
                          <a:latin typeface="Times New Roman" pitchFamily="18" charset="0"/>
                          <a:ea typeface="Calibri"/>
                          <a:cs typeface="Times New Roman" pitchFamily="18" charset="0"/>
                        </a:rPr>
                        <a:t> Κυριάκος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ΑΚΕ</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Προδάνος</a:t>
                      </a:r>
                      <a:r>
                        <a:rPr lang="el-GR" sz="2000" b="1" dirty="0">
                          <a:solidFill>
                            <a:schemeClr val="tx1"/>
                          </a:solidFill>
                          <a:latin typeface="Times New Roman" pitchFamily="18" charset="0"/>
                          <a:ea typeface="Calibri"/>
                          <a:cs typeface="Times New Roman" pitchFamily="18" charset="0"/>
                        </a:rPr>
                        <a:t> Λ.</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73694">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Αραμπής</a:t>
                      </a:r>
                      <a:r>
                        <a:rPr lang="el-GR" sz="2000" b="1" dirty="0">
                          <a:solidFill>
                            <a:schemeClr val="tx1"/>
                          </a:solidFill>
                          <a:latin typeface="Times New Roman" pitchFamily="18" charset="0"/>
                          <a:ea typeface="Calibri"/>
                          <a:cs typeface="Times New Roman" pitchFamily="18" charset="0"/>
                        </a:rPr>
                        <a:t> Γιώργος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Εθνικής Αλληλεγγύης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Αθανασιάδης Κώστας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της ΕΠΟΝ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Τουρούντζα</a:t>
                      </a:r>
                      <a:r>
                        <a:rPr lang="el-GR" sz="2000" b="1" dirty="0">
                          <a:solidFill>
                            <a:schemeClr val="tx1"/>
                          </a:solidFill>
                          <a:latin typeface="Times New Roman" pitchFamily="18" charset="0"/>
                          <a:ea typeface="Calibri"/>
                          <a:cs typeface="Times New Roman" pitchFamily="18" charset="0"/>
                        </a:rPr>
                        <a:t> Αντιγόνη</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Τσάντη</a:t>
                      </a:r>
                      <a:r>
                        <a:rPr lang="el-GR" sz="2000" b="1" dirty="0">
                          <a:solidFill>
                            <a:schemeClr val="tx1"/>
                          </a:solidFill>
                          <a:latin typeface="Times New Roman" pitchFamily="18" charset="0"/>
                          <a:ea typeface="Calibri"/>
                          <a:cs typeface="Times New Roman" pitchFamily="18" charset="0"/>
                        </a:rPr>
                        <a:t> Έφη</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Καραΐτσης</a:t>
                      </a:r>
                      <a:r>
                        <a:rPr lang="el-GR" sz="2000" b="1" dirty="0">
                          <a:solidFill>
                            <a:schemeClr val="tx1"/>
                          </a:solidFill>
                          <a:latin typeface="Times New Roman" pitchFamily="18" charset="0"/>
                          <a:ea typeface="Calibri"/>
                          <a:cs typeface="Times New Roman" pitchFamily="18" charset="0"/>
                        </a:rPr>
                        <a:t> </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Μέλος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Έλκας</a:t>
                      </a:r>
                      <a:r>
                        <a:rPr lang="el-GR" sz="2000" b="1" dirty="0">
                          <a:solidFill>
                            <a:schemeClr val="tx1"/>
                          </a:solidFill>
                          <a:latin typeface="Times New Roman" pitchFamily="18" charset="0"/>
                          <a:ea typeface="Calibri"/>
                          <a:cs typeface="Times New Roman" pitchFamily="18" charset="0"/>
                        </a:rPr>
                        <a:t> </a:t>
                      </a:r>
                      <a:r>
                        <a:rPr lang="el-GR" sz="2000" b="1" dirty="0" err="1">
                          <a:solidFill>
                            <a:schemeClr val="tx1"/>
                          </a:solidFill>
                          <a:latin typeface="Times New Roman" pitchFamily="18" charset="0"/>
                          <a:ea typeface="Calibri"/>
                          <a:cs typeface="Times New Roman" pitchFamily="18" charset="0"/>
                        </a:rPr>
                        <a:t>Μεθόδης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1000"/>
                        </a:spcAft>
                      </a:pPr>
                      <a:r>
                        <a:rPr lang="el-GR" sz="2000" b="1" dirty="0">
                          <a:solidFill>
                            <a:schemeClr val="tx1"/>
                          </a:solidFill>
                          <a:latin typeface="Times New Roman" pitchFamily="18" charset="0"/>
                          <a:ea typeface="Calibri"/>
                          <a:cs typeface="Times New Roman" pitchFamily="18" charset="0"/>
                        </a:rPr>
                        <a:t>Στέλεχος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98905">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Κέντρου Βικτωρία</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100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71688" algn="l"/>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221</a:t>
            </a:fld>
            <a:endParaRPr lang="el-GR"/>
          </a:p>
        </p:txBody>
      </p:sp>
    </p:spTree>
  </p:cSld>
  <p:clrMapOvr>
    <a:masterClrMapping/>
  </p:clrMapOvr>
  <p:transition>
    <p:dissolv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755575" y="332655"/>
          <a:ext cx="7344816" cy="1944217"/>
        </p:xfrm>
        <a:graphic>
          <a:graphicData uri="http://schemas.openxmlformats.org/drawingml/2006/table">
            <a:tbl>
              <a:tblPr/>
              <a:tblGrid>
                <a:gridCol w="3672408"/>
                <a:gridCol w="3672408"/>
              </a:tblGrid>
              <a:tr h="777687">
                <a:tc gridSpan="2">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Τα άτομα που συνελήφθησαν στις 27 Ιουνίου 1946.</a:t>
                      </a:r>
                      <a:endParaRPr lang="el-GR" sz="2000" dirty="0">
                        <a:solidFill>
                          <a:schemeClr val="tx1"/>
                        </a:solidFill>
                        <a:latin typeface="Times New Roman" pitchFamily="18" charset="0"/>
                        <a:ea typeface="Calibri"/>
                        <a:cs typeface="Times New Roman" pitchFamily="18" charset="0"/>
                      </a:endParaRPr>
                    </a:p>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		</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777687">
                <a:tc>
                  <a:txBody>
                    <a:bodyPr/>
                    <a:lstStyle/>
                    <a:p>
                      <a:pPr algn="ctr">
                        <a:lnSpc>
                          <a:spcPct val="115000"/>
                        </a:lnSpc>
                        <a:spcAft>
                          <a:spcPts val="0"/>
                        </a:spcAft>
                      </a:pPr>
                      <a:r>
                        <a:rPr lang="el-GR" sz="2000" b="1">
                          <a:solidFill>
                            <a:schemeClr val="tx1"/>
                          </a:solidFill>
                          <a:latin typeface="Times New Roman" pitchFamily="18" charset="0"/>
                          <a:ea typeface="Calibri"/>
                          <a:cs typeface="Times New Roman" pitchFamily="18" charset="0"/>
                        </a:rPr>
                        <a:t>Θανάσης Χατζής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της Επιτροπής Πόλης του ΚΚΕ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88843">
                <a:tc>
                  <a:txBody>
                    <a:bodyPr/>
                    <a:lstStyle/>
                    <a:p>
                      <a:pPr algn="ctr">
                        <a:lnSpc>
                          <a:spcPct val="115000"/>
                        </a:lnSpc>
                        <a:spcAft>
                          <a:spcPts val="0"/>
                        </a:spcAft>
                      </a:pPr>
                      <a:r>
                        <a:rPr lang="el-GR" sz="2000" b="1">
                          <a:solidFill>
                            <a:schemeClr val="tx1"/>
                          </a:solidFill>
                          <a:latin typeface="Times New Roman" pitchFamily="18" charset="0"/>
                          <a:ea typeface="Calibri"/>
                          <a:cs typeface="Times New Roman" pitchFamily="18" charset="0"/>
                        </a:rPr>
                        <a:t>Ανδρέας Τζήμας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Πρώην Βουλευτής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5" name="4 - Πίνακας"/>
          <p:cNvGraphicFramePr>
            <a:graphicFrameLocks noGrp="1"/>
          </p:cNvGraphicFramePr>
          <p:nvPr/>
        </p:nvGraphicFramePr>
        <p:xfrm>
          <a:off x="755576" y="3717032"/>
          <a:ext cx="7200802" cy="2453640"/>
        </p:xfrm>
        <a:graphic>
          <a:graphicData uri="http://schemas.openxmlformats.org/drawingml/2006/table">
            <a:tbl>
              <a:tblPr/>
              <a:tblGrid>
                <a:gridCol w="3600401"/>
                <a:gridCol w="3600401"/>
              </a:tblGrid>
              <a:tr h="302433">
                <a:tc gridSpan="2">
                  <a:txBody>
                    <a:bodyPr/>
                    <a:lstStyle/>
                    <a:p>
                      <a:pPr algn="ctr">
                        <a:lnSpc>
                          <a:spcPct val="115000"/>
                        </a:lnSpc>
                        <a:spcAft>
                          <a:spcPts val="0"/>
                        </a:spcAft>
                      </a:pPr>
                      <a:r>
                        <a:rPr lang="el-GR" sz="2000" b="1" dirty="0">
                          <a:solidFill>
                            <a:schemeClr val="tx1"/>
                          </a:solidFill>
                          <a:latin typeface="Times New Roman"/>
                          <a:ea typeface="Calibri"/>
                          <a:cs typeface="Times New Roman"/>
                        </a:rPr>
                        <a:t>Κομματική Εντολή</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302433">
                <a:tc>
                  <a:txBody>
                    <a:bodyPr/>
                    <a:lstStyle/>
                    <a:p>
                      <a:pPr algn="ctr">
                        <a:lnSpc>
                          <a:spcPct val="115000"/>
                        </a:lnSpc>
                        <a:spcAft>
                          <a:spcPts val="0"/>
                        </a:spcAft>
                      </a:pPr>
                      <a:r>
                        <a:rPr lang="el-GR" sz="2000" b="1" dirty="0">
                          <a:solidFill>
                            <a:schemeClr val="tx1"/>
                          </a:solidFill>
                          <a:latin typeface="Times New Roman"/>
                          <a:ea typeface="Calibri"/>
                          <a:cs typeface="Times New Roman"/>
                        </a:rPr>
                        <a:t>Δυσκολίες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a:ea typeface="Calibri"/>
                          <a:cs typeface="Times New Roman"/>
                        </a:rPr>
                        <a:t>Κίνητρο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07301">
                <a:tc>
                  <a:txBody>
                    <a:bodyPr/>
                    <a:lstStyle/>
                    <a:p>
                      <a:pPr>
                        <a:lnSpc>
                          <a:spcPct val="115000"/>
                        </a:lnSpc>
                        <a:spcAft>
                          <a:spcPts val="0"/>
                        </a:spcAft>
                      </a:pPr>
                      <a:r>
                        <a:rPr lang="el-GR" sz="2000" b="1">
                          <a:solidFill>
                            <a:schemeClr val="tx1"/>
                          </a:solidFill>
                          <a:latin typeface="Times New Roman"/>
                          <a:ea typeface="Calibri"/>
                          <a:cs typeface="Times New Roman"/>
                        </a:rPr>
                        <a:t>Τα σπίτια δεν μπορούσαν να δεχτούν παράνομα στελέχη λόγω της στενής παρακολούθησης της Ασφάλειας.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Η καλλιέργεια αγωνιστικών κινήτρων στους κομμουνιστές από το Κόμμα.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222</a:t>
            </a:fld>
            <a:endParaRPr lang="el-GR"/>
          </a:p>
        </p:txBody>
      </p:sp>
      <p:sp>
        <p:nvSpPr>
          <p:cNvPr id="7" name="6 - TextBox"/>
          <p:cNvSpPr txBox="1"/>
          <p:nvPr/>
        </p:nvSpPr>
        <p:spPr>
          <a:xfrm>
            <a:off x="971600" y="2780928"/>
            <a:ext cx="6984776" cy="584775"/>
          </a:xfrm>
          <a:prstGeom prst="rect">
            <a:avLst/>
          </a:prstGeom>
          <a:noFill/>
        </p:spPr>
        <p:txBody>
          <a:bodyPr wrap="square" rtlCol="0">
            <a:spAutoFit/>
          </a:bodyPr>
          <a:lstStyle/>
          <a:p>
            <a:pPr algn="just"/>
            <a:r>
              <a:rPr lang="el-GR" sz="1600" dirty="0" smtClean="0"/>
              <a:t>Μετά το χτύπημα της Οργάνωσης ήρθε κομματική εντολή από το Μακεδονικό Γραφείο του ΚΚΕ για την ανάπτυξη αντάρτικου.</a:t>
            </a:r>
            <a:endParaRPr lang="el-GR" sz="1600" dirty="0"/>
          </a:p>
        </p:txBody>
      </p:sp>
    </p:spTree>
  </p:cSld>
  <p:clrMapOvr>
    <a:masterClrMapping/>
  </p:clrMapOvr>
  <p:transition>
    <p:dissolv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9144000" cy="1440160"/>
          </a:xfrm>
        </p:spPr>
        <p:txBody>
          <a:bodyPr>
            <a:normAutofit/>
          </a:bodyPr>
          <a:lstStyle/>
          <a:p>
            <a:r>
              <a:rPr lang="el-GR" sz="2700" b="1" dirty="0" smtClean="0">
                <a:latin typeface="Times New Roman" pitchFamily="18" charset="0"/>
                <a:cs typeface="Times New Roman" pitchFamily="18" charset="0"/>
              </a:rPr>
              <a:t>Οι </a:t>
            </a:r>
            <a:r>
              <a:rPr lang="el-GR" sz="2700" b="1" dirty="0">
                <a:latin typeface="Times New Roman" pitchFamily="18" charset="0"/>
                <a:cs typeface="Times New Roman" pitchFamily="18" charset="0"/>
              </a:rPr>
              <a:t>πρώτες επιχειρήσεις του 1946 και η δημιουργία του Αρχηγείου των ανταρτών στο Βίτσι.</a:t>
            </a:r>
            <a:r>
              <a:rPr lang="el-GR" sz="3300" b="1" dirty="0"/>
              <a:t/>
            </a:r>
            <a:br>
              <a:rPr lang="el-GR" sz="3300" b="1" dirty="0"/>
            </a:br>
            <a:endParaRPr lang="el-GR" sz="3300" dirty="0"/>
          </a:p>
        </p:txBody>
      </p:sp>
      <p:graphicFrame>
        <p:nvGraphicFramePr>
          <p:cNvPr id="4" name="3 - Πίνακας"/>
          <p:cNvGraphicFramePr>
            <a:graphicFrameLocks noGrp="1"/>
          </p:cNvGraphicFramePr>
          <p:nvPr/>
        </p:nvGraphicFramePr>
        <p:xfrm>
          <a:off x="755575" y="1916831"/>
          <a:ext cx="7416824" cy="2429232"/>
        </p:xfrm>
        <a:graphic>
          <a:graphicData uri="http://schemas.openxmlformats.org/drawingml/2006/table">
            <a:tbl>
              <a:tblPr/>
              <a:tblGrid>
                <a:gridCol w="3708412"/>
                <a:gridCol w="3708412"/>
              </a:tblGrid>
              <a:tr h="432048">
                <a:tc gridSpan="2">
                  <a:txBody>
                    <a:bodyPr/>
                    <a:lstStyle/>
                    <a:p>
                      <a:pPr algn="ctr">
                        <a:lnSpc>
                          <a:spcPct val="115000"/>
                        </a:lnSpc>
                        <a:spcAft>
                          <a:spcPts val="0"/>
                        </a:spcAft>
                      </a:pPr>
                      <a:r>
                        <a:rPr lang="el-GR" sz="2000" b="1" dirty="0">
                          <a:solidFill>
                            <a:schemeClr val="tx1"/>
                          </a:solidFill>
                          <a:latin typeface="Times New Roman"/>
                          <a:ea typeface="Calibri"/>
                          <a:cs typeface="Times New Roman"/>
                        </a:rPr>
                        <a:t>Επιχειρήσεις της Χωροφυλακής και του στρατού στο Βίτσι.</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432048">
                <a:tc>
                  <a:txBody>
                    <a:bodyPr/>
                    <a:lstStyle/>
                    <a:p>
                      <a:pPr algn="ctr">
                        <a:lnSpc>
                          <a:spcPct val="115000"/>
                        </a:lnSpc>
                        <a:spcAft>
                          <a:spcPts val="0"/>
                        </a:spcAft>
                      </a:pPr>
                      <a:r>
                        <a:rPr lang="el-GR" sz="2000" b="1" dirty="0">
                          <a:solidFill>
                            <a:schemeClr val="tx1"/>
                          </a:solidFill>
                          <a:latin typeface="Times New Roman"/>
                          <a:ea typeface="Calibri"/>
                          <a:cs typeface="Times New Roman"/>
                        </a:rPr>
                        <a:t>Είδος επιχειρήσεων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Εκκαθαριστικές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864096">
                <a:tc>
                  <a:txBody>
                    <a:bodyPr/>
                    <a:lstStyle/>
                    <a:p>
                      <a:pPr algn="ctr">
                        <a:lnSpc>
                          <a:spcPct val="115000"/>
                        </a:lnSpc>
                        <a:spcAft>
                          <a:spcPts val="0"/>
                        </a:spcAft>
                      </a:pPr>
                      <a:r>
                        <a:rPr lang="el-GR" sz="2000" b="1" dirty="0">
                          <a:solidFill>
                            <a:schemeClr val="tx1"/>
                          </a:solidFill>
                          <a:latin typeface="Times New Roman"/>
                          <a:ea typeface="Calibri"/>
                          <a:cs typeface="Times New Roman"/>
                        </a:rPr>
                        <a:t>Σκοπός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Εξόντωση καταδιωκόμενων και διάλυση επιχειρήσεων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32048">
                <a:tc>
                  <a:txBody>
                    <a:bodyPr/>
                    <a:lstStyle/>
                    <a:p>
                      <a:pPr algn="ctr">
                        <a:lnSpc>
                          <a:spcPct val="115000"/>
                        </a:lnSpc>
                        <a:spcAft>
                          <a:spcPts val="0"/>
                        </a:spcAft>
                      </a:pPr>
                      <a:r>
                        <a:rPr lang="el-GR" sz="2000" b="1">
                          <a:solidFill>
                            <a:schemeClr val="tx1"/>
                          </a:solidFill>
                          <a:latin typeface="Times New Roman"/>
                          <a:ea typeface="Calibri"/>
                          <a:cs typeface="Times New Roman"/>
                        </a:rPr>
                        <a:t>Συνέπειες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Αύξηση των ενόπλων καταδιωκόμενων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5" name="4 - Πίνακας"/>
          <p:cNvGraphicFramePr>
            <a:graphicFrameLocks noGrp="1"/>
          </p:cNvGraphicFramePr>
          <p:nvPr/>
        </p:nvGraphicFramePr>
        <p:xfrm>
          <a:off x="827584" y="4725144"/>
          <a:ext cx="7488832" cy="1800200"/>
        </p:xfrm>
        <a:graphic>
          <a:graphicData uri="http://schemas.openxmlformats.org/drawingml/2006/table">
            <a:tbl>
              <a:tblPr/>
              <a:tblGrid>
                <a:gridCol w="7488832"/>
              </a:tblGrid>
              <a:tr h="720080">
                <a:tc>
                  <a:txBody>
                    <a:bodyPr/>
                    <a:lstStyle/>
                    <a:p>
                      <a:pPr algn="ctr">
                        <a:lnSpc>
                          <a:spcPct val="115000"/>
                        </a:lnSpc>
                        <a:spcAft>
                          <a:spcPts val="0"/>
                        </a:spcAft>
                      </a:pPr>
                      <a:r>
                        <a:rPr lang="el-GR" sz="1600" b="1" dirty="0">
                          <a:solidFill>
                            <a:srgbClr val="000000"/>
                          </a:solidFill>
                          <a:latin typeface="Times New Roman"/>
                          <a:ea typeface="Calibri"/>
                          <a:cs typeface="Times New Roman"/>
                        </a:rPr>
                        <a:t>Μέτρα για τον συντονισμό των αντάρτικών ομάδων και την ένωση </a:t>
                      </a:r>
                      <a:r>
                        <a:rPr lang="el-GR" sz="1600" b="1" dirty="0" err="1" smtClean="0">
                          <a:solidFill>
                            <a:srgbClr val="000000"/>
                          </a:solidFill>
                          <a:latin typeface="Times New Roman"/>
                          <a:ea typeface="Calibri"/>
                          <a:cs typeface="Times New Roman"/>
                        </a:rPr>
                        <a:t>τωκαταδιωκόμενων</a:t>
                      </a:r>
                      <a:r>
                        <a:rPr lang="el-GR" sz="1600" b="1" dirty="0">
                          <a:solidFill>
                            <a:srgbClr val="000000"/>
                          </a:solidFill>
                          <a:latin typeface="Times New Roman"/>
                          <a:ea typeface="Calibri"/>
                          <a:cs typeface="Times New Roman"/>
                        </a:rPr>
                        <a:t>.</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60040">
                <a:tc>
                  <a:txBody>
                    <a:bodyPr/>
                    <a:lstStyle/>
                    <a:p>
                      <a:pPr marL="342900" lvl="0" indent="-342900">
                        <a:lnSpc>
                          <a:spcPct val="115000"/>
                        </a:lnSpc>
                        <a:spcAft>
                          <a:spcPts val="0"/>
                        </a:spcAft>
                        <a:buFont typeface="Symbol"/>
                        <a:buNone/>
                      </a:pPr>
                      <a:r>
                        <a:rPr lang="el-GR" sz="2000" b="1" dirty="0">
                          <a:solidFill>
                            <a:schemeClr val="tx1"/>
                          </a:solidFill>
                          <a:latin typeface="Times New Roman"/>
                          <a:ea typeface="Calibri"/>
                          <a:cs typeface="Times New Roman"/>
                        </a:rPr>
                        <a:t>Δημιουργία Αρχηγείου Βίτσι με αρχηγό τον Στρατή Κέντρο.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72008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Δημιουργία τριών ομάδων με αρχηγούς τους </a:t>
                      </a:r>
                      <a:r>
                        <a:rPr lang="el-GR" sz="2000" b="1" dirty="0" err="1">
                          <a:solidFill>
                            <a:schemeClr val="tx1"/>
                          </a:solidFill>
                          <a:latin typeface="Times New Roman"/>
                          <a:ea typeface="Calibri"/>
                          <a:cs typeface="Times New Roman"/>
                        </a:rPr>
                        <a:t>Βαϊνά</a:t>
                      </a:r>
                      <a:r>
                        <a:rPr lang="el-GR" sz="2000" b="1" dirty="0">
                          <a:solidFill>
                            <a:schemeClr val="tx1"/>
                          </a:solidFill>
                          <a:latin typeface="Times New Roman"/>
                          <a:ea typeface="Calibri"/>
                          <a:cs typeface="Times New Roman"/>
                        </a:rPr>
                        <a:t>, Λάζαρο </a:t>
                      </a:r>
                      <a:r>
                        <a:rPr lang="el-GR" sz="2000" b="1" dirty="0" err="1">
                          <a:solidFill>
                            <a:schemeClr val="tx1"/>
                          </a:solidFill>
                          <a:latin typeface="Times New Roman"/>
                          <a:ea typeface="Calibri"/>
                          <a:cs typeface="Times New Roman"/>
                        </a:rPr>
                        <a:t>Ονουφρίδη</a:t>
                      </a:r>
                      <a:r>
                        <a:rPr lang="el-GR" sz="2000" b="1" dirty="0">
                          <a:solidFill>
                            <a:schemeClr val="tx1"/>
                          </a:solidFill>
                          <a:latin typeface="Times New Roman"/>
                          <a:ea typeface="Calibri"/>
                          <a:cs typeface="Times New Roman"/>
                        </a:rPr>
                        <a:t> και </a:t>
                      </a:r>
                      <a:r>
                        <a:rPr lang="el-GR" sz="2000" b="1" dirty="0" err="1">
                          <a:solidFill>
                            <a:schemeClr val="tx1"/>
                          </a:solidFill>
                          <a:latin typeface="Times New Roman"/>
                          <a:ea typeface="Calibri"/>
                          <a:cs typeface="Times New Roman"/>
                        </a:rPr>
                        <a:t>Μπόσκο</a:t>
                      </a:r>
                      <a:r>
                        <a:rPr lang="el-GR" sz="2000" b="1" dirty="0">
                          <a:solidFill>
                            <a:schemeClr val="tx1"/>
                          </a:solidFill>
                          <a:latin typeface="Times New Roman"/>
                          <a:ea typeface="Calibri"/>
                          <a:cs typeface="Times New Roman"/>
                        </a:rPr>
                        <a:t>.</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223</a:t>
            </a:fld>
            <a:endParaRPr lang="el-GR"/>
          </a:p>
        </p:txBody>
      </p:sp>
    </p:spTree>
  </p:cSld>
  <p:clrMapOvr>
    <a:masterClrMapping/>
  </p:clrMapOvr>
  <p:transition>
    <p:dissolv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683568" y="620689"/>
          <a:ext cx="7920880" cy="5760639"/>
        </p:xfrm>
        <a:graphic>
          <a:graphicData uri="http://schemas.openxmlformats.org/drawingml/2006/table">
            <a:tbl>
              <a:tblPr/>
              <a:tblGrid>
                <a:gridCol w="1996486"/>
                <a:gridCol w="1987191"/>
                <a:gridCol w="1979755"/>
                <a:gridCol w="1957448"/>
              </a:tblGrid>
              <a:tr h="320035">
                <a:tc gridSpan="4">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Οι 2 μάχες στην περιοχή Βίτσι.</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320035">
                <a:tc>
                  <a:txBody>
                    <a:bodyPr/>
                    <a:lstStyle/>
                    <a:p>
                      <a:pPr algn="ctr">
                        <a:lnSpc>
                          <a:spcPct val="115000"/>
                        </a:lnSpc>
                        <a:spcAft>
                          <a:spcPts val="0"/>
                        </a:spcAft>
                      </a:pPr>
                      <a:endParaRPr lang="el-GR" sz="11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Ημερομηνία</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Αντίπαλοι</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Συνέπειες</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880320">
                <a:tc>
                  <a:txBody>
                    <a:bodyPr/>
                    <a:lstStyle/>
                    <a:p>
                      <a:pPr algn="ctr">
                        <a:lnSpc>
                          <a:spcPct val="115000"/>
                        </a:lnSpc>
                        <a:spcAft>
                          <a:spcPts val="0"/>
                        </a:spcAft>
                      </a:pPr>
                      <a:r>
                        <a:rPr lang="el-GR" sz="1600" b="1" dirty="0">
                          <a:solidFill>
                            <a:schemeClr val="tx1"/>
                          </a:solidFill>
                          <a:latin typeface="Times New Roman"/>
                          <a:ea typeface="Calibri"/>
                          <a:cs typeface="Times New Roman"/>
                        </a:rPr>
                        <a:t>Πρώτη μάχη</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26 Ιουλίου 1946</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Χωροφυλακή και Κυβερνητικός στρατός έναντι των ανταρτών και των </a:t>
                      </a:r>
                      <a:r>
                        <a:rPr lang="el-GR" sz="1600" b="1" dirty="0" err="1">
                          <a:solidFill>
                            <a:schemeClr val="tx1"/>
                          </a:solidFill>
                          <a:latin typeface="Times New Roman" pitchFamily="18" charset="0"/>
                          <a:ea typeface="Calibri"/>
                          <a:cs typeface="Times New Roman" pitchFamily="18" charset="0"/>
                        </a:rPr>
                        <a:t>νοφικών</a:t>
                      </a:r>
                      <a:r>
                        <a:rPr lang="el-GR" sz="1600" b="1" dirty="0">
                          <a:solidFill>
                            <a:schemeClr val="tx1"/>
                          </a:solidFill>
                          <a:latin typeface="Times New Roman" pitchFamily="18" charset="0"/>
                          <a:ea typeface="Calibri"/>
                          <a:cs typeface="Times New Roman" pitchFamily="18" charset="0"/>
                        </a:rPr>
                        <a:t> ομάδων.</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Θάνατος του Μιχαήλ Χουλεδάκη, υποδιοικητή Χωροφυλακής Φλώρινας</a:t>
                      </a:r>
                      <a:endParaRPr lang="el-GR" sz="1600">
                        <a:solidFill>
                          <a:schemeClr val="tx1"/>
                        </a:solidFill>
                        <a:latin typeface="Times New Roman" pitchFamily="18" charset="0"/>
                        <a:ea typeface="Calibri"/>
                        <a:cs typeface="Times New Roman" pitchFamily="18" charset="0"/>
                      </a:endParaRPr>
                    </a:p>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 Θύματα υπήρχαν και από τις δύο πλευρές.</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240249">
                <a:tc>
                  <a:txBody>
                    <a:bodyPr/>
                    <a:lstStyle/>
                    <a:p>
                      <a:pPr algn="ctr">
                        <a:lnSpc>
                          <a:spcPct val="115000"/>
                        </a:lnSpc>
                        <a:spcAft>
                          <a:spcPts val="0"/>
                        </a:spcAft>
                      </a:pPr>
                      <a:r>
                        <a:rPr lang="el-GR" sz="1600" b="1" dirty="0">
                          <a:solidFill>
                            <a:schemeClr val="tx1"/>
                          </a:solidFill>
                          <a:latin typeface="Times New Roman"/>
                          <a:ea typeface="Calibri"/>
                          <a:cs typeface="Times New Roman"/>
                        </a:rPr>
                        <a:t>Δεύτερη Μάχη</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3 Αυγούστου του 1946. </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Οι ένοπλες ομάδες ενώνονται με τους </a:t>
                      </a:r>
                      <a:r>
                        <a:rPr lang="el-GR" sz="1600" b="1" dirty="0" err="1">
                          <a:solidFill>
                            <a:schemeClr val="tx1"/>
                          </a:solidFill>
                          <a:latin typeface="Times New Roman" pitchFamily="18" charset="0"/>
                          <a:ea typeface="Calibri"/>
                          <a:cs typeface="Times New Roman" pitchFamily="18" charset="0"/>
                        </a:rPr>
                        <a:t>Νοφικούς</a:t>
                      </a:r>
                      <a:r>
                        <a:rPr lang="el-GR" sz="1600" b="1" dirty="0">
                          <a:solidFill>
                            <a:schemeClr val="tx1"/>
                          </a:solidFill>
                          <a:latin typeface="Times New Roman" pitchFamily="18" charset="0"/>
                          <a:ea typeface="Calibri"/>
                          <a:cs typeface="Times New Roman" pitchFamily="18" charset="0"/>
                        </a:rPr>
                        <a:t>, προκειμένου να αντιμετωπίσουν τον κυβερνητικό στρατό.</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Εξαθλίωση πολεμιστών(πείνα, δίψα)</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3" name="2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224</a:t>
            </a:fld>
            <a:endParaRPr lang="el-GR"/>
          </a:p>
        </p:txBody>
      </p:sp>
    </p:spTree>
  </p:cSld>
  <p:clrMapOvr>
    <a:masterClrMapping/>
  </p:clrMapOvr>
  <p:transition>
    <p:dissolv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18720" cy="1040160"/>
          </a:xfrm>
        </p:spPr>
        <p:txBody>
          <a:bodyPr>
            <a:normAutofit fontScale="90000"/>
          </a:bodyPr>
          <a:lstStyle/>
          <a:p>
            <a:r>
              <a:rPr lang="el-GR" b="1" dirty="0"/>
              <a:t>Το μπλόκο στο σπίτι του </a:t>
            </a:r>
            <a:r>
              <a:rPr lang="el-GR" b="1" dirty="0" err="1" smtClean="0"/>
              <a:t>Βιτανιώτη</a:t>
            </a:r>
            <a:r>
              <a:rPr lang="el-GR" b="1" dirty="0" smtClean="0"/>
              <a:t>.</a:t>
            </a:r>
            <a:r>
              <a:rPr lang="el-GR" b="1" dirty="0"/>
              <a:t/>
            </a:r>
            <a:br>
              <a:rPr lang="el-GR" b="1" dirty="0"/>
            </a:br>
            <a:endParaRPr lang="el-GR" dirty="0"/>
          </a:p>
        </p:txBody>
      </p:sp>
      <p:sp>
        <p:nvSpPr>
          <p:cNvPr id="3" name="2 - Θέση περιεχομένου"/>
          <p:cNvSpPr>
            <a:spLocks noGrp="1"/>
          </p:cNvSpPr>
          <p:nvPr>
            <p:ph sz="quarter" idx="1"/>
          </p:nvPr>
        </p:nvSpPr>
        <p:spPr/>
        <p:txBody>
          <a:bodyPr/>
          <a:lstStyle/>
          <a:p>
            <a:pPr algn="just">
              <a:buNone/>
            </a:pPr>
            <a:r>
              <a:rPr lang="el-GR" dirty="0"/>
              <a:t>Μετά την επιστροφή από το Βίτσι, ο </a:t>
            </a:r>
            <a:r>
              <a:rPr lang="el-GR" dirty="0" smtClean="0"/>
              <a:t>Λευτέρης </a:t>
            </a:r>
            <a:r>
              <a:rPr lang="el-GR" dirty="0" err="1" smtClean="0"/>
              <a:t>Κατσάκος</a:t>
            </a:r>
            <a:r>
              <a:rPr lang="el-GR" dirty="0" smtClean="0"/>
              <a:t> </a:t>
            </a:r>
            <a:r>
              <a:rPr lang="el-GR" dirty="0"/>
              <a:t>και ο Νίκος </a:t>
            </a:r>
            <a:r>
              <a:rPr lang="el-GR" dirty="0" err="1"/>
              <a:t>Κέντρος</a:t>
            </a:r>
            <a:r>
              <a:rPr lang="el-GR" dirty="0"/>
              <a:t> κατευθύνθηκαν στο σπίτι του </a:t>
            </a:r>
            <a:r>
              <a:rPr lang="el-GR" dirty="0" err="1"/>
              <a:t>Βιτανιώτη</a:t>
            </a:r>
            <a:r>
              <a:rPr lang="el-GR" dirty="0"/>
              <a:t>, που αποτελούσε κρυψώνα, προκειμένου να αποφύγουν τον χωροφύλακα Αλέκο Αδάμ. Εκεί ήταν και ο Θεόδωρος Ευθυμιάδης. Μολονότι, η Ασφάλεια έκανε έρευνα στο σπίτι, οι ίδιοι γλίτωσαν.</a:t>
            </a:r>
          </a:p>
          <a:p>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225</a:t>
            </a:fld>
            <a:endParaRPr lang="el-GR"/>
          </a:p>
        </p:txBody>
      </p:sp>
    </p:spTree>
  </p:cSld>
  <p:clrMapOvr>
    <a:masterClrMapping/>
  </p:clrMapOvr>
  <p:transition>
    <p:dissolv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40768"/>
          </a:xfrm>
        </p:spPr>
        <p:txBody>
          <a:bodyPr>
            <a:normAutofit fontScale="90000"/>
          </a:bodyPr>
          <a:lstStyle/>
          <a:p>
            <a:r>
              <a:rPr lang="el-GR" b="1" dirty="0"/>
              <a:t>Το πρώτο στρατοδικείο.</a:t>
            </a:r>
            <a:br>
              <a:rPr lang="el-GR" b="1" dirty="0"/>
            </a:br>
            <a:endParaRPr lang="el-GR" dirty="0"/>
          </a:p>
        </p:txBody>
      </p:sp>
      <p:graphicFrame>
        <p:nvGraphicFramePr>
          <p:cNvPr id="6" name="5 - Πίνακας"/>
          <p:cNvGraphicFramePr>
            <a:graphicFrameLocks noGrp="1"/>
          </p:cNvGraphicFramePr>
          <p:nvPr/>
        </p:nvGraphicFramePr>
        <p:xfrm>
          <a:off x="1331640" y="1268762"/>
          <a:ext cx="5832646" cy="4828080"/>
        </p:xfrm>
        <a:graphic>
          <a:graphicData uri="http://schemas.openxmlformats.org/drawingml/2006/table">
            <a:tbl>
              <a:tblPr/>
              <a:tblGrid>
                <a:gridCol w="1943758"/>
                <a:gridCol w="1944444"/>
                <a:gridCol w="1944444"/>
              </a:tblGrid>
              <a:tr h="136083">
                <a:tc gridSpan="3">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Οι υποθέσεις που εκδίκασε το Έκτακτο Στρατοδικείο </a:t>
                      </a:r>
                      <a:r>
                        <a:rPr lang="el-GR" sz="2000" b="1" dirty="0" smtClean="0">
                          <a:solidFill>
                            <a:schemeClr val="tx1"/>
                          </a:solidFill>
                          <a:latin typeface="Times New Roman" pitchFamily="18" charset="0"/>
                          <a:ea typeface="Calibri"/>
                          <a:cs typeface="Times New Roman" pitchFamily="18" charset="0"/>
                        </a:rPr>
                        <a:t>Φλώρινας στις 31 Ιουνίου.</a:t>
                      </a:r>
                      <a:endParaRPr lang="el-GR" sz="20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250906">
                <a:tc>
                  <a:txBody>
                    <a:bodyPr/>
                    <a:lstStyle/>
                    <a:p>
                      <a:pPr algn="ctr">
                        <a:lnSpc>
                          <a:spcPct val="115000"/>
                        </a:lnSpc>
                        <a:spcAft>
                          <a:spcPts val="0"/>
                        </a:spcAft>
                      </a:pPr>
                      <a:r>
                        <a:rPr lang="el-GR" sz="1600" b="1" dirty="0">
                          <a:solidFill>
                            <a:schemeClr val="tx1"/>
                          </a:solidFill>
                          <a:latin typeface="Times New Roman"/>
                          <a:ea typeface="Calibri"/>
                          <a:cs typeface="Times New Roman"/>
                        </a:rPr>
                        <a:t>1η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l-GR" sz="2000" b="1" dirty="0" smtClean="0">
                          <a:solidFill>
                            <a:schemeClr val="tx1"/>
                          </a:solidFill>
                          <a:latin typeface="Times New Roman"/>
                          <a:ea typeface="Calibri"/>
                          <a:cs typeface="Times New Roman"/>
                        </a:rPr>
                        <a:t>Κατηγορία</a:t>
                      </a:r>
                      <a:endParaRPr lang="el-GR" sz="2000" dirty="0">
                        <a:solidFill>
                          <a:schemeClr val="tx1"/>
                        </a:solidFill>
                        <a:latin typeface="Times New Roman" pitchFamily="18" charset="0"/>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r>
                        <a:rPr lang="el-GR" sz="2000" b="1" dirty="0" smtClean="0">
                          <a:solidFill>
                            <a:schemeClr val="tx1"/>
                          </a:solidFill>
                          <a:latin typeface="Times New Roman"/>
                          <a:ea typeface="Calibri"/>
                          <a:cs typeface="Times New Roman"/>
                        </a:rPr>
                        <a:t>Απόφαση</a:t>
                      </a:r>
                      <a:endParaRPr lang="el-GR" sz="2000" dirty="0">
                        <a:solidFill>
                          <a:schemeClr val="tx1"/>
                        </a:solidFill>
                        <a:latin typeface="Times New Roman" pitchFamily="18" charset="0"/>
                        <a:cs typeface="Times New Roman" pitchFamily="18" charset="0"/>
                      </a:endParaRPr>
                    </a:p>
                  </a:txBody>
                  <a:tcPr marL="39649" marR="39649" marT="19824" marB="19824">
                    <a:lnL w="38100" cap="flat" cmpd="sng" algn="ctr">
                      <a:solidFill>
                        <a:srgbClr val="632423"/>
                      </a:solidFill>
                      <a:prstDash val="solid"/>
                      <a:round/>
                      <a:headEnd type="none" w="med" len="med"/>
                      <a:tailEnd type="none" w="med" len="med"/>
                    </a:lnL>
                    <a:lnT w="38100" cap="flat" cmpd="sng" algn="ctr">
                      <a:solidFill>
                        <a:srgbClr val="632423"/>
                      </a:solidFill>
                      <a:prstDash val="solid"/>
                      <a:round/>
                      <a:headEnd type="none" w="med" len="med"/>
                      <a:tailEnd type="none" w="med" len="med"/>
                    </a:lnT>
                  </a:tcPr>
                </a:tc>
              </a:tr>
              <a:tr h="254417">
                <a:tc>
                  <a:txBody>
                    <a:bodyPr/>
                    <a:lstStyle/>
                    <a:p>
                      <a:pPr algn="ctr">
                        <a:lnSpc>
                          <a:spcPct val="115000"/>
                        </a:lnSpc>
                        <a:spcAft>
                          <a:spcPts val="0"/>
                        </a:spcAft>
                      </a:pPr>
                      <a:endParaRPr lang="el-GR" sz="1600" dirty="0">
                        <a:solidFill>
                          <a:schemeClr val="tx1"/>
                        </a:solidFill>
                        <a:latin typeface="Calibri"/>
                        <a:ea typeface="Calibri"/>
                        <a:cs typeface="Times New Roman"/>
                      </a:endParaRPr>
                    </a:p>
                  </a:txBody>
                  <a:tcPr marL="29737" marR="29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solidFill>
                            <a:schemeClr val="tx1"/>
                          </a:solidFill>
                          <a:latin typeface="+mn-lt"/>
                        </a:rPr>
                        <a:t>Μια γυναίκα για προπαγάνδα υπέρ του </a:t>
                      </a:r>
                      <a:r>
                        <a:rPr lang="el-GR" sz="2000" dirty="0" err="1" smtClean="0">
                          <a:solidFill>
                            <a:schemeClr val="tx1"/>
                          </a:solidFill>
                          <a:latin typeface="+mn-lt"/>
                        </a:rPr>
                        <a:t>Γκότσε</a:t>
                      </a:r>
                      <a:r>
                        <a:rPr lang="el-GR" sz="2000" dirty="0" smtClean="0">
                          <a:solidFill>
                            <a:schemeClr val="tx1"/>
                          </a:solidFill>
                          <a:latin typeface="+mn-lt"/>
                        </a:rPr>
                        <a:t>. </a:t>
                      </a:r>
                    </a:p>
                    <a:p>
                      <a:endParaRPr lang="el-GR" sz="2000" dirty="0">
                        <a:solidFill>
                          <a:schemeClr val="tx1"/>
                        </a:solidFill>
                        <a:latin typeface="Times New Roman" pitchFamily="18" charset="0"/>
                        <a:cs typeface="Times New Roman" pitchFamily="18" charset="0"/>
                      </a:endParaRPr>
                    </a:p>
                  </a:txBody>
                  <a:tcPr marL="39649" marR="39649" marT="19824" marB="19824">
                    <a:lnL w="12700" cap="flat" cmpd="sng" algn="ctr">
                      <a:solidFill>
                        <a:srgbClr val="000000"/>
                      </a:solidFill>
                      <a:prstDash val="solid"/>
                      <a:round/>
                      <a:headEnd type="none" w="med" len="med"/>
                      <a:tailEnd type="none" w="med" len="med"/>
                    </a:lnL>
                    <a:lnT w="38100" cap="flat" cmpd="sng" algn="ctr">
                      <a:solidFill>
                        <a:srgbClr val="632423"/>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solidFill>
                            <a:schemeClr val="tx1"/>
                          </a:solidFill>
                          <a:latin typeface="+mn-lt"/>
                        </a:rPr>
                        <a:t>Τρία χρόνια φυλακή. </a:t>
                      </a:r>
                    </a:p>
                    <a:p>
                      <a:endParaRPr lang="el-GR" sz="2000" dirty="0">
                        <a:solidFill>
                          <a:schemeClr val="tx1"/>
                        </a:solidFill>
                        <a:latin typeface="Times New Roman" pitchFamily="18" charset="0"/>
                        <a:cs typeface="Times New Roman" pitchFamily="18" charset="0"/>
                      </a:endParaRPr>
                    </a:p>
                  </a:txBody>
                  <a:tcPr marL="39649" marR="39649" marT="19824" marB="19824"/>
                </a:tc>
              </a:tr>
              <a:tr h="136083">
                <a:tc>
                  <a:txBody>
                    <a:bodyPr/>
                    <a:lstStyle/>
                    <a:p>
                      <a:pPr algn="ctr">
                        <a:lnSpc>
                          <a:spcPct val="115000"/>
                        </a:lnSpc>
                        <a:spcAft>
                          <a:spcPts val="0"/>
                        </a:spcAft>
                      </a:pPr>
                      <a:r>
                        <a:rPr lang="el-GR" sz="1600" b="1" dirty="0">
                          <a:solidFill>
                            <a:schemeClr val="tx1"/>
                          </a:solidFill>
                          <a:latin typeface="Times New Roman"/>
                          <a:ea typeface="Calibri"/>
                          <a:cs typeface="Times New Roman"/>
                        </a:rPr>
                        <a:t>2η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Ο Σταυρίδης για κατοχή πιστολιού.</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Έξι χρόνια φυλακή.</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B w="38100" cap="flat" cmpd="sng" algn="ctr">
                      <a:solidFill>
                        <a:srgbClr val="632423"/>
                      </a:solidFill>
                      <a:prstDash val="solid"/>
                      <a:round/>
                      <a:headEnd type="none" w="med" len="med"/>
                      <a:tailEnd type="none" w="med" len="med"/>
                    </a:lnB>
                  </a:tcPr>
                </a:tc>
              </a:tr>
              <a:tr h="272168">
                <a:tc>
                  <a:txBody>
                    <a:bodyPr/>
                    <a:lstStyle/>
                    <a:p>
                      <a:pPr algn="ctr">
                        <a:lnSpc>
                          <a:spcPct val="115000"/>
                        </a:lnSpc>
                        <a:spcAft>
                          <a:spcPts val="0"/>
                        </a:spcAft>
                      </a:pPr>
                      <a:r>
                        <a:rPr lang="el-GR" sz="1600" b="1" dirty="0">
                          <a:solidFill>
                            <a:schemeClr val="tx1"/>
                          </a:solidFill>
                          <a:latin typeface="Times New Roman"/>
                          <a:ea typeface="Calibri"/>
                          <a:cs typeface="Times New Roman"/>
                        </a:rPr>
                        <a:t>3η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a:solidFill>
                            <a:schemeClr val="tx1"/>
                          </a:solidFill>
                          <a:latin typeface="Times New Roman" pitchFamily="18" charset="0"/>
                          <a:ea typeface="Calibri"/>
                          <a:cs typeface="Times New Roman" pitchFamily="18" charset="0"/>
                        </a:rPr>
                        <a:t>Τρεις γέροντες για φυγή των παιδιών τους στη Σερβία.</a:t>
                      </a:r>
                      <a:endParaRPr lang="el-GR" sz="160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Οι δύο αθωώθηκαν και ο ένας </a:t>
                      </a:r>
                      <a:r>
                        <a:rPr lang="el-GR" sz="1600" b="1" dirty="0" smtClean="0">
                          <a:solidFill>
                            <a:schemeClr val="tx1"/>
                          </a:solidFill>
                          <a:latin typeface="Times New Roman" pitchFamily="18" charset="0"/>
                          <a:ea typeface="Calibri"/>
                          <a:cs typeface="Times New Roman" pitchFamily="18" charset="0"/>
                        </a:rPr>
                        <a:t>καταδικάστηκε </a:t>
                      </a:r>
                      <a:r>
                        <a:rPr lang="el-GR" sz="1600" b="1" dirty="0">
                          <a:solidFill>
                            <a:schemeClr val="tx1"/>
                          </a:solidFill>
                          <a:latin typeface="Times New Roman" pitchFamily="18" charset="0"/>
                          <a:ea typeface="Calibri"/>
                          <a:cs typeface="Times New Roman" pitchFamily="18" charset="0"/>
                        </a:rPr>
                        <a:t>με ενάμιση χρόνο φυλακή.</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36083">
                <a:tc>
                  <a:txBody>
                    <a:bodyPr/>
                    <a:lstStyle/>
                    <a:p>
                      <a:pPr algn="ctr">
                        <a:lnSpc>
                          <a:spcPct val="115000"/>
                        </a:lnSpc>
                        <a:spcAft>
                          <a:spcPts val="0"/>
                        </a:spcAft>
                      </a:pPr>
                      <a:r>
                        <a:rPr lang="el-GR" sz="1600" b="1" dirty="0">
                          <a:solidFill>
                            <a:schemeClr val="tx1"/>
                          </a:solidFill>
                          <a:latin typeface="Times New Roman"/>
                          <a:ea typeface="Calibri"/>
                          <a:cs typeface="Times New Roman"/>
                        </a:rPr>
                        <a:t>4η Υπόθεση</a:t>
                      </a:r>
                      <a:endParaRPr lang="el-GR" sz="1600" dirty="0">
                        <a:solidFill>
                          <a:schemeClr val="tx1"/>
                        </a:solidFill>
                        <a:latin typeface="Calibri"/>
                        <a:ea typeface="Calibri"/>
                        <a:cs typeface="Times New Roman"/>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pitchFamily="18" charset="0"/>
                          <a:ea typeface="Calibri"/>
                          <a:cs typeface="Times New Roman" pitchFamily="18" charset="0"/>
                        </a:rPr>
                        <a:t>Στογιάννης</a:t>
                      </a:r>
                      <a:r>
                        <a:rPr lang="el-GR" sz="1600" b="1" dirty="0">
                          <a:solidFill>
                            <a:schemeClr val="tx1"/>
                          </a:solidFill>
                          <a:latin typeface="Times New Roman" pitchFamily="18" charset="0"/>
                          <a:ea typeface="Calibri"/>
                          <a:cs typeface="Times New Roman" pitchFamily="18" charset="0"/>
                        </a:rPr>
                        <a:t> </a:t>
                      </a:r>
                      <a:r>
                        <a:rPr lang="el-GR" sz="1600" b="1" dirty="0" err="1">
                          <a:solidFill>
                            <a:schemeClr val="tx1"/>
                          </a:solidFill>
                          <a:latin typeface="Times New Roman" pitchFamily="18" charset="0"/>
                          <a:ea typeface="Calibri"/>
                          <a:cs typeface="Times New Roman" pitchFamily="18" charset="0"/>
                        </a:rPr>
                        <a:t>Γιαγκούλας</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pitchFamily="18" charset="0"/>
                          <a:ea typeface="Calibri"/>
                          <a:cs typeface="Times New Roman" pitchFamily="18" charset="0"/>
                        </a:rPr>
                        <a:t>Θάνατος</a:t>
                      </a:r>
                      <a:endParaRPr lang="el-GR" sz="1600" dirty="0">
                        <a:solidFill>
                          <a:schemeClr val="tx1"/>
                        </a:solidFill>
                        <a:latin typeface="Times New Roman" pitchFamily="18" charset="0"/>
                        <a:ea typeface="Calibri"/>
                        <a:cs typeface="Times New Roman" pitchFamily="18" charset="0"/>
                      </a:endParaRPr>
                    </a:p>
                  </a:txBody>
                  <a:tcPr marL="29737" marR="297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71688" algn="l"/>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226</a:t>
            </a:fld>
            <a:endParaRPr lang="el-GR"/>
          </a:p>
        </p:txBody>
      </p:sp>
    </p:spTree>
  </p:cSld>
  <p:clrMapOvr>
    <a:masterClrMapping/>
  </p:clrMapOvr>
  <p:transition>
    <p:dissolv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90728" cy="1112168"/>
          </a:xfrm>
        </p:spPr>
        <p:txBody>
          <a:bodyPr>
            <a:normAutofit fontScale="90000"/>
          </a:bodyPr>
          <a:lstStyle/>
          <a:p>
            <a:r>
              <a:rPr lang="en-US" b="1" dirty="0" smtClean="0"/>
              <a:t/>
            </a:r>
            <a:br>
              <a:rPr lang="en-US" b="1" dirty="0" smtClean="0"/>
            </a:br>
            <a:r>
              <a:rPr lang="el-GR" b="1" dirty="0" smtClean="0"/>
              <a:t>Η </a:t>
            </a:r>
            <a:r>
              <a:rPr lang="el-GR" b="1" dirty="0"/>
              <a:t>ΕΠ της ΚΟ Φλώρινας βγαίνει στο βουνό.</a:t>
            </a:r>
            <a:br>
              <a:rPr lang="el-GR" b="1" dirty="0"/>
            </a:br>
            <a:endParaRPr lang="el-GR" dirty="0"/>
          </a:p>
        </p:txBody>
      </p:sp>
      <p:graphicFrame>
        <p:nvGraphicFramePr>
          <p:cNvPr id="4" name="3 - Πίνακας"/>
          <p:cNvGraphicFramePr>
            <a:graphicFrameLocks noGrp="1"/>
          </p:cNvGraphicFramePr>
          <p:nvPr/>
        </p:nvGraphicFramePr>
        <p:xfrm>
          <a:off x="1475656" y="1571613"/>
          <a:ext cx="5976664" cy="4875846"/>
        </p:xfrm>
        <a:graphic>
          <a:graphicData uri="http://schemas.openxmlformats.org/drawingml/2006/table">
            <a:tbl>
              <a:tblPr/>
              <a:tblGrid>
                <a:gridCol w="5976664"/>
              </a:tblGrid>
              <a:tr h="71437">
                <a:tc>
                  <a:txBody>
                    <a:bodyPr/>
                    <a:lstStyle/>
                    <a:p>
                      <a:pPr algn="ctr">
                        <a:lnSpc>
                          <a:spcPct val="115000"/>
                        </a:lnSpc>
                        <a:spcAft>
                          <a:spcPts val="0"/>
                        </a:spcAft>
                      </a:pPr>
                      <a:r>
                        <a:rPr lang="el-GR" sz="1600" b="1" dirty="0">
                          <a:solidFill>
                            <a:srgbClr val="000000"/>
                          </a:solidFill>
                          <a:latin typeface="Times New Roman"/>
                          <a:ea typeface="Calibri"/>
                          <a:cs typeface="Times New Roman"/>
                        </a:rPr>
                        <a:t>Αποφάσεις που ελήφθησαν τον Αύγουστο του 1946.</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0078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Η ΕΠ μεταξύ των άλλων έπρεπε να ενισχύσει τη δουλειά του Αρχηγείου.</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52823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Ο Λ. </a:t>
                      </a:r>
                      <a:r>
                        <a:rPr lang="el-GR" sz="2000" b="1" dirty="0" err="1">
                          <a:solidFill>
                            <a:schemeClr val="tx1"/>
                          </a:solidFill>
                          <a:latin typeface="Times New Roman"/>
                          <a:ea typeface="Calibri"/>
                          <a:cs typeface="Times New Roman"/>
                        </a:rPr>
                        <a:t>Κατσάκος</a:t>
                      </a:r>
                      <a:r>
                        <a:rPr lang="el-GR" sz="2000" b="1" dirty="0">
                          <a:solidFill>
                            <a:schemeClr val="tx1"/>
                          </a:solidFill>
                          <a:latin typeface="Times New Roman"/>
                          <a:ea typeface="Calibri"/>
                          <a:cs typeface="Times New Roman"/>
                        </a:rPr>
                        <a:t> και ο Ν. </a:t>
                      </a:r>
                      <a:r>
                        <a:rPr lang="el-GR" sz="2000" b="1" dirty="0" err="1">
                          <a:solidFill>
                            <a:schemeClr val="tx1"/>
                          </a:solidFill>
                          <a:latin typeface="Times New Roman"/>
                          <a:ea typeface="Calibri"/>
                          <a:cs typeface="Times New Roman"/>
                        </a:rPr>
                        <a:t>Κέντρος</a:t>
                      </a:r>
                      <a:r>
                        <a:rPr lang="el-GR" sz="2000" b="1" dirty="0">
                          <a:solidFill>
                            <a:schemeClr val="tx1"/>
                          </a:solidFill>
                          <a:latin typeface="Times New Roman"/>
                          <a:ea typeface="Calibri"/>
                          <a:cs typeface="Times New Roman"/>
                        </a:rPr>
                        <a:t> εντάχθηκαν στο Αρχηγείο για την ανάπτυξη του αντάρτικου και τον συντονισμό των κομμουνιστών.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0078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Ο Θ. Ευθυμιάδης ανέλαβε την επικοινωνία με το κλιμάκιο της ΕΠ που παρέμεινε στην πόλη της Φλώρινας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007820">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Ο Θανάσης </a:t>
                      </a:r>
                      <a:r>
                        <a:rPr lang="el-GR" sz="2000" b="1" dirty="0" err="1">
                          <a:solidFill>
                            <a:schemeClr val="tx1"/>
                          </a:solidFill>
                          <a:latin typeface="Times New Roman"/>
                          <a:ea typeface="Calibri"/>
                          <a:cs typeface="Times New Roman"/>
                        </a:rPr>
                        <a:t>Ζιώγας</a:t>
                      </a:r>
                      <a:r>
                        <a:rPr lang="el-GR" sz="2000" b="1" dirty="0">
                          <a:solidFill>
                            <a:schemeClr val="tx1"/>
                          </a:solidFill>
                          <a:latin typeface="Times New Roman"/>
                          <a:ea typeface="Calibri"/>
                          <a:cs typeface="Times New Roman"/>
                        </a:rPr>
                        <a:t> είχε την κομματική εποπτεία και για την Καστοριά.</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227</a:t>
            </a:fld>
            <a:endParaRPr lang="el-GR"/>
          </a:p>
        </p:txBody>
      </p:sp>
    </p:spTree>
  </p:cSld>
  <p:clrMapOvr>
    <a:masterClrMapping/>
  </p:clrMapOvr>
  <p:transition>
    <p:dissolv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842248" cy="1400200"/>
          </a:xfrm>
        </p:spPr>
        <p:txBody>
          <a:bodyPr>
            <a:normAutofit fontScale="90000"/>
          </a:bodyPr>
          <a:lstStyle/>
          <a:p>
            <a:r>
              <a:rPr lang="en-US" b="1" dirty="0" smtClean="0"/>
              <a:t/>
            </a:r>
            <a:br>
              <a:rPr lang="en-US" b="1" dirty="0" smtClean="0"/>
            </a:br>
            <a:r>
              <a:rPr lang="el-GR" b="1" dirty="0" smtClean="0"/>
              <a:t>Σ</a:t>
            </a:r>
            <a:r>
              <a:rPr lang="el-GR" sz="3600" b="1" dirty="0" smtClean="0"/>
              <a:t>το </a:t>
            </a:r>
            <a:r>
              <a:rPr lang="el-GR" sz="3600" b="1" dirty="0"/>
              <a:t>Βίτσι από το </a:t>
            </a:r>
            <a:r>
              <a:rPr lang="el-GR" sz="3600" b="1" dirty="0" err="1"/>
              <a:t>Μπούλκες</a:t>
            </a:r>
            <a:r>
              <a:rPr lang="el-GR" sz="3600" b="1" dirty="0"/>
              <a:t> οι </a:t>
            </a:r>
            <a:r>
              <a:rPr lang="el-GR" sz="3600" b="1" dirty="0" smtClean="0"/>
              <a:t>καπετάνιοι(μέσα Αυγούστου 1947).</a:t>
            </a:r>
            <a:r>
              <a:rPr lang="el-GR" b="1" dirty="0"/>
              <a:t/>
            </a:r>
            <a:br>
              <a:rPr lang="el-GR" b="1" dirty="0"/>
            </a:br>
            <a:endParaRPr lang="el-GR" dirty="0"/>
          </a:p>
        </p:txBody>
      </p:sp>
      <p:graphicFrame>
        <p:nvGraphicFramePr>
          <p:cNvPr id="4" name="3 - Πίνακας"/>
          <p:cNvGraphicFramePr>
            <a:graphicFrameLocks noGrp="1"/>
          </p:cNvGraphicFramePr>
          <p:nvPr/>
        </p:nvGraphicFramePr>
        <p:xfrm>
          <a:off x="899592" y="1357297"/>
          <a:ext cx="7200804" cy="5394303"/>
        </p:xfrm>
        <a:graphic>
          <a:graphicData uri="http://schemas.openxmlformats.org/drawingml/2006/table">
            <a:tbl>
              <a:tblPr/>
              <a:tblGrid>
                <a:gridCol w="3600402"/>
                <a:gridCol w="3600402"/>
              </a:tblGrid>
              <a:tr h="768826">
                <a:tc gridSpan="2">
                  <a:txBody>
                    <a:bodyPr/>
                    <a:lstStyle/>
                    <a:p>
                      <a:pPr algn="ctr">
                        <a:lnSpc>
                          <a:spcPct val="115000"/>
                        </a:lnSpc>
                        <a:spcAft>
                          <a:spcPts val="0"/>
                        </a:spcAft>
                      </a:pPr>
                      <a:r>
                        <a:rPr lang="el-GR" sz="2000" b="1" dirty="0">
                          <a:solidFill>
                            <a:schemeClr val="tx1"/>
                          </a:solidFill>
                          <a:latin typeface="Times New Roman"/>
                          <a:ea typeface="Calibri"/>
                          <a:cs typeface="Times New Roman"/>
                        </a:rPr>
                        <a:t>Καπετάνιοι που έφτασαν από το </a:t>
                      </a:r>
                      <a:r>
                        <a:rPr lang="el-GR" sz="2000" b="1" dirty="0" err="1">
                          <a:solidFill>
                            <a:schemeClr val="tx1"/>
                          </a:solidFill>
                          <a:latin typeface="Times New Roman"/>
                          <a:ea typeface="Calibri"/>
                          <a:cs typeface="Times New Roman"/>
                        </a:rPr>
                        <a:t>Μπούλκες</a:t>
                      </a:r>
                      <a:r>
                        <a:rPr lang="el-GR" sz="2000" b="1" dirty="0">
                          <a:solidFill>
                            <a:schemeClr val="tx1"/>
                          </a:solidFill>
                          <a:latin typeface="Times New Roman"/>
                          <a:ea typeface="Calibri"/>
                          <a:cs typeface="Times New Roman"/>
                        </a:rPr>
                        <a:t> στο </a:t>
                      </a:r>
                      <a:r>
                        <a:rPr lang="el-GR" sz="2000" b="1" dirty="0" smtClean="0">
                          <a:solidFill>
                            <a:schemeClr val="tx1"/>
                          </a:solidFill>
                          <a:latin typeface="Times New Roman"/>
                          <a:ea typeface="Calibri"/>
                          <a:cs typeface="Times New Roman"/>
                        </a:rPr>
                        <a:t>Βίτσι για την ενίσχυση των αντάρτικων ομάδων.</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614345">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Αμύντας(Κοσμάς Σπανός)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a:solidFill>
                            <a:schemeClr val="tx1"/>
                          </a:solidFill>
                          <a:latin typeface="Times New Roman"/>
                          <a:ea typeface="Calibri"/>
                          <a:cs typeface="Times New Roman"/>
                        </a:rPr>
                        <a:t>Λέχοβο</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76882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Αυγερινός(</a:t>
                      </a:r>
                      <a:r>
                        <a:rPr lang="el-GR" sz="2000" b="1" dirty="0" err="1">
                          <a:solidFill>
                            <a:schemeClr val="tx1"/>
                          </a:solidFill>
                          <a:latin typeface="Times New Roman"/>
                          <a:ea typeface="Calibri"/>
                          <a:cs typeface="Times New Roman"/>
                        </a:rPr>
                        <a:t>Βάνιας</a:t>
                      </a:r>
                      <a:r>
                        <a:rPr lang="el-GR" sz="2000" b="1" dirty="0">
                          <a:solidFill>
                            <a:schemeClr val="tx1"/>
                          </a:solidFill>
                          <a:latin typeface="Times New Roman"/>
                          <a:ea typeface="Calibri"/>
                          <a:cs typeface="Times New Roman"/>
                        </a:rPr>
                        <a:t> Παπαδόπουλος)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err="1">
                          <a:solidFill>
                            <a:schemeClr val="tx1"/>
                          </a:solidFill>
                          <a:latin typeface="Times New Roman"/>
                          <a:ea typeface="Calibri"/>
                          <a:cs typeface="Times New Roman"/>
                        </a:rPr>
                        <a:t>Αμμοχώρι</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768826">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Κεραυνός(Χρήστος Αποστολίδης)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Κλεινές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71827">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Σαράντης Καραγκιόζης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Φλώρινα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71827">
                <a:tc>
                  <a:txBody>
                    <a:bodyPr/>
                    <a:lstStyle/>
                    <a:p>
                      <a:pPr marL="342900" lvl="0" indent="-342900">
                        <a:lnSpc>
                          <a:spcPct val="115000"/>
                        </a:lnSpc>
                        <a:spcAft>
                          <a:spcPts val="0"/>
                        </a:spcAft>
                        <a:buFont typeface="Symbol"/>
                        <a:buChar char=""/>
                      </a:pPr>
                      <a:r>
                        <a:rPr lang="el-GR" sz="2000" b="1" dirty="0">
                          <a:solidFill>
                            <a:schemeClr val="tx1"/>
                          </a:solidFill>
                          <a:latin typeface="Times New Roman"/>
                          <a:ea typeface="Calibri"/>
                          <a:cs typeface="Times New Roman"/>
                        </a:rPr>
                        <a:t>Γιώργος </a:t>
                      </a:r>
                      <a:r>
                        <a:rPr lang="el-GR" sz="2000" b="1" dirty="0" err="1">
                          <a:solidFill>
                            <a:schemeClr val="tx1"/>
                          </a:solidFill>
                          <a:latin typeface="Times New Roman"/>
                          <a:ea typeface="Calibri"/>
                          <a:cs typeface="Times New Roman"/>
                        </a:rPr>
                        <a:t>Νεδέλκος</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Φλώρινα</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71827">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Κώστας Ρόμπης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err="1">
                          <a:solidFill>
                            <a:schemeClr val="tx1"/>
                          </a:solidFill>
                          <a:latin typeface="Times New Roman"/>
                          <a:ea typeface="Calibri"/>
                          <a:cs typeface="Times New Roman"/>
                        </a:rPr>
                        <a:t>Βεύη</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71827">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Κεβρεκίδης(Μουστάκας)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Μελίτη</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71827">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Γιάννης Γιαλαμάς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a:solidFill>
                            <a:schemeClr val="tx1"/>
                          </a:solidFill>
                          <a:latin typeface="Times New Roman"/>
                          <a:ea typeface="Calibri"/>
                          <a:cs typeface="Times New Roman"/>
                        </a:rPr>
                        <a:t>Καύκασο</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14345">
                <a:tc>
                  <a:txBody>
                    <a:bodyPr/>
                    <a:lstStyle/>
                    <a:p>
                      <a:pPr marL="342900" lvl="0" indent="-342900">
                        <a:lnSpc>
                          <a:spcPct val="115000"/>
                        </a:lnSpc>
                        <a:spcAft>
                          <a:spcPts val="0"/>
                        </a:spcAft>
                        <a:buFont typeface="Symbol"/>
                        <a:buChar char=""/>
                      </a:pPr>
                      <a:r>
                        <a:rPr lang="el-GR" sz="2000" b="1">
                          <a:solidFill>
                            <a:schemeClr val="tx1"/>
                          </a:solidFill>
                          <a:latin typeface="Times New Roman"/>
                          <a:ea typeface="Calibri"/>
                          <a:cs typeface="Times New Roman"/>
                        </a:rPr>
                        <a:t>Τάσος Κουμπέρης(Φώτης)</a:t>
                      </a:r>
                      <a:endParaRPr lang="el-GR" sz="20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2000" b="1" dirty="0" err="1">
                          <a:solidFill>
                            <a:schemeClr val="tx1"/>
                          </a:solidFill>
                          <a:latin typeface="Times New Roman"/>
                          <a:ea typeface="Calibri"/>
                          <a:cs typeface="Times New Roman"/>
                        </a:rPr>
                        <a:t>Πισοδέρι</a:t>
                      </a:r>
                      <a:endParaRPr lang="el-GR" sz="20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228</a:t>
            </a:fld>
            <a:endParaRPr lang="el-GR"/>
          </a:p>
        </p:txBody>
      </p:sp>
    </p:spTree>
  </p:cSld>
  <p:clrMapOvr>
    <a:masterClrMapping/>
  </p:clrMapOvr>
  <p:transition>
    <p:dissolv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43408"/>
            <a:ext cx="8842248" cy="1440160"/>
          </a:xfrm>
        </p:spPr>
        <p:txBody>
          <a:bodyPr>
            <a:normAutofit/>
          </a:bodyPr>
          <a:lstStyle/>
          <a:p>
            <a:r>
              <a:rPr lang="el-GR" sz="2800" b="1" dirty="0" smtClean="0"/>
              <a:t/>
            </a:r>
            <a:br>
              <a:rPr lang="el-GR" sz="2800" b="1" dirty="0" smtClean="0"/>
            </a:br>
            <a:r>
              <a:rPr lang="el-GR" sz="2800" b="1" dirty="0" smtClean="0"/>
              <a:t>Ενότητα </a:t>
            </a:r>
            <a:r>
              <a:rPr lang="el-GR" sz="2800" b="1" dirty="0"/>
              <a:t>των ανταρτικών ομάδων στο Βίτσι.</a:t>
            </a:r>
            <a:br>
              <a:rPr lang="el-GR" sz="2800" b="1" dirty="0"/>
            </a:br>
            <a:endParaRPr lang="el-GR" sz="2800" dirty="0"/>
          </a:p>
        </p:txBody>
      </p:sp>
      <p:graphicFrame>
        <p:nvGraphicFramePr>
          <p:cNvPr id="4" name="3 - Πίνακας"/>
          <p:cNvGraphicFramePr>
            <a:graphicFrameLocks noGrp="1"/>
          </p:cNvGraphicFramePr>
          <p:nvPr/>
        </p:nvGraphicFramePr>
        <p:xfrm>
          <a:off x="539552" y="1106668"/>
          <a:ext cx="7848872" cy="3565650"/>
        </p:xfrm>
        <a:graphic>
          <a:graphicData uri="http://schemas.openxmlformats.org/drawingml/2006/table">
            <a:tbl>
              <a:tblPr/>
              <a:tblGrid>
                <a:gridCol w="3924436"/>
                <a:gridCol w="3924436"/>
              </a:tblGrid>
              <a:tr h="407331">
                <a:tc gridSpan="2">
                  <a:txBody>
                    <a:bodyPr/>
                    <a:lstStyle/>
                    <a:p>
                      <a:pPr algn="ctr">
                        <a:lnSpc>
                          <a:spcPct val="115000"/>
                        </a:lnSpc>
                        <a:spcAft>
                          <a:spcPts val="0"/>
                        </a:spcAft>
                      </a:pPr>
                      <a:r>
                        <a:rPr lang="el-GR" sz="1600" b="1" dirty="0">
                          <a:solidFill>
                            <a:srgbClr val="000000"/>
                          </a:solidFill>
                          <a:latin typeface="Times New Roman"/>
                          <a:ea typeface="Calibri"/>
                          <a:cs typeface="Times New Roman"/>
                        </a:rPr>
                        <a:t>Φαντάροι που συνελήφθησαν εξαιτίας της δημοκρατικής τους θέσης στο </a:t>
                      </a:r>
                      <a:r>
                        <a:rPr lang="el-GR" sz="1600" b="1" dirty="0" smtClean="0">
                          <a:solidFill>
                            <a:srgbClr val="000000"/>
                          </a:solidFill>
                          <a:latin typeface="Times New Roman"/>
                          <a:ea typeface="Calibri"/>
                          <a:cs typeface="Times New Roman"/>
                        </a:rPr>
                        <a:t>Δημοψήφισμα (1</a:t>
                      </a:r>
                      <a:r>
                        <a:rPr lang="el-GR" sz="1600" b="1" baseline="0" dirty="0" smtClean="0">
                          <a:solidFill>
                            <a:srgbClr val="000000"/>
                          </a:solidFill>
                          <a:latin typeface="Times New Roman"/>
                          <a:ea typeface="Calibri"/>
                          <a:cs typeface="Times New Roman"/>
                        </a:rPr>
                        <a:t> Σεπτεμβρίου 1948)</a:t>
                      </a:r>
                      <a:r>
                        <a:rPr lang="el-GR" sz="1600" b="1" dirty="0" smtClean="0">
                          <a:solidFill>
                            <a:srgbClr val="000000"/>
                          </a:solidFill>
                          <a:latin typeface="Times New Roman"/>
                          <a:ea typeface="Calibri"/>
                          <a:cs typeface="Times New Roman"/>
                        </a:rPr>
                        <a:t>.</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40733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Παπαδόπουλος Γιώργος, Φιλώτας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a:solidFill>
                            <a:schemeClr val="tx1"/>
                          </a:solidFill>
                          <a:latin typeface="Times New Roman"/>
                          <a:ea typeface="Calibri"/>
                          <a:cs typeface="Times New Roman"/>
                        </a:rPr>
                        <a:t>Πάνισκας, Κλεινές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03558">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a:ea typeface="Calibri"/>
                          <a:cs typeface="Times New Roman"/>
                        </a:rPr>
                        <a:t>Ζωλοστασιάδης</a:t>
                      </a:r>
                      <a:r>
                        <a:rPr lang="el-GR" sz="1600" b="1" dirty="0">
                          <a:solidFill>
                            <a:schemeClr val="tx1"/>
                          </a:solidFill>
                          <a:latin typeface="Times New Roman"/>
                          <a:ea typeface="Calibri"/>
                          <a:cs typeface="Times New Roman"/>
                        </a:rPr>
                        <a:t>, Αγρίνιο</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Χαριτάκης</a:t>
                      </a:r>
                      <a:r>
                        <a:rPr lang="el-GR" sz="1600" b="1" dirty="0">
                          <a:solidFill>
                            <a:schemeClr val="tx1"/>
                          </a:solidFill>
                          <a:latin typeface="Times New Roman"/>
                          <a:ea typeface="Calibri"/>
                          <a:cs typeface="Times New Roman"/>
                        </a:rPr>
                        <a:t> Γιώργος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733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Μπότσης Στέργιος,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Παναγιωτίδης</a:t>
                      </a:r>
                      <a:r>
                        <a:rPr lang="el-GR" sz="1600" b="1" dirty="0">
                          <a:solidFill>
                            <a:schemeClr val="tx1"/>
                          </a:solidFill>
                          <a:latin typeface="Times New Roman"/>
                          <a:ea typeface="Calibri"/>
                          <a:cs typeface="Times New Roman"/>
                        </a:rPr>
                        <a:t> Αχιλλέας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7331">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a:ea typeface="Calibri"/>
                          <a:cs typeface="Times New Roman"/>
                        </a:rPr>
                        <a:t>Κούκης</a:t>
                      </a:r>
                      <a:r>
                        <a:rPr lang="el-GR" sz="1600" b="1" dirty="0">
                          <a:solidFill>
                            <a:schemeClr val="tx1"/>
                          </a:solidFill>
                          <a:latin typeface="Times New Roman"/>
                          <a:ea typeface="Calibri"/>
                          <a:cs typeface="Times New Roman"/>
                        </a:rPr>
                        <a:t> Αλέκος,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Παναγιωτίδης</a:t>
                      </a:r>
                      <a:r>
                        <a:rPr lang="el-GR" sz="1600" b="1" dirty="0">
                          <a:solidFill>
                            <a:schemeClr val="tx1"/>
                          </a:solidFill>
                          <a:latin typeface="Times New Roman"/>
                          <a:ea typeface="Calibri"/>
                          <a:cs typeface="Times New Roman"/>
                        </a:rPr>
                        <a:t> Σάββας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7331">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Γκούσιας Μιχάλης, Μεγάλο Λειβάδι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Πασακιωτίδης</a:t>
                      </a:r>
                      <a:r>
                        <a:rPr lang="el-GR" sz="1600" b="1" dirty="0">
                          <a:solidFill>
                            <a:schemeClr val="tx1"/>
                          </a:solidFill>
                          <a:latin typeface="Times New Roman"/>
                          <a:ea typeface="Calibri"/>
                          <a:cs typeface="Times New Roman"/>
                        </a:rPr>
                        <a:t> Άγγελος,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7331">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Τσιλκοΐδης Γιώργος, Σέρβια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Βισάρης</a:t>
                      </a:r>
                      <a:r>
                        <a:rPr lang="el-GR" sz="1600" b="1" dirty="0">
                          <a:solidFill>
                            <a:schemeClr val="tx1"/>
                          </a:solidFill>
                          <a:latin typeface="Times New Roman"/>
                          <a:ea typeface="Calibri"/>
                          <a:cs typeface="Times New Roman"/>
                        </a:rPr>
                        <a:t> Στέφανος, Φιλώτα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03558">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Λεδές Γιώργος, Φλώρινα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err="1">
                          <a:solidFill>
                            <a:schemeClr val="tx1"/>
                          </a:solidFill>
                          <a:latin typeface="Times New Roman"/>
                          <a:ea typeface="Calibri"/>
                          <a:cs typeface="Times New Roman"/>
                        </a:rPr>
                        <a:t>Αιχατζίδης</a:t>
                      </a:r>
                      <a:r>
                        <a:rPr lang="el-GR" sz="1600" b="1" dirty="0">
                          <a:solidFill>
                            <a:schemeClr val="tx1"/>
                          </a:solidFill>
                          <a:latin typeface="Times New Roman"/>
                          <a:ea typeface="Calibri"/>
                          <a:cs typeface="Times New Roman"/>
                        </a:rPr>
                        <a:t> Γιάννης, Φιλώτα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7331">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Κωνσταντίνος Σταύρος, Άλωνα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l-GR" sz="1600" b="1" dirty="0">
                          <a:solidFill>
                            <a:schemeClr val="tx1"/>
                          </a:solidFill>
                          <a:latin typeface="Times New Roman"/>
                          <a:ea typeface="Calibri"/>
                          <a:cs typeface="Times New Roman"/>
                        </a:rPr>
                        <a:t>Γεωργιάδης Γιώργος, Σωτήρα Αμυνταίου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5" name="4 - Πίνακας"/>
          <p:cNvGraphicFramePr>
            <a:graphicFrameLocks noGrp="1"/>
          </p:cNvGraphicFramePr>
          <p:nvPr/>
        </p:nvGraphicFramePr>
        <p:xfrm>
          <a:off x="539552" y="4725144"/>
          <a:ext cx="7920880" cy="1957370"/>
        </p:xfrm>
        <a:graphic>
          <a:graphicData uri="http://schemas.openxmlformats.org/drawingml/2006/table">
            <a:tbl>
              <a:tblPr/>
              <a:tblGrid>
                <a:gridCol w="7920880"/>
              </a:tblGrid>
              <a:tr h="237836">
                <a:tc>
                  <a:txBody>
                    <a:bodyPr/>
                    <a:lstStyle/>
                    <a:p>
                      <a:pPr algn="ctr">
                        <a:lnSpc>
                          <a:spcPct val="115000"/>
                        </a:lnSpc>
                        <a:spcAft>
                          <a:spcPts val="0"/>
                        </a:spcAft>
                      </a:pPr>
                      <a:r>
                        <a:rPr lang="el-GR" sz="1600" b="1" dirty="0">
                          <a:solidFill>
                            <a:srgbClr val="000000"/>
                          </a:solidFill>
                          <a:latin typeface="Times New Roman"/>
                          <a:ea typeface="Calibri"/>
                          <a:cs typeface="Times New Roman"/>
                        </a:rPr>
                        <a:t>Κατάσταση στην περιοχή Μακεδονίας-Θράκης</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4519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Ολοκλήρωση των προϋποθέσεων για συμφιλίωση στη Β. Ελλάδα.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7567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Ο εμφύλιος πόλεμος γενικεύεται και μεταφέρεται στις μακεδονοθρακικές πόλεις.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3783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Διωγμός των Σλαβομακεδόνων της Ελλάδας.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7567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Οι Άγγλοι προπαγανδίζουν την αυτονομία στους Σλαβομακεδόνες της Ελλάδας.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229</a:t>
            </a:fld>
            <a:endParaRPr lang="el-G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tx1"/>
                </a:solidFill>
              </a:rPr>
              <a:t>ΣΥΝΕΔΡΙΑ ΑΓ. ΣΤΕΦΑΝΟΥ-ΒΕΡΟΛΙΝΟΥ 1878</a:t>
            </a:r>
            <a:endParaRPr lang="en-US" dirty="0">
              <a:solidFill>
                <a:schemeClr val="tx1"/>
              </a:solidFill>
            </a:endParaRPr>
          </a:p>
        </p:txBody>
      </p:sp>
      <p:sp>
        <p:nvSpPr>
          <p:cNvPr id="3" name="2 - Θέση περιεχομένου"/>
          <p:cNvSpPr>
            <a:spLocks noGrp="1"/>
          </p:cNvSpPr>
          <p:nvPr>
            <p:ph sz="quarter" idx="1"/>
          </p:nvPr>
        </p:nvSpPr>
        <p:spPr/>
        <p:txBody>
          <a:bodyPr>
            <a:normAutofit/>
          </a:bodyPr>
          <a:lstStyle/>
          <a:p>
            <a:r>
              <a:rPr lang="el-GR" sz="2800" dirty="0" smtClean="0">
                <a:latin typeface="Times New Roman" pitchFamily="18" charset="0"/>
                <a:cs typeface="Times New Roman" pitchFamily="18" charset="0"/>
              </a:rPr>
              <a:t>ΒΙΒΛΙΟΓΡΑΦΙΑ</a:t>
            </a:r>
          </a:p>
          <a:p>
            <a:r>
              <a:rPr lang="en-US" sz="2800" dirty="0" smtClean="0">
                <a:latin typeface="Times New Roman" pitchFamily="18" charset="0"/>
                <a:cs typeface="Times New Roman" pitchFamily="18" charset="0"/>
              </a:rPr>
              <a:t>W.N. </a:t>
            </a:r>
            <a:r>
              <a:rPr lang="en-US" sz="2800" dirty="0" err="1" smtClean="0">
                <a:latin typeface="Times New Roman" pitchFamily="18" charset="0"/>
                <a:cs typeface="Times New Roman" pitchFamily="18" charset="0"/>
              </a:rPr>
              <a:t>Medlicott</a:t>
            </a:r>
            <a:r>
              <a:rPr lang="en-US" sz="2800" dirty="0" smtClean="0">
                <a:latin typeface="Times New Roman" pitchFamily="18" charset="0"/>
                <a:cs typeface="Times New Roman" pitchFamily="18" charset="0"/>
              </a:rPr>
              <a:t>. (London 1938). The congress of Berlin and after, 1878-1880.</a:t>
            </a:r>
          </a:p>
          <a:p>
            <a:r>
              <a:rPr lang="en-US" sz="2800" dirty="0" smtClean="0">
                <a:latin typeface="Times New Roman" pitchFamily="18" charset="0"/>
                <a:cs typeface="Times New Roman" pitchFamily="18" charset="0"/>
              </a:rPr>
              <a:t>R. </a:t>
            </a:r>
            <a:r>
              <a:rPr lang="en-US" sz="2800" dirty="0" err="1" smtClean="0">
                <a:latin typeface="Times New Roman" pitchFamily="18" charset="0"/>
                <a:cs typeface="Times New Roman" pitchFamily="18" charset="0"/>
              </a:rPr>
              <a:t>Milman</a:t>
            </a:r>
            <a:r>
              <a:rPr lang="en-US" sz="2800" dirty="0" smtClean="0">
                <a:latin typeface="Times New Roman" pitchFamily="18" charset="0"/>
                <a:cs typeface="Times New Roman" pitchFamily="18" charset="0"/>
              </a:rPr>
              <a:t> (Oxford 1979). Britain and the Eastern Question 1875-1878.</a:t>
            </a:r>
            <a:endParaRPr lang="en-US" sz="28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755576" y="548680"/>
          <a:ext cx="7704856" cy="3333924"/>
        </p:xfrm>
        <a:graphic>
          <a:graphicData uri="http://schemas.openxmlformats.org/drawingml/2006/table">
            <a:tbl>
              <a:tblPr/>
              <a:tblGrid>
                <a:gridCol w="3852428"/>
                <a:gridCol w="3852428"/>
              </a:tblGrid>
              <a:tr h="386297">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Προσπάθειες συνεργασίας των ανταρτών του Βίτσι με τους </a:t>
                      </a:r>
                      <a:r>
                        <a:rPr lang="el-GR" sz="1600" b="1" dirty="0" err="1">
                          <a:solidFill>
                            <a:schemeClr val="tx1"/>
                          </a:solidFill>
                          <a:latin typeface="Times New Roman"/>
                          <a:ea typeface="Calibri"/>
                          <a:cs typeface="Times New Roman"/>
                        </a:rPr>
                        <a:t>Νοφίτες</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785242">
                <a:tc>
                  <a:txBody>
                    <a:bodyPr/>
                    <a:lstStyle/>
                    <a:p>
                      <a:pPr algn="ctr">
                        <a:lnSpc>
                          <a:spcPct val="115000"/>
                        </a:lnSpc>
                        <a:spcAft>
                          <a:spcPts val="0"/>
                        </a:spcAft>
                      </a:pPr>
                      <a:r>
                        <a:rPr lang="el-GR" sz="1600" b="1" dirty="0">
                          <a:solidFill>
                            <a:schemeClr val="tx1"/>
                          </a:solidFill>
                          <a:latin typeface="Times New Roman"/>
                          <a:ea typeface="Calibri"/>
                          <a:cs typeface="Times New Roman"/>
                        </a:rPr>
                        <a:t>Τέλη Σεπτεμβρίου 1946</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just">
                        <a:lnSpc>
                          <a:spcPct val="115000"/>
                        </a:lnSpc>
                        <a:spcAft>
                          <a:spcPts val="0"/>
                        </a:spcAft>
                      </a:pPr>
                      <a:r>
                        <a:rPr lang="el-GR" sz="1600" b="1" dirty="0">
                          <a:solidFill>
                            <a:schemeClr val="tx1"/>
                          </a:solidFill>
                          <a:latin typeface="Times New Roman"/>
                          <a:ea typeface="Calibri"/>
                          <a:cs typeface="Times New Roman"/>
                        </a:rPr>
                        <a:t>Αποτυχία, λόγω απαίτησης των </a:t>
                      </a:r>
                      <a:r>
                        <a:rPr lang="el-GR" sz="1600" b="1" dirty="0" err="1">
                          <a:solidFill>
                            <a:schemeClr val="tx1"/>
                          </a:solidFill>
                          <a:latin typeface="Times New Roman"/>
                          <a:ea typeface="Calibri"/>
                          <a:cs typeface="Times New Roman"/>
                        </a:rPr>
                        <a:t>Νοφικών</a:t>
                      </a:r>
                      <a:r>
                        <a:rPr lang="el-GR" sz="1600" b="1" dirty="0">
                          <a:solidFill>
                            <a:schemeClr val="tx1"/>
                          </a:solidFill>
                          <a:latin typeface="Times New Roman"/>
                          <a:ea typeface="Calibri"/>
                          <a:cs typeface="Times New Roman"/>
                        </a:rPr>
                        <a:t> για στελέχωση του Αρχηγείου μόνο με Σλαβόφωνους </a:t>
                      </a:r>
                      <a:r>
                        <a:rPr lang="el-GR" sz="1600" b="1" dirty="0" err="1">
                          <a:solidFill>
                            <a:schemeClr val="tx1"/>
                          </a:solidFill>
                          <a:latin typeface="Times New Roman"/>
                          <a:ea typeface="Calibri"/>
                          <a:cs typeface="Times New Roman"/>
                        </a:rPr>
                        <a:t>Νοφικούς</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84715">
                <a:tc>
                  <a:txBody>
                    <a:bodyPr/>
                    <a:lstStyle/>
                    <a:p>
                      <a:pPr algn="ctr">
                        <a:lnSpc>
                          <a:spcPct val="115000"/>
                        </a:lnSpc>
                        <a:spcAft>
                          <a:spcPts val="0"/>
                        </a:spcAft>
                      </a:pPr>
                      <a:r>
                        <a:rPr lang="el-GR" sz="1600" b="1" dirty="0">
                          <a:solidFill>
                            <a:schemeClr val="tx1"/>
                          </a:solidFill>
                          <a:latin typeface="Times New Roman"/>
                          <a:ea typeface="Calibri"/>
                          <a:cs typeface="Times New Roman"/>
                        </a:rPr>
                        <a:t>11 Οκτωβρίου 1946</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just">
                        <a:lnSpc>
                          <a:spcPct val="115000"/>
                        </a:lnSpc>
                        <a:spcAft>
                          <a:spcPts val="0"/>
                        </a:spcAft>
                      </a:pPr>
                      <a:r>
                        <a:rPr lang="el-GR" sz="1600" b="1" dirty="0">
                          <a:solidFill>
                            <a:schemeClr val="tx1"/>
                          </a:solidFill>
                          <a:latin typeface="Times New Roman"/>
                          <a:ea typeface="Calibri"/>
                          <a:cs typeface="Times New Roman"/>
                        </a:rPr>
                        <a:t>Ενώ ξεκίνησε να εφαρμόζεται η απόφαση για συνεργασία, ο </a:t>
                      </a:r>
                      <a:r>
                        <a:rPr lang="el-GR" sz="1600" b="1" dirty="0" err="1">
                          <a:solidFill>
                            <a:schemeClr val="tx1"/>
                          </a:solidFill>
                          <a:latin typeface="Times New Roman"/>
                          <a:ea typeface="Calibri"/>
                          <a:cs typeface="Times New Roman"/>
                        </a:rPr>
                        <a:t>Κάλκος</a:t>
                      </a:r>
                      <a:r>
                        <a:rPr lang="el-GR" sz="1600" b="1" dirty="0">
                          <a:solidFill>
                            <a:schemeClr val="tx1"/>
                          </a:solidFill>
                          <a:latin typeface="Times New Roman"/>
                          <a:ea typeface="Calibri"/>
                          <a:cs typeface="Times New Roman"/>
                        </a:rPr>
                        <a:t> από τη μεριά των </a:t>
                      </a:r>
                      <a:r>
                        <a:rPr lang="el-GR" sz="1600" b="1" dirty="0" err="1">
                          <a:solidFill>
                            <a:schemeClr val="tx1"/>
                          </a:solidFill>
                          <a:latin typeface="Times New Roman"/>
                          <a:ea typeface="Calibri"/>
                          <a:cs typeface="Times New Roman"/>
                        </a:rPr>
                        <a:t>Νοφιτών</a:t>
                      </a:r>
                      <a:r>
                        <a:rPr lang="el-GR" sz="1600" b="1" dirty="0">
                          <a:solidFill>
                            <a:schemeClr val="tx1"/>
                          </a:solidFill>
                          <a:latin typeface="Times New Roman"/>
                          <a:ea typeface="Calibri"/>
                          <a:cs typeface="Times New Roman"/>
                        </a:rPr>
                        <a:t> την τορπίλισε.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84715">
                <a:tc>
                  <a:txBody>
                    <a:bodyPr/>
                    <a:lstStyle/>
                    <a:p>
                      <a:pPr algn="ctr">
                        <a:lnSpc>
                          <a:spcPct val="115000"/>
                        </a:lnSpc>
                        <a:spcAft>
                          <a:spcPts val="0"/>
                        </a:spcAft>
                      </a:pPr>
                      <a:r>
                        <a:rPr lang="el-GR" sz="1600" b="1" dirty="0">
                          <a:solidFill>
                            <a:schemeClr val="tx1"/>
                          </a:solidFill>
                          <a:latin typeface="Times New Roman"/>
                          <a:ea typeface="Calibri"/>
                          <a:cs typeface="Times New Roman"/>
                        </a:rPr>
                        <a:t>14 Οκτωβρίου 1946</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just">
                        <a:lnSpc>
                          <a:spcPct val="115000"/>
                        </a:lnSpc>
                        <a:spcAft>
                          <a:spcPts val="0"/>
                        </a:spcAft>
                      </a:pPr>
                      <a:r>
                        <a:rPr lang="el-GR" sz="1600" b="1" dirty="0">
                          <a:solidFill>
                            <a:schemeClr val="tx1"/>
                          </a:solidFill>
                          <a:latin typeface="Times New Roman"/>
                          <a:ea typeface="Calibri"/>
                          <a:cs typeface="Times New Roman"/>
                        </a:rPr>
                        <a:t>Ο </a:t>
                      </a:r>
                      <a:r>
                        <a:rPr lang="el-GR" sz="1600" b="1" dirty="0" err="1">
                          <a:solidFill>
                            <a:schemeClr val="tx1"/>
                          </a:solidFill>
                          <a:latin typeface="Times New Roman"/>
                          <a:ea typeface="Calibri"/>
                          <a:cs typeface="Times New Roman"/>
                        </a:rPr>
                        <a:t>Κεραμιτζής</a:t>
                      </a:r>
                      <a:r>
                        <a:rPr lang="el-GR" sz="1600" b="1" dirty="0">
                          <a:solidFill>
                            <a:schemeClr val="tx1"/>
                          </a:solidFill>
                          <a:latin typeface="Times New Roman"/>
                          <a:ea typeface="Calibri"/>
                          <a:cs typeface="Times New Roman"/>
                        </a:rPr>
                        <a:t> υποστηρίζει την συμφωνία. Ωστόσο, επιμένει στη δημιουργία μακεδονικών τμημάτων, στην ύπαρξη του ΝΟΦ.</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5" name="4 - Πίνακας"/>
          <p:cNvGraphicFramePr>
            <a:graphicFrameLocks noGrp="1"/>
          </p:cNvGraphicFramePr>
          <p:nvPr/>
        </p:nvGraphicFramePr>
        <p:xfrm>
          <a:off x="1763688" y="4365104"/>
          <a:ext cx="5411470" cy="2243328"/>
        </p:xfrm>
        <a:graphic>
          <a:graphicData uri="http://schemas.openxmlformats.org/drawingml/2006/table">
            <a:tbl>
              <a:tblPr/>
              <a:tblGrid>
                <a:gridCol w="2705735"/>
                <a:gridCol w="2705735"/>
              </a:tblGrid>
              <a:tr h="0">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Σύσκεψη του Νοεμβρίου 1946 στη Φλώρινα για το ζήτημα της ενότητας.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0">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Νίκος </a:t>
                      </a:r>
                      <a:r>
                        <a:rPr lang="el-GR" sz="1600" b="1" dirty="0" err="1">
                          <a:solidFill>
                            <a:schemeClr val="tx1"/>
                          </a:solidFill>
                          <a:latin typeface="Times New Roman"/>
                          <a:ea typeface="Calibri"/>
                          <a:cs typeface="Times New Roman"/>
                        </a:rPr>
                        <a:t>Σκοτίδας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Γενικό Αρχηγείο του ΔΣΕ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0">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Μ. </a:t>
                      </a:r>
                      <a:r>
                        <a:rPr lang="el-GR" sz="1600" b="1" dirty="0" err="1">
                          <a:solidFill>
                            <a:schemeClr val="tx1"/>
                          </a:solidFill>
                          <a:latin typeface="Times New Roman"/>
                          <a:ea typeface="Calibri"/>
                          <a:cs typeface="Times New Roman"/>
                        </a:rPr>
                        <a:t>Κεραμιτζής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err="1">
                          <a:solidFill>
                            <a:schemeClr val="tx1"/>
                          </a:solidFill>
                          <a:latin typeface="Times New Roman"/>
                          <a:ea typeface="Calibri"/>
                          <a:cs typeface="Times New Roman"/>
                        </a:rPr>
                        <a:t>Νοφίτης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0">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Πασχάλης </a:t>
                      </a:r>
                      <a:r>
                        <a:rPr lang="el-GR" sz="1600" b="1" dirty="0" err="1">
                          <a:solidFill>
                            <a:schemeClr val="tx1"/>
                          </a:solidFill>
                          <a:latin typeface="Times New Roman"/>
                          <a:ea typeface="Calibri"/>
                          <a:cs typeface="Times New Roman"/>
                        </a:rPr>
                        <a:t>Μητρόφσκι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err="1">
                          <a:solidFill>
                            <a:schemeClr val="tx1"/>
                          </a:solidFill>
                          <a:latin typeface="Times New Roman"/>
                          <a:ea typeface="Calibri"/>
                          <a:cs typeface="Times New Roman"/>
                        </a:rPr>
                        <a:t>Νοφίτης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0">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Θ. Ευθυμιάδης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Επιτροπή Πόλης Φλώρινας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0">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Θ. Ζιώγας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Επιτροπή Πόλης Φλώρινας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0">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Λ. Κατσάκο.</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Επιτροπή Πόλης Φλώρινας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230</a:t>
            </a:fld>
            <a:endParaRPr lang="el-GR"/>
          </a:p>
        </p:txBody>
      </p:sp>
    </p:spTree>
  </p:cSld>
  <p:clrMapOvr>
    <a:masterClrMapping/>
  </p:clrMapOvr>
  <p:transition>
    <p:dissolv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395536" y="188640"/>
          <a:ext cx="8352928" cy="2736305"/>
        </p:xfrm>
        <a:graphic>
          <a:graphicData uri="http://schemas.openxmlformats.org/drawingml/2006/table">
            <a:tbl>
              <a:tblPr/>
              <a:tblGrid>
                <a:gridCol w="8352928"/>
              </a:tblGrid>
              <a:tr h="284536">
                <a:tc>
                  <a:txBody>
                    <a:bodyPr/>
                    <a:lstStyle/>
                    <a:p>
                      <a:pPr algn="ctr">
                        <a:lnSpc>
                          <a:spcPct val="115000"/>
                        </a:lnSpc>
                        <a:spcAft>
                          <a:spcPts val="0"/>
                        </a:spcAft>
                      </a:pPr>
                      <a:r>
                        <a:rPr lang="el-GR" sz="1600" b="1" dirty="0">
                          <a:solidFill>
                            <a:srgbClr val="000000"/>
                          </a:solidFill>
                          <a:latin typeface="Times New Roman"/>
                          <a:ea typeface="Calibri"/>
                          <a:cs typeface="Times New Roman"/>
                        </a:rPr>
                        <a:t>Σύμφωνο Ιωαννίδη-</a:t>
                      </a:r>
                      <a:r>
                        <a:rPr lang="el-GR" sz="1600" b="1" dirty="0" err="1">
                          <a:solidFill>
                            <a:srgbClr val="000000"/>
                          </a:solidFill>
                          <a:latin typeface="Times New Roman"/>
                          <a:ea typeface="Calibri"/>
                          <a:cs typeface="Times New Roman"/>
                        </a:rPr>
                        <a:t>Ράνκοβιτς</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3787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Η Μακεδονική Κομματική Οργάνωση του Αιγαίου εντάσσεται στο ΚΚΕ.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3787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Δημιουργία κεντρικής καθοδήγησης του ΝΟΦ για τη Μακεδονία του Αιγαίου.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3787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Ένταξη του </a:t>
                      </a:r>
                      <a:r>
                        <a:rPr lang="el-GR" sz="1600" b="1" dirty="0" err="1">
                          <a:solidFill>
                            <a:schemeClr val="tx1"/>
                          </a:solidFill>
                          <a:latin typeface="Times New Roman"/>
                          <a:ea typeface="Calibri"/>
                          <a:cs typeface="Times New Roman"/>
                        </a:rPr>
                        <a:t>Μινά</a:t>
                      </a:r>
                      <a:r>
                        <a:rPr lang="el-GR" sz="1600" b="1" dirty="0">
                          <a:solidFill>
                            <a:schemeClr val="tx1"/>
                          </a:solidFill>
                          <a:latin typeface="Times New Roman"/>
                          <a:ea typeface="Calibri"/>
                          <a:cs typeface="Times New Roman"/>
                        </a:rPr>
                        <a:t> </a:t>
                      </a:r>
                      <a:r>
                        <a:rPr lang="el-GR" sz="1600" b="1" dirty="0" err="1">
                          <a:solidFill>
                            <a:schemeClr val="tx1"/>
                          </a:solidFill>
                          <a:latin typeface="Times New Roman"/>
                          <a:ea typeface="Calibri"/>
                          <a:cs typeface="Times New Roman"/>
                        </a:rPr>
                        <a:t>Φότερ</a:t>
                      </a:r>
                      <a:r>
                        <a:rPr lang="el-GR" sz="1600" b="1" dirty="0">
                          <a:solidFill>
                            <a:schemeClr val="tx1"/>
                          </a:solidFill>
                          <a:latin typeface="Times New Roman"/>
                          <a:ea typeface="Calibri"/>
                          <a:cs typeface="Times New Roman"/>
                        </a:rPr>
                        <a:t> στην Επιτροπή Περιοχής Μακεδονίας-Θράκης.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56907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Πλήρης οργανωτική πολιτική ενότητα και ενότητα δράσης στο παρτιζάνικο κίνημα στην Ελλάδα και στη Μακεδονία του Αιγαίου.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56907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Ένταξη του </a:t>
                      </a:r>
                      <a:r>
                        <a:rPr lang="el-GR" sz="1600" b="1" dirty="0" err="1">
                          <a:solidFill>
                            <a:schemeClr val="tx1"/>
                          </a:solidFill>
                          <a:latin typeface="Times New Roman"/>
                          <a:ea typeface="Calibri"/>
                          <a:cs typeface="Times New Roman"/>
                        </a:rPr>
                        <a:t>Τζιότζε</a:t>
                      </a:r>
                      <a:r>
                        <a:rPr lang="el-GR" sz="1600" b="1" dirty="0">
                          <a:solidFill>
                            <a:schemeClr val="tx1"/>
                          </a:solidFill>
                          <a:latin typeface="Times New Roman"/>
                          <a:ea typeface="Calibri"/>
                          <a:cs typeface="Times New Roman"/>
                        </a:rPr>
                        <a:t> </a:t>
                      </a:r>
                      <a:r>
                        <a:rPr lang="el-GR" sz="1600" b="1" dirty="0" err="1">
                          <a:solidFill>
                            <a:schemeClr val="tx1"/>
                          </a:solidFill>
                          <a:latin typeface="Times New Roman"/>
                          <a:ea typeface="Calibri"/>
                          <a:cs typeface="Times New Roman"/>
                        </a:rPr>
                        <a:t>Ουρντάνοφ</a:t>
                      </a:r>
                      <a:r>
                        <a:rPr lang="el-GR" sz="1600" b="1" dirty="0">
                          <a:solidFill>
                            <a:schemeClr val="tx1"/>
                          </a:solidFill>
                          <a:latin typeface="Times New Roman"/>
                          <a:ea typeface="Calibri"/>
                          <a:cs typeface="Times New Roman"/>
                        </a:rPr>
                        <a:t> στο Γενικό Στρατηγείο του παρτιζάνικου κινήματος  της Μακεδονίας του Αιγαίου.</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5" name="4 - Πίνακας"/>
          <p:cNvGraphicFramePr>
            <a:graphicFrameLocks noGrp="1"/>
          </p:cNvGraphicFramePr>
          <p:nvPr/>
        </p:nvGraphicFramePr>
        <p:xfrm>
          <a:off x="395536" y="3068960"/>
          <a:ext cx="8424936" cy="1121664"/>
        </p:xfrm>
        <a:graphic>
          <a:graphicData uri="http://schemas.openxmlformats.org/drawingml/2006/table">
            <a:tbl>
              <a:tblPr/>
              <a:tblGrid>
                <a:gridCol w="4212468"/>
                <a:gridCol w="4212468"/>
              </a:tblGrid>
              <a:tr h="270030">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Σύνθεση του </a:t>
                      </a:r>
                      <a:r>
                        <a:rPr lang="el-GR" sz="1600" b="1" dirty="0" smtClean="0">
                          <a:solidFill>
                            <a:schemeClr val="tx1"/>
                          </a:solidFill>
                          <a:latin typeface="Times New Roman"/>
                          <a:ea typeface="Calibri"/>
                          <a:cs typeface="Times New Roman"/>
                        </a:rPr>
                        <a:t>Αρχηγείου(21 </a:t>
                      </a:r>
                      <a:r>
                        <a:rPr lang="el-GR" sz="1600" b="1" dirty="0" err="1" smtClean="0">
                          <a:solidFill>
                            <a:schemeClr val="tx1"/>
                          </a:solidFill>
                          <a:latin typeface="Times New Roman"/>
                          <a:ea typeface="Calibri"/>
                          <a:cs typeface="Times New Roman"/>
                        </a:rPr>
                        <a:t>Νομεβρίου</a:t>
                      </a:r>
                      <a:r>
                        <a:rPr lang="el-GR" sz="1600" b="1" dirty="0" smtClean="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270030">
                <a:tc>
                  <a:txBody>
                    <a:bodyPr/>
                    <a:lstStyle/>
                    <a:p>
                      <a:pPr algn="ctr">
                        <a:lnSpc>
                          <a:spcPct val="115000"/>
                        </a:lnSpc>
                        <a:spcAft>
                          <a:spcPts val="0"/>
                        </a:spcAft>
                      </a:pPr>
                      <a:r>
                        <a:rPr lang="el-GR" sz="1600" b="1" dirty="0">
                          <a:solidFill>
                            <a:schemeClr val="tx1"/>
                          </a:solidFill>
                          <a:latin typeface="Times New Roman"/>
                          <a:ea typeface="Calibri"/>
                          <a:cs typeface="Times New Roman"/>
                        </a:rPr>
                        <a:t>Στρατιωτικός διοικητής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err="1">
                          <a:solidFill>
                            <a:schemeClr val="tx1"/>
                          </a:solidFill>
                          <a:latin typeface="Times New Roman"/>
                          <a:ea typeface="Calibri"/>
                          <a:cs typeface="Times New Roman"/>
                        </a:rPr>
                        <a:t>Πάντος</a:t>
                      </a:r>
                      <a:r>
                        <a:rPr lang="el-GR" sz="1600" b="1" dirty="0">
                          <a:solidFill>
                            <a:schemeClr val="tx1"/>
                          </a:solidFill>
                          <a:latin typeface="Times New Roman"/>
                          <a:ea typeface="Calibri"/>
                          <a:cs typeface="Times New Roman"/>
                        </a:rPr>
                        <a:t> </a:t>
                      </a:r>
                      <a:r>
                        <a:rPr lang="el-GR" sz="1600" b="1" dirty="0" err="1">
                          <a:solidFill>
                            <a:schemeClr val="tx1"/>
                          </a:solidFill>
                          <a:latin typeface="Times New Roman"/>
                          <a:ea typeface="Calibri"/>
                          <a:cs typeface="Times New Roman"/>
                        </a:rPr>
                        <a:t>Συπέρκος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70030">
                <a:tc>
                  <a:txBody>
                    <a:bodyPr/>
                    <a:lstStyle/>
                    <a:p>
                      <a:pPr algn="ctr">
                        <a:lnSpc>
                          <a:spcPct val="115000"/>
                        </a:lnSpc>
                        <a:spcAft>
                          <a:spcPts val="0"/>
                        </a:spcAft>
                      </a:pPr>
                      <a:r>
                        <a:rPr lang="el-GR" sz="1600" b="1" dirty="0">
                          <a:solidFill>
                            <a:schemeClr val="tx1"/>
                          </a:solidFill>
                          <a:latin typeface="Times New Roman"/>
                          <a:ea typeface="Calibri"/>
                          <a:cs typeface="Times New Roman"/>
                        </a:rPr>
                        <a:t>Καπετάνιος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Αμύντας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70030">
                <a:tc>
                  <a:txBody>
                    <a:bodyPr/>
                    <a:lstStyle/>
                    <a:p>
                      <a:pPr algn="ctr">
                        <a:lnSpc>
                          <a:spcPct val="115000"/>
                        </a:lnSpc>
                        <a:spcAft>
                          <a:spcPts val="0"/>
                        </a:spcAft>
                      </a:pPr>
                      <a:r>
                        <a:rPr lang="el-GR" sz="1600" b="1" dirty="0">
                          <a:solidFill>
                            <a:schemeClr val="tx1"/>
                          </a:solidFill>
                          <a:latin typeface="Times New Roman"/>
                          <a:ea typeface="Calibri"/>
                          <a:cs typeface="Times New Roman"/>
                        </a:rPr>
                        <a:t>Τρίτο μέλος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Γρανίτης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6" name="5 - Πίνακας"/>
          <p:cNvGraphicFramePr>
            <a:graphicFrameLocks noGrp="1"/>
          </p:cNvGraphicFramePr>
          <p:nvPr/>
        </p:nvGraphicFramePr>
        <p:xfrm>
          <a:off x="251520" y="4437112"/>
          <a:ext cx="8496944" cy="1682496"/>
        </p:xfrm>
        <a:graphic>
          <a:graphicData uri="http://schemas.openxmlformats.org/drawingml/2006/table">
            <a:tbl>
              <a:tblPr/>
              <a:tblGrid>
                <a:gridCol w="4248472"/>
                <a:gridCol w="4248472"/>
              </a:tblGrid>
              <a:tr h="204022">
                <a:tc gridSpan="2">
                  <a:txBody>
                    <a:bodyPr/>
                    <a:lstStyle/>
                    <a:p>
                      <a:pPr algn="ctr">
                        <a:lnSpc>
                          <a:spcPct val="115000"/>
                        </a:lnSpc>
                        <a:spcAft>
                          <a:spcPts val="0"/>
                        </a:spcAft>
                      </a:pPr>
                      <a:r>
                        <a:rPr lang="el-GR" sz="1600" b="1" dirty="0">
                          <a:solidFill>
                            <a:srgbClr val="000000"/>
                          </a:solidFill>
                          <a:latin typeface="Times New Roman"/>
                          <a:ea typeface="Calibri"/>
                          <a:cs typeface="Times New Roman"/>
                        </a:rPr>
                        <a:t>Οι πρώτες γυναίκες αντάρτισσες</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204022">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a:ea typeface="Calibri"/>
                          <a:cs typeface="Times New Roman"/>
                        </a:rPr>
                        <a:t>Σφέτα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a:ea typeface="Calibri"/>
                          <a:cs typeface="Times New Roman"/>
                        </a:rPr>
                        <a:t>Βαρικό</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0402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Θεοδώρα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Δροσοπηγή</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0402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Ευγενία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Δροσοπηγή</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04022">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Μίρκα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Άγιος Παντελεήμων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04022">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Ουρανία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a:ea typeface="Calibri"/>
                          <a:cs typeface="Times New Roman"/>
                        </a:rPr>
                        <a:t>Άγιος Παντελεήμων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7" name="6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231</a:t>
            </a:fld>
            <a:endParaRPr lang="el-GR"/>
          </a:p>
        </p:txBody>
      </p:sp>
      <p:sp>
        <p:nvSpPr>
          <p:cNvPr id="8" name="7 - Θέση υποσέλιδου"/>
          <p:cNvSpPr>
            <a:spLocks noGrp="1"/>
          </p:cNvSpPr>
          <p:nvPr>
            <p:ph type="ftr" sz="quarter" idx="11"/>
          </p:nvPr>
        </p:nvSpPr>
        <p:spPr>
          <a:xfrm>
            <a:off x="179512" y="6410848"/>
            <a:ext cx="8784976" cy="447152"/>
          </a:xfrm>
        </p:spPr>
        <p:txBody>
          <a:bodyPr/>
          <a:lstStyle/>
          <a:p>
            <a:r>
              <a:rPr lang="el-GR" dirty="0" err="1" smtClean="0"/>
              <a:t>Μινά</a:t>
            </a:r>
            <a:r>
              <a:rPr lang="el-GR" dirty="0" smtClean="0"/>
              <a:t> </a:t>
            </a:r>
            <a:r>
              <a:rPr lang="el-GR" dirty="0" err="1" smtClean="0"/>
              <a:t>Φότερ</a:t>
            </a:r>
            <a:r>
              <a:rPr lang="el-GR" dirty="0" smtClean="0"/>
              <a:t>: Μέλος του Κεντρικού Συμβουλίου του NOF(21 Μαΐου 1945)</a:t>
            </a:r>
            <a:r>
              <a:rPr lang="en-US" dirty="0" smtClean="0"/>
              <a:t> </a:t>
            </a:r>
            <a:r>
              <a:rPr lang="el-GR" dirty="0" smtClean="0"/>
              <a:t>(</a:t>
            </a:r>
            <a:r>
              <a:rPr lang="en-US" dirty="0" smtClean="0"/>
              <a:t>http://www.imma.edu.gr/macher/articles/07.html</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611560" y="260647"/>
          <a:ext cx="8064896" cy="1957450"/>
        </p:xfrm>
        <a:graphic>
          <a:graphicData uri="http://schemas.openxmlformats.org/drawingml/2006/table">
            <a:tbl>
              <a:tblPr/>
              <a:tblGrid>
                <a:gridCol w="8064896"/>
              </a:tblGrid>
              <a:tr h="558101">
                <a:tc>
                  <a:txBody>
                    <a:bodyPr/>
                    <a:lstStyle/>
                    <a:p>
                      <a:pPr algn="ctr">
                        <a:lnSpc>
                          <a:spcPct val="115000"/>
                        </a:lnSpc>
                        <a:spcAft>
                          <a:spcPts val="0"/>
                        </a:spcAft>
                      </a:pPr>
                      <a:r>
                        <a:rPr lang="el-GR" sz="1600" b="1" dirty="0">
                          <a:solidFill>
                            <a:srgbClr val="000000"/>
                          </a:solidFill>
                          <a:latin typeface="Times New Roman"/>
                          <a:ea typeface="Calibri"/>
                          <a:cs typeface="Times New Roman"/>
                        </a:rPr>
                        <a:t>Θετικές επιδράσεις της ενότητας στο </a:t>
                      </a:r>
                      <a:r>
                        <a:rPr lang="el-GR" sz="1600" b="1" dirty="0" err="1">
                          <a:solidFill>
                            <a:srgbClr val="000000"/>
                          </a:solidFill>
                          <a:latin typeface="Times New Roman"/>
                          <a:ea typeface="Calibri"/>
                          <a:cs typeface="Times New Roman"/>
                        </a:rPr>
                        <a:t>σλαβομακεδονικό</a:t>
                      </a:r>
                      <a:r>
                        <a:rPr lang="el-GR" sz="1600" b="1" dirty="0">
                          <a:solidFill>
                            <a:srgbClr val="000000"/>
                          </a:solidFill>
                          <a:latin typeface="Times New Roman"/>
                          <a:ea typeface="Calibri"/>
                          <a:cs typeface="Times New Roman"/>
                        </a:rPr>
                        <a:t> στοιχείο.</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69914">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Δημιουργία ΑΚΕ.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55810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Ενδυνάμωση της συμφιλιωτικής δουλειάς ανάμεσα στους Έλληνες και τους </a:t>
                      </a:r>
                      <a:r>
                        <a:rPr lang="el-GR" sz="1600" b="1" dirty="0" err="1">
                          <a:solidFill>
                            <a:schemeClr val="tx1"/>
                          </a:solidFill>
                          <a:latin typeface="Times New Roman"/>
                          <a:ea typeface="Calibri"/>
                          <a:cs typeface="Times New Roman"/>
                        </a:rPr>
                        <a:t>σλαβομακεδόνες</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558101">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Αποκατάσταση δηλωσιών(ηγετικά στελέχη στην απελευθερωτική τους οργάνωση).</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6" name="5 - Πίνακας"/>
          <p:cNvGraphicFramePr>
            <a:graphicFrameLocks noGrp="1"/>
          </p:cNvGraphicFramePr>
          <p:nvPr/>
        </p:nvGraphicFramePr>
        <p:xfrm>
          <a:off x="1331640" y="2348880"/>
          <a:ext cx="6768752" cy="1708779"/>
        </p:xfrm>
        <a:graphic>
          <a:graphicData uri="http://schemas.openxmlformats.org/drawingml/2006/table">
            <a:tbl>
              <a:tblPr/>
              <a:tblGrid>
                <a:gridCol w="6768752"/>
              </a:tblGrid>
              <a:tr h="332745">
                <a:tc>
                  <a:txBody>
                    <a:bodyPr/>
                    <a:lstStyle/>
                    <a:p>
                      <a:pPr algn="ctr">
                        <a:lnSpc>
                          <a:spcPct val="115000"/>
                        </a:lnSpc>
                        <a:spcAft>
                          <a:spcPts val="0"/>
                        </a:spcAft>
                      </a:pPr>
                      <a:r>
                        <a:rPr lang="el-GR" sz="1600" b="1" dirty="0">
                          <a:solidFill>
                            <a:srgbClr val="000000"/>
                          </a:solidFill>
                          <a:latin typeface="Times New Roman"/>
                          <a:ea typeface="Calibri"/>
                          <a:cs typeface="Times New Roman"/>
                        </a:rPr>
                        <a:t>Συνέπειες κοινού Αρχηγείου στο Βίτσι.</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88017">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Μαζικοποίηση τμημάτων του ΔΣΕ και των πολιτικών οργανώσεων.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88017">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Ένταξη στις οργανώσεις του ΝΟΦ όλων των σλαβόφωνων μελών του ΚΚΕ και του ΑΚΕ.</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7" name="6 - Πίνακας"/>
          <p:cNvGraphicFramePr>
            <a:graphicFrameLocks noGrp="1"/>
          </p:cNvGraphicFramePr>
          <p:nvPr/>
        </p:nvGraphicFramePr>
        <p:xfrm>
          <a:off x="467544" y="4365105"/>
          <a:ext cx="8280920" cy="2016625"/>
        </p:xfrm>
        <a:graphic>
          <a:graphicData uri="http://schemas.openxmlformats.org/drawingml/2006/table">
            <a:tbl>
              <a:tblPr/>
              <a:tblGrid>
                <a:gridCol w="8280920"/>
              </a:tblGrid>
              <a:tr h="708285">
                <a:tc>
                  <a:txBody>
                    <a:bodyPr/>
                    <a:lstStyle/>
                    <a:p>
                      <a:pPr algn="ctr">
                        <a:lnSpc>
                          <a:spcPct val="115000"/>
                        </a:lnSpc>
                        <a:spcAft>
                          <a:spcPts val="0"/>
                        </a:spcAft>
                      </a:pPr>
                      <a:r>
                        <a:rPr lang="el-GR" sz="1600" b="1" dirty="0">
                          <a:solidFill>
                            <a:srgbClr val="000000"/>
                          </a:solidFill>
                          <a:latin typeface="Times New Roman"/>
                          <a:ea typeface="Calibri"/>
                          <a:cs typeface="Times New Roman"/>
                        </a:rPr>
                        <a:t>Στοιχεία που φανερώνουν τη υπονομευτική συνέχιση των διασυνδέσεων των </a:t>
                      </a:r>
                      <a:r>
                        <a:rPr lang="el-GR" sz="1600" b="1" dirty="0" err="1">
                          <a:solidFill>
                            <a:srgbClr val="000000"/>
                          </a:solidFill>
                          <a:latin typeface="Times New Roman"/>
                          <a:ea typeface="Calibri"/>
                          <a:cs typeface="Times New Roman"/>
                        </a:rPr>
                        <a:t>Νοφιτών</a:t>
                      </a:r>
                      <a:r>
                        <a:rPr lang="el-GR" sz="1600" b="1" dirty="0">
                          <a:solidFill>
                            <a:srgbClr val="000000"/>
                          </a:solidFill>
                          <a:latin typeface="Times New Roman"/>
                          <a:ea typeface="Calibri"/>
                          <a:cs typeface="Times New Roman"/>
                        </a:rPr>
                        <a:t> με τους </a:t>
                      </a:r>
                      <a:r>
                        <a:rPr lang="el-GR" sz="1600" b="1" dirty="0" err="1">
                          <a:solidFill>
                            <a:srgbClr val="000000"/>
                          </a:solidFill>
                          <a:latin typeface="Times New Roman"/>
                          <a:ea typeface="Calibri"/>
                          <a:cs typeface="Times New Roman"/>
                        </a:rPr>
                        <a:t>Σερβομακεδόνες</a:t>
                      </a:r>
                      <a:r>
                        <a:rPr lang="el-GR" sz="1600" b="1" dirty="0">
                          <a:solidFill>
                            <a:srgbClr val="000000"/>
                          </a:solidFill>
                          <a:latin typeface="Times New Roman"/>
                          <a:ea typeface="Calibri"/>
                          <a:cs typeface="Times New Roman"/>
                        </a:rPr>
                        <a:t> των Σκοπίων.</a:t>
                      </a:r>
                      <a:endParaRPr lang="el-GR" sz="16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709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Προσπάθεια ένταξης στον ΔΣΕ των πιο αφοσιωμένων </a:t>
                      </a:r>
                      <a:r>
                        <a:rPr lang="el-GR" sz="1600" b="1" dirty="0" err="1">
                          <a:solidFill>
                            <a:schemeClr val="tx1"/>
                          </a:solidFill>
                          <a:latin typeface="Times New Roman"/>
                          <a:ea typeface="Calibri"/>
                          <a:cs typeface="Times New Roman"/>
                        </a:rPr>
                        <a:t>Νοφιτών</a:t>
                      </a:r>
                      <a:r>
                        <a:rPr lang="el-GR" sz="1600" b="1" dirty="0">
                          <a:solidFill>
                            <a:schemeClr val="tx1"/>
                          </a:solidFill>
                          <a:latin typeface="Times New Roman"/>
                          <a:ea typeface="Calibri"/>
                          <a:cs typeface="Times New Roman"/>
                        </a:rPr>
                        <a:t>.</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56083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Αποκλεισμός των σλαβόφωνων που είχαν σχέση με το ΚΚΕ από τις διάφορες δουλειές.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8041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Αποκλεισμός των παλιών </a:t>
                      </a:r>
                      <a:r>
                        <a:rPr lang="el-GR" sz="1600" b="1" dirty="0" err="1">
                          <a:solidFill>
                            <a:schemeClr val="tx1"/>
                          </a:solidFill>
                          <a:latin typeface="Times New Roman"/>
                          <a:ea typeface="Calibri"/>
                          <a:cs typeface="Times New Roman"/>
                        </a:rPr>
                        <a:t>Ελασιτών</a:t>
                      </a:r>
                      <a:r>
                        <a:rPr lang="el-GR" sz="1600" b="1" dirty="0">
                          <a:solidFill>
                            <a:schemeClr val="tx1"/>
                          </a:solidFill>
                          <a:latin typeface="Times New Roman"/>
                          <a:ea typeface="Calibri"/>
                          <a:cs typeface="Times New Roman"/>
                        </a:rPr>
                        <a:t> σλαβόφωνων.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8" name="7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232</a:t>
            </a:fld>
            <a:endParaRPr lang="el-GR"/>
          </a:p>
        </p:txBody>
      </p:sp>
    </p:spTree>
  </p:cSld>
  <p:clrMapOvr>
    <a:masterClrMapping/>
  </p:clrMapOvr>
  <p:transition>
    <p:dissolv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endParaRPr lang="en-US" b="1" dirty="0" smtClean="0"/>
          </a:p>
          <a:p>
            <a:endParaRPr lang="en-US" b="1" dirty="0"/>
          </a:p>
          <a:p>
            <a:endParaRPr lang="en-US" b="1" dirty="0" smtClean="0"/>
          </a:p>
          <a:p>
            <a:pPr algn="ctr">
              <a:buNone/>
            </a:pPr>
            <a:r>
              <a:rPr lang="el-GR" sz="3000" b="1" dirty="0" smtClean="0"/>
              <a:t>«</a:t>
            </a:r>
            <a:r>
              <a:rPr lang="el-GR" sz="3000" b="1" dirty="0"/>
              <a:t>Ο χειμώνας του 1947</a:t>
            </a:r>
            <a:r>
              <a:rPr lang="el-GR" sz="3000" b="1" dirty="0" smtClean="0"/>
              <a:t>»</a:t>
            </a:r>
            <a:endParaRPr lang="el-GR" sz="3000" b="1" dirty="0"/>
          </a:p>
          <a:p>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233</a:t>
            </a:fld>
            <a:endParaRPr lang="el-GR"/>
          </a:p>
        </p:txBody>
      </p:sp>
    </p:spTree>
  </p:cSld>
  <p:clrMapOvr>
    <a:masterClrMapping/>
  </p:clrMapOvr>
  <p:transition>
    <p:dissolv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76672"/>
            <a:ext cx="8534400" cy="758952"/>
          </a:xfrm>
        </p:spPr>
        <p:txBody>
          <a:bodyPr>
            <a:normAutofit fontScale="90000"/>
          </a:bodyPr>
          <a:lstStyle/>
          <a:p>
            <a:r>
              <a:rPr lang="en-US" b="1" dirty="0" smtClean="0"/>
              <a:t/>
            </a:r>
            <a:br>
              <a:rPr lang="en-US" b="1" dirty="0" smtClean="0"/>
            </a:br>
            <a:r>
              <a:rPr lang="el-GR" b="1" dirty="0" smtClean="0"/>
              <a:t/>
            </a:r>
            <a:br>
              <a:rPr lang="el-GR" b="1" dirty="0" smtClean="0"/>
            </a:br>
            <a:r>
              <a:rPr lang="el-GR" sz="3600" b="1" dirty="0" smtClean="0"/>
              <a:t>ΕΞΕΤΑΣΤΙΚΗ ΕΠΙΤΡΟΠΗ ΟΗΕ ΙΑΝΟΥΑΡΙΟΣ 1947</a:t>
            </a:r>
            <a:r>
              <a:rPr lang="el-GR" b="1" dirty="0" smtClean="0"/>
              <a:t/>
            </a:r>
            <a:br>
              <a:rPr lang="el-GR" b="1" dirty="0" smtClean="0"/>
            </a:br>
            <a:r>
              <a:rPr lang="el-GR" sz="2200" b="1" dirty="0" smtClean="0"/>
              <a:t>Η </a:t>
            </a:r>
            <a:r>
              <a:rPr lang="el-GR" sz="2200" b="1" dirty="0">
                <a:solidFill>
                  <a:schemeClr val="tx1"/>
                </a:solidFill>
              </a:rPr>
              <a:t>εξεταστική επιτροπή του ΟΗΕ στη Φλώρινα.</a:t>
            </a:r>
            <a:r>
              <a:rPr lang="el-GR" b="1" dirty="0">
                <a:solidFill>
                  <a:schemeClr val="tx1"/>
                </a:solidFill>
              </a:rPr>
              <a:t/>
            </a:r>
            <a:br>
              <a:rPr lang="el-GR" b="1" dirty="0">
                <a:solidFill>
                  <a:schemeClr val="tx1"/>
                </a:solidFill>
              </a:rPr>
            </a:br>
            <a:endParaRPr lang="el-GR" dirty="0">
              <a:solidFill>
                <a:schemeClr val="tx1"/>
              </a:solidFill>
            </a:endParaRPr>
          </a:p>
        </p:txBody>
      </p:sp>
      <p:graphicFrame>
        <p:nvGraphicFramePr>
          <p:cNvPr id="4" name="3 - Πίνακας"/>
          <p:cNvGraphicFramePr>
            <a:graphicFrameLocks noGrp="1"/>
          </p:cNvGraphicFramePr>
          <p:nvPr/>
        </p:nvGraphicFramePr>
        <p:xfrm>
          <a:off x="142844" y="2643181"/>
          <a:ext cx="9001156" cy="4214819"/>
        </p:xfrm>
        <a:graphic>
          <a:graphicData uri="http://schemas.openxmlformats.org/drawingml/2006/table">
            <a:tbl>
              <a:tblPr/>
              <a:tblGrid>
                <a:gridCol w="5034169"/>
                <a:gridCol w="3966987"/>
              </a:tblGrid>
              <a:tr h="409986">
                <a:tc gridSpan="2">
                  <a:txBody>
                    <a:bodyPr/>
                    <a:lstStyle/>
                    <a:p>
                      <a:pPr algn="ctr">
                        <a:lnSpc>
                          <a:spcPct val="115000"/>
                        </a:lnSpc>
                        <a:spcAft>
                          <a:spcPts val="0"/>
                        </a:spcAft>
                      </a:pPr>
                      <a:r>
                        <a:rPr lang="el-GR" sz="1600" b="1" dirty="0">
                          <a:solidFill>
                            <a:schemeClr val="tx1"/>
                          </a:solidFill>
                          <a:latin typeface="Times New Roman"/>
                          <a:ea typeface="Calibri"/>
                          <a:cs typeface="Times New Roman"/>
                        </a:rPr>
                        <a:t>Συνέπειες της </a:t>
                      </a:r>
                      <a:r>
                        <a:rPr lang="el-GR" sz="1600" b="1" dirty="0" smtClean="0">
                          <a:solidFill>
                            <a:schemeClr val="tx1"/>
                          </a:solidFill>
                          <a:latin typeface="Times New Roman"/>
                          <a:ea typeface="Calibri"/>
                          <a:cs typeface="Times New Roman"/>
                        </a:rPr>
                        <a:t>«τρομοκρατίας» </a:t>
                      </a:r>
                      <a:r>
                        <a:rPr lang="el-GR" sz="1600" b="1" dirty="0">
                          <a:solidFill>
                            <a:schemeClr val="tx1"/>
                          </a:solidFill>
                          <a:latin typeface="Times New Roman"/>
                          <a:ea typeface="Calibri"/>
                          <a:cs typeface="Times New Roman"/>
                        </a:rPr>
                        <a:t>στη Φλώρινα.</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524945">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24 δολοφονημένοι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5 τρελάθηκαν από βασανιστήρια</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9986">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96 βιασμοί γυναικών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60 λεηλασίες χωριών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819972">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3.000 φυλακισμένοι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1.000 λεηλασίες οικογενειών καταδιωκομένων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9986">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1.300 δικασμένοι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4.500 άτομα μετακινήθηκαν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819972">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1.200 υπόδικοι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1.300 αγροτικά νοικοκυριά καταλήφθηκαν</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9986">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500 εξόριστοι</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2.000 φυγάδες</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09986">
                <a:tc>
                  <a:txBody>
                    <a:bodyPr/>
                    <a:lstStyle/>
                    <a:p>
                      <a:pPr marL="342900" lvl="0" indent="-342900">
                        <a:lnSpc>
                          <a:spcPct val="115000"/>
                        </a:lnSpc>
                        <a:spcAft>
                          <a:spcPts val="0"/>
                        </a:spcAft>
                        <a:buFont typeface="Symbol"/>
                        <a:buChar char=""/>
                      </a:pPr>
                      <a:r>
                        <a:rPr lang="el-GR" sz="1600" b="1">
                          <a:solidFill>
                            <a:schemeClr val="tx1"/>
                          </a:solidFill>
                          <a:latin typeface="Times New Roman"/>
                          <a:ea typeface="Calibri"/>
                          <a:cs typeface="Times New Roman"/>
                        </a:rPr>
                        <a:t>10.000 συλληφθέντες</a:t>
                      </a:r>
                      <a:endParaRPr lang="el-GR" sz="16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a:ea typeface="Calibri"/>
                          <a:cs typeface="Times New Roman"/>
                        </a:rPr>
                        <a:t>500 Άνεργοι</a:t>
                      </a:r>
                      <a:endParaRPr lang="el-GR" sz="16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TextBox"/>
          <p:cNvSpPr txBox="1"/>
          <p:nvPr/>
        </p:nvSpPr>
        <p:spPr>
          <a:xfrm>
            <a:off x="899592" y="1628800"/>
            <a:ext cx="7344816" cy="1077218"/>
          </a:xfrm>
          <a:prstGeom prst="rect">
            <a:avLst/>
          </a:prstGeom>
          <a:noFill/>
        </p:spPr>
        <p:txBody>
          <a:bodyPr wrap="square" rtlCol="0">
            <a:spAutoFit/>
          </a:bodyPr>
          <a:lstStyle/>
          <a:p>
            <a:pPr algn="just"/>
            <a:r>
              <a:rPr lang="el-GR" sz="1600" dirty="0" smtClean="0"/>
              <a:t>Στις αρχές του Ιανουαρίου του 1947 ήρθε στην Αθήνα η επιτροπή του ΟΗΕ  και με έδρα τη Θεσσαλονίκη παρέμεινε μέχρι και τον Ιούλιο του 1947. Με την είσοδό της στη Φλώρινα συγκροτήθηκε εκ μέρους του ΕΑΜ επιτροπή με στόχο τη φανέρωση των συνεπειών της «τρομοκρατίας» στη Φλώρινα.</a:t>
            </a:r>
            <a:endParaRPr lang="el-GR" sz="1600" dirty="0"/>
          </a:p>
        </p:txBody>
      </p:sp>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234</a:t>
            </a:fld>
            <a:endParaRPr lang="el-GR" dirty="0"/>
          </a:p>
        </p:txBody>
      </p:sp>
    </p:spTree>
  </p:cSld>
  <p:clrMapOvr>
    <a:masterClrMapping/>
  </p:clrMapOvr>
  <p:transition>
    <p:dissolv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0"/>
            <a:ext cx="8534400" cy="1071546"/>
          </a:xfrm>
        </p:spPr>
        <p:txBody>
          <a:bodyPr>
            <a:normAutofit fontScale="90000"/>
          </a:bodyPr>
          <a:lstStyle/>
          <a:p>
            <a:r>
              <a:rPr lang="en-US" b="1" dirty="0" smtClean="0"/>
              <a:t/>
            </a:r>
            <a:br>
              <a:rPr lang="en-US" b="1" dirty="0" smtClean="0"/>
            </a:br>
            <a:r>
              <a:rPr lang="el-GR" b="1" dirty="0" smtClean="0"/>
              <a:t/>
            </a:r>
            <a:br>
              <a:rPr lang="el-GR" b="1" dirty="0" smtClean="0"/>
            </a:br>
            <a:r>
              <a:rPr lang="el-GR" sz="3100" b="1" dirty="0" smtClean="0">
                <a:latin typeface="Times New Roman" pitchFamily="18" charset="0"/>
                <a:cs typeface="Times New Roman" pitchFamily="18" charset="0"/>
              </a:rPr>
              <a:t>Η </a:t>
            </a:r>
            <a:r>
              <a:rPr lang="el-GR" sz="3100" b="1" dirty="0">
                <a:latin typeface="Times New Roman" pitchFamily="18" charset="0"/>
                <a:cs typeface="Times New Roman" pitchFamily="18" charset="0"/>
              </a:rPr>
              <a:t>λιποταξία διμοιρίας του κυβερνητικού στρατού από την Πύλη</a:t>
            </a:r>
            <a:r>
              <a:rPr lang="el-GR" sz="3600" b="1" dirty="0">
                <a:latin typeface="Times New Roman" pitchFamily="18" charset="0"/>
                <a:cs typeface="Times New Roman" pitchFamily="18" charset="0"/>
              </a:rPr>
              <a:t>.</a:t>
            </a:r>
            <a:br>
              <a:rPr lang="el-GR" sz="3600" b="1" dirty="0">
                <a:latin typeface="Times New Roman" pitchFamily="18" charset="0"/>
                <a:cs typeface="Times New Roman" pitchFamily="18" charset="0"/>
              </a:rPr>
            </a:br>
            <a:endParaRPr lang="el-GR" sz="3600" dirty="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71406" y="2924944"/>
          <a:ext cx="9072593" cy="3933056"/>
        </p:xfrm>
        <a:graphic>
          <a:graphicData uri="http://schemas.openxmlformats.org/drawingml/2006/table">
            <a:tbl>
              <a:tblPr/>
              <a:tblGrid>
                <a:gridCol w="5581563"/>
                <a:gridCol w="3491030"/>
              </a:tblGrid>
              <a:tr h="983264">
                <a:tc gridSpan="2">
                  <a:txBody>
                    <a:bodyPr/>
                    <a:lstStyle/>
                    <a:p>
                      <a:pPr algn="ctr">
                        <a:lnSpc>
                          <a:spcPct val="115000"/>
                        </a:lnSpc>
                        <a:spcAft>
                          <a:spcPts val="0"/>
                        </a:spcAft>
                      </a:pPr>
                      <a:r>
                        <a:rPr lang="el-GR" sz="2800" b="1" dirty="0">
                          <a:solidFill>
                            <a:schemeClr val="tx1"/>
                          </a:solidFill>
                          <a:latin typeface="Times New Roman"/>
                          <a:ea typeface="Calibri"/>
                          <a:cs typeface="Times New Roman"/>
                        </a:rPr>
                        <a:t>Φλωρινιώτες που συνελήφθησαν</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983264">
                <a:tc>
                  <a:txBody>
                    <a:bodyPr/>
                    <a:lstStyle/>
                    <a:p>
                      <a:pPr marL="342900" lvl="0" indent="-342900">
                        <a:lnSpc>
                          <a:spcPct val="115000"/>
                        </a:lnSpc>
                        <a:spcAft>
                          <a:spcPts val="0"/>
                        </a:spcAft>
                        <a:buFont typeface="Symbol"/>
                        <a:buChar char=""/>
                      </a:pPr>
                      <a:r>
                        <a:rPr lang="el-GR" sz="2800" b="1" dirty="0">
                          <a:solidFill>
                            <a:schemeClr val="tx1"/>
                          </a:solidFill>
                          <a:latin typeface="Times New Roman"/>
                          <a:ea typeface="Calibri"/>
                          <a:cs typeface="Times New Roman"/>
                        </a:rPr>
                        <a:t>Παύλος </a:t>
                      </a:r>
                      <a:r>
                        <a:rPr lang="el-GR" sz="2800" b="1" dirty="0" err="1">
                          <a:solidFill>
                            <a:schemeClr val="tx1"/>
                          </a:solidFill>
                          <a:latin typeface="Times New Roman"/>
                          <a:ea typeface="Calibri"/>
                          <a:cs typeface="Times New Roman"/>
                        </a:rPr>
                        <a:t>Σταματιάδης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800" b="1" dirty="0">
                          <a:solidFill>
                            <a:schemeClr val="tx1"/>
                          </a:solidFill>
                          <a:latin typeface="Times New Roman"/>
                          <a:ea typeface="Calibri"/>
                          <a:cs typeface="Times New Roman"/>
                        </a:rPr>
                        <a:t>Μενέλαος Αντωνίου</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83264">
                <a:tc>
                  <a:txBody>
                    <a:bodyPr/>
                    <a:lstStyle/>
                    <a:p>
                      <a:pPr marL="342900" lvl="0" indent="-342900">
                        <a:lnSpc>
                          <a:spcPct val="115000"/>
                        </a:lnSpc>
                        <a:spcAft>
                          <a:spcPts val="0"/>
                        </a:spcAft>
                        <a:buFont typeface="Symbol"/>
                        <a:buChar char=""/>
                      </a:pPr>
                      <a:r>
                        <a:rPr lang="el-GR" sz="2800" b="1" dirty="0" err="1">
                          <a:solidFill>
                            <a:schemeClr val="tx1"/>
                          </a:solidFill>
                          <a:latin typeface="Times New Roman"/>
                          <a:ea typeface="Calibri"/>
                          <a:cs typeface="Times New Roman"/>
                        </a:rPr>
                        <a:t>Αναστάσης</a:t>
                      </a:r>
                      <a:r>
                        <a:rPr lang="el-GR" sz="2800" b="1" dirty="0">
                          <a:solidFill>
                            <a:schemeClr val="tx1"/>
                          </a:solidFill>
                          <a:latin typeface="Times New Roman"/>
                          <a:ea typeface="Calibri"/>
                          <a:cs typeface="Times New Roman"/>
                        </a:rPr>
                        <a:t> </a:t>
                      </a:r>
                      <a:r>
                        <a:rPr lang="el-GR" sz="2800" b="1" dirty="0" err="1">
                          <a:solidFill>
                            <a:schemeClr val="tx1"/>
                          </a:solidFill>
                          <a:latin typeface="Times New Roman"/>
                          <a:ea typeface="Calibri"/>
                          <a:cs typeface="Times New Roman"/>
                        </a:rPr>
                        <a:t>Χατζηεφραιμίδης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800" b="1" dirty="0" err="1">
                          <a:solidFill>
                            <a:schemeClr val="tx1"/>
                          </a:solidFill>
                          <a:latin typeface="Times New Roman"/>
                          <a:ea typeface="Calibri"/>
                          <a:cs typeface="Times New Roman"/>
                        </a:rPr>
                        <a:t>Αναστάσης</a:t>
                      </a:r>
                      <a:r>
                        <a:rPr lang="el-GR" sz="2800" b="1" dirty="0">
                          <a:solidFill>
                            <a:schemeClr val="tx1"/>
                          </a:solidFill>
                          <a:latin typeface="Times New Roman"/>
                          <a:ea typeface="Calibri"/>
                          <a:cs typeface="Times New Roman"/>
                        </a:rPr>
                        <a:t> </a:t>
                      </a:r>
                      <a:r>
                        <a:rPr lang="el-GR" sz="2800" b="1" dirty="0" err="1">
                          <a:solidFill>
                            <a:schemeClr val="tx1"/>
                          </a:solidFill>
                          <a:latin typeface="Times New Roman"/>
                          <a:ea typeface="Calibri"/>
                          <a:cs typeface="Times New Roman"/>
                        </a:rPr>
                        <a:t>Καραμποζίνης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83264">
                <a:tc>
                  <a:txBody>
                    <a:bodyPr/>
                    <a:lstStyle/>
                    <a:p>
                      <a:pPr marL="342900" lvl="0" indent="-342900">
                        <a:lnSpc>
                          <a:spcPct val="115000"/>
                        </a:lnSpc>
                        <a:spcAft>
                          <a:spcPts val="0"/>
                        </a:spcAft>
                        <a:buFont typeface="Symbol"/>
                        <a:buChar char=""/>
                      </a:pPr>
                      <a:r>
                        <a:rPr lang="el-GR" sz="2800" b="1">
                          <a:solidFill>
                            <a:schemeClr val="tx1"/>
                          </a:solidFill>
                          <a:latin typeface="Times New Roman"/>
                          <a:ea typeface="Calibri"/>
                          <a:cs typeface="Times New Roman"/>
                        </a:rPr>
                        <a:t>Χρήστος Λάγου</a:t>
                      </a:r>
                      <a:endParaRPr lang="el-GR" sz="280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800" b="1" dirty="0" err="1">
                          <a:solidFill>
                            <a:schemeClr val="tx1"/>
                          </a:solidFill>
                          <a:latin typeface="Times New Roman"/>
                          <a:ea typeface="Calibri"/>
                          <a:cs typeface="Times New Roman"/>
                        </a:rPr>
                        <a:t>Σωτηράκης</a:t>
                      </a:r>
                      <a:endParaRPr lang="el-GR" sz="2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TextBox"/>
          <p:cNvSpPr txBox="1"/>
          <p:nvPr/>
        </p:nvSpPr>
        <p:spPr>
          <a:xfrm>
            <a:off x="0" y="1628800"/>
            <a:ext cx="8244408" cy="830997"/>
          </a:xfrm>
          <a:prstGeom prst="rect">
            <a:avLst/>
          </a:prstGeom>
          <a:noFill/>
        </p:spPr>
        <p:txBody>
          <a:bodyPr wrap="square" rtlCol="0">
            <a:spAutoFit/>
          </a:bodyPr>
          <a:lstStyle/>
          <a:p>
            <a:r>
              <a:rPr lang="el-GR" sz="1600" dirty="0" smtClean="0"/>
              <a:t>Στις 24 Απριλίου του 1947 λιποτάχτησε μια διμοιρία του κυβερνητικού στρατού από την Πύλη Πρέσπας, για να ενσωματωθούν στους αντάρτες. Συνέπεια της λιποταξίας ήταν οι μαζικές συλλήψεις φαντάρων και κάποιων Φλωρινιωτών.</a:t>
            </a:r>
            <a:endParaRPr lang="el-GR" sz="1600" dirty="0"/>
          </a:p>
        </p:txBody>
      </p:sp>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235</a:t>
            </a:fld>
            <a:endParaRPr lang="el-GR"/>
          </a:p>
        </p:txBody>
      </p:sp>
    </p:spTree>
  </p:cSld>
  <p:clrMapOvr>
    <a:masterClrMapping/>
  </p:clrMapOvr>
  <p:transition>
    <p:dissolv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892480" cy="987552"/>
          </a:xfrm>
        </p:spPr>
        <p:txBody>
          <a:bodyPr>
            <a:noAutofit/>
          </a:bodyPr>
          <a:lstStyle/>
          <a:p>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Ομαδικές </a:t>
            </a:r>
            <a:r>
              <a:rPr lang="el-GR" sz="2000" b="1" dirty="0"/>
              <a:t>συλλήψεις και θανατικές καταδίκες των στρατοδικείων.</a:t>
            </a:r>
            <a:br>
              <a:rPr lang="el-GR" sz="2000" b="1" dirty="0"/>
            </a:br>
            <a:endParaRPr lang="el-GR" sz="2000" dirty="0"/>
          </a:p>
        </p:txBody>
      </p:sp>
      <p:graphicFrame>
        <p:nvGraphicFramePr>
          <p:cNvPr id="4" name="3 - Πίνακας"/>
          <p:cNvGraphicFramePr>
            <a:graphicFrameLocks noGrp="1"/>
          </p:cNvGraphicFramePr>
          <p:nvPr/>
        </p:nvGraphicFramePr>
        <p:xfrm>
          <a:off x="0" y="-4"/>
          <a:ext cx="9144000" cy="4206240"/>
        </p:xfrm>
        <a:graphic>
          <a:graphicData uri="http://schemas.openxmlformats.org/drawingml/2006/table">
            <a:tbl>
              <a:tblPr/>
              <a:tblGrid>
                <a:gridCol w="4572000"/>
                <a:gridCol w="4572000"/>
              </a:tblGrid>
              <a:tr h="321091">
                <a:tc gridSpan="2">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Οι πρώτοι συλληφθέντες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Ευθύμιος Ιωαννίδης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Επιτροπής του ΕΑΜ</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Περικλής </a:t>
                      </a:r>
                      <a:r>
                        <a:rPr lang="el-GR" sz="2000" b="1" dirty="0" err="1">
                          <a:solidFill>
                            <a:schemeClr val="tx1"/>
                          </a:solidFill>
                          <a:latin typeface="Times New Roman" pitchFamily="18" charset="0"/>
                          <a:ea typeface="Calibri"/>
                          <a:cs typeface="Times New Roman" pitchFamily="18" charset="0"/>
                        </a:rPr>
                        <a:t>Μητσόλης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 της ΚΟ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Θόδωρος </a:t>
                      </a:r>
                      <a:r>
                        <a:rPr lang="el-GR" sz="2000" b="1" dirty="0" err="1">
                          <a:solidFill>
                            <a:schemeClr val="tx1"/>
                          </a:solidFill>
                          <a:latin typeface="Times New Roman" pitchFamily="18" charset="0"/>
                          <a:ea typeface="Calibri"/>
                          <a:cs typeface="Times New Roman" pitchFamily="18" charset="0"/>
                        </a:rPr>
                        <a:t>Μποζίνης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της ΚΟΒ εργαζομένων</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Άννα </a:t>
                      </a:r>
                      <a:r>
                        <a:rPr lang="el-GR" sz="2000" b="1" dirty="0" err="1">
                          <a:solidFill>
                            <a:schemeClr val="tx1"/>
                          </a:solidFill>
                          <a:latin typeface="Times New Roman" pitchFamily="18" charset="0"/>
                          <a:ea typeface="Calibri"/>
                          <a:cs typeface="Times New Roman" pitchFamily="18" charset="0"/>
                        </a:rPr>
                        <a:t>Κεβρεκίδου</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της ΕΠΟΝ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Βασίλης </a:t>
                      </a:r>
                      <a:r>
                        <a:rPr lang="el-GR" sz="2000" b="1" dirty="0" err="1">
                          <a:solidFill>
                            <a:schemeClr val="tx1"/>
                          </a:solidFill>
                          <a:latin typeface="Times New Roman" pitchFamily="18" charset="0"/>
                          <a:ea typeface="Calibri"/>
                          <a:cs typeface="Times New Roman" pitchFamily="18" charset="0"/>
                        </a:rPr>
                        <a:t>Γυμνόπουλος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του ΕΑΜ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Βαΐτσα</a:t>
                      </a:r>
                      <a:r>
                        <a:rPr lang="el-GR" sz="2000" b="1" dirty="0">
                          <a:solidFill>
                            <a:schemeClr val="tx1"/>
                          </a:solidFill>
                          <a:latin typeface="Times New Roman" pitchFamily="18" charset="0"/>
                          <a:ea typeface="Calibri"/>
                          <a:cs typeface="Times New Roman" pitchFamily="18" charset="0"/>
                        </a:rPr>
                        <a:t> </a:t>
                      </a:r>
                      <a:r>
                        <a:rPr lang="el-GR" sz="2000" b="1" dirty="0" err="1">
                          <a:solidFill>
                            <a:schemeClr val="tx1"/>
                          </a:solidFill>
                          <a:latin typeface="Times New Roman" pitchFamily="18" charset="0"/>
                          <a:ea typeface="Calibri"/>
                          <a:cs typeface="Times New Roman" pitchFamily="18" charset="0"/>
                        </a:rPr>
                        <a:t>Μπλιάγκα</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 του ΕΑΜ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Βασίλης </a:t>
                      </a:r>
                      <a:r>
                        <a:rPr lang="el-GR" sz="2000" b="1" dirty="0" err="1">
                          <a:solidFill>
                            <a:schemeClr val="tx1"/>
                          </a:solidFill>
                          <a:latin typeface="Times New Roman" pitchFamily="18" charset="0"/>
                          <a:ea typeface="Calibri"/>
                          <a:cs typeface="Times New Roman" pitchFamily="18" charset="0"/>
                        </a:rPr>
                        <a:t>Τζιντζόγλου</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ΕΠ της ΚΟ Φλώρινας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Δημήτρης </a:t>
                      </a:r>
                      <a:r>
                        <a:rPr lang="el-GR" sz="2000" b="1" dirty="0" err="1">
                          <a:solidFill>
                            <a:schemeClr val="tx1"/>
                          </a:solidFill>
                          <a:latin typeface="Times New Roman" pitchFamily="18" charset="0"/>
                          <a:ea typeface="Calibri"/>
                          <a:cs typeface="Times New Roman" pitchFamily="18" charset="0"/>
                        </a:rPr>
                        <a:t>Κιάντος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Μέλος της ΚΟΒ αγροτικής συνοικίας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Χρήστος Μηχαϊλίδης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Γραμματέας του ΕΑΜ </a:t>
                      </a:r>
                      <a:r>
                        <a:rPr lang="el-GR" sz="2000" b="1" dirty="0" err="1">
                          <a:solidFill>
                            <a:schemeClr val="tx1"/>
                          </a:solidFill>
                          <a:latin typeface="Times New Roman" pitchFamily="18" charset="0"/>
                          <a:ea typeface="Calibri"/>
                          <a:cs typeface="Times New Roman" pitchFamily="18" charset="0"/>
                        </a:rPr>
                        <a:t>Λευκώνας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Μηχαϊλίδου</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21091">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Γιώργος Κατίπης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graphicFrame>
        <p:nvGraphicFramePr>
          <p:cNvPr id="5" name="4 - Πίνακας"/>
          <p:cNvGraphicFramePr>
            <a:graphicFrameLocks noGrp="1"/>
          </p:cNvGraphicFramePr>
          <p:nvPr/>
        </p:nvGraphicFramePr>
        <p:xfrm>
          <a:off x="0" y="4005064"/>
          <a:ext cx="9144000" cy="3154680"/>
        </p:xfrm>
        <a:graphic>
          <a:graphicData uri="http://schemas.openxmlformats.org/drawingml/2006/table">
            <a:tbl>
              <a:tblPr/>
              <a:tblGrid>
                <a:gridCol w="4572000"/>
                <a:gridCol w="4572000"/>
              </a:tblGrid>
              <a:tr h="316993">
                <a:tc gridSpan="2">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Οι καταδικασθέντες σε </a:t>
                      </a:r>
                      <a:r>
                        <a:rPr lang="el-GR" sz="2000" b="1" dirty="0" smtClean="0">
                          <a:solidFill>
                            <a:schemeClr val="tx1"/>
                          </a:solidFill>
                          <a:latin typeface="Times New Roman" pitchFamily="18" charset="0"/>
                          <a:ea typeface="Calibri"/>
                          <a:cs typeface="Times New Roman" pitchFamily="18" charset="0"/>
                        </a:rPr>
                        <a:t>θάνατο με</a:t>
                      </a:r>
                      <a:r>
                        <a:rPr lang="el-GR" sz="2000" b="1" baseline="0" dirty="0" smtClean="0">
                          <a:solidFill>
                            <a:schemeClr val="tx1"/>
                          </a:solidFill>
                          <a:latin typeface="Times New Roman" pitchFamily="18" charset="0"/>
                          <a:ea typeface="Calibri"/>
                          <a:cs typeface="Times New Roman" pitchFamily="18" charset="0"/>
                        </a:rPr>
                        <a:t> βάση το Στρατοδικείο στις 21 Μαΐου 1947.</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316993">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Ευθύμιος Ιωαννίδης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Μ. </a:t>
                      </a:r>
                      <a:r>
                        <a:rPr lang="el-GR" sz="2000" b="1" dirty="0" err="1">
                          <a:solidFill>
                            <a:schemeClr val="tx1"/>
                          </a:solidFill>
                          <a:latin typeface="Times New Roman" pitchFamily="18" charset="0"/>
                          <a:ea typeface="Calibri"/>
                          <a:cs typeface="Times New Roman" pitchFamily="18" charset="0"/>
                        </a:rPr>
                        <a:t>Νικολίτσας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6993">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Περικλής </a:t>
                      </a:r>
                      <a:r>
                        <a:rPr lang="el-GR" sz="2000" b="1" dirty="0" err="1">
                          <a:solidFill>
                            <a:schemeClr val="tx1"/>
                          </a:solidFill>
                          <a:latin typeface="Times New Roman" pitchFamily="18" charset="0"/>
                          <a:ea typeface="Calibri"/>
                          <a:cs typeface="Times New Roman" pitchFamily="18" charset="0"/>
                        </a:rPr>
                        <a:t>Μητσόλης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Γ.Κουτσουγιώτας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6993">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Θόδωρος </a:t>
                      </a:r>
                      <a:r>
                        <a:rPr lang="el-GR" sz="2000" b="1" dirty="0" err="1">
                          <a:solidFill>
                            <a:schemeClr val="tx1"/>
                          </a:solidFill>
                          <a:latin typeface="Times New Roman" pitchFamily="18" charset="0"/>
                          <a:ea typeface="Calibri"/>
                          <a:cs typeface="Times New Roman" pitchFamily="18" charset="0"/>
                        </a:rPr>
                        <a:t>Μποζίνης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Γ.Κασάρης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6993">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Βαΐτσα</a:t>
                      </a:r>
                      <a:r>
                        <a:rPr lang="el-GR" sz="2000" b="1" dirty="0">
                          <a:solidFill>
                            <a:schemeClr val="tx1"/>
                          </a:solidFill>
                          <a:latin typeface="Times New Roman" pitchFamily="18" charset="0"/>
                          <a:ea typeface="Calibri"/>
                          <a:cs typeface="Times New Roman" pitchFamily="18" charset="0"/>
                        </a:rPr>
                        <a:t> </a:t>
                      </a:r>
                      <a:r>
                        <a:rPr lang="el-GR" sz="2000" b="1" dirty="0" err="1">
                          <a:solidFill>
                            <a:schemeClr val="tx1"/>
                          </a:solidFill>
                          <a:latin typeface="Times New Roman" pitchFamily="18" charset="0"/>
                          <a:ea typeface="Calibri"/>
                          <a:cs typeface="Times New Roman" pitchFamily="18" charset="0"/>
                        </a:rPr>
                        <a:t>Μπλιάγκα</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Α.Τέρμπος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Άννα Κεβρεκίδου</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Δ.Ζήρας</a:t>
                      </a:r>
                      <a:r>
                        <a:rPr lang="el-GR" sz="2000" b="1" dirty="0">
                          <a:solidFill>
                            <a:schemeClr val="tx1"/>
                          </a:solidFill>
                          <a:latin typeface="Times New Roman" pitchFamily="18" charset="0"/>
                          <a:ea typeface="Calibri"/>
                          <a:cs typeface="Times New Roman" pitchFamily="18" charset="0"/>
                        </a:rPr>
                        <a:t> ή </a:t>
                      </a:r>
                      <a:r>
                        <a:rPr lang="el-GR" sz="2000" b="1" dirty="0" err="1">
                          <a:solidFill>
                            <a:schemeClr val="tx1"/>
                          </a:solidFill>
                          <a:latin typeface="Times New Roman" pitchFamily="18" charset="0"/>
                          <a:ea typeface="Calibri"/>
                          <a:cs typeface="Times New Roman" pitchFamily="18" charset="0"/>
                        </a:rPr>
                        <a:t>Ζήρβας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Δημακόπουλος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Μ.Φούσκας</a:t>
                      </a:r>
                      <a:r>
                        <a:rPr lang="el-GR" sz="2000" b="1" dirty="0">
                          <a:solidFill>
                            <a:schemeClr val="tx1"/>
                          </a:solidFill>
                          <a:latin typeface="Times New Roman" pitchFamily="18" charset="0"/>
                          <a:ea typeface="Calibri"/>
                          <a:cs typeface="Times New Roman" pitchFamily="18" charset="0"/>
                        </a:rPr>
                        <a:t> ή </a:t>
                      </a:r>
                      <a:r>
                        <a:rPr lang="el-GR" sz="2000" b="1" dirty="0" err="1">
                          <a:solidFill>
                            <a:schemeClr val="tx1"/>
                          </a:solidFill>
                          <a:latin typeface="Times New Roman" pitchFamily="18" charset="0"/>
                          <a:ea typeface="Calibri"/>
                          <a:cs typeface="Times New Roman" pitchFamily="18" charset="0"/>
                        </a:rPr>
                        <a:t>Ρούσκας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Ράπτης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err="1">
                          <a:solidFill>
                            <a:schemeClr val="tx1"/>
                          </a:solidFill>
                          <a:latin typeface="Times New Roman" pitchFamily="18" charset="0"/>
                          <a:ea typeface="Calibri"/>
                          <a:cs typeface="Times New Roman" pitchFamily="18" charset="0"/>
                        </a:rPr>
                        <a:t>Μ.Εμπρικίδης</a:t>
                      </a:r>
                      <a:r>
                        <a:rPr lang="el-GR" sz="2000" b="1" dirty="0">
                          <a:solidFill>
                            <a:schemeClr val="tx1"/>
                          </a:solidFill>
                          <a:latin typeface="Times New Roman" pitchFamily="18" charset="0"/>
                          <a:ea typeface="Calibri"/>
                          <a:cs typeface="Times New Roman" pitchFamily="18" charset="0"/>
                        </a:rPr>
                        <a:t>(στρατιώτης)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16993">
                <a:tc>
                  <a:txBody>
                    <a:bodyPr/>
                    <a:lstStyle/>
                    <a:p>
                      <a:pPr marL="342900" lvl="0" indent="-342900">
                        <a:lnSpc>
                          <a:spcPct val="115000"/>
                        </a:lnSpc>
                        <a:spcAft>
                          <a:spcPts val="0"/>
                        </a:spcAft>
                        <a:buFont typeface="Symbol"/>
                        <a:buChar char=""/>
                      </a:pPr>
                      <a:r>
                        <a:rPr lang="el-GR" sz="2000" b="1">
                          <a:solidFill>
                            <a:schemeClr val="tx1"/>
                          </a:solidFill>
                          <a:latin typeface="Times New Roman" pitchFamily="18" charset="0"/>
                          <a:ea typeface="Calibri"/>
                          <a:cs typeface="Times New Roman" pitchFamily="18" charset="0"/>
                        </a:rPr>
                        <a:t>Παύλος Απτσής</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457200">
                        <a:lnSpc>
                          <a:spcPct val="115000"/>
                        </a:lnSpc>
                        <a:spcAft>
                          <a:spcPts val="0"/>
                        </a:spcAft>
                      </a:pP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236</a:t>
            </a:fld>
            <a:endParaRPr lang="el-GR"/>
          </a:p>
        </p:txBody>
      </p:sp>
    </p:spTree>
  </p:cSld>
  <p:clrMapOvr>
    <a:masterClrMapping/>
  </p:clrMapOvr>
  <p:transition>
    <p:dissolv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2844" y="0"/>
          <a:ext cx="9001156" cy="6937910"/>
        </p:xfrm>
        <a:graphic>
          <a:graphicData uri="http://schemas.openxmlformats.org/drawingml/2006/table">
            <a:tbl>
              <a:tblPr/>
              <a:tblGrid>
                <a:gridCol w="4500578"/>
                <a:gridCol w="4500578"/>
              </a:tblGrid>
              <a:tr h="316239">
                <a:tc>
                  <a:txBody>
                    <a:bodyPr/>
                    <a:lstStyle/>
                    <a:p>
                      <a:pPr algn="ctr">
                        <a:lnSpc>
                          <a:spcPct val="115000"/>
                        </a:lnSpc>
                        <a:spcAft>
                          <a:spcPts val="0"/>
                        </a:spcAft>
                      </a:pPr>
                      <a:r>
                        <a:rPr lang="el-GR" sz="1800" b="1" dirty="0">
                          <a:solidFill>
                            <a:schemeClr val="tx1"/>
                          </a:solidFill>
                          <a:latin typeface="Times New Roman" pitchFamily="18" charset="0"/>
                          <a:ea typeface="Calibri"/>
                          <a:cs typeface="Times New Roman" pitchFamily="18" charset="0"/>
                        </a:rPr>
                        <a:t>Στρατοδικεία του Ιουνίου 1947</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800" b="1">
                          <a:solidFill>
                            <a:schemeClr val="tx1"/>
                          </a:solidFill>
                          <a:latin typeface="Times New Roman" pitchFamily="18" charset="0"/>
                          <a:ea typeface="Calibri"/>
                          <a:cs typeface="Times New Roman" pitchFamily="18" charset="0"/>
                        </a:rPr>
                        <a:t>Καταδικασθέντες</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181961">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2 Ιουνίου 1947</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Μιχάλης </a:t>
                      </a:r>
                      <a:r>
                        <a:rPr lang="el-GR" sz="1800" b="1" dirty="0" err="1">
                          <a:solidFill>
                            <a:schemeClr val="tx1"/>
                          </a:solidFill>
                          <a:latin typeface="Times New Roman" pitchFamily="18" charset="0"/>
                          <a:ea typeface="Calibri"/>
                          <a:cs typeface="Times New Roman" pitchFamily="18" charset="0"/>
                        </a:rPr>
                        <a:t>Σερβίνης</a:t>
                      </a:r>
                      <a:r>
                        <a:rPr lang="el-GR" sz="1800" b="1" dirty="0">
                          <a:solidFill>
                            <a:schemeClr val="tx1"/>
                          </a:solidFill>
                          <a:latin typeface="Times New Roman" pitchFamily="18" charset="0"/>
                          <a:ea typeface="Calibri"/>
                          <a:cs typeface="Times New Roman" pitchFamily="18" charset="0"/>
                        </a:rPr>
                        <a:t>, Π. </a:t>
                      </a:r>
                      <a:r>
                        <a:rPr lang="el-GR" sz="1800" b="1" dirty="0" err="1">
                          <a:solidFill>
                            <a:schemeClr val="tx1"/>
                          </a:solidFill>
                          <a:latin typeface="Times New Roman" pitchFamily="18" charset="0"/>
                          <a:ea typeface="Calibri"/>
                          <a:cs typeface="Times New Roman" pitchFamily="18" charset="0"/>
                        </a:rPr>
                        <a:t>Γάτσιος</a:t>
                      </a:r>
                      <a:r>
                        <a:rPr lang="el-GR" sz="1800" b="1" dirty="0">
                          <a:solidFill>
                            <a:schemeClr val="tx1"/>
                          </a:solidFill>
                          <a:latin typeface="Times New Roman" pitchFamily="18" charset="0"/>
                          <a:ea typeface="Calibri"/>
                          <a:cs typeface="Times New Roman" pitchFamily="18" charset="0"/>
                        </a:rPr>
                        <a:t>, Π. Ηλιάδης, </a:t>
                      </a:r>
                      <a:r>
                        <a:rPr lang="el-GR" sz="1800" b="1" dirty="0" err="1">
                          <a:solidFill>
                            <a:schemeClr val="tx1"/>
                          </a:solidFill>
                          <a:latin typeface="Times New Roman" pitchFamily="18" charset="0"/>
                          <a:ea typeface="Calibri"/>
                          <a:cs typeface="Times New Roman" pitchFamily="18" charset="0"/>
                        </a:rPr>
                        <a:t>Χαρ</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Γκιλόπουλος</a:t>
                      </a:r>
                      <a:r>
                        <a:rPr lang="el-GR" sz="1800" b="1" dirty="0">
                          <a:solidFill>
                            <a:schemeClr val="tx1"/>
                          </a:solidFill>
                          <a:latin typeface="Times New Roman" pitchFamily="18" charset="0"/>
                          <a:ea typeface="Calibri"/>
                          <a:cs typeface="Times New Roman" pitchFamily="18" charset="0"/>
                        </a:rPr>
                        <a:t>, Ι. </a:t>
                      </a:r>
                      <a:r>
                        <a:rPr lang="el-GR" sz="1800" b="1" dirty="0" err="1">
                          <a:solidFill>
                            <a:schemeClr val="tx1"/>
                          </a:solidFill>
                          <a:latin typeface="Times New Roman" pitchFamily="18" charset="0"/>
                          <a:ea typeface="Calibri"/>
                          <a:cs typeface="Times New Roman" pitchFamily="18" charset="0"/>
                        </a:rPr>
                        <a:t>Σούσουρας</a:t>
                      </a:r>
                      <a:r>
                        <a:rPr lang="el-GR" sz="1800" b="1" dirty="0">
                          <a:solidFill>
                            <a:schemeClr val="tx1"/>
                          </a:solidFill>
                          <a:latin typeface="Times New Roman" pitchFamily="18" charset="0"/>
                          <a:ea typeface="Calibri"/>
                          <a:cs typeface="Times New Roman" pitchFamily="18" charset="0"/>
                        </a:rPr>
                        <a:t>.</a:t>
                      </a:r>
                      <a:endParaRPr lang="el-GR" sz="18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Ισόβια: Σοφία </a:t>
                      </a:r>
                      <a:r>
                        <a:rPr lang="el-GR" sz="1800" b="1" dirty="0" err="1">
                          <a:solidFill>
                            <a:schemeClr val="tx1"/>
                          </a:solidFill>
                          <a:latin typeface="Times New Roman" pitchFamily="18" charset="0"/>
                          <a:ea typeface="Calibri"/>
                          <a:cs typeface="Times New Roman" pitchFamily="18" charset="0"/>
                        </a:rPr>
                        <a:t>Πέγιου</a:t>
                      </a:r>
                      <a:r>
                        <a:rPr lang="el-GR" sz="1800" b="1" dirty="0">
                          <a:solidFill>
                            <a:schemeClr val="tx1"/>
                          </a:solidFill>
                          <a:latin typeface="Times New Roman" pitchFamily="18" charset="0"/>
                          <a:ea typeface="Calibri"/>
                          <a:cs typeface="Times New Roman" pitchFamily="18" charset="0"/>
                        </a:rPr>
                        <a:t>, Γ. </a:t>
                      </a:r>
                      <a:r>
                        <a:rPr lang="el-GR" sz="1800" b="1" dirty="0" err="1">
                          <a:solidFill>
                            <a:schemeClr val="tx1"/>
                          </a:solidFill>
                          <a:latin typeface="Times New Roman" pitchFamily="18" charset="0"/>
                          <a:ea typeface="Calibri"/>
                          <a:cs typeface="Times New Roman" pitchFamily="18" charset="0"/>
                        </a:rPr>
                        <a:t>Αλμπανάκη</a:t>
                      </a:r>
                      <a:r>
                        <a:rPr lang="el-GR" sz="1800" b="1" dirty="0">
                          <a:solidFill>
                            <a:schemeClr val="tx1"/>
                          </a:solidFill>
                          <a:latin typeface="Times New Roman" pitchFamily="18" charset="0"/>
                          <a:ea typeface="Calibri"/>
                          <a:cs typeface="Times New Roman" pitchFamily="18" charset="0"/>
                        </a:rPr>
                        <a:t>.</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709177">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11 Ιουνίου 1947</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Κ. </a:t>
                      </a:r>
                      <a:r>
                        <a:rPr lang="el-GR" sz="1800" b="1" dirty="0" err="1">
                          <a:solidFill>
                            <a:schemeClr val="tx1"/>
                          </a:solidFill>
                          <a:latin typeface="Times New Roman" pitchFamily="18" charset="0"/>
                          <a:ea typeface="Calibri"/>
                          <a:cs typeface="Times New Roman" pitchFamily="18" charset="0"/>
                        </a:rPr>
                        <a:t>Γκουλίνας</a:t>
                      </a:r>
                      <a:r>
                        <a:rPr lang="el-GR" sz="1800" b="1" dirty="0">
                          <a:solidFill>
                            <a:schemeClr val="tx1"/>
                          </a:solidFill>
                          <a:latin typeface="Times New Roman" pitchFamily="18" charset="0"/>
                          <a:ea typeface="Calibri"/>
                          <a:cs typeface="Times New Roman" pitchFamily="18" charset="0"/>
                        </a:rPr>
                        <a:t>, Π. </a:t>
                      </a:r>
                      <a:r>
                        <a:rPr lang="el-GR" sz="1800" b="1" dirty="0" err="1">
                          <a:solidFill>
                            <a:schemeClr val="tx1"/>
                          </a:solidFill>
                          <a:latin typeface="Times New Roman" pitchFamily="18" charset="0"/>
                          <a:ea typeface="Calibri"/>
                          <a:cs typeface="Times New Roman" pitchFamily="18" charset="0"/>
                        </a:rPr>
                        <a:t>Τσακλής</a:t>
                      </a:r>
                      <a:r>
                        <a:rPr lang="el-GR" sz="1800" b="1" dirty="0">
                          <a:solidFill>
                            <a:schemeClr val="tx1"/>
                          </a:solidFill>
                          <a:latin typeface="Times New Roman" pitchFamily="18" charset="0"/>
                          <a:ea typeface="Calibri"/>
                          <a:cs typeface="Times New Roman" pitchFamily="18" charset="0"/>
                        </a:rPr>
                        <a:t>, Χρ. </a:t>
                      </a:r>
                      <a:r>
                        <a:rPr lang="el-GR" sz="1800" b="1" dirty="0" err="1">
                          <a:solidFill>
                            <a:schemeClr val="tx1"/>
                          </a:solidFill>
                          <a:latin typeface="Times New Roman" pitchFamily="18" charset="0"/>
                          <a:ea typeface="Calibri"/>
                          <a:cs typeface="Times New Roman" pitchFamily="18" charset="0"/>
                        </a:rPr>
                        <a:t>Σκεντέτης</a:t>
                      </a:r>
                      <a:r>
                        <a:rPr lang="el-GR" sz="1800" b="1" dirty="0">
                          <a:solidFill>
                            <a:schemeClr val="tx1"/>
                          </a:solidFill>
                          <a:latin typeface="Times New Roman" pitchFamily="18" charset="0"/>
                          <a:ea typeface="Calibri"/>
                          <a:cs typeface="Times New Roman" pitchFamily="18" charset="0"/>
                        </a:rPr>
                        <a:t>, Γ. Μηνάς ή </a:t>
                      </a:r>
                      <a:r>
                        <a:rPr lang="el-GR" sz="1800" b="1" dirty="0" err="1">
                          <a:solidFill>
                            <a:schemeClr val="tx1"/>
                          </a:solidFill>
                          <a:latin typeface="Times New Roman" pitchFamily="18" charset="0"/>
                          <a:ea typeface="Calibri"/>
                          <a:cs typeface="Times New Roman" pitchFamily="18" charset="0"/>
                        </a:rPr>
                        <a:t>Μήτσας</a:t>
                      </a:r>
                      <a:r>
                        <a:rPr lang="el-GR" sz="1800" b="1" dirty="0">
                          <a:solidFill>
                            <a:schemeClr val="tx1"/>
                          </a:solidFill>
                          <a:latin typeface="Times New Roman" pitchFamily="18" charset="0"/>
                          <a:ea typeface="Calibri"/>
                          <a:cs typeface="Times New Roman" pitchFamily="18" charset="0"/>
                        </a:rPr>
                        <a:t>.</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709177">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24 Ιουνίου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Σ. </a:t>
                      </a:r>
                      <a:r>
                        <a:rPr lang="el-GR" sz="1800" b="1" dirty="0" err="1">
                          <a:solidFill>
                            <a:schemeClr val="tx1"/>
                          </a:solidFill>
                          <a:latin typeface="Times New Roman" pitchFamily="18" charset="0"/>
                          <a:ea typeface="Calibri"/>
                          <a:cs typeface="Times New Roman" pitchFamily="18" charset="0"/>
                        </a:rPr>
                        <a:t>Λιπίτκας</a:t>
                      </a:r>
                      <a:r>
                        <a:rPr lang="el-GR" sz="1800" b="1" dirty="0">
                          <a:solidFill>
                            <a:schemeClr val="tx1"/>
                          </a:solidFill>
                          <a:latin typeface="Times New Roman" pitchFamily="18" charset="0"/>
                          <a:ea typeface="Calibri"/>
                          <a:cs typeface="Times New Roman" pitchFamily="18" charset="0"/>
                        </a:rPr>
                        <a:t>, Δ. Λαζάρου, Π. </a:t>
                      </a:r>
                      <a:r>
                        <a:rPr lang="el-GR" sz="1800" b="1" dirty="0" err="1">
                          <a:solidFill>
                            <a:schemeClr val="tx1"/>
                          </a:solidFill>
                          <a:latin typeface="Times New Roman" pitchFamily="18" charset="0"/>
                          <a:ea typeface="Calibri"/>
                          <a:cs typeface="Times New Roman" pitchFamily="18" charset="0"/>
                        </a:rPr>
                        <a:t>Τζουμάκης</a:t>
                      </a:r>
                      <a:r>
                        <a:rPr lang="el-GR" sz="1800" b="1" dirty="0">
                          <a:solidFill>
                            <a:schemeClr val="tx1"/>
                          </a:solidFill>
                          <a:latin typeface="Times New Roman" pitchFamily="18" charset="0"/>
                          <a:ea typeface="Calibri"/>
                          <a:cs typeface="Times New Roman" pitchFamily="18" charset="0"/>
                        </a:rPr>
                        <a:t>, Ι. </a:t>
                      </a:r>
                      <a:r>
                        <a:rPr lang="el-GR" sz="1800" b="1" dirty="0" err="1">
                          <a:solidFill>
                            <a:schemeClr val="tx1"/>
                          </a:solidFill>
                          <a:latin typeface="Times New Roman" pitchFamily="18" charset="0"/>
                          <a:ea typeface="Calibri"/>
                          <a:cs typeface="Times New Roman" pitchFamily="18" charset="0"/>
                        </a:rPr>
                        <a:t>Τζουμάκης</a:t>
                      </a:r>
                      <a:r>
                        <a:rPr lang="el-GR" sz="1800" b="1" dirty="0">
                          <a:solidFill>
                            <a:schemeClr val="tx1"/>
                          </a:solidFill>
                          <a:latin typeface="Times New Roman" pitchFamily="18" charset="0"/>
                          <a:ea typeface="Calibri"/>
                          <a:cs typeface="Times New Roman" pitchFamily="18" charset="0"/>
                        </a:rPr>
                        <a:t>, Α. </a:t>
                      </a:r>
                      <a:r>
                        <a:rPr lang="el-GR" sz="1800" b="1" dirty="0" err="1">
                          <a:solidFill>
                            <a:schemeClr val="tx1"/>
                          </a:solidFill>
                          <a:latin typeface="Times New Roman" pitchFamily="18" charset="0"/>
                          <a:ea typeface="Calibri"/>
                          <a:cs typeface="Times New Roman" pitchFamily="18" charset="0"/>
                        </a:rPr>
                        <a:t>Καπανίδης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48720">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26 Ιουνίου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Βλαδίμηρος </a:t>
                      </a:r>
                      <a:r>
                        <a:rPr lang="el-GR" sz="1800" b="1" dirty="0" err="1">
                          <a:solidFill>
                            <a:schemeClr val="tx1"/>
                          </a:solidFill>
                          <a:latin typeface="Times New Roman" pitchFamily="18" charset="0"/>
                          <a:ea typeface="Calibri"/>
                          <a:cs typeface="Times New Roman" pitchFamily="18" charset="0"/>
                        </a:rPr>
                        <a:t>Μπανιτσιώτης</a:t>
                      </a:r>
                      <a:r>
                        <a:rPr lang="el-GR" sz="1800" b="1" dirty="0">
                          <a:solidFill>
                            <a:schemeClr val="tx1"/>
                          </a:solidFill>
                          <a:latin typeface="Times New Roman" pitchFamily="18" charset="0"/>
                          <a:ea typeface="Calibri"/>
                          <a:cs typeface="Times New Roman" pitchFamily="18" charset="0"/>
                        </a:rPr>
                        <a:t>, Γιώργος </a:t>
                      </a:r>
                      <a:r>
                        <a:rPr lang="el-GR" sz="1800" b="1" dirty="0" err="1">
                          <a:solidFill>
                            <a:schemeClr val="tx1"/>
                          </a:solidFill>
                          <a:latin typeface="Times New Roman" pitchFamily="18" charset="0"/>
                          <a:ea typeface="Calibri"/>
                          <a:cs typeface="Times New Roman" pitchFamily="18" charset="0"/>
                        </a:rPr>
                        <a:t>Μπανιτσιώτης</a:t>
                      </a:r>
                      <a:r>
                        <a:rPr lang="el-GR" sz="1800" b="1" dirty="0">
                          <a:solidFill>
                            <a:schemeClr val="tx1"/>
                          </a:solidFill>
                          <a:latin typeface="Times New Roman" pitchFamily="18" charset="0"/>
                          <a:ea typeface="Calibri"/>
                          <a:cs typeface="Times New Roman" pitchFamily="18" charset="0"/>
                        </a:rPr>
                        <a:t>, Αριστείδης </a:t>
                      </a:r>
                      <a:r>
                        <a:rPr lang="el-GR" sz="1800" b="1" dirty="0" err="1">
                          <a:solidFill>
                            <a:schemeClr val="tx1"/>
                          </a:solidFill>
                          <a:latin typeface="Times New Roman" pitchFamily="18" charset="0"/>
                          <a:ea typeface="Calibri"/>
                          <a:cs typeface="Times New Roman" pitchFamily="18" charset="0"/>
                        </a:rPr>
                        <a:t>Μπανιτσιώτης</a:t>
                      </a:r>
                      <a:r>
                        <a:rPr lang="el-GR" sz="1800" b="1" dirty="0">
                          <a:solidFill>
                            <a:schemeClr val="tx1"/>
                          </a:solidFill>
                          <a:latin typeface="Times New Roman" pitchFamily="18" charset="0"/>
                          <a:ea typeface="Calibri"/>
                          <a:cs typeface="Times New Roman" pitchFamily="18" charset="0"/>
                        </a:rPr>
                        <a:t>, Στ. Μαγουλάς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2283548">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Ιούλιος του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Βαγγέλης </a:t>
                      </a:r>
                      <a:r>
                        <a:rPr lang="el-GR" sz="1800" b="1" dirty="0" err="1">
                          <a:solidFill>
                            <a:schemeClr val="tx1"/>
                          </a:solidFill>
                          <a:latin typeface="Times New Roman" pitchFamily="18" charset="0"/>
                          <a:ea typeface="Calibri"/>
                          <a:cs typeface="Times New Roman" pitchFamily="18" charset="0"/>
                        </a:rPr>
                        <a:t>Ζαχαρίου</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Αρχόντω</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Πέγιου</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Γρηγ</a:t>
                      </a:r>
                      <a:r>
                        <a:rPr lang="el-GR" sz="1800" b="1" dirty="0">
                          <a:solidFill>
                            <a:schemeClr val="tx1"/>
                          </a:solidFill>
                          <a:latin typeface="Times New Roman" pitchFamily="18" charset="0"/>
                          <a:ea typeface="Calibri"/>
                          <a:cs typeface="Times New Roman" pitchFamily="18" charset="0"/>
                        </a:rPr>
                        <a:t>. Δήμου, Αλεξάνδρα </a:t>
                      </a:r>
                      <a:r>
                        <a:rPr lang="el-GR" sz="1800" b="1" dirty="0" err="1">
                          <a:solidFill>
                            <a:schemeClr val="tx1"/>
                          </a:solidFill>
                          <a:latin typeface="Times New Roman" pitchFamily="18" charset="0"/>
                          <a:ea typeface="Calibri"/>
                          <a:cs typeface="Times New Roman" pitchFamily="18" charset="0"/>
                        </a:rPr>
                        <a:t>Κρούλη</a:t>
                      </a:r>
                      <a:r>
                        <a:rPr lang="el-GR" sz="1800" b="1" dirty="0">
                          <a:solidFill>
                            <a:schemeClr val="tx1"/>
                          </a:solidFill>
                          <a:latin typeface="Times New Roman" pitchFamily="18" charset="0"/>
                          <a:ea typeface="Calibri"/>
                          <a:cs typeface="Times New Roman" pitchFamily="18" charset="0"/>
                        </a:rPr>
                        <a:t>, Ελευθερία </a:t>
                      </a:r>
                      <a:r>
                        <a:rPr lang="el-GR" sz="1800" b="1" dirty="0" err="1">
                          <a:solidFill>
                            <a:schemeClr val="tx1"/>
                          </a:solidFill>
                          <a:latin typeface="Times New Roman" pitchFamily="18" charset="0"/>
                          <a:ea typeface="Calibri"/>
                          <a:cs typeface="Times New Roman" pitchFamily="18" charset="0"/>
                        </a:rPr>
                        <a:t>Τσαμπάνου</a:t>
                      </a:r>
                      <a:r>
                        <a:rPr lang="el-GR" sz="1800" b="1" dirty="0">
                          <a:solidFill>
                            <a:schemeClr val="tx1"/>
                          </a:solidFill>
                          <a:latin typeface="Times New Roman" pitchFamily="18" charset="0"/>
                          <a:ea typeface="Calibri"/>
                          <a:cs typeface="Times New Roman" pitchFamily="18" charset="0"/>
                        </a:rPr>
                        <a:t>, Τραϊανός </a:t>
                      </a:r>
                      <a:r>
                        <a:rPr lang="el-GR" sz="1800" b="1" dirty="0" err="1">
                          <a:solidFill>
                            <a:schemeClr val="tx1"/>
                          </a:solidFill>
                          <a:latin typeface="Times New Roman" pitchFamily="18" charset="0"/>
                          <a:ea typeface="Calibri"/>
                          <a:cs typeface="Times New Roman" pitchFamily="18" charset="0"/>
                        </a:rPr>
                        <a:t>Γιαγκούλας</a:t>
                      </a:r>
                      <a:r>
                        <a:rPr lang="el-GR" sz="1800" b="1" dirty="0">
                          <a:solidFill>
                            <a:schemeClr val="tx1"/>
                          </a:solidFill>
                          <a:latin typeface="Times New Roman" pitchFamily="18" charset="0"/>
                          <a:ea typeface="Calibri"/>
                          <a:cs typeface="Times New Roman" pitchFamily="18" charset="0"/>
                        </a:rPr>
                        <a:t>, Σταύρος </a:t>
                      </a:r>
                      <a:r>
                        <a:rPr lang="el-GR" sz="1800" b="1" dirty="0" err="1">
                          <a:solidFill>
                            <a:schemeClr val="tx1"/>
                          </a:solidFill>
                          <a:latin typeface="Times New Roman" pitchFamily="18" charset="0"/>
                          <a:ea typeface="Calibri"/>
                          <a:cs typeface="Times New Roman" pitchFamily="18" charset="0"/>
                        </a:rPr>
                        <a:t>Τάρης</a:t>
                      </a:r>
                      <a:r>
                        <a:rPr lang="el-GR" sz="1800" b="1" dirty="0">
                          <a:solidFill>
                            <a:schemeClr val="tx1"/>
                          </a:solidFill>
                          <a:latin typeface="Times New Roman" pitchFamily="18" charset="0"/>
                          <a:ea typeface="Calibri"/>
                          <a:cs typeface="Times New Roman" pitchFamily="18" charset="0"/>
                        </a:rPr>
                        <a:t>, Παύλος </a:t>
                      </a:r>
                      <a:r>
                        <a:rPr lang="el-GR" sz="1800" b="1" dirty="0" err="1">
                          <a:solidFill>
                            <a:schemeClr val="tx1"/>
                          </a:solidFill>
                          <a:latin typeface="Times New Roman" pitchFamily="18" charset="0"/>
                          <a:ea typeface="Calibri"/>
                          <a:cs typeface="Times New Roman" pitchFamily="18" charset="0"/>
                        </a:rPr>
                        <a:t>Αλιάς</a:t>
                      </a:r>
                      <a:r>
                        <a:rPr lang="el-GR" sz="1800" b="1" dirty="0">
                          <a:solidFill>
                            <a:schemeClr val="tx1"/>
                          </a:solidFill>
                          <a:latin typeface="Times New Roman" pitchFamily="18" charset="0"/>
                          <a:ea typeface="Calibri"/>
                          <a:cs typeface="Times New Roman" pitchFamily="18" charset="0"/>
                        </a:rPr>
                        <a:t>, Ανδρέας </a:t>
                      </a:r>
                      <a:r>
                        <a:rPr lang="el-GR" sz="1800" b="1" dirty="0" err="1">
                          <a:solidFill>
                            <a:schemeClr val="tx1"/>
                          </a:solidFill>
                          <a:latin typeface="Times New Roman" pitchFamily="18" charset="0"/>
                          <a:ea typeface="Calibri"/>
                          <a:cs typeface="Times New Roman" pitchFamily="18" charset="0"/>
                        </a:rPr>
                        <a:t>Καΐνης</a:t>
                      </a:r>
                      <a:r>
                        <a:rPr lang="el-GR" sz="1800" b="1" dirty="0">
                          <a:solidFill>
                            <a:schemeClr val="tx1"/>
                          </a:solidFill>
                          <a:latin typeface="Times New Roman" pitchFamily="18" charset="0"/>
                          <a:ea typeface="Calibri"/>
                          <a:cs typeface="Times New Roman" pitchFamily="18" charset="0"/>
                        </a:rPr>
                        <a:t>, Γιάννης </a:t>
                      </a:r>
                      <a:r>
                        <a:rPr lang="el-GR" sz="1800" b="1" dirty="0" err="1">
                          <a:solidFill>
                            <a:schemeClr val="tx1"/>
                          </a:solidFill>
                          <a:latin typeface="Times New Roman" pitchFamily="18" charset="0"/>
                          <a:ea typeface="Calibri"/>
                          <a:cs typeface="Times New Roman" pitchFamily="18" charset="0"/>
                        </a:rPr>
                        <a:t>Δημανόπουλος</a:t>
                      </a:r>
                      <a:r>
                        <a:rPr lang="el-GR" sz="1800" b="1" dirty="0">
                          <a:solidFill>
                            <a:schemeClr val="tx1"/>
                          </a:solidFill>
                          <a:latin typeface="Times New Roman" pitchFamily="18" charset="0"/>
                          <a:ea typeface="Calibri"/>
                          <a:cs typeface="Times New Roman" pitchFamily="18" charset="0"/>
                        </a:rPr>
                        <a:t>, </a:t>
                      </a:r>
                      <a:r>
                        <a:rPr lang="el-GR" sz="1800" b="1" dirty="0" err="1">
                          <a:solidFill>
                            <a:schemeClr val="tx1"/>
                          </a:solidFill>
                          <a:latin typeface="Times New Roman" pitchFamily="18" charset="0"/>
                          <a:ea typeface="Calibri"/>
                          <a:cs typeface="Times New Roman" pitchFamily="18" charset="0"/>
                        </a:rPr>
                        <a:t>Γιαχράς</a:t>
                      </a:r>
                      <a:r>
                        <a:rPr lang="el-GR" sz="1800" b="1" dirty="0">
                          <a:solidFill>
                            <a:schemeClr val="tx1"/>
                          </a:solidFill>
                          <a:latin typeface="Times New Roman" pitchFamily="18" charset="0"/>
                          <a:ea typeface="Calibri"/>
                          <a:cs typeface="Times New Roman" pitchFamily="18" charset="0"/>
                        </a:rPr>
                        <a:t>, Σωκράτης </a:t>
                      </a:r>
                      <a:r>
                        <a:rPr lang="el-GR" sz="1800" b="1" dirty="0" err="1">
                          <a:solidFill>
                            <a:schemeClr val="tx1"/>
                          </a:solidFill>
                          <a:latin typeface="Times New Roman" pitchFamily="18" charset="0"/>
                          <a:ea typeface="Calibri"/>
                          <a:cs typeface="Times New Roman" pitchFamily="18" charset="0"/>
                        </a:rPr>
                        <a:t>Καραντζίδης</a:t>
                      </a:r>
                      <a:r>
                        <a:rPr lang="el-GR" sz="1800" b="1" dirty="0">
                          <a:solidFill>
                            <a:schemeClr val="tx1"/>
                          </a:solidFill>
                          <a:latin typeface="Times New Roman" pitchFamily="18" charset="0"/>
                          <a:ea typeface="Calibri"/>
                          <a:cs typeface="Times New Roman" pitchFamily="18" charset="0"/>
                        </a:rPr>
                        <a:t>, Γιάγκος Ευγενίδης.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709177">
                <a:tc>
                  <a:txBody>
                    <a:bodyPr/>
                    <a:lstStyle/>
                    <a:p>
                      <a:pPr marL="342900" lvl="0" indent="-342900">
                        <a:lnSpc>
                          <a:spcPct val="115000"/>
                        </a:lnSpc>
                        <a:spcAft>
                          <a:spcPts val="0"/>
                        </a:spcAft>
                        <a:buFont typeface="Symbol"/>
                        <a:buChar char=""/>
                      </a:pPr>
                      <a:r>
                        <a:rPr lang="el-GR" sz="1800" b="1">
                          <a:solidFill>
                            <a:schemeClr val="tx1"/>
                          </a:solidFill>
                          <a:latin typeface="Times New Roman" pitchFamily="18" charset="0"/>
                          <a:ea typeface="Calibri"/>
                          <a:cs typeface="Times New Roman" pitchFamily="18" charset="0"/>
                        </a:rPr>
                        <a:t>20 Ιουλίου 1947</a:t>
                      </a:r>
                      <a:endParaRPr lang="el-GR" sz="180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800" b="1" dirty="0">
                          <a:solidFill>
                            <a:schemeClr val="tx1"/>
                          </a:solidFill>
                          <a:latin typeface="Times New Roman" pitchFamily="18" charset="0"/>
                          <a:ea typeface="Calibri"/>
                          <a:cs typeface="Times New Roman" pitchFamily="18" charset="0"/>
                        </a:rPr>
                        <a:t>Σε θάνατο: Κ. Μπουχάρα, Κ. </a:t>
                      </a:r>
                      <a:r>
                        <a:rPr lang="el-GR" sz="1800" b="1" dirty="0" err="1">
                          <a:solidFill>
                            <a:schemeClr val="tx1"/>
                          </a:solidFill>
                          <a:latin typeface="Times New Roman" pitchFamily="18" charset="0"/>
                          <a:ea typeface="Calibri"/>
                          <a:cs typeface="Times New Roman" pitchFamily="18" charset="0"/>
                        </a:rPr>
                        <a:t>Βλάχο</a:t>
                      </a:r>
                      <a:r>
                        <a:rPr lang="el-GR" sz="1800" b="1" dirty="0">
                          <a:solidFill>
                            <a:schemeClr val="tx1"/>
                          </a:solidFill>
                          <a:latin typeface="Times New Roman" pitchFamily="18" charset="0"/>
                          <a:ea typeface="Calibri"/>
                          <a:cs typeface="Times New Roman" pitchFamily="18" charset="0"/>
                        </a:rPr>
                        <a:t>, Α. </a:t>
                      </a:r>
                      <a:r>
                        <a:rPr lang="el-GR" sz="1800" b="1" dirty="0" err="1">
                          <a:solidFill>
                            <a:schemeClr val="tx1"/>
                          </a:solidFill>
                          <a:latin typeface="Times New Roman" pitchFamily="18" charset="0"/>
                          <a:ea typeface="Calibri"/>
                          <a:cs typeface="Times New Roman" pitchFamily="18" charset="0"/>
                        </a:rPr>
                        <a:t>Τσιτσόπουλος</a:t>
                      </a:r>
                      <a:r>
                        <a:rPr lang="el-GR" sz="1800" b="1" dirty="0">
                          <a:solidFill>
                            <a:schemeClr val="tx1"/>
                          </a:solidFill>
                          <a:latin typeface="Times New Roman" pitchFamily="18" charset="0"/>
                          <a:ea typeface="Calibri"/>
                          <a:cs typeface="Times New Roman" pitchFamily="18" charset="0"/>
                        </a:rPr>
                        <a:t>, Γ. </a:t>
                      </a:r>
                      <a:r>
                        <a:rPr lang="el-GR" sz="1800" b="1" dirty="0" err="1">
                          <a:solidFill>
                            <a:schemeClr val="tx1"/>
                          </a:solidFill>
                          <a:latin typeface="Times New Roman" pitchFamily="18" charset="0"/>
                          <a:ea typeface="Calibri"/>
                          <a:cs typeface="Times New Roman" pitchFamily="18" charset="0"/>
                        </a:rPr>
                        <a:t>Ζαρκάδας</a:t>
                      </a:r>
                      <a:endParaRPr lang="el-GR" sz="1800" dirty="0">
                        <a:solidFill>
                          <a:schemeClr val="tx1"/>
                        </a:solidFill>
                        <a:latin typeface="Times New Roman" pitchFamily="18" charset="0"/>
                        <a:ea typeface="Calibri"/>
                        <a:cs typeface="Times New Roman" pitchFamily="18" charset="0"/>
                      </a:endParaRPr>
                    </a:p>
                  </a:txBody>
                  <a:tcPr marL="47329" marR="47329"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3" name="2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237</a:t>
            </a:fld>
            <a:endParaRPr lang="el-GR"/>
          </a:p>
        </p:txBody>
      </p:sp>
    </p:spTree>
  </p:cSld>
  <p:clrMapOvr>
    <a:masterClrMapping/>
  </p:clrMapOvr>
  <p:transition>
    <p:dissolv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43408"/>
            <a:ext cx="9324528" cy="1440160"/>
          </a:xfrm>
        </p:spPr>
        <p:txBody>
          <a:bodyPr>
            <a:normAutofit fontScale="90000"/>
          </a:bodyPr>
          <a:lstStyle/>
          <a:p>
            <a:r>
              <a:rPr lang="en-US" b="1" dirty="0" smtClean="0"/>
              <a:t/>
            </a:r>
            <a:br>
              <a:rPr lang="en-US"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t>
            </a:r>
            <a:r>
              <a:rPr lang="el-GR" sz="2700" b="1" dirty="0" smtClean="0">
                <a:latin typeface="Times New Roman" pitchFamily="18" charset="0"/>
                <a:cs typeface="Times New Roman" pitchFamily="18" charset="0"/>
              </a:rPr>
              <a:t>Μαζικοποίηση του αγώνα και ανασυγκρότηση των δυνάμεων του ΔΣΕ το έτος 1947 για την αντιμετώπιση των ενόπλων αναμετρήσεων με τον κυβερνητικό στρατό. </a:t>
            </a:r>
            <a:r>
              <a:rPr lang="el-GR" b="1" dirty="0" smtClean="0"/>
              <a:t/>
            </a:r>
            <a:br>
              <a:rPr lang="el-GR" b="1" dirty="0" smtClean="0"/>
            </a:br>
            <a:r>
              <a:rPr lang="el-GR" b="1" dirty="0" smtClean="0"/>
              <a:t/>
            </a:r>
            <a:br>
              <a:rPr lang="el-GR" b="1" dirty="0" smtClean="0"/>
            </a:br>
            <a:r>
              <a:rPr lang="el-GR" b="1" dirty="0" smtClean="0"/>
              <a:t/>
            </a:r>
            <a:br>
              <a:rPr lang="el-GR" b="1" dirty="0" smtClean="0"/>
            </a:br>
            <a:r>
              <a:rPr lang="el-GR" sz="2200" b="1" dirty="0" smtClean="0"/>
              <a:t/>
            </a:r>
            <a:br>
              <a:rPr lang="el-GR" sz="2200" b="1" dirty="0" smtClean="0"/>
            </a:br>
            <a:endParaRPr lang="el-GR" sz="2200" dirty="0"/>
          </a:p>
        </p:txBody>
      </p:sp>
      <p:graphicFrame>
        <p:nvGraphicFramePr>
          <p:cNvPr id="4" name="3 - Πίνακας"/>
          <p:cNvGraphicFramePr>
            <a:graphicFrameLocks noGrp="1"/>
          </p:cNvGraphicFramePr>
          <p:nvPr/>
        </p:nvGraphicFramePr>
        <p:xfrm>
          <a:off x="-3" y="1643050"/>
          <a:ext cx="9144002" cy="5214951"/>
        </p:xfrm>
        <a:graphic>
          <a:graphicData uri="http://schemas.openxmlformats.org/drawingml/2006/table">
            <a:tbl>
              <a:tblPr/>
              <a:tblGrid>
                <a:gridCol w="4572001"/>
                <a:gridCol w="4572001"/>
              </a:tblGrid>
              <a:tr h="474087">
                <a:tc gridSpan="2">
                  <a:txBody>
                    <a:bodyPr/>
                    <a:lstStyle/>
                    <a:p>
                      <a:pPr algn="ctr">
                        <a:lnSpc>
                          <a:spcPct val="115000"/>
                        </a:lnSpc>
                        <a:spcAft>
                          <a:spcPts val="0"/>
                        </a:spcAft>
                      </a:pPr>
                      <a:r>
                        <a:rPr lang="el-GR" sz="1400" b="1" dirty="0">
                          <a:solidFill>
                            <a:srgbClr val="000000"/>
                          </a:solidFill>
                          <a:latin typeface="Times New Roman"/>
                          <a:ea typeface="Calibri"/>
                          <a:cs typeface="Times New Roman"/>
                        </a:rPr>
                        <a:t>Ενέργειες Κυβερνητικού στρατού και ΔΣΕ</a:t>
                      </a:r>
                      <a:endParaRPr lang="el-GR" sz="14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474087">
                <a:tc>
                  <a:txBody>
                    <a:bodyPr/>
                    <a:lstStyle/>
                    <a:p>
                      <a:pPr algn="ctr">
                        <a:lnSpc>
                          <a:spcPct val="115000"/>
                        </a:lnSpc>
                        <a:spcAft>
                          <a:spcPts val="0"/>
                        </a:spcAft>
                      </a:pPr>
                      <a:r>
                        <a:rPr lang="el-GR" sz="2000" b="1" dirty="0">
                          <a:solidFill>
                            <a:schemeClr val="tx1"/>
                          </a:solidFill>
                          <a:latin typeface="Times New Roman" pitchFamily="18" charset="0"/>
                          <a:ea typeface="Calibri"/>
                          <a:cs typeface="Times New Roman" pitchFamily="18" charset="0"/>
                        </a:rPr>
                        <a:t>Κυβερνητικός Στρατός</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2000" b="1">
                          <a:solidFill>
                            <a:schemeClr val="tx1"/>
                          </a:solidFill>
                          <a:latin typeface="Times New Roman" pitchFamily="18" charset="0"/>
                          <a:ea typeface="Calibri"/>
                          <a:cs typeface="Times New Roman" pitchFamily="18" charset="0"/>
                        </a:rPr>
                        <a:t>ΔΣΕ</a:t>
                      </a:r>
                      <a:endParaRPr lang="el-GR" sz="20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266777">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Άδειασμα της υπαίθρου από τον πληθυσμό.</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2 Ιανουαρίου: Σύλληψη 20 φαντάρων ως αιχμαλώτων</a:t>
                      </a:r>
                      <a:endParaRPr lang="el-GR" sz="20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22 Μαρτίου: Χτύπησαν το τρένο Φλώρινας-Θεσσαλονίκης</a:t>
                      </a:r>
                      <a:endParaRPr lang="el-GR" sz="20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000" b="1" dirty="0" smtClean="0">
                          <a:solidFill>
                            <a:schemeClr val="tx1"/>
                          </a:solidFill>
                          <a:latin typeface="Times New Roman" pitchFamily="18" charset="0"/>
                          <a:ea typeface="Calibri"/>
                          <a:cs typeface="Times New Roman" pitchFamily="18" charset="0"/>
                        </a:rPr>
                        <a:t>Ελήφθησαν 11 φαντάροι</a:t>
                      </a:r>
                      <a:r>
                        <a:rPr lang="el-GR" sz="2000" b="1" baseline="0" dirty="0" smtClean="0">
                          <a:solidFill>
                            <a:schemeClr val="tx1"/>
                          </a:solidFill>
                          <a:latin typeface="Times New Roman" pitchFamily="18" charset="0"/>
                          <a:ea typeface="Calibri"/>
                          <a:cs typeface="Times New Roman" pitchFamily="18" charset="0"/>
                        </a:rPr>
                        <a:t> </a:t>
                      </a:r>
                      <a:r>
                        <a:rPr lang="el-GR" sz="2000" b="1" dirty="0" smtClean="0">
                          <a:solidFill>
                            <a:schemeClr val="tx1"/>
                          </a:solidFill>
                          <a:latin typeface="Times New Roman" pitchFamily="18" charset="0"/>
                          <a:ea typeface="Calibri"/>
                          <a:cs typeface="Times New Roman" pitchFamily="18" charset="0"/>
                        </a:rPr>
                        <a:t>αιχμάλωτοι και λάφυρα </a:t>
                      </a:r>
                      <a:r>
                        <a:rPr lang="el-GR" sz="2000" b="1" dirty="0">
                          <a:solidFill>
                            <a:schemeClr val="tx1"/>
                          </a:solidFill>
                          <a:latin typeface="Times New Roman" pitchFamily="18" charset="0"/>
                          <a:ea typeface="Calibri"/>
                          <a:cs typeface="Times New Roman" pitchFamily="18" charset="0"/>
                        </a:rPr>
                        <a:t>οπλισμού</a:t>
                      </a:r>
                      <a:endParaRPr lang="el-GR" sz="2000" dirty="0">
                        <a:solidFill>
                          <a:schemeClr val="tx1"/>
                        </a:solidFill>
                        <a:latin typeface="Times New Roman" pitchFamily="18" charset="0"/>
                        <a:ea typeface="Calibri"/>
                        <a:cs typeface="Times New Roman" pitchFamily="18" charset="0"/>
                      </a:endParaRPr>
                    </a:p>
                    <a:p>
                      <a:pPr marL="342900" lvl="0" indent="-342900">
                        <a:lnSpc>
                          <a:spcPct val="115000"/>
                        </a:lnSpc>
                        <a:spcAft>
                          <a:spcPts val="0"/>
                        </a:spcAft>
                        <a:buFont typeface="Symbol"/>
                        <a:buChar char=""/>
                      </a:pPr>
                      <a:r>
                        <a:rPr lang="el-GR" sz="2000" b="1" dirty="0">
                          <a:solidFill>
                            <a:schemeClr val="tx1"/>
                          </a:solidFill>
                          <a:latin typeface="Times New Roman" pitchFamily="18" charset="0"/>
                          <a:ea typeface="Calibri"/>
                          <a:cs typeface="Times New Roman" pitchFamily="18" charset="0"/>
                        </a:rPr>
                        <a:t>5 Μαΐου: Χτύπησε στο δημόσιο δρόμο φάλαγγα τριάντα αυτοκινήτων και τριών </a:t>
                      </a:r>
                      <a:r>
                        <a:rPr lang="el-GR" sz="2000" b="1" dirty="0" smtClean="0">
                          <a:solidFill>
                            <a:schemeClr val="tx1"/>
                          </a:solidFill>
                          <a:latin typeface="Times New Roman" pitchFamily="18" charset="0"/>
                          <a:ea typeface="Calibri"/>
                          <a:cs typeface="Times New Roman" pitchFamily="18" charset="0"/>
                        </a:rPr>
                        <a:t>τανκς </a:t>
                      </a:r>
                      <a:r>
                        <a:rPr lang="el-GR" sz="2000" b="1" dirty="0">
                          <a:solidFill>
                            <a:schemeClr val="tx1"/>
                          </a:solidFill>
                          <a:latin typeface="Times New Roman" pitchFamily="18" charset="0"/>
                          <a:ea typeface="Calibri"/>
                          <a:cs typeface="Times New Roman" pitchFamily="18" charset="0"/>
                        </a:rPr>
                        <a:t>του κυβερνητικού στρατού.</a:t>
                      </a:r>
                      <a:endParaRPr lang="el-GR" sz="20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238</a:t>
            </a:fld>
            <a:endParaRPr lang="el-GR"/>
          </a:p>
        </p:txBody>
      </p:sp>
    </p:spTree>
  </p:cSld>
  <p:clrMapOvr>
    <a:masterClrMapping/>
  </p:clrMapOvr>
  <p:transition>
    <p:dissolv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468544" cy="1268760"/>
          </a:xfrm>
        </p:spPr>
        <p:txBody>
          <a:bodyPr>
            <a:normAutofit/>
          </a:bodyPr>
          <a:lstStyle/>
          <a:p>
            <a:r>
              <a:rPr lang="el-GR" sz="2700" b="1" dirty="0" smtClean="0">
                <a:latin typeface="Times New Roman" pitchFamily="18" charset="0"/>
                <a:cs typeface="Times New Roman" pitchFamily="18" charset="0"/>
              </a:rPr>
              <a:t>Οι αντάρτες χτυπούν τη Φλώρινα 28 </a:t>
            </a:r>
            <a:r>
              <a:rPr lang="el-GR" sz="2700" b="1" dirty="0" err="1" smtClean="0">
                <a:latin typeface="Times New Roman" pitchFamily="18" charset="0"/>
                <a:cs typeface="Times New Roman" pitchFamily="18" charset="0"/>
              </a:rPr>
              <a:t>Μαίου</a:t>
            </a:r>
            <a:r>
              <a:rPr lang="el-GR" sz="2700" b="1" dirty="0" smtClean="0">
                <a:latin typeface="Times New Roman" pitchFamily="18" charset="0"/>
                <a:cs typeface="Times New Roman" pitchFamily="18" charset="0"/>
              </a:rPr>
              <a:t> 1947</a:t>
            </a:r>
            <a:r>
              <a:rPr lang="el-GR" b="1" dirty="0" smtClean="0"/>
              <a:t/>
            </a:r>
            <a:br>
              <a:rPr lang="el-GR" b="1" dirty="0" smtClean="0"/>
            </a:br>
            <a:endParaRPr lang="el-GR" dirty="0"/>
          </a:p>
        </p:txBody>
      </p:sp>
      <p:graphicFrame>
        <p:nvGraphicFramePr>
          <p:cNvPr id="4" name="3 - Πίνακας"/>
          <p:cNvGraphicFramePr>
            <a:graphicFrameLocks noGrp="1"/>
          </p:cNvGraphicFramePr>
          <p:nvPr/>
        </p:nvGraphicFramePr>
        <p:xfrm>
          <a:off x="0" y="2643183"/>
          <a:ext cx="9144000" cy="4214817"/>
        </p:xfrm>
        <a:graphic>
          <a:graphicData uri="http://schemas.openxmlformats.org/drawingml/2006/table">
            <a:tbl>
              <a:tblPr/>
              <a:tblGrid>
                <a:gridCol w="9144000"/>
              </a:tblGrid>
              <a:tr h="936626">
                <a:tc>
                  <a:txBody>
                    <a:bodyPr/>
                    <a:lstStyle/>
                    <a:p>
                      <a:pPr algn="ctr">
                        <a:lnSpc>
                          <a:spcPct val="115000"/>
                        </a:lnSpc>
                        <a:spcAft>
                          <a:spcPts val="0"/>
                        </a:spcAft>
                      </a:pPr>
                      <a:r>
                        <a:rPr lang="el-GR" sz="1800" b="1" dirty="0">
                          <a:solidFill>
                            <a:schemeClr val="tx1"/>
                          </a:solidFill>
                          <a:latin typeface="Times New Roman"/>
                          <a:ea typeface="Calibri"/>
                          <a:cs typeface="Times New Roman"/>
                        </a:rPr>
                        <a:t>Τα πολυβολεία της Χωροφυλακής και </a:t>
                      </a:r>
                      <a:r>
                        <a:rPr lang="el-GR" sz="1800" b="1" dirty="0" smtClean="0">
                          <a:solidFill>
                            <a:schemeClr val="tx1"/>
                          </a:solidFill>
                          <a:latin typeface="Times New Roman"/>
                          <a:ea typeface="Calibri"/>
                          <a:cs typeface="Times New Roman"/>
                        </a:rPr>
                        <a:t>του </a:t>
                      </a:r>
                      <a:r>
                        <a:rPr lang="el-GR" sz="1800" b="1" dirty="0">
                          <a:solidFill>
                            <a:schemeClr val="tx1"/>
                          </a:solidFill>
                          <a:latin typeface="Times New Roman"/>
                          <a:ea typeface="Calibri"/>
                          <a:cs typeface="Times New Roman"/>
                        </a:rPr>
                        <a:t>Στρατού στη Φλώρινα τον Μάιο του 1947.</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Γεωργική Σχολή</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Φυτώριο</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8313">
                <a:tc>
                  <a:txBody>
                    <a:bodyPr/>
                    <a:lstStyle/>
                    <a:p>
                      <a:pPr marL="342900" lvl="0" indent="-342900">
                        <a:lnSpc>
                          <a:spcPct val="115000"/>
                        </a:lnSpc>
                        <a:spcAft>
                          <a:spcPts val="0"/>
                        </a:spcAft>
                        <a:buFont typeface="Symbol"/>
                        <a:buChar char=""/>
                      </a:pPr>
                      <a:r>
                        <a:rPr lang="el-GR" sz="1800" b="1" dirty="0" err="1">
                          <a:solidFill>
                            <a:schemeClr val="tx1"/>
                          </a:solidFill>
                          <a:latin typeface="Times New Roman"/>
                          <a:ea typeface="Calibri"/>
                          <a:cs typeface="Times New Roman"/>
                        </a:rPr>
                        <a:t>Τρσιάνκα</a:t>
                      </a:r>
                      <a:r>
                        <a:rPr lang="el-GR" sz="1800" b="1" dirty="0">
                          <a:solidFill>
                            <a:schemeClr val="tx1"/>
                          </a:solidFill>
                          <a:latin typeface="Times New Roman"/>
                          <a:ea typeface="Calibri"/>
                          <a:cs typeface="Times New Roman"/>
                        </a:rPr>
                        <a:t> </a:t>
                      </a:r>
                      <a:r>
                        <a:rPr lang="el-GR" sz="1800" b="1" dirty="0" err="1">
                          <a:solidFill>
                            <a:schemeClr val="tx1"/>
                          </a:solidFill>
                          <a:latin typeface="Times New Roman"/>
                          <a:ea typeface="Calibri"/>
                          <a:cs typeface="Times New Roman"/>
                        </a:rPr>
                        <a:t>Μάλα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Σιδηροδρομικός Σταθμός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Σφαγεία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Στρατώνες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68313">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Πάνω από το μοναστηριακό οικισμό προς το ύψωμα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TextBox"/>
          <p:cNvSpPr txBox="1"/>
          <p:nvPr/>
        </p:nvSpPr>
        <p:spPr>
          <a:xfrm>
            <a:off x="0" y="1700808"/>
            <a:ext cx="9144000" cy="830997"/>
          </a:xfrm>
          <a:prstGeom prst="rect">
            <a:avLst/>
          </a:prstGeom>
          <a:noFill/>
        </p:spPr>
        <p:txBody>
          <a:bodyPr wrap="square" rtlCol="0">
            <a:spAutoFit/>
          </a:bodyPr>
          <a:lstStyle/>
          <a:p>
            <a:pPr algn="just"/>
            <a:r>
              <a:rPr lang="el-GR" sz="1600" dirty="0" smtClean="0"/>
              <a:t>Στις 28 Μαΐου 1947 χτυπήθηκε και η πόλη της Φλώρινας από τους αντάρτες του Βίτσι. Για την αντιμετώπισή τους η Χωροφυλακή και ο Στρατός έχτισαν σε συγκεκριμένες περιοχές της Φλώρινας πυροβολεία. </a:t>
            </a:r>
            <a:endParaRPr lang="el-GR" sz="1600"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l-GR" altLang="el-GR" smtClean="0"/>
          </a:p>
        </p:txBody>
      </p:sp>
      <p:sp>
        <p:nvSpPr>
          <p:cNvPr id="71683" name="Rectangle 3"/>
          <p:cNvSpPr>
            <a:spLocks noGrp="1" noChangeArrowheads="1"/>
          </p:cNvSpPr>
          <p:nvPr>
            <p:ph sz="quarter" idx="1"/>
          </p:nvPr>
        </p:nvSpPr>
        <p:spPr>
          <a:xfrm>
            <a:off x="0" y="2209800"/>
            <a:ext cx="2590800" cy="3886200"/>
          </a:xfrm>
        </p:spPr>
        <p:txBody>
          <a:bodyPr/>
          <a:lstStyle/>
          <a:p>
            <a:pPr eaLnBrk="1" hangingPunct="1">
              <a:buFont typeface="Wingdings" pitchFamily="2" charset="2"/>
              <a:buNone/>
              <a:defRPr/>
            </a:pPr>
            <a:r>
              <a:rPr lang="el-GR" altLang="el-GR" sz="2400" b="1" smtClean="0">
                <a:latin typeface="Palatino Linotype" pitchFamily="18" charset="0"/>
              </a:rPr>
              <a:t>Η «Μεγάλη Βουλγαρία»,</a:t>
            </a:r>
          </a:p>
          <a:p>
            <a:pPr eaLnBrk="1" hangingPunct="1">
              <a:buFont typeface="Wingdings" pitchFamily="2" charset="2"/>
              <a:buNone/>
              <a:defRPr/>
            </a:pPr>
            <a:r>
              <a:rPr lang="el-GR" altLang="el-GR" sz="2400" b="1" smtClean="0">
                <a:latin typeface="Palatino Linotype" pitchFamily="18" charset="0"/>
              </a:rPr>
              <a:t>σύμφωνα με τις αποφάσεις της Συνθήκης του Αγίου Στεφάνου (1878)</a:t>
            </a:r>
          </a:p>
        </p:txBody>
      </p:sp>
      <p:pic>
        <p:nvPicPr>
          <p:cNvPr id="7172" name="Picture 4" descr="sans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0"/>
            <a:ext cx="6629400" cy="53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67523049"/>
      </p:ext>
    </p:extLst>
  </p:cSld>
  <p:clrMapOvr>
    <a:masterClrMapping/>
  </p:clrMapOvr>
  <p:transition>
    <p:dissolv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539552" y="0"/>
          <a:ext cx="8208912" cy="6944655"/>
        </p:xfrm>
        <a:graphic>
          <a:graphicData uri="http://schemas.openxmlformats.org/drawingml/2006/table">
            <a:tbl>
              <a:tblPr/>
              <a:tblGrid>
                <a:gridCol w="4104456"/>
                <a:gridCol w="4104456"/>
              </a:tblGrid>
              <a:tr h="494577">
                <a:tc gridSpan="2">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Η μάχη στη Φλώρινα στις 28 Μαΐου 1947.</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r>
              <a:tr h="404503">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Αντάρτες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Κυβερνητικός Στρατός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776658">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Δύναμη: περίπου 600</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Ένα μέρος των στρατιωτών </a:t>
                      </a:r>
                      <a:r>
                        <a:rPr lang="el-GR" sz="1600" b="1" dirty="0" smtClean="0">
                          <a:solidFill>
                            <a:schemeClr val="tx1"/>
                          </a:solidFill>
                          <a:latin typeface="Times New Roman" pitchFamily="18" charset="0"/>
                          <a:ea typeface="Calibri"/>
                          <a:cs typeface="Times New Roman" pitchFamily="18" charset="0"/>
                        </a:rPr>
                        <a:t>αρνούταν </a:t>
                      </a:r>
                      <a:r>
                        <a:rPr lang="el-GR" sz="1600" b="1" dirty="0">
                          <a:solidFill>
                            <a:schemeClr val="tx1"/>
                          </a:solidFill>
                          <a:latin typeface="Times New Roman" pitchFamily="18" charset="0"/>
                          <a:ea typeface="Calibri"/>
                          <a:cs typeface="Times New Roman" pitchFamily="18" charset="0"/>
                        </a:rPr>
                        <a:t>να πολεμήσουν τους </a:t>
                      </a:r>
                      <a:r>
                        <a:rPr lang="el-GR" sz="1600" b="1" dirty="0" smtClean="0">
                          <a:solidFill>
                            <a:schemeClr val="tx1"/>
                          </a:solidFill>
                          <a:latin typeface="Times New Roman" pitchFamily="18" charset="0"/>
                          <a:ea typeface="Calibri"/>
                          <a:cs typeface="Times New Roman" pitchFamily="18" charset="0"/>
                        </a:rPr>
                        <a:t>αντάρτες.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585662">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Στόχος: Απελευθέρωση των 15 δημοκρατικών πολιτών, στρατιωτών και γυναικών που καταδικάστηκαν σε θάνατο στο στρατοδικείο της Φλώρινας.</a:t>
                      </a:r>
                      <a:endParaRPr lang="el-GR" sz="160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457200">
                        <a:lnSpc>
                          <a:spcPct val="115000"/>
                        </a:lnSpc>
                        <a:spcAft>
                          <a:spcPts val="0"/>
                        </a:spcAft>
                      </a:pP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990164">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Συνέπειες: Από τους αντάρτες μεταξύ των άλλων σκοτώθηκαν 60 άτομα και υπήρχαν και τραυματίες. Από τα βλήματα των πυροβόλων καταστράφηκαν 13 σπίτια.(σύμφωνα με τις αρχές)</a:t>
                      </a:r>
                      <a:endParaRPr lang="el-GR" sz="160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Μεταξύ των άλλων σκοτώθηκαν από τον κυβερνητικό στρατό ένας υπολοχαγός, ένας λοχίας, 4 στρατιώτες και ένας υπενωμοτάρχης.(σύμφωνα με τις αρχές)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693091">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Ύστερα από τη μάχη, οι αντάρτες συμπτύχθηκαν και κατευθύνθηκαν στο στρατόπεδο.</a:t>
                      </a:r>
                      <a:endParaRPr lang="el-GR" sz="160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Οι κυβερνητικές δυνάμεις αναγκάστηκαν να συμπτύξουν όλες τις δυνάμεις τους στη Φλώρινα εξαιτίας των αλλεπάλληλων χτυπημάτων που δέχονταν από τους </a:t>
                      </a:r>
                      <a:r>
                        <a:rPr lang="el-GR" sz="1600" b="1" dirty="0" smtClean="0">
                          <a:solidFill>
                            <a:schemeClr val="tx1"/>
                          </a:solidFill>
                          <a:latin typeface="Times New Roman" pitchFamily="18" charset="0"/>
                          <a:ea typeface="Calibri"/>
                          <a:cs typeface="Times New Roman" pitchFamily="18" charset="0"/>
                        </a:rPr>
                        <a:t>αντάρτες.</a:t>
                      </a:r>
                      <a:endParaRPr lang="el-GR" sz="1600" dirty="0">
                        <a:solidFill>
                          <a:schemeClr val="tx1"/>
                        </a:solidFill>
                        <a:latin typeface="Times New Roman" pitchFamily="18" charset="0"/>
                        <a:ea typeface="Calibri"/>
                        <a:cs typeface="Times New Roman" pitchFamily="18" charset="0"/>
                      </a:endParaRPr>
                    </a:p>
                  </a:txBody>
                  <a:tcPr marL="60237" marR="60237"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3" name="2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240</a:t>
            </a:fld>
            <a:endParaRPr lang="el-GR"/>
          </a:p>
        </p:txBody>
      </p:sp>
    </p:spTree>
  </p:cSld>
  <p:clrMapOvr>
    <a:masterClrMapping/>
  </p:clrMapOvr>
  <p:transition>
    <p:dissolv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0"/>
            <a:ext cx="9094784" cy="1196752"/>
          </a:xfrm>
        </p:spPr>
        <p:txBody>
          <a:bodyPr>
            <a:normAutofit fontScale="90000"/>
          </a:bodyPr>
          <a:lstStyle/>
          <a:p>
            <a:r>
              <a:rPr lang="el-GR" b="1" dirty="0" smtClean="0"/>
              <a:t>Η επιστράτευση καλοκαίρι 1947</a:t>
            </a:r>
            <a:br>
              <a:rPr lang="el-GR" b="1" dirty="0" smtClean="0"/>
            </a:br>
            <a:endParaRPr lang="el-GR" dirty="0"/>
          </a:p>
        </p:txBody>
      </p:sp>
      <p:graphicFrame>
        <p:nvGraphicFramePr>
          <p:cNvPr id="5" name="4 - Πίνακας"/>
          <p:cNvGraphicFramePr>
            <a:graphicFrameLocks noGrp="1"/>
          </p:cNvGraphicFramePr>
          <p:nvPr/>
        </p:nvGraphicFramePr>
        <p:xfrm>
          <a:off x="0" y="2708920"/>
          <a:ext cx="9144001" cy="4149080"/>
        </p:xfrm>
        <a:graphic>
          <a:graphicData uri="http://schemas.openxmlformats.org/drawingml/2006/table">
            <a:tbl>
              <a:tblPr/>
              <a:tblGrid>
                <a:gridCol w="3047285"/>
                <a:gridCol w="3048358"/>
                <a:gridCol w="3048358"/>
              </a:tblGrid>
              <a:tr h="518635">
                <a:tc gridSpan="3">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Οργάνωση του ΔΣΕ</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1037270">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Αρχηγείο Βοΐου-Γράμμου</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dirty="0">
                          <a:solidFill>
                            <a:schemeClr val="tx1"/>
                          </a:solidFill>
                          <a:latin typeface="Times New Roman" pitchFamily="18" charset="0"/>
                          <a:ea typeface="Calibri"/>
                          <a:cs typeface="Times New Roman" pitchFamily="18" charset="0"/>
                        </a:rPr>
                        <a:t>Αρχηγείο Κεντρικής και Δυτικής Μακεδονίας</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algn="ctr">
                        <a:lnSpc>
                          <a:spcPct val="115000"/>
                        </a:lnSpc>
                        <a:spcAft>
                          <a:spcPts val="0"/>
                        </a:spcAft>
                      </a:pPr>
                      <a:r>
                        <a:rPr lang="el-GR" sz="1600" b="1">
                          <a:solidFill>
                            <a:schemeClr val="tx1"/>
                          </a:solidFill>
                          <a:latin typeface="Times New Roman" pitchFamily="18" charset="0"/>
                          <a:ea typeface="Calibri"/>
                          <a:cs typeface="Times New Roman" pitchFamily="18" charset="0"/>
                        </a:rPr>
                        <a:t>Τάγμα Αρχηγείου Γράμμου</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037270">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Πολιτικός επίτροπος: Θεόδωρος Ευθυμιάδης</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Πολιτικός Επίτροπος: </a:t>
                      </a:r>
                      <a:r>
                        <a:rPr lang="el-GR" sz="1600" b="1" dirty="0" err="1">
                          <a:solidFill>
                            <a:schemeClr val="tx1"/>
                          </a:solidFill>
                          <a:latin typeface="Times New Roman" pitchFamily="18" charset="0"/>
                          <a:ea typeface="Calibri"/>
                          <a:cs typeface="Times New Roman" pitchFamily="18" charset="0"/>
                        </a:rPr>
                        <a:t>Πετρής</a:t>
                      </a:r>
                      <a:r>
                        <a:rPr lang="el-GR" sz="1600" b="1" dirty="0">
                          <a:solidFill>
                            <a:schemeClr val="tx1"/>
                          </a:solidFill>
                          <a:latin typeface="Times New Roman" pitchFamily="18" charset="0"/>
                          <a:ea typeface="Calibri"/>
                          <a:cs typeface="Times New Roman" pitchFamily="18" charset="0"/>
                        </a:rPr>
                        <a:t>(Γιώργος </a:t>
                      </a:r>
                      <a:r>
                        <a:rPr lang="el-GR" sz="1600" b="1" dirty="0" err="1">
                          <a:solidFill>
                            <a:schemeClr val="tx1"/>
                          </a:solidFill>
                          <a:latin typeface="Times New Roman" pitchFamily="18" charset="0"/>
                          <a:ea typeface="Calibri"/>
                          <a:cs typeface="Times New Roman" pitchFamily="18" charset="0"/>
                        </a:rPr>
                        <a:t>Ερυθριάδης</a:t>
                      </a:r>
                      <a:r>
                        <a:rPr lang="el-GR" sz="1600" b="1" dirty="0">
                          <a:solidFill>
                            <a:schemeClr val="tx1"/>
                          </a:solidFill>
                          <a:latin typeface="Times New Roman" pitchFamily="18" charset="0"/>
                          <a:ea typeface="Calibri"/>
                          <a:cs typeface="Times New Roman" pitchFamily="18" charset="0"/>
                        </a:rPr>
                        <a:t>) </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a:solidFill>
                            <a:schemeClr val="tx1"/>
                          </a:solidFill>
                          <a:latin typeface="Times New Roman" pitchFamily="18" charset="0"/>
                          <a:ea typeface="Calibri"/>
                          <a:cs typeface="Times New Roman" pitchFamily="18" charset="0"/>
                        </a:rPr>
                        <a:t>Διοικητής: Αχιλλέας Παπαϊωάννου</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1555905">
                <a:tc>
                  <a:txBody>
                    <a:bodyPr/>
                    <a:lstStyle/>
                    <a:p>
                      <a:pPr marL="342900" lvl="0" indent="-342900">
                        <a:lnSpc>
                          <a:spcPct val="115000"/>
                        </a:lnSpc>
                        <a:spcAft>
                          <a:spcPts val="0"/>
                        </a:spcAft>
                        <a:buFont typeface="Symbol"/>
                        <a:buChar char=""/>
                      </a:pPr>
                      <a:r>
                        <a:rPr lang="el-GR" sz="1600" b="1">
                          <a:solidFill>
                            <a:schemeClr val="tx1"/>
                          </a:solidFill>
                          <a:latin typeface="Times New Roman" pitchFamily="18" charset="0"/>
                          <a:ea typeface="Calibri"/>
                          <a:cs typeface="Times New Roman" pitchFamily="18" charset="0"/>
                        </a:rPr>
                        <a:t>Αρχηγός: Γιώργος Γιαννούλης</a:t>
                      </a:r>
                      <a:endParaRPr lang="el-GR" sz="160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457200">
                        <a:lnSpc>
                          <a:spcPct val="115000"/>
                        </a:lnSpc>
                        <a:spcAft>
                          <a:spcPts val="0"/>
                        </a:spcAft>
                      </a:pP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l-GR" sz="1600" b="1" dirty="0" err="1">
                          <a:solidFill>
                            <a:schemeClr val="tx1"/>
                          </a:solidFill>
                          <a:latin typeface="Times New Roman" pitchFamily="18" charset="0"/>
                          <a:ea typeface="Calibri"/>
                          <a:cs typeface="Times New Roman" pitchFamily="18" charset="0"/>
                        </a:rPr>
                        <a:t>Λ.Στρίγκος</a:t>
                      </a:r>
                      <a:r>
                        <a:rPr lang="el-GR" sz="1600" b="1" dirty="0">
                          <a:solidFill>
                            <a:schemeClr val="tx1"/>
                          </a:solidFill>
                          <a:latin typeface="Times New Roman" pitchFamily="18" charset="0"/>
                          <a:ea typeface="Calibri"/>
                          <a:cs typeface="Times New Roman" pitchFamily="18" charset="0"/>
                        </a:rPr>
                        <a:t> ,</a:t>
                      </a:r>
                      <a:r>
                        <a:rPr lang="el-GR" sz="1600" b="1" dirty="0" err="1">
                          <a:solidFill>
                            <a:schemeClr val="tx1"/>
                          </a:solidFill>
                          <a:latin typeface="Times New Roman" pitchFamily="18" charset="0"/>
                          <a:ea typeface="Calibri"/>
                          <a:cs typeface="Times New Roman" pitchFamily="18" charset="0"/>
                        </a:rPr>
                        <a:t>Κικίτσος</a:t>
                      </a:r>
                      <a:r>
                        <a:rPr lang="el-GR" sz="1600" b="1" dirty="0">
                          <a:solidFill>
                            <a:schemeClr val="tx1"/>
                          </a:solidFill>
                          <a:latin typeface="Times New Roman" pitchFamily="18" charset="0"/>
                          <a:ea typeface="Calibri"/>
                          <a:cs typeface="Times New Roman" pitchFamily="18" charset="0"/>
                        </a:rPr>
                        <a:t>(Σαράντης Πρωτόπαπας </a:t>
                      </a:r>
                      <a:r>
                        <a:rPr lang="el-GR" sz="1600" b="1" dirty="0" err="1">
                          <a:solidFill>
                            <a:schemeClr val="tx1"/>
                          </a:solidFill>
                          <a:latin typeface="Times New Roman" pitchFamily="18" charset="0"/>
                          <a:ea typeface="Calibri"/>
                          <a:cs typeface="Times New Roman" pitchFamily="18" charset="0"/>
                        </a:rPr>
                        <a:t>Λιάκος</a:t>
                      </a:r>
                      <a:r>
                        <a:rPr lang="el-GR" sz="1600" b="1" dirty="0">
                          <a:solidFill>
                            <a:schemeClr val="tx1"/>
                          </a:solidFill>
                          <a:latin typeface="Times New Roman" pitchFamily="18" charset="0"/>
                          <a:ea typeface="Calibri"/>
                          <a:cs typeface="Times New Roman" pitchFamily="18" charset="0"/>
                        </a:rPr>
                        <a:t>(Ηλίας Παπαδημητρίου)</a:t>
                      </a:r>
                      <a:endParaRPr lang="el-GR" sz="1600" dirty="0">
                        <a:solidFill>
                          <a:schemeClr val="tx1"/>
                        </a:solidFill>
                        <a:latin typeface="Times New Roman" pitchFamily="18" charset="0"/>
                        <a:ea typeface="Calibri"/>
                        <a:cs typeface="Times New Roman" pitchFamily="18" charset="0"/>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4" name="3 - TextBox"/>
          <p:cNvSpPr txBox="1"/>
          <p:nvPr/>
        </p:nvSpPr>
        <p:spPr>
          <a:xfrm>
            <a:off x="1115616" y="1628800"/>
            <a:ext cx="6912768" cy="830997"/>
          </a:xfrm>
          <a:prstGeom prst="rect">
            <a:avLst/>
          </a:prstGeom>
          <a:noFill/>
        </p:spPr>
        <p:txBody>
          <a:bodyPr wrap="square" rtlCol="0">
            <a:spAutoFit/>
          </a:bodyPr>
          <a:lstStyle/>
          <a:p>
            <a:pPr algn="just"/>
            <a:r>
              <a:rPr lang="el-GR" sz="1600" dirty="0" smtClean="0"/>
              <a:t>Το καλοκαίρι του 1947 πραγματοποιήθηκε προσέλευση χωρικών στους αντάρτες. Για την οργάνωση μάλιστα της δύναμής τους έγινε επιστράτευση ηλικιών. Η οργάνωση του ΔΣΕ είχε ως εξής:</a:t>
            </a:r>
            <a:endParaRPr lang="el-GR" sz="1600" dirty="0"/>
          </a:p>
        </p:txBody>
      </p:sp>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241</a:t>
            </a:fld>
            <a:endParaRPr lang="el-GR"/>
          </a:p>
        </p:txBody>
      </p:sp>
    </p:spTree>
  </p:cSld>
  <p:clrMapOvr>
    <a:masterClrMapping/>
  </p:clrMapOvr>
  <p:transition>
    <p:dissolv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4544" y="-171400"/>
            <a:ext cx="9649072" cy="1440160"/>
          </a:xfrm>
        </p:spPr>
        <p:txBody>
          <a:bodyPr>
            <a:normAutofit fontScale="90000"/>
          </a:bodyPr>
          <a:lstStyle/>
          <a:p>
            <a:pPr algn="ctr"/>
            <a:r>
              <a:rPr lang="en-US" b="1" dirty="0" smtClean="0"/>
              <a:t/>
            </a:r>
            <a:br>
              <a:rPr lang="en-US" b="1" dirty="0" smtClean="0"/>
            </a:br>
            <a:r>
              <a:rPr lang="el-GR" b="1" dirty="0" smtClean="0"/>
              <a:t> </a:t>
            </a:r>
            <a:r>
              <a:rPr lang="el-GR" sz="3600" b="1" dirty="0" smtClean="0">
                <a:latin typeface="Times New Roman" pitchFamily="18" charset="0"/>
                <a:cs typeface="Times New Roman" pitchFamily="18" charset="0"/>
              </a:rPr>
              <a:t>Η αμερικανική επέμβαση στην Ελλάδα και το Δόγμα Τρούμαν 12.3.</a:t>
            </a:r>
            <a:r>
              <a:rPr lang="el-GR" sz="3600" dirty="0" smtClean="0"/>
              <a:t>1947 </a:t>
            </a:r>
            <a:r>
              <a:rPr lang="el-GR" sz="3600" b="1" dirty="0" smtClean="0">
                <a:latin typeface="Times New Roman" pitchFamily="18" charset="0"/>
                <a:cs typeface="Times New Roman" pitchFamily="18" charset="0"/>
              </a:rPr>
              <a:t/>
            </a:r>
            <a:br>
              <a:rPr lang="el-GR" sz="3600" b="1" dirty="0" smtClean="0">
                <a:latin typeface="Times New Roman" pitchFamily="18" charset="0"/>
                <a:cs typeface="Times New Roman" pitchFamily="18" charset="0"/>
              </a:rPr>
            </a:br>
            <a:endParaRPr lang="el-GR" sz="3600" dirty="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0" y="2357430"/>
          <a:ext cx="9144000" cy="4500570"/>
        </p:xfrm>
        <a:graphic>
          <a:graphicData uri="http://schemas.openxmlformats.org/drawingml/2006/table">
            <a:tbl>
              <a:tblPr/>
              <a:tblGrid>
                <a:gridCol w="9144000"/>
              </a:tblGrid>
              <a:tr h="346198">
                <a:tc>
                  <a:txBody>
                    <a:bodyPr/>
                    <a:lstStyle/>
                    <a:p>
                      <a:pPr algn="ctr">
                        <a:lnSpc>
                          <a:spcPct val="115000"/>
                        </a:lnSpc>
                        <a:spcAft>
                          <a:spcPts val="0"/>
                        </a:spcAft>
                      </a:pPr>
                      <a:r>
                        <a:rPr lang="el-GR" sz="1400" b="1" dirty="0">
                          <a:solidFill>
                            <a:srgbClr val="000000"/>
                          </a:solidFill>
                          <a:latin typeface="Times New Roman"/>
                          <a:ea typeface="Calibri"/>
                          <a:cs typeface="Times New Roman"/>
                        </a:rPr>
                        <a:t>Οι προεκτάσεις του δόγματος «Τρούμαν».</a:t>
                      </a:r>
                      <a:endParaRPr lang="el-GR" sz="1400" dirty="0">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Αποστολή στρατιωτικών συμβούλων στην Ελλάδα</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Αναδιοργάνωση του ελληνικού στρατού</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Εφοδιασμός του ελληνικού στρατού με τεράστιες ποσότητες πολεμικού υλικού</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Οικονομική βοήθεια στους Έλληνες</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346198">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Επεμβάσεις στις εσωτερικές πολιτικές υποθέσεις στην Ελλάδα</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Οι Αμερικανοί συνέχιζαν τον Εμφύλιο πόλεμο απορρίπτοντας τις ειρηνικές προτάσεις του ΕΑΜ</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Προσπάθεια για να μην τεθεί εκτός νόμου το ΚΚΕ, γιατί αυτό θα σήμαινε παραπέρα ενίσχυση του ένοπλου αγώνα</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692395">
                <a:tc>
                  <a:txBody>
                    <a:bodyPr/>
                    <a:lstStyle/>
                    <a:p>
                      <a:pPr marL="342900" lvl="0" indent="-342900">
                        <a:lnSpc>
                          <a:spcPct val="115000"/>
                        </a:lnSpc>
                        <a:spcAft>
                          <a:spcPts val="0"/>
                        </a:spcAft>
                        <a:buFont typeface="Symbol"/>
                        <a:buChar char=""/>
                      </a:pPr>
                      <a:r>
                        <a:rPr lang="el-GR" sz="1400" b="1" dirty="0">
                          <a:solidFill>
                            <a:schemeClr val="tx1"/>
                          </a:solidFill>
                          <a:latin typeface="Times New Roman"/>
                          <a:ea typeface="Calibri"/>
                          <a:cs typeface="Times New Roman"/>
                        </a:rPr>
                        <a:t>Ο Στάλιν άλλαξε τη γνώμη του για τον Εμφύλιο πόλεμο στην Ελλάδα, καθώς άρχισε να πιστεύει ότι πρέπει να σταματήσει</a:t>
                      </a:r>
                      <a:endParaRPr lang="el-GR" sz="14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TextBox"/>
          <p:cNvSpPr txBox="1"/>
          <p:nvPr/>
        </p:nvSpPr>
        <p:spPr>
          <a:xfrm>
            <a:off x="214282" y="1268760"/>
            <a:ext cx="8929718" cy="1077218"/>
          </a:xfrm>
          <a:prstGeom prst="rect">
            <a:avLst/>
          </a:prstGeom>
          <a:noFill/>
        </p:spPr>
        <p:txBody>
          <a:bodyPr wrap="square" rtlCol="0">
            <a:spAutoFit/>
          </a:bodyPr>
          <a:lstStyle/>
          <a:p>
            <a:pPr algn="just"/>
            <a:r>
              <a:rPr lang="el-GR" sz="1600" dirty="0" smtClean="0"/>
              <a:t>Την άνοιξη του 1947 οι Αμερικανοί διώχνουν τους Άγγλους από την Ελλάδα και επιβάλλουν τη δική τους κυριαρχία. Στις 2 Δεκεμβρίου, ο πρωθυπουργός Τσαλδάρης με τον Υπουργό Εξωτερικών κατευθύνθηκαν στις ΗΠΑ με σκοπό την παραχώρηση οικονομικής βοήθειας στους Έλληνες. Έτσι, στις 12 Μαρτίου 1947 ο πρόεδρος των ΗΠΑ, Τρούμαν ζήτησε την προσφορά 400 εκατομμυρίων στην Ελλάδα και την Τουρκία.</a:t>
            </a:r>
            <a:endParaRPr lang="el-GR" sz="1600" dirty="0"/>
          </a:p>
        </p:txBody>
      </p:sp>
      <p:sp>
        <p:nvSpPr>
          <p:cNvPr id="6" name="5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242</a:t>
            </a:fld>
            <a:endParaRPr lang="el-GR"/>
          </a:p>
        </p:txBody>
      </p:sp>
    </p:spTree>
  </p:cSld>
  <p:clrMapOvr>
    <a:masterClrMapping/>
  </p:clrMapOvr>
  <p:transition>
    <p:dissolv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36152" cy="1285860"/>
          </a:xfrm>
        </p:spPr>
        <p:txBody>
          <a:bodyPr>
            <a:normAutofit fontScale="90000"/>
          </a:bodyPr>
          <a:lstStyle/>
          <a:p>
            <a:r>
              <a:rPr lang="en-US" b="1" dirty="0" smtClean="0"/>
              <a:t/>
            </a:r>
            <a:br>
              <a:rPr lang="en-US" b="1" dirty="0" smtClean="0"/>
            </a:br>
            <a:r>
              <a:rPr lang="el-GR" sz="2700" b="1" dirty="0" smtClean="0">
                <a:latin typeface="Times New Roman" pitchFamily="18" charset="0"/>
                <a:cs typeface="Times New Roman" pitchFamily="18" charset="0"/>
              </a:rPr>
              <a:t>Η 3</a:t>
            </a:r>
            <a:r>
              <a:rPr lang="el-GR" sz="2700" b="1" baseline="30000" dirty="0" smtClean="0">
                <a:latin typeface="Times New Roman" pitchFamily="18" charset="0"/>
                <a:cs typeface="Times New Roman" pitchFamily="18" charset="0"/>
              </a:rPr>
              <a:t>η</a:t>
            </a:r>
            <a:r>
              <a:rPr lang="el-GR" sz="2700" b="1" dirty="0" smtClean="0">
                <a:latin typeface="Times New Roman" pitchFamily="18" charset="0"/>
                <a:cs typeface="Times New Roman" pitchFamily="18" charset="0"/>
              </a:rPr>
              <a:t> Ολομέλεια(11 Σεπτεμβρίου 1947)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ΠΡΟΣΩΡΙΝΗ ΔΗΜΟΚΡΑΤΙΚΗ ΚΥΒΕΡΝΗΣΗ (24 Δεκεμβρίου 1947</a:t>
            </a:r>
            <a:r>
              <a:rPr lang="el-GR" sz="2200" b="1" dirty="0" smtClean="0"/>
              <a:t>)</a:t>
            </a:r>
            <a:br>
              <a:rPr lang="el-GR" sz="2200" b="1" dirty="0" smtClean="0"/>
            </a:br>
            <a:endParaRPr lang="el-GR" sz="2200" dirty="0"/>
          </a:p>
        </p:txBody>
      </p:sp>
      <p:graphicFrame>
        <p:nvGraphicFramePr>
          <p:cNvPr id="4" name="3 - Πίνακας"/>
          <p:cNvGraphicFramePr>
            <a:graphicFrameLocks noGrp="1"/>
          </p:cNvGraphicFramePr>
          <p:nvPr/>
        </p:nvGraphicFramePr>
        <p:xfrm>
          <a:off x="1" y="1785926"/>
          <a:ext cx="9144000" cy="4929220"/>
        </p:xfrm>
        <a:graphic>
          <a:graphicData uri="http://schemas.openxmlformats.org/drawingml/2006/table">
            <a:tbl>
              <a:tblPr/>
              <a:tblGrid>
                <a:gridCol w="9144000"/>
              </a:tblGrid>
              <a:tr h="492922">
                <a:tc>
                  <a:txBody>
                    <a:bodyPr/>
                    <a:lstStyle/>
                    <a:p>
                      <a:pPr algn="ctr">
                        <a:lnSpc>
                          <a:spcPct val="115000"/>
                        </a:lnSpc>
                        <a:spcAft>
                          <a:spcPts val="0"/>
                        </a:spcAft>
                      </a:pPr>
                      <a:r>
                        <a:rPr lang="el-GR" sz="1800" b="1" dirty="0">
                          <a:solidFill>
                            <a:schemeClr val="tx1"/>
                          </a:solidFill>
                          <a:latin typeface="Times New Roman"/>
                          <a:ea typeface="Calibri"/>
                          <a:cs typeface="Times New Roman"/>
                        </a:rPr>
                        <a:t>3η Ολομέλεια</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92922">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Πραγματοποιήθηκε:11 Σεπτεμβρίου 1947</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85844">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Συνθήκες: Το ΚΚΕ χάνει τις βασικές δυνάμεις των πόλεων τις οποίες θα έπρεπε να είχε διοχετεύσει στο αντάρτικο.</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92922">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Γραμμή κόμματος ΚΚΕ: ένοπλη δράση</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492922">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Στόχος: Η κατάληψη της Θεσσαλονίκης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85844">
                <a:tc>
                  <a:txBody>
                    <a:bodyPr/>
                    <a:lstStyle/>
                    <a:p>
                      <a:pPr marL="342900" lvl="0" indent="-342900">
                        <a:lnSpc>
                          <a:spcPct val="115000"/>
                        </a:lnSpc>
                        <a:spcAft>
                          <a:spcPts val="0"/>
                        </a:spcAft>
                        <a:buFont typeface="Symbol"/>
                        <a:buChar char=""/>
                      </a:pPr>
                      <a:r>
                        <a:rPr lang="el-GR" sz="1800" b="1" dirty="0">
                          <a:solidFill>
                            <a:schemeClr val="tx1"/>
                          </a:solidFill>
                          <a:latin typeface="Times New Roman"/>
                          <a:ea typeface="Calibri"/>
                          <a:cs typeface="Times New Roman"/>
                        </a:rPr>
                        <a:t>Νίκος </a:t>
                      </a:r>
                      <a:r>
                        <a:rPr lang="el-GR" sz="1800" b="1" dirty="0" err="1">
                          <a:solidFill>
                            <a:schemeClr val="tx1"/>
                          </a:solidFill>
                          <a:latin typeface="Times New Roman"/>
                          <a:ea typeface="Calibri"/>
                          <a:cs typeface="Times New Roman"/>
                        </a:rPr>
                        <a:t>Ζαχαρειάδης</a:t>
                      </a:r>
                      <a:r>
                        <a:rPr lang="el-GR" sz="1800" b="1" dirty="0">
                          <a:solidFill>
                            <a:schemeClr val="tx1"/>
                          </a:solidFill>
                          <a:latin typeface="Times New Roman"/>
                          <a:ea typeface="Calibri"/>
                          <a:cs typeface="Times New Roman"/>
                        </a:rPr>
                        <a:t>: Στην αρχή υποστήριζε τον στόχο της Ολομέλειας. Όμως, στις 2 Δεκεμβρίου του 1947 κατάλαβε την αδυναμία του ΔΣΕ(18.000 μαχητές).</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r h="985844">
                <a:tc>
                  <a:txBody>
                    <a:bodyPr/>
                    <a:lstStyle/>
                    <a:p>
                      <a:pPr marL="342900" lvl="0" indent="-342900">
                        <a:lnSpc>
                          <a:spcPct val="115000"/>
                        </a:lnSpc>
                        <a:spcAft>
                          <a:spcPts val="0"/>
                        </a:spcAft>
                        <a:buFont typeface="Symbol"/>
                        <a:buChar char=""/>
                      </a:pPr>
                      <a:r>
                        <a:rPr lang="el-GR" sz="1800" b="1" dirty="0" smtClean="0">
                          <a:solidFill>
                            <a:schemeClr val="tx1"/>
                          </a:solidFill>
                          <a:latin typeface="Times New Roman"/>
                          <a:ea typeface="Calibri"/>
                          <a:cs typeface="Times New Roman"/>
                        </a:rPr>
                        <a:t>Βασίλης </a:t>
                      </a:r>
                      <a:r>
                        <a:rPr lang="el-GR" sz="1800" b="1" dirty="0" err="1" smtClean="0">
                          <a:solidFill>
                            <a:schemeClr val="tx1"/>
                          </a:solidFill>
                          <a:latin typeface="Times New Roman"/>
                          <a:ea typeface="Calibri"/>
                          <a:cs typeface="Times New Roman"/>
                        </a:rPr>
                        <a:t>Μπαρτζιώτας</a:t>
                      </a:r>
                      <a:r>
                        <a:rPr lang="el-GR" sz="1800" b="1" dirty="0" smtClean="0">
                          <a:solidFill>
                            <a:schemeClr val="tx1"/>
                          </a:solidFill>
                          <a:latin typeface="Times New Roman"/>
                          <a:ea typeface="Calibri"/>
                          <a:cs typeface="Times New Roman"/>
                        </a:rPr>
                        <a:t>(γραμματέας</a:t>
                      </a:r>
                      <a:r>
                        <a:rPr lang="el-GR" sz="1800" b="1" baseline="0" dirty="0" smtClean="0">
                          <a:solidFill>
                            <a:schemeClr val="tx1"/>
                          </a:solidFill>
                          <a:latin typeface="Times New Roman"/>
                          <a:ea typeface="Calibri"/>
                          <a:cs typeface="Times New Roman"/>
                        </a:rPr>
                        <a:t> της περιοχής Μακεδονίας-Θράκης του ΚΚΕ)</a:t>
                      </a:r>
                      <a:r>
                        <a:rPr lang="el-GR" sz="1800" b="1" dirty="0" smtClean="0">
                          <a:solidFill>
                            <a:schemeClr val="tx1"/>
                          </a:solidFill>
                          <a:latin typeface="Times New Roman"/>
                          <a:ea typeface="Calibri"/>
                          <a:cs typeface="Times New Roman"/>
                        </a:rPr>
                        <a:t>: </a:t>
                      </a:r>
                      <a:r>
                        <a:rPr lang="el-GR" sz="1800" b="1" dirty="0">
                          <a:solidFill>
                            <a:schemeClr val="tx1"/>
                          </a:solidFill>
                          <a:latin typeface="Times New Roman"/>
                          <a:ea typeface="Calibri"/>
                          <a:cs typeface="Times New Roman"/>
                        </a:rPr>
                        <a:t>Αριθμητική αδυναμία του ΚΚΕ να εκπληρώσει τον στόχο(20.000 μαχητές με ελαφρύ οπλισμό</a:t>
                      </a:r>
                      <a:r>
                        <a:rPr lang="el-GR" sz="1800" b="1" dirty="0" smtClean="0">
                          <a:solidFill>
                            <a:schemeClr val="tx1"/>
                          </a:solidFill>
                          <a:latin typeface="Times New Roman"/>
                          <a:ea typeface="Calibri"/>
                          <a:cs typeface="Times New Roman"/>
                        </a:rPr>
                        <a:t>).</a:t>
                      </a:r>
                      <a:endParaRPr lang="el-GR" sz="1800" dirty="0">
                        <a:solidFill>
                          <a:schemeClr val="tx1"/>
                        </a:solidFill>
                        <a:latin typeface="Calibri"/>
                        <a:ea typeface="Calibri"/>
                        <a:cs typeface="Times New Roman"/>
                      </a:endParaRPr>
                    </a:p>
                  </a:txBody>
                  <a:tcPr marL="68580" marR="68580" marT="0" marB="0">
                    <a:lnL w="38100" cap="flat" cmpd="sng" algn="ctr">
                      <a:solidFill>
                        <a:srgbClr val="632423"/>
                      </a:solidFill>
                      <a:prstDash val="solid"/>
                      <a:round/>
                      <a:headEnd type="none" w="med" len="med"/>
                      <a:tailEnd type="none" w="med" len="med"/>
                    </a:lnL>
                    <a:lnR w="38100" cap="flat" cmpd="sng" algn="ctr">
                      <a:solidFill>
                        <a:srgbClr val="632423"/>
                      </a:solidFill>
                      <a:prstDash val="solid"/>
                      <a:round/>
                      <a:headEnd type="none" w="med" len="med"/>
                      <a:tailEnd type="none" w="med" len="med"/>
                    </a:lnR>
                    <a:lnT w="38100" cap="flat" cmpd="sng" algn="ctr">
                      <a:solidFill>
                        <a:srgbClr val="632423"/>
                      </a:solidFill>
                      <a:prstDash val="solid"/>
                      <a:round/>
                      <a:headEnd type="none" w="med" len="med"/>
                      <a:tailEnd type="none" w="med" len="med"/>
                    </a:lnT>
                    <a:lnB w="38100" cap="flat" cmpd="sng" algn="ctr">
                      <a:solidFill>
                        <a:srgbClr val="632423"/>
                      </a:solidFill>
                      <a:prstDash val="solid"/>
                      <a:round/>
                      <a:headEnd type="none" w="med" len="med"/>
                      <a:tailEnd type="none" w="med" len="med"/>
                    </a:lnB>
                  </a:tcPr>
                </a:tc>
              </a:tr>
            </a:tbl>
          </a:graphicData>
        </a:graphic>
      </p:graphicFrame>
      <p:sp>
        <p:nvSpPr>
          <p:cNvPr id="5" name="4 - Θέση αριθμού διαφάνειας"/>
          <p:cNvSpPr>
            <a:spLocks noGrp="1"/>
          </p:cNvSpPr>
          <p:nvPr>
            <p:ph type="sldNum" sz="quarter" idx="12"/>
          </p:nvPr>
        </p:nvSpPr>
        <p:spPr/>
        <p:txBody>
          <a:bodyPr>
            <a:normAutofit fontScale="85000" lnSpcReduction="20000"/>
          </a:bodyPr>
          <a:lstStyle/>
          <a:p>
            <a:fld id="{5198D00F-BDFE-447A-8ECE-564066A06B81}" type="slidenum">
              <a:rPr lang="el-GR" smtClean="0"/>
              <a:pPr/>
              <a:t>243</a:t>
            </a:fld>
            <a:endParaRPr lang="el-GR" dirty="0"/>
          </a:p>
        </p:txBody>
      </p:sp>
      <p:sp>
        <p:nvSpPr>
          <p:cNvPr id="7" name="6 - Θέση υποσέλιδου"/>
          <p:cNvSpPr>
            <a:spLocks noGrp="1"/>
          </p:cNvSpPr>
          <p:nvPr>
            <p:ph type="ftr" sz="quarter" idx="11"/>
          </p:nvPr>
        </p:nvSpPr>
        <p:spPr/>
        <p:txBody>
          <a:bodyPr/>
          <a:lstStyle/>
          <a:p>
            <a:r>
              <a:rPr lang="el-GR" smtClean="0"/>
              <a:t>ΠΔΚ: Προωρινή Δημοκρατική Κυβέρνηση </a:t>
            </a:r>
            <a:endParaRPr lang="el-GR"/>
          </a:p>
        </p:txBody>
      </p:sp>
    </p:spTree>
  </p:cSld>
  <p:clrMapOvr>
    <a:masterClrMapping/>
  </p:clrMapOvr>
  <p:transition>
    <p:dissolv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pPr eaLnBrk="1" hangingPunct="1"/>
            <a:r>
              <a:rPr lang="el-GR" altLang="el-GR" sz="5400" dirty="0" smtClean="0">
                <a:latin typeface="Times New Roman" panose="02020603050405020304" pitchFamily="18" charset="0"/>
                <a:ea typeface="ＭＳ Ｐゴシック" charset="-128"/>
                <a:cs typeface="Times New Roman" panose="02020603050405020304" pitchFamily="18" charset="0"/>
              </a:rPr>
              <a:t>ΕΜΦΥΛΙΟΣ 1947-1949</a:t>
            </a:r>
            <a:endParaRPr lang="en-US" altLang="el-GR" sz="5400" dirty="0" smtClean="0">
              <a:latin typeface="Times New Roman" panose="02020603050405020304" pitchFamily="18" charset="0"/>
              <a:ea typeface="ＭＳ Ｐゴシック" charset="-128"/>
              <a:cs typeface="Times New Roman" panose="02020603050405020304" pitchFamily="18" charset="0"/>
            </a:endParaRPr>
          </a:p>
        </p:txBody>
      </p:sp>
      <p:sp>
        <p:nvSpPr>
          <p:cNvPr id="17410" name="Content Placeholder 2"/>
          <p:cNvSpPr>
            <a:spLocks noGrp="1"/>
          </p:cNvSpPr>
          <p:nvPr>
            <p:ph idx="1"/>
          </p:nvPr>
        </p:nvSpPr>
        <p:spPr/>
        <p:txBody>
          <a:bodyPr>
            <a:normAutofit/>
          </a:bodyPr>
          <a:lstStyle/>
          <a:p>
            <a:pPr eaLnBrk="1" hangingPunct="1"/>
            <a:r>
              <a:rPr lang="el-GR" altLang="el-GR" sz="2800" dirty="0" smtClean="0">
                <a:latin typeface="Times New Roman" panose="02020603050405020304" pitchFamily="18" charset="0"/>
                <a:ea typeface="ＭＳ Ｐゴシック" charset="-128"/>
                <a:cs typeface="Times New Roman" panose="02020603050405020304" pitchFamily="18" charset="0"/>
              </a:rPr>
              <a:t>Οι εκκαθαριστικές επιχειρήσεις του 1947 και οι μάχες του ΔΣΕ το 1947 – 1948 στο Βίτσι – Γράμμο (Σελ. 3)</a:t>
            </a:r>
          </a:p>
          <a:p>
            <a:pPr eaLnBrk="1" hangingPunct="1"/>
            <a:r>
              <a:rPr lang="el-GR" altLang="el-GR" sz="2800" dirty="0" smtClean="0">
                <a:latin typeface="Times New Roman" panose="02020603050405020304" pitchFamily="18" charset="0"/>
                <a:ea typeface="ＭＳ Ｐゴシック" charset="-128"/>
                <a:cs typeface="Times New Roman" panose="02020603050405020304" pitchFamily="18" charset="0"/>
              </a:rPr>
              <a:t>Κρίσιμες μάχες για τον Δημοκρατικό Στρατό (Σελ. 10)</a:t>
            </a:r>
          </a:p>
          <a:p>
            <a:pPr eaLnBrk="1" hangingPunct="1"/>
            <a:r>
              <a:rPr lang="el-GR" altLang="el-GR" sz="2800" dirty="0" smtClean="0">
                <a:latin typeface="Times New Roman" panose="02020603050405020304" pitchFamily="18" charset="0"/>
                <a:ea typeface="ＭＳ Ｐゴシック" charset="-128"/>
                <a:cs typeface="Times New Roman" panose="02020603050405020304" pitchFamily="18" charset="0"/>
              </a:rPr>
              <a:t>Η μάχη της Φλώρινας 12 Φεβρουαρίου 1949 (Σελ. 16)</a:t>
            </a:r>
            <a:endParaRPr lang="en-GB" altLang="el-GR" sz="2800" dirty="0" smtClean="0">
              <a:latin typeface="Times New Roman" panose="02020603050405020304" pitchFamily="18" charset="0"/>
              <a:ea typeface="ＭＳ Ｐゴシック" charset="-128"/>
              <a:cs typeface="Times New Roman" panose="02020603050405020304" pitchFamily="18" charset="0"/>
            </a:endParaRPr>
          </a:p>
          <a:p>
            <a:pPr eaLnBrk="1" hangingPunct="1"/>
            <a:r>
              <a:rPr lang="el-GR" altLang="el-GR" sz="2800" dirty="0" smtClean="0">
                <a:latin typeface="Times New Roman" panose="02020603050405020304" pitchFamily="18" charset="0"/>
                <a:ea typeface="ＭＳ Ｐゴシック" charset="-128"/>
                <a:cs typeface="Times New Roman" panose="02020603050405020304" pitchFamily="18" charset="0"/>
              </a:rPr>
              <a:t>Τι λένε άλλες πηγές για τη μάχη της Φλώρινας (Σελ. 28)</a:t>
            </a:r>
            <a:endParaRPr lang="en-US" altLang="el-GR" sz="2800" dirty="0" smtClean="0">
              <a:latin typeface="Times New Roman" panose="02020603050405020304" pitchFamily="18" charset="0"/>
              <a:ea typeface="ＭＳ Ｐゴシック" charset="-128"/>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244</a:t>
            </a:fld>
            <a:endParaRPr lang="en-US" altLang="el-GR"/>
          </a:p>
        </p:txBody>
      </p:sp>
    </p:spTree>
  </p:cSld>
  <p:clrMapOvr>
    <a:masterClrMapping/>
  </p:clrMapOvr>
  <p:transition>
    <p:dissolv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b="1" dirty="0" smtClean="0">
                <a:latin typeface="Times New Roman" panose="02020603050405020304" pitchFamily="18" charset="0"/>
                <a:ea typeface="ＭＳ Ｐゴシック" charset="-128"/>
                <a:cs typeface="Times New Roman" panose="02020603050405020304" pitchFamily="18" charset="0"/>
              </a:rPr>
              <a:t>Ελληνικός Στρατός:</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l-GR" altLang="el-GR" sz="3200" dirty="0" smtClean="0">
                <a:latin typeface="Times New Roman" panose="02020603050405020304" pitchFamily="18" charset="0"/>
                <a:ea typeface="ＭＳ Ｐゴシック" charset="-128"/>
                <a:cs typeface="Times New Roman" panose="02020603050405020304" pitchFamily="18" charset="0"/>
              </a:rPr>
              <a:t>Κυβέρνηση Αθήνας – ανώτατη στρατιωτική ηγεσία -  υπόδειξη Άγγλων </a:t>
            </a:r>
            <a:r>
              <a:rPr lang="el-GR" altLang="el-GR" sz="3200" dirty="0" smtClean="0">
                <a:latin typeface="Wingdings" panose="05000000000000000000" pitchFamily="2" charset="2"/>
                <a:ea typeface="ＭＳ Ｐゴシック" charset="-128"/>
                <a:sym typeface="Wingdings" panose="05000000000000000000" pitchFamily="2" charset="2"/>
              </a:rPr>
              <a:t></a:t>
            </a:r>
            <a:r>
              <a:rPr lang="el-GR" altLang="el-GR" sz="3200" dirty="0"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Στρατιωτικές επιχειρήσεις σε όλη τη χώρα, ιδίως στη Δ. Μακεδονία, και «άδειασμα» της υπαίθρου </a:t>
            </a:r>
            <a:r>
              <a:rPr lang="el-GR" altLang="el-GR" sz="3200" dirty="0" err="1"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απ΄τον</a:t>
            </a:r>
            <a:r>
              <a:rPr lang="el-GR" altLang="el-GR" sz="3200" dirty="0"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πληθυσμό σε 2 φάσεις: Απρίλης – Ιούνης και Ιούνης -  Σεπτέμβρης (περιλάμβανε τις περιοχές Γράμμος, </a:t>
            </a:r>
            <a:r>
              <a:rPr lang="el-GR" altLang="el-GR" sz="3200" dirty="0" err="1"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Σμόλικας</a:t>
            </a:r>
            <a:r>
              <a:rPr lang="el-GR" altLang="el-GR" sz="3200" dirty="0"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Σόλο, Βίτσι – </a:t>
            </a:r>
            <a:r>
              <a:rPr lang="el-GR" altLang="el-GR" sz="3200" dirty="0" err="1"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Σινιάτσικο</a:t>
            </a:r>
            <a:r>
              <a:rPr lang="el-GR" altLang="el-GR" sz="3200" dirty="0"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Η αποτυχημένη τακτική των κλοιών του ΚΣ και οι ελιγμοί των τμημάτων ΔΣΕ προκάλεσαν σοβαρές συνέπειες στον Κυβερνητικό Στρατό, όπως αναφέρουν οι στρατηγοί του (</a:t>
            </a:r>
            <a:r>
              <a:rPr lang="el-GR" altLang="el-GR" sz="3200" dirty="0" err="1"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π.χ</a:t>
            </a:r>
            <a:r>
              <a:rPr lang="el-GR" altLang="el-GR" sz="3200" dirty="0" smtClean="0">
                <a:latin typeface="Times New Roman" panose="02020603050405020304" pitchFamily="18" charset="0"/>
                <a:ea typeface="ＭＳ Ｐゴシック" charset="-128"/>
                <a:cs typeface="Times New Roman" panose="02020603050405020304" pitchFamily="18" charset="0"/>
                <a:sym typeface="Wingdings" panose="05000000000000000000" pitchFamily="2" charset="2"/>
              </a:rPr>
              <a:t> Υποστράτηγος Ζαφειρόπουλος).</a:t>
            </a:r>
          </a:p>
          <a:p>
            <a:endParaRPr lang="en-US" dirty="0"/>
          </a:p>
        </p:txBody>
      </p:sp>
    </p:spTree>
  </p:cSld>
  <p:clrMapOvr>
    <a:masterClrMapping/>
  </p:clrMapOvr>
  <p:transition>
    <p:dissolv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089025" y="1"/>
            <a:ext cx="7201535" cy="1801812"/>
          </a:xfrm>
        </p:spPr>
        <p:txBody>
          <a:bodyPr/>
          <a:lstStyle/>
          <a:p>
            <a:pPr eaLnBrk="1" hangingPunct="1"/>
            <a:r>
              <a:rPr lang="el-GR" altLang="el-GR" sz="2100" dirty="0" smtClean="0">
                <a:solidFill>
                  <a:schemeClr val="tx1"/>
                </a:solidFill>
                <a:latin typeface="Times New Roman" panose="02020603050405020304" pitchFamily="18" charset="0"/>
                <a:ea typeface="ＭＳ Ｐゴシック" charset="-128"/>
                <a:cs typeface="Times New Roman" panose="02020603050405020304" pitchFamily="18" charset="0"/>
              </a:rPr>
              <a:t>ΟΙ ΕΚΚΑΘΑΡΙΣΤΙΚΕΣ ΕΠΙΧΕΙΡΗΣΕΙΣ ΤΟΥ 1947 ΚΑΙ ΟΙ ΜΑΧΕΣ ΤΟΥ ΔΣΕ ΣΤΟ ΒΙΤΣΙ - ΓΡΑΜΜΟ </a:t>
            </a:r>
            <a:endParaRPr lang="en-US" altLang="el-GR" sz="2100" dirty="0" smtClean="0">
              <a:solidFill>
                <a:schemeClr val="tx1"/>
              </a:solidFill>
              <a:latin typeface="Times New Roman" panose="02020603050405020304" pitchFamily="18" charset="0"/>
              <a:ea typeface="ＭＳ Ｐゴシック" charset="-128"/>
              <a:cs typeface="Times New Roman" panose="02020603050405020304" pitchFamily="18" charset="0"/>
            </a:endParaRPr>
          </a:p>
        </p:txBody>
      </p:sp>
      <p:sp>
        <p:nvSpPr>
          <p:cNvPr id="3" name="Content Placeholder 2"/>
          <p:cNvSpPr>
            <a:spLocks noGrp="1"/>
          </p:cNvSpPr>
          <p:nvPr>
            <p:ph idx="1"/>
          </p:nvPr>
        </p:nvSpPr>
        <p:spPr>
          <a:xfrm>
            <a:off x="1001486" y="1801813"/>
            <a:ext cx="7359877" cy="4764450"/>
          </a:xfrm>
        </p:spPr>
        <p:txBody>
          <a:bodyPr>
            <a:noAutofit/>
          </a:bodyPr>
          <a:lstStyle/>
          <a:p>
            <a:pPr algn="just" eaLnBrk="1" hangingPunct="1">
              <a:lnSpc>
                <a:spcPct val="90000"/>
              </a:lnSpc>
              <a:buNone/>
            </a:pPr>
            <a:r>
              <a:rPr lang="el-GR" altLang="el-GR" sz="2800" b="1" u="sng" dirty="0" smtClean="0">
                <a:latin typeface="Times New Roman" panose="02020603050405020304" pitchFamily="18" charset="0"/>
                <a:ea typeface="ＭＳ Ｐゴシック" charset="-128"/>
                <a:cs typeface="Times New Roman" panose="02020603050405020304" pitchFamily="18" charset="0"/>
              </a:rPr>
              <a:t>Δημοκρατικός Στρατός Ελλάδας</a:t>
            </a:r>
            <a:r>
              <a:rPr lang="el-GR" altLang="el-GR" sz="2800" dirty="0" smtClean="0">
                <a:latin typeface="Times New Roman" panose="02020603050405020304" pitchFamily="18" charset="0"/>
                <a:ea typeface="ＭＳ Ｐゴシック" charset="-128"/>
                <a:cs typeface="Times New Roman" panose="02020603050405020304" pitchFamily="18" charset="0"/>
              </a:rPr>
              <a:t>: </a:t>
            </a:r>
          </a:p>
          <a:p>
            <a:pPr algn="just" eaLnBrk="1" hangingPunct="1">
              <a:lnSpc>
                <a:spcPct val="90000"/>
              </a:lnSpc>
              <a:buNone/>
            </a:pPr>
            <a:r>
              <a:rPr lang="el-GR" altLang="el-GR" sz="2800" dirty="0" smtClean="0">
                <a:latin typeface="Times New Roman" panose="02020603050405020304" pitchFamily="18" charset="0"/>
                <a:ea typeface="ＭＳ Ｐゴシック" charset="-128"/>
                <a:cs typeface="Times New Roman" panose="02020603050405020304" pitchFamily="18" charset="0"/>
              </a:rPr>
              <a:t>απαρχή της συγκρότησής του το 1947</a:t>
            </a:r>
            <a:r>
              <a:rPr lang="en-US" altLang="el-GR" sz="2800" dirty="0" smtClean="0">
                <a:latin typeface="Times New Roman" panose="02020603050405020304" pitchFamily="18" charset="0"/>
                <a:ea typeface="ＭＳ Ｐゴシック" charset="-128"/>
                <a:cs typeface="Times New Roman" panose="02020603050405020304" pitchFamily="18" charset="0"/>
              </a:rPr>
              <a:t>. </a:t>
            </a:r>
            <a:r>
              <a:rPr lang="el-GR" altLang="el-GR" sz="2800" dirty="0" smtClean="0">
                <a:latin typeface="Times New Roman" panose="02020603050405020304" pitchFamily="18" charset="0"/>
                <a:ea typeface="ＭＳ Ｐゴシック" charset="-128"/>
                <a:cs typeface="Times New Roman" panose="02020603050405020304" pitchFamily="18" charset="0"/>
              </a:rPr>
              <a:t>Στη Μακεδονία υπήρχε αρχικά το Αρχηγείο Κεντρικής και Δυτικής Μακεδονίας, το οποίο χωρίστηκε το καλοκαίρι του ‘47 σε δύο Αρχηγεία. Οι άλλες περιοχές υπάγονταν σε 2-3 περιφερειακά Αρχηγεία (π.χ Βίτσι, Βοίου, Γράμμου).</a:t>
            </a:r>
            <a:r>
              <a:rPr lang="el-GR" altLang="el-GR" sz="2800" dirty="0">
                <a:latin typeface="Times New Roman" panose="02020603050405020304" pitchFamily="18" charset="0"/>
                <a:ea typeface="ＭＳ Ｐゴシック" charset="-128"/>
                <a:cs typeface="Times New Roman" panose="02020603050405020304" pitchFamily="18" charset="0"/>
              </a:rPr>
              <a:t> </a:t>
            </a:r>
            <a:r>
              <a:rPr lang="el-GR" altLang="el-GR" sz="2800" dirty="0" smtClean="0">
                <a:latin typeface="Times New Roman" panose="02020603050405020304" pitchFamily="18" charset="0"/>
                <a:ea typeface="ＭＳ Ｐゴシック" charset="-128"/>
                <a:cs typeface="Times New Roman" panose="02020603050405020304" pitchFamily="18" charset="0"/>
              </a:rPr>
              <a:t>Παράλληλα,  συγκρότηση ταγμάτων 300 - 400 μαχητών και λόχων. Αποστολή τους: μαζικοποίηση με τοπικές μικρές επιχειρήσεις και απόκρουση των επιχειρήσεων του Κυβερνητικού Στρατού.</a:t>
            </a: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246</a:t>
            </a:fld>
            <a:endParaRPr lang="en-US" altLang="el-GR"/>
          </a:p>
        </p:txBody>
      </p:sp>
    </p:spTree>
  </p:cSld>
  <p:clrMapOvr>
    <a:masterClrMapping/>
  </p:clrMapOvr>
  <p:transition>
    <p:dissolv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endParaRPr lang="el-GR" altLang="el-GR" smtClean="0">
              <a:ea typeface="ＭＳ Ｐゴシック" charset="-128"/>
            </a:endParaRPr>
          </a:p>
        </p:txBody>
      </p:sp>
      <p:sp>
        <p:nvSpPr>
          <p:cNvPr id="18434" name="Content Placeholder 2"/>
          <p:cNvSpPr>
            <a:spLocks noGrp="1"/>
          </p:cNvSpPr>
          <p:nvPr>
            <p:ph idx="1"/>
          </p:nvPr>
        </p:nvSpPr>
        <p:spPr>
          <a:xfrm>
            <a:off x="1089025" y="442913"/>
            <a:ext cx="7272338" cy="5683250"/>
          </a:xfrm>
        </p:spPr>
        <p:txBody>
          <a:bodyPr/>
          <a:lstStyle/>
          <a:p>
            <a:pPr algn="just" eaLnBrk="1" hangingPunct="1">
              <a:buFont typeface="Wingdings" charset="2"/>
              <a:buChar char="u"/>
            </a:pPr>
            <a:r>
              <a:rPr lang="el-GR" altLang="el-GR" sz="2400" dirty="0" smtClean="0">
                <a:latin typeface="Times New Roman" panose="02020603050405020304" pitchFamily="18" charset="0"/>
                <a:ea typeface="ＭＳ Ｐゴシック" charset="-128"/>
                <a:cs typeface="Times New Roman" panose="02020603050405020304" pitchFamily="18" charset="0"/>
              </a:rPr>
              <a:t>Βίαιη εκκένωση χωριών από τον ΕΣ για ανακοπή εφεδρειών, πληροφοριών και τροφίμων των αντάρτικων τμημάτων. Ο κόσμος εγκατέλειπε τα χωριά και περνούσε μαζικά σε Αλβανία και Γιουγκοσλαβία.</a:t>
            </a:r>
          </a:p>
          <a:p>
            <a:pPr algn="just" eaLnBrk="1" hangingPunct="1">
              <a:buFont typeface="Wingdings" panose="05000000000000000000" pitchFamily="2" charset="2"/>
              <a:buNone/>
            </a:pPr>
            <a:r>
              <a:rPr lang="el-GR" altLang="el-GR" sz="2000" b="1" i="1" dirty="0" err="1" smtClean="0">
                <a:latin typeface="Times New Roman" panose="02020603050405020304" pitchFamily="18" charset="0"/>
                <a:ea typeface="ＭＳ Ｐゴシック" charset="-128"/>
                <a:cs typeface="Times New Roman" panose="02020603050405020304" pitchFamily="18" charset="0"/>
              </a:rPr>
              <a:t>Προσφυγοποίηση</a:t>
            </a:r>
            <a:r>
              <a:rPr lang="el-GR" altLang="el-GR" sz="2000" b="1" i="1" dirty="0" smtClean="0">
                <a:latin typeface="Times New Roman" panose="02020603050405020304" pitchFamily="18" charset="0"/>
                <a:ea typeface="ＭＳ Ｐゴシック" charset="-128"/>
                <a:cs typeface="Times New Roman" panose="02020603050405020304" pitchFamily="18" charset="0"/>
              </a:rPr>
              <a:t> του αγροτικού πληθυσμού </a:t>
            </a:r>
            <a:r>
              <a:rPr lang="el-GR" altLang="el-GR" sz="2000" dirty="0" smtClean="0">
                <a:latin typeface="Times New Roman" panose="02020603050405020304" pitchFamily="18" charset="0"/>
                <a:ea typeface="ＭＳ Ｐゴシック" charset="-128"/>
                <a:cs typeface="Times New Roman" panose="02020603050405020304" pitchFamily="18" charset="0"/>
              </a:rPr>
              <a:t>(σύμφωνα με τον αθηναϊκό ραδιοσταθμό  στις 4.3.1948):</a:t>
            </a:r>
          </a:p>
        </p:txBody>
      </p:sp>
      <p:graphicFrame>
        <p:nvGraphicFramePr>
          <p:cNvPr id="3" name="Table 2"/>
          <p:cNvGraphicFramePr>
            <a:graphicFrameLocks noGrp="1"/>
          </p:cNvGraphicFramePr>
          <p:nvPr>
            <p:extLst>
              <p:ext uri="{D42A27DB-BD31-4B8C-83A1-F6EECF244321}">
                <p14:modId xmlns="" xmlns:p14="http://schemas.microsoft.com/office/powerpoint/2010/main" val="2792749513"/>
              </p:ext>
            </p:extLst>
          </p:nvPr>
        </p:nvGraphicFramePr>
        <p:xfrm>
          <a:off x="1100138" y="2768600"/>
          <a:ext cx="5635625" cy="3402016"/>
        </p:xfrm>
        <a:graphic>
          <a:graphicData uri="http://schemas.openxmlformats.org/drawingml/2006/table">
            <a:tbl>
              <a:tblPr/>
              <a:tblGrid>
                <a:gridCol w="2817812"/>
                <a:gridCol w="2817813"/>
              </a:tblGrid>
              <a:tr h="679450">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Times New Roman" panose="02020603050405020304" pitchFamily="18" charset="0"/>
                          <a:ea typeface="ＭＳ Ｐゴシック" charset="-128"/>
                          <a:cs typeface="Times New Roman" panose="02020603050405020304" pitchFamily="18" charset="0"/>
                        </a:rPr>
                        <a:t>ΗΜΕΡΟΜΗΝΙΑ</a:t>
                      </a:r>
                      <a:endParaRPr kumimoji="0" lang="en-US" altLang="el-GR" sz="1800" b="1" i="0" u="none" strike="noStrike" cap="none" normalizeH="0" baseline="0" dirty="0" smtClean="0">
                        <a:ln>
                          <a:noFill/>
                        </a:ln>
                        <a:solidFill>
                          <a:srgbClr val="FFFFFF"/>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Times New Roman" panose="02020603050405020304" pitchFamily="18" charset="0"/>
                          <a:ea typeface="ＭＳ Ｐゴシック" charset="-128"/>
                          <a:cs typeface="Times New Roman" panose="02020603050405020304" pitchFamily="18" charset="0"/>
                        </a:rPr>
                        <a:t>ΞΕΣΠΙΤΩΜΕΝΟΣ ΠΛΗΘΥΣΜΟΣ</a:t>
                      </a:r>
                      <a:endParaRPr kumimoji="0" lang="en-US" altLang="el-GR" sz="1800" b="1" i="0" u="none" strike="noStrike" cap="none" normalizeH="0" baseline="0" dirty="0" smtClean="0">
                        <a:ln>
                          <a:noFill/>
                        </a:ln>
                        <a:solidFill>
                          <a:srgbClr val="FFFFFF"/>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Σεπτέμβρης 1946</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15.000</a:t>
                      </a:r>
                      <a:endParaRPr kumimoji="0" lang="en-US"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Αύγουστος 1947</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200.000</a:t>
                      </a:r>
                      <a:endParaRPr kumimoji="0" lang="en-US"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Σεπτέμβρης 1947</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225.000</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Οκτώβρης 1947</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260.000</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Νομέβρης 1947</a:t>
                      </a:r>
                      <a:endParaRPr kumimoji="0" lang="en-US"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365.000</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Δεκέμβρης 1947</a:t>
                      </a:r>
                      <a:endParaRPr kumimoji="0" lang="en-US"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410.000</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9E7"/>
                    </a:solidFill>
                  </a:tcPr>
                </a:tc>
              </a:tr>
              <a:tr h="388938">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Αύγουστος 1949</a:t>
                      </a:r>
                      <a:endParaRPr kumimoji="0" lang="en-US" altLang="el-GR" sz="1800" b="0" i="0" u="none" strike="noStrike" cap="none" normalizeH="0" baseline="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c>
                  <a:txBody>
                    <a:bodyPr/>
                    <a:lstStyle>
                      <a:lvl1pPr eaLnBrk="0" hangingPunct="0">
                        <a:spcBef>
                          <a:spcPts val="2000"/>
                        </a:spcBef>
                        <a:buFont typeface="Wingdings" panose="05000000000000000000" pitchFamily="2" charset="2"/>
                        <a:defRPr sz="2000">
                          <a:solidFill>
                            <a:srgbClr val="404040"/>
                          </a:solidFill>
                          <a:latin typeface="Candara" panose="020E0502030303020204" pitchFamily="34" charset="0"/>
                          <a:ea typeface="ＭＳ Ｐゴシック" charset="-128"/>
                        </a:defRPr>
                      </a:lvl1pPr>
                      <a:lvl2pPr marL="742950" indent="-285750" eaLnBrk="0" hangingPunct="0">
                        <a:spcBef>
                          <a:spcPts val="600"/>
                        </a:spcBef>
                        <a:buFont typeface="Wingdings" panose="05000000000000000000" pitchFamily="2" charset="2"/>
                        <a:defRPr sz="2000">
                          <a:solidFill>
                            <a:srgbClr val="404040"/>
                          </a:solidFill>
                          <a:latin typeface="Candara" panose="020E0502030303020204" pitchFamily="34" charset="0"/>
                          <a:ea typeface="ＭＳ Ｐゴシック" charset="-128"/>
                        </a:defRPr>
                      </a:lvl2pPr>
                      <a:lvl3pPr marL="1143000" indent="-228600" eaLnBrk="0" hangingPunct="0">
                        <a:spcBef>
                          <a:spcPts val="600"/>
                        </a:spcBef>
                        <a:buFont typeface="Wingdings" panose="05000000000000000000" pitchFamily="2" charset="2"/>
                        <a:defRPr>
                          <a:solidFill>
                            <a:srgbClr val="404040"/>
                          </a:solidFill>
                          <a:latin typeface="Candara" panose="020E0502030303020204" pitchFamily="34" charset="0"/>
                          <a:ea typeface="ＭＳ Ｐゴシック" charset="-128"/>
                        </a:defRPr>
                      </a:lvl3pPr>
                      <a:lvl4pPr marL="16002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4pPr>
                      <a:lvl5pPr marL="2057400" indent="-228600" eaLnBrk="0" hangingPunct="0">
                        <a:spcBef>
                          <a:spcPts val="600"/>
                        </a:spcBef>
                        <a:buFont typeface="Wingdings" panose="05000000000000000000" pitchFamily="2" charset="2"/>
                        <a:defRPr sz="1600">
                          <a:solidFill>
                            <a:srgbClr val="404040"/>
                          </a:solidFill>
                          <a:latin typeface="Candara" panose="020E0502030303020204" pitchFamily="34" charset="0"/>
                          <a:ea typeface="ＭＳ Ｐゴシック" charset="-128"/>
                        </a:defRPr>
                      </a:lvl5pPr>
                      <a:lvl6pPr marL="25146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6pPr>
                      <a:lvl7pPr marL="29718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7pPr>
                      <a:lvl8pPr marL="34290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8pPr>
                      <a:lvl9pPr marL="3886200" indent="-228600" eaLnBrk="0" fontAlgn="base" hangingPunct="0">
                        <a:spcBef>
                          <a:spcPts val="600"/>
                        </a:spcBef>
                        <a:spcAft>
                          <a:spcPct val="0"/>
                        </a:spcAft>
                        <a:buFont typeface="Wingdings" panose="05000000000000000000" pitchFamily="2" charset="2"/>
                        <a:defRPr sz="1600">
                          <a:solidFill>
                            <a:srgbClr val="404040"/>
                          </a:solidFill>
                          <a:latin typeface="Candara" panose="020E0502030303020204"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rPr>
                        <a:t>1.000.000</a:t>
                      </a:r>
                      <a:endParaRPr kumimoji="0" lang="en-US" altLang="el-GR" sz="1800" b="0" i="0" u="none" strike="noStrike" cap="none" normalizeH="0" baseline="0" dirty="0" smtClean="0">
                        <a:ln>
                          <a:noFill/>
                        </a:ln>
                        <a:solidFill>
                          <a:srgbClr val="000000"/>
                        </a:solidFill>
                        <a:effectLst/>
                        <a:latin typeface="Times New Roman" panose="02020603050405020304" pitchFamily="18" charset="0"/>
                        <a:ea typeface="ＭＳ Ｐゴシック" charset="-128"/>
                        <a:cs typeface="Times New Roman" panose="02020603050405020304"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0CC"/>
                    </a:solidFill>
                  </a:tcPr>
                </a:tc>
              </a:tr>
            </a:tbl>
          </a:graphicData>
        </a:graphic>
      </p:graphicFrame>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247</a:t>
            </a:fld>
            <a:endParaRPr lang="en-US" altLang="el-GR"/>
          </a:p>
        </p:txBody>
      </p:sp>
    </p:spTree>
  </p:cSld>
  <p:clrMapOvr>
    <a:masterClrMapping/>
  </p:clrMapOvr>
  <p:transition>
    <p:dissolv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089025" y="487680"/>
            <a:ext cx="7633735" cy="6005587"/>
          </a:xfrm>
        </p:spPr>
        <p:txBody>
          <a:bodyPr>
            <a:normAutofit lnSpcReduction="10000"/>
          </a:bodyPr>
          <a:lstStyle/>
          <a:p>
            <a:pPr marL="0" indent="0" algn="ctr" eaLnBrk="1" hangingPunct="1">
              <a:buNone/>
            </a:pPr>
            <a:r>
              <a:rPr lang="el-GR" altLang="el-GR" sz="3200" b="1" dirty="0" smtClean="0">
                <a:latin typeface="Times New Roman" panose="02020603050405020304" pitchFamily="18" charset="0"/>
                <a:ea typeface="ＭＳ Ｐゴシック" charset="-128"/>
                <a:cs typeface="Times New Roman" panose="02020603050405020304" pitchFamily="18" charset="0"/>
              </a:rPr>
              <a:t>Αρχηγείο </a:t>
            </a:r>
            <a:r>
              <a:rPr lang="el-GR" altLang="el-GR" sz="3200" b="1" dirty="0" err="1" smtClean="0">
                <a:latin typeface="Times New Roman" panose="02020603050405020304" pitchFamily="18" charset="0"/>
                <a:ea typeface="ＭＳ Ｐゴシック" charset="-128"/>
                <a:cs typeface="Times New Roman" panose="02020603050405020304" pitchFamily="18" charset="0"/>
              </a:rPr>
              <a:t>Βοΐου</a:t>
            </a:r>
            <a:r>
              <a:rPr lang="el-GR" altLang="el-GR" sz="3200" b="1" dirty="0" smtClean="0">
                <a:latin typeface="Times New Roman" panose="02020603050405020304" pitchFamily="18" charset="0"/>
                <a:ea typeface="ＭＳ Ｐゴシック" charset="-128"/>
                <a:cs typeface="Times New Roman" panose="02020603050405020304" pitchFamily="18" charset="0"/>
              </a:rPr>
              <a:t> – Γράμμου</a:t>
            </a:r>
          </a:p>
          <a:p>
            <a:pPr algn="just" eaLnBrk="1" hangingPunct="1">
              <a:buFont typeface="Wingdings" panose="05000000000000000000" pitchFamily="2" charset="2"/>
              <a:buChar char="v"/>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r>
              <a:rPr lang="el-GR" altLang="el-GR" sz="2800" dirty="0" smtClean="0">
                <a:latin typeface="Times New Roman" panose="02020603050405020304" pitchFamily="18" charset="0"/>
                <a:ea typeface="ＭＳ Ｐゴシック" charset="-128"/>
                <a:cs typeface="Times New Roman" panose="02020603050405020304" pitchFamily="18" charset="0"/>
              </a:rPr>
              <a:t>Ο Νίκος Κέντρος αναλαμβάνει την κομματική δουλειά του αρχηγείου σε συνεργασία με το Μήτσο Καραντάνη. Οργανώνουν διάφορα </a:t>
            </a:r>
            <a:r>
              <a:rPr lang="el-GR" altLang="el-GR" sz="2800" dirty="0" err="1" smtClean="0">
                <a:latin typeface="Times New Roman" panose="02020603050405020304" pitchFamily="18" charset="0"/>
                <a:ea typeface="ＭＳ Ｐゴシック" charset="-128"/>
                <a:cs typeface="Times New Roman" panose="02020603050405020304" pitchFamily="18" charset="0"/>
              </a:rPr>
              <a:t>αχτίφ</a:t>
            </a:r>
            <a:r>
              <a:rPr lang="el-GR" altLang="el-GR" sz="2800" dirty="0" smtClean="0">
                <a:latin typeface="Times New Roman" panose="02020603050405020304" pitchFamily="18" charset="0"/>
                <a:ea typeface="ＭＳ Ｐゴシック" charset="-128"/>
                <a:cs typeface="Times New Roman" panose="02020603050405020304" pitchFamily="18" charset="0"/>
              </a:rPr>
              <a:t> στελεχών στα Τάγματα 850, 855, 856, στο Τάγμα Ηλιάδη και στο Τάγμα Γκρέκο. Τέλη Σεπτέμβρη ΄47 ολοκληρώθηκε η συγκρότηση κομματικών οργανώσεων στα τάγματα, στο Λόχο Διοίκησης του Αρχηγείου, στις δυνάμεις του νοσοκομείου και αλλού. Τεταμένες οι σχέσεις του Διοικητή Γ. Γιαννούλη και του Πολιτικού Επιτρόπου Θ. Ευθυμιάδη.</a:t>
            </a:r>
          </a:p>
          <a:p>
            <a:pPr marL="0" indent="0" algn="just" eaLnBrk="1" hangingPunct="1">
              <a:buNone/>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248</a:t>
            </a:fld>
            <a:endParaRPr lang="en-US" altLang="el-GR"/>
          </a:p>
        </p:txBody>
      </p:sp>
    </p:spTree>
  </p:cSld>
  <p:clrMapOvr>
    <a:masterClrMapping/>
  </p:clrMapOvr>
  <p:transition>
    <p:dissolv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20 ΣΕΠΤΕΜΒΡΙΟΥ 1947</a:t>
            </a:r>
            <a:endParaRPr lang="en-US" dirty="0"/>
          </a:p>
        </p:txBody>
      </p:sp>
      <p:sp>
        <p:nvSpPr>
          <p:cNvPr id="3" name="2 - Θέση περιεχομένου"/>
          <p:cNvSpPr>
            <a:spLocks noGrp="1"/>
          </p:cNvSpPr>
          <p:nvPr>
            <p:ph sz="quarter" idx="1"/>
          </p:nvPr>
        </p:nvSpPr>
        <p:spPr/>
        <p:txBody>
          <a:bodyPr>
            <a:normAutofit fontScale="85000" lnSpcReduction="20000"/>
          </a:bodyPr>
          <a:lstStyle/>
          <a:p>
            <a:r>
              <a:rPr lang="el-GR" altLang="el-GR" sz="3200" dirty="0" err="1" smtClean="0">
                <a:latin typeface="Times New Roman" panose="02020603050405020304" pitchFamily="18" charset="0"/>
                <a:ea typeface="ＭＳ Ｐゴシック" charset="-128"/>
                <a:cs typeface="Times New Roman" panose="02020603050405020304" pitchFamily="18" charset="0"/>
              </a:rPr>
              <a:t>Αχτίφ</a:t>
            </a:r>
            <a:r>
              <a:rPr lang="el-GR" altLang="el-GR" sz="3200" dirty="0" smtClean="0">
                <a:latin typeface="Times New Roman" panose="02020603050405020304" pitchFamily="18" charset="0"/>
                <a:ea typeface="ＭＳ Ｐゴシック" charset="-128"/>
                <a:cs typeface="Times New Roman" panose="02020603050405020304" pitchFamily="18" charset="0"/>
              </a:rPr>
              <a:t> στελεχών του Αρχηγείου πραγματοποιείται στις 20 Σεπτεμβρίου 1947 στην έδρα του, στα Λιβάδια της Κοτύλης, όπου τέθηκαν πολλά ζητήματα και υπογραμμίστηκαν προηγούμενα λάθη αιφνιδιασμών και άδικων απωλειών. </a:t>
            </a:r>
          </a:p>
          <a:p>
            <a:r>
              <a:rPr lang="el-GR" altLang="el-GR" sz="3200" dirty="0" smtClean="0">
                <a:latin typeface="Times New Roman" panose="02020603050405020304" pitchFamily="18" charset="0"/>
                <a:ea typeface="ＭＳ Ｐゴシック" charset="-128"/>
                <a:cs typeface="Times New Roman" panose="02020603050405020304" pitchFamily="18" charset="0"/>
              </a:rPr>
              <a:t>Τα βασικά προβλήματα που έχριζαν προσοχής: δημοκρατικές εβδομαδιαίες συνελεύσεις, διαφώτιση στα τάγματα και στους λόχους, ηρωισμός και δημοκρατική συμπεριφορά στελεχών, πειθαρχία κι εκτέλεση διαταγών, επαγρύπνηση κι εχεμύθεια, εκπολιτισμός και ψυχαγωγία, προπαγάνδα στον κυβερνητικό στρατό και σχέσεις με το λαό</a:t>
            </a:r>
            <a:endParaRPr lang="en-U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tx1"/>
                </a:solidFill>
              </a:rPr>
              <a:t>ΣΥΝΘΗΚΗ ΑΓΙΟΥ ΣΤΕΦΑΝΟΥ 1878</a:t>
            </a:r>
            <a:endParaRPr lang="el-GR" dirty="0">
              <a:solidFill>
                <a:schemeClr val="tx1"/>
              </a:solidFill>
            </a:endParaRPr>
          </a:p>
        </p:txBody>
      </p:sp>
      <p:sp>
        <p:nvSpPr>
          <p:cNvPr id="3" name="Θέση περιεχομένου 2"/>
          <p:cNvSpPr>
            <a:spLocks noGrp="1"/>
          </p:cNvSpPr>
          <p:nvPr>
            <p:ph sz="quarter" idx="1"/>
          </p:nvPr>
        </p:nvSpPr>
        <p:spPr/>
        <p:txBody>
          <a:bodyPr>
            <a:noAutofit/>
          </a:bodyPr>
          <a:lstStyle/>
          <a:p>
            <a:r>
              <a:rPr lang="el-GR" sz="3200" dirty="0"/>
              <a:t>Η Ρωσία επιτυγχάνει συντριπτική νίκη.</a:t>
            </a:r>
          </a:p>
          <a:p>
            <a:r>
              <a:rPr lang="el-GR" sz="3200" dirty="0"/>
              <a:t>•Συνθήκη του Αγίου Στεφάνου 1877</a:t>
            </a:r>
          </a:p>
          <a:p>
            <a:r>
              <a:rPr lang="el-GR" sz="3200" dirty="0"/>
              <a:t>•Συνέδριο του Βερολίνου 1878</a:t>
            </a:r>
          </a:p>
          <a:p>
            <a:r>
              <a:rPr lang="el-GR" sz="3200" dirty="0"/>
              <a:t>Νέα σύνορα στα Βαλκάνια και ελαχιστοποίηση των οθωμανικών κτήσεων στην Ευρώπη. Η συνθήκη του Βερολίνου ωστόσο δεν έλυσε οριστικά τα Βαλκανικά προβλήματα.</a:t>
            </a:r>
          </a:p>
        </p:txBody>
      </p:sp>
    </p:spTree>
    <p:extLst>
      <p:ext uri="{BB962C8B-B14F-4D97-AF65-F5344CB8AC3E}">
        <p14:creationId xmlns="" xmlns:p14="http://schemas.microsoft.com/office/powerpoint/2010/main" val="2364425568"/>
      </p:ext>
    </p:extLst>
  </p:cSld>
  <p:clrMapOvr>
    <a:masterClrMapping/>
  </p:clrMapOvr>
  <p:transition>
    <p:dissolv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85720" y="365760"/>
            <a:ext cx="8292223" cy="6008914"/>
          </a:xfrm>
        </p:spPr>
        <p:txBody>
          <a:bodyPr>
            <a:normAutofit/>
          </a:bodyPr>
          <a:lstStyle/>
          <a:p>
            <a:pPr algn="just" eaLnBrk="1" hangingPunct="1">
              <a:buFont typeface="Wingdings" panose="05000000000000000000" pitchFamily="2" charset="2"/>
              <a:buChar char="v"/>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v"/>
            </a:pPr>
            <a:r>
              <a:rPr lang="el-GR" altLang="el-GR" sz="3200" dirty="0" smtClean="0">
                <a:latin typeface="Times New Roman" panose="02020603050405020304" pitchFamily="18" charset="0"/>
                <a:ea typeface="ＭＳ Ｐゴシック" charset="-128"/>
                <a:cs typeface="Times New Roman" panose="02020603050405020304" pitchFamily="18" charset="0"/>
              </a:rPr>
              <a:t>ΤΑΚΤΙΚΟΣ Ο ΔΣ</a:t>
            </a:r>
          </a:p>
          <a:p>
            <a:pPr algn="just" eaLnBrk="1" hangingPunct="1">
              <a:buFont typeface="Wingdings" panose="05000000000000000000" pitchFamily="2" charset="2"/>
              <a:buChar char="v"/>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algn="just" eaLnBrk="1" hangingPunct="1">
              <a:buNone/>
            </a:pPr>
            <a:r>
              <a:rPr lang="el-GR" altLang="el-GR" sz="2400" dirty="0" smtClean="0">
                <a:latin typeface="Times New Roman" panose="02020603050405020304" pitchFamily="18" charset="0"/>
                <a:ea typeface="ＭＳ Ｐゴシック" charset="-128"/>
                <a:cs typeface="Times New Roman" panose="02020603050405020304" pitchFamily="18" charset="0"/>
              </a:rPr>
              <a:t>τέλη Σεπτεμβρίου ‘47 με πανελλήνια απόφαση της 3</a:t>
            </a:r>
            <a:r>
              <a:rPr lang="el-GR" altLang="el-GR" sz="2400" baseline="30000" dirty="0" smtClean="0">
                <a:latin typeface="Times New Roman" panose="02020603050405020304" pitchFamily="18" charset="0"/>
                <a:ea typeface="ＭＳ Ｐゴシック" charset="-128"/>
                <a:cs typeface="Times New Roman" panose="02020603050405020304" pitchFamily="18" charset="0"/>
              </a:rPr>
              <a:t>ης</a:t>
            </a:r>
            <a:r>
              <a:rPr lang="el-GR" altLang="el-GR" sz="2400" dirty="0" smtClean="0">
                <a:latin typeface="Times New Roman" panose="02020603050405020304" pitchFamily="18" charset="0"/>
                <a:ea typeface="ＭＳ Ｐゴシック" charset="-128"/>
                <a:cs typeface="Times New Roman" panose="02020603050405020304" pitchFamily="18" charset="0"/>
              </a:rPr>
              <a:t> Ολομέλειας ο ΔΣΕ γίνεται τακτικός, διαλύεται το Αρχηγείο και σχηματίζονται Ταξιαρχίες. Ο Ν. Κέντρος γίνεται βοηθός του πολιτικού επιτρόπου της 14</a:t>
            </a:r>
            <a:r>
              <a:rPr lang="el-GR" altLang="el-GR" sz="2400" baseline="30000" dirty="0" smtClean="0">
                <a:latin typeface="Times New Roman" panose="02020603050405020304" pitchFamily="18" charset="0"/>
                <a:ea typeface="ＭＳ Ｐゴシック" charset="-128"/>
                <a:cs typeface="Times New Roman" panose="02020603050405020304" pitchFamily="18" charset="0"/>
              </a:rPr>
              <a:t>ης</a:t>
            </a:r>
            <a:r>
              <a:rPr lang="el-GR" altLang="el-GR" sz="2400" dirty="0" smtClean="0">
                <a:latin typeface="Times New Roman" panose="02020603050405020304" pitchFamily="18" charset="0"/>
                <a:ea typeface="ＭＳ Ｐゴシック" charset="-128"/>
                <a:cs typeface="Times New Roman" panose="02020603050405020304" pitchFamily="18" charset="0"/>
              </a:rPr>
              <a:t> Ταξιαρχίας και γραμματέας της Κομματικής Οργάνωσης του ΚΚΕ της Ταξιαρχίας.</a:t>
            </a:r>
          </a:p>
          <a:p>
            <a:pPr algn="just" eaLnBrk="1" hangingPunct="1">
              <a:buNone/>
            </a:pPr>
            <a:r>
              <a:rPr lang="el-GR" altLang="el-GR" sz="2400" dirty="0" smtClean="0">
                <a:latin typeface="Times New Roman" panose="02020603050405020304" pitchFamily="18" charset="0"/>
                <a:ea typeface="ＭＳ Ｐゴシック" charset="-128"/>
                <a:cs typeface="Times New Roman" panose="02020603050405020304" pitchFamily="18" charset="0"/>
              </a:rPr>
              <a:t>Στις 23 Δεκεμβρίου 1947 σχηματίστηκε η Προσωρινή Δημοκρατική Κυβέρνηση του βουνού, κάτι που γιορτάστηκε πανηγυρικά. Η έδρα της μεταφέρθηκε στο Βίτσι στην περιοχή Πρέσπας, όπου μεταφέρθηκε και το Γενικό Αρχηγείο του ΔΣΕ. </a:t>
            </a:r>
            <a:endParaRPr lang="el-GR" altLang="el-GR" sz="2400" dirty="0" smtClean="0">
              <a:solidFill>
                <a:schemeClr val="accent2"/>
              </a:solidFill>
              <a:latin typeface="Times New Roman" panose="02020603050405020304" pitchFamily="18" charset="0"/>
              <a:ea typeface="ＭＳ Ｐゴシック" charset="-128"/>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250</a:t>
            </a:fld>
            <a:endParaRPr lang="en-US" altLang="el-GR"/>
          </a:p>
        </p:txBody>
      </p:sp>
    </p:spTree>
  </p:cSld>
  <p:clrMapOvr>
    <a:masterClrMapping/>
  </p:clrMapOvr>
  <p:transition>
    <p:dissolv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dirty="0" smtClean="0">
                <a:solidFill>
                  <a:schemeClr val="accent2"/>
                </a:solidFill>
                <a:latin typeface="Times New Roman" panose="02020603050405020304" pitchFamily="18" charset="0"/>
                <a:ea typeface="ＭＳ Ｐゴシック" charset="-128"/>
                <a:cs typeface="Times New Roman" panose="02020603050405020304" pitchFamily="18" charset="0"/>
              </a:rPr>
              <a:t>Σύμφωνα με τα ΑΣΚΙ: «</a:t>
            </a:r>
            <a:endParaRPr lang="en-US" dirty="0"/>
          </a:p>
        </p:txBody>
      </p:sp>
      <p:sp>
        <p:nvSpPr>
          <p:cNvPr id="3" name="2 - Θέση περιεχομένου"/>
          <p:cNvSpPr>
            <a:spLocks noGrp="1"/>
          </p:cNvSpPr>
          <p:nvPr>
            <p:ph sz="quarter" idx="1"/>
          </p:nvPr>
        </p:nvSpPr>
        <p:spPr/>
        <p:txBody>
          <a:bodyPr>
            <a:normAutofit fontScale="85000" lnSpcReduction="10000"/>
          </a:bodyPr>
          <a:lstStyle/>
          <a:p>
            <a:r>
              <a:rPr lang="el-GR" altLang="el-GR" sz="3200" i="1" dirty="0" smtClean="0">
                <a:latin typeface="Times New Roman" panose="02020603050405020304" pitchFamily="18" charset="0"/>
                <a:ea typeface="ＭＳ Ｐゴシック" charset="-128"/>
                <a:cs typeface="Times New Roman" panose="02020603050405020304" pitchFamily="18" charset="0"/>
              </a:rPr>
              <a:t>Στην 3η Ολομέλεια της ΚΕ του ΚΚΕ τίθενται ως στόχοι η αύξηση της δύναμης του ΔΣΕ, της σταδιακής μετατροπής του σε τακτικό στρατό και η επέκταση της εδαφικής επικράτειας του ΔΣΕ στη Μακεδονία. Για την υλοποίηση του τελευταίου στόχου αποφασίζεται ο σχηματισμός επαναστατικής κυβέρνησης. Η ανακοίνωση της δημιουργίας της Προσωρινής Δημοκρατικής Κυβέρνησης στις 24 Δεκεμβρίου 1947 έχει ως συνέπεια στις 27 Δεκεμβρίου 1947  με το νόμο 509 να τεθεί εκτός νόμου το Κομμουνιστικό Κόμμα Ελλάδας</a:t>
            </a:r>
            <a:r>
              <a:rPr lang="el-GR" altLang="el-GR" sz="3600" i="1" dirty="0" smtClean="0">
                <a:latin typeface="Times New Roman" panose="02020603050405020304" pitchFamily="18" charset="0"/>
                <a:ea typeface="ＭＳ Ｐゴシック" charset="-128"/>
                <a:cs typeface="Times New Roman" panose="02020603050405020304" pitchFamily="18" charset="0"/>
              </a:rPr>
              <a:t>»</a:t>
            </a:r>
            <a:r>
              <a:rPr lang="el-GR" altLang="el-GR" sz="3600" dirty="0" smtClean="0">
                <a:latin typeface="Times New Roman" panose="02020603050405020304" pitchFamily="18" charset="0"/>
                <a:ea typeface="ＭＳ Ｐゴシック" charset="-128"/>
                <a:cs typeface="Times New Roman" panose="02020603050405020304" pitchFamily="18" charset="0"/>
              </a:rPr>
              <a:t>.)</a:t>
            </a:r>
          </a:p>
          <a:p>
            <a:endParaRPr lang="en-US" dirty="0"/>
          </a:p>
        </p:txBody>
      </p:sp>
    </p:spTree>
  </p:cSld>
  <p:clrMapOvr>
    <a:masterClrMapping/>
  </p:clrMapOvr>
  <p:transition>
    <p:dissolve/>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44724" y="2097678"/>
            <a:ext cx="4944285" cy="2310584"/>
          </a:xfrm>
          <a:prstGeom prst="rect">
            <a:avLst/>
          </a:prstGeom>
        </p:spPr>
      </p:pic>
      <p:sp>
        <p:nvSpPr>
          <p:cNvPr id="3" name="Content Placeholder 2"/>
          <p:cNvSpPr>
            <a:spLocks noGrp="1"/>
          </p:cNvSpPr>
          <p:nvPr>
            <p:ph idx="1"/>
          </p:nvPr>
        </p:nvSpPr>
        <p:spPr>
          <a:xfrm>
            <a:off x="971232" y="339518"/>
            <a:ext cx="7506335" cy="5826905"/>
          </a:xfrm>
        </p:spPr>
        <p:txBody>
          <a:bodyPr/>
          <a:lstStyle/>
          <a:p>
            <a:pPr algn="just">
              <a:buNone/>
            </a:pPr>
            <a:r>
              <a:rPr lang="el-GR" altLang="el-GR" sz="2000" dirty="0" smtClean="0">
                <a:latin typeface="Times New Roman" pitchFamily="18" charset="0"/>
                <a:ea typeface="ＭＳ Ｐゴシック" charset="-128"/>
                <a:cs typeface="Times New Roman" pitchFamily="18" charset="0"/>
              </a:rPr>
              <a:t>το χειμώνα ‘47 – ’48 η 14</a:t>
            </a:r>
            <a:r>
              <a:rPr lang="el-GR" altLang="el-GR" sz="2000" baseline="30000" dirty="0" smtClean="0">
                <a:latin typeface="Times New Roman" pitchFamily="18" charset="0"/>
                <a:ea typeface="ＭＳ Ｐゴシック" charset="-128"/>
                <a:cs typeface="Times New Roman" pitchFamily="18" charset="0"/>
              </a:rPr>
              <a:t>η</a:t>
            </a:r>
            <a:r>
              <a:rPr lang="el-GR" altLang="el-GR" sz="2000" dirty="0" smtClean="0">
                <a:latin typeface="Times New Roman" pitchFamily="18" charset="0"/>
                <a:ea typeface="ＭＳ Ｐゴシック" charset="-128"/>
                <a:cs typeface="Times New Roman" pitchFamily="18" charset="0"/>
              </a:rPr>
              <a:t> Ταξιαρχία έπρεπε να οχυρώσει τη διάταξή της  διότι την άνοιξη αναμένονταν ισχυρά χτυπήματα του αντιπάλου σε όλα τα μέτωπα του Γράμμου.  </a:t>
            </a:r>
            <a:endParaRPr lang="el-GR" sz="2000" dirty="0" smtClean="0">
              <a:latin typeface="Times New Roman" pitchFamily="18" charset="0"/>
              <a:cs typeface="Times New Roman" pitchFamily="18" charset="0"/>
            </a:endParaRPr>
          </a:p>
          <a:p>
            <a:pPr marL="0" indent="0">
              <a:buNone/>
            </a:pPr>
            <a:endParaRPr lang="el-GR" dirty="0"/>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252</a:t>
            </a:fld>
            <a:endParaRPr lang="en-US" altLang="el-GR"/>
          </a:p>
        </p:txBody>
      </p:sp>
    </p:spTree>
    <p:extLst>
      <p:ext uri="{BB962C8B-B14F-4D97-AF65-F5344CB8AC3E}">
        <p14:creationId xmlns="" xmlns:p14="http://schemas.microsoft.com/office/powerpoint/2010/main" val="3696535208"/>
      </p:ext>
    </p:extLst>
  </p:cSld>
  <p:clrMapOvr>
    <a:masterClrMapping/>
  </p:clrMapOvr>
  <p:transition>
    <p:dissolv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14282" y="487679"/>
            <a:ext cx="8929717" cy="6067233"/>
          </a:xfrm>
        </p:spPr>
        <p:txBody>
          <a:bodyPr/>
          <a:lstStyle/>
          <a:p>
            <a:pPr marL="0" indent="0" algn="ctr" eaLnBrk="1" hangingPunct="1">
              <a:buNone/>
            </a:pPr>
            <a:r>
              <a:rPr lang="el-GR" altLang="el-GR" sz="2400" b="1" dirty="0" smtClean="0">
                <a:latin typeface="Times New Roman" panose="02020603050405020304" pitchFamily="18" charset="0"/>
                <a:ea typeface="ＭＳ Ｐゴシック" charset="-128"/>
                <a:cs typeface="Times New Roman" panose="02020603050405020304" pitchFamily="18" charset="0"/>
              </a:rPr>
              <a:t>Οι επιχειρήσεις του Γράμμου το 1948</a:t>
            </a:r>
          </a:p>
          <a:p>
            <a:pPr marL="0" indent="0" algn="just" eaLnBrk="1" hangingPunct="1">
              <a:buNone/>
            </a:pPr>
            <a:r>
              <a:rPr lang="el-GR" altLang="el-GR" sz="1900" dirty="0" smtClean="0">
                <a:latin typeface="Times New Roman" panose="02020603050405020304" pitchFamily="18" charset="0"/>
                <a:ea typeface="ＭＳ Ｐゴシック" charset="-128"/>
                <a:cs typeface="Times New Roman" panose="02020603050405020304" pitchFamily="18" charset="0"/>
              </a:rPr>
              <a:t>Το σχέδιο του Κυβερνητικού Στρατού ήταν να συντρίψει τις δυνάμεις του ΔΣΕ με επιθέσεις στην περιοχή του Γράμμου από ΒΑ και ΝΔ κατεύθυνση.</a:t>
            </a:r>
          </a:p>
          <a:p>
            <a:pPr marL="0" indent="0" algn="just" eaLnBrk="1" hangingPunct="1">
              <a:buNone/>
            </a:pPr>
            <a:endParaRPr lang="el-GR" altLang="el-GR" sz="2000" b="1" dirty="0" smtClean="0">
              <a:latin typeface="Times New Roman" panose="02020603050405020304" pitchFamily="18" charset="0"/>
              <a:ea typeface="ＭＳ Ｐゴシック" charset="-128"/>
              <a:cs typeface="Times New Roman" panose="02020603050405020304" pitchFamily="18" charset="0"/>
            </a:endParaRPr>
          </a:p>
          <a:p>
            <a:pPr marL="0" indent="0"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marL="0" indent="0" eaLnBrk="1" hangingPunct="1">
              <a:buNone/>
            </a:pPr>
            <a:endParaRPr lang="el-GR" altLang="el-GR" sz="2000" b="1" dirty="0">
              <a:latin typeface="Times New Roman" panose="02020603050405020304" pitchFamily="18" charset="0"/>
              <a:ea typeface="ＭＳ Ｐゴシック" charset="-128"/>
              <a:cs typeface="Times New Roman" panose="02020603050405020304" pitchFamily="18" charset="0"/>
            </a:endParaRPr>
          </a:p>
          <a:p>
            <a:pPr marL="0" indent="0" eaLnBrk="1" hangingPunct="1">
              <a:buNone/>
            </a:pPr>
            <a:endParaRPr lang="el-GR" altLang="el-GR" sz="2000" b="1" dirty="0" smtClean="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r>
              <a:rPr lang="el-GR" altLang="el-GR" sz="1900" dirty="0" smtClean="0">
                <a:latin typeface="Times New Roman" panose="02020603050405020304" pitchFamily="18" charset="0"/>
                <a:ea typeface="ＭＳ Ｐゴシック" charset="-128"/>
                <a:cs typeface="Times New Roman" panose="02020603050405020304" pitchFamily="18" charset="0"/>
              </a:rPr>
              <a:t>Ο ΚΣ με την πλήρη βοήθεια των Αμερικανών διέθετε πολυβόλα, όλμους, κανόνια, τανκς κι αεροπλάνα. Στο χωριό του Γράμμου μετέφεραν 6 μεραρχίες στρατού, 4 συντάγματα πυροβολικού με 120 κανόνια και 70 αεροπλάνα με στρατηγό το Βαν </a:t>
            </a:r>
            <a:r>
              <a:rPr lang="el-GR" altLang="el-GR" sz="1900" dirty="0" err="1" smtClean="0">
                <a:latin typeface="Times New Roman" panose="02020603050405020304" pitchFamily="18" charset="0"/>
                <a:ea typeface="ＭＳ Ｐゴシック" charset="-128"/>
                <a:cs typeface="Times New Roman" panose="02020603050405020304" pitchFamily="18" charset="0"/>
              </a:rPr>
              <a:t>Φλήτ</a:t>
            </a:r>
            <a:r>
              <a:rPr lang="el-GR" altLang="el-GR" sz="1900" dirty="0" smtClean="0">
                <a:latin typeface="Times New Roman" panose="02020603050405020304" pitchFamily="18" charset="0"/>
                <a:ea typeface="ＭＳ Ｐゴシック" charset="-128"/>
                <a:cs typeface="Times New Roman" panose="02020603050405020304" pitchFamily="18" charset="0"/>
              </a:rPr>
              <a:t>. Τελικά, οι επιχειρήσεις που διήρκησαν 15 Ιουνίου – 2 Ιουλίου δεν απέδωσαν κανένα κέρδος στον ΚΣ. Στον τομέα </a:t>
            </a:r>
            <a:r>
              <a:rPr lang="el-GR" altLang="el-GR" sz="1900" dirty="0" err="1" smtClean="0">
                <a:latin typeface="Times New Roman" panose="02020603050405020304" pitchFamily="18" charset="0"/>
                <a:ea typeface="ＭＳ Ｐゴシック" charset="-128"/>
                <a:cs typeface="Times New Roman" panose="02020603050405020304" pitchFamily="18" charset="0"/>
              </a:rPr>
              <a:t>Αλεβίτσας</a:t>
            </a:r>
            <a:r>
              <a:rPr lang="el-GR" altLang="el-GR" sz="1900" dirty="0" smtClean="0">
                <a:latin typeface="Times New Roman" panose="02020603050405020304" pitchFamily="18" charset="0"/>
                <a:ea typeface="ＭＳ Ｐゴシック" charset="-128"/>
                <a:cs typeface="Times New Roman" panose="02020603050405020304" pitchFamily="18" charset="0"/>
              </a:rPr>
              <a:t> αυτές ανακόπηκαν με σοβαρές απώλειες του στρατού. Το μόνο που πέτυχε στον τομέα της 14</a:t>
            </a:r>
            <a:r>
              <a:rPr lang="el-GR" altLang="el-GR" sz="1900" baseline="30000" dirty="0" smtClean="0">
                <a:latin typeface="Times New Roman" panose="02020603050405020304" pitchFamily="18" charset="0"/>
                <a:ea typeface="ＭＳ Ｐゴシック" charset="-128"/>
                <a:cs typeface="Times New Roman" panose="02020603050405020304" pitchFamily="18" charset="0"/>
              </a:rPr>
              <a:t>ης</a:t>
            </a:r>
            <a:r>
              <a:rPr lang="el-GR" altLang="el-GR" sz="1900" dirty="0" smtClean="0">
                <a:latin typeface="Times New Roman" panose="02020603050405020304" pitchFamily="18" charset="0"/>
                <a:ea typeface="ＭＳ Ｐゴシック" charset="-128"/>
                <a:cs typeface="Times New Roman" panose="02020603050405020304" pitchFamily="18" charset="0"/>
              </a:rPr>
              <a:t> Ταξιαρχίας ήταν η κατάληψη του </a:t>
            </a:r>
            <a:r>
              <a:rPr lang="el-GR" altLang="el-GR" sz="1900" dirty="0" err="1" smtClean="0">
                <a:latin typeface="Times New Roman" panose="02020603050405020304" pitchFamily="18" charset="0"/>
                <a:ea typeface="ＭＳ Ｐゴシック" charset="-128"/>
                <a:cs typeface="Times New Roman" panose="02020603050405020304" pitchFamily="18" charset="0"/>
              </a:rPr>
              <a:t>Αη</a:t>
            </a:r>
            <a:r>
              <a:rPr lang="el-GR" altLang="el-GR" sz="1900" dirty="0" smtClean="0">
                <a:latin typeface="Times New Roman" panose="02020603050405020304" pitchFamily="18" charset="0"/>
                <a:ea typeface="ＭＳ Ｐゴシック" charset="-128"/>
                <a:cs typeface="Times New Roman" panose="02020603050405020304" pitchFamily="18" charset="0"/>
              </a:rPr>
              <a:t>-Λια.</a:t>
            </a:r>
          </a:p>
        </p:txBody>
      </p:sp>
      <p:graphicFrame>
        <p:nvGraphicFramePr>
          <p:cNvPr id="6" name="Diagram 5"/>
          <p:cNvGraphicFramePr/>
          <p:nvPr>
            <p:extLst>
              <p:ext uri="{D42A27DB-BD31-4B8C-83A1-F6EECF244321}">
                <p14:modId xmlns="" xmlns:p14="http://schemas.microsoft.com/office/powerpoint/2010/main" val="2431202778"/>
              </p:ext>
            </p:extLst>
          </p:nvPr>
        </p:nvGraphicFramePr>
        <p:xfrm>
          <a:off x="1036320" y="1715588"/>
          <a:ext cx="3614058" cy="2427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Arrow 7"/>
          <p:cNvSpPr/>
          <p:nvPr/>
        </p:nvSpPr>
        <p:spPr>
          <a:xfrm>
            <a:off x="5286102" y="1611086"/>
            <a:ext cx="3204753" cy="238941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sz="1600" b="1" dirty="0" smtClean="0">
                <a:latin typeface="Times New Roman" panose="02020603050405020304" pitchFamily="18" charset="0"/>
                <a:cs typeface="Times New Roman" panose="02020603050405020304" pitchFamily="18" charset="0"/>
              </a:rPr>
              <a:t>Η κατάληψη έπρεπε να γίνει μέσα σε 7 μέρες. Ήταν ο τομέας της 14</a:t>
            </a:r>
            <a:r>
              <a:rPr lang="el-GR" sz="1600" b="1" baseline="30000" dirty="0" smtClean="0">
                <a:latin typeface="Times New Roman" panose="02020603050405020304" pitchFamily="18" charset="0"/>
                <a:cs typeface="Times New Roman" panose="02020603050405020304" pitchFamily="18" charset="0"/>
              </a:rPr>
              <a:t>ης</a:t>
            </a:r>
            <a:r>
              <a:rPr lang="el-GR" sz="1600" b="1" dirty="0" smtClean="0">
                <a:latin typeface="Times New Roman" panose="02020603050405020304" pitchFamily="18" charset="0"/>
                <a:cs typeface="Times New Roman" panose="02020603050405020304" pitchFamily="18" charset="0"/>
              </a:rPr>
              <a:t> Ταξιαρχίας</a:t>
            </a:r>
            <a:r>
              <a:rPr lang="el-GR" sz="1050" dirty="0" smtClean="0">
                <a:latin typeface="Times New Roman" panose="02020603050405020304" pitchFamily="18" charset="0"/>
                <a:cs typeface="Times New Roman" panose="02020603050405020304" pitchFamily="18" charset="0"/>
              </a:rPr>
              <a:t>.</a:t>
            </a:r>
            <a:endParaRPr lang="el-GR" sz="105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253</a:t>
            </a:fld>
            <a:endParaRPr lang="en-US" altLang="el-GR"/>
          </a:p>
        </p:txBody>
      </p:sp>
    </p:spTree>
  </p:cSld>
  <p:clrMapOvr>
    <a:masterClrMapping/>
  </p:clrMapOvr>
  <p:transition>
    <p:dissolv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818606" y="400594"/>
            <a:ext cx="7759337" cy="6000206"/>
          </a:xfrm>
        </p:spPr>
        <p:txBody>
          <a:bodyPr/>
          <a:lstStyle/>
          <a:p>
            <a:pPr marL="0" indent="0" algn="ctr" eaLnBrk="1" hangingPunct="1">
              <a:buNone/>
            </a:pPr>
            <a:endParaRPr lang="el-GR" altLang="el-GR" sz="2000" b="1" dirty="0" smtClean="0">
              <a:latin typeface="Times New Roman" panose="02020603050405020304" pitchFamily="18" charset="0"/>
              <a:ea typeface="ＭＳ Ｐゴシック" charset="-128"/>
              <a:cs typeface="Times New Roman" panose="02020603050405020304" pitchFamily="18" charset="0"/>
            </a:endParaRPr>
          </a:p>
          <a:p>
            <a:pPr marL="0" indent="0" algn="ctr">
              <a:buNone/>
            </a:pPr>
            <a:r>
              <a:rPr lang="el-GR" altLang="el-GR" sz="2800" b="1" dirty="0" smtClean="0">
                <a:latin typeface="Times New Roman" panose="02020603050405020304" pitchFamily="18" charset="0"/>
                <a:ea typeface="ＭＳ Ｐゴシック" charset="-128"/>
                <a:cs typeface="Times New Roman" panose="02020603050405020304" pitchFamily="18" charset="0"/>
              </a:rPr>
              <a:t>Η μάχη της </a:t>
            </a:r>
            <a:r>
              <a:rPr lang="el-GR" altLang="el-GR" sz="2800" b="1" dirty="0" err="1" smtClean="0">
                <a:latin typeface="Times New Roman" panose="02020603050405020304" pitchFamily="18" charset="0"/>
                <a:ea typeface="ＭＳ Ｐゴシック" charset="-128"/>
                <a:cs typeface="Times New Roman" panose="02020603050405020304" pitchFamily="18" charset="0"/>
              </a:rPr>
              <a:t>Γκορούσιας</a:t>
            </a:r>
            <a:endParaRPr lang="el-GR" altLang="el-GR" sz="2800" b="1" dirty="0" smtClean="0">
              <a:latin typeface="Times New Roman" panose="02020603050405020304" pitchFamily="18" charset="0"/>
              <a:ea typeface="ＭＳ Ｐゴシック" charset="-128"/>
              <a:cs typeface="Times New Roman" panose="02020603050405020304" pitchFamily="18" charset="0"/>
            </a:endParaRPr>
          </a:p>
          <a:p>
            <a:pPr marL="0" indent="0" algn="ctr" eaLnBrk="1" hangingPunct="1">
              <a:buNone/>
            </a:pPr>
            <a:endParaRPr lang="el-GR" altLang="el-GR" sz="2000" b="1" dirty="0" smtClean="0">
              <a:latin typeface="Times New Roman" panose="02020603050405020304" pitchFamily="18" charset="0"/>
              <a:ea typeface="ＭＳ Ｐゴシック" charset="-128"/>
              <a:cs typeface="Times New Roman" panose="02020603050405020304" pitchFamily="18" charset="0"/>
            </a:endParaRPr>
          </a:p>
          <a:p>
            <a:pPr algn="just" eaLnBrk="1" hangingPunct="1">
              <a:buFont typeface="Wingdings" panose="05000000000000000000" pitchFamily="2" charset="2"/>
              <a:buChar char="§"/>
            </a:pPr>
            <a:r>
              <a:rPr lang="el-GR" altLang="el-GR" sz="1900" u="sng" dirty="0" smtClean="0">
                <a:latin typeface="Times New Roman" panose="02020603050405020304" pitchFamily="18" charset="0"/>
                <a:ea typeface="ＭＳ Ｐゴシック" charset="-128"/>
                <a:cs typeface="Times New Roman" panose="02020603050405020304" pitchFamily="18" charset="0"/>
              </a:rPr>
              <a:t>18 Ιουλίου ΄48:</a:t>
            </a:r>
            <a:r>
              <a:rPr lang="el-GR" altLang="el-GR" sz="1900" dirty="0" smtClean="0">
                <a:latin typeface="Times New Roman" panose="02020603050405020304" pitchFamily="18" charset="0"/>
                <a:ea typeface="ＭＳ Ｐゴシック" charset="-128"/>
                <a:cs typeface="Times New Roman" panose="02020603050405020304" pitchFamily="18" charset="0"/>
              </a:rPr>
              <a:t> τμήματα του ΚΣ έκαναν επιθέσεις με πυροβολικό κι αεροπορία για την κατάληψη ορισμένων υψωμάτων της </a:t>
            </a:r>
            <a:r>
              <a:rPr lang="el-GR" altLang="el-GR" sz="1900" dirty="0" err="1" smtClean="0">
                <a:latin typeface="Times New Roman" panose="02020603050405020304" pitchFamily="18" charset="0"/>
                <a:ea typeface="ＭＳ Ｐゴシック" charset="-128"/>
                <a:cs typeface="Times New Roman" panose="02020603050405020304" pitchFamily="18" charset="0"/>
              </a:rPr>
              <a:t>Γκορούσιας</a:t>
            </a:r>
            <a:r>
              <a:rPr lang="el-GR" altLang="el-GR" sz="1900" dirty="0" smtClean="0">
                <a:latin typeface="Times New Roman" panose="02020603050405020304" pitchFamily="18" charset="0"/>
                <a:ea typeface="ＭＳ Ｐゴシック" charset="-128"/>
                <a:cs typeface="Times New Roman" panose="02020603050405020304" pitchFamily="18" charset="0"/>
              </a:rPr>
              <a:t>, οι οποίες αποκρούστηκαν απ’ τον ΔΣΕ.</a:t>
            </a:r>
          </a:p>
          <a:p>
            <a:pPr algn="just" eaLnBrk="1" hangingPunct="1">
              <a:buFont typeface="Wingdings" panose="05000000000000000000" pitchFamily="2" charset="2"/>
              <a:buChar char="§"/>
            </a:pPr>
            <a:r>
              <a:rPr lang="el-GR" altLang="el-GR" sz="1900" u="sng" dirty="0" smtClean="0">
                <a:latin typeface="Times New Roman" panose="02020603050405020304" pitchFamily="18" charset="0"/>
                <a:ea typeface="ＭＳ Ｐゴシック" charset="-128"/>
                <a:cs typeface="Times New Roman" panose="02020603050405020304" pitchFamily="18" charset="0"/>
              </a:rPr>
              <a:t>27 Ιουλίου ΄48:</a:t>
            </a:r>
            <a:r>
              <a:rPr lang="el-GR" altLang="el-GR" sz="1900" dirty="0" smtClean="0">
                <a:latin typeface="Times New Roman" panose="02020603050405020304" pitchFamily="18" charset="0"/>
                <a:ea typeface="ＭＳ Ｐゴシック" charset="-128"/>
                <a:cs typeface="Times New Roman" panose="02020603050405020304" pitchFamily="18" charset="0"/>
              </a:rPr>
              <a:t> νέα επίθεση με «καταιγιστικά πυρά» σε όλη την οροσειρά και στην έδρα της Διοίκησης της Ταξιαρχίας. «Φοβερή ζημιά» και πολλοί τραυματίες. Ανάμεσά τους ο Ν. Κέντρος, ο οποίος μεταφέρθηκε στο Γενικό Νοσοκομείο του ΔΣΕ, όπου τον επισκέφθηκε η Λεύκα η αδερφή του.  Οι βαριά τραυματισμένοι οδηγούνταν στην Αλβανία, στα νοσοκομεία της Κορυτσάς και του </a:t>
            </a:r>
            <a:r>
              <a:rPr lang="el-GR" altLang="el-GR" sz="1900" dirty="0" err="1" smtClean="0">
                <a:latin typeface="Times New Roman" panose="02020603050405020304" pitchFamily="18" charset="0"/>
                <a:ea typeface="ＭＳ Ｐゴシック" charset="-128"/>
                <a:cs typeface="Times New Roman" panose="02020603050405020304" pitchFamily="18" charset="0"/>
              </a:rPr>
              <a:t>Ελμπασάν</a:t>
            </a:r>
            <a:r>
              <a:rPr lang="el-GR" altLang="el-GR" sz="1900" dirty="0" smtClean="0">
                <a:latin typeface="Times New Roman" panose="02020603050405020304" pitchFamily="18" charset="0"/>
                <a:ea typeface="ＭＳ Ｐゴシック" charset="-128"/>
                <a:cs typeface="Times New Roman" panose="02020603050405020304" pitchFamily="18" charset="0"/>
              </a:rPr>
              <a:t>. </a:t>
            </a:r>
          </a:p>
          <a:p>
            <a:pPr algn="just" eaLnBrk="1" hangingPunct="1">
              <a:buFont typeface="Wingdings" panose="05000000000000000000" pitchFamily="2" charset="2"/>
              <a:buChar char="§"/>
            </a:pPr>
            <a:r>
              <a:rPr lang="el-GR" altLang="el-GR" sz="1900" u="sng" dirty="0" smtClean="0">
                <a:latin typeface="Times New Roman" panose="02020603050405020304" pitchFamily="18" charset="0"/>
                <a:ea typeface="ＭＳ Ｐゴシック" charset="-128"/>
                <a:cs typeface="Times New Roman" panose="02020603050405020304" pitchFamily="18" charset="0"/>
              </a:rPr>
              <a:t>20 Αυγούστου ΄48:</a:t>
            </a:r>
            <a:r>
              <a:rPr lang="el-GR" altLang="el-GR" sz="1900" dirty="0" smtClean="0">
                <a:latin typeface="Times New Roman" panose="02020603050405020304" pitchFamily="18" charset="0"/>
                <a:ea typeface="ＭＳ Ｐゴシック" charset="-128"/>
                <a:cs typeface="Times New Roman" panose="02020603050405020304" pitchFamily="18" charset="0"/>
              </a:rPr>
              <a:t> ελιγμός της Ταξιαρχίας. Επίθεση των τμημάτων του ΔΣΕ κατά του οχυρού της </a:t>
            </a:r>
            <a:r>
              <a:rPr lang="el-GR" altLang="el-GR" sz="1900" dirty="0" err="1" smtClean="0">
                <a:latin typeface="Times New Roman" panose="02020603050405020304" pitchFamily="18" charset="0"/>
                <a:ea typeface="ＭＳ Ｐゴシック" charset="-128"/>
                <a:cs typeface="Times New Roman" panose="02020603050405020304" pitchFamily="18" charset="0"/>
              </a:rPr>
              <a:t>Γκίνοβας</a:t>
            </a:r>
            <a:r>
              <a:rPr lang="el-GR" altLang="el-GR" sz="1900" dirty="0" smtClean="0">
                <a:latin typeface="Times New Roman" panose="02020603050405020304" pitchFamily="18" charset="0"/>
                <a:ea typeface="ＭＳ Ｐゴシック" charset="-128"/>
                <a:cs typeface="Times New Roman" panose="02020603050405020304" pitchFamily="18" charset="0"/>
              </a:rPr>
              <a:t>. Παρά τα χτυπήματα, η φάλαγγα με τους μαχητές του Γράμμου πέρασε στα μετόπισθεν του στρατού κι έφτασε στα υψώματα του χωριού </a:t>
            </a:r>
            <a:r>
              <a:rPr lang="el-GR" altLang="el-GR" sz="1900" dirty="0" err="1" smtClean="0">
                <a:latin typeface="Times New Roman" panose="02020603050405020304" pitchFamily="18" charset="0"/>
                <a:ea typeface="ＭＳ Ｐゴシック" charset="-128"/>
                <a:cs typeface="Times New Roman" panose="02020603050405020304" pitchFamily="18" charset="0"/>
              </a:rPr>
              <a:t>Πολυάνεμο</a:t>
            </a:r>
            <a:r>
              <a:rPr lang="el-GR" altLang="el-GR" sz="1900" dirty="0" smtClean="0">
                <a:latin typeface="Times New Roman" panose="02020603050405020304" pitchFamily="18" charset="0"/>
                <a:ea typeface="ＭＳ Ｐゴシック" charset="-128"/>
                <a:cs typeface="Times New Roman" panose="02020603050405020304" pitchFamily="18" charset="0"/>
              </a:rPr>
              <a:t>, όπως καθόριζε το σχέδιο ελιγμού. Στη συνέχεια εγκαταστάθηκαν στο χωριό Βίτσι.</a:t>
            </a:r>
            <a:endParaRPr lang="el-GR" altLang="el-GR" sz="1900" dirty="0">
              <a:latin typeface="Times New Roman" panose="02020603050405020304" pitchFamily="18" charset="0"/>
              <a:ea typeface="ＭＳ Ｐゴシック" charset="-128"/>
              <a:cs typeface="Times New Roman" panose="02020603050405020304" pitchFamily="18" charset="0"/>
            </a:endParaRPr>
          </a:p>
          <a:p>
            <a:pPr marL="0" indent="0" algn="just" eaLnBrk="1" hangingPunct="1">
              <a:buNone/>
            </a:pPr>
            <a:endParaRPr lang="el-GR" altLang="el-GR" sz="1900" dirty="0" smtClean="0">
              <a:latin typeface="Times New Roman" panose="02020603050405020304" pitchFamily="18" charset="0"/>
              <a:ea typeface="ＭＳ Ｐゴシック" charset="-128"/>
              <a:cs typeface="Times New Roman" panose="02020603050405020304" pitchFamily="18" charset="0"/>
            </a:endParaRPr>
          </a:p>
          <a:p>
            <a:pPr marL="0" indent="0" algn="ctr" eaLnBrk="1" hangingPunct="1">
              <a:buNone/>
            </a:pPr>
            <a:endParaRPr lang="el-GR" altLang="el-GR" sz="2000" b="1"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a:ea typeface="ＭＳ Ｐゴシック" charset="-128"/>
            </a:endParaRPr>
          </a:p>
          <a:p>
            <a:pPr eaLnBrk="1" hangingPunct="1"/>
            <a:endParaRPr lang="el-GR" altLang="el-GR" sz="2000" dirty="0" smtClean="0">
              <a:ea typeface="ＭＳ Ｐゴシック" charset="-128"/>
            </a:endParaRPr>
          </a:p>
          <a:p>
            <a:pPr eaLnBrk="1" hangingPunct="1"/>
            <a:endParaRPr lang="el-GR" altLang="el-GR" sz="2000" dirty="0" smtClean="0">
              <a:ea typeface="ＭＳ Ｐゴシック" charset="-128"/>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254</a:t>
            </a:fld>
            <a:endParaRPr lang="en-US" altLang="el-GR"/>
          </a:p>
        </p:txBody>
      </p:sp>
    </p:spTree>
  </p:cSld>
  <p:clrMapOvr>
    <a:masterClrMapping/>
  </p:clrMapOvr>
  <p:transition>
    <p:dissolv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74638"/>
            <a:ext cx="7210245" cy="953271"/>
          </a:xfrm>
        </p:spPr>
        <p:txBody>
          <a:bodyPr/>
          <a:lstStyle/>
          <a:p>
            <a:r>
              <a:rPr lang="el-GR" sz="2400" b="1" dirty="0" smtClean="0">
                <a:latin typeface="Times New Roman" panose="02020603050405020304" pitchFamily="18" charset="0"/>
                <a:cs typeface="Times New Roman" panose="02020603050405020304" pitchFamily="18" charset="0"/>
              </a:rPr>
              <a:t>Σκληρές μάχες στο Βίτσι</a:t>
            </a:r>
            <a:br>
              <a:rPr lang="el-GR" sz="2400" b="1" dirty="0" smtClean="0">
                <a:latin typeface="Times New Roman" panose="02020603050405020304" pitchFamily="18" charset="0"/>
                <a:cs typeface="Times New Roman" panose="02020603050405020304" pitchFamily="18" charset="0"/>
              </a:rPr>
            </a:br>
            <a:endParaRPr lang="el-GR" sz="21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4282" y="1454330"/>
            <a:ext cx="8929718" cy="4792357"/>
          </a:xfrm>
        </p:spPr>
        <p:txBody>
          <a:bodyPr>
            <a:noAutofit/>
          </a:bodyPr>
          <a:lstStyle/>
          <a:p>
            <a:pPr algn="just">
              <a:buNone/>
            </a:pPr>
            <a:r>
              <a:rPr lang="el-GR" sz="2400" dirty="0" smtClean="0">
                <a:latin typeface="Times New Roman" panose="02020603050405020304" pitchFamily="18" charset="0"/>
                <a:cs typeface="Times New Roman" panose="02020603050405020304" pitchFamily="18" charset="0"/>
              </a:rPr>
              <a:t>25 Αυγούστου 1948: τα κυβερνητικά στρατεύματα επιτίθενται τα βασικά υψώματα  Μάλι – </a:t>
            </a:r>
            <a:r>
              <a:rPr lang="el-GR" sz="2400" dirty="0" err="1" smtClean="0">
                <a:latin typeface="Times New Roman" panose="02020603050405020304" pitchFamily="18" charset="0"/>
                <a:cs typeface="Times New Roman" panose="02020603050405020304" pitchFamily="18" charset="0"/>
              </a:rPr>
              <a:t>Μάδι</a:t>
            </a:r>
            <a:r>
              <a:rPr lang="el-GR" sz="2400" dirty="0" smtClean="0">
                <a:latin typeface="Times New Roman" panose="02020603050405020304" pitchFamily="18" charset="0"/>
                <a:cs typeface="Times New Roman" panose="02020603050405020304" pitchFamily="18" charset="0"/>
              </a:rPr>
              <a:t>, </a:t>
            </a:r>
            <a:r>
              <a:rPr lang="el-GR" sz="2400" dirty="0" err="1" smtClean="0">
                <a:latin typeface="Times New Roman" panose="02020603050405020304" pitchFamily="18" charset="0"/>
                <a:cs typeface="Times New Roman" panose="02020603050405020304" pitchFamily="18" charset="0"/>
              </a:rPr>
              <a:t>Μπούτσι</a:t>
            </a:r>
            <a:r>
              <a:rPr lang="el-GR" sz="2400" dirty="0" smtClean="0">
                <a:latin typeface="Times New Roman" panose="02020603050405020304" pitchFamily="18" charset="0"/>
                <a:cs typeface="Times New Roman" panose="02020603050405020304" pitchFamily="18" charset="0"/>
              </a:rPr>
              <a:t>, Βίτσι, </a:t>
            </a:r>
            <a:r>
              <a:rPr lang="el-GR" sz="2400" dirty="0" err="1" smtClean="0">
                <a:latin typeface="Times New Roman" panose="02020603050405020304" pitchFamily="18" charset="0"/>
                <a:cs typeface="Times New Roman" panose="02020603050405020304" pitchFamily="18" charset="0"/>
              </a:rPr>
              <a:t>Μπέλα</a:t>
            </a:r>
            <a:r>
              <a:rPr lang="el-GR" sz="2400" dirty="0" smtClean="0">
                <a:latin typeface="Times New Roman" panose="02020603050405020304" pitchFamily="18" charset="0"/>
                <a:cs typeface="Times New Roman" panose="02020603050405020304" pitchFamily="18" charset="0"/>
              </a:rPr>
              <a:t> – </a:t>
            </a:r>
            <a:r>
              <a:rPr lang="el-GR" sz="2400" dirty="0" err="1" smtClean="0">
                <a:latin typeface="Times New Roman" panose="02020603050405020304" pitchFamily="18" charset="0"/>
                <a:cs typeface="Times New Roman" panose="02020603050405020304" pitchFamily="18" charset="0"/>
              </a:rPr>
              <a:t>Βόντα</a:t>
            </a:r>
            <a:r>
              <a:rPr lang="el-GR" sz="2400" dirty="0" smtClean="0">
                <a:latin typeface="Times New Roman" panose="02020603050405020304" pitchFamily="18" charset="0"/>
                <a:cs typeface="Times New Roman" panose="02020603050405020304" pitchFamily="18" charset="0"/>
              </a:rPr>
              <a:t>.  Υποχωρούν από τις συνδυασμένες επιθέσεις των τμημάτων του ΔΣΕ, οι δυνάμεις του οποίου κατόρθωσαν να ματαιώσουν το βασικό σκοπό των αμερικανικών σχεδίων προκαλώντας σοβαρές απώλειες στον ΚΣ. Διάφοροι στρατιωτικοί συγγραφείς απέδωσαν την αποτυχία της εκστρατείας του ‘48 στην «απειρία των διοικήσεων του ΚΣ και στην ανικανότητα ορισμένων διοικητών που δε συγκρότησαν τα τμήματά τους στο Βίτσι κι έτσι διαλύθηκαν παρασύροντας κι άλλα τμήματα στη φυγή τους».</a:t>
            </a:r>
            <a:endParaRPr lang="el-G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l-GR" sz="2400" dirty="0" smtClean="0">
                <a:latin typeface="Times New Roman" panose="02020603050405020304" pitchFamily="18" charset="0"/>
                <a:cs typeface="Times New Roman" panose="02020603050405020304" pitchFamily="18" charset="0"/>
              </a:rPr>
              <a:t>Με τον ερχομό των τμημάτων του ΔΣΕ στο Βίτσι έγιναν συζητήσεις και συνελεύσεις για τις μάχες του Γράμμου. Το κύριο συμπέρασμα ήταν ότι οποιαδήποτε επιθετική ενέργεια έπρεπε να αντιμετωπίζεται με την τακτική της ενεργητικής άμυνας και με μαχητικές επιθετικές ενέργειες.</a:t>
            </a: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255</a:t>
            </a:fld>
            <a:endParaRPr lang="en-US" altLang="el-GR"/>
          </a:p>
        </p:txBody>
      </p:sp>
    </p:spTree>
    <p:extLst>
      <p:ext uri="{BB962C8B-B14F-4D97-AF65-F5344CB8AC3E}">
        <p14:creationId xmlns="" xmlns:p14="http://schemas.microsoft.com/office/powerpoint/2010/main" val="1353373378"/>
      </p:ext>
    </p:extLst>
  </p:cSld>
  <p:clrMapOvr>
    <a:masterClrMapping/>
  </p:clrMapOvr>
  <p:transition>
    <p:dissolv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 xmlns:p14="http://schemas.microsoft.com/office/powerpoint/2010/main" val="1866875567"/>
              </p:ext>
            </p:extLst>
          </p:nvPr>
        </p:nvGraphicFramePr>
        <p:xfrm>
          <a:off x="871538" y="496888"/>
          <a:ext cx="7670800" cy="577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normAutofit fontScale="85000" lnSpcReduction="20000"/>
          </a:bodyPr>
          <a:lstStyle/>
          <a:p>
            <a:fld id="{73B2B2E0-6BF8-49DB-A803-961981A7C483}" type="slidenum">
              <a:rPr lang="en-US" altLang="el-GR" smtClean="0"/>
              <a:pPr/>
              <a:t>256</a:t>
            </a:fld>
            <a:endParaRPr lang="en-US" altLang="el-GR"/>
          </a:p>
        </p:txBody>
      </p:sp>
    </p:spTree>
    <p:extLst>
      <p:ext uri="{BB962C8B-B14F-4D97-AF65-F5344CB8AC3E}">
        <p14:creationId xmlns="" xmlns:p14="http://schemas.microsoft.com/office/powerpoint/2010/main" val="3651163249"/>
      </p:ext>
    </p:extLst>
  </p:cSld>
  <p:clrMapOvr>
    <a:masterClrMapping/>
  </p:clrMapOvr>
  <p:transition>
    <p:dissolv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779151039"/>
              </p:ext>
            </p:extLst>
          </p:nvPr>
        </p:nvGraphicFramePr>
        <p:xfrm>
          <a:off x="670877" y="391886"/>
          <a:ext cx="7880939" cy="593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257</a:t>
            </a:fld>
            <a:endParaRPr lang="en-US" altLang="el-GR"/>
          </a:p>
        </p:txBody>
      </p:sp>
    </p:spTree>
    <p:extLst>
      <p:ext uri="{BB962C8B-B14F-4D97-AF65-F5344CB8AC3E}">
        <p14:creationId xmlns="" xmlns:p14="http://schemas.microsoft.com/office/powerpoint/2010/main" val="1534559184"/>
      </p:ext>
    </p:extLst>
  </p:cSld>
  <p:clrMapOvr>
    <a:masterClrMapping/>
  </p:clrMapOvr>
  <p:transition>
    <p:dissolv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9" y="390417"/>
            <a:ext cx="8293682" cy="5965933"/>
          </a:xfrm>
        </p:spPr>
        <p:txBody>
          <a:bodyPr>
            <a:normAutofit fontScale="92500" lnSpcReduction="10000"/>
            <a:scene3d>
              <a:camera prst="orthographicFront"/>
              <a:lightRig rig="soft" dir="t">
                <a:rot lat="0" lon="0" rev="15600000"/>
              </a:lightRig>
            </a:scene3d>
            <a:sp3d extrusionH="57150" prstMaterial="softEdge">
              <a:bevelT w="25400" h="38100"/>
            </a:sp3d>
          </a:bodyPr>
          <a:lstStyle/>
          <a:p>
            <a:pPr algn="just"/>
            <a:endParaRPr lang="el-GR" sz="1800" dirty="0" smtClean="0">
              <a:latin typeface="Times New Roman" charset="0"/>
              <a:ea typeface="Times New Roman" charset="0"/>
              <a:cs typeface="Times New Roman" charset="0"/>
            </a:endParaRPr>
          </a:p>
          <a:p>
            <a:pPr algn="just"/>
            <a:r>
              <a:rPr lang="el-GR" sz="3600" dirty="0" smtClean="0">
                <a:latin typeface="Times New Roman" charset="0"/>
                <a:ea typeface="Times New Roman" charset="0"/>
                <a:cs typeface="Times New Roman" charset="0"/>
              </a:rPr>
              <a:t>Σύμφωνα με τα ΑΣΚΙ: </a:t>
            </a:r>
          </a:p>
          <a:p>
            <a:pPr algn="just">
              <a:buNone/>
            </a:pPr>
            <a:endParaRPr lang="el-GR" sz="1800" dirty="0" smtClean="0">
              <a:latin typeface="Times New Roman" charset="0"/>
              <a:ea typeface="Times New Roman" charset="0"/>
              <a:cs typeface="Times New Roman" charset="0"/>
            </a:endParaRPr>
          </a:p>
          <a:p>
            <a:pPr algn="just"/>
            <a:r>
              <a:rPr lang="el-GR" sz="2000" dirty="0" smtClean="0">
                <a:latin typeface="Times New Roman" charset="0"/>
                <a:ea typeface="Times New Roman" charset="0"/>
                <a:cs typeface="Times New Roman" charset="0"/>
              </a:rPr>
              <a:t>«</a:t>
            </a:r>
            <a:r>
              <a:rPr lang="el-GR" sz="2000" i="1" dirty="0" smtClean="0">
                <a:latin typeface="Times New Roman" charset="0"/>
                <a:ea typeface="Times New Roman" charset="0"/>
                <a:cs typeface="Times New Roman" charset="0"/>
              </a:rPr>
              <a:t>Το </a:t>
            </a:r>
            <a:r>
              <a:rPr lang="el-GR" sz="2000" i="1" dirty="0">
                <a:latin typeface="Times New Roman" charset="0"/>
                <a:ea typeface="Times New Roman" charset="0"/>
                <a:cs typeface="Times New Roman" charset="0"/>
              </a:rPr>
              <a:t>επόμενο βήμα του Εθνικού Στρατού ήταν η επίθεση για την κατάληψη του κεντρικού Γράμμου. Ο ΔΣΕ βρέθηκε σε πολύ δύσκολη θέση. Είχε χάσει μεγάλο μέρος από το έδαφος που έλεγχε και η αμυντική θωράκιση λόγω της αραιής διάταξης και των κατώτερων αριθμητικά δυνάμεων είχε αποδειχθεί προβληματική. Οι μαχητές του ΔΣΕ μετά από τις σκληρές μάχες που είχαν προηγηθεί και στις οποίες είχαν διακριθεί για την ικανότητά τους τόσο στην άμυνα όσο και στις αντεπιθέσεις, είχαν αρχίσει να δείχνουν σημάδια κόπωσης μπροστά στην επικείμενη κατάρρευση. Μπροστά στον κίνδυνο να </a:t>
            </a:r>
            <a:r>
              <a:rPr lang="el-GR" sz="2000" i="1" dirty="0" smtClean="0">
                <a:latin typeface="Times New Roman" charset="0"/>
                <a:ea typeface="Times New Roman" charset="0"/>
                <a:cs typeface="Times New Roman" charset="0"/>
              </a:rPr>
              <a:t>εγκλωβιστούν </a:t>
            </a:r>
            <a:r>
              <a:rPr lang="el-GR" sz="2000" i="1" dirty="0">
                <a:latin typeface="Times New Roman" charset="0"/>
                <a:ea typeface="Times New Roman" charset="0"/>
                <a:cs typeface="Times New Roman" charset="0"/>
              </a:rPr>
              <a:t>οι μαχητές του ΔΣΕ από τον Εθνικό Στρατό αποφασίστηκε η εγκατάλειψη του Γράμμου. Στις 20-21 Αυγούστου οι δυνάμεις του ΔΣΕ κινήθηκαν από το Γράμμο στο Βίτσι μέσα από το αλβανικό έδαφος και από το πέρασμα ανάμεσα στα </a:t>
            </a:r>
            <a:r>
              <a:rPr lang="el-GR" sz="2000" i="1" dirty="0" smtClean="0">
                <a:latin typeface="Times New Roman" charset="0"/>
                <a:ea typeface="Times New Roman" charset="0"/>
                <a:cs typeface="Times New Roman" charset="0"/>
              </a:rPr>
              <a:t>υψώματα Αμμούδα </a:t>
            </a:r>
            <a:r>
              <a:rPr lang="el-GR" sz="2000" i="1" dirty="0">
                <a:latin typeface="Times New Roman" charset="0"/>
                <a:ea typeface="Times New Roman" charset="0"/>
                <a:cs typeface="Times New Roman" charset="0"/>
              </a:rPr>
              <a:t>και </a:t>
            </a:r>
            <a:r>
              <a:rPr lang="el-GR" sz="2000" i="1" dirty="0" err="1" smtClean="0">
                <a:latin typeface="Times New Roman" charset="0"/>
                <a:ea typeface="Times New Roman" charset="0"/>
                <a:cs typeface="Times New Roman" charset="0"/>
              </a:rPr>
              <a:t>Αλεβίτσα</a:t>
            </a:r>
            <a:r>
              <a:rPr lang="el-GR" sz="2000" i="1" dirty="0" smtClean="0">
                <a:latin typeface="Times New Roman" charset="0"/>
                <a:ea typeface="Times New Roman" charset="0"/>
                <a:cs typeface="Times New Roman" charset="0"/>
              </a:rPr>
              <a:t>. Η </a:t>
            </a:r>
            <a:r>
              <a:rPr lang="el-GR" sz="2000" i="1" dirty="0">
                <a:latin typeface="Times New Roman" charset="0"/>
                <a:ea typeface="Times New Roman" charset="0"/>
                <a:cs typeface="Times New Roman" charset="0"/>
              </a:rPr>
              <a:t>ηγεσία του ΔΣΕ παρουσίασε τη μετακίνηση στο Βίτσι ως «ελιγμό» αλλά στην πραγματικότητα είχε υποχρεωθεί να εγκαταλείψει το Γράμμο μπροστά στην διαγραφόμενη ήττα του και αφήνοντας πίσω του περισσότερους από 3.000 νεκρούς μαχητές και μαχήτριες (σύμφωνα με τα στοιχεία του Εθνικού </a:t>
            </a:r>
            <a:r>
              <a:rPr lang="el-GR" sz="2000" i="1" dirty="0" smtClean="0">
                <a:latin typeface="Times New Roman" charset="0"/>
                <a:ea typeface="Times New Roman" charset="0"/>
                <a:cs typeface="Times New Roman" charset="0"/>
              </a:rPr>
              <a:t>Στρατού</a:t>
            </a:r>
            <a:r>
              <a:rPr lang="el-GR" sz="2000" dirty="0" smtClean="0">
                <a:latin typeface="Times New Roman" charset="0"/>
                <a:ea typeface="Times New Roman" charset="0"/>
                <a:cs typeface="Times New Roman" charset="0"/>
              </a:rPr>
              <a:t>)». </a:t>
            </a:r>
            <a:endParaRPr lang="el-GR" sz="2000" dirty="0">
              <a:ln/>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258</a:t>
            </a:fld>
            <a:endParaRPr lang="en-US" altLang="el-GR"/>
          </a:p>
        </p:txBody>
      </p:sp>
    </p:spTree>
    <p:extLst>
      <p:ext uri="{BB962C8B-B14F-4D97-AF65-F5344CB8AC3E}">
        <p14:creationId xmlns="" xmlns:p14="http://schemas.microsoft.com/office/powerpoint/2010/main" val="1544336672"/>
      </p:ext>
    </p:extLst>
  </p:cSld>
  <p:clrMapOvr>
    <a:masterClrMapping/>
  </p:clrMapOvr>
  <p:transition>
    <p:dissolve/>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0" y="461554"/>
            <a:ext cx="7654835" cy="5834743"/>
          </a:xfrm>
        </p:spPr>
        <p:txBody>
          <a:bodyPr>
            <a:normAutofit lnSpcReduction="10000"/>
          </a:bodyPr>
          <a:lstStyle/>
          <a:p>
            <a:pPr marL="0" indent="0" algn="just">
              <a:buNone/>
            </a:pPr>
            <a:r>
              <a:rPr lang="el-GR" sz="3200" b="1" dirty="0" smtClean="0">
                <a:latin typeface="Times New Roman" panose="02020603050405020304" pitchFamily="18" charset="0"/>
                <a:cs typeface="Times New Roman" panose="02020603050405020304" pitchFamily="18" charset="0"/>
              </a:rPr>
              <a:t>Ο θεσμός των πολιτικών επιτρόπων</a:t>
            </a: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Με επιστολή του Ν. Ζαχαριάδη εγκαινιάστηκε ο θεσμός των πολιτικών επιτρόπων των πόλεων και γενικεύτηκε με τη δημιουργία Ομάδων ΠΕ στις πόλεις και στην ύπαιθρο. Η ηγεσία του ΚΚΕ </a:t>
            </a:r>
            <a:r>
              <a:rPr lang="el-GR" sz="2000" dirty="0" err="1" smtClean="0">
                <a:latin typeface="Times New Roman" panose="02020603050405020304" pitchFamily="18" charset="0"/>
                <a:cs typeface="Times New Roman" panose="02020603050405020304" pitchFamily="18" charset="0"/>
              </a:rPr>
              <a:t>φιλοδοξοόυσε</a:t>
            </a:r>
            <a:r>
              <a:rPr lang="el-GR" sz="2000" dirty="0" smtClean="0">
                <a:latin typeface="Times New Roman" panose="02020603050405020304" pitchFamily="18" charset="0"/>
                <a:cs typeface="Times New Roman" panose="02020603050405020304" pitchFamily="18" charset="0"/>
              </a:rPr>
              <a:t> να γίνει η αφετηρία για τη δημιουργία του «τρίτου μετώπου».</a:t>
            </a:r>
          </a:p>
          <a:p>
            <a:pPr marL="0" indent="0" algn="just">
              <a:buNone/>
            </a:pPr>
            <a:r>
              <a:rPr lang="el-GR" sz="2000" dirty="0" smtClean="0">
                <a:latin typeface="Times New Roman" panose="02020603050405020304" pitchFamily="18" charset="0"/>
                <a:cs typeface="Times New Roman" panose="02020603050405020304" pitchFamily="18" charset="0"/>
              </a:rPr>
              <a:t>Ο Ν. Κέντρος ως ΠΕ διάλεξε 25 αξιωματικούς και μαχητές που θα πλαισιώνουν τη δουλειά του. Αποσπάστηκαν από τα τμήματά τους κι εντάχθηκαν στις ειδικές ομάδες του ΠΕ Φλώρινας. Ορισμένοι από αυτούς:</a:t>
            </a:r>
            <a:endParaRPr lang="el-GR" sz="20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Αλέκος </a:t>
            </a:r>
            <a:r>
              <a:rPr lang="el-GR" sz="2000" dirty="0" err="1" smtClean="0">
                <a:latin typeface="Times New Roman" panose="02020603050405020304" pitchFamily="18" charset="0"/>
                <a:cs typeface="Times New Roman" panose="02020603050405020304" pitchFamily="18" charset="0"/>
              </a:rPr>
              <a:t>Σέμπης</a:t>
            </a:r>
            <a:r>
              <a:rPr lang="el-GR" sz="2000" dirty="0" smtClean="0">
                <a:latin typeface="Times New Roman" panose="02020603050405020304" pitchFamily="18" charset="0"/>
                <a:cs typeface="Times New Roman" panose="02020603050405020304" pitchFamily="18" charset="0"/>
              </a:rPr>
              <a:t> (Περικλής) → παλιός αγωνιστής </a:t>
            </a:r>
            <a:r>
              <a:rPr lang="el-GR" sz="2000" dirty="0" err="1" smtClean="0">
                <a:latin typeface="Times New Roman" panose="02020603050405020304" pitchFamily="18" charset="0"/>
                <a:cs typeface="Times New Roman" panose="02020603050405020304" pitchFamily="18" charset="0"/>
              </a:rPr>
              <a:t>Ακροναυπλιώτης</a:t>
            </a:r>
            <a:r>
              <a:rPr lang="el-GR" sz="2000" dirty="0" smtClean="0">
                <a:latin typeface="Times New Roman" panose="02020603050405020304" pitchFamily="18" charset="0"/>
                <a:cs typeface="Times New Roman" panose="02020603050405020304" pitchFamily="18" charset="0"/>
              </a:rPr>
              <a:t>, πρώην γραμματέας της Περιφερειακής Επιτροπής Φλώρινας</a:t>
            </a:r>
          </a:p>
          <a:p>
            <a:pPr algn="just">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Τάκης Τριανταφυλλίδης (Ζαχαρίας) → από τα βασικά στελέχη της ΕΠΟΝ, πρώην μέλος του Προεδρείου του Νομαρχιακού Συμβουλίου της ΕΠΟΝ Φλώρινας</a:t>
            </a:r>
          </a:p>
          <a:p>
            <a:pPr algn="just">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Γιάννης </a:t>
            </a:r>
            <a:r>
              <a:rPr lang="el-GR" sz="2000" dirty="0" err="1" smtClean="0">
                <a:latin typeface="Times New Roman" panose="02020603050405020304" pitchFamily="18" charset="0"/>
                <a:cs typeface="Times New Roman" panose="02020603050405020304" pitchFamily="18" charset="0"/>
              </a:rPr>
              <a:t>Γιαλιαμάς</a:t>
            </a:r>
            <a:r>
              <a:rPr lang="el-GR" sz="2000" dirty="0" smtClean="0">
                <a:latin typeface="Times New Roman" panose="02020603050405020304" pitchFamily="18" charset="0"/>
                <a:cs typeface="Times New Roman" panose="02020603050405020304" pitchFamily="18" charset="0"/>
              </a:rPr>
              <a:t> → λοχαγός του ΔΣΕ από το χωριό Ν. Καύκασος</a:t>
            </a:r>
          </a:p>
          <a:p>
            <a:pPr algn="just">
              <a:buFont typeface="Arial" panose="020B0604020202020204" pitchFamily="34" charset="0"/>
              <a:buChar char="•"/>
            </a:pPr>
            <a:endParaRPr lang="el-GR" sz="19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259</a:t>
            </a:fld>
            <a:endParaRPr lang="en-US" altLang="el-GR"/>
          </a:p>
        </p:txBody>
      </p:sp>
    </p:spTree>
    <p:extLst>
      <p:ext uri="{BB962C8B-B14F-4D97-AF65-F5344CB8AC3E}">
        <p14:creationId xmlns="" xmlns:p14="http://schemas.microsoft.com/office/powerpoint/2010/main" val="55149213"/>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Συνέδριο Βερολίνου Ιούνιος-Ιούλιος 1878</a:t>
            </a:r>
            <a:r>
              <a:rPr lang="el-GR" b="1" dirty="0" smtClean="0"/>
              <a:t/>
            </a:r>
            <a:br>
              <a:rPr lang="el-GR" b="1" dirty="0" smtClean="0"/>
            </a:br>
            <a:endParaRPr lang="en-US" dirty="0"/>
          </a:p>
        </p:txBody>
      </p:sp>
      <p:sp>
        <p:nvSpPr>
          <p:cNvPr id="3" name="2 - Θέση περιεχομένου"/>
          <p:cNvSpPr>
            <a:spLocks noGrp="1"/>
          </p:cNvSpPr>
          <p:nvPr>
            <p:ph idx="1"/>
          </p:nvPr>
        </p:nvSpPr>
        <p:spPr>
          <a:xfrm>
            <a:off x="457200" y="914400"/>
            <a:ext cx="8229600" cy="5211763"/>
          </a:xfrm>
        </p:spPr>
        <p:txBody>
          <a:bodyPr/>
          <a:lstStyle/>
          <a:p>
            <a:r>
              <a:rPr lang="el-GR" sz="2400" dirty="0" smtClean="0"/>
              <a:t>Η Μακεδονία παραμένει στην οθωμανική αυτοκρατορία, δημιουργία 2 αυτόνομων ηγεμονιών, Βουλγαρίας, Αν. Ρωμυλίας.</a:t>
            </a:r>
            <a:r>
              <a:rPr lang="el-GR" altLang="el-GR" sz="2400" dirty="0" smtClean="0"/>
              <a:t> Η αυτονόμηση και η ένωση της Ανατολικής Ρωμυλίας με τη Βουλγαρία </a:t>
            </a:r>
          </a:p>
          <a:p>
            <a:endParaRPr lang="el-GR" dirty="0" smtClean="0"/>
          </a:p>
          <a:p>
            <a:endParaRPr lang="en-US" dirty="0"/>
          </a:p>
        </p:txBody>
      </p:sp>
      <p:pic>
        <p:nvPicPr>
          <p:cNvPr id="4" name="Εικόνα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1" y="2362200"/>
            <a:ext cx="75438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8606" y="566056"/>
            <a:ext cx="7750628" cy="5956663"/>
          </a:xfrm>
        </p:spPr>
        <p:txBody>
          <a:bodyPr/>
          <a:lstStyle/>
          <a:p>
            <a:pPr marL="0" indent="0">
              <a:buNone/>
            </a:pPr>
            <a:r>
              <a:rPr lang="el-GR" sz="3200" b="1" dirty="0" smtClean="0">
                <a:latin typeface="Times New Roman" panose="02020603050405020304" pitchFamily="18" charset="0"/>
                <a:cs typeface="Times New Roman" panose="02020603050405020304" pitchFamily="18" charset="0"/>
              </a:rPr>
              <a:t>Η αποστολή των ειδικών ομάδων ΠΕ:</a:t>
            </a:r>
          </a:p>
          <a:p>
            <a:pPr marL="0" indent="0">
              <a:buNone/>
            </a:pPr>
            <a:endParaRPr lang="el-GR" sz="2000" b="1" dirty="0">
              <a:latin typeface="Times New Roman" panose="02020603050405020304" pitchFamily="18" charset="0"/>
              <a:cs typeface="Times New Roman" panose="02020603050405020304" pitchFamily="18" charset="0"/>
            </a:endParaRPr>
          </a:p>
          <a:p>
            <a:pPr marL="0" indent="0">
              <a:buNone/>
            </a:pPr>
            <a:endParaRPr lang="el-GR" sz="2000" b="1" dirty="0" smtClean="0">
              <a:latin typeface="Times New Roman" panose="02020603050405020304" pitchFamily="18" charset="0"/>
              <a:cs typeface="Times New Roman" panose="02020603050405020304" pitchFamily="18" charset="0"/>
            </a:endParaRPr>
          </a:p>
          <a:p>
            <a:pPr marL="0" indent="0">
              <a:buNone/>
            </a:pPr>
            <a:endParaRPr lang="el-GR" sz="2000" b="1" dirty="0">
              <a:latin typeface="Times New Roman" panose="02020603050405020304" pitchFamily="18" charset="0"/>
              <a:cs typeface="Times New Roman" panose="02020603050405020304" pitchFamily="18" charset="0"/>
            </a:endParaRPr>
          </a:p>
          <a:p>
            <a:pPr marL="0" indent="0">
              <a:buNone/>
            </a:pPr>
            <a:endParaRPr lang="el-GR" sz="2000" b="1" dirty="0" smtClean="0">
              <a:latin typeface="Times New Roman" panose="02020603050405020304" pitchFamily="18" charset="0"/>
              <a:cs typeface="Times New Roman" panose="02020603050405020304" pitchFamily="18" charset="0"/>
            </a:endParaRPr>
          </a:p>
          <a:p>
            <a:pPr marL="0" indent="0">
              <a:buNone/>
            </a:pPr>
            <a:r>
              <a:rPr lang="el-GR" sz="1900" dirty="0" smtClean="0">
                <a:latin typeface="Times New Roman" panose="02020603050405020304" pitchFamily="18" charset="0"/>
                <a:cs typeface="Times New Roman" panose="02020603050405020304" pitchFamily="18" charset="0"/>
              </a:rPr>
              <a:t>Με βάση αυτή την αποστολή έγιναν τα ακόλουθα:</a:t>
            </a:r>
          </a:p>
          <a:p>
            <a:pPr algn="just">
              <a:buFont typeface="Wingdings" panose="05000000000000000000" pitchFamily="2" charset="2"/>
              <a:buChar char="ü"/>
            </a:pPr>
            <a:r>
              <a:rPr lang="el-GR" sz="1900" dirty="0" err="1" smtClean="0">
                <a:latin typeface="Times New Roman" panose="02020603050405020304" pitchFamily="18" charset="0"/>
                <a:cs typeface="Times New Roman" panose="02020603050405020304" pitchFamily="18" charset="0"/>
              </a:rPr>
              <a:t>Σαμποταριστικές</a:t>
            </a:r>
            <a:r>
              <a:rPr lang="el-GR" sz="1900" dirty="0" smtClean="0">
                <a:latin typeface="Times New Roman" panose="02020603050405020304" pitchFamily="18" charset="0"/>
                <a:cs typeface="Times New Roman" panose="02020603050405020304" pitchFamily="18" charset="0"/>
              </a:rPr>
              <a:t> </a:t>
            </a:r>
            <a:r>
              <a:rPr lang="el-GR" sz="1900" dirty="0" err="1" smtClean="0">
                <a:latin typeface="Times New Roman" panose="02020603050405020304" pitchFamily="18" charset="0"/>
                <a:cs typeface="Times New Roman" panose="02020603050405020304" pitchFamily="18" charset="0"/>
              </a:rPr>
              <a:t>ενέργεις</a:t>
            </a:r>
            <a:r>
              <a:rPr lang="el-GR" sz="1900" dirty="0" smtClean="0">
                <a:latin typeface="Times New Roman" panose="02020603050405020304" pitchFamily="18" charset="0"/>
                <a:cs typeface="Times New Roman" panose="02020603050405020304" pitchFamily="18" charset="0"/>
              </a:rPr>
              <a:t> από το Νοέμβρη 1948 στο δυτικό και ανατολικό τομέα Φλώρινας, οι οποίες έγιναν αμέσως αντιληπτές από τα τμήματα του ΚΣ. Οι Ομάδες διείσδυαν στη διάταξη του στρατού  γύρω από τα φυλάκια της Φλώρινας και σκόρπισαν σε 10 σημεία άφθονο διαφωτιστικό υλικό.</a:t>
            </a:r>
          </a:p>
          <a:p>
            <a:pPr algn="just">
              <a:buFont typeface="Wingdings" panose="05000000000000000000" pitchFamily="2" charset="2"/>
              <a:buChar char="ü"/>
            </a:pPr>
            <a:r>
              <a:rPr lang="el-GR" sz="1900" dirty="0" smtClean="0">
                <a:latin typeface="Times New Roman" panose="02020603050405020304" pitchFamily="18" charset="0"/>
                <a:cs typeface="Times New Roman" panose="02020603050405020304" pitchFamily="18" charset="0"/>
              </a:rPr>
              <a:t>Το Δεκέμβριο χτύπησαν το φυλάκιο </a:t>
            </a:r>
            <a:r>
              <a:rPr lang="el-GR" sz="1900" dirty="0" err="1" smtClean="0">
                <a:latin typeface="Times New Roman" panose="02020603050405020304" pitchFamily="18" charset="0"/>
                <a:cs typeface="Times New Roman" panose="02020603050405020304" pitchFamily="18" charset="0"/>
              </a:rPr>
              <a:t>Σιταριάς</a:t>
            </a:r>
            <a:r>
              <a:rPr lang="el-GR" sz="1900" dirty="0">
                <a:latin typeface="Times New Roman" panose="02020603050405020304" pitchFamily="18" charset="0"/>
                <a:cs typeface="Times New Roman" panose="02020603050405020304" pitchFamily="18" charset="0"/>
              </a:rPr>
              <a:t> </a:t>
            </a:r>
            <a:r>
              <a:rPr lang="el-GR" sz="1900" dirty="0" smtClean="0">
                <a:latin typeface="Times New Roman" panose="02020603050405020304" pitchFamily="18" charset="0"/>
                <a:cs typeface="Times New Roman" panose="02020603050405020304" pitchFamily="18" charset="0"/>
              </a:rPr>
              <a:t>και το δρόμο </a:t>
            </a:r>
            <a:r>
              <a:rPr lang="el-GR" sz="1900" dirty="0" err="1" smtClean="0">
                <a:latin typeface="Times New Roman" panose="02020603050405020304" pitchFamily="18" charset="0"/>
                <a:cs typeface="Times New Roman" panose="02020603050405020304" pitchFamily="18" charset="0"/>
              </a:rPr>
              <a:t>Καλογερίτσας</a:t>
            </a:r>
            <a:r>
              <a:rPr lang="el-GR" sz="1900" dirty="0" smtClean="0">
                <a:latin typeface="Times New Roman" panose="02020603050405020304" pitchFamily="18" charset="0"/>
                <a:cs typeface="Times New Roman" panose="02020603050405020304" pitchFamily="18" charset="0"/>
              </a:rPr>
              <a:t> – </a:t>
            </a:r>
            <a:r>
              <a:rPr lang="el-GR" sz="1900" dirty="0" err="1" smtClean="0">
                <a:latin typeface="Times New Roman" panose="02020603050405020304" pitchFamily="18" charset="0"/>
                <a:cs typeface="Times New Roman" panose="02020603050405020304" pitchFamily="18" charset="0"/>
              </a:rPr>
              <a:t>Δερβενίου</a:t>
            </a:r>
            <a:r>
              <a:rPr lang="el-GR" sz="1900" dirty="0" smtClean="0">
                <a:latin typeface="Times New Roman" panose="02020603050405020304" pitchFamily="18" charset="0"/>
                <a:cs typeface="Times New Roman" panose="02020603050405020304" pitchFamily="18" charset="0"/>
              </a:rPr>
              <a:t> σκορπίζοντας υλικό: Δελτία Ειδήσεων και προκηρύξεις στη διάταξη του στρατού, κατά μήκος του </a:t>
            </a:r>
            <a:r>
              <a:rPr lang="el-GR" sz="1900" dirty="0" err="1" smtClean="0">
                <a:latin typeface="Times New Roman" panose="02020603050405020304" pitchFamily="18" charset="0"/>
                <a:cs typeface="Times New Roman" panose="02020603050405020304" pitchFamily="18" charset="0"/>
              </a:rPr>
              <a:t>Σακουλέβα</a:t>
            </a:r>
            <a:r>
              <a:rPr lang="el-GR" sz="1900" dirty="0" smtClean="0">
                <a:latin typeface="Times New Roman" panose="02020603050405020304" pitchFamily="18" charset="0"/>
                <a:cs typeface="Times New Roman" panose="02020603050405020304" pitchFamily="18" charset="0"/>
              </a:rPr>
              <a:t> και προς τις κατευθύνσεις Φλώρινα – Κλεινές, Φλώρινα – Πέρασμα.    </a:t>
            </a:r>
            <a:endParaRPr lang="en-US" sz="1900" dirty="0" smtClean="0">
              <a:latin typeface="Times New Roman" panose="02020603050405020304" pitchFamily="18" charset="0"/>
              <a:cs typeface="Times New Roman" panose="02020603050405020304" pitchFamily="18" charset="0"/>
            </a:endParaRPr>
          </a:p>
          <a:p>
            <a:pPr marL="0" indent="0" algn="just">
              <a:buNone/>
            </a:pPr>
            <a:r>
              <a:rPr lang="el-GR" sz="1900" dirty="0" smtClean="0">
                <a:latin typeface="Times New Roman" panose="02020603050405020304" pitchFamily="18" charset="0"/>
                <a:cs typeface="Times New Roman" panose="02020603050405020304" pitchFamily="18" charset="0"/>
              </a:rPr>
              <a:t>                             </a:t>
            </a:r>
            <a:endParaRPr lang="el-GR" sz="1900" dirty="0">
              <a:latin typeface="Times New Roman" panose="02020603050405020304" pitchFamily="18" charset="0"/>
              <a:cs typeface="Times New Roman" panose="02020603050405020304" pitchFamily="18" charset="0"/>
            </a:endParaRPr>
          </a:p>
        </p:txBody>
      </p:sp>
      <p:sp>
        <p:nvSpPr>
          <p:cNvPr id="7" name="Horizontal Scroll 6"/>
          <p:cNvSpPr/>
          <p:nvPr/>
        </p:nvSpPr>
        <p:spPr>
          <a:xfrm>
            <a:off x="818605" y="818606"/>
            <a:ext cx="6662057" cy="241227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AutoNum type="arabicParenR"/>
            </a:pPr>
            <a:r>
              <a:rPr lang="el-GR" sz="1700" dirty="0" smtClean="0">
                <a:latin typeface="Times New Roman" panose="02020603050405020304" pitchFamily="18" charset="0"/>
                <a:cs typeface="Times New Roman" panose="02020603050405020304" pitchFamily="18" charset="0"/>
              </a:rPr>
              <a:t>Επαφή και συγκρότηση των οργανώσεων στη Φλώρινα.</a:t>
            </a:r>
          </a:p>
          <a:p>
            <a:pPr marL="342900" indent="-342900" algn="just">
              <a:buAutoNum type="arabicParenR"/>
            </a:pPr>
            <a:r>
              <a:rPr lang="el-GR" sz="1700" dirty="0" smtClean="0">
                <a:latin typeface="Times New Roman" panose="02020603050405020304" pitchFamily="18" charset="0"/>
                <a:cs typeface="Times New Roman" panose="02020603050405020304" pitchFamily="18" charset="0"/>
              </a:rPr>
              <a:t>Πλατιά διαφωτιστική προπαγάνδα στο λαό και στο στρατό.</a:t>
            </a:r>
          </a:p>
          <a:p>
            <a:pPr marL="342900" indent="-342900" algn="just">
              <a:buAutoNum type="arabicParenR"/>
            </a:pPr>
            <a:r>
              <a:rPr lang="el-GR" sz="1700" dirty="0" smtClean="0">
                <a:latin typeface="Times New Roman" panose="02020603050405020304" pitchFamily="18" charset="0"/>
                <a:cs typeface="Times New Roman" panose="02020603050405020304" pitchFamily="18" charset="0"/>
              </a:rPr>
              <a:t>Συγκέντρωση πληροφοριών για τις κινήσεις του αντιπάλου.</a:t>
            </a:r>
          </a:p>
          <a:p>
            <a:pPr marL="342900" indent="-342900" algn="just">
              <a:buAutoNum type="arabicParenR"/>
            </a:pPr>
            <a:r>
              <a:rPr lang="el-GR" sz="1700" dirty="0" err="1" smtClean="0">
                <a:latin typeface="Times New Roman" panose="02020603050405020304" pitchFamily="18" charset="0"/>
                <a:cs typeface="Times New Roman" panose="02020603050405020304" pitchFamily="18" charset="0"/>
              </a:rPr>
              <a:t>Σαμποταριστική</a:t>
            </a:r>
            <a:r>
              <a:rPr lang="el-GR" sz="1700" dirty="0" smtClean="0">
                <a:latin typeface="Times New Roman" panose="02020603050405020304" pitchFamily="18" charset="0"/>
                <a:cs typeface="Times New Roman" panose="02020603050405020304" pitchFamily="18" charset="0"/>
              </a:rPr>
              <a:t> δραστηριότητα στα μετόπισθεν του αντιπάλου.</a:t>
            </a:r>
          </a:p>
          <a:p>
            <a:pPr marL="342900" indent="-342900" algn="just">
              <a:buAutoNum type="arabicParenR"/>
            </a:pPr>
            <a:r>
              <a:rPr lang="el-GR" sz="1700" dirty="0" smtClean="0">
                <a:latin typeface="Times New Roman" panose="02020603050405020304" pitchFamily="18" charset="0"/>
                <a:cs typeface="Times New Roman" panose="02020603050405020304" pitchFamily="18" charset="0"/>
              </a:rPr>
              <a:t> Με κάθε μέσο και τρόπο στρατολογία νέων για τις τάξεις του ΔΣΕ.</a:t>
            </a:r>
            <a:endParaRPr lang="el-GR" sz="17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260</a:t>
            </a:fld>
            <a:endParaRPr lang="en-US" altLang="el-GR"/>
          </a:p>
        </p:txBody>
      </p:sp>
    </p:spTree>
    <p:extLst>
      <p:ext uri="{BB962C8B-B14F-4D97-AF65-F5344CB8AC3E}">
        <p14:creationId xmlns="" xmlns:p14="http://schemas.microsoft.com/office/powerpoint/2010/main" val="819882110"/>
      </p:ext>
    </p:extLst>
  </p:cSld>
  <p:clrMapOvr>
    <a:masterClrMapping/>
  </p:clrMapOvr>
  <p:transition>
    <p:dissolv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606" y="409303"/>
            <a:ext cx="7794171" cy="6096000"/>
          </a:xfrm>
        </p:spPr>
        <p:txBody>
          <a:bodyPr>
            <a:normAutofit/>
          </a:bodyPr>
          <a:lstStyle/>
          <a:p>
            <a:pPr algn="just">
              <a:buFont typeface="Wingdings" panose="05000000000000000000" pitchFamily="2" charset="2"/>
              <a:buChar char="ü"/>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l-GR" sz="1900" dirty="0" smtClean="0">
                <a:latin typeface="Times New Roman" panose="02020603050405020304" pitchFamily="18" charset="0"/>
                <a:cs typeface="Times New Roman" panose="02020603050405020304" pitchFamily="18" charset="0"/>
              </a:rPr>
              <a:t>Στις 2 Γενάρη 1949 οι Ομάδες χτύπησαν την Ηλεκτρική Εταιρεία Φλώρινας σκορπίζοντας 300 Δελτία Ειδήσεων αλλά και μια διμοιρία στρατού με κατεύθυνση στην </a:t>
            </a:r>
            <a:r>
              <a:rPr lang="el-GR" sz="1900" dirty="0" err="1" smtClean="0">
                <a:latin typeface="Times New Roman" panose="02020603050405020304" pitchFamily="18" charset="0"/>
                <a:cs typeface="Times New Roman" panose="02020603050405020304" pitchFamily="18" charset="0"/>
              </a:rPr>
              <a:t>Υδρούσα</a:t>
            </a:r>
            <a:r>
              <a:rPr lang="el-GR" sz="1900" dirty="0" smtClean="0">
                <a:latin typeface="Times New Roman" panose="02020603050405020304" pitchFamily="18" charset="0"/>
                <a:cs typeface="Times New Roman" panose="02020603050405020304" pitchFamily="18" charset="0"/>
              </a:rPr>
              <a:t>. Δυο μέρες μετά τοποθέτησαν νάρκες προς την Εφορεία και ωρολογιακές βόμβες στο κτίριο των στρατιωτικών σφαγείων. </a:t>
            </a:r>
          </a:p>
          <a:p>
            <a:pPr marL="0" indent="0" algn="just">
              <a:buNone/>
            </a:pPr>
            <a:r>
              <a:rPr lang="el-GR" sz="1900" dirty="0" smtClean="0">
                <a:latin typeface="Times New Roman" panose="02020603050405020304" pitchFamily="18" charset="0"/>
                <a:cs typeface="Times New Roman" panose="02020603050405020304" pitchFamily="18" charset="0"/>
              </a:rPr>
              <a:t>Γενικά, οι ομάδες των ΠΕ είχαν μια συνεχή δράση στη Φλώρινα κι απασχολούσαν </a:t>
            </a:r>
            <a:r>
              <a:rPr lang="el-GR" sz="1900" dirty="0">
                <a:latin typeface="Times New Roman" panose="02020603050405020304" pitchFamily="18" charset="0"/>
                <a:cs typeface="Times New Roman" panose="02020603050405020304" pitchFamily="18" charset="0"/>
              </a:rPr>
              <a:t>τακτικά τα </a:t>
            </a:r>
            <a:r>
              <a:rPr lang="el-GR" sz="1900" dirty="0" smtClean="0">
                <a:latin typeface="Times New Roman" panose="02020603050405020304" pitchFamily="18" charset="0"/>
                <a:cs typeface="Times New Roman" panose="02020603050405020304" pitchFamily="18" charset="0"/>
              </a:rPr>
              <a:t>στρατιωτικά φυλάκια τόσο με </a:t>
            </a:r>
            <a:r>
              <a:rPr lang="el-GR" sz="1900" dirty="0" err="1" smtClean="0">
                <a:latin typeface="Times New Roman" panose="02020603050405020304" pitchFamily="18" charset="0"/>
                <a:cs typeface="Times New Roman" panose="02020603050405020304" pitchFamily="18" charset="0"/>
              </a:rPr>
              <a:t>σαμποταριστικές</a:t>
            </a:r>
            <a:r>
              <a:rPr lang="el-GR" sz="1900" dirty="0" smtClean="0">
                <a:latin typeface="Times New Roman" panose="02020603050405020304" pitchFamily="18" charset="0"/>
                <a:cs typeface="Times New Roman" panose="02020603050405020304" pitchFamily="18" charset="0"/>
              </a:rPr>
              <a:t> ενέργειες όσο και με διαφωτιστικά φυλλάδια. Το ίδιο συνέβαινε και με τις ομάδες της υπαίθρου που διείσδυσαν πολλές φορές στα χωριά </a:t>
            </a:r>
            <a:r>
              <a:rPr lang="el-GR" sz="1900" dirty="0" err="1" smtClean="0">
                <a:latin typeface="Times New Roman" panose="02020603050405020304" pitchFamily="18" charset="0"/>
                <a:cs typeface="Times New Roman" panose="02020603050405020304" pitchFamily="18" charset="0"/>
              </a:rPr>
              <a:t>Λέχοβο</a:t>
            </a:r>
            <a:r>
              <a:rPr lang="el-GR" sz="1900" dirty="0" smtClean="0">
                <a:latin typeface="Times New Roman" panose="02020603050405020304" pitchFamily="18" charset="0"/>
                <a:cs typeface="Times New Roman" panose="02020603050405020304" pitchFamily="18" charset="0"/>
              </a:rPr>
              <a:t>, Κλεισούρα, Αγ. Ανάργυροι. Επίσης, έκαναν σαμποτάζ κόβοντας τα τηλεφωνικά καλώδια Φλώρινας – Αμύνταιου.</a:t>
            </a: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261</a:t>
            </a:fld>
            <a:endParaRPr lang="en-US" altLang="el-GR"/>
          </a:p>
        </p:txBody>
      </p:sp>
    </p:spTree>
    <p:extLst>
      <p:ext uri="{BB962C8B-B14F-4D97-AF65-F5344CB8AC3E}">
        <p14:creationId xmlns="" xmlns:p14="http://schemas.microsoft.com/office/powerpoint/2010/main" val="3619207876"/>
      </p:ext>
    </p:extLst>
  </p:cSld>
  <p:clrMapOvr>
    <a:masterClrMapping/>
  </p:clrMapOvr>
  <p:transition>
    <p:dissolv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Times New Roman" panose="02020603050405020304" pitchFamily="18" charset="0"/>
                <a:cs typeface="Times New Roman" panose="02020603050405020304" pitchFamily="18" charset="0"/>
              </a:rPr>
              <a:t>Στις 3 Φλεβάρη 1949</a:t>
            </a:r>
            <a:endParaRPr lang="en-US" dirty="0"/>
          </a:p>
        </p:txBody>
      </p:sp>
      <p:sp>
        <p:nvSpPr>
          <p:cNvPr id="3" name="2 - Θέση περιεχομένου"/>
          <p:cNvSpPr>
            <a:spLocks noGrp="1"/>
          </p:cNvSpPr>
          <p:nvPr>
            <p:ph sz="quarter" idx="1"/>
          </p:nvPr>
        </p:nvSpPr>
        <p:spPr/>
        <p:txBody>
          <a:bodyPr>
            <a:normAutofit fontScale="85000" lnSpcReduction="10000"/>
          </a:bodyPr>
          <a:lstStyle/>
          <a:p>
            <a:r>
              <a:rPr lang="el-GR" sz="3200" dirty="0" smtClean="0">
                <a:latin typeface="Times New Roman" panose="02020603050405020304" pitchFamily="18" charset="0"/>
                <a:cs typeface="Times New Roman" panose="02020603050405020304" pitchFamily="18" charset="0"/>
              </a:rPr>
              <a:t>πραγματοποιήθηκε σύσκεψη όλων των Ομάδων του ΠΕ Φλώρινας στο </a:t>
            </a:r>
            <a:r>
              <a:rPr lang="el-GR" sz="3200" dirty="0" err="1" smtClean="0">
                <a:latin typeface="Times New Roman" panose="02020603050405020304" pitchFamily="18" charset="0"/>
                <a:cs typeface="Times New Roman" panose="02020603050405020304" pitchFamily="18" charset="0"/>
              </a:rPr>
              <a:t>Πισοδέρι</a:t>
            </a:r>
            <a:r>
              <a:rPr lang="el-GR" sz="3200" dirty="0" smtClean="0">
                <a:latin typeface="Times New Roman" panose="02020603050405020304" pitchFamily="18" charset="0"/>
                <a:cs typeface="Times New Roman" panose="02020603050405020304" pitchFamily="18" charset="0"/>
              </a:rPr>
              <a:t>. Αναλύθηκαν οι αποφάσεις της 5</a:t>
            </a:r>
            <a:r>
              <a:rPr lang="el-GR" sz="3200" baseline="30000" dirty="0" smtClean="0">
                <a:latin typeface="Times New Roman" panose="02020603050405020304" pitchFamily="18" charset="0"/>
                <a:cs typeface="Times New Roman" panose="02020603050405020304" pitchFamily="18" charset="0"/>
              </a:rPr>
              <a:t>ης</a:t>
            </a:r>
            <a:r>
              <a:rPr lang="el-GR" sz="3200" dirty="0" smtClean="0">
                <a:latin typeface="Times New Roman" panose="02020603050405020304" pitchFamily="18" charset="0"/>
                <a:cs typeface="Times New Roman" panose="02020603050405020304" pitchFamily="18" charset="0"/>
              </a:rPr>
              <a:t> Ολομέλειας και ιδίως όσες αφορούσαν τον προσανατολισμό των ΠΕ πόλεων και υπαίθρου. </a:t>
            </a:r>
          </a:p>
          <a:p>
            <a:r>
              <a:rPr lang="el-GR" sz="3200" dirty="0" smtClean="0">
                <a:latin typeface="Times New Roman" panose="02020603050405020304" pitchFamily="18" charset="0"/>
                <a:cs typeface="Times New Roman" panose="02020603050405020304" pitchFamily="18" charset="0"/>
              </a:rPr>
              <a:t>Το καθήκον της στρατολόγησης 1.000 νέων μαχητών θεωρήθηκε από όλους απραγματοποίητο και τελικά έγινε δέσμευση για τη στρατολογία 500. Ύστερα από λίγες μέρες έγινε η μάχη της Φλώρινας που αποτέλεσε το </a:t>
            </a:r>
            <a:r>
              <a:rPr lang="el-GR" sz="3200" dirty="0" err="1" smtClean="0">
                <a:latin typeface="Times New Roman" panose="02020603050405020304" pitchFamily="18" charset="0"/>
                <a:cs typeface="Times New Roman" panose="02020603050405020304" pitchFamily="18" charset="0"/>
              </a:rPr>
              <a:t>βατερλώ</a:t>
            </a:r>
            <a:r>
              <a:rPr lang="el-GR" sz="3200" dirty="0" smtClean="0">
                <a:latin typeface="Times New Roman" panose="02020603050405020304" pitchFamily="18" charset="0"/>
                <a:cs typeface="Times New Roman" panose="02020603050405020304" pitchFamily="18" charset="0"/>
              </a:rPr>
              <a:t> του ΔΣΕ με εκατοντάδες νεκρούς και τραυματίες, εκ των οποίων αρκετοί αξιωματικοί και μαχητές των ομάδων ΠΕ Φλώρινας.</a:t>
            </a:r>
          </a:p>
          <a:p>
            <a:endParaRPr lang="en-US" dirty="0"/>
          </a:p>
        </p:txBody>
      </p:sp>
    </p:spTree>
  </p:cSld>
  <p:clrMapOvr>
    <a:masterClrMapping/>
  </p:clrMapOvr>
  <p:transition>
    <p:dissolve/>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606" y="452846"/>
            <a:ext cx="7733211" cy="5974080"/>
          </a:xfrm>
        </p:spPr>
        <p:txBody>
          <a:bodyPr/>
          <a:lstStyle/>
          <a:p>
            <a:pPr marL="0" indent="0" algn="ctr">
              <a:buNone/>
            </a:pPr>
            <a:r>
              <a:rPr lang="el-GR" sz="2100" b="1" dirty="0" smtClean="0">
                <a:latin typeface="Times New Roman" panose="02020603050405020304" pitchFamily="18" charset="0"/>
                <a:cs typeface="Times New Roman" panose="02020603050405020304" pitchFamily="18" charset="0"/>
              </a:rPr>
              <a:t>Η ΜΑΧΗ ΤΗΣ ΦΛΩΡΙΝΑΣ 12-02-1949</a:t>
            </a:r>
          </a:p>
          <a:p>
            <a:pPr marL="0" indent="0" algn="just">
              <a:buNone/>
            </a:pPr>
            <a:r>
              <a:rPr lang="el-GR" sz="1900" b="1" i="1" dirty="0" smtClean="0">
                <a:solidFill>
                  <a:schemeClr val="tx1"/>
                </a:solidFill>
                <a:latin typeface="Times New Roman" panose="02020603050405020304" pitchFamily="18" charset="0"/>
                <a:cs typeface="Times New Roman" panose="02020603050405020304" pitchFamily="18" charset="0"/>
              </a:rPr>
              <a:t>Η προετοιμασία</a:t>
            </a:r>
          </a:p>
          <a:p>
            <a:pPr marL="0" indent="0" algn="just">
              <a:buNone/>
            </a:pPr>
            <a:r>
              <a:rPr lang="el-GR" sz="1900" dirty="0" smtClean="0">
                <a:solidFill>
                  <a:schemeClr val="tx1"/>
                </a:solidFill>
                <a:latin typeface="Times New Roman" panose="02020603050405020304" pitchFamily="18" charset="0"/>
                <a:cs typeface="Times New Roman" panose="02020603050405020304" pitchFamily="18" charset="0"/>
              </a:rPr>
              <a:t>Ο ΔΣΕ αντιμετώπιζε οξύτατο πρόβλημα εφεδρειών στα τέλη του ‘48 και αρχές ‘ 49, κάτι που θα λυνόταν σύμφωνα με την ηγεσία του ΚΚΕ και του ΔΣΕ με χτυπήματα στις πόλεις, τα οποία ταυτόχρονα θα δημιουργούσαν σύγχυση κι αποδιοργάνωση στον αντίπαλο. Έτσι, στα τέλη του 1948 χτυπήθηκε η Νάουσα κι η Έδεσσα. Στις αρχές του επόμενου έτους η ηγεσία ετοίμαζε να δώσει μια εντυπωσιακή απάντηση στον αντίπαλο με βάση και τις αποφάσεις της 5</a:t>
            </a:r>
            <a:r>
              <a:rPr lang="el-GR" sz="1900" baseline="30000" dirty="0" smtClean="0">
                <a:solidFill>
                  <a:schemeClr val="tx1"/>
                </a:solidFill>
                <a:latin typeface="Times New Roman" panose="02020603050405020304" pitchFamily="18" charset="0"/>
                <a:cs typeface="Times New Roman" panose="02020603050405020304" pitchFamily="18" charset="0"/>
              </a:rPr>
              <a:t>ης</a:t>
            </a:r>
            <a:r>
              <a:rPr lang="el-GR" sz="1900" dirty="0" smtClean="0">
                <a:solidFill>
                  <a:schemeClr val="tx1"/>
                </a:solidFill>
                <a:latin typeface="Times New Roman" panose="02020603050405020304" pitchFamily="18" charset="0"/>
                <a:cs typeface="Times New Roman" panose="02020603050405020304" pitchFamily="18" charset="0"/>
              </a:rPr>
              <a:t> Ολομέλειας της ΚΕ του ΚΚΕ. Επιλέχθηκε για το σκοπό αυτό η πόλη της Φλώρινας. Οι στόχοι του χτυπήματος:</a:t>
            </a:r>
          </a:p>
        </p:txBody>
      </p:sp>
      <p:graphicFrame>
        <p:nvGraphicFramePr>
          <p:cNvPr id="5" name="Diagram 4"/>
          <p:cNvGraphicFramePr/>
          <p:nvPr>
            <p:extLst>
              <p:ext uri="{D42A27DB-BD31-4B8C-83A1-F6EECF244321}">
                <p14:modId xmlns="" xmlns:p14="http://schemas.microsoft.com/office/powerpoint/2010/main" val="2049910015"/>
              </p:ext>
            </p:extLst>
          </p:nvPr>
        </p:nvGraphicFramePr>
        <p:xfrm>
          <a:off x="1071538" y="3643314"/>
          <a:ext cx="7429551" cy="321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263</a:t>
            </a:fld>
            <a:endParaRPr lang="en-US" altLang="el-GR"/>
          </a:p>
        </p:txBody>
      </p:sp>
    </p:spTree>
    <p:extLst>
      <p:ext uri="{BB962C8B-B14F-4D97-AF65-F5344CB8AC3E}">
        <p14:creationId xmlns="" xmlns:p14="http://schemas.microsoft.com/office/powerpoint/2010/main" val="2389941312"/>
      </p:ext>
    </p:extLst>
  </p:cSld>
  <p:clrMapOvr>
    <a:masterClrMapping/>
  </p:clrMapOvr>
  <p:transition>
    <p:dissolv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566" y="566056"/>
            <a:ext cx="7894564" cy="5978581"/>
          </a:xfrm>
        </p:spPr>
        <p:txBody>
          <a:bodyPr>
            <a:normAutofit/>
          </a:bodyPr>
          <a:lstStyle/>
          <a:p>
            <a:pPr marL="0" indent="0" algn="just">
              <a:buNone/>
            </a:pPr>
            <a:r>
              <a:rPr lang="el-GR" sz="1900" dirty="0" smtClean="0">
                <a:latin typeface="Times New Roman" panose="02020603050405020304" pitchFamily="18" charset="0"/>
                <a:cs typeface="Times New Roman" panose="02020603050405020304" pitchFamily="18" charset="0"/>
              </a:rPr>
              <a:t>Οι δυνάμεις του ΚΣ                                        Οι δυνάμεις του ΔΣΕ</a:t>
            </a: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r>
              <a:rPr lang="el-GR" sz="1900" dirty="0" smtClean="0">
                <a:latin typeface="Times New Roman" panose="02020603050405020304" pitchFamily="18" charset="0"/>
                <a:cs typeface="Times New Roman" panose="02020603050405020304" pitchFamily="18" charset="0"/>
              </a:rPr>
              <a:t>Ο Ν. Κέντρος μαζί με άλλους ήταν υπεύθυνος για τη συγκέντρωση πληροφοριών, όπως κι έγινε αφού πέρασαν τη διάταξη του αντιπάλου. Ετοίμασαν κατάσταση υπόπτων, χαφιέδων, μπράβων κτλ. για συλλήψεις. Μέσα στην πόλη αλλά και στο χωριό Σκοπιά, στο Αμύνταιο και στο ύψωμα </a:t>
            </a:r>
            <a:r>
              <a:rPr lang="el-GR" sz="1900" dirty="0" err="1" smtClean="0">
                <a:latin typeface="Times New Roman" panose="02020603050405020304" pitchFamily="18" charset="0"/>
                <a:cs typeface="Times New Roman" panose="02020603050405020304" pitchFamily="18" charset="0"/>
              </a:rPr>
              <a:t>Κουλκουθούρια</a:t>
            </a:r>
            <a:r>
              <a:rPr lang="el-GR" sz="1900" dirty="0" smtClean="0">
                <a:latin typeface="Times New Roman" panose="02020603050405020304" pitchFamily="18" charset="0"/>
                <a:cs typeface="Times New Roman" panose="02020603050405020304" pitchFamily="18" charset="0"/>
              </a:rPr>
              <a:t> υπήρχε μεγάλη κινητικότητα. Στη Γεωργική Σχολή και στο φυτώριο εγκαταστάθηκε λόχος ΛΟΚ, ενισχύθηκε το πυροβολικό στο Ε΄ Δημοτικό και ταμπουρώθηκαν πολλοί </a:t>
            </a:r>
            <a:r>
              <a:rPr lang="el-GR" sz="1900" dirty="0" err="1" smtClean="0">
                <a:latin typeface="Times New Roman" panose="02020603050405020304" pitchFamily="18" charset="0"/>
                <a:cs typeface="Times New Roman" panose="02020603050405020304" pitchFamily="18" charset="0"/>
              </a:rPr>
              <a:t>ΜΑΥδες</a:t>
            </a:r>
            <a:r>
              <a:rPr lang="el-GR" sz="1900" dirty="0" smtClean="0">
                <a:latin typeface="Times New Roman" panose="02020603050405020304" pitchFamily="18" charset="0"/>
                <a:cs typeface="Times New Roman" panose="02020603050405020304" pitchFamily="18" charset="0"/>
              </a:rPr>
              <a:t> σε σπίτια της πόλης.</a:t>
            </a:r>
            <a:endParaRPr lang="el-GR" sz="1900" dirty="0">
              <a:latin typeface="Times New Roman" panose="02020603050405020304" pitchFamily="18" charset="0"/>
              <a:cs typeface="Times New Roman" panose="02020603050405020304" pitchFamily="18" charset="0"/>
            </a:endParaRPr>
          </a:p>
        </p:txBody>
      </p:sp>
      <p:sp>
        <p:nvSpPr>
          <p:cNvPr id="4" name="Flowchart: Predefined Process 3"/>
          <p:cNvSpPr/>
          <p:nvPr/>
        </p:nvSpPr>
        <p:spPr>
          <a:xfrm>
            <a:off x="879566" y="1571613"/>
            <a:ext cx="3030583" cy="2571767"/>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Arial" panose="020B0604020202020204" pitchFamily="34" charset="0"/>
              <a:buChar char="•"/>
            </a:pPr>
            <a:r>
              <a:rPr lang="el-GR" sz="1400" dirty="0" smtClean="0">
                <a:solidFill>
                  <a:schemeClr val="bg1"/>
                </a:solidFill>
                <a:latin typeface="Times New Roman" panose="02020603050405020304" pitchFamily="18" charset="0"/>
                <a:cs typeface="Times New Roman" panose="02020603050405020304" pitchFamily="18" charset="0"/>
              </a:rPr>
              <a:t>3</a:t>
            </a:r>
            <a:r>
              <a:rPr lang="el-GR" sz="1400" baseline="30000" dirty="0" smtClean="0">
                <a:solidFill>
                  <a:schemeClr val="bg1"/>
                </a:solidFill>
                <a:latin typeface="Times New Roman" panose="02020603050405020304" pitchFamily="18" charset="0"/>
                <a:cs typeface="Times New Roman" panose="02020603050405020304" pitchFamily="18" charset="0"/>
              </a:rPr>
              <a:t>η</a:t>
            </a:r>
            <a:r>
              <a:rPr lang="el-GR" sz="1400" dirty="0" smtClean="0">
                <a:solidFill>
                  <a:schemeClr val="bg1"/>
                </a:solidFill>
                <a:latin typeface="Times New Roman" panose="02020603050405020304" pitchFamily="18" charset="0"/>
                <a:cs typeface="Times New Roman" panose="02020603050405020304" pitchFamily="18" charset="0"/>
              </a:rPr>
              <a:t>, 21</a:t>
            </a:r>
            <a:r>
              <a:rPr lang="el-GR" sz="1400" baseline="30000" dirty="0" smtClean="0">
                <a:solidFill>
                  <a:schemeClr val="bg1"/>
                </a:solidFill>
                <a:latin typeface="Times New Roman" panose="02020603050405020304" pitchFamily="18" charset="0"/>
                <a:cs typeface="Times New Roman" panose="02020603050405020304" pitchFamily="18" charset="0"/>
              </a:rPr>
              <a:t>η</a:t>
            </a:r>
            <a:r>
              <a:rPr lang="el-GR" sz="1400" dirty="0" smtClean="0">
                <a:solidFill>
                  <a:schemeClr val="bg1"/>
                </a:solidFill>
                <a:latin typeface="Times New Roman" panose="02020603050405020304" pitchFamily="18" charset="0"/>
                <a:cs typeface="Times New Roman" panose="02020603050405020304" pitchFamily="18" charset="0"/>
              </a:rPr>
              <a:t>, 22</a:t>
            </a:r>
            <a:r>
              <a:rPr lang="el-GR" sz="1400" baseline="30000" dirty="0" smtClean="0">
                <a:solidFill>
                  <a:schemeClr val="bg1"/>
                </a:solidFill>
                <a:latin typeface="Times New Roman" panose="02020603050405020304" pitchFamily="18" charset="0"/>
                <a:cs typeface="Times New Roman" panose="02020603050405020304" pitchFamily="18" charset="0"/>
              </a:rPr>
              <a:t>η</a:t>
            </a:r>
            <a:r>
              <a:rPr lang="el-GR" sz="1400" dirty="0" smtClean="0">
                <a:solidFill>
                  <a:schemeClr val="bg1"/>
                </a:solidFill>
                <a:latin typeface="Times New Roman" panose="02020603050405020304" pitchFamily="18" charset="0"/>
                <a:cs typeface="Times New Roman" panose="02020603050405020304" pitchFamily="18" charset="0"/>
              </a:rPr>
              <a:t>, Ταξιαρχία, 48</a:t>
            </a:r>
            <a:r>
              <a:rPr lang="el-GR" sz="1400" baseline="30000" dirty="0" smtClean="0">
                <a:solidFill>
                  <a:schemeClr val="bg1"/>
                </a:solidFill>
                <a:latin typeface="Times New Roman" panose="02020603050405020304" pitchFamily="18" charset="0"/>
                <a:cs typeface="Times New Roman" panose="02020603050405020304" pitchFamily="18" charset="0"/>
              </a:rPr>
              <a:t>ο</a:t>
            </a:r>
            <a:r>
              <a:rPr lang="el-GR" sz="1400" dirty="0" smtClean="0">
                <a:solidFill>
                  <a:schemeClr val="bg1"/>
                </a:solidFill>
                <a:latin typeface="Times New Roman" panose="02020603050405020304" pitchFamily="18" charset="0"/>
                <a:cs typeface="Times New Roman" panose="02020603050405020304" pitchFamily="18" charset="0"/>
              </a:rPr>
              <a:t> Τάγμα Εθνοφρουράς</a:t>
            </a:r>
          </a:p>
          <a:p>
            <a:pPr marL="285750" indent="-285750" algn="just">
              <a:buFont typeface="Arial" panose="020B0604020202020204" pitchFamily="34" charset="0"/>
              <a:buChar char="•"/>
            </a:pPr>
            <a:r>
              <a:rPr lang="el-GR" sz="1400" dirty="0" smtClean="0">
                <a:solidFill>
                  <a:schemeClr val="bg1"/>
                </a:solidFill>
                <a:latin typeface="Times New Roman" panose="02020603050405020304" pitchFamily="18" charset="0"/>
                <a:cs typeface="Times New Roman" panose="02020603050405020304" pitchFamily="18" charset="0"/>
              </a:rPr>
              <a:t>Διοίκηση Πυροβολικού Μεραρχίας, 104</a:t>
            </a:r>
            <a:r>
              <a:rPr lang="el-GR" sz="1400" baseline="30000" dirty="0" smtClean="0">
                <a:solidFill>
                  <a:schemeClr val="bg1"/>
                </a:solidFill>
                <a:latin typeface="Times New Roman" panose="02020603050405020304" pitchFamily="18" charset="0"/>
                <a:cs typeface="Times New Roman" panose="02020603050405020304" pitchFamily="18" charset="0"/>
              </a:rPr>
              <a:t>ο</a:t>
            </a:r>
            <a:r>
              <a:rPr lang="el-GR" sz="1400" dirty="0" smtClean="0">
                <a:solidFill>
                  <a:schemeClr val="bg1"/>
                </a:solidFill>
                <a:latin typeface="Times New Roman" panose="02020603050405020304" pitchFamily="18" charset="0"/>
                <a:cs typeface="Times New Roman" panose="02020603050405020304" pitchFamily="18" charset="0"/>
              </a:rPr>
              <a:t> Σύνταγμα Πεδινής Πυροβολαρχίας</a:t>
            </a:r>
          </a:p>
          <a:p>
            <a:pPr marL="285750" indent="-285750" algn="just">
              <a:buFont typeface="Arial" panose="020B0604020202020204" pitchFamily="34" charset="0"/>
              <a:buChar char="•"/>
            </a:pPr>
            <a:r>
              <a:rPr lang="el-GR" sz="1400" dirty="0" smtClean="0">
                <a:solidFill>
                  <a:schemeClr val="bg1"/>
                </a:solidFill>
                <a:latin typeface="Times New Roman" panose="02020603050405020304" pitchFamily="18" charset="0"/>
                <a:cs typeface="Times New Roman" panose="02020603050405020304" pitchFamily="18" charset="0"/>
              </a:rPr>
              <a:t>8 πεδινά και 4 μεσαία πυροβόλα, ουλαμός τεθωρακισμένων λόχος ΛΟΚ και λόχος βαθμοφόρων</a:t>
            </a:r>
            <a:endParaRPr lang="el-GR" sz="1400" dirty="0">
              <a:solidFill>
                <a:schemeClr val="bg1"/>
              </a:solidFill>
              <a:latin typeface="Times New Roman" panose="02020603050405020304" pitchFamily="18" charset="0"/>
              <a:cs typeface="Times New Roman" panose="02020603050405020304" pitchFamily="18" charset="0"/>
            </a:endParaRPr>
          </a:p>
        </p:txBody>
      </p:sp>
      <p:sp>
        <p:nvSpPr>
          <p:cNvPr id="5" name="Flowchart: Predefined Process 4"/>
          <p:cNvSpPr/>
          <p:nvPr/>
        </p:nvSpPr>
        <p:spPr>
          <a:xfrm>
            <a:off x="4902926" y="2011681"/>
            <a:ext cx="3152503" cy="1703071"/>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Arial" panose="020B0604020202020204" pitchFamily="34" charset="0"/>
              <a:buChar char="•"/>
            </a:pPr>
            <a:r>
              <a:rPr lang="el-GR" sz="1400" dirty="0" smtClean="0">
                <a:solidFill>
                  <a:schemeClr val="bg1"/>
                </a:solidFill>
                <a:latin typeface="Times New Roman" panose="02020603050405020304" pitchFamily="18" charset="0"/>
                <a:cs typeface="Times New Roman" panose="02020603050405020304" pitchFamily="18" charset="0"/>
              </a:rPr>
              <a:t>4.500 άντρες: 14</a:t>
            </a:r>
            <a:r>
              <a:rPr lang="el-GR" sz="1400" baseline="30000" dirty="0" smtClean="0">
                <a:solidFill>
                  <a:schemeClr val="bg1"/>
                </a:solidFill>
                <a:latin typeface="Times New Roman" panose="02020603050405020304" pitchFamily="18" charset="0"/>
                <a:cs typeface="Times New Roman" panose="02020603050405020304" pitchFamily="18" charset="0"/>
              </a:rPr>
              <a:t>η</a:t>
            </a:r>
            <a:r>
              <a:rPr lang="el-GR" sz="1400" dirty="0" smtClean="0">
                <a:solidFill>
                  <a:schemeClr val="bg1"/>
                </a:solidFill>
                <a:latin typeface="Times New Roman" panose="02020603050405020304" pitchFamily="18" charset="0"/>
                <a:cs typeface="Times New Roman" panose="02020603050405020304" pitchFamily="18" charset="0"/>
              </a:rPr>
              <a:t>, 103</a:t>
            </a:r>
            <a:r>
              <a:rPr lang="el-GR" sz="1400" baseline="30000" dirty="0" smtClean="0">
                <a:solidFill>
                  <a:schemeClr val="bg1"/>
                </a:solidFill>
                <a:latin typeface="Times New Roman" panose="02020603050405020304" pitchFamily="18" charset="0"/>
                <a:cs typeface="Times New Roman" panose="02020603050405020304" pitchFamily="18" charset="0"/>
              </a:rPr>
              <a:t>η</a:t>
            </a:r>
            <a:r>
              <a:rPr lang="el-GR" sz="1400" dirty="0" smtClean="0">
                <a:solidFill>
                  <a:schemeClr val="bg1"/>
                </a:solidFill>
                <a:latin typeface="Times New Roman" panose="02020603050405020304" pitchFamily="18" charset="0"/>
                <a:cs typeface="Times New Roman" panose="02020603050405020304" pitchFamily="18" charset="0"/>
              </a:rPr>
              <a:t>, 107</a:t>
            </a:r>
            <a:r>
              <a:rPr lang="el-GR" sz="1400" baseline="30000" dirty="0" smtClean="0">
                <a:solidFill>
                  <a:schemeClr val="bg1"/>
                </a:solidFill>
                <a:latin typeface="Times New Roman" panose="02020603050405020304" pitchFamily="18" charset="0"/>
                <a:cs typeface="Times New Roman" panose="02020603050405020304" pitchFamily="18" charset="0"/>
              </a:rPr>
              <a:t>η</a:t>
            </a:r>
            <a:r>
              <a:rPr lang="el-GR" sz="1400" dirty="0" smtClean="0">
                <a:solidFill>
                  <a:schemeClr val="bg1"/>
                </a:solidFill>
                <a:latin typeface="Times New Roman" panose="02020603050405020304" pitchFamily="18" charset="0"/>
                <a:cs typeface="Times New Roman" panose="02020603050405020304" pitchFamily="18" charset="0"/>
              </a:rPr>
              <a:t>, 18</a:t>
            </a:r>
            <a:r>
              <a:rPr lang="el-GR" sz="1400" baseline="30000" dirty="0" smtClean="0">
                <a:solidFill>
                  <a:schemeClr val="bg1"/>
                </a:solidFill>
                <a:latin typeface="Times New Roman" panose="02020603050405020304" pitchFamily="18" charset="0"/>
                <a:cs typeface="Times New Roman" panose="02020603050405020304" pitchFamily="18" charset="0"/>
              </a:rPr>
              <a:t>η</a:t>
            </a:r>
            <a:r>
              <a:rPr lang="el-GR" sz="1400" dirty="0" smtClean="0">
                <a:solidFill>
                  <a:schemeClr val="bg1"/>
                </a:solidFill>
                <a:latin typeface="Times New Roman" panose="02020603050405020304" pitchFamily="18" charset="0"/>
                <a:cs typeface="Times New Roman" panose="02020603050405020304" pitchFamily="18" charset="0"/>
              </a:rPr>
              <a:t> Ταξιαρχία</a:t>
            </a:r>
          </a:p>
          <a:p>
            <a:pPr marL="285750" indent="-285750" algn="just">
              <a:buFont typeface="Arial" panose="020B0604020202020204" pitchFamily="34" charset="0"/>
              <a:buChar char="•"/>
            </a:pPr>
            <a:r>
              <a:rPr lang="el-GR" sz="1400" dirty="0" smtClean="0">
                <a:solidFill>
                  <a:schemeClr val="bg1"/>
                </a:solidFill>
                <a:latin typeface="Times New Roman" panose="02020603050405020304" pitchFamily="18" charset="0"/>
                <a:cs typeface="Times New Roman" panose="02020603050405020304" pitchFamily="18" charset="0"/>
              </a:rPr>
              <a:t>Η Σχολή Αξιωματικών και δυνάμεις δύο </a:t>
            </a:r>
            <a:r>
              <a:rPr lang="el-GR" sz="1400" dirty="0" err="1" smtClean="0">
                <a:solidFill>
                  <a:schemeClr val="bg1"/>
                </a:solidFill>
                <a:latin typeface="Times New Roman" panose="02020603050405020304" pitchFamily="18" charset="0"/>
                <a:cs typeface="Times New Roman" panose="02020603050405020304" pitchFamily="18" charset="0"/>
              </a:rPr>
              <a:t>διλοχιών</a:t>
            </a:r>
            <a:r>
              <a:rPr lang="el-GR" sz="1400" dirty="0" smtClean="0">
                <a:solidFill>
                  <a:schemeClr val="bg1"/>
                </a:solidFill>
                <a:latin typeface="Times New Roman" panose="02020603050405020304" pitchFamily="18" charset="0"/>
                <a:cs typeface="Times New Roman" panose="02020603050405020304" pitchFamily="18" charset="0"/>
              </a:rPr>
              <a:t> της 104</a:t>
            </a:r>
            <a:r>
              <a:rPr lang="el-GR" sz="1400" baseline="30000" dirty="0" smtClean="0">
                <a:solidFill>
                  <a:schemeClr val="bg1"/>
                </a:solidFill>
                <a:latin typeface="Times New Roman" panose="02020603050405020304" pitchFamily="18" charset="0"/>
                <a:cs typeface="Times New Roman" panose="02020603050405020304" pitchFamily="18" charset="0"/>
              </a:rPr>
              <a:t>ης</a:t>
            </a:r>
            <a:r>
              <a:rPr lang="el-GR" sz="1400" dirty="0" smtClean="0">
                <a:solidFill>
                  <a:schemeClr val="bg1"/>
                </a:solidFill>
                <a:latin typeface="Times New Roman" panose="02020603050405020304" pitchFamily="18" charset="0"/>
                <a:cs typeface="Times New Roman" panose="02020603050405020304" pitchFamily="18" charset="0"/>
              </a:rPr>
              <a:t> Ταξιαρχίας</a:t>
            </a:r>
          </a:p>
          <a:p>
            <a:pPr marL="285750" indent="-285750" algn="just">
              <a:buFont typeface="Arial" panose="020B0604020202020204" pitchFamily="34" charset="0"/>
              <a:buChar char="•"/>
            </a:pPr>
            <a:r>
              <a:rPr lang="el-GR" sz="1400" dirty="0" smtClean="0">
                <a:solidFill>
                  <a:schemeClr val="bg1"/>
                </a:solidFill>
                <a:latin typeface="Times New Roman" panose="02020603050405020304" pitchFamily="18" charset="0"/>
                <a:cs typeface="Times New Roman" panose="02020603050405020304" pitchFamily="18" charset="0"/>
              </a:rPr>
              <a:t>Ορειβατικό πυροβολικό και άλλα τμήματα</a:t>
            </a:r>
            <a:endParaRPr lang="el-GR" sz="14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264</a:t>
            </a:fld>
            <a:endParaRPr lang="en-US" altLang="el-GR"/>
          </a:p>
        </p:txBody>
      </p:sp>
    </p:spTree>
    <p:extLst>
      <p:ext uri="{BB962C8B-B14F-4D97-AF65-F5344CB8AC3E}">
        <p14:creationId xmlns="" xmlns:p14="http://schemas.microsoft.com/office/powerpoint/2010/main" val="2095989506"/>
      </p:ext>
    </p:extLst>
  </p:cSld>
  <p:clrMapOvr>
    <a:masterClrMapping/>
  </p:clrMapOvr>
  <p:transition>
    <p:dissolv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726" y="513805"/>
            <a:ext cx="7585166" cy="6078583"/>
          </a:xfrm>
        </p:spPr>
        <p:txBody>
          <a:bodyPr>
            <a:normAutofit fontScale="92500" lnSpcReduction="10000"/>
          </a:bodyPr>
          <a:lstStyle/>
          <a:p>
            <a:pPr marL="0" indent="0" algn="just">
              <a:buNone/>
            </a:pPr>
            <a:r>
              <a:rPr lang="el-GR" sz="1900" dirty="0" smtClean="0">
                <a:latin typeface="Times New Roman" panose="02020603050405020304" pitchFamily="18" charset="0"/>
                <a:cs typeface="Times New Roman" panose="02020603050405020304" pitchFamily="18" charset="0"/>
              </a:rPr>
              <a:t>Στις 7 Φεβρουαρίου κλήθηκαν όλες οι διοικήσεις των μεραρχιών και ταξιαρχιών στο χωριό Ανταρτικό, όπου αναλύθηκε το σχέδιο δράσης που περιλάμβανε τα εξής:</a:t>
            </a: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buNone/>
            </a:pPr>
            <a:endParaRPr lang="el-GR" sz="1900" dirty="0" smtClean="0">
              <a:latin typeface="Times New Roman" panose="02020603050405020304" pitchFamily="18" charset="0"/>
              <a:cs typeface="Times New Roman" panose="02020603050405020304" pitchFamily="18" charset="0"/>
            </a:endParaRPr>
          </a:p>
          <a:p>
            <a:pPr marL="0" indent="0">
              <a:buNone/>
            </a:pPr>
            <a:endParaRPr lang="el-GR" sz="1900" dirty="0">
              <a:latin typeface="Times New Roman" panose="02020603050405020304" pitchFamily="18" charset="0"/>
              <a:cs typeface="Times New Roman" panose="02020603050405020304" pitchFamily="18" charset="0"/>
            </a:endParaRPr>
          </a:p>
          <a:p>
            <a:pPr marL="0" indent="0">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i="1" dirty="0" smtClean="0">
              <a:latin typeface="Times New Roman" panose="02020603050405020304" pitchFamily="18" charset="0"/>
              <a:cs typeface="Times New Roman" panose="02020603050405020304" pitchFamily="18" charset="0"/>
            </a:endParaRPr>
          </a:p>
          <a:p>
            <a:pPr marL="0" indent="0" algn="just">
              <a:buNone/>
            </a:pPr>
            <a:endParaRPr lang="el-GR" sz="1900" i="1" dirty="0" smtClean="0">
              <a:latin typeface="Times New Roman" panose="02020603050405020304" pitchFamily="18" charset="0"/>
              <a:cs typeface="Times New Roman" panose="02020603050405020304" pitchFamily="18" charset="0"/>
            </a:endParaRPr>
          </a:p>
          <a:p>
            <a:pPr marL="0" indent="0" algn="just">
              <a:buNone/>
            </a:pPr>
            <a:endParaRPr lang="el-GR" sz="1900" i="1" dirty="0" smtClean="0">
              <a:latin typeface="Times New Roman" panose="02020603050405020304" pitchFamily="18" charset="0"/>
              <a:cs typeface="Times New Roman" panose="02020603050405020304" pitchFamily="18" charset="0"/>
            </a:endParaRPr>
          </a:p>
          <a:p>
            <a:pPr marL="0" indent="0" algn="just">
              <a:buNone/>
            </a:pPr>
            <a:r>
              <a:rPr lang="el-GR" sz="1900" i="1" dirty="0" smtClean="0">
                <a:latin typeface="Times New Roman" panose="02020603050405020304" pitchFamily="18" charset="0"/>
                <a:cs typeface="Times New Roman" panose="02020603050405020304" pitchFamily="18" charset="0"/>
              </a:rPr>
              <a:t>αποστολή του Ν. Κέντρου: </a:t>
            </a:r>
            <a:r>
              <a:rPr lang="el-GR" sz="1900" dirty="0" smtClean="0">
                <a:latin typeface="Times New Roman" panose="02020603050405020304" pitchFamily="18" charset="0"/>
                <a:cs typeface="Times New Roman" panose="02020603050405020304" pitchFamily="18" charset="0"/>
              </a:rPr>
              <a:t>Η διοίκηση του ειδικού τμήματος της Λαϊκής Πολιτοφυλακής δίπλα στις δυνάμεις του ΠΕ Φλώρινας. Το τμήμα αυτό εντάχθηκε κάτω </a:t>
            </a:r>
            <a:r>
              <a:rPr lang="el-GR" sz="1900" dirty="0" err="1" smtClean="0">
                <a:latin typeface="Times New Roman" panose="02020603050405020304" pitchFamily="18" charset="0"/>
                <a:cs typeface="Times New Roman" panose="02020603050405020304" pitchFamily="18" charset="0"/>
              </a:rPr>
              <a:t>απ΄τις</a:t>
            </a:r>
            <a:r>
              <a:rPr lang="el-GR" sz="1900" dirty="0" smtClean="0">
                <a:latin typeface="Times New Roman" panose="02020603050405020304" pitchFamily="18" charset="0"/>
                <a:cs typeface="Times New Roman" panose="02020603050405020304" pitchFamily="18" charset="0"/>
              </a:rPr>
              <a:t> διαταγές της 18</a:t>
            </a:r>
            <a:r>
              <a:rPr lang="el-GR" sz="1900" baseline="30000" dirty="0" smtClean="0">
                <a:latin typeface="Times New Roman" panose="02020603050405020304" pitchFamily="18" charset="0"/>
                <a:cs typeface="Times New Roman" panose="02020603050405020304" pitchFamily="18" charset="0"/>
              </a:rPr>
              <a:t>ης</a:t>
            </a:r>
            <a:r>
              <a:rPr lang="el-GR" sz="1900" dirty="0" smtClean="0">
                <a:latin typeface="Times New Roman" panose="02020603050405020304" pitchFamily="18" charset="0"/>
                <a:cs typeface="Times New Roman" panose="02020603050405020304" pitchFamily="18" charset="0"/>
              </a:rPr>
              <a:t> Ταξιαρχίας με διοικητή το </a:t>
            </a:r>
            <a:r>
              <a:rPr lang="el-GR" sz="1900" dirty="0" err="1" smtClean="0">
                <a:latin typeface="Times New Roman" panose="02020603050405020304" pitchFamily="18" charset="0"/>
                <a:cs typeface="Times New Roman" panose="02020603050405020304" pitchFamily="18" charset="0"/>
              </a:rPr>
              <a:t>Βελισσάρη</a:t>
            </a:r>
            <a:r>
              <a:rPr lang="el-GR" sz="1900" dirty="0" smtClean="0">
                <a:latin typeface="Times New Roman" panose="02020603050405020304" pitchFamily="18" charset="0"/>
                <a:cs typeface="Times New Roman" panose="02020603050405020304" pitchFamily="18" charset="0"/>
              </a:rPr>
              <a:t> (Μήτσος Παπαγεωργίου). Με την κατάληψη της πόλης ο Κέντρος όφειλε να συγκροτήσει ειδικό τμήμα </a:t>
            </a:r>
            <a:r>
              <a:rPr lang="el-GR" sz="1900" dirty="0" err="1" smtClean="0">
                <a:latin typeface="Times New Roman" panose="02020603050405020304" pitchFamily="18" charset="0"/>
                <a:cs typeface="Times New Roman" panose="02020603050405020304" pitchFamily="18" charset="0"/>
              </a:rPr>
              <a:t>στρατοπεδίας</a:t>
            </a:r>
            <a:r>
              <a:rPr lang="el-GR" sz="1900" dirty="0" smtClean="0">
                <a:latin typeface="Times New Roman" panose="02020603050405020304" pitchFamily="18" charset="0"/>
                <a:cs typeface="Times New Roman" panose="02020603050405020304" pitchFamily="18" charset="0"/>
              </a:rPr>
              <a:t> και στρατονομίας με αποστολή τη σύλληψη όλων των ύποπτων, αντιδραστικών, χαφιέδων και μπράβων. </a:t>
            </a:r>
            <a:endParaRPr lang="el-GR" sz="19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726827419"/>
              </p:ext>
            </p:extLst>
          </p:nvPr>
        </p:nvGraphicFramePr>
        <p:xfrm>
          <a:off x="1554822" y="1551112"/>
          <a:ext cx="6096000" cy="2641600"/>
        </p:xfrm>
        <a:graphic>
          <a:graphicData uri="http://schemas.openxmlformats.org/drawingml/2006/table">
            <a:tbl>
              <a:tblPr firstRow="1" bandRow="1">
                <a:tableStyleId>{5C22544A-7EE6-4342-B048-85BDC9FD1C3A}</a:tableStyleId>
              </a:tblPr>
              <a:tblGrid>
                <a:gridCol w="2020389"/>
                <a:gridCol w="4075611"/>
              </a:tblGrid>
              <a:tr h="370840">
                <a:tc>
                  <a:txBody>
                    <a:bodyPr/>
                    <a:lstStyle/>
                    <a:p>
                      <a:pPr algn="ctr"/>
                      <a:r>
                        <a:rPr lang="el-GR" sz="1800" dirty="0" smtClean="0">
                          <a:latin typeface="Times New Roman" panose="02020603050405020304" pitchFamily="18" charset="0"/>
                          <a:cs typeface="Times New Roman" panose="02020603050405020304" pitchFamily="18" charset="0"/>
                        </a:rPr>
                        <a:t>Ταξιαρχία</a:t>
                      </a:r>
                      <a:endParaRPr lang="el-GR" sz="1800" dirty="0">
                        <a:latin typeface="Times New Roman" panose="02020603050405020304" pitchFamily="18" charset="0"/>
                        <a:cs typeface="Times New Roman" panose="02020603050405020304" pitchFamily="18" charset="0"/>
                      </a:endParaRPr>
                    </a:p>
                  </a:txBody>
                  <a:tcPr/>
                </a:tc>
                <a:tc>
                  <a:txBody>
                    <a:bodyPr/>
                    <a:lstStyle/>
                    <a:p>
                      <a:pPr algn="ctr"/>
                      <a:r>
                        <a:rPr lang="el-GR" sz="1800" dirty="0" smtClean="0">
                          <a:latin typeface="Times New Roman" panose="02020603050405020304" pitchFamily="18" charset="0"/>
                          <a:cs typeface="Times New Roman" panose="02020603050405020304" pitchFamily="18" charset="0"/>
                        </a:rPr>
                        <a:t>Περιοχή</a:t>
                      </a:r>
                      <a:r>
                        <a:rPr lang="el-GR" sz="1800" baseline="0" dirty="0" smtClean="0">
                          <a:latin typeface="Times New Roman" panose="02020603050405020304" pitchFamily="18" charset="0"/>
                          <a:cs typeface="Times New Roman" panose="02020603050405020304" pitchFamily="18" charset="0"/>
                        </a:rPr>
                        <a:t> προς κατάληψη</a:t>
                      </a:r>
                      <a:endParaRPr lang="el-GR" sz="1800" dirty="0">
                        <a:latin typeface="Times New Roman" panose="02020603050405020304" pitchFamily="18" charset="0"/>
                        <a:cs typeface="Times New Roman" panose="02020603050405020304" pitchFamily="18" charset="0"/>
                      </a:endParaRPr>
                    </a:p>
                  </a:txBody>
                  <a:tcPr/>
                </a:tc>
              </a:tr>
              <a:tr h="370840">
                <a:tc>
                  <a:txBody>
                    <a:bodyPr/>
                    <a:lstStyle/>
                    <a:p>
                      <a:r>
                        <a:rPr lang="el-GR" sz="1600" dirty="0" smtClean="0">
                          <a:latin typeface="Times New Roman" panose="02020603050405020304" pitchFamily="18" charset="0"/>
                          <a:cs typeface="Times New Roman" panose="02020603050405020304" pitchFamily="18" charset="0"/>
                        </a:rPr>
                        <a:t>107η</a:t>
                      </a:r>
                      <a:endParaRPr lang="el-GR" sz="1600" dirty="0">
                        <a:latin typeface="Times New Roman" panose="02020603050405020304" pitchFamily="18" charset="0"/>
                        <a:cs typeface="Times New Roman" panose="02020603050405020304" pitchFamily="18" charset="0"/>
                      </a:endParaRPr>
                    </a:p>
                  </a:txBody>
                  <a:tcPr/>
                </a:tc>
                <a:tc>
                  <a:txBody>
                    <a:bodyPr/>
                    <a:lstStyle/>
                    <a:p>
                      <a:pPr algn="l"/>
                      <a:r>
                        <a:rPr lang="el-GR" sz="1600" dirty="0" smtClean="0">
                          <a:latin typeface="Times New Roman" panose="02020603050405020304" pitchFamily="18" charset="0"/>
                          <a:cs typeface="Times New Roman" panose="02020603050405020304" pitchFamily="18" charset="0"/>
                        </a:rPr>
                        <a:t>Ύψωμα </a:t>
                      </a:r>
                      <a:r>
                        <a:rPr lang="el-GR" sz="1600" dirty="0" err="1" smtClean="0">
                          <a:latin typeface="Times New Roman" panose="02020603050405020304" pitchFamily="18" charset="0"/>
                          <a:cs typeface="Times New Roman" panose="02020603050405020304" pitchFamily="18" charset="0"/>
                        </a:rPr>
                        <a:t>Σολίτσικο</a:t>
                      </a:r>
                      <a:r>
                        <a:rPr lang="el-GR" sz="1600" dirty="0" smtClean="0">
                          <a:latin typeface="Times New Roman" panose="02020603050405020304" pitchFamily="18" charset="0"/>
                          <a:cs typeface="Times New Roman" panose="02020603050405020304" pitchFamily="18" charset="0"/>
                        </a:rPr>
                        <a:t> και ύψωμα 1033</a:t>
                      </a:r>
                      <a:endParaRPr lang="el-GR" sz="1600" dirty="0">
                        <a:latin typeface="Times New Roman" panose="02020603050405020304" pitchFamily="18" charset="0"/>
                        <a:cs typeface="Times New Roman" panose="02020603050405020304" pitchFamily="18" charset="0"/>
                      </a:endParaRPr>
                    </a:p>
                  </a:txBody>
                  <a:tcPr/>
                </a:tc>
              </a:tr>
              <a:tr h="370840">
                <a:tc>
                  <a:txBody>
                    <a:bodyPr/>
                    <a:lstStyle/>
                    <a:p>
                      <a:r>
                        <a:rPr lang="el-GR" sz="1600" dirty="0" smtClean="0">
                          <a:latin typeface="Times New Roman" panose="02020603050405020304" pitchFamily="18" charset="0"/>
                          <a:cs typeface="Times New Roman" panose="02020603050405020304" pitchFamily="18" charset="0"/>
                        </a:rPr>
                        <a:t>18η</a:t>
                      </a:r>
                      <a:endParaRPr lang="el-GR" sz="1600" dirty="0">
                        <a:latin typeface="Times New Roman" panose="02020603050405020304" pitchFamily="18" charset="0"/>
                        <a:cs typeface="Times New Roman" panose="02020603050405020304" pitchFamily="18" charset="0"/>
                      </a:endParaRPr>
                    </a:p>
                  </a:txBody>
                  <a:tcPr/>
                </a:tc>
                <a:tc>
                  <a:txBody>
                    <a:bodyPr/>
                    <a:lstStyle/>
                    <a:p>
                      <a:pPr algn="l"/>
                      <a:r>
                        <a:rPr lang="el-GR" sz="1600" dirty="0" smtClean="0">
                          <a:latin typeface="Times New Roman" panose="02020603050405020304" pitchFamily="18" charset="0"/>
                          <a:cs typeface="Times New Roman" panose="02020603050405020304" pitchFamily="18" charset="0"/>
                        </a:rPr>
                        <a:t>Βορειοανατολικά</a:t>
                      </a:r>
                      <a:r>
                        <a:rPr lang="el-GR" sz="1600" baseline="0" dirty="0" smtClean="0">
                          <a:latin typeface="Times New Roman" panose="02020603050405020304" pitchFamily="18" charset="0"/>
                          <a:cs typeface="Times New Roman" panose="02020603050405020304" pitchFamily="18" charset="0"/>
                        </a:rPr>
                        <a:t> των στρατώνων</a:t>
                      </a:r>
                      <a:endParaRPr lang="el-GR" sz="1600" dirty="0">
                        <a:latin typeface="Times New Roman" panose="02020603050405020304" pitchFamily="18" charset="0"/>
                        <a:cs typeface="Times New Roman" panose="02020603050405020304" pitchFamily="18" charset="0"/>
                      </a:endParaRPr>
                    </a:p>
                  </a:txBody>
                  <a:tcPr/>
                </a:tc>
              </a:tr>
              <a:tr h="370840">
                <a:tc>
                  <a:txBody>
                    <a:bodyPr/>
                    <a:lstStyle/>
                    <a:p>
                      <a:r>
                        <a:rPr lang="el-GR" sz="1600" dirty="0" smtClean="0">
                          <a:latin typeface="Times New Roman" panose="02020603050405020304" pitchFamily="18" charset="0"/>
                          <a:cs typeface="Times New Roman" panose="02020603050405020304" pitchFamily="18" charset="0"/>
                        </a:rPr>
                        <a:t>14η</a:t>
                      </a:r>
                      <a:endParaRPr lang="el-GR" sz="1600" dirty="0">
                        <a:latin typeface="Times New Roman" panose="02020603050405020304" pitchFamily="18" charset="0"/>
                        <a:cs typeface="Times New Roman" panose="02020603050405020304" pitchFamily="18" charset="0"/>
                      </a:endParaRPr>
                    </a:p>
                  </a:txBody>
                  <a:tcPr/>
                </a:tc>
                <a:tc>
                  <a:txBody>
                    <a:bodyPr/>
                    <a:lstStyle/>
                    <a:p>
                      <a:pPr algn="l"/>
                      <a:r>
                        <a:rPr lang="el-GR" sz="1600" dirty="0" smtClean="0">
                          <a:latin typeface="Times New Roman" panose="02020603050405020304" pitchFamily="18" charset="0"/>
                          <a:cs typeface="Times New Roman" panose="02020603050405020304" pitchFamily="18" charset="0"/>
                        </a:rPr>
                        <a:t>Δυτικά της πόλης, δρόμος </a:t>
                      </a:r>
                      <a:r>
                        <a:rPr lang="el-GR" sz="1600" dirty="0" err="1" smtClean="0">
                          <a:latin typeface="Times New Roman" panose="02020603050405020304" pitchFamily="18" charset="0"/>
                          <a:cs typeface="Times New Roman" panose="02020603050405020304" pitchFamily="18" charset="0"/>
                        </a:rPr>
                        <a:t>Πισοδερίου</a:t>
                      </a:r>
                      <a:r>
                        <a:rPr lang="el-GR" sz="1600" dirty="0" smtClean="0">
                          <a:latin typeface="Times New Roman" panose="02020603050405020304" pitchFamily="18" charset="0"/>
                          <a:cs typeface="Times New Roman" panose="02020603050405020304" pitchFamily="18" charset="0"/>
                        </a:rPr>
                        <a:t> - </a:t>
                      </a:r>
                      <a:r>
                        <a:rPr lang="el-GR" sz="1600" dirty="0" err="1" smtClean="0">
                          <a:latin typeface="Times New Roman" panose="02020603050405020304" pitchFamily="18" charset="0"/>
                          <a:cs typeface="Times New Roman" panose="02020603050405020304" pitchFamily="18" charset="0"/>
                        </a:rPr>
                        <a:t>Αλώνων</a:t>
                      </a:r>
                      <a:endParaRPr lang="el-GR" sz="1600" dirty="0">
                        <a:latin typeface="Times New Roman" panose="02020603050405020304" pitchFamily="18" charset="0"/>
                        <a:cs typeface="Times New Roman" panose="02020603050405020304" pitchFamily="18" charset="0"/>
                      </a:endParaRPr>
                    </a:p>
                  </a:txBody>
                  <a:tcPr/>
                </a:tc>
              </a:tr>
              <a:tr h="370840">
                <a:tc>
                  <a:txBody>
                    <a:bodyPr/>
                    <a:lstStyle/>
                    <a:p>
                      <a:r>
                        <a:rPr lang="el-GR" sz="1600" dirty="0" smtClean="0">
                          <a:latin typeface="Times New Roman" panose="02020603050405020304" pitchFamily="18" charset="0"/>
                          <a:cs typeface="Times New Roman" panose="02020603050405020304" pitchFamily="18" charset="0"/>
                        </a:rPr>
                        <a:t>103η</a:t>
                      </a:r>
                      <a:endParaRPr lang="el-GR" sz="1600" dirty="0">
                        <a:latin typeface="Times New Roman" panose="02020603050405020304" pitchFamily="18" charset="0"/>
                        <a:cs typeface="Times New Roman" panose="02020603050405020304" pitchFamily="18" charset="0"/>
                      </a:endParaRPr>
                    </a:p>
                  </a:txBody>
                  <a:tcPr/>
                </a:tc>
                <a:tc>
                  <a:txBody>
                    <a:bodyPr/>
                    <a:lstStyle/>
                    <a:p>
                      <a:pPr algn="l"/>
                      <a:r>
                        <a:rPr lang="el-GR" sz="1600" dirty="0" smtClean="0">
                          <a:latin typeface="Times New Roman" panose="02020603050405020304" pitchFamily="18" charset="0"/>
                          <a:cs typeface="Times New Roman" panose="02020603050405020304" pitchFamily="18" charset="0"/>
                        </a:rPr>
                        <a:t>νότια</a:t>
                      </a:r>
                      <a:r>
                        <a:rPr lang="el-GR" sz="1600" baseline="0" dirty="0" smtClean="0">
                          <a:latin typeface="Times New Roman" panose="02020603050405020304" pitchFamily="18" charset="0"/>
                          <a:cs typeface="Times New Roman" panose="02020603050405020304" pitchFamily="18" charset="0"/>
                        </a:rPr>
                        <a:t> υψώματα 1215, 1115, </a:t>
                      </a:r>
                      <a:r>
                        <a:rPr lang="el-GR" sz="1600" baseline="0" dirty="0" err="1" smtClean="0">
                          <a:latin typeface="Times New Roman" panose="02020603050405020304" pitchFamily="18" charset="0"/>
                          <a:cs typeface="Times New Roman" panose="02020603050405020304" pitchFamily="18" charset="0"/>
                        </a:rPr>
                        <a:t>Λίπα</a:t>
                      </a:r>
                      <a:r>
                        <a:rPr lang="el-GR" sz="1600" baseline="0" dirty="0" smtClean="0">
                          <a:latin typeface="Times New Roman" panose="02020603050405020304" pitchFamily="18" charset="0"/>
                          <a:cs typeface="Times New Roman" panose="02020603050405020304" pitchFamily="18" charset="0"/>
                        </a:rPr>
                        <a:t> και </a:t>
                      </a:r>
                      <a:r>
                        <a:rPr lang="el-GR" sz="1600" baseline="0" dirty="0" err="1" smtClean="0">
                          <a:latin typeface="Times New Roman" panose="02020603050405020304" pitchFamily="18" charset="0"/>
                          <a:cs typeface="Times New Roman" panose="02020603050405020304" pitchFamily="18" charset="0"/>
                        </a:rPr>
                        <a:t>Γιούπκα</a:t>
                      </a:r>
                      <a:endParaRPr lang="el-GR" sz="1600" dirty="0">
                        <a:latin typeface="Times New Roman" panose="02020603050405020304" pitchFamily="18" charset="0"/>
                        <a:cs typeface="Times New Roman" panose="02020603050405020304" pitchFamily="18" charset="0"/>
                      </a:endParaRPr>
                    </a:p>
                  </a:txBody>
                  <a:tcPr/>
                </a:tc>
              </a:tr>
              <a:tr h="370840">
                <a:tc>
                  <a:txBody>
                    <a:bodyPr/>
                    <a:lstStyle/>
                    <a:p>
                      <a:r>
                        <a:rPr lang="el-GR" sz="1600" dirty="0" smtClean="0">
                          <a:latin typeface="Times New Roman" panose="02020603050405020304" pitchFamily="18" charset="0"/>
                          <a:cs typeface="Times New Roman" panose="02020603050405020304" pitchFamily="18" charset="0"/>
                        </a:rPr>
                        <a:t>δύο</a:t>
                      </a:r>
                      <a:r>
                        <a:rPr lang="el-GR" sz="1600" baseline="0" dirty="0" smtClean="0">
                          <a:latin typeface="Times New Roman" panose="02020603050405020304" pitchFamily="18" charset="0"/>
                          <a:cs typeface="Times New Roman" panose="02020603050405020304" pitchFamily="18" charset="0"/>
                        </a:rPr>
                        <a:t> </a:t>
                      </a:r>
                      <a:r>
                        <a:rPr lang="el-GR" sz="1600" baseline="0" dirty="0" err="1" smtClean="0">
                          <a:latin typeface="Times New Roman" panose="02020603050405020304" pitchFamily="18" charset="0"/>
                          <a:cs typeface="Times New Roman" panose="02020603050405020304" pitchFamily="18" charset="0"/>
                        </a:rPr>
                        <a:t>διλοχίες</a:t>
                      </a:r>
                      <a:r>
                        <a:rPr lang="el-GR" sz="1600" baseline="0" dirty="0" smtClean="0">
                          <a:latin typeface="Times New Roman" panose="02020603050405020304" pitchFamily="18" charset="0"/>
                          <a:cs typeface="Times New Roman" panose="02020603050405020304" pitchFamily="18" charset="0"/>
                        </a:rPr>
                        <a:t> της 108</a:t>
                      </a:r>
                      <a:r>
                        <a:rPr lang="el-GR" sz="1600" baseline="30000" dirty="0" smtClean="0">
                          <a:latin typeface="Times New Roman" panose="02020603050405020304" pitchFamily="18" charset="0"/>
                          <a:cs typeface="Times New Roman" panose="02020603050405020304" pitchFamily="18" charset="0"/>
                        </a:rPr>
                        <a:t>ης</a:t>
                      </a:r>
                      <a:r>
                        <a:rPr lang="el-GR" sz="1600" baseline="0" dirty="0" smtClean="0">
                          <a:latin typeface="Times New Roman" panose="02020603050405020304" pitchFamily="18" charset="0"/>
                          <a:cs typeface="Times New Roman" panose="02020603050405020304" pitchFamily="18" charset="0"/>
                        </a:rPr>
                        <a:t> Ταξιαρχίας</a:t>
                      </a:r>
                      <a:endParaRPr lang="el-GR" sz="1600" dirty="0">
                        <a:latin typeface="Times New Roman" panose="02020603050405020304" pitchFamily="18" charset="0"/>
                        <a:cs typeface="Times New Roman" panose="02020603050405020304" pitchFamily="18" charset="0"/>
                      </a:endParaRPr>
                    </a:p>
                  </a:txBody>
                  <a:tcPr/>
                </a:tc>
                <a:tc>
                  <a:txBody>
                    <a:bodyPr/>
                    <a:lstStyle/>
                    <a:p>
                      <a:pPr algn="l"/>
                      <a:r>
                        <a:rPr lang="el-GR" sz="1600" dirty="0" err="1" smtClean="0">
                          <a:latin typeface="Times New Roman" panose="02020603050405020304" pitchFamily="18" charset="0"/>
                          <a:cs typeface="Times New Roman" panose="02020603050405020304" pitchFamily="18" charset="0"/>
                        </a:rPr>
                        <a:t>Αντιπερισπαστική</a:t>
                      </a:r>
                      <a:r>
                        <a:rPr lang="el-GR" sz="1600" dirty="0" smtClean="0">
                          <a:latin typeface="Times New Roman" panose="02020603050405020304" pitchFamily="18" charset="0"/>
                          <a:cs typeface="Times New Roman" panose="02020603050405020304" pitchFamily="18" charset="0"/>
                        </a:rPr>
                        <a:t> δράση προς το χωριό Σκοπιά</a:t>
                      </a:r>
                      <a:endParaRPr lang="el-GR" sz="1600" dirty="0">
                        <a:latin typeface="Times New Roman" panose="02020603050405020304" pitchFamily="18" charset="0"/>
                        <a:cs typeface="Times New Roman" panose="02020603050405020304" pitchFamily="18" charset="0"/>
                      </a:endParaRPr>
                    </a:p>
                  </a:txBody>
                  <a:tcPr/>
                </a:tc>
              </a:tr>
            </a:tbl>
          </a:graphicData>
        </a:graphic>
      </p:graphicFrame>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265</a:t>
            </a:fld>
            <a:endParaRPr lang="en-US" altLang="el-GR"/>
          </a:p>
        </p:txBody>
      </p:sp>
    </p:spTree>
    <p:extLst>
      <p:ext uri="{BB962C8B-B14F-4D97-AF65-F5344CB8AC3E}">
        <p14:creationId xmlns="" xmlns:p14="http://schemas.microsoft.com/office/powerpoint/2010/main" val="941154722"/>
      </p:ext>
    </p:extLst>
  </p:cSld>
  <p:clrMapOvr>
    <a:masterClrMapping/>
  </p:clrMapOvr>
  <p:transition>
    <p:dissolv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452846"/>
            <a:ext cx="7532914" cy="5886993"/>
          </a:xfrm>
        </p:spPr>
        <p:txBody>
          <a:bodyPr/>
          <a:lstStyle/>
          <a:p>
            <a:pPr marL="0" indent="0" algn="just">
              <a:buNone/>
            </a:pPr>
            <a:r>
              <a:rPr lang="el-GR" sz="1900" dirty="0" smtClean="0">
                <a:latin typeface="Times New Roman" panose="02020603050405020304" pitchFamily="18" charset="0"/>
                <a:cs typeface="Times New Roman" panose="02020603050405020304" pitchFamily="18" charset="0"/>
              </a:rPr>
              <a:t>Πριν την έναρξη της επίθεσης (στις 8/2/49) η διοίκηση της 14</a:t>
            </a:r>
            <a:r>
              <a:rPr lang="el-GR" sz="1900" baseline="30000" dirty="0" smtClean="0">
                <a:latin typeface="Times New Roman" panose="02020603050405020304" pitchFamily="18" charset="0"/>
                <a:cs typeface="Times New Roman" panose="02020603050405020304" pitchFamily="18" charset="0"/>
              </a:rPr>
              <a:t>ης</a:t>
            </a:r>
            <a:r>
              <a:rPr lang="el-GR" sz="1900" dirty="0" smtClean="0">
                <a:latin typeface="Times New Roman" panose="02020603050405020304" pitchFamily="18" charset="0"/>
                <a:cs typeface="Times New Roman" panose="02020603050405020304" pitchFamily="18" charset="0"/>
              </a:rPr>
              <a:t> Ταξιαρχίας έστειλε επιστολή – διαταγή, η οποία περιλάμβανε αναλυτικά τις </a:t>
            </a: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r>
              <a:rPr lang="el-GR" sz="1900" dirty="0" smtClean="0">
                <a:latin typeface="Times New Roman" panose="02020603050405020304" pitchFamily="18" charset="0"/>
                <a:cs typeface="Times New Roman" panose="02020603050405020304" pitchFamily="18" charset="0"/>
              </a:rPr>
              <a:t>προβλεπόμενες ενέργειες των Ταγμάτων, των Διμοιριών πεζικού, των λόχων σαμποτέρ κτλ στις συνοικίες, κτίρια και δρόμους που είχαν υπό την ευθύνη τους. </a:t>
            </a:r>
          </a:p>
          <a:p>
            <a:pPr marL="0" indent="0" algn="just">
              <a:buNone/>
            </a:pPr>
            <a:r>
              <a:rPr lang="el-GR" sz="1900" dirty="0" smtClean="0">
                <a:latin typeface="Times New Roman" panose="02020603050405020304" pitchFamily="18" charset="0"/>
                <a:cs typeface="Times New Roman" panose="02020603050405020304" pitchFamily="18" charset="0"/>
              </a:rPr>
              <a:t>Ο Ν. Κέντρος ετοίμασε μια κατάσταση 150 ύποπτων προσώπων και την παρέδωσε στο Ζαχαριάδη. Ο τελευταίος του ανέθεσε να ελέγξει ποιοι από αυτούς είναι πολιτικοί παράγοντες, βουλευτές, πολιτευτές και με προσωπική του ευθύνη να φροντίσει να μείνουν ακέραιοι για να τους κρατήσουν για ομήρους. «</a:t>
            </a:r>
            <a:r>
              <a:rPr lang="el-GR" sz="1900" i="1" dirty="0" smtClean="0">
                <a:latin typeface="Times New Roman" panose="02020603050405020304" pitchFamily="18" charset="0"/>
                <a:cs typeface="Times New Roman" panose="02020603050405020304" pitchFamily="18" charset="0"/>
              </a:rPr>
              <a:t>Τότε παρεμβαίνει ο </a:t>
            </a:r>
            <a:r>
              <a:rPr lang="el-GR" sz="1900" i="1" dirty="0" err="1" smtClean="0">
                <a:latin typeface="Times New Roman" panose="02020603050405020304" pitchFamily="18" charset="0"/>
                <a:cs typeface="Times New Roman" panose="02020603050405020304" pitchFamily="18" charset="0"/>
              </a:rPr>
              <a:t>Βλαντάς</a:t>
            </a:r>
            <a:r>
              <a:rPr lang="el-GR" sz="1900" i="1" dirty="0" smtClean="0">
                <a:latin typeface="Times New Roman" panose="02020603050405020304" pitchFamily="18" charset="0"/>
                <a:cs typeface="Times New Roman" panose="02020603050405020304" pitchFamily="18" charset="0"/>
              </a:rPr>
              <a:t> και μου λέει: Όποιοι σας φέρουν αντίσταση, μη διστάσετε, εκτελέστε τους. Η φράση αυτή με ξάφνιασε. Μέσα μου είπα: Για δες τι εμπιστοσύνη που μας έχει το κόμμα, εν λευκώ να χειριζόμαστε ακόμα και τις ζωές των ανθρώπων αυτών. Το ότι νιώθαμε περηφάνεια με κάτι τέτοιο που σήμερα προξενεί φρίκη, μπορεί να ερμηνευθεί μόνο σύμφωνα με το κλίμα πόλωσης της εποχής».</a:t>
            </a:r>
            <a:endParaRPr lang="el-GR" sz="19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266</a:t>
            </a:fld>
            <a:endParaRPr lang="en-US" altLang="el-GR"/>
          </a:p>
        </p:txBody>
      </p:sp>
    </p:spTree>
    <p:extLst>
      <p:ext uri="{BB962C8B-B14F-4D97-AF65-F5344CB8AC3E}">
        <p14:creationId xmlns="" xmlns:p14="http://schemas.microsoft.com/office/powerpoint/2010/main" val="3674739093"/>
      </p:ext>
    </p:extLst>
  </p:cSld>
  <p:clrMapOvr>
    <a:masterClrMapping/>
  </p:clrMapOvr>
  <p:transition>
    <p:dissolv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08" y="418010"/>
            <a:ext cx="7646125" cy="5921829"/>
          </a:xfrm>
        </p:spPr>
        <p:txBody>
          <a:bodyPr/>
          <a:lstStyle/>
          <a:p>
            <a:pPr marL="0" indent="0">
              <a:buNone/>
            </a:pPr>
            <a:r>
              <a:rPr lang="el-GR" sz="1900" b="1" dirty="0" smtClean="0">
                <a:latin typeface="Times New Roman" panose="02020603050405020304" pitchFamily="18" charset="0"/>
                <a:cs typeface="Times New Roman" panose="02020603050405020304" pitchFamily="18" charset="0"/>
              </a:rPr>
              <a:t>Η επίθεση 10-11 ΦΕΒΡΟΥΑΡΙΟΥ</a:t>
            </a:r>
          </a:p>
          <a:p>
            <a:pPr algn="just">
              <a:buFont typeface="Wingdings" panose="05000000000000000000" pitchFamily="2" charset="2"/>
              <a:buChar char="Ø"/>
            </a:pPr>
            <a:r>
              <a:rPr lang="el-GR" sz="1900" dirty="0" smtClean="0">
                <a:latin typeface="Times New Roman" panose="02020603050405020304" pitchFamily="18" charset="0"/>
                <a:cs typeface="Times New Roman" panose="02020603050405020304" pitchFamily="18" charset="0"/>
              </a:rPr>
              <a:t>Σύμφωνα με την αρχική απόφαση της ηγεσίας η επίθεση οριζόταν για τη </a:t>
            </a:r>
          </a:p>
          <a:p>
            <a:pPr algn="just">
              <a:buFont typeface="Wingdings" panose="05000000000000000000" pitchFamily="2" charset="2"/>
              <a:buChar char="Ø"/>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1900" dirty="0" smtClean="0">
                <a:latin typeface="Times New Roman" panose="02020603050405020304" pitchFamily="18" charset="0"/>
                <a:cs typeface="Times New Roman" panose="02020603050405020304" pitchFamily="18" charset="0"/>
              </a:rPr>
              <a:t>νύχτα της 10</a:t>
            </a:r>
            <a:r>
              <a:rPr lang="el-GR" sz="1900" baseline="30000" dirty="0" smtClean="0">
                <a:latin typeface="Times New Roman" panose="02020603050405020304" pitchFamily="18" charset="0"/>
                <a:cs typeface="Times New Roman" panose="02020603050405020304" pitchFamily="18" charset="0"/>
              </a:rPr>
              <a:t>ης</a:t>
            </a:r>
            <a:r>
              <a:rPr lang="el-GR" sz="1900" dirty="0" smtClean="0">
                <a:latin typeface="Times New Roman" panose="02020603050405020304" pitchFamily="18" charset="0"/>
                <a:cs typeface="Times New Roman" panose="02020603050405020304" pitchFamily="18" charset="0"/>
              </a:rPr>
              <a:t> προς 11</a:t>
            </a:r>
            <a:r>
              <a:rPr lang="el-GR" sz="1900" baseline="30000" dirty="0" smtClean="0">
                <a:latin typeface="Times New Roman" panose="02020603050405020304" pitchFamily="18" charset="0"/>
                <a:cs typeface="Times New Roman" panose="02020603050405020304" pitchFamily="18" charset="0"/>
              </a:rPr>
              <a:t>ης</a:t>
            </a:r>
            <a:r>
              <a:rPr lang="el-GR" sz="1900" dirty="0" smtClean="0">
                <a:latin typeface="Times New Roman" panose="02020603050405020304" pitchFamily="18" charset="0"/>
                <a:cs typeface="Times New Roman" panose="02020603050405020304" pitchFamily="18" charset="0"/>
              </a:rPr>
              <a:t> Φλεβάρη. Έτσι, ξεκίνησαν όλα τα τμήματα για τον επιχειρησιακό τους τομέα. Ωστόσο, τα μεσάνυχτα ανακοινώθηκε αναβολή για μια μέρα λόγω κακοκαιρίας και παγετού που καθιστούσε αδύνατη τη διάνοιξη δρόμου προς το </a:t>
            </a:r>
            <a:r>
              <a:rPr lang="el-GR" sz="1900" dirty="0" err="1" smtClean="0">
                <a:latin typeface="Times New Roman" panose="02020603050405020304" pitchFamily="18" charset="0"/>
                <a:cs typeface="Times New Roman" panose="02020603050405020304" pitchFamily="18" charset="0"/>
              </a:rPr>
              <a:t>Μπούφι</a:t>
            </a:r>
            <a:r>
              <a:rPr lang="el-GR" sz="1900" dirty="0" smtClean="0">
                <a:latin typeface="Times New Roman" panose="02020603050405020304" pitchFamily="18" charset="0"/>
                <a:cs typeface="Times New Roman" panose="02020603050405020304" pitchFamily="18" charset="0"/>
              </a:rPr>
              <a:t> και τη Φλώρινα για να περάσει το ορειβατικό πυροβολικό. Η αναβολή είχε αρνητικές συνέπειες.</a:t>
            </a:r>
          </a:p>
          <a:p>
            <a:pPr algn="just">
              <a:buFont typeface="Wingdings" panose="05000000000000000000" pitchFamily="2" charset="2"/>
              <a:buChar char="Ø"/>
            </a:pPr>
            <a:r>
              <a:rPr lang="el-GR" sz="1900" dirty="0" smtClean="0">
                <a:latin typeface="Times New Roman" panose="02020603050405020304" pitchFamily="18" charset="0"/>
                <a:cs typeface="Times New Roman" panose="02020603050405020304" pitchFamily="18" charset="0"/>
              </a:rPr>
              <a:t>Στις 12.30 τα μεσάνυχτα της 12</a:t>
            </a:r>
            <a:r>
              <a:rPr lang="el-GR" sz="1900" baseline="30000" dirty="0" smtClean="0">
                <a:latin typeface="Times New Roman" panose="02020603050405020304" pitchFamily="18" charset="0"/>
                <a:cs typeface="Times New Roman" panose="02020603050405020304" pitchFamily="18" charset="0"/>
              </a:rPr>
              <a:t>ης</a:t>
            </a:r>
            <a:r>
              <a:rPr lang="el-GR" sz="1900" dirty="0" smtClean="0">
                <a:latin typeface="Times New Roman" panose="02020603050405020304" pitchFamily="18" charset="0"/>
                <a:cs typeface="Times New Roman" panose="02020603050405020304" pitchFamily="18" charset="0"/>
              </a:rPr>
              <a:t> Φεβρουαρίου ορίστηκε η έναρξη της επίθεσης. Τους πρόλαβε όμως μπαράζ βλημάτων από όλμους του αντιπάλου, κάτι που δημιούργησε σύγχυση κι εκνευρισμό. </a:t>
            </a:r>
          </a:p>
          <a:p>
            <a:pPr algn="just">
              <a:buFont typeface="Wingdings" panose="05000000000000000000" pitchFamily="2" charset="2"/>
              <a:buChar char="Ø"/>
            </a:pPr>
            <a:r>
              <a:rPr lang="el-GR" sz="1900" dirty="0" smtClean="0">
                <a:latin typeface="Times New Roman" panose="02020603050405020304" pitchFamily="18" charset="0"/>
                <a:cs typeface="Times New Roman" panose="02020603050405020304" pitchFamily="18" charset="0"/>
              </a:rPr>
              <a:t>Με τη διαταγή της επίθεσης έπρεπε να καταληφθούν όλα τα φυλάκια του ανατολικού τομέα για να αρχίσει η διείσδυση στην πόλη. Το τάγμα που θα χτυπούσε το ύψωμα 1033 έπρεπε στη συνέχεια να κατευθυνθεί προς τους Στρατώνες. Αυτό δεν επιτεύχθηκε διότι το κατέλαβε ο ΚΣ, ο οποίος χτύπησε τα τμήματα του ΔΣΕ στους Στρατώνες από τα μετόπισθεν. </a:t>
            </a:r>
          </a:p>
          <a:p>
            <a:pPr marL="0" indent="0" algn="just">
              <a:buNone/>
            </a:pPr>
            <a:endParaRPr lang="el-GR" sz="19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267</a:t>
            </a:fld>
            <a:endParaRPr lang="en-US" altLang="el-GR"/>
          </a:p>
        </p:txBody>
      </p:sp>
    </p:spTree>
    <p:extLst>
      <p:ext uri="{BB962C8B-B14F-4D97-AF65-F5344CB8AC3E}">
        <p14:creationId xmlns="" xmlns:p14="http://schemas.microsoft.com/office/powerpoint/2010/main" val="3079004278"/>
      </p:ext>
    </p:extLst>
  </p:cSld>
  <p:clrMapOvr>
    <a:masterClrMapping/>
  </p:clrMapOvr>
  <p:transition>
    <p:dissolv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26" y="374469"/>
            <a:ext cx="7646125" cy="6008914"/>
          </a:xfrm>
        </p:spPr>
        <p:txBody>
          <a:bodyPr>
            <a:normAutofit lnSpcReduction="10000"/>
          </a:bodyPr>
          <a:lstStyle/>
          <a:p>
            <a:pPr algn="just">
              <a:buFont typeface="Wingdings" panose="05000000000000000000" pitchFamily="2" charset="2"/>
              <a:buChar char="Ø"/>
            </a:pPr>
            <a:r>
              <a:rPr lang="el-GR" sz="1900" dirty="0" smtClean="0">
                <a:latin typeface="Times New Roman" panose="02020603050405020304" pitchFamily="18" charset="0"/>
                <a:cs typeface="Times New Roman" panose="02020603050405020304" pitchFamily="18" charset="0"/>
              </a:rPr>
              <a:t>Το Τάγμα του </a:t>
            </a:r>
            <a:r>
              <a:rPr lang="el-GR" sz="1900" dirty="0" err="1" smtClean="0">
                <a:latin typeface="Times New Roman" panose="02020603050405020304" pitchFamily="18" charset="0"/>
                <a:cs typeface="Times New Roman" panose="02020603050405020304" pitchFamily="18" charset="0"/>
              </a:rPr>
              <a:t>Πέτσο</a:t>
            </a:r>
            <a:r>
              <a:rPr lang="el-GR" sz="1900" dirty="0" smtClean="0">
                <a:latin typeface="Times New Roman" panose="02020603050405020304" pitchFamily="18" charset="0"/>
                <a:cs typeface="Times New Roman" panose="02020603050405020304" pitchFamily="18" charset="0"/>
              </a:rPr>
              <a:t> είχε κάποια επιτυχία, όμως προχωρώντας προς το Μοναστηριακό συνοικισμό και τους Στρατώνες έπεσε σε οχυρωμένη ζώνη. Ο ΔΣΕ δε μπορούσε να ελέγξει τα τμήματά του και δεχόταν πυρά </a:t>
            </a:r>
          </a:p>
          <a:p>
            <a:pPr algn="just">
              <a:buFont typeface="Wingdings" panose="05000000000000000000" pitchFamily="2" charset="2"/>
              <a:buChar char="Ø"/>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1900" dirty="0" err="1" smtClean="0">
                <a:latin typeface="Times New Roman" panose="02020603050405020304" pitchFamily="18" charset="0"/>
                <a:cs typeface="Times New Roman" panose="02020603050405020304" pitchFamily="18" charset="0"/>
              </a:rPr>
              <a:t>απ΄το</a:t>
            </a:r>
            <a:r>
              <a:rPr lang="el-GR" sz="1900" dirty="0" smtClean="0">
                <a:latin typeface="Times New Roman" panose="02020603050405020304" pitchFamily="18" charset="0"/>
                <a:cs typeface="Times New Roman" panose="02020603050405020304" pitchFamily="18" charset="0"/>
              </a:rPr>
              <a:t> στρατό και τους </a:t>
            </a:r>
            <a:r>
              <a:rPr lang="el-GR" sz="1900" dirty="0" err="1" smtClean="0">
                <a:latin typeface="Times New Roman" panose="02020603050405020304" pitchFamily="18" charset="0"/>
                <a:cs typeface="Times New Roman" panose="02020603050405020304" pitchFamily="18" charset="0"/>
              </a:rPr>
              <a:t>ΜΑΥδες</a:t>
            </a:r>
            <a:r>
              <a:rPr lang="el-GR" sz="1900" dirty="0" smtClean="0">
                <a:latin typeface="Times New Roman" panose="02020603050405020304" pitchFamily="18" charset="0"/>
                <a:cs typeface="Times New Roman" panose="02020603050405020304" pitchFamily="18" charset="0"/>
              </a:rPr>
              <a:t> σε όλα τα σημεία. Μέχρι τα χαράματα έγιναν σκληρές μάχες. </a:t>
            </a:r>
          </a:p>
          <a:p>
            <a:pPr algn="just">
              <a:buFont typeface="Wingdings" panose="05000000000000000000" pitchFamily="2" charset="2"/>
              <a:buChar char="Ø"/>
            </a:pPr>
            <a:r>
              <a:rPr lang="el-GR" sz="1900" dirty="0" smtClean="0">
                <a:latin typeface="Times New Roman" panose="02020603050405020304" pitchFamily="18" charset="0"/>
                <a:cs typeface="Times New Roman" panose="02020603050405020304" pitchFamily="18" charset="0"/>
              </a:rPr>
              <a:t>Στην τοποθεσία του Αγ. Μάρκου και προς </a:t>
            </a:r>
            <a:r>
              <a:rPr lang="el-GR" sz="1900" dirty="0" err="1" smtClean="0">
                <a:latin typeface="Times New Roman" panose="02020603050405020304" pitchFamily="18" charset="0"/>
                <a:cs typeface="Times New Roman" panose="02020603050405020304" pitchFamily="18" charset="0"/>
              </a:rPr>
              <a:t>Μπούφι</a:t>
            </a:r>
            <a:r>
              <a:rPr lang="el-GR" sz="1900" dirty="0" smtClean="0">
                <a:latin typeface="Times New Roman" panose="02020603050405020304" pitchFamily="18" charset="0"/>
                <a:cs typeface="Times New Roman" panose="02020603050405020304" pitchFamily="18" charset="0"/>
              </a:rPr>
              <a:t> ο ΔΣΕ δέχθηκε επανειλημμένες επιθέσεις του στρατού και των ΜΑΥ. Παρά τις προσπάθειες να σώσουν μεγάλο μέρος των τραυματισμένων, μετά τα πυρά του στρατού άρχισε να χτυπά το πυροβολικό αλλά και 3 αεροπλάνα. Και η δεύτερη αποστολή προς </a:t>
            </a:r>
            <a:r>
              <a:rPr lang="el-GR" sz="1900" dirty="0" err="1" smtClean="0">
                <a:latin typeface="Times New Roman" panose="02020603050405020304" pitchFamily="18" charset="0"/>
                <a:cs typeface="Times New Roman" panose="02020603050405020304" pitchFamily="18" charset="0"/>
              </a:rPr>
              <a:t>Μπούφι</a:t>
            </a:r>
            <a:r>
              <a:rPr lang="el-GR" sz="1900" dirty="0" smtClean="0">
                <a:latin typeface="Times New Roman" panose="02020603050405020304" pitchFamily="18" charset="0"/>
                <a:cs typeface="Times New Roman" panose="02020603050405020304" pitchFamily="18" charset="0"/>
              </a:rPr>
              <a:t> δέχτηκε σφοδρή επίθεση αεροπλάνων και πυροβολικού με αποτέλεσμα πλήθος νεκρών και τραυματιών. Προτεραιότητα δόθηκε στους πιο βαριά τραυματισμένους για τη μεταφορά τους στο Γενικό Νοσοκομείο. Ο Ν. Κέντρος με άλλους 15 τραυματίες μεταφέρθηκαν αρχικά σε διώροφο σπίτι αλλά ύστερα από την επίθεση αεροπλάνων με ρουκέτες φυγαδεύτηκαν στο νοσοκομείο κι από εκεί οι πιο βαριές περιπτώσεις σε νοσοκομεία της Κορυτσάς.</a:t>
            </a:r>
          </a:p>
          <a:p>
            <a:pPr algn="just">
              <a:buFont typeface="Wingdings" panose="05000000000000000000" pitchFamily="2" charset="2"/>
              <a:buChar char="Ø"/>
            </a:pPr>
            <a:r>
              <a:rPr lang="el-GR" sz="1900" dirty="0" smtClean="0">
                <a:latin typeface="Times New Roman" panose="02020603050405020304" pitchFamily="18" charset="0"/>
                <a:cs typeface="Times New Roman" panose="02020603050405020304" pitchFamily="18" charset="0"/>
              </a:rPr>
              <a:t>Η 108</a:t>
            </a:r>
            <a:r>
              <a:rPr lang="el-GR" sz="1900" baseline="30000" dirty="0" smtClean="0">
                <a:latin typeface="Times New Roman" panose="02020603050405020304" pitchFamily="18" charset="0"/>
                <a:cs typeface="Times New Roman" panose="02020603050405020304" pitchFamily="18" charset="0"/>
              </a:rPr>
              <a:t>η</a:t>
            </a:r>
            <a:r>
              <a:rPr lang="el-GR" sz="1900" dirty="0" smtClean="0">
                <a:latin typeface="Times New Roman" panose="02020603050405020304" pitchFamily="18" charset="0"/>
                <a:cs typeface="Times New Roman" panose="02020603050405020304" pitchFamily="18" charset="0"/>
              </a:rPr>
              <a:t> Ταξιαρχία του Ζάρα είχε πολλές επιτυχίες στον τομέα Σκοπιάς, ενώ η 14</a:t>
            </a:r>
            <a:r>
              <a:rPr lang="el-GR" sz="1900" baseline="30000" dirty="0" smtClean="0">
                <a:latin typeface="Times New Roman" panose="02020603050405020304" pitchFamily="18" charset="0"/>
                <a:cs typeface="Times New Roman" panose="02020603050405020304" pitchFamily="18" charset="0"/>
              </a:rPr>
              <a:t>η</a:t>
            </a:r>
            <a:r>
              <a:rPr lang="el-GR" sz="1900" dirty="0" smtClean="0">
                <a:latin typeface="Times New Roman" panose="02020603050405020304" pitchFamily="18" charset="0"/>
                <a:cs typeface="Times New Roman" panose="02020603050405020304" pitchFamily="18" charset="0"/>
              </a:rPr>
              <a:t> εγκλωβίστηκε στο δυτικό μέρος της πόλης και διαλύθηκε. Σκοτώθηκε ο διοικητής της Λευτέρης Λαζαρίδης.</a:t>
            </a:r>
            <a:endParaRPr lang="el-GR" sz="19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268</a:t>
            </a:fld>
            <a:endParaRPr lang="en-US" altLang="el-GR"/>
          </a:p>
        </p:txBody>
      </p:sp>
    </p:spTree>
    <p:extLst>
      <p:ext uri="{BB962C8B-B14F-4D97-AF65-F5344CB8AC3E}">
        <p14:creationId xmlns="" xmlns:p14="http://schemas.microsoft.com/office/powerpoint/2010/main" val="1584711251"/>
      </p:ext>
    </p:extLst>
  </p:cSld>
  <p:clrMapOvr>
    <a:masterClrMapping/>
  </p:clrMapOvr>
  <p:transition>
    <p:dissolv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606" y="296092"/>
            <a:ext cx="7724503" cy="6008914"/>
          </a:xfrm>
        </p:spPr>
        <p:txBody>
          <a:bodyPr/>
          <a:lstStyle/>
          <a:p>
            <a:pPr marL="0" indent="0" algn="just">
              <a:buNone/>
            </a:pPr>
            <a:r>
              <a:rPr lang="el-GR" sz="1900" dirty="0" smtClean="0">
                <a:latin typeface="Times New Roman" panose="02020603050405020304" pitchFamily="18" charset="0"/>
                <a:cs typeface="Times New Roman" panose="02020603050405020304" pitchFamily="18" charset="0"/>
              </a:rPr>
              <a:t>«</a:t>
            </a:r>
            <a:r>
              <a:rPr lang="el-GR" sz="3200" dirty="0" smtClean="0">
                <a:latin typeface="Times New Roman" panose="02020603050405020304" pitchFamily="18" charset="0"/>
                <a:cs typeface="Times New Roman" panose="02020603050405020304" pitchFamily="18" charset="0"/>
              </a:rPr>
              <a:t>Οι αξιωματικοί του ΔΣΕ που σκοτώθηκαν:</a:t>
            </a:r>
          </a:p>
        </p:txBody>
      </p:sp>
      <p:graphicFrame>
        <p:nvGraphicFramePr>
          <p:cNvPr id="4" name="Table 3"/>
          <p:cNvGraphicFramePr>
            <a:graphicFrameLocks noGrp="1"/>
          </p:cNvGraphicFramePr>
          <p:nvPr>
            <p:extLst>
              <p:ext uri="{D42A27DB-BD31-4B8C-83A1-F6EECF244321}">
                <p14:modId xmlns="" xmlns:p14="http://schemas.microsoft.com/office/powerpoint/2010/main" val="3697550025"/>
              </p:ext>
            </p:extLst>
          </p:nvPr>
        </p:nvGraphicFramePr>
        <p:xfrm>
          <a:off x="0" y="1497194"/>
          <a:ext cx="9144000" cy="5060710"/>
        </p:xfrm>
        <a:graphic>
          <a:graphicData uri="http://schemas.openxmlformats.org/drawingml/2006/table">
            <a:tbl>
              <a:tblPr firstRow="1" bandRow="1">
                <a:tableStyleId>{5C22544A-7EE6-4342-B048-85BDC9FD1C3A}</a:tableStyleId>
              </a:tblPr>
              <a:tblGrid>
                <a:gridCol w="3761473"/>
                <a:gridCol w="5382527"/>
              </a:tblGrid>
              <a:tr h="303427">
                <a:tc>
                  <a:txBody>
                    <a:bodyPr/>
                    <a:lstStyle/>
                    <a:p>
                      <a:pPr algn="ctr"/>
                      <a:r>
                        <a:rPr lang="el-GR" sz="1400" dirty="0" smtClean="0">
                          <a:latin typeface="Times New Roman" panose="02020603050405020304" pitchFamily="18" charset="0"/>
                          <a:cs typeface="Times New Roman" panose="02020603050405020304" pitchFamily="18" charset="0"/>
                        </a:rPr>
                        <a:t>Όνομα</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sz="1400" dirty="0" smtClean="0">
                          <a:latin typeface="Times New Roman" panose="02020603050405020304" pitchFamily="18" charset="0"/>
                          <a:cs typeface="Times New Roman" panose="02020603050405020304" pitchFamily="18" charset="0"/>
                        </a:rPr>
                        <a:t>Αξίωμα</a:t>
                      </a:r>
                      <a:endParaRPr lang="el-GR" sz="14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smtClean="0">
                          <a:latin typeface="Times New Roman" panose="02020603050405020304" pitchFamily="18" charset="0"/>
                          <a:cs typeface="Times New Roman" panose="02020603050405020304" pitchFamily="18" charset="0"/>
                        </a:rPr>
                        <a:t>Λαζαρίδης Λευτέρης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 14</a:t>
                      </a:r>
                      <a:r>
                        <a:rPr lang="el-GR" sz="2000" baseline="30000" dirty="0" smtClean="0">
                          <a:latin typeface="Times New Roman" panose="02020603050405020304" pitchFamily="18" charset="0"/>
                          <a:cs typeface="Times New Roman" panose="02020603050405020304" pitchFamily="18" charset="0"/>
                        </a:rPr>
                        <a:t>ης</a:t>
                      </a:r>
                      <a:r>
                        <a:rPr lang="el-GR" sz="2000" dirty="0" smtClean="0">
                          <a:latin typeface="Times New Roman" panose="02020603050405020304" pitchFamily="18" charset="0"/>
                          <a:cs typeface="Times New Roman" panose="02020603050405020304" pitchFamily="18" charset="0"/>
                        </a:rPr>
                        <a:t> </a:t>
                      </a:r>
                      <a:r>
                        <a:rPr lang="el-GR" sz="2000" dirty="0" err="1" smtClean="0">
                          <a:latin typeface="Times New Roman" panose="02020603050405020304" pitchFamily="18" charset="0"/>
                          <a:cs typeface="Times New Roman" panose="02020603050405020304" pitchFamily="18" charset="0"/>
                        </a:rPr>
                        <a:t>Ταξ</a:t>
                      </a:r>
                      <a:r>
                        <a:rPr lang="el-GR" sz="2000" dirty="0" smtClean="0">
                          <a:latin typeface="Times New Roman" panose="02020603050405020304" pitchFamily="18" charset="0"/>
                          <a:cs typeface="Times New Roman" panose="02020603050405020304" pitchFamily="18" charset="0"/>
                        </a:rPr>
                        <a:t>., Αντισυνταγματάρχης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smtClean="0">
                          <a:latin typeface="Times New Roman" panose="02020603050405020304" pitchFamily="18" charset="0"/>
                          <a:cs typeface="Times New Roman" panose="02020603050405020304" pitchFamily="18" charset="0"/>
                        </a:rPr>
                        <a:t>Παπαδημητρίου</a:t>
                      </a:r>
                      <a:r>
                        <a:rPr lang="el-GR" sz="2000" baseline="0" dirty="0" smtClean="0">
                          <a:latin typeface="Times New Roman" panose="02020603050405020304" pitchFamily="18" charset="0"/>
                          <a:cs typeface="Times New Roman" panose="02020603050405020304" pitchFamily="18" charset="0"/>
                        </a:rPr>
                        <a:t> Δημήτρης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Πολιτικός Επίτροπος, </a:t>
                      </a:r>
                      <a:r>
                        <a:rPr lang="el-GR" sz="2000" dirty="0" err="1" smtClean="0">
                          <a:latin typeface="Times New Roman" panose="02020603050405020304" pitchFamily="18" charset="0"/>
                          <a:cs typeface="Times New Roman" panose="02020603050405020304" pitchFamily="18" charset="0"/>
                        </a:rPr>
                        <a:t>Αντ</a:t>
                      </a:r>
                      <a:r>
                        <a:rPr lang="el-GR" sz="2000" dirty="0" smtClean="0">
                          <a:latin typeface="Times New Roman" panose="02020603050405020304" pitchFamily="18" charset="0"/>
                          <a:cs typeface="Times New Roman" panose="02020603050405020304" pitchFamily="18" charset="0"/>
                        </a:rPr>
                        <a:t>/</a:t>
                      </a:r>
                      <a:r>
                        <a:rPr lang="el-GR" sz="2000" dirty="0" err="1" smtClean="0">
                          <a:latin typeface="Times New Roman" panose="02020603050405020304" pitchFamily="18" charset="0"/>
                          <a:cs typeface="Times New Roman" panose="02020603050405020304" pitchFamily="18" charset="0"/>
                        </a:rPr>
                        <a:t>αρχης</a:t>
                      </a:r>
                      <a:r>
                        <a:rPr lang="el-GR" sz="2000" dirty="0" smtClean="0">
                          <a:latin typeface="Times New Roman" panose="02020603050405020304" pitchFamily="18" charset="0"/>
                          <a:cs typeface="Times New Roman" panose="02020603050405020304" pitchFamily="18" charset="0"/>
                        </a:rPr>
                        <a:t>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err="1" smtClean="0">
                          <a:latin typeface="Times New Roman" panose="02020603050405020304" pitchFamily="18" charset="0"/>
                          <a:cs typeface="Times New Roman" panose="02020603050405020304" pitchFamily="18" charset="0"/>
                        </a:rPr>
                        <a:t>Καρτσούνης</a:t>
                      </a:r>
                      <a:r>
                        <a:rPr lang="el-GR" sz="2000" dirty="0" smtClean="0">
                          <a:latin typeface="Times New Roman" panose="02020603050405020304" pitchFamily="18" charset="0"/>
                          <a:cs typeface="Times New Roman" panose="02020603050405020304" pitchFamily="18" charset="0"/>
                        </a:rPr>
                        <a:t> Γιώργης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 Τάγματος, </a:t>
                      </a:r>
                      <a:r>
                        <a:rPr lang="el-GR" sz="2000" dirty="0" err="1" smtClean="0">
                          <a:latin typeface="Times New Roman" panose="02020603050405020304" pitchFamily="18" charset="0"/>
                          <a:cs typeface="Times New Roman" panose="02020603050405020304" pitchFamily="18" charset="0"/>
                        </a:rPr>
                        <a:t>Αντ</a:t>
                      </a:r>
                      <a:r>
                        <a:rPr lang="el-GR" sz="2000" dirty="0" smtClean="0">
                          <a:latin typeface="Times New Roman" panose="02020603050405020304" pitchFamily="18" charset="0"/>
                          <a:cs typeface="Times New Roman" panose="02020603050405020304" pitchFamily="18" charset="0"/>
                        </a:rPr>
                        <a:t>/</a:t>
                      </a:r>
                      <a:r>
                        <a:rPr lang="el-GR" sz="2000" dirty="0" err="1" smtClean="0">
                          <a:latin typeface="Times New Roman" panose="02020603050405020304" pitchFamily="18" charset="0"/>
                          <a:cs typeface="Times New Roman" panose="02020603050405020304" pitchFamily="18" charset="0"/>
                        </a:rPr>
                        <a:t>αρχης</a:t>
                      </a:r>
                      <a:r>
                        <a:rPr lang="el-GR" sz="2000" dirty="0" smtClean="0">
                          <a:latin typeface="Times New Roman" panose="02020603050405020304" pitchFamily="18" charset="0"/>
                          <a:cs typeface="Times New Roman" panose="02020603050405020304" pitchFamily="18" charset="0"/>
                        </a:rPr>
                        <a:t> ΔΣΕ </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err="1" smtClean="0">
                          <a:latin typeface="Times New Roman" panose="02020603050405020304" pitchFamily="18" charset="0"/>
                          <a:cs typeface="Times New Roman" panose="02020603050405020304" pitchFamily="18" charset="0"/>
                        </a:rPr>
                        <a:t>Κουλιάρης</a:t>
                      </a:r>
                      <a:r>
                        <a:rPr lang="el-GR" sz="2000" dirty="0" smtClean="0">
                          <a:latin typeface="Times New Roman" panose="02020603050405020304" pitchFamily="18" charset="0"/>
                          <a:cs typeface="Times New Roman" panose="02020603050405020304" pitchFamily="18" charset="0"/>
                        </a:rPr>
                        <a:t> Δημήτρης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 Τάγματος,</a:t>
                      </a:r>
                      <a:r>
                        <a:rPr lang="el-GR" sz="2000" baseline="0" dirty="0" smtClean="0">
                          <a:latin typeface="Times New Roman" panose="02020603050405020304" pitchFamily="18" charset="0"/>
                          <a:cs typeface="Times New Roman" panose="02020603050405020304" pitchFamily="18" charset="0"/>
                        </a:rPr>
                        <a:t> </a:t>
                      </a:r>
                      <a:r>
                        <a:rPr lang="el-GR" sz="2000" baseline="0" dirty="0" err="1" smtClean="0">
                          <a:latin typeface="Times New Roman" panose="02020603050405020304" pitchFamily="18" charset="0"/>
                          <a:cs typeface="Times New Roman" panose="02020603050405020304" pitchFamily="18" charset="0"/>
                        </a:rPr>
                        <a:t>Αντ</a:t>
                      </a:r>
                      <a:r>
                        <a:rPr lang="el-GR" sz="2000" baseline="0" dirty="0" smtClean="0">
                          <a:latin typeface="Times New Roman" panose="02020603050405020304" pitchFamily="18" charset="0"/>
                          <a:cs typeface="Times New Roman" panose="02020603050405020304" pitchFamily="18" charset="0"/>
                        </a:rPr>
                        <a:t>/</a:t>
                      </a:r>
                      <a:r>
                        <a:rPr lang="el-GR" sz="2000" baseline="0" dirty="0" err="1" smtClean="0">
                          <a:latin typeface="Times New Roman" panose="02020603050405020304" pitchFamily="18" charset="0"/>
                          <a:cs typeface="Times New Roman" panose="02020603050405020304" pitchFamily="18" charset="0"/>
                        </a:rPr>
                        <a:t>αρχης</a:t>
                      </a:r>
                      <a:r>
                        <a:rPr lang="el-GR" sz="2000" baseline="0" dirty="0" smtClean="0">
                          <a:latin typeface="Times New Roman" panose="02020603050405020304" pitchFamily="18" charset="0"/>
                          <a:cs typeface="Times New Roman" panose="02020603050405020304" pitchFamily="18" charset="0"/>
                        </a:rPr>
                        <a:t>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smtClean="0">
                          <a:latin typeface="Times New Roman" panose="02020603050405020304" pitchFamily="18" charset="0"/>
                          <a:cs typeface="Times New Roman" panose="02020603050405020304" pitchFamily="18" charset="0"/>
                        </a:rPr>
                        <a:t>Γώγος Κώστας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 Λόχου, Ταγματάρχης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err="1" smtClean="0">
                          <a:latin typeface="Times New Roman" panose="02020603050405020304" pitchFamily="18" charset="0"/>
                          <a:cs typeface="Times New Roman" panose="02020603050405020304" pitchFamily="18" charset="0"/>
                        </a:rPr>
                        <a:t>Παμενίδης</a:t>
                      </a:r>
                      <a:r>
                        <a:rPr lang="el-GR" sz="2000" dirty="0" smtClean="0">
                          <a:latin typeface="Times New Roman" panose="02020603050405020304" pitchFamily="18" charset="0"/>
                          <a:cs typeface="Times New Roman" panose="02020603050405020304" pitchFamily="18" charset="0"/>
                        </a:rPr>
                        <a:t> Γιώργος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 Λόχου, Ταγματάρχης</a:t>
                      </a:r>
                      <a:r>
                        <a:rPr lang="el-GR" sz="2000" baseline="0" dirty="0" smtClean="0">
                          <a:latin typeface="Times New Roman" panose="02020603050405020304" pitchFamily="18" charset="0"/>
                          <a:cs typeface="Times New Roman" panose="02020603050405020304" pitchFamily="18" charset="0"/>
                        </a:rPr>
                        <a:t>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err="1" smtClean="0">
                          <a:latin typeface="Times New Roman" panose="02020603050405020304" pitchFamily="18" charset="0"/>
                          <a:cs typeface="Times New Roman" panose="02020603050405020304" pitchFamily="18" charset="0"/>
                        </a:rPr>
                        <a:t>Στεμενίτης</a:t>
                      </a:r>
                      <a:r>
                        <a:rPr lang="el-GR" sz="2000" baseline="0" dirty="0" smtClean="0">
                          <a:latin typeface="Times New Roman" panose="02020603050405020304" pitchFamily="18" charset="0"/>
                          <a:cs typeface="Times New Roman" panose="02020603050405020304" pitchFamily="18" charset="0"/>
                        </a:rPr>
                        <a:t> Γιάννης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a:t>
                      </a:r>
                      <a:r>
                        <a:rPr lang="el-GR" sz="2000" baseline="0" dirty="0" smtClean="0">
                          <a:latin typeface="Times New Roman" panose="02020603050405020304" pitchFamily="18" charset="0"/>
                          <a:cs typeface="Times New Roman" panose="02020603050405020304" pitchFamily="18" charset="0"/>
                        </a:rPr>
                        <a:t> Λόχου, Ταγματάρχης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err="1" smtClean="0">
                          <a:latin typeface="Times New Roman" panose="02020603050405020304" pitchFamily="18" charset="0"/>
                          <a:cs typeface="Times New Roman" panose="02020603050405020304" pitchFamily="18" charset="0"/>
                        </a:rPr>
                        <a:t>Τζένας</a:t>
                      </a:r>
                      <a:r>
                        <a:rPr lang="el-GR" sz="2000" baseline="0" dirty="0" smtClean="0">
                          <a:latin typeface="Times New Roman" panose="02020603050405020304" pitchFamily="18" charset="0"/>
                          <a:cs typeface="Times New Roman" panose="02020603050405020304" pitchFamily="18" charset="0"/>
                        </a:rPr>
                        <a:t> Παντελής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Πολιτικός</a:t>
                      </a:r>
                      <a:r>
                        <a:rPr lang="el-GR" sz="2000" baseline="0" dirty="0" smtClean="0">
                          <a:latin typeface="Times New Roman" panose="02020603050405020304" pitchFamily="18" charset="0"/>
                          <a:cs typeface="Times New Roman" panose="02020603050405020304" pitchFamily="18" charset="0"/>
                        </a:rPr>
                        <a:t> Επίτροπος, Ταγματάρχης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err="1" smtClean="0">
                          <a:latin typeface="Times New Roman" panose="02020603050405020304" pitchFamily="18" charset="0"/>
                          <a:cs typeface="Times New Roman" panose="02020603050405020304" pitchFamily="18" charset="0"/>
                        </a:rPr>
                        <a:t>Γκούτρας</a:t>
                      </a:r>
                      <a:r>
                        <a:rPr lang="el-GR" sz="2000" baseline="0" dirty="0" smtClean="0">
                          <a:latin typeface="Times New Roman" panose="02020603050405020304" pitchFamily="18" charset="0"/>
                          <a:cs typeface="Times New Roman" panose="02020603050405020304" pitchFamily="18" charset="0"/>
                        </a:rPr>
                        <a:t> Γιάννης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 Λόχου, Ταγματάρχης ΔΣΕ</a:t>
                      </a:r>
                      <a:endParaRPr lang="el-GR" sz="2000" dirty="0">
                        <a:latin typeface="Times New Roman" panose="02020603050405020304" pitchFamily="18" charset="0"/>
                        <a:cs typeface="Times New Roman" panose="02020603050405020304" pitchFamily="18" charset="0"/>
                      </a:endParaRPr>
                    </a:p>
                  </a:txBody>
                  <a:tcPr/>
                </a:tc>
              </a:tr>
              <a:tr h="475591">
                <a:tc>
                  <a:txBody>
                    <a:bodyPr/>
                    <a:lstStyle/>
                    <a:p>
                      <a:pPr algn="ctr"/>
                      <a:r>
                        <a:rPr lang="el-GR" sz="2000" dirty="0" err="1" smtClean="0">
                          <a:latin typeface="Times New Roman" panose="02020603050405020304" pitchFamily="18" charset="0"/>
                          <a:cs typeface="Times New Roman" panose="02020603050405020304" pitchFamily="18" charset="0"/>
                        </a:rPr>
                        <a:t>Γκίνας</a:t>
                      </a:r>
                      <a:r>
                        <a:rPr lang="el-GR" sz="2000" baseline="0" dirty="0" smtClean="0">
                          <a:latin typeface="Times New Roman" panose="02020603050405020304" pitchFamily="18" charset="0"/>
                          <a:cs typeface="Times New Roman" panose="02020603050405020304" pitchFamily="18" charset="0"/>
                        </a:rPr>
                        <a:t> Στέργιος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Διοικητής Λόχου, Λοχαγός ΔΣΕ</a:t>
                      </a:r>
                      <a:endParaRPr lang="el-GR" sz="2000" dirty="0">
                        <a:latin typeface="Times New Roman" panose="02020603050405020304" pitchFamily="18" charset="0"/>
                        <a:cs typeface="Times New Roman" panose="02020603050405020304" pitchFamily="18" charset="0"/>
                      </a:endParaRPr>
                    </a:p>
                  </a:txBody>
                  <a:tcPr/>
                </a:tc>
              </a:tr>
            </a:tbl>
          </a:graphicData>
        </a:graphic>
      </p:graphicFrame>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269</a:t>
            </a:fld>
            <a:endParaRPr lang="en-US" altLang="el-GR"/>
          </a:p>
        </p:txBody>
      </p:sp>
    </p:spTree>
    <p:extLst>
      <p:ext uri="{BB962C8B-B14F-4D97-AF65-F5344CB8AC3E}">
        <p14:creationId xmlns="" xmlns:p14="http://schemas.microsoft.com/office/powerpoint/2010/main" val="518225621"/>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r>
              <a:rPr lang="el-GR" dirty="0"/>
              <a:t>Φθινόπωρο </a:t>
            </a:r>
            <a:r>
              <a:rPr lang="el-GR" dirty="0" smtClean="0"/>
              <a:t>1878: Βουλγαρική εξέγερση στις περιοχές </a:t>
            </a:r>
            <a:r>
              <a:rPr lang="el-GR" dirty="0" err="1" smtClean="0"/>
              <a:t>Ράζλογκ</a:t>
            </a:r>
            <a:r>
              <a:rPr lang="el-GR" dirty="0" smtClean="0"/>
              <a:t>, </a:t>
            </a:r>
            <a:r>
              <a:rPr lang="el-GR" dirty="0" err="1" smtClean="0"/>
              <a:t>Κρέσνας</a:t>
            </a:r>
            <a:endParaRPr lang="el-GR" dirty="0" smtClean="0"/>
          </a:p>
          <a:p>
            <a:r>
              <a:rPr lang="el-GR" b="1" dirty="0" smtClean="0"/>
              <a:t>Σεπτέμβριος 1885</a:t>
            </a:r>
            <a:r>
              <a:rPr lang="el-GR" dirty="0" smtClean="0"/>
              <a:t>: προσάρτηση της Ανατολικής Ρωμυλίας από τη Βουλγαρία</a:t>
            </a:r>
          </a:p>
          <a:p>
            <a:r>
              <a:rPr lang="el-GR" b="1" dirty="0" smtClean="0"/>
              <a:t>Μάρτιος 1886</a:t>
            </a:r>
            <a:r>
              <a:rPr lang="el-GR" dirty="0" smtClean="0"/>
              <a:t>: Η ένωση επικυρώνεται με τη σύμβαση του Τοπ-</a:t>
            </a:r>
            <a:r>
              <a:rPr lang="el-GR" dirty="0" err="1" smtClean="0"/>
              <a:t>χανέ</a:t>
            </a:r>
            <a:r>
              <a:rPr lang="el-GR" dirty="0" smtClean="0"/>
              <a:t>.</a:t>
            </a:r>
          </a:p>
          <a:p>
            <a:endParaRPr lang="el-GR" dirty="0"/>
          </a:p>
        </p:txBody>
      </p:sp>
    </p:spTree>
    <p:extLst>
      <p:ext uri="{BB962C8B-B14F-4D97-AF65-F5344CB8AC3E}">
        <p14:creationId xmlns="" xmlns:p14="http://schemas.microsoft.com/office/powerpoint/2010/main" val="1851787574"/>
      </p:ext>
    </p:extLst>
  </p:cSld>
  <p:clrMapOvr>
    <a:masterClrMapping/>
  </p:clrMapOvr>
  <p:transition>
    <p:dissolv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690" y="487680"/>
            <a:ext cx="7689669" cy="6008913"/>
          </a:xfrm>
        </p:spPr>
        <p:txBody>
          <a:bodyPr/>
          <a:lstStyle/>
          <a:p>
            <a:pPr marL="0" indent="0" algn="just">
              <a:buNone/>
            </a:pPr>
            <a:r>
              <a:rPr lang="el-GR" sz="1900" dirty="0" smtClean="0">
                <a:latin typeface="Times New Roman" panose="02020603050405020304" pitchFamily="18" charset="0"/>
                <a:cs typeface="Times New Roman" panose="02020603050405020304" pitchFamily="18" charset="0"/>
              </a:rPr>
              <a:t>Οι αρχές της πόλης επιστράτευσαν χιλιάδες ξεσπιτωμένους από τα χωριά τους, τους λεγόμενους «ανταρτόπληκτους», για καταναγκαστικές εργασίες, </a:t>
            </a: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r>
              <a:rPr lang="el-GR" sz="1900" dirty="0" smtClean="0">
                <a:latin typeface="Times New Roman" panose="02020603050405020304" pitchFamily="18" charset="0"/>
                <a:cs typeface="Times New Roman" panose="02020603050405020304" pitchFamily="18" charset="0"/>
              </a:rPr>
              <a:t>όπως για τη μεταφορά των νεκρών μαχητών του ΔΣΕ. Τους φόρτωναν κατά δεκάδες ρίχνοντάς τους σε ομαδικούς τάφους στον αγρό του Γιώργου </a:t>
            </a:r>
            <a:r>
              <a:rPr lang="el-GR" sz="1900" dirty="0" err="1" smtClean="0">
                <a:latin typeface="Times New Roman" panose="02020603050405020304" pitchFamily="18" charset="0"/>
                <a:cs typeface="Times New Roman" panose="02020603050405020304" pitchFamily="18" charset="0"/>
              </a:rPr>
              <a:t>Λοντράκη</a:t>
            </a:r>
            <a:r>
              <a:rPr lang="el-GR" sz="1900" dirty="0">
                <a:latin typeface="Times New Roman" panose="02020603050405020304" pitchFamily="18" charset="0"/>
                <a:cs typeface="Times New Roman" panose="02020603050405020304" pitchFamily="18" charset="0"/>
              </a:rPr>
              <a:t> </a:t>
            </a:r>
            <a:r>
              <a:rPr lang="el-GR" sz="1900" dirty="0" smtClean="0">
                <a:latin typeface="Times New Roman" panose="02020603050405020304" pitchFamily="18" charset="0"/>
                <a:cs typeface="Times New Roman" panose="02020603050405020304" pitchFamily="18" charset="0"/>
              </a:rPr>
              <a:t>που βρίσκεται στο δρόμο προς Σκοπιά, πέρα από την εκκλησία του </a:t>
            </a:r>
            <a:r>
              <a:rPr lang="el-GR" sz="1900" dirty="0" err="1" smtClean="0">
                <a:latin typeface="Times New Roman" panose="02020603050405020304" pitchFamily="18" charset="0"/>
                <a:cs typeface="Times New Roman" panose="02020603050405020304" pitchFamily="18" charset="0"/>
              </a:rPr>
              <a:t>Αη</a:t>
            </a:r>
            <a:r>
              <a:rPr lang="el-GR" sz="1900" dirty="0" smtClean="0">
                <a:latin typeface="Times New Roman" panose="02020603050405020304" pitchFamily="18" charset="0"/>
                <a:cs typeface="Times New Roman" panose="02020603050405020304" pitchFamily="18" charset="0"/>
              </a:rPr>
              <a:t> Γιώργη. Εκεί θάφτηκαν 700 μαχητές του ΔΣΕ.</a:t>
            </a:r>
          </a:p>
          <a:p>
            <a:pPr marL="0" indent="0" algn="just">
              <a:buNone/>
            </a:pPr>
            <a:r>
              <a:rPr lang="el-GR" sz="1900" b="1" i="1" dirty="0" smtClean="0">
                <a:latin typeface="Times New Roman" panose="02020603050405020304" pitchFamily="18" charset="0"/>
                <a:cs typeface="Times New Roman" panose="02020603050405020304" pitchFamily="18" charset="0"/>
              </a:rPr>
              <a:t>Μετά τη μάχη</a:t>
            </a:r>
          </a:p>
          <a:p>
            <a:pPr algn="just">
              <a:buFont typeface="Wingdings" panose="05000000000000000000" pitchFamily="2" charset="2"/>
              <a:buChar char="§"/>
            </a:pPr>
            <a:r>
              <a:rPr lang="el-GR" sz="1900" dirty="0" smtClean="0">
                <a:latin typeface="Times New Roman" panose="02020603050405020304" pitchFamily="18" charset="0"/>
                <a:cs typeface="Times New Roman" panose="02020603050405020304" pitchFamily="18" charset="0"/>
              </a:rPr>
              <a:t>Στις 5 -  Μαρτίου 1949 πραγματοποιήθηκε στο Βίτσι κομματική </a:t>
            </a:r>
            <a:r>
              <a:rPr lang="el-GR" sz="1900" dirty="0" err="1" smtClean="0">
                <a:latin typeface="Times New Roman" panose="02020603050405020304" pitchFamily="18" charset="0"/>
                <a:cs typeface="Times New Roman" panose="02020603050405020304" pitchFamily="18" charset="0"/>
              </a:rPr>
              <a:t>πολιτικοστρατιωτική</a:t>
            </a:r>
            <a:r>
              <a:rPr lang="el-GR" sz="1900" dirty="0" smtClean="0">
                <a:latin typeface="Times New Roman" panose="02020603050405020304" pitchFamily="18" charset="0"/>
                <a:cs typeface="Times New Roman" panose="02020603050405020304" pitchFamily="18" charset="0"/>
              </a:rPr>
              <a:t> σύσκεψη στελεχών σχετικά με τις αιτίες αποτυχίας της επιχείρησης στη Φλώρινα. Η διεύθυνση της επιχείρησης (</a:t>
            </a:r>
            <a:r>
              <a:rPr lang="el-GR" sz="1900" dirty="0" err="1" smtClean="0">
                <a:latin typeface="Times New Roman" panose="02020603050405020304" pitchFamily="18" charset="0"/>
                <a:cs typeface="Times New Roman" panose="02020603050405020304" pitchFamily="18" charset="0"/>
              </a:rPr>
              <a:t>Βλαντάς</a:t>
            </a:r>
            <a:r>
              <a:rPr lang="el-GR" sz="1900" dirty="0" smtClean="0">
                <a:latin typeface="Times New Roman" panose="02020603050405020304" pitchFamily="18" charset="0"/>
                <a:cs typeface="Times New Roman" panose="02020603050405020304" pitchFamily="18" charset="0"/>
              </a:rPr>
              <a:t>, </a:t>
            </a:r>
            <a:r>
              <a:rPr lang="el-GR" sz="1900" dirty="0" err="1" smtClean="0">
                <a:latin typeface="Times New Roman" panose="02020603050405020304" pitchFamily="18" charset="0"/>
                <a:cs typeface="Times New Roman" panose="02020603050405020304" pitchFamily="18" charset="0"/>
              </a:rPr>
              <a:t>Γούσιας</a:t>
            </a:r>
            <a:r>
              <a:rPr lang="el-GR" sz="1900" dirty="0" smtClean="0">
                <a:latin typeface="Times New Roman" panose="02020603050405020304" pitchFamily="18" charset="0"/>
                <a:cs typeface="Times New Roman" panose="02020603050405020304" pitchFamily="18" charset="0"/>
              </a:rPr>
              <a:t>) έριξαν τις βασικές ευθύνες στις διοικήσεις των τμημάτων για τις αποτυχίες. Επίσης, διατυπώθηκε η άποψη ότι υπήρχαν αδυναμίες τακτικής, έλλειψη διαρκούς ενεργητικής εποπτείας πάνω σε όλη την εξέλιξη της μάχης και σοβαρή διάσταση ανάμεσα στο σχεδιασμό και τις απαιτήσεις μια ποιοτικά ανώτερης και δύσκολης επιχείρησης, ανάμεσα στο μαντάρισμα και την καθοδήγησή της.</a:t>
            </a:r>
            <a:endParaRPr lang="el-GR" sz="19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fld id="{73B2B2E0-6BF8-49DB-A803-961981A7C483}" type="slidenum">
              <a:rPr lang="en-US" altLang="el-GR" smtClean="0"/>
              <a:pPr/>
              <a:t>270</a:t>
            </a:fld>
            <a:endParaRPr lang="en-US" altLang="el-GR"/>
          </a:p>
        </p:txBody>
      </p:sp>
    </p:spTree>
    <p:extLst>
      <p:ext uri="{BB962C8B-B14F-4D97-AF65-F5344CB8AC3E}">
        <p14:creationId xmlns="" xmlns:p14="http://schemas.microsoft.com/office/powerpoint/2010/main" val="3893571574"/>
      </p:ext>
    </p:extLst>
  </p:cSld>
  <p:clrMapOvr>
    <a:masterClrMapping/>
  </p:clrMapOvr>
  <p:transition>
    <p:dissolv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8" y="435428"/>
            <a:ext cx="7707086" cy="5939245"/>
          </a:xfrm>
        </p:spPr>
        <p:txBody>
          <a:bodyPr>
            <a:normAutofit lnSpcReduction="10000"/>
          </a:bodyPr>
          <a:lstStyle/>
          <a:p>
            <a:pPr algn="just">
              <a:buFont typeface="Wingdings" panose="05000000000000000000" pitchFamily="2" charset="2"/>
              <a:buChar char="§"/>
            </a:pPr>
            <a:r>
              <a:rPr lang="el-GR" sz="1900" dirty="0" smtClean="0">
                <a:latin typeface="Times New Roman" panose="02020603050405020304" pitchFamily="18" charset="0"/>
                <a:cs typeface="Times New Roman" panose="02020603050405020304" pitchFamily="18" charset="0"/>
              </a:rPr>
              <a:t>    Μετά το χτύπημα της Φλώρινας οι αρχές της πόλης εξαπέλυσαν νέο κύμα μαζικών συλλήψεων. Από τις 10 ως τις 12 Μαρτίου συνέλαβαν 150 οικογένειες, συγγενείς ανταρτών, όπως φαίνεται στον παρακάτω πίνακα:</a:t>
            </a:r>
          </a:p>
          <a:p>
            <a:pPr algn="just">
              <a:buFont typeface="Wingdings" panose="05000000000000000000" pitchFamily="2" charset="2"/>
              <a:buChar char="§"/>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endParaRPr lang="el-GR" sz="1900" dirty="0" smtClean="0">
              <a:latin typeface="Times New Roman" panose="02020603050405020304" pitchFamily="18" charset="0"/>
              <a:cs typeface="Times New Roman" panose="02020603050405020304" pitchFamily="18" charset="0"/>
            </a:endParaRPr>
          </a:p>
          <a:p>
            <a:pPr marL="0" indent="0" algn="just">
              <a:buNone/>
            </a:pPr>
            <a:r>
              <a:rPr lang="el-GR" sz="1900" dirty="0" smtClean="0">
                <a:latin typeface="Times New Roman" panose="02020603050405020304" pitchFamily="18" charset="0"/>
                <a:cs typeface="Times New Roman" panose="02020603050405020304" pitchFamily="18" charset="0"/>
              </a:rPr>
              <a:t>Έγιναν συλλήψεις και στα χωριά: Άνω και Κάτω </a:t>
            </a:r>
            <a:r>
              <a:rPr lang="el-GR" sz="1900" dirty="0" err="1" smtClean="0">
                <a:latin typeface="Times New Roman" panose="02020603050405020304" pitchFamily="18" charset="0"/>
                <a:cs typeface="Times New Roman" panose="02020603050405020304" pitchFamily="18" charset="0"/>
              </a:rPr>
              <a:t>Υδρούσα</a:t>
            </a:r>
            <a:r>
              <a:rPr lang="el-GR" sz="1900" dirty="0" smtClean="0">
                <a:latin typeface="Times New Roman" panose="02020603050405020304" pitchFamily="18" charset="0"/>
                <a:cs typeface="Times New Roman" panose="02020603050405020304" pitchFamily="18" charset="0"/>
              </a:rPr>
              <a:t>, Τροπαιοφόρος, Σκοπιά, </a:t>
            </a:r>
            <a:r>
              <a:rPr lang="el-GR" sz="1900" dirty="0" err="1" smtClean="0">
                <a:latin typeface="Times New Roman" panose="02020603050405020304" pitchFamily="18" charset="0"/>
                <a:cs typeface="Times New Roman" panose="02020603050405020304" pitchFamily="18" charset="0"/>
              </a:rPr>
              <a:t>Αμμοχώρι</a:t>
            </a:r>
            <a:r>
              <a:rPr lang="el-GR" sz="1900" dirty="0" smtClean="0">
                <a:latin typeface="Times New Roman" panose="02020603050405020304" pitchFamily="18" charset="0"/>
                <a:cs typeface="Times New Roman" panose="02020603050405020304" pitchFamily="18" charset="0"/>
              </a:rPr>
              <a:t>, </a:t>
            </a:r>
            <a:r>
              <a:rPr lang="el-GR" sz="1900" dirty="0" err="1" smtClean="0">
                <a:latin typeface="Times New Roman" panose="02020603050405020304" pitchFamily="18" charset="0"/>
                <a:cs typeface="Times New Roman" panose="02020603050405020304" pitchFamily="18" charset="0"/>
              </a:rPr>
              <a:t>Αρμενοχώρι</a:t>
            </a:r>
            <a:r>
              <a:rPr lang="el-GR" sz="1900" dirty="0" smtClean="0">
                <a:latin typeface="Times New Roman" panose="02020603050405020304" pitchFamily="18" charset="0"/>
                <a:cs typeface="Times New Roman" panose="02020603050405020304" pitchFamily="18" charset="0"/>
              </a:rPr>
              <a:t> και </a:t>
            </a:r>
            <a:r>
              <a:rPr lang="el-GR" sz="1900" dirty="0" err="1" smtClean="0">
                <a:latin typeface="Times New Roman" panose="02020603050405020304" pitchFamily="18" charset="0"/>
                <a:cs typeface="Times New Roman" panose="02020603050405020304" pitchFamily="18" charset="0"/>
              </a:rPr>
              <a:t>Μεσονήσι</a:t>
            </a:r>
            <a:r>
              <a:rPr lang="el-GR" sz="1900" dirty="0" smtClean="0">
                <a:latin typeface="Times New Roman" panose="02020603050405020304" pitchFamily="18" charset="0"/>
                <a:cs typeface="Times New Roman" panose="02020603050405020304" pitchFamily="18" charset="0"/>
              </a:rPr>
              <a:t>. Έτσι, στα χωριά έμειναν πλέον μόνο οι </a:t>
            </a:r>
            <a:r>
              <a:rPr lang="el-GR" sz="1900" dirty="0" err="1" smtClean="0">
                <a:latin typeface="Times New Roman" panose="02020603050405020304" pitchFamily="18" charset="0"/>
                <a:cs typeface="Times New Roman" panose="02020603050405020304" pitchFamily="18" charset="0"/>
              </a:rPr>
              <a:t>ΜΑΥδες</a:t>
            </a:r>
            <a:r>
              <a:rPr lang="el-GR" sz="1900" dirty="0" smtClean="0">
                <a:latin typeface="Times New Roman" panose="02020603050405020304" pitchFamily="18" charset="0"/>
                <a:cs typeface="Times New Roman" panose="02020603050405020304" pitchFamily="18" charset="0"/>
              </a:rPr>
              <a:t>. Στο Αμύνταιο 15 αγρότες κατηγορήθηκαν ότι συνεργάζονταν με τμήματα του ΔΣΕ, ενώ στη Φλώρινα συνελήφθησαν 50 άτομα και καταδικάστηκαν σε πολυετείς φυλακίσεις.</a:t>
            </a:r>
          </a:p>
        </p:txBody>
      </p:sp>
      <p:graphicFrame>
        <p:nvGraphicFramePr>
          <p:cNvPr id="4" name="Table 3"/>
          <p:cNvGraphicFramePr>
            <a:graphicFrameLocks noGrp="1"/>
          </p:cNvGraphicFramePr>
          <p:nvPr>
            <p:extLst>
              <p:ext uri="{D42A27DB-BD31-4B8C-83A1-F6EECF244321}">
                <p14:modId xmlns="" xmlns:p14="http://schemas.microsoft.com/office/powerpoint/2010/main" val="832583067"/>
              </p:ext>
            </p:extLst>
          </p:nvPr>
        </p:nvGraphicFramePr>
        <p:xfrm>
          <a:off x="1524000" y="1545046"/>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l-GR" sz="1600" dirty="0" smtClean="0">
                          <a:latin typeface="Times New Roman" panose="02020603050405020304" pitchFamily="18" charset="0"/>
                          <a:cs typeface="Times New Roman" panose="02020603050405020304" pitchFamily="18" charset="0"/>
                        </a:rPr>
                        <a:t>Χωριό</a:t>
                      </a:r>
                      <a:endParaRPr lang="el-GR" sz="1600" dirty="0">
                        <a:latin typeface="Times New Roman" panose="02020603050405020304" pitchFamily="18" charset="0"/>
                        <a:cs typeface="Times New Roman" panose="02020603050405020304" pitchFamily="18" charset="0"/>
                      </a:endParaRPr>
                    </a:p>
                  </a:txBody>
                  <a:tcPr/>
                </a:tc>
                <a:tc>
                  <a:txBody>
                    <a:bodyPr/>
                    <a:lstStyle/>
                    <a:p>
                      <a:r>
                        <a:rPr lang="el-GR" sz="1600" dirty="0" smtClean="0">
                          <a:latin typeface="Times New Roman" panose="02020603050405020304" pitchFamily="18" charset="0"/>
                          <a:cs typeface="Times New Roman" panose="02020603050405020304" pitchFamily="18" charset="0"/>
                        </a:rPr>
                        <a:t>Συλληφθείσες</a:t>
                      </a:r>
                      <a:r>
                        <a:rPr lang="el-GR" sz="1600" baseline="0" dirty="0" smtClean="0">
                          <a:latin typeface="Times New Roman" panose="02020603050405020304" pitchFamily="18" charset="0"/>
                          <a:cs typeface="Times New Roman" panose="02020603050405020304" pitchFamily="18" charset="0"/>
                        </a:rPr>
                        <a:t> Οικογένειες</a:t>
                      </a:r>
                      <a:endParaRPr lang="el-GR" sz="1600" dirty="0">
                        <a:latin typeface="Times New Roman" panose="02020603050405020304" pitchFamily="18" charset="0"/>
                        <a:cs typeface="Times New Roman" panose="02020603050405020304" pitchFamily="18" charset="0"/>
                      </a:endParaRPr>
                    </a:p>
                  </a:txBody>
                  <a:tcPr/>
                </a:tc>
              </a:tr>
              <a:tr h="370840">
                <a:tc>
                  <a:txBody>
                    <a:bodyPr/>
                    <a:lstStyle/>
                    <a:p>
                      <a:r>
                        <a:rPr lang="el-GR" sz="1800" b="1" dirty="0" smtClean="0">
                          <a:latin typeface="Times New Roman" panose="02020603050405020304" pitchFamily="18" charset="0"/>
                          <a:cs typeface="Times New Roman" panose="02020603050405020304" pitchFamily="18" charset="0"/>
                        </a:rPr>
                        <a:t>Αγία</a:t>
                      </a:r>
                      <a:r>
                        <a:rPr lang="el-GR" sz="1800" b="1" baseline="0" dirty="0" smtClean="0">
                          <a:latin typeface="Times New Roman" panose="02020603050405020304" pitchFamily="18" charset="0"/>
                          <a:cs typeface="Times New Roman" panose="02020603050405020304" pitchFamily="18" charset="0"/>
                        </a:rPr>
                        <a:t> Παρασκευή</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smtClean="0">
                          <a:latin typeface="Times New Roman" panose="02020603050405020304" pitchFamily="18" charset="0"/>
                          <a:cs typeface="Times New Roman" panose="02020603050405020304" pitchFamily="18" charset="0"/>
                        </a:rPr>
                        <a:t>2</a:t>
                      </a:r>
                      <a:endParaRPr lang="el-GR" sz="1800" b="1" dirty="0">
                        <a:latin typeface="Times New Roman" panose="02020603050405020304" pitchFamily="18" charset="0"/>
                        <a:cs typeface="Times New Roman" panose="02020603050405020304" pitchFamily="18" charset="0"/>
                      </a:endParaRPr>
                    </a:p>
                  </a:txBody>
                  <a:tcPr/>
                </a:tc>
              </a:tr>
              <a:tr h="370840">
                <a:tc>
                  <a:txBody>
                    <a:bodyPr/>
                    <a:lstStyle/>
                    <a:p>
                      <a:r>
                        <a:rPr lang="el-GR" sz="1800" b="1" dirty="0" err="1" smtClean="0">
                          <a:latin typeface="Times New Roman" panose="02020603050405020304" pitchFamily="18" charset="0"/>
                          <a:cs typeface="Times New Roman" panose="02020603050405020304" pitchFamily="18" charset="0"/>
                        </a:rPr>
                        <a:t>Παριόρι</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smtClean="0">
                          <a:latin typeface="Times New Roman" panose="02020603050405020304" pitchFamily="18" charset="0"/>
                          <a:cs typeface="Times New Roman" panose="02020603050405020304" pitchFamily="18" charset="0"/>
                        </a:rPr>
                        <a:t>13</a:t>
                      </a:r>
                      <a:endParaRPr lang="el-GR" sz="1800" b="1" dirty="0">
                        <a:latin typeface="Times New Roman" panose="02020603050405020304" pitchFamily="18" charset="0"/>
                        <a:cs typeface="Times New Roman" panose="02020603050405020304" pitchFamily="18" charset="0"/>
                      </a:endParaRPr>
                    </a:p>
                  </a:txBody>
                  <a:tcPr/>
                </a:tc>
              </a:tr>
              <a:tr h="370840">
                <a:tc>
                  <a:txBody>
                    <a:bodyPr/>
                    <a:lstStyle/>
                    <a:p>
                      <a:r>
                        <a:rPr lang="el-GR" sz="1800" b="1" dirty="0" err="1" smtClean="0">
                          <a:latin typeface="Times New Roman" panose="02020603050405020304" pitchFamily="18" charset="0"/>
                          <a:cs typeface="Times New Roman" panose="02020603050405020304" pitchFamily="18" charset="0"/>
                        </a:rPr>
                        <a:t>Πολυπλάτανος</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smtClean="0">
                          <a:latin typeface="Times New Roman" panose="02020603050405020304" pitchFamily="18" charset="0"/>
                          <a:cs typeface="Times New Roman" panose="02020603050405020304" pitchFamily="18" charset="0"/>
                        </a:rPr>
                        <a:t>9</a:t>
                      </a:r>
                      <a:endParaRPr lang="el-GR" sz="1800" b="1" dirty="0">
                        <a:latin typeface="Times New Roman" panose="02020603050405020304" pitchFamily="18" charset="0"/>
                        <a:cs typeface="Times New Roman" panose="02020603050405020304" pitchFamily="18" charset="0"/>
                      </a:endParaRPr>
                    </a:p>
                  </a:txBody>
                  <a:tcPr/>
                </a:tc>
              </a:tr>
              <a:tr h="370840">
                <a:tc>
                  <a:txBody>
                    <a:bodyPr/>
                    <a:lstStyle/>
                    <a:p>
                      <a:r>
                        <a:rPr lang="el-GR" sz="1800" b="1" dirty="0" smtClean="0">
                          <a:latin typeface="Times New Roman" panose="02020603050405020304" pitchFamily="18" charset="0"/>
                          <a:cs typeface="Times New Roman" panose="02020603050405020304" pitchFamily="18" charset="0"/>
                        </a:rPr>
                        <a:t>Κάτω</a:t>
                      </a:r>
                      <a:r>
                        <a:rPr lang="el-GR" sz="1800" b="1" baseline="0" dirty="0" smtClean="0">
                          <a:latin typeface="Times New Roman" panose="02020603050405020304" pitchFamily="18" charset="0"/>
                          <a:cs typeface="Times New Roman" panose="02020603050405020304" pitchFamily="18" charset="0"/>
                        </a:rPr>
                        <a:t> Κλεινές</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smtClean="0">
                          <a:latin typeface="Times New Roman" panose="02020603050405020304" pitchFamily="18" charset="0"/>
                          <a:cs typeface="Times New Roman" panose="02020603050405020304" pitchFamily="18" charset="0"/>
                        </a:rPr>
                        <a:t>11</a:t>
                      </a:r>
                      <a:endParaRPr lang="el-GR" sz="1800" b="1" dirty="0">
                        <a:latin typeface="Times New Roman" panose="02020603050405020304" pitchFamily="18" charset="0"/>
                        <a:cs typeface="Times New Roman" panose="02020603050405020304" pitchFamily="18" charset="0"/>
                      </a:endParaRPr>
                    </a:p>
                  </a:txBody>
                  <a:tcPr/>
                </a:tc>
              </a:tr>
              <a:tr h="370840">
                <a:tc>
                  <a:txBody>
                    <a:bodyPr/>
                    <a:lstStyle/>
                    <a:p>
                      <a:r>
                        <a:rPr lang="el-GR" sz="1800" b="1" dirty="0" smtClean="0">
                          <a:latin typeface="Times New Roman" panose="02020603050405020304" pitchFamily="18" charset="0"/>
                          <a:cs typeface="Times New Roman" panose="02020603050405020304" pitchFamily="18" charset="0"/>
                        </a:rPr>
                        <a:t>Άνω Κλεινές</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smtClean="0">
                          <a:latin typeface="Times New Roman" panose="02020603050405020304" pitchFamily="18" charset="0"/>
                          <a:cs typeface="Times New Roman" panose="02020603050405020304" pitchFamily="18" charset="0"/>
                        </a:rPr>
                        <a:t>30 </a:t>
                      </a:r>
                      <a:endParaRPr lang="el-GR" sz="1800" b="1" dirty="0">
                        <a:latin typeface="Times New Roman" panose="02020603050405020304" pitchFamily="18" charset="0"/>
                        <a:cs typeface="Times New Roman" panose="02020603050405020304" pitchFamily="18" charset="0"/>
                      </a:endParaRPr>
                    </a:p>
                  </a:txBody>
                  <a:tcPr/>
                </a:tc>
              </a:tr>
              <a:tr h="370840">
                <a:tc>
                  <a:txBody>
                    <a:bodyPr/>
                    <a:lstStyle/>
                    <a:p>
                      <a:r>
                        <a:rPr lang="el-GR" sz="1800" b="1" dirty="0" smtClean="0">
                          <a:latin typeface="Times New Roman" panose="02020603050405020304" pitchFamily="18" charset="0"/>
                          <a:cs typeface="Times New Roman" panose="02020603050405020304" pitchFamily="18" charset="0"/>
                        </a:rPr>
                        <a:t>Άνω</a:t>
                      </a:r>
                      <a:r>
                        <a:rPr lang="el-GR" sz="1800" b="1" baseline="0" dirty="0" smtClean="0">
                          <a:latin typeface="Times New Roman" panose="02020603050405020304" pitchFamily="18" charset="0"/>
                          <a:cs typeface="Times New Roman" panose="02020603050405020304" pitchFamily="18" charset="0"/>
                        </a:rPr>
                        <a:t> και Κάτω </a:t>
                      </a:r>
                      <a:r>
                        <a:rPr lang="el-GR" sz="1800" b="1" baseline="0" dirty="0" err="1" smtClean="0">
                          <a:latin typeface="Times New Roman" panose="02020603050405020304" pitchFamily="18" charset="0"/>
                          <a:cs typeface="Times New Roman" panose="02020603050405020304" pitchFamily="18" charset="0"/>
                        </a:rPr>
                        <a:t>Καλλινίκη</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smtClean="0">
                          <a:latin typeface="Times New Roman" panose="02020603050405020304" pitchFamily="18" charset="0"/>
                          <a:cs typeface="Times New Roman" panose="02020603050405020304" pitchFamily="18" charset="0"/>
                        </a:rPr>
                        <a:t>40</a:t>
                      </a:r>
                      <a:endParaRPr lang="el-GR" sz="1800" b="1" dirty="0">
                        <a:latin typeface="Times New Roman" panose="02020603050405020304" pitchFamily="18" charset="0"/>
                        <a:cs typeface="Times New Roman" panose="02020603050405020304" pitchFamily="18" charset="0"/>
                      </a:endParaRPr>
                    </a:p>
                  </a:txBody>
                  <a:tcPr/>
                </a:tc>
              </a:tr>
              <a:tr h="370840">
                <a:tc>
                  <a:txBody>
                    <a:bodyPr/>
                    <a:lstStyle/>
                    <a:p>
                      <a:r>
                        <a:rPr lang="el-GR" sz="1800" b="1" dirty="0" smtClean="0">
                          <a:latin typeface="Times New Roman" panose="02020603050405020304" pitchFamily="18" charset="0"/>
                          <a:cs typeface="Times New Roman" panose="02020603050405020304" pitchFamily="18" charset="0"/>
                        </a:rPr>
                        <a:t>Νέος Καύκασος</a:t>
                      </a:r>
                      <a:endParaRPr lang="el-GR" sz="1800" b="1" dirty="0">
                        <a:latin typeface="Times New Roman" panose="02020603050405020304" pitchFamily="18" charset="0"/>
                        <a:cs typeface="Times New Roman" panose="02020603050405020304" pitchFamily="18" charset="0"/>
                      </a:endParaRPr>
                    </a:p>
                  </a:txBody>
                  <a:tcPr/>
                </a:tc>
                <a:tc>
                  <a:txBody>
                    <a:bodyPr/>
                    <a:lstStyle/>
                    <a:p>
                      <a:r>
                        <a:rPr lang="el-GR" sz="1800" b="1" dirty="0" smtClean="0">
                          <a:latin typeface="Times New Roman" panose="02020603050405020304" pitchFamily="18" charset="0"/>
                          <a:cs typeface="Times New Roman" panose="02020603050405020304" pitchFamily="18" charset="0"/>
                        </a:rPr>
                        <a:t>18 οικογένειες</a:t>
                      </a:r>
                      <a:r>
                        <a:rPr lang="el-GR" sz="1800" b="1" baseline="0" dirty="0" smtClean="0">
                          <a:latin typeface="Times New Roman" panose="02020603050405020304" pitchFamily="18" charset="0"/>
                          <a:cs typeface="Times New Roman" panose="02020603050405020304" pitchFamily="18" charset="0"/>
                        </a:rPr>
                        <a:t> και 17 άτομα</a:t>
                      </a:r>
                      <a:endParaRPr lang="el-GR" sz="1800" b="1" dirty="0">
                        <a:latin typeface="Times New Roman" panose="02020603050405020304" pitchFamily="18" charset="0"/>
                        <a:cs typeface="Times New Roman" panose="02020603050405020304" pitchFamily="18" charset="0"/>
                      </a:endParaRPr>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73B2B2E0-6BF8-49DB-A803-961981A7C483}" type="slidenum">
              <a:rPr lang="en-US" altLang="el-GR" smtClean="0"/>
              <a:pPr/>
              <a:t>271</a:t>
            </a:fld>
            <a:endParaRPr lang="en-US" altLang="el-GR"/>
          </a:p>
        </p:txBody>
      </p:sp>
    </p:spTree>
    <p:extLst>
      <p:ext uri="{BB962C8B-B14F-4D97-AF65-F5344CB8AC3E}">
        <p14:creationId xmlns="" xmlns:p14="http://schemas.microsoft.com/office/powerpoint/2010/main" val="1304341278"/>
      </p:ext>
    </p:extLst>
  </p:cSld>
  <p:clrMapOvr>
    <a:masterClrMapping/>
  </p:clrMapOvr>
  <p:transition>
    <p:dissolv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1886"/>
            <a:ext cx="9144000" cy="6251824"/>
          </a:xfrm>
        </p:spPr>
        <p:txBody>
          <a:bodyPr/>
          <a:lstStyle/>
          <a:p>
            <a:pPr algn="just">
              <a:buFont typeface="Wingdings" panose="05000000000000000000" pitchFamily="2" charset="2"/>
              <a:buChar char="§"/>
            </a:pPr>
            <a:r>
              <a:rPr lang="el-GR" sz="1900" dirty="0" smtClean="0">
                <a:latin typeface="Times New Roman" panose="02020603050405020304" pitchFamily="18" charset="0"/>
                <a:cs typeface="Times New Roman" panose="02020603050405020304" pitchFamily="18" charset="0"/>
              </a:rPr>
              <a:t>Τα μεσάνυχτα 12 προς 13 Μαΐου τα τμήματα του ΔΣΕ επιτέθηκαν αιφνιδιαστικά στο ύψωμα 1694 στα </a:t>
            </a:r>
            <a:r>
              <a:rPr lang="el-GR" sz="1900" dirty="0" err="1" smtClean="0">
                <a:latin typeface="Times New Roman" panose="02020603050405020304" pitchFamily="18" charset="0"/>
                <a:cs typeface="Times New Roman" panose="02020603050405020304" pitchFamily="18" charset="0"/>
              </a:rPr>
              <a:t>Κουλκουθούρια</a:t>
            </a:r>
            <a:r>
              <a:rPr lang="el-GR" sz="1900" dirty="0" smtClean="0">
                <a:latin typeface="Times New Roman" panose="02020603050405020304" pitchFamily="18" charset="0"/>
                <a:cs typeface="Times New Roman" panose="02020603050405020304" pitchFamily="18" charset="0"/>
              </a:rPr>
              <a:t> και το κατέλαβαν. </a:t>
            </a:r>
          </a:p>
          <a:p>
            <a:pPr algn="just">
              <a:buFont typeface="Wingdings" panose="05000000000000000000" pitchFamily="2" charset="2"/>
              <a:buChar char="§"/>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l-GR" sz="2400" dirty="0" smtClean="0">
                <a:latin typeface="Times New Roman" panose="02020603050405020304" pitchFamily="18" charset="0"/>
                <a:cs typeface="Times New Roman" panose="02020603050405020304" pitchFamily="18" charset="0"/>
              </a:rPr>
              <a:t>Τα κυβερνητικά τμήματα πανικοβλήθηκαν κι έριξαν όλη την εφεδρεία της 1</a:t>
            </a:r>
            <a:r>
              <a:rPr lang="el-GR" sz="2400" baseline="30000" dirty="0" smtClean="0">
                <a:latin typeface="Times New Roman" panose="02020603050405020304" pitchFamily="18" charset="0"/>
                <a:cs typeface="Times New Roman" panose="02020603050405020304" pitchFamily="18" charset="0"/>
              </a:rPr>
              <a:t>ης</a:t>
            </a:r>
            <a:r>
              <a:rPr lang="el-GR" sz="2400" dirty="0" smtClean="0">
                <a:latin typeface="Times New Roman" panose="02020603050405020304" pitchFamily="18" charset="0"/>
                <a:cs typeface="Times New Roman" panose="02020603050405020304" pitchFamily="18" charset="0"/>
              </a:rPr>
              <a:t> Μεραρχίας.  Οι μάχες κράτησαν μέχρι τις 16 του Μάη. Αμφότερα τα τμήματα είχαν σοβαρές απώλειες σε νεκρούς και τραυματίες. </a:t>
            </a:r>
          </a:p>
          <a:p>
            <a:pPr algn="just">
              <a:buFont typeface="Wingdings" panose="05000000000000000000" pitchFamily="2" charset="2"/>
              <a:buChar char="§"/>
            </a:pPr>
            <a:r>
              <a:rPr lang="el-GR" sz="2400" dirty="0" smtClean="0">
                <a:latin typeface="Times New Roman" panose="02020603050405020304" pitchFamily="18" charset="0"/>
                <a:cs typeface="Times New Roman" panose="02020603050405020304" pitchFamily="18" charset="0"/>
              </a:rPr>
              <a:t>Στις 16 προς 17 Απριλίου τμήματα της 103</a:t>
            </a:r>
            <a:r>
              <a:rPr lang="el-GR" sz="2400" baseline="30000" dirty="0" smtClean="0">
                <a:latin typeface="Times New Roman" panose="02020603050405020304" pitchFamily="18" charset="0"/>
                <a:cs typeface="Times New Roman" panose="02020603050405020304" pitchFamily="18" charset="0"/>
              </a:rPr>
              <a:t>ης</a:t>
            </a:r>
            <a:r>
              <a:rPr lang="el-GR" sz="2400" dirty="0" smtClean="0">
                <a:latin typeface="Times New Roman" panose="02020603050405020304" pitchFamily="18" charset="0"/>
                <a:cs typeface="Times New Roman" panose="02020603050405020304" pitchFamily="18" charset="0"/>
              </a:rPr>
              <a:t> Ταξιαρχίας του ΔΣΕ έκαναν επιθετικές ενέργειες στις οχυρωμένες θέσεις του στρατού στο Αμύνταιο, στο Ξινό Νερό και στο Κλειδί. Έγιναν σκληρές μάχες. Ο στρατός έκανε χρήση τεθωρακισμένων, αεροπορίας και πυροβολικού. Στα χωριά </a:t>
            </a:r>
            <a:r>
              <a:rPr lang="el-GR" sz="2400" dirty="0" err="1" smtClean="0">
                <a:latin typeface="Times New Roman" panose="02020603050405020304" pitchFamily="18" charset="0"/>
                <a:cs typeface="Times New Roman" panose="02020603050405020304" pitchFamily="18" charset="0"/>
              </a:rPr>
              <a:t>Βεύη</a:t>
            </a:r>
            <a:r>
              <a:rPr lang="el-GR" sz="2400" dirty="0" smtClean="0">
                <a:latin typeface="Times New Roman" panose="02020603050405020304" pitchFamily="18" charset="0"/>
                <a:cs typeface="Times New Roman" panose="02020603050405020304" pitchFamily="18" charset="0"/>
              </a:rPr>
              <a:t>, Λόφους και Μελίτη έγιναν ταυτόχρονες επιθετικές κρούσεις από τα τμήματα του ΔΣΕ.</a:t>
            </a: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l-GR" sz="1900" dirty="0">
              <a:latin typeface="Times New Roman" panose="02020603050405020304" pitchFamily="18" charset="0"/>
              <a:cs typeface="Times New Roman" panose="02020603050405020304" pitchFamily="18" charset="0"/>
            </a:endParaRPr>
          </a:p>
          <a:p>
            <a:pPr marL="0" indent="0" algn="just">
              <a:buNone/>
            </a:pPr>
            <a:endParaRPr lang="el-GR"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272</a:t>
            </a:fld>
            <a:endParaRPr lang="en-US" altLang="el-GR"/>
          </a:p>
        </p:txBody>
      </p:sp>
    </p:spTree>
    <p:extLst>
      <p:ext uri="{BB962C8B-B14F-4D97-AF65-F5344CB8AC3E}">
        <p14:creationId xmlns="" xmlns:p14="http://schemas.microsoft.com/office/powerpoint/2010/main" val="3981389724"/>
      </p:ext>
    </p:extLst>
  </p:cSld>
  <p:clrMapOvr>
    <a:masterClrMapping/>
  </p:clrMapOvr>
  <p:transition>
    <p:dissolv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9134"/>
            <a:ext cx="9144000" cy="6508865"/>
          </a:xfrm>
        </p:spPr>
        <p:txBody>
          <a:bodyPr>
            <a:normAutofit lnSpcReduction="10000"/>
          </a:bodyPr>
          <a:lstStyle/>
          <a:p>
            <a:pPr marL="0" indent="0">
              <a:buNone/>
            </a:pPr>
            <a:r>
              <a:rPr lang="el-GR" sz="2800" dirty="0" smtClean="0">
                <a:latin typeface="Times New Roman" panose="02020603050405020304" pitchFamily="18" charset="0"/>
                <a:cs typeface="Times New Roman" panose="02020603050405020304" pitchFamily="18" charset="0"/>
              </a:rPr>
              <a:t>ΠΗΓΕΣ ΓΙΑ ΤΗ ΜΑΧΗ ΤΗΣ ΦΛΩΡΙΝΑΣ</a:t>
            </a:r>
          </a:p>
          <a:p>
            <a:pPr marL="0" indent="0" algn="just">
              <a:buNone/>
            </a:pPr>
            <a:endParaRPr lang="el-GR" sz="170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el-GR" sz="1700" dirty="0" smtClean="0">
              <a:latin typeface="Times New Roman" panose="02020603050405020304" pitchFamily="18" charset="0"/>
              <a:cs typeface="Times New Roman" panose="02020603050405020304" pitchFamily="18" charset="0"/>
            </a:endParaRPr>
          </a:p>
          <a:p>
            <a:pPr marL="0" indent="0" algn="just">
              <a:buNone/>
            </a:pPr>
            <a:endParaRPr lang="el-GR" sz="17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l-GR" sz="1700" dirty="0" smtClean="0">
                <a:solidFill>
                  <a:schemeClr val="tx1"/>
                </a:solidFill>
                <a:latin typeface="Times New Roman" panose="02020603050405020304" pitchFamily="18" charset="0"/>
                <a:cs typeface="Times New Roman" panose="02020603050405020304" pitchFamily="18" charset="0"/>
              </a:rPr>
              <a:t>«</a:t>
            </a:r>
            <a:r>
              <a:rPr lang="el-GR" sz="2000" i="1" dirty="0" smtClean="0">
                <a:solidFill>
                  <a:schemeClr val="tx1"/>
                </a:solidFill>
                <a:latin typeface="Times New Roman" panose="02020603050405020304" pitchFamily="18" charset="0"/>
                <a:cs typeface="Times New Roman" panose="02020603050405020304" pitchFamily="18" charset="0"/>
              </a:rPr>
              <a:t>Επρόκειτο </a:t>
            </a:r>
            <a:r>
              <a:rPr lang="el-GR" sz="2000" i="1" dirty="0">
                <a:solidFill>
                  <a:schemeClr val="tx1"/>
                </a:solidFill>
                <a:latin typeface="Times New Roman" panose="02020603050405020304" pitchFamily="18" charset="0"/>
                <a:cs typeface="Times New Roman" panose="02020603050405020304" pitchFamily="18" charset="0"/>
              </a:rPr>
              <a:t>για την απόπειρα από </a:t>
            </a:r>
            <a:r>
              <a:rPr lang="el-GR" sz="2000" i="1" dirty="0" smtClean="0">
                <a:solidFill>
                  <a:schemeClr val="tx1"/>
                </a:solidFill>
                <a:latin typeface="Times New Roman" panose="02020603050405020304" pitchFamily="18" charset="0"/>
                <a:cs typeface="Times New Roman" panose="02020603050405020304" pitchFamily="18" charset="0"/>
              </a:rPr>
              <a:t>το Δημοκρατικό Στρατό Ελλάδας </a:t>
            </a:r>
            <a:r>
              <a:rPr lang="el-GR" sz="2000" i="1" dirty="0">
                <a:solidFill>
                  <a:schemeClr val="tx1"/>
                </a:solidFill>
                <a:latin typeface="Times New Roman" panose="02020603050405020304" pitchFamily="18" charset="0"/>
                <a:cs typeface="Times New Roman" panose="02020603050405020304" pitchFamily="18" charset="0"/>
              </a:rPr>
              <a:t>να καταλάβει την πόλη της Φλώρινας από τον Ελληνικό </a:t>
            </a:r>
            <a:r>
              <a:rPr lang="el-GR" sz="2000" i="1" dirty="0" smtClean="0">
                <a:solidFill>
                  <a:schemeClr val="tx1"/>
                </a:solidFill>
                <a:latin typeface="Times New Roman" panose="02020603050405020304" pitchFamily="18" charset="0"/>
                <a:cs typeface="Times New Roman" panose="02020603050405020304" pitchFamily="18" charset="0"/>
              </a:rPr>
              <a:t>Στρατό. Η </a:t>
            </a:r>
            <a:r>
              <a:rPr lang="el-GR" sz="2000" i="1" dirty="0">
                <a:solidFill>
                  <a:schemeClr val="tx1"/>
                </a:solidFill>
                <a:latin typeface="Times New Roman" panose="02020603050405020304" pitchFamily="18" charset="0"/>
                <a:cs typeface="Times New Roman" panose="02020603050405020304" pitchFamily="18" charset="0"/>
              </a:rPr>
              <a:t>ηγεσία του ΔΣΕ απέδιδε μεγάλη σημασία στην κατάληψη της Φλώρινας, </a:t>
            </a:r>
            <a:r>
              <a:rPr lang="el-GR" sz="2000" i="1" dirty="0" smtClean="0">
                <a:solidFill>
                  <a:schemeClr val="tx1"/>
                </a:solidFill>
                <a:latin typeface="Times New Roman" panose="02020603050405020304" pitchFamily="18" charset="0"/>
                <a:cs typeface="Times New Roman" panose="02020603050405020304" pitchFamily="18" charset="0"/>
              </a:rPr>
              <a:t>ελπίζοντας </a:t>
            </a:r>
            <a:r>
              <a:rPr lang="el-GR" sz="2000" i="1" dirty="0">
                <a:solidFill>
                  <a:schemeClr val="tx1"/>
                </a:solidFill>
                <a:latin typeface="Times New Roman" panose="02020603050405020304" pitchFamily="18" charset="0"/>
                <a:cs typeface="Times New Roman" panose="02020603050405020304" pitchFamily="18" charset="0"/>
              </a:rPr>
              <a:t>ότι θα μπορούσε να εγκαταστήσει εκεί την κυβέρνησή της. Η γειτνίαση με τα σύνορα της Αλβανίας και της Γιουγκοσλαβίας αποτελούσε ένα βασικό μακροχρόνιο πλεονέκτημα. </a:t>
            </a:r>
            <a:r>
              <a:rPr lang="el-GR" sz="2000" i="1" dirty="0" smtClean="0">
                <a:solidFill>
                  <a:schemeClr val="tx1"/>
                </a:solidFill>
                <a:latin typeface="Times New Roman" panose="02020603050405020304" pitchFamily="18" charset="0"/>
                <a:cs typeface="Times New Roman" panose="02020603050405020304" pitchFamily="18" charset="0"/>
              </a:rPr>
              <a:t>Επίσης, άμεσος </a:t>
            </a:r>
            <a:r>
              <a:rPr lang="el-GR" sz="2000" i="1" dirty="0">
                <a:solidFill>
                  <a:schemeClr val="tx1"/>
                </a:solidFill>
                <a:latin typeface="Times New Roman" panose="02020603050405020304" pitchFamily="18" charset="0"/>
                <a:cs typeface="Times New Roman" panose="02020603050405020304" pitchFamily="18" charset="0"/>
              </a:rPr>
              <a:t>στόχος ήταν </a:t>
            </a:r>
            <a:r>
              <a:rPr lang="el-GR" sz="2000" i="1" dirty="0" smtClean="0">
                <a:solidFill>
                  <a:schemeClr val="tx1"/>
                </a:solidFill>
                <a:latin typeface="Times New Roman" panose="02020603050405020304" pitchFamily="18" charset="0"/>
                <a:cs typeface="Times New Roman" panose="02020603050405020304" pitchFamily="18" charset="0"/>
              </a:rPr>
              <a:t>η </a:t>
            </a:r>
            <a:r>
              <a:rPr lang="el-GR" sz="2000" i="1" dirty="0">
                <a:solidFill>
                  <a:schemeClr val="tx1"/>
                </a:solidFill>
                <a:latin typeface="Times New Roman" panose="02020603050405020304" pitchFamily="18" charset="0"/>
                <a:cs typeface="Times New Roman" panose="02020603050405020304" pitchFamily="18" charset="0"/>
              </a:rPr>
              <a:t>στρατολόγηση ανδρών. </a:t>
            </a:r>
            <a:endParaRPr lang="el-GR" sz="2000" i="1"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l-GR" sz="2000" i="1" dirty="0" smtClean="0">
                <a:solidFill>
                  <a:schemeClr val="tx1"/>
                </a:solidFill>
                <a:latin typeface="Times New Roman" panose="02020603050405020304" pitchFamily="18" charset="0"/>
                <a:cs typeface="Times New Roman" panose="02020603050405020304" pitchFamily="18" charset="0"/>
              </a:rPr>
              <a:t>Κατά </a:t>
            </a:r>
            <a:r>
              <a:rPr lang="el-GR" sz="2000" i="1" dirty="0">
                <a:solidFill>
                  <a:schemeClr val="tx1"/>
                </a:solidFill>
                <a:latin typeface="Times New Roman" panose="02020603050405020304" pitchFamily="18" charset="0"/>
                <a:cs typeface="Times New Roman" panose="02020603050405020304" pitchFamily="18" charset="0"/>
              </a:rPr>
              <a:t>την διάρκεια του 1948 ο ΕΣ </a:t>
            </a:r>
            <a:r>
              <a:rPr lang="el-GR" sz="2000" i="1" dirty="0" smtClean="0">
                <a:solidFill>
                  <a:schemeClr val="tx1"/>
                </a:solidFill>
                <a:latin typeface="Times New Roman" panose="02020603050405020304" pitchFamily="18" charset="0"/>
                <a:cs typeface="Times New Roman" panose="02020603050405020304" pitchFamily="18" charset="0"/>
              </a:rPr>
              <a:t>απέκτησε </a:t>
            </a:r>
            <a:r>
              <a:rPr lang="el-GR" sz="2000" i="1" dirty="0">
                <a:solidFill>
                  <a:schemeClr val="tx1"/>
                </a:solidFill>
                <a:latin typeface="Times New Roman" panose="02020603050405020304" pitchFamily="18" charset="0"/>
                <a:cs typeface="Times New Roman" panose="02020603050405020304" pitchFamily="18" charset="0"/>
              </a:rPr>
              <a:t>σημαντική υπεροχή έχοντας καταλάβει τον Γράμμο. </a:t>
            </a:r>
            <a:r>
              <a:rPr lang="el-GR" sz="2000" i="1" dirty="0" smtClean="0">
                <a:solidFill>
                  <a:schemeClr val="tx1"/>
                </a:solidFill>
                <a:latin typeface="Times New Roman" panose="02020603050405020304" pitchFamily="18" charset="0"/>
                <a:cs typeface="Times New Roman" panose="02020603050405020304" pitchFamily="18" charset="0"/>
              </a:rPr>
              <a:t>Ωστόσο, </a:t>
            </a:r>
            <a:r>
              <a:rPr lang="el-GR" sz="2000" i="1" dirty="0">
                <a:solidFill>
                  <a:schemeClr val="tx1"/>
                </a:solidFill>
                <a:latin typeface="Times New Roman" panose="02020603050405020304" pitchFamily="18" charset="0"/>
                <a:cs typeface="Times New Roman" panose="02020603050405020304" pitchFamily="18" charset="0"/>
              </a:rPr>
              <a:t>ο ΔΣΕ διατηρούσε τον έλεγχο μεγάλου μέρους της </a:t>
            </a:r>
            <a:r>
              <a:rPr lang="el-GR" sz="2000" i="1" dirty="0" smtClean="0">
                <a:solidFill>
                  <a:schemeClr val="tx1"/>
                </a:solidFill>
                <a:latin typeface="Times New Roman" panose="02020603050405020304" pitchFamily="18" charset="0"/>
                <a:cs typeface="Times New Roman" panose="02020603050405020304" pitchFamily="18" charset="0"/>
              </a:rPr>
              <a:t>Δ. Μακεδονίας</a:t>
            </a:r>
            <a:r>
              <a:rPr lang="el-GR" sz="2000" i="1" dirty="0">
                <a:solidFill>
                  <a:schemeClr val="tx1"/>
                </a:solidFill>
                <a:latin typeface="Times New Roman" panose="02020603050405020304" pitchFamily="18" charset="0"/>
                <a:cs typeface="Times New Roman" panose="02020603050405020304" pitchFamily="18" charset="0"/>
              </a:rPr>
              <a:t>. Ορμητήριό τους ήταν το Βίτσι, όπου είχαν συγκεντρωθεί περίπου 10 χιλιάδες μαχητές. Στόχος τους ήταν η κατάληψη ενός αστικού κέντρου για να πετύχουν κάποιο τακτικό πλεονέκτημα και αναζωπύρωση του ηθικού τους. Επίσης, μια σταθερή εδαφική επικράτεια στα πεδινά θα λειτουργούσε ως βάση για τη διεκδίκηση της πολυπόθητης πολιτικής αναγνώρισης της «Προσωρινής Δημοκρατικής Κυβέρνησης» (ΠΔΚ) από το </a:t>
            </a:r>
            <a:r>
              <a:rPr lang="el-GR" sz="2000" i="1" dirty="0" smtClean="0">
                <a:solidFill>
                  <a:schemeClr val="tx1"/>
                </a:solidFill>
                <a:latin typeface="Times New Roman" panose="02020603050405020304" pitchFamily="18" charset="0"/>
                <a:cs typeface="Times New Roman" panose="02020603050405020304" pitchFamily="18" charset="0"/>
              </a:rPr>
              <a:t>εξωτερικό.</a:t>
            </a:r>
            <a:r>
              <a:rPr lang="en-US" sz="2000" i="1" dirty="0" smtClean="0">
                <a:solidFill>
                  <a:schemeClr val="tx1"/>
                </a:solidFill>
                <a:latin typeface="Times New Roman" panose="02020603050405020304" pitchFamily="18" charset="0"/>
                <a:cs typeface="Times New Roman" panose="02020603050405020304" pitchFamily="18" charset="0"/>
              </a:rPr>
              <a:t> </a:t>
            </a:r>
          </a:p>
          <a:p>
            <a:pPr marL="0" indent="0" algn="just">
              <a:buNone/>
            </a:pPr>
            <a:r>
              <a:rPr lang="el-GR" sz="2000" i="1" dirty="0" smtClean="0">
                <a:solidFill>
                  <a:schemeClr val="tx1"/>
                </a:solidFill>
                <a:latin typeface="Times New Roman" panose="02020603050405020304" pitchFamily="18" charset="0"/>
                <a:cs typeface="Times New Roman" panose="02020603050405020304" pitchFamily="18" charset="0"/>
              </a:rPr>
              <a:t>Η </a:t>
            </a:r>
            <a:r>
              <a:rPr lang="el-GR" sz="2000" i="1" dirty="0">
                <a:solidFill>
                  <a:schemeClr val="tx1"/>
                </a:solidFill>
                <a:latin typeface="Times New Roman" panose="02020603050405020304" pitchFamily="18" charset="0"/>
                <a:cs typeface="Times New Roman" panose="02020603050405020304" pitchFamily="18" charset="0"/>
              </a:rPr>
              <a:t>πρώτη απόπειρα διεξήχθη στη Νάουσα, την οποία κατόρθωσαν να καταλάβουν αλλά μόνο για τέσσερις μέρες (11-15 Ιανουαρίου).</a:t>
            </a:r>
          </a:p>
          <a:p>
            <a:pPr marL="0" indent="0" algn="just">
              <a:buNone/>
            </a:pPr>
            <a:endParaRPr lang="el-GR" sz="17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273</a:t>
            </a:fld>
            <a:endParaRPr lang="en-US" altLang="el-GR"/>
          </a:p>
        </p:txBody>
      </p:sp>
    </p:spTree>
    <p:extLst>
      <p:ext uri="{BB962C8B-B14F-4D97-AF65-F5344CB8AC3E}">
        <p14:creationId xmlns="" xmlns:p14="http://schemas.microsoft.com/office/powerpoint/2010/main" val="1127665910"/>
      </p:ext>
    </p:extLst>
  </p:cSld>
  <p:clrMapOvr>
    <a:masterClrMapping/>
  </p:clrMapOvr>
  <p:transition>
    <p:dissolv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335" y="440574"/>
            <a:ext cx="7822275" cy="6184670"/>
          </a:xfrm>
        </p:spPr>
        <p:txBody>
          <a:bodyPr/>
          <a:lstStyle/>
          <a:p>
            <a:pPr marL="0" indent="0" algn="just">
              <a:buNone/>
            </a:pPr>
            <a:r>
              <a:rPr lang="el-GR" sz="1700" dirty="0">
                <a:latin typeface="Times New Roman" panose="02020603050405020304" pitchFamily="18" charset="0"/>
                <a:cs typeface="Times New Roman" panose="02020603050405020304" pitchFamily="18" charset="0"/>
              </a:rPr>
              <a:t>Στις 30 Ιανουαρίου την ηγεσία του Γενικού Αρχηγείου του ΔΣΕ ανέλαβαν οι σχετικά άπειροι Γιώργος </a:t>
            </a:r>
            <a:r>
              <a:rPr lang="el-GR" sz="1700" dirty="0" err="1">
                <a:latin typeface="Times New Roman" panose="02020603050405020304" pitchFamily="18" charset="0"/>
                <a:cs typeface="Times New Roman" panose="02020603050405020304" pitchFamily="18" charset="0"/>
              </a:rPr>
              <a:t>Βοντίτσιος</a:t>
            </a:r>
            <a:r>
              <a:rPr lang="el-GR" sz="1700" dirty="0">
                <a:latin typeface="Times New Roman" panose="02020603050405020304" pitchFamily="18" charset="0"/>
                <a:cs typeface="Times New Roman" panose="02020603050405020304" pitchFamily="18" charset="0"/>
              </a:rPr>
              <a:t> («</a:t>
            </a:r>
            <a:r>
              <a:rPr lang="el-GR" sz="1700" dirty="0" err="1">
                <a:latin typeface="Times New Roman" panose="02020603050405020304" pitchFamily="18" charset="0"/>
                <a:cs typeface="Times New Roman" panose="02020603050405020304" pitchFamily="18" charset="0"/>
              </a:rPr>
              <a:t>Γούσιας</a:t>
            </a:r>
            <a:r>
              <a:rPr lang="el-GR" sz="1700" dirty="0">
                <a:latin typeface="Times New Roman" panose="02020603050405020304" pitchFamily="18" charset="0"/>
                <a:cs typeface="Times New Roman" panose="02020603050405020304" pitchFamily="18" charset="0"/>
              </a:rPr>
              <a:t>») ως Αντιστράτηγος, και ο Δημήτρης </a:t>
            </a:r>
            <a:r>
              <a:rPr lang="el-GR" sz="1700" dirty="0" err="1">
                <a:latin typeface="Times New Roman" panose="02020603050405020304" pitchFamily="18" charset="0"/>
                <a:cs typeface="Times New Roman" panose="02020603050405020304" pitchFamily="18" charset="0"/>
              </a:rPr>
              <a:t>Βλαντάς</a:t>
            </a:r>
            <a:r>
              <a:rPr lang="el-GR" sz="1700" dirty="0">
                <a:latin typeface="Times New Roman" panose="02020603050405020304" pitchFamily="18" charset="0"/>
                <a:cs typeface="Times New Roman" panose="02020603050405020304" pitchFamily="18" charset="0"/>
              </a:rPr>
              <a:t> ως Υποστράτηγος. Στόχος τους ήταν μία σημαντική επιτυχία, μεταξύ άλλων και ως </a:t>
            </a:r>
            <a:endParaRPr lang="el-GR" sz="1700" dirty="0" smtClean="0">
              <a:latin typeface="Times New Roman" panose="02020603050405020304" pitchFamily="18" charset="0"/>
              <a:cs typeface="Times New Roman" panose="02020603050405020304" pitchFamily="18" charset="0"/>
            </a:endParaRPr>
          </a:p>
          <a:p>
            <a:pPr marL="0" indent="0" algn="just">
              <a:buNone/>
            </a:pPr>
            <a:endParaRPr lang="el-GR" sz="1700" dirty="0" smtClean="0">
              <a:latin typeface="Times New Roman" panose="02020603050405020304" pitchFamily="18" charset="0"/>
              <a:cs typeface="Times New Roman" panose="02020603050405020304" pitchFamily="18" charset="0"/>
            </a:endParaRPr>
          </a:p>
          <a:p>
            <a:pPr marL="0" indent="0" algn="just">
              <a:buNone/>
            </a:pPr>
            <a:r>
              <a:rPr lang="el-GR" sz="1700" dirty="0" smtClean="0">
                <a:latin typeface="Times New Roman" panose="02020603050405020304" pitchFamily="18" charset="0"/>
                <a:cs typeface="Times New Roman" panose="02020603050405020304" pitchFamily="18" charset="0"/>
              </a:rPr>
              <a:t>απάντηση </a:t>
            </a:r>
            <a:r>
              <a:rPr lang="el-GR" sz="1700" dirty="0">
                <a:latin typeface="Times New Roman" panose="02020603050405020304" pitchFamily="18" charset="0"/>
                <a:cs typeface="Times New Roman" panose="02020603050405020304" pitchFamily="18" charset="0"/>
              </a:rPr>
              <a:t>στην ανάληψη της αρχιστρατηγίας του ΕΣ από τον Αλέξανδρο Παπάγο την ίδια εποχή. </a:t>
            </a:r>
            <a:r>
              <a:rPr lang="el-GR" sz="1700" dirty="0" smtClean="0">
                <a:latin typeface="Times New Roman" panose="02020603050405020304" pitchFamily="18" charset="0"/>
                <a:cs typeface="Times New Roman" panose="02020603050405020304" pitchFamily="18" charset="0"/>
              </a:rPr>
              <a:t>Η Κοζάνη αποφεύχθηκε ως στόχος της </a:t>
            </a:r>
            <a:r>
              <a:rPr lang="el-GR" sz="1700" dirty="0">
                <a:latin typeface="Times New Roman" panose="02020603050405020304" pitchFamily="18" charset="0"/>
                <a:cs typeface="Times New Roman" panose="02020603050405020304" pitchFamily="18" charset="0"/>
              </a:rPr>
              <a:t>ισχυρής παρουσίας του </a:t>
            </a:r>
            <a:r>
              <a:rPr lang="el-GR" sz="1700" dirty="0" smtClean="0">
                <a:latin typeface="Times New Roman" panose="02020603050405020304" pitchFamily="18" charset="0"/>
                <a:cs typeface="Times New Roman" panose="02020603050405020304" pitchFamily="18" charset="0"/>
              </a:rPr>
              <a:t>ΕΣ. Έτσι, </a:t>
            </a:r>
            <a:r>
              <a:rPr lang="el-GR" sz="1700" dirty="0">
                <a:latin typeface="Times New Roman" panose="02020603050405020304" pitchFamily="18" charset="0"/>
                <a:cs typeface="Times New Roman" panose="02020603050405020304" pitchFamily="18" charset="0"/>
              </a:rPr>
              <a:t>επιλέχθηκε η Φλώρινα, η οποία όμως επίσης διέθετε αξιόλογη φρουρά</a:t>
            </a:r>
            <a:r>
              <a:rPr lang="el-GR" sz="1700" dirty="0" smtClean="0">
                <a:latin typeface="Times New Roman" panose="02020603050405020304" pitchFamily="18" charset="0"/>
                <a:cs typeface="Times New Roman" panose="02020603050405020304" pitchFamily="18" charset="0"/>
              </a:rPr>
              <a:t>.</a:t>
            </a:r>
          </a:p>
          <a:p>
            <a:pPr marL="0" indent="0" algn="just">
              <a:buNone/>
            </a:pPr>
            <a:r>
              <a:rPr lang="el-GR" sz="1700" dirty="0">
                <a:latin typeface="Times New Roman" panose="02020603050405020304" pitchFamily="18" charset="0"/>
                <a:cs typeface="Times New Roman" panose="02020603050405020304" pitchFamily="18" charset="0"/>
              </a:rPr>
              <a:t>Η επίθεση του ΔΣΕ </a:t>
            </a:r>
            <a:r>
              <a:rPr lang="el-GR" sz="1700" dirty="0" smtClean="0">
                <a:latin typeface="Times New Roman" panose="02020603050405020304" pitchFamily="18" charset="0"/>
                <a:cs typeface="Times New Roman" panose="02020603050405020304" pitchFamily="18" charset="0"/>
              </a:rPr>
              <a:t>εκδηλώθηκε </a:t>
            </a:r>
            <a:r>
              <a:rPr lang="el-GR" sz="1700" dirty="0">
                <a:latin typeface="Times New Roman" panose="02020603050405020304" pitchFamily="18" charset="0"/>
                <a:cs typeface="Times New Roman" panose="02020603050405020304" pitchFamily="18" charset="0"/>
              </a:rPr>
              <a:t>στις 3.30 τα ξημερώματα στις 12 Φεβρουαρίου. </a:t>
            </a:r>
            <a:r>
              <a:rPr lang="el-GR" sz="1700" dirty="0" smtClean="0">
                <a:latin typeface="Times New Roman" panose="02020603050405020304" pitchFamily="18" charset="0"/>
                <a:cs typeface="Times New Roman" panose="02020603050405020304" pitchFamily="18" charset="0"/>
              </a:rPr>
              <a:t>Ο σκοπός </a:t>
            </a:r>
            <a:r>
              <a:rPr lang="el-GR" sz="1700" dirty="0">
                <a:latin typeface="Times New Roman" panose="02020603050405020304" pitchFamily="18" charset="0"/>
                <a:cs typeface="Times New Roman" panose="02020603050405020304" pitchFamily="18" charset="0"/>
              </a:rPr>
              <a:t>ήταν η κατάληψη των υψωμάτων γύρω από την πόλη όσο ήταν σκοτάδι, και κατόπιν η είσοδος σε αυτήν με το χάραμα. Οι επιθέσεις διεξήχθησαν σχεδόν ταυτόχρονα και οδήγησαν στην κατάληψη μερικών υψωμάτων. Ο ΕΣ αντεπιτέθηκε άμεσα με επιτυχία, και αντιμετώπισε ακαριαία μία από τις τέσσερις ταξιαρχίες του ΔΣΕ που κατάφερε να εισδύσει για λίγο στην πόλη. 200 άνδρες του ΔΣΕ πιάστηκαν αιχμάλωτοι και κρατήθηκαν σε ένα κτίριο της πόλεως. Το απόγευμα της ίδιας ημέρας, ο ΔΣΕ εξαπέλυσε μια τελευταία επίθεση, η οποία όμως επίσης απέτυχε. </a:t>
            </a:r>
            <a:endParaRPr lang="el-GR" sz="1700" dirty="0" smtClean="0">
              <a:latin typeface="Times New Roman" panose="02020603050405020304" pitchFamily="18" charset="0"/>
              <a:cs typeface="Times New Roman" panose="02020603050405020304" pitchFamily="18" charset="0"/>
            </a:endParaRPr>
          </a:p>
          <a:p>
            <a:pPr marL="0" indent="0" algn="just">
              <a:buNone/>
            </a:pPr>
            <a:r>
              <a:rPr lang="el-GR" sz="1700" u="sng" dirty="0" smtClean="0">
                <a:latin typeface="Times New Roman" panose="02020603050405020304" pitchFamily="18" charset="0"/>
                <a:cs typeface="Times New Roman" panose="02020603050405020304" pitchFamily="18" charset="0"/>
              </a:rPr>
              <a:t>Σύμφωνα </a:t>
            </a:r>
            <a:r>
              <a:rPr lang="el-GR" sz="1700" u="sng" dirty="0">
                <a:latin typeface="Times New Roman" panose="02020603050405020304" pitchFamily="18" charset="0"/>
                <a:cs typeface="Times New Roman" panose="02020603050405020304" pitchFamily="18" charset="0"/>
              </a:rPr>
              <a:t>με το Γενικό Επιτελείο του ΕΣ</a:t>
            </a:r>
            <a:r>
              <a:rPr lang="el-GR" sz="1700" dirty="0">
                <a:latin typeface="Times New Roman" panose="02020603050405020304" pitchFamily="18" charset="0"/>
                <a:cs typeface="Times New Roman" panose="02020603050405020304" pitchFamily="18" charset="0"/>
              </a:rPr>
              <a:t>, ο ΔΣΕ είχε 713 </a:t>
            </a:r>
            <a:r>
              <a:rPr lang="el-GR" sz="1700" dirty="0" smtClean="0">
                <a:latin typeface="Times New Roman" panose="02020603050405020304" pitchFamily="18" charset="0"/>
                <a:cs typeface="Times New Roman" panose="02020603050405020304" pitchFamily="18" charset="0"/>
              </a:rPr>
              <a:t>νεκρούς </a:t>
            </a:r>
            <a:r>
              <a:rPr lang="el-GR" sz="1700" dirty="0">
                <a:latin typeface="Times New Roman" panose="02020603050405020304" pitchFamily="18" charset="0"/>
                <a:cs typeface="Times New Roman" panose="02020603050405020304" pitchFamily="18" charset="0"/>
              </a:rPr>
              <a:t>και 350 συλληφθέντες και </a:t>
            </a:r>
            <a:r>
              <a:rPr lang="el-GR" sz="1700" dirty="0" err="1" smtClean="0">
                <a:latin typeface="Times New Roman" panose="02020603050405020304" pitchFamily="18" charset="0"/>
                <a:cs typeface="Times New Roman" panose="02020603050405020304" pitchFamily="18" charset="0"/>
              </a:rPr>
              <a:t>παραδοθέντες</a:t>
            </a:r>
            <a:r>
              <a:rPr lang="el-GR" sz="1700" dirty="0" smtClean="0">
                <a:latin typeface="Times New Roman" panose="02020603050405020304" pitchFamily="18" charset="0"/>
                <a:cs typeface="Times New Roman" panose="02020603050405020304" pitchFamily="18" charset="0"/>
              </a:rPr>
              <a:t>, ενώ </a:t>
            </a:r>
            <a:r>
              <a:rPr lang="el-GR" sz="1700" dirty="0">
                <a:latin typeface="Times New Roman" panose="02020603050405020304" pitchFamily="18" charset="0"/>
                <a:cs typeface="Times New Roman" panose="02020603050405020304" pitchFamily="18" charset="0"/>
              </a:rPr>
              <a:t>οι κυβερνητικοί 44 νεκρούς, 284 τραυματίες και 35 αγνοούμενους. </a:t>
            </a:r>
            <a:r>
              <a:rPr lang="el-GR" sz="1700" u="sng" dirty="0">
                <a:latin typeface="Times New Roman" panose="02020603050405020304" pitchFamily="18" charset="0"/>
                <a:cs typeface="Times New Roman" panose="02020603050405020304" pitchFamily="18" charset="0"/>
              </a:rPr>
              <a:t>Σύμφωνα με το Γενικό Αρχηγείο του </a:t>
            </a:r>
            <a:r>
              <a:rPr lang="el-GR" sz="1700" u="sng" dirty="0" smtClean="0">
                <a:latin typeface="Times New Roman" panose="02020603050405020304" pitchFamily="18" charset="0"/>
                <a:cs typeface="Times New Roman" panose="02020603050405020304" pitchFamily="18" charset="0"/>
              </a:rPr>
              <a:t>ΔΣΕ,</a:t>
            </a:r>
            <a:r>
              <a:rPr lang="el-GR" sz="1700" dirty="0" smtClean="0">
                <a:latin typeface="Times New Roman" panose="02020603050405020304" pitchFamily="18" charset="0"/>
                <a:cs typeface="Times New Roman" panose="02020603050405020304" pitchFamily="18" charset="0"/>
              </a:rPr>
              <a:t> από </a:t>
            </a:r>
            <a:r>
              <a:rPr lang="el-GR" sz="1700" dirty="0">
                <a:latin typeface="Times New Roman" panose="02020603050405020304" pitchFamily="18" charset="0"/>
                <a:cs typeface="Times New Roman" panose="02020603050405020304" pitchFamily="18" charset="0"/>
              </a:rPr>
              <a:t>τα κυβερνητικά τμήματα </a:t>
            </a:r>
            <a:r>
              <a:rPr lang="el-GR" sz="1700" dirty="0" smtClean="0">
                <a:latin typeface="Times New Roman" panose="02020603050405020304" pitchFamily="18" charset="0"/>
                <a:cs typeface="Times New Roman" panose="02020603050405020304" pitchFamily="18" charset="0"/>
              </a:rPr>
              <a:t>σκοτώθηκαν 404, τραυματίστηκαν 976 </a:t>
            </a:r>
            <a:r>
              <a:rPr lang="el-GR" sz="1700" dirty="0">
                <a:latin typeface="Times New Roman" panose="02020603050405020304" pitchFamily="18" charset="0"/>
                <a:cs typeface="Times New Roman" panose="02020603050405020304" pitchFamily="18" charset="0"/>
              </a:rPr>
              <a:t>και </a:t>
            </a:r>
            <a:r>
              <a:rPr lang="el-GR" sz="1700" dirty="0" smtClean="0">
                <a:latin typeface="Times New Roman" panose="02020603050405020304" pitchFamily="18" charset="0"/>
                <a:cs typeface="Times New Roman" panose="02020603050405020304" pitchFamily="18" charset="0"/>
              </a:rPr>
              <a:t>αιχμαλωτίστηκαν 82 - </a:t>
            </a:r>
            <a:r>
              <a:rPr lang="el-GR" sz="1700" dirty="0">
                <a:latin typeface="Times New Roman" panose="02020603050405020304" pitchFamily="18" charset="0"/>
                <a:cs typeface="Times New Roman" panose="02020603050405020304" pitchFamily="18" charset="0"/>
              </a:rPr>
              <a:t>ενώ, κατά τον Δημήτρη </a:t>
            </a:r>
            <a:r>
              <a:rPr lang="el-GR" sz="1700" dirty="0" err="1">
                <a:latin typeface="Times New Roman" panose="02020603050405020304" pitchFamily="18" charset="0"/>
                <a:cs typeface="Times New Roman" panose="02020603050405020304" pitchFamily="18" charset="0"/>
              </a:rPr>
              <a:t>Βλαντά</a:t>
            </a:r>
            <a:r>
              <a:rPr lang="el-GR" sz="1700" dirty="0">
                <a:latin typeface="Times New Roman" panose="02020603050405020304" pitchFamily="18" charset="0"/>
                <a:cs typeface="Times New Roman" panose="02020603050405020304" pitchFamily="18" charset="0"/>
              </a:rPr>
              <a:t> οι απώλειες του Δημοκρατικού Στρατού, που έχασε σ' αυτή τη μάχη 194 στελέχη, ανέβηκαν σε 334 νεκρούς, 867 τραυματίες, 14 λιποτάκτες και 199 </a:t>
            </a:r>
            <a:r>
              <a:rPr lang="el-GR" sz="1700" dirty="0" smtClean="0">
                <a:latin typeface="Times New Roman" panose="02020603050405020304" pitchFamily="18" charset="0"/>
                <a:cs typeface="Times New Roman" panose="02020603050405020304" pitchFamily="18" charset="0"/>
              </a:rPr>
              <a:t>αγνοούμενους».</a:t>
            </a:r>
            <a:endParaRPr lang="el-GR" sz="17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274</a:t>
            </a:fld>
            <a:endParaRPr lang="en-US" altLang="el-GR"/>
          </a:p>
        </p:txBody>
      </p:sp>
    </p:spTree>
    <p:extLst>
      <p:ext uri="{BB962C8B-B14F-4D97-AF65-F5344CB8AC3E}">
        <p14:creationId xmlns="" xmlns:p14="http://schemas.microsoft.com/office/powerpoint/2010/main" val="283130348"/>
      </p:ext>
    </p:extLst>
  </p:cSld>
  <p:clrMapOvr>
    <a:masterClrMapping/>
  </p:clrMapOvr>
  <p:transition>
    <p:dissolv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49135"/>
            <a:ext cx="7780713" cy="6159730"/>
          </a:xfrm>
        </p:spPr>
        <p:txBody>
          <a:bodyPr>
            <a:normAutofit/>
          </a:bodyPr>
          <a:lstStyle/>
          <a:p>
            <a:pPr algn="just">
              <a:buFont typeface="Wingdings" panose="05000000000000000000" pitchFamily="2" charset="2"/>
              <a:buChar char="Ø"/>
            </a:pPr>
            <a:r>
              <a:rPr lang="el-GR" sz="1900" b="1" dirty="0" smtClean="0">
                <a:latin typeface="Times New Roman" panose="02020603050405020304" pitchFamily="18" charset="0"/>
                <a:cs typeface="Times New Roman" panose="02020603050405020304" pitchFamily="18" charset="0"/>
              </a:rPr>
              <a:t>Αρχεία Σύγχρονης Κοινωνικής Ιστορίας</a:t>
            </a:r>
          </a:p>
          <a:p>
            <a:pPr marL="0" indent="0" algn="just">
              <a:buNone/>
            </a:pPr>
            <a:endParaRPr lang="el-GR" sz="1700" dirty="0" smtClean="0">
              <a:latin typeface="Times New Roman" panose="02020603050405020304" pitchFamily="18" charset="0"/>
              <a:cs typeface="Times New Roman" panose="02020603050405020304" pitchFamily="18" charset="0"/>
            </a:endParaRPr>
          </a:p>
          <a:p>
            <a:pPr marL="0" indent="0" algn="just">
              <a:buNone/>
            </a:pPr>
            <a:endParaRPr lang="el-GR" sz="1700" dirty="0" smtClean="0">
              <a:latin typeface="Times New Roman" panose="02020603050405020304" pitchFamily="18" charset="0"/>
              <a:cs typeface="Times New Roman" panose="02020603050405020304" pitchFamily="18" charset="0"/>
            </a:endParaRPr>
          </a:p>
          <a:p>
            <a:pPr marL="0" indent="0" algn="just">
              <a:buNone/>
            </a:pPr>
            <a:endParaRPr lang="el-GR" sz="1700" dirty="0" smtClean="0">
              <a:latin typeface="Times New Roman" panose="02020603050405020304" pitchFamily="18" charset="0"/>
              <a:cs typeface="Times New Roman" panose="02020603050405020304" pitchFamily="18" charset="0"/>
            </a:endParaRPr>
          </a:p>
          <a:p>
            <a:pPr marL="0" indent="0" algn="just">
              <a:buNone/>
            </a:pPr>
            <a:r>
              <a:rPr lang="el-GR" sz="1700" dirty="0" smtClean="0">
                <a:latin typeface="Times New Roman" panose="02020603050405020304" pitchFamily="18" charset="0"/>
                <a:cs typeface="Times New Roman" panose="02020603050405020304" pitchFamily="18" charset="0"/>
              </a:rPr>
              <a:t>«</a:t>
            </a:r>
            <a:r>
              <a:rPr lang="el-GR" sz="2000" i="1" dirty="0" smtClean="0">
                <a:latin typeface="Times New Roman" panose="02020603050405020304" pitchFamily="18" charset="0"/>
                <a:cs typeface="Times New Roman" panose="02020603050405020304" pitchFamily="18" charset="0"/>
              </a:rPr>
              <a:t>Στις </a:t>
            </a:r>
            <a:r>
              <a:rPr lang="el-GR" sz="2000" i="1" dirty="0">
                <a:latin typeface="Times New Roman" panose="02020603050405020304" pitchFamily="18" charset="0"/>
                <a:cs typeface="Times New Roman" panose="02020603050405020304" pitchFamily="18" charset="0"/>
              </a:rPr>
              <a:t>αρχές του 1949 ο Δημοκρατικός Στρατός διεξάγει </a:t>
            </a:r>
            <a:r>
              <a:rPr lang="el-GR" sz="2000" b="1" i="1" dirty="0">
                <a:latin typeface="Times New Roman" panose="02020603050405020304" pitchFamily="18" charset="0"/>
                <a:cs typeface="Times New Roman" panose="02020603050405020304" pitchFamily="18" charset="0"/>
              </a:rPr>
              <a:t>τρεις εντυπωσιακές επιχειρήσεις </a:t>
            </a:r>
            <a:r>
              <a:rPr lang="el-GR" sz="2000" i="1" dirty="0">
                <a:latin typeface="Times New Roman" panose="02020603050405020304" pitchFamily="18" charset="0"/>
                <a:cs typeface="Times New Roman" panose="02020603050405020304" pitchFamily="18" charset="0"/>
              </a:rPr>
              <a:t>με σκοπό να καταλάβει πόλεις. Η κατάληψη πόλεων αποτελούσε </a:t>
            </a:r>
            <a:endParaRPr lang="el-GR" sz="2000" i="1" dirty="0" smtClean="0">
              <a:latin typeface="Times New Roman" panose="02020603050405020304" pitchFamily="18" charset="0"/>
              <a:cs typeface="Times New Roman" panose="02020603050405020304" pitchFamily="18" charset="0"/>
            </a:endParaRPr>
          </a:p>
          <a:p>
            <a:pPr marL="0" indent="0" algn="just">
              <a:buNone/>
            </a:pPr>
            <a:r>
              <a:rPr lang="el-GR" sz="2000" i="1" dirty="0" smtClean="0">
                <a:latin typeface="Times New Roman" panose="02020603050405020304" pitchFamily="18" charset="0"/>
                <a:cs typeface="Times New Roman" panose="02020603050405020304" pitchFamily="18" charset="0"/>
              </a:rPr>
              <a:t>σημαντικό </a:t>
            </a:r>
            <a:r>
              <a:rPr lang="el-GR" sz="2000" i="1" dirty="0">
                <a:latin typeface="Times New Roman" panose="02020603050405020304" pitchFamily="18" charset="0"/>
                <a:cs typeface="Times New Roman" panose="02020603050405020304" pitchFamily="18" charset="0"/>
              </a:rPr>
              <a:t>στόχο για το ΔΣΕ γιατί ήταν ο μοναδικός τρόπος να στρατολογήσει νέους μαχητές και να αποκτήσει πολύτιμα εφόδια (όπλα, πυρομαχικά, οχήματα, τρόφιμα, τηλεπικοινωνιακό εξοπλισμό, κλπ). Στις 11 Ιανουαρίου δυνάμεις της Χ Μεραρχίας του ΔΣΕ επιτέθηκαν και κατέλαβαν τη Νάουσα. Αποχώρησαν από την πόλη στις 14 Ιανουαρίου με πολλά λάφυρα (πολυβόλα, βλήματα, σφαίρες, μουλάρια, ασυρμάτους, κλπ) και αφού πρώτα προκάλεσαν εκτεταμένες καταστροφές σε κυβερνητικά κτίρια, εργοστάσια, δημόσια έργα, κ.α. Λίγες μέρες αργότερα εκδηλώνεται η επίθεση του ΔΣΕ κατά του Καρπενησίου</a:t>
            </a:r>
            <a:r>
              <a:rPr lang="el-GR" sz="2000" i="1" dirty="0" smtClean="0">
                <a:latin typeface="Times New Roman" panose="02020603050405020304" pitchFamily="18" charset="0"/>
                <a:cs typeface="Times New Roman" panose="02020603050405020304" pitchFamily="18" charset="0"/>
              </a:rPr>
              <a:t>.</a:t>
            </a:r>
          </a:p>
          <a:p>
            <a:pPr marL="0" indent="0" algn="just">
              <a:buNone/>
            </a:pPr>
            <a:endParaRPr lang="el-GR"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275</a:t>
            </a:fld>
            <a:endParaRPr lang="en-US" altLang="el-GR"/>
          </a:p>
        </p:txBody>
      </p:sp>
    </p:spTree>
    <p:extLst>
      <p:ext uri="{BB962C8B-B14F-4D97-AF65-F5344CB8AC3E}">
        <p14:creationId xmlns="" xmlns:p14="http://schemas.microsoft.com/office/powerpoint/2010/main" val="327471944"/>
      </p:ext>
    </p:extLst>
  </p:cSld>
  <p:clrMapOvr>
    <a:masterClrMapping/>
  </p:clrMapOvr>
  <p:transition>
    <p:dissolv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fontScale="70000" lnSpcReduction="20000"/>
          </a:bodyPr>
          <a:lstStyle/>
          <a:p>
            <a:r>
              <a:rPr lang="el-GR" sz="3200" i="1" dirty="0" smtClean="0">
                <a:latin typeface="Times New Roman" panose="02020603050405020304" pitchFamily="18" charset="0"/>
                <a:cs typeface="Times New Roman" panose="02020603050405020304" pitchFamily="18" charset="0"/>
              </a:rPr>
              <a:t>Η επόμενη μεγάλη επιχείρηση του ΔΣΕ ήταν </a:t>
            </a:r>
            <a:r>
              <a:rPr lang="el-GR" sz="3200" b="1" i="1" dirty="0" smtClean="0">
                <a:latin typeface="Times New Roman" panose="02020603050405020304" pitchFamily="18" charset="0"/>
                <a:cs typeface="Times New Roman" panose="02020603050405020304" pitchFamily="18" charset="0"/>
              </a:rPr>
              <a:t>η επίθεση κατά της Φλώρινας</a:t>
            </a:r>
            <a:r>
              <a:rPr lang="el-GR" sz="3200" i="1" dirty="0" smtClean="0">
                <a:latin typeface="Times New Roman" panose="02020603050405020304" pitchFamily="18" charset="0"/>
                <a:cs typeface="Times New Roman" panose="02020603050405020304" pitchFamily="18" charset="0"/>
              </a:rPr>
              <a:t>. H επίθεση στη Φλώρινα συνδεόταν άμεσα με το μέλλον του ΔΣΕ. Οι στόχος του ΔΣΕ για το 1949 ήταν δύο: α) να υπερασπιστεί την επικράτειά του στην περιοχή Λίμνες </a:t>
            </a:r>
            <a:r>
              <a:rPr lang="el-GR" sz="3200" i="1" dirty="0" err="1" smtClean="0">
                <a:latin typeface="Times New Roman" panose="02020603050405020304" pitchFamily="18" charset="0"/>
                <a:cs typeface="Times New Roman" panose="02020603050405020304" pitchFamily="18" charset="0"/>
              </a:rPr>
              <a:t>Πρεσπών</a:t>
            </a:r>
            <a:r>
              <a:rPr lang="el-GR" sz="3200" i="1" dirty="0" smtClean="0">
                <a:latin typeface="Times New Roman" panose="02020603050405020304" pitchFamily="18" charset="0"/>
                <a:cs typeface="Times New Roman" panose="02020603050405020304" pitchFamily="18" charset="0"/>
              </a:rPr>
              <a:t>-Βίτσι και β) να ανακαταλάβει το Γράμμο. Η επίθεση στη Φλώρινα συνδεόταν με τον πρώτο στόχο καθώς τυχόν κατάληψή της θα εξασφάλιζε τον πεδινό χώρο που οδηγούσε στο Βίτσι ενώ θα μπορούσε να αποτελέσει και την έδρα της Προσωρινής Δημοκρατικής Κυβέρνησης. Ο Δημοκρατικός Στρατός για την επιχείρηση κατά της Φλώρινας συγκέντρωσε δυνάμεις από τη Χ, ΧΙ και την ΙΧ Μεραρχία, ένα σύνολο περίπου 7.000 μαχητών. Η επίθεση έγινε στις 11 Φεβρουαρίου 1949 αλλά απέτυχε και προκάλεσε </a:t>
            </a:r>
            <a:r>
              <a:rPr lang="el-GR" sz="3200" dirty="0" smtClean="0">
                <a:latin typeface="Times New Roman" panose="02020603050405020304" pitchFamily="18" charset="0"/>
                <a:cs typeface="Times New Roman" panose="02020603050405020304" pitchFamily="18" charset="0"/>
              </a:rPr>
              <a:t>σοβαρές απώλειες στο Δημοκρατικό Στρατό (700 νεκρούς και 400 αιχμαλώτους)».</a:t>
            </a:r>
          </a:p>
          <a:p>
            <a:endParaRPr lang="en-US" dirty="0"/>
          </a:p>
        </p:txBody>
      </p:sp>
    </p:spTree>
  </p:cSld>
  <p:clrMapOvr>
    <a:masterClrMapping/>
  </p:clrMapOvr>
  <p:transition>
    <p:dissolve/>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stretch>
            <a:fillRect/>
          </a:stretch>
        </p:blipFill>
        <p:spPr>
          <a:xfrm>
            <a:off x="943246" y="421241"/>
            <a:ext cx="2118453" cy="2999579"/>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277</a:t>
            </a:fld>
            <a:endParaRPr lang="en-US" altLang="el-GR"/>
          </a:p>
        </p:txBody>
      </p:sp>
      <p:sp>
        <p:nvSpPr>
          <p:cNvPr id="7" name="Rectangle 6"/>
          <p:cNvSpPr/>
          <p:nvPr/>
        </p:nvSpPr>
        <p:spPr>
          <a:xfrm>
            <a:off x="3303141" y="421241"/>
            <a:ext cx="4572000" cy="6001643"/>
          </a:xfrm>
          <a:prstGeom prst="rect">
            <a:avLst/>
          </a:prstGeom>
        </p:spPr>
        <p:txBody>
          <a:bodyPr>
            <a:spAutoFit/>
          </a:bodyPr>
          <a:lstStyle/>
          <a:p>
            <a:pPr algn="just"/>
            <a:endParaRPr lang="el-GR" sz="1200" dirty="0" smtClean="0">
              <a:latin typeface="Times New Roman" charset="0"/>
              <a:ea typeface="Times New Roman" charset="0"/>
              <a:cs typeface="Times New Roman" charset="0"/>
            </a:endParaRPr>
          </a:p>
          <a:p>
            <a:pPr algn="just"/>
            <a:endParaRPr lang="el-GR" sz="1200" dirty="0" smtClean="0">
              <a:latin typeface="Times New Roman" charset="0"/>
              <a:ea typeface="Times New Roman" charset="0"/>
              <a:cs typeface="Times New Roman" charset="0"/>
            </a:endParaRPr>
          </a:p>
          <a:p>
            <a:pPr algn="just"/>
            <a:endParaRPr lang="el-GR" sz="1200" dirty="0" smtClean="0">
              <a:latin typeface="Times New Roman" charset="0"/>
              <a:ea typeface="Times New Roman" charset="0"/>
              <a:cs typeface="Times New Roman" charset="0"/>
            </a:endParaRPr>
          </a:p>
          <a:p>
            <a:pPr algn="just"/>
            <a:endParaRPr lang="el-GR" sz="1200" dirty="0" smtClean="0">
              <a:latin typeface="Times New Roman" charset="0"/>
              <a:ea typeface="Times New Roman" charset="0"/>
              <a:cs typeface="Times New Roman" charset="0"/>
            </a:endParaRPr>
          </a:p>
          <a:p>
            <a:pPr algn="just"/>
            <a:endParaRPr lang="el-GR" sz="1200" dirty="0" smtClean="0">
              <a:latin typeface="Times New Roman" charset="0"/>
              <a:ea typeface="Times New Roman" charset="0"/>
              <a:cs typeface="Times New Roman" charset="0"/>
            </a:endParaRPr>
          </a:p>
          <a:p>
            <a:pPr algn="just"/>
            <a:endParaRPr lang="el-GR" sz="1200" dirty="0" smtClean="0">
              <a:latin typeface="Times New Roman" charset="0"/>
              <a:ea typeface="Times New Roman" charset="0"/>
              <a:cs typeface="Times New Roman" charset="0"/>
            </a:endParaRPr>
          </a:p>
          <a:p>
            <a:pPr algn="just"/>
            <a:endParaRPr lang="el-GR" sz="1200" dirty="0" smtClean="0">
              <a:latin typeface="Times New Roman" charset="0"/>
              <a:ea typeface="Times New Roman" charset="0"/>
              <a:cs typeface="Times New Roman" charset="0"/>
            </a:endParaRPr>
          </a:p>
          <a:p>
            <a:pPr algn="just"/>
            <a:r>
              <a:rPr lang="el-GR" sz="2000" dirty="0" smtClean="0">
                <a:latin typeface="Times New Roman" charset="0"/>
                <a:ea typeface="Times New Roman" charset="0"/>
                <a:cs typeface="Times New Roman" charset="0"/>
              </a:rPr>
              <a:t>Σοβαρές </a:t>
            </a:r>
            <a:r>
              <a:rPr lang="el-GR" sz="2000" dirty="0">
                <a:latin typeface="Times New Roman" charset="0"/>
                <a:ea typeface="Times New Roman" charset="0"/>
                <a:cs typeface="Times New Roman" charset="0"/>
              </a:rPr>
              <a:t>δυνάμεις του Δ.Σ.Ε. έκαναν, τη νύχτα της 11 προς 12 Φλεβάρη, ισχυρές επιθετικές κρούσεις κατά της πόλης της Φλώρινας</a:t>
            </a:r>
            <a:r>
              <a:rPr lang="el-GR" sz="2000" dirty="0" smtClean="0">
                <a:latin typeface="Times New Roman" charset="0"/>
                <a:ea typeface="Times New Roman" charset="0"/>
                <a:cs typeface="Times New Roman" charset="0"/>
              </a:rPr>
              <a:t>. Ο </a:t>
            </a:r>
            <a:r>
              <a:rPr lang="el-GR" sz="2000" dirty="0">
                <a:latin typeface="Times New Roman" charset="0"/>
                <a:ea typeface="Times New Roman" charset="0"/>
                <a:cs typeface="Times New Roman" charset="0"/>
              </a:rPr>
              <a:t>εχθρός είχε στο χώρο αυτό την ΙΙ </a:t>
            </a:r>
            <a:r>
              <a:rPr lang="el-GR" sz="2000" dirty="0" err="1">
                <a:latin typeface="Times New Roman" charset="0"/>
                <a:ea typeface="Times New Roman" charset="0"/>
                <a:cs typeface="Times New Roman" charset="0"/>
              </a:rPr>
              <a:t>μοναρχοφασιστική</a:t>
            </a:r>
            <a:r>
              <a:rPr lang="el-GR" sz="2000" dirty="0">
                <a:latin typeface="Times New Roman" charset="0"/>
                <a:ea typeface="Times New Roman" charset="0"/>
                <a:cs typeface="Times New Roman" charset="0"/>
              </a:rPr>
              <a:t> Μεραρχία του με την 3η, 21 και 22 Ταξιαρχίες της, δηλ. 8.000 φαντάρους, 300 χωροφύλακες και 1.000 ΜΑΫ – ΤΕΑ. Επίσης έφερε για ενίσχυση κατά τη διάρκεια της μάχης το 105 Τ.Π. της 77 Ταξιαρχίας, το 615 Τ.Π. της 51 Ταξιαρχίας, Τάγμα πεζικού απ΄ την Καστοριά, το 556 Τ.Π. από περιοχή Έδεσσας και </a:t>
            </a:r>
            <a:r>
              <a:rPr lang="el-GR" sz="2000" dirty="0" err="1">
                <a:latin typeface="Times New Roman" charset="0"/>
                <a:ea typeface="Times New Roman" charset="0"/>
                <a:cs typeface="Times New Roman" charset="0"/>
              </a:rPr>
              <a:t>διλοχία</a:t>
            </a:r>
            <a:r>
              <a:rPr lang="el-GR" sz="2000" dirty="0">
                <a:latin typeface="Times New Roman" charset="0"/>
                <a:ea typeface="Times New Roman" charset="0"/>
                <a:cs typeface="Times New Roman" charset="0"/>
              </a:rPr>
              <a:t> του 514 Τ.Π. από </a:t>
            </a:r>
            <a:r>
              <a:rPr lang="el-GR" sz="2000" dirty="0" err="1">
                <a:latin typeface="Times New Roman" charset="0"/>
                <a:ea typeface="Times New Roman" charset="0"/>
                <a:cs typeface="Times New Roman" charset="0"/>
              </a:rPr>
              <a:t>Μουχαρέμ</a:t>
            </a:r>
            <a:r>
              <a:rPr lang="el-GR" sz="2000" dirty="0">
                <a:latin typeface="Times New Roman" charset="0"/>
                <a:ea typeface="Times New Roman" charset="0"/>
                <a:cs typeface="Times New Roman" charset="0"/>
              </a:rPr>
              <a:t> Έδεσσας και το 517 Τ.Π. από περιοχή </a:t>
            </a:r>
            <a:r>
              <a:rPr lang="el-GR" sz="2000" dirty="0" err="1">
                <a:latin typeface="Times New Roman" charset="0"/>
                <a:ea typeface="Times New Roman" charset="0"/>
                <a:cs typeface="Times New Roman" charset="0"/>
              </a:rPr>
              <a:t>Βέρροιας</a:t>
            </a:r>
            <a:r>
              <a:rPr lang="el-GR" sz="2000" dirty="0">
                <a:latin typeface="Times New Roman" charset="0"/>
                <a:ea typeface="Times New Roman" charset="0"/>
                <a:cs typeface="Times New Roman" charset="0"/>
              </a:rPr>
              <a:t>.</a:t>
            </a:r>
          </a:p>
        </p:txBody>
      </p:sp>
      <p:sp>
        <p:nvSpPr>
          <p:cNvPr id="8" name="Rectangle 7"/>
          <p:cNvSpPr/>
          <p:nvPr/>
        </p:nvSpPr>
        <p:spPr>
          <a:xfrm>
            <a:off x="3303141" y="2201366"/>
            <a:ext cx="4572000" cy="4154984"/>
          </a:xfrm>
          <a:prstGeom prst="rect">
            <a:avLst/>
          </a:prstGeom>
        </p:spPr>
        <p:txBody>
          <a:bodyPr>
            <a:spAutoFit/>
          </a:bodyPr>
          <a:lstStyle/>
          <a:p>
            <a:pPr algn="just"/>
            <a:r>
              <a:rPr lang="el-GR" sz="1200" dirty="0">
                <a:solidFill>
                  <a:srgbClr val="1A1A1A"/>
                </a:solidFill>
                <a:latin typeface="Times New Roman" charset="0"/>
                <a:ea typeface="Times New Roman" charset="0"/>
                <a:cs typeface="Times New Roman" charset="0"/>
              </a:rPr>
              <a:t>Η μάχη συνεχίστηκε ολόκληρη την ημέρα της 12 Φλεβάρη και τη νύχτα προς 13 Φλεβάρη. </a:t>
            </a:r>
            <a:r>
              <a:rPr lang="el-GR" sz="1200" dirty="0" err="1">
                <a:solidFill>
                  <a:srgbClr val="1A1A1A"/>
                </a:solidFill>
                <a:latin typeface="Times New Roman" charset="0"/>
                <a:ea typeface="Times New Roman" charset="0"/>
                <a:cs typeface="Times New Roman" charset="0"/>
              </a:rPr>
              <a:t>Καταλήφτηκαν</a:t>
            </a:r>
            <a:r>
              <a:rPr lang="el-GR" sz="1200" dirty="0">
                <a:solidFill>
                  <a:srgbClr val="1A1A1A"/>
                </a:solidFill>
                <a:latin typeface="Times New Roman" charset="0"/>
                <a:ea typeface="Times New Roman" charset="0"/>
                <a:cs typeface="Times New Roman" charset="0"/>
              </a:rPr>
              <a:t> σοβαρά υψώματα, όπως το </a:t>
            </a:r>
            <a:r>
              <a:rPr lang="el-GR" sz="1200" dirty="0" err="1">
                <a:solidFill>
                  <a:srgbClr val="1A1A1A"/>
                </a:solidFill>
                <a:latin typeface="Times New Roman" charset="0"/>
                <a:ea typeface="Times New Roman" charset="0"/>
                <a:cs typeface="Times New Roman" charset="0"/>
              </a:rPr>
              <a:t>Σολίσιτο</a:t>
            </a:r>
            <a:r>
              <a:rPr lang="el-GR" sz="1200" dirty="0">
                <a:solidFill>
                  <a:srgbClr val="1A1A1A"/>
                </a:solidFill>
                <a:latin typeface="Times New Roman" charset="0"/>
                <a:ea typeface="Times New Roman" charset="0"/>
                <a:cs typeface="Times New Roman" charset="0"/>
              </a:rPr>
              <a:t> – και το 1033, 1115 και 1398. </a:t>
            </a:r>
            <a:r>
              <a:rPr lang="el-GR" sz="1200" dirty="0" err="1">
                <a:solidFill>
                  <a:srgbClr val="1A1A1A"/>
                </a:solidFill>
                <a:latin typeface="Times New Roman" charset="0"/>
                <a:ea typeface="Times New Roman" charset="0"/>
                <a:cs typeface="Times New Roman" charset="0"/>
              </a:rPr>
              <a:t>Διλοχία</a:t>
            </a:r>
            <a:r>
              <a:rPr lang="el-GR" sz="1200" dirty="0">
                <a:solidFill>
                  <a:srgbClr val="1A1A1A"/>
                </a:solidFill>
                <a:latin typeface="Times New Roman" charset="0"/>
                <a:ea typeface="Times New Roman" charset="0"/>
                <a:cs typeface="Times New Roman" charset="0"/>
              </a:rPr>
              <a:t> της 108 Ταξιαρχίας μας κατάλαβε στις 5 η ώρα το πρωί της 12/2/ έπειτα από σφοδρή επίθεση την Σκοπιά και την </a:t>
            </a:r>
            <a:r>
              <a:rPr lang="el-GR" sz="1200" dirty="0" err="1">
                <a:solidFill>
                  <a:srgbClr val="1A1A1A"/>
                </a:solidFill>
                <a:latin typeface="Times New Roman" charset="0"/>
                <a:ea typeface="Times New Roman" charset="0"/>
                <a:cs typeface="Times New Roman" charset="0"/>
              </a:rPr>
              <a:t>Γκιούπκα</a:t>
            </a:r>
            <a:r>
              <a:rPr lang="el-GR" sz="1200" dirty="0">
                <a:solidFill>
                  <a:srgbClr val="1A1A1A"/>
                </a:solidFill>
                <a:latin typeface="Times New Roman" charset="0"/>
                <a:ea typeface="Times New Roman" charset="0"/>
                <a:cs typeface="Times New Roman" charset="0"/>
              </a:rPr>
              <a:t>.</a:t>
            </a:r>
          </a:p>
          <a:p>
            <a:pPr algn="just"/>
            <a:endParaRPr lang="el-GR" sz="1200" dirty="0">
              <a:solidFill>
                <a:srgbClr val="1922AD"/>
              </a:solidFill>
              <a:latin typeface="Times New Roman" charset="0"/>
              <a:ea typeface="Times New Roman" charset="0"/>
              <a:cs typeface="Times New Roman" charset="0"/>
            </a:endParaRPr>
          </a:p>
          <a:p>
            <a:pPr algn="just"/>
            <a:r>
              <a:rPr lang="el-GR" sz="1200" dirty="0">
                <a:solidFill>
                  <a:srgbClr val="1A1A1A"/>
                </a:solidFill>
                <a:latin typeface="Times New Roman" charset="0"/>
                <a:ea typeface="Times New Roman" charset="0"/>
                <a:cs typeface="Times New Roman" charset="0"/>
              </a:rPr>
              <a:t>Μέσα στην πόλη της Φλώρινας έγιναν σκληρές οδομαχίες </a:t>
            </a:r>
            <a:r>
              <a:rPr lang="el-GR" sz="1200" dirty="0" err="1">
                <a:solidFill>
                  <a:srgbClr val="1A1A1A"/>
                </a:solidFill>
                <a:latin typeface="Times New Roman" charset="0"/>
                <a:ea typeface="Times New Roman" charset="0"/>
                <a:cs typeface="Times New Roman" charset="0"/>
              </a:rPr>
              <a:t>απ΄τα</a:t>
            </a:r>
            <a:r>
              <a:rPr lang="el-GR" sz="1200" dirty="0">
                <a:solidFill>
                  <a:srgbClr val="1A1A1A"/>
                </a:solidFill>
                <a:latin typeface="Times New Roman" charset="0"/>
                <a:ea typeface="Times New Roman" charset="0"/>
                <a:cs typeface="Times New Roman" charset="0"/>
              </a:rPr>
              <a:t> τμήματα της 14ης και 18ης Ταξιαρχίας μας. Ο εχθρός είχε στις συγκρούσεις αυτές απώλειες 952 νεκρούς και τραυματίες και 80 αιχμαλώτους. Αυτές είναι μόνο οι εξακριβωμένες απώλειες του εχθρού. Μόνο η </a:t>
            </a:r>
            <a:r>
              <a:rPr lang="el-GR" sz="1200" dirty="0" err="1">
                <a:solidFill>
                  <a:srgbClr val="1A1A1A"/>
                </a:solidFill>
                <a:latin typeface="Times New Roman" charset="0"/>
                <a:ea typeface="Times New Roman" charset="0"/>
                <a:cs typeface="Times New Roman" charset="0"/>
              </a:rPr>
              <a:t>διλοχία</a:t>
            </a:r>
            <a:r>
              <a:rPr lang="el-GR" sz="1200" dirty="0">
                <a:solidFill>
                  <a:srgbClr val="1A1A1A"/>
                </a:solidFill>
                <a:latin typeface="Times New Roman" charset="0"/>
                <a:ea typeface="Times New Roman" charset="0"/>
                <a:cs typeface="Times New Roman" charset="0"/>
              </a:rPr>
              <a:t> της 108 ταξιαρχίας προξένησε στον εχθρό 460 νεκρούς και τραυματίες και έπιασε 30 αιχμαλώτους. Καταστρέψαμε 11 αυτοκίνητα του εχθρού </a:t>
            </a:r>
            <a:r>
              <a:rPr lang="el-GR" sz="1200" dirty="0" smtClean="0">
                <a:solidFill>
                  <a:srgbClr val="1A1A1A"/>
                </a:solidFill>
                <a:latin typeface="Times New Roman" charset="0"/>
                <a:ea typeface="Times New Roman" charset="0"/>
                <a:cs typeface="Times New Roman" charset="0"/>
              </a:rPr>
              <a:t>δυο </a:t>
            </a:r>
            <a:r>
              <a:rPr lang="el-GR" sz="1200" dirty="0">
                <a:solidFill>
                  <a:srgbClr val="1A1A1A"/>
                </a:solidFill>
                <a:latin typeface="Times New Roman" charset="0"/>
                <a:ea typeface="Times New Roman" charset="0"/>
                <a:cs typeface="Times New Roman" charset="0"/>
              </a:rPr>
              <a:t>θωρακισμένα, τις αποθήκες πυρομαχικών και βενζίνης του Β’ Κλιμακίου της Μεραρχίας που βρίσκονταν στην Σκοπιά. Πήραμε 4 ασυρμάτους και πολλά άλλα λάφυρα. Τα τμήματά μας συμπτύχθηκαν κανονικά τη νύχτα της 12 προς 13 Φλεβάρη στις θέσεις εξόρμησής τους. Ο εχθρός έκανε </a:t>
            </a:r>
            <a:r>
              <a:rPr lang="el-GR" sz="1200" dirty="0" err="1">
                <a:solidFill>
                  <a:srgbClr val="1A1A1A"/>
                </a:solidFill>
                <a:latin typeface="Times New Roman" charset="0"/>
                <a:ea typeface="Times New Roman" charset="0"/>
                <a:cs typeface="Times New Roman" charset="0"/>
              </a:rPr>
              <a:t>αντιπερισπαστικές</a:t>
            </a:r>
            <a:r>
              <a:rPr lang="el-GR" sz="1200" dirty="0">
                <a:solidFill>
                  <a:srgbClr val="1A1A1A"/>
                </a:solidFill>
                <a:latin typeface="Times New Roman" charset="0"/>
                <a:ea typeface="Times New Roman" charset="0"/>
                <a:cs typeface="Times New Roman" charset="0"/>
              </a:rPr>
              <a:t> επιθέσεις στον τομέα </a:t>
            </a:r>
            <a:r>
              <a:rPr lang="el-GR" sz="1200" dirty="0" err="1">
                <a:solidFill>
                  <a:srgbClr val="1A1A1A"/>
                </a:solidFill>
                <a:latin typeface="Times New Roman" charset="0"/>
                <a:ea typeface="Times New Roman" charset="0"/>
                <a:cs typeface="Times New Roman" charset="0"/>
              </a:rPr>
              <a:t>Γκλάβατα</a:t>
            </a:r>
            <a:r>
              <a:rPr lang="el-GR" sz="1200" dirty="0">
                <a:solidFill>
                  <a:srgbClr val="1A1A1A"/>
                </a:solidFill>
                <a:latin typeface="Times New Roman" charset="0"/>
                <a:ea typeface="Times New Roman" charset="0"/>
                <a:cs typeface="Times New Roman" charset="0"/>
              </a:rPr>
              <a:t> – Ρ το με δυνάμεις της 10ης </a:t>
            </a:r>
            <a:r>
              <a:rPr lang="el-GR" sz="1200" dirty="0" err="1">
                <a:solidFill>
                  <a:srgbClr val="1A1A1A"/>
                </a:solidFill>
                <a:latin typeface="Times New Roman" charset="0"/>
                <a:ea typeface="Times New Roman" charset="0"/>
                <a:cs typeface="Times New Roman" charset="0"/>
              </a:rPr>
              <a:t>μοναρχοφασιστκής</a:t>
            </a:r>
            <a:r>
              <a:rPr lang="el-GR" sz="1200" dirty="0">
                <a:solidFill>
                  <a:srgbClr val="1A1A1A"/>
                </a:solidFill>
                <a:latin typeface="Times New Roman" charset="0"/>
                <a:ea typeface="Times New Roman" charset="0"/>
                <a:cs typeface="Times New Roman" charset="0"/>
              </a:rPr>
              <a:t> Μεραρχίας του.</a:t>
            </a:r>
          </a:p>
          <a:p>
            <a:pPr algn="just"/>
            <a:r>
              <a:rPr lang="el-GR" sz="1200" dirty="0">
                <a:solidFill>
                  <a:srgbClr val="1A1A1A"/>
                </a:solidFill>
                <a:latin typeface="Times New Roman" charset="0"/>
                <a:ea typeface="Times New Roman" charset="0"/>
                <a:cs typeface="Times New Roman" charset="0"/>
              </a:rPr>
              <a:t>Μόνο στις 13 Φλεβάρη έκανε 7 επιθετικές προσπάθειες. Όλες αυτές οι επιθέσεις αποκρούστηκαν. Ο εχθρός είχε συνολικά στον τομέα αυτό 110 νεκρούς και τραυματίες.</a:t>
            </a:r>
            <a:endParaRPr lang="en-US" sz="1200" dirty="0">
              <a:latin typeface="Times New Roman" charset="0"/>
              <a:ea typeface="Times New Roman" charset="0"/>
              <a:cs typeface="Times New Roman" charset="0"/>
            </a:endParaRPr>
          </a:p>
        </p:txBody>
      </p:sp>
      <p:pic>
        <p:nvPicPr>
          <p:cNvPr id="9" name="Picture 8"/>
          <p:cNvPicPr>
            <a:picLocks noChangeAspect="1"/>
          </p:cNvPicPr>
          <p:nvPr/>
        </p:nvPicPr>
        <p:blipFill>
          <a:blip r:embed="rId3"/>
          <a:stretch>
            <a:fillRect/>
          </a:stretch>
        </p:blipFill>
        <p:spPr>
          <a:xfrm>
            <a:off x="749088" y="3688550"/>
            <a:ext cx="2506767" cy="2506767"/>
          </a:xfrm>
          <a:prstGeom prst="rect">
            <a:avLst/>
          </a:prstGeom>
        </p:spPr>
      </p:pic>
    </p:spTree>
    <p:extLst>
      <p:ext uri="{BB962C8B-B14F-4D97-AF65-F5344CB8AC3E}">
        <p14:creationId xmlns="" xmlns:p14="http://schemas.microsoft.com/office/powerpoint/2010/main" val="2121779109"/>
      </p:ext>
    </p:extLst>
  </p:cSld>
  <p:clrMapOvr>
    <a:masterClrMapping/>
  </p:clrMapOvr>
  <p:transition>
    <p:dissolv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55564" y="728849"/>
            <a:ext cx="2796899" cy="2796899"/>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278</a:t>
            </a:fld>
            <a:endParaRPr lang="en-US" altLang="el-GR"/>
          </a:p>
        </p:txBody>
      </p:sp>
      <p:sp>
        <p:nvSpPr>
          <p:cNvPr id="6" name="Rectangle 5"/>
          <p:cNvSpPr/>
          <p:nvPr/>
        </p:nvSpPr>
        <p:spPr>
          <a:xfrm>
            <a:off x="3652463" y="728849"/>
            <a:ext cx="4310009" cy="6001643"/>
          </a:xfrm>
          <a:prstGeom prst="rect">
            <a:avLst/>
          </a:prstGeom>
        </p:spPr>
        <p:txBody>
          <a:bodyPr wrap="square">
            <a:spAutoFit/>
          </a:bodyPr>
          <a:lstStyle/>
          <a:p>
            <a:r>
              <a:rPr lang="el-GR" sz="1400" dirty="0">
                <a:latin typeface="Times New Roman" charset="0"/>
                <a:ea typeface="Times New Roman" charset="0"/>
                <a:cs typeface="Times New Roman" charset="0"/>
              </a:rPr>
              <a:t>«</a:t>
            </a:r>
            <a:r>
              <a:rPr lang="el-GR" sz="1600" dirty="0">
                <a:latin typeface="Times New Roman" charset="0"/>
                <a:ea typeface="Times New Roman" charset="0"/>
                <a:cs typeface="Times New Roman" charset="0"/>
              </a:rPr>
              <a:t>Δελτίο Ειδήσεων»</a:t>
            </a:r>
          </a:p>
          <a:p>
            <a:r>
              <a:rPr lang="el-GR" sz="1600" dirty="0">
                <a:latin typeface="Times New Roman" charset="0"/>
                <a:ea typeface="Times New Roman" charset="0"/>
                <a:cs typeface="Times New Roman" charset="0"/>
              </a:rPr>
              <a:t>Εφημερίδα του Δημοκρατικού Στρατού </a:t>
            </a:r>
            <a:r>
              <a:rPr lang="el-GR" sz="1600" dirty="0" smtClean="0">
                <a:latin typeface="Times New Roman" charset="0"/>
                <a:ea typeface="Times New Roman" charset="0"/>
                <a:cs typeface="Times New Roman" charset="0"/>
              </a:rPr>
              <a:t>Ελλάδας</a:t>
            </a:r>
          </a:p>
          <a:p>
            <a:endParaRPr lang="el-GR" sz="1600" dirty="0">
              <a:latin typeface="Times New Roman" charset="0"/>
              <a:ea typeface="Times New Roman" charset="0"/>
              <a:cs typeface="Times New Roman" charset="0"/>
            </a:endParaRPr>
          </a:p>
          <a:p>
            <a:r>
              <a:rPr lang="el-GR" sz="1600" dirty="0">
                <a:latin typeface="Times New Roman" charset="0"/>
                <a:ea typeface="Times New Roman" charset="0"/>
                <a:cs typeface="Times New Roman" charset="0"/>
              </a:rPr>
              <a:t>Τρίτη 15 Φλεβάρη </a:t>
            </a:r>
            <a:r>
              <a:rPr lang="el-GR" sz="1600" dirty="0" smtClean="0">
                <a:latin typeface="Times New Roman" charset="0"/>
                <a:ea typeface="Times New Roman" charset="0"/>
                <a:cs typeface="Times New Roman" charset="0"/>
              </a:rPr>
              <a:t>1949</a:t>
            </a:r>
            <a:endParaRPr lang="el-GR" sz="1600" dirty="0">
              <a:latin typeface="Times New Roman" charset="0"/>
              <a:ea typeface="Times New Roman" charset="0"/>
              <a:cs typeface="Times New Roman" charset="0"/>
            </a:endParaRPr>
          </a:p>
          <a:p>
            <a:r>
              <a:rPr lang="el-GR" sz="1600" dirty="0" err="1">
                <a:latin typeface="Times New Roman" charset="0"/>
                <a:ea typeface="Times New Roman" charset="0"/>
                <a:cs typeface="Times New Roman" charset="0"/>
              </a:rPr>
              <a:t>Γκαιμπελικά</a:t>
            </a:r>
            <a:r>
              <a:rPr lang="el-GR" sz="1600" dirty="0">
                <a:latin typeface="Times New Roman" charset="0"/>
                <a:ea typeface="Times New Roman" charset="0"/>
                <a:cs typeface="Times New Roman" charset="0"/>
              </a:rPr>
              <a:t> </a:t>
            </a:r>
            <a:r>
              <a:rPr lang="el-GR" sz="1600" dirty="0" smtClean="0">
                <a:latin typeface="Times New Roman" charset="0"/>
                <a:ea typeface="Times New Roman" charset="0"/>
                <a:cs typeface="Times New Roman" charset="0"/>
              </a:rPr>
              <a:t>ανακοινωθέντα</a:t>
            </a:r>
            <a:endParaRPr lang="el-GR" sz="1600" dirty="0">
              <a:latin typeface="Times New Roman" charset="0"/>
              <a:ea typeface="Times New Roman" charset="0"/>
              <a:cs typeface="Times New Roman" charset="0"/>
            </a:endParaRPr>
          </a:p>
          <a:p>
            <a:pPr algn="just"/>
            <a:r>
              <a:rPr lang="el-GR" sz="1600" dirty="0">
                <a:latin typeface="Times New Roman" charset="0"/>
                <a:ea typeface="Times New Roman" charset="0"/>
                <a:cs typeface="Times New Roman" charset="0"/>
              </a:rPr>
              <a:t>Ήταν δυνατό το χτύπημα του ΔΣ προχτές στη Φλώρινα. Και μόνο όταν οι </a:t>
            </a:r>
            <a:r>
              <a:rPr lang="el-GR" sz="1600" dirty="0" err="1">
                <a:latin typeface="Times New Roman" charset="0"/>
                <a:ea typeface="Times New Roman" charset="0"/>
                <a:cs typeface="Times New Roman" charset="0"/>
              </a:rPr>
              <a:t>μοναρχοφασίστες</a:t>
            </a:r>
            <a:r>
              <a:rPr lang="el-GR" sz="1600" dirty="0">
                <a:latin typeface="Times New Roman" charset="0"/>
                <a:ea typeface="Times New Roman" charset="0"/>
                <a:cs typeface="Times New Roman" charset="0"/>
              </a:rPr>
              <a:t> συνήλθαν, είδαν το τι είχανε πάθει: 952 οι νεκροί και τραυματίες του και 80 αιχμάλωτοι. Πώς να το ανακοινώσουν όμως στους οπαδούς τους που  </a:t>
            </a:r>
            <a:r>
              <a:rPr lang="el-GR" sz="1600" dirty="0" err="1">
                <a:latin typeface="Times New Roman" charset="0"/>
                <a:ea typeface="Times New Roman" charset="0"/>
                <a:cs typeface="Times New Roman" charset="0"/>
              </a:rPr>
              <a:t>ξανατέντωσαν</a:t>
            </a:r>
            <a:r>
              <a:rPr lang="el-GR" sz="1600" dirty="0">
                <a:latin typeface="Times New Roman" charset="0"/>
                <a:ea typeface="Times New Roman" charset="0"/>
                <a:cs typeface="Times New Roman" charset="0"/>
              </a:rPr>
              <a:t> από αγωνία τ’ αυτιά τους στο ραδιόφωνο ν΄ ακούσουν τι γίνεται. Δε σκέφτηκαν και πολύ. Απτή μέρα που διορίστηκε αρχιστράτηγος ο Παπάγος η μέθοδος του </a:t>
            </a:r>
            <a:r>
              <a:rPr lang="el-GR" sz="1600" dirty="0" err="1">
                <a:latin typeface="Times New Roman" charset="0"/>
                <a:ea typeface="Times New Roman" charset="0"/>
                <a:cs typeface="Times New Roman" charset="0"/>
              </a:rPr>
              <a:t>Γκαίμπελς</a:t>
            </a:r>
            <a:r>
              <a:rPr lang="el-GR" sz="1600" dirty="0">
                <a:latin typeface="Times New Roman" charset="0"/>
                <a:ea typeface="Times New Roman" charset="0"/>
                <a:cs typeface="Times New Roman" charset="0"/>
              </a:rPr>
              <a:t> εφαρμόζεται με καλύτερη συνέπεια και αυστηρότητα. … </a:t>
            </a:r>
            <a:r>
              <a:rPr lang="el-GR" sz="1600" dirty="0" err="1">
                <a:latin typeface="Times New Roman" charset="0"/>
                <a:ea typeface="Times New Roman" charset="0"/>
                <a:cs typeface="Times New Roman" charset="0"/>
              </a:rPr>
              <a:t>λιτα</a:t>
            </a:r>
            <a:r>
              <a:rPr lang="el-GR" sz="1600" dirty="0">
                <a:latin typeface="Times New Roman" charset="0"/>
                <a:ea typeface="Times New Roman" charset="0"/>
                <a:cs typeface="Times New Roman" charset="0"/>
              </a:rPr>
              <a:t> αντιστροφή των γεγονότων και αριθμών και το Γεν. Επιτελείο της Αθήνας ανακοινώνει 618 οι νεκροί συμμορίτες εις την Φλώρινα! χώρια οι τραυματίες και 300 τόσοι λέει αιχμάλωτοι κλπ. Κι’ ο κόσμος που τους άκουσε τους κορόιδεψε όταν το Γεν. Επιτελείο της Αθήνας ανακοίνωσε εκ των ημετέρων </a:t>
            </a:r>
            <a:r>
              <a:rPr lang="el-GR" sz="1600" dirty="0" err="1">
                <a:latin typeface="Times New Roman" charset="0"/>
                <a:ea typeface="Times New Roman" charset="0"/>
                <a:cs typeface="Times New Roman" charset="0"/>
              </a:rPr>
              <a:t>απώλειαν</a:t>
            </a:r>
            <a:r>
              <a:rPr lang="el-GR" sz="1600" dirty="0">
                <a:latin typeface="Times New Roman" charset="0"/>
                <a:ea typeface="Times New Roman" charset="0"/>
                <a:cs typeface="Times New Roman" charset="0"/>
              </a:rPr>
              <a:t> 25 νεκροί και 124 τραυματίες!…</a:t>
            </a:r>
          </a:p>
          <a:p>
            <a:endParaRPr lang="el-GR" sz="1600" dirty="0"/>
          </a:p>
        </p:txBody>
      </p:sp>
    </p:spTree>
    <p:extLst>
      <p:ext uri="{BB962C8B-B14F-4D97-AF65-F5344CB8AC3E}">
        <p14:creationId xmlns="" xmlns:p14="http://schemas.microsoft.com/office/powerpoint/2010/main" val="1772211298"/>
      </p:ext>
    </p:extLst>
  </p:cSld>
  <p:clrMapOvr>
    <a:masterClrMapping/>
  </p:clrMapOvr>
  <p:transition>
    <p:dissolve/>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7590" y="482885"/>
            <a:ext cx="2901398" cy="2901398"/>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279</a:t>
            </a:fld>
            <a:endParaRPr lang="en-US" altLang="el-GR"/>
          </a:p>
        </p:txBody>
      </p:sp>
      <p:sp>
        <p:nvSpPr>
          <p:cNvPr id="6" name="Rectangle 5"/>
          <p:cNvSpPr/>
          <p:nvPr/>
        </p:nvSpPr>
        <p:spPr>
          <a:xfrm>
            <a:off x="3967761" y="317717"/>
            <a:ext cx="4572000" cy="5909310"/>
          </a:xfrm>
          <a:prstGeom prst="rect">
            <a:avLst/>
          </a:prstGeom>
        </p:spPr>
        <p:txBody>
          <a:bodyPr>
            <a:spAutoFit/>
          </a:bodyPr>
          <a:lstStyle/>
          <a:p>
            <a:pPr algn="just"/>
            <a:r>
              <a:rPr lang="el-GR" sz="1400" dirty="0">
                <a:latin typeface="Times New Roman" charset="0"/>
                <a:ea typeface="Times New Roman" charset="0"/>
                <a:cs typeface="Times New Roman" charset="0"/>
              </a:rPr>
              <a:t>Προς τη Νίκη»</a:t>
            </a:r>
          </a:p>
          <a:p>
            <a:pPr algn="just"/>
            <a:r>
              <a:rPr lang="el-GR" sz="1400" dirty="0">
                <a:latin typeface="Times New Roman" charset="0"/>
                <a:ea typeface="Times New Roman" charset="0"/>
                <a:cs typeface="Times New Roman" charset="0"/>
              </a:rPr>
              <a:t>Εφημερίδα του Δημοκρατικού Στρατού Ελλάδας</a:t>
            </a:r>
          </a:p>
          <a:p>
            <a:pPr algn="just"/>
            <a:r>
              <a:rPr lang="el-GR" sz="1400" dirty="0">
                <a:latin typeface="Times New Roman" charset="0"/>
                <a:ea typeface="Times New Roman" charset="0"/>
                <a:cs typeface="Times New Roman" charset="0"/>
              </a:rPr>
              <a:t>Τετάρτη 15 Φλεβάρη 1949</a:t>
            </a:r>
          </a:p>
          <a:p>
            <a:pPr algn="just"/>
            <a:endParaRPr lang="el-GR" sz="1400" dirty="0">
              <a:latin typeface="Times New Roman" charset="0"/>
              <a:ea typeface="Times New Roman" charset="0"/>
              <a:cs typeface="Times New Roman" charset="0"/>
            </a:endParaRPr>
          </a:p>
          <a:p>
            <a:pPr algn="just"/>
            <a:r>
              <a:rPr lang="el-GR" sz="1400" dirty="0">
                <a:latin typeface="Times New Roman" charset="0"/>
                <a:ea typeface="Times New Roman" charset="0"/>
                <a:cs typeface="Times New Roman" charset="0"/>
              </a:rPr>
              <a:t>Δημοκρατικός Στρατός Ελλάδας</a:t>
            </a:r>
          </a:p>
          <a:p>
            <a:pPr algn="just"/>
            <a:r>
              <a:rPr lang="el-GR" sz="1400" dirty="0">
                <a:latin typeface="Times New Roman" charset="0"/>
                <a:ea typeface="Times New Roman" charset="0"/>
                <a:cs typeface="Times New Roman" charset="0"/>
              </a:rPr>
              <a:t>Γενικό Αρχηγείο</a:t>
            </a:r>
          </a:p>
          <a:p>
            <a:pPr algn="just"/>
            <a:r>
              <a:rPr lang="el-GR" sz="1400" dirty="0">
                <a:latin typeface="Times New Roman" charset="0"/>
                <a:ea typeface="Times New Roman" charset="0"/>
                <a:cs typeface="Times New Roman" charset="0"/>
              </a:rPr>
              <a:t>Ανακοινωθέν της 15/2/49</a:t>
            </a:r>
          </a:p>
          <a:p>
            <a:pPr algn="just"/>
            <a:endParaRPr lang="el-GR" sz="1400" dirty="0">
              <a:latin typeface="Times New Roman" charset="0"/>
              <a:ea typeface="Times New Roman" charset="0"/>
              <a:cs typeface="Times New Roman" charset="0"/>
            </a:endParaRPr>
          </a:p>
          <a:p>
            <a:pPr algn="just"/>
            <a:r>
              <a:rPr lang="el-GR" sz="1400" dirty="0">
                <a:latin typeface="Times New Roman" charset="0"/>
                <a:ea typeface="Times New Roman" charset="0"/>
                <a:cs typeface="Times New Roman" charset="0"/>
              </a:rPr>
              <a:t>Εδώ και τρεις μέρες η </a:t>
            </a:r>
            <a:r>
              <a:rPr lang="el-GR" sz="1400" dirty="0" err="1">
                <a:latin typeface="Times New Roman" charset="0"/>
                <a:ea typeface="Times New Roman" charset="0"/>
                <a:cs typeface="Times New Roman" charset="0"/>
              </a:rPr>
              <a:t>ψευτοκυβέρνηση</a:t>
            </a:r>
            <a:r>
              <a:rPr lang="el-GR" sz="1400" dirty="0">
                <a:latin typeface="Times New Roman" charset="0"/>
                <a:ea typeface="Times New Roman" charset="0"/>
                <a:cs typeface="Times New Roman" charset="0"/>
              </a:rPr>
              <a:t> της Αθήνας και το </a:t>
            </a:r>
            <a:r>
              <a:rPr lang="el-GR" sz="1400" dirty="0" err="1">
                <a:latin typeface="Times New Roman" charset="0"/>
                <a:ea typeface="Times New Roman" charset="0"/>
                <a:cs typeface="Times New Roman" charset="0"/>
              </a:rPr>
              <a:t>μοναρχοφασιστικό</a:t>
            </a:r>
            <a:r>
              <a:rPr lang="el-GR" sz="1400" dirty="0">
                <a:latin typeface="Times New Roman" charset="0"/>
                <a:ea typeface="Times New Roman" charset="0"/>
                <a:cs typeface="Times New Roman" charset="0"/>
              </a:rPr>
              <a:t> Γενικό Επιτελείο ανακοινώνουν ότι «συνεχίζεται επιτυχώς η αναληφθείσα γενική αντεπίθεσις των εθνικών δυνάμεων εις τον τομέα της Φλώρινας». Κανένα Επιτελείο που θα σέβονταν έστω και στο ελάχιστο τον εαυτό του δεν θα ανακοίνωνε τέτοια ασύστολα ψέματα που φαίνεται ότι του χρειάζονται για πολιτικούς σκοπούς. Οι φαντάροι όμως του Μ.Φ.Σ. ακούνε τις ψευτιές αυτές και κρίνουν. Το Γενικό Αρχηγείο του Δ.Σ.Ε. ανακοινώνει ότι καμιά τέτοια «γενική αντεπίθεση» δεν γίνεται στον τομέα της Φλώρινας. Και ότι </a:t>
            </a:r>
            <a:r>
              <a:rPr lang="el-GR" sz="1400" dirty="0" err="1">
                <a:latin typeface="Times New Roman" charset="0"/>
                <a:ea typeface="Times New Roman" charset="0"/>
                <a:cs typeface="Times New Roman" charset="0"/>
              </a:rPr>
              <a:t>δυό</a:t>
            </a:r>
            <a:r>
              <a:rPr lang="el-GR" sz="1400" dirty="0">
                <a:latin typeface="Times New Roman" charset="0"/>
                <a:ea typeface="Times New Roman" charset="0"/>
                <a:cs typeface="Times New Roman" charset="0"/>
              </a:rPr>
              <a:t> </a:t>
            </a:r>
            <a:r>
              <a:rPr lang="el-GR" sz="1400" dirty="0" err="1">
                <a:latin typeface="Times New Roman" charset="0"/>
                <a:ea typeface="Times New Roman" charset="0"/>
                <a:cs typeface="Times New Roman" charset="0"/>
              </a:rPr>
              <a:t>μικροκινήσεις</a:t>
            </a:r>
            <a:r>
              <a:rPr lang="el-GR" sz="1400" dirty="0">
                <a:latin typeface="Times New Roman" charset="0"/>
                <a:ea typeface="Times New Roman" charset="0"/>
                <a:cs typeface="Times New Roman" charset="0"/>
              </a:rPr>
              <a:t> που έκαναν σήμερα οι </a:t>
            </a:r>
            <a:r>
              <a:rPr lang="el-GR" sz="1400" dirty="0" err="1">
                <a:latin typeface="Times New Roman" charset="0"/>
                <a:ea typeface="Times New Roman" charset="0"/>
                <a:cs typeface="Times New Roman" charset="0"/>
              </a:rPr>
              <a:t>μοναρχοφασίστες</a:t>
            </a:r>
            <a:r>
              <a:rPr lang="el-GR" sz="1400" dirty="0">
                <a:latin typeface="Times New Roman" charset="0"/>
                <a:ea typeface="Times New Roman" charset="0"/>
                <a:cs typeface="Times New Roman" charset="0"/>
              </a:rPr>
              <a:t> με δύναμη </a:t>
            </a:r>
            <a:r>
              <a:rPr lang="el-GR" sz="1400" dirty="0" err="1">
                <a:latin typeface="Times New Roman" charset="0"/>
                <a:ea typeface="Times New Roman" charset="0"/>
                <a:cs typeface="Times New Roman" charset="0"/>
              </a:rPr>
              <a:t>διλοχίας</a:t>
            </a:r>
            <a:r>
              <a:rPr lang="el-GR" sz="1400" dirty="0">
                <a:latin typeface="Times New Roman" charset="0"/>
                <a:ea typeface="Times New Roman" charset="0"/>
                <a:cs typeface="Times New Roman" charset="0"/>
              </a:rPr>
              <a:t> από Μικρή Βίγλα προς Πλάκα Νυχτός και από κάτω Κλεινές προς </a:t>
            </a:r>
            <a:r>
              <a:rPr lang="el-GR" sz="1400" dirty="0" err="1">
                <a:latin typeface="Times New Roman" charset="0"/>
                <a:ea typeface="Times New Roman" charset="0"/>
                <a:cs typeface="Times New Roman" charset="0"/>
              </a:rPr>
              <a:t>Μπούφι</a:t>
            </a:r>
            <a:r>
              <a:rPr lang="el-GR" sz="1400" dirty="0">
                <a:latin typeface="Times New Roman" charset="0"/>
                <a:ea typeface="Times New Roman" charset="0"/>
                <a:cs typeface="Times New Roman" charset="0"/>
              </a:rPr>
              <a:t> πνίγηκαν στο αίμα με σοβαρές απώλειες για τον εχθρό. Κατά τα άλλα επικρατεί ησυχία σ΄ ολόκληρο το μέτωπο του Βίτσι.</a:t>
            </a:r>
          </a:p>
          <a:p>
            <a:pPr algn="just"/>
            <a:r>
              <a:rPr lang="el-GR" sz="1400" dirty="0">
                <a:latin typeface="Times New Roman" charset="0"/>
                <a:ea typeface="Times New Roman" charset="0"/>
                <a:cs typeface="Times New Roman" charset="0"/>
              </a:rPr>
              <a:t>Σ.Δ.Γ.Α. 15/2/49</a:t>
            </a:r>
          </a:p>
          <a:p>
            <a:pPr algn="just"/>
            <a:r>
              <a:rPr lang="el-GR" sz="1400" dirty="0">
                <a:latin typeface="Times New Roman" charset="0"/>
                <a:ea typeface="Times New Roman" charset="0"/>
                <a:cs typeface="Times New Roman" charset="0"/>
              </a:rPr>
              <a:t>Το Γενικό Αρχηγείο του</a:t>
            </a:r>
          </a:p>
          <a:p>
            <a:pPr algn="just"/>
            <a:r>
              <a:rPr lang="el-GR" sz="1400" dirty="0">
                <a:latin typeface="Times New Roman" charset="0"/>
                <a:ea typeface="Times New Roman" charset="0"/>
                <a:cs typeface="Times New Roman" charset="0"/>
              </a:rPr>
              <a:t>Δ.Σ.Ε.</a:t>
            </a:r>
            <a:endParaRPr lang="en-US" sz="1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7248442"/>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t>
            </a:r>
            <a:r>
              <a:rPr lang="el-GR" dirty="0" smtClean="0">
                <a:solidFill>
                  <a:schemeClr val="tx1"/>
                </a:solidFill>
              </a:rPr>
              <a:t>Η ΚΑΤΑΣΤΑΣΗ ΣΤΗ ΒΟΥΛΓΑΡΙΑ ΜΕΤΑ ΤΗ ΣΥΝΘΗΚΗ ΤΟΥ ΒΕΡΟΛΙΝΟΥ (1878)</a:t>
            </a:r>
            <a:endParaRPr lang="en-US" dirty="0">
              <a:solidFill>
                <a:schemeClr val="tx1"/>
              </a:solidFill>
            </a:endParaRPr>
          </a:p>
        </p:txBody>
      </p:sp>
      <p:sp>
        <p:nvSpPr>
          <p:cNvPr id="3" name="2 - Θέση περιεχομένου"/>
          <p:cNvSpPr>
            <a:spLocks noGrp="1"/>
          </p:cNvSpPr>
          <p:nvPr>
            <p:ph sz="quarter" idx="1"/>
          </p:nvPr>
        </p:nvSpPr>
        <p:spPr/>
        <p:txBody>
          <a:bodyPr>
            <a:normAutofit fontScale="92500"/>
          </a:bodyPr>
          <a:lstStyle/>
          <a:p>
            <a:r>
              <a:rPr lang="el-GR" dirty="0" smtClean="0"/>
              <a:t> Ίδρυση </a:t>
            </a:r>
            <a:r>
              <a:rPr lang="el-GR" dirty="0" err="1" smtClean="0"/>
              <a:t>βουλγαρομακεδονικών</a:t>
            </a:r>
            <a:r>
              <a:rPr lang="el-GR" dirty="0" smtClean="0"/>
              <a:t> συλλόγων</a:t>
            </a:r>
          </a:p>
          <a:p>
            <a:r>
              <a:rPr lang="en-US" dirty="0" smtClean="0"/>
              <a:t>St. </a:t>
            </a:r>
            <a:r>
              <a:rPr lang="en-US" dirty="0" err="1" smtClean="0"/>
              <a:t>Stambolov</a:t>
            </a:r>
            <a:r>
              <a:rPr lang="en-US" dirty="0" smtClean="0"/>
              <a:t> (1887-1894), </a:t>
            </a:r>
            <a:r>
              <a:rPr lang="el-GR" dirty="0" smtClean="0"/>
              <a:t>πρωθυπουργός Βουλγαρίας επιδίωξε </a:t>
            </a:r>
            <a:r>
              <a:rPr lang="en-US" dirty="0" smtClean="0"/>
              <a:t>“</a:t>
            </a:r>
            <a:r>
              <a:rPr lang="el-GR" dirty="0" smtClean="0"/>
              <a:t>την ειρηνική διείσδυση»: </a:t>
            </a:r>
          </a:p>
          <a:p>
            <a:r>
              <a:rPr lang="el-GR" dirty="0" smtClean="0"/>
              <a:t>Α) περισσότερους Βούλγαρους επισκόπους</a:t>
            </a:r>
          </a:p>
          <a:p>
            <a:r>
              <a:rPr lang="el-GR" dirty="0" smtClean="0"/>
              <a:t>Β) άμβλυνση των επιδρομών</a:t>
            </a:r>
          </a:p>
          <a:p>
            <a:r>
              <a:rPr lang="el-GR" dirty="0" smtClean="0"/>
              <a:t>Γ) διάλυση συλλόγων</a:t>
            </a:r>
          </a:p>
          <a:p>
            <a:r>
              <a:rPr lang="el-GR" dirty="0" smtClean="0"/>
              <a:t>ΒΙΒΛΙΟΓΡΑΦΙΑ</a:t>
            </a:r>
          </a:p>
          <a:p>
            <a:r>
              <a:rPr lang="en-US" b="1" dirty="0" smtClean="0"/>
              <a:t>D. Perry (</a:t>
            </a:r>
            <a:r>
              <a:rPr lang="en-US" b="1" dirty="0" err="1" smtClean="0"/>
              <a:t>Daram</a:t>
            </a:r>
            <a:r>
              <a:rPr lang="en-US" b="1" dirty="0" smtClean="0"/>
              <a:t> N. C.1988). The politics of terror. The Macedonian Liberation movement 1893-1903)</a:t>
            </a:r>
            <a:endParaRPr lang="en-US" b="1" dirty="0"/>
          </a:p>
        </p:txBody>
      </p:sp>
    </p:spTree>
  </p:cSld>
  <p:clrMapOvr>
    <a:masterClrMapping/>
  </p:clrMapOvr>
  <p:transition>
    <p:dissolv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ΕΚΔΟΧΗ ΓΩΓΟΥ ΣΤΕΦΑΝΟΥ</a:t>
            </a:r>
            <a:endParaRPr lang="en-US" dirty="0"/>
          </a:p>
        </p:txBody>
      </p:sp>
    </p:spTree>
  </p:cSld>
  <p:clrMapOvr>
    <a:masterClrMapping/>
  </p:clrMapOvr>
  <p:transition>
    <p:dissolve/>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Εθνικές Ένοπλες Δυνάμεις- Δ.Σ.Ε.</a:t>
            </a:r>
          </a:p>
          <a:p>
            <a:r>
              <a:rPr lang="el-GR" dirty="0" smtClean="0"/>
              <a:t>5 ταξιαρχίες του Ζαχαριάδη με την υποστήριξη 15 πυροβόλων εξόρμησαν έχοντας ως αφετηρία το </a:t>
            </a:r>
            <a:r>
              <a:rPr lang="el-GR" dirty="0" err="1" smtClean="0"/>
              <a:t>Πισοδέρι</a:t>
            </a:r>
            <a:r>
              <a:rPr lang="el-GR" dirty="0" smtClean="0"/>
              <a:t> προς τη Φλώρινα με τη βεβαιότητα ότι θα την εκπορθήσουν και θα συντρίψουν τις δυνάμεις της 2ης Μεραρχίας του στρατού.</a:t>
            </a:r>
          </a:p>
          <a:p>
            <a:r>
              <a:rPr lang="el-GR" u="sng" dirty="0" smtClean="0"/>
              <a:t>Σχέδιο ανάπτυξης του 3</a:t>
            </a:r>
            <a:r>
              <a:rPr lang="el-GR" u="sng" baseline="30000" dirty="0" smtClean="0"/>
              <a:t>ου</a:t>
            </a:r>
            <a:r>
              <a:rPr lang="el-GR" u="sng" dirty="0" smtClean="0"/>
              <a:t> Μετώπου</a:t>
            </a:r>
            <a:r>
              <a:rPr lang="el-GR" dirty="0" smtClean="0"/>
              <a:t> </a:t>
            </a:r>
          </a:p>
          <a:p>
            <a:pPr>
              <a:buNone/>
            </a:pPr>
            <a:r>
              <a:rPr lang="el-GR" dirty="0" smtClean="0"/>
              <a:t>	διαδοχική κατάληψη πόλεων.</a:t>
            </a:r>
            <a:endParaRPr lang="el-GR" dirty="0"/>
          </a:p>
        </p:txBody>
      </p:sp>
      <p:sp>
        <p:nvSpPr>
          <p:cNvPr id="2" name="1 - Τίτλος"/>
          <p:cNvSpPr>
            <a:spLocks noGrp="1"/>
          </p:cNvSpPr>
          <p:nvPr>
            <p:ph type="title"/>
          </p:nvPr>
        </p:nvSpPr>
        <p:spPr/>
        <p:txBody>
          <a:bodyPr>
            <a:normAutofit fontScale="90000"/>
          </a:bodyPr>
          <a:lstStyle/>
          <a:p>
            <a:r>
              <a:rPr lang="el-GR" dirty="0" smtClean="0"/>
              <a:t>Η ΜΑΧΗ ΤΗΣ ΦΛΩΡΙΝΑΣ ΤΗΣ 12</a:t>
            </a:r>
            <a:r>
              <a:rPr lang="el-GR" baseline="30000" dirty="0" smtClean="0"/>
              <a:t>ης</a:t>
            </a:r>
            <a:r>
              <a:rPr lang="el-GR" dirty="0" smtClean="0"/>
              <a:t> ΦΕΒΡΟΥΑΡΙΟΥ 1949</a:t>
            </a:r>
            <a:endParaRPr lang="el-GR" dirty="0"/>
          </a:p>
        </p:txBody>
      </p:sp>
      <p:sp>
        <p:nvSpPr>
          <p:cNvPr id="5" name="4 - Καμπύλο δεξιό βέλος"/>
          <p:cNvSpPr/>
          <p:nvPr/>
        </p:nvSpPr>
        <p:spPr>
          <a:xfrm>
            <a:off x="323528" y="4221088"/>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5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281</a:t>
            </a:fld>
            <a:endParaRPr lang="el-GR"/>
          </a:p>
        </p:txBody>
      </p:sp>
    </p:spTree>
  </p:cSld>
  <p:clrMapOvr>
    <a:masterClrMapping/>
  </p:clrMapOvr>
  <p:transition>
    <p:dissolv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2132856"/>
            <a:ext cx="8229600" cy="4525963"/>
          </a:xfrm>
        </p:spPr>
        <p:txBody>
          <a:bodyPr/>
          <a:lstStyle/>
          <a:p>
            <a:r>
              <a:rPr lang="el-GR" dirty="0" smtClean="0"/>
              <a:t>κατάληψη της Φλώρινας για στρατολογία και </a:t>
            </a:r>
            <a:r>
              <a:rPr lang="el-GR" dirty="0" err="1" smtClean="0"/>
              <a:t>επιμελητειακή</a:t>
            </a:r>
            <a:r>
              <a:rPr lang="el-GR" dirty="0" smtClean="0"/>
              <a:t> εκμετάλλευση και η συντριβή των δυνάμεων της 2</a:t>
            </a:r>
            <a:r>
              <a:rPr lang="el-GR" baseline="30000" dirty="0" smtClean="0"/>
              <a:t>ης</a:t>
            </a:r>
            <a:r>
              <a:rPr lang="el-GR" dirty="0" smtClean="0"/>
              <a:t> Μεραρχίας.</a:t>
            </a:r>
            <a:endParaRPr lang="el-GR" dirty="0"/>
          </a:p>
        </p:txBody>
      </p:sp>
      <p:sp>
        <p:nvSpPr>
          <p:cNvPr id="2" name="1 - Τίτλος"/>
          <p:cNvSpPr>
            <a:spLocks noGrp="1"/>
          </p:cNvSpPr>
          <p:nvPr>
            <p:ph type="title"/>
          </p:nvPr>
        </p:nvSpPr>
        <p:spPr>
          <a:xfrm>
            <a:off x="395536" y="188640"/>
            <a:ext cx="8229600" cy="1143000"/>
          </a:xfrm>
        </p:spPr>
        <p:txBody>
          <a:bodyPr/>
          <a:lstStyle/>
          <a:p>
            <a:r>
              <a:rPr lang="el-GR" dirty="0" smtClean="0"/>
              <a:t>Σκοπός της επιχείρησης</a:t>
            </a:r>
            <a:endParaRPr lang="el-GR" dirty="0"/>
          </a:p>
        </p:txBody>
      </p:sp>
      <p:sp>
        <p:nvSpPr>
          <p:cNvPr id="4" name="3 - Βέλος προς τα κάτω"/>
          <p:cNvSpPr/>
          <p:nvPr/>
        </p:nvSpPr>
        <p:spPr>
          <a:xfrm>
            <a:off x="4067944" y="1124744"/>
            <a:ext cx="86409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282</a:t>
            </a:fld>
            <a:endParaRPr lang="el-GR"/>
          </a:p>
        </p:txBody>
      </p:sp>
    </p:spTree>
  </p:cSld>
  <p:clrMapOvr>
    <a:masterClrMapping/>
  </p:clrMapOvr>
  <p:transition>
    <p:dissolv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88640"/>
            <a:ext cx="8496944" cy="6480720"/>
          </a:xfrm>
        </p:spPr>
        <p:txBody>
          <a:bodyPr>
            <a:normAutofit fontScale="92500" lnSpcReduction="20000"/>
          </a:bodyPr>
          <a:lstStyle/>
          <a:p>
            <a:r>
              <a:rPr lang="el-GR" dirty="0" smtClean="0"/>
              <a:t>Η άμυνα στηριζόταν κυρίως σε οχυρωμένα σημεία Βορειοδυτικά και Νότια της πόλης.</a:t>
            </a:r>
          </a:p>
          <a:p>
            <a:r>
              <a:rPr lang="el-GR" b="1" dirty="0" smtClean="0"/>
              <a:t>3 μετά τα μεσάνυχτα: </a:t>
            </a:r>
            <a:r>
              <a:rPr lang="el-GR" dirty="0" smtClean="0"/>
              <a:t>πλήθος ανταρτών εξόρμησαν και προσέλαβαν όλα τα αμυντικά στηρίγματα.</a:t>
            </a:r>
          </a:p>
          <a:p>
            <a:r>
              <a:rPr lang="el-GR" b="1" dirty="0" smtClean="0"/>
              <a:t>4-6:</a:t>
            </a:r>
            <a:r>
              <a:rPr lang="el-GR" dirty="0" smtClean="0"/>
              <a:t> αγώνας εξελίχθηκε σε μάχη σώμα με σώμα.</a:t>
            </a:r>
          </a:p>
          <a:p>
            <a:r>
              <a:rPr lang="el-GR" b="1" dirty="0" smtClean="0"/>
              <a:t>μέχρι τις 7:</a:t>
            </a:r>
            <a:r>
              <a:rPr lang="el-GR" dirty="0" smtClean="0"/>
              <a:t> είχαν καμφθεί τρία σημεία από Βορρά και δύο από Νότο.</a:t>
            </a:r>
          </a:p>
          <a:p>
            <a:r>
              <a:rPr lang="el-GR" b="1" dirty="0" smtClean="0"/>
              <a:t>μέχρι τις 8: </a:t>
            </a:r>
            <a:r>
              <a:rPr lang="el-GR" dirty="0" smtClean="0"/>
              <a:t>οι επιτιθέμενοι είχαν επιτύχει την προσέγγιση στα εξωτερικά φυλάκια της πόλης σε απόσταση μόλις χιλίων μέτρων.</a:t>
            </a:r>
          </a:p>
          <a:p>
            <a:r>
              <a:rPr lang="el-GR" dirty="0" smtClean="0"/>
              <a:t>Λήψη μέτρων από τις διοικήσεις του Στρατού: τμήματα της 22</a:t>
            </a:r>
            <a:r>
              <a:rPr lang="el-GR" baseline="30000" dirty="0" smtClean="0"/>
              <a:t>ης</a:t>
            </a:r>
            <a:r>
              <a:rPr lang="el-GR" dirty="0" smtClean="0"/>
              <a:t> Εφεδρικής Ταξιαρχίας, που είχε έδρα τη </a:t>
            </a:r>
            <a:r>
              <a:rPr lang="el-GR" dirty="0" err="1" smtClean="0"/>
              <a:t>Βεύη</a:t>
            </a:r>
            <a:r>
              <a:rPr lang="el-GR" dirty="0" smtClean="0"/>
              <a:t> μετακινήθηκαν από την Άνω </a:t>
            </a:r>
            <a:r>
              <a:rPr lang="el-GR" dirty="0" err="1" smtClean="0"/>
              <a:t>Υδρούσα</a:t>
            </a:r>
            <a:r>
              <a:rPr lang="el-GR" dirty="0" smtClean="0"/>
              <a:t>, τη </a:t>
            </a:r>
            <a:r>
              <a:rPr lang="el-GR" dirty="0" err="1" smtClean="0"/>
              <a:t>Βεύη</a:t>
            </a:r>
            <a:r>
              <a:rPr lang="el-GR" dirty="0" smtClean="0"/>
              <a:t>, τη Μελίτη και από άλλες τοποθεσίες για την ενίσχυση της άμυνας και την πραγματοποίηση αντεπίθεσης από το Βορρά και ξεκίνησε η εξόρμηση στις 8 συγχρόνως σε όλα τα σημεία. (Πηγή: Δ/</a:t>
            </a:r>
            <a:r>
              <a:rPr lang="el-GR" dirty="0" err="1" smtClean="0"/>
              <a:t>νση</a:t>
            </a:r>
            <a:r>
              <a:rPr lang="el-GR" dirty="0" smtClean="0"/>
              <a:t> τύπου του Γ.Ε.Σ.)</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283</a:t>
            </a:fld>
            <a:endParaRPr lang="el-GR"/>
          </a:p>
        </p:txBody>
      </p:sp>
    </p:spTree>
  </p:cSld>
  <p:clrMapOvr>
    <a:masterClrMapping/>
  </p:clrMapOvr>
  <p:transition>
    <p:dissolv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404664"/>
            <a:ext cx="8568952" cy="6264696"/>
          </a:xfrm>
        </p:spPr>
        <p:txBody>
          <a:bodyPr>
            <a:normAutofit/>
          </a:bodyPr>
          <a:lstStyle/>
          <a:p>
            <a:r>
              <a:rPr lang="el-GR" sz="2800" dirty="0" smtClean="0"/>
              <a:t>Την υπεράσπιση της Φλώρινας είχε η Μεραρχία του στρατηγού Παπαδόπουλου («Παππού»), ο οποίος είχε την ηγεσία του 28</a:t>
            </a:r>
            <a:r>
              <a:rPr lang="el-GR" sz="2800" baseline="30000" dirty="0" smtClean="0"/>
              <a:t>ου</a:t>
            </a:r>
            <a:r>
              <a:rPr lang="el-GR" sz="2800" dirty="0" smtClean="0"/>
              <a:t> Συντάγματος Πεζικού την περίοδο 1940-1941 και της 3ης Ταξιαρχίας «Ρίμινι».</a:t>
            </a:r>
          </a:p>
          <a:p>
            <a:r>
              <a:rPr lang="el-GR" sz="2800" u="sng" dirty="0" smtClean="0"/>
              <a:t>Απώλειες Δ.Σ.Ε.:</a:t>
            </a:r>
            <a:r>
              <a:rPr lang="el-GR" sz="2800" dirty="0" smtClean="0"/>
              <a:t> 783 νεκροί και 350 συνελήφθηκαν ή παραδόθηκαν στο στρατό.</a:t>
            </a:r>
          </a:p>
          <a:p>
            <a:r>
              <a:rPr lang="el-GR" sz="2800" u="sng" dirty="0" smtClean="0"/>
              <a:t>Απώλειες Ε.Σ.: </a:t>
            </a:r>
            <a:r>
              <a:rPr lang="el-GR" sz="2800" dirty="0" smtClean="0"/>
              <a:t>νεκροί 4 αξιωματικοί και 40 οπλίτες, τραυματίες 13 αξιωματικοί και 207 οπλίτες και αγνοούμενοι 2 αξιωματικοί και 33 οπλίτες.</a:t>
            </a:r>
          </a:p>
          <a:p>
            <a:r>
              <a:rPr lang="el-GR" sz="2800" dirty="0" smtClean="0"/>
              <a:t>Συμμετοχή λαού της πόλης</a:t>
            </a:r>
            <a:endParaRPr lang="el-GR" sz="2800" dirty="0"/>
          </a:p>
        </p:txBody>
      </p:sp>
      <p:cxnSp>
        <p:nvCxnSpPr>
          <p:cNvPr id="5" name="4 - Ευθύγραμμο βέλος σύνδεσης"/>
          <p:cNvCxnSpPr/>
          <p:nvPr/>
        </p:nvCxnSpPr>
        <p:spPr>
          <a:xfrm flipV="1">
            <a:off x="5004048" y="5013176"/>
            <a:ext cx="1008112"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5 - TextBox"/>
          <p:cNvSpPr txBox="1"/>
          <p:nvPr/>
        </p:nvSpPr>
        <p:spPr>
          <a:xfrm>
            <a:off x="5940152" y="4869160"/>
            <a:ext cx="3456384" cy="646331"/>
          </a:xfrm>
          <a:prstGeom prst="rect">
            <a:avLst/>
          </a:prstGeom>
          <a:noFill/>
        </p:spPr>
        <p:txBody>
          <a:bodyPr wrap="square" rtlCol="0">
            <a:spAutoFit/>
          </a:bodyPr>
          <a:lstStyle/>
          <a:p>
            <a:r>
              <a:rPr lang="el-GR" dirty="0" smtClean="0"/>
              <a:t>Μονάδες Αυτοάμυνας Υπαίθρου (Μ.Α.Υ.)</a:t>
            </a:r>
            <a:endParaRPr lang="el-GR" dirty="0"/>
          </a:p>
        </p:txBody>
      </p:sp>
      <p:cxnSp>
        <p:nvCxnSpPr>
          <p:cNvPr id="8" name="7 - Ευθύγραμμο βέλος σύνδεσης"/>
          <p:cNvCxnSpPr/>
          <p:nvPr/>
        </p:nvCxnSpPr>
        <p:spPr>
          <a:xfrm>
            <a:off x="5004048" y="5805264"/>
            <a:ext cx="936104"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8 - TextBox"/>
          <p:cNvSpPr txBox="1"/>
          <p:nvPr/>
        </p:nvSpPr>
        <p:spPr>
          <a:xfrm>
            <a:off x="5940152" y="5877272"/>
            <a:ext cx="2952328" cy="646331"/>
          </a:xfrm>
          <a:prstGeom prst="rect">
            <a:avLst/>
          </a:prstGeom>
          <a:noFill/>
        </p:spPr>
        <p:txBody>
          <a:bodyPr wrap="square" rtlCol="0">
            <a:spAutoFit/>
          </a:bodyPr>
          <a:lstStyle/>
          <a:p>
            <a:r>
              <a:rPr lang="el-GR" dirty="0" smtClean="0"/>
              <a:t>μεταφορά πυρομαχικών είτε παραλαβή τραυματιών</a:t>
            </a:r>
            <a:endParaRPr lang="el-GR" dirty="0"/>
          </a:p>
        </p:txBody>
      </p:sp>
      <p:sp>
        <p:nvSpPr>
          <p:cNvPr id="7" name="6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284</a:t>
            </a:fld>
            <a:endParaRPr lang="el-GR"/>
          </a:p>
        </p:txBody>
      </p:sp>
    </p:spTree>
  </p:cSld>
  <p:clrMapOvr>
    <a:masterClrMapping/>
  </p:clrMapOvr>
  <p:transition>
    <p:dissolv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1700808"/>
            <a:ext cx="8301608" cy="4741987"/>
          </a:xfrm>
        </p:spPr>
        <p:txBody>
          <a:bodyPr>
            <a:normAutofit fontScale="85000" lnSpcReduction="10000"/>
          </a:bodyPr>
          <a:lstStyle/>
          <a:p>
            <a:r>
              <a:rPr lang="el-GR" b="1" dirty="0" smtClean="0"/>
              <a:t>Λόχος Ορεινών Καταδρομών (Λ.Ο.Κ.)</a:t>
            </a:r>
            <a:r>
              <a:rPr lang="el-GR" dirty="0" smtClean="0"/>
              <a:t> του Στρατηγείου της 3</a:t>
            </a:r>
            <a:r>
              <a:rPr lang="el-GR" baseline="30000" dirty="0" smtClean="0"/>
              <a:t>ης</a:t>
            </a:r>
            <a:r>
              <a:rPr lang="el-GR" dirty="0" smtClean="0"/>
              <a:t> Ορεινής Ταξιαρχίας («ΡΙΜΙΝΙ»), στην οποία συμμετείχε ο Εφ. Υπολοχαγός Ευθύμιος Παυλίδης και </a:t>
            </a:r>
          </a:p>
          <a:p>
            <a:r>
              <a:rPr lang="el-GR" b="1" dirty="0" smtClean="0"/>
              <a:t>η </a:t>
            </a:r>
            <a:r>
              <a:rPr lang="el-GR" b="1" dirty="0" err="1" smtClean="0"/>
              <a:t>Διλοχία</a:t>
            </a:r>
            <a:r>
              <a:rPr lang="el-GR" b="1" dirty="0" smtClean="0"/>
              <a:t> του επίλεκτου 507 Τ.Π. </a:t>
            </a:r>
            <a:r>
              <a:rPr lang="el-GR" dirty="0" smtClean="0"/>
              <a:t>του Συν/χου Μαραγκού, που από τη νύχτα ξεκίνησε από τη Μελίτη και ανήκε στην 22</a:t>
            </a:r>
            <a:r>
              <a:rPr lang="el-GR" baseline="30000" dirty="0" smtClean="0"/>
              <a:t>η</a:t>
            </a:r>
            <a:r>
              <a:rPr lang="el-GR" dirty="0" smtClean="0"/>
              <a:t> Ταξιαρχία, στην οποία ανήκε και το 509 Τ.Π. και υπηρετούσε ο συγγραφέας ως Διμοιρίτης των βαρέων όλμων. Ύστερα από την ανακατάληψη του υψώματος 1033, το 509 Τ.Π. κινήθηκε επιθετικά προς τα υψώματα της «</a:t>
            </a:r>
            <a:r>
              <a:rPr lang="el-GR" dirty="0" err="1" smtClean="0"/>
              <a:t>Μπασδροβίτσας</a:t>
            </a:r>
            <a:r>
              <a:rPr lang="el-GR" dirty="0" smtClean="0"/>
              <a:t>» (Φτερούγες Νίκης). </a:t>
            </a:r>
            <a:endParaRPr lang="en-US" dirty="0" smtClean="0"/>
          </a:p>
          <a:p>
            <a:r>
              <a:rPr lang="el-GR" b="1" dirty="0" smtClean="0"/>
              <a:t>Ευάγγελος Χαρίσης:</a:t>
            </a:r>
            <a:r>
              <a:rPr lang="el-GR" dirty="0" smtClean="0"/>
              <a:t> ήταν δημοδιδάσκαλος και από το 1944 ήταν Στρατιωτικός Αρχηγός με το ψευδώνυμο «Άγις» του ΙΧ Συνοριακού Τομέα του ΕΦ. ΕΛΑΣ με έδρα τη Μελίτη.</a:t>
            </a:r>
            <a:endParaRPr lang="el-GR" dirty="0"/>
          </a:p>
        </p:txBody>
      </p:sp>
      <p:sp>
        <p:nvSpPr>
          <p:cNvPr id="2" name="1 - Τίτλος"/>
          <p:cNvSpPr>
            <a:spLocks noGrp="1"/>
          </p:cNvSpPr>
          <p:nvPr>
            <p:ph type="title"/>
          </p:nvPr>
        </p:nvSpPr>
        <p:spPr>
          <a:xfrm>
            <a:off x="395536" y="0"/>
            <a:ext cx="8229600" cy="1143000"/>
          </a:xfrm>
        </p:spPr>
        <p:txBody>
          <a:bodyPr>
            <a:normAutofit/>
          </a:bodyPr>
          <a:lstStyle/>
          <a:p>
            <a:pPr algn="ctr"/>
            <a:r>
              <a:rPr lang="el-GR" sz="3200" dirty="0" smtClean="0"/>
              <a:t>Ανακατάληψη του υψώματος 1033</a:t>
            </a:r>
            <a:endParaRPr lang="el-GR" sz="3200" dirty="0"/>
          </a:p>
        </p:txBody>
      </p:sp>
      <p:sp>
        <p:nvSpPr>
          <p:cNvPr id="4" name="3 - Δεξιό βέλος"/>
          <p:cNvSpPr/>
          <p:nvPr/>
        </p:nvSpPr>
        <p:spPr>
          <a:xfrm rot="5400000">
            <a:off x="4139952" y="1052736"/>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285</a:t>
            </a:fld>
            <a:endParaRPr lang="el-GR"/>
          </a:p>
        </p:txBody>
      </p:sp>
    </p:spTree>
  </p:cSld>
  <p:clrMapOvr>
    <a:masterClrMapping/>
  </p:clrMapOvr>
  <p:transition>
    <p:dissolv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l-GR" dirty="0" smtClean="0"/>
              <a:t>Η γρήγορη κατάληψη και το γερό κράτημα των εξωτερικών βασικών στηριγμάτων </a:t>
            </a:r>
            <a:r>
              <a:rPr lang="el-GR" dirty="0" err="1" smtClean="0"/>
              <a:t>Σολίσιτο</a:t>
            </a:r>
            <a:r>
              <a:rPr lang="el-GR" dirty="0" smtClean="0"/>
              <a:t> (</a:t>
            </a:r>
            <a:r>
              <a:rPr lang="el-GR" dirty="0" err="1" smtClean="0"/>
              <a:t>υψ</a:t>
            </a:r>
            <a:r>
              <a:rPr lang="el-GR" dirty="0" smtClean="0"/>
              <a:t>. 1641) και ανατολικά αντερείσματα ως το ύψωμα 1033 βόρια και βορειοανατολικά του δημοσίου δρόμου. </a:t>
            </a:r>
          </a:p>
          <a:p>
            <a:r>
              <a:rPr lang="el-GR" dirty="0" smtClean="0"/>
              <a:t>Αποφασιστική διείσδυση, γρήγορη κατάληψη και αμυντική εγκατάσταση στο ύψωμα 1215, </a:t>
            </a:r>
            <a:r>
              <a:rPr lang="el-GR" dirty="0" err="1" smtClean="0"/>
              <a:t>Γκιούπκα</a:t>
            </a:r>
            <a:r>
              <a:rPr lang="el-GR" dirty="0" smtClean="0"/>
              <a:t> με σκοπό την απομόνωση της 21</a:t>
            </a:r>
            <a:r>
              <a:rPr lang="el-GR" baseline="30000" dirty="0" smtClean="0"/>
              <a:t>ης</a:t>
            </a:r>
            <a:r>
              <a:rPr lang="el-GR" dirty="0" smtClean="0"/>
              <a:t> «</a:t>
            </a:r>
            <a:r>
              <a:rPr lang="el-GR" dirty="0" err="1" smtClean="0"/>
              <a:t>Μοναρχοφασιστικής</a:t>
            </a:r>
            <a:r>
              <a:rPr lang="el-GR" dirty="0" smtClean="0"/>
              <a:t>» Ταξιαρχίας, απαγόρευση κίνησης κάθε άλλης εχθρικής δύναμης από νότια και νοτιοανατολικά προς τη Φλώρινα. </a:t>
            </a:r>
          </a:p>
          <a:p>
            <a:r>
              <a:rPr lang="el-GR" dirty="0" smtClean="0"/>
              <a:t>Ταυτόχρονα αποφασιστική διείσδυση στη Φλώρινα, με ισχυρές δυνάμεις από βόρεια και βορειοδυτική κατεύθυνση για την γρήγορη κατάληψη της πόλης. </a:t>
            </a:r>
          </a:p>
          <a:p>
            <a:r>
              <a:rPr lang="el-GR" dirty="0" smtClean="0"/>
              <a:t>Αγκίστρωση και φθορά των εχθρικών δυνάμεων της περιοχής </a:t>
            </a:r>
            <a:r>
              <a:rPr lang="el-GR" dirty="0" err="1" smtClean="0"/>
              <a:t>Βεύης</a:t>
            </a:r>
            <a:r>
              <a:rPr lang="el-GR" dirty="0" smtClean="0"/>
              <a:t>-Κλειδιού και παρεμπόδιση της κίνησης εχθρικών δυνάμεων από το Αμύνταιο προς τη Φλώρινα.</a:t>
            </a:r>
            <a:endParaRPr lang="el-GR" dirty="0"/>
          </a:p>
        </p:txBody>
      </p:sp>
      <p:sp>
        <p:nvSpPr>
          <p:cNvPr id="2" name="1 - Τίτλος"/>
          <p:cNvSpPr>
            <a:spLocks noGrp="1"/>
          </p:cNvSpPr>
          <p:nvPr>
            <p:ph type="title"/>
          </p:nvPr>
        </p:nvSpPr>
        <p:spPr/>
        <p:txBody>
          <a:bodyPr/>
          <a:lstStyle/>
          <a:p>
            <a:r>
              <a:rPr lang="el-GR" dirty="0" smtClean="0"/>
              <a:t>Σχέδιο των «Κ/Σ»</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286</a:t>
            </a:fld>
            <a:endParaRPr lang="el-GR"/>
          </a:p>
        </p:txBody>
      </p:sp>
    </p:spTree>
  </p:cSld>
  <p:clrMapOvr>
    <a:masterClrMapping/>
  </p:clrMapOvr>
  <p:transition>
    <p:dissolv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40768"/>
            <a:ext cx="8229600" cy="5112568"/>
          </a:xfrm>
        </p:spPr>
        <p:txBody>
          <a:bodyPr>
            <a:normAutofit fontScale="92500" lnSpcReduction="20000"/>
          </a:bodyPr>
          <a:lstStyle/>
          <a:p>
            <a:r>
              <a:rPr lang="el-GR" dirty="0" smtClean="0"/>
              <a:t>Χ Μεραρχία: 14 και 103 ταξιαρχίες της, </a:t>
            </a:r>
            <a:r>
              <a:rPr lang="el-GR" dirty="0" err="1" smtClean="0"/>
              <a:t>διλοχία</a:t>
            </a:r>
            <a:r>
              <a:rPr lang="el-GR" dirty="0" smtClean="0"/>
              <a:t> σαμποτέρ, λόχος κυνηγών αρμάτων, αντιαεροπορικός ουλαμός, αντιαρματική πυροβολαρχία.</a:t>
            </a:r>
          </a:p>
          <a:p>
            <a:r>
              <a:rPr lang="el-GR" dirty="0" smtClean="0"/>
              <a:t>ΧΙ Μεραρχία: 18 και 107 ταξιαρχίες της, </a:t>
            </a:r>
            <a:r>
              <a:rPr lang="el-GR" dirty="0" err="1" smtClean="0"/>
              <a:t>διλοχία</a:t>
            </a:r>
            <a:r>
              <a:rPr lang="el-GR" dirty="0" smtClean="0"/>
              <a:t> σαμποτέρ, λόχος κυνηγών αρμάτων, αντιαεροπορικός ουλαμός, αντιαρματική πυροβολαρχία. Ένα τάγμα του Αρχηγείου </a:t>
            </a:r>
            <a:r>
              <a:rPr lang="el-GR" dirty="0" err="1" smtClean="0"/>
              <a:t>Καϊμακτσαλάν</a:t>
            </a:r>
            <a:r>
              <a:rPr lang="el-GR" dirty="0" smtClean="0"/>
              <a:t> (δύο Ίλες ιππικού), σχολή αξιωματικών γεν. Αρχηγείου. Δύο τάγματα της 108 ταξιαρχίας της ΙΧ Μεραρχίας, τρεισήμισι ορειβατικές πυροβολαρχίες. Ένα τάγμα τραυματιοφορέων, ένα τάγμα μεταφορών, ένα όρχο αυτοκινήτων.</a:t>
            </a:r>
            <a:endParaRPr lang="en-US" dirty="0" smtClean="0"/>
          </a:p>
          <a:p>
            <a:r>
              <a:rPr lang="el-GR" dirty="0" smtClean="0"/>
              <a:t>Η αριθμητική δύναμη των Κ/Σ ήταν σχεδόν διπλάσια από εκείνη της 2</a:t>
            </a:r>
            <a:r>
              <a:rPr lang="el-GR" baseline="30000" dirty="0" smtClean="0"/>
              <a:t>ης</a:t>
            </a:r>
            <a:r>
              <a:rPr lang="el-GR" dirty="0" smtClean="0"/>
              <a:t> Μεραρχίας (7000 άντρες εναντίον 4000 ανδρών)</a:t>
            </a:r>
            <a:endParaRPr lang="el-GR" dirty="0"/>
          </a:p>
        </p:txBody>
      </p:sp>
      <p:sp>
        <p:nvSpPr>
          <p:cNvPr id="2" name="1 - Τίτλος"/>
          <p:cNvSpPr>
            <a:spLocks noGrp="1"/>
          </p:cNvSpPr>
          <p:nvPr>
            <p:ph type="title"/>
          </p:nvPr>
        </p:nvSpPr>
        <p:spPr/>
        <p:txBody>
          <a:bodyPr/>
          <a:lstStyle/>
          <a:p>
            <a:r>
              <a:rPr lang="el-GR" dirty="0" smtClean="0"/>
              <a:t>Δυνάμεις:</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287</a:t>
            </a:fld>
            <a:endParaRPr lang="el-GR"/>
          </a:p>
        </p:txBody>
      </p:sp>
    </p:spTree>
  </p:cSld>
  <p:clrMapOvr>
    <a:masterClrMapping/>
  </p:clrMapOvr>
  <p:transition>
    <p:dissolv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b="1" dirty="0" smtClean="0"/>
              <a:t>Κ/Σ: </a:t>
            </a:r>
            <a:r>
              <a:rPr lang="el-GR" dirty="0" smtClean="0"/>
              <a:t>υψώματα ανατολικά του </a:t>
            </a:r>
            <a:r>
              <a:rPr lang="el-GR" dirty="0" err="1" smtClean="0"/>
              <a:t>Πισοδερίου</a:t>
            </a:r>
            <a:r>
              <a:rPr lang="el-GR" dirty="0" smtClean="0"/>
              <a:t>, στην περιοχή Ακρίτα, </a:t>
            </a:r>
            <a:r>
              <a:rPr lang="el-GR" dirty="0" err="1" smtClean="0"/>
              <a:t>Τριβούνου</a:t>
            </a:r>
            <a:r>
              <a:rPr lang="el-GR" dirty="0" smtClean="0"/>
              <a:t> και Κορυφής, στα υψώματα Κούλα και Πλατύ πάνω από την Τριανταφυλλιά και στην ορεινή περιοχή του </a:t>
            </a:r>
            <a:r>
              <a:rPr lang="el-GR" dirty="0" err="1" smtClean="0"/>
              <a:t>Καϊμακτσαλάν</a:t>
            </a:r>
            <a:r>
              <a:rPr lang="el-GR" dirty="0" smtClean="0"/>
              <a:t>.</a:t>
            </a:r>
          </a:p>
          <a:p>
            <a:r>
              <a:rPr lang="el-GR" b="1" dirty="0" smtClean="0"/>
              <a:t>2</a:t>
            </a:r>
            <a:r>
              <a:rPr lang="el-GR" b="1" baseline="30000" dirty="0" smtClean="0"/>
              <a:t>η</a:t>
            </a:r>
            <a:r>
              <a:rPr lang="el-GR" b="1" dirty="0" smtClean="0"/>
              <a:t> Μεραρχία (διοικητής Παπαδόπουλος)</a:t>
            </a:r>
            <a:r>
              <a:rPr lang="el-GR" dirty="0" smtClean="0"/>
              <a:t>: ο σταθμός διοίκησης της Μεραρχίας βρισκόταν στη Φλώρινα και στεγαζόταν στο πρώην ξενοδοχείο «Εθνικό».</a:t>
            </a:r>
            <a:endParaRPr lang="el-GR" dirty="0"/>
          </a:p>
        </p:txBody>
      </p:sp>
      <p:sp>
        <p:nvSpPr>
          <p:cNvPr id="2" name="1 - Τίτλος"/>
          <p:cNvSpPr>
            <a:spLocks noGrp="1"/>
          </p:cNvSpPr>
          <p:nvPr>
            <p:ph type="title"/>
          </p:nvPr>
        </p:nvSpPr>
        <p:spPr/>
        <p:txBody>
          <a:bodyPr/>
          <a:lstStyle/>
          <a:p>
            <a:r>
              <a:rPr lang="el-GR" dirty="0" smtClean="0"/>
              <a:t>Διάταξη </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288</a:t>
            </a:fld>
            <a:endParaRPr lang="el-GR"/>
          </a:p>
        </p:txBody>
      </p:sp>
    </p:spTree>
  </p:cSld>
  <p:clrMapOvr>
    <a:masterClrMapping/>
  </p:clrMapOvr>
  <p:transition>
    <p:dissolv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20000"/>
          </a:bodyPr>
          <a:lstStyle/>
          <a:p>
            <a:r>
              <a:rPr lang="el-GR" dirty="0" smtClean="0"/>
              <a:t>Το 501 Τ.Π. κατείχε τα υψώματα Γυφτοπούλα, 689 τον Τροπαιούχο και ένα ύψωμα νότια του 1033.</a:t>
            </a:r>
          </a:p>
          <a:p>
            <a:r>
              <a:rPr lang="el-GR" dirty="0" smtClean="0"/>
              <a:t>Το 502 Τ.Π. κατείχε τα υψώματα </a:t>
            </a:r>
            <a:r>
              <a:rPr lang="el-GR" dirty="0" err="1" smtClean="0"/>
              <a:t>Κλαδορράχης</a:t>
            </a:r>
            <a:r>
              <a:rPr lang="el-GR" dirty="0" smtClean="0"/>
              <a:t>-Κάστρο και τα χωριά Αγία Παρασκευή, Νίκη και </a:t>
            </a:r>
            <a:r>
              <a:rPr lang="el-GR" dirty="0" err="1" smtClean="0"/>
              <a:t>Καλλινίκη</a:t>
            </a:r>
            <a:r>
              <a:rPr lang="el-GR" dirty="0" smtClean="0"/>
              <a:t>. Ένας λόχος κατείχε το ύψωμα 1033 και ένας λόχος ήταν στην περιοχή </a:t>
            </a:r>
            <a:r>
              <a:rPr lang="el-GR" dirty="0" err="1" smtClean="0"/>
              <a:t>Αρμενοχωρίου</a:t>
            </a:r>
            <a:r>
              <a:rPr lang="el-GR" dirty="0" smtClean="0"/>
              <a:t>.</a:t>
            </a:r>
          </a:p>
          <a:p>
            <a:r>
              <a:rPr lang="el-GR" dirty="0" smtClean="0"/>
              <a:t>Το 503 Τ.Π. κατείχε τα υψώματα </a:t>
            </a:r>
            <a:r>
              <a:rPr lang="el-GR" dirty="0" err="1" smtClean="0"/>
              <a:t>Λίπα</a:t>
            </a:r>
            <a:r>
              <a:rPr lang="el-GR" dirty="0" smtClean="0"/>
              <a:t> (1215), Προφήτης Ηλίας (1414) και τα υψώματα Παππούς (1641) και Φτερούγες Νίκης.</a:t>
            </a:r>
          </a:p>
          <a:p>
            <a:r>
              <a:rPr lang="el-GR" dirty="0" smtClean="0"/>
              <a:t>Το 504 Τ.Π. κατείχε τα υψώματα των χωριών </a:t>
            </a:r>
            <a:r>
              <a:rPr lang="el-GR" dirty="0" err="1" smtClean="0"/>
              <a:t>Υδρούσα</a:t>
            </a:r>
            <a:r>
              <a:rPr lang="el-GR" dirty="0" smtClean="0"/>
              <a:t> και </a:t>
            </a:r>
            <a:r>
              <a:rPr lang="el-GR" dirty="0" err="1" smtClean="0"/>
              <a:t>Πολυπόταμος</a:t>
            </a:r>
            <a:r>
              <a:rPr lang="el-GR" dirty="0" smtClean="0"/>
              <a:t>.</a:t>
            </a:r>
          </a:p>
          <a:p>
            <a:r>
              <a:rPr lang="el-GR" dirty="0" smtClean="0"/>
              <a:t>Το 506 Τ.Π. κατείχε τα υψώματα 1575, </a:t>
            </a:r>
            <a:r>
              <a:rPr lang="el-GR" dirty="0" err="1" smtClean="0"/>
              <a:t>Κουλκουθούρια</a:t>
            </a:r>
            <a:r>
              <a:rPr lang="el-GR" dirty="0" smtClean="0"/>
              <a:t> (</a:t>
            </a:r>
            <a:r>
              <a:rPr lang="el-GR" dirty="0" err="1" smtClean="0"/>
              <a:t>υψ</a:t>
            </a:r>
            <a:r>
              <a:rPr lang="el-GR" dirty="0" smtClean="0"/>
              <a:t>. 1694) και </a:t>
            </a:r>
            <a:r>
              <a:rPr lang="el-GR" dirty="0" err="1" smtClean="0"/>
              <a:t>Λιοτάτο</a:t>
            </a:r>
            <a:r>
              <a:rPr lang="el-GR" dirty="0" smtClean="0"/>
              <a:t> (1626)</a:t>
            </a:r>
          </a:p>
          <a:p>
            <a:endParaRPr lang="el-GR" dirty="0"/>
          </a:p>
        </p:txBody>
      </p:sp>
      <p:sp>
        <p:nvSpPr>
          <p:cNvPr id="2" name="1 - Τίτλος"/>
          <p:cNvSpPr>
            <a:spLocks noGrp="1"/>
          </p:cNvSpPr>
          <p:nvPr>
            <p:ph type="title"/>
          </p:nvPr>
        </p:nvSpPr>
        <p:spPr/>
        <p:txBody>
          <a:bodyPr>
            <a:noAutofit/>
          </a:bodyPr>
          <a:lstStyle/>
          <a:p>
            <a:r>
              <a:rPr lang="el-GR" sz="2400" dirty="0" smtClean="0"/>
              <a:t>Στη Φλώρινα βρίσκονταν η έδρα της 3</a:t>
            </a:r>
            <a:r>
              <a:rPr lang="el-GR" sz="2400" baseline="30000" dirty="0" smtClean="0"/>
              <a:t>ης</a:t>
            </a:r>
            <a:r>
              <a:rPr lang="el-GR" sz="2400" dirty="0" smtClean="0"/>
              <a:t> ορεινής ταξιαρχίας με διοικητή τον Κων. </a:t>
            </a:r>
            <a:r>
              <a:rPr lang="el-GR" sz="2400" dirty="0" err="1" smtClean="0"/>
              <a:t>Βλάχο</a:t>
            </a:r>
            <a:r>
              <a:rPr lang="el-GR" sz="2400" dirty="0" smtClean="0"/>
              <a:t>, η διάταξη των ταγμάτων της οποίας ήταν:</a:t>
            </a:r>
            <a:endParaRPr lang="el-GR" sz="2400"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289</a:t>
            </a:fld>
            <a:endParaRPr lang="el-G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dirty="0" err="1" smtClean="0"/>
              <a:t>Εξαρχικοί</a:t>
            </a:r>
            <a:r>
              <a:rPr lang="el-GR" altLang="el-GR" dirty="0" smtClean="0"/>
              <a:t> επίσκοποι στη Μακεδονία 1890</a:t>
            </a:r>
          </a:p>
        </p:txBody>
      </p:sp>
      <p:sp>
        <p:nvSpPr>
          <p:cNvPr id="33795" name="2 - Θέση περιεχομένου"/>
          <p:cNvSpPr>
            <a:spLocks noGrp="1"/>
          </p:cNvSpPr>
          <p:nvPr>
            <p:ph sz="quarter" idx="1"/>
          </p:nvPr>
        </p:nvSpPr>
        <p:spPr>
          <a:xfrm>
            <a:off x="612775" y="1600200"/>
            <a:ext cx="8153400" cy="4495800"/>
          </a:xfrm>
        </p:spPr>
        <p:txBody>
          <a:bodyPr/>
          <a:lstStyle/>
          <a:p>
            <a:pPr eaLnBrk="1" hangingPunct="1">
              <a:buFont typeface="Wingdings" pitchFamily="2" charset="2"/>
              <a:buNone/>
            </a:pPr>
            <a:r>
              <a:rPr lang="el-GR" altLang="el-GR" smtClean="0"/>
              <a:t>Συμφωνία Υ. Πύλης-Βουλγαρίας για ουδετερότητα στον ελληνοτουρκικό πόλεμο.</a:t>
            </a:r>
            <a:r>
              <a:rPr lang="en-US" altLang="el-GR" smtClean="0"/>
              <a:t> </a:t>
            </a:r>
            <a:r>
              <a:rPr lang="el-GR" altLang="el-GR" smtClean="0"/>
              <a:t>(</a:t>
            </a:r>
            <a:r>
              <a:rPr lang="en-US" altLang="el-GR" smtClean="0"/>
              <a:t>1897</a:t>
            </a:r>
            <a:r>
              <a:rPr lang="el-GR" altLang="el-GR" smtClean="0"/>
              <a:t>)</a:t>
            </a:r>
          </a:p>
          <a:p>
            <a:pPr eaLnBrk="1" hangingPunct="1">
              <a:buFont typeface="Wingdings" pitchFamily="2" charset="2"/>
              <a:buNone/>
            </a:pPr>
            <a:r>
              <a:rPr lang="el-GR" altLang="el-GR" smtClean="0"/>
              <a:t>Α) Βούλγαροι Μητροπολίτες Μοναστήρι, Δίβρα, Στρώμνιτσα</a:t>
            </a:r>
          </a:p>
          <a:p>
            <a:pPr eaLnBrk="1" hangingPunct="1">
              <a:buFont typeface="Wingdings" pitchFamily="2" charset="2"/>
              <a:buNone/>
            </a:pPr>
            <a:r>
              <a:rPr lang="el-GR" altLang="el-GR" smtClean="0"/>
              <a:t>Β) Βούλγαροι εμπορικοί πράκτορες Θεσσαλονίκη, Σκόπια, Μοναστήρι</a:t>
            </a:r>
          </a:p>
          <a:p>
            <a:pPr eaLnBrk="1" hangingPunct="1">
              <a:buFont typeface="Wingdings" pitchFamily="2" charset="2"/>
              <a:buNone/>
            </a:pPr>
            <a:r>
              <a:rPr lang="el-GR" altLang="el-GR" smtClean="0"/>
              <a:t>Διάσπαση ορθόδοξου μιλλέτ μετά το 1870: Ταυτότητες: Α) εξαρχικός-Βούλγαρος </a:t>
            </a:r>
          </a:p>
          <a:p>
            <a:pPr eaLnBrk="1" hangingPunct="1">
              <a:buFont typeface="Wingdings" pitchFamily="2" charset="2"/>
              <a:buNone/>
            </a:pPr>
            <a:r>
              <a:rPr lang="el-GR" altLang="el-GR" smtClean="0"/>
              <a:t>Β) Πατριαρχικός-Έλληνας</a:t>
            </a:r>
          </a:p>
        </p:txBody>
      </p:sp>
    </p:spTree>
  </p:cSld>
  <p:clrMapOvr>
    <a:masterClrMapping/>
  </p:clrMapOvr>
  <p:transition>
    <p:dissolv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700808"/>
            <a:ext cx="8229600" cy="4525963"/>
          </a:xfrm>
        </p:spPr>
        <p:txBody>
          <a:bodyPr>
            <a:normAutofit fontScale="62500" lnSpcReduction="20000"/>
          </a:bodyPr>
          <a:lstStyle/>
          <a:p>
            <a:r>
              <a:rPr lang="el-GR" dirty="0" smtClean="0"/>
              <a:t>Το 504 Τ.Π., με έδρα τη Μελίτη, ήταν ανεπτυγμένο στην περιοχή Μελίτης, Αχλάδας, </a:t>
            </a:r>
            <a:r>
              <a:rPr lang="el-GR" dirty="0" err="1" smtClean="0"/>
              <a:t>Κέλλης</a:t>
            </a:r>
            <a:r>
              <a:rPr lang="el-GR" dirty="0" smtClean="0"/>
              <a:t> και Κλειδιού.</a:t>
            </a:r>
          </a:p>
          <a:p>
            <a:r>
              <a:rPr lang="el-GR" dirty="0" smtClean="0"/>
              <a:t>Το 508 Τ.Π. ήταν στην περιοχή Άνω </a:t>
            </a:r>
            <a:r>
              <a:rPr lang="el-GR" dirty="0" err="1" smtClean="0"/>
              <a:t>Υδρούσα</a:t>
            </a:r>
            <a:r>
              <a:rPr lang="el-GR" dirty="0" smtClean="0"/>
              <a:t>-Τροπαιούχος.</a:t>
            </a:r>
          </a:p>
          <a:p>
            <a:r>
              <a:rPr lang="el-GR" dirty="0" smtClean="0"/>
              <a:t>Το 509 Τ.Π., με έδρα τη </a:t>
            </a:r>
            <a:r>
              <a:rPr lang="el-GR" dirty="0" err="1" smtClean="0"/>
              <a:t>Βεύη</a:t>
            </a:r>
            <a:r>
              <a:rPr lang="el-GR" dirty="0" smtClean="0"/>
              <a:t> είχε τμήματα στους Λόφους, στην περιοχή Αμυνταίου, στο Νυμφαίο και στο Κλειδί με ευθύνη φύλαξης του στενού </a:t>
            </a:r>
            <a:r>
              <a:rPr lang="el-GR" dirty="0" err="1" smtClean="0"/>
              <a:t>Κιρλί</a:t>
            </a:r>
            <a:r>
              <a:rPr lang="el-GR" dirty="0" smtClean="0"/>
              <a:t>-</a:t>
            </a:r>
            <a:r>
              <a:rPr lang="el-GR" dirty="0" err="1" smtClean="0"/>
              <a:t>Δερβέν</a:t>
            </a:r>
            <a:r>
              <a:rPr lang="el-GR" dirty="0" smtClean="0"/>
              <a:t>.</a:t>
            </a:r>
          </a:p>
          <a:p>
            <a:r>
              <a:rPr lang="el-GR" dirty="0" smtClean="0"/>
              <a:t>Το 48 Τάγμα Εθνοφρουράς βρισκόταν στο Αμύνταιο. Το Πυροβολικό της Μεραρχίας ήταν ανεπτυγμένο ως εξής:</a:t>
            </a:r>
          </a:p>
          <a:p>
            <a:r>
              <a:rPr lang="el-GR" dirty="0" smtClean="0"/>
              <a:t>Το 104 Σύνταγμα πεδινού πυροβολικού βρισκόταν στην περιοχή του Ε΄ Δημοτικού Σχολείου Φλώρινας.</a:t>
            </a:r>
          </a:p>
          <a:p>
            <a:r>
              <a:rPr lang="el-GR" dirty="0" smtClean="0"/>
              <a:t>Η 2</a:t>
            </a:r>
            <a:r>
              <a:rPr lang="el-GR" baseline="30000" dirty="0" smtClean="0"/>
              <a:t>η</a:t>
            </a:r>
            <a:r>
              <a:rPr lang="el-GR" dirty="0" smtClean="0"/>
              <a:t> μοίρα πεδινού πυροβολικού, εκτός από τη Δ΄ πυροβολαρχία και ο Γ2 ουλαμός στην περιοχή του Αγίου Νικολάου.</a:t>
            </a:r>
          </a:p>
          <a:p>
            <a:r>
              <a:rPr lang="el-GR" dirty="0" smtClean="0"/>
              <a:t>Η Δ΄ πυροβολαρχία κοντά στην Παναγίτσα </a:t>
            </a:r>
            <a:r>
              <a:rPr lang="el-GR" dirty="0" err="1" smtClean="0"/>
              <a:t>Καλογερίτσας</a:t>
            </a:r>
            <a:r>
              <a:rPr lang="el-GR" dirty="0" smtClean="0"/>
              <a:t>.</a:t>
            </a:r>
          </a:p>
          <a:p>
            <a:r>
              <a:rPr lang="el-GR" dirty="0" smtClean="0"/>
              <a:t>Ο Γ1 ουλαμός στη </a:t>
            </a:r>
            <a:r>
              <a:rPr lang="el-GR" dirty="0" err="1" smtClean="0"/>
              <a:t>Βεύη</a:t>
            </a:r>
            <a:r>
              <a:rPr lang="el-GR" dirty="0" smtClean="0"/>
              <a:t>.</a:t>
            </a:r>
          </a:p>
          <a:p>
            <a:r>
              <a:rPr lang="el-GR" dirty="0" smtClean="0"/>
              <a:t>Η Β΄ πυροβολαρχία της 152 μοίρας μέσου πυροβολικού δυτικά του σημερινού συνοικισμού Βορειοηπειρωτών.</a:t>
            </a:r>
          </a:p>
          <a:p>
            <a:endParaRPr lang="el-GR" dirty="0"/>
          </a:p>
        </p:txBody>
      </p:sp>
      <p:sp>
        <p:nvSpPr>
          <p:cNvPr id="2" name="1 - Τίτλος"/>
          <p:cNvSpPr>
            <a:spLocks noGrp="1"/>
          </p:cNvSpPr>
          <p:nvPr>
            <p:ph type="title"/>
          </p:nvPr>
        </p:nvSpPr>
        <p:spPr/>
        <p:txBody>
          <a:bodyPr>
            <a:normAutofit fontScale="90000"/>
          </a:bodyPr>
          <a:lstStyle/>
          <a:p>
            <a:r>
              <a:rPr lang="el-GR" dirty="0" smtClean="0"/>
              <a:t>Η 22</a:t>
            </a:r>
            <a:r>
              <a:rPr lang="el-GR" baseline="30000" dirty="0" smtClean="0"/>
              <a:t>η</a:t>
            </a:r>
            <a:r>
              <a:rPr lang="el-GR" dirty="0" smtClean="0"/>
              <a:t> ταξιαρχία είχε έδρα τη </a:t>
            </a:r>
            <a:r>
              <a:rPr lang="el-GR" dirty="0" err="1" smtClean="0"/>
              <a:t>Βεύη</a:t>
            </a:r>
            <a:r>
              <a:rPr lang="el-GR" dirty="0" smtClean="0"/>
              <a:t> και τα τάγματά της ήταν διατεταγμένα:</a:t>
            </a:r>
            <a:endParaRPr lang="el-GR" dirty="0"/>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290</a:t>
            </a:fld>
            <a:endParaRPr lang="el-GR"/>
          </a:p>
        </p:txBody>
      </p:sp>
    </p:spTree>
  </p:cSld>
  <p:clrMapOvr>
    <a:masterClrMapping/>
  </p:clrMapOvr>
  <p:transition>
    <p:dissolv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Η Κομμουνιστική ηγεσία στην 5</a:t>
            </a:r>
            <a:r>
              <a:rPr lang="el-GR" baseline="30000" dirty="0" smtClean="0"/>
              <a:t>η</a:t>
            </a:r>
            <a:r>
              <a:rPr lang="el-GR" dirty="0" smtClean="0"/>
              <a:t> Ολομέλεια της Κεντρικής Επιτροπής του ΚΚΕ, που έγινε στις 30-31 Ιανουαρίου 1949 στην περιοχή των </a:t>
            </a:r>
            <a:r>
              <a:rPr lang="el-GR" dirty="0" err="1" smtClean="0"/>
              <a:t>Πρεσπών</a:t>
            </a:r>
            <a:r>
              <a:rPr lang="el-GR" dirty="0" smtClean="0"/>
              <a:t> (12 ημέρες πριν την επίθεση) διακήρυξε τη δημιουργία ξεχωριστού Μακεδονικού Κράτους.</a:t>
            </a:r>
          </a:p>
        </p:txBody>
      </p:sp>
      <p:sp>
        <p:nvSpPr>
          <p:cNvPr id="2" name="1 - Τίτλος"/>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normAutofit fontScale="85000" lnSpcReduction="20000"/>
          </a:bodyPr>
          <a:lstStyle/>
          <a:p>
            <a:fld id="{D3F1D1C4-C2D9-4231-9FB2-B2D9D97AA41D}" type="slidenum">
              <a:rPr lang="el-GR" smtClean="0"/>
              <a:pPr/>
              <a:t>291</a:t>
            </a:fld>
            <a:endParaRPr lang="el-GR"/>
          </a:p>
        </p:txBody>
      </p:sp>
    </p:spTree>
  </p:cSld>
  <p:clrMapOvr>
    <a:masterClrMapping/>
  </p:clrMapOvr>
  <p:transition>
    <p:dissolv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08" y="418010"/>
            <a:ext cx="7830474" cy="6188273"/>
          </a:xfrm>
        </p:spPr>
        <p:txBody>
          <a:bodyPr/>
          <a:lstStyle/>
          <a:p>
            <a:pPr>
              <a:buFont typeface="Wingdings" charset="2"/>
              <a:buChar char="Ø"/>
            </a:pPr>
            <a:r>
              <a:rPr lang="el-GR" sz="1600" dirty="0">
                <a:latin typeface="Times New Roman" panose="02020603050405020304" pitchFamily="18" charset="0"/>
                <a:cs typeface="Times New Roman" panose="02020603050405020304" pitchFamily="18" charset="0"/>
              </a:rPr>
              <a:t>Σύμφωνα με την ιστοσελίδα </a:t>
            </a:r>
            <a:r>
              <a:rPr lang="el-GR" sz="1600" dirty="0">
                <a:latin typeface="Times New Roman" panose="02020603050405020304" pitchFamily="18" charset="0"/>
                <a:cs typeface="Times New Roman" panose="02020603050405020304" pitchFamily="18" charset="0"/>
                <a:hlinkClick r:id="rId2"/>
              </a:rPr>
              <a:t>http://</a:t>
            </a:r>
            <a:r>
              <a:rPr lang="el-GR" sz="1600" dirty="0" smtClean="0">
                <a:latin typeface="Times New Roman" panose="02020603050405020304" pitchFamily="18" charset="0"/>
                <a:cs typeface="Times New Roman" panose="02020603050405020304" pitchFamily="18" charset="0"/>
                <a:hlinkClick r:id="rId2"/>
              </a:rPr>
              <a:t>www.istorikathemata.com/2011/06/11021949.html</a:t>
            </a:r>
            <a:r>
              <a:rPr lang="el-GR" sz="1600" dirty="0" smtClean="0">
                <a:latin typeface="Times New Roman" panose="02020603050405020304" pitchFamily="18" charset="0"/>
                <a:cs typeface="Times New Roman" panose="02020603050405020304" pitchFamily="18" charset="0"/>
              </a:rPr>
              <a:t> , </a:t>
            </a:r>
            <a:r>
              <a:rPr lang="el-GR" sz="1600" dirty="0">
                <a:latin typeface="Times New Roman" panose="02020603050405020304" pitchFamily="18" charset="0"/>
                <a:cs typeface="Times New Roman" panose="02020603050405020304" pitchFamily="18" charset="0"/>
              </a:rPr>
              <a:t>η οποία ασχολείται με Θέματα </a:t>
            </a:r>
            <a:r>
              <a:rPr lang="el-GR" sz="1600" dirty="0" smtClean="0">
                <a:latin typeface="Times New Roman" panose="02020603050405020304" pitchFamily="18" charset="0"/>
                <a:cs typeface="Times New Roman" panose="02020603050405020304" pitchFamily="18" charset="0"/>
              </a:rPr>
              <a:t>Ελληνικής Ιστορίας, αλλά και την ιστοσελίδα του Ακρίτα της Μακεδονίας </a:t>
            </a:r>
          </a:p>
          <a:p>
            <a:pPr>
              <a:buFont typeface="Wingdings" charset="2"/>
              <a:buChar char="Ø"/>
            </a:pPr>
            <a:endParaRPr lang="el-GR" sz="1600" dirty="0" smtClean="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hlinkClick r:id="rId3"/>
              </a:rPr>
              <a:t>http</a:t>
            </a:r>
            <a:r>
              <a:rPr lang="en-US" sz="1600" dirty="0">
                <a:latin typeface="Times New Roman" panose="02020603050405020304" pitchFamily="18" charset="0"/>
                <a:cs typeface="Times New Roman" panose="02020603050405020304" pitchFamily="18" charset="0"/>
                <a:hlinkClick r:id="rId3"/>
              </a:rPr>
              <a:t>://</a:t>
            </a:r>
            <a:r>
              <a:rPr lang="en-US" sz="1600" dirty="0" smtClean="0">
                <a:latin typeface="Times New Roman" panose="02020603050405020304" pitchFamily="18" charset="0"/>
                <a:cs typeface="Times New Roman" panose="02020603050405020304" pitchFamily="18" charset="0"/>
                <a:hlinkClick r:id="rId3"/>
              </a:rPr>
              <a:t>akritas-history-of-makedonia.blogspot.gr/2011/02/11021949.html</a:t>
            </a:r>
            <a:endParaRPr lang="el-GR" sz="1600" dirty="0" smtClean="0">
              <a:latin typeface="Times New Roman" panose="02020603050405020304" pitchFamily="18" charset="0"/>
              <a:cs typeface="Times New Roman" panose="02020603050405020304" pitchFamily="18" charset="0"/>
            </a:endParaRPr>
          </a:p>
          <a:p>
            <a:pPr marL="0" indent="0" algn="just">
              <a:buNone/>
            </a:pPr>
            <a:r>
              <a:rPr lang="el-GR" sz="1600" dirty="0" smtClean="0">
                <a:latin typeface="Times New Roman" panose="02020603050405020304" pitchFamily="18" charset="0"/>
                <a:cs typeface="Times New Roman" panose="02020603050405020304" pitchFamily="18" charset="0"/>
              </a:rPr>
              <a:t>«Έχοντας </a:t>
            </a:r>
            <a:r>
              <a:rPr lang="el-GR" sz="1600" dirty="0">
                <a:latin typeface="Times New Roman" panose="02020603050405020304" pitchFamily="18" charset="0"/>
                <a:cs typeface="Times New Roman" panose="02020603050405020304" pitchFamily="18" charset="0"/>
              </a:rPr>
              <a:t>αναλύσει εκτενώς το πλάνο της επίθεσης και προπονηθεί σε ασκήσεις μάχης με πραγματικά πυρά, διαθέτοντας πλούσιο εφοδιασμό κι αυξημένο ηθικό κατόπιν ενθέρμων </a:t>
            </a:r>
            <a:r>
              <a:rPr lang="el-GR" sz="1600" dirty="0" smtClean="0">
                <a:latin typeface="Times New Roman" panose="02020603050405020304" pitchFamily="18" charset="0"/>
                <a:cs typeface="Times New Roman" panose="02020603050405020304" pitchFamily="18" charset="0"/>
              </a:rPr>
              <a:t>ομιλιών, </a:t>
            </a:r>
            <a:r>
              <a:rPr lang="el-GR" sz="1600" dirty="0">
                <a:latin typeface="Times New Roman" panose="02020603050405020304" pitchFamily="18" charset="0"/>
                <a:cs typeface="Times New Roman" panose="02020603050405020304" pitchFamily="18" charset="0"/>
              </a:rPr>
              <a:t>οι αντάρτες </a:t>
            </a:r>
            <a:r>
              <a:rPr lang="el-GR" sz="1600" dirty="0" err="1">
                <a:latin typeface="Times New Roman" panose="02020603050405020304" pitchFamily="18" charset="0"/>
                <a:cs typeface="Times New Roman" panose="02020603050405020304" pitchFamily="18" charset="0"/>
              </a:rPr>
              <a:t>καταστάθμευσαν</a:t>
            </a:r>
            <a:r>
              <a:rPr lang="el-GR" sz="1600" dirty="0">
                <a:latin typeface="Times New Roman" panose="02020603050405020304" pitchFamily="18" charset="0"/>
                <a:cs typeface="Times New Roman" panose="02020603050405020304" pitchFamily="18" charset="0"/>
              </a:rPr>
              <a:t> στο δάσος του </a:t>
            </a:r>
            <a:r>
              <a:rPr lang="el-GR" sz="1600" dirty="0" err="1">
                <a:latin typeface="Times New Roman" panose="02020603050405020304" pitchFamily="18" charset="0"/>
                <a:cs typeface="Times New Roman" panose="02020603050405020304" pitchFamily="18" charset="0"/>
              </a:rPr>
              <a:t>Πισοδερίου</a:t>
            </a:r>
            <a:r>
              <a:rPr lang="el-GR" sz="1600" dirty="0">
                <a:latin typeface="Times New Roman" panose="02020603050405020304" pitchFamily="18" charset="0"/>
                <a:cs typeface="Times New Roman" panose="02020603050405020304" pitchFamily="18" charset="0"/>
              </a:rPr>
              <a:t>. Η καθυστερημένη όμως άφιξη της 11ης μεραρχίας των λόγω των καιρικών συνθηκών και του μεγάλου αριθμού της επέφερε την αναβολή της επίθεσης επί μίαν ημέρα, γεγονός άγνωστο στα ανταρτικά τμήματα που εστάλησαν να αποκρούσουν την άφιξη στρατιωτικών ενισχύσεων στη διάβαση του </a:t>
            </a:r>
            <a:r>
              <a:rPr lang="el-GR" sz="1600" dirty="0" err="1">
                <a:latin typeface="Times New Roman" panose="02020603050405020304" pitchFamily="18" charset="0"/>
                <a:cs typeface="Times New Roman" panose="02020603050405020304" pitchFamily="18" charset="0"/>
              </a:rPr>
              <a:t>Κλειδίου</a:t>
            </a:r>
            <a:r>
              <a:rPr lang="el-GR" sz="1600" dirty="0">
                <a:latin typeface="Times New Roman" panose="02020603050405020304" pitchFamily="18" charset="0"/>
                <a:cs typeface="Times New Roman" panose="02020603050405020304" pitchFamily="18" charset="0"/>
              </a:rPr>
              <a:t> ώστε να απομονωθεί το οροπέδιο της </a:t>
            </a:r>
            <a:r>
              <a:rPr lang="el-GR" sz="1600" dirty="0" smtClean="0">
                <a:latin typeface="Times New Roman" panose="02020603050405020304" pitchFamily="18" charset="0"/>
                <a:cs typeface="Times New Roman" panose="02020603050405020304" pitchFamily="18" charset="0"/>
              </a:rPr>
              <a:t>Φλώρινας.</a:t>
            </a:r>
          </a:p>
          <a:p>
            <a:pPr marL="0" indent="0" algn="just">
              <a:buNone/>
            </a:pPr>
            <a:r>
              <a:rPr lang="el-GR" sz="1600" dirty="0" smtClean="0">
                <a:latin typeface="Times New Roman" panose="02020603050405020304" pitchFamily="18" charset="0"/>
                <a:cs typeface="Times New Roman" panose="02020603050405020304" pitchFamily="18" charset="0"/>
              </a:rPr>
              <a:t>Προσελήφθη </a:t>
            </a:r>
            <a:r>
              <a:rPr lang="el-GR" sz="1600" dirty="0">
                <a:latin typeface="Times New Roman" panose="02020603050405020304" pitchFamily="18" charset="0"/>
                <a:cs typeface="Times New Roman" panose="02020603050405020304" pitchFamily="18" charset="0"/>
              </a:rPr>
              <a:t>λοιπόν ορθά από τους υπερασπιστές της πόλης η κρούση των ανταρτών στο Κλειδί την 10η Φεβρουαρίου 1949 ως προπομπός σοβαρής επίθεσης. Προστέθηκε </a:t>
            </a:r>
            <a:r>
              <a:rPr lang="el-GR" sz="1600" dirty="0" smtClean="0">
                <a:latin typeface="Times New Roman" panose="02020603050405020304" pitchFamily="18" charset="0"/>
                <a:cs typeface="Times New Roman" panose="02020603050405020304" pitchFamily="18" charset="0"/>
              </a:rPr>
              <a:t>αυτή </a:t>
            </a:r>
            <a:r>
              <a:rPr lang="el-GR" sz="1600" dirty="0">
                <a:latin typeface="Times New Roman" panose="02020603050405020304" pitchFamily="18" charset="0"/>
                <a:cs typeface="Times New Roman" panose="02020603050405020304" pitchFamily="18" charset="0"/>
              </a:rPr>
              <a:t>φυσικά στις εκ των προτέρων ληφθείσες πληροφορίες για πύκνωση των ανταρτικών δυνάμεων στα υψώματα γύρω από τη Φλώρινα. Η μεραρχία του Στρατού που έδραζε στην πόλη, οι μονάδες των ΛΟΚ, η Χωροφυλακή και οι οπλισμένοι πολίτες ανέμεναν έτοιμοι. Ελάχιστους λοιπόν εξέπληξε η συνεχής προσέγγιση ανταρτών τη νύκτα της 11ης Φεβρουαρίου του 1949 στα κράσπεδα της πόλης. Ο αιφνιδιασμός είχε χαθεί. Η μάχη άρχισε στις 3:30΄ το πρωί. Ο ΔΣΕ κατέλαβε τα δεσπόζοντα υψώματα </a:t>
            </a:r>
            <a:r>
              <a:rPr lang="el-GR" sz="1600" dirty="0" err="1">
                <a:latin typeface="Times New Roman" panose="02020603050405020304" pitchFamily="18" charset="0"/>
                <a:cs typeface="Times New Roman" panose="02020603050405020304" pitchFamily="18" charset="0"/>
              </a:rPr>
              <a:t>Σολίτσετο</a:t>
            </a:r>
            <a:r>
              <a:rPr lang="el-GR" sz="1600" dirty="0">
                <a:latin typeface="Times New Roman" panose="02020603050405020304" pitchFamily="18" charset="0"/>
                <a:cs typeface="Times New Roman" panose="02020603050405020304" pitchFamily="18" charset="0"/>
              </a:rPr>
              <a:t> και </a:t>
            </a:r>
            <a:r>
              <a:rPr lang="el-GR" sz="1600" dirty="0" err="1">
                <a:latin typeface="Times New Roman" panose="02020603050405020304" pitchFamily="18" charset="0"/>
                <a:cs typeface="Times New Roman" panose="02020603050405020304" pitchFamily="18" charset="0"/>
              </a:rPr>
              <a:t>Γκιούπκα</a:t>
            </a:r>
            <a:r>
              <a:rPr lang="el-GR" sz="1600" dirty="0">
                <a:latin typeface="Times New Roman" panose="02020603050405020304" pitchFamily="18" charset="0"/>
                <a:cs typeface="Times New Roman" panose="02020603050405020304" pitchFamily="18" charset="0"/>
              </a:rPr>
              <a:t>, όχι όμως το απαραίτητο 1033. Με πεισματώδεις αντεπιθέσεις ο Στρατός έφερνε συνεχώς σοβαρά προσκόμματα στους αντάρτες. Η ζυγαριά της νίκης στο υψόμετρο δεν αποφάσιζε πού να γείρει μέχρι να ξημερώσει.</a:t>
            </a:r>
          </a:p>
          <a:p>
            <a:pPr marL="0" indent="0" algn="just">
              <a:buNone/>
            </a:pPr>
            <a:endParaRPr lang="el-GR" sz="2000" dirty="0">
              <a:latin typeface="Times New Roman" panose="02020603050405020304" pitchFamily="18" charset="0"/>
              <a:cs typeface="Times New Roman" panose="02020603050405020304" pitchFamily="18" charset="0"/>
            </a:endParaRPr>
          </a:p>
          <a:p>
            <a:pPr marL="0" indent="0" algn="just">
              <a:buNone/>
            </a:pPr>
            <a:endParaRPr lang="el-GR"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292</a:t>
            </a:fld>
            <a:endParaRPr lang="en-US" altLang="el-GR"/>
          </a:p>
        </p:txBody>
      </p:sp>
    </p:spTree>
    <p:extLst>
      <p:ext uri="{BB962C8B-B14F-4D97-AF65-F5344CB8AC3E}">
        <p14:creationId xmlns="" xmlns:p14="http://schemas.microsoft.com/office/powerpoint/2010/main" val="309586331"/>
      </p:ext>
    </p:extLst>
  </p:cSld>
  <p:clrMapOvr>
    <a:masterClrMapping/>
  </p:clrMapOvr>
  <p:transition>
    <p:dissolv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526" y="400594"/>
            <a:ext cx="7620000" cy="5955756"/>
          </a:xfrm>
        </p:spPr>
        <p:txBody>
          <a:bodyPr/>
          <a:lstStyle/>
          <a:p>
            <a:pPr marL="0" indent="0" algn="just">
              <a:buNone/>
            </a:pPr>
            <a:r>
              <a:rPr lang="el-GR" sz="1600" dirty="0" smtClean="0">
                <a:latin typeface="Times New Roman" panose="02020603050405020304" pitchFamily="18" charset="0"/>
                <a:cs typeface="Times New Roman" panose="02020603050405020304" pitchFamily="18" charset="0"/>
              </a:rPr>
              <a:t>Αντιθέτως </a:t>
            </a:r>
            <a:r>
              <a:rPr lang="el-GR" sz="1600" dirty="0">
                <a:latin typeface="Times New Roman" panose="02020603050405020304" pitchFamily="18" charset="0"/>
                <a:cs typeface="Times New Roman" panose="02020603050405020304" pitchFamily="18" charset="0"/>
              </a:rPr>
              <a:t>τα τμήματα που επρόκειτο να διεισδύσουν στην πόλη συνάντησαν ανυπέρβλητες δυσκολίες. Η 18η ταξιαρχία των ανταρτών που ενεργούσε από το ΒΑ μέρος της Φλώρινας καθηλώθηκε </a:t>
            </a:r>
            <a:r>
              <a:rPr lang="el-GR" sz="1600" dirty="0" smtClean="0">
                <a:latin typeface="Times New Roman" panose="02020603050405020304" pitchFamily="18" charset="0"/>
                <a:cs typeface="Times New Roman" panose="02020603050405020304" pitchFamily="18" charset="0"/>
              </a:rPr>
              <a:t>εξαιτίας </a:t>
            </a:r>
            <a:r>
              <a:rPr lang="el-GR" sz="1600" dirty="0">
                <a:latin typeface="Times New Roman" panose="02020603050405020304" pitchFamily="18" charset="0"/>
                <a:cs typeface="Times New Roman" panose="02020603050405020304" pitchFamily="18" charset="0"/>
              </a:rPr>
              <a:t>πυκνών πυρών, ενώ η 14η αντίστοιχη, η οποία προσερχόταν από τα δυτικά (από τα Άλωνα) </a:t>
            </a:r>
            <a:r>
              <a:rPr lang="el-GR" sz="1600" dirty="0" err="1">
                <a:latin typeface="Times New Roman" panose="02020603050405020304" pitchFamily="18" charset="0"/>
                <a:cs typeface="Times New Roman" panose="02020603050405020304" pitchFamily="18" charset="0"/>
              </a:rPr>
              <a:t>εβλήθη</a:t>
            </a:r>
            <a:r>
              <a:rPr lang="el-GR" sz="1600" dirty="0">
                <a:latin typeface="Times New Roman" panose="02020603050405020304" pitchFamily="18" charset="0"/>
                <a:cs typeface="Times New Roman" panose="02020603050405020304" pitchFamily="18" charset="0"/>
              </a:rPr>
              <a:t> σε επισημασμένο πέρασμα από το στρατιωτικό Πυροβολικό. Έχοντας βαριές απώλειες με πρώτο νεκρό τον αρχηγό της Ελευθέριο Λαζαρίδη ή Λευτεριά η συνοχή της διασπάστηκε ανεπιστρεπτί κι ο ρωμαλέος κριός της, οι προπορευόμενοι σχηματισμοί των σαμποτέρ, παγιδεύτηκε με αποτέλεσμα να υποχωρήσει δρομαίως εγκαταλείποντας το πεδίο πριν φωτίσει η χαραυγή.</a:t>
            </a:r>
          </a:p>
          <a:p>
            <a:pPr marL="0" indent="0" algn="just">
              <a:buNone/>
            </a:pPr>
            <a:r>
              <a:rPr lang="el-GR" sz="1600" dirty="0">
                <a:latin typeface="Times New Roman" panose="02020603050405020304" pitchFamily="18" charset="0"/>
                <a:cs typeface="Times New Roman" panose="02020603050405020304" pitchFamily="18" charset="0"/>
              </a:rPr>
              <a:t>Αν και είχαν προβλεφθεί και δοθεί ασύρματοι, η επικοινωνία μεταξύ των ανταρτικών τμημάτων κι αυτών με το επιτελείο ήταν ελάχιστη έως μηδαμινή, λόγω απειρίας ή απειθαρχίας των ηγητόρων. </a:t>
            </a:r>
            <a:r>
              <a:rPr lang="el-GR" sz="1600" dirty="0" err="1">
                <a:latin typeface="Times New Roman" panose="02020603050405020304" pitchFamily="18" charset="0"/>
                <a:cs typeface="Times New Roman" panose="02020603050405020304" pitchFamily="18" charset="0"/>
              </a:rPr>
              <a:t>Έκγονον</a:t>
            </a:r>
            <a:r>
              <a:rPr lang="el-GR" sz="1600" dirty="0">
                <a:latin typeface="Times New Roman" panose="02020603050405020304" pitchFamily="18" charset="0"/>
                <a:cs typeface="Times New Roman" panose="02020603050405020304" pitchFamily="18" charset="0"/>
              </a:rPr>
              <a:t> της ελλιπούς εποπτείας ήταν και η αποφυγή χρησιμοποιήσεως της εφεδρείας, η οποία αποτελούνταν από τη Σχολή Αξιωματικών του ΔΣΕ, το άνθος των μαχίμων ανταρτών. Προβληματική επίσης αποδείχτηκε η συνεργασία μεταξύ Πεζικού και Πυροβολικού του ΔΣΕ, όχι μόνον επειδή στην τελευταία μονάδα υπηρετούσαν αρκετά επιστρατευμένα κορίτσια, αλλά και διότι έλειπε η τεχνική κατάρτιση. Ικανοί σε αυτού του είδους τον πόλεμο αξιωματικοί σπάνιζαν στο ΔΣΕ, παραγκωνισμένοι από πιστούς αλλά </a:t>
            </a:r>
            <a:r>
              <a:rPr lang="el-GR" sz="1600" dirty="0" err="1">
                <a:latin typeface="Times New Roman" panose="02020603050405020304" pitchFamily="18" charset="0"/>
                <a:cs typeface="Times New Roman" panose="02020603050405020304" pitchFamily="18" charset="0"/>
              </a:rPr>
              <a:t>ατέχνους</a:t>
            </a:r>
            <a:r>
              <a:rPr lang="el-GR" sz="1600" dirty="0">
                <a:latin typeface="Times New Roman" panose="02020603050405020304" pitchFamily="18" charset="0"/>
                <a:cs typeface="Times New Roman" panose="02020603050405020304" pitchFamily="18" charset="0"/>
              </a:rPr>
              <a:t> ή απλώς εξοντωμένοι εκ των έσω.</a:t>
            </a:r>
          </a:p>
          <a:p>
            <a:pPr marL="0" indent="0" algn="just">
              <a:buNone/>
            </a:pPr>
            <a:r>
              <a:rPr lang="el-GR" sz="1600" dirty="0">
                <a:latin typeface="Times New Roman" panose="02020603050405020304" pitchFamily="18" charset="0"/>
                <a:cs typeface="Times New Roman" panose="02020603050405020304" pitchFamily="18" charset="0"/>
              </a:rPr>
              <a:t>Ο φανατισμός και η αυτοθυσία των νεαρών ανταρτών δεν έφθανε για να καταβληθούν τα ισχυρά πολυβολεία της Φλώρινας και οι προσεκτικά μελετημένες αντιστασιακές της εστίες. Ακόμη είχαν υποτιμηθεί από τους αντάρτες οι στρατιώτες, το σύνολο των οποίων είχε αποκτήσει πλούσιες εμπειρίες μαχών τα προηγούμενα έτη, όταν εκπορθούσαν οχυρές θέσεις του ΔΣΕ στο Γράμμο και τα άλλα ανά την Ελλάδα </a:t>
            </a:r>
            <a:r>
              <a:rPr lang="el-GR" sz="1600" dirty="0" smtClean="0">
                <a:latin typeface="Times New Roman" panose="02020603050405020304" pitchFamily="18" charset="0"/>
                <a:cs typeface="Times New Roman" panose="02020603050405020304" pitchFamily="18" charset="0"/>
              </a:rPr>
              <a:t>μέρη».</a:t>
            </a:r>
            <a:endParaRPr lang="el-GR" sz="1600" dirty="0">
              <a:latin typeface="Times New Roman" panose="02020603050405020304" pitchFamily="18" charset="0"/>
              <a:cs typeface="Times New Roman" panose="02020603050405020304" pitchFamily="18" charset="0"/>
            </a:endParaRPr>
          </a:p>
          <a:p>
            <a:pPr algn="just"/>
            <a:endParaRPr lang="el-GR" dirty="0"/>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293</a:t>
            </a:fld>
            <a:endParaRPr lang="en-US" altLang="el-GR"/>
          </a:p>
        </p:txBody>
      </p:sp>
    </p:spTree>
    <p:extLst>
      <p:ext uri="{BB962C8B-B14F-4D97-AF65-F5344CB8AC3E}">
        <p14:creationId xmlns="" xmlns:p14="http://schemas.microsoft.com/office/powerpoint/2010/main" val="596573903"/>
      </p:ext>
    </p:extLst>
  </p:cSld>
  <p:clrMapOvr>
    <a:masterClrMapping/>
  </p:clrMapOvr>
  <p:transition>
    <p:dissolv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462337"/>
            <a:ext cx="7674832" cy="6123398"/>
          </a:xfrm>
        </p:spPr>
        <p:txBody>
          <a:bodyPr/>
          <a:lstStyle/>
          <a:p>
            <a:r>
              <a:rPr lang="el-GR" sz="1800" b="1" dirty="0" smtClean="0">
                <a:latin typeface="Times New Roman" charset="0"/>
                <a:ea typeface="Times New Roman" charset="0"/>
                <a:cs typeface="Times New Roman" charset="0"/>
              </a:rPr>
              <a:t>Κόκκινος Φάκελος</a:t>
            </a:r>
            <a:r>
              <a:rPr lang="el-GR" sz="1800" dirty="0">
                <a:latin typeface="Times New Roman" charset="0"/>
                <a:ea typeface="Times New Roman" charset="0"/>
                <a:cs typeface="Times New Roman" charset="0"/>
              </a:rPr>
              <a:t>, Ιστορικό, πολιτικό </a:t>
            </a:r>
            <a:r>
              <a:rPr lang="el-GR" sz="1800" dirty="0" err="1">
                <a:latin typeface="Times New Roman" charset="0"/>
                <a:ea typeface="Times New Roman" charset="0"/>
                <a:cs typeface="Times New Roman" charset="0"/>
              </a:rPr>
              <a:t>Blog</a:t>
            </a:r>
            <a:r>
              <a:rPr lang="el-GR" sz="1800" dirty="0">
                <a:latin typeface="Times New Roman" charset="0"/>
                <a:ea typeface="Times New Roman" charset="0"/>
                <a:cs typeface="Times New Roman" charset="0"/>
              </a:rPr>
              <a:t> για την ιστορία της διεθνούς και ελληνικής </a:t>
            </a:r>
            <a:r>
              <a:rPr lang="el-GR" sz="1800" dirty="0" smtClean="0">
                <a:latin typeface="Times New Roman" charset="0"/>
                <a:ea typeface="Times New Roman" charset="0"/>
                <a:cs typeface="Times New Roman" charset="0"/>
              </a:rPr>
              <a:t>αριστεράς</a:t>
            </a:r>
          </a:p>
          <a:p>
            <a:pPr marL="0" indent="0" algn="just">
              <a:buNone/>
            </a:pPr>
            <a:r>
              <a:rPr lang="el-GR" sz="1600" dirty="0" smtClean="0">
                <a:latin typeface="Times New Roman" charset="0"/>
                <a:ea typeface="Times New Roman" charset="0"/>
                <a:cs typeface="Times New Roman" charset="0"/>
              </a:rPr>
              <a:t>«Η </a:t>
            </a:r>
            <a:r>
              <a:rPr lang="el-GR" sz="1600" dirty="0">
                <a:latin typeface="Times New Roman" charset="0"/>
                <a:ea typeface="Times New Roman" charset="0"/>
                <a:cs typeface="Times New Roman" charset="0"/>
              </a:rPr>
              <a:t>σφαγή ήταν και </a:t>
            </a:r>
            <a:r>
              <a:rPr lang="el-GR" sz="1600" dirty="0" err="1">
                <a:latin typeface="Times New Roman" charset="0"/>
                <a:ea typeface="Times New Roman" charset="0"/>
                <a:cs typeface="Times New Roman" charset="0"/>
              </a:rPr>
              <a:t>παραμένη</a:t>
            </a:r>
            <a:r>
              <a:rPr lang="el-GR" sz="1600" dirty="0">
                <a:latin typeface="Times New Roman" charset="0"/>
                <a:ea typeface="Times New Roman" charset="0"/>
                <a:cs typeface="Times New Roman" charset="0"/>
              </a:rPr>
              <a:t> ανείπωτη. Ανείπωτη </a:t>
            </a:r>
            <a:r>
              <a:rPr lang="el-GR" sz="1600" dirty="0" err="1">
                <a:latin typeface="Times New Roman" charset="0"/>
                <a:ea typeface="Times New Roman" charset="0"/>
                <a:cs typeface="Times New Roman" charset="0"/>
              </a:rPr>
              <a:t>παραμένη</a:t>
            </a:r>
            <a:r>
              <a:rPr lang="el-GR" sz="1600" dirty="0">
                <a:latin typeface="Times New Roman" charset="0"/>
                <a:ea typeface="Times New Roman" charset="0"/>
                <a:cs typeface="Times New Roman" charset="0"/>
              </a:rPr>
              <a:t> και </a:t>
            </a:r>
            <a:r>
              <a:rPr lang="el-GR" sz="1600" dirty="0" smtClean="0">
                <a:latin typeface="Times New Roman" charset="0"/>
                <a:ea typeface="Times New Roman" charset="0"/>
                <a:cs typeface="Times New Roman" charset="0"/>
              </a:rPr>
              <a:t>η κτηνωδία </a:t>
            </a:r>
            <a:r>
              <a:rPr lang="el-GR" sz="1600" dirty="0">
                <a:latin typeface="Times New Roman" charset="0"/>
                <a:ea typeface="Times New Roman" charset="0"/>
                <a:cs typeface="Times New Roman" charset="0"/>
              </a:rPr>
              <a:t>των  κυβερνητικών δυνάμεων πάνω στις σωρούς των εξακοσίων νεκρών αγωνιστών του ΔΣΕ που έπεσαν εκεί. Τα ντοκουμέντα δεν υπάρχουν επίσημα για τον ελληνικό στρατό. Όμως ο Κόκκινος Φάκελος βρήκε δύο σπανιότατες φωτογραφίες που κυκλοφορούν στο διαδίκτυο και οι οποίες αποτυπώνουν το μέγεθος της καταστροφής. Ο ΕΣ συγκέντρωσε σε ένα μεγάλο χωράφι τις σωρούς των νεκρών και τις φωτογράφισε αφήνοντας μονάχα αργότερα την επίσημη, όσο γίνονταν εξακρίβωση της ταυτότητας τους. Την επόμενη ημέρα, και με τα κορμιά να έχουν ήδη κομματιαστεί από τα ζώα της περιοχής έβαλε δύο μπουλντόζες να τα θάψουν και άφησε τον τάφο χωρίς έστω μια πλάκα να σηματοδοτεί το τι βρίσκονταν </a:t>
            </a:r>
            <a:r>
              <a:rPr lang="el-GR" sz="1600" dirty="0" smtClean="0">
                <a:latin typeface="Times New Roman" charset="0"/>
                <a:ea typeface="Times New Roman" charset="0"/>
                <a:cs typeface="Times New Roman" charset="0"/>
              </a:rPr>
              <a:t>εκεί</a:t>
            </a:r>
            <a:r>
              <a:rPr lang="el-GR" sz="1800" dirty="0"/>
              <a:t>». </a:t>
            </a:r>
            <a:r>
              <a:rPr lang="el-GR" sz="1600" dirty="0">
                <a:latin typeface="Times New Roman" charset="0"/>
                <a:ea typeface="Times New Roman" charset="0"/>
                <a:cs typeface="Times New Roman" charset="0"/>
              </a:rPr>
              <a:t>Η πρώτη φωτογραφία βρέθηκε στο </a:t>
            </a:r>
            <a:r>
              <a:rPr lang="el-GR" sz="1600" dirty="0" err="1">
                <a:latin typeface="Times New Roman" charset="0"/>
                <a:ea typeface="Times New Roman" charset="0"/>
                <a:cs typeface="Times New Roman" charset="0"/>
              </a:rPr>
              <a:t>site</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Corbis</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ιστότοπο</a:t>
            </a:r>
            <a:r>
              <a:rPr lang="el-GR" sz="1600" dirty="0">
                <a:latin typeface="Times New Roman" charset="0"/>
                <a:ea typeface="Times New Roman" charset="0"/>
                <a:cs typeface="Times New Roman" charset="0"/>
              </a:rPr>
              <a:t> πώλησης ιστορικών </a:t>
            </a:r>
            <a:r>
              <a:rPr lang="el-GR" sz="1600" dirty="0" smtClean="0">
                <a:latin typeface="Times New Roman" charset="0"/>
                <a:ea typeface="Times New Roman" charset="0"/>
                <a:cs typeface="Times New Roman" charset="0"/>
              </a:rPr>
              <a:t>φωτογραφιών.</a:t>
            </a:r>
          </a:p>
          <a:p>
            <a:pPr marL="0" indent="0" algn="just">
              <a:buNone/>
            </a:pPr>
            <a:endParaRPr lang="en-US" sz="1800"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294</a:t>
            </a:fld>
            <a:endParaRPr lang="en-US" altLang="el-GR"/>
          </a:p>
        </p:txBody>
      </p:sp>
      <p:pic>
        <p:nvPicPr>
          <p:cNvPr id="5" name="Picture 4"/>
          <p:cNvPicPr>
            <a:picLocks noChangeAspect="1"/>
          </p:cNvPicPr>
          <p:nvPr/>
        </p:nvPicPr>
        <p:blipFill>
          <a:blip r:embed="rId2"/>
          <a:stretch>
            <a:fillRect/>
          </a:stretch>
        </p:blipFill>
        <p:spPr>
          <a:xfrm>
            <a:off x="1176336" y="4117002"/>
            <a:ext cx="3750104" cy="2239348"/>
          </a:xfrm>
          <a:prstGeom prst="rect">
            <a:avLst/>
          </a:prstGeom>
        </p:spPr>
      </p:pic>
    </p:spTree>
    <p:extLst>
      <p:ext uri="{BB962C8B-B14F-4D97-AF65-F5344CB8AC3E}">
        <p14:creationId xmlns="" xmlns:p14="http://schemas.microsoft.com/office/powerpoint/2010/main" val="1444645710"/>
      </p:ext>
    </p:extLst>
  </p:cSld>
  <p:clrMapOvr>
    <a:masterClrMapping/>
  </p:clrMapOvr>
  <p:transition>
    <p:dissolve/>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5784" y="0"/>
            <a:ext cx="9429784" cy="6858000"/>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295</a:t>
            </a:fld>
            <a:endParaRPr lang="en-US" altLang="el-GR"/>
          </a:p>
        </p:txBody>
      </p:sp>
      <p:sp>
        <p:nvSpPr>
          <p:cNvPr id="6" name="Rectangle 5"/>
          <p:cNvSpPr/>
          <p:nvPr/>
        </p:nvSpPr>
        <p:spPr>
          <a:xfrm rot="20600190" flipV="1">
            <a:off x="1132622" y="-26507"/>
            <a:ext cx="7082821" cy="615553"/>
          </a:xfrm>
          <a:prstGeom prst="rect">
            <a:avLst/>
          </a:prstGeom>
        </p:spPr>
        <p:txBody>
          <a:bodyPr wrap="square">
            <a:spAutoFit/>
          </a:bodyPr>
          <a:lstStyle/>
          <a:p>
            <a:pPr algn="just"/>
            <a:r>
              <a:rPr lang="el-GR" sz="1600" dirty="0">
                <a:solidFill>
                  <a:srgbClr val="1F242D"/>
                </a:solidFill>
                <a:latin typeface="Times New Roman" charset="0"/>
                <a:ea typeface="Times New Roman" charset="0"/>
                <a:cs typeface="Times New Roman" charset="0"/>
              </a:rPr>
              <a:t>Η δεύτερη φωτογραφία ανήκει στον κύριο Β</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Τσιμπιδάρο</a:t>
            </a:r>
            <a:r>
              <a:rPr lang="el-GR" sz="1600" dirty="0">
                <a:latin typeface="Times New Roman" charset="0"/>
                <a:ea typeface="Times New Roman" charset="0"/>
                <a:cs typeface="Times New Roman" charset="0"/>
              </a:rPr>
              <a:t> και </a:t>
            </a:r>
            <a:r>
              <a:rPr lang="el-GR" sz="1600" dirty="0" smtClean="0">
                <a:latin typeface="Times New Roman" charset="0"/>
                <a:ea typeface="Times New Roman" charset="0"/>
                <a:cs typeface="Times New Roman" charset="0"/>
              </a:rPr>
              <a:t>είναι </a:t>
            </a:r>
            <a:r>
              <a:rPr lang="el-GR" sz="1600" dirty="0">
                <a:latin typeface="Times New Roman" charset="0"/>
                <a:ea typeface="Times New Roman" charset="0"/>
                <a:cs typeface="Times New Roman" charset="0"/>
              </a:rPr>
              <a:t>η </a:t>
            </a:r>
            <a:r>
              <a:rPr lang="el-GR" sz="1600" dirty="0" smtClean="0">
                <a:latin typeface="Times New Roman" charset="0"/>
                <a:ea typeface="Times New Roman" charset="0"/>
                <a:cs typeface="Times New Roman" charset="0"/>
              </a:rPr>
              <a:t>παρακάτω:</a:t>
            </a:r>
            <a:endParaRPr lang="el-GR" sz="1600" dirty="0">
              <a:latin typeface="Times New Roman" charset="0"/>
              <a:ea typeface="Times New Roman" charset="0"/>
              <a:cs typeface="Times New Roman" charset="0"/>
            </a:endParaRPr>
          </a:p>
          <a:p>
            <a:endParaRPr lang="el-GR" dirty="0">
              <a:latin typeface="Georgia" charset="0"/>
            </a:endParaRPr>
          </a:p>
        </p:txBody>
      </p:sp>
    </p:spTree>
    <p:extLst>
      <p:ext uri="{BB962C8B-B14F-4D97-AF65-F5344CB8AC3E}">
        <p14:creationId xmlns="" xmlns:p14="http://schemas.microsoft.com/office/powerpoint/2010/main" val="1059394239"/>
      </p:ext>
    </p:extLst>
  </p:cSld>
  <p:clrMapOvr>
    <a:masterClrMapping/>
  </p:clrMapOvr>
  <p:transition>
    <p:dissolve/>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069" y="452846"/>
            <a:ext cx="7377294" cy="5673317"/>
          </a:xfrm>
        </p:spPr>
        <p:txBody>
          <a:bodyPr>
            <a:normAutofit fontScale="92500"/>
          </a:bodyPr>
          <a:lstStyle/>
          <a:p>
            <a:pPr marL="0" indent="0">
              <a:buNone/>
            </a:pPr>
            <a:r>
              <a:rPr lang="el-GR" sz="2200" b="1" dirty="0" smtClean="0">
                <a:latin typeface="Times New Roman" panose="02020603050405020304" pitchFamily="18" charset="0"/>
                <a:cs typeface="Times New Roman" panose="02020603050405020304" pitchFamily="18" charset="0"/>
              </a:rPr>
              <a:t>Βιβλιογραφία</a:t>
            </a:r>
          </a:p>
          <a:p>
            <a:pPr>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Κέντρος, Ν. (2011). </a:t>
            </a:r>
            <a:r>
              <a:rPr lang="el-GR" sz="2400" i="1" dirty="0" smtClean="0">
                <a:latin typeface="Times New Roman" panose="02020603050405020304" pitchFamily="18" charset="0"/>
                <a:cs typeface="Times New Roman" panose="02020603050405020304" pitchFamily="18" charset="0"/>
              </a:rPr>
              <a:t>Ο εμφύλιος στη Φλώρινα</a:t>
            </a:r>
            <a:r>
              <a:rPr lang="el-GR" sz="2400" dirty="0">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 Αθήνα, </a:t>
            </a:r>
            <a:r>
              <a:rPr lang="el-GR" sz="2400" dirty="0" err="1" smtClean="0">
                <a:latin typeface="Times New Roman" panose="02020603050405020304" pitchFamily="18" charset="0"/>
                <a:cs typeface="Times New Roman" panose="02020603050405020304" pitchFamily="18" charset="0"/>
              </a:rPr>
              <a:t>Βιβλιόραμα</a:t>
            </a:r>
            <a:r>
              <a:rPr lang="el-GR"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Αρχεία Σύγχρονης Κοινωνικής Ιστορίας: </a:t>
            </a:r>
            <a:r>
              <a:rPr lang="en-US" sz="2400" dirty="0" smtClean="0">
                <a:latin typeface="Times New Roman" panose="02020603050405020304" pitchFamily="18" charset="0"/>
                <a:cs typeface="Times New Roman" panose="02020603050405020304" pitchFamily="18" charset="0"/>
                <a:hlinkClick r:id="rId2"/>
              </a:rPr>
              <a:t>http</a:t>
            </a:r>
            <a:r>
              <a:rPr lang="en-US" sz="2400" dirty="0">
                <a:latin typeface="Times New Roman" panose="02020603050405020304" pitchFamily="18" charset="0"/>
                <a:cs typeface="Times New Roman" panose="02020603050405020304" pitchFamily="18" charset="0"/>
                <a:hlinkClick r:id="rId2"/>
              </a:rPr>
              <a:t>://</a:t>
            </a:r>
            <a:r>
              <a:rPr lang="en-US" sz="2400" dirty="0" smtClean="0">
                <a:latin typeface="Times New Roman" panose="02020603050405020304" pitchFamily="18" charset="0"/>
                <a:cs typeface="Times New Roman" panose="02020603050405020304" pitchFamily="18" charset="0"/>
                <a:hlinkClick r:id="rId2"/>
              </a:rPr>
              <a:t>askiweb.eu/index.php/el/2015-09-16-07-18-53/12-2015-09-14-13-10-43</a:t>
            </a:r>
            <a:endParaRPr lang="el-GR"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Θέματα Ελληνικής Ιστορίας: </a:t>
            </a:r>
            <a:r>
              <a:rPr lang="en-US" sz="2400" dirty="0" smtClean="0">
                <a:latin typeface="Times New Roman" panose="02020603050405020304" pitchFamily="18" charset="0"/>
                <a:cs typeface="Times New Roman" panose="02020603050405020304" pitchFamily="18" charset="0"/>
                <a:hlinkClick r:id="rId3"/>
              </a:rPr>
              <a:t>http</a:t>
            </a:r>
            <a:r>
              <a:rPr lang="en-US" sz="2400" dirty="0">
                <a:latin typeface="Times New Roman" panose="02020603050405020304" pitchFamily="18" charset="0"/>
                <a:cs typeface="Times New Roman" panose="02020603050405020304" pitchFamily="18" charset="0"/>
                <a:hlinkClick r:id="rId3"/>
              </a:rPr>
              <a:t>://</a:t>
            </a:r>
            <a:r>
              <a:rPr lang="en-US" sz="2400" dirty="0" smtClean="0">
                <a:latin typeface="Times New Roman" panose="02020603050405020304" pitchFamily="18" charset="0"/>
                <a:cs typeface="Times New Roman" panose="02020603050405020304" pitchFamily="18" charset="0"/>
                <a:hlinkClick r:id="rId3"/>
              </a:rPr>
              <a:t>www.istorikathemata.com/2011/06/11021949.html</a:t>
            </a:r>
            <a:endParaRPr lang="el-GR"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400" dirty="0" err="1" smtClean="0">
                <a:latin typeface="Times New Roman" panose="02020603050405020304" pitchFamily="18" charset="0"/>
                <a:cs typeface="Times New Roman" panose="02020603050405020304" pitchFamily="18" charset="0"/>
              </a:rPr>
              <a:t>Βικιπαίδεια</a:t>
            </a:r>
            <a:r>
              <a:rPr lang="el-GR"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hlinkClick r:id="rId4"/>
              </a:rPr>
              <a:t>https://</a:t>
            </a:r>
            <a:r>
              <a:rPr lang="el-GR" sz="2400" dirty="0" smtClean="0">
                <a:latin typeface="Times New Roman" panose="02020603050405020304" pitchFamily="18" charset="0"/>
                <a:cs typeface="Times New Roman" panose="02020603050405020304" pitchFamily="18" charset="0"/>
                <a:hlinkClick r:id="rId4"/>
              </a:rPr>
              <a:t>el.wikipedia.org/wiki/Μάχη_της_Φλώρινας</a:t>
            </a:r>
            <a:endParaRPr lang="el-GR"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400" dirty="0" smtClean="0">
                <a:latin typeface="Times New Roman" panose="02020603050405020304" pitchFamily="18" charset="0"/>
                <a:cs typeface="Times New Roman" panose="02020603050405020304" pitchFamily="18" charset="0"/>
              </a:rPr>
              <a:t>Ακρίτας της Μακεδονίας: </a:t>
            </a:r>
            <a:r>
              <a:rPr lang="en-US" sz="2400" dirty="0" smtClean="0">
                <a:latin typeface="Times New Roman" panose="02020603050405020304" pitchFamily="18" charset="0"/>
                <a:cs typeface="Times New Roman" panose="02020603050405020304" pitchFamily="18" charset="0"/>
                <a:hlinkClick r:id="rId5"/>
              </a:rPr>
              <a:t>http</a:t>
            </a:r>
            <a:r>
              <a:rPr lang="en-US" sz="2400" dirty="0">
                <a:latin typeface="Times New Roman" panose="02020603050405020304" pitchFamily="18" charset="0"/>
                <a:cs typeface="Times New Roman" panose="02020603050405020304" pitchFamily="18" charset="0"/>
                <a:hlinkClick r:id="rId5"/>
              </a:rPr>
              <a:t>://</a:t>
            </a:r>
            <a:r>
              <a:rPr lang="en-US" sz="2400" dirty="0" smtClean="0">
                <a:latin typeface="Times New Roman" panose="02020603050405020304" pitchFamily="18" charset="0"/>
                <a:cs typeface="Times New Roman" panose="02020603050405020304" pitchFamily="18" charset="0"/>
                <a:hlinkClick r:id="rId5"/>
              </a:rPr>
              <a:t>akritas-history-of-makedonia.blogspot.gr/2011/02/11021949.html</a:t>
            </a:r>
            <a:endParaRPr lang="el-GR" sz="2400" dirty="0" smtClean="0">
              <a:latin typeface="Times New Roman" panose="02020603050405020304" pitchFamily="18" charset="0"/>
              <a:cs typeface="Times New Roman" panose="02020603050405020304" pitchFamily="18" charset="0"/>
            </a:endParaRPr>
          </a:p>
          <a:p>
            <a:pPr>
              <a:buFont typeface="Arial" charset="0"/>
              <a:buChar char="•"/>
            </a:pPr>
            <a:r>
              <a:rPr lang="el-GR" sz="2400" dirty="0" smtClean="0">
                <a:latin typeface="Times New Roman" panose="02020603050405020304" pitchFamily="18" charset="0"/>
                <a:cs typeface="Times New Roman" panose="02020603050405020304" pitchFamily="18" charset="0"/>
              </a:rPr>
              <a:t>Κόκκινος Φάκελος: </a:t>
            </a:r>
            <a:r>
              <a:rPr lang="en-US" sz="2400" dirty="0" smtClean="0">
                <a:latin typeface="Times New Roman" panose="02020603050405020304" pitchFamily="18" charset="0"/>
                <a:cs typeface="Times New Roman" panose="02020603050405020304" pitchFamily="18" charset="0"/>
                <a:hlinkClick r:id="rId6"/>
              </a:rPr>
              <a:t>http</a:t>
            </a:r>
            <a:r>
              <a:rPr lang="en-US" sz="2400" dirty="0">
                <a:latin typeface="Times New Roman" panose="02020603050405020304" pitchFamily="18" charset="0"/>
                <a:cs typeface="Times New Roman" panose="02020603050405020304" pitchFamily="18" charset="0"/>
                <a:hlinkClick r:id="rId6"/>
              </a:rPr>
              <a:t>://</a:t>
            </a:r>
            <a:r>
              <a:rPr lang="en-US" sz="2400" dirty="0" smtClean="0">
                <a:latin typeface="Times New Roman" panose="02020603050405020304" pitchFamily="18" charset="0"/>
                <a:cs typeface="Times New Roman" panose="02020603050405020304" pitchFamily="18" charset="0"/>
                <a:hlinkClick r:id="rId6"/>
              </a:rPr>
              <a:t>kokkinosfakelos.blogspot.gr/2011/06/blog-post_2906.html</a:t>
            </a:r>
            <a:endParaRPr lang="el-GR" sz="2400" dirty="0" smtClean="0">
              <a:latin typeface="Times New Roman" panose="02020603050405020304" pitchFamily="18" charset="0"/>
              <a:cs typeface="Times New Roman" panose="02020603050405020304" pitchFamily="18" charset="0"/>
            </a:endParaRPr>
          </a:p>
          <a:p>
            <a:pPr marL="0" indent="0">
              <a:buNone/>
            </a:pPr>
            <a:endParaRPr lang="el-GR" sz="1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3B2B2E0-6BF8-49DB-A803-961981A7C483}" type="slidenum">
              <a:rPr lang="en-US" altLang="el-GR" smtClean="0"/>
              <a:pPr/>
              <a:t>296</a:t>
            </a:fld>
            <a:endParaRPr lang="en-US" altLang="el-GR"/>
          </a:p>
        </p:txBody>
      </p:sp>
    </p:spTree>
    <p:extLst>
      <p:ext uri="{BB962C8B-B14F-4D97-AF65-F5344CB8AC3E}">
        <p14:creationId xmlns="" xmlns:p14="http://schemas.microsoft.com/office/powerpoint/2010/main" val="2604291961"/>
      </p:ext>
    </p:extLst>
  </p:cSld>
  <p:clrMapOvr>
    <a:masterClrMapping/>
  </p:clrMapOvr>
  <p:transition>
    <p:dissolv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1949: 5</a:t>
            </a:r>
            <a:r>
              <a:rPr lang="el-GR" baseline="30000" dirty="0" smtClean="0"/>
              <a:t>η</a:t>
            </a:r>
            <a:r>
              <a:rPr lang="el-GR" dirty="0" smtClean="0"/>
              <a:t> ολομέλεια ΚΚΕ ανεξάρτητο μακεδονικό κράτος</a:t>
            </a:r>
            <a:endParaRPr lang="el-GR" dirty="0"/>
          </a:p>
        </p:txBody>
      </p:sp>
      <p:sp>
        <p:nvSpPr>
          <p:cNvPr id="3" name="Θέση περιεχομένου 2"/>
          <p:cNvSpPr>
            <a:spLocks noGrp="1"/>
          </p:cNvSpPr>
          <p:nvPr>
            <p:ph idx="1"/>
          </p:nvPr>
        </p:nvSpPr>
        <p:spPr/>
        <p:txBody>
          <a:bodyPr/>
          <a:lstStyle/>
          <a:p>
            <a:r>
              <a:rPr lang="el-GR" b="1" dirty="0" smtClean="0"/>
              <a:t>Ιανουάριος 1949</a:t>
            </a:r>
            <a:r>
              <a:rPr lang="el-GR" dirty="0" smtClean="0"/>
              <a:t>: υπέρ ανεξάρτητου μακεδονικού κράτους σε Βαλκανική κομουνιστική ομοσπονδία.</a:t>
            </a:r>
          </a:p>
          <a:p>
            <a:r>
              <a:rPr lang="el-GR" b="1" dirty="0" smtClean="0"/>
              <a:t>Μάρτιος 1949</a:t>
            </a:r>
            <a:r>
              <a:rPr lang="el-GR" dirty="0" smtClean="0"/>
              <a:t>: Β Συνέδριο ΝΟΦ στη </a:t>
            </a:r>
            <a:r>
              <a:rPr lang="el-GR" dirty="0" err="1" smtClean="0"/>
              <a:t>Χαλάρα</a:t>
            </a:r>
            <a:endParaRPr lang="el-GR" dirty="0" smtClean="0"/>
          </a:p>
          <a:p>
            <a:r>
              <a:rPr lang="el-GR" b="1" dirty="0" smtClean="0"/>
              <a:t>Απρίλιος 1949</a:t>
            </a:r>
            <a:r>
              <a:rPr lang="el-GR" dirty="0" smtClean="0"/>
              <a:t>: Ίδρυση Παν/</a:t>
            </a:r>
            <a:r>
              <a:rPr lang="el-GR" dirty="0" err="1" smtClean="0"/>
              <a:t>μίου</a:t>
            </a:r>
            <a:r>
              <a:rPr lang="el-GR" dirty="0" smtClean="0"/>
              <a:t> Κύριλλος-Μεθόδιος στα Σκόπια</a:t>
            </a:r>
          </a:p>
          <a:p>
            <a:r>
              <a:rPr lang="el-GR" b="1" dirty="0" smtClean="0"/>
              <a:t>Ιούλιος 1949</a:t>
            </a:r>
            <a:r>
              <a:rPr lang="el-GR" dirty="0" smtClean="0"/>
              <a:t>: Η Γιουγκοσλαβία κλείνει τα σύνορα στον ΔΣ.</a:t>
            </a:r>
            <a:endParaRPr lang="el-GR" dirty="0"/>
          </a:p>
        </p:txBody>
      </p:sp>
    </p:spTree>
    <p:extLst>
      <p:ext uri="{BB962C8B-B14F-4D97-AF65-F5344CB8AC3E}">
        <p14:creationId xmlns="" xmlns:p14="http://schemas.microsoft.com/office/powerpoint/2010/main" val="1604814081"/>
      </p:ext>
    </p:extLst>
  </p:cSld>
  <p:clrMapOvr>
    <a:masterClrMapping/>
  </p:clrMapOvr>
  <p:transition>
    <p:dissolv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4000" dirty="0" smtClean="0">
                <a:latin typeface="Arial" pitchFamily="34" charset="0"/>
                <a:cs typeface="Arial" pitchFamily="34" charset="0"/>
              </a:rPr>
              <a:t>ΤΟ ΜΑΚΕΔΟΝΙΚΟ ΜΕΤΑ ΤΗ ΣΥΣΤΑΣΗ ΤΗΣ</a:t>
            </a:r>
          </a:p>
          <a:p>
            <a:r>
              <a:rPr lang="el-GR" sz="4000" dirty="0" smtClean="0">
                <a:latin typeface="Arial" pitchFamily="34" charset="0"/>
                <a:cs typeface="Arial" pitchFamily="34" charset="0"/>
              </a:rPr>
              <a:t>«Λ.Δ. ΤΗΣ ΜΑΚΕΔΟΝΙΑΣ» 1944</a:t>
            </a:r>
            <a:endParaRPr lang="en-US" sz="40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Ίδρυση του ΚΚΜ 1944</a:t>
            </a:r>
            <a:endParaRPr lang="en-US" dirty="0"/>
          </a:p>
        </p:txBody>
      </p:sp>
      <p:sp>
        <p:nvSpPr>
          <p:cNvPr id="3" name="2 - Θέση περιεχομένου"/>
          <p:cNvSpPr>
            <a:spLocks noGrp="1"/>
          </p:cNvSpPr>
          <p:nvPr>
            <p:ph sz="quarter" idx="1"/>
          </p:nvPr>
        </p:nvSpPr>
        <p:spPr/>
        <p:txBody>
          <a:bodyPr/>
          <a:lstStyle/>
          <a:p>
            <a:r>
              <a:rPr lang="el-GR" dirty="0" smtClean="0"/>
              <a:t>Δημιουργήθηκε από τον Τ</a:t>
            </a:r>
            <a:r>
              <a:rPr lang="en-US" dirty="0" err="1" smtClean="0"/>
              <a:t>empo</a:t>
            </a:r>
            <a:r>
              <a:rPr lang="el-GR" dirty="0" smtClean="0"/>
              <a:t> για να ομογενοποιήσει την ποικιλομορφία της κοινωνίας  των «</a:t>
            </a:r>
            <a:r>
              <a:rPr lang="el-GR" dirty="0" err="1" smtClean="0"/>
              <a:t>σλαβομακεδόνων</a:t>
            </a:r>
            <a:r>
              <a:rPr lang="el-GR" dirty="0" smtClean="0"/>
              <a:t>». </a:t>
            </a:r>
          </a:p>
          <a:p>
            <a:r>
              <a:rPr lang="en-US" dirty="0" smtClean="0"/>
              <a:t> </a:t>
            </a:r>
            <a:r>
              <a:rPr lang="el-GR" dirty="0" smtClean="0"/>
              <a:t>2 Αυγούστου 1944: ιδρύθηκε η Αντιφασιστική Συνέλευση Λαϊκής Απελευθέρωσης της Μακεδονίας </a:t>
            </a:r>
            <a:r>
              <a:rPr lang="en-US" dirty="0" smtClean="0"/>
              <a:t>ASNOM </a:t>
            </a:r>
            <a:r>
              <a:rPr lang="el-GR" dirty="0" smtClean="0"/>
              <a:t>στη μονή  </a:t>
            </a:r>
            <a:r>
              <a:rPr lang="en-US" dirty="0" err="1" smtClean="0"/>
              <a:t>Prohor</a:t>
            </a:r>
            <a:r>
              <a:rPr lang="en-US" dirty="0" smtClean="0"/>
              <a:t>.</a:t>
            </a: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ΠΑΝΣΛΑΒΙΣΜΟΣ: 1864</a:t>
            </a:r>
            <a:endParaRPr lang="en-US" b="1" dirty="0">
              <a:solidFill>
                <a:schemeClr val="tx1"/>
              </a:solidFill>
            </a:endParaRPr>
          </a:p>
        </p:txBody>
      </p:sp>
      <p:sp>
        <p:nvSpPr>
          <p:cNvPr id="3" name="2 - Θέση περιεχομένου"/>
          <p:cNvSpPr>
            <a:spLocks noGrp="1"/>
          </p:cNvSpPr>
          <p:nvPr>
            <p:ph sz="quarter" idx="1"/>
          </p:nvPr>
        </p:nvSpPr>
        <p:spPr/>
        <p:txBody>
          <a:bodyPr>
            <a:normAutofit/>
          </a:bodyPr>
          <a:lstStyle/>
          <a:p>
            <a:r>
              <a:rPr lang="el-GR" dirty="0" smtClean="0"/>
              <a:t>Έλευση </a:t>
            </a:r>
            <a:r>
              <a:rPr lang="en-US" dirty="0" err="1" smtClean="0"/>
              <a:t>Ignatiev</a:t>
            </a:r>
            <a:r>
              <a:rPr lang="en-US" dirty="0" smtClean="0"/>
              <a:t> </a:t>
            </a:r>
            <a:r>
              <a:rPr lang="el-GR" dirty="0" smtClean="0"/>
              <a:t>στην Κων/λη με σκοπό την στήριξη του Βουλγαρικού αιτήματος για δημιουργία ανεξάρτητης εθνικής εκκλησίας</a:t>
            </a:r>
          </a:p>
          <a:p>
            <a:r>
              <a:rPr lang="el-GR" dirty="0" smtClean="0"/>
              <a:t>1868: απόρριψη των προτάσεων από το Πατριαρχείο</a:t>
            </a:r>
          </a:p>
          <a:p>
            <a:r>
              <a:rPr lang="el-GR" dirty="0" smtClean="0"/>
              <a:t>1870:  Ίδρυση βουλγαρικής Εξαρχίας με σουλτανικό φιρμάνι. Ίδρυση εκκλησίας στα χωριά (2/3 κατοίκων)</a:t>
            </a:r>
          </a:p>
          <a:p>
            <a:r>
              <a:rPr lang="el-GR" dirty="0" smtClean="0"/>
              <a:t>1872: αφορισμός από το Πατριαρχείο</a:t>
            </a:r>
          </a:p>
          <a:p>
            <a:endParaRPr lang="en-US"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tx1"/>
                </a:solidFill>
              </a:rPr>
              <a:t>Ίδρυση </a:t>
            </a:r>
            <a:r>
              <a:rPr lang="el-GR" dirty="0" err="1" smtClean="0">
                <a:solidFill>
                  <a:schemeClr val="tx1"/>
                </a:solidFill>
              </a:rPr>
              <a:t>βουλγαρομακεδονικών</a:t>
            </a:r>
            <a:r>
              <a:rPr lang="el-GR" dirty="0" smtClean="0">
                <a:solidFill>
                  <a:schemeClr val="tx1"/>
                </a:solidFill>
              </a:rPr>
              <a:t> </a:t>
            </a:r>
            <a:r>
              <a:rPr lang="el-GR" dirty="0" err="1" smtClean="0">
                <a:solidFill>
                  <a:schemeClr val="tx1"/>
                </a:solidFill>
              </a:rPr>
              <a:t>οργάνωσεων</a:t>
            </a:r>
            <a:endParaRPr lang="en-US" dirty="0">
              <a:solidFill>
                <a:schemeClr val="tx1"/>
              </a:solidFill>
            </a:endParaRPr>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Νοέμβριος 1893, Θεσσαλονίκη: </a:t>
            </a:r>
            <a:r>
              <a:rPr lang="en-US" sz="2400" dirty="0" smtClean="0">
                <a:latin typeface="Times New Roman" pitchFamily="18" charset="0"/>
                <a:cs typeface="Times New Roman" pitchFamily="18" charset="0"/>
              </a:rPr>
              <a:t>Dame </a:t>
            </a:r>
            <a:r>
              <a:rPr lang="en-US" sz="2400" dirty="0" err="1" smtClean="0">
                <a:latin typeface="Times New Roman" pitchFamily="18" charset="0"/>
                <a:cs typeface="Times New Roman" pitchFamily="18" charset="0"/>
              </a:rPr>
              <a:t>Grouev</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Petar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Poparsov</a:t>
            </a:r>
            <a:r>
              <a:rPr lang="en-US" sz="2400" dirty="0" smtClean="0">
                <a:latin typeface="Times New Roman" pitchFamily="18" charset="0"/>
                <a:cs typeface="Times New Roman" pitchFamily="18" charset="0"/>
              </a:rPr>
              <a:t>, Anton </a:t>
            </a:r>
            <a:r>
              <a:rPr lang="en-US" sz="2400" dirty="0" err="1" smtClean="0">
                <a:latin typeface="Times New Roman" pitchFamily="18" charset="0"/>
                <a:cs typeface="Times New Roman" pitchFamily="18" charset="0"/>
              </a:rPr>
              <a:t>Dimitrov</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Christo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Batandziev</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δάσκαλοι), </a:t>
            </a:r>
            <a:r>
              <a:rPr lang="en-US" sz="2400" dirty="0" smtClean="0">
                <a:latin typeface="Times New Roman" pitchFamily="18" charset="0"/>
                <a:cs typeface="Times New Roman" pitchFamily="18" charset="0"/>
              </a:rPr>
              <a:t>Ivan </a:t>
            </a:r>
            <a:r>
              <a:rPr lang="en-US" sz="2400" dirty="0" err="1" smtClean="0">
                <a:latin typeface="Times New Roman" pitchFamily="18" charset="0"/>
                <a:cs typeface="Times New Roman" pitchFamily="18" charset="0"/>
              </a:rPr>
              <a:t>Chadzinikolov</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βιβλιοπώλης),</a:t>
            </a:r>
            <a:r>
              <a:rPr lang="en-US" sz="2400" dirty="0" err="1" smtClean="0">
                <a:latin typeface="Times New Roman" pitchFamily="18" charset="0"/>
                <a:cs typeface="Times New Roman" pitchFamily="18" charset="0"/>
              </a:rPr>
              <a:t>Christo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Tatarzev</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γιατρός)  ιδρύουν Μακεδονική Επαναστατική Οργάνωση.</a:t>
            </a:r>
          </a:p>
          <a:p>
            <a:r>
              <a:rPr lang="el-GR" sz="2400" dirty="0" smtClean="0">
                <a:latin typeface="Times New Roman" pitchFamily="18" charset="0"/>
                <a:cs typeface="Times New Roman" pitchFamily="18" charset="0"/>
              </a:rPr>
              <a:t>1896:ονομάζεται </a:t>
            </a:r>
            <a:r>
              <a:rPr lang="en-US" sz="2400" dirty="0" smtClean="0">
                <a:latin typeface="Times New Roman" pitchFamily="18" charset="0"/>
                <a:cs typeface="Times New Roman" pitchFamily="18" charset="0"/>
              </a:rPr>
              <a:t> BMORK=</a:t>
            </a:r>
            <a:r>
              <a:rPr lang="en-US" sz="2400" dirty="0" err="1" smtClean="0">
                <a:latin typeface="Times New Roman" pitchFamily="18" charset="0"/>
                <a:cs typeface="Times New Roman" pitchFamily="18" charset="0"/>
              </a:rPr>
              <a:t>Boulgarski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Makedono-OdrinskiRevoliutsionni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Komitteti</a:t>
            </a:r>
            <a:r>
              <a:rPr lang="el-GR" sz="2400" dirty="0" smtClean="0">
                <a:latin typeface="Times New Roman" pitchFamily="18" charset="0"/>
                <a:cs typeface="Times New Roman" pitchFamily="18" charset="0"/>
              </a:rPr>
              <a:t>=(Βουλγαρικές </a:t>
            </a:r>
            <a:r>
              <a:rPr lang="el-GR" sz="2400" dirty="0" err="1" smtClean="0">
                <a:latin typeface="Times New Roman" pitchFamily="18" charset="0"/>
                <a:cs typeface="Times New Roman" pitchFamily="18" charset="0"/>
              </a:rPr>
              <a:t>Μακεδονο</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αδριανοπολίτικες</a:t>
            </a:r>
            <a:r>
              <a:rPr lang="el-GR" sz="2400" dirty="0" smtClean="0">
                <a:latin typeface="Times New Roman" pitchFamily="18" charset="0"/>
                <a:cs typeface="Times New Roman" pitchFamily="18" charset="0"/>
              </a:rPr>
              <a:t> επαναστατικές Επιτροπές)</a:t>
            </a:r>
            <a:r>
              <a:rPr lang="en-US" sz="2400" dirty="0" smtClean="0">
                <a:latin typeface="Times New Roman" pitchFamily="18" charset="0"/>
                <a:cs typeface="Times New Roman" pitchFamily="18" charset="0"/>
              </a:rPr>
              <a:t> . </a:t>
            </a:r>
            <a:r>
              <a:rPr lang="el-GR" sz="2400" dirty="0" smtClean="0">
                <a:latin typeface="Times New Roman" pitchFamily="18" charset="0"/>
                <a:cs typeface="Times New Roman" pitchFamily="18" charset="0"/>
              </a:rPr>
              <a:t>Μέλος όποιος Βούλγαρος υπηρετεί την «αυτονομία της Μακεδονίας</a:t>
            </a:r>
            <a:endParaRPr lang="en-US"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ΠΗΓΗ</a:t>
            </a:r>
          </a:p>
          <a:p>
            <a:r>
              <a:rPr lang="en-US" sz="2400" dirty="0" smtClean="0">
                <a:latin typeface="Times New Roman" pitchFamily="18" charset="0"/>
                <a:cs typeface="Times New Roman" pitchFamily="18" charset="0"/>
              </a:rPr>
              <a:t>Nadine-Lange-</a:t>
            </a:r>
            <a:r>
              <a:rPr lang="en-US" sz="2400" dirty="0" err="1" smtClean="0">
                <a:latin typeface="Times New Roman" pitchFamily="18" charset="0"/>
                <a:cs typeface="Times New Roman" pitchFamily="18" charset="0"/>
              </a:rPr>
              <a:t>Akhund</a:t>
            </a:r>
            <a:r>
              <a:rPr lang="en-US" sz="2400" dirty="0" smtClean="0">
                <a:latin typeface="Times New Roman" pitchFamily="18" charset="0"/>
                <a:cs typeface="Times New Roman" pitchFamily="18" charset="0"/>
              </a:rPr>
              <a:t> (1998). The Macedonian Question</a:t>
            </a:r>
          </a:p>
          <a:p>
            <a:r>
              <a:rPr lang="en-US" sz="2400" dirty="0" smtClean="0">
                <a:latin typeface="Times New Roman" pitchFamily="18" charset="0"/>
                <a:cs typeface="Times New Roman" pitchFamily="18" charset="0"/>
              </a:rPr>
              <a:t>1893-1908 from western sources. </a:t>
            </a:r>
            <a:r>
              <a:rPr lang="en-US" sz="2400" dirty="0" err="1" smtClean="0">
                <a:latin typeface="Times New Roman" pitchFamily="18" charset="0"/>
                <a:cs typeface="Times New Roman" pitchFamily="18" charset="0"/>
              </a:rPr>
              <a:t>Bowlntler</a:t>
            </a:r>
            <a:r>
              <a:rPr lang="en-US" sz="2400" dirty="0" smtClean="0">
                <a:latin typeface="Times New Roman" pitchFamily="18" charset="0"/>
                <a:cs typeface="Times New Roman" pitchFamily="18" charset="0"/>
              </a:rPr>
              <a:t>: Colorado.</a:t>
            </a:r>
          </a:p>
          <a:p>
            <a:r>
              <a:rPr lang="en-US" sz="2400" dirty="0" err="1" smtClean="0">
                <a:latin typeface="Times New Roman" pitchFamily="18" charset="0"/>
                <a:cs typeface="Times New Roman" pitchFamily="18" charset="0"/>
              </a:rPr>
              <a:t>Arbakke</a:t>
            </a:r>
            <a:r>
              <a:rPr lang="en-US" sz="2400" dirty="0" smtClean="0">
                <a:latin typeface="Times New Roman" pitchFamily="18" charset="0"/>
                <a:cs typeface="Times New Roman" pitchFamily="18" charset="0"/>
              </a:rPr>
              <a:t>, Ethnic Rivalry, 97.</a:t>
            </a:r>
            <a:endParaRPr lang="en-US"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1944</a:t>
            </a:r>
            <a:endParaRPr lang="en-US" dirty="0"/>
          </a:p>
        </p:txBody>
      </p:sp>
      <p:sp>
        <p:nvSpPr>
          <p:cNvPr id="3" name="2 - Θέση περιεχομένου"/>
          <p:cNvSpPr>
            <a:spLocks noGrp="1"/>
          </p:cNvSpPr>
          <p:nvPr>
            <p:ph sz="quarter" idx="1"/>
          </p:nvPr>
        </p:nvSpPr>
        <p:spPr/>
        <p:txBody>
          <a:bodyPr/>
          <a:lstStyle/>
          <a:p>
            <a:r>
              <a:rPr lang="el-GR" dirty="0" smtClean="0"/>
              <a:t>9 Σεπτεμβρίου 1944 σχηματίστηκε κομμουνιστική κυβέρνηση στη Βουλγαρία</a:t>
            </a:r>
          </a:p>
          <a:p>
            <a:r>
              <a:rPr lang="el-GR" dirty="0" smtClean="0"/>
              <a:t>25 Οκτωβρίου 1944 μετά από πιέσεις Βρετανών εκκενώνουν οι Βούλγαροι τα ελληνικά εδάφη</a:t>
            </a:r>
          </a:p>
          <a:p>
            <a:r>
              <a:rPr lang="en-US" dirty="0" err="1" smtClean="0"/>
              <a:t>Apostolski</a:t>
            </a:r>
            <a:r>
              <a:rPr lang="en-US" dirty="0" smtClean="0"/>
              <a:t> </a:t>
            </a:r>
            <a:r>
              <a:rPr lang="el-GR" dirty="0" smtClean="0"/>
              <a:t>ιστοριογράφος </a:t>
            </a:r>
            <a:r>
              <a:rPr lang="el-GR" dirty="0" err="1" smtClean="0"/>
              <a:t>σλαβομακεδόνας</a:t>
            </a:r>
            <a:r>
              <a:rPr lang="el-GR" dirty="0" smtClean="0"/>
              <a:t> επίσημος. Υποβαθμίζει τη συμβολή των Βουλγάρων στην απελευθέρωση της </a:t>
            </a:r>
            <a:r>
              <a:rPr lang="el-GR" dirty="0" err="1" smtClean="0"/>
              <a:t>γιουγ</a:t>
            </a:r>
            <a:r>
              <a:rPr lang="el-GR" dirty="0" smtClean="0"/>
              <a:t>. Μακεδονίας από τους Βούλγαρους. </a:t>
            </a:r>
          </a:p>
          <a:p>
            <a:pPr>
              <a:buNone/>
            </a:pPr>
            <a:endParaRPr lang="en-US" dirty="0"/>
          </a:p>
        </p:txBody>
      </p:sp>
    </p:spTree>
  </p:cSld>
  <p:clrMapOvr>
    <a:masterClrMapping/>
  </p:clrMapOvr>
  <p:transition>
    <p:dissolve/>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Μάιος 1945</a:t>
            </a:r>
            <a:endParaRPr lang="en-US" dirty="0"/>
          </a:p>
        </p:txBody>
      </p:sp>
      <p:sp>
        <p:nvSpPr>
          <p:cNvPr id="3" name="2 - Θέση περιεχομένου"/>
          <p:cNvSpPr>
            <a:spLocks noGrp="1"/>
          </p:cNvSpPr>
          <p:nvPr>
            <p:ph sz="quarter" idx="1"/>
          </p:nvPr>
        </p:nvSpPr>
        <p:spPr/>
        <p:txBody>
          <a:bodyPr/>
          <a:lstStyle/>
          <a:p>
            <a:r>
              <a:rPr lang="el-GR" dirty="0" smtClean="0"/>
              <a:t>Οι Βούλγαροι αποχωρούν από την Γιουγκοσλαβική  Μακεδονία</a:t>
            </a:r>
            <a:endParaRPr lang="en-US" dirty="0"/>
          </a:p>
        </p:txBody>
      </p:sp>
    </p:spTree>
  </p:cSld>
  <p:clrMapOvr>
    <a:masterClrMapping/>
  </p:clrMapOvr>
  <p:transition>
    <p:dissolve/>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pPr>
              <a:buNone/>
            </a:pPr>
            <a:r>
              <a:rPr lang="el-GR" altLang="el-GR" sz="3600" dirty="0" smtClean="0"/>
              <a:t/>
            </a:r>
            <a:br>
              <a:rPr lang="el-GR" altLang="el-GR" sz="3600" dirty="0" smtClean="0"/>
            </a:br>
            <a:r>
              <a:rPr lang="el-GR" altLang="el-GR" sz="3600" dirty="0" smtClean="0"/>
              <a:t> </a:t>
            </a:r>
            <a:r>
              <a:rPr lang="el-GR" altLang="el-GR" sz="4400" dirty="0" smtClean="0">
                <a:latin typeface="Arial" pitchFamily="34" charset="0"/>
                <a:cs typeface="Arial" pitchFamily="34" charset="0"/>
              </a:rPr>
              <a:t>Οι σχέσεις ΚΚΕ &amp; ΝΟ</a:t>
            </a:r>
            <a:r>
              <a:rPr lang="en-US" altLang="el-GR" sz="4400" dirty="0" smtClean="0">
                <a:latin typeface="Arial" pitchFamily="34" charset="0"/>
                <a:cs typeface="Arial" pitchFamily="34" charset="0"/>
              </a:rPr>
              <a:t>F </a:t>
            </a:r>
            <a:r>
              <a:rPr lang="el-GR" altLang="el-GR" sz="4400" dirty="0" smtClean="0">
                <a:latin typeface="Arial" pitchFamily="34" charset="0"/>
                <a:cs typeface="Arial" pitchFamily="34" charset="0"/>
              </a:rPr>
              <a:t>πριν και στη διάρκεια του ελληνικού εμφυλίου (1945-49)</a:t>
            </a:r>
            <a:endParaRPr lang="en-US" sz="44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4800" dirty="0" smtClean="0">
                <a:latin typeface="Arial" pitchFamily="34" charset="0"/>
                <a:cs typeface="Arial" pitchFamily="34" charset="0"/>
              </a:rPr>
              <a:t>Δ ΦΑΣΗ: 1945-1948</a:t>
            </a:r>
            <a:endParaRPr lang="en-US" sz="48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ΝΟΦ 1945</a:t>
            </a:r>
            <a:endParaRPr lang="en-US" dirty="0"/>
          </a:p>
        </p:txBody>
      </p:sp>
      <p:sp>
        <p:nvSpPr>
          <p:cNvPr id="3" name="2 - Θέση περιεχομένου"/>
          <p:cNvSpPr>
            <a:spLocks noGrp="1"/>
          </p:cNvSpPr>
          <p:nvPr>
            <p:ph idx="1"/>
          </p:nvPr>
        </p:nvSpPr>
        <p:spPr/>
        <p:txBody>
          <a:bodyPr>
            <a:normAutofit/>
          </a:bodyPr>
          <a:lstStyle/>
          <a:p>
            <a:pPr indent="0" algn="just">
              <a:buNone/>
              <a:defRPr/>
            </a:pPr>
            <a:r>
              <a:rPr lang="en-US" altLang="el-GR" dirty="0" smtClean="0">
                <a:latin typeface="Arial" pitchFamily="34" charset="0"/>
                <a:cs typeface="Arial" pitchFamily="34" charset="0"/>
              </a:rPr>
              <a:t>23/4/1945 </a:t>
            </a:r>
            <a:r>
              <a:rPr lang="el-GR" altLang="el-GR" dirty="0" smtClean="0">
                <a:latin typeface="Arial" pitchFamily="34" charset="0"/>
                <a:cs typeface="Arial" pitchFamily="34" charset="0"/>
              </a:rPr>
              <a:t>ίδρυση Ν</a:t>
            </a:r>
            <a:r>
              <a:rPr lang="en-US" altLang="el-GR" dirty="0" smtClean="0">
                <a:latin typeface="Arial" pitchFamily="34" charset="0"/>
                <a:cs typeface="Arial" pitchFamily="34" charset="0"/>
              </a:rPr>
              <a:t>OF (</a:t>
            </a:r>
            <a:r>
              <a:rPr lang="el-GR" altLang="el-GR" dirty="0" smtClean="0">
                <a:latin typeface="Arial" pitchFamily="34" charset="0"/>
                <a:cs typeface="Arial" pitchFamily="34" charset="0"/>
              </a:rPr>
              <a:t>Λαϊκό Απελευθερωτικό Μέτωπο)</a:t>
            </a:r>
          </a:p>
          <a:p>
            <a:pPr indent="0" algn="just">
              <a:buNone/>
              <a:defRPr/>
            </a:pPr>
            <a:r>
              <a:rPr lang="el-GR" altLang="el-GR" dirty="0" smtClean="0">
                <a:latin typeface="Arial" pitchFamily="34" charset="0"/>
                <a:cs typeface="Arial" pitchFamily="34" charset="0"/>
              </a:rPr>
              <a:t> Σύντομα αποκτά υποεπιτροπές σε Καστοριά, Φλώρινα και Έδεσσα (6/1945). Τελικός στόχος η ενσωμάτωση της ελληνικής Μακεδονίας με τη Γιουγκοσλαβική</a:t>
            </a:r>
          </a:p>
          <a:p>
            <a:pPr indent="0" algn="just">
              <a:buNone/>
              <a:defRPr/>
            </a:pPr>
            <a:r>
              <a:rPr lang="el-GR" altLang="el-GR" dirty="0" smtClean="0">
                <a:latin typeface="Arial" pitchFamily="34" charset="0"/>
                <a:cs typeface="Arial" pitchFamily="34" charset="0"/>
              </a:rPr>
              <a:t> Άμεση επιδίωξη: η καλλιέργεια μακεδονικής εθνικής ταυτότητας σε σλαβόφωνους</a:t>
            </a:r>
          </a:p>
          <a:p>
            <a:pPr indent="0" algn="just">
              <a:buNone/>
              <a:defRPr/>
            </a:pPr>
            <a:r>
              <a:rPr lang="el-GR" altLang="el-GR" dirty="0" smtClean="0">
                <a:latin typeface="Arial" pitchFamily="34" charset="0"/>
                <a:cs typeface="Arial" pitchFamily="34" charset="0"/>
              </a:rPr>
              <a:t>                              </a:t>
            </a:r>
            <a:endParaRPr lang="en-US" dirty="0"/>
          </a:p>
        </p:txBody>
      </p:sp>
    </p:spTree>
  </p:cSld>
  <p:clrMapOvr>
    <a:masterClrMapping/>
  </p:clrMapOvr>
  <p:transition>
    <p:dissolv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b="1" dirty="0" smtClean="0"/>
              <a:t>Θέση ΚΚΕ για Μακεδονικό</a:t>
            </a:r>
            <a:endParaRPr lang="en-US" dirty="0"/>
          </a:p>
        </p:txBody>
      </p:sp>
      <p:sp>
        <p:nvSpPr>
          <p:cNvPr id="3" name="2 - Θέση περιεχομένου"/>
          <p:cNvSpPr>
            <a:spLocks noGrp="1"/>
          </p:cNvSpPr>
          <p:nvPr>
            <p:ph idx="1"/>
          </p:nvPr>
        </p:nvSpPr>
        <p:spPr/>
        <p:txBody>
          <a:bodyPr>
            <a:normAutofit/>
          </a:bodyPr>
          <a:lstStyle/>
          <a:p>
            <a:pPr indent="0" algn="just">
              <a:buNone/>
              <a:defRPr/>
            </a:pPr>
            <a:r>
              <a:rPr lang="el-GR" altLang="el-GR" dirty="0" smtClean="0"/>
              <a:t>Αρχικά στρέφεται κατά του ΝΟΦ, υπερασπίζεται την ελληνικότητα της </a:t>
            </a:r>
          </a:p>
          <a:p>
            <a:pPr indent="0" algn="just">
              <a:buNone/>
              <a:defRPr/>
            </a:pPr>
            <a:r>
              <a:rPr lang="el-GR" altLang="el-GR" dirty="0" smtClean="0"/>
              <a:t>Μακεδονίας, το απαραβίαστο των ελληνικών συνόρων, καλεί σλαβόφωνους σε </a:t>
            </a:r>
            <a:r>
              <a:rPr lang="el-GR" altLang="el-GR" dirty="0" err="1" smtClean="0"/>
              <a:t>συστράτευση</a:t>
            </a:r>
            <a:r>
              <a:rPr lang="el-GR" altLang="el-GR" dirty="0" smtClean="0"/>
              <a:t> με ΕΑΜ/ΚΚΕ</a:t>
            </a:r>
          </a:p>
          <a:p>
            <a:endParaRPr lang="en-US" dirty="0"/>
          </a:p>
        </p:txBody>
      </p:sp>
    </p:spTree>
  </p:cSld>
  <p:clrMapOvr>
    <a:masterClrMapping/>
  </p:clrMapOvr>
  <p:transition>
    <p:dissolv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dirty="0" smtClean="0"/>
              <a:t>7</a:t>
            </a:r>
            <a:r>
              <a:rPr lang="el-GR" altLang="el-GR" baseline="30000" dirty="0" smtClean="0"/>
              <a:t>ο</a:t>
            </a:r>
            <a:r>
              <a:rPr lang="el-GR" altLang="el-GR" dirty="0" smtClean="0"/>
              <a:t> Συνέδριο ΚΚΕ(10/1945)</a:t>
            </a:r>
            <a:endParaRPr lang="en-US" dirty="0"/>
          </a:p>
        </p:txBody>
      </p:sp>
      <p:sp>
        <p:nvSpPr>
          <p:cNvPr id="3" name="2 - Θέση περιεχομένου"/>
          <p:cNvSpPr>
            <a:spLocks noGrp="1"/>
          </p:cNvSpPr>
          <p:nvPr>
            <p:ph idx="1"/>
          </p:nvPr>
        </p:nvSpPr>
        <p:spPr/>
        <p:txBody>
          <a:bodyPr>
            <a:normAutofit fontScale="92500"/>
          </a:bodyPr>
          <a:lstStyle/>
          <a:p>
            <a:pPr indent="0" algn="just">
              <a:buNone/>
              <a:defRPr/>
            </a:pPr>
            <a:r>
              <a:rPr lang="el-GR" altLang="el-GR" dirty="0" smtClean="0">
                <a:sym typeface="Wingdings" pitchFamily="2" charset="2"/>
              </a:rPr>
              <a:t>Εν όψει ένοπλης σύγκρουσης αλλαγή στάσης, προσέγγιση με Τίτο, εξομάλυνση σχέσεων με ΝΟΦ.</a:t>
            </a:r>
          </a:p>
          <a:p>
            <a:pPr indent="0" algn="just">
              <a:buNone/>
              <a:defRPr/>
            </a:pPr>
            <a:r>
              <a:rPr lang="el-GR" altLang="el-GR" sz="3600" dirty="0" smtClean="0">
                <a:sym typeface="Wingdings" pitchFamily="2" charset="2"/>
              </a:rPr>
              <a:t>Ειδική συμφωνία για ενότητα μεταξύ ΚΚΕ &amp; ΝΟΦ</a:t>
            </a:r>
            <a:r>
              <a:rPr lang="el-GR" altLang="el-GR" dirty="0" smtClean="0">
                <a:sym typeface="Wingdings" pitchFamily="2" charset="2"/>
              </a:rPr>
              <a:t> </a:t>
            </a:r>
            <a:r>
              <a:rPr lang="el-GR" altLang="el-GR" sz="2800" dirty="0" smtClean="0">
                <a:sym typeface="Wingdings" pitchFamily="2" charset="2"/>
              </a:rPr>
              <a:t>14/10/1946 Βελιγράδι</a:t>
            </a:r>
          </a:p>
          <a:p>
            <a:pPr indent="0" algn="just">
              <a:buNone/>
              <a:defRPr/>
            </a:pPr>
            <a:r>
              <a:rPr lang="el-GR" altLang="el-GR" dirty="0" smtClean="0">
                <a:sym typeface="Wingdings" pitchFamily="2" charset="2"/>
              </a:rPr>
              <a:t>ΝΟΦ επιμένει για εφαρμογή ισοτιμίας για την οποία έκανε λόγο το ΚΚΕ.</a:t>
            </a:r>
          </a:p>
          <a:p>
            <a:pPr indent="0" algn="just">
              <a:buNone/>
              <a:defRPr/>
            </a:pPr>
            <a:r>
              <a:rPr lang="el-GR" altLang="el-GR" dirty="0" smtClean="0">
                <a:sym typeface="Wingdings" pitchFamily="2" charset="2"/>
              </a:rPr>
              <a:t>Το ΚΚΕ αποδίδει μεγαλύτερη σημασία στο ΝΟΦ (1</a:t>
            </a:r>
            <a:r>
              <a:rPr lang="el-GR" altLang="el-GR" baseline="30000" dirty="0" smtClean="0">
                <a:sym typeface="Wingdings" pitchFamily="2" charset="2"/>
              </a:rPr>
              <a:t>Ο</a:t>
            </a:r>
            <a:r>
              <a:rPr lang="el-GR" altLang="el-GR" dirty="0" smtClean="0">
                <a:sym typeface="Wingdings" pitchFamily="2" charset="2"/>
              </a:rPr>
              <a:t> Συνέδριο ΝΟΦ) αποσκοπώντας να ενισχύσει τις τάξεις του ΔΣΕ από τους Σλαβόφωνους.</a:t>
            </a:r>
          </a:p>
          <a:p>
            <a:endParaRPr lang="en-US" dirty="0"/>
          </a:p>
        </p:txBody>
      </p:sp>
    </p:spTree>
  </p:cSld>
  <p:clrMapOvr>
    <a:masterClrMapping/>
  </p:clrMapOvr>
  <p:transition>
    <p:dissolv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ΣΥΜΠΕΡΑΣΜΑ</a:t>
            </a:r>
            <a:endParaRPr lang="en-US" dirty="0"/>
          </a:p>
        </p:txBody>
      </p:sp>
      <p:sp>
        <p:nvSpPr>
          <p:cNvPr id="3" name="2 - Θέση περιεχομένου"/>
          <p:cNvSpPr>
            <a:spLocks noGrp="1"/>
          </p:cNvSpPr>
          <p:nvPr>
            <p:ph idx="1"/>
          </p:nvPr>
        </p:nvSpPr>
        <p:spPr/>
        <p:txBody>
          <a:bodyPr/>
          <a:lstStyle/>
          <a:p>
            <a:r>
              <a:rPr lang="el-GR" altLang="el-GR" b="1" dirty="0" smtClean="0"/>
              <a:t>Η στάση του ΚΚΕ διαμορφώνεται ανάλογα με τις επιταγές   της τακτικής του ως προς το πολιτικό πρόβλημα</a:t>
            </a:r>
            <a:r>
              <a:rPr lang="el-GR" altLang="el-GR" dirty="0" smtClean="0"/>
              <a:t> </a:t>
            </a:r>
          </a:p>
          <a:p>
            <a:endParaRPr lang="en-US" dirty="0"/>
          </a:p>
        </p:txBody>
      </p:sp>
    </p:spTree>
  </p:cSld>
  <p:clrMapOvr>
    <a:masterClrMapping/>
  </p:clrMapOvr>
  <p:transition>
    <p:dissolv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5400" dirty="0" smtClean="0">
                <a:latin typeface="Arial" pitchFamily="34" charset="0"/>
                <a:cs typeface="Arial" pitchFamily="34" charset="0"/>
              </a:rPr>
              <a:t>Ε ΦΑΣΗ 1948-1949</a:t>
            </a:r>
            <a:endParaRPr lang="en-US" sz="54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1949: Κλείσιμο συνόρων</a:t>
            </a:r>
            <a:endParaRPr lang="en-US" dirty="0"/>
          </a:p>
        </p:txBody>
      </p:sp>
      <p:sp>
        <p:nvSpPr>
          <p:cNvPr id="3" name="2 - Θέση περιεχομένου"/>
          <p:cNvSpPr>
            <a:spLocks noGrp="1"/>
          </p:cNvSpPr>
          <p:nvPr>
            <p:ph idx="1"/>
          </p:nvPr>
        </p:nvSpPr>
        <p:spPr/>
        <p:txBody>
          <a:bodyPr/>
          <a:lstStyle/>
          <a:p>
            <a:pPr indent="0" algn="just">
              <a:buNone/>
              <a:defRPr/>
            </a:pPr>
            <a:r>
              <a:rPr lang="el-GR" altLang="el-GR" dirty="0" smtClean="0"/>
              <a:t>Το ΚΚΕ δέχεται πυρά από ελληνική κυβέρνηση-Γιουγκοσλαβία </a:t>
            </a:r>
          </a:p>
          <a:p>
            <a:pPr indent="0" algn="just">
              <a:buNone/>
              <a:defRPr/>
            </a:pPr>
            <a:r>
              <a:rPr lang="el-GR" altLang="el-GR" dirty="0" smtClean="0"/>
              <a:t>Κλείσιμο </a:t>
            </a:r>
            <a:r>
              <a:rPr lang="el-GR" altLang="el-GR" dirty="0" err="1" smtClean="0"/>
              <a:t>ελληνογιουγκοσλαβικών</a:t>
            </a:r>
            <a:r>
              <a:rPr lang="el-GR" altLang="el-GR" dirty="0" smtClean="0"/>
              <a:t> συνόρων 10/7/1949</a:t>
            </a:r>
          </a:p>
          <a:p>
            <a:pPr indent="0" algn="just">
              <a:buNone/>
              <a:defRPr/>
            </a:pPr>
            <a:r>
              <a:rPr lang="el-GR" altLang="el-GR" dirty="0" smtClean="0"/>
              <a:t>Ζαχαριάδης-ΕΣΣΔ απέδωσαν την ήττα του ΔΣΕ στην «προδοσία» του Τίτο.</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Μετά το 1902 ονομάστηκε </a:t>
            </a:r>
            <a:r>
              <a:rPr lang="en-US" dirty="0" err="1" smtClean="0"/>
              <a:t>Vutreshna</a:t>
            </a:r>
            <a:r>
              <a:rPr lang="en-US" dirty="0" smtClean="0"/>
              <a:t> </a:t>
            </a:r>
            <a:r>
              <a:rPr lang="en-US" dirty="0" err="1" smtClean="0"/>
              <a:t>Makedonska</a:t>
            </a:r>
            <a:r>
              <a:rPr lang="en-US" dirty="0" smtClean="0"/>
              <a:t> </a:t>
            </a:r>
            <a:r>
              <a:rPr lang="en-US" dirty="0" err="1" smtClean="0"/>
              <a:t>Revolutsionna</a:t>
            </a:r>
            <a:r>
              <a:rPr lang="en-US" dirty="0" smtClean="0"/>
              <a:t> </a:t>
            </a:r>
            <a:r>
              <a:rPr lang="en-US" dirty="0" err="1" smtClean="0"/>
              <a:t>Organizatsiya</a:t>
            </a:r>
            <a:r>
              <a:rPr lang="en-US" dirty="0" smtClean="0"/>
              <a:t> (VMRO=</a:t>
            </a:r>
            <a:r>
              <a:rPr lang="el-GR" dirty="0" smtClean="0"/>
              <a:t>Εσωτερική Μακεδονική Επαναστατική Οργάνωση)</a:t>
            </a:r>
          </a:p>
          <a:p>
            <a:r>
              <a:rPr lang="el-GR" dirty="0" smtClean="0"/>
              <a:t>1895 ίδρυση </a:t>
            </a:r>
            <a:r>
              <a:rPr lang="en-US" dirty="0" err="1" smtClean="0"/>
              <a:t>Vurhoven</a:t>
            </a:r>
            <a:r>
              <a:rPr lang="en-US" dirty="0" smtClean="0"/>
              <a:t> </a:t>
            </a:r>
            <a:r>
              <a:rPr lang="en-US" dirty="0" err="1" smtClean="0"/>
              <a:t>Makedonski</a:t>
            </a:r>
            <a:r>
              <a:rPr lang="en-US" dirty="0" smtClean="0"/>
              <a:t> </a:t>
            </a:r>
            <a:r>
              <a:rPr lang="en-US" dirty="0" err="1" smtClean="0"/>
              <a:t>Komitet</a:t>
            </a:r>
            <a:r>
              <a:rPr lang="en-US" dirty="0" smtClean="0"/>
              <a:t>, </a:t>
            </a:r>
            <a:r>
              <a:rPr lang="el-GR" dirty="0" smtClean="0"/>
              <a:t>Σόφια</a:t>
            </a:r>
          </a:p>
          <a:p>
            <a:r>
              <a:rPr lang="el-GR" dirty="0" smtClean="0"/>
              <a:t>Σκοπός η προσάρτηση της Μακεδονίας στη Βουλγαρία. Σύγκρουση με την ΒΜ</a:t>
            </a:r>
            <a:r>
              <a:rPr lang="en-US" dirty="0" smtClean="0"/>
              <a:t>ROK</a:t>
            </a:r>
            <a:r>
              <a:rPr lang="el-GR" dirty="0" smtClean="0"/>
              <a:t>  ως προς τους στόχους.</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ΣΧΕΣΕΙΣ ΕΛΛΑΔΑΣ-</a:t>
            </a:r>
            <a:r>
              <a:rPr lang="en-US" dirty="0" smtClean="0"/>
              <a:t>FYROM</a:t>
            </a:r>
            <a:endParaRPr lang="en-US" dirty="0"/>
          </a:p>
        </p:txBody>
      </p:sp>
    </p:spTree>
  </p:cSld>
  <p:clrMapOvr>
    <a:masterClrMapping/>
  </p:clrMapOvr>
  <p:transition>
    <p:dissolve/>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5720" y="214290"/>
            <a:ext cx="8153400" cy="990600"/>
          </a:xfrm>
        </p:spPr>
        <p:txBody>
          <a:bodyPr>
            <a:noAutofit/>
          </a:bodyPr>
          <a:lstStyle/>
          <a:p>
            <a:pPr>
              <a:defRPr/>
            </a:pPr>
            <a:r>
              <a:rPr lang="el-GR" sz="3200" b="1" dirty="0" smtClean="0">
                <a:latin typeface="Times New Roman" pitchFamily="18" charset="0"/>
                <a:cs typeface="Times New Roman" pitchFamily="18" charset="0"/>
              </a:rPr>
              <a:t>Δημιουργία και λειτουργία του κράτους</a:t>
            </a:r>
            <a:br>
              <a:rPr lang="el-GR" sz="3200" b="1" dirty="0" smtClean="0">
                <a:latin typeface="Times New Roman" pitchFamily="18" charset="0"/>
                <a:cs typeface="Times New Roman" pitchFamily="18" charset="0"/>
              </a:rPr>
            </a:br>
            <a:endParaRPr lang="el-GR" sz="32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p:txBody>
          <a:bodyPr>
            <a:normAutofit lnSpcReduction="10000"/>
          </a:bodyPr>
          <a:lstStyle/>
          <a:p>
            <a:pPr marL="0" indent="0" eaLnBrk="1" fontAlgn="auto" hangingPunct="1">
              <a:spcAft>
                <a:spcPts val="0"/>
              </a:spcAft>
              <a:buFont typeface="Wingdings 2"/>
              <a:buNone/>
              <a:defRPr/>
            </a:pPr>
            <a:endParaRPr lang="el-GR" sz="2400" b="1" dirty="0"/>
          </a:p>
          <a:p>
            <a:pPr eaLnBrk="1" fontAlgn="auto" hangingPunct="1">
              <a:spcAft>
                <a:spcPts val="0"/>
              </a:spcAft>
              <a:buNone/>
              <a:defRPr/>
            </a:pPr>
            <a:r>
              <a:rPr lang="el-GR" sz="2800" dirty="0" smtClean="0">
                <a:latin typeface="Times New Roman" pitchFamily="18" charset="0"/>
                <a:cs typeface="Times New Roman" pitchFamily="18" charset="0"/>
              </a:rPr>
              <a:t>Αρχές του «</a:t>
            </a:r>
            <a:r>
              <a:rPr lang="el-GR" sz="2800" dirty="0" err="1" smtClean="0">
                <a:latin typeface="Times New Roman" pitchFamily="18" charset="0"/>
                <a:cs typeface="Times New Roman" pitchFamily="18" charset="0"/>
              </a:rPr>
              <a:t>μακεδονισμού</a:t>
            </a:r>
            <a:r>
              <a:rPr lang="el-GR" sz="2800" dirty="0" smtClean="0">
                <a:latin typeface="Times New Roman" pitchFamily="18" charset="0"/>
                <a:cs typeface="Times New Roman" pitchFamily="18" charset="0"/>
              </a:rPr>
              <a:t>» στις διακηρύξεις του </a:t>
            </a:r>
            <a:r>
              <a:rPr lang="en-US" sz="2800" dirty="0" smtClean="0">
                <a:latin typeface="Times New Roman" pitchFamily="18" charset="0"/>
                <a:cs typeface="Times New Roman" pitchFamily="18" charset="0"/>
              </a:rPr>
              <a:t>ASNOM </a:t>
            </a:r>
            <a:r>
              <a:rPr lang="el-GR" sz="2800" dirty="0" smtClean="0">
                <a:latin typeface="Times New Roman" pitchFamily="18" charset="0"/>
                <a:cs typeface="Times New Roman" pitchFamily="18" charset="0"/>
              </a:rPr>
              <a:t>και του </a:t>
            </a:r>
            <a:r>
              <a:rPr lang="en-US" sz="2800" dirty="0" smtClean="0">
                <a:latin typeface="Times New Roman" pitchFamily="18" charset="0"/>
                <a:cs typeface="Times New Roman" pitchFamily="18" charset="0"/>
              </a:rPr>
              <a:t>AVNOJ </a:t>
            </a:r>
            <a:r>
              <a:rPr lang="el-GR" sz="2800" dirty="0" smtClean="0">
                <a:latin typeface="Times New Roman" pitchFamily="18" charset="0"/>
                <a:cs typeface="Times New Roman" pitchFamily="18" charset="0"/>
              </a:rPr>
              <a:t>(1943-1944) των Παρτιζάνων του Τίτο</a:t>
            </a:r>
          </a:p>
          <a:p>
            <a:pPr eaLnBrk="1" fontAlgn="auto" hangingPunct="1">
              <a:spcAft>
                <a:spcPts val="0"/>
              </a:spcAft>
              <a:buNone/>
              <a:defRPr/>
            </a:pPr>
            <a:r>
              <a:rPr lang="el-GR" sz="2800" dirty="0" smtClean="0">
                <a:latin typeface="Times New Roman" pitchFamily="18" charset="0"/>
                <a:cs typeface="Times New Roman" pitchFamily="18" charset="0"/>
              </a:rPr>
              <a:t>2 Αυγούστου 1944 ανακήρυξη ομόσπονδης δημοκρατίας της Μακεδονίας</a:t>
            </a:r>
          </a:p>
          <a:p>
            <a:pPr eaLnBrk="1" fontAlgn="auto" hangingPunct="1">
              <a:spcAft>
                <a:spcPts val="0"/>
              </a:spcAft>
              <a:buNone/>
              <a:defRPr/>
            </a:pPr>
            <a:r>
              <a:rPr lang="el-GR" sz="2800" dirty="0" smtClean="0">
                <a:latin typeface="Times New Roman" pitchFamily="18" charset="0"/>
                <a:cs typeface="Times New Roman" pitchFamily="18" charset="0"/>
              </a:rPr>
              <a:t>1945 Λαϊκή Δημοκρατία της Μακεδονίας</a:t>
            </a:r>
          </a:p>
          <a:p>
            <a:pPr eaLnBrk="1" fontAlgn="auto" hangingPunct="1">
              <a:spcAft>
                <a:spcPts val="0"/>
              </a:spcAft>
              <a:buNone/>
              <a:defRPr/>
            </a:pPr>
            <a:r>
              <a:rPr lang="el-GR" sz="2800" dirty="0" smtClean="0">
                <a:latin typeface="Times New Roman" pitchFamily="18" charset="0"/>
                <a:cs typeface="Times New Roman" pitchFamily="18" charset="0"/>
              </a:rPr>
              <a:t>1963 Σοσιαλιστική Δημοκρατία της Μακεδονίας</a:t>
            </a:r>
          </a:p>
          <a:p>
            <a:pPr eaLnBrk="1" fontAlgn="auto" hangingPunct="1">
              <a:spcAft>
                <a:spcPts val="0"/>
              </a:spcAft>
              <a:buFont typeface="Wingdings 2"/>
              <a:buChar char=""/>
              <a:defRPr/>
            </a:pPr>
            <a:r>
              <a:rPr lang="el-GR" sz="2800" dirty="0" smtClean="0">
                <a:latin typeface="Times New Roman" pitchFamily="18" charset="0"/>
                <a:cs typeface="Times New Roman" pitchFamily="18" charset="0"/>
              </a:rPr>
              <a:t>Την εξουσία ανέλαβαν οι κομμουνιστές συνοδοιπόροι του Τίτο (</a:t>
            </a:r>
            <a:r>
              <a:rPr lang="el-GR" sz="2800" dirty="0" err="1" smtClean="0">
                <a:latin typeface="Times New Roman" pitchFamily="18" charset="0"/>
                <a:cs typeface="Times New Roman" pitchFamily="18" charset="0"/>
              </a:rPr>
              <a:t>Κολιζέφσκι</a:t>
            </a:r>
            <a:r>
              <a:rPr lang="el-GR" sz="2800" dirty="0" smtClean="0">
                <a:latin typeface="Times New Roman" pitchFamily="18" charset="0"/>
                <a:cs typeface="Times New Roman" pitchFamily="18" charset="0"/>
              </a:rPr>
              <a:t>, Τέμπο, </a:t>
            </a:r>
            <a:r>
              <a:rPr lang="el-GR" sz="2800" dirty="0" err="1" smtClean="0">
                <a:latin typeface="Times New Roman" pitchFamily="18" charset="0"/>
                <a:cs typeface="Times New Roman" pitchFamily="18" charset="0"/>
              </a:rPr>
              <a:t>Αρσώφ</a:t>
            </a:r>
            <a:r>
              <a:rPr lang="el-GR" sz="2800" dirty="0" smtClean="0">
                <a:latin typeface="Times New Roman" pitchFamily="18" charset="0"/>
                <a:cs typeface="Times New Roman" pitchFamily="18" charset="0"/>
              </a:rPr>
              <a:t>)</a:t>
            </a:r>
          </a:p>
          <a:p>
            <a:pPr eaLnBrk="1" fontAlgn="auto" hangingPunct="1">
              <a:spcAft>
                <a:spcPts val="0"/>
              </a:spcAft>
              <a:buNone/>
              <a:defRPr/>
            </a:pPr>
            <a:endParaRPr lang="el-GR" sz="2400" dirty="0" smtClean="0"/>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200" b="1" dirty="0" smtClean="0">
                <a:latin typeface="Times New Roman" pitchFamily="18" charset="0"/>
                <a:cs typeface="Times New Roman" pitchFamily="18" charset="0"/>
              </a:rPr>
              <a:t>Δημιουργία και λειτουργία του κράτους</a:t>
            </a:r>
            <a:br>
              <a:rPr lang="el-GR" sz="3200" b="1" dirty="0" smtClean="0">
                <a:latin typeface="Times New Roman" pitchFamily="18" charset="0"/>
                <a:cs typeface="Times New Roman" pitchFamily="18" charset="0"/>
              </a:rPr>
            </a:br>
            <a:endParaRPr lang="el-GR" sz="32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554163"/>
            <a:ext cx="8686800" cy="4970462"/>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smtClean="0"/>
              <a:t> </a:t>
            </a:r>
            <a:r>
              <a:rPr lang="el-GR" sz="3600" dirty="0">
                <a:latin typeface="Times New Roman" pitchFamily="18" charset="0"/>
                <a:cs typeface="Times New Roman" pitchFamily="18" charset="0"/>
              </a:rPr>
              <a:t>Η χώρα υπό την καθοδήγηση των ντόπιων κομμουνιστών απέκτησε δικό της σύνταγμα, κυβέρνηση, τοπικό κοινοβούλιο, επίσημη γλώσσα, κρατικά σύμβολα, </a:t>
            </a:r>
            <a:r>
              <a:rPr lang="el-GR" sz="3600" dirty="0" smtClean="0">
                <a:latin typeface="Times New Roman" pitchFamily="18" charset="0"/>
                <a:cs typeface="Times New Roman" pitchFamily="18" charset="0"/>
              </a:rPr>
              <a:t> και τις </a:t>
            </a:r>
            <a:r>
              <a:rPr lang="el-GR" sz="3600" dirty="0">
                <a:latin typeface="Times New Roman" pitchFamily="18" charset="0"/>
                <a:cs typeface="Times New Roman" pitchFamily="18" charset="0"/>
              </a:rPr>
              <a:t>δομές που χρειάζεται ένα κράτος που ασκεί κυριαρχία </a:t>
            </a:r>
            <a:r>
              <a:rPr lang="el-GR" sz="3600" dirty="0" smtClean="0">
                <a:latin typeface="Times New Roman" pitchFamily="18" charset="0"/>
                <a:cs typeface="Times New Roman" pitchFamily="18" charset="0"/>
              </a:rPr>
              <a:t>περιορισμένη </a:t>
            </a:r>
            <a:r>
              <a:rPr lang="el-GR" sz="3600" dirty="0">
                <a:latin typeface="Times New Roman" pitchFamily="18" charset="0"/>
                <a:cs typeface="Times New Roman" pitchFamily="18" charset="0"/>
              </a:rPr>
              <a:t>στα όρια μιας </a:t>
            </a:r>
            <a:r>
              <a:rPr lang="el-GR" sz="3600" dirty="0" smtClean="0">
                <a:latin typeface="Times New Roman" pitchFamily="18" charset="0"/>
                <a:cs typeface="Times New Roman" pitchFamily="18" charset="0"/>
              </a:rPr>
              <a:t>ομοσπονδίας</a:t>
            </a:r>
          </a:p>
          <a:p>
            <a:pPr eaLnBrk="1" fontAlgn="auto" hangingPunct="1">
              <a:spcAft>
                <a:spcPts val="0"/>
              </a:spcAft>
              <a:buNone/>
              <a:defRPr/>
            </a:pPr>
            <a:endParaRPr lang="el-GR" sz="2400" dirty="0" smtClean="0"/>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b="1" dirty="0" smtClean="0">
                <a:latin typeface="Times New Roman" pitchFamily="18" charset="0"/>
                <a:cs typeface="Times New Roman" pitchFamily="18" charset="0"/>
              </a:rPr>
              <a:t>Η γλώσσα</a:t>
            </a:r>
            <a:br>
              <a:rPr lang="el-GR" b="1" dirty="0" smtClean="0">
                <a:latin typeface="Times New Roman" pitchFamily="18" charset="0"/>
                <a:cs typeface="Times New Roman" pitchFamily="18" charset="0"/>
              </a:rPr>
            </a:br>
            <a:endParaRPr lang="el-GR"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554163"/>
            <a:ext cx="8686800" cy="4970462"/>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smtClean="0"/>
              <a:t>Επιλέχθηκε ως επίσημη γλώσσα η διάλεκτος στις περιοχές ο Μοναστήρι (</a:t>
            </a:r>
            <a:r>
              <a:rPr lang="el-GR" sz="2400" dirty="0" err="1" smtClean="0"/>
              <a:t>Μπίτολα</a:t>
            </a:r>
            <a:r>
              <a:rPr lang="el-GR" sz="2400" dirty="0" smtClean="0"/>
              <a:t>) και </a:t>
            </a:r>
            <a:r>
              <a:rPr lang="el-GR" sz="2400" dirty="0" err="1" smtClean="0"/>
              <a:t>Περλεπέ</a:t>
            </a:r>
            <a:r>
              <a:rPr lang="el-GR" sz="2400" dirty="0"/>
              <a:t> </a:t>
            </a:r>
            <a:r>
              <a:rPr lang="el-GR" sz="2400" dirty="0" smtClean="0"/>
              <a:t>(Πρίλεπ)</a:t>
            </a:r>
          </a:p>
          <a:p>
            <a:pPr eaLnBrk="1" fontAlgn="auto" hangingPunct="1">
              <a:spcAft>
                <a:spcPts val="0"/>
              </a:spcAft>
              <a:buFont typeface="Wingdings 2"/>
              <a:buChar char=""/>
              <a:defRPr/>
            </a:pPr>
            <a:r>
              <a:rPr lang="el-GR" sz="2400" dirty="0" smtClean="0"/>
              <a:t>1945 ορισμός αλφαβήτου</a:t>
            </a:r>
          </a:p>
          <a:p>
            <a:pPr eaLnBrk="1" fontAlgn="auto" hangingPunct="1">
              <a:spcAft>
                <a:spcPts val="0"/>
              </a:spcAft>
              <a:buFont typeface="Wingdings 2"/>
              <a:buChar char=""/>
              <a:defRPr/>
            </a:pPr>
            <a:r>
              <a:rPr lang="el-GR" sz="2400" dirty="0" smtClean="0"/>
              <a:t>1950 το πρώτο αναγνωστικό</a:t>
            </a:r>
          </a:p>
          <a:p>
            <a:pPr eaLnBrk="1" fontAlgn="auto" hangingPunct="1">
              <a:spcAft>
                <a:spcPts val="0"/>
              </a:spcAft>
              <a:buFont typeface="Wingdings 2"/>
              <a:buChar char=""/>
              <a:defRPr/>
            </a:pPr>
            <a:r>
              <a:rPr lang="el-GR" sz="2400" dirty="0" smtClean="0"/>
              <a:t>1952 η πρώτη επίσημη γραμματική</a:t>
            </a:r>
          </a:p>
          <a:p>
            <a:pPr eaLnBrk="1" fontAlgn="auto" hangingPunct="1">
              <a:spcAft>
                <a:spcPts val="0"/>
              </a:spcAft>
              <a:buFont typeface="Wingdings 2"/>
              <a:buChar char=""/>
              <a:defRPr/>
            </a:pPr>
            <a:r>
              <a:rPr lang="el-GR" sz="2400" dirty="0" smtClean="0"/>
              <a:t>1952 άλλη γραμματική από τον </a:t>
            </a:r>
            <a:r>
              <a:rPr lang="en-US" sz="2400" dirty="0" smtClean="0"/>
              <a:t>Horace Lunt</a:t>
            </a:r>
          </a:p>
          <a:p>
            <a:pPr eaLnBrk="1" fontAlgn="auto" hangingPunct="1">
              <a:spcAft>
                <a:spcPts val="0"/>
              </a:spcAft>
              <a:buFont typeface="Wingdings 2"/>
              <a:buChar char=""/>
              <a:defRPr/>
            </a:pPr>
            <a:r>
              <a:rPr lang="el-GR" sz="2400" dirty="0" smtClean="0"/>
              <a:t>Κύρια μορφή ο </a:t>
            </a:r>
            <a:r>
              <a:rPr lang="en-US" sz="2400" dirty="0" err="1" smtClean="0"/>
              <a:t>Blazhe</a:t>
            </a:r>
            <a:r>
              <a:rPr lang="en-US" sz="2400" dirty="0" smtClean="0"/>
              <a:t> </a:t>
            </a:r>
            <a:r>
              <a:rPr lang="en-US" sz="2400" dirty="0" err="1" smtClean="0"/>
              <a:t>Konevski</a:t>
            </a:r>
            <a:endParaRPr lang="en-US" sz="2400" dirty="0" smtClean="0"/>
          </a:p>
          <a:p>
            <a:pPr eaLnBrk="1" fontAlgn="auto" hangingPunct="1">
              <a:spcAft>
                <a:spcPts val="0"/>
              </a:spcAft>
              <a:buFont typeface="Wingdings 2"/>
              <a:buChar char=""/>
              <a:defRPr/>
            </a:pPr>
            <a:r>
              <a:rPr lang="el-GR" sz="2400" dirty="0" smtClean="0"/>
              <a:t>1953 Κύριος φορέας προώθησης της νέας γλώσσας το Ινστιτούτο </a:t>
            </a:r>
            <a:r>
              <a:rPr lang="en-US" sz="2400" dirty="0" err="1" smtClean="0"/>
              <a:t>Krste</a:t>
            </a:r>
            <a:r>
              <a:rPr lang="en-US" sz="2400" dirty="0" smtClean="0"/>
              <a:t> </a:t>
            </a:r>
            <a:r>
              <a:rPr lang="en-US" sz="2400" dirty="0" err="1" smtClean="0"/>
              <a:t>Misirkov</a:t>
            </a:r>
            <a:r>
              <a:rPr lang="en-US" sz="2400" dirty="0" smtClean="0"/>
              <a:t> </a:t>
            </a:r>
            <a:r>
              <a:rPr lang="el-GR" sz="2400" dirty="0" smtClean="0"/>
              <a:t>που ίδρυσε το πανεπιστήμιο των Σκοπίων </a:t>
            </a:r>
          </a:p>
          <a:p>
            <a:pPr eaLnBrk="1" fontAlgn="auto" hangingPunct="1">
              <a:spcAft>
                <a:spcPts val="0"/>
              </a:spcAft>
              <a:buFont typeface="Wingdings 2"/>
              <a:buChar char=""/>
              <a:defRPr/>
            </a:pPr>
            <a:endParaRPr lang="el-GR" sz="2400" dirty="0" smtClean="0"/>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4348" y="0"/>
            <a:ext cx="8153400" cy="990600"/>
          </a:xfrm>
        </p:spPr>
        <p:txBody>
          <a:bodyPr>
            <a:normAutofit/>
          </a:bodyPr>
          <a:lstStyle/>
          <a:p>
            <a:pPr>
              <a:defRPr/>
            </a:pPr>
            <a:r>
              <a:rPr lang="el-GR" sz="3600" b="1" dirty="0" smtClean="0">
                <a:latin typeface="Times New Roman" pitchFamily="18" charset="0"/>
                <a:cs typeface="Times New Roman" pitchFamily="18" charset="0"/>
              </a:rPr>
              <a:t>Η θρησκεία</a:t>
            </a:r>
            <a:endParaRPr lang="el-GR" sz="36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fontScale="92500" lnSpcReduction="10000"/>
          </a:bodyPr>
          <a:lstStyle/>
          <a:p>
            <a:pPr marL="0" indent="0" eaLnBrk="1" fontAlgn="auto" hangingPunct="1">
              <a:spcAft>
                <a:spcPts val="0"/>
              </a:spcAft>
              <a:buFont typeface="Wingdings 2"/>
              <a:buNone/>
              <a:defRPr/>
            </a:pPr>
            <a:r>
              <a:rPr lang="el-GR" sz="2400" dirty="0" smtClean="0"/>
              <a:t> </a:t>
            </a:r>
            <a:endParaRPr lang="el-GR" sz="2400" b="1" dirty="0" smtClean="0"/>
          </a:p>
          <a:p>
            <a:pPr marL="0" indent="0" eaLnBrk="1" fontAlgn="auto" hangingPunct="1">
              <a:spcAft>
                <a:spcPts val="0"/>
              </a:spcAft>
              <a:buFont typeface="Wingdings 2"/>
              <a:buNone/>
              <a:defRPr/>
            </a:pPr>
            <a:endParaRPr lang="el-GR" sz="2400" b="1" dirty="0" smtClean="0"/>
          </a:p>
          <a:p>
            <a:pPr eaLnBrk="1" fontAlgn="auto" hangingPunct="1">
              <a:spcAft>
                <a:spcPts val="0"/>
              </a:spcAft>
              <a:buFont typeface="Wingdings 2"/>
              <a:buChar char=""/>
              <a:defRPr/>
            </a:pPr>
            <a:r>
              <a:rPr lang="el-GR" sz="2600" dirty="0" smtClean="0"/>
              <a:t>1945 </a:t>
            </a:r>
            <a:r>
              <a:rPr lang="el-GR" sz="2600" dirty="0"/>
              <a:t>συγκλήθηκε στα Σκόπια </a:t>
            </a:r>
            <a:r>
              <a:rPr lang="el-GR" sz="2600" dirty="0" err="1" smtClean="0"/>
              <a:t>κληρικολαική</a:t>
            </a:r>
            <a:r>
              <a:rPr lang="el-GR" sz="2600" dirty="0" smtClean="0"/>
              <a:t> </a:t>
            </a:r>
            <a:r>
              <a:rPr lang="el-GR" sz="2600" dirty="0"/>
              <a:t>συνέλευση </a:t>
            </a:r>
            <a:r>
              <a:rPr lang="el-GR" sz="2600" dirty="0" smtClean="0"/>
              <a:t>για ίδρυση </a:t>
            </a:r>
            <a:r>
              <a:rPr lang="el-GR" sz="2600" dirty="0"/>
              <a:t>«της Αρχιεπισκοπής </a:t>
            </a:r>
            <a:r>
              <a:rPr lang="el-GR" sz="2600" dirty="0" err="1"/>
              <a:t>Αχρίδος</a:t>
            </a:r>
            <a:r>
              <a:rPr lang="el-GR" sz="2600" dirty="0"/>
              <a:t> ως ανεξάρτητης – μακεδονικής εκκλησίας, </a:t>
            </a:r>
            <a:r>
              <a:rPr lang="el-GR" sz="2600" dirty="0" smtClean="0"/>
              <a:t>ανεξάρτητη από άλλες τοπικές </a:t>
            </a:r>
            <a:r>
              <a:rPr lang="el-GR" sz="2600" dirty="0"/>
              <a:t>ή </a:t>
            </a:r>
            <a:r>
              <a:rPr lang="el-GR" sz="2600" dirty="0" smtClean="0"/>
              <a:t>εθνικές εκκλησίες</a:t>
            </a:r>
          </a:p>
          <a:p>
            <a:pPr eaLnBrk="1" fontAlgn="auto" hangingPunct="1">
              <a:spcAft>
                <a:spcPts val="0"/>
              </a:spcAft>
              <a:buFont typeface="Wingdings 2"/>
              <a:buChar char=""/>
              <a:defRPr/>
            </a:pPr>
            <a:r>
              <a:rPr lang="el-GR" sz="2600" dirty="0" smtClean="0"/>
              <a:t>Το Σερβικό Πατριαρχείο αρνείται την αναγνώριση ανεξάρτητης Εκκλησίας</a:t>
            </a:r>
          </a:p>
          <a:p>
            <a:pPr eaLnBrk="1" fontAlgn="auto" hangingPunct="1">
              <a:spcAft>
                <a:spcPts val="0"/>
              </a:spcAft>
              <a:buFont typeface="Wingdings 2"/>
              <a:buChar char=""/>
              <a:defRPr/>
            </a:pPr>
            <a:r>
              <a:rPr lang="el-GR" sz="2600" dirty="0" smtClean="0"/>
              <a:t>1967 </a:t>
            </a:r>
            <a:r>
              <a:rPr lang="el-GR" sz="2600" dirty="0"/>
              <a:t>συγκλήθηκε στην Αχρίδα σύνοδος 4 αρχιερέων και 34 κληρικών και </a:t>
            </a:r>
            <a:r>
              <a:rPr lang="el-GR" sz="2600" dirty="0" err="1"/>
              <a:t>λαικών</a:t>
            </a:r>
            <a:r>
              <a:rPr lang="el-GR" sz="2600" dirty="0"/>
              <a:t> και </a:t>
            </a:r>
            <a:r>
              <a:rPr lang="el-GR" sz="2600" dirty="0" smtClean="0"/>
              <a:t>ανακήρυξε </a:t>
            </a:r>
            <a:r>
              <a:rPr lang="el-GR" sz="2600" dirty="0"/>
              <a:t>τη δημιουργία </a:t>
            </a:r>
            <a:r>
              <a:rPr lang="el-GR" sz="2600" dirty="0" smtClean="0"/>
              <a:t>αυτοκέφαλης </a:t>
            </a:r>
            <a:r>
              <a:rPr lang="el-GR" sz="2600" dirty="0"/>
              <a:t>Μακεδονικής Εκκλησίας. </a:t>
            </a:r>
            <a:endParaRPr lang="el-GR" sz="2600" dirty="0" smtClean="0"/>
          </a:p>
          <a:p>
            <a:pPr eaLnBrk="1" fontAlgn="auto" hangingPunct="1">
              <a:spcAft>
                <a:spcPts val="0"/>
              </a:spcAft>
              <a:buFont typeface="Wingdings 2"/>
              <a:buChar char=""/>
              <a:defRPr/>
            </a:pPr>
            <a:r>
              <a:rPr lang="el-GR" sz="2600" dirty="0"/>
              <a:t>Το Σερβικό Πατριαρχείο δεν έμεινε αδρανές και τον Σεπτέμβριο του ίδιου έτους η Ιερά Σύνοδος κήρυξε την ενέργεια της απόσχισης αντικανονική και τη νέα του Εκκλησία σχισματική θρησκευτική οργάνωση</a:t>
            </a:r>
          </a:p>
          <a:p>
            <a:pPr eaLnBrk="1" fontAlgn="auto" hangingPunct="1">
              <a:spcAft>
                <a:spcPts val="0"/>
              </a:spcAft>
              <a:buFont typeface="Wingdings 2"/>
              <a:buChar char=""/>
              <a:defRPr/>
            </a:pPr>
            <a:endParaRPr lang="el-GR" sz="2400" dirty="0" smtClean="0"/>
          </a:p>
          <a:p>
            <a:pPr marL="0" indent="0" eaLnBrk="1" fontAlgn="auto" hangingPunct="1">
              <a:spcAft>
                <a:spcPts val="0"/>
              </a:spcAft>
              <a:buFont typeface="Wingdings 2"/>
              <a:buNone/>
              <a:defRPr/>
            </a:pPr>
            <a:endParaRPr lang="el-GR" sz="2400" b="1" dirty="0"/>
          </a:p>
          <a:p>
            <a:pPr marL="0" indent="0" eaLnBrk="1" fontAlgn="auto" hangingPunct="1">
              <a:spcAft>
                <a:spcPts val="0"/>
              </a:spcAft>
              <a:buFont typeface="Wingdings 2"/>
              <a:buNone/>
              <a:defRPr/>
            </a:pPr>
            <a:endParaRPr lang="el-GR" sz="2400" dirty="0"/>
          </a:p>
          <a:p>
            <a:pPr eaLnBrk="1" fontAlgn="auto" hangingPunct="1">
              <a:spcAft>
                <a:spcPts val="0"/>
              </a:spcAft>
              <a:buFont typeface="Wingdings 2"/>
              <a:buChar char=""/>
              <a:defRPr/>
            </a:pPr>
            <a:endParaRPr lang="el-GR" sz="2400" dirty="0" smtClean="0"/>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ransition>
    <p:dissolv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defRPr/>
            </a:pPr>
            <a:r>
              <a:rPr lang="el-GR" sz="4000" b="1" dirty="0" smtClean="0">
                <a:latin typeface="Times New Roman" pitchFamily="18" charset="0"/>
                <a:cs typeface="Times New Roman" pitchFamily="18" charset="0"/>
              </a:rPr>
              <a:t>Η εκπαίδευση</a:t>
            </a:r>
            <a:endParaRPr lang="el-GR" sz="40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fontScale="70000" lnSpcReduction="20000"/>
          </a:bodyPr>
          <a:lstStyle/>
          <a:p>
            <a:pPr marL="0" indent="0" eaLnBrk="1" fontAlgn="auto" hangingPunct="1">
              <a:spcAft>
                <a:spcPts val="0"/>
              </a:spcAft>
              <a:buFont typeface="Wingdings 2"/>
              <a:buNone/>
              <a:defRPr/>
            </a:pPr>
            <a:r>
              <a:rPr lang="el-GR" sz="2400" dirty="0" smtClean="0"/>
              <a:t> </a:t>
            </a:r>
            <a:endParaRPr lang="el-GR" sz="2400" b="1" dirty="0" smtClean="0"/>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3500" dirty="0" smtClean="0"/>
              <a:t>Σύμφωνα </a:t>
            </a:r>
            <a:r>
              <a:rPr lang="el-GR" sz="3500" dirty="0"/>
              <a:t>με </a:t>
            </a:r>
            <a:r>
              <a:rPr lang="el-GR" sz="3500" dirty="0" smtClean="0"/>
              <a:t>Νόμο </a:t>
            </a:r>
            <a:r>
              <a:rPr lang="el-GR" sz="3500" dirty="0"/>
              <a:t>του 1958 το εκπαιδευτικό πρόγραμμα καθοριζόταν από το Παιδαγωγικό Συμβούλιο της Γιουγκοσλαβίας, αλλά το κάθε ομόσπονδο κράτος μπορούσε να το προσαρμόσει στους στόχους και τις επιδιώξεις </a:t>
            </a:r>
            <a:r>
              <a:rPr lang="el-GR" sz="3500" dirty="0" smtClean="0"/>
              <a:t>του</a:t>
            </a:r>
          </a:p>
          <a:p>
            <a:pPr eaLnBrk="1" fontAlgn="auto" hangingPunct="1">
              <a:spcAft>
                <a:spcPts val="0"/>
              </a:spcAft>
              <a:buFont typeface="Wingdings 2"/>
              <a:buChar char=""/>
              <a:defRPr/>
            </a:pPr>
            <a:r>
              <a:rPr lang="el-GR" sz="3500" dirty="0" smtClean="0"/>
              <a:t>Οι </a:t>
            </a:r>
            <a:r>
              <a:rPr lang="el-GR" sz="3500" dirty="0"/>
              <a:t>στόχοι που έθεσε η πολιτική ηγεσία της νέας χώρας ήταν η δημιουργία μας «μακεδονικής εθνικής συνείδησης» και η καλλιέργεια του «πατριωτικού σοσιαλιστικού </a:t>
            </a:r>
            <a:r>
              <a:rPr lang="el-GR" sz="3500" dirty="0" err="1"/>
              <a:t>γιουγκοσλαβισμού</a:t>
            </a:r>
            <a:r>
              <a:rPr lang="el-GR" sz="3500" dirty="0" smtClean="0"/>
              <a:t>»</a:t>
            </a:r>
          </a:p>
          <a:p>
            <a:pPr eaLnBrk="1" fontAlgn="auto" hangingPunct="1">
              <a:spcAft>
                <a:spcPts val="0"/>
              </a:spcAft>
              <a:buFont typeface="Wingdings 2"/>
              <a:buChar char=""/>
              <a:defRPr/>
            </a:pPr>
            <a:r>
              <a:rPr lang="el-GR" sz="3500" dirty="0" smtClean="0"/>
              <a:t>Με το Σύνταγμα του 1974 τα ομόσπονδα κράτη απέκτησαν μεγαλύτερη ελευθερία και προωθήθηκε ο </a:t>
            </a:r>
            <a:r>
              <a:rPr lang="el-GR" sz="3500" dirty="0" err="1" smtClean="0"/>
              <a:t>μακεδονισμός</a:t>
            </a:r>
            <a:r>
              <a:rPr lang="el-GR" sz="3500" dirty="0" smtClean="0"/>
              <a:t> σε βάρος του </a:t>
            </a:r>
            <a:r>
              <a:rPr lang="el-GR" sz="3500" dirty="0" err="1" smtClean="0"/>
              <a:t>γιουγκοσλαβισμού</a:t>
            </a:r>
            <a:endParaRPr lang="el-GR" sz="3500" dirty="0" smtClean="0"/>
          </a:p>
          <a:p>
            <a:pPr eaLnBrk="1" fontAlgn="auto" hangingPunct="1">
              <a:spcAft>
                <a:spcPts val="0"/>
              </a:spcAft>
              <a:buFont typeface="Wingdings 2"/>
              <a:buChar char=""/>
              <a:defRPr/>
            </a:pPr>
            <a:r>
              <a:rPr lang="el-GR" sz="3500" dirty="0" smtClean="0"/>
              <a:t>Το </a:t>
            </a:r>
            <a:r>
              <a:rPr lang="el-GR" sz="3500" dirty="0"/>
              <a:t>αποκεντρωτικό σύστημα βοήθησε τα πανεπιστήμια, </a:t>
            </a:r>
            <a:r>
              <a:rPr lang="el-GR" sz="3500" dirty="0" smtClean="0"/>
              <a:t>παράλληλα </a:t>
            </a:r>
            <a:r>
              <a:rPr lang="el-GR" sz="3500" dirty="0"/>
              <a:t>με τα σοσιαλιστικά ιδεώδη, να μεταβληθούν σε παράγοντες παραγωγής εθνικής ιδεολογίας </a:t>
            </a:r>
          </a:p>
          <a:p>
            <a:pPr marL="0" indent="0" eaLnBrk="1" fontAlgn="auto" hangingPunct="1">
              <a:spcAft>
                <a:spcPts val="0"/>
              </a:spcAft>
              <a:buFont typeface="Wingdings 2"/>
              <a:buNone/>
              <a:defRPr/>
            </a:pPr>
            <a:endParaRPr lang="el-GR" sz="2500" b="1" dirty="0" smtClean="0"/>
          </a:p>
          <a:p>
            <a:pPr marL="0" indent="0" eaLnBrk="1" fontAlgn="auto" hangingPunct="1">
              <a:spcAft>
                <a:spcPts val="0"/>
              </a:spcAft>
              <a:buFont typeface="Wingdings 2"/>
              <a:buNone/>
              <a:defRPr/>
            </a:pPr>
            <a:endParaRPr lang="el-GR" sz="2500" b="1" dirty="0" smtClean="0"/>
          </a:p>
          <a:p>
            <a:pPr eaLnBrk="1" fontAlgn="auto" hangingPunct="1">
              <a:spcAft>
                <a:spcPts val="0"/>
              </a:spcAft>
              <a:buFont typeface="Wingdings 2"/>
              <a:buChar char=""/>
              <a:defRPr/>
            </a:pPr>
            <a:endParaRPr lang="el-GR" sz="2400" dirty="0" smtClean="0"/>
          </a:p>
        </p:txBody>
      </p:sp>
    </p:spTree>
  </p:cSld>
  <p:clrMapOvr>
    <a:masterClrMapping/>
  </p:clrMapOvr>
  <p:transition>
    <p:dissolv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282" y="285728"/>
            <a:ext cx="8153400" cy="990600"/>
          </a:xfrm>
        </p:spPr>
        <p:txBody>
          <a:bodyPr>
            <a:normAutofit/>
          </a:bodyPr>
          <a:lstStyle/>
          <a:p>
            <a:pPr>
              <a:defRPr/>
            </a:pPr>
            <a:r>
              <a:rPr lang="el-GR" sz="3200" b="1" dirty="0" smtClean="0">
                <a:latin typeface="Times New Roman" pitchFamily="18" charset="0"/>
                <a:cs typeface="Times New Roman" pitchFamily="18" charset="0"/>
              </a:rPr>
              <a:t>Η δημιουργία του ιστορικού παρελθόντος</a:t>
            </a:r>
            <a:endParaRPr lang="el-GR" sz="32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fontScale="55000" lnSpcReduction="20000"/>
          </a:bodyPr>
          <a:lstStyle/>
          <a:p>
            <a:pPr marL="0" indent="0" eaLnBrk="1" fontAlgn="auto" hangingPunct="1">
              <a:spcAft>
                <a:spcPts val="0"/>
              </a:spcAft>
              <a:buFont typeface="Wingdings 2"/>
              <a:buNone/>
              <a:defRPr/>
            </a:pPr>
            <a:r>
              <a:rPr lang="el-GR" sz="2400" dirty="0" smtClean="0"/>
              <a:t> </a:t>
            </a:r>
            <a:endParaRPr lang="el-GR" sz="4000" b="1" dirty="0" smtClean="0"/>
          </a:p>
          <a:p>
            <a:pPr marL="0" indent="0" eaLnBrk="1" fontAlgn="auto" hangingPunct="1">
              <a:spcAft>
                <a:spcPts val="0"/>
              </a:spcAft>
              <a:buFont typeface="Wingdings 2"/>
              <a:buNone/>
              <a:defRPr/>
            </a:pPr>
            <a:endParaRPr lang="el-GR" sz="4000" b="1" dirty="0"/>
          </a:p>
          <a:p>
            <a:pPr eaLnBrk="1" fontAlgn="auto" hangingPunct="1">
              <a:spcAft>
                <a:spcPts val="0"/>
              </a:spcAft>
              <a:buFont typeface="Wingdings 2"/>
              <a:buChar char=""/>
              <a:defRPr/>
            </a:pPr>
            <a:r>
              <a:rPr lang="el-GR" sz="4400" dirty="0" smtClean="0"/>
              <a:t>Δημιουργία ινστιτούτου εθνικής ιστορίας</a:t>
            </a:r>
          </a:p>
          <a:p>
            <a:pPr eaLnBrk="1" fontAlgn="auto" hangingPunct="1">
              <a:spcAft>
                <a:spcPts val="0"/>
              </a:spcAft>
              <a:buFont typeface="Wingdings 2"/>
              <a:buChar char=""/>
              <a:defRPr/>
            </a:pPr>
            <a:r>
              <a:rPr lang="el-GR" sz="4400" dirty="0"/>
              <a:t>Κ</a:t>
            </a:r>
            <a:r>
              <a:rPr lang="el-GR" sz="4400" dirty="0" smtClean="0"/>
              <a:t>αθήκον </a:t>
            </a:r>
            <a:r>
              <a:rPr lang="el-GR" sz="4400" dirty="0"/>
              <a:t>των ιστορικών ήταν να καταγράψουν με ακρίβεια την  εθνική ιστορία και παράλληλα να καταγγείλουν τις προσπάθειες «παραχάραξης» της ιστορίας από τους γειτονικούς </a:t>
            </a:r>
            <a:r>
              <a:rPr lang="el-GR" sz="4400" dirty="0" smtClean="0"/>
              <a:t>λαούς</a:t>
            </a:r>
          </a:p>
          <a:p>
            <a:pPr eaLnBrk="1" fontAlgn="auto" hangingPunct="1">
              <a:spcAft>
                <a:spcPts val="0"/>
              </a:spcAft>
              <a:buFont typeface="Wingdings 2"/>
              <a:buChar char=""/>
              <a:defRPr/>
            </a:pPr>
            <a:r>
              <a:rPr lang="el-GR" sz="4400" dirty="0"/>
              <a:t>Όσο η ΛΔΜ αποτελούσε μέρος της Γιουγκοσλαβίας η ιστορία παρέμενε πιστή στο πνεύμα της σλαβικής ταυτότητας των κατοίκων, της ύπαρξης ενός έθνους με σλαβικές ρίζες και της αλληλεγγύης των γιουγκοσλαβικών λαών. </a:t>
            </a:r>
            <a:endParaRPr lang="el-GR" sz="4400" dirty="0" smtClean="0"/>
          </a:p>
          <a:p>
            <a:pPr eaLnBrk="1" fontAlgn="auto" hangingPunct="1">
              <a:spcAft>
                <a:spcPts val="0"/>
              </a:spcAft>
              <a:buFont typeface="Wingdings 2"/>
              <a:buChar char=""/>
              <a:defRPr/>
            </a:pPr>
            <a:r>
              <a:rPr lang="el-GR" sz="4400" dirty="0" smtClean="0"/>
              <a:t>Όταν κατέρρευσε </a:t>
            </a:r>
            <a:r>
              <a:rPr lang="el-GR" sz="4400" dirty="0"/>
              <a:t>η Γιουγκοσλαβία </a:t>
            </a:r>
            <a:r>
              <a:rPr lang="el-GR" sz="4400" dirty="0" smtClean="0"/>
              <a:t>οι </a:t>
            </a:r>
            <a:r>
              <a:rPr lang="el-GR" sz="4400" dirty="0"/>
              <a:t>βασικές κατευθύνσεις άλλαξαν και οι απαρχές της ιστορίας του έθνους τοποθετήθηκαν στη δυναστεία του Φιλίππου και του Αλέξανδρου, διεκδικώντας το σύνολο του ιστορικού και πολιτιστικού παρελθόντος από την Ελλάδα </a:t>
            </a:r>
            <a:r>
              <a:rPr lang="el-GR" sz="4400" dirty="0" smtClean="0"/>
              <a:t>και τη </a:t>
            </a:r>
            <a:r>
              <a:rPr lang="el-GR" sz="4400" dirty="0"/>
              <a:t>Βουλγαρία</a:t>
            </a:r>
            <a:r>
              <a:rPr lang="el-GR" sz="4400" dirty="0" smtClean="0"/>
              <a:t>.</a:t>
            </a:r>
          </a:p>
        </p:txBody>
      </p:sp>
    </p:spTree>
  </p:cSld>
  <p:clrMapOvr>
    <a:masterClrMapping/>
  </p:clrMapOvr>
  <p:transition>
    <p:dissolv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4000" b="1" dirty="0" smtClean="0">
                <a:latin typeface="Times New Roman" pitchFamily="18" charset="0"/>
                <a:cs typeface="Times New Roman" pitchFamily="18" charset="0"/>
              </a:rPr>
              <a:t>Οι πρόσφυγες</a:t>
            </a:r>
            <a:br>
              <a:rPr lang="el-GR" sz="4000" b="1" dirty="0" smtClean="0">
                <a:latin typeface="Times New Roman" pitchFamily="18" charset="0"/>
                <a:cs typeface="Times New Roman" pitchFamily="18" charset="0"/>
              </a:rPr>
            </a:br>
            <a:endParaRPr lang="el-GR" sz="40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smtClean="0"/>
              <a:t>1950: Παιδιά του παιδομαζώματος-</a:t>
            </a:r>
            <a:r>
              <a:rPr lang="el-GR" sz="2400" dirty="0" err="1" smtClean="0"/>
              <a:t>παιδοφυλάγματος</a:t>
            </a:r>
            <a:r>
              <a:rPr lang="el-GR" sz="2400" dirty="0" smtClean="0"/>
              <a:t> στα Σκόπια με τους γονείς τους ή χωρίς (17.000-20.000 άτομα) </a:t>
            </a:r>
          </a:p>
          <a:p>
            <a:pPr eaLnBrk="1" fontAlgn="auto" hangingPunct="1">
              <a:spcAft>
                <a:spcPts val="0"/>
              </a:spcAft>
              <a:buFont typeface="Wingdings 2"/>
              <a:buChar char=""/>
              <a:defRPr/>
            </a:pPr>
            <a:r>
              <a:rPr lang="el-GR" sz="2400" dirty="0" smtClean="0"/>
              <a:t>Οι αρχές στα Σκόπια τους καλοδέχθηκαν και τους ενέταξαν στην τοπική κοινωνία</a:t>
            </a:r>
          </a:p>
          <a:p>
            <a:pPr eaLnBrk="1" fontAlgn="auto" hangingPunct="1">
              <a:spcAft>
                <a:spcPts val="0"/>
              </a:spcAft>
              <a:buFont typeface="Wingdings 2"/>
              <a:buChar char=""/>
              <a:defRPr/>
            </a:pPr>
            <a:r>
              <a:rPr lang="el-GR" sz="2400" dirty="0" smtClean="0"/>
              <a:t>1950 αρχίζουν να δημιουργούνται οργανώσεις </a:t>
            </a:r>
            <a:r>
              <a:rPr lang="el-GR" sz="2400" dirty="0" err="1" smtClean="0"/>
              <a:t>Αιγαιατών</a:t>
            </a:r>
            <a:r>
              <a:rPr lang="el-GR" sz="2400" dirty="0" smtClean="0"/>
              <a:t> Προσφύγων με σκοπό την αποξένωση από το ΚΚΕ και την αντιπαράθεση με την Ελλάδα</a:t>
            </a:r>
          </a:p>
          <a:p>
            <a:pPr eaLnBrk="1" fontAlgn="auto" hangingPunct="1">
              <a:spcAft>
                <a:spcPts val="0"/>
              </a:spcAft>
              <a:buFont typeface="Wingdings 2"/>
              <a:buChar char=""/>
              <a:defRPr/>
            </a:pPr>
            <a:r>
              <a:rPr lang="el-GR" sz="2400" dirty="0" smtClean="0"/>
              <a:t>Αποκτούν σημαντικό ρόλο στο Ινστιτούτο Εθνικής Ιστορίας και ουσιαστικά είναι αυτοί που γράφουν την ιστορία και καλλιεργούν την εχθρότητα και τον αλυτρωτισμό</a:t>
            </a:r>
          </a:p>
          <a:p>
            <a:pPr eaLnBrk="1" fontAlgn="auto" hangingPunct="1">
              <a:spcAft>
                <a:spcPts val="0"/>
              </a:spcAft>
              <a:buFont typeface="Wingdings 2"/>
              <a:buChar char=""/>
              <a:defRPr/>
            </a:pPr>
            <a:r>
              <a:rPr lang="el-GR" sz="2400" dirty="0" smtClean="0"/>
              <a:t>1980:Δημιουργία οργανώσεων στον Καναδά. Πολύ μαχητικές</a:t>
            </a:r>
          </a:p>
          <a:p>
            <a:pPr marL="0" indent="0" eaLnBrk="1" fontAlgn="auto" hangingPunct="1">
              <a:spcAft>
                <a:spcPts val="0"/>
              </a:spcAft>
              <a:buFont typeface="Wingdings 2"/>
              <a:buNone/>
              <a:defRPr/>
            </a:pPr>
            <a:endParaRPr lang="el-GR" sz="2400" dirty="0"/>
          </a:p>
        </p:txBody>
      </p:sp>
    </p:spTree>
  </p:cSld>
  <p:clrMapOvr>
    <a:masterClrMapping/>
  </p:clrMapOvr>
  <p:transition>
    <p:dissolv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88913"/>
            <a:ext cx="6588125" cy="6669087"/>
          </a:xfrm>
        </p:spPr>
        <p:txBody>
          <a:bodyPr/>
          <a:lstStyle/>
          <a:p>
            <a:pPr eaLnBrk="1" hangingPunct="1">
              <a:buFont typeface="Wingdings" pitchFamily="2" charset="2"/>
              <a:buChar char="§"/>
              <a:defRPr/>
            </a:pPr>
            <a:r>
              <a:rPr lang="el-GR" altLang="el-GR" sz="2400" dirty="0" smtClean="0"/>
              <a:t>Αίτημα αναγνώρισης</a:t>
            </a:r>
          </a:p>
          <a:p>
            <a:pPr eaLnBrk="1" hangingPunct="1">
              <a:buFont typeface="Wingdings" pitchFamily="2" charset="2"/>
              <a:buNone/>
              <a:defRPr/>
            </a:pPr>
            <a:r>
              <a:rPr lang="el-GR" altLang="el-GR" sz="2400" dirty="0" smtClean="0"/>
              <a:t>«μακεδονικής» μειονότητας από Ελλάδα.</a:t>
            </a:r>
          </a:p>
          <a:p>
            <a:pPr eaLnBrk="1" hangingPunct="1">
              <a:buFont typeface="Wingdings" pitchFamily="2" charset="2"/>
              <a:buNone/>
              <a:defRPr/>
            </a:pPr>
            <a:endParaRPr lang="el-GR" altLang="el-GR" sz="2400" dirty="0" smtClean="0"/>
          </a:p>
          <a:p>
            <a:pPr eaLnBrk="1" hangingPunct="1">
              <a:buFont typeface="Wingdings" pitchFamily="2" charset="2"/>
              <a:buNone/>
              <a:defRPr/>
            </a:pPr>
            <a:endParaRPr lang="el-GR" altLang="el-GR" sz="2400" dirty="0" smtClean="0"/>
          </a:p>
          <a:p>
            <a:pPr eaLnBrk="1" hangingPunct="1">
              <a:buFont typeface="Wingdings" pitchFamily="2" charset="2"/>
              <a:buNone/>
              <a:defRPr/>
            </a:pPr>
            <a:r>
              <a:rPr lang="el-GR" altLang="el-GR" sz="2400" dirty="0" smtClean="0"/>
              <a:t>Συνδιάσκεψη Ειρήνης των Παρισίων. </a:t>
            </a:r>
          </a:p>
          <a:p>
            <a:pPr eaLnBrk="1" hangingPunct="1">
              <a:buFont typeface="Wingdings" pitchFamily="2" charset="2"/>
              <a:buChar char="§"/>
              <a:defRPr/>
            </a:pPr>
            <a:r>
              <a:rPr lang="el-GR" altLang="el-GR" sz="2400" dirty="0" smtClean="0"/>
              <a:t> Εθνική κάθαρση «Μακεδόνων» μετά τον </a:t>
            </a:r>
          </a:p>
          <a:p>
            <a:pPr eaLnBrk="1" hangingPunct="1">
              <a:buFont typeface="Wingdings" pitchFamily="2" charset="2"/>
              <a:buNone/>
              <a:defRPr/>
            </a:pPr>
            <a:r>
              <a:rPr lang="el-GR" altLang="el-GR" sz="2400" dirty="0" smtClean="0"/>
              <a:t>1</a:t>
            </a:r>
            <a:r>
              <a:rPr lang="el-GR" altLang="el-GR" sz="2400" baseline="30000" dirty="0" smtClean="0"/>
              <a:t>ο</a:t>
            </a:r>
            <a:r>
              <a:rPr lang="el-GR" altLang="el-GR" sz="2400" dirty="0" smtClean="0"/>
              <a:t> παγκόσμιο &amp; αλλοίωση πληθυσμού-</a:t>
            </a:r>
            <a:r>
              <a:rPr lang="el-GR" altLang="el-GR" sz="2400" dirty="0" err="1" smtClean="0"/>
              <a:t>εγκατάστα</a:t>
            </a:r>
            <a:r>
              <a:rPr lang="el-GR" altLang="el-GR" sz="2400" dirty="0" smtClean="0"/>
              <a:t>-</a:t>
            </a:r>
          </a:p>
          <a:p>
            <a:pPr eaLnBrk="1" hangingPunct="1">
              <a:buFont typeface="Wingdings" pitchFamily="2" charset="2"/>
              <a:buNone/>
              <a:defRPr/>
            </a:pPr>
            <a:r>
              <a:rPr lang="el-GR" altLang="el-GR" sz="2400" dirty="0" smtClean="0"/>
              <a:t>ση προσφύγων </a:t>
            </a:r>
            <a:r>
              <a:rPr lang="en-US" altLang="el-GR" sz="2400" dirty="0" smtClean="0"/>
              <a:t>(</a:t>
            </a:r>
            <a:r>
              <a:rPr lang="el-GR" altLang="el-GR" sz="2400" dirty="0" smtClean="0"/>
              <a:t>ανταλλαγές-Συνθήκη </a:t>
            </a:r>
          </a:p>
          <a:p>
            <a:pPr eaLnBrk="1" hangingPunct="1">
              <a:buFont typeface="Wingdings" pitchFamily="2" charset="2"/>
              <a:buNone/>
              <a:defRPr/>
            </a:pPr>
            <a:r>
              <a:rPr lang="el-GR" altLang="el-GR" sz="2400" dirty="0" err="1" smtClean="0"/>
              <a:t>Νεϋγί</a:t>
            </a:r>
            <a:r>
              <a:rPr lang="el-GR" altLang="el-GR" sz="2400" dirty="0" smtClean="0"/>
              <a:t> &amp; </a:t>
            </a:r>
            <a:r>
              <a:rPr lang="el-GR" altLang="el-GR" sz="2400" dirty="0" err="1" smtClean="0"/>
              <a:t>Λωζάνης</a:t>
            </a:r>
            <a:r>
              <a:rPr lang="en-US" altLang="el-GR" sz="2400" dirty="0" smtClean="0"/>
              <a:t>)</a:t>
            </a:r>
            <a:r>
              <a:rPr lang="el-GR" altLang="el-GR" sz="2400" dirty="0" smtClean="0"/>
              <a:t>. </a:t>
            </a:r>
          </a:p>
          <a:p>
            <a:pPr eaLnBrk="1" hangingPunct="1">
              <a:buFont typeface="Wingdings" pitchFamily="2" charset="2"/>
              <a:buChar char="§"/>
              <a:defRPr/>
            </a:pPr>
            <a:r>
              <a:rPr lang="en-US" altLang="el-GR" sz="2400" dirty="0" smtClean="0"/>
              <a:t>ABECEDAR.</a:t>
            </a:r>
            <a:endParaRPr lang="el-GR" altLang="el-GR" sz="2400" dirty="0" smtClean="0"/>
          </a:p>
          <a:p>
            <a:pPr eaLnBrk="1" hangingPunct="1">
              <a:buFont typeface="Wingdings" pitchFamily="2" charset="2"/>
              <a:buChar char="§"/>
              <a:defRPr/>
            </a:pPr>
            <a:r>
              <a:rPr lang="en-US" altLang="el-GR" sz="2400" dirty="0" smtClean="0"/>
              <a:t>VMRO-VMRO</a:t>
            </a:r>
            <a:r>
              <a:rPr lang="el-GR" altLang="el-GR" sz="2400" dirty="0" smtClean="0"/>
              <a:t>(Ενωμένη), Φεντεραλιστές ως </a:t>
            </a:r>
          </a:p>
          <a:p>
            <a:pPr eaLnBrk="1" hangingPunct="1">
              <a:buFont typeface="Wingdings" pitchFamily="2" charset="2"/>
              <a:buNone/>
              <a:defRPr/>
            </a:pPr>
            <a:r>
              <a:rPr lang="el-GR" altLang="el-GR" sz="2400" i="1" dirty="0" smtClean="0"/>
              <a:t>«μακεδονικές εθνικές δυνάμεις». </a:t>
            </a:r>
            <a:endParaRPr lang="el-GR" altLang="el-GR" sz="2400" dirty="0" smtClean="0"/>
          </a:p>
          <a:p>
            <a:pPr eaLnBrk="1" hangingPunct="1">
              <a:buFont typeface="Wingdings" pitchFamily="2" charset="2"/>
              <a:buChar char="§"/>
              <a:defRPr/>
            </a:pPr>
            <a:r>
              <a:rPr lang="el-GR" altLang="el-GR" sz="2400" dirty="0" smtClean="0"/>
              <a:t>Άμεση αντίσταση ΚΚΜ-το οποίο δεν </a:t>
            </a:r>
          </a:p>
          <a:p>
            <a:pPr eaLnBrk="1" hangingPunct="1">
              <a:buFont typeface="Wingdings" pitchFamily="2" charset="2"/>
              <a:buNone/>
              <a:defRPr/>
            </a:pPr>
            <a:r>
              <a:rPr lang="el-GR" altLang="el-GR" sz="2400" dirty="0" smtClean="0"/>
              <a:t>υπήρχε πριν το </a:t>
            </a:r>
            <a:r>
              <a:rPr lang="en-US" altLang="el-GR" sz="2400" dirty="0" smtClean="0"/>
              <a:t> </a:t>
            </a:r>
            <a:r>
              <a:rPr lang="el-GR" altLang="el-GR" sz="2400" dirty="0" smtClean="0"/>
              <a:t>Φλεβάρη</a:t>
            </a:r>
            <a:r>
              <a:rPr lang="en-US" altLang="el-GR" sz="2400" dirty="0" smtClean="0"/>
              <a:t> </a:t>
            </a:r>
            <a:r>
              <a:rPr lang="el-GR" altLang="el-GR" sz="2400" dirty="0" smtClean="0"/>
              <a:t>του 1943(Τ</a:t>
            </a:r>
            <a:r>
              <a:rPr lang="en-US" altLang="el-GR" sz="2400" dirty="0" err="1" smtClean="0"/>
              <a:t>empo</a:t>
            </a:r>
            <a:r>
              <a:rPr lang="el-GR" altLang="el-GR" sz="2400" dirty="0" smtClean="0"/>
              <a:t>)</a:t>
            </a:r>
          </a:p>
        </p:txBody>
      </p:sp>
      <p:pic>
        <p:nvPicPr>
          <p:cNvPr id="6147" name="Picture 4" descr="100px-Krste_P"/>
          <p:cNvPicPr>
            <a:picLocks noChangeAspect="1" noChangeArrowheads="1"/>
          </p:cNvPicPr>
          <p:nvPr/>
        </p:nvPicPr>
        <p:blipFill>
          <a:blip r:embed="rId2"/>
          <a:srcRect/>
          <a:stretch>
            <a:fillRect/>
          </a:stretch>
        </p:blipFill>
        <p:spPr bwMode="auto">
          <a:xfrm>
            <a:off x="5859463" y="188913"/>
            <a:ext cx="3078162" cy="4464050"/>
          </a:xfrm>
          <a:prstGeom prst="rect">
            <a:avLst/>
          </a:prstGeom>
          <a:noFill/>
          <a:ln w="9525">
            <a:noFill/>
            <a:miter lim="800000"/>
            <a:headEnd/>
            <a:tailEnd/>
          </a:ln>
        </p:spPr>
      </p:pic>
      <p:sp>
        <p:nvSpPr>
          <p:cNvPr id="17413" name="Rectangle 5"/>
          <p:cNvSpPr>
            <a:spLocks noChangeArrowheads="1"/>
          </p:cNvSpPr>
          <p:nvPr/>
        </p:nvSpPr>
        <p:spPr bwMode="auto">
          <a:xfrm>
            <a:off x="7235825" y="4652963"/>
            <a:ext cx="16954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l-GR">
                <a:effectLst>
                  <a:outerShdw blurRad="38100" dist="38100" dir="2700000" algn="tl">
                    <a:srgbClr val="010199"/>
                  </a:outerShdw>
                </a:effectLst>
              </a:rPr>
              <a:t>Krste Misirkov-</a:t>
            </a:r>
            <a:endParaRPr lang="el-GR" altLang="el-GR">
              <a:effectLst>
                <a:outerShdw blurRad="38100" dist="38100" dir="2700000" algn="tl">
                  <a:srgbClr val="010199"/>
                </a:outerShdw>
              </a:effectLst>
            </a:endParaRPr>
          </a:p>
        </p:txBody>
      </p:sp>
    </p:spTree>
  </p:cSld>
  <p:clrMapOvr>
    <a:masterClrMapping/>
  </p:clrMapOvr>
  <p:transition>
    <p:dissolv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1950-1958</a:t>
            </a:r>
            <a:endParaRPr lang="el-GR" dirty="0"/>
          </a:p>
        </p:txBody>
      </p:sp>
      <p:sp>
        <p:nvSpPr>
          <p:cNvPr id="3" name="Θέση περιεχομένου 2"/>
          <p:cNvSpPr>
            <a:spLocks noGrp="1"/>
          </p:cNvSpPr>
          <p:nvPr>
            <p:ph idx="1"/>
          </p:nvPr>
        </p:nvSpPr>
        <p:spPr/>
        <p:txBody>
          <a:bodyPr>
            <a:normAutofit/>
          </a:bodyPr>
          <a:lstStyle/>
          <a:p>
            <a:r>
              <a:rPr lang="el-GR" b="1" dirty="0" smtClean="0"/>
              <a:t>Ιανουάριος-Φεβρουάριο</a:t>
            </a:r>
            <a:r>
              <a:rPr lang="el-GR" dirty="0" smtClean="0"/>
              <a:t>ς 1950: Σύσταση στα Σκόπια της Ένωσης Προσφύγων από τη Μακεδονία του Αιγαίου. (20.000)</a:t>
            </a:r>
          </a:p>
          <a:p>
            <a:r>
              <a:rPr lang="el-GR" b="1" dirty="0" smtClean="0"/>
              <a:t>1952:</a:t>
            </a:r>
            <a:r>
              <a:rPr lang="el-GR" dirty="0" smtClean="0"/>
              <a:t> Πρώτη Γραμματική της </a:t>
            </a:r>
            <a:r>
              <a:rPr lang="el-GR" dirty="0" err="1" smtClean="0"/>
              <a:t>σλαβομακεδονικής</a:t>
            </a:r>
            <a:endParaRPr lang="el-GR" dirty="0" smtClean="0"/>
          </a:p>
          <a:p>
            <a:r>
              <a:rPr lang="el-GR" b="1" dirty="0" smtClean="0"/>
              <a:t>1956</a:t>
            </a:r>
            <a:r>
              <a:rPr lang="el-GR" dirty="0" smtClean="0"/>
              <a:t>: Βουλγαρία αναγνωρίζει 188.000 «Μακεδόνες» στη βουλγαρική Μακεδονία</a:t>
            </a:r>
          </a:p>
          <a:p>
            <a:r>
              <a:rPr lang="el-GR" b="1" dirty="0" smtClean="0"/>
              <a:t>1958</a:t>
            </a:r>
            <a:r>
              <a:rPr lang="el-GR" dirty="0" smtClean="0"/>
              <a:t>: Επανίδρυση Αρχιεπισκοπής Αχρίδας υπό τον Πατριάρχη Σερβίας</a:t>
            </a:r>
            <a:endParaRPr lang="el-GR" dirty="0"/>
          </a:p>
        </p:txBody>
      </p:sp>
    </p:spTree>
    <p:extLst>
      <p:ext uri="{BB962C8B-B14F-4D97-AF65-F5344CB8AC3E}">
        <p14:creationId xmlns="" xmlns:p14="http://schemas.microsoft.com/office/powerpoint/2010/main" val="3829601089"/>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612775" y="228600"/>
            <a:ext cx="8153400" cy="990600"/>
          </a:xfrm>
        </p:spPr>
        <p:txBody>
          <a:bodyPr/>
          <a:lstStyle/>
          <a:p>
            <a:pPr eaLnBrk="1" hangingPunct="1"/>
            <a:r>
              <a:rPr lang="el-GR" altLang="el-GR" smtClean="0"/>
              <a:t>Ίδρυση της </a:t>
            </a:r>
            <a:r>
              <a:rPr lang="en-US" altLang="el-GR" smtClean="0"/>
              <a:t>VMRO </a:t>
            </a:r>
            <a:r>
              <a:rPr lang="el-GR" altLang="el-GR" smtClean="0"/>
              <a:t>1893</a:t>
            </a:r>
          </a:p>
        </p:txBody>
      </p:sp>
      <p:sp>
        <p:nvSpPr>
          <p:cNvPr id="3174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Ιδρύθηκε στη Θεσσαλονίκη από τους : </a:t>
            </a:r>
            <a:r>
              <a:rPr lang="en-US" altLang="el-GR" smtClean="0"/>
              <a:t>Dame Gruev, Petar Poparsov, Ivan Chadzinikolov, Christo Tatarcev</a:t>
            </a:r>
            <a:endParaRPr lang="el-GR" altLang="el-GR" smtClean="0"/>
          </a:p>
          <a:p>
            <a:pPr eaLnBrk="1" hangingPunct="1"/>
            <a:r>
              <a:rPr lang="el-GR" altLang="el-GR" smtClean="0"/>
              <a:t>1893: Ίδρυση Βουλγαρικο-Μακεδονικο-Θρακικό Κομιτάτου</a:t>
            </a:r>
            <a:endParaRPr lang="en-US" altLang="el-GR" smtClean="0"/>
          </a:p>
          <a:p>
            <a:pPr eaLnBrk="1" hangingPunct="1"/>
            <a:r>
              <a:rPr lang="en-US" altLang="el-GR" smtClean="0"/>
              <a:t>1895: </a:t>
            </a:r>
            <a:r>
              <a:rPr lang="el-GR" altLang="el-GR" smtClean="0"/>
              <a:t>Ίδρυση του Ανωτάτου Μακεδονικού Κομιτάτου της Σόφιας</a:t>
            </a:r>
          </a:p>
          <a:p>
            <a:pPr eaLnBrk="1" hangingPunct="1"/>
            <a:r>
              <a:rPr lang="el-GR" altLang="el-GR" smtClean="0"/>
              <a:t>1902: Μυστική Μακεδονο-Θρακική Οργάνωση</a:t>
            </a:r>
          </a:p>
          <a:p>
            <a:pPr eaLnBrk="1" hangingPunct="1"/>
            <a:r>
              <a:rPr lang="el-GR" altLang="el-GR" smtClean="0"/>
              <a:t>1905: Εσωτερική Μακεδονο-Θρακική Οργάνωση</a:t>
            </a:r>
          </a:p>
        </p:txBody>
      </p:sp>
    </p:spTree>
  </p:cSld>
  <p:clrMapOvr>
    <a:masterClrMapping/>
  </p:clrMapOvr>
  <p:transition>
    <p:dissolv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260350"/>
            <a:ext cx="8229600" cy="1139825"/>
          </a:xfrm>
        </p:spPr>
        <p:txBody>
          <a:bodyPr>
            <a:normAutofit fontScale="90000"/>
          </a:bodyPr>
          <a:lstStyle/>
          <a:p>
            <a:pPr>
              <a:defRPr/>
            </a:pPr>
            <a:r>
              <a:rPr lang="el-GR" altLang="el-GR" sz="4000" dirty="0" smtClean="0"/>
              <a:t>1993 : Ίδρυση</a:t>
            </a:r>
            <a:r>
              <a:rPr lang="el-GR" altLang="el-GR" sz="3600" dirty="0" smtClean="0"/>
              <a:t> Ακαδημίας Επιστημών και Τεχνών Σκοπίων</a:t>
            </a:r>
          </a:p>
        </p:txBody>
      </p:sp>
      <p:sp>
        <p:nvSpPr>
          <p:cNvPr id="16387" name="Rectangle 3"/>
          <p:cNvSpPr>
            <a:spLocks noGrp="1" noChangeArrowheads="1"/>
          </p:cNvSpPr>
          <p:nvPr>
            <p:ph type="body" idx="1"/>
          </p:nvPr>
        </p:nvSpPr>
        <p:spPr>
          <a:xfrm>
            <a:off x="179388" y="1268413"/>
            <a:ext cx="8964612" cy="5589587"/>
          </a:xfrm>
        </p:spPr>
        <p:txBody>
          <a:bodyPr/>
          <a:lstStyle/>
          <a:p>
            <a:pPr eaLnBrk="1" hangingPunct="1">
              <a:lnSpc>
                <a:spcPct val="90000"/>
              </a:lnSpc>
              <a:buFont typeface="Wingdings" pitchFamily="2" charset="2"/>
              <a:buNone/>
              <a:defRPr/>
            </a:pPr>
            <a:r>
              <a:rPr lang="el-GR" altLang="el-GR" sz="2800" i="1" dirty="0" smtClean="0"/>
              <a:t>   </a:t>
            </a:r>
            <a:endParaRPr lang="el-GR" altLang="el-GR" sz="2600" dirty="0" smtClean="0"/>
          </a:p>
          <a:p>
            <a:pPr eaLnBrk="1" hangingPunct="1">
              <a:lnSpc>
                <a:spcPct val="90000"/>
              </a:lnSpc>
              <a:buFont typeface="Wingdings" pitchFamily="2" charset="2"/>
              <a:buChar char="§"/>
              <a:defRPr/>
            </a:pPr>
            <a:r>
              <a:rPr lang="el-GR" altLang="el-GR" sz="2800" dirty="0" smtClean="0">
                <a:latin typeface="Times New Roman" pitchFamily="18" charset="0"/>
                <a:cs typeface="Times New Roman" pitchFamily="18" charset="0"/>
              </a:rPr>
              <a:t>αμφισβήτηση ελληνικότητας Μακεδόνων (</a:t>
            </a:r>
            <a:r>
              <a:rPr lang="el-GR" altLang="el-GR" sz="2800" dirty="0" err="1" smtClean="0">
                <a:latin typeface="Times New Roman" pitchFamily="18" charset="0"/>
                <a:cs typeface="Times New Roman" pitchFamily="18" charset="0"/>
              </a:rPr>
              <a:t>γλώσσα,γεωγραφία,καταγωγή</a:t>
            </a:r>
            <a:r>
              <a:rPr lang="el-GR" altLang="el-GR" sz="2800" dirty="0" smtClean="0">
                <a:latin typeface="Times New Roman" pitchFamily="18" charset="0"/>
                <a:cs typeface="Times New Roman" pitchFamily="18" charset="0"/>
              </a:rPr>
              <a:t>) </a:t>
            </a:r>
          </a:p>
          <a:p>
            <a:pPr eaLnBrk="1" hangingPunct="1">
              <a:lnSpc>
                <a:spcPct val="90000"/>
              </a:lnSpc>
              <a:buFont typeface="Wingdings" pitchFamily="2" charset="2"/>
              <a:buChar char="§"/>
              <a:defRPr/>
            </a:pPr>
            <a:r>
              <a:rPr lang="el-GR" altLang="el-GR" sz="2800" dirty="0" smtClean="0">
                <a:latin typeface="Times New Roman" pitchFamily="18" charset="0"/>
                <a:cs typeface="Times New Roman" pitchFamily="18" charset="0"/>
              </a:rPr>
              <a:t> χρήση βουλγαρικής μεσαιωνικής ιστορίας</a:t>
            </a:r>
          </a:p>
          <a:p>
            <a:pPr eaLnBrk="1" hangingPunct="1">
              <a:lnSpc>
                <a:spcPct val="90000"/>
              </a:lnSpc>
              <a:buFont typeface="Wingdings" pitchFamily="2" charset="2"/>
              <a:buChar char="§"/>
              <a:defRPr/>
            </a:pPr>
            <a:r>
              <a:rPr lang="el-GR" altLang="el-GR" sz="2800" dirty="0" smtClean="0">
                <a:latin typeface="Times New Roman" pitchFamily="18" charset="0"/>
                <a:cs typeface="Times New Roman" pitchFamily="18" charset="0"/>
              </a:rPr>
              <a:t>Αρχιεπισκοπή Αχρίδας: αυτοκέφαλη «</a:t>
            </a:r>
            <a:r>
              <a:rPr lang="el-GR" altLang="el-GR" sz="2800" i="1" dirty="0" smtClean="0">
                <a:latin typeface="Times New Roman" pitchFamily="18" charset="0"/>
                <a:cs typeface="Times New Roman" pitchFamily="18" charset="0"/>
              </a:rPr>
              <a:t>Μακεδονική</a:t>
            </a:r>
            <a:r>
              <a:rPr lang="el-GR" altLang="el-GR" sz="2800" dirty="0" smtClean="0">
                <a:latin typeface="Times New Roman" pitchFamily="18" charset="0"/>
                <a:cs typeface="Times New Roman" pitchFamily="18" charset="0"/>
              </a:rPr>
              <a:t>» Εκκλησία </a:t>
            </a:r>
          </a:p>
          <a:p>
            <a:pPr eaLnBrk="1" hangingPunct="1">
              <a:lnSpc>
                <a:spcPct val="90000"/>
              </a:lnSpc>
              <a:buFont typeface="Wingdings" pitchFamily="2" charset="2"/>
              <a:buChar char="§"/>
              <a:defRPr/>
            </a:pPr>
            <a:r>
              <a:rPr lang="el-GR" altLang="el-GR" sz="2800" dirty="0" smtClean="0">
                <a:latin typeface="Times New Roman" pitchFamily="18" charset="0"/>
                <a:cs typeface="Times New Roman" pitchFamily="18" charset="0"/>
              </a:rPr>
              <a:t>απόπειρες Ελλάδας-Πατριαρχείου για εξελληνισμό «Μακεδόνων»</a:t>
            </a:r>
          </a:p>
          <a:p>
            <a:pPr eaLnBrk="1" hangingPunct="1">
              <a:lnSpc>
                <a:spcPct val="90000"/>
              </a:lnSpc>
              <a:buFont typeface="Wingdings" pitchFamily="2" charset="2"/>
              <a:buChar char="§"/>
              <a:defRPr/>
            </a:pPr>
            <a:r>
              <a:rPr lang="el-GR" altLang="el-GR" sz="2800" dirty="0" smtClean="0">
                <a:latin typeface="Times New Roman" pitchFamily="18" charset="0"/>
                <a:cs typeface="Times New Roman" pitchFamily="18" charset="0"/>
              </a:rPr>
              <a:t>-</a:t>
            </a:r>
            <a:r>
              <a:rPr lang="en-US" altLang="el-GR" sz="2800" dirty="0" err="1" smtClean="0">
                <a:latin typeface="Times New Roman" pitchFamily="18" charset="0"/>
                <a:cs typeface="Times New Roman" pitchFamily="18" charset="0"/>
              </a:rPr>
              <a:t>Ilinden</a:t>
            </a:r>
            <a:r>
              <a:rPr lang="en-US" altLang="el-GR" sz="2800" dirty="0" smtClean="0">
                <a:latin typeface="Times New Roman" pitchFamily="18" charset="0"/>
                <a:cs typeface="Times New Roman" pitchFamily="18" charset="0"/>
              </a:rPr>
              <a:t>, K</a:t>
            </a:r>
            <a:r>
              <a:rPr lang="el-GR" altLang="el-GR" sz="2800" dirty="0" err="1" smtClean="0">
                <a:latin typeface="Times New Roman" pitchFamily="18" charset="0"/>
                <a:cs typeface="Times New Roman" pitchFamily="18" charset="0"/>
              </a:rPr>
              <a:t>ρέσνα</a:t>
            </a:r>
            <a:r>
              <a:rPr lang="el-GR" altLang="el-GR" sz="2800" dirty="0" smtClean="0">
                <a:latin typeface="Times New Roman" pitchFamily="18" charset="0"/>
                <a:cs typeface="Times New Roman" pitchFamily="18" charset="0"/>
              </a:rPr>
              <a:t>, </a:t>
            </a:r>
            <a:r>
              <a:rPr lang="en-US" altLang="el-GR" sz="2800" dirty="0" smtClean="0">
                <a:latin typeface="Times New Roman" pitchFamily="18" charset="0"/>
                <a:cs typeface="Times New Roman" pitchFamily="18" charset="0"/>
              </a:rPr>
              <a:t>VMRO </a:t>
            </a:r>
            <a:endParaRPr lang="el-GR" altLang="el-GR" sz="2800" dirty="0" smtClean="0">
              <a:latin typeface="Times New Roman" pitchFamily="18" charset="0"/>
              <a:cs typeface="Times New Roman" pitchFamily="18" charset="0"/>
            </a:endParaRPr>
          </a:p>
          <a:p>
            <a:pPr eaLnBrk="1" hangingPunct="1">
              <a:lnSpc>
                <a:spcPct val="90000"/>
              </a:lnSpc>
              <a:buFont typeface="Wingdings" pitchFamily="2" charset="2"/>
              <a:buChar char="§"/>
              <a:defRPr/>
            </a:pPr>
            <a:r>
              <a:rPr lang="el-GR" altLang="el-GR" sz="2800" dirty="0" smtClean="0">
                <a:latin typeface="Times New Roman" pitchFamily="18" charset="0"/>
                <a:cs typeface="Times New Roman" pitchFamily="18" charset="0"/>
              </a:rPr>
              <a:t>Αναφορά στον </a:t>
            </a:r>
            <a:r>
              <a:rPr lang="en-US" altLang="el-GR" sz="2800" dirty="0" err="1" smtClean="0">
                <a:latin typeface="Times New Roman" pitchFamily="18" charset="0"/>
                <a:cs typeface="Times New Roman" pitchFamily="18" charset="0"/>
              </a:rPr>
              <a:t>Krste</a:t>
            </a:r>
            <a:r>
              <a:rPr lang="en-US" altLang="el-GR" sz="2800" dirty="0" smtClean="0">
                <a:latin typeface="Times New Roman" pitchFamily="18" charset="0"/>
                <a:cs typeface="Times New Roman" pitchFamily="18" charset="0"/>
              </a:rPr>
              <a:t> </a:t>
            </a:r>
            <a:r>
              <a:rPr lang="en-US" altLang="el-GR" sz="2800" dirty="0" err="1" smtClean="0">
                <a:latin typeface="Times New Roman" pitchFamily="18" charset="0"/>
                <a:cs typeface="Times New Roman" pitchFamily="18" charset="0"/>
              </a:rPr>
              <a:t>Misirkov</a:t>
            </a:r>
            <a:r>
              <a:rPr lang="en-US" altLang="el-GR" sz="2800" dirty="0" smtClean="0">
                <a:latin typeface="Times New Roman" pitchFamily="18" charset="0"/>
                <a:cs typeface="Times New Roman" pitchFamily="18" charset="0"/>
              </a:rPr>
              <a:t>-</a:t>
            </a:r>
            <a:r>
              <a:rPr lang="el-GR" altLang="el-GR" sz="2800" dirty="0" smtClean="0">
                <a:latin typeface="Times New Roman" pitchFamily="18" charset="0"/>
                <a:cs typeface="Times New Roman" pitchFamily="18" charset="0"/>
              </a:rPr>
              <a:t> «</a:t>
            </a:r>
            <a:r>
              <a:rPr lang="el-GR" altLang="el-GR" sz="2800" i="1" dirty="0" err="1" smtClean="0">
                <a:latin typeface="Times New Roman" pitchFamily="18" charset="0"/>
                <a:cs typeface="Times New Roman" pitchFamily="18" charset="0"/>
              </a:rPr>
              <a:t>σλαβομακεδονική</a:t>
            </a:r>
            <a:r>
              <a:rPr lang="el-GR" altLang="el-GR" sz="2800" i="1" dirty="0" smtClean="0">
                <a:latin typeface="Times New Roman" pitchFamily="18" charset="0"/>
                <a:cs typeface="Times New Roman" pitchFamily="18" charset="0"/>
              </a:rPr>
              <a:t> θεωρία»</a:t>
            </a:r>
            <a:endParaRPr lang="el-GR" altLang="el-GR" sz="2800" dirty="0" smtClean="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ΕΛΛΗΝΟΓΙΟΥΓΚΟΣΛΑΒΙΚΕΣ ΣΧΕΣΕΙΣ ΣΤΟΠΛΑΙΣΙΟ ΤΟΥ ΜΑΚΕΔΟΝΙΚΟΥ ΜΕΤΑ ΤΟ 1944 (ΣΥΣΤΑΣΗ </a:t>
            </a:r>
            <a:r>
              <a:rPr lang="en-US" dirty="0" smtClean="0"/>
              <a:t>FYROM)</a:t>
            </a:r>
            <a:endParaRPr lang="en-US" dirty="0"/>
          </a:p>
        </p:txBody>
      </p:sp>
    </p:spTree>
  </p:cSld>
  <p:clrMapOvr>
    <a:masterClrMapping/>
  </p:clrMapOvr>
  <p:transition>
    <p:dissolve/>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endParaRPr lang="el-GR" sz="1800" dirty="0"/>
          </a:p>
        </p:txBody>
      </p:sp>
      <p:sp>
        <p:nvSpPr>
          <p:cNvPr id="3" name="Θέση περιεχομένου 2"/>
          <p:cNvSpPr>
            <a:spLocks noGrp="1"/>
          </p:cNvSpPr>
          <p:nvPr>
            <p:ph idx="1"/>
          </p:nvPr>
        </p:nvSpPr>
        <p:spPr>
          <a:xfrm>
            <a:off x="304800" y="1268413"/>
            <a:ext cx="8686800" cy="5184775"/>
          </a:xfrm>
        </p:spPr>
        <p:txBody>
          <a:bodyPr>
            <a:noAutofit/>
          </a:bodyPr>
          <a:lstStyle/>
          <a:p>
            <a:pPr marL="0" indent="0" eaLnBrk="1" fontAlgn="auto" hangingPunct="1">
              <a:spcAft>
                <a:spcPts val="0"/>
              </a:spcAft>
              <a:buFont typeface="Wingdings 2"/>
              <a:buNone/>
              <a:defRPr/>
            </a:pPr>
            <a:endParaRPr lang="el-GR" sz="2200" dirty="0" smtClean="0"/>
          </a:p>
          <a:p>
            <a:pPr>
              <a:buFont typeface="Wingdings 2"/>
              <a:buChar char=""/>
              <a:defRPr/>
            </a:pPr>
            <a:r>
              <a:rPr lang="el-GR" sz="3200" dirty="0" smtClean="0">
                <a:latin typeface="Times New Roman" pitchFamily="18" charset="0"/>
                <a:cs typeface="Times New Roman" pitchFamily="18" charset="0"/>
              </a:rPr>
              <a:t>Η ρήξη του Τίτο με τον Στάλιν τον οδηγεί σε προσέγγιση με την Ελλάδα και στην υπογραφή συμφωνιών και συμμαχίας το 1953</a:t>
            </a:r>
          </a:p>
          <a:p>
            <a:pPr eaLnBrk="1" fontAlgn="auto" hangingPunct="1">
              <a:spcAft>
                <a:spcPts val="0"/>
              </a:spcAft>
              <a:buFont typeface="Wingdings 2"/>
              <a:buChar char=""/>
              <a:defRPr/>
            </a:pPr>
            <a:r>
              <a:rPr lang="el-GR" sz="3200" dirty="0" smtClean="0">
                <a:latin typeface="Times New Roman" pitchFamily="18" charset="0"/>
                <a:cs typeface="Times New Roman" pitchFamily="18" charset="0"/>
              </a:rPr>
              <a:t>Με </a:t>
            </a:r>
            <a:r>
              <a:rPr lang="el-GR" sz="3200" dirty="0">
                <a:latin typeface="Times New Roman" pitchFamily="18" charset="0"/>
                <a:cs typeface="Times New Roman" pitchFamily="18" charset="0"/>
              </a:rPr>
              <a:t>το θάνατο του Στάλιν οι </a:t>
            </a:r>
            <a:r>
              <a:rPr lang="el-GR" sz="3200" dirty="0" err="1" smtClean="0">
                <a:latin typeface="Times New Roman" pitchFamily="18" charset="0"/>
                <a:cs typeface="Times New Roman" pitchFamily="18" charset="0"/>
              </a:rPr>
              <a:t>σοβιετογιουγκοσλαβικές</a:t>
            </a:r>
            <a:r>
              <a:rPr lang="el-GR" sz="3200" dirty="0" smtClean="0">
                <a:latin typeface="Times New Roman" pitchFamily="18" charset="0"/>
                <a:cs typeface="Times New Roman" pitchFamily="18" charset="0"/>
              </a:rPr>
              <a:t> </a:t>
            </a:r>
            <a:r>
              <a:rPr lang="el-GR" sz="3200" dirty="0">
                <a:latin typeface="Times New Roman" pitchFamily="18" charset="0"/>
                <a:cs typeface="Times New Roman" pitchFamily="18" charset="0"/>
              </a:rPr>
              <a:t>σχέσεις αναθερμάνθηκαν και οι </a:t>
            </a:r>
            <a:r>
              <a:rPr lang="el-GR" sz="3200" dirty="0" smtClean="0">
                <a:latin typeface="Times New Roman" pitchFamily="18" charset="0"/>
                <a:cs typeface="Times New Roman" pitchFamily="18" charset="0"/>
              </a:rPr>
              <a:t>Γιουγκοσλάβοι </a:t>
            </a:r>
            <a:r>
              <a:rPr lang="el-GR" sz="3200" dirty="0">
                <a:latin typeface="Times New Roman" pitchFamily="18" charset="0"/>
                <a:cs typeface="Times New Roman" pitchFamily="18" charset="0"/>
              </a:rPr>
              <a:t>άρχισαν να προωθούν την ιδέα του </a:t>
            </a:r>
            <a:r>
              <a:rPr lang="el-GR" sz="3200" dirty="0" err="1">
                <a:latin typeface="Times New Roman" pitchFamily="18" charset="0"/>
                <a:cs typeface="Times New Roman" pitchFamily="18" charset="0"/>
              </a:rPr>
              <a:t>μακεδονισμού</a:t>
            </a:r>
            <a:r>
              <a:rPr lang="el-GR" sz="3200" dirty="0">
                <a:latin typeface="Times New Roman" pitchFamily="18" charset="0"/>
                <a:cs typeface="Times New Roman" pitchFamily="18" charset="0"/>
              </a:rPr>
              <a:t> και προς την Ελλάδα</a:t>
            </a:r>
          </a:p>
          <a:p>
            <a:pPr eaLnBrk="1" fontAlgn="auto" hangingPunct="1">
              <a:spcAft>
                <a:spcPts val="0"/>
              </a:spcAft>
              <a:buFont typeface="Wingdings 2"/>
              <a:buChar char=""/>
              <a:defRPr/>
            </a:pPr>
            <a:endParaRPr lang="el-GR" sz="32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1959-1961</a:t>
            </a:r>
            <a:endParaRPr lang="el-GR" dirty="0"/>
          </a:p>
        </p:txBody>
      </p:sp>
      <p:sp>
        <p:nvSpPr>
          <p:cNvPr id="3" name="Θέση περιεχομένου 2"/>
          <p:cNvSpPr>
            <a:spLocks noGrp="1"/>
          </p:cNvSpPr>
          <p:nvPr>
            <p:ph idx="1"/>
          </p:nvPr>
        </p:nvSpPr>
        <p:spPr/>
        <p:txBody>
          <a:bodyPr/>
          <a:lstStyle/>
          <a:p>
            <a:r>
              <a:rPr lang="el-GR" b="1" dirty="0" smtClean="0"/>
              <a:t>Ιούνιος 19</a:t>
            </a:r>
            <a:r>
              <a:rPr lang="el-GR" dirty="0" smtClean="0"/>
              <a:t>59: Αθήνα και Βελιγράδι υπογράφουν εμπορική συμφωνία για ελεύθερη κυκλοφορία πλην των πολιτικών προσφύγων</a:t>
            </a:r>
          </a:p>
          <a:p>
            <a:r>
              <a:rPr lang="el-GR" b="1" dirty="0" smtClean="0"/>
              <a:t>1960-1962</a:t>
            </a:r>
            <a:r>
              <a:rPr lang="el-GR" dirty="0" smtClean="0"/>
              <a:t>: ένταση στις </a:t>
            </a:r>
            <a:r>
              <a:rPr lang="el-GR" dirty="0" err="1" smtClean="0"/>
              <a:t>ελληνο</a:t>
            </a:r>
            <a:r>
              <a:rPr lang="el-GR" dirty="0" smtClean="0"/>
              <a:t>-γιουγκοσλαβικές σχέσεις</a:t>
            </a:r>
          </a:p>
          <a:p>
            <a:r>
              <a:rPr lang="el-GR" b="1" dirty="0" smtClean="0"/>
              <a:t>Μάρτιος 1961</a:t>
            </a:r>
            <a:r>
              <a:rPr lang="el-GR" dirty="0" smtClean="0"/>
              <a:t>: αναστολή της συμφωνία ελεύθερης κυκλοφορίας</a:t>
            </a:r>
            <a:endParaRPr lang="el-GR" dirty="0"/>
          </a:p>
        </p:txBody>
      </p:sp>
    </p:spTree>
    <p:extLst>
      <p:ext uri="{BB962C8B-B14F-4D97-AF65-F5344CB8AC3E}">
        <p14:creationId xmlns="" xmlns:p14="http://schemas.microsoft.com/office/powerpoint/2010/main" val="2662615034"/>
      </p:ext>
    </p:extLst>
  </p:cSld>
  <p:clrMapOvr>
    <a:masterClrMapping/>
  </p:clrMapOvr>
  <p:transition>
    <p:dissolv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1962-1963</a:t>
            </a:r>
            <a:endParaRPr lang="el-GR" dirty="0"/>
          </a:p>
        </p:txBody>
      </p:sp>
      <p:sp>
        <p:nvSpPr>
          <p:cNvPr id="3" name="Θέση περιεχομένου 2"/>
          <p:cNvSpPr>
            <a:spLocks noGrp="1"/>
          </p:cNvSpPr>
          <p:nvPr>
            <p:ph idx="1"/>
          </p:nvPr>
        </p:nvSpPr>
        <p:spPr/>
        <p:txBody>
          <a:bodyPr/>
          <a:lstStyle/>
          <a:p>
            <a:r>
              <a:rPr lang="el-GR" b="1" dirty="0" smtClean="0"/>
              <a:t>Δεκέμβριος 1962</a:t>
            </a:r>
            <a:r>
              <a:rPr lang="el-GR" dirty="0" smtClean="0"/>
              <a:t>: Συμφωνία Ελλάδας-Γιουγκοσλαβίας για αποσιώπηση.</a:t>
            </a:r>
          </a:p>
          <a:p>
            <a:r>
              <a:rPr lang="el-GR" b="1" dirty="0" smtClean="0"/>
              <a:t>Απρίλιος 1</a:t>
            </a:r>
            <a:r>
              <a:rPr lang="el-GR" dirty="0" smtClean="0"/>
              <a:t>963: Η Λαϊκή, σοσιαλιστική </a:t>
            </a:r>
          </a:p>
          <a:p>
            <a:r>
              <a:rPr lang="el-GR" b="1" dirty="0" smtClean="0"/>
              <a:t>Μάρτιος1963: </a:t>
            </a:r>
            <a:r>
              <a:rPr lang="el-GR" dirty="0" smtClean="0"/>
              <a:t>ΚΚΒ: Ο </a:t>
            </a:r>
            <a:r>
              <a:rPr lang="el-GR" dirty="0" err="1" smtClean="0"/>
              <a:t>Ζίβκωφ</a:t>
            </a:r>
            <a:r>
              <a:rPr lang="el-GR" dirty="0" smtClean="0"/>
              <a:t> αρνείται τις ιστορικές καταβολές του μακεδονικού έθνους αναγνωρίζει όμως την τρέχουσα </a:t>
            </a:r>
            <a:r>
              <a:rPr lang="el-GR" dirty="0" err="1" smtClean="0"/>
              <a:t>μακεδονοποίηση</a:t>
            </a:r>
            <a:endParaRPr lang="el-GR" b="1" dirty="0"/>
          </a:p>
        </p:txBody>
      </p:sp>
    </p:spTree>
    <p:extLst>
      <p:ext uri="{BB962C8B-B14F-4D97-AF65-F5344CB8AC3E}">
        <p14:creationId xmlns="" xmlns:p14="http://schemas.microsoft.com/office/powerpoint/2010/main" val="2250338046"/>
      </p:ext>
    </p:extLst>
  </p:cSld>
  <p:clrMapOvr>
    <a:masterClrMapping/>
  </p:clrMapOvr>
  <p:transition>
    <p:dissolv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1964-1976</a:t>
            </a:r>
            <a:endParaRPr lang="el-GR" dirty="0"/>
          </a:p>
        </p:txBody>
      </p:sp>
      <p:sp>
        <p:nvSpPr>
          <p:cNvPr id="3" name="Θέση περιεχομένου 2"/>
          <p:cNvSpPr>
            <a:spLocks noGrp="1"/>
          </p:cNvSpPr>
          <p:nvPr>
            <p:ph idx="1"/>
          </p:nvPr>
        </p:nvSpPr>
        <p:spPr/>
        <p:txBody>
          <a:bodyPr>
            <a:normAutofit/>
          </a:bodyPr>
          <a:lstStyle/>
          <a:p>
            <a:r>
              <a:rPr lang="el-GR" b="1" dirty="0" smtClean="0"/>
              <a:t>Οκτώβριος 1964</a:t>
            </a:r>
            <a:r>
              <a:rPr lang="el-GR" dirty="0" smtClean="0"/>
              <a:t>: σε ισχύ η συμφωνία</a:t>
            </a:r>
          </a:p>
          <a:p>
            <a:r>
              <a:rPr lang="el-GR" b="1" dirty="0" smtClean="0"/>
              <a:t>Φεβρουάριος 1967</a:t>
            </a:r>
            <a:r>
              <a:rPr lang="el-GR" dirty="0" smtClean="0"/>
              <a:t>: Ακαδημία τεχνών και επιστημών στα Σκόπια</a:t>
            </a:r>
          </a:p>
          <a:p>
            <a:r>
              <a:rPr lang="el-GR" b="1" dirty="0" smtClean="0"/>
              <a:t>Ιούλιος 1967</a:t>
            </a:r>
            <a:r>
              <a:rPr lang="el-GR" dirty="0" smtClean="0"/>
              <a:t>: Απόσχιση Εκκλησίας της Μακεδονίας από Πατριαρχείο και Εκκλησία Σερβίας</a:t>
            </a:r>
          </a:p>
          <a:p>
            <a:r>
              <a:rPr lang="el-GR" b="1" dirty="0" smtClean="0"/>
              <a:t>Σεπτέμβριος 1976:</a:t>
            </a:r>
            <a:r>
              <a:rPr lang="el-GR" dirty="0" smtClean="0"/>
              <a:t> </a:t>
            </a:r>
            <a:r>
              <a:rPr lang="el-GR" dirty="0" err="1" smtClean="0"/>
              <a:t>Βουλγαρο</a:t>
            </a:r>
            <a:r>
              <a:rPr lang="el-GR" dirty="0" smtClean="0"/>
              <a:t>-γιουγκοσλαβική Επιτροπή στη Σόφια χωρίς αποτέλεσμα για Μακεδονικό</a:t>
            </a:r>
            <a:endParaRPr lang="el-GR" b="1" dirty="0"/>
          </a:p>
        </p:txBody>
      </p:sp>
    </p:spTree>
    <p:extLst>
      <p:ext uri="{BB962C8B-B14F-4D97-AF65-F5344CB8AC3E}">
        <p14:creationId xmlns="" xmlns:p14="http://schemas.microsoft.com/office/powerpoint/2010/main" val="1632794553"/>
      </p:ext>
    </p:extLst>
  </p:cSld>
  <p:clrMapOvr>
    <a:masterClrMapping/>
  </p:clrMapOvr>
  <p:transition>
    <p:dissolv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1977-1978</a:t>
            </a:r>
            <a:endParaRPr lang="el-GR" dirty="0"/>
          </a:p>
        </p:txBody>
      </p:sp>
      <p:sp>
        <p:nvSpPr>
          <p:cNvPr id="3" name="Θέση περιεχομένου 2"/>
          <p:cNvSpPr>
            <a:spLocks noGrp="1"/>
          </p:cNvSpPr>
          <p:nvPr>
            <p:ph idx="1"/>
          </p:nvPr>
        </p:nvSpPr>
        <p:spPr/>
        <p:txBody>
          <a:bodyPr/>
          <a:lstStyle/>
          <a:p>
            <a:r>
              <a:rPr lang="el-GR" b="1" dirty="0" smtClean="0"/>
              <a:t>Απρίλιος 1977</a:t>
            </a:r>
            <a:r>
              <a:rPr lang="el-GR" dirty="0" smtClean="0"/>
              <a:t>: Η Επιτροπή στο Ζάγκρεμπ δεν οδηγεί σε συμφωνία για το Μακεδονικό</a:t>
            </a:r>
          </a:p>
          <a:p>
            <a:r>
              <a:rPr lang="el-GR" b="1" dirty="0" smtClean="0"/>
              <a:t>Ιούνιος 1978</a:t>
            </a:r>
            <a:r>
              <a:rPr lang="el-GR" dirty="0" smtClean="0"/>
              <a:t>: η Ένωση Γιουγκοσλάβων Κομμουνιστών δηλώνει υπέρ των Μακεδόνων του </a:t>
            </a:r>
            <a:r>
              <a:rPr lang="el-GR" dirty="0" err="1" smtClean="0"/>
              <a:t>Πιρίν</a:t>
            </a:r>
            <a:r>
              <a:rPr lang="el-GR" dirty="0" smtClean="0"/>
              <a:t>.</a:t>
            </a:r>
          </a:p>
          <a:p>
            <a:r>
              <a:rPr lang="el-GR" b="1" dirty="0" smtClean="0"/>
              <a:t>Ιούλιος 1978</a:t>
            </a:r>
            <a:r>
              <a:rPr lang="el-GR" dirty="0" smtClean="0"/>
              <a:t>: Το βουλγαρικό ΥΠΕΞ αρνείται αναγνώριση «Μακεδονικής μειονότητας»</a:t>
            </a:r>
            <a:endParaRPr lang="el-GR" dirty="0"/>
          </a:p>
        </p:txBody>
      </p:sp>
    </p:spTree>
    <p:extLst>
      <p:ext uri="{BB962C8B-B14F-4D97-AF65-F5344CB8AC3E}">
        <p14:creationId xmlns="" xmlns:p14="http://schemas.microsoft.com/office/powerpoint/2010/main" val="3126047027"/>
      </p:ext>
    </p:extLst>
  </p:cSld>
  <p:clrMapOvr>
    <a:masterClrMapping/>
  </p:clrMapOvr>
  <p:transition>
    <p:dissolv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1979-1988</a:t>
            </a:r>
            <a:endParaRPr lang="el-GR" dirty="0"/>
          </a:p>
        </p:txBody>
      </p:sp>
      <p:sp>
        <p:nvSpPr>
          <p:cNvPr id="3" name="Θέση περιεχομένου 2"/>
          <p:cNvSpPr>
            <a:spLocks noGrp="1"/>
          </p:cNvSpPr>
          <p:nvPr>
            <p:ph idx="1"/>
          </p:nvPr>
        </p:nvSpPr>
        <p:spPr/>
        <p:txBody>
          <a:bodyPr>
            <a:normAutofit/>
          </a:bodyPr>
          <a:lstStyle/>
          <a:p>
            <a:r>
              <a:rPr lang="el-GR" b="1" dirty="0" smtClean="0"/>
              <a:t>Μάρτιος 1979</a:t>
            </a:r>
            <a:r>
              <a:rPr lang="el-GR" dirty="0" smtClean="0"/>
              <a:t>: Ίδρυση Πανεπιστημίου </a:t>
            </a:r>
            <a:r>
              <a:rPr lang="el-GR" dirty="0" err="1" smtClean="0"/>
              <a:t>Κλήμης</a:t>
            </a:r>
            <a:r>
              <a:rPr lang="el-GR" dirty="0" smtClean="0"/>
              <a:t> </a:t>
            </a:r>
            <a:r>
              <a:rPr lang="el-GR" dirty="0" err="1" smtClean="0"/>
              <a:t>Αχριδεύς</a:t>
            </a:r>
            <a:r>
              <a:rPr lang="el-GR" dirty="0" smtClean="0"/>
              <a:t>, Μοναστήρι</a:t>
            </a:r>
          </a:p>
          <a:p>
            <a:r>
              <a:rPr lang="el-GR" b="1" dirty="0" smtClean="0"/>
              <a:t>Μάρτιος 1986</a:t>
            </a:r>
            <a:r>
              <a:rPr lang="el-GR" dirty="0" smtClean="0"/>
              <a:t>: Δήλωση Παπανδρέου για μη ύπαρξη μακεδονικής μειονότητας στην Ελλάδα</a:t>
            </a:r>
          </a:p>
          <a:p>
            <a:r>
              <a:rPr lang="el-GR" b="1" dirty="0" smtClean="0"/>
              <a:t>Νοέμβριος 1988</a:t>
            </a:r>
            <a:r>
              <a:rPr lang="el-GR" dirty="0" smtClean="0"/>
              <a:t>: προπηλακισμός Σαρτζετάκη στην Αυστραλία </a:t>
            </a:r>
          </a:p>
          <a:p>
            <a:r>
              <a:rPr lang="el-GR" dirty="0" smtClean="0"/>
              <a:t>Φεβρουάριος 1990: Συλλαλητήριο στα Σκόπια για παραβίαση </a:t>
            </a:r>
            <a:r>
              <a:rPr lang="el-GR" dirty="0" err="1" smtClean="0"/>
              <a:t>ανθ</a:t>
            </a:r>
            <a:r>
              <a:rPr lang="el-GR" dirty="0" smtClean="0"/>
              <a:t>. Δικαιωμάτων στην Ελλάδα</a:t>
            </a:r>
            <a:endParaRPr lang="el-GR" dirty="0"/>
          </a:p>
        </p:txBody>
      </p:sp>
    </p:spTree>
    <p:extLst>
      <p:ext uri="{BB962C8B-B14F-4D97-AF65-F5344CB8AC3E}">
        <p14:creationId xmlns="" xmlns:p14="http://schemas.microsoft.com/office/powerpoint/2010/main" val="363271805"/>
      </p:ext>
    </p:extLst>
  </p:cSld>
  <p:clrMapOvr>
    <a:masterClrMapping/>
  </p:clrMapOvr>
  <p:transition>
    <p:dissolv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1990</a:t>
            </a:r>
            <a:endParaRPr lang="el-GR" dirty="0"/>
          </a:p>
        </p:txBody>
      </p:sp>
      <p:sp>
        <p:nvSpPr>
          <p:cNvPr id="3" name="Θέση περιεχομένου 2"/>
          <p:cNvSpPr>
            <a:spLocks noGrp="1"/>
          </p:cNvSpPr>
          <p:nvPr>
            <p:ph idx="1"/>
          </p:nvPr>
        </p:nvSpPr>
        <p:spPr/>
        <p:txBody>
          <a:bodyPr/>
          <a:lstStyle/>
          <a:p>
            <a:r>
              <a:rPr lang="el-GR" b="1" dirty="0" smtClean="0"/>
              <a:t>Ιούνιος 1990</a:t>
            </a:r>
            <a:r>
              <a:rPr lang="el-GR" dirty="0" smtClean="0"/>
              <a:t>: ΔΑΣΕ στην Κοπεγχάγη καταγγελία Ελλάδας από Γιουγκοσλαβία για </a:t>
            </a:r>
            <a:r>
              <a:rPr lang="el-GR" dirty="0" err="1" smtClean="0"/>
              <a:t>διακιώματα</a:t>
            </a:r>
            <a:r>
              <a:rPr lang="el-GR" dirty="0" smtClean="0"/>
              <a:t> μακεδονικής μειονότητας.</a:t>
            </a:r>
          </a:p>
          <a:p>
            <a:r>
              <a:rPr lang="el-GR" b="1" dirty="0" smtClean="0"/>
              <a:t>Δεκέμβριος 1990</a:t>
            </a:r>
            <a:r>
              <a:rPr lang="el-GR" dirty="0" smtClean="0"/>
              <a:t>:  Ίδρυση στη Βουλγαρία </a:t>
            </a:r>
            <a:r>
              <a:rPr lang="en-US" dirty="0" smtClean="0"/>
              <a:t>VMRO-SMD (</a:t>
            </a:r>
            <a:r>
              <a:rPr lang="el-GR" dirty="0" smtClean="0"/>
              <a:t>ΕΜΕΟ, Ένωση Μακεδονικών Συλλόγων) για τη υπεράσπιση της βουλγαρικής εθνικής υπόθεσης.</a:t>
            </a:r>
            <a:endParaRPr lang="el-GR" dirty="0"/>
          </a:p>
        </p:txBody>
      </p:sp>
    </p:spTree>
    <p:extLst>
      <p:ext uri="{BB962C8B-B14F-4D97-AF65-F5344CB8AC3E}">
        <p14:creationId xmlns="" xmlns:p14="http://schemas.microsoft.com/office/powerpoint/2010/main" val="660881116"/>
      </p:ext>
    </p:extLst>
  </p:cSld>
  <p:clrMapOvr>
    <a:masterClrMapping/>
  </p:clrMapOvr>
  <p:transition>
    <p:dissolv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a:bodyPr>
          <a:lstStyle/>
          <a:p>
            <a:pPr>
              <a:buFont typeface="Wingdings 2"/>
              <a:buChar char=""/>
              <a:defRPr/>
            </a:pPr>
            <a:r>
              <a:rPr lang="el-GR" sz="3200" dirty="0" smtClean="0"/>
              <a:t>Χειροτέρευση των διμερών σχέσεων. Σε οριακό σημείο το 1962</a:t>
            </a:r>
          </a:p>
          <a:p>
            <a:pPr>
              <a:buFont typeface="Wingdings 2"/>
              <a:buChar char=""/>
              <a:defRPr/>
            </a:pPr>
            <a:r>
              <a:rPr lang="el-GR" sz="3200" dirty="0" smtClean="0"/>
              <a:t>Βελτίωση των σχέσεων Ελλάδας-Γιουγκοσλαβίας λόγω της επέμβασης των Σοβιετικών στην Τσεχοσλοβακία</a:t>
            </a:r>
          </a:p>
          <a:p>
            <a:pPr>
              <a:buFont typeface="Wingdings 2"/>
              <a:buChar char=""/>
              <a:defRPr/>
            </a:pPr>
            <a:r>
              <a:rPr lang="el-GR" sz="3200" dirty="0" smtClean="0"/>
              <a:t>Ο Κωνσταντίνος Καραμανλής εγκαινιάζει τη βαλκανική πολιτική της Ελλάδας και την οποία ακολουθεί και ο Ανδρέας Παπανδρέου</a:t>
            </a:r>
          </a:p>
          <a:p>
            <a:endParaRPr lang="en-US"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200" i="1" cap="none" dirty="0"/>
          </a:p>
        </p:txBody>
      </p:sp>
      <p:sp>
        <p:nvSpPr>
          <p:cNvPr id="19459" name="Θέση περιεχομένου 2"/>
          <p:cNvSpPr>
            <a:spLocks noGrp="1"/>
          </p:cNvSpPr>
          <p:nvPr>
            <p:ph idx="1"/>
          </p:nvPr>
        </p:nvSpPr>
        <p:spPr>
          <a:xfrm>
            <a:off x="250825" y="1125538"/>
            <a:ext cx="8759825" cy="5241925"/>
          </a:xfrm>
        </p:spPr>
        <p:txBody>
          <a:bodyPr/>
          <a:lstStyle/>
          <a:p>
            <a:pPr eaLnBrk="1" hangingPunct="1"/>
            <a:r>
              <a:rPr lang="el-GR" altLang="el-GR" sz="1800" smtClean="0"/>
              <a:t>Ίδρυση της ΕΜΕΟ το 1893 στη Θεσσαλονίκη</a:t>
            </a:r>
          </a:p>
          <a:p>
            <a:pPr eaLnBrk="1" hangingPunct="1"/>
            <a:endParaRPr lang="el-GR" altLang="el-GR" sz="2400" smtClean="0"/>
          </a:p>
          <a:p>
            <a:pPr eaLnBrk="1" hangingPunct="1"/>
            <a:endParaRPr lang="el-GR" altLang="el-GR" sz="2400" smtClean="0"/>
          </a:p>
          <a:p>
            <a:pPr eaLnBrk="1" hangingPunct="1"/>
            <a:endParaRPr lang="el-GR" altLang="el-GR" sz="2400" smtClean="0"/>
          </a:p>
          <a:p>
            <a:pPr eaLnBrk="1" hangingPunct="1"/>
            <a:endParaRPr lang="el-GR" altLang="el-GR" sz="2400" smtClean="0"/>
          </a:p>
        </p:txBody>
      </p:sp>
      <p:pic>
        <p:nvPicPr>
          <p:cNvPr id="19460" name="Εικόνα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265238" y="1628775"/>
            <a:ext cx="6667500" cy="504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82061303"/>
      </p:ext>
    </p:extLst>
  </p:cSld>
  <p:clrMapOvr>
    <a:masterClrMapping/>
  </p:clrMapOvr>
  <p:transition>
    <p:dissolv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pPr>
              <a:buFont typeface="Wingdings 2"/>
              <a:buChar char=""/>
              <a:defRPr/>
            </a:pPr>
            <a:r>
              <a:rPr lang="el-GR" sz="2800" dirty="0" smtClean="0"/>
              <a:t>Μετά το θάνατο του Τίτο την πρωτοβουλία αναλαμβάνουν τα Σκόπια ενώ μέχρι το 1990 ακολουθεί το Βελιγράδι</a:t>
            </a:r>
          </a:p>
          <a:p>
            <a:pPr>
              <a:buFont typeface="Wingdings 2"/>
              <a:buChar char=""/>
              <a:defRPr/>
            </a:pPr>
            <a:r>
              <a:rPr lang="el-GR" sz="2800" dirty="0" smtClean="0"/>
              <a:t>Πολλές μεταπτώσεις στις σχέσεις Βελιγραδίου-Σόφιας </a:t>
            </a:r>
          </a:p>
          <a:p>
            <a:endParaRPr lang="en-US" dirty="0"/>
          </a:p>
        </p:txBody>
      </p:sp>
    </p:spTree>
  </p:cSld>
  <p:clrMapOvr>
    <a:masterClrMapping/>
  </p:clrMapOvr>
  <p:transition>
    <p:dissolve/>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200" b="1" dirty="0" smtClean="0">
                <a:latin typeface="Times New Roman" pitchFamily="18" charset="0"/>
                <a:cs typeface="Times New Roman" pitchFamily="18" charset="0"/>
              </a:rPr>
              <a:t>ΔΙΑΓΡΑΜΜΑ ΣΧΕΣΕΩΝ ΕΛΛΑΔΟΣ-</a:t>
            </a:r>
            <a:r>
              <a:rPr lang="en-US" sz="3200" b="1" dirty="0" smtClean="0">
                <a:latin typeface="Times New Roman" pitchFamily="18" charset="0"/>
                <a:cs typeface="Times New Roman" pitchFamily="18" charset="0"/>
              </a:rPr>
              <a:t>FYROM</a:t>
            </a:r>
            <a:endParaRPr lang="el-GR" sz="3200" b="1" cap="none" dirty="0">
              <a:latin typeface="Times New Roman" pitchFamily="18" charset="0"/>
              <a:cs typeface="Times New Roman" pitchFamily="18" charset="0"/>
            </a:endParaRPr>
          </a:p>
        </p:txBody>
      </p:sp>
      <p:sp>
        <p:nvSpPr>
          <p:cNvPr id="23555" name="Θέση περιεχομένου 2"/>
          <p:cNvSpPr>
            <a:spLocks noGrp="1"/>
          </p:cNvSpPr>
          <p:nvPr>
            <p:ph idx="1"/>
          </p:nvPr>
        </p:nvSpPr>
        <p:spPr>
          <a:xfrm>
            <a:off x="304800" y="1268413"/>
            <a:ext cx="8686800" cy="5473700"/>
          </a:xfrm>
        </p:spPr>
        <p:txBody>
          <a:bodyPr/>
          <a:lstStyle/>
          <a:p>
            <a:pPr marL="0" indent="0" eaLnBrk="1" hangingPunct="1">
              <a:buFont typeface="Wingdings 2" pitchFamily="18" charset="2"/>
              <a:buNone/>
            </a:pPr>
            <a:endParaRPr lang="el-GR" altLang="el-GR" sz="2400" dirty="0" smtClean="0"/>
          </a:p>
          <a:p>
            <a:pPr marL="0" indent="0" eaLnBrk="1" hangingPunct="1">
              <a:buFont typeface="Wingdings 2" pitchFamily="18" charset="2"/>
              <a:buNone/>
            </a:pPr>
            <a:r>
              <a:rPr lang="el-GR" altLang="el-GR" sz="2400" dirty="0" smtClean="0"/>
              <a:t>1991: Ανεξαρτησία από τη Γιουγκοσλαβία</a:t>
            </a:r>
          </a:p>
          <a:p>
            <a:pPr marL="0" indent="0" eaLnBrk="1" hangingPunct="1">
              <a:buFont typeface="Wingdings 2" pitchFamily="18" charset="2"/>
              <a:buNone/>
            </a:pPr>
            <a:r>
              <a:rPr lang="el-GR" altLang="el-GR" sz="2400" dirty="0" smtClean="0"/>
              <a:t>1992: Ελληνική αντίδραση</a:t>
            </a:r>
          </a:p>
          <a:p>
            <a:pPr marL="0" indent="0" eaLnBrk="1" hangingPunct="1">
              <a:buFont typeface="Wingdings 2" pitchFamily="18" charset="2"/>
              <a:buNone/>
            </a:pPr>
            <a:r>
              <a:rPr lang="el-GR" altLang="el-GR" sz="2400" dirty="0" smtClean="0"/>
              <a:t>1995: Υπογραφή Ενδιάμεσης Συμφωνίας</a:t>
            </a:r>
          </a:p>
          <a:p>
            <a:pPr marL="0" indent="0" eaLnBrk="1" hangingPunct="1">
              <a:buFont typeface="Wingdings 2" pitchFamily="18" charset="2"/>
              <a:buNone/>
            </a:pPr>
            <a:r>
              <a:rPr lang="el-GR" altLang="el-GR" sz="2400" dirty="0" smtClean="0"/>
              <a:t>1996 κ.ε. Αμφιταλαντεύσεις στην ακολουθούμενη πολιτική</a:t>
            </a:r>
          </a:p>
          <a:p>
            <a:pPr marL="0" indent="0" eaLnBrk="1" hangingPunct="1">
              <a:buFont typeface="Wingdings 2" pitchFamily="18" charset="2"/>
              <a:buNone/>
            </a:pPr>
            <a:r>
              <a:rPr lang="el-GR" altLang="el-GR" sz="2400" dirty="0" smtClean="0"/>
              <a:t>2001: Συγκρούσεις, εμφύλιος πόλεμος με την αλβανική κοινότητα. Η Ελλάδα υποστηρίζει τους Σλαβομακεδόνες</a:t>
            </a:r>
          </a:p>
          <a:p>
            <a:pPr marL="0" indent="0" eaLnBrk="1" hangingPunct="1">
              <a:buFont typeface="Wingdings 2" pitchFamily="18" charset="2"/>
              <a:buNone/>
            </a:pPr>
            <a:r>
              <a:rPr lang="el-GR" altLang="el-GR" sz="2400" dirty="0" smtClean="0"/>
              <a:t>2004: Αναγνώριση ως Μακεδονία από τις ΗΠΑ</a:t>
            </a:r>
          </a:p>
          <a:p>
            <a:pPr marL="0" indent="0" eaLnBrk="1" hangingPunct="1">
              <a:buFont typeface="Wingdings 2" pitchFamily="18" charset="2"/>
              <a:buNone/>
            </a:pPr>
            <a:r>
              <a:rPr lang="el-GR" altLang="el-GR" sz="2400" dirty="0" smtClean="0"/>
              <a:t>2008: Ελληνικό βέτο στην ένταξη στο ΝΑΤΟ</a:t>
            </a:r>
          </a:p>
          <a:p>
            <a:pPr marL="0" indent="0" eaLnBrk="1" hangingPunct="1">
              <a:buFont typeface="Wingdings 2" pitchFamily="18" charset="2"/>
              <a:buNone/>
            </a:pPr>
            <a:r>
              <a:rPr lang="el-GR" altLang="el-GR" sz="2400" dirty="0" smtClean="0"/>
              <a:t>2008 κ.ε. : Αδιαλλαξία και </a:t>
            </a:r>
            <a:r>
              <a:rPr lang="el-GR" altLang="el-GR" sz="2400" dirty="0" err="1" smtClean="0"/>
              <a:t>μακεδονισμός</a:t>
            </a:r>
            <a:endParaRPr lang="el-GR" altLang="el-GR" sz="2400" dirty="0" smtClean="0"/>
          </a:p>
          <a:p>
            <a:pPr marL="0" indent="0" eaLnBrk="1" hangingPunct="1">
              <a:buFont typeface="Wingdings 2" pitchFamily="18" charset="2"/>
              <a:buNone/>
            </a:pPr>
            <a:r>
              <a:rPr lang="el-GR" altLang="el-GR" sz="2400" dirty="0" smtClean="0"/>
              <a:t>2012: Βουλγαρικό βέτο στην ένταξη στην ΕΕ</a:t>
            </a:r>
          </a:p>
        </p:txBody>
      </p:sp>
    </p:spTree>
  </p:cSld>
  <p:clrMapOvr>
    <a:masterClrMapping/>
  </p:clrMapOvr>
  <p:transition>
    <p:dissolv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1991</a:t>
            </a:r>
            <a:endParaRPr lang="el-GR" dirty="0"/>
          </a:p>
        </p:txBody>
      </p:sp>
      <p:sp>
        <p:nvSpPr>
          <p:cNvPr id="3" name="Θέση περιεχομένου 2"/>
          <p:cNvSpPr>
            <a:spLocks noGrp="1"/>
          </p:cNvSpPr>
          <p:nvPr>
            <p:ph idx="1"/>
          </p:nvPr>
        </p:nvSpPr>
        <p:spPr/>
        <p:txBody>
          <a:bodyPr/>
          <a:lstStyle/>
          <a:p>
            <a:r>
              <a:rPr lang="el-GR" b="1" dirty="0" smtClean="0"/>
              <a:t>Ιανουάριος 1991</a:t>
            </a:r>
            <a:r>
              <a:rPr lang="el-GR" dirty="0" smtClean="0"/>
              <a:t>: Εθνοσυνέλευση Σκοπίων υπέρ της ανεξαρτησίας</a:t>
            </a:r>
          </a:p>
          <a:p>
            <a:r>
              <a:rPr lang="el-GR" b="1" dirty="0" smtClean="0"/>
              <a:t>Ιανουάριος 1992</a:t>
            </a:r>
            <a:r>
              <a:rPr lang="el-GR" dirty="0" smtClean="0"/>
              <a:t>: Βουλγαρία αναγνωρίζει Δημοκρατία της Μακεδονίας όχι όμως μακεδονικό έθνος. </a:t>
            </a:r>
            <a:endParaRPr lang="el-GR" dirty="0"/>
          </a:p>
        </p:txBody>
      </p:sp>
    </p:spTree>
    <p:extLst>
      <p:ext uri="{BB962C8B-B14F-4D97-AF65-F5344CB8AC3E}">
        <p14:creationId xmlns="" xmlns:p14="http://schemas.microsoft.com/office/powerpoint/2010/main" val="308328973"/>
      </p:ext>
    </p:extLst>
  </p:cSld>
  <p:clrMapOvr>
    <a:masterClrMapping/>
  </p:clrMapOvr>
  <p:transition>
    <p:dissolv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1992-1993</a:t>
            </a:r>
            <a:endParaRPr lang="el-GR" dirty="0"/>
          </a:p>
        </p:txBody>
      </p:sp>
      <p:sp>
        <p:nvSpPr>
          <p:cNvPr id="3" name="Θέση περιεχομένου 2"/>
          <p:cNvSpPr>
            <a:spLocks noGrp="1"/>
          </p:cNvSpPr>
          <p:nvPr>
            <p:ph idx="1"/>
          </p:nvPr>
        </p:nvSpPr>
        <p:spPr/>
        <p:txBody>
          <a:bodyPr/>
          <a:lstStyle/>
          <a:p>
            <a:r>
              <a:rPr lang="el-GR" dirty="0" smtClean="0"/>
              <a:t>Φεβρουάριος 1992: Διαδήλωση στη Μακεδονία </a:t>
            </a:r>
          </a:p>
          <a:p>
            <a:r>
              <a:rPr lang="el-GR" dirty="0" smtClean="0"/>
              <a:t>Αύγουστος 1992: Υιοθέτηση αστεριού Βεργίνα ως συμβόλου</a:t>
            </a:r>
          </a:p>
          <a:p>
            <a:r>
              <a:rPr lang="el-GR" dirty="0" smtClean="0"/>
              <a:t>Οκτώβριος 1992: </a:t>
            </a:r>
            <a:r>
              <a:rPr lang="el-GR" dirty="0" err="1" smtClean="0"/>
              <a:t>Κίρο</a:t>
            </a:r>
            <a:r>
              <a:rPr lang="el-GR" dirty="0" smtClean="0"/>
              <a:t> Γκλιγκόροφ επίσκεψη στη Σόφια ως Πρόεδρος</a:t>
            </a:r>
          </a:p>
          <a:p>
            <a:r>
              <a:rPr lang="el-GR" dirty="0" smtClean="0"/>
              <a:t>Φεβρουάριος 1993 </a:t>
            </a:r>
            <a:r>
              <a:rPr lang="el-GR" dirty="0" err="1" smtClean="0"/>
              <a:t>Ζέλιου</a:t>
            </a:r>
            <a:r>
              <a:rPr lang="el-GR" dirty="0" smtClean="0"/>
              <a:t> </a:t>
            </a:r>
            <a:r>
              <a:rPr lang="el-GR" dirty="0" err="1" smtClean="0"/>
              <a:t>Ζέλεφ</a:t>
            </a:r>
            <a:r>
              <a:rPr lang="el-GR" dirty="0" smtClean="0"/>
              <a:t> Πρόεδρος Βουλγαρίας στα Σκόπια</a:t>
            </a:r>
            <a:endParaRPr lang="el-GR" dirty="0"/>
          </a:p>
        </p:txBody>
      </p:sp>
    </p:spTree>
    <p:extLst>
      <p:ext uri="{BB962C8B-B14F-4D97-AF65-F5344CB8AC3E}">
        <p14:creationId xmlns="" xmlns:p14="http://schemas.microsoft.com/office/powerpoint/2010/main" val="2746205555"/>
      </p:ext>
    </p:extLst>
  </p:cSld>
  <p:clrMapOvr>
    <a:masterClrMapping/>
  </p:clrMapOvr>
  <p:transition>
    <p:dissolv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1993-2001</a:t>
            </a:r>
            <a:endParaRPr lang="el-GR" dirty="0"/>
          </a:p>
        </p:txBody>
      </p:sp>
      <p:sp>
        <p:nvSpPr>
          <p:cNvPr id="3" name="Θέση περιεχομένου 2"/>
          <p:cNvSpPr>
            <a:spLocks noGrp="1"/>
          </p:cNvSpPr>
          <p:nvPr>
            <p:ph idx="1"/>
          </p:nvPr>
        </p:nvSpPr>
        <p:spPr/>
        <p:txBody>
          <a:bodyPr/>
          <a:lstStyle/>
          <a:p>
            <a:r>
              <a:rPr lang="el-GR" b="1" dirty="0" smtClean="0"/>
              <a:t>Απρίλιος 1993</a:t>
            </a:r>
            <a:r>
              <a:rPr lang="el-GR" dirty="0" smtClean="0"/>
              <a:t>: Η ΠΓΔΜ στον ΟΗΕ </a:t>
            </a:r>
          </a:p>
          <a:p>
            <a:r>
              <a:rPr lang="el-GR" b="1" dirty="0" smtClean="0"/>
              <a:t>Φεβρουάριος 1994</a:t>
            </a:r>
            <a:r>
              <a:rPr lang="el-GR" dirty="0" smtClean="0"/>
              <a:t>: Εμπάργκο από Ελλάδα σε ΠΓΔΜ</a:t>
            </a:r>
          </a:p>
          <a:p>
            <a:r>
              <a:rPr lang="el-GR" b="1" dirty="0" smtClean="0"/>
              <a:t>Σεπτέμβριος 1995</a:t>
            </a:r>
            <a:r>
              <a:rPr lang="el-GR" dirty="0" smtClean="0"/>
              <a:t>: </a:t>
            </a:r>
            <a:r>
              <a:rPr lang="el-GR" dirty="0" err="1" smtClean="0"/>
              <a:t>Ιντεριμ</a:t>
            </a:r>
            <a:r>
              <a:rPr lang="el-GR" dirty="0" smtClean="0"/>
              <a:t> συμφωνία Ελλάδος-Σκοπίων σε Ν.Υ</a:t>
            </a:r>
          </a:p>
          <a:p>
            <a:r>
              <a:rPr lang="el-GR" b="1" dirty="0" smtClean="0"/>
              <a:t>Οκτώβριος 1995</a:t>
            </a:r>
            <a:r>
              <a:rPr lang="el-GR" dirty="0" smtClean="0"/>
              <a:t>: Αλλαγή σημαίας</a:t>
            </a:r>
          </a:p>
          <a:p>
            <a:r>
              <a:rPr lang="el-GR" dirty="0" smtClean="0"/>
              <a:t>Φεβρουάριος </a:t>
            </a:r>
            <a:r>
              <a:rPr lang="el-GR" b="1" dirty="0" smtClean="0"/>
              <a:t>200</a:t>
            </a:r>
            <a:r>
              <a:rPr lang="el-GR" dirty="0" smtClean="0"/>
              <a:t>1: στάση Αλβανών στην ΠΓΔΜ</a:t>
            </a:r>
            <a:endParaRPr lang="el-GR" dirty="0"/>
          </a:p>
        </p:txBody>
      </p:sp>
    </p:spTree>
    <p:extLst>
      <p:ext uri="{BB962C8B-B14F-4D97-AF65-F5344CB8AC3E}">
        <p14:creationId xmlns="" xmlns:p14="http://schemas.microsoft.com/office/powerpoint/2010/main" val="1692378228"/>
      </p:ext>
    </p:extLst>
  </p:cSld>
  <p:clrMapOvr>
    <a:masterClrMapping/>
  </p:clrMapOvr>
  <p:transition>
    <p:dissolv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2001-2005</a:t>
            </a:r>
            <a:endParaRPr lang="el-GR" dirty="0"/>
          </a:p>
        </p:txBody>
      </p:sp>
      <p:sp>
        <p:nvSpPr>
          <p:cNvPr id="3" name="Θέση περιεχομένου 2"/>
          <p:cNvSpPr>
            <a:spLocks noGrp="1"/>
          </p:cNvSpPr>
          <p:nvPr>
            <p:ph idx="1"/>
          </p:nvPr>
        </p:nvSpPr>
        <p:spPr/>
        <p:txBody>
          <a:bodyPr/>
          <a:lstStyle/>
          <a:p>
            <a:r>
              <a:rPr lang="el-GR" b="1" dirty="0" smtClean="0"/>
              <a:t>Αύγουστος 2001</a:t>
            </a:r>
            <a:r>
              <a:rPr lang="el-GR" dirty="0" smtClean="0"/>
              <a:t>: Συμφωνία Αχρίδας βελτίωσε θέση Αλβανών</a:t>
            </a:r>
          </a:p>
          <a:p>
            <a:r>
              <a:rPr lang="el-GR" b="1" dirty="0" smtClean="0"/>
              <a:t>Μάιος 2005</a:t>
            </a:r>
            <a:r>
              <a:rPr lang="el-GR" dirty="0" smtClean="0"/>
              <a:t>: Πατριαρχείο Σερβίας παραχωρεί πλήρη αυτονομία στην Αρχιεπισκοπή Αχρίδας</a:t>
            </a:r>
            <a:endParaRPr lang="el-GR" dirty="0"/>
          </a:p>
        </p:txBody>
      </p:sp>
    </p:spTree>
    <p:extLst>
      <p:ext uri="{BB962C8B-B14F-4D97-AF65-F5344CB8AC3E}">
        <p14:creationId xmlns="" xmlns:p14="http://schemas.microsoft.com/office/powerpoint/2010/main" val="10242372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ΤΑ ΜΕΣΑ ΕΝΗΜΕΡΩΣΗΣ ΣΤΗΝ </a:t>
            </a:r>
            <a:r>
              <a:rPr lang="en-US" dirty="0" smtClean="0"/>
              <a:t>FYROM</a:t>
            </a:r>
            <a:endParaRPr lang="en-US" dirty="0"/>
          </a:p>
        </p:txBody>
      </p:sp>
    </p:spTree>
  </p:cSld>
  <p:clrMapOvr>
    <a:masterClrMapping/>
  </p:clrMapOvr>
  <p:transition>
    <p:dissolve/>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600" b="1" dirty="0" smtClean="0">
                <a:latin typeface="Times New Roman" pitchFamily="18" charset="0"/>
                <a:cs typeface="Times New Roman" pitchFamily="18" charset="0"/>
              </a:rPr>
              <a:t>Τα μέσα ενημέρωσης</a:t>
            </a:r>
            <a:br>
              <a:rPr lang="el-GR" sz="3600" b="1" dirty="0" smtClean="0">
                <a:latin typeface="Times New Roman" pitchFamily="18" charset="0"/>
                <a:cs typeface="Times New Roman" pitchFamily="18" charset="0"/>
              </a:rPr>
            </a:br>
            <a:endParaRPr lang="el-GR" sz="3600" b="1" cap="none"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04800" y="1268413"/>
            <a:ext cx="8686800" cy="5473700"/>
          </a:xfrm>
        </p:spPr>
        <p:txBody>
          <a:bodyPr>
            <a:normAutofit/>
          </a:bodyPr>
          <a:lstStyle/>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3200" dirty="0">
                <a:latin typeface="Times New Roman" pitchFamily="18" charset="0"/>
                <a:cs typeface="Times New Roman" pitchFamily="18" charset="0"/>
              </a:rPr>
              <a:t>1944 εκδόθηκε η πρώτη μεταπολεμική εφημερίδα στα Σκόπια, η </a:t>
            </a:r>
            <a:r>
              <a:rPr lang="en-US" sz="3200" i="1" dirty="0">
                <a:latin typeface="Times New Roman" pitchFamily="18" charset="0"/>
                <a:cs typeface="Times New Roman" pitchFamily="18" charset="0"/>
              </a:rPr>
              <a:t>Nova </a:t>
            </a:r>
            <a:r>
              <a:rPr lang="en-US" sz="3200" i="1" dirty="0" err="1">
                <a:latin typeface="Times New Roman" pitchFamily="18" charset="0"/>
                <a:cs typeface="Times New Roman" pitchFamily="18" charset="0"/>
              </a:rPr>
              <a:t>Makedonija</a:t>
            </a:r>
            <a:r>
              <a:rPr lang="el-GR" sz="3200" i="1"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ο </a:t>
            </a:r>
            <a:r>
              <a:rPr lang="el-GR" sz="3200" dirty="0">
                <a:latin typeface="Times New Roman" pitchFamily="18" charset="0"/>
                <a:cs typeface="Times New Roman" pitchFamily="18" charset="0"/>
              </a:rPr>
              <a:t>τίτλος συμβόλιζε την προσπάθεια δημιουργίας του νέου κράτους και της νέας ταυτότητας του </a:t>
            </a:r>
            <a:r>
              <a:rPr lang="el-GR" sz="3200" dirty="0" smtClean="0">
                <a:latin typeface="Times New Roman" pitchFamily="18" charset="0"/>
                <a:cs typeface="Times New Roman" pitchFamily="18" charset="0"/>
              </a:rPr>
              <a:t>λαού</a:t>
            </a:r>
          </a:p>
          <a:p>
            <a:pPr eaLnBrk="1" fontAlgn="auto" hangingPunct="1">
              <a:spcAft>
                <a:spcPts val="0"/>
              </a:spcAft>
              <a:buFont typeface="Wingdings 2"/>
              <a:buChar char=""/>
              <a:defRPr/>
            </a:pPr>
            <a:r>
              <a:rPr lang="el-GR" sz="3200" dirty="0" smtClean="0">
                <a:latin typeface="Times New Roman" pitchFamily="18" charset="0"/>
                <a:cs typeface="Times New Roman" pitchFamily="18" charset="0"/>
              </a:rPr>
              <a:t>1945 </a:t>
            </a:r>
            <a:r>
              <a:rPr lang="en-US" sz="3200" dirty="0" smtClean="0">
                <a:latin typeface="Times New Roman" pitchFamily="18" charset="0"/>
                <a:cs typeface="Times New Roman" pitchFamily="18" charset="0"/>
              </a:rPr>
              <a:t>Radio Skopje</a:t>
            </a:r>
          </a:p>
          <a:p>
            <a:pPr eaLnBrk="1" fontAlgn="auto" hangingPunct="1">
              <a:spcAft>
                <a:spcPts val="0"/>
              </a:spcAft>
              <a:buFont typeface="Wingdings 2"/>
              <a:buChar char=""/>
              <a:defRPr/>
            </a:pPr>
            <a:r>
              <a:rPr lang="en-US" sz="3200" dirty="0" smtClean="0">
                <a:latin typeface="Times New Roman" pitchFamily="18" charset="0"/>
                <a:cs typeface="Times New Roman" pitchFamily="18" charset="0"/>
              </a:rPr>
              <a:t>1959 </a:t>
            </a:r>
            <a:r>
              <a:rPr lang="en-US" sz="3200" dirty="0" err="1" smtClean="0">
                <a:latin typeface="Times New Roman" pitchFamily="18" charset="0"/>
                <a:cs typeface="Times New Roman" pitchFamily="18" charset="0"/>
              </a:rPr>
              <a:t>Televizija</a:t>
            </a:r>
            <a:r>
              <a:rPr lang="en-US" sz="3200" dirty="0" smtClean="0">
                <a:latin typeface="Times New Roman" pitchFamily="18" charset="0"/>
                <a:cs typeface="Times New Roman" pitchFamily="18" charset="0"/>
              </a:rPr>
              <a:t> Skopje</a:t>
            </a:r>
          </a:p>
          <a:p>
            <a:pPr eaLnBrk="1" fontAlgn="auto" hangingPunct="1">
              <a:spcAft>
                <a:spcPts val="0"/>
              </a:spcAft>
              <a:buFont typeface="Wingdings 2"/>
              <a:buChar char=""/>
              <a:defRPr/>
            </a:pPr>
            <a:r>
              <a:rPr lang="en-US" sz="3200" dirty="0" smtClean="0">
                <a:latin typeface="Times New Roman" pitchFamily="18" charset="0"/>
                <a:cs typeface="Times New Roman" pitchFamily="18" charset="0"/>
              </a:rPr>
              <a:t>1964 </a:t>
            </a:r>
            <a:r>
              <a:rPr lang="en-US" sz="3200" dirty="0" err="1" smtClean="0">
                <a:latin typeface="Times New Roman" pitchFamily="18" charset="0"/>
                <a:cs typeface="Times New Roman" pitchFamily="18" charset="0"/>
              </a:rPr>
              <a:t>Makedonska</a:t>
            </a:r>
            <a:r>
              <a:rPr lang="en-US" sz="3200" dirty="0" smtClean="0">
                <a:latin typeface="Times New Roman" pitchFamily="18" charset="0"/>
                <a:cs typeface="Times New Roman" pitchFamily="18" charset="0"/>
              </a:rPr>
              <a:t> Radio </a:t>
            </a:r>
            <a:r>
              <a:rPr lang="en-US" sz="3200" dirty="0" err="1" smtClean="0">
                <a:latin typeface="Times New Roman" pitchFamily="18" charset="0"/>
                <a:cs typeface="Times New Roman" pitchFamily="18" charset="0"/>
              </a:rPr>
              <a:t>Televizija</a:t>
            </a:r>
            <a:r>
              <a:rPr lang="en-US" sz="3200" dirty="0" smtClean="0">
                <a:latin typeface="Times New Roman" pitchFamily="18" charset="0"/>
                <a:cs typeface="Times New Roman" pitchFamily="18" charset="0"/>
              </a:rPr>
              <a:t> (MRTV)</a:t>
            </a:r>
          </a:p>
        </p:txBody>
      </p:sp>
    </p:spTree>
  </p:cSld>
  <p:clrMapOvr>
    <a:masterClrMapping/>
  </p:clrMapOvr>
  <p:transition>
    <p:dissolv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79388" y="0"/>
            <a:ext cx="8964612" cy="6669088"/>
          </a:xfrm>
        </p:spPr>
        <p:txBody>
          <a:bodyPr>
            <a:normAutofit/>
          </a:bodyPr>
          <a:lstStyle/>
          <a:p>
            <a:pPr eaLnBrk="1" hangingPunct="1">
              <a:lnSpc>
                <a:spcPct val="90000"/>
              </a:lnSpc>
              <a:defRPr/>
            </a:pPr>
            <a:endParaRPr lang="en-US" altLang="el-GR" sz="2800" dirty="0" smtClean="0"/>
          </a:p>
          <a:p>
            <a:pPr eaLnBrk="1" hangingPunct="1">
              <a:lnSpc>
                <a:spcPct val="90000"/>
              </a:lnSpc>
              <a:defRPr/>
            </a:pPr>
            <a:r>
              <a:rPr lang="en-US" altLang="el-GR" sz="4400" dirty="0" smtClean="0"/>
              <a:t>REFERENCES</a:t>
            </a:r>
          </a:p>
          <a:p>
            <a:pPr eaLnBrk="1" hangingPunct="1">
              <a:lnSpc>
                <a:spcPct val="90000"/>
              </a:lnSpc>
              <a:defRPr/>
            </a:pPr>
            <a:endParaRPr lang="en-US" altLang="el-GR" sz="2800" dirty="0" smtClean="0"/>
          </a:p>
          <a:p>
            <a:pPr>
              <a:lnSpc>
                <a:spcPct val="90000"/>
              </a:lnSpc>
              <a:defRPr/>
            </a:pPr>
            <a:r>
              <a:rPr lang="el-GR" altLang="el-GR" sz="2800" dirty="0" smtClean="0"/>
              <a:t>Σπ. </a:t>
            </a:r>
            <a:r>
              <a:rPr lang="el-GR" altLang="el-GR" sz="2800" dirty="0" err="1" smtClean="0"/>
              <a:t>Σφέτας</a:t>
            </a:r>
            <a:r>
              <a:rPr lang="el-GR" altLang="el-GR" sz="2800" dirty="0" smtClean="0"/>
              <a:t> (2010 ). ΣΚΟΠΙΑ: Σε αναζήτηση ταυτότητας &amp; διεθνούς αναγνώρισης στο </a:t>
            </a:r>
            <a:r>
              <a:rPr lang="el-GR" sz="2800" b="1" dirty="0" smtClean="0"/>
              <a:t>ΟΨΕΙΣ ΤΟΥ ΜΑΚΕΔΟΝΙΚΟΥ ΖΗΤΗΜΑΤΟΣ ΣΤΟΝ 20ο ΑΙΩΝΑ </a:t>
            </a:r>
            <a:endParaRPr lang="el-GR" altLang="el-GR" sz="2800" dirty="0" smtClean="0"/>
          </a:p>
          <a:p>
            <a:pPr>
              <a:lnSpc>
                <a:spcPct val="90000"/>
              </a:lnSpc>
              <a:defRPr/>
            </a:pPr>
            <a:r>
              <a:rPr lang="el-GR" altLang="el-GR" sz="2800" dirty="0" smtClean="0"/>
              <a:t>Σπ. </a:t>
            </a:r>
            <a:r>
              <a:rPr lang="el-GR" altLang="el-GR" sz="2800" dirty="0" err="1" smtClean="0"/>
              <a:t>Σφέτας</a:t>
            </a:r>
            <a:r>
              <a:rPr lang="el-GR" altLang="el-GR" sz="2800" dirty="0" smtClean="0"/>
              <a:t> (2010 ). Το Μακεδονικό υπό το φως της Κομμουνιστικής Διεθνούς κατά το Μεσοπόλεμο στο </a:t>
            </a:r>
            <a:r>
              <a:rPr lang="el-GR" sz="2800" b="1" dirty="0" smtClean="0"/>
              <a:t>ΟΨΕΙΣ ΤΟΥ ΜΑΚΕΔΟΝΙΚΟΥ ΖΗΤΗΜΑΤΟΣ ΣΤΟΝ 20ο ΑΙΩΝΑ </a:t>
            </a:r>
            <a:endParaRPr lang="el-GR" altLang="el-GR" sz="2800" dirty="0" smtClean="0"/>
          </a:p>
          <a:p>
            <a:pPr>
              <a:lnSpc>
                <a:spcPct val="90000"/>
              </a:lnSpc>
              <a:defRPr/>
            </a:pPr>
            <a:r>
              <a:rPr lang="el-GR" altLang="el-GR" sz="2800" dirty="0" smtClean="0"/>
              <a:t>Σπ. </a:t>
            </a:r>
            <a:r>
              <a:rPr lang="el-GR" altLang="el-GR" sz="2800" dirty="0" err="1" smtClean="0"/>
              <a:t>Σφέτας</a:t>
            </a:r>
            <a:r>
              <a:rPr lang="el-GR" altLang="el-GR" sz="2800" dirty="0" smtClean="0"/>
              <a:t> (2010 ). Η ίδρυση και η δράση της </a:t>
            </a:r>
            <a:r>
              <a:rPr lang="el-GR" altLang="el-GR" sz="2800" dirty="0" err="1" smtClean="0"/>
              <a:t>Οχράνας</a:t>
            </a:r>
            <a:r>
              <a:rPr lang="el-GR" altLang="el-GR" sz="2800" dirty="0" smtClean="0"/>
              <a:t> (1943-44) στη Δυτική Μακεδονία στα πλαίσια της πολιτικής της </a:t>
            </a:r>
            <a:r>
              <a:rPr lang="en-US" altLang="el-GR" sz="2800" dirty="0" smtClean="0"/>
              <a:t>VMRO &amp; </a:t>
            </a:r>
            <a:r>
              <a:rPr lang="el-GR" altLang="el-GR" sz="2800" dirty="0" smtClean="0"/>
              <a:t>των </a:t>
            </a:r>
            <a:r>
              <a:rPr lang="el-GR" altLang="el-GR" sz="2800" dirty="0" err="1" smtClean="0"/>
              <a:t>ιταλο</a:t>
            </a:r>
            <a:r>
              <a:rPr lang="el-GR" altLang="el-GR" sz="2800" dirty="0" smtClean="0"/>
              <a:t>-γερμανικών αρχών κατοχής στο </a:t>
            </a:r>
            <a:r>
              <a:rPr lang="el-GR" sz="2800" b="1" dirty="0" smtClean="0"/>
              <a:t>ΟΨΕΙΣ ΤΟΥ ΜΑΚΕΔΟΝΙΚΟΥ ΖΗΤΗΜΑΤΟΣ ΣΤΟΝ 20ο ΑΙΩΝΑ</a:t>
            </a:r>
            <a:r>
              <a:rPr lang="el-GR" altLang="el-GR" sz="2800" dirty="0" smtClean="0"/>
              <a:t> </a:t>
            </a:r>
          </a:p>
        </p:txBody>
      </p:sp>
    </p:spTree>
  </p:cSld>
  <p:clrMapOvr>
    <a:masterClrMapping/>
  </p:clrMapOvr>
  <p:transition>
    <p:dissolv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fontScale="92500"/>
          </a:bodyPr>
          <a:lstStyle/>
          <a:p>
            <a:pPr>
              <a:lnSpc>
                <a:spcPct val="90000"/>
              </a:lnSpc>
              <a:defRPr/>
            </a:pPr>
            <a:r>
              <a:rPr lang="el-GR" altLang="el-GR" sz="3200" dirty="0" smtClean="0"/>
              <a:t>Σπ. </a:t>
            </a:r>
            <a:r>
              <a:rPr lang="el-GR" altLang="el-GR" sz="3200" dirty="0" err="1" smtClean="0"/>
              <a:t>Σφέτας</a:t>
            </a:r>
            <a:r>
              <a:rPr lang="el-GR" altLang="el-GR" sz="3200" dirty="0" smtClean="0"/>
              <a:t> (2010) Αυτονομιστικές κινήσεις των Σλαβόφωνων κατά το 1944, η στάση του ΚΚΕ &amp; η διαφύλαξη των </a:t>
            </a:r>
            <a:r>
              <a:rPr lang="el-GR" altLang="el-GR" sz="3200" dirty="0" err="1" smtClean="0"/>
              <a:t>Ελληνο</a:t>
            </a:r>
            <a:r>
              <a:rPr lang="el-GR" altLang="el-GR" sz="3200" dirty="0" smtClean="0"/>
              <a:t>-Γιουγκοσλαβικών συνόρων στο </a:t>
            </a:r>
            <a:r>
              <a:rPr lang="el-GR" sz="3200" b="1" dirty="0" smtClean="0"/>
              <a:t>ΟΨΕΙΣ ΤΟΥ ΜΑΚΕΔΟΝΙΚΟΥ ΖΗΤΗΜΑΤΟΣ ΣΤΟΝ 20ο ΑΙΩΝΑ </a:t>
            </a:r>
          </a:p>
          <a:p>
            <a:pPr>
              <a:lnSpc>
                <a:spcPct val="90000"/>
              </a:lnSpc>
              <a:defRPr/>
            </a:pPr>
            <a:endParaRPr lang="el-GR" altLang="el-GR" sz="3200" dirty="0" smtClean="0"/>
          </a:p>
          <a:p>
            <a:pPr>
              <a:lnSpc>
                <a:spcPct val="90000"/>
              </a:lnSpc>
              <a:defRPr/>
            </a:pPr>
            <a:r>
              <a:rPr lang="el-GR" altLang="el-GR" sz="3200" dirty="0" smtClean="0"/>
              <a:t>Σπ. </a:t>
            </a:r>
            <a:r>
              <a:rPr lang="el-GR" altLang="el-GR" sz="3200" dirty="0" err="1" smtClean="0"/>
              <a:t>Σφέτας</a:t>
            </a:r>
            <a:r>
              <a:rPr lang="el-GR" altLang="el-GR" sz="3200" dirty="0" smtClean="0"/>
              <a:t> (2010). Ανεπιθύμητοι σύμμαχοι &amp; ανεξέλεγκτοι αντίπαλοι: Οι σχέσεις ΚΚΕ &amp; ΝΟ</a:t>
            </a:r>
            <a:r>
              <a:rPr lang="en-US" altLang="el-GR" sz="3200" dirty="0" smtClean="0"/>
              <a:t>F </a:t>
            </a:r>
            <a:r>
              <a:rPr lang="el-GR" altLang="el-GR" sz="3200" dirty="0" smtClean="0"/>
              <a:t>στη διάρκεια του εμφυλίου (1946-49). </a:t>
            </a:r>
            <a:r>
              <a:rPr lang="el-GR" altLang="el-GR" sz="2800" dirty="0" smtClean="0"/>
              <a:t>στο </a:t>
            </a:r>
            <a:r>
              <a:rPr lang="el-GR" sz="2800" b="1" dirty="0" smtClean="0"/>
              <a:t>ΟΨΕΙΣ ΤΟΥ ΜΑΚΕΔΟΝΙΚΟΥ ΖΗΤΗΜΑΤΟΣ ΣΤΟΝ 20ο ΑΙΩΝΑ </a:t>
            </a:r>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612775" y="228600"/>
            <a:ext cx="8153400" cy="990600"/>
          </a:xfrm>
        </p:spPr>
        <p:txBody>
          <a:bodyPr/>
          <a:lstStyle/>
          <a:p>
            <a:pPr eaLnBrk="1" hangingPunct="1"/>
            <a:r>
              <a:rPr lang="el-GR" altLang="el-GR" smtClean="0"/>
              <a:t>Σκοποί</a:t>
            </a:r>
          </a:p>
        </p:txBody>
      </p:sp>
      <p:sp>
        <p:nvSpPr>
          <p:cNvPr id="32771" name="2 - Θέση περιεχομένου"/>
          <p:cNvSpPr>
            <a:spLocks noGrp="1"/>
          </p:cNvSpPr>
          <p:nvPr>
            <p:ph sz="quarter" idx="1"/>
          </p:nvPr>
        </p:nvSpPr>
        <p:spPr>
          <a:xfrm>
            <a:off x="612775" y="1600200"/>
            <a:ext cx="8153400" cy="4495800"/>
          </a:xfrm>
        </p:spPr>
        <p:txBody>
          <a:bodyPr>
            <a:normAutofit lnSpcReduction="10000"/>
          </a:bodyPr>
          <a:lstStyle/>
          <a:p>
            <a:pPr eaLnBrk="1" hangingPunct="1"/>
            <a:r>
              <a:rPr lang="el-GR" altLang="el-GR" smtClean="0"/>
              <a:t>α) Η αυτονομία της Μακεδονίας</a:t>
            </a:r>
          </a:p>
          <a:p>
            <a:pPr eaLnBrk="1" hangingPunct="1"/>
            <a:r>
              <a:rPr lang="el-GR" altLang="el-GR" smtClean="0"/>
              <a:t>β) Η προσάρτησή της στη Βουλγαρία</a:t>
            </a:r>
          </a:p>
          <a:p>
            <a:pPr eaLnBrk="1" hangingPunct="1"/>
            <a:r>
              <a:rPr lang="el-GR" altLang="el-GR" smtClean="0"/>
              <a:t>γ) Η επανάσταση</a:t>
            </a:r>
          </a:p>
          <a:p>
            <a:pPr eaLnBrk="1" hangingPunct="1"/>
            <a:r>
              <a:rPr lang="el-GR" altLang="el-GR" smtClean="0"/>
              <a:t>Σύγκρουσηα) με την εξαρχία που απέρριπτε την επανάσταση και πρέσβευε την προώθηση του εκπαιδευτικού-θρησκευτικού έργου (Ι</a:t>
            </a:r>
            <a:r>
              <a:rPr lang="en-US" altLang="el-GR" smtClean="0"/>
              <a:t>osif I)</a:t>
            </a:r>
            <a:r>
              <a:rPr lang="el-GR" altLang="el-GR" smtClean="0"/>
              <a:t>Α</a:t>
            </a:r>
            <a:r>
              <a:rPr lang="en-US" altLang="el-GR" smtClean="0"/>
              <a:t>damir F(1979). Die Makedonische Frage. Ihre Entstehung und Entwicklung bis 1908, Wiesbaden</a:t>
            </a:r>
            <a:endParaRPr lang="el-GR" altLang="el-GR" smtClean="0"/>
          </a:p>
          <a:p>
            <a:pPr eaLnBrk="1" hangingPunct="1"/>
            <a:r>
              <a:rPr lang="el-GR" altLang="el-GR" smtClean="0"/>
              <a:t>β) με τον</a:t>
            </a:r>
            <a:r>
              <a:rPr lang="en-US" altLang="el-GR" smtClean="0"/>
              <a:t> Stefan Stabulov</a:t>
            </a:r>
            <a:r>
              <a:rPr lang="el-GR" altLang="el-GR" smtClean="0"/>
              <a:t> που ήθελε καλές σχέσεις με τους οθωμανούς</a:t>
            </a:r>
          </a:p>
          <a:p>
            <a:pPr eaLnBrk="1" hangingPunct="1"/>
            <a:endParaRPr lang="el-GR" altLang="el-GR" smtClean="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dirty="0" smtClean="0"/>
              <a:t>Βουλγαρική- Ρωσική προσέγγιση από το 1894</a:t>
            </a:r>
          </a:p>
        </p:txBody>
      </p:sp>
      <p:sp>
        <p:nvSpPr>
          <p:cNvPr id="3481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1894: πτώση κυβέρνησης </a:t>
            </a:r>
            <a:r>
              <a:rPr lang="en-US" altLang="el-GR" smtClean="0"/>
              <a:t>Stabulov</a:t>
            </a:r>
            <a:r>
              <a:rPr lang="el-GR" altLang="el-GR" smtClean="0"/>
              <a:t> πρόσδεση όχι στην Αυστοουγγαρία αλλά στη Ρωσία </a:t>
            </a:r>
          </a:p>
          <a:p>
            <a:pPr eaLnBrk="1" hangingPunct="1"/>
            <a:r>
              <a:rPr lang="el-GR" altLang="el-GR" smtClean="0"/>
              <a:t>1895: δολοφονία </a:t>
            </a:r>
            <a:r>
              <a:rPr lang="en-US" altLang="el-GR" smtClean="0"/>
              <a:t>Stabulov</a:t>
            </a:r>
            <a:r>
              <a:rPr lang="el-GR" altLang="el-GR" smtClean="0"/>
              <a:t> από Βουλγαρο-μακεδόνες</a:t>
            </a:r>
          </a:p>
          <a:p>
            <a:pPr eaLnBrk="1" hangingPunct="1"/>
            <a:r>
              <a:rPr lang="el-GR" altLang="el-GR" smtClean="0"/>
              <a:t>1896: </a:t>
            </a:r>
            <a:r>
              <a:rPr lang="en-US" altLang="el-GR" smtClean="0"/>
              <a:t>Konstantin Stojlov: </a:t>
            </a:r>
            <a:r>
              <a:rPr lang="el-GR" altLang="el-GR" smtClean="0"/>
              <a:t> φιλορώσος πρωθυπουργός</a:t>
            </a:r>
            <a:endParaRPr lang="en-US" altLang="el-GR" smtClean="0"/>
          </a:p>
          <a:p>
            <a:pPr eaLnBrk="1" hangingPunct="1"/>
            <a:r>
              <a:rPr lang="en-US" altLang="el-GR" smtClean="0"/>
              <a:t>Ferdinand: </a:t>
            </a:r>
            <a:r>
              <a:rPr lang="el-GR" altLang="el-GR" smtClean="0"/>
              <a:t> αναγνώριση διεθνής, διάδοχος ορθόδοξος</a:t>
            </a:r>
          </a:p>
          <a:p>
            <a:pPr eaLnBrk="1" hangingPunct="1"/>
            <a:endParaRPr lang="el-GR" altLang="el-GR" smtClean="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«Μακεδονική» πολιτική Ρωσίας-Βουλγαρίας 1897-1903</a:t>
            </a:r>
          </a:p>
        </p:txBody>
      </p:sp>
      <p:sp>
        <p:nvSpPr>
          <p:cNvPr id="35843" name="2 - Θέση περιεχομένου"/>
          <p:cNvSpPr>
            <a:spLocks noGrp="1"/>
          </p:cNvSpPr>
          <p:nvPr>
            <p:ph sz="quarter" idx="1"/>
          </p:nvPr>
        </p:nvSpPr>
        <p:spPr>
          <a:xfrm>
            <a:off x="612775" y="1600200"/>
            <a:ext cx="8153400" cy="4495800"/>
          </a:xfrm>
        </p:spPr>
        <p:txBody>
          <a:bodyPr>
            <a:normAutofit lnSpcReduction="10000"/>
          </a:bodyPr>
          <a:lstStyle/>
          <a:p>
            <a:pPr eaLnBrk="1" hangingPunct="1"/>
            <a:r>
              <a:rPr lang="el-GR" altLang="el-GR" smtClean="0"/>
              <a:t>Διατήρηση του καθεστώτος (Συμφωνία με Αυστροουγγαρία 1897)</a:t>
            </a:r>
          </a:p>
          <a:p>
            <a:pPr eaLnBrk="1" hangingPunct="1"/>
            <a:r>
              <a:rPr lang="el-GR" altLang="el-GR" smtClean="0"/>
              <a:t>Θεραπεία σερβικών συμφερόντων στη Μακεδονία, στήριξη Σέρβου Φιρμιλιανού για τη Μητρόπολη Σκοπίων 1902</a:t>
            </a:r>
          </a:p>
          <a:p>
            <a:pPr eaLnBrk="1" hangingPunct="1"/>
            <a:r>
              <a:rPr lang="el-GR" altLang="el-GR" smtClean="0"/>
              <a:t>Ρωσο-βουλγαρική στρατιωτική σύμβαση 1902 με </a:t>
            </a:r>
            <a:r>
              <a:rPr lang="en-US" altLang="el-GR" smtClean="0"/>
              <a:t>Danev</a:t>
            </a:r>
          </a:p>
          <a:p>
            <a:pPr eaLnBrk="1" hangingPunct="1"/>
            <a:r>
              <a:rPr lang="en-US" altLang="el-GR" smtClean="0"/>
              <a:t>Race Petrov</a:t>
            </a:r>
            <a:r>
              <a:rPr lang="el-GR" altLang="el-GR" smtClean="0"/>
              <a:t>: επιφυλακτικός στο Ίλιντεν 1903, άνοιξε τα σύνορα στους πρόσφυγες, αμνηστία στους επαναστάτες</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Ο ΣΛΑΒΟΜΑΚΕΔΟΝΙΣΜΟΣ Ως ΑΝΤΙΘΕΣΗ ΣΤΟΝ ΕΚΒΟΥΛΓΑΡΙΣΜΟ</a:t>
            </a:r>
          </a:p>
          <a:p>
            <a:r>
              <a:rPr lang="el-GR" dirty="0" smtClean="0"/>
              <a:t>Ο ΕΚΣΕΡΒΙΣΜΟΣ</a:t>
            </a:r>
          </a:p>
          <a:p>
            <a:r>
              <a:rPr lang="el-GR" dirty="0" smtClean="0"/>
              <a:t>Η </a:t>
            </a:r>
            <a:r>
              <a:rPr lang="el-GR" dirty="0" smtClean="0"/>
              <a:t>ΕΠΙΔΡΑΣΗ ΤΗΣ ΣΕΡΒΙΚΗΣ ΠΟΛΙΤΙΚΗΣ ΣΤΟ ΜΑΚΕΔΟΝΙΚΟ</a:t>
            </a:r>
            <a:endParaRPr lang="en-US"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612775" y="228600"/>
            <a:ext cx="8153400" cy="990600"/>
          </a:xfrm>
        </p:spPr>
        <p:txBody>
          <a:bodyPr/>
          <a:lstStyle/>
          <a:p>
            <a:pPr eaLnBrk="1" hangingPunct="1"/>
            <a:r>
              <a:rPr lang="el-GR" altLang="el-GR" dirty="0" smtClean="0">
                <a:solidFill>
                  <a:srgbClr val="FF0000"/>
                </a:solidFill>
              </a:rPr>
              <a:t>Η ΣΕΡΒΙΚΗ ΠΟΛΙΤΙΚΗ ΜΕΤΑ ΤΟ 1870</a:t>
            </a:r>
          </a:p>
        </p:txBody>
      </p:sp>
      <p:sp>
        <p:nvSpPr>
          <p:cNvPr id="26627" name="2 - Θέση περιεχομένου"/>
          <p:cNvSpPr>
            <a:spLocks noGrp="1"/>
          </p:cNvSpPr>
          <p:nvPr>
            <p:ph sz="quarter" idx="1"/>
          </p:nvPr>
        </p:nvSpPr>
        <p:spPr>
          <a:xfrm>
            <a:off x="612775" y="1600200"/>
            <a:ext cx="8153400" cy="4495800"/>
          </a:xfrm>
        </p:spPr>
        <p:txBody>
          <a:bodyPr/>
          <a:lstStyle/>
          <a:p>
            <a:pPr eaLnBrk="1" hangingPunct="1"/>
            <a:r>
              <a:rPr lang="el-GR" altLang="el-GR" dirty="0" smtClean="0"/>
              <a:t>Η προσπάθεια του σερβικού κράτους είχε </a:t>
            </a:r>
            <a:r>
              <a:rPr lang="el-GR" altLang="el-GR" dirty="0" err="1" smtClean="0"/>
              <a:t>αντιβουλγαρικές</a:t>
            </a:r>
            <a:r>
              <a:rPr lang="el-GR" altLang="el-GR" dirty="0" smtClean="0"/>
              <a:t> αιχμές μετά τη σύσταση της εξαρχίας.</a:t>
            </a:r>
          </a:p>
          <a:p>
            <a:pPr eaLnBrk="1" hangingPunct="1"/>
            <a:r>
              <a:rPr lang="el-GR" altLang="el-GR" dirty="0" smtClean="0"/>
              <a:t> Μετά την ίδρυση του βουλγαρικού κράτους, τη στροφή της Σερβίας στη Μακεδονία με αυστριακή στήριξη (συνθήκη 1881), την προσάρτηση της Θεσσαλίας στην Ελλάδα και τη γειτνίαση με τη Μακεδονία ο ανταγωνισμός εντάθηκε.</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dirty="0" smtClean="0">
                <a:solidFill>
                  <a:schemeClr val="bg1"/>
                </a:solidFill>
              </a:rPr>
              <a:t>1871-1873: Ο ΚΙΝΔΥΝΟΣ ΤΟΥ ΣΛΑΒΟΜΑΚΕΔΟΝΙΣΜΟΥ</a:t>
            </a:r>
          </a:p>
        </p:txBody>
      </p:sp>
      <p:sp>
        <p:nvSpPr>
          <p:cNvPr id="2457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Περιοδεία </a:t>
            </a:r>
            <a:r>
              <a:rPr lang="en-US" altLang="el-GR" smtClean="0"/>
              <a:t>Milojevic</a:t>
            </a:r>
            <a:r>
              <a:rPr lang="el-GR" altLang="el-GR" smtClean="0"/>
              <a:t>: </a:t>
            </a:r>
          </a:p>
          <a:p>
            <a:pPr eaLnBrk="1" hangingPunct="1"/>
            <a:r>
              <a:rPr lang="el-GR" altLang="el-GR" smtClean="0"/>
              <a:t>Διάκριση Σλάβων της Μακεδονίας-Βουλγάρων </a:t>
            </a:r>
          </a:p>
          <a:p>
            <a:pPr eaLnBrk="1" hangingPunct="1"/>
            <a:r>
              <a:rPr lang="en-US" altLang="el-GR" smtClean="0"/>
              <a:t>Petko Slavejkov</a:t>
            </a:r>
          </a:p>
          <a:p>
            <a:pPr eaLnBrk="1" hangingPunct="1"/>
            <a:r>
              <a:rPr lang="en-US" altLang="el-GR" smtClean="0"/>
              <a:t>1871</a:t>
            </a:r>
            <a:r>
              <a:rPr lang="el-GR" altLang="el-GR" smtClean="0"/>
              <a:t> αναφέρεται στον κίνδυνο η γλωσσική διαμάχη να εξελιχτεί σε γένεση ενός σλαβομακεδονισμού</a:t>
            </a:r>
          </a:p>
          <a:p>
            <a:pPr eaLnBrk="1" hangingPunct="1"/>
            <a:r>
              <a:rPr lang="el-GR" altLang="el-GR" smtClean="0"/>
              <a:t>(</a:t>
            </a:r>
            <a:r>
              <a:rPr lang="en-US" altLang="el-GR" smtClean="0"/>
              <a:t>Makedonja, </a:t>
            </a:r>
            <a:r>
              <a:rPr lang="el-GR" altLang="el-GR" smtClean="0"/>
              <a:t>1871)</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ΒΙΒΛΙΟΓΡΑΦΙΑ ΓΙΑ ΠΑΝΣΛΑΒΙΣΜΟ</a:t>
            </a:r>
            <a:endParaRPr lang="en-US" dirty="0"/>
          </a:p>
        </p:txBody>
      </p:sp>
      <p:sp>
        <p:nvSpPr>
          <p:cNvPr id="3" name="2 - Θέση περιεχομένου"/>
          <p:cNvSpPr>
            <a:spLocks noGrp="1"/>
          </p:cNvSpPr>
          <p:nvPr>
            <p:ph sz="quarter" idx="1"/>
          </p:nvPr>
        </p:nvSpPr>
        <p:spPr/>
        <p:txBody>
          <a:bodyPr>
            <a:normAutofit/>
          </a:bodyPr>
          <a:lstStyle/>
          <a:p>
            <a:r>
              <a:rPr lang="en-US" sz="2400" dirty="0" smtClean="0">
                <a:latin typeface="Times New Roman" pitchFamily="18" charset="0"/>
                <a:cs typeface="Times New Roman" pitchFamily="18" charset="0"/>
              </a:rPr>
              <a:t>Michael </a:t>
            </a:r>
            <a:r>
              <a:rPr lang="en-US" sz="2400" dirty="0" err="1" smtClean="0">
                <a:latin typeface="Times New Roman" pitchFamily="18" charset="0"/>
                <a:cs typeface="Times New Roman" pitchFamily="18" charset="0"/>
              </a:rPr>
              <a:t>Boro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Petrovich</a:t>
            </a:r>
            <a:r>
              <a:rPr lang="en-US" sz="2400" dirty="0" smtClean="0">
                <a:latin typeface="Times New Roman" pitchFamily="18" charset="0"/>
                <a:cs typeface="Times New Roman" pitchFamily="18" charset="0"/>
              </a:rPr>
              <a:t> (London 1956). The emergence of Russian </a:t>
            </a:r>
            <a:r>
              <a:rPr lang="en-US" sz="2400" dirty="0" err="1" smtClean="0">
                <a:latin typeface="Times New Roman" pitchFamily="18" charset="0"/>
                <a:cs typeface="Times New Roman" pitchFamily="18" charset="0"/>
              </a:rPr>
              <a:t>panslavism</a:t>
            </a:r>
            <a:r>
              <a:rPr lang="en-US" sz="2400" dirty="0" smtClean="0">
                <a:latin typeface="Times New Roman" pitchFamily="18" charset="0"/>
                <a:cs typeface="Times New Roman" pitchFamily="18" charset="0"/>
              </a:rPr>
              <a:t> 1856-1870.</a:t>
            </a:r>
          </a:p>
          <a:p>
            <a:r>
              <a:rPr lang="en-US" sz="2400" dirty="0" smtClean="0">
                <a:latin typeface="Times New Roman" pitchFamily="18" charset="0"/>
                <a:cs typeface="Times New Roman" pitchFamily="18" charset="0"/>
              </a:rPr>
              <a:t>B.H. Summer (Oxford 1937). Russia and the Balkans.</a:t>
            </a:r>
          </a:p>
          <a:p>
            <a:r>
              <a:rPr lang="el-GR" sz="2400" dirty="0" smtClean="0">
                <a:latin typeface="Times New Roman" pitchFamily="18" charset="0"/>
                <a:cs typeface="Times New Roman" pitchFamily="18" charset="0"/>
              </a:rPr>
              <a:t>Ε. Κωφός (Αθήνα 1981). Ο Ελληνισμός την περίοδο 1869-1881.</a:t>
            </a:r>
          </a:p>
          <a:p>
            <a:r>
              <a:rPr lang="en-US" sz="2400" dirty="0" smtClean="0">
                <a:latin typeface="Times New Roman" pitchFamily="18" charset="0"/>
                <a:cs typeface="Times New Roman" pitchFamily="18" charset="0"/>
              </a:rPr>
              <a:t>P. </a:t>
            </a:r>
            <a:r>
              <a:rPr lang="en-US" sz="2400" dirty="0" err="1" smtClean="0">
                <a:latin typeface="Times New Roman" pitchFamily="18" charset="0"/>
                <a:cs typeface="Times New Roman" pitchFamily="18" charset="0"/>
              </a:rPr>
              <a:t>Kitromilides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Aldersot</a:t>
            </a:r>
            <a:r>
              <a:rPr lang="en-US" sz="2400" dirty="0" smtClean="0">
                <a:latin typeface="Times New Roman" pitchFamily="18" charset="0"/>
                <a:cs typeface="Times New Roman" pitchFamily="18" charset="0"/>
              </a:rPr>
              <a:t> 1999). Imagined communities and the origins of the national question in the Balkans.</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solidFill>
                  <a:schemeClr val="bg1"/>
                </a:solidFill>
              </a:rPr>
              <a:t>Ο «</a:t>
            </a:r>
            <a:r>
              <a:rPr lang="el-GR" dirty="0" err="1" smtClean="0">
                <a:solidFill>
                  <a:schemeClr val="bg1"/>
                </a:solidFill>
              </a:rPr>
              <a:t>σλαβομακεδονισμός</a:t>
            </a:r>
            <a:r>
              <a:rPr lang="el-GR" dirty="0" smtClean="0">
                <a:solidFill>
                  <a:schemeClr val="bg1"/>
                </a:solidFill>
              </a:rPr>
              <a:t>»  ως αποτροπή από τον γλωσσικό </a:t>
            </a:r>
            <a:r>
              <a:rPr lang="el-GR" dirty="0" err="1" smtClean="0">
                <a:solidFill>
                  <a:schemeClr val="bg1"/>
                </a:solidFill>
              </a:rPr>
              <a:t>εκβουλγαρισμό</a:t>
            </a:r>
            <a:r>
              <a:rPr lang="el-GR" dirty="0" smtClean="0">
                <a:solidFill>
                  <a:schemeClr val="bg1"/>
                </a:solidFill>
              </a:rPr>
              <a:t> </a:t>
            </a:r>
            <a:endParaRPr lang="el-GR" dirty="0">
              <a:solidFill>
                <a:schemeClr val="bg1"/>
              </a:solidFill>
            </a:endParaRPr>
          </a:p>
        </p:txBody>
      </p:sp>
      <p:sp>
        <p:nvSpPr>
          <p:cNvPr id="2560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Ο </a:t>
            </a:r>
            <a:r>
              <a:rPr lang="en-US" altLang="el-GR" smtClean="0"/>
              <a:t>G. Pulevski</a:t>
            </a:r>
            <a:r>
              <a:rPr lang="el-GR" altLang="el-GR" smtClean="0"/>
              <a:t> </a:t>
            </a:r>
            <a:r>
              <a:rPr lang="en-US" altLang="el-GR" smtClean="0"/>
              <a:t>(1873)</a:t>
            </a:r>
          </a:p>
          <a:p>
            <a:pPr eaLnBrk="1" hangingPunct="1"/>
            <a:r>
              <a:rPr lang="el-GR" altLang="el-GR" smtClean="0"/>
              <a:t>Συνέταξε 4γλωσσο λεξικό για να αποτρέψει τους ανθρώπους από τον γλωσσικό εκβουλγαρισμό τους. Την έκδοση ανέλαβε το σερβικό Υπουργείο Εξωτερικών στο Βελιγράδι.</a:t>
            </a:r>
          </a:p>
          <a:p>
            <a:pPr eaLnBrk="1" hangingPunct="1"/>
            <a:r>
              <a:rPr lang="el-GR" altLang="el-GR" smtClean="0"/>
              <a:t>Συνέχισε την κατήχηση στον σλαβομακεδονισμό Το λεξικό τυπώθηκε το 1875 στο κυριλλικό σερβικό αλφάβητο</a:t>
            </a:r>
            <a:r>
              <a:rPr lang="en-US" altLang="el-GR" smtClean="0"/>
              <a:t> </a:t>
            </a:r>
            <a:endParaRPr lang="el-GR" altLang="el-GR" smtClean="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l-GR" dirty="0" smtClean="0">
                <a:solidFill>
                  <a:schemeClr val="bg1"/>
                </a:solidFill>
              </a:rPr>
              <a:t>Η σερβική παρέμβαση στο γλωσσικό</a:t>
            </a:r>
            <a:endParaRPr lang="el-GR" dirty="0">
              <a:solidFill>
                <a:schemeClr val="bg1"/>
              </a:solidFill>
            </a:endParaRPr>
          </a:p>
        </p:txBody>
      </p:sp>
      <p:sp>
        <p:nvSpPr>
          <p:cNvPr id="22531"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Milos Milosevic, Jovan Ristic (</a:t>
            </a:r>
            <a:r>
              <a:rPr lang="el-GR" altLang="el-GR" smtClean="0"/>
              <a:t>Πρωθυπουργός Σερβίας)</a:t>
            </a:r>
          </a:p>
          <a:p>
            <a:pPr eaLnBrk="1" hangingPunct="1"/>
            <a:r>
              <a:rPr lang="el-GR" altLang="el-GR" smtClean="0"/>
              <a:t>Εγκαινιάζουν μια εθνική σερβική πολιτική</a:t>
            </a:r>
          </a:p>
          <a:p>
            <a:pPr eaLnBrk="1" hangingPunct="1"/>
            <a:r>
              <a:rPr lang="el-GR" altLang="el-GR" smtClean="0"/>
              <a:t>Αύγουστος 1868 μετά τη δολοφονία του </a:t>
            </a:r>
            <a:r>
              <a:rPr lang="en-US" altLang="el-GR" smtClean="0"/>
              <a:t>Mihailo Obrenovic </a:t>
            </a:r>
            <a:r>
              <a:rPr lang="el-GR" altLang="el-GR" smtClean="0"/>
              <a:t> συγκροτείται «Επιτροπή για τα σερβικά σχολεία και για τους Σέρβους δασκάλους στην Παλιά Σερβία και Μακεδονία» με επικεφαλής τον </a:t>
            </a:r>
            <a:r>
              <a:rPr lang="en-US" altLang="el-GR" smtClean="0"/>
              <a:t>Nikifor Ducic, Milos Milojevic, Panta Srekovic</a:t>
            </a:r>
          </a:p>
          <a:p>
            <a:pPr eaLnBrk="1" hangingPunct="1"/>
            <a:endParaRPr lang="en-US" altLang="el-GR" smtClean="0"/>
          </a:p>
          <a:p>
            <a:pPr eaLnBrk="1" hangingPunct="1"/>
            <a:endParaRPr lang="el-GR" altLang="el-GR" smtClean="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612775" y="228600"/>
            <a:ext cx="8153400" cy="990600"/>
          </a:xfrm>
        </p:spPr>
        <p:txBody>
          <a:bodyPr/>
          <a:lstStyle/>
          <a:p>
            <a:pPr eaLnBrk="1" hangingPunct="1"/>
            <a:r>
              <a:rPr lang="el-GR" altLang="el-GR" dirty="0" smtClean="0">
                <a:solidFill>
                  <a:schemeClr val="bg1"/>
                </a:solidFill>
              </a:rPr>
              <a:t>Σερβικό βιβλίο </a:t>
            </a:r>
            <a:r>
              <a:rPr lang="en-US" altLang="el-GR" dirty="0" smtClean="0">
                <a:solidFill>
                  <a:schemeClr val="bg1"/>
                </a:solidFill>
              </a:rPr>
              <a:t>1871</a:t>
            </a:r>
            <a:endParaRPr lang="el-GR" altLang="el-GR" dirty="0" smtClean="0">
              <a:solidFill>
                <a:schemeClr val="bg1"/>
              </a:solidFill>
            </a:endParaRPr>
          </a:p>
        </p:txBody>
      </p:sp>
      <p:sp>
        <p:nvSpPr>
          <p:cNvPr id="2355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«Οι Μακεδόνες είναι οι αρχαιότεροι Σλάβοι της Βαλκανικής.. Και παρά το γεγονός ότι στα έθιμά τους και στη γλώσσα τους μπορούν να βρεθούν ίχνη από όλους τους λαούς που εδώ και εκεί τους κυρίευαν αυτοί και σήμερα χαρακτηρίζονται από ιδιαιτερότητα και βρίσκονται μεταξύ Σέρβων και Βουλγάρων..»</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612775" y="228600"/>
            <a:ext cx="8153400" cy="990600"/>
          </a:xfrm>
        </p:spPr>
        <p:txBody>
          <a:bodyPr/>
          <a:lstStyle/>
          <a:p>
            <a:pPr eaLnBrk="1" hangingPunct="1"/>
            <a:r>
              <a:rPr lang="el-GR" altLang="el-GR" dirty="0" smtClean="0">
                <a:solidFill>
                  <a:schemeClr val="bg1"/>
                </a:solidFill>
              </a:rPr>
              <a:t>Σερβική πολιτική 1885 κε</a:t>
            </a:r>
          </a:p>
        </p:txBody>
      </p:sp>
      <p:sp>
        <p:nvSpPr>
          <p:cNvPr id="37891"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1885: προσάρτηση Α. Ρωμυλίας στη Βουλγαρία</a:t>
            </a:r>
          </a:p>
          <a:p>
            <a:pPr eaLnBrk="1" hangingPunct="1"/>
            <a:r>
              <a:rPr lang="el-GR" altLang="el-GR" smtClean="0"/>
              <a:t>Σύμπλευση με Πατριαρχείο για διορισμό Μητροπολιτών (Πρισρένη-Σκόπια)</a:t>
            </a:r>
          </a:p>
          <a:p>
            <a:pPr eaLnBrk="1" hangingPunct="1"/>
            <a:r>
              <a:rPr lang="en-US" altLang="el-GR" smtClean="0"/>
              <a:t>De jure </a:t>
            </a:r>
            <a:r>
              <a:rPr lang="el-GR" altLang="el-GR" smtClean="0"/>
              <a:t> δεν υπήρχε αναγνωρισμένη σερβική εθνότητα.Διαπραγματεύσεις με την Ελλάδα για διανομή Μακεδονίας</a:t>
            </a:r>
          </a:p>
          <a:p>
            <a:pPr eaLnBrk="1" hangingPunct="1"/>
            <a:r>
              <a:rPr lang="el-GR" altLang="el-GR" smtClean="0"/>
              <a:t>1887: σερβικά προξενεία στα Σκόπια και στη Θεσσαλονίκη (σιδ. σύνδεση 1888 με Βελιγράδι)</a:t>
            </a:r>
          </a:p>
          <a:p>
            <a:pPr eaLnBrk="1" hangingPunct="1"/>
            <a:r>
              <a:rPr lang="el-GR" altLang="el-GR" smtClean="0"/>
              <a:t>1889 σερβικό προξενείο Μοναστηρίου</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612775" y="228600"/>
            <a:ext cx="8153400" cy="990600"/>
          </a:xfrm>
        </p:spPr>
        <p:txBody>
          <a:bodyPr>
            <a:normAutofit/>
          </a:bodyPr>
          <a:lstStyle/>
          <a:p>
            <a:pPr eaLnBrk="1" hangingPunct="1"/>
            <a:r>
              <a:rPr lang="el-GR" altLang="el-GR" dirty="0" smtClean="0">
                <a:solidFill>
                  <a:schemeClr val="bg1"/>
                </a:solidFill>
              </a:rPr>
              <a:t>Η ΣΕΡΒΟΜΑΚΕΔΟΝΙΚΗ ΚΙΝΗΣΗ</a:t>
            </a:r>
          </a:p>
        </p:txBody>
      </p:sp>
      <p:sp>
        <p:nvSpPr>
          <p:cNvPr id="38915" name="2 - Θέση περιεχομένου"/>
          <p:cNvSpPr>
            <a:spLocks noGrp="1"/>
          </p:cNvSpPr>
          <p:nvPr>
            <p:ph sz="quarter" idx="1"/>
          </p:nvPr>
        </p:nvSpPr>
        <p:spPr>
          <a:xfrm>
            <a:off x="612775" y="1600200"/>
            <a:ext cx="8153400" cy="4495800"/>
          </a:xfrm>
        </p:spPr>
        <p:txBody>
          <a:bodyPr>
            <a:normAutofit lnSpcReduction="10000"/>
          </a:bodyPr>
          <a:lstStyle/>
          <a:p>
            <a:pPr eaLnBrk="1" hangingPunct="1"/>
            <a:r>
              <a:rPr lang="el-GR" altLang="el-GR" smtClean="0"/>
              <a:t>1886: ίδρυση Εταιρίας Άγιος Σάββας κι «Σερβο-μακεδονικού Συλλόγου Κωνσταντινούπολης</a:t>
            </a:r>
          </a:p>
          <a:p>
            <a:pPr eaLnBrk="1" hangingPunct="1"/>
            <a:r>
              <a:rPr lang="el-GR" altLang="el-GR" smtClean="0"/>
              <a:t>Στάση στο γλωσσικό: να δημιουργηθεί γλώσσα  με βάση τα σλαβομακεδονικά ιδιώματα και δάνεια από τη σερβική λόγια γλώσσα (</a:t>
            </a:r>
            <a:r>
              <a:rPr lang="en-US" altLang="el-GR" smtClean="0"/>
              <a:t>Stojan Novakovic</a:t>
            </a:r>
            <a:r>
              <a:rPr lang="el-GR" altLang="el-GR" smtClean="0"/>
              <a:t> πρέσβης Σερβίας σε Κων/λη στον ΥΠΕΠΘ Σερβίας</a:t>
            </a:r>
            <a:r>
              <a:rPr lang="en-US" altLang="el-GR" smtClean="0"/>
              <a:t> Vladan Djordjevic</a:t>
            </a:r>
            <a:r>
              <a:rPr lang="el-GR" altLang="el-GR" smtClean="0"/>
              <a:t>:«..τα αποτελέσματα της βουλγαρικής προπαγάνδας θα καταρρεύσουν με τον μακεδονισμό, τον διαχωρισμό της μακεδονικής εθνοτικής ομάδας από τον σερβισμό και βουλγαρισμό..»</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Η ΓΕΝΕΣΗ ΤΗΣ ΣΛΑΒΟΜΑΚΕΔΟΝΙΚΗΣ ΤΑΥΤΟΤΗΤΑΣ</a:t>
            </a:r>
            <a:endParaRPr lang="en-US"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solidFill>
                  <a:schemeClr val="bg1"/>
                </a:solidFill>
              </a:rPr>
              <a:t>1878-1913: ανάδυση εθνικού </a:t>
            </a:r>
            <a:r>
              <a:rPr lang="el-GR" dirty="0" err="1" smtClean="0">
                <a:solidFill>
                  <a:schemeClr val="bg1"/>
                </a:solidFill>
              </a:rPr>
              <a:t>σλαβομακεδονισμού</a:t>
            </a:r>
            <a:endParaRPr lang="el-GR" dirty="0">
              <a:solidFill>
                <a:schemeClr val="bg1"/>
              </a:solidFill>
            </a:endParaRPr>
          </a:p>
        </p:txBody>
      </p:sp>
      <p:sp>
        <p:nvSpPr>
          <p:cNvPr id="27651"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Μετά την ίδρυση της βουλγαρικής ηγεμονίας (1878) οι συντηρητικοί παρέμειναν ρωσόφιλοι με τον </a:t>
            </a:r>
            <a:r>
              <a:rPr lang="en-US" altLang="el-GR" smtClean="0"/>
              <a:t>Stojlov</a:t>
            </a:r>
            <a:r>
              <a:rPr lang="el-GR" altLang="el-GR" smtClean="0"/>
              <a:t>, οι φιλελεύθεροι ρωσόφιλοι με τον </a:t>
            </a:r>
            <a:r>
              <a:rPr lang="en-US" altLang="el-GR" smtClean="0"/>
              <a:t> Cankov, </a:t>
            </a:r>
            <a:r>
              <a:rPr lang="el-GR" altLang="el-GR" smtClean="0"/>
              <a:t>και φιλοδυτικοί με τον </a:t>
            </a:r>
            <a:r>
              <a:rPr lang="en-US" altLang="el-GR" smtClean="0"/>
              <a:t>Stanbulov</a:t>
            </a:r>
            <a:r>
              <a:rPr lang="el-GR" altLang="el-GR" smtClean="0"/>
              <a:t>. Στην προσάρτηση της Ανατολικής Ρωμυλίας το 1885-86 η Ρωσία κινήθηκε εναντίον του </a:t>
            </a:r>
            <a:r>
              <a:rPr lang="en-US" altLang="el-GR" smtClean="0"/>
              <a:t>Battenberg</a:t>
            </a:r>
            <a:r>
              <a:rPr lang="el-GR" altLang="el-GR" smtClean="0"/>
              <a:t>. Η εκλογή του Φερδινάρδου</a:t>
            </a:r>
            <a:r>
              <a:rPr lang="en-US" altLang="el-GR" smtClean="0"/>
              <a:t> </a:t>
            </a:r>
            <a:r>
              <a:rPr lang="el-GR" altLang="el-GR" smtClean="0"/>
              <a:t>το 1887 ως ηγεμόνα δεν άρεσε στη Ρωσία. </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612775" y="228600"/>
            <a:ext cx="8153400" cy="990600"/>
          </a:xfrm>
        </p:spPr>
        <p:txBody>
          <a:bodyPr>
            <a:normAutofit fontScale="90000"/>
          </a:bodyPr>
          <a:lstStyle/>
          <a:p>
            <a:pPr eaLnBrk="1" hangingPunct="1"/>
            <a:r>
              <a:rPr lang="en-US" altLang="el-GR" smtClean="0"/>
              <a:t>Novakovic 1888</a:t>
            </a:r>
            <a:r>
              <a:rPr lang="el-GR" altLang="el-GR" smtClean="0"/>
              <a:t>, </a:t>
            </a:r>
            <a:r>
              <a:rPr lang="en-US" altLang="el-GR" smtClean="0"/>
              <a:t>Jovan Cjvijic 1903</a:t>
            </a:r>
            <a:endParaRPr lang="el-GR" altLang="el-GR" smtClean="0"/>
          </a:p>
        </p:txBody>
      </p:sp>
      <p:sp>
        <p:nvSpPr>
          <p:cNvPr id="39939" name="2 - Θέση περιεχομένου"/>
          <p:cNvSpPr>
            <a:spLocks noGrp="1"/>
          </p:cNvSpPr>
          <p:nvPr>
            <p:ph sz="quarter" idx="1"/>
          </p:nvPr>
        </p:nvSpPr>
        <p:spPr>
          <a:xfrm>
            <a:off x="612775" y="1600200"/>
            <a:ext cx="8153400" cy="4495800"/>
          </a:xfrm>
        </p:spPr>
        <p:txBody>
          <a:bodyPr>
            <a:normAutofit fontScale="92500"/>
          </a:bodyPr>
          <a:lstStyle/>
          <a:p>
            <a:pPr eaLnBrk="1" hangingPunct="1"/>
            <a:r>
              <a:rPr lang="el-GR" altLang="el-GR" smtClean="0"/>
              <a:t>«Αν το ζήτημα διαχωριζόταν από τη σφαίρα της πολιτικής και έπρεπε να εξεταστεί επιστημονικά θα μπορούσε σύμφωνα με τους ξένους επιστήμονες να διαπιστωθεί ότι οι Μακεδόνες αποτελούν έναν μεταβατικό κρίκο μεταξύ Σέρβων και Βουλγάρων..»</a:t>
            </a:r>
            <a:endParaRPr lang="en-US" altLang="el-GR" smtClean="0"/>
          </a:p>
          <a:p>
            <a:pPr eaLnBrk="1" hangingPunct="1"/>
            <a:r>
              <a:rPr lang="el-GR" altLang="el-GR" smtClean="0"/>
              <a:t>«Οι Μακεδόνες Σλάβοι είναι μια αρχαϊκή σλαβική μάζα άμορφη μάζα χωρίς καθορισμένη εθνική συνείδηση.. Η μακεδονική γλώσσα αποτελείται από διαλέκτους.. Το κράτος που θα κρατήσει τη Μακεδονία θα δώσει στη γλώσσα μονιμότητα..»</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612775" y="228600"/>
            <a:ext cx="8153400" cy="990600"/>
          </a:xfrm>
        </p:spPr>
        <p:txBody>
          <a:bodyPr/>
          <a:lstStyle/>
          <a:p>
            <a:pPr eaLnBrk="1" hangingPunct="1"/>
            <a:r>
              <a:rPr lang="el-GR" altLang="el-GR" smtClean="0"/>
              <a:t>Βιβλία στη «σλαβομακεδονική»</a:t>
            </a:r>
          </a:p>
        </p:txBody>
      </p:sp>
      <p:sp>
        <p:nvSpPr>
          <p:cNvPr id="4096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1889: </a:t>
            </a:r>
            <a:r>
              <a:rPr lang="en-US" altLang="el-GR" smtClean="0"/>
              <a:t>Novakovic, Evrovic, Crupcevic</a:t>
            </a:r>
            <a:r>
              <a:rPr lang="el-GR" altLang="el-GR" smtClean="0"/>
              <a:t>: έκδοση μακεδονικού αλφαβηταρίου με βάση το σερβικό αλφάβητο μεταφρασμένο κατά τα 2/3 στην σλαβομακεδονική διάλεκτο</a:t>
            </a:r>
          </a:p>
          <a:p>
            <a:pPr eaLnBrk="1" hangingPunct="1"/>
            <a:r>
              <a:rPr lang="el-GR" altLang="el-GR" smtClean="0"/>
              <a:t>1889: Ημερολόγιο (Περιστέρι) στη σερβική γλώσσα μεταφρασμένο στη σλαβομακεδονική</a:t>
            </a:r>
          </a:p>
          <a:p>
            <a:pPr eaLnBrk="1" hangingPunct="1"/>
            <a:r>
              <a:rPr lang="el-GR" altLang="el-GR" smtClean="0"/>
              <a:t>1890: πρώτο αναγνωστικό της «μακεδονικής» διαλέκτου</a:t>
            </a: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ΤΟ ΜΑΚΕΔΟΝΙΚΟ ΣΤΙΣ ΑΡΧΕΣ ΤΟΥ 20</a:t>
            </a:r>
            <a:r>
              <a:rPr lang="el-GR" baseline="30000" dirty="0" smtClean="0"/>
              <a:t>ου</a:t>
            </a:r>
            <a:r>
              <a:rPr lang="el-GR" dirty="0" smtClean="0"/>
              <a:t> αιώνα</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ΠΕΡΙ ΒΑΛΚΑΝΙΚΗΣ ΟΜΟΣΠΟΝΔΙΑΣ ΤΟΝ 19</a:t>
            </a:r>
            <a:r>
              <a:rPr lang="el-GR" baseline="30000" dirty="0" smtClean="0"/>
              <a:t>Ο</a:t>
            </a:r>
            <a:r>
              <a:rPr lang="el-GR" dirty="0" smtClean="0"/>
              <a:t> ΑΙΩΝΑ</a:t>
            </a:r>
            <a:endParaRPr lang="en-US" dirty="0"/>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ΑΠΟΨΕΙΣ ΣΟΣΙΑΛΙΣΤΩΝ 20</a:t>
            </a:r>
            <a:r>
              <a:rPr lang="el-GR" baseline="30000" dirty="0" smtClean="0"/>
              <a:t>ος</a:t>
            </a:r>
            <a:r>
              <a:rPr lang="el-GR" dirty="0" smtClean="0"/>
              <a:t> αι.</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n-US" dirty="0" err="1" smtClean="0"/>
              <a:t>Sakuzov</a:t>
            </a:r>
            <a:r>
              <a:rPr lang="el-GR" dirty="0" smtClean="0"/>
              <a:t>: οι Μακεδόνες Σλάβοι είναι Βούλγαροι και η Βουλγαρία έχει δικαιώματα στη Μακεδονία (</a:t>
            </a:r>
            <a:r>
              <a:rPr lang="en-US" dirty="0" smtClean="0"/>
              <a:t>Rothschild, pp.212)</a:t>
            </a:r>
          </a:p>
          <a:p>
            <a:r>
              <a:rPr lang="el-GR" dirty="0" smtClean="0"/>
              <a:t>Πλάτων </a:t>
            </a:r>
            <a:r>
              <a:rPr lang="el-GR" dirty="0" err="1" smtClean="0"/>
              <a:t>Δρακούλης</a:t>
            </a:r>
            <a:r>
              <a:rPr lang="el-GR" dirty="0" smtClean="0"/>
              <a:t> στο </a:t>
            </a:r>
            <a:r>
              <a:rPr lang="en-US" dirty="0" smtClean="0"/>
              <a:t>Asiatic Review </a:t>
            </a:r>
            <a:r>
              <a:rPr lang="el-GR" dirty="0" smtClean="0"/>
              <a:t>θεωρεί τη Θεσσαλονίκη μέρος της Ελλάδος(Γ. </a:t>
            </a:r>
            <a:r>
              <a:rPr lang="el-GR" dirty="0" err="1" smtClean="0"/>
              <a:t>Λεονταρίτης</a:t>
            </a:r>
            <a:r>
              <a:rPr lang="el-GR" dirty="0" smtClean="0"/>
              <a:t> (1978). Το </a:t>
            </a:r>
            <a:r>
              <a:rPr lang="el-GR" dirty="0" err="1" smtClean="0"/>
              <a:t>ελληνικόσοσιαλιστικό</a:t>
            </a:r>
            <a:r>
              <a:rPr lang="el-GR" dirty="0" smtClean="0"/>
              <a:t> κίνημα στη διάρκεια του Α πολέμου. Αθήνα, σ.64). </a:t>
            </a:r>
            <a:r>
              <a:rPr lang="en-US" dirty="0" smtClean="0"/>
              <a:t>H</a:t>
            </a:r>
            <a:r>
              <a:rPr lang="el-GR" dirty="0" smtClean="0"/>
              <a:t> εβραϊκή </a:t>
            </a:r>
            <a:r>
              <a:rPr lang="en-US" dirty="0" err="1" smtClean="0"/>
              <a:t>Federasion</a:t>
            </a:r>
            <a:r>
              <a:rPr lang="en-US" dirty="0" smtClean="0"/>
              <a:t> </a:t>
            </a:r>
            <a:r>
              <a:rPr lang="el-GR" dirty="0" smtClean="0"/>
              <a:t> υπέρ αυτόνομης Μακεδονίας (ΚΜΕ(1989). Η σοσιαλιστική οργάνωση </a:t>
            </a:r>
            <a:r>
              <a:rPr lang="el-GR" dirty="0" err="1" smtClean="0"/>
              <a:t>Φεντερασιόν</a:t>
            </a:r>
            <a:r>
              <a:rPr lang="el-GR" dirty="0" smtClean="0"/>
              <a:t> της Θεσσαλονίκης1909-1918. </a:t>
            </a:r>
            <a:r>
              <a:rPr lang="en-US" dirty="0" smtClean="0"/>
              <a:t>P. Dumont </a:t>
            </a:r>
            <a:r>
              <a:rPr lang="en-US" dirty="0" err="1" smtClean="0"/>
              <a:t>une</a:t>
            </a:r>
            <a:r>
              <a:rPr lang="en-US" dirty="0" smtClean="0"/>
              <a:t> organization </a:t>
            </a:r>
            <a:r>
              <a:rPr lang="en-US" dirty="0" err="1" smtClean="0"/>
              <a:t>socialiste</a:t>
            </a:r>
            <a:r>
              <a:rPr lang="en-US" dirty="0" smtClean="0"/>
              <a:t> ottoman: la federation </a:t>
            </a:r>
            <a:r>
              <a:rPr lang="en-US" dirty="0" err="1" smtClean="0"/>
              <a:t>ouvriere</a:t>
            </a:r>
            <a:r>
              <a:rPr lang="en-US" dirty="0" smtClean="0"/>
              <a:t> de </a:t>
            </a:r>
            <a:r>
              <a:rPr lang="en-US" dirty="0" err="1" smtClean="0"/>
              <a:t>Salonique</a:t>
            </a:r>
            <a:r>
              <a:rPr lang="en-US" dirty="0" smtClean="0"/>
              <a:t>. Etudes </a:t>
            </a:r>
            <a:r>
              <a:rPr lang="en-US" dirty="0" err="1" smtClean="0"/>
              <a:t>Balkaniques</a:t>
            </a:r>
            <a:r>
              <a:rPr lang="en-US" dirty="0" smtClean="0"/>
              <a:t> 11 (1975)., pp. 76-88.</a:t>
            </a:r>
            <a:endParaRPr lang="el-GR" dirty="0" smtClean="0"/>
          </a:p>
          <a:p>
            <a:endParaRPr lang="en-US"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ΓΕΝΕΣΗ ΣΛΑΒΟΜΑΚΕΔΟΝΙΚΟΥ ΣΕΠΑΡΑΤΙΣΜΟΥ</a:t>
            </a:r>
            <a:endParaRPr lang="en-US"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612775" y="228600"/>
            <a:ext cx="8153400" cy="990600"/>
          </a:xfrm>
        </p:spPr>
        <p:txBody>
          <a:bodyPr/>
          <a:lstStyle/>
          <a:p>
            <a:pPr eaLnBrk="1" hangingPunct="1"/>
            <a:r>
              <a:rPr lang="el-GR" altLang="el-GR" smtClean="0"/>
              <a:t>Σλαβομακεδονικός σεπαρατισμός</a:t>
            </a:r>
          </a:p>
        </p:txBody>
      </p:sp>
      <p:sp>
        <p:nvSpPr>
          <p:cNvPr id="43011" name="2 - Θέση περιεχομένου"/>
          <p:cNvSpPr>
            <a:spLocks noGrp="1"/>
          </p:cNvSpPr>
          <p:nvPr>
            <p:ph sz="quarter" idx="1"/>
          </p:nvPr>
        </p:nvSpPr>
        <p:spPr>
          <a:xfrm>
            <a:off x="612775" y="1600200"/>
            <a:ext cx="8153400" cy="4495800"/>
          </a:xfrm>
        </p:spPr>
        <p:txBody>
          <a:bodyPr>
            <a:normAutofit lnSpcReduction="10000"/>
          </a:bodyPr>
          <a:lstStyle/>
          <a:p>
            <a:pPr eaLnBrk="1" hangingPunct="1"/>
            <a:r>
              <a:rPr lang="el-GR" altLang="el-GR" smtClean="0"/>
              <a:t>Χαρακτηριστικά των </a:t>
            </a:r>
            <a:r>
              <a:rPr lang="en-US" altLang="el-GR" smtClean="0"/>
              <a:t>Dedov</a:t>
            </a:r>
            <a:r>
              <a:rPr lang="el-GR" altLang="el-GR" smtClean="0"/>
              <a:t> </a:t>
            </a:r>
            <a:r>
              <a:rPr lang="en-US" altLang="el-GR" smtClean="0"/>
              <a:t>(Balkanski Glasnik), Misajkov, Misirkov, Cupovski</a:t>
            </a:r>
          </a:p>
          <a:p>
            <a:pPr eaLnBrk="1" hangingPunct="1"/>
            <a:r>
              <a:rPr lang="el-GR" altLang="el-GR" smtClean="0"/>
              <a:t>Α) φοίτηση σε σερβικά και βουλγαρικά σχολεία Μακεδονίας</a:t>
            </a:r>
          </a:p>
          <a:p>
            <a:pPr eaLnBrk="1" hangingPunct="1"/>
            <a:r>
              <a:rPr lang="el-GR" altLang="el-GR" smtClean="0"/>
              <a:t>Β) αμφισβήτηση του απελευθερωτικού ρόλου της Βουλγαρίας</a:t>
            </a:r>
          </a:p>
          <a:p>
            <a:pPr eaLnBrk="1" hangingPunct="1"/>
            <a:r>
              <a:rPr lang="el-GR" altLang="el-GR" smtClean="0"/>
              <a:t>Γ) απογοήτευση από τη ρωσική πολιτική που ευνοούσε τη διανομή της Μακεδονίας</a:t>
            </a:r>
          </a:p>
          <a:p>
            <a:pPr eaLnBrk="1" hangingPunct="1"/>
            <a:r>
              <a:rPr lang="el-GR" altLang="el-GR" smtClean="0"/>
              <a:t>Δ) θεώρηση της Μακεδονίας ως ιστορικο-οικονομικής ενότητας</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1902-1903: σλαβομακεδονικός σεπαρατσμός</a:t>
            </a:r>
          </a:p>
        </p:txBody>
      </p:sp>
      <p:sp>
        <p:nvSpPr>
          <p:cNvPr id="44035"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Dedov Misajkov </a:t>
            </a:r>
            <a:r>
              <a:rPr lang="el-GR" altLang="el-GR" smtClean="0"/>
              <a:t>ζητάν από τη Ρωσία τη σύσταση σλαβομακεδονικού μιλλέτ.</a:t>
            </a:r>
          </a:p>
          <a:p>
            <a:pPr eaLnBrk="1" hangingPunct="1"/>
            <a:r>
              <a:rPr lang="en-US" altLang="el-GR" smtClean="0"/>
              <a:t>Krste Misirkov</a:t>
            </a:r>
            <a:r>
              <a:rPr lang="el-GR" altLang="el-GR" smtClean="0"/>
              <a:t> (1875-1926): δίδαξε στο κλασικό βουλγαρικό Γυμνάσιο Μοναστηρίου και σχετιζόταν με τον Ρώσο πρόξενο </a:t>
            </a:r>
            <a:r>
              <a:rPr lang="en-US" altLang="el-GR" smtClean="0"/>
              <a:t>Rostkovski</a:t>
            </a:r>
            <a:endParaRPr lang="el-GR" altLang="el-GR" smtClean="0"/>
          </a:p>
          <a:p>
            <a:pPr eaLnBrk="1" hangingPunct="1"/>
            <a:r>
              <a:rPr lang="el-GR" altLang="el-GR" smtClean="0"/>
              <a:t>1903: συνέδριο της </a:t>
            </a:r>
            <a:r>
              <a:rPr lang="en-US" altLang="el-GR" smtClean="0"/>
              <a:t>VMRO </a:t>
            </a:r>
            <a:r>
              <a:rPr lang="el-GR" altLang="el-GR" smtClean="0"/>
              <a:t>στη Θεσσαλονίκη για εξέγερση: έκδοση στη Σόφια του </a:t>
            </a:r>
            <a:r>
              <a:rPr lang="en-US" altLang="el-GR" smtClean="0"/>
              <a:t>Za makedonkite raboti</a:t>
            </a:r>
            <a:r>
              <a:rPr lang="el-GR" altLang="el-GR" smtClean="0"/>
              <a:t> γραμμένη στη σλαβομακεδονική του Μοναστηρίου. Μανιφέστο</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Χαρακτηριστικά του μανιφέστου</a:t>
            </a:r>
            <a:r>
              <a:rPr lang="en-US" altLang="el-GR" smtClean="0"/>
              <a:t> Misirkov 1903</a:t>
            </a:r>
            <a:endParaRPr lang="el-GR" altLang="el-GR" smtClean="0"/>
          </a:p>
        </p:txBody>
      </p:sp>
      <p:sp>
        <p:nvSpPr>
          <p:cNvPr id="4505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Η τριχοτόμηση του σλαβικού πληθυσμού της Μακεδονίας σε Σερβομάνους, Βούλγαρους, Γκραικομάνους είναι αποτέλεσμα της εκπαιδευτικής πολιτικής των εθνών-κρατών</a:t>
            </a:r>
          </a:p>
          <a:p>
            <a:pPr eaLnBrk="1" hangingPunct="1"/>
            <a:r>
              <a:rPr lang="el-GR" altLang="el-GR" smtClean="0"/>
              <a:t>Η βουλγαρική προπαγάνδα για αυτονομία της Μακεδονίας δεν είναι ειλικρινής και θα βρει αντιμέτωπη τη Σερβία</a:t>
            </a:r>
          </a:p>
          <a:p>
            <a:pPr eaLnBrk="1" hangingPunct="1"/>
            <a:r>
              <a:rPr lang="el-GR" altLang="el-GR" smtClean="0"/>
              <a:t>Η δημιουργία σλαβομακεδονικής ταυτότητας θα διαφοροποιήσει τους Μακεδονοσλάβους </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Προϋποθέσεις για μια σλαβομακεδονική ταυτότητα</a:t>
            </a:r>
            <a:r>
              <a:rPr lang="en-US" altLang="el-GR" smtClean="0"/>
              <a:t> Misirkov</a:t>
            </a:r>
            <a:r>
              <a:rPr lang="el-GR" altLang="el-GR" smtClean="0"/>
              <a:t> 1903</a:t>
            </a:r>
            <a:r>
              <a:rPr lang="en-US" altLang="el-GR" smtClean="0"/>
              <a:t> </a:t>
            </a:r>
            <a:endParaRPr lang="el-GR" altLang="el-GR" smtClean="0"/>
          </a:p>
        </p:txBody>
      </p:sp>
      <p:sp>
        <p:nvSpPr>
          <p:cNvPr id="4608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Η κωδικοποίηση σλαβομακεδονικής γλώσσας</a:t>
            </a:r>
          </a:p>
          <a:p>
            <a:pPr eaLnBrk="1" hangingPunct="1"/>
            <a:r>
              <a:rPr lang="el-GR" altLang="el-GR" smtClean="0"/>
              <a:t>Η εισαγωγή της στα σχολεία</a:t>
            </a:r>
          </a:p>
          <a:p>
            <a:pPr eaLnBrk="1" hangingPunct="1"/>
            <a:r>
              <a:rPr lang="el-GR" altLang="el-GR" smtClean="0"/>
              <a:t>Η ανασύσταση της Αρχιεπισκοπής Αχρίδας ως Αυτοκέφαλης με εκκλησιαστική τη σλαβική και ένα αυτόνομο πολιτικό καθεστώς</a:t>
            </a:r>
          </a:p>
          <a:p>
            <a:pPr eaLnBrk="1" hangingPunct="1"/>
            <a:r>
              <a:rPr lang="el-GR" altLang="el-GR" smtClean="0"/>
              <a:t>Η καλλιέργεια σχέσεων με Ρωσία-Οθ. Αυτοκρατορία</a:t>
            </a:r>
          </a:p>
          <a:p>
            <a:pPr eaLnBrk="1" hangingPunct="1"/>
            <a:r>
              <a:rPr lang="el-GR" altLang="el-GR" smtClean="0"/>
              <a:t>Η αποσόβηση κάθε ταύτισης με τα βουλγαρικά συμφέροντα</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Περί δημιουργίας ταυτότητας</a:t>
            </a:r>
            <a:r>
              <a:rPr lang="en-US" altLang="el-GR" smtClean="0"/>
              <a:t> Misirkov </a:t>
            </a:r>
            <a:r>
              <a:rPr lang="el-GR" altLang="el-GR" smtClean="0"/>
              <a:t>1903</a:t>
            </a:r>
            <a:r>
              <a:rPr lang="en-US" altLang="el-GR" smtClean="0"/>
              <a:t> </a:t>
            </a:r>
            <a:endParaRPr lang="el-GR" altLang="el-GR" smtClean="0"/>
          </a:p>
        </p:txBody>
      </p:sp>
      <p:sp>
        <p:nvSpPr>
          <p:cNvPr id="47107" name="2 - Θέση περιεχομένου"/>
          <p:cNvSpPr>
            <a:spLocks noGrp="1"/>
          </p:cNvSpPr>
          <p:nvPr>
            <p:ph sz="quarter" idx="1"/>
          </p:nvPr>
        </p:nvSpPr>
        <p:spPr>
          <a:xfrm>
            <a:off x="612775" y="1600200"/>
            <a:ext cx="8153400" cy="4495800"/>
          </a:xfrm>
        </p:spPr>
        <p:txBody>
          <a:bodyPr>
            <a:normAutofit fontScale="92500" lnSpcReduction="10000"/>
          </a:bodyPr>
          <a:lstStyle/>
          <a:p>
            <a:pPr eaLnBrk="1" hangingPunct="1"/>
            <a:r>
              <a:rPr lang="el-GR" altLang="el-GR" smtClean="0"/>
              <a:t>«..ότι δεν υπήρχε στο παρελθόν μπορεί να δημιουργηθεί αργότερα αρκεί να το απαιτούν οι διάφορες περιστάσεις..η διαμόρφωση των Μακεδόνων σε ξεχωριστή σλαβική εθνότητα είναι η πλέον συνηθισμένη ιστορική διαδικασία, παρόμοια με τη διαδικασία διαμόρφωσης του βουλγαρικού και σλαβοκροατικού λαού από τους νοτιοσλάβους..καθώς η διαμόρφωση της εθνότητας είναι διαδικασία πολιτικού μηχανισμού υπάρχουν όλες οι αναγκαίες προϋποθέσεις η Μακεδονία να αποτελέσει αυτόνομη εθνογραφική περιοχή..»</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Η ΕΞΕΓΕΡΣΗ ΤΟΥ ΙΛΙΝΤΕΝ 1903</a:t>
            </a:r>
            <a:endParaRPr lang="en-US" dirty="0"/>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tx1"/>
                </a:solidFill>
              </a:rPr>
              <a:t>Η εξέγερση του </a:t>
            </a:r>
            <a:r>
              <a:rPr lang="el-GR" dirty="0" err="1" smtClean="0">
                <a:solidFill>
                  <a:schemeClr val="tx1"/>
                </a:solidFill>
              </a:rPr>
              <a:t>Ίλιντεν</a:t>
            </a:r>
            <a:r>
              <a:rPr lang="el-GR" dirty="0" smtClean="0">
                <a:solidFill>
                  <a:schemeClr val="tx1"/>
                </a:solidFill>
              </a:rPr>
              <a:t> (1903)</a:t>
            </a:r>
            <a:endParaRPr lang="en-US" dirty="0">
              <a:solidFill>
                <a:schemeClr val="tx1"/>
              </a:solidFill>
            </a:endParaRPr>
          </a:p>
        </p:txBody>
      </p:sp>
      <p:sp>
        <p:nvSpPr>
          <p:cNvPr id="3" name="2 - Θέση περιεχομένου"/>
          <p:cNvSpPr>
            <a:spLocks noGrp="1"/>
          </p:cNvSpPr>
          <p:nvPr>
            <p:ph sz="quarter" idx="1"/>
          </p:nvPr>
        </p:nvSpPr>
        <p:spPr/>
        <p:txBody>
          <a:bodyPr>
            <a:normAutofit lnSpcReduction="10000"/>
          </a:bodyPr>
          <a:lstStyle/>
          <a:p>
            <a:r>
              <a:rPr lang="el-GR" dirty="0" smtClean="0"/>
              <a:t>Απρίλιος 1903: μετά από σύσκεψη στο </a:t>
            </a:r>
            <a:r>
              <a:rPr lang="el-GR" dirty="0" err="1" smtClean="0"/>
              <a:t>Σμίλεβο</a:t>
            </a:r>
            <a:r>
              <a:rPr lang="el-GR" dirty="0" smtClean="0"/>
              <a:t> αποφασίζεται από την </a:t>
            </a:r>
            <a:r>
              <a:rPr lang="en-US" dirty="0" smtClean="0"/>
              <a:t>VMRO </a:t>
            </a:r>
            <a:r>
              <a:rPr lang="el-GR" dirty="0" smtClean="0"/>
              <a:t> η εξέγερση της 20</a:t>
            </a:r>
            <a:r>
              <a:rPr lang="el-GR" baseline="30000" dirty="0" smtClean="0"/>
              <a:t>ης</a:t>
            </a:r>
            <a:r>
              <a:rPr lang="el-GR" dirty="0" smtClean="0"/>
              <a:t> Ιουλίου με την προσδοκία (</a:t>
            </a:r>
            <a:r>
              <a:rPr lang="en-US" dirty="0" smtClean="0"/>
              <a:t>Boris </a:t>
            </a:r>
            <a:r>
              <a:rPr lang="en-US" dirty="0" err="1" smtClean="0"/>
              <a:t>Sarafov</a:t>
            </a:r>
            <a:r>
              <a:rPr lang="en-US" dirty="0" smtClean="0"/>
              <a:t>)</a:t>
            </a:r>
            <a:r>
              <a:rPr lang="el-GR" dirty="0" smtClean="0"/>
              <a:t> πως θα υπήρχε βοήθεια από τον βουλγαρικό στρατό.</a:t>
            </a:r>
          </a:p>
          <a:p>
            <a:r>
              <a:rPr lang="el-GR" dirty="0" smtClean="0"/>
              <a:t>Σεπτέμβριος 1903: η εξέγερση καταπνίγεται από τον τουρκικό στρατό.</a:t>
            </a:r>
          </a:p>
          <a:p>
            <a:r>
              <a:rPr lang="el-GR" dirty="0" smtClean="0"/>
              <a:t>Το 1940-50 </a:t>
            </a:r>
            <a:r>
              <a:rPr lang="el-GR" dirty="0" err="1" smtClean="0"/>
              <a:t>συμβολοποιείται</a:t>
            </a:r>
            <a:r>
              <a:rPr lang="el-GR" dirty="0" smtClean="0"/>
              <a:t> ως έκφραση του </a:t>
            </a:r>
            <a:r>
              <a:rPr lang="el-GR" dirty="0" err="1" smtClean="0"/>
              <a:t>σλαβομακεδονικού</a:t>
            </a:r>
            <a:r>
              <a:rPr lang="el-GR" dirty="0" smtClean="0"/>
              <a:t> εθνικισμού (</a:t>
            </a:r>
            <a:r>
              <a:rPr lang="en-US" dirty="0" smtClean="0"/>
              <a:t>Keith Brown (2003). The past in question: modern Macedonia and the </a:t>
            </a:r>
            <a:r>
              <a:rPr lang="en-US" dirty="0" err="1" smtClean="0"/>
              <a:t>Uncertainities</a:t>
            </a:r>
            <a:r>
              <a:rPr lang="en-US" dirty="0" smtClean="0"/>
              <a:t> of Nation: </a:t>
            </a:r>
            <a:r>
              <a:rPr lang="en-US" dirty="0" err="1" smtClean="0"/>
              <a:t>Priston</a:t>
            </a:r>
            <a:r>
              <a:rPr lang="en-US" dirty="0" smtClean="0"/>
              <a:t>)</a:t>
            </a:r>
            <a:endParaRPr lang="el-GR" dirty="0" smtClean="0"/>
          </a:p>
          <a:p>
            <a:endParaRPr lang="en-US" dirty="0"/>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Διεθνείς συμφωνίες για Μακεδονικό</a:t>
            </a:r>
          </a:p>
        </p:txBody>
      </p:sp>
      <p:sp>
        <p:nvSpPr>
          <p:cNvPr id="3686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1907: Αγγλορωσική προσέγγιση: άρση επιφυλάξεων για διάλυση οθωμανικής αυτοκρατορίας</a:t>
            </a:r>
          </a:p>
          <a:p>
            <a:pPr eaLnBrk="1" hangingPunct="1"/>
            <a:r>
              <a:rPr lang="el-GR" altLang="el-GR" smtClean="0"/>
              <a:t>1907: με επιστασία Ρωσίας σερβο-βουλγαρική συμφωνία </a:t>
            </a:r>
          </a:p>
          <a:p>
            <a:pPr eaLnBrk="1" hangingPunct="1"/>
            <a:r>
              <a:rPr lang="el-GR" altLang="el-GR" smtClean="0"/>
              <a:t>Α) για διανομή Μακεδονίας μεταξύ Σερβίας-Βουλγαρίας</a:t>
            </a:r>
          </a:p>
          <a:p>
            <a:pPr eaLnBrk="1" hangingPunct="1"/>
            <a:r>
              <a:rPr lang="el-GR" altLang="el-GR" smtClean="0"/>
              <a:t>Β) για μη προσάρτηση της Μακεδονίας στη Βουλγαρία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Ιδέα της βαλκανικής ομοσπονδίας</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n-US" dirty="0" smtClean="0"/>
              <a:t>To </a:t>
            </a:r>
            <a:r>
              <a:rPr lang="el-GR" dirty="0" err="1" smtClean="0"/>
              <a:t>σοσιαλοδημοκρατικό</a:t>
            </a:r>
            <a:r>
              <a:rPr lang="el-GR" dirty="0" smtClean="0"/>
              <a:t> κόμμα Βουλγαρίας ιδρύθηκε το 1891 από τον</a:t>
            </a:r>
            <a:r>
              <a:rPr lang="en-US" dirty="0" smtClean="0"/>
              <a:t> </a:t>
            </a:r>
            <a:r>
              <a:rPr lang="en-US" dirty="0" err="1" smtClean="0"/>
              <a:t>Dimitur</a:t>
            </a:r>
            <a:r>
              <a:rPr lang="en-US" dirty="0" smtClean="0"/>
              <a:t> </a:t>
            </a:r>
            <a:r>
              <a:rPr lang="en-US" dirty="0" err="1" smtClean="0"/>
              <a:t>Blagoev</a:t>
            </a:r>
            <a:r>
              <a:rPr lang="en-US" dirty="0" smtClean="0"/>
              <a:t> </a:t>
            </a:r>
            <a:r>
              <a:rPr lang="el-GR" dirty="0" smtClean="0"/>
              <a:t>και διασπάστηκε το 1903 στους α) στενούς μαρξιστές (Β</a:t>
            </a:r>
            <a:r>
              <a:rPr lang="en-US" dirty="0" err="1" smtClean="0"/>
              <a:t>lagoev</a:t>
            </a:r>
            <a:r>
              <a:rPr lang="en-US" dirty="0" smtClean="0"/>
              <a:t>) </a:t>
            </a:r>
            <a:r>
              <a:rPr lang="el-GR" dirty="0" smtClean="0"/>
              <a:t>και στους ευρείς (</a:t>
            </a:r>
            <a:r>
              <a:rPr lang="en-US" dirty="0" err="1" smtClean="0"/>
              <a:t>Yanko</a:t>
            </a:r>
            <a:r>
              <a:rPr lang="en-US" dirty="0" smtClean="0"/>
              <a:t> </a:t>
            </a:r>
            <a:r>
              <a:rPr lang="en-US" dirty="0" err="1" smtClean="0"/>
              <a:t>Sakuzov</a:t>
            </a:r>
            <a:r>
              <a:rPr lang="en-US" dirty="0" smtClean="0"/>
              <a:t>) </a:t>
            </a:r>
            <a:r>
              <a:rPr lang="el-GR" dirty="0" err="1" smtClean="0"/>
              <a:t>σοσιαλοδημοκράτες</a:t>
            </a:r>
            <a:r>
              <a:rPr lang="el-GR" dirty="0" smtClean="0"/>
              <a:t> </a:t>
            </a:r>
            <a:r>
              <a:rPr lang="en-US" dirty="0" smtClean="0"/>
              <a:t>(Joseph Rothschild (1959). The communist party of Bulgaria: origins and development 1883-1936. NY, pp. 205-222).</a:t>
            </a:r>
            <a:endParaRPr lang="el-GR" dirty="0" smtClean="0"/>
          </a:p>
          <a:p>
            <a:r>
              <a:rPr lang="el-GR" dirty="0" smtClean="0"/>
              <a:t>Συνέδριο σοσιαλιστών Παρίσι 1894: αυτόνομο Μακεδονικό κράτος σε βαλκανική ομοσπονδία (</a:t>
            </a:r>
            <a:r>
              <a:rPr lang="en-US" dirty="0" err="1" smtClean="0"/>
              <a:t>Leften</a:t>
            </a:r>
            <a:r>
              <a:rPr lang="en-US" dirty="0" smtClean="0"/>
              <a:t> </a:t>
            </a:r>
            <a:r>
              <a:rPr lang="en-US" dirty="0" err="1" smtClean="0"/>
              <a:t>Stavrianos</a:t>
            </a:r>
            <a:r>
              <a:rPr lang="en-US" dirty="0" smtClean="0"/>
              <a:t> (1944). “Balkan </a:t>
            </a:r>
            <a:r>
              <a:rPr lang="en-US" dirty="0" err="1" smtClean="0"/>
              <a:t>Fedration</a:t>
            </a:r>
            <a:r>
              <a:rPr lang="en-US" dirty="0" smtClean="0"/>
              <a:t> a history of the movement towards Balkan </a:t>
            </a:r>
            <a:r>
              <a:rPr lang="en-US" dirty="0" err="1" smtClean="0"/>
              <a:t>unityin</a:t>
            </a:r>
            <a:r>
              <a:rPr lang="en-US" dirty="0" smtClean="0"/>
              <a:t> modern times. Northampton.</a:t>
            </a:r>
            <a:endParaRPr lang="en-US" dirty="0"/>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ΒΑΛΚΑΝΙΚΟΙ ΠΟΛΕΜΟΙ</a:t>
            </a:r>
            <a:endParaRPr lang="en-US" dirty="0"/>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Συμμαχίες πριν από τους Βαλκανικούς πολέμους</a:t>
            </a:r>
            <a:endParaRPr lang="en-US" dirty="0"/>
          </a:p>
        </p:txBody>
      </p:sp>
      <p:sp>
        <p:nvSpPr>
          <p:cNvPr id="3" name="2 - Θέση περιεχομένου"/>
          <p:cNvSpPr>
            <a:spLocks noGrp="1"/>
          </p:cNvSpPr>
          <p:nvPr>
            <p:ph sz="quarter" idx="1"/>
          </p:nvPr>
        </p:nvSpPr>
        <p:spPr/>
        <p:txBody>
          <a:bodyPr>
            <a:normAutofit fontScale="92500"/>
          </a:bodyPr>
          <a:lstStyle/>
          <a:p>
            <a:r>
              <a:rPr lang="el-GR" dirty="0" smtClean="0"/>
              <a:t>Μάρτιος 1912: </a:t>
            </a:r>
            <a:r>
              <a:rPr lang="el-GR" dirty="0" err="1" smtClean="0"/>
              <a:t>σερβο</a:t>
            </a:r>
            <a:r>
              <a:rPr lang="el-GR" dirty="0" smtClean="0"/>
              <a:t>-βουλγαρική συνθήκη φιλίας (</a:t>
            </a:r>
            <a:r>
              <a:rPr lang="en-US" dirty="0" err="1" smtClean="0"/>
              <a:t>Gueshoff</a:t>
            </a:r>
            <a:r>
              <a:rPr lang="en-US" dirty="0" smtClean="0"/>
              <a:t>, Balkan League, pp.114-117) </a:t>
            </a:r>
            <a:r>
              <a:rPr lang="el-GR" dirty="0" smtClean="0"/>
              <a:t>όροι: Βουλγαρία εδάφη ανατολικά του Στρυμόνα, Σερβία βόρεια και δυτικά του </a:t>
            </a:r>
            <a:r>
              <a:rPr lang="el-GR" dirty="0" err="1" smtClean="0"/>
              <a:t>Σκάρδου</a:t>
            </a:r>
            <a:r>
              <a:rPr lang="el-GR" dirty="0" smtClean="0"/>
              <a:t>. Ο τσάρος θα αποφάσιζε για τη λοιπή Μακεδονία</a:t>
            </a:r>
          </a:p>
          <a:p>
            <a:r>
              <a:rPr lang="el-GR" dirty="0" smtClean="0"/>
              <a:t>Μάιος 1912: συνθήκη αμυντικής συμμαχίας Ελλάδας-Βουλγαρίας χωρίς αναφορά στη  Μακεδονία</a:t>
            </a:r>
            <a:endParaRPr lang="en-US" dirty="0" smtClean="0"/>
          </a:p>
          <a:p>
            <a:r>
              <a:rPr lang="el-GR" dirty="0" smtClean="0"/>
              <a:t>Οκτώβριος 1912: Μαυροβούνιο κηρύττει τον πόλεμο στην Οθ. Αυτοκρατορία</a:t>
            </a:r>
          </a:p>
          <a:p>
            <a:r>
              <a:rPr lang="el-GR" dirty="0" smtClean="0"/>
              <a:t>Ακολουθούν οι άλλες χώρες</a:t>
            </a:r>
            <a:endParaRPr lang="en-US" dirty="0" smtClean="0"/>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Ιούνιος 1913</a:t>
            </a:r>
            <a:endParaRPr lang="el-GR" dirty="0"/>
          </a:p>
        </p:txBody>
      </p:sp>
      <p:sp>
        <p:nvSpPr>
          <p:cNvPr id="3" name="Θέση περιεχομένου 2"/>
          <p:cNvSpPr>
            <a:spLocks noGrp="1"/>
          </p:cNvSpPr>
          <p:nvPr>
            <p:ph idx="1"/>
          </p:nvPr>
        </p:nvSpPr>
        <p:spPr/>
        <p:txBody>
          <a:bodyPr/>
          <a:lstStyle/>
          <a:p>
            <a:r>
              <a:rPr lang="el-GR" dirty="0" smtClean="0"/>
              <a:t>Συνθήκη συμμαχίας Ελλάδας-Σερβίας</a:t>
            </a:r>
          </a:p>
          <a:p>
            <a:r>
              <a:rPr lang="el-GR" b="1" dirty="0" smtClean="0"/>
              <a:t>Ιούλιος 1913</a:t>
            </a:r>
            <a:r>
              <a:rPr lang="el-GR" dirty="0" smtClean="0"/>
              <a:t>: Β βαλκανικός πόλεμος Ελλάδα, Σερβία, Ρουμανία, Τουρκία νικάν την Βουλγαρία</a:t>
            </a:r>
          </a:p>
          <a:p>
            <a:r>
              <a:rPr lang="el-GR" b="1" dirty="0" smtClean="0"/>
              <a:t>28 Ιουλίου 1913: </a:t>
            </a:r>
            <a:r>
              <a:rPr lang="el-GR" dirty="0" smtClean="0"/>
              <a:t>Συνθήκη του Βουκουρεστίου</a:t>
            </a:r>
            <a:endParaRPr lang="el-GR" b="1" dirty="0"/>
          </a:p>
        </p:txBody>
      </p:sp>
    </p:spTree>
    <p:extLst>
      <p:ext uri="{BB962C8B-B14F-4D97-AF65-F5344CB8AC3E}">
        <p14:creationId xmlns="" xmlns:p14="http://schemas.microsoft.com/office/powerpoint/2010/main" val="3300527103"/>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ΒΑΛΚΑΝΙΚΟΙ ΠΟΛΕΜΟΙ</a:t>
            </a:r>
            <a:endParaRPr lang="en-US"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Δεκέμβριος 1912: Τούρκοι ζητούν εκεχειρία</a:t>
            </a:r>
          </a:p>
          <a:p>
            <a:r>
              <a:rPr lang="el-GR" dirty="0" smtClean="0"/>
              <a:t>Μάιος 1913: Συνθήκη Λονδίνου: Η Τουρκία χάνει τα ευρωπαϊκά της εδάφη και την Κρήτη</a:t>
            </a:r>
          </a:p>
          <a:p>
            <a:r>
              <a:rPr lang="el-GR" dirty="0" smtClean="0"/>
              <a:t>Ιούνιος 1913: επίθεση Βουλγαρίας κατά Ελλήνων και Σέρβων. Προέλαση Ρουμάνων προς τη Σόφια ανακατάληψη Αδριανούπολης από Οθωμανούς</a:t>
            </a:r>
          </a:p>
          <a:p>
            <a:r>
              <a:rPr lang="el-GR" dirty="0" smtClean="0"/>
              <a:t>Αύγουστος 1913: Συνθήκη Βουκουρεστίου: Η Ελλάδα παίρνει πάνω από τη μισή Μακεδονία, η Σερβία τα Σκόπια και την Αχρίδα κεντροδυτικά, η Βουλγαρία τη Μακεδονία του </a:t>
            </a:r>
            <a:r>
              <a:rPr lang="el-GR" dirty="0" err="1" smtClean="0"/>
              <a:t>Πιρίν</a:t>
            </a:r>
            <a:r>
              <a:rPr lang="el-GR" dirty="0" smtClean="0"/>
              <a:t> (1/10)</a:t>
            </a:r>
          </a:p>
          <a:p>
            <a:r>
              <a:rPr lang="el-GR" dirty="0" smtClean="0"/>
              <a:t>Ε. </a:t>
            </a:r>
            <a:r>
              <a:rPr lang="en-US" dirty="0" smtClean="0"/>
              <a:t>C. </a:t>
            </a:r>
            <a:r>
              <a:rPr lang="en-US" dirty="0" err="1" smtClean="0"/>
              <a:t>Helmreich</a:t>
            </a:r>
            <a:r>
              <a:rPr lang="en-US" dirty="0" smtClean="0"/>
              <a:t> (1938). The diplomacy of the Balkan wars. Cambridge, Carnegie Endowment </a:t>
            </a:r>
            <a:r>
              <a:rPr lang="en-US" dirty="0" err="1" smtClean="0"/>
              <a:t>forI</a:t>
            </a:r>
            <a:r>
              <a:rPr lang="en-US" dirty="0" smtClean="0"/>
              <a:t> </a:t>
            </a:r>
            <a:r>
              <a:rPr lang="en-US" dirty="0" err="1" smtClean="0"/>
              <a:t>nternational</a:t>
            </a:r>
            <a:r>
              <a:rPr lang="en-US" dirty="0" smtClean="0"/>
              <a:t> Peace, Report of the Commission, 38-69, Dakin, Greek Struggle, 446-471, Anderson, Eastern Question, 327-329.</a:t>
            </a:r>
            <a:endParaRPr lang="el-GR" dirty="0" smtClean="0"/>
          </a:p>
          <a:p>
            <a:endParaRPr lang="en-US" dirty="0"/>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Ο ΣΛΑΒΟΜΑΚΕΔΟΝΙΣΜΟΣ ΣΤΙΣ ΑΡΧΕΣ ΤΟΥ 20</a:t>
            </a:r>
            <a:r>
              <a:rPr lang="el-GR" baseline="30000" dirty="0" smtClean="0"/>
              <a:t>ΟΥ</a:t>
            </a:r>
            <a:r>
              <a:rPr lang="el-GR" dirty="0" smtClean="0"/>
              <a:t> </a:t>
            </a:r>
            <a:endParaRPr lang="en-US" dirty="0"/>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a:xfrm>
            <a:off x="612775" y="228600"/>
            <a:ext cx="8153400" cy="990600"/>
          </a:xfrm>
        </p:spPr>
        <p:txBody>
          <a:bodyPr/>
          <a:lstStyle/>
          <a:p>
            <a:pPr eaLnBrk="1" hangingPunct="1"/>
            <a:r>
              <a:rPr lang="en-US" altLang="el-GR" smtClean="0"/>
              <a:t>Dimitrija Cupovski 1913</a:t>
            </a:r>
            <a:endParaRPr lang="el-GR" altLang="el-GR" smtClean="0"/>
          </a:p>
        </p:txBody>
      </p:sp>
      <p:sp>
        <p:nvSpPr>
          <p:cNvPr id="48131"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E</a:t>
            </a:r>
            <a:r>
              <a:rPr lang="el-GR" altLang="el-GR" smtClean="0"/>
              <a:t>κδότης του περιοδικού Μ</a:t>
            </a:r>
            <a:r>
              <a:rPr lang="en-US" altLang="el-GR" smtClean="0"/>
              <a:t>akedoniski Golos</a:t>
            </a:r>
          </a:p>
          <a:p>
            <a:pPr eaLnBrk="1" hangingPunct="1"/>
            <a:r>
              <a:rPr lang="el-GR" altLang="el-GR" smtClean="0"/>
              <a:t>«Η Μακεδονία πρέπει να αποτελέσει ανεξάρτητο κράτος στα εθνογραφικά, γεωγραφικά και πολιτιστικο-ιστορικά σύνορα.. Να ανασυσταθεί η παλιά Αυτοκέφαλη Εκκλησία της Αχρίδος.. Εμείς δεν είμαστε αυτοί αλλά ιδιαίτερος λαός με το ιδιαίτερο όνομά του σλαβομακεδόνες..»</a:t>
            </a: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Α ΠΑΓΚΟΣΜΙΟΣ ΠΟΛΕΜΟΣ</a:t>
            </a:r>
            <a:endParaRPr lang="en-US" dirty="0"/>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ΠΑΓΚΟΣΜΙΟΣ ΠΟΛΕΜΟΣ</a:t>
            </a:r>
            <a:endParaRPr lang="en-US" dirty="0"/>
          </a:p>
        </p:txBody>
      </p:sp>
      <p:sp>
        <p:nvSpPr>
          <p:cNvPr id="3" name="2 - Θέση περιεχομένου"/>
          <p:cNvSpPr>
            <a:spLocks noGrp="1"/>
          </p:cNvSpPr>
          <p:nvPr>
            <p:ph sz="quarter" idx="1"/>
          </p:nvPr>
        </p:nvSpPr>
        <p:spPr/>
        <p:txBody>
          <a:bodyPr/>
          <a:lstStyle/>
          <a:p>
            <a:r>
              <a:rPr lang="en-US" dirty="0" smtClean="0"/>
              <a:t>G. </a:t>
            </a:r>
            <a:r>
              <a:rPr lang="en-US" dirty="0" err="1" smtClean="0"/>
              <a:t>Leontaritis</a:t>
            </a:r>
            <a:r>
              <a:rPr lang="en-US" dirty="0" smtClean="0"/>
              <a:t> (1990). </a:t>
            </a:r>
            <a:r>
              <a:rPr lang="en-US" i="1" dirty="0" smtClean="0"/>
              <a:t>Greece and the 1</a:t>
            </a:r>
            <a:r>
              <a:rPr lang="en-US" i="1" baseline="30000" dirty="0" smtClean="0"/>
              <a:t>st</a:t>
            </a:r>
            <a:r>
              <a:rPr lang="en-US" i="1" dirty="0" smtClean="0"/>
              <a:t> world war. From Neutrality to Intervention 1917-1918</a:t>
            </a:r>
            <a:r>
              <a:rPr lang="en-US" dirty="0" smtClean="0"/>
              <a:t>, Colorado.</a:t>
            </a:r>
            <a:endParaRPr lang="en-US" dirty="0"/>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Διαπραγματεύσεις πριν από τον Α παγκόσμιο πόλεμο</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1915: Προσφέρονται στη Βουλγαρία και από τις κεντρικές δυνάμεις και από την </a:t>
            </a:r>
            <a:r>
              <a:rPr lang="el-GR" dirty="0" err="1" smtClean="0"/>
              <a:t>Αντάντ</a:t>
            </a:r>
            <a:r>
              <a:rPr lang="el-GR" dirty="0" smtClean="0"/>
              <a:t> εδάφη της Μακεδονίας για να βγει στο πλευρό τους.</a:t>
            </a:r>
          </a:p>
          <a:p>
            <a:r>
              <a:rPr lang="el-GR" dirty="0" smtClean="0"/>
              <a:t>Λαμβάνει από τις Κεντρικές δυνάμεις την Ανατολική Μακεδονία και την σερβική Μακεδονία</a:t>
            </a:r>
          </a:p>
          <a:p>
            <a:r>
              <a:rPr lang="el-GR" dirty="0" smtClean="0"/>
              <a:t>Νοέμβριος 1919: Συνθήκη </a:t>
            </a:r>
            <a:r>
              <a:rPr lang="el-GR" dirty="0" err="1" smtClean="0"/>
              <a:t>Νειγύ</a:t>
            </a:r>
            <a:r>
              <a:rPr lang="el-GR" dirty="0" smtClean="0"/>
              <a:t>: Η Βουλγαρία χάνει τη σερβική Μακεδονία και τις περιοχές </a:t>
            </a:r>
            <a:r>
              <a:rPr lang="el-GR" dirty="0" err="1" smtClean="0"/>
              <a:t>Στρώμνιτσα</a:t>
            </a:r>
            <a:r>
              <a:rPr lang="el-GR" dirty="0" smtClean="0"/>
              <a:t>, </a:t>
            </a:r>
            <a:r>
              <a:rPr lang="el-GR" dirty="0" err="1" smtClean="0"/>
              <a:t>Τσαριμπρότ</a:t>
            </a:r>
            <a:r>
              <a:rPr lang="el-GR" dirty="0" smtClean="0"/>
              <a:t> και </a:t>
            </a:r>
            <a:r>
              <a:rPr lang="el-GR" dirty="0" err="1" smtClean="0"/>
              <a:t>Μποσίλεγκραντ</a:t>
            </a:r>
            <a:r>
              <a:rPr lang="el-GR" dirty="0" smtClean="0"/>
              <a:t>. Ακόμα επιστρέφει τη Θράκη στους συμμάχους που την παραχωρούν το 1920 στην Ελλάδα.</a:t>
            </a:r>
            <a:endParaRPr lang="en-US" dirty="0"/>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1915-1916</a:t>
            </a:r>
            <a:endParaRPr lang="el-GR" dirty="0"/>
          </a:p>
        </p:txBody>
      </p:sp>
      <p:sp>
        <p:nvSpPr>
          <p:cNvPr id="3" name="Θέση περιεχομένου 2"/>
          <p:cNvSpPr>
            <a:spLocks noGrp="1"/>
          </p:cNvSpPr>
          <p:nvPr>
            <p:ph idx="1"/>
          </p:nvPr>
        </p:nvSpPr>
        <p:spPr/>
        <p:txBody>
          <a:bodyPr/>
          <a:lstStyle/>
          <a:p>
            <a:r>
              <a:rPr lang="el-GR" b="1" dirty="0" smtClean="0"/>
              <a:t>Οκτώβριος 1915</a:t>
            </a:r>
            <a:r>
              <a:rPr lang="el-GR" dirty="0" smtClean="0"/>
              <a:t>: </a:t>
            </a:r>
            <a:r>
              <a:rPr lang="el-GR" dirty="0" err="1" smtClean="0"/>
              <a:t>Αγγλογαλλική</a:t>
            </a:r>
            <a:r>
              <a:rPr lang="el-GR" dirty="0" smtClean="0"/>
              <a:t> απόβαση στη Θεσσαλονίκη.</a:t>
            </a:r>
          </a:p>
          <a:p>
            <a:r>
              <a:rPr lang="el-GR" b="1" dirty="0" smtClean="0"/>
              <a:t>Μάιος 1916</a:t>
            </a:r>
            <a:r>
              <a:rPr lang="el-GR" dirty="0" smtClean="0"/>
              <a:t>: Εισβολή βουλγαρικών στρατευμάτων στην Αν. Μακεδονία χωρίς μάχες</a:t>
            </a:r>
          </a:p>
          <a:p>
            <a:r>
              <a:rPr lang="el-GR" b="1" dirty="0" smtClean="0"/>
              <a:t>Αύγουστος 1916</a:t>
            </a:r>
            <a:r>
              <a:rPr lang="el-GR" dirty="0" smtClean="0"/>
              <a:t>: Βουλγαρικός στρατός εισβάλλει στη Φλώρινα.</a:t>
            </a:r>
            <a:endParaRPr lang="el-GR" dirty="0"/>
          </a:p>
        </p:txBody>
      </p:sp>
    </p:spTree>
    <p:extLst>
      <p:ext uri="{BB962C8B-B14F-4D97-AF65-F5344CB8AC3E}">
        <p14:creationId xmlns="" xmlns:p14="http://schemas.microsoft.com/office/powerpoint/2010/main" val="2605069809"/>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a:bodyPr>
          <a:lstStyle/>
          <a:p>
            <a:r>
              <a:rPr lang="el-GR" sz="2800" b="1" dirty="0" smtClean="0">
                <a:latin typeface="Times New Roman" pitchFamily="18" charset="0"/>
                <a:cs typeface="Times New Roman" pitchFamily="18" charset="0"/>
              </a:rPr>
              <a:t>ΤΟ ΜΑΚΕΔΟΝΙΚΟ</a:t>
            </a:r>
            <a:r>
              <a:rPr lang="en-US" sz="2800" b="1" dirty="0" smtClean="0">
                <a:latin typeface="Times New Roman" pitchFamily="18" charset="0"/>
                <a:cs typeface="Times New Roman" pitchFamily="18" charset="0"/>
              </a:rPr>
              <a:t> TON 19o </a:t>
            </a:r>
            <a:r>
              <a:rPr lang="el-GR" sz="2800" b="1" dirty="0" smtClean="0">
                <a:latin typeface="Times New Roman" pitchFamily="18" charset="0"/>
                <a:cs typeface="Times New Roman" pitchFamily="18" charset="0"/>
              </a:rPr>
              <a:t>ΑΙΩΝΑ</a:t>
            </a:r>
          </a:p>
          <a:p>
            <a:r>
              <a:rPr lang="el-GR" sz="2800" b="1" dirty="0" smtClean="0">
                <a:latin typeface="Times New Roman" pitchFamily="18" charset="0"/>
                <a:cs typeface="Times New Roman" pitchFamily="18" charset="0"/>
              </a:rPr>
              <a:t>ΤΑΥΤΙΣΗ ΜΕ ΒΟΥΛΓΑΡΙΚΗ ΤΑΥΤΟΤΗΤΑ</a:t>
            </a:r>
            <a:br>
              <a:rPr lang="el-GR" sz="2800" b="1" dirty="0" smtClean="0">
                <a:latin typeface="Times New Roman" pitchFamily="18" charset="0"/>
                <a:cs typeface="Times New Roman" pitchFamily="18" charset="0"/>
              </a:rPr>
            </a:br>
            <a:r>
              <a:rPr lang="el-GR" sz="2800" b="1" dirty="0" smtClean="0">
                <a:latin typeface="Times New Roman" pitchFamily="18" charset="0"/>
                <a:cs typeface="Times New Roman" pitchFamily="18" charset="0"/>
              </a:rPr>
              <a:t>Η ΕΝΝΟΙΑ ΜΑΚΕΔΟΝΟΒΟΥΛΓΑΡΟΙ.</a:t>
            </a:r>
          </a:p>
          <a:p>
            <a:r>
              <a:rPr lang="el-GR" sz="2800" b="1" dirty="0" smtClean="0">
                <a:latin typeface="Times New Roman" pitchFamily="18" charset="0"/>
                <a:cs typeface="Times New Roman" pitchFamily="18" charset="0"/>
              </a:rPr>
              <a:t>Η ΕΚΔΟΧΗ ΤΗΣ ΜΑΚΕΔΟΝΟΒΟΥΛΓΑΡΙΚΗΣ ΕΛΙΤ</a:t>
            </a:r>
            <a:endParaRPr lang="en-US" sz="28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1918-1919</a:t>
            </a:r>
            <a:endParaRPr lang="el-GR" dirty="0"/>
          </a:p>
        </p:txBody>
      </p:sp>
      <p:sp>
        <p:nvSpPr>
          <p:cNvPr id="3" name="Θέση περιεχομένου 2"/>
          <p:cNvSpPr>
            <a:spLocks noGrp="1"/>
          </p:cNvSpPr>
          <p:nvPr>
            <p:ph idx="1"/>
          </p:nvPr>
        </p:nvSpPr>
        <p:spPr/>
        <p:txBody>
          <a:bodyPr/>
          <a:lstStyle/>
          <a:p>
            <a:r>
              <a:rPr lang="el-GR" b="1" dirty="0" smtClean="0"/>
              <a:t>Μάιος 1918</a:t>
            </a:r>
            <a:r>
              <a:rPr lang="el-GR" dirty="0" smtClean="0"/>
              <a:t>: Μάχη </a:t>
            </a:r>
            <a:r>
              <a:rPr lang="el-GR" dirty="0" err="1" smtClean="0"/>
              <a:t>Σκρα</a:t>
            </a:r>
            <a:r>
              <a:rPr lang="el-GR" dirty="0" smtClean="0"/>
              <a:t>, αντεπίθεση στο Μακεδονικό μέτωπο, της </a:t>
            </a:r>
            <a:r>
              <a:rPr lang="el-GR" dirty="0" err="1" smtClean="0"/>
              <a:t>Ανταντ</a:t>
            </a:r>
            <a:r>
              <a:rPr lang="el-GR" dirty="0" smtClean="0"/>
              <a:t>.</a:t>
            </a:r>
          </a:p>
          <a:p>
            <a:r>
              <a:rPr lang="el-GR" b="1" dirty="0" smtClean="0"/>
              <a:t>Νοέμβριος 1919</a:t>
            </a:r>
            <a:r>
              <a:rPr lang="el-GR" dirty="0" smtClean="0"/>
              <a:t>: Συνθήκη </a:t>
            </a:r>
            <a:r>
              <a:rPr lang="el-GR" dirty="0" err="1"/>
              <a:t>Ν</a:t>
            </a:r>
            <a:r>
              <a:rPr lang="el-GR" dirty="0" err="1" smtClean="0"/>
              <a:t>ειγύ</a:t>
            </a:r>
            <a:r>
              <a:rPr lang="el-GR" dirty="0" smtClean="0"/>
              <a:t>: εθελούσια ανταλλαγή πληθυσμών Ελλάδας-Βουλγαρίας</a:t>
            </a:r>
          </a:p>
          <a:p>
            <a:r>
              <a:rPr lang="el-GR" dirty="0" smtClean="0"/>
              <a:t>Ως το 1928,  92000 Βούλγαροι έφυγαν από τη Μακεδονία και την Θράκη.</a:t>
            </a:r>
          </a:p>
          <a:p>
            <a:endParaRPr lang="el-GR" dirty="0"/>
          </a:p>
        </p:txBody>
      </p:sp>
    </p:spTree>
    <p:extLst>
      <p:ext uri="{BB962C8B-B14F-4D97-AF65-F5344CB8AC3E}">
        <p14:creationId xmlns="" xmlns:p14="http://schemas.microsoft.com/office/powerpoint/2010/main" val="837550028"/>
      </p:ext>
    </p:extLst>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ΜΕΣΟΠΟΛΕΜΟΣ</a:t>
            </a:r>
            <a:endParaRPr lang="en-US" dirty="0"/>
          </a:p>
        </p:txBody>
      </p:sp>
      <p:sp>
        <p:nvSpPr>
          <p:cNvPr id="3" name="2 - Θέση περιεχομένου"/>
          <p:cNvSpPr>
            <a:spLocks noGrp="1"/>
          </p:cNvSpPr>
          <p:nvPr>
            <p:ph sz="quarter" idx="1"/>
          </p:nvPr>
        </p:nvSpPr>
        <p:spPr/>
        <p:txBody>
          <a:bodyPr/>
          <a:lstStyle/>
          <a:p>
            <a:r>
              <a:rPr lang="el-GR" dirty="0" smtClean="0"/>
              <a:t>ΤΟ ΜΑΚΕΔΟΝΙΚΟ ΖΗΤΗΜΑ ΤΟΝ ΜΕΣΟΠΟΛΕΜΟ</a:t>
            </a:r>
          </a:p>
          <a:p>
            <a:r>
              <a:rPr lang="el-GR" dirty="0" smtClean="0"/>
              <a:t>Ο ΡΟΛΟΣ ΤΗΣ </a:t>
            </a:r>
            <a:r>
              <a:rPr lang="en-US" dirty="0" smtClean="0"/>
              <a:t>VMRO</a:t>
            </a:r>
          </a:p>
          <a:p>
            <a:r>
              <a:rPr lang="el-GR" dirty="0" smtClean="0"/>
              <a:t>ΟΙ ΒΟΥΛΓΑΡΟ-ΓΙΟΥΓΚΟΣΛΑΒΙΚΕΣ ΣΧΕΣΕΙΣ</a:t>
            </a:r>
          </a:p>
          <a:p>
            <a:r>
              <a:rPr lang="el-GR" dirty="0" smtClean="0"/>
              <a:t>Η ΠΟΛΙΤΙΚΗ ΤΗΣ ΡΩΣΙΑΣ</a:t>
            </a:r>
          </a:p>
          <a:p>
            <a:r>
              <a:rPr lang="el-GR" dirty="0" smtClean="0"/>
              <a:t>Η ΠΟΛΙΤΙΚΗ ΤΗΣ Μ. ΒΡΕΤΑΝΙΑΣ</a:t>
            </a:r>
          </a:p>
          <a:p>
            <a:r>
              <a:rPr lang="el-GR" dirty="0" smtClean="0"/>
              <a:t>Ο ΡΟΛΟΣ ΤΗΣ ΚΟΜΙΝΤΕΡΝ ΚΑΙ ΤΗΣ ΒΑΛΚΑΝΙΚΗΣ ΔΙΕΘΝΟΥΣ</a:t>
            </a:r>
            <a:endParaRPr lang="en-US" dirty="0"/>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ΒΟΥΛΓΑΡΟ-ΓΙΟΥΓΚΟΣΛΑΒΙΚΕΣ ΣΧΕΣΕΙΣ  1920-1930</a:t>
            </a:r>
            <a:endParaRPr lang="en-US" dirty="0"/>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σερβική Μακεδονία </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1918: Βασίλειο Σέρβων-Κροατών-Σλοβένων</a:t>
            </a:r>
          </a:p>
          <a:p>
            <a:r>
              <a:rPr lang="el-GR" dirty="0" smtClean="0"/>
              <a:t>1929: Βασίλειο Γιουγκοσλαβίας</a:t>
            </a:r>
          </a:p>
          <a:p>
            <a:r>
              <a:rPr lang="el-GR" dirty="0" smtClean="0"/>
              <a:t>Πολιτική </a:t>
            </a:r>
            <a:r>
              <a:rPr lang="el-GR" dirty="0" err="1" smtClean="0"/>
              <a:t>εκσερβισμού</a:t>
            </a:r>
            <a:r>
              <a:rPr lang="el-GR" dirty="0" smtClean="0"/>
              <a:t> στη Νότια Σερβία</a:t>
            </a:r>
          </a:p>
          <a:p>
            <a:r>
              <a:rPr lang="el-GR" dirty="0" smtClean="0"/>
              <a:t>Αδιαφορία των χωρικών σε ζητήματα εθνικότητας</a:t>
            </a:r>
          </a:p>
          <a:p>
            <a:r>
              <a:rPr lang="el-GR" dirty="0" smtClean="0"/>
              <a:t>Χαμηλό επίπεδο διοίκησης</a:t>
            </a:r>
          </a:p>
          <a:p>
            <a:r>
              <a:rPr lang="el-GR" dirty="0" smtClean="0"/>
              <a:t>Διαφθορά υπαλλήλων</a:t>
            </a:r>
          </a:p>
          <a:p>
            <a:r>
              <a:rPr lang="el-GR" dirty="0" smtClean="0"/>
              <a:t>Ο </a:t>
            </a:r>
            <a:r>
              <a:rPr lang="el-GR" dirty="0" err="1" smtClean="0"/>
              <a:t>αντισερβισμός</a:t>
            </a:r>
            <a:r>
              <a:rPr lang="el-GR" dirty="0" smtClean="0"/>
              <a:t> στο μεσοπόλεμο οφειλόταν περισσότερο στην κακοδιοίκηση παρά στον </a:t>
            </a:r>
            <a:r>
              <a:rPr lang="el-GR" dirty="0" err="1" smtClean="0"/>
              <a:t>φιλοβουλγαρισμό</a:t>
            </a:r>
            <a:r>
              <a:rPr lang="el-GR" dirty="0" smtClean="0"/>
              <a:t> </a:t>
            </a:r>
            <a:endParaRPr lang="en-US"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Κυβέρνηση </a:t>
            </a:r>
            <a:r>
              <a:rPr lang="en-US" dirty="0" err="1" smtClean="0"/>
              <a:t>Stamboliski</a:t>
            </a:r>
            <a:r>
              <a:rPr lang="en-US" dirty="0" smtClean="0"/>
              <a:t> </a:t>
            </a:r>
            <a:r>
              <a:rPr lang="el-GR" dirty="0" smtClean="0"/>
              <a:t> στη Βουλγαρία 1918-1924</a:t>
            </a:r>
            <a:endParaRPr lang="en-US"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Προσπάθεια συνάντησης με τους Γιουγκοσλάβους</a:t>
            </a:r>
          </a:p>
          <a:p>
            <a:pPr>
              <a:buNone/>
            </a:pPr>
            <a:r>
              <a:rPr lang="el-GR" dirty="0" smtClean="0"/>
              <a:t>(</a:t>
            </a:r>
            <a:r>
              <a:rPr lang="en-US" dirty="0" smtClean="0"/>
              <a:t>J. D. Bell(1977). Peasants in power. Alexander </a:t>
            </a:r>
            <a:r>
              <a:rPr lang="en-US" dirty="0" err="1" smtClean="0"/>
              <a:t>Stamboliskia</a:t>
            </a:r>
            <a:r>
              <a:rPr lang="en-US" dirty="0" smtClean="0"/>
              <a:t> </a:t>
            </a:r>
            <a:r>
              <a:rPr lang="en-US" dirty="0" err="1" smtClean="0"/>
              <a:t>nd</a:t>
            </a:r>
            <a:r>
              <a:rPr lang="en-US" dirty="0" smtClean="0"/>
              <a:t> the Bulgarian agrarian National Union 1899-1923.Prinston)</a:t>
            </a:r>
          </a:p>
          <a:p>
            <a:pPr>
              <a:buNone/>
            </a:pPr>
            <a:r>
              <a:rPr lang="en-US" dirty="0" smtClean="0"/>
              <a:t>H VMRO </a:t>
            </a:r>
            <a:r>
              <a:rPr lang="el-GR" dirty="0" smtClean="0"/>
              <a:t>άρχισε επιδρομές  στο γιουγκοσλαβικό έδαφος για να διεθνοποιήσει το Μακεδονικό (</a:t>
            </a:r>
            <a:r>
              <a:rPr lang="en-US" dirty="0" smtClean="0"/>
              <a:t>A. Reis (1927). The </a:t>
            </a:r>
            <a:r>
              <a:rPr lang="en-US" dirty="0" err="1" smtClean="0"/>
              <a:t>Comitadji</a:t>
            </a:r>
            <a:r>
              <a:rPr lang="en-US" dirty="0" smtClean="0"/>
              <a:t> question in Southern Serbia .London)</a:t>
            </a:r>
          </a:p>
          <a:p>
            <a:pPr>
              <a:buNone/>
            </a:pPr>
            <a:r>
              <a:rPr lang="el-GR" dirty="0" smtClean="0"/>
              <a:t>Ηγέτης </a:t>
            </a:r>
            <a:r>
              <a:rPr lang="en-US" dirty="0" smtClean="0"/>
              <a:t>VMRO </a:t>
            </a:r>
            <a:r>
              <a:rPr lang="el-GR" dirty="0" smtClean="0"/>
              <a:t> ο </a:t>
            </a:r>
            <a:r>
              <a:rPr lang="en-US" dirty="0" err="1" smtClean="0"/>
              <a:t>Todor</a:t>
            </a:r>
            <a:r>
              <a:rPr lang="en-US" dirty="0" smtClean="0"/>
              <a:t> </a:t>
            </a:r>
            <a:r>
              <a:rPr lang="en-US" dirty="0" err="1" smtClean="0"/>
              <a:t>Alexandrov</a:t>
            </a:r>
            <a:r>
              <a:rPr lang="en-US" dirty="0" smtClean="0"/>
              <a:t> </a:t>
            </a:r>
            <a:r>
              <a:rPr lang="el-GR" dirty="0" smtClean="0"/>
              <a:t> ο οποίος δίνει συνέντευξη στους </a:t>
            </a:r>
            <a:r>
              <a:rPr lang="en-US" dirty="0" smtClean="0"/>
              <a:t>Times </a:t>
            </a:r>
            <a:r>
              <a:rPr lang="el-GR" dirty="0" smtClean="0"/>
              <a:t>(1924). Τάσσεται υπέρ της αυτονομίας της Μακεδονίας ή υπέρ της βρετανικής προστασίας</a:t>
            </a:r>
            <a:endParaRPr lang="en-US" dirty="0"/>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Σύμβαση του Νις Βουλγαρίας-Σερβίας</a:t>
            </a:r>
            <a:endParaRPr lang="en-US" dirty="0"/>
          </a:p>
        </p:txBody>
      </p:sp>
      <p:sp>
        <p:nvSpPr>
          <p:cNvPr id="3" name="2 - Θέση περιεχομένου"/>
          <p:cNvSpPr>
            <a:spLocks noGrp="1"/>
          </p:cNvSpPr>
          <p:nvPr>
            <p:ph sz="quarter" idx="1"/>
          </p:nvPr>
        </p:nvSpPr>
        <p:spPr/>
        <p:txBody>
          <a:bodyPr/>
          <a:lstStyle/>
          <a:p>
            <a:r>
              <a:rPr lang="el-GR" dirty="0" smtClean="0"/>
              <a:t>Μάιος 1923: όριζε α) αυστηρό έλεγχο των συνόρων για να μην εισέρχεται το ένοπλο τμήμα της </a:t>
            </a:r>
            <a:r>
              <a:rPr lang="en-US" dirty="0" smtClean="0"/>
              <a:t>VMRO </a:t>
            </a:r>
            <a:r>
              <a:rPr lang="el-GR" dirty="0" smtClean="0"/>
              <a:t> στο γιουγκοσλαβικό έδαφος</a:t>
            </a:r>
          </a:p>
          <a:p>
            <a:r>
              <a:rPr lang="el-GR" dirty="0" smtClean="0"/>
              <a:t>Αποτέλεσμα: ανατροπή και δολοφονία </a:t>
            </a:r>
            <a:r>
              <a:rPr lang="en-US" dirty="0" err="1" smtClean="0"/>
              <a:t>Stabolinski</a:t>
            </a:r>
            <a:endParaRPr lang="en-US" dirty="0" smtClean="0"/>
          </a:p>
          <a:p>
            <a:r>
              <a:rPr lang="en-US" dirty="0" smtClean="0"/>
              <a:t>BIB</a:t>
            </a:r>
            <a:r>
              <a:rPr lang="el-GR" dirty="0" smtClean="0"/>
              <a:t>ΛΙΟΓΡΑΦΙΑ</a:t>
            </a:r>
          </a:p>
          <a:p>
            <a:r>
              <a:rPr lang="en-US" dirty="0" smtClean="0"/>
              <a:t>Swire, Bulgarian conspiracy, pp. 168</a:t>
            </a:r>
          </a:p>
          <a:p>
            <a:r>
              <a:rPr lang="en-US" dirty="0" err="1" smtClean="0"/>
              <a:t>Stoyan</a:t>
            </a:r>
            <a:r>
              <a:rPr lang="en-US" dirty="0" smtClean="0"/>
              <a:t> </a:t>
            </a:r>
            <a:r>
              <a:rPr lang="en-US" dirty="0" err="1" smtClean="0"/>
              <a:t>Christowe</a:t>
            </a:r>
            <a:r>
              <a:rPr lang="en-US" dirty="0" smtClean="0"/>
              <a:t>. (1935).  Heroes and </a:t>
            </a:r>
            <a:r>
              <a:rPr lang="en-US" dirty="0" err="1" smtClean="0"/>
              <a:t>Assasins.London</a:t>
            </a:r>
            <a:endParaRPr lang="en-US" dirty="0"/>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1923</a:t>
            </a:r>
            <a:endParaRPr lang="el-GR" dirty="0"/>
          </a:p>
        </p:txBody>
      </p:sp>
      <p:sp>
        <p:nvSpPr>
          <p:cNvPr id="3" name="Θέση περιεχομένου 2"/>
          <p:cNvSpPr>
            <a:spLocks noGrp="1"/>
          </p:cNvSpPr>
          <p:nvPr>
            <p:ph idx="1"/>
          </p:nvPr>
        </p:nvSpPr>
        <p:spPr/>
        <p:txBody>
          <a:bodyPr>
            <a:normAutofit/>
          </a:bodyPr>
          <a:lstStyle/>
          <a:p>
            <a:r>
              <a:rPr lang="el-GR" b="1" dirty="0" smtClean="0"/>
              <a:t>Μάιος 1923: </a:t>
            </a:r>
            <a:r>
              <a:rPr lang="el-GR" dirty="0" smtClean="0"/>
              <a:t> </a:t>
            </a:r>
            <a:r>
              <a:rPr lang="el-GR" dirty="0" err="1" smtClean="0"/>
              <a:t>Βουλγαρο</a:t>
            </a:r>
            <a:r>
              <a:rPr lang="el-GR" dirty="0" smtClean="0"/>
              <a:t>-σερβική συμμαχία για πάταξη της ΕΜΕΟ.</a:t>
            </a:r>
          </a:p>
          <a:p>
            <a:r>
              <a:rPr lang="el-GR" b="1" dirty="0" smtClean="0"/>
              <a:t>Ιούνιος 1923: </a:t>
            </a:r>
            <a:r>
              <a:rPr lang="el-GR" dirty="0" smtClean="0"/>
              <a:t> Δολοφονία Βούλγαρου πρωθυπουργού </a:t>
            </a:r>
            <a:r>
              <a:rPr lang="el-GR" dirty="0" err="1" smtClean="0"/>
              <a:t>Σταμπολίνσκι</a:t>
            </a:r>
            <a:r>
              <a:rPr lang="el-GR" dirty="0" smtClean="0"/>
              <a:t> από ΕΜΕΟ.</a:t>
            </a:r>
          </a:p>
          <a:p>
            <a:r>
              <a:rPr lang="el-GR" b="1" dirty="0" smtClean="0"/>
              <a:t>Δεκέμβριος 1923: </a:t>
            </a:r>
            <a:r>
              <a:rPr lang="el-GR" dirty="0" smtClean="0"/>
              <a:t>Ίδρυση του Μακεδονικού </a:t>
            </a:r>
            <a:r>
              <a:rPr lang="el-GR" dirty="0" err="1" smtClean="0"/>
              <a:t>Επ</a:t>
            </a:r>
            <a:r>
              <a:rPr lang="el-GR" dirty="0" smtClean="0"/>
              <a:t>. Ινστιτούτου Σόφιας</a:t>
            </a:r>
            <a:endParaRPr lang="el-GR" b="1" dirty="0" smtClean="0"/>
          </a:p>
          <a:p>
            <a:endParaRPr lang="el-GR" dirty="0" smtClean="0"/>
          </a:p>
          <a:p>
            <a:endParaRPr lang="el-GR" dirty="0"/>
          </a:p>
        </p:txBody>
      </p:sp>
    </p:spTree>
    <p:extLst>
      <p:ext uri="{BB962C8B-B14F-4D97-AF65-F5344CB8AC3E}">
        <p14:creationId xmlns="" xmlns:p14="http://schemas.microsoft.com/office/powerpoint/2010/main" val="2181939014"/>
      </p:ext>
    </p:extLst>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Επιτροπη</a:t>
            </a:r>
            <a:r>
              <a:rPr lang="el-GR" dirty="0" smtClean="0"/>
              <a:t> </a:t>
            </a:r>
            <a:r>
              <a:rPr lang="en-US" dirty="0" err="1" smtClean="0"/>
              <a:t>pirot</a:t>
            </a:r>
            <a:r>
              <a:rPr lang="en-US" dirty="0" smtClean="0"/>
              <a:t> 1929</a:t>
            </a:r>
            <a:endParaRPr lang="en-US" dirty="0"/>
          </a:p>
        </p:txBody>
      </p:sp>
      <p:sp>
        <p:nvSpPr>
          <p:cNvPr id="3" name="2 - Θέση περιεχομένου"/>
          <p:cNvSpPr>
            <a:spLocks noGrp="1"/>
          </p:cNvSpPr>
          <p:nvPr>
            <p:ph sz="quarter" idx="1"/>
          </p:nvPr>
        </p:nvSpPr>
        <p:spPr/>
        <p:txBody>
          <a:bodyPr>
            <a:normAutofit fontScale="92500" lnSpcReduction="20000"/>
          </a:bodyPr>
          <a:lstStyle/>
          <a:p>
            <a:r>
              <a:rPr lang="en-US" dirty="0" smtClean="0"/>
              <a:t>1929 </a:t>
            </a:r>
            <a:r>
              <a:rPr lang="el-GR" dirty="0" smtClean="0"/>
              <a:t>Δικτατορία του βασιλιά Αλέξανδρου μετά τη δολοφονία του </a:t>
            </a:r>
            <a:r>
              <a:rPr lang="en-US" dirty="0" err="1" smtClean="0"/>
              <a:t>Sepan</a:t>
            </a:r>
            <a:r>
              <a:rPr lang="en-US" dirty="0" smtClean="0"/>
              <a:t> </a:t>
            </a:r>
            <a:r>
              <a:rPr lang="en-US" dirty="0" err="1" smtClean="0"/>
              <a:t>Radic</a:t>
            </a:r>
            <a:r>
              <a:rPr lang="en-US" dirty="0" smtClean="0"/>
              <a:t> </a:t>
            </a:r>
            <a:r>
              <a:rPr lang="el-GR" dirty="0" smtClean="0"/>
              <a:t> ηγέτη του κροατικού αγροτικού κόμματος (1928)</a:t>
            </a:r>
            <a:endParaRPr lang="en-US" dirty="0" smtClean="0"/>
          </a:p>
          <a:p>
            <a:r>
              <a:rPr lang="el-GR" dirty="0" smtClean="0"/>
              <a:t>Με βρετανική ενθάρρυνση συγκροτείται μικτή γιουγκοσλαβική-βουλγαρική Επιτροπή</a:t>
            </a:r>
          </a:p>
          <a:p>
            <a:r>
              <a:rPr lang="el-GR" dirty="0" smtClean="0"/>
              <a:t>Συγκροτείται στις 25 Φεβρουαρίου 1929 με πρωτοβουλία του βασιλιά της Γιουγκοσλαβίας Αλέξανδρου</a:t>
            </a:r>
          </a:p>
          <a:p>
            <a:r>
              <a:rPr lang="el-GR" dirty="0" smtClean="0"/>
              <a:t>Συμφωνείται στις αρχές του 1930 ο έλεγχος των συνόρων </a:t>
            </a:r>
          </a:p>
          <a:p>
            <a:r>
              <a:rPr lang="el-GR" dirty="0" smtClean="0"/>
              <a:t>Ακολουθούν βομβιστικές επιθέσεις της </a:t>
            </a:r>
            <a:r>
              <a:rPr lang="en-US" dirty="0" smtClean="0"/>
              <a:t>VMRO</a:t>
            </a:r>
            <a:endParaRPr lang="el-GR" dirty="0" smtClean="0"/>
          </a:p>
          <a:p>
            <a:r>
              <a:rPr lang="el-GR" dirty="0" smtClean="0"/>
              <a:t>Τα αποτελέσματα μένουν μετέωρα</a:t>
            </a:r>
            <a:endParaRPr lang="en-US" dirty="0" smtClean="0"/>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Η ΣΟΒΙΕΤΙΚΗ ΠΟΛΙΤΙΚΗ ΣΤΟ ΜΑΚΕΔΟΝΙΚΟ 1920-1930</a:t>
            </a:r>
            <a:endParaRPr lang="en-US" dirty="0"/>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altLang="el-GR" dirty="0" smtClean="0"/>
              <a:t> Η ΣΟΒΙΕΤΙΚΗ ΠΟΛΙΤΙΚΗ ΤΟ 1924</a:t>
            </a:r>
          </a:p>
        </p:txBody>
      </p:sp>
      <p:sp>
        <p:nvSpPr>
          <p:cNvPr id="10243" name="2 - Θέση περιεχομένου"/>
          <p:cNvSpPr>
            <a:spLocks noGrp="1"/>
          </p:cNvSpPr>
          <p:nvPr>
            <p:ph idx="1"/>
          </p:nvPr>
        </p:nvSpPr>
        <p:spPr/>
        <p:txBody>
          <a:bodyPr/>
          <a:lstStyle/>
          <a:p>
            <a:pPr eaLnBrk="1" hangingPunct="1"/>
            <a:r>
              <a:rPr lang="el-GR" altLang="el-GR" smtClean="0"/>
              <a:t>Στόχοι</a:t>
            </a:r>
          </a:p>
          <a:p>
            <a:pPr eaLnBrk="1" hangingPunct="1"/>
            <a:r>
              <a:rPr lang="el-GR" altLang="el-GR" smtClean="0"/>
              <a:t>Α) η αποξένωση των βουλγαρομακεδονικών οργανώσεων από τον βουλγάρικο εθνικισμό</a:t>
            </a:r>
          </a:p>
          <a:p>
            <a:pPr eaLnBrk="1" hangingPunct="1"/>
            <a:r>
              <a:rPr lang="el-GR" altLang="el-GR" smtClean="0"/>
              <a:t>Β) η αναφορά σε διαμελισμένο μακεδονικό λαό μεταξύ Ελλάδας, Σερβίας, Βουλγαρίας)</a:t>
            </a:r>
          </a:p>
          <a:p>
            <a:pPr eaLnBrk="1" hangingPunct="1"/>
            <a:r>
              <a:rPr lang="el-GR" altLang="el-GR" smtClean="0"/>
              <a:t>Γ) η ίδρυση Ενιαίας και Ανεξάρτητης Μακεδονίας στο πλαίσιο μιας Βαλκανικής Ομοσπονδίας</a:t>
            </a:r>
          </a:p>
        </p:txBody>
      </p:sp>
    </p:spTree>
    <p:extLst>
      <p:ext uri="{BB962C8B-B14F-4D97-AF65-F5344CB8AC3E}">
        <p14:creationId xmlns="" xmlns:p14="http://schemas.microsoft.com/office/powerpoint/2010/main" val="161217939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612775" y="228600"/>
            <a:ext cx="8153400" cy="990600"/>
          </a:xfrm>
        </p:spPr>
        <p:txBody>
          <a:bodyPr>
            <a:normAutofit/>
          </a:bodyPr>
          <a:lstStyle/>
          <a:p>
            <a:pPr eaLnBrk="1" hangingPunct="1"/>
            <a:r>
              <a:rPr lang="en-US" altLang="el-GR" dirty="0" err="1" smtClean="0">
                <a:solidFill>
                  <a:schemeClr val="bg1"/>
                </a:solidFill>
              </a:rPr>
              <a:t>Partenij</a:t>
            </a:r>
            <a:r>
              <a:rPr lang="en-US" altLang="el-GR" dirty="0" smtClean="0">
                <a:solidFill>
                  <a:schemeClr val="bg1"/>
                </a:solidFill>
              </a:rPr>
              <a:t> </a:t>
            </a:r>
            <a:r>
              <a:rPr lang="en-US" altLang="el-GR" dirty="0" err="1" smtClean="0">
                <a:solidFill>
                  <a:schemeClr val="bg1"/>
                </a:solidFill>
              </a:rPr>
              <a:t>Zografski</a:t>
            </a:r>
            <a:r>
              <a:rPr lang="en-US" altLang="el-GR" dirty="0" smtClean="0">
                <a:solidFill>
                  <a:schemeClr val="bg1"/>
                </a:solidFill>
              </a:rPr>
              <a:t> (1818-1876)</a:t>
            </a:r>
            <a:endParaRPr lang="el-GR" altLang="el-GR" dirty="0" smtClean="0">
              <a:solidFill>
                <a:schemeClr val="bg1"/>
              </a:solidFill>
            </a:endParaRPr>
          </a:p>
        </p:txBody>
      </p:sp>
      <p:sp>
        <p:nvSpPr>
          <p:cNvPr id="1638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Καταγόταν από τη Δίβρα, σπούδασε στο ελληνικό σχολείο της Αχρίδας με δάσκαλο τον </a:t>
            </a:r>
            <a:r>
              <a:rPr lang="en-US" altLang="el-GR" smtClean="0"/>
              <a:t>Miladinov , </a:t>
            </a:r>
            <a:r>
              <a:rPr lang="el-GR" altLang="el-GR" smtClean="0"/>
              <a:t>στο κλασικό ελληνικό σχολείο Θεσσαλονίκης, στο Πανεπιστήμιο Αθηνών, στο Κίεβο, στη Θεολογική Ακαδημία της Οδησσού.</a:t>
            </a:r>
          </a:p>
          <a:p>
            <a:pPr eaLnBrk="1" hangingPunct="1"/>
            <a:r>
              <a:rPr lang="el-GR" altLang="el-GR" smtClean="0"/>
              <a:t>1859 χειροτονήθηκε Βούλγαρος Μητροπολίτης Πολυανής και Κιλκισίου</a:t>
            </a:r>
          </a:p>
          <a:p>
            <a:pPr eaLnBrk="1" hangingPunct="1"/>
            <a:r>
              <a:rPr lang="el-GR" altLang="el-GR" smtClean="0"/>
              <a:t>Έγραψε ιστορία γραμματική της βουγαρικής κα. </a:t>
            </a:r>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sz="quarter" idx="1"/>
          </p:nvPr>
        </p:nvSpPr>
        <p:spPr/>
        <p:txBody>
          <a:bodyPr/>
          <a:lstStyle/>
          <a:p>
            <a:r>
              <a:rPr lang="el-GR" dirty="0" smtClean="0"/>
              <a:t>Η ΔΡΑΣΗ ΤΗΣ ΕΜΕΟ 1920-1930</a:t>
            </a:r>
            <a:endParaRPr lang="en-US" dirty="0"/>
          </a:p>
        </p:txBody>
      </p:sp>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altLang="el-GR" smtClean="0"/>
              <a:t>Φεντεραλιστές 1920/21</a:t>
            </a:r>
          </a:p>
        </p:txBody>
      </p:sp>
      <p:sp>
        <p:nvSpPr>
          <p:cNvPr id="8195" name="2 - Θέση περιεχομένου"/>
          <p:cNvSpPr>
            <a:spLocks noGrp="1"/>
          </p:cNvSpPr>
          <p:nvPr>
            <p:ph idx="1"/>
          </p:nvPr>
        </p:nvSpPr>
        <p:spPr/>
        <p:txBody>
          <a:bodyPr/>
          <a:lstStyle/>
          <a:p>
            <a:r>
              <a:rPr lang="el-GR" b="1" dirty="0" smtClean="0"/>
              <a:t>Δεκέμβριος 19</a:t>
            </a:r>
            <a:r>
              <a:rPr lang="el-GR" dirty="0" smtClean="0"/>
              <a:t>21: Η αριστερή πτέρυγα της ΕΜΕΟ, οι φεντεραλιστές συγκροτούνται σε ομάδα.</a:t>
            </a:r>
          </a:p>
          <a:p>
            <a:pPr eaLnBrk="1" hangingPunct="1"/>
            <a:r>
              <a:rPr lang="en-US" altLang="el-GR" dirty="0" smtClean="0"/>
              <a:t>T. </a:t>
            </a:r>
            <a:r>
              <a:rPr lang="en-US" altLang="el-GR" dirty="0" err="1" smtClean="0"/>
              <a:t>Panica</a:t>
            </a:r>
            <a:r>
              <a:rPr lang="en-US" altLang="el-GR" dirty="0" smtClean="0"/>
              <a:t>, F. </a:t>
            </a:r>
            <a:r>
              <a:rPr lang="en-US" altLang="el-GR" dirty="0" err="1" smtClean="0"/>
              <a:t>Atanasov</a:t>
            </a:r>
            <a:r>
              <a:rPr lang="en-US" altLang="el-GR" dirty="0" smtClean="0"/>
              <a:t>, N. </a:t>
            </a:r>
            <a:r>
              <a:rPr lang="en-US" altLang="el-GR" dirty="0" err="1" smtClean="0"/>
              <a:t>Jurukov</a:t>
            </a:r>
            <a:r>
              <a:rPr lang="en-US" altLang="el-GR" dirty="0" smtClean="0"/>
              <a:t>: </a:t>
            </a:r>
            <a:r>
              <a:rPr lang="el-GR" altLang="el-GR" dirty="0" smtClean="0"/>
              <a:t>απόσχιση 1920/21 από </a:t>
            </a:r>
            <a:r>
              <a:rPr lang="en-US" altLang="el-GR" dirty="0" smtClean="0"/>
              <a:t>VMRO</a:t>
            </a:r>
            <a:endParaRPr lang="el-GR" altLang="el-GR" dirty="0" smtClean="0"/>
          </a:p>
          <a:p>
            <a:pPr eaLnBrk="1" hangingPunct="1"/>
            <a:r>
              <a:rPr lang="el-GR" altLang="el-GR" dirty="0" smtClean="0"/>
              <a:t>Στόχος η ίδρυση μιας ομοσπονδίας των Νοτίων Σλάβων ως τρόπος επίλυσης του Μακεδονικού Ζητήματος. </a:t>
            </a:r>
          </a:p>
        </p:txBody>
      </p:sp>
    </p:spTree>
    <p:extLst>
      <p:ext uri="{BB962C8B-B14F-4D97-AF65-F5344CB8AC3E}">
        <p14:creationId xmlns="" xmlns:p14="http://schemas.microsoft.com/office/powerpoint/2010/main" val="3152653361"/>
      </p:ext>
    </p:extLst>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VMRO-</a:t>
            </a:r>
            <a:r>
              <a:rPr lang="el-GR" dirty="0" smtClean="0"/>
              <a:t> ΕΝΩΜΕΝΗ 1924</a:t>
            </a:r>
            <a:endParaRPr lang="en-US" dirty="0"/>
          </a:p>
        </p:txBody>
      </p:sp>
      <p:sp>
        <p:nvSpPr>
          <p:cNvPr id="3" name="2 - Θέση περιεχομένου"/>
          <p:cNvSpPr>
            <a:spLocks noGrp="1"/>
          </p:cNvSpPr>
          <p:nvPr>
            <p:ph sz="quarter" idx="1"/>
          </p:nvPr>
        </p:nvSpPr>
        <p:spPr/>
        <p:txBody>
          <a:bodyPr>
            <a:normAutofit fontScale="92500"/>
          </a:bodyPr>
          <a:lstStyle/>
          <a:p>
            <a:r>
              <a:rPr lang="el-GR" dirty="0" smtClean="0"/>
              <a:t>Ιδρύεται από τον </a:t>
            </a:r>
            <a:r>
              <a:rPr lang="en-US" dirty="0" err="1" smtClean="0"/>
              <a:t>Vlahov</a:t>
            </a:r>
            <a:r>
              <a:rPr lang="el-GR" dirty="0" smtClean="0"/>
              <a:t> λειτουργεί ως το μέσο της 10ετίας του 30, είναι υπό κομμουνιστικό έλεγχο, δεν έχει λαϊκά ερείσματα, αποτελεί όμως παράγοντα διάδοσης του </a:t>
            </a:r>
            <a:r>
              <a:rPr lang="el-GR" dirty="0" err="1" smtClean="0"/>
              <a:t>μακεδονισμού</a:t>
            </a:r>
            <a:r>
              <a:rPr lang="el-GR" dirty="0" smtClean="0"/>
              <a:t>, λειτουργεί ως κοσμική μακεδονική εξαρχία και πολλά μέλη της εκπαιδευμένα στον </a:t>
            </a:r>
            <a:r>
              <a:rPr lang="el-GR" dirty="0" err="1" smtClean="0"/>
              <a:t>σλαβομακεδονικό</a:t>
            </a:r>
            <a:r>
              <a:rPr lang="el-GR" dirty="0" smtClean="0"/>
              <a:t> εθνικισμό μπήκαν στους κόλπους του ΚΚΓ (1930-1940) και στελέχωσαν τη Λαϊκή Δημοκρατία της Μακεδονίας (1944). Ο </a:t>
            </a:r>
            <a:r>
              <a:rPr lang="en-US" dirty="0" err="1" smtClean="0"/>
              <a:t>Vlahov</a:t>
            </a:r>
            <a:r>
              <a:rPr lang="el-GR" dirty="0" smtClean="0"/>
              <a:t> υπήρξε αντιπρόεδρος της ΟΕΣΓ και Πρόεδρος του ΛΜΜ (Λαϊκού Μετώπου Μακεδονίας)</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normAutofit fontScale="90000"/>
          </a:bodyPr>
          <a:lstStyle/>
          <a:p>
            <a:pPr eaLnBrk="1" hangingPunct="1"/>
            <a:r>
              <a:rPr lang="el-GR" altLang="el-GR" smtClean="0"/>
              <a:t>Οκτώβριος 1925:ίδρυση </a:t>
            </a:r>
            <a:r>
              <a:rPr lang="en-US" altLang="el-GR" smtClean="0"/>
              <a:t> VMRO  </a:t>
            </a:r>
            <a:r>
              <a:rPr lang="el-GR" altLang="el-GR" smtClean="0"/>
              <a:t>(ενωμένη) </a:t>
            </a:r>
          </a:p>
        </p:txBody>
      </p:sp>
      <p:sp>
        <p:nvSpPr>
          <p:cNvPr id="14339" name="2 - Θέση περιεχομένου"/>
          <p:cNvSpPr>
            <a:spLocks noGrp="1"/>
          </p:cNvSpPr>
          <p:nvPr>
            <p:ph idx="1"/>
          </p:nvPr>
        </p:nvSpPr>
        <p:spPr/>
        <p:txBody>
          <a:bodyPr/>
          <a:lstStyle/>
          <a:p>
            <a:pPr eaLnBrk="1" hangingPunct="1"/>
            <a:r>
              <a:rPr lang="el-GR" altLang="el-GR" smtClean="0"/>
              <a:t>Εκτός από την </a:t>
            </a:r>
            <a:r>
              <a:rPr lang="en-US" altLang="el-GR" smtClean="0"/>
              <a:t>VMRO </a:t>
            </a:r>
            <a:r>
              <a:rPr lang="el-GR" altLang="el-GR" smtClean="0"/>
              <a:t>του </a:t>
            </a:r>
            <a:r>
              <a:rPr lang="en-US" altLang="el-GR" smtClean="0"/>
              <a:t>Ivan Mijailov</a:t>
            </a:r>
          </a:p>
          <a:p>
            <a:pPr eaLnBrk="1" hangingPunct="1"/>
            <a:r>
              <a:rPr lang="el-GR" altLang="el-GR" smtClean="0"/>
              <a:t>Ιδρύθηκε η </a:t>
            </a:r>
            <a:r>
              <a:rPr lang="en-US" altLang="el-GR" smtClean="0"/>
              <a:t> VMRO  </a:t>
            </a:r>
            <a:r>
              <a:rPr lang="el-GR" altLang="el-GR" smtClean="0"/>
              <a:t>(ενωμένη) με πλατφόρμα 1. τη σύσταση Ενιαίας, Ανεξάρτητης Μακεδονίας 2. στο πλαίσιο της Βαλκανικής ομοσπονδίας </a:t>
            </a:r>
            <a:r>
              <a:rPr lang="en-US" altLang="el-GR" smtClean="0"/>
              <a:t>3. </a:t>
            </a:r>
            <a:r>
              <a:rPr lang="el-GR" altLang="el-GR" smtClean="0"/>
              <a:t>με απελευθέρωση όλων των εθνοτήτων της Μακεδονίας</a:t>
            </a:r>
          </a:p>
          <a:p>
            <a:pPr eaLnBrk="1" hangingPunct="1"/>
            <a:r>
              <a:rPr lang="el-GR" altLang="el-GR" smtClean="0"/>
              <a:t>Με έδρα τη Βιέννη, με όργανα την εφημερίδα </a:t>
            </a:r>
            <a:r>
              <a:rPr lang="en-US" altLang="el-GR" smtClean="0"/>
              <a:t>La Federation Balkanique</a:t>
            </a:r>
            <a:r>
              <a:rPr lang="el-GR" altLang="el-GR" smtClean="0"/>
              <a:t>, Μ</a:t>
            </a:r>
            <a:r>
              <a:rPr lang="en-US" altLang="el-GR" smtClean="0"/>
              <a:t>akedonsko Delo</a:t>
            </a:r>
            <a:endParaRPr lang="el-GR" altLang="el-GR" smtClean="0"/>
          </a:p>
        </p:txBody>
      </p:sp>
    </p:spTree>
    <p:extLst>
      <p:ext uri="{BB962C8B-B14F-4D97-AF65-F5344CB8AC3E}">
        <p14:creationId xmlns="" xmlns:p14="http://schemas.microsoft.com/office/powerpoint/2010/main" val="198150578"/>
      </p:ext>
    </p:extLst>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fontScale="90000"/>
          </a:bodyPr>
          <a:lstStyle/>
          <a:p>
            <a:pPr eaLnBrk="1" hangingPunct="1"/>
            <a:r>
              <a:rPr lang="el-GR" altLang="el-GR" smtClean="0"/>
              <a:t>Διάκριση στελεχών </a:t>
            </a:r>
            <a:r>
              <a:rPr lang="en-US" altLang="el-GR" smtClean="0"/>
              <a:t>VMRO </a:t>
            </a:r>
            <a:r>
              <a:rPr lang="el-GR" altLang="el-GR" smtClean="0"/>
              <a:t>ενωμένης</a:t>
            </a:r>
          </a:p>
        </p:txBody>
      </p:sp>
      <p:sp>
        <p:nvSpPr>
          <p:cNvPr id="15363" name="2 - Θέση περιεχομένου"/>
          <p:cNvSpPr>
            <a:spLocks noGrp="1"/>
          </p:cNvSpPr>
          <p:nvPr>
            <p:ph idx="1"/>
          </p:nvPr>
        </p:nvSpPr>
        <p:spPr/>
        <p:txBody>
          <a:bodyPr/>
          <a:lstStyle/>
          <a:p>
            <a:pPr eaLnBrk="1" hangingPunct="1"/>
            <a:r>
              <a:rPr lang="el-GR" altLang="el-GR" smtClean="0"/>
              <a:t>Α) κομμουνιστική πτέρυγα (</a:t>
            </a:r>
            <a:r>
              <a:rPr lang="en-US" altLang="el-GR" smtClean="0"/>
              <a:t>D. Vlahov, Vl. Poptomov) </a:t>
            </a:r>
          </a:p>
          <a:p>
            <a:pPr eaLnBrk="1" hangingPunct="1"/>
            <a:r>
              <a:rPr lang="en-US" altLang="el-GR" smtClean="0"/>
              <a:t>B)  </a:t>
            </a:r>
            <a:r>
              <a:rPr lang="el-GR" altLang="el-GR" smtClean="0"/>
              <a:t>εθνικο-επαναστατική (</a:t>
            </a:r>
            <a:r>
              <a:rPr lang="en-US" altLang="el-GR" smtClean="0"/>
              <a:t>G. Zankov, P. Satev</a:t>
            </a:r>
            <a:r>
              <a:rPr lang="el-GR" altLang="el-GR" smtClean="0"/>
              <a:t>)</a:t>
            </a:r>
          </a:p>
        </p:txBody>
      </p:sp>
    </p:spTree>
    <p:extLst>
      <p:ext uri="{BB962C8B-B14F-4D97-AF65-F5344CB8AC3E}">
        <p14:creationId xmlns="" xmlns:p14="http://schemas.microsoft.com/office/powerpoint/2010/main" val="2633952337"/>
      </p:ext>
    </p:extLst>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κράτος της </a:t>
            </a:r>
            <a:r>
              <a:rPr lang="en-US" dirty="0" smtClean="0"/>
              <a:t>VMRO</a:t>
            </a:r>
            <a:r>
              <a:rPr lang="el-GR" dirty="0" smtClean="0"/>
              <a:t> και η διχοτόμηση</a:t>
            </a:r>
            <a:endParaRPr lang="en-US" dirty="0"/>
          </a:p>
        </p:txBody>
      </p:sp>
      <p:sp>
        <p:nvSpPr>
          <p:cNvPr id="3" name="2 - Θέση περιεχομένου"/>
          <p:cNvSpPr>
            <a:spLocks noGrp="1"/>
          </p:cNvSpPr>
          <p:nvPr>
            <p:ph sz="quarter" idx="1"/>
          </p:nvPr>
        </p:nvSpPr>
        <p:spPr/>
        <p:txBody>
          <a:bodyPr>
            <a:noAutofit/>
          </a:bodyPr>
          <a:lstStyle/>
          <a:p>
            <a:r>
              <a:rPr lang="el-GR" sz="2400" dirty="0" smtClean="0">
                <a:latin typeface="Arial" pitchFamily="34" charset="0"/>
                <a:cs typeface="Arial" pitchFamily="34" charset="0"/>
              </a:rPr>
              <a:t>Ιδρύθηκε κράτος στο </a:t>
            </a:r>
            <a:r>
              <a:rPr lang="el-GR" sz="2400" dirty="0" err="1" smtClean="0">
                <a:latin typeface="Arial" pitchFamily="34" charset="0"/>
                <a:cs typeface="Arial" pitchFamily="34" charset="0"/>
              </a:rPr>
              <a:t>Πετρίτσι</a:t>
            </a:r>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Είχε δική της αστυνομία, βουλευτές, εξέδιδε γραμματόσημα, είχε τους </a:t>
            </a:r>
            <a:r>
              <a:rPr lang="el-GR" sz="2400" dirty="0" err="1" smtClean="0">
                <a:latin typeface="Arial" pitchFamily="34" charset="0"/>
                <a:cs typeface="Arial" pitchFamily="34" charset="0"/>
              </a:rPr>
              <a:t>ήρωές</a:t>
            </a:r>
            <a:r>
              <a:rPr lang="el-GR" sz="2400" dirty="0" smtClean="0">
                <a:latin typeface="Arial" pitchFamily="34" charset="0"/>
                <a:cs typeface="Arial" pitchFamily="34" charset="0"/>
              </a:rPr>
              <a:t> της (</a:t>
            </a:r>
            <a:r>
              <a:rPr lang="en-US" sz="2400" dirty="0" err="1" smtClean="0">
                <a:latin typeface="Arial" pitchFamily="34" charset="0"/>
                <a:cs typeface="Arial" pitchFamily="34" charset="0"/>
              </a:rPr>
              <a:t>Gotse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Deltsev</a:t>
            </a:r>
            <a:r>
              <a:rPr lang="en-US" sz="2400" dirty="0" smtClean="0">
                <a:latin typeface="Arial" pitchFamily="34" charset="0"/>
                <a:cs typeface="Arial" pitchFamily="34" charset="0"/>
              </a:rPr>
              <a:t>)</a:t>
            </a:r>
          </a:p>
          <a:p>
            <a:r>
              <a:rPr lang="el-GR" sz="2400" dirty="0" smtClean="0">
                <a:latin typeface="Arial" pitchFamily="34" charset="0"/>
                <a:cs typeface="Arial" pitchFamily="34" charset="0"/>
              </a:rPr>
              <a:t>Επέβαλε φόρους στον πληθυσμό και είχε έσοδα</a:t>
            </a:r>
          </a:p>
          <a:p>
            <a:r>
              <a:rPr lang="el-GR" sz="2400" dirty="0" smtClean="0">
                <a:latin typeface="Arial" pitchFamily="34" charset="0"/>
                <a:cs typeface="Arial" pitchFamily="34" charset="0"/>
              </a:rPr>
              <a:t>Το 1924 δολοφονήθηκε ο </a:t>
            </a:r>
            <a:r>
              <a:rPr lang="en-US" sz="2400" dirty="0" err="1" smtClean="0">
                <a:latin typeface="Arial" pitchFamily="34" charset="0"/>
                <a:cs typeface="Arial" pitchFamily="34" charset="0"/>
              </a:rPr>
              <a:t>Alexandrof</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H </a:t>
            </a:r>
            <a:r>
              <a:rPr lang="el-GR" sz="2400" dirty="0" smtClean="0">
                <a:latin typeface="Arial" pitchFamily="34" charset="0"/>
                <a:cs typeface="Arial" pitchFamily="34" charset="0"/>
              </a:rPr>
              <a:t>διχοτόμηση της οργάνωσης σε αυτονομιστές-φεντεραλιστές από τη μια και δεξιούς από την άλλη ξεκίνησε το 1924.</a:t>
            </a:r>
          </a:p>
          <a:p>
            <a:r>
              <a:rPr lang="el-GR" sz="2400" dirty="0" smtClean="0">
                <a:latin typeface="Arial" pitchFamily="34" charset="0"/>
                <a:cs typeface="Arial" pitchFamily="34" charset="0"/>
              </a:rPr>
              <a:t>Φεντεραλιστές: </a:t>
            </a:r>
            <a:r>
              <a:rPr lang="en-US" sz="2400" dirty="0" err="1" smtClean="0">
                <a:latin typeface="Arial" pitchFamily="34" charset="0"/>
                <a:cs typeface="Arial" pitchFamily="34" charset="0"/>
              </a:rPr>
              <a:t>Dimitar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Vlahov</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Todor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Panitsa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Petur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Chaulev</a:t>
            </a:r>
            <a:r>
              <a:rPr lang="en-US" sz="2400" dirty="0" smtClean="0">
                <a:latin typeface="Arial" pitchFamily="34" charset="0"/>
                <a:cs typeface="Arial" pitchFamily="34" charset="0"/>
              </a:rPr>
              <a:t>, Philip </a:t>
            </a:r>
            <a:r>
              <a:rPr lang="en-US" sz="2400" dirty="0" err="1" smtClean="0">
                <a:latin typeface="Arial" pitchFamily="34" charset="0"/>
                <a:cs typeface="Arial" pitchFamily="34" charset="0"/>
              </a:rPr>
              <a:t>Athanasov</a:t>
            </a:r>
            <a:r>
              <a:rPr lang="en-US" sz="2400" dirty="0" smtClean="0">
                <a:latin typeface="Arial" pitchFamily="34" charset="0"/>
                <a:cs typeface="Arial" pitchFamily="34" charset="0"/>
              </a:rPr>
              <a:t>. </a:t>
            </a:r>
            <a:r>
              <a:rPr lang="el-GR" sz="2400" dirty="0" smtClean="0">
                <a:latin typeface="Arial" pitchFamily="34" charset="0"/>
                <a:cs typeface="Arial" pitchFamily="34" charset="0"/>
              </a:rPr>
              <a:t> Εθνικιστές: </a:t>
            </a:r>
            <a:r>
              <a:rPr lang="en-US" sz="2400" dirty="0" smtClean="0">
                <a:latin typeface="Arial" pitchFamily="34" charset="0"/>
                <a:cs typeface="Arial" pitchFamily="34" charset="0"/>
              </a:rPr>
              <a:t>Alexander </a:t>
            </a:r>
            <a:r>
              <a:rPr lang="en-US" sz="2400" dirty="0" err="1" smtClean="0">
                <a:latin typeface="Arial" pitchFamily="34" charset="0"/>
                <a:cs typeface="Arial" pitchFamily="34" charset="0"/>
              </a:rPr>
              <a:t>Protogerov</a:t>
            </a:r>
            <a:r>
              <a:rPr lang="en-US" sz="2400" dirty="0" smtClean="0">
                <a:latin typeface="Arial" pitchFamily="34" charset="0"/>
                <a:cs typeface="Arial" pitchFamily="34" charset="0"/>
              </a:rPr>
              <a:t>, Ivan </a:t>
            </a:r>
            <a:r>
              <a:rPr lang="en-US" sz="2400" dirty="0" err="1" smtClean="0">
                <a:latin typeface="Arial" pitchFamily="34" charset="0"/>
                <a:cs typeface="Arial" pitchFamily="34" charset="0"/>
              </a:rPr>
              <a:t>Mihailov</a:t>
            </a:r>
            <a:r>
              <a:rPr lang="en-US" sz="2400" dirty="0" smtClean="0">
                <a:latin typeface="Arial" pitchFamily="34" charset="0"/>
                <a:cs typeface="Arial" pitchFamily="34" charset="0"/>
              </a:rPr>
              <a:t>.(Elisabeth Barker (1950). Macedonia: Its place in the Balkan power politics. London, pp. 39-43)</a:t>
            </a:r>
            <a:endParaRPr lang="en-US" sz="2400" dirty="0">
              <a:latin typeface="Arial" pitchFamily="34" charset="0"/>
              <a:cs typeface="Arial" pitchFamily="34" charset="0"/>
            </a:endParaRPr>
          </a:p>
        </p:txBody>
      </p:sp>
    </p:spTree>
  </p:cSld>
  <p:clrMapOvr>
    <a:masterClrMapping/>
  </p:clrMapOvr>
  <p:transition>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ΔΟΛΟΦΟΝΙΕΣ ΣΤΗΝ ΕΜΕΟ 1924-1925</a:t>
            </a:r>
            <a:endParaRPr lang="en-US" dirty="0"/>
          </a:p>
        </p:txBody>
      </p:sp>
      <p:sp>
        <p:nvSpPr>
          <p:cNvPr id="3" name="2 - Θέση περιεχομένου"/>
          <p:cNvSpPr>
            <a:spLocks noGrp="1"/>
          </p:cNvSpPr>
          <p:nvPr>
            <p:ph sz="quarter" idx="1"/>
          </p:nvPr>
        </p:nvSpPr>
        <p:spPr/>
        <p:txBody>
          <a:bodyPr/>
          <a:lstStyle/>
          <a:p>
            <a:r>
              <a:rPr lang="en-US" dirty="0" smtClean="0"/>
              <a:t>O </a:t>
            </a:r>
            <a:r>
              <a:rPr lang="en-US" dirty="0" err="1" smtClean="0"/>
              <a:t>Alexandrov</a:t>
            </a:r>
            <a:r>
              <a:rPr lang="en-US" dirty="0" smtClean="0"/>
              <a:t> </a:t>
            </a:r>
            <a:r>
              <a:rPr lang="el-GR" dirty="0" smtClean="0"/>
              <a:t>διαφώνησε και δολοφονήθηκε τον Αύγουστο του 1924 πιθανόν από τον </a:t>
            </a:r>
            <a:r>
              <a:rPr lang="el-GR" dirty="0" err="1" smtClean="0"/>
              <a:t>φιλοκομουνιστή</a:t>
            </a:r>
            <a:r>
              <a:rPr lang="el-GR" dirty="0" smtClean="0"/>
              <a:t> </a:t>
            </a:r>
            <a:r>
              <a:rPr lang="en-US" dirty="0" err="1" smtClean="0"/>
              <a:t>Aleko</a:t>
            </a:r>
            <a:r>
              <a:rPr lang="en-US" dirty="0" smtClean="0"/>
              <a:t> </a:t>
            </a:r>
            <a:r>
              <a:rPr lang="en-US" dirty="0" err="1" smtClean="0"/>
              <a:t>Vasiliev</a:t>
            </a:r>
            <a:r>
              <a:rPr lang="en-US" dirty="0" smtClean="0"/>
              <a:t>.</a:t>
            </a:r>
          </a:p>
          <a:p>
            <a:r>
              <a:rPr lang="en-US" dirty="0" err="1" smtClean="0"/>
              <a:t>Aleko</a:t>
            </a:r>
            <a:r>
              <a:rPr lang="en-US" dirty="0" smtClean="0"/>
              <a:t> </a:t>
            </a:r>
            <a:r>
              <a:rPr lang="en-US" dirty="0" err="1" smtClean="0"/>
              <a:t>Vasiliev</a:t>
            </a:r>
            <a:r>
              <a:rPr lang="en-US" dirty="0" smtClean="0"/>
              <a:t>, </a:t>
            </a:r>
            <a:r>
              <a:rPr lang="en-US" dirty="0" err="1" smtClean="0"/>
              <a:t>Chaulev</a:t>
            </a:r>
            <a:r>
              <a:rPr lang="en-US" dirty="0" smtClean="0"/>
              <a:t>, </a:t>
            </a:r>
            <a:r>
              <a:rPr lang="en-US" dirty="0" err="1" smtClean="0"/>
              <a:t>Panitsa</a:t>
            </a:r>
            <a:r>
              <a:rPr lang="en-US" dirty="0" smtClean="0"/>
              <a:t> </a:t>
            </a:r>
            <a:r>
              <a:rPr lang="el-GR" dirty="0" smtClean="0"/>
              <a:t>δολοφονήθηκαν.</a:t>
            </a:r>
          </a:p>
          <a:p>
            <a:r>
              <a:rPr lang="el-GR" dirty="0" smtClean="0"/>
              <a:t>Απόπειρες έγιναν εναντίον</a:t>
            </a:r>
            <a:r>
              <a:rPr lang="en-US" dirty="0" smtClean="0"/>
              <a:t> </a:t>
            </a:r>
            <a:r>
              <a:rPr lang="en-US" dirty="0" err="1" smtClean="0"/>
              <a:t>Vlahov</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19-22 Οκτωβρίου 1925 εισβολή </a:t>
            </a:r>
            <a:r>
              <a:rPr lang="el-GR" dirty="0" smtClean="0"/>
              <a:t>ελλ. </a:t>
            </a:r>
            <a:r>
              <a:rPr lang="el-GR" dirty="0" smtClean="0"/>
              <a:t>σ</a:t>
            </a:r>
            <a:r>
              <a:rPr lang="el-GR" dirty="0" smtClean="0"/>
              <a:t>τρατού </a:t>
            </a:r>
            <a:r>
              <a:rPr lang="el-GR" dirty="0" smtClean="0"/>
              <a:t>στην </a:t>
            </a:r>
            <a:r>
              <a:rPr lang="el-GR" dirty="0" smtClean="0"/>
              <a:t>περιοχή του </a:t>
            </a:r>
            <a:r>
              <a:rPr lang="el-GR" dirty="0" err="1" smtClean="0"/>
              <a:t>Πετριτσίου</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στη κύρια βάση της ΕΜΕΟ. Μπορεί η Ελλάδα ως κράτος να καταδικάστηκε για την εισβολή στο </a:t>
            </a:r>
            <a:r>
              <a:rPr lang="el-GR" dirty="0" err="1" smtClean="0"/>
              <a:t>Πετρίτσι</a:t>
            </a:r>
            <a:r>
              <a:rPr lang="el-GR" dirty="0" smtClean="0"/>
              <a:t>, αλλά κατάφερε εξαιρετικά σημαντικό πλήγμα στην Οργάνωση, η οποία είχε συγκεντρώσει ασυνήθιστα μεγάλες δυνάμεις με σκοπό να εισβάλλει στο ελληνικό και γιουγκοσλαβικό έδαφος.</a:t>
            </a:r>
          </a:p>
          <a:p>
            <a:r>
              <a:rPr lang="en-US" dirty="0" smtClean="0"/>
              <a:t>James Barros, “The Greek-Bulgarian </a:t>
            </a:r>
            <a:r>
              <a:rPr lang="en-US" dirty="0" err="1" smtClean="0"/>
              <a:t>Incedent</a:t>
            </a:r>
            <a:r>
              <a:rPr lang="en-US" dirty="0" smtClean="0"/>
              <a:t> of 1925”, </a:t>
            </a:r>
            <a:r>
              <a:rPr lang="en-US" i="1" dirty="0" smtClean="0"/>
              <a:t>Proceedings of the American </a:t>
            </a:r>
            <a:r>
              <a:rPr lang="en-US" i="1" dirty="0" err="1" smtClean="0"/>
              <a:t>Philisophical</a:t>
            </a:r>
            <a:r>
              <a:rPr lang="en-US" i="1" dirty="0" smtClean="0"/>
              <a:t> Society, </a:t>
            </a:r>
            <a:r>
              <a:rPr lang="en-US" dirty="0" smtClean="0"/>
              <a:t>108/4 (</a:t>
            </a:r>
            <a:r>
              <a:rPr lang="el-GR" dirty="0" smtClean="0"/>
              <a:t>Αυγ</a:t>
            </a:r>
            <a:r>
              <a:rPr lang="en-US" dirty="0" smtClean="0"/>
              <a:t>.1964), 355.</a:t>
            </a:r>
            <a:endParaRPr lang="en-US" dirty="0"/>
          </a:p>
        </p:txBody>
      </p:sp>
    </p:spTree>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 </a:t>
            </a:r>
            <a:r>
              <a:rPr lang="el-GR" dirty="0" smtClean="0"/>
              <a:t>Η ΔΡΑΣΗ ΤΗΣ ΕΜΕΟ =</a:t>
            </a:r>
            <a:r>
              <a:rPr lang="en-US" dirty="0" smtClean="0"/>
              <a:t>VMRO </a:t>
            </a:r>
            <a:r>
              <a:rPr lang="el-GR" dirty="0" smtClean="0"/>
              <a:t>ΣΤΟ ΝΟΜΟ ΤΗΣ ΦΛΩΡΙΝΑΣ</a:t>
            </a:r>
            <a:endParaRPr lang="en-US" dirty="0"/>
          </a:p>
        </p:txBody>
      </p:sp>
    </p:spTree>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EMEO </a:t>
            </a:r>
            <a:r>
              <a:rPr lang="el-GR" dirty="0" smtClean="0"/>
              <a:t>Ν. ΦΛΩΡΙΝΑΣ 1925</a:t>
            </a:r>
            <a:endParaRPr lang="en-US" dirty="0"/>
          </a:p>
        </p:txBody>
      </p:sp>
      <p:sp>
        <p:nvSpPr>
          <p:cNvPr id="3" name="2 - Θέση περιεχομένου"/>
          <p:cNvSpPr>
            <a:spLocks noGrp="1"/>
          </p:cNvSpPr>
          <p:nvPr>
            <p:ph sz="quarter" idx="1"/>
          </p:nvPr>
        </p:nvSpPr>
        <p:spPr/>
        <p:txBody>
          <a:bodyPr>
            <a:normAutofit lnSpcReduction="10000"/>
          </a:bodyPr>
          <a:lstStyle/>
          <a:p>
            <a:r>
              <a:rPr lang="el-GR" dirty="0" smtClean="0"/>
              <a:t>Στην αρχή προπαγάνδιζε τη μη αποχώρηση </a:t>
            </a:r>
            <a:r>
              <a:rPr lang="el-GR" dirty="0" err="1" smtClean="0"/>
              <a:t>σλαβοφώνων</a:t>
            </a:r>
            <a:r>
              <a:rPr lang="el-GR" dirty="0" smtClean="0"/>
              <a:t> κατά συνθήκη Νεϊγύ.</a:t>
            </a:r>
          </a:p>
          <a:p>
            <a:r>
              <a:rPr lang="el-GR" dirty="0" smtClean="0"/>
              <a:t>Από το 1920 η ΕΜΕΟ άρχισε να στέλνει και πάλι σώματα «κομιτατζήδων»  στη Φ. για να δημιουργήσουν επιτροπές υποστήριξης στα χωριά. </a:t>
            </a:r>
          </a:p>
          <a:p>
            <a:r>
              <a:rPr lang="el-GR" dirty="0" smtClean="0"/>
              <a:t>Η ΕΜΕΟ στελέχωνε τα σώματα που επρόκειτο να δράσουν στην Ελλάδα με ντόπιους Σλαβόφωνους που είχαν καταφύγει στη Βουλγαρία μετά τη λήξη των Βαλκανικών Πολέμων</a:t>
            </a:r>
            <a:endParaRPr lang="en-US" dirty="0" smtClean="0"/>
          </a:p>
          <a:p>
            <a:endParaRPr 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dirty="0" smtClean="0">
                <a:solidFill>
                  <a:schemeClr val="bg1"/>
                </a:solidFill>
              </a:rPr>
              <a:t>KONSTANTIN MILADINOV (1830-1862)</a:t>
            </a:r>
            <a:endParaRPr lang="el-GR" dirty="0" smtClean="0">
              <a:solidFill>
                <a:schemeClr val="bg1"/>
              </a:solidFill>
            </a:endParaRPr>
          </a:p>
        </p:txBody>
      </p:sp>
      <p:sp>
        <p:nvSpPr>
          <p:cNvPr id="1331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Σπούδασε στη Ζωσιμαία Σχολή και στο Πανεπιστήμιο Αθηνών και στη Ρωσία</a:t>
            </a:r>
          </a:p>
          <a:p>
            <a:pPr eaLnBrk="1" hangingPunct="1"/>
            <a:r>
              <a:rPr lang="el-GR" altLang="el-GR" smtClean="0"/>
              <a:t>Εξέδωσε τα «Βουλγαρικά δημοτικά άσματα» με προτροπή του </a:t>
            </a:r>
            <a:r>
              <a:rPr lang="en-US" altLang="el-GR" smtClean="0"/>
              <a:t>Strossmayer </a:t>
            </a:r>
            <a:r>
              <a:rPr lang="el-GR" altLang="el-GR" smtClean="0"/>
              <a:t>(καθολικού επισκόπου οπαδού του σλαβισμού)</a:t>
            </a:r>
          </a:p>
          <a:p>
            <a:pPr eaLnBrk="1" hangingPunct="1">
              <a:buFont typeface="Arial" charset="0"/>
              <a:buNone/>
            </a:pPr>
            <a:endParaRPr lang="el-GR" altLang="el-GR" smtClean="0"/>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ΠΕΡΙΟΔΕΙΕΣ ΜΕΛΩΝ ΕΜΕΟ</a:t>
            </a:r>
            <a:endParaRPr lang="en-US" dirty="0"/>
          </a:p>
        </p:txBody>
      </p:sp>
      <p:sp>
        <p:nvSpPr>
          <p:cNvPr id="3" name="2 - Θέση περιεχομένου"/>
          <p:cNvSpPr>
            <a:spLocks noGrp="1"/>
          </p:cNvSpPr>
          <p:nvPr>
            <p:ph sz="quarter" idx="1"/>
          </p:nvPr>
        </p:nvSpPr>
        <p:spPr/>
        <p:txBody>
          <a:bodyPr>
            <a:normAutofit fontScale="92500"/>
          </a:bodyPr>
          <a:lstStyle/>
          <a:p>
            <a:r>
              <a:rPr lang="el-GR" dirty="0" smtClean="0"/>
              <a:t>Παράδειγμα οι περιοδείες στη δυτική Μακεδονία του Ηλία </a:t>
            </a:r>
            <a:r>
              <a:rPr lang="el-GR" dirty="0" err="1" smtClean="0"/>
              <a:t>Ντιγκάλωφ</a:t>
            </a:r>
            <a:r>
              <a:rPr lang="el-GR" dirty="0" smtClean="0"/>
              <a:t> έως το θάνατό του το 1922 και του </a:t>
            </a:r>
            <a:r>
              <a:rPr lang="el-GR" dirty="0" err="1" smtClean="0"/>
              <a:t>Κίρστε</a:t>
            </a:r>
            <a:r>
              <a:rPr lang="el-GR" dirty="0" smtClean="0"/>
              <a:t> </a:t>
            </a:r>
            <a:r>
              <a:rPr lang="el-GR" dirty="0" err="1" smtClean="0"/>
              <a:t>Λιόντε</a:t>
            </a:r>
            <a:r>
              <a:rPr lang="el-GR" dirty="0" smtClean="0"/>
              <a:t> έως το 1924 χωρίς να γίνονται αντιληπτοί πάντα από τις ελληνικές αρχές</a:t>
            </a:r>
          </a:p>
          <a:p>
            <a:r>
              <a:rPr lang="el-GR" dirty="0" smtClean="0"/>
              <a:t>ο </a:t>
            </a:r>
            <a:r>
              <a:rPr lang="el-GR" dirty="0" err="1" smtClean="0"/>
              <a:t>Γκερόφσκι</a:t>
            </a:r>
            <a:r>
              <a:rPr lang="el-GR" dirty="0" smtClean="0"/>
              <a:t> τον Νοέμβριο του 1925 επισκέφθηκε τα χωριά Ιτέα, </a:t>
            </a:r>
            <a:r>
              <a:rPr lang="el-GR" dirty="0" err="1" smtClean="0"/>
              <a:t>Παπαγιάννη</a:t>
            </a:r>
            <a:r>
              <a:rPr lang="el-GR" dirty="0" smtClean="0"/>
              <a:t>, Παλαίστρα, </a:t>
            </a:r>
            <a:r>
              <a:rPr lang="el-GR" dirty="0" err="1" smtClean="0"/>
              <a:t>Τριπόταμο</a:t>
            </a:r>
            <a:r>
              <a:rPr lang="el-GR" dirty="0" smtClean="0"/>
              <a:t>, </a:t>
            </a:r>
            <a:r>
              <a:rPr lang="el-GR" dirty="0" err="1" smtClean="0"/>
              <a:t>Νεοχωράκι</a:t>
            </a:r>
            <a:r>
              <a:rPr lang="el-GR" dirty="0" smtClean="0"/>
              <a:t>, Μεσοχώρι, Αχλάδα, </a:t>
            </a:r>
            <a:r>
              <a:rPr lang="el-GR" dirty="0" err="1" smtClean="0"/>
              <a:t>Αμμοχώρι</a:t>
            </a:r>
            <a:r>
              <a:rPr lang="el-GR" dirty="0" smtClean="0"/>
              <a:t>, Σκοπό, Μαρίνα, Μελίτη κι ο </a:t>
            </a:r>
            <a:r>
              <a:rPr lang="el-GR" dirty="0" err="1" smtClean="0"/>
              <a:t>Κόττορσκι</a:t>
            </a:r>
            <a:r>
              <a:rPr lang="el-GR" dirty="0" smtClean="0"/>
              <a:t> τα χωριά Φλάμπουρο, </a:t>
            </a:r>
            <a:r>
              <a:rPr lang="el-GR" dirty="0" err="1" smtClean="0"/>
              <a:t>Πολυπόταμο</a:t>
            </a:r>
            <a:r>
              <a:rPr lang="el-GR" dirty="0" smtClean="0"/>
              <a:t>, Πέρασμα, Τριανταφυλλιά, Ατραπό, Κάτω </a:t>
            </a:r>
            <a:r>
              <a:rPr lang="el-GR" dirty="0" err="1" smtClean="0"/>
              <a:t>Υδρούσα</a:t>
            </a:r>
            <a:r>
              <a:rPr lang="el-GR" dirty="0" smtClean="0"/>
              <a:t>, Λεπτοκαρυά και Περικοπή.</a:t>
            </a:r>
            <a:r>
              <a:rPr lang="en-US" dirty="0" smtClean="0"/>
              <a:t> </a:t>
            </a:r>
            <a:r>
              <a:rPr lang="el-GR" dirty="0" smtClean="0"/>
              <a:t> </a:t>
            </a:r>
            <a:endParaRPr lang="en-US" dirty="0" smtClean="0"/>
          </a:p>
          <a:p>
            <a:endParaRPr lang="en-US" dirty="0"/>
          </a:p>
        </p:txBody>
      </p:sp>
    </p:spTree>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lstStyle/>
          <a:p>
            <a:r>
              <a:rPr lang="el-GR" dirty="0" smtClean="0"/>
              <a:t>Για τη δυτική Μακεδονία γνωρίζουμε με βεβαιότητα ότι μόνο στα </a:t>
            </a:r>
            <a:r>
              <a:rPr lang="el-GR" dirty="0" err="1" smtClean="0"/>
              <a:t>Ασπρόγεια</a:t>
            </a:r>
            <a:r>
              <a:rPr lang="el-GR" dirty="0" smtClean="0"/>
              <a:t> υπήρχε στα 1923 ντόπιος καθοδηγητής της ΕΜΕΟ και ότι το 1925 ανακαλύφθηκε οργάνωση της ΕΜΕΟ στην πόλη της Φλώρινας.</a:t>
            </a:r>
          </a:p>
          <a:p>
            <a:endParaRPr lang="en-US" dirty="0" smtClean="0"/>
          </a:p>
          <a:p>
            <a:endParaRPr lang="en-US" dirty="0"/>
          </a:p>
        </p:txBody>
      </p:sp>
    </p:spTree>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lnSpcReduction="10000"/>
          </a:bodyPr>
          <a:lstStyle/>
          <a:p>
            <a:r>
              <a:rPr lang="el-GR" dirty="0" smtClean="0"/>
              <a:t>Ο Ακρίτας θεωρούνταν κυρίως λόγω των συχνών επαφών με τους Σλαβόφωνους μετανάστες στην Αμερική, κέντρο της βουλγαρικής προπαγάνδας. Επίσης οι αρχές παρατηρούσαν συχνά ύποπτες κινήσεις των κατοίκων στο </a:t>
            </a:r>
            <a:r>
              <a:rPr lang="el-GR" dirty="0" err="1" smtClean="0"/>
              <a:t>Μοσχοχώρι</a:t>
            </a:r>
            <a:r>
              <a:rPr lang="el-GR" dirty="0" smtClean="0"/>
              <a:t>. Στις κινήσεις αυτές απέδιδαν ιδιαίτερη σημασία εξαιτίας της μικρής απόστασης του χωριού από τη </a:t>
            </a:r>
            <a:r>
              <a:rPr lang="el-GR" dirty="0" err="1" smtClean="0"/>
              <a:t>Βίγλιστα</a:t>
            </a:r>
            <a:r>
              <a:rPr lang="el-GR" dirty="0" smtClean="0"/>
              <a:t>, που βρισκόταν στην Αλβανία, του σημαντικότερου κέντρου των κομιτατζήδων στο ελληνικό έδαφος</a:t>
            </a:r>
            <a:endParaRPr lang="en-US" dirty="0"/>
          </a:p>
        </p:txBody>
      </p:sp>
    </p:spTree>
  </p:cSld>
  <p:clrMapOvr>
    <a:masterClrMapping/>
  </p:clrMapOvr>
  <p:transition>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Στη δυτική Μακεδονία το 1925 επιτροπές της ΕΜΕΟ δημιουργήθηκαν ή συνέχισαν τη δράση τους στα χωριά </a:t>
            </a:r>
            <a:r>
              <a:rPr lang="el-GR" dirty="0" err="1" smtClean="0"/>
              <a:t>Παπαγιάννη</a:t>
            </a:r>
            <a:r>
              <a:rPr lang="el-GR" dirty="0" smtClean="0"/>
              <a:t>, Άνω </a:t>
            </a:r>
            <a:r>
              <a:rPr lang="el-GR" dirty="0" err="1" smtClean="0"/>
              <a:t>Καλλινίκη</a:t>
            </a:r>
            <a:r>
              <a:rPr lang="el-GR" dirty="0" smtClean="0"/>
              <a:t> και Ακρίτα. </a:t>
            </a:r>
          </a:p>
          <a:p>
            <a:r>
              <a:rPr lang="el-GR" dirty="0" smtClean="0"/>
              <a:t>Το Νοέμβριο του 1925 οι αστυνομικές αρχές συνέλαβαν τον Μιχαήλ </a:t>
            </a:r>
            <a:r>
              <a:rPr lang="el-GR" dirty="0" err="1" smtClean="0"/>
              <a:t>Στέφοφσκι</a:t>
            </a:r>
            <a:r>
              <a:rPr lang="el-GR" dirty="0" smtClean="0"/>
              <a:t> και τον Γεώργιο Τσαγκάρη με την κατηγορία ότι ο πρώτος ήταν αρχηγός και ο δεύτερος οδηγός της ΕΜΕΟ στην Ιτέα, τον Κωνσταντίνο </a:t>
            </a:r>
            <a:r>
              <a:rPr lang="el-GR" dirty="0" err="1" smtClean="0"/>
              <a:t>Νεντέλκο</a:t>
            </a:r>
            <a:r>
              <a:rPr lang="el-GR" dirty="0" smtClean="0"/>
              <a:t> ως αρχηγό της οργάνωσης της ΕΜΕΟ στο Πέρασμα και τους Αναστάσιο Παππά και Ηλία </a:t>
            </a:r>
            <a:r>
              <a:rPr lang="el-GR" dirty="0" err="1" smtClean="0"/>
              <a:t>Μπογδάνο</a:t>
            </a:r>
            <a:r>
              <a:rPr lang="el-GR" dirty="0" smtClean="0"/>
              <a:t> ως αρχηγό και οδηγό της ΕΜΕΟ στην Παλαίστρα. </a:t>
            </a:r>
          </a:p>
          <a:p>
            <a:pPr>
              <a:buNone/>
            </a:pPr>
            <a:endParaRPr lang="en-US" dirty="0" smtClean="0"/>
          </a:p>
          <a:p>
            <a:endParaRPr lang="en-US" dirty="0"/>
          </a:p>
        </p:txBody>
      </p:sp>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ΑΝΑΦΟΡΕΣ</a:t>
            </a:r>
            <a:endParaRPr lang="en-US" dirty="0"/>
          </a:p>
        </p:txBody>
      </p:sp>
      <p:sp>
        <p:nvSpPr>
          <p:cNvPr id="3" name="2 - Θέση περιεχομένου"/>
          <p:cNvSpPr>
            <a:spLocks noGrp="1"/>
          </p:cNvSpPr>
          <p:nvPr>
            <p:ph sz="quarter" idx="1"/>
          </p:nvPr>
        </p:nvSpPr>
        <p:spPr/>
        <p:txBody>
          <a:bodyPr>
            <a:normAutofit fontScale="92500"/>
          </a:bodyPr>
          <a:lstStyle/>
          <a:p>
            <a:r>
              <a:rPr lang="en-US" dirty="0" err="1" smtClean="0"/>
              <a:t>Andonovski</a:t>
            </a:r>
            <a:r>
              <a:rPr lang="en-US" dirty="0" smtClean="0"/>
              <a:t>, </a:t>
            </a:r>
            <a:r>
              <a:rPr lang="en-US" dirty="0" err="1" smtClean="0"/>
              <a:t>Vistinata</a:t>
            </a:r>
            <a:r>
              <a:rPr lang="en-US" dirty="0" smtClean="0"/>
              <a:t>, </a:t>
            </a:r>
            <a:r>
              <a:rPr lang="el-GR" dirty="0" smtClean="0"/>
              <a:t>σ.65.</a:t>
            </a:r>
            <a:endParaRPr lang="en-US" dirty="0" smtClean="0"/>
          </a:p>
          <a:p>
            <a:r>
              <a:rPr lang="el-GR" dirty="0" smtClean="0"/>
              <a:t>ΜΜΑ, Αρχείο Π. Καλλιγά, Ο διευθυντής του Γραφείου Τύπου προς τη Γενική Διοίκηση Μακεδονίας, Θεσσαλονίκη, 119 Ιουν.1931, αρ.3582. </a:t>
            </a:r>
            <a:endParaRPr lang="en-US" dirty="0" smtClean="0"/>
          </a:p>
          <a:p>
            <a:r>
              <a:rPr lang="el-GR" dirty="0" smtClean="0"/>
              <a:t>Αρχείο </a:t>
            </a:r>
            <a:r>
              <a:rPr lang="el-GR" dirty="0" err="1" smtClean="0"/>
              <a:t>Αθ</a:t>
            </a:r>
            <a:r>
              <a:rPr lang="el-GR" dirty="0" smtClean="0"/>
              <a:t>. Σουλιώτη, </a:t>
            </a:r>
            <a:r>
              <a:rPr lang="el-GR" dirty="0" err="1" smtClean="0"/>
              <a:t>Υποφ</a:t>
            </a:r>
            <a:r>
              <a:rPr lang="el-GR" dirty="0" smtClean="0"/>
              <a:t>. 3/ΙΙ, 4 (Επιστολές κ.α. προς Νομάρχη (1933-1935), </a:t>
            </a:r>
            <a:r>
              <a:rPr lang="el-GR" dirty="0" err="1" smtClean="0"/>
              <a:t>Στέφος</a:t>
            </a:r>
            <a:r>
              <a:rPr lang="el-GR" dirty="0" smtClean="0"/>
              <a:t> προς Σουλιώτη, Φλώρινα, 23 Δεκ.1934, φ.98.</a:t>
            </a:r>
            <a:endParaRPr lang="en-US" dirty="0" smtClean="0"/>
          </a:p>
          <a:p>
            <a:r>
              <a:rPr lang="el-GR" dirty="0" smtClean="0"/>
              <a:t>ΓΔΜ, φ.90 </a:t>
            </a:r>
            <a:r>
              <a:rPr lang="el-GR" dirty="0" err="1" smtClean="0"/>
              <a:t>Κ.Καράμπελας</a:t>
            </a:r>
            <a:r>
              <a:rPr lang="el-GR" dirty="0" smtClean="0"/>
              <a:t>, διοικητής Χωροφυλακής Μακεδονίας προς Αρχηγείο Χωροφυλακής, Θεσσαλονίκη 29 Νοεμ.1925, αρ.163/114 </a:t>
            </a:r>
            <a:r>
              <a:rPr lang="el-GR" dirty="0" err="1" smtClean="0"/>
              <a:t>εμπ</a:t>
            </a:r>
            <a:endParaRPr lang="en-US" dirty="0"/>
          </a:p>
        </p:txBody>
      </p:sp>
    </p:spTree>
  </p:cSld>
  <p:clrMapOvr>
    <a:masterClrMapping/>
  </p:clrMapOvr>
  <p:transition>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Την ίδια εποχή ίσως να υπήρχαν επιτροπές της ΕΜΕΟ στο </a:t>
            </a:r>
            <a:r>
              <a:rPr lang="el-GR" dirty="0" err="1" smtClean="0"/>
              <a:t>Αμμοχώρι</a:t>
            </a:r>
            <a:r>
              <a:rPr lang="el-GR" dirty="0" smtClean="0"/>
              <a:t>, τη Λεπτοκαρυά και την Άνω </a:t>
            </a:r>
            <a:r>
              <a:rPr lang="el-GR" dirty="0" err="1" smtClean="0"/>
              <a:t>Υδρούσσα</a:t>
            </a:r>
            <a:r>
              <a:rPr lang="el-GR" dirty="0" smtClean="0"/>
              <a:t>, διότι σύμφωνα με μια πληροφορία, στις αρχές του 1926 εξαμελής ομάδα κομιτατζήδων εισήλθε στο ελληνικό έδαφος με σκοπό να παραλάβει τα χρήματα από εράνους για την Οργάνωση στα χωριά αυτά. Επίσης οι ελληνικές αρχές είχαν σοβαρές υπόνοιες για την ύπαρξη τοπικών οργανώσεων στα χωριά Αχλάδα, Μελίτη, και Άνω </a:t>
            </a:r>
            <a:r>
              <a:rPr lang="el-GR" dirty="0" err="1" smtClean="0"/>
              <a:t>Υδρούσσα</a:t>
            </a:r>
            <a:r>
              <a:rPr lang="el-GR" dirty="0" smtClean="0"/>
              <a:t>, με βάση πληροφορίες ότι σε κάποια από τα χωριά αυτά υπήρχαν και σε άλλα ότι επρόκειτο να μοιραστούν όπλα της</a:t>
            </a:r>
            <a:endParaRPr lang="en-US" dirty="0"/>
          </a:p>
        </p:txBody>
      </p:sp>
    </p:spTree>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ΑΝΑΦΟΡΕΣ</a:t>
            </a:r>
            <a:endParaRPr lang="en-US" dirty="0"/>
          </a:p>
        </p:txBody>
      </p:sp>
      <p:sp>
        <p:nvSpPr>
          <p:cNvPr id="3" name="2 - Θέση περιεχομένου"/>
          <p:cNvSpPr>
            <a:spLocks noGrp="1"/>
          </p:cNvSpPr>
          <p:nvPr>
            <p:ph sz="quarter" idx="1"/>
          </p:nvPr>
        </p:nvSpPr>
        <p:spPr/>
        <p:txBody>
          <a:bodyPr/>
          <a:lstStyle/>
          <a:p>
            <a:r>
              <a:rPr lang="el-GR" dirty="0" smtClean="0"/>
              <a:t>ΕΜΕΟ</a:t>
            </a:r>
            <a:r>
              <a:rPr lang="en-US" dirty="0" smtClean="0"/>
              <a:t> </a:t>
            </a:r>
            <a:r>
              <a:rPr lang="el-GR" dirty="0" smtClean="0"/>
              <a:t>ΑΥΕ/ΚΥ, Γ’/1926, Γ/64/γ , Ζωγράφος, διοικητής αστυνομικού τμήματος Φλωρίνης προς Διοίκηση Χωροφυλακής, Φλώρινα 5 Φεβρ.1926, αρ.4/3 </a:t>
            </a:r>
            <a:r>
              <a:rPr lang="el-GR" dirty="0" err="1" smtClean="0"/>
              <a:t>εμπ</a:t>
            </a:r>
            <a:r>
              <a:rPr lang="el-GR" dirty="0" smtClean="0"/>
              <a:t>. </a:t>
            </a:r>
            <a:endParaRPr lang="en-US" dirty="0" smtClean="0"/>
          </a:p>
          <a:p>
            <a:r>
              <a:rPr lang="el-GR" dirty="0" smtClean="0"/>
              <a:t>ΑΥΕ/ΚΥ, Γ’/1926, Γ/64/γ, Ταγματάρχης </a:t>
            </a:r>
            <a:r>
              <a:rPr lang="el-GR" dirty="0" err="1" smtClean="0"/>
              <a:t>Γκριτζάλης</a:t>
            </a:r>
            <a:r>
              <a:rPr lang="el-GR" dirty="0" smtClean="0"/>
              <a:t> προς Χη Μεραρχία, Φλώρινα, 6 Ιουν.1926, </a:t>
            </a:r>
            <a:r>
              <a:rPr lang="el-GR" dirty="0" err="1" smtClean="0"/>
              <a:t>αρ.Ε.Π</a:t>
            </a:r>
            <a:r>
              <a:rPr lang="el-GR" dirty="0" smtClean="0"/>
              <a:t>. 651/528</a:t>
            </a:r>
            <a:endParaRPr lang="en-US" dirty="0"/>
          </a:p>
        </p:txBody>
      </p:sp>
    </p:spTree>
  </p:cSld>
  <p:clrMapOvr>
    <a:masterClrMapping/>
  </p:clrMapOvr>
  <p:transition>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ΠΕΤΑΡ ΤΡΑΙΚΟ ΓΕΡΟΦΣΚΙ</a:t>
            </a:r>
            <a:endParaRPr lang="en-US" dirty="0"/>
          </a:p>
        </p:txBody>
      </p:sp>
      <p:sp>
        <p:nvSpPr>
          <p:cNvPr id="3" name="2 - Θέση περιεχομένου"/>
          <p:cNvSpPr>
            <a:spLocks noGrp="1"/>
          </p:cNvSpPr>
          <p:nvPr>
            <p:ph sz="quarter" idx="1"/>
          </p:nvPr>
        </p:nvSpPr>
        <p:spPr/>
        <p:txBody>
          <a:bodyPr>
            <a:normAutofit/>
          </a:bodyPr>
          <a:lstStyle/>
          <a:p>
            <a:r>
              <a:rPr lang="el-GR" dirty="0" smtClean="0"/>
              <a:t>Επικεφαλής της όλης οργάνωσης, υπεύθυνος  βοεβόδας δηλαδή για την περιφέρεια της δυτικής Μακεδονίας ήταν ο </a:t>
            </a:r>
            <a:r>
              <a:rPr lang="el-GR" dirty="0" err="1" smtClean="0"/>
              <a:t>Πέταρ</a:t>
            </a:r>
            <a:r>
              <a:rPr lang="el-GR" dirty="0" smtClean="0"/>
              <a:t> </a:t>
            </a:r>
            <a:r>
              <a:rPr lang="el-GR" dirty="0" err="1" smtClean="0"/>
              <a:t>Τράικο</a:t>
            </a:r>
            <a:r>
              <a:rPr lang="el-GR" dirty="0" smtClean="0"/>
              <a:t> ή </a:t>
            </a:r>
            <a:r>
              <a:rPr lang="el-GR" dirty="0" err="1" smtClean="0"/>
              <a:t>Γκερόφσκι</a:t>
            </a:r>
            <a:r>
              <a:rPr lang="el-GR" dirty="0" smtClean="0"/>
              <a:t>. Είναι ίσως ο σημαντικότερος βοεβόδας από όσους δραστηριοποιήθηκαν στην ελληνική Μακεδονία. Γεννήθηκε το 1896 στην Ιτέα και τελείωσε το βουλγαρικό γυμνάσιο στο Μοναστήρι. Μετά το Β’ Βαλκανικό Πόλεμο κατέφυγε στη Βουλγαρία. </a:t>
            </a:r>
            <a:endParaRPr lang="en-US" dirty="0"/>
          </a:p>
        </p:txBody>
      </p:sp>
    </p:spTree>
  </p:cSld>
  <p:clrMapOvr>
    <a:masterClrMapping/>
  </p:clrMapOvr>
  <p:transition>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ΠΕΤΕΡ ΤΡΑΙΚΟ ΓΕΡΟΦΣΚΙ</a:t>
            </a:r>
            <a:endParaRPr lang="en-US" dirty="0"/>
          </a:p>
        </p:txBody>
      </p:sp>
      <p:sp>
        <p:nvSpPr>
          <p:cNvPr id="3" name="2 - Θέση περιεχομένου"/>
          <p:cNvSpPr>
            <a:spLocks noGrp="1"/>
          </p:cNvSpPr>
          <p:nvPr>
            <p:ph sz="quarter" idx="1"/>
          </p:nvPr>
        </p:nvSpPr>
        <p:spPr/>
        <p:txBody>
          <a:bodyPr/>
          <a:lstStyle/>
          <a:p>
            <a:r>
              <a:rPr lang="el-GR" dirty="0" smtClean="0"/>
              <a:t>Εκεί εισήλθε στο βουλγαρικό στρατό και υπηρέτησε με το βαθμό του υπίλαρχου.  Έγινε μέλος της ΕΜΕΟ το 1923 και εξελίχθηκε σε περιφερειάρχη της περιοχής Φλωρίνης. Συνέχισε να δραστηριοποιείται στο Μακεδονικό θέμα και μετά την αποχώρησή του από την Ελλάδα και πήρε μέρος στο Β’ Παγκόσμιο Πόλεμο ως μέλος της βουλγαρικής αντίστασης κατά του Άξονα.</a:t>
            </a:r>
            <a:endParaRPr lang="en-US" dirty="0" smtClean="0"/>
          </a:p>
          <a:p>
            <a:endParaRPr lang="en-US" dirty="0"/>
          </a:p>
        </p:txBody>
      </p:sp>
    </p:spTree>
  </p:cSld>
  <p:clrMapOvr>
    <a:masterClrMapping/>
  </p:clrMapOvr>
  <p:transition>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Επαρχιακοί βοεβόδες της ΕΜΕΟ</a:t>
            </a:r>
            <a:endParaRPr lang="en-US" dirty="0"/>
          </a:p>
        </p:txBody>
      </p:sp>
      <p:sp>
        <p:nvSpPr>
          <p:cNvPr id="3" name="2 - Θέση περιεχομένου"/>
          <p:cNvSpPr>
            <a:spLocks noGrp="1"/>
          </p:cNvSpPr>
          <p:nvPr>
            <p:ph sz="quarter" idx="1"/>
          </p:nvPr>
        </p:nvSpPr>
        <p:spPr/>
        <p:txBody>
          <a:bodyPr/>
          <a:lstStyle/>
          <a:p>
            <a:r>
              <a:rPr lang="el-GR" dirty="0" smtClean="0"/>
              <a:t>Επαρχιακοί βοεβόδες της ΕΜΕΟ ήταν για την Καστοριά ο Ηλία </a:t>
            </a:r>
            <a:r>
              <a:rPr lang="el-GR" dirty="0" err="1" smtClean="0"/>
              <a:t>Ντιγκάλωφ</a:t>
            </a:r>
            <a:r>
              <a:rPr lang="el-GR" dirty="0" smtClean="0"/>
              <a:t>, για τη Φλώρινα ο Ηλία </a:t>
            </a:r>
            <a:r>
              <a:rPr lang="el-GR" dirty="0" err="1" smtClean="0"/>
              <a:t>Λερίνσκι</a:t>
            </a:r>
            <a:r>
              <a:rPr lang="el-GR" dirty="0" smtClean="0"/>
              <a:t> και για τα </a:t>
            </a:r>
            <a:r>
              <a:rPr lang="el-GR" dirty="0" err="1" smtClean="0"/>
              <a:t>Κορέστια</a:t>
            </a:r>
            <a:r>
              <a:rPr lang="el-GR" dirty="0" smtClean="0"/>
              <a:t> ο </a:t>
            </a:r>
            <a:r>
              <a:rPr lang="el-GR" dirty="0" err="1" smtClean="0"/>
              <a:t>Κίρστε</a:t>
            </a:r>
            <a:r>
              <a:rPr lang="el-GR" dirty="0" smtClean="0"/>
              <a:t> </a:t>
            </a:r>
            <a:r>
              <a:rPr lang="el-GR" dirty="0" err="1" smtClean="0"/>
              <a:t>Λιόντε</a:t>
            </a:r>
            <a:r>
              <a:rPr lang="el-GR" dirty="0" smtClean="0"/>
              <a:t>. </a:t>
            </a:r>
            <a:endParaRPr lang="en-US" dirty="0" smtClean="0"/>
          </a:p>
          <a:p>
            <a:r>
              <a:rPr lang="el-GR" dirty="0" smtClean="0"/>
              <a:t>Το όνομα Ηλία </a:t>
            </a:r>
            <a:r>
              <a:rPr lang="el-GR" dirty="0" err="1" smtClean="0"/>
              <a:t>Λερίνσκι</a:t>
            </a:r>
            <a:r>
              <a:rPr lang="el-GR" dirty="0" smtClean="0"/>
              <a:t> είναι ψευδώνυμο του Γρηγόρη </a:t>
            </a:r>
            <a:r>
              <a:rPr lang="el-GR" dirty="0" err="1" smtClean="0"/>
              <a:t>Ιβανώφ</a:t>
            </a:r>
            <a:r>
              <a:rPr lang="el-GR" dirty="0" smtClean="0"/>
              <a:t>.</a:t>
            </a:r>
            <a:r>
              <a:rPr lang="en-US" dirty="0" smtClean="0"/>
              <a:t> </a:t>
            </a:r>
          </a:p>
          <a:p>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1699</TotalTime>
  <Words>21249</Words>
  <PresentationFormat>Προβολή στην οθόνη (4:3)</PresentationFormat>
  <Paragraphs>1872</Paragraphs>
  <Slides>339</Slides>
  <Notes>3</Notes>
  <HiddenSlides>0</HiddenSlides>
  <MMClips>0</MMClips>
  <ScaleCrop>false</ScaleCrop>
  <HeadingPairs>
    <vt:vector size="4" baseType="variant">
      <vt:variant>
        <vt:lpstr>Θέμα</vt:lpstr>
      </vt:variant>
      <vt:variant>
        <vt:i4>2</vt:i4>
      </vt:variant>
      <vt:variant>
        <vt:lpstr>Τίτλοι διαφανειών</vt:lpstr>
      </vt:variant>
      <vt:variant>
        <vt:i4>339</vt:i4>
      </vt:variant>
    </vt:vector>
  </HeadingPairs>
  <TitlesOfParts>
    <vt:vector size="341" baseType="lpstr">
      <vt:lpstr>1_Δημοτικός</vt:lpstr>
      <vt:lpstr>Διάμεσος</vt:lpstr>
      <vt:lpstr>Οι διπλωματικΕΣ διαστΑσειΣ του ΜακεδονικΟύ ΖητΗματος</vt:lpstr>
      <vt:lpstr>Διαφάνεια 2</vt:lpstr>
      <vt:lpstr>ΠΑΝΣΛΑΒΙΣΜΟΣ: 1864</vt:lpstr>
      <vt:lpstr>ΒΙΒΛΙΟΓΡΑΦΙΑ ΓΙΑ ΠΑΝΣΛΑΒΙΣΜΟ</vt:lpstr>
      <vt:lpstr>Διαφάνεια 5</vt:lpstr>
      <vt:lpstr>Η Ιδέα της βαλκανικής ομοσπονδίας</vt:lpstr>
      <vt:lpstr>Διαφάνεια 7</vt:lpstr>
      <vt:lpstr>Partenij Zografski (1818-1876)</vt:lpstr>
      <vt:lpstr>KONSTANTIN MILADINOV (1830-1862)</vt:lpstr>
      <vt:lpstr>Διαφάνεια 10</vt:lpstr>
      <vt:lpstr>Επιστολή K. Miladinov στον G. Rakovski </vt:lpstr>
      <vt:lpstr>Grigor Parlicev (1830-1893)</vt:lpstr>
      <vt:lpstr>RaJko Zinzifov (1839-1877)</vt:lpstr>
      <vt:lpstr>Κοινά σημεία ταύτισης σλαβοφώνων  με τη βουλγαρική ταυτότητα  </vt:lpstr>
      <vt:lpstr>Verkovic 1860</vt:lpstr>
      <vt:lpstr>Το γλωσσικό ζήτημα </vt:lpstr>
      <vt:lpstr>ΟΙ ΕΞΑΡΧΙΚΟΙ ΕΠΙΣΚΟΠΟΙ</vt:lpstr>
      <vt:lpstr>Η επίσημη βουλγαρική διάλεκτος</vt:lpstr>
      <vt:lpstr>«Λοζαριστές» «Βουλγαρο-μακεδόνες»</vt:lpstr>
      <vt:lpstr>Διαφάνεια 20</vt:lpstr>
      <vt:lpstr>ΣΗΜΕΙΑ ΔΙΑΣΤΑΣΗΣ</vt:lpstr>
      <vt:lpstr>Διαφάνεια 22</vt:lpstr>
      <vt:lpstr>ΣΥΝΕΔΡΙΑ ΑΓ. ΣΤΕΦΑΝΟΥ-ΒΕΡΟΛΙΝΟΥ 1878</vt:lpstr>
      <vt:lpstr>Διαφάνεια 24</vt:lpstr>
      <vt:lpstr>ΣΥΝΘΗΚΗ ΑΓΙΟΥ ΣΤΕΦΑΝΟΥ 1878</vt:lpstr>
      <vt:lpstr>Συνέδριο Βερολίνου Ιούνιος-Ιούλιος 1878 </vt:lpstr>
      <vt:lpstr>Διαφάνεια 27</vt:lpstr>
      <vt:lpstr> Η ΚΑΤΑΣΤΑΣΗ ΣΤΗ ΒΟΥΛΓΑΡΙΑ ΜΕΤΑ ΤΗ ΣΥΝΘΗΚΗ ΤΟΥ ΒΕΡΟΛΙΝΟΥ (1878)</vt:lpstr>
      <vt:lpstr>Εξαρχικοί επίσκοποι στη Μακεδονία 1890</vt:lpstr>
      <vt:lpstr>Ίδρυση βουλγαρομακεδονικών οργάνωσεων</vt:lpstr>
      <vt:lpstr>Διαφάνεια 31</vt:lpstr>
      <vt:lpstr>Ίδρυση της VMRO 1893</vt:lpstr>
      <vt:lpstr>Διαφάνεια 33</vt:lpstr>
      <vt:lpstr>Σκοποί</vt:lpstr>
      <vt:lpstr>Βουλγαρική- Ρωσική προσέγγιση από το 1894</vt:lpstr>
      <vt:lpstr>«Μακεδονική» πολιτική Ρωσίας-Βουλγαρίας 1897-1903</vt:lpstr>
      <vt:lpstr>Διαφάνεια 37</vt:lpstr>
      <vt:lpstr>Η ΣΕΡΒΙΚΗ ΠΟΛΙΤΙΚΗ ΜΕΤΑ ΤΟ 1870</vt:lpstr>
      <vt:lpstr>1871-1873: Ο ΚΙΝΔΥΝΟΣ ΤΟΥ ΣΛΑΒΟΜΑΚΕΔΟΝΙΣΜΟΥ</vt:lpstr>
      <vt:lpstr>Ο «σλαβομακεδονισμός»  ως αποτροπή από τον γλωσσικό εκβουλγαρισμό </vt:lpstr>
      <vt:lpstr>Η σερβική παρέμβαση στο γλωσσικό</vt:lpstr>
      <vt:lpstr>Σερβικό βιβλίο 1871</vt:lpstr>
      <vt:lpstr>Σερβική πολιτική 1885 κε</vt:lpstr>
      <vt:lpstr>Η ΣΕΡΒΟΜΑΚΕΔΟΝΙΚΗ ΚΙΝΗΣΗ</vt:lpstr>
      <vt:lpstr>Διαφάνεια 45</vt:lpstr>
      <vt:lpstr>1878-1913: ανάδυση εθνικού σλαβομακεδονισμού</vt:lpstr>
      <vt:lpstr>Novakovic 1888, Jovan Cjvijic 1903</vt:lpstr>
      <vt:lpstr>Βιβλία στη «σλαβομακεδονική»</vt:lpstr>
      <vt:lpstr>Διαφάνεια 49</vt:lpstr>
      <vt:lpstr>ΑΠΟΨΕΙΣ ΣΟΣΙΑΛΙΣΤΩΝ 20ος αι.</vt:lpstr>
      <vt:lpstr>Διαφάνεια 51</vt:lpstr>
      <vt:lpstr>Σλαβομακεδονικός σεπαρατισμός</vt:lpstr>
      <vt:lpstr>1902-1903: σλαβομακεδονικός σεπαρατσμός</vt:lpstr>
      <vt:lpstr>Χαρακτηριστικά του μανιφέστου Misirkov 1903</vt:lpstr>
      <vt:lpstr>Προϋποθέσεις για μια σλαβομακεδονική ταυτότητα Misirkov 1903 </vt:lpstr>
      <vt:lpstr>Περί δημιουργίας ταυτότητας Misirkov 1903 </vt:lpstr>
      <vt:lpstr>Διαφάνεια 57</vt:lpstr>
      <vt:lpstr>Η εξέγερση του Ίλιντεν (1903)</vt:lpstr>
      <vt:lpstr>Διεθνείς συμφωνίες για Μακεδονικό</vt:lpstr>
      <vt:lpstr>Διαφάνεια 60</vt:lpstr>
      <vt:lpstr>Συμμαχίες πριν από τους Βαλκανικούς πολέμους</vt:lpstr>
      <vt:lpstr>Ιούνιος 1913</vt:lpstr>
      <vt:lpstr>ΒΑΛΚΑΝΙΚΟΙ ΠΟΛΕΜΟΙ</vt:lpstr>
      <vt:lpstr>Διαφάνεια 64</vt:lpstr>
      <vt:lpstr>Dimitrija Cupovski 1913</vt:lpstr>
      <vt:lpstr>Διαφάνεια 66</vt:lpstr>
      <vt:lpstr>Α ΠΑΓΚΟΣΜΙΟΣ ΠΟΛΕΜΟΣ</vt:lpstr>
      <vt:lpstr>Διαπραγματεύσεις πριν από τον Α παγκόσμιο πόλεμο</vt:lpstr>
      <vt:lpstr>1915-1916</vt:lpstr>
      <vt:lpstr>1918-1919</vt:lpstr>
      <vt:lpstr>ΜΕΣΟΠΟΛΕΜΟΣ</vt:lpstr>
      <vt:lpstr>Διαφάνεια 72</vt:lpstr>
      <vt:lpstr>Η σερβική Μακεδονία </vt:lpstr>
      <vt:lpstr>Κυβέρνηση Stamboliski  στη Βουλγαρία 1918-1924</vt:lpstr>
      <vt:lpstr>Σύμβαση του Νις Βουλγαρίας-Σερβίας</vt:lpstr>
      <vt:lpstr>1923</vt:lpstr>
      <vt:lpstr>Επιτροπη pirot 1929</vt:lpstr>
      <vt:lpstr>Διαφάνεια 78</vt:lpstr>
      <vt:lpstr> Η ΣΟΒΙΕΤΙΚΗ ΠΟΛΙΤΙΚΗ ΤΟ 1924</vt:lpstr>
      <vt:lpstr>Διαφάνεια 80</vt:lpstr>
      <vt:lpstr>Φεντεραλιστές 1920/21</vt:lpstr>
      <vt:lpstr>VMRO- ΕΝΩΜΕΝΗ 1924</vt:lpstr>
      <vt:lpstr>Οκτώβριος 1925:ίδρυση  VMRO  (ενωμένη) </vt:lpstr>
      <vt:lpstr>Διάκριση στελεχών VMRO ενωμένης</vt:lpstr>
      <vt:lpstr>Το κράτος της VMRO και η διχοτόμηση</vt:lpstr>
      <vt:lpstr>ΔΟΛΟΦΟΝΙΕΣ ΣΤΗΝ ΕΜΕΟ 1924-1925</vt:lpstr>
      <vt:lpstr>19-22 Οκτωβρίου 1925 εισβολή ελλ. στρατού στην περιοχή του Πετριτσίου</vt:lpstr>
      <vt:lpstr>Διαφάνεια 88</vt:lpstr>
      <vt:lpstr>EMEO Ν. ΦΛΩΡΙΝΑΣ 1925</vt:lpstr>
      <vt:lpstr>ΠΕΡΙΟΔΕΙΕΣ ΜΕΛΩΝ ΕΜΕΟ</vt:lpstr>
      <vt:lpstr>Διαφάνεια 91</vt:lpstr>
      <vt:lpstr>Διαφάνεια 92</vt:lpstr>
      <vt:lpstr>Διαφάνεια 93</vt:lpstr>
      <vt:lpstr>ΑΝΑΦΟΡΕΣ</vt:lpstr>
      <vt:lpstr>Διαφάνεια 95</vt:lpstr>
      <vt:lpstr>ΑΝΑΦΟΡΕΣ</vt:lpstr>
      <vt:lpstr>ΠΕΤΑΡ ΤΡΑΙΚΟ ΓΕΡΟΦΣΚΙ</vt:lpstr>
      <vt:lpstr>ΠΕΤΕΡ ΤΡΑΙΚΟ ΓΕΡΟΦΣΚΙ</vt:lpstr>
      <vt:lpstr>Επαρχιακοί βοεβόδες της ΕΜΕΟ</vt:lpstr>
      <vt:lpstr>ΓΡΗΓΟΡΗ ΙΒΑΜΩΦ Η ΗΛΙΑ ΛΕΡΙΝΣΚΙ  </vt:lpstr>
      <vt:lpstr>ΚΙΡΣΤΕ ΛΕΟΝΤΕ</vt:lpstr>
      <vt:lpstr>ΝΙΚΟΛΑ ΧΡΗΣΤΩΦ</vt:lpstr>
      <vt:lpstr>ΑΝΑΦΟΡΕΣ</vt:lpstr>
      <vt:lpstr>οι βοεβόδες της δυτικής Μακεδονίας</vt:lpstr>
      <vt:lpstr>Διαφάνεια 105</vt:lpstr>
      <vt:lpstr>Οι κομιτατζήδες της Δυτικής Μακεδονίας</vt:lpstr>
      <vt:lpstr>Διαφάνεια 107</vt:lpstr>
      <vt:lpstr>Διαφάνεια 108</vt:lpstr>
      <vt:lpstr>ΠΕΡΑΣΜΑΤΑ ΜΕΛΩΝ ΕΜΕΟ</vt:lpstr>
      <vt:lpstr>ΠΡΑΚΤΟΡΕΣ ΕΜΕΟ</vt:lpstr>
      <vt:lpstr>ΗΓΕΣΙΑ ΕΜΕΟ ΣΤΗ ΔΥΤΙΚΗ ΜΑΚΕΔΟΝΙΑ</vt:lpstr>
      <vt:lpstr>ΗΓΕΣΙΑ ΕΜΕΟ ΣΤΗ ΔΥΤΙΚΗ ΜΑΚΕΔΟΝΙΑ</vt:lpstr>
      <vt:lpstr>ΜΕΙΩΜΕΝΗ ΔΡΑΣΗ ΤΗΣ ΕΜΕΟ</vt:lpstr>
      <vt:lpstr>ΧΑΡΑΚΤΗΡΑΣ ΔΡΑΣΕΩΝ ΕΜΕΟ ΣΤΗ ΜΑΚΕΔΟΝΙΑ</vt:lpstr>
      <vt:lpstr>ΕΛΛΗΝΟΓΙΟΥΓΚΟΣΛΑΒΙΚΗ ΣΥΝΕΡΓΑΣΙΑ</vt:lpstr>
      <vt:lpstr>Διαφάνεια 116</vt:lpstr>
      <vt:lpstr>ΑΝΑΦΟΡΕΣ</vt:lpstr>
      <vt:lpstr>ΠΟΛΙΤΟΦΥΛΑΚΕΣ  ΓΚΡΑΙΚΟΜΑΝΩΝ</vt:lpstr>
      <vt:lpstr>ΣΩΜΑ ΚΑΠΕΤΑΝ ΣΤΕΦΟΥ&amp; ΝΤΑΙΛΑΚΗ</vt:lpstr>
      <vt:lpstr>16 Νοεμβρίου 1925: ΒΟΜΒΑ ΣΤΗ ΦΛΩΡΙΝΑ</vt:lpstr>
      <vt:lpstr>ΑΝΑΦΟΡΕΣ</vt:lpstr>
      <vt:lpstr>ΑΙΤΙΑ ΕΠΙΘΕΣΗΣ</vt:lpstr>
      <vt:lpstr>ΕΚΔΟΧΗ ΜΙΧΑΗΛΩΦ</vt:lpstr>
      <vt:lpstr>Η ΕΚΔΟΧΗ ΤΩΝ ΕΛΛΗΝΙΚΩΝ ΑΡΧΩΝ</vt:lpstr>
      <vt:lpstr>ΜΕΤΡΑ ΕΛΛΗΝΙΚΩΝ ΑΡΧΩΝ</vt:lpstr>
      <vt:lpstr>ΑΝΑΦΟΡΕΣ</vt:lpstr>
      <vt:lpstr>ΜΕΤΡΑ ΕΛΛΗΝΙΚΩΝ ΑΡΧΩΝ ΚΑΤΆ ΣΛΑΒΟΦΩΝΩΝ</vt:lpstr>
      <vt:lpstr>ΑΝΑΦΟΡΕΣ</vt:lpstr>
      <vt:lpstr>1925</vt:lpstr>
      <vt:lpstr>1927-1928</vt:lpstr>
      <vt:lpstr>1928: διάσπαση της εθνικιστικής VMRO</vt:lpstr>
      <vt:lpstr>ΔΟΛΟΦΟΝΙΕΣ Μihailov</vt:lpstr>
      <vt:lpstr>Διαφάνεια 133</vt:lpstr>
      <vt:lpstr>ΚΟΜΙΝΤΕΡΝ  ΜΑΡΤΙΟΣ 1919</vt:lpstr>
      <vt:lpstr>Διαφάνεια 135</vt:lpstr>
      <vt:lpstr>Ανταλλαγές-Δημογραφικές μεταβολές</vt:lpstr>
      <vt:lpstr>Περιοδοποίηση της πολιτικής της Κομουνιστικής Διεθνούς</vt:lpstr>
      <vt:lpstr>Η ΙΔΡΥΣΗ ΒΚΟ 1920</vt:lpstr>
      <vt:lpstr>1920-1921</vt:lpstr>
      <vt:lpstr>Στ Συνέδριο ΒΚΟ:</vt:lpstr>
      <vt:lpstr>Τα πρόσωπα της «μακεδονικής πολιτικής της ΚΔ</vt:lpstr>
      <vt:lpstr>Διαφάνεια 142</vt:lpstr>
      <vt:lpstr>Η ΠΟΛΙΤΙΚΗ ΤΩΝ ΒΑΛΚΑΝΙΚΩΝ ΚΚ</vt:lpstr>
      <vt:lpstr>O ρόλος του ΚΚΒ</vt:lpstr>
      <vt:lpstr>Αίτια  στήριξης του ΚΚΒ</vt:lpstr>
      <vt:lpstr>1923-1924: ΔΙΑΠΡΑΓΜΑΤΕΥΣΕΙΣ ΕΜΕΟ- ΣΟΒΙΕΤΙΚΩΝ</vt:lpstr>
      <vt:lpstr>1924: ΜΑΚΕΔΟΝΙΚΟ ΚΟΜΙΝΤΕΡΝ</vt:lpstr>
      <vt:lpstr>1924: 6η συνδιάσκεψη ΒΚΟ</vt:lpstr>
      <vt:lpstr>Μάιος-Ιούνιος 1924</vt:lpstr>
      <vt:lpstr> 5ο Συνέδριο της ΒΚΟ για Μακεδονικό 17 Ιουνίου 1924</vt:lpstr>
      <vt:lpstr>Γ ΕΚΤΑΚΤΟ ΣΥΝΕΔΡΙΟ ΚΚΕ ΝΟΕΜΒΡΙΟΣ  1924</vt:lpstr>
      <vt:lpstr>Η θέση του ΚΚΕ το 1924</vt:lpstr>
      <vt:lpstr>Διαφάνεια 153</vt:lpstr>
      <vt:lpstr>Διαφάνεια 154</vt:lpstr>
      <vt:lpstr>Συνέδριο ΚΔ 17.8-1.9. 1928 και συνδιάσκεψη της ΒΚΟ Αύγουστος 1928</vt:lpstr>
      <vt:lpstr>Διαφάνεια 156</vt:lpstr>
      <vt:lpstr>1929-1934</vt:lpstr>
      <vt:lpstr>Διαφάνεια 158</vt:lpstr>
      <vt:lpstr>Διαφάνεια 159</vt:lpstr>
      <vt:lpstr>Γιουγκοσλαβικη πολιτικη 1934</vt:lpstr>
      <vt:lpstr>«Συνθήκη αιώνιας φιλίας» 1937</vt:lpstr>
      <vt:lpstr>ΒΑΛΚΑΝΙΚΑ ΣΥΝΕΔΡΙΑ</vt:lpstr>
      <vt:lpstr>Διαφάνεια 163</vt:lpstr>
      <vt:lpstr>1925</vt:lpstr>
      <vt:lpstr>Η πολιτική Μεταξά Αύγουστος 1936-Ιανουάριος 1941</vt:lpstr>
      <vt:lpstr>Διαφάνεια 166</vt:lpstr>
      <vt:lpstr>Αλλαγές γραμμής στη VMRO (1933)</vt:lpstr>
      <vt:lpstr>Διαφάνεια 168</vt:lpstr>
      <vt:lpstr>Διαφάνεια 169</vt:lpstr>
      <vt:lpstr>Επιπτώσεις στη Βουλγαρία</vt:lpstr>
      <vt:lpstr>1934-1935</vt:lpstr>
      <vt:lpstr>Ζ ΣΥΝΕΔΡΙΟ ΚΔ  1935</vt:lpstr>
      <vt:lpstr>Στ ΣΥΝΕΔΡΙΟ ΚΚΕ 1935</vt:lpstr>
      <vt:lpstr>Δεκέμβριος 1935: 7ο συνέδριο της ΚΔ</vt:lpstr>
      <vt:lpstr>1936</vt:lpstr>
      <vt:lpstr>1938</vt:lpstr>
      <vt:lpstr>1938-1940</vt:lpstr>
      <vt:lpstr>Ιανουάριος 1941</vt:lpstr>
      <vt:lpstr>Φεβρουάριος 1941</vt:lpstr>
      <vt:lpstr>1939-1941</vt:lpstr>
      <vt:lpstr>Διαφάνεια 181</vt:lpstr>
      <vt:lpstr>Απρίλιος 1941</vt:lpstr>
      <vt:lpstr>15 Ιανουαρίου 1942</vt:lpstr>
      <vt:lpstr>ΝΟΕΜΒΡΙΟΣ 1942</vt:lpstr>
      <vt:lpstr>Διαφάνεια 185</vt:lpstr>
      <vt:lpstr>1942-1943</vt:lpstr>
      <vt:lpstr>Ίδρυση &amp; δράση της Οχράνας (1943-44)  στη Δυτική Μακεδονία  </vt:lpstr>
      <vt:lpstr>Διαφάνεια 188</vt:lpstr>
      <vt:lpstr>Διαφάνεια 189</vt:lpstr>
      <vt:lpstr>1943</vt:lpstr>
      <vt:lpstr>25 ΙΟΥΝΙΟΥ  ΚΑΙ 5 ΙΟΥΛΙΟΥ 1943</vt:lpstr>
      <vt:lpstr>ΑΥΓΟΥΣΤΟΣ 1943 Κεντρική Ελλάδα</vt:lpstr>
      <vt:lpstr>ΣΝΟΦ 1943-1944</vt:lpstr>
      <vt:lpstr>Διαφάνεια 194</vt:lpstr>
      <vt:lpstr>Αύγουστος 1944</vt:lpstr>
      <vt:lpstr>21-28 Σεπτεμβρίου 1944</vt:lpstr>
      <vt:lpstr>13 Οκτωβρίου 1944: συμφωνία ποσοστών Μόσχα</vt:lpstr>
      <vt:lpstr>1944 Νοέμβριος</vt:lpstr>
      <vt:lpstr>Συμφωνία του Λιβάνου (Mάιος 1944)</vt:lpstr>
      <vt:lpstr>Συμφωνία του Λιβάνου (Μάιος 1944)</vt:lpstr>
      <vt:lpstr>Συμφωνία της «Καζέρτα» 26 Σεπτεμβρίου 1944 </vt:lpstr>
      <vt:lpstr>ΔΕΚΕΜΒΡΙΑΝΑ </vt:lpstr>
      <vt:lpstr>Συμφωνία Βάρκιζας 12 Φεβρουαρίου 1945</vt:lpstr>
      <vt:lpstr>Συμφωνία Βάρκιζας</vt:lpstr>
      <vt:lpstr>1945 Απρίλιος: ΝΟΦ</vt:lpstr>
      <vt:lpstr>Διαφάνεια 206</vt:lpstr>
      <vt:lpstr>ΑΥΓΟΥΣΤΟΣ 1946</vt:lpstr>
      <vt:lpstr>ΝΟΕΜΒΡΙΟΣ 1946</vt:lpstr>
      <vt:lpstr>1947 Αύγουστος-Νοέμβριος</vt:lpstr>
      <vt:lpstr>ρήξη Τίτο-Στάλιν :Γιουγκοσλαβία εκτός Κominform</vt:lpstr>
      <vt:lpstr>Διαφάνεια 211</vt:lpstr>
      <vt:lpstr>Η νομιμότητα των οργανώσεων εν έτει 1946 </vt:lpstr>
      <vt:lpstr>ΕΜΠΛΕΚΟΜΕΝΕΣ ΟΙΚΟΓΕΝΕΙΕΣ</vt:lpstr>
      <vt:lpstr>Δημοκρατικοί πολίτες που συνελήφθησαν από την Ασφάλεια</vt:lpstr>
      <vt:lpstr> Τα έκτακτα μέτρα τάξης του Γ΄Ψηφίσματος(17 Ιουνίου 1946).  </vt:lpstr>
      <vt:lpstr>  «Η έξοδος στο βουνό». </vt:lpstr>
      <vt:lpstr> Η νομιμότητα των οργανώσεων εν έτει 1946 </vt:lpstr>
      <vt:lpstr>Διαφάνεια 218</vt:lpstr>
      <vt:lpstr>Τα έκτακτα μέτρα </vt:lpstr>
      <vt:lpstr>Διαφάνεια 220</vt:lpstr>
      <vt:lpstr>Διαφάνεια 221</vt:lpstr>
      <vt:lpstr>Διαφάνεια 222</vt:lpstr>
      <vt:lpstr>Οι πρώτες επιχειρήσεις του 1946 και η δημιουργία του Αρχηγείου των ανταρτών στο Βίτσι. </vt:lpstr>
      <vt:lpstr>Διαφάνεια 224</vt:lpstr>
      <vt:lpstr>Το μπλόκο στο σπίτι του Βιτανιώτη. </vt:lpstr>
      <vt:lpstr>Το πρώτο στρατοδικείο. </vt:lpstr>
      <vt:lpstr> Η ΕΠ της ΚΟ Φλώρινας βγαίνει στο βουνό. </vt:lpstr>
      <vt:lpstr> Στο Βίτσι από το Μπούλκες οι καπετάνιοι(μέσα Αυγούστου 1947). </vt:lpstr>
      <vt:lpstr> Ενότητα των ανταρτικών ομάδων στο Βίτσι. </vt:lpstr>
      <vt:lpstr>Διαφάνεια 230</vt:lpstr>
      <vt:lpstr>Διαφάνεια 231</vt:lpstr>
      <vt:lpstr>Διαφάνεια 232</vt:lpstr>
      <vt:lpstr>Διαφάνεια 233</vt:lpstr>
      <vt:lpstr>  ΕΞΕΤΑΣΤΙΚΗ ΕΠΙΤΡΟΠΗ ΟΗΕ ΙΑΝΟΥΑΡΙΟΣ 1947 Η εξεταστική επιτροπή του ΟΗΕ στη Φλώρινα. </vt:lpstr>
      <vt:lpstr>  Η λιποταξία διμοιρίας του κυβερνητικού στρατού από την Πύλη. </vt:lpstr>
      <vt:lpstr>     Ομαδικές συλλήψεις και θανατικές καταδίκες των στρατοδικείων. </vt:lpstr>
      <vt:lpstr>Διαφάνεια 237</vt:lpstr>
      <vt:lpstr>     Μαζικοποίηση του αγώνα και ανασυγκρότηση των δυνάμεων του ΔΣΕ το έτος 1947 για την αντιμετώπιση των ενόπλων αναμετρήσεων με τον κυβερνητικό στρατό.     </vt:lpstr>
      <vt:lpstr>Οι αντάρτες χτυπούν τη Φλώρινα 28 Μαίου 1947 </vt:lpstr>
      <vt:lpstr>Διαφάνεια 240</vt:lpstr>
      <vt:lpstr>Η επιστράτευση καλοκαίρι 1947 </vt:lpstr>
      <vt:lpstr>  Η αμερικανική επέμβαση στην Ελλάδα και το Δόγμα Τρούμαν 12.3.1947  </vt:lpstr>
      <vt:lpstr> Η 3η Ολομέλεια(11 Σεπτεμβρίου 1947)   ΠΡΟΣΩΡΙΝΗ ΔΗΜΟΚΡΑΤΙΚΗ ΚΥΒΕΡΝΗΣΗ (24 Δεκεμβρίου 1947) </vt:lpstr>
      <vt:lpstr>ΕΜΦΥΛΙΟΣ 1947-1949</vt:lpstr>
      <vt:lpstr>Ελληνικός Στρατός:</vt:lpstr>
      <vt:lpstr>ΟΙ ΕΚΚΑΘΑΡΙΣΤΙΚΕΣ ΕΠΙΧΕΙΡΗΣΕΙΣ ΤΟΥ 1947 ΚΑΙ ΟΙ ΜΑΧΕΣ ΤΟΥ ΔΣΕ ΣΤΟ ΒΙΤΣΙ - ΓΡΑΜΜΟ </vt:lpstr>
      <vt:lpstr>Διαφάνεια 247</vt:lpstr>
      <vt:lpstr>Διαφάνεια 248</vt:lpstr>
      <vt:lpstr>20 ΣΕΠΤΕΜΒΡΙΟΥ 1947</vt:lpstr>
      <vt:lpstr>Διαφάνεια 250</vt:lpstr>
      <vt:lpstr>Σύμφωνα με τα ΑΣΚΙ: «</vt:lpstr>
      <vt:lpstr>Διαφάνεια 252</vt:lpstr>
      <vt:lpstr>Διαφάνεια 253</vt:lpstr>
      <vt:lpstr>Διαφάνεια 254</vt:lpstr>
      <vt:lpstr>Σκληρές μάχες στο Βίτσι </vt:lpstr>
      <vt:lpstr>Διαφάνεια 256</vt:lpstr>
      <vt:lpstr>Διαφάνεια 257</vt:lpstr>
      <vt:lpstr>Διαφάνεια 258</vt:lpstr>
      <vt:lpstr>Διαφάνεια 259</vt:lpstr>
      <vt:lpstr>Διαφάνεια 260</vt:lpstr>
      <vt:lpstr>Διαφάνεια 261</vt:lpstr>
      <vt:lpstr>Στις 3 Φλεβάρη 1949</vt:lpstr>
      <vt:lpstr>Διαφάνεια 263</vt:lpstr>
      <vt:lpstr>Διαφάνεια 264</vt:lpstr>
      <vt:lpstr>Διαφάνεια 265</vt:lpstr>
      <vt:lpstr>Διαφάνεια 266</vt:lpstr>
      <vt:lpstr>Διαφάνεια 267</vt:lpstr>
      <vt:lpstr>Διαφάνεια 268</vt:lpstr>
      <vt:lpstr>Διαφάνεια 269</vt:lpstr>
      <vt:lpstr>Διαφάνεια 270</vt:lpstr>
      <vt:lpstr>Διαφάνεια 271</vt:lpstr>
      <vt:lpstr>Διαφάνεια 272</vt:lpstr>
      <vt:lpstr>Διαφάνεια 273</vt:lpstr>
      <vt:lpstr>Διαφάνεια 274</vt:lpstr>
      <vt:lpstr>Διαφάνεια 275</vt:lpstr>
      <vt:lpstr>Διαφάνεια 276</vt:lpstr>
      <vt:lpstr>Διαφάνεια 277</vt:lpstr>
      <vt:lpstr>Διαφάνεια 278</vt:lpstr>
      <vt:lpstr>Διαφάνεια 279</vt:lpstr>
      <vt:lpstr>Διαφάνεια 280</vt:lpstr>
      <vt:lpstr>Η ΜΑΧΗ ΤΗΣ ΦΛΩΡΙΝΑΣ ΤΗΣ 12ης ΦΕΒΡΟΥΑΡΙΟΥ 1949</vt:lpstr>
      <vt:lpstr>Σκοπός της επιχείρησης</vt:lpstr>
      <vt:lpstr>Διαφάνεια 283</vt:lpstr>
      <vt:lpstr>Διαφάνεια 284</vt:lpstr>
      <vt:lpstr>Ανακατάληψη του υψώματος 1033</vt:lpstr>
      <vt:lpstr>Σχέδιο των «Κ/Σ»</vt:lpstr>
      <vt:lpstr>Δυνάμεις:</vt:lpstr>
      <vt:lpstr>Διάταξη </vt:lpstr>
      <vt:lpstr>Στη Φλώρινα βρίσκονταν η έδρα της 3ης ορεινής ταξιαρχίας με διοικητή τον Κων. Βλάχο, η διάταξη των ταγμάτων της οποίας ήταν:</vt:lpstr>
      <vt:lpstr>Η 22η ταξιαρχία είχε έδρα τη Βεύη και τα τάγματά της ήταν διατεταγμένα:</vt:lpstr>
      <vt:lpstr>Διαφάνεια 291</vt:lpstr>
      <vt:lpstr>Διαφάνεια 292</vt:lpstr>
      <vt:lpstr>Διαφάνεια 293</vt:lpstr>
      <vt:lpstr>Διαφάνεια 294</vt:lpstr>
      <vt:lpstr>Διαφάνεια 295</vt:lpstr>
      <vt:lpstr>Διαφάνεια 296</vt:lpstr>
      <vt:lpstr>1949: 5η ολομέλεια ΚΚΕ ανεξάρτητο μακεδονικό κράτος</vt:lpstr>
      <vt:lpstr>Διαφάνεια 298</vt:lpstr>
      <vt:lpstr>Ίδρυση του ΚΚΜ 1944</vt:lpstr>
      <vt:lpstr>1944</vt:lpstr>
      <vt:lpstr>Μάιος 1945</vt:lpstr>
      <vt:lpstr>Διαφάνεια 302</vt:lpstr>
      <vt:lpstr>Διαφάνεια 303</vt:lpstr>
      <vt:lpstr>ΝΟΦ 1945</vt:lpstr>
      <vt:lpstr>Θέση ΚΚΕ για Μακεδονικό</vt:lpstr>
      <vt:lpstr>7ο Συνέδριο ΚΚΕ(10/1945)</vt:lpstr>
      <vt:lpstr>ΣΥΜΠΕΡΑΣΜΑ</vt:lpstr>
      <vt:lpstr>Διαφάνεια 308</vt:lpstr>
      <vt:lpstr>1949: Κλείσιμο συνόρων</vt:lpstr>
      <vt:lpstr>Διαφάνεια 310</vt:lpstr>
      <vt:lpstr>Δημιουργία και λειτουργία του κράτους </vt:lpstr>
      <vt:lpstr>Δημιουργία και λειτουργία του κράτους </vt:lpstr>
      <vt:lpstr>Η γλώσσα </vt:lpstr>
      <vt:lpstr>Η θρησκεία</vt:lpstr>
      <vt:lpstr>Η εκπαίδευση</vt:lpstr>
      <vt:lpstr>Η δημιουργία του ιστορικού παρελθόντος</vt:lpstr>
      <vt:lpstr>Οι πρόσφυγες </vt:lpstr>
      <vt:lpstr>Διαφάνεια 318</vt:lpstr>
      <vt:lpstr>1950-1958</vt:lpstr>
      <vt:lpstr>1993 : Ίδρυση Ακαδημίας Επιστημών και Τεχνών Σκοπίων</vt:lpstr>
      <vt:lpstr>Διαφάνεια 321</vt:lpstr>
      <vt:lpstr>Διαφάνεια 322</vt:lpstr>
      <vt:lpstr>1959-1961</vt:lpstr>
      <vt:lpstr>1962-1963</vt:lpstr>
      <vt:lpstr>1964-1976</vt:lpstr>
      <vt:lpstr>1977-1978</vt:lpstr>
      <vt:lpstr>1979-1988</vt:lpstr>
      <vt:lpstr>1990</vt:lpstr>
      <vt:lpstr>Διαφάνεια 329</vt:lpstr>
      <vt:lpstr>Διαφάνεια 330</vt:lpstr>
      <vt:lpstr>ΔΙΑΓΡΑΜΜΑ ΣΧΕΣΕΩΝ ΕΛΛΑΔΟΣ-FYROM</vt:lpstr>
      <vt:lpstr>1991</vt:lpstr>
      <vt:lpstr>1992-1993</vt:lpstr>
      <vt:lpstr>1993-2001</vt:lpstr>
      <vt:lpstr>2001-2005</vt:lpstr>
      <vt:lpstr>Διαφάνεια 336</vt:lpstr>
      <vt:lpstr>Τα μέσα ενημέρωσης </vt:lpstr>
      <vt:lpstr>Διαφάνεια 338</vt:lpstr>
      <vt:lpstr>Διαφάνεια 339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διπλωματικές διαστάσεις του Μακεδονικού Ζητήματος</dc:title>
  <dc:creator>sofia</dc:creator>
  <cp:lastModifiedBy>sofia</cp:lastModifiedBy>
  <cp:revision>612</cp:revision>
  <dcterms:created xsi:type="dcterms:W3CDTF">2015-12-23T06:26:39Z</dcterms:created>
  <dcterms:modified xsi:type="dcterms:W3CDTF">2016-02-21T19:08:39Z</dcterms:modified>
</cp:coreProperties>
</file>