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sldIdLst>
    <p:sldId id="256" r:id="rId2"/>
    <p:sldId id="257" r:id="rId3"/>
    <p:sldId id="258" r:id="rId4"/>
    <p:sldId id="259" r:id="rId5"/>
    <p:sldId id="260" r:id="rId6"/>
    <p:sldId id="275"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91" r:id="rId35"/>
    <p:sldId id="290" r:id="rId36"/>
    <p:sldId id="292" r:id="rId37"/>
    <p:sldId id="293" r:id="rId38"/>
    <p:sldId id="294" r:id="rId39"/>
    <p:sldId id="295" r:id="rId40"/>
    <p:sldId id="296"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30B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Στυλ με θέμα 2 - Έμφαση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269D01E-BC32-4049-B463-5C60D7B0CCD2}" styleName="Στυλ με θέμα 2 - Έμφαση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Στυλ με θέμα 2 - Έμφαση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46" autoAdjust="0"/>
    <p:restoredTop sz="85278" autoAdjust="0"/>
  </p:normalViewPr>
  <p:slideViewPr>
    <p:cSldViewPr>
      <p:cViewPr varScale="1">
        <p:scale>
          <a:sx n="63" d="100"/>
          <a:sy n="63" d="100"/>
        </p:scale>
        <p:origin x="167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diagrams/_rels/data1.xml.rels><?xml version="1.0" encoding="UTF-8" standalone="yes"?>
<Relationships xmlns="http://schemas.openxmlformats.org/package/2006/relationships"><Relationship Id="rId1" Type="http://schemas.openxmlformats.org/officeDocument/2006/relationships/image" Target="../media/image3.png"/></Relationships>
</file>

<file path=ppt/diagrams/_rels/drawing1.xml.rels><?xml version="1.0" encoding="UTF-8" standalone="yes"?>
<Relationships xmlns="http://schemas.openxmlformats.org/package/2006/relationships"><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04E2E4-BB5F-47C3-AEFA-8C52ACF1EA61}" type="doc">
      <dgm:prSet loTypeId="urn:microsoft.com/office/officeart/2005/8/layout/target1" loCatId="relationship" qsTypeId="urn:microsoft.com/office/officeart/2005/8/quickstyle/simple2" qsCatId="simple" csTypeId="urn:microsoft.com/office/officeart/2005/8/colors/accent1_2" csCatId="accent1" phldr="1"/>
      <dgm:spPr/>
    </dgm:pt>
    <dgm:pt modelId="{EE404E64-B98A-4B70-A5DE-A0984B2CE7A2}">
      <dgm:prSet phldrT="[Text]" custT="1"/>
      <dgm:spPr/>
      <dgm:t>
        <a:bodyPr/>
        <a:lstStyle/>
        <a:p>
          <a:r>
            <a:rPr lang="el-GR" sz="3200" dirty="0" smtClean="0"/>
            <a:t>Πράγματα που ξέρω.</a:t>
          </a:r>
          <a:endParaRPr lang="el-GR" sz="3200" dirty="0"/>
        </a:p>
      </dgm:t>
    </dgm:pt>
    <dgm:pt modelId="{49A1790B-875F-47AF-9A04-F17FF5A99F88}" type="parTrans" cxnId="{0894F3A4-A5E2-44E0-8C20-D75A5820AD91}">
      <dgm:prSet/>
      <dgm:spPr/>
      <dgm:t>
        <a:bodyPr/>
        <a:lstStyle/>
        <a:p>
          <a:endParaRPr lang="el-GR"/>
        </a:p>
      </dgm:t>
    </dgm:pt>
    <dgm:pt modelId="{B3B5A11F-1767-4ADF-8A8A-7BF72F5B4B70}" type="sibTrans" cxnId="{0894F3A4-A5E2-44E0-8C20-D75A5820AD91}">
      <dgm:prSet/>
      <dgm:spPr/>
      <dgm:t>
        <a:bodyPr/>
        <a:lstStyle/>
        <a:p>
          <a:endParaRPr lang="el-GR"/>
        </a:p>
      </dgm:t>
    </dgm:pt>
    <dgm:pt modelId="{668B92C2-37CC-4786-9C4B-CB464D3C16AE}">
      <dgm:prSet phldrT="[Text]" custT="1"/>
      <dgm:spPr/>
      <dgm:t>
        <a:bodyPr/>
        <a:lstStyle/>
        <a:p>
          <a:r>
            <a:rPr lang="el-GR" sz="1600" dirty="0" smtClean="0"/>
            <a:t>Πράγματα που δεν ξέρω, αλλά μπορώ να μάθω με την βοήθεια κάποιου πιο έμπειρου συνομηλίκου ή ενήλικου. Η Ζώνη της επικείμενης ανάπτυξης</a:t>
          </a:r>
          <a:endParaRPr lang="el-GR" sz="1600" dirty="0"/>
        </a:p>
      </dgm:t>
    </dgm:pt>
    <dgm:pt modelId="{39A8C320-96C6-448D-B9CA-A55938228E09}" type="parTrans" cxnId="{311D8890-EFCF-4E81-8E43-A9C1ACA2EB12}">
      <dgm:prSet/>
      <dgm:spPr/>
      <dgm:t>
        <a:bodyPr/>
        <a:lstStyle/>
        <a:p>
          <a:endParaRPr lang="el-GR"/>
        </a:p>
      </dgm:t>
    </dgm:pt>
    <dgm:pt modelId="{05E1CE40-8669-48FE-A68A-CDB4B532F76B}" type="sibTrans" cxnId="{311D8890-EFCF-4E81-8E43-A9C1ACA2EB12}">
      <dgm:prSet/>
      <dgm:spPr/>
      <dgm:t>
        <a:bodyPr/>
        <a:lstStyle/>
        <a:p>
          <a:endParaRPr lang="el-GR"/>
        </a:p>
      </dgm:t>
    </dgm:pt>
    <dgm:pt modelId="{E613F48E-5737-4679-9203-C1B396B31269}">
      <dgm:prSet phldrT="[Text]" custT="1"/>
      <dgm:spPr/>
      <dgm:t>
        <a:bodyPr/>
        <a:lstStyle/>
        <a:p>
          <a:r>
            <a:rPr lang="el-GR" sz="2400" dirty="0" smtClean="0"/>
            <a:t>Πράγματα που δεν ξέρω.</a:t>
          </a:r>
          <a:endParaRPr lang="el-GR" sz="2400" dirty="0"/>
        </a:p>
      </dgm:t>
    </dgm:pt>
    <dgm:pt modelId="{C6C354BA-8EBA-4C29-B4DC-49D078E5BC4E}" type="parTrans" cxnId="{0A8E766F-8D14-4E4A-9DBB-608C6A724202}">
      <dgm:prSet/>
      <dgm:spPr/>
      <dgm:t>
        <a:bodyPr/>
        <a:lstStyle/>
        <a:p>
          <a:endParaRPr lang="el-GR"/>
        </a:p>
      </dgm:t>
    </dgm:pt>
    <dgm:pt modelId="{FC357D16-EB56-439A-90D7-0E295BF67288}" type="sibTrans" cxnId="{0A8E766F-8D14-4E4A-9DBB-608C6A724202}">
      <dgm:prSet/>
      <dgm:spPr/>
      <dgm:t>
        <a:bodyPr/>
        <a:lstStyle/>
        <a:p>
          <a:endParaRPr lang="el-GR"/>
        </a:p>
      </dgm:t>
    </dgm:pt>
    <dgm:pt modelId="{6FDEB6F8-CA15-4C12-AEB5-04E88BB025E2}" type="pres">
      <dgm:prSet presAssocID="{6B04E2E4-BB5F-47C3-AEFA-8C52ACF1EA61}" presName="composite" presStyleCnt="0">
        <dgm:presLayoutVars>
          <dgm:chMax val="5"/>
          <dgm:dir/>
          <dgm:resizeHandles val="exact"/>
        </dgm:presLayoutVars>
      </dgm:prSet>
      <dgm:spPr/>
    </dgm:pt>
    <dgm:pt modelId="{9E27203B-787D-477F-A66A-D630C8E07E91}" type="pres">
      <dgm:prSet presAssocID="{EE404E64-B98A-4B70-A5DE-A0984B2CE7A2}" presName="circle1" presStyleLbl="lnNode1" presStyleIdx="0" presStyleCnt="3" custScaleX="126388" custScaleY="126388"/>
      <dgm:spPr>
        <a:solidFill>
          <a:srgbClr val="00B050"/>
        </a:solidFill>
        <a:ln>
          <a:solidFill>
            <a:schemeClr val="tx1"/>
          </a:solidFill>
        </a:ln>
      </dgm:spPr>
    </dgm:pt>
    <dgm:pt modelId="{C9A759FB-6914-41D6-93E1-4DB666778873}" type="pres">
      <dgm:prSet presAssocID="{EE404E64-B98A-4B70-A5DE-A0984B2CE7A2}" presName="text1" presStyleLbl="revTx" presStyleIdx="0" presStyleCnt="3" custScaleX="126388" custScaleY="37153" custLinFactNeighborX="2785" custLinFactNeighborY="69269">
        <dgm:presLayoutVars>
          <dgm:bulletEnabled val="1"/>
        </dgm:presLayoutVars>
      </dgm:prSet>
      <dgm:spPr/>
      <dgm:t>
        <a:bodyPr/>
        <a:lstStyle/>
        <a:p>
          <a:endParaRPr lang="el-GR"/>
        </a:p>
      </dgm:t>
    </dgm:pt>
    <dgm:pt modelId="{90B90357-3E25-49C9-9968-AB2F582C55F6}" type="pres">
      <dgm:prSet presAssocID="{EE404E64-B98A-4B70-A5DE-A0984B2CE7A2}" presName="line1" presStyleLbl="callout" presStyleIdx="0" presStyleCnt="6" custFlipVert="1" custSzY="1981200" custScaleX="412370" custLinFactX="-100000" custLinFactY="2100000" custLinFactNeighborX="-170331" custLinFactNeighborY="2173667"/>
      <dgm:spPr>
        <a:ln w="25400"/>
      </dgm:spPr>
    </dgm:pt>
    <dgm:pt modelId="{CB5A0554-2C7F-46F4-BC55-CD64D2ED0B55}" type="pres">
      <dgm:prSet presAssocID="{EE404E64-B98A-4B70-A5DE-A0984B2CE7A2}" presName="d1" presStyleLbl="callout" presStyleIdx="1" presStyleCnt="6" custScaleX="56130" custScaleY="59093" custLinFactNeighborX="-3768" custLinFactNeighborY="56551"/>
      <dgm:spPr>
        <a:ln w="25400"/>
      </dgm:spPr>
    </dgm:pt>
    <dgm:pt modelId="{EF34515B-9440-4BDD-BA5C-B1A4CE518949}" type="pres">
      <dgm:prSet presAssocID="{668B92C2-37CC-4786-9C4B-CB464D3C16AE}" presName="circle2" presStyleLbl="lnNode1" presStyleIdx="1" presStyleCnt="3" custScaleX="126388" custScaleY="126388"/>
      <dgm:spPr>
        <a:solidFill>
          <a:srgbClr val="FFC000"/>
        </a:solidFill>
        <a:ln>
          <a:solidFill>
            <a:schemeClr val="tx1"/>
          </a:solidFill>
        </a:ln>
      </dgm:spPr>
    </dgm:pt>
    <dgm:pt modelId="{11E9485D-1A89-46F7-8960-6C879A2E457C}" type="pres">
      <dgm:prSet presAssocID="{668B92C2-37CC-4786-9C4B-CB464D3C16AE}" presName="text2" presStyleLbl="revTx" presStyleIdx="1" presStyleCnt="3" custScaleX="126388" custScaleY="126388" custLinFactY="6236" custLinFactNeighborX="7275" custLinFactNeighborY="100000">
        <dgm:presLayoutVars>
          <dgm:bulletEnabled val="1"/>
        </dgm:presLayoutVars>
      </dgm:prSet>
      <dgm:spPr/>
      <dgm:t>
        <a:bodyPr/>
        <a:lstStyle/>
        <a:p>
          <a:endParaRPr lang="el-GR"/>
        </a:p>
      </dgm:t>
    </dgm:pt>
    <dgm:pt modelId="{3193F884-E7C9-43E3-92AC-14499C79E44B}" type="pres">
      <dgm:prSet presAssocID="{668B92C2-37CC-4786-9C4B-CB464D3C16AE}" presName="line2" presStyleLbl="callout" presStyleIdx="2" presStyleCnt="6" custScaleX="126388"/>
      <dgm:spPr/>
    </dgm:pt>
    <dgm:pt modelId="{C0B62515-A054-41D2-84D6-EBF2C0D9E191}" type="pres">
      <dgm:prSet presAssocID="{668B92C2-37CC-4786-9C4B-CB464D3C16AE}" presName="d2" presStyleLbl="callout" presStyleIdx="3" presStyleCnt="6" custScaleX="69217" custScaleY="5623" custLinFactNeighborX="46647" custLinFactNeighborY="-6950"/>
      <dgm:spPr>
        <a:ln w="25400"/>
      </dgm:spPr>
      <dgm:t>
        <a:bodyPr/>
        <a:lstStyle/>
        <a:p>
          <a:endParaRPr lang="el-GR"/>
        </a:p>
      </dgm:t>
    </dgm:pt>
    <dgm:pt modelId="{BA803BEE-33C5-467C-889C-C9172AEF8439}" type="pres">
      <dgm:prSet presAssocID="{E613F48E-5737-4679-9203-C1B396B31269}" presName="circle3" presStyleLbl="lnNode1" presStyleIdx="2" presStyleCnt="3" custScaleX="126388" custScaleY="126388"/>
      <dgm:spPr>
        <a:solidFill>
          <a:schemeClr val="accent1">
            <a:lumMod val="75000"/>
          </a:schemeClr>
        </a:solidFill>
        <a:ln>
          <a:solidFill>
            <a:schemeClr val="tx1"/>
          </a:solidFill>
        </a:ln>
      </dgm:spPr>
      <dgm:t>
        <a:bodyPr/>
        <a:lstStyle/>
        <a:p>
          <a:endParaRPr lang="el-GR"/>
        </a:p>
      </dgm:t>
    </dgm:pt>
    <dgm:pt modelId="{2EBB0BD2-138A-4083-BFEF-371839FCAB74}" type="pres">
      <dgm:prSet presAssocID="{E613F48E-5737-4679-9203-C1B396B31269}" presName="text3" presStyleLbl="revTx" presStyleIdx="2" presStyleCnt="3" custScaleX="126388" custScaleY="49422" custLinFactY="29389" custLinFactNeighborX="-1704" custLinFactNeighborY="100000">
        <dgm:presLayoutVars>
          <dgm:bulletEnabled val="1"/>
        </dgm:presLayoutVars>
      </dgm:prSet>
      <dgm:spPr/>
      <dgm:t>
        <a:bodyPr/>
        <a:lstStyle/>
        <a:p>
          <a:endParaRPr lang="el-GR"/>
        </a:p>
      </dgm:t>
    </dgm:pt>
    <dgm:pt modelId="{67A6EE60-E1CF-43EC-AA4E-521C7D8BE3CB}" type="pres">
      <dgm:prSet presAssocID="{E613F48E-5737-4679-9203-C1B396B31269}" presName="line3" presStyleLbl="callout" presStyleIdx="4" presStyleCnt="6" custScaleX="126388" custLinFactY="1500000" custLinFactNeighborX="-54150" custLinFactNeighborY="1590233"/>
      <dgm:spPr>
        <a:blipFill rotWithShape="0">
          <a:blip xmlns:r="http://schemas.openxmlformats.org/officeDocument/2006/relationships" r:embed="rId1"/>
          <a:stretch>
            <a:fillRect/>
          </a:stretch>
        </a:blipFill>
        <a:ln w="25400"/>
      </dgm:spPr>
      <dgm:t>
        <a:bodyPr/>
        <a:lstStyle/>
        <a:p>
          <a:endParaRPr lang="el-GR"/>
        </a:p>
      </dgm:t>
    </dgm:pt>
    <dgm:pt modelId="{F30D7B7E-413A-4656-8E25-BC2239612E1A}" type="pres">
      <dgm:prSet presAssocID="{E613F48E-5737-4679-9203-C1B396B31269}" presName="d3" presStyleLbl="callout" presStyleIdx="5" presStyleCnt="6" custFlipVert="1" custFlipHor="1" custScaleX="71278" custScaleY="57681" custLinFactNeighborX="-17642" custLinFactNeighborY="64529"/>
      <dgm:spPr>
        <a:ln w="25400"/>
      </dgm:spPr>
      <dgm:t>
        <a:bodyPr/>
        <a:lstStyle/>
        <a:p>
          <a:endParaRPr lang="el-GR"/>
        </a:p>
      </dgm:t>
    </dgm:pt>
  </dgm:ptLst>
  <dgm:cxnLst>
    <dgm:cxn modelId="{8A6EC660-E675-4DDF-A28C-FA4E4B0332E6}" type="presOf" srcId="{668B92C2-37CC-4786-9C4B-CB464D3C16AE}" destId="{11E9485D-1A89-46F7-8960-6C879A2E457C}" srcOrd="0" destOrd="0" presId="urn:microsoft.com/office/officeart/2005/8/layout/target1"/>
    <dgm:cxn modelId="{0FA397BB-6123-41D4-A396-90A44DCB2494}" type="presOf" srcId="{EE404E64-B98A-4B70-A5DE-A0984B2CE7A2}" destId="{C9A759FB-6914-41D6-93E1-4DB666778873}" srcOrd="0" destOrd="0" presId="urn:microsoft.com/office/officeart/2005/8/layout/target1"/>
    <dgm:cxn modelId="{311D8890-EFCF-4E81-8E43-A9C1ACA2EB12}" srcId="{6B04E2E4-BB5F-47C3-AEFA-8C52ACF1EA61}" destId="{668B92C2-37CC-4786-9C4B-CB464D3C16AE}" srcOrd="1" destOrd="0" parTransId="{39A8C320-96C6-448D-B9CA-A55938228E09}" sibTransId="{05E1CE40-8669-48FE-A68A-CDB4B532F76B}"/>
    <dgm:cxn modelId="{046D72A1-F813-4928-B5D3-E82F18EC74A3}" type="presOf" srcId="{6B04E2E4-BB5F-47C3-AEFA-8C52ACF1EA61}" destId="{6FDEB6F8-CA15-4C12-AEB5-04E88BB025E2}" srcOrd="0" destOrd="0" presId="urn:microsoft.com/office/officeart/2005/8/layout/target1"/>
    <dgm:cxn modelId="{0A8E766F-8D14-4E4A-9DBB-608C6A724202}" srcId="{6B04E2E4-BB5F-47C3-AEFA-8C52ACF1EA61}" destId="{E613F48E-5737-4679-9203-C1B396B31269}" srcOrd="2" destOrd="0" parTransId="{C6C354BA-8EBA-4C29-B4DC-49D078E5BC4E}" sibTransId="{FC357D16-EB56-439A-90D7-0E295BF67288}"/>
    <dgm:cxn modelId="{BF2790B6-BAEE-4570-B748-12E6881089B3}" type="presOf" srcId="{E613F48E-5737-4679-9203-C1B396B31269}" destId="{2EBB0BD2-138A-4083-BFEF-371839FCAB74}" srcOrd="0" destOrd="0" presId="urn:microsoft.com/office/officeart/2005/8/layout/target1"/>
    <dgm:cxn modelId="{0894F3A4-A5E2-44E0-8C20-D75A5820AD91}" srcId="{6B04E2E4-BB5F-47C3-AEFA-8C52ACF1EA61}" destId="{EE404E64-B98A-4B70-A5DE-A0984B2CE7A2}" srcOrd="0" destOrd="0" parTransId="{49A1790B-875F-47AF-9A04-F17FF5A99F88}" sibTransId="{B3B5A11F-1767-4ADF-8A8A-7BF72F5B4B70}"/>
    <dgm:cxn modelId="{2DC19EE4-4563-4E2A-BBE0-C8DC02185676}" type="presParOf" srcId="{6FDEB6F8-CA15-4C12-AEB5-04E88BB025E2}" destId="{9E27203B-787D-477F-A66A-D630C8E07E91}" srcOrd="0" destOrd="0" presId="urn:microsoft.com/office/officeart/2005/8/layout/target1"/>
    <dgm:cxn modelId="{FC66639D-5759-40C9-8351-F2F79647CBFF}" type="presParOf" srcId="{6FDEB6F8-CA15-4C12-AEB5-04E88BB025E2}" destId="{C9A759FB-6914-41D6-93E1-4DB666778873}" srcOrd="1" destOrd="0" presId="urn:microsoft.com/office/officeart/2005/8/layout/target1"/>
    <dgm:cxn modelId="{B13D1561-9068-4D03-8AD7-54F7EF14DC50}" type="presParOf" srcId="{6FDEB6F8-CA15-4C12-AEB5-04E88BB025E2}" destId="{90B90357-3E25-49C9-9968-AB2F582C55F6}" srcOrd="2" destOrd="0" presId="urn:microsoft.com/office/officeart/2005/8/layout/target1"/>
    <dgm:cxn modelId="{3B343018-171A-4AD1-9D8A-61070FBBABFB}" type="presParOf" srcId="{6FDEB6F8-CA15-4C12-AEB5-04E88BB025E2}" destId="{CB5A0554-2C7F-46F4-BC55-CD64D2ED0B55}" srcOrd="3" destOrd="0" presId="urn:microsoft.com/office/officeart/2005/8/layout/target1"/>
    <dgm:cxn modelId="{35B70DB4-96AC-4A06-AD86-46CCEC5ECE71}" type="presParOf" srcId="{6FDEB6F8-CA15-4C12-AEB5-04E88BB025E2}" destId="{EF34515B-9440-4BDD-BA5C-B1A4CE518949}" srcOrd="4" destOrd="0" presId="urn:microsoft.com/office/officeart/2005/8/layout/target1"/>
    <dgm:cxn modelId="{E0B4E270-28DD-446F-AFBE-EF89B53CE6F9}" type="presParOf" srcId="{6FDEB6F8-CA15-4C12-AEB5-04E88BB025E2}" destId="{11E9485D-1A89-46F7-8960-6C879A2E457C}" srcOrd="5" destOrd="0" presId="urn:microsoft.com/office/officeart/2005/8/layout/target1"/>
    <dgm:cxn modelId="{0988838B-48B2-4035-80D3-397FCC22187D}" type="presParOf" srcId="{6FDEB6F8-CA15-4C12-AEB5-04E88BB025E2}" destId="{3193F884-E7C9-43E3-92AC-14499C79E44B}" srcOrd="6" destOrd="0" presId="urn:microsoft.com/office/officeart/2005/8/layout/target1"/>
    <dgm:cxn modelId="{AEC57E5C-ADA6-4904-B6CD-F2A87806FF64}" type="presParOf" srcId="{6FDEB6F8-CA15-4C12-AEB5-04E88BB025E2}" destId="{C0B62515-A054-41D2-84D6-EBF2C0D9E191}" srcOrd="7" destOrd="0" presId="urn:microsoft.com/office/officeart/2005/8/layout/target1"/>
    <dgm:cxn modelId="{162384D2-C709-4148-88D2-E2BBA7DCF211}" type="presParOf" srcId="{6FDEB6F8-CA15-4C12-AEB5-04E88BB025E2}" destId="{BA803BEE-33C5-467C-889C-C9172AEF8439}" srcOrd="8" destOrd="0" presId="urn:microsoft.com/office/officeart/2005/8/layout/target1"/>
    <dgm:cxn modelId="{AF847882-2A69-4AC0-A97E-A40185B52DA8}" type="presParOf" srcId="{6FDEB6F8-CA15-4C12-AEB5-04E88BB025E2}" destId="{2EBB0BD2-138A-4083-BFEF-371839FCAB74}" srcOrd="9" destOrd="0" presId="urn:microsoft.com/office/officeart/2005/8/layout/target1"/>
    <dgm:cxn modelId="{E5392755-5378-497B-8CE2-6CDA28DA8455}" type="presParOf" srcId="{6FDEB6F8-CA15-4C12-AEB5-04E88BB025E2}" destId="{67A6EE60-E1CF-43EC-AA4E-521C7D8BE3CB}" srcOrd="10" destOrd="0" presId="urn:microsoft.com/office/officeart/2005/8/layout/target1"/>
    <dgm:cxn modelId="{2A5DCEA8-F9F9-48EE-8465-9EE9BC42918B}" type="presParOf" srcId="{6FDEB6F8-CA15-4C12-AEB5-04E88BB025E2}" destId="{F30D7B7E-413A-4656-8E25-BC2239612E1A}" srcOrd="11"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803BEE-33C5-467C-889C-C9172AEF8439}">
      <dsp:nvSpPr>
        <dsp:cNvPr id="0" name=""/>
        <dsp:cNvSpPr/>
      </dsp:nvSpPr>
      <dsp:spPr>
        <a:xfrm>
          <a:off x="950173" y="707477"/>
          <a:ext cx="4290205" cy="4290205"/>
        </a:xfrm>
        <a:prstGeom prst="ellipse">
          <a:avLst/>
        </a:prstGeom>
        <a:solidFill>
          <a:schemeClr val="accent1">
            <a:lumMod val="75000"/>
          </a:schemeClr>
        </a:solidFill>
        <a:ln w="19050" cap="flat" cmpd="sng" algn="ctr">
          <a:solidFill>
            <a:schemeClr val="tx1"/>
          </a:solidFill>
          <a:prstDash val="solid"/>
          <a:miter lim="800000"/>
        </a:ln>
        <a:effectLst/>
      </dsp:spPr>
      <dsp:style>
        <a:lnRef idx="3">
          <a:scrgbClr r="0" g="0" b="0"/>
        </a:lnRef>
        <a:fillRef idx="1">
          <a:scrgbClr r="0" g="0" b="0"/>
        </a:fillRef>
        <a:effectRef idx="1">
          <a:scrgbClr r="0" g="0" b="0"/>
        </a:effectRef>
        <a:fontRef idx="minor">
          <a:schemeClr val="lt1"/>
        </a:fontRef>
      </dsp:style>
    </dsp:sp>
    <dsp:sp modelId="{EF34515B-9440-4BDD-BA5C-B1A4CE518949}">
      <dsp:nvSpPr>
        <dsp:cNvPr id="0" name=""/>
        <dsp:cNvSpPr/>
      </dsp:nvSpPr>
      <dsp:spPr>
        <a:xfrm>
          <a:off x="1808214" y="1565518"/>
          <a:ext cx="2574123" cy="2574123"/>
        </a:xfrm>
        <a:prstGeom prst="ellipse">
          <a:avLst/>
        </a:prstGeom>
        <a:solidFill>
          <a:srgbClr val="FFC000"/>
        </a:solidFill>
        <a:ln w="19050" cap="flat" cmpd="sng" algn="ctr">
          <a:solidFill>
            <a:schemeClr val="tx1"/>
          </a:solidFill>
          <a:prstDash val="solid"/>
          <a:miter lim="800000"/>
        </a:ln>
        <a:effectLst/>
      </dsp:spPr>
      <dsp:style>
        <a:lnRef idx="3">
          <a:scrgbClr r="0" g="0" b="0"/>
        </a:lnRef>
        <a:fillRef idx="1">
          <a:scrgbClr r="0" g="0" b="0"/>
        </a:fillRef>
        <a:effectRef idx="1">
          <a:scrgbClr r="0" g="0" b="0"/>
        </a:effectRef>
        <a:fontRef idx="minor">
          <a:schemeClr val="lt1"/>
        </a:fontRef>
      </dsp:style>
    </dsp:sp>
    <dsp:sp modelId="{9E27203B-787D-477F-A66A-D630C8E07E91}">
      <dsp:nvSpPr>
        <dsp:cNvPr id="0" name=""/>
        <dsp:cNvSpPr/>
      </dsp:nvSpPr>
      <dsp:spPr>
        <a:xfrm>
          <a:off x="2666255" y="2423559"/>
          <a:ext cx="858041" cy="858041"/>
        </a:xfrm>
        <a:prstGeom prst="ellipse">
          <a:avLst/>
        </a:prstGeom>
        <a:solidFill>
          <a:srgbClr val="00B050"/>
        </a:solidFill>
        <a:ln w="19050" cap="flat" cmpd="sng" algn="ctr">
          <a:solidFill>
            <a:schemeClr val="tx1"/>
          </a:solidFill>
          <a:prstDash val="solid"/>
          <a:miter lim="800000"/>
        </a:ln>
        <a:effectLst/>
      </dsp:spPr>
      <dsp:style>
        <a:lnRef idx="3">
          <a:scrgbClr r="0" g="0" b="0"/>
        </a:lnRef>
        <a:fillRef idx="1">
          <a:scrgbClr r="0" g="0" b="0"/>
        </a:fillRef>
        <a:effectRef idx="1">
          <a:scrgbClr r="0" g="0" b="0"/>
        </a:effectRef>
        <a:fontRef idx="minor">
          <a:schemeClr val="lt1"/>
        </a:fontRef>
      </dsp:style>
    </dsp:sp>
    <dsp:sp modelId="{C9A759FB-6914-41D6-93E1-4DB666778873}">
      <dsp:nvSpPr>
        <dsp:cNvPr id="0" name=""/>
        <dsp:cNvSpPr/>
      </dsp:nvSpPr>
      <dsp:spPr>
        <a:xfrm>
          <a:off x="5181592" y="1020763"/>
          <a:ext cx="2145102" cy="36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40640" rIns="40640" bIns="40640" numCol="1" spcCol="1270" anchor="ctr" anchorCtr="0">
          <a:noAutofit/>
        </a:bodyPr>
        <a:lstStyle/>
        <a:p>
          <a:pPr lvl="0" algn="l" defTabSz="1422400">
            <a:lnSpc>
              <a:spcPct val="90000"/>
            </a:lnSpc>
            <a:spcBef>
              <a:spcPct val="0"/>
            </a:spcBef>
            <a:spcAft>
              <a:spcPct val="35000"/>
            </a:spcAft>
          </a:pPr>
          <a:r>
            <a:rPr lang="el-GR" sz="3200" kern="1200" dirty="0" smtClean="0"/>
            <a:t>Πράγματα που ξέρω.</a:t>
          </a:r>
          <a:endParaRPr lang="el-GR" sz="3200" kern="1200" dirty="0"/>
        </a:p>
      </dsp:txBody>
      <dsp:txXfrm>
        <a:off x="5181592" y="1020763"/>
        <a:ext cx="2145102" cy="367834"/>
      </dsp:txXfrm>
    </dsp:sp>
    <dsp:sp modelId="{90B90357-3E25-49C9-9968-AB2F582C55F6}">
      <dsp:nvSpPr>
        <dsp:cNvPr id="0" name=""/>
        <dsp:cNvSpPr/>
      </dsp:nvSpPr>
      <dsp:spPr>
        <a:xfrm flipV="1">
          <a:off x="3124202" y="2544763"/>
          <a:ext cx="1749723" cy="1981200"/>
        </a:xfrm>
        <a:prstGeom prst="line">
          <a:avLst/>
        </a:prstGeom>
        <a:solidFill>
          <a:schemeClr val="accent1">
            <a:hueOff val="0"/>
            <a:satOff val="0"/>
            <a:lumOff val="0"/>
            <a:alphaOff val="0"/>
          </a:schemeClr>
        </a:solidFill>
        <a:ln w="25400" cap="flat" cmpd="sng" algn="ctr">
          <a:solidFill>
            <a:scrgbClr r="0" g="0" b="0"/>
          </a:solidFill>
          <a:prstDash val="solid"/>
          <a:miter lim="800000"/>
        </a:ln>
        <a:effectLst/>
      </dsp:spPr>
      <dsp:style>
        <a:lnRef idx="2">
          <a:scrgbClr r="0" g="0" b="0"/>
        </a:lnRef>
        <a:fillRef idx="1">
          <a:scrgbClr r="0" g="0" b="0"/>
        </a:fillRef>
        <a:effectRef idx="1">
          <a:scrgbClr r="0" g="0" b="0"/>
        </a:effectRef>
        <a:fontRef idx="minor"/>
      </dsp:style>
    </dsp:sp>
    <dsp:sp modelId="{CB5A0554-2C7F-46F4-BC55-CD64D2ED0B55}">
      <dsp:nvSpPr>
        <dsp:cNvPr id="0" name=""/>
        <dsp:cNvSpPr/>
      </dsp:nvSpPr>
      <dsp:spPr>
        <a:xfrm rot="5400000">
          <a:off x="3255186" y="2489876"/>
          <a:ext cx="1378718" cy="1031094"/>
        </a:xfrm>
        <a:prstGeom prst="line">
          <a:avLst/>
        </a:prstGeom>
        <a:solidFill>
          <a:schemeClr val="accent1">
            <a:hueOff val="0"/>
            <a:satOff val="0"/>
            <a:lumOff val="0"/>
            <a:alphaOff val="0"/>
          </a:schemeClr>
        </a:solidFill>
        <a:ln w="25400" cap="flat" cmpd="sng" algn="ctr">
          <a:solidFill>
            <a:scrgbClr r="0" g="0" b="0"/>
          </a:solidFill>
          <a:prstDash val="solid"/>
          <a:miter lim="800000"/>
        </a:ln>
        <a:effectLst/>
      </dsp:spPr>
      <dsp:style>
        <a:lnRef idx="2">
          <a:scrgbClr r="0" g="0" b="0"/>
        </a:lnRef>
        <a:fillRef idx="1">
          <a:scrgbClr r="0" g="0" b="0"/>
        </a:fillRef>
        <a:effectRef idx="1">
          <a:scrgbClr r="0" g="0" b="0"/>
        </a:effectRef>
        <a:fontRef idx="minor"/>
      </dsp:style>
    </dsp:sp>
    <dsp:sp modelId="{11E9485D-1A89-46F7-8960-6C879A2E457C}">
      <dsp:nvSpPr>
        <dsp:cNvPr id="0" name=""/>
        <dsp:cNvSpPr/>
      </dsp:nvSpPr>
      <dsp:spPr>
        <a:xfrm>
          <a:off x="5257798" y="1935073"/>
          <a:ext cx="2145102" cy="12513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20320" rIns="20320" bIns="20320" numCol="1" spcCol="1270" anchor="ctr" anchorCtr="0">
          <a:noAutofit/>
        </a:bodyPr>
        <a:lstStyle/>
        <a:p>
          <a:pPr lvl="0" algn="l" defTabSz="711200">
            <a:lnSpc>
              <a:spcPct val="90000"/>
            </a:lnSpc>
            <a:spcBef>
              <a:spcPct val="0"/>
            </a:spcBef>
            <a:spcAft>
              <a:spcPct val="35000"/>
            </a:spcAft>
          </a:pPr>
          <a:r>
            <a:rPr lang="el-GR" sz="1600" kern="1200" dirty="0" smtClean="0"/>
            <a:t>Πράγματα που δεν ξέρω, αλλά μπορώ να μάθω με την βοήθεια κάποιου πιο έμπειρου συνομηλίκου ή ενήλικου. Η Ζώνη της επικείμενης ανάπτυξης</a:t>
          </a:r>
          <a:endParaRPr lang="el-GR" sz="1600" kern="1200" dirty="0"/>
        </a:p>
      </dsp:txBody>
      <dsp:txXfrm>
        <a:off x="5257798" y="1935073"/>
        <a:ext cx="2145102" cy="1251309"/>
      </dsp:txXfrm>
    </dsp:sp>
    <dsp:sp modelId="{3193F884-E7C9-43E3-92AC-14499C79E44B}">
      <dsp:nvSpPr>
        <dsp:cNvPr id="0" name=""/>
        <dsp:cNvSpPr/>
      </dsp:nvSpPr>
      <dsp:spPr>
        <a:xfrm>
          <a:off x="4877965" y="1508934"/>
          <a:ext cx="53627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C0B62515-A054-41D2-84D6-EBF2C0D9E191}">
      <dsp:nvSpPr>
        <dsp:cNvPr id="0" name=""/>
        <dsp:cNvSpPr/>
      </dsp:nvSpPr>
      <dsp:spPr>
        <a:xfrm rot="5400000">
          <a:off x="4835855" y="1823630"/>
          <a:ext cx="102230" cy="934730"/>
        </a:xfrm>
        <a:prstGeom prst="line">
          <a:avLst/>
        </a:prstGeom>
        <a:solidFill>
          <a:schemeClr val="accent1">
            <a:hueOff val="0"/>
            <a:satOff val="0"/>
            <a:lumOff val="0"/>
            <a:alphaOff val="0"/>
          </a:schemeClr>
        </a:solidFill>
        <a:ln w="25400" cap="flat" cmpd="sng" algn="ctr">
          <a:solidFill>
            <a:scrgbClr r="0" g="0" b="0"/>
          </a:solidFill>
          <a:prstDash val="solid"/>
          <a:miter lim="800000"/>
        </a:ln>
        <a:effectLst/>
      </dsp:spPr>
      <dsp:style>
        <a:lnRef idx="2">
          <a:scrgbClr r="0" g="0" b="0"/>
        </a:lnRef>
        <a:fillRef idx="1">
          <a:scrgbClr r="0" g="0" b="0"/>
        </a:fillRef>
        <a:effectRef idx="1">
          <a:scrgbClr r="0" g="0" b="0"/>
        </a:effectRef>
        <a:fontRef idx="minor"/>
      </dsp:style>
    </dsp:sp>
    <dsp:sp modelId="{2EBB0BD2-138A-4083-BFEF-371839FCAB74}">
      <dsp:nvSpPr>
        <dsp:cNvPr id="0" name=""/>
        <dsp:cNvSpPr/>
      </dsp:nvSpPr>
      <dsp:spPr>
        <a:xfrm>
          <a:off x="5105403" y="3535358"/>
          <a:ext cx="2145102" cy="4893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30480" rIns="30480" bIns="30480" numCol="1" spcCol="1270" anchor="ctr" anchorCtr="0">
          <a:noAutofit/>
        </a:bodyPr>
        <a:lstStyle/>
        <a:p>
          <a:pPr lvl="0" algn="l" defTabSz="1066800">
            <a:lnSpc>
              <a:spcPct val="90000"/>
            </a:lnSpc>
            <a:spcBef>
              <a:spcPct val="0"/>
            </a:spcBef>
            <a:spcAft>
              <a:spcPct val="35000"/>
            </a:spcAft>
          </a:pPr>
          <a:r>
            <a:rPr lang="el-GR" sz="2400" kern="1200" dirty="0" smtClean="0"/>
            <a:t>Πράγματα που δεν ξέρω.</a:t>
          </a:r>
          <a:endParaRPr lang="el-GR" sz="2400" kern="1200" dirty="0"/>
        </a:p>
      </dsp:txBody>
      <dsp:txXfrm>
        <a:off x="5105403" y="3535358"/>
        <a:ext cx="2145102" cy="489304"/>
      </dsp:txXfrm>
    </dsp:sp>
    <dsp:sp modelId="{67A6EE60-E1CF-43EC-AA4E-521C7D8BE3CB}">
      <dsp:nvSpPr>
        <dsp:cNvPr id="0" name=""/>
        <dsp:cNvSpPr/>
      </dsp:nvSpPr>
      <dsp:spPr>
        <a:xfrm>
          <a:off x="4648201" y="3611472"/>
          <a:ext cx="536275" cy="0"/>
        </a:xfrm>
        <a:prstGeom prst="line">
          <a:avLst/>
        </a:prstGeom>
        <a:blipFill rotWithShape="0">
          <a:blip xmlns:r="http://schemas.openxmlformats.org/officeDocument/2006/relationships" r:embed="rId1"/>
          <a:stretch>
            <a:fillRect/>
          </a:stretch>
        </a:blipFill>
        <a:ln w="25400" cap="flat" cmpd="sng" algn="ctr">
          <a:solidFill>
            <a:scrgbClr r="0" g="0" b="0"/>
          </a:solidFill>
          <a:prstDash val="solid"/>
          <a:miter lim="800000"/>
        </a:ln>
        <a:effectLst/>
      </dsp:spPr>
      <dsp:style>
        <a:lnRef idx="2">
          <a:scrgbClr r="0" g="0" b="0"/>
        </a:lnRef>
        <a:fillRef idx="1">
          <a:scrgbClr r="0" g="0" b="0"/>
        </a:fillRef>
        <a:effectRef idx="1">
          <a:scrgbClr r="0" g="0" b="0"/>
        </a:effectRef>
        <a:fontRef idx="minor"/>
      </dsp:style>
    </dsp:sp>
    <dsp:sp modelId="{F30D7B7E-413A-4656-8E25-BC2239612E1A}">
      <dsp:nvSpPr>
        <dsp:cNvPr id="0" name=""/>
        <dsp:cNvSpPr/>
      </dsp:nvSpPr>
      <dsp:spPr>
        <a:xfrm rot="5400000" flipH="1" flipV="1">
          <a:off x="3971858" y="3678216"/>
          <a:ext cx="749248" cy="615765"/>
        </a:xfrm>
        <a:prstGeom prst="line">
          <a:avLst/>
        </a:prstGeom>
        <a:solidFill>
          <a:schemeClr val="accent1">
            <a:hueOff val="0"/>
            <a:satOff val="0"/>
            <a:lumOff val="0"/>
            <a:alphaOff val="0"/>
          </a:schemeClr>
        </a:solidFill>
        <a:ln w="25400" cap="flat" cmpd="sng" algn="ctr">
          <a:solidFill>
            <a:scrgbClr r="0" g="0" b="0"/>
          </a:solidFill>
          <a:prstDash val="solid"/>
          <a:miter lim="800000"/>
        </a:ln>
        <a:effectLst/>
      </dsp:spPr>
      <dsp:style>
        <a:lnRef idx="2">
          <a:scrgbClr r="0" g="0" b="0"/>
        </a:lnRef>
        <a:fillRef idx="1">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1CE417-7701-48D1-AC6E-23CC39A1B47E}" type="datetimeFigureOut">
              <a:rPr lang="el-GR" smtClean="0"/>
              <a:t>23/11/2016</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E2884E-7953-4903-B042-09305A96374C}" type="slidenum">
              <a:rPr lang="el-GR" smtClean="0"/>
              <a:t>‹#›</a:t>
            </a:fld>
            <a:endParaRPr lang="el-GR"/>
          </a:p>
        </p:txBody>
      </p:sp>
    </p:spTree>
    <p:extLst>
      <p:ext uri="{BB962C8B-B14F-4D97-AF65-F5344CB8AC3E}">
        <p14:creationId xmlns:p14="http://schemas.microsoft.com/office/powerpoint/2010/main" val="2653440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l-GR" baseline="0" dirty="0" smtClean="0"/>
              <a:t>1. </a:t>
            </a:r>
            <a:r>
              <a:rPr lang="en-US" baseline="0" dirty="0" smtClean="0"/>
              <a:t>=</a:t>
            </a:r>
            <a:r>
              <a:rPr lang="el-GR" baseline="0" dirty="0" smtClean="0"/>
              <a:t> Τι σχέση έχει η καταγογή των</a:t>
            </a:r>
            <a:r>
              <a:rPr lang="en-US" baseline="0" dirty="0" smtClean="0"/>
              <a:t> </a:t>
            </a:r>
            <a:r>
              <a:rPr lang="el-GR" baseline="0" dirty="0" smtClean="0"/>
              <a:t>μαθητών και ο τρόπως που τους  κάνουμε μάθθημα με της επιδόσης του;</a:t>
            </a:r>
          </a:p>
          <a:p>
            <a:pPr marL="0" indent="0">
              <a:buNone/>
            </a:pPr>
            <a:r>
              <a:rPr lang="el-GR" baseline="0" dirty="0" smtClean="0"/>
              <a:t/>
            </a:r>
            <a:br>
              <a:rPr lang="el-GR" baseline="0" dirty="0" smtClean="0"/>
            </a:br>
            <a:r>
              <a:rPr lang="el-GR" baseline="0" dirty="0" smtClean="0"/>
              <a:t>2. = Τι σχέση έχει ο τρόπος που θα μιλάμε στους μαθητές με της εμπιρίες που θα αποκομίσουνε μέσα απο τη τάξη σχετικα με την κοινονική διαστρομάτοση; </a:t>
            </a:r>
            <a:br>
              <a:rPr lang="el-GR" baseline="0" dirty="0" smtClean="0"/>
            </a:br>
            <a:r>
              <a:rPr lang="el-GR" baseline="0" dirty="0" smtClean="0"/>
              <a:t/>
            </a:r>
            <a:br>
              <a:rPr lang="el-GR" baseline="0" dirty="0" smtClean="0"/>
            </a:br>
            <a:r>
              <a:rPr lang="el-GR" baseline="0" dirty="0" smtClean="0"/>
              <a:t>3. = Τι σχέση έχουν μεταξί τους ο τρόπος που μαθαίνουμε. Το Α.Π. Και η σχέση του εκπαιδευτικού με τους μαθητές.</a:t>
            </a:r>
            <a:endParaRPr lang="el-GR" dirty="0"/>
          </a:p>
        </p:txBody>
      </p:sp>
      <p:sp>
        <p:nvSpPr>
          <p:cNvPr id="4" name="Slide Number Placeholder 3"/>
          <p:cNvSpPr>
            <a:spLocks noGrp="1"/>
          </p:cNvSpPr>
          <p:nvPr>
            <p:ph type="sldNum" sz="quarter" idx="10"/>
          </p:nvPr>
        </p:nvSpPr>
        <p:spPr/>
        <p:txBody>
          <a:bodyPr/>
          <a:lstStyle/>
          <a:p>
            <a:fld id="{29E2884E-7953-4903-B042-09305A96374C}" type="slidenum">
              <a:rPr lang="el-GR" smtClean="0"/>
              <a:t>2</a:t>
            </a:fld>
            <a:endParaRPr lang="el-GR"/>
          </a:p>
        </p:txBody>
      </p:sp>
    </p:spTree>
    <p:extLst>
      <p:ext uri="{BB962C8B-B14F-4D97-AF65-F5344CB8AC3E}">
        <p14:creationId xmlns:p14="http://schemas.microsoft.com/office/powerpoint/2010/main" val="166211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29E2884E-7953-4903-B042-09305A96374C}" type="slidenum">
              <a:rPr lang="el-GR" smtClean="0"/>
              <a:t>3</a:t>
            </a:fld>
            <a:endParaRPr lang="el-GR"/>
          </a:p>
        </p:txBody>
      </p:sp>
    </p:spTree>
    <p:extLst>
      <p:ext uri="{BB962C8B-B14F-4D97-AF65-F5344CB8AC3E}">
        <p14:creationId xmlns:p14="http://schemas.microsoft.com/office/powerpoint/2010/main" val="552789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29E2884E-7953-4903-B042-09305A96374C}" type="slidenum">
              <a:rPr lang="el-GR" smtClean="0"/>
              <a:t>8</a:t>
            </a:fld>
            <a:endParaRPr lang="el-GR"/>
          </a:p>
        </p:txBody>
      </p:sp>
    </p:spTree>
    <p:extLst>
      <p:ext uri="{BB962C8B-B14F-4D97-AF65-F5344CB8AC3E}">
        <p14:creationId xmlns:p14="http://schemas.microsoft.com/office/powerpoint/2010/main" val="3563934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228600" indent="-228600" algn="just">
              <a:buAutoNum type="arabicPeriod"/>
            </a:pPr>
            <a:r>
              <a:rPr lang="el-GR" dirty="0" smtClean="0"/>
              <a:t>Πολιτισμικά</a:t>
            </a:r>
            <a:r>
              <a:rPr lang="el-GR" baseline="0" dirty="0" smtClean="0"/>
              <a:t> διαμεσολαβημένες γνωστικές διαδικασίες: τρόποι γνώσης, κατανόησης, αναπαράστασης, έκφρασης ενός πολιτισμού. Π.χ. ο </a:t>
            </a:r>
            <a:r>
              <a:rPr lang="en-US" baseline="0" dirty="0" smtClean="0"/>
              <a:t>Hall,</a:t>
            </a:r>
            <a:r>
              <a:rPr lang="el-GR" baseline="0" dirty="0" smtClean="0"/>
              <a:t> το</a:t>
            </a:r>
            <a:r>
              <a:rPr lang="en-US" baseline="0" dirty="0" smtClean="0"/>
              <a:t> </a:t>
            </a:r>
            <a:r>
              <a:rPr lang="el-GR" baseline="0" dirty="0" smtClean="0"/>
              <a:t>1989 περιγράφει διαφορετικούς τρόπους γνώσης και κατανόησης μεταξύ πολιτισμών υψηλού (ολιστική προσέγγιση επεξεργασίας πληροφοριών: το νόημα εξάγεται από το περιβάλλον) και χαμηλού πλαισίου (γραμμική – διαδοχική προσέγγιση επεξεργασίας πληροφοριών: το νόημα κατασκευάζεται).</a:t>
            </a:r>
          </a:p>
          <a:p>
            <a:pPr marL="228600" indent="-228600" algn="just">
              <a:buAutoNum type="arabicPeriod"/>
            </a:pPr>
            <a:r>
              <a:rPr lang="el-GR" baseline="0" dirty="0" smtClean="0"/>
              <a:t>Πολιτισμικά κατάλληλες κοινωνικές καταστάσεις: οι σχέσεις των συμμαθητών μεταξύ τους και με το δάσκαλο είναι σύμφωνες με πολιτισμικές αξίες και πρακτικές. Π.χ. οι </a:t>
            </a:r>
            <a:r>
              <a:rPr lang="en-US" dirty="0" smtClean="0"/>
              <a:t>McCartey et all</a:t>
            </a:r>
            <a:r>
              <a:rPr lang="el-GR" dirty="0" smtClean="0"/>
              <a:t>, το 1991 παρατήρησαν ότι</a:t>
            </a:r>
            <a:r>
              <a:rPr lang="el-GR" baseline="0" dirty="0" smtClean="0"/>
              <a:t> μια διδασκαλία εναρμονισμένη με τη μάθηση εκτός τάξης οδήγησε στη συμμετοχή των </a:t>
            </a:r>
            <a:r>
              <a:rPr lang="en-US" baseline="0" dirty="0" smtClean="0"/>
              <a:t>Navajo </a:t>
            </a:r>
            <a:r>
              <a:rPr lang="el-GR" baseline="0" dirty="0" smtClean="0"/>
              <a:t>(οι οποίοι περιγράφονται ως μη λεκτικοί) σε λεκτική αλληλεπίδραση.</a:t>
            </a:r>
          </a:p>
          <a:p>
            <a:pPr marL="228600" indent="-228600" algn="just">
              <a:buAutoNum type="arabicPeriod"/>
            </a:pPr>
            <a:r>
              <a:rPr lang="el-GR" baseline="0" dirty="0" smtClean="0"/>
              <a:t>Πολιτισμικά αξιοδοτημένη γνώση: η γνώση που έχει αξία στα πλαίσια του πολιτισμού προέλευσης των μαθητών. Π.χ. ο </a:t>
            </a:r>
            <a:r>
              <a:rPr lang="en-US" dirty="0" smtClean="0"/>
              <a:t>Wigginton</a:t>
            </a:r>
            <a:r>
              <a:rPr lang="el-GR" dirty="0" smtClean="0"/>
              <a:t>, το 1977 χρησιμοποίησε</a:t>
            </a:r>
            <a:r>
              <a:rPr lang="el-GR" baseline="0" dirty="0" smtClean="0"/>
              <a:t> πολιτισμικά αξιοδοτημένη γνώση στο πρόγραμμα </a:t>
            </a:r>
            <a:r>
              <a:rPr lang="en-US" baseline="0" dirty="0" smtClean="0"/>
              <a:t>Foxfire </a:t>
            </a:r>
            <a:r>
              <a:rPr lang="el-GR" baseline="0" dirty="0" smtClean="0"/>
              <a:t>μέσω της καταγραφής της προφορικής ιστορίας της κοινότητας προς δημοσίευση.</a:t>
            </a:r>
            <a:endParaRPr lang="el-GR" dirty="0"/>
          </a:p>
        </p:txBody>
      </p:sp>
      <p:sp>
        <p:nvSpPr>
          <p:cNvPr id="4" name="3 - Θέση αριθμού διαφάνειας"/>
          <p:cNvSpPr>
            <a:spLocks noGrp="1"/>
          </p:cNvSpPr>
          <p:nvPr>
            <p:ph type="sldNum" sz="quarter" idx="10"/>
          </p:nvPr>
        </p:nvSpPr>
        <p:spPr/>
        <p:txBody>
          <a:bodyPr/>
          <a:lstStyle/>
          <a:p>
            <a:fld id="{BC118E05-1AFB-42F1-9E4B-69D1C24323BA}" type="slidenum">
              <a:rPr lang="el-GR" smtClean="0"/>
              <a:pPr/>
              <a:t>28</a:t>
            </a:fld>
            <a:endParaRPr lang="el-GR"/>
          </a:p>
        </p:txBody>
      </p:sp>
    </p:spTree>
    <p:extLst>
      <p:ext uri="{BB962C8B-B14F-4D97-AF65-F5344CB8AC3E}">
        <p14:creationId xmlns:p14="http://schemas.microsoft.com/office/powerpoint/2010/main" val="37580639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lgn="just"/>
            <a:r>
              <a:rPr lang="el-GR" dirty="0" smtClean="0"/>
              <a:t>Οι σχολικές πρακτικές αποτελούν επέκταση της πολιτισμικής γνώσης</a:t>
            </a:r>
            <a:r>
              <a:rPr lang="el-GR" baseline="0" dirty="0" smtClean="0"/>
              <a:t> όπως έθιμα, παραδόσεις και αξίες του πολιτισμού προέλευσης των μαθητών. Το περιεχόμενο του αναλυτικού προγράμματος βασίζεται στην γνώση στην οποία προσδίδεται αξία από την τοπική κοινότητα και η οποία αντανακλά την ιστορία και τον πολιτισμό της κοινότητας.</a:t>
            </a:r>
            <a:endParaRPr lang="el-GR" dirty="0"/>
          </a:p>
        </p:txBody>
      </p:sp>
      <p:sp>
        <p:nvSpPr>
          <p:cNvPr id="4" name="3 - Θέση αριθμού διαφάνειας"/>
          <p:cNvSpPr>
            <a:spLocks noGrp="1"/>
          </p:cNvSpPr>
          <p:nvPr>
            <p:ph type="sldNum" sz="quarter" idx="10"/>
          </p:nvPr>
        </p:nvSpPr>
        <p:spPr/>
        <p:txBody>
          <a:bodyPr/>
          <a:lstStyle/>
          <a:p>
            <a:fld id="{BC118E05-1AFB-42F1-9E4B-69D1C24323BA}" type="slidenum">
              <a:rPr lang="el-GR" smtClean="0"/>
              <a:pPr/>
              <a:t>30</a:t>
            </a:fld>
            <a:endParaRPr lang="el-GR"/>
          </a:p>
        </p:txBody>
      </p:sp>
    </p:spTree>
    <p:extLst>
      <p:ext uri="{BB962C8B-B14F-4D97-AF65-F5344CB8AC3E}">
        <p14:creationId xmlns:p14="http://schemas.microsoft.com/office/powerpoint/2010/main" val="1841990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lgn="just"/>
            <a:r>
              <a:rPr lang="el-GR" dirty="0" smtClean="0"/>
              <a:t>Στο παράδειγμα</a:t>
            </a:r>
            <a:r>
              <a:rPr lang="el-GR" baseline="0" dirty="0" smtClean="0"/>
              <a:t> εντοπίζονται τα τρία βασικά χαρακτηριστικά της πολιτισμικής διαμεσολάβησης καθώς τα παιδιά  μαθαίνουν με τους δικούς τους ρυθμούς και είναι ελεύθερα να εκφραστούν, η διδασκαλία είναι εναρμονισμένη με τη μάθηση εκτός σπιτιού και οι κοινωνικές σχέσεις στην τάξη ενσωματώνουν αξίες του πολιτισμού των </a:t>
            </a:r>
            <a:r>
              <a:rPr lang="en-US" baseline="0" dirty="0" smtClean="0"/>
              <a:t>Yup’ </a:t>
            </a:r>
            <a:r>
              <a:rPr lang="en-US" baseline="0" dirty="0" err="1" smtClean="0"/>
              <a:t>ik</a:t>
            </a:r>
            <a:r>
              <a:rPr lang="en-US" baseline="0" dirty="0" smtClean="0"/>
              <a:t> (</a:t>
            </a:r>
            <a:r>
              <a:rPr lang="el-GR" baseline="0" dirty="0" smtClean="0"/>
              <a:t>αυτονομία και ομαδική αρμονία</a:t>
            </a:r>
            <a:r>
              <a:rPr lang="en-US" baseline="0" dirty="0" smtClean="0"/>
              <a:t>)</a:t>
            </a:r>
            <a:r>
              <a:rPr lang="el-GR" baseline="0" dirty="0" smtClean="0"/>
              <a:t> και αναγνωρίζεται η σημασία του έργου των ενηλίκων της τοπικής κοινότητας. Ο </a:t>
            </a:r>
            <a:r>
              <a:rPr lang="en-US" baseline="0" dirty="0" err="1" smtClean="0"/>
              <a:t>Lipka</a:t>
            </a:r>
            <a:r>
              <a:rPr lang="en-US" baseline="0" dirty="0" smtClean="0"/>
              <a:t> </a:t>
            </a:r>
            <a:r>
              <a:rPr lang="el-GR" baseline="0" dirty="0" smtClean="0"/>
              <a:t>επισημαίνει πως οι διαφορές μεταξύ αγγλοσαξόνων δασκάλων (γραμμική δήλωση ροής του μαθήματος) και δασκάλων </a:t>
            </a:r>
            <a:r>
              <a:rPr lang="en-US" baseline="0" dirty="0" smtClean="0"/>
              <a:t>Yup’ </a:t>
            </a:r>
            <a:r>
              <a:rPr lang="en-US" baseline="0" dirty="0" err="1" smtClean="0"/>
              <a:t>ik</a:t>
            </a:r>
            <a:r>
              <a:rPr lang="el-GR" baseline="0" dirty="0" smtClean="0"/>
              <a:t> (μη λεκτική εισαγωγή) δεν είναι τυχαίες αλλά εδράζονται πολιτισμικά στους δύο πολιτισμούς. Συγκεκριμένα, οι αγγλοσάξονες χρησιμοποιούν την πολιτισμική εμβάπτιση και όχι πολιτισμικά διαμεσολαβημένη διδασκαλία.</a:t>
            </a:r>
            <a:endParaRPr lang="el-GR" dirty="0"/>
          </a:p>
        </p:txBody>
      </p:sp>
      <p:sp>
        <p:nvSpPr>
          <p:cNvPr id="4" name="3 - Θέση αριθμού διαφάνειας"/>
          <p:cNvSpPr>
            <a:spLocks noGrp="1"/>
          </p:cNvSpPr>
          <p:nvPr>
            <p:ph type="sldNum" sz="quarter" idx="10"/>
          </p:nvPr>
        </p:nvSpPr>
        <p:spPr/>
        <p:txBody>
          <a:bodyPr/>
          <a:lstStyle/>
          <a:p>
            <a:fld id="{BC118E05-1AFB-42F1-9E4B-69D1C24323BA}" type="slidenum">
              <a:rPr lang="el-GR" smtClean="0"/>
              <a:pPr/>
              <a:t>31</a:t>
            </a:fld>
            <a:endParaRPr lang="el-GR"/>
          </a:p>
        </p:txBody>
      </p:sp>
    </p:spTree>
    <p:extLst>
      <p:ext uri="{BB962C8B-B14F-4D97-AF65-F5344CB8AC3E}">
        <p14:creationId xmlns:p14="http://schemas.microsoft.com/office/powerpoint/2010/main" val="22261358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lgn="just"/>
            <a:r>
              <a:rPr lang="el-GR" dirty="0" smtClean="0"/>
              <a:t>Άτομα</a:t>
            </a:r>
            <a:r>
              <a:rPr lang="el-GR" baseline="0" dirty="0" smtClean="0"/>
              <a:t> μιας εθνοτικής ομάδας που έχουν επιπολιτισμικοποιηθεί από τον κυρίαρχο πολιτισμό και δεν μπορούν να εφαρμόσουν πολιτισμική διαμεσολάβηση σε μαθητές του δικού τους πολιτισμού μπορούν ν αποκτήσουν την παραπάνω γνώση με εξωτερική μαθητεία όπως κάποιος ξένος είτε μέσω εκτεταμένης, στενής επαφής με τον νέο πολιτισμό είτε όντας άτομα εμπιστοσύνης που έχουν νόμιμους λόγους να αποκτήσουν αυτή τη γνώση. Βασικά χαρακτηριστικά εξωτερικής πολιτισμικής μαθητείας: α) αμοιβαία εμπιστοσύνη και σεβασμός μεταξύ μαθητή και ειδικού, β) αμοιβαία προθυμία και γ) αμοιβαίο ενδιαφέρον για βελτίωση εκπαιδευτικής πρακτικής.</a:t>
            </a:r>
            <a:endParaRPr lang="el-GR" dirty="0"/>
          </a:p>
        </p:txBody>
      </p:sp>
      <p:sp>
        <p:nvSpPr>
          <p:cNvPr id="4" name="3 - Θέση αριθμού διαφάνειας"/>
          <p:cNvSpPr>
            <a:spLocks noGrp="1"/>
          </p:cNvSpPr>
          <p:nvPr>
            <p:ph type="sldNum" sz="quarter" idx="10"/>
          </p:nvPr>
        </p:nvSpPr>
        <p:spPr/>
        <p:txBody>
          <a:bodyPr/>
          <a:lstStyle/>
          <a:p>
            <a:fld id="{BC118E05-1AFB-42F1-9E4B-69D1C24323BA}" type="slidenum">
              <a:rPr lang="el-GR" smtClean="0"/>
              <a:pPr/>
              <a:t>32</a:t>
            </a:fld>
            <a:endParaRPr lang="el-GR"/>
          </a:p>
        </p:txBody>
      </p:sp>
    </p:spTree>
    <p:extLst>
      <p:ext uri="{BB962C8B-B14F-4D97-AF65-F5344CB8AC3E}">
        <p14:creationId xmlns:p14="http://schemas.microsoft.com/office/powerpoint/2010/main" val="6735162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Πολιτισμική δημοσιογραφία:</a:t>
            </a:r>
            <a:r>
              <a:rPr lang="el-GR" baseline="0" dirty="0" smtClean="0"/>
              <a:t> παρουσίαση πτυχών της παράδοσης μια πολιτισμικής ομάδας με μορφή εφημερίδας κλπ. Οι μαθητές βγήκαν με κασετόφωνα και φωτογραφικές μηχανές, πήραν συνέντευξη από τους μεγαλύτερους περαστικούς κατοίκους της κοινότητας για την ιστορία τους και την ιστορία της περιοχής και επιστρέφοντας στην τάξη απομαγνητοφώνησαν και εκτύπωσαν το υλικό για να το σελιδοποιήσουν και να δημιουργήσουν το περιοδικό </a:t>
            </a:r>
            <a:r>
              <a:rPr lang="en-US" baseline="0" dirty="0" smtClean="0"/>
              <a:t>Foxfire.</a:t>
            </a:r>
            <a:endParaRPr lang="el-GR" dirty="0"/>
          </a:p>
        </p:txBody>
      </p:sp>
      <p:sp>
        <p:nvSpPr>
          <p:cNvPr id="4" name="3 - Θέση αριθμού διαφάνειας"/>
          <p:cNvSpPr>
            <a:spLocks noGrp="1"/>
          </p:cNvSpPr>
          <p:nvPr>
            <p:ph type="sldNum" sz="quarter" idx="10"/>
          </p:nvPr>
        </p:nvSpPr>
        <p:spPr/>
        <p:txBody>
          <a:bodyPr/>
          <a:lstStyle/>
          <a:p>
            <a:fld id="{BC118E05-1AFB-42F1-9E4B-69D1C24323BA}" type="slidenum">
              <a:rPr lang="el-GR" smtClean="0"/>
              <a:pPr/>
              <a:t>33</a:t>
            </a:fld>
            <a:endParaRPr lang="el-GR"/>
          </a:p>
        </p:txBody>
      </p:sp>
    </p:spTree>
    <p:extLst>
      <p:ext uri="{BB962C8B-B14F-4D97-AF65-F5344CB8AC3E}">
        <p14:creationId xmlns:p14="http://schemas.microsoft.com/office/powerpoint/2010/main" val="2405599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143000" y="1122363"/>
            <a:ext cx="6858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lvl1pPr>
              <a:defRPr/>
            </a:lvl1pPr>
          </a:lstStyle>
          <a:p>
            <a:fld id="{51104126-AE76-4C78-9203-B33614C4BDE0}" type="datetime1">
              <a:rPr lang="en-US" smtClean="0"/>
              <a:t>11/23/2016</a:t>
            </a:fld>
            <a:endParaRPr lang="en-US"/>
          </a:p>
        </p:txBody>
      </p:sp>
      <p:sp>
        <p:nvSpPr>
          <p:cNvPr id="5" name="Θέση υποσέλιδου 4"/>
          <p:cNvSpPr>
            <a:spLocks noGrp="1"/>
          </p:cNvSpPr>
          <p:nvPr>
            <p:ph type="ftr" sz="quarter" idx="11"/>
          </p:nvPr>
        </p:nvSpPr>
        <p:spPr/>
        <p:txBody>
          <a:bodyPr/>
          <a:lstStyle>
            <a:lvl1pPr>
              <a:defRPr/>
            </a:lvl1pPr>
          </a:lstStyle>
          <a:p>
            <a:endParaRPr lang="en-US"/>
          </a:p>
        </p:txBody>
      </p:sp>
      <p:sp>
        <p:nvSpPr>
          <p:cNvPr id="6" name="Θέση αριθμού διαφάνειας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956431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fld id="{A059B7FE-9FED-4BC8-86C1-15215656DACF}" type="datetime1">
              <a:rPr lang="en-US" smtClean="0"/>
              <a:t>11/23/2016</a:t>
            </a:fld>
            <a:endParaRPr lang="en-US"/>
          </a:p>
        </p:txBody>
      </p:sp>
      <p:sp>
        <p:nvSpPr>
          <p:cNvPr id="5" name="Θέση υποσέλιδου 4"/>
          <p:cNvSpPr>
            <a:spLocks noGrp="1"/>
          </p:cNvSpPr>
          <p:nvPr>
            <p:ph type="ftr" sz="quarter" idx="11"/>
          </p:nvPr>
        </p:nvSpPr>
        <p:spPr/>
        <p:txBody>
          <a:bodyPr/>
          <a:lstStyle>
            <a:lvl1pPr>
              <a:defRPr/>
            </a:lvl1pPr>
          </a:lstStyle>
          <a:p>
            <a:endParaRPr lang="en-US"/>
          </a:p>
        </p:txBody>
      </p:sp>
      <p:sp>
        <p:nvSpPr>
          <p:cNvPr id="6" name="Θέση αριθμού διαφάνειας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404224796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fld id="{2E682BCA-2686-40B2-9F56-5B688AD0B47A}" type="datetime1">
              <a:rPr lang="en-US" smtClean="0"/>
              <a:t>11/23/2016</a:t>
            </a:fld>
            <a:endParaRPr lang="en-US"/>
          </a:p>
        </p:txBody>
      </p:sp>
      <p:sp>
        <p:nvSpPr>
          <p:cNvPr id="5" name="Θέση υποσέλιδου 4"/>
          <p:cNvSpPr>
            <a:spLocks noGrp="1"/>
          </p:cNvSpPr>
          <p:nvPr>
            <p:ph type="ftr" sz="quarter" idx="11"/>
          </p:nvPr>
        </p:nvSpPr>
        <p:spPr/>
        <p:txBody>
          <a:bodyPr/>
          <a:lstStyle>
            <a:lvl1pPr>
              <a:defRPr/>
            </a:lvl1pPr>
          </a:lstStyle>
          <a:p>
            <a:endParaRPr lang="en-US"/>
          </a:p>
        </p:txBody>
      </p:sp>
      <p:sp>
        <p:nvSpPr>
          <p:cNvPr id="6" name="Θέση αριθμού διαφάνειας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49627745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Στυλ κύριου τίτλου</a:t>
            </a:r>
            <a:endParaRPr lang="el-GR" dirty="0"/>
          </a:p>
        </p:txBody>
      </p:sp>
      <p:sp>
        <p:nvSpPr>
          <p:cNvPr id="3" name="Θέση περιεχομένου 2"/>
          <p:cNvSpPr>
            <a:spLocks noGrp="1"/>
          </p:cNvSpPr>
          <p:nvPr>
            <p:ph idx="1"/>
          </p:nvPr>
        </p:nvSpPr>
        <p:spPr/>
        <p:txBody>
          <a:body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ημερομηνίας 3"/>
          <p:cNvSpPr>
            <a:spLocks noGrp="1"/>
          </p:cNvSpPr>
          <p:nvPr>
            <p:ph type="dt" sz="half" idx="10"/>
          </p:nvPr>
        </p:nvSpPr>
        <p:spPr/>
        <p:txBody>
          <a:bodyPr/>
          <a:lstStyle>
            <a:lvl1pPr>
              <a:defRPr/>
            </a:lvl1pPr>
          </a:lstStyle>
          <a:p>
            <a:fld id="{133A6C04-5940-4505-BA55-4433867F5341}" type="datetime1">
              <a:rPr lang="en-US" smtClean="0"/>
              <a:t>11/23/2016</a:t>
            </a:fld>
            <a:endParaRPr lang="en-US"/>
          </a:p>
        </p:txBody>
      </p:sp>
      <p:sp>
        <p:nvSpPr>
          <p:cNvPr id="5" name="Θέση υποσέλιδου 4"/>
          <p:cNvSpPr>
            <a:spLocks noGrp="1"/>
          </p:cNvSpPr>
          <p:nvPr>
            <p:ph type="ftr" sz="quarter" idx="11"/>
          </p:nvPr>
        </p:nvSpPr>
        <p:spPr/>
        <p:txBody>
          <a:bodyPr/>
          <a:lstStyle>
            <a:lvl1pPr>
              <a:defRPr/>
            </a:lvl1pPr>
          </a:lstStyle>
          <a:p>
            <a:endParaRPr lang="en-US"/>
          </a:p>
        </p:txBody>
      </p:sp>
      <p:sp>
        <p:nvSpPr>
          <p:cNvPr id="6" name="Θέση αριθμού διαφάνειας 5"/>
          <p:cNvSpPr>
            <a:spLocks noGrp="1"/>
          </p:cNvSpPr>
          <p:nvPr>
            <p:ph type="sldNum" sz="quarter" idx="12"/>
          </p:nvPr>
        </p:nvSpPr>
        <p:spPr>
          <a:xfrm>
            <a:off x="8382000" y="0"/>
            <a:ext cx="762000" cy="476250"/>
          </a:xfrm>
        </p:spPr>
        <p:txBody>
          <a:bodyPr/>
          <a:lstStyle>
            <a:lvl1pPr>
              <a:defRPr sz="3200">
                <a:solidFill>
                  <a:schemeClr val="bg1"/>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435991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623888" y="1709738"/>
            <a:ext cx="78867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lvl1pPr>
              <a:defRPr/>
            </a:lvl1pPr>
          </a:lstStyle>
          <a:p>
            <a:fld id="{4326A932-85E7-4FD2-936B-D03E06B53A17}" type="datetime1">
              <a:rPr lang="en-US" smtClean="0"/>
              <a:t>11/23/2016</a:t>
            </a:fld>
            <a:endParaRPr lang="en-US"/>
          </a:p>
        </p:txBody>
      </p:sp>
      <p:sp>
        <p:nvSpPr>
          <p:cNvPr id="5" name="Θέση υποσέλιδου 4"/>
          <p:cNvSpPr>
            <a:spLocks noGrp="1"/>
          </p:cNvSpPr>
          <p:nvPr>
            <p:ph type="ftr" sz="quarter" idx="11"/>
          </p:nvPr>
        </p:nvSpPr>
        <p:spPr/>
        <p:txBody>
          <a:bodyPr/>
          <a:lstStyle>
            <a:lvl1pPr>
              <a:defRPr/>
            </a:lvl1pPr>
          </a:lstStyle>
          <a:p>
            <a:endParaRPr lang="en-US"/>
          </a:p>
        </p:txBody>
      </p:sp>
      <p:sp>
        <p:nvSpPr>
          <p:cNvPr id="6" name="Θέση αριθμού διαφάνειας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6138912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lvl1pPr>
              <a:defRPr/>
            </a:lvl1pPr>
          </a:lstStyle>
          <a:p>
            <a:fld id="{58A613BD-FD30-47BF-8DD6-4A329B98B082}" type="datetime1">
              <a:rPr lang="en-US" smtClean="0"/>
              <a:t>11/23/2016</a:t>
            </a:fld>
            <a:endParaRPr lang="en-US"/>
          </a:p>
        </p:txBody>
      </p:sp>
      <p:sp>
        <p:nvSpPr>
          <p:cNvPr id="6" name="Θέση υποσέλιδου 5"/>
          <p:cNvSpPr>
            <a:spLocks noGrp="1"/>
          </p:cNvSpPr>
          <p:nvPr>
            <p:ph type="ftr" sz="quarter" idx="11"/>
          </p:nvPr>
        </p:nvSpPr>
        <p:spPr/>
        <p:txBody>
          <a:bodyPr/>
          <a:lstStyle>
            <a:lvl1pPr>
              <a:defRPr/>
            </a:lvl1pPr>
          </a:lstStyle>
          <a:p>
            <a:endParaRPr lang="en-US"/>
          </a:p>
        </p:txBody>
      </p:sp>
      <p:sp>
        <p:nvSpPr>
          <p:cNvPr id="7" name="Θέση αριθμού διαφάνειας 6"/>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38535201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630238" y="365125"/>
            <a:ext cx="78867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630238" y="2505075"/>
            <a:ext cx="386873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29150" y="2505075"/>
            <a:ext cx="38877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lvl1pPr>
              <a:defRPr/>
            </a:lvl1pPr>
          </a:lstStyle>
          <a:p>
            <a:fld id="{78089A3F-403D-4907-8763-860C39A88E7E}" type="datetime1">
              <a:rPr lang="en-US" smtClean="0"/>
              <a:t>11/23/2016</a:t>
            </a:fld>
            <a:endParaRPr lang="en-US"/>
          </a:p>
        </p:txBody>
      </p:sp>
      <p:sp>
        <p:nvSpPr>
          <p:cNvPr id="8" name="Θέση υποσέλιδου 7"/>
          <p:cNvSpPr>
            <a:spLocks noGrp="1"/>
          </p:cNvSpPr>
          <p:nvPr>
            <p:ph type="ftr" sz="quarter" idx="11"/>
          </p:nvPr>
        </p:nvSpPr>
        <p:spPr/>
        <p:txBody>
          <a:bodyPr/>
          <a:lstStyle>
            <a:lvl1pPr>
              <a:defRPr/>
            </a:lvl1pPr>
          </a:lstStyle>
          <a:p>
            <a:endParaRPr lang="en-US"/>
          </a:p>
        </p:txBody>
      </p:sp>
      <p:sp>
        <p:nvSpPr>
          <p:cNvPr id="9" name="Θέση αριθμού διαφάνειας 8"/>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66510351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lvl1pPr>
              <a:defRPr/>
            </a:lvl1pPr>
          </a:lstStyle>
          <a:p>
            <a:fld id="{C4BDCADD-663B-4ED9-AB11-187A0629C191}" type="datetime1">
              <a:rPr lang="en-US" smtClean="0"/>
              <a:t>11/23/2016</a:t>
            </a:fld>
            <a:endParaRPr lang="en-US"/>
          </a:p>
        </p:txBody>
      </p:sp>
      <p:sp>
        <p:nvSpPr>
          <p:cNvPr id="4" name="Θέση υποσέλιδου 3"/>
          <p:cNvSpPr>
            <a:spLocks noGrp="1"/>
          </p:cNvSpPr>
          <p:nvPr>
            <p:ph type="ftr" sz="quarter" idx="11"/>
          </p:nvPr>
        </p:nvSpPr>
        <p:spPr/>
        <p:txBody>
          <a:bodyPr/>
          <a:lstStyle>
            <a:lvl1pPr>
              <a:defRPr/>
            </a:lvl1pPr>
          </a:lstStyle>
          <a:p>
            <a:endParaRPr lang="en-US"/>
          </a:p>
        </p:txBody>
      </p:sp>
      <p:sp>
        <p:nvSpPr>
          <p:cNvPr id="5" name="Θέση αριθμού διαφάνειας 4"/>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14920981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lvl1pPr>
              <a:defRPr/>
            </a:lvl1pPr>
          </a:lstStyle>
          <a:p>
            <a:fld id="{B80EB3B7-D077-4F59-9E4B-726572A99152}" type="datetime1">
              <a:rPr lang="en-US" smtClean="0"/>
              <a:t>11/23/2016</a:t>
            </a:fld>
            <a:endParaRPr lang="en-US"/>
          </a:p>
        </p:txBody>
      </p:sp>
      <p:sp>
        <p:nvSpPr>
          <p:cNvPr id="3" name="Θέση υποσέλιδου 2"/>
          <p:cNvSpPr>
            <a:spLocks noGrp="1"/>
          </p:cNvSpPr>
          <p:nvPr>
            <p:ph type="ftr" sz="quarter" idx="11"/>
          </p:nvPr>
        </p:nvSpPr>
        <p:spPr/>
        <p:txBody>
          <a:bodyPr/>
          <a:lstStyle>
            <a:lvl1pPr>
              <a:defRPr/>
            </a:lvl1pPr>
          </a:lstStyle>
          <a:p>
            <a:endParaRPr lang="en-US"/>
          </a:p>
        </p:txBody>
      </p:sp>
      <p:sp>
        <p:nvSpPr>
          <p:cNvPr id="4" name="Θέση αριθμού διαφάνειας 3"/>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49787626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30238" y="457200"/>
            <a:ext cx="2949575"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lvl1pPr>
              <a:defRPr/>
            </a:lvl1pPr>
          </a:lstStyle>
          <a:p>
            <a:fld id="{91AA6C15-F52C-4236-9967-138A30ED1C9E}" type="datetime1">
              <a:rPr lang="en-US" smtClean="0"/>
              <a:t>11/23/2016</a:t>
            </a:fld>
            <a:endParaRPr lang="en-US"/>
          </a:p>
        </p:txBody>
      </p:sp>
      <p:sp>
        <p:nvSpPr>
          <p:cNvPr id="6" name="Θέση υποσέλιδου 5"/>
          <p:cNvSpPr>
            <a:spLocks noGrp="1"/>
          </p:cNvSpPr>
          <p:nvPr>
            <p:ph type="ftr" sz="quarter" idx="11"/>
          </p:nvPr>
        </p:nvSpPr>
        <p:spPr/>
        <p:txBody>
          <a:bodyPr/>
          <a:lstStyle>
            <a:lvl1pPr>
              <a:defRPr/>
            </a:lvl1pPr>
          </a:lstStyle>
          <a:p>
            <a:endParaRPr lang="en-US"/>
          </a:p>
        </p:txBody>
      </p:sp>
      <p:sp>
        <p:nvSpPr>
          <p:cNvPr id="7" name="Θέση αριθμού διαφάνειας 6"/>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7978079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30238" y="457200"/>
            <a:ext cx="2949575"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l-GR"/>
          </a:p>
        </p:txBody>
      </p:sp>
      <p:sp>
        <p:nvSpPr>
          <p:cNvPr id="4" name="Θέση κειμένου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lvl1pPr>
              <a:defRPr/>
            </a:lvl1pPr>
          </a:lstStyle>
          <a:p>
            <a:fld id="{B1046875-B87D-451D-AB31-56AE9625D8AC}" type="datetime1">
              <a:rPr lang="en-US" smtClean="0"/>
              <a:t>11/23/2016</a:t>
            </a:fld>
            <a:endParaRPr lang="en-US"/>
          </a:p>
        </p:txBody>
      </p:sp>
      <p:sp>
        <p:nvSpPr>
          <p:cNvPr id="6" name="Θέση υποσέλιδου 5"/>
          <p:cNvSpPr>
            <a:spLocks noGrp="1"/>
          </p:cNvSpPr>
          <p:nvPr>
            <p:ph type="ftr" sz="quarter" idx="11"/>
          </p:nvPr>
        </p:nvSpPr>
        <p:spPr/>
        <p:txBody>
          <a:bodyPr/>
          <a:lstStyle>
            <a:lvl1pPr>
              <a:defRPr/>
            </a:lvl1pPr>
          </a:lstStyle>
          <a:p>
            <a:endParaRPr lang="en-US"/>
          </a:p>
        </p:txBody>
      </p:sp>
      <p:sp>
        <p:nvSpPr>
          <p:cNvPr id="7" name="Θέση αριθμού διαφάνειας 6"/>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0839983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l-GR"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l-GR" smtClean="0"/>
              <a:t>Haga clic para modificar el estilo de texto del patrón</a:t>
            </a:r>
          </a:p>
          <a:p>
            <a:pPr lvl="1"/>
            <a:r>
              <a:rPr lang="es-ES" altLang="el-GR" smtClean="0"/>
              <a:t>Segundo nivel</a:t>
            </a:r>
          </a:p>
          <a:p>
            <a:pPr lvl="2"/>
            <a:r>
              <a:rPr lang="es-ES" altLang="el-GR" smtClean="0"/>
              <a:t>Tercer nivel</a:t>
            </a:r>
          </a:p>
          <a:p>
            <a:pPr lvl="3"/>
            <a:r>
              <a:rPr lang="es-ES" altLang="el-GR" smtClean="0"/>
              <a:t>Cuarto nivel</a:t>
            </a:r>
          </a:p>
          <a:p>
            <a:pPr lvl="4"/>
            <a:r>
              <a:rPr lang="es-ES" altLang="el-GR"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26729288-B452-4B3C-8B26-DB68B85CF903}" type="datetime1">
              <a:rPr lang="en-US" smtClean="0"/>
              <a:t>11/23/2016</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9140130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1376" y="1921404"/>
            <a:ext cx="7772400" cy="1470025"/>
          </a:xfrm>
        </p:spPr>
        <p:txBody>
          <a:bodyPr/>
          <a:lstStyle/>
          <a:p>
            <a:r>
              <a:rPr lang="el-GR" sz="4400" dirty="0" smtClean="0"/>
              <a:t>Κεφάλαιο 7</a:t>
            </a:r>
            <a:r>
              <a:rPr lang="el-GR" sz="4400" baseline="30000" dirty="0" smtClean="0"/>
              <a:t>ο</a:t>
            </a:r>
            <a:r>
              <a:rPr lang="el-GR" sz="4400" dirty="0"/>
              <a:t> </a:t>
            </a:r>
            <a:r>
              <a:rPr lang="el-GR" sz="4400" dirty="0" smtClean="0"/>
              <a:t>Μια θεωρία της πολιτισμικής διαμεσολάβησης</a:t>
            </a:r>
            <a:endParaRPr lang="el-GR" sz="4400" dirty="0"/>
          </a:p>
        </p:txBody>
      </p:sp>
      <p:sp>
        <p:nvSpPr>
          <p:cNvPr id="3" name="Subtitle 2"/>
          <p:cNvSpPr>
            <a:spLocks noGrp="1"/>
          </p:cNvSpPr>
          <p:nvPr>
            <p:ph type="subTitle" idx="1"/>
          </p:nvPr>
        </p:nvSpPr>
        <p:spPr>
          <a:xfrm>
            <a:off x="761376" y="3602038"/>
            <a:ext cx="6858000" cy="1655762"/>
          </a:xfrm>
        </p:spPr>
        <p:txBody>
          <a:bodyPr>
            <a:noAutofit/>
          </a:bodyPr>
          <a:lstStyle/>
          <a:p>
            <a:r>
              <a:rPr lang="el-GR" sz="2800" dirty="0">
                <a:latin typeface="Calibri" pitchFamily="34" charset="0"/>
                <a:cs typeface="Calibri" pitchFamily="34" charset="0"/>
              </a:rPr>
              <a:t>Καθηγητής: </a:t>
            </a:r>
            <a:r>
              <a:rPr lang="el-GR" sz="2800" dirty="0" smtClean="0">
                <a:latin typeface="Calibri" pitchFamily="34" charset="0"/>
                <a:cs typeface="Calibri" pitchFamily="34" charset="0"/>
              </a:rPr>
              <a:t>Ανδρέου Α.</a:t>
            </a:r>
            <a:r>
              <a:rPr lang="en-US" sz="2800" dirty="0" smtClean="0">
                <a:latin typeface="Calibri" pitchFamily="34" charset="0"/>
                <a:cs typeface="Calibri" pitchFamily="34" charset="0"/>
              </a:rPr>
              <a:t>                </a:t>
            </a:r>
            <a:endParaRPr lang="el-GR" sz="2800" dirty="0" smtClean="0">
              <a:latin typeface="Calibri" pitchFamily="34" charset="0"/>
              <a:cs typeface="Calibri" pitchFamily="34" charset="0"/>
            </a:endParaRPr>
          </a:p>
          <a:p>
            <a:r>
              <a:rPr lang="el-GR" sz="2800" dirty="0" smtClean="0">
                <a:latin typeface="Calibri" pitchFamily="34" charset="0"/>
                <a:cs typeface="Calibri" pitchFamily="34" charset="0"/>
              </a:rPr>
              <a:t>Φοιτητές</a:t>
            </a:r>
            <a:r>
              <a:rPr lang="en-US" sz="2800" dirty="0" smtClean="0">
                <a:latin typeface="Calibri" pitchFamily="34" charset="0"/>
                <a:cs typeface="Calibri" pitchFamily="34" charset="0"/>
              </a:rPr>
              <a:t> </a:t>
            </a:r>
            <a:r>
              <a:rPr lang="el-GR" sz="2800" dirty="0">
                <a:latin typeface="Calibri" pitchFamily="34" charset="0"/>
                <a:cs typeface="Calibri" pitchFamily="34" charset="0"/>
              </a:rPr>
              <a:t>:</a:t>
            </a:r>
            <a:r>
              <a:rPr lang="en-US" sz="2800" dirty="0">
                <a:latin typeface="Calibri" pitchFamily="34" charset="0"/>
                <a:cs typeface="Calibri" pitchFamily="34" charset="0"/>
              </a:rPr>
              <a:t> </a:t>
            </a:r>
            <a:r>
              <a:rPr lang="el-GR" sz="2800" dirty="0">
                <a:latin typeface="Calibri" pitchFamily="34" charset="0"/>
                <a:cs typeface="Calibri" pitchFamily="34" charset="0"/>
              </a:rPr>
              <a:t>Αλεξίου Δημήτριος </a:t>
            </a:r>
            <a:r>
              <a:rPr lang="el-GR" sz="2800" dirty="0" smtClean="0">
                <a:latin typeface="Calibri" pitchFamily="34" charset="0"/>
                <a:cs typeface="Calibri" pitchFamily="34" charset="0"/>
              </a:rPr>
              <a:t>3671</a:t>
            </a:r>
          </a:p>
          <a:p>
            <a:r>
              <a:rPr lang="el-GR" sz="2800" dirty="0" smtClean="0">
                <a:latin typeface="Calibri" pitchFamily="34" charset="0"/>
                <a:cs typeface="Calibri" pitchFamily="34" charset="0"/>
              </a:rPr>
              <a:t>Γαρυφαλλογιάννη Ευμορφία 3549 </a:t>
            </a:r>
          </a:p>
          <a:p>
            <a:r>
              <a:rPr lang="el-GR" sz="2800" dirty="0" smtClean="0">
                <a:latin typeface="Calibri" pitchFamily="34" charset="0"/>
                <a:cs typeface="Calibri" pitchFamily="34" charset="0"/>
              </a:rPr>
              <a:t>Κασιμιάδου </a:t>
            </a:r>
            <a:r>
              <a:rPr lang="el-GR" sz="2800" dirty="0">
                <a:latin typeface="Calibri" pitchFamily="34" charset="0"/>
                <a:cs typeface="Calibri" pitchFamily="34" charset="0"/>
              </a:rPr>
              <a:t>Παναγιώτα 3579</a:t>
            </a:r>
          </a:p>
          <a:p>
            <a:r>
              <a:rPr lang="el-GR" sz="2800" dirty="0" smtClean="0">
                <a:latin typeface="Calibri" pitchFamily="34" charset="0"/>
                <a:cs typeface="Calibri" pitchFamily="34" charset="0"/>
              </a:rPr>
              <a:t>Κουρούδη </a:t>
            </a:r>
            <a:r>
              <a:rPr lang="el-GR" sz="2800" dirty="0">
                <a:latin typeface="Calibri" pitchFamily="34" charset="0"/>
                <a:cs typeface="Calibri" pitchFamily="34" charset="0"/>
              </a:rPr>
              <a:t>Μαρία 3586</a:t>
            </a:r>
          </a:p>
          <a:p>
            <a:endParaRPr lang="el-GR" sz="2800"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685" y="425529"/>
            <a:ext cx="1237382" cy="1228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600200" y="304800"/>
            <a:ext cx="7162800" cy="1323439"/>
          </a:xfrm>
          <a:prstGeom prst="rect">
            <a:avLst/>
          </a:prstGeom>
          <a:noFill/>
        </p:spPr>
        <p:txBody>
          <a:bodyPr wrap="square" rtlCol="0">
            <a:spAutoFit/>
          </a:bodyPr>
          <a:lstStyle/>
          <a:p>
            <a:r>
              <a:rPr lang="el-GR" sz="4000" dirty="0" smtClean="0">
                <a:solidFill>
                  <a:schemeClr val="bg1"/>
                </a:solidFill>
              </a:rPr>
              <a:t>ΠΑΝΕΠΙΣΤΙΜΙΟ ΔΥΤΙΚΗΣ ΜΑΚΕΔΟΝΙΑΣ ΠΤΔΕ</a:t>
            </a:r>
            <a:endParaRPr lang="el-GR" sz="4000" dirty="0">
              <a:solidFill>
                <a:schemeClr val="bg1"/>
              </a:solidFill>
            </a:endParaRPr>
          </a:p>
        </p:txBody>
      </p:sp>
      <p:sp>
        <p:nvSpPr>
          <p:cNvPr id="6" name="Θέση αριθμού διαφάνειας 5"/>
          <p:cNvSpPr>
            <a:spLocks noGrp="1"/>
          </p:cNvSpPr>
          <p:nvPr>
            <p:ph type="sldNum" sz="quarter" idx="12"/>
          </p:nvPr>
        </p:nvSpPr>
        <p:spPr>
          <a:xfrm>
            <a:off x="8458200" y="5943600"/>
            <a:ext cx="304800" cy="476250"/>
          </a:xfrm>
        </p:spPr>
        <p:txBody>
          <a:bodyPr/>
          <a:lstStyle/>
          <a:p>
            <a:fld id="{B6F15528-21DE-4FAA-801E-634DDDAF4B2B}" type="slidenum">
              <a:rPr lang="en-US" sz="3600" smtClean="0"/>
              <a:pPr/>
              <a:t>1</a:t>
            </a:fld>
            <a:endParaRPr lang="en-US" sz="3600" dirty="0"/>
          </a:p>
        </p:txBody>
      </p:sp>
    </p:spTree>
    <p:extLst>
      <p:ext uri="{BB962C8B-B14F-4D97-AF65-F5344CB8AC3E}">
        <p14:creationId xmlns:p14="http://schemas.microsoft.com/office/powerpoint/2010/main" val="33054657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Piaget (1896-1980</a:t>
            </a:r>
            <a:r>
              <a:rPr lang="en-US" dirty="0" smtClean="0">
                <a:solidFill>
                  <a:schemeClr val="bg1"/>
                </a:solidFill>
              </a:rPr>
              <a:t>)</a:t>
            </a:r>
            <a:r>
              <a:rPr lang="el-GR" dirty="0" smtClean="0">
                <a:solidFill>
                  <a:schemeClr val="bg1"/>
                </a:solidFill>
              </a:rPr>
              <a:t> 2/3</a:t>
            </a:r>
            <a:endParaRPr lang="el-GR" dirty="0">
              <a:solidFill>
                <a:schemeClr val="bg1"/>
              </a:solidFill>
            </a:endParaRPr>
          </a:p>
        </p:txBody>
      </p:sp>
      <p:sp>
        <p:nvSpPr>
          <p:cNvPr id="3" name="Content Placeholder 2"/>
          <p:cNvSpPr>
            <a:spLocks noGrp="1"/>
          </p:cNvSpPr>
          <p:nvPr>
            <p:ph idx="1"/>
          </p:nvPr>
        </p:nvSpPr>
        <p:spPr>
          <a:xfrm>
            <a:off x="457200" y="2332037"/>
            <a:ext cx="8229600" cy="4525963"/>
          </a:xfrm>
        </p:spPr>
        <p:txBody>
          <a:bodyPr/>
          <a:lstStyle/>
          <a:p>
            <a:pPr marL="0" indent="0" algn="just">
              <a:buNone/>
            </a:pPr>
            <a:r>
              <a:rPr lang="el-GR" dirty="0"/>
              <a:t>Στάδια ανάπτυξης των παιδιών σε σχέση με την κατάκτηση της γνώσης. </a:t>
            </a:r>
          </a:p>
          <a:p>
            <a:pPr marL="0" indent="0" algn="just">
              <a:buNone/>
            </a:pPr>
            <a:r>
              <a:rPr lang="el-GR" dirty="0" smtClean="0"/>
              <a:t>4. Λογικές τυπικές πράξης (από προεφηβεία μέχρι και εφηβεία) ο προέφηβος – έφηβος έχει την ικανότητα εξέτασης σκέψεων και ιδεών.</a:t>
            </a:r>
          </a:p>
        </p:txBody>
      </p:sp>
      <p:sp>
        <p:nvSpPr>
          <p:cNvPr id="4" name="Θέση αριθμού διαφάνειας 3"/>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32293109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Piaget (1896-1980</a:t>
            </a:r>
            <a:r>
              <a:rPr lang="en-US" dirty="0" smtClean="0">
                <a:solidFill>
                  <a:schemeClr val="bg1"/>
                </a:solidFill>
              </a:rPr>
              <a:t>)</a:t>
            </a:r>
            <a:r>
              <a:rPr lang="el-GR" dirty="0" smtClean="0">
                <a:solidFill>
                  <a:schemeClr val="bg1"/>
                </a:solidFill>
              </a:rPr>
              <a:t> 3/3</a:t>
            </a:r>
            <a:endParaRPr lang="el-GR" dirty="0">
              <a:solidFill>
                <a:schemeClr val="bg1"/>
              </a:solidFill>
            </a:endParaRPr>
          </a:p>
        </p:txBody>
      </p:sp>
      <p:sp>
        <p:nvSpPr>
          <p:cNvPr id="3" name="Content Placeholder 2"/>
          <p:cNvSpPr>
            <a:spLocks noGrp="1"/>
          </p:cNvSpPr>
          <p:nvPr>
            <p:ph idx="1"/>
          </p:nvPr>
        </p:nvSpPr>
        <p:spPr>
          <a:xfrm>
            <a:off x="457200" y="1981200"/>
            <a:ext cx="8229600" cy="4525963"/>
          </a:xfrm>
        </p:spPr>
        <p:txBody>
          <a:bodyPr>
            <a:normAutofit fontScale="92500" lnSpcReduction="20000"/>
          </a:bodyPr>
          <a:lstStyle/>
          <a:p>
            <a:pPr marL="0" indent="0" algn="just">
              <a:buNone/>
            </a:pPr>
            <a:r>
              <a:rPr lang="el-GR" dirty="0" smtClean="0"/>
              <a:t>Διαδικασίες που υποστηρίζουν την ανάπτυξη του παιδιού είναι:</a:t>
            </a:r>
          </a:p>
          <a:p>
            <a:pPr algn="just"/>
            <a:r>
              <a:rPr lang="el-GR" dirty="0" smtClean="0"/>
              <a:t> Η </a:t>
            </a:r>
            <a:r>
              <a:rPr lang="el-GR" b="1" dirty="0" smtClean="0"/>
              <a:t>αφομοίωση. </a:t>
            </a:r>
            <a:r>
              <a:rPr lang="el-GR" dirty="0" smtClean="0"/>
              <a:t>Δηλαδή, ο εναρμονισμός νέων και υφιστάμενων γνώσεων.</a:t>
            </a:r>
          </a:p>
          <a:p>
            <a:pPr algn="just"/>
            <a:r>
              <a:rPr lang="el-GR" dirty="0" smtClean="0"/>
              <a:t>Και η </a:t>
            </a:r>
            <a:r>
              <a:rPr lang="el-GR" b="1" dirty="0" smtClean="0"/>
              <a:t>προσαρμογή</a:t>
            </a:r>
            <a:r>
              <a:rPr lang="el-GR" dirty="0" smtClean="0"/>
              <a:t>. </a:t>
            </a:r>
            <a:r>
              <a:rPr lang="el-GR" dirty="0" err="1" smtClean="0"/>
              <a:t>Δήλαδη</a:t>
            </a:r>
            <a:r>
              <a:rPr lang="el-GR" dirty="0" smtClean="0"/>
              <a:t>, η αναδιάρθωση της υφιστάμενης γνώσης για να ενταθούν νέες πληροφορίες.</a:t>
            </a:r>
          </a:p>
          <a:p>
            <a:pPr marL="0" indent="0" algn="just">
              <a:buNone/>
            </a:pPr>
            <a:r>
              <a:rPr lang="el-GR" dirty="0" smtClean="0"/>
              <a:t>Ο </a:t>
            </a:r>
            <a:r>
              <a:rPr lang="en-US" dirty="0" smtClean="0"/>
              <a:t>Piaget</a:t>
            </a:r>
            <a:r>
              <a:rPr lang="el-GR" dirty="0" smtClean="0"/>
              <a:t> έδινε προβάδισμα στους ψυχο-βιολογικούς παράγοντες εις βάρος των πολιτισμικών όσον αφορά την ερμηνεία της ανθρώπινης συμπεριφοράς. </a:t>
            </a:r>
          </a:p>
        </p:txBody>
      </p:sp>
      <p:sp>
        <p:nvSpPr>
          <p:cNvPr id="4" name="Θέση αριθμού διαφάνειας 3"/>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24426114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chemeClr val="bg1"/>
                </a:solidFill>
              </a:rPr>
              <a:t>Νεο-Πιαζετιανοί</a:t>
            </a:r>
            <a:endParaRPr lang="el-GR" dirty="0">
              <a:solidFill>
                <a:schemeClr val="bg1"/>
              </a:solidFill>
            </a:endParaRPr>
          </a:p>
        </p:txBody>
      </p:sp>
      <p:sp>
        <p:nvSpPr>
          <p:cNvPr id="3" name="Content Placeholder 2"/>
          <p:cNvSpPr>
            <a:spLocks noGrp="1"/>
          </p:cNvSpPr>
          <p:nvPr>
            <p:ph idx="1"/>
          </p:nvPr>
        </p:nvSpPr>
        <p:spPr>
          <a:xfrm>
            <a:off x="457200" y="2514600"/>
            <a:ext cx="8229600" cy="3581400"/>
          </a:xfrm>
        </p:spPr>
        <p:txBody>
          <a:bodyPr/>
          <a:lstStyle/>
          <a:p>
            <a:pPr algn="just"/>
            <a:r>
              <a:rPr lang="el-GR" dirty="0" smtClean="0"/>
              <a:t>Τροποποιήση της θεωρια του </a:t>
            </a:r>
            <a:r>
              <a:rPr lang="en-US" dirty="0" smtClean="0"/>
              <a:t>Piaget </a:t>
            </a:r>
            <a:r>
              <a:rPr lang="el-GR" dirty="0"/>
              <a:t>ώ</a:t>
            </a:r>
            <a:r>
              <a:rPr lang="el-GR" dirty="0" smtClean="0"/>
              <a:t>στε να συμπεριλαμβάνει πιο θερμα το ρόλο του πολιτισμού και της γλώσσας στη διανοητική ανάπτυξη, </a:t>
            </a:r>
            <a:r>
              <a:rPr lang="el-GR" dirty="0" err="1" smtClean="0"/>
              <a:t>εξισσοροπώντας</a:t>
            </a:r>
            <a:r>
              <a:rPr lang="el-GR" dirty="0" smtClean="0"/>
              <a:t> κάπως τους παράγοντες </a:t>
            </a:r>
            <a:r>
              <a:rPr lang="el-GR" dirty="0" err="1" smtClean="0"/>
              <a:t>ερμήνευσης</a:t>
            </a:r>
            <a:r>
              <a:rPr lang="el-GR" dirty="0" smtClean="0"/>
              <a:t> της ανθρώπινης συμπεριφοράς και της γνωστικής ανάπτυξης.</a:t>
            </a:r>
            <a:endParaRPr lang="el-GR" dirty="0"/>
          </a:p>
        </p:txBody>
      </p:sp>
      <p:sp>
        <p:nvSpPr>
          <p:cNvPr id="4" name="Θέση αριθμού διαφάνειας 3"/>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21253609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Vygotsky (1896-1934)</a:t>
            </a:r>
            <a:r>
              <a:rPr lang="el-GR" dirty="0" smtClean="0">
                <a:solidFill>
                  <a:schemeClr val="bg1"/>
                </a:solidFill>
              </a:rPr>
              <a:t> 1/2</a:t>
            </a:r>
            <a:endParaRPr lang="el-GR" dirty="0">
              <a:solidFill>
                <a:schemeClr val="bg1"/>
              </a:solidFill>
            </a:endParaRPr>
          </a:p>
        </p:txBody>
      </p:sp>
      <p:sp>
        <p:nvSpPr>
          <p:cNvPr id="3" name="Content Placeholder 2"/>
          <p:cNvSpPr>
            <a:spLocks noGrp="1"/>
          </p:cNvSpPr>
          <p:nvPr>
            <p:ph idx="1"/>
          </p:nvPr>
        </p:nvSpPr>
        <p:spPr>
          <a:xfrm>
            <a:off x="457200" y="2299381"/>
            <a:ext cx="8229600" cy="3263220"/>
          </a:xfrm>
        </p:spPr>
        <p:txBody>
          <a:bodyPr/>
          <a:lstStyle/>
          <a:p>
            <a:pPr algn="just"/>
            <a:r>
              <a:rPr lang="el-GR" dirty="0" smtClean="0"/>
              <a:t>Ευνόηση των πολιτισμικών παραγόντων </a:t>
            </a:r>
            <a:r>
              <a:rPr lang="el-GR" dirty="0"/>
              <a:t>όσον αφορά την ερμηνεία της </a:t>
            </a:r>
            <a:r>
              <a:rPr lang="el-GR" dirty="0" smtClean="0"/>
              <a:t>ανθρώπινης συμπεριφοράς σε αντίθεση με τον </a:t>
            </a:r>
            <a:r>
              <a:rPr lang="en-US" dirty="0" smtClean="0"/>
              <a:t>Piage</a:t>
            </a:r>
            <a:r>
              <a:rPr lang="en-US" dirty="0"/>
              <a:t>t</a:t>
            </a:r>
            <a:r>
              <a:rPr lang="el-GR" dirty="0" smtClean="0"/>
              <a:t>.</a:t>
            </a:r>
            <a:r>
              <a:rPr lang="en-US" dirty="0" smtClean="0"/>
              <a:t> </a:t>
            </a:r>
            <a:endParaRPr lang="el-GR" dirty="0" smtClean="0"/>
          </a:p>
          <a:p>
            <a:pPr algn="just"/>
            <a:r>
              <a:rPr lang="el-GR" dirty="0" smtClean="0"/>
              <a:t>Και όρισε την </a:t>
            </a:r>
            <a:r>
              <a:rPr lang="el-GR" b="1" dirty="0" smtClean="0"/>
              <a:t>ζώνη της επικείμενης ανάπτυξης</a:t>
            </a:r>
            <a:r>
              <a:rPr lang="el-GR" dirty="0" smtClean="0"/>
              <a:t>. Η οποία μάλιστα κατέχει κεντρικό ρόλο στην θεωρία του.</a:t>
            </a:r>
            <a:endParaRPr lang="en-US" dirty="0" smtClean="0"/>
          </a:p>
        </p:txBody>
      </p:sp>
      <p:sp>
        <p:nvSpPr>
          <p:cNvPr id="4" name="Θέση αριθμού διαφάνειας 3"/>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37182897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Vygotsky (1896-1934)</a:t>
            </a:r>
            <a:r>
              <a:rPr lang="el-GR" dirty="0">
                <a:solidFill>
                  <a:schemeClr val="bg1"/>
                </a:solidFill>
              </a:rPr>
              <a:t> </a:t>
            </a:r>
            <a:r>
              <a:rPr lang="el-GR" dirty="0" smtClean="0">
                <a:solidFill>
                  <a:schemeClr val="bg1"/>
                </a:solidFill>
              </a:rPr>
              <a:t>2/2</a:t>
            </a:r>
            <a:endParaRPr lang="el-GR" dirty="0">
              <a:solidFill>
                <a:schemeClr val="bg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92527857"/>
              </p:ext>
            </p:extLst>
          </p:nvPr>
        </p:nvGraphicFramePr>
        <p:xfrm>
          <a:off x="457200" y="141763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5" name="Ευθεία γραμμή σύνδεσης 4"/>
          <p:cNvCxnSpPr/>
          <p:nvPr/>
        </p:nvCxnSpPr>
        <p:spPr>
          <a:xfrm>
            <a:off x="5257800" y="2514600"/>
            <a:ext cx="533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Θέση αριθμού διαφάνειας 5"/>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8196139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chemeClr val="bg1"/>
                </a:solidFill>
              </a:rPr>
              <a:t>Σύγχρονες αντιλήψεις 1/3</a:t>
            </a:r>
            <a:endParaRPr lang="el-GR" dirty="0">
              <a:solidFill>
                <a:schemeClr val="bg1"/>
              </a:solidFill>
            </a:endParaRPr>
          </a:p>
        </p:txBody>
      </p:sp>
      <p:sp>
        <p:nvSpPr>
          <p:cNvPr id="3" name="Content Placeholder 2"/>
          <p:cNvSpPr>
            <a:spLocks noGrp="1"/>
          </p:cNvSpPr>
          <p:nvPr>
            <p:ph idx="1"/>
          </p:nvPr>
        </p:nvSpPr>
        <p:spPr>
          <a:xfrm>
            <a:off x="457200" y="2057400"/>
            <a:ext cx="8229600" cy="4525963"/>
          </a:xfrm>
        </p:spPr>
        <p:txBody>
          <a:bodyPr>
            <a:normAutofit fontScale="92500" lnSpcReduction="20000"/>
          </a:bodyPr>
          <a:lstStyle/>
          <a:p>
            <a:pPr algn="just"/>
            <a:r>
              <a:rPr lang="el-GR" dirty="0" smtClean="0"/>
              <a:t>Συνδυασμός και εξέλιξη προαναφερθέντων θεωριών. </a:t>
            </a:r>
            <a:endParaRPr lang="el-GR" dirty="0"/>
          </a:p>
          <a:p>
            <a:pPr algn="just"/>
            <a:r>
              <a:rPr lang="el-GR" dirty="0"/>
              <a:t>π</a:t>
            </a:r>
            <a:r>
              <a:rPr lang="el-GR" dirty="0" smtClean="0"/>
              <a:t>.χ. Μάθηση μέσα από παρατήρηση και συμμετοχή με συνομηλίκους και με ικανότερα μέλη του ίδιου πολιτισμού. </a:t>
            </a:r>
          </a:p>
          <a:p>
            <a:pPr algn="just"/>
            <a:r>
              <a:rPr lang="el-GR" dirty="0" smtClean="0"/>
              <a:t>Η </a:t>
            </a:r>
            <a:r>
              <a:rPr lang="en-US" dirty="0" err="1" smtClean="0"/>
              <a:t>Rogoff</a:t>
            </a:r>
            <a:r>
              <a:rPr lang="en-US" dirty="0" smtClean="0"/>
              <a:t> </a:t>
            </a:r>
            <a:r>
              <a:rPr lang="el-GR" dirty="0" smtClean="0"/>
              <a:t>δημιουργεί τον όρο </a:t>
            </a:r>
            <a:r>
              <a:rPr lang="el-GR" b="1" dirty="0" smtClean="0"/>
              <a:t>καθοδηγούμενη συμμετοχή. </a:t>
            </a:r>
            <a:r>
              <a:rPr lang="el-GR" dirty="0" smtClean="0"/>
              <a:t>Εννοώντας </a:t>
            </a:r>
            <a:r>
              <a:rPr lang="el-GR" dirty="0"/>
              <a:t>ό</a:t>
            </a:r>
            <a:r>
              <a:rPr lang="el-GR" dirty="0" smtClean="0"/>
              <a:t>τι τόσο η καθοδήγηση όσο και η συμμετοχική σε πολιτισμικά αξιοδοτημένες δραστηριότητες αποτελεί ουσιώδη πτυχή στην </a:t>
            </a:r>
            <a:r>
              <a:rPr lang="el-GR" u="sng" dirty="0" smtClean="0"/>
              <a:t>μαθητεία</a:t>
            </a:r>
            <a:r>
              <a:rPr lang="el-GR" dirty="0" smtClean="0"/>
              <a:t> των παιδιών στη σκέψη. </a:t>
            </a:r>
            <a:endParaRPr lang="el-GR" dirty="0"/>
          </a:p>
        </p:txBody>
      </p:sp>
      <p:sp>
        <p:nvSpPr>
          <p:cNvPr id="4" name="Θέση αριθμού διαφάνειας 3"/>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10959688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schemeClr val="bg1"/>
                </a:solidFill>
              </a:rPr>
              <a:t>Σύγχρονες αντιλήψεις </a:t>
            </a:r>
            <a:r>
              <a:rPr lang="el-GR" dirty="0" smtClean="0">
                <a:solidFill>
                  <a:schemeClr val="bg1"/>
                </a:solidFill>
              </a:rPr>
              <a:t>2/3</a:t>
            </a:r>
            <a:endParaRPr lang="el-GR" dirty="0">
              <a:solidFill>
                <a:schemeClr val="bg1"/>
              </a:solidFill>
            </a:endParaRPr>
          </a:p>
        </p:txBody>
      </p:sp>
      <p:sp>
        <p:nvSpPr>
          <p:cNvPr id="3" name="Content Placeholder 2"/>
          <p:cNvSpPr>
            <a:spLocks noGrp="1"/>
          </p:cNvSpPr>
          <p:nvPr>
            <p:ph idx="1"/>
          </p:nvPr>
        </p:nvSpPr>
        <p:spPr>
          <a:xfrm>
            <a:off x="457200" y="1981200"/>
            <a:ext cx="8229600" cy="4525963"/>
          </a:xfrm>
        </p:spPr>
        <p:txBody>
          <a:bodyPr/>
          <a:lstStyle/>
          <a:p>
            <a:pPr algn="just"/>
            <a:r>
              <a:rPr lang="el-GR" dirty="0" smtClean="0"/>
              <a:t>Οι </a:t>
            </a:r>
            <a:r>
              <a:rPr lang="en-US" dirty="0" smtClean="0"/>
              <a:t>Lave &amp; Wenger </a:t>
            </a:r>
            <a:r>
              <a:rPr lang="el-GR" dirty="0" smtClean="0"/>
              <a:t>βασισμένοι στον </a:t>
            </a:r>
            <a:r>
              <a:rPr lang="en-US" dirty="0" smtClean="0"/>
              <a:t>Vygotsky </a:t>
            </a:r>
            <a:r>
              <a:rPr lang="el-GR" dirty="0" smtClean="0"/>
              <a:t>δημιούργησαν τον όρο </a:t>
            </a:r>
            <a:r>
              <a:rPr lang="el-GR" b="1" dirty="0" smtClean="0"/>
              <a:t>νόμιμη περιφεριακή συμμετοχή.</a:t>
            </a:r>
            <a:r>
              <a:rPr lang="el-GR" dirty="0" smtClean="0"/>
              <a:t> Που ουσιαστικά περιγράφει πως τα νέα μέλη μιας κοινότητας μαθαίνουν απο τα ώριμα μέλη. Επιπλέον τονίζουν οτι η </a:t>
            </a:r>
            <a:r>
              <a:rPr lang="el-GR" u="sng" dirty="0" smtClean="0"/>
              <a:t>πρακτική ως πηγή μάθησης έχει μεγαλύτερη αξία από τη διδασκαλία.</a:t>
            </a:r>
            <a:endParaRPr lang="el-GR" b="1" u="sng" dirty="0"/>
          </a:p>
        </p:txBody>
      </p:sp>
      <p:sp>
        <p:nvSpPr>
          <p:cNvPr id="4" name="Θέση αριθμού διαφάνειας 3"/>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13217967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schemeClr val="bg1"/>
                </a:solidFill>
              </a:rPr>
              <a:t>Σύγχρονες αντιλήψεις </a:t>
            </a:r>
            <a:r>
              <a:rPr lang="el-GR" dirty="0" smtClean="0">
                <a:solidFill>
                  <a:schemeClr val="bg1"/>
                </a:solidFill>
              </a:rPr>
              <a:t>3/3</a:t>
            </a:r>
            <a:endParaRPr lang="el-GR" dirty="0">
              <a:solidFill>
                <a:schemeClr val="bg1"/>
              </a:solidFill>
            </a:endParaRPr>
          </a:p>
        </p:txBody>
      </p:sp>
      <p:sp>
        <p:nvSpPr>
          <p:cNvPr id="3" name="Content Placeholder 2"/>
          <p:cNvSpPr>
            <a:spLocks noGrp="1"/>
          </p:cNvSpPr>
          <p:nvPr>
            <p:ph idx="1"/>
          </p:nvPr>
        </p:nvSpPr>
        <p:spPr>
          <a:xfrm>
            <a:off x="443023" y="2819400"/>
            <a:ext cx="8229600" cy="2514600"/>
          </a:xfrm>
        </p:spPr>
        <p:txBody>
          <a:bodyPr/>
          <a:lstStyle/>
          <a:p>
            <a:pPr algn="just"/>
            <a:r>
              <a:rPr lang="el-GR" dirty="0" smtClean="0"/>
              <a:t>Η μαθητεία και η νόμιμη περιφερική συμμετοχή προτείνονται ως τρόπος βελτίωσης τον εμπειριών που αποκομίζουν οι υποεξυπηρετούμενοι μαθητές. </a:t>
            </a:r>
          </a:p>
        </p:txBody>
      </p:sp>
      <p:sp>
        <p:nvSpPr>
          <p:cNvPr id="4" name="Θέση αριθμού διαφάνειας 3"/>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3728028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solidFill>
                  <a:schemeClr val="bg1"/>
                </a:solidFill>
              </a:rPr>
              <a:t>Πολιτισμός και επεξεργασία πληροφοριών 1/3</a:t>
            </a:r>
            <a:endParaRPr lang="el-GR" dirty="0">
              <a:solidFill>
                <a:schemeClr val="bg1"/>
              </a:solidFill>
            </a:endParaRPr>
          </a:p>
        </p:txBody>
      </p:sp>
      <p:sp>
        <p:nvSpPr>
          <p:cNvPr id="3" name="Content Placeholder 2"/>
          <p:cNvSpPr>
            <a:spLocks noGrp="1"/>
          </p:cNvSpPr>
          <p:nvPr>
            <p:ph idx="1"/>
          </p:nvPr>
        </p:nvSpPr>
        <p:spPr>
          <a:xfrm>
            <a:off x="451884" y="1981200"/>
            <a:ext cx="8229600" cy="4525963"/>
          </a:xfrm>
        </p:spPr>
        <p:txBody>
          <a:bodyPr/>
          <a:lstStyle/>
          <a:p>
            <a:pPr algn="just"/>
            <a:r>
              <a:rPr lang="en-US" dirty="0" smtClean="0"/>
              <a:t>Vygotsky </a:t>
            </a:r>
            <a:r>
              <a:rPr lang="el-GR" dirty="0" smtClean="0"/>
              <a:t>και στην συνέχεια </a:t>
            </a:r>
            <a:r>
              <a:rPr lang="en-US" dirty="0" smtClean="0"/>
              <a:t>Rogoff &amp; </a:t>
            </a:r>
            <a:r>
              <a:rPr lang="en-US" dirty="0" err="1" smtClean="0"/>
              <a:t>Wertsch</a:t>
            </a:r>
            <a:r>
              <a:rPr lang="en-US" dirty="0" smtClean="0"/>
              <a:t> </a:t>
            </a:r>
            <a:r>
              <a:rPr lang="el-GR" dirty="0" smtClean="0"/>
              <a:t>υποστηρίζουν </a:t>
            </a:r>
            <a:r>
              <a:rPr lang="el-GR" dirty="0"/>
              <a:t>ό</a:t>
            </a:r>
            <a:r>
              <a:rPr lang="el-GR" dirty="0" smtClean="0"/>
              <a:t>τι οι νοητικές διεργασίες του ατόμου έχουν συγκεκριμένα οργανωτικά χαρακτηριστικά που αντανακλούν τα χαρακτηριστικά της κοινωνικής ζωής από την οποία πηγάζουν. Ουσιαστικά αυτό σημαίνει </a:t>
            </a:r>
            <a:r>
              <a:rPr lang="el-GR" dirty="0"/>
              <a:t>ό</a:t>
            </a:r>
            <a:r>
              <a:rPr lang="el-GR" dirty="0" smtClean="0"/>
              <a:t>τι αν αλλάξει η κοινωνία θα αλλάξουν και τα χαρακτηριστικά που αντανακλα το άτομο.</a:t>
            </a:r>
            <a:endParaRPr lang="el-GR" dirty="0"/>
          </a:p>
        </p:txBody>
      </p:sp>
      <p:sp>
        <p:nvSpPr>
          <p:cNvPr id="4" name="Θέση αριθμού διαφάνειας 3"/>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26779863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solidFill>
                  <a:schemeClr val="bg1"/>
                </a:solidFill>
              </a:rPr>
              <a:t>Πολιτισμός και επεξεργασία πληροφοριών </a:t>
            </a:r>
            <a:r>
              <a:rPr lang="el-GR" dirty="0" smtClean="0">
                <a:solidFill>
                  <a:schemeClr val="bg1"/>
                </a:solidFill>
              </a:rPr>
              <a:t>2/3</a:t>
            </a:r>
            <a:endParaRPr lang="el-GR" dirty="0">
              <a:solidFill>
                <a:schemeClr val="bg1"/>
              </a:solidFill>
            </a:endParaRPr>
          </a:p>
        </p:txBody>
      </p:sp>
      <p:cxnSp>
        <p:nvCxnSpPr>
          <p:cNvPr id="9" name="Straight Arrow Connector 8"/>
          <p:cNvCxnSpPr>
            <a:stCxn id="6" idx="6"/>
          </p:cNvCxnSpPr>
          <p:nvPr/>
        </p:nvCxnSpPr>
        <p:spPr>
          <a:xfrm flipV="1">
            <a:off x="6321197" y="4413920"/>
            <a:ext cx="1295399" cy="541419"/>
          </a:xfrm>
          <a:prstGeom prst="straightConnector1">
            <a:avLst/>
          </a:prstGeom>
          <a:ln w="73025">
            <a:headEnd type="arrow"/>
            <a:tailEnd type="arrow"/>
          </a:ln>
        </p:spPr>
        <p:style>
          <a:lnRef idx="1">
            <a:schemeClr val="accent1"/>
          </a:lnRef>
          <a:fillRef idx="0">
            <a:schemeClr val="accent1"/>
          </a:fillRef>
          <a:effectRef idx="0">
            <a:schemeClr val="accent1"/>
          </a:effectRef>
          <a:fontRef idx="minor">
            <a:schemeClr val="tx1"/>
          </a:fontRef>
        </p:style>
      </p:cxnSp>
      <p:grpSp>
        <p:nvGrpSpPr>
          <p:cNvPr id="27" name="Group 26"/>
          <p:cNvGrpSpPr/>
          <p:nvPr/>
        </p:nvGrpSpPr>
        <p:grpSpPr>
          <a:xfrm>
            <a:off x="202580" y="1371600"/>
            <a:ext cx="8750919" cy="5222039"/>
            <a:chOff x="202580" y="1371600"/>
            <a:chExt cx="8750919" cy="5222039"/>
          </a:xfrm>
        </p:grpSpPr>
        <p:sp>
          <p:nvSpPr>
            <p:cNvPr id="4" name="Oval 3"/>
            <p:cNvSpPr/>
            <p:nvPr/>
          </p:nvSpPr>
          <p:spPr>
            <a:xfrm>
              <a:off x="202580" y="1371600"/>
              <a:ext cx="2971800" cy="2971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000" dirty="0" smtClean="0"/>
                <a:t>Γνωστικές διαδικασίες</a:t>
              </a:r>
              <a:endParaRPr lang="el-GR" sz="3000" dirty="0"/>
            </a:p>
          </p:txBody>
        </p:sp>
        <p:sp>
          <p:nvSpPr>
            <p:cNvPr id="5" name="Oval 4"/>
            <p:cNvSpPr/>
            <p:nvPr/>
          </p:nvSpPr>
          <p:spPr>
            <a:xfrm>
              <a:off x="5981699" y="1446286"/>
              <a:ext cx="2971800" cy="2971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100" dirty="0" smtClean="0"/>
                <a:t>Πολιτισμός</a:t>
              </a:r>
              <a:endParaRPr lang="el-GR" sz="3100" dirty="0"/>
            </a:p>
          </p:txBody>
        </p:sp>
        <p:sp>
          <p:nvSpPr>
            <p:cNvPr id="6" name="Oval 5"/>
            <p:cNvSpPr/>
            <p:nvPr/>
          </p:nvSpPr>
          <p:spPr>
            <a:xfrm>
              <a:off x="3044597" y="3317039"/>
              <a:ext cx="3276600" cy="3276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4800" dirty="0" smtClean="0"/>
                <a:t>Μνήμη</a:t>
              </a:r>
              <a:endParaRPr lang="el-GR" sz="4800" dirty="0"/>
            </a:p>
          </p:txBody>
        </p:sp>
        <p:cxnSp>
          <p:nvCxnSpPr>
            <p:cNvPr id="8" name="Straight Arrow Connector 7"/>
            <p:cNvCxnSpPr>
              <a:stCxn id="6" idx="2"/>
              <a:endCxn id="4" idx="4"/>
            </p:cNvCxnSpPr>
            <p:nvPr/>
          </p:nvCxnSpPr>
          <p:spPr>
            <a:xfrm flipH="1" flipV="1">
              <a:off x="1688480" y="4343400"/>
              <a:ext cx="1356117" cy="611939"/>
            </a:xfrm>
            <a:prstGeom prst="straightConnector1">
              <a:avLst/>
            </a:prstGeom>
            <a:ln w="73025">
              <a:headEnd type="arrow"/>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3174379" y="2855986"/>
              <a:ext cx="2807320" cy="31595"/>
            </a:xfrm>
            <a:prstGeom prst="straightConnector1">
              <a:avLst/>
            </a:prstGeom>
            <a:ln w="73025">
              <a:headEnd type="arrow"/>
              <a:tailEnd type="arrow"/>
            </a:ln>
          </p:spPr>
          <p:style>
            <a:lnRef idx="1">
              <a:schemeClr val="accent1"/>
            </a:lnRef>
            <a:fillRef idx="0">
              <a:schemeClr val="accent1"/>
            </a:fillRef>
            <a:effectRef idx="0">
              <a:schemeClr val="accent1"/>
            </a:effectRef>
            <a:fontRef idx="minor">
              <a:schemeClr val="tx1"/>
            </a:fontRef>
          </p:style>
        </p:cxnSp>
      </p:grpSp>
      <p:sp>
        <p:nvSpPr>
          <p:cNvPr id="3" name="Θέση αριθμού διαφάνειας 2"/>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3379337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2951"/>
            <a:ext cx="8229600" cy="1143000"/>
          </a:xfrm>
        </p:spPr>
        <p:txBody>
          <a:bodyPr/>
          <a:lstStyle/>
          <a:p>
            <a:r>
              <a:rPr lang="el-GR" dirty="0" smtClean="0">
                <a:solidFill>
                  <a:schemeClr val="bg1"/>
                </a:solidFill>
              </a:rPr>
              <a:t>Κεντρικά Ερωτήματα </a:t>
            </a:r>
            <a:endParaRPr lang="el-GR" dirty="0">
              <a:solidFill>
                <a:schemeClr val="bg1"/>
              </a:solidFill>
            </a:endParaRPr>
          </a:p>
        </p:txBody>
      </p:sp>
      <p:sp>
        <p:nvSpPr>
          <p:cNvPr id="3" name="Content Placeholder 2"/>
          <p:cNvSpPr>
            <a:spLocks noGrp="1"/>
          </p:cNvSpPr>
          <p:nvPr>
            <p:ph idx="1"/>
          </p:nvPr>
        </p:nvSpPr>
        <p:spPr>
          <a:xfrm>
            <a:off x="457200" y="1981200"/>
            <a:ext cx="8229600" cy="4495800"/>
          </a:xfrm>
        </p:spPr>
        <p:txBody>
          <a:bodyPr>
            <a:noAutofit/>
          </a:bodyPr>
          <a:lstStyle/>
          <a:p>
            <a:pPr marL="514350" indent="-514350" algn="just">
              <a:buFont typeface="+mj-lt"/>
              <a:buAutoNum type="arabicPeriod"/>
            </a:pPr>
            <a:r>
              <a:rPr lang="el-GR" sz="2400" dirty="0" smtClean="0"/>
              <a:t>Ποια είναι η σχέση μεταξύ του πολιτισμικού και βιωματικού υπόβαθρου των μαθητών, της κατηγορία</a:t>
            </a:r>
            <a:r>
              <a:rPr lang="el-GR" sz="2400" dirty="0"/>
              <a:t>ς</a:t>
            </a:r>
            <a:r>
              <a:rPr lang="el-GR" sz="2400" dirty="0" smtClean="0"/>
              <a:t> των διδακτικών προσεγγίσεων που χρησιμοποιούνται από τον εκπαιδευτικό και της σχολικής επίδοσης;</a:t>
            </a:r>
          </a:p>
          <a:p>
            <a:pPr marL="514350" indent="-514350" algn="just">
              <a:buFont typeface="+mj-lt"/>
              <a:buAutoNum type="arabicPeriod"/>
            </a:pPr>
            <a:r>
              <a:rPr lang="el-GR" sz="2400" dirty="0" smtClean="0"/>
              <a:t>Ποια είναι η σχέση μεταξύ του πολιτισμικά κατάλληλου κοινωνικού λόγου και των κοινωνικά διαμορφωμένων μαθησιακών εμπειριών στη τάξη;</a:t>
            </a:r>
            <a:endParaRPr lang="el-GR" sz="2400" dirty="0"/>
          </a:p>
          <a:p>
            <a:pPr marL="514350" indent="-514350" algn="just">
              <a:buFont typeface="+mj-lt"/>
              <a:buAutoNum type="arabicPeriod"/>
            </a:pPr>
            <a:r>
              <a:rPr lang="el-GR" sz="2400" dirty="0" smtClean="0"/>
              <a:t>Ποια </a:t>
            </a:r>
            <a:r>
              <a:rPr lang="el-GR" sz="2400" dirty="0"/>
              <a:t>είναι η σχέση </a:t>
            </a:r>
            <a:r>
              <a:rPr lang="el-GR" sz="2400" dirty="0" smtClean="0"/>
              <a:t>μεταξύ των πολιτισμικά διαμεσολαβημένων γνωστικών διαδικασιών, του πολιτισμικά αξιοδοτημένου περιεχομένου του αναλυτικού προγράμματος και του πολιτισμικά κατάλληλου κοινωνικού λόγου; </a:t>
            </a:r>
            <a:endParaRPr lang="el-GR" sz="2400" dirty="0"/>
          </a:p>
        </p:txBody>
      </p:sp>
      <p:sp>
        <p:nvSpPr>
          <p:cNvPr id="4" name="Θέση αριθμού διαφάνειας 3"/>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34429880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340" y="304800"/>
            <a:ext cx="8229600" cy="1143000"/>
          </a:xfrm>
        </p:spPr>
        <p:txBody>
          <a:bodyPr>
            <a:normAutofit fontScale="90000"/>
          </a:bodyPr>
          <a:lstStyle/>
          <a:p>
            <a:r>
              <a:rPr lang="el-GR" dirty="0">
                <a:solidFill>
                  <a:schemeClr val="bg1"/>
                </a:solidFill>
              </a:rPr>
              <a:t>Πολιτισμός και επεξεργασία πληροφοριών </a:t>
            </a:r>
            <a:r>
              <a:rPr lang="el-GR" dirty="0" smtClean="0">
                <a:solidFill>
                  <a:schemeClr val="bg1"/>
                </a:solidFill>
              </a:rPr>
              <a:t>3/3</a:t>
            </a:r>
            <a:endParaRPr lang="el-GR" dirty="0">
              <a:solidFill>
                <a:schemeClr val="bg1"/>
              </a:solidFill>
            </a:endParaRPr>
          </a:p>
        </p:txBody>
      </p:sp>
      <p:sp>
        <p:nvSpPr>
          <p:cNvPr id="3" name="Content Placeholder 2"/>
          <p:cNvSpPr>
            <a:spLocks noGrp="1"/>
          </p:cNvSpPr>
          <p:nvPr>
            <p:ph idx="1"/>
          </p:nvPr>
        </p:nvSpPr>
        <p:spPr>
          <a:xfrm>
            <a:off x="448340" y="1828800"/>
            <a:ext cx="3505200" cy="4759174"/>
          </a:xfrm>
        </p:spPr>
        <p:txBody>
          <a:bodyPr>
            <a:noAutofit/>
          </a:bodyPr>
          <a:lstStyle/>
          <a:p>
            <a:pPr marL="0" indent="0" algn="just">
              <a:buNone/>
            </a:pPr>
            <a:r>
              <a:rPr lang="el-GR" sz="2800" dirty="0" smtClean="0"/>
              <a:t>Οι θεωρίες επεξεργασίας πληροφοριών παρέχουν σχήματα για την εξέταση των διασυνδέσεων μεταξύ γνωστικών διαδικασιών πολιτισμού και μνήμης. </a:t>
            </a:r>
            <a:endParaRPr lang="el-GR" sz="2800" dirty="0"/>
          </a:p>
        </p:txBody>
      </p:sp>
      <p:pic>
        <p:nvPicPr>
          <p:cNvPr id="1026" name="Picture 2" descr="C:\Users\George\Desktop\Z εξάμινο\Εργασία Ανδρέου\Σιμιομενα\Screenshot_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2400" y="2057400"/>
            <a:ext cx="4343400" cy="4403412"/>
          </a:xfrm>
          <a:prstGeom prst="rect">
            <a:avLst/>
          </a:prstGeom>
          <a:noFill/>
          <a:extLst>
            <a:ext uri="{909E8E84-426E-40DD-AFC4-6F175D3DCCD1}">
              <a14:hiddenFill xmlns:a14="http://schemas.microsoft.com/office/drawing/2010/main">
                <a:solidFill>
                  <a:srgbClr val="FFFFFF"/>
                </a:solidFill>
              </a14:hiddenFill>
            </a:ext>
          </a:extLst>
        </p:spPr>
      </p:pic>
      <p:sp>
        <p:nvSpPr>
          <p:cNvPr id="4" name="Θέση αριθμού διαφάνειας 3"/>
          <p:cNvSpPr>
            <a:spLocks noGrp="1"/>
          </p:cNvSpPr>
          <p:nvPr>
            <p:ph type="sldNum" sz="quarter" idx="12"/>
          </p:nvPr>
        </p:nvSpPr>
        <p:spPr/>
        <p:txBody>
          <a:bodyPr/>
          <a:lstStyle/>
          <a:p>
            <a:fld id="{B6F15528-21DE-4FAA-801E-634DDDAF4B2B}" type="slidenum">
              <a:rPr lang="en-US" smtClean="0"/>
              <a:pPr/>
              <a:t>20</a:t>
            </a:fld>
            <a:endParaRPr lang="en-US" dirty="0"/>
          </a:p>
        </p:txBody>
      </p:sp>
    </p:spTree>
    <p:extLst>
      <p:ext uri="{BB962C8B-B14F-4D97-AF65-F5344CB8AC3E}">
        <p14:creationId xmlns:p14="http://schemas.microsoft.com/office/powerpoint/2010/main" val="21235261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29640"/>
            <a:ext cx="7772400" cy="578768"/>
          </a:xfrm>
        </p:spPr>
        <p:txBody>
          <a:bodyPr>
            <a:noAutofit/>
          </a:bodyPr>
          <a:lstStyle/>
          <a:p>
            <a:r>
              <a:rPr lang="el-GR" sz="4000" dirty="0" smtClean="0">
                <a:solidFill>
                  <a:schemeClr val="bg1"/>
                </a:solidFill>
              </a:rPr>
              <a:t>Κύρια συστατικά </a:t>
            </a:r>
            <a:r>
              <a:rPr lang="el-GR" sz="4000" dirty="0">
                <a:solidFill>
                  <a:schemeClr val="bg1"/>
                </a:solidFill>
              </a:rPr>
              <a:t>τ</a:t>
            </a:r>
            <a:r>
              <a:rPr lang="el-GR" sz="4000" dirty="0" smtClean="0">
                <a:solidFill>
                  <a:schemeClr val="bg1"/>
                </a:solidFill>
              </a:rPr>
              <a:t>ης εισροής πληροφοριών</a:t>
            </a:r>
            <a:endParaRPr lang="el-GR" sz="4000" dirty="0">
              <a:solidFill>
                <a:schemeClr val="bg1"/>
              </a:solidFill>
            </a:endParaRPr>
          </a:p>
        </p:txBody>
      </p:sp>
      <p:sp>
        <p:nvSpPr>
          <p:cNvPr id="3" name="Subtitle 2"/>
          <p:cNvSpPr>
            <a:spLocks noGrp="1"/>
          </p:cNvSpPr>
          <p:nvPr>
            <p:ph type="subTitle" idx="1"/>
          </p:nvPr>
        </p:nvSpPr>
        <p:spPr>
          <a:xfrm>
            <a:off x="685800" y="1905000"/>
            <a:ext cx="7772400" cy="4108648"/>
          </a:xfrm>
        </p:spPr>
        <p:txBody>
          <a:bodyPr>
            <a:noAutofit/>
          </a:bodyPr>
          <a:lstStyle/>
          <a:p>
            <a:pPr marL="342900" indent="-342900" algn="just">
              <a:buFont typeface="Arial" panose="020B0604020202020204" pitchFamily="34" charset="0"/>
              <a:buChar char="•"/>
            </a:pPr>
            <a:r>
              <a:rPr lang="el-GR" b="1" dirty="0" smtClean="0">
                <a:solidFill>
                  <a:schemeClr val="tx1"/>
                </a:solidFill>
              </a:rPr>
              <a:t>ΠΡΟΣΟΧΗ</a:t>
            </a:r>
            <a:r>
              <a:rPr lang="en-US" dirty="0" smtClean="0">
                <a:solidFill>
                  <a:schemeClr val="tx1"/>
                </a:solidFill>
              </a:rPr>
              <a:t>: </a:t>
            </a:r>
            <a:r>
              <a:rPr lang="el-GR" dirty="0" smtClean="0">
                <a:solidFill>
                  <a:schemeClr val="tx1"/>
                </a:solidFill>
              </a:rPr>
              <a:t>ο βαθμός επεξεργασίας σε ένα πλαίσιο επεξεργασίας στη βραχυπρόθεσμη μνήμη. Οι πληροφορίες χρειάζονται άσκηση ή επανάληψη για να αποθηκευτούν και να περάσουν στην μακροπρόθεσμη μνήμη.</a:t>
            </a:r>
          </a:p>
          <a:p>
            <a:pPr marL="342900" indent="-342900" algn="just">
              <a:buFont typeface="Arial" panose="020B0604020202020204" pitchFamily="34" charset="0"/>
              <a:buChar char="•"/>
            </a:pPr>
            <a:r>
              <a:rPr lang="el-GR" b="1" dirty="0" smtClean="0">
                <a:solidFill>
                  <a:schemeClr val="tx1"/>
                </a:solidFill>
              </a:rPr>
              <a:t>ΚΩΔΙΚΟΠΟΙΗΣΗ</a:t>
            </a:r>
            <a:r>
              <a:rPr lang="en-US" dirty="0" smtClean="0">
                <a:solidFill>
                  <a:schemeClr val="tx1"/>
                </a:solidFill>
              </a:rPr>
              <a:t>:</a:t>
            </a:r>
            <a:r>
              <a:rPr lang="el-GR" dirty="0" smtClean="0">
                <a:solidFill>
                  <a:schemeClr val="tx1"/>
                </a:solidFill>
              </a:rPr>
              <a:t> ο μηχανισμός με τον οποίο οι πληροφορίες που εισέρχονται γίνονται αντικείμενο επεξεργασίας και αποθηκεύονται. Η κωδικοποίηση επηρεάζεται από</a:t>
            </a:r>
            <a:r>
              <a:rPr lang="en-US" dirty="0" smtClean="0">
                <a:solidFill>
                  <a:schemeClr val="tx1"/>
                </a:solidFill>
              </a:rPr>
              <a:t>: </a:t>
            </a:r>
            <a:r>
              <a:rPr lang="el-GR" dirty="0" smtClean="0">
                <a:solidFill>
                  <a:schemeClr val="tx1"/>
                </a:solidFill>
              </a:rPr>
              <a:t>α) την οργάνωση, β) την επεξεργασία, γ) τα σχήματα.</a:t>
            </a:r>
          </a:p>
          <a:p>
            <a:pPr marL="342900" indent="-342900" algn="just">
              <a:buFont typeface="Arial" panose="020B0604020202020204" pitchFamily="34" charset="0"/>
              <a:buChar char="•"/>
            </a:pPr>
            <a:r>
              <a:rPr lang="el-GR" b="1" dirty="0" smtClean="0">
                <a:solidFill>
                  <a:schemeClr val="tx1"/>
                </a:solidFill>
              </a:rPr>
              <a:t>ΑΝΤΙΛΗΨΗ</a:t>
            </a:r>
            <a:r>
              <a:rPr lang="en-US" b="1" dirty="0" smtClean="0">
                <a:solidFill>
                  <a:schemeClr val="tx1"/>
                </a:solidFill>
              </a:rPr>
              <a:t>:</a:t>
            </a:r>
            <a:r>
              <a:rPr lang="en-US" dirty="0" smtClean="0">
                <a:solidFill>
                  <a:schemeClr val="tx1"/>
                </a:solidFill>
              </a:rPr>
              <a:t> </a:t>
            </a:r>
            <a:r>
              <a:rPr lang="el-GR" dirty="0" smtClean="0">
                <a:solidFill>
                  <a:schemeClr val="tx1"/>
                </a:solidFill>
              </a:rPr>
              <a:t>το νόημα που προσδίδει η εισροή πληροφοριών.</a:t>
            </a:r>
            <a:endParaRPr lang="el-GR" dirty="0">
              <a:solidFill>
                <a:schemeClr val="tx1"/>
              </a:solidFill>
            </a:endParaRPr>
          </a:p>
        </p:txBody>
      </p:sp>
      <p:sp>
        <p:nvSpPr>
          <p:cNvPr id="4" name="Θέση αριθμού διαφάνειας 3"/>
          <p:cNvSpPr>
            <a:spLocks noGrp="1"/>
          </p:cNvSpPr>
          <p:nvPr>
            <p:ph type="sldNum" sz="quarter" idx="12"/>
          </p:nvPr>
        </p:nvSpPr>
        <p:spPr>
          <a:xfrm>
            <a:off x="8336280" y="16969"/>
            <a:ext cx="838200" cy="476250"/>
          </a:xfrm>
        </p:spPr>
        <p:txBody>
          <a:bodyPr/>
          <a:lstStyle/>
          <a:p>
            <a:fld id="{B6F15528-21DE-4FAA-801E-634DDDAF4B2B}" type="slidenum">
              <a:rPr lang="en-US" sz="3200">
                <a:solidFill>
                  <a:schemeClr val="bg1"/>
                </a:solidFill>
              </a:rPr>
              <a:pPr/>
              <a:t>21</a:t>
            </a:fld>
            <a:endParaRPr lang="en-US" sz="3200" dirty="0">
              <a:solidFill>
                <a:schemeClr val="bg1"/>
              </a:solidFill>
            </a:endParaRPr>
          </a:p>
        </p:txBody>
      </p:sp>
    </p:spTree>
    <p:extLst>
      <p:ext uri="{BB962C8B-B14F-4D97-AF65-F5344CB8AC3E}">
        <p14:creationId xmlns:p14="http://schemas.microsoft.com/office/powerpoint/2010/main" val="28855190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4665"/>
            <a:ext cx="7772400" cy="1008111"/>
          </a:xfrm>
        </p:spPr>
        <p:txBody>
          <a:bodyPr>
            <a:normAutofit/>
          </a:bodyPr>
          <a:lstStyle/>
          <a:p>
            <a:r>
              <a:rPr lang="el-GR" sz="4000" dirty="0" smtClean="0">
                <a:solidFill>
                  <a:schemeClr val="bg1"/>
                </a:solidFill>
              </a:rPr>
              <a:t>Οι δομές </a:t>
            </a:r>
            <a:r>
              <a:rPr lang="el-GR" sz="4000" dirty="0">
                <a:solidFill>
                  <a:schemeClr val="bg1"/>
                </a:solidFill>
              </a:rPr>
              <a:t>τ</a:t>
            </a:r>
            <a:r>
              <a:rPr lang="el-GR" sz="4000" dirty="0" smtClean="0">
                <a:solidFill>
                  <a:schemeClr val="bg1"/>
                </a:solidFill>
              </a:rPr>
              <a:t>ης μνήμης</a:t>
            </a:r>
            <a:endParaRPr lang="el-GR" sz="4000" dirty="0">
              <a:solidFill>
                <a:schemeClr val="bg1"/>
              </a:solidFill>
            </a:endParaRPr>
          </a:p>
        </p:txBody>
      </p:sp>
      <p:sp>
        <p:nvSpPr>
          <p:cNvPr id="3" name="Subtitle 2"/>
          <p:cNvSpPr>
            <a:spLocks noGrp="1"/>
          </p:cNvSpPr>
          <p:nvPr>
            <p:ph type="subTitle" idx="1"/>
          </p:nvPr>
        </p:nvSpPr>
        <p:spPr>
          <a:xfrm>
            <a:off x="678766" y="2438400"/>
            <a:ext cx="7772400" cy="2819400"/>
          </a:xfrm>
        </p:spPr>
        <p:txBody>
          <a:bodyPr>
            <a:noAutofit/>
          </a:bodyPr>
          <a:lstStyle/>
          <a:p>
            <a:pPr marL="457200" indent="-457200" algn="just">
              <a:buFont typeface="Arial" pitchFamily="34" charset="0"/>
              <a:buChar char="•"/>
            </a:pPr>
            <a:r>
              <a:rPr lang="el-GR" sz="2800" dirty="0" smtClean="0">
                <a:solidFill>
                  <a:schemeClr val="tx1"/>
                </a:solidFill>
              </a:rPr>
              <a:t>Οι δομές της μνήμης περιγράφονται ως</a:t>
            </a:r>
            <a:r>
              <a:rPr lang="en-US" sz="2800" dirty="0" smtClean="0">
                <a:solidFill>
                  <a:schemeClr val="tx1"/>
                </a:solidFill>
              </a:rPr>
              <a:t>:</a:t>
            </a:r>
            <a:r>
              <a:rPr lang="el-GR" sz="2800" dirty="0">
                <a:solidFill>
                  <a:schemeClr val="tx1"/>
                </a:solidFill>
              </a:rPr>
              <a:t> </a:t>
            </a:r>
            <a:r>
              <a:rPr lang="el-GR" sz="2800" dirty="0" smtClean="0">
                <a:solidFill>
                  <a:schemeClr val="tx1"/>
                </a:solidFill>
              </a:rPr>
              <a:t>α) επισοδειακή, β) σημασιολογική, γ) λεκτική, δ) οπτική, ε) μακροπρόθεσμη και βραχυπρόθεσμη.</a:t>
            </a:r>
          </a:p>
          <a:p>
            <a:pPr marL="457200" indent="-457200" algn="just">
              <a:buFont typeface="Arial" pitchFamily="34" charset="0"/>
              <a:buChar char="•"/>
            </a:pPr>
            <a:endParaRPr lang="el-GR" sz="2800" dirty="0" smtClean="0">
              <a:solidFill>
                <a:schemeClr val="tx1"/>
              </a:solidFill>
            </a:endParaRPr>
          </a:p>
          <a:p>
            <a:pPr marL="457200" indent="-457200" algn="just">
              <a:buFont typeface="Arial" pitchFamily="34" charset="0"/>
              <a:buChar char="•"/>
            </a:pPr>
            <a:r>
              <a:rPr lang="el-GR" sz="2800" dirty="0" smtClean="0">
                <a:solidFill>
                  <a:schemeClr val="tx1"/>
                </a:solidFill>
              </a:rPr>
              <a:t>Η μνήμη είναι περισσότερο αποτελεσματική, όταν οι πληροφορίες οργανώνονται σε ενότητες-σχήματα με νόημα</a:t>
            </a:r>
            <a:r>
              <a:rPr lang="el-GR" sz="2800" dirty="0" smtClean="0"/>
              <a:t>.</a:t>
            </a:r>
            <a:endParaRPr lang="el-GR" sz="2800" dirty="0"/>
          </a:p>
        </p:txBody>
      </p:sp>
      <p:sp>
        <p:nvSpPr>
          <p:cNvPr id="4" name="Θέση αριθμού διαφάνειας 3"/>
          <p:cNvSpPr>
            <a:spLocks noGrp="1"/>
          </p:cNvSpPr>
          <p:nvPr>
            <p:ph type="sldNum" sz="quarter" idx="12"/>
          </p:nvPr>
        </p:nvSpPr>
        <p:spPr>
          <a:xfrm>
            <a:off x="8305800" y="15240"/>
            <a:ext cx="838200" cy="476250"/>
          </a:xfrm>
        </p:spPr>
        <p:txBody>
          <a:bodyPr/>
          <a:lstStyle/>
          <a:p>
            <a:fld id="{B6F15528-21DE-4FAA-801E-634DDDAF4B2B}" type="slidenum">
              <a:rPr lang="en-US" sz="3200" smtClean="0">
                <a:solidFill>
                  <a:schemeClr val="bg1"/>
                </a:solidFill>
              </a:rPr>
              <a:pPr/>
              <a:t>22</a:t>
            </a:fld>
            <a:endParaRPr lang="en-US" sz="3200" dirty="0">
              <a:solidFill>
                <a:schemeClr val="bg1"/>
              </a:solidFill>
            </a:endParaRPr>
          </a:p>
        </p:txBody>
      </p:sp>
    </p:spTree>
    <p:extLst>
      <p:ext uri="{BB962C8B-B14F-4D97-AF65-F5344CB8AC3E}">
        <p14:creationId xmlns:p14="http://schemas.microsoft.com/office/powerpoint/2010/main" val="31707070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4665"/>
            <a:ext cx="7772400" cy="936103"/>
          </a:xfrm>
        </p:spPr>
        <p:txBody>
          <a:bodyPr>
            <a:normAutofit/>
          </a:bodyPr>
          <a:lstStyle/>
          <a:p>
            <a:r>
              <a:rPr lang="el-GR" sz="4000" dirty="0" smtClean="0">
                <a:solidFill>
                  <a:schemeClr val="bg1"/>
                </a:solidFill>
              </a:rPr>
              <a:t>Νοητικές πράξεις</a:t>
            </a:r>
            <a:endParaRPr lang="el-GR" sz="4000" dirty="0">
              <a:solidFill>
                <a:schemeClr val="bg1"/>
              </a:solidFill>
            </a:endParaRPr>
          </a:p>
        </p:txBody>
      </p:sp>
      <p:sp>
        <p:nvSpPr>
          <p:cNvPr id="3" name="Subtitle 2"/>
          <p:cNvSpPr>
            <a:spLocks noGrp="1"/>
          </p:cNvSpPr>
          <p:nvPr>
            <p:ph type="subTitle" idx="1"/>
          </p:nvPr>
        </p:nvSpPr>
        <p:spPr>
          <a:xfrm>
            <a:off x="685800" y="2286000"/>
            <a:ext cx="7772400" cy="2895600"/>
          </a:xfrm>
        </p:spPr>
        <p:txBody>
          <a:bodyPr>
            <a:noAutofit/>
          </a:bodyPr>
          <a:lstStyle/>
          <a:p>
            <a:pPr marL="457200" indent="-457200" algn="just">
              <a:buFont typeface="Arial" panose="020B0604020202020204" pitchFamily="34" charset="0"/>
              <a:buChar char="•"/>
            </a:pPr>
            <a:r>
              <a:rPr lang="el-GR" sz="3200" dirty="0" smtClean="0">
                <a:solidFill>
                  <a:schemeClr val="tx1"/>
                </a:solidFill>
              </a:rPr>
              <a:t>Οι δομές της μνήμης ενεργοποιούνται με βάση τις διανοητικές διαδικασίες για να εκτελέσουν νοητικές πράξεις και συνδέονται άμεσα με τις κατηγορίες κατάκτησης της γνώσης. </a:t>
            </a:r>
          </a:p>
          <a:p>
            <a:pPr marL="457200" indent="-457200" algn="just">
              <a:buFont typeface="Arial" panose="020B0604020202020204" pitchFamily="34" charset="0"/>
              <a:buChar char="•"/>
            </a:pPr>
            <a:r>
              <a:rPr lang="el-GR" sz="3200" dirty="0" smtClean="0">
                <a:solidFill>
                  <a:schemeClr val="tx1"/>
                </a:solidFill>
              </a:rPr>
              <a:t>Η γνώση διακρίνεται σε</a:t>
            </a:r>
            <a:r>
              <a:rPr lang="en-US" sz="3200" dirty="0" smtClean="0">
                <a:solidFill>
                  <a:schemeClr val="tx1"/>
                </a:solidFill>
              </a:rPr>
              <a:t>: </a:t>
            </a:r>
            <a:r>
              <a:rPr lang="el-GR" sz="3200" dirty="0" smtClean="0">
                <a:solidFill>
                  <a:schemeClr val="tx1"/>
                </a:solidFill>
              </a:rPr>
              <a:t>α) δηλωτική, β) διαδικαστική</a:t>
            </a:r>
            <a:r>
              <a:rPr lang="en-US" sz="3200" dirty="0" smtClean="0">
                <a:solidFill>
                  <a:schemeClr val="tx1"/>
                </a:solidFill>
              </a:rPr>
              <a:t>, </a:t>
            </a:r>
            <a:r>
              <a:rPr lang="el-GR" sz="3200" dirty="0" smtClean="0">
                <a:solidFill>
                  <a:schemeClr val="tx1"/>
                </a:solidFill>
              </a:rPr>
              <a:t>γ) γνώση των συνθηκών</a:t>
            </a:r>
            <a:endParaRPr lang="el-GR" sz="3200" dirty="0">
              <a:solidFill>
                <a:schemeClr val="tx1"/>
              </a:solidFill>
            </a:endParaRPr>
          </a:p>
        </p:txBody>
      </p:sp>
      <p:sp>
        <p:nvSpPr>
          <p:cNvPr id="4" name="Θέση αριθμού διαφάνειας 3"/>
          <p:cNvSpPr>
            <a:spLocks noGrp="1"/>
          </p:cNvSpPr>
          <p:nvPr>
            <p:ph type="sldNum" sz="quarter" idx="12"/>
          </p:nvPr>
        </p:nvSpPr>
        <p:spPr>
          <a:xfrm>
            <a:off x="6979920" y="0"/>
            <a:ext cx="2133600" cy="476250"/>
          </a:xfrm>
        </p:spPr>
        <p:txBody>
          <a:bodyPr/>
          <a:lstStyle/>
          <a:p>
            <a:fld id="{B6F15528-21DE-4FAA-801E-634DDDAF4B2B}" type="slidenum">
              <a:rPr lang="en-US" sz="3200" smtClean="0">
                <a:solidFill>
                  <a:schemeClr val="bg1"/>
                </a:solidFill>
              </a:rPr>
              <a:pPr/>
              <a:t>23</a:t>
            </a:fld>
            <a:endParaRPr lang="en-US" dirty="0">
              <a:solidFill>
                <a:schemeClr val="bg1"/>
              </a:solidFill>
            </a:endParaRPr>
          </a:p>
        </p:txBody>
      </p:sp>
    </p:spTree>
    <p:extLst>
      <p:ext uri="{BB962C8B-B14F-4D97-AF65-F5344CB8AC3E}">
        <p14:creationId xmlns:p14="http://schemas.microsoft.com/office/powerpoint/2010/main" val="32658185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smtClean="0">
                <a:solidFill>
                  <a:schemeClr val="bg1"/>
                </a:solidFill>
              </a:rPr>
              <a:t>Πολιτισμός, επεξεργασία πληροφοριών </a:t>
            </a:r>
            <a:r>
              <a:rPr lang="el-GR" sz="3600" dirty="0">
                <a:solidFill>
                  <a:schemeClr val="bg1"/>
                </a:solidFill>
              </a:rPr>
              <a:t>κ</a:t>
            </a:r>
            <a:r>
              <a:rPr lang="el-GR" sz="3600" dirty="0" smtClean="0">
                <a:solidFill>
                  <a:schemeClr val="bg1"/>
                </a:solidFill>
              </a:rPr>
              <a:t>αι διδασκαλία 1/4</a:t>
            </a:r>
            <a:endParaRPr lang="el-GR" sz="3600" dirty="0">
              <a:solidFill>
                <a:schemeClr val="bg1"/>
              </a:solidFill>
            </a:endParaRPr>
          </a:p>
        </p:txBody>
      </p:sp>
      <p:sp>
        <p:nvSpPr>
          <p:cNvPr id="3" name="Content Placeholder 2"/>
          <p:cNvSpPr>
            <a:spLocks noGrp="1"/>
          </p:cNvSpPr>
          <p:nvPr>
            <p:ph idx="1"/>
          </p:nvPr>
        </p:nvSpPr>
        <p:spPr/>
        <p:txBody>
          <a:bodyPr>
            <a:noAutofit/>
          </a:bodyPr>
          <a:lstStyle/>
          <a:p>
            <a:pPr algn="just"/>
            <a:endParaRPr lang="el-GR" sz="2800" dirty="0" smtClean="0"/>
          </a:p>
          <a:p>
            <a:pPr algn="just"/>
            <a:r>
              <a:rPr lang="el-GR" sz="2800" dirty="0" smtClean="0"/>
              <a:t>Η σχέση μεταξύ του πολιτισμού και της επεξεργασίας πληροφοριών δείχνει την σημαντική ύπαρξη του πολιτισμού και της διδασκαλίας στο σχολείο.</a:t>
            </a:r>
          </a:p>
          <a:p>
            <a:pPr algn="just"/>
            <a:r>
              <a:rPr lang="el-GR" sz="2800" dirty="0" smtClean="0"/>
              <a:t>Η ύπαρξη αυτή διαμορφώνει την ανάπτυξη  των δομών της μνήμης και των νοητικών λειτουργιών.</a:t>
            </a:r>
          </a:p>
          <a:p>
            <a:pPr algn="just"/>
            <a:r>
              <a:rPr lang="el-GR" sz="2800" dirty="0" smtClean="0"/>
              <a:t>Επομένως, η σχολική τάξη επηρεάζεται από τον πολιτισμό.</a:t>
            </a:r>
            <a:endParaRPr lang="el-GR" sz="2800" dirty="0"/>
          </a:p>
        </p:txBody>
      </p:sp>
      <p:sp>
        <p:nvSpPr>
          <p:cNvPr id="4" name="Θέση αριθμού διαφάνειας 3"/>
          <p:cNvSpPr>
            <a:spLocks noGrp="1"/>
          </p:cNvSpPr>
          <p:nvPr>
            <p:ph type="sldNum" sz="quarter" idx="12"/>
          </p:nvPr>
        </p:nvSpPr>
        <p:spPr/>
        <p:txBody>
          <a:bodyPr/>
          <a:lstStyle/>
          <a:p>
            <a:fld id="{B6F15528-21DE-4FAA-801E-634DDDAF4B2B}" type="slidenum">
              <a:rPr lang="en-US" smtClean="0"/>
              <a:pPr/>
              <a:t>24</a:t>
            </a:fld>
            <a:endParaRPr lang="en-US" dirty="0"/>
          </a:p>
        </p:txBody>
      </p:sp>
    </p:spTree>
    <p:extLst>
      <p:ext uri="{BB962C8B-B14F-4D97-AF65-F5344CB8AC3E}">
        <p14:creationId xmlns:p14="http://schemas.microsoft.com/office/powerpoint/2010/main" val="4689384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2667000"/>
            <a:ext cx="8229600" cy="3337520"/>
          </a:xfrm>
        </p:spPr>
        <p:txBody>
          <a:bodyPr>
            <a:normAutofit/>
          </a:bodyPr>
          <a:lstStyle/>
          <a:p>
            <a:pPr marL="457200" indent="-457200" algn="just">
              <a:buFont typeface="Arial" pitchFamily="34" charset="0"/>
              <a:buChar char="•"/>
            </a:pPr>
            <a:r>
              <a:rPr lang="el-GR" sz="3200" dirty="0" smtClean="0">
                <a:solidFill>
                  <a:schemeClr val="tx1"/>
                </a:solidFill>
              </a:rPr>
              <a:t>Οι βασικοί λόγοι από τους οποίους επηρεάζεται</a:t>
            </a:r>
            <a:r>
              <a:rPr lang="en-US" sz="3200" dirty="0" smtClean="0">
                <a:solidFill>
                  <a:schemeClr val="tx1"/>
                </a:solidFill>
              </a:rPr>
              <a:t> </a:t>
            </a:r>
            <a:r>
              <a:rPr lang="el-GR" sz="3200" dirty="0" smtClean="0">
                <a:solidFill>
                  <a:schemeClr val="tx1"/>
                </a:solidFill>
              </a:rPr>
              <a:t>είναι</a:t>
            </a:r>
            <a:r>
              <a:rPr lang="en-US" sz="3200" dirty="0" smtClean="0">
                <a:solidFill>
                  <a:schemeClr val="tx1"/>
                </a:solidFill>
              </a:rPr>
              <a:t>:</a:t>
            </a:r>
            <a:endParaRPr lang="el-GR" sz="3200" dirty="0" smtClean="0">
              <a:solidFill>
                <a:schemeClr val="tx1"/>
              </a:solidFill>
            </a:endParaRPr>
          </a:p>
          <a:p>
            <a:pPr algn="just"/>
            <a:r>
              <a:rPr lang="el-GR" sz="3200" dirty="0"/>
              <a:t>α</a:t>
            </a:r>
            <a:r>
              <a:rPr lang="el-GR" sz="3200" dirty="0" smtClean="0">
                <a:solidFill>
                  <a:schemeClr val="tx1"/>
                </a:solidFill>
              </a:rPr>
              <a:t>) η πολιτισμική προέλευση των μαθητών , β) οι αλληλεπιδράσεις και οι σχέσεις μεταξύ των ενήλικων μελών της κοινότητας των μαθητών και του διδακτικού προσωπικού</a:t>
            </a:r>
            <a:endParaRPr lang="el-GR" sz="3200" dirty="0">
              <a:solidFill>
                <a:schemeClr val="tx1"/>
              </a:solidFill>
            </a:endParaRPr>
          </a:p>
        </p:txBody>
      </p:sp>
      <p:sp>
        <p:nvSpPr>
          <p:cNvPr id="4" name="Title 1"/>
          <p:cNvSpPr txBox="1">
            <a:spLocks/>
          </p:cNvSpPr>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noAutofit/>
          </a:bodyPr>
          <a:lstStyle>
            <a:lvl1pPr algn="ctr" rtl="0" eaLnBrk="1" fontAlgn="base" hangingPunct="1">
              <a:spcBef>
                <a:spcPct val="0"/>
              </a:spcBef>
              <a:spcAft>
                <a:spcPct val="0"/>
              </a:spcAft>
              <a:defRPr sz="60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l-GR" sz="3600" dirty="0" smtClean="0">
                <a:solidFill>
                  <a:schemeClr val="bg1"/>
                </a:solidFill>
              </a:rPr>
              <a:t>Πολιτισμός, επεξεργασία πληροφοριών </a:t>
            </a:r>
            <a:r>
              <a:rPr lang="el-GR" sz="3600" dirty="0">
                <a:solidFill>
                  <a:schemeClr val="bg1"/>
                </a:solidFill>
              </a:rPr>
              <a:t>κ</a:t>
            </a:r>
            <a:r>
              <a:rPr lang="el-GR" sz="3600" dirty="0" smtClean="0">
                <a:solidFill>
                  <a:schemeClr val="bg1"/>
                </a:solidFill>
              </a:rPr>
              <a:t>αι διδασκαλία 2/4</a:t>
            </a:r>
            <a:endParaRPr lang="el-GR" sz="3600" dirty="0">
              <a:solidFill>
                <a:schemeClr val="bg1"/>
              </a:solidFill>
            </a:endParaRPr>
          </a:p>
        </p:txBody>
      </p:sp>
      <p:sp>
        <p:nvSpPr>
          <p:cNvPr id="2" name="Θέση αριθμού διαφάνειας 1"/>
          <p:cNvSpPr>
            <a:spLocks noGrp="1"/>
          </p:cNvSpPr>
          <p:nvPr>
            <p:ph type="sldNum" sz="quarter" idx="12"/>
          </p:nvPr>
        </p:nvSpPr>
        <p:spPr>
          <a:xfrm>
            <a:off x="8382000" y="30480"/>
            <a:ext cx="762000" cy="476250"/>
          </a:xfrm>
        </p:spPr>
        <p:txBody>
          <a:bodyPr/>
          <a:lstStyle/>
          <a:p>
            <a:fld id="{B6F15528-21DE-4FAA-801E-634DDDAF4B2B}" type="slidenum">
              <a:rPr lang="en-US" sz="3200" smtClean="0">
                <a:solidFill>
                  <a:schemeClr val="bg1"/>
                </a:solidFill>
              </a:rPr>
              <a:pPr/>
              <a:t>25</a:t>
            </a:fld>
            <a:endParaRPr lang="en-US" dirty="0">
              <a:solidFill>
                <a:schemeClr val="bg1"/>
              </a:solidFill>
            </a:endParaRPr>
          </a:p>
        </p:txBody>
      </p:sp>
    </p:spTree>
    <p:extLst>
      <p:ext uri="{BB962C8B-B14F-4D97-AF65-F5344CB8AC3E}">
        <p14:creationId xmlns:p14="http://schemas.microsoft.com/office/powerpoint/2010/main" val="18145835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2286000"/>
            <a:ext cx="8229600" cy="4191000"/>
          </a:xfrm>
        </p:spPr>
        <p:txBody>
          <a:bodyPr/>
          <a:lstStyle/>
          <a:p>
            <a:pPr marL="457200" indent="-457200" algn="just">
              <a:buFont typeface="Arial" pitchFamily="34" charset="0"/>
              <a:buChar char="•"/>
            </a:pPr>
            <a:r>
              <a:rPr lang="el-GR" sz="3200" dirty="0">
                <a:solidFill>
                  <a:schemeClr val="tx1"/>
                </a:solidFill>
              </a:rPr>
              <a:t>Η</a:t>
            </a:r>
            <a:r>
              <a:rPr lang="el-GR" sz="3200" dirty="0" smtClean="0">
                <a:solidFill>
                  <a:schemeClr val="tx1"/>
                </a:solidFill>
              </a:rPr>
              <a:t> εξέταση της σχέσης μεταξύ του σχολείου και του πολιτισμού προέλευσης των μαθητών αποκαλύπτει προσεγγίσεις στη διδασκαλία που διαμορφώνονται ως εξής</a:t>
            </a:r>
            <a:r>
              <a:rPr lang="en-US" sz="3200" dirty="0" smtClean="0">
                <a:solidFill>
                  <a:schemeClr val="tx1"/>
                </a:solidFill>
              </a:rPr>
              <a:t>: </a:t>
            </a:r>
            <a:r>
              <a:rPr lang="el-GR" sz="3200" dirty="0" smtClean="0">
                <a:solidFill>
                  <a:schemeClr val="tx1"/>
                </a:solidFill>
              </a:rPr>
              <a:t>α) πολιτισμικά διαμεσολαβημένη διδασκαλία, β) πολιτισμική προσαρμογή και γ) πολιτισμική εμβάπτιση</a:t>
            </a:r>
            <a:r>
              <a:rPr lang="el-GR" sz="3200" dirty="0" smtClean="0"/>
              <a:t>.</a:t>
            </a:r>
            <a:endParaRPr lang="el-GR" sz="3200" dirty="0"/>
          </a:p>
        </p:txBody>
      </p:sp>
      <p:sp>
        <p:nvSpPr>
          <p:cNvPr id="4" name="Title 1"/>
          <p:cNvSpPr txBox="1">
            <a:spLocks/>
          </p:cNvSpPr>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noAutofit/>
          </a:bodyPr>
          <a:lstStyle>
            <a:lvl1pPr algn="ctr" rtl="0" eaLnBrk="1" fontAlgn="base" hangingPunct="1">
              <a:spcBef>
                <a:spcPct val="0"/>
              </a:spcBef>
              <a:spcAft>
                <a:spcPct val="0"/>
              </a:spcAft>
              <a:defRPr sz="60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l-GR" sz="3600" dirty="0" smtClean="0">
                <a:solidFill>
                  <a:schemeClr val="bg1"/>
                </a:solidFill>
              </a:rPr>
              <a:t>Πολιτισμός, επεξεργασία πληροφορι</a:t>
            </a:r>
            <a:r>
              <a:rPr lang="el-GR" sz="3600" dirty="0">
                <a:solidFill>
                  <a:schemeClr val="bg1"/>
                </a:solidFill>
              </a:rPr>
              <a:t>ώ</a:t>
            </a:r>
            <a:r>
              <a:rPr lang="el-GR" sz="3600" dirty="0" smtClean="0">
                <a:solidFill>
                  <a:schemeClr val="bg1"/>
                </a:solidFill>
              </a:rPr>
              <a:t>ν </a:t>
            </a:r>
            <a:r>
              <a:rPr lang="el-GR" sz="3600" dirty="0">
                <a:solidFill>
                  <a:schemeClr val="bg1"/>
                </a:solidFill>
              </a:rPr>
              <a:t>κ</a:t>
            </a:r>
            <a:r>
              <a:rPr lang="el-GR" sz="3600" dirty="0" smtClean="0">
                <a:solidFill>
                  <a:schemeClr val="bg1"/>
                </a:solidFill>
              </a:rPr>
              <a:t>αι διδασκαλία 3/4</a:t>
            </a:r>
            <a:endParaRPr lang="el-GR" sz="3600" dirty="0">
              <a:solidFill>
                <a:schemeClr val="bg1"/>
              </a:solidFill>
            </a:endParaRPr>
          </a:p>
        </p:txBody>
      </p:sp>
      <p:sp>
        <p:nvSpPr>
          <p:cNvPr id="2" name="Θέση αριθμού διαφάνειας 1"/>
          <p:cNvSpPr>
            <a:spLocks noGrp="1"/>
          </p:cNvSpPr>
          <p:nvPr>
            <p:ph type="sldNum" sz="quarter" idx="12"/>
          </p:nvPr>
        </p:nvSpPr>
        <p:spPr>
          <a:xfrm>
            <a:off x="7010400" y="36513"/>
            <a:ext cx="2133600" cy="476250"/>
          </a:xfrm>
        </p:spPr>
        <p:txBody>
          <a:bodyPr/>
          <a:lstStyle/>
          <a:p>
            <a:fld id="{B6F15528-21DE-4FAA-801E-634DDDAF4B2B}" type="slidenum">
              <a:rPr lang="en-US" sz="3200">
                <a:solidFill>
                  <a:schemeClr val="bg1"/>
                </a:solidFill>
              </a:rPr>
              <a:pPr/>
              <a:t>26</a:t>
            </a:fld>
            <a:endParaRPr lang="en-US" sz="3200" dirty="0">
              <a:solidFill>
                <a:schemeClr val="bg1"/>
              </a:solidFill>
            </a:endParaRPr>
          </a:p>
        </p:txBody>
      </p:sp>
    </p:spTree>
    <p:extLst>
      <p:ext uri="{BB962C8B-B14F-4D97-AF65-F5344CB8AC3E}">
        <p14:creationId xmlns:p14="http://schemas.microsoft.com/office/powerpoint/2010/main" val="32472126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2057400"/>
            <a:ext cx="8229600" cy="4800600"/>
          </a:xfrm>
        </p:spPr>
        <p:txBody>
          <a:bodyPr>
            <a:noAutofit/>
          </a:bodyPr>
          <a:lstStyle/>
          <a:p>
            <a:pPr marL="457200" indent="-457200" algn="just">
              <a:buFont typeface="Arial" pitchFamily="34" charset="0"/>
              <a:buChar char="•"/>
            </a:pPr>
            <a:r>
              <a:rPr lang="el-GR" sz="2600" dirty="0" smtClean="0">
                <a:solidFill>
                  <a:schemeClr val="tx1"/>
                </a:solidFill>
              </a:rPr>
              <a:t>Η πολιτισμικά διαμεσολαβημένη διδασκαλία χαρακτηρίζεται από τη χρήση γνωστικών διαδικασιών, κατάλληλων συνθηκών μάθησης και πολιτιστικά αδιοδοτημένης γνώσης με βάση τα Α.Π.</a:t>
            </a:r>
          </a:p>
          <a:p>
            <a:pPr marL="457200" indent="-457200" algn="just">
              <a:buFont typeface="Arial" pitchFamily="34" charset="0"/>
              <a:buChar char="•"/>
            </a:pPr>
            <a:r>
              <a:rPr lang="el-GR" sz="2600" dirty="0" smtClean="0">
                <a:solidFill>
                  <a:schemeClr val="tx1"/>
                </a:solidFill>
              </a:rPr>
              <a:t>Η πολιτισμική προσαρμογή χαρακτηρίζεται από τη χρήση διδακτικών στρατηγικών, που δεν βασίζονται στις οικουμενικές θεωρίες, ενώ η πολιτισμική εμβάπτιση είναι η διαδικασία με την οποία ο πολιτισμός προέλευσης των μαθητών επισκιάζεται από τη χρήση διδακτικών στρατηγικών που βασίζονται σε οικουμενικές θεωρίες. </a:t>
            </a:r>
            <a:endParaRPr lang="el-GR" sz="2600" dirty="0">
              <a:solidFill>
                <a:schemeClr val="tx1"/>
              </a:solidFill>
            </a:endParaRPr>
          </a:p>
        </p:txBody>
      </p:sp>
      <p:sp>
        <p:nvSpPr>
          <p:cNvPr id="5" name="Title 1"/>
          <p:cNvSpPr txBox="1">
            <a:spLocks/>
          </p:cNvSpPr>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noAutofit/>
          </a:bodyPr>
          <a:lstStyle>
            <a:lvl1pPr algn="ctr" rtl="0" eaLnBrk="1" fontAlgn="base" hangingPunct="1">
              <a:spcBef>
                <a:spcPct val="0"/>
              </a:spcBef>
              <a:spcAft>
                <a:spcPct val="0"/>
              </a:spcAft>
              <a:defRPr sz="60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l-GR" sz="3600" dirty="0" smtClean="0">
                <a:solidFill>
                  <a:schemeClr val="bg1"/>
                </a:solidFill>
              </a:rPr>
              <a:t>Πολιτισμός, επεξεργασία πληροφοριών </a:t>
            </a:r>
            <a:r>
              <a:rPr lang="el-GR" sz="3600" dirty="0">
                <a:solidFill>
                  <a:schemeClr val="bg1"/>
                </a:solidFill>
              </a:rPr>
              <a:t>κ</a:t>
            </a:r>
            <a:r>
              <a:rPr lang="el-GR" sz="3600" dirty="0" smtClean="0">
                <a:solidFill>
                  <a:schemeClr val="bg1"/>
                </a:solidFill>
              </a:rPr>
              <a:t>αι διδασκαλία 4/4</a:t>
            </a:r>
            <a:endParaRPr lang="el-GR" sz="3600" dirty="0">
              <a:solidFill>
                <a:schemeClr val="bg1"/>
              </a:solidFill>
            </a:endParaRPr>
          </a:p>
        </p:txBody>
      </p:sp>
      <p:sp>
        <p:nvSpPr>
          <p:cNvPr id="7" name="Θέση αριθμού διαφάνειας 5"/>
          <p:cNvSpPr>
            <a:spLocks noGrp="1"/>
          </p:cNvSpPr>
          <p:nvPr>
            <p:ph type="sldNum" sz="quarter" idx="12"/>
          </p:nvPr>
        </p:nvSpPr>
        <p:spPr>
          <a:xfrm>
            <a:off x="6979920" y="36513"/>
            <a:ext cx="2133600" cy="476250"/>
          </a:xfrm>
        </p:spPr>
        <p:txBody>
          <a:bodyPr/>
          <a:lstStyle/>
          <a:p>
            <a:r>
              <a:rPr lang="el-GR" sz="3200" dirty="0" smtClean="0">
                <a:solidFill>
                  <a:schemeClr val="bg1"/>
                </a:solidFill>
              </a:rPr>
              <a:t>27</a:t>
            </a:r>
            <a:endParaRPr lang="en-US" sz="3200" dirty="0">
              <a:solidFill>
                <a:schemeClr val="bg1"/>
              </a:solidFill>
            </a:endParaRPr>
          </a:p>
        </p:txBody>
      </p:sp>
    </p:spTree>
    <p:extLst>
      <p:ext uri="{BB962C8B-B14F-4D97-AF65-F5344CB8AC3E}">
        <p14:creationId xmlns:p14="http://schemas.microsoft.com/office/powerpoint/2010/main" val="26672220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chemeClr val="bg1"/>
                </a:solidFill>
              </a:rPr>
              <a:t>Πολιτισμικά διαμεσολαβημένη διδασκαλία</a:t>
            </a:r>
            <a:endParaRPr lang="el-GR" dirty="0">
              <a:solidFill>
                <a:schemeClr val="bg1"/>
              </a:solidFill>
            </a:endParaRPr>
          </a:p>
        </p:txBody>
      </p:sp>
      <p:sp>
        <p:nvSpPr>
          <p:cNvPr id="3" name="2 - Θέση περιεχομένου"/>
          <p:cNvSpPr>
            <a:spLocks noGrp="1"/>
          </p:cNvSpPr>
          <p:nvPr>
            <p:ph idx="1"/>
          </p:nvPr>
        </p:nvSpPr>
        <p:spPr>
          <a:xfrm>
            <a:off x="457200" y="1412776"/>
            <a:ext cx="8229600" cy="5112568"/>
          </a:xfrm>
        </p:spPr>
        <p:txBody>
          <a:bodyPr>
            <a:normAutofit/>
          </a:bodyPr>
          <a:lstStyle/>
          <a:p>
            <a:pPr algn="just">
              <a:buNone/>
            </a:pPr>
            <a:endParaRPr lang="el-GR" dirty="0" smtClean="0"/>
          </a:p>
          <a:p>
            <a:pPr algn="just">
              <a:buNone/>
            </a:pPr>
            <a:r>
              <a:rPr lang="el-GR" dirty="0" smtClean="0"/>
              <a:t>Χαρακτηριστικά:</a:t>
            </a:r>
          </a:p>
          <a:p>
            <a:pPr marL="514350" indent="-514350" algn="just">
              <a:buFont typeface="+mj-lt"/>
              <a:buAutoNum type="arabicPeriod"/>
            </a:pPr>
            <a:r>
              <a:rPr lang="el-GR" dirty="0" smtClean="0"/>
              <a:t>Πολιτισμικά διαμεσολαβημένες γνωστικές διαδικασίες </a:t>
            </a:r>
            <a:r>
              <a:rPr lang="en-US" dirty="0" smtClean="0"/>
              <a:t>(</a:t>
            </a:r>
            <a:r>
              <a:rPr lang="el-GR" dirty="0" smtClean="0"/>
              <a:t>π.χ. </a:t>
            </a:r>
            <a:r>
              <a:rPr lang="en-US" dirty="0" smtClean="0"/>
              <a:t>Hall, 1989)</a:t>
            </a:r>
            <a:endParaRPr lang="el-GR" dirty="0" smtClean="0"/>
          </a:p>
          <a:p>
            <a:pPr marL="514350" indent="-514350" algn="just">
              <a:buFont typeface="+mj-lt"/>
              <a:buAutoNum type="arabicPeriod"/>
            </a:pPr>
            <a:r>
              <a:rPr lang="el-GR" dirty="0" smtClean="0"/>
              <a:t>Πολιτισμικά κατάλληλες κοινωνικές καταστάσεις μάθησης</a:t>
            </a:r>
            <a:r>
              <a:rPr lang="en-US" dirty="0" smtClean="0"/>
              <a:t> (</a:t>
            </a:r>
            <a:r>
              <a:rPr lang="el-GR" dirty="0" smtClean="0"/>
              <a:t>π.χ. </a:t>
            </a:r>
            <a:r>
              <a:rPr lang="en-US" dirty="0" smtClean="0"/>
              <a:t>McCartey et all, 1991)</a:t>
            </a:r>
            <a:endParaRPr lang="el-GR" dirty="0" smtClean="0"/>
          </a:p>
          <a:p>
            <a:pPr marL="514350" indent="-514350" algn="just">
              <a:buFont typeface="+mj-lt"/>
              <a:buAutoNum type="arabicPeriod"/>
            </a:pPr>
            <a:r>
              <a:rPr lang="el-GR" dirty="0" smtClean="0"/>
              <a:t>Πολιτισμικά αξιοδοτημένη γνώση</a:t>
            </a:r>
            <a:r>
              <a:rPr lang="en-US" dirty="0" smtClean="0"/>
              <a:t> (</a:t>
            </a:r>
            <a:r>
              <a:rPr lang="el-GR" dirty="0" smtClean="0"/>
              <a:t>π.χ. </a:t>
            </a:r>
            <a:r>
              <a:rPr lang="en-US" dirty="0" smtClean="0"/>
              <a:t>Wigginton, 1977)</a:t>
            </a:r>
            <a:endParaRPr lang="el-GR" dirty="0"/>
          </a:p>
        </p:txBody>
      </p:sp>
      <p:sp>
        <p:nvSpPr>
          <p:cNvPr id="4" name="Θέση αριθμού διαφάνειας 3"/>
          <p:cNvSpPr>
            <a:spLocks noGrp="1"/>
          </p:cNvSpPr>
          <p:nvPr>
            <p:ph type="sldNum" sz="quarter" idx="12"/>
          </p:nvPr>
        </p:nvSpPr>
        <p:spPr/>
        <p:txBody>
          <a:bodyPr/>
          <a:lstStyle/>
          <a:p>
            <a:fld id="{B6F15528-21DE-4FAA-801E-634DDDAF4B2B}" type="slidenum">
              <a:rPr lang="en-US" smtClean="0"/>
              <a:pPr/>
              <a:t>28</a:t>
            </a:fld>
            <a:endParaRPr lang="en-US"/>
          </a:p>
        </p:txBody>
      </p:sp>
    </p:spTree>
    <p:extLst>
      <p:ext uri="{BB962C8B-B14F-4D97-AF65-F5344CB8AC3E}">
        <p14:creationId xmlns:p14="http://schemas.microsoft.com/office/powerpoint/2010/main" val="42166096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chemeClr val="bg1"/>
                </a:solidFill>
              </a:rPr>
              <a:t>Πολιτισμική διαμεσολάβηση</a:t>
            </a:r>
            <a:endParaRPr lang="el-GR" dirty="0">
              <a:solidFill>
                <a:schemeClr val="bg1"/>
              </a:solidFill>
            </a:endParaRPr>
          </a:p>
        </p:txBody>
      </p:sp>
      <p:grpSp>
        <p:nvGrpSpPr>
          <p:cNvPr id="7" name="Ομάδα 6"/>
          <p:cNvGrpSpPr/>
          <p:nvPr/>
        </p:nvGrpSpPr>
        <p:grpSpPr>
          <a:xfrm>
            <a:off x="3436437" y="1444938"/>
            <a:ext cx="2129508" cy="508961"/>
            <a:chOff x="3272504" y="1456466"/>
            <a:chExt cx="2129508" cy="508961"/>
          </a:xfrm>
        </p:grpSpPr>
        <p:sp>
          <p:nvSpPr>
            <p:cNvPr id="10" name="9 - Δεξιό βέλος"/>
            <p:cNvSpPr/>
            <p:nvPr/>
          </p:nvSpPr>
          <p:spPr>
            <a:xfrm rot="8158444">
              <a:off x="3272504" y="1461371"/>
              <a:ext cx="758072" cy="504056"/>
            </a:xfrm>
            <a:prstGeom prst="rightArrow">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10 - Δεξιό βέλος"/>
            <p:cNvSpPr/>
            <p:nvPr/>
          </p:nvSpPr>
          <p:spPr>
            <a:xfrm rot="2484710">
              <a:off x="4643940" y="1456466"/>
              <a:ext cx="758072" cy="504056"/>
            </a:xfrm>
            <a:prstGeom prst="rightArrow">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aphicFrame>
        <p:nvGraphicFramePr>
          <p:cNvPr id="6" name="Πίνακας 5"/>
          <p:cNvGraphicFramePr>
            <a:graphicFrameLocks noGrp="1"/>
          </p:cNvGraphicFramePr>
          <p:nvPr>
            <p:extLst>
              <p:ext uri="{D42A27DB-BD31-4B8C-83A1-F6EECF244321}">
                <p14:modId xmlns:p14="http://schemas.microsoft.com/office/powerpoint/2010/main" val="2699548901"/>
              </p:ext>
            </p:extLst>
          </p:nvPr>
        </p:nvGraphicFramePr>
        <p:xfrm>
          <a:off x="2743200" y="1992728"/>
          <a:ext cx="3810000" cy="578190"/>
        </p:xfrm>
        <a:graphic>
          <a:graphicData uri="http://schemas.openxmlformats.org/drawingml/2006/table">
            <a:tbl>
              <a:tblPr firstRow="1" bandRow="1">
                <a:tableStyleId>{5940675A-B579-460E-94D1-54222C63F5DA}</a:tableStyleId>
              </a:tblPr>
              <a:tblGrid>
                <a:gridCol w="1905000"/>
                <a:gridCol w="1905000"/>
              </a:tblGrid>
              <a:tr h="578190">
                <a:tc>
                  <a:txBody>
                    <a:bodyPr/>
                    <a:lstStyle/>
                    <a:p>
                      <a:r>
                        <a:rPr lang="el-GR" sz="2800" dirty="0" smtClean="0">
                          <a:ln>
                            <a:noFill/>
                          </a:ln>
                        </a:rPr>
                        <a:t>Αυθεντική </a:t>
                      </a:r>
                      <a:endParaRPr lang="el-GR" dirty="0">
                        <a:ln>
                          <a:noFill/>
                        </a:ln>
                        <a:noFill/>
                      </a:endParaRPr>
                    </a:p>
                  </a:txBody>
                  <a:tcPr/>
                </a:tc>
                <a:tc>
                  <a:txBody>
                    <a:bodyPr/>
                    <a:lstStyle/>
                    <a:p>
                      <a:r>
                        <a:rPr lang="el-GR" sz="2800" dirty="0" smtClean="0">
                          <a:ln>
                            <a:noFill/>
                          </a:ln>
                        </a:rPr>
                        <a:t>Περιοδική</a:t>
                      </a:r>
                      <a:endParaRPr lang="el-GR" sz="2800" dirty="0">
                        <a:ln>
                          <a:noFill/>
                        </a:ln>
                        <a:noFill/>
                      </a:endParaRPr>
                    </a:p>
                  </a:txBody>
                  <a:tcPr/>
                </a:tc>
              </a:tr>
            </a:tbl>
          </a:graphicData>
        </a:graphic>
      </p:graphicFrame>
      <p:grpSp>
        <p:nvGrpSpPr>
          <p:cNvPr id="15" name="Ομάδα 14"/>
          <p:cNvGrpSpPr/>
          <p:nvPr/>
        </p:nvGrpSpPr>
        <p:grpSpPr>
          <a:xfrm>
            <a:off x="2743200" y="2711791"/>
            <a:ext cx="3657600" cy="3657600"/>
            <a:chOff x="2857499" y="2594144"/>
            <a:chExt cx="3657600" cy="3657600"/>
          </a:xfrm>
        </p:grpSpPr>
        <p:sp>
          <p:nvSpPr>
            <p:cNvPr id="8" name="Έλλειψη 7"/>
            <p:cNvSpPr/>
            <p:nvPr/>
          </p:nvSpPr>
          <p:spPr>
            <a:xfrm>
              <a:off x="2857499" y="2594144"/>
              <a:ext cx="3657600" cy="3657600"/>
            </a:xfrm>
            <a:prstGeom prst="ellipse">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800" dirty="0" smtClean="0">
                  <a:solidFill>
                    <a:schemeClr val="tx1"/>
                  </a:solidFill>
                </a:rPr>
                <a:t>Σχολικές </a:t>
              </a:r>
            </a:p>
            <a:p>
              <a:pPr algn="ctr"/>
              <a:endParaRPr lang="el-GR" sz="2800" dirty="0">
                <a:solidFill>
                  <a:schemeClr val="tx1"/>
                </a:solidFill>
              </a:endParaRPr>
            </a:p>
            <a:p>
              <a:pPr algn="ctr"/>
              <a:endParaRPr lang="el-GR" sz="2800" dirty="0" smtClean="0">
                <a:solidFill>
                  <a:schemeClr val="tx1"/>
                </a:solidFill>
              </a:endParaRPr>
            </a:p>
            <a:p>
              <a:pPr algn="ctr"/>
              <a:endParaRPr lang="el-GR" sz="2800" dirty="0">
                <a:solidFill>
                  <a:schemeClr val="tx1"/>
                </a:solidFill>
              </a:endParaRPr>
            </a:p>
            <a:p>
              <a:pPr algn="ctr"/>
              <a:endParaRPr lang="el-GR" sz="2800" dirty="0" smtClean="0">
                <a:solidFill>
                  <a:schemeClr val="tx1"/>
                </a:solidFill>
              </a:endParaRPr>
            </a:p>
            <a:p>
              <a:pPr algn="ctr"/>
              <a:endParaRPr lang="el-GR" sz="2800" dirty="0">
                <a:solidFill>
                  <a:schemeClr val="tx1"/>
                </a:solidFill>
              </a:endParaRPr>
            </a:p>
            <a:p>
              <a:pPr algn="ctr"/>
              <a:endParaRPr lang="el-GR" sz="2800" dirty="0" smtClean="0">
                <a:solidFill>
                  <a:schemeClr val="tx1"/>
                </a:solidFill>
              </a:endParaRPr>
            </a:p>
            <a:p>
              <a:pPr algn="ctr"/>
              <a:r>
                <a:rPr lang="el-GR" sz="2800" dirty="0" smtClean="0">
                  <a:solidFill>
                    <a:schemeClr val="tx1"/>
                  </a:solidFill>
                </a:rPr>
                <a:t>πρακτικές </a:t>
              </a:r>
              <a:endParaRPr lang="el-GR" sz="2800" dirty="0">
                <a:solidFill>
                  <a:schemeClr val="tx1"/>
                </a:solidFill>
              </a:endParaRPr>
            </a:p>
          </p:txBody>
        </p:sp>
        <p:sp>
          <p:nvSpPr>
            <p:cNvPr id="14" name="Έλλειψη 13"/>
            <p:cNvSpPr/>
            <p:nvPr/>
          </p:nvSpPr>
          <p:spPr>
            <a:xfrm>
              <a:off x="3390899" y="3235153"/>
              <a:ext cx="2499619" cy="2499619"/>
            </a:xfrm>
            <a:prstGeom prst="ellipse">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100" b="1" dirty="0">
                  <a:solidFill>
                    <a:schemeClr val="tx1"/>
                  </a:solidFill>
                </a:rPr>
                <a:t>Πολιτισμός προέλευσης </a:t>
              </a:r>
            </a:p>
            <a:p>
              <a:pPr algn="ctr"/>
              <a:endParaRPr lang="el-GR" dirty="0"/>
            </a:p>
          </p:txBody>
        </p:sp>
      </p:grpSp>
      <p:sp>
        <p:nvSpPr>
          <p:cNvPr id="16" name="Θέση αριθμού διαφάνειας 15"/>
          <p:cNvSpPr>
            <a:spLocks noGrp="1"/>
          </p:cNvSpPr>
          <p:nvPr>
            <p:ph type="sldNum" sz="quarter" idx="12"/>
          </p:nvPr>
        </p:nvSpPr>
        <p:spPr/>
        <p:txBody>
          <a:bodyPr/>
          <a:lstStyle/>
          <a:p>
            <a:fld id="{B6F15528-21DE-4FAA-801E-634DDDAF4B2B}" type="slidenum">
              <a:rPr lang="en-US" smtClean="0"/>
              <a:pPr/>
              <a:t>29</a:t>
            </a:fld>
            <a:endParaRPr lang="en-US"/>
          </a:p>
        </p:txBody>
      </p:sp>
    </p:spTree>
    <p:extLst>
      <p:ext uri="{BB962C8B-B14F-4D97-AF65-F5344CB8AC3E}">
        <p14:creationId xmlns:p14="http://schemas.microsoft.com/office/powerpoint/2010/main" val="18031116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solidFill>
                  <a:schemeClr val="bg1"/>
                </a:solidFill>
              </a:rPr>
              <a:t>Χαρακτηριστικά μιας καλής θεωρίας διδασκαλίας.</a:t>
            </a:r>
            <a:endParaRPr lang="el-GR" dirty="0">
              <a:solidFill>
                <a:schemeClr val="bg1"/>
              </a:solidFill>
            </a:endParaRPr>
          </a:p>
        </p:txBody>
      </p:sp>
      <p:sp>
        <p:nvSpPr>
          <p:cNvPr id="3" name="Content Placeholder 2"/>
          <p:cNvSpPr>
            <a:spLocks noGrp="1"/>
          </p:cNvSpPr>
          <p:nvPr>
            <p:ph idx="1"/>
          </p:nvPr>
        </p:nvSpPr>
        <p:spPr>
          <a:xfrm>
            <a:off x="457200" y="2133600"/>
            <a:ext cx="8229600" cy="4525963"/>
          </a:xfrm>
        </p:spPr>
        <p:txBody>
          <a:bodyPr>
            <a:normAutofit fontScale="85000" lnSpcReduction="10000"/>
          </a:bodyPr>
          <a:lstStyle/>
          <a:p>
            <a:pPr marL="514350" indent="-514350" algn="just">
              <a:buFont typeface="+mj-lt"/>
              <a:buAutoNum type="arabicPeriod"/>
            </a:pPr>
            <a:r>
              <a:rPr lang="el-GR" dirty="0" smtClean="0"/>
              <a:t>Καθορισμός αναγκαίων συνθηκών με στόχο την παραγωγική μάθηση και διδασκαλία σε α) πολιτισμικά ποικιλόμορφη τάξη ή β) μεμονωμένους μαθητές υποεξυπηρετούμενων πληθυσμών (Πομάκι, τσιγκάνι κτλ.).</a:t>
            </a:r>
          </a:p>
          <a:p>
            <a:pPr marL="514350" indent="-514350" algn="just">
              <a:buFont typeface="+mj-lt"/>
              <a:buAutoNum type="arabicPeriod"/>
            </a:pPr>
            <a:r>
              <a:rPr lang="el-GR" dirty="0" smtClean="0"/>
              <a:t>Επεξήγηση σχέσης τρόπου που μαθαίνουν οι μαθητές και της πολιτισμικά </a:t>
            </a:r>
            <a:r>
              <a:rPr lang="el-GR" dirty="0" err="1" smtClean="0"/>
              <a:t>διαμεσολαβημένης</a:t>
            </a:r>
            <a:r>
              <a:rPr lang="el-GR" dirty="0" smtClean="0"/>
              <a:t> διδασκαλίας. </a:t>
            </a:r>
          </a:p>
          <a:p>
            <a:pPr marL="514350" indent="-514350" algn="just">
              <a:buFont typeface="+mj-lt"/>
              <a:buAutoNum type="arabicPeriod"/>
            </a:pPr>
            <a:r>
              <a:rPr lang="el-GR" dirty="0" smtClean="0"/>
              <a:t>Κατηγοριοποίηση των διδακτικών προσεγγίσεων και επεξήγηση σχέσης πολιτισμού – παραγωγικής διδασκαλίας.</a:t>
            </a:r>
            <a:endParaRPr lang="el-GR" dirty="0"/>
          </a:p>
        </p:txBody>
      </p:sp>
      <p:sp>
        <p:nvSpPr>
          <p:cNvPr id="4" name="Θέση αριθμού διαφάνειας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22058431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chemeClr val="bg1"/>
                </a:solidFill>
              </a:rPr>
              <a:t>Αυθεντική πολιτισμική διαμεσολάβηση</a:t>
            </a:r>
            <a:endParaRPr lang="el-GR" dirty="0">
              <a:solidFill>
                <a:schemeClr val="bg1"/>
              </a:solidFill>
            </a:endParaRPr>
          </a:p>
        </p:txBody>
      </p:sp>
      <p:sp>
        <p:nvSpPr>
          <p:cNvPr id="3" name="2 - Θέση περιεχομένου"/>
          <p:cNvSpPr>
            <a:spLocks noGrp="1"/>
          </p:cNvSpPr>
          <p:nvPr>
            <p:ph idx="1"/>
          </p:nvPr>
        </p:nvSpPr>
        <p:spPr>
          <a:xfrm>
            <a:off x="457200" y="2057400"/>
            <a:ext cx="8229600" cy="4525963"/>
          </a:xfrm>
        </p:spPr>
        <p:txBody>
          <a:bodyPr>
            <a:normAutofit fontScale="92500" lnSpcReduction="20000"/>
          </a:bodyPr>
          <a:lstStyle/>
          <a:p>
            <a:endParaRPr lang="el-GR" dirty="0" smtClean="0"/>
          </a:p>
          <a:p>
            <a:pPr algn="just"/>
            <a:r>
              <a:rPr lang="el-GR" dirty="0" smtClean="0"/>
              <a:t>Αναγκαία συνθήκη: εκτεταμένη γνώση του πολιτισμού προέλευσης μέσω πολιτισμικής μαθητείας</a:t>
            </a:r>
          </a:p>
          <a:p>
            <a:pPr algn="just"/>
            <a:r>
              <a:rPr lang="el-GR" dirty="0" smtClean="0"/>
              <a:t>Κοινός πολιτισμός εκπαιδευτικού και μαθητών</a:t>
            </a:r>
          </a:p>
          <a:p>
            <a:pPr algn="just"/>
            <a:r>
              <a:rPr lang="el-GR" dirty="0" smtClean="0"/>
              <a:t>Σχολικές πρακτικές: επέκταση πολιτισμικής γνώσης</a:t>
            </a:r>
          </a:p>
          <a:p>
            <a:pPr algn="just"/>
            <a:r>
              <a:rPr lang="el-GR" dirty="0" smtClean="0"/>
              <a:t>Περιεχόμενο Α.Π.: βασίζεται στην πολιτισμικά αξιοδοτημένη γνώση</a:t>
            </a:r>
            <a:endParaRPr lang="el-GR" dirty="0"/>
          </a:p>
        </p:txBody>
      </p:sp>
      <p:sp>
        <p:nvSpPr>
          <p:cNvPr id="4" name="Θέση αριθμού διαφάνειας 3"/>
          <p:cNvSpPr>
            <a:spLocks noGrp="1"/>
          </p:cNvSpPr>
          <p:nvPr>
            <p:ph type="sldNum" sz="quarter" idx="12"/>
          </p:nvPr>
        </p:nvSpPr>
        <p:spPr/>
        <p:txBody>
          <a:bodyPr/>
          <a:lstStyle/>
          <a:p>
            <a:fld id="{B6F15528-21DE-4FAA-801E-634DDDAF4B2B}" type="slidenum">
              <a:rPr lang="en-US" smtClean="0"/>
              <a:pPr/>
              <a:t>30</a:t>
            </a:fld>
            <a:endParaRPr lang="en-US"/>
          </a:p>
        </p:txBody>
      </p:sp>
    </p:spTree>
    <p:extLst>
      <p:ext uri="{BB962C8B-B14F-4D97-AF65-F5344CB8AC3E}">
        <p14:creationId xmlns:p14="http://schemas.microsoft.com/office/powerpoint/2010/main" val="33940719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31096"/>
            <a:ext cx="8229600" cy="1143000"/>
          </a:xfrm>
        </p:spPr>
        <p:txBody>
          <a:bodyPr>
            <a:normAutofit fontScale="90000"/>
          </a:bodyPr>
          <a:lstStyle/>
          <a:p>
            <a:r>
              <a:rPr lang="el-GR" dirty="0" smtClean="0">
                <a:solidFill>
                  <a:schemeClr val="bg1"/>
                </a:solidFill>
              </a:rPr>
              <a:t>Παράδειγμα αυθεντικής διαμεσολάβησης</a:t>
            </a:r>
            <a:endParaRPr lang="el-GR" dirty="0">
              <a:solidFill>
                <a:schemeClr val="bg1"/>
              </a:solidFill>
            </a:endParaRPr>
          </a:p>
        </p:txBody>
      </p:sp>
      <p:sp>
        <p:nvSpPr>
          <p:cNvPr id="3" name="2 - Θέση περιεχομένου"/>
          <p:cNvSpPr>
            <a:spLocks noGrp="1"/>
          </p:cNvSpPr>
          <p:nvPr>
            <p:ph idx="1"/>
          </p:nvPr>
        </p:nvSpPr>
        <p:spPr>
          <a:xfrm>
            <a:off x="457200" y="1923143"/>
            <a:ext cx="8229600" cy="4953000"/>
          </a:xfrm>
        </p:spPr>
        <p:txBody>
          <a:bodyPr>
            <a:normAutofit lnSpcReduction="10000"/>
          </a:bodyPr>
          <a:lstStyle/>
          <a:p>
            <a:pPr algn="just">
              <a:buFont typeface="Wingdings" panose="05000000000000000000" pitchFamily="2" charset="2"/>
              <a:buChar char="ü"/>
            </a:pPr>
            <a:r>
              <a:rPr lang="el-GR" dirty="0" smtClean="0"/>
              <a:t>	Εσκιμώος δάσκαλος </a:t>
            </a:r>
            <a:r>
              <a:rPr lang="en-US" dirty="0" smtClean="0"/>
              <a:t>Yup’ik </a:t>
            </a:r>
            <a:r>
              <a:rPr lang="el-GR" dirty="0" smtClean="0"/>
              <a:t>με κοινό πολιτισμό και γλώσσα, ανήκει στην κοινότητα των μαθητών.  Διαβάζει μια ιστορία για μια πολιτισμική παράδοση (κυνήγι κάστορα), ενθαρρύνει τους μαθητές να συμμετάσχουν στην αφήγηση ιστοριών, συμμετέχει σε μια καλλιτεχνική δραστηριότητα (κατασκευή κουβέρτας από δέρμα κάστορα) και αφηγείται μια προσωπική εμπειρία </a:t>
            </a:r>
            <a:r>
              <a:rPr lang="en-US" dirty="0" smtClean="0"/>
              <a:t>(</a:t>
            </a:r>
            <a:r>
              <a:rPr lang="en-US" dirty="0" err="1" smtClean="0"/>
              <a:t>Lipka</a:t>
            </a:r>
            <a:r>
              <a:rPr lang="en-US" dirty="0" smtClean="0"/>
              <a:t>, 1991)</a:t>
            </a:r>
            <a:r>
              <a:rPr lang="el-GR" dirty="0" smtClean="0"/>
              <a:t>.</a:t>
            </a:r>
            <a:endParaRPr lang="el-GR" dirty="0"/>
          </a:p>
        </p:txBody>
      </p:sp>
      <p:sp>
        <p:nvSpPr>
          <p:cNvPr id="4" name="Θέση αριθμού διαφάνειας 3"/>
          <p:cNvSpPr>
            <a:spLocks noGrp="1"/>
          </p:cNvSpPr>
          <p:nvPr>
            <p:ph type="sldNum" sz="quarter" idx="12"/>
          </p:nvPr>
        </p:nvSpPr>
        <p:spPr/>
        <p:txBody>
          <a:bodyPr/>
          <a:lstStyle/>
          <a:p>
            <a:fld id="{B6F15528-21DE-4FAA-801E-634DDDAF4B2B}" type="slidenum">
              <a:rPr lang="en-US" smtClean="0"/>
              <a:pPr/>
              <a:t>31</a:t>
            </a:fld>
            <a:endParaRPr lang="en-US" dirty="0"/>
          </a:p>
        </p:txBody>
      </p:sp>
    </p:spTree>
    <p:extLst>
      <p:ext uri="{BB962C8B-B14F-4D97-AF65-F5344CB8AC3E}">
        <p14:creationId xmlns:p14="http://schemas.microsoft.com/office/powerpoint/2010/main" val="37525416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chemeClr val="bg1"/>
                </a:solidFill>
              </a:rPr>
              <a:t>Περιοδική πολιτισμική διαμεσολάβηση </a:t>
            </a:r>
            <a:endParaRPr lang="el-GR" dirty="0">
              <a:solidFill>
                <a:schemeClr val="bg1"/>
              </a:solidFill>
            </a:endParaRPr>
          </a:p>
        </p:txBody>
      </p:sp>
      <p:sp>
        <p:nvSpPr>
          <p:cNvPr id="3" name="2 - Θέση περιεχομένου"/>
          <p:cNvSpPr>
            <a:spLocks noGrp="1"/>
          </p:cNvSpPr>
          <p:nvPr>
            <p:ph idx="1"/>
          </p:nvPr>
        </p:nvSpPr>
        <p:spPr>
          <a:xfrm>
            <a:off x="457200" y="1981200"/>
            <a:ext cx="8229600" cy="4544144"/>
          </a:xfrm>
        </p:spPr>
        <p:txBody>
          <a:bodyPr>
            <a:normAutofit fontScale="92500"/>
          </a:bodyPr>
          <a:lstStyle/>
          <a:p>
            <a:pPr algn="just"/>
            <a:r>
              <a:rPr lang="el-GR" dirty="0" smtClean="0"/>
              <a:t>Κοινός πολιτισμός εκπαιδευτικού και μαθητών, όχι πολιτισμικά κατάλληλες κοινωνικές διαδικασίες.</a:t>
            </a:r>
          </a:p>
          <a:p>
            <a:pPr algn="just"/>
            <a:r>
              <a:rPr lang="el-GR" dirty="0" smtClean="0"/>
              <a:t>Χρήση των 3 χαρακτηριστικών της πολιτισμικά διαμεσολαβημένης διδασκαλίας ανάλογα με τις ανάγκες των μαθητών.</a:t>
            </a:r>
          </a:p>
          <a:p>
            <a:pPr algn="just"/>
            <a:r>
              <a:rPr lang="el-GR" dirty="0" smtClean="0"/>
              <a:t>Αναγκαία συνθήκη: εκτεταμένη γνώση πολιτισμού προέλευσης μαθητών μέσω πολιτισμικής μαθητείας.</a:t>
            </a:r>
            <a:endParaRPr lang="el-GR" dirty="0"/>
          </a:p>
        </p:txBody>
      </p:sp>
      <p:sp>
        <p:nvSpPr>
          <p:cNvPr id="4" name="Θέση αριθμού διαφάνειας 3"/>
          <p:cNvSpPr>
            <a:spLocks noGrp="1"/>
          </p:cNvSpPr>
          <p:nvPr>
            <p:ph type="sldNum" sz="quarter" idx="12"/>
          </p:nvPr>
        </p:nvSpPr>
        <p:spPr/>
        <p:txBody>
          <a:bodyPr/>
          <a:lstStyle/>
          <a:p>
            <a:fld id="{B6F15528-21DE-4FAA-801E-634DDDAF4B2B}" type="slidenum">
              <a:rPr lang="en-US" smtClean="0"/>
              <a:pPr/>
              <a:t>32</a:t>
            </a:fld>
            <a:endParaRPr lang="en-US"/>
          </a:p>
        </p:txBody>
      </p:sp>
    </p:spTree>
    <p:extLst>
      <p:ext uri="{BB962C8B-B14F-4D97-AF65-F5344CB8AC3E}">
        <p14:creationId xmlns:p14="http://schemas.microsoft.com/office/powerpoint/2010/main" val="13484970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chemeClr val="bg1"/>
                </a:solidFill>
              </a:rPr>
              <a:t>Παράδειγμα περιοδικής διαμεσολάβησης</a:t>
            </a:r>
            <a:endParaRPr lang="el-GR" dirty="0">
              <a:solidFill>
                <a:schemeClr val="bg1"/>
              </a:solidFill>
            </a:endParaRPr>
          </a:p>
        </p:txBody>
      </p:sp>
      <p:sp>
        <p:nvSpPr>
          <p:cNvPr id="3" name="2 - Θέση περιεχομένου"/>
          <p:cNvSpPr>
            <a:spLocks noGrp="1"/>
          </p:cNvSpPr>
          <p:nvPr>
            <p:ph idx="1"/>
          </p:nvPr>
        </p:nvSpPr>
        <p:spPr>
          <a:xfrm>
            <a:off x="457200" y="2057401"/>
            <a:ext cx="8229600" cy="4419600"/>
          </a:xfrm>
        </p:spPr>
        <p:txBody>
          <a:bodyPr>
            <a:normAutofit lnSpcReduction="10000"/>
          </a:bodyPr>
          <a:lstStyle/>
          <a:p>
            <a:pPr algn="just">
              <a:buFont typeface="Wingdings" panose="05000000000000000000" pitchFamily="2" charset="2"/>
              <a:buChar char="ü"/>
            </a:pPr>
            <a:r>
              <a:rPr lang="el-GR" sz="3600" dirty="0" smtClean="0"/>
              <a:t>	Πρόγραμμα </a:t>
            </a:r>
            <a:r>
              <a:rPr lang="en-US" sz="3600" dirty="0" smtClean="0"/>
              <a:t>Foxfire</a:t>
            </a:r>
            <a:r>
              <a:rPr lang="el-GR" sz="3600" dirty="0" smtClean="0"/>
              <a:t>: ο </a:t>
            </a:r>
            <a:r>
              <a:rPr lang="en-US" sz="3600" dirty="0" smtClean="0"/>
              <a:t>Wigginton </a:t>
            </a:r>
            <a:r>
              <a:rPr lang="el-GR" sz="3600" dirty="0" smtClean="0"/>
              <a:t>έχοντας κοινό πολιτισμό με τους μαθητές του και επιστρέφοντας στην ίδια κοινότητα όπου πήγε σχολείο σαν εκπαιδευτικός, χρησιμοποίησε την πολιτισμική δημοσιογραφία σαν όχημα διδασκαλίας ακαδημαϊκών δεξιοτήτων.</a:t>
            </a:r>
            <a:endParaRPr lang="el-GR" sz="3600" dirty="0"/>
          </a:p>
        </p:txBody>
      </p:sp>
      <p:sp>
        <p:nvSpPr>
          <p:cNvPr id="4" name="Θέση αριθμού διαφάνειας 3"/>
          <p:cNvSpPr>
            <a:spLocks noGrp="1"/>
          </p:cNvSpPr>
          <p:nvPr>
            <p:ph type="sldNum" sz="quarter" idx="12"/>
          </p:nvPr>
        </p:nvSpPr>
        <p:spPr/>
        <p:txBody>
          <a:bodyPr/>
          <a:lstStyle/>
          <a:p>
            <a:fld id="{B6F15528-21DE-4FAA-801E-634DDDAF4B2B}" type="slidenum">
              <a:rPr lang="en-US" smtClean="0"/>
              <a:pPr/>
              <a:t>33</a:t>
            </a:fld>
            <a:endParaRPr lang="en-US"/>
          </a:p>
        </p:txBody>
      </p:sp>
    </p:spTree>
    <p:extLst>
      <p:ext uri="{BB962C8B-B14F-4D97-AF65-F5344CB8AC3E}">
        <p14:creationId xmlns:p14="http://schemas.microsoft.com/office/powerpoint/2010/main" val="11256381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chemeClr val="bg1"/>
                </a:solidFill>
              </a:rPr>
              <a:t>Πολιτισμική προσαρμογή 1/</a:t>
            </a:r>
            <a:r>
              <a:rPr lang="en-US" dirty="0" smtClean="0">
                <a:solidFill>
                  <a:schemeClr val="bg1"/>
                </a:solidFill>
              </a:rPr>
              <a:t>2</a:t>
            </a:r>
            <a:endParaRPr lang="el-GR" dirty="0">
              <a:solidFill>
                <a:schemeClr val="bg1"/>
              </a:solidFill>
            </a:endParaRPr>
          </a:p>
        </p:txBody>
      </p:sp>
      <p:sp>
        <p:nvSpPr>
          <p:cNvPr id="3" name="Θέση περιεχομένου 2"/>
          <p:cNvSpPr>
            <a:spLocks noGrp="1"/>
          </p:cNvSpPr>
          <p:nvPr>
            <p:ph idx="1"/>
          </p:nvPr>
        </p:nvSpPr>
        <p:spPr>
          <a:xfrm>
            <a:off x="457200" y="2057400"/>
            <a:ext cx="8229600" cy="4343400"/>
          </a:xfrm>
        </p:spPr>
        <p:txBody>
          <a:bodyPr/>
          <a:lstStyle/>
          <a:p>
            <a:pPr lvl="0" algn="just"/>
            <a:r>
              <a:rPr lang="el-GR" dirty="0" smtClean="0"/>
              <a:t>Ελάχιστη εμπλοκή πτυχών πολιτισμού με σκοπό την διευκόλυνση της μάθησης</a:t>
            </a:r>
          </a:p>
          <a:p>
            <a:pPr lvl="0" algn="just"/>
            <a:r>
              <a:rPr lang="el-GR" dirty="0" smtClean="0"/>
              <a:t>Μη </a:t>
            </a:r>
            <a:r>
              <a:rPr lang="el-GR" dirty="0"/>
              <a:t>κοινός πολιτισμός εκπαιδευτικού- μαθητών</a:t>
            </a:r>
          </a:p>
          <a:p>
            <a:pPr lvl="0" algn="just"/>
            <a:r>
              <a:rPr lang="el-GR" dirty="0"/>
              <a:t>Ασαφές Αναλυτικό Πρόγραμμα </a:t>
            </a:r>
          </a:p>
          <a:p>
            <a:pPr lvl="0" algn="just"/>
            <a:r>
              <a:rPr lang="el-GR" dirty="0"/>
              <a:t>Τα πρότυπα κοινωνικής αλληλεπίδρασης και επικοινωνίας συντελούν το πολιτισμικό και βιωματικό υπόβαθρο των μαθητών.</a:t>
            </a:r>
          </a:p>
          <a:p>
            <a:endParaRPr lang="el-GR" sz="2800" dirty="0"/>
          </a:p>
        </p:txBody>
      </p:sp>
      <p:sp>
        <p:nvSpPr>
          <p:cNvPr id="4" name="Θέση αριθμού διαφάνειας 3"/>
          <p:cNvSpPr>
            <a:spLocks noGrp="1"/>
          </p:cNvSpPr>
          <p:nvPr>
            <p:ph type="sldNum" sz="quarter" idx="12"/>
          </p:nvPr>
        </p:nvSpPr>
        <p:spPr/>
        <p:txBody>
          <a:bodyPr/>
          <a:lstStyle/>
          <a:p>
            <a:fld id="{B6F15528-21DE-4FAA-801E-634DDDAF4B2B}" type="slidenum">
              <a:rPr lang="en-US" smtClean="0"/>
              <a:pPr/>
              <a:t>34</a:t>
            </a:fld>
            <a:endParaRPr lang="en-US" dirty="0"/>
          </a:p>
        </p:txBody>
      </p:sp>
    </p:spTree>
    <p:extLst>
      <p:ext uri="{BB962C8B-B14F-4D97-AF65-F5344CB8AC3E}">
        <p14:creationId xmlns:p14="http://schemas.microsoft.com/office/powerpoint/2010/main" val="17901454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chemeClr val="bg1"/>
                </a:solidFill>
              </a:rPr>
              <a:t>Πολιτισμική προσαρμογή </a:t>
            </a:r>
            <a:r>
              <a:rPr lang="en-US" dirty="0" smtClean="0">
                <a:solidFill>
                  <a:schemeClr val="bg1"/>
                </a:solidFill>
              </a:rPr>
              <a:t>2</a:t>
            </a:r>
            <a:r>
              <a:rPr lang="el-GR" dirty="0" smtClean="0">
                <a:solidFill>
                  <a:schemeClr val="bg1"/>
                </a:solidFill>
              </a:rPr>
              <a:t>/</a:t>
            </a:r>
            <a:r>
              <a:rPr lang="en-US" dirty="0" smtClean="0">
                <a:solidFill>
                  <a:schemeClr val="bg1"/>
                </a:solidFill>
              </a:rPr>
              <a:t>2</a:t>
            </a:r>
            <a:endParaRPr lang="el-GR" dirty="0">
              <a:solidFill>
                <a:schemeClr val="bg1"/>
              </a:solidFill>
            </a:endParaRPr>
          </a:p>
        </p:txBody>
      </p:sp>
      <p:sp>
        <p:nvSpPr>
          <p:cNvPr id="4" name="Θέση αριθμού διαφάνειας 3"/>
          <p:cNvSpPr>
            <a:spLocks noGrp="1"/>
          </p:cNvSpPr>
          <p:nvPr>
            <p:ph type="sldNum" sz="quarter" idx="12"/>
          </p:nvPr>
        </p:nvSpPr>
        <p:spPr/>
        <p:txBody>
          <a:bodyPr/>
          <a:lstStyle/>
          <a:p>
            <a:fld id="{B6F15528-21DE-4FAA-801E-634DDDAF4B2B}" type="slidenum">
              <a:rPr lang="en-US" smtClean="0"/>
              <a:pPr/>
              <a:t>35</a:t>
            </a:fld>
            <a:endParaRPr lang="en-US"/>
          </a:p>
        </p:txBody>
      </p:sp>
      <p:pic>
        <p:nvPicPr>
          <p:cNvPr id="5" name="Θέση περιεχομένου 4"/>
          <p:cNvPicPr>
            <a:picLocks noGrp="1"/>
          </p:cNvPicPr>
          <p:nvPr>
            <p:ph idx="1"/>
          </p:nvPr>
        </p:nvPicPr>
        <p:blipFill rotWithShape="1">
          <a:blip r:embed="rId2">
            <a:extLst>
              <a:ext uri="{28A0092B-C50C-407E-A947-70E740481C1C}">
                <a14:useLocalDpi xmlns:a14="http://schemas.microsoft.com/office/drawing/2010/main" val="0"/>
              </a:ext>
            </a:extLst>
          </a:blip>
          <a:srcRect l="15194" t="7609" r="12983" b="6522"/>
          <a:stretch/>
        </p:blipFill>
        <p:spPr bwMode="auto">
          <a:xfrm>
            <a:off x="2514600" y="1981200"/>
            <a:ext cx="4038600" cy="2362200"/>
          </a:xfrm>
          <a:prstGeom prst="rect">
            <a:avLst/>
          </a:prstGeom>
          <a:ln>
            <a:noFill/>
          </a:ln>
          <a:extLst>
            <a:ext uri="{53640926-AAD7-44D8-BBD7-CCE9431645EC}">
              <a14:shadowObscured xmlns:a14="http://schemas.microsoft.com/office/drawing/2010/main"/>
            </a:ext>
          </a:extLst>
        </p:spPr>
      </p:pic>
      <p:sp>
        <p:nvSpPr>
          <p:cNvPr id="6" name="Ορθογώνιο 5"/>
          <p:cNvSpPr/>
          <p:nvPr/>
        </p:nvSpPr>
        <p:spPr>
          <a:xfrm>
            <a:off x="457200" y="4572000"/>
            <a:ext cx="8229600" cy="2048766"/>
          </a:xfrm>
          <a:prstGeom prst="rect">
            <a:avLst/>
          </a:prstGeom>
        </p:spPr>
        <p:txBody>
          <a:bodyPr wrap="square">
            <a:spAutoFit/>
          </a:bodyPr>
          <a:lstStyle/>
          <a:p>
            <a:pPr marL="342900" lvl="0" indent="-342900" algn="just">
              <a:lnSpc>
                <a:spcPct val="107000"/>
              </a:lnSpc>
              <a:spcAft>
                <a:spcPts val="0"/>
              </a:spcAft>
              <a:buFont typeface="Symbol" panose="05050102010706020507" pitchFamily="18" charset="2"/>
              <a:buChar char=""/>
            </a:pPr>
            <a:r>
              <a:rPr lang="el-GR" sz="2400" dirty="0">
                <a:latin typeface="Times New Roman" panose="02020603050405020304" pitchFamily="18" charset="0"/>
                <a:ea typeface="Calibri" panose="020F0502020204030204" pitchFamily="34" charset="0"/>
                <a:cs typeface="Times New Roman" panose="02020603050405020304" pitchFamily="18" charset="0"/>
              </a:rPr>
              <a:t>Ο βαθμός επιτυχίας της πρακτικής επηρεάζεται από τη συνέπεια εφαρμογής και την έμφαση πολιτισμικών πρακτικών.</a:t>
            </a:r>
            <a:endParaRPr lang="el-GR"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l-GR" sz="2400" dirty="0">
                <a:latin typeface="Times New Roman" panose="02020603050405020304" pitchFamily="18" charset="0"/>
                <a:ea typeface="Calibri" panose="020F0502020204030204" pitchFamily="34" charset="0"/>
                <a:cs typeface="Times New Roman" panose="02020603050405020304" pitchFamily="18" charset="0"/>
              </a:rPr>
              <a:t>Σύνδεση διδακτικού περιεχομένου με τις πολιτισμικά διαμορφωμένες μορφές μνήμης και τις διανοητικές διεργασίες.</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10219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chemeClr val="bg1"/>
                </a:solidFill>
              </a:rPr>
              <a:t>Παράδειγμα πολιτισμικής προσαρμογής</a:t>
            </a:r>
            <a:endParaRPr lang="el-GR" dirty="0">
              <a:solidFill>
                <a:schemeClr val="bg1"/>
              </a:solidFill>
            </a:endParaRPr>
          </a:p>
        </p:txBody>
      </p:sp>
      <p:sp>
        <p:nvSpPr>
          <p:cNvPr id="3" name="Θέση περιεχομένου 2"/>
          <p:cNvSpPr>
            <a:spLocks noGrp="1"/>
          </p:cNvSpPr>
          <p:nvPr>
            <p:ph idx="1"/>
          </p:nvPr>
        </p:nvSpPr>
        <p:spPr>
          <a:xfrm>
            <a:off x="152400" y="1981200"/>
            <a:ext cx="8763000" cy="4572000"/>
          </a:xfrm>
        </p:spPr>
        <p:txBody>
          <a:bodyPr/>
          <a:lstStyle/>
          <a:p>
            <a:pPr lvl="0" algn="just"/>
            <a:r>
              <a:rPr lang="el-GR" sz="2400" dirty="0"/>
              <a:t>Η </a:t>
            </a:r>
            <a:r>
              <a:rPr lang="en-US" sz="2400" dirty="0"/>
              <a:t>Dillon</a:t>
            </a:r>
            <a:r>
              <a:rPr lang="el-GR" sz="2400" dirty="0"/>
              <a:t> (1989) περιγράφει μια έρευνα σε τάξη αγγλικών χαμηλού επιπέδου σε σχολείο δευτεροβάθμιας εκπαίδευσης. Οι μαθητές είχαν </a:t>
            </a:r>
            <a:r>
              <a:rPr lang="el-GR" sz="2400" dirty="0" smtClean="0"/>
              <a:t>αφρικανική </a:t>
            </a:r>
            <a:r>
              <a:rPr lang="el-GR" sz="2400" dirty="0"/>
              <a:t>καταγωγή, ενώ ο εκπαιδευτικός ευρωπαϊκή-αμερικανική καταγωγή. Ο εκπαιδευτικός άντλησε πληροφορίες </a:t>
            </a:r>
            <a:r>
              <a:rPr lang="el-GR" sz="2400" dirty="0" smtClean="0"/>
              <a:t>από</a:t>
            </a:r>
            <a:r>
              <a:rPr lang="el-GR" sz="2400" dirty="0" smtClean="0"/>
              <a:t> </a:t>
            </a:r>
            <a:r>
              <a:rPr lang="el-GR" sz="2400" dirty="0"/>
              <a:t>το οικογενειακό περιβάλλον των </a:t>
            </a:r>
            <a:r>
              <a:rPr lang="el-GR" sz="2400" dirty="0" smtClean="0"/>
              <a:t>μαθητών για το πολιτισμικό υπόβαθρο τους </a:t>
            </a:r>
            <a:r>
              <a:rPr lang="el-GR" sz="2400" dirty="0"/>
              <a:t>ώστε να δημιουργήσει ένα φιλικό κλίμα στην τάξη και να επικοινωνήσει μαζί τους με τρόπο </a:t>
            </a:r>
            <a:r>
              <a:rPr lang="el-GR" sz="2400" dirty="0" smtClean="0"/>
              <a:t>που θα </a:t>
            </a:r>
            <a:r>
              <a:rPr lang="el-GR" sz="2400" dirty="0"/>
              <a:t>αναγνώριζαν τη ζωή τους εκτός σχολείου. </a:t>
            </a:r>
          </a:p>
          <a:p>
            <a:pPr algn="just"/>
            <a:r>
              <a:rPr lang="el-GR" sz="2400" u="sng" dirty="0"/>
              <a:t>Αποτελέσματα μελέτης:</a:t>
            </a:r>
            <a:r>
              <a:rPr lang="el-GR" sz="2400" dirty="0"/>
              <a:t> Η επιτυχής προσπάθεια οφείλεται στην </a:t>
            </a:r>
            <a:r>
              <a:rPr lang="el-GR" sz="2400" dirty="0" smtClean="0"/>
              <a:t>ικανότητα του εκπαιδευτικού </a:t>
            </a:r>
            <a:r>
              <a:rPr lang="el-GR" sz="2400" dirty="0"/>
              <a:t>να δημιουργήσει κοινά χαρακτηριστικά της τάξης με το πολιτισμικό υπόβαθρο των μαθητών. </a:t>
            </a:r>
          </a:p>
          <a:p>
            <a:pPr marL="0" indent="0" algn="just">
              <a:buNone/>
            </a:pPr>
            <a:endParaRPr lang="el-GR" sz="2400" dirty="0"/>
          </a:p>
        </p:txBody>
      </p:sp>
      <p:sp>
        <p:nvSpPr>
          <p:cNvPr id="4" name="Θέση αριθμού διαφάνειας 3"/>
          <p:cNvSpPr>
            <a:spLocks noGrp="1"/>
          </p:cNvSpPr>
          <p:nvPr>
            <p:ph type="sldNum" sz="quarter" idx="12"/>
          </p:nvPr>
        </p:nvSpPr>
        <p:spPr/>
        <p:txBody>
          <a:bodyPr/>
          <a:lstStyle/>
          <a:p>
            <a:fld id="{B6F15528-21DE-4FAA-801E-634DDDAF4B2B}" type="slidenum">
              <a:rPr lang="en-US" smtClean="0"/>
              <a:pPr/>
              <a:t>36</a:t>
            </a:fld>
            <a:endParaRPr lang="en-US" dirty="0"/>
          </a:p>
        </p:txBody>
      </p:sp>
    </p:spTree>
    <p:extLst>
      <p:ext uri="{BB962C8B-B14F-4D97-AF65-F5344CB8AC3E}">
        <p14:creationId xmlns:p14="http://schemas.microsoft.com/office/powerpoint/2010/main" val="252322386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chemeClr val="bg1"/>
                </a:solidFill>
              </a:rPr>
              <a:t>Πολιτισμική</a:t>
            </a:r>
            <a:r>
              <a:rPr lang="el-GR" dirty="0" smtClean="0"/>
              <a:t> </a:t>
            </a:r>
            <a:r>
              <a:rPr lang="el-GR" dirty="0" smtClean="0">
                <a:solidFill>
                  <a:schemeClr val="bg1"/>
                </a:solidFill>
              </a:rPr>
              <a:t>εμβάπτιση 1/3</a:t>
            </a:r>
            <a:endParaRPr lang="el-GR" dirty="0">
              <a:solidFill>
                <a:schemeClr val="bg1"/>
              </a:solidFill>
            </a:endParaRPr>
          </a:p>
        </p:txBody>
      </p:sp>
      <p:sp>
        <p:nvSpPr>
          <p:cNvPr id="4" name="Θέση αριθμού διαφάνειας 3"/>
          <p:cNvSpPr>
            <a:spLocks noGrp="1"/>
          </p:cNvSpPr>
          <p:nvPr>
            <p:ph type="sldNum" sz="quarter" idx="12"/>
          </p:nvPr>
        </p:nvSpPr>
        <p:spPr/>
        <p:txBody>
          <a:bodyPr/>
          <a:lstStyle/>
          <a:p>
            <a:fld id="{B6F15528-21DE-4FAA-801E-634DDDAF4B2B}" type="slidenum">
              <a:rPr lang="en-US" smtClean="0"/>
              <a:pPr/>
              <a:t>37</a:t>
            </a:fld>
            <a:endParaRPr lang="en-US" dirty="0"/>
          </a:p>
        </p:txBody>
      </p:sp>
      <p:pic>
        <p:nvPicPr>
          <p:cNvPr id="6" name="Θέση περιεχομένου 5"/>
          <p:cNvPicPr>
            <a:picLocks noGrp="1"/>
          </p:cNvPicPr>
          <p:nvPr>
            <p:ph idx="1"/>
          </p:nvPr>
        </p:nvPicPr>
        <p:blipFill rotWithShape="1">
          <a:blip r:embed="rId2" cstate="print">
            <a:extLst>
              <a:ext uri="{28A0092B-C50C-407E-A947-70E740481C1C}">
                <a14:useLocalDpi xmlns:a14="http://schemas.microsoft.com/office/drawing/2010/main" val="0"/>
              </a:ext>
            </a:extLst>
          </a:blip>
          <a:srcRect/>
          <a:stretch/>
        </p:blipFill>
        <p:spPr>
          <a:xfrm>
            <a:off x="4267200" y="4172262"/>
            <a:ext cx="4876800" cy="2318480"/>
          </a:xfrm>
          <a:prstGeom prst="rect">
            <a:avLst/>
          </a:prstGeom>
        </p:spPr>
      </p:pic>
      <p:sp>
        <p:nvSpPr>
          <p:cNvPr id="8" name="Ορθογώνιο 7"/>
          <p:cNvSpPr/>
          <p:nvPr/>
        </p:nvSpPr>
        <p:spPr>
          <a:xfrm>
            <a:off x="0" y="1905000"/>
            <a:ext cx="8229600" cy="2858475"/>
          </a:xfrm>
          <a:prstGeom prst="rect">
            <a:avLst/>
          </a:prstGeom>
        </p:spPr>
        <p:txBody>
          <a:bodyPr wrap="square">
            <a:spAutoFit/>
          </a:bodyPr>
          <a:lstStyle/>
          <a:p>
            <a:pPr marL="342900" lvl="0" indent="-342900" algn="just">
              <a:lnSpc>
                <a:spcPct val="107000"/>
              </a:lnSpc>
              <a:spcAft>
                <a:spcPts val="0"/>
              </a:spcAft>
              <a:buFont typeface="Symbol" panose="05050102010706020507" pitchFamily="18" charset="2"/>
              <a:buChar char=""/>
            </a:pPr>
            <a:r>
              <a:rPr lang="el-GR" sz="2800" dirty="0">
                <a:latin typeface="Times New Roman" panose="02020603050405020304" pitchFamily="18" charset="0"/>
                <a:ea typeface="Calibri" panose="020F0502020204030204" pitchFamily="34" charset="0"/>
                <a:cs typeface="Times New Roman" panose="02020603050405020304" pitchFamily="18" charset="0"/>
              </a:rPr>
              <a:t>Έκθεση στο περιεχόμενο Αναλυτικού Προγράμματος χωρίς στοιχεία πολιτισμικού υποβάθρου των μαθητών.</a:t>
            </a:r>
            <a:endParaRPr lang="el-GR"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l-GR" sz="2800" dirty="0">
                <a:latin typeface="Times New Roman" panose="02020603050405020304" pitchFamily="18" charset="0"/>
                <a:ea typeface="Calibri" panose="020F0502020204030204" pitchFamily="34" charset="0"/>
                <a:cs typeface="Times New Roman" panose="02020603050405020304" pitchFamily="18" charset="0"/>
              </a:rPr>
              <a:t>Οικουμενιστικές αντιλήψεις διδασκαλίας- μάθησης </a:t>
            </a:r>
            <a:endParaRPr lang="el-GR"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l-GR" sz="2800" dirty="0">
                <a:latin typeface="Times New Roman" panose="02020603050405020304" pitchFamily="18" charset="0"/>
                <a:ea typeface="Calibri" panose="020F0502020204030204" pitchFamily="34" charset="0"/>
                <a:cs typeface="Times New Roman" panose="02020603050405020304" pitchFamily="18" charset="0"/>
              </a:rPr>
              <a:t>Περιορισμένη γνώση πολιτισμικού υποβάθρου μαθητών</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358602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chemeClr val="bg1"/>
                </a:solidFill>
              </a:rPr>
              <a:t>Πολιτισμική εμβάπτιση 2/3</a:t>
            </a:r>
            <a:endParaRPr lang="el-GR" dirty="0">
              <a:solidFill>
                <a:schemeClr val="bg1"/>
              </a:solidFill>
            </a:endParaRPr>
          </a:p>
        </p:txBody>
      </p:sp>
      <p:graphicFrame>
        <p:nvGraphicFramePr>
          <p:cNvPr id="5" name="Θέση περιεχομένου 4"/>
          <p:cNvGraphicFramePr>
            <a:graphicFrameLocks noGrp="1"/>
          </p:cNvGraphicFramePr>
          <p:nvPr>
            <p:ph idx="1"/>
            <p:extLst>
              <p:ext uri="{D42A27DB-BD31-4B8C-83A1-F6EECF244321}">
                <p14:modId xmlns:p14="http://schemas.microsoft.com/office/powerpoint/2010/main" val="3802962325"/>
              </p:ext>
            </p:extLst>
          </p:nvPr>
        </p:nvGraphicFramePr>
        <p:xfrm>
          <a:off x="1828800" y="1981200"/>
          <a:ext cx="5257800" cy="579120"/>
        </p:xfrm>
        <a:graphic>
          <a:graphicData uri="http://schemas.openxmlformats.org/drawingml/2006/table">
            <a:tbl>
              <a:tblPr firstRow="1" bandRow="1">
                <a:tableStyleId>{5C22544A-7EE6-4342-B048-85BDC9FD1C3A}</a:tableStyleId>
              </a:tblPr>
              <a:tblGrid>
                <a:gridCol w="2628900"/>
                <a:gridCol w="2628900"/>
              </a:tblGrid>
              <a:tr h="370840">
                <a:tc>
                  <a:txBody>
                    <a:bodyPr/>
                    <a:lstStyle/>
                    <a:p>
                      <a:pPr algn="ctr"/>
                      <a:r>
                        <a:rPr lang="el-GR" sz="3200" dirty="0" smtClean="0">
                          <a:solidFill>
                            <a:schemeClr val="tx1"/>
                          </a:solidFill>
                        </a:rPr>
                        <a:t>Άρρητη</a:t>
                      </a:r>
                      <a:endParaRPr lang="el-GR" sz="3200" dirty="0">
                        <a:solidFill>
                          <a:schemeClr val="tx1"/>
                        </a:solidFill>
                      </a:endParaRPr>
                    </a:p>
                  </a:txBody>
                  <a:tcPr>
                    <a:noFill/>
                  </a:tcPr>
                </a:tc>
                <a:tc>
                  <a:txBody>
                    <a:bodyPr/>
                    <a:lstStyle/>
                    <a:p>
                      <a:pPr algn="ctr"/>
                      <a:r>
                        <a:rPr lang="el-GR" sz="3200" dirty="0" smtClean="0">
                          <a:solidFill>
                            <a:schemeClr val="tx1"/>
                          </a:solidFill>
                        </a:rPr>
                        <a:t>Ρητή</a:t>
                      </a:r>
                      <a:endParaRPr lang="el-GR" sz="3200" dirty="0">
                        <a:solidFill>
                          <a:schemeClr val="tx1"/>
                        </a:solidFill>
                      </a:endParaRPr>
                    </a:p>
                  </a:txBody>
                  <a:tcPr>
                    <a:noFill/>
                  </a:tcPr>
                </a:tc>
              </a:tr>
            </a:tbl>
          </a:graphicData>
        </a:graphic>
      </p:graphicFrame>
      <p:sp>
        <p:nvSpPr>
          <p:cNvPr id="4" name="Θέση αριθμού διαφάνειας 3"/>
          <p:cNvSpPr>
            <a:spLocks noGrp="1"/>
          </p:cNvSpPr>
          <p:nvPr>
            <p:ph type="sldNum" sz="quarter" idx="12"/>
          </p:nvPr>
        </p:nvSpPr>
        <p:spPr/>
        <p:txBody>
          <a:bodyPr/>
          <a:lstStyle/>
          <a:p>
            <a:fld id="{B6F15528-21DE-4FAA-801E-634DDDAF4B2B}" type="slidenum">
              <a:rPr lang="en-US" smtClean="0"/>
              <a:pPr/>
              <a:t>38</a:t>
            </a:fld>
            <a:endParaRPr lang="en-US" dirty="0"/>
          </a:p>
        </p:txBody>
      </p:sp>
      <p:grpSp>
        <p:nvGrpSpPr>
          <p:cNvPr id="8" name="Ομάδα 7"/>
          <p:cNvGrpSpPr/>
          <p:nvPr/>
        </p:nvGrpSpPr>
        <p:grpSpPr>
          <a:xfrm>
            <a:off x="3526172" y="1311276"/>
            <a:ext cx="1860908" cy="762000"/>
            <a:chOff x="3526172" y="1311276"/>
            <a:chExt cx="1860908" cy="762000"/>
          </a:xfrm>
        </p:grpSpPr>
        <p:sp>
          <p:nvSpPr>
            <p:cNvPr id="6" name="Δεξιό βέλος 5"/>
            <p:cNvSpPr/>
            <p:nvPr/>
          </p:nvSpPr>
          <p:spPr>
            <a:xfrm rot="2597274">
              <a:off x="4625080" y="1463676"/>
              <a:ext cx="7620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Δεξιό βέλος 6"/>
            <p:cNvSpPr/>
            <p:nvPr/>
          </p:nvSpPr>
          <p:spPr>
            <a:xfrm rot="8086103">
              <a:off x="3373772" y="1463676"/>
              <a:ext cx="7620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11" name="Ορθογώνιο 10"/>
          <p:cNvSpPr/>
          <p:nvPr/>
        </p:nvSpPr>
        <p:spPr>
          <a:xfrm>
            <a:off x="533400" y="2971800"/>
            <a:ext cx="8153400" cy="3319498"/>
          </a:xfrm>
          <a:prstGeom prst="rect">
            <a:avLst/>
          </a:prstGeom>
        </p:spPr>
        <p:txBody>
          <a:bodyPr wrap="square">
            <a:spAutoFit/>
          </a:bodyPr>
          <a:lstStyle/>
          <a:p>
            <a:pPr marL="342900" lvl="0" indent="-342900" algn="just">
              <a:lnSpc>
                <a:spcPct val="107000"/>
              </a:lnSpc>
              <a:spcAft>
                <a:spcPts val="0"/>
              </a:spcAft>
              <a:buFont typeface="Symbol" panose="05050102010706020507" pitchFamily="18" charset="2"/>
              <a:buChar char=""/>
            </a:pPr>
            <a:r>
              <a:rPr lang="el-GR" sz="2800" dirty="0">
                <a:latin typeface="Times New Roman" panose="02020603050405020304" pitchFamily="18" charset="0"/>
                <a:ea typeface="Calibri" panose="020F0502020204030204" pitchFamily="34" charset="0"/>
                <a:cs typeface="Times New Roman" panose="02020603050405020304" pitchFamily="18" charset="0"/>
              </a:rPr>
              <a:t>Άρρητη: Ταχύρρυθμη κατάκτηση βασικών δεξιοτήτων χωρίς να δίνεται βάση στα πολιτισμικά στοιχεία </a:t>
            </a:r>
            <a:endParaRPr lang="el-GR"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l-GR" sz="2800" dirty="0">
                <a:latin typeface="Times New Roman" panose="02020603050405020304" pitchFamily="18" charset="0"/>
                <a:ea typeface="Calibri" panose="020F0502020204030204" pitchFamily="34" charset="0"/>
                <a:cs typeface="Times New Roman" panose="02020603050405020304" pitchFamily="18" charset="0"/>
              </a:rPr>
              <a:t>Ρητή: Απροκάλυπτη προσπάθεια επανακοινωνικοποίησης υποεξυπηρετούμενων πληθυσμών και συμμόρφωση με υφιστάμενους κοινούς κανόνες κυρίαρχης τάσης.</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4512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chemeClr val="bg1"/>
                </a:solidFill>
              </a:rPr>
              <a:t>Πολιτισμική εμβάπτιση </a:t>
            </a:r>
            <a:r>
              <a:rPr lang="el-GR" dirty="0" smtClean="0">
                <a:solidFill>
                  <a:schemeClr val="bg1"/>
                </a:solidFill>
              </a:rPr>
              <a:t>3/3</a:t>
            </a:r>
            <a:endParaRPr lang="el-GR" dirty="0"/>
          </a:p>
        </p:txBody>
      </p:sp>
      <p:sp>
        <p:nvSpPr>
          <p:cNvPr id="3" name="Θέση περιεχομένου 2"/>
          <p:cNvSpPr>
            <a:spLocks noGrp="1"/>
          </p:cNvSpPr>
          <p:nvPr>
            <p:ph idx="1"/>
          </p:nvPr>
        </p:nvSpPr>
        <p:spPr>
          <a:xfrm>
            <a:off x="457200" y="1981200"/>
            <a:ext cx="8229600" cy="4572000"/>
          </a:xfrm>
        </p:spPr>
        <p:txBody>
          <a:bodyPr/>
          <a:lstStyle/>
          <a:p>
            <a:pPr lvl="0" algn="just"/>
            <a:r>
              <a:rPr lang="el-GR" sz="2400" dirty="0"/>
              <a:t>Εγκατάλειψη πολιτισμικών αξιών και ανύψωση σε έναν </a:t>
            </a:r>
            <a:r>
              <a:rPr lang="el-GR" sz="2400" dirty="0" err="1"/>
              <a:t>ευρω</a:t>
            </a:r>
            <a:r>
              <a:rPr lang="el-GR" sz="2400" dirty="0"/>
              <a:t>-αμερικανικό τρόπο ζωής ( Οργανωμένο Πρόγραμμα: Αναλυτικό Πρόγραμμα Κοινωνικών Δεξιοτήτων για παιδιά Υποβαθμισμένων Περιοχών- Εφαρμόστηκε στο </a:t>
            </a:r>
            <a:r>
              <a:rPr lang="en-US" sz="2400" dirty="0"/>
              <a:t>New Heaven</a:t>
            </a:r>
            <a:r>
              <a:rPr lang="el-GR" sz="2400" dirty="0"/>
              <a:t> (</a:t>
            </a:r>
            <a:r>
              <a:rPr lang="en-US" sz="2400" dirty="0"/>
              <a:t>Comer</a:t>
            </a:r>
            <a:r>
              <a:rPr lang="el-GR" sz="2400" dirty="0"/>
              <a:t> 1987))</a:t>
            </a:r>
          </a:p>
          <a:p>
            <a:pPr lvl="0" algn="just"/>
            <a:r>
              <a:rPr lang="el-GR" sz="2400" dirty="0"/>
              <a:t>Βασίζεται στην εξάσκηση, </a:t>
            </a:r>
            <a:r>
              <a:rPr lang="el-GR" sz="2400" dirty="0" smtClean="0"/>
              <a:t>την </a:t>
            </a:r>
            <a:r>
              <a:rPr lang="el-GR" sz="2400" dirty="0"/>
              <a:t>εμπέδωση και </a:t>
            </a:r>
            <a:r>
              <a:rPr lang="el-GR" sz="2400" dirty="0" smtClean="0"/>
              <a:t>τη </a:t>
            </a:r>
            <a:r>
              <a:rPr lang="el-GR" sz="2400" dirty="0"/>
              <a:t>μηχανιστική μάθηση και όχι στην κατανόηση. Οδηγεί στη δυσκολία μεταφοράς γνώσης.</a:t>
            </a:r>
          </a:p>
          <a:p>
            <a:pPr lvl="0" algn="just"/>
            <a:r>
              <a:rPr lang="el-GR" sz="2400" dirty="0"/>
              <a:t>Αποτελεσματική σε περίπτωση αναγκαίας ανάκλησης μικρού αριθμού πληροφοριών.</a:t>
            </a:r>
          </a:p>
          <a:p>
            <a:pPr lvl="0" algn="just"/>
            <a:r>
              <a:rPr lang="el-GR" sz="2400" dirty="0"/>
              <a:t>Μη αναγκαία κατανόηση εννοιών-αρχών</a:t>
            </a:r>
          </a:p>
          <a:p>
            <a:pPr algn="just"/>
            <a:endParaRPr lang="el-GR" sz="2400" dirty="0"/>
          </a:p>
        </p:txBody>
      </p:sp>
      <p:sp>
        <p:nvSpPr>
          <p:cNvPr id="4" name="Θέση αριθμού διαφάνειας 3"/>
          <p:cNvSpPr>
            <a:spLocks noGrp="1"/>
          </p:cNvSpPr>
          <p:nvPr>
            <p:ph type="sldNum" sz="quarter" idx="12"/>
          </p:nvPr>
        </p:nvSpPr>
        <p:spPr/>
        <p:txBody>
          <a:bodyPr/>
          <a:lstStyle/>
          <a:p>
            <a:fld id="{B6F15528-21DE-4FAA-801E-634DDDAF4B2B}" type="slidenum">
              <a:rPr lang="en-US" smtClean="0"/>
              <a:pPr/>
              <a:t>39</a:t>
            </a:fld>
            <a:endParaRPr lang="en-US" dirty="0"/>
          </a:p>
        </p:txBody>
      </p:sp>
    </p:spTree>
    <p:extLst>
      <p:ext uri="{BB962C8B-B14F-4D97-AF65-F5344CB8AC3E}">
        <p14:creationId xmlns:p14="http://schemas.microsoft.com/office/powerpoint/2010/main" val="40090468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solidFill>
                  <a:schemeClr val="bg1"/>
                </a:solidFill>
              </a:rPr>
              <a:t>Μαθητές σε πολυπολιτισμικά περιβάλλοντα </a:t>
            </a:r>
            <a:endParaRPr lang="el-GR" dirty="0">
              <a:solidFill>
                <a:schemeClr val="bg1"/>
              </a:solidFill>
            </a:endParaRPr>
          </a:p>
        </p:txBody>
      </p:sp>
      <p:sp>
        <p:nvSpPr>
          <p:cNvPr id="3" name="Content Placeholder 2"/>
          <p:cNvSpPr>
            <a:spLocks noGrp="1"/>
          </p:cNvSpPr>
          <p:nvPr>
            <p:ph idx="1"/>
          </p:nvPr>
        </p:nvSpPr>
        <p:spPr>
          <a:xfrm>
            <a:off x="457200" y="2133600"/>
            <a:ext cx="8229600" cy="4525963"/>
          </a:xfrm>
        </p:spPr>
        <p:txBody>
          <a:bodyPr>
            <a:normAutofit fontScale="92500" lnSpcReduction="10000"/>
          </a:bodyPr>
          <a:lstStyle/>
          <a:p>
            <a:pPr algn="just"/>
            <a:r>
              <a:rPr lang="el-GR" dirty="0" smtClean="0"/>
              <a:t>Λανθάνουσα οπτική : οι μαθητές αυτοί μαθαίνουν ποιό εύκολα να ανέχονται και αποδέχονται όσους προέχονται από διαφορετικούς πολιτισμούς σε σχέση με μαθητες που βιώνουν μονοπολιτισμικές καταστάσεις.</a:t>
            </a:r>
          </a:p>
          <a:p>
            <a:pPr algn="just"/>
            <a:r>
              <a:rPr lang="el-GR" dirty="0" smtClean="0"/>
              <a:t>Πραγματικότητα : Όταν οι χαμηλές σχολικές επιδόσεις χαρακτηρίζουν ορισμένες πολιτισμικές ομάδες ενθαρρύνουν τον ρατσισμό και των στερεότυπων.</a:t>
            </a:r>
            <a:endParaRPr lang="el-GR" dirty="0"/>
          </a:p>
        </p:txBody>
      </p:sp>
      <p:sp>
        <p:nvSpPr>
          <p:cNvPr id="4" name="Θέση αριθμού διαφάνειας 3"/>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415075236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04800" y="1981200"/>
            <a:ext cx="8229600" cy="4525963"/>
          </a:xfrm>
        </p:spPr>
        <p:txBody>
          <a:bodyPr/>
          <a:lstStyle/>
          <a:p>
            <a:pPr marL="0" indent="0" algn="ctr">
              <a:buNone/>
            </a:pPr>
            <a:r>
              <a:rPr lang="el-GR" sz="9600" dirty="0" smtClean="0"/>
              <a:t>Ευχαριστούμε </a:t>
            </a:r>
            <a:r>
              <a:rPr lang="el-GR" sz="9600" smtClean="0"/>
              <a:t>για τη</a:t>
            </a:r>
            <a:r>
              <a:rPr lang="el-GR" sz="9600"/>
              <a:t>ν</a:t>
            </a:r>
            <a:r>
              <a:rPr lang="el-GR" sz="9600" smtClean="0"/>
              <a:t> προσοχή σας!</a:t>
            </a:r>
            <a:endParaRPr lang="el-GR" sz="9600" dirty="0"/>
          </a:p>
        </p:txBody>
      </p:sp>
      <p:sp>
        <p:nvSpPr>
          <p:cNvPr id="4" name="Θέση αριθμού διαφάνειας 3"/>
          <p:cNvSpPr>
            <a:spLocks noGrp="1"/>
          </p:cNvSpPr>
          <p:nvPr>
            <p:ph type="sldNum" sz="quarter" idx="12"/>
          </p:nvPr>
        </p:nvSpPr>
        <p:spPr/>
        <p:txBody>
          <a:bodyPr/>
          <a:lstStyle/>
          <a:p>
            <a:fld id="{B6F15528-21DE-4FAA-801E-634DDDAF4B2B}" type="slidenum">
              <a:rPr lang="en-US" smtClean="0"/>
              <a:pPr/>
              <a:t>40</a:t>
            </a:fld>
            <a:endParaRPr lang="en-US" dirty="0"/>
          </a:p>
        </p:txBody>
      </p:sp>
    </p:spTree>
    <p:extLst>
      <p:ext uri="{BB962C8B-B14F-4D97-AF65-F5344CB8AC3E}">
        <p14:creationId xmlns:p14="http://schemas.microsoft.com/office/powerpoint/2010/main" val="2981007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solidFill>
                  <a:schemeClr val="bg1"/>
                </a:solidFill>
              </a:rPr>
              <a:t>Αιτίες και αποτελέσματα 1/2</a:t>
            </a:r>
            <a:endParaRPr lang="el-GR" dirty="0">
              <a:solidFill>
                <a:schemeClr val="bg1"/>
              </a:solidFill>
            </a:endParaRPr>
          </a:p>
        </p:txBody>
      </p:sp>
      <p:sp>
        <p:nvSpPr>
          <p:cNvPr id="3" name="Content Placeholder 2"/>
          <p:cNvSpPr>
            <a:spLocks noGrp="1"/>
          </p:cNvSpPr>
          <p:nvPr>
            <p:ph idx="1"/>
          </p:nvPr>
        </p:nvSpPr>
        <p:spPr>
          <a:xfrm>
            <a:off x="457200" y="2133600"/>
            <a:ext cx="8229600" cy="3200400"/>
          </a:xfrm>
        </p:spPr>
        <p:txBody>
          <a:bodyPr>
            <a:noAutofit/>
          </a:bodyPr>
          <a:lstStyle/>
          <a:p>
            <a:pPr algn="just"/>
            <a:r>
              <a:rPr lang="el-GR" sz="2600" dirty="0" smtClean="0"/>
              <a:t> Απογοητευμένοι μαθητές με ανολοκλήρωτες ανάγκες οδηγούνται σε μη αποδεκτή συμπεριφορά. </a:t>
            </a:r>
          </a:p>
          <a:p>
            <a:pPr algn="just"/>
            <a:r>
              <a:rPr lang="el-GR" sz="2600" dirty="0" smtClean="0"/>
              <a:t>Αποτέλεσμα : δέκτες υψηλού ποσοστού πειθαρχικών μέτρων σε σύγκριση με τον υπόλοιπο μαθητικό πληθυσμό.</a:t>
            </a:r>
          </a:p>
          <a:p>
            <a:pPr algn="just"/>
            <a:r>
              <a:rPr lang="el-GR" sz="2600" dirty="0" smtClean="0"/>
              <a:t>Μαθητές προερχόμενοι από πολιτισμικές ομάδες που βιώνουν την επιτυχία.</a:t>
            </a:r>
          </a:p>
          <a:p>
            <a:pPr algn="just"/>
            <a:r>
              <a:rPr lang="el-GR" sz="2600" dirty="0" smtClean="0"/>
              <a:t>Αποτέλεσμα : αναπτύσσουν στερεότυπους τρόπους σκέψης για όσους δεν τα καταφέρνουν στον αντίστοιχο τομέα.</a:t>
            </a:r>
          </a:p>
        </p:txBody>
      </p:sp>
      <p:sp>
        <p:nvSpPr>
          <p:cNvPr id="4" name="Θέση αριθμού διαφάνειας 3"/>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42451927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solidFill>
                  <a:schemeClr val="bg1"/>
                </a:solidFill>
              </a:rPr>
              <a:t>Αιτίες και αποτελέσματα 2/2</a:t>
            </a:r>
            <a:endParaRPr lang="el-GR" dirty="0">
              <a:solidFill>
                <a:schemeClr val="bg1"/>
              </a:solidFill>
            </a:endParaRPr>
          </a:p>
        </p:txBody>
      </p:sp>
      <p:sp>
        <p:nvSpPr>
          <p:cNvPr id="3" name="Content Placeholder 2"/>
          <p:cNvSpPr>
            <a:spLocks noGrp="1"/>
          </p:cNvSpPr>
          <p:nvPr>
            <p:ph idx="1"/>
          </p:nvPr>
        </p:nvSpPr>
        <p:spPr>
          <a:xfrm>
            <a:off x="228600" y="2819400"/>
            <a:ext cx="8229600" cy="2743200"/>
          </a:xfrm>
        </p:spPr>
        <p:txBody>
          <a:bodyPr>
            <a:noAutofit/>
          </a:bodyPr>
          <a:lstStyle/>
          <a:p>
            <a:pPr algn="just"/>
            <a:r>
              <a:rPr lang="el-GR" sz="2800" dirty="0" smtClean="0"/>
              <a:t>Γενίκευση των προαναφερθέντων οδηγεί σχολεία να αποκτήσουν φήμη χαμηλών επιδόσεων και </a:t>
            </a:r>
            <a:r>
              <a:rPr lang="el-GR" sz="2800" dirty="0" err="1" smtClean="0"/>
              <a:t>κατ’επέκταση</a:t>
            </a:r>
            <a:r>
              <a:rPr lang="el-GR" sz="2800" dirty="0" smtClean="0"/>
              <a:t> χαμηλότερης χρηματοδότησης (φαύλος κύκλος). Ο λόγος είναι </a:t>
            </a:r>
            <a:r>
              <a:rPr lang="el-GR" sz="2800" dirty="0"/>
              <a:t>ό</a:t>
            </a:r>
            <a:r>
              <a:rPr lang="el-GR" sz="2800" dirty="0" smtClean="0"/>
              <a:t>τι οι μαθητές τους στην πλειοψηφία είναι μαθητές υποεξυπηρετούμενων πληθυσμών.</a:t>
            </a:r>
          </a:p>
        </p:txBody>
      </p:sp>
      <p:sp>
        <p:nvSpPr>
          <p:cNvPr id="4" name="Θέση αριθμού διαφάνειας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6360310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solidFill>
                  <a:schemeClr val="bg1"/>
                </a:solidFill>
              </a:rPr>
              <a:t>Υποεξυπηρετούμενοι μαθητές και φοίτηση σε σχολικές μονάδες</a:t>
            </a:r>
            <a:endParaRPr lang="el-GR" dirty="0">
              <a:solidFill>
                <a:schemeClr val="bg1"/>
              </a:solidFill>
            </a:endParaRPr>
          </a:p>
        </p:txBody>
      </p:sp>
      <p:sp>
        <p:nvSpPr>
          <p:cNvPr id="3" name="Content Placeholder 2"/>
          <p:cNvSpPr>
            <a:spLocks noGrp="1"/>
          </p:cNvSpPr>
          <p:nvPr>
            <p:ph idx="1"/>
          </p:nvPr>
        </p:nvSpPr>
        <p:spPr>
          <a:xfrm>
            <a:off x="457200" y="2057400"/>
            <a:ext cx="8229600" cy="4525963"/>
          </a:xfrm>
        </p:spPr>
        <p:txBody>
          <a:bodyPr>
            <a:normAutofit fontScale="92500" lnSpcReduction="10000"/>
          </a:bodyPr>
          <a:lstStyle/>
          <a:p>
            <a:pPr algn="just"/>
            <a:r>
              <a:rPr lang="el-GR" dirty="0" smtClean="0"/>
              <a:t>Ανεξαρτήτως σχολείου οι μαθητές αυτοί δέχονται ακατάλληλη διδασκαλία προερχόμενη απο παραδοσιακά σχολικά περιβάλλοντα. </a:t>
            </a:r>
          </a:p>
          <a:p>
            <a:pPr algn="just"/>
            <a:r>
              <a:rPr lang="el-GR" dirty="0" smtClean="0"/>
              <a:t>π.χ. Το περιεχόμενο του Α.Π. και οι διδακτικές προσεγγίσεις είναι οι ίδιες σε </a:t>
            </a:r>
            <a:r>
              <a:rPr lang="el-GR" dirty="0" err="1" smtClean="0"/>
              <a:t>μονοπολιτισμικά</a:t>
            </a:r>
            <a:r>
              <a:rPr lang="el-GR" dirty="0" smtClean="0"/>
              <a:t> σχολεία όσο και σε πολυπολιτισμικά σχολεία.</a:t>
            </a:r>
          </a:p>
          <a:p>
            <a:pPr algn="just"/>
            <a:r>
              <a:rPr lang="el-GR" dirty="0"/>
              <a:t>Ω</a:t>
            </a:r>
            <a:r>
              <a:rPr lang="el-GR" dirty="0" smtClean="0"/>
              <a:t>στόσο όλοι οι μαθητές δικαιούνται υψηλής ποιότητας διδασκαλία που να συνδέεται κατάλληλα με το βιωματικό τους υπόβαθρο. </a:t>
            </a:r>
            <a:endParaRPr lang="el-GR" dirty="0"/>
          </a:p>
        </p:txBody>
      </p:sp>
      <p:sp>
        <p:nvSpPr>
          <p:cNvPr id="4" name="Θέση αριθμού διαφάνειας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30732437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solidFill>
                  <a:schemeClr val="bg1"/>
                </a:solidFill>
              </a:rPr>
              <a:t>Πολιτισμικά διαμεσολαβημένες γνωστικές διαδικασίες</a:t>
            </a:r>
            <a:endParaRPr lang="el-GR" dirty="0">
              <a:solidFill>
                <a:schemeClr val="bg1"/>
              </a:solidFill>
            </a:endParaRPr>
          </a:p>
        </p:txBody>
      </p:sp>
      <p:sp>
        <p:nvSpPr>
          <p:cNvPr id="3" name="Content Placeholder 2"/>
          <p:cNvSpPr>
            <a:spLocks noGrp="1"/>
          </p:cNvSpPr>
          <p:nvPr>
            <p:ph idx="1"/>
          </p:nvPr>
        </p:nvSpPr>
        <p:spPr>
          <a:xfrm>
            <a:off x="457200" y="1981200"/>
            <a:ext cx="8229600" cy="4525963"/>
          </a:xfrm>
        </p:spPr>
        <p:txBody>
          <a:bodyPr>
            <a:normAutofit/>
          </a:bodyPr>
          <a:lstStyle/>
          <a:p>
            <a:pPr algn="just"/>
            <a:r>
              <a:rPr lang="el-GR" dirty="0" smtClean="0"/>
              <a:t>Οι γνωστικές διαδικασίες και ο πολιτισμός κατασκευάζονται αμοιβαία στον μαθητή. </a:t>
            </a:r>
          </a:p>
          <a:p>
            <a:pPr marL="0" indent="0" algn="just">
              <a:buNone/>
            </a:pPr>
            <a:endParaRPr lang="el-GR" dirty="0" smtClean="0"/>
          </a:p>
          <a:p>
            <a:pPr algn="just"/>
            <a:r>
              <a:rPr lang="el-GR" dirty="0" smtClean="0"/>
              <a:t>π.χ. Οι δομές της λεκτικής μνήμης(γνωστική ανάπτυξη) και η κατάκτηση της γλώσσας(πολιτισμικό πλαίσιο) κατασκευάζονται αμοιβαία. </a:t>
            </a:r>
            <a:endParaRPr lang="el-GR" dirty="0"/>
          </a:p>
        </p:txBody>
      </p:sp>
      <p:sp>
        <p:nvSpPr>
          <p:cNvPr id="4" name="Θέση αριθμού διαφάνειας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15937408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Piaget (1896-1980)</a:t>
            </a:r>
            <a:r>
              <a:rPr lang="el-GR" dirty="0" smtClean="0">
                <a:solidFill>
                  <a:schemeClr val="bg1"/>
                </a:solidFill>
              </a:rPr>
              <a:t> 1/3</a:t>
            </a:r>
            <a:endParaRPr lang="el-GR" dirty="0">
              <a:solidFill>
                <a:schemeClr val="bg1"/>
              </a:solidFill>
            </a:endParaRPr>
          </a:p>
        </p:txBody>
      </p:sp>
      <p:sp>
        <p:nvSpPr>
          <p:cNvPr id="3" name="Content Placeholder 2"/>
          <p:cNvSpPr>
            <a:spLocks noGrp="1"/>
          </p:cNvSpPr>
          <p:nvPr>
            <p:ph idx="1"/>
          </p:nvPr>
        </p:nvSpPr>
        <p:spPr>
          <a:xfrm>
            <a:off x="457200" y="2057400"/>
            <a:ext cx="8229600" cy="4525963"/>
          </a:xfrm>
        </p:spPr>
        <p:txBody>
          <a:bodyPr>
            <a:normAutofit fontScale="85000" lnSpcReduction="10000"/>
          </a:bodyPr>
          <a:lstStyle/>
          <a:p>
            <a:pPr marL="0" indent="0" algn="just">
              <a:buNone/>
            </a:pPr>
            <a:r>
              <a:rPr lang="el-GR" dirty="0" smtClean="0"/>
              <a:t>Στάδια ανάπτυξης των παιδιών σε σχέση με την κατάκτηση της γνώσης. </a:t>
            </a:r>
          </a:p>
          <a:p>
            <a:pPr marL="514350" indent="-514350" algn="just">
              <a:buFont typeface="+mj-lt"/>
              <a:buAutoNum type="arabicPeriod"/>
            </a:pPr>
            <a:r>
              <a:rPr lang="el-GR" dirty="0" smtClean="0"/>
              <a:t>Αισθησιοκινητικό (γέννηση εως 18 μηνών) το παιδί δεν διαθέτει καμία συμβολική λειτουργία.</a:t>
            </a:r>
          </a:p>
          <a:p>
            <a:pPr marL="514350" indent="-514350" algn="just">
              <a:buFont typeface="+mj-lt"/>
              <a:buAutoNum type="arabicPeriod"/>
            </a:pPr>
            <a:r>
              <a:rPr lang="el-GR" dirty="0" smtClean="0"/>
              <a:t>Προ-συγκεκριμένης σκέψης (18μηνών έως 7 ετών) το παιδί αναπτύσσει ικανότητες αναπαράστασης των πραγμάτων με σύμβολα.</a:t>
            </a:r>
          </a:p>
          <a:p>
            <a:pPr marL="514350" indent="-514350" algn="just">
              <a:buFont typeface="+mj-lt"/>
              <a:buAutoNum type="arabicPeriod"/>
            </a:pPr>
            <a:r>
              <a:rPr lang="el-GR" dirty="0" smtClean="0"/>
              <a:t>Συγκεκριμένη σκέψη (7-12 ετών) το παιδί αναπτύσσει την ικανότητα να ολοκληρώνει διανοητικές πράξεις χωρίς τη βοήθεια φυσικών αντικειμένων ή φυσικών πράξεων. </a:t>
            </a:r>
            <a:endParaRPr lang="el-GR" dirty="0"/>
          </a:p>
        </p:txBody>
      </p:sp>
      <p:sp>
        <p:nvSpPr>
          <p:cNvPr id="4" name="Θέση αριθμού διαφάνειας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4147530876"/>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1">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Θέμα1" id="{EB3AC042-CF8B-4A55-A520-20408734118F}" vid="{C72F8050-92A4-41CF-B2C4-4BF0633256F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Θέμα1</Template>
  <TotalTime>581</TotalTime>
  <Words>2269</Words>
  <Application>Microsoft Office PowerPoint</Application>
  <PresentationFormat>Προβολή στην οθόνη (4:3)</PresentationFormat>
  <Paragraphs>210</Paragraphs>
  <Slides>40</Slides>
  <Notes>8</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40</vt:i4>
      </vt:variant>
    </vt:vector>
  </HeadingPairs>
  <TitlesOfParts>
    <vt:vector size="46" baseType="lpstr">
      <vt:lpstr>Arial</vt:lpstr>
      <vt:lpstr>Calibri</vt:lpstr>
      <vt:lpstr>Symbol</vt:lpstr>
      <vt:lpstr>Times New Roman</vt:lpstr>
      <vt:lpstr>Wingdings</vt:lpstr>
      <vt:lpstr>Θέμα1</vt:lpstr>
      <vt:lpstr>Κεφάλαιο 7ο Μια θεωρία της πολιτισμικής διαμεσολάβησης</vt:lpstr>
      <vt:lpstr>Κεντρικά Ερωτήματα </vt:lpstr>
      <vt:lpstr>Χαρακτηριστικά μιας καλής θεωρίας διδασκαλίας.</vt:lpstr>
      <vt:lpstr>Μαθητές σε πολυπολιτισμικά περιβάλλοντα </vt:lpstr>
      <vt:lpstr>Αιτίες και αποτελέσματα 1/2</vt:lpstr>
      <vt:lpstr>Αιτίες και αποτελέσματα 2/2</vt:lpstr>
      <vt:lpstr>Υποεξυπηρετούμενοι μαθητές και φοίτηση σε σχολικές μονάδες</vt:lpstr>
      <vt:lpstr>Πολιτισμικά διαμεσολαβημένες γνωστικές διαδικασίες</vt:lpstr>
      <vt:lpstr>Piaget (1896-1980) 1/3</vt:lpstr>
      <vt:lpstr>Piaget (1896-1980) 2/3</vt:lpstr>
      <vt:lpstr>Piaget (1896-1980) 3/3</vt:lpstr>
      <vt:lpstr>Νεο-Πιαζετιανοί</vt:lpstr>
      <vt:lpstr>Vygotsky (1896-1934) 1/2</vt:lpstr>
      <vt:lpstr>Vygotsky (1896-1934) 2/2</vt:lpstr>
      <vt:lpstr>Σύγχρονες αντιλήψεις 1/3</vt:lpstr>
      <vt:lpstr>Σύγχρονες αντιλήψεις 2/3</vt:lpstr>
      <vt:lpstr>Σύγχρονες αντιλήψεις 3/3</vt:lpstr>
      <vt:lpstr>Πολιτισμός και επεξεργασία πληροφοριών 1/3</vt:lpstr>
      <vt:lpstr>Πολιτισμός και επεξεργασία πληροφοριών 2/3</vt:lpstr>
      <vt:lpstr>Πολιτισμός και επεξεργασία πληροφοριών 3/3</vt:lpstr>
      <vt:lpstr>Κύρια συστατικά της εισροής πληροφοριών</vt:lpstr>
      <vt:lpstr>Οι δομές της μνήμης</vt:lpstr>
      <vt:lpstr>Νοητικές πράξεις</vt:lpstr>
      <vt:lpstr>Πολιτισμός, επεξεργασία πληροφοριών και διδασκαλία 1/4</vt:lpstr>
      <vt:lpstr>Παρουσίαση του PowerPoint</vt:lpstr>
      <vt:lpstr>Παρουσίαση του PowerPoint</vt:lpstr>
      <vt:lpstr>Παρουσίαση του PowerPoint</vt:lpstr>
      <vt:lpstr>Πολιτισμικά διαμεσολαβημένη διδασκαλία</vt:lpstr>
      <vt:lpstr>Πολιτισμική διαμεσολάβηση</vt:lpstr>
      <vt:lpstr>Αυθεντική πολιτισμική διαμεσολάβηση</vt:lpstr>
      <vt:lpstr>Παράδειγμα αυθεντικής διαμεσολάβησης</vt:lpstr>
      <vt:lpstr>Περιοδική πολιτισμική διαμεσολάβηση </vt:lpstr>
      <vt:lpstr>Παράδειγμα περιοδικής διαμεσολάβησης</vt:lpstr>
      <vt:lpstr>Πολιτισμική προσαρμογή 1/2</vt:lpstr>
      <vt:lpstr>Πολιτισμική προσαρμογή 2/2</vt:lpstr>
      <vt:lpstr>Παράδειγμα πολιτισμικής προσαρμογής</vt:lpstr>
      <vt:lpstr>Πολιτισμική εμβάπτιση 1/3</vt:lpstr>
      <vt:lpstr>Πολιτισμική εμβάπτιση 2/3</vt:lpstr>
      <vt:lpstr>Πολιτισμική εμβάπτιση 3/3</vt:lpstr>
      <vt:lpstr>Παρουσίαση του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George</dc:creator>
  <cp:lastModifiedBy>Μαίρη</cp:lastModifiedBy>
  <cp:revision>87</cp:revision>
  <dcterms:created xsi:type="dcterms:W3CDTF">2006-08-16T00:00:00Z</dcterms:created>
  <dcterms:modified xsi:type="dcterms:W3CDTF">2016-11-22T22:16:20Z</dcterms:modified>
</cp:coreProperties>
</file>