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347" r:id="rId3"/>
    <p:sldId id="348" r:id="rId4"/>
    <p:sldId id="349" r:id="rId5"/>
    <p:sldId id="350" r:id="rId6"/>
    <p:sldId id="272" r:id="rId7"/>
    <p:sldId id="257" r:id="rId8"/>
    <p:sldId id="262" r:id="rId9"/>
    <p:sldId id="258" r:id="rId10"/>
    <p:sldId id="263" r:id="rId11"/>
    <p:sldId id="270" r:id="rId12"/>
    <p:sldId id="351" r:id="rId13"/>
    <p:sldId id="271" r:id="rId14"/>
    <p:sldId id="259" r:id="rId15"/>
    <p:sldId id="260" r:id="rId16"/>
    <p:sldId id="261" r:id="rId17"/>
    <p:sldId id="264" r:id="rId18"/>
    <p:sldId id="265" r:id="rId19"/>
    <p:sldId id="266" r:id="rId20"/>
    <p:sldId id="267" r:id="rId21"/>
    <p:sldId id="268" r:id="rId22"/>
    <p:sldId id="269"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2" r:id="rId51"/>
    <p:sldId id="300" r:id="rId52"/>
    <p:sldId id="303" r:id="rId53"/>
    <p:sldId id="304" r:id="rId54"/>
    <p:sldId id="301" r:id="rId55"/>
    <p:sldId id="305" r:id="rId56"/>
    <p:sldId id="307" r:id="rId57"/>
    <p:sldId id="306" r:id="rId58"/>
    <p:sldId id="308" r:id="rId59"/>
    <p:sldId id="309" r:id="rId60"/>
    <p:sldId id="310" r:id="rId61"/>
    <p:sldId id="311" r:id="rId62"/>
    <p:sldId id="315" r:id="rId63"/>
    <p:sldId id="316" r:id="rId64"/>
    <p:sldId id="313" r:id="rId65"/>
    <p:sldId id="317" r:id="rId66"/>
    <p:sldId id="314" r:id="rId67"/>
    <p:sldId id="346" r:id="rId68"/>
    <p:sldId id="312" r:id="rId69"/>
    <p:sldId id="318" r:id="rId70"/>
    <p:sldId id="319" r:id="rId71"/>
    <p:sldId id="320" r:id="rId72"/>
    <p:sldId id="324" r:id="rId73"/>
    <p:sldId id="321" r:id="rId74"/>
    <p:sldId id="322" r:id="rId75"/>
    <p:sldId id="325" r:id="rId76"/>
    <p:sldId id="323" r:id="rId77"/>
    <p:sldId id="326" r:id="rId78"/>
    <p:sldId id="327" r:id="rId79"/>
    <p:sldId id="328" r:id="rId80"/>
    <p:sldId id="329" r:id="rId81"/>
    <p:sldId id="330" r:id="rId82"/>
    <p:sldId id="331" r:id="rId83"/>
    <p:sldId id="334" r:id="rId84"/>
    <p:sldId id="332" r:id="rId85"/>
    <p:sldId id="333" r:id="rId86"/>
    <p:sldId id="335" r:id="rId87"/>
    <p:sldId id="336" r:id="rId88"/>
    <p:sldId id="337" r:id="rId89"/>
    <p:sldId id="338" r:id="rId90"/>
    <p:sldId id="339" r:id="rId91"/>
    <p:sldId id="340" r:id="rId92"/>
    <p:sldId id="341" r:id="rId93"/>
    <p:sldId id="342" r:id="rId94"/>
    <p:sldId id="343" r:id="rId95"/>
    <p:sldId id="344" r:id="rId96"/>
    <p:sldId id="345" r:id="rId9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1" d="100"/>
          <a:sy n="101" d="100"/>
        </p:scale>
        <p:origin x="126" y="312"/>
      </p:cViewPr>
      <p:guideLst/>
    </p:cSldViewPr>
  </p:slideViewPr>
  <p:notesTextViewPr>
    <p:cViewPr>
      <p:scale>
        <a:sx n="1" d="1"/>
        <a:sy n="1" d="1"/>
      </p:scale>
      <p:origin x="0" y="0"/>
    </p:cViewPr>
  </p:notesTextViewPr>
  <p:sorterViewPr>
    <p:cViewPr>
      <p:scale>
        <a:sx n="100" d="100"/>
        <a:sy n="100" d="100"/>
      </p:scale>
      <p:origin x="0" y="-342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7" name="Date Placeholder 6"/>
          <p:cNvSpPr>
            <a:spLocks noGrp="1"/>
          </p:cNvSpPr>
          <p:nvPr>
            <p:ph type="dt" sz="half" idx="10"/>
          </p:nvPr>
        </p:nvSpPr>
        <p:spPr/>
        <p:txBody>
          <a:bodyPr/>
          <a:lstStyle/>
          <a:p>
            <a:fld id="{1417F3EC-D847-497D-AFA3-CB7664EFBF59}" type="datetimeFigureOut">
              <a:rPr lang="en-US" smtClean="0"/>
              <a:t>10/3/2023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793541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1417F3EC-D847-497D-AFA3-CB7664EFBF59}" type="datetimeFigureOut">
              <a:rPr lang="en-US" smtClean="0"/>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2254672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l-GR"/>
              <a:t>Κάντε κλικ για να επεξεργαστείτε τον τίτλο υποδείγματος</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1417F3EC-D847-497D-AFA3-CB7664EFBF59}" type="datetimeFigureOut">
              <a:rPr lang="en-US" smtClean="0"/>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3710412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l-GR"/>
              <a:t>Κάντε κλικ για να επεξεργαστείτε τον τίτλο υποδείγματος</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1417F3EC-D847-497D-AFA3-CB7664EFBF59}" type="datetimeFigureOut">
              <a:rPr lang="en-US" smtClean="0"/>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911821-57A4-4420-95F2-2AE7D8526F8E}"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39449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l-GR"/>
              <a:t>Κάντε κλικ για να επεξεργαστείτε τον τίτλο υποδείγματος</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1417F3EC-D847-497D-AFA3-CB7664EFBF59}" type="datetimeFigureOut">
              <a:rPr lang="en-US" smtClean="0"/>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2296184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στήλες">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l-GR"/>
              <a:t>Κάντε κλικ για να επεξεργαστείτε τον τίτλο υποδείγματος</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l-GR"/>
              <a:t>Στυλ κειμένου υποδείγματος</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l-GR"/>
              <a:t>Στυλ κειμένου υποδείγματος</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3" name="Date Placeholder 2"/>
          <p:cNvSpPr>
            <a:spLocks noGrp="1"/>
          </p:cNvSpPr>
          <p:nvPr>
            <p:ph type="dt" sz="half" idx="10"/>
          </p:nvPr>
        </p:nvSpPr>
        <p:spPr/>
        <p:txBody>
          <a:bodyPr/>
          <a:lstStyle/>
          <a:p>
            <a:fld id="{1417F3EC-D847-497D-AFA3-CB7664EFBF59}" type="datetimeFigureOut">
              <a:rPr lang="en-US" smtClean="0"/>
              <a:t>10/3/2023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2123590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Στήλη 3 εικόνων">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l-GR"/>
              <a:t>Κάντε κλικ για να επεξεργαστείτε τον τίτλο υποδείγματος</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3" name="Date Placeholder 2"/>
          <p:cNvSpPr>
            <a:spLocks noGrp="1"/>
          </p:cNvSpPr>
          <p:nvPr>
            <p:ph type="dt" sz="half" idx="10"/>
          </p:nvPr>
        </p:nvSpPr>
        <p:spPr/>
        <p:txBody>
          <a:bodyPr/>
          <a:lstStyle/>
          <a:p>
            <a:fld id="{1417F3EC-D847-497D-AFA3-CB7664EFBF59}" type="datetimeFigureOut">
              <a:rPr lang="en-US" smtClean="0"/>
              <a:t>10/3/2023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3705000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1417F3EC-D847-497D-AFA3-CB7664EFBF59}" type="datetimeFigureOut">
              <a:rPr lang="en-US" smtClean="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2843181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1417F3EC-D847-497D-AFA3-CB7664EFBF59}" type="datetimeFigureOut">
              <a:rPr lang="en-US" smtClean="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1055925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lvl1pPr>
              <a:defRPr>
                <a:solidFill>
                  <a:schemeClr val="accent2">
                    <a:lumMod val="60000"/>
                    <a:lumOff val="40000"/>
                  </a:schemeClr>
                </a:solidFill>
              </a:defRPr>
            </a:lvl1pPr>
          </a:lstStyle>
          <a:p>
            <a:r>
              <a:rPr lang="el-GR" dirty="0"/>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endParaRPr lang="en-US" dirty="0"/>
          </a:p>
        </p:txBody>
      </p:sp>
      <p:sp>
        <p:nvSpPr>
          <p:cNvPr id="4" name="Date Placeholder 3"/>
          <p:cNvSpPr>
            <a:spLocks noGrp="1"/>
          </p:cNvSpPr>
          <p:nvPr>
            <p:ph type="dt" sz="half" idx="10"/>
          </p:nvPr>
        </p:nvSpPr>
        <p:spPr/>
        <p:txBody>
          <a:bodyPr/>
          <a:lstStyle/>
          <a:p>
            <a:fld id="{1417F3EC-D847-497D-AFA3-CB7664EFBF59}" type="datetimeFigureOut">
              <a:rPr lang="en-US" smtClean="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460041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l-GR"/>
              <a:t>Κάντε κλικ για να επεξεργαστείτε τον τίτλο υποδείγματος</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1417F3EC-D847-497D-AFA3-CB7664EFBF59}" type="datetimeFigureOut">
              <a:rPr lang="en-US" smtClean="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2934340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1417F3EC-D847-497D-AFA3-CB7664EFBF59}" type="datetimeFigureOut">
              <a:rPr lang="en-US" smtClean="0"/>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3370178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1120000" y="2505075"/>
            <a:ext cx="5025216"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l-GR"/>
              <a:t>Στυλ κειμένου υποδείγματος</a:t>
            </a:r>
          </a:p>
        </p:txBody>
      </p:sp>
      <p:sp>
        <p:nvSpPr>
          <p:cNvPr id="6" name="Content Placeholder 5"/>
          <p:cNvSpPr>
            <a:spLocks noGrp="1"/>
          </p:cNvSpPr>
          <p:nvPr>
            <p:ph sz="quarter" idx="4"/>
          </p:nvPr>
        </p:nvSpPr>
        <p:spPr>
          <a:xfrm>
            <a:off x="6319840" y="2505075"/>
            <a:ext cx="503554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1417F3EC-D847-497D-AFA3-CB7664EFBF59}" type="datetimeFigureOut">
              <a:rPr lang="en-US" smtClean="0"/>
              <a:t>10/3/2023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3867273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1417F3EC-D847-497D-AFA3-CB7664EFBF59}" type="datetimeFigureOut">
              <a:rPr lang="en-US" smtClean="0"/>
              <a:t>10/3/2023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2668756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17F3EC-D847-497D-AFA3-CB7664EFBF59}" type="datetimeFigureOut">
              <a:rPr lang="en-US" smtClean="0"/>
              <a:t>10/3/2023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2802591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1417F3EC-D847-497D-AFA3-CB7664EFBF59}" type="datetimeFigureOut">
              <a:rPr lang="en-US" smtClean="0"/>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2929190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1417F3EC-D847-497D-AFA3-CB7664EFBF59}" type="datetimeFigureOut">
              <a:rPr lang="en-US" smtClean="0"/>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1505136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1417F3EC-D847-497D-AFA3-CB7664EFBF59}" type="datetimeFigureOut">
              <a:rPr lang="en-US" smtClean="0"/>
              <a:t>10/3/2023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00911821-57A4-4420-95F2-2AE7D8526F8E}" type="slidenum">
              <a:rPr lang="en-US" smtClean="0"/>
              <a:t>‹#›</a:t>
            </a:fld>
            <a:endParaRPr lang="en-US"/>
          </a:p>
        </p:txBody>
      </p:sp>
      <p:pic>
        <p:nvPicPr>
          <p:cNvPr id="7170" name="Picture 2">
            <a:extLst>
              <a:ext uri="{FF2B5EF4-FFF2-40B4-BE49-F238E27FC236}">
                <a16:creationId xmlns:a16="http://schemas.microsoft.com/office/drawing/2014/main" id="{DB47B6E8-9CC0-0AC6-7D26-BA6582234CA1}"/>
              </a:ext>
            </a:extLst>
          </p:cNvPr>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127821" y="6106958"/>
            <a:ext cx="3539612" cy="612058"/>
          </a:xfrm>
          <a:prstGeom prst="rect">
            <a:avLst/>
          </a:prstGeom>
          <a:noFill/>
          <a:extLst>
            <a:ext uri="{909E8E84-426E-40DD-AFC4-6F175D3DCCD1}">
              <a14:hiddenFill xmlns:a14="http://schemas.microsoft.com/office/drawing/2010/main">
                <a:solidFill>
                  <a:srgbClr val="FFFFFF"/>
                </a:solidFill>
              </a14:hiddenFill>
            </a:ext>
          </a:extLst>
        </p:spPr>
      </p:pic>
      <p:pic>
        <p:nvPicPr>
          <p:cNvPr id="7" name="Εικόνα 6">
            <a:extLst>
              <a:ext uri="{FF2B5EF4-FFF2-40B4-BE49-F238E27FC236}">
                <a16:creationId xmlns:a16="http://schemas.microsoft.com/office/drawing/2014/main" id="{1C4CFE76-B533-5EEF-16D2-DB99BF77E800}"/>
              </a:ext>
            </a:extLst>
          </p:cNvPr>
          <p:cNvPicPr>
            <a:picLocks noChangeAspect="1"/>
          </p:cNvPicPr>
          <p:nvPr userDrawn="1"/>
        </p:nvPicPr>
        <p:blipFill>
          <a:blip r:embed="rId21"/>
          <a:stretch>
            <a:fillRect/>
          </a:stretch>
        </p:blipFill>
        <p:spPr>
          <a:xfrm>
            <a:off x="11344780" y="6038491"/>
            <a:ext cx="714578" cy="715249"/>
          </a:xfrm>
          <a:prstGeom prst="rect">
            <a:avLst/>
          </a:prstGeom>
        </p:spPr>
      </p:pic>
      <p:sp>
        <p:nvSpPr>
          <p:cNvPr id="8" name="TextBox 7">
            <a:extLst>
              <a:ext uri="{FF2B5EF4-FFF2-40B4-BE49-F238E27FC236}">
                <a16:creationId xmlns:a16="http://schemas.microsoft.com/office/drawing/2014/main" id="{3A9C649C-FD68-00E0-7341-E03289EA504C}"/>
              </a:ext>
            </a:extLst>
          </p:cNvPr>
          <p:cNvSpPr txBox="1"/>
          <p:nvPr userDrawn="1"/>
        </p:nvSpPr>
        <p:spPr>
          <a:xfrm>
            <a:off x="7254801" y="6122737"/>
            <a:ext cx="4088921" cy="646331"/>
          </a:xfrm>
          <a:prstGeom prst="rect">
            <a:avLst/>
          </a:prstGeom>
          <a:noFill/>
        </p:spPr>
        <p:txBody>
          <a:bodyPr wrap="square" rtlCol="0">
            <a:spAutoFit/>
          </a:bodyPr>
          <a:lstStyle/>
          <a:p>
            <a:pPr algn="r"/>
            <a:r>
              <a:rPr lang="el-GR" b="1" dirty="0">
                <a:solidFill>
                  <a:srgbClr val="686566"/>
                </a:solidFill>
                <a:latin typeface="Cera Pro" panose="00000400000000000000" pitchFamily="2" charset="0"/>
              </a:rPr>
              <a:t>ΤΜΗΜΑ </a:t>
            </a:r>
            <a:br>
              <a:rPr lang="el-GR" b="1" dirty="0">
                <a:solidFill>
                  <a:srgbClr val="686566"/>
                </a:solidFill>
                <a:latin typeface="Cera Pro" panose="00000400000000000000" pitchFamily="2" charset="0"/>
              </a:rPr>
            </a:br>
            <a:r>
              <a:rPr lang="el-GR" b="1" dirty="0">
                <a:solidFill>
                  <a:srgbClr val="686566"/>
                </a:solidFill>
                <a:latin typeface="Cera Pro" panose="00000400000000000000" pitchFamily="2" charset="0"/>
              </a:rPr>
              <a:t>ΜΗΧΑΝΙΚΩΝ ΟΡΥΚΤΩΝ ΠΟΡΩΝ</a:t>
            </a:r>
            <a:endParaRPr lang="en-US" b="1" dirty="0">
              <a:solidFill>
                <a:srgbClr val="686566"/>
              </a:solidFill>
              <a:latin typeface="Cera Pro" panose="00000400000000000000" pitchFamily="2" charset="0"/>
            </a:endParaRPr>
          </a:p>
        </p:txBody>
      </p:sp>
    </p:spTree>
    <p:extLst>
      <p:ext uri="{BB962C8B-B14F-4D97-AF65-F5344CB8AC3E}">
        <p14:creationId xmlns:p14="http://schemas.microsoft.com/office/powerpoint/2010/main" val="2453662720"/>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aima.cs.berkeley.edu/" TargetMode="External"/><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79.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image" Target="../media/image81.jpeg"/><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8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A31DEAB-F42A-1F13-4409-FDAE7E6993AA}"/>
              </a:ext>
            </a:extLst>
          </p:cNvPr>
          <p:cNvSpPr>
            <a:spLocks noGrp="1"/>
          </p:cNvSpPr>
          <p:nvPr>
            <p:ph type="ctrTitle"/>
          </p:nvPr>
        </p:nvSpPr>
        <p:spPr>
          <a:xfrm>
            <a:off x="731519" y="3694375"/>
            <a:ext cx="10622280" cy="1641490"/>
          </a:xfrm>
        </p:spPr>
        <p:txBody>
          <a:bodyPr>
            <a:normAutofit/>
          </a:bodyPr>
          <a:lstStyle/>
          <a:p>
            <a:pPr algn="l"/>
            <a:r>
              <a:rPr lang="el-GR" sz="3100" spc="300" dirty="0"/>
              <a:t>Εφαρμογές </a:t>
            </a:r>
            <a:br>
              <a:rPr lang="el-GR" sz="3100" spc="300" dirty="0"/>
            </a:br>
            <a:r>
              <a:rPr lang="el-GR" sz="3100" spc="300" dirty="0"/>
              <a:t>Τεχνητής Νοημοσύνης στη </a:t>
            </a:r>
            <a:br>
              <a:rPr lang="el-GR" sz="3100" spc="300" dirty="0"/>
            </a:br>
            <a:r>
              <a:rPr lang="el-GR" sz="3100" spc="300" dirty="0"/>
              <a:t>Μηχανική Ορυκτών Πόρων</a:t>
            </a:r>
            <a:endParaRPr lang="en-US" sz="3100" spc="300" dirty="0"/>
          </a:p>
        </p:txBody>
      </p:sp>
      <p:sp>
        <p:nvSpPr>
          <p:cNvPr id="3" name="Υπότιτλος 2">
            <a:extLst>
              <a:ext uri="{FF2B5EF4-FFF2-40B4-BE49-F238E27FC236}">
                <a16:creationId xmlns:a16="http://schemas.microsoft.com/office/drawing/2014/main" id="{2C0C8EA4-560A-D75D-F6C7-1591CC00AD5A}"/>
              </a:ext>
            </a:extLst>
          </p:cNvPr>
          <p:cNvSpPr>
            <a:spLocks noGrp="1"/>
          </p:cNvSpPr>
          <p:nvPr>
            <p:ph type="subTitle" idx="1"/>
          </p:nvPr>
        </p:nvSpPr>
        <p:spPr>
          <a:xfrm>
            <a:off x="731519" y="3694375"/>
            <a:ext cx="10622280" cy="2636756"/>
          </a:xfrm>
        </p:spPr>
        <p:txBody>
          <a:bodyPr>
            <a:normAutofit/>
          </a:bodyPr>
          <a:lstStyle/>
          <a:p>
            <a:pPr algn="l"/>
            <a:r>
              <a:rPr lang="el-GR" sz="4000" dirty="0">
                <a:latin typeface="Bahnschrift Light" panose="020B0502040204020203" pitchFamily="34" charset="0"/>
              </a:rPr>
              <a:t>1. Εισαγωγή</a:t>
            </a:r>
          </a:p>
          <a:p>
            <a:pPr algn="l"/>
            <a:endParaRPr lang="el-GR" sz="1800" dirty="0">
              <a:latin typeface="Bahnschrift Light" panose="020B0502040204020203" pitchFamily="34" charset="0"/>
            </a:endParaRPr>
          </a:p>
        </p:txBody>
      </p:sp>
      <p:pic>
        <p:nvPicPr>
          <p:cNvPr id="5" name="Picture 4">
            <a:extLst>
              <a:ext uri="{FF2B5EF4-FFF2-40B4-BE49-F238E27FC236}">
                <a16:creationId xmlns:a16="http://schemas.microsoft.com/office/drawing/2014/main" id="{E82FB94D-0C7C-98DC-EB87-15B9C2CEF413}"/>
              </a:ext>
            </a:extLst>
          </p:cNvPr>
          <p:cNvPicPr>
            <a:picLocks noChangeAspect="1"/>
          </p:cNvPicPr>
          <p:nvPr/>
        </p:nvPicPr>
        <p:blipFill rotWithShape="1">
          <a:blip r:embed="rId3"/>
          <a:srcRect t="27252" b="28788"/>
          <a:stretch/>
        </p:blipFill>
        <p:spPr>
          <a:xfrm>
            <a:off x="20" y="10"/>
            <a:ext cx="12191980" cy="3443533"/>
          </a:xfrm>
          <a:prstGeom prst="rect">
            <a:avLst/>
          </a:prstGeom>
        </p:spPr>
      </p:pic>
      <p:pic>
        <p:nvPicPr>
          <p:cNvPr id="6" name="Εικόνα 5">
            <a:extLst>
              <a:ext uri="{FF2B5EF4-FFF2-40B4-BE49-F238E27FC236}">
                <a16:creationId xmlns:a16="http://schemas.microsoft.com/office/drawing/2014/main" id="{67B72E4E-B973-BC97-83DC-490270B5F94B}"/>
              </a:ext>
            </a:extLst>
          </p:cNvPr>
          <p:cNvPicPr>
            <a:picLocks noChangeAspect="1"/>
          </p:cNvPicPr>
          <p:nvPr/>
        </p:nvPicPr>
        <p:blipFill>
          <a:blip r:embed="rId4"/>
          <a:stretch>
            <a:fillRect/>
          </a:stretch>
        </p:blipFill>
        <p:spPr>
          <a:xfrm>
            <a:off x="7610319" y="1419225"/>
            <a:ext cx="4150267" cy="4019550"/>
          </a:xfrm>
          <a:prstGeom prst="rect">
            <a:avLst/>
          </a:prstGeom>
        </p:spPr>
      </p:pic>
    </p:spTree>
    <p:extLst>
      <p:ext uri="{BB962C8B-B14F-4D97-AF65-F5344CB8AC3E}">
        <p14:creationId xmlns:p14="http://schemas.microsoft.com/office/powerpoint/2010/main" val="1758570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91B6787-01BB-84AC-559B-69B4F2562E98}"/>
              </a:ext>
            </a:extLst>
          </p:cNvPr>
          <p:cNvSpPr>
            <a:spLocks noGrp="1"/>
          </p:cNvSpPr>
          <p:nvPr>
            <p:ph type="title"/>
          </p:nvPr>
        </p:nvSpPr>
        <p:spPr>
          <a:xfrm>
            <a:off x="838200" y="365126"/>
            <a:ext cx="10515600" cy="917458"/>
          </a:xfrm>
        </p:spPr>
        <p:txBody>
          <a:bodyPr/>
          <a:lstStyle/>
          <a:p>
            <a:r>
              <a:rPr lang="el-GR" dirty="0"/>
              <a:t>Τι είναι η τεχνητή νοημοσύνη</a:t>
            </a:r>
            <a:endParaRPr lang="en-US" dirty="0"/>
          </a:p>
        </p:txBody>
      </p:sp>
      <p:sp>
        <p:nvSpPr>
          <p:cNvPr id="5" name="Text Box 16">
            <a:extLst>
              <a:ext uri="{FF2B5EF4-FFF2-40B4-BE49-F238E27FC236}">
                <a16:creationId xmlns:a16="http://schemas.microsoft.com/office/drawing/2014/main" id="{2FBEEE74-EBE0-0E48-9A34-09980928645C}"/>
              </a:ext>
            </a:extLst>
          </p:cNvPr>
          <p:cNvSpPr txBox="1">
            <a:spLocks noChangeArrowheads="1"/>
          </p:cNvSpPr>
          <p:nvPr/>
        </p:nvSpPr>
        <p:spPr bwMode="auto">
          <a:xfrm>
            <a:off x="2400300" y="1290167"/>
            <a:ext cx="7391400" cy="584773"/>
          </a:xfrm>
          <a:prstGeom prst="rect">
            <a:avLst/>
          </a:prstGeom>
          <a:noFill/>
          <a:ln w="9525">
            <a:noFill/>
            <a:miter lim="800000"/>
            <a:headEnd/>
            <a:tailEnd/>
          </a:ln>
        </p:spPr>
        <p:txBody>
          <a:bodyPr lIns="91439" tIns="45719" rIns="91439" bIns="45719">
            <a:spAutoFit/>
          </a:bodyPr>
          <a:lstStyle/>
          <a:p>
            <a:pPr>
              <a:spcBef>
                <a:spcPct val="50000"/>
              </a:spcBef>
            </a:pPr>
            <a:r>
              <a:rPr lang="el-GR" sz="3200" dirty="0">
                <a:latin typeface="Calibri" panose="020F0502020204030204" pitchFamily="34" charset="0"/>
                <a:cs typeface="Palatino"/>
              </a:rPr>
              <a:t>Η επιστήμη της δημιουργίας μηχανών που</a:t>
            </a:r>
            <a:r>
              <a:rPr lang="en-US" sz="3200" dirty="0">
                <a:latin typeface="Calibri" panose="020F0502020204030204" pitchFamily="34" charset="0"/>
                <a:cs typeface="Palatino"/>
              </a:rPr>
              <a:t>:</a:t>
            </a:r>
          </a:p>
        </p:txBody>
      </p:sp>
      <p:sp>
        <p:nvSpPr>
          <p:cNvPr id="6" name="TextBox 5">
            <a:extLst>
              <a:ext uri="{FF2B5EF4-FFF2-40B4-BE49-F238E27FC236}">
                <a16:creationId xmlns:a16="http://schemas.microsoft.com/office/drawing/2014/main" id="{A511211D-2EFC-2C01-3FBF-3B95E3C05F0E}"/>
              </a:ext>
            </a:extLst>
          </p:cNvPr>
          <p:cNvSpPr txBox="1"/>
          <p:nvPr/>
        </p:nvSpPr>
        <p:spPr>
          <a:xfrm>
            <a:off x="406400" y="2819401"/>
            <a:ext cx="2844800" cy="913199"/>
          </a:xfrm>
          <a:prstGeom prst="rect">
            <a:avLst/>
          </a:prstGeom>
          <a:noFill/>
        </p:spPr>
        <p:txBody>
          <a:bodyPr wrap="square" rtlCol="0">
            <a:spAutoFit/>
          </a:bodyPr>
          <a:lstStyle/>
          <a:p>
            <a:pPr algn="ctr"/>
            <a:r>
              <a:rPr lang="el-GR" sz="2667" dirty="0">
                <a:solidFill>
                  <a:schemeClr val="accent2"/>
                </a:solidFill>
                <a:latin typeface="Calibri" panose="020F0502020204030204" pitchFamily="34" charset="0"/>
                <a:cs typeface="Palatino"/>
              </a:rPr>
              <a:t>Σκέφτονται όπως οι άνθρωποι</a:t>
            </a:r>
            <a:endParaRPr lang="en-US" sz="2667" dirty="0">
              <a:solidFill>
                <a:schemeClr val="accent2"/>
              </a:solidFill>
              <a:latin typeface="Calibri" panose="020F0502020204030204" pitchFamily="34" charset="0"/>
              <a:cs typeface="Palatino"/>
            </a:endParaRPr>
          </a:p>
        </p:txBody>
      </p:sp>
      <p:sp>
        <p:nvSpPr>
          <p:cNvPr id="7" name="TextBox 6">
            <a:extLst>
              <a:ext uri="{FF2B5EF4-FFF2-40B4-BE49-F238E27FC236}">
                <a16:creationId xmlns:a16="http://schemas.microsoft.com/office/drawing/2014/main" id="{EE1D1409-82A8-EA78-495D-D2F9D5F5E98F}"/>
              </a:ext>
            </a:extLst>
          </p:cNvPr>
          <p:cNvSpPr txBox="1"/>
          <p:nvPr/>
        </p:nvSpPr>
        <p:spPr>
          <a:xfrm>
            <a:off x="406400" y="4866958"/>
            <a:ext cx="2844800" cy="913199"/>
          </a:xfrm>
          <a:prstGeom prst="rect">
            <a:avLst/>
          </a:prstGeom>
          <a:noFill/>
        </p:spPr>
        <p:txBody>
          <a:bodyPr wrap="square" rtlCol="0">
            <a:spAutoFit/>
          </a:bodyPr>
          <a:lstStyle/>
          <a:p>
            <a:pPr algn="ctr"/>
            <a:r>
              <a:rPr lang="el-GR" sz="2667" dirty="0">
                <a:solidFill>
                  <a:schemeClr val="accent2"/>
                </a:solidFill>
                <a:latin typeface="Calibri" panose="020F0502020204030204" pitchFamily="34" charset="0"/>
                <a:cs typeface="Palatino"/>
              </a:rPr>
              <a:t>Ενεργούν όπως οι άνθρωποι</a:t>
            </a:r>
            <a:endParaRPr lang="en-US" sz="2667" dirty="0">
              <a:solidFill>
                <a:schemeClr val="accent2"/>
              </a:solidFill>
              <a:latin typeface="Calibri" panose="020F0502020204030204" pitchFamily="34" charset="0"/>
              <a:cs typeface="Palatino"/>
            </a:endParaRPr>
          </a:p>
        </p:txBody>
      </p:sp>
      <p:sp>
        <p:nvSpPr>
          <p:cNvPr id="8" name="TextBox 7">
            <a:extLst>
              <a:ext uri="{FF2B5EF4-FFF2-40B4-BE49-F238E27FC236}">
                <a16:creationId xmlns:a16="http://schemas.microsoft.com/office/drawing/2014/main" id="{4E8D2286-5CED-E41D-BE1C-C03C66D0BC7F}"/>
              </a:ext>
            </a:extLst>
          </p:cNvPr>
          <p:cNvSpPr txBox="1"/>
          <p:nvPr/>
        </p:nvSpPr>
        <p:spPr>
          <a:xfrm>
            <a:off x="8839200" y="2819401"/>
            <a:ext cx="2844800" cy="913199"/>
          </a:xfrm>
          <a:prstGeom prst="rect">
            <a:avLst/>
          </a:prstGeom>
          <a:noFill/>
        </p:spPr>
        <p:txBody>
          <a:bodyPr wrap="square" rtlCol="0">
            <a:spAutoFit/>
          </a:bodyPr>
          <a:lstStyle/>
          <a:p>
            <a:pPr algn="ctr"/>
            <a:r>
              <a:rPr lang="el-GR" sz="2667" dirty="0">
                <a:solidFill>
                  <a:schemeClr val="accent2"/>
                </a:solidFill>
                <a:latin typeface="Calibri" panose="020F0502020204030204" pitchFamily="34" charset="0"/>
                <a:cs typeface="Palatino"/>
              </a:rPr>
              <a:t>Σκέφτονται ορθολογικά</a:t>
            </a:r>
            <a:endParaRPr lang="en-US" sz="2667" dirty="0">
              <a:solidFill>
                <a:schemeClr val="accent2"/>
              </a:solidFill>
              <a:latin typeface="Calibri" panose="020F0502020204030204" pitchFamily="34" charset="0"/>
              <a:cs typeface="Palatino"/>
            </a:endParaRPr>
          </a:p>
        </p:txBody>
      </p:sp>
      <p:sp>
        <p:nvSpPr>
          <p:cNvPr id="9" name="TextBox 8">
            <a:extLst>
              <a:ext uri="{FF2B5EF4-FFF2-40B4-BE49-F238E27FC236}">
                <a16:creationId xmlns:a16="http://schemas.microsoft.com/office/drawing/2014/main" id="{EDE27088-D2E1-BF1A-AEDD-931D65E8C664}"/>
              </a:ext>
            </a:extLst>
          </p:cNvPr>
          <p:cNvSpPr txBox="1"/>
          <p:nvPr/>
        </p:nvSpPr>
        <p:spPr>
          <a:xfrm>
            <a:off x="8839200" y="4866958"/>
            <a:ext cx="2844800" cy="913199"/>
          </a:xfrm>
          <a:prstGeom prst="rect">
            <a:avLst/>
          </a:prstGeom>
          <a:noFill/>
        </p:spPr>
        <p:txBody>
          <a:bodyPr wrap="square" rtlCol="0">
            <a:spAutoFit/>
          </a:bodyPr>
          <a:lstStyle/>
          <a:p>
            <a:pPr algn="ctr"/>
            <a:r>
              <a:rPr lang="el-GR" sz="2667" dirty="0">
                <a:solidFill>
                  <a:schemeClr val="accent2"/>
                </a:solidFill>
                <a:latin typeface="Calibri" panose="020F0502020204030204" pitchFamily="34" charset="0"/>
                <a:cs typeface="Palatino"/>
              </a:rPr>
              <a:t>Ενεργούν ορθολογικά</a:t>
            </a:r>
            <a:endParaRPr lang="en-US" sz="2667" dirty="0">
              <a:solidFill>
                <a:schemeClr val="accent2"/>
              </a:solidFill>
              <a:latin typeface="Calibri" panose="020F0502020204030204" pitchFamily="34" charset="0"/>
              <a:cs typeface="Palatino"/>
            </a:endParaRPr>
          </a:p>
        </p:txBody>
      </p:sp>
      <p:pic>
        <p:nvPicPr>
          <p:cNvPr id="10" name="Picture 1" descr="C:\Users\Dan\AppData\Local\Microsoft\Windows\Temporary Internet Files\Content.IE5\G6UMHP36\WhatIsAI.png">
            <a:extLst>
              <a:ext uri="{FF2B5EF4-FFF2-40B4-BE49-F238E27FC236}">
                <a16:creationId xmlns:a16="http://schemas.microsoft.com/office/drawing/2014/main" id="{7DC575EA-B022-30BE-3ED8-E8CCBD4C4090}"/>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352800" y="2209800"/>
            <a:ext cx="5418667" cy="4064000"/>
          </a:xfrm>
          <a:prstGeom prst="rect">
            <a:avLst/>
          </a:prstGeom>
          <a:noFill/>
        </p:spPr>
      </p:pic>
    </p:spTree>
    <p:extLst>
      <p:ext uri="{BB962C8B-B14F-4D97-AF65-F5344CB8AC3E}">
        <p14:creationId xmlns:p14="http://schemas.microsoft.com/office/powerpoint/2010/main" val="1514285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CF8B1DF-566F-4481-F72F-D590C705CC77}"/>
              </a:ext>
            </a:extLst>
          </p:cNvPr>
          <p:cNvSpPr>
            <a:spLocks noGrp="1"/>
          </p:cNvSpPr>
          <p:nvPr>
            <p:ph type="title"/>
          </p:nvPr>
        </p:nvSpPr>
        <p:spPr/>
        <p:txBody>
          <a:bodyPr/>
          <a:lstStyle/>
          <a:p>
            <a:r>
              <a:rPr lang="el-GR" dirty="0"/>
              <a:t>Ορθολογικές αποφάσεις</a:t>
            </a:r>
            <a:endParaRPr lang="en-US" dirty="0"/>
          </a:p>
        </p:txBody>
      </p:sp>
      <p:sp>
        <p:nvSpPr>
          <p:cNvPr id="3" name="Θέση περιεχομένου 2">
            <a:extLst>
              <a:ext uri="{FF2B5EF4-FFF2-40B4-BE49-F238E27FC236}">
                <a16:creationId xmlns:a16="http://schemas.microsoft.com/office/drawing/2014/main" id="{15D740C8-EBE5-3358-1A3B-1050CAA44E9E}"/>
              </a:ext>
            </a:extLst>
          </p:cNvPr>
          <p:cNvSpPr>
            <a:spLocks noGrp="1"/>
          </p:cNvSpPr>
          <p:nvPr>
            <p:ph idx="1"/>
          </p:nvPr>
        </p:nvSpPr>
        <p:spPr/>
        <p:txBody>
          <a:bodyPr>
            <a:normAutofit/>
          </a:bodyPr>
          <a:lstStyle/>
          <a:p>
            <a:pPr marL="0" indent="0">
              <a:lnSpc>
                <a:spcPct val="100000"/>
              </a:lnSpc>
              <a:buNone/>
            </a:pPr>
            <a:r>
              <a:rPr lang="el-GR" dirty="0"/>
              <a:t>Θα χρησιμοποιήσουμε τον όρο ορθολογικός με έναν πολύ συγκεκριμένο, τεχνικό τρόπο:</a:t>
            </a:r>
          </a:p>
          <a:p>
            <a:pPr lvl="1">
              <a:lnSpc>
                <a:spcPct val="100000"/>
              </a:lnSpc>
            </a:pPr>
            <a:r>
              <a:rPr lang="el-GR" dirty="0"/>
              <a:t>Ορθολογική: μέγιστη επίτευξη προκαθορισμένων στόχων
Ο ορθολογισμός αφορά μόνο τις αποφάσεις που λαμβάνονται (όχι τη διαδικασία σκέψης πίσω από αυτές)
Οι στόχοι εκφράζονται από την άποψη της </a:t>
            </a:r>
            <a:r>
              <a:rPr lang="el-GR" b="1" dirty="0">
                <a:solidFill>
                  <a:schemeClr val="accent5">
                    <a:lumMod val="60000"/>
                    <a:lumOff val="40000"/>
                  </a:schemeClr>
                </a:solidFill>
              </a:rPr>
              <a:t>χρησιμότητας</a:t>
            </a:r>
            <a:r>
              <a:rPr lang="el-GR" dirty="0">
                <a:solidFill>
                  <a:schemeClr val="accent5">
                    <a:lumMod val="60000"/>
                    <a:lumOff val="40000"/>
                  </a:schemeClr>
                </a:solidFill>
              </a:rPr>
              <a:t> </a:t>
            </a:r>
            <a:r>
              <a:rPr lang="el-GR" dirty="0"/>
              <a:t>των αποτελεσμάτων
Το να είσαι λογικός σημαίνει να μεγιστοποιείς την αναμενόμενη </a:t>
            </a:r>
            <a:r>
              <a:rPr lang="el-GR" b="1" dirty="0">
                <a:solidFill>
                  <a:schemeClr val="accent5">
                    <a:lumMod val="60000"/>
                    <a:lumOff val="40000"/>
                  </a:schemeClr>
                </a:solidFill>
              </a:rPr>
              <a:t>χρησιμότητά</a:t>
            </a:r>
            <a:r>
              <a:rPr lang="el-GR" dirty="0"/>
              <a:t> σου</a:t>
            </a:r>
            <a:endParaRPr lang="en-US" dirty="0"/>
          </a:p>
        </p:txBody>
      </p:sp>
    </p:spTree>
    <p:extLst>
      <p:ext uri="{BB962C8B-B14F-4D97-AF65-F5344CB8AC3E}">
        <p14:creationId xmlns:p14="http://schemas.microsoft.com/office/powerpoint/2010/main" val="4221174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m Gauld's attempts to create a sarcastic AI are really genius | New  Scientist">
            <a:extLst>
              <a:ext uri="{FF2B5EF4-FFF2-40B4-BE49-F238E27FC236}">
                <a16:creationId xmlns:a16="http://schemas.microsoft.com/office/drawing/2014/main" id="{BC0CBD80-8FF6-90A3-9733-57F80BAC93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2570" y="0"/>
            <a:ext cx="9166860" cy="6111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9470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FE6562E-1220-10F5-3B46-6EED527D64C7}"/>
              </a:ext>
            </a:extLst>
          </p:cNvPr>
          <p:cNvSpPr>
            <a:spLocks noGrp="1"/>
          </p:cNvSpPr>
          <p:nvPr>
            <p:ph type="title"/>
          </p:nvPr>
        </p:nvSpPr>
        <p:spPr/>
        <p:txBody>
          <a:bodyPr/>
          <a:lstStyle/>
          <a:p>
            <a:r>
              <a:rPr lang="el-GR" dirty="0"/>
              <a:t>Και ο εγκέφαλος;</a:t>
            </a:r>
            <a:endParaRPr lang="en-US" dirty="0"/>
          </a:p>
        </p:txBody>
      </p:sp>
      <p:sp>
        <p:nvSpPr>
          <p:cNvPr id="3" name="Θέση περιεχομένου 2">
            <a:extLst>
              <a:ext uri="{FF2B5EF4-FFF2-40B4-BE49-F238E27FC236}">
                <a16:creationId xmlns:a16="http://schemas.microsoft.com/office/drawing/2014/main" id="{6A3CD7D5-50B9-F176-7195-C2D77B3E192C}"/>
              </a:ext>
            </a:extLst>
          </p:cNvPr>
          <p:cNvSpPr>
            <a:spLocks noGrp="1"/>
          </p:cNvSpPr>
          <p:nvPr>
            <p:ph idx="1"/>
          </p:nvPr>
        </p:nvSpPr>
        <p:spPr>
          <a:xfrm>
            <a:off x="390424" y="1825625"/>
            <a:ext cx="6885968" cy="4351338"/>
          </a:xfrm>
        </p:spPr>
        <p:txBody>
          <a:bodyPr>
            <a:normAutofit fontScale="85000" lnSpcReduction="20000"/>
          </a:bodyPr>
          <a:lstStyle/>
          <a:p>
            <a:pPr>
              <a:lnSpc>
                <a:spcPct val="110000"/>
              </a:lnSpc>
            </a:pPr>
            <a:r>
              <a:rPr lang="el-GR" dirty="0"/>
              <a:t>Οι εγκέφαλοι (ανθρώπινα μυαλά) είναι πολύ καλοί στη λήψη ορθολογικών αποφάσεων, αλλά όχι τέλειοι
Οι εγκέφαλοι δεν έχουν τόσο ξεκάθαρη δομή όσο το λογισμικό – είναι τόσο δύσκολοι να αντιγραφούν!
«Οι εγκέφαλοι είναι για τη νοημοσύνη ότι τα φτερά για την πτήση».
Διδάγματα από τον εγκέφαλο: η μνήμη και η προσομοίωση είναι το κλειδί για τη λήψη αποφάσεων.</a:t>
            </a:r>
            <a:endParaRPr lang="en-US" dirty="0"/>
          </a:p>
        </p:txBody>
      </p:sp>
      <p:pic>
        <p:nvPicPr>
          <p:cNvPr id="2050" name="Picture 2" descr="How big is the brain? Who knows—even our best efforts to calculate its  capacity are flawed and meaningless.">
            <a:extLst>
              <a:ext uri="{FF2B5EF4-FFF2-40B4-BE49-F238E27FC236}">
                <a16:creationId xmlns:a16="http://schemas.microsoft.com/office/drawing/2014/main" id="{A856F3BF-5347-D8C4-5F66-6F0E6E706C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6391" y="1825625"/>
            <a:ext cx="4915609" cy="3507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6052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8B27077-AB19-862D-86CB-689460316071}"/>
              </a:ext>
            </a:extLst>
          </p:cNvPr>
          <p:cNvSpPr>
            <a:spLocks noGrp="1"/>
          </p:cNvSpPr>
          <p:nvPr>
            <p:ph type="title"/>
          </p:nvPr>
        </p:nvSpPr>
        <p:spPr/>
        <p:txBody>
          <a:bodyPr>
            <a:normAutofit fontScale="90000"/>
          </a:bodyPr>
          <a:lstStyle/>
          <a:p>
            <a:r>
              <a:rPr lang="el-GR" dirty="0"/>
              <a:t>Ανθρώπινη δράση: η προσέγγιση με τη δοκιμασία </a:t>
            </a:r>
            <a:r>
              <a:rPr lang="en-US" dirty="0"/>
              <a:t>Turing</a:t>
            </a:r>
          </a:p>
        </p:txBody>
      </p:sp>
      <p:sp>
        <p:nvSpPr>
          <p:cNvPr id="3" name="Θέση περιεχομένου 2">
            <a:extLst>
              <a:ext uri="{FF2B5EF4-FFF2-40B4-BE49-F238E27FC236}">
                <a16:creationId xmlns:a16="http://schemas.microsoft.com/office/drawing/2014/main" id="{80780A27-C1FE-294B-E743-351A1B8C9264}"/>
              </a:ext>
            </a:extLst>
          </p:cNvPr>
          <p:cNvSpPr>
            <a:spLocks noGrp="1"/>
          </p:cNvSpPr>
          <p:nvPr>
            <p:ph idx="1"/>
          </p:nvPr>
        </p:nvSpPr>
        <p:spPr/>
        <p:txBody>
          <a:bodyPr>
            <a:normAutofit fontScale="85000" lnSpcReduction="20000"/>
          </a:bodyPr>
          <a:lstStyle/>
          <a:p>
            <a:r>
              <a:rPr lang="el-GR" dirty="0"/>
              <a:t>Η δοκιμασία</a:t>
            </a:r>
            <a:r>
              <a:rPr lang="en-US" dirty="0"/>
              <a:t> </a:t>
            </a:r>
            <a:r>
              <a:rPr lang="el-GR" dirty="0" err="1"/>
              <a:t>Turing</a:t>
            </a:r>
            <a:r>
              <a:rPr lang="el-GR" dirty="0"/>
              <a:t> (</a:t>
            </a:r>
            <a:r>
              <a:rPr lang="el-GR" dirty="0" err="1"/>
              <a:t>Turing</a:t>
            </a:r>
            <a:r>
              <a:rPr lang="el-GR" dirty="0"/>
              <a:t> </a:t>
            </a:r>
            <a:r>
              <a:rPr lang="el-GR" dirty="0" err="1"/>
              <a:t>test</a:t>
            </a:r>
            <a:r>
              <a:rPr lang="el-GR" dirty="0"/>
              <a:t>) προτάθηκε από τον</a:t>
            </a:r>
            <a:r>
              <a:rPr lang="en-US" dirty="0"/>
              <a:t> </a:t>
            </a:r>
            <a:r>
              <a:rPr lang="el-GR" dirty="0" err="1"/>
              <a:t>Alan</a:t>
            </a:r>
            <a:r>
              <a:rPr lang="el-GR" dirty="0"/>
              <a:t> </a:t>
            </a:r>
            <a:r>
              <a:rPr lang="el-GR" dirty="0" err="1"/>
              <a:t>Turing</a:t>
            </a:r>
            <a:r>
              <a:rPr lang="el-GR" dirty="0"/>
              <a:t> (1950).</a:t>
            </a:r>
            <a:endParaRPr lang="en-US" dirty="0"/>
          </a:p>
          <a:p>
            <a:pPr lvl="1">
              <a:buFont typeface="Wingdings" panose="05000000000000000000" pitchFamily="2" charset="2"/>
              <a:buChar char="§"/>
            </a:pPr>
            <a:r>
              <a:rPr lang="el-GR" dirty="0"/>
              <a:t>Ένας υπολογιστής περνά τη δοκιμασία αν ένας άνθρωπος εξεταστής, αφού</a:t>
            </a:r>
            <a:r>
              <a:rPr lang="en-US" dirty="0"/>
              <a:t> </a:t>
            </a:r>
            <a:r>
              <a:rPr lang="el-GR" dirty="0"/>
              <a:t>θέσει μερικές γραπτές ερωτήσεις, δεν μπορεί να συμπεράνει αν οι γραπτές</a:t>
            </a:r>
            <a:r>
              <a:rPr lang="en-US" dirty="0"/>
              <a:t> </a:t>
            </a:r>
            <a:r>
              <a:rPr lang="el-GR" dirty="0"/>
              <a:t>απαντήσεις προέρχονται από άνθρωπο ή από υπολογιστή.</a:t>
            </a:r>
            <a:endParaRPr lang="en-US" dirty="0"/>
          </a:p>
          <a:p>
            <a:pPr lvl="1">
              <a:buFont typeface="Wingdings" panose="05000000000000000000" pitchFamily="2" charset="2"/>
              <a:buChar char="§"/>
            </a:pPr>
            <a:r>
              <a:rPr lang="el-GR" dirty="0"/>
              <a:t>Θα ήταν πραγματικά νοήμων ένας υπολογιστής αν την περνούσε;</a:t>
            </a:r>
            <a:endParaRPr lang="en-US" dirty="0"/>
          </a:p>
          <a:p>
            <a:pPr lvl="1">
              <a:buFont typeface="Wingdings" panose="05000000000000000000" pitchFamily="2" charset="2"/>
              <a:buChar char="§"/>
            </a:pPr>
            <a:r>
              <a:rPr lang="el-GR" dirty="0"/>
              <a:t>Πείραμα του κινέζικου δωματίου (κεφάλαιο 27)</a:t>
            </a:r>
            <a:endParaRPr lang="en-US" dirty="0"/>
          </a:p>
          <a:p>
            <a:r>
              <a:rPr lang="el-GR" dirty="0"/>
              <a:t>Για να επιτύχει στη δοκιμασία ο υπολογιστής θα πρέπει να έχει τις εξής ικανότητες:</a:t>
            </a:r>
            <a:endParaRPr lang="en-US" dirty="0"/>
          </a:p>
          <a:p>
            <a:pPr lvl="1">
              <a:buFont typeface="Wingdings" panose="05000000000000000000" pitchFamily="2" charset="2"/>
              <a:buChar char="§"/>
            </a:pPr>
            <a:r>
              <a:rPr lang="el-GR" dirty="0"/>
              <a:t>επεξεργασία φυσικής γλώσσας</a:t>
            </a:r>
            <a:endParaRPr lang="en-US" dirty="0"/>
          </a:p>
          <a:p>
            <a:pPr lvl="1">
              <a:buFont typeface="Wingdings" panose="05000000000000000000" pitchFamily="2" charset="2"/>
              <a:buChar char="§"/>
            </a:pPr>
            <a:r>
              <a:rPr lang="el-GR" dirty="0"/>
              <a:t>αναπαράσταση γνώσης</a:t>
            </a:r>
            <a:endParaRPr lang="en-US" dirty="0"/>
          </a:p>
          <a:p>
            <a:pPr lvl="1">
              <a:buFont typeface="Wingdings" panose="05000000000000000000" pitchFamily="2" charset="2"/>
              <a:buChar char="§"/>
            </a:pPr>
            <a:r>
              <a:rPr lang="el-GR" dirty="0"/>
              <a:t>αυτοματοποιημένη συλλογιστική</a:t>
            </a:r>
            <a:endParaRPr lang="en-US" dirty="0"/>
          </a:p>
          <a:p>
            <a:pPr lvl="1">
              <a:buFont typeface="Wingdings" panose="05000000000000000000" pitchFamily="2" charset="2"/>
              <a:buChar char="§"/>
            </a:pPr>
            <a:r>
              <a:rPr lang="el-GR" dirty="0"/>
              <a:t>μηχανική μάθηση</a:t>
            </a:r>
            <a:endParaRPr lang="en-US" dirty="0"/>
          </a:p>
          <a:p>
            <a:r>
              <a:rPr lang="el-GR" dirty="0"/>
              <a:t>Πλήρης δοκιμασία με μηχανική όραση και ρομποτική</a:t>
            </a:r>
            <a:endParaRPr lang="en-US" dirty="0"/>
          </a:p>
        </p:txBody>
      </p:sp>
    </p:spTree>
    <p:extLst>
      <p:ext uri="{BB962C8B-B14F-4D97-AF65-F5344CB8AC3E}">
        <p14:creationId xmlns:p14="http://schemas.microsoft.com/office/powerpoint/2010/main" val="2038386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9976865-E5EB-E945-E0C8-362A529E8464}"/>
              </a:ext>
            </a:extLst>
          </p:cNvPr>
          <p:cNvSpPr>
            <a:spLocks noGrp="1"/>
          </p:cNvSpPr>
          <p:nvPr>
            <p:ph type="title"/>
          </p:nvPr>
        </p:nvSpPr>
        <p:spPr/>
        <p:txBody>
          <a:bodyPr>
            <a:normAutofit fontScale="90000"/>
          </a:bodyPr>
          <a:lstStyle/>
          <a:p>
            <a:r>
              <a:rPr lang="el-GR" dirty="0"/>
              <a:t>Ανθρώπινη σκέψη: η προσέγγιση με γνωστικά μοντέλα</a:t>
            </a:r>
            <a:endParaRPr lang="en-US" dirty="0"/>
          </a:p>
        </p:txBody>
      </p:sp>
      <p:sp>
        <p:nvSpPr>
          <p:cNvPr id="3" name="Θέση περιεχομένου 2">
            <a:extLst>
              <a:ext uri="{FF2B5EF4-FFF2-40B4-BE49-F238E27FC236}">
                <a16:creationId xmlns:a16="http://schemas.microsoft.com/office/drawing/2014/main" id="{5CE9CF83-A2EF-E757-C9D3-32525B36F7AC}"/>
              </a:ext>
            </a:extLst>
          </p:cNvPr>
          <p:cNvSpPr>
            <a:spLocks noGrp="1"/>
          </p:cNvSpPr>
          <p:nvPr>
            <p:ph idx="1"/>
          </p:nvPr>
        </p:nvSpPr>
        <p:spPr>
          <a:xfrm>
            <a:off x="1120000" y="1985553"/>
            <a:ext cx="10233800" cy="4191409"/>
          </a:xfrm>
        </p:spPr>
        <p:txBody>
          <a:bodyPr>
            <a:normAutofit fontScale="70000" lnSpcReduction="20000"/>
          </a:bodyPr>
          <a:lstStyle/>
          <a:p>
            <a:pPr>
              <a:lnSpc>
                <a:spcPct val="120000"/>
              </a:lnSpc>
            </a:pPr>
            <a:r>
              <a:rPr lang="el-GR" dirty="0"/>
              <a:t>Πώς σκέπτονται οι άνθρωποι;</a:t>
            </a:r>
          </a:p>
          <a:p>
            <a:pPr>
              <a:lnSpc>
                <a:spcPct val="120000"/>
              </a:lnSpc>
            </a:pPr>
            <a:r>
              <a:rPr lang="el-GR" dirty="0"/>
              <a:t>Μπορούμε να μάθουμε για την ανθρώπινη σκέψη με τρεις τρόπους:</a:t>
            </a:r>
          </a:p>
          <a:p>
            <a:pPr lvl="1">
              <a:lnSpc>
                <a:spcPct val="120000"/>
              </a:lnSpc>
              <a:buFont typeface="Wingdings" panose="05000000000000000000" pitchFamily="2" charset="2"/>
              <a:buChar char="§"/>
            </a:pPr>
            <a:r>
              <a:rPr lang="el-GR" dirty="0"/>
              <a:t>Ενδοσκόπηση - προσπαθώντας να συλλάβουμε τις σκέψεις μας καθώς πραγματοποιούνται</a:t>
            </a:r>
          </a:p>
          <a:p>
            <a:pPr lvl="1">
              <a:lnSpc>
                <a:spcPct val="120000"/>
              </a:lnSpc>
              <a:buFont typeface="Wingdings" panose="05000000000000000000" pitchFamily="2" charset="2"/>
              <a:buChar char="§"/>
            </a:pPr>
            <a:r>
              <a:rPr lang="el-GR" dirty="0"/>
              <a:t>Ψυχολογικά πειράματα - παρατηρώντας ένα άτομο εν δράσει</a:t>
            </a:r>
          </a:p>
          <a:p>
            <a:pPr lvl="1">
              <a:lnSpc>
                <a:spcPct val="120000"/>
              </a:lnSpc>
              <a:buFont typeface="Wingdings" panose="05000000000000000000" pitchFamily="2" charset="2"/>
              <a:buChar char="§"/>
            </a:pPr>
            <a:r>
              <a:rPr lang="el-GR" dirty="0"/>
              <a:t>Απεικόνιση εγκεφάλου - παρατηρώντας τον εγκέφαλο να λειτουργεί</a:t>
            </a:r>
          </a:p>
          <a:p>
            <a:pPr>
              <a:lnSpc>
                <a:spcPct val="120000"/>
              </a:lnSpc>
            </a:pPr>
            <a:r>
              <a:rPr lang="el-GR" dirty="0"/>
              <a:t>Το διεπιστημονικό πεδίο της γνωστικής επιστήμης (</a:t>
            </a:r>
            <a:r>
              <a:rPr lang="el-GR" dirty="0" err="1"/>
              <a:t>cognitive</a:t>
            </a:r>
            <a:r>
              <a:rPr lang="el-GR" dirty="0"/>
              <a:t> </a:t>
            </a:r>
            <a:r>
              <a:rPr lang="el-GR" dirty="0" err="1"/>
              <a:t>science</a:t>
            </a:r>
            <a:r>
              <a:rPr lang="el-GR" dirty="0"/>
              <a:t>) φέρνει στον ίδιο χώρο υπολογιστικά μοντέλα της ΤΝ και πειραματικές τεχνικές της ψυχολογίας, με σκοπό τη δημιουργία ακριβών και πειραματικά επαληθεύσιμων θεωριών για τον ανθρώπινο νου.</a:t>
            </a:r>
          </a:p>
          <a:p>
            <a:pPr lvl="1">
              <a:lnSpc>
                <a:spcPct val="120000"/>
              </a:lnSpc>
              <a:buFont typeface="Wingdings" panose="05000000000000000000" pitchFamily="2" charset="2"/>
              <a:buChar char="§"/>
            </a:pPr>
            <a:r>
              <a:rPr lang="el-GR" dirty="0"/>
              <a:t>Ένας αλγόριθμος ΤΝ μπορεί να λύνει ένα πρόβλημα σωστά μεν, διαφορετικά όμως από τον τρόπο που το λύνει ένας άνθρωπος.</a:t>
            </a:r>
          </a:p>
          <a:p>
            <a:pPr lvl="1">
              <a:lnSpc>
                <a:spcPct val="120000"/>
              </a:lnSpc>
              <a:buFont typeface="Wingdings" panose="05000000000000000000" pitchFamily="2" charset="2"/>
              <a:buChar char="§"/>
            </a:pPr>
            <a:r>
              <a:rPr lang="el-GR" dirty="0"/>
              <a:t>Τα δύο πεδία αναπτύσσονται αμοιβαία, κυρίως στον τομέα της μηχανικής όρασης, ο οποίος ενσωματώνει στοιχεία </a:t>
            </a:r>
            <a:r>
              <a:rPr lang="el-GR" dirty="0" err="1"/>
              <a:t>νευροφυσιολογίας</a:t>
            </a:r>
            <a:r>
              <a:rPr lang="el-GR" dirty="0"/>
              <a:t> σε υπολογιστικά μοντέλα.</a:t>
            </a:r>
            <a:endParaRPr lang="en-US" dirty="0"/>
          </a:p>
        </p:txBody>
      </p:sp>
    </p:spTree>
    <p:extLst>
      <p:ext uri="{BB962C8B-B14F-4D97-AF65-F5344CB8AC3E}">
        <p14:creationId xmlns:p14="http://schemas.microsoft.com/office/powerpoint/2010/main" val="3516329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CD62502-581B-9481-A03F-9D382F7CEBD4}"/>
              </a:ext>
            </a:extLst>
          </p:cNvPr>
          <p:cNvSpPr>
            <a:spLocks noGrp="1"/>
          </p:cNvSpPr>
          <p:nvPr>
            <p:ph type="title"/>
          </p:nvPr>
        </p:nvSpPr>
        <p:spPr/>
        <p:txBody>
          <a:bodyPr>
            <a:normAutofit fontScale="90000"/>
          </a:bodyPr>
          <a:lstStyle/>
          <a:p>
            <a:r>
              <a:rPr lang="el-GR" dirty="0"/>
              <a:t>Ορθολογική σκέψη: η προσέγγιση με τους «νόμους της σκέψης»</a:t>
            </a:r>
            <a:endParaRPr lang="en-US" dirty="0"/>
          </a:p>
        </p:txBody>
      </p:sp>
      <p:sp>
        <p:nvSpPr>
          <p:cNvPr id="3" name="Θέση περιεχομένου 2">
            <a:extLst>
              <a:ext uri="{FF2B5EF4-FFF2-40B4-BE49-F238E27FC236}">
                <a16:creationId xmlns:a16="http://schemas.microsoft.com/office/drawing/2014/main" id="{1DFBBEE9-5D1B-8C84-62FC-64E2ABEE6BF8}"/>
              </a:ext>
            </a:extLst>
          </p:cNvPr>
          <p:cNvSpPr>
            <a:spLocks noGrp="1"/>
          </p:cNvSpPr>
          <p:nvPr>
            <p:ph idx="1"/>
          </p:nvPr>
        </p:nvSpPr>
        <p:spPr>
          <a:xfrm>
            <a:off x="457200" y="2029097"/>
            <a:ext cx="10896600" cy="4200254"/>
          </a:xfrm>
        </p:spPr>
        <p:txBody>
          <a:bodyPr>
            <a:normAutofit fontScale="70000" lnSpcReduction="20000"/>
          </a:bodyPr>
          <a:lstStyle/>
          <a:p>
            <a:pPr>
              <a:lnSpc>
                <a:spcPct val="120000"/>
              </a:lnSpc>
            </a:pPr>
            <a:r>
              <a:rPr lang="el-GR" dirty="0"/>
              <a:t>Συλλογισμοί του Αριστοτέλη</a:t>
            </a:r>
          </a:p>
          <a:p>
            <a:pPr lvl="1">
              <a:lnSpc>
                <a:spcPct val="120000"/>
              </a:lnSpc>
            </a:pPr>
            <a:r>
              <a:rPr lang="el-GR" dirty="0"/>
              <a:t>Ο Σωκράτης είναι άνθρωπος</a:t>
            </a:r>
          </a:p>
          <a:p>
            <a:pPr lvl="1">
              <a:lnSpc>
                <a:spcPct val="120000"/>
              </a:lnSpc>
            </a:pPr>
            <a:r>
              <a:rPr lang="el-GR" dirty="0"/>
              <a:t>Όλοι οι άνθρωποι είναι θνητοί</a:t>
            </a:r>
          </a:p>
          <a:p>
            <a:pPr marL="457200" lvl="1" indent="0">
              <a:lnSpc>
                <a:spcPct val="120000"/>
              </a:lnSpc>
              <a:buNone/>
            </a:pPr>
            <a:r>
              <a:rPr lang="el-GR" dirty="0"/>
              <a:t>άρα</a:t>
            </a:r>
          </a:p>
          <a:p>
            <a:pPr lvl="1">
              <a:lnSpc>
                <a:spcPct val="120000"/>
              </a:lnSpc>
            </a:pPr>
            <a:r>
              <a:rPr lang="el-GR" dirty="0"/>
              <a:t>Ο Σωκράτης είναι θνητός.</a:t>
            </a:r>
          </a:p>
          <a:p>
            <a:pPr>
              <a:lnSpc>
                <a:spcPct val="120000"/>
              </a:lnSpc>
            </a:pPr>
            <a:r>
              <a:rPr lang="el-GR" dirty="0"/>
              <a:t>Λογικισμός (</a:t>
            </a:r>
            <a:r>
              <a:rPr lang="el-GR" dirty="0" err="1"/>
              <a:t>logicism</a:t>
            </a:r>
            <a:r>
              <a:rPr lang="el-GR" dirty="0"/>
              <a:t>): Η προσπάθεια της ΤΝ να βασιστεί σε προγράμματα που αξιοποιούν τους νόμους της σκέψης (λογική, </a:t>
            </a:r>
            <a:r>
              <a:rPr lang="el-GR" dirty="0" err="1"/>
              <a:t>logic</a:t>
            </a:r>
            <a:r>
              <a:rPr lang="el-GR" dirty="0"/>
              <a:t>) για τη δημιουργία ευφυών συστημάτων.</a:t>
            </a:r>
          </a:p>
          <a:p>
            <a:pPr>
              <a:lnSpc>
                <a:spcPct val="120000"/>
              </a:lnSpc>
            </a:pPr>
            <a:r>
              <a:rPr lang="el-GR" dirty="0"/>
              <a:t>Η λογική, κατά τη συμβατική ερμηνεία της, απαιτεί γνώση του κόσμου που να είναι βέβαιη – μια συνθήκη που στην πραγματικότητα σπάνια επιτυγχάνεται.</a:t>
            </a:r>
          </a:p>
          <a:p>
            <a:pPr>
              <a:lnSpc>
                <a:spcPct val="120000"/>
              </a:lnSpc>
            </a:pPr>
            <a:r>
              <a:rPr lang="el-GR" dirty="0"/>
              <a:t>Η θεωρία των πιθανοτήτων καλύπτει αυτό το κενό, επιτρέποντας την αυστηρή συλλογιστική με αβέβαιες πληροφορίες.</a:t>
            </a:r>
            <a:endParaRPr lang="en-US" dirty="0"/>
          </a:p>
        </p:txBody>
      </p:sp>
      <p:pic>
        <p:nvPicPr>
          <p:cNvPr id="4" name="Picture 3" descr="C:\Temp\ketrina\RationalAgent.png">
            <a:extLst>
              <a:ext uri="{FF2B5EF4-FFF2-40B4-BE49-F238E27FC236}">
                <a16:creationId xmlns:a16="http://schemas.microsoft.com/office/drawing/2014/main" id="{AEBAD401-BE2F-08D7-AD14-348F875DD515}"/>
              </a:ext>
            </a:extLst>
          </p:cNvPr>
          <p:cNvPicPr preferRelativeResize="0">
            <a:picLocks noChangeArrowheads="1"/>
          </p:cNvPicPr>
          <p:nvPr/>
        </p:nvPicPr>
        <p:blipFill>
          <a:blip r:embed="rId2" cstate="print"/>
          <a:srcRect/>
          <a:stretch>
            <a:fillRect/>
          </a:stretch>
        </p:blipFill>
        <p:spPr bwMode="auto">
          <a:xfrm flipH="1">
            <a:off x="8982075" y="1352550"/>
            <a:ext cx="2647950" cy="2346723"/>
          </a:xfrm>
          <a:prstGeom prst="rect">
            <a:avLst/>
          </a:prstGeom>
          <a:noFill/>
        </p:spPr>
      </p:pic>
    </p:spTree>
    <p:extLst>
      <p:ext uri="{BB962C8B-B14F-4D97-AF65-F5344CB8AC3E}">
        <p14:creationId xmlns:p14="http://schemas.microsoft.com/office/powerpoint/2010/main" val="1930409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6207576-5C0F-4C3A-6A10-54CE1C392C36}"/>
              </a:ext>
            </a:extLst>
          </p:cNvPr>
          <p:cNvSpPr>
            <a:spLocks noGrp="1"/>
          </p:cNvSpPr>
          <p:nvPr>
            <p:ph type="title"/>
          </p:nvPr>
        </p:nvSpPr>
        <p:spPr/>
        <p:txBody>
          <a:bodyPr>
            <a:normAutofit fontScale="90000"/>
          </a:bodyPr>
          <a:lstStyle/>
          <a:p>
            <a:r>
              <a:rPr lang="el-GR" dirty="0"/>
              <a:t>Ορθολογική δράση: η προσέγγιση με ορθολογικούς πράκτορες</a:t>
            </a:r>
            <a:endParaRPr lang="en-US" dirty="0"/>
          </a:p>
        </p:txBody>
      </p:sp>
      <p:sp>
        <p:nvSpPr>
          <p:cNvPr id="3" name="Θέση περιεχομένου 2">
            <a:extLst>
              <a:ext uri="{FF2B5EF4-FFF2-40B4-BE49-F238E27FC236}">
                <a16:creationId xmlns:a16="http://schemas.microsoft.com/office/drawing/2014/main" id="{A4B1F02C-8B6F-43D0-B311-77B0E4AA018D}"/>
              </a:ext>
            </a:extLst>
          </p:cNvPr>
          <p:cNvSpPr>
            <a:spLocks noGrp="1"/>
          </p:cNvSpPr>
          <p:nvPr>
            <p:ph idx="1"/>
          </p:nvPr>
        </p:nvSpPr>
        <p:spPr>
          <a:xfrm>
            <a:off x="545235" y="1904002"/>
            <a:ext cx="7330036" cy="4351338"/>
          </a:xfrm>
        </p:spPr>
        <p:txBody>
          <a:bodyPr>
            <a:normAutofit lnSpcReduction="10000"/>
          </a:bodyPr>
          <a:lstStyle/>
          <a:p>
            <a:pPr>
              <a:lnSpc>
                <a:spcPct val="120000"/>
              </a:lnSpc>
            </a:pPr>
            <a:r>
              <a:rPr lang="el-GR" sz="1600" dirty="0"/>
              <a:t>Πράκτορας (</a:t>
            </a:r>
            <a:r>
              <a:rPr lang="el-GR" sz="1600" dirty="0" err="1"/>
              <a:t>agent</a:t>
            </a:r>
            <a:r>
              <a:rPr lang="el-GR" sz="1600" dirty="0"/>
              <a:t>) είναι κάτι που «πράττει»</a:t>
            </a:r>
          </a:p>
          <a:p>
            <a:pPr lvl="1">
              <a:lnSpc>
                <a:spcPct val="120000"/>
              </a:lnSpc>
              <a:buFont typeface="Wingdings" panose="05000000000000000000" pitchFamily="2" charset="2"/>
              <a:buChar char="§"/>
            </a:pPr>
            <a:r>
              <a:rPr lang="el-GR" sz="1400" dirty="0"/>
              <a:t>ο αγγλικός όρος </a:t>
            </a:r>
            <a:r>
              <a:rPr lang="el-GR" sz="1400" dirty="0" err="1"/>
              <a:t>agent</a:t>
            </a:r>
            <a:r>
              <a:rPr lang="el-GR" sz="1400" dirty="0"/>
              <a:t> επίσης προέρχεται από το λατινικό </a:t>
            </a:r>
            <a:r>
              <a:rPr lang="el-GR" sz="1400" dirty="0" err="1"/>
              <a:t>agere</a:t>
            </a:r>
            <a:r>
              <a:rPr lang="el-GR" sz="1400" dirty="0"/>
              <a:t>, που σημαίνει «πράττω»</a:t>
            </a:r>
          </a:p>
          <a:p>
            <a:pPr>
              <a:lnSpc>
                <a:spcPct val="120000"/>
              </a:lnSpc>
            </a:pPr>
            <a:r>
              <a:rPr lang="el-GR" sz="1600" dirty="0"/>
              <a:t>Ορθολογικός πράκτορας (</a:t>
            </a:r>
            <a:r>
              <a:rPr lang="el-GR" sz="1600" dirty="0" err="1"/>
              <a:t>rational</a:t>
            </a:r>
            <a:r>
              <a:rPr lang="el-GR" sz="1600" dirty="0"/>
              <a:t> </a:t>
            </a:r>
            <a:r>
              <a:rPr lang="el-GR" sz="1600" dirty="0" err="1"/>
              <a:t>agent</a:t>
            </a:r>
            <a:r>
              <a:rPr lang="el-GR" sz="1600" dirty="0"/>
              <a:t>)</a:t>
            </a:r>
            <a:r>
              <a:rPr lang="en-US" sz="1600" dirty="0"/>
              <a:t> </a:t>
            </a:r>
            <a:r>
              <a:rPr lang="el-GR" sz="1600" dirty="0"/>
              <a:t>είναι ένας πράκτορας που ενεργεί έτσι ώστε να επιτυγχάνει το καλύτερο αποτέλεσμα ή, όταν υπάρχει αβεβαιότητα, το καλύτερο αναμενόμενο αποτέλεσμα.</a:t>
            </a:r>
          </a:p>
          <a:p>
            <a:pPr lvl="1">
              <a:lnSpc>
                <a:spcPct val="120000"/>
              </a:lnSpc>
              <a:buFont typeface="Wingdings" panose="05000000000000000000" pitchFamily="2" charset="2"/>
              <a:buChar char="§"/>
            </a:pPr>
            <a:r>
              <a:rPr lang="el-GR" sz="1400" dirty="0"/>
              <a:t>Η ορθολογική δράση δεν προϋποθέτει απαραίτητα συλλογισμό, μπορεί να επιτευχθεί και με απλές αντανακλαστικές συμπεριφορές.</a:t>
            </a:r>
          </a:p>
          <a:p>
            <a:pPr>
              <a:lnSpc>
                <a:spcPct val="120000"/>
              </a:lnSpc>
            </a:pPr>
            <a:r>
              <a:rPr lang="el-GR" sz="1600" dirty="0"/>
              <a:t>Καθιερωμένο μοντέλο: Η ΤΝ εστιάζει στη μελέτη και την κατασκευή πρακτόρων που κάνουν το σωστό (μεγιστοποίηση αναμενόμενης χρησιμότητας).</a:t>
            </a:r>
          </a:p>
          <a:p>
            <a:pPr lvl="1">
              <a:lnSpc>
                <a:spcPct val="120000"/>
              </a:lnSpc>
              <a:buFont typeface="Wingdings" panose="05000000000000000000" pitchFamily="2" charset="2"/>
              <a:buChar char="§"/>
            </a:pPr>
            <a:r>
              <a:rPr lang="el-GR" sz="1400" dirty="0"/>
              <a:t>Επίσης στη θεωρία ελέγχου, επιχειρησιακή έρευνα, στατιστική, οικονομικά.</a:t>
            </a:r>
          </a:p>
          <a:p>
            <a:pPr>
              <a:lnSpc>
                <a:spcPct val="120000"/>
              </a:lnSpc>
            </a:pPr>
            <a:r>
              <a:rPr lang="el-GR" sz="1600" dirty="0"/>
              <a:t>Περιορισμένη ορθολογικότητα (</a:t>
            </a:r>
            <a:r>
              <a:rPr lang="el-GR" sz="1600" dirty="0" err="1"/>
              <a:t>limited</a:t>
            </a:r>
            <a:r>
              <a:rPr lang="el-GR" sz="1600" dirty="0"/>
              <a:t> </a:t>
            </a:r>
            <a:r>
              <a:rPr lang="el-GR" sz="1600" dirty="0" err="1"/>
              <a:t>rationality</a:t>
            </a:r>
            <a:r>
              <a:rPr lang="el-GR" sz="1600" dirty="0"/>
              <a:t>): Πραγματοποίηση της κατάλληλης ενέργειας όταν δεν υπάρχει αρκετός χρόνος για να πραγματοποιηθούν όλοι οι υπολογισμοί.</a:t>
            </a:r>
            <a:endParaRPr lang="en-US" sz="1600" dirty="0"/>
          </a:p>
        </p:txBody>
      </p:sp>
      <p:pic>
        <p:nvPicPr>
          <p:cNvPr id="1026" name="Picture 2" descr="The Matrix (1999): Agent Costume References, General – GNDN">
            <a:extLst>
              <a:ext uri="{FF2B5EF4-FFF2-40B4-BE49-F238E27FC236}">
                <a16:creationId xmlns:a16="http://schemas.microsoft.com/office/drawing/2014/main" id="{3F225D23-CFF4-3F3A-AB8E-E66A38BF71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5271" y="4199527"/>
            <a:ext cx="3954780" cy="16478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
            <a:extLst>
              <a:ext uri="{FF2B5EF4-FFF2-40B4-BE49-F238E27FC236}">
                <a16:creationId xmlns:a16="http://schemas.microsoft.com/office/drawing/2014/main" id="{3B905AD9-C4AE-40D4-6A46-E9B7ADEE7B80}"/>
              </a:ext>
            </a:extLst>
          </p:cNvPr>
          <p:cNvPicPr>
            <a:picLocks noChangeAspect="1" noChangeArrowheads="1"/>
          </p:cNvPicPr>
          <p:nvPr/>
        </p:nvPicPr>
        <p:blipFill>
          <a:blip r:embed="rId3" cstate="print"/>
          <a:srcRect/>
          <a:stretch>
            <a:fillRect/>
          </a:stretch>
        </p:blipFill>
        <p:spPr bwMode="auto">
          <a:xfrm>
            <a:off x="7869593" y="1504950"/>
            <a:ext cx="3960457" cy="2587920"/>
          </a:xfrm>
          <a:prstGeom prst="rect">
            <a:avLst/>
          </a:prstGeom>
          <a:noFill/>
          <a:ln w="9525">
            <a:noFill/>
            <a:miter lim="800000"/>
            <a:headEnd/>
            <a:tailEnd/>
          </a:ln>
          <a:effectLst/>
        </p:spPr>
      </p:pic>
    </p:spTree>
    <p:extLst>
      <p:ext uri="{BB962C8B-B14F-4D97-AF65-F5344CB8AC3E}">
        <p14:creationId xmlns:p14="http://schemas.microsoft.com/office/powerpoint/2010/main" val="2110645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F57BAC5-3A22-4C5C-A6F3-D505EC359377}"/>
              </a:ext>
            </a:extLst>
          </p:cNvPr>
          <p:cNvSpPr>
            <a:spLocks noGrp="1"/>
          </p:cNvSpPr>
          <p:nvPr>
            <p:ph type="title"/>
          </p:nvPr>
        </p:nvSpPr>
        <p:spPr>
          <a:xfrm>
            <a:off x="838200" y="365126"/>
            <a:ext cx="10515600" cy="958850"/>
          </a:xfrm>
        </p:spPr>
        <p:txBody>
          <a:bodyPr/>
          <a:lstStyle/>
          <a:p>
            <a:r>
              <a:rPr lang="el-GR" dirty="0"/>
              <a:t>Ωφέλιμες μηχανές</a:t>
            </a:r>
            <a:endParaRPr lang="en-US" dirty="0"/>
          </a:p>
        </p:txBody>
      </p:sp>
      <p:sp>
        <p:nvSpPr>
          <p:cNvPr id="3" name="Θέση περιεχομένου 2">
            <a:extLst>
              <a:ext uri="{FF2B5EF4-FFF2-40B4-BE49-F238E27FC236}">
                <a16:creationId xmlns:a16="http://schemas.microsoft.com/office/drawing/2014/main" id="{FB911F96-F3C0-9FA2-33B2-E47BC420FD89}"/>
              </a:ext>
            </a:extLst>
          </p:cNvPr>
          <p:cNvSpPr>
            <a:spLocks noGrp="1"/>
          </p:cNvSpPr>
          <p:nvPr>
            <p:ph idx="1"/>
          </p:nvPr>
        </p:nvSpPr>
        <p:spPr>
          <a:xfrm>
            <a:off x="304799" y="1534001"/>
            <a:ext cx="7858125" cy="4351338"/>
          </a:xfrm>
        </p:spPr>
        <p:txBody>
          <a:bodyPr>
            <a:normAutofit fontScale="62500" lnSpcReduction="20000"/>
          </a:bodyPr>
          <a:lstStyle/>
          <a:p>
            <a:pPr>
              <a:lnSpc>
                <a:spcPct val="120000"/>
              </a:lnSpc>
            </a:pPr>
            <a:r>
              <a:rPr lang="el-GR" b="1" dirty="0"/>
              <a:t>Πρόβλημα συμφωνίας τιμών</a:t>
            </a:r>
            <a:r>
              <a:rPr lang="el-GR" dirty="0"/>
              <a:t>: Το πρόβλημα της επίτευξης συμφωνίας μεταξύ των πραγματικών προτιμήσεών μας και του στόχου που θέτουμε στη μηχανή.</a:t>
            </a:r>
          </a:p>
          <a:p>
            <a:pPr lvl="1">
              <a:lnSpc>
                <a:spcPct val="120000"/>
              </a:lnSpc>
              <a:buFont typeface="Wingdings" panose="05000000000000000000" pitchFamily="2" charset="2"/>
              <a:buChar char="§"/>
            </a:pPr>
            <a:r>
              <a:rPr lang="el-GR" dirty="0"/>
              <a:t>Στον πραγματικό κόσμο γίνεται όλο και πιο δύσκολο να καθορίσουμε τον στόχο πλήρως και σωστά.</a:t>
            </a:r>
          </a:p>
          <a:p>
            <a:pPr lvl="1">
              <a:lnSpc>
                <a:spcPct val="120000"/>
              </a:lnSpc>
              <a:buFont typeface="Wingdings" panose="05000000000000000000" pitchFamily="2" charset="2"/>
              <a:buChar char="§"/>
            </a:pPr>
            <a:r>
              <a:rPr lang="el-GR" dirty="0" err="1"/>
              <a:t>Αυτοδηγούμενο</a:t>
            </a:r>
            <a:r>
              <a:rPr lang="el-GR" dirty="0"/>
              <a:t> αυτοκίνητο: Δεν είναι μοναδικός στόχος να φτάσει στον προορισμό.</a:t>
            </a:r>
          </a:p>
          <a:p>
            <a:pPr>
              <a:lnSpc>
                <a:spcPct val="120000"/>
              </a:lnSpc>
            </a:pPr>
            <a:r>
              <a:rPr lang="el-GR" dirty="0"/>
              <a:t>Ένα σύστημα που αναπτύσσεται με εσφαλμένο στόχο θα έχει αρνητικές συνέπειες.</a:t>
            </a:r>
          </a:p>
          <a:p>
            <a:pPr>
              <a:lnSpc>
                <a:spcPct val="120000"/>
              </a:lnSpc>
            </a:pPr>
            <a:r>
              <a:rPr lang="el-GR" dirty="0"/>
              <a:t>Δεν είναι αποδεκτό η μηχανή να μεταχειριστεί οποιοδήποτε μέσο για να πετύχει το στόχο της.</a:t>
            </a:r>
          </a:p>
          <a:p>
            <a:pPr>
              <a:lnSpc>
                <a:spcPct val="120000"/>
              </a:lnSpc>
            </a:pPr>
            <a:r>
              <a:rPr lang="el-GR" b="1" dirty="0"/>
              <a:t>Αποδεδειγμένα επωφελείς πράκτορες</a:t>
            </a:r>
            <a:r>
              <a:rPr lang="el-GR" dirty="0"/>
              <a:t>: Όταν ένας πράκτορας γνωρίζει ότι δεν γνωρίζει τον πλήρη στόχο, έχει ένα κίνητρο για να ενεργεί με προσοχή, να ζητά άδεια, να μαθαίνει περισσότερες πληροφορίες για τις προτιμήσεις μας μέσω της παρατήρησης, και να παραχωρεί τον έλεγχο στον άνθρωπο.</a:t>
            </a:r>
            <a:endParaRPr lang="en-US" dirty="0"/>
          </a:p>
        </p:txBody>
      </p:sp>
      <p:pic>
        <p:nvPicPr>
          <p:cNvPr id="4" name="Picture 4" descr="A picture containing ground&#10;&#10;Description automatically generated">
            <a:extLst>
              <a:ext uri="{FF2B5EF4-FFF2-40B4-BE49-F238E27FC236}">
                <a16:creationId xmlns:a16="http://schemas.microsoft.com/office/drawing/2014/main" id="{DADA694D-921A-0EF2-12D3-ED4291E485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0685" y="1534001"/>
            <a:ext cx="3831315" cy="3789997"/>
          </a:xfrm>
          <a:prstGeom prst="rect">
            <a:avLst/>
          </a:prstGeom>
        </p:spPr>
      </p:pic>
    </p:spTree>
    <p:extLst>
      <p:ext uri="{BB962C8B-B14F-4D97-AF65-F5344CB8AC3E}">
        <p14:creationId xmlns:p14="http://schemas.microsoft.com/office/powerpoint/2010/main" val="3330440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C89EBD7-FCC1-38E7-80D4-524CA3D28F92}"/>
              </a:ext>
            </a:extLst>
          </p:cNvPr>
          <p:cNvSpPr>
            <a:spLocks noGrp="1"/>
          </p:cNvSpPr>
          <p:nvPr>
            <p:ph type="title"/>
          </p:nvPr>
        </p:nvSpPr>
        <p:spPr/>
        <p:txBody>
          <a:bodyPr>
            <a:normAutofit fontScale="90000"/>
          </a:bodyPr>
          <a:lstStyle/>
          <a:p>
            <a:r>
              <a:rPr lang="el-GR" dirty="0"/>
              <a:t>Σχεδιασμός ορθολογικών πρακτόρων</a:t>
            </a:r>
            <a:endParaRPr lang="en-US" dirty="0"/>
          </a:p>
        </p:txBody>
      </p:sp>
      <p:sp>
        <p:nvSpPr>
          <p:cNvPr id="3" name="Θέση περιεχομένου 2">
            <a:extLst>
              <a:ext uri="{FF2B5EF4-FFF2-40B4-BE49-F238E27FC236}">
                <a16:creationId xmlns:a16="http://schemas.microsoft.com/office/drawing/2014/main" id="{7517985E-96D0-1C90-4F83-158599DD866B}"/>
              </a:ext>
            </a:extLst>
          </p:cNvPr>
          <p:cNvSpPr>
            <a:spLocks noGrp="1"/>
          </p:cNvSpPr>
          <p:nvPr>
            <p:ph idx="1"/>
          </p:nvPr>
        </p:nvSpPr>
        <p:spPr/>
        <p:txBody>
          <a:bodyPr>
            <a:normAutofit fontScale="92500" lnSpcReduction="10000"/>
          </a:bodyPr>
          <a:lstStyle/>
          <a:p>
            <a:r>
              <a:rPr lang="el-GR" dirty="0"/>
              <a:t>Ένας πράκτορας είναι μια οντότητα που αντιλαμβάνεται και ενεργεί</a:t>
            </a:r>
            <a:r>
              <a:rPr lang="en-US" sz="2800" dirty="0"/>
              <a:t>.</a:t>
            </a:r>
          </a:p>
          <a:p>
            <a:r>
              <a:rPr lang="el-GR" dirty="0"/>
              <a:t>Ένας ορθολογικός παράγοντας επιλέγει ενέργειες που μεγιστοποιούν την (αναμενόμενη) χρησιμότητά του</a:t>
            </a:r>
            <a:r>
              <a:rPr lang="en-US" sz="2800" dirty="0"/>
              <a:t>.  </a:t>
            </a:r>
          </a:p>
          <a:p>
            <a:r>
              <a:rPr lang="el-GR" dirty="0"/>
              <a:t>Τα χαρακτηριστικά των αντιλήψεων, του περιβάλλοντος και του χώρου δράσης υπαγορεύουν τεχνικές για την επιλογή ορθολογικών ενεργειών.</a:t>
            </a:r>
          </a:p>
          <a:p>
            <a:r>
              <a:rPr lang="el-GR" dirty="0"/>
              <a:t>Αυτό το μάθημα αφορά</a:t>
            </a:r>
            <a:r>
              <a:rPr lang="en-US" sz="2800" dirty="0"/>
              <a:t>:</a:t>
            </a:r>
          </a:p>
          <a:p>
            <a:pPr lvl="1"/>
            <a:r>
              <a:rPr lang="el-GR" dirty="0"/>
              <a:t>Γενικές τεχνικές ΤΝ για διάφορους τύπους προβλημάτων.
Να μάθουμε να αναγνωρίζουμε πότε και πώς ένα νέο πρόβλημα μπορεί να λυθεί με μια υπάρχουσα τεχνική.</a:t>
            </a:r>
            <a:endParaRPr lang="en-US" dirty="0"/>
          </a:p>
        </p:txBody>
      </p:sp>
    </p:spTree>
    <p:extLst>
      <p:ext uri="{BB962C8B-B14F-4D97-AF65-F5344CB8AC3E}">
        <p14:creationId xmlns:p14="http://schemas.microsoft.com/office/powerpoint/2010/main" val="2835850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Τεχνητή Νοημοσύνη (4η έκδοση) image 0">
            <a:extLst>
              <a:ext uri="{FF2B5EF4-FFF2-40B4-BE49-F238E27FC236}">
                <a16:creationId xmlns:a16="http://schemas.microsoft.com/office/drawing/2014/main" id="{0EAF9FDD-C9FE-368B-049E-E8E41A83F1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107" r="13928"/>
          <a:stretch/>
        </p:blipFill>
        <p:spPr bwMode="auto">
          <a:xfrm>
            <a:off x="304799" y="228600"/>
            <a:ext cx="3838575" cy="5334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17DF021-345B-1F1E-1432-684B47C5F35F}"/>
              </a:ext>
            </a:extLst>
          </p:cNvPr>
          <p:cNvSpPr txBox="1"/>
          <p:nvPr/>
        </p:nvSpPr>
        <p:spPr>
          <a:xfrm>
            <a:off x="4396876" y="521680"/>
            <a:ext cx="3027656" cy="2308324"/>
          </a:xfrm>
          <a:prstGeom prst="rect">
            <a:avLst/>
          </a:prstGeom>
          <a:noFill/>
        </p:spPr>
        <p:txBody>
          <a:bodyPr wrap="square">
            <a:spAutoFit/>
          </a:bodyPr>
          <a:lstStyle/>
          <a:p>
            <a:pPr algn="ctr"/>
            <a:r>
              <a:rPr lang="en-US" dirty="0">
                <a:hlinkClick r:id="rId3"/>
              </a:rPr>
              <a:t>https://aima.cs.berkeley.edu/</a:t>
            </a:r>
            <a:endParaRPr lang="el-GR" dirty="0"/>
          </a:p>
          <a:p>
            <a:pPr algn="ctr"/>
            <a:endParaRPr lang="el-GR" dirty="0"/>
          </a:p>
          <a:p>
            <a:pPr algn="ctr"/>
            <a:r>
              <a:rPr lang="el-GR" dirty="0"/>
              <a:t>Η παρουσίαση βασίζεται στο βιβλίο των</a:t>
            </a:r>
            <a:r>
              <a:rPr lang="en-US" dirty="0"/>
              <a:t> Stuart Russell &amp; Peter Norvig, </a:t>
            </a:r>
            <a:br>
              <a:rPr lang="el-GR" dirty="0"/>
            </a:br>
            <a:r>
              <a:rPr lang="el-GR" b="1" dirty="0"/>
              <a:t>Τεχνητή Νοημοσύνη – Μια σύγχρονη προσέγγιση</a:t>
            </a:r>
            <a:r>
              <a:rPr lang="el-GR" dirty="0"/>
              <a:t>, 4</a:t>
            </a:r>
            <a:r>
              <a:rPr lang="el-GR" baseline="30000" dirty="0"/>
              <a:t>η</a:t>
            </a:r>
            <a:r>
              <a:rPr lang="el-GR" dirty="0"/>
              <a:t> αμερικανική έκδοση</a:t>
            </a:r>
            <a:endParaRPr lang="en-US" dirty="0"/>
          </a:p>
        </p:txBody>
      </p:sp>
      <p:pic>
        <p:nvPicPr>
          <p:cNvPr id="1028" name="Picture 4" descr="Artificial Intelligence: A Modern Approach, 4th US ed.">
            <a:extLst>
              <a:ext uri="{FF2B5EF4-FFF2-40B4-BE49-F238E27FC236}">
                <a16:creationId xmlns:a16="http://schemas.microsoft.com/office/drawing/2014/main" id="{4F749D5F-33EB-FD9E-85FD-972776C0F6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8034" y="228601"/>
            <a:ext cx="4209167" cy="5333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1645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37F45AD-F6C6-FE1F-880A-CFF08E33EF50}"/>
              </a:ext>
            </a:extLst>
          </p:cNvPr>
          <p:cNvGrpSpPr/>
          <p:nvPr/>
        </p:nvGrpSpPr>
        <p:grpSpPr>
          <a:xfrm>
            <a:off x="2504539" y="1434196"/>
            <a:ext cx="6600132" cy="4376667"/>
            <a:chOff x="4616215" y="3194447"/>
            <a:chExt cx="4052397" cy="1434703"/>
          </a:xfrm>
        </p:grpSpPr>
        <p:sp>
          <p:nvSpPr>
            <p:cNvPr id="5" name="AutoShape 7">
              <a:extLst>
                <a:ext uri="{FF2B5EF4-FFF2-40B4-BE49-F238E27FC236}">
                  <a16:creationId xmlns:a16="http://schemas.microsoft.com/office/drawing/2014/main" id="{EA793DB6-47B6-6C0D-C48F-81002A1BEB3B}"/>
                </a:ext>
              </a:extLst>
            </p:cNvPr>
            <p:cNvSpPr>
              <a:spLocks/>
            </p:cNvSpPr>
            <p:nvPr/>
          </p:nvSpPr>
          <p:spPr bwMode="auto">
            <a:xfrm>
              <a:off x="4616215" y="3200398"/>
              <a:ext cx="1919558" cy="1309688"/>
            </a:xfrm>
            <a:prstGeom prst="roundRect">
              <a:avLst>
                <a:gd name="adj" fmla="val 10912"/>
              </a:avLst>
            </a:prstGeom>
            <a:solidFill>
              <a:srgbClr val="9FB0D1"/>
            </a:solidFill>
            <a:ln w="12700">
              <a:solidFill>
                <a:schemeClr val="tx1"/>
              </a:solidFill>
              <a:round/>
              <a:headEnd/>
              <a:tailEnd/>
            </a:ln>
          </p:spPr>
          <p:txBody>
            <a:bodyPr lIns="0" tIns="0" rIns="0" bIns="0"/>
            <a:lstStyle/>
            <a:p>
              <a:endParaRPr lang="en-US" sz="2800">
                <a:solidFill>
                  <a:schemeClr val="bg1"/>
                </a:solidFill>
                <a:latin typeface="Calibri" pitchFamily="34" charset="0"/>
              </a:endParaRPr>
            </a:p>
          </p:txBody>
        </p:sp>
        <p:sp>
          <p:nvSpPr>
            <p:cNvPr id="6" name="Line 8">
              <a:extLst>
                <a:ext uri="{FF2B5EF4-FFF2-40B4-BE49-F238E27FC236}">
                  <a16:creationId xmlns:a16="http://schemas.microsoft.com/office/drawing/2014/main" id="{5419476D-322B-8518-D2B6-7264B6A15000}"/>
                </a:ext>
              </a:extLst>
            </p:cNvPr>
            <p:cNvSpPr>
              <a:spLocks noChangeShapeType="1"/>
            </p:cNvSpPr>
            <p:nvPr/>
          </p:nvSpPr>
          <p:spPr bwMode="auto">
            <a:xfrm rot="10800000" flipH="1">
              <a:off x="5611414" y="3672670"/>
              <a:ext cx="0" cy="531019"/>
            </a:xfrm>
            <a:prstGeom prst="line">
              <a:avLst/>
            </a:prstGeom>
            <a:noFill/>
            <a:ln w="25400">
              <a:solidFill>
                <a:schemeClr val="tx1"/>
              </a:solidFill>
              <a:round/>
              <a:headEnd type="stealth" w="med" len="med"/>
              <a:tailEnd/>
            </a:ln>
          </p:spPr>
          <p:txBody>
            <a:bodyPr lIns="68579" tIns="34289" rIns="68579" bIns="34289"/>
            <a:lstStyle/>
            <a:p>
              <a:endParaRPr lang="en-US" sz="2800">
                <a:solidFill>
                  <a:schemeClr val="bg1"/>
                </a:solidFill>
                <a:latin typeface="Calibri" pitchFamily="34" charset="0"/>
              </a:endParaRPr>
            </a:p>
          </p:txBody>
        </p:sp>
        <p:sp>
          <p:nvSpPr>
            <p:cNvPr id="7" name="Rectangle 9">
              <a:extLst>
                <a:ext uri="{FF2B5EF4-FFF2-40B4-BE49-F238E27FC236}">
                  <a16:creationId xmlns:a16="http://schemas.microsoft.com/office/drawing/2014/main" id="{6D6CCAAB-A305-2A88-05DF-C213088AA83D}"/>
                </a:ext>
              </a:extLst>
            </p:cNvPr>
            <p:cNvSpPr>
              <a:spLocks/>
            </p:cNvSpPr>
            <p:nvPr/>
          </p:nvSpPr>
          <p:spPr bwMode="auto">
            <a:xfrm rot="16200000">
              <a:off x="4657988" y="3569160"/>
              <a:ext cx="622954" cy="493220"/>
            </a:xfrm>
            <a:prstGeom prst="rect">
              <a:avLst/>
            </a:prstGeom>
            <a:noFill/>
            <a:ln w="12700">
              <a:noFill/>
              <a:miter lim="800000"/>
              <a:headEnd/>
              <a:tailEnd/>
            </a:ln>
          </p:spPr>
          <p:txBody>
            <a:bodyPr lIns="0" tIns="0" rIns="30479" bIns="0"/>
            <a:lstStyle/>
            <a:p>
              <a:pPr marL="29765"/>
              <a:r>
                <a:rPr lang="el-GR" sz="2800" b="1" dirty="0">
                  <a:solidFill>
                    <a:schemeClr val="bg1"/>
                  </a:solidFill>
                  <a:latin typeface="Calibri" pitchFamily="34" charset="0"/>
                  <a:cs typeface="Arial" charset="0"/>
                </a:rPr>
                <a:t>Πράκτορας</a:t>
              </a:r>
              <a:endParaRPr lang="en-US" sz="2800" b="1" dirty="0">
                <a:solidFill>
                  <a:schemeClr val="bg1"/>
                </a:solidFill>
                <a:latin typeface="Calibri" pitchFamily="34" charset="0"/>
                <a:cs typeface="Arial" charset="0"/>
              </a:endParaRPr>
            </a:p>
          </p:txBody>
        </p:sp>
        <p:grpSp>
          <p:nvGrpSpPr>
            <p:cNvPr id="8" name="Group 10">
              <a:extLst>
                <a:ext uri="{FF2B5EF4-FFF2-40B4-BE49-F238E27FC236}">
                  <a16:creationId xmlns:a16="http://schemas.microsoft.com/office/drawing/2014/main" id="{A55628ED-D6C0-76FC-8E77-43BE6E81542B}"/>
                </a:ext>
              </a:extLst>
            </p:cNvPr>
            <p:cNvGrpSpPr>
              <a:grpSpLocks/>
            </p:cNvGrpSpPr>
            <p:nvPr/>
          </p:nvGrpSpPr>
          <p:grpSpPr bwMode="auto">
            <a:xfrm>
              <a:off x="5363764" y="3748869"/>
              <a:ext cx="476250" cy="323850"/>
              <a:chOff x="0" y="0"/>
              <a:chExt cx="400" cy="272"/>
            </a:xfrm>
          </p:grpSpPr>
          <p:sp>
            <p:nvSpPr>
              <p:cNvPr id="18" name="AutoShape 11">
                <a:extLst>
                  <a:ext uri="{FF2B5EF4-FFF2-40B4-BE49-F238E27FC236}">
                    <a16:creationId xmlns:a16="http://schemas.microsoft.com/office/drawing/2014/main" id="{00204866-CFE7-9B6B-7E55-D2F923D0C3F9}"/>
                  </a:ext>
                </a:extLst>
              </p:cNvPr>
              <p:cNvSpPr>
                <a:spLocks/>
              </p:cNvSpPr>
              <p:nvPr/>
            </p:nvSpPr>
            <p:spPr bwMode="auto">
              <a:xfrm>
                <a:off x="0" y="0"/>
                <a:ext cx="400" cy="272"/>
              </a:xfrm>
              <a:prstGeom prst="roundRect">
                <a:avLst>
                  <a:gd name="adj" fmla="val 28120"/>
                </a:avLst>
              </a:prstGeom>
              <a:solidFill>
                <a:srgbClr val="FFFFFF"/>
              </a:solidFill>
              <a:ln w="12700">
                <a:solidFill>
                  <a:schemeClr val="tx1"/>
                </a:solidFill>
                <a:round/>
                <a:headEnd/>
                <a:tailEnd/>
              </a:ln>
            </p:spPr>
            <p:txBody>
              <a:bodyPr lIns="0" tIns="0" rIns="0" bIns="0"/>
              <a:lstStyle/>
              <a:p>
                <a:endParaRPr lang="en-US" sz="2800">
                  <a:solidFill>
                    <a:schemeClr val="bg1"/>
                  </a:solidFill>
                  <a:latin typeface="Calibri" pitchFamily="34" charset="0"/>
                </a:endParaRPr>
              </a:p>
            </p:txBody>
          </p:sp>
          <p:sp>
            <p:nvSpPr>
              <p:cNvPr id="19" name="Rectangle 12">
                <a:extLst>
                  <a:ext uri="{FF2B5EF4-FFF2-40B4-BE49-F238E27FC236}">
                    <a16:creationId xmlns:a16="http://schemas.microsoft.com/office/drawing/2014/main" id="{7F88460B-065B-438F-3790-41C593671AB8}"/>
                  </a:ext>
                </a:extLst>
              </p:cNvPr>
              <p:cNvSpPr>
                <a:spLocks/>
              </p:cNvSpPr>
              <p:nvPr/>
            </p:nvSpPr>
            <p:spPr bwMode="auto">
              <a:xfrm>
                <a:off x="135" y="32"/>
                <a:ext cx="139" cy="236"/>
              </a:xfrm>
              <a:prstGeom prst="rect">
                <a:avLst/>
              </a:prstGeom>
              <a:noFill/>
              <a:ln w="12700">
                <a:noFill/>
                <a:miter lim="800000"/>
                <a:headEnd/>
                <a:tailEnd/>
              </a:ln>
            </p:spPr>
            <p:txBody>
              <a:bodyPr lIns="0" tIns="0" rIns="40639" bIns="0"/>
              <a:lstStyle/>
              <a:p>
                <a:pPr marL="29765" algn="ctr"/>
                <a:r>
                  <a:rPr lang="en-US" sz="2800" b="1" dirty="0">
                    <a:solidFill>
                      <a:schemeClr val="bg1"/>
                    </a:solidFill>
                    <a:latin typeface="Calibri" pitchFamily="34" charset="0"/>
                    <a:cs typeface="Arial" charset="0"/>
                  </a:rPr>
                  <a:t>?</a:t>
                </a:r>
              </a:p>
            </p:txBody>
          </p:sp>
        </p:grpSp>
        <p:grpSp>
          <p:nvGrpSpPr>
            <p:cNvPr id="9" name="Group 13">
              <a:extLst>
                <a:ext uri="{FF2B5EF4-FFF2-40B4-BE49-F238E27FC236}">
                  <a16:creationId xmlns:a16="http://schemas.microsoft.com/office/drawing/2014/main" id="{E3B7BC3D-3BDA-4A9C-22A4-9214D689F157}"/>
                </a:ext>
              </a:extLst>
            </p:cNvPr>
            <p:cNvGrpSpPr>
              <a:grpSpLocks/>
            </p:cNvGrpSpPr>
            <p:nvPr/>
          </p:nvGrpSpPr>
          <p:grpSpPr bwMode="auto">
            <a:xfrm>
              <a:off x="4925615" y="3430191"/>
              <a:ext cx="1350168" cy="1059657"/>
              <a:chOff x="-92" y="19"/>
              <a:chExt cx="1134" cy="890"/>
            </a:xfrm>
          </p:grpSpPr>
          <p:sp>
            <p:nvSpPr>
              <p:cNvPr id="16" name="Rectangle 14">
                <a:extLst>
                  <a:ext uri="{FF2B5EF4-FFF2-40B4-BE49-F238E27FC236}">
                    <a16:creationId xmlns:a16="http://schemas.microsoft.com/office/drawing/2014/main" id="{547AF66B-A63B-729E-9C7D-14A044CB2D4F}"/>
                  </a:ext>
                </a:extLst>
              </p:cNvPr>
              <p:cNvSpPr>
                <a:spLocks/>
              </p:cNvSpPr>
              <p:nvPr/>
            </p:nvSpPr>
            <p:spPr bwMode="auto">
              <a:xfrm>
                <a:off x="84" y="19"/>
                <a:ext cx="824" cy="304"/>
              </a:xfrm>
              <a:prstGeom prst="rect">
                <a:avLst/>
              </a:prstGeom>
              <a:noFill/>
              <a:ln w="12700">
                <a:noFill/>
                <a:miter lim="800000"/>
                <a:headEnd/>
                <a:tailEnd/>
              </a:ln>
            </p:spPr>
            <p:txBody>
              <a:bodyPr lIns="0" tIns="0" rIns="40639" bIns="0"/>
              <a:lstStyle/>
              <a:p>
                <a:pPr marL="29765" algn="ctr"/>
                <a:r>
                  <a:rPr lang="el-GR" sz="2400" dirty="0">
                    <a:solidFill>
                      <a:schemeClr val="bg1"/>
                    </a:solidFill>
                    <a:latin typeface="Calibri" pitchFamily="34" charset="0"/>
                    <a:cs typeface="Arial" charset="0"/>
                  </a:rPr>
                  <a:t>Αισθητήρες</a:t>
                </a:r>
                <a:endParaRPr lang="en-US" sz="2400" dirty="0">
                  <a:solidFill>
                    <a:schemeClr val="bg1"/>
                  </a:solidFill>
                  <a:latin typeface="Calibri" pitchFamily="34" charset="0"/>
                  <a:cs typeface="Arial" charset="0"/>
                </a:endParaRPr>
              </a:p>
            </p:txBody>
          </p:sp>
          <p:sp>
            <p:nvSpPr>
              <p:cNvPr id="17" name="Rectangle 15">
                <a:extLst>
                  <a:ext uri="{FF2B5EF4-FFF2-40B4-BE49-F238E27FC236}">
                    <a16:creationId xmlns:a16="http://schemas.microsoft.com/office/drawing/2014/main" id="{08D0C88F-9EB6-5DE1-FCCA-7F1CCAE16D32}"/>
                  </a:ext>
                </a:extLst>
              </p:cNvPr>
              <p:cNvSpPr>
                <a:spLocks/>
              </p:cNvSpPr>
              <p:nvPr/>
            </p:nvSpPr>
            <p:spPr bwMode="auto">
              <a:xfrm>
                <a:off x="-92" y="661"/>
                <a:ext cx="1134" cy="248"/>
              </a:xfrm>
              <a:prstGeom prst="rect">
                <a:avLst/>
              </a:prstGeom>
              <a:noFill/>
              <a:ln w="12700">
                <a:noFill/>
                <a:miter lim="800000"/>
                <a:headEnd/>
                <a:tailEnd/>
              </a:ln>
            </p:spPr>
            <p:txBody>
              <a:bodyPr lIns="0" tIns="0" rIns="40639" bIns="0"/>
              <a:lstStyle/>
              <a:p>
                <a:pPr marL="29765" algn="ctr"/>
                <a:r>
                  <a:rPr lang="el-GR" sz="2400" dirty="0" err="1">
                    <a:solidFill>
                      <a:schemeClr val="bg1"/>
                    </a:solidFill>
                    <a:latin typeface="Calibri" pitchFamily="34" charset="0"/>
                    <a:cs typeface="Arial" charset="0"/>
                  </a:rPr>
                  <a:t>Ενεργοποιητές</a:t>
                </a:r>
                <a:endParaRPr lang="en-US" sz="2400" dirty="0">
                  <a:solidFill>
                    <a:schemeClr val="bg1"/>
                  </a:solidFill>
                  <a:latin typeface="Calibri" pitchFamily="34" charset="0"/>
                  <a:cs typeface="Arial" charset="0"/>
                </a:endParaRPr>
              </a:p>
            </p:txBody>
          </p:sp>
        </p:grpSp>
        <p:sp>
          <p:nvSpPr>
            <p:cNvPr id="10" name="AutoShape 16">
              <a:extLst>
                <a:ext uri="{FF2B5EF4-FFF2-40B4-BE49-F238E27FC236}">
                  <a16:creationId xmlns:a16="http://schemas.microsoft.com/office/drawing/2014/main" id="{2F13A8CF-8124-B044-1126-5D75417ED036}"/>
                </a:ext>
              </a:extLst>
            </p:cNvPr>
            <p:cNvSpPr>
              <a:spLocks/>
            </p:cNvSpPr>
            <p:nvPr/>
          </p:nvSpPr>
          <p:spPr bwMode="auto">
            <a:xfrm>
              <a:off x="7815475" y="3194447"/>
              <a:ext cx="853137" cy="1304925"/>
            </a:xfrm>
            <a:prstGeom prst="roundRect">
              <a:avLst>
                <a:gd name="adj" fmla="val 10944"/>
              </a:avLst>
            </a:prstGeom>
            <a:solidFill>
              <a:srgbClr val="9FB0D1"/>
            </a:solidFill>
            <a:ln w="12700">
              <a:solidFill>
                <a:schemeClr val="tx1"/>
              </a:solidFill>
              <a:round/>
              <a:headEnd/>
              <a:tailEnd/>
            </a:ln>
          </p:spPr>
          <p:txBody>
            <a:bodyPr lIns="0" tIns="0" rIns="0" bIns="0"/>
            <a:lstStyle/>
            <a:p>
              <a:endParaRPr lang="en-US" sz="2800">
                <a:solidFill>
                  <a:schemeClr val="bg1"/>
                </a:solidFill>
                <a:latin typeface="Calibri" pitchFamily="34" charset="0"/>
              </a:endParaRPr>
            </a:p>
          </p:txBody>
        </p:sp>
        <p:sp>
          <p:nvSpPr>
            <p:cNvPr id="11" name="Rectangle 17">
              <a:extLst>
                <a:ext uri="{FF2B5EF4-FFF2-40B4-BE49-F238E27FC236}">
                  <a16:creationId xmlns:a16="http://schemas.microsoft.com/office/drawing/2014/main" id="{8C3E7EFA-D93D-BADF-036C-273D89F12BCA}"/>
                </a:ext>
              </a:extLst>
            </p:cNvPr>
            <p:cNvSpPr>
              <a:spLocks/>
            </p:cNvSpPr>
            <p:nvPr/>
          </p:nvSpPr>
          <p:spPr bwMode="auto">
            <a:xfrm rot="5400000">
              <a:off x="7696859" y="3589450"/>
              <a:ext cx="1157018" cy="493220"/>
            </a:xfrm>
            <a:prstGeom prst="rect">
              <a:avLst/>
            </a:prstGeom>
            <a:noFill/>
            <a:ln w="12700">
              <a:noFill/>
              <a:miter lim="800000"/>
              <a:headEnd/>
              <a:tailEnd/>
            </a:ln>
          </p:spPr>
          <p:txBody>
            <a:bodyPr lIns="0" tIns="0" rIns="30479" bIns="0"/>
            <a:lstStyle/>
            <a:p>
              <a:pPr marL="29765" algn="ctr"/>
              <a:r>
                <a:rPr lang="el-GR" sz="2800" b="1" dirty="0">
                  <a:solidFill>
                    <a:schemeClr val="bg1"/>
                  </a:solidFill>
                  <a:latin typeface="Calibri" pitchFamily="34" charset="0"/>
                  <a:cs typeface="Arial" charset="0"/>
                </a:rPr>
                <a:t>Περιβάλλον</a:t>
              </a:r>
              <a:endParaRPr lang="en-US" sz="2800" b="1" dirty="0">
                <a:solidFill>
                  <a:schemeClr val="bg1"/>
                </a:solidFill>
                <a:latin typeface="Calibri" pitchFamily="34" charset="0"/>
                <a:cs typeface="Arial" charset="0"/>
              </a:endParaRPr>
            </a:p>
          </p:txBody>
        </p:sp>
        <p:sp>
          <p:nvSpPr>
            <p:cNvPr id="12" name="Line 18">
              <a:extLst>
                <a:ext uri="{FF2B5EF4-FFF2-40B4-BE49-F238E27FC236}">
                  <a16:creationId xmlns:a16="http://schemas.microsoft.com/office/drawing/2014/main" id="{F8E5D3E6-7385-1430-8FF1-23FDDBB49F08}"/>
                </a:ext>
              </a:extLst>
            </p:cNvPr>
            <p:cNvSpPr>
              <a:spLocks noChangeShapeType="1"/>
            </p:cNvSpPr>
            <p:nvPr/>
          </p:nvSpPr>
          <p:spPr bwMode="auto">
            <a:xfrm rot="10800000" flipH="1">
              <a:off x="6182915" y="3574256"/>
              <a:ext cx="1859756" cy="0"/>
            </a:xfrm>
            <a:prstGeom prst="line">
              <a:avLst/>
            </a:prstGeom>
            <a:noFill/>
            <a:ln w="25400">
              <a:solidFill>
                <a:schemeClr val="tx1"/>
              </a:solidFill>
              <a:round/>
              <a:headEnd type="stealth" w="med" len="med"/>
              <a:tailEnd/>
            </a:ln>
          </p:spPr>
          <p:txBody>
            <a:bodyPr lIns="68579" tIns="34289" rIns="68579" bIns="34289"/>
            <a:lstStyle/>
            <a:p>
              <a:endParaRPr lang="en-US" sz="2800">
                <a:solidFill>
                  <a:schemeClr val="bg1"/>
                </a:solidFill>
                <a:latin typeface="Calibri" pitchFamily="34" charset="0"/>
              </a:endParaRPr>
            </a:p>
          </p:txBody>
        </p:sp>
        <p:sp>
          <p:nvSpPr>
            <p:cNvPr id="13" name="Line 19">
              <a:extLst>
                <a:ext uri="{FF2B5EF4-FFF2-40B4-BE49-F238E27FC236}">
                  <a16:creationId xmlns:a16="http://schemas.microsoft.com/office/drawing/2014/main" id="{60078EB9-C1A9-7030-D472-2A8708238F54}"/>
                </a:ext>
              </a:extLst>
            </p:cNvPr>
            <p:cNvSpPr>
              <a:spLocks noChangeShapeType="1"/>
            </p:cNvSpPr>
            <p:nvPr/>
          </p:nvSpPr>
          <p:spPr bwMode="auto">
            <a:xfrm flipH="1">
              <a:off x="6275783" y="4324350"/>
              <a:ext cx="1760934" cy="0"/>
            </a:xfrm>
            <a:prstGeom prst="line">
              <a:avLst/>
            </a:prstGeom>
            <a:noFill/>
            <a:ln w="25400">
              <a:solidFill>
                <a:schemeClr val="tx1"/>
              </a:solidFill>
              <a:round/>
              <a:headEnd type="stealth" w="med" len="med"/>
              <a:tailEnd/>
            </a:ln>
          </p:spPr>
          <p:txBody>
            <a:bodyPr lIns="68579" tIns="34289" rIns="68579" bIns="34289"/>
            <a:lstStyle/>
            <a:p>
              <a:endParaRPr lang="en-US" sz="2800">
                <a:solidFill>
                  <a:schemeClr val="bg1"/>
                </a:solidFill>
                <a:latin typeface="Calibri" pitchFamily="34" charset="0"/>
              </a:endParaRPr>
            </a:p>
          </p:txBody>
        </p:sp>
        <p:sp>
          <p:nvSpPr>
            <p:cNvPr id="14" name="Rectangle 20">
              <a:extLst>
                <a:ext uri="{FF2B5EF4-FFF2-40B4-BE49-F238E27FC236}">
                  <a16:creationId xmlns:a16="http://schemas.microsoft.com/office/drawing/2014/main" id="{4A4AC24D-224A-A45C-28EC-43026F5C05DC}"/>
                </a:ext>
              </a:extLst>
            </p:cNvPr>
            <p:cNvSpPr>
              <a:spLocks/>
            </p:cNvSpPr>
            <p:nvPr/>
          </p:nvSpPr>
          <p:spPr bwMode="auto">
            <a:xfrm>
              <a:off x="6682977" y="3584972"/>
              <a:ext cx="942975" cy="266700"/>
            </a:xfrm>
            <a:prstGeom prst="rect">
              <a:avLst/>
            </a:prstGeom>
            <a:noFill/>
            <a:ln w="12700">
              <a:noFill/>
              <a:miter lim="800000"/>
              <a:headEnd/>
              <a:tailEnd/>
            </a:ln>
          </p:spPr>
          <p:txBody>
            <a:bodyPr lIns="0" tIns="0" rIns="30479" bIns="0"/>
            <a:lstStyle/>
            <a:p>
              <a:pPr marL="29765" algn="ctr"/>
              <a:r>
                <a:rPr lang="el-GR" dirty="0">
                  <a:latin typeface="Calibri" pitchFamily="34" charset="0"/>
                  <a:cs typeface="Arial" charset="0"/>
                </a:rPr>
                <a:t>Αντιλήψεις</a:t>
              </a:r>
              <a:endParaRPr lang="en-US" dirty="0">
                <a:latin typeface="Calibri" pitchFamily="34" charset="0"/>
                <a:cs typeface="Arial" charset="0"/>
              </a:endParaRPr>
            </a:p>
          </p:txBody>
        </p:sp>
        <p:sp>
          <p:nvSpPr>
            <p:cNvPr id="15" name="Rectangle 21">
              <a:extLst>
                <a:ext uri="{FF2B5EF4-FFF2-40B4-BE49-F238E27FC236}">
                  <a16:creationId xmlns:a16="http://schemas.microsoft.com/office/drawing/2014/main" id="{460EB40C-6802-F04F-144B-EF5F44CDBB0C}"/>
                </a:ext>
              </a:extLst>
            </p:cNvPr>
            <p:cNvSpPr>
              <a:spLocks/>
            </p:cNvSpPr>
            <p:nvPr/>
          </p:nvSpPr>
          <p:spPr bwMode="auto">
            <a:xfrm>
              <a:off x="6749652" y="4324350"/>
              <a:ext cx="809625" cy="304800"/>
            </a:xfrm>
            <a:prstGeom prst="rect">
              <a:avLst/>
            </a:prstGeom>
            <a:noFill/>
            <a:ln w="12700">
              <a:noFill/>
              <a:miter lim="800000"/>
              <a:headEnd/>
              <a:tailEnd/>
            </a:ln>
          </p:spPr>
          <p:txBody>
            <a:bodyPr lIns="0" tIns="0" rIns="30479" bIns="0"/>
            <a:lstStyle/>
            <a:p>
              <a:pPr marL="29765" algn="ctr"/>
              <a:r>
                <a:rPr lang="el-GR" dirty="0">
                  <a:latin typeface="Calibri" pitchFamily="34" charset="0"/>
                  <a:cs typeface="Arial" charset="0"/>
                </a:rPr>
                <a:t>Ενέργειες</a:t>
              </a:r>
              <a:endParaRPr lang="en-US" dirty="0">
                <a:latin typeface="Calibri" pitchFamily="34" charset="0"/>
                <a:cs typeface="Arial" charset="0"/>
              </a:endParaRPr>
            </a:p>
          </p:txBody>
        </p:sp>
      </p:grpSp>
    </p:spTree>
    <p:extLst>
      <p:ext uri="{BB962C8B-B14F-4D97-AF65-F5344CB8AC3E}">
        <p14:creationId xmlns:p14="http://schemas.microsoft.com/office/powerpoint/2010/main" val="2929914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cman-l1.mp4">
            <a:hlinkClick r:id="" action="ppaction://media"/>
            <a:extLst>
              <a:ext uri="{FF2B5EF4-FFF2-40B4-BE49-F238E27FC236}">
                <a16:creationId xmlns:a16="http://schemas.microsoft.com/office/drawing/2014/main" id="{F79BAE48-B272-C11B-EF01-B899F4606BD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857249"/>
            <a:ext cx="9144000" cy="5143501"/>
          </a:xfrm>
          <a:prstGeom prst="rect">
            <a:avLst/>
          </a:prstGeom>
        </p:spPr>
      </p:pic>
    </p:spTree>
    <p:extLst>
      <p:ext uri="{BB962C8B-B14F-4D97-AF65-F5344CB8AC3E}">
        <p14:creationId xmlns:p14="http://schemas.microsoft.com/office/powerpoint/2010/main" val="3465577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4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0AB09BD-C16C-A5E4-02C7-EDE083C78A6A}"/>
              </a:ext>
            </a:extLst>
          </p:cNvPr>
          <p:cNvSpPr>
            <a:spLocks noGrp="1"/>
          </p:cNvSpPr>
          <p:nvPr>
            <p:ph type="ctrTitle"/>
          </p:nvPr>
        </p:nvSpPr>
        <p:spPr>
          <a:xfrm>
            <a:off x="1524000" y="4999259"/>
            <a:ext cx="9144000" cy="1641490"/>
          </a:xfrm>
        </p:spPr>
        <p:txBody>
          <a:bodyPr>
            <a:normAutofit/>
          </a:bodyPr>
          <a:lstStyle/>
          <a:p>
            <a:pPr algn="ctr"/>
            <a:r>
              <a:rPr lang="el-GR" sz="4800" dirty="0"/>
              <a:t>Η Προέλευση της ΤΝ από τις Επιστήμες</a:t>
            </a:r>
            <a:endParaRPr lang="en-US" sz="4800" dirty="0"/>
          </a:p>
        </p:txBody>
      </p:sp>
      <p:pic>
        <p:nvPicPr>
          <p:cNvPr id="5122" name="Picture 2" descr="Artificial Intelligence – The History, Now, and Future | Analytics Insight">
            <a:extLst>
              <a:ext uri="{FF2B5EF4-FFF2-40B4-BE49-F238E27FC236}">
                <a16:creationId xmlns:a16="http://schemas.microsoft.com/office/drawing/2014/main" id="{2A5E7963-0BAA-5F0F-536A-70149C7308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6934" y="0"/>
            <a:ext cx="6078132" cy="4861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887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57E6D890-1F94-825A-6340-92A5ECE0E546}"/>
              </a:ext>
            </a:extLst>
          </p:cNvPr>
          <p:cNvSpPr>
            <a:spLocks noGrp="1"/>
          </p:cNvSpPr>
          <p:nvPr>
            <p:ph type="title"/>
          </p:nvPr>
        </p:nvSpPr>
        <p:spPr/>
        <p:txBody>
          <a:bodyPr/>
          <a:lstStyle/>
          <a:p>
            <a:r>
              <a:rPr lang="el-GR" dirty="0"/>
              <a:t>Φιλοσοφία (1/7)</a:t>
            </a:r>
            <a:endParaRPr lang="en-US" dirty="0"/>
          </a:p>
        </p:txBody>
      </p:sp>
      <p:sp>
        <p:nvSpPr>
          <p:cNvPr id="5" name="Θέση περιεχομένου 4">
            <a:extLst>
              <a:ext uri="{FF2B5EF4-FFF2-40B4-BE49-F238E27FC236}">
                <a16:creationId xmlns:a16="http://schemas.microsoft.com/office/drawing/2014/main" id="{2E28780B-D418-813A-0383-9308AB0D7C3A}"/>
              </a:ext>
            </a:extLst>
          </p:cNvPr>
          <p:cNvSpPr>
            <a:spLocks noGrp="1"/>
          </p:cNvSpPr>
          <p:nvPr>
            <p:ph idx="1"/>
          </p:nvPr>
        </p:nvSpPr>
        <p:spPr/>
        <p:txBody>
          <a:bodyPr>
            <a:normAutofit fontScale="85000" lnSpcReduction="10000"/>
          </a:bodyPr>
          <a:lstStyle/>
          <a:p>
            <a:pPr>
              <a:lnSpc>
                <a:spcPct val="110000"/>
              </a:lnSpc>
            </a:pPr>
            <a:r>
              <a:rPr lang="el-GR" dirty="0"/>
              <a:t>Φιλοσοφικά ερωτήματα:</a:t>
            </a:r>
          </a:p>
          <a:p>
            <a:pPr lvl="1">
              <a:lnSpc>
                <a:spcPct val="110000"/>
              </a:lnSpc>
              <a:buFont typeface="Wingdings" panose="05000000000000000000" pitchFamily="2" charset="2"/>
              <a:buChar char="§"/>
            </a:pPr>
            <a:r>
              <a:rPr lang="el-GR" dirty="0"/>
              <a:t>Μπορούν να χρησιμοποιούνται τυπικοί κανόνες για την εξαγωγή έγκυρων συμπερασμάτων;</a:t>
            </a:r>
          </a:p>
          <a:p>
            <a:pPr lvl="1">
              <a:lnSpc>
                <a:spcPct val="110000"/>
              </a:lnSpc>
              <a:buFont typeface="Wingdings" panose="05000000000000000000" pitchFamily="2" charset="2"/>
              <a:buChar char="§"/>
            </a:pPr>
            <a:r>
              <a:rPr lang="el-GR" dirty="0"/>
              <a:t>Πώς προκύπτει η νόηση από τον φυσικό εγκέφαλο;</a:t>
            </a:r>
          </a:p>
          <a:p>
            <a:pPr lvl="1">
              <a:lnSpc>
                <a:spcPct val="110000"/>
              </a:lnSpc>
              <a:buFont typeface="Wingdings" panose="05000000000000000000" pitchFamily="2" charset="2"/>
              <a:buChar char="§"/>
            </a:pPr>
            <a:r>
              <a:rPr lang="el-GR" dirty="0"/>
              <a:t>Από πού προέρχεται η γνώση;</a:t>
            </a:r>
          </a:p>
          <a:p>
            <a:pPr lvl="1">
              <a:lnSpc>
                <a:spcPct val="110000"/>
              </a:lnSpc>
              <a:buFont typeface="Wingdings" panose="05000000000000000000" pitchFamily="2" charset="2"/>
              <a:buChar char="§"/>
            </a:pPr>
            <a:r>
              <a:rPr lang="el-GR" dirty="0"/>
              <a:t>Πώς οδηγεί η γνώση σε δράση;</a:t>
            </a:r>
          </a:p>
          <a:p>
            <a:pPr>
              <a:lnSpc>
                <a:spcPct val="110000"/>
              </a:lnSpc>
            </a:pPr>
            <a:r>
              <a:rPr lang="el-GR" dirty="0"/>
              <a:t>Ο Αριστοτέλης (384–322 π.Χ.) ήταν ο πρώτος που διατύπωσε ένα ακριβές σύνολο νόμων οι οποίοι διέπουν το ορθολογικό μέρος της νόησης.</a:t>
            </a:r>
          </a:p>
          <a:p>
            <a:pPr>
              <a:lnSpc>
                <a:spcPct val="110000"/>
              </a:lnSpc>
            </a:pPr>
            <a:r>
              <a:rPr lang="el-GR" dirty="0"/>
              <a:t>Ο </a:t>
            </a:r>
            <a:r>
              <a:rPr lang="el-GR" dirty="0" err="1"/>
              <a:t>Ramon</a:t>
            </a:r>
            <a:r>
              <a:rPr lang="el-GR" dirty="0"/>
              <a:t> </a:t>
            </a:r>
            <a:r>
              <a:rPr lang="el-GR" dirty="0" err="1"/>
              <a:t>Llull</a:t>
            </a:r>
            <a:r>
              <a:rPr lang="el-GR" dirty="0"/>
              <a:t> (περ. 1232–1315) επινόησε ένα σύστημα συλλογιστικής που δημοσιεύτηκε στο βιβλίο του </a:t>
            </a:r>
            <a:r>
              <a:rPr lang="el-GR" dirty="0" err="1"/>
              <a:t>Ars</a:t>
            </a:r>
            <a:r>
              <a:rPr lang="el-GR" dirty="0"/>
              <a:t> Magna ή The </a:t>
            </a:r>
            <a:r>
              <a:rPr lang="el-GR" dirty="0" err="1"/>
              <a:t>Great</a:t>
            </a:r>
            <a:r>
              <a:rPr lang="el-GR" dirty="0"/>
              <a:t> </a:t>
            </a:r>
            <a:r>
              <a:rPr lang="el-GR" dirty="0" err="1"/>
              <a:t>Art</a:t>
            </a:r>
            <a:r>
              <a:rPr lang="el-GR" dirty="0"/>
              <a:t> (1305) και το υλοποίησε με ένα σύνολο χάρτινων τροχών.</a:t>
            </a:r>
            <a:endParaRPr lang="en-US" dirty="0"/>
          </a:p>
        </p:txBody>
      </p:sp>
      <p:pic>
        <p:nvPicPr>
          <p:cNvPr id="6146" name="Picture 2" descr="Aristotle, Automation, and Empathy | Deepwater Asset Management">
            <a:extLst>
              <a:ext uri="{FF2B5EF4-FFF2-40B4-BE49-F238E27FC236}">
                <a16:creationId xmlns:a16="http://schemas.microsoft.com/office/drawing/2014/main" id="{3E80B415-93E4-59AD-4BF7-33F2009347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9438" y="0"/>
            <a:ext cx="5742562" cy="224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3852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A6E8219-90AE-648A-5955-BDAD772E5520}"/>
              </a:ext>
            </a:extLst>
          </p:cNvPr>
          <p:cNvSpPr>
            <a:spLocks noGrp="1"/>
          </p:cNvSpPr>
          <p:nvPr>
            <p:ph type="title"/>
          </p:nvPr>
        </p:nvSpPr>
        <p:spPr/>
        <p:txBody>
          <a:bodyPr/>
          <a:lstStyle/>
          <a:p>
            <a:r>
              <a:rPr lang="el-GR" dirty="0"/>
              <a:t>Φιλοσοφία (2/7)</a:t>
            </a:r>
            <a:endParaRPr lang="en-US" dirty="0"/>
          </a:p>
        </p:txBody>
      </p:sp>
      <p:sp>
        <p:nvSpPr>
          <p:cNvPr id="3" name="Θέση περιεχομένου 2">
            <a:extLst>
              <a:ext uri="{FF2B5EF4-FFF2-40B4-BE49-F238E27FC236}">
                <a16:creationId xmlns:a16="http://schemas.microsoft.com/office/drawing/2014/main" id="{0A727714-21AB-A7BB-51A5-D3807CFB098C}"/>
              </a:ext>
            </a:extLst>
          </p:cNvPr>
          <p:cNvSpPr>
            <a:spLocks noGrp="1"/>
          </p:cNvSpPr>
          <p:nvPr>
            <p:ph idx="1"/>
          </p:nvPr>
        </p:nvSpPr>
        <p:spPr>
          <a:xfrm>
            <a:off x="376947" y="1514340"/>
            <a:ext cx="7597302" cy="4351338"/>
          </a:xfrm>
        </p:spPr>
        <p:txBody>
          <a:bodyPr>
            <a:normAutofit fontScale="62500" lnSpcReduction="20000"/>
          </a:bodyPr>
          <a:lstStyle/>
          <a:p>
            <a:r>
              <a:rPr lang="el-GR" dirty="0"/>
              <a:t>Ο </a:t>
            </a:r>
            <a:r>
              <a:rPr lang="el-GR" dirty="0" err="1"/>
              <a:t>Leonardo</a:t>
            </a:r>
            <a:r>
              <a:rPr lang="el-GR" dirty="0"/>
              <a:t> </a:t>
            </a:r>
            <a:r>
              <a:rPr lang="el-GR" dirty="0" err="1"/>
              <a:t>da</a:t>
            </a:r>
            <a:r>
              <a:rPr lang="el-GR" dirty="0"/>
              <a:t> </a:t>
            </a:r>
            <a:r>
              <a:rPr lang="el-GR" dirty="0" err="1"/>
              <a:t>Vinci</a:t>
            </a:r>
            <a:r>
              <a:rPr lang="el-GR" dirty="0"/>
              <a:t> (1452–1519) σχεδίασε μια μηχανική αριθμομηχανή, χωρίς όμως να την κατασκευάσει.</a:t>
            </a:r>
          </a:p>
          <a:p>
            <a:r>
              <a:rPr lang="el-GR" dirty="0"/>
              <a:t>Η πρώτη γνωστή αριθμομηχανή κατασκευάστηκε γύρω στο 1623 από τον Γερμανό επιστήμονα </a:t>
            </a:r>
            <a:r>
              <a:rPr lang="el-GR" dirty="0" err="1"/>
              <a:t>Wilhelm</a:t>
            </a:r>
            <a:r>
              <a:rPr lang="el-GR" dirty="0"/>
              <a:t> </a:t>
            </a:r>
            <a:r>
              <a:rPr lang="el-GR" dirty="0" err="1"/>
              <a:t>Schickard</a:t>
            </a:r>
            <a:r>
              <a:rPr lang="el-GR" dirty="0"/>
              <a:t> (1592–1635).</a:t>
            </a:r>
          </a:p>
          <a:p>
            <a:r>
              <a:rPr lang="el-GR" dirty="0"/>
              <a:t>Ο </a:t>
            </a:r>
            <a:r>
              <a:rPr lang="el-GR" dirty="0" err="1"/>
              <a:t>Blaise</a:t>
            </a:r>
            <a:r>
              <a:rPr lang="el-GR" dirty="0"/>
              <a:t> </a:t>
            </a:r>
            <a:r>
              <a:rPr lang="el-GR" dirty="0" err="1"/>
              <a:t>Pascal</a:t>
            </a:r>
            <a:r>
              <a:rPr lang="el-GR" dirty="0"/>
              <a:t> (1623–1662) κατασκεύασε την </a:t>
            </a:r>
            <a:r>
              <a:rPr lang="el-GR" dirty="0" err="1"/>
              <a:t>Πασκαλίν</a:t>
            </a:r>
            <a:r>
              <a:rPr lang="el-GR" dirty="0"/>
              <a:t> (</a:t>
            </a:r>
            <a:r>
              <a:rPr lang="el-GR" dirty="0" err="1"/>
              <a:t>Pascaline</a:t>
            </a:r>
            <a:r>
              <a:rPr lang="el-GR" dirty="0"/>
              <a:t>) το 1642 και έγραψε ότι «παράγει αποτελέσματα τα οποία φαίνονται πιο κοντά στη σκέψη από ό,τι όλες οι πράξεις των ζώων».</a:t>
            </a:r>
          </a:p>
          <a:p>
            <a:r>
              <a:rPr lang="el-GR" dirty="0"/>
              <a:t>Ο </a:t>
            </a:r>
            <a:r>
              <a:rPr lang="el-GR" dirty="0" err="1"/>
              <a:t>Gottfried</a:t>
            </a:r>
            <a:r>
              <a:rPr lang="el-GR" dirty="0"/>
              <a:t> </a:t>
            </a:r>
            <a:r>
              <a:rPr lang="el-GR" dirty="0" err="1"/>
              <a:t>Wilhelm</a:t>
            </a:r>
            <a:r>
              <a:rPr lang="el-GR" dirty="0"/>
              <a:t> </a:t>
            </a:r>
            <a:r>
              <a:rPr lang="el-GR" dirty="0" err="1"/>
              <a:t>Leibniz</a:t>
            </a:r>
            <a:r>
              <a:rPr lang="el-GR" dirty="0"/>
              <a:t> (1646–1716) κατασκεύασε μια μηχανική συσκευή που είχε σκοπό να πραγματοποιεί πράξεις σε έννοιες και όχι σε αριθμούς.</a:t>
            </a:r>
          </a:p>
          <a:p>
            <a:r>
              <a:rPr lang="el-GR" dirty="0"/>
              <a:t>Ο </a:t>
            </a:r>
            <a:r>
              <a:rPr lang="el-GR" dirty="0" err="1"/>
              <a:t>Thomas</a:t>
            </a:r>
            <a:r>
              <a:rPr lang="el-GR" dirty="0"/>
              <a:t> </a:t>
            </a:r>
            <a:r>
              <a:rPr lang="el-GR" dirty="0" err="1"/>
              <a:t>Hobbes</a:t>
            </a:r>
            <a:r>
              <a:rPr lang="el-GR" dirty="0"/>
              <a:t> (1588–1679) στον </a:t>
            </a:r>
            <a:r>
              <a:rPr lang="el-GR" dirty="0" err="1"/>
              <a:t>Leviathan</a:t>
            </a:r>
            <a:r>
              <a:rPr lang="el-GR" dirty="0"/>
              <a:t> (1651) πρότεινε την ιδέα της σκεπτόμενης μηχανής, ενός «τεχνητού ζώου» όπως το έθεσε, υποστηρίζοντας ότι «Η καρδιά δεν είναι παρά ένα ελατήριο, τα νεύρα πολλές χορδές, και οι αρθρώσεις πολλοί τροχοί». Υποστήριξε επίσης ότι η συλλογιστική είναι σαν τους αριθμητικούς υπολογισμούς: «O ‘συλλογισμός’... δεν είναι τίποτα άλλο παρά ‘υπολογισμός’, δηλαδή πρόσθεση και αφαίρεση.»</a:t>
            </a:r>
            <a:endParaRPr lang="en-US" dirty="0"/>
          </a:p>
        </p:txBody>
      </p:sp>
      <p:pic>
        <p:nvPicPr>
          <p:cNvPr id="8194" name="Picture 2">
            <a:extLst>
              <a:ext uri="{FF2B5EF4-FFF2-40B4-BE49-F238E27FC236}">
                <a16:creationId xmlns:a16="http://schemas.microsoft.com/office/drawing/2014/main" id="{1053B927-8BE8-8F4A-1302-192CC386EC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8783" y="1108953"/>
            <a:ext cx="3933217" cy="261246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921754EC-FD3B-98B8-7135-45471DE1C3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8782" y="3721421"/>
            <a:ext cx="3933218" cy="2212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10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D6A4B27-6065-FB08-FCB5-35D44E63898F}"/>
              </a:ext>
            </a:extLst>
          </p:cNvPr>
          <p:cNvSpPr>
            <a:spLocks noGrp="1"/>
          </p:cNvSpPr>
          <p:nvPr>
            <p:ph type="title"/>
          </p:nvPr>
        </p:nvSpPr>
        <p:spPr/>
        <p:txBody>
          <a:bodyPr/>
          <a:lstStyle/>
          <a:p>
            <a:r>
              <a:rPr lang="el-GR" dirty="0"/>
              <a:t>Φιλοσοφία (3/7)</a:t>
            </a:r>
            <a:endParaRPr lang="en-US" dirty="0"/>
          </a:p>
        </p:txBody>
      </p:sp>
      <p:sp>
        <p:nvSpPr>
          <p:cNvPr id="3" name="Θέση περιεχομένου 2">
            <a:extLst>
              <a:ext uri="{FF2B5EF4-FFF2-40B4-BE49-F238E27FC236}">
                <a16:creationId xmlns:a16="http://schemas.microsoft.com/office/drawing/2014/main" id="{ADB0924A-7336-DEA6-39D4-DF58BFC5F32F}"/>
              </a:ext>
            </a:extLst>
          </p:cNvPr>
          <p:cNvSpPr>
            <a:spLocks noGrp="1"/>
          </p:cNvSpPr>
          <p:nvPr>
            <p:ph idx="1"/>
          </p:nvPr>
        </p:nvSpPr>
        <p:spPr>
          <a:xfrm>
            <a:off x="838200" y="1697808"/>
            <a:ext cx="7333034" cy="4351338"/>
          </a:xfrm>
        </p:spPr>
        <p:txBody>
          <a:bodyPr>
            <a:normAutofit fontScale="85000" lnSpcReduction="20000"/>
          </a:bodyPr>
          <a:lstStyle/>
          <a:p>
            <a:r>
              <a:rPr lang="el-GR" dirty="0"/>
              <a:t>Ο </a:t>
            </a:r>
            <a:r>
              <a:rPr lang="el-GR" dirty="0" err="1"/>
              <a:t>René</a:t>
            </a:r>
            <a:r>
              <a:rPr lang="el-GR" dirty="0"/>
              <a:t> </a:t>
            </a:r>
            <a:r>
              <a:rPr lang="el-GR" dirty="0" err="1"/>
              <a:t>Descartes</a:t>
            </a:r>
            <a:r>
              <a:rPr lang="el-GR" dirty="0"/>
              <a:t> (1596–1650) παρουσίασε την πρώτη σοβαρή μελέτη της διάκρισης μεταξύ νόησης και ύλης.</a:t>
            </a:r>
          </a:p>
          <a:p>
            <a:pPr lvl="1">
              <a:buFont typeface="Wingdings" panose="05000000000000000000" pitchFamily="2" charset="2"/>
              <a:buChar char="§"/>
            </a:pPr>
            <a:r>
              <a:rPr lang="el-GR" dirty="0"/>
              <a:t>Μια καθαρά φυσική αντίληψη της νόησης φαίνεται να μην αφήνει πολύ χώρο</a:t>
            </a:r>
            <a:r>
              <a:rPr lang="en-US" dirty="0"/>
              <a:t> </a:t>
            </a:r>
            <a:r>
              <a:rPr lang="el-GR" dirty="0"/>
              <a:t>για την ελεύθερη βούληση.</a:t>
            </a:r>
          </a:p>
          <a:p>
            <a:pPr lvl="1">
              <a:buFont typeface="Wingdings" panose="05000000000000000000" pitchFamily="2" charset="2"/>
              <a:buChar char="§"/>
            </a:pPr>
            <a:r>
              <a:rPr lang="el-GR" dirty="0"/>
              <a:t>Ο </a:t>
            </a:r>
            <a:r>
              <a:rPr lang="el-GR" dirty="0" err="1"/>
              <a:t>Descartes</a:t>
            </a:r>
            <a:r>
              <a:rPr lang="el-GR" dirty="0"/>
              <a:t> ήταν υποστηρικτής του δυϊσμού (</a:t>
            </a:r>
            <a:r>
              <a:rPr lang="el-GR" dirty="0" err="1"/>
              <a:t>dualism</a:t>
            </a:r>
            <a:r>
              <a:rPr lang="el-GR" dirty="0"/>
              <a:t>).</a:t>
            </a:r>
          </a:p>
          <a:p>
            <a:r>
              <a:rPr lang="el-GR" dirty="0"/>
              <a:t>Υλισμός (</a:t>
            </a:r>
            <a:r>
              <a:rPr lang="el-GR" dirty="0" err="1"/>
              <a:t>materialism</a:t>
            </a:r>
            <a:r>
              <a:rPr lang="el-GR" dirty="0"/>
              <a:t>): Η λειτουργία του εγκεφάλου σύμφωνα με τους νόμους της φυσικής αποτελεί τη νόηση.</a:t>
            </a:r>
          </a:p>
          <a:p>
            <a:pPr lvl="1">
              <a:buFont typeface="Wingdings" panose="05000000000000000000" pitchFamily="2" charset="2"/>
              <a:buChar char="§"/>
            </a:pPr>
            <a:r>
              <a:rPr lang="el-GR" dirty="0"/>
              <a:t>Η ελεύθερη βούληση είναι απλώς ο τρόπος με τον οποίο εμφανίζεται η αντίληψη των διαθέσιμων επιλογών στην οντότητα που κάνει την επιλογή.</a:t>
            </a:r>
          </a:p>
          <a:p>
            <a:pPr lvl="1">
              <a:buFont typeface="Wingdings" panose="05000000000000000000" pitchFamily="2" charset="2"/>
              <a:buChar char="§"/>
            </a:pPr>
            <a:r>
              <a:rPr lang="el-GR" dirty="0" err="1"/>
              <a:t>Φυσικαλισμός</a:t>
            </a:r>
            <a:r>
              <a:rPr lang="el-GR" dirty="0"/>
              <a:t> (</a:t>
            </a:r>
            <a:r>
              <a:rPr lang="el-GR" dirty="0" err="1"/>
              <a:t>physicalism</a:t>
            </a:r>
            <a:r>
              <a:rPr lang="el-GR" dirty="0"/>
              <a:t>) ή νατουραλισμός (</a:t>
            </a:r>
            <a:r>
              <a:rPr lang="el-GR" dirty="0" err="1"/>
              <a:t>naturalism</a:t>
            </a:r>
            <a:r>
              <a:rPr lang="el-GR" dirty="0"/>
              <a:t>).</a:t>
            </a:r>
            <a:endParaRPr lang="en-US" dirty="0"/>
          </a:p>
        </p:txBody>
      </p:sp>
      <p:pic>
        <p:nvPicPr>
          <p:cNvPr id="9218" name="Picture 2">
            <a:extLst>
              <a:ext uri="{FF2B5EF4-FFF2-40B4-BE49-F238E27FC236}">
                <a16:creationId xmlns:a16="http://schemas.microsoft.com/office/drawing/2014/main" id="{B42EB6B0-4F39-6ED2-159B-4A9A9C398B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2246" y="0"/>
            <a:ext cx="3699753" cy="282134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1EA2F806-4296-B8F1-8497-B2B0364BCE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2246" y="2581710"/>
            <a:ext cx="3699753" cy="3263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4572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83D803D-2332-0930-F3E6-0531CD33FAD5}"/>
              </a:ext>
            </a:extLst>
          </p:cNvPr>
          <p:cNvSpPr>
            <a:spLocks noGrp="1"/>
          </p:cNvSpPr>
          <p:nvPr>
            <p:ph type="title"/>
          </p:nvPr>
        </p:nvSpPr>
        <p:spPr/>
        <p:txBody>
          <a:bodyPr/>
          <a:lstStyle/>
          <a:p>
            <a:r>
              <a:rPr lang="el-GR" dirty="0"/>
              <a:t>Φιλοσοφία (4/7)</a:t>
            </a:r>
            <a:endParaRPr lang="en-US" dirty="0"/>
          </a:p>
        </p:txBody>
      </p:sp>
      <p:sp>
        <p:nvSpPr>
          <p:cNvPr id="3" name="Θέση περιεχομένου 2">
            <a:extLst>
              <a:ext uri="{FF2B5EF4-FFF2-40B4-BE49-F238E27FC236}">
                <a16:creationId xmlns:a16="http://schemas.microsoft.com/office/drawing/2014/main" id="{F3F0E9F4-F337-C592-DADA-63BA23543DD2}"/>
              </a:ext>
            </a:extLst>
          </p:cNvPr>
          <p:cNvSpPr>
            <a:spLocks noGrp="1"/>
          </p:cNvSpPr>
          <p:nvPr>
            <p:ph idx="1"/>
          </p:nvPr>
        </p:nvSpPr>
        <p:spPr>
          <a:xfrm>
            <a:off x="415007" y="1800969"/>
            <a:ext cx="10233800" cy="4351338"/>
          </a:xfrm>
        </p:spPr>
        <p:txBody>
          <a:bodyPr>
            <a:normAutofit fontScale="77500" lnSpcReduction="20000"/>
          </a:bodyPr>
          <a:lstStyle/>
          <a:p>
            <a:r>
              <a:rPr lang="el-GR" dirty="0" err="1"/>
              <a:t>Εμπειρικισμός</a:t>
            </a:r>
            <a:r>
              <a:rPr lang="el-GR" dirty="0"/>
              <a:t> (</a:t>
            </a:r>
            <a:r>
              <a:rPr lang="el-GR" dirty="0" err="1"/>
              <a:t>empiricism</a:t>
            </a:r>
            <a:r>
              <a:rPr lang="el-GR" dirty="0"/>
              <a:t>): Ξεκίνησε με το </a:t>
            </a:r>
            <a:br>
              <a:rPr lang="en-US" dirty="0"/>
            </a:br>
            <a:r>
              <a:rPr lang="el-GR" dirty="0" err="1"/>
              <a:t>Novum</a:t>
            </a:r>
            <a:r>
              <a:rPr lang="el-GR" dirty="0"/>
              <a:t> </a:t>
            </a:r>
            <a:r>
              <a:rPr lang="el-GR" dirty="0" err="1"/>
              <a:t>Organum</a:t>
            </a:r>
            <a:r>
              <a:rPr lang="el-GR" dirty="0"/>
              <a:t> (Νέο Όργανο) του </a:t>
            </a:r>
            <a:br>
              <a:rPr lang="en-US" dirty="0"/>
            </a:br>
            <a:r>
              <a:rPr lang="el-GR" dirty="0"/>
              <a:t>Francis </a:t>
            </a:r>
            <a:r>
              <a:rPr lang="el-GR" dirty="0" err="1"/>
              <a:t>Bacon</a:t>
            </a:r>
            <a:r>
              <a:rPr lang="el-GR" dirty="0"/>
              <a:t> (1561–1626)</a:t>
            </a:r>
          </a:p>
          <a:p>
            <a:pPr lvl="1">
              <a:buFont typeface="Wingdings" panose="05000000000000000000" pitchFamily="2" charset="2"/>
              <a:buChar char="§"/>
            </a:pPr>
            <a:r>
              <a:rPr lang="el-GR" dirty="0"/>
              <a:t>«Δεν υπάρχει στην κατανόηση τίποτα που δεν βρισκόταν πρώτα στις αισθήσεις»</a:t>
            </a:r>
          </a:p>
          <a:p>
            <a:pPr lvl="2"/>
            <a:r>
              <a:rPr lang="el-GR" dirty="0" err="1"/>
              <a:t>John</a:t>
            </a:r>
            <a:r>
              <a:rPr lang="el-GR" dirty="0"/>
              <a:t> </a:t>
            </a:r>
            <a:r>
              <a:rPr lang="el-GR" dirty="0" err="1"/>
              <a:t>Locke</a:t>
            </a:r>
            <a:r>
              <a:rPr lang="el-GR" dirty="0"/>
              <a:t> (1632–1704)</a:t>
            </a:r>
          </a:p>
          <a:p>
            <a:r>
              <a:rPr lang="el-GR" dirty="0"/>
              <a:t>Επαγωγή (</a:t>
            </a:r>
            <a:r>
              <a:rPr lang="el-GR" dirty="0" err="1"/>
              <a:t>induction</a:t>
            </a:r>
            <a:r>
              <a:rPr lang="el-GR" dirty="0"/>
              <a:t>): Οι γενικοί κανόνες προκύπτουν με έκθεση σε επανειλημμένες συσχετίσεις μεταξύ των στοιχείων τους.</a:t>
            </a:r>
          </a:p>
          <a:p>
            <a:pPr lvl="1"/>
            <a:r>
              <a:rPr lang="el-GR" dirty="0" err="1"/>
              <a:t>David</a:t>
            </a:r>
            <a:r>
              <a:rPr lang="el-GR" dirty="0"/>
              <a:t> </a:t>
            </a:r>
            <a:r>
              <a:rPr lang="el-GR" dirty="0" err="1"/>
              <a:t>Hume</a:t>
            </a:r>
            <a:r>
              <a:rPr lang="el-GR" dirty="0"/>
              <a:t> (1711–1776), A </a:t>
            </a:r>
            <a:r>
              <a:rPr lang="el-GR" dirty="0" err="1"/>
              <a:t>Treatise</a:t>
            </a:r>
            <a:r>
              <a:rPr lang="el-GR" dirty="0"/>
              <a:t> of Human </a:t>
            </a:r>
            <a:r>
              <a:rPr lang="el-GR" dirty="0" err="1"/>
              <a:t>Nature</a:t>
            </a:r>
            <a:r>
              <a:rPr lang="el-GR" dirty="0"/>
              <a:t> (1739)</a:t>
            </a:r>
          </a:p>
          <a:p>
            <a:r>
              <a:rPr lang="el-GR" dirty="0"/>
              <a:t>Λογικός θετικισμός (</a:t>
            </a:r>
            <a:r>
              <a:rPr lang="el-GR" dirty="0" err="1"/>
              <a:t>logical</a:t>
            </a:r>
            <a:r>
              <a:rPr lang="el-GR" dirty="0"/>
              <a:t> </a:t>
            </a:r>
            <a:r>
              <a:rPr lang="el-GR" dirty="0" err="1"/>
              <a:t>positivism</a:t>
            </a:r>
            <a:r>
              <a:rPr lang="el-GR" dirty="0"/>
              <a:t>): Όλη η γνώση μπορεί να χαρακτηριστεί ως λογικές θεωρίες οι οποίες συνδέονται με προτάσεις παρατήρησης (</a:t>
            </a:r>
            <a:r>
              <a:rPr lang="el-GR" dirty="0" err="1"/>
              <a:t>observation</a:t>
            </a:r>
            <a:r>
              <a:rPr lang="el-GR" dirty="0"/>
              <a:t> </a:t>
            </a:r>
            <a:r>
              <a:rPr lang="el-GR" dirty="0" err="1"/>
              <a:t>sentences</a:t>
            </a:r>
            <a:r>
              <a:rPr lang="el-GR" dirty="0"/>
              <a:t>) που αντιστοιχούν σε αισθητηριακές εισόδους</a:t>
            </a:r>
          </a:p>
          <a:p>
            <a:pPr lvl="1"/>
            <a:r>
              <a:rPr lang="el-GR" dirty="0"/>
              <a:t>Ο λογικός θετικισμός συνδυάζει τον ορθολογισμό και τον </a:t>
            </a:r>
            <a:r>
              <a:rPr lang="el-GR" dirty="0" err="1"/>
              <a:t>εμπειρικισμό</a:t>
            </a:r>
            <a:r>
              <a:rPr lang="el-GR" dirty="0"/>
              <a:t>.</a:t>
            </a:r>
          </a:p>
          <a:p>
            <a:pPr lvl="2"/>
            <a:r>
              <a:rPr lang="el-GR" dirty="0"/>
              <a:t>Κύκλος της Βιέννης (1920-30), βασιζόμενος στη δουλειά του </a:t>
            </a:r>
            <a:r>
              <a:rPr lang="el-GR" dirty="0" err="1"/>
              <a:t>Ludwig</a:t>
            </a:r>
            <a:r>
              <a:rPr lang="el-GR" dirty="0"/>
              <a:t> </a:t>
            </a:r>
            <a:r>
              <a:rPr lang="el-GR" dirty="0" err="1"/>
              <a:t>Wittgenstein</a:t>
            </a:r>
            <a:r>
              <a:rPr lang="el-GR" dirty="0"/>
              <a:t> (1889–1951) και του </a:t>
            </a:r>
            <a:r>
              <a:rPr lang="el-GR" dirty="0" err="1"/>
              <a:t>Bertrand</a:t>
            </a:r>
            <a:r>
              <a:rPr lang="el-GR" dirty="0"/>
              <a:t> </a:t>
            </a:r>
            <a:r>
              <a:rPr lang="el-GR" dirty="0" err="1"/>
              <a:t>Russell</a:t>
            </a:r>
            <a:r>
              <a:rPr lang="el-GR" dirty="0"/>
              <a:t> (1872–1970)</a:t>
            </a:r>
            <a:endParaRPr lang="en-US" dirty="0"/>
          </a:p>
        </p:txBody>
      </p:sp>
      <p:pic>
        <p:nvPicPr>
          <p:cNvPr id="10242" name="Picture 2" descr="Bacon, Novum Organum Scientiarum. [New Instrument of Science]. - West Coast  Rare Books">
            <a:extLst>
              <a:ext uri="{FF2B5EF4-FFF2-40B4-BE49-F238E27FC236}">
                <a16:creationId xmlns:a16="http://schemas.microsoft.com/office/drawing/2014/main" id="{069C19D9-4C19-7C3F-5FC2-0183378F09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8344" y="0"/>
            <a:ext cx="4733655" cy="2431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5920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43087A5-D254-8556-702E-C65A7665580B}"/>
              </a:ext>
            </a:extLst>
          </p:cNvPr>
          <p:cNvSpPr>
            <a:spLocks noGrp="1"/>
          </p:cNvSpPr>
          <p:nvPr>
            <p:ph type="title"/>
          </p:nvPr>
        </p:nvSpPr>
        <p:spPr>
          <a:xfrm>
            <a:off x="838200" y="18255"/>
            <a:ext cx="10515600" cy="1325563"/>
          </a:xfrm>
        </p:spPr>
        <p:txBody>
          <a:bodyPr/>
          <a:lstStyle/>
          <a:p>
            <a:r>
              <a:rPr lang="el-GR" dirty="0"/>
              <a:t>Φιλοσοφία (5/7)</a:t>
            </a:r>
            <a:endParaRPr lang="en-US" dirty="0"/>
          </a:p>
        </p:txBody>
      </p:sp>
      <p:sp>
        <p:nvSpPr>
          <p:cNvPr id="3" name="Θέση περιεχομένου 2">
            <a:extLst>
              <a:ext uri="{FF2B5EF4-FFF2-40B4-BE49-F238E27FC236}">
                <a16:creationId xmlns:a16="http://schemas.microsoft.com/office/drawing/2014/main" id="{F64CE6CF-C7F9-1B2D-4DA5-4BE25705BAA5}"/>
              </a:ext>
            </a:extLst>
          </p:cNvPr>
          <p:cNvSpPr>
            <a:spLocks noGrp="1"/>
          </p:cNvSpPr>
          <p:nvPr>
            <p:ph idx="1"/>
          </p:nvPr>
        </p:nvSpPr>
        <p:spPr>
          <a:xfrm>
            <a:off x="437745" y="1147864"/>
            <a:ext cx="7684851" cy="5029099"/>
          </a:xfrm>
        </p:spPr>
        <p:txBody>
          <a:bodyPr>
            <a:normAutofit fontScale="62500" lnSpcReduction="20000"/>
          </a:bodyPr>
          <a:lstStyle/>
          <a:p>
            <a:pPr>
              <a:lnSpc>
                <a:spcPct val="120000"/>
              </a:lnSpc>
            </a:pPr>
            <a:r>
              <a:rPr lang="el-GR" dirty="0"/>
              <a:t>Η θεωρία επιβεβαίωσης (</a:t>
            </a:r>
            <a:r>
              <a:rPr lang="el-GR" dirty="0" err="1"/>
              <a:t>confirmation</a:t>
            </a:r>
            <a:r>
              <a:rPr lang="el-GR" dirty="0"/>
              <a:t> </a:t>
            </a:r>
            <a:r>
              <a:rPr lang="el-GR" dirty="0" err="1"/>
              <a:t>theory</a:t>
            </a:r>
            <a:r>
              <a:rPr lang="el-GR" dirty="0"/>
              <a:t>) των </a:t>
            </a:r>
            <a:r>
              <a:rPr lang="el-GR" dirty="0" err="1"/>
              <a:t>Rudolf</a:t>
            </a:r>
            <a:r>
              <a:rPr lang="el-GR" dirty="0"/>
              <a:t> </a:t>
            </a:r>
            <a:r>
              <a:rPr lang="el-GR" dirty="0" err="1"/>
              <a:t>Carnap</a:t>
            </a:r>
            <a:r>
              <a:rPr lang="el-GR" dirty="0"/>
              <a:t> (1891–1970) και </a:t>
            </a:r>
            <a:r>
              <a:rPr lang="el-GR" dirty="0" err="1"/>
              <a:t>Carl</a:t>
            </a:r>
            <a:r>
              <a:rPr lang="el-GR" dirty="0"/>
              <a:t> </a:t>
            </a:r>
            <a:r>
              <a:rPr lang="el-GR" dirty="0" err="1"/>
              <a:t>Hempel</a:t>
            </a:r>
            <a:r>
              <a:rPr lang="el-GR" dirty="0"/>
              <a:t> (1905–1997) προσπάθησε να αναλύσει την απόκτηση γνώσης από την εμπειρία </a:t>
            </a:r>
            <a:r>
              <a:rPr lang="el-GR" dirty="0" err="1"/>
              <a:t>ποσοτικοποιώντας</a:t>
            </a:r>
            <a:r>
              <a:rPr lang="el-GR" dirty="0"/>
              <a:t> τον βαθμό πεποίθησης που θα έπρεπε να δίνεται σε λογικές προτάσεις, με βάση τη συσχέτισή τους με παρατηρήσεις οι οποίες τις επιβεβαιώνουν ή τις απορρίπτουν.</a:t>
            </a:r>
          </a:p>
          <a:p>
            <a:pPr>
              <a:lnSpc>
                <a:spcPct val="120000"/>
              </a:lnSpc>
            </a:pPr>
            <a:r>
              <a:rPr lang="el-GR" dirty="0"/>
              <a:t>Το βιβλίο του </a:t>
            </a:r>
            <a:r>
              <a:rPr lang="el-GR" dirty="0" err="1"/>
              <a:t>Carnap</a:t>
            </a:r>
            <a:r>
              <a:rPr lang="el-GR" dirty="0"/>
              <a:t>, The </a:t>
            </a:r>
            <a:r>
              <a:rPr lang="el-GR" dirty="0" err="1"/>
              <a:t>Logical</a:t>
            </a:r>
            <a:r>
              <a:rPr lang="el-GR" dirty="0"/>
              <a:t> </a:t>
            </a:r>
            <a:r>
              <a:rPr lang="el-GR" dirty="0" err="1"/>
              <a:t>Structure</a:t>
            </a:r>
            <a:r>
              <a:rPr lang="el-GR" dirty="0"/>
              <a:t> of the World (Η λογική δομή του κόσμου), (1928) ήταν ίσως η πρώτη θεωρία της νόησης ως υπολογιστικής διαδικασίας.</a:t>
            </a:r>
          </a:p>
          <a:p>
            <a:pPr>
              <a:lnSpc>
                <a:spcPct val="120000"/>
              </a:lnSpc>
            </a:pPr>
            <a:r>
              <a:rPr lang="el-GR" dirty="0"/>
              <a:t>Σχέση μεταξύ γνώσης και δράσης: Ο Αριστοτέλης υποστήριξε (στο έργο του Περί ζώων κινήσεων, De </a:t>
            </a:r>
            <a:r>
              <a:rPr lang="el-GR" dirty="0" err="1"/>
              <a:t>Motu</a:t>
            </a:r>
            <a:r>
              <a:rPr lang="el-GR" dirty="0"/>
              <a:t> </a:t>
            </a:r>
            <a:r>
              <a:rPr lang="el-GR" dirty="0" err="1"/>
              <a:t>Animalium</a:t>
            </a:r>
            <a:r>
              <a:rPr lang="el-GR" dirty="0"/>
              <a:t>) ότι οι ενέργειες αιτιολογούνται από μια λογική σύνδεση μεταξύ των στόχων και της γνώσης του αποτελέσματος της ενέργειας.</a:t>
            </a:r>
          </a:p>
          <a:p>
            <a:pPr>
              <a:lnSpc>
                <a:spcPct val="120000"/>
              </a:lnSpc>
            </a:pPr>
            <a:r>
              <a:rPr lang="el-GR" dirty="0"/>
              <a:t>Στα Ηθικά </a:t>
            </a:r>
            <a:r>
              <a:rPr lang="el-GR" dirty="0" err="1"/>
              <a:t>Νικομάχεια</a:t>
            </a:r>
            <a:r>
              <a:rPr lang="el-GR" dirty="0"/>
              <a:t> (Βιβλίο III. 3, 1112β), ο Αριστοτέλης επεξηγεί περισσότερο αυτό το θέμα, προτείνοντας μάλιστα και έναν αλγόριθμο!</a:t>
            </a:r>
          </a:p>
          <a:p>
            <a:pPr>
              <a:lnSpc>
                <a:spcPct val="120000"/>
              </a:lnSpc>
            </a:pPr>
            <a:r>
              <a:rPr lang="el-GR" dirty="0"/>
              <a:t>Ο αλγόριθμος του Αριστοτέλη υλοποιήθηκε μετά από 2300 χρόνια </a:t>
            </a:r>
            <a:br>
              <a:rPr lang="el-GR" dirty="0"/>
            </a:br>
            <a:r>
              <a:rPr lang="el-GR" dirty="0"/>
              <a:t>από τους </a:t>
            </a:r>
            <a:r>
              <a:rPr lang="el-GR" dirty="0" err="1"/>
              <a:t>Newell</a:t>
            </a:r>
            <a:r>
              <a:rPr lang="el-GR" dirty="0"/>
              <a:t> και </a:t>
            </a:r>
            <a:r>
              <a:rPr lang="el-GR" dirty="0" err="1"/>
              <a:t>Simon</a:t>
            </a:r>
            <a:r>
              <a:rPr lang="el-GR" dirty="0"/>
              <a:t> στο πρόγραμμα General </a:t>
            </a:r>
            <a:r>
              <a:rPr lang="el-GR" dirty="0" err="1"/>
              <a:t>Problem</a:t>
            </a:r>
            <a:r>
              <a:rPr lang="el-GR" dirty="0"/>
              <a:t> </a:t>
            </a:r>
            <a:r>
              <a:rPr lang="el-GR" dirty="0" err="1"/>
              <a:t>Solver</a:t>
            </a:r>
            <a:r>
              <a:rPr lang="el-GR" dirty="0"/>
              <a:t>.</a:t>
            </a:r>
            <a:endParaRPr lang="en-US" dirty="0"/>
          </a:p>
        </p:txBody>
      </p:sp>
      <p:pic>
        <p:nvPicPr>
          <p:cNvPr id="11266" name="Picture 2" descr="The Logical Structure of the World and Pseudo Problems of Philosophy:  9780520014176: Carnap, Rudolf: Books - Amazon.com">
            <a:extLst>
              <a:ext uri="{FF2B5EF4-FFF2-40B4-BE49-F238E27FC236}">
                <a16:creationId xmlns:a16="http://schemas.microsoft.com/office/drawing/2014/main" id="{A8997093-D5FB-E38E-1B95-E4B2067CF3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3194" y="0"/>
            <a:ext cx="3918806" cy="5797685"/>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Ηθικά Νικομάχεια">
            <a:extLst>
              <a:ext uri="{FF2B5EF4-FFF2-40B4-BE49-F238E27FC236}">
                <a16:creationId xmlns:a16="http://schemas.microsoft.com/office/drawing/2014/main" id="{94806DF5-44B9-2CB5-D090-C9F039BEA7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0847" y="4590949"/>
            <a:ext cx="2571750" cy="1781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033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A0CC3C0-4B81-3B84-F3B2-1AD3734348A2}"/>
              </a:ext>
            </a:extLst>
          </p:cNvPr>
          <p:cNvSpPr>
            <a:spLocks noGrp="1"/>
          </p:cNvSpPr>
          <p:nvPr>
            <p:ph type="title"/>
          </p:nvPr>
        </p:nvSpPr>
        <p:spPr/>
        <p:txBody>
          <a:bodyPr/>
          <a:lstStyle/>
          <a:p>
            <a:r>
              <a:rPr lang="el-GR" dirty="0"/>
              <a:t>Φιλοσοφία (6/7)</a:t>
            </a:r>
            <a:endParaRPr lang="en-US" dirty="0"/>
          </a:p>
        </p:txBody>
      </p:sp>
      <p:sp>
        <p:nvSpPr>
          <p:cNvPr id="3" name="Θέση περιεχομένου 2">
            <a:extLst>
              <a:ext uri="{FF2B5EF4-FFF2-40B4-BE49-F238E27FC236}">
                <a16:creationId xmlns:a16="http://schemas.microsoft.com/office/drawing/2014/main" id="{EB6FA5E4-2CC0-7C6F-9DF8-31B6E23FF6DA}"/>
              </a:ext>
            </a:extLst>
          </p:cNvPr>
          <p:cNvSpPr>
            <a:spLocks noGrp="1"/>
          </p:cNvSpPr>
          <p:nvPr>
            <p:ph idx="1"/>
          </p:nvPr>
        </p:nvSpPr>
        <p:spPr>
          <a:xfrm>
            <a:off x="668594" y="1658479"/>
            <a:ext cx="10685206" cy="4351338"/>
          </a:xfrm>
        </p:spPr>
        <p:txBody>
          <a:bodyPr>
            <a:normAutofit fontScale="85000" lnSpcReduction="20000"/>
          </a:bodyPr>
          <a:lstStyle/>
          <a:p>
            <a:r>
              <a:rPr lang="el-GR" dirty="0"/>
              <a:t>Αβέβαια επίτευξη στόχου, εναλλακτικοί τρόποι επίτευξης: Μεγιστοποίηση της αναμενόμενης χρηματικής αξίας του αποτελέσματος.</a:t>
            </a:r>
          </a:p>
          <a:p>
            <a:pPr lvl="1"/>
            <a:r>
              <a:rPr lang="el-GR" dirty="0" err="1"/>
              <a:t>Antoine</a:t>
            </a:r>
            <a:r>
              <a:rPr lang="el-GR" dirty="0"/>
              <a:t> </a:t>
            </a:r>
            <a:r>
              <a:rPr lang="el-GR" dirty="0" err="1"/>
              <a:t>Arnauld</a:t>
            </a:r>
            <a:r>
              <a:rPr lang="el-GR" dirty="0"/>
              <a:t> (1662)</a:t>
            </a:r>
          </a:p>
          <a:p>
            <a:r>
              <a:rPr lang="el-GR" dirty="0"/>
              <a:t>Χρησιμότητα (</a:t>
            </a:r>
            <a:r>
              <a:rPr lang="el-GR" dirty="0" err="1"/>
              <a:t>utility</a:t>
            </a:r>
            <a:r>
              <a:rPr lang="el-GR" dirty="0"/>
              <a:t>): Αποτυπώνει την εσωτερική, υποκειμενική αξία κάθε αποτελέσματος.</a:t>
            </a:r>
          </a:p>
          <a:p>
            <a:pPr lvl="1"/>
            <a:r>
              <a:rPr lang="el-GR" dirty="0" err="1"/>
              <a:t>Daniel</a:t>
            </a:r>
            <a:r>
              <a:rPr lang="el-GR" dirty="0"/>
              <a:t> </a:t>
            </a:r>
            <a:r>
              <a:rPr lang="el-GR" dirty="0" err="1"/>
              <a:t>Bernoulli</a:t>
            </a:r>
            <a:r>
              <a:rPr lang="el-GR" dirty="0"/>
              <a:t> (1738)</a:t>
            </a:r>
          </a:p>
          <a:p>
            <a:r>
              <a:rPr lang="el-GR" dirty="0"/>
              <a:t>Ωφελιμισμός (</a:t>
            </a:r>
            <a:r>
              <a:rPr lang="el-GR" dirty="0" err="1"/>
              <a:t>utilitarianism</a:t>
            </a:r>
            <a:r>
              <a:rPr lang="el-GR" dirty="0"/>
              <a:t>): Η ορθολογική λήψη αποφάσεων που βασίζεται στη μεγιστοποίηση της χρησιμότητας πρέπει να εφαρμόζεται σε όλες τις διαστάσεις της ανθρώπινης δραστηριότητας, συμπεριλαμβανομένων των αποφάσεων δημόσιας πολιτικής που λαμβάνονται για λογαριασμό πολλών ατόμων.</a:t>
            </a:r>
          </a:p>
          <a:p>
            <a:r>
              <a:rPr lang="el-GR" dirty="0" err="1"/>
              <a:t>Συνεπειοκρατία</a:t>
            </a:r>
            <a:r>
              <a:rPr lang="el-GR" dirty="0"/>
              <a:t>: Το σωστό και το λάθος καθορίζονται από τα αναμενόμενα αποτελέσματα μιας ενέργειας.</a:t>
            </a:r>
            <a:endParaRPr lang="en-US" dirty="0"/>
          </a:p>
        </p:txBody>
      </p:sp>
    </p:spTree>
    <p:extLst>
      <p:ext uri="{BB962C8B-B14F-4D97-AF65-F5344CB8AC3E}">
        <p14:creationId xmlns:p14="http://schemas.microsoft.com/office/powerpoint/2010/main" val="373053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2F57FF1-BEEB-61D6-3515-C76D4176ED9B}"/>
              </a:ext>
            </a:extLst>
          </p:cNvPr>
          <p:cNvSpPr>
            <a:spLocks noGrp="1"/>
          </p:cNvSpPr>
          <p:nvPr>
            <p:ph type="title"/>
          </p:nvPr>
        </p:nvSpPr>
        <p:spPr/>
        <p:txBody>
          <a:bodyPr/>
          <a:lstStyle/>
          <a:p>
            <a:r>
              <a:rPr lang="el-GR" dirty="0"/>
              <a:t>Φιλοσοφία (7/7)</a:t>
            </a:r>
            <a:endParaRPr lang="en-US" dirty="0"/>
          </a:p>
        </p:txBody>
      </p:sp>
      <p:sp>
        <p:nvSpPr>
          <p:cNvPr id="3" name="Θέση περιεχομένου 2">
            <a:extLst>
              <a:ext uri="{FF2B5EF4-FFF2-40B4-BE49-F238E27FC236}">
                <a16:creationId xmlns:a16="http://schemas.microsoft.com/office/drawing/2014/main" id="{2FB3B9DD-5C7C-B1E4-2628-45B1654ECCC6}"/>
              </a:ext>
            </a:extLst>
          </p:cNvPr>
          <p:cNvSpPr>
            <a:spLocks noGrp="1"/>
          </p:cNvSpPr>
          <p:nvPr>
            <p:ph idx="1"/>
          </p:nvPr>
        </p:nvSpPr>
        <p:spPr/>
        <p:txBody>
          <a:bodyPr>
            <a:normAutofit fontScale="85000" lnSpcReduction="10000"/>
          </a:bodyPr>
          <a:lstStyle/>
          <a:p>
            <a:r>
              <a:rPr lang="el-GR" dirty="0"/>
              <a:t>Δεοντολογική ηθική: Το να «πράττουμε το σωστό» δεν καθορίζεται από τα αποτελέσματα αλλά από οικουμενικούς κοινωνικούς νόμους που διέπουν τις επιτρεπόμενες ενέργειες, όπως «μην πεις ψέματα» ή «μην φονεύσεις».</a:t>
            </a:r>
          </a:p>
          <a:p>
            <a:pPr lvl="1"/>
            <a:r>
              <a:rPr lang="el-GR" dirty="0" err="1"/>
              <a:t>Immanuel</a:t>
            </a:r>
            <a:r>
              <a:rPr lang="el-GR" dirty="0"/>
              <a:t> </a:t>
            </a:r>
            <a:r>
              <a:rPr lang="el-GR" dirty="0" err="1"/>
              <a:t>Kant</a:t>
            </a:r>
            <a:r>
              <a:rPr lang="el-GR" dirty="0"/>
              <a:t> (1875)</a:t>
            </a:r>
          </a:p>
          <a:p>
            <a:r>
              <a:rPr lang="el-GR" dirty="0"/>
              <a:t>Ένας </a:t>
            </a:r>
            <a:r>
              <a:rPr lang="el-GR" dirty="0" err="1"/>
              <a:t>ωφεμιλιστής</a:t>
            </a:r>
            <a:r>
              <a:rPr lang="el-GR" dirty="0"/>
              <a:t> θα μπορούσε να πει ένα αθώο ψέμα αν το αναμενόμενο καλό υπερτερεί του κακού, αλλά ένας οπαδός του </a:t>
            </a:r>
            <a:r>
              <a:rPr lang="el-GR" dirty="0" err="1"/>
              <a:t>Kant</a:t>
            </a:r>
            <a:r>
              <a:rPr lang="el-GR" dirty="0"/>
              <a:t> θα όφειλε να μην το κάνει αυτό, αφού το ψέμα είναι από τη φύση του λάθος.</a:t>
            </a:r>
          </a:p>
          <a:p>
            <a:r>
              <a:rPr lang="el-GR" dirty="0"/>
              <a:t>Ο </a:t>
            </a:r>
            <a:r>
              <a:rPr lang="el-GR" dirty="0" err="1"/>
              <a:t>Mill</a:t>
            </a:r>
            <a:r>
              <a:rPr lang="el-GR" dirty="0"/>
              <a:t> αναγνώρισε την αξία των κανόνων, αλλά τους αντιλαμβανόταν ως αποδοτικές διαδικασίες λήψης αποφάσεων που συντίθετο από συλλογισμούς βασικών αρχών σχετικά με τις συνέπειες.</a:t>
            </a:r>
          </a:p>
          <a:p>
            <a:r>
              <a:rPr lang="el-GR" dirty="0"/>
              <a:t>Πολλά σύγχρονα συστήματα ΤΝ υιοθετούν ακριβώς αυτήν την προσέγγιση.</a:t>
            </a:r>
            <a:endParaRPr lang="en-US" dirty="0"/>
          </a:p>
        </p:txBody>
      </p:sp>
    </p:spTree>
    <p:extLst>
      <p:ext uri="{BB962C8B-B14F-4D97-AF65-F5344CB8AC3E}">
        <p14:creationId xmlns:p14="http://schemas.microsoft.com/office/powerpoint/2010/main" val="318610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3B73514-58BF-39E7-68CD-11A1CCCE1CF7}"/>
              </a:ext>
            </a:extLst>
          </p:cNvPr>
          <p:cNvSpPr>
            <a:spLocks noGrp="1"/>
          </p:cNvSpPr>
          <p:nvPr>
            <p:ph type="title"/>
          </p:nvPr>
        </p:nvSpPr>
        <p:spPr/>
        <p:txBody>
          <a:bodyPr/>
          <a:lstStyle/>
          <a:p>
            <a:r>
              <a:rPr lang="el-GR" dirty="0"/>
              <a:t>Ενότητες μαθήματος (1)</a:t>
            </a:r>
            <a:endParaRPr lang="en-US" dirty="0"/>
          </a:p>
        </p:txBody>
      </p:sp>
      <p:sp>
        <p:nvSpPr>
          <p:cNvPr id="3" name="Θέση περιεχομένου 2">
            <a:extLst>
              <a:ext uri="{FF2B5EF4-FFF2-40B4-BE49-F238E27FC236}">
                <a16:creationId xmlns:a16="http://schemas.microsoft.com/office/drawing/2014/main" id="{BC9D159A-40D6-9F76-522C-D32923606920}"/>
              </a:ext>
            </a:extLst>
          </p:cNvPr>
          <p:cNvSpPr>
            <a:spLocks noGrp="1"/>
          </p:cNvSpPr>
          <p:nvPr>
            <p:ph idx="1"/>
          </p:nvPr>
        </p:nvSpPr>
        <p:spPr/>
        <p:txBody>
          <a:bodyPr/>
          <a:lstStyle/>
          <a:p>
            <a:pPr marL="514350" indent="-514350">
              <a:buFont typeface="+mj-lt"/>
              <a:buAutoNum type="arabicPeriod"/>
            </a:pPr>
            <a:r>
              <a:rPr lang="el-GR" dirty="0"/>
              <a:t>Εισαγωγή – ιστορική αναδρομή – ευφυείς πράκτορες</a:t>
            </a:r>
          </a:p>
          <a:p>
            <a:pPr marL="514350" indent="-514350">
              <a:buFont typeface="+mj-lt"/>
              <a:buAutoNum type="arabicPeriod"/>
            </a:pPr>
            <a:r>
              <a:rPr lang="el-GR" dirty="0"/>
              <a:t>Επίλυση προβλημάτων</a:t>
            </a:r>
          </a:p>
          <a:p>
            <a:pPr marL="514350" indent="-514350">
              <a:buFont typeface="+mj-lt"/>
              <a:buAutoNum type="arabicPeriod"/>
            </a:pPr>
            <a:r>
              <a:rPr lang="el-GR" dirty="0"/>
              <a:t>Αναπαράσταση γνώσης</a:t>
            </a:r>
          </a:p>
          <a:p>
            <a:pPr marL="514350" indent="-514350">
              <a:buFont typeface="+mj-lt"/>
              <a:buAutoNum type="arabicPeriod"/>
            </a:pPr>
            <a:r>
              <a:rPr lang="el-GR" dirty="0"/>
              <a:t>Συστήματα κανόνων</a:t>
            </a:r>
          </a:p>
          <a:p>
            <a:pPr marL="514350" indent="-514350">
              <a:buFont typeface="+mj-lt"/>
              <a:buAutoNum type="arabicPeriod"/>
            </a:pPr>
            <a:r>
              <a:rPr lang="el-GR" dirty="0"/>
              <a:t>Μηχανική μάθηση – επιβλεπόμενη</a:t>
            </a:r>
          </a:p>
          <a:p>
            <a:pPr marL="514350" indent="-514350">
              <a:buFont typeface="+mj-lt"/>
              <a:buAutoNum type="arabicPeriod"/>
            </a:pPr>
            <a:r>
              <a:rPr lang="el-GR" dirty="0"/>
              <a:t>Μηχανική μάθηση – μη επιβλεπόμενη</a:t>
            </a:r>
            <a:endParaRPr lang="en-US" dirty="0"/>
          </a:p>
        </p:txBody>
      </p:sp>
    </p:spTree>
    <p:extLst>
      <p:ext uri="{BB962C8B-B14F-4D97-AF65-F5344CB8AC3E}">
        <p14:creationId xmlns:p14="http://schemas.microsoft.com/office/powerpoint/2010/main" val="3937226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E4AA6E6-F63B-8304-8E80-829938F6C9BD}"/>
              </a:ext>
            </a:extLst>
          </p:cNvPr>
          <p:cNvSpPr>
            <a:spLocks noGrp="1"/>
          </p:cNvSpPr>
          <p:nvPr>
            <p:ph type="title"/>
          </p:nvPr>
        </p:nvSpPr>
        <p:spPr/>
        <p:txBody>
          <a:bodyPr/>
          <a:lstStyle/>
          <a:p>
            <a:r>
              <a:rPr lang="el-GR" dirty="0"/>
              <a:t>Μαθηματικά (1/6)</a:t>
            </a:r>
            <a:endParaRPr lang="en-US" dirty="0"/>
          </a:p>
        </p:txBody>
      </p:sp>
      <p:sp>
        <p:nvSpPr>
          <p:cNvPr id="3" name="Θέση περιεχομένου 2">
            <a:extLst>
              <a:ext uri="{FF2B5EF4-FFF2-40B4-BE49-F238E27FC236}">
                <a16:creationId xmlns:a16="http://schemas.microsoft.com/office/drawing/2014/main" id="{7054540E-0F9E-107C-14D4-359CCE25747A}"/>
              </a:ext>
            </a:extLst>
          </p:cNvPr>
          <p:cNvSpPr>
            <a:spLocks noGrp="1"/>
          </p:cNvSpPr>
          <p:nvPr>
            <p:ph idx="1"/>
          </p:nvPr>
        </p:nvSpPr>
        <p:spPr>
          <a:xfrm>
            <a:off x="979100" y="1690688"/>
            <a:ext cx="10233800" cy="4351338"/>
          </a:xfrm>
        </p:spPr>
        <p:txBody>
          <a:bodyPr>
            <a:normAutofit fontScale="92500" lnSpcReduction="10000"/>
          </a:bodyPr>
          <a:lstStyle/>
          <a:p>
            <a:r>
              <a:rPr lang="el-GR" dirty="0"/>
              <a:t>Μαθηματικά ερωτήματα</a:t>
            </a:r>
          </a:p>
          <a:p>
            <a:pPr lvl="1"/>
            <a:r>
              <a:rPr lang="el-GR" dirty="0"/>
              <a:t>Ποιοι είναι οι τυπικοί κανόνες για την εξαγωγή ενός έγκυρου συμπεράσματος;</a:t>
            </a:r>
          </a:p>
          <a:p>
            <a:pPr lvl="1"/>
            <a:r>
              <a:rPr lang="el-GR" dirty="0"/>
              <a:t>Τι μπορεί να υπολογιστεί και τι όχι;</a:t>
            </a:r>
          </a:p>
          <a:p>
            <a:pPr lvl="1"/>
            <a:r>
              <a:rPr lang="el-GR" dirty="0"/>
              <a:t>Πώς συλλογιζόμαστε με ασαφείς πληροφορίες;</a:t>
            </a:r>
          </a:p>
          <a:p>
            <a:r>
              <a:rPr lang="el-GR" dirty="0"/>
              <a:t>Τυπική λογική, υπάρχει από την εποχή των αρχαίων Ελλήνων</a:t>
            </a:r>
          </a:p>
          <a:p>
            <a:pPr lvl="1"/>
            <a:r>
              <a:rPr lang="el-GR" dirty="0" err="1"/>
              <a:t>George</a:t>
            </a:r>
            <a:r>
              <a:rPr lang="el-GR" dirty="0"/>
              <a:t> </a:t>
            </a:r>
            <a:r>
              <a:rPr lang="el-GR" dirty="0" err="1"/>
              <a:t>Boole</a:t>
            </a:r>
            <a:r>
              <a:rPr lang="el-GR" dirty="0"/>
              <a:t> (1815–1864), επεξεργάστηκε τις λεπτομέρειες της προτασιακής λογικής ή λογικής </a:t>
            </a:r>
            <a:r>
              <a:rPr lang="el-GR" dirty="0" err="1"/>
              <a:t>Boole</a:t>
            </a:r>
            <a:r>
              <a:rPr lang="el-GR" dirty="0"/>
              <a:t> (</a:t>
            </a:r>
            <a:r>
              <a:rPr lang="el-GR" dirty="0" err="1"/>
              <a:t>Boole</a:t>
            </a:r>
            <a:r>
              <a:rPr lang="el-GR" dirty="0"/>
              <a:t>, 1847)</a:t>
            </a:r>
          </a:p>
          <a:p>
            <a:pPr lvl="1"/>
            <a:r>
              <a:rPr lang="el-GR" dirty="0" err="1"/>
              <a:t>Gottlob</a:t>
            </a:r>
            <a:r>
              <a:rPr lang="el-GR" dirty="0"/>
              <a:t> </a:t>
            </a:r>
            <a:r>
              <a:rPr lang="el-GR" dirty="0" err="1"/>
              <a:t>Frege</a:t>
            </a:r>
            <a:r>
              <a:rPr lang="el-GR" dirty="0"/>
              <a:t>(1848–1925), επέκτεινε τη λογική του </a:t>
            </a:r>
            <a:r>
              <a:rPr lang="el-GR" dirty="0" err="1"/>
              <a:t>Boole</a:t>
            </a:r>
            <a:r>
              <a:rPr lang="el-GR" dirty="0"/>
              <a:t> ώστε να συμπεριλάβει αντικείμενα και σχέσεις, δημιουργώντας τη λογική πρώτης τάξης (</a:t>
            </a:r>
            <a:r>
              <a:rPr lang="el-GR" dirty="0" err="1"/>
              <a:t>first-order</a:t>
            </a:r>
            <a:r>
              <a:rPr lang="el-GR" dirty="0"/>
              <a:t> </a:t>
            </a:r>
            <a:r>
              <a:rPr lang="el-GR" dirty="0" err="1"/>
              <a:t>logic</a:t>
            </a:r>
            <a:r>
              <a:rPr lang="el-GR" dirty="0"/>
              <a:t>, 1879)</a:t>
            </a:r>
          </a:p>
          <a:p>
            <a:pPr lvl="1"/>
            <a:r>
              <a:rPr lang="el-GR" dirty="0"/>
              <a:t>Η λογική πρώτης τάξης έδωσε το έναυσμα για την εργασία των </a:t>
            </a:r>
            <a:r>
              <a:rPr lang="el-GR" dirty="0" err="1"/>
              <a:t>Gödel</a:t>
            </a:r>
            <a:r>
              <a:rPr lang="el-GR" dirty="0"/>
              <a:t> και </a:t>
            </a:r>
            <a:r>
              <a:rPr lang="el-GR" dirty="0" err="1"/>
              <a:t>Turing</a:t>
            </a:r>
            <a:r>
              <a:rPr lang="el-GR" dirty="0"/>
              <a:t> που αποτέλεσε τη βάση για τον ίδιο τον υπολογισμό.</a:t>
            </a:r>
            <a:endParaRPr lang="en-US" dirty="0"/>
          </a:p>
        </p:txBody>
      </p:sp>
    </p:spTree>
    <p:extLst>
      <p:ext uri="{BB962C8B-B14F-4D97-AF65-F5344CB8AC3E}">
        <p14:creationId xmlns:p14="http://schemas.microsoft.com/office/powerpoint/2010/main" val="1430482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9DDBB62-8D1F-741C-6D4A-509F5E1914FA}"/>
              </a:ext>
            </a:extLst>
          </p:cNvPr>
          <p:cNvSpPr>
            <a:spLocks noGrp="1"/>
          </p:cNvSpPr>
          <p:nvPr>
            <p:ph type="title"/>
          </p:nvPr>
        </p:nvSpPr>
        <p:spPr/>
        <p:txBody>
          <a:bodyPr/>
          <a:lstStyle/>
          <a:p>
            <a:r>
              <a:rPr lang="el-GR" dirty="0"/>
              <a:t>Μαθηματικά (2/6)</a:t>
            </a:r>
            <a:endParaRPr lang="en-US" dirty="0"/>
          </a:p>
        </p:txBody>
      </p:sp>
      <p:sp>
        <p:nvSpPr>
          <p:cNvPr id="3" name="Θέση περιεχομένου 2">
            <a:extLst>
              <a:ext uri="{FF2B5EF4-FFF2-40B4-BE49-F238E27FC236}">
                <a16:creationId xmlns:a16="http://schemas.microsoft.com/office/drawing/2014/main" id="{43ADD8EA-7ED7-951D-0D08-ED9F9D1F2C95}"/>
              </a:ext>
            </a:extLst>
          </p:cNvPr>
          <p:cNvSpPr>
            <a:spLocks noGrp="1"/>
          </p:cNvSpPr>
          <p:nvPr>
            <p:ph idx="1"/>
          </p:nvPr>
        </p:nvSpPr>
        <p:spPr>
          <a:xfrm>
            <a:off x="838200" y="1825625"/>
            <a:ext cx="10515600" cy="4351338"/>
          </a:xfrm>
        </p:spPr>
        <p:txBody>
          <a:bodyPr>
            <a:normAutofit fontScale="70000" lnSpcReduction="20000"/>
          </a:bodyPr>
          <a:lstStyle/>
          <a:p>
            <a:pPr>
              <a:lnSpc>
                <a:spcPct val="120000"/>
              </a:lnSpc>
            </a:pPr>
            <a:r>
              <a:rPr lang="el-GR" dirty="0"/>
              <a:t>Θεωρία πιθανοτήτων, γενίκευση της λογικής σε καταστάσεις με ασαφείς πληροφορίες</a:t>
            </a:r>
          </a:p>
          <a:p>
            <a:pPr>
              <a:lnSpc>
                <a:spcPct val="120000"/>
              </a:lnSpc>
            </a:pPr>
            <a:r>
              <a:rPr lang="el-GR" dirty="0" err="1"/>
              <a:t>Gerolamo</a:t>
            </a:r>
            <a:r>
              <a:rPr lang="el-GR" dirty="0"/>
              <a:t> </a:t>
            </a:r>
            <a:r>
              <a:rPr lang="el-GR" dirty="0" err="1"/>
              <a:t>Cardano</a:t>
            </a:r>
            <a:r>
              <a:rPr lang="el-GR" dirty="0"/>
              <a:t> (1501–1576), διατύπωσε για πρώτη φορά την ιδέα της πιθανότητας, περιγράφοντάς τη με βάση τα δυνατά αποτελέσματα χαρτοπαικτικών συμβάντων.</a:t>
            </a:r>
          </a:p>
          <a:p>
            <a:pPr>
              <a:lnSpc>
                <a:spcPct val="120000"/>
              </a:lnSpc>
            </a:pPr>
            <a:r>
              <a:rPr lang="el-GR" dirty="0" err="1"/>
              <a:t>Blaise</a:t>
            </a:r>
            <a:r>
              <a:rPr lang="el-GR" dirty="0"/>
              <a:t> </a:t>
            </a:r>
            <a:r>
              <a:rPr lang="el-GR" dirty="0" err="1"/>
              <a:t>Pascal</a:t>
            </a:r>
            <a:r>
              <a:rPr lang="el-GR" dirty="0"/>
              <a:t> (1623–1662), σε επιστολή του (το 1654), ο προς τον </a:t>
            </a:r>
            <a:r>
              <a:rPr lang="el-GR" dirty="0" err="1"/>
              <a:t>Pierre</a:t>
            </a:r>
            <a:r>
              <a:rPr lang="el-GR" dirty="0"/>
              <a:t> </a:t>
            </a:r>
            <a:r>
              <a:rPr lang="el-GR" dirty="0" err="1"/>
              <a:t>Fermat</a:t>
            </a:r>
            <a:r>
              <a:rPr lang="el-GR" dirty="0"/>
              <a:t> (1601–1665), έδειξε τον τρόπο πρόβλεψης της μελλοντικής έκβασης ενός εν εξελίξει τυχερού παιχνιδιού και επιμερισμού μέσων απολαβών στους παίκτες.</a:t>
            </a:r>
          </a:p>
          <a:p>
            <a:pPr>
              <a:lnSpc>
                <a:spcPct val="120000"/>
              </a:lnSpc>
            </a:pPr>
            <a:r>
              <a:rPr lang="el-GR" dirty="0"/>
              <a:t>Ο </a:t>
            </a:r>
            <a:r>
              <a:rPr lang="el-GR" dirty="0" err="1"/>
              <a:t>Jacob</a:t>
            </a:r>
            <a:r>
              <a:rPr lang="el-GR" dirty="0"/>
              <a:t> </a:t>
            </a:r>
            <a:r>
              <a:rPr lang="el-GR" dirty="0" err="1"/>
              <a:t>Bernoulli</a:t>
            </a:r>
            <a:r>
              <a:rPr lang="en-US" dirty="0"/>
              <a:t> </a:t>
            </a:r>
            <a:r>
              <a:rPr lang="el-GR" dirty="0"/>
              <a:t>(1654–1705, θείος του </a:t>
            </a:r>
            <a:r>
              <a:rPr lang="el-GR" dirty="0" err="1"/>
              <a:t>Daniel</a:t>
            </a:r>
            <a:r>
              <a:rPr lang="el-GR" dirty="0"/>
              <a:t>), ο </a:t>
            </a:r>
            <a:r>
              <a:rPr lang="el-GR" dirty="0" err="1"/>
              <a:t>Pierre</a:t>
            </a:r>
            <a:r>
              <a:rPr lang="el-GR" dirty="0"/>
              <a:t> </a:t>
            </a:r>
            <a:r>
              <a:rPr lang="el-GR" dirty="0" err="1"/>
              <a:t>Laplace</a:t>
            </a:r>
            <a:r>
              <a:rPr lang="el-GR" dirty="0"/>
              <a:t> (1749–1827),και άλλοι εξέλιξαν τη θεωρία και εισήγαγαν νέες στατιστικές μεθόδους.</a:t>
            </a:r>
          </a:p>
          <a:p>
            <a:pPr>
              <a:lnSpc>
                <a:spcPct val="120000"/>
              </a:lnSpc>
            </a:pPr>
            <a:r>
              <a:rPr lang="el-GR" dirty="0"/>
              <a:t>Ο </a:t>
            </a:r>
            <a:r>
              <a:rPr lang="el-GR" dirty="0" err="1"/>
              <a:t>Thomas</a:t>
            </a:r>
            <a:r>
              <a:rPr lang="el-GR" dirty="0"/>
              <a:t> </a:t>
            </a:r>
            <a:r>
              <a:rPr lang="el-GR" dirty="0" err="1"/>
              <a:t>Bayes</a:t>
            </a:r>
            <a:r>
              <a:rPr lang="en-US" dirty="0"/>
              <a:t> </a:t>
            </a:r>
            <a:r>
              <a:rPr lang="el-GR" dirty="0"/>
              <a:t>(1702–1761) πρότεινε τον γνωστό κανόνα για την ενημέρωση των πιθανοτήτων υπό το φως νέων πειστηρίων.</a:t>
            </a:r>
            <a:endParaRPr lang="en-US" dirty="0"/>
          </a:p>
        </p:txBody>
      </p:sp>
    </p:spTree>
    <p:extLst>
      <p:ext uri="{BB962C8B-B14F-4D97-AF65-F5344CB8AC3E}">
        <p14:creationId xmlns:p14="http://schemas.microsoft.com/office/powerpoint/2010/main" val="3843242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F2BA75D-698A-2C07-D9DD-4A905E10CA3E}"/>
              </a:ext>
            </a:extLst>
          </p:cNvPr>
          <p:cNvSpPr>
            <a:spLocks noGrp="1"/>
          </p:cNvSpPr>
          <p:nvPr>
            <p:ph type="title"/>
          </p:nvPr>
        </p:nvSpPr>
        <p:spPr/>
        <p:txBody>
          <a:bodyPr/>
          <a:lstStyle/>
          <a:p>
            <a:r>
              <a:rPr lang="el-GR" dirty="0"/>
              <a:t>Μαθηματικά (3/6)</a:t>
            </a:r>
            <a:endParaRPr lang="en-US" dirty="0"/>
          </a:p>
        </p:txBody>
      </p:sp>
      <p:sp>
        <p:nvSpPr>
          <p:cNvPr id="3" name="Θέση περιεχομένου 2">
            <a:extLst>
              <a:ext uri="{FF2B5EF4-FFF2-40B4-BE49-F238E27FC236}">
                <a16:creationId xmlns:a16="http://schemas.microsoft.com/office/drawing/2014/main" id="{51A7CFAD-D5BA-27E5-AFE6-4A5FF859CDBB}"/>
              </a:ext>
            </a:extLst>
          </p:cNvPr>
          <p:cNvSpPr>
            <a:spLocks noGrp="1"/>
          </p:cNvSpPr>
          <p:nvPr>
            <p:ph idx="1"/>
          </p:nvPr>
        </p:nvSpPr>
        <p:spPr>
          <a:xfrm>
            <a:off x="324465" y="1825625"/>
            <a:ext cx="7122856" cy="4351338"/>
          </a:xfrm>
        </p:spPr>
        <p:txBody>
          <a:bodyPr>
            <a:normAutofit fontScale="70000" lnSpcReduction="20000"/>
          </a:bodyPr>
          <a:lstStyle/>
          <a:p>
            <a:pPr>
              <a:lnSpc>
                <a:spcPct val="120000"/>
              </a:lnSpc>
            </a:pPr>
            <a:r>
              <a:rPr lang="el-GR" dirty="0"/>
              <a:t>Στατιστική. Μία από τις πρώτες εφαρμογές της ήταν για την Στατιστική ανάλυση των δεδομένων της απογραφής του Λονδίνου το 1662 από τον </a:t>
            </a:r>
            <a:r>
              <a:rPr lang="el-GR" dirty="0" err="1"/>
              <a:t>John</a:t>
            </a:r>
            <a:r>
              <a:rPr lang="el-GR" dirty="0"/>
              <a:t> </a:t>
            </a:r>
            <a:r>
              <a:rPr lang="el-GR" dirty="0" err="1"/>
              <a:t>Graunt</a:t>
            </a:r>
            <a:r>
              <a:rPr lang="el-GR" dirty="0"/>
              <a:t>.</a:t>
            </a:r>
          </a:p>
          <a:p>
            <a:pPr>
              <a:lnSpc>
                <a:spcPct val="120000"/>
              </a:lnSpc>
            </a:pPr>
            <a:r>
              <a:rPr lang="el-GR" dirty="0"/>
              <a:t>Ο </a:t>
            </a:r>
            <a:r>
              <a:rPr lang="el-GR" dirty="0" err="1"/>
              <a:t>Ronald</a:t>
            </a:r>
            <a:r>
              <a:rPr lang="el-GR" dirty="0"/>
              <a:t> </a:t>
            </a:r>
            <a:r>
              <a:rPr lang="el-GR" dirty="0" err="1"/>
              <a:t>Fisher</a:t>
            </a:r>
            <a:r>
              <a:rPr lang="el-GR" dirty="0"/>
              <a:t>, ο πρώτος σύγχρονος στατιστικολόγος (</a:t>
            </a:r>
            <a:r>
              <a:rPr lang="el-GR" dirty="0" err="1"/>
              <a:t>Fisher</a:t>
            </a:r>
            <a:r>
              <a:rPr lang="el-GR" dirty="0"/>
              <a:t>, 1922) συνδυάζοντας τις ιδέες των πιθανοτήτων, του σχεδιασμού πειραμάτων, της ανάλυσης δεδομένων, και των υπολογισμών.</a:t>
            </a:r>
          </a:p>
          <a:p>
            <a:pPr>
              <a:lnSpc>
                <a:spcPct val="120000"/>
              </a:lnSpc>
            </a:pPr>
            <a:r>
              <a:rPr lang="el-GR" dirty="0"/>
              <a:t>Το 1919, επέμεινε ότι δεν μπορούσε να κάνει τη δουλειά του χωρίς μια μηχανική αριθμομηχανή που ονομαζόταν MILLIONAIRE (η πρώτη αριθμομηχανή που μπορούσε να κάνει πολλαπλασιασμό), παρόλο που το κόστος της ήταν μεγαλύτερο από τον ετήσιο μισθό του (</a:t>
            </a:r>
            <a:r>
              <a:rPr lang="el-GR" dirty="0" err="1"/>
              <a:t>Ross</a:t>
            </a:r>
            <a:r>
              <a:rPr lang="el-GR" dirty="0"/>
              <a:t>, 2012).</a:t>
            </a:r>
            <a:endParaRPr lang="en-US" dirty="0"/>
          </a:p>
        </p:txBody>
      </p:sp>
      <p:pic>
        <p:nvPicPr>
          <p:cNvPr id="12290" name="Picture 2" descr="Surprising birthplace of modern data analysis celebrates 100 years |  Rothamsted Research">
            <a:extLst>
              <a:ext uri="{FF2B5EF4-FFF2-40B4-BE49-F238E27FC236}">
                <a16:creationId xmlns:a16="http://schemas.microsoft.com/office/drawing/2014/main" id="{880A24E0-B08F-DDCC-D26E-2BED0A91D5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7320" y="1825625"/>
            <a:ext cx="4744680" cy="3716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6366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0234EB0-D17C-1B9C-4553-92661E8B6B42}"/>
              </a:ext>
            </a:extLst>
          </p:cNvPr>
          <p:cNvSpPr>
            <a:spLocks noGrp="1"/>
          </p:cNvSpPr>
          <p:nvPr>
            <p:ph type="title"/>
          </p:nvPr>
        </p:nvSpPr>
        <p:spPr/>
        <p:txBody>
          <a:bodyPr/>
          <a:lstStyle/>
          <a:p>
            <a:r>
              <a:rPr lang="el-GR" dirty="0"/>
              <a:t>Μαθηματικά (4/6)</a:t>
            </a:r>
            <a:endParaRPr lang="en-US" dirty="0"/>
          </a:p>
        </p:txBody>
      </p:sp>
      <p:sp>
        <p:nvSpPr>
          <p:cNvPr id="3" name="Θέση περιεχομένου 2">
            <a:extLst>
              <a:ext uri="{FF2B5EF4-FFF2-40B4-BE49-F238E27FC236}">
                <a16:creationId xmlns:a16="http://schemas.microsoft.com/office/drawing/2014/main" id="{B00CD497-DF9E-75B1-33CA-B4D8C3138228}"/>
              </a:ext>
            </a:extLst>
          </p:cNvPr>
          <p:cNvSpPr>
            <a:spLocks noGrp="1"/>
          </p:cNvSpPr>
          <p:nvPr>
            <p:ph idx="1"/>
          </p:nvPr>
        </p:nvSpPr>
        <p:spPr>
          <a:xfrm>
            <a:off x="747252" y="1825625"/>
            <a:ext cx="10606548" cy="4351338"/>
          </a:xfrm>
        </p:spPr>
        <p:txBody>
          <a:bodyPr>
            <a:normAutofit fontScale="77500" lnSpcReduction="20000"/>
          </a:bodyPr>
          <a:lstStyle/>
          <a:p>
            <a:r>
              <a:rPr lang="el-GR" dirty="0"/>
              <a:t>Αλγόριθμος. Ο πρώτος μη τετριμμένος αλγόριθμος θεωρείται ο αλγόριθμος του Ευκλείδη για τον υπολογισμό του μέγιστου κοινού διαιρέτη.</a:t>
            </a:r>
          </a:p>
          <a:p>
            <a:r>
              <a:rPr lang="el-GR" dirty="0"/>
              <a:t>Ο </a:t>
            </a:r>
            <a:r>
              <a:rPr lang="el-GR" dirty="0" err="1"/>
              <a:t>Boole</a:t>
            </a:r>
            <a:r>
              <a:rPr lang="el-GR" dirty="0"/>
              <a:t> και άλλοι μελέτησαν αλγορίθμους λογικής παραγωγής συμπεράσματος (</a:t>
            </a:r>
            <a:r>
              <a:rPr lang="el-GR" dirty="0" err="1"/>
              <a:t>logical</a:t>
            </a:r>
            <a:r>
              <a:rPr lang="el-GR" dirty="0"/>
              <a:t> </a:t>
            </a:r>
            <a:r>
              <a:rPr lang="el-GR" dirty="0" err="1"/>
              <a:t>deduction</a:t>
            </a:r>
            <a:r>
              <a:rPr lang="el-GR" dirty="0"/>
              <a:t>) και, προς το τέλος του 19</a:t>
            </a:r>
            <a:r>
              <a:rPr lang="el-GR" baseline="30000" dirty="0"/>
              <a:t>ου</a:t>
            </a:r>
            <a:r>
              <a:rPr lang="en-US" dirty="0"/>
              <a:t> </a:t>
            </a:r>
            <a:r>
              <a:rPr lang="el-GR" dirty="0"/>
              <a:t>αιώνα, γίνονταν ήδη προσπάθειες να τυποποιηθεί η γενική μαθηματική συλλογιστική ως λογική παραγωγή συμπερασμάτων.</a:t>
            </a:r>
          </a:p>
          <a:p>
            <a:r>
              <a:rPr lang="el-GR" dirty="0"/>
              <a:t>Ο </a:t>
            </a:r>
            <a:r>
              <a:rPr lang="el-GR" dirty="0" err="1"/>
              <a:t>Kurt</a:t>
            </a:r>
            <a:r>
              <a:rPr lang="el-GR" dirty="0"/>
              <a:t> </a:t>
            </a:r>
            <a:r>
              <a:rPr lang="el-GR" dirty="0" err="1"/>
              <a:t>Gödel</a:t>
            </a:r>
            <a:r>
              <a:rPr lang="el-GR" dirty="0"/>
              <a:t> (1906–1978) έδειξε ότι υπάρχει μια αποτελεσματική διαδικασία για την απόδειξη οποιασδήποτε αληθούς πρότασης της λογικής πρώτης τάξης του </a:t>
            </a:r>
            <a:r>
              <a:rPr lang="el-GR" dirty="0" err="1"/>
              <a:t>Frege</a:t>
            </a:r>
            <a:r>
              <a:rPr lang="el-GR" dirty="0"/>
              <a:t> και του </a:t>
            </a:r>
            <a:r>
              <a:rPr lang="el-GR" dirty="0" err="1"/>
              <a:t>Russell</a:t>
            </a:r>
            <a:r>
              <a:rPr lang="el-GR" dirty="0"/>
              <a:t>, όμως η λογική πρώτης τάξης δεν μπορούσε να συλλάβει την αρχή της μαθηματικής επαγωγής που χρειαζόταν για τον προσδιορισμό των φυσικών αριθμών.</a:t>
            </a:r>
          </a:p>
          <a:p>
            <a:r>
              <a:rPr lang="el-GR" dirty="0"/>
              <a:t>Θεώρημα της μη πληρότητας του </a:t>
            </a:r>
            <a:r>
              <a:rPr lang="el-GR" dirty="0" err="1"/>
              <a:t>Gödel</a:t>
            </a:r>
            <a:r>
              <a:rPr lang="el-GR" dirty="0"/>
              <a:t> (1931): Οποιαδήποτε τυπική θεωρία τόσο ισχυρή όσο η αριθμητική </a:t>
            </a:r>
            <a:r>
              <a:rPr lang="el-GR" dirty="0" err="1"/>
              <a:t>Πεάνο</a:t>
            </a:r>
            <a:r>
              <a:rPr lang="el-GR" dirty="0"/>
              <a:t> (η στοιχειώδης θεωρία των φυσικών αριθμών), υπάρχουν </a:t>
            </a:r>
            <a:r>
              <a:rPr lang="el-GR" dirty="0" err="1"/>
              <a:t>κατ</a:t>
            </a:r>
            <a:r>
              <a:rPr lang="en-US" dirty="0"/>
              <a:t>’ </a:t>
            </a:r>
            <a:r>
              <a:rPr lang="el-GR" dirty="0"/>
              <a:t>ανάγκην</a:t>
            </a:r>
            <a:r>
              <a:rPr lang="en-US" dirty="0"/>
              <a:t> </a:t>
            </a:r>
            <a:r>
              <a:rPr lang="el-GR" dirty="0"/>
              <a:t>αληθείς δηλώσεις οι οποίες δεν έχουν απόδειξη.</a:t>
            </a:r>
            <a:endParaRPr lang="en-US" dirty="0"/>
          </a:p>
        </p:txBody>
      </p:sp>
      <p:pic>
        <p:nvPicPr>
          <p:cNvPr id="13314" name="Picture 2" descr="George Boole | Facts, Biography, Death, Education, &amp; Books | Britannica">
            <a:extLst>
              <a:ext uri="{FF2B5EF4-FFF2-40B4-BE49-F238E27FC236}">
                <a16:creationId xmlns:a16="http://schemas.microsoft.com/office/drawing/2014/main" id="{AC260E3E-90D4-6B90-FD8F-E3CAEAD14E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51396" y="0"/>
            <a:ext cx="2240604" cy="1680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1736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55CD5C9-69F2-6B37-27DE-484E9CF32676}"/>
              </a:ext>
            </a:extLst>
          </p:cNvPr>
          <p:cNvSpPr>
            <a:spLocks noGrp="1"/>
          </p:cNvSpPr>
          <p:nvPr>
            <p:ph type="title"/>
          </p:nvPr>
        </p:nvSpPr>
        <p:spPr/>
        <p:txBody>
          <a:bodyPr/>
          <a:lstStyle/>
          <a:p>
            <a:r>
              <a:rPr lang="el-GR" dirty="0"/>
              <a:t>Μαθηματικά (5/6)</a:t>
            </a:r>
            <a:endParaRPr lang="en-US" dirty="0"/>
          </a:p>
        </p:txBody>
      </p:sp>
      <p:sp>
        <p:nvSpPr>
          <p:cNvPr id="3" name="Θέση περιεχομένου 2">
            <a:extLst>
              <a:ext uri="{FF2B5EF4-FFF2-40B4-BE49-F238E27FC236}">
                <a16:creationId xmlns:a16="http://schemas.microsoft.com/office/drawing/2014/main" id="{12C0F0A1-B719-2308-A386-56B4859654D5}"/>
              </a:ext>
            </a:extLst>
          </p:cNvPr>
          <p:cNvSpPr>
            <a:spLocks noGrp="1"/>
          </p:cNvSpPr>
          <p:nvPr>
            <p:ph idx="1"/>
          </p:nvPr>
        </p:nvSpPr>
        <p:spPr>
          <a:xfrm>
            <a:off x="671209" y="1690688"/>
            <a:ext cx="10682591" cy="4351338"/>
          </a:xfrm>
        </p:spPr>
        <p:txBody>
          <a:bodyPr>
            <a:normAutofit fontScale="92500" lnSpcReduction="20000"/>
          </a:bodyPr>
          <a:lstStyle/>
          <a:p>
            <a:r>
              <a:rPr lang="el-GR" dirty="0" err="1"/>
              <a:t>Υπολογισιμότητα</a:t>
            </a:r>
            <a:r>
              <a:rPr lang="el-GR" dirty="0"/>
              <a:t> (</a:t>
            </a:r>
            <a:r>
              <a:rPr lang="el-GR" dirty="0" err="1"/>
              <a:t>Alan</a:t>
            </a:r>
            <a:r>
              <a:rPr lang="el-GR" dirty="0"/>
              <a:t> </a:t>
            </a:r>
            <a:r>
              <a:rPr lang="el-GR" dirty="0" err="1"/>
              <a:t>Turing</a:t>
            </a:r>
            <a:r>
              <a:rPr lang="el-GR" dirty="0"/>
              <a:t>, 1912–1954): </a:t>
            </a:r>
            <a:br>
              <a:rPr lang="en-US" dirty="0"/>
            </a:br>
            <a:r>
              <a:rPr lang="el-GR" dirty="0"/>
              <a:t>Χαρακτήρισε ποιες συναρτήσεις είναι </a:t>
            </a:r>
            <a:br>
              <a:rPr lang="en-US" dirty="0"/>
            </a:br>
            <a:r>
              <a:rPr lang="el-GR" dirty="0"/>
              <a:t>υπολογίσιμες – δηλαδή μπορούν να </a:t>
            </a:r>
            <a:br>
              <a:rPr lang="en-US" dirty="0"/>
            </a:br>
            <a:r>
              <a:rPr lang="el-GR" dirty="0"/>
              <a:t>υπολογιστούν από μια αποτελεσματική διαδικασία.</a:t>
            </a:r>
          </a:p>
          <a:p>
            <a:pPr lvl="1"/>
            <a:r>
              <a:rPr lang="el-GR" dirty="0"/>
              <a:t>Θέση </a:t>
            </a:r>
            <a:r>
              <a:rPr lang="el-GR" dirty="0" err="1"/>
              <a:t>Church-Turing</a:t>
            </a:r>
            <a:r>
              <a:rPr lang="el-GR" dirty="0"/>
              <a:t>: Αλγόριθμος είναι οτιδήποτε μπορεί να υπολογιστεί από μια μηχανή </a:t>
            </a:r>
            <a:r>
              <a:rPr lang="el-GR" dirty="0" err="1"/>
              <a:t>Turing</a:t>
            </a:r>
            <a:r>
              <a:rPr lang="el-GR" dirty="0"/>
              <a:t> (1936).</a:t>
            </a:r>
          </a:p>
          <a:p>
            <a:pPr lvl="1"/>
            <a:r>
              <a:rPr lang="el-GR" dirty="0"/>
              <a:t>Ο </a:t>
            </a:r>
            <a:r>
              <a:rPr lang="el-GR" dirty="0" err="1"/>
              <a:t>Turing</a:t>
            </a:r>
            <a:r>
              <a:rPr lang="el-GR" dirty="0"/>
              <a:t> έδειξε επίσης ότι υπήρχαν μερικές συναρτήσεις τις οποίες καμία μηχανή </a:t>
            </a:r>
            <a:r>
              <a:rPr lang="el-GR" dirty="0" err="1"/>
              <a:t>Turing</a:t>
            </a:r>
            <a:r>
              <a:rPr lang="el-GR" dirty="0"/>
              <a:t> δεν μπορεί να υπολογίσει.</a:t>
            </a:r>
          </a:p>
          <a:p>
            <a:r>
              <a:rPr lang="el-GR" dirty="0"/>
              <a:t>Βατότητα (</a:t>
            </a:r>
            <a:r>
              <a:rPr lang="el-GR" dirty="0" err="1"/>
              <a:t>tractability</a:t>
            </a:r>
            <a:r>
              <a:rPr lang="el-GR" dirty="0"/>
              <a:t>) ή </a:t>
            </a:r>
            <a:r>
              <a:rPr lang="el-GR" dirty="0" err="1"/>
              <a:t>επιλυσιμότητα</a:t>
            </a:r>
            <a:r>
              <a:rPr lang="el-GR" dirty="0"/>
              <a:t>: Πολυωνυμική πολυπλοκότητα.</a:t>
            </a:r>
          </a:p>
          <a:p>
            <a:r>
              <a:rPr lang="el-GR" dirty="0"/>
              <a:t>Δυσεπίλυτα προβλήματα: Μη πολυωνυμική (συνήθως εκθετική) πολυπλοκότητα.</a:t>
            </a:r>
          </a:p>
          <a:p>
            <a:pPr lvl="1"/>
            <a:r>
              <a:rPr lang="el-GR" dirty="0"/>
              <a:t>(</a:t>
            </a:r>
            <a:r>
              <a:rPr lang="el-GR" dirty="0" err="1"/>
              <a:t>Cobham</a:t>
            </a:r>
            <a:r>
              <a:rPr lang="el-GR" dirty="0"/>
              <a:t>, 1964ꞏEdmonds, 1965)</a:t>
            </a:r>
            <a:endParaRPr lang="en-US" dirty="0"/>
          </a:p>
        </p:txBody>
      </p:sp>
      <p:pic>
        <p:nvPicPr>
          <p:cNvPr id="6" name="Εικόνα 5">
            <a:extLst>
              <a:ext uri="{FF2B5EF4-FFF2-40B4-BE49-F238E27FC236}">
                <a16:creationId xmlns:a16="http://schemas.microsoft.com/office/drawing/2014/main" id="{E98D0CE9-A7BB-A92F-C666-982F0AEE9C67}"/>
              </a:ext>
            </a:extLst>
          </p:cNvPr>
          <p:cNvPicPr>
            <a:picLocks noChangeAspect="1"/>
          </p:cNvPicPr>
          <p:nvPr/>
        </p:nvPicPr>
        <p:blipFill>
          <a:blip r:embed="rId2"/>
          <a:stretch>
            <a:fillRect/>
          </a:stretch>
        </p:blipFill>
        <p:spPr>
          <a:xfrm>
            <a:off x="7664790" y="0"/>
            <a:ext cx="4527209" cy="2546555"/>
          </a:xfrm>
          <a:prstGeom prst="rect">
            <a:avLst/>
          </a:prstGeom>
        </p:spPr>
      </p:pic>
    </p:spTree>
    <p:extLst>
      <p:ext uri="{BB962C8B-B14F-4D97-AF65-F5344CB8AC3E}">
        <p14:creationId xmlns:p14="http://schemas.microsoft.com/office/powerpoint/2010/main" val="4293917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84FDCEF-395B-7DFC-32DA-09833AFDACDA}"/>
              </a:ext>
            </a:extLst>
          </p:cNvPr>
          <p:cNvSpPr>
            <a:spLocks noGrp="1"/>
          </p:cNvSpPr>
          <p:nvPr>
            <p:ph type="title"/>
          </p:nvPr>
        </p:nvSpPr>
        <p:spPr/>
        <p:txBody>
          <a:bodyPr/>
          <a:lstStyle/>
          <a:p>
            <a:r>
              <a:rPr lang="el-GR" dirty="0"/>
              <a:t>Μαθηματικά (6/6)</a:t>
            </a:r>
            <a:endParaRPr lang="en-US" dirty="0"/>
          </a:p>
        </p:txBody>
      </p:sp>
      <p:sp>
        <p:nvSpPr>
          <p:cNvPr id="3" name="Θέση περιεχομένου 2">
            <a:extLst>
              <a:ext uri="{FF2B5EF4-FFF2-40B4-BE49-F238E27FC236}">
                <a16:creationId xmlns:a16="http://schemas.microsoft.com/office/drawing/2014/main" id="{E652D1AB-C3DE-70D2-31CE-57AD362D6FFA}"/>
              </a:ext>
            </a:extLst>
          </p:cNvPr>
          <p:cNvSpPr>
            <a:spLocks noGrp="1"/>
          </p:cNvSpPr>
          <p:nvPr>
            <p:ph idx="1"/>
          </p:nvPr>
        </p:nvSpPr>
        <p:spPr/>
        <p:txBody>
          <a:bodyPr/>
          <a:lstStyle/>
          <a:p>
            <a:pPr marL="0" indent="0">
              <a:buNone/>
            </a:pPr>
            <a:r>
              <a:rPr lang="el-GR" dirty="0"/>
              <a:t>Θεωρία της NP-πληρότητας (Cook,1971 και </a:t>
            </a:r>
            <a:r>
              <a:rPr lang="el-GR" dirty="0" err="1"/>
              <a:t>Karp</a:t>
            </a:r>
            <a:r>
              <a:rPr lang="el-GR" dirty="0"/>
              <a:t>, 1972)</a:t>
            </a:r>
          </a:p>
          <a:p>
            <a:r>
              <a:rPr lang="el-GR" dirty="0"/>
              <a:t>Τα προβλήματα οποιασδήποτε κλάσης στην οποία μπορεί να αναχθεί η κλάση των NP-πλήρων προβλημάτων είναι (μάλλον) δυσεπίλυτα.</a:t>
            </a:r>
            <a:endParaRPr lang="en-US" dirty="0"/>
          </a:p>
        </p:txBody>
      </p:sp>
      <p:pic>
        <p:nvPicPr>
          <p:cNvPr id="15362" name="Picture 2" descr="P, NP, NP-Complete and NP-Hard Problems in Computer Science | Baeldung on  Computer Science">
            <a:extLst>
              <a:ext uri="{FF2B5EF4-FFF2-40B4-BE49-F238E27FC236}">
                <a16:creationId xmlns:a16="http://schemas.microsoft.com/office/drawing/2014/main" id="{B40B935D-152F-C9E5-1405-C465DB3266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2765" y="3585571"/>
            <a:ext cx="4012740" cy="306814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DF60DE6-44BC-B683-1A3A-B24D26893110}"/>
              </a:ext>
            </a:extLst>
          </p:cNvPr>
          <p:cNvSpPr txBox="1"/>
          <p:nvPr/>
        </p:nvSpPr>
        <p:spPr>
          <a:xfrm>
            <a:off x="1120000" y="4402004"/>
            <a:ext cx="2551611" cy="923330"/>
          </a:xfrm>
          <a:prstGeom prst="rect">
            <a:avLst/>
          </a:prstGeom>
          <a:noFill/>
        </p:spPr>
        <p:txBody>
          <a:bodyPr wrap="square">
            <a:spAutoFit/>
          </a:bodyPr>
          <a:lstStyle/>
          <a:p>
            <a:r>
              <a:rPr lang="en-US" b="1" dirty="0">
                <a:solidFill>
                  <a:srgbClr val="FF0000"/>
                </a:solidFill>
                <a:latin typeface="arial" panose="020B0604020202020204" pitchFamily="34" charset="0"/>
              </a:rPr>
              <a:t>N</a:t>
            </a:r>
            <a:r>
              <a:rPr lang="en-US" b="1" i="0" dirty="0">
                <a:solidFill>
                  <a:srgbClr val="BCC0C3"/>
                </a:solidFill>
                <a:effectLst/>
                <a:latin typeface="arial" panose="020B0604020202020204" pitchFamily="34" charset="0"/>
              </a:rPr>
              <a:t>ondeterministic </a:t>
            </a:r>
            <a:r>
              <a:rPr lang="en-US" b="1" i="0" dirty="0">
                <a:solidFill>
                  <a:srgbClr val="FF0000"/>
                </a:solidFill>
                <a:effectLst/>
                <a:latin typeface="arial" panose="020B0604020202020204" pitchFamily="34" charset="0"/>
              </a:rPr>
              <a:t>P</a:t>
            </a:r>
            <a:r>
              <a:rPr lang="en-US" b="1" i="0" dirty="0">
                <a:solidFill>
                  <a:srgbClr val="BCC0C3"/>
                </a:solidFill>
                <a:effectLst/>
                <a:latin typeface="arial" panose="020B0604020202020204" pitchFamily="34" charset="0"/>
              </a:rPr>
              <a:t>olynomial-time complete</a:t>
            </a:r>
            <a:endParaRPr lang="en-US" dirty="0"/>
          </a:p>
        </p:txBody>
      </p:sp>
    </p:spTree>
    <p:extLst>
      <p:ext uri="{BB962C8B-B14F-4D97-AF65-F5344CB8AC3E}">
        <p14:creationId xmlns:p14="http://schemas.microsoft.com/office/powerpoint/2010/main" val="15602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48D3953-FB70-7351-97BF-0C604CF71932}"/>
              </a:ext>
            </a:extLst>
          </p:cNvPr>
          <p:cNvSpPr>
            <a:spLocks noGrp="1"/>
          </p:cNvSpPr>
          <p:nvPr>
            <p:ph type="title"/>
          </p:nvPr>
        </p:nvSpPr>
        <p:spPr/>
        <p:txBody>
          <a:bodyPr/>
          <a:lstStyle/>
          <a:p>
            <a:r>
              <a:rPr lang="el-GR" dirty="0"/>
              <a:t>Οικονομικά (1/3)</a:t>
            </a:r>
            <a:endParaRPr lang="en-US" dirty="0"/>
          </a:p>
        </p:txBody>
      </p:sp>
      <p:sp>
        <p:nvSpPr>
          <p:cNvPr id="3" name="Θέση περιεχομένου 2">
            <a:extLst>
              <a:ext uri="{FF2B5EF4-FFF2-40B4-BE49-F238E27FC236}">
                <a16:creationId xmlns:a16="http://schemas.microsoft.com/office/drawing/2014/main" id="{29BAA9BD-AB2D-FFB5-FF15-527177B29746}"/>
              </a:ext>
            </a:extLst>
          </p:cNvPr>
          <p:cNvSpPr>
            <a:spLocks noGrp="1"/>
          </p:cNvSpPr>
          <p:nvPr>
            <p:ph idx="1"/>
          </p:nvPr>
        </p:nvSpPr>
        <p:spPr/>
        <p:txBody>
          <a:bodyPr>
            <a:normAutofit fontScale="77500" lnSpcReduction="20000"/>
          </a:bodyPr>
          <a:lstStyle/>
          <a:p>
            <a:pPr>
              <a:lnSpc>
                <a:spcPct val="120000"/>
              </a:lnSpc>
            </a:pPr>
            <a:r>
              <a:rPr lang="el-GR" dirty="0"/>
              <a:t>Σχετικά ερωτήματα:</a:t>
            </a:r>
          </a:p>
          <a:p>
            <a:pPr lvl="1">
              <a:lnSpc>
                <a:spcPct val="120000"/>
              </a:lnSpc>
            </a:pPr>
            <a:r>
              <a:rPr lang="el-GR" dirty="0"/>
              <a:t>Πώς πρέπει να λαμβάνουμε αποφάσεις σύμφωνα με τις προτιμήσεις μας;</a:t>
            </a:r>
          </a:p>
          <a:p>
            <a:pPr lvl="1">
              <a:lnSpc>
                <a:spcPct val="120000"/>
              </a:lnSpc>
            </a:pPr>
            <a:r>
              <a:rPr lang="el-GR" dirty="0"/>
              <a:t>Πώς πρέπει να το κάνουμε όταν οι άλλοι ίσως να μην φέρονται ευνοϊκά;</a:t>
            </a:r>
          </a:p>
          <a:p>
            <a:pPr lvl="1">
              <a:lnSpc>
                <a:spcPct val="120000"/>
              </a:lnSpc>
            </a:pPr>
            <a:r>
              <a:rPr lang="el-GR" dirty="0"/>
              <a:t>Πώς πρέπει να το κάνουμε όταν η απολαβή ίσως είναι στο απώτερο μέλλον;</a:t>
            </a:r>
          </a:p>
          <a:p>
            <a:pPr>
              <a:lnSpc>
                <a:spcPct val="120000"/>
              </a:lnSpc>
            </a:pPr>
            <a:r>
              <a:rPr lang="el-GR" dirty="0"/>
              <a:t>Ο </a:t>
            </a:r>
            <a:r>
              <a:rPr lang="el-GR" dirty="0" err="1"/>
              <a:t>Adam</a:t>
            </a:r>
            <a:r>
              <a:rPr lang="el-GR" dirty="0"/>
              <a:t> </a:t>
            </a:r>
            <a:r>
              <a:rPr lang="el-GR" dirty="0" err="1"/>
              <a:t>Smith</a:t>
            </a:r>
            <a:r>
              <a:rPr lang="el-GR" dirty="0"/>
              <a:t> (1723–1790)</a:t>
            </a:r>
            <a:r>
              <a:rPr lang="en-US" dirty="0"/>
              <a:t> </a:t>
            </a:r>
            <a:r>
              <a:rPr lang="el-GR" dirty="0"/>
              <a:t>δημοσίευσε το 1776 το σύγγραμμα </a:t>
            </a:r>
            <a:r>
              <a:rPr lang="en-US" dirty="0"/>
              <a:t>“</a:t>
            </a:r>
            <a:r>
              <a:rPr lang="el-GR" dirty="0" err="1"/>
              <a:t>An</a:t>
            </a:r>
            <a:r>
              <a:rPr lang="el-GR" dirty="0"/>
              <a:t> </a:t>
            </a:r>
            <a:r>
              <a:rPr lang="el-GR" dirty="0" err="1"/>
              <a:t>Inquiry</a:t>
            </a:r>
            <a:r>
              <a:rPr lang="el-GR" dirty="0"/>
              <a:t> </a:t>
            </a:r>
            <a:r>
              <a:rPr lang="el-GR" dirty="0" err="1"/>
              <a:t>into</a:t>
            </a:r>
            <a:r>
              <a:rPr lang="el-GR" dirty="0"/>
              <a:t> the </a:t>
            </a:r>
            <a:r>
              <a:rPr lang="el-GR" dirty="0" err="1"/>
              <a:t>Nature</a:t>
            </a:r>
            <a:r>
              <a:rPr lang="el-GR" dirty="0"/>
              <a:t> and </a:t>
            </a:r>
            <a:r>
              <a:rPr lang="el-GR" dirty="0" err="1"/>
              <a:t>Causes</a:t>
            </a:r>
            <a:r>
              <a:rPr lang="el-GR" dirty="0"/>
              <a:t> of the </a:t>
            </a:r>
            <a:r>
              <a:rPr lang="el-GR" dirty="0" err="1"/>
              <a:t>Wealth</a:t>
            </a:r>
            <a:r>
              <a:rPr lang="el-GR" dirty="0"/>
              <a:t> of Nations</a:t>
            </a:r>
            <a:r>
              <a:rPr lang="en-US" dirty="0"/>
              <a:t>”</a:t>
            </a:r>
            <a:r>
              <a:rPr lang="el-GR" dirty="0"/>
              <a:t> (Έρευνα της φύσης και των αιτίων του πλούτου των εθνών).</a:t>
            </a:r>
          </a:p>
          <a:p>
            <a:pPr lvl="1">
              <a:lnSpc>
                <a:spcPct val="120000"/>
              </a:lnSpc>
            </a:pPr>
            <a:r>
              <a:rPr lang="el-GR" dirty="0"/>
              <a:t>Ο </a:t>
            </a:r>
            <a:r>
              <a:rPr lang="el-GR" dirty="0" err="1"/>
              <a:t>Smith</a:t>
            </a:r>
            <a:r>
              <a:rPr lang="el-GR" dirty="0"/>
              <a:t> πρότεινε να αναλυθούν οι οικονομίες ως αποτελούμενες από πολλούς μεμονωμένους </a:t>
            </a:r>
            <a:r>
              <a:rPr lang="el-GR" b="1" i="1" dirty="0"/>
              <a:t>πράκτορες</a:t>
            </a:r>
            <a:r>
              <a:rPr lang="el-GR" dirty="0"/>
              <a:t> που φροντίζουν για τα δικά τους συμφέροντα.</a:t>
            </a:r>
          </a:p>
          <a:p>
            <a:pPr lvl="1">
              <a:lnSpc>
                <a:spcPct val="120000"/>
              </a:lnSpc>
            </a:pPr>
            <a:r>
              <a:rPr lang="el-GR" dirty="0"/>
              <a:t>The </a:t>
            </a:r>
            <a:r>
              <a:rPr lang="el-GR" dirty="0" err="1"/>
              <a:t>Theory</a:t>
            </a:r>
            <a:r>
              <a:rPr lang="el-GR" dirty="0"/>
              <a:t> of </a:t>
            </a:r>
            <a:r>
              <a:rPr lang="el-GR" dirty="0" err="1"/>
              <a:t>Moral</a:t>
            </a:r>
            <a:r>
              <a:rPr lang="el-GR" dirty="0"/>
              <a:t> </a:t>
            </a:r>
            <a:r>
              <a:rPr lang="el-GR" dirty="0" err="1"/>
              <a:t>Sentiments</a:t>
            </a:r>
            <a:r>
              <a:rPr lang="el-GR" dirty="0"/>
              <a:t> (Η θεωρία των ηθικών συναισθημάτων) 1759: Η μέριμνα για την ευημερία των άλλων είναι ουσιαστική συνιστώσα των συμφερόντων κάθε ατόμου.</a:t>
            </a:r>
            <a:endParaRPr lang="en-US" dirty="0"/>
          </a:p>
        </p:txBody>
      </p:sp>
    </p:spTree>
    <p:extLst>
      <p:ext uri="{BB962C8B-B14F-4D97-AF65-F5344CB8AC3E}">
        <p14:creationId xmlns:p14="http://schemas.microsoft.com/office/powerpoint/2010/main" val="2374065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399FB48-B82B-C08F-CDB0-D0E884806C8F}"/>
              </a:ext>
            </a:extLst>
          </p:cNvPr>
          <p:cNvSpPr>
            <a:spLocks noGrp="1"/>
          </p:cNvSpPr>
          <p:nvPr>
            <p:ph type="title"/>
          </p:nvPr>
        </p:nvSpPr>
        <p:spPr>
          <a:xfrm>
            <a:off x="838200" y="18255"/>
            <a:ext cx="10515600" cy="1325563"/>
          </a:xfrm>
        </p:spPr>
        <p:txBody>
          <a:bodyPr/>
          <a:lstStyle/>
          <a:p>
            <a:pPr>
              <a:lnSpc>
                <a:spcPct val="100000"/>
              </a:lnSpc>
            </a:pPr>
            <a:r>
              <a:rPr lang="el-GR" dirty="0"/>
              <a:t>Οικονομικά (2/3)</a:t>
            </a:r>
            <a:endParaRPr lang="en-US" dirty="0"/>
          </a:p>
        </p:txBody>
      </p:sp>
      <p:sp>
        <p:nvSpPr>
          <p:cNvPr id="3" name="Θέση περιεχομένου 2">
            <a:extLst>
              <a:ext uri="{FF2B5EF4-FFF2-40B4-BE49-F238E27FC236}">
                <a16:creationId xmlns:a16="http://schemas.microsoft.com/office/drawing/2014/main" id="{059D5DC3-1ADF-7C4E-0AB0-368946A91C25}"/>
              </a:ext>
            </a:extLst>
          </p:cNvPr>
          <p:cNvSpPr>
            <a:spLocks noGrp="1"/>
          </p:cNvSpPr>
          <p:nvPr>
            <p:ph idx="1"/>
          </p:nvPr>
        </p:nvSpPr>
        <p:spPr>
          <a:xfrm>
            <a:off x="757084" y="1474839"/>
            <a:ext cx="10962968" cy="4702124"/>
          </a:xfrm>
        </p:spPr>
        <p:txBody>
          <a:bodyPr>
            <a:normAutofit fontScale="92500" lnSpcReduction="10000"/>
          </a:bodyPr>
          <a:lstStyle/>
          <a:p>
            <a:pPr>
              <a:lnSpc>
                <a:spcPct val="120000"/>
              </a:lnSpc>
            </a:pPr>
            <a:r>
              <a:rPr lang="el-GR" sz="2000" dirty="0" err="1"/>
              <a:t>Daniel</a:t>
            </a:r>
            <a:r>
              <a:rPr lang="el-GR" sz="2000" dirty="0"/>
              <a:t> </a:t>
            </a:r>
            <a:r>
              <a:rPr lang="el-GR" sz="2000" dirty="0" err="1"/>
              <a:t>Bernoulli</a:t>
            </a:r>
            <a:r>
              <a:rPr lang="el-GR" sz="2000" dirty="0"/>
              <a:t> (1738) για την αρχή της μεγιστοποίησης της αναμενόμενης χρησιμότητας: Η οριακή χρησιμότητα μιας πρόσθετης ποσότητας χρημάτων μειώνεται καθώς κάποιος αποκτά περισσότερα χρήματα.</a:t>
            </a:r>
          </a:p>
          <a:p>
            <a:pPr>
              <a:lnSpc>
                <a:spcPct val="120000"/>
              </a:lnSpc>
            </a:pPr>
            <a:r>
              <a:rPr lang="el-GR" sz="2000" dirty="0"/>
              <a:t>Θεωρία χρησιμοτήτων: </a:t>
            </a:r>
            <a:r>
              <a:rPr lang="el-GR" sz="2000" dirty="0" err="1"/>
              <a:t>Léon</a:t>
            </a:r>
            <a:r>
              <a:rPr lang="el-GR" sz="2000" dirty="0"/>
              <a:t> </a:t>
            </a:r>
            <a:r>
              <a:rPr lang="el-GR" sz="2000" dirty="0" err="1"/>
              <a:t>Walras</a:t>
            </a:r>
            <a:r>
              <a:rPr lang="el-GR" sz="2000" dirty="0"/>
              <a:t> (προφέρεται «</a:t>
            </a:r>
            <a:r>
              <a:rPr lang="el-GR" sz="2000" dirty="0" err="1"/>
              <a:t>Βαλράς</a:t>
            </a:r>
            <a:r>
              <a:rPr lang="el-GR" sz="2000" dirty="0"/>
              <a:t>») (1834–1910), </a:t>
            </a:r>
            <a:r>
              <a:rPr lang="el-GR" sz="2000" dirty="0" err="1"/>
              <a:t>Ramsey</a:t>
            </a:r>
            <a:r>
              <a:rPr lang="el-GR" sz="2000" dirty="0"/>
              <a:t> (1931), </a:t>
            </a:r>
            <a:r>
              <a:rPr lang="el-GR" sz="2000" dirty="0" err="1"/>
              <a:t>John</a:t>
            </a:r>
            <a:r>
              <a:rPr lang="el-GR" sz="2000" dirty="0"/>
              <a:t> </a:t>
            </a:r>
            <a:r>
              <a:rPr lang="el-GR" sz="2000" dirty="0" err="1"/>
              <a:t>von</a:t>
            </a:r>
            <a:r>
              <a:rPr lang="el-GR" sz="2000" dirty="0"/>
              <a:t> </a:t>
            </a:r>
            <a:r>
              <a:rPr lang="el-GR" sz="2000" dirty="0" err="1"/>
              <a:t>Neumann</a:t>
            </a:r>
            <a:r>
              <a:rPr lang="el-GR" sz="2000" dirty="0"/>
              <a:t> και </a:t>
            </a:r>
            <a:r>
              <a:rPr lang="el-GR" sz="2000" dirty="0" err="1"/>
              <a:t>Oskar</a:t>
            </a:r>
            <a:r>
              <a:rPr lang="el-GR" sz="2000" dirty="0"/>
              <a:t> </a:t>
            </a:r>
            <a:r>
              <a:rPr lang="el-GR" sz="2000" dirty="0" err="1"/>
              <a:t>Morgenstern</a:t>
            </a:r>
            <a:r>
              <a:rPr lang="el-GR" sz="2000" dirty="0"/>
              <a:t> στο βιβλίο τους The </a:t>
            </a:r>
            <a:r>
              <a:rPr lang="el-GR" sz="2000" dirty="0" err="1"/>
              <a:t>Theory</a:t>
            </a:r>
            <a:r>
              <a:rPr lang="el-GR" sz="2000" dirty="0"/>
              <a:t> of </a:t>
            </a:r>
            <a:r>
              <a:rPr lang="el-GR" sz="2000" dirty="0" err="1"/>
              <a:t>Games</a:t>
            </a:r>
            <a:r>
              <a:rPr lang="el-GR" sz="2000" dirty="0"/>
              <a:t> and Economic </a:t>
            </a:r>
            <a:r>
              <a:rPr lang="el-GR" sz="2000" dirty="0" err="1"/>
              <a:t>Behavior</a:t>
            </a:r>
            <a:r>
              <a:rPr lang="el-GR" sz="2000" dirty="0"/>
              <a:t> (1944).</a:t>
            </a:r>
          </a:p>
          <a:p>
            <a:pPr lvl="1">
              <a:lnSpc>
                <a:spcPct val="120000"/>
              </a:lnSpc>
            </a:pPr>
            <a:r>
              <a:rPr lang="el-GR" sz="1600" dirty="0"/>
              <a:t>Η οικονομική επιστήμη δεν είναι πλέον η μελέτη των χρημάτων, αλλά η μελέτη επιθυμιών και προτιμήσεων.</a:t>
            </a:r>
          </a:p>
          <a:p>
            <a:pPr>
              <a:lnSpc>
                <a:spcPct val="120000"/>
              </a:lnSpc>
            </a:pPr>
            <a:r>
              <a:rPr lang="el-GR" sz="2000" dirty="0"/>
              <a:t>Θεωρία των αποφάσεων (</a:t>
            </a:r>
            <a:r>
              <a:rPr lang="el-GR" sz="2000" dirty="0" err="1"/>
              <a:t>decision</a:t>
            </a:r>
            <a:r>
              <a:rPr lang="el-GR" sz="2000" dirty="0"/>
              <a:t> </a:t>
            </a:r>
            <a:r>
              <a:rPr lang="el-GR" sz="2000" dirty="0" err="1"/>
              <a:t>theory</a:t>
            </a:r>
            <a:r>
              <a:rPr lang="el-GR" sz="2000" dirty="0"/>
              <a:t>), συνδυάζει τη θεωρία των πιθανοτήτων με τη θεωρία των χρησιμοτήτων, παρέχει ένα τυπικό και πλήρες πλαίσιο για τη λήψη αποφάσεων (οικονομικών ή άλλων) που λαμβάνονται σε συνθήκες αβεβαιότητας.</a:t>
            </a:r>
          </a:p>
          <a:p>
            <a:pPr>
              <a:lnSpc>
                <a:spcPct val="120000"/>
              </a:lnSpc>
            </a:pPr>
            <a:r>
              <a:rPr lang="el-GR" sz="2000" dirty="0"/>
              <a:t>Θεωρία παιγνίων (</a:t>
            </a:r>
            <a:r>
              <a:rPr lang="el-GR" sz="2000" dirty="0" err="1"/>
              <a:t>game</a:t>
            </a:r>
            <a:r>
              <a:rPr lang="el-GR" sz="2000" dirty="0"/>
              <a:t> </a:t>
            </a:r>
            <a:r>
              <a:rPr lang="el-GR" sz="2000" dirty="0" err="1"/>
              <a:t>theory</a:t>
            </a:r>
            <a:r>
              <a:rPr lang="el-GR" sz="2000" dirty="0"/>
              <a:t>): Για «μικρές» οικονομίες, η κατάσταση μοιάζει πολύ περισσότερο με παιχνίδιꞏ οι ενέργειες ενός παίκτη μπορούν να επηρεάσουν σημαντικά τη χρησιμότητα των ενεργειών ενός άλλου (είτε θετικά είτε αρνητικά).</a:t>
            </a:r>
          </a:p>
          <a:p>
            <a:pPr lvl="1">
              <a:lnSpc>
                <a:spcPct val="120000"/>
              </a:lnSpc>
            </a:pPr>
            <a:r>
              <a:rPr lang="el-GR" sz="1600" dirty="0" err="1"/>
              <a:t>Πολυπρακτορικά</a:t>
            </a:r>
            <a:r>
              <a:rPr lang="el-GR" sz="1600" dirty="0"/>
              <a:t> συστήματα στην ΤΝ.</a:t>
            </a:r>
            <a:endParaRPr lang="en-US" sz="1600" dirty="0"/>
          </a:p>
        </p:txBody>
      </p:sp>
    </p:spTree>
    <p:extLst>
      <p:ext uri="{BB962C8B-B14F-4D97-AF65-F5344CB8AC3E}">
        <p14:creationId xmlns:p14="http://schemas.microsoft.com/office/powerpoint/2010/main" val="1238631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1C3A383-E287-F29D-CA8F-937B21E302F1}"/>
              </a:ext>
            </a:extLst>
          </p:cNvPr>
          <p:cNvSpPr>
            <a:spLocks noGrp="1"/>
          </p:cNvSpPr>
          <p:nvPr>
            <p:ph type="title"/>
          </p:nvPr>
        </p:nvSpPr>
        <p:spPr/>
        <p:txBody>
          <a:bodyPr/>
          <a:lstStyle/>
          <a:p>
            <a:r>
              <a:rPr lang="el-GR" dirty="0"/>
              <a:t>Οικονομικά (3/3)</a:t>
            </a:r>
            <a:endParaRPr lang="en-US" dirty="0"/>
          </a:p>
        </p:txBody>
      </p:sp>
      <p:sp>
        <p:nvSpPr>
          <p:cNvPr id="3" name="Θέση περιεχομένου 2">
            <a:extLst>
              <a:ext uri="{FF2B5EF4-FFF2-40B4-BE49-F238E27FC236}">
                <a16:creationId xmlns:a16="http://schemas.microsoft.com/office/drawing/2014/main" id="{45271724-2E04-7D6D-B929-37B3E5F245EE}"/>
              </a:ext>
            </a:extLst>
          </p:cNvPr>
          <p:cNvSpPr>
            <a:spLocks noGrp="1"/>
          </p:cNvSpPr>
          <p:nvPr>
            <p:ph idx="1"/>
          </p:nvPr>
        </p:nvSpPr>
        <p:spPr>
          <a:xfrm>
            <a:off x="838200" y="1553497"/>
            <a:ext cx="10515600" cy="4623466"/>
          </a:xfrm>
        </p:spPr>
        <p:txBody>
          <a:bodyPr>
            <a:normAutofit fontScale="92500" lnSpcReduction="10000"/>
          </a:bodyPr>
          <a:lstStyle/>
          <a:p>
            <a:r>
              <a:rPr lang="el-GR" dirty="0"/>
              <a:t>Επιχειρησιακή έρευνα (</a:t>
            </a:r>
            <a:r>
              <a:rPr lang="el-GR" dirty="0" err="1"/>
              <a:t>operations</a:t>
            </a:r>
            <a:r>
              <a:rPr lang="el-GR" dirty="0"/>
              <a:t> </a:t>
            </a:r>
            <a:r>
              <a:rPr lang="el-GR" dirty="0" err="1"/>
              <a:t>research</a:t>
            </a:r>
            <a:r>
              <a:rPr lang="el-GR" dirty="0"/>
              <a:t>): Λήψη ορθολογικών αποφάσεων όταν οι απολαβές των ενεργειών δεν είναι άμεσες αλλά προκύπτουν από μια ακολουθία πολλών ενεργειών.</a:t>
            </a:r>
          </a:p>
          <a:p>
            <a:r>
              <a:rPr lang="el-GR" dirty="0" err="1"/>
              <a:t>Richard</a:t>
            </a:r>
            <a:r>
              <a:rPr lang="el-GR" dirty="0"/>
              <a:t> </a:t>
            </a:r>
            <a:r>
              <a:rPr lang="el-GR" dirty="0" err="1"/>
              <a:t>Bellman</a:t>
            </a:r>
            <a:r>
              <a:rPr lang="el-GR" dirty="0"/>
              <a:t> (1957), τυποποίησε μια κλάση προβλημάτων </a:t>
            </a:r>
            <a:r>
              <a:rPr lang="el-GR" dirty="0" err="1"/>
              <a:t>ακολουθιακών</a:t>
            </a:r>
            <a:r>
              <a:rPr lang="el-GR" dirty="0"/>
              <a:t> αποφάσεων που ονομάστηκαν διαδικασίες αποφάσεων </a:t>
            </a:r>
            <a:r>
              <a:rPr lang="el-GR" dirty="0" err="1"/>
              <a:t>Markov</a:t>
            </a:r>
            <a:r>
              <a:rPr lang="el-GR" dirty="0"/>
              <a:t>.</a:t>
            </a:r>
          </a:p>
          <a:p>
            <a:r>
              <a:rPr lang="el-GR" dirty="0" err="1"/>
              <a:t>Ικανοποιητικότητα</a:t>
            </a:r>
            <a:r>
              <a:rPr lang="el-GR" dirty="0"/>
              <a:t> (</a:t>
            </a:r>
            <a:r>
              <a:rPr lang="el-GR" dirty="0" err="1"/>
              <a:t>satisficing</a:t>
            </a:r>
            <a:r>
              <a:rPr lang="el-GR" dirty="0"/>
              <a:t>): Η λήψη αποφάσεων που είναι «αρκετά καλές», και όχι στον επίπονο υπολογισμό μιας βέλτιστης απόφασης –έδινε μια καλύτερη περιγραφή της πραγματικής ανθρώπινης συμπεριφοράς (</a:t>
            </a:r>
            <a:r>
              <a:rPr lang="el-GR" dirty="0" err="1"/>
              <a:t>Simon</a:t>
            </a:r>
            <a:r>
              <a:rPr lang="el-GR" dirty="0"/>
              <a:t>, 1947).</a:t>
            </a:r>
          </a:p>
          <a:p>
            <a:pPr lvl="1"/>
            <a:r>
              <a:rPr lang="el-GR" dirty="0" err="1"/>
              <a:t>Herbert</a:t>
            </a:r>
            <a:r>
              <a:rPr lang="el-GR" dirty="0"/>
              <a:t> </a:t>
            </a:r>
            <a:r>
              <a:rPr lang="el-GR" dirty="0" err="1"/>
              <a:t>Simon</a:t>
            </a:r>
            <a:r>
              <a:rPr lang="el-GR" dirty="0"/>
              <a:t> (1916–2001), πρωτοπόρος ερευνητής της ΤΝ, βραβείο Νόμπελ Οικονομικών το 1978</a:t>
            </a:r>
            <a:endParaRPr lang="en-US" dirty="0"/>
          </a:p>
        </p:txBody>
      </p:sp>
    </p:spTree>
    <p:extLst>
      <p:ext uri="{BB962C8B-B14F-4D97-AF65-F5344CB8AC3E}">
        <p14:creationId xmlns:p14="http://schemas.microsoft.com/office/powerpoint/2010/main" val="2759729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7E9C824-24D0-9EB1-BD5C-0B1919F7CB27}"/>
              </a:ext>
            </a:extLst>
          </p:cNvPr>
          <p:cNvSpPr>
            <a:spLocks noGrp="1"/>
          </p:cNvSpPr>
          <p:nvPr>
            <p:ph type="title"/>
          </p:nvPr>
        </p:nvSpPr>
        <p:spPr/>
        <p:txBody>
          <a:bodyPr/>
          <a:lstStyle/>
          <a:p>
            <a:r>
              <a:rPr lang="el-GR" dirty="0" err="1"/>
              <a:t>Νευροεπιστήμες</a:t>
            </a:r>
            <a:r>
              <a:rPr lang="el-GR" dirty="0"/>
              <a:t> (1/3)</a:t>
            </a:r>
            <a:endParaRPr lang="en-US" dirty="0"/>
          </a:p>
        </p:txBody>
      </p:sp>
      <p:sp>
        <p:nvSpPr>
          <p:cNvPr id="3" name="Θέση περιεχομένου 2">
            <a:extLst>
              <a:ext uri="{FF2B5EF4-FFF2-40B4-BE49-F238E27FC236}">
                <a16:creationId xmlns:a16="http://schemas.microsoft.com/office/drawing/2014/main" id="{2484DB2A-FF06-DAB2-972A-19E82A8531FA}"/>
              </a:ext>
            </a:extLst>
          </p:cNvPr>
          <p:cNvSpPr>
            <a:spLocks noGrp="1"/>
          </p:cNvSpPr>
          <p:nvPr>
            <p:ph idx="1"/>
          </p:nvPr>
        </p:nvSpPr>
        <p:spPr>
          <a:xfrm>
            <a:off x="638175" y="1690688"/>
            <a:ext cx="10515600" cy="4351338"/>
          </a:xfrm>
        </p:spPr>
        <p:txBody>
          <a:bodyPr>
            <a:normAutofit fontScale="85000" lnSpcReduction="20000"/>
          </a:bodyPr>
          <a:lstStyle/>
          <a:p>
            <a:r>
              <a:rPr lang="el-GR" dirty="0"/>
              <a:t>Οι </a:t>
            </a:r>
            <a:r>
              <a:rPr lang="el-GR" dirty="0" err="1"/>
              <a:t>νευροεπιστήμες</a:t>
            </a:r>
            <a:r>
              <a:rPr lang="el-GR" dirty="0"/>
              <a:t> (</a:t>
            </a:r>
            <a:r>
              <a:rPr lang="el-GR" dirty="0" err="1"/>
              <a:t>neuroscience</a:t>
            </a:r>
            <a:r>
              <a:rPr lang="el-GR" dirty="0"/>
              <a:t>) ασχολούνται με </a:t>
            </a:r>
            <a:br>
              <a:rPr lang="en-US" dirty="0"/>
            </a:br>
            <a:r>
              <a:rPr lang="el-GR" dirty="0"/>
              <a:t>τη μελέτη του νευρικού συστήματος και ιδιαίτερα </a:t>
            </a:r>
            <a:br>
              <a:rPr lang="en-US" dirty="0"/>
            </a:br>
            <a:r>
              <a:rPr lang="el-GR" dirty="0"/>
              <a:t>του εγκεφάλου.</a:t>
            </a:r>
          </a:p>
          <a:p>
            <a:pPr lvl="1"/>
            <a:r>
              <a:rPr lang="el-GR" dirty="0"/>
              <a:t>Κεντρικό ερώτημα: Πώς επεξεργάζεται ο εγκέφαλος τις πληροφορίες;</a:t>
            </a:r>
          </a:p>
          <a:p>
            <a:r>
              <a:rPr lang="el-GR" dirty="0"/>
              <a:t>Αριστοτέλης, 335 π.Χ.: «Από όλα τα ζώα, ο άνθρωπος έχει τον μεγαλύτερο εγκέφαλο αναλογικά με το μέγεθός του».</a:t>
            </a:r>
          </a:p>
          <a:p>
            <a:r>
              <a:rPr lang="el-GR" dirty="0"/>
              <a:t>Μόλις στα μέσα του 18</a:t>
            </a:r>
            <a:r>
              <a:rPr lang="el-GR" baseline="30000" dirty="0"/>
              <a:t>ου</a:t>
            </a:r>
            <a:r>
              <a:rPr lang="el-GR" dirty="0"/>
              <a:t> αιώνα αναγνωρίστηκε γενικά ότι ο εγκέφαλος είναι η έδρα της συναίσθησης.</a:t>
            </a:r>
          </a:p>
          <a:p>
            <a:pPr lvl="1"/>
            <a:r>
              <a:rPr lang="el-GR" dirty="0"/>
              <a:t>Προηγουμένως, υποψήφιες θέσεις ήταν η καρδιά και η σπλήνα.</a:t>
            </a:r>
          </a:p>
          <a:p>
            <a:r>
              <a:rPr lang="el-GR" dirty="0" err="1"/>
              <a:t>Paul</a:t>
            </a:r>
            <a:r>
              <a:rPr lang="el-GR" dirty="0"/>
              <a:t> </a:t>
            </a:r>
            <a:r>
              <a:rPr lang="el-GR" dirty="0" err="1"/>
              <a:t>Broca</a:t>
            </a:r>
            <a:r>
              <a:rPr lang="el-GR" dirty="0"/>
              <a:t> (1824–1880) για την αφασία (ανεπάρκεια ομιλίας) σε ασθενείς με βλάβη του εγκεφάλου το 1861:</a:t>
            </a:r>
          </a:p>
          <a:p>
            <a:pPr lvl="1"/>
            <a:r>
              <a:rPr lang="el-GR" dirty="0"/>
              <a:t>Προσδιόρισε μια εντοπισμένη περιοχή στο αριστερό ημισφαίριο–που τώρα ονομάζεται περιοχή </a:t>
            </a:r>
            <a:r>
              <a:rPr lang="el-GR" dirty="0" err="1"/>
              <a:t>Broca</a:t>
            </a:r>
            <a:r>
              <a:rPr lang="el-GR" dirty="0"/>
              <a:t> – η οποία είναι υπεύθυνη για την παραγωγή ομιλίας.</a:t>
            </a:r>
            <a:endParaRPr lang="en-US" dirty="0"/>
          </a:p>
        </p:txBody>
      </p:sp>
      <p:pic>
        <p:nvPicPr>
          <p:cNvPr id="16386" name="Picture 2" descr="Broca's Area in the Cerebral Cortex">
            <a:extLst>
              <a:ext uri="{FF2B5EF4-FFF2-40B4-BE49-F238E27FC236}">
                <a16:creationId xmlns:a16="http://schemas.microsoft.com/office/drawing/2014/main" id="{7325EC67-CF00-D54E-4868-1F53F3694F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9289" y="0"/>
            <a:ext cx="3732711" cy="2488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9814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282980E-9BA4-BBE3-E282-BBAAB9427D4D}"/>
              </a:ext>
            </a:extLst>
          </p:cNvPr>
          <p:cNvSpPr>
            <a:spLocks noGrp="1"/>
          </p:cNvSpPr>
          <p:nvPr>
            <p:ph type="title"/>
          </p:nvPr>
        </p:nvSpPr>
        <p:spPr/>
        <p:txBody>
          <a:bodyPr/>
          <a:lstStyle/>
          <a:p>
            <a:r>
              <a:rPr lang="el-GR" dirty="0"/>
              <a:t>Ενότητες μαθήματος (2)</a:t>
            </a:r>
            <a:endParaRPr lang="en-US" dirty="0"/>
          </a:p>
        </p:txBody>
      </p:sp>
      <p:sp>
        <p:nvSpPr>
          <p:cNvPr id="3" name="Θέση περιεχομένου 2">
            <a:extLst>
              <a:ext uri="{FF2B5EF4-FFF2-40B4-BE49-F238E27FC236}">
                <a16:creationId xmlns:a16="http://schemas.microsoft.com/office/drawing/2014/main" id="{B22126F5-6A98-2242-A72F-F62B21652AB3}"/>
              </a:ext>
            </a:extLst>
          </p:cNvPr>
          <p:cNvSpPr>
            <a:spLocks noGrp="1"/>
          </p:cNvSpPr>
          <p:nvPr>
            <p:ph idx="1"/>
          </p:nvPr>
        </p:nvSpPr>
        <p:spPr/>
        <p:txBody>
          <a:bodyPr/>
          <a:lstStyle/>
          <a:p>
            <a:pPr marL="514350" indent="-514350">
              <a:buFont typeface="+mj-lt"/>
              <a:buAutoNum type="arabicPeriod" startAt="7"/>
            </a:pPr>
            <a:r>
              <a:rPr lang="el-GR" dirty="0"/>
              <a:t>Γενετικοί αλγόριθμοι</a:t>
            </a:r>
          </a:p>
          <a:p>
            <a:pPr marL="514350" indent="-514350">
              <a:buFont typeface="+mj-lt"/>
              <a:buAutoNum type="arabicPeriod" startAt="7"/>
            </a:pPr>
            <a:r>
              <a:rPr lang="el-GR" dirty="0"/>
              <a:t>Έμπειρα συστήματα</a:t>
            </a:r>
          </a:p>
          <a:p>
            <a:pPr marL="514350" indent="-514350">
              <a:buFont typeface="+mj-lt"/>
              <a:buAutoNum type="arabicPeriod" startAt="7"/>
            </a:pPr>
            <a:r>
              <a:rPr lang="el-GR" dirty="0"/>
              <a:t>Νοήμονες πράκτορες</a:t>
            </a:r>
          </a:p>
          <a:p>
            <a:pPr marL="514350" indent="-514350">
              <a:buFont typeface="+mj-lt"/>
              <a:buAutoNum type="arabicPeriod" startAt="7"/>
            </a:pPr>
            <a:r>
              <a:rPr lang="el-GR" dirty="0"/>
              <a:t>Εφαρμογές ΤΝ στην έρευνα κοιτασμάτων</a:t>
            </a:r>
          </a:p>
          <a:p>
            <a:pPr marL="514350" indent="-514350">
              <a:buFont typeface="+mj-lt"/>
              <a:buAutoNum type="arabicPeriod" startAt="7"/>
            </a:pPr>
            <a:r>
              <a:rPr lang="el-GR" dirty="0"/>
              <a:t>Εφαρμογές ΤΝ στην εκμετάλλευση</a:t>
            </a:r>
          </a:p>
          <a:p>
            <a:pPr marL="514350" indent="-514350">
              <a:buFont typeface="+mj-lt"/>
              <a:buAutoNum type="arabicPeriod" startAt="7"/>
            </a:pPr>
            <a:r>
              <a:rPr lang="el-GR" dirty="0"/>
              <a:t>Εφαρμογές ΤΝ στην επεξεργασία και τον εμπλουτισμό</a:t>
            </a:r>
          </a:p>
          <a:p>
            <a:pPr marL="514350" indent="-514350">
              <a:buFont typeface="+mj-lt"/>
              <a:buAutoNum type="arabicPeriod" startAt="7"/>
            </a:pPr>
            <a:r>
              <a:rPr lang="el-GR" dirty="0"/>
              <a:t>Ηθική και ασφάλεια στις εφαρμογές ΤΝ</a:t>
            </a:r>
            <a:endParaRPr lang="en-US" dirty="0"/>
          </a:p>
        </p:txBody>
      </p:sp>
    </p:spTree>
    <p:extLst>
      <p:ext uri="{BB962C8B-B14F-4D97-AF65-F5344CB8AC3E}">
        <p14:creationId xmlns:p14="http://schemas.microsoft.com/office/powerpoint/2010/main" val="761809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00C1FBF-92A2-9BDB-9C25-C2E6EF7E6C81}"/>
              </a:ext>
            </a:extLst>
          </p:cNvPr>
          <p:cNvSpPr>
            <a:spLocks noGrp="1"/>
          </p:cNvSpPr>
          <p:nvPr>
            <p:ph type="title"/>
          </p:nvPr>
        </p:nvSpPr>
        <p:spPr/>
        <p:txBody>
          <a:bodyPr/>
          <a:lstStyle/>
          <a:p>
            <a:r>
              <a:rPr lang="el-GR" dirty="0" err="1"/>
              <a:t>Νευροεπιστήμες</a:t>
            </a:r>
            <a:r>
              <a:rPr lang="el-GR" dirty="0"/>
              <a:t> (</a:t>
            </a:r>
            <a:r>
              <a:rPr lang="en-US" dirty="0"/>
              <a:t>2</a:t>
            </a:r>
            <a:r>
              <a:rPr lang="el-GR" dirty="0"/>
              <a:t>/3)</a:t>
            </a:r>
            <a:endParaRPr lang="en-US" dirty="0"/>
          </a:p>
        </p:txBody>
      </p:sp>
      <p:sp>
        <p:nvSpPr>
          <p:cNvPr id="3" name="Θέση περιεχομένου 2">
            <a:extLst>
              <a:ext uri="{FF2B5EF4-FFF2-40B4-BE49-F238E27FC236}">
                <a16:creationId xmlns:a16="http://schemas.microsoft.com/office/drawing/2014/main" id="{01465DDD-06BC-0FC1-A793-2C9B4D5F43DB}"/>
              </a:ext>
            </a:extLst>
          </p:cNvPr>
          <p:cNvSpPr>
            <a:spLocks noGrp="1"/>
          </p:cNvSpPr>
          <p:nvPr>
            <p:ph idx="1"/>
          </p:nvPr>
        </p:nvSpPr>
        <p:spPr>
          <a:xfrm>
            <a:off x="838200" y="1690688"/>
            <a:ext cx="10515600" cy="4486275"/>
          </a:xfrm>
        </p:spPr>
        <p:txBody>
          <a:bodyPr>
            <a:normAutofit fontScale="62500" lnSpcReduction="20000"/>
          </a:bodyPr>
          <a:lstStyle/>
          <a:p>
            <a:pPr>
              <a:lnSpc>
                <a:spcPct val="120000"/>
              </a:lnSpc>
            </a:pPr>
            <a:r>
              <a:rPr lang="el-GR" dirty="0" err="1"/>
              <a:t>Camillo</a:t>
            </a:r>
            <a:r>
              <a:rPr lang="en-US" dirty="0"/>
              <a:t> </a:t>
            </a:r>
            <a:r>
              <a:rPr lang="el-GR" dirty="0" err="1"/>
              <a:t>Golgi</a:t>
            </a:r>
            <a:r>
              <a:rPr lang="en-US" dirty="0"/>
              <a:t> </a:t>
            </a:r>
            <a:r>
              <a:rPr lang="el-GR" dirty="0"/>
              <a:t>(1843–1926): Ανέπτυξε μια τεχνική χρωματισμού που έκανε δυνατή</a:t>
            </a:r>
            <a:r>
              <a:rPr lang="en-US" dirty="0"/>
              <a:t> </a:t>
            </a:r>
            <a:r>
              <a:rPr lang="el-GR" dirty="0"/>
              <a:t>την παρατήρηση μεμονωμένων νευρώνων (1873).</a:t>
            </a:r>
            <a:endParaRPr lang="en-US" dirty="0"/>
          </a:p>
          <a:p>
            <a:pPr>
              <a:lnSpc>
                <a:spcPct val="120000"/>
              </a:lnSpc>
            </a:pPr>
            <a:r>
              <a:rPr lang="el-GR" dirty="0" err="1"/>
              <a:t>Santiago</a:t>
            </a:r>
            <a:r>
              <a:rPr lang="en-US" dirty="0"/>
              <a:t> </a:t>
            </a:r>
            <a:r>
              <a:rPr lang="el-GR" dirty="0" err="1"/>
              <a:t>Ramony</a:t>
            </a:r>
            <a:r>
              <a:rPr lang="en-US" dirty="0"/>
              <a:t> </a:t>
            </a:r>
            <a:r>
              <a:rPr lang="el-GR" dirty="0" err="1"/>
              <a:t>Cajal</a:t>
            </a:r>
            <a:r>
              <a:rPr lang="el-GR" dirty="0"/>
              <a:t> (1852–1934), πρωτοπόρες μελέτες για τη</a:t>
            </a:r>
            <a:r>
              <a:rPr lang="en-US" dirty="0"/>
              <a:t> </a:t>
            </a:r>
            <a:r>
              <a:rPr lang="el-GR" dirty="0" err="1"/>
              <a:t>νευρωνική</a:t>
            </a:r>
            <a:r>
              <a:rPr lang="en-US" dirty="0"/>
              <a:t> </a:t>
            </a:r>
            <a:r>
              <a:rPr lang="el-GR" dirty="0"/>
              <a:t>οργάνωση.</a:t>
            </a:r>
            <a:endParaRPr lang="en-US" dirty="0"/>
          </a:p>
          <a:p>
            <a:pPr>
              <a:lnSpc>
                <a:spcPct val="120000"/>
              </a:lnSpc>
            </a:pPr>
            <a:r>
              <a:rPr lang="el-GR" dirty="0"/>
              <a:t>Οι γνωστικές λειτουργίες προκύπτουν από την ηλεκτροχημική λειτουργία αυτών των δομών.</a:t>
            </a:r>
            <a:r>
              <a:rPr lang="en-US" dirty="0"/>
              <a:t> </a:t>
            </a:r>
            <a:r>
              <a:rPr lang="el-GR" dirty="0"/>
              <a:t>Δηλαδή, μια συλλογή μεμονωμένων κυττάρων μπορεί να οδηγεί στη σκέψη, τη δράση και τη</a:t>
            </a:r>
            <a:r>
              <a:rPr lang="en-US" dirty="0"/>
              <a:t> </a:t>
            </a:r>
            <a:r>
              <a:rPr lang="el-GR" dirty="0"/>
              <a:t>συναίσθηση.</a:t>
            </a:r>
            <a:endParaRPr lang="en-US" dirty="0"/>
          </a:p>
          <a:p>
            <a:pPr>
              <a:lnSpc>
                <a:spcPct val="120000"/>
              </a:lnSpc>
            </a:pPr>
            <a:r>
              <a:rPr lang="el-GR" dirty="0" err="1"/>
              <a:t>John</a:t>
            </a:r>
            <a:r>
              <a:rPr lang="en-US" dirty="0"/>
              <a:t> </a:t>
            </a:r>
            <a:r>
              <a:rPr lang="el-GR" dirty="0" err="1"/>
              <a:t>Searle</a:t>
            </a:r>
            <a:r>
              <a:rPr lang="el-GR" dirty="0"/>
              <a:t> (1992), οι εγκέφαλοι προκαλούν νοήσεις.</a:t>
            </a:r>
            <a:endParaRPr lang="en-US" dirty="0"/>
          </a:p>
          <a:p>
            <a:pPr>
              <a:lnSpc>
                <a:spcPct val="120000"/>
              </a:lnSpc>
            </a:pPr>
            <a:r>
              <a:rPr lang="el-GR" dirty="0"/>
              <a:t>Υπάρχουν κάποια δεδομένα για την αντιστοίχιση περιοχών του εγκεφάλου με τα μέρη του</a:t>
            </a:r>
            <a:r>
              <a:rPr lang="en-US" dirty="0"/>
              <a:t> </a:t>
            </a:r>
            <a:r>
              <a:rPr lang="el-GR" dirty="0"/>
              <a:t>σώματος που ελέγχουν ή από τα οποία λαμβάνουν αισθητηριακή είσοδο.</a:t>
            </a:r>
            <a:endParaRPr lang="en-US" dirty="0"/>
          </a:p>
          <a:p>
            <a:pPr>
              <a:lnSpc>
                <a:spcPct val="120000"/>
              </a:lnSpc>
            </a:pPr>
            <a:r>
              <a:rPr lang="el-GR" dirty="0"/>
              <a:t>Οι αντιστοιχίες μπορούν να αλλάζουν ριζικά μέσα σε μερικές εβδομάδες, και μερικά ζώα</a:t>
            </a:r>
            <a:r>
              <a:rPr lang="en-US" dirty="0"/>
              <a:t> </a:t>
            </a:r>
            <a:r>
              <a:rPr lang="el-GR" dirty="0"/>
              <a:t>φαίνεται να έχουν πολλαπλές αντιστοιχίες. Επίσης, δεν έχει γίνει εντελώς κατανοητό πώς άλλες</a:t>
            </a:r>
            <a:r>
              <a:rPr lang="en-US" dirty="0"/>
              <a:t> </a:t>
            </a:r>
            <a:r>
              <a:rPr lang="el-GR" dirty="0"/>
              <a:t>περιοχές μπορούν να αναλαμβάνουν λειτουργίες όταν υπάρχει βλάβη σε μια περιοχή.</a:t>
            </a:r>
            <a:endParaRPr lang="en-US" dirty="0"/>
          </a:p>
          <a:p>
            <a:pPr>
              <a:lnSpc>
                <a:spcPct val="120000"/>
              </a:lnSpc>
            </a:pPr>
            <a:r>
              <a:rPr lang="el-GR" dirty="0"/>
              <a:t>Δεν υπάρχει σχεδόν καμία θεωρία για το πώς αποθηκεύεται μια μεμονωμένη μνήμη, ούτε για το</a:t>
            </a:r>
            <a:r>
              <a:rPr lang="en-US" dirty="0"/>
              <a:t> </a:t>
            </a:r>
            <a:r>
              <a:rPr lang="el-GR" dirty="0"/>
              <a:t>πώς εκτελούνται οι γνωστικές λειτουργίες υψηλότερου επιπέδου.</a:t>
            </a:r>
            <a:endParaRPr lang="en-US" dirty="0"/>
          </a:p>
        </p:txBody>
      </p:sp>
    </p:spTree>
    <p:extLst>
      <p:ext uri="{BB962C8B-B14F-4D97-AF65-F5344CB8AC3E}">
        <p14:creationId xmlns:p14="http://schemas.microsoft.com/office/powerpoint/2010/main" val="687317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823E22D6-F3A7-61E1-012F-227A1A6AE511}"/>
              </a:ext>
            </a:extLst>
          </p:cNvPr>
          <p:cNvPicPr>
            <a:picLocks noChangeAspect="1"/>
          </p:cNvPicPr>
          <p:nvPr/>
        </p:nvPicPr>
        <p:blipFill>
          <a:blip r:embed="rId2"/>
          <a:stretch>
            <a:fillRect/>
          </a:stretch>
        </p:blipFill>
        <p:spPr>
          <a:xfrm>
            <a:off x="1028700" y="0"/>
            <a:ext cx="10134600" cy="5823612"/>
          </a:xfrm>
          <a:prstGeom prst="rect">
            <a:avLst/>
          </a:prstGeom>
        </p:spPr>
      </p:pic>
    </p:spTree>
    <p:extLst>
      <p:ext uri="{BB962C8B-B14F-4D97-AF65-F5344CB8AC3E}">
        <p14:creationId xmlns:p14="http://schemas.microsoft.com/office/powerpoint/2010/main" val="271035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AE6CB01-CE88-EA9B-66DE-27E5A31936A5}"/>
              </a:ext>
            </a:extLst>
          </p:cNvPr>
          <p:cNvSpPr>
            <a:spLocks noGrp="1"/>
          </p:cNvSpPr>
          <p:nvPr>
            <p:ph type="title"/>
          </p:nvPr>
        </p:nvSpPr>
        <p:spPr/>
        <p:txBody>
          <a:bodyPr/>
          <a:lstStyle/>
          <a:p>
            <a:r>
              <a:rPr lang="el-GR" dirty="0" err="1"/>
              <a:t>Νευροεπιστήμες</a:t>
            </a:r>
            <a:r>
              <a:rPr lang="el-GR" dirty="0"/>
              <a:t> (</a:t>
            </a:r>
            <a:r>
              <a:rPr lang="en-US" dirty="0"/>
              <a:t>3</a:t>
            </a:r>
            <a:r>
              <a:rPr lang="el-GR" dirty="0"/>
              <a:t>/3)</a:t>
            </a:r>
            <a:endParaRPr lang="en-US" dirty="0"/>
          </a:p>
        </p:txBody>
      </p:sp>
      <p:sp>
        <p:nvSpPr>
          <p:cNvPr id="3" name="Θέση περιεχομένου 2">
            <a:extLst>
              <a:ext uri="{FF2B5EF4-FFF2-40B4-BE49-F238E27FC236}">
                <a16:creationId xmlns:a16="http://schemas.microsoft.com/office/drawing/2014/main" id="{B1BFF56F-D05B-1C33-385C-54E6521F23B2}"/>
              </a:ext>
            </a:extLst>
          </p:cNvPr>
          <p:cNvSpPr>
            <a:spLocks noGrp="1"/>
          </p:cNvSpPr>
          <p:nvPr>
            <p:ph idx="1"/>
          </p:nvPr>
        </p:nvSpPr>
        <p:spPr>
          <a:xfrm>
            <a:off x="838200" y="1507801"/>
            <a:ext cx="10515600" cy="4657861"/>
          </a:xfrm>
        </p:spPr>
        <p:txBody>
          <a:bodyPr>
            <a:normAutofit fontScale="92500" lnSpcReduction="20000"/>
          </a:bodyPr>
          <a:lstStyle/>
          <a:p>
            <a:pPr>
              <a:lnSpc>
                <a:spcPct val="120000"/>
              </a:lnSpc>
            </a:pPr>
            <a:r>
              <a:rPr lang="el-GR" sz="2000" dirty="0"/>
              <a:t>Ηλεκτροεγκεφαλογράφημα (EEG), </a:t>
            </a:r>
            <a:r>
              <a:rPr lang="el-GR" sz="2000" dirty="0" err="1"/>
              <a:t>Hans</a:t>
            </a:r>
            <a:r>
              <a:rPr lang="el-GR" sz="2000" dirty="0"/>
              <a:t> </a:t>
            </a:r>
            <a:r>
              <a:rPr lang="el-GR" sz="2000" dirty="0" err="1"/>
              <a:t>Berger</a:t>
            </a:r>
            <a:r>
              <a:rPr lang="el-GR" sz="2000" dirty="0"/>
              <a:t>, 1929: Μέτρηση της υγιούς</a:t>
            </a:r>
            <a:r>
              <a:rPr lang="en-US" sz="2000" dirty="0"/>
              <a:t> </a:t>
            </a:r>
            <a:r>
              <a:rPr lang="el-GR" sz="2000" dirty="0"/>
              <a:t>εγκεφαλικής δραστηριότητας.</a:t>
            </a:r>
            <a:endParaRPr lang="en-US" sz="2000" dirty="0"/>
          </a:p>
          <a:p>
            <a:pPr>
              <a:lnSpc>
                <a:spcPct val="120000"/>
              </a:lnSpc>
            </a:pPr>
            <a:r>
              <a:rPr lang="el-GR" sz="2000" dirty="0"/>
              <a:t>Μαγνητικός συντονισμός,</a:t>
            </a:r>
            <a:r>
              <a:rPr lang="en-US" sz="2000" dirty="0"/>
              <a:t> </a:t>
            </a:r>
            <a:r>
              <a:rPr lang="el-GR" sz="2000" dirty="0" err="1"/>
              <a:t>functional</a:t>
            </a:r>
            <a:r>
              <a:rPr lang="en-US" sz="2000" dirty="0"/>
              <a:t> </a:t>
            </a:r>
            <a:r>
              <a:rPr lang="el-GR" sz="2000" dirty="0" err="1"/>
              <a:t>magnetic</a:t>
            </a:r>
            <a:r>
              <a:rPr lang="en-US" sz="2000" dirty="0"/>
              <a:t> </a:t>
            </a:r>
            <a:r>
              <a:rPr lang="el-GR" sz="2000" dirty="0" err="1"/>
              <a:t>resonance</a:t>
            </a:r>
            <a:r>
              <a:rPr lang="en-US" sz="2000" dirty="0"/>
              <a:t> </a:t>
            </a:r>
            <a:r>
              <a:rPr lang="el-GR" sz="2000" dirty="0" err="1"/>
              <a:t>imaging</a:t>
            </a:r>
            <a:r>
              <a:rPr lang="en-US" sz="2000" dirty="0"/>
              <a:t> </a:t>
            </a:r>
            <a:r>
              <a:rPr lang="el-GR" sz="2000" dirty="0"/>
              <a:t>(</a:t>
            </a:r>
            <a:r>
              <a:rPr lang="el-GR" sz="2000" dirty="0" err="1"/>
              <a:t>fMRI</a:t>
            </a:r>
            <a:r>
              <a:rPr lang="el-GR" sz="2000" dirty="0"/>
              <a:t>),</a:t>
            </a:r>
            <a:r>
              <a:rPr lang="en-US" sz="2000" dirty="0"/>
              <a:t> </a:t>
            </a:r>
            <a:r>
              <a:rPr lang="el-GR" sz="2000" dirty="0" err="1"/>
              <a:t>Ogawa</a:t>
            </a:r>
            <a:r>
              <a:rPr lang="en-US" sz="2000" dirty="0"/>
              <a:t> </a:t>
            </a:r>
            <a:r>
              <a:rPr lang="el-GR" sz="2000" dirty="0"/>
              <a:t>κ.ά.,</a:t>
            </a:r>
            <a:r>
              <a:rPr lang="en-US" sz="2000" dirty="0"/>
              <a:t> </a:t>
            </a:r>
            <a:r>
              <a:rPr lang="el-GR" sz="2000" dirty="0"/>
              <a:t>1990</a:t>
            </a:r>
          </a:p>
          <a:p>
            <a:pPr>
              <a:lnSpc>
                <a:spcPct val="120000"/>
              </a:lnSpc>
            </a:pPr>
            <a:r>
              <a:rPr lang="el-GR" sz="2000" dirty="0" err="1"/>
              <a:t>Cabeza</a:t>
            </a:r>
            <a:r>
              <a:rPr lang="en-US" sz="2000" dirty="0"/>
              <a:t> </a:t>
            </a:r>
            <a:r>
              <a:rPr lang="el-GR" sz="2000" dirty="0"/>
              <a:t>και</a:t>
            </a:r>
            <a:r>
              <a:rPr lang="en-US" sz="2000" dirty="0"/>
              <a:t> </a:t>
            </a:r>
            <a:r>
              <a:rPr lang="el-GR" sz="2000" dirty="0" err="1"/>
              <a:t>Nyberg</a:t>
            </a:r>
            <a:r>
              <a:rPr lang="el-GR" sz="2000" dirty="0"/>
              <a:t>, 2001: Λειτουργική απεικόνιση της εγκεφαλικής</a:t>
            </a:r>
            <a:r>
              <a:rPr lang="en-US" sz="2000" dirty="0"/>
              <a:t> </a:t>
            </a:r>
            <a:r>
              <a:rPr lang="el-GR" sz="2000" dirty="0"/>
              <a:t>δραστηριότητας, παρουσιάζοντας ενδιαφέρουσες αντιστοιχίες με τις γνωστικές</a:t>
            </a:r>
            <a:r>
              <a:rPr lang="en-US" sz="2000" dirty="0"/>
              <a:t> </a:t>
            </a:r>
            <a:r>
              <a:rPr lang="el-GR" sz="2000" dirty="0"/>
              <a:t>διαδικασίες που βρίσκονται σε εξέλιξη.</a:t>
            </a:r>
            <a:endParaRPr lang="en-US" sz="2000" dirty="0"/>
          </a:p>
          <a:p>
            <a:pPr>
              <a:lnSpc>
                <a:spcPct val="120000"/>
              </a:lnSpc>
            </a:pPr>
            <a:r>
              <a:rPr lang="el-GR" sz="2000" dirty="0" err="1"/>
              <a:t>Οπτογενετική</a:t>
            </a:r>
            <a:r>
              <a:rPr lang="en-US" sz="2000" dirty="0"/>
              <a:t> </a:t>
            </a:r>
            <a:r>
              <a:rPr lang="el-GR" sz="2000" dirty="0"/>
              <a:t>(</a:t>
            </a:r>
            <a:r>
              <a:rPr lang="el-GR" sz="2000" dirty="0" err="1"/>
              <a:t>Crick</a:t>
            </a:r>
            <a:r>
              <a:rPr lang="el-GR" sz="2000" dirty="0"/>
              <a:t>, 1999ꞏ</a:t>
            </a:r>
            <a:r>
              <a:rPr lang="en-US" sz="2000" dirty="0"/>
              <a:t> </a:t>
            </a:r>
            <a:r>
              <a:rPr lang="el-GR" sz="2000" dirty="0" err="1"/>
              <a:t>Zemelman</a:t>
            </a:r>
            <a:r>
              <a:rPr lang="en-US" sz="2000" dirty="0"/>
              <a:t> </a:t>
            </a:r>
            <a:r>
              <a:rPr lang="el-GR" sz="2000" dirty="0"/>
              <a:t>κ.ά., 2002ꞏ</a:t>
            </a:r>
            <a:r>
              <a:rPr lang="en-US" sz="2000" dirty="0"/>
              <a:t> </a:t>
            </a:r>
            <a:r>
              <a:rPr lang="el-GR" sz="2000" dirty="0" err="1"/>
              <a:t>Han</a:t>
            </a:r>
            <a:r>
              <a:rPr lang="en-US" sz="2000" dirty="0"/>
              <a:t> </a:t>
            </a:r>
            <a:r>
              <a:rPr lang="el-GR" sz="2000" dirty="0"/>
              <a:t>και</a:t>
            </a:r>
            <a:r>
              <a:rPr lang="en-US" sz="2000" dirty="0"/>
              <a:t> </a:t>
            </a:r>
            <a:r>
              <a:rPr lang="el-GR" sz="2000" dirty="0" err="1"/>
              <a:t>Boyden</a:t>
            </a:r>
            <a:r>
              <a:rPr lang="el-GR" sz="2000" dirty="0"/>
              <a:t>, 2007): Έλεγχος</a:t>
            </a:r>
            <a:r>
              <a:rPr lang="en-US" sz="2000" dirty="0"/>
              <a:t> </a:t>
            </a:r>
            <a:r>
              <a:rPr lang="el-GR" sz="2000" dirty="0"/>
              <a:t>μεμονωμένων νευρώνων που τροποποιούνται ώστε να είναι φωτοευαίσθητοι.</a:t>
            </a:r>
            <a:endParaRPr lang="en-US" sz="2000" dirty="0"/>
          </a:p>
          <a:p>
            <a:pPr>
              <a:lnSpc>
                <a:spcPct val="120000"/>
              </a:lnSpc>
            </a:pPr>
            <a:r>
              <a:rPr lang="el-GR" sz="2000" dirty="0"/>
              <a:t>Διασύνδεση εγκεφάλου-μηχανής (</a:t>
            </a:r>
            <a:r>
              <a:rPr lang="el-GR" sz="2000" dirty="0" err="1"/>
              <a:t>Lebedev</a:t>
            </a:r>
            <a:r>
              <a:rPr lang="en-US" sz="2000" dirty="0"/>
              <a:t> </a:t>
            </a:r>
            <a:r>
              <a:rPr lang="el-GR" sz="2000" dirty="0"/>
              <a:t>και</a:t>
            </a:r>
            <a:r>
              <a:rPr lang="en-US" sz="2000" dirty="0"/>
              <a:t> </a:t>
            </a:r>
            <a:r>
              <a:rPr lang="el-GR" sz="2000" dirty="0" err="1"/>
              <a:t>Nicolelis</a:t>
            </a:r>
            <a:r>
              <a:rPr lang="el-GR" sz="2000" dirty="0"/>
              <a:t>, 2006) για τον έλεγχο τόσο</a:t>
            </a:r>
            <a:r>
              <a:rPr lang="en-US" sz="2000" dirty="0"/>
              <a:t> </a:t>
            </a:r>
            <a:r>
              <a:rPr lang="el-GR" sz="2000" dirty="0"/>
              <a:t>των αισθήσεων όσο και της κίνησης.</a:t>
            </a:r>
            <a:endParaRPr lang="en-US" sz="2000" dirty="0"/>
          </a:p>
          <a:p>
            <a:pPr>
              <a:lnSpc>
                <a:spcPct val="120000"/>
              </a:lnSpc>
            </a:pPr>
            <a:r>
              <a:rPr lang="el-GR" sz="2000" dirty="0"/>
              <a:t>Αξιοσημείωτο εύρημα είναι ότι ο εγκέφαλος μπορεί να προσαρμοστεί με</a:t>
            </a:r>
            <a:r>
              <a:rPr lang="en-US" sz="2000" dirty="0"/>
              <a:t> </a:t>
            </a:r>
            <a:r>
              <a:rPr lang="el-GR" sz="2000" dirty="0"/>
              <a:t>επιτυχία ώστε να συνδεθεί με μια εξωτερική συσκευή, αντιμετωπίζοντάς την</a:t>
            </a:r>
            <a:r>
              <a:rPr lang="en-US" sz="2000" dirty="0"/>
              <a:t> </a:t>
            </a:r>
            <a:r>
              <a:rPr lang="el-GR" sz="2000" dirty="0"/>
              <a:t>ουσιαστικά ως ένα άλλο αισθητήριο όργανο ή άκρο του σώματος.</a:t>
            </a:r>
            <a:endParaRPr lang="en-US" sz="2000" dirty="0"/>
          </a:p>
        </p:txBody>
      </p:sp>
    </p:spTree>
    <p:extLst>
      <p:ext uri="{BB962C8B-B14F-4D97-AF65-F5344CB8AC3E}">
        <p14:creationId xmlns:p14="http://schemas.microsoft.com/office/powerpoint/2010/main" val="3395334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2FCA37D8-CBF5-83A2-4635-B3D2005C08B3}"/>
              </a:ext>
            </a:extLst>
          </p:cNvPr>
          <p:cNvPicPr>
            <a:picLocks noChangeAspect="1"/>
          </p:cNvPicPr>
          <p:nvPr/>
        </p:nvPicPr>
        <p:blipFill rotWithShape="1">
          <a:blip r:embed="rId2"/>
          <a:srcRect l="9844" t="7778" r="7813" b="52778"/>
          <a:stretch/>
        </p:blipFill>
        <p:spPr>
          <a:xfrm>
            <a:off x="1076324" y="657225"/>
            <a:ext cx="10039350" cy="2705100"/>
          </a:xfrm>
          <a:prstGeom prst="rect">
            <a:avLst/>
          </a:prstGeom>
        </p:spPr>
      </p:pic>
      <p:pic>
        <p:nvPicPr>
          <p:cNvPr id="9" name="Εικόνα 8">
            <a:extLst>
              <a:ext uri="{FF2B5EF4-FFF2-40B4-BE49-F238E27FC236}">
                <a16:creationId xmlns:a16="http://schemas.microsoft.com/office/drawing/2014/main" id="{C0EF3552-144E-8F91-919E-EB095A8E7B67}"/>
              </a:ext>
            </a:extLst>
          </p:cNvPr>
          <p:cNvPicPr>
            <a:picLocks noChangeAspect="1"/>
          </p:cNvPicPr>
          <p:nvPr/>
        </p:nvPicPr>
        <p:blipFill rotWithShape="1">
          <a:blip r:embed="rId3"/>
          <a:srcRect l="10235" t="64444" r="12110" b="21389"/>
          <a:stretch/>
        </p:blipFill>
        <p:spPr>
          <a:xfrm>
            <a:off x="1362074" y="4057650"/>
            <a:ext cx="9467851" cy="971550"/>
          </a:xfrm>
          <a:prstGeom prst="rect">
            <a:avLst/>
          </a:prstGeom>
        </p:spPr>
      </p:pic>
    </p:spTree>
    <p:extLst>
      <p:ext uri="{BB962C8B-B14F-4D97-AF65-F5344CB8AC3E}">
        <p14:creationId xmlns:p14="http://schemas.microsoft.com/office/powerpoint/2010/main" val="1781507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A95AB63-4240-CAFC-DDEC-3B0AB4B36F75}"/>
              </a:ext>
            </a:extLst>
          </p:cNvPr>
          <p:cNvSpPr>
            <a:spLocks noGrp="1"/>
          </p:cNvSpPr>
          <p:nvPr>
            <p:ph type="title"/>
          </p:nvPr>
        </p:nvSpPr>
        <p:spPr/>
        <p:txBody>
          <a:bodyPr/>
          <a:lstStyle/>
          <a:p>
            <a:r>
              <a:rPr lang="el-GR" dirty="0"/>
              <a:t>Ψυχολογία (1/4)</a:t>
            </a:r>
            <a:endParaRPr lang="en-US" dirty="0"/>
          </a:p>
        </p:txBody>
      </p:sp>
      <p:sp>
        <p:nvSpPr>
          <p:cNvPr id="3" name="Θέση περιεχομένου 2">
            <a:extLst>
              <a:ext uri="{FF2B5EF4-FFF2-40B4-BE49-F238E27FC236}">
                <a16:creationId xmlns:a16="http://schemas.microsoft.com/office/drawing/2014/main" id="{E68D12D2-6A42-2EFB-2638-852FBDCE8386}"/>
              </a:ext>
            </a:extLst>
          </p:cNvPr>
          <p:cNvSpPr>
            <a:spLocks noGrp="1"/>
          </p:cNvSpPr>
          <p:nvPr>
            <p:ph idx="1"/>
          </p:nvPr>
        </p:nvSpPr>
        <p:spPr>
          <a:xfrm>
            <a:off x="984069" y="1690688"/>
            <a:ext cx="10369731" cy="4486275"/>
          </a:xfrm>
        </p:spPr>
        <p:txBody>
          <a:bodyPr>
            <a:normAutofit fontScale="70000" lnSpcReduction="20000"/>
          </a:bodyPr>
          <a:lstStyle/>
          <a:p>
            <a:pPr>
              <a:lnSpc>
                <a:spcPct val="120000"/>
              </a:lnSpc>
            </a:pPr>
            <a:r>
              <a:rPr lang="el-GR" dirty="0"/>
              <a:t>Συναφές ερώτημα: Πώς σκέπτονται και πώς ενεργούν οι άνθρωποι και τα ζώα;</a:t>
            </a:r>
          </a:p>
          <a:p>
            <a:pPr>
              <a:lnSpc>
                <a:spcPct val="120000"/>
              </a:lnSpc>
            </a:pPr>
            <a:r>
              <a:rPr lang="el-GR" dirty="0" err="1"/>
              <a:t>Hermann</a:t>
            </a:r>
            <a:r>
              <a:rPr lang="el-GR" dirty="0"/>
              <a:t> </a:t>
            </a:r>
            <a:r>
              <a:rPr lang="el-GR" dirty="0" err="1"/>
              <a:t>von</a:t>
            </a:r>
            <a:r>
              <a:rPr lang="el-GR" dirty="0"/>
              <a:t> </a:t>
            </a:r>
            <a:r>
              <a:rPr lang="el-GR" dirty="0" err="1"/>
              <a:t>Helmholtz</a:t>
            </a:r>
            <a:r>
              <a:rPr lang="el-GR" dirty="0"/>
              <a:t> (1821–1894) και </a:t>
            </a:r>
            <a:r>
              <a:rPr lang="el-GR" dirty="0" err="1"/>
              <a:t>Wilhelm</a:t>
            </a:r>
            <a:r>
              <a:rPr lang="el-GR" dirty="0"/>
              <a:t> </a:t>
            </a:r>
            <a:r>
              <a:rPr lang="el-GR" dirty="0" err="1"/>
              <a:t>Wundt</a:t>
            </a:r>
            <a:r>
              <a:rPr lang="el-GR" dirty="0"/>
              <a:t> (1832–1920): Θεμελιωτές της επιστημονικής ψυχολογίας.</a:t>
            </a:r>
          </a:p>
          <a:p>
            <a:pPr>
              <a:lnSpc>
                <a:spcPct val="120000"/>
              </a:lnSpc>
            </a:pPr>
            <a:r>
              <a:rPr lang="el-GR" dirty="0"/>
              <a:t>Ο </a:t>
            </a:r>
            <a:r>
              <a:rPr lang="el-GR" dirty="0" err="1"/>
              <a:t>Wundt</a:t>
            </a:r>
            <a:r>
              <a:rPr lang="el-GR" dirty="0"/>
              <a:t> επέμεινε σε προσεκτικά ελεγχόμενα πειράματα στα οποία οι συνεργάτες του πραγματοποιούσαν μια αντιληπτική ή συνειρμική εργασία ενώ </a:t>
            </a:r>
            <a:r>
              <a:rPr lang="el-GR" dirty="0" err="1"/>
              <a:t>ενδοσκοπούσαν</a:t>
            </a:r>
            <a:r>
              <a:rPr lang="el-GR" dirty="0"/>
              <a:t> τις διαδικασίες της σκέψης τους. </a:t>
            </a:r>
          </a:p>
          <a:p>
            <a:pPr>
              <a:lnSpc>
                <a:spcPct val="120000"/>
              </a:lnSpc>
            </a:pPr>
            <a:r>
              <a:rPr lang="el-GR" dirty="0"/>
              <a:t>Οι προσεκτικοί έλεγχοι συνέβαλαν σε μεγάλο βαθμό στο να γίνει η ψυχολογία επιστήμη, αλλά η υποκειμενική φύση των δεδομένων έκανε απίθανο το να διαψευσθεί ποτέ η θεωρία κάποιων από ένα πείραμα.</a:t>
            </a:r>
          </a:p>
          <a:p>
            <a:pPr>
              <a:lnSpc>
                <a:spcPct val="120000"/>
              </a:lnSpc>
            </a:pPr>
            <a:r>
              <a:rPr lang="el-GR" dirty="0"/>
              <a:t>H. S. </a:t>
            </a:r>
            <a:r>
              <a:rPr lang="el-GR" dirty="0" err="1"/>
              <a:t>Jennings</a:t>
            </a:r>
            <a:r>
              <a:rPr lang="el-GR" dirty="0"/>
              <a:t> (1906), </a:t>
            </a:r>
            <a:r>
              <a:rPr lang="el-GR" dirty="0" err="1"/>
              <a:t>Behavior</a:t>
            </a:r>
            <a:r>
              <a:rPr lang="el-GR" dirty="0"/>
              <a:t> of the </a:t>
            </a:r>
            <a:r>
              <a:rPr lang="el-GR" dirty="0" err="1"/>
              <a:t>Lower</a:t>
            </a:r>
            <a:r>
              <a:rPr lang="el-GR" dirty="0"/>
              <a:t> </a:t>
            </a:r>
            <a:r>
              <a:rPr lang="el-GR" dirty="0" err="1"/>
              <a:t>Organisms</a:t>
            </a:r>
            <a:r>
              <a:rPr lang="el-GR" dirty="0"/>
              <a:t> (Συμπεριφορά των κατώτερων οργανισμών): Αντικειμενική διαδικασία για παρατήρηση ζώων, μιας και δεν μπορεί να γίνει ενδοσκόπηση</a:t>
            </a:r>
            <a:endParaRPr lang="en-US" dirty="0"/>
          </a:p>
        </p:txBody>
      </p:sp>
    </p:spTree>
    <p:extLst>
      <p:ext uri="{BB962C8B-B14F-4D97-AF65-F5344CB8AC3E}">
        <p14:creationId xmlns:p14="http://schemas.microsoft.com/office/powerpoint/2010/main" val="1264205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F9B85A9-C8D0-6A3B-6A82-05FB4706CF3C}"/>
              </a:ext>
            </a:extLst>
          </p:cNvPr>
          <p:cNvSpPr>
            <a:spLocks noGrp="1"/>
          </p:cNvSpPr>
          <p:nvPr>
            <p:ph type="title"/>
          </p:nvPr>
        </p:nvSpPr>
        <p:spPr/>
        <p:txBody>
          <a:bodyPr/>
          <a:lstStyle/>
          <a:p>
            <a:r>
              <a:rPr lang="el-GR" dirty="0"/>
              <a:t>Ψυχολογία (2/4)</a:t>
            </a:r>
            <a:endParaRPr lang="en-US" dirty="0"/>
          </a:p>
        </p:txBody>
      </p:sp>
      <p:sp>
        <p:nvSpPr>
          <p:cNvPr id="3" name="Θέση περιεχομένου 2">
            <a:extLst>
              <a:ext uri="{FF2B5EF4-FFF2-40B4-BE49-F238E27FC236}">
                <a16:creationId xmlns:a16="http://schemas.microsoft.com/office/drawing/2014/main" id="{5AF43924-D19E-5E82-B67E-1DFBCB9FC4EC}"/>
              </a:ext>
            </a:extLst>
          </p:cNvPr>
          <p:cNvSpPr>
            <a:spLocks noGrp="1"/>
          </p:cNvSpPr>
          <p:nvPr>
            <p:ph idx="1"/>
          </p:nvPr>
        </p:nvSpPr>
        <p:spPr/>
        <p:txBody>
          <a:bodyPr>
            <a:normAutofit fontScale="77500" lnSpcReduction="20000"/>
          </a:bodyPr>
          <a:lstStyle/>
          <a:p>
            <a:r>
              <a:rPr lang="el-GR" dirty="0"/>
              <a:t>Συμπεριφορισμός (</a:t>
            </a:r>
            <a:r>
              <a:rPr lang="el-GR" dirty="0" err="1"/>
              <a:t>behaviorism</a:t>
            </a:r>
            <a:r>
              <a:rPr lang="el-GR" dirty="0"/>
              <a:t>): Ο </a:t>
            </a:r>
            <a:r>
              <a:rPr lang="el-GR" dirty="0" err="1"/>
              <a:t>John</a:t>
            </a:r>
            <a:r>
              <a:rPr lang="el-GR" dirty="0"/>
              <a:t> </a:t>
            </a:r>
            <a:r>
              <a:rPr lang="el-GR" dirty="0" err="1"/>
              <a:t>Watson</a:t>
            </a:r>
            <a:r>
              <a:rPr lang="el-GR" dirty="0"/>
              <a:t> (1878–1958) εφάρμοσε την αντικειμενική διαδικασία του </a:t>
            </a:r>
            <a:r>
              <a:rPr lang="el-GR" dirty="0" err="1"/>
              <a:t>Jennings</a:t>
            </a:r>
            <a:r>
              <a:rPr lang="el-GR" dirty="0"/>
              <a:t> σε ανθρώπους.</a:t>
            </a:r>
          </a:p>
          <a:p>
            <a:r>
              <a:rPr lang="el-GR" dirty="0"/>
              <a:t>Ο </a:t>
            </a:r>
            <a:r>
              <a:rPr lang="el-GR" dirty="0" err="1"/>
              <a:t>Watson</a:t>
            </a:r>
            <a:r>
              <a:rPr lang="el-GR" dirty="0"/>
              <a:t> απέρριπτε οποιαδήποτε θεωρία χρησιμοποιούσε νοητικές διαδικασίες με το επιχείρημα ότι η ενδοσκόπηση δεν μπορούσε να δώσει αξιόπιστα τεκμήρια.</a:t>
            </a:r>
          </a:p>
          <a:p>
            <a:r>
              <a:rPr lang="el-GR" dirty="0"/>
              <a:t>Ο συμπεριφορισμός ανακάλυψε πολλά για τους αρουραίους και τα περιστέρια, αλλά είχε πολύ μικρότερη επιτυχία στην κατανόηση των ανθρώπων.</a:t>
            </a:r>
          </a:p>
          <a:p>
            <a:r>
              <a:rPr lang="el-GR" dirty="0"/>
              <a:t>Γνωστική ψυχολογία, </a:t>
            </a:r>
            <a:r>
              <a:rPr lang="el-GR" dirty="0" err="1"/>
              <a:t>William</a:t>
            </a:r>
            <a:r>
              <a:rPr lang="el-GR" dirty="0"/>
              <a:t> James (1842–1910): Θεωρεί τον εγκέφαλο ως συσκευή επεξεργασίας πληροφοριών.</a:t>
            </a:r>
          </a:p>
          <a:p>
            <a:r>
              <a:rPr lang="el-GR" dirty="0"/>
              <a:t>Ευδοκίμησε στη «Μονάδα Εφαρμοσμένης Ψυχολογίας» του </a:t>
            </a:r>
            <a:r>
              <a:rPr lang="el-GR" dirty="0" err="1"/>
              <a:t>Cambridge</a:t>
            </a:r>
            <a:r>
              <a:rPr lang="el-GR" dirty="0"/>
              <a:t>, υπό την καθοδήγηση του </a:t>
            </a:r>
            <a:r>
              <a:rPr lang="el-GR" dirty="0" err="1"/>
              <a:t>Frederic</a:t>
            </a:r>
            <a:r>
              <a:rPr lang="el-GR" dirty="0"/>
              <a:t> </a:t>
            </a:r>
            <a:r>
              <a:rPr lang="el-GR" dirty="0" err="1"/>
              <a:t>Bartlett</a:t>
            </a:r>
            <a:r>
              <a:rPr lang="el-GR" dirty="0"/>
              <a:t> (1886–1969).</a:t>
            </a:r>
          </a:p>
          <a:p>
            <a:r>
              <a:rPr lang="el-GR" dirty="0"/>
              <a:t>Η γνωστική άποψη επισκιάστηκε σε μεγάλο βαθμό από τον συμπεριφορισμό στις Ηνωμένες Πολιτείες.</a:t>
            </a:r>
            <a:endParaRPr lang="en-US" dirty="0"/>
          </a:p>
        </p:txBody>
      </p:sp>
    </p:spTree>
    <p:extLst>
      <p:ext uri="{BB962C8B-B14F-4D97-AF65-F5344CB8AC3E}">
        <p14:creationId xmlns:p14="http://schemas.microsoft.com/office/powerpoint/2010/main" val="970067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1503E8F-BF7B-A46F-6403-E079958A90EF}"/>
              </a:ext>
            </a:extLst>
          </p:cNvPr>
          <p:cNvSpPr>
            <a:spLocks noGrp="1"/>
          </p:cNvSpPr>
          <p:nvPr>
            <p:ph type="title"/>
          </p:nvPr>
        </p:nvSpPr>
        <p:spPr/>
        <p:txBody>
          <a:bodyPr/>
          <a:lstStyle/>
          <a:p>
            <a:r>
              <a:rPr lang="el-GR" dirty="0"/>
              <a:t>Ψυχολογία (3/4)</a:t>
            </a:r>
            <a:endParaRPr lang="en-US" dirty="0"/>
          </a:p>
        </p:txBody>
      </p:sp>
      <p:sp>
        <p:nvSpPr>
          <p:cNvPr id="3" name="Θέση περιεχομένου 2">
            <a:extLst>
              <a:ext uri="{FF2B5EF4-FFF2-40B4-BE49-F238E27FC236}">
                <a16:creationId xmlns:a16="http://schemas.microsoft.com/office/drawing/2014/main" id="{E016FBC6-1DA7-CE14-761A-D79C2E016832}"/>
              </a:ext>
            </a:extLst>
          </p:cNvPr>
          <p:cNvSpPr>
            <a:spLocks noGrp="1"/>
          </p:cNvSpPr>
          <p:nvPr>
            <p:ph idx="1"/>
          </p:nvPr>
        </p:nvSpPr>
        <p:spPr>
          <a:xfrm>
            <a:off x="1120000" y="1642738"/>
            <a:ext cx="10233800" cy="4351338"/>
          </a:xfrm>
        </p:spPr>
        <p:txBody>
          <a:bodyPr>
            <a:normAutofit fontScale="92500"/>
          </a:bodyPr>
          <a:lstStyle/>
          <a:p>
            <a:r>
              <a:rPr lang="el-GR" dirty="0"/>
              <a:t>Ο </a:t>
            </a:r>
            <a:r>
              <a:rPr lang="el-GR" dirty="0" err="1"/>
              <a:t>Kenneth</a:t>
            </a:r>
            <a:r>
              <a:rPr lang="el-GR" dirty="0"/>
              <a:t> </a:t>
            </a:r>
            <a:r>
              <a:rPr lang="el-GR" dirty="0" err="1"/>
              <a:t>Craik</a:t>
            </a:r>
            <a:r>
              <a:rPr lang="el-GR" dirty="0"/>
              <a:t> (1943) καθόρισε τα τρία βασικά βήματα ενός πράκτορα βασισμένου στη γνώση:</a:t>
            </a:r>
          </a:p>
          <a:p>
            <a:pPr marL="914400" lvl="1" indent="-457200">
              <a:buFont typeface="+mj-lt"/>
              <a:buAutoNum type="arabicPeriod"/>
            </a:pPr>
            <a:r>
              <a:rPr lang="el-GR" dirty="0"/>
              <a:t>το ερέθισμα πρέπει να μεταφράζεται σε μια εσωτερική αναπαράσταση,</a:t>
            </a:r>
          </a:p>
          <a:p>
            <a:pPr marL="914400" lvl="1" indent="-457200">
              <a:buFont typeface="+mj-lt"/>
              <a:buAutoNum type="arabicPeriod"/>
            </a:pPr>
            <a:r>
              <a:rPr lang="el-GR" dirty="0"/>
              <a:t>η αναπαράσταση υπόκειται σε επεξεργασία από γνωστικές διαδικασίες για να προκύψουν νέες εσωτερικές αναπαραστάσεις, και</a:t>
            </a:r>
          </a:p>
          <a:p>
            <a:pPr marL="914400" lvl="1" indent="-457200">
              <a:buFont typeface="+mj-lt"/>
              <a:buAutoNum type="arabicPeriod"/>
            </a:pPr>
            <a:r>
              <a:rPr lang="el-GR" dirty="0"/>
              <a:t>αυτές με τη σειρά τους μεταφράζονται ξανά σε δράση.</a:t>
            </a:r>
          </a:p>
          <a:p>
            <a:r>
              <a:rPr lang="el-GR" dirty="0"/>
              <a:t>Στις ΗΠΑ η ανάπτυξη της υπολογιστικής </a:t>
            </a:r>
            <a:r>
              <a:rPr lang="el-GR" dirty="0" err="1"/>
              <a:t>μοντελοποίησης</a:t>
            </a:r>
            <a:r>
              <a:rPr lang="el-GR" dirty="0"/>
              <a:t> οδήγησε στη δημιουργία του πεδίου της γνωστικής επιστήμης (</a:t>
            </a:r>
            <a:r>
              <a:rPr lang="el-GR" dirty="0" err="1"/>
              <a:t>cognitive</a:t>
            </a:r>
            <a:r>
              <a:rPr lang="el-GR" dirty="0"/>
              <a:t> </a:t>
            </a:r>
            <a:r>
              <a:rPr lang="el-GR" dirty="0" err="1"/>
              <a:t>science</a:t>
            </a:r>
            <a:r>
              <a:rPr lang="el-GR" dirty="0"/>
              <a:t>).</a:t>
            </a:r>
          </a:p>
          <a:p>
            <a:r>
              <a:rPr lang="el-GR" dirty="0"/>
              <a:t>Το πεδίο αυτό μπορεί να θεωρηθεί ότι ξεκίνησε σε μια συνάντηση εργασίας (</a:t>
            </a:r>
            <a:r>
              <a:rPr lang="el-GR" dirty="0" err="1"/>
              <a:t>workshop</a:t>
            </a:r>
            <a:r>
              <a:rPr lang="el-GR" dirty="0"/>
              <a:t>) στο MIT τον Σεπτέμβριο του 1956.</a:t>
            </a:r>
            <a:endParaRPr lang="en-US" dirty="0"/>
          </a:p>
        </p:txBody>
      </p:sp>
    </p:spTree>
    <p:extLst>
      <p:ext uri="{BB962C8B-B14F-4D97-AF65-F5344CB8AC3E}">
        <p14:creationId xmlns:p14="http://schemas.microsoft.com/office/powerpoint/2010/main" val="3068067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F64A5CD-5A04-03D8-9403-E1833A321B18}"/>
              </a:ext>
            </a:extLst>
          </p:cNvPr>
          <p:cNvSpPr>
            <a:spLocks noGrp="1"/>
          </p:cNvSpPr>
          <p:nvPr>
            <p:ph type="title"/>
          </p:nvPr>
        </p:nvSpPr>
        <p:spPr/>
        <p:txBody>
          <a:bodyPr/>
          <a:lstStyle/>
          <a:p>
            <a:r>
              <a:rPr lang="el-GR" dirty="0"/>
              <a:t>Ψυχολογία (4/4)</a:t>
            </a:r>
            <a:endParaRPr lang="en-US" dirty="0"/>
          </a:p>
        </p:txBody>
      </p:sp>
      <p:sp>
        <p:nvSpPr>
          <p:cNvPr id="3" name="Θέση περιεχομένου 2">
            <a:extLst>
              <a:ext uri="{FF2B5EF4-FFF2-40B4-BE49-F238E27FC236}">
                <a16:creationId xmlns:a16="http://schemas.microsoft.com/office/drawing/2014/main" id="{E0E85987-91F2-537F-741E-90FE072C7678}"/>
              </a:ext>
            </a:extLst>
          </p:cNvPr>
          <p:cNvSpPr>
            <a:spLocks noGrp="1"/>
          </p:cNvSpPr>
          <p:nvPr>
            <p:ph idx="1"/>
          </p:nvPr>
        </p:nvSpPr>
        <p:spPr/>
        <p:txBody>
          <a:bodyPr>
            <a:normAutofit fontScale="92500" lnSpcReduction="20000"/>
          </a:bodyPr>
          <a:lstStyle/>
          <a:p>
            <a:r>
              <a:rPr lang="el-GR" dirty="0"/>
              <a:t>Ο </a:t>
            </a:r>
            <a:r>
              <a:rPr lang="el-GR" dirty="0" err="1"/>
              <a:t>Doug</a:t>
            </a:r>
            <a:r>
              <a:rPr lang="el-GR" dirty="0"/>
              <a:t> </a:t>
            </a:r>
            <a:r>
              <a:rPr lang="el-GR" dirty="0" err="1"/>
              <a:t>Engelbart</a:t>
            </a:r>
            <a:r>
              <a:rPr lang="el-GR" dirty="0"/>
              <a:t>, από τους πρωτοπόρους της HCI, υποστήριξε την ιδέα της επαύξησης της νοημοσύνης (</a:t>
            </a:r>
            <a:r>
              <a:rPr lang="el-GR" dirty="0" err="1"/>
              <a:t>intelligence</a:t>
            </a:r>
            <a:r>
              <a:rPr lang="el-GR" dirty="0"/>
              <a:t> </a:t>
            </a:r>
            <a:r>
              <a:rPr lang="el-GR" dirty="0" err="1"/>
              <a:t>augmentation</a:t>
            </a:r>
            <a:r>
              <a:rPr lang="el-GR" dirty="0"/>
              <a:t>, IA) αντί της ΤΝ.</a:t>
            </a:r>
          </a:p>
          <a:p>
            <a:r>
              <a:rPr lang="el-GR" dirty="0"/>
              <a:t>Αλληλεπίδραση ανθρώπου - υπολογιστή (</a:t>
            </a:r>
            <a:r>
              <a:rPr lang="el-GR" dirty="0" err="1"/>
              <a:t>human-computer</a:t>
            </a:r>
            <a:r>
              <a:rPr lang="el-GR" dirty="0"/>
              <a:t> </a:t>
            </a:r>
            <a:r>
              <a:rPr lang="el-GR" dirty="0" err="1"/>
              <a:t>interaction</a:t>
            </a:r>
            <a:r>
              <a:rPr lang="el-GR" dirty="0"/>
              <a:t>, HCI).</a:t>
            </a:r>
          </a:p>
          <a:p>
            <a:r>
              <a:rPr lang="el-GR" dirty="0"/>
              <a:t>Το 1968, ο </a:t>
            </a:r>
            <a:r>
              <a:rPr lang="el-GR" dirty="0" err="1"/>
              <a:t>Engelbart</a:t>
            </a:r>
            <a:r>
              <a:rPr lang="el-GR" dirty="0"/>
              <a:t> στην παρουσίασή του «</a:t>
            </a:r>
            <a:r>
              <a:rPr lang="el-GR" dirty="0" err="1"/>
              <a:t>mother</a:t>
            </a:r>
            <a:r>
              <a:rPr lang="el-GR" dirty="0"/>
              <a:t> of </a:t>
            </a:r>
            <a:r>
              <a:rPr lang="el-GR" dirty="0" err="1"/>
              <a:t>all</a:t>
            </a:r>
            <a:r>
              <a:rPr lang="el-GR" dirty="0"/>
              <a:t> </a:t>
            </a:r>
            <a:r>
              <a:rPr lang="el-GR" dirty="0" err="1"/>
              <a:t>demos</a:t>
            </a:r>
            <a:r>
              <a:rPr lang="el-GR" dirty="0"/>
              <a:t>» έδειξε για πρώτη φορά το ποντίκι υπολογιστή, ένα σύστημα απεικόνισης παραθύρων ως διασύνδεσης με τον χρήστη, το υπερκείμενο (</a:t>
            </a:r>
            <a:r>
              <a:rPr lang="el-GR" dirty="0" err="1"/>
              <a:t>hypertext</a:t>
            </a:r>
            <a:r>
              <a:rPr lang="el-GR" dirty="0"/>
              <a:t>), και τη δυνατότητα </a:t>
            </a:r>
            <a:r>
              <a:rPr lang="el-GR" dirty="0" err="1"/>
              <a:t>βιντεοδιάσκεψης</a:t>
            </a:r>
            <a:r>
              <a:rPr lang="el-GR" dirty="0"/>
              <a:t> – όλα αυτά σε μια προσπάθεια να δείξει τι μπορούσαν να επιτύχουν συλλογικά τα άτομα που επιτελούσαν πνευματική εργασία με κάποια επαύξηση της νοημοσύνης.</a:t>
            </a:r>
            <a:endParaRPr lang="en-US" dirty="0"/>
          </a:p>
        </p:txBody>
      </p:sp>
    </p:spTree>
    <p:extLst>
      <p:ext uri="{BB962C8B-B14F-4D97-AF65-F5344CB8AC3E}">
        <p14:creationId xmlns:p14="http://schemas.microsoft.com/office/powerpoint/2010/main" val="1355296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C682CA4A-E7F4-4242-7249-368FA977DE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9441" y="0"/>
            <a:ext cx="3612559" cy="5981700"/>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The “Mother of all Demos”. Douglas Englebart's Vision of the Future">
            <a:extLst>
              <a:ext uri="{FF2B5EF4-FFF2-40B4-BE49-F238E27FC236}">
                <a16:creationId xmlns:a16="http://schemas.microsoft.com/office/drawing/2014/main" id="{68C070FA-3617-6F09-A6DB-2D37DD8BCB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1025"/>
            <a:ext cx="8579441" cy="4825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5924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C08C27D-17F4-133E-FAEA-CFFD79CC5A53}"/>
              </a:ext>
            </a:extLst>
          </p:cNvPr>
          <p:cNvSpPr>
            <a:spLocks noGrp="1"/>
          </p:cNvSpPr>
          <p:nvPr>
            <p:ph type="title"/>
          </p:nvPr>
        </p:nvSpPr>
        <p:spPr/>
        <p:txBody>
          <a:bodyPr/>
          <a:lstStyle/>
          <a:p>
            <a:r>
              <a:rPr lang="el-GR" dirty="0"/>
              <a:t>Τεχνολογία υπολογιστών (1/3)</a:t>
            </a:r>
            <a:endParaRPr lang="en-US" dirty="0"/>
          </a:p>
        </p:txBody>
      </p:sp>
      <p:sp>
        <p:nvSpPr>
          <p:cNvPr id="3" name="Θέση περιεχομένου 2">
            <a:extLst>
              <a:ext uri="{FF2B5EF4-FFF2-40B4-BE49-F238E27FC236}">
                <a16:creationId xmlns:a16="http://schemas.microsoft.com/office/drawing/2014/main" id="{DE33B1A9-386F-4F87-FCF6-27B62A1CE510}"/>
              </a:ext>
            </a:extLst>
          </p:cNvPr>
          <p:cNvSpPr>
            <a:spLocks noGrp="1"/>
          </p:cNvSpPr>
          <p:nvPr>
            <p:ph idx="1"/>
          </p:nvPr>
        </p:nvSpPr>
        <p:spPr/>
        <p:txBody>
          <a:bodyPr>
            <a:normAutofit fontScale="85000" lnSpcReduction="10000"/>
          </a:bodyPr>
          <a:lstStyle/>
          <a:p>
            <a:pPr>
              <a:lnSpc>
                <a:spcPct val="110000"/>
              </a:lnSpc>
            </a:pPr>
            <a:r>
              <a:rPr lang="el-GR" dirty="0"/>
              <a:t>Ερώτημα: Πώς μπορούμε να κατασκευάσουμε έναν αποδοτικό υπολογιστή;</a:t>
            </a:r>
          </a:p>
          <a:p>
            <a:pPr>
              <a:lnSpc>
                <a:spcPct val="110000"/>
              </a:lnSpc>
            </a:pPr>
            <a:r>
              <a:rPr lang="el-GR" dirty="0"/>
              <a:t>Ο σημερινός ψηφιακός ηλεκτρονικός υπολογιστής εφευρέθηκε ανεξάρτητα και σχεδόν ταυτόχρονα από επιστήμονες τριών εμπόλεμων χωρών στον Δεύτερο Παγκόσμιο Πόλεμο.</a:t>
            </a:r>
          </a:p>
          <a:p>
            <a:pPr lvl="1">
              <a:lnSpc>
                <a:spcPct val="110000"/>
              </a:lnSpc>
            </a:pPr>
            <a:r>
              <a:rPr lang="el-GR" dirty="0" err="1"/>
              <a:t>Heath</a:t>
            </a:r>
            <a:r>
              <a:rPr lang="el-GR" dirty="0"/>
              <a:t> </a:t>
            </a:r>
            <a:r>
              <a:rPr lang="el-GR" dirty="0" err="1"/>
              <a:t>Robinson</a:t>
            </a:r>
            <a:r>
              <a:rPr lang="el-GR" dirty="0"/>
              <a:t>, αποκρυπτογράφηση των γερμανικών μηνυμάτων, 1943, </a:t>
            </a:r>
            <a:r>
              <a:rPr lang="el-GR" dirty="0" err="1"/>
              <a:t>Alan</a:t>
            </a:r>
            <a:r>
              <a:rPr lang="el-GR" dirty="0"/>
              <a:t> </a:t>
            </a:r>
            <a:r>
              <a:rPr lang="el-GR" dirty="0" err="1"/>
              <a:t>Turing</a:t>
            </a:r>
            <a:r>
              <a:rPr lang="el-GR" dirty="0"/>
              <a:t>.</a:t>
            </a:r>
          </a:p>
          <a:p>
            <a:pPr lvl="1">
              <a:lnSpc>
                <a:spcPct val="110000"/>
              </a:lnSpc>
            </a:pPr>
            <a:r>
              <a:rPr lang="el-GR" dirty="0" err="1"/>
              <a:t>Colossus</a:t>
            </a:r>
            <a:r>
              <a:rPr lang="el-GR" dirty="0"/>
              <a:t>, γενικής χρήσης που βασιζόταν σε λυχνίες κενού, 1943, </a:t>
            </a:r>
            <a:r>
              <a:rPr lang="el-GR" dirty="0" err="1"/>
              <a:t>Alan</a:t>
            </a:r>
            <a:r>
              <a:rPr lang="el-GR" dirty="0"/>
              <a:t> </a:t>
            </a:r>
            <a:r>
              <a:rPr lang="el-GR" dirty="0" err="1"/>
              <a:t>Turing</a:t>
            </a:r>
            <a:r>
              <a:rPr lang="el-GR" dirty="0"/>
              <a:t>.</a:t>
            </a:r>
          </a:p>
          <a:p>
            <a:pPr lvl="1">
              <a:lnSpc>
                <a:spcPct val="110000"/>
              </a:lnSpc>
            </a:pPr>
            <a:r>
              <a:rPr lang="el-GR" dirty="0"/>
              <a:t>Z-3, ο πρώτος λειτουργικός </a:t>
            </a:r>
            <a:r>
              <a:rPr lang="el-GR" dirty="0" err="1"/>
              <a:t>προγραμματίσιμος</a:t>
            </a:r>
            <a:r>
              <a:rPr lang="el-GR" dirty="0"/>
              <a:t> υπολογιστής, </a:t>
            </a:r>
            <a:r>
              <a:rPr lang="el-GR" dirty="0" err="1"/>
              <a:t>Konrad</a:t>
            </a:r>
            <a:r>
              <a:rPr lang="el-GR" dirty="0"/>
              <a:t> </a:t>
            </a:r>
            <a:r>
              <a:rPr lang="el-GR" dirty="0" err="1"/>
              <a:t>Zuse</a:t>
            </a:r>
            <a:r>
              <a:rPr lang="el-GR" dirty="0"/>
              <a:t>, Γερμανία, 1941.</a:t>
            </a:r>
          </a:p>
          <a:p>
            <a:pPr>
              <a:lnSpc>
                <a:spcPct val="110000"/>
              </a:lnSpc>
            </a:pPr>
            <a:r>
              <a:rPr lang="el-GR" dirty="0"/>
              <a:t>Νόμος του </a:t>
            </a:r>
            <a:r>
              <a:rPr lang="el-GR" dirty="0" err="1"/>
              <a:t>Moore</a:t>
            </a:r>
            <a:r>
              <a:rPr lang="el-GR" dirty="0"/>
              <a:t> (</a:t>
            </a:r>
            <a:r>
              <a:rPr lang="el-GR" dirty="0" err="1"/>
              <a:t>Moore’s</a:t>
            </a:r>
            <a:r>
              <a:rPr lang="el-GR" dirty="0"/>
              <a:t> </a:t>
            </a:r>
            <a:r>
              <a:rPr lang="el-GR" dirty="0" err="1"/>
              <a:t>law</a:t>
            </a:r>
            <a:r>
              <a:rPr lang="el-GR" dirty="0"/>
              <a:t>): Η απόδοση διπλασιαζόταν κάθε 18 μήνες περίπου μέχρι το 2005.</a:t>
            </a:r>
            <a:endParaRPr lang="en-US" dirty="0"/>
          </a:p>
          <a:p>
            <a:endParaRPr lang="en-US" dirty="0"/>
          </a:p>
        </p:txBody>
      </p:sp>
    </p:spTree>
    <p:extLst>
      <p:ext uri="{BB962C8B-B14F-4D97-AF65-F5344CB8AC3E}">
        <p14:creationId xmlns:p14="http://schemas.microsoft.com/office/powerpoint/2010/main" val="2818666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6C73483-A460-9736-3734-17217990C306}"/>
              </a:ext>
            </a:extLst>
          </p:cNvPr>
          <p:cNvSpPr>
            <a:spLocks noGrp="1"/>
          </p:cNvSpPr>
          <p:nvPr>
            <p:ph type="title"/>
          </p:nvPr>
        </p:nvSpPr>
        <p:spPr/>
        <p:txBody>
          <a:bodyPr/>
          <a:lstStyle/>
          <a:p>
            <a:r>
              <a:rPr lang="el-GR" dirty="0"/>
              <a:t>Αξιολόγηση</a:t>
            </a:r>
            <a:endParaRPr lang="en-US" dirty="0"/>
          </a:p>
        </p:txBody>
      </p:sp>
      <p:sp>
        <p:nvSpPr>
          <p:cNvPr id="3" name="Θέση περιεχομένου 2">
            <a:extLst>
              <a:ext uri="{FF2B5EF4-FFF2-40B4-BE49-F238E27FC236}">
                <a16:creationId xmlns:a16="http://schemas.microsoft.com/office/drawing/2014/main" id="{49E8811C-191C-5831-9528-CBD0E9B2FFD5}"/>
              </a:ext>
            </a:extLst>
          </p:cNvPr>
          <p:cNvSpPr>
            <a:spLocks noGrp="1"/>
          </p:cNvSpPr>
          <p:nvPr>
            <p:ph idx="1"/>
          </p:nvPr>
        </p:nvSpPr>
        <p:spPr/>
        <p:txBody>
          <a:bodyPr>
            <a:normAutofit/>
          </a:bodyPr>
          <a:lstStyle/>
          <a:p>
            <a:r>
              <a:rPr lang="el-GR" sz="3600" dirty="0"/>
              <a:t>Τελική εξέταση 60%</a:t>
            </a:r>
          </a:p>
          <a:p>
            <a:r>
              <a:rPr lang="el-GR" sz="3600" dirty="0"/>
              <a:t>Εβδομαδιαίες ασκήσεις-ερωτήσεις 20%</a:t>
            </a:r>
          </a:p>
          <a:p>
            <a:r>
              <a:rPr lang="el-GR" sz="3600" dirty="0"/>
              <a:t>Ατομική εργασία 20%</a:t>
            </a:r>
            <a:endParaRPr lang="en-US" sz="3600" dirty="0"/>
          </a:p>
        </p:txBody>
      </p:sp>
    </p:spTree>
    <p:extLst>
      <p:ext uri="{BB962C8B-B14F-4D97-AF65-F5344CB8AC3E}">
        <p14:creationId xmlns:p14="http://schemas.microsoft.com/office/powerpoint/2010/main" val="900598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467" name="Rectangle 19466">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9458" name="Picture 2" descr="Colossus | British Codebreaking Computer | Britannica">
            <a:extLst>
              <a:ext uri="{FF2B5EF4-FFF2-40B4-BE49-F238E27FC236}">
                <a16:creationId xmlns:a16="http://schemas.microsoft.com/office/drawing/2014/main" id="{FDA5E28C-30E1-29CA-352C-CBA4D94DF7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897" r="102" b="2"/>
          <a:stretch/>
        </p:blipFill>
        <p:spPr bwMode="auto">
          <a:xfrm>
            <a:off x="-1" y="10"/>
            <a:ext cx="7370057" cy="6857990"/>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78 years ago today, German inventor Konrad Zuse presented the world's first  computer to an audience of scientists in Berlin. : r/europe">
            <a:extLst>
              <a:ext uri="{FF2B5EF4-FFF2-40B4-BE49-F238E27FC236}">
                <a16:creationId xmlns:a16="http://schemas.microsoft.com/office/drawing/2014/main" id="{08F6E695-5DF4-C000-E3F7-BF8B3EDCE2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411" b="-2"/>
          <a:stretch/>
        </p:blipFill>
        <p:spPr bwMode="auto">
          <a:xfrm>
            <a:off x="7534656" y="1"/>
            <a:ext cx="4657344" cy="3346704"/>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William Heath Robinson, Alan Turing and E-Learning">
            <a:extLst>
              <a:ext uri="{FF2B5EF4-FFF2-40B4-BE49-F238E27FC236}">
                <a16:creationId xmlns:a16="http://schemas.microsoft.com/office/drawing/2014/main" id="{2C6CA94F-4426-0587-FA45-F8C3712762D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263" r="-3" b="3767"/>
          <a:stretch/>
        </p:blipFill>
        <p:spPr bwMode="auto">
          <a:xfrm>
            <a:off x="7534654" y="3511296"/>
            <a:ext cx="4657346" cy="3346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3184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A710340-59B4-1CA1-E887-D366003DB0AC}"/>
              </a:ext>
            </a:extLst>
          </p:cNvPr>
          <p:cNvSpPr>
            <a:spLocks noGrp="1"/>
          </p:cNvSpPr>
          <p:nvPr>
            <p:ph type="title"/>
          </p:nvPr>
        </p:nvSpPr>
        <p:spPr/>
        <p:txBody>
          <a:bodyPr/>
          <a:lstStyle/>
          <a:p>
            <a:r>
              <a:rPr lang="el-GR" dirty="0"/>
              <a:t>Τεχνολογία υπολογιστών (2/3)</a:t>
            </a:r>
            <a:endParaRPr lang="en-US" dirty="0"/>
          </a:p>
        </p:txBody>
      </p:sp>
      <p:sp>
        <p:nvSpPr>
          <p:cNvPr id="3" name="Θέση περιεχομένου 2">
            <a:extLst>
              <a:ext uri="{FF2B5EF4-FFF2-40B4-BE49-F238E27FC236}">
                <a16:creationId xmlns:a16="http://schemas.microsoft.com/office/drawing/2014/main" id="{24D4AD9E-AC1B-9221-ADC9-A4B540BE7028}"/>
              </a:ext>
            </a:extLst>
          </p:cNvPr>
          <p:cNvSpPr>
            <a:spLocks noGrp="1"/>
          </p:cNvSpPr>
          <p:nvPr>
            <p:ph idx="1"/>
          </p:nvPr>
        </p:nvSpPr>
        <p:spPr/>
        <p:txBody>
          <a:bodyPr>
            <a:normAutofit fontScale="92500" lnSpcReduction="20000"/>
          </a:bodyPr>
          <a:lstStyle/>
          <a:p>
            <a:r>
              <a:rPr lang="el-GR" dirty="0"/>
              <a:t>Στις αρχές του 2012 τα πράγματα άλλαξαν: από το 2012 μέχρι το 2018 σημειώθηκε</a:t>
            </a:r>
            <a:r>
              <a:rPr lang="en-US" dirty="0"/>
              <a:t> </a:t>
            </a:r>
            <a:r>
              <a:rPr lang="el-GR" dirty="0"/>
              <a:t>αύξηση κατά 300.000 φορές, δηλαδή διπλασιασμός κάθε 100 ημέρες περίπου</a:t>
            </a:r>
            <a:r>
              <a:rPr lang="en-US" dirty="0"/>
              <a:t> </a:t>
            </a:r>
            <a:r>
              <a:rPr lang="el-GR" dirty="0"/>
              <a:t>(</a:t>
            </a:r>
            <a:r>
              <a:rPr lang="el-GR" dirty="0" err="1"/>
              <a:t>Amodei</a:t>
            </a:r>
            <a:r>
              <a:rPr lang="en-US" dirty="0"/>
              <a:t> </a:t>
            </a:r>
            <a:r>
              <a:rPr lang="el-GR" dirty="0"/>
              <a:t>και</a:t>
            </a:r>
            <a:r>
              <a:rPr lang="en-US" dirty="0"/>
              <a:t> </a:t>
            </a:r>
            <a:r>
              <a:rPr lang="el-GR" dirty="0" err="1"/>
              <a:t>Hernandez</a:t>
            </a:r>
            <a:r>
              <a:rPr lang="el-GR" dirty="0"/>
              <a:t>, 2018).</a:t>
            </a:r>
            <a:endParaRPr lang="en-US" dirty="0"/>
          </a:p>
          <a:p>
            <a:r>
              <a:rPr lang="el-GR" dirty="0"/>
              <a:t>Ενώ το 2014 η εκπαίδευση ενός μοντέλου μηχανικής μάθησης απαιτούσε μία</a:t>
            </a:r>
            <a:r>
              <a:rPr lang="en-US" dirty="0"/>
              <a:t> </a:t>
            </a:r>
            <a:r>
              <a:rPr lang="el-GR" dirty="0"/>
              <a:t>ολόκληρη ημέρα, το 2018 χρειαζόταν μόνο δύο λεπτά (</a:t>
            </a:r>
            <a:r>
              <a:rPr lang="el-GR" dirty="0" err="1"/>
              <a:t>Ying</a:t>
            </a:r>
            <a:r>
              <a:rPr lang="en-US" dirty="0"/>
              <a:t> </a:t>
            </a:r>
            <a:r>
              <a:rPr lang="el-GR" dirty="0"/>
              <a:t>κ.ά., 2018).</a:t>
            </a:r>
            <a:endParaRPr lang="en-US" dirty="0"/>
          </a:p>
          <a:p>
            <a:r>
              <a:rPr lang="el-GR" dirty="0"/>
              <a:t>Μονάδα επεξεργασίας γραφικών (GPU), μονάδα επεξεργασίας</a:t>
            </a:r>
            <a:r>
              <a:rPr lang="en-US" dirty="0"/>
              <a:t> </a:t>
            </a:r>
            <a:r>
              <a:rPr lang="el-GR" dirty="0" err="1"/>
              <a:t>τανυστών</a:t>
            </a:r>
            <a:r>
              <a:rPr lang="en-US" dirty="0"/>
              <a:t> </a:t>
            </a:r>
            <a:r>
              <a:rPr lang="el-GR" dirty="0"/>
              <a:t>(TPU),</a:t>
            </a:r>
            <a:r>
              <a:rPr lang="en-US" dirty="0"/>
              <a:t> </a:t>
            </a:r>
            <a:r>
              <a:rPr lang="el-GR" dirty="0"/>
              <a:t>μηχανή κλίμακας δίσκου πυριτίου (WSE).</a:t>
            </a:r>
            <a:endParaRPr lang="en-US" dirty="0"/>
          </a:p>
          <a:p>
            <a:r>
              <a:rPr lang="el-GR" dirty="0"/>
              <a:t>Αν και δεν έχει ακόμα πρακτική εφαρμογή, η</a:t>
            </a:r>
            <a:r>
              <a:rPr lang="en-US" dirty="0"/>
              <a:t> </a:t>
            </a:r>
            <a:r>
              <a:rPr lang="el-GR" dirty="0" err="1"/>
              <a:t>κβαντοϋπολογιστική</a:t>
            </a:r>
            <a:r>
              <a:rPr lang="en-US" dirty="0"/>
              <a:t> </a:t>
            </a:r>
            <a:r>
              <a:rPr lang="el-GR" dirty="0"/>
              <a:t>(</a:t>
            </a:r>
            <a:r>
              <a:rPr lang="el-GR" dirty="0" err="1"/>
              <a:t>quantum</a:t>
            </a:r>
            <a:r>
              <a:rPr lang="en-US" dirty="0"/>
              <a:t> </a:t>
            </a:r>
            <a:r>
              <a:rPr lang="el-GR" dirty="0" err="1"/>
              <a:t>computing</a:t>
            </a:r>
            <a:r>
              <a:rPr lang="el-GR" dirty="0"/>
              <a:t>) υπόσχεται πολύ μεγαλύτερες επιταχύνσεις για μερικές σημαντικές</a:t>
            </a:r>
            <a:r>
              <a:rPr lang="en-US" dirty="0"/>
              <a:t> </a:t>
            </a:r>
            <a:r>
              <a:rPr lang="el-GR" dirty="0"/>
              <a:t>υποκατηγορίες αλγορίθμων τεχνητής νοημοσύνης.</a:t>
            </a:r>
            <a:endParaRPr lang="en-US" dirty="0"/>
          </a:p>
        </p:txBody>
      </p:sp>
    </p:spTree>
    <p:extLst>
      <p:ext uri="{BB962C8B-B14F-4D97-AF65-F5344CB8AC3E}">
        <p14:creationId xmlns:p14="http://schemas.microsoft.com/office/powerpoint/2010/main" val="1115963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Animation: Visualizing Moore's Law in Action (1971-2019)">
            <a:extLst>
              <a:ext uri="{FF2B5EF4-FFF2-40B4-BE49-F238E27FC236}">
                <a16:creationId xmlns:a16="http://schemas.microsoft.com/office/drawing/2014/main" id="{F82F211A-20B3-ACC2-FEEF-4747462C45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1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108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rtificial intelligence is growing dozens of times faster than Moore's Law  - GIGAZINE">
            <a:extLst>
              <a:ext uri="{FF2B5EF4-FFF2-40B4-BE49-F238E27FC236}">
                <a16:creationId xmlns:a16="http://schemas.microsoft.com/office/drawing/2014/main" id="{F425B24F-2D78-1E90-C4F5-87BB8668FA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896" y="0"/>
            <a:ext cx="1046770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0775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9283DF0-6A05-F785-9B35-F47DB1D71C7D}"/>
              </a:ext>
            </a:extLst>
          </p:cNvPr>
          <p:cNvSpPr>
            <a:spLocks noGrp="1"/>
          </p:cNvSpPr>
          <p:nvPr>
            <p:ph type="title"/>
          </p:nvPr>
        </p:nvSpPr>
        <p:spPr/>
        <p:txBody>
          <a:bodyPr/>
          <a:lstStyle/>
          <a:p>
            <a:r>
              <a:rPr lang="el-GR" dirty="0"/>
              <a:t>Τεχνολογία υπολογιστών (3/3)</a:t>
            </a:r>
            <a:endParaRPr lang="en-US" dirty="0"/>
          </a:p>
        </p:txBody>
      </p:sp>
      <p:sp>
        <p:nvSpPr>
          <p:cNvPr id="3" name="Θέση περιεχομένου 2">
            <a:extLst>
              <a:ext uri="{FF2B5EF4-FFF2-40B4-BE49-F238E27FC236}">
                <a16:creationId xmlns:a16="http://schemas.microsoft.com/office/drawing/2014/main" id="{5D4BCA53-1488-2DC3-6012-D2BA7D27CA45}"/>
              </a:ext>
            </a:extLst>
          </p:cNvPr>
          <p:cNvSpPr>
            <a:spLocks noGrp="1"/>
          </p:cNvSpPr>
          <p:nvPr>
            <p:ph idx="1"/>
          </p:nvPr>
        </p:nvSpPr>
        <p:spPr>
          <a:xfrm>
            <a:off x="1059040" y="1690688"/>
            <a:ext cx="10233800" cy="4351338"/>
          </a:xfrm>
        </p:spPr>
        <p:txBody>
          <a:bodyPr>
            <a:normAutofit fontScale="85000" lnSpcReduction="20000"/>
          </a:bodyPr>
          <a:lstStyle/>
          <a:p>
            <a:pPr>
              <a:lnSpc>
                <a:spcPct val="110000"/>
              </a:lnSpc>
            </a:pPr>
            <a:r>
              <a:rPr lang="el-GR" dirty="0"/>
              <a:t>Η ΤΝ οφείλει επίσης πολλά στην πλευρά του λογισμικού της επιστήμης των</a:t>
            </a:r>
            <a:r>
              <a:rPr lang="en-US" dirty="0"/>
              <a:t> </a:t>
            </a:r>
            <a:r>
              <a:rPr lang="el-GR" dirty="0"/>
              <a:t>υπολογιστών, η οποία της έδωσε τα λειτουργικά συστήματα, τις γλώσσες</a:t>
            </a:r>
            <a:r>
              <a:rPr lang="en-US" dirty="0"/>
              <a:t> </a:t>
            </a:r>
            <a:r>
              <a:rPr lang="el-GR" dirty="0"/>
              <a:t>προγραμματισμού, και τα απαραίτητα εργαλεία για τη συγγραφή σύγχρονων</a:t>
            </a:r>
            <a:r>
              <a:rPr lang="en-US" dirty="0"/>
              <a:t> </a:t>
            </a:r>
            <a:r>
              <a:rPr lang="el-GR" dirty="0"/>
              <a:t>προγραμμάτων (και επιστημονικών δημοσιεύσεων γι’ αυτά).</a:t>
            </a:r>
            <a:endParaRPr lang="en-US" dirty="0"/>
          </a:p>
          <a:p>
            <a:pPr>
              <a:lnSpc>
                <a:spcPct val="110000"/>
              </a:lnSpc>
            </a:pPr>
            <a:r>
              <a:rPr lang="el-GR" dirty="0"/>
              <a:t>Από την άλλη, η ΤΝ έχει παραγάγει πολλές πρωτοποριακές ιδέες που βρήκαν τον</a:t>
            </a:r>
            <a:r>
              <a:rPr lang="en-US" dirty="0"/>
              <a:t> </a:t>
            </a:r>
            <a:r>
              <a:rPr lang="el-GR" dirty="0"/>
              <a:t>δρόμο τους πίσω στην κλασική επιστήμη των υπολογιστών, στις οποίες</a:t>
            </a:r>
            <a:r>
              <a:rPr lang="en-US" dirty="0"/>
              <a:t> </a:t>
            </a:r>
            <a:r>
              <a:rPr lang="el-GR" dirty="0"/>
              <a:t>περιλαμβάνονται ο</a:t>
            </a:r>
            <a:r>
              <a:rPr lang="en-US" dirty="0"/>
              <a:t> </a:t>
            </a:r>
            <a:r>
              <a:rPr lang="el-GR" dirty="0" err="1"/>
              <a:t>χρονομερισμός</a:t>
            </a:r>
            <a:r>
              <a:rPr lang="en-US" dirty="0"/>
              <a:t> </a:t>
            </a:r>
            <a:r>
              <a:rPr lang="el-GR" dirty="0"/>
              <a:t>(</a:t>
            </a:r>
            <a:r>
              <a:rPr lang="el-GR" dirty="0" err="1"/>
              <a:t>timesharing</a:t>
            </a:r>
            <a:r>
              <a:rPr lang="el-GR" dirty="0"/>
              <a:t>), οι αλληλεπιδραστικοί διερμηνευτές</a:t>
            </a:r>
            <a:r>
              <a:rPr lang="en-US" dirty="0"/>
              <a:t> </a:t>
            </a:r>
            <a:r>
              <a:rPr lang="el-GR" dirty="0"/>
              <a:t>(</a:t>
            </a:r>
            <a:r>
              <a:rPr lang="el-GR" dirty="0" err="1"/>
              <a:t>interactive</a:t>
            </a:r>
            <a:r>
              <a:rPr lang="en-US" dirty="0"/>
              <a:t> </a:t>
            </a:r>
            <a:r>
              <a:rPr lang="el-GR" dirty="0" err="1"/>
              <a:t>interpreters</a:t>
            </a:r>
            <a:r>
              <a:rPr lang="el-GR" dirty="0"/>
              <a:t>), οι προσωπικοί υπολογιστές με παράθυρα και ποντίκι, τα</a:t>
            </a:r>
            <a:r>
              <a:rPr lang="en-US" dirty="0"/>
              <a:t> </a:t>
            </a:r>
            <a:r>
              <a:rPr lang="el-GR" dirty="0"/>
              <a:t>περιβάλλοντα γρήγορης ανάπτυξης εφαρμογών, ο τύπος δεδομένων της</a:t>
            </a:r>
            <a:r>
              <a:rPr lang="en-US" dirty="0"/>
              <a:t> </a:t>
            </a:r>
            <a:r>
              <a:rPr lang="el-GR" dirty="0"/>
              <a:t>συνδεδεμένης λίστας (</a:t>
            </a:r>
            <a:r>
              <a:rPr lang="el-GR" dirty="0" err="1"/>
              <a:t>linked</a:t>
            </a:r>
            <a:r>
              <a:rPr lang="en-US" dirty="0"/>
              <a:t> </a:t>
            </a:r>
            <a:r>
              <a:rPr lang="el-GR" dirty="0" err="1"/>
              <a:t>list</a:t>
            </a:r>
            <a:r>
              <a:rPr lang="el-GR" dirty="0"/>
              <a:t>), η αυτόματη διαχείριση αποθήκευσης, και βασικές</a:t>
            </a:r>
            <a:r>
              <a:rPr lang="en-US" dirty="0"/>
              <a:t> </a:t>
            </a:r>
            <a:r>
              <a:rPr lang="el-GR" dirty="0"/>
              <a:t>έννοιες του συμβολικού, συναρτησιακού, δηλωτικού και</a:t>
            </a:r>
            <a:r>
              <a:rPr lang="en-US" dirty="0"/>
              <a:t> </a:t>
            </a:r>
            <a:r>
              <a:rPr lang="el-GR" dirty="0" err="1"/>
              <a:t>αντικειμενοστρεφούς</a:t>
            </a:r>
            <a:r>
              <a:rPr lang="en-US" dirty="0"/>
              <a:t> </a:t>
            </a:r>
            <a:r>
              <a:rPr lang="el-GR" dirty="0"/>
              <a:t>προγραμματισμού.</a:t>
            </a:r>
            <a:endParaRPr lang="en-US" dirty="0"/>
          </a:p>
        </p:txBody>
      </p:sp>
    </p:spTree>
    <p:extLst>
      <p:ext uri="{BB962C8B-B14F-4D97-AF65-F5344CB8AC3E}">
        <p14:creationId xmlns:p14="http://schemas.microsoft.com/office/powerpoint/2010/main" val="4055599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5866404-D70F-C826-1B07-7FF64377BB9D}"/>
              </a:ext>
            </a:extLst>
          </p:cNvPr>
          <p:cNvSpPr>
            <a:spLocks noGrp="1"/>
          </p:cNvSpPr>
          <p:nvPr>
            <p:ph type="title"/>
          </p:nvPr>
        </p:nvSpPr>
        <p:spPr>
          <a:xfrm>
            <a:off x="4702628" y="365125"/>
            <a:ext cx="6651171" cy="1325563"/>
          </a:xfrm>
        </p:spPr>
        <p:txBody>
          <a:bodyPr>
            <a:normAutofit/>
          </a:bodyPr>
          <a:lstStyle/>
          <a:p>
            <a:r>
              <a:rPr lang="el-GR" sz="4200"/>
              <a:t>Θεωρία ελέγχου και κυβερνητική (1/2)</a:t>
            </a:r>
            <a:endParaRPr lang="en-US" sz="4200"/>
          </a:p>
        </p:txBody>
      </p:sp>
      <p:sp>
        <p:nvSpPr>
          <p:cNvPr id="3" name="Θέση περιεχομένου 2">
            <a:extLst>
              <a:ext uri="{FF2B5EF4-FFF2-40B4-BE49-F238E27FC236}">
                <a16:creationId xmlns:a16="http://schemas.microsoft.com/office/drawing/2014/main" id="{DEC0C6F2-C4D1-DE11-23F2-CBD03DBEF76D}"/>
              </a:ext>
            </a:extLst>
          </p:cNvPr>
          <p:cNvSpPr>
            <a:spLocks noGrp="1"/>
          </p:cNvSpPr>
          <p:nvPr>
            <p:ph idx="1"/>
          </p:nvPr>
        </p:nvSpPr>
        <p:spPr>
          <a:xfrm>
            <a:off x="4983480" y="1825625"/>
            <a:ext cx="6487886" cy="4351338"/>
          </a:xfrm>
        </p:spPr>
        <p:txBody>
          <a:bodyPr>
            <a:normAutofit/>
          </a:bodyPr>
          <a:lstStyle/>
          <a:p>
            <a:pPr>
              <a:lnSpc>
                <a:spcPct val="90000"/>
              </a:lnSpc>
            </a:pPr>
            <a:r>
              <a:rPr lang="el-GR" sz="1500" dirty="0"/>
              <a:t>Συναφές ερώτημα: Πώς μπορούν τα τεχνουργήματα να λειτουργούν υπό τον δικό τους έλεγχο;</a:t>
            </a:r>
          </a:p>
          <a:p>
            <a:pPr>
              <a:lnSpc>
                <a:spcPct val="90000"/>
              </a:lnSpc>
            </a:pPr>
            <a:r>
              <a:rPr lang="el-GR" sz="1500" dirty="0"/>
              <a:t>Ο Κτησίβιος ο Αλεξανδρινός (περ. 250 π.Χ.) κατασκεύασε την πρώτη αυτοελεγχόμενη μηχανή: ένα υδραυλικό ρολόι με ρυθμιστή που διατηρούσε μια σταθερή ροή.</a:t>
            </a:r>
          </a:p>
          <a:p>
            <a:pPr>
              <a:lnSpc>
                <a:spcPct val="90000"/>
              </a:lnSpc>
            </a:pPr>
            <a:r>
              <a:rPr lang="el-GR" sz="1500" dirty="0"/>
              <a:t>Μέχρι τότε μόνο έμβια όντα μπορούσαν να τροποποιούν τη συμπεριφορά τους ανταποκρινόμενα σε αλλαγές στο περιβάλλον.</a:t>
            </a:r>
          </a:p>
          <a:p>
            <a:pPr>
              <a:lnSpc>
                <a:spcPct val="90000"/>
              </a:lnSpc>
            </a:pPr>
            <a:r>
              <a:rPr lang="el-GR" sz="1500" dirty="0"/>
              <a:t>Θεωρία ελέγχου, </a:t>
            </a:r>
            <a:r>
              <a:rPr lang="el-GR" sz="1500" dirty="0" err="1"/>
              <a:t>Norbert</a:t>
            </a:r>
            <a:r>
              <a:rPr lang="el-GR" sz="1500" dirty="0"/>
              <a:t> </a:t>
            </a:r>
            <a:r>
              <a:rPr lang="el-GR" sz="1500" dirty="0" err="1"/>
              <a:t>Wiener</a:t>
            </a:r>
            <a:r>
              <a:rPr lang="el-GR" sz="1500" dirty="0"/>
              <a:t> (1894–1964).</a:t>
            </a:r>
          </a:p>
          <a:p>
            <a:pPr>
              <a:lnSpc>
                <a:spcPct val="90000"/>
              </a:lnSpc>
            </a:pPr>
            <a:r>
              <a:rPr lang="el-GR" sz="1500" dirty="0"/>
              <a:t>Ο </a:t>
            </a:r>
            <a:r>
              <a:rPr lang="el-GR" sz="1500" dirty="0" err="1"/>
              <a:t>Wiener</a:t>
            </a:r>
            <a:r>
              <a:rPr lang="el-GR" sz="1500" dirty="0"/>
              <a:t>, σε συνεργασία με τους </a:t>
            </a:r>
            <a:r>
              <a:rPr lang="el-GR" sz="1500" dirty="0" err="1"/>
              <a:t>Warren</a:t>
            </a:r>
            <a:r>
              <a:rPr lang="el-GR" sz="1500" dirty="0"/>
              <a:t> </a:t>
            </a:r>
            <a:r>
              <a:rPr lang="el-GR" sz="1500" dirty="0" err="1"/>
              <a:t>McCulloch</a:t>
            </a:r>
            <a:r>
              <a:rPr lang="el-GR" sz="1500" dirty="0"/>
              <a:t>, </a:t>
            </a:r>
            <a:r>
              <a:rPr lang="el-GR" sz="1500" dirty="0" err="1"/>
              <a:t>Walter</a:t>
            </a:r>
            <a:r>
              <a:rPr lang="el-GR" sz="1500" dirty="0"/>
              <a:t> </a:t>
            </a:r>
            <a:r>
              <a:rPr lang="el-GR" sz="1500" dirty="0" err="1"/>
              <a:t>Pitts</a:t>
            </a:r>
            <a:r>
              <a:rPr lang="el-GR" sz="1500" dirty="0"/>
              <a:t> και </a:t>
            </a:r>
            <a:r>
              <a:rPr lang="el-GR" sz="1500" dirty="0" err="1"/>
              <a:t>John</a:t>
            </a:r>
            <a:r>
              <a:rPr lang="el-GR" sz="1500" dirty="0"/>
              <a:t> </a:t>
            </a:r>
            <a:r>
              <a:rPr lang="el-GR" sz="1500" dirty="0" err="1"/>
              <a:t>von</a:t>
            </a:r>
            <a:r>
              <a:rPr lang="el-GR" sz="1500" dirty="0"/>
              <a:t> </a:t>
            </a:r>
            <a:r>
              <a:rPr lang="el-GR" sz="1500" dirty="0" err="1"/>
              <a:t>Neumann</a:t>
            </a:r>
            <a:r>
              <a:rPr lang="el-GR" sz="1500" dirty="0"/>
              <a:t>, οργάνωσαν μια σειρά βαρυσήμαντων συνεδρίων όπου ανέλυσαν τα νέα μαθηματικά και υπολογιστικά μοντέλα της γνωστικής λειτουργίας.</a:t>
            </a:r>
          </a:p>
          <a:p>
            <a:pPr>
              <a:lnSpc>
                <a:spcPct val="90000"/>
              </a:lnSpc>
            </a:pPr>
            <a:r>
              <a:rPr lang="el-GR" sz="1500" dirty="0"/>
              <a:t>Το βιβλίο του </a:t>
            </a:r>
            <a:r>
              <a:rPr lang="el-GR" sz="1500" dirty="0" err="1"/>
              <a:t>Wiener</a:t>
            </a:r>
            <a:r>
              <a:rPr lang="el-GR" sz="1500" dirty="0"/>
              <a:t>  </a:t>
            </a:r>
            <a:r>
              <a:rPr lang="el-GR" sz="1500" dirty="0" err="1"/>
              <a:t>Cybernetics</a:t>
            </a:r>
            <a:r>
              <a:rPr lang="el-GR" sz="1500" dirty="0"/>
              <a:t> (Κυβερνητική, 1948) έγινε </a:t>
            </a:r>
            <a:r>
              <a:rPr lang="el-GR" sz="1500" dirty="0" err="1"/>
              <a:t>μπεστ</a:t>
            </a:r>
            <a:r>
              <a:rPr lang="el-GR" sz="1500" dirty="0"/>
              <a:t> </a:t>
            </a:r>
            <a:r>
              <a:rPr lang="el-GR" sz="1500" dirty="0" err="1"/>
              <a:t>σέλερ</a:t>
            </a:r>
            <a:r>
              <a:rPr lang="el-GR" sz="1500" dirty="0"/>
              <a:t> και αφύπνισε στο κοινό την ιδέα της δυνατότητας δημιουργίας μηχανών με τεχνητή νοημοσύνη.</a:t>
            </a:r>
            <a:endParaRPr lang="en-US" sz="1500" dirty="0"/>
          </a:p>
        </p:txBody>
      </p:sp>
      <p:pic>
        <p:nvPicPr>
          <p:cNvPr id="2050" name="Picture 2">
            <a:extLst>
              <a:ext uri="{FF2B5EF4-FFF2-40B4-BE49-F238E27FC236}">
                <a16:creationId xmlns:a16="http://schemas.microsoft.com/office/drawing/2014/main" id="{13CD7858-C9EB-7E2A-44C1-61F29EA04B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619" b="6937"/>
          <a:stretch/>
        </p:blipFill>
        <p:spPr bwMode="auto">
          <a:xfrm rot="5400000">
            <a:off x="-1257300" y="1257300"/>
            <a:ext cx="685800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727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074" name="Picture 2" descr="Cybernetics - Monoskop">
            <a:extLst>
              <a:ext uri="{FF2B5EF4-FFF2-40B4-BE49-F238E27FC236}">
                <a16:creationId xmlns:a16="http://schemas.microsoft.com/office/drawing/2014/main" id="{A815A6A0-226E-3789-764C-57F58B0AB13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03440" y="965200"/>
            <a:ext cx="2778021" cy="4290381"/>
          </a:xfrm>
          <a:prstGeom prst="rect">
            <a:avLst/>
          </a:prstGeom>
          <a:noFill/>
          <a:ln w="190500">
            <a:solidFill>
              <a:srgbClr val="FFFFFF"/>
            </a:solidFill>
          </a:ln>
          <a:effectLst>
            <a:reflection blurRad="38100" stA="52000" endA="300" endPos="30000" dir="5400000" sy="-100000" algn="bl" rotWithShape="0"/>
            <a:softEdge rad="19050"/>
          </a:effectLst>
          <a:extLst>
            <a:ext uri="{909E8E84-426E-40DD-AFC4-6F175D3DCCD1}">
              <a14:hiddenFill xmlns:a14="http://schemas.microsoft.com/office/drawing/2010/main">
                <a:solidFill>
                  <a:srgbClr val="FFFFFF"/>
                </a:solidFill>
              </a14:hiddenFill>
            </a:ext>
          </a:extLst>
        </p:spPr>
      </p:pic>
      <p:pic>
        <p:nvPicPr>
          <p:cNvPr id="3076" name="Picture 4" descr="How Norbert Wiener invented cybernetics and Brian Eno | Dazed">
            <a:extLst>
              <a:ext uri="{FF2B5EF4-FFF2-40B4-BE49-F238E27FC236}">
                <a16:creationId xmlns:a16="http://schemas.microsoft.com/office/drawing/2014/main" id="{CEE12612-9C65-358C-C322-D655C84F28B6}"/>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979583" y="1040608"/>
            <a:ext cx="4487332" cy="4139563"/>
          </a:xfrm>
          <a:prstGeom prst="rect">
            <a:avLst/>
          </a:prstGeom>
          <a:noFill/>
          <a:ln w="190500">
            <a:solidFill>
              <a:srgbClr val="FFFFFF"/>
            </a:solidFill>
          </a:ln>
          <a:effectLst>
            <a:reflection blurRad="38100" stA="52000" endA="300" endPos="30000" dir="5400000" sy="-100000" algn="bl" rotWithShape="0"/>
            <a:softEdge rad="190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292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D54D556-D8C3-9CB8-E4F2-4971B440EC25}"/>
              </a:ext>
            </a:extLst>
          </p:cNvPr>
          <p:cNvSpPr>
            <a:spLocks noGrp="1"/>
          </p:cNvSpPr>
          <p:nvPr>
            <p:ph type="title"/>
          </p:nvPr>
        </p:nvSpPr>
        <p:spPr/>
        <p:txBody>
          <a:bodyPr>
            <a:normAutofit fontScale="90000"/>
          </a:bodyPr>
          <a:lstStyle/>
          <a:p>
            <a:r>
              <a:rPr lang="el-GR" dirty="0"/>
              <a:t>Θεωρία ελέγχου και κυβερνητική (2/2)</a:t>
            </a:r>
            <a:endParaRPr lang="en-US" dirty="0"/>
          </a:p>
        </p:txBody>
      </p:sp>
      <p:sp>
        <p:nvSpPr>
          <p:cNvPr id="3" name="Θέση περιεχομένου 2">
            <a:extLst>
              <a:ext uri="{FF2B5EF4-FFF2-40B4-BE49-F238E27FC236}">
                <a16:creationId xmlns:a16="http://schemas.microsoft.com/office/drawing/2014/main" id="{09304D2A-9953-3E3A-C1A2-DB66F5FFEE88}"/>
              </a:ext>
            </a:extLst>
          </p:cNvPr>
          <p:cNvSpPr>
            <a:spLocks noGrp="1"/>
          </p:cNvSpPr>
          <p:nvPr>
            <p:ph idx="1"/>
          </p:nvPr>
        </p:nvSpPr>
        <p:spPr/>
        <p:txBody>
          <a:bodyPr>
            <a:normAutofit fontScale="77500" lnSpcReduction="20000"/>
          </a:bodyPr>
          <a:lstStyle/>
          <a:p>
            <a:r>
              <a:rPr lang="el-GR" dirty="0"/>
              <a:t>Εν τω μεταξύ, στη Βρετανία ο W. </a:t>
            </a:r>
            <a:r>
              <a:rPr lang="el-GR" dirty="0" err="1"/>
              <a:t>Ross</a:t>
            </a:r>
            <a:r>
              <a:rPr lang="el-GR" dirty="0"/>
              <a:t> </a:t>
            </a:r>
            <a:r>
              <a:rPr lang="el-GR" dirty="0" err="1"/>
              <a:t>Ashby</a:t>
            </a:r>
            <a:r>
              <a:rPr lang="el-GR" dirty="0"/>
              <a:t> θεμελίωσε παρόμοιες ιδέες (</a:t>
            </a:r>
            <a:r>
              <a:rPr lang="el-GR" dirty="0" err="1"/>
              <a:t>Ashby</a:t>
            </a:r>
            <a:r>
              <a:rPr lang="el-GR" dirty="0"/>
              <a:t>, 1940).</a:t>
            </a:r>
          </a:p>
          <a:p>
            <a:r>
              <a:rPr lang="el-GR" dirty="0"/>
              <a:t>Οι </a:t>
            </a:r>
            <a:r>
              <a:rPr lang="el-GR" dirty="0" err="1"/>
              <a:t>Ashby</a:t>
            </a:r>
            <a:r>
              <a:rPr lang="el-GR" dirty="0"/>
              <a:t>, </a:t>
            </a:r>
            <a:r>
              <a:rPr lang="el-GR" dirty="0" err="1"/>
              <a:t>Alan</a:t>
            </a:r>
            <a:r>
              <a:rPr lang="el-GR" dirty="0"/>
              <a:t> </a:t>
            </a:r>
            <a:r>
              <a:rPr lang="el-GR" dirty="0" err="1"/>
              <a:t>Turing</a:t>
            </a:r>
            <a:r>
              <a:rPr lang="el-GR" dirty="0"/>
              <a:t>, </a:t>
            </a:r>
            <a:r>
              <a:rPr lang="el-GR" dirty="0" err="1"/>
              <a:t>Grey</a:t>
            </a:r>
            <a:r>
              <a:rPr lang="el-GR" dirty="0"/>
              <a:t> </a:t>
            </a:r>
            <a:r>
              <a:rPr lang="el-GR" dirty="0" err="1"/>
              <a:t>Walter</a:t>
            </a:r>
            <a:r>
              <a:rPr lang="el-GR" dirty="0"/>
              <a:t> και άλλοι σύστησαν τη λέσχη </a:t>
            </a:r>
            <a:r>
              <a:rPr lang="el-GR" dirty="0" err="1"/>
              <a:t>Ratio</a:t>
            </a:r>
            <a:r>
              <a:rPr lang="el-GR" dirty="0"/>
              <a:t> </a:t>
            </a:r>
            <a:r>
              <a:rPr lang="el-GR" dirty="0" err="1"/>
              <a:t>Club</a:t>
            </a:r>
            <a:r>
              <a:rPr lang="el-GR" dirty="0"/>
              <a:t> για «εκείνους που είχαν τις ιδέες του </a:t>
            </a:r>
            <a:r>
              <a:rPr lang="el-GR" dirty="0" err="1"/>
              <a:t>Wiener</a:t>
            </a:r>
            <a:r>
              <a:rPr lang="el-GR" dirty="0"/>
              <a:t> προτού εμφανιστεί το βιβλίο του».</a:t>
            </a:r>
          </a:p>
          <a:p>
            <a:r>
              <a:rPr lang="el-GR" dirty="0"/>
              <a:t>Στο βιβλίο του </a:t>
            </a:r>
            <a:r>
              <a:rPr lang="el-GR" dirty="0" err="1"/>
              <a:t>Design</a:t>
            </a:r>
            <a:r>
              <a:rPr lang="el-GR" dirty="0"/>
              <a:t> for a </a:t>
            </a:r>
            <a:r>
              <a:rPr lang="el-GR" dirty="0" err="1"/>
              <a:t>Brain</a:t>
            </a:r>
            <a:r>
              <a:rPr lang="el-GR" dirty="0"/>
              <a:t> (1948, 1952) ο </a:t>
            </a:r>
            <a:r>
              <a:rPr lang="el-GR" dirty="0" err="1"/>
              <a:t>Ashby</a:t>
            </a:r>
            <a:r>
              <a:rPr lang="el-GR" dirty="0"/>
              <a:t> ανέλυσε την ιδέα του ότι η ευφυΐα θα μπορούσε να δημιουργηθεί με τη χρήση </a:t>
            </a:r>
            <a:r>
              <a:rPr lang="el-GR" dirty="0" err="1"/>
              <a:t>ομοιοστατικών</a:t>
            </a:r>
            <a:r>
              <a:rPr lang="el-GR" dirty="0"/>
              <a:t> (</a:t>
            </a:r>
            <a:r>
              <a:rPr lang="el-GR" dirty="0" err="1"/>
              <a:t>homeostatic</a:t>
            </a:r>
            <a:r>
              <a:rPr lang="el-GR" dirty="0"/>
              <a:t>) συσκευών που περιέχουν τους κατάλληλους βρόχους ομοιοστατικής ανάδρασης ώστε να επιτυγχάνουν σταθερή προσαρμοστική συμπεριφορά.</a:t>
            </a:r>
          </a:p>
          <a:p>
            <a:r>
              <a:rPr lang="el-GR" dirty="0"/>
              <a:t>Η σημερινή θεωρία ελέγχου, και ιδιαίτερα ο κλάδος που είναι γνωστός ως στοχαστικός βέλτιστος έλεγχος (</a:t>
            </a:r>
            <a:r>
              <a:rPr lang="el-GR" dirty="0" err="1"/>
              <a:t>stochastic</a:t>
            </a:r>
            <a:r>
              <a:rPr lang="el-GR" dirty="0"/>
              <a:t> </a:t>
            </a:r>
            <a:r>
              <a:rPr lang="el-GR" dirty="0" err="1"/>
              <a:t>optimal</a:t>
            </a:r>
            <a:r>
              <a:rPr lang="el-GR" dirty="0"/>
              <a:t> </a:t>
            </a:r>
            <a:r>
              <a:rPr lang="el-GR" dirty="0" err="1"/>
              <a:t>control</a:t>
            </a:r>
            <a:r>
              <a:rPr lang="el-GR" dirty="0"/>
              <a:t>), έχει στόχο τη σχεδίαση συστημάτων που μεγιστοποιούν μια συνάρτηση κόστους(</a:t>
            </a:r>
            <a:r>
              <a:rPr lang="el-GR" dirty="0" err="1"/>
              <a:t>cost</a:t>
            </a:r>
            <a:r>
              <a:rPr lang="el-GR" dirty="0"/>
              <a:t> </a:t>
            </a:r>
            <a:r>
              <a:rPr lang="el-GR" dirty="0" err="1"/>
              <a:t>function</a:t>
            </a:r>
            <a:r>
              <a:rPr lang="el-GR" dirty="0"/>
              <a:t>) ως προς τον χρόνο.</a:t>
            </a:r>
            <a:endParaRPr lang="en-US" dirty="0"/>
          </a:p>
        </p:txBody>
      </p:sp>
    </p:spTree>
    <p:extLst>
      <p:ext uri="{BB962C8B-B14F-4D97-AF65-F5344CB8AC3E}">
        <p14:creationId xmlns:p14="http://schemas.microsoft.com/office/powerpoint/2010/main" val="354664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2DB8530-479C-A68D-C581-2D7F5BC5FF70}"/>
              </a:ext>
            </a:extLst>
          </p:cNvPr>
          <p:cNvSpPr>
            <a:spLocks noGrp="1"/>
          </p:cNvSpPr>
          <p:nvPr>
            <p:ph type="title"/>
          </p:nvPr>
        </p:nvSpPr>
        <p:spPr/>
        <p:txBody>
          <a:bodyPr/>
          <a:lstStyle/>
          <a:p>
            <a:r>
              <a:rPr lang="el-GR" dirty="0"/>
              <a:t>Γλωσσολογία</a:t>
            </a:r>
            <a:endParaRPr lang="en-US" dirty="0"/>
          </a:p>
        </p:txBody>
      </p:sp>
      <p:sp>
        <p:nvSpPr>
          <p:cNvPr id="3" name="Θέση περιεχομένου 2">
            <a:extLst>
              <a:ext uri="{FF2B5EF4-FFF2-40B4-BE49-F238E27FC236}">
                <a16:creationId xmlns:a16="http://schemas.microsoft.com/office/drawing/2014/main" id="{4E925BB7-0219-07EC-2327-A0371B5F175B}"/>
              </a:ext>
            </a:extLst>
          </p:cNvPr>
          <p:cNvSpPr>
            <a:spLocks noGrp="1"/>
          </p:cNvSpPr>
          <p:nvPr>
            <p:ph idx="1"/>
          </p:nvPr>
        </p:nvSpPr>
        <p:spPr/>
        <p:txBody>
          <a:bodyPr>
            <a:normAutofit fontScale="85000" lnSpcReduction="20000"/>
          </a:bodyPr>
          <a:lstStyle/>
          <a:p>
            <a:r>
              <a:rPr lang="el-GR" dirty="0"/>
              <a:t>Συναφές ερώτημα: Πώς σχετίζεται η γλώσσα με τη σκέψη;</a:t>
            </a:r>
          </a:p>
          <a:p>
            <a:r>
              <a:rPr lang="el-GR" dirty="0"/>
              <a:t>Το 1957, ο B. F. </a:t>
            </a:r>
            <a:r>
              <a:rPr lang="el-GR" dirty="0" err="1"/>
              <a:t>Skinner</a:t>
            </a:r>
            <a:r>
              <a:rPr lang="el-GR" dirty="0"/>
              <a:t> δημοσίευσε το </a:t>
            </a:r>
            <a:r>
              <a:rPr lang="el-GR" dirty="0" err="1"/>
              <a:t>Verbal</a:t>
            </a:r>
            <a:r>
              <a:rPr lang="el-GR" dirty="0"/>
              <a:t> </a:t>
            </a:r>
            <a:r>
              <a:rPr lang="el-GR" dirty="0" err="1"/>
              <a:t>Behavior</a:t>
            </a:r>
            <a:r>
              <a:rPr lang="el-GR" dirty="0"/>
              <a:t> (Λεκτική συμπεριφορά). Ήταν μια ολοκληρωμένη και λεπτομερής έκθεση της </a:t>
            </a:r>
            <a:r>
              <a:rPr lang="el-GR" dirty="0" err="1"/>
              <a:t>συμπεριφορικής</a:t>
            </a:r>
            <a:r>
              <a:rPr lang="el-GR" dirty="0"/>
              <a:t> προσέγγισης στη μάθηση της γλώσσας, γραμμένη από τον επιφανέστερο ειδικό του πεδίου.</a:t>
            </a:r>
          </a:p>
          <a:p>
            <a:r>
              <a:rPr lang="el-GR" dirty="0"/>
              <a:t>Την εργασία του </a:t>
            </a:r>
            <a:r>
              <a:rPr lang="el-GR" dirty="0" err="1"/>
              <a:t>Skinner</a:t>
            </a:r>
            <a:r>
              <a:rPr lang="el-GR" dirty="0"/>
              <a:t> αμφισβήτησε ο γλωσσολόγος </a:t>
            </a:r>
            <a:r>
              <a:rPr lang="el-GR" dirty="0" err="1"/>
              <a:t>Noam</a:t>
            </a:r>
            <a:r>
              <a:rPr lang="el-GR" dirty="0"/>
              <a:t> </a:t>
            </a:r>
            <a:r>
              <a:rPr lang="el-GR" dirty="0" err="1"/>
              <a:t>Chomsky</a:t>
            </a:r>
            <a:r>
              <a:rPr lang="el-GR" dirty="0"/>
              <a:t>.</a:t>
            </a:r>
          </a:p>
          <a:p>
            <a:r>
              <a:rPr lang="el-GR" dirty="0"/>
              <a:t>Η σύγχρονη γλωσσολογία και η ΤΝ «γεννήθηκαν» περίπου την ίδια εποχή και αναπτύχθηκαν μαζί, με κοινή περιοχή ένα υβριδικό πεδίο που ονομάζεται υπολογιστική γλωσσολογία (</a:t>
            </a:r>
            <a:r>
              <a:rPr lang="el-GR" dirty="0" err="1"/>
              <a:t>computational</a:t>
            </a:r>
            <a:r>
              <a:rPr lang="el-GR" dirty="0"/>
              <a:t> </a:t>
            </a:r>
            <a:r>
              <a:rPr lang="el-GR" dirty="0" err="1"/>
              <a:t>linguistics</a:t>
            </a:r>
            <a:r>
              <a:rPr lang="el-GR" dirty="0"/>
              <a:t>) ή επεξεργασία φυσικής γλώσσας (</a:t>
            </a:r>
            <a:r>
              <a:rPr lang="el-GR" dirty="0" err="1"/>
              <a:t>natural</a:t>
            </a:r>
            <a:r>
              <a:rPr lang="el-GR" dirty="0"/>
              <a:t> </a:t>
            </a:r>
            <a:r>
              <a:rPr lang="el-GR" dirty="0" err="1"/>
              <a:t>language</a:t>
            </a:r>
            <a:r>
              <a:rPr lang="el-GR" dirty="0"/>
              <a:t> </a:t>
            </a:r>
            <a:r>
              <a:rPr lang="el-GR" dirty="0" err="1"/>
              <a:t>processing</a:t>
            </a:r>
            <a:r>
              <a:rPr lang="el-GR" dirty="0"/>
              <a:t>).</a:t>
            </a:r>
          </a:p>
          <a:p>
            <a:r>
              <a:rPr lang="el-GR" dirty="0"/>
              <a:t>Το πρόβλημα της κατανόησης της γλώσσας αποδείχτηκε ότι ήταν πολύ πιο σύνθετο από ό,τι φαινόταν το 1957.</a:t>
            </a:r>
            <a:endParaRPr lang="en-US" dirty="0"/>
          </a:p>
        </p:txBody>
      </p:sp>
    </p:spTree>
    <p:extLst>
      <p:ext uri="{BB962C8B-B14F-4D97-AF65-F5344CB8AC3E}">
        <p14:creationId xmlns:p14="http://schemas.microsoft.com/office/powerpoint/2010/main" val="1767047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9FE50350-9B78-04BE-69DD-1C0629E87BA4}"/>
              </a:ext>
            </a:extLst>
          </p:cNvPr>
          <p:cNvSpPr>
            <a:spLocks noGrp="1"/>
          </p:cNvSpPr>
          <p:nvPr>
            <p:ph type="ctrTitle"/>
          </p:nvPr>
        </p:nvSpPr>
        <p:spPr>
          <a:xfrm>
            <a:off x="1524000" y="4838496"/>
            <a:ext cx="9144000" cy="1641490"/>
          </a:xfrm>
        </p:spPr>
        <p:txBody>
          <a:bodyPr>
            <a:normAutofit/>
          </a:bodyPr>
          <a:lstStyle/>
          <a:p>
            <a:pPr algn="ctr"/>
            <a:r>
              <a:rPr lang="el-GR" sz="6000" dirty="0"/>
              <a:t>Ιστορία της ΤΝ</a:t>
            </a:r>
            <a:endParaRPr lang="en-US" sz="6000" dirty="0"/>
          </a:p>
        </p:txBody>
      </p:sp>
      <p:pic>
        <p:nvPicPr>
          <p:cNvPr id="4098" name="Picture 2" descr="The Sly History Of Robots, Pre-Frankenstein To Post-Tesla - Worldcrunch">
            <a:extLst>
              <a:ext uri="{FF2B5EF4-FFF2-40B4-BE49-F238E27FC236}">
                <a16:creationId xmlns:a16="http://schemas.microsoft.com/office/drawing/2014/main" id="{99E2D5EA-81E5-B4B3-6B76-B6D5652703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0336" y="0"/>
            <a:ext cx="6451328" cy="4838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3737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38A9F0D2-6798-8269-F232-840FF97755E7}"/>
              </a:ext>
            </a:extLst>
          </p:cNvPr>
          <p:cNvSpPr>
            <a:spLocks noGrp="1"/>
          </p:cNvSpPr>
          <p:nvPr>
            <p:ph type="ctrTitle"/>
          </p:nvPr>
        </p:nvSpPr>
        <p:spPr>
          <a:xfrm>
            <a:off x="1524000" y="4237886"/>
            <a:ext cx="9144000" cy="1641490"/>
          </a:xfrm>
        </p:spPr>
        <p:txBody>
          <a:bodyPr>
            <a:normAutofit/>
          </a:bodyPr>
          <a:lstStyle/>
          <a:p>
            <a:pPr algn="ctr"/>
            <a:r>
              <a:rPr lang="el-GR" sz="7200" dirty="0"/>
              <a:t>Γενικά για την ΤΝ</a:t>
            </a:r>
            <a:endParaRPr lang="en-US" sz="7200" dirty="0"/>
          </a:p>
        </p:txBody>
      </p:sp>
      <p:pic>
        <p:nvPicPr>
          <p:cNvPr id="4098" name="Picture 2" descr="Research on Artificial Intelligence (AI) at the Max Planck Society |  Max-Planck-Gesellschaft">
            <a:extLst>
              <a:ext uri="{FF2B5EF4-FFF2-40B4-BE49-F238E27FC236}">
                <a16:creationId xmlns:a16="http://schemas.microsoft.com/office/drawing/2014/main" id="{D8681FFF-974D-A7B5-ECF1-805B4F1D33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4054" y="0"/>
            <a:ext cx="6883892" cy="3758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6339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99B9D2FE-9A95-0176-6721-2157D6F1790C}"/>
              </a:ext>
            </a:extLst>
          </p:cNvPr>
          <p:cNvSpPr>
            <a:spLocks noGrp="1"/>
          </p:cNvSpPr>
          <p:nvPr>
            <p:ph type="title"/>
          </p:nvPr>
        </p:nvSpPr>
        <p:spPr>
          <a:xfrm>
            <a:off x="838200" y="182238"/>
            <a:ext cx="10515600" cy="1325563"/>
          </a:xfrm>
        </p:spPr>
        <p:txBody>
          <a:bodyPr/>
          <a:lstStyle/>
          <a:p>
            <a:r>
              <a:rPr lang="el-GR" dirty="0"/>
              <a:t>Βραβεία </a:t>
            </a:r>
            <a:r>
              <a:rPr lang="en-US" dirty="0"/>
              <a:t>Turing </a:t>
            </a:r>
            <a:r>
              <a:rPr lang="el-GR" dirty="0"/>
              <a:t>σε ερευνητές της ΤΝ</a:t>
            </a:r>
            <a:endParaRPr lang="en-US" dirty="0"/>
          </a:p>
        </p:txBody>
      </p:sp>
      <p:sp>
        <p:nvSpPr>
          <p:cNvPr id="5" name="Θέση περιεχομένου 4">
            <a:extLst>
              <a:ext uri="{FF2B5EF4-FFF2-40B4-BE49-F238E27FC236}">
                <a16:creationId xmlns:a16="http://schemas.microsoft.com/office/drawing/2014/main" id="{E9A65B18-6A85-7D05-9772-EC837A11C362}"/>
              </a:ext>
            </a:extLst>
          </p:cNvPr>
          <p:cNvSpPr>
            <a:spLocks noGrp="1"/>
          </p:cNvSpPr>
          <p:nvPr>
            <p:ph idx="1"/>
          </p:nvPr>
        </p:nvSpPr>
        <p:spPr>
          <a:xfrm>
            <a:off x="838200" y="1436363"/>
            <a:ext cx="10515600" cy="2254252"/>
          </a:xfrm>
        </p:spPr>
        <p:txBody>
          <a:bodyPr>
            <a:normAutofit/>
          </a:bodyPr>
          <a:lstStyle/>
          <a:p>
            <a:pPr>
              <a:lnSpc>
                <a:spcPct val="120000"/>
              </a:lnSpc>
            </a:pPr>
            <a:r>
              <a:rPr lang="el-GR" sz="1400" dirty="0" err="1"/>
              <a:t>Marvin</a:t>
            </a:r>
            <a:r>
              <a:rPr lang="el-GR" sz="1400" dirty="0"/>
              <a:t> </a:t>
            </a:r>
            <a:r>
              <a:rPr lang="el-GR" sz="1400" dirty="0" err="1"/>
              <a:t>Minsky</a:t>
            </a:r>
            <a:r>
              <a:rPr lang="el-GR" sz="1400" dirty="0"/>
              <a:t> (1969) και </a:t>
            </a:r>
            <a:r>
              <a:rPr lang="el-GR" sz="1400" dirty="0" err="1"/>
              <a:t>John</a:t>
            </a:r>
            <a:r>
              <a:rPr lang="el-GR" sz="1400" dirty="0"/>
              <a:t> </a:t>
            </a:r>
            <a:r>
              <a:rPr lang="el-GR" sz="1400" dirty="0" err="1"/>
              <a:t>McCarthy</a:t>
            </a:r>
            <a:r>
              <a:rPr lang="el-GR" sz="1400" dirty="0"/>
              <a:t> (1971), επειδή καθιέρωσαν τα θεμέλια της ΤΝ με βάση την αναπαράσταση και τη συλλογιστική.</a:t>
            </a:r>
          </a:p>
          <a:p>
            <a:pPr>
              <a:lnSpc>
                <a:spcPct val="120000"/>
              </a:lnSpc>
            </a:pPr>
            <a:r>
              <a:rPr lang="el-GR" sz="1400" dirty="0" err="1"/>
              <a:t>Ed</a:t>
            </a:r>
            <a:r>
              <a:rPr lang="el-GR" sz="1400" dirty="0"/>
              <a:t> </a:t>
            </a:r>
            <a:r>
              <a:rPr lang="el-GR" sz="1400" dirty="0" err="1"/>
              <a:t>Feigenbaum</a:t>
            </a:r>
            <a:r>
              <a:rPr lang="el-GR" sz="1400" dirty="0"/>
              <a:t> και </a:t>
            </a:r>
            <a:r>
              <a:rPr lang="el-GR" sz="1400" dirty="0" err="1"/>
              <a:t>Raj</a:t>
            </a:r>
            <a:r>
              <a:rPr lang="el-GR" sz="1400" dirty="0"/>
              <a:t> </a:t>
            </a:r>
            <a:r>
              <a:rPr lang="el-GR" sz="1400" dirty="0" err="1"/>
              <a:t>Reddy</a:t>
            </a:r>
            <a:r>
              <a:rPr lang="el-GR" sz="1400" dirty="0"/>
              <a:t> (1994) για την ανάπτυξη έμπειρων συστημάτων που κωδικοποιούν την ανθρώπινη γνώση για την επίλυση προβλημάτων του πραγματικού κόσμου.</a:t>
            </a:r>
          </a:p>
          <a:p>
            <a:pPr>
              <a:lnSpc>
                <a:spcPct val="120000"/>
              </a:lnSpc>
            </a:pPr>
            <a:r>
              <a:rPr lang="el-GR" sz="1400" dirty="0" err="1"/>
              <a:t>Judea</a:t>
            </a:r>
            <a:r>
              <a:rPr lang="el-GR" sz="1400" dirty="0"/>
              <a:t> </a:t>
            </a:r>
            <a:r>
              <a:rPr lang="el-GR" sz="1400" dirty="0" err="1"/>
              <a:t>Pearl</a:t>
            </a:r>
            <a:r>
              <a:rPr lang="el-GR" sz="1400" dirty="0"/>
              <a:t> (2011) για την ανάπτυξη τεχνικών </a:t>
            </a:r>
            <a:r>
              <a:rPr lang="el-GR" sz="1400" dirty="0" err="1"/>
              <a:t>πιθανοτικής</a:t>
            </a:r>
            <a:r>
              <a:rPr lang="el-GR" sz="1400" dirty="0"/>
              <a:t> συλλογιστικής που αντιμετωπίζουν την αβεβαιότητα με έναν βασισμένο σε αρχές τρόπο.</a:t>
            </a:r>
          </a:p>
          <a:p>
            <a:pPr>
              <a:lnSpc>
                <a:spcPct val="120000"/>
              </a:lnSpc>
            </a:pPr>
            <a:r>
              <a:rPr lang="el-GR" sz="1400" dirty="0" err="1"/>
              <a:t>Yoshua</a:t>
            </a:r>
            <a:r>
              <a:rPr lang="el-GR" sz="1400" dirty="0"/>
              <a:t> </a:t>
            </a:r>
            <a:r>
              <a:rPr lang="el-GR" sz="1400" dirty="0" err="1"/>
              <a:t>Bengio</a:t>
            </a:r>
            <a:r>
              <a:rPr lang="el-GR" sz="1400" dirty="0"/>
              <a:t>, </a:t>
            </a:r>
            <a:r>
              <a:rPr lang="el-GR" sz="1400" dirty="0" err="1"/>
              <a:t>Geoffrey</a:t>
            </a:r>
            <a:r>
              <a:rPr lang="el-GR" sz="1400" dirty="0"/>
              <a:t> </a:t>
            </a:r>
            <a:r>
              <a:rPr lang="el-GR" sz="1400" dirty="0" err="1"/>
              <a:t>Hinton</a:t>
            </a:r>
            <a:r>
              <a:rPr lang="el-GR" sz="1400" dirty="0"/>
              <a:t> και </a:t>
            </a:r>
            <a:r>
              <a:rPr lang="el-GR" sz="1400" dirty="0" err="1"/>
              <a:t>Yann</a:t>
            </a:r>
            <a:r>
              <a:rPr lang="el-GR" sz="1400" dirty="0"/>
              <a:t> </a:t>
            </a:r>
            <a:r>
              <a:rPr lang="el-GR" sz="1400" dirty="0" err="1"/>
              <a:t>LeCun</a:t>
            </a:r>
            <a:r>
              <a:rPr lang="el-GR" sz="1400" dirty="0"/>
              <a:t> (2019) επειδή καθιέρωσαν τη «βαθιά μάθηση» (</a:t>
            </a:r>
            <a:r>
              <a:rPr lang="el-GR" sz="1400" dirty="0" err="1"/>
              <a:t>πολυεπίπεδα</a:t>
            </a:r>
            <a:r>
              <a:rPr lang="el-GR" sz="1400" dirty="0"/>
              <a:t> </a:t>
            </a:r>
            <a:r>
              <a:rPr lang="el-GR" sz="1400" dirty="0" err="1"/>
              <a:t>νευρωνικά</a:t>
            </a:r>
            <a:r>
              <a:rPr lang="el-GR" sz="1400" dirty="0"/>
              <a:t> δίκτυα) ως σημαντικό μέρος των σύγχρονων υπολογιστών.</a:t>
            </a:r>
            <a:endParaRPr lang="en-US" sz="1400" dirty="0"/>
          </a:p>
        </p:txBody>
      </p:sp>
      <p:pic>
        <p:nvPicPr>
          <p:cNvPr id="5122" name="Picture 2" descr="2018 Turing Award">
            <a:extLst>
              <a:ext uri="{FF2B5EF4-FFF2-40B4-BE49-F238E27FC236}">
                <a16:creationId xmlns:a16="http://schemas.microsoft.com/office/drawing/2014/main" id="{0AE57276-0F76-291C-E069-986D92F438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4559" y="3873502"/>
            <a:ext cx="3638550" cy="204787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AI innovator Judea Pearl wins 2011 Turing Award - SD Times">
            <a:extLst>
              <a:ext uri="{FF2B5EF4-FFF2-40B4-BE49-F238E27FC236}">
                <a16:creationId xmlns:a16="http://schemas.microsoft.com/office/drawing/2014/main" id="{1C888198-AE58-86B1-BC5E-B966FA21E6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2249" y="3873502"/>
            <a:ext cx="1462310" cy="204787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Scientist Information, Scientist and Inventions, Scientist Biography,  Scientist Name, Photos, Image: Professor Raj Reddy">
            <a:extLst>
              <a:ext uri="{FF2B5EF4-FFF2-40B4-BE49-F238E27FC236}">
                <a16:creationId xmlns:a16="http://schemas.microsoft.com/office/drawing/2014/main" id="{29B38FD4-5597-F174-6B50-37169B0400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559" y="3873502"/>
            <a:ext cx="1569650" cy="2054815"/>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Edward Albert Feigenbaum | AI Pioneer, Computer Scientist | Britannica">
            <a:extLst>
              <a:ext uri="{FF2B5EF4-FFF2-40B4-BE49-F238E27FC236}">
                <a16:creationId xmlns:a16="http://schemas.microsoft.com/office/drawing/2014/main" id="{152AFEA2-6973-D14A-0ED8-6FA5683D27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8238" y="3873502"/>
            <a:ext cx="1528321" cy="2047875"/>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Stanford's John McCarthy, seminal figure of artificial intelligence, dies  at 84 | Stanford News">
            <a:extLst>
              <a:ext uri="{FF2B5EF4-FFF2-40B4-BE49-F238E27FC236}">
                <a16:creationId xmlns:a16="http://schemas.microsoft.com/office/drawing/2014/main" id="{E1963880-9F0D-DB36-4EC9-DE357A33B9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3975" y="3880488"/>
            <a:ext cx="1476243" cy="2040889"/>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What Marvin Minsky Still Means for AI | MIT Technology Review">
            <a:extLst>
              <a:ext uri="{FF2B5EF4-FFF2-40B4-BE49-F238E27FC236}">
                <a16:creationId xmlns:a16="http://schemas.microsoft.com/office/drawing/2014/main" id="{B41423FC-B449-2CAA-1B83-D24F1EA3F1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0097" y="3880488"/>
            <a:ext cx="1605858" cy="204088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90BCEC5-1193-EBF6-72F6-339CB3F20CD9}"/>
              </a:ext>
            </a:extLst>
          </p:cNvPr>
          <p:cNvSpPr txBox="1"/>
          <p:nvPr/>
        </p:nvSpPr>
        <p:spPr>
          <a:xfrm>
            <a:off x="629622" y="5613599"/>
            <a:ext cx="1584960" cy="307777"/>
          </a:xfrm>
          <a:prstGeom prst="rect">
            <a:avLst/>
          </a:prstGeom>
          <a:noFill/>
        </p:spPr>
        <p:txBody>
          <a:bodyPr wrap="square">
            <a:spAutoFit/>
          </a:bodyPr>
          <a:lstStyle/>
          <a:p>
            <a:r>
              <a:rPr lang="el-GR" sz="1400" dirty="0" err="1">
                <a:solidFill>
                  <a:srgbClr val="FFFF00"/>
                </a:solidFill>
                <a:effectLst>
                  <a:outerShdw blurRad="38100" dist="38100" dir="2700000" algn="tl">
                    <a:srgbClr val="000000">
                      <a:alpha val="43137"/>
                    </a:srgbClr>
                  </a:outerShdw>
                </a:effectLst>
              </a:rPr>
              <a:t>Marvin</a:t>
            </a:r>
            <a:r>
              <a:rPr lang="el-GR" sz="1400" dirty="0">
                <a:solidFill>
                  <a:srgbClr val="FFFF00"/>
                </a:solidFill>
                <a:effectLst>
                  <a:outerShdw blurRad="38100" dist="38100" dir="2700000" algn="tl">
                    <a:srgbClr val="000000">
                      <a:alpha val="43137"/>
                    </a:srgbClr>
                  </a:outerShdw>
                </a:effectLst>
              </a:rPr>
              <a:t> </a:t>
            </a:r>
            <a:r>
              <a:rPr lang="el-GR" sz="1400" dirty="0" err="1">
                <a:solidFill>
                  <a:srgbClr val="FFFF00"/>
                </a:solidFill>
                <a:effectLst>
                  <a:outerShdw blurRad="38100" dist="38100" dir="2700000" algn="tl">
                    <a:srgbClr val="000000">
                      <a:alpha val="43137"/>
                    </a:srgbClr>
                  </a:outerShdw>
                </a:effectLst>
              </a:rPr>
              <a:t>Minsky</a:t>
            </a:r>
            <a:r>
              <a:rPr lang="el-GR" sz="1400" dirty="0">
                <a:solidFill>
                  <a:srgbClr val="FFFF00"/>
                </a:solidFill>
                <a:effectLst>
                  <a:outerShdw blurRad="38100" dist="38100" dir="2700000" algn="tl">
                    <a:srgbClr val="000000">
                      <a:alpha val="43137"/>
                    </a:srgbClr>
                  </a:outerShdw>
                </a:effectLst>
              </a:rPr>
              <a:t> </a:t>
            </a:r>
            <a:endParaRPr lang="en-US" sz="1400" dirty="0">
              <a:solidFill>
                <a:srgbClr val="FFFF00"/>
              </a:solidFill>
              <a:effectLst>
                <a:outerShdw blurRad="38100" dist="38100" dir="2700000" algn="tl">
                  <a:srgbClr val="000000">
                    <a:alpha val="43137"/>
                  </a:srgbClr>
                </a:outerShdw>
              </a:effectLst>
            </a:endParaRPr>
          </a:p>
        </p:txBody>
      </p:sp>
      <p:sp>
        <p:nvSpPr>
          <p:cNvPr id="9" name="TextBox 8">
            <a:extLst>
              <a:ext uri="{FF2B5EF4-FFF2-40B4-BE49-F238E27FC236}">
                <a16:creationId xmlns:a16="http://schemas.microsoft.com/office/drawing/2014/main" id="{A5CD5C8A-1224-02D2-C616-0024536B3D50}"/>
              </a:ext>
            </a:extLst>
          </p:cNvPr>
          <p:cNvSpPr txBox="1"/>
          <p:nvPr/>
        </p:nvSpPr>
        <p:spPr>
          <a:xfrm>
            <a:off x="2141513" y="5613600"/>
            <a:ext cx="1637211" cy="307777"/>
          </a:xfrm>
          <a:prstGeom prst="rect">
            <a:avLst/>
          </a:prstGeom>
          <a:noFill/>
        </p:spPr>
        <p:txBody>
          <a:bodyPr wrap="square">
            <a:spAutoFit/>
          </a:bodyPr>
          <a:lstStyle/>
          <a:p>
            <a:r>
              <a:rPr lang="el-GR" sz="1400" dirty="0" err="1"/>
              <a:t>John</a:t>
            </a:r>
            <a:r>
              <a:rPr lang="el-GR" sz="1400" dirty="0"/>
              <a:t> </a:t>
            </a:r>
            <a:r>
              <a:rPr lang="el-GR" sz="1400" dirty="0" err="1"/>
              <a:t>McCarthy</a:t>
            </a:r>
            <a:r>
              <a:rPr lang="el-GR" sz="1400" dirty="0"/>
              <a:t> </a:t>
            </a:r>
            <a:endParaRPr lang="en-US" sz="1400" dirty="0"/>
          </a:p>
        </p:txBody>
      </p:sp>
      <p:sp>
        <p:nvSpPr>
          <p:cNvPr id="11" name="TextBox 10">
            <a:extLst>
              <a:ext uri="{FF2B5EF4-FFF2-40B4-BE49-F238E27FC236}">
                <a16:creationId xmlns:a16="http://schemas.microsoft.com/office/drawing/2014/main" id="{83958191-C0C7-3C58-8C49-124939654A6C}"/>
              </a:ext>
            </a:extLst>
          </p:cNvPr>
          <p:cNvSpPr txBox="1"/>
          <p:nvPr/>
        </p:nvSpPr>
        <p:spPr>
          <a:xfrm>
            <a:off x="3617756" y="5613598"/>
            <a:ext cx="1706880" cy="307777"/>
          </a:xfrm>
          <a:prstGeom prst="rect">
            <a:avLst/>
          </a:prstGeom>
          <a:noFill/>
        </p:spPr>
        <p:txBody>
          <a:bodyPr wrap="square">
            <a:spAutoFit/>
          </a:bodyPr>
          <a:lstStyle/>
          <a:p>
            <a:r>
              <a:rPr lang="el-GR" sz="1400" dirty="0" err="1"/>
              <a:t>Ed</a:t>
            </a:r>
            <a:r>
              <a:rPr lang="el-GR" sz="1400" dirty="0"/>
              <a:t> </a:t>
            </a:r>
            <a:r>
              <a:rPr lang="el-GR" sz="1400" dirty="0" err="1"/>
              <a:t>Feigenbaum</a:t>
            </a:r>
            <a:r>
              <a:rPr lang="el-GR" sz="1400" dirty="0"/>
              <a:t> </a:t>
            </a:r>
            <a:endParaRPr lang="en-US" sz="1400" dirty="0"/>
          </a:p>
        </p:txBody>
      </p:sp>
      <p:sp>
        <p:nvSpPr>
          <p:cNvPr id="13" name="TextBox 12">
            <a:extLst>
              <a:ext uri="{FF2B5EF4-FFF2-40B4-BE49-F238E27FC236}">
                <a16:creationId xmlns:a16="http://schemas.microsoft.com/office/drawing/2014/main" id="{7D26547C-0320-E369-B02B-599AEE96B19E}"/>
              </a:ext>
            </a:extLst>
          </p:cNvPr>
          <p:cNvSpPr txBox="1"/>
          <p:nvPr/>
        </p:nvSpPr>
        <p:spPr>
          <a:xfrm>
            <a:off x="5359039" y="5613597"/>
            <a:ext cx="1201783" cy="307777"/>
          </a:xfrm>
          <a:prstGeom prst="rect">
            <a:avLst/>
          </a:prstGeom>
          <a:noFill/>
        </p:spPr>
        <p:txBody>
          <a:bodyPr wrap="square">
            <a:spAutoFit/>
          </a:bodyPr>
          <a:lstStyle/>
          <a:p>
            <a:r>
              <a:rPr lang="el-GR" sz="1400" dirty="0" err="1">
                <a:effectLst>
                  <a:outerShdw blurRad="38100" dist="38100" dir="2700000" algn="tl">
                    <a:srgbClr val="000000">
                      <a:alpha val="43137"/>
                    </a:srgbClr>
                  </a:outerShdw>
                </a:effectLst>
              </a:rPr>
              <a:t>Raj</a:t>
            </a:r>
            <a:r>
              <a:rPr lang="el-GR" sz="1400" dirty="0">
                <a:effectLst>
                  <a:outerShdw blurRad="38100" dist="38100" dir="2700000" algn="tl">
                    <a:srgbClr val="000000">
                      <a:alpha val="43137"/>
                    </a:srgbClr>
                  </a:outerShdw>
                </a:effectLst>
              </a:rPr>
              <a:t> </a:t>
            </a:r>
            <a:r>
              <a:rPr lang="el-GR" sz="1400" dirty="0" err="1">
                <a:effectLst>
                  <a:outerShdw blurRad="38100" dist="38100" dir="2700000" algn="tl">
                    <a:srgbClr val="000000">
                      <a:alpha val="43137"/>
                    </a:srgbClr>
                  </a:outerShdw>
                </a:effectLst>
              </a:rPr>
              <a:t>Reddy</a:t>
            </a:r>
            <a:r>
              <a:rPr lang="el-GR" sz="1400" dirty="0">
                <a:effectLst>
                  <a:outerShdw blurRad="38100" dist="38100" dir="2700000" algn="tl">
                    <a:srgbClr val="000000">
                      <a:alpha val="43137"/>
                    </a:srgbClr>
                  </a:outerShdw>
                </a:effectLst>
              </a:rPr>
              <a:t> </a:t>
            </a:r>
            <a:endParaRPr lang="en-US" sz="1400" dirty="0">
              <a:effectLst>
                <a:outerShdw blurRad="38100" dist="38100" dir="2700000" algn="tl">
                  <a:srgbClr val="000000">
                    <a:alpha val="43137"/>
                  </a:srgbClr>
                </a:outerShdw>
              </a:effectLst>
            </a:endParaRPr>
          </a:p>
        </p:txBody>
      </p:sp>
      <p:sp>
        <p:nvSpPr>
          <p:cNvPr id="15" name="TextBox 14">
            <a:extLst>
              <a:ext uri="{FF2B5EF4-FFF2-40B4-BE49-F238E27FC236}">
                <a16:creationId xmlns:a16="http://schemas.microsoft.com/office/drawing/2014/main" id="{AB2515D1-5D36-951A-7C8A-16B35D4AF73A}"/>
              </a:ext>
            </a:extLst>
          </p:cNvPr>
          <p:cNvSpPr txBox="1"/>
          <p:nvPr/>
        </p:nvSpPr>
        <p:spPr>
          <a:xfrm>
            <a:off x="6884973" y="5613596"/>
            <a:ext cx="1297577" cy="307777"/>
          </a:xfrm>
          <a:prstGeom prst="rect">
            <a:avLst/>
          </a:prstGeom>
          <a:noFill/>
        </p:spPr>
        <p:txBody>
          <a:bodyPr wrap="square">
            <a:spAutoFit/>
          </a:bodyPr>
          <a:lstStyle/>
          <a:p>
            <a:r>
              <a:rPr lang="el-GR" sz="1400" dirty="0" err="1"/>
              <a:t>Judea</a:t>
            </a:r>
            <a:r>
              <a:rPr lang="el-GR" sz="1400" dirty="0"/>
              <a:t> </a:t>
            </a:r>
            <a:r>
              <a:rPr lang="el-GR" sz="1400" dirty="0" err="1"/>
              <a:t>Pearl</a:t>
            </a:r>
            <a:r>
              <a:rPr lang="el-GR" sz="1400" dirty="0"/>
              <a:t> </a:t>
            </a:r>
            <a:endParaRPr lang="en-US" sz="1400" dirty="0"/>
          </a:p>
        </p:txBody>
      </p:sp>
    </p:spTree>
    <p:extLst>
      <p:ext uri="{BB962C8B-B14F-4D97-AF65-F5344CB8AC3E}">
        <p14:creationId xmlns:p14="http://schemas.microsoft.com/office/powerpoint/2010/main" val="2158332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E175BA9-5538-0DFA-AD0A-E11886D8C490}"/>
              </a:ext>
            </a:extLst>
          </p:cNvPr>
          <p:cNvSpPr>
            <a:spLocks noGrp="1"/>
          </p:cNvSpPr>
          <p:nvPr>
            <p:ph type="title"/>
          </p:nvPr>
        </p:nvSpPr>
        <p:spPr>
          <a:xfrm>
            <a:off x="838200" y="199654"/>
            <a:ext cx="10515600" cy="1325563"/>
          </a:xfrm>
        </p:spPr>
        <p:txBody>
          <a:bodyPr>
            <a:normAutofit fontScale="90000"/>
          </a:bodyPr>
          <a:lstStyle/>
          <a:p>
            <a:r>
              <a:rPr lang="el-GR" dirty="0"/>
              <a:t>Η κυοφορία της τεχνητής νοημοσύνης </a:t>
            </a:r>
            <a:r>
              <a:rPr lang="el-GR" sz="4000" dirty="0"/>
              <a:t>(1943</a:t>
            </a:r>
            <a:r>
              <a:rPr lang="en-US" sz="4000" dirty="0"/>
              <a:t> </a:t>
            </a:r>
            <a:r>
              <a:rPr lang="el-GR" sz="4000" dirty="0"/>
              <a:t>–</a:t>
            </a:r>
            <a:r>
              <a:rPr lang="en-US" sz="4000" dirty="0"/>
              <a:t> </a:t>
            </a:r>
            <a:r>
              <a:rPr lang="el-GR" sz="4000" dirty="0"/>
              <a:t>1956)</a:t>
            </a:r>
            <a:r>
              <a:rPr lang="en-US" sz="4000" dirty="0"/>
              <a:t> </a:t>
            </a:r>
            <a:r>
              <a:rPr lang="el-GR" sz="4000" dirty="0"/>
              <a:t>(1/5)</a:t>
            </a:r>
            <a:endParaRPr lang="en-US" dirty="0"/>
          </a:p>
        </p:txBody>
      </p:sp>
      <p:sp>
        <p:nvSpPr>
          <p:cNvPr id="3" name="Θέση περιεχομένου 2">
            <a:extLst>
              <a:ext uri="{FF2B5EF4-FFF2-40B4-BE49-F238E27FC236}">
                <a16:creationId xmlns:a16="http://schemas.microsoft.com/office/drawing/2014/main" id="{2604C6A1-F65A-4A11-E152-B52B3671107D}"/>
              </a:ext>
            </a:extLst>
          </p:cNvPr>
          <p:cNvSpPr>
            <a:spLocks noGrp="1"/>
          </p:cNvSpPr>
          <p:nvPr>
            <p:ph idx="1"/>
          </p:nvPr>
        </p:nvSpPr>
        <p:spPr>
          <a:xfrm>
            <a:off x="513806" y="1825625"/>
            <a:ext cx="10839994" cy="4351338"/>
          </a:xfrm>
        </p:spPr>
        <p:txBody>
          <a:bodyPr>
            <a:normAutofit fontScale="70000" lnSpcReduction="20000"/>
          </a:bodyPr>
          <a:lstStyle/>
          <a:p>
            <a:r>
              <a:rPr lang="el-GR" dirty="0"/>
              <a:t>Η πρώτη εργασία που αναγνωρίζεται σήμερα γενικά ως ΤΝ έγινε από τους</a:t>
            </a:r>
            <a:r>
              <a:rPr lang="en-US" dirty="0"/>
              <a:t> </a:t>
            </a:r>
            <a:r>
              <a:rPr lang="el-GR" dirty="0" err="1"/>
              <a:t>Warren</a:t>
            </a:r>
            <a:r>
              <a:rPr lang="en-US" dirty="0"/>
              <a:t> </a:t>
            </a:r>
            <a:r>
              <a:rPr lang="el-GR" dirty="0" err="1"/>
              <a:t>McCulloch</a:t>
            </a:r>
            <a:r>
              <a:rPr lang="en-US" dirty="0"/>
              <a:t> </a:t>
            </a:r>
            <a:r>
              <a:rPr lang="el-GR" dirty="0"/>
              <a:t>και</a:t>
            </a:r>
            <a:r>
              <a:rPr lang="en-US" dirty="0"/>
              <a:t> </a:t>
            </a:r>
            <a:r>
              <a:rPr lang="el-GR" dirty="0" err="1"/>
              <a:t>Walter</a:t>
            </a:r>
            <a:r>
              <a:rPr lang="en-US" dirty="0"/>
              <a:t> </a:t>
            </a:r>
            <a:r>
              <a:rPr lang="el-GR" dirty="0" err="1"/>
              <a:t>Pitts</a:t>
            </a:r>
            <a:r>
              <a:rPr lang="en-US" dirty="0"/>
              <a:t> </a:t>
            </a:r>
            <a:r>
              <a:rPr lang="el-GR" dirty="0"/>
              <a:t>(1943).</a:t>
            </a:r>
            <a:endParaRPr lang="en-US" dirty="0"/>
          </a:p>
          <a:p>
            <a:r>
              <a:rPr lang="el-GR" dirty="0"/>
              <a:t>Πρότειναν ένα μοντέλο τεχνητών νευρώνων, όπου κάθε νευρώνας χαρακτηρίζεται ως</a:t>
            </a:r>
            <a:r>
              <a:rPr lang="en-US" dirty="0"/>
              <a:t> </a:t>
            </a:r>
            <a:r>
              <a:rPr lang="el-GR" dirty="0"/>
              <a:t>ενεργός («on») ή ανενεργός («</a:t>
            </a:r>
            <a:r>
              <a:rPr lang="el-GR" dirty="0" err="1"/>
              <a:t>off</a:t>
            </a:r>
            <a:r>
              <a:rPr lang="el-GR" dirty="0"/>
              <a:t>»), και μεταβαίνει στην ενεργή κατάσταση ανταποκρινόμενος</a:t>
            </a:r>
            <a:r>
              <a:rPr lang="en-US" dirty="0"/>
              <a:t> </a:t>
            </a:r>
            <a:r>
              <a:rPr lang="el-GR" dirty="0"/>
              <a:t>σε διέγερση από έναν επαρκή αριθμό γειτονικών νευρώνων.</a:t>
            </a:r>
            <a:endParaRPr lang="en-US" dirty="0"/>
          </a:p>
          <a:p>
            <a:r>
              <a:rPr lang="el-GR" dirty="0"/>
              <a:t>Η κατάσταση ενός νευρώνα θεωρούνταν ως «ουσιαστικά ισοδύναμη με μια πρόταση η οποία</a:t>
            </a:r>
            <a:r>
              <a:rPr lang="en-US" dirty="0"/>
              <a:t> </a:t>
            </a:r>
            <a:r>
              <a:rPr lang="el-GR" dirty="0"/>
              <a:t>υποδεικνύει το επαρκές της ερέθισμα». Έδειξαν, για παράδειγμα, ότι οποιαδήποτε</a:t>
            </a:r>
            <a:r>
              <a:rPr lang="en-US" dirty="0"/>
              <a:t> </a:t>
            </a:r>
            <a:r>
              <a:rPr lang="el-GR" dirty="0"/>
              <a:t>υπολογίσιμη συνάρτηση μπορούσε να υπολογιστεί από κάποιο δίκτυο συνδεδεμένων</a:t>
            </a:r>
            <a:r>
              <a:rPr lang="en-US" dirty="0"/>
              <a:t> </a:t>
            </a:r>
            <a:r>
              <a:rPr lang="el-GR" dirty="0"/>
              <a:t>νευρώνων, και ότι όλα τα λογικά συνδετικά [AND (και), OR (ή), NOT (όχι) κ.λπ.] μπορούσαν να</a:t>
            </a:r>
            <a:r>
              <a:rPr lang="en-US" dirty="0"/>
              <a:t> </a:t>
            </a:r>
            <a:r>
              <a:rPr lang="el-GR" dirty="0"/>
              <a:t>υλοποιηθούν με απλές δικτυακές δομές.</a:t>
            </a:r>
            <a:endParaRPr lang="en-US" dirty="0"/>
          </a:p>
          <a:p>
            <a:r>
              <a:rPr lang="el-GR" dirty="0"/>
              <a:t>Οι</a:t>
            </a:r>
            <a:r>
              <a:rPr lang="en-US" dirty="0"/>
              <a:t> </a:t>
            </a:r>
            <a:r>
              <a:rPr lang="el-GR" dirty="0" err="1"/>
              <a:t>McCulloch</a:t>
            </a:r>
            <a:r>
              <a:rPr lang="en-US" dirty="0"/>
              <a:t> </a:t>
            </a:r>
            <a:r>
              <a:rPr lang="el-GR" dirty="0"/>
              <a:t>και</a:t>
            </a:r>
            <a:r>
              <a:rPr lang="en-US" dirty="0"/>
              <a:t> </a:t>
            </a:r>
            <a:r>
              <a:rPr lang="el-GR" dirty="0" err="1"/>
              <a:t>Pitts</a:t>
            </a:r>
            <a:r>
              <a:rPr lang="en-US" dirty="0"/>
              <a:t> </a:t>
            </a:r>
            <a:r>
              <a:rPr lang="el-GR" dirty="0"/>
              <a:t>υποστήριξαν επίσης ότι κατάλληλα ορισμένα δίκτυα μπορούσαν να</a:t>
            </a:r>
            <a:r>
              <a:rPr lang="en-US" dirty="0"/>
              <a:t> </a:t>
            </a:r>
            <a:r>
              <a:rPr lang="el-GR" dirty="0"/>
              <a:t>μαθαίνουν.</a:t>
            </a:r>
            <a:endParaRPr lang="en-US" dirty="0"/>
          </a:p>
          <a:p>
            <a:r>
              <a:rPr lang="el-GR" dirty="0"/>
              <a:t>Ο</a:t>
            </a:r>
            <a:r>
              <a:rPr lang="en-US" dirty="0"/>
              <a:t> </a:t>
            </a:r>
            <a:r>
              <a:rPr lang="el-GR" dirty="0" err="1"/>
              <a:t>Donald</a:t>
            </a:r>
            <a:r>
              <a:rPr lang="en-US" dirty="0"/>
              <a:t> </a:t>
            </a:r>
            <a:r>
              <a:rPr lang="el-GR" dirty="0" err="1"/>
              <a:t>Hebb</a:t>
            </a:r>
            <a:r>
              <a:rPr lang="en-US" dirty="0"/>
              <a:t> </a:t>
            </a:r>
            <a:r>
              <a:rPr lang="el-GR" dirty="0"/>
              <a:t>(1949) παρουσίασε έναν απλό κανόνα ενημέρωσης για την τροποποίηση των</a:t>
            </a:r>
            <a:r>
              <a:rPr lang="en-US" dirty="0"/>
              <a:t> </a:t>
            </a:r>
            <a:r>
              <a:rPr lang="el-GR" dirty="0"/>
              <a:t>συνδετικών δυνάμεων μεταξύ νευρώνων. Ο κανόνας αυτός, που πλέον ονομάζεται μάθηση</a:t>
            </a:r>
            <a:r>
              <a:rPr lang="en-US" dirty="0"/>
              <a:t> </a:t>
            </a:r>
            <a:r>
              <a:rPr lang="el-GR" dirty="0" err="1"/>
              <a:t>Hebb</a:t>
            </a:r>
            <a:r>
              <a:rPr lang="en-US" dirty="0"/>
              <a:t> </a:t>
            </a:r>
            <a:r>
              <a:rPr lang="el-GR" dirty="0"/>
              <a:t>(</a:t>
            </a:r>
            <a:r>
              <a:rPr lang="el-GR" dirty="0" err="1"/>
              <a:t>Hebbian</a:t>
            </a:r>
            <a:r>
              <a:rPr lang="en-US" dirty="0"/>
              <a:t> </a:t>
            </a:r>
            <a:r>
              <a:rPr lang="el-GR" dirty="0" err="1"/>
              <a:t>learning</a:t>
            </a:r>
            <a:r>
              <a:rPr lang="el-GR" dirty="0"/>
              <a:t>), παραμένει μέχρι σήμερα ένα σημαντικό μοντέλο.</a:t>
            </a:r>
            <a:endParaRPr lang="en-US" dirty="0"/>
          </a:p>
        </p:txBody>
      </p:sp>
    </p:spTree>
    <p:extLst>
      <p:ext uri="{BB962C8B-B14F-4D97-AF65-F5344CB8AC3E}">
        <p14:creationId xmlns:p14="http://schemas.microsoft.com/office/powerpoint/2010/main" val="3879133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146" name="Picture 2" descr="Machine, Learning, 1951 | The Scientist Magazine®">
            <a:extLst>
              <a:ext uri="{FF2B5EF4-FFF2-40B4-BE49-F238E27FC236}">
                <a16:creationId xmlns:a16="http://schemas.microsoft.com/office/drawing/2014/main" id="{28BC8C25-63E9-1876-1599-E962D2C8E8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1" b="9749"/>
          <a:stretch/>
        </p:blipFill>
        <p:spPr bwMode="auto">
          <a:xfrm>
            <a:off x="6096000" y="10"/>
            <a:ext cx="6096000" cy="6857990"/>
          </a:xfrm>
          <a:prstGeom prst="rect">
            <a:avLst/>
          </a:prstGeom>
          <a:noFill/>
          <a:extLst>
            <a:ext uri="{909E8E84-426E-40DD-AFC4-6F175D3DCCD1}">
              <a14:hiddenFill xmlns:a14="http://schemas.microsoft.com/office/drawing/2010/main">
                <a:solidFill>
                  <a:srgbClr val="FFFFFF"/>
                </a:solidFill>
              </a14:hiddenFill>
            </a:ext>
          </a:extLst>
        </p:spPr>
      </p:pic>
      <p:sp useBgFill="1">
        <p:nvSpPr>
          <p:cNvPr id="6151" name="Rectangle 6150">
            <a:extLst>
              <a:ext uri="{FF2B5EF4-FFF2-40B4-BE49-F238E27FC236}">
                <a16:creationId xmlns:a16="http://schemas.microsoft.com/office/drawing/2014/main" id="{229B61F6-561C-44B1-809D-51A2F295F3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FEEC23AD-D347-F43A-F9CF-2CB75F67A0A1}"/>
              </a:ext>
            </a:extLst>
          </p:cNvPr>
          <p:cNvSpPr>
            <a:spLocks noGrp="1"/>
          </p:cNvSpPr>
          <p:nvPr>
            <p:ph type="title"/>
          </p:nvPr>
        </p:nvSpPr>
        <p:spPr>
          <a:xfrm>
            <a:off x="838201" y="365125"/>
            <a:ext cx="4854676" cy="1325563"/>
          </a:xfrm>
        </p:spPr>
        <p:txBody>
          <a:bodyPr>
            <a:normAutofit/>
          </a:bodyPr>
          <a:lstStyle/>
          <a:p>
            <a:r>
              <a:rPr lang="el-GR" sz="2600" dirty="0"/>
              <a:t>Η κυοφορία της τεχνητής νοημοσύνης (1943</a:t>
            </a:r>
            <a:r>
              <a:rPr lang="en-US" sz="2600" dirty="0"/>
              <a:t> </a:t>
            </a:r>
            <a:r>
              <a:rPr lang="el-GR" sz="2600" dirty="0"/>
              <a:t>–</a:t>
            </a:r>
            <a:r>
              <a:rPr lang="en-US" sz="2600" dirty="0"/>
              <a:t> </a:t>
            </a:r>
            <a:r>
              <a:rPr lang="el-GR" sz="2600" dirty="0"/>
              <a:t>1956)</a:t>
            </a:r>
            <a:r>
              <a:rPr lang="en-US" sz="2600" dirty="0"/>
              <a:t> </a:t>
            </a:r>
            <a:r>
              <a:rPr lang="el-GR" sz="2600" dirty="0"/>
              <a:t>(</a:t>
            </a:r>
            <a:r>
              <a:rPr lang="en-US" sz="2600" dirty="0"/>
              <a:t>2</a:t>
            </a:r>
            <a:r>
              <a:rPr lang="el-GR" sz="2600" dirty="0"/>
              <a:t>/5)</a:t>
            </a:r>
            <a:endParaRPr lang="en-US" sz="2600" dirty="0"/>
          </a:p>
        </p:txBody>
      </p:sp>
      <p:sp>
        <p:nvSpPr>
          <p:cNvPr id="3" name="Θέση περιεχομένου 2">
            <a:extLst>
              <a:ext uri="{FF2B5EF4-FFF2-40B4-BE49-F238E27FC236}">
                <a16:creationId xmlns:a16="http://schemas.microsoft.com/office/drawing/2014/main" id="{68BF1798-3D3E-957B-561E-FE0ED75CD93E}"/>
              </a:ext>
            </a:extLst>
          </p:cNvPr>
          <p:cNvSpPr>
            <a:spLocks noGrp="1"/>
          </p:cNvSpPr>
          <p:nvPr>
            <p:ph idx="1"/>
          </p:nvPr>
        </p:nvSpPr>
        <p:spPr>
          <a:xfrm>
            <a:off x="333376" y="1825625"/>
            <a:ext cx="5359502" cy="4794250"/>
          </a:xfrm>
        </p:spPr>
        <p:txBody>
          <a:bodyPr>
            <a:normAutofit lnSpcReduction="10000"/>
          </a:bodyPr>
          <a:lstStyle/>
          <a:p>
            <a:pPr>
              <a:lnSpc>
                <a:spcPct val="90000"/>
              </a:lnSpc>
            </a:pPr>
            <a:r>
              <a:rPr lang="el-GR" sz="1800" dirty="0"/>
              <a:t>Δύο προπτυχιακοί φοιτητές στο Χάρβαρντ, ο</a:t>
            </a:r>
            <a:r>
              <a:rPr lang="en-US" sz="1800" dirty="0"/>
              <a:t> </a:t>
            </a:r>
            <a:r>
              <a:rPr lang="el-GR" sz="1800" dirty="0" err="1"/>
              <a:t>Marvin</a:t>
            </a:r>
            <a:r>
              <a:rPr lang="en-US" sz="1800" dirty="0"/>
              <a:t> </a:t>
            </a:r>
            <a:r>
              <a:rPr lang="el-GR" sz="1800" dirty="0" err="1"/>
              <a:t>Minsky</a:t>
            </a:r>
            <a:r>
              <a:rPr lang="en-US" sz="1800" dirty="0"/>
              <a:t> </a:t>
            </a:r>
            <a:r>
              <a:rPr lang="el-GR" sz="1800" dirty="0"/>
              <a:t>(1927–2016) και ο</a:t>
            </a:r>
            <a:r>
              <a:rPr lang="en-US" sz="1800" dirty="0"/>
              <a:t> </a:t>
            </a:r>
            <a:r>
              <a:rPr lang="el-GR" sz="1800" dirty="0" err="1"/>
              <a:t>Dean</a:t>
            </a:r>
            <a:r>
              <a:rPr lang="en-US" sz="1800" dirty="0"/>
              <a:t> </a:t>
            </a:r>
            <a:r>
              <a:rPr lang="el-GR" sz="1800" dirty="0" err="1"/>
              <a:t>Edmonds</a:t>
            </a:r>
            <a:r>
              <a:rPr lang="el-GR" sz="1800" dirty="0"/>
              <a:t>, κατασκεύασαν τον πρώτο υπολογιστή </a:t>
            </a:r>
            <a:r>
              <a:rPr lang="el-GR" sz="1800" dirty="0" err="1"/>
              <a:t>νευρωνικού</a:t>
            </a:r>
            <a:r>
              <a:rPr lang="el-GR" sz="1800" dirty="0"/>
              <a:t> δικτύου το 1950.</a:t>
            </a:r>
            <a:endParaRPr lang="en-US" sz="1800" dirty="0"/>
          </a:p>
          <a:p>
            <a:pPr>
              <a:lnSpc>
                <a:spcPct val="90000"/>
              </a:lnSpc>
            </a:pPr>
            <a:r>
              <a:rPr lang="el-GR" sz="1800" dirty="0"/>
              <a:t>Ο SNARC, όπως ονομάστηκε, χρησιμοποιούσε 3000 λυχνίες κενού και έναν μηχανισμό</a:t>
            </a:r>
            <a:r>
              <a:rPr lang="en-US" sz="1800" dirty="0"/>
              <a:t> </a:t>
            </a:r>
            <a:r>
              <a:rPr lang="el-GR" sz="1800" dirty="0"/>
              <a:t>αυτόματου πιλότου από βομβαρδιστικό B24 για να</a:t>
            </a:r>
            <a:r>
              <a:rPr lang="en-US" sz="1800" dirty="0"/>
              <a:t> </a:t>
            </a:r>
            <a:r>
              <a:rPr lang="el-GR" sz="1800" dirty="0"/>
              <a:t>προσομοιώνει ένα δίκτυο 40</a:t>
            </a:r>
            <a:r>
              <a:rPr lang="en-US" sz="1800" dirty="0"/>
              <a:t> </a:t>
            </a:r>
            <a:r>
              <a:rPr lang="el-GR" sz="1800" dirty="0"/>
              <a:t>νευρώνων.</a:t>
            </a:r>
            <a:r>
              <a:rPr lang="en-US" sz="1800" dirty="0"/>
              <a:t> </a:t>
            </a:r>
          </a:p>
          <a:p>
            <a:pPr>
              <a:lnSpc>
                <a:spcPct val="90000"/>
              </a:lnSpc>
            </a:pPr>
            <a:r>
              <a:rPr lang="el-GR" sz="1800" dirty="0"/>
              <a:t>Αργότερα, στο</a:t>
            </a:r>
            <a:r>
              <a:rPr lang="en-US" sz="1800" dirty="0"/>
              <a:t> </a:t>
            </a:r>
            <a:r>
              <a:rPr lang="el-GR" sz="1800" dirty="0" err="1"/>
              <a:t>Πρίνστον</a:t>
            </a:r>
            <a:r>
              <a:rPr lang="el-GR" sz="1800" dirty="0"/>
              <a:t>, ο</a:t>
            </a:r>
            <a:r>
              <a:rPr lang="en-US" sz="1800" dirty="0"/>
              <a:t> </a:t>
            </a:r>
            <a:r>
              <a:rPr lang="el-GR" sz="1800" dirty="0" err="1"/>
              <a:t>Minsky</a:t>
            </a:r>
            <a:r>
              <a:rPr lang="en-US" sz="1800" dirty="0"/>
              <a:t> </a:t>
            </a:r>
            <a:r>
              <a:rPr lang="el-GR" sz="1800" dirty="0"/>
              <a:t>μελέτησε τον καθολικό υπολογισμό σε </a:t>
            </a:r>
            <a:r>
              <a:rPr lang="el-GR" sz="1800" dirty="0" err="1"/>
              <a:t>νευρωνικά</a:t>
            </a:r>
            <a:r>
              <a:rPr lang="en-US" sz="1800" dirty="0"/>
              <a:t> </a:t>
            </a:r>
            <a:r>
              <a:rPr lang="el-GR" sz="1800" dirty="0"/>
              <a:t>δίκτυα. Η επιτροπή για το </a:t>
            </a:r>
            <a:r>
              <a:rPr lang="el-GR" sz="1800" dirty="0" err="1"/>
              <a:t>Ph.D</a:t>
            </a:r>
            <a:r>
              <a:rPr lang="el-GR" sz="1800" dirty="0"/>
              <a:t>. του</a:t>
            </a:r>
            <a:r>
              <a:rPr lang="en-US" sz="1800" dirty="0"/>
              <a:t> </a:t>
            </a:r>
            <a:r>
              <a:rPr lang="el-GR" sz="1800" dirty="0" err="1"/>
              <a:t>Minsky</a:t>
            </a:r>
            <a:r>
              <a:rPr lang="en-US" sz="1800" dirty="0"/>
              <a:t> </a:t>
            </a:r>
            <a:r>
              <a:rPr lang="el-GR" sz="1800" dirty="0"/>
              <a:t>έδειχνε σκεπτικισμό για το αν μια τέτοια</a:t>
            </a:r>
            <a:r>
              <a:rPr lang="en-US" sz="1800" dirty="0"/>
              <a:t> </a:t>
            </a:r>
            <a:r>
              <a:rPr lang="el-GR" sz="1800" dirty="0"/>
              <a:t>εργασία μπορούσε να θεωρηθεί μαθηματικά αλλά, όπως λέγεται, ο</a:t>
            </a:r>
            <a:r>
              <a:rPr lang="en-US" sz="1800" dirty="0"/>
              <a:t> </a:t>
            </a:r>
            <a:r>
              <a:rPr lang="el-GR" sz="1800" dirty="0" err="1"/>
              <a:t>von</a:t>
            </a:r>
            <a:r>
              <a:rPr lang="en-US" sz="1800" dirty="0"/>
              <a:t> </a:t>
            </a:r>
            <a:r>
              <a:rPr lang="el-GR" sz="1800" dirty="0" err="1"/>
              <a:t>Neumann</a:t>
            </a:r>
            <a:r>
              <a:rPr lang="en-US" sz="1800" dirty="0"/>
              <a:t> </a:t>
            </a:r>
            <a:r>
              <a:rPr lang="el-GR" sz="1800" dirty="0"/>
              <a:t>είπε: «Αν δεν είναι σήμερα, θα είναι κάποια μέρα».</a:t>
            </a:r>
            <a:endParaRPr lang="en-US" sz="1800" dirty="0"/>
          </a:p>
          <a:p>
            <a:pPr>
              <a:lnSpc>
                <a:spcPct val="90000"/>
              </a:lnSpc>
            </a:pPr>
            <a:r>
              <a:rPr lang="el-GR" sz="1800" dirty="0"/>
              <a:t>Δύο προγράμματα που έπαιζαν ντάμα αναπτύχθηκαν ανεξάρτητα το 1952 από τον</a:t>
            </a:r>
            <a:r>
              <a:rPr lang="en-US" sz="1800" dirty="0"/>
              <a:t> </a:t>
            </a:r>
            <a:r>
              <a:rPr lang="el-GR" sz="1800" dirty="0" err="1"/>
              <a:t>Christopher</a:t>
            </a:r>
            <a:r>
              <a:rPr lang="en-US" sz="1800" dirty="0"/>
              <a:t> </a:t>
            </a:r>
            <a:r>
              <a:rPr lang="el-GR" sz="1800" dirty="0" err="1"/>
              <a:t>Strachey</a:t>
            </a:r>
            <a:r>
              <a:rPr lang="en-US" sz="1800" dirty="0"/>
              <a:t> </a:t>
            </a:r>
            <a:r>
              <a:rPr lang="el-GR" sz="1800" dirty="0"/>
              <a:t>στο Πανεπιστήμιο του Μάντσεστερ και από τον</a:t>
            </a:r>
            <a:r>
              <a:rPr lang="en-US" sz="1800" dirty="0"/>
              <a:t> </a:t>
            </a:r>
            <a:r>
              <a:rPr lang="el-GR" sz="1800" dirty="0" err="1"/>
              <a:t>Arthur</a:t>
            </a:r>
            <a:r>
              <a:rPr lang="en-US" sz="1800" dirty="0"/>
              <a:t> </a:t>
            </a:r>
            <a:r>
              <a:rPr lang="el-GR" sz="1800" dirty="0" err="1"/>
              <a:t>Samuel</a:t>
            </a:r>
            <a:r>
              <a:rPr lang="en-US" sz="1800" dirty="0"/>
              <a:t> </a:t>
            </a:r>
            <a:r>
              <a:rPr lang="el-GR" sz="1800" dirty="0"/>
              <a:t>στην IBM.</a:t>
            </a:r>
            <a:endParaRPr lang="en-US" sz="1800" dirty="0"/>
          </a:p>
        </p:txBody>
      </p:sp>
    </p:spTree>
    <p:extLst>
      <p:ext uri="{BB962C8B-B14F-4D97-AF65-F5344CB8AC3E}">
        <p14:creationId xmlns:p14="http://schemas.microsoft.com/office/powerpoint/2010/main" val="2608731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Machine, Learning, 1951 | The Scientist Magazine®">
            <a:extLst>
              <a:ext uri="{FF2B5EF4-FFF2-40B4-BE49-F238E27FC236}">
                <a16:creationId xmlns:a16="http://schemas.microsoft.com/office/drawing/2014/main" id="{1AA2FDCF-E791-03B6-AE73-9C27C28C34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416" b="19722"/>
          <a:stretch/>
        </p:blipFill>
        <p:spPr bwMode="auto">
          <a:xfrm>
            <a:off x="1229815" y="690154"/>
            <a:ext cx="7029450" cy="294574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Snarc (TV Series 2023– ) - IMDb">
            <a:extLst>
              <a:ext uri="{FF2B5EF4-FFF2-40B4-BE49-F238E27FC236}">
                <a16:creationId xmlns:a16="http://schemas.microsoft.com/office/drawing/2014/main" id="{E7BA1F08-D99E-2545-C8B6-F698008670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0086" y="690154"/>
            <a:ext cx="3012645" cy="43338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B42D3F5-66C4-2B83-F727-A46B755805CB}"/>
              </a:ext>
            </a:extLst>
          </p:cNvPr>
          <p:cNvSpPr txBox="1"/>
          <p:nvPr/>
        </p:nvSpPr>
        <p:spPr>
          <a:xfrm>
            <a:off x="1158240" y="3950360"/>
            <a:ext cx="7691846" cy="1200329"/>
          </a:xfrm>
          <a:prstGeom prst="rect">
            <a:avLst/>
          </a:prstGeom>
          <a:noFill/>
        </p:spPr>
        <p:txBody>
          <a:bodyPr wrap="square" rtlCol="0">
            <a:spAutoFit/>
          </a:bodyPr>
          <a:lstStyle/>
          <a:p>
            <a:r>
              <a:rPr lang="en-US" sz="3600" b="1" spc="50" dirty="0">
                <a:ln w="9525" cmpd="sng">
                  <a:solidFill>
                    <a:schemeClr val="accent1"/>
                  </a:solidFill>
                  <a:prstDash val="solid"/>
                </a:ln>
                <a:solidFill>
                  <a:srgbClr val="70AD47">
                    <a:tint val="1000"/>
                  </a:srgbClr>
                </a:solidFill>
                <a:effectLst>
                  <a:glow rad="38100">
                    <a:schemeClr val="accent1">
                      <a:alpha val="40000"/>
                    </a:schemeClr>
                  </a:glow>
                </a:effectLst>
              </a:rPr>
              <a:t>Stochastic Neural Analog Reinforcement Computer - SNARC</a:t>
            </a:r>
          </a:p>
        </p:txBody>
      </p:sp>
      <p:pic>
        <p:nvPicPr>
          <p:cNvPr id="7176" name="Picture 8">
            <a:extLst>
              <a:ext uri="{FF2B5EF4-FFF2-40B4-BE49-F238E27FC236}">
                <a16:creationId xmlns:a16="http://schemas.microsoft.com/office/drawing/2014/main" id="{EF806577-78D9-3719-CEFB-E6CBD2E224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77333" y="4431206"/>
            <a:ext cx="1096491" cy="1438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646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8A79D5B-38EA-71DD-B83A-2DE39A6E2DA8}"/>
              </a:ext>
            </a:extLst>
          </p:cNvPr>
          <p:cNvSpPr>
            <a:spLocks noGrp="1"/>
          </p:cNvSpPr>
          <p:nvPr>
            <p:ph type="title"/>
          </p:nvPr>
        </p:nvSpPr>
        <p:spPr/>
        <p:txBody>
          <a:bodyPr>
            <a:normAutofit fontScale="90000"/>
          </a:bodyPr>
          <a:lstStyle/>
          <a:p>
            <a:r>
              <a:rPr lang="el-GR" dirty="0"/>
              <a:t>Η κυοφορία της τεχνητής νοημοσύνης </a:t>
            </a:r>
            <a:r>
              <a:rPr lang="el-GR" sz="4000" dirty="0"/>
              <a:t>(1943</a:t>
            </a:r>
            <a:r>
              <a:rPr lang="en-US" sz="4000" dirty="0"/>
              <a:t> </a:t>
            </a:r>
            <a:r>
              <a:rPr lang="el-GR" sz="4000" dirty="0"/>
              <a:t>–</a:t>
            </a:r>
            <a:r>
              <a:rPr lang="en-US" sz="4000" dirty="0"/>
              <a:t> </a:t>
            </a:r>
            <a:r>
              <a:rPr lang="el-GR" sz="4000" dirty="0"/>
              <a:t>1956)</a:t>
            </a:r>
            <a:r>
              <a:rPr lang="en-US" sz="4000" dirty="0"/>
              <a:t> </a:t>
            </a:r>
            <a:r>
              <a:rPr lang="el-GR" sz="4000" dirty="0"/>
              <a:t>(</a:t>
            </a:r>
            <a:r>
              <a:rPr lang="en-US" sz="4000" dirty="0"/>
              <a:t>3</a:t>
            </a:r>
            <a:r>
              <a:rPr lang="el-GR" sz="4000" dirty="0"/>
              <a:t>/5)</a:t>
            </a:r>
            <a:endParaRPr lang="en-US" dirty="0"/>
          </a:p>
        </p:txBody>
      </p:sp>
      <p:sp>
        <p:nvSpPr>
          <p:cNvPr id="3" name="Θέση περιεχομένου 2">
            <a:extLst>
              <a:ext uri="{FF2B5EF4-FFF2-40B4-BE49-F238E27FC236}">
                <a16:creationId xmlns:a16="http://schemas.microsoft.com/office/drawing/2014/main" id="{4CA36E6D-78D8-F859-2287-D4549D88FE24}"/>
              </a:ext>
            </a:extLst>
          </p:cNvPr>
          <p:cNvSpPr>
            <a:spLocks noGrp="1"/>
          </p:cNvSpPr>
          <p:nvPr>
            <p:ph idx="1"/>
          </p:nvPr>
        </p:nvSpPr>
        <p:spPr/>
        <p:txBody>
          <a:bodyPr>
            <a:normAutofit fontScale="77500" lnSpcReduction="20000"/>
          </a:bodyPr>
          <a:lstStyle/>
          <a:p>
            <a:r>
              <a:rPr lang="el-GR" dirty="0"/>
              <a:t>Ο</a:t>
            </a:r>
            <a:r>
              <a:rPr lang="en-US" dirty="0"/>
              <a:t> </a:t>
            </a:r>
            <a:r>
              <a:rPr lang="el-GR" dirty="0" err="1"/>
              <a:t>Alan</a:t>
            </a:r>
            <a:r>
              <a:rPr lang="en-US" dirty="0"/>
              <a:t> </a:t>
            </a:r>
            <a:r>
              <a:rPr lang="el-GR" dirty="0" err="1"/>
              <a:t>Turing</a:t>
            </a:r>
            <a:r>
              <a:rPr lang="en-US" dirty="0"/>
              <a:t> </a:t>
            </a:r>
            <a:r>
              <a:rPr lang="el-GR" dirty="0"/>
              <a:t>είχε τη μεγαλύτερη επιρροή,</a:t>
            </a:r>
            <a:r>
              <a:rPr lang="en-US" dirty="0"/>
              <a:t> </a:t>
            </a:r>
            <a:r>
              <a:rPr lang="el-GR" dirty="0"/>
              <a:t>έδινε</a:t>
            </a:r>
            <a:r>
              <a:rPr lang="en-US" dirty="0"/>
              <a:t> </a:t>
            </a:r>
            <a:r>
              <a:rPr lang="el-GR" dirty="0"/>
              <a:t>διαλέξεις για το θέμα από αρκετά νωρίς,</a:t>
            </a:r>
            <a:r>
              <a:rPr lang="en-US" dirty="0"/>
              <a:t> </a:t>
            </a:r>
            <a:r>
              <a:rPr lang="el-GR" dirty="0"/>
              <a:t>από το 1947, στη Μαθηματική Εταιρεία του Λονδίνου</a:t>
            </a:r>
            <a:endParaRPr lang="en-US" dirty="0"/>
          </a:p>
          <a:p>
            <a:r>
              <a:rPr lang="el-GR" dirty="0"/>
              <a:t>Στο άρθρο του «</a:t>
            </a:r>
            <a:r>
              <a:rPr lang="el-GR" dirty="0" err="1"/>
              <a:t>Computing</a:t>
            </a:r>
            <a:r>
              <a:rPr lang="en-US" dirty="0"/>
              <a:t> </a:t>
            </a:r>
            <a:r>
              <a:rPr lang="el-GR" dirty="0" err="1"/>
              <a:t>Machinery</a:t>
            </a:r>
            <a:r>
              <a:rPr lang="en-US" dirty="0"/>
              <a:t> </a:t>
            </a:r>
            <a:r>
              <a:rPr lang="el-GR" dirty="0"/>
              <a:t>and </a:t>
            </a:r>
            <a:r>
              <a:rPr lang="el-GR" dirty="0" err="1"/>
              <a:t>Intelligence</a:t>
            </a:r>
            <a:r>
              <a:rPr lang="el-GR" dirty="0"/>
              <a:t>» το 1950, παρουσίασε τη δοκιμασία</a:t>
            </a:r>
            <a:r>
              <a:rPr lang="en-US" dirty="0"/>
              <a:t> </a:t>
            </a:r>
            <a:r>
              <a:rPr lang="el-GR" dirty="0" err="1"/>
              <a:t>Turing</a:t>
            </a:r>
            <a:r>
              <a:rPr lang="el-GR" dirty="0"/>
              <a:t>, τη μηχανική μάθηση, τους γενετικούς</a:t>
            </a:r>
            <a:r>
              <a:rPr lang="en-US" dirty="0"/>
              <a:t> </a:t>
            </a:r>
            <a:r>
              <a:rPr lang="el-GR" dirty="0"/>
              <a:t>αλγορίθμους και την ενισχυτική μάθηση.</a:t>
            </a:r>
            <a:endParaRPr lang="en-US" dirty="0"/>
          </a:p>
          <a:p>
            <a:r>
              <a:rPr lang="el-GR" dirty="0"/>
              <a:t>Εξέτασε πολλές από τις αντιρρήσεις που διατυπώθηκαν για την</a:t>
            </a:r>
            <a:r>
              <a:rPr lang="en-US" dirty="0"/>
              <a:t> </a:t>
            </a:r>
            <a:r>
              <a:rPr lang="el-GR" dirty="0" err="1"/>
              <a:t>υλοποιησιμότητα</a:t>
            </a:r>
            <a:r>
              <a:rPr lang="en-US" dirty="0"/>
              <a:t> </a:t>
            </a:r>
            <a:r>
              <a:rPr lang="el-GR" dirty="0"/>
              <a:t>της ΤΝ.</a:t>
            </a:r>
            <a:endParaRPr lang="en-US" dirty="0"/>
          </a:p>
          <a:p>
            <a:r>
              <a:rPr lang="el-GR" dirty="0"/>
              <a:t>Υποστήριξε επίσης ότι θα ήταν ευκολότερο να δημιουργήσουμε ΤΝ ανθρώπινου επιπέδου αναπτύσσοντας αλγορίθμους μάθησης και μετά διδάσκοντας τη μηχανή, παρά προγραμματίζοντας τη νοημοσύνη της «με το χέρι».</a:t>
            </a:r>
            <a:endParaRPr lang="en-US" dirty="0"/>
          </a:p>
          <a:p>
            <a:r>
              <a:rPr lang="el-GR" dirty="0"/>
              <a:t>Στις επόμενες διαλέξεις του, προειδοποίησε ότι η επίτευξη αυτού του στόχου μπορεί να μην είναι ό,τι καλύτερο για το ανθρώπινο είδος.</a:t>
            </a:r>
            <a:endParaRPr lang="en-US" dirty="0"/>
          </a:p>
        </p:txBody>
      </p:sp>
    </p:spTree>
    <p:extLst>
      <p:ext uri="{BB962C8B-B14F-4D97-AF65-F5344CB8AC3E}">
        <p14:creationId xmlns:p14="http://schemas.microsoft.com/office/powerpoint/2010/main" val="3417826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tanford HAI on Twitter: &quot;Can computers think? Alan Turing's paper, “Computing  Machinery and Intelligence” published 72 years ago this month in Mind, was  the first to ask this question and introduce the">
            <a:extLst>
              <a:ext uri="{FF2B5EF4-FFF2-40B4-BE49-F238E27FC236}">
                <a16:creationId xmlns:a16="http://schemas.microsoft.com/office/drawing/2014/main" id="{78A1B728-87C3-F04E-3980-44221139BC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026626" cy="407186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AlanTuring.net The Turing Test">
            <a:extLst>
              <a:ext uri="{FF2B5EF4-FFF2-40B4-BE49-F238E27FC236}">
                <a16:creationId xmlns:a16="http://schemas.microsoft.com/office/drawing/2014/main" id="{99089E9B-4BE5-7CD4-3C6D-6BDF22DEE3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2377" y="0"/>
            <a:ext cx="4112999" cy="4071869"/>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In Search of Tomorrow on Twitter: &quot;The Voight-Kampff empathy test is  looking for something beyond intelligence. The test asks the replicant to  demonstrate a reciprocal concern for other life. (Philip K. Dick -">
            <a:extLst>
              <a:ext uri="{FF2B5EF4-FFF2-40B4-BE49-F238E27FC236}">
                <a16:creationId xmlns:a16="http://schemas.microsoft.com/office/drawing/2014/main" id="{80B0F64E-4193-CE46-7C73-7E14F24322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5423" y="0"/>
            <a:ext cx="3976578" cy="333375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Pin op Movies &amp; Tv">
            <a:extLst>
              <a:ext uri="{FF2B5EF4-FFF2-40B4-BE49-F238E27FC236}">
                <a16:creationId xmlns:a16="http://schemas.microsoft.com/office/drawing/2014/main" id="{ACFDC001-7D53-3DC8-096E-2008CC2DE5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16409" y="3333750"/>
            <a:ext cx="4183416" cy="3524250"/>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Ex Machina : Questioning the Human Machine">
            <a:extLst>
              <a:ext uri="{FF2B5EF4-FFF2-40B4-BE49-F238E27FC236}">
                <a16:creationId xmlns:a16="http://schemas.microsoft.com/office/drawing/2014/main" id="{E42CE823-B643-9F1F-D5D0-DB7CC52DAE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06284" y="3991540"/>
            <a:ext cx="4810125" cy="1964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6190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E7AFA4A-8731-FF5C-96BD-47EED94695A9}"/>
              </a:ext>
            </a:extLst>
          </p:cNvPr>
          <p:cNvSpPr>
            <a:spLocks noGrp="1"/>
          </p:cNvSpPr>
          <p:nvPr>
            <p:ph type="title"/>
          </p:nvPr>
        </p:nvSpPr>
        <p:spPr/>
        <p:txBody>
          <a:bodyPr>
            <a:normAutofit fontScale="90000"/>
          </a:bodyPr>
          <a:lstStyle/>
          <a:p>
            <a:r>
              <a:rPr lang="el-GR" dirty="0"/>
              <a:t>Η κυοφορία της τεχνητής νοημοσύνης </a:t>
            </a:r>
            <a:r>
              <a:rPr lang="el-GR" sz="4000" dirty="0"/>
              <a:t>(1943</a:t>
            </a:r>
            <a:r>
              <a:rPr lang="en-US" sz="4000" dirty="0"/>
              <a:t> </a:t>
            </a:r>
            <a:r>
              <a:rPr lang="el-GR" sz="4000" dirty="0"/>
              <a:t>–</a:t>
            </a:r>
            <a:r>
              <a:rPr lang="en-US" sz="4000" dirty="0"/>
              <a:t> </a:t>
            </a:r>
            <a:r>
              <a:rPr lang="el-GR" sz="4000" dirty="0"/>
              <a:t>1956)</a:t>
            </a:r>
            <a:r>
              <a:rPr lang="en-US" sz="4000" dirty="0"/>
              <a:t> </a:t>
            </a:r>
            <a:r>
              <a:rPr lang="el-GR" sz="4000" dirty="0"/>
              <a:t>(</a:t>
            </a:r>
            <a:r>
              <a:rPr lang="en-US" sz="4000" dirty="0"/>
              <a:t>4</a:t>
            </a:r>
            <a:r>
              <a:rPr lang="el-GR" sz="4000" dirty="0"/>
              <a:t>/5)</a:t>
            </a:r>
            <a:endParaRPr lang="en-US" dirty="0"/>
          </a:p>
        </p:txBody>
      </p:sp>
      <p:sp>
        <p:nvSpPr>
          <p:cNvPr id="3" name="Θέση περιεχομένου 2">
            <a:extLst>
              <a:ext uri="{FF2B5EF4-FFF2-40B4-BE49-F238E27FC236}">
                <a16:creationId xmlns:a16="http://schemas.microsoft.com/office/drawing/2014/main" id="{EC719701-7441-0BEF-10E1-500FB7CF5DE2}"/>
              </a:ext>
            </a:extLst>
          </p:cNvPr>
          <p:cNvSpPr>
            <a:spLocks noGrp="1"/>
          </p:cNvSpPr>
          <p:nvPr>
            <p:ph idx="1"/>
          </p:nvPr>
        </p:nvSpPr>
        <p:spPr>
          <a:xfrm>
            <a:off x="696686" y="1825625"/>
            <a:ext cx="10657114" cy="4351338"/>
          </a:xfrm>
        </p:spPr>
        <p:txBody>
          <a:bodyPr>
            <a:normAutofit fontScale="85000" lnSpcReduction="20000"/>
          </a:bodyPr>
          <a:lstStyle/>
          <a:p>
            <a:r>
              <a:rPr lang="el-GR" dirty="0"/>
              <a:t>Το 1955, ο </a:t>
            </a:r>
            <a:r>
              <a:rPr lang="en-US" dirty="0"/>
              <a:t>John McCarthy </a:t>
            </a:r>
            <a:r>
              <a:rPr lang="el-GR" dirty="0"/>
              <a:t>από το Κολέγιο</a:t>
            </a:r>
            <a:r>
              <a:rPr lang="en-US" dirty="0"/>
              <a:t> Dartmouth </a:t>
            </a:r>
            <a:r>
              <a:rPr lang="el-GR" dirty="0"/>
              <a:t>έπεισε τους</a:t>
            </a:r>
            <a:r>
              <a:rPr lang="en-US" dirty="0"/>
              <a:t> Minsky, Claude Shannon, </a:t>
            </a:r>
            <a:r>
              <a:rPr lang="el-GR" dirty="0"/>
              <a:t>και</a:t>
            </a:r>
            <a:r>
              <a:rPr lang="en-US" dirty="0"/>
              <a:t> Nathaniel Rochester </a:t>
            </a:r>
            <a:r>
              <a:rPr lang="el-GR" dirty="0"/>
              <a:t>να τον βοηθήσουν να φέρει σε επαφή</a:t>
            </a:r>
            <a:r>
              <a:rPr lang="en-US" dirty="0"/>
              <a:t> </a:t>
            </a:r>
            <a:r>
              <a:rPr lang="el-GR" dirty="0"/>
              <a:t>Αμερικανούς ερευνητές που ενδιαφέρονταν για τη θεωρία των αυτομάτων (</a:t>
            </a:r>
            <a:r>
              <a:rPr lang="en-US" dirty="0"/>
              <a:t>automata theory), </a:t>
            </a:r>
            <a:r>
              <a:rPr lang="el-GR" dirty="0"/>
              <a:t>τα </a:t>
            </a:r>
            <a:r>
              <a:rPr lang="el-GR" dirty="0" err="1"/>
              <a:t>νευρωνικά</a:t>
            </a:r>
            <a:r>
              <a:rPr lang="el-GR" dirty="0"/>
              <a:t> δίκτυα, και τη μελέτη της νοημοσύνης.</a:t>
            </a:r>
            <a:endParaRPr lang="en-US" dirty="0"/>
          </a:p>
          <a:p>
            <a:r>
              <a:rPr lang="el-GR" dirty="0"/>
              <a:t>Οργάνωσαν μια δίμηνη συνάντηση εργασίας στο</a:t>
            </a:r>
            <a:r>
              <a:rPr lang="en-US" dirty="0"/>
              <a:t> Dartmouth </a:t>
            </a:r>
            <a:r>
              <a:rPr lang="el-GR" dirty="0"/>
              <a:t>το καλοκαίρι του 1956.</a:t>
            </a:r>
            <a:endParaRPr lang="en-US" dirty="0"/>
          </a:p>
          <a:p>
            <a:r>
              <a:rPr lang="el-GR" dirty="0"/>
              <a:t>Συμμετείχαν συνολικά 10 άτομα, μεταξύ των οποίων οι</a:t>
            </a:r>
            <a:r>
              <a:rPr lang="en-US" dirty="0"/>
              <a:t> Allen Newell </a:t>
            </a:r>
            <a:r>
              <a:rPr lang="el-GR" dirty="0"/>
              <a:t>και</a:t>
            </a:r>
            <a:r>
              <a:rPr lang="en-US" dirty="0"/>
              <a:t> Herbert Simon </a:t>
            </a:r>
            <a:r>
              <a:rPr lang="el-GR" dirty="0"/>
              <a:t>από το</a:t>
            </a:r>
            <a:r>
              <a:rPr lang="en-US" dirty="0"/>
              <a:t> Carnegie Tech, </a:t>
            </a:r>
            <a:r>
              <a:rPr lang="el-GR" dirty="0"/>
              <a:t>ο</a:t>
            </a:r>
            <a:r>
              <a:rPr lang="en-US" dirty="0"/>
              <a:t> </a:t>
            </a:r>
            <a:r>
              <a:rPr lang="en-US" dirty="0" err="1"/>
              <a:t>Trenchard</a:t>
            </a:r>
            <a:r>
              <a:rPr lang="en-US" dirty="0"/>
              <a:t> More </a:t>
            </a:r>
            <a:r>
              <a:rPr lang="el-GR" dirty="0"/>
              <a:t>από το </a:t>
            </a:r>
            <a:r>
              <a:rPr lang="en-US" dirty="0"/>
              <a:t>Princeton, </a:t>
            </a:r>
            <a:r>
              <a:rPr lang="el-GR" dirty="0"/>
              <a:t>ο</a:t>
            </a:r>
            <a:r>
              <a:rPr lang="en-US" dirty="0"/>
              <a:t> Arthur Samuel </a:t>
            </a:r>
            <a:r>
              <a:rPr lang="el-GR" dirty="0"/>
              <a:t>από την </a:t>
            </a:r>
            <a:r>
              <a:rPr lang="en-US" dirty="0"/>
              <a:t>IBM, </a:t>
            </a:r>
            <a:r>
              <a:rPr lang="el-GR" dirty="0"/>
              <a:t>και οι</a:t>
            </a:r>
            <a:r>
              <a:rPr lang="en-US" dirty="0"/>
              <a:t> Ray </a:t>
            </a:r>
            <a:r>
              <a:rPr lang="en-US" dirty="0" err="1"/>
              <a:t>Solomonoff</a:t>
            </a:r>
            <a:r>
              <a:rPr lang="en-US" dirty="0"/>
              <a:t> </a:t>
            </a:r>
            <a:r>
              <a:rPr lang="el-GR" dirty="0"/>
              <a:t>και</a:t>
            </a:r>
            <a:r>
              <a:rPr lang="en-US" dirty="0"/>
              <a:t> Oliver Selfridge </a:t>
            </a:r>
            <a:r>
              <a:rPr lang="el-GR" dirty="0"/>
              <a:t>από το </a:t>
            </a:r>
            <a:r>
              <a:rPr lang="en-US" dirty="0"/>
              <a:t>MIT.</a:t>
            </a:r>
          </a:p>
          <a:p>
            <a:r>
              <a:rPr lang="el-GR" dirty="0"/>
              <a:t>Η συνάντηση εργασίας του</a:t>
            </a:r>
            <a:r>
              <a:rPr lang="en-US" dirty="0"/>
              <a:t> Dartmouth </a:t>
            </a:r>
            <a:r>
              <a:rPr lang="el-GR" dirty="0"/>
              <a:t>δεν οδήγησε σε σημαντικές καινοτομίες.</a:t>
            </a:r>
            <a:endParaRPr lang="en-US" dirty="0"/>
          </a:p>
          <a:p>
            <a:r>
              <a:rPr lang="el-GR" dirty="0"/>
              <a:t>Ίσως το πιο σημαντικό αποτέλεσμα της συνάντησης ήταν η υιοθέτηση του όρου</a:t>
            </a:r>
            <a:r>
              <a:rPr lang="en-US" dirty="0"/>
              <a:t> </a:t>
            </a:r>
            <a:r>
              <a:rPr lang="el-GR" dirty="0"/>
              <a:t>Τεχνητή Νοημοσύνη (</a:t>
            </a:r>
            <a:r>
              <a:rPr lang="en-US" dirty="0"/>
              <a:t>Artificial Intelligence), </a:t>
            </a:r>
            <a:r>
              <a:rPr lang="el-GR" dirty="0"/>
              <a:t>που προτάθηκε από τον</a:t>
            </a:r>
            <a:r>
              <a:rPr lang="en-US" dirty="0"/>
              <a:t> McCarthy.</a:t>
            </a:r>
          </a:p>
        </p:txBody>
      </p:sp>
    </p:spTree>
    <p:extLst>
      <p:ext uri="{BB962C8B-B14F-4D97-AF65-F5344CB8AC3E}">
        <p14:creationId xmlns:p14="http://schemas.microsoft.com/office/powerpoint/2010/main" val="2052210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From Hype to Reality: Tracing the History and Evolution of AI">
            <a:extLst>
              <a:ext uri="{FF2B5EF4-FFF2-40B4-BE49-F238E27FC236}">
                <a16:creationId xmlns:a16="http://schemas.microsoft.com/office/drawing/2014/main" id="{AF7174A9-7062-FAF4-1DEB-BA4F67C63A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7786" y="0"/>
            <a:ext cx="9636428" cy="6085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880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80425C3-A6B6-3977-2266-1A542EF06E74}"/>
              </a:ext>
            </a:extLst>
          </p:cNvPr>
          <p:cNvSpPr>
            <a:spLocks noGrp="1"/>
          </p:cNvSpPr>
          <p:nvPr>
            <p:ph type="title"/>
          </p:nvPr>
        </p:nvSpPr>
        <p:spPr/>
        <p:txBody>
          <a:bodyPr>
            <a:normAutofit fontScale="90000"/>
          </a:bodyPr>
          <a:lstStyle/>
          <a:p>
            <a:r>
              <a:rPr lang="el-GR" dirty="0"/>
              <a:t>Η κυοφορία της τεχνητής νοημοσύνης </a:t>
            </a:r>
            <a:r>
              <a:rPr lang="el-GR" sz="4000" dirty="0"/>
              <a:t>(1943</a:t>
            </a:r>
            <a:r>
              <a:rPr lang="en-US" sz="4000" dirty="0"/>
              <a:t> </a:t>
            </a:r>
            <a:r>
              <a:rPr lang="el-GR" sz="4000" dirty="0"/>
              <a:t>–</a:t>
            </a:r>
            <a:r>
              <a:rPr lang="en-US" sz="4000" dirty="0"/>
              <a:t> </a:t>
            </a:r>
            <a:r>
              <a:rPr lang="el-GR" sz="4000" dirty="0"/>
              <a:t>1956)</a:t>
            </a:r>
            <a:r>
              <a:rPr lang="en-US" sz="4000" dirty="0"/>
              <a:t> </a:t>
            </a:r>
            <a:r>
              <a:rPr lang="el-GR" sz="4000" dirty="0"/>
              <a:t>(</a:t>
            </a:r>
            <a:r>
              <a:rPr lang="en-US" sz="4000" dirty="0"/>
              <a:t>5</a:t>
            </a:r>
            <a:r>
              <a:rPr lang="el-GR" sz="4000" dirty="0"/>
              <a:t>/5)</a:t>
            </a:r>
            <a:endParaRPr lang="en-US" dirty="0"/>
          </a:p>
        </p:txBody>
      </p:sp>
      <p:sp>
        <p:nvSpPr>
          <p:cNvPr id="3" name="Θέση περιεχομένου 2">
            <a:extLst>
              <a:ext uri="{FF2B5EF4-FFF2-40B4-BE49-F238E27FC236}">
                <a16:creationId xmlns:a16="http://schemas.microsoft.com/office/drawing/2014/main" id="{9344AC6E-4ED6-5839-61BD-5B489FB48DA6}"/>
              </a:ext>
            </a:extLst>
          </p:cNvPr>
          <p:cNvSpPr>
            <a:spLocks noGrp="1"/>
          </p:cNvSpPr>
          <p:nvPr>
            <p:ph idx="1"/>
          </p:nvPr>
        </p:nvSpPr>
        <p:spPr/>
        <p:txBody>
          <a:bodyPr>
            <a:normAutofit fontScale="77500" lnSpcReduction="20000"/>
          </a:bodyPr>
          <a:lstStyle/>
          <a:p>
            <a:r>
              <a:rPr lang="el-GR" dirty="0"/>
              <a:t>Οι</a:t>
            </a:r>
            <a:r>
              <a:rPr lang="en-US" dirty="0"/>
              <a:t> </a:t>
            </a:r>
            <a:r>
              <a:rPr lang="el-GR" dirty="0" err="1"/>
              <a:t>Newell</a:t>
            </a:r>
            <a:r>
              <a:rPr lang="en-US" dirty="0"/>
              <a:t> </a:t>
            </a:r>
            <a:r>
              <a:rPr lang="el-GR" dirty="0"/>
              <a:t>και </a:t>
            </a:r>
            <a:r>
              <a:rPr lang="el-GR" dirty="0" err="1"/>
              <a:t>Simon</a:t>
            </a:r>
            <a:r>
              <a:rPr lang="el-GR" dirty="0"/>
              <a:t> παρουσίασαν ίσως την πιο ώριμη εργασία, ένα</a:t>
            </a:r>
            <a:r>
              <a:rPr lang="en-US" dirty="0"/>
              <a:t> </a:t>
            </a:r>
            <a:r>
              <a:rPr lang="el-GR" dirty="0"/>
              <a:t>μαθηματικό</a:t>
            </a:r>
            <a:r>
              <a:rPr lang="en-US" dirty="0"/>
              <a:t> </a:t>
            </a:r>
            <a:r>
              <a:rPr lang="el-GR" dirty="0"/>
              <a:t>σύστημα απόδειξης θεωρημάτων που ονομάζεται Logic</a:t>
            </a:r>
            <a:r>
              <a:rPr lang="en-US" dirty="0"/>
              <a:t> </a:t>
            </a:r>
            <a:r>
              <a:rPr lang="el-GR" dirty="0" err="1"/>
              <a:t>Theorist</a:t>
            </a:r>
            <a:r>
              <a:rPr lang="en-US" dirty="0"/>
              <a:t> </a:t>
            </a:r>
            <a:r>
              <a:rPr lang="el-GR" dirty="0"/>
              <a:t>(LT).</a:t>
            </a:r>
            <a:endParaRPr lang="en-US" dirty="0"/>
          </a:p>
          <a:p>
            <a:r>
              <a:rPr lang="el-GR" dirty="0"/>
              <a:t>Ο </a:t>
            </a:r>
            <a:r>
              <a:rPr lang="el-GR" dirty="0" err="1"/>
              <a:t>Simon</a:t>
            </a:r>
            <a:r>
              <a:rPr lang="en-US" dirty="0"/>
              <a:t> </a:t>
            </a:r>
            <a:r>
              <a:rPr lang="el-GR" dirty="0"/>
              <a:t>ισχυρίστηκε ότι «Εφεύραμε ένα πρόγραμμα υπολογιστή που μπορεί να</a:t>
            </a:r>
            <a:r>
              <a:rPr lang="en-US" dirty="0"/>
              <a:t> </a:t>
            </a:r>
            <a:r>
              <a:rPr lang="el-GR" dirty="0"/>
              <a:t>σκέφτεται μη αριθμητικά,</a:t>
            </a:r>
            <a:r>
              <a:rPr lang="en-US" dirty="0"/>
              <a:t> </a:t>
            </a:r>
            <a:r>
              <a:rPr lang="el-GR" dirty="0"/>
              <a:t>και επομένως λύσαμε το κλασικό πρόβλημα του δυϊσμού</a:t>
            </a:r>
            <a:r>
              <a:rPr lang="en-US" dirty="0"/>
              <a:t> </a:t>
            </a:r>
            <a:r>
              <a:rPr lang="el-GR" dirty="0"/>
              <a:t>νου</a:t>
            </a:r>
            <a:r>
              <a:rPr lang="en-US" dirty="0"/>
              <a:t>-</a:t>
            </a:r>
            <a:r>
              <a:rPr lang="el-GR" dirty="0"/>
              <a:t>σώματος».</a:t>
            </a:r>
            <a:endParaRPr lang="en-US" dirty="0"/>
          </a:p>
          <a:p>
            <a:r>
              <a:rPr lang="el-GR" dirty="0"/>
              <a:t>Λίγο μετά</a:t>
            </a:r>
            <a:r>
              <a:rPr lang="en-US" dirty="0"/>
              <a:t> </a:t>
            </a:r>
            <a:r>
              <a:rPr lang="el-GR" dirty="0"/>
              <a:t> τη</a:t>
            </a:r>
            <a:r>
              <a:rPr lang="en-US" dirty="0"/>
              <a:t> </a:t>
            </a:r>
            <a:r>
              <a:rPr lang="el-GR" dirty="0"/>
              <a:t>συνάντηση εργασίας, το πρόγραμμα μπορούσε να αποδείξει τα</a:t>
            </a:r>
            <a:r>
              <a:rPr lang="en-US" dirty="0"/>
              <a:t> </a:t>
            </a:r>
            <a:r>
              <a:rPr lang="el-GR" dirty="0"/>
              <a:t>περισσότερα θεωρήματα του</a:t>
            </a:r>
            <a:r>
              <a:rPr lang="en-US" dirty="0"/>
              <a:t> </a:t>
            </a:r>
            <a:r>
              <a:rPr lang="el-GR" dirty="0"/>
              <a:t>Κεφαλαίου 2 του</a:t>
            </a:r>
            <a:r>
              <a:rPr lang="en-US" dirty="0"/>
              <a:t> </a:t>
            </a:r>
            <a:r>
              <a:rPr lang="el-GR" dirty="0" err="1"/>
              <a:t>Principia</a:t>
            </a:r>
            <a:r>
              <a:rPr lang="en-US" dirty="0"/>
              <a:t> </a:t>
            </a:r>
            <a:r>
              <a:rPr lang="el-GR" dirty="0" err="1"/>
              <a:t>Mathematica</a:t>
            </a:r>
            <a:r>
              <a:rPr lang="en-US" dirty="0"/>
              <a:t> </a:t>
            </a:r>
            <a:r>
              <a:rPr lang="el-GR" dirty="0"/>
              <a:t>των</a:t>
            </a:r>
            <a:r>
              <a:rPr lang="en-US" dirty="0"/>
              <a:t> </a:t>
            </a:r>
            <a:r>
              <a:rPr lang="el-GR" dirty="0" err="1"/>
              <a:t>Russell</a:t>
            </a:r>
            <a:r>
              <a:rPr lang="en-US" dirty="0"/>
              <a:t> </a:t>
            </a:r>
            <a:r>
              <a:rPr lang="el-GR" dirty="0"/>
              <a:t>και</a:t>
            </a:r>
            <a:r>
              <a:rPr lang="en-US" dirty="0"/>
              <a:t> </a:t>
            </a:r>
            <a:r>
              <a:rPr lang="el-GR" dirty="0" err="1"/>
              <a:t>Whitehead</a:t>
            </a:r>
            <a:r>
              <a:rPr lang="el-GR" dirty="0"/>
              <a:t>.</a:t>
            </a:r>
            <a:endParaRPr lang="en-US" dirty="0"/>
          </a:p>
          <a:p>
            <a:r>
              <a:rPr lang="el-GR" dirty="0"/>
              <a:t>Λέγεται ότι ο</a:t>
            </a:r>
            <a:r>
              <a:rPr lang="en-US" dirty="0"/>
              <a:t> </a:t>
            </a:r>
            <a:r>
              <a:rPr lang="el-GR" dirty="0" err="1"/>
              <a:t>Russell</a:t>
            </a:r>
            <a:r>
              <a:rPr lang="en-US" dirty="0"/>
              <a:t> </a:t>
            </a:r>
            <a:r>
              <a:rPr lang="el-GR" dirty="0"/>
              <a:t>ενθουσιάστηκε όταν έμαθε ότι το LT είχε βρει μια απόδειξη για</a:t>
            </a:r>
            <a:r>
              <a:rPr lang="en-US" dirty="0"/>
              <a:t> </a:t>
            </a:r>
            <a:r>
              <a:rPr lang="el-GR" dirty="0"/>
              <a:t>ένα θεώρημα η οποία ήταν</a:t>
            </a:r>
            <a:r>
              <a:rPr lang="en-US" dirty="0"/>
              <a:t> </a:t>
            </a:r>
            <a:r>
              <a:rPr lang="el-GR" dirty="0"/>
              <a:t>συντομότερη από εκείνη που υπήρχε στο</a:t>
            </a:r>
            <a:r>
              <a:rPr lang="en-US" dirty="0"/>
              <a:t> </a:t>
            </a:r>
            <a:r>
              <a:rPr lang="el-GR" dirty="0" err="1"/>
              <a:t>Principia</a:t>
            </a:r>
            <a:r>
              <a:rPr lang="el-GR" dirty="0"/>
              <a:t>.</a:t>
            </a:r>
            <a:endParaRPr lang="en-US" dirty="0"/>
          </a:p>
          <a:p>
            <a:r>
              <a:rPr lang="el-GR" dirty="0"/>
              <a:t>Οι εκδότες του Journal of</a:t>
            </a:r>
            <a:r>
              <a:rPr lang="en-US" dirty="0"/>
              <a:t> </a:t>
            </a:r>
            <a:r>
              <a:rPr lang="el-GR" dirty="0" err="1"/>
              <a:t>Symbolic</a:t>
            </a:r>
            <a:r>
              <a:rPr lang="en-US" dirty="0"/>
              <a:t> </a:t>
            </a:r>
            <a:r>
              <a:rPr lang="el-GR" dirty="0"/>
              <a:t>Logic,</a:t>
            </a:r>
            <a:r>
              <a:rPr lang="en-US" dirty="0"/>
              <a:t> </a:t>
            </a:r>
            <a:r>
              <a:rPr lang="el-GR" dirty="0"/>
              <a:t>όμως, δεν εντυπωσιάστηκαν το ίδιοꞏ</a:t>
            </a:r>
            <a:r>
              <a:rPr lang="en-US" dirty="0"/>
              <a:t> </a:t>
            </a:r>
            <a:r>
              <a:rPr lang="el-GR" dirty="0"/>
              <a:t>απέρριψαν ένα άρθρο που είχαν γράψει οι</a:t>
            </a:r>
            <a:r>
              <a:rPr lang="en-US" dirty="0"/>
              <a:t> </a:t>
            </a:r>
            <a:r>
              <a:rPr lang="el-GR" dirty="0" err="1"/>
              <a:t>Newell</a:t>
            </a:r>
            <a:r>
              <a:rPr lang="el-GR" dirty="0"/>
              <a:t>, </a:t>
            </a:r>
            <a:r>
              <a:rPr lang="el-GR" dirty="0" err="1"/>
              <a:t>Simon</a:t>
            </a:r>
            <a:r>
              <a:rPr lang="en-US" dirty="0"/>
              <a:t> </a:t>
            </a:r>
            <a:r>
              <a:rPr lang="el-GR" dirty="0"/>
              <a:t>και το Logic</a:t>
            </a:r>
            <a:r>
              <a:rPr lang="en-US" dirty="0"/>
              <a:t> </a:t>
            </a:r>
            <a:r>
              <a:rPr lang="el-GR" dirty="0" err="1"/>
              <a:t>Theorist</a:t>
            </a:r>
            <a:r>
              <a:rPr lang="el-GR" dirty="0"/>
              <a:t>.</a:t>
            </a:r>
            <a:endParaRPr lang="en-US" dirty="0"/>
          </a:p>
        </p:txBody>
      </p:sp>
    </p:spTree>
    <p:extLst>
      <p:ext uri="{BB962C8B-B14F-4D97-AF65-F5344CB8AC3E}">
        <p14:creationId xmlns:p14="http://schemas.microsoft.com/office/powerpoint/2010/main" val="2426613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This week in The History of AI at AIWS.net – the Logic Theorist was  developed by Herbert Simon and Allen Newell | AIWS.net">
            <a:extLst>
              <a:ext uri="{FF2B5EF4-FFF2-40B4-BE49-F238E27FC236}">
                <a16:creationId xmlns:a16="http://schemas.microsoft.com/office/drawing/2014/main" id="{A250F948-864F-9B80-0035-C1991EE55B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953375" cy="5934124"/>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Programming the logic theory machine | Semantic Scholar">
            <a:extLst>
              <a:ext uri="{FF2B5EF4-FFF2-40B4-BE49-F238E27FC236}">
                <a16:creationId xmlns:a16="http://schemas.microsoft.com/office/drawing/2014/main" id="{C466DF0D-66D2-088A-AF78-45EA15EFE5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3629" y="547688"/>
            <a:ext cx="3556910" cy="2366962"/>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Logic Theorist - A History of Artificial Intelligence">
            <a:extLst>
              <a:ext uri="{FF2B5EF4-FFF2-40B4-BE49-F238E27FC236}">
                <a16:creationId xmlns:a16="http://schemas.microsoft.com/office/drawing/2014/main" id="{8747FEE2-3C30-A918-B43B-61E7A41D9C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2884" y="3124200"/>
            <a:ext cx="2438400" cy="255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8653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7D6A0A5-F93F-ECC9-866D-9CE5EF1BF65C}"/>
              </a:ext>
            </a:extLst>
          </p:cNvPr>
          <p:cNvSpPr>
            <a:spLocks noGrp="1"/>
          </p:cNvSpPr>
          <p:nvPr>
            <p:ph type="title"/>
          </p:nvPr>
        </p:nvSpPr>
        <p:spPr/>
        <p:txBody>
          <a:bodyPr/>
          <a:lstStyle/>
          <a:p>
            <a:r>
              <a:rPr lang="el-GR" dirty="0"/>
              <a:t>Εισαγωγή</a:t>
            </a:r>
            <a:endParaRPr lang="en-US" dirty="0"/>
          </a:p>
        </p:txBody>
      </p:sp>
      <p:sp>
        <p:nvSpPr>
          <p:cNvPr id="3" name="Θέση περιεχομένου 2">
            <a:extLst>
              <a:ext uri="{FF2B5EF4-FFF2-40B4-BE49-F238E27FC236}">
                <a16:creationId xmlns:a16="http://schemas.microsoft.com/office/drawing/2014/main" id="{8B5D6A4A-19E5-554A-9FEC-7F5072038CDF}"/>
              </a:ext>
            </a:extLst>
          </p:cNvPr>
          <p:cNvSpPr>
            <a:spLocks noGrp="1"/>
          </p:cNvSpPr>
          <p:nvPr>
            <p:ph idx="1"/>
          </p:nvPr>
        </p:nvSpPr>
        <p:spPr/>
        <p:txBody>
          <a:bodyPr>
            <a:normAutofit fontScale="92500" lnSpcReduction="20000"/>
          </a:bodyPr>
          <a:lstStyle/>
          <a:p>
            <a:r>
              <a:rPr lang="el-GR" dirty="0"/>
              <a:t>Το πεδίο της τεχνητής νοημοσύνης (</a:t>
            </a:r>
            <a:r>
              <a:rPr lang="el-GR" dirty="0" err="1"/>
              <a:t>artificial</a:t>
            </a:r>
            <a:r>
              <a:rPr lang="el-GR" dirty="0"/>
              <a:t> </a:t>
            </a:r>
            <a:r>
              <a:rPr lang="el-GR" dirty="0" err="1"/>
              <a:t>intelligence</a:t>
            </a:r>
            <a:r>
              <a:rPr lang="el-GR" dirty="0"/>
              <a:t> , AI), ή ΤΝ, ασχολείται όχι μόνο με την κατανόηση αλλά και με την κατασκευή ευφυών οντοτήτων – μηχανών οι οποίες μπορούν να υπολογίζουν πώς να ενεργούν αποτελεσματικά και με ασφάλεια σε ένα ευρύ φάσμα νέων καταστάσεων.</a:t>
            </a:r>
          </a:p>
          <a:p>
            <a:r>
              <a:rPr lang="el-GR" dirty="0"/>
              <a:t>Ένας από τους πιο ενδιαφέροντες και ταχύτερα αναπτυσσόμενους κλάδους, ο οποίος ήδη αποφέρει έσοδα περισσότερα από ένα τρισεκατομμύριο δολάρια ετησίως.</a:t>
            </a:r>
          </a:p>
          <a:p>
            <a:r>
              <a:rPr lang="el-GR" dirty="0" err="1"/>
              <a:t>Kai-Fu</a:t>
            </a:r>
            <a:r>
              <a:rPr lang="el-GR" dirty="0"/>
              <a:t>: Ο αντίκτυπός της θα είναι «μεγαλύτερος από οτιδήποτε άλλο στην ιστορία της ανθρωπότητας».</a:t>
            </a:r>
          </a:p>
          <a:p>
            <a:r>
              <a:rPr lang="el-GR" dirty="0"/>
              <a:t>Παρέχει ακόμα πολλές ευκαιρίες καινοτομίας για τα σπουδαία μυαλά που ασχολούνται αποκλειστικά με αυτήν.</a:t>
            </a:r>
            <a:endParaRPr lang="en-US" dirty="0"/>
          </a:p>
        </p:txBody>
      </p:sp>
    </p:spTree>
    <p:extLst>
      <p:ext uri="{BB962C8B-B14F-4D97-AF65-F5344CB8AC3E}">
        <p14:creationId xmlns:p14="http://schemas.microsoft.com/office/powerpoint/2010/main" val="3369403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4C2F2C7-156A-1E0E-3BDE-372D7D047C57}"/>
              </a:ext>
            </a:extLst>
          </p:cNvPr>
          <p:cNvSpPr>
            <a:spLocks noGrp="1"/>
          </p:cNvSpPr>
          <p:nvPr>
            <p:ph type="title"/>
          </p:nvPr>
        </p:nvSpPr>
        <p:spPr/>
        <p:txBody>
          <a:bodyPr>
            <a:normAutofit fontScale="90000"/>
          </a:bodyPr>
          <a:lstStyle/>
          <a:p>
            <a:r>
              <a:rPr lang="el-GR" dirty="0"/>
              <a:t>Πρώιμος ενθουσιασμός – μεγάλες προσδοκίες (1952-1969) (1/5)</a:t>
            </a:r>
            <a:endParaRPr lang="en-US" dirty="0"/>
          </a:p>
        </p:txBody>
      </p:sp>
      <p:sp>
        <p:nvSpPr>
          <p:cNvPr id="3" name="Θέση περιεχομένου 2">
            <a:extLst>
              <a:ext uri="{FF2B5EF4-FFF2-40B4-BE49-F238E27FC236}">
                <a16:creationId xmlns:a16="http://schemas.microsoft.com/office/drawing/2014/main" id="{499D00A2-0592-159A-33B4-3E9A8D924E54}"/>
              </a:ext>
            </a:extLst>
          </p:cNvPr>
          <p:cNvSpPr>
            <a:spLocks noGrp="1"/>
          </p:cNvSpPr>
          <p:nvPr>
            <p:ph idx="1"/>
          </p:nvPr>
        </p:nvSpPr>
        <p:spPr>
          <a:xfrm>
            <a:off x="323850" y="1825625"/>
            <a:ext cx="8705850" cy="4351338"/>
          </a:xfrm>
        </p:spPr>
        <p:txBody>
          <a:bodyPr>
            <a:normAutofit fontScale="62500" lnSpcReduction="20000"/>
          </a:bodyPr>
          <a:lstStyle/>
          <a:p>
            <a:pPr>
              <a:lnSpc>
                <a:spcPct val="120000"/>
              </a:lnSpc>
            </a:pPr>
            <a:r>
              <a:rPr lang="el-GR" dirty="0"/>
              <a:t>Το πνευματικό κατεστημένο της δεκαετίας του 1950, κατά κανόνα, προτιμούσε να πιστεύει ότι «μια μηχανή δεν θα μπορέσει ποτέ να κάνει το X».</a:t>
            </a:r>
          </a:p>
          <a:p>
            <a:pPr>
              <a:lnSpc>
                <a:spcPct val="120000"/>
              </a:lnSpc>
            </a:pPr>
            <a:r>
              <a:rPr lang="el-GR" dirty="0" err="1"/>
              <a:t>Oι</a:t>
            </a:r>
            <a:r>
              <a:rPr lang="el-GR" dirty="0"/>
              <a:t> ερευνητές της ΤΝ απαντούσαν επιδεικνύοντας το ένα X μετά το άλλο. Ειδικότερα, εστίαζαν σε δραστηριότητες που θεωρούνταν ενδεικτικές της ευφυΐας των ανθρώπων, όπως παιχνίδια, παζλ, μαθηματικά, και τεστ νοημοσύνης.</a:t>
            </a:r>
          </a:p>
          <a:p>
            <a:pPr>
              <a:lnSpc>
                <a:spcPct val="120000"/>
              </a:lnSpc>
            </a:pPr>
            <a:r>
              <a:rPr lang="el-GR" dirty="0"/>
              <a:t>Ο </a:t>
            </a:r>
            <a:r>
              <a:rPr lang="el-GR" dirty="0" err="1"/>
              <a:t>John</a:t>
            </a:r>
            <a:r>
              <a:rPr lang="el-GR" dirty="0"/>
              <a:t> </a:t>
            </a:r>
            <a:r>
              <a:rPr lang="el-GR" dirty="0" err="1"/>
              <a:t>McCarthy</a:t>
            </a:r>
            <a:r>
              <a:rPr lang="el-GR" dirty="0"/>
              <a:t> αναφερόταν σε αυτήν την περίοδο ως εποχή του </a:t>
            </a:r>
            <a:br>
              <a:rPr lang="en-US" dirty="0"/>
            </a:br>
            <a:r>
              <a:rPr lang="el-GR" dirty="0"/>
              <a:t>«Κοίτα μαμά, χωρίς χέρια!»</a:t>
            </a:r>
          </a:p>
          <a:p>
            <a:pPr>
              <a:lnSpc>
                <a:spcPct val="120000"/>
              </a:lnSpc>
            </a:pPr>
            <a:r>
              <a:rPr lang="el-GR" dirty="0"/>
              <a:t>Οι επιτυχίες των </a:t>
            </a:r>
            <a:r>
              <a:rPr lang="el-GR" dirty="0" err="1"/>
              <a:t>Newell</a:t>
            </a:r>
            <a:r>
              <a:rPr lang="el-GR" dirty="0"/>
              <a:t> και </a:t>
            </a:r>
            <a:r>
              <a:rPr lang="el-GR" dirty="0" err="1"/>
              <a:t>Simon</a:t>
            </a:r>
            <a:r>
              <a:rPr lang="el-GR" dirty="0"/>
              <a:t> μετά το LT συνεχίστηκαν με τον «γενικό λύτη προβλημάτων» (General </a:t>
            </a:r>
            <a:r>
              <a:rPr lang="el-GR" dirty="0" err="1"/>
              <a:t>Problem</a:t>
            </a:r>
            <a:r>
              <a:rPr lang="el-GR" dirty="0"/>
              <a:t> </a:t>
            </a:r>
            <a:r>
              <a:rPr lang="el-GR" dirty="0" err="1"/>
              <a:t>Solver</a:t>
            </a:r>
            <a:r>
              <a:rPr lang="el-GR" dirty="0"/>
              <a:t> ή GPS).</a:t>
            </a:r>
          </a:p>
          <a:p>
            <a:pPr>
              <a:lnSpc>
                <a:spcPct val="120000"/>
              </a:lnSpc>
            </a:pPr>
            <a:r>
              <a:rPr lang="el-GR" dirty="0"/>
              <a:t>Αντίθετα από το LT, αυτό το πρόγραμμα ήταν σχεδιασμένο από την αρχή για να μιμείται τα ανθρώπινα πρωτόκολλα επίλυσης προβλημάτων.</a:t>
            </a:r>
          </a:p>
          <a:p>
            <a:pPr>
              <a:lnSpc>
                <a:spcPct val="120000"/>
              </a:lnSpc>
            </a:pPr>
            <a:r>
              <a:rPr lang="el-GR" dirty="0"/>
              <a:t>Μπορούσε να χειρίζεται περιορισμένη κλάση των γρίφων.</a:t>
            </a:r>
            <a:endParaRPr lang="en-US" dirty="0"/>
          </a:p>
        </p:txBody>
      </p:sp>
      <p:pic>
        <p:nvPicPr>
          <p:cNvPr id="5" name="Εικόνα 4">
            <a:extLst>
              <a:ext uri="{FF2B5EF4-FFF2-40B4-BE49-F238E27FC236}">
                <a16:creationId xmlns:a16="http://schemas.microsoft.com/office/drawing/2014/main" id="{B37052B6-A1AC-D8DF-104A-37B2E4C6B1A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l="41094" t="17981" r="26640" b="10337"/>
          <a:stretch/>
        </p:blipFill>
        <p:spPr>
          <a:xfrm>
            <a:off x="9029700" y="1956351"/>
            <a:ext cx="3162300" cy="3805480"/>
          </a:xfrm>
          <a:prstGeom prst="rect">
            <a:avLst/>
          </a:prstGeom>
        </p:spPr>
      </p:pic>
    </p:spTree>
    <p:extLst>
      <p:ext uri="{BB962C8B-B14F-4D97-AF65-F5344CB8AC3E}">
        <p14:creationId xmlns:p14="http://schemas.microsoft.com/office/powerpoint/2010/main" val="624521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C944FD6-28FC-0936-7CE7-CAE55A5AB728}"/>
              </a:ext>
            </a:extLst>
          </p:cNvPr>
          <p:cNvSpPr>
            <a:spLocks noGrp="1"/>
          </p:cNvSpPr>
          <p:nvPr>
            <p:ph type="title"/>
          </p:nvPr>
        </p:nvSpPr>
        <p:spPr/>
        <p:txBody>
          <a:bodyPr>
            <a:normAutofit fontScale="90000"/>
          </a:bodyPr>
          <a:lstStyle/>
          <a:p>
            <a:r>
              <a:rPr lang="el-GR" dirty="0"/>
              <a:t>Πρώιμος ενθουσιασμός – μεγάλες προσδοκίες (1952-1969) (</a:t>
            </a:r>
            <a:r>
              <a:rPr lang="en-US" dirty="0"/>
              <a:t>2</a:t>
            </a:r>
            <a:r>
              <a:rPr lang="el-GR" dirty="0"/>
              <a:t>/5)</a:t>
            </a:r>
            <a:endParaRPr lang="en-US" dirty="0"/>
          </a:p>
        </p:txBody>
      </p:sp>
      <p:sp>
        <p:nvSpPr>
          <p:cNvPr id="3" name="Θέση περιεχομένου 2">
            <a:extLst>
              <a:ext uri="{FF2B5EF4-FFF2-40B4-BE49-F238E27FC236}">
                <a16:creationId xmlns:a16="http://schemas.microsoft.com/office/drawing/2014/main" id="{2591A67C-79FB-758C-8595-3BC0640A972E}"/>
              </a:ext>
            </a:extLst>
          </p:cNvPr>
          <p:cNvSpPr>
            <a:spLocks noGrp="1"/>
          </p:cNvSpPr>
          <p:nvPr>
            <p:ph idx="1"/>
          </p:nvPr>
        </p:nvSpPr>
        <p:spPr/>
        <p:txBody>
          <a:bodyPr>
            <a:normAutofit fontScale="77500" lnSpcReduction="20000"/>
          </a:bodyPr>
          <a:lstStyle/>
          <a:p>
            <a:r>
              <a:rPr lang="el-GR" dirty="0"/>
              <a:t>Υπόθεση του φυσικού συστήματος συμβόλων (</a:t>
            </a:r>
            <a:r>
              <a:rPr lang="el-GR" dirty="0" err="1"/>
              <a:t>physical</a:t>
            </a:r>
            <a:r>
              <a:rPr lang="en-US" dirty="0"/>
              <a:t> </a:t>
            </a:r>
            <a:r>
              <a:rPr lang="el-GR" dirty="0" err="1"/>
              <a:t>symbol</a:t>
            </a:r>
            <a:r>
              <a:rPr lang="en-US" dirty="0"/>
              <a:t> </a:t>
            </a:r>
            <a:r>
              <a:rPr lang="el-GR" dirty="0" err="1"/>
              <a:t>system</a:t>
            </a:r>
            <a:r>
              <a:rPr lang="el-GR" dirty="0"/>
              <a:t>): «Ένα φυσικό</a:t>
            </a:r>
            <a:r>
              <a:rPr lang="en-US" dirty="0"/>
              <a:t> </a:t>
            </a:r>
            <a:r>
              <a:rPr lang="el-GR" dirty="0"/>
              <a:t>σύστημα συμβόλων έχει τα αναγκαία και επαρκή μέσα για γενική ευφυή δράση».</a:t>
            </a:r>
            <a:endParaRPr lang="en-US" dirty="0"/>
          </a:p>
          <a:p>
            <a:r>
              <a:rPr lang="el-GR" dirty="0"/>
              <a:t>Οποιοδήποτε σύστημα (άνθρωπος ή μηχανή) που εκδηλώνει νοημοσύνη πρέπει να</a:t>
            </a:r>
            <a:r>
              <a:rPr lang="en-US" dirty="0"/>
              <a:t> </a:t>
            </a:r>
            <a:r>
              <a:rPr lang="el-GR" dirty="0"/>
              <a:t>λειτουργεί με τον χειρισμό δομών δεδομένων που αποτελούνται από σύμβολα.–Θα δούμε αργότερα ότι αυτή η υπόθεση έχει αμφισβητηθεί από πολλές πλευρές.</a:t>
            </a:r>
            <a:endParaRPr lang="en-US" dirty="0"/>
          </a:p>
          <a:p>
            <a:r>
              <a:rPr lang="el-GR" dirty="0"/>
              <a:t>Ο</a:t>
            </a:r>
            <a:r>
              <a:rPr lang="en-US" dirty="0"/>
              <a:t> </a:t>
            </a:r>
            <a:r>
              <a:rPr lang="el-GR" dirty="0" err="1"/>
              <a:t>Herbert</a:t>
            </a:r>
            <a:r>
              <a:rPr lang="en-US" dirty="0"/>
              <a:t> </a:t>
            </a:r>
            <a:r>
              <a:rPr lang="el-GR" dirty="0" err="1"/>
              <a:t>Gelernter</a:t>
            </a:r>
            <a:r>
              <a:rPr lang="el-GR" dirty="0"/>
              <a:t>(1959) δημιούργησε το</a:t>
            </a:r>
            <a:r>
              <a:rPr lang="en-US" dirty="0"/>
              <a:t> </a:t>
            </a:r>
            <a:r>
              <a:rPr lang="el-GR" dirty="0" err="1"/>
              <a:t>Geometry</a:t>
            </a:r>
            <a:r>
              <a:rPr lang="en-US" dirty="0"/>
              <a:t> </a:t>
            </a:r>
            <a:r>
              <a:rPr lang="el-GR" dirty="0" err="1"/>
              <a:t>Theorem</a:t>
            </a:r>
            <a:r>
              <a:rPr lang="en-US" dirty="0"/>
              <a:t> </a:t>
            </a:r>
            <a:r>
              <a:rPr lang="el-GR" dirty="0" err="1"/>
              <a:t>Prover</a:t>
            </a:r>
            <a:r>
              <a:rPr lang="el-GR" dirty="0"/>
              <a:t>, το οποίο</a:t>
            </a:r>
            <a:r>
              <a:rPr lang="en-US" dirty="0"/>
              <a:t> </a:t>
            </a:r>
            <a:r>
              <a:rPr lang="el-GR" dirty="0"/>
              <a:t>μπορούσε να αποδεικνύει θεωρήματα της γεωμετρίας τα οποία δυσκόλευαν πολλούς</a:t>
            </a:r>
            <a:r>
              <a:rPr lang="en-US" dirty="0"/>
              <a:t> </a:t>
            </a:r>
            <a:r>
              <a:rPr lang="el-GR" dirty="0"/>
              <a:t>φοιτητές των μαθηματικών.</a:t>
            </a:r>
            <a:endParaRPr lang="en-US" dirty="0"/>
          </a:p>
          <a:p>
            <a:r>
              <a:rPr lang="el-GR" dirty="0"/>
              <a:t>Προάγγελος των σύγχρονων μεθόδων απόδειξης μαθηματικών θεωρημάτων.</a:t>
            </a:r>
            <a:endParaRPr lang="en-US" dirty="0"/>
          </a:p>
          <a:p>
            <a:r>
              <a:rPr lang="el-GR" dirty="0" err="1"/>
              <a:t>Arthur</a:t>
            </a:r>
            <a:r>
              <a:rPr lang="en-US" dirty="0"/>
              <a:t> </a:t>
            </a:r>
            <a:r>
              <a:rPr lang="el-GR" dirty="0" err="1"/>
              <a:t>Samuel</a:t>
            </a:r>
            <a:r>
              <a:rPr lang="el-GR" dirty="0"/>
              <a:t>(1956), παιχνίδι ντάμα εκπαιδευμένο με ενισχυτική μάθηση, έγινε</a:t>
            </a:r>
            <a:r>
              <a:rPr lang="en-US" dirty="0"/>
              <a:t> </a:t>
            </a:r>
            <a:r>
              <a:rPr lang="el-GR" dirty="0"/>
              <a:t>καλύτερο από τον δημιουργό του (ερασιτεχνικό επίπεδο).</a:t>
            </a:r>
            <a:endParaRPr lang="en-US" dirty="0"/>
          </a:p>
          <a:p>
            <a:r>
              <a:rPr lang="el-GR" dirty="0"/>
              <a:t>Πρόδρομος των TDGAMMON (</a:t>
            </a:r>
            <a:r>
              <a:rPr lang="el-GR" dirty="0" err="1"/>
              <a:t>Tesauro</a:t>
            </a:r>
            <a:r>
              <a:rPr lang="el-GR" dirty="0"/>
              <a:t>, 1992), ALPHAGO (Silver κ.ά., 2016).</a:t>
            </a:r>
            <a:endParaRPr lang="en-US" dirty="0"/>
          </a:p>
        </p:txBody>
      </p:sp>
    </p:spTree>
    <p:extLst>
      <p:ext uri="{BB962C8B-B14F-4D97-AF65-F5344CB8AC3E}">
        <p14:creationId xmlns:p14="http://schemas.microsoft.com/office/powerpoint/2010/main" val="230013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ECDECDBD-69DD-2C73-35E3-680AEEA961F5}"/>
              </a:ext>
            </a:extLst>
          </p:cNvPr>
          <p:cNvPicPr>
            <a:picLocks noChangeAspect="1"/>
          </p:cNvPicPr>
          <p:nvPr/>
        </p:nvPicPr>
        <p:blipFill>
          <a:blip r:embed="rId2"/>
          <a:stretch>
            <a:fillRect/>
          </a:stretch>
        </p:blipFill>
        <p:spPr>
          <a:xfrm>
            <a:off x="1818261" y="0"/>
            <a:ext cx="8555478" cy="6145037"/>
          </a:xfrm>
          <a:prstGeom prst="rect">
            <a:avLst/>
          </a:prstGeom>
        </p:spPr>
      </p:pic>
    </p:spTree>
    <p:extLst>
      <p:ext uri="{BB962C8B-B14F-4D97-AF65-F5344CB8AC3E}">
        <p14:creationId xmlns:p14="http://schemas.microsoft.com/office/powerpoint/2010/main" val="2150163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30F9185-657E-B280-44C6-9C391AA2AF9D}"/>
              </a:ext>
            </a:extLst>
          </p:cNvPr>
          <p:cNvSpPr>
            <a:spLocks noGrp="1"/>
          </p:cNvSpPr>
          <p:nvPr>
            <p:ph type="title"/>
          </p:nvPr>
        </p:nvSpPr>
        <p:spPr/>
        <p:txBody>
          <a:bodyPr>
            <a:normAutofit fontScale="90000"/>
          </a:bodyPr>
          <a:lstStyle/>
          <a:p>
            <a:r>
              <a:rPr lang="el-GR" dirty="0"/>
              <a:t>Πρώιμος ενθουσιασμός – μεγάλες προσδοκίες (1952-1969) (</a:t>
            </a:r>
            <a:r>
              <a:rPr lang="en-US" dirty="0"/>
              <a:t>3</a:t>
            </a:r>
            <a:r>
              <a:rPr lang="el-GR" dirty="0"/>
              <a:t>/5)</a:t>
            </a:r>
            <a:endParaRPr lang="en-US" dirty="0"/>
          </a:p>
        </p:txBody>
      </p:sp>
      <p:sp>
        <p:nvSpPr>
          <p:cNvPr id="3" name="Θέση περιεχομένου 2">
            <a:extLst>
              <a:ext uri="{FF2B5EF4-FFF2-40B4-BE49-F238E27FC236}">
                <a16:creationId xmlns:a16="http://schemas.microsoft.com/office/drawing/2014/main" id="{2495DE65-360F-22D2-1396-D24D8FC8246A}"/>
              </a:ext>
            </a:extLst>
          </p:cNvPr>
          <p:cNvSpPr>
            <a:spLocks noGrp="1"/>
          </p:cNvSpPr>
          <p:nvPr>
            <p:ph idx="1"/>
          </p:nvPr>
        </p:nvSpPr>
        <p:spPr>
          <a:xfrm>
            <a:off x="1120000" y="1825625"/>
            <a:ext cx="7248937" cy="4351338"/>
          </a:xfrm>
        </p:spPr>
        <p:txBody>
          <a:bodyPr>
            <a:normAutofit fontScale="70000" lnSpcReduction="20000"/>
          </a:bodyPr>
          <a:lstStyle/>
          <a:p>
            <a:pPr marL="0" indent="0">
              <a:buNone/>
            </a:pPr>
            <a:r>
              <a:rPr lang="el-GR" dirty="0" err="1"/>
              <a:t>John</a:t>
            </a:r>
            <a:r>
              <a:rPr lang="el-GR" dirty="0"/>
              <a:t> </a:t>
            </a:r>
            <a:r>
              <a:rPr lang="el-GR" dirty="0" err="1"/>
              <a:t>McCarthy</a:t>
            </a:r>
            <a:r>
              <a:rPr lang="el-GR" dirty="0"/>
              <a:t>, 1958</a:t>
            </a:r>
            <a:endParaRPr lang="en-US" dirty="0"/>
          </a:p>
          <a:p>
            <a:r>
              <a:rPr lang="el-GR" dirty="0"/>
              <a:t>MIT AI</a:t>
            </a:r>
            <a:r>
              <a:rPr lang="en-US" dirty="0"/>
              <a:t> </a:t>
            </a:r>
            <a:r>
              <a:rPr lang="el-GR" dirty="0" err="1"/>
              <a:t>Lab</a:t>
            </a:r>
            <a:r>
              <a:rPr lang="en-US" dirty="0"/>
              <a:t> </a:t>
            </a:r>
            <a:r>
              <a:rPr lang="el-GR" dirty="0" err="1"/>
              <a:t>Memo</a:t>
            </a:r>
            <a:r>
              <a:rPr lang="en-US" dirty="0"/>
              <a:t> </a:t>
            </a:r>
            <a:r>
              <a:rPr lang="el-GR" dirty="0" err="1"/>
              <a:t>No</a:t>
            </a:r>
            <a:r>
              <a:rPr lang="el-GR" dirty="0"/>
              <a:t>. 1, όρισε τη γλώσσα υψηλού επιπέδου</a:t>
            </a:r>
            <a:r>
              <a:rPr lang="en-US" dirty="0"/>
              <a:t> </a:t>
            </a:r>
            <a:r>
              <a:rPr lang="el-GR" dirty="0" err="1"/>
              <a:t>Lisp</a:t>
            </a:r>
            <a:r>
              <a:rPr lang="el-GR" dirty="0"/>
              <a:t>, η οποία έμελλε</a:t>
            </a:r>
            <a:r>
              <a:rPr lang="en-US" dirty="0"/>
              <a:t> </a:t>
            </a:r>
            <a:r>
              <a:rPr lang="el-GR" dirty="0"/>
              <a:t>να γίνει η κυρίαρχη γλώσσα προγραμματισμού της τεχνητής νοημοσύνης για τα</a:t>
            </a:r>
            <a:r>
              <a:rPr lang="en-US" dirty="0"/>
              <a:t> </a:t>
            </a:r>
            <a:r>
              <a:rPr lang="el-GR" dirty="0"/>
              <a:t>επόμενα 30 χρόνια.</a:t>
            </a:r>
            <a:endParaRPr lang="en-US" dirty="0"/>
          </a:p>
          <a:p>
            <a:r>
              <a:rPr lang="el-GR" dirty="0" err="1"/>
              <a:t>Programs</a:t>
            </a:r>
            <a:r>
              <a:rPr lang="en-US" dirty="0"/>
              <a:t> </a:t>
            </a:r>
            <a:r>
              <a:rPr lang="el-GR" dirty="0" err="1"/>
              <a:t>with</a:t>
            </a:r>
            <a:r>
              <a:rPr lang="en-US" dirty="0"/>
              <a:t> </a:t>
            </a:r>
            <a:r>
              <a:rPr lang="el-GR" dirty="0"/>
              <a:t>Common</a:t>
            </a:r>
            <a:r>
              <a:rPr lang="en-US" dirty="0"/>
              <a:t> </a:t>
            </a:r>
            <a:r>
              <a:rPr lang="el-GR" dirty="0" err="1"/>
              <a:t>Sense</a:t>
            </a:r>
            <a:r>
              <a:rPr lang="en-US" dirty="0"/>
              <a:t> </a:t>
            </a:r>
            <a:r>
              <a:rPr lang="el-GR" dirty="0"/>
              <a:t>(Προγράμματα με κοινή λογική), παρουσίασε</a:t>
            </a:r>
            <a:r>
              <a:rPr lang="en-US" dirty="0"/>
              <a:t> </a:t>
            </a:r>
            <a:r>
              <a:rPr lang="el-GR" dirty="0"/>
              <a:t>μια εννοιολογική πρόταση για συστήματα ΤΝ βασισμένα στη γνώση και τη</a:t>
            </a:r>
            <a:r>
              <a:rPr lang="en-US" dirty="0"/>
              <a:t> </a:t>
            </a:r>
            <a:r>
              <a:rPr lang="el-GR" dirty="0"/>
              <a:t>συλλογιστική.</a:t>
            </a:r>
            <a:endParaRPr lang="en-US" dirty="0"/>
          </a:p>
          <a:p>
            <a:r>
              <a:rPr lang="el-GR" dirty="0"/>
              <a:t>Στη δημοσίευση περιγράφει το</a:t>
            </a:r>
            <a:r>
              <a:rPr lang="en-US" dirty="0"/>
              <a:t> </a:t>
            </a:r>
            <a:r>
              <a:rPr lang="el-GR" dirty="0" err="1"/>
              <a:t>Advice</a:t>
            </a:r>
            <a:r>
              <a:rPr lang="en-US" dirty="0"/>
              <a:t> </a:t>
            </a:r>
            <a:r>
              <a:rPr lang="el-GR" dirty="0" err="1"/>
              <a:t>Taker</a:t>
            </a:r>
            <a:r>
              <a:rPr lang="el-GR" dirty="0"/>
              <a:t>, ένα υποθετικό πρόγραμμα που θα</a:t>
            </a:r>
            <a:r>
              <a:rPr lang="en-US" dirty="0"/>
              <a:t> </a:t>
            </a:r>
            <a:r>
              <a:rPr lang="el-GR" dirty="0"/>
              <a:t>ενσωμάτωνε γενική γνώση του κόσμου και θα μπορούσε να τη χρησιμοποιήσει</a:t>
            </a:r>
            <a:r>
              <a:rPr lang="en-US" dirty="0"/>
              <a:t> </a:t>
            </a:r>
            <a:r>
              <a:rPr lang="el-GR" dirty="0"/>
              <a:t>για να παράγει σχέδια δράσης.</a:t>
            </a:r>
            <a:endParaRPr lang="en-US" dirty="0"/>
          </a:p>
          <a:p>
            <a:r>
              <a:rPr lang="el-GR" dirty="0"/>
              <a:t>Η δημοσίευση αυτή επηρέασε την πορεία της ΤΝ και παραμένει επίκαιρη μέχρι και</a:t>
            </a:r>
            <a:r>
              <a:rPr lang="en-US" dirty="0"/>
              <a:t> </a:t>
            </a:r>
            <a:r>
              <a:rPr lang="el-GR" dirty="0"/>
              <a:t>σήμερα.</a:t>
            </a:r>
            <a:endParaRPr lang="en-US" dirty="0"/>
          </a:p>
        </p:txBody>
      </p:sp>
      <p:pic>
        <p:nvPicPr>
          <p:cNvPr id="10242" name="Picture 2" descr="John McCarthy - The creator of Lisp programming language and father of  modern artificial intelligence. #lisp #pr… | Science cartoons, Computer  jokes, Science comics">
            <a:extLst>
              <a:ext uri="{FF2B5EF4-FFF2-40B4-BE49-F238E27FC236}">
                <a16:creationId xmlns:a16="http://schemas.microsoft.com/office/drawing/2014/main" id="{1B38753C-BC34-5D64-8641-2E643DAED0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8937" y="2034653"/>
            <a:ext cx="3823063" cy="3823063"/>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Lisp (programming language) - Wikipedia">
            <a:extLst>
              <a:ext uri="{FF2B5EF4-FFF2-40B4-BE49-F238E27FC236}">
                <a16:creationId xmlns:a16="http://schemas.microsoft.com/office/drawing/2014/main" id="{3C64662A-A8C1-A9ED-07F7-6F09579BEC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0468" y="99218"/>
            <a:ext cx="1857375" cy="185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8309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3941717-0C3D-AB20-6FA4-1B074A7509DD}"/>
              </a:ext>
            </a:extLst>
          </p:cNvPr>
          <p:cNvSpPr>
            <a:spLocks noGrp="1"/>
          </p:cNvSpPr>
          <p:nvPr>
            <p:ph type="title"/>
          </p:nvPr>
        </p:nvSpPr>
        <p:spPr/>
        <p:txBody>
          <a:bodyPr>
            <a:normAutofit fontScale="90000"/>
          </a:bodyPr>
          <a:lstStyle/>
          <a:p>
            <a:r>
              <a:rPr lang="el-GR" dirty="0"/>
              <a:t>Πρώιμος ενθουσιασμός – μεγάλες προσδοκίες (1952-1969) (</a:t>
            </a:r>
            <a:r>
              <a:rPr lang="en-US" dirty="0"/>
              <a:t>4</a:t>
            </a:r>
            <a:r>
              <a:rPr lang="el-GR" dirty="0"/>
              <a:t>/5)</a:t>
            </a:r>
            <a:endParaRPr lang="en-US" dirty="0"/>
          </a:p>
        </p:txBody>
      </p:sp>
      <p:sp>
        <p:nvSpPr>
          <p:cNvPr id="3" name="Θέση περιεχομένου 2">
            <a:extLst>
              <a:ext uri="{FF2B5EF4-FFF2-40B4-BE49-F238E27FC236}">
                <a16:creationId xmlns:a16="http://schemas.microsoft.com/office/drawing/2014/main" id="{303E963B-67BD-97A3-6462-E836D16F0ADB}"/>
              </a:ext>
            </a:extLst>
          </p:cNvPr>
          <p:cNvSpPr>
            <a:spLocks noGrp="1"/>
          </p:cNvSpPr>
          <p:nvPr>
            <p:ph idx="1"/>
          </p:nvPr>
        </p:nvSpPr>
        <p:spPr/>
        <p:txBody>
          <a:bodyPr>
            <a:normAutofit fontScale="85000" lnSpcReduction="10000"/>
          </a:bodyPr>
          <a:lstStyle/>
          <a:p>
            <a:r>
              <a:rPr lang="el-GR" dirty="0"/>
              <a:t>Το 1958 ήταν επίσης η χρονιά που ο</a:t>
            </a:r>
            <a:r>
              <a:rPr lang="en-US" dirty="0"/>
              <a:t> </a:t>
            </a:r>
            <a:r>
              <a:rPr lang="el-GR" dirty="0" err="1"/>
              <a:t>Marvin</a:t>
            </a:r>
            <a:r>
              <a:rPr lang="en-US" dirty="0"/>
              <a:t>  </a:t>
            </a:r>
            <a:r>
              <a:rPr lang="el-GR" dirty="0" err="1"/>
              <a:t>Minsky</a:t>
            </a:r>
            <a:r>
              <a:rPr lang="en-US" dirty="0"/>
              <a:t> </a:t>
            </a:r>
            <a:r>
              <a:rPr lang="el-GR" dirty="0"/>
              <a:t>μετακόμισε στο MIT.</a:t>
            </a:r>
            <a:endParaRPr lang="en-US" dirty="0"/>
          </a:p>
          <a:p>
            <a:r>
              <a:rPr lang="el-GR" dirty="0"/>
              <a:t>Επέβλεψε μια σειρά φοιτητών οι οποίοι επέλεξαν να ασχοληθούν με περιορισμένα</a:t>
            </a:r>
            <a:r>
              <a:rPr lang="en-US" dirty="0"/>
              <a:t> </a:t>
            </a:r>
            <a:r>
              <a:rPr lang="el-GR" dirty="0"/>
              <a:t>προβλήματα που η επίλυσή τους φαινόταν να απαιτεί νοημοσύνη. Αυτά τα</a:t>
            </a:r>
            <a:r>
              <a:rPr lang="en-US" dirty="0"/>
              <a:t> </a:t>
            </a:r>
            <a:r>
              <a:rPr lang="el-GR" dirty="0"/>
              <a:t>περιορισμένα πεδία ονομάστηκαν</a:t>
            </a:r>
            <a:r>
              <a:rPr lang="en-US" dirty="0"/>
              <a:t> </a:t>
            </a:r>
            <a:r>
              <a:rPr lang="el-GR" dirty="0"/>
              <a:t>μικρόκοσμοι.</a:t>
            </a:r>
            <a:endParaRPr lang="en-US" dirty="0"/>
          </a:p>
          <a:p>
            <a:r>
              <a:rPr lang="el-GR" dirty="0"/>
              <a:t>Ο πιο διάσημος μικρόκοσμος ήταν ο κόσμος των κύβων (</a:t>
            </a:r>
            <a:r>
              <a:rPr lang="el-GR" dirty="0" err="1"/>
              <a:t>blocks</a:t>
            </a:r>
            <a:r>
              <a:rPr lang="en-US" dirty="0"/>
              <a:t> </a:t>
            </a:r>
            <a:r>
              <a:rPr lang="el-GR" dirty="0" err="1"/>
              <a:t>world</a:t>
            </a:r>
            <a:r>
              <a:rPr lang="el-GR" dirty="0"/>
              <a:t>), ο οποίος</a:t>
            </a:r>
            <a:r>
              <a:rPr lang="en-US" dirty="0"/>
              <a:t> </a:t>
            </a:r>
            <a:r>
              <a:rPr lang="el-GR" dirty="0"/>
              <a:t>αποτελούνταν από ένα σύνολο στερεών γεωμετρικών σχημάτων τοποθετημένων</a:t>
            </a:r>
            <a:r>
              <a:rPr lang="en-US" dirty="0"/>
              <a:t> </a:t>
            </a:r>
            <a:r>
              <a:rPr lang="el-GR" dirty="0"/>
              <a:t>επάνω σε ένα τραπέζι (ή, συχνότερα, επάνω σε μια προσομοίωση τραπεζιού), όπως</a:t>
            </a:r>
            <a:r>
              <a:rPr lang="en-US" dirty="0"/>
              <a:t> </a:t>
            </a:r>
            <a:r>
              <a:rPr lang="el-GR" dirty="0"/>
              <a:t>στην Εικόνα που ακολουθεί.</a:t>
            </a:r>
            <a:endParaRPr lang="en-US" dirty="0"/>
          </a:p>
          <a:p>
            <a:r>
              <a:rPr lang="el-GR" dirty="0"/>
              <a:t>Μια συνηθισμένη δουλειά σε αυτόν τον κόσμο είναι να αναδιαταχθούν τα σχήματα με έναν ορισμένο τρόπο, με τη χρήση ενός ρομποτικού βραχίονα που μπορεί να σηκώνει ένα κάθε φορά.</a:t>
            </a:r>
            <a:endParaRPr lang="en-US" dirty="0"/>
          </a:p>
        </p:txBody>
      </p:sp>
    </p:spTree>
    <p:extLst>
      <p:ext uri="{BB962C8B-B14F-4D97-AF65-F5344CB8AC3E}">
        <p14:creationId xmlns:p14="http://schemas.microsoft.com/office/powerpoint/2010/main" val="177210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0B7EAE0D-49A8-CA6F-9705-DCE5A337641E}"/>
              </a:ext>
            </a:extLst>
          </p:cNvPr>
          <p:cNvPicPr>
            <a:picLocks noChangeAspect="1"/>
          </p:cNvPicPr>
          <p:nvPr/>
        </p:nvPicPr>
        <p:blipFill>
          <a:blip r:embed="rId2"/>
          <a:stretch>
            <a:fillRect/>
          </a:stretch>
        </p:blipFill>
        <p:spPr>
          <a:xfrm>
            <a:off x="933450" y="0"/>
            <a:ext cx="10325100" cy="5991225"/>
          </a:xfrm>
          <a:prstGeom prst="rect">
            <a:avLst/>
          </a:prstGeom>
        </p:spPr>
      </p:pic>
      <p:sp>
        <p:nvSpPr>
          <p:cNvPr id="6" name="TextBox 5">
            <a:extLst>
              <a:ext uri="{FF2B5EF4-FFF2-40B4-BE49-F238E27FC236}">
                <a16:creationId xmlns:a16="http://schemas.microsoft.com/office/drawing/2014/main" id="{06FFC784-F389-9EEF-E9C9-8A28DDF6BDFD}"/>
              </a:ext>
            </a:extLst>
          </p:cNvPr>
          <p:cNvSpPr txBox="1"/>
          <p:nvPr/>
        </p:nvSpPr>
        <p:spPr>
          <a:xfrm>
            <a:off x="1171575" y="200025"/>
            <a:ext cx="6524625" cy="1200329"/>
          </a:xfrm>
          <a:prstGeom prst="rect">
            <a:avLst/>
          </a:prstGeom>
          <a:noFill/>
        </p:spPr>
        <p:txBody>
          <a:bodyPr wrap="square" rtlCol="0">
            <a:spAutoFit/>
          </a:bodyPr>
          <a:lstStyle/>
          <a:p>
            <a:r>
              <a:rPr lang="el-GR" dirty="0">
                <a:solidFill>
                  <a:schemeClr val="bg1"/>
                </a:solidFill>
              </a:rPr>
              <a:t>Σκηνή από τον κόσμο των κύβων. Το πρόγραμμα </a:t>
            </a:r>
            <a:r>
              <a:rPr lang="en-US" dirty="0">
                <a:solidFill>
                  <a:schemeClr val="bg1"/>
                </a:solidFill>
              </a:rPr>
              <a:t>SHRDLU (Winograd, 1972) </a:t>
            </a:r>
            <a:r>
              <a:rPr lang="el-GR" dirty="0">
                <a:solidFill>
                  <a:schemeClr val="bg1"/>
                </a:solidFill>
              </a:rPr>
              <a:t>έχει μόλις ολοκληρώσει την εντολή «Βρες ένα σχήμα το οποίο είναι ψηλότερο από εκείνο που κρατάς και τοποθέτησέ το στο κουτί».</a:t>
            </a:r>
            <a:endParaRPr lang="en-US" dirty="0">
              <a:solidFill>
                <a:schemeClr val="bg1"/>
              </a:solidFill>
            </a:endParaRPr>
          </a:p>
        </p:txBody>
      </p:sp>
    </p:spTree>
    <p:extLst>
      <p:ext uri="{BB962C8B-B14F-4D97-AF65-F5344CB8AC3E}">
        <p14:creationId xmlns:p14="http://schemas.microsoft.com/office/powerpoint/2010/main" val="1115005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CA450EA-793B-6D8D-C9D1-7A0E3E1AD9CD}"/>
              </a:ext>
            </a:extLst>
          </p:cNvPr>
          <p:cNvSpPr>
            <a:spLocks noGrp="1"/>
          </p:cNvSpPr>
          <p:nvPr>
            <p:ph type="title"/>
          </p:nvPr>
        </p:nvSpPr>
        <p:spPr/>
        <p:txBody>
          <a:bodyPr>
            <a:normAutofit fontScale="90000"/>
          </a:bodyPr>
          <a:lstStyle/>
          <a:p>
            <a:r>
              <a:rPr lang="el-GR" dirty="0"/>
              <a:t>Πρώιμος ενθουσιασμός – μεγάλες προσδοκίες (1952-1969) (</a:t>
            </a:r>
            <a:r>
              <a:rPr lang="en-US" dirty="0"/>
              <a:t>5</a:t>
            </a:r>
            <a:r>
              <a:rPr lang="el-GR" dirty="0"/>
              <a:t>/5)</a:t>
            </a:r>
            <a:endParaRPr lang="en-US" dirty="0"/>
          </a:p>
        </p:txBody>
      </p:sp>
      <p:sp>
        <p:nvSpPr>
          <p:cNvPr id="3" name="Θέση περιεχομένου 2">
            <a:extLst>
              <a:ext uri="{FF2B5EF4-FFF2-40B4-BE49-F238E27FC236}">
                <a16:creationId xmlns:a16="http://schemas.microsoft.com/office/drawing/2014/main" id="{1F57C380-AFB1-6576-7A76-3F2221991512}"/>
              </a:ext>
            </a:extLst>
          </p:cNvPr>
          <p:cNvSpPr>
            <a:spLocks noGrp="1"/>
          </p:cNvSpPr>
          <p:nvPr>
            <p:ph idx="1"/>
          </p:nvPr>
        </p:nvSpPr>
        <p:spPr/>
        <p:txBody>
          <a:bodyPr>
            <a:normAutofit fontScale="92500"/>
          </a:bodyPr>
          <a:lstStyle/>
          <a:p>
            <a:r>
              <a:rPr lang="el-GR" dirty="0"/>
              <a:t>Οι πρώτες εργασίες που βασίστηκαν στα </a:t>
            </a:r>
            <a:r>
              <a:rPr lang="el-GR" dirty="0" err="1"/>
              <a:t>νευρωνικά</a:t>
            </a:r>
            <a:r>
              <a:rPr lang="el-GR" dirty="0"/>
              <a:t> δίκτυα των </a:t>
            </a:r>
            <a:r>
              <a:rPr lang="el-GR" dirty="0" err="1"/>
              <a:t>McCulloch</a:t>
            </a:r>
            <a:r>
              <a:rPr lang="el-GR" dirty="0"/>
              <a:t> και </a:t>
            </a:r>
            <a:r>
              <a:rPr lang="el-GR" dirty="0" err="1"/>
              <a:t>Pitts</a:t>
            </a:r>
            <a:r>
              <a:rPr lang="el-GR" dirty="0"/>
              <a:t> ευδοκίμησαν επίσης.</a:t>
            </a:r>
          </a:p>
          <a:p>
            <a:r>
              <a:rPr lang="el-GR" dirty="0"/>
              <a:t>Οι μέθοδοι μάθησης του </a:t>
            </a:r>
            <a:r>
              <a:rPr lang="el-GR" dirty="0" err="1"/>
              <a:t>Hebb</a:t>
            </a:r>
            <a:r>
              <a:rPr lang="el-GR" dirty="0"/>
              <a:t> ενισχύθηκαν από τον </a:t>
            </a:r>
            <a:r>
              <a:rPr lang="el-GR" dirty="0" err="1"/>
              <a:t>Bernie</a:t>
            </a:r>
            <a:r>
              <a:rPr lang="el-GR" dirty="0"/>
              <a:t> </a:t>
            </a:r>
            <a:r>
              <a:rPr lang="el-GR" dirty="0" err="1"/>
              <a:t>Widrow</a:t>
            </a:r>
            <a:r>
              <a:rPr lang="el-GR" dirty="0"/>
              <a:t> (</a:t>
            </a:r>
            <a:r>
              <a:rPr lang="el-GR" dirty="0" err="1"/>
              <a:t>Widrow</a:t>
            </a:r>
            <a:r>
              <a:rPr lang="el-GR" dirty="0"/>
              <a:t> και </a:t>
            </a:r>
            <a:r>
              <a:rPr lang="el-GR" dirty="0" err="1"/>
              <a:t>Hoff</a:t>
            </a:r>
            <a:r>
              <a:rPr lang="el-GR" dirty="0"/>
              <a:t>, 1960ꞏ </a:t>
            </a:r>
            <a:r>
              <a:rPr lang="el-GR" dirty="0" err="1"/>
              <a:t>Widrow</a:t>
            </a:r>
            <a:r>
              <a:rPr lang="el-GR" dirty="0"/>
              <a:t>, 1962), ο οποίος ονόμασε τα δίκτυά του </a:t>
            </a:r>
            <a:r>
              <a:rPr lang="el-GR" dirty="0" err="1"/>
              <a:t>adalines</a:t>
            </a:r>
            <a:r>
              <a:rPr lang="el-GR" dirty="0"/>
              <a:t>, και από τον </a:t>
            </a:r>
            <a:r>
              <a:rPr lang="el-GR" dirty="0" err="1"/>
              <a:t>Frank</a:t>
            </a:r>
            <a:r>
              <a:rPr lang="el-GR" dirty="0"/>
              <a:t> </a:t>
            </a:r>
            <a:r>
              <a:rPr lang="el-GR" dirty="0" err="1"/>
              <a:t>Rosenblatt</a:t>
            </a:r>
            <a:r>
              <a:rPr lang="el-GR" dirty="0"/>
              <a:t> (1962) με τα </a:t>
            </a:r>
            <a:r>
              <a:rPr lang="el-GR" dirty="0" err="1"/>
              <a:t>perceptron</a:t>
            </a:r>
            <a:r>
              <a:rPr lang="el-GR" dirty="0"/>
              <a:t>.</a:t>
            </a:r>
          </a:p>
          <a:p>
            <a:r>
              <a:rPr lang="el-GR" dirty="0"/>
              <a:t>Σύμφωνα με το θεώρημα της σύγκλισης των </a:t>
            </a:r>
            <a:r>
              <a:rPr lang="el-GR" dirty="0" err="1"/>
              <a:t>perceptron</a:t>
            </a:r>
            <a:r>
              <a:rPr lang="el-GR" dirty="0"/>
              <a:t> (</a:t>
            </a:r>
            <a:r>
              <a:rPr lang="el-GR" dirty="0" err="1"/>
              <a:t>Block</a:t>
            </a:r>
            <a:r>
              <a:rPr lang="el-GR" dirty="0"/>
              <a:t> κ.ά., 1962), οι αλγόριθμοι μάθησης μπορούν να προσαρμόζουν την ισχύ των συνδέσεων ενός </a:t>
            </a:r>
            <a:r>
              <a:rPr lang="el-GR" dirty="0" err="1"/>
              <a:t>perceptron</a:t>
            </a:r>
            <a:r>
              <a:rPr lang="el-GR" dirty="0"/>
              <a:t> ώστε να συμφωνούν με οποιαδήποτε δεδομένα εισόδου, με την προϋπόθεση ότι υπάρχει μια τέτοια αντιστοιχία.</a:t>
            </a:r>
            <a:endParaRPr lang="en-US" dirty="0"/>
          </a:p>
        </p:txBody>
      </p:sp>
    </p:spTree>
    <p:extLst>
      <p:ext uri="{BB962C8B-B14F-4D97-AF65-F5344CB8AC3E}">
        <p14:creationId xmlns:p14="http://schemas.microsoft.com/office/powerpoint/2010/main" val="26509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Perceptrons: An Introduction to Computational Geometry, Expanded Edition:  Minsky, Marvin, Papert, Seymour A.: 9780262631112: Amazon.com: Books">
            <a:extLst>
              <a:ext uri="{FF2B5EF4-FFF2-40B4-BE49-F238E27FC236}">
                <a16:creationId xmlns:a16="http://schemas.microsoft.com/office/drawing/2014/main" id="{086E08FF-DBF3-D8F4-D311-1B538804F5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2906078" cy="43053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Kernelled Connections: The Perceptron as Diagram - TripleAmpersand Journal  (&amp;&amp;&amp;)TripleAmpersand Journal (&amp;&amp;&amp;)">
            <a:extLst>
              <a:ext uri="{FF2B5EF4-FFF2-40B4-BE49-F238E27FC236}">
                <a16:creationId xmlns:a16="http://schemas.microsoft.com/office/drawing/2014/main" id="{7E129CC8-9661-8D7A-BC81-0E541FA3C0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9856" y="0"/>
            <a:ext cx="4586735" cy="5991743"/>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ADALINE. An adaptive linear neuron. Manually adapted synapses. Designed...  | Download Scientific Diagram">
            <a:extLst>
              <a:ext uri="{FF2B5EF4-FFF2-40B4-BE49-F238E27FC236}">
                <a16:creationId xmlns:a16="http://schemas.microsoft.com/office/drawing/2014/main" id="{BFAF9EC1-FD42-7BBB-680C-0DE693B03A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3850" y="0"/>
            <a:ext cx="4248150" cy="3323553"/>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Bernard Widrow - Wikipedia">
            <a:extLst>
              <a:ext uri="{FF2B5EF4-FFF2-40B4-BE49-F238E27FC236}">
                <a16:creationId xmlns:a16="http://schemas.microsoft.com/office/drawing/2014/main" id="{0A9083AA-169D-6ACC-9653-4F08C3CC9B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43850" y="3429000"/>
            <a:ext cx="3731995" cy="2562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5852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C4C8BA7-1BFA-3090-592B-752584CC708E}"/>
              </a:ext>
            </a:extLst>
          </p:cNvPr>
          <p:cNvSpPr>
            <a:spLocks noGrp="1"/>
          </p:cNvSpPr>
          <p:nvPr>
            <p:ph type="title"/>
          </p:nvPr>
        </p:nvSpPr>
        <p:spPr/>
        <p:txBody>
          <a:bodyPr>
            <a:normAutofit fontScale="90000"/>
          </a:bodyPr>
          <a:lstStyle/>
          <a:p>
            <a:r>
              <a:rPr lang="el-GR" dirty="0"/>
              <a:t>Μια δόση ρεαλισμού (1966-1973) (1/3)</a:t>
            </a:r>
            <a:endParaRPr lang="en-US" dirty="0"/>
          </a:p>
        </p:txBody>
      </p:sp>
      <p:sp>
        <p:nvSpPr>
          <p:cNvPr id="3" name="Θέση περιεχομένου 2">
            <a:extLst>
              <a:ext uri="{FF2B5EF4-FFF2-40B4-BE49-F238E27FC236}">
                <a16:creationId xmlns:a16="http://schemas.microsoft.com/office/drawing/2014/main" id="{FA5BBBD5-9112-B539-C356-6973A7ACFD51}"/>
              </a:ext>
            </a:extLst>
          </p:cNvPr>
          <p:cNvSpPr>
            <a:spLocks noGrp="1"/>
          </p:cNvSpPr>
          <p:nvPr>
            <p:ph idx="1"/>
          </p:nvPr>
        </p:nvSpPr>
        <p:spPr/>
        <p:txBody>
          <a:bodyPr>
            <a:normAutofit fontScale="85000" lnSpcReduction="20000"/>
          </a:bodyPr>
          <a:lstStyle/>
          <a:p>
            <a:r>
              <a:rPr lang="el-GR" dirty="0"/>
              <a:t>Οι αρχικές προβλέψεις ήταν ιδιαίτερα αισιόδοξες.</a:t>
            </a:r>
          </a:p>
          <a:p>
            <a:r>
              <a:rPr lang="el-GR" dirty="0"/>
              <a:t>Ο </a:t>
            </a:r>
            <a:r>
              <a:rPr lang="el-GR" dirty="0" err="1"/>
              <a:t>Simon</a:t>
            </a:r>
            <a:r>
              <a:rPr lang="el-GR" dirty="0"/>
              <a:t> έκανε και πιο συγκεκριμένες προβλέψεις, λέγοντας ότι μέσα σε 10 χρόνια ένας υπολογιστής θα ήταν παγκόσμιος πρωταθλητής στο σκάκι και ότι ένα σημαντικό μαθηματικό θεώρημα θα αποδεικνυόταν από μια μηχανή.</a:t>
            </a:r>
          </a:p>
          <a:p>
            <a:r>
              <a:rPr lang="el-GR" dirty="0"/>
              <a:t>Οι προβλέψεις αυτές επαληθεύτηκαν (ή σχεδόν επαληθεύτηκαν) σε 40 χρόνια, και όχι σε 10.</a:t>
            </a:r>
          </a:p>
          <a:p>
            <a:r>
              <a:rPr lang="el-GR" dirty="0"/>
              <a:t>Οι λόγοι αυτής της αποτυχίας ήταν δύο:</a:t>
            </a:r>
          </a:p>
          <a:p>
            <a:pPr lvl="1"/>
            <a:r>
              <a:rPr lang="el-GR" dirty="0"/>
              <a:t>Πολλά από τα πρώιμα συστήματα ΤΝ βασίζονταν κυρίως στην «ενημερωμένη ενδοσκόπηση» για το πώς εκτελούν μια εργασία οι άνθρωποι.</a:t>
            </a:r>
          </a:p>
          <a:p>
            <a:pPr lvl="1"/>
            <a:r>
              <a:rPr lang="el-GR" dirty="0"/>
              <a:t>Η έλλειψη εκτίμησης ως προς τη </a:t>
            </a:r>
            <a:r>
              <a:rPr lang="el-GR" dirty="0" err="1"/>
              <a:t>δυσεπιλυσιμότητα</a:t>
            </a:r>
            <a:r>
              <a:rPr lang="el-GR" dirty="0"/>
              <a:t> πολλών από τα προβλήματα που προσπαθούσε να λύσει η ΤΝ.</a:t>
            </a:r>
          </a:p>
          <a:p>
            <a:r>
              <a:rPr lang="el-GR" dirty="0"/>
              <a:t>Δεν είχε αναπτυχθεί ακόμη η θεωρία της υπολογιστικής πολυπλοκότητας.</a:t>
            </a:r>
            <a:endParaRPr lang="en-US" dirty="0"/>
          </a:p>
        </p:txBody>
      </p:sp>
    </p:spTree>
    <p:extLst>
      <p:ext uri="{BB962C8B-B14F-4D97-AF65-F5344CB8AC3E}">
        <p14:creationId xmlns:p14="http://schemas.microsoft.com/office/powerpoint/2010/main" val="3056057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8A1563E-E2F1-0A63-0054-BF3E966B009A}"/>
              </a:ext>
            </a:extLst>
          </p:cNvPr>
          <p:cNvSpPr>
            <a:spLocks noGrp="1"/>
          </p:cNvSpPr>
          <p:nvPr>
            <p:ph type="title"/>
          </p:nvPr>
        </p:nvSpPr>
        <p:spPr/>
        <p:txBody>
          <a:bodyPr>
            <a:normAutofit fontScale="90000"/>
          </a:bodyPr>
          <a:lstStyle/>
          <a:p>
            <a:r>
              <a:rPr lang="el-GR" dirty="0"/>
              <a:t>Μια δόση ρεαλισμού (1966-1973) (2/3)</a:t>
            </a:r>
            <a:endParaRPr lang="en-US" dirty="0"/>
          </a:p>
        </p:txBody>
      </p:sp>
      <p:sp>
        <p:nvSpPr>
          <p:cNvPr id="3" name="Θέση περιεχομένου 2">
            <a:extLst>
              <a:ext uri="{FF2B5EF4-FFF2-40B4-BE49-F238E27FC236}">
                <a16:creationId xmlns:a16="http://schemas.microsoft.com/office/drawing/2014/main" id="{9C00DAE6-3DB1-3882-D956-A1480FA09B95}"/>
              </a:ext>
            </a:extLst>
          </p:cNvPr>
          <p:cNvSpPr>
            <a:spLocks noGrp="1"/>
          </p:cNvSpPr>
          <p:nvPr>
            <p:ph idx="1"/>
          </p:nvPr>
        </p:nvSpPr>
        <p:spPr/>
        <p:txBody>
          <a:bodyPr>
            <a:normAutofit fontScale="77500" lnSpcReduction="20000"/>
          </a:bodyPr>
          <a:lstStyle/>
          <a:p>
            <a:r>
              <a:rPr lang="el-GR" dirty="0"/>
              <a:t>Τα πρώιμα πειράματα στη μηχανική εξέλιξη (</a:t>
            </a:r>
            <a:r>
              <a:rPr lang="el-GR" dirty="0" err="1"/>
              <a:t>machine</a:t>
            </a:r>
            <a:r>
              <a:rPr lang="el-GR" dirty="0"/>
              <a:t> </a:t>
            </a:r>
            <a:r>
              <a:rPr lang="el-GR" dirty="0" err="1"/>
              <a:t>evolution</a:t>
            </a:r>
            <a:r>
              <a:rPr lang="el-GR" dirty="0"/>
              <a:t>), ένα πεδίο που σήμερα ονομάζεται γενετικός προγραμματισμός [</a:t>
            </a:r>
            <a:r>
              <a:rPr lang="el-GR" dirty="0" err="1"/>
              <a:t>genetic</a:t>
            </a:r>
            <a:r>
              <a:rPr lang="el-GR" dirty="0"/>
              <a:t> </a:t>
            </a:r>
            <a:r>
              <a:rPr lang="el-GR" dirty="0" err="1"/>
              <a:t>programming</a:t>
            </a:r>
            <a:r>
              <a:rPr lang="el-GR" dirty="0"/>
              <a:t> (</a:t>
            </a:r>
            <a:r>
              <a:rPr lang="el-GR" dirty="0" err="1"/>
              <a:t>Friedberg</a:t>
            </a:r>
            <a:r>
              <a:rPr lang="el-GR" dirty="0"/>
              <a:t>, 1958ꞏ </a:t>
            </a:r>
            <a:r>
              <a:rPr lang="el-GR" dirty="0" err="1"/>
              <a:t>Friedbergκ.ά</a:t>
            </a:r>
            <a:r>
              <a:rPr lang="el-GR" dirty="0"/>
              <a:t>., 1959)] βασίζονταν στην αναμφισβήτητα σωστή πεποίθηση ότι, με την πραγματοποίηση μιας κατάλληλης σειράς μικρών μεταλλάξεων σε ένα πρόγραμμα κώδικα μηχανής, μπορούσε να δημιουργηθεί ένα πρόγραμμα με καλή απόδοση για οποιαδήποτε συγκεκριμένη εργασία.</a:t>
            </a:r>
          </a:p>
          <a:p>
            <a:r>
              <a:rPr lang="el-GR" dirty="0"/>
              <a:t>Η ιδέα λοιπόν ήταν να δοκιμάζονται τυχαίες μεταλλάξεις με μια διαδικασία επιλογής που να διατηρεί εκείνες που φαίνονται χρήσιμες.</a:t>
            </a:r>
          </a:p>
          <a:p>
            <a:r>
              <a:rPr lang="el-GR" dirty="0"/>
              <a:t>Μετά από χιλιάδες ώρες χρόνου CPU, όμως, δεν παρατηρήθηκε καμία πρόοδος.</a:t>
            </a:r>
          </a:p>
          <a:p>
            <a:r>
              <a:rPr lang="el-GR" dirty="0"/>
              <a:t>Η αποτυχία να τα βγάλει πέρα με το πρόβλημα της «συνδυαστικής έκρηξης» ήταν μία από τις κυριότερες κριτικές της ΤΝ που αναφέρονταν στην έκθεση του </a:t>
            </a:r>
            <a:r>
              <a:rPr lang="el-GR" dirty="0" err="1"/>
              <a:t>Lighthill</a:t>
            </a:r>
            <a:r>
              <a:rPr lang="el-GR" dirty="0"/>
              <a:t> (1973), η οποία αποτέλεσε τη βάση για την απόφαση της Βρετανικής κυβέρνησης να τερματίσει την υποστήριξη της έρευνας στην ΤΝ σε όλα τα πανεπιστήμια εκτός από δύο.</a:t>
            </a:r>
            <a:endParaRPr lang="en-US" dirty="0"/>
          </a:p>
        </p:txBody>
      </p:sp>
    </p:spTree>
    <p:extLst>
      <p:ext uri="{BB962C8B-B14F-4D97-AF65-F5344CB8AC3E}">
        <p14:creationId xmlns:p14="http://schemas.microsoft.com/office/powerpoint/2010/main" val="772494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rtoo-c3po">
            <a:extLst>
              <a:ext uri="{FF2B5EF4-FFF2-40B4-BE49-F238E27FC236}">
                <a16:creationId xmlns:a16="http://schemas.microsoft.com/office/drawing/2014/main" id="{E8970E7E-80BE-92DC-05EF-93916ADFBAC8}"/>
              </a:ext>
            </a:extLst>
          </p:cNvPr>
          <p:cNvPicPr>
            <a:picLocks noChangeAspect="1" noChangeArrowheads="1"/>
          </p:cNvPicPr>
          <p:nvPr/>
        </p:nvPicPr>
        <p:blipFill>
          <a:blip r:embed="rId2" cstate="print"/>
          <a:srcRect/>
          <a:stretch>
            <a:fillRect/>
          </a:stretch>
        </p:blipFill>
        <p:spPr bwMode="auto">
          <a:xfrm>
            <a:off x="1524001" y="1523999"/>
            <a:ext cx="2971800" cy="4367445"/>
          </a:xfrm>
          <a:prstGeom prst="rect">
            <a:avLst/>
          </a:prstGeom>
          <a:noFill/>
          <a:ln w="9525">
            <a:noFill/>
            <a:miter lim="800000"/>
            <a:headEnd/>
            <a:tailEnd/>
          </a:ln>
        </p:spPr>
      </p:pic>
      <p:pic>
        <p:nvPicPr>
          <p:cNvPr id="5" name="Picture 6" descr="t3-94">
            <a:extLst>
              <a:ext uri="{FF2B5EF4-FFF2-40B4-BE49-F238E27FC236}">
                <a16:creationId xmlns:a16="http://schemas.microsoft.com/office/drawing/2014/main" id="{DC4D9FE8-0EDB-F901-66DA-73801312BF3A}"/>
              </a:ext>
            </a:extLst>
          </p:cNvPr>
          <p:cNvPicPr>
            <a:picLocks noChangeAspect="1" noChangeArrowheads="1"/>
          </p:cNvPicPr>
          <p:nvPr/>
        </p:nvPicPr>
        <p:blipFill>
          <a:blip r:embed="rId3" cstate="print"/>
          <a:srcRect/>
          <a:stretch>
            <a:fillRect/>
          </a:stretch>
        </p:blipFill>
        <p:spPr bwMode="auto">
          <a:xfrm>
            <a:off x="4495801" y="1524000"/>
            <a:ext cx="2686050" cy="1522810"/>
          </a:xfrm>
          <a:prstGeom prst="rect">
            <a:avLst/>
          </a:prstGeom>
          <a:noFill/>
          <a:ln w="9525">
            <a:noFill/>
            <a:miter lim="800000"/>
            <a:headEnd/>
            <a:tailEnd/>
          </a:ln>
        </p:spPr>
      </p:pic>
      <p:pic>
        <p:nvPicPr>
          <p:cNvPr id="6" name="Picture 8" descr="matrix-smith-dvd2">
            <a:extLst>
              <a:ext uri="{FF2B5EF4-FFF2-40B4-BE49-F238E27FC236}">
                <a16:creationId xmlns:a16="http://schemas.microsoft.com/office/drawing/2014/main" id="{1F821B25-9B43-0464-DF36-A396C40D7F9C}"/>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495801" y="3048000"/>
            <a:ext cx="2686050" cy="1428750"/>
          </a:xfrm>
          <a:prstGeom prst="rect">
            <a:avLst/>
          </a:prstGeom>
          <a:noFill/>
          <a:ln w="9525">
            <a:noFill/>
            <a:miter lim="800000"/>
            <a:headEnd/>
            <a:tailEnd/>
          </a:ln>
        </p:spPr>
      </p:pic>
      <p:pic>
        <p:nvPicPr>
          <p:cNvPr id="7" name="Picture 4" descr="http://images3.wikia.nocookie.net/__cb58379/half-life/en/images/d/d5/Glados_new_lair.jpg">
            <a:extLst>
              <a:ext uri="{FF2B5EF4-FFF2-40B4-BE49-F238E27FC236}">
                <a16:creationId xmlns:a16="http://schemas.microsoft.com/office/drawing/2014/main" id="{4A1F0DDF-0DC1-40AD-DFE9-14E257C9F7A0}"/>
              </a:ext>
            </a:extLst>
          </p:cNvPr>
          <p:cNvPicPr>
            <a:picLocks noChangeAspect="1" noChangeArrowheads="1"/>
          </p:cNvPicPr>
          <p:nvPr/>
        </p:nvPicPr>
        <p:blipFill>
          <a:blip r:embed="rId5" cstate="print">
            <a:lum bright="20000" contrast="30000"/>
          </a:blip>
          <a:srcRect/>
          <a:stretch>
            <a:fillRect/>
          </a:stretch>
        </p:blipFill>
        <p:spPr bwMode="auto">
          <a:xfrm>
            <a:off x="7162801" y="4495800"/>
            <a:ext cx="1803400" cy="1352550"/>
          </a:xfrm>
          <a:prstGeom prst="rect">
            <a:avLst/>
          </a:prstGeom>
          <a:noFill/>
        </p:spPr>
      </p:pic>
      <p:pic>
        <p:nvPicPr>
          <p:cNvPr id="8" name="Picture 7">
            <a:extLst>
              <a:ext uri="{FF2B5EF4-FFF2-40B4-BE49-F238E27FC236}">
                <a16:creationId xmlns:a16="http://schemas.microsoft.com/office/drawing/2014/main" id="{4D274B57-1A77-9916-8498-0D2DF6B2EC87}"/>
              </a:ext>
            </a:extLst>
          </p:cNvPr>
          <p:cNvPicPr>
            <a:picLocks noChangeAspect="1"/>
          </p:cNvPicPr>
          <p:nvPr/>
        </p:nvPicPr>
        <p:blipFill>
          <a:blip r:embed="rId6"/>
          <a:stretch>
            <a:fillRect/>
          </a:stretch>
        </p:blipFill>
        <p:spPr>
          <a:xfrm>
            <a:off x="5181601" y="4476750"/>
            <a:ext cx="1371600" cy="1371600"/>
          </a:xfrm>
          <a:prstGeom prst="rect">
            <a:avLst/>
          </a:prstGeom>
        </p:spPr>
      </p:pic>
      <p:pic>
        <p:nvPicPr>
          <p:cNvPr id="9" name="Picture 8">
            <a:extLst>
              <a:ext uri="{FF2B5EF4-FFF2-40B4-BE49-F238E27FC236}">
                <a16:creationId xmlns:a16="http://schemas.microsoft.com/office/drawing/2014/main" id="{304AA9D1-F0D8-1C33-BDFB-C9CC035391B5}"/>
              </a:ext>
            </a:extLst>
          </p:cNvPr>
          <p:cNvPicPr>
            <a:picLocks noChangeAspect="1"/>
          </p:cNvPicPr>
          <p:nvPr/>
        </p:nvPicPr>
        <p:blipFill rotWithShape="1">
          <a:blip r:embed="rId7"/>
          <a:srcRect l="11948" r="7575"/>
          <a:stretch/>
        </p:blipFill>
        <p:spPr>
          <a:xfrm>
            <a:off x="7162800" y="1524000"/>
            <a:ext cx="3593047" cy="2971800"/>
          </a:xfrm>
          <a:prstGeom prst="rect">
            <a:avLst/>
          </a:prstGeom>
        </p:spPr>
      </p:pic>
      <p:pic>
        <p:nvPicPr>
          <p:cNvPr id="10" name="Picture 9">
            <a:extLst>
              <a:ext uri="{FF2B5EF4-FFF2-40B4-BE49-F238E27FC236}">
                <a16:creationId xmlns:a16="http://schemas.microsoft.com/office/drawing/2014/main" id="{C5255E6C-3F7B-1CF6-E126-9DDC39A74955}"/>
              </a:ext>
            </a:extLst>
          </p:cNvPr>
          <p:cNvPicPr>
            <a:picLocks noChangeAspect="1"/>
          </p:cNvPicPr>
          <p:nvPr/>
        </p:nvPicPr>
        <p:blipFill>
          <a:blip r:embed="rId8"/>
          <a:stretch>
            <a:fillRect/>
          </a:stretch>
        </p:blipFill>
        <p:spPr>
          <a:xfrm>
            <a:off x="9065159" y="4495800"/>
            <a:ext cx="1690688" cy="1352550"/>
          </a:xfrm>
          <a:prstGeom prst="rect">
            <a:avLst/>
          </a:prstGeom>
        </p:spPr>
      </p:pic>
      <p:sp>
        <p:nvSpPr>
          <p:cNvPr id="11" name="TextBox 10">
            <a:extLst>
              <a:ext uri="{FF2B5EF4-FFF2-40B4-BE49-F238E27FC236}">
                <a16:creationId xmlns:a16="http://schemas.microsoft.com/office/drawing/2014/main" id="{1674BF3A-E95D-4140-81DE-7B8D11F5DA4B}"/>
              </a:ext>
            </a:extLst>
          </p:cNvPr>
          <p:cNvSpPr txBox="1"/>
          <p:nvPr/>
        </p:nvSpPr>
        <p:spPr>
          <a:xfrm>
            <a:off x="1524001" y="363794"/>
            <a:ext cx="8042786" cy="584775"/>
          </a:xfrm>
          <a:prstGeom prst="rect">
            <a:avLst/>
          </a:prstGeom>
          <a:noFill/>
        </p:spPr>
        <p:txBody>
          <a:bodyPr wrap="square" rtlCol="0">
            <a:spAutoFit/>
          </a:bodyPr>
          <a:lstStyle/>
          <a:p>
            <a:r>
              <a:rPr lang="el-GR" sz="3200" dirty="0"/>
              <a:t>Επιστημονική φαντασία ή πραγματικότητα;</a:t>
            </a:r>
            <a:endParaRPr lang="en-US" sz="3200" dirty="0"/>
          </a:p>
        </p:txBody>
      </p:sp>
    </p:spTree>
    <p:extLst>
      <p:ext uri="{BB962C8B-B14F-4D97-AF65-F5344CB8AC3E}">
        <p14:creationId xmlns:p14="http://schemas.microsoft.com/office/powerpoint/2010/main" val="734674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2477F77-967C-BC2F-52C6-08E78AD8B484}"/>
              </a:ext>
            </a:extLst>
          </p:cNvPr>
          <p:cNvSpPr>
            <a:spLocks noGrp="1"/>
          </p:cNvSpPr>
          <p:nvPr>
            <p:ph type="title"/>
          </p:nvPr>
        </p:nvSpPr>
        <p:spPr/>
        <p:txBody>
          <a:bodyPr>
            <a:normAutofit fontScale="90000"/>
          </a:bodyPr>
          <a:lstStyle/>
          <a:p>
            <a:r>
              <a:rPr lang="el-GR" dirty="0"/>
              <a:t>Μια δόση ρεαλισμού (1966-1973) (3/3)</a:t>
            </a:r>
            <a:endParaRPr lang="en-US" dirty="0"/>
          </a:p>
        </p:txBody>
      </p:sp>
      <p:sp>
        <p:nvSpPr>
          <p:cNvPr id="3" name="Θέση περιεχομένου 2">
            <a:extLst>
              <a:ext uri="{FF2B5EF4-FFF2-40B4-BE49-F238E27FC236}">
                <a16:creationId xmlns:a16="http://schemas.microsoft.com/office/drawing/2014/main" id="{40C13BF5-D12D-17A0-2169-1712EEA6E7FD}"/>
              </a:ext>
            </a:extLst>
          </p:cNvPr>
          <p:cNvSpPr>
            <a:spLocks noGrp="1"/>
          </p:cNvSpPr>
          <p:nvPr>
            <p:ph idx="1"/>
          </p:nvPr>
        </p:nvSpPr>
        <p:spPr/>
        <p:txBody>
          <a:bodyPr>
            <a:normAutofit fontScale="77500" lnSpcReduction="20000"/>
          </a:bodyPr>
          <a:lstStyle/>
          <a:p>
            <a:pPr>
              <a:lnSpc>
                <a:spcPct val="120000"/>
              </a:lnSpc>
            </a:pPr>
            <a:r>
              <a:rPr lang="el-GR" dirty="0"/>
              <a:t>Μια τρίτη δυσκολία οφειλόταν σε κάποιους θεμελιώδεις περιορισμούς των βασικών δομών που χρησιμοποιούνταν για την παραγωγή ευφυούς συμπεριφοράς.</a:t>
            </a:r>
          </a:p>
          <a:p>
            <a:pPr>
              <a:lnSpc>
                <a:spcPct val="120000"/>
              </a:lnSpc>
            </a:pPr>
            <a:r>
              <a:rPr lang="el-GR" dirty="0"/>
              <a:t>Για παράδειγμα, όπως αποδείχτηκε στο βιβλίο των </a:t>
            </a:r>
            <a:r>
              <a:rPr lang="el-GR" dirty="0" err="1"/>
              <a:t>Minsky</a:t>
            </a:r>
            <a:r>
              <a:rPr lang="el-GR" dirty="0"/>
              <a:t> και </a:t>
            </a:r>
            <a:r>
              <a:rPr lang="el-GR" dirty="0" err="1"/>
              <a:t>Papert</a:t>
            </a:r>
            <a:r>
              <a:rPr lang="el-GR" dirty="0"/>
              <a:t> </a:t>
            </a:r>
            <a:r>
              <a:rPr lang="el-GR" dirty="0" err="1"/>
              <a:t>Perceptrons</a:t>
            </a:r>
            <a:r>
              <a:rPr lang="el-GR" dirty="0"/>
              <a:t> (1969), αν και τα </a:t>
            </a:r>
            <a:r>
              <a:rPr lang="el-GR" dirty="0" err="1"/>
              <a:t>perceptron</a:t>
            </a:r>
            <a:r>
              <a:rPr lang="el-GR" dirty="0"/>
              <a:t> (μια απλή μορφή </a:t>
            </a:r>
            <a:r>
              <a:rPr lang="el-GR" dirty="0" err="1"/>
              <a:t>νευρωνικών</a:t>
            </a:r>
            <a:r>
              <a:rPr lang="el-GR" dirty="0"/>
              <a:t> δικτύων) είχαν τη δυνατότητα να μαθαίνουν οτιδήποτε μπορούσαν να αναπαραστήσουν, ήταν ελάχιστα αυτά που μπορούσαν να αναπαραστήσουν.</a:t>
            </a:r>
          </a:p>
          <a:p>
            <a:pPr>
              <a:lnSpc>
                <a:spcPct val="120000"/>
              </a:lnSpc>
            </a:pPr>
            <a:r>
              <a:rPr lang="el-GR" dirty="0"/>
              <a:t>Η ειρωνεία είναι ότι οι νέοι αλγόριθμοι μάθησης με </a:t>
            </a:r>
            <a:r>
              <a:rPr lang="el-GR" dirty="0" err="1"/>
              <a:t>οπισθοδιάδοση</a:t>
            </a:r>
            <a:r>
              <a:rPr lang="el-GR" dirty="0"/>
              <a:t> (</a:t>
            </a:r>
            <a:r>
              <a:rPr lang="el-GR" dirty="0" err="1"/>
              <a:t>backpropagation</a:t>
            </a:r>
            <a:r>
              <a:rPr lang="el-GR" dirty="0"/>
              <a:t> </a:t>
            </a:r>
            <a:r>
              <a:rPr lang="el-GR" dirty="0" err="1"/>
              <a:t>learning</a:t>
            </a:r>
            <a:r>
              <a:rPr lang="el-GR" dirty="0"/>
              <a:t>), οι οποίοι θα προκαλούσαν τεράστια αναζωπύρωση της έρευνας στα </a:t>
            </a:r>
            <a:r>
              <a:rPr lang="el-GR" dirty="0" err="1"/>
              <a:t>νευρωνικά</a:t>
            </a:r>
            <a:r>
              <a:rPr lang="el-GR" dirty="0"/>
              <a:t> δίκτυα στα τέλη της δεκαετίας του 1980, και αργότερα στη δεκαετία του2010, στην πραγματικότητα είχαν ήδη αναπτυχθεί για άλλες εφαρμογές στις αρχές της δεκαετίας του 1960 (</a:t>
            </a:r>
            <a:r>
              <a:rPr lang="el-GR" dirty="0" err="1"/>
              <a:t>Kelley</a:t>
            </a:r>
            <a:r>
              <a:rPr lang="el-GR" dirty="0"/>
              <a:t>, 1960ꞏ </a:t>
            </a:r>
            <a:r>
              <a:rPr lang="el-GR" dirty="0" err="1"/>
              <a:t>Bryson</a:t>
            </a:r>
            <a:r>
              <a:rPr lang="el-GR" dirty="0"/>
              <a:t>, 1962).</a:t>
            </a:r>
            <a:endParaRPr lang="en-US" dirty="0"/>
          </a:p>
        </p:txBody>
      </p:sp>
    </p:spTree>
    <p:extLst>
      <p:ext uri="{BB962C8B-B14F-4D97-AF65-F5344CB8AC3E}">
        <p14:creationId xmlns:p14="http://schemas.microsoft.com/office/powerpoint/2010/main" val="263282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E617474-CC30-BC68-B741-E1F248B3A24A}"/>
              </a:ext>
            </a:extLst>
          </p:cNvPr>
          <p:cNvSpPr>
            <a:spLocks noGrp="1"/>
          </p:cNvSpPr>
          <p:nvPr>
            <p:ph type="title"/>
          </p:nvPr>
        </p:nvSpPr>
        <p:spPr/>
        <p:txBody>
          <a:bodyPr>
            <a:normAutofit fontScale="90000"/>
          </a:bodyPr>
          <a:lstStyle/>
          <a:p>
            <a:r>
              <a:rPr lang="el-GR" dirty="0"/>
              <a:t>Έμπειρα συστήματα (1969-1986) (1/4)</a:t>
            </a:r>
            <a:endParaRPr lang="en-US" dirty="0"/>
          </a:p>
        </p:txBody>
      </p:sp>
      <p:sp>
        <p:nvSpPr>
          <p:cNvPr id="3" name="Θέση περιεχομένου 2">
            <a:extLst>
              <a:ext uri="{FF2B5EF4-FFF2-40B4-BE49-F238E27FC236}">
                <a16:creationId xmlns:a16="http://schemas.microsoft.com/office/drawing/2014/main" id="{CA251D9F-7CE4-0C1D-1D85-06AEFD7C3EB1}"/>
              </a:ext>
            </a:extLst>
          </p:cNvPr>
          <p:cNvSpPr>
            <a:spLocks noGrp="1"/>
          </p:cNvSpPr>
          <p:nvPr>
            <p:ph idx="1"/>
          </p:nvPr>
        </p:nvSpPr>
        <p:spPr>
          <a:xfrm>
            <a:off x="979100" y="1581785"/>
            <a:ext cx="10233800" cy="4351338"/>
          </a:xfrm>
        </p:spPr>
        <p:txBody>
          <a:bodyPr>
            <a:normAutofit fontScale="85000" lnSpcReduction="20000"/>
          </a:bodyPr>
          <a:lstStyle/>
          <a:p>
            <a:pPr>
              <a:lnSpc>
                <a:spcPct val="120000"/>
              </a:lnSpc>
            </a:pPr>
            <a:r>
              <a:rPr lang="el-GR" b="1" dirty="0"/>
              <a:t>Ασθενείς μέθοδοι </a:t>
            </a:r>
            <a:r>
              <a:rPr lang="el-GR" dirty="0"/>
              <a:t>(</a:t>
            </a:r>
            <a:r>
              <a:rPr lang="el-GR" dirty="0" err="1"/>
              <a:t>weak</a:t>
            </a:r>
            <a:r>
              <a:rPr lang="el-GR" dirty="0"/>
              <a:t> </a:t>
            </a:r>
            <a:r>
              <a:rPr lang="el-GR" dirty="0" err="1"/>
              <a:t>methods</a:t>
            </a:r>
            <a:r>
              <a:rPr lang="el-GR" dirty="0"/>
              <a:t>): Μηχανισμοί αναζήτησης γενικής χρήσης που προσπαθούν να συνδυάσουν στοιχειώδη συλλογιστικά βήματα για να βρουν πλήρεις λύσεις.</a:t>
            </a:r>
          </a:p>
          <a:p>
            <a:pPr lvl="1">
              <a:lnSpc>
                <a:spcPct val="120000"/>
              </a:lnSpc>
            </a:pPr>
            <a:r>
              <a:rPr lang="el-GR" dirty="0"/>
              <a:t>Λόγω της γενικότητας δεν μπορούν να κλιμακωθούν σε μεγάλα ή δύσκολα στιγμιότυπα προβλημάτων.</a:t>
            </a:r>
          </a:p>
          <a:p>
            <a:pPr>
              <a:lnSpc>
                <a:spcPct val="120000"/>
              </a:lnSpc>
            </a:pPr>
            <a:r>
              <a:rPr lang="el-GR" b="1" dirty="0"/>
              <a:t>Ισχυρές μέθοδοι</a:t>
            </a:r>
            <a:r>
              <a:rPr lang="el-GR" dirty="0"/>
              <a:t>: Χρήση γνώσης ειδικής για το συγκεκριμένο πεδίο γνώσης, η οποία επιτρέπει μεγαλύτερα συλλογιστικά βήματα και μπορεί να χειρίζεται ευκολότερα αντιπροσωπευτικές περιπτώσεις που παρουσιάζονται σε τομείς εξειδίκευσης.</a:t>
            </a:r>
          </a:p>
          <a:p>
            <a:pPr lvl="1">
              <a:lnSpc>
                <a:spcPct val="120000"/>
              </a:lnSpc>
            </a:pPr>
            <a:r>
              <a:rPr lang="el-GR" dirty="0"/>
              <a:t>Θα μπορούσε να πει κανείς ότι για να λυθεί ένα δύσκολο πρόβλημα θα πρέπει σχεδόν να γνωρίζουμε ήδη την απάντηση.</a:t>
            </a:r>
            <a:endParaRPr lang="en-US" dirty="0"/>
          </a:p>
        </p:txBody>
      </p:sp>
    </p:spTree>
    <p:extLst>
      <p:ext uri="{BB962C8B-B14F-4D97-AF65-F5344CB8AC3E}">
        <p14:creationId xmlns:p14="http://schemas.microsoft.com/office/powerpoint/2010/main" val="71116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9228307-E628-CE3A-A023-C8848533161C}"/>
              </a:ext>
            </a:extLst>
          </p:cNvPr>
          <p:cNvSpPr>
            <a:spLocks noGrp="1"/>
          </p:cNvSpPr>
          <p:nvPr>
            <p:ph type="title"/>
          </p:nvPr>
        </p:nvSpPr>
        <p:spPr/>
        <p:txBody>
          <a:bodyPr>
            <a:normAutofit fontScale="90000"/>
          </a:bodyPr>
          <a:lstStyle/>
          <a:p>
            <a:r>
              <a:rPr lang="el-GR" dirty="0"/>
              <a:t>Έμπειρα συστήματα (1969-1986) (2/4)</a:t>
            </a:r>
            <a:endParaRPr lang="en-US" dirty="0"/>
          </a:p>
        </p:txBody>
      </p:sp>
      <p:sp>
        <p:nvSpPr>
          <p:cNvPr id="3" name="Θέση περιεχομένου 2">
            <a:extLst>
              <a:ext uri="{FF2B5EF4-FFF2-40B4-BE49-F238E27FC236}">
                <a16:creationId xmlns:a16="http://schemas.microsoft.com/office/drawing/2014/main" id="{EF5F9AA8-973E-2B65-EE9B-F4845B032581}"/>
              </a:ext>
            </a:extLst>
          </p:cNvPr>
          <p:cNvSpPr>
            <a:spLocks noGrp="1"/>
          </p:cNvSpPr>
          <p:nvPr>
            <p:ph idx="1"/>
          </p:nvPr>
        </p:nvSpPr>
        <p:spPr/>
        <p:txBody>
          <a:bodyPr>
            <a:normAutofit fontScale="85000" lnSpcReduction="20000"/>
          </a:bodyPr>
          <a:lstStyle/>
          <a:p>
            <a:pPr>
              <a:lnSpc>
                <a:spcPct val="110000"/>
              </a:lnSpc>
            </a:pPr>
            <a:r>
              <a:rPr lang="el-GR" dirty="0"/>
              <a:t>Σύστημα DENDRAL (</a:t>
            </a:r>
            <a:r>
              <a:rPr lang="el-GR" dirty="0" err="1"/>
              <a:t>Buchanan</a:t>
            </a:r>
            <a:r>
              <a:rPr lang="el-GR" dirty="0"/>
              <a:t> κ.ά., 1969) για την εύρεση της μοριακής δομής από τις πληροφορίες που παρέχονται από ένα φασματόμετρο μάζας.</a:t>
            </a:r>
          </a:p>
          <a:p>
            <a:pPr lvl="1">
              <a:lnSpc>
                <a:spcPct val="110000"/>
              </a:lnSpc>
              <a:buFont typeface="Wingdings" panose="05000000000000000000" pitchFamily="2" charset="2"/>
              <a:buChar char="§"/>
            </a:pPr>
            <a:r>
              <a:rPr lang="el-GR" dirty="0"/>
              <a:t>Ενσωμάτωνε την κατάλληλη γνώση για τη </a:t>
            </a:r>
            <a:r>
              <a:rPr lang="el-GR" dirty="0" err="1"/>
              <a:t>φασματομετρία</a:t>
            </a:r>
            <a:r>
              <a:rPr lang="el-GR" dirty="0"/>
              <a:t> μάζας όχι με τη μορφή βασικών αρχών αλλά με τη μορφή αποδοτικών «συνταγών» (</a:t>
            </a:r>
            <a:r>
              <a:rPr lang="el-GR" dirty="0" err="1"/>
              <a:t>cook</a:t>
            </a:r>
            <a:r>
              <a:rPr lang="el-GR" dirty="0"/>
              <a:t> </a:t>
            </a:r>
            <a:r>
              <a:rPr lang="el-GR" dirty="0" err="1"/>
              <a:t>book</a:t>
            </a:r>
            <a:r>
              <a:rPr lang="el-GR" dirty="0"/>
              <a:t> </a:t>
            </a:r>
            <a:r>
              <a:rPr lang="el-GR" dirty="0" err="1"/>
              <a:t>recipes</a:t>
            </a:r>
            <a:r>
              <a:rPr lang="el-GR" dirty="0"/>
              <a:t>)(</a:t>
            </a:r>
            <a:r>
              <a:rPr lang="el-GR" dirty="0" err="1"/>
              <a:t>Feigenbaum</a:t>
            </a:r>
            <a:r>
              <a:rPr lang="el-GR" dirty="0"/>
              <a:t> κ.ά., 1971).</a:t>
            </a:r>
          </a:p>
          <a:p>
            <a:pPr lvl="1">
              <a:lnSpc>
                <a:spcPct val="110000"/>
              </a:lnSpc>
              <a:buFont typeface="Wingdings" panose="05000000000000000000" pitchFamily="2" charset="2"/>
              <a:buChar char="§"/>
            </a:pPr>
            <a:r>
              <a:rPr lang="el-GR" dirty="0"/>
              <a:t>Η σπουδαιότητα του DENDRAL ήταν ότι αποτέλεσε το πρώτο επιτυχημένο σύστημα με έμφαση στη γνώση: η πείρα του προερχόταν από πάρα πολλούς ειδικούς κανόνες.</a:t>
            </a:r>
          </a:p>
          <a:p>
            <a:pPr>
              <a:lnSpc>
                <a:spcPct val="110000"/>
              </a:lnSpc>
            </a:pPr>
            <a:r>
              <a:rPr lang="el-GR" dirty="0"/>
              <a:t>Σύστημα MYCIN για τη διάγνωση μολύνσεων του αίματος, ενσωμάτωνε περίπου 450 κανόνες.</a:t>
            </a:r>
          </a:p>
          <a:p>
            <a:pPr lvl="1">
              <a:lnSpc>
                <a:spcPct val="110000"/>
              </a:lnSpc>
              <a:buFont typeface="Wingdings" panose="05000000000000000000" pitchFamily="2" charset="2"/>
              <a:buChar char="§"/>
            </a:pPr>
            <a:r>
              <a:rPr lang="el-GR" dirty="0"/>
              <a:t>Οι κανόνες του MYCIN αποκτήθηκαν από εκτεταμένες συνεντεύξεις με ειδικούς.</a:t>
            </a:r>
          </a:p>
          <a:p>
            <a:pPr lvl="1">
              <a:lnSpc>
                <a:spcPct val="110000"/>
              </a:lnSpc>
              <a:buFont typeface="Wingdings" panose="05000000000000000000" pitchFamily="2" charset="2"/>
              <a:buChar char="§"/>
            </a:pPr>
            <a:r>
              <a:rPr lang="el-GR" dirty="0"/>
              <a:t>Περιλάμβανε έναν λογισμό αβεβαιότητας που ονομαζόταν συντελεστές βεβαιότητας (</a:t>
            </a:r>
            <a:r>
              <a:rPr lang="el-GR" dirty="0" err="1"/>
              <a:t>certainty</a:t>
            </a:r>
            <a:r>
              <a:rPr lang="el-GR" dirty="0"/>
              <a:t> </a:t>
            </a:r>
            <a:r>
              <a:rPr lang="el-GR" dirty="0" err="1"/>
              <a:t>factors</a:t>
            </a:r>
            <a:r>
              <a:rPr lang="el-GR" dirty="0"/>
              <a:t>), ο οποίος φαινόταν (εκείνο τον καιρό) να συμφωνεί ικανοποιητικά με τον τρόπο που αξιολογούσαν οι γιατροί τη σημασία των τεκμηρίων στη διάγνωση.</a:t>
            </a:r>
            <a:endParaRPr lang="en-US" dirty="0"/>
          </a:p>
        </p:txBody>
      </p:sp>
    </p:spTree>
    <p:extLst>
      <p:ext uri="{BB962C8B-B14F-4D97-AF65-F5344CB8AC3E}">
        <p14:creationId xmlns:p14="http://schemas.microsoft.com/office/powerpoint/2010/main" val="2299296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istory Of AI In 33 Breakthroughs: The First Expert System">
            <a:extLst>
              <a:ext uri="{FF2B5EF4-FFF2-40B4-BE49-F238E27FC236}">
                <a16:creationId xmlns:a16="http://schemas.microsoft.com/office/drawing/2014/main" id="{C3D89402-7FCC-EFE4-AFE2-A51775B690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
            <a:ext cx="5410200" cy="360045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Automating Science | Science">
            <a:extLst>
              <a:ext uri="{FF2B5EF4-FFF2-40B4-BE49-F238E27FC236}">
                <a16:creationId xmlns:a16="http://schemas.microsoft.com/office/drawing/2014/main" id="{0DB35B39-1E08-BC89-3552-5F782EFD31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3429001"/>
            <a:ext cx="41910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Rule-Based Expert Systems: MYCIN">
            <a:extLst>
              <a:ext uri="{FF2B5EF4-FFF2-40B4-BE49-F238E27FC236}">
                <a16:creationId xmlns:a16="http://schemas.microsoft.com/office/drawing/2014/main" id="{EF9A3A05-2F38-DC1A-69A9-0D2D9E629A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
            <a:ext cx="5303835" cy="5981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3745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A941206-0CAE-BF28-8EA9-C328968F5AD2}"/>
              </a:ext>
            </a:extLst>
          </p:cNvPr>
          <p:cNvSpPr>
            <a:spLocks noGrp="1"/>
          </p:cNvSpPr>
          <p:nvPr>
            <p:ph type="title"/>
          </p:nvPr>
        </p:nvSpPr>
        <p:spPr/>
        <p:txBody>
          <a:bodyPr>
            <a:normAutofit fontScale="90000"/>
          </a:bodyPr>
          <a:lstStyle/>
          <a:p>
            <a:r>
              <a:rPr lang="el-GR" dirty="0"/>
              <a:t>Έμπειρα συστήματα (1969-1986) (3/4)</a:t>
            </a:r>
            <a:endParaRPr lang="en-US" dirty="0"/>
          </a:p>
        </p:txBody>
      </p:sp>
      <p:sp>
        <p:nvSpPr>
          <p:cNvPr id="3" name="Θέση περιεχομένου 2">
            <a:extLst>
              <a:ext uri="{FF2B5EF4-FFF2-40B4-BE49-F238E27FC236}">
                <a16:creationId xmlns:a16="http://schemas.microsoft.com/office/drawing/2014/main" id="{39EE4AEB-4681-4987-104B-47E124BBAC76}"/>
              </a:ext>
            </a:extLst>
          </p:cNvPr>
          <p:cNvSpPr>
            <a:spLocks noGrp="1"/>
          </p:cNvSpPr>
          <p:nvPr>
            <p:ph idx="1"/>
          </p:nvPr>
        </p:nvSpPr>
        <p:spPr>
          <a:xfrm>
            <a:off x="388480" y="1690688"/>
            <a:ext cx="8720686" cy="4351338"/>
          </a:xfrm>
        </p:spPr>
        <p:txBody>
          <a:bodyPr>
            <a:normAutofit fontScale="70000" lnSpcReduction="20000"/>
          </a:bodyPr>
          <a:lstStyle/>
          <a:p>
            <a:r>
              <a:rPr lang="el-GR" dirty="0"/>
              <a:t>R1, άρχισε να λειτουργεί στην </a:t>
            </a:r>
            <a:r>
              <a:rPr lang="el-GR" dirty="0" err="1"/>
              <a:t>Digital</a:t>
            </a:r>
            <a:r>
              <a:rPr lang="en-US" dirty="0"/>
              <a:t> </a:t>
            </a:r>
            <a:r>
              <a:rPr lang="el-GR" dirty="0" err="1"/>
              <a:t>Equipment</a:t>
            </a:r>
            <a:r>
              <a:rPr lang="en-US" dirty="0"/>
              <a:t> </a:t>
            </a:r>
            <a:r>
              <a:rPr lang="el-GR" dirty="0" err="1"/>
              <a:t>Corporation</a:t>
            </a:r>
            <a:r>
              <a:rPr lang="en-US" dirty="0"/>
              <a:t> </a:t>
            </a:r>
            <a:r>
              <a:rPr lang="el-GR" dirty="0"/>
              <a:t>(</a:t>
            </a:r>
            <a:r>
              <a:rPr lang="el-GR" dirty="0" err="1"/>
              <a:t>McDermott</a:t>
            </a:r>
            <a:r>
              <a:rPr lang="el-GR" dirty="0"/>
              <a:t>, 1982). Το</a:t>
            </a:r>
            <a:r>
              <a:rPr lang="en-US" dirty="0"/>
              <a:t> </a:t>
            </a:r>
            <a:r>
              <a:rPr lang="el-GR" dirty="0"/>
              <a:t>πρόγραμμα βοηθούσε στη διαμόρφωση παραγγελιών για νέα υπολογιστικά συστήματα, και</a:t>
            </a:r>
            <a:r>
              <a:rPr lang="en-US" dirty="0"/>
              <a:t> </a:t>
            </a:r>
            <a:r>
              <a:rPr lang="el-GR" dirty="0"/>
              <a:t>εκτιμάται ότι το 1986 εξοικονομούσε 40 εκατομμύρια δολάρια τον χρόνο για την εταιρεία.</a:t>
            </a:r>
            <a:endParaRPr lang="en-US" dirty="0"/>
          </a:p>
          <a:p>
            <a:r>
              <a:rPr lang="el-GR" dirty="0"/>
              <a:t>Γλώσσα προγραμματισμού</a:t>
            </a:r>
            <a:r>
              <a:rPr lang="en-US" dirty="0"/>
              <a:t> </a:t>
            </a:r>
            <a:r>
              <a:rPr lang="el-GR" dirty="0" err="1"/>
              <a:t>Prolog</a:t>
            </a:r>
            <a:r>
              <a:rPr lang="el-GR" dirty="0"/>
              <a:t> (</a:t>
            </a:r>
            <a:r>
              <a:rPr lang="el-GR" dirty="0" err="1"/>
              <a:t>Alain</a:t>
            </a:r>
            <a:r>
              <a:rPr lang="en-US" dirty="0"/>
              <a:t> </a:t>
            </a:r>
            <a:r>
              <a:rPr lang="el-GR" dirty="0" err="1"/>
              <a:t>Colmerauer</a:t>
            </a:r>
            <a:r>
              <a:rPr lang="el-GR" dirty="0"/>
              <a:t>, </a:t>
            </a:r>
            <a:r>
              <a:rPr lang="el-GR" dirty="0" err="1"/>
              <a:t>Robert</a:t>
            </a:r>
            <a:r>
              <a:rPr lang="el-GR" dirty="0"/>
              <a:t> </a:t>
            </a:r>
            <a:r>
              <a:rPr lang="el-GR" dirty="0" err="1"/>
              <a:t>Kowalski</a:t>
            </a:r>
            <a:r>
              <a:rPr lang="el-GR" dirty="0"/>
              <a:t>, 1972).</a:t>
            </a:r>
            <a:endParaRPr lang="en-US" dirty="0"/>
          </a:p>
          <a:p>
            <a:r>
              <a:rPr lang="el-GR" dirty="0"/>
              <a:t>Πλαίσια (</a:t>
            </a:r>
            <a:r>
              <a:rPr lang="el-GR" dirty="0" err="1"/>
              <a:t>frames</a:t>
            </a:r>
            <a:r>
              <a:rPr lang="el-GR" dirty="0"/>
              <a:t>) του</a:t>
            </a:r>
            <a:r>
              <a:rPr lang="en-US" dirty="0"/>
              <a:t> </a:t>
            </a:r>
            <a:r>
              <a:rPr lang="el-GR" dirty="0" err="1"/>
              <a:t>Minsky</a:t>
            </a:r>
            <a:r>
              <a:rPr lang="en-US" dirty="0"/>
              <a:t> </a:t>
            </a:r>
            <a:r>
              <a:rPr lang="el-GR" dirty="0"/>
              <a:t>(1975),</a:t>
            </a:r>
            <a:r>
              <a:rPr lang="en-US" dirty="0"/>
              <a:t> </a:t>
            </a:r>
            <a:r>
              <a:rPr lang="el-GR" dirty="0"/>
              <a:t>όμοια με τις ιεραρχίες των κλάσεων, χωρίς όμως</a:t>
            </a:r>
            <a:r>
              <a:rPr lang="en-US" dirty="0"/>
              <a:t> </a:t>
            </a:r>
            <a:r>
              <a:rPr lang="el-GR" dirty="0"/>
              <a:t>κώδικα.</a:t>
            </a:r>
            <a:endParaRPr lang="en-US" dirty="0"/>
          </a:p>
          <a:p>
            <a:r>
              <a:rPr lang="el-GR" dirty="0"/>
              <a:t>Δεκαετές πρόγραμμα «</a:t>
            </a:r>
            <a:r>
              <a:rPr lang="el-GR" dirty="0" err="1"/>
              <a:t>Fifth</a:t>
            </a:r>
            <a:r>
              <a:rPr lang="en-US" dirty="0"/>
              <a:t> </a:t>
            </a:r>
            <a:r>
              <a:rPr lang="el-GR" dirty="0" err="1"/>
              <a:t>Generation</a:t>
            </a:r>
            <a:r>
              <a:rPr lang="el-GR" dirty="0"/>
              <a:t>» (Πέμπτη γενιά) της ιαπωνικής κυβέρνησης(1981), για τη δημιουργία ευφυών υπολογιστών μαζικής παραλληλίας που θα εκτελούσαν</a:t>
            </a:r>
            <a:r>
              <a:rPr lang="en-US" dirty="0"/>
              <a:t> </a:t>
            </a:r>
            <a:r>
              <a:rPr lang="el-GR" dirty="0"/>
              <a:t>την</a:t>
            </a:r>
            <a:r>
              <a:rPr lang="en-US" dirty="0"/>
              <a:t> </a:t>
            </a:r>
            <a:r>
              <a:rPr lang="el-GR" dirty="0" err="1"/>
              <a:t>Prolog</a:t>
            </a:r>
            <a:r>
              <a:rPr lang="el-GR" dirty="0"/>
              <a:t>.</a:t>
            </a:r>
            <a:endParaRPr lang="en-US" dirty="0"/>
          </a:p>
          <a:p>
            <a:r>
              <a:rPr lang="el-GR" dirty="0"/>
              <a:t>Ο κλάδος της ΤΝ γνώρισε τρομακτική ανάπτυξη, από μερικά εκατομμύρια δολάρια το</a:t>
            </a:r>
            <a:r>
              <a:rPr lang="en-US" dirty="0"/>
              <a:t> </a:t>
            </a:r>
            <a:r>
              <a:rPr lang="el-GR" dirty="0"/>
              <a:t>1980 σε δισεκατομμύρια δολάρια το 1988, με εκατοντάδες εταιρείες να κατασκευάζουν</a:t>
            </a:r>
            <a:r>
              <a:rPr lang="en-US" dirty="0"/>
              <a:t> </a:t>
            </a:r>
            <a:r>
              <a:rPr lang="el-GR" dirty="0"/>
              <a:t>έμπειρα συστήματα, συστήματα όρασης, ρομπότ, και εξειδικευμένο λογισμικό και υλικό για</a:t>
            </a:r>
            <a:r>
              <a:rPr lang="en-US" dirty="0"/>
              <a:t> </a:t>
            </a:r>
            <a:r>
              <a:rPr lang="el-GR" dirty="0"/>
              <a:t>αυτούς τους σκοπούς.</a:t>
            </a:r>
            <a:endParaRPr lang="en-US" dirty="0"/>
          </a:p>
        </p:txBody>
      </p:sp>
      <p:pic>
        <p:nvPicPr>
          <p:cNvPr id="4" name="Picture 2" descr="Digital Equipment Corporation - CHM Revolution">
            <a:extLst>
              <a:ext uri="{FF2B5EF4-FFF2-40B4-BE49-F238E27FC236}">
                <a16:creationId xmlns:a16="http://schemas.microsoft.com/office/drawing/2014/main" id="{FF31D32F-7AE8-7536-415A-1749AD07D2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1600" y="1690688"/>
            <a:ext cx="3200400" cy="1798625"/>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Logic and Prolog - YouTube">
            <a:extLst>
              <a:ext uri="{FF2B5EF4-FFF2-40B4-BE49-F238E27FC236}">
                <a16:creationId xmlns:a16="http://schemas.microsoft.com/office/drawing/2014/main" id="{F3ED4F12-3619-0A48-8747-BA9393A23C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1600" y="3489313"/>
            <a:ext cx="3200400" cy="1800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5027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C3C37DB-D5DB-87C8-2046-CD9DCA566AC3}"/>
              </a:ext>
            </a:extLst>
          </p:cNvPr>
          <p:cNvSpPr>
            <a:spLocks noGrp="1"/>
          </p:cNvSpPr>
          <p:nvPr>
            <p:ph type="title"/>
          </p:nvPr>
        </p:nvSpPr>
        <p:spPr/>
        <p:txBody>
          <a:bodyPr>
            <a:normAutofit fontScale="90000"/>
          </a:bodyPr>
          <a:lstStyle/>
          <a:p>
            <a:r>
              <a:rPr lang="el-GR" dirty="0"/>
              <a:t>Έμπειρα συστήματα (1969-1986) (4/4)</a:t>
            </a:r>
            <a:endParaRPr lang="en-US" dirty="0"/>
          </a:p>
        </p:txBody>
      </p:sp>
      <p:sp>
        <p:nvSpPr>
          <p:cNvPr id="3" name="Θέση περιεχομένου 2">
            <a:extLst>
              <a:ext uri="{FF2B5EF4-FFF2-40B4-BE49-F238E27FC236}">
                <a16:creationId xmlns:a16="http://schemas.microsoft.com/office/drawing/2014/main" id="{C4ABA25A-77BE-0B35-8160-9EC30DBED0E3}"/>
              </a:ext>
            </a:extLst>
          </p:cNvPr>
          <p:cNvSpPr>
            <a:spLocks noGrp="1"/>
          </p:cNvSpPr>
          <p:nvPr>
            <p:ph idx="1"/>
          </p:nvPr>
        </p:nvSpPr>
        <p:spPr/>
        <p:txBody>
          <a:bodyPr>
            <a:normAutofit lnSpcReduction="10000"/>
          </a:bodyPr>
          <a:lstStyle/>
          <a:p>
            <a:r>
              <a:rPr lang="el-GR" dirty="0"/>
              <a:t>Σύντομα μετά από αυτήν την έξαρση επήλθε μια περίοδος που ονομάστηκε «χειμώνας</a:t>
            </a:r>
            <a:r>
              <a:rPr lang="en-US" dirty="0"/>
              <a:t> </a:t>
            </a:r>
            <a:r>
              <a:rPr lang="el-GR" dirty="0"/>
              <a:t>της ΤΝ» (AI</a:t>
            </a:r>
            <a:r>
              <a:rPr lang="en-US" dirty="0"/>
              <a:t> </a:t>
            </a:r>
            <a:r>
              <a:rPr lang="el-GR" dirty="0" err="1"/>
              <a:t>winter</a:t>
            </a:r>
            <a:r>
              <a:rPr lang="el-GR" dirty="0"/>
              <a:t>, 1984), κατά την οποία πολλές εταιρείες έπεσαν στην αφάνεια</a:t>
            </a:r>
            <a:r>
              <a:rPr lang="en-US" dirty="0"/>
              <a:t> </a:t>
            </a:r>
            <a:r>
              <a:rPr lang="el-GR" dirty="0"/>
              <a:t>καθώς δεν κατάφεραν να εκπληρώσουν τις υπεραισιόδοξες υποσχέσεις τους.</a:t>
            </a:r>
            <a:endParaRPr lang="en-US" dirty="0"/>
          </a:p>
          <a:p>
            <a:r>
              <a:rPr lang="el-GR" dirty="0"/>
              <a:t>Η δημιουργία και η συντήρηση έμπειρων συστημάτων για σύνθετα πεδία</a:t>
            </a:r>
            <a:r>
              <a:rPr lang="en-US" dirty="0"/>
              <a:t> </a:t>
            </a:r>
            <a:r>
              <a:rPr lang="el-GR" dirty="0"/>
              <a:t>αποδείχθηκαν δύσκολη υπόθεση, εν μέρει επειδή οι μέθοδοι συλλογιστικής που</a:t>
            </a:r>
            <a:r>
              <a:rPr lang="en-US" dirty="0"/>
              <a:t> </a:t>
            </a:r>
            <a:r>
              <a:rPr lang="el-GR" dirty="0"/>
              <a:t>χρησιμοποιούνταν από τα συστήματα αποτύγχαναν λόγω της αβεβαιότητας και εν</a:t>
            </a:r>
            <a:r>
              <a:rPr lang="en-US" dirty="0"/>
              <a:t> </a:t>
            </a:r>
            <a:r>
              <a:rPr lang="el-GR" dirty="0"/>
              <a:t>μέρει επειδή τα συστήματα δεν μπορούσαν να μαθαίνουν από την εμπειρία.</a:t>
            </a:r>
            <a:endParaRPr lang="en-US" dirty="0"/>
          </a:p>
        </p:txBody>
      </p:sp>
    </p:spTree>
    <p:extLst>
      <p:ext uri="{BB962C8B-B14F-4D97-AF65-F5344CB8AC3E}">
        <p14:creationId xmlns:p14="http://schemas.microsoft.com/office/powerpoint/2010/main" val="559879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6E7BE0F-6CD8-4478-88A7-FBC6C6ABE310}"/>
              </a:ext>
            </a:extLst>
          </p:cNvPr>
          <p:cNvSpPr>
            <a:spLocks noGrp="1"/>
          </p:cNvSpPr>
          <p:nvPr>
            <p:ph type="title"/>
          </p:nvPr>
        </p:nvSpPr>
        <p:spPr/>
        <p:txBody>
          <a:bodyPr>
            <a:normAutofit fontScale="90000"/>
          </a:bodyPr>
          <a:lstStyle/>
          <a:p>
            <a:r>
              <a:rPr lang="el-GR" dirty="0"/>
              <a:t>Η επιστροφή των </a:t>
            </a:r>
            <a:r>
              <a:rPr lang="el-GR" dirty="0" err="1"/>
              <a:t>νευρωνικών</a:t>
            </a:r>
            <a:r>
              <a:rPr lang="el-GR" dirty="0"/>
              <a:t> δικτύων (1986-σήμερα)</a:t>
            </a:r>
            <a:endParaRPr lang="en-US" dirty="0"/>
          </a:p>
        </p:txBody>
      </p:sp>
      <p:sp>
        <p:nvSpPr>
          <p:cNvPr id="3" name="Θέση περιεχομένου 2">
            <a:extLst>
              <a:ext uri="{FF2B5EF4-FFF2-40B4-BE49-F238E27FC236}">
                <a16:creationId xmlns:a16="http://schemas.microsoft.com/office/drawing/2014/main" id="{6807F3AA-4634-F673-6E08-4BD7DC3EC410}"/>
              </a:ext>
            </a:extLst>
          </p:cNvPr>
          <p:cNvSpPr>
            <a:spLocks noGrp="1"/>
          </p:cNvSpPr>
          <p:nvPr>
            <p:ph idx="1"/>
          </p:nvPr>
        </p:nvSpPr>
        <p:spPr/>
        <p:txBody>
          <a:bodyPr>
            <a:normAutofit fontScale="85000" lnSpcReduction="10000"/>
          </a:bodyPr>
          <a:lstStyle/>
          <a:p>
            <a:r>
              <a:rPr lang="el-GR" dirty="0"/>
              <a:t>Στα μέσα της δεκαετίας του 1980 τουλάχιστον τέσσερις διαφορετικές ομάδες </a:t>
            </a:r>
            <a:r>
              <a:rPr lang="el-GR" dirty="0" err="1"/>
              <a:t>επανεφηύραν</a:t>
            </a:r>
            <a:r>
              <a:rPr lang="el-GR" dirty="0"/>
              <a:t> τον αλγόριθμο μάθησης με </a:t>
            </a:r>
            <a:r>
              <a:rPr lang="el-GR" dirty="0" err="1"/>
              <a:t>οπισθοδιάδοση</a:t>
            </a:r>
            <a:r>
              <a:rPr lang="el-GR" dirty="0"/>
              <a:t> (</a:t>
            </a:r>
            <a:r>
              <a:rPr lang="el-GR" dirty="0" err="1"/>
              <a:t>backpropagation</a:t>
            </a:r>
            <a:r>
              <a:rPr lang="el-GR" dirty="0"/>
              <a:t>) που αναπτύχθηκε για πρώτη φορά στις αρχές της δεκαετίας του 1960.</a:t>
            </a:r>
          </a:p>
          <a:p>
            <a:r>
              <a:rPr lang="el-GR" dirty="0"/>
              <a:t>Ο αλγόριθμος εφαρμόστηκε σε πολλά προβλήματα μάθησης της επιστήμης των υπολογιστών και της ψυχολογίας, και η ευρεία διάδοση των αποτελεσμάτων στη συλλογή </a:t>
            </a:r>
            <a:r>
              <a:rPr lang="el-GR" dirty="0" err="1"/>
              <a:t>Parallel</a:t>
            </a:r>
            <a:r>
              <a:rPr lang="el-GR" dirty="0"/>
              <a:t> </a:t>
            </a:r>
            <a:r>
              <a:rPr lang="el-GR" dirty="0" err="1"/>
              <a:t>Distributed</a:t>
            </a:r>
            <a:r>
              <a:rPr lang="el-GR" dirty="0"/>
              <a:t> </a:t>
            </a:r>
            <a:r>
              <a:rPr lang="el-GR" dirty="0" err="1"/>
              <a:t>Processing</a:t>
            </a:r>
            <a:r>
              <a:rPr lang="el-GR" dirty="0"/>
              <a:t> (</a:t>
            </a:r>
            <a:r>
              <a:rPr lang="el-GR" dirty="0" err="1"/>
              <a:t>Rumelhart</a:t>
            </a:r>
            <a:r>
              <a:rPr lang="el-GR" dirty="0"/>
              <a:t> και </a:t>
            </a:r>
            <a:r>
              <a:rPr lang="el-GR" dirty="0" err="1"/>
              <a:t>McClelland</a:t>
            </a:r>
            <a:r>
              <a:rPr lang="el-GR" dirty="0"/>
              <a:t>, 1986) προκάλεσε πολύ μεγάλο ενδιαφέρον.</a:t>
            </a:r>
          </a:p>
          <a:p>
            <a:r>
              <a:rPr lang="el-GR" dirty="0"/>
              <a:t>Τα λεγόμενα συνδεσμικά (</a:t>
            </a:r>
            <a:r>
              <a:rPr lang="el-GR" dirty="0" err="1"/>
              <a:t>connectionist</a:t>
            </a:r>
            <a:r>
              <a:rPr lang="el-GR" dirty="0"/>
              <a:t>) μοντέλα ευφυών συστημάτων αντιμετωπίζονταν από μερικούς ως άμεσοι ανταγωνιστές τόσο των συμβολικών μοντέλων που προωθούνταν από τους </a:t>
            </a:r>
            <a:r>
              <a:rPr lang="el-GR" dirty="0" err="1"/>
              <a:t>Newell</a:t>
            </a:r>
            <a:r>
              <a:rPr lang="el-GR" dirty="0"/>
              <a:t> και </a:t>
            </a:r>
            <a:r>
              <a:rPr lang="el-GR" dirty="0" err="1"/>
              <a:t>Simon</a:t>
            </a:r>
            <a:r>
              <a:rPr lang="el-GR" dirty="0"/>
              <a:t> όσο και της </a:t>
            </a:r>
            <a:r>
              <a:rPr lang="el-GR" dirty="0" err="1"/>
              <a:t>λογικιστικής</a:t>
            </a:r>
            <a:r>
              <a:rPr lang="el-GR" dirty="0"/>
              <a:t> προσέγγισης του </a:t>
            </a:r>
            <a:r>
              <a:rPr lang="el-GR" dirty="0" err="1"/>
              <a:t>McCarthy</a:t>
            </a:r>
            <a:r>
              <a:rPr lang="el-GR" dirty="0"/>
              <a:t> και άλλων.</a:t>
            </a:r>
            <a:endParaRPr lang="en-US" dirty="0"/>
          </a:p>
        </p:txBody>
      </p:sp>
    </p:spTree>
    <p:extLst>
      <p:ext uri="{BB962C8B-B14F-4D97-AF65-F5344CB8AC3E}">
        <p14:creationId xmlns:p14="http://schemas.microsoft.com/office/powerpoint/2010/main" val="4060856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FDD219D-579D-C2EE-3E14-3FA618E02422}"/>
              </a:ext>
            </a:extLst>
          </p:cNvPr>
          <p:cNvSpPr>
            <a:spLocks noGrp="1"/>
          </p:cNvSpPr>
          <p:nvPr>
            <p:ph type="title"/>
          </p:nvPr>
        </p:nvSpPr>
        <p:spPr/>
        <p:txBody>
          <a:bodyPr>
            <a:normAutofit fontScale="90000"/>
          </a:bodyPr>
          <a:lstStyle/>
          <a:p>
            <a:r>
              <a:rPr lang="el-GR" dirty="0"/>
              <a:t>Πιθανοτική συλλογιστική και μηχανική μάθηση (1987 – σήμερα) (1/3)</a:t>
            </a:r>
            <a:endParaRPr lang="en-US" dirty="0"/>
          </a:p>
        </p:txBody>
      </p:sp>
      <p:sp>
        <p:nvSpPr>
          <p:cNvPr id="3" name="Θέση περιεχομένου 2">
            <a:extLst>
              <a:ext uri="{FF2B5EF4-FFF2-40B4-BE49-F238E27FC236}">
                <a16:creationId xmlns:a16="http://schemas.microsoft.com/office/drawing/2014/main" id="{9CEFA3F1-2924-1208-7497-EC771E4DC82F}"/>
              </a:ext>
            </a:extLst>
          </p:cNvPr>
          <p:cNvSpPr>
            <a:spLocks noGrp="1"/>
          </p:cNvSpPr>
          <p:nvPr>
            <p:ph idx="1"/>
          </p:nvPr>
        </p:nvSpPr>
        <p:spPr/>
        <p:txBody>
          <a:bodyPr>
            <a:normAutofit fontScale="85000" lnSpcReduction="10000"/>
          </a:bodyPr>
          <a:lstStyle/>
          <a:p>
            <a:r>
              <a:rPr lang="el-GR" dirty="0"/>
              <a:t>Η ευθραυστότητα των έμπειρων συστημάτων οδήγησε σε μια νέα, πιο επιστημονική προσέγγιση που ενσωματώνει την έννοια της πιθανότητας αντί της λογικής </a:t>
            </a:r>
            <a:r>
              <a:rPr lang="el-GR" dirty="0" err="1"/>
              <a:t>Boole</a:t>
            </a:r>
            <a:r>
              <a:rPr lang="el-GR" dirty="0"/>
              <a:t>, μηχανική μάθηση αντί για συγγραφή κώδικα, και πειραματικά αποτελέσματα αντί για φιλοσοφικούς ισχυρισμούς.</a:t>
            </a:r>
          </a:p>
          <a:p>
            <a:r>
              <a:rPr lang="el-GR" dirty="0"/>
              <a:t>Έγινε πιο συνηθισμένο οι ερευνητές να οικοδομούν πάνω σε υπάρχουσες θεωρίες και όχι να προτείνουν νέες, να θεμελιώνουν τους ισχυρισμούς τους σε αυστηρά θεωρήματα ή σε αξιόπιστες πειραματικές μεθοδολογίες (</a:t>
            </a:r>
            <a:r>
              <a:rPr lang="el-GR" dirty="0" err="1"/>
              <a:t>Cohen</a:t>
            </a:r>
            <a:r>
              <a:rPr lang="el-GR" dirty="0"/>
              <a:t>, 1995) και όχι στη διαίσθηση, και να δίνουν βαρύτητα σε πραγματικές εφαρμογές και όχι σε παραδείγματα παιχνίδια.</a:t>
            </a:r>
          </a:p>
          <a:p>
            <a:r>
              <a:rPr lang="el-GR" dirty="0"/>
              <a:t>Τα κοινόχρηστα σύνολα προβλημάτων συγκριτικής αξιολόγησης έγιναν ο κανόνας για την ανάδειξη της προόδου.</a:t>
            </a:r>
            <a:endParaRPr lang="en-US" dirty="0"/>
          </a:p>
        </p:txBody>
      </p:sp>
    </p:spTree>
    <p:extLst>
      <p:ext uri="{BB962C8B-B14F-4D97-AF65-F5344CB8AC3E}">
        <p14:creationId xmlns:p14="http://schemas.microsoft.com/office/powerpoint/2010/main" val="1359514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7B09F5C-5527-984E-4B85-B8622D869065}"/>
              </a:ext>
            </a:extLst>
          </p:cNvPr>
          <p:cNvSpPr>
            <a:spLocks noGrp="1"/>
          </p:cNvSpPr>
          <p:nvPr>
            <p:ph type="title"/>
          </p:nvPr>
        </p:nvSpPr>
        <p:spPr/>
        <p:txBody>
          <a:bodyPr>
            <a:normAutofit fontScale="90000"/>
          </a:bodyPr>
          <a:lstStyle/>
          <a:p>
            <a:r>
              <a:rPr lang="el-GR" dirty="0"/>
              <a:t>Πιθανοτική συλλογιστική και μηχανική μάθηση (1987 – σήμερα) (2/3)</a:t>
            </a:r>
            <a:endParaRPr lang="en-US" dirty="0"/>
          </a:p>
        </p:txBody>
      </p:sp>
      <p:sp>
        <p:nvSpPr>
          <p:cNvPr id="3" name="Θέση περιεχομένου 2">
            <a:extLst>
              <a:ext uri="{FF2B5EF4-FFF2-40B4-BE49-F238E27FC236}">
                <a16:creationId xmlns:a16="http://schemas.microsoft.com/office/drawing/2014/main" id="{25A1A72D-0B33-4F9D-A47F-F074423164DA}"/>
              </a:ext>
            </a:extLst>
          </p:cNvPr>
          <p:cNvSpPr>
            <a:spLocks noGrp="1"/>
          </p:cNvSpPr>
          <p:nvPr>
            <p:ph idx="1"/>
          </p:nvPr>
        </p:nvSpPr>
        <p:spPr>
          <a:xfrm>
            <a:off x="838200" y="1825625"/>
            <a:ext cx="10515600" cy="4351338"/>
          </a:xfrm>
        </p:spPr>
        <p:txBody>
          <a:bodyPr>
            <a:normAutofit fontScale="77500" lnSpcReduction="20000"/>
          </a:bodyPr>
          <a:lstStyle/>
          <a:p>
            <a:pPr>
              <a:lnSpc>
                <a:spcPct val="120000"/>
              </a:lnSpc>
            </a:pPr>
            <a:r>
              <a:rPr lang="el-GR" dirty="0"/>
              <a:t>Στη δεκαετία του 1980 κυριάρχησαν οι προσεγγίσεις που χρησιμοποιούσαν κρυφά μοντέλα </a:t>
            </a:r>
            <a:r>
              <a:rPr lang="el-GR" dirty="0" err="1"/>
              <a:t>Markov</a:t>
            </a:r>
            <a:r>
              <a:rPr lang="el-GR" dirty="0"/>
              <a:t> (H</a:t>
            </a:r>
            <a:r>
              <a:rPr lang="en-US" dirty="0" err="1"/>
              <a:t>idden</a:t>
            </a:r>
            <a:r>
              <a:rPr lang="en-US" dirty="0"/>
              <a:t> </a:t>
            </a:r>
            <a:r>
              <a:rPr lang="el-GR" dirty="0"/>
              <a:t>M</a:t>
            </a:r>
            <a:r>
              <a:rPr lang="en-US" dirty="0" err="1"/>
              <a:t>arkov</a:t>
            </a:r>
            <a:r>
              <a:rPr lang="en-US" dirty="0"/>
              <a:t> </a:t>
            </a:r>
            <a:r>
              <a:rPr lang="el-GR" dirty="0"/>
              <a:t>M</a:t>
            </a:r>
            <a:r>
              <a:rPr lang="en-US" dirty="0" err="1"/>
              <a:t>odels</a:t>
            </a:r>
            <a:r>
              <a:rPr lang="en-US" dirty="0"/>
              <a:t> - HMM</a:t>
            </a:r>
            <a:r>
              <a:rPr lang="el-GR" dirty="0"/>
              <a:t>) στο χώρο της αναγνώρισης ομιλίας.</a:t>
            </a:r>
          </a:p>
          <a:p>
            <a:pPr lvl="1">
              <a:lnSpc>
                <a:spcPct val="120000"/>
              </a:lnSpc>
              <a:buFont typeface="Wingdings" panose="05000000000000000000" pitchFamily="2" charset="2"/>
              <a:buChar char="§"/>
            </a:pPr>
            <a:r>
              <a:rPr lang="el-GR" dirty="0"/>
              <a:t>βασίζονται σε μια αυστηρή μαθηματική θεωρία</a:t>
            </a:r>
          </a:p>
          <a:p>
            <a:pPr lvl="1">
              <a:lnSpc>
                <a:spcPct val="120000"/>
              </a:lnSpc>
              <a:buFont typeface="Wingdings" panose="05000000000000000000" pitchFamily="2" charset="2"/>
              <a:buChar char="§"/>
            </a:pPr>
            <a:r>
              <a:rPr lang="el-GR" dirty="0"/>
              <a:t>παράγονται με μια διαδικασία εκπαίδευσης που βασίζεται σε μια μεγάλη συλλογή πραγματικών δεδομένων ομιλίας</a:t>
            </a:r>
          </a:p>
          <a:p>
            <a:pPr>
              <a:lnSpc>
                <a:spcPct val="120000"/>
              </a:lnSpc>
            </a:pPr>
            <a:r>
              <a:rPr lang="el-GR" dirty="0"/>
              <a:t>Το βιβλίο του </a:t>
            </a:r>
            <a:r>
              <a:rPr lang="el-GR" dirty="0" err="1"/>
              <a:t>Judea</a:t>
            </a:r>
            <a:r>
              <a:rPr lang="el-GR" dirty="0"/>
              <a:t> </a:t>
            </a:r>
            <a:r>
              <a:rPr lang="el-GR" dirty="0" err="1"/>
              <a:t>Pearl</a:t>
            </a:r>
            <a:r>
              <a:rPr lang="el-GR" dirty="0"/>
              <a:t> (1988) </a:t>
            </a:r>
            <a:r>
              <a:rPr lang="el-GR" b="1" i="1" dirty="0" err="1"/>
              <a:t>Probabilistic</a:t>
            </a:r>
            <a:r>
              <a:rPr lang="el-GR" b="1" i="1" dirty="0"/>
              <a:t> </a:t>
            </a:r>
            <a:r>
              <a:rPr lang="el-GR" b="1" i="1" dirty="0" err="1"/>
              <a:t>Reasoning</a:t>
            </a:r>
            <a:r>
              <a:rPr lang="el-GR" b="1" i="1" dirty="0"/>
              <a:t> in </a:t>
            </a:r>
            <a:r>
              <a:rPr lang="el-GR" b="1" i="1" dirty="0" err="1"/>
              <a:t>Intelligent</a:t>
            </a:r>
            <a:r>
              <a:rPr lang="el-GR" b="1" i="1" dirty="0"/>
              <a:t> Systems </a:t>
            </a:r>
            <a:r>
              <a:rPr lang="el-GR" dirty="0"/>
              <a:t>συνέβαλε σε μια αναβίωση της αποδοχής της θεωρίας πιθανοτήτων και της θεωρίας αποφάσεων στην ΤΝ.</a:t>
            </a:r>
          </a:p>
          <a:p>
            <a:pPr>
              <a:lnSpc>
                <a:spcPct val="120000"/>
              </a:lnSpc>
            </a:pPr>
            <a:r>
              <a:rPr lang="el-GR" dirty="0"/>
              <a:t>Η ανάπτυξη των δικτύων </a:t>
            </a:r>
            <a:r>
              <a:rPr lang="el-GR" dirty="0" err="1"/>
              <a:t>Bayes</a:t>
            </a:r>
            <a:r>
              <a:rPr lang="el-GR" dirty="0"/>
              <a:t> από </a:t>
            </a:r>
            <a:r>
              <a:rPr lang="el-GR" dirty="0" err="1"/>
              <a:t>τονJudea</a:t>
            </a:r>
            <a:r>
              <a:rPr lang="el-GR" dirty="0"/>
              <a:t> </a:t>
            </a:r>
            <a:r>
              <a:rPr lang="el-GR" dirty="0" err="1"/>
              <a:t>Pearl</a:t>
            </a:r>
            <a:r>
              <a:rPr lang="el-GR" dirty="0"/>
              <a:t> οδήγησε σε μια αυστηρή και αποδοτική τυποποίηση της Δίκτυο </a:t>
            </a:r>
            <a:r>
              <a:rPr lang="el-GR" dirty="0" err="1"/>
              <a:t>Bayes</a:t>
            </a:r>
            <a:r>
              <a:rPr lang="el-GR" dirty="0"/>
              <a:t> αναπαράστασης αβέβαιης γνώσης, καθώς και σε πρακτικούς αλγορίθμους για την πιθανοτική συλλογιστική.</a:t>
            </a:r>
            <a:endParaRPr lang="en-US" dirty="0"/>
          </a:p>
        </p:txBody>
      </p:sp>
    </p:spTree>
    <p:extLst>
      <p:ext uri="{BB962C8B-B14F-4D97-AF65-F5344CB8AC3E}">
        <p14:creationId xmlns:p14="http://schemas.microsoft.com/office/powerpoint/2010/main" val="3598117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AD7A538-B581-C38C-7E47-49B8A0581AFA}"/>
              </a:ext>
            </a:extLst>
          </p:cNvPr>
          <p:cNvSpPr>
            <a:spLocks noGrp="1"/>
          </p:cNvSpPr>
          <p:nvPr>
            <p:ph type="title"/>
          </p:nvPr>
        </p:nvSpPr>
        <p:spPr/>
        <p:txBody>
          <a:bodyPr>
            <a:normAutofit fontScale="90000"/>
          </a:bodyPr>
          <a:lstStyle/>
          <a:p>
            <a:r>
              <a:rPr lang="el-GR" dirty="0"/>
              <a:t>Πιθανοτική συλλογιστική και μηχανική μάθηση (1987 – σήμερα) (</a:t>
            </a:r>
            <a:r>
              <a:rPr lang="en-US" dirty="0"/>
              <a:t>3</a:t>
            </a:r>
            <a:r>
              <a:rPr lang="el-GR" dirty="0"/>
              <a:t>/3)</a:t>
            </a:r>
            <a:endParaRPr lang="en-US" dirty="0"/>
          </a:p>
        </p:txBody>
      </p:sp>
      <p:sp>
        <p:nvSpPr>
          <p:cNvPr id="3" name="Θέση περιεχομένου 2">
            <a:extLst>
              <a:ext uri="{FF2B5EF4-FFF2-40B4-BE49-F238E27FC236}">
                <a16:creationId xmlns:a16="http://schemas.microsoft.com/office/drawing/2014/main" id="{D7AFC7C8-92FB-5183-2C26-D062E4C5E5B0}"/>
              </a:ext>
            </a:extLst>
          </p:cNvPr>
          <p:cNvSpPr>
            <a:spLocks noGrp="1"/>
          </p:cNvSpPr>
          <p:nvPr>
            <p:ph idx="1"/>
          </p:nvPr>
        </p:nvSpPr>
        <p:spPr>
          <a:xfrm>
            <a:off x="838200" y="1825625"/>
            <a:ext cx="10515600" cy="4351338"/>
          </a:xfrm>
        </p:spPr>
        <p:txBody>
          <a:bodyPr>
            <a:normAutofit fontScale="70000" lnSpcReduction="20000"/>
          </a:bodyPr>
          <a:lstStyle/>
          <a:p>
            <a:pPr>
              <a:lnSpc>
                <a:spcPct val="120000"/>
              </a:lnSpc>
            </a:pPr>
            <a:r>
              <a:rPr lang="el-GR" dirty="0"/>
              <a:t>Ο</a:t>
            </a:r>
            <a:r>
              <a:rPr lang="en-US" dirty="0"/>
              <a:t> </a:t>
            </a:r>
            <a:r>
              <a:rPr lang="el-GR" dirty="0" err="1"/>
              <a:t>Rich</a:t>
            </a:r>
            <a:r>
              <a:rPr lang="en-US" dirty="0"/>
              <a:t> </a:t>
            </a:r>
            <a:r>
              <a:rPr lang="el-GR" dirty="0" err="1"/>
              <a:t>Sutton</a:t>
            </a:r>
            <a:r>
              <a:rPr lang="en-US" dirty="0"/>
              <a:t> </a:t>
            </a:r>
            <a:r>
              <a:rPr lang="el-GR" dirty="0"/>
              <a:t>το 1988 συνέδεσε την ενισχυτική μάθηση με τη θεωρία των διαδικασιών</a:t>
            </a:r>
            <a:r>
              <a:rPr lang="en-US" dirty="0"/>
              <a:t> </a:t>
            </a:r>
            <a:r>
              <a:rPr lang="el-GR" dirty="0"/>
              <a:t>αποφάσεων</a:t>
            </a:r>
            <a:r>
              <a:rPr lang="en-US" dirty="0"/>
              <a:t> </a:t>
            </a:r>
            <a:r>
              <a:rPr lang="el-GR" dirty="0" err="1"/>
              <a:t>Markov</a:t>
            </a:r>
            <a:r>
              <a:rPr lang="en-US" dirty="0"/>
              <a:t> </a:t>
            </a:r>
            <a:r>
              <a:rPr lang="el-GR" dirty="0"/>
              <a:t>(</a:t>
            </a:r>
            <a:r>
              <a:rPr lang="en-US" dirty="0"/>
              <a:t>Markov Decision Processes - </a:t>
            </a:r>
            <a:r>
              <a:rPr lang="el-GR" dirty="0"/>
              <a:t>MDP) που αναπτύχθηκε στο πεδίο της επιχειρησιακής έρευνας.</a:t>
            </a:r>
            <a:endParaRPr lang="en-US" dirty="0"/>
          </a:p>
          <a:p>
            <a:pPr>
              <a:lnSpc>
                <a:spcPct val="120000"/>
              </a:lnSpc>
            </a:pPr>
            <a:r>
              <a:rPr lang="el-GR" dirty="0"/>
              <a:t>Ακολούθησε μια πληθώρα εργασιών για τη σύνδεση της έρευνας σχεδιασμού ΤΝ με</a:t>
            </a:r>
            <a:r>
              <a:rPr lang="en-US" dirty="0"/>
              <a:t> </a:t>
            </a:r>
            <a:r>
              <a:rPr lang="el-GR" dirty="0"/>
              <a:t>διαδικασίες MDP, και ο τομέας της ενισχυτικής μάθησης βρήκε εφαρμογές στη ρομποτική και</a:t>
            </a:r>
            <a:r>
              <a:rPr lang="en-US" dirty="0"/>
              <a:t> </a:t>
            </a:r>
            <a:r>
              <a:rPr lang="el-GR" dirty="0"/>
              <a:t>στον έλεγχο διαδικασιών, ενώ απέκτησε και βαθύτερο θεωρητικό υπόβαθρο.</a:t>
            </a:r>
            <a:endParaRPr lang="en-US" dirty="0"/>
          </a:p>
          <a:p>
            <a:pPr>
              <a:lnSpc>
                <a:spcPct val="120000"/>
              </a:lnSpc>
            </a:pPr>
            <a:r>
              <a:rPr lang="el-GR" dirty="0"/>
              <a:t>Σταδιακή επανένωση</a:t>
            </a:r>
            <a:r>
              <a:rPr lang="en-US" dirty="0"/>
              <a:t> </a:t>
            </a:r>
            <a:r>
              <a:rPr lang="el-GR" dirty="0" err="1"/>
              <a:t>υποπεδίων</a:t>
            </a:r>
            <a:r>
              <a:rPr lang="en-US" dirty="0"/>
              <a:t> </a:t>
            </a:r>
            <a:r>
              <a:rPr lang="el-GR" dirty="0"/>
              <a:t>όπως η μηχανική όραση, η ρομποτική, η αναγνώριση</a:t>
            </a:r>
            <a:r>
              <a:rPr lang="en-US" dirty="0"/>
              <a:t> </a:t>
            </a:r>
            <a:r>
              <a:rPr lang="el-GR" dirty="0"/>
              <a:t>ομιλίας, τα</a:t>
            </a:r>
            <a:r>
              <a:rPr lang="en-US" dirty="0"/>
              <a:t> </a:t>
            </a:r>
            <a:r>
              <a:rPr lang="el-GR" dirty="0" err="1"/>
              <a:t>πολυπρακτορικά</a:t>
            </a:r>
            <a:r>
              <a:rPr lang="en-US" dirty="0"/>
              <a:t> </a:t>
            </a:r>
            <a:r>
              <a:rPr lang="el-GR" dirty="0"/>
              <a:t>συστήματα και η επεξεργασία φυσικής γλώσσας.</a:t>
            </a:r>
            <a:endParaRPr lang="en-US" dirty="0"/>
          </a:p>
          <a:p>
            <a:pPr>
              <a:lnSpc>
                <a:spcPct val="120000"/>
              </a:lnSpc>
            </a:pPr>
            <a:r>
              <a:rPr lang="el-GR" dirty="0"/>
              <a:t>Η διαδικασία επανένταξης αυτών των</a:t>
            </a:r>
            <a:r>
              <a:rPr lang="en-US" dirty="0"/>
              <a:t> </a:t>
            </a:r>
            <a:r>
              <a:rPr lang="el-GR" dirty="0" err="1"/>
              <a:t>υποπεδίων</a:t>
            </a:r>
            <a:r>
              <a:rPr lang="en-US" dirty="0"/>
              <a:t> </a:t>
            </a:r>
            <a:r>
              <a:rPr lang="el-GR" dirty="0"/>
              <a:t>έχει αποφέρει σημαντικά οφέλη από την</a:t>
            </a:r>
            <a:r>
              <a:rPr lang="en-US" dirty="0"/>
              <a:t> </a:t>
            </a:r>
            <a:r>
              <a:rPr lang="el-GR" dirty="0"/>
              <a:t>άποψη των εφαρμογών–για παράδειγμα, η ανάπτυξη πρακτικών ρομπότ εξελίχθηκε πολύ</a:t>
            </a:r>
            <a:r>
              <a:rPr lang="en-US" dirty="0"/>
              <a:t> </a:t>
            </a:r>
            <a:r>
              <a:rPr lang="el-GR" dirty="0"/>
              <a:t>κατά τη διάρκεια αυτής της περιόδου–αλλά και μια καλύτερη θεωρητική κατανόηση των</a:t>
            </a:r>
            <a:r>
              <a:rPr lang="en-US" dirty="0"/>
              <a:t> </a:t>
            </a:r>
            <a:r>
              <a:rPr lang="el-GR" dirty="0"/>
              <a:t>θεμελιωδών προβλημάτων της ΤΝ.</a:t>
            </a:r>
            <a:endParaRPr lang="en-US" dirty="0"/>
          </a:p>
        </p:txBody>
      </p:sp>
    </p:spTree>
    <p:extLst>
      <p:ext uri="{BB962C8B-B14F-4D97-AF65-F5344CB8AC3E}">
        <p14:creationId xmlns:p14="http://schemas.microsoft.com/office/powerpoint/2010/main" val="2621121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F54ABEF-1284-6E00-E712-DA35310AB39A}"/>
              </a:ext>
            </a:extLst>
          </p:cNvPr>
          <p:cNvSpPr>
            <a:spLocks noGrp="1"/>
          </p:cNvSpPr>
          <p:nvPr>
            <p:ph type="title"/>
          </p:nvPr>
        </p:nvSpPr>
        <p:spPr/>
        <p:txBody>
          <a:bodyPr/>
          <a:lstStyle/>
          <a:p>
            <a:r>
              <a:rPr lang="el-GR" dirty="0"/>
              <a:t>Τι είναι η τεχνητή νοημοσύνη</a:t>
            </a:r>
            <a:endParaRPr lang="en-US" dirty="0"/>
          </a:p>
        </p:txBody>
      </p:sp>
      <p:sp>
        <p:nvSpPr>
          <p:cNvPr id="3" name="Θέση περιεχομένου 2">
            <a:extLst>
              <a:ext uri="{FF2B5EF4-FFF2-40B4-BE49-F238E27FC236}">
                <a16:creationId xmlns:a16="http://schemas.microsoft.com/office/drawing/2014/main" id="{5A7345AC-6641-3C92-0BCB-F3BF6CB7E89D}"/>
              </a:ext>
            </a:extLst>
          </p:cNvPr>
          <p:cNvSpPr>
            <a:spLocks noGrp="1"/>
          </p:cNvSpPr>
          <p:nvPr>
            <p:ph idx="1"/>
          </p:nvPr>
        </p:nvSpPr>
        <p:spPr>
          <a:xfrm>
            <a:off x="574766" y="1602377"/>
            <a:ext cx="8438605" cy="4574586"/>
          </a:xfrm>
        </p:spPr>
        <p:txBody>
          <a:bodyPr>
            <a:normAutofit fontScale="92500" lnSpcReduction="20000"/>
          </a:bodyPr>
          <a:lstStyle/>
          <a:p>
            <a:pPr marL="0" indent="0">
              <a:lnSpc>
                <a:spcPct val="120000"/>
              </a:lnSpc>
              <a:buNone/>
            </a:pPr>
            <a:r>
              <a:rPr lang="el-GR" sz="3200" dirty="0"/>
              <a:t>Δύο διαστάσεις στη θεώρηση του τι ορίζεται ως Τεχνητή Νοημοσύνη</a:t>
            </a:r>
          </a:p>
          <a:p>
            <a:pPr lvl="1"/>
            <a:r>
              <a:rPr lang="el-GR" sz="2800" dirty="0">
                <a:solidFill>
                  <a:schemeClr val="accent5">
                    <a:lumMod val="60000"/>
                    <a:lumOff val="40000"/>
                  </a:schemeClr>
                </a:solidFill>
              </a:rPr>
              <a:t>Άνθρωπος έναντι Ορθολογικότητας</a:t>
            </a:r>
          </a:p>
          <a:p>
            <a:pPr lvl="2"/>
            <a:r>
              <a:rPr lang="el-GR" sz="2400" dirty="0"/>
              <a:t>Εμπειρική επιστήμη που σχετίζεται με την ψυχολογία, με παρατηρήσεις και υποθέσεις σχετικά με την πραγματική ανθρώπινη συμπεριφορά και τις διαδικασίες σκέψης, έναντι μιας ορθολογικής προσέγγισης που απαιτεί συνδυασμό μαθηματικών και μηχανικής, και συνδέεται με τη στατιστική, τη θεωρία ελέγχου, και τα οικονομικά.</a:t>
            </a:r>
          </a:p>
          <a:p>
            <a:pPr lvl="1"/>
            <a:r>
              <a:rPr lang="el-GR" sz="2800" dirty="0">
                <a:solidFill>
                  <a:schemeClr val="accent5">
                    <a:lumMod val="60000"/>
                    <a:lumOff val="40000"/>
                  </a:schemeClr>
                </a:solidFill>
              </a:rPr>
              <a:t>Σκέψη έναντι Συμπεριφοράς</a:t>
            </a:r>
          </a:p>
          <a:p>
            <a:pPr lvl="2"/>
            <a:r>
              <a:rPr lang="el-GR" sz="2400" dirty="0"/>
              <a:t>Εσωτερικές διαδικασίες σκέψης και συλλογιστικής, έναντι ευφυούς συμπεριφοράς (χωρίς να μας ενδιαφέρει πώς αυτή επιτυγχάνεται)</a:t>
            </a:r>
            <a:endParaRPr lang="en-US" sz="2400" dirty="0"/>
          </a:p>
        </p:txBody>
      </p:sp>
      <p:pic>
        <p:nvPicPr>
          <p:cNvPr id="4" name="Picture 1" descr="C:\Temp\ketrina\Today.png">
            <a:extLst>
              <a:ext uri="{FF2B5EF4-FFF2-40B4-BE49-F238E27FC236}">
                <a16:creationId xmlns:a16="http://schemas.microsoft.com/office/drawing/2014/main" id="{2F7AE4C5-1C2F-E448-F533-3267CA4FD41D}"/>
              </a:ext>
            </a:extLst>
          </p:cNvPr>
          <p:cNvPicPr>
            <a:picLocks noChangeAspect="1" noChangeArrowheads="1"/>
          </p:cNvPicPr>
          <p:nvPr/>
        </p:nvPicPr>
        <p:blipFill>
          <a:blip r:embed="rId2" cstate="print"/>
          <a:srcRect/>
          <a:stretch>
            <a:fillRect/>
          </a:stretch>
        </p:blipFill>
        <p:spPr bwMode="auto">
          <a:xfrm>
            <a:off x="9222624" y="1924050"/>
            <a:ext cx="2539666" cy="2843212"/>
          </a:xfrm>
          <a:prstGeom prst="rect">
            <a:avLst/>
          </a:prstGeom>
          <a:noFill/>
        </p:spPr>
      </p:pic>
    </p:spTree>
    <p:extLst>
      <p:ext uri="{BB962C8B-B14F-4D97-AF65-F5344CB8AC3E}">
        <p14:creationId xmlns:p14="http://schemas.microsoft.com/office/powerpoint/2010/main" val="3072827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362" name="Picture 2" descr="What's Big Data Analytics, It's Workings, Benefits, and Challenges » DevOps">
            <a:extLst>
              <a:ext uri="{FF2B5EF4-FFF2-40B4-BE49-F238E27FC236}">
                <a16:creationId xmlns:a16="http://schemas.microsoft.com/office/drawing/2014/main" id="{D68424DF-91D3-EDB2-F204-903EB58646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464" r="27552"/>
          <a:stretch/>
        </p:blipFill>
        <p:spPr bwMode="auto">
          <a:xfrm>
            <a:off x="7552944" y="10"/>
            <a:ext cx="4639056" cy="685799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5367" name="Rectangle 15366">
            <a:extLst>
              <a:ext uri="{FF2B5EF4-FFF2-40B4-BE49-F238E27FC236}">
                <a16:creationId xmlns:a16="http://schemas.microsoft.com/office/drawing/2014/main" id="{97E60398-905F-436C-AB6F-00D742F625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52944"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FCC702A4-5CF1-42AE-03E8-E83826F839BA}"/>
              </a:ext>
            </a:extLst>
          </p:cNvPr>
          <p:cNvSpPr>
            <a:spLocks noGrp="1"/>
          </p:cNvSpPr>
          <p:nvPr>
            <p:ph type="title"/>
          </p:nvPr>
        </p:nvSpPr>
        <p:spPr>
          <a:xfrm>
            <a:off x="838201" y="365125"/>
            <a:ext cx="6361590" cy="1325563"/>
          </a:xfrm>
        </p:spPr>
        <p:txBody>
          <a:bodyPr>
            <a:normAutofit/>
          </a:bodyPr>
          <a:lstStyle/>
          <a:p>
            <a:r>
              <a:rPr lang="el-GR" sz="4200" err="1"/>
              <a:t>Μεγα</a:t>
            </a:r>
            <a:r>
              <a:rPr lang="el-GR" sz="4200"/>
              <a:t>-δεδομένα (2001-σήμερα) (1/2)</a:t>
            </a:r>
            <a:endParaRPr lang="en-US" sz="4200"/>
          </a:p>
        </p:txBody>
      </p:sp>
      <p:sp>
        <p:nvSpPr>
          <p:cNvPr id="3" name="Θέση περιεχομένου 2">
            <a:extLst>
              <a:ext uri="{FF2B5EF4-FFF2-40B4-BE49-F238E27FC236}">
                <a16:creationId xmlns:a16="http://schemas.microsoft.com/office/drawing/2014/main" id="{117F086D-2740-221B-6CEA-07F1CFA94F34}"/>
              </a:ext>
            </a:extLst>
          </p:cNvPr>
          <p:cNvSpPr>
            <a:spLocks noGrp="1"/>
          </p:cNvSpPr>
          <p:nvPr>
            <p:ph idx="1"/>
          </p:nvPr>
        </p:nvSpPr>
        <p:spPr>
          <a:xfrm>
            <a:off x="485776" y="1825625"/>
            <a:ext cx="6714016" cy="4667250"/>
          </a:xfrm>
        </p:spPr>
        <p:txBody>
          <a:bodyPr>
            <a:normAutofit lnSpcReduction="10000"/>
          </a:bodyPr>
          <a:lstStyle/>
          <a:p>
            <a:pPr>
              <a:lnSpc>
                <a:spcPct val="90000"/>
              </a:lnSpc>
            </a:pPr>
            <a:r>
              <a:rPr lang="el-GR" sz="2000" dirty="0" err="1"/>
              <a:t>Μεγα</a:t>
            </a:r>
            <a:r>
              <a:rPr lang="el-GR" sz="2000" dirty="0"/>
              <a:t>-δεδομένα (</a:t>
            </a:r>
            <a:r>
              <a:rPr lang="el-GR" sz="2000" dirty="0" err="1"/>
              <a:t>big</a:t>
            </a:r>
            <a:r>
              <a:rPr lang="el-GR" sz="2000" dirty="0"/>
              <a:t> </a:t>
            </a:r>
            <a:r>
              <a:rPr lang="el-GR" sz="2000" dirty="0" err="1"/>
              <a:t>data</a:t>
            </a:r>
            <a:r>
              <a:rPr lang="el-GR" sz="2000" dirty="0"/>
              <a:t>): Δημιουργία πολύ μεγάλων συνόλων δεδομένων.–Τρισεκατομμύρια λέξεις κειμένου, δισεκατομμύρια εικόνες, και δισεκατομμύρια ώρες ομιλίας και βίντεο, καθώς και μεγάλες ποσότητες </a:t>
            </a:r>
            <a:r>
              <a:rPr lang="el-GR" sz="2000" dirty="0" err="1"/>
              <a:t>γονιδιωματικών</a:t>
            </a:r>
            <a:r>
              <a:rPr lang="el-GR" sz="2000" dirty="0"/>
              <a:t>  δεδομένων, δεδομένων παρακολούθησης οχημάτων, δεδομένων </a:t>
            </a:r>
            <a:r>
              <a:rPr lang="el-GR" sz="2000" dirty="0" err="1"/>
              <a:t>συνδεσμοδιαδρομών</a:t>
            </a:r>
            <a:r>
              <a:rPr lang="el-GR" sz="2000" dirty="0"/>
              <a:t> (</a:t>
            </a:r>
            <a:r>
              <a:rPr lang="el-GR" sz="2000" dirty="0" err="1"/>
              <a:t>clickstream</a:t>
            </a:r>
            <a:r>
              <a:rPr lang="el-GR" sz="2000" dirty="0"/>
              <a:t>), δεδομένων από κοινωνικά δίκτυα, κλπ.</a:t>
            </a:r>
          </a:p>
          <a:p>
            <a:pPr>
              <a:lnSpc>
                <a:spcPct val="90000"/>
              </a:lnSpc>
            </a:pPr>
            <a:r>
              <a:rPr lang="el-GR" sz="2000" dirty="0"/>
              <a:t>Ανάπτυξη αλγορίθμων μάθησης ειδικά σχεδιασμένων για να εκμεταλλεύονται πολύ μεγάλα σύνολα δεδομένων.</a:t>
            </a:r>
          </a:p>
          <a:p>
            <a:pPr>
              <a:lnSpc>
                <a:spcPct val="90000"/>
              </a:lnSpc>
            </a:pPr>
            <a:r>
              <a:rPr lang="el-GR" sz="2000" dirty="0"/>
              <a:t>Η συντριπτική πλειονότητα των παραδειγμάτων σε τέτοια σύνολα δεδομένων είναι αχαρακτήριστα (</a:t>
            </a:r>
            <a:r>
              <a:rPr lang="el-GR" sz="2000" dirty="0" err="1"/>
              <a:t>unlabeled</a:t>
            </a:r>
            <a:r>
              <a:rPr lang="el-GR" sz="2000" dirty="0"/>
              <a:t>).</a:t>
            </a:r>
          </a:p>
          <a:p>
            <a:pPr>
              <a:lnSpc>
                <a:spcPct val="90000"/>
              </a:lnSpc>
            </a:pPr>
            <a:r>
              <a:rPr lang="el-GR" sz="2000" dirty="0"/>
              <a:t>Οι </a:t>
            </a:r>
            <a:r>
              <a:rPr lang="el-GR" sz="2000" dirty="0" err="1"/>
              <a:t>Banko</a:t>
            </a:r>
            <a:r>
              <a:rPr lang="el-GR" sz="2000" dirty="0"/>
              <a:t> και </a:t>
            </a:r>
            <a:r>
              <a:rPr lang="el-GR" sz="2000" dirty="0" err="1"/>
              <a:t>Brill</a:t>
            </a:r>
            <a:r>
              <a:rPr lang="el-GR" sz="2000" dirty="0"/>
              <a:t>(2001) υποστήριξαν ότι η βελτίωση της απόδοσης που προκύπτει από την αύξηση του μεγέθους του συνόλου δεδομένων κατά δύο ή τρεις τάξεις υπερβαίνει κάθε βελτίωση που μπορεί να επιτευχθεί με τη βελτιστοποίηση του αλγορίθμου.</a:t>
            </a:r>
            <a:endParaRPr lang="en-US" sz="2000" dirty="0"/>
          </a:p>
        </p:txBody>
      </p:sp>
    </p:spTree>
    <p:extLst>
      <p:ext uri="{BB962C8B-B14F-4D97-AF65-F5344CB8AC3E}">
        <p14:creationId xmlns:p14="http://schemas.microsoft.com/office/powerpoint/2010/main" val="459327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386" name="Picture 2" descr="IBM-Watson Defeats Humans in &quot;Jeopardy!&quot; - CBS News">
            <a:extLst>
              <a:ext uri="{FF2B5EF4-FFF2-40B4-BE49-F238E27FC236}">
                <a16:creationId xmlns:a16="http://schemas.microsoft.com/office/drawing/2014/main" id="{31086357-0224-2608-7BF5-6D25F234F9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672" r="9695"/>
          <a:stretch/>
        </p:blipFill>
        <p:spPr bwMode="auto">
          <a:xfrm>
            <a:off x="4636008" y="10"/>
            <a:ext cx="7555992" cy="685799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6391" name="Rectangle 16390">
            <a:extLst>
              <a:ext uri="{FF2B5EF4-FFF2-40B4-BE49-F238E27FC236}">
                <a16:creationId xmlns:a16="http://schemas.microsoft.com/office/drawing/2014/main" id="{8D77D416-66F5-413A-9B46-6289471B3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48740AE7-E47C-E79E-548C-AA923F542308}"/>
              </a:ext>
            </a:extLst>
          </p:cNvPr>
          <p:cNvSpPr>
            <a:spLocks noGrp="1"/>
          </p:cNvSpPr>
          <p:nvPr>
            <p:ph type="title"/>
          </p:nvPr>
        </p:nvSpPr>
        <p:spPr>
          <a:xfrm>
            <a:off x="838201" y="365125"/>
            <a:ext cx="3478160" cy="1325563"/>
          </a:xfrm>
        </p:spPr>
        <p:txBody>
          <a:bodyPr>
            <a:normAutofit/>
          </a:bodyPr>
          <a:lstStyle/>
          <a:p>
            <a:r>
              <a:rPr lang="el-GR" sz="3100"/>
              <a:t>Μεγα-δεδομένα (2001-σήμερα) (2/2)</a:t>
            </a:r>
            <a:endParaRPr lang="en-US" sz="3100"/>
          </a:p>
        </p:txBody>
      </p:sp>
      <p:sp>
        <p:nvSpPr>
          <p:cNvPr id="3" name="Θέση περιεχομένου 2">
            <a:extLst>
              <a:ext uri="{FF2B5EF4-FFF2-40B4-BE49-F238E27FC236}">
                <a16:creationId xmlns:a16="http://schemas.microsoft.com/office/drawing/2014/main" id="{2F3234D7-C6EA-B864-F886-D590F8C1832D}"/>
              </a:ext>
            </a:extLst>
          </p:cNvPr>
          <p:cNvSpPr>
            <a:spLocks noGrp="1"/>
          </p:cNvSpPr>
          <p:nvPr>
            <p:ph idx="1"/>
          </p:nvPr>
        </p:nvSpPr>
        <p:spPr>
          <a:xfrm>
            <a:off x="438150" y="1825625"/>
            <a:ext cx="3878212" cy="4667250"/>
          </a:xfrm>
        </p:spPr>
        <p:txBody>
          <a:bodyPr>
            <a:normAutofit/>
          </a:bodyPr>
          <a:lstStyle/>
          <a:p>
            <a:pPr>
              <a:lnSpc>
                <a:spcPct val="90000"/>
              </a:lnSpc>
            </a:pPr>
            <a:r>
              <a:rPr lang="el-GR" sz="2000" dirty="0"/>
              <a:t>Η διαθεσιμότητα</a:t>
            </a:r>
            <a:r>
              <a:rPr lang="en-US" sz="2000" dirty="0"/>
              <a:t> </a:t>
            </a:r>
            <a:r>
              <a:rPr lang="el-GR" sz="2000" dirty="0" err="1"/>
              <a:t>μεγαδεδομένων</a:t>
            </a:r>
            <a:r>
              <a:rPr lang="en-US" sz="2000" dirty="0"/>
              <a:t> </a:t>
            </a:r>
            <a:r>
              <a:rPr lang="el-GR" sz="2000" dirty="0"/>
              <a:t>και η μετάβαση προς τη μηχανική μάθηση</a:t>
            </a:r>
            <a:r>
              <a:rPr lang="en-US" sz="2000" dirty="0"/>
              <a:t> </a:t>
            </a:r>
            <a:r>
              <a:rPr lang="el-GR" sz="2000" dirty="0"/>
              <a:t>βοήθησαν την ΤΝ να ανακτήσει την εμπορική ελκυστικότητά της (</a:t>
            </a:r>
            <a:r>
              <a:rPr lang="el-GR" sz="2000" dirty="0" err="1"/>
              <a:t>Havenstein</a:t>
            </a:r>
            <a:r>
              <a:rPr lang="el-GR" sz="2000" dirty="0"/>
              <a:t>, 2005ꞏ</a:t>
            </a:r>
            <a:r>
              <a:rPr lang="en-US" sz="2000" dirty="0"/>
              <a:t> </a:t>
            </a:r>
            <a:r>
              <a:rPr lang="el-GR" sz="2000" dirty="0" err="1"/>
              <a:t>Halevy</a:t>
            </a:r>
            <a:r>
              <a:rPr lang="en-US" sz="2000" dirty="0"/>
              <a:t> </a:t>
            </a:r>
            <a:r>
              <a:rPr lang="el-GR" sz="2000" dirty="0"/>
              <a:t>κ.ά., 2009).</a:t>
            </a:r>
            <a:endParaRPr lang="en-US" sz="2000" dirty="0"/>
          </a:p>
          <a:p>
            <a:pPr>
              <a:lnSpc>
                <a:spcPct val="90000"/>
              </a:lnSpc>
            </a:pPr>
            <a:r>
              <a:rPr lang="el-GR" sz="2000" dirty="0"/>
              <a:t>Τα</a:t>
            </a:r>
            <a:r>
              <a:rPr lang="en-US" sz="2000" dirty="0"/>
              <a:t> </a:t>
            </a:r>
            <a:r>
              <a:rPr lang="el-GR" sz="2000" dirty="0" err="1"/>
              <a:t>μεγαδεδομένα</a:t>
            </a:r>
            <a:r>
              <a:rPr lang="en-US" sz="2000" dirty="0"/>
              <a:t> </a:t>
            </a:r>
            <a:r>
              <a:rPr lang="el-GR" sz="2000" dirty="0"/>
              <a:t>αποτέλεσαν κρίσιμο παράγοντα για τη νίκη του συστήματος</a:t>
            </a:r>
            <a:r>
              <a:rPr lang="en-US" sz="2000" dirty="0"/>
              <a:t> </a:t>
            </a:r>
            <a:r>
              <a:rPr lang="el-GR" sz="2000" dirty="0" err="1"/>
              <a:t>Watson</a:t>
            </a:r>
            <a:r>
              <a:rPr lang="en-US" sz="2000" dirty="0"/>
              <a:t> </a:t>
            </a:r>
            <a:r>
              <a:rPr lang="el-GR" sz="2000" dirty="0"/>
              <a:t>της IBM απέναντι σε παγκόσμιους πρωταθλητές στο παιχνίδι γνώσεων</a:t>
            </a:r>
            <a:r>
              <a:rPr lang="en-US" sz="2000" dirty="0"/>
              <a:t> </a:t>
            </a:r>
            <a:r>
              <a:rPr lang="el-GR" sz="2000" dirty="0" err="1"/>
              <a:t>Jeopardy</a:t>
            </a:r>
            <a:r>
              <a:rPr lang="el-GR" sz="2000" dirty="0"/>
              <a:t>! το 2011, γεγονός που είχε σημαντικό αντίκτυπο στην αντίληψη του</a:t>
            </a:r>
            <a:r>
              <a:rPr lang="en-US" sz="2000" dirty="0"/>
              <a:t> </a:t>
            </a:r>
            <a:r>
              <a:rPr lang="el-GR" sz="2000" dirty="0"/>
              <a:t>κοινού για την ΤΝ.</a:t>
            </a:r>
            <a:endParaRPr lang="en-US" sz="2000" dirty="0"/>
          </a:p>
        </p:txBody>
      </p:sp>
    </p:spTree>
    <p:extLst>
      <p:ext uri="{BB962C8B-B14F-4D97-AF65-F5344CB8AC3E}">
        <p14:creationId xmlns:p14="http://schemas.microsoft.com/office/powerpoint/2010/main" val="3579593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771EDB9-D881-EBC4-AFFA-C9E49A75354A}"/>
              </a:ext>
            </a:extLst>
          </p:cNvPr>
          <p:cNvSpPr>
            <a:spLocks noGrp="1"/>
          </p:cNvSpPr>
          <p:nvPr>
            <p:ph type="title"/>
          </p:nvPr>
        </p:nvSpPr>
        <p:spPr/>
        <p:txBody>
          <a:bodyPr/>
          <a:lstStyle/>
          <a:p>
            <a:r>
              <a:rPr lang="el-GR" dirty="0"/>
              <a:t>Βαθιά μάθηση (2011-σήμερα) (1/2)</a:t>
            </a:r>
            <a:endParaRPr lang="en-US" dirty="0"/>
          </a:p>
        </p:txBody>
      </p:sp>
      <p:sp>
        <p:nvSpPr>
          <p:cNvPr id="3" name="Θέση περιεχομένου 2">
            <a:extLst>
              <a:ext uri="{FF2B5EF4-FFF2-40B4-BE49-F238E27FC236}">
                <a16:creationId xmlns:a16="http://schemas.microsoft.com/office/drawing/2014/main" id="{8DB1D77D-B69B-21E7-6D8A-1E528573ED5D}"/>
              </a:ext>
            </a:extLst>
          </p:cNvPr>
          <p:cNvSpPr>
            <a:spLocks noGrp="1"/>
          </p:cNvSpPr>
          <p:nvPr>
            <p:ph idx="1"/>
          </p:nvPr>
        </p:nvSpPr>
        <p:spPr>
          <a:xfrm>
            <a:off x="923109" y="1825625"/>
            <a:ext cx="10430691" cy="4351338"/>
          </a:xfrm>
        </p:spPr>
        <p:txBody>
          <a:bodyPr>
            <a:normAutofit fontScale="77500" lnSpcReduction="20000"/>
          </a:bodyPr>
          <a:lstStyle/>
          <a:p>
            <a:r>
              <a:rPr lang="el-GR"/>
              <a:t>Ο όρος βαθιά μάθηση (deep learning) αναφέρεται στη μηχανική μάθηση με τη χρήση πολλών επιπέδων απλών, προσαρμόσιμων υπολογιστικών στοιχείων.</a:t>
            </a:r>
          </a:p>
          <a:p>
            <a:r>
              <a:rPr lang="el-GR"/>
              <a:t>Οι μέθοδοι βαθιάς μάθησης άρχισαν να χρησιμοποιούνται ευρύτατα μόλις το 2011.</a:t>
            </a:r>
          </a:p>
          <a:p>
            <a:r>
              <a:rPr lang="el-GR"/>
              <a:t>Στον διαγωνισμό ImageNet του 2012, ο οποίος απαιτούσε την ταξινόμηση εικόνων σε μία από χίλιες κατηγορίες (όπως «αρμαδίλλος», «ράφι βιβλιοθήκης», «τιρμπουσόν» κ.λπ.), ένα σύστημα βαθιάς μάθησης που δημιουργήθηκε από την ομάδα του Geoffrey Hinton στο Πανεπιστήμιο του Τορόντο (Krizhevsky κ.ά., 2013) παρουσίασε εντυπωσιακή βελτίωση σε σχέση με προηγούμενα συστήματα τα οποία βασίζονταν σε μεγάλο βαθμό σε προσαρμοσμένα χαρακτηριστικά.</a:t>
            </a:r>
          </a:p>
          <a:p>
            <a:r>
              <a:rPr lang="el-GR"/>
              <a:t>Από τότε, τα συστήματα βαθιάς μάθησης έχουν ξεπεράσει την ανθρώπινη απόδοση σε ορισμένες εργασίες όρασης (και υστερούν σε κάποιες άλλες εργασίες).</a:t>
            </a:r>
            <a:endParaRPr lang="en-US" dirty="0"/>
          </a:p>
        </p:txBody>
      </p:sp>
    </p:spTree>
    <p:extLst>
      <p:ext uri="{BB962C8B-B14F-4D97-AF65-F5344CB8AC3E}">
        <p14:creationId xmlns:p14="http://schemas.microsoft.com/office/powerpoint/2010/main" val="3694748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Google &amp; DeepMind Researchers Revamp ImageNet | Synced">
            <a:extLst>
              <a:ext uri="{FF2B5EF4-FFF2-40B4-BE49-F238E27FC236}">
                <a16:creationId xmlns:a16="http://schemas.microsoft.com/office/drawing/2014/main" id="{CFBA47B6-81FA-B657-14D5-F60A800DE1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856"/>
          <a:stretch/>
        </p:blipFill>
        <p:spPr bwMode="auto">
          <a:xfrm>
            <a:off x="0" y="0"/>
            <a:ext cx="12192000" cy="4500563"/>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Convolutional Neural Network (CNN)—Image Recognition with R | by Tri Binty  N. | Medium">
            <a:extLst>
              <a:ext uri="{FF2B5EF4-FFF2-40B4-BE49-F238E27FC236}">
                <a16:creationId xmlns:a16="http://schemas.microsoft.com/office/drawing/2014/main" id="{286D4C6E-3A66-28E1-B112-D8675DE466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4175" y="3429000"/>
            <a:ext cx="7105650" cy="2618359"/>
          </a:xfrm>
          <a:prstGeom prst="rect">
            <a:avLst/>
          </a:prstGeom>
          <a:solidFill>
            <a:schemeClr val="tx1"/>
          </a:solidFill>
        </p:spPr>
      </p:pic>
    </p:spTree>
    <p:extLst>
      <p:ext uri="{BB962C8B-B14F-4D97-AF65-F5344CB8AC3E}">
        <p14:creationId xmlns:p14="http://schemas.microsoft.com/office/powerpoint/2010/main" val="109587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03E9A32-76EA-34C4-A402-A35BBB4BC65F}"/>
              </a:ext>
            </a:extLst>
          </p:cNvPr>
          <p:cNvSpPr>
            <a:spLocks noGrp="1"/>
          </p:cNvSpPr>
          <p:nvPr>
            <p:ph type="title"/>
          </p:nvPr>
        </p:nvSpPr>
        <p:spPr/>
        <p:txBody>
          <a:bodyPr/>
          <a:lstStyle/>
          <a:p>
            <a:r>
              <a:rPr lang="el-GR" dirty="0"/>
              <a:t>Βαθιά μάθηση (2011-σήμερα) (</a:t>
            </a:r>
            <a:r>
              <a:rPr lang="en-US" dirty="0"/>
              <a:t>2</a:t>
            </a:r>
            <a:r>
              <a:rPr lang="el-GR" dirty="0"/>
              <a:t>/2)</a:t>
            </a:r>
            <a:endParaRPr lang="en-US" dirty="0"/>
          </a:p>
        </p:txBody>
      </p:sp>
      <p:sp>
        <p:nvSpPr>
          <p:cNvPr id="3" name="Θέση περιεχομένου 2">
            <a:extLst>
              <a:ext uri="{FF2B5EF4-FFF2-40B4-BE49-F238E27FC236}">
                <a16:creationId xmlns:a16="http://schemas.microsoft.com/office/drawing/2014/main" id="{8BBE0E47-75D8-5E08-AE07-9D2E94F26B90}"/>
              </a:ext>
            </a:extLst>
          </p:cNvPr>
          <p:cNvSpPr>
            <a:spLocks noGrp="1"/>
          </p:cNvSpPr>
          <p:nvPr>
            <p:ph idx="1"/>
          </p:nvPr>
        </p:nvSpPr>
        <p:spPr>
          <a:xfrm>
            <a:off x="838200" y="1825625"/>
            <a:ext cx="10763250" cy="4351338"/>
          </a:xfrm>
        </p:spPr>
        <p:txBody>
          <a:bodyPr>
            <a:normAutofit fontScale="70000" lnSpcReduction="20000"/>
          </a:bodyPr>
          <a:lstStyle/>
          <a:p>
            <a:pPr>
              <a:lnSpc>
                <a:spcPct val="120000"/>
              </a:lnSpc>
            </a:pPr>
            <a:r>
              <a:rPr lang="el-GR" dirty="0"/>
              <a:t>Αυτές οι αξιοσημείωτες επιτυχίες οδήγησαν σε μια αναζωπύρωση του ενδιαφέροντος για την</a:t>
            </a:r>
            <a:r>
              <a:rPr lang="en-US" dirty="0"/>
              <a:t> </a:t>
            </a:r>
            <a:r>
              <a:rPr lang="el-GR" dirty="0"/>
              <a:t>ΤΝ μεταξύ φοιτητών, εταιρειών, επενδυτών, κυβερνήσεων, μέσων ενημέρωσης, και του</a:t>
            </a:r>
            <a:r>
              <a:rPr lang="en-US" dirty="0"/>
              <a:t> </a:t>
            </a:r>
            <a:r>
              <a:rPr lang="el-GR" dirty="0"/>
              <a:t>ευρύτερου κοινού.</a:t>
            </a:r>
            <a:endParaRPr lang="en-US" dirty="0"/>
          </a:p>
          <a:p>
            <a:pPr>
              <a:lnSpc>
                <a:spcPct val="120000"/>
              </a:lnSpc>
            </a:pPr>
            <a:r>
              <a:rPr lang="el-GR" dirty="0"/>
              <a:t>Όπως φαίνεται, κάθε εβδομάδα δημοσιεύονται ειδήσεις για κάποια νέα εφαρμογή ΤΝ που</a:t>
            </a:r>
            <a:r>
              <a:rPr lang="en-US" dirty="0"/>
              <a:t> </a:t>
            </a:r>
            <a:r>
              <a:rPr lang="el-GR" dirty="0"/>
              <a:t>πλησιάζει ή ξεπερνά την ανθρώπινη απόδοση, οι οποίες συχνά συνοδεύονται από εικασίες</a:t>
            </a:r>
            <a:r>
              <a:rPr lang="en-US" dirty="0"/>
              <a:t> </a:t>
            </a:r>
            <a:r>
              <a:rPr lang="el-GR" dirty="0"/>
              <a:t>για ραγδαία επιτυχία ή για έναν νέο χειμώνα της ΤΝ.</a:t>
            </a:r>
            <a:endParaRPr lang="en-US" dirty="0"/>
          </a:p>
          <a:p>
            <a:pPr>
              <a:lnSpc>
                <a:spcPct val="120000"/>
              </a:lnSpc>
            </a:pPr>
            <a:r>
              <a:rPr lang="el-GR" dirty="0"/>
              <a:t>Η βαθιά μάθηση βασίζεται σε πολύ μεγάλο βαθμό σε ισχυρό υπολογιστικό υλικό. Ενώ μια</a:t>
            </a:r>
            <a:r>
              <a:rPr lang="en-US" dirty="0"/>
              <a:t> </a:t>
            </a:r>
            <a:r>
              <a:rPr lang="el-GR" dirty="0"/>
              <a:t>τυπική CPU υπολογιστή μπορεί να εκτελεί 10</a:t>
            </a:r>
            <a:r>
              <a:rPr lang="el-GR" baseline="30000" dirty="0"/>
              <a:t>9</a:t>
            </a:r>
            <a:r>
              <a:rPr lang="en-US" dirty="0"/>
              <a:t> </a:t>
            </a:r>
            <a:r>
              <a:rPr lang="el-GR" dirty="0"/>
              <a:t>ή 10</a:t>
            </a:r>
            <a:r>
              <a:rPr lang="el-GR" baseline="30000" dirty="0"/>
              <a:t>10</a:t>
            </a:r>
            <a:r>
              <a:rPr lang="en-US" dirty="0"/>
              <a:t> </a:t>
            </a:r>
            <a:r>
              <a:rPr lang="el-GR" dirty="0"/>
              <a:t>πράξεις ανά δευτερόλεπτο, ένας</a:t>
            </a:r>
            <a:r>
              <a:rPr lang="en-US" dirty="0"/>
              <a:t> </a:t>
            </a:r>
            <a:r>
              <a:rPr lang="el-GR" dirty="0"/>
              <a:t>αλγόριθμος βαθιάς μάθησης που εκτελείται σε εξειδικευμένο υλικό (όπως GPU, TPU ή FPGA)</a:t>
            </a:r>
            <a:r>
              <a:rPr lang="en-US" dirty="0"/>
              <a:t> </a:t>
            </a:r>
            <a:r>
              <a:rPr lang="el-GR" dirty="0"/>
              <a:t>μπορεί να καταναλώνει μεταξύ 10</a:t>
            </a:r>
            <a:r>
              <a:rPr lang="el-GR" baseline="30000" dirty="0"/>
              <a:t>14</a:t>
            </a:r>
            <a:r>
              <a:rPr lang="el-GR" dirty="0"/>
              <a:t>και 10</a:t>
            </a:r>
            <a:r>
              <a:rPr lang="el-GR" baseline="30000" dirty="0"/>
              <a:t>17</a:t>
            </a:r>
            <a:r>
              <a:rPr lang="en-US" dirty="0"/>
              <a:t> </a:t>
            </a:r>
            <a:r>
              <a:rPr lang="el-GR" dirty="0"/>
              <a:t>πράξεις ανά δευτερόλεπτο.</a:t>
            </a:r>
            <a:endParaRPr lang="en-US" dirty="0"/>
          </a:p>
          <a:p>
            <a:pPr>
              <a:lnSpc>
                <a:spcPct val="120000"/>
              </a:lnSpc>
            </a:pPr>
            <a:r>
              <a:rPr lang="el-GR" dirty="0"/>
              <a:t>Φυσικά, η βαθιά μάθηση εξαρτάται επίσης από τη διαθεσιμότητα μεγάλων ποσοτήτων</a:t>
            </a:r>
            <a:r>
              <a:rPr lang="en-US" dirty="0"/>
              <a:t> </a:t>
            </a:r>
            <a:r>
              <a:rPr lang="el-GR" dirty="0"/>
              <a:t>δεδομένων εκπαίδευσης, καθώς και από μερικά αλγοριθμικά κόλπα.</a:t>
            </a:r>
            <a:endParaRPr lang="en-US" dirty="0"/>
          </a:p>
        </p:txBody>
      </p:sp>
    </p:spTree>
    <p:extLst>
      <p:ext uri="{BB962C8B-B14F-4D97-AF65-F5344CB8AC3E}">
        <p14:creationId xmlns:p14="http://schemas.microsoft.com/office/powerpoint/2010/main" val="3762623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Artificial Intelligence Timeline Infographic – From Eliza to Tay and beyond  – digitalwellbeing.org">
            <a:extLst>
              <a:ext uri="{FF2B5EF4-FFF2-40B4-BE49-F238E27FC236}">
                <a16:creationId xmlns:a16="http://schemas.microsoft.com/office/drawing/2014/main" id="{0866AD72-3DD7-3BDC-7B6F-6ABCA41293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2385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descr="Micromachines | Free Full-Text | Advancements in Microprocessor  Architecture for Ubiquitous AI—An Overview on History, Evolution, and  Upcoming Challenges in AI Implementation">
            <a:extLst>
              <a:ext uri="{FF2B5EF4-FFF2-40B4-BE49-F238E27FC236}">
                <a16:creationId xmlns:a16="http://schemas.microsoft.com/office/drawing/2014/main" id="{9645C443-0E51-B223-C536-D87F6B717D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1500"/>
            <a:ext cx="12192000" cy="5243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891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Βάθος">
  <a:themeElements>
    <a:clrScheme name="Βάθος">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Βάθος">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Βάθος">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docProps/app.xml><?xml version="1.0" encoding="utf-8"?>
<Properties xmlns="http://schemas.openxmlformats.org/officeDocument/2006/extended-properties" xmlns:vt="http://schemas.openxmlformats.org/officeDocument/2006/docPropsVTypes">
  <Template>Βάθος</Template>
  <TotalTime>657</TotalTime>
  <Words>8245</Words>
  <Application>Microsoft Office PowerPoint</Application>
  <PresentationFormat>Ευρεία οθόνη</PresentationFormat>
  <Paragraphs>436</Paragraphs>
  <Slides>96</Slides>
  <Notes>0</Notes>
  <HiddenSlides>0</HiddenSlides>
  <MMClips>1</MMClips>
  <ScaleCrop>false</ScaleCrop>
  <HeadingPairs>
    <vt:vector size="6" baseType="variant">
      <vt:variant>
        <vt:lpstr>Γραμματοσειρές που χρησιμοποιούνται</vt:lpstr>
      </vt:variant>
      <vt:variant>
        <vt:i4>7</vt:i4>
      </vt:variant>
      <vt:variant>
        <vt:lpstr>Θέμα</vt:lpstr>
      </vt:variant>
      <vt:variant>
        <vt:i4>1</vt:i4>
      </vt:variant>
      <vt:variant>
        <vt:lpstr>Τίτλοι διαφανειών</vt:lpstr>
      </vt:variant>
      <vt:variant>
        <vt:i4>96</vt:i4>
      </vt:variant>
    </vt:vector>
  </HeadingPairs>
  <TitlesOfParts>
    <vt:vector size="104" baseType="lpstr">
      <vt:lpstr>Arial</vt:lpstr>
      <vt:lpstr>Arial</vt:lpstr>
      <vt:lpstr>Bahnschrift Light</vt:lpstr>
      <vt:lpstr>Calibri</vt:lpstr>
      <vt:lpstr>Cera Pro</vt:lpstr>
      <vt:lpstr>Corbel</vt:lpstr>
      <vt:lpstr>Wingdings</vt:lpstr>
      <vt:lpstr>Βάθος</vt:lpstr>
      <vt:lpstr>Εφαρμογές  Τεχνητής Νοημοσύνης στη  Μηχανική Ορυκτών Πόρων</vt:lpstr>
      <vt:lpstr>Παρουσίαση του PowerPoint</vt:lpstr>
      <vt:lpstr>Ενότητες μαθήματος (1)</vt:lpstr>
      <vt:lpstr>Ενότητες μαθήματος (2)</vt:lpstr>
      <vt:lpstr>Αξιολόγηση</vt:lpstr>
      <vt:lpstr>Γενικά για την ΤΝ</vt:lpstr>
      <vt:lpstr>Εισαγωγή</vt:lpstr>
      <vt:lpstr>Παρουσίαση του PowerPoint</vt:lpstr>
      <vt:lpstr>Τι είναι η τεχνητή νοημοσύνη</vt:lpstr>
      <vt:lpstr>Τι είναι η τεχνητή νοημοσύνη</vt:lpstr>
      <vt:lpstr>Ορθολογικές αποφάσεις</vt:lpstr>
      <vt:lpstr>Παρουσίαση του PowerPoint</vt:lpstr>
      <vt:lpstr>Και ο εγκέφαλος;</vt:lpstr>
      <vt:lpstr>Ανθρώπινη δράση: η προσέγγιση με τη δοκιμασία Turing</vt:lpstr>
      <vt:lpstr>Ανθρώπινη σκέψη: η προσέγγιση με γνωστικά μοντέλα</vt:lpstr>
      <vt:lpstr>Ορθολογική σκέψη: η προσέγγιση με τους «νόμους της σκέψης»</vt:lpstr>
      <vt:lpstr>Ορθολογική δράση: η προσέγγιση με ορθολογικούς πράκτορες</vt:lpstr>
      <vt:lpstr>Ωφέλιμες μηχανές</vt:lpstr>
      <vt:lpstr>Σχεδιασμός ορθολογικών πρακτόρων</vt:lpstr>
      <vt:lpstr>Παρουσίαση του PowerPoint</vt:lpstr>
      <vt:lpstr>Παρουσίαση του PowerPoint</vt:lpstr>
      <vt:lpstr>Η Προέλευση της ΤΝ από τις Επιστήμες</vt:lpstr>
      <vt:lpstr>Φιλοσοφία (1/7)</vt:lpstr>
      <vt:lpstr>Φιλοσοφία (2/7)</vt:lpstr>
      <vt:lpstr>Φιλοσοφία (3/7)</vt:lpstr>
      <vt:lpstr>Φιλοσοφία (4/7)</vt:lpstr>
      <vt:lpstr>Φιλοσοφία (5/7)</vt:lpstr>
      <vt:lpstr>Φιλοσοφία (6/7)</vt:lpstr>
      <vt:lpstr>Φιλοσοφία (7/7)</vt:lpstr>
      <vt:lpstr>Μαθηματικά (1/6)</vt:lpstr>
      <vt:lpstr>Μαθηματικά (2/6)</vt:lpstr>
      <vt:lpstr>Μαθηματικά (3/6)</vt:lpstr>
      <vt:lpstr>Μαθηματικά (4/6)</vt:lpstr>
      <vt:lpstr>Μαθηματικά (5/6)</vt:lpstr>
      <vt:lpstr>Μαθηματικά (6/6)</vt:lpstr>
      <vt:lpstr>Οικονομικά (1/3)</vt:lpstr>
      <vt:lpstr>Οικονομικά (2/3)</vt:lpstr>
      <vt:lpstr>Οικονομικά (3/3)</vt:lpstr>
      <vt:lpstr>Νευροεπιστήμες (1/3)</vt:lpstr>
      <vt:lpstr>Νευροεπιστήμες (2/3)</vt:lpstr>
      <vt:lpstr>Παρουσίαση του PowerPoint</vt:lpstr>
      <vt:lpstr>Νευροεπιστήμες (3/3)</vt:lpstr>
      <vt:lpstr>Παρουσίαση του PowerPoint</vt:lpstr>
      <vt:lpstr>Ψυχολογία (1/4)</vt:lpstr>
      <vt:lpstr>Ψυχολογία (2/4)</vt:lpstr>
      <vt:lpstr>Ψυχολογία (3/4)</vt:lpstr>
      <vt:lpstr>Ψυχολογία (4/4)</vt:lpstr>
      <vt:lpstr>Παρουσίαση του PowerPoint</vt:lpstr>
      <vt:lpstr>Τεχνολογία υπολογιστών (1/3)</vt:lpstr>
      <vt:lpstr>Παρουσίαση του PowerPoint</vt:lpstr>
      <vt:lpstr>Τεχνολογία υπολογιστών (2/3)</vt:lpstr>
      <vt:lpstr>Παρουσίαση του PowerPoint</vt:lpstr>
      <vt:lpstr>Παρουσίαση του PowerPoint</vt:lpstr>
      <vt:lpstr>Τεχνολογία υπολογιστών (3/3)</vt:lpstr>
      <vt:lpstr>Θεωρία ελέγχου και κυβερνητική (1/2)</vt:lpstr>
      <vt:lpstr>Παρουσίαση του PowerPoint</vt:lpstr>
      <vt:lpstr>Θεωρία ελέγχου και κυβερνητική (2/2)</vt:lpstr>
      <vt:lpstr>Γλωσσολογία</vt:lpstr>
      <vt:lpstr>Ιστορία της ΤΝ</vt:lpstr>
      <vt:lpstr>Βραβεία Turing σε ερευνητές της ΤΝ</vt:lpstr>
      <vt:lpstr>Η κυοφορία της τεχνητής νοημοσύνης (1943 – 1956) (1/5)</vt:lpstr>
      <vt:lpstr>Η κυοφορία της τεχνητής νοημοσύνης (1943 – 1956) (2/5)</vt:lpstr>
      <vt:lpstr>Παρουσίαση του PowerPoint</vt:lpstr>
      <vt:lpstr>Η κυοφορία της τεχνητής νοημοσύνης (1943 – 1956) (3/5)</vt:lpstr>
      <vt:lpstr>Παρουσίαση του PowerPoint</vt:lpstr>
      <vt:lpstr>Η κυοφορία της τεχνητής νοημοσύνης (1943 – 1956) (4/5)</vt:lpstr>
      <vt:lpstr>Παρουσίαση του PowerPoint</vt:lpstr>
      <vt:lpstr>Η κυοφορία της τεχνητής νοημοσύνης (1943 – 1956) (5/5)</vt:lpstr>
      <vt:lpstr>Παρουσίαση του PowerPoint</vt:lpstr>
      <vt:lpstr>Πρώιμος ενθουσιασμός – μεγάλες προσδοκίες (1952-1969) (1/5)</vt:lpstr>
      <vt:lpstr>Πρώιμος ενθουσιασμός – μεγάλες προσδοκίες (1952-1969) (2/5)</vt:lpstr>
      <vt:lpstr>Παρουσίαση του PowerPoint</vt:lpstr>
      <vt:lpstr>Πρώιμος ενθουσιασμός – μεγάλες προσδοκίες (1952-1969) (3/5)</vt:lpstr>
      <vt:lpstr>Πρώιμος ενθουσιασμός – μεγάλες προσδοκίες (1952-1969) (4/5)</vt:lpstr>
      <vt:lpstr>Παρουσίαση του PowerPoint</vt:lpstr>
      <vt:lpstr>Πρώιμος ενθουσιασμός – μεγάλες προσδοκίες (1952-1969) (5/5)</vt:lpstr>
      <vt:lpstr>Παρουσίαση του PowerPoint</vt:lpstr>
      <vt:lpstr>Μια δόση ρεαλισμού (1966-1973) (1/3)</vt:lpstr>
      <vt:lpstr>Μια δόση ρεαλισμού (1966-1973) (2/3)</vt:lpstr>
      <vt:lpstr>Μια δόση ρεαλισμού (1966-1973) (3/3)</vt:lpstr>
      <vt:lpstr>Έμπειρα συστήματα (1969-1986) (1/4)</vt:lpstr>
      <vt:lpstr>Έμπειρα συστήματα (1969-1986) (2/4)</vt:lpstr>
      <vt:lpstr>Παρουσίαση του PowerPoint</vt:lpstr>
      <vt:lpstr>Έμπειρα συστήματα (1969-1986) (3/4)</vt:lpstr>
      <vt:lpstr>Έμπειρα συστήματα (1969-1986) (4/4)</vt:lpstr>
      <vt:lpstr>Η επιστροφή των νευρωνικών δικτύων (1986-σήμερα)</vt:lpstr>
      <vt:lpstr>Πιθανοτική συλλογιστική και μηχανική μάθηση (1987 – σήμερα) (1/3)</vt:lpstr>
      <vt:lpstr>Πιθανοτική συλλογιστική και μηχανική μάθηση (1987 – σήμερα) (2/3)</vt:lpstr>
      <vt:lpstr>Πιθανοτική συλλογιστική και μηχανική μάθηση (1987 – σήμερα) (3/3)</vt:lpstr>
      <vt:lpstr>Μεγα-δεδομένα (2001-σήμερα) (1/2)</vt:lpstr>
      <vt:lpstr>Μεγα-δεδομένα (2001-σήμερα) (2/2)</vt:lpstr>
      <vt:lpstr>Βαθιά μάθηση (2011-σήμερα) (1/2)</vt:lpstr>
      <vt:lpstr>Παρουσίαση του PowerPoint</vt:lpstr>
      <vt:lpstr>Βαθιά μάθηση (2011-σήμερα) (2/2)</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Εφαρμογές  Τεχνητής Νοημοσύνης στη  Μηχανική Ορυκτών Πόρων</dc:title>
  <dc:creator>IOANNIS KAPAGERIDIS</dc:creator>
  <cp:lastModifiedBy>IOANNIS KAPAGERIDIS</cp:lastModifiedBy>
  <cp:revision>68</cp:revision>
  <dcterms:created xsi:type="dcterms:W3CDTF">2023-08-05T09:36:49Z</dcterms:created>
  <dcterms:modified xsi:type="dcterms:W3CDTF">2023-10-03T09:55:03Z</dcterms:modified>
</cp:coreProperties>
</file>