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58" r:id="rId4"/>
    <p:sldId id="259" r:id="rId5"/>
    <p:sldId id="260" r:id="rId6"/>
    <p:sldId id="267" r:id="rId7"/>
    <p:sldId id="279" r:id="rId8"/>
    <p:sldId id="280" r:id="rId9"/>
    <p:sldId id="262" r:id="rId10"/>
    <p:sldId id="261" r:id="rId11"/>
    <p:sldId id="263" r:id="rId12"/>
    <p:sldId id="264" r:id="rId13"/>
    <p:sldId id="265" r:id="rId14"/>
    <p:sldId id="266"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8" autoAdjust="0"/>
    <p:restoredTop sz="94737" autoAdjust="0"/>
  </p:normalViewPr>
  <p:slideViewPr>
    <p:cSldViewPr>
      <p:cViewPr varScale="1">
        <p:scale>
          <a:sx n="83" d="100"/>
          <a:sy n="83" d="100"/>
        </p:scale>
        <p:origin x="-189"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2469-1F42-441A-8ECD-E79906BAC461}" type="datetimeFigureOut">
              <a:rPr lang="el-GR" smtClean="0"/>
              <a:t>28/10/2016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B004A-66EB-4D4D-8A7A-EBAD2082EBEF}" type="slidenum">
              <a:rPr lang="el-GR" smtClean="0"/>
              <a:t>‹#›</a:t>
            </a:fld>
            <a:endParaRPr lang="el-GR"/>
          </a:p>
        </p:txBody>
      </p:sp>
    </p:spTree>
    <p:extLst>
      <p:ext uri="{BB962C8B-B14F-4D97-AF65-F5344CB8AC3E}">
        <p14:creationId xmlns:p14="http://schemas.microsoft.com/office/powerpoint/2010/main" val="53685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1371600" y="3886200"/>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Θέση ημερομηνίας 3"/>
          <p:cNvSpPr>
            <a:spLocks noGrp="1"/>
          </p:cNvSpPr>
          <p:nvPr>
            <p:ph type="dt" sz="half" idx="10"/>
          </p:nvPr>
        </p:nvSpPr>
        <p:spPr/>
        <p:txBody>
          <a:bodyPr/>
          <a:lstStyle/>
          <a:p>
            <a:fld id="{015CB64E-6737-4DFD-98E3-379F8F0005DB}"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
        <p:nvSpPr>
          <p:cNvPr id="9" name="Title 1"/>
          <p:cNvSpPr txBox="1">
            <a:spLocks/>
          </p:cNvSpPr>
          <p:nvPr userDrawn="1"/>
        </p:nvSpPr>
        <p:spPr bwMode="auto">
          <a:xfrm>
            <a:off x="251519" y="311696"/>
            <a:ext cx="8655755" cy="8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600" b="1">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600" b="1">
                <a:solidFill>
                  <a:schemeClr val="tx1"/>
                </a:solidFill>
                <a:latin typeface="Arial" charset="0"/>
              </a:defRPr>
            </a:lvl6pPr>
            <a:lvl7pPr marL="914400" algn="l" rtl="0" fontAlgn="base">
              <a:spcBef>
                <a:spcPct val="0"/>
              </a:spcBef>
              <a:spcAft>
                <a:spcPct val="0"/>
              </a:spcAft>
              <a:defRPr sz="2600" b="1">
                <a:solidFill>
                  <a:schemeClr val="tx1"/>
                </a:solidFill>
                <a:latin typeface="Arial" charset="0"/>
              </a:defRPr>
            </a:lvl7pPr>
            <a:lvl8pPr marL="1371600" algn="l" rtl="0" fontAlgn="base">
              <a:spcBef>
                <a:spcPct val="0"/>
              </a:spcBef>
              <a:spcAft>
                <a:spcPct val="0"/>
              </a:spcAft>
              <a:defRPr sz="2600" b="1">
                <a:solidFill>
                  <a:schemeClr val="tx1"/>
                </a:solidFill>
                <a:latin typeface="Arial" charset="0"/>
              </a:defRPr>
            </a:lvl8pPr>
            <a:lvl9pPr marL="1828800" algn="l" rtl="0" fontAlgn="base">
              <a:spcBef>
                <a:spcPct val="0"/>
              </a:spcBef>
              <a:spcAft>
                <a:spcPct val="0"/>
              </a:spcAft>
              <a:defRPr sz="26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Πανεπιστήμιο Δυτικής Μακεδονίας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Παιδαγωγικό Τμήμα Νηπιαγωγών</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endParaRPr kumimoji="0" lang="el-GR" sz="2600" b="1" i="0" u="none" strike="noStrike" kern="0" cap="none" spc="0" normalizeH="0" baseline="0" noProof="0" dirty="0">
              <a:ln>
                <a:noFill/>
              </a:ln>
              <a:solidFill>
                <a:srgbClr val="000000"/>
              </a:solidFill>
              <a:effectLst/>
              <a:uLnTx/>
              <a:uFillTx/>
              <a:latin typeface="Arial"/>
              <a:ea typeface="ＭＳ Ｐゴシック" charset="-128"/>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644" y="404664"/>
            <a:ext cx="56297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4"/>
          <p:cNvSpPr txBox="1">
            <a:spLocks/>
          </p:cNvSpPr>
          <p:nvPr userDrawn="1"/>
        </p:nvSpPr>
        <p:spPr>
          <a:xfrm>
            <a:off x="-90764" y="6336938"/>
            <a:ext cx="8568952"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eaLnBrk="1" hangingPunct="1"/>
            <a:r>
              <a:rPr lang="el-GR" sz="1200" dirty="0" smtClean="0"/>
              <a:t> </a:t>
            </a:r>
            <a:endParaRPr lang="el-GR" sz="1400" dirty="0" smtClean="0">
              <a:solidFill>
                <a:srgbClr val="000000"/>
              </a:solidFill>
            </a:endParaRPr>
          </a:p>
        </p:txBody>
      </p:sp>
    </p:spTree>
    <p:extLst>
      <p:ext uri="{BB962C8B-B14F-4D97-AF65-F5344CB8AC3E}">
        <p14:creationId xmlns:p14="http://schemas.microsoft.com/office/powerpoint/2010/main" val="404306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92C42B1-B3C0-4C5E-A764-F7BF15999750}"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46739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910A68A-E52B-40E2-AC97-1FE45E071797}"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0466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CC4C466-407A-4A6A-8222-4328B1A82D03}"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76212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D8C1AF9-C5B9-4F03-BB49-46C55890B292}"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429333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36599DC-F6F7-49F4-85C8-69D5D1B07918}"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00635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8D59C52-5454-4E41-8E08-3B1EDEB275BE}" type="datetime1">
              <a:rPr lang="el-GR" smtClean="0"/>
              <a:t>28/10/2016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203163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1"/>
            </a:lvl1pPr>
          </a:lstStyle>
          <a:p>
            <a:r>
              <a:rPr lang="el-GR" dirty="0" smtClean="0"/>
              <a:t>Στυλ κύριου τίτλου</a:t>
            </a:r>
            <a:endParaRPr lang="el-GR" dirty="0"/>
          </a:p>
        </p:txBody>
      </p:sp>
      <p:sp>
        <p:nvSpPr>
          <p:cNvPr id="3" name="Θέση ημερομηνίας 2"/>
          <p:cNvSpPr>
            <a:spLocks noGrp="1"/>
          </p:cNvSpPr>
          <p:nvPr>
            <p:ph type="dt" sz="half" idx="10"/>
          </p:nvPr>
        </p:nvSpPr>
        <p:spPr/>
        <p:txBody>
          <a:bodyPr/>
          <a:lstStyle/>
          <a:p>
            <a:fld id="{418A2E75-D3B9-4A55-97AA-4BF2AC101A1C}" type="datetime1">
              <a:rPr lang="el-GR" smtClean="0"/>
              <a:t>28/10/2016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17713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26E1568-E4DD-44EF-9D99-D38ADEED5DFF}" type="datetime1">
              <a:rPr lang="el-GR" smtClean="0"/>
              <a:t>28/10/2016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3639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CDD1FBA-9501-4A04-9E13-40D5BF437177}"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0291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DE308D2-BF7F-4866-BF6E-65A1B56D1499}"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51758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403898"/>
            <a:ext cx="8229600" cy="4641379"/>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t="100000"/>
            </a:path>
            <a:tileRect r="-100000" b="-100000"/>
          </a:gradFill>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AD539-5A64-487B-A5B2-B41656749417}" type="datetime1">
              <a:rPr lang="el-GR" smtClean="0"/>
              <a:t>28/10/2016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365ED-FD8C-4697-988C-39E77CBFEA0E}" type="slidenum">
              <a:rPr lang="el-GR" smtClean="0"/>
              <a:t>‹#›</a:t>
            </a:fld>
            <a:endParaRPr lang="el-GR"/>
          </a:p>
        </p:txBody>
      </p:sp>
      <p:sp>
        <p:nvSpPr>
          <p:cNvPr id="7" name="Footer Placeholder 4"/>
          <p:cNvSpPr txBox="1">
            <a:spLocks/>
          </p:cNvSpPr>
          <p:nvPr/>
        </p:nvSpPr>
        <p:spPr>
          <a:xfrm>
            <a:off x="683568" y="6336938"/>
            <a:ext cx="7951698"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l" eaLnBrk="1" hangingPunct="1"/>
            <a:r>
              <a:rPr lang="el-GR" sz="1200" dirty="0" smtClean="0"/>
              <a:t> </a:t>
            </a:r>
            <a:r>
              <a:rPr lang="el-GR" sz="1400" dirty="0" smtClean="0"/>
              <a:t>Πανεπιστήμιο Δυτικής Μακεδονίας</a:t>
            </a:r>
            <a:endParaRPr lang="el-GR" sz="1400" dirty="0" smtClean="0">
              <a:solidFill>
                <a:srgbClr val="000000"/>
              </a:solidFill>
            </a:endParaRPr>
          </a:p>
        </p:txBody>
      </p:sp>
      <p:pic>
        <p:nvPicPr>
          <p:cNvPr id="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074" y="6309320"/>
            <a:ext cx="425502" cy="43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Ευθεία γραμμή σύνδεσης 8"/>
          <p:cNvCxnSpPr/>
          <p:nvPr/>
        </p:nvCxnSpPr>
        <p:spPr>
          <a:xfrm>
            <a:off x="436726" y="6165304"/>
            <a:ext cx="82397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467544" y="1233248"/>
            <a:ext cx="82089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81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dirty="0" smtClean="0"/>
              <a:t>Ανάπτυξη Εκπαιδευτικού Λογισμικού</a:t>
            </a:r>
            <a:endParaRPr lang="el-GR" dirty="0"/>
          </a:p>
        </p:txBody>
      </p:sp>
      <p:sp>
        <p:nvSpPr>
          <p:cNvPr id="3" name="Υπότιτλος 2"/>
          <p:cNvSpPr>
            <a:spLocks noGrp="1"/>
          </p:cNvSpPr>
          <p:nvPr>
            <p:ph type="subTitle" idx="1"/>
          </p:nvPr>
        </p:nvSpPr>
        <p:spPr/>
        <p:txBody>
          <a:bodyPr>
            <a:normAutofit fontScale="85000" lnSpcReduction="20000"/>
          </a:bodyPr>
          <a:lstStyle/>
          <a:p>
            <a:r>
              <a:rPr lang="el-GR" b="1" dirty="0">
                <a:solidFill>
                  <a:schemeClr val="tx1"/>
                </a:solidFill>
              </a:rPr>
              <a:t>Ενότητα </a:t>
            </a:r>
            <a:r>
              <a:rPr lang="en-US" b="1" dirty="0">
                <a:solidFill>
                  <a:schemeClr val="tx1"/>
                </a:solidFill>
              </a:rPr>
              <a:t># </a:t>
            </a:r>
            <a:r>
              <a:rPr lang="el-GR" b="1" smtClean="0">
                <a:solidFill>
                  <a:schemeClr val="tx1"/>
                </a:solidFill>
              </a:rPr>
              <a:t>10:</a:t>
            </a:r>
            <a:r>
              <a:rPr lang="en-US" dirty="0" smtClean="0">
                <a:solidFill>
                  <a:schemeClr val="tx1"/>
                </a:solidFill>
              </a:rPr>
              <a:t> </a:t>
            </a:r>
            <a:r>
              <a:rPr lang="el-GR" dirty="0" smtClean="0">
                <a:solidFill>
                  <a:schemeClr val="tx1"/>
                </a:solidFill>
              </a:rPr>
              <a:t>Δημιουργώντας ένα παιχνίδι</a:t>
            </a:r>
            <a:endParaRPr lang="en-US" dirty="0">
              <a:solidFill>
                <a:schemeClr val="tx1"/>
              </a:solidFill>
            </a:endParaRPr>
          </a:p>
          <a:p>
            <a:r>
              <a:rPr lang="el-GR" dirty="0" smtClean="0">
                <a:solidFill>
                  <a:schemeClr val="tx1"/>
                </a:solidFill>
              </a:rPr>
              <a:t> </a:t>
            </a:r>
            <a:endParaRPr lang="en-US" dirty="0">
              <a:solidFill>
                <a:schemeClr val="tx1"/>
              </a:solidFill>
            </a:endParaRPr>
          </a:p>
          <a:p>
            <a:r>
              <a:rPr lang="el-GR" dirty="0" smtClean="0">
                <a:solidFill>
                  <a:schemeClr val="tx1"/>
                </a:solidFill>
              </a:rPr>
              <a:t>Θαρρενός Μπράτιτσης</a:t>
            </a:r>
            <a:endParaRPr lang="el-GR" dirty="0">
              <a:solidFill>
                <a:schemeClr val="tx1"/>
              </a:solidFill>
            </a:endParaRPr>
          </a:p>
          <a:p>
            <a:r>
              <a:rPr lang="el-GR" dirty="0" smtClean="0">
                <a:solidFill>
                  <a:schemeClr val="tx1"/>
                </a:solidFill>
              </a:rPr>
              <a:t>Παιδαγωγικό</a:t>
            </a:r>
            <a:r>
              <a:rPr lang="el-GR" dirty="0">
                <a:solidFill>
                  <a:schemeClr val="tx1"/>
                </a:solidFill>
              </a:rPr>
              <a:t> </a:t>
            </a:r>
            <a:r>
              <a:rPr lang="el-GR" dirty="0" smtClean="0">
                <a:solidFill>
                  <a:schemeClr val="tx1"/>
                </a:solidFill>
              </a:rPr>
              <a:t>Τμήμα Νηπιαγωγών</a:t>
            </a:r>
            <a:endParaRPr lang="el-GR" dirty="0">
              <a:solidFill>
                <a:schemeClr val="tx1"/>
              </a:solidFill>
            </a:endParaRPr>
          </a:p>
          <a:p>
            <a:endParaRPr lang="el-GR" dirty="0"/>
          </a:p>
        </p:txBody>
      </p:sp>
      <p:pic>
        <p:nvPicPr>
          <p:cNvPr id="4" name="7 - Εικόνα" descr="Λογότυπο για Άδειες χρήσης Creative Commons BY-NC-ND"/>
          <p:cNvPicPr>
            <a:picLocks noChangeAspect="1"/>
          </p:cNvPicPr>
          <p:nvPr/>
        </p:nvPicPr>
        <p:blipFill>
          <a:blip r:embed="rId2" cstate="print"/>
          <a:stretch>
            <a:fillRect/>
          </a:stretch>
        </p:blipFill>
        <p:spPr>
          <a:xfrm>
            <a:off x="5220456" y="6399909"/>
            <a:ext cx="819136" cy="286595"/>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6084168" y="6237312"/>
            <a:ext cx="2232248" cy="531288"/>
          </a:xfrm>
          <a:prstGeom prst="rect">
            <a:avLst/>
          </a:prstGeom>
          <a:noFill/>
        </p:spPr>
      </p:pic>
    </p:spTree>
    <p:extLst>
      <p:ext uri="{BB962C8B-B14F-4D97-AF65-F5344CB8AC3E}">
        <p14:creationId xmlns:p14="http://schemas.microsoft.com/office/powerpoint/2010/main" val="128708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(2 </a:t>
            </a:r>
            <a:r>
              <a:rPr lang="el-GR" dirty="0"/>
              <a:t>από 4)</a:t>
            </a:r>
          </a:p>
        </p:txBody>
      </p:sp>
      <p:sp>
        <p:nvSpPr>
          <p:cNvPr id="3" name="Θέση περιεχομένου 2"/>
          <p:cNvSpPr>
            <a:spLocks noGrp="1"/>
          </p:cNvSpPr>
          <p:nvPr>
            <p:ph idx="1"/>
          </p:nvPr>
        </p:nvSpPr>
        <p:spPr/>
        <p:txBody>
          <a:bodyPr>
            <a:normAutofit fontScale="70000" lnSpcReduction="20000"/>
          </a:bodyPr>
          <a:lstStyle/>
          <a:p>
            <a:pPr marL="514350" indent="-514350">
              <a:buFont typeface="+mj-lt"/>
              <a:buAutoNum type="arabicPeriod" startAt="2"/>
            </a:pPr>
            <a:r>
              <a:rPr lang="el-GR" sz="3400" dirty="0"/>
              <a:t>Κάθε διαφάνεια πρέπει να έχει τίτλο που να είναι μοναδικός.</a:t>
            </a:r>
          </a:p>
          <a:p>
            <a:pPr marL="514350" indent="-514350">
              <a:buFont typeface="+mj-lt"/>
              <a:buAutoNum type="arabicPeriod" startAt="2"/>
            </a:pPr>
            <a:r>
              <a:rPr lang="el-GR" sz="3400" dirty="0"/>
              <a:t>Ο τίτλος διαφάνειας είναι </a:t>
            </a:r>
            <a:r>
              <a:rPr lang="en-US" sz="3400" b="1" dirty="0"/>
              <a:t>bold</a:t>
            </a:r>
            <a:r>
              <a:rPr lang="en-US" sz="3400" dirty="0"/>
              <a:t> </a:t>
            </a:r>
            <a:r>
              <a:rPr lang="el-GR" sz="3400" dirty="0"/>
              <a:t>44</a:t>
            </a:r>
            <a:r>
              <a:rPr lang="en-US" sz="3400" dirty="0" err="1"/>
              <a:t>pt</a:t>
            </a:r>
            <a:r>
              <a:rPr lang="en-US" sz="3400" dirty="0"/>
              <a:t> </a:t>
            </a:r>
            <a:r>
              <a:rPr lang="el-GR" sz="3400" dirty="0"/>
              <a:t>και δεν πρέπει να ξεπερνάει τις 2 γραμμές. (Στις 2 γραμμές το μέγεθος γραμματοσειράς προσαρμόζεται αυτόματα από το πρόγραμμα σε </a:t>
            </a:r>
            <a:r>
              <a:rPr lang="en-US" sz="3400" dirty="0"/>
              <a:t>40pt).</a:t>
            </a:r>
          </a:p>
          <a:p>
            <a:pPr marL="514350" indent="-514350">
              <a:buFont typeface="+mj-lt"/>
              <a:buAutoNum type="arabicPeriod" startAt="2"/>
            </a:pPr>
            <a:r>
              <a:rPr lang="el-GR" sz="3400" dirty="0"/>
              <a:t>Χρησιμοποιήστε τα ορισμένα μεγέθη γραμματοσειρών για το κείμενο: 32</a:t>
            </a:r>
            <a:r>
              <a:rPr lang="en-US" sz="3400" dirty="0" err="1"/>
              <a:t>pt</a:t>
            </a:r>
            <a:r>
              <a:rPr lang="el-GR" sz="3400" dirty="0"/>
              <a:t> για το πρώτο επίπεδο, 28</a:t>
            </a:r>
            <a:r>
              <a:rPr lang="en-US" sz="3400" dirty="0" err="1"/>
              <a:t>pt</a:t>
            </a:r>
            <a:r>
              <a:rPr lang="en-US" sz="3400" dirty="0"/>
              <a:t> </a:t>
            </a:r>
            <a:r>
              <a:rPr lang="el-GR" sz="3400" dirty="0"/>
              <a:t>για το δεύτερο, 24</a:t>
            </a:r>
            <a:r>
              <a:rPr lang="en-US" sz="3400" dirty="0" err="1"/>
              <a:t>pt</a:t>
            </a:r>
            <a:r>
              <a:rPr lang="en-US" sz="3400" dirty="0"/>
              <a:t> </a:t>
            </a:r>
            <a:r>
              <a:rPr lang="el-GR" sz="3400" dirty="0"/>
              <a:t>για το τρίτο, 22</a:t>
            </a:r>
            <a:r>
              <a:rPr lang="en-US" sz="3400" dirty="0" err="1"/>
              <a:t>pt</a:t>
            </a:r>
            <a:r>
              <a:rPr lang="el-GR" sz="3400" dirty="0"/>
              <a:t> για το τέταρτο και 20</a:t>
            </a:r>
            <a:r>
              <a:rPr lang="en-US" sz="3400" dirty="0" err="1"/>
              <a:t>pt</a:t>
            </a:r>
            <a:r>
              <a:rPr lang="el-GR" sz="3400" dirty="0"/>
              <a:t> για το πέμπτο. Μη χρησιμοποιείτε προσαρμοσμένο μέγεθος μικρότερο από 20</a:t>
            </a:r>
            <a:r>
              <a:rPr lang="en-US" sz="3400" dirty="0" err="1"/>
              <a:t>pt</a:t>
            </a:r>
            <a:r>
              <a:rPr lang="el-GR" sz="3400" dirty="0"/>
              <a:t>.</a:t>
            </a:r>
            <a:endParaRPr lang="en-US" sz="3400" dirty="0"/>
          </a:p>
          <a:p>
            <a:pPr marL="514350" indent="-514350">
              <a:buFont typeface="+mj-lt"/>
              <a:buAutoNum type="arabicPeriod" startAt="2"/>
            </a:pPr>
            <a:r>
              <a:rPr lang="el-GR" sz="3400" dirty="0"/>
              <a:t>Επιλέξτε γραμματοσειρές που είναι εύκολο να διαβαστούν και συναντώνται συχνά στα έγγραφα (π.χ. τύπου </a:t>
            </a:r>
            <a:r>
              <a:rPr lang="el-GR" sz="3400" dirty="0" err="1"/>
              <a:t>Sans</a:t>
            </a:r>
            <a:r>
              <a:rPr lang="el-GR" sz="3400" dirty="0"/>
              <a:t> </a:t>
            </a:r>
            <a:r>
              <a:rPr lang="el-GR" sz="3400" dirty="0" err="1"/>
              <a:t>Serif</a:t>
            </a:r>
            <a:r>
              <a:rPr lang="el-GR" sz="3400" dirty="0"/>
              <a:t>), όπως για παράδειγμα οι </a:t>
            </a:r>
            <a:r>
              <a:rPr lang="en-US" sz="3400" dirty="0"/>
              <a:t>Arial</a:t>
            </a:r>
            <a:r>
              <a:rPr lang="el-GR" sz="3400" dirty="0"/>
              <a:t>, </a:t>
            </a:r>
            <a:r>
              <a:rPr lang="en-US" sz="3400" dirty="0"/>
              <a:t>Verdana</a:t>
            </a:r>
            <a:r>
              <a:rPr lang="el-GR" sz="3400" dirty="0"/>
              <a:t>, </a:t>
            </a:r>
            <a:r>
              <a:rPr lang="en-US" sz="3400" dirty="0"/>
              <a:t>Tahoma, Calibri</a:t>
            </a:r>
            <a:r>
              <a:rPr lang="el-GR" sz="3400" dirty="0"/>
              <a:t>.</a:t>
            </a:r>
            <a:endParaRPr lang="en-US" sz="34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10</a:t>
            </a:fld>
            <a:endParaRPr lang="el-GR"/>
          </a:p>
        </p:txBody>
      </p:sp>
    </p:spTree>
    <p:extLst>
      <p:ext uri="{BB962C8B-B14F-4D97-AF65-F5344CB8AC3E}">
        <p14:creationId xmlns:p14="http://schemas.microsoft.com/office/powerpoint/2010/main" val="2986906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(3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6"/>
            </a:pPr>
            <a:r>
              <a:rPr lang="el-GR" sz="2600" b="1" dirty="0"/>
              <a:t>Μην </a:t>
            </a:r>
            <a:r>
              <a:rPr lang="el-GR" sz="2600" dirty="0"/>
              <a:t>αλλοιώνετε</a:t>
            </a:r>
            <a:r>
              <a:rPr lang="el-GR" sz="2600" b="1" dirty="0"/>
              <a:t> </a:t>
            </a:r>
            <a:r>
              <a:rPr lang="el-GR" sz="2600" dirty="0"/>
              <a:t>τα πλαίσια του τίτλου και του κειμένου ως προς το μέγεθος και τη θέση τους.</a:t>
            </a:r>
          </a:p>
          <a:p>
            <a:pPr marL="514350" indent="-514350">
              <a:buFont typeface="+mj-lt"/>
              <a:buAutoNum type="arabicPeriod" startAt="6"/>
            </a:pPr>
            <a:r>
              <a:rPr lang="el-GR" sz="2600" dirty="0"/>
              <a:t>Μη χρησιμοποιείται αλλαγή χρώματος για επισήμανση λέξεων. Συνίσταται η χρήση </a:t>
            </a:r>
            <a:r>
              <a:rPr lang="en-US" sz="2600" b="1" dirty="0"/>
              <a:t>bold</a:t>
            </a:r>
            <a:r>
              <a:rPr lang="en-US" sz="2600" dirty="0"/>
              <a:t>.</a:t>
            </a:r>
            <a:endParaRPr lang="el-GR" sz="2600" dirty="0"/>
          </a:p>
          <a:p>
            <a:pPr marL="514350" indent="-514350">
              <a:buFont typeface="+mj-lt"/>
              <a:buAutoNum type="arabicPeriod" startAt="6"/>
            </a:pPr>
            <a:r>
              <a:rPr lang="el-GR" sz="2600" dirty="0"/>
              <a:t>Συνίσταται να χρησιμοποιείται  </a:t>
            </a:r>
            <a:r>
              <a:rPr lang="el-GR" sz="2600" b="1" dirty="0"/>
              <a:t>1</a:t>
            </a:r>
            <a:r>
              <a:rPr lang="el-GR" sz="2600" dirty="0"/>
              <a:t> σχήμα, γράφημα, εικόνα, φωτογραφία ανά διαφάνεια</a:t>
            </a:r>
            <a:r>
              <a:rPr lang="en-US" sz="2600" dirty="0"/>
              <a:t>.</a:t>
            </a:r>
            <a:r>
              <a:rPr lang="el-GR" sz="2600" dirty="0"/>
              <a:t> Συνίσταται να χρησιμοποιούνται μόνο όσα σχήματα χρειάζονται για να αποδώσουν την απαιτούμενη πληροφορία και όχι για «διακόσμηση».</a:t>
            </a:r>
          </a:p>
          <a:p>
            <a:pPr marL="514350" indent="-514350">
              <a:buFont typeface="+mj-lt"/>
              <a:buAutoNum type="arabicPeriod" startAt="6"/>
            </a:pPr>
            <a:r>
              <a:rPr lang="el-GR" sz="2600" dirty="0"/>
              <a:t>Συνίσταται να χρησιμοποιούνται μέχρι 6 </a:t>
            </a:r>
            <a:r>
              <a:rPr lang="en-US" sz="2600" dirty="0"/>
              <a:t>bullets </a:t>
            </a:r>
            <a:r>
              <a:rPr lang="el-GR" sz="2600" dirty="0"/>
              <a:t>ανά διαφάνεια. Διαφάνειες που περιέχουν μεγάλη ποσότητα πληροφορίας καλό είναι να αναλύονται σε επιμέρους διαφάνειες.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11</a:t>
            </a:fld>
            <a:endParaRPr lang="el-GR"/>
          </a:p>
        </p:txBody>
      </p:sp>
    </p:spTree>
    <p:extLst>
      <p:ext uri="{BB962C8B-B14F-4D97-AF65-F5344CB8AC3E}">
        <p14:creationId xmlns:p14="http://schemas.microsoft.com/office/powerpoint/2010/main" val="3220899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(4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10"/>
            </a:pPr>
            <a:r>
              <a:rPr lang="el-GR" sz="2600" dirty="0"/>
              <a:t>Μην χρησιμοποιείτε εικόνες πίσω από γράμματα ως φόντο ούτε χρωματιστά πλαίσια. Για πλαίσια προτιμήστε μαύρο περίγραμμα τουλάχιστον 2</a:t>
            </a:r>
            <a:r>
              <a:rPr lang="en-US" sz="2600" dirty="0"/>
              <a:t>pt.</a:t>
            </a:r>
            <a:endParaRPr lang="el-GR" sz="2600" dirty="0"/>
          </a:p>
          <a:p>
            <a:pPr marL="514350" indent="-514350">
              <a:buFont typeface="+mj-lt"/>
              <a:buAutoNum type="arabicPeriod" startAt="10"/>
            </a:pPr>
            <a:r>
              <a:rPr lang="el-GR" sz="2600" dirty="0"/>
              <a:t>Μην χρησιμοποιείτε σκιά στα γράμματα</a:t>
            </a:r>
            <a:r>
              <a:rPr lang="en-US" sz="2600" dirty="0"/>
              <a:t>.</a:t>
            </a:r>
            <a:r>
              <a:rPr lang="el-GR" sz="2600" dirty="0"/>
              <a:t> </a:t>
            </a:r>
          </a:p>
          <a:p>
            <a:pPr marL="514350" indent="-514350">
              <a:buFont typeface="+mj-lt"/>
              <a:buAutoNum type="arabicPeriod" startAt="10"/>
            </a:pPr>
            <a:r>
              <a:rPr lang="el-GR" sz="2600" dirty="0"/>
              <a:t>Μην στοιχίζετε το κείμενο σε πλήρη στοίχιση (</a:t>
            </a:r>
            <a:r>
              <a:rPr lang="en-US" sz="2600" dirty="0"/>
              <a:t>justify</a:t>
            </a:r>
            <a:r>
              <a:rPr lang="el-GR" sz="2600" dirty="0"/>
              <a:t>)</a:t>
            </a:r>
            <a:r>
              <a:rPr lang="en-US" sz="2600" dirty="0"/>
              <a:t>.</a:t>
            </a:r>
            <a:endParaRPr lang="el-GR" sz="2600" dirty="0"/>
          </a:p>
          <a:p>
            <a:pPr marL="514350" indent="-514350">
              <a:buFont typeface="+mj-lt"/>
              <a:buAutoNum type="arabicPeriod" startAt="10"/>
            </a:pPr>
            <a:r>
              <a:rPr lang="el-GR" sz="2600" dirty="0"/>
              <a:t>Οι υπερσυνδέσεις να συνοδεύονται από αντιπροσωπευτικό κείμενο.</a:t>
            </a:r>
          </a:p>
          <a:p>
            <a:pPr marL="514350" indent="-514350">
              <a:buFont typeface="+mj-lt"/>
              <a:buAutoNum type="arabicPeriod" startAt="10"/>
            </a:pPr>
            <a:r>
              <a:rPr lang="el-GR" sz="2600" dirty="0"/>
              <a:t>Να είναι ενεργοποιημένος ο αυτόματος ορθογραφικός έλεγχος.</a:t>
            </a:r>
          </a:p>
          <a:p>
            <a:pPr marL="514350" indent="-514350">
              <a:buFont typeface="+mj-lt"/>
              <a:buAutoNum type="arabicPeriod" startAt="10"/>
            </a:pPr>
            <a:r>
              <a:rPr lang="el-GR" sz="2600" dirty="0"/>
              <a:t>Κατά την παρουσίαση, η μετάβαση μεταξύ διαφανειών να γίνεται με τον προκαθορισμένο τρόπο (</a:t>
            </a:r>
            <a:r>
              <a:rPr lang="en-US" sz="2600" dirty="0"/>
              <a:t>enter, </a:t>
            </a:r>
            <a:r>
              <a:rPr lang="el-GR" sz="2600" dirty="0"/>
              <a:t>βέλος, κλικ) και χωρίς όριο χρόνου.</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12</a:t>
            </a:fld>
            <a:endParaRPr lang="el-GR"/>
          </a:p>
        </p:txBody>
      </p:sp>
    </p:spTree>
    <p:extLst>
      <p:ext uri="{BB962C8B-B14F-4D97-AF65-F5344CB8AC3E}">
        <p14:creationId xmlns:p14="http://schemas.microsoft.com/office/powerpoint/2010/main" val="2565954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Βασικές Οδηγίες Προσβασιμότητας</a:t>
            </a:r>
          </a:p>
        </p:txBody>
      </p:sp>
      <p:sp>
        <p:nvSpPr>
          <p:cNvPr id="3" name="Θέση περιεχομένου 2"/>
          <p:cNvSpPr>
            <a:spLocks noGrp="1"/>
          </p:cNvSpPr>
          <p:nvPr>
            <p:ph idx="1"/>
          </p:nvPr>
        </p:nvSpPr>
        <p:spPr/>
        <p:txBody>
          <a:bodyPr>
            <a:normAutofit fontScale="92500" lnSpcReduction="10000"/>
          </a:bodyPr>
          <a:lstStyle/>
          <a:p>
            <a:r>
              <a:rPr lang="el-GR" sz="2800" dirty="0"/>
              <a:t>Όλα τα αντικείμενα (π</a:t>
            </a:r>
            <a:r>
              <a:rPr lang="en-US" sz="2800" dirty="0"/>
              <a:t>.</a:t>
            </a:r>
            <a:r>
              <a:rPr lang="el-GR" sz="2800" dirty="0"/>
              <a:t>χ</a:t>
            </a:r>
            <a:r>
              <a:rPr lang="en-US" sz="2800" dirty="0"/>
              <a:t>.</a:t>
            </a:r>
            <a:r>
              <a:rPr lang="el-GR" sz="2800" dirty="0"/>
              <a:t> εικόνες, φωτογραφίες, σχήματα, γραφικά) πρέπει να συνοδεύονται από εναλλακτικό κείμενο περιγραφής τους. </a:t>
            </a:r>
          </a:p>
          <a:p>
            <a:r>
              <a:rPr lang="el-GR" sz="2800" dirty="0"/>
              <a:t>Διασφαλίστε ότι η σειρά αυτόματης ανάγνωσης σε κάθε διαφάνεια είναι λογική: η μετατροπή κειμένου σε ομιλία «διαβάζει» τον τίτλο, τα κείμενα και τα εναλλακτικά κείμενα των αντικειμένων με τη σειρά που έχουν εισαχθεί και όχι με τη σειρά που εμφανίζονται στη διαφάνεια. </a:t>
            </a:r>
          </a:p>
          <a:p>
            <a:r>
              <a:rPr lang="el-GR" sz="2800" dirty="0"/>
              <a:t>Ελέγξτε την ορατότητα για χρήστες με αχρωματοψία.</a:t>
            </a:r>
          </a:p>
          <a:p>
            <a:r>
              <a:rPr lang="el-GR" sz="2800" dirty="0"/>
              <a:t>Ακολουθείστε τις ειδικές οδηγίες για επιστημονικά σύμβολα, ηχητικά αρχεία και </a:t>
            </a:r>
            <a:r>
              <a:rPr lang="en-US" sz="2800" dirty="0"/>
              <a:t>video clips. </a:t>
            </a:r>
            <a:endParaRPr lang="el-GR" sz="28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13</a:t>
            </a:fld>
            <a:endParaRPr lang="el-GR"/>
          </a:p>
        </p:txBody>
      </p:sp>
    </p:spTree>
    <p:extLst>
      <p:ext uri="{BB962C8B-B14F-4D97-AF65-F5344CB8AC3E}">
        <p14:creationId xmlns:p14="http://schemas.microsoft.com/office/powerpoint/2010/main" val="1382145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722313" y="2492896"/>
            <a:ext cx="7772400" cy="1500187"/>
          </a:xfrm>
        </p:spPr>
        <p:txBody>
          <a:bodyPr anchor="ctr" anchorCtr="0">
            <a:normAutofit/>
          </a:bodyPr>
          <a:lstStyle/>
          <a:p>
            <a:pPr algn="ctr"/>
            <a:r>
              <a:rPr lang="el-GR" sz="4000" dirty="0" smtClean="0">
                <a:solidFill>
                  <a:schemeClr val="tx1"/>
                </a:solidFill>
              </a:rPr>
              <a:t>Τέλος ενότητας</a:t>
            </a:r>
            <a:endParaRPr lang="el-GR" sz="4000" dirty="0">
              <a:solidFill>
                <a:schemeClr val="tx1"/>
              </a:solidFill>
            </a:endParaRP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14</a:t>
            </a:fld>
            <a:endParaRPr lang="el-GR"/>
          </a:p>
        </p:txBody>
      </p:sp>
      <p:pic>
        <p:nvPicPr>
          <p:cNvPr id="9" name="7 - Εικόνα" descr="Λογότυπο για Άδειες χρήσης Creative Commons"/>
          <p:cNvPicPr>
            <a:picLocks noChangeAspect="1"/>
          </p:cNvPicPr>
          <p:nvPr/>
        </p:nvPicPr>
        <p:blipFill>
          <a:blip r:embed="rId2" cstate="print"/>
          <a:stretch>
            <a:fillRect/>
          </a:stretch>
        </p:blipFill>
        <p:spPr>
          <a:xfrm>
            <a:off x="2080877" y="5251871"/>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157192"/>
            <a:ext cx="3240360" cy="771224"/>
          </a:xfrm>
          <a:prstGeom prst="rect">
            <a:avLst/>
          </a:prstGeom>
          <a:noFill/>
        </p:spPr>
      </p:pic>
    </p:spTree>
    <p:extLst>
      <p:ext uri="{BB962C8B-B14F-4D97-AF65-F5344CB8AC3E}">
        <p14:creationId xmlns:p14="http://schemas.microsoft.com/office/powerpoint/2010/main" val="3330456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Άδειες Χρήσης</a:t>
            </a:r>
          </a:p>
        </p:txBody>
      </p:sp>
      <p:sp>
        <p:nvSpPr>
          <p:cNvPr id="3" name="Θέση περιεχομένου 2"/>
          <p:cNvSpPr>
            <a:spLocks noGrp="1"/>
          </p:cNvSpPr>
          <p:nvPr>
            <p:ph idx="1"/>
          </p:nvPr>
        </p:nvSpPr>
        <p:spPr/>
        <p:txBody>
          <a:bodyPr/>
          <a:lstStyle/>
          <a:p>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r>
              <a:rPr lang="el-GR" sz="2800" dirty="0"/>
              <a:t>Για εκπαιδευτικό υλικό, όπως εικόνες, που υπόκειται σε άλλου τύπου άδειας χρήσης, η άδεια χρήσης αναφέρεται ρητώς.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a:t>
            </a:fld>
            <a:endParaRPr lang="el-GR"/>
          </a:p>
        </p:txBody>
      </p:sp>
      <p:pic>
        <p:nvPicPr>
          <p:cNvPr id="5" name="7 - Εικόνα" descr="Λογότυπο για Άδειες χρήσης Creative Commons BY-NC-ND"/>
          <p:cNvPicPr>
            <a:picLocks noChangeAspect="1"/>
          </p:cNvPicPr>
          <p:nvPr/>
        </p:nvPicPr>
        <p:blipFill>
          <a:blip r:embed="rId2" cstate="print"/>
          <a:stretch>
            <a:fillRect/>
          </a:stretch>
        </p:blipFill>
        <p:spPr>
          <a:xfrm>
            <a:off x="3782403" y="5035847"/>
            <a:ext cx="1581685" cy="553393"/>
          </a:xfrm>
          <a:prstGeom prst="rect">
            <a:avLst/>
          </a:prstGeom>
        </p:spPr>
      </p:pic>
    </p:spTree>
    <p:extLst>
      <p:ext uri="{BB962C8B-B14F-4D97-AF65-F5344CB8AC3E}">
        <p14:creationId xmlns:p14="http://schemas.microsoft.com/office/powerpoint/2010/main" val="922867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Χρηματοδότηση</a:t>
            </a:r>
          </a:p>
        </p:txBody>
      </p:sp>
      <p:sp>
        <p:nvSpPr>
          <p:cNvPr id="3" name="Θέση περιεχομένου 2"/>
          <p:cNvSpPr>
            <a:spLocks noGrp="1"/>
          </p:cNvSpPr>
          <p:nvPr>
            <p:ph idx="1"/>
          </p:nvPr>
        </p:nvSpPr>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στο Πανεπιστήμιο Αθηνών</a:t>
            </a:r>
            <a:r>
              <a:rPr lang="el-GR" sz="2400" dirty="0"/>
              <a:t>» 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3</a:t>
            </a:fld>
            <a:endParaRPr lang="el-G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2259534" y="4955500"/>
            <a:ext cx="4608512" cy="1096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619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Σκοποί  ενότητας</a:t>
            </a:r>
          </a:p>
        </p:txBody>
      </p:sp>
      <p:sp>
        <p:nvSpPr>
          <p:cNvPr id="3" name="Θέση περιεχομένου 2"/>
          <p:cNvSpPr>
            <a:spLocks noGrp="1"/>
          </p:cNvSpPr>
          <p:nvPr>
            <p:ph idx="1"/>
          </p:nvPr>
        </p:nvSpPr>
        <p:spPr/>
        <p:txBody>
          <a:bodyPr>
            <a:normAutofit/>
          </a:bodyPr>
          <a:lstStyle/>
          <a:p>
            <a:r>
              <a:rPr lang="el-GR" dirty="0" smtClean="0"/>
              <a:t>Στην ενότητα αυτή ο φοιτητής μελετά όλα τα στάδια δημιουργίας ενός γνωστού ηλεκτρονικού παιχνιδιού (</a:t>
            </a:r>
            <a:r>
              <a:rPr lang="en-US" dirty="0" err="1" smtClean="0"/>
              <a:t>arkanoid</a:t>
            </a:r>
            <a:r>
              <a:rPr lang="en-US" dirty="0" smtClean="0"/>
              <a:t>)</a:t>
            </a:r>
            <a:r>
              <a:rPr lang="el-GR" dirty="0" smtClean="0"/>
              <a:t>. Το παράδειγμα αυτό αξιοποιείται για να εξεταστεί η αναγνώριση επιμέρους τμημάτων/προβλημάτων, δεδομένων και στόχων. Στην ουσία μελετάται η προσέγγιση ανάλυσης και σχεδίασης στον προγραμματισμό</a:t>
            </a:r>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4</a:t>
            </a:fld>
            <a:endParaRPr lang="el-GR"/>
          </a:p>
        </p:txBody>
      </p:sp>
    </p:spTree>
    <p:extLst>
      <p:ext uri="{BB962C8B-B14F-4D97-AF65-F5344CB8AC3E}">
        <p14:creationId xmlns:p14="http://schemas.microsoft.com/office/powerpoint/2010/main" val="222933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 ενότητας</a:t>
            </a:r>
          </a:p>
        </p:txBody>
      </p:sp>
      <p:sp>
        <p:nvSpPr>
          <p:cNvPr id="3" name="Θέση περιεχομένου 2"/>
          <p:cNvSpPr>
            <a:spLocks noGrp="1"/>
          </p:cNvSpPr>
          <p:nvPr>
            <p:ph idx="1"/>
          </p:nvPr>
        </p:nvSpPr>
        <p:spPr/>
        <p:txBody>
          <a:bodyPr/>
          <a:lstStyle/>
          <a:p>
            <a:r>
              <a:rPr lang="el-GR" dirty="0" smtClean="0"/>
              <a:t>Σχεδιασμός και υλοποίηση μιας απλοποιημένης εκδοχής του γνωστού παιχνιδιού </a:t>
            </a:r>
            <a:r>
              <a:rPr lang="en-US" dirty="0" err="1" smtClean="0"/>
              <a:t>arkanoid</a:t>
            </a: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5</a:t>
            </a:fld>
            <a:endParaRPr lang="el-GR"/>
          </a:p>
        </p:txBody>
      </p:sp>
    </p:spTree>
    <p:extLst>
      <p:ext uri="{BB962C8B-B14F-4D97-AF65-F5344CB8AC3E}">
        <p14:creationId xmlns:p14="http://schemas.microsoft.com/office/powerpoint/2010/main" val="208254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a:bodyPr>
          <a:lstStyle/>
          <a:p>
            <a:r>
              <a:rPr lang="el-GR" dirty="0" smtClean="0"/>
              <a:t>Αναγνώριση προβλημάτων</a:t>
            </a:r>
            <a:endParaRPr lang="el-GR" dirty="0"/>
          </a:p>
        </p:txBody>
      </p:sp>
      <p:sp>
        <p:nvSpPr>
          <p:cNvPr id="3" name="Content Placeholder 2"/>
          <p:cNvSpPr>
            <a:spLocks noGrp="1"/>
          </p:cNvSpPr>
          <p:nvPr>
            <p:ph idx="1"/>
          </p:nvPr>
        </p:nvSpPr>
        <p:spPr/>
        <p:txBody>
          <a:bodyPr>
            <a:normAutofit/>
          </a:bodyPr>
          <a:lstStyle/>
          <a:p>
            <a:r>
              <a:rPr lang="el-GR" dirty="0" smtClean="0"/>
              <a:t>Στο παιχνίδι μια μπάλα κινείται στην οθόνη και χτυπάει τουβλάκια, τα οποία σπάνε και εξαφανίζονται. Στο κάτω μέρος της οθόνης με μια ρακέτα χτυπάμε την μπάλα για να αναπηδήσει και να «πετύχει» τελικά όλα τα τουβλάκια</a:t>
            </a:r>
          </a:p>
          <a:p>
            <a:r>
              <a:rPr lang="el-GR" dirty="0" smtClean="0"/>
              <a:t>Πρέπει να αναγνωρίσουμε τα επιμέρους προβλήματα</a:t>
            </a:r>
            <a:endParaRPr lang="el-GR" dirty="0"/>
          </a:p>
        </p:txBody>
      </p:sp>
      <p:sp>
        <p:nvSpPr>
          <p:cNvPr id="4" name="Slide Number Placeholder 3"/>
          <p:cNvSpPr>
            <a:spLocks noGrp="1"/>
          </p:cNvSpPr>
          <p:nvPr>
            <p:ph type="sldNum" sz="quarter" idx="12"/>
          </p:nvPr>
        </p:nvSpPr>
        <p:spPr/>
        <p:txBody>
          <a:bodyPr/>
          <a:lstStyle/>
          <a:p>
            <a:fld id="{140365ED-FD8C-4697-988C-39E77CBFEA0E}" type="slidenum">
              <a:rPr lang="el-GR" smtClean="0"/>
              <a:t>6</a:t>
            </a:fld>
            <a:endParaRPr lang="el-GR"/>
          </a:p>
        </p:txBody>
      </p:sp>
    </p:spTree>
    <p:extLst>
      <p:ext uri="{BB962C8B-B14F-4D97-AF65-F5344CB8AC3E}">
        <p14:creationId xmlns:p14="http://schemas.microsoft.com/office/powerpoint/2010/main" val="1894628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Προβλήματα</a:t>
            </a:r>
            <a:endParaRPr lang="el-GR" dirty="0"/>
          </a:p>
        </p:txBody>
      </p:sp>
      <p:sp>
        <p:nvSpPr>
          <p:cNvPr id="3" name="Content Placeholder 2"/>
          <p:cNvSpPr>
            <a:spLocks noGrp="1"/>
          </p:cNvSpPr>
          <p:nvPr>
            <p:ph idx="1"/>
          </p:nvPr>
        </p:nvSpPr>
        <p:spPr/>
        <p:txBody>
          <a:bodyPr>
            <a:normAutofit fontScale="70000" lnSpcReduction="20000"/>
          </a:bodyPr>
          <a:lstStyle/>
          <a:p>
            <a:r>
              <a:rPr lang="el-GR" dirty="0" smtClean="0"/>
              <a:t>Τουβλάκια</a:t>
            </a:r>
          </a:p>
          <a:p>
            <a:pPr lvl="1"/>
            <a:r>
              <a:rPr lang="el-GR" dirty="0" smtClean="0"/>
              <a:t>Πρέπει να σχεδιάσουμε 1</a:t>
            </a:r>
          </a:p>
          <a:p>
            <a:pPr lvl="1"/>
            <a:r>
              <a:rPr lang="el-GR" dirty="0" smtClean="0"/>
              <a:t>Αναπαράγουμε το 1 και τα διατάσσουμε στην οθόνη</a:t>
            </a:r>
          </a:p>
          <a:p>
            <a:r>
              <a:rPr lang="el-GR" dirty="0" smtClean="0"/>
              <a:t>Ρακέτα</a:t>
            </a:r>
          </a:p>
          <a:p>
            <a:pPr lvl="1"/>
            <a:r>
              <a:rPr lang="el-GR" dirty="0" smtClean="0"/>
              <a:t>Πρέπει να τη χειρίζεται ο παίκτης με βελάκια</a:t>
            </a:r>
          </a:p>
          <a:p>
            <a:pPr lvl="1"/>
            <a:r>
              <a:rPr lang="el-GR" dirty="0" smtClean="0"/>
              <a:t>Κινείται μόνο αριστερά-δεξιά</a:t>
            </a:r>
          </a:p>
          <a:p>
            <a:r>
              <a:rPr lang="el-GR" dirty="0" smtClean="0"/>
              <a:t>Μπάλα</a:t>
            </a:r>
          </a:p>
          <a:p>
            <a:pPr lvl="1"/>
            <a:r>
              <a:rPr lang="el-GR" dirty="0" smtClean="0"/>
              <a:t>Πρέπει να σχεδιαστεί</a:t>
            </a:r>
          </a:p>
          <a:p>
            <a:pPr lvl="1"/>
            <a:r>
              <a:rPr lang="el-GR" dirty="0" smtClean="0"/>
              <a:t>Πρέπει να κινείται χωρίς να φεύγει από την οθόνη (στο πάνω μέρος, αριστερά και δεξιά)</a:t>
            </a:r>
          </a:p>
          <a:p>
            <a:pPr lvl="1"/>
            <a:r>
              <a:rPr lang="el-GR" dirty="0" smtClean="0"/>
              <a:t>Αν χτυπήσει σε τουβλάκι αυτό εξαφανίζεται και αυξάνεται το σκορ κατά 1</a:t>
            </a:r>
          </a:p>
          <a:p>
            <a:pPr lvl="1"/>
            <a:r>
              <a:rPr lang="el-GR" dirty="0" smtClean="0"/>
              <a:t>Αν χτυπήσει στη ρακέτα αναπηδά</a:t>
            </a:r>
          </a:p>
          <a:p>
            <a:pPr lvl="1"/>
            <a:r>
              <a:rPr lang="el-GR" dirty="0" smtClean="0"/>
              <a:t>Αν περάσει το ύψος της ρακέτας και φτάσει στο κάτω μέρος της οθόνης ο παίχτης χάνει και ολοκληρώνεται το παιχνίδι</a:t>
            </a:r>
            <a:endParaRPr lang="el-GR" dirty="0"/>
          </a:p>
        </p:txBody>
      </p:sp>
      <p:sp>
        <p:nvSpPr>
          <p:cNvPr id="4" name="Slide Number Placeholder 3"/>
          <p:cNvSpPr>
            <a:spLocks noGrp="1"/>
          </p:cNvSpPr>
          <p:nvPr>
            <p:ph type="sldNum" sz="quarter" idx="12"/>
          </p:nvPr>
        </p:nvSpPr>
        <p:spPr/>
        <p:txBody>
          <a:bodyPr/>
          <a:lstStyle/>
          <a:p>
            <a:fld id="{140365ED-FD8C-4697-988C-39E77CBFEA0E}" type="slidenum">
              <a:rPr lang="el-GR" smtClean="0"/>
              <a:t>7</a:t>
            </a:fld>
            <a:endParaRPr lang="el-GR"/>
          </a:p>
        </p:txBody>
      </p:sp>
    </p:spTree>
    <p:extLst>
      <p:ext uri="{BB962C8B-B14F-4D97-AF65-F5344CB8AC3E}">
        <p14:creationId xmlns:p14="http://schemas.microsoft.com/office/powerpoint/2010/main" val="4241934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Επίλυση</a:t>
            </a:r>
            <a:endParaRPr lang="el-GR" dirty="0"/>
          </a:p>
        </p:txBody>
      </p:sp>
      <p:sp>
        <p:nvSpPr>
          <p:cNvPr id="3" name="Content Placeholder 2"/>
          <p:cNvSpPr>
            <a:spLocks noGrp="1"/>
          </p:cNvSpPr>
          <p:nvPr>
            <p:ph idx="1"/>
          </p:nvPr>
        </p:nvSpPr>
        <p:spPr/>
        <p:txBody>
          <a:bodyPr/>
          <a:lstStyle/>
          <a:p>
            <a:r>
              <a:rPr lang="el-GR" dirty="0" smtClean="0"/>
              <a:t>Στο </a:t>
            </a:r>
            <a:r>
              <a:rPr lang="el-GR" dirty="0" err="1" smtClean="0"/>
              <a:t>βιντεομάθημα</a:t>
            </a:r>
            <a:r>
              <a:rPr lang="el-GR" dirty="0" smtClean="0"/>
              <a:t> εξετάζεται κάθε επιμέρους πρόβλημα ξεχωριστά, ώστε να συζητηθούν όλες οι πτυχές του, αλλά και ο τρόπος που τα προβλήματα συνδέονται (ή όχι) μεταξύ τους.</a:t>
            </a:r>
            <a:endParaRPr lang="el-GR" dirty="0"/>
          </a:p>
        </p:txBody>
      </p:sp>
      <p:sp>
        <p:nvSpPr>
          <p:cNvPr id="4" name="Slide Number Placeholder 3"/>
          <p:cNvSpPr>
            <a:spLocks noGrp="1"/>
          </p:cNvSpPr>
          <p:nvPr>
            <p:ph type="sldNum" sz="quarter" idx="12"/>
          </p:nvPr>
        </p:nvSpPr>
        <p:spPr/>
        <p:txBody>
          <a:bodyPr/>
          <a:lstStyle/>
          <a:p>
            <a:fld id="{140365ED-FD8C-4697-988C-39E77CBFEA0E}" type="slidenum">
              <a:rPr lang="el-GR" smtClean="0"/>
              <a:t>8</a:t>
            </a:fld>
            <a:endParaRPr lang="el-GR"/>
          </a:p>
        </p:txBody>
      </p:sp>
    </p:spTree>
    <p:extLst>
      <p:ext uri="{BB962C8B-B14F-4D97-AF65-F5344CB8AC3E}">
        <p14:creationId xmlns:p14="http://schemas.microsoft.com/office/powerpoint/2010/main" val="4166289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Οδηγίες (</a:t>
            </a:r>
            <a:r>
              <a:rPr lang="en-US" dirty="0"/>
              <a:t>1</a:t>
            </a:r>
            <a:r>
              <a:rPr lang="el-GR" dirty="0"/>
              <a:t> από 4)</a:t>
            </a:r>
          </a:p>
        </p:txBody>
      </p:sp>
      <p:sp>
        <p:nvSpPr>
          <p:cNvPr id="6" name="Θέση περιεχομένου 5"/>
          <p:cNvSpPr>
            <a:spLocks noGrp="1"/>
          </p:cNvSpPr>
          <p:nvPr>
            <p:ph sz="half" idx="1"/>
          </p:nvPr>
        </p:nvSpPr>
        <p:spPr/>
        <p:txBody>
          <a:bodyPr/>
          <a:lstStyle/>
          <a:p>
            <a:r>
              <a:rPr lang="el-GR" sz="2400" dirty="0"/>
              <a:t>Το πρότυπο παρουσίασης (</a:t>
            </a:r>
            <a:r>
              <a:rPr lang="en-US" sz="2400" dirty="0"/>
              <a:t>template</a:t>
            </a:r>
            <a:r>
              <a:rPr lang="el-GR" sz="2400" dirty="0"/>
              <a:t>)</a:t>
            </a:r>
            <a:r>
              <a:rPr lang="en-US" sz="2400" dirty="0"/>
              <a:t> </a:t>
            </a:r>
            <a:r>
              <a:rPr lang="el-GR" sz="2400" dirty="0"/>
              <a:t>περιέχει συγκεκριμένες διατάξεις διαφανειών. Προτιμήστε μια από τις 9 προκαθορισμένες διατάξεις.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9</a:t>
            </a:fld>
            <a:endParaRPr lang="el-GR"/>
          </a:p>
        </p:txBody>
      </p:sp>
      <p:pic>
        <p:nvPicPr>
          <p:cNvPr id="10" name="Θέση περιεχομένου 5" descr="Εικόνα με τις 9 διαφορετικές διατάξεις διαφανειών.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9864" y="2348880"/>
            <a:ext cx="4038600" cy="2813329"/>
          </a:xfrm>
          <a:prstGeom prst="rect">
            <a:avLst/>
          </a:prstGeom>
          <a:ln>
            <a:solidFill>
              <a:schemeClr val="tx1">
                <a:lumMod val="75000"/>
                <a:lumOff val="2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682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 NHPIA">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2664</TotalTime>
  <Words>782</Words>
  <Application>Microsoft Office PowerPoint</Application>
  <PresentationFormat>On-screen Show (4:3)</PresentationFormat>
  <Paragraphs>72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TEMP NHPIA</vt:lpstr>
      <vt:lpstr>Ανάπτυξη Εκπαιδευτικού Λογισμικού</vt:lpstr>
      <vt:lpstr>Άδειες Χρήσης</vt:lpstr>
      <vt:lpstr>Χρηματοδότηση</vt:lpstr>
      <vt:lpstr>Σκοποί  ενότητας</vt:lpstr>
      <vt:lpstr>Περιεχόμενα ενότητας</vt:lpstr>
      <vt:lpstr>Αναγνώριση προβλημάτων</vt:lpstr>
      <vt:lpstr>Προβλήματα</vt:lpstr>
      <vt:lpstr>Επίλυση</vt:lpstr>
      <vt:lpstr>Οδηγίες (1 από 4)</vt:lpstr>
      <vt:lpstr>Οδηγίες (2 από 4)</vt:lpstr>
      <vt:lpstr>Οδηγίες (3 από 4)</vt:lpstr>
      <vt:lpstr>Οδηγίες (4 από 4)</vt:lpstr>
      <vt:lpstr>Βασικές Οδηγίες Προσβασιμότητας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Katerina</dc:creator>
  <cp:lastModifiedBy>akis</cp:lastModifiedBy>
  <cp:revision>49</cp:revision>
  <dcterms:created xsi:type="dcterms:W3CDTF">2012-11-26T09:41:26Z</dcterms:created>
  <dcterms:modified xsi:type="dcterms:W3CDTF">2016-10-28T10:58:10Z</dcterms:modified>
</cp:coreProperties>
</file>