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69"/>
  </p:notesMasterIdLst>
  <p:sldIdLst>
    <p:sldId id="668" r:id="rId2"/>
    <p:sldId id="563" r:id="rId3"/>
    <p:sldId id="292" r:id="rId4"/>
    <p:sldId id="312" r:id="rId5"/>
    <p:sldId id="313" r:id="rId6"/>
    <p:sldId id="314" r:id="rId7"/>
    <p:sldId id="315" r:id="rId8"/>
    <p:sldId id="569" r:id="rId9"/>
    <p:sldId id="669" r:id="rId10"/>
    <p:sldId id="547" r:id="rId11"/>
    <p:sldId id="670" r:id="rId12"/>
    <p:sldId id="671" r:id="rId13"/>
    <p:sldId id="568" r:id="rId14"/>
    <p:sldId id="672" r:id="rId15"/>
    <p:sldId id="561" r:id="rId16"/>
    <p:sldId id="548" r:id="rId17"/>
    <p:sldId id="570" r:id="rId18"/>
    <p:sldId id="662" r:id="rId19"/>
    <p:sldId id="665" r:id="rId20"/>
    <p:sldId id="659" r:id="rId21"/>
    <p:sldId id="572" r:id="rId22"/>
    <p:sldId id="549" r:id="rId23"/>
    <p:sldId id="607" r:id="rId24"/>
    <p:sldId id="573" r:id="rId25"/>
    <p:sldId id="647" r:id="rId26"/>
    <p:sldId id="577" r:id="rId27"/>
    <p:sldId id="648" r:id="rId28"/>
    <p:sldId id="649" r:id="rId29"/>
    <p:sldId id="550" r:id="rId30"/>
    <p:sldId id="652" r:id="rId31"/>
    <p:sldId id="650" r:id="rId32"/>
    <p:sldId id="574" r:id="rId33"/>
    <p:sldId id="575" r:id="rId34"/>
    <p:sldId id="667" r:id="rId35"/>
    <p:sldId id="666" r:id="rId36"/>
    <p:sldId id="623" r:id="rId37"/>
    <p:sldId id="582" r:id="rId38"/>
    <p:sldId id="584" r:id="rId39"/>
    <p:sldId id="585" r:id="rId40"/>
    <p:sldId id="612" r:id="rId41"/>
    <p:sldId id="614" r:id="rId42"/>
    <p:sldId id="622" r:id="rId43"/>
    <p:sldId id="624" r:id="rId44"/>
    <p:sldId id="653" r:id="rId45"/>
    <p:sldId id="654" r:id="rId46"/>
    <p:sldId id="551" r:id="rId47"/>
    <p:sldId id="655" r:id="rId48"/>
    <p:sldId id="528" r:id="rId49"/>
    <p:sldId id="502" r:id="rId50"/>
    <p:sldId id="657" r:id="rId51"/>
    <p:sldId id="656" r:id="rId52"/>
    <p:sldId id="529" r:id="rId53"/>
    <p:sldId id="658" r:id="rId54"/>
    <p:sldId id="504" r:id="rId55"/>
    <p:sldId id="506" r:id="rId56"/>
    <p:sldId id="559" r:id="rId57"/>
    <p:sldId id="560" r:id="rId58"/>
    <p:sldId id="323" r:id="rId59"/>
    <p:sldId id="553" r:id="rId60"/>
    <p:sldId id="324" r:id="rId61"/>
    <p:sldId id="642" r:id="rId62"/>
    <p:sldId id="643" r:id="rId63"/>
    <p:sldId id="644" r:id="rId64"/>
    <p:sldId id="645" r:id="rId65"/>
    <p:sldId id="646" r:id="rId66"/>
    <p:sldId id="663" r:id="rId67"/>
    <p:sldId id="664" r:id="rId6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gyris" initials="A" lastIdx="4" clrIdx="0"/>
  <p:cmAuthor id="1" name="ΛΙΤΣΑ" initials="Λ"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46" autoAdjust="0"/>
    <p:restoredTop sz="93000" autoAdjust="0"/>
  </p:normalViewPr>
  <p:slideViewPr>
    <p:cSldViewPr>
      <p:cViewPr>
        <p:scale>
          <a:sx n="70" d="100"/>
          <a:sy n="70" d="100"/>
        </p:scale>
        <p:origin x="-1666" y="-331"/>
      </p:cViewPr>
      <p:guideLst>
        <p:guide orient="horz" pos="2160"/>
        <p:guide pos="2880"/>
      </p:guideLst>
    </p:cSldViewPr>
  </p:slideViewPr>
  <p:outlineViewPr>
    <p:cViewPr>
      <p:scale>
        <a:sx n="33" d="100"/>
        <a:sy n="33" d="100"/>
      </p:scale>
      <p:origin x="0" y="34182"/>
    </p:cViewPr>
  </p:outlineViewPr>
  <p:notesTextViewPr>
    <p:cViewPr>
      <p:scale>
        <a:sx n="100" d="100"/>
        <a:sy n="100" d="100"/>
      </p:scale>
      <p:origin x="0" y="0"/>
    </p:cViewPr>
  </p:notesTextViewPr>
  <p:sorterViewPr>
    <p:cViewPr>
      <p:scale>
        <a:sx n="87" d="100"/>
        <a:sy n="87"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9-08-27T14:27:25.943" idx="1">
    <p:pos x="10" y="10"/>
    <p:text>Να προσέξω την κριτική με την κανονική ανάλυση λόγου</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9CB442-BBBD-4FCC-AEDA-B6F8B873DDA8}"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l-GR"/>
        </a:p>
      </dgm:t>
    </dgm:pt>
    <dgm:pt modelId="{F92056B5-1B69-41BA-90B8-57722211019F}">
      <dgm:prSet phldrT="[Κείμενο]">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l-GR" dirty="0" smtClean="0"/>
            <a:t>Κριτική ανάλυση λόγου</a:t>
          </a:r>
          <a:endParaRPr lang="el-GR" dirty="0"/>
        </a:p>
      </dgm:t>
    </dgm:pt>
    <dgm:pt modelId="{C3362478-B212-4ED4-8637-E5B491C25309}" type="parTrans" cxnId="{99CA54CE-B0CC-40DC-9A4C-38C1FC5BB87E}">
      <dgm:prSet/>
      <dgm:spPr/>
      <dgm:t>
        <a:bodyPr/>
        <a:lstStyle/>
        <a:p>
          <a:endParaRPr lang="el-GR"/>
        </a:p>
      </dgm:t>
    </dgm:pt>
    <dgm:pt modelId="{2D73355A-2C43-4D8F-A6A3-E8057E99084E}" type="sibTrans" cxnId="{99CA54CE-B0CC-40DC-9A4C-38C1FC5BB87E}">
      <dgm:prSet/>
      <dgm:spPr/>
      <dgm:t>
        <a:bodyPr/>
        <a:lstStyle/>
        <a:p>
          <a:endParaRPr lang="el-GR"/>
        </a:p>
      </dgm:t>
    </dgm:pt>
    <dgm:pt modelId="{62EAE702-FCA3-4CC5-AE0D-E1C845F69D49}">
      <dgm:prSet phldrT="[Κείμενο]" custT="1"/>
      <dgm:spPr/>
      <dgm:t>
        <a:bodyPr/>
        <a:lstStyle/>
        <a:p>
          <a:r>
            <a:rPr lang="el-GR" sz="2000" dirty="0" smtClean="0"/>
            <a:t>Χρήση της γλώσσας</a:t>
          </a:r>
          <a:endParaRPr lang="el-GR" sz="2000" dirty="0"/>
        </a:p>
      </dgm:t>
    </dgm:pt>
    <dgm:pt modelId="{3E7FDB63-D0C9-4400-A9D1-F84951F656EF}" type="parTrans" cxnId="{6CE4FEC4-6B07-4B72-97FF-F4EEEEE8E5C4}">
      <dgm:prSet/>
      <dgm:spPr/>
      <dgm:t>
        <a:bodyPr/>
        <a:lstStyle/>
        <a:p>
          <a:endParaRPr lang="el-GR"/>
        </a:p>
      </dgm:t>
    </dgm:pt>
    <dgm:pt modelId="{171473A7-2AF5-46A3-AE7D-6584A21BE355}" type="sibTrans" cxnId="{6CE4FEC4-6B07-4B72-97FF-F4EEEEE8E5C4}">
      <dgm:prSet/>
      <dgm:spPr/>
      <dgm:t>
        <a:bodyPr/>
        <a:lstStyle/>
        <a:p>
          <a:endParaRPr lang="el-GR"/>
        </a:p>
      </dgm:t>
    </dgm:pt>
    <dgm:pt modelId="{1B79C34D-14FA-435D-B16E-A8C1ABC0552D}">
      <dgm:prSet phldrT="[Κείμενο]" custT="1"/>
      <dgm:spPr/>
      <dgm:t>
        <a:bodyPr/>
        <a:lstStyle/>
        <a:p>
          <a:r>
            <a:rPr lang="el-GR" sz="1800" dirty="0" smtClean="0"/>
            <a:t>λεξιλόγιο </a:t>
          </a:r>
        </a:p>
        <a:p>
          <a:r>
            <a:rPr lang="el-GR" sz="1800" dirty="0" smtClean="0"/>
            <a:t>δομή </a:t>
          </a:r>
        </a:p>
        <a:p>
          <a:r>
            <a:rPr lang="el-GR" sz="1800" dirty="0" smtClean="0"/>
            <a:t>λειτουργίες</a:t>
          </a:r>
          <a:endParaRPr lang="el-GR" sz="1800" dirty="0"/>
        </a:p>
      </dgm:t>
    </dgm:pt>
    <dgm:pt modelId="{BF965FE1-C499-4352-82A6-00C63C5D38E5}" type="parTrans" cxnId="{8EADFA64-8F45-4606-9D1B-08F84DC56B55}">
      <dgm:prSet/>
      <dgm:spPr/>
      <dgm:t>
        <a:bodyPr/>
        <a:lstStyle/>
        <a:p>
          <a:endParaRPr lang="el-GR"/>
        </a:p>
      </dgm:t>
    </dgm:pt>
    <dgm:pt modelId="{1C97C2F3-86CC-4858-8E85-590FF157075D}" type="sibTrans" cxnId="{8EADFA64-8F45-4606-9D1B-08F84DC56B55}">
      <dgm:prSet/>
      <dgm:spPr/>
      <dgm:t>
        <a:bodyPr/>
        <a:lstStyle/>
        <a:p>
          <a:endParaRPr lang="el-GR"/>
        </a:p>
      </dgm:t>
    </dgm:pt>
    <dgm:pt modelId="{AC2A3079-2114-4096-BB41-17B666FDDB3B}">
      <dgm:prSet phldrT="[Κείμενο]"/>
      <dgm:spPr/>
      <dgm:t>
        <a:bodyPr/>
        <a:lstStyle/>
        <a:p>
          <a:r>
            <a:rPr lang="el-GR" dirty="0" smtClean="0"/>
            <a:t>Εντοπισμός σχεδίου και πρακτικών</a:t>
          </a:r>
          <a:endParaRPr lang="el-GR" dirty="0"/>
        </a:p>
      </dgm:t>
    </dgm:pt>
    <dgm:pt modelId="{2F80A581-1014-48DD-A9F9-A13E08720810}" type="parTrans" cxnId="{534838D9-A73F-414B-90C0-6EF8E357B5B1}">
      <dgm:prSet/>
      <dgm:spPr/>
      <dgm:t>
        <a:bodyPr/>
        <a:lstStyle/>
        <a:p>
          <a:endParaRPr lang="el-GR"/>
        </a:p>
      </dgm:t>
    </dgm:pt>
    <dgm:pt modelId="{C2A1EE70-42EC-445B-8E6E-832F1D94C605}" type="sibTrans" cxnId="{534838D9-A73F-414B-90C0-6EF8E357B5B1}">
      <dgm:prSet/>
      <dgm:spPr/>
      <dgm:t>
        <a:bodyPr/>
        <a:lstStyle/>
        <a:p>
          <a:endParaRPr lang="el-GR"/>
        </a:p>
      </dgm:t>
    </dgm:pt>
    <dgm:pt modelId="{E8D5DADA-462A-48FE-AC32-383B9FC4F078}">
      <dgm:prSet phldrT="[Κείμενο]" custT="1"/>
      <dgm:spPr/>
      <dgm:t>
        <a:bodyPr/>
        <a:lstStyle/>
        <a:p>
          <a:r>
            <a:rPr lang="el-GR" sz="1800" dirty="0" smtClean="0"/>
            <a:t>Όροι που χρησιμοποιούνται</a:t>
          </a:r>
          <a:endParaRPr lang="el-GR" sz="1800" dirty="0"/>
        </a:p>
      </dgm:t>
    </dgm:pt>
    <dgm:pt modelId="{62FC1CDB-36C0-4544-96BB-B33C673EEE6E}" type="parTrans" cxnId="{8F6089E9-C933-4FFD-AE8E-69C23EBDF2D9}">
      <dgm:prSet/>
      <dgm:spPr/>
      <dgm:t>
        <a:bodyPr/>
        <a:lstStyle/>
        <a:p>
          <a:endParaRPr lang="el-GR"/>
        </a:p>
      </dgm:t>
    </dgm:pt>
    <dgm:pt modelId="{B87B765A-388C-47E5-BACD-C28393699F35}" type="sibTrans" cxnId="{8F6089E9-C933-4FFD-AE8E-69C23EBDF2D9}">
      <dgm:prSet/>
      <dgm:spPr/>
      <dgm:t>
        <a:bodyPr/>
        <a:lstStyle/>
        <a:p>
          <a:endParaRPr lang="el-GR"/>
        </a:p>
      </dgm:t>
    </dgm:pt>
    <dgm:pt modelId="{7E447A7C-2A4C-42CB-9D01-9CD9E4B92115}" type="pres">
      <dgm:prSet presAssocID="{7D9CB442-BBBD-4FCC-AEDA-B6F8B873DDA8}" presName="composite" presStyleCnt="0">
        <dgm:presLayoutVars>
          <dgm:chMax val="1"/>
          <dgm:dir/>
          <dgm:resizeHandles val="exact"/>
        </dgm:presLayoutVars>
      </dgm:prSet>
      <dgm:spPr/>
      <dgm:t>
        <a:bodyPr/>
        <a:lstStyle/>
        <a:p>
          <a:endParaRPr lang="el-GR"/>
        </a:p>
      </dgm:t>
    </dgm:pt>
    <dgm:pt modelId="{998CAA9B-8BA2-40C4-AC13-AB0BA97032FD}" type="pres">
      <dgm:prSet presAssocID="{7D9CB442-BBBD-4FCC-AEDA-B6F8B873DDA8}" presName="radial" presStyleCnt="0">
        <dgm:presLayoutVars>
          <dgm:animLvl val="ctr"/>
        </dgm:presLayoutVars>
      </dgm:prSet>
      <dgm:spPr/>
    </dgm:pt>
    <dgm:pt modelId="{BEEE92DE-D2C3-4316-974B-C66DFF2DD2D3}" type="pres">
      <dgm:prSet presAssocID="{F92056B5-1B69-41BA-90B8-57722211019F}" presName="centerShape" presStyleLbl="vennNode1" presStyleIdx="0" presStyleCnt="5" custScaleX="90141" custScaleY="77264"/>
      <dgm:spPr/>
      <dgm:t>
        <a:bodyPr/>
        <a:lstStyle/>
        <a:p>
          <a:endParaRPr lang="el-GR"/>
        </a:p>
      </dgm:t>
    </dgm:pt>
    <dgm:pt modelId="{6C12C099-2F19-4EEA-870E-BD281B435DDE}" type="pres">
      <dgm:prSet presAssocID="{62EAE702-FCA3-4CC5-AE0D-E1C845F69D49}" presName="node" presStyleLbl="vennNode1" presStyleIdx="1" presStyleCnt="5" custScaleX="188468" custRadScaleRad="117508" custRadScaleInc="440">
        <dgm:presLayoutVars>
          <dgm:bulletEnabled val="1"/>
        </dgm:presLayoutVars>
      </dgm:prSet>
      <dgm:spPr/>
      <dgm:t>
        <a:bodyPr/>
        <a:lstStyle/>
        <a:p>
          <a:endParaRPr lang="el-GR"/>
        </a:p>
      </dgm:t>
    </dgm:pt>
    <dgm:pt modelId="{A6D82037-13EA-4F7B-989D-9D951A25891C}" type="pres">
      <dgm:prSet presAssocID="{1B79C34D-14FA-435D-B16E-A8C1ABC0552D}" presName="node" presStyleLbl="vennNode1" presStyleIdx="2" presStyleCnt="5" custScaleX="143182" custRadScaleRad="133048" custRadScaleInc="16">
        <dgm:presLayoutVars>
          <dgm:bulletEnabled val="1"/>
        </dgm:presLayoutVars>
      </dgm:prSet>
      <dgm:spPr/>
      <dgm:t>
        <a:bodyPr/>
        <a:lstStyle/>
        <a:p>
          <a:endParaRPr lang="el-GR"/>
        </a:p>
      </dgm:t>
    </dgm:pt>
    <dgm:pt modelId="{8534944C-246E-4AE3-AEA7-4D37B7B4945B}" type="pres">
      <dgm:prSet presAssocID="{AC2A3079-2114-4096-BB41-17B666FDDB3B}" presName="node" presStyleLbl="vennNode1" presStyleIdx="3" presStyleCnt="5" custScaleX="236934" custRadScaleRad="105344" custRadScaleInc="-491">
        <dgm:presLayoutVars>
          <dgm:bulletEnabled val="1"/>
        </dgm:presLayoutVars>
      </dgm:prSet>
      <dgm:spPr/>
      <dgm:t>
        <a:bodyPr/>
        <a:lstStyle/>
        <a:p>
          <a:endParaRPr lang="el-GR"/>
        </a:p>
      </dgm:t>
    </dgm:pt>
    <dgm:pt modelId="{2E04DD6A-D27E-4B1D-8D7D-A08B186AB600}" type="pres">
      <dgm:prSet presAssocID="{E8D5DADA-462A-48FE-AC32-383B9FC4F078}" presName="node" presStyleLbl="vennNode1" presStyleIdx="4" presStyleCnt="5" custScaleX="154473" custRadScaleRad="145310" custRadScaleInc="508">
        <dgm:presLayoutVars>
          <dgm:bulletEnabled val="1"/>
        </dgm:presLayoutVars>
      </dgm:prSet>
      <dgm:spPr/>
      <dgm:t>
        <a:bodyPr/>
        <a:lstStyle/>
        <a:p>
          <a:endParaRPr lang="el-GR"/>
        </a:p>
      </dgm:t>
    </dgm:pt>
  </dgm:ptLst>
  <dgm:cxnLst>
    <dgm:cxn modelId="{EAB6157B-A415-4D1E-B231-24509EF6C569}" type="presOf" srcId="{1B79C34D-14FA-435D-B16E-A8C1ABC0552D}" destId="{A6D82037-13EA-4F7B-989D-9D951A25891C}" srcOrd="0" destOrd="0" presId="urn:microsoft.com/office/officeart/2005/8/layout/radial3"/>
    <dgm:cxn modelId="{F57ECEEE-9460-4BFC-8BC0-CA56D0A1868C}" type="presOf" srcId="{E8D5DADA-462A-48FE-AC32-383B9FC4F078}" destId="{2E04DD6A-D27E-4B1D-8D7D-A08B186AB600}" srcOrd="0" destOrd="0" presId="urn:microsoft.com/office/officeart/2005/8/layout/radial3"/>
    <dgm:cxn modelId="{D41BBE73-367E-41D4-96E3-1EB4B5D930E8}" type="presOf" srcId="{62EAE702-FCA3-4CC5-AE0D-E1C845F69D49}" destId="{6C12C099-2F19-4EEA-870E-BD281B435DDE}" srcOrd="0" destOrd="0" presId="urn:microsoft.com/office/officeart/2005/8/layout/radial3"/>
    <dgm:cxn modelId="{384B9DE0-F042-4956-AF74-BCF741411BB0}" type="presOf" srcId="{F92056B5-1B69-41BA-90B8-57722211019F}" destId="{BEEE92DE-D2C3-4316-974B-C66DFF2DD2D3}" srcOrd="0" destOrd="0" presId="urn:microsoft.com/office/officeart/2005/8/layout/radial3"/>
    <dgm:cxn modelId="{534838D9-A73F-414B-90C0-6EF8E357B5B1}" srcId="{F92056B5-1B69-41BA-90B8-57722211019F}" destId="{AC2A3079-2114-4096-BB41-17B666FDDB3B}" srcOrd="2" destOrd="0" parTransId="{2F80A581-1014-48DD-A9F9-A13E08720810}" sibTransId="{C2A1EE70-42EC-445B-8E6E-832F1D94C605}"/>
    <dgm:cxn modelId="{8EADFA64-8F45-4606-9D1B-08F84DC56B55}" srcId="{F92056B5-1B69-41BA-90B8-57722211019F}" destId="{1B79C34D-14FA-435D-B16E-A8C1ABC0552D}" srcOrd="1" destOrd="0" parTransId="{BF965FE1-C499-4352-82A6-00C63C5D38E5}" sibTransId="{1C97C2F3-86CC-4858-8E85-590FF157075D}"/>
    <dgm:cxn modelId="{8F6089E9-C933-4FFD-AE8E-69C23EBDF2D9}" srcId="{F92056B5-1B69-41BA-90B8-57722211019F}" destId="{E8D5DADA-462A-48FE-AC32-383B9FC4F078}" srcOrd="3" destOrd="0" parTransId="{62FC1CDB-36C0-4544-96BB-B33C673EEE6E}" sibTransId="{B87B765A-388C-47E5-BACD-C28393699F35}"/>
    <dgm:cxn modelId="{99CA54CE-B0CC-40DC-9A4C-38C1FC5BB87E}" srcId="{7D9CB442-BBBD-4FCC-AEDA-B6F8B873DDA8}" destId="{F92056B5-1B69-41BA-90B8-57722211019F}" srcOrd="0" destOrd="0" parTransId="{C3362478-B212-4ED4-8637-E5B491C25309}" sibTransId="{2D73355A-2C43-4D8F-A6A3-E8057E99084E}"/>
    <dgm:cxn modelId="{6CE4FEC4-6B07-4B72-97FF-F4EEEEE8E5C4}" srcId="{F92056B5-1B69-41BA-90B8-57722211019F}" destId="{62EAE702-FCA3-4CC5-AE0D-E1C845F69D49}" srcOrd="0" destOrd="0" parTransId="{3E7FDB63-D0C9-4400-A9D1-F84951F656EF}" sibTransId="{171473A7-2AF5-46A3-AE7D-6584A21BE355}"/>
    <dgm:cxn modelId="{87C8CCEE-3DCC-4A57-AFD8-74FF4A2E2F57}" type="presOf" srcId="{7D9CB442-BBBD-4FCC-AEDA-B6F8B873DDA8}" destId="{7E447A7C-2A4C-42CB-9D01-9CD9E4B92115}" srcOrd="0" destOrd="0" presId="urn:microsoft.com/office/officeart/2005/8/layout/radial3"/>
    <dgm:cxn modelId="{57DC4EF2-0966-4A20-A45A-295239B7D1CC}" type="presOf" srcId="{AC2A3079-2114-4096-BB41-17B666FDDB3B}" destId="{8534944C-246E-4AE3-AEA7-4D37B7B4945B}" srcOrd="0" destOrd="0" presId="urn:microsoft.com/office/officeart/2005/8/layout/radial3"/>
    <dgm:cxn modelId="{3F0924D9-36B4-47B8-9179-4FFCFFAD7FD9}" type="presParOf" srcId="{7E447A7C-2A4C-42CB-9D01-9CD9E4B92115}" destId="{998CAA9B-8BA2-40C4-AC13-AB0BA97032FD}" srcOrd="0" destOrd="0" presId="urn:microsoft.com/office/officeart/2005/8/layout/radial3"/>
    <dgm:cxn modelId="{37D4EF7E-2FAC-4FCA-ACDE-238663FA0270}" type="presParOf" srcId="{998CAA9B-8BA2-40C4-AC13-AB0BA97032FD}" destId="{BEEE92DE-D2C3-4316-974B-C66DFF2DD2D3}" srcOrd="0" destOrd="0" presId="urn:microsoft.com/office/officeart/2005/8/layout/radial3"/>
    <dgm:cxn modelId="{DB9CF916-50AF-4130-B6C2-EB4AEBD1013E}" type="presParOf" srcId="{998CAA9B-8BA2-40C4-AC13-AB0BA97032FD}" destId="{6C12C099-2F19-4EEA-870E-BD281B435DDE}" srcOrd="1" destOrd="0" presId="urn:microsoft.com/office/officeart/2005/8/layout/radial3"/>
    <dgm:cxn modelId="{DB3F986A-1EB6-497A-8527-09E2821DC473}" type="presParOf" srcId="{998CAA9B-8BA2-40C4-AC13-AB0BA97032FD}" destId="{A6D82037-13EA-4F7B-989D-9D951A25891C}" srcOrd="2" destOrd="0" presId="urn:microsoft.com/office/officeart/2005/8/layout/radial3"/>
    <dgm:cxn modelId="{51F4FD7E-F1AB-4828-8494-9A305AC93145}" type="presParOf" srcId="{998CAA9B-8BA2-40C4-AC13-AB0BA97032FD}" destId="{8534944C-246E-4AE3-AEA7-4D37B7B4945B}" srcOrd="3" destOrd="0" presId="urn:microsoft.com/office/officeart/2005/8/layout/radial3"/>
    <dgm:cxn modelId="{84BC9D9D-10E5-479D-B78D-000553010B3B}" type="presParOf" srcId="{998CAA9B-8BA2-40C4-AC13-AB0BA97032FD}" destId="{2E04DD6A-D27E-4B1D-8D7D-A08B186AB600}"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EE92DE-D2C3-4316-974B-C66DFF2DD2D3}">
      <dsp:nvSpPr>
        <dsp:cNvPr id="0" name=""/>
        <dsp:cNvSpPr/>
      </dsp:nvSpPr>
      <dsp:spPr>
        <a:xfrm>
          <a:off x="2671763" y="1694094"/>
          <a:ext cx="2964682" cy="2541165"/>
        </a:xfrm>
        <a:prstGeom prst="ellipse">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l-GR" sz="4000" kern="1200" dirty="0" smtClean="0"/>
            <a:t>Κριτική ανάλυση λόγου</a:t>
          </a:r>
          <a:endParaRPr lang="el-GR" sz="4000" kern="1200" dirty="0"/>
        </a:p>
      </dsp:txBody>
      <dsp:txXfrm>
        <a:off x="2671763" y="1694094"/>
        <a:ext cx="2964682" cy="2541165"/>
      </dsp:txXfrm>
    </dsp:sp>
    <dsp:sp modelId="{6C12C099-2F19-4EEA-870E-BD281B435DDE}">
      <dsp:nvSpPr>
        <dsp:cNvPr id="0" name=""/>
        <dsp:cNvSpPr/>
      </dsp:nvSpPr>
      <dsp:spPr>
        <a:xfrm>
          <a:off x="2621850" y="0"/>
          <a:ext cx="3099298" cy="16444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Χρήση της γλώσσας</a:t>
          </a:r>
          <a:endParaRPr lang="el-GR" sz="2000" kern="1200" dirty="0"/>
        </a:p>
      </dsp:txBody>
      <dsp:txXfrm>
        <a:off x="2621850" y="0"/>
        <a:ext cx="3099298" cy="1644469"/>
      </dsp:txXfrm>
    </dsp:sp>
    <dsp:sp modelId="{A6D82037-13EA-4F7B-989D-9D951A25891C}">
      <dsp:nvSpPr>
        <dsp:cNvPr id="0" name=""/>
        <dsp:cNvSpPr/>
      </dsp:nvSpPr>
      <dsp:spPr>
        <a:xfrm>
          <a:off x="5826507" y="2143158"/>
          <a:ext cx="2354583" cy="16444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t>λεξιλόγιο </a:t>
          </a:r>
        </a:p>
        <a:p>
          <a:pPr lvl="0" algn="ctr" defTabSz="800100">
            <a:lnSpc>
              <a:spcPct val="90000"/>
            </a:lnSpc>
            <a:spcBef>
              <a:spcPct val="0"/>
            </a:spcBef>
            <a:spcAft>
              <a:spcPct val="35000"/>
            </a:spcAft>
          </a:pPr>
          <a:r>
            <a:rPr lang="el-GR" sz="1800" kern="1200" dirty="0" smtClean="0"/>
            <a:t>δομή </a:t>
          </a:r>
        </a:p>
        <a:p>
          <a:pPr lvl="0" algn="ctr" defTabSz="800100">
            <a:lnSpc>
              <a:spcPct val="90000"/>
            </a:lnSpc>
            <a:spcBef>
              <a:spcPct val="0"/>
            </a:spcBef>
            <a:spcAft>
              <a:spcPct val="35000"/>
            </a:spcAft>
          </a:pPr>
          <a:r>
            <a:rPr lang="el-GR" sz="1800" kern="1200" dirty="0" smtClean="0"/>
            <a:t>λειτουργίες</a:t>
          </a:r>
          <a:endParaRPr lang="el-GR" sz="1800" kern="1200" dirty="0"/>
        </a:p>
      </dsp:txBody>
      <dsp:txXfrm>
        <a:off x="5826507" y="2143158"/>
        <a:ext cx="2354583" cy="1644469"/>
      </dsp:txXfrm>
    </dsp:sp>
    <dsp:sp modelId="{8534944C-246E-4AE3-AEA7-4D37B7B4945B}">
      <dsp:nvSpPr>
        <dsp:cNvPr id="0" name=""/>
        <dsp:cNvSpPr/>
      </dsp:nvSpPr>
      <dsp:spPr>
        <a:xfrm>
          <a:off x="2223352" y="4284884"/>
          <a:ext cx="3896306" cy="16444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l-GR" sz="2600" kern="1200" dirty="0" smtClean="0"/>
            <a:t>Εντοπισμός σχεδίου και πρακτικών</a:t>
          </a:r>
          <a:endParaRPr lang="el-GR" sz="2600" kern="1200" dirty="0"/>
        </a:p>
      </dsp:txBody>
      <dsp:txXfrm>
        <a:off x="2223352" y="4284884"/>
        <a:ext cx="3896306" cy="1644469"/>
      </dsp:txXfrm>
    </dsp:sp>
    <dsp:sp modelId="{2E04DD6A-D27E-4B1D-8D7D-A08B186AB600}">
      <dsp:nvSpPr>
        <dsp:cNvPr id="0" name=""/>
        <dsp:cNvSpPr/>
      </dsp:nvSpPr>
      <dsp:spPr>
        <a:xfrm>
          <a:off x="0" y="2117607"/>
          <a:ext cx="2540261" cy="164446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kern="1200" dirty="0" smtClean="0"/>
            <a:t>Όροι που χρησιμοποιούνται</a:t>
          </a:r>
          <a:endParaRPr lang="el-GR" sz="1800" kern="1200" dirty="0"/>
        </a:p>
      </dsp:txBody>
      <dsp:txXfrm>
        <a:off x="0" y="2117607"/>
        <a:ext cx="2540261" cy="164446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C751EF-7213-48B7-AC80-CED10EECACDD}" type="datetimeFigureOut">
              <a:rPr lang="el-GR" smtClean="0"/>
              <a:pPr/>
              <a:t>18/3/2021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209403-5370-4C51-99E1-29BD02EB55E3}"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A12EBE5-1EE0-4064-9203-EE1B21989591}" type="slidenum">
              <a:rPr lang="en-AU" altLang="en-US"/>
              <a:pPr/>
              <a:t>9</a:t>
            </a:fld>
            <a:endParaRPr lang="en-AU"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F8F068A-88E1-4976-BBCB-32948DD2C2FE}" type="slidenum">
              <a:rPr lang="el-GR"/>
              <a:pPr/>
              <a:t>38</a:t>
            </a:fld>
            <a:endParaRPr lang="el-GR"/>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A4FEBCB-97CE-4751-B51B-2D337F126114}" type="slidenum">
              <a:rPr lang="el-GR"/>
              <a:pPr/>
              <a:t>39</a:t>
            </a:fld>
            <a:endParaRPr lang="el-GR"/>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6603B2-A216-430D-990D-ADA45BE6B8A1}" type="slidenum">
              <a:rPr lang="en-US"/>
              <a:pPr/>
              <a:t>40</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716C01-038D-474D-AB09-52A50743B9E3}" type="slidenum">
              <a:rPr lang="en-US"/>
              <a:pPr/>
              <a:t>41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EC843E-31B8-4DC9-AE80-B756ABC4A356}" type="slidenum">
              <a:rPr lang="en-US"/>
              <a:pPr/>
              <a:t>42</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D3C4FD4-2C5A-4CD9-A170-93198D52A4D2}" type="slidenum">
              <a:rPr lang="el-GR"/>
              <a:pPr/>
              <a:t>61</a:t>
            </a:fld>
            <a:endParaRPr lang="el-GR"/>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C8B9241-9AEE-42ED-93D7-41CA03CC56BA}" type="slidenum">
              <a:rPr lang="el-GR"/>
              <a:pPr/>
              <a:t>62</a:t>
            </a:fld>
            <a:endParaRPr lang="el-GR"/>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CCAD157-29D5-454B-92F0-2DEC972F98B5}" type="slidenum">
              <a:rPr lang="el-GR"/>
              <a:pPr/>
              <a:t>63</a:t>
            </a:fld>
            <a:endParaRPr lang="el-GR"/>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AA814A-B568-4A01-95A9-B62AACCFBC8D}" type="slidenum">
              <a:rPr lang="el-GR"/>
              <a:pPr/>
              <a:t>64</a:t>
            </a:fld>
            <a:endParaRPr lang="el-GR"/>
          </a:p>
        </p:txBody>
      </p:sp>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69DFD8-9FD0-422E-B3A9-5D882498EDDF}" type="slidenum">
              <a:rPr lang="el-GR"/>
              <a:pPr/>
              <a:t>65</a:t>
            </a:fld>
            <a:endParaRPr lang="el-GR"/>
          </a:p>
        </p:txBody>
      </p:sp>
      <p:sp>
        <p:nvSpPr>
          <p:cNvPr id="583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NZ" altLang="en-US" smtClean="0"/>
          </a:p>
        </p:txBody>
      </p:sp>
      <p:sp>
        <p:nvSpPr>
          <p:cNvPr id="18436" name="Slide Number Placeholder 3"/>
          <p:cNvSpPr>
            <a:spLocks noGrp="1"/>
          </p:cNvSpPr>
          <p:nvPr>
            <p:ph type="sldNum" sz="quarter" idx="5"/>
          </p:nvPr>
        </p:nvSpPr>
        <p:spPr>
          <a:noFill/>
        </p:spPr>
        <p:txBody>
          <a:bodyPr/>
          <a:lstStyle/>
          <a:p>
            <a:fld id="{02B430CF-FB12-4642-97C8-A11C54B49EE2}" type="slidenum">
              <a:rPr lang="en-AU" altLang="en-US"/>
              <a:pPr/>
              <a:t>11</a:t>
            </a:fld>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2544BC9C-6C84-4B13-9C09-4C6E713406AB}" type="slidenum">
              <a:rPr lang="en-AU" altLang="en-US"/>
              <a:pPr/>
              <a:t>12</a:t>
            </a:fld>
            <a:endParaRPr lang="en-AU"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C209403-5370-4C51-99E1-29BD02EB55E3}" type="slidenum">
              <a:rPr lang="el-GR" smtClean="0"/>
              <a:pPr/>
              <a:t>13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861AF1EA-23A8-4D74-B478-5BC6E5CCBEF6}" type="slidenum">
              <a:rPr lang="en-AU" altLang="en-US"/>
              <a:pPr/>
              <a:t>14</a:t>
            </a:fld>
            <a:endParaRPr lang="en-AU" altLang="en-US"/>
          </a:p>
        </p:txBody>
      </p:sp>
      <p:sp>
        <p:nvSpPr>
          <p:cNvPr id="21507" name="Rectangle 2"/>
          <p:cNvSpPr>
            <a:spLocks noGrp="1" noChangeArrowheads="1"/>
          </p:cNvSpPr>
          <p:nvPr>
            <p:ph type="body" idx="1"/>
          </p:nvPr>
        </p:nvSpPr>
        <p:spPr>
          <a:xfrm>
            <a:off x="913872" y="4343364"/>
            <a:ext cx="5030256" cy="3850029"/>
          </a:xfrm>
          <a:noFill/>
          <a:ln/>
        </p:spPr>
        <p:txBody>
          <a:bodyPr lIns="92063" tIns="46032" rIns="92063" bIns="46032"/>
          <a:lstStyle/>
          <a:p>
            <a:pPr eaLnBrk="1" hangingPunct="1"/>
            <a:endParaRPr lang="en-NZ" altLang="en-US" smtClean="0"/>
          </a:p>
        </p:txBody>
      </p:sp>
      <p:sp>
        <p:nvSpPr>
          <p:cNvPr id="21508" name="Rectangle 3"/>
          <p:cNvSpPr>
            <a:spLocks noGrp="1" noRot="1" noChangeAspect="1" noChangeArrowheads="1" noTextEdit="1"/>
          </p:cNvSpPr>
          <p:nvPr>
            <p:ph type="sldImg"/>
          </p:nvPr>
        </p:nvSpPr>
        <p:spPr>
          <a:xfrm>
            <a:off x="1289050" y="793750"/>
            <a:ext cx="4279900" cy="3209925"/>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715BB22-1B75-4AAB-8712-E85DD40A0930}" type="slidenum">
              <a:rPr lang="el-GR"/>
              <a:pPr/>
              <a:t>27</a:t>
            </a:fld>
            <a:endParaRPr lang="el-GR"/>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3F578D8-5402-4F1A-AB39-B411F70F9CBF}" type="slidenum">
              <a:rPr lang="el-GR"/>
              <a:pPr/>
              <a:t>28</a:t>
            </a:fld>
            <a:endParaRPr lang="el-GR"/>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CB9D295-2EE3-4BC1-9DDB-CCDABE552282}" type="slidenum">
              <a:rPr lang="el-GR"/>
              <a:pPr/>
              <a:t>30</a:t>
            </a:fld>
            <a:endParaRPr lang="el-GR"/>
          </a:p>
        </p:txBody>
      </p:sp>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E79BBED-1DD7-453E-BEB9-567AD616F5FB}" type="slidenum">
              <a:rPr lang="el-GR"/>
              <a:pPr/>
              <a:t>37</a:t>
            </a:fld>
            <a:endParaRPr lang="el-GR"/>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86400" cy="4208463"/>
          </a:xfrm>
          <a:prstGeom prst="rect">
            <a:avLst/>
          </a:prstGeom>
          <a:noFill/>
          <a:ln>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B1FFFCB-D164-4D8D-B949-A04EAA121DD8}" type="datetimeFigureOut">
              <a:rPr lang="el-GR" smtClean="0"/>
              <a:pPr/>
              <a:t>18/3/2021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3F8B534-8084-4D32-B58B-16C7F0ADE38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FFCB-D164-4D8D-B949-A04EAA121DD8}" type="datetimeFigureOut">
              <a:rPr lang="el-GR" smtClean="0"/>
              <a:pPr/>
              <a:t>18/3/2021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8B534-8084-4D32-B58B-16C7F0ADE38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solidFill>
            <a:srgbClr val="92D050"/>
          </a:solidFill>
        </p:spPr>
        <p:txBody>
          <a:bodyPr/>
          <a:lstStyle/>
          <a:p>
            <a:r>
              <a:rPr lang="el-GR" dirty="0" smtClean="0"/>
              <a:t>ΠΟΙΟΤΙΚΗ ΕΡΕΥΝΑ-</a:t>
            </a:r>
            <a:br>
              <a:rPr lang="el-GR" dirty="0" smtClean="0"/>
            </a:br>
            <a:r>
              <a:rPr lang="el-GR" dirty="0" smtClean="0"/>
              <a:t>ΕΡΕΥΝΗΤΙΚΕΣ ΜΕΘΟΔΟΙ</a:t>
            </a:r>
            <a:endParaRPr lang="el-GR" dirty="0"/>
          </a:p>
        </p:txBody>
      </p:sp>
      <p:sp>
        <p:nvSpPr>
          <p:cNvPr id="3" name="2 - Υπότιτλος"/>
          <p:cNvSpPr>
            <a:spLocks noGrp="1"/>
          </p:cNvSpPr>
          <p:nvPr>
            <p:ph type="subTitle" idx="1"/>
          </p:nvPr>
        </p:nvSpPr>
        <p:spPr>
          <a:solidFill>
            <a:schemeClr val="bg2">
              <a:lumMod val="90000"/>
            </a:schemeClr>
          </a:solidFill>
        </p:spPr>
        <p:txBody>
          <a:bodyPr/>
          <a:lstStyle/>
          <a:p>
            <a:r>
              <a:rPr lang="el-GR" dirty="0" smtClean="0"/>
              <a:t>ΜΑΘΗΜΑ 4</a:t>
            </a:r>
            <a:r>
              <a:rPr lang="el-GR" baseline="30000" dirty="0" smtClean="0"/>
              <a:t>Ο</a:t>
            </a:r>
            <a:r>
              <a:rPr lang="el-GR" dirty="0" smtClean="0"/>
              <a:t>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428596" y="500043"/>
            <a:ext cx="5429288" cy="5929353"/>
          </a:xfrm>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pPr>
              <a:buClr>
                <a:schemeClr val="tx1"/>
              </a:buClr>
              <a:buNone/>
            </a:pPr>
            <a:r>
              <a:rPr lang="el-GR" sz="2400" dirty="0" smtClean="0"/>
              <a:t>Ρίζες στην ανθρωπολογία (</a:t>
            </a:r>
            <a:r>
              <a:rPr lang="en-US" sz="2400" dirty="0" smtClean="0"/>
              <a:t>Malinowski)</a:t>
            </a:r>
            <a:endParaRPr lang="el-GR" sz="2400" dirty="0" smtClean="0"/>
          </a:p>
          <a:p>
            <a:pPr>
              <a:buClr>
                <a:schemeClr val="tx1"/>
              </a:buClr>
              <a:buNone/>
            </a:pPr>
            <a:endParaRPr lang="el-GR" sz="2400" dirty="0" smtClean="0"/>
          </a:p>
          <a:p>
            <a:pPr>
              <a:buClr>
                <a:schemeClr val="tx1"/>
              </a:buClr>
              <a:buNone/>
            </a:pPr>
            <a:r>
              <a:rPr lang="el-GR" sz="2400" dirty="0" smtClean="0"/>
              <a:t>Ο εθνογράφος  γίνεται αποδεκτό μέλος της ομάδας – Μελετά ανθρώπους και σχέσεις για μακρά χρονική περίοδο στο δικό τους φυσικό περιβάλλον, πώς αλληλεπιδρούν με το περιβάλλον τους και ποια είναι η επίδραση αυτού του περιβάλλοντος σε αυτά τα άτομα.</a:t>
            </a:r>
          </a:p>
          <a:p>
            <a:pPr>
              <a:buClr>
                <a:schemeClr val="tx1"/>
              </a:buClr>
              <a:buNone/>
            </a:pPr>
            <a:r>
              <a:rPr lang="el-GR" sz="2400" dirty="0" smtClean="0"/>
              <a:t>Καταλήγει στην παραγωγή περιγραφικών δεδομένων απαλλαγμένων από εξωτερικές επιβεβλημένες έννοιες και ιδέες. </a:t>
            </a:r>
          </a:p>
          <a:p>
            <a:pPr>
              <a:buClr>
                <a:schemeClr val="tx1"/>
              </a:buClr>
              <a:buNone/>
            </a:pPr>
            <a:r>
              <a:rPr lang="el-GR" sz="2400" dirty="0" smtClean="0"/>
              <a:t>Αντίστοιχο της μελέτης πεδίου στις βιολογικές επιστήμες, αφού οι παρατηρήσεις γίνονται στο ακριβές υπό μελέτη πλαίσιο</a:t>
            </a:r>
          </a:p>
          <a:p>
            <a:pPr>
              <a:buClr>
                <a:schemeClr val="tx1"/>
              </a:buClr>
              <a:buNone/>
            </a:pPr>
            <a:endParaRPr lang="el-GR" sz="2200" dirty="0" smtClean="0"/>
          </a:p>
        </p:txBody>
      </p:sp>
      <p:pic>
        <p:nvPicPr>
          <p:cNvPr id="148482" name="Picture 2"/>
          <p:cNvPicPr>
            <a:picLocks noChangeAspect="1" noChangeArrowheads="1"/>
          </p:cNvPicPr>
          <p:nvPr/>
        </p:nvPicPr>
        <p:blipFill>
          <a:blip r:embed="rId2" cstate="print"/>
          <a:srcRect/>
          <a:stretch>
            <a:fillRect/>
          </a:stretch>
        </p:blipFill>
        <p:spPr bwMode="auto">
          <a:xfrm>
            <a:off x="6143636" y="642918"/>
            <a:ext cx="2505662" cy="3357586"/>
          </a:xfrm>
          <a:prstGeom prst="rect">
            <a:avLst/>
          </a:prstGeom>
          <a:noFill/>
          <a:ln w="9525">
            <a:noFill/>
            <a:miter lim="800000"/>
            <a:headEnd/>
            <a:tailEnd/>
          </a:ln>
          <a:effectLst/>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8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88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rgbClr val="00B0F0"/>
          </a:solidFill>
        </p:spPr>
        <p:txBody>
          <a:bodyPr>
            <a:normAutofit fontScale="90000"/>
          </a:bodyPr>
          <a:lstStyle/>
          <a:p>
            <a:r>
              <a:rPr lang="el-GR" altLang="en-US" dirty="0" smtClean="0"/>
              <a:t>Προσεγγίσεις της εθνογραφικής έρευνας</a:t>
            </a:r>
            <a:endParaRPr lang="en-NZ" altLang="en-US" dirty="0" smtClean="0"/>
          </a:p>
        </p:txBody>
      </p:sp>
      <p:sp>
        <p:nvSpPr>
          <p:cNvPr id="7171" name="Content Placeholder 2"/>
          <p:cNvSpPr>
            <a:spLocks noGrp="1"/>
          </p:cNvSpPr>
          <p:nvPr>
            <p:ph idx="1"/>
          </p:nvPr>
        </p:nvSpPr>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l-GR" altLang="en-US" dirty="0" smtClean="0"/>
              <a:t>Υπάρχουν διαφορετικές ‘σχολές’ και απόψεις για την εθνογραφία</a:t>
            </a:r>
            <a:r>
              <a:rPr lang="en-NZ" altLang="en-US" dirty="0" smtClean="0"/>
              <a:t>:</a:t>
            </a:r>
          </a:p>
          <a:p>
            <a:r>
              <a:rPr lang="el-GR" altLang="en-US" dirty="0" smtClean="0"/>
              <a:t>Η ολιστική σχολή</a:t>
            </a:r>
            <a:r>
              <a:rPr lang="en-NZ" altLang="en-US" dirty="0" smtClean="0"/>
              <a:t> – </a:t>
            </a:r>
            <a:r>
              <a:rPr lang="el-GR" altLang="en-US" dirty="0" smtClean="0"/>
              <a:t>τονίζει την </a:t>
            </a:r>
            <a:r>
              <a:rPr lang="el-GR" altLang="en-US" dirty="0" err="1" smtClean="0"/>
              <a:t>ενσυναίσθηση</a:t>
            </a:r>
            <a:r>
              <a:rPr lang="el-GR" altLang="en-US" dirty="0" smtClean="0"/>
              <a:t> και την ταύτιση με τους ανθρώπους</a:t>
            </a:r>
            <a:endParaRPr lang="en-NZ" altLang="en-US" dirty="0" smtClean="0"/>
          </a:p>
          <a:p>
            <a:r>
              <a:rPr lang="el-GR" altLang="en-US" dirty="0" smtClean="0"/>
              <a:t>Η σημειωτική σχολή</a:t>
            </a:r>
            <a:r>
              <a:rPr lang="en-NZ" altLang="en-US" dirty="0" smtClean="0"/>
              <a:t> – </a:t>
            </a:r>
            <a:r>
              <a:rPr lang="el-GR" altLang="en-US" dirty="0" smtClean="0"/>
              <a:t>τονίζει την ‘πυκνή περιγραφή</a:t>
            </a:r>
            <a:r>
              <a:rPr lang="en-NZ" altLang="en-US" dirty="0" smtClean="0"/>
              <a:t>’</a:t>
            </a:r>
          </a:p>
          <a:p>
            <a:r>
              <a:rPr lang="el-GR" altLang="en-US" dirty="0" smtClean="0"/>
              <a:t>Η κριτική εθνογραφία</a:t>
            </a:r>
            <a:r>
              <a:rPr lang="en-NZ" altLang="en-US" dirty="0" smtClean="0"/>
              <a:t> – </a:t>
            </a:r>
            <a:r>
              <a:rPr lang="el-GR" altLang="en-US" dirty="0" smtClean="0"/>
              <a:t>τονίζει την κριτική</a:t>
            </a:r>
            <a:endParaRPr lang="en-NZ" altLang="en-US" dirty="0" smtClean="0"/>
          </a:p>
          <a:p>
            <a:r>
              <a:rPr lang="el-GR" altLang="en-US" dirty="0" smtClean="0"/>
              <a:t>«</a:t>
            </a:r>
            <a:r>
              <a:rPr lang="en-NZ" altLang="en-US" dirty="0" err="1" smtClean="0"/>
              <a:t>Netnography</a:t>
            </a:r>
            <a:r>
              <a:rPr lang="el-GR" altLang="en-US" dirty="0" smtClean="0"/>
              <a:t>»</a:t>
            </a:r>
            <a:r>
              <a:rPr lang="en-NZ" altLang="en-US" dirty="0" smtClean="0"/>
              <a:t> – </a:t>
            </a:r>
            <a:r>
              <a:rPr lang="el-GR" altLang="en-US" dirty="0" smtClean="0"/>
              <a:t>έρευνα με κοινότητες</a:t>
            </a:r>
            <a:r>
              <a:rPr lang="en-NZ" altLang="en-US" dirty="0" smtClean="0"/>
              <a:t> online </a:t>
            </a:r>
            <a:r>
              <a:rPr lang="el-GR" altLang="en-US" dirty="0" smtClean="0"/>
              <a:t>μέσα από το</a:t>
            </a:r>
            <a:r>
              <a:rPr lang="en-NZ" altLang="en-US" dirty="0" smtClean="0"/>
              <a:t> Internet</a:t>
            </a:r>
          </a:p>
        </p:txBody>
      </p:sp>
      <p:sp>
        <p:nvSpPr>
          <p:cNvPr id="7172" name="Footer Placeholder 3"/>
          <p:cNvSpPr>
            <a:spLocks noGrp="1"/>
          </p:cNvSpPr>
          <p:nvPr>
            <p:ph type="ftr" sz="quarter" idx="10"/>
          </p:nvPr>
        </p:nvSpPr>
        <p:spPr>
          <a:noFill/>
        </p:spPr>
        <p:txBody>
          <a:bodyPr/>
          <a:lstStyle/>
          <a:p>
            <a:r>
              <a:rPr lang="en-GB" altLang="en-US" smtClean="0"/>
              <a:t>Ethnographic research</a:t>
            </a:r>
          </a:p>
        </p:txBody>
      </p:sp>
      <p:sp>
        <p:nvSpPr>
          <p:cNvPr id="7173" name="Slide Number Placeholder 4"/>
          <p:cNvSpPr>
            <a:spLocks noGrp="1"/>
          </p:cNvSpPr>
          <p:nvPr>
            <p:ph type="sldNum" sz="quarter" idx="11"/>
          </p:nvPr>
        </p:nvSpPr>
        <p:spPr>
          <a:noFill/>
        </p:spPr>
        <p:txBody>
          <a:bodyPr/>
          <a:lstStyle/>
          <a:p>
            <a:fld id="{B13DE999-6FC7-4300-AEAB-99BF6205A9F9}" type="slidenum">
              <a:rPr lang="en-GB" altLang="en-US"/>
              <a:pPr/>
              <a:t>11</a:t>
            </a:fld>
            <a:endParaRPr lang="en-GB" alt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fld id="{2EAB165B-65B2-4BB9-A97C-F4001152D8AE}" type="slidenum">
              <a:rPr lang="en-GB" altLang="en-US"/>
              <a:pPr/>
              <a:t>12</a:t>
            </a:fld>
            <a:endParaRPr lang="en-GB" altLang="en-US"/>
          </a:p>
        </p:txBody>
      </p:sp>
      <p:sp>
        <p:nvSpPr>
          <p:cNvPr id="8195" name="Rectangle 2"/>
          <p:cNvSpPr>
            <a:spLocks noGrp="1" noChangeArrowheads="1"/>
          </p:cNvSpPr>
          <p:nvPr>
            <p:ph type="title"/>
          </p:nvPr>
        </p:nvSpPr>
        <p:spPr>
          <a:solidFill>
            <a:srgbClr val="00B0F0"/>
          </a:solidFill>
        </p:spPr>
        <p:txBody>
          <a:bodyPr>
            <a:normAutofit fontScale="90000"/>
          </a:bodyPr>
          <a:lstStyle/>
          <a:p>
            <a:pPr eaLnBrk="1" hangingPunct="1"/>
            <a:r>
              <a:rPr lang="el-GR" altLang="en-US" dirty="0" smtClean="0"/>
              <a:t>Πως κάνουμε εθνογραφική έρευνα: </a:t>
            </a:r>
            <a:r>
              <a:rPr lang="en-AU" altLang="en-US" dirty="0" smtClean="0"/>
              <a:t> </a:t>
            </a:r>
            <a:br>
              <a:rPr lang="en-AU" altLang="en-US" dirty="0" smtClean="0"/>
            </a:br>
            <a:r>
              <a:rPr lang="el-GR" altLang="en-US" dirty="0" smtClean="0"/>
              <a:t>πρακτικές συμβουλές</a:t>
            </a:r>
            <a:endParaRPr lang="en-AU" altLang="en-US" dirty="0" smtClean="0"/>
          </a:p>
        </p:txBody>
      </p:sp>
      <p:sp>
        <p:nvSpPr>
          <p:cNvPr id="8196" name="Rectangle 3"/>
          <p:cNvSpPr>
            <a:spLocks noGrp="1" noChangeArrowheads="1"/>
          </p:cNvSpPr>
          <p:nvPr>
            <p:ph type="body" idx="1"/>
          </p:nvPr>
        </p:nvSpPr>
        <p:spPr>
          <a:xfrm>
            <a:off x="1619250" y="2420938"/>
            <a:ext cx="5329238" cy="3362325"/>
          </a:xfrm>
        </p:spPr>
        <p:style>
          <a:lnRef idx="2">
            <a:schemeClr val="accent2">
              <a:shade val="50000"/>
            </a:schemeClr>
          </a:lnRef>
          <a:fillRef idx="1">
            <a:schemeClr val="accent2"/>
          </a:fillRef>
          <a:effectRef idx="0">
            <a:schemeClr val="accent2"/>
          </a:effectRef>
          <a:fontRef idx="minor">
            <a:schemeClr val="lt1"/>
          </a:fontRef>
        </p:style>
        <p:txBody>
          <a:bodyPr>
            <a:normAutofit fontScale="62500" lnSpcReduction="20000"/>
          </a:bodyPr>
          <a:lstStyle/>
          <a:p>
            <a:pPr eaLnBrk="1" hangingPunct="1"/>
            <a:r>
              <a:rPr lang="el-GR" altLang="en-US" dirty="0" smtClean="0"/>
              <a:t>Γράφουμε σημειώσεις σε τακτική βάση.</a:t>
            </a:r>
          </a:p>
          <a:p>
            <a:pPr eaLnBrk="1" hangingPunct="1"/>
            <a:endParaRPr lang="en-AU" altLang="en-US" dirty="0" smtClean="0"/>
          </a:p>
          <a:p>
            <a:pPr eaLnBrk="1" hangingPunct="1"/>
            <a:r>
              <a:rPr lang="el-GR" altLang="en-US" dirty="0" smtClean="0"/>
              <a:t>Ξεκινάμε άμεσα συνεντεύξεις. </a:t>
            </a:r>
          </a:p>
          <a:p>
            <a:pPr eaLnBrk="1" hangingPunct="1"/>
            <a:endParaRPr lang="en-AU" altLang="en-US" dirty="0" smtClean="0"/>
          </a:p>
          <a:p>
            <a:pPr eaLnBrk="1" hangingPunct="1"/>
            <a:r>
              <a:rPr lang="el-GR" altLang="en-US" dirty="0" smtClean="0"/>
              <a:t>Κάνουμε τακτική ανασκόπηση και ανάπτυξη των ιδεών μας καθώς προχωράει η έρευνα.</a:t>
            </a:r>
          </a:p>
          <a:p>
            <a:pPr eaLnBrk="1" hangingPunct="1"/>
            <a:endParaRPr lang="en-AU" altLang="en-US" dirty="0" smtClean="0"/>
          </a:p>
          <a:p>
            <a:pPr eaLnBrk="1" hangingPunct="1"/>
            <a:r>
              <a:rPr lang="el-GR" altLang="en-US" dirty="0" smtClean="0"/>
              <a:t>Αναπτύσσουμε στρατηγικές για να αντιμετωπίσουμε  τον τεράστιο όγκο δεδομένων.</a:t>
            </a:r>
            <a:endParaRPr lang="en-AU" altLang="en-US" dirty="0" smtClean="0"/>
          </a:p>
          <a:p>
            <a:pPr eaLnBrk="1" hangingPunct="1"/>
            <a:endParaRPr lang="en-AU" altLang="en-US" dirty="0" smtClean="0"/>
          </a:p>
          <a:p>
            <a:pPr eaLnBrk="1" hangingPunct="1"/>
            <a:endParaRPr lang="en-AU" altLang="en-US" dirty="0" smtClean="0"/>
          </a:p>
        </p:txBody>
      </p:sp>
      <p:sp>
        <p:nvSpPr>
          <p:cNvPr id="8197" name="Footer Placeholder 5"/>
          <p:cNvSpPr>
            <a:spLocks noGrp="1"/>
          </p:cNvSpPr>
          <p:nvPr>
            <p:ph type="ftr" sz="quarter" idx="10"/>
          </p:nvPr>
        </p:nvSpPr>
        <p:spPr>
          <a:noFill/>
        </p:spPr>
        <p:txBody>
          <a:bodyPr/>
          <a:lstStyle/>
          <a:p>
            <a:r>
              <a:rPr lang="en-GB" altLang="en-US" smtClean="0"/>
              <a:t>Ethnographic research</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style>
          <a:lnRef idx="1">
            <a:schemeClr val="accent2"/>
          </a:lnRef>
          <a:fillRef idx="3">
            <a:schemeClr val="accent2"/>
          </a:fillRef>
          <a:effectRef idx="2">
            <a:schemeClr val="accent2"/>
          </a:effectRef>
          <a:fontRef idx="minor">
            <a:schemeClr val="lt1"/>
          </a:fontRef>
        </p:style>
        <p:txBody>
          <a:bodyPr>
            <a:normAutofit fontScale="70000" lnSpcReduction="20000"/>
          </a:bodyPr>
          <a:lstStyle/>
          <a:p>
            <a:pPr>
              <a:buClr>
                <a:schemeClr val="tx1"/>
              </a:buClr>
              <a:buNone/>
            </a:pPr>
            <a:r>
              <a:rPr lang="el-GR" sz="3400" b="1" dirty="0" smtClean="0"/>
              <a:t>Μειονεκτήματα</a:t>
            </a:r>
            <a:r>
              <a:rPr lang="el-GR" sz="3400" dirty="0" smtClean="0"/>
              <a:t>: </a:t>
            </a:r>
            <a:endParaRPr lang="en-US" sz="3400" dirty="0" smtClean="0"/>
          </a:p>
          <a:p>
            <a:pPr>
              <a:buClr>
                <a:schemeClr val="tx1"/>
              </a:buClr>
              <a:buFontTx/>
              <a:buChar char="-"/>
            </a:pPr>
            <a:r>
              <a:rPr lang="el-GR" sz="2900" dirty="0" smtClean="0"/>
              <a:t>Η </a:t>
            </a:r>
            <a:r>
              <a:rPr lang="el-GR" sz="2900" dirty="0" err="1" smtClean="0"/>
              <a:t>υπερεμπλοκή</a:t>
            </a:r>
            <a:r>
              <a:rPr lang="el-GR" sz="2900" dirty="0" smtClean="0"/>
              <a:t> του ερευνητή μπορεί τελικά να μεταβάλλει το φυσικό περιβάλλον </a:t>
            </a:r>
          </a:p>
          <a:p>
            <a:pPr>
              <a:buClr>
                <a:schemeClr val="tx1"/>
              </a:buClr>
              <a:buFontTx/>
              <a:buChar char="-"/>
            </a:pPr>
            <a:r>
              <a:rPr lang="el-GR" sz="2900" dirty="0" smtClean="0"/>
              <a:t>Δυσκολία στην ερμηνεία/ ανάλυση</a:t>
            </a:r>
          </a:p>
          <a:p>
            <a:pPr>
              <a:buClr>
                <a:schemeClr val="tx1"/>
              </a:buClr>
              <a:buFontTx/>
              <a:buChar char="-"/>
            </a:pPr>
            <a:r>
              <a:rPr lang="el-GR" sz="2900" dirty="0" smtClean="0"/>
              <a:t>Χρονοβόρα </a:t>
            </a:r>
            <a:r>
              <a:rPr lang="en-US" sz="2900" dirty="0" smtClean="0"/>
              <a:t>/</a:t>
            </a:r>
            <a:r>
              <a:rPr lang="el-GR" sz="2900" dirty="0" smtClean="0"/>
              <a:t> υψηλό κόστος</a:t>
            </a:r>
            <a:endParaRPr lang="en-US" sz="2900" dirty="0" smtClean="0"/>
          </a:p>
          <a:p>
            <a:pPr>
              <a:buClr>
                <a:schemeClr val="tx1"/>
              </a:buClr>
              <a:buFontTx/>
              <a:buChar char="-"/>
            </a:pPr>
            <a:r>
              <a:rPr lang="el-GR" sz="2900" dirty="0" smtClean="0"/>
              <a:t>Μπορεί να επηρεάσει τη συμπεριφορά του υποκειμένου</a:t>
            </a:r>
          </a:p>
          <a:p>
            <a:pPr>
              <a:buClr>
                <a:schemeClr val="tx1"/>
              </a:buClr>
              <a:buNone/>
            </a:pPr>
            <a:endParaRPr lang="el-GR" sz="2000" dirty="0" smtClean="0"/>
          </a:p>
          <a:p>
            <a:pPr>
              <a:buClr>
                <a:schemeClr val="tx1"/>
              </a:buClr>
              <a:buNone/>
            </a:pPr>
            <a:endParaRPr lang="el-GR" sz="2000" dirty="0" smtClean="0"/>
          </a:p>
          <a:p>
            <a:pPr>
              <a:buClr>
                <a:schemeClr val="tx1"/>
              </a:buClr>
              <a:buNone/>
            </a:pPr>
            <a:r>
              <a:rPr lang="el-GR" b="1" dirty="0" smtClean="0"/>
              <a:t>Αξιολογώντας μια εθνογραφική μελέτη</a:t>
            </a:r>
            <a:r>
              <a:rPr lang="el-GR" dirty="0" smtClean="0"/>
              <a:t> (</a:t>
            </a:r>
            <a:r>
              <a:rPr lang="en-US" dirty="0" smtClean="0"/>
              <a:t>Richardson, 2000) </a:t>
            </a:r>
            <a:endParaRPr lang="el-GR" dirty="0" smtClean="0"/>
          </a:p>
          <a:p>
            <a:pPr>
              <a:buClr>
                <a:schemeClr val="tx1"/>
              </a:buClr>
            </a:pPr>
            <a:r>
              <a:rPr lang="el-GR" dirty="0" smtClean="0"/>
              <a:t>Συνεισφέρει ουσιαστικά στην κατανόηση της κοινωνικής ζωής;</a:t>
            </a:r>
          </a:p>
          <a:p>
            <a:pPr>
              <a:buClr>
                <a:schemeClr val="tx1"/>
              </a:buClr>
            </a:pPr>
            <a:r>
              <a:rPr lang="el-GR" dirty="0" smtClean="0"/>
              <a:t>Πώς κατέληξε ο συγγραφέας να γράψει αυτό το κείμενο… Έχει το κατάλληλο επίπεδο αυτογνωσίας για να κάνει κρίσεις σχετικά με τη δική του οπτική;</a:t>
            </a:r>
          </a:p>
          <a:p>
            <a:pPr>
              <a:buClr>
                <a:schemeClr val="tx1"/>
              </a:buClr>
            </a:pPr>
            <a:r>
              <a:rPr lang="el-GR" dirty="0" smtClean="0"/>
              <a:t>Με επηρεάζει; Συναισθηματικά; Πνευματικά; Με κινητοποιεί;</a:t>
            </a:r>
            <a:endParaRPr lang="el-GR" i="1" dirty="0" smtClean="0"/>
          </a:p>
          <a:p>
            <a:pPr>
              <a:buClr>
                <a:schemeClr val="tx1"/>
              </a:buClr>
            </a:pPr>
            <a:r>
              <a:rPr lang="el-GR" dirty="0" smtClean="0"/>
              <a:t>Εκφράζει την πραγματικότητα; «Φαίνεται αληθινή»;</a:t>
            </a:r>
            <a:endParaRPr lang="en-US" dirty="0" smtClean="0"/>
          </a:p>
          <a:p>
            <a:pPr>
              <a:buClr>
                <a:schemeClr val="tx1"/>
              </a:buClr>
              <a:buNone/>
            </a:pPr>
            <a:endParaRPr lang="el-GR" sz="2400" dirty="0" smtClean="0"/>
          </a:p>
          <a:p>
            <a:pPr algn="r">
              <a:buClr>
                <a:schemeClr val="tx1"/>
              </a:buClr>
              <a:buNone/>
            </a:pPr>
            <a:endParaRPr lang="el-GR" sz="2400" dirty="0" smtClean="0"/>
          </a:p>
          <a:p>
            <a:pPr algn="r">
              <a:buClr>
                <a:schemeClr val="tx1"/>
              </a:buClr>
              <a:buNone/>
            </a:pPr>
            <a:r>
              <a:rPr lang="en-US" sz="1800" dirty="0" err="1" smtClean="0"/>
              <a:t>Richardson,L</a:t>
            </a:r>
            <a:r>
              <a:rPr lang="en-US" sz="1800" dirty="0" smtClean="0"/>
              <a:t>. (2000). Evaluating ethnography. Qualitative Inquiry, 6(2), 253-255</a:t>
            </a:r>
            <a:endParaRPr lang="el-GR" sz="2400" i="1" dirty="0" smtClean="0"/>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blinds(horizontal)">
                                      <p:cBhvr>
                                        <p:cTn id="10" dur="500"/>
                                        <p:tgtEl>
                                          <p:spTgt spid="3">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blinds(horizontal)">
                                      <p:cBhvr>
                                        <p:cTn id="13" dur="500"/>
                                        <p:tgtEl>
                                          <p:spTgt spid="3">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blinds(horizontal)">
                                      <p:cBhvr>
                                        <p:cTn id="16" dur="500"/>
                                        <p:tgtEl>
                                          <p:spTgt spid="3">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Effect transition="in" filter="blinds(horizontal)">
                                      <p:cBhvr>
                                        <p:cTn id="19" dur="500"/>
                                        <p:tgtEl>
                                          <p:spTgt spid="3">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blinds(horizontal)">
                                      <p:cBhvr>
                                        <p:cTn id="2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rgbClr val="00B0F0"/>
          </a:solidFill>
        </p:spPr>
        <p:txBody>
          <a:bodyPr lIns="92075" tIns="46038" rIns="92075" bIns="46038" anchor="b">
            <a:normAutofit fontScale="90000"/>
          </a:bodyPr>
          <a:lstStyle/>
          <a:p>
            <a:pPr eaLnBrk="1" hangingPunct="1"/>
            <a:r>
              <a:rPr lang="el-GR" altLang="en-US" dirty="0" smtClean="0"/>
              <a:t>Αξιολογώντας την εθνογραφική έρευνα</a:t>
            </a:r>
            <a:endParaRPr lang="en-NZ" altLang="en-US" dirty="0" smtClean="0"/>
          </a:p>
        </p:txBody>
      </p:sp>
      <p:sp>
        <p:nvSpPr>
          <p:cNvPr id="10243" name="Rectangle 3"/>
          <p:cNvSpPr>
            <a:spLocks noGrp="1" noChangeArrowheads="1"/>
          </p:cNvSpPr>
          <p:nvPr>
            <p:ph type="body" idx="1"/>
          </p:nvPr>
        </p:nvSpPr>
        <p:spPr/>
        <p:style>
          <a:lnRef idx="2">
            <a:schemeClr val="accent2">
              <a:shade val="50000"/>
            </a:schemeClr>
          </a:lnRef>
          <a:fillRef idx="1">
            <a:schemeClr val="accent2"/>
          </a:fillRef>
          <a:effectRef idx="0">
            <a:schemeClr val="accent2"/>
          </a:effectRef>
          <a:fontRef idx="minor">
            <a:schemeClr val="lt1"/>
          </a:fontRef>
        </p:style>
        <p:txBody>
          <a:bodyPr lIns="92075" tIns="46038" rIns="92075" bIns="46038"/>
          <a:lstStyle/>
          <a:p>
            <a:pPr eaLnBrk="1" hangingPunct="1"/>
            <a:r>
              <a:rPr lang="el-GR" altLang="en-US" dirty="0" smtClean="0"/>
              <a:t>Ποια η συμβολή στο πεδίο;</a:t>
            </a:r>
          </a:p>
          <a:p>
            <a:pPr eaLnBrk="1" hangingPunct="1"/>
            <a:r>
              <a:rPr lang="el-GR" altLang="en-US" dirty="0" smtClean="0"/>
              <a:t>Είναι ο συγγραφέας αρκετά διορατικός;</a:t>
            </a:r>
          </a:p>
          <a:p>
            <a:pPr eaLnBrk="1" hangingPunct="1"/>
            <a:r>
              <a:rPr lang="el-GR" altLang="en-US" dirty="0" smtClean="0"/>
              <a:t>Έχει συγκεντρωθεί ικανός αριθμός δεδομένων; </a:t>
            </a:r>
            <a:endParaRPr lang="en-NZ" altLang="en-US" dirty="0" smtClean="0"/>
          </a:p>
          <a:p>
            <a:pPr eaLnBrk="1" hangingPunct="1"/>
            <a:r>
              <a:rPr lang="el-GR" altLang="en-US" dirty="0" smtClean="0"/>
              <a:t>Δίνονται επαρκείς πληροφορίες για την ερευνητική μέθοδο; </a:t>
            </a:r>
            <a:endParaRPr lang="en-NZ" altLang="en-US" dirty="0" smtClean="0"/>
          </a:p>
          <a:p>
            <a:pPr eaLnBrk="1" hangingPunct="1"/>
            <a:endParaRPr lang="en-NZ" altLang="en-US" dirty="0" smtClean="0"/>
          </a:p>
        </p:txBody>
      </p:sp>
      <p:sp>
        <p:nvSpPr>
          <p:cNvPr id="10244" name="Slide Number Placeholder 4"/>
          <p:cNvSpPr>
            <a:spLocks noGrp="1"/>
          </p:cNvSpPr>
          <p:nvPr>
            <p:ph type="sldNum" sz="quarter" idx="11"/>
          </p:nvPr>
        </p:nvSpPr>
        <p:spPr>
          <a:noFill/>
        </p:spPr>
        <p:txBody>
          <a:bodyPr/>
          <a:lstStyle/>
          <a:p>
            <a:fld id="{53F3D89C-6440-4E8C-8622-7B615F6AD458}" type="slidenum">
              <a:rPr lang="en-GB" altLang="en-US"/>
              <a:pPr/>
              <a:t>14</a:t>
            </a:fld>
            <a:endParaRPr lang="en-GB" altLang="en-US"/>
          </a:p>
        </p:txBody>
      </p:sp>
      <p:sp>
        <p:nvSpPr>
          <p:cNvPr id="10245" name="Footer Placeholder 5"/>
          <p:cNvSpPr>
            <a:spLocks noGrp="1"/>
          </p:cNvSpPr>
          <p:nvPr>
            <p:ph type="ftr" sz="quarter" idx="10"/>
          </p:nvPr>
        </p:nvSpPr>
        <p:spPr>
          <a:noFill/>
        </p:spPr>
        <p:txBody>
          <a:bodyPr/>
          <a:lstStyle/>
          <a:p>
            <a:r>
              <a:rPr lang="en-GB" altLang="en-US" smtClean="0"/>
              <a:t>Ethnographic research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l-GR" dirty="0" err="1" smtClean="0"/>
              <a:t>Μελετη</a:t>
            </a:r>
            <a:r>
              <a:rPr lang="el-GR" dirty="0" smtClean="0"/>
              <a:t> </a:t>
            </a:r>
            <a:r>
              <a:rPr lang="el-GR" dirty="0" err="1" smtClean="0"/>
              <a:t>περιπτωσης</a:t>
            </a:r>
            <a:r>
              <a:rPr lang="en-US" dirty="0" smtClean="0"/>
              <a:t/>
            </a:r>
            <a:br>
              <a:rPr lang="en-US" dirty="0" smtClean="0"/>
            </a:br>
            <a:r>
              <a:rPr lang="en-US" i="1" cap="none" dirty="0" smtClean="0"/>
              <a:t>Case study</a:t>
            </a:r>
            <a:endParaRPr lang="el-GR" dirty="0"/>
          </a:p>
        </p:txBody>
      </p:sp>
      <p:pic>
        <p:nvPicPr>
          <p:cNvPr id="5" name="4 - Εικόνα" descr="family.jpg"/>
          <p:cNvPicPr>
            <a:picLocks noChangeAspect="1"/>
          </p:cNvPicPr>
          <p:nvPr/>
        </p:nvPicPr>
        <p:blipFill>
          <a:blip r:embed="rId2" cstate="print"/>
          <a:stretch>
            <a:fillRect/>
          </a:stretch>
        </p:blipFill>
        <p:spPr>
          <a:xfrm>
            <a:off x="714348" y="357166"/>
            <a:ext cx="6667546" cy="4000528"/>
          </a:xfrm>
          <a:prstGeom prst="rect">
            <a:avLst/>
          </a:prstGeom>
          <a:effectLst>
            <a:softEdge rad="317500"/>
          </a:effectLst>
        </p:spPr>
      </p:pic>
      <p:sp>
        <p:nvSpPr>
          <p:cNvPr id="4" name="3 - Ορθογώνιο"/>
          <p:cNvSpPr/>
          <p:nvPr/>
        </p:nvSpPr>
        <p:spPr>
          <a:xfrm>
            <a:off x="1285852" y="642918"/>
            <a:ext cx="5500726" cy="369332"/>
          </a:xfrm>
          <a:prstGeom prst="rect">
            <a:avLst/>
          </a:prstGeom>
        </p:spPr>
        <p:txBody>
          <a:bodyPr wrap="square">
            <a:spAutoFit/>
          </a:bodyPr>
          <a:lstStyle/>
          <a:p>
            <a:r>
              <a:rPr lang="en-US" b="1" dirty="0" smtClean="0">
                <a:solidFill>
                  <a:schemeClr val="bg1"/>
                </a:solidFill>
              </a:rPr>
              <a:t>Home education case study</a:t>
            </a:r>
            <a:endParaRPr lang="en-US"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457200" y="571480"/>
            <a:ext cx="8229600" cy="5554683"/>
          </a:xfrm>
        </p:spPr>
        <p:style>
          <a:lnRef idx="3">
            <a:schemeClr val="lt1"/>
          </a:lnRef>
          <a:fillRef idx="1">
            <a:schemeClr val="accent3"/>
          </a:fillRef>
          <a:effectRef idx="1">
            <a:schemeClr val="accent3"/>
          </a:effectRef>
          <a:fontRef idx="minor">
            <a:schemeClr val="lt1"/>
          </a:fontRef>
        </p:style>
        <p:txBody>
          <a:bodyPr>
            <a:normAutofit/>
          </a:bodyPr>
          <a:lstStyle/>
          <a:p>
            <a:pPr>
              <a:buClr>
                <a:schemeClr val="tx1"/>
              </a:buClr>
              <a:buNone/>
            </a:pPr>
            <a:r>
              <a:rPr lang="el-GR" sz="2800" b="1" dirty="0" smtClean="0"/>
              <a:t>= Ολιστική μελέτη μιας περίπτωσης</a:t>
            </a:r>
          </a:p>
          <a:p>
            <a:pPr>
              <a:buClr>
                <a:schemeClr val="tx1"/>
              </a:buClr>
              <a:buFontTx/>
              <a:buChar char="+"/>
            </a:pPr>
            <a:endParaRPr lang="el-GR" sz="2800" dirty="0" smtClean="0"/>
          </a:p>
          <a:p>
            <a:pPr>
              <a:buClr>
                <a:schemeClr val="tx1"/>
              </a:buClr>
              <a:buFontTx/>
              <a:buChar char="+"/>
            </a:pPr>
            <a:r>
              <a:rPr lang="el-GR" sz="2800" dirty="0" smtClean="0"/>
              <a:t>Εστιάζει </a:t>
            </a:r>
            <a:r>
              <a:rPr lang="el-GR" sz="2800" dirty="0"/>
              <a:t>σε άτομο ή σε μικρή ομάδα</a:t>
            </a:r>
            <a:endParaRPr lang="en-US" sz="2800" dirty="0"/>
          </a:p>
          <a:p>
            <a:pPr>
              <a:buClr>
                <a:schemeClr val="tx1"/>
              </a:buClr>
              <a:buFontTx/>
              <a:buChar char="+"/>
            </a:pPr>
            <a:r>
              <a:rPr lang="el-GR" sz="2800" dirty="0"/>
              <a:t>Δύναται να παρέχει ευρεία ανάλυση μέσω της σύγκρισης διαφορετικών περιπτώσεων</a:t>
            </a:r>
          </a:p>
          <a:p>
            <a:pPr>
              <a:buClr>
                <a:schemeClr val="tx1"/>
              </a:buClr>
              <a:buFontTx/>
              <a:buChar char="+"/>
            </a:pPr>
            <a:r>
              <a:rPr lang="el-GR" sz="2800" dirty="0"/>
              <a:t>Επιτρέπει την αναγνώριση εμπλεκόμενων μεταβλητών ή </a:t>
            </a:r>
            <a:r>
              <a:rPr lang="el-GR" sz="2800" dirty="0" smtClean="0"/>
              <a:t>φαινομένων</a:t>
            </a:r>
          </a:p>
          <a:p>
            <a:pPr>
              <a:buClr>
                <a:schemeClr val="tx1"/>
              </a:buClr>
              <a:buNone/>
            </a:pPr>
            <a:endParaRPr lang="en-US" sz="2800" dirty="0"/>
          </a:p>
          <a:p>
            <a:pPr>
              <a:buClr>
                <a:schemeClr val="tx1"/>
              </a:buClr>
              <a:buFontTx/>
              <a:buChar char="-"/>
            </a:pPr>
            <a:r>
              <a:rPr lang="el-GR" sz="2800" i="1" dirty="0">
                <a:solidFill>
                  <a:srgbClr val="C00000"/>
                </a:solidFill>
              </a:rPr>
              <a:t>Χρονοβόρα</a:t>
            </a:r>
          </a:p>
          <a:p>
            <a:pPr>
              <a:buClr>
                <a:schemeClr val="tx1"/>
              </a:buClr>
              <a:buFontTx/>
              <a:buChar char="-"/>
            </a:pPr>
            <a:r>
              <a:rPr lang="el-GR" sz="2800" i="1" dirty="0">
                <a:solidFill>
                  <a:srgbClr val="C00000"/>
                </a:solidFill>
              </a:rPr>
              <a:t>Βάθος </a:t>
            </a:r>
            <a:r>
              <a:rPr lang="el-GR" sz="2800" i="1" dirty="0" smtClean="0">
                <a:solidFill>
                  <a:srgbClr val="C00000"/>
                </a:solidFill>
              </a:rPr>
              <a:t>ναι, εύρος όχι</a:t>
            </a:r>
            <a:endParaRPr lang="en-US" sz="2800" i="1" dirty="0">
              <a:solidFill>
                <a:srgbClr val="C00000"/>
              </a:solidFill>
            </a:endParaRPr>
          </a:p>
          <a:p>
            <a:pPr>
              <a:buClr>
                <a:schemeClr val="tx1"/>
              </a:buClr>
              <a:buFontTx/>
              <a:buChar char="-"/>
            </a:pPr>
            <a:r>
              <a:rPr lang="el-GR" sz="2800" i="1" dirty="0">
                <a:solidFill>
                  <a:srgbClr val="C00000"/>
                </a:solidFill>
              </a:rPr>
              <a:t>Όχι απαραίτητα αντιπροσωπευτική</a:t>
            </a:r>
            <a:endParaRPr lang="en-US" sz="2800" i="1" dirty="0">
              <a:solidFill>
                <a:srgbClr val="C00000"/>
              </a:solidFill>
            </a:endParaRPr>
          </a:p>
        </p:txBody>
      </p:sp>
      <p:cxnSp>
        <p:nvCxnSpPr>
          <p:cNvPr id="4" name="3 - Ευθεία γραμμή σύνδεσης"/>
          <p:cNvCxnSpPr/>
          <p:nvPr/>
        </p:nvCxnSpPr>
        <p:spPr>
          <a:xfrm>
            <a:off x="571472" y="4214818"/>
            <a:ext cx="74160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9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98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98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98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985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4985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498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500034" y="214290"/>
            <a:ext cx="8229600" cy="500066"/>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el-GR" sz="3200" dirty="0" smtClean="0"/>
              <a:t>Συμμετοχική παρατήρηση - Πλεονεκτήματα</a:t>
            </a:r>
            <a:endParaRPr lang="el-GR" sz="3200" dirty="0"/>
          </a:p>
        </p:txBody>
      </p:sp>
      <p:sp>
        <p:nvSpPr>
          <p:cNvPr id="7" name="6 - Θέση περιεχομένου"/>
          <p:cNvSpPr>
            <a:spLocks noGrp="1"/>
          </p:cNvSpPr>
          <p:nvPr>
            <p:ph sz="half" idx="2"/>
          </p:nvPr>
        </p:nvSpPr>
        <p:spPr>
          <a:xfrm>
            <a:off x="571472" y="857232"/>
            <a:ext cx="8143932" cy="5500726"/>
          </a:xfrm>
        </p:spPr>
        <p:style>
          <a:lnRef idx="1">
            <a:schemeClr val="accent3"/>
          </a:lnRef>
          <a:fillRef idx="2">
            <a:schemeClr val="accent3"/>
          </a:fillRef>
          <a:effectRef idx="1">
            <a:schemeClr val="accent3"/>
          </a:effectRef>
          <a:fontRef idx="minor">
            <a:schemeClr val="dk1"/>
          </a:fontRef>
        </p:style>
        <p:txBody>
          <a:bodyPr>
            <a:normAutofit lnSpcReduction="10000"/>
          </a:bodyPr>
          <a:lstStyle/>
          <a:p>
            <a:r>
              <a:rPr lang="el-GR" sz="2800" dirty="0" smtClean="0"/>
              <a:t>Συλλέγονται  δεδομένα για μη λεκτική συμπεριφορά</a:t>
            </a:r>
          </a:p>
          <a:p>
            <a:r>
              <a:rPr lang="el-GR" sz="2800" dirty="0" smtClean="0"/>
              <a:t>Στενές και άτυπες σχέσεις με τους παρατηρούμενους</a:t>
            </a:r>
          </a:p>
          <a:p>
            <a:r>
              <a:rPr lang="el-GR" sz="2800" dirty="0" smtClean="0"/>
              <a:t>Λιγότερο </a:t>
            </a:r>
            <a:r>
              <a:rPr lang="el-GR" sz="2800" dirty="0" err="1" smtClean="0"/>
              <a:t>αναδραστικές</a:t>
            </a:r>
            <a:r>
              <a:rPr lang="el-GR" sz="2800" dirty="0" smtClean="0"/>
              <a:t> </a:t>
            </a:r>
            <a:r>
              <a:rPr lang="el-GR" sz="2800" dirty="0" smtClean="0"/>
              <a:t>(</a:t>
            </a:r>
            <a:r>
              <a:rPr lang="en-US" sz="2800" dirty="0" smtClean="0"/>
              <a:t>feedback) </a:t>
            </a:r>
            <a:r>
              <a:rPr lang="el-GR" sz="2800" dirty="0" smtClean="0"/>
              <a:t>οι </a:t>
            </a:r>
            <a:r>
              <a:rPr lang="el-GR" sz="2800" dirty="0" smtClean="0"/>
              <a:t>παρατηρήσεις </a:t>
            </a:r>
          </a:p>
          <a:p>
            <a:r>
              <a:rPr lang="el-GR" sz="2800" dirty="0" smtClean="0"/>
              <a:t>Κοινωνική συμπεριφορά στο φυσικό της περιβάλλον</a:t>
            </a:r>
            <a:r>
              <a:rPr lang="en-GB" sz="2800" dirty="0" smtClean="0"/>
              <a:t>.</a:t>
            </a:r>
          </a:p>
          <a:p>
            <a:r>
              <a:rPr lang="el-GR" sz="2800" dirty="0" smtClean="0"/>
              <a:t>Προσφέρει την ευκαιρία για μικρής κλίμακας ενδελεχή έρευνα</a:t>
            </a:r>
            <a:r>
              <a:rPr lang="en-GB" sz="2800" dirty="0" smtClean="0"/>
              <a:t>.</a:t>
            </a:r>
          </a:p>
          <a:p>
            <a:r>
              <a:rPr lang="el-GR" sz="2800" dirty="0" smtClean="0"/>
              <a:t>Μπορεί να χρησιμοποιηθεί πριν από μια έρευνα επισκόπησης για να μας βοηθήσει να διατυπώσουμε τις σχετικές ερωτήσεις. </a:t>
            </a:r>
            <a:endParaRPr lang="en-GB" sz="2800" dirty="0" smtClean="0"/>
          </a:p>
          <a:p>
            <a:pPr>
              <a:buNone/>
            </a:pPr>
            <a:endParaRPr lang="el-GR"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654032"/>
          </a:xfrm>
        </p:spPr>
        <p:style>
          <a:lnRef idx="3">
            <a:schemeClr val="lt1"/>
          </a:lnRef>
          <a:fillRef idx="1">
            <a:schemeClr val="accent3"/>
          </a:fillRef>
          <a:effectRef idx="1">
            <a:schemeClr val="accent3"/>
          </a:effectRef>
          <a:fontRef idx="minor">
            <a:schemeClr val="lt1"/>
          </a:fontRef>
        </p:style>
        <p:txBody>
          <a:bodyPr>
            <a:normAutofit/>
          </a:bodyPr>
          <a:lstStyle/>
          <a:p>
            <a:r>
              <a:rPr lang="el-GR" sz="3200" dirty="0" smtClean="0"/>
              <a:t>Συμμετοχική παρατήρηση - Μειονεκτήματα</a:t>
            </a:r>
            <a:endParaRPr lang="el-GR" sz="3200" dirty="0"/>
          </a:p>
        </p:txBody>
      </p:sp>
      <p:sp>
        <p:nvSpPr>
          <p:cNvPr id="3" name="2 - Θέση περιεχομένου"/>
          <p:cNvSpPr>
            <a:spLocks noGrp="1"/>
          </p:cNvSpPr>
          <p:nvPr>
            <p:ph idx="1"/>
          </p:nvPr>
        </p:nvSpPr>
        <p:spPr>
          <a:xfrm>
            <a:off x="457200" y="1214422"/>
            <a:ext cx="8229600" cy="5286412"/>
          </a:xfrm>
        </p:spPr>
        <p:style>
          <a:lnRef idx="1">
            <a:schemeClr val="accent3"/>
          </a:lnRef>
          <a:fillRef idx="3">
            <a:schemeClr val="accent3"/>
          </a:fillRef>
          <a:effectRef idx="2">
            <a:schemeClr val="accent3"/>
          </a:effectRef>
          <a:fontRef idx="minor">
            <a:schemeClr val="lt1"/>
          </a:fontRef>
        </p:style>
        <p:txBody>
          <a:bodyPr>
            <a:normAutofit/>
          </a:bodyPr>
          <a:lstStyle/>
          <a:p>
            <a:pPr>
              <a:buFont typeface="Times New Roman" pitchFamily="18" charset="0"/>
              <a:buChar char="─"/>
            </a:pPr>
            <a:r>
              <a:rPr lang="el-GR" dirty="0" smtClean="0"/>
              <a:t>Ο ερευνητής εμπλέκεται πολύ και </a:t>
            </a:r>
            <a:r>
              <a:rPr lang="el-GR" dirty="0" smtClean="0"/>
              <a:t>ίσως παρατηρεί </a:t>
            </a:r>
            <a:r>
              <a:rPr lang="el-GR" dirty="0" smtClean="0"/>
              <a:t>λιγότερο</a:t>
            </a:r>
          </a:p>
          <a:p>
            <a:pPr>
              <a:buFont typeface="Times New Roman" pitchFamily="18" charset="0"/>
              <a:buChar char="─"/>
            </a:pPr>
            <a:r>
              <a:rPr lang="el-GR" dirty="0" smtClean="0"/>
              <a:t>Καθώς η υπό μελέτη ομάδα δεν είναι αντιπροσωπευτική δεν είναι δυνατόν να προβούμε σε </a:t>
            </a:r>
            <a:r>
              <a:rPr lang="el-GR" dirty="0" smtClean="0"/>
              <a:t>γενικεύσεις</a:t>
            </a:r>
            <a:endParaRPr lang="el-GR" dirty="0" smtClean="0"/>
          </a:p>
          <a:p>
            <a:pPr>
              <a:buFont typeface="Times New Roman" pitchFamily="18" charset="0"/>
              <a:buChar char="─"/>
            </a:pPr>
            <a:r>
              <a:rPr lang="el-GR" dirty="0" smtClean="0"/>
              <a:t>Μπορεί να χρειαστεί πολύς καιρός μέχρι να μπορέσει ο ερευνητής να μπει και να μείνει στην ομάδα. </a:t>
            </a:r>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el-GR" dirty="0" smtClean="0"/>
              <a:t>Συμμετοχική παρατήρηση - Μειονεκτήματα</a:t>
            </a:r>
            <a:endParaRPr lang="el-GR" dirty="0"/>
          </a:p>
        </p:txBody>
      </p:sp>
      <p:sp>
        <p:nvSpPr>
          <p:cNvPr id="3" name="2 - Θέση περιεχομένου"/>
          <p:cNvSpPr>
            <a:spLocks noGrp="1"/>
          </p:cNvSpPr>
          <p:nvPr>
            <p:ph idx="1"/>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62500" lnSpcReduction="20000"/>
          </a:bodyPr>
          <a:lstStyle/>
          <a:p>
            <a:pPr>
              <a:buFont typeface="Times New Roman" pitchFamily="18" charset="0"/>
              <a:buChar char="─"/>
            </a:pPr>
            <a:r>
              <a:rPr lang="el-GR" sz="3400" dirty="0" smtClean="0"/>
              <a:t>Η καταγραφή της πληροφορίας είναι δύσκολη</a:t>
            </a:r>
          </a:p>
          <a:p>
            <a:pPr>
              <a:buFont typeface="Times New Roman" pitchFamily="18" charset="0"/>
              <a:buChar char="─"/>
            </a:pPr>
            <a:r>
              <a:rPr lang="el-GR" sz="3400" dirty="0" smtClean="0"/>
              <a:t>Δεν είναι ηθική αν </a:t>
            </a:r>
          </a:p>
          <a:p>
            <a:pPr lvl="1">
              <a:buFont typeface="Times New Roman" pitchFamily="18" charset="0"/>
              <a:buChar char="─"/>
            </a:pPr>
            <a:r>
              <a:rPr lang="el-GR" sz="3400" dirty="0" smtClean="0"/>
              <a:t>Ο ερευνητής δεν ξεκαθαρίσει την ιδιότητά του με σκοπό να συλλέξει κάποιες πληροφορίες. </a:t>
            </a:r>
            <a:endParaRPr lang="en-GB" sz="3400" dirty="0" smtClean="0"/>
          </a:p>
          <a:p>
            <a:pPr lvl="1">
              <a:buFont typeface="Times New Roman" pitchFamily="18" charset="0"/>
              <a:buChar char="─"/>
            </a:pPr>
            <a:r>
              <a:rPr lang="el-GR" sz="3400" dirty="0" smtClean="0"/>
              <a:t>Ο ερευνητής προδίδει την εμπιστοσύνη των υποκειμένων</a:t>
            </a:r>
          </a:p>
          <a:p>
            <a:pPr lvl="1">
              <a:buFont typeface="Times New Roman" pitchFamily="18" charset="0"/>
              <a:buChar char="─"/>
            </a:pPr>
            <a:r>
              <a:rPr lang="el-GR" sz="3400" dirty="0" smtClean="0"/>
              <a:t>Ο ερευνητής προκαλεί αρνητικές συνέπειες σε αυτούς που μελετά. </a:t>
            </a:r>
            <a:endParaRPr lang="en-GB" sz="3400" dirty="0" smtClean="0"/>
          </a:p>
          <a:p>
            <a:pPr>
              <a:buFont typeface="Calibri" pitchFamily="34" charset="0"/>
              <a:buChar char="–"/>
            </a:pPr>
            <a:r>
              <a:rPr lang="el-GR" sz="3400" dirty="0" smtClean="0"/>
              <a:t>Υποκειμενικές, προκατειλημμένες οι εκθέσεις που προκύπτουν. Είναι δυνατόν ένας ερευνητής να αποδυθεί την ιδιότητά του και ταυτόχρονα να μελετήσει μια ομάδα αντικειμενικά;</a:t>
            </a:r>
          </a:p>
          <a:p>
            <a:pPr>
              <a:buFont typeface="Calibri" pitchFamily="34" charset="0"/>
              <a:buChar char="–"/>
            </a:pPr>
            <a:r>
              <a:rPr lang="el-GR" sz="3400" dirty="0" smtClean="0"/>
              <a:t>Η κρίση των παρατηρητών θα έχει επηρεαστεί από την ανάμειξη στην ομάδα.</a:t>
            </a:r>
          </a:p>
          <a:p>
            <a:pPr>
              <a:buFont typeface="Calibri" pitchFamily="34" charset="0"/>
              <a:buChar char="–"/>
            </a:pPr>
            <a:r>
              <a:rPr lang="el-GR" sz="3400" dirty="0" smtClean="0"/>
              <a:t>Η παρουσία του παρατηρητή θα αλλάξει τη δυναμική της ομάδας άρα και τη συμπεριφορά των ατόμων</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l-GR" b="1" dirty="0" smtClean="0"/>
              <a:t>Ποσοτικός ερευνητής</a:t>
            </a:r>
            <a:r>
              <a:rPr lang="en-US" dirty="0" smtClean="0"/>
              <a:t>– </a:t>
            </a:r>
            <a:r>
              <a:rPr lang="el-GR" dirty="0" smtClean="0"/>
              <a:t>Ένας παραδοσιακός ερευνητής που εστιάζει στον έλεγχο υποθέσεων χρησιμοποιώντας ποσοτικά δεδομένα</a:t>
            </a:r>
            <a:r>
              <a:rPr lang="en-US" dirty="0" smtClean="0"/>
              <a:t>.</a:t>
            </a:r>
            <a:endParaRPr lang="en-US" dirty="0"/>
          </a:p>
          <a:p>
            <a:pPr>
              <a:buNone/>
            </a:pPr>
            <a:endParaRPr lang="en-US" dirty="0"/>
          </a:p>
          <a:p>
            <a:r>
              <a:rPr lang="el-GR" b="1" dirty="0" smtClean="0"/>
              <a:t>Ποιοτικός ερευνητής</a:t>
            </a:r>
            <a:r>
              <a:rPr lang="en-US" dirty="0" smtClean="0"/>
              <a:t> </a:t>
            </a:r>
            <a:r>
              <a:rPr lang="en-US" dirty="0"/>
              <a:t>– </a:t>
            </a:r>
            <a:r>
              <a:rPr lang="el-GR" dirty="0" smtClean="0"/>
              <a:t>Ένας ερευνητής που εστιάζει στην εξερεύνηση ή στη διατύπωση μιας θεωρίας χρησιμοποιώντας ποιοτικά δεδομένα. </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7 - Θέση κειμένου"/>
          <p:cNvSpPr txBox="1">
            <a:spLocks/>
          </p:cNvSpPr>
          <p:nvPr/>
        </p:nvSpPr>
        <p:spPr>
          <a:xfrm>
            <a:off x="571472" y="500042"/>
            <a:ext cx="8185179" cy="571504"/>
          </a:xfrm>
          <a:prstGeom prst="rect">
            <a:avLst/>
          </a:prstGeom>
        </p:spPr>
        <p:style>
          <a:lnRef idx="3">
            <a:schemeClr val="lt1"/>
          </a:lnRef>
          <a:fillRef idx="1">
            <a:schemeClr val="accent6"/>
          </a:fillRef>
          <a:effectRef idx="1">
            <a:schemeClr val="accent6"/>
          </a:effectRef>
          <a:fontRef idx="minor">
            <a:schemeClr val="lt1"/>
          </a:fontRef>
        </p:style>
        <p:txBody>
          <a:bodyPr>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smtClean="0">
                <a:ln>
                  <a:noFill/>
                </a:ln>
                <a:solidFill>
                  <a:schemeClr val="lt1"/>
                </a:solidFill>
                <a:effectLst/>
                <a:uLnTx/>
                <a:uFillTx/>
                <a:latin typeface="+mn-lt"/>
                <a:ea typeface="+mn-ea"/>
                <a:cs typeface="+mn-cs"/>
              </a:rPr>
              <a:t>Μη συμμετοχική παρατήρηση</a:t>
            </a:r>
            <a:endParaRPr kumimoji="0" lang="el-GR"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8 - Θέση περιεχομένου"/>
          <p:cNvSpPr txBox="1">
            <a:spLocks/>
          </p:cNvSpPr>
          <p:nvPr/>
        </p:nvSpPr>
        <p:spPr>
          <a:xfrm>
            <a:off x="571472" y="1428736"/>
            <a:ext cx="8215370" cy="4268799"/>
          </a:xfrm>
          <a:prstGeom prst="rect">
            <a:avLst/>
          </a:prstGeom>
        </p:spPr>
        <p:style>
          <a:lnRef idx="1">
            <a:schemeClr val="accent6"/>
          </a:lnRef>
          <a:fillRef idx="2">
            <a:schemeClr val="accent6"/>
          </a:fillRef>
          <a:effectRef idx="1">
            <a:schemeClr val="accent6"/>
          </a:effectRef>
          <a:fontRef idx="minor">
            <a:schemeClr val="dk1"/>
          </a:fontRef>
        </p:style>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chemeClr val="dk1"/>
                </a:solidFill>
                <a:effectLst/>
                <a:uLnTx/>
                <a:uFillTx/>
                <a:latin typeface="+mn-lt"/>
                <a:ea typeface="+mn-ea"/>
                <a:cs typeface="+mn-cs"/>
              </a:rPr>
              <a:t>Δεν αναμιγνύεται ο παρατηρητής στις δραστηριότητες της ομάδας και αποφεύγει την ιδιότητα του μέλους της.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32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4000" b="0" i="0" u="none" strike="noStrike" kern="1200" cap="none" spc="0" normalizeH="0" baseline="0" noProof="0" dirty="0" smtClean="0">
                <a:ln>
                  <a:noFill/>
                </a:ln>
                <a:solidFill>
                  <a:srgbClr val="FF0000"/>
                </a:solidFill>
                <a:effectLst/>
                <a:uLnTx/>
                <a:uFillTx/>
                <a:latin typeface="+mn-lt"/>
                <a:ea typeface="+mn-ea"/>
                <a:cs typeface="+mn-cs"/>
              </a:rPr>
              <a:t>Μειονεκτήματα</a:t>
            </a:r>
            <a:r>
              <a:rPr kumimoji="0" lang="el-GR" sz="4000" b="0" i="0" u="none" strike="noStrike" kern="1200" cap="none" spc="0" normalizeH="0" baseline="0" noProof="0" dirty="0" smtClean="0">
                <a:ln>
                  <a:noFill/>
                </a:ln>
                <a:solidFill>
                  <a:srgbClr val="FF0000"/>
                </a:solidFill>
                <a:effectLst/>
                <a:uLnTx/>
                <a:uFillTx/>
                <a:latin typeface="+mn-lt"/>
                <a:ea typeface="+mn-ea"/>
                <a:cs typeface="+mn-cs"/>
              </a:rPr>
              <a:t>:</a:t>
            </a:r>
            <a:r>
              <a:rPr kumimoji="0" lang="el-GR" sz="4000" b="0" i="0" u="none" strike="noStrike" kern="1200" cap="none" spc="0" normalizeH="0" noProof="0" dirty="0" smtClean="0">
                <a:ln>
                  <a:noFill/>
                </a:ln>
                <a:solidFill>
                  <a:srgbClr val="FF0000"/>
                </a:solidFill>
                <a:effectLst/>
                <a:uLnTx/>
                <a:uFillTx/>
                <a:latin typeface="+mn-lt"/>
                <a:ea typeface="+mn-ea"/>
                <a:cs typeface="+mn-cs"/>
              </a:rPr>
              <a:t> στερείται της βιωματικής εμπειρίας</a:t>
            </a:r>
            <a:endParaRPr kumimoji="0" lang="el-GR" sz="4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l-GR" dirty="0" err="1" smtClean="0"/>
              <a:t>Ομαδες</a:t>
            </a:r>
            <a:r>
              <a:rPr lang="el-GR" dirty="0" smtClean="0"/>
              <a:t> </a:t>
            </a:r>
            <a:r>
              <a:rPr lang="el-GR" dirty="0" err="1" smtClean="0"/>
              <a:t>εστιασησ</a:t>
            </a:r>
            <a:r>
              <a:rPr lang="en-US" dirty="0" smtClean="0"/>
              <a:t> </a:t>
            </a:r>
            <a:r>
              <a:rPr lang="el-GR" dirty="0" smtClean="0"/>
              <a:t/>
            </a:r>
            <a:br>
              <a:rPr lang="el-GR" dirty="0" smtClean="0"/>
            </a:br>
            <a:r>
              <a:rPr lang="en-US" i="1" cap="none" dirty="0" smtClean="0"/>
              <a:t>Focus groups</a:t>
            </a:r>
            <a:endParaRPr lang="el-GR" i="1" dirty="0"/>
          </a:p>
        </p:txBody>
      </p:sp>
      <p:sp>
        <p:nvSpPr>
          <p:cNvPr id="3" name="2 - Θέση κειμένου"/>
          <p:cNvSpPr>
            <a:spLocks noGrp="1"/>
          </p:cNvSpPr>
          <p:nvPr>
            <p:ph type="body" idx="1"/>
          </p:nvPr>
        </p:nvSpPr>
        <p:spPr/>
        <p:txBody>
          <a:bodyPr/>
          <a:lstStyle/>
          <a:p>
            <a:endParaRPr lang="el-GR"/>
          </a:p>
        </p:txBody>
      </p:sp>
      <p:pic>
        <p:nvPicPr>
          <p:cNvPr id="4" name="3 - Εικόνα" descr="focus groups2.jpg"/>
          <p:cNvPicPr>
            <a:picLocks noChangeAspect="1"/>
          </p:cNvPicPr>
          <p:nvPr/>
        </p:nvPicPr>
        <p:blipFill>
          <a:blip r:embed="rId2" cstate="print"/>
          <a:stretch>
            <a:fillRect/>
          </a:stretch>
        </p:blipFill>
        <p:spPr>
          <a:xfrm>
            <a:off x="785786" y="142852"/>
            <a:ext cx="7643866" cy="422812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3" name="Rectangle 3"/>
          <p:cNvSpPr>
            <a:spLocks noGrp="1" noChangeArrowheads="1"/>
          </p:cNvSpPr>
          <p:nvPr>
            <p:ph idx="1"/>
          </p:nvPr>
        </p:nvSpPr>
        <p:spPr>
          <a:xfrm>
            <a:off x="457200" y="285728"/>
            <a:ext cx="5186370" cy="5840435"/>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nSpc>
                <a:spcPct val="90000"/>
              </a:lnSpc>
              <a:buClr>
                <a:schemeClr val="tx1"/>
              </a:buClr>
              <a:buFontTx/>
              <a:buChar char="+"/>
            </a:pPr>
            <a:r>
              <a:rPr lang="el-GR" sz="2800" dirty="0"/>
              <a:t>Συμβάλλουν στην κατανόηση ενός ακροατηρίου, μιας ομάδας ή χρηστών</a:t>
            </a:r>
            <a:endParaRPr lang="en-US" sz="2800" dirty="0"/>
          </a:p>
          <a:p>
            <a:pPr>
              <a:lnSpc>
                <a:spcPct val="90000"/>
              </a:lnSpc>
              <a:buClr>
                <a:schemeClr val="tx1"/>
              </a:buClr>
              <a:buFontTx/>
              <a:buChar char="+"/>
            </a:pPr>
            <a:r>
              <a:rPr lang="el-GR" sz="2800" dirty="0"/>
              <a:t>Περισσότερο αλληλεπίδραση μεταξύ μελών μιας μικρής ομάδας παρά ατομικές απαντήσεις</a:t>
            </a:r>
            <a:endParaRPr lang="en-US" sz="2800" dirty="0"/>
          </a:p>
          <a:p>
            <a:pPr>
              <a:lnSpc>
                <a:spcPct val="90000"/>
              </a:lnSpc>
              <a:buClr>
                <a:schemeClr val="tx1"/>
              </a:buClr>
              <a:buFontTx/>
              <a:buChar char="+"/>
            </a:pPr>
            <a:r>
              <a:rPr lang="el-GR" sz="2800" dirty="0"/>
              <a:t>Συμβάλλει στον εντοπισμό και συμπλήρωση κενών στην υπάρχουσα γνώση: αντιλήψεις, στάσεις κτλ.</a:t>
            </a:r>
            <a:endParaRPr lang="en-US" sz="2800" dirty="0"/>
          </a:p>
          <a:p>
            <a:pPr>
              <a:lnSpc>
                <a:spcPct val="90000"/>
              </a:lnSpc>
              <a:buClr>
                <a:schemeClr val="tx1"/>
              </a:buClr>
              <a:buFontTx/>
              <a:buChar char="-"/>
            </a:pPr>
            <a:r>
              <a:rPr lang="el-GR" sz="2800" dirty="0"/>
              <a:t>Δεν παρέχει στατιστικά</a:t>
            </a:r>
            <a:endParaRPr lang="en-US" sz="2800" dirty="0"/>
          </a:p>
          <a:p>
            <a:pPr>
              <a:lnSpc>
                <a:spcPct val="90000"/>
              </a:lnSpc>
              <a:buClr>
                <a:schemeClr val="tx1"/>
              </a:buClr>
              <a:buFontTx/>
              <a:buChar char="-"/>
            </a:pPr>
            <a:r>
              <a:rPr lang="el-GR" sz="2800" dirty="0"/>
              <a:t>Στο μάρκετινγκ είναι «ύποπτη»</a:t>
            </a:r>
            <a:r>
              <a:rPr lang="en-US" sz="2800" dirty="0"/>
              <a:t> </a:t>
            </a:r>
            <a:endParaRPr lang="el-GR" sz="2800" dirty="0"/>
          </a:p>
          <a:p>
            <a:pPr>
              <a:lnSpc>
                <a:spcPct val="90000"/>
              </a:lnSpc>
              <a:buClr>
                <a:schemeClr val="tx1"/>
              </a:buClr>
              <a:buFontTx/>
              <a:buChar char="-"/>
            </a:pPr>
            <a:r>
              <a:rPr lang="el-GR" sz="2800" dirty="0"/>
              <a:t>Υποκειμενική η ανάλυση</a:t>
            </a:r>
            <a:endParaRPr lang="en-US" dirty="0"/>
          </a:p>
        </p:txBody>
      </p:sp>
      <p:pic>
        <p:nvPicPr>
          <p:cNvPr id="4" name="3 - Εικόνα" descr="focus groups.jpg"/>
          <p:cNvPicPr>
            <a:picLocks noChangeAspect="1"/>
          </p:cNvPicPr>
          <p:nvPr/>
        </p:nvPicPr>
        <p:blipFill>
          <a:blip r:embed="rId2" cstate="print"/>
          <a:stretch>
            <a:fillRect/>
          </a:stretch>
        </p:blipFill>
        <p:spPr>
          <a:xfrm>
            <a:off x="5786446" y="285728"/>
            <a:ext cx="2990821" cy="2571768"/>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0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08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08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08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08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08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effectLst>
            <a:outerShdw blurRad="40000" dist="20000" dir="5400000" rotWithShape="0">
              <a:srgbClr val="000000">
                <a:alpha val="38000"/>
              </a:srgbClr>
            </a:outerShdw>
            <a:softEdge rad="127000"/>
          </a:effectLst>
        </p:spPr>
        <p:style>
          <a:lnRef idx="3">
            <a:schemeClr val="lt1"/>
          </a:lnRef>
          <a:fillRef idx="1">
            <a:schemeClr val="dk1"/>
          </a:fillRef>
          <a:effectRef idx="1">
            <a:schemeClr val="dk1"/>
          </a:effectRef>
          <a:fontRef idx="minor">
            <a:schemeClr val="lt1"/>
          </a:fontRef>
        </p:style>
        <p:txBody>
          <a:bodyPr/>
          <a:lstStyle/>
          <a:p>
            <a:r>
              <a:rPr lang="el-GR" dirty="0" smtClean="0"/>
              <a:t>Α</a:t>
            </a:r>
            <a:r>
              <a:rPr lang="el-GR" cap="none" dirty="0" smtClean="0"/>
              <a:t>νάλυση γραπτών και προφορικών κειμένων</a:t>
            </a:r>
            <a:endParaRPr lang="el-GR" dirty="0"/>
          </a:p>
        </p:txBody>
      </p:sp>
      <p:sp>
        <p:nvSpPr>
          <p:cNvPr id="3" name="2 - Θέση κειμένου"/>
          <p:cNvSpPr>
            <a:spLocks noGrp="1"/>
          </p:cNvSpPr>
          <p:nvPr>
            <p:ph type="body" idx="1"/>
          </p:nvPr>
        </p:nvSpPr>
        <p:spPr/>
        <p:style>
          <a:lnRef idx="1">
            <a:schemeClr val="dk1"/>
          </a:lnRef>
          <a:fillRef idx="2">
            <a:schemeClr val="dk1"/>
          </a:fillRef>
          <a:effectRef idx="1">
            <a:schemeClr val="dk1"/>
          </a:effectRef>
          <a:fontRef idx="minor">
            <a:schemeClr val="dk1"/>
          </a:fontRef>
        </p:style>
        <p:txBody>
          <a:bodyPr/>
          <a:lstStyle/>
          <a:p>
            <a:r>
              <a:rPr lang="el-GR" sz="3200" dirty="0" smtClean="0">
                <a:solidFill>
                  <a:srgbClr val="FF0000"/>
                </a:solidFill>
              </a:rPr>
              <a:t>Ανάλυση περιεχομένου και ανάλυση λόγου</a:t>
            </a:r>
          </a:p>
          <a:p>
            <a:r>
              <a:rPr lang="el-GR" b="1" i="1" dirty="0" smtClean="0"/>
              <a:t>Πώς τα κείμενα συνεισφέρουν στην διαμόρφωση και στην αναπαραγωγή κοινωνικών νοημάτων και γνώσης.</a:t>
            </a:r>
            <a:endParaRPr lang="el-GR"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r>
              <a:rPr lang="el-GR" dirty="0" smtClean="0"/>
              <a:t>ΚΡΙΤΙΚΗ ΑΝΑΛΥΣΗ ΛΟΓΟΥ </a:t>
            </a:r>
            <a:r>
              <a:rPr lang="en-US" smtClean="0"/>
              <a:t/>
            </a:r>
            <a:br>
              <a:rPr lang="en-US" smtClean="0"/>
            </a:br>
            <a:r>
              <a:rPr lang="en-US" i="1" cap="none" smtClean="0"/>
              <a:t>Critical Discourse </a:t>
            </a:r>
            <a:r>
              <a:rPr lang="en-US" i="1" cap="none" dirty="0" smtClean="0"/>
              <a:t>analysis</a:t>
            </a:r>
            <a:endParaRPr lang="el-GR" cap="none" dirty="0"/>
          </a:p>
        </p:txBody>
      </p:sp>
      <p:sp>
        <p:nvSpPr>
          <p:cNvPr id="5" name="4 - Θέση κειμένου"/>
          <p:cNvSpPr>
            <a:spLocks noGrp="1"/>
          </p:cNvSpPr>
          <p:nvPr>
            <p:ph type="body" idx="1"/>
          </p:nvPr>
        </p:nvSpPr>
        <p:spPr/>
        <p:txBody>
          <a:bodyPr/>
          <a:lstStyle/>
          <a:p>
            <a:endParaRPr lang="el-GR" dirty="0"/>
          </a:p>
        </p:txBody>
      </p:sp>
      <p:pic>
        <p:nvPicPr>
          <p:cNvPr id="6" name="5 - Εικόνα" descr="discourse analysis.jpg"/>
          <p:cNvPicPr>
            <a:picLocks noChangeAspect="1"/>
          </p:cNvPicPr>
          <p:nvPr/>
        </p:nvPicPr>
        <p:blipFill>
          <a:blip r:embed="rId2" cstate="print"/>
          <a:stretch>
            <a:fillRect/>
          </a:stretch>
        </p:blipFill>
        <p:spPr>
          <a:xfrm>
            <a:off x="714348" y="571480"/>
            <a:ext cx="7715304" cy="378621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142984"/>
            <a:ext cx="8229600" cy="4983179"/>
          </a:xfrm>
          <a:effectLst>
            <a:outerShdw blurRad="40000" dist="20000" dir="5400000" rotWithShape="0">
              <a:srgbClr val="000000">
                <a:alpha val="38000"/>
              </a:srgbClr>
            </a:outerShdw>
            <a:softEdge rad="317500"/>
          </a:effectLst>
        </p:spPr>
        <p:style>
          <a:lnRef idx="3">
            <a:schemeClr val="lt1"/>
          </a:lnRef>
          <a:fillRef idx="1">
            <a:schemeClr val="accent6"/>
          </a:fillRef>
          <a:effectRef idx="1">
            <a:schemeClr val="accent6"/>
          </a:effectRef>
          <a:fontRef idx="minor">
            <a:schemeClr val="lt1"/>
          </a:fontRef>
        </p:style>
        <p:txBody>
          <a:bodyPr/>
          <a:lstStyle/>
          <a:p>
            <a:pPr algn="ctr">
              <a:buNone/>
            </a:pPr>
            <a:endParaRPr lang="el-GR" dirty="0" smtClean="0"/>
          </a:p>
          <a:p>
            <a:pPr algn="ctr">
              <a:buNone/>
            </a:pPr>
            <a:r>
              <a:rPr lang="en-US" dirty="0" smtClean="0">
                <a:solidFill>
                  <a:srgbClr val="FFFF00"/>
                </a:solidFill>
              </a:rPr>
              <a:t>Potter &amp; </a:t>
            </a:r>
            <a:r>
              <a:rPr lang="en-US" dirty="0" err="1" smtClean="0">
                <a:solidFill>
                  <a:srgbClr val="FFFF00"/>
                </a:solidFill>
              </a:rPr>
              <a:t>Wetherell</a:t>
            </a:r>
            <a:endParaRPr lang="el-GR" dirty="0" smtClean="0">
              <a:solidFill>
                <a:srgbClr val="FFFF00"/>
              </a:solidFill>
            </a:endParaRPr>
          </a:p>
          <a:p>
            <a:pPr algn="ctr">
              <a:buNone/>
            </a:pPr>
            <a:r>
              <a:rPr lang="en-US" dirty="0" smtClean="0">
                <a:solidFill>
                  <a:schemeClr val="tx1"/>
                </a:solidFill>
              </a:rPr>
              <a:t> </a:t>
            </a:r>
            <a:r>
              <a:rPr lang="el-GR" i="1" dirty="0" smtClean="0">
                <a:solidFill>
                  <a:schemeClr val="tx1"/>
                </a:solidFill>
              </a:rPr>
              <a:t>Η γλώσσα δεν είναι ουδέτερο μέσο για την προσέγγιση της πραγματικότητας αλλά συμβάλλει στην κατασκευή εκδοχών αυτής της πραγματικότητας με τις οποίες τα άτομα πετυχαίνουν στόχους στο πλαίσιο της κοινωνικής τους αλληλεπίδρασης</a:t>
            </a:r>
          </a:p>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500042"/>
            <a:ext cx="8229600" cy="5626121"/>
          </a:xfrm>
        </p:spPr>
        <p:style>
          <a:lnRef idx="3">
            <a:schemeClr val="lt1"/>
          </a:lnRef>
          <a:fillRef idx="1">
            <a:schemeClr val="accent6"/>
          </a:fillRef>
          <a:effectRef idx="1">
            <a:schemeClr val="accent6"/>
          </a:effectRef>
          <a:fontRef idx="minor">
            <a:schemeClr val="lt1"/>
          </a:fontRef>
        </p:style>
        <p:txBody>
          <a:bodyPr>
            <a:normAutofit fontScale="92500"/>
          </a:bodyPr>
          <a:lstStyle/>
          <a:p>
            <a:pPr>
              <a:lnSpc>
                <a:spcPct val="13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400" dirty="0" smtClean="0">
                <a:solidFill>
                  <a:schemeClr val="tx1"/>
                </a:solidFill>
              </a:rPr>
              <a:t>Ο λόγος μπορεί να αποτελείται από μερικές προτάσεις (τμήμα συζήτησης μεταξύ ατόμων) έως μία συστηματική χρήση της γλώσσας,  με συγκεκριμένους κανόνες, ορολογία και συμβάσεις. Μ’ ένα αυστηρότερο τρόπο, με το λόγο (</a:t>
            </a:r>
            <a:r>
              <a:rPr lang="el-GR" sz="2400" dirty="0" err="1" smtClean="0">
                <a:solidFill>
                  <a:schemeClr val="tx1"/>
                </a:solidFill>
              </a:rPr>
              <a:t>discourse</a:t>
            </a:r>
            <a:r>
              <a:rPr lang="el-GR" sz="2400" dirty="0" smtClean="0">
                <a:solidFill>
                  <a:schemeClr val="tx1"/>
                </a:solidFill>
              </a:rPr>
              <a:t>) αναφερόμαστε σ’ ένα σύστημα γλώσσας, πού χρησιμοποιεί  μια συγκεκριμένη ορολογία </a:t>
            </a:r>
            <a:r>
              <a:rPr lang="el-GR" sz="2400" dirty="0" err="1" smtClean="0">
                <a:solidFill>
                  <a:schemeClr val="tx1"/>
                </a:solidFill>
              </a:rPr>
              <a:t>καί</a:t>
            </a:r>
            <a:r>
              <a:rPr lang="el-GR" sz="2400" dirty="0" smtClean="0">
                <a:solidFill>
                  <a:schemeClr val="tx1"/>
                </a:solidFill>
              </a:rPr>
              <a:t> κωδικοποιεί συγκεκριμένες μορφές γνώσης. Λ.χ. </a:t>
            </a:r>
            <a:r>
              <a:rPr lang="el-GR" sz="2400" dirty="0" err="1" smtClean="0">
                <a:solidFill>
                  <a:schemeClr val="tx1"/>
                </a:solidFill>
              </a:rPr>
              <a:t>οί</a:t>
            </a:r>
            <a:r>
              <a:rPr lang="el-GR" sz="2400" dirty="0" smtClean="0">
                <a:solidFill>
                  <a:schemeClr val="tx1"/>
                </a:solidFill>
              </a:rPr>
              <a:t> γλώσσες των ειδικών.  Οι γιατροί χρησιμοποιούν ιατρική γλώσσα ώστε να αναγνωρίζουν συμπτώματα, κάνουν διαγνώσεις, συνιστούν θεραπείες. </a:t>
            </a:r>
          </a:p>
          <a:p>
            <a:pPr>
              <a:lnSpc>
                <a:spcPct val="13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400" dirty="0" smtClean="0">
                <a:solidFill>
                  <a:schemeClr val="bg1"/>
                </a:solidFill>
              </a:rPr>
              <a:t>Η γλώσσα των ειδικών οδηγεί σε τρία σημαντικά αποτελέσματα: χαρακτηρίζει ένα πεδίο γνώσεων, προσδίδει  ιδιότητα του μέλους και αποδίδει δικαιοδοσία/εξουσία. </a:t>
            </a:r>
          </a:p>
          <a:p>
            <a:pPr marL="0" indent="0" algn="ctr">
              <a:lnSpc>
                <a:spcPct val="110000"/>
              </a:lnSpc>
              <a:spcBef>
                <a:spcPts val="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2400" dirty="0" smtClean="0">
              <a:solidFill>
                <a:schemeClr val="tx1"/>
              </a:solidFill>
            </a:endParaRPr>
          </a:p>
          <a:p>
            <a:pPr algn="ctr">
              <a:buNone/>
            </a:pPr>
            <a:endParaRPr lang="el-GR" b="1" i="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body" idx="1"/>
          </p:nvPr>
        </p:nvSpPr>
        <p:spPr>
          <a:xfrm>
            <a:off x="457200" y="642918"/>
            <a:ext cx="8229600" cy="5529282"/>
          </a:xfrm>
          <a:ln/>
        </p:spPr>
        <p:style>
          <a:lnRef idx="1">
            <a:schemeClr val="accent6"/>
          </a:lnRef>
          <a:fillRef idx="2">
            <a:schemeClr val="accent6"/>
          </a:fillRef>
          <a:effectRef idx="1">
            <a:schemeClr val="accent6"/>
          </a:effectRef>
          <a:fontRef idx="minor">
            <a:schemeClr val="dk1"/>
          </a:fontRef>
        </p:style>
        <p:txBody>
          <a:bodyPr>
            <a:normAutofit/>
          </a:bodyPr>
          <a:lstStyle/>
          <a:p>
            <a:pPr marL="341313" indent="-341313">
              <a:lnSpc>
                <a:spcPct val="9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1800" b="1" dirty="0"/>
          </a:p>
          <a:p>
            <a:pPr marL="341313" indent="-341313">
              <a:lnSpc>
                <a:spcPct val="130000"/>
              </a:lnSpc>
              <a:spcBef>
                <a:spcPts val="4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smtClean="0"/>
              <a:t>Χρειάζεται κριτική/ερμηνευτική </a:t>
            </a:r>
            <a:r>
              <a:rPr lang="el-GR" sz="2000" dirty="0"/>
              <a:t>στάση </a:t>
            </a:r>
            <a:r>
              <a:rPr lang="el-GR" sz="2000" dirty="0" smtClean="0"/>
              <a:t>ως </a:t>
            </a:r>
            <a:r>
              <a:rPr lang="el-GR" sz="2000" dirty="0"/>
              <a:t>προς τη χρήση </a:t>
            </a:r>
            <a:r>
              <a:rPr lang="el-GR" sz="2000" dirty="0" smtClean="0"/>
              <a:t>της </a:t>
            </a:r>
            <a:r>
              <a:rPr lang="el-GR" sz="2000" dirty="0"/>
              <a:t>γλώσσας σε κοινωνικές </a:t>
            </a:r>
            <a:r>
              <a:rPr lang="el-GR" sz="2000" dirty="0" smtClean="0"/>
              <a:t>περιστάσεις.</a:t>
            </a:r>
            <a:endParaRPr lang="el-GR" sz="2000" dirty="0"/>
          </a:p>
          <a:p>
            <a:pPr marL="341313" indent="-341313">
              <a:lnSpc>
                <a:spcPct val="130000"/>
              </a:lnSpc>
              <a:spcBef>
                <a:spcPts val="4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a:t>Ανήκει σε ένα ευρύτερο σώμα κοινωνικής και πολιτισμικής έρευνας πού ασχολείται με την παραγωγή νοήματος μέσω </a:t>
            </a:r>
            <a:r>
              <a:rPr lang="el-GR" sz="2000" dirty="0" smtClean="0"/>
              <a:t>της </a:t>
            </a:r>
            <a:r>
              <a:rPr lang="el-GR" sz="2000" dirty="0"/>
              <a:t>ομιλίας και </a:t>
            </a:r>
            <a:r>
              <a:rPr lang="el-GR" sz="2000" dirty="0" smtClean="0"/>
              <a:t>κειμένων</a:t>
            </a:r>
          </a:p>
          <a:p>
            <a:pPr marL="341313" indent="-341313">
              <a:lnSpc>
                <a:spcPct val="130000"/>
              </a:lnSpc>
              <a:spcBef>
                <a:spcPts val="4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smtClean="0"/>
              <a:t>Βλέπει </a:t>
            </a:r>
            <a:r>
              <a:rPr lang="el-GR" sz="2000" dirty="0"/>
              <a:t>τη γλώσσα όχι σαν αντανάκλαση πραγματικότητας με ένα άμεσο ή διαφανή τρόπο, αλλά  σαν  κατασκευή </a:t>
            </a:r>
            <a:r>
              <a:rPr lang="el-GR" sz="2000" dirty="0" smtClean="0"/>
              <a:t>/ </a:t>
            </a:r>
            <a:r>
              <a:rPr lang="el-GR" sz="2000" dirty="0"/>
              <a:t>οργάνωση της κοινωνικής πραγματικότητας για </a:t>
            </a:r>
            <a:r>
              <a:rPr lang="el-GR" sz="2000" dirty="0" smtClean="0"/>
              <a:t>μας.</a:t>
            </a:r>
            <a:endParaRPr lang="el-GR" sz="2000" dirty="0"/>
          </a:p>
          <a:p>
            <a:pPr marL="341313" indent="-341313">
              <a:lnSpc>
                <a:spcPct val="130000"/>
              </a:lnSpc>
              <a:spcBef>
                <a:spcPts val="4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a:t>Δηλαδή ενδιαφέρεται για </a:t>
            </a:r>
            <a:r>
              <a:rPr lang="el-GR" sz="2000" dirty="0" smtClean="0"/>
              <a:t>γλώσσα/κείμενα </a:t>
            </a:r>
            <a:r>
              <a:rPr lang="el-GR" sz="2000" dirty="0"/>
              <a:t>σαν τόπους, όπου τα κοινωνικά νοήματα </a:t>
            </a:r>
            <a:r>
              <a:rPr lang="el-GR" sz="2000" dirty="0" smtClean="0"/>
              <a:t>/οι </a:t>
            </a:r>
            <a:r>
              <a:rPr lang="el-GR" sz="2000" dirty="0"/>
              <a:t>κοινωνικές σημασίες δημιουργούνται, αναπαράγονται, σχηματίζονται </a:t>
            </a:r>
            <a:r>
              <a:rPr lang="el-GR" sz="2000" dirty="0" smtClean="0"/>
              <a:t> και </a:t>
            </a:r>
            <a:r>
              <a:rPr lang="el-GR" sz="2000" dirty="0"/>
              <a:t>διαμορφώνονται οι κοινωνικές ταυτότητες</a:t>
            </a:r>
            <a:r>
              <a:rPr lang="el-GR" sz="2000" dirty="0" smtClean="0"/>
              <a:t>.</a:t>
            </a:r>
          </a:p>
          <a:p>
            <a:pPr marL="341313" indent="-341313">
              <a:lnSpc>
                <a:spcPct val="130000"/>
              </a:lnSpc>
              <a:spcBef>
                <a:spcPts val="450"/>
              </a:spcBef>
              <a:buFont typeface="Arial"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smtClean="0"/>
              <a:t>Ο τρόπος  με τον οποίο χρησιμοποιούμε τη γλώσσα είναι σπάνια αθώος.</a:t>
            </a:r>
            <a:endParaRPr lang="el-GR" sz="2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body"/>
          </p:nvPr>
        </p:nvSpPr>
        <p:spPr>
          <a:xfrm>
            <a:off x="571472" y="1428736"/>
            <a:ext cx="8229600" cy="3544894"/>
          </a:xfrm>
          <a:ln>
            <a:noFill/>
          </a:ln>
          <a:effectLst>
            <a:glow rad="228600">
              <a:schemeClr val="accent6">
                <a:satMod val="175000"/>
                <a:alpha val="40000"/>
              </a:schemeClr>
            </a:glow>
          </a:effectLst>
        </p:spPr>
        <p:style>
          <a:lnRef idx="1">
            <a:schemeClr val="accent6"/>
          </a:lnRef>
          <a:fillRef idx="2">
            <a:schemeClr val="accent6"/>
          </a:fillRef>
          <a:effectRef idx="1">
            <a:schemeClr val="accent6"/>
          </a:effectRef>
          <a:fontRef idx="minor">
            <a:schemeClr val="dk1"/>
          </a:fontRef>
        </p:style>
        <p:txBody>
          <a:bodyPr anchor="t"/>
          <a:lstStyle/>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000" b="1" dirty="0" smtClean="0"/>
              <a:t>Η περίπτωση των </a:t>
            </a:r>
            <a:r>
              <a:rPr lang="el-GR" sz="2000" b="1" dirty="0" err="1" smtClean="0"/>
              <a:t>ΑμΕΑ</a:t>
            </a:r>
            <a:r>
              <a:rPr lang="el-GR" sz="2000" b="1" dirty="0" smtClean="0"/>
              <a:t> </a:t>
            </a:r>
          </a:p>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i="1" dirty="0" smtClean="0"/>
              <a:t>Άτομα με ειδικές ικανότητες</a:t>
            </a:r>
          </a:p>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i="1" dirty="0" smtClean="0"/>
              <a:t>Άτομα με ιδιαιτερότητες</a:t>
            </a:r>
          </a:p>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i="1" dirty="0" smtClean="0"/>
              <a:t>Άτομα με ειδικές ανάγκες</a:t>
            </a:r>
          </a:p>
          <a:p>
            <a:pPr>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1800" dirty="0" smtClean="0"/>
          </a:p>
          <a:p>
            <a:pPr>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smtClean="0"/>
              <a:t>Μια μετατόπιση στη γλώσσα διαμορφώνει ένα μεγάλο τμήμα προσπαθειών για δημόσια αύξηση της ευαισθητοποίησης σε θέματα αναπηρίας  και στη μεταβολή αντιλήψεων/ στερεοτύπων.</a:t>
            </a:r>
          </a:p>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1800" dirty="0" smtClean="0"/>
          </a:p>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1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3"/>
          <p:cNvSpPr>
            <a:spLocks noGrp="1" noChangeArrowheads="1"/>
          </p:cNvSpPr>
          <p:nvPr>
            <p:ph idx="1"/>
          </p:nvPr>
        </p:nvSpPr>
        <p:spPr>
          <a:xfrm>
            <a:off x="457200" y="642918"/>
            <a:ext cx="8229600" cy="5483245"/>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buClr>
                <a:schemeClr val="tx1"/>
              </a:buClr>
              <a:buNone/>
            </a:pPr>
            <a:endParaRPr lang="el-GR" sz="2800" dirty="0" smtClean="0">
              <a:solidFill>
                <a:schemeClr val="tx1"/>
              </a:solidFill>
            </a:endParaRPr>
          </a:p>
          <a:p>
            <a:pPr algn="ctr">
              <a:buClr>
                <a:schemeClr val="tx1"/>
              </a:buClr>
              <a:buNone/>
            </a:pPr>
            <a:r>
              <a:rPr lang="el-GR" sz="3500" b="1" dirty="0" smtClean="0">
                <a:solidFill>
                  <a:schemeClr val="tx1"/>
                </a:solidFill>
              </a:rPr>
              <a:t>Ανάλυση γραπτού ή προφορικού λόγου</a:t>
            </a:r>
            <a:endParaRPr lang="en-US" sz="3500" b="1" dirty="0" smtClean="0">
              <a:solidFill>
                <a:schemeClr val="tx1"/>
              </a:solidFill>
            </a:endParaRPr>
          </a:p>
          <a:p>
            <a:pPr>
              <a:buClr>
                <a:schemeClr val="tx1"/>
              </a:buClr>
              <a:buFontTx/>
              <a:buChar char="+"/>
            </a:pPr>
            <a:endParaRPr lang="en-US" sz="2800" dirty="0" smtClean="0"/>
          </a:p>
          <a:p>
            <a:pPr>
              <a:buNone/>
            </a:pPr>
            <a:r>
              <a:rPr lang="el-GR" sz="2800" dirty="0" smtClean="0"/>
              <a:t>Αναλύει:</a:t>
            </a:r>
            <a:endParaRPr lang="en-US" sz="2800" dirty="0" smtClean="0"/>
          </a:p>
          <a:p>
            <a:r>
              <a:rPr lang="el-GR" sz="2800" dirty="0" smtClean="0"/>
              <a:t>Τα διάφορα επίπεδα ή διαστάσεις του λόγου όπως ήχοι, χειρονομίες, σύνταξη, λεξιλόγιο, στυλ, ρητορική, σημασίες,  στρατηγικές…</a:t>
            </a:r>
          </a:p>
          <a:p>
            <a:r>
              <a:rPr lang="el-GR" sz="2800" dirty="0" smtClean="0"/>
              <a:t>Είδη λόγου (στην πολιτική, στα ΜΜΕ, στην εκπαίδευση, στην επιστήμη κτλ.)</a:t>
            </a:r>
          </a:p>
          <a:p>
            <a:r>
              <a:rPr lang="el-GR" sz="2800" dirty="0" smtClean="0"/>
              <a:t>Σχέσεις λόγου – πλαισίου</a:t>
            </a:r>
          </a:p>
          <a:p>
            <a:r>
              <a:rPr lang="el-GR" sz="2800" dirty="0" smtClean="0"/>
              <a:t>Σχέσεις λόγου – ισχύος</a:t>
            </a:r>
            <a:endParaRPr lang="en-US" sz="2800" dirty="0" smtClean="0"/>
          </a:p>
          <a:p>
            <a:r>
              <a:rPr lang="el-GR" sz="2800" dirty="0" smtClean="0"/>
              <a:t>Σχέσεις λόγου – αλληλεπιδράσεων</a:t>
            </a:r>
            <a:endParaRPr lang="en-US" sz="2800" dirty="0" smtClean="0"/>
          </a:p>
          <a:p>
            <a:r>
              <a:rPr lang="el-GR" sz="2800" dirty="0" smtClean="0"/>
              <a:t>Σχέσεις λόγου – γνώσης και μνήμης</a:t>
            </a:r>
            <a:endParaRPr lang="en-US" sz="2800"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19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190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19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19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19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19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190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1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l-GR" sz="3200" dirty="0"/>
              <a:t>Σύνοψη των Εμπειρικών Ερευνητικών </a:t>
            </a:r>
            <a:r>
              <a:rPr lang="el-GR" sz="3200" dirty="0" smtClean="0"/>
              <a:t>Μεθόδων</a:t>
            </a:r>
            <a:br>
              <a:rPr lang="el-GR" sz="3200" dirty="0" smtClean="0"/>
            </a:br>
            <a:r>
              <a:rPr lang="el-GR" sz="3200" dirty="0" smtClean="0"/>
              <a:t>(ερευνητικές στρατηγικές)</a:t>
            </a:r>
            <a:endParaRPr lang="en-US" sz="3200" dirty="0"/>
          </a:p>
        </p:txBody>
      </p:sp>
      <p:sp>
        <p:nvSpPr>
          <p:cNvPr id="27651" name="Rectangle 3"/>
          <p:cNvSpPr>
            <a:spLocks noGrp="1" noChangeArrowheads="1"/>
          </p:cNvSpPr>
          <p:nvPr>
            <p:ph sz="half" idx="1"/>
          </p:nvPr>
        </p:nvSpPr>
        <p:spPr>
          <a:xfrm>
            <a:off x="457200" y="1600200"/>
            <a:ext cx="4114800" cy="4525963"/>
          </a:xfrm>
        </p:spPr>
        <p:style>
          <a:lnRef idx="1">
            <a:schemeClr val="dk1"/>
          </a:lnRef>
          <a:fillRef idx="2">
            <a:schemeClr val="dk1"/>
          </a:fillRef>
          <a:effectRef idx="1">
            <a:schemeClr val="dk1"/>
          </a:effectRef>
          <a:fontRef idx="minor">
            <a:schemeClr val="dk1"/>
          </a:fontRef>
        </p:style>
        <p:txBody>
          <a:bodyPr/>
          <a:lstStyle/>
          <a:p>
            <a:pPr>
              <a:lnSpc>
                <a:spcPct val="90000"/>
              </a:lnSpc>
              <a:buFont typeface="Wingdings" pitchFamily="2" charset="2"/>
              <a:buNone/>
            </a:pPr>
            <a:r>
              <a:rPr lang="el-GR" sz="2400" b="1" dirty="0"/>
              <a:t>Ποιοτικές</a:t>
            </a:r>
            <a:r>
              <a:rPr lang="en-US" sz="2400" b="1" dirty="0"/>
              <a:t> (Qualitative)</a:t>
            </a:r>
            <a:endParaRPr lang="en-US" sz="2400" dirty="0"/>
          </a:p>
          <a:p>
            <a:pPr>
              <a:lnSpc>
                <a:spcPct val="90000"/>
              </a:lnSpc>
            </a:pPr>
            <a:r>
              <a:rPr lang="el-GR" sz="2400" dirty="0"/>
              <a:t>Εθνογραφία</a:t>
            </a:r>
            <a:endParaRPr lang="en-US" sz="2400" dirty="0"/>
          </a:p>
          <a:p>
            <a:pPr>
              <a:lnSpc>
                <a:spcPct val="90000"/>
              </a:lnSpc>
            </a:pPr>
            <a:r>
              <a:rPr lang="el-GR" sz="2400" dirty="0"/>
              <a:t>Μελέτη περίπτωσης</a:t>
            </a:r>
            <a:endParaRPr lang="en-US" sz="2400" dirty="0"/>
          </a:p>
          <a:p>
            <a:pPr>
              <a:lnSpc>
                <a:spcPct val="90000"/>
              </a:lnSpc>
            </a:pPr>
            <a:r>
              <a:rPr lang="el-GR" sz="2400" dirty="0"/>
              <a:t>Επισκόπηση/δειγματοληψία</a:t>
            </a:r>
            <a:endParaRPr lang="en-US" sz="2400" dirty="0"/>
          </a:p>
          <a:p>
            <a:pPr>
              <a:lnSpc>
                <a:spcPct val="90000"/>
              </a:lnSpc>
            </a:pPr>
            <a:r>
              <a:rPr lang="el-GR" sz="2400" dirty="0" smtClean="0"/>
              <a:t>Ομάδες εστίασης (</a:t>
            </a:r>
            <a:r>
              <a:rPr lang="en-US" sz="2400" dirty="0" smtClean="0"/>
              <a:t>Focus groups)</a:t>
            </a:r>
            <a:endParaRPr lang="en-US" sz="2400" dirty="0"/>
          </a:p>
          <a:p>
            <a:pPr>
              <a:lnSpc>
                <a:spcPct val="90000"/>
              </a:lnSpc>
            </a:pPr>
            <a:r>
              <a:rPr lang="el-GR" sz="2400" dirty="0"/>
              <a:t>Ανάλυση λόγου (</a:t>
            </a:r>
            <a:r>
              <a:rPr lang="en-US" sz="2400" dirty="0"/>
              <a:t>Discourse/Text Analysis</a:t>
            </a:r>
            <a:r>
              <a:rPr lang="el-GR" sz="2400" dirty="0"/>
              <a:t>)</a:t>
            </a:r>
            <a:endParaRPr lang="en-US" sz="2400" dirty="0"/>
          </a:p>
          <a:p>
            <a:pPr>
              <a:lnSpc>
                <a:spcPct val="90000"/>
              </a:lnSpc>
            </a:pPr>
            <a:endParaRPr lang="en-US" sz="2400" dirty="0"/>
          </a:p>
          <a:p>
            <a:pPr>
              <a:lnSpc>
                <a:spcPct val="90000"/>
              </a:lnSpc>
            </a:pPr>
            <a:endParaRPr lang="en-US" sz="2400" dirty="0"/>
          </a:p>
        </p:txBody>
      </p:sp>
      <p:sp>
        <p:nvSpPr>
          <p:cNvPr id="27652" name="Rectangle 4"/>
          <p:cNvSpPr>
            <a:spLocks noGrp="1" noChangeArrowheads="1"/>
          </p:cNvSpPr>
          <p:nvPr>
            <p:ph sz="half" idx="2"/>
          </p:nvPr>
        </p:nvSpPr>
        <p:spPr/>
        <p:style>
          <a:lnRef idx="1">
            <a:schemeClr val="dk1"/>
          </a:lnRef>
          <a:fillRef idx="2">
            <a:schemeClr val="dk1"/>
          </a:fillRef>
          <a:effectRef idx="1">
            <a:schemeClr val="dk1"/>
          </a:effectRef>
          <a:fontRef idx="minor">
            <a:schemeClr val="dk1"/>
          </a:fontRef>
        </p:style>
        <p:txBody>
          <a:bodyPr/>
          <a:lstStyle/>
          <a:p>
            <a:pPr>
              <a:buFont typeface="Wingdings" pitchFamily="2" charset="2"/>
              <a:buNone/>
            </a:pPr>
            <a:r>
              <a:rPr lang="el-GR" sz="2400" b="1" dirty="0"/>
              <a:t>Ποσοτικές</a:t>
            </a:r>
            <a:r>
              <a:rPr lang="en-US" sz="2400" b="1" dirty="0"/>
              <a:t>(Quantitative)</a:t>
            </a:r>
            <a:endParaRPr lang="en-US" sz="2400" dirty="0"/>
          </a:p>
          <a:p>
            <a:r>
              <a:rPr lang="el-GR" sz="2400" dirty="0"/>
              <a:t>Πείραμα</a:t>
            </a:r>
            <a:endParaRPr lang="en-US" sz="2400" dirty="0"/>
          </a:p>
          <a:p>
            <a:r>
              <a:rPr lang="el-GR" sz="2400" dirty="0" err="1"/>
              <a:t>Ημιπείραμα</a:t>
            </a:r>
            <a:endParaRPr lang="el-GR" sz="2400" dirty="0"/>
          </a:p>
          <a:p>
            <a:r>
              <a:rPr lang="el-GR" sz="2400" dirty="0" err="1"/>
              <a:t>Μετα</a:t>
            </a:r>
            <a:r>
              <a:rPr lang="el-GR" sz="2400" dirty="0"/>
              <a:t>-ανάλυση</a:t>
            </a:r>
            <a:endParaRPr lang="en-US" sz="2400" dirty="0"/>
          </a:p>
        </p:txBody>
      </p:sp>
      <p:sp>
        <p:nvSpPr>
          <p:cNvPr id="27653" name="Rectangle 5"/>
          <p:cNvSpPr>
            <a:spLocks noChangeArrowheads="1"/>
          </p:cNvSpPr>
          <p:nvPr/>
        </p:nvSpPr>
        <p:spPr bwMode="auto">
          <a:xfrm>
            <a:off x="2411413" y="6237288"/>
            <a:ext cx="6408737" cy="517525"/>
          </a:xfrm>
          <a:prstGeom prst="rect">
            <a:avLst/>
          </a:prstGeom>
          <a:noFill/>
          <a:ln w="9525">
            <a:noFill/>
            <a:miter lim="800000"/>
            <a:headEnd/>
            <a:tailEnd/>
          </a:ln>
          <a:effectLst/>
        </p:spPr>
        <p:txBody>
          <a:bodyPr>
            <a:spAutoFit/>
          </a:bodyPr>
          <a:lstStyle/>
          <a:p>
            <a:r>
              <a:rPr lang="en-US" sz="1400"/>
              <a:t>Lauer and Asher, </a:t>
            </a:r>
            <a:r>
              <a:rPr lang="en-US" sz="1400" i="1"/>
              <a:t>Composition Research:  Empirical Designs</a:t>
            </a:r>
            <a:endParaRPr lang="el-GR" sz="1400"/>
          </a:p>
          <a:p>
            <a:r>
              <a:rPr lang="en-US" sz="1400"/>
              <a:t>MacNealy, </a:t>
            </a:r>
            <a:r>
              <a:rPr lang="en-US" sz="1400" i="1"/>
              <a:t>Empirical Research in Writing</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65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651">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7651">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2"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body"/>
          </p:nvPr>
        </p:nvSpPr>
        <p:spPr>
          <a:xfrm>
            <a:off x="685800" y="1066800"/>
            <a:ext cx="8229600" cy="4525963"/>
          </a:xfrm>
          <a:ln/>
          <a:effectLst>
            <a:glow rad="228600">
              <a:schemeClr val="accent6">
                <a:satMod val="175000"/>
                <a:alpha val="40000"/>
              </a:schemeClr>
            </a:glow>
            <a:outerShdw blurRad="40000" dist="20000" dir="5400000" rotWithShape="0">
              <a:srgbClr val="000000">
                <a:alpha val="38000"/>
              </a:srgbClr>
            </a:outerShdw>
            <a:softEdge rad="317500"/>
          </a:effectLst>
        </p:spPr>
        <p:style>
          <a:lnRef idx="1">
            <a:schemeClr val="accent6"/>
          </a:lnRef>
          <a:fillRef idx="2">
            <a:schemeClr val="accent6"/>
          </a:fillRef>
          <a:effectRef idx="1">
            <a:schemeClr val="accent6"/>
          </a:effectRef>
          <a:fontRef idx="minor">
            <a:schemeClr val="dk1"/>
          </a:fontRef>
        </p:style>
        <p:txBody>
          <a:bodyPr anchor="t"/>
          <a:lstStyle/>
          <a:p>
            <a:pPr marL="341313" indent="-341313" algn="l">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1800" b="1" dirty="0" smtClean="0"/>
          </a:p>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b="1" dirty="0" smtClean="0"/>
              <a:t>Δύο </a:t>
            </a:r>
            <a:r>
              <a:rPr lang="el-GR" sz="1800" b="1" dirty="0"/>
              <a:t>κεντρικά θέματα είναι </a:t>
            </a:r>
            <a:endParaRPr lang="el-GR" sz="1800" b="1" dirty="0" smtClean="0"/>
          </a:p>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b="1" dirty="0" smtClean="0"/>
              <a:t>	α</a:t>
            </a:r>
            <a:r>
              <a:rPr lang="el-GR" sz="1800" b="1" dirty="0"/>
              <a:t>)  ερμηνευτικά συμφραζόμενα </a:t>
            </a:r>
            <a:r>
              <a:rPr lang="el-GR" sz="1800" b="1" dirty="0" smtClean="0"/>
              <a:t>του </a:t>
            </a:r>
            <a:r>
              <a:rPr lang="el-GR" sz="1800" b="1" dirty="0"/>
              <a:t>λόγου </a:t>
            </a:r>
            <a:r>
              <a:rPr lang="el-GR" sz="1800" b="1" dirty="0" smtClean="0">
                <a:solidFill>
                  <a:srgbClr val="00B050"/>
                </a:solidFill>
              </a:rPr>
              <a:t>αναφέρονται στην κοινωνική περίσταση όπου  τοποθετείται ένας συγκεκριμένος λόγος, π.χ.  σχέσεις εξουσίας ως προς το  φύλο.</a:t>
            </a:r>
          </a:p>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b="1" dirty="0" smtClean="0"/>
              <a:t>	β) ρητορική οργάνωση του λόγου </a:t>
            </a:r>
            <a:r>
              <a:rPr lang="el-GR" sz="1800" b="1" dirty="0" smtClean="0">
                <a:solidFill>
                  <a:srgbClr val="C00000"/>
                </a:solidFill>
              </a:rPr>
              <a:t>αφορά στη διάρθρωση  επιχειρημάτων που οργανώνουν ένα κείμενο/που εργάζονται προς την κατεύθυνση ενίσχυσης  συγκεκριμένων ισχυρισμών, ενώ αντικρούουν διαφορετικές απόψεις. Παραδείγματα είναι οι πολιτικοί λόγοι ή οι δικανικοί .</a:t>
            </a:r>
            <a:endParaRPr lang="el-GR" sz="1800" b="1" dirty="0">
              <a:solidFill>
                <a:srgbClr val="C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428596" y="285728"/>
          <a:ext cx="8215370" cy="5929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571480"/>
            <a:ext cx="4686304" cy="5554683"/>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buClr>
                <a:schemeClr val="tx1"/>
              </a:buClr>
              <a:buFontTx/>
              <a:buChar char="+"/>
            </a:pPr>
            <a:r>
              <a:rPr lang="el-GR" sz="2400" dirty="0" smtClean="0"/>
              <a:t>Εξετάζει πραγματικό λόγο που έχει παραχθεί για ένα συγκεκριμένο σκοπό</a:t>
            </a:r>
            <a:r>
              <a:rPr lang="en-US" sz="2400" dirty="0" smtClean="0"/>
              <a:t> (</a:t>
            </a:r>
            <a:r>
              <a:rPr lang="el-GR" sz="2400" dirty="0" smtClean="0"/>
              <a:t>δουλειά, σχολείο</a:t>
            </a:r>
            <a:r>
              <a:rPr lang="en-US" sz="2400" dirty="0" smtClean="0"/>
              <a:t>)</a:t>
            </a:r>
          </a:p>
          <a:p>
            <a:pPr>
              <a:buClr>
                <a:schemeClr val="tx1"/>
              </a:buClr>
              <a:buFontTx/>
              <a:buChar char="+"/>
            </a:pPr>
            <a:r>
              <a:rPr lang="el-GR" sz="2400" dirty="0" smtClean="0"/>
              <a:t>Συμβάλλει στην κατανόηση του πλαισίου, της παραγωγής, του κοινού και του κειμένου</a:t>
            </a:r>
          </a:p>
          <a:p>
            <a:pPr>
              <a:buClr>
                <a:schemeClr val="tx1"/>
              </a:buClr>
              <a:buNone/>
            </a:pPr>
            <a:endParaRPr lang="el-GR" sz="2400" dirty="0" smtClean="0"/>
          </a:p>
          <a:p>
            <a:pPr>
              <a:buClr>
                <a:schemeClr val="tx1"/>
              </a:buClr>
              <a:buFontTx/>
              <a:buChar char="-"/>
            </a:pPr>
            <a:r>
              <a:rPr lang="el-GR" sz="2400" dirty="0" smtClean="0"/>
              <a:t>Δεν υπάρχει στενό πλαίσιο ανάγνωσης</a:t>
            </a:r>
          </a:p>
          <a:p>
            <a:pPr>
              <a:buClr>
                <a:schemeClr val="tx1"/>
              </a:buClr>
              <a:buFontTx/>
              <a:buChar char="-"/>
            </a:pPr>
            <a:r>
              <a:rPr lang="el-GR" sz="2400" dirty="0" smtClean="0"/>
              <a:t>Εντατική εργασία</a:t>
            </a:r>
            <a:endParaRPr lang="en-US" sz="2400" dirty="0" smtClean="0"/>
          </a:p>
          <a:p>
            <a:pPr>
              <a:buClr>
                <a:schemeClr val="tx1"/>
              </a:buClr>
              <a:buFontTx/>
              <a:buChar char="-"/>
            </a:pPr>
            <a:r>
              <a:rPr lang="el-GR" sz="2400" dirty="0" smtClean="0"/>
              <a:t>Οι κατηγορίες είναι συχνά ρευστές καθιστώντας δύσκολη την ανάλυση</a:t>
            </a:r>
            <a:endParaRPr lang="en-US" sz="2400" dirty="0" smtClean="0"/>
          </a:p>
          <a:p>
            <a:endParaRPr lang="el-GR" dirty="0"/>
          </a:p>
        </p:txBody>
      </p:sp>
      <p:pic>
        <p:nvPicPr>
          <p:cNvPr id="6" name="5 - Εικόνα" descr="discourse.jpg"/>
          <p:cNvPicPr>
            <a:picLocks noChangeAspect="1"/>
          </p:cNvPicPr>
          <p:nvPr/>
        </p:nvPicPr>
        <p:blipFill>
          <a:blip r:embed="rId2" cstate="print"/>
          <a:stretch>
            <a:fillRect/>
          </a:stretch>
        </p:blipFill>
        <p:spPr>
          <a:xfrm>
            <a:off x="5214942" y="1214422"/>
            <a:ext cx="3714776" cy="342902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l-GR" dirty="0" err="1" smtClean="0"/>
              <a:t>Αναλυση</a:t>
            </a:r>
            <a:r>
              <a:rPr lang="el-GR" dirty="0" smtClean="0"/>
              <a:t> </a:t>
            </a:r>
            <a:r>
              <a:rPr lang="el-GR" dirty="0" err="1" smtClean="0"/>
              <a:t>περιεχομενου</a:t>
            </a:r>
            <a:r>
              <a:rPr lang="el-GR" dirty="0" smtClean="0"/>
              <a:t/>
            </a:r>
            <a:br>
              <a:rPr lang="el-GR" dirty="0" smtClean="0"/>
            </a:br>
            <a:r>
              <a:rPr lang="en-US" cap="none" dirty="0" smtClean="0"/>
              <a:t>Content Analysis</a:t>
            </a:r>
            <a:endParaRPr lang="el-GR" dirty="0"/>
          </a:p>
        </p:txBody>
      </p:sp>
      <p:sp>
        <p:nvSpPr>
          <p:cNvPr id="3" name="2 - Θέση κειμένου"/>
          <p:cNvSpPr>
            <a:spLocks noGrp="1"/>
          </p:cNvSpPr>
          <p:nvPr>
            <p:ph type="body" idx="1"/>
          </p:nvPr>
        </p:nvSpPr>
        <p:spPr/>
        <p:txBody>
          <a:bodyPr/>
          <a:lstStyle/>
          <a:p>
            <a:endParaRPr lang="el-GR"/>
          </a:p>
        </p:txBody>
      </p:sp>
      <p:pic>
        <p:nvPicPr>
          <p:cNvPr id="4" name="3 - Εικόνα" descr="content_analysis.gif"/>
          <p:cNvPicPr>
            <a:picLocks noChangeAspect="1"/>
          </p:cNvPicPr>
          <p:nvPr/>
        </p:nvPicPr>
        <p:blipFill>
          <a:blip r:embed="rId2" cstate="print"/>
          <a:stretch>
            <a:fillRect/>
          </a:stretch>
        </p:blipFill>
        <p:spPr>
          <a:xfrm>
            <a:off x="714348" y="428604"/>
            <a:ext cx="7786742" cy="385765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Ανάλυση περιεχομένου</a:t>
            </a:r>
            <a:endParaRPr lang="el-GR" dirty="0"/>
          </a:p>
        </p:txBody>
      </p:sp>
      <p:sp>
        <p:nvSpPr>
          <p:cNvPr id="3" name="2 - Θέση περιεχομένου"/>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341313" indent="-341313">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1800" dirty="0" smtClean="0"/>
              <a:t>Αναλύει κείμενα ως προς την παρουσία /συχνότητα συγκεκριμένων όρων, αφηγήσεων ή εννοιών (ποσοτική βάση) </a:t>
            </a:r>
          </a:p>
          <a:p>
            <a:pPr marL="341313" indent="-341313">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1800" dirty="0" smtClean="0"/>
              <a:t>Μπορεί να περιλαμβάνει μέτρηση/απαρίθμηση αριθμού  γραμμών ή ποσότητας  χώρου που καταλαμβάνουν διάφορα θέματα σε ένα καλά ορισμένο δείγμα</a:t>
            </a:r>
          </a:p>
          <a:p>
            <a:pPr marL="741363" lvl="1" indent="-341313">
              <a:spcBef>
                <a:spcPts val="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i="1" dirty="0" smtClean="0"/>
              <a:t>	η ανάλυση των δειγμάτων πού έχουν ληφθεί από μία συγκεκριμένη σαπουνόπερα μία φορά τον μήνα από το 1960 έως το  1997 μπορεί να αποκαλύψει τις μεταβαλλόμενες αναπαραστάσεις των γυναικών όχι μόνο σε αυτή τη σαπουνόπερα ή στις σαπουνόπερες γενικά, αλλά για ένα μεγάλο μέρος της λαϊκής τηλεοπτικής κουλτούρας.</a:t>
            </a:r>
          </a:p>
          <a:p>
            <a:pPr marL="741363" lvl="1" indent="-341313">
              <a:spcBef>
                <a:spcPts val="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smtClean="0">
                <a:solidFill>
                  <a:srgbClr val="FFFF00"/>
                </a:solidFill>
              </a:rPr>
              <a:t>	</a:t>
            </a:r>
            <a:r>
              <a:rPr lang="el-GR" sz="1800" dirty="0" smtClean="0">
                <a:solidFill>
                  <a:schemeClr val="accent6">
                    <a:lumMod val="75000"/>
                  </a:schemeClr>
                </a:solidFill>
              </a:rPr>
              <a:t>Μια τέτοια άσκηση έχει περιγραφικό χαρακτήρα, αλλά συχνά παίρνει τη μορφή διαπιστώσεων για την ακρίβεια με την οποία τα Μ.Μ.Ε αναπαριστούν όψεις τού κόσμου, ή το είδος τού κόσμου στο οποίο τα Μ.Μ.Ε εκθέτουν τα ακροατήρια τους.</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Ανάλυση περιεχομένου</a:t>
            </a:r>
            <a:endParaRPr lang="el-GR" dirty="0"/>
          </a:p>
        </p:txBody>
      </p:sp>
      <p:sp>
        <p:nvSpPr>
          <p:cNvPr id="3" name="2 - Θέση περιεχομένου"/>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341313" indent="-341313">
              <a:spcBef>
                <a:spcPts val="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t>Είναι μία προσπάθεια εφαρμογής  συμβατικών/ θετικιστικών αυστηρών κανόνων στο ανυπότακτο/ υποκειμενικό πεδίο τού πολιτισμικού νοήματος</a:t>
            </a:r>
          </a:p>
          <a:p>
            <a:pPr marL="341313" indent="-341313">
              <a:spcBef>
                <a:spcPts val="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dirty="0" smtClean="0">
                <a:solidFill>
                  <a:srgbClr val="0070C0"/>
                </a:solidFill>
              </a:rPr>
              <a:t>Ο κεντρικός στόχος: να καταστούν τα θέματα της ερμηνείας  ελέγξιμα και μη διφορούμενα, ώστε να  μεταφερθούμε γρήγορα  στη διαδικασία της μέτρησης πραγμάτων,  μετρώντας τη συχνότητα. </a:t>
            </a:r>
          </a:p>
          <a:p>
            <a:pPr>
              <a:spcBef>
                <a:spcPts val="0"/>
              </a:spcBef>
            </a:pPr>
            <a:r>
              <a:rPr lang="el-GR" dirty="0" smtClean="0"/>
              <a:t>Έχει προϊστορία στη χρήση της στην πολιτική επιστήμη, ψυχολογία και στην επικοινωνιακή  έρευνα,  όμως συχνά χρησιμοποιείται στην ανάλυση κειμένων Μ.Μ.Ε (άρθρα στις εφημερίδες και περιοδικά,   εκπομπές στα ηλεκτρονικά Μ.Μ.Ε.), καθώς και σε οπτικό περιεχόμενο</a:t>
            </a:r>
            <a:r>
              <a:rPr lang="en-US" dirty="0" smtClean="0"/>
              <a:t>.</a:t>
            </a:r>
            <a:r>
              <a:rPr lang="el-GR" dirty="0" smtClean="0"/>
              <a:t> </a:t>
            </a:r>
          </a:p>
          <a:p>
            <a:pPr>
              <a:spcBef>
                <a:spcPts val="0"/>
              </a:spcBef>
            </a:pPr>
            <a:r>
              <a:rPr lang="el-GR" dirty="0" smtClean="0">
                <a:solidFill>
                  <a:srgbClr val="002060"/>
                </a:solidFill>
              </a:rPr>
              <a:t>Η ανάλυση περιεχομένου είναι περισσότερο μια κοινωνική έρευνα ενός δείγματος εικόνων/κειμένων, παρά ατόμων.</a:t>
            </a:r>
            <a:endParaRPr lang="el-GR" b="1" dirty="0" smtClean="0">
              <a:solidFill>
                <a:srgbClr val="002060"/>
              </a:solidFill>
            </a:endParaRPr>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bwMode="auto">
          <a:xfrm>
            <a:off x="3857620" y="273050"/>
            <a:ext cx="4829180" cy="463846"/>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90000" tIns="46800" rIns="90000" bIns="46800">
            <a:spAutoFit/>
          </a:bodyPr>
          <a:lstStyle/>
          <a:p>
            <a:pPr algn="jus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400" dirty="0" smtClean="0"/>
              <a:t>Κριτική στην ανάλυση περιεχομένου</a:t>
            </a:r>
          </a:p>
        </p:txBody>
      </p:sp>
      <p:sp>
        <p:nvSpPr>
          <p:cNvPr id="6" name="5 - Θέση κειμένου"/>
          <p:cNvSpPr>
            <a:spLocks noGrp="1"/>
          </p:cNvSpPr>
          <p:nvPr>
            <p:ph type="body" sz="half" idx="2"/>
          </p:nvPr>
        </p:nvSpPr>
        <p:spPr>
          <a:xfrm>
            <a:off x="457200" y="285728"/>
            <a:ext cx="3328982" cy="5929354"/>
          </a:xfrm>
          <a:ln>
            <a:noFill/>
          </a:ln>
          <a:effectLst>
            <a:outerShdw blurRad="57785" dist="33020" dir="3180000" algn="ctr">
              <a:srgbClr val="000000">
                <a:alpha val="30000"/>
              </a:srgbClr>
            </a:outerShdw>
            <a:softEdge rad="127000"/>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lnSpc>
                <a:spcPct val="120000"/>
              </a:lnSpc>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200" dirty="0" smtClean="0">
                <a:solidFill>
                  <a:srgbClr val="000000"/>
                </a:solidFill>
              </a:rPr>
              <a:t>Η κύρια κριτική εναντίον της είναι ότι ασχολείται με την </a:t>
            </a:r>
            <a:r>
              <a:rPr lang="el-GR" sz="2200" b="1" dirty="0" smtClean="0">
                <a:solidFill>
                  <a:srgbClr val="000000"/>
                </a:solidFill>
              </a:rPr>
              <a:t>περιγραφή κειμένων</a:t>
            </a:r>
            <a:r>
              <a:rPr lang="el-GR" sz="2200" dirty="0" smtClean="0">
                <a:solidFill>
                  <a:srgbClr val="000000"/>
                </a:solidFill>
              </a:rPr>
              <a:t> παρά με την ερμηνεία τους. Τοποθετείται δηλαδή σε μία εμπειριοκρατική και θετικιστική παράδοση έρευνας, πού ασχολείται  με την ανάλυση παρατηρημένων χαρακτηριστικών ή γεγονότων, </a:t>
            </a:r>
            <a:r>
              <a:rPr lang="el-GR" sz="2200" b="1" dirty="0" smtClean="0">
                <a:solidFill>
                  <a:srgbClr val="000000"/>
                </a:solidFill>
              </a:rPr>
              <a:t>παρά με υποκειμενικές ερωτήσεις σχετικά με  το τι σημαίνουν  </a:t>
            </a:r>
            <a:r>
              <a:rPr lang="el-GR" sz="2200" dirty="0" smtClean="0">
                <a:solidFill>
                  <a:srgbClr val="000000"/>
                </a:solidFill>
              </a:rPr>
              <a:t>(αυτά  τα χαρακτηριστικά και τα γεγονότα). </a:t>
            </a:r>
          </a:p>
          <a:p>
            <a:pPr algn="just">
              <a:lnSpc>
                <a:spcPct val="120000"/>
              </a:lnSpc>
              <a:spcBef>
                <a:spcPts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2200" dirty="0" smtClean="0">
              <a:solidFill>
                <a:srgbClr val="000000"/>
              </a:solidFill>
            </a:endParaRPr>
          </a:p>
          <a:p>
            <a:pPr algn="just">
              <a:lnSpc>
                <a:spcPct val="120000"/>
              </a:lnSpc>
              <a:spcBef>
                <a:spcPts val="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2200" dirty="0" smtClean="0"/>
              <a:t>Επίσης, ποιοτικές κρίσεις μπορεί να εμφιλοχωρούν στον ορισμό  των κατηγοριών  κωδικοποίησης, ακόμα και όταν οι ερευνητές χρησιμοποιούν περισσότερο ουδέτερες καταγραφές βασικών λέξεων (</a:t>
            </a:r>
            <a:r>
              <a:rPr lang="en-US" sz="2200" dirty="0" smtClean="0"/>
              <a:t>k</a:t>
            </a:r>
            <a:r>
              <a:rPr lang="el-GR" sz="2200" dirty="0" err="1" smtClean="0"/>
              <a:t>ey</a:t>
            </a:r>
            <a:r>
              <a:rPr lang="el-GR" sz="2200" dirty="0" smtClean="0"/>
              <a:t> </a:t>
            </a:r>
            <a:r>
              <a:rPr lang="el-GR" sz="2200" dirty="0" err="1" smtClean="0"/>
              <a:t>words</a:t>
            </a:r>
            <a:r>
              <a:rPr lang="el-GR" sz="2200" dirty="0" smtClean="0"/>
              <a:t>) υπάρχει η </a:t>
            </a:r>
            <a:r>
              <a:rPr lang="el-GR" sz="2200" b="1" dirty="0" smtClean="0"/>
              <a:t>τάση παραγωγής  ενός ρεπερτορίου από κυρίαρχα θέματα</a:t>
            </a:r>
            <a:r>
              <a:rPr lang="el-GR" sz="2200" dirty="0" smtClean="0"/>
              <a:t>, πράγμα που ενισχύει τη δύναμη αυτών των κατηγοριών.</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1800" dirty="0" smtClean="0">
              <a:solidFill>
                <a:srgbClr val="000000"/>
              </a:solidFill>
            </a:endParaRPr>
          </a:p>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l-GR" sz="1800" dirty="0" smtClean="0">
              <a:solidFill>
                <a:srgbClr val="000000"/>
              </a:solidFill>
            </a:endParaRPr>
          </a:p>
          <a:p>
            <a:endParaRPr lang="el-GR" dirty="0"/>
          </a:p>
        </p:txBody>
      </p:sp>
      <p:pic>
        <p:nvPicPr>
          <p:cNvPr id="5" name="4 - Εικόνα" descr="different-news-sources.png"/>
          <p:cNvPicPr>
            <a:picLocks noChangeAspect="1"/>
          </p:cNvPicPr>
          <p:nvPr/>
        </p:nvPicPr>
        <p:blipFill>
          <a:blip r:embed="rId2" cstate="print"/>
          <a:stretch>
            <a:fillRect/>
          </a:stretch>
        </p:blipFill>
        <p:spPr>
          <a:xfrm>
            <a:off x="3918620" y="928670"/>
            <a:ext cx="4607377" cy="2928959"/>
          </a:xfrm>
          <a:prstGeom prst="rect">
            <a:avLst/>
          </a:prstGeom>
          <a:effectLst>
            <a:softEdge rad="127000"/>
          </a:effectLst>
        </p:spPr>
      </p:pic>
      <p:sp>
        <p:nvSpPr>
          <p:cNvPr id="7" name="5 - Θέση κειμένου"/>
          <p:cNvSpPr txBox="1">
            <a:spLocks/>
          </p:cNvSpPr>
          <p:nvPr/>
        </p:nvSpPr>
        <p:spPr>
          <a:xfrm>
            <a:off x="4000496" y="4071942"/>
            <a:ext cx="4643470" cy="2357454"/>
          </a:xfrm>
          <a:prstGeom prst="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85000" lnSpcReduction="10000"/>
          </a:bodyPr>
          <a:lstStyle/>
          <a:p>
            <a:pPr algn="ctr">
              <a:spcBef>
                <a:spcPct val="2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000" dirty="0" smtClean="0"/>
              <a:t>Δεν είναι σαφές αν οι δηλώσεις για το περιεχόμενο (των κειμένων) μας λένε πολλά για τις προθέσεις αυτών πού τα κατασκεύασαν ή πώς τα αντιλαμβάνονται αυτοί που τα διαβάζουν.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l-GR" sz="2000" b="0" i="0" u="none" strike="noStrike" kern="1200" cap="none" spc="0" normalizeH="0" baseline="0" noProof="0" dirty="0" smtClean="0">
                <a:ln>
                  <a:noFill/>
                </a:ln>
                <a:solidFill>
                  <a:srgbClr val="C00000"/>
                </a:solidFill>
                <a:effectLst/>
                <a:uLnTx/>
                <a:uFillTx/>
                <a:latin typeface="+mn-lt"/>
                <a:ea typeface="+mn-ea"/>
                <a:cs typeface="+mn-cs"/>
              </a:rPr>
              <a:t>Μην ξεχνάμε ότι π.χ. δεν διαβάζουμε όλοι ειδήσεις με τον ίδιο τρόπο.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l-GR" sz="2000" b="0" i="0" u="none" strike="noStrike" kern="1200" cap="none" spc="0" normalizeH="0" baseline="0" noProof="0" dirty="0" smtClean="0">
                <a:ln>
                  <a:noFill/>
                </a:ln>
                <a:solidFill>
                  <a:srgbClr val="C00000"/>
                </a:solidFill>
                <a:effectLst/>
                <a:uLnTx/>
                <a:uFillTx/>
                <a:latin typeface="+mn-lt"/>
                <a:ea typeface="+mn-ea"/>
                <a:cs typeface="+mn-cs"/>
              </a:rPr>
              <a:t>Έτσι, παραμένουν τα προβλήματα σχετικά με το νόημα, που υπάρχουν σε όλες τις αναλύσεις των κειμένων.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0034" y="285728"/>
            <a:ext cx="8229600" cy="796908"/>
          </a:xfrm>
          <a:ln/>
        </p:spPr>
        <p:style>
          <a:lnRef idx="3">
            <a:schemeClr val="lt1"/>
          </a:lnRef>
          <a:fillRef idx="1">
            <a:schemeClr val="accent1"/>
          </a:fillRef>
          <a:effectRef idx="1">
            <a:schemeClr val="accent1"/>
          </a:effectRef>
          <a:fontRef idx="minor">
            <a:schemeClr val="lt1"/>
          </a:fontRef>
        </p:style>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dirty="0"/>
              <a:t>Τρεις διακριτές </a:t>
            </a:r>
            <a:r>
              <a:rPr lang="el-GR" sz="2800" dirty="0" smtClean="0"/>
              <a:t>φάσεις</a:t>
            </a:r>
            <a:endParaRPr lang="el-GR" sz="2800" dirty="0"/>
          </a:p>
        </p:txBody>
      </p:sp>
      <p:sp>
        <p:nvSpPr>
          <p:cNvPr id="8195" name="Rectangle 3"/>
          <p:cNvSpPr>
            <a:spLocks noGrp="1" noChangeArrowheads="1"/>
          </p:cNvSpPr>
          <p:nvPr>
            <p:ph type="body" idx="1"/>
          </p:nvPr>
        </p:nvSpPr>
        <p:spPr>
          <a:xfrm>
            <a:off x="457200" y="1447800"/>
            <a:ext cx="8458200" cy="1766886"/>
          </a:xfrm>
          <a:ln/>
        </p:spPr>
        <p:style>
          <a:lnRef idx="1">
            <a:schemeClr val="accent1"/>
          </a:lnRef>
          <a:fillRef idx="2">
            <a:schemeClr val="accent1"/>
          </a:fillRef>
          <a:effectRef idx="1">
            <a:schemeClr val="accent1"/>
          </a:effectRef>
          <a:fontRef idx="minor">
            <a:schemeClr val="dk1"/>
          </a:fontRef>
        </p:style>
        <p:txBody>
          <a:bodyPr>
            <a:normAutofit/>
          </a:bodyPr>
          <a:lstStyle/>
          <a:p>
            <a:pPr marL="608013" indent="-608013">
              <a:spcBef>
                <a:spcPts val="700"/>
              </a:spcBef>
              <a:buFont typeface="Times New Roman" pitchFamily="1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800" b="1" dirty="0"/>
              <a:t>Η συλλογή των στοιχείων</a:t>
            </a:r>
          </a:p>
          <a:p>
            <a:pPr marL="608013" indent="-608013">
              <a:spcBef>
                <a:spcPts val="700"/>
              </a:spcBef>
              <a:buFont typeface="Times New Roman" pitchFamily="1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800" b="1" dirty="0"/>
              <a:t>Η κωδικοποίηση και η ανάλυση των στοιχείων</a:t>
            </a:r>
          </a:p>
          <a:p>
            <a:pPr marL="608013" indent="-608013">
              <a:spcBef>
                <a:spcPts val="700"/>
              </a:spcBef>
              <a:buFont typeface="Times New Roman" pitchFamily="16" charset="0"/>
              <a:buAutoNum type="arabicPeriod"/>
              <a:tabLst>
                <a:tab pos="1177925" algn="l"/>
                <a:tab pos="2092325" algn="l"/>
                <a:tab pos="3006725" algn="l"/>
                <a:tab pos="3921125" algn="l"/>
                <a:tab pos="4835525" algn="l"/>
                <a:tab pos="5749925" algn="l"/>
                <a:tab pos="6664325" algn="l"/>
                <a:tab pos="7578725" algn="l"/>
                <a:tab pos="8493125" algn="l"/>
                <a:tab pos="9407525" algn="l"/>
                <a:tab pos="10321925" algn="l"/>
              </a:tabLst>
            </a:pPr>
            <a:r>
              <a:rPr lang="el-GR" sz="2800" b="1" dirty="0"/>
              <a:t>Η παρουσίαση  της ανάλυσης</a:t>
            </a:r>
            <a:r>
              <a:rPr lang="el-GR" sz="2800" dirty="0"/>
              <a:t> </a:t>
            </a:r>
          </a:p>
        </p:txBody>
      </p:sp>
      <p:sp>
        <p:nvSpPr>
          <p:cNvPr id="6" name="Rectangle 1"/>
          <p:cNvSpPr txBox="1">
            <a:spLocks noChangeArrowheads="1"/>
          </p:cNvSpPr>
          <p:nvPr/>
        </p:nvSpPr>
        <p:spPr>
          <a:xfrm>
            <a:off x="457200" y="3214686"/>
            <a:ext cx="8229600" cy="2911477"/>
          </a:xfrm>
          <a:prstGeom prst="rect">
            <a:avLst/>
          </a:prstGeom>
          <a:ln/>
        </p:spPr>
        <p:txBody>
          <a:bodyPr vert="horz" lIns="91440" tIns="45720" rIns="91440" bIns="45720" rtlCol="0" anchor="t">
            <a:normAutofit/>
          </a:bodyPr>
          <a:lstStyle/>
          <a:p>
            <a:pPr marL="342900" marR="0" lvl="0" indent="-342900" algn="l" defTabSz="914400" rtl="0" eaLnBrk="1" fontAlgn="auto" latinLnBrk="0" hangingPunct="1">
              <a:lnSpc>
                <a:spcPct val="130000"/>
              </a:lnSpc>
              <a:spcBef>
                <a:spcPts val="45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l-GR" sz="1800" b="0" i="0" u="none" strike="noStrike" kern="1200" cap="none" spc="0" normalizeH="0" baseline="0" noProof="0" dirty="0" smtClean="0">
                <a:ln>
                  <a:noFill/>
                </a:ln>
                <a:solidFill>
                  <a:schemeClr val="tx1"/>
                </a:solidFill>
                <a:effectLst/>
                <a:uLnTx/>
                <a:uFillTx/>
                <a:latin typeface="+mj-lt"/>
                <a:ea typeface="+mj-ea"/>
                <a:cs typeface="+mj-cs"/>
              </a:rPr>
              <a:t>		</a:t>
            </a:r>
          </a:p>
          <a:p>
            <a:pPr marL="342900" marR="0" lvl="0" indent="-342900" algn="l" defTabSz="914400" rtl="0" eaLnBrk="1" fontAlgn="auto" latinLnBrk="0" hangingPunct="1">
              <a:lnSpc>
                <a:spcPct val="130000"/>
              </a:lnSpc>
              <a:spcBef>
                <a:spcPts val="45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l-GR" sz="18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p:nvPr>
        </p:nvSpPr>
        <p:spPr>
          <a:xfrm>
            <a:off x="533400" y="1071546"/>
            <a:ext cx="5110170" cy="4572032"/>
          </a:xfrm>
          <a:ln/>
        </p:spPr>
        <p:txBody>
          <a:bodyPr anchor="t">
            <a:normAutofit fontScale="92500" lnSpcReduction="10000"/>
          </a:bodyPr>
          <a:lstStyle/>
          <a:p>
            <a:pPr marL="342900" indent="-342900" algn="l">
              <a:lnSpc>
                <a:spcPct val="13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smtClean="0"/>
              <a:t>Το πρώτο πράγμα πού κάνει ή ανάλυση περιεχομένου είναι να ορίσει ένα πληθυσμό και να διαμορφώσει ένα δείγμα από αυτό τον πληθυσμό - το δείγμα πρέπει να διαμορφωθεί ώστε να είναι αντιπροσωπευτικό. </a:t>
            </a:r>
          </a:p>
          <a:p>
            <a:pPr marL="342900" indent="-342900" algn="l">
              <a:lnSpc>
                <a:spcPct val="130000"/>
              </a:lnSpc>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dirty="0" smtClean="0"/>
              <a:t>Αρκετές </a:t>
            </a:r>
            <a:r>
              <a:rPr lang="el-GR" sz="2000" dirty="0"/>
              <a:t>φορές το δείγμα μπορεί να είναι πολύ μεγάλο, άρα μπορεί να οριοθετηθεί χρονικά, ή ως προς το περιεχόμενό του , εφόσον δοθούν επαρκείς λόγοι  για αυτή την επιλογή. Το δείγμα πρέπει να είναι σχετικό με το θέμα </a:t>
            </a:r>
            <a:r>
              <a:rPr lang="el-GR" sz="2000" dirty="0" smtClean="0"/>
              <a:t>της </a:t>
            </a:r>
            <a:r>
              <a:rPr lang="el-GR" sz="2000" dirty="0"/>
              <a:t>έρευνας, αντιπροσωπευτικό και </a:t>
            </a:r>
            <a:r>
              <a:rPr lang="el-GR" sz="2000" dirty="0" err="1"/>
              <a:t>διαχειρίσιμο</a:t>
            </a:r>
            <a:r>
              <a:rPr lang="el-GR" sz="2000" dirty="0"/>
              <a:t>.</a:t>
            </a:r>
          </a:p>
        </p:txBody>
      </p:sp>
      <p:pic>
        <p:nvPicPr>
          <p:cNvPr id="4" name="3 - Εικόνα" descr="stack-of-papers.jpg"/>
          <p:cNvPicPr>
            <a:picLocks noChangeAspect="1"/>
          </p:cNvPicPr>
          <p:nvPr/>
        </p:nvPicPr>
        <p:blipFill>
          <a:blip r:embed="rId3" cstate="print"/>
          <a:stretch>
            <a:fillRect/>
          </a:stretch>
        </p:blipFill>
        <p:spPr>
          <a:xfrm>
            <a:off x="5500694" y="428604"/>
            <a:ext cx="2830730" cy="5286388"/>
          </a:xfrm>
          <a:prstGeom prst="rect">
            <a:avLst/>
          </a:prstGeom>
          <a:effectLst>
            <a:softEdge rad="3175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74638"/>
            <a:ext cx="8229600" cy="868346"/>
          </a:xfrm>
          <a:ln/>
        </p:spPr>
        <p:style>
          <a:lnRef idx="3">
            <a:schemeClr val="lt1"/>
          </a:lnRef>
          <a:fillRef idx="1">
            <a:schemeClr val="accent1"/>
          </a:fillRef>
          <a:effectRef idx="1">
            <a:schemeClr val="accent1"/>
          </a:effectRef>
          <a:fontRef idx="minor">
            <a:schemeClr val="lt1"/>
          </a:fontRef>
        </p:style>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2800" dirty="0"/>
              <a:t>Η </a:t>
            </a:r>
            <a:r>
              <a:rPr lang="el-GR" sz="2800" dirty="0" smtClean="0"/>
              <a:t>κωδικοποίηση</a:t>
            </a:r>
            <a:endParaRPr lang="el-GR" sz="2800" dirty="0"/>
          </a:p>
        </p:txBody>
      </p:sp>
      <p:sp>
        <p:nvSpPr>
          <p:cNvPr id="11266" name="Rectangle 2"/>
          <p:cNvSpPr>
            <a:spLocks noGrp="1" noChangeArrowheads="1"/>
          </p:cNvSpPr>
          <p:nvPr>
            <p:ph type="body" idx="1"/>
          </p:nvPr>
        </p:nvSpPr>
        <p:spPr>
          <a:xfrm>
            <a:off x="428596" y="1571612"/>
            <a:ext cx="8229600" cy="4714908"/>
          </a:xfrm>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900" dirty="0"/>
              <a:t>Η κωδικοποίηση μπορεί να </a:t>
            </a:r>
            <a:r>
              <a:rPr lang="el-GR" sz="1900" dirty="0" smtClean="0"/>
              <a:t>οριστεί </a:t>
            </a:r>
            <a:r>
              <a:rPr lang="el-GR" sz="1900" dirty="0"/>
              <a:t>από </a:t>
            </a:r>
            <a:r>
              <a:rPr lang="el-GR" sz="1900" dirty="0" smtClean="0"/>
              <a:t>πριν</a:t>
            </a:r>
          </a:p>
          <a:p>
            <a:pPr lvl="1"/>
            <a:r>
              <a:rPr lang="el-GR" sz="1900" dirty="0" smtClean="0"/>
              <a:t>Προκύπτει από τη θεωρία ή προηγούμενα ερευνητικά δεδομένα</a:t>
            </a:r>
            <a:endParaRPr lang="en-US" sz="1900" dirty="0" smtClean="0"/>
          </a:p>
          <a:p>
            <a:pPr lvl="1"/>
            <a:r>
              <a:rPr lang="el-GR" sz="1900" dirty="0" smtClean="0"/>
              <a:t>Δημιουργούμε σχετικές κατηγορίες</a:t>
            </a:r>
          </a:p>
          <a:p>
            <a:r>
              <a:rPr lang="el-GR" sz="1900" dirty="0" smtClean="0"/>
              <a:t>Η </a:t>
            </a:r>
            <a:r>
              <a:rPr lang="el-GR" sz="1900" dirty="0"/>
              <a:t>κωδικοποίηση πρέπει να είναι σαφής και </a:t>
            </a:r>
            <a:r>
              <a:rPr lang="el-GR" sz="1900" dirty="0" smtClean="0"/>
              <a:t>εξαντλητική </a:t>
            </a:r>
            <a:r>
              <a:rPr lang="el-GR" sz="1900" dirty="0"/>
              <a:t>και να ταιριάζει </a:t>
            </a:r>
            <a:br>
              <a:rPr lang="el-GR" sz="1900" dirty="0"/>
            </a:br>
            <a:r>
              <a:rPr lang="el-GR" sz="1900" dirty="0"/>
              <a:t>με το κωδικοποιημένο περιεχόμενο με </a:t>
            </a:r>
            <a:r>
              <a:rPr lang="el-GR" sz="1900" dirty="0" smtClean="0"/>
              <a:t>συνέπεια</a:t>
            </a:r>
            <a:endParaRPr lang="el-GR" sz="1900" dirty="0"/>
          </a:p>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900" dirty="0" smtClean="0"/>
              <a:t>Μία </a:t>
            </a:r>
            <a:r>
              <a:rPr lang="el-GR" sz="1900" dirty="0"/>
              <a:t>εναλλακτική εκκίνηση για την ανάλυση περιεχομένου είναι </a:t>
            </a:r>
            <a:r>
              <a:rPr lang="el-GR" sz="1900" dirty="0" smtClean="0"/>
              <a:t>η δημιουργία ή καταγραφή </a:t>
            </a:r>
            <a:r>
              <a:rPr lang="el-GR" sz="1900" dirty="0"/>
              <a:t>των κυρίων/βασικών λέξεων (</a:t>
            </a:r>
            <a:r>
              <a:rPr lang="el-GR" sz="1900" dirty="0" err="1"/>
              <a:t>keywords</a:t>
            </a:r>
            <a:r>
              <a:rPr lang="el-GR" sz="1900" dirty="0"/>
              <a:t>), καταγράφοντας τη συχνότητα </a:t>
            </a:r>
            <a:r>
              <a:rPr lang="el-GR" sz="1900" dirty="0" smtClean="0"/>
              <a:t>εμφάνισής τους.</a:t>
            </a:r>
          </a:p>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900" dirty="0" smtClean="0"/>
              <a:t>Είναι προτιμότερο να ελεγχθεί το σύστημα κωδικοποίησης σε παρεμφερή δεδομένα και ει δυνατόν από δύο ή περισσότερα άτομα. </a:t>
            </a:r>
          </a:p>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900" dirty="0" smtClean="0"/>
              <a:t>Το τελικό σύστημα κωδικοποίησης θα πρέπει να εξαντλεί όλες τις περιπτώσεις και οι κατηγορίες να είναι αμοιβαία αποκλειόμενες</a:t>
            </a:r>
          </a:p>
          <a:p>
            <a:pPr marL="341313" indent="-341313">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900" i="1" dirty="0" smtClean="0">
                <a:solidFill>
                  <a:srgbClr val="C00000"/>
                </a:solidFill>
              </a:rPr>
              <a:t>Προσοχή στη διάκριση ανάμεσα στο έκδηλο/ φανερό περιεχόμενο (</a:t>
            </a:r>
            <a:r>
              <a:rPr lang="el-GR" sz="1900" i="1" dirty="0" err="1" smtClean="0">
                <a:solidFill>
                  <a:srgbClr val="C00000"/>
                </a:solidFill>
              </a:rPr>
              <a:t>manifest</a:t>
            </a:r>
            <a:r>
              <a:rPr lang="el-GR" sz="1900" i="1" dirty="0" smtClean="0">
                <a:solidFill>
                  <a:srgbClr val="C00000"/>
                </a:solidFill>
              </a:rPr>
              <a:t> </a:t>
            </a:r>
            <a:r>
              <a:rPr lang="el-GR" sz="1900" i="1" dirty="0" err="1" smtClean="0">
                <a:solidFill>
                  <a:srgbClr val="C00000"/>
                </a:solidFill>
              </a:rPr>
              <a:t>content</a:t>
            </a:r>
            <a:r>
              <a:rPr lang="el-GR" sz="1900" i="1" dirty="0" smtClean="0">
                <a:solidFill>
                  <a:srgbClr val="C00000"/>
                </a:solidFill>
              </a:rPr>
              <a:t>), δηλαδή στα νοήματα που εκφράζονται άμεσα και στο λανθάνον περιεχόμενο (</a:t>
            </a:r>
            <a:r>
              <a:rPr lang="el-GR" sz="1900" i="1" dirty="0" err="1" smtClean="0">
                <a:solidFill>
                  <a:srgbClr val="C00000"/>
                </a:solidFill>
              </a:rPr>
              <a:t>latent</a:t>
            </a:r>
            <a:r>
              <a:rPr lang="el-GR" sz="1900" i="1" dirty="0" smtClean="0">
                <a:solidFill>
                  <a:srgbClr val="C00000"/>
                </a:solidFill>
              </a:rPr>
              <a:t> </a:t>
            </a:r>
            <a:r>
              <a:rPr lang="el-GR" sz="1900" i="1" dirty="0" err="1" smtClean="0">
                <a:solidFill>
                  <a:srgbClr val="C00000"/>
                </a:solidFill>
              </a:rPr>
              <a:t>content</a:t>
            </a:r>
            <a:r>
              <a:rPr lang="el-GR" sz="1900" i="1" dirty="0" smtClean="0">
                <a:solidFill>
                  <a:srgbClr val="C00000"/>
                </a:solidFill>
              </a:rPr>
              <a:t>).</a:t>
            </a:r>
          </a:p>
          <a:p>
            <a:pPr marL="341313" indent="-341313">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l-GR" sz="1800" b="1"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l-GR" sz="2800" dirty="0"/>
              <a:t>Χαρακτηριστικά μιας καλής ποιοτικής έρευνας (1)</a:t>
            </a:r>
          </a:p>
        </p:txBody>
      </p:sp>
      <p:sp>
        <p:nvSpPr>
          <p:cNvPr id="9219" name="Rectangle 3"/>
          <p:cNvSpPr>
            <a:spLocks noGrp="1" noChangeArrowheads="1"/>
          </p:cNvSpPr>
          <p:nvPr>
            <p:ph idx="1"/>
          </p:nvPr>
        </p:nvSpPr>
        <p:spPr>
          <a:xfrm>
            <a:off x="468313" y="1500174"/>
            <a:ext cx="8207375" cy="4737114"/>
          </a:xfrm>
        </p:spPr>
        <p:style>
          <a:lnRef idx="2">
            <a:schemeClr val="accent2"/>
          </a:lnRef>
          <a:fillRef idx="1">
            <a:schemeClr val="lt1"/>
          </a:fillRef>
          <a:effectRef idx="0">
            <a:schemeClr val="accent2"/>
          </a:effectRef>
          <a:fontRef idx="minor">
            <a:schemeClr val="dk1"/>
          </a:fontRef>
        </p:style>
        <p:txBody>
          <a:bodyPr>
            <a:normAutofit/>
          </a:bodyPr>
          <a:lstStyle/>
          <a:p>
            <a:pPr marL="0" indent="-609600">
              <a:lnSpc>
                <a:spcPct val="80000"/>
              </a:lnSpc>
              <a:spcBef>
                <a:spcPts val="0"/>
              </a:spcBef>
              <a:buClr>
                <a:schemeClr val="tx1"/>
              </a:buClr>
            </a:pPr>
            <a:endParaRPr lang="el-GR" sz="1800" dirty="0" smtClean="0"/>
          </a:p>
          <a:p>
            <a:pPr marL="0" indent="-609600">
              <a:lnSpc>
                <a:spcPct val="80000"/>
              </a:lnSpc>
              <a:spcBef>
                <a:spcPts val="0"/>
              </a:spcBef>
              <a:buClr>
                <a:schemeClr val="tx1"/>
              </a:buClr>
            </a:pPr>
            <a:r>
              <a:rPr lang="el-GR" sz="1800" dirty="0" smtClean="0"/>
              <a:t>Αυστηρές </a:t>
            </a:r>
            <a:r>
              <a:rPr lang="el-GR" sz="1800" dirty="0"/>
              <a:t>διαδικασίες συλλογής δεδομένων. Συνήθως πολλαπλές τεχνικές συλλογής δεδομένων. Τα δεδομένα συνοψίζονται επαρκώς και δίνονται λεπτομέρειες για το πώς </a:t>
            </a:r>
            <a:r>
              <a:rPr lang="el-GR" sz="1800" dirty="0" smtClean="0"/>
              <a:t>συλλέχθηκαν. </a:t>
            </a:r>
            <a:endParaRPr lang="el-GR" sz="1800" dirty="0"/>
          </a:p>
          <a:p>
            <a:pPr marL="0" indent="-609600">
              <a:lnSpc>
                <a:spcPct val="80000"/>
              </a:lnSpc>
              <a:spcBef>
                <a:spcPts val="0"/>
              </a:spcBef>
              <a:buClr>
                <a:schemeClr val="tx1"/>
              </a:buClr>
            </a:pPr>
            <a:endParaRPr lang="el-GR" sz="1800" dirty="0"/>
          </a:p>
          <a:p>
            <a:pPr marL="0" indent="-609600">
              <a:lnSpc>
                <a:spcPct val="80000"/>
              </a:lnSpc>
              <a:spcBef>
                <a:spcPts val="0"/>
              </a:spcBef>
              <a:buClr>
                <a:schemeClr val="tx1"/>
              </a:buClr>
            </a:pPr>
            <a:r>
              <a:rPr lang="el-GR" sz="1800" dirty="0"/>
              <a:t>Η μελέτη διατυπώνεται στο πλαίσιο των παραδοχών και των χαρακτηριστικών της ποιοτικής προσέγγισης στην έρευνα. Αυτό περιλαμβάνει βασικά χαρακτηριστικά, όπως </a:t>
            </a:r>
            <a:r>
              <a:rPr lang="el-GR" sz="1800" dirty="0" smtClean="0"/>
              <a:t>ένα </a:t>
            </a:r>
            <a:r>
              <a:rPr lang="el-GR" sz="1800" dirty="0"/>
              <a:t>εξελισσόμενο σχέδιο, η παρουσίαση των πολλαπλών πραγματικοτήτων, ο ερευνητής ως εργαλείο συλλογής δεδομένων και </a:t>
            </a:r>
            <a:r>
              <a:rPr lang="el-GR" sz="1800" dirty="0" smtClean="0"/>
              <a:t>εστίαση στις </a:t>
            </a:r>
            <a:r>
              <a:rPr lang="el-GR" sz="1800" dirty="0"/>
              <a:t>απόψεις των συμμετεχόντων. </a:t>
            </a:r>
          </a:p>
          <a:p>
            <a:pPr marL="0" indent="-609600">
              <a:lnSpc>
                <a:spcPct val="80000"/>
              </a:lnSpc>
              <a:spcBef>
                <a:spcPts val="0"/>
              </a:spcBef>
              <a:buClr>
                <a:schemeClr val="tx1"/>
              </a:buClr>
            </a:pPr>
            <a:endParaRPr lang="el-GR" sz="1800" dirty="0"/>
          </a:p>
          <a:p>
            <a:pPr marL="0" indent="-609600">
              <a:lnSpc>
                <a:spcPct val="80000"/>
              </a:lnSpc>
              <a:spcBef>
                <a:spcPts val="0"/>
              </a:spcBef>
              <a:buClr>
                <a:schemeClr val="tx1"/>
              </a:buClr>
            </a:pPr>
            <a:r>
              <a:rPr lang="el-GR" sz="1800" dirty="0"/>
              <a:t>Αυτή η παράδοση δεν χρειάζεται να είναι «καθαρή» και μπορούν να συνδυαστούν οι διαδικασίες από αρκετές παραδόσεις. Συνιστάται στον αρχάριο ερευνητή να μείνει στο πλαίσιο μιας παράδοσης αρχικά, να αισθανθεί άνετα με αυτή, να τη μάθει και να διατηρήσει τη μελέτη λιτή κα απλή. Αργότερα, ειδικά σε μακρές και σύνθετες μελέτες, μπορεί να είναι χρήσιμα χαρακτηριστικά από διάφορες </a:t>
            </a:r>
            <a:r>
              <a:rPr lang="el-GR" sz="1800" dirty="0" smtClean="0"/>
              <a:t>παραδόσεις.</a:t>
            </a:r>
            <a:endParaRPr lang="el-GR" sz="1800" dirty="0"/>
          </a:p>
        </p:txBody>
      </p:sp>
      <p:sp>
        <p:nvSpPr>
          <p:cNvPr id="9220" name="Text Box 4"/>
          <p:cNvSpPr txBox="1">
            <a:spLocks noChangeArrowheads="1"/>
          </p:cNvSpPr>
          <p:nvPr/>
        </p:nvSpPr>
        <p:spPr bwMode="auto">
          <a:xfrm>
            <a:off x="1547813" y="6308725"/>
            <a:ext cx="7235825" cy="274638"/>
          </a:xfrm>
          <a:prstGeom prst="rect">
            <a:avLst/>
          </a:prstGeom>
          <a:noFill/>
          <a:ln w="12700" cap="sq">
            <a:noFill/>
            <a:miter lim="800000"/>
            <a:headEnd type="none" w="sm" len="sm"/>
            <a:tailEnd type="none" w="sm" len="sm"/>
          </a:ln>
          <a:effectLst/>
        </p:spPr>
        <p:txBody>
          <a:bodyPr wrap="none">
            <a:spAutoFit/>
          </a:bodyPr>
          <a:lstStyle/>
          <a:p>
            <a:pPr eaLnBrk="0" hangingPunct="0"/>
            <a:r>
              <a:rPr lang="en-US" sz="1200">
                <a:latin typeface="Times New Roman" pitchFamily="18" charset="0"/>
              </a:rPr>
              <a:t>Cresswell, J.W. (1998). </a:t>
            </a:r>
            <a:r>
              <a:rPr lang="en-US" sz="1200" i="1">
                <a:latin typeface="Times New Roman" pitchFamily="18" charset="0"/>
              </a:rPr>
              <a:t>Qualitative inquiry and research design: Choosing among five traditions</a:t>
            </a:r>
            <a:r>
              <a:rPr lang="en-US" sz="1200">
                <a:latin typeface="Times New Roman" pitchFamily="18" charset="0"/>
              </a:rPr>
              <a:t>. California: Sage.</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57200"/>
            <a:ext cx="8229600" cy="9144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l-GR" dirty="0" smtClean="0"/>
              <a:t>Καθορίζοντας τη μονάδα ανάλυσης</a:t>
            </a:r>
            <a:endParaRPr lang="en-US" dirty="0"/>
          </a:p>
        </p:txBody>
      </p:sp>
      <p:sp>
        <p:nvSpPr>
          <p:cNvPr id="36867" name="Rectangle 3"/>
          <p:cNvSpPr>
            <a:spLocks noGrp="1" noChangeArrowheads="1"/>
          </p:cNvSpPr>
          <p:nvPr>
            <p:ph type="body" idx="1"/>
          </p:nvPr>
        </p:nvSpPr>
        <p:spPr>
          <a:xfrm>
            <a:off x="457200" y="1600200"/>
            <a:ext cx="8229600" cy="5029200"/>
          </a:xfrm>
        </p:spPr>
        <p:style>
          <a:lnRef idx="1">
            <a:schemeClr val="accent1"/>
          </a:lnRef>
          <a:fillRef idx="2">
            <a:schemeClr val="accent1"/>
          </a:fillRef>
          <a:effectRef idx="1">
            <a:schemeClr val="accent1"/>
          </a:effectRef>
          <a:fontRef idx="minor">
            <a:schemeClr val="dk1"/>
          </a:fontRef>
        </p:style>
        <p:txBody>
          <a:bodyPr>
            <a:normAutofit/>
          </a:bodyPr>
          <a:lstStyle/>
          <a:p>
            <a:pPr>
              <a:lnSpc>
                <a:spcPct val="90000"/>
              </a:lnSpc>
            </a:pPr>
            <a:r>
              <a:rPr lang="el-GR" sz="2400" dirty="0" smtClean="0"/>
              <a:t>Πρέπει να προσδιορίσετε τη «μονάδα ανάλυσης»</a:t>
            </a:r>
          </a:p>
          <a:p>
            <a:pPr>
              <a:lnSpc>
                <a:spcPct val="90000"/>
              </a:lnSpc>
            </a:pPr>
            <a:r>
              <a:rPr lang="el-GR" sz="2400" dirty="0" smtClean="0"/>
              <a:t>Η πλειονότητα των δεδομένων σας πρέπει να ενταχθεί σε μονάδες ανάλυσης</a:t>
            </a:r>
          </a:p>
          <a:p>
            <a:pPr marL="342900" lvl="1" indent="-342900">
              <a:lnSpc>
                <a:spcPct val="90000"/>
              </a:lnSpc>
              <a:buFont typeface="Arial" pitchFamily="34" charset="0"/>
              <a:buChar char="•"/>
            </a:pPr>
            <a:r>
              <a:rPr lang="el-GR" sz="2400" dirty="0" smtClean="0"/>
              <a:t>Τι </a:t>
            </a:r>
            <a:r>
              <a:rPr lang="el-GR" sz="2400" dirty="0" smtClean="0"/>
              <a:t>θα ορίσετε ως μονάδες ανάλυσης;</a:t>
            </a:r>
            <a:endParaRPr lang="en-US" sz="2400" dirty="0" smtClean="0"/>
          </a:p>
          <a:p>
            <a:pPr marL="342900" lvl="1" indent="-342900">
              <a:lnSpc>
                <a:spcPct val="90000"/>
              </a:lnSpc>
              <a:buFont typeface="Arial" pitchFamily="34" charset="0"/>
              <a:buChar char="•"/>
            </a:pPr>
            <a:r>
              <a:rPr lang="el-GR" sz="2400" dirty="0" smtClean="0"/>
              <a:t>Οι μονάδες πρέπει να ταιριάζουν στο ερευνητικό ερώτημα, το αντικείμενο του ερευνητικού σας ενδιαφέροντος, την κωδικοποίηση σας</a:t>
            </a:r>
            <a:endParaRPr lang="en-US" sz="2400" dirty="0" smtClean="0"/>
          </a:p>
          <a:p>
            <a:pPr lvl="2">
              <a:lnSpc>
                <a:spcPct val="90000"/>
              </a:lnSpc>
            </a:pPr>
            <a:r>
              <a:rPr lang="el-GR" sz="1800" dirty="0" smtClean="0"/>
              <a:t>Λέξεις</a:t>
            </a:r>
            <a:endParaRPr lang="en-US" sz="1800" dirty="0"/>
          </a:p>
          <a:p>
            <a:pPr lvl="2">
              <a:lnSpc>
                <a:spcPct val="90000"/>
              </a:lnSpc>
            </a:pPr>
            <a:r>
              <a:rPr lang="el-GR" sz="1800" dirty="0" smtClean="0"/>
              <a:t>Μονάδες σκέψης </a:t>
            </a:r>
            <a:r>
              <a:rPr lang="en-US" sz="1800" dirty="0" smtClean="0"/>
              <a:t>(</a:t>
            </a:r>
            <a:r>
              <a:rPr lang="el-GR" sz="1800" dirty="0" smtClean="0"/>
              <a:t>υποκείμενο-ρήμα, πλήρης σκέψη</a:t>
            </a:r>
            <a:r>
              <a:rPr lang="en-US" sz="1800" dirty="0" smtClean="0"/>
              <a:t>)</a:t>
            </a:r>
            <a:endParaRPr lang="en-US" sz="1800" dirty="0"/>
          </a:p>
          <a:p>
            <a:pPr lvl="2">
              <a:lnSpc>
                <a:spcPct val="90000"/>
              </a:lnSpc>
            </a:pPr>
            <a:r>
              <a:rPr lang="el-GR" sz="1800" dirty="0" smtClean="0"/>
              <a:t>Προτάσεις</a:t>
            </a:r>
            <a:endParaRPr lang="en-US" sz="1800" dirty="0"/>
          </a:p>
          <a:p>
            <a:pPr lvl="2">
              <a:lnSpc>
                <a:spcPct val="90000"/>
              </a:lnSpc>
            </a:pPr>
            <a:r>
              <a:rPr lang="el-GR" sz="1800" dirty="0" smtClean="0"/>
              <a:t>Παράγραφοι </a:t>
            </a:r>
            <a:endParaRPr lang="en-US" sz="1800" dirty="0"/>
          </a:p>
          <a:p>
            <a:pPr lvl="2">
              <a:lnSpc>
                <a:spcPct val="90000"/>
              </a:lnSpc>
            </a:pPr>
            <a:r>
              <a:rPr lang="el-GR" sz="1800" dirty="0" smtClean="0"/>
              <a:t>Ολόκληρες συζητήσεις…</a:t>
            </a:r>
            <a:endParaRPr lang="en-US" sz="1800" dirty="0"/>
          </a:p>
          <a:p>
            <a:pPr marL="342900" lvl="1" indent="-342900">
              <a:lnSpc>
                <a:spcPct val="90000"/>
              </a:lnSpc>
              <a:buFont typeface="Arial" pitchFamily="34" charset="0"/>
              <a:buChar char="•"/>
            </a:pPr>
            <a:r>
              <a:rPr lang="el-GR" sz="2400" dirty="0" smtClean="0"/>
              <a:t>Η μονάδα ανάλυσης βασίζεται στο ερευνητικό σας ερώτημα, την κωδικοποίηση και τι γνωρίζετε για τα δεδομένα σας. </a:t>
            </a:r>
            <a:endParaRPr lang="en-US" sz="24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457200"/>
            <a:ext cx="8229600" cy="762000"/>
          </a:xfrm>
        </p:spPr>
        <p:style>
          <a:lnRef idx="3">
            <a:schemeClr val="lt1"/>
          </a:lnRef>
          <a:fillRef idx="1">
            <a:schemeClr val="accent1"/>
          </a:fillRef>
          <a:effectRef idx="1">
            <a:schemeClr val="accent1"/>
          </a:effectRef>
          <a:fontRef idx="minor">
            <a:schemeClr val="lt1"/>
          </a:fontRef>
        </p:style>
        <p:txBody>
          <a:bodyPr/>
          <a:lstStyle/>
          <a:p>
            <a:r>
              <a:rPr lang="el-GR" dirty="0" smtClean="0"/>
              <a:t>Χρησιμοποιώντας τα δεδομένα</a:t>
            </a:r>
            <a:endParaRPr lang="en-US" dirty="0"/>
          </a:p>
        </p:txBody>
      </p:sp>
      <p:sp>
        <p:nvSpPr>
          <p:cNvPr id="40963" name="Rectangle 3"/>
          <p:cNvSpPr>
            <a:spLocks noGrp="1" noChangeArrowheads="1"/>
          </p:cNvSpPr>
          <p:nvPr>
            <p:ph type="body" idx="1"/>
          </p:nvPr>
        </p:nvSpPr>
        <p:spPr>
          <a:xfrm>
            <a:off x="457200" y="1447800"/>
            <a:ext cx="8229600" cy="5105400"/>
          </a:xfrm>
        </p:spPr>
        <p:style>
          <a:lnRef idx="1">
            <a:schemeClr val="accent1"/>
          </a:lnRef>
          <a:fillRef idx="2">
            <a:schemeClr val="accent1"/>
          </a:fillRef>
          <a:effectRef idx="1">
            <a:schemeClr val="accent1"/>
          </a:effectRef>
          <a:fontRef idx="minor">
            <a:schemeClr val="dk1"/>
          </a:fontRef>
        </p:style>
        <p:txBody>
          <a:bodyPr>
            <a:normAutofit/>
          </a:bodyPr>
          <a:lstStyle/>
          <a:p>
            <a:r>
              <a:rPr lang="el-GR" sz="1900" dirty="0" smtClean="0"/>
              <a:t>Πρέπει να εκπαιδεύσετε δύο (ή περισσότερους) κωδικογράφους να εντοπίζουν μονάδες ανάλυσης</a:t>
            </a:r>
          </a:p>
          <a:p>
            <a:pPr lvl="2"/>
            <a:r>
              <a:rPr lang="el-GR" sz="1900" dirty="0" smtClean="0"/>
              <a:t>Ασκηθείτε στην </a:t>
            </a:r>
            <a:r>
              <a:rPr lang="el-GR" sz="1900" dirty="0" err="1" smtClean="0"/>
              <a:t>κωδικογράφηση</a:t>
            </a:r>
            <a:r>
              <a:rPr lang="el-GR" sz="1900" dirty="0" smtClean="0"/>
              <a:t> παρόμοιων δεδομένων, που όμως δεν περιλαμβάνονται στο υπό εξέταση δείγμα</a:t>
            </a:r>
          </a:p>
          <a:p>
            <a:pPr lvl="2"/>
            <a:r>
              <a:rPr lang="el-GR" sz="1900" dirty="0" smtClean="0"/>
              <a:t>Κάνετε έλεγχο των κωδίκων μεταξύ των κωδικογράφων και του εκπαιδευτή</a:t>
            </a:r>
          </a:p>
          <a:p>
            <a:pPr lvl="2"/>
            <a:r>
              <a:rPr lang="el-GR" sz="1900" dirty="0" smtClean="0"/>
              <a:t>Συζητήστε τις διαφορές</a:t>
            </a:r>
            <a:endParaRPr lang="en-US" sz="1900" dirty="0" smtClean="0"/>
          </a:p>
          <a:p>
            <a:pPr lvl="2"/>
            <a:r>
              <a:rPr lang="el-GR" sz="1900" dirty="0" smtClean="0"/>
              <a:t>Αναπτύξτε κανόνες </a:t>
            </a:r>
            <a:r>
              <a:rPr lang="el-GR" sz="1900" dirty="0" err="1" smtClean="0"/>
              <a:t>κωδικογράφησης</a:t>
            </a:r>
            <a:r>
              <a:rPr lang="el-GR" sz="1900" dirty="0" smtClean="0"/>
              <a:t>, ρουτίνες, προσδιορισμούς</a:t>
            </a:r>
            <a:endParaRPr lang="en-US" sz="1900" dirty="0" smtClean="0"/>
          </a:p>
          <a:p>
            <a:pPr marL="342900" lvl="1" indent="-342900">
              <a:buFont typeface="Arial" pitchFamily="34" charset="0"/>
              <a:buChar char="•"/>
            </a:pPr>
            <a:r>
              <a:rPr lang="el-GR" sz="1900" dirty="0" smtClean="0"/>
              <a:t>Εξασκηθείτε μέχρι οι κωδικογράφοι να επιτυγχάνουν αξιοπιστία, δηλαδή να κατατάσσουν με τον ίδιο τρόπο σε κατηγορίες</a:t>
            </a:r>
          </a:p>
          <a:p>
            <a:pPr lvl="1">
              <a:lnSpc>
                <a:spcPct val="90000"/>
              </a:lnSpc>
            </a:pPr>
            <a:r>
              <a:rPr lang="en-US" sz="1900" dirty="0" smtClean="0"/>
              <a:t>80% </a:t>
            </a:r>
            <a:r>
              <a:rPr lang="el-GR" sz="1900" dirty="0" smtClean="0"/>
              <a:t>αξιοπιστία θεωρείται απαραίτητη πριν την τελική </a:t>
            </a:r>
            <a:r>
              <a:rPr lang="el-GR" sz="1900" dirty="0" err="1" smtClean="0"/>
              <a:t>κωδικογράφηση</a:t>
            </a:r>
            <a:r>
              <a:rPr lang="el-GR" sz="1900" dirty="0" smtClean="0"/>
              <a:t>. Πρέπει να ασκηθούν μέχρι να φτάσουν αυτό το στάνταρντ. </a:t>
            </a:r>
          </a:p>
          <a:p>
            <a:pPr>
              <a:lnSpc>
                <a:spcPct val="90000"/>
              </a:lnSpc>
            </a:pPr>
            <a:r>
              <a:rPr lang="el-GR" sz="1900" dirty="0" smtClean="0"/>
              <a:t>Όταν επιτευχθεί η αξιοπιστία τους τότε </a:t>
            </a:r>
            <a:r>
              <a:rPr lang="el-GR" sz="1900" dirty="0" err="1" smtClean="0"/>
              <a:t>κωδικογραφούν</a:t>
            </a:r>
            <a:r>
              <a:rPr lang="el-GR" sz="1900" dirty="0" smtClean="0"/>
              <a:t> ανεξάρτητα</a:t>
            </a:r>
          </a:p>
          <a:p>
            <a:pPr marL="342900" lvl="1" indent="-342900">
              <a:buFont typeface="Arial" pitchFamily="34" charset="0"/>
              <a:buChar char="•"/>
            </a:pPr>
            <a:r>
              <a:rPr lang="el-GR" sz="1900" dirty="0" smtClean="0"/>
              <a:t>Όταν ολοκληρώσουν υπολογίζετε την ολική αξιοπιστία</a:t>
            </a:r>
          </a:p>
          <a:p>
            <a:pPr marL="742950" lvl="2" indent="-342900"/>
            <a:r>
              <a:rPr lang="el-GR" sz="1600" dirty="0" smtClean="0"/>
              <a:t>Υπάρχουν διάφοροι τρόποι υπολογισμού της αξιοπιστίας μεταξύ των κωδικογράφων (ποσοστό συμφωνίας, δείκτης </a:t>
            </a:r>
            <a:r>
              <a:rPr lang="en-US" sz="1600" dirty="0" smtClean="0"/>
              <a:t>Cohen’s kappa </a:t>
            </a:r>
            <a:r>
              <a:rPr lang="el-GR" sz="1600" dirty="0" smtClean="0"/>
              <a:t>κτλ.)</a:t>
            </a:r>
          </a:p>
          <a:p>
            <a:pPr marL="342900" lvl="1" indent="-342900">
              <a:buFont typeface="Arial" pitchFamily="34" charset="0"/>
              <a:buChar char="•"/>
            </a:pPr>
            <a:endParaRPr lang="en-US" sz="1900" dirty="0" smtClean="0"/>
          </a:p>
          <a:p>
            <a:pPr marL="742950" lvl="2" indent="-342900"/>
            <a:endParaRPr lang="el-GR" sz="1500" dirty="0" smtClean="0"/>
          </a:p>
          <a:p>
            <a:pPr lvl="1"/>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4638"/>
            <a:ext cx="8229600" cy="796908"/>
          </a:xfrm>
        </p:spPr>
        <p:style>
          <a:lnRef idx="3">
            <a:schemeClr val="lt1"/>
          </a:lnRef>
          <a:fillRef idx="1">
            <a:schemeClr val="accent1"/>
          </a:fillRef>
          <a:effectRef idx="1">
            <a:schemeClr val="accent1"/>
          </a:effectRef>
          <a:fontRef idx="minor">
            <a:schemeClr val="lt1"/>
          </a:fontRef>
        </p:style>
        <p:txBody>
          <a:bodyPr>
            <a:noAutofit/>
          </a:bodyPr>
          <a:lstStyle/>
          <a:p>
            <a:r>
              <a:rPr lang="el-GR" sz="2800" dirty="0" smtClean="0"/>
              <a:t>Στατιστική ανάλυση των κωδικοποιημένων δεδομένων</a:t>
            </a:r>
            <a:endParaRPr lang="en-US" sz="2800" dirty="0"/>
          </a:p>
        </p:txBody>
      </p:sp>
      <p:sp>
        <p:nvSpPr>
          <p:cNvPr id="65539" name="Rectangle 3"/>
          <p:cNvSpPr>
            <a:spLocks noGrp="1" noChangeArrowheads="1"/>
          </p:cNvSpPr>
          <p:nvPr>
            <p:ph type="body" idx="1"/>
          </p:nvPr>
        </p:nvSpPr>
        <p:spPr>
          <a:xfrm>
            <a:off x="428596" y="1214422"/>
            <a:ext cx="8229600" cy="2686056"/>
          </a:xfrm>
        </p:spPr>
        <p:txBody>
          <a:bodyPr>
            <a:normAutofit fontScale="92500" lnSpcReduction="20000"/>
          </a:bodyPr>
          <a:lstStyle/>
          <a:p>
            <a:r>
              <a:rPr lang="el-GR" dirty="0" smtClean="0"/>
              <a:t>Εισάγετε τα δεδομένα της </a:t>
            </a:r>
            <a:r>
              <a:rPr lang="el-GR" dirty="0" err="1" smtClean="0"/>
              <a:t>κωδικογράφησης</a:t>
            </a:r>
            <a:r>
              <a:rPr lang="el-GR" dirty="0" smtClean="0"/>
              <a:t> σε ένα στατιστικό πακέτο</a:t>
            </a:r>
            <a:endParaRPr lang="en-US" dirty="0"/>
          </a:p>
          <a:p>
            <a:r>
              <a:rPr lang="el-GR" dirty="0" smtClean="0"/>
              <a:t>Τα στατιστικά σας εξαρτώνται από το ερευνητικό σας ερώτημα</a:t>
            </a:r>
            <a:endParaRPr lang="en-US" dirty="0"/>
          </a:p>
          <a:p>
            <a:pPr lvl="1"/>
            <a:r>
              <a:rPr lang="el-GR" dirty="0" smtClean="0"/>
              <a:t>Συχνότητες </a:t>
            </a:r>
            <a:endParaRPr lang="en-US" dirty="0"/>
          </a:p>
          <a:p>
            <a:pPr lvl="1"/>
            <a:r>
              <a:rPr lang="el-GR" dirty="0" smtClean="0"/>
              <a:t>Διαφορές μεταξύ των κατηγοριών (</a:t>
            </a:r>
            <a:r>
              <a:rPr lang="el-GR" dirty="0" err="1" smtClean="0"/>
              <a:t>χ</a:t>
            </a:r>
            <a:r>
              <a:rPr lang="el-GR" baseline="30000" dirty="0" err="1" smtClean="0"/>
              <a:t>2</a:t>
            </a:r>
            <a:r>
              <a:rPr lang="en-US" dirty="0" smtClean="0"/>
              <a:t>)</a:t>
            </a:r>
            <a:endParaRPr lang="el-GR" dirty="0" smtClean="0"/>
          </a:p>
        </p:txBody>
      </p:sp>
      <p:sp>
        <p:nvSpPr>
          <p:cNvPr id="4" name="Rectangle 2"/>
          <p:cNvSpPr txBox="1">
            <a:spLocks noChangeArrowheads="1"/>
          </p:cNvSpPr>
          <p:nvPr/>
        </p:nvSpPr>
        <p:spPr>
          <a:xfrm>
            <a:off x="428596" y="4000504"/>
            <a:ext cx="8229600" cy="500066"/>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smtClean="0">
                <a:ln>
                  <a:noFill/>
                </a:ln>
                <a:solidFill>
                  <a:schemeClr val="lt1"/>
                </a:solidFill>
                <a:effectLst/>
                <a:uLnTx/>
                <a:uFillTx/>
                <a:latin typeface="+mn-lt"/>
                <a:ea typeface="+mn-ea"/>
                <a:cs typeface="+mn-cs"/>
              </a:rPr>
              <a:t>Ερμηνεία</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5" name="Rectangle 3"/>
          <p:cNvSpPr txBox="1">
            <a:spLocks noChangeArrowheads="1"/>
          </p:cNvSpPr>
          <p:nvPr/>
        </p:nvSpPr>
        <p:spPr>
          <a:xfrm>
            <a:off x="428596" y="4786322"/>
            <a:ext cx="8229600" cy="1643074"/>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i="0" u="none" strike="noStrike" kern="1200" cap="none" spc="0" normalizeH="0" baseline="0" noProof="0" dirty="0" smtClean="0">
                <a:ln>
                  <a:noFill/>
                </a:ln>
                <a:solidFill>
                  <a:schemeClr val="tx1"/>
                </a:solidFill>
                <a:effectLst/>
                <a:uLnTx/>
                <a:uFillTx/>
                <a:latin typeface="+mn-lt"/>
                <a:ea typeface="+mn-ea"/>
                <a:cs typeface="+mn-cs"/>
              </a:rPr>
              <a:t>Μπορεί να χρησιμοποιηθεί ένας συνδυασμός μεθόδων λ.χ. ποσοτικής ανάλυσης σε συνδυασμό με ποιοτική ανάλυση για να εξεταστεί η πηγή πληροφόρησης καθώς και τι κατανόησαν από αυτή την πληροφόρηση.</a:t>
            </a:r>
            <a:endParaRPr kumimoji="0" lang="en-US" sz="2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cstate="print"/>
          <a:srcRect l="9744" r="49902" b="59528"/>
          <a:stretch>
            <a:fillRect/>
          </a:stretch>
        </p:blipFill>
        <p:spPr bwMode="auto">
          <a:xfrm>
            <a:off x="4429124" y="500042"/>
            <a:ext cx="4286280" cy="2686747"/>
          </a:xfrm>
          <a:prstGeom prst="rect">
            <a:avLst/>
          </a:prstGeom>
          <a:noFill/>
          <a:ln w="9525">
            <a:noFill/>
            <a:miter lim="800000"/>
            <a:headEnd/>
            <a:tailEnd/>
          </a:ln>
          <a:effectLst/>
        </p:spPr>
      </p:pic>
      <p:pic>
        <p:nvPicPr>
          <p:cNvPr id="182275" name="Picture 3"/>
          <p:cNvPicPr>
            <a:picLocks noChangeAspect="1" noChangeArrowheads="1"/>
          </p:cNvPicPr>
          <p:nvPr/>
        </p:nvPicPr>
        <p:blipFill>
          <a:blip r:embed="rId3" cstate="print"/>
          <a:srcRect r="58465" b="40157"/>
          <a:stretch>
            <a:fillRect/>
          </a:stretch>
        </p:blipFill>
        <p:spPr bwMode="auto">
          <a:xfrm>
            <a:off x="142844" y="3214686"/>
            <a:ext cx="4071966" cy="3468040"/>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r="53150" b="37795"/>
          <a:stretch>
            <a:fillRect/>
          </a:stretch>
        </p:blipFill>
        <p:spPr bwMode="auto">
          <a:xfrm>
            <a:off x="4643438" y="3571876"/>
            <a:ext cx="3929090" cy="3015484"/>
          </a:xfrm>
          <a:prstGeom prst="rect">
            <a:avLst/>
          </a:prstGeom>
          <a:noFill/>
          <a:ln w="9525">
            <a:noFill/>
            <a:miter lim="800000"/>
            <a:headEnd/>
            <a:tailEnd/>
          </a:ln>
          <a:effectLst/>
        </p:spPr>
      </p:pic>
      <p:cxnSp>
        <p:nvCxnSpPr>
          <p:cNvPr id="8" name="7 - Ευθύγραμμο βέλος σύνδεσης"/>
          <p:cNvCxnSpPr/>
          <p:nvPr/>
        </p:nvCxnSpPr>
        <p:spPr>
          <a:xfrm rot="10800000" flipV="1">
            <a:off x="6876000" y="5143512"/>
            <a:ext cx="2268000" cy="428628"/>
          </a:xfrm>
          <a:prstGeom prst="straightConnector1">
            <a:avLst/>
          </a:prstGeom>
          <a:ln w="41275">
            <a:tailEnd type="arrow"/>
          </a:ln>
        </p:spPr>
        <p:style>
          <a:lnRef idx="1">
            <a:schemeClr val="accent2"/>
          </a:lnRef>
          <a:fillRef idx="0">
            <a:schemeClr val="accent2"/>
          </a:fillRef>
          <a:effectRef idx="0">
            <a:schemeClr val="accent2"/>
          </a:effectRef>
          <a:fontRef idx="minor">
            <a:schemeClr val="tx1"/>
          </a:fontRef>
        </p:style>
      </p:cxnSp>
      <p:cxnSp>
        <p:nvCxnSpPr>
          <p:cNvPr id="9" name="8 - Ευθύγραμμο βέλος σύνδεσης"/>
          <p:cNvCxnSpPr/>
          <p:nvPr/>
        </p:nvCxnSpPr>
        <p:spPr>
          <a:xfrm>
            <a:off x="0" y="4643446"/>
            <a:ext cx="2143140" cy="1571636"/>
          </a:xfrm>
          <a:prstGeom prst="straightConnector1">
            <a:avLst/>
          </a:prstGeom>
          <a:ln w="41275">
            <a:tailEnd type="arrow"/>
          </a:ln>
        </p:spPr>
        <p:style>
          <a:lnRef idx="1">
            <a:schemeClr val="accent2"/>
          </a:lnRef>
          <a:fillRef idx="0">
            <a:schemeClr val="accent2"/>
          </a:fillRef>
          <a:effectRef idx="0">
            <a:schemeClr val="accent2"/>
          </a:effectRef>
          <a:fontRef idx="minor">
            <a:schemeClr val="tx1"/>
          </a:fontRef>
        </p:style>
      </p:cxnSp>
      <p:pic>
        <p:nvPicPr>
          <p:cNvPr id="11" name="10 - Εικόνα" descr="content_analysis_paradigma1.jpg"/>
          <p:cNvPicPr>
            <a:picLocks noChangeAspect="1"/>
          </p:cNvPicPr>
          <p:nvPr/>
        </p:nvPicPr>
        <p:blipFill>
          <a:blip r:embed="rId5" cstate="print"/>
          <a:stretch>
            <a:fillRect/>
          </a:stretch>
        </p:blipFill>
        <p:spPr>
          <a:xfrm>
            <a:off x="285720" y="500042"/>
            <a:ext cx="3857652" cy="2500330"/>
          </a:xfrm>
          <a:prstGeom prst="rect">
            <a:avLst/>
          </a:prstGeom>
        </p:spPr>
      </p:pic>
      <p:sp>
        <p:nvSpPr>
          <p:cNvPr id="12" name="11 - Ορθογώνιο"/>
          <p:cNvSpPr/>
          <p:nvPr/>
        </p:nvSpPr>
        <p:spPr>
          <a:xfrm>
            <a:off x="0" y="142852"/>
            <a:ext cx="5421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 Ορθογώνιο"/>
          <p:cNvSpPr/>
          <p:nvPr/>
        </p:nvSpPr>
        <p:spPr>
          <a:xfrm>
            <a:off x="4286248" y="214290"/>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13 - Ορθογώνιο"/>
          <p:cNvSpPr/>
          <p:nvPr/>
        </p:nvSpPr>
        <p:spPr>
          <a:xfrm>
            <a:off x="142844" y="3143248"/>
            <a:ext cx="54213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14 - Ορθογώνιο"/>
          <p:cNvSpPr/>
          <p:nvPr/>
        </p:nvSpPr>
        <p:spPr>
          <a:xfrm>
            <a:off x="4429124" y="3429000"/>
            <a:ext cx="54213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15 - Τίτλος"/>
          <p:cNvSpPr>
            <a:spLocks noGrp="1"/>
          </p:cNvSpPr>
          <p:nvPr>
            <p:ph type="title"/>
          </p:nvPr>
        </p:nvSpPr>
        <p:spPr>
          <a:xfrm>
            <a:off x="500034" y="142852"/>
            <a:ext cx="8229600" cy="368280"/>
          </a:xfrm>
        </p:spPr>
        <p:style>
          <a:lnRef idx="3">
            <a:schemeClr val="lt1"/>
          </a:lnRef>
          <a:fillRef idx="1">
            <a:schemeClr val="accent1"/>
          </a:fillRef>
          <a:effectRef idx="1">
            <a:schemeClr val="accent1"/>
          </a:effectRef>
          <a:fontRef idx="minor">
            <a:schemeClr val="lt1"/>
          </a:fontRef>
        </p:style>
        <p:txBody>
          <a:bodyPr>
            <a:normAutofit/>
          </a:bodyPr>
          <a:lstStyle/>
          <a:p>
            <a:r>
              <a:rPr lang="el-GR" sz="1800" dirty="0" smtClean="0"/>
              <a:t>Παράδειγμα υπολογισμού της αξιοπιστίας με το δείκτη</a:t>
            </a:r>
            <a:r>
              <a:rPr lang="en-US" sz="1800" dirty="0" smtClean="0"/>
              <a:t> Cohen’s kappa</a:t>
            </a:r>
            <a:r>
              <a:rPr lang="el-GR" sz="1800" dirty="0" smtClean="0"/>
              <a:t> στο </a:t>
            </a:r>
            <a:r>
              <a:rPr lang="en-US" sz="1800" dirty="0" smtClean="0"/>
              <a:t>SPSS</a:t>
            </a:r>
            <a:endParaRPr lang="el-GR"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l-GR" dirty="0" err="1" smtClean="0"/>
              <a:t>Θεμελιωμενη</a:t>
            </a:r>
            <a:r>
              <a:rPr lang="el-GR" dirty="0" smtClean="0"/>
              <a:t> </a:t>
            </a:r>
            <a:r>
              <a:rPr lang="el-GR" dirty="0" err="1" smtClean="0"/>
              <a:t>θεωρια</a:t>
            </a:r>
            <a:r>
              <a:rPr lang="el-GR" dirty="0" smtClean="0"/>
              <a:t> </a:t>
            </a:r>
            <a:br>
              <a:rPr lang="el-GR" dirty="0" smtClean="0"/>
            </a:br>
            <a:r>
              <a:rPr lang="en-US" cap="none" dirty="0" smtClean="0"/>
              <a:t>Grounded theory</a:t>
            </a:r>
            <a:endParaRPr lang="el-GR" cap="none" dirty="0"/>
          </a:p>
        </p:txBody>
      </p:sp>
      <p:sp>
        <p:nvSpPr>
          <p:cNvPr id="3" name="2 - Θέση κειμένου"/>
          <p:cNvSpPr>
            <a:spLocks noGrp="1"/>
          </p:cNvSpPr>
          <p:nvPr>
            <p:ph type="body" idx="1"/>
          </p:nvPr>
        </p:nvSpPr>
        <p:spPr/>
        <p:txBody>
          <a:bodyPr/>
          <a:lstStyle/>
          <a:p>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half" idx="1"/>
          </p:nvPr>
        </p:nvSpPr>
        <p:spPr>
          <a:xfrm>
            <a:off x="457200" y="1600200"/>
            <a:ext cx="8186766" cy="4525963"/>
          </a:xfrm>
        </p:spPr>
        <p:style>
          <a:lnRef idx="1">
            <a:schemeClr val="accent2"/>
          </a:lnRef>
          <a:fillRef idx="3">
            <a:schemeClr val="accent2"/>
          </a:fillRef>
          <a:effectRef idx="2">
            <a:schemeClr val="accent2"/>
          </a:effectRef>
          <a:fontRef idx="minor">
            <a:schemeClr val="lt1"/>
          </a:fontRef>
        </p:style>
        <p:txBody>
          <a:bodyPr/>
          <a:lstStyle/>
          <a:p>
            <a:r>
              <a:rPr lang="el-GR" dirty="0" smtClean="0"/>
              <a:t>Κατασκευάζει ή ανακαλύπτει αφηρημένα θεωρητικά σχήματα που εξηγούν ή φωτίζουν ένα κοινωνικό φαινόμενο</a:t>
            </a:r>
          </a:p>
          <a:p>
            <a:r>
              <a:rPr lang="el-GR" dirty="0" smtClean="0"/>
              <a:t>Η θεωρία χτίζεται όταν οι ερευνητές εισάγουν στα δεδομένα τους </a:t>
            </a:r>
            <a:r>
              <a:rPr lang="el-GR" dirty="0" err="1" smtClean="0"/>
              <a:t>αιτιακές</a:t>
            </a:r>
            <a:r>
              <a:rPr lang="el-GR" dirty="0" smtClean="0"/>
              <a:t> σχέσεις.</a:t>
            </a: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l-GR" sz="2800" dirty="0"/>
              <a:t>Θεμελιωμένη θεωρία (</a:t>
            </a:r>
            <a:r>
              <a:rPr lang="en-US" sz="2800" dirty="0"/>
              <a:t>Grounded theory)</a:t>
            </a:r>
            <a:endParaRPr lang="el-GR" sz="2800" dirty="0"/>
          </a:p>
        </p:txBody>
      </p:sp>
      <p:sp>
        <p:nvSpPr>
          <p:cNvPr id="5" name="4 - Θέση κειμένου"/>
          <p:cNvSpPr>
            <a:spLocks noGrp="1"/>
          </p:cNvSpPr>
          <p:nvPr>
            <p:ph type="body" idx="1"/>
          </p:nvPr>
        </p:nvSpPr>
        <p:spPr>
          <a:xfrm>
            <a:off x="428596" y="1571612"/>
            <a:ext cx="4040188" cy="496886"/>
          </a:xfrm>
        </p:spPr>
        <p:style>
          <a:lnRef idx="1">
            <a:schemeClr val="accent2"/>
          </a:lnRef>
          <a:fillRef idx="3">
            <a:schemeClr val="accent2"/>
          </a:fillRef>
          <a:effectRef idx="2">
            <a:schemeClr val="accent2"/>
          </a:effectRef>
          <a:fontRef idx="minor">
            <a:schemeClr val="lt1"/>
          </a:fontRef>
        </p:style>
        <p:txBody>
          <a:bodyPr/>
          <a:lstStyle/>
          <a:p>
            <a:r>
              <a:rPr lang="el-GR" dirty="0" smtClean="0"/>
              <a:t>Πλεονεκτήματα</a:t>
            </a:r>
            <a:endParaRPr lang="el-GR" dirty="0"/>
          </a:p>
        </p:txBody>
      </p:sp>
      <p:sp>
        <p:nvSpPr>
          <p:cNvPr id="252931" name="Rectangle 3"/>
          <p:cNvSpPr>
            <a:spLocks noGrp="1" noChangeArrowheads="1"/>
          </p:cNvSpPr>
          <p:nvPr>
            <p:ph sz="half" idx="2"/>
          </p:nvPr>
        </p:nvSpPr>
        <p:spPr/>
        <p:style>
          <a:lnRef idx="1">
            <a:schemeClr val="accent2"/>
          </a:lnRef>
          <a:fillRef idx="3">
            <a:schemeClr val="accent2"/>
          </a:fillRef>
          <a:effectRef idx="2">
            <a:schemeClr val="accent2"/>
          </a:effectRef>
          <a:fontRef idx="minor">
            <a:schemeClr val="lt1"/>
          </a:fontRef>
        </p:style>
        <p:txBody>
          <a:bodyPr>
            <a:normAutofit fontScale="92500" lnSpcReduction="10000"/>
          </a:bodyPr>
          <a:lstStyle/>
          <a:p>
            <a:pPr>
              <a:lnSpc>
                <a:spcPct val="80000"/>
              </a:lnSpc>
              <a:buFont typeface="Wingdings" pitchFamily="2" charset="2"/>
              <a:buNone/>
            </a:pPr>
            <a:r>
              <a:rPr lang="en-US" sz="2400" dirty="0"/>
              <a:t>+ </a:t>
            </a:r>
            <a:r>
              <a:rPr lang="el-GR" sz="2400" dirty="0"/>
              <a:t>Σαφείς διαδικασίες για την παραγωγή θεωρίας στην έρευνα</a:t>
            </a:r>
          </a:p>
          <a:p>
            <a:pPr>
              <a:lnSpc>
                <a:spcPct val="80000"/>
              </a:lnSpc>
              <a:buFont typeface="Wingdings" pitchFamily="2" charset="2"/>
              <a:buNone/>
            </a:pPr>
            <a:r>
              <a:rPr lang="el-GR" sz="2400" dirty="0"/>
              <a:t>+ Στρατηγική διεξαγωγής έρευνας ευέλικτη, συστηματική και συντονισμένη</a:t>
            </a:r>
          </a:p>
          <a:p>
            <a:pPr>
              <a:lnSpc>
                <a:spcPct val="80000"/>
              </a:lnSpc>
              <a:buFont typeface="Wingdings" pitchFamily="2" charset="2"/>
              <a:buNone/>
            </a:pPr>
            <a:r>
              <a:rPr lang="el-GR" sz="2400" dirty="0"/>
              <a:t>+ Σαφείς διαδικασίες για την ανάλυση ποιοτικών δεδομένων</a:t>
            </a:r>
          </a:p>
          <a:p>
            <a:pPr>
              <a:lnSpc>
                <a:spcPct val="80000"/>
              </a:lnSpc>
              <a:buFont typeface="Wingdings" pitchFamily="2" charset="2"/>
              <a:buNone/>
            </a:pPr>
            <a:r>
              <a:rPr lang="el-GR" sz="2400" dirty="0"/>
              <a:t>+ Χρήσιμη σε εφαρμοσμένες και σε νέες περιοχές έρευνας, όπου η θεωρητική προσέγγιση που θα επιλεγεί είναι ασαφής ή </a:t>
            </a:r>
            <a:r>
              <a:rPr lang="el-GR" sz="2400" dirty="0" smtClean="0"/>
              <a:t>ανύπαρκτη</a:t>
            </a:r>
            <a:endParaRPr lang="el-GR" sz="2400" dirty="0"/>
          </a:p>
        </p:txBody>
      </p:sp>
      <p:sp>
        <p:nvSpPr>
          <p:cNvPr id="6" name="5 - Θέση κειμένου"/>
          <p:cNvSpPr>
            <a:spLocks noGrp="1"/>
          </p:cNvSpPr>
          <p:nvPr>
            <p:ph type="body" sz="quarter" idx="3"/>
          </p:nvPr>
        </p:nvSpPr>
        <p:spPr>
          <a:xfrm>
            <a:off x="4643438" y="1571612"/>
            <a:ext cx="4041775" cy="496886"/>
          </a:xfrm>
        </p:spPr>
        <p:style>
          <a:lnRef idx="2">
            <a:schemeClr val="accent2"/>
          </a:lnRef>
          <a:fillRef idx="1">
            <a:schemeClr val="lt1"/>
          </a:fillRef>
          <a:effectRef idx="0">
            <a:schemeClr val="accent2"/>
          </a:effectRef>
          <a:fontRef idx="minor">
            <a:schemeClr val="dk1"/>
          </a:fontRef>
        </p:style>
        <p:txBody>
          <a:bodyPr/>
          <a:lstStyle/>
          <a:p>
            <a:r>
              <a:rPr lang="el-GR" dirty="0" smtClean="0"/>
              <a:t>Μειονεκτήματα</a:t>
            </a:r>
            <a:endParaRPr lang="el-GR" dirty="0"/>
          </a:p>
        </p:txBody>
      </p:sp>
      <p:sp>
        <p:nvSpPr>
          <p:cNvPr id="7" name="6 - Θέση περιεχομένου"/>
          <p:cNvSpPr>
            <a:spLocks noGrp="1"/>
          </p:cNvSpPr>
          <p:nvPr>
            <p:ph sz="quarter" idx="4"/>
          </p:nvPr>
        </p:nvSpPr>
        <p:spPr/>
        <p:style>
          <a:lnRef idx="2">
            <a:schemeClr val="accent2"/>
          </a:lnRef>
          <a:fillRef idx="1">
            <a:schemeClr val="lt1"/>
          </a:fillRef>
          <a:effectRef idx="0">
            <a:schemeClr val="accent2"/>
          </a:effectRef>
          <a:fontRef idx="minor">
            <a:schemeClr val="dk1"/>
          </a:fontRef>
        </p:style>
        <p:txBody>
          <a:bodyPr/>
          <a:lstStyle/>
          <a:p>
            <a:pPr>
              <a:lnSpc>
                <a:spcPct val="80000"/>
              </a:lnSpc>
              <a:buFontTx/>
              <a:buChar char="-"/>
            </a:pPr>
            <a:r>
              <a:rPr lang="el-GR" dirty="0" smtClean="0"/>
              <a:t>Αδύνατον να ξεκινήσει ερευνητική μελέτη χωρίς κάποιες προϋπάρχουσες θεωρητικές ιδέες και υποθέσεις</a:t>
            </a:r>
          </a:p>
          <a:p>
            <a:pPr>
              <a:lnSpc>
                <a:spcPct val="80000"/>
              </a:lnSpc>
              <a:buFontTx/>
              <a:buChar char="-"/>
            </a:pPr>
            <a:r>
              <a:rPr lang="el-GR" dirty="0" smtClean="0"/>
              <a:t>Δύσκολο να αποφασίσουμε πότε η θεωρία έχει αναπτυχθεί επαρκώς</a:t>
            </a:r>
          </a:p>
          <a:p>
            <a:endParaRPr lang="el-G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style>
          <a:lnRef idx="0">
            <a:scrgbClr r="0" g="0" b="0"/>
          </a:lnRef>
          <a:fillRef idx="1002">
            <a:schemeClr val="lt2"/>
          </a:fillRef>
          <a:effectRef idx="0">
            <a:scrgbClr r="0" g="0" b="0"/>
          </a:effectRef>
          <a:fontRef idx="major"/>
        </p:style>
        <p:txBody>
          <a:bodyPr/>
          <a:lstStyle/>
          <a:p>
            <a:r>
              <a:rPr lang="el-GR" dirty="0" err="1" smtClean="0"/>
              <a:t>Ερευνα</a:t>
            </a:r>
            <a:r>
              <a:rPr lang="el-GR" dirty="0" smtClean="0"/>
              <a:t> </a:t>
            </a:r>
            <a:r>
              <a:rPr lang="el-GR" dirty="0" err="1" smtClean="0"/>
              <a:t>δραση</a:t>
            </a:r>
            <a:r>
              <a:rPr lang="el-GR" b="0" dirty="0" smtClean="0"/>
              <a:t>/</a:t>
            </a:r>
            <a:r>
              <a:rPr lang="el-GR" b="0" dirty="0" err="1" smtClean="0"/>
              <a:t>ησ</a:t>
            </a:r>
            <a:r>
              <a:rPr lang="el-GR" dirty="0" smtClean="0"/>
              <a:t/>
            </a:r>
            <a:br>
              <a:rPr lang="el-GR" dirty="0" smtClean="0"/>
            </a:br>
            <a:r>
              <a:rPr lang="en-US" cap="none" dirty="0" smtClean="0"/>
              <a:t>Action research</a:t>
            </a:r>
            <a:endParaRPr lang="el-GR" cap="none" dirty="0"/>
          </a:p>
        </p:txBody>
      </p:sp>
      <p:pic>
        <p:nvPicPr>
          <p:cNvPr id="9" name="Picture 1"/>
          <p:cNvPicPr>
            <a:picLocks noChangeAspect="1" noChangeArrowheads="1"/>
          </p:cNvPicPr>
          <p:nvPr/>
        </p:nvPicPr>
        <p:blipFill>
          <a:blip r:embed="rId2" cstate="print"/>
          <a:srcRect/>
          <a:stretch>
            <a:fillRect/>
          </a:stretch>
        </p:blipFill>
        <p:spPr bwMode="auto">
          <a:xfrm>
            <a:off x="1214414" y="357166"/>
            <a:ext cx="6357982" cy="3929091"/>
          </a:xfrm>
          <a:prstGeom prst="rect">
            <a:avLst/>
          </a:prstGeom>
          <a:noFill/>
          <a:ln w="9525">
            <a:noFill/>
            <a:miter lim="800000"/>
            <a:headEnd/>
            <a:tailEnd/>
          </a:ln>
          <a:effectLst>
            <a:softEdge rad="1270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582594"/>
          </a:xfrm>
        </p:spPr>
        <p:style>
          <a:lnRef idx="3">
            <a:schemeClr val="lt1"/>
          </a:lnRef>
          <a:fillRef idx="1">
            <a:schemeClr val="dk1"/>
          </a:fillRef>
          <a:effectRef idx="1">
            <a:schemeClr val="dk1"/>
          </a:effectRef>
          <a:fontRef idx="minor">
            <a:schemeClr val="lt1"/>
          </a:fontRef>
        </p:style>
        <p:txBody>
          <a:bodyPr>
            <a:normAutofit fontScale="90000"/>
          </a:bodyPr>
          <a:lstStyle/>
          <a:p>
            <a:r>
              <a:rPr lang="el-GR" dirty="0" smtClean="0"/>
              <a:t>Έρευνα δράση</a:t>
            </a:r>
            <a:endParaRPr lang="en-US" dirty="0"/>
          </a:p>
        </p:txBody>
      </p:sp>
      <p:sp>
        <p:nvSpPr>
          <p:cNvPr id="22531" name="Rectangle 3"/>
          <p:cNvSpPr>
            <a:spLocks noGrp="1" noChangeArrowheads="1"/>
          </p:cNvSpPr>
          <p:nvPr>
            <p:ph idx="1"/>
          </p:nvPr>
        </p:nvSpPr>
        <p:spPr>
          <a:xfrm>
            <a:off x="457200" y="1000108"/>
            <a:ext cx="8229600" cy="5286412"/>
          </a:xfrm>
        </p:spPr>
        <p:style>
          <a:lnRef idx="1">
            <a:schemeClr val="dk1"/>
          </a:lnRef>
          <a:fillRef idx="2">
            <a:schemeClr val="dk1"/>
          </a:fillRef>
          <a:effectRef idx="1">
            <a:schemeClr val="dk1"/>
          </a:effectRef>
          <a:fontRef idx="minor">
            <a:schemeClr val="dk1"/>
          </a:fontRef>
        </p:style>
        <p:txBody>
          <a:bodyPr>
            <a:noAutofit/>
          </a:bodyPr>
          <a:lstStyle/>
          <a:p>
            <a:pPr algn="just">
              <a:buNone/>
            </a:pPr>
            <a:r>
              <a:rPr lang="el-GR" sz="2400" dirty="0" smtClean="0"/>
              <a:t>Εστιάζεται στην επίλυση συγκεκριμένων προβλημάτων που αντιμετωπίζουν οι εκπαιδευτικοί στα σχολεία τους ή έξω από αυτά.</a:t>
            </a:r>
          </a:p>
          <a:p>
            <a:pPr algn="just">
              <a:buNone/>
            </a:pPr>
            <a:r>
              <a:rPr lang="el-GR" sz="2400" dirty="0" smtClean="0"/>
              <a:t>Η βασική </a:t>
            </a:r>
            <a:r>
              <a:rPr lang="el-GR" sz="2400" b="1" dirty="0" smtClean="0"/>
              <a:t>διαφορά </a:t>
            </a:r>
            <a:r>
              <a:rPr lang="el-GR" sz="2400" dirty="0" smtClean="0"/>
              <a:t>ανάμεσα στην έρευνα δράση και την βασική και εφαρμοσμένη έρευνα είναι ότι αντί να γίνεται από ακαδημαϊκούς ερευνητές, είναι περισσότερο συμμετοχική και γίνεται από εκπαιδευτικούς, διευθυντές, συμβούλους, προπονητές και άλλους εκπαιδευτικούς λειτουργούς για να απαντηθούν ερωτήματά τους σχετικά με άμεσα προβλήματα που αντιμετωπίζουν και θα τους βοηθήσουν να προβούν σε δράσεις για να λύσουν αυτά τα προβλήματα.</a:t>
            </a:r>
          </a:p>
          <a:p>
            <a:pPr algn="just">
              <a:buNone/>
            </a:pPr>
            <a:r>
              <a:rPr lang="el-GR" sz="2400" dirty="0" smtClean="0"/>
              <a:t>Είναι μια </a:t>
            </a:r>
            <a:r>
              <a:rPr lang="el-GR" sz="2400" b="1" dirty="0" smtClean="0"/>
              <a:t>αέναη διαδικασία </a:t>
            </a:r>
            <a:r>
              <a:rPr lang="el-GR" sz="2400" dirty="0" smtClean="0"/>
              <a:t>επειδή τα περισσότερα προβλήματα δεν επιλύονται πλήρως μέσω μιας απλής έρευνας.</a:t>
            </a:r>
            <a:endParaRPr lang="en-US" sz="2400"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939784"/>
          </a:xfrm>
        </p:spPr>
        <p:style>
          <a:lnRef idx="1">
            <a:schemeClr val="dk1"/>
          </a:lnRef>
          <a:fillRef idx="2">
            <a:schemeClr val="dk1"/>
          </a:fillRef>
          <a:effectRef idx="1">
            <a:schemeClr val="dk1"/>
          </a:effectRef>
          <a:fontRef idx="minor">
            <a:schemeClr val="dk1"/>
          </a:fontRef>
        </p:style>
        <p:txBody>
          <a:bodyPr>
            <a:normAutofit/>
          </a:bodyPr>
          <a:lstStyle/>
          <a:p>
            <a:r>
              <a:rPr lang="el-GR" sz="3600" dirty="0" smtClean="0"/>
              <a:t>Συλλογή δεδομένων στην έρευνα δράση</a:t>
            </a:r>
            <a:endParaRPr lang="en-US" sz="3600" dirty="0"/>
          </a:p>
        </p:txBody>
      </p:sp>
      <p:sp>
        <p:nvSpPr>
          <p:cNvPr id="16387" name="Rectangle 3"/>
          <p:cNvSpPr>
            <a:spLocks noGrp="1" noChangeArrowheads="1"/>
          </p:cNvSpPr>
          <p:nvPr>
            <p:ph idx="1"/>
          </p:nvPr>
        </p:nvSpPr>
        <p:spPr>
          <a:xfrm>
            <a:off x="457200" y="1285860"/>
            <a:ext cx="8229600" cy="4840303"/>
          </a:xfrm>
          <a:effectLst>
            <a:outerShdw blurRad="40000" dist="20000" dir="5400000" rotWithShape="0">
              <a:srgbClr val="000000">
                <a:alpha val="38000"/>
              </a:srgbClr>
            </a:outerShdw>
            <a:softEdge rad="127000"/>
          </a:effectLst>
        </p:spPr>
        <p:style>
          <a:lnRef idx="1">
            <a:schemeClr val="dk1"/>
          </a:lnRef>
          <a:fillRef idx="2">
            <a:schemeClr val="dk1"/>
          </a:fillRef>
          <a:effectRef idx="1">
            <a:schemeClr val="dk1"/>
          </a:effectRef>
          <a:fontRef idx="minor">
            <a:schemeClr val="dk1"/>
          </a:fontRef>
        </p:style>
        <p:txBody>
          <a:bodyPr>
            <a:normAutofit/>
          </a:bodyPr>
          <a:lstStyle/>
          <a:p>
            <a:pPr>
              <a:lnSpc>
                <a:spcPct val="90000"/>
              </a:lnSpc>
            </a:pPr>
            <a:endParaRPr lang="el-GR" sz="2400" dirty="0" smtClean="0"/>
          </a:p>
          <a:p>
            <a:pPr>
              <a:lnSpc>
                <a:spcPct val="90000"/>
              </a:lnSpc>
            </a:pPr>
            <a:r>
              <a:rPr lang="el-GR" sz="2400" dirty="0" smtClean="0"/>
              <a:t>Στόχος είναι να κατανοήσετε κάποια στοιχεία της τάξης σας συγκεντρώνοντας ανάλογα δεδομένα</a:t>
            </a:r>
            <a:endParaRPr lang="en-US" sz="2400" dirty="0"/>
          </a:p>
          <a:p>
            <a:pPr>
              <a:lnSpc>
                <a:spcPct val="90000"/>
              </a:lnSpc>
            </a:pPr>
            <a:r>
              <a:rPr lang="el-GR" sz="2400" dirty="0" smtClean="0"/>
              <a:t>Τα δεδομένα είναι οποιαδήποτε μορφή πληροφόρησης, παρατηρήσεων ή στοιχείων που συγκεντρώνονται ή καταγράφονται</a:t>
            </a:r>
            <a:endParaRPr lang="en-US" sz="2400" dirty="0"/>
          </a:p>
          <a:p>
            <a:pPr>
              <a:lnSpc>
                <a:spcPct val="90000"/>
              </a:lnSpc>
            </a:pPr>
            <a:r>
              <a:rPr lang="el-GR" sz="2400" dirty="0" smtClean="0"/>
              <a:t>Η συλλογή των δεδομένων είναι αυτό που διαχωρίζει την έρευνα δράσης από τη συγγραφή μιας απλής αναφοράς</a:t>
            </a:r>
            <a:endParaRPr lang="en-US" sz="2400" dirty="0"/>
          </a:p>
          <a:p>
            <a:pPr>
              <a:lnSpc>
                <a:spcPct val="90000"/>
              </a:lnSpc>
            </a:pPr>
            <a:r>
              <a:rPr lang="el-GR" sz="2400" dirty="0" smtClean="0">
                <a:solidFill>
                  <a:srgbClr val="C00000"/>
                </a:solidFill>
              </a:rPr>
              <a:t>Στην έρευνα δράση δεν γράφουμε απλώς αυτό που εμείς θεωρούμε αληθές, αλλά συλλέγουμε δεδομένα και εξάγουμε συμπεράσματα βασισμένα σε αυτά τα δεδομένα</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l-GR" sz="2800" dirty="0"/>
              <a:t>Χαρακτηριστικά μιας καλής ποιοτικής έρευνας (2)</a:t>
            </a:r>
          </a:p>
        </p:txBody>
      </p:sp>
      <p:sp>
        <p:nvSpPr>
          <p:cNvPr id="263171" name="Rectangle 3"/>
          <p:cNvSpPr>
            <a:spLocks noGrp="1" noChangeArrowheads="1"/>
          </p:cNvSpPr>
          <p:nvPr>
            <p:ph idx="1"/>
          </p:nvPr>
        </p:nvSpPr>
        <p:spPr>
          <a:xfrm>
            <a:off x="468313" y="1500174"/>
            <a:ext cx="8207375" cy="4737114"/>
          </a:xfrm>
        </p:spPr>
        <p:style>
          <a:lnRef idx="2">
            <a:schemeClr val="accent2"/>
          </a:lnRef>
          <a:fillRef idx="1">
            <a:schemeClr val="lt1"/>
          </a:fillRef>
          <a:effectRef idx="0">
            <a:schemeClr val="accent2"/>
          </a:effectRef>
          <a:fontRef idx="minor">
            <a:schemeClr val="dk1"/>
          </a:fontRef>
        </p:style>
        <p:txBody>
          <a:bodyPr>
            <a:normAutofit/>
          </a:bodyPr>
          <a:lstStyle/>
          <a:p>
            <a:pPr marL="180000" indent="-609600">
              <a:lnSpc>
                <a:spcPct val="80000"/>
              </a:lnSpc>
              <a:buClr>
                <a:schemeClr val="tx1"/>
              </a:buClr>
            </a:pPr>
            <a:r>
              <a:rPr lang="el-GR" sz="2000" dirty="0" smtClean="0"/>
              <a:t>Ξεκινά </a:t>
            </a:r>
            <a:r>
              <a:rPr lang="el-GR" sz="2000" dirty="0"/>
              <a:t>με μια μοναδική ιδέα ή πρόβλημα που ο ερευνητής προσπαθεί να κατανοήσει, όχι μια αιτιατή σχέση </a:t>
            </a:r>
            <a:r>
              <a:rPr lang="el-GR" sz="2000" dirty="0" smtClean="0"/>
              <a:t>μεταβλητών </a:t>
            </a:r>
            <a:r>
              <a:rPr lang="el-GR" sz="2000" dirty="0"/>
              <a:t>ή </a:t>
            </a:r>
            <a:r>
              <a:rPr lang="el-GR" sz="2000" dirty="0" smtClean="0"/>
              <a:t>σύγκριση </a:t>
            </a:r>
            <a:r>
              <a:rPr lang="el-GR" sz="2000" dirty="0"/>
              <a:t>ομάδων </a:t>
            </a:r>
            <a:r>
              <a:rPr lang="el-GR" sz="2000" dirty="0" smtClean="0"/>
              <a:t>(οπότε μπορεί </a:t>
            </a:r>
            <a:r>
              <a:rPr lang="el-GR" sz="2000" dirty="0"/>
              <a:t>να υποδεικνύεται μια ποσοτική προσέγγιση). Οι σχέσεις μπορεί να εξελίσσονται ή να γίνουν συγκρίσεις, αλλά αυτές προκύπτουν μεταγενέστερα στη μελέτη. </a:t>
            </a:r>
          </a:p>
          <a:p>
            <a:pPr marL="180000" indent="-609600">
              <a:lnSpc>
                <a:spcPct val="80000"/>
              </a:lnSpc>
              <a:buClr>
                <a:schemeClr val="tx1"/>
              </a:buClr>
            </a:pPr>
            <a:r>
              <a:rPr lang="el-GR" sz="2000" dirty="0"/>
              <a:t>Η μελέτη περιλαμβάνει λεπτομερείς μεθόδους, μια αυστηρή προσέγγιση στη συλλογή δεδομένων, την ανάλυση δεδομένων και τη συγγραφή της ερευνητικής έκθεσης. Ο ερευνητής έχει την ευθύνη να αποδείξει την ακρίβεια της αναφοράς του. </a:t>
            </a:r>
          </a:p>
          <a:p>
            <a:pPr marL="180000" indent="-609600">
              <a:lnSpc>
                <a:spcPct val="80000"/>
              </a:lnSpc>
              <a:buClr>
                <a:schemeClr val="tx1"/>
              </a:buClr>
            </a:pPr>
            <a:r>
              <a:rPr lang="el-GR" sz="2000" dirty="0"/>
              <a:t>Τα δεδομένα αναλύονται χρησιμοποιώντας πολλαπλά επίπεδα αφαίρεσης. Συχνά, οι συγγραφείς παρουσιάζουν τις μελέτες τους σε στάδια ή </a:t>
            </a:r>
            <a:r>
              <a:rPr lang="el-GR" sz="2000" dirty="0" err="1"/>
              <a:t>διαστρωματώνουν</a:t>
            </a:r>
            <a:r>
              <a:rPr lang="el-GR" sz="2000" dirty="0"/>
              <a:t> τις αναλύσεις τους από το ειδικό στο γενικό. </a:t>
            </a:r>
          </a:p>
          <a:p>
            <a:pPr marL="180000" indent="-609600">
              <a:lnSpc>
                <a:spcPct val="80000"/>
              </a:lnSpc>
              <a:buClr>
                <a:schemeClr val="tx1"/>
              </a:buClr>
            </a:pPr>
            <a:r>
              <a:rPr lang="el-GR" sz="2000" dirty="0"/>
              <a:t>Το γράψιμο είναι σαφές, γοητευτικό και βοηθά τον αναγνώστη να βιώσει το «να είναι εκεί». Η ιστορία και τα ευρήματα γίνονται πιστευτά και ρεαλιστικά αντικατοπτρίζοντας με ακρίβεια την πολυπλοκότητα της πραγματικής ζωής. </a:t>
            </a:r>
          </a:p>
        </p:txBody>
      </p:sp>
      <p:sp>
        <p:nvSpPr>
          <p:cNvPr id="263172" name="Text Box 4"/>
          <p:cNvSpPr txBox="1">
            <a:spLocks noChangeArrowheads="1"/>
          </p:cNvSpPr>
          <p:nvPr/>
        </p:nvSpPr>
        <p:spPr bwMode="auto">
          <a:xfrm>
            <a:off x="1547813" y="6308725"/>
            <a:ext cx="7235825" cy="274638"/>
          </a:xfrm>
          <a:prstGeom prst="rect">
            <a:avLst/>
          </a:prstGeom>
          <a:noFill/>
          <a:ln w="12700" cap="sq">
            <a:noFill/>
            <a:miter lim="800000"/>
            <a:headEnd type="none" w="sm" len="sm"/>
            <a:tailEnd type="none" w="sm" len="sm"/>
          </a:ln>
          <a:effectLst/>
        </p:spPr>
        <p:txBody>
          <a:bodyPr wrap="none">
            <a:spAutoFit/>
          </a:bodyPr>
          <a:lstStyle/>
          <a:p>
            <a:pPr eaLnBrk="0" hangingPunct="0"/>
            <a:r>
              <a:rPr lang="en-US" sz="1200">
                <a:latin typeface="Times New Roman" pitchFamily="18" charset="0"/>
              </a:rPr>
              <a:t>Cresswell, J.W. (1998). </a:t>
            </a:r>
            <a:r>
              <a:rPr lang="en-US" sz="1200" i="1">
                <a:latin typeface="Times New Roman" pitchFamily="18" charset="0"/>
              </a:rPr>
              <a:t>Qualitative inquiry and research design: Choosing among five traditions</a:t>
            </a:r>
            <a:r>
              <a:rPr lang="en-US" sz="1200">
                <a:latin typeface="Times New Roman" pitchFamily="18" charset="0"/>
              </a:rPr>
              <a:t>. California: Sage.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style>
          <a:lnRef idx="1">
            <a:schemeClr val="dk1"/>
          </a:lnRef>
          <a:fillRef idx="2">
            <a:schemeClr val="dk1"/>
          </a:fillRef>
          <a:effectRef idx="1">
            <a:schemeClr val="dk1"/>
          </a:effectRef>
          <a:fontRef idx="minor">
            <a:schemeClr val="dk1"/>
          </a:fontRef>
        </p:style>
        <p:txBody>
          <a:bodyPr>
            <a:normAutofit fontScale="92500" lnSpcReduction="20000"/>
          </a:bodyPr>
          <a:lstStyle/>
          <a:p>
            <a:pPr>
              <a:lnSpc>
                <a:spcPct val="90000"/>
              </a:lnSpc>
            </a:pPr>
            <a:r>
              <a:rPr lang="el-GR" dirty="0" smtClean="0"/>
              <a:t>Η έρευνα δράσης πρέπει να είναι απλή και εστιασμένη</a:t>
            </a:r>
          </a:p>
          <a:p>
            <a:pPr>
              <a:lnSpc>
                <a:spcPct val="90000"/>
              </a:lnSpc>
            </a:pPr>
            <a:r>
              <a:rPr lang="el-GR" dirty="0" smtClean="0"/>
              <a:t>Η προσπάθεια συλλογής πολλών διαφορετικών δεδομένων θα οδηγήσει σε σύγχυση και εγκατάλειψη της έρευνας</a:t>
            </a:r>
          </a:p>
          <a:p>
            <a:pPr>
              <a:lnSpc>
                <a:spcPct val="90000"/>
              </a:lnSpc>
            </a:pPr>
            <a:r>
              <a:rPr lang="el-GR" dirty="0" smtClean="0"/>
              <a:t>Ο σκοπός δεν είναι να έχετε κατηγορίες και ετικέτες με καθορισμένες άκρες, αλλά να παράγεται κάποιες ιδέες με ασαφή όρια</a:t>
            </a:r>
          </a:p>
          <a:p>
            <a:pPr>
              <a:lnSpc>
                <a:spcPct val="90000"/>
              </a:lnSpc>
            </a:pPr>
            <a:r>
              <a:rPr lang="el-GR" dirty="0" smtClean="0">
                <a:solidFill>
                  <a:srgbClr val="C00000"/>
                </a:solidFill>
              </a:rPr>
              <a:t>Είναι απαραίτητο να βρείτε και να προσαρμόσετε τις μεθόδους σας έτσι ώστε να ταιριάζουν στο ερευνητικό σας ερώτημα και τις διδακτικές καταστάσεις</a:t>
            </a:r>
          </a:p>
          <a:p>
            <a:endParaRPr lang="el-GR" dirty="0"/>
          </a:p>
        </p:txBody>
      </p:sp>
      <p:sp>
        <p:nvSpPr>
          <p:cNvPr id="4" name="Rectangle 2"/>
          <p:cNvSpPr>
            <a:spLocks noGrp="1" noChangeArrowheads="1"/>
          </p:cNvSpPr>
          <p:nvPr>
            <p:ph type="title"/>
          </p:nvPr>
        </p:nvSpPr>
        <p:spPr>
          <a:xfrm>
            <a:off x="428596" y="285728"/>
            <a:ext cx="8229600" cy="1143000"/>
          </a:xfrm>
        </p:spPr>
        <p:style>
          <a:lnRef idx="1">
            <a:schemeClr val="dk1"/>
          </a:lnRef>
          <a:fillRef idx="2">
            <a:schemeClr val="dk1"/>
          </a:fillRef>
          <a:effectRef idx="1">
            <a:schemeClr val="dk1"/>
          </a:effectRef>
          <a:fontRef idx="minor">
            <a:schemeClr val="dk1"/>
          </a:fontRef>
        </p:style>
        <p:txBody>
          <a:bodyPr>
            <a:normAutofit/>
          </a:bodyPr>
          <a:lstStyle/>
          <a:p>
            <a:r>
              <a:rPr lang="el-GR" sz="3600" dirty="0" smtClean="0"/>
              <a:t>Συλλογή δεδομένων στην έρευνα δράση</a:t>
            </a:r>
            <a:endParaRPr lang="en-US" sz="3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l-GR" sz="3200" dirty="0" smtClean="0"/>
              <a:t>Συλλογή δεδομένων στην έρευνα δράση</a:t>
            </a:r>
            <a:endParaRPr lang="en-US" sz="3200" dirty="0"/>
          </a:p>
        </p:txBody>
      </p:sp>
      <p:sp>
        <p:nvSpPr>
          <p:cNvPr id="18435" name="Rectangle 3"/>
          <p:cNvSpPr>
            <a:spLocks noGrp="1" noChangeArrowheads="1"/>
          </p:cNvSpPr>
          <p:nvPr>
            <p:ph idx="1"/>
          </p:nvPr>
        </p:nvSpPr>
        <p:spPr/>
        <p:style>
          <a:lnRef idx="1">
            <a:schemeClr val="dk1"/>
          </a:lnRef>
          <a:fillRef idx="2">
            <a:schemeClr val="dk1"/>
          </a:fillRef>
          <a:effectRef idx="1">
            <a:schemeClr val="dk1"/>
          </a:effectRef>
          <a:fontRef idx="minor">
            <a:schemeClr val="dk1"/>
          </a:fontRef>
        </p:style>
        <p:txBody>
          <a:bodyPr>
            <a:normAutofit lnSpcReduction="10000"/>
          </a:bodyPr>
          <a:lstStyle/>
          <a:p>
            <a:r>
              <a:rPr lang="el-GR" sz="2700" dirty="0" smtClean="0"/>
              <a:t>Η συλλογή δεδομένων στην έρευνα δράση δεν είναι ένα στιγμιότυπο ενός μόνο γεγονότος όπως ένα τεστ</a:t>
            </a:r>
          </a:p>
          <a:p>
            <a:r>
              <a:rPr lang="el-GR" sz="2700" dirty="0" smtClean="0"/>
              <a:t>Ούτε πρέπει να βασίζεται σε ένα μόνο είδος δεδομένων π.χ. μόνο ερωτηματολόγια ή μόνο γραπτά κείμενα</a:t>
            </a:r>
          </a:p>
          <a:p>
            <a:r>
              <a:rPr lang="el-GR" sz="2700" dirty="0" smtClean="0"/>
              <a:t>Η έρευνα δράση είναι μια σειρά από γρήγορες ματιές που ρίχνουμε σε διαφορετικές χρονικές στιγμές και με διαφορετικούς τρόπους</a:t>
            </a:r>
          </a:p>
          <a:p>
            <a:r>
              <a:rPr lang="el-GR" sz="2700" dirty="0" smtClean="0"/>
              <a:t>Μοιάζει με τη συλλογή δειγμάτων εδάφους: συγκεντρώνετε πολλά κομμάτια εδάφους από διαφορετικά μέρη σε διαφορετικές χρονικές στιγμές</a:t>
            </a:r>
          </a:p>
          <a:p>
            <a:endParaRPr lang="en-US" sz="27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42910" y="571480"/>
            <a:ext cx="8001000" cy="5786478"/>
          </a:xfrm>
        </p:spPr>
        <p:style>
          <a:lnRef idx="1">
            <a:schemeClr val="dk1"/>
          </a:lnRef>
          <a:fillRef idx="2">
            <a:schemeClr val="dk1"/>
          </a:fillRef>
          <a:effectRef idx="1">
            <a:schemeClr val="dk1"/>
          </a:effectRef>
          <a:fontRef idx="minor">
            <a:schemeClr val="dk1"/>
          </a:fontRef>
        </p:style>
        <p:txBody>
          <a:bodyPr>
            <a:normAutofit/>
          </a:bodyPr>
          <a:lstStyle/>
          <a:p>
            <a:pPr>
              <a:lnSpc>
                <a:spcPct val="90000"/>
              </a:lnSpc>
              <a:buNone/>
            </a:pPr>
            <a:r>
              <a:rPr lang="el-GR" sz="2800" dirty="0" smtClean="0"/>
              <a:t>Είναι </a:t>
            </a:r>
            <a:r>
              <a:rPr lang="el-GR" sz="2800" i="1" dirty="0" smtClean="0"/>
              <a:t>συστηματική</a:t>
            </a:r>
            <a:endParaRPr lang="en-US" sz="2800" i="1" dirty="0" smtClean="0"/>
          </a:p>
          <a:p>
            <a:pPr>
              <a:lnSpc>
                <a:spcPct val="90000"/>
              </a:lnSpc>
            </a:pPr>
            <a:r>
              <a:rPr lang="el-GR" sz="2800" dirty="0" smtClean="0"/>
              <a:t>Αυτό σημαίνει ότι πριν αρχίσει η έρευνα υπάρχει ήδη ένα σχέδιο που περιγράφει τα δεδομένα που θα συγκεντρώσουμε και το πότε, πώς και πόσο συχνά θα τα συγκεντρώνουμε</a:t>
            </a:r>
          </a:p>
          <a:p>
            <a:pPr>
              <a:lnSpc>
                <a:spcPct val="90000"/>
              </a:lnSpc>
            </a:pPr>
            <a:r>
              <a:rPr lang="el-GR" sz="2800" dirty="0" smtClean="0"/>
              <a:t>Ένας τρόπος να εξασφαλίσουμε ότι συγκεντρώνουμε δεδομένα σε τακτική βάση είναι να κρατάμε ένα ημερολόγιο</a:t>
            </a:r>
          </a:p>
          <a:p>
            <a:pPr>
              <a:lnSpc>
                <a:spcPct val="90000"/>
              </a:lnSpc>
            </a:pPr>
            <a:r>
              <a:rPr lang="el-GR" sz="2800" dirty="0" smtClean="0"/>
              <a:t>Πρέπει να εξασφαλίζεται ότι τα δεδομένα συγκεντρώνονται συστηματικά και ότι υπάρχει σωστή αντιπροσώπευση </a:t>
            </a:r>
          </a:p>
          <a:p>
            <a:endParaRPr lang="el-GR" sz="2800" dirty="0" smtClean="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329642" cy="1143000"/>
          </a:xfrm>
        </p:spPr>
        <p:style>
          <a:lnRef idx="1">
            <a:schemeClr val="dk1"/>
          </a:lnRef>
          <a:fillRef idx="2">
            <a:schemeClr val="dk1"/>
          </a:fillRef>
          <a:effectRef idx="1">
            <a:schemeClr val="dk1"/>
          </a:effectRef>
          <a:fontRef idx="minor">
            <a:schemeClr val="dk1"/>
          </a:fontRef>
        </p:style>
        <p:txBody>
          <a:bodyPr>
            <a:normAutofit/>
          </a:bodyPr>
          <a:lstStyle/>
          <a:p>
            <a:r>
              <a:rPr lang="el-GR" sz="3200" dirty="0" smtClean="0"/>
              <a:t>Τρόποι</a:t>
            </a:r>
            <a:r>
              <a:rPr lang="el-GR" sz="3200" baseline="0" dirty="0" smtClean="0"/>
              <a:t> συλλογής δεδομένων στην έρευνα δράση</a:t>
            </a:r>
            <a:endParaRPr lang="en-US" sz="3200" dirty="0"/>
          </a:p>
        </p:txBody>
      </p:sp>
      <p:sp>
        <p:nvSpPr>
          <p:cNvPr id="23555" name="Rectangle 3"/>
          <p:cNvSpPr>
            <a:spLocks noGrp="1" noChangeArrowheads="1"/>
          </p:cNvSpPr>
          <p:nvPr>
            <p:ph idx="1"/>
          </p:nvPr>
        </p:nvSpPr>
        <p:spPr/>
        <p:style>
          <a:lnRef idx="1">
            <a:schemeClr val="dk1"/>
          </a:lnRef>
          <a:fillRef idx="2">
            <a:schemeClr val="dk1"/>
          </a:fillRef>
          <a:effectRef idx="1">
            <a:schemeClr val="dk1"/>
          </a:effectRef>
          <a:fontRef idx="minor">
            <a:schemeClr val="dk1"/>
          </a:fontRef>
        </p:style>
        <p:txBody>
          <a:bodyPr>
            <a:normAutofit/>
          </a:bodyPr>
          <a:lstStyle/>
          <a:p>
            <a:pPr marL="514350" indent="-514350">
              <a:lnSpc>
                <a:spcPct val="80000"/>
              </a:lnSpc>
              <a:buFont typeface="Wingdings" pitchFamily="2" charset="2"/>
              <a:buAutoNum type="arabicPeriod"/>
            </a:pPr>
            <a:r>
              <a:rPr lang="el-GR" sz="2700" dirty="0" smtClean="0"/>
              <a:t>Ημερολόγιο</a:t>
            </a:r>
          </a:p>
          <a:p>
            <a:pPr marL="514350" indent="-514350">
              <a:lnSpc>
                <a:spcPct val="80000"/>
              </a:lnSpc>
              <a:buFont typeface="Wingdings" pitchFamily="2" charset="2"/>
              <a:buAutoNum type="arabicPeriod"/>
            </a:pPr>
            <a:r>
              <a:rPr lang="el-GR" sz="2700" dirty="0" smtClean="0"/>
              <a:t>Καταγραφή παρατηρήσεων</a:t>
            </a:r>
          </a:p>
          <a:p>
            <a:pPr marL="514350" indent="-514350">
              <a:lnSpc>
                <a:spcPct val="80000"/>
              </a:lnSpc>
              <a:buFont typeface="Wingdings" pitchFamily="2" charset="2"/>
              <a:buAutoNum type="arabicPeriod"/>
            </a:pPr>
            <a:r>
              <a:rPr lang="el-GR" sz="2700" dirty="0" smtClean="0"/>
              <a:t>Συμπλήρωση</a:t>
            </a:r>
            <a:r>
              <a:rPr lang="el-GR" sz="2700" baseline="0" dirty="0" smtClean="0"/>
              <a:t> κατάλληλης λίστας</a:t>
            </a:r>
          </a:p>
          <a:p>
            <a:pPr marL="514350" indent="-514350">
              <a:lnSpc>
                <a:spcPct val="80000"/>
              </a:lnSpc>
              <a:buFont typeface="Wingdings" pitchFamily="2" charset="2"/>
              <a:buAutoNum type="arabicPeriod"/>
            </a:pPr>
            <a:r>
              <a:rPr lang="el-GR" sz="2700" baseline="0" dirty="0" smtClean="0"/>
              <a:t>Συνεντεύξεις</a:t>
            </a:r>
          </a:p>
          <a:p>
            <a:pPr marL="514350" indent="-514350">
              <a:lnSpc>
                <a:spcPct val="80000"/>
              </a:lnSpc>
              <a:buFont typeface="Wingdings" pitchFamily="2" charset="2"/>
              <a:buAutoNum type="arabicPeriod"/>
            </a:pPr>
            <a:r>
              <a:rPr lang="el-GR" sz="2700" baseline="0" dirty="0" smtClean="0"/>
              <a:t>Βιντεοσκοπήσεις</a:t>
            </a:r>
          </a:p>
          <a:p>
            <a:pPr marL="514350" indent="-514350">
              <a:lnSpc>
                <a:spcPct val="80000"/>
              </a:lnSpc>
              <a:buFont typeface="Wingdings" pitchFamily="2" charset="2"/>
              <a:buAutoNum type="arabicPeriod"/>
            </a:pPr>
            <a:r>
              <a:rPr lang="el-GR" sz="2700" baseline="0" dirty="0" smtClean="0"/>
              <a:t>Ηχογραφήσεις</a:t>
            </a:r>
          </a:p>
          <a:p>
            <a:pPr marL="514350" indent="-514350">
              <a:lnSpc>
                <a:spcPct val="80000"/>
              </a:lnSpc>
              <a:buFont typeface="Wingdings" pitchFamily="2" charset="2"/>
              <a:buAutoNum type="arabicPeriod"/>
            </a:pPr>
            <a:r>
              <a:rPr lang="el-GR" sz="2700" baseline="0" dirty="0" smtClean="0"/>
              <a:t>Γραπτά κείμενα των μαθητών</a:t>
            </a:r>
          </a:p>
          <a:p>
            <a:pPr marL="514350" indent="-514350">
              <a:lnSpc>
                <a:spcPct val="80000"/>
              </a:lnSpc>
              <a:buFont typeface="Wingdings" pitchFamily="2" charset="2"/>
              <a:buAutoNum type="arabicPeriod"/>
            </a:pPr>
            <a:r>
              <a:rPr lang="el-GR" sz="2700" baseline="0" dirty="0" smtClean="0"/>
              <a:t>Ερωτηματολόγια</a:t>
            </a:r>
            <a:endParaRPr lang="el-GR" sz="27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el-GR" sz="2800" dirty="0" smtClean="0"/>
              <a:t>Παράδειγμα «ημερολογίου» συλλογής δεδομένων</a:t>
            </a:r>
            <a:endParaRPr lang="en-US" sz="2800" dirty="0"/>
          </a:p>
        </p:txBody>
      </p:sp>
      <p:graphicFrame>
        <p:nvGraphicFramePr>
          <p:cNvPr id="19553" name="Group 97"/>
          <p:cNvGraphicFramePr>
            <a:graphicFrameLocks noGrp="1"/>
          </p:cNvGraphicFramePr>
          <p:nvPr>
            <p:ph idx="1"/>
          </p:nvPr>
        </p:nvGraphicFramePr>
        <p:xfrm>
          <a:off x="533400" y="1571612"/>
          <a:ext cx="8153400" cy="4458031"/>
        </p:xfrm>
        <a:graphic>
          <a:graphicData uri="http://schemas.openxmlformats.org/drawingml/2006/table">
            <a:tbl>
              <a:tblPr firstRow="1" firstCol="1">
                <a:tableStyleId>{3C2FFA5D-87B4-456A-9821-1D502468CF0F}</a:tableStyleId>
              </a:tblPr>
              <a:tblGrid>
                <a:gridCol w="1395394"/>
                <a:gridCol w="928694"/>
                <a:gridCol w="857256"/>
                <a:gridCol w="895356"/>
                <a:gridCol w="1019175"/>
                <a:gridCol w="1019175"/>
                <a:gridCol w="1019175"/>
                <a:gridCol w="1019175"/>
              </a:tblGrid>
              <a:tr h="776306">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smtClean="0">
                          <a:ln>
                            <a:noFill/>
                          </a:ln>
                          <a:effectLst/>
                        </a:rPr>
                        <a:t>Τύπος δεδομένων</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err="1" smtClean="0">
                          <a:ln>
                            <a:noFill/>
                          </a:ln>
                          <a:effectLst/>
                        </a:rPr>
                        <a:t>Ημερ</a:t>
                      </a:r>
                      <a:r>
                        <a:rPr kumimoji="0" lang="el-GR" sz="1200" u="none" strike="noStrike" cap="none" normalizeH="0" baseline="0" dirty="0" smtClean="0">
                          <a:ln>
                            <a:noFill/>
                          </a:ln>
                          <a:effectLst/>
                        </a:rPr>
                        <a:t>/</a:t>
                      </a:r>
                      <a:r>
                        <a:rPr kumimoji="0" lang="el-GR" sz="1200" u="none" strike="noStrike" cap="none" normalizeH="0" baseline="0" dirty="0" err="1" smtClean="0">
                          <a:ln>
                            <a:noFill/>
                          </a:ln>
                          <a:effectLst/>
                        </a:rPr>
                        <a:t>νία</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err="1" smtClean="0">
                          <a:ln>
                            <a:noFill/>
                          </a:ln>
                          <a:effectLst/>
                        </a:rPr>
                        <a:t>Ημερ</a:t>
                      </a:r>
                      <a:r>
                        <a:rPr kumimoji="0" lang="el-GR" sz="1200" u="none" strike="noStrike" cap="none" normalizeH="0" baseline="0" dirty="0" smtClean="0">
                          <a:ln>
                            <a:noFill/>
                          </a:ln>
                          <a:effectLst/>
                        </a:rPr>
                        <a:t>/</a:t>
                      </a:r>
                      <a:r>
                        <a:rPr kumimoji="0" lang="el-GR" sz="1200" u="none" strike="noStrike" cap="none" normalizeH="0" baseline="0" dirty="0" err="1" smtClean="0">
                          <a:ln>
                            <a:noFill/>
                          </a:ln>
                          <a:effectLst/>
                        </a:rPr>
                        <a:t>νία</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err="1" smtClean="0">
                          <a:ln>
                            <a:noFill/>
                          </a:ln>
                          <a:effectLst/>
                        </a:rPr>
                        <a:t>Ημερ</a:t>
                      </a:r>
                      <a:r>
                        <a:rPr kumimoji="0" lang="el-GR" sz="1200" u="none" strike="noStrike" cap="none" normalizeH="0" baseline="0" dirty="0" smtClean="0">
                          <a:ln>
                            <a:noFill/>
                          </a:ln>
                          <a:effectLst/>
                        </a:rPr>
                        <a:t>/</a:t>
                      </a:r>
                      <a:r>
                        <a:rPr kumimoji="0" lang="el-GR" sz="1200" u="none" strike="noStrike" cap="none" normalizeH="0" baseline="0" dirty="0" err="1" smtClean="0">
                          <a:ln>
                            <a:noFill/>
                          </a:ln>
                          <a:effectLst/>
                        </a:rPr>
                        <a:t>νία</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err="1" smtClean="0">
                          <a:ln>
                            <a:noFill/>
                          </a:ln>
                          <a:effectLst/>
                        </a:rPr>
                        <a:t>Ημερ</a:t>
                      </a:r>
                      <a:r>
                        <a:rPr kumimoji="0" lang="el-GR" sz="1200" u="none" strike="noStrike" cap="none" normalizeH="0" baseline="0" dirty="0" smtClean="0">
                          <a:ln>
                            <a:noFill/>
                          </a:ln>
                          <a:effectLst/>
                        </a:rPr>
                        <a:t>/</a:t>
                      </a:r>
                      <a:r>
                        <a:rPr kumimoji="0" lang="el-GR" sz="1200" u="none" strike="noStrike" cap="none" normalizeH="0" baseline="0" dirty="0" err="1" smtClean="0">
                          <a:ln>
                            <a:noFill/>
                          </a:ln>
                          <a:effectLst/>
                        </a:rPr>
                        <a:t>νία</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err="1" smtClean="0">
                          <a:ln>
                            <a:noFill/>
                          </a:ln>
                          <a:effectLst/>
                        </a:rPr>
                        <a:t>Ημερ</a:t>
                      </a:r>
                      <a:r>
                        <a:rPr kumimoji="0" lang="el-GR" sz="1200" u="none" strike="noStrike" cap="none" normalizeH="0" baseline="0" dirty="0" smtClean="0">
                          <a:ln>
                            <a:noFill/>
                          </a:ln>
                          <a:effectLst/>
                        </a:rPr>
                        <a:t>/</a:t>
                      </a:r>
                      <a:r>
                        <a:rPr kumimoji="0" lang="el-GR" sz="1200" u="none" strike="noStrike" cap="none" normalizeH="0" baseline="0" dirty="0" err="1" smtClean="0">
                          <a:ln>
                            <a:noFill/>
                          </a:ln>
                          <a:effectLst/>
                        </a:rPr>
                        <a:t>νία</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err="1" smtClean="0">
                          <a:ln>
                            <a:noFill/>
                          </a:ln>
                          <a:effectLst/>
                        </a:rPr>
                        <a:t>Ημερ</a:t>
                      </a:r>
                      <a:r>
                        <a:rPr kumimoji="0" lang="el-GR" sz="1200" u="none" strike="noStrike" cap="none" normalizeH="0" baseline="0" dirty="0" smtClean="0">
                          <a:ln>
                            <a:noFill/>
                          </a:ln>
                          <a:effectLst/>
                        </a:rPr>
                        <a:t>/</a:t>
                      </a:r>
                      <a:r>
                        <a:rPr kumimoji="0" lang="el-GR" sz="1200" u="none" strike="noStrike" cap="none" normalizeH="0" baseline="0" dirty="0" err="1" smtClean="0">
                          <a:ln>
                            <a:noFill/>
                          </a:ln>
                          <a:effectLst/>
                        </a:rPr>
                        <a:t>νία</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err="1" smtClean="0">
                          <a:ln>
                            <a:noFill/>
                          </a:ln>
                          <a:effectLst/>
                        </a:rPr>
                        <a:t>Ημερ</a:t>
                      </a:r>
                      <a:r>
                        <a:rPr kumimoji="0" lang="el-GR" sz="1200" u="none" strike="noStrike" cap="none" normalizeH="0" baseline="0" dirty="0" smtClean="0">
                          <a:ln>
                            <a:noFill/>
                          </a:ln>
                          <a:effectLst/>
                        </a:rPr>
                        <a:t>/</a:t>
                      </a:r>
                      <a:r>
                        <a:rPr kumimoji="0" lang="el-GR" sz="1200" u="none" strike="noStrike" cap="none" normalizeH="0" baseline="0" dirty="0" err="1" smtClean="0">
                          <a:ln>
                            <a:noFill/>
                          </a:ln>
                          <a:effectLst/>
                        </a:rPr>
                        <a:t>νία</a:t>
                      </a:r>
                      <a:endParaRPr kumimoji="0" lang="en-US" sz="1200" b="1"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61322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smtClean="0">
                          <a:ln>
                            <a:noFill/>
                          </a:ln>
                          <a:effectLst/>
                        </a:rPr>
                        <a:t>Κουίζ</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8/18</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8/25</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9/9</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9/16</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6145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smtClean="0">
                          <a:ln>
                            <a:noFill/>
                          </a:ln>
                          <a:effectLst/>
                        </a:rPr>
                        <a:t>Ηχογραφήσεις</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8/13</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8/19</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8/26</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9/1</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9/17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r>
              <a:tr h="6145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smtClean="0">
                          <a:ln>
                            <a:noFill/>
                          </a:ln>
                          <a:effectLst/>
                        </a:rPr>
                        <a:t>Κείμενα μαθητών</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8/17</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9/9</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10/1</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r>
              <a:tr h="61457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smtClean="0">
                          <a:ln>
                            <a:noFill/>
                          </a:ln>
                          <a:effectLst/>
                        </a:rPr>
                        <a:t>Δουλειά για το σπίτι</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8/11</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8/17</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8/23</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8/27</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9/2</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9/10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9/16</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r>
              <a:tr h="613228">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smtClean="0">
                          <a:ln>
                            <a:noFill/>
                          </a:ln>
                          <a:effectLst/>
                        </a:rPr>
                        <a:t>Εφημερίδες</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8/27</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smtClean="0">
                          <a:ln>
                            <a:noFill/>
                          </a:ln>
                          <a:effectLst/>
                        </a:rPr>
                        <a:t>9/17</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r h="611544">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l-GR" sz="1200" u="none" strike="noStrike" cap="none" normalizeH="0" baseline="0" dirty="0" smtClean="0">
                          <a:ln>
                            <a:noFill/>
                          </a:ln>
                          <a:effectLst/>
                        </a:rPr>
                        <a:t>Συνέδρια</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8/20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8/27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9/3</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9/10</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1200" u="none" strike="noStrike" cap="none" normalizeH="0" baseline="0" dirty="0" smtClean="0">
                          <a:ln>
                            <a:noFill/>
                          </a:ln>
                          <a:effectLst/>
                        </a:rPr>
                        <a:t>9/17</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endParaRPr kumimoji="0" lang="el-GR" sz="1200" b="0" i="0" u="none" strike="noStrike" cap="none" normalizeH="0" baseline="0" dirty="0" smtClean="0">
                        <a:ln>
                          <a:noFill/>
                        </a:ln>
                        <a:solidFill>
                          <a:schemeClr val="tx1"/>
                        </a:solidFill>
                        <a:effectLst/>
                        <a:latin typeface="Arial" pitchFamily="34" charset="0"/>
                        <a:cs typeface="Arial" pitchFamily="34" charset="0"/>
                      </a:endParaRPr>
                    </a:p>
                  </a:txBody>
                  <a:tcPr horzOverflow="overflow"/>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1285860"/>
            <a:ext cx="8229600" cy="4840303"/>
          </a:xfrm>
        </p:spPr>
        <p:style>
          <a:lnRef idx="1">
            <a:schemeClr val="dk1"/>
          </a:lnRef>
          <a:fillRef idx="2">
            <a:schemeClr val="dk1"/>
          </a:fillRef>
          <a:effectRef idx="1">
            <a:schemeClr val="dk1"/>
          </a:effectRef>
          <a:fontRef idx="minor">
            <a:schemeClr val="dk1"/>
          </a:fontRef>
        </p:style>
        <p:txBody>
          <a:bodyPr>
            <a:normAutofit/>
          </a:bodyPr>
          <a:lstStyle/>
          <a:p>
            <a:pPr>
              <a:lnSpc>
                <a:spcPct val="90000"/>
              </a:lnSpc>
            </a:pPr>
            <a:r>
              <a:rPr lang="el-GR" sz="2700" dirty="0" smtClean="0"/>
              <a:t>Τυχόν προκαταλήψεις που έχετε και τις γνωρίζετε πρέπει να τις δηλώσετε ώστε οι αναγνώστες να μπορούν να τις λάβουν υπόψη</a:t>
            </a:r>
          </a:p>
          <a:p>
            <a:pPr>
              <a:lnSpc>
                <a:spcPct val="90000"/>
              </a:lnSpc>
            </a:pPr>
            <a:r>
              <a:rPr lang="el-GR" sz="2700" dirty="0" smtClean="0"/>
              <a:t>Εξετάζετε τι συμβαίνει στην τάξη και μας αφήνετε να διαβάσουμε τις σκέψεις σας καθώς αναλύετε αυτά που αντιλαμβάνεστε και βιώνετε</a:t>
            </a:r>
          </a:p>
          <a:p>
            <a:pPr>
              <a:lnSpc>
                <a:spcPct val="90000"/>
              </a:lnSpc>
            </a:pPr>
            <a:r>
              <a:rPr lang="el-GR" sz="2700" dirty="0" smtClean="0"/>
              <a:t>Περιγράφετε αυτό που συμβαίνει και το αναλύετε ώστε να μπορούν να το καταλάβουν και οι άλλοι</a:t>
            </a:r>
          </a:p>
        </p:txBody>
      </p:sp>
      <p:sp>
        <p:nvSpPr>
          <p:cNvPr id="4" name="3 - Τίτλος"/>
          <p:cNvSpPr>
            <a:spLocks noGrp="1"/>
          </p:cNvSpPr>
          <p:nvPr>
            <p:ph type="title"/>
          </p:nvPr>
        </p:nvSpPr>
        <p:spPr>
          <a:xfrm>
            <a:off x="457200" y="274638"/>
            <a:ext cx="8229600" cy="796908"/>
          </a:xfrm>
        </p:spPr>
        <p:txBody>
          <a:bodyPr/>
          <a:lstStyle/>
          <a:p>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46"/>
          </a:xfrm>
        </p:spPr>
        <p:style>
          <a:lnRef idx="2">
            <a:schemeClr val="accent1">
              <a:shade val="50000"/>
            </a:schemeClr>
          </a:lnRef>
          <a:fillRef idx="1">
            <a:schemeClr val="accent1"/>
          </a:fillRef>
          <a:effectRef idx="0">
            <a:schemeClr val="accent1"/>
          </a:effectRef>
          <a:fontRef idx="minor">
            <a:schemeClr val="lt1"/>
          </a:fontRef>
        </p:style>
        <p:txBody>
          <a:bodyPr/>
          <a:lstStyle/>
          <a:p>
            <a:r>
              <a:rPr lang="el-GR" dirty="0" smtClean="0"/>
              <a:t>Βιογραφική έρευνα </a:t>
            </a:r>
            <a:endParaRPr lang="el-GR" dirty="0"/>
          </a:p>
        </p:txBody>
      </p:sp>
      <p:sp>
        <p:nvSpPr>
          <p:cNvPr id="4" name="1 - Τίτλος"/>
          <p:cNvSpPr txBox="1">
            <a:spLocks/>
          </p:cNvSpPr>
          <p:nvPr/>
        </p:nvSpPr>
        <p:spPr>
          <a:xfrm>
            <a:off x="428596" y="1714488"/>
            <a:ext cx="8229600" cy="868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lt1"/>
                </a:solidFill>
                <a:effectLst/>
                <a:uLnTx/>
                <a:uFillTx/>
                <a:latin typeface="+mn-lt"/>
                <a:ea typeface="+mn-ea"/>
                <a:cs typeface="+mn-cs"/>
              </a:rPr>
              <a:t>Φαινομενολογία</a:t>
            </a:r>
            <a:endParaRPr kumimoji="0" lang="el-GR"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Φαινομενολογία</a:t>
            </a:r>
            <a:endParaRPr lang="el-GR" dirty="0"/>
          </a:p>
        </p:txBody>
      </p:sp>
      <p:pic>
        <p:nvPicPr>
          <p:cNvPr id="194562" name="Picture 2"/>
          <p:cNvPicPr>
            <a:picLocks noGrp="1" noChangeAspect="1" noChangeArrowheads="1"/>
          </p:cNvPicPr>
          <p:nvPr>
            <p:ph idx="1"/>
          </p:nvPr>
        </p:nvPicPr>
        <p:blipFill>
          <a:blip r:embed="rId2" cstate="print"/>
          <a:srcRect/>
          <a:stretch>
            <a:fillRect/>
          </a:stretch>
        </p:blipFill>
        <p:spPr bwMode="auto">
          <a:xfrm>
            <a:off x="457200" y="1928803"/>
            <a:ext cx="8229600" cy="3118258"/>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115888"/>
            <a:ext cx="8229600" cy="360362"/>
          </a:xfrm>
        </p:spPr>
        <p:txBody>
          <a:bodyPr>
            <a:normAutofit fontScale="90000"/>
          </a:bodyPr>
          <a:lstStyle/>
          <a:p>
            <a:r>
              <a:rPr lang="el-GR" sz="2100"/>
              <a:t>Ερευνητικές παραδόσεις στην ποιοτική έρευνα</a:t>
            </a:r>
          </a:p>
        </p:txBody>
      </p:sp>
      <p:pic>
        <p:nvPicPr>
          <p:cNvPr id="247811" name="Picture 3" descr="Εικόνα1"/>
          <p:cNvPicPr>
            <a:picLocks noChangeAspect="1" noChangeArrowheads="1"/>
          </p:cNvPicPr>
          <p:nvPr/>
        </p:nvPicPr>
        <p:blipFill>
          <a:blip r:embed="rId3" cstate="print"/>
          <a:stretch>
            <a:fillRect/>
          </a:stretch>
        </p:blipFill>
        <p:spPr bwMode="auto">
          <a:xfrm>
            <a:off x="180273" y="836613"/>
            <a:ext cx="8567555" cy="5472112"/>
          </a:xfrm>
          <a:prstGeom prst="rect">
            <a:avLst/>
          </a:prstGeom>
          <a:solidFill>
            <a:schemeClr val="bg2"/>
          </a:solidFill>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l-GR" dirty="0"/>
              <a:t>ΤΡΙΓΩΝΟΠΟΙΗΣΗ </a:t>
            </a:r>
          </a:p>
        </p:txBody>
      </p:sp>
      <p:sp>
        <p:nvSpPr>
          <p:cNvPr id="246787" name="Rectangle 3"/>
          <p:cNvSpPr>
            <a:spLocks noGrp="1" noChangeArrowheads="1"/>
          </p:cNvSpPr>
          <p:nvPr>
            <p:ph idx="1"/>
          </p:nvPr>
        </p:nvSpPr>
        <p:spPr/>
        <p:txBody>
          <a:bodyPr/>
          <a:lstStyle/>
          <a:p>
            <a:r>
              <a:rPr lang="el-GR" b="1" dirty="0"/>
              <a:t>Δεδομένων</a:t>
            </a:r>
            <a:r>
              <a:rPr lang="el-GR" dirty="0"/>
              <a:t>: </a:t>
            </a:r>
            <a:r>
              <a:rPr lang="el-GR" i="1" dirty="0"/>
              <a:t>μια ή περισσότερες μέθοδοι συλλογής δεδομένων</a:t>
            </a:r>
          </a:p>
          <a:p>
            <a:r>
              <a:rPr lang="el-GR" b="1" dirty="0"/>
              <a:t>Παρατηρητή</a:t>
            </a:r>
            <a:r>
              <a:rPr lang="el-GR" dirty="0"/>
              <a:t>: </a:t>
            </a:r>
            <a:r>
              <a:rPr lang="el-GR" i="1" dirty="0"/>
              <a:t>περισσότεροι του ενός</a:t>
            </a:r>
            <a:endParaRPr lang="el-GR" dirty="0"/>
          </a:p>
          <a:p>
            <a:r>
              <a:rPr lang="el-GR" b="1" dirty="0"/>
              <a:t>Μεθοδολογική</a:t>
            </a:r>
            <a:r>
              <a:rPr lang="el-GR" dirty="0"/>
              <a:t>: </a:t>
            </a:r>
            <a:r>
              <a:rPr lang="el-GR" i="1" dirty="0"/>
              <a:t>ποσοτικές και ποιοτικές προσεγγίσεις</a:t>
            </a:r>
            <a:endParaRPr lang="el-GR" dirty="0"/>
          </a:p>
          <a:p>
            <a:r>
              <a:rPr lang="el-GR" b="1" dirty="0"/>
              <a:t>Θεωρητική</a:t>
            </a:r>
            <a:r>
              <a:rPr lang="el-GR" dirty="0"/>
              <a:t>: </a:t>
            </a:r>
            <a:r>
              <a:rPr lang="el-GR" i="1" dirty="0"/>
              <a:t>πολλαπλές θεωρίες ή αντιλήψεις</a:t>
            </a:r>
          </a:p>
          <a:p>
            <a:pPr>
              <a:buFont typeface="Wingdings" pitchFamily="2" charset="2"/>
              <a:buNone/>
            </a:pP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l-GR" sz="2800" dirty="0"/>
              <a:t>Τα προσόντα του ερευνητή (για την ποιοτική έρευνα)</a:t>
            </a:r>
          </a:p>
        </p:txBody>
      </p:sp>
      <p:sp>
        <p:nvSpPr>
          <p:cNvPr id="244739" name="Rectangle 3"/>
          <p:cNvSpPr>
            <a:spLocks noGrp="1" noChangeArrowheads="1"/>
          </p:cNvSpPr>
          <p:nvPr>
            <p:ph idx="1"/>
          </p:nvPr>
        </p:nvSpPr>
        <p:spPr/>
        <p:style>
          <a:lnRef idx="1">
            <a:schemeClr val="accent2"/>
          </a:lnRef>
          <a:fillRef idx="3">
            <a:schemeClr val="accent2"/>
          </a:fillRef>
          <a:effectRef idx="2">
            <a:schemeClr val="accent2"/>
          </a:effectRef>
          <a:fontRef idx="minor">
            <a:schemeClr val="lt1"/>
          </a:fontRef>
        </p:style>
        <p:txBody>
          <a:bodyPr/>
          <a:lstStyle/>
          <a:p>
            <a:pPr>
              <a:lnSpc>
                <a:spcPct val="120000"/>
              </a:lnSpc>
            </a:pPr>
            <a:r>
              <a:rPr lang="el-GR" dirty="0"/>
              <a:t>Να θέτει ερωτήσεις </a:t>
            </a:r>
          </a:p>
          <a:p>
            <a:pPr>
              <a:lnSpc>
                <a:spcPct val="120000"/>
              </a:lnSpc>
            </a:pPr>
            <a:r>
              <a:rPr lang="el-GR" dirty="0"/>
              <a:t>Να είναι καλός «ακροατής»</a:t>
            </a:r>
          </a:p>
          <a:p>
            <a:pPr>
              <a:lnSpc>
                <a:spcPct val="120000"/>
              </a:lnSpc>
            </a:pPr>
            <a:r>
              <a:rPr lang="el-GR" dirty="0" smtClean="0"/>
              <a:t>Να έχει προσαρμοστικότητα </a:t>
            </a:r>
            <a:r>
              <a:rPr lang="el-GR" dirty="0"/>
              <a:t>και ευελιξία</a:t>
            </a:r>
          </a:p>
          <a:p>
            <a:pPr>
              <a:lnSpc>
                <a:spcPct val="120000"/>
              </a:lnSpc>
            </a:pPr>
            <a:r>
              <a:rPr lang="el-GR" dirty="0" smtClean="0"/>
              <a:t>Να έχει αντίληψη </a:t>
            </a:r>
            <a:r>
              <a:rPr lang="el-GR" dirty="0"/>
              <a:t>των ζητημάτων</a:t>
            </a:r>
          </a:p>
          <a:p>
            <a:pPr>
              <a:lnSpc>
                <a:spcPct val="120000"/>
              </a:lnSpc>
            </a:pPr>
            <a:r>
              <a:rPr lang="el-GR" dirty="0"/>
              <a:t>Έλλειψη μεροληψίας</a:t>
            </a:r>
          </a:p>
          <a:p>
            <a:pPr>
              <a:buFont typeface="Wingdings" pitchFamily="2" charset="2"/>
              <a:buNone/>
            </a:pPr>
            <a:endParaRPr lang="el-GR" dirty="0"/>
          </a:p>
          <a:p>
            <a:endParaRPr lang="el-GR" dirty="0"/>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l-GR" sz="3800" dirty="0"/>
              <a:t>Μέγεθος δείγματος στην ποιοτική έρευνα</a:t>
            </a:r>
          </a:p>
        </p:txBody>
      </p:sp>
      <p:sp>
        <p:nvSpPr>
          <p:cNvPr id="11267" name="Rectangle 3"/>
          <p:cNvSpPr>
            <a:spLocks noGrp="1" noChangeArrowheads="1"/>
          </p:cNvSpPr>
          <p:nvPr>
            <p:ph idx="1"/>
          </p:nvPr>
        </p:nvSpPr>
        <p:spPr/>
        <p:txBody>
          <a:bodyPr/>
          <a:lstStyle/>
          <a:p>
            <a:r>
              <a:rPr lang="el-GR" dirty="0"/>
              <a:t>Κορεσμός δεδομένων </a:t>
            </a:r>
          </a:p>
          <a:p>
            <a:pPr lvl="1"/>
            <a:r>
              <a:rPr lang="el-GR" dirty="0"/>
              <a:t>Εύρος της μελέτης</a:t>
            </a:r>
          </a:p>
          <a:p>
            <a:pPr lvl="1"/>
            <a:r>
              <a:rPr lang="el-GR" dirty="0"/>
              <a:t>Φύση του θέματος</a:t>
            </a:r>
          </a:p>
          <a:p>
            <a:pPr lvl="1"/>
            <a:r>
              <a:rPr lang="el-GR" dirty="0"/>
              <a:t>Ποιότητα των δεδομένων</a:t>
            </a:r>
          </a:p>
          <a:p>
            <a:pPr lvl="1"/>
            <a:r>
              <a:rPr lang="el-GR" dirty="0"/>
              <a:t>Σχέδιο μελέτης</a:t>
            </a:r>
          </a:p>
          <a:p>
            <a:pPr lvl="1"/>
            <a:r>
              <a:rPr lang="el-GR" dirty="0"/>
              <a:t>Ερευνητική μέθοδος</a:t>
            </a:r>
          </a:p>
          <a:p>
            <a:r>
              <a:rPr lang="el-GR" dirty="0"/>
              <a:t>Π.χ. θεμελιωμένη θεωρία = 30 με 50 συνεντεύξεις</a:t>
            </a:r>
          </a:p>
          <a:p>
            <a:endParaRPr lang="el-GR" dirty="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847708"/>
          </a:xfrm>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l-GR" sz="3200" b="1" dirty="0" smtClean="0"/>
              <a:t>Σημειολογία</a:t>
            </a:r>
            <a:endParaRPr lang="el-GR" sz="3200" b="1" u="sng" dirty="0"/>
          </a:p>
        </p:txBody>
      </p:sp>
      <p:sp>
        <p:nvSpPr>
          <p:cNvPr id="23555" name="Rectangle 3"/>
          <p:cNvSpPr>
            <a:spLocks noGrp="1" noChangeArrowheads="1"/>
          </p:cNvSpPr>
          <p:nvPr>
            <p:ph type="body" idx="1"/>
          </p:nvPr>
        </p:nvSpPr>
        <p:spPr>
          <a:xfrm>
            <a:off x="457200" y="1142984"/>
            <a:ext cx="8229600" cy="5029216"/>
          </a:xfrm>
          <a:ln/>
        </p:spPr>
        <p:txBody>
          <a:bodyPr>
            <a:normAutofit lnSpcReduction="10000"/>
          </a:bodyPr>
          <a:lstStyle/>
          <a:p>
            <a:pPr marL="341313" indent="-341313">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a:t>Αντιπροσωπεύει το αντίθετο </a:t>
            </a:r>
            <a:r>
              <a:rPr lang="el-GR" sz="1800" dirty="0" smtClean="0"/>
              <a:t>της </a:t>
            </a:r>
            <a:r>
              <a:rPr lang="el-GR" sz="1800" dirty="0"/>
              <a:t>ανάλυσης περιεχομένου.</a:t>
            </a:r>
          </a:p>
          <a:p>
            <a:pPr marL="341313" indent="-341313">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a:t>Βρίσκεται πιο κοντά στις ερμηνευτικές μεθοδολογίες απ’ ότι στις ποσοτικές μεθόδους, προσφέρει πλούσιες ερμηνείες κειμένων ή κωδίκων αλλά δεν αντέχει σε μία αυστηρή γενίκευση.</a:t>
            </a:r>
          </a:p>
          <a:p>
            <a:pPr marL="341313" indent="-341313">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smtClean="0"/>
              <a:t>Τα </a:t>
            </a:r>
            <a:r>
              <a:rPr lang="el-GR" sz="1800" dirty="0"/>
              <a:t>στοιχεία ενός κειμένου παίρνουν νόημά  από τη συσχέτιση με ένα κώδικα, παρά εάν τα βλέπουμε ως διακριτές οντότητες που  πρέπει να μετρηθούν.</a:t>
            </a:r>
          </a:p>
          <a:p>
            <a:pPr marL="341313" indent="-341313">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a:t>Η σημειολογία ασχολείται κυρίως μ’ αυτό το πολιτισμικό χαρακτηριστικό πού θέλει να αποφεύγει ή ανάλυση  περιεχομένου-τη διαδικασία </a:t>
            </a:r>
            <a:r>
              <a:rPr lang="el-GR" sz="1800" dirty="0" smtClean="0"/>
              <a:t>της </a:t>
            </a:r>
            <a:r>
              <a:rPr lang="el-GR" sz="1800" dirty="0"/>
              <a:t>ερμηνείας.</a:t>
            </a:r>
          </a:p>
          <a:p>
            <a:pPr marL="341313" indent="-341313">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a:t>Για τον </a:t>
            </a:r>
            <a:r>
              <a:rPr lang="el-GR" sz="1800" dirty="0" err="1"/>
              <a:t>Saussure</a:t>
            </a:r>
            <a:r>
              <a:rPr lang="el-GR" sz="1800" dirty="0"/>
              <a:t>, οι σημασίες/ νοήματα  πρέπει να μελετώνται ως ένα σύστημα σημείων.</a:t>
            </a:r>
          </a:p>
          <a:p>
            <a:pPr marL="341313" indent="-341313">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a:t>Οι σημασίες των λέξεων προκύπτουν από τη θέση τους σ’ ένα σύστημα σημείων,  από τις σχέσεις διαφοράς ή διαδοχής/γειτνίασης πού έχουν με άλλους όρους στο σύστημα αυτό.</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p:nvPr>
        </p:nvSpPr>
        <p:spPr>
          <a:xfrm>
            <a:off x="609600" y="685800"/>
            <a:ext cx="7467600" cy="5334000"/>
          </a:xfrm>
          <a:ln/>
        </p:spPr>
        <p:txBody>
          <a:bodyPr anchor="t"/>
          <a:lstStyle/>
          <a:p>
            <a:pPr marL="342900" indent="-342900" algn="l">
              <a:lnSpc>
                <a:spcPct val="13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1800" dirty="0"/>
              <a:t>Το </a:t>
            </a:r>
            <a:r>
              <a:rPr lang="el-GR" sz="1800" b="1" dirty="0"/>
              <a:t>σημείο</a:t>
            </a:r>
            <a:r>
              <a:rPr lang="el-GR" sz="1800" dirty="0"/>
              <a:t> αποτελεί  βασική μονάδα </a:t>
            </a:r>
            <a:r>
              <a:rPr lang="el-GR" sz="1800" dirty="0" smtClean="0"/>
              <a:t>στη γλώσσα – </a:t>
            </a:r>
            <a:r>
              <a:rPr lang="el-GR" sz="1800" dirty="0" err="1" smtClean="0"/>
              <a:t>language</a:t>
            </a:r>
            <a:r>
              <a:rPr lang="el-GR" sz="1800" dirty="0" smtClean="0"/>
              <a:t> -  (δηλαδή </a:t>
            </a:r>
            <a:r>
              <a:rPr lang="el-GR" sz="1800" dirty="0"/>
              <a:t>στο σύστημα σημείων).</a:t>
            </a:r>
          </a:p>
          <a:p>
            <a:pPr marL="342900" indent="-342900" algn="l">
              <a:lnSpc>
                <a:spcPct val="13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1800" dirty="0"/>
              <a:t> Το σημείο αποτελείται από δύο </a:t>
            </a:r>
            <a:r>
              <a:rPr lang="el-GR" sz="1800" dirty="0" smtClean="0"/>
              <a:t>συστατικά-το σημαίνον- </a:t>
            </a:r>
            <a:r>
              <a:rPr lang="el-GR" sz="1800" dirty="0" err="1" smtClean="0"/>
              <a:t>signifier</a:t>
            </a:r>
            <a:r>
              <a:rPr lang="el-GR" sz="1800" dirty="0" smtClean="0"/>
              <a:t> - που </a:t>
            </a:r>
            <a:r>
              <a:rPr lang="el-GR" sz="1800" dirty="0"/>
              <a:t>είναι λ.χ. ό ήχος ή η εικόνα μιας λέξης ( λ.χ. ή γάτα ), και το  </a:t>
            </a:r>
            <a:r>
              <a:rPr lang="el-GR" sz="1800" dirty="0" smtClean="0"/>
              <a:t>σημαινόμενο –</a:t>
            </a:r>
            <a:r>
              <a:rPr lang="el-GR" sz="1800" dirty="0" err="1" smtClean="0"/>
              <a:t>signified</a:t>
            </a:r>
            <a:r>
              <a:rPr lang="el-GR" sz="1800" dirty="0" smtClean="0"/>
              <a:t> -  </a:t>
            </a:r>
            <a:r>
              <a:rPr lang="el-GR" sz="1800" dirty="0"/>
              <a:t>που είναι </a:t>
            </a:r>
            <a:r>
              <a:rPr lang="el-GR" sz="1800" dirty="0" smtClean="0"/>
              <a:t>η </a:t>
            </a:r>
            <a:r>
              <a:rPr lang="el-GR" sz="1800" dirty="0"/>
              <a:t>έννοια πού προσδίδουμε εμείς στο σημαίνον.</a:t>
            </a:r>
          </a:p>
          <a:p>
            <a:pPr marL="342900" indent="-342900" algn="l">
              <a:lnSpc>
                <a:spcPct val="13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1800" dirty="0"/>
              <a:t>Αυτά τα δύο σε συνδυασμό αποτελούν ένα σημείο </a:t>
            </a:r>
            <a:r>
              <a:rPr lang="el-GR" sz="1800" dirty="0" smtClean="0"/>
              <a:t>και αποτελούν δύο </a:t>
            </a:r>
            <a:r>
              <a:rPr lang="el-GR" sz="1800" dirty="0"/>
              <a:t>πλευρές ενός νομίσματος.</a:t>
            </a:r>
          </a:p>
          <a:p>
            <a:pPr marL="342900" indent="-342900" algn="l">
              <a:lnSpc>
                <a:spcPct val="130000"/>
              </a:lnSpc>
              <a:spcBef>
                <a:spcPts val="45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1800" dirty="0"/>
              <a:t>Η σχέση μεταξύ τους είναι κοινωνική ή πολιτισμική, και  ανήκει στα συστήματα σημασιών που λειτουργούν σε μία συγκεκριμένη κουλτούρα  σ’ ένα συγκεκριμένο χρονικό διάστημα.</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457200" y="857232"/>
            <a:ext cx="8229600" cy="4552968"/>
          </a:xfrm>
          <a:ln/>
        </p:spPr>
        <p:txBody>
          <a:bodyPr anchor="t"/>
          <a:lstStyle/>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b="1" dirty="0" smtClean="0"/>
              <a:t>Δύο </a:t>
            </a:r>
            <a:r>
              <a:rPr lang="el-GR" sz="1800" b="1" dirty="0"/>
              <a:t>κεντρικά θέματα στον </a:t>
            </a:r>
            <a:r>
              <a:rPr lang="el-GR" sz="1800" b="1" dirty="0" err="1" smtClean="0"/>
              <a:t>Saussure</a:t>
            </a:r>
            <a:r>
              <a:rPr lang="el-GR" sz="1800" b="1" dirty="0" smtClean="0"/>
              <a:t>:</a:t>
            </a:r>
          </a:p>
          <a:p>
            <a:pPr marL="341313" indent="-341313" algn="l">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b="1" dirty="0" smtClean="0"/>
              <a:t> </a:t>
            </a:r>
            <a:r>
              <a:rPr lang="el-GR" sz="1800" b="1" dirty="0"/>
              <a:t>η περιγραφή / ανάλυση πολιτισμικών σημείων σε σχέση με συστήματα σημείων μέσω των οποίων αυτά παίρνουν </a:t>
            </a:r>
            <a:r>
              <a:rPr lang="el-GR" sz="1800" b="1" dirty="0" smtClean="0"/>
              <a:t>νόημα</a:t>
            </a:r>
            <a:endParaRPr lang="el-GR" sz="1800" b="1" dirty="0"/>
          </a:p>
          <a:p>
            <a:pPr marL="341313" indent="-341313" algn="l">
              <a:lnSpc>
                <a:spcPct val="130000"/>
              </a:lnSpc>
              <a:spcBef>
                <a:spcPts val="450"/>
              </a:spcBef>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b="1" dirty="0"/>
              <a:t>Και η  κατανόηση του τρόπου που  ένα συγκεκριμένο σύστημα σημείων χωρίζει (</a:t>
            </a:r>
            <a:r>
              <a:rPr lang="el-GR" sz="1800" b="1" dirty="0" err="1"/>
              <a:t>decoupage</a:t>
            </a:r>
            <a:r>
              <a:rPr lang="el-GR" sz="1800" b="1" dirty="0"/>
              <a:t>) τον κόσμο, φανερώνοντας πώς μία πολιτισμικά αυθαίρετη διαίρεση μοιάζει να ανήκει στη φύση παρά </a:t>
            </a:r>
            <a:r>
              <a:rPr lang="el-GR" sz="1800" b="1" dirty="0" smtClean="0"/>
              <a:t>στην </a:t>
            </a:r>
            <a:r>
              <a:rPr lang="el-GR" sz="1800" b="1" dirty="0"/>
              <a:t>κουλτούρα, διαμορφώνοντας κοινωνικές ιδεολογικές συνέπειες διαίρεσης τού κόσμου.</a:t>
            </a:r>
            <a:r>
              <a:rPr lang="el-GR" sz="18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black soldier.jpg"/>
          <p:cNvPicPr>
            <a:picLocks noChangeAspect="1"/>
          </p:cNvPicPr>
          <p:nvPr/>
        </p:nvPicPr>
        <p:blipFill>
          <a:blip r:embed="rId3" cstate="print"/>
          <a:stretch>
            <a:fillRect/>
          </a:stretch>
        </p:blipFill>
        <p:spPr>
          <a:xfrm>
            <a:off x="5643570" y="428604"/>
            <a:ext cx="3212103" cy="4357718"/>
          </a:xfrm>
          <a:prstGeom prst="rect">
            <a:avLst/>
          </a:prstGeom>
          <a:effectLst>
            <a:glow rad="101600">
              <a:schemeClr val="accent1">
                <a:satMod val="175000"/>
                <a:alpha val="40000"/>
              </a:schemeClr>
            </a:glow>
          </a:effectLst>
        </p:spPr>
      </p:pic>
      <p:sp>
        <p:nvSpPr>
          <p:cNvPr id="26625" name="Rectangle 1"/>
          <p:cNvSpPr>
            <a:spLocks noGrp="1" noChangeArrowheads="1"/>
          </p:cNvSpPr>
          <p:nvPr>
            <p:ph type="body"/>
          </p:nvPr>
        </p:nvSpPr>
        <p:spPr>
          <a:xfrm>
            <a:off x="214282" y="428604"/>
            <a:ext cx="5286412" cy="6019800"/>
          </a:xfrm>
          <a:ln>
            <a:noFill/>
          </a:ln>
          <a:effectLst>
            <a:glow rad="139700">
              <a:schemeClr val="accent1">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anchor="t"/>
          <a:lstStyle/>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a:t>Τα  νοήματα προκύπτουν από σχέσεις μεταξύ σημείων που εντάσσονται σε συστήματα σημείων, άρα οτιδήποτε έχει κάποιο νόημα, τα φανάρια τροχαίας, μία φωτογραφία , ένα  φαγητό-μπορούν να αναλυθούν με όρους του συστήματος μέσα στο οποίο αυτά διαθέτουν/έχουν νόημα (αστυνόμευση, κανόνες, διατροφή…).</a:t>
            </a:r>
          </a:p>
          <a:p>
            <a:pPr marL="341313" indent="-341313" algn="l">
              <a:lnSpc>
                <a:spcPct val="13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l-GR" sz="1800" dirty="0" smtClean="0"/>
              <a:t>Παραδείγματα: ο μαύρος </a:t>
            </a:r>
            <a:r>
              <a:rPr lang="el-GR" sz="1800" dirty="0"/>
              <a:t>Γάλλος στρατιώτης πού χαιρετίζει τη γαλλική σημαία (δημοσιευμένη στη διάρκεια </a:t>
            </a:r>
            <a:r>
              <a:rPr lang="el-GR" sz="1800" dirty="0" smtClean="0"/>
              <a:t>της πάλης της </a:t>
            </a:r>
            <a:r>
              <a:rPr lang="el-GR" sz="1800" dirty="0"/>
              <a:t>Αλγερίας εναντίον </a:t>
            </a:r>
            <a:r>
              <a:rPr lang="el-GR" sz="1800" dirty="0" smtClean="0"/>
              <a:t>της </a:t>
            </a:r>
            <a:r>
              <a:rPr lang="el-GR" sz="1800" dirty="0"/>
              <a:t>Γαλλικής κατοχής </a:t>
            </a:r>
            <a:r>
              <a:rPr lang="el-GR" sz="1800" dirty="0" smtClean="0"/>
              <a:t>). Εδώ </a:t>
            </a:r>
            <a:r>
              <a:rPr lang="el-GR" sz="1800" dirty="0"/>
              <a:t>οι πολιτισμικές </a:t>
            </a:r>
            <a:r>
              <a:rPr lang="el-GR" sz="1800" dirty="0" smtClean="0"/>
              <a:t>και </a:t>
            </a:r>
            <a:r>
              <a:rPr lang="el-GR" sz="1800" dirty="0"/>
              <a:t>ιδιαίτερα ιδεολογικές έννοιες του πατριωτισμού / της </a:t>
            </a:r>
            <a:r>
              <a:rPr lang="el-GR" sz="1800" dirty="0" smtClean="0"/>
              <a:t>«</a:t>
            </a:r>
            <a:r>
              <a:rPr lang="el-GR" sz="1800" dirty="0" err="1" smtClean="0"/>
              <a:t>Γαλλικότητας</a:t>
            </a:r>
            <a:r>
              <a:rPr lang="el-GR" sz="1800" dirty="0" smtClean="0"/>
              <a:t>» </a:t>
            </a:r>
            <a:r>
              <a:rPr lang="el-GR" sz="1800" dirty="0"/>
              <a:t>μπορούν να εμφανισθούν </a:t>
            </a:r>
            <a:r>
              <a:rPr lang="el-GR" sz="1800" dirty="0" smtClean="0"/>
              <a:t>ως φυσικά </a:t>
            </a:r>
            <a:r>
              <a:rPr lang="el-GR" sz="1800" dirty="0"/>
              <a:t>χαρακτηριστικά τού πραγματικού κόσμου.</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body"/>
          </p:nvPr>
        </p:nvSpPr>
        <p:spPr>
          <a:xfrm>
            <a:off x="457200" y="785794"/>
            <a:ext cx="5186370" cy="5340369"/>
          </a:xfrm>
          <a:ln/>
        </p:spPr>
        <p:txBody>
          <a:bodyPr anchor="t"/>
          <a:lstStyle/>
          <a:p>
            <a:pPr marL="342900" indent="-342900"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b="1" dirty="0"/>
              <a:t>Το μπουκάλι με </a:t>
            </a:r>
            <a:r>
              <a:rPr lang="el-GR" sz="2000" b="1" dirty="0" err="1"/>
              <a:t>κολώνια</a:t>
            </a:r>
            <a:r>
              <a:rPr lang="el-GR" sz="2000" b="1" dirty="0"/>
              <a:t> </a:t>
            </a:r>
            <a:r>
              <a:rPr lang="el-GR" sz="2000" b="1" dirty="0" err="1"/>
              <a:t>Chanel</a:t>
            </a:r>
            <a:r>
              <a:rPr lang="el-GR" sz="2000" b="1" dirty="0"/>
              <a:t> </a:t>
            </a:r>
            <a:r>
              <a:rPr lang="el-GR" sz="2000" b="1" dirty="0" err="1"/>
              <a:t>No</a:t>
            </a:r>
            <a:r>
              <a:rPr lang="el-GR" sz="2000" b="1" dirty="0"/>
              <a:t> 5 </a:t>
            </a:r>
            <a:r>
              <a:rPr lang="el-GR" sz="2000" b="1" dirty="0" smtClean="0"/>
              <a:t>με </a:t>
            </a:r>
            <a:r>
              <a:rPr lang="el-GR" sz="2000" b="1" dirty="0"/>
              <a:t>την </a:t>
            </a:r>
            <a:r>
              <a:rPr lang="el-GR" sz="2000" b="1" dirty="0" err="1"/>
              <a:t>Deneuve</a:t>
            </a:r>
            <a:r>
              <a:rPr lang="el-GR" sz="2000" b="1" dirty="0"/>
              <a:t>, αναπαριστάνει την εξεζητημένη σοφιστικέ γαλλική θηλυκότητα.</a:t>
            </a:r>
          </a:p>
          <a:p>
            <a:pPr marL="342900" indent="-342900"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b="1" dirty="0"/>
          </a:p>
          <a:p>
            <a:pPr marL="342900" indent="-342900"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b="1" dirty="0"/>
          </a:p>
          <a:p>
            <a:pPr marL="342900" indent="-342900"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l-GR" sz="2000" b="1" dirty="0"/>
          </a:p>
          <a:p>
            <a:pPr marL="342900" indent="-342900" algn="l">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l-GR" sz="2000" b="1" dirty="0"/>
              <a:t>Οι κώδικες, μέσω των διαδικασιών ερμηνείας δείχνουν πώς σχετίζονται τα πράγματα μεταξύ </a:t>
            </a:r>
            <a:r>
              <a:rPr lang="el-GR" sz="2000" b="1" dirty="0" smtClean="0"/>
              <a:t>τους και </a:t>
            </a:r>
            <a:r>
              <a:rPr lang="el-GR" sz="2000" b="1" dirty="0"/>
              <a:t>όχι πόσες φορές καταγράφονται.</a:t>
            </a:r>
          </a:p>
        </p:txBody>
      </p:sp>
      <p:pic>
        <p:nvPicPr>
          <p:cNvPr id="6" name="5 - Εικόνα" descr="chanel_5_2.jpg"/>
          <p:cNvPicPr>
            <a:picLocks noChangeAspect="1"/>
          </p:cNvPicPr>
          <p:nvPr/>
        </p:nvPicPr>
        <p:blipFill>
          <a:blip r:embed="rId3" cstate="print"/>
          <a:stretch>
            <a:fillRect/>
          </a:stretch>
        </p:blipFill>
        <p:spPr>
          <a:xfrm>
            <a:off x="5424107" y="357166"/>
            <a:ext cx="3384938" cy="4786346"/>
          </a:xfrm>
          <a:prstGeom prst="rect">
            <a:avLst/>
          </a:prstGeom>
          <a:effectLst>
            <a:softEdge rad="127000"/>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 Θέση αριθμού διαφάνειας"/>
          <p:cNvSpPr>
            <a:spLocks noGrp="1"/>
          </p:cNvSpPr>
          <p:nvPr>
            <p:ph type="sldNum" sz="quarter" idx="12"/>
          </p:nvPr>
        </p:nvSpPr>
        <p:spPr/>
        <p:txBody>
          <a:bodyPr/>
          <a:lstStyle/>
          <a:p>
            <a:fld id="{D8C42FA0-1271-4FB7-BFFD-212A84375264}" type="slidenum">
              <a:rPr lang="en-US"/>
              <a:pPr/>
              <a:t>66</a:t>
            </a:fld>
            <a:endParaRPr lang="en-US"/>
          </a:p>
        </p:txBody>
      </p:sp>
      <p:sp>
        <p:nvSpPr>
          <p:cNvPr id="20482" name="Rectangle 2"/>
          <p:cNvSpPr>
            <a:spLocks noGrp="1" noChangeArrowheads="1"/>
          </p:cNvSpPr>
          <p:nvPr>
            <p:ph type="title" idx="4294967295"/>
          </p:nvPr>
        </p:nvSpPr>
        <p:spPr>
          <a:xfrm>
            <a:off x="685800" y="152400"/>
            <a:ext cx="7620000" cy="11430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sz="4000" dirty="0" smtClean="0"/>
              <a:t>Η επαγωγική λογική στην ποιοτική έρευνα</a:t>
            </a:r>
            <a:endParaRPr lang="en-US" sz="4000" dirty="0"/>
          </a:p>
        </p:txBody>
      </p:sp>
      <p:sp>
        <p:nvSpPr>
          <p:cNvPr id="20484" name="Rectangle 4"/>
          <p:cNvSpPr>
            <a:spLocks noChangeArrowheads="1"/>
          </p:cNvSpPr>
          <p:nvPr/>
        </p:nvSpPr>
        <p:spPr bwMode="auto">
          <a:xfrm>
            <a:off x="1219200" y="1447800"/>
            <a:ext cx="63246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l-GR" dirty="0" smtClean="0"/>
              <a:t>Γίνονται γενικεύσεις ή θεωρίες βασισμένες </a:t>
            </a:r>
          </a:p>
          <a:p>
            <a:pPr algn="ctr"/>
            <a:r>
              <a:rPr lang="el-GR" dirty="0" smtClean="0"/>
              <a:t>σε πρότερη εμπειρία και τη βιβλιογραφία</a:t>
            </a:r>
            <a:endParaRPr lang="en-US" dirty="0"/>
          </a:p>
        </p:txBody>
      </p:sp>
      <p:sp>
        <p:nvSpPr>
          <p:cNvPr id="20485" name="Rectangle 5"/>
          <p:cNvSpPr>
            <a:spLocks noChangeArrowheads="1"/>
          </p:cNvSpPr>
          <p:nvPr/>
        </p:nvSpPr>
        <p:spPr bwMode="auto">
          <a:xfrm>
            <a:off x="1219200" y="2438400"/>
            <a:ext cx="63246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l-GR" dirty="0" smtClean="0"/>
              <a:t>Ο ερευνητής αναζητά ευρύτερα σχέδια, </a:t>
            </a:r>
          </a:p>
          <a:p>
            <a:pPr algn="ctr"/>
            <a:r>
              <a:rPr lang="el-GR" dirty="0" smtClean="0"/>
              <a:t>γενικεύσεις ή θεωρίες από τα θέματα ή τις κατηγορίες</a:t>
            </a:r>
            <a:endParaRPr lang="en-US" dirty="0"/>
          </a:p>
        </p:txBody>
      </p:sp>
      <p:sp>
        <p:nvSpPr>
          <p:cNvPr id="20486" name="Rectangle 6"/>
          <p:cNvSpPr>
            <a:spLocks noChangeArrowheads="1"/>
          </p:cNvSpPr>
          <p:nvPr/>
        </p:nvSpPr>
        <p:spPr bwMode="auto">
          <a:xfrm>
            <a:off x="1219200" y="3429000"/>
            <a:ext cx="63246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l-GR" dirty="0" smtClean="0"/>
              <a:t>Ο ερευνητής αναλύει τα δεδομένα </a:t>
            </a:r>
          </a:p>
          <a:p>
            <a:pPr algn="ctr"/>
            <a:r>
              <a:rPr lang="el-GR" dirty="0" smtClean="0"/>
              <a:t>για να σχηματίσει θέματα ή κατηγορίες</a:t>
            </a:r>
            <a:endParaRPr lang="en-US" dirty="0"/>
          </a:p>
        </p:txBody>
      </p:sp>
      <p:sp>
        <p:nvSpPr>
          <p:cNvPr id="20487" name="Rectangle 7"/>
          <p:cNvSpPr>
            <a:spLocks noChangeArrowheads="1"/>
          </p:cNvSpPr>
          <p:nvPr/>
        </p:nvSpPr>
        <p:spPr bwMode="auto">
          <a:xfrm>
            <a:off x="1219200" y="4419600"/>
            <a:ext cx="63246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l-GR" dirty="0" smtClean="0"/>
              <a:t>Ο ερευνητής κάνει ανοικτές ερωτήσεις στους </a:t>
            </a:r>
          </a:p>
          <a:p>
            <a:pPr algn="ctr"/>
            <a:r>
              <a:rPr lang="el-GR" dirty="0" smtClean="0"/>
              <a:t>συμμετέχοντες ή καταγράφει παρατηρήσεις</a:t>
            </a:r>
            <a:endParaRPr lang="en-US" dirty="0"/>
          </a:p>
        </p:txBody>
      </p:sp>
      <p:sp>
        <p:nvSpPr>
          <p:cNvPr id="20488" name="Line 8"/>
          <p:cNvSpPr>
            <a:spLocks noChangeShapeType="1"/>
          </p:cNvSpPr>
          <p:nvPr/>
        </p:nvSpPr>
        <p:spPr bwMode="auto">
          <a:xfrm>
            <a:off x="4419600" y="2133600"/>
            <a:ext cx="0" cy="304800"/>
          </a:xfrm>
          <a:prstGeom prst="line">
            <a:avLst/>
          </a:prstGeom>
          <a:noFill/>
          <a:ln w="57150">
            <a:solidFill>
              <a:schemeClr val="tx1"/>
            </a:solidFill>
            <a:round/>
            <a:headEnd type="triangle" w="med" len="med"/>
            <a:tailEnd/>
          </a:ln>
          <a:effectLst/>
        </p:spPr>
        <p:txBody>
          <a:bodyPr/>
          <a:lstStyle/>
          <a:p>
            <a:endParaRPr lang="el-GR"/>
          </a:p>
        </p:txBody>
      </p:sp>
      <p:sp>
        <p:nvSpPr>
          <p:cNvPr id="20489" name="Line 9"/>
          <p:cNvSpPr>
            <a:spLocks noChangeShapeType="1"/>
          </p:cNvSpPr>
          <p:nvPr/>
        </p:nvSpPr>
        <p:spPr bwMode="auto">
          <a:xfrm>
            <a:off x="4419600" y="3124200"/>
            <a:ext cx="0" cy="304800"/>
          </a:xfrm>
          <a:prstGeom prst="line">
            <a:avLst/>
          </a:prstGeom>
          <a:noFill/>
          <a:ln w="57150">
            <a:solidFill>
              <a:schemeClr val="tx1"/>
            </a:solidFill>
            <a:round/>
            <a:headEnd type="triangle" w="med" len="med"/>
            <a:tailEnd/>
          </a:ln>
          <a:effectLst/>
        </p:spPr>
        <p:txBody>
          <a:bodyPr/>
          <a:lstStyle/>
          <a:p>
            <a:endParaRPr lang="el-GR"/>
          </a:p>
        </p:txBody>
      </p:sp>
      <p:sp>
        <p:nvSpPr>
          <p:cNvPr id="20490" name="Line 10"/>
          <p:cNvSpPr>
            <a:spLocks noChangeShapeType="1"/>
          </p:cNvSpPr>
          <p:nvPr/>
        </p:nvSpPr>
        <p:spPr bwMode="auto">
          <a:xfrm>
            <a:off x="4419600" y="4114800"/>
            <a:ext cx="0" cy="304800"/>
          </a:xfrm>
          <a:prstGeom prst="line">
            <a:avLst/>
          </a:prstGeom>
          <a:noFill/>
          <a:ln w="57150">
            <a:solidFill>
              <a:schemeClr val="tx1"/>
            </a:solidFill>
            <a:round/>
            <a:headEnd type="triangle" w="med" len="med"/>
            <a:tailEnd/>
          </a:ln>
          <a:effectLst/>
        </p:spPr>
        <p:txBody>
          <a:bodyPr/>
          <a:lstStyle/>
          <a:p>
            <a:endParaRPr lang="el-GR"/>
          </a:p>
        </p:txBody>
      </p:sp>
      <p:sp>
        <p:nvSpPr>
          <p:cNvPr id="20491" name="Rectangle 11"/>
          <p:cNvSpPr>
            <a:spLocks noChangeArrowheads="1"/>
          </p:cNvSpPr>
          <p:nvPr/>
        </p:nvSpPr>
        <p:spPr bwMode="auto">
          <a:xfrm>
            <a:off x="1219200" y="5410200"/>
            <a:ext cx="6324600" cy="685800"/>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l-GR" dirty="0" smtClean="0"/>
              <a:t>Ο ερευνητής συγκεντρώνει πληροφορίες</a:t>
            </a:r>
            <a:endParaRPr lang="en-US" dirty="0"/>
          </a:p>
        </p:txBody>
      </p:sp>
      <p:sp>
        <p:nvSpPr>
          <p:cNvPr id="20492" name="Line 12"/>
          <p:cNvSpPr>
            <a:spLocks noChangeShapeType="1"/>
          </p:cNvSpPr>
          <p:nvPr/>
        </p:nvSpPr>
        <p:spPr bwMode="auto">
          <a:xfrm>
            <a:off x="4419600" y="5105400"/>
            <a:ext cx="0" cy="304800"/>
          </a:xfrm>
          <a:prstGeom prst="line">
            <a:avLst/>
          </a:prstGeom>
          <a:noFill/>
          <a:ln w="57150">
            <a:solidFill>
              <a:schemeClr val="tx1"/>
            </a:solidFill>
            <a:round/>
            <a:headEnd type="triangle" w="med" len="med"/>
            <a:tailEnd/>
          </a:ln>
          <a:effectLst/>
        </p:spPr>
        <p:txBody>
          <a:bodyPr/>
          <a:lstStyle/>
          <a:p>
            <a:endParaRPr lang="el-G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 - Θέση αριθμού διαφάνειας"/>
          <p:cNvSpPr>
            <a:spLocks noGrp="1"/>
          </p:cNvSpPr>
          <p:nvPr>
            <p:ph type="sldNum" sz="quarter" idx="12"/>
          </p:nvPr>
        </p:nvSpPr>
        <p:spPr/>
        <p:txBody>
          <a:bodyPr/>
          <a:lstStyle/>
          <a:p>
            <a:fld id="{BC3EBF87-DDBE-491E-BDF3-1A7C13BC8F87}" type="slidenum">
              <a:rPr lang="en-US"/>
              <a:pPr/>
              <a:t>67</a:t>
            </a:fld>
            <a:endParaRPr lang="en-US"/>
          </a:p>
        </p:txBody>
      </p:sp>
      <p:sp>
        <p:nvSpPr>
          <p:cNvPr id="19458" name="Rectangle 2"/>
          <p:cNvSpPr>
            <a:spLocks noGrp="1" noChangeArrowheads="1"/>
          </p:cNvSpPr>
          <p:nvPr>
            <p:ph type="title" idx="4294967295"/>
          </p:nvPr>
        </p:nvSpPr>
        <p:spPr>
          <a:xfrm>
            <a:off x="914400" y="304800"/>
            <a:ext cx="77724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l-GR" sz="4000" dirty="0" smtClean="0"/>
              <a:t>Ο παραγωγικός συλλογισμός στην ποσοτική έρευνα</a:t>
            </a:r>
            <a:endParaRPr lang="en-US" sz="4000" dirty="0"/>
          </a:p>
        </p:txBody>
      </p:sp>
      <p:sp>
        <p:nvSpPr>
          <p:cNvPr id="19461" name="Rectangle 5"/>
          <p:cNvSpPr>
            <a:spLocks noChangeArrowheads="1"/>
          </p:cNvSpPr>
          <p:nvPr/>
        </p:nvSpPr>
        <p:spPr bwMode="auto">
          <a:xfrm>
            <a:off x="1295400" y="1828800"/>
            <a:ext cx="6324600" cy="685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l-GR" dirty="0" smtClean="0"/>
              <a:t>Ο ερευνητής ελέγχει ή επαληθεύει μια θεωρία</a:t>
            </a:r>
            <a:endParaRPr lang="en-US" dirty="0"/>
          </a:p>
        </p:txBody>
      </p:sp>
      <p:sp>
        <p:nvSpPr>
          <p:cNvPr id="19464" name="Rectangle 8"/>
          <p:cNvSpPr>
            <a:spLocks noChangeArrowheads="1"/>
          </p:cNvSpPr>
          <p:nvPr/>
        </p:nvSpPr>
        <p:spPr bwMode="auto">
          <a:xfrm>
            <a:off x="1295400" y="2971800"/>
            <a:ext cx="6324600" cy="685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l-GR" dirty="0" smtClean="0"/>
              <a:t>Ο ερευνητής ελέγχει υποθέσεις ή </a:t>
            </a:r>
          </a:p>
          <a:p>
            <a:pPr algn="ctr"/>
            <a:r>
              <a:rPr lang="el-GR" dirty="0" smtClean="0"/>
              <a:t>ερευνητικά προβλήματα βασιζόμενος στη θεωρία</a:t>
            </a:r>
            <a:endParaRPr lang="en-US" dirty="0"/>
          </a:p>
        </p:txBody>
      </p:sp>
      <p:sp>
        <p:nvSpPr>
          <p:cNvPr id="19465" name="Rectangle 9"/>
          <p:cNvSpPr>
            <a:spLocks noChangeArrowheads="1"/>
          </p:cNvSpPr>
          <p:nvPr/>
        </p:nvSpPr>
        <p:spPr bwMode="auto">
          <a:xfrm>
            <a:off x="1295400" y="4114800"/>
            <a:ext cx="6324600" cy="685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l-GR" dirty="0" smtClean="0"/>
              <a:t>Ο ερευνητής προσδιορίζει τις μεταβλητές </a:t>
            </a:r>
          </a:p>
          <a:p>
            <a:pPr algn="ctr"/>
            <a:r>
              <a:rPr lang="el-GR" dirty="0" smtClean="0"/>
              <a:t>που προκύπτουν από τη θεωρία</a:t>
            </a:r>
            <a:endParaRPr lang="en-US" dirty="0"/>
          </a:p>
        </p:txBody>
      </p:sp>
      <p:sp>
        <p:nvSpPr>
          <p:cNvPr id="19466" name="Rectangle 10"/>
          <p:cNvSpPr>
            <a:spLocks noChangeArrowheads="1"/>
          </p:cNvSpPr>
          <p:nvPr/>
        </p:nvSpPr>
        <p:spPr bwMode="auto">
          <a:xfrm>
            <a:off x="1295400" y="5257800"/>
            <a:ext cx="6324600" cy="685800"/>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a:r>
              <a:rPr lang="el-GR" dirty="0" smtClean="0"/>
              <a:t>Ο ερευνητής μετρά ή παρατηρεί τις μεταβλητές </a:t>
            </a:r>
          </a:p>
          <a:p>
            <a:pPr algn="ctr"/>
            <a:r>
              <a:rPr lang="el-GR" dirty="0" smtClean="0"/>
              <a:t>χρησιμοποιώντας ένα εργαλείο που του παρέχει σκορ</a:t>
            </a:r>
            <a:endParaRPr lang="en-US" dirty="0"/>
          </a:p>
        </p:txBody>
      </p:sp>
      <p:sp>
        <p:nvSpPr>
          <p:cNvPr id="19467" name="Line 11"/>
          <p:cNvSpPr>
            <a:spLocks noChangeShapeType="1"/>
          </p:cNvSpPr>
          <p:nvPr/>
        </p:nvSpPr>
        <p:spPr bwMode="auto">
          <a:xfrm>
            <a:off x="4419600" y="2590800"/>
            <a:ext cx="0" cy="304800"/>
          </a:xfrm>
          <a:prstGeom prst="line">
            <a:avLst/>
          </a:prstGeom>
          <a:noFill/>
          <a:ln w="57150">
            <a:solidFill>
              <a:schemeClr val="tx1"/>
            </a:solidFill>
            <a:round/>
            <a:headEnd/>
            <a:tailEnd type="triangle" w="med" len="med"/>
          </a:ln>
          <a:effectLst/>
        </p:spPr>
        <p:txBody>
          <a:bodyPr/>
          <a:lstStyle/>
          <a:p>
            <a:endParaRPr lang="el-GR"/>
          </a:p>
        </p:txBody>
      </p:sp>
      <p:sp>
        <p:nvSpPr>
          <p:cNvPr id="19468" name="Line 12"/>
          <p:cNvSpPr>
            <a:spLocks noChangeShapeType="1"/>
          </p:cNvSpPr>
          <p:nvPr/>
        </p:nvSpPr>
        <p:spPr bwMode="auto">
          <a:xfrm>
            <a:off x="4419600" y="3733800"/>
            <a:ext cx="0" cy="304800"/>
          </a:xfrm>
          <a:prstGeom prst="line">
            <a:avLst/>
          </a:prstGeom>
          <a:noFill/>
          <a:ln w="57150">
            <a:solidFill>
              <a:schemeClr val="tx1"/>
            </a:solidFill>
            <a:round/>
            <a:headEnd/>
            <a:tailEnd type="triangle" w="med" len="med"/>
          </a:ln>
          <a:effectLst/>
        </p:spPr>
        <p:txBody>
          <a:bodyPr/>
          <a:lstStyle/>
          <a:p>
            <a:endParaRPr lang="el-GR"/>
          </a:p>
        </p:txBody>
      </p:sp>
      <p:sp>
        <p:nvSpPr>
          <p:cNvPr id="19469" name="Line 13"/>
          <p:cNvSpPr>
            <a:spLocks noChangeShapeType="1"/>
          </p:cNvSpPr>
          <p:nvPr/>
        </p:nvSpPr>
        <p:spPr bwMode="auto">
          <a:xfrm>
            <a:off x="4419600" y="4876800"/>
            <a:ext cx="0" cy="304800"/>
          </a:xfrm>
          <a:prstGeom prst="line">
            <a:avLst/>
          </a:prstGeom>
          <a:noFill/>
          <a:ln w="57150">
            <a:solidFill>
              <a:schemeClr val="tx1"/>
            </a:solidFill>
            <a:round/>
            <a:headEnd/>
            <a:tailEnd type="triangle" w="med" len="med"/>
          </a:ln>
          <a:effectLst/>
        </p:spPr>
        <p:txBody>
          <a:bodyPr/>
          <a:lstStyle/>
          <a:p>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l-GR" sz="3200" dirty="0"/>
              <a:t>Απειλές στην εγκυρότητα της ποιοτικής έρευνας</a:t>
            </a:r>
          </a:p>
        </p:txBody>
      </p:sp>
      <p:sp>
        <p:nvSpPr>
          <p:cNvPr id="245763" name="Rectangle 3"/>
          <p:cNvSpPr>
            <a:spLocks noGrp="1" noChangeArrowheads="1"/>
          </p:cNvSpPr>
          <p:nvPr>
            <p:ph idx="1"/>
          </p:nvPr>
        </p:nvSpPr>
        <p:spPr>
          <a:xfrm>
            <a:off x="457200" y="1785926"/>
            <a:ext cx="8229600" cy="4340237"/>
          </a:xfrm>
          <a:effectLst>
            <a:glow rad="228600">
              <a:schemeClr val="accent2">
                <a:satMod val="175000"/>
                <a:alpha val="40000"/>
              </a:schemeClr>
            </a:glow>
            <a:softEdge rad="317500"/>
          </a:effectLst>
        </p:spPr>
        <p:style>
          <a:lnRef idx="2">
            <a:schemeClr val="accent2"/>
          </a:lnRef>
          <a:fillRef idx="1">
            <a:schemeClr val="lt1"/>
          </a:fillRef>
          <a:effectRef idx="0">
            <a:schemeClr val="accent2"/>
          </a:effectRef>
          <a:fontRef idx="minor">
            <a:schemeClr val="dk1"/>
          </a:fontRef>
        </p:style>
        <p:txBody>
          <a:bodyPr/>
          <a:lstStyle/>
          <a:p>
            <a:endParaRPr lang="el-GR" sz="2800" dirty="0" smtClean="0"/>
          </a:p>
          <a:p>
            <a:r>
              <a:rPr lang="el-GR" sz="2800" dirty="0" smtClean="0"/>
              <a:t>Κατά </a:t>
            </a:r>
            <a:r>
              <a:rPr lang="en-US" sz="2800" i="1" dirty="0"/>
              <a:t>Maxwell </a:t>
            </a:r>
            <a:r>
              <a:rPr lang="en-US" sz="2800" dirty="0"/>
              <a:t>(1992)</a:t>
            </a:r>
            <a:r>
              <a:rPr lang="el-GR" sz="2800" dirty="0"/>
              <a:t>:</a:t>
            </a:r>
          </a:p>
          <a:p>
            <a:pPr lvl="1"/>
            <a:r>
              <a:rPr lang="el-GR" sz="2400" dirty="0"/>
              <a:t>Περιγραφή (ανακρίβεια – ατέλεια δεδομένων)</a:t>
            </a:r>
          </a:p>
          <a:p>
            <a:pPr lvl="1"/>
            <a:r>
              <a:rPr lang="el-GR" sz="2400" dirty="0"/>
              <a:t>Ερμηνεία (το πλαίσιο στο οποίο συμβαίνει κάτι)</a:t>
            </a:r>
          </a:p>
          <a:p>
            <a:pPr lvl="1"/>
            <a:r>
              <a:rPr lang="el-GR" sz="2400" dirty="0"/>
              <a:t>Θεωρία (να μη μελετάτε εναλλακτικές εξηγήσεις)</a:t>
            </a:r>
          </a:p>
          <a:p>
            <a:r>
              <a:rPr lang="el-GR" sz="2800" dirty="0"/>
              <a:t>Κατά </a:t>
            </a:r>
            <a:r>
              <a:rPr lang="en-US" sz="2800" i="1" dirty="0"/>
              <a:t>Lincoln &amp; Cuba </a:t>
            </a:r>
            <a:r>
              <a:rPr lang="el-GR" sz="2800" dirty="0"/>
              <a:t>(1985):</a:t>
            </a:r>
          </a:p>
          <a:p>
            <a:pPr lvl="1"/>
            <a:r>
              <a:rPr lang="el-GR" sz="2400" dirty="0"/>
              <a:t>Αντιδραστικότητα (</a:t>
            </a:r>
            <a:r>
              <a:rPr lang="el-GR" sz="2400" dirty="0" smtClean="0"/>
              <a:t>πως </a:t>
            </a:r>
            <a:r>
              <a:rPr lang="el-GR" sz="2400" dirty="0"/>
              <a:t>η παρουσία σας επεμβαίνει)</a:t>
            </a:r>
          </a:p>
          <a:p>
            <a:pPr lvl="1"/>
            <a:r>
              <a:rPr lang="el-GR" sz="2400" dirty="0"/>
              <a:t>μεροληψίες του αποκρινόμενου </a:t>
            </a:r>
          </a:p>
          <a:p>
            <a:pPr lvl="1"/>
            <a:r>
              <a:rPr lang="el-GR" sz="2400" dirty="0"/>
              <a:t>μεροληψίες του ερευνητή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42910" y="4406900"/>
            <a:ext cx="7851803" cy="1362075"/>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l-GR" dirty="0" err="1" smtClean="0"/>
              <a:t>Εθνογραφια</a:t>
            </a:r>
            <a:r>
              <a:rPr lang="en-US" dirty="0" smtClean="0"/>
              <a:t/>
            </a:r>
            <a:br>
              <a:rPr lang="en-US" dirty="0" smtClean="0"/>
            </a:br>
            <a:r>
              <a:rPr lang="en-US" i="1" cap="none" dirty="0" smtClean="0"/>
              <a:t>Ethnography</a:t>
            </a:r>
            <a:r>
              <a:rPr lang="el-GR" dirty="0" smtClean="0"/>
              <a:t/>
            </a:r>
            <a:br>
              <a:rPr lang="el-GR" dirty="0" smtClean="0"/>
            </a:br>
            <a:endParaRPr lang="el-GR" dirty="0"/>
          </a:p>
        </p:txBody>
      </p:sp>
      <p:pic>
        <p:nvPicPr>
          <p:cNvPr id="6" name="5 - Εικόνα" descr="ethnography _education.jpg"/>
          <p:cNvPicPr>
            <a:picLocks noChangeAspect="1"/>
          </p:cNvPicPr>
          <p:nvPr/>
        </p:nvPicPr>
        <p:blipFill>
          <a:blip r:embed="rId2" cstate="print"/>
          <a:stretch>
            <a:fillRect/>
          </a:stretch>
        </p:blipFill>
        <p:spPr>
          <a:xfrm>
            <a:off x="0" y="214290"/>
            <a:ext cx="4071958" cy="4071958"/>
          </a:xfrm>
          <a:prstGeom prst="rect">
            <a:avLst/>
          </a:prstGeom>
        </p:spPr>
      </p:pic>
      <p:pic>
        <p:nvPicPr>
          <p:cNvPr id="7" name="6 - Εικόνα" descr="social literacies.jpg"/>
          <p:cNvPicPr>
            <a:picLocks noChangeAspect="1"/>
          </p:cNvPicPr>
          <p:nvPr/>
        </p:nvPicPr>
        <p:blipFill>
          <a:blip r:embed="rId3" cstate="print"/>
          <a:stretch>
            <a:fillRect/>
          </a:stretch>
        </p:blipFill>
        <p:spPr>
          <a:xfrm>
            <a:off x="4071918" y="285728"/>
            <a:ext cx="3929090" cy="392909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p>
            <a:fld id="{9440084B-92D8-4101-9323-3ADB549A8F54}" type="slidenum">
              <a:rPr lang="en-GB" altLang="en-US"/>
              <a:pPr/>
              <a:t>9</a:t>
            </a:fld>
            <a:endParaRPr lang="en-GB" altLang="en-US"/>
          </a:p>
        </p:txBody>
      </p:sp>
      <p:sp>
        <p:nvSpPr>
          <p:cNvPr id="5123" name="Rectangle 2"/>
          <p:cNvSpPr>
            <a:spLocks noGrp="1" noChangeArrowheads="1"/>
          </p:cNvSpPr>
          <p:nvPr>
            <p:ph type="title"/>
          </p:nvPr>
        </p:nvSpPr>
        <p:spPr>
          <a:xfrm>
            <a:off x="0" y="214313"/>
            <a:ext cx="9144000" cy="914400"/>
          </a:xfrm>
          <a:solidFill>
            <a:schemeClr val="tx2">
              <a:lumMod val="40000"/>
              <a:lumOff val="60000"/>
            </a:schemeClr>
          </a:solidFill>
        </p:spPr>
        <p:txBody>
          <a:bodyPr/>
          <a:lstStyle/>
          <a:p>
            <a:pPr eaLnBrk="1" hangingPunct="1"/>
            <a:r>
              <a:rPr lang="el-GR" altLang="en-US" dirty="0" smtClean="0"/>
              <a:t>Ο σκοπός της εθνογραφίας</a:t>
            </a:r>
            <a:endParaRPr lang="en-AU" altLang="en-US" dirty="0" smtClean="0"/>
          </a:p>
        </p:txBody>
      </p:sp>
      <p:sp>
        <p:nvSpPr>
          <p:cNvPr id="5124" name="Rectangle 3"/>
          <p:cNvSpPr>
            <a:spLocks noGrp="1" noChangeArrowheads="1"/>
          </p:cNvSpPr>
          <p:nvPr>
            <p:ph type="body" idx="1"/>
          </p:nvPr>
        </p:nvSpPr>
        <p:spPr>
          <a:xfrm>
            <a:off x="457200" y="1357298"/>
            <a:ext cx="8229600" cy="5217238"/>
          </a:xfrm>
        </p:spPr>
        <p:txBody>
          <a:bodyPr>
            <a:normAutofit lnSpcReduction="10000"/>
          </a:bodyPr>
          <a:lstStyle/>
          <a:p>
            <a:pPr eaLnBrk="1" hangingPunct="1"/>
            <a:r>
              <a:rPr lang="el-GR" altLang="en-US" dirty="0" smtClean="0"/>
              <a:t> Ο βασικός σκοπός είναι να κατανοήσει </a:t>
            </a:r>
          </a:p>
          <a:p>
            <a:pPr eaLnBrk="1" hangingPunct="1"/>
            <a:r>
              <a:rPr lang="el-GR" altLang="en-US" dirty="0" smtClean="0"/>
              <a:t>σε βάθος τους ανθρώπους και τις </a:t>
            </a:r>
          </a:p>
          <a:p>
            <a:pPr eaLnBrk="1" hangingPunct="1"/>
            <a:r>
              <a:rPr lang="el-GR" altLang="en-US" dirty="0" smtClean="0"/>
              <a:t>κουλτούρες τους</a:t>
            </a:r>
            <a:endParaRPr lang="en-US" altLang="en-US" dirty="0" smtClean="0"/>
          </a:p>
          <a:p>
            <a:pPr eaLnBrk="1" hangingPunct="1"/>
            <a:r>
              <a:rPr lang="el-GR" altLang="en-US" dirty="0" smtClean="0"/>
              <a:t>Ένα ξεχωριστό χαρακτηριστικό </a:t>
            </a:r>
            <a:endParaRPr lang="el-GR" altLang="en-US" dirty="0" smtClean="0"/>
          </a:p>
          <a:p>
            <a:pPr eaLnBrk="1" hangingPunct="1"/>
            <a:r>
              <a:rPr lang="el-GR" altLang="en-US" dirty="0" smtClean="0"/>
              <a:t>είναι </a:t>
            </a:r>
            <a:r>
              <a:rPr lang="el-GR" altLang="en-US" dirty="0" smtClean="0"/>
              <a:t>η «έρευνα πεδίου»</a:t>
            </a:r>
            <a:endParaRPr lang="en-AU" altLang="en-US" dirty="0" smtClean="0"/>
          </a:p>
          <a:p>
            <a:pPr eaLnBrk="1" hangingPunct="1"/>
            <a:r>
              <a:rPr lang="el-GR" altLang="en-US" dirty="0" smtClean="0"/>
              <a:t>Οι εθνογράφοι βυθίζουν τον εαυτό τους στις ζωές των ανθρώπων που μελετούν</a:t>
            </a:r>
            <a:r>
              <a:rPr lang="en-US" altLang="en-US" dirty="0" smtClean="0"/>
              <a:t> [Lewis, 1985] </a:t>
            </a:r>
            <a:r>
              <a:rPr lang="el-GR" altLang="en-US" dirty="0" smtClean="0"/>
              <a:t>και επιδιώκουν να τοποθετήσουν τα φαινόμενα που μελετούν στο δικό τους κοινωνικό και πολιτισμικό πλαίσιο. </a:t>
            </a:r>
            <a:endParaRPr lang="en-US" altLang="en-US" dirty="0" smtClean="0"/>
          </a:p>
        </p:txBody>
      </p:sp>
      <p:sp>
        <p:nvSpPr>
          <p:cNvPr id="5125" name="Footer Placeholder 4"/>
          <p:cNvSpPr>
            <a:spLocks noGrp="1"/>
          </p:cNvSpPr>
          <p:nvPr>
            <p:ph type="ftr" sz="quarter" idx="10"/>
          </p:nvPr>
        </p:nvSpPr>
        <p:spPr>
          <a:noFill/>
        </p:spPr>
        <p:txBody>
          <a:bodyPr/>
          <a:lstStyle/>
          <a:p>
            <a:r>
              <a:rPr lang="en-GB" altLang="en-US" smtClean="0"/>
              <a:t>Ethnographic research</a:t>
            </a:r>
          </a:p>
        </p:txBody>
      </p:sp>
      <p:pic>
        <p:nvPicPr>
          <p:cNvPr id="5126" name="Picture 4" descr="vanuatu.jpg (68245 bytes)"/>
          <p:cNvPicPr>
            <a:picLocks noChangeAspect="1" noChangeArrowheads="1"/>
          </p:cNvPicPr>
          <p:nvPr/>
        </p:nvPicPr>
        <p:blipFill>
          <a:blip r:embed="rId3" cstate="print"/>
          <a:srcRect/>
          <a:stretch>
            <a:fillRect/>
          </a:stretch>
        </p:blipFill>
        <p:spPr bwMode="auto">
          <a:xfrm>
            <a:off x="6715140" y="1928802"/>
            <a:ext cx="1875197" cy="21431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3596</Words>
  <Application>Microsoft Office PowerPoint</Application>
  <PresentationFormat>Προβολή στην οθόνη (4:3)</PresentationFormat>
  <Paragraphs>432</Paragraphs>
  <Slides>67</Slides>
  <Notes>19</Notes>
  <HiddenSlides>0</HiddenSlides>
  <MMClips>0</MMClips>
  <ScaleCrop>false</ScaleCrop>
  <HeadingPairs>
    <vt:vector size="4" baseType="variant">
      <vt:variant>
        <vt:lpstr>Θέμα</vt:lpstr>
      </vt:variant>
      <vt:variant>
        <vt:i4>1</vt:i4>
      </vt:variant>
      <vt:variant>
        <vt:lpstr>Τίτλοι διαφανειών</vt:lpstr>
      </vt:variant>
      <vt:variant>
        <vt:i4>67</vt:i4>
      </vt:variant>
    </vt:vector>
  </HeadingPairs>
  <TitlesOfParts>
    <vt:vector size="68" baseType="lpstr">
      <vt:lpstr>Θέμα του Office</vt:lpstr>
      <vt:lpstr>ΠΟΙΟΤΙΚΗ ΕΡΕΥΝΑ- ΕΡΕΥΝΗΤΙΚΕΣ ΜΕΘΟΔΟΙ</vt:lpstr>
      <vt:lpstr>Διαφάνεια 2</vt:lpstr>
      <vt:lpstr>Σύνοψη των Εμπειρικών Ερευνητικών Μεθόδων (ερευνητικές στρατηγικές)</vt:lpstr>
      <vt:lpstr>Χαρακτηριστικά μιας καλής ποιοτικής έρευνας (1)</vt:lpstr>
      <vt:lpstr>Χαρακτηριστικά μιας καλής ποιοτικής έρευνας (2)</vt:lpstr>
      <vt:lpstr>Τα προσόντα του ερευνητή (για την ποιοτική έρευνα)</vt:lpstr>
      <vt:lpstr>Απειλές στην εγκυρότητα της ποιοτικής έρευνας</vt:lpstr>
      <vt:lpstr>Εθνογραφια Ethnography </vt:lpstr>
      <vt:lpstr>Ο σκοπός της εθνογραφίας</vt:lpstr>
      <vt:lpstr>Διαφάνεια 10</vt:lpstr>
      <vt:lpstr>Προσεγγίσεις της εθνογραφικής έρευνας</vt:lpstr>
      <vt:lpstr>Πως κάνουμε εθνογραφική έρευνα:   πρακτικές συμβουλές</vt:lpstr>
      <vt:lpstr>Διαφάνεια 13</vt:lpstr>
      <vt:lpstr>Αξιολογώντας την εθνογραφική έρευνα</vt:lpstr>
      <vt:lpstr>Μελετη περιπτωσης Case study</vt:lpstr>
      <vt:lpstr>Διαφάνεια 16</vt:lpstr>
      <vt:lpstr>Συμμετοχική παρατήρηση - Πλεονεκτήματα</vt:lpstr>
      <vt:lpstr>Συμμετοχική παρατήρηση - Μειονεκτήματα</vt:lpstr>
      <vt:lpstr>Συμμετοχική παρατήρηση - Μειονεκτήματα</vt:lpstr>
      <vt:lpstr>Διαφάνεια 20</vt:lpstr>
      <vt:lpstr>Ομαδες εστιασησ  Focus groups</vt:lpstr>
      <vt:lpstr>Διαφάνεια 22</vt:lpstr>
      <vt:lpstr>Ανάλυση γραπτών και προφορικών κειμένων</vt:lpstr>
      <vt:lpstr>ΚΡΙΤΙΚΗ ΑΝΑΛΥΣΗ ΛΟΓΟΥ  Critical Discourse analysis</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Αναλυση περιεχομενου Content Analysis</vt:lpstr>
      <vt:lpstr>Ανάλυση περιεχομένου</vt:lpstr>
      <vt:lpstr>Ανάλυση περιεχομένου</vt:lpstr>
      <vt:lpstr>Διαφάνεια 36</vt:lpstr>
      <vt:lpstr>Τρεις διακριτές φάσεις</vt:lpstr>
      <vt:lpstr>Διαφάνεια 38</vt:lpstr>
      <vt:lpstr>Η κωδικοποίηση</vt:lpstr>
      <vt:lpstr>Καθορίζοντας τη μονάδα ανάλυσης</vt:lpstr>
      <vt:lpstr>Χρησιμοποιώντας τα δεδομένα</vt:lpstr>
      <vt:lpstr>Στατιστική ανάλυση των κωδικοποιημένων δεδομένων</vt:lpstr>
      <vt:lpstr>Παράδειγμα υπολογισμού της αξιοπιστίας με το δείκτη Cohen’s kappa στο SPSS</vt:lpstr>
      <vt:lpstr>Θεμελιωμενη θεωρια  Grounded theory</vt:lpstr>
      <vt:lpstr>Διαφάνεια 45</vt:lpstr>
      <vt:lpstr>Θεμελιωμένη θεωρία (Grounded theory)</vt:lpstr>
      <vt:lpstr>Ερευνα δραση/ησ Action research</vt:lpstr>
      <vt:lpstr>Έρευνα δράση</vt:lpstr>
      <vt:lpstr>Συλλογή δεδομένων στην έρευνα δράση</vt:lpstr>
      <vt:lpstr>Συλλογή δεδομένων στην έρευνα δράση</vt:lpstr>
      <vt:lpstr>Συλλογή δεδομένων στην έρευνα δράση</vt:lpstr>
      <vt:lpstr>Διαφάνεια 52</vt:lpstr>
      <vt:lpstr>Τρόποι συλλογής δεδομένων στην έρευνα δράση</vt:lpstr>
      <vt:lpstr>Παράδειγμα «ημερολογίου» συλλογής δεδομένων</vt:lpstr>
      <vt:lpstr>Διαφάνεια 55</vt:lpstr>
      <vt:lpstr>Βιογραφική έρευνα </vt:lpstr>
      <vt:lpstr>Φαινομενολογία</vt:lpstr>
      <vt:lpstr>Ερευνητικές παραδόσεις στην ποιοτική έρευνα</vt:lpstr>
      <vt:lpstr>ΤΡΙΓΩΝΟΠΟΙΗΣΗ </vt:lpstr>
      <vt:lpstr>Μέγεθος δείγματος στην ποιοτική έρευνα</vt:lpstr>
      <vt:lpstr>Σημειολογία</vt:lpstr>
      <vt:lpstr>Διαφάνεια 62</vt:lpstr>
      <vt:lpstr>Διαφάνεια 63</vt:lpstr>
      <vt:lpstr>Διαφάνεια 64</vt:lpstr>
      <vt:lpstr>Διαφάνεια 65</vt:lpstr>
      <vt:lpstr>Η επαγωγική λογική στην ποιοτική έρευνα</vt:lpstr>
      <vt:lpstr>Ο παραγωγικός συλλογισμός στην ποσοτική έρευνα</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Argyris</dc:creator>
  <cp:lastModifiedBy>HP</cp:lastModifiedBy>
  <cp:revision>212</cp:revision>
  <dcterms:created xsi:type="dcterms:W3CDTF">2009-05-03T11:50:38Z</dcterms:created>
  <dcterms:modified xsi:type="dcterms:W3CDTF">2021-03-18T09:42:42Z</dcterms:modified>
</cp:coreProperties>
</file>