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61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3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353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93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26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84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00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09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9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5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3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20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2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986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84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24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164B9D1-1DF8-479A-A751-2B3DCFF17C87}" type="datetimeFigureOut">
              <a:rPr lang="en-US" smtClean="0"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CC79CB-D537-435D-9AD6-40E7AF478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13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Σεξουαλικές Διαταραχές-Διαταραχές πρόσληψης τροφής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12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Παρεμβάσεις-Βουλιμία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ΓΣΘ</a:t>
            </a:r>
          </a:p>
          <a:p>
            <a:r>
              <a:rPr lang="el-GR" dirty="0"/>
              <a:t>Διαπροσωπική θεραπεία</a:t>
            </a:r>
          </a:p>
          <a:p>
            <a:r>
              <a:rPr lang="el-GR" dirty="0"/>
              <a:t>Φαρμακευτικές παρεμβάσεις (αντικαταθλιπτικά)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10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Σεξουαλικές Διαταραχές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Σεξουαλικές Δυσλειτουργίες</a:t>
            </a:r>
          </a:p>
          <a:p>
            <a:r>
              <a:rPr lang="el-GR" dirty="0"/>
              <a:t>Παραφιλίες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4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Σεξουαλικές Δυσλειτουργίες: σχετικά με τη σεξουαλική απόκριση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Διαταραχές της επιθυμίας</a:t>
            </a:r>
          </a:p>
          <a:p>
            <a:r>
              <a:rPr lang="el-GR" dirty="0"/>
              <a:t>Προβλήματα οργασμού</a:t>
            </a:r>
          </a:p>
          <a:p>
            <a:r>
              <a:rPr lang="el-GR" dirty="0"/>
              <a:t>Στυτική δυσλειτουργία (αίτια, θεραπεία:ΓΣΘ, διαπροσωπικές παρεμβάσεις)</a:t>
            </a:r>
          </a:p>
          <a:p>
            <a:r>
              <a:rPr lang="el-GR" dirty="0"/>
              <a:t>Κολεόσπασμος (αίτια, θεραπεία: ψυχολογική-συμπεριφορική)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7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Παραφιλίες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825"/>
            <a:ext cx="10515600" cy="4351338"/>
          </a:xfrm>
        </p:spPr>
        <p:txBody>
          <a:bodyPr>
            <a:noAutofit/>
          </a:bodyPr>
          <a:lstStyle/>
          <a:p>
            <a:r>
              <a:rPr lang="el-GR" sz="2200" dirty="0"/>
              <a:t>Ο προσδιορισμός των διαφόρων μορφών σεξουαλικής δραστηριότητας ως «φυσιολογικών» και «μη φυσιολογικών» ενέχει προβλήματα </a:t>
            </a:r>
          </a:p>
          <a:p>
            <a:endParaRPr lang="el-GR" sz="2200" dirty="0"/>
          </a:p>
          <a:p>
            <a:r>
              <a:rPr lang="el-GR" sz="2200" dirty="0"/>
              <a:t>Παιδοφιλία</a:t>
            </a:r>
          </a:p>
          <a:p>
            <a:r>
              <a:rPr lang="el-GR" sz="2200" dirty="0"/>
              <a:t>Παρενδυσιακός φετιχισμός</a:t>
            </a:r>
          </a:p>
          <a:p>
            <a:r>
              <a:rPr lang="el-GR" sz="2200" dirty="0"/>
              <a:t>Φετιχισμός</a:t>
            </a:r>
          </a:p>
          <a:p>
            <a:r>
              <a:rPr lang="el-GR" sz="2200" dirty="0"/>
              <a:t>Επιδειξιμανία</a:t>
            </a:r>
          </a:p>
          <a:p>
            <a:r>
              <a:rPr lang="el-GR" sz="2200" dirty="0"/>
              <a:t>Ηδονοβλεψία</a:t>
            </a:r>
          </a:p>
          <a:p>
            <a:r>
              <a:rPr lang="el-GR" sz="2200" dirty="0"/>
              <a:t>Σαδομαζοχισμός</a:t>
            </a:r>
          </a:p>
          <a:p>
            <a:r>
              <a:rPr lang="el-GR" sz="2200" dirty="0"/>
              <a:t>Εφαψιομανία</a:t>
            </a:r>
          </a:p>
          <a:p>
            <a:endParaRPr lang="el-GR" sz="2200" dirty="0"/>
          </a:p>
          <a:p>
            <a:r>
              <a:rPr lang="el-GR" sz="2200" dirty="0"/>
              <a:t>Συζήτηση για τα αίτια και τις θεραπείες</a:t>
            </a:r>
          </a:p>
          <a:p>
            <a:r>
              <a:rPr lang="el-GR" sz="2200" dirty="0"/>
              <a:t>Δυσφορία για το φύλο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4007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Διαταραχές πρόσληψης τροφής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Ψυχογενής ανορεξία</a:t>
            </a:r>
          </a:p>
          <a:p>
            <a:r>
              <a:rPr lang="el-GR" dirty="0"/>
              <a:t>Ψυχογενής βουλιμία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21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Ψυχογενής ανορεξία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Άρνηση του ατόμου να διατηρήσει το βάρος του σώματός του στο επίπεδο ή πάνω από το επίπεδο του ελάχιστου φυσιολογικού για την ηλικία και το ύψος του</a:t>
            </a:r>
          </a:p>
          <a:p>
            <a:r>
              <a:rPr lang="el-GR" dirty="0"/>
              <a:t>Έντονος φόβος ότι το βάρος του θα αυξηθεί, ακόμη και όταν είναι κάτω από το κανονικό</a:t>
            </a:r>
          </a:p>
          <a:p>
            <a:r>
              <a:rPr lang="el-GR" dirty="0"/>
              <a:t>Διαταραχή του τρόπου με τον οποίο βιώνεται το βάρος ή το σχήμα του σώματος, υπέρμετρη επίδραση του βάρους ή του σχήματος του σώματος στην αυτοαξιολόγηση, ή άρνηση της σοβαρότητας του υπάρχοντος χαμηλού βάρους του σώματος</a:t>
            </a:r>
          </a:p>
          <a:p>
            <a:r>
              <a:rPr lang="el-GR" dirty="0"/>
              <a:t>Αμηνόρροια σε γυναίκες που έχουν ήδη έμμηνη ρύση</a:t>
            </a:r>
          </a:p>
          <a:p>
            <a:r>
              <a:rPr lang="el-GR" dirty="0"/>
              <a:t>Ηλικία έναρξης 14-18 έτη,</a:t>
            </a:r>
          </a:p>
          <a:p>
            <a:r>
              <a:rPr lang="el-GR" dirty="0"/>
              <a:t>0,02 % στο γενικό πληθυσμό, 0,1 στις νεαρές κοπέλες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10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Ψυχογενής βουλιμία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Επανειλημμένα επεισόδια υπερφαγίας</a:t>
            </a:r>
          </a:p>
          <a:p>
            <a:r>
              <a:rPr lang="el-GR" dirty="0"/>
              <a:t>Επανειλημμένη απρόσφορη αντισταθμιστική συμπεριφορά προκειμένου να αποτραπεί η αύξηση βάρους, όπως αυτοπροκαλούμενοι εμετοί</a:t>
            </a:r>
          </a:p>
          <a:p>
            <a:r>
              <a:rPr lang="el-GR" dirty="0"/>
              <a:t>Η απρόσφορη αντισταθμιστική συμπεριφορά εμφανίζεται κατά μέσο όρο τουλάχιστο δύο φορές την εβδομάδα για διάστημα τριών μηνών</a:t>
            </a:r>
          </a:p>
          <a:p>
            <a:r>
              <a:rPr lang="el-GR" dirty="0"/>
              <a:t>Η αυτοαξιολόγηση επηρεάζεται σε υπερβολικό βαθμό από το σχήμα και το βάρος του σώματος</a:t>
            </a:r>
          </a:p>
          <a:p>
            <a:r>
              <a:rPr lang="el-GR" dirty="0"/>
              <a:t>0,5-1 % στο γενικό πληθυσμό. Στις γυναίκες πολύ υψηλότερα ποσοστά.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8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Αιτιολογία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Γενετικοί παράγοντες (μεταβολισμός σεροτονίνης, ντοπαμίνης νορεπινεφρίνης) </a:t>
            </a:r>
          </a:p>
          <a:p>
            <a:r>
              <a:rPr lang="el-GR" dirty="0"/>
              <a:t>Βιοχημικοί μηχανισμοί (υποθάλαμος, δυσλειτουργία κέντρου κορεσμού)</a:t>
            </a:r>
          </a:p>
          <a:p>
            <a:r>
              <a:rPr lang="el-GR" dirty="0"/>
              <a:t>Κοινωνικοπολιτισμικοί παράγοντες</a:t>
            </a:r>
          </a:p>
          <a:p>
            <a:r>
              <a:rPr lang="el-GR" dirty="0"/>
              <a:t>Ψυχολογικές ερμηνείες: Σχήματα αναφορικά με το βάρος του σώματος, παραποιημένη εικόνα σώματος.</a:t>
            </a:r>
          </a:p>
          <a:p>
            <a:r>
              <a:rPr lang="el-GR" dirty="0"/>
              <a:t>Ψυχαναλυτικές ερμηνείες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Παρεμβάσεις-Ανορεξία</a:t>
            </a:r>
            <a:br>
              <a:rPr lang="el-G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-Προαγωγή της αύξησης βάρους</a:t>
            </a:r>
          </a:p>
          <a:p>
            <a:pPr marL="0" indent="0">
              <a:buNone/>
            </a:pPr>
            <a:r>
              <a:rPr lang="el-GR" dirty="0"/>
              <a:t>-ΓΣ προσεγγίσεις</a:t>
            </a:r>
          </a:p>
          <a:p>
            <a:pPr marL="0" indent="0">
              <a:buNone/>
            </a:pPr>
            <a:r>
              <a:rPr lang="el-GR" dirty="0"/>
              <a:t>-Προσεγγίσεις οικογενειακής θεραπείας (δομική, συμπεριφορική)</a:t>
            </a:r>
          </a:p>
          <a:p>
            <a:pPr marL="0" indent="0">
              <a:buNone/>
            </a:pPr>
            <a:r>
              <a:rPr lang="el-GR" dirty="0"/>
              <a:t>-Ψυχαναλυτική θεραπεία</a:t>
            </a:r>
          </a:p>
          <a:p>
            <a:pPr marL="0" indent="0">
              <a:buNone/>
            </a:pPr>
            <a:r>
              <a:rPr lang="el-GR" dirty="0"/>
              <a:t>-Φαρμακευτικές παρεμβάσεις (φλουοξετίνη)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3753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67</TotalTime>
  <Words>333</Words>
  <Application>Microsoft Office PowerPoint</Application>
  <PresentationFormat>Ευρεία οθόνη</PresentationFormat>
  <Paragraphs>58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Σεξουαλικές Διαταραχές-Διαταραχές πρόσληψης τροφής</vt:lpstr>
      <vt:lpstr>Σεξουαλικές Διαταραχές</vt:lpstr>
      <vt:lpstr>Σεξουαλικές Δυσλειτουργίες: σχετικά με τη σεξουαλική απόκριση </vt:lpstr>
      <vt:lpstr>Παραφιλίες</vt:lpstr>
      <vt:lpstr>Διαταραχές πρόσληψης τροφής</vt:lpstr>
      <vt:lpstr>Ψυχογενής ανορεξία </vt:lpstr>
      <vt:lpstr>Ψυχογενής βουλιμία </vt:lpstr>
      <vt:lpstr>Αιτιολογία</vt:lpstr>
      <vt:lpstr>Παρεμβάσεις-Ανορεξία </vt:lpstr>
      <vt:lpstr>Παρεμβάσεις-Βουλιμία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Σεξουαλικές Διαταραχές</dc:title>
  <dc:creator>Flora Katerina</dc:creator>
  <cp:lastModifiedBy>(a) ΦΛΩΡΑ ΑΙΚΑΤΕΡΙΝΗ</cp:lastModifiedBy>
  <cp:revision>11</cp:revision>
  <dcterms:created xsi:type="dcterms:W3CDTF">2016-04-14T06:40:24Z</dcterms:created>
  <dcterms:modified xsi:type="dcterms:W3CDTF">2024-12-02T17:42:26Z</dcterms:modified>
</cp:coreProperties>
</file>