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56FAD-3377-49D7-B171-F3D13AD996F5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A89A3-BBCF-48F4-97BD-68380965518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Κοινωνικο</a:t>
            </a:r>
            <a:r>
              <a:rPr lang="el-GR" dirty="0" smtClean="0"/>
              <a:t>-ψυχολογική</a:t>
            </a:r>
            <a:br>
              <a:rPr lang="el-GR" dirty="0" smtClean="0"/>
            </a:br>
            <a:r>
              <a:rPr lang="el-GR" dirty="0" smtClean="0"/>
              <a:t>ανάλυση </a:t>
            </a:r>
            <a:r>
              <a:rPr lang="el-GR" dirty="0"/>
              <a:t>λ</a:t>
            </a:r>
            <a:r>
              <a:rPr lang="el-GR" dirty="0" smtClean="0"/>
              <a:t>όγου</a:t>
            </a:r>
            <a:br>
              <a:rPr lang="el-GR" dirty="0" smtClean="0"/>
            </a:br>
            <a:r>
              <a:rPr lang="el-GR" sz="3100" i="1" dirty="0" smtClean="0"/>
              <a:t>Θάλεια Κωνσταντινίδου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/>
              <a:t>ΑΥ3 Μεθοδολογία Εκπαιδευτικής Έρευνας ΙΙ – Ποιοτικές Μέθοδοι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Αναλυτικός εκλεκτικισμός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Επιλεκτικός συνδυασμός αναλυτικών προσανατολισμών ανάλογα με τους σκοπούς της έρευνας και τα ερευνητικά ερωτήματα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r>
              <a:rPr lang="el-GR" dirty="0" smtClean="0"/>
              <a:t>	Περιοδικά:</a:t>
            </a:r>
            <a:r>
              <a:rPr lang="en-US" dirty="0" smtClean="0"/>
              <a:t>	</a:t>
            </a:r>
            <a:r>
              <a:rPr lang="en-US" i="1" dirty="0" smtClean="0"/>
              <a:t>Discourse &amp; Society</a:t>
            </a:r>
          </a:p>
          <a:p>
            <a:pPr>
              <a:buNone/>
            </a:pPr>
            <a:r>
              <a:rPr lang="en-US" i="1" dirty="0" smtClean="0"/>
              <a:t>				Theory &amp; Psychology</a:t>
            </a:r>
          </a:p>
          <a:p>
            <a:pPr>
              <a:buNone/>
            </a:pPr>
            <a:r>
              <a:rPr lang="en-US" i="1" dirty="0" smtClean="0"/>
              <a:t>				</a:t>
            </a:r>
            <a:r>
              <a:rPr lang="en-US" i="1" dirty="0" err="1" smtClean="0"/>
              <a:t>Semiotica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				Text &amp; Talk</a:t>
            </a:r>
            <a:endParaRPr lang="el-GR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μοντέλο ανάλυσης λόγου των </a:t>
            </a:r>
            <a:r>
              <a:rPr lang="en-US" dirty="0" smtClean="0"/>
              <a:t>Potter &amp; </a:t>
            </a:r>
            <a:r>
              <a:rPr lang="en-US" dirty="0" err="1" smtClean="0"/>
              <a:t>Wetherell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</a:p>
          <a:p>
            <a:pPr lvl="1"/>
            <a:r>
              <a:rPr lang="en-US" dirty="0" smtClean="0"/>
              <a:t>Potter &amp; </a:t>
            </a:r>
            <a:r>
              <a:rPr lang="en-US" dirty="0" err="1" smtClean="0"/>
              <a:t>Wetherell</a:t>
            </a:r>
            <a:r>
              <a:rPr lang="en-US" dirty="0" smtClean="0"/>
              <a:t> (1987/2009) </a:t>
            </a:r>
            <a:r>
              <a:rPr lang="el-GR" i="1" dirty="0" smtClean="0"/>
              <a:t>Λόγος και κοινωνική ψυχολογία: Πέρα από τις στάσεις και τη συμπεριφορά</a:t>
            </a:r>
            <a:endParaRPr lang="en-US" i="1" dirty="0" smtClean="0"/>
          </a:p>
          <a:p>
            <a:pPr lvl="1"/>
            <a:r>
              <a:rPr lang="en-US" dirty="0" err="1" smtClean="0"/>
              <a:t>Wetherell</a:t>
            </a:r>
            <a:r>
              <a:rPr lang="en-US" dirty="0" smtClean="0"/>
              <a:t> &amp; Potter (1992) </a:t>
            </a:r>
            <a:r>
              <a:rPr lang="en-US" i="1" dirty="0" smtClean="0"/>
              <a:t>Mapping the language of racism: Discourse and the </a:t>
            </a:r>
            <a:r>
              <a:rPr lang="en-US" i="1" dirty="0" err="1" smtClean="0"/>
              <a:t>legitimation</a:t>
            </a:r>
            <a:r>
              <a:rPr lang="en-US" i="1" dirty="0" smtClean="0"/>
              <a:t> of exploitation</a:t>
            </a:r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Μορφή και περιεχόμενο του λόγου</a:t>
            </a:r>
          </a:p>
          <a:p>
            <a:r>
              <a:rPr lang="el-GR" dirty="0" err="1" smtClean="0"/>
              <a:t>Μικρο</a:t>
            </a:r>
            <a:r>
              <a:rPr lang="el-GR" dirty="0" smtClean="0"/>
              <a:t>-ανάλυση και </a:t>
            </a:r>
            <a:r>
              <a:rPr lang="el-GR" dirty="0" err="1" smtClean="0"/>
              <a:t>μακρο</a:t>
            </a:r>
            <a:r>
              <a:rPr lang="el-GR" dirty="0" smtClean="0"/>
              <a:t>-ανάλυση</a:t>
            </a:r>
            <a:endParaRPr lang="en-US" dirty="0" smtClean="0"/>
          </a:p>
          <a:p>
            <a:r>
              <a:rPr lang="el-GR" dirty="0" smtClean="0"/>
              <a:t>Είδος δεδομένων λόγου: συνέντευξη</a:t>
            </a:r>
          </a:p>
          <a:p>
            <a:r>
              <a:rPr lang="el-GR" dirty="0" smtClean="0"/>
              <a:t>Επιρροές από την εθνογραφία</a:t>
            </a:r>
            <a:r>
              <a:rPr lang="en-US" dirty="0" smtClean="0"/>
              <a:t> </a:t>
            </a:r>
            <a:r>
              <a:rPr lang="el-GR" dirty="0" smtClean="0"/>
              <a:t>και την κοινωνιολογία της επιστημονικής γνώσης (</a:t>
            </a:r>
            <a:r>
              <a:rPr lang="en-US" dirty="0" err="1" smtClean="0"/>
              <a:t>Mulkay</a:t>
            </a:r>
            <a:r>
              <a:rPr lang="en-US" dirty="0" smtClean="0"/>
              <a:t> &amp; Gilbert, 1984, </a:t>
            </a:r>
            <a:r>
              <a:rPr lang="en-US" i="1" dirty="0" smtClean="0"/>
              <a:t>Opening Pandora’s box: A sociological analysis of scientists’ discourse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endParaRPr lang="el-GR" dirty="0" smtClean="0"/>
          </a:p>
          <a:p>
            <a:r>
              <a:rPr lang="el-GR" dirty="0" smtClean="0"/>
              <a:t>Ρητή πολιτική τοποθέτηση των ερευνητών σε σχέση με το κοινωνικό ζήτημα που ερευνούν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Μικρο</a:t>
            </a:r>
            <a:r>
              <a:rPr lang="el-GR" dirty="0" smtClean="0"/>
              <a:t>-επίπεδο &amp; μορφή (αντιπαραβολή προς τις στάσεις)</a:t>
            </a:r>
          </a:p>
          <a:p>
            <a:pPr lvl="1"/>
            <a:r>
              <a:rPr lang="el-GR" dirty="0" smtClean="0"/>
              <a:t>Κατασκευή εκδοχών της πραγματικότητας &amp; λογοδοτήσεις (</a:t>
            </a:r>
            <a:r>
              <a:rPr lang="en-US" dirty="0" smtClean="0"/>
              <a:t>accounts)</a:t>
            </a:r>
          </a:p>
          <a:p>
            <a:pPr lvl="1"/>
            <a:r>
              <a:rPr lang="el-GR" dirty="0" smtClean="0"/>
              <a:t>Μεταβλητότητα των εκδοχών</a:t>
            </a:r>
            <a:endParaRPr lang="en-US" dirty="0" smtClean="0"/>
          </a:p>
          <a:p>
            <a:pPr lvl="1"/>
            <a:r>
              <a:rPr lang="el-GR" dirty="0" smtClean="0"/>
              <a:t>Λειτουργία των εκδοχών στο τοπικό πλαίσιο</a:t>
            </a:r>
          </a:p>
          <a:p>
            <a:r>
              <a:rPr lang="el-GR" dirty="0" err="1" smtClean="0"/>
              <a:t>Μακρο</a:t>
            </a:r>
            <a:r>
              <a:rPr lang="el-GR" dirty="0" smtClean="0"/>
              <a:t>-επίπεδο &amp; περιεχόμενο</a:t>
            </a:r>
          </a:p>
          <a:p>
            <a:pPr lvl="1"/>
            <a:r>
              <a:rPr lang="el-GR" dirty="0" smtClean="0"/>
              <a:t>Ερμηνευτικά ρεπερτόρια (</a:t>
            </a:r>
            <a:r>
              <a:rPr lang="en-US" dirty="0" smtClean="0"/>
              <a:t>interpretative repertoires)</a:t>
            </a:r>
            <a:r>
              <a:rPr lang="el-GR" dirty="0" smtClean="0"/>
              <a:t> (επιρροή από την ποιοτική, «από κάτω προς τα πάνω» ανάλυση περιεχομένου)</a:t>
            </a:r>
          </a:p>
          <a:p>
            <a:pPr lvl="1"/>
            <a:r>
              <a:rPr lang="el-GR" dirty="0" smtClean="0"/>
              <a:t>Ιδεολογική λειτουργία</a:t>
            </a:r>
            <a:r>
              <a:rPr lang="en-US" dirty="0" smtClean="0"/>
              <a:t> </a:t>
            </a:r>
            <a:r>
              <a:rPr lang="el-GR" dirty="0" smtClean="0"/>
              <a:t>των εκδοχών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Ερμηνευτικά ρεπερτόρια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Αντιπαραβολή προς τις κοινωνικές αναπαραστάσεις</a:t>
            </a:r>
          </a:p>
          <a:p>
            <a:r>
              <a:rPr lang="el-GR" dirty="0" smtClean="0"/>
              <a:t>Ορισμός: «… είναι επαναλαμβανόμενα συστήματα όρων που χρησιμεύουν στο χαρακτηρισμό και την αξιολόγηση των δράσεων, συμβάντων και άλλων φαινομένων. Ένα ρεπερτόριο … συγκροτείται από ένα περιορισμένο φάσμα όρων που χρησιμοποιούνται σε συγκεκριμένες υφολογικές και γραμματικές κατασκευές. Συχνά, ένα ρεπερτόριο οργανώνεται γύρω από συγκεκριμένες μεταφορές και ρητορικά σχήματα λόγου…» (</a:t>
            </a:r>
            <a:r>
              <a:rPr lang="en-US" dirty="0" smtClean="0"/>
              <a:t>Potter &amp; </a:t>
            </a:r>
            <a:r>
              <a:rPr lang="en-US" dirty="0" err="1" smtClean="0"/>
              <a:t>Wetherell</a:t>
            </a:r>
            <a:r>
              <a:rPr lang="en-US" dirty="0" smtClean="0"/>
              <a:t>, 2009, </a:t>
            </a:r>
            <a:r>
              <a:rPr lang="el-GR" dirty="0" smtClean="0"/>
              <a:t>σ. 207)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μοντέλο ανάλυσης λόγου των </a:t>
            </a:r>
            <a:r>
              <a:rPr lang="en-US" dirty="0" smtClean="0"/>
              <a:t>Edwards &amp; Potter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Βασική βιβλιογραφία</a:t>
            </a:r>
          </a:p>
          <a:p>
            <a:pPr lvl="1"/>
            <a:r>
              <a:rPr lang="en-US" dirty="0" smtClean="0"/>
              <a:t>Edwards &amp; Potter (1992) </a:t>
            </a:r>
            <a:r>
              <a:rPr lang="en-US" i="1" dirty="0" smtClean="0"/>
              <a:t>Discursive psychology</a:t>
            </a:r>
          </a:p>
          <a:p>
            <a:pPr lvl="1"/>
            <a:r>
              <a:rPr lang="en-US" dirty="0" smtClean="0"/>
              <a:t>Potter (1996) </a:t>
            </a:r>
            <a:r>
              <a:rPr lang="en-US" i="1" dirty="0" smtClean="0"/>
              <a:t>Representing reality: Discourse, rhetoric and social construction</a:t>
            </a:r>
          </a:p>
          <a:p>
            <a:pPr lvl="1"/>
            <a:r>
              <a:rPr lang="en-US" dirty="0" smtClean="0"/>
              <a:t>Edwards (1997) </a:t>
            </a:r>
            <a:r>
              <a:rPr lang="en-US" i="1" dirty="0" smtClean="0"/>
              <a:t>Discourse and cognition</a:t>
            </a:r>
          </a:p>
          <a:p>
            <a:pPr lvl="1"/>
            <a:r>
              <a:rPr lang="en-US" dirty="0" err="1" smtClean="0"/>
              <a:t>Tileaga</a:t>
            </a:r>
            <a:r>
              <a:rPr lang="en-US" dirty="0" smtClean="0"/>
              <a:t> &amp; </a:t>
            </a:r>
            <a:r>
              <a:rPr lang="en-US" dirty="0" err="1" smtClean="0"/>
              <a:t>Stokoe</a:t>
            </a:r>
            <a:r>
              <a:rPr lang="en-US" dirty="0" smtClean="0"/>
              <a:t> (Eds.) </a:t>
            </a:r>
            <a:r>
              <a:rPr lang="en-US" i="1" dirty="0" smtClean="0"/>
              <a:t>(2015) Discursive psychology: Classic and contemporary issues</a:t>
            </a:r>
          </a:p>
          <a:p>
            <a:pPr lvl="1"/>
            <a:r>
              <a:rPr lang="en-US" dirty="0" smtClean="0"/>
              <a:t>Wiggins (2017) </a:t>
            </a:r>
            <a:r>
              <a:rPr lang="en-US" i="1" dirty="0" smtClean="0"/>
              <a:t>Discursive psychology: Theory, method and applications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err="1" smtClean="0"/>
              <a:t>Λογοψυχολογία</a:t>
            </a:r>
            <a:endParaRPr lang="en-US" dirty="0" smtClean="0"/>
          </a:p>
          <a:p>
            <a:r>
              <a:rPr lang="el-GR" dirty="0" smtClean="0"/>
              <a:t>Έμφαση στη μορφή της επιχειρηματολογίας</a:t>
            </a:r>
          </a:p>
          <a:p>
            <a:r>
              <a:rPr lang="el-GR" dirty="0" err="1" smtClean="0"/>
              <a:t>Μικρο</a:t>
            </a:r>
            <a:r>
              <a:rPr lang="el-GR" dirty="0" smtClean="0"/>
              <a:t>-ανάλυση</a:t>
            </a:r>
          </a:p>
          <a:p>
            <a:r>
              <a:rPr lang="el-GR" dirty="0" smtClean="0"/>
              <a:t>Επιρροές από την ανάλυση συνομιλίας και την </a:t>
            </a:r>
            <a:r>
              <a:rPr lang="el-GR" dirty="0" err="1" smtClean="0"/>
              <a:t>εθνομεθοδολογία</a:t>
            </a:r>
            <a:endParaRPr lang="el-GR" dirty="0" smtClean="0"/>
          </a:p>
          <a:p>
            <a:r>
              <a:rPr lang="el-GR" dirty="0" smtClean="0"/>
              <a:t>Είδος δεδομένων λόγου: προφορικός λόγος, φυσικά παραγόμενη </a:t>
            </a:r>
            <a:r>
              <a:rPr lang="en-US" dirty="0" smtClean="0"/>
              <a:t>(naturally occurring) </a:t>
            </a:r>
            <a:r>
              <a:rPr lang="el-GR" dirty="0" smtClean="0"/>
              <a:t>ομιλία</a:t>
            </a:r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Προσανατολισμός στην ανάλυση του λόγου ως δράσης-διαχείρισης ενός διλήμματος </a:t>
            </a:r>
            <a:r>
              <a:rPr lang="el-GR" dirty="0" err="1" smtClean="0"/>
              <a:t>διακυβεύματος</a:t>
            </a:r>
            <a:r>
              <a:rPr lang="el-GR" dirty="0" smtClean="0"/>
              <a:t> (</a:t>
            </a:r>
            <a:r>
              <a:rPr lang="en-US" dirty="0" smtClean="0"/>
              <a:t>dilemma of stake)</a:t>
            </a:r>
            <a:endParaRPr lang="el-GR" dirty="0" smtClean="0"/>
          </a:p>
          <a:p>
            <a:r>
              <a:rPr lang="el-GR" dirty="0" smtClean="0"/>
              <a:t>Λογοδοτήσεις</a:t>
            </a:r>
          </a:p>
          <a:p>
            <a:r>
              <a:rPr lang="el-GR" dirty="0" smtClean="0"/>
              <a:t>Έρεισμα</a:t>
            </a:r>
            <a:r>
              <a:rPr lang="en-US" dirty="0" smtClean="0"/>
              <a:t> (footing, </a:t>
            </a:r>
            <a:r>
              <a:rPr lang="en-US" dirty="0" err="1" smtClean="0"/>
              <a:t>Goffman</a:t>
            </a:r>
            <a:r>
              <a:rPr lang="en-US" dirty="0" smtClean="0"/>
              <a:t>)</a:t>
            </a:r>
          </a:p>
          <a:p>
            <a:r>
              <a:rPr lang="el-GR" dirty="0" smtClean="0"/>
              <a:t>Κατασκευή εκδοχών της πραγματικότητας ως </a:t>
            </a:r>
            <a:r>
              <a:rPr lang="el-GR" dirty="0" err="1" smtClean="0"/>
              <a:t>γεγονικών</a:t>
            </a:r>
            <a:r>
              <a:rPr lang="el-GR" dirty="0" smtClean="0"/>
              <a:t> (</a:t>
            </a:r>
            <a:r>
              <a:rPr lang="en-US" dirty="0" smtClean="0"/>
              <a:t>factual)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μοντέλο ανάλυσης λόγου του </a:t>
            </a:r>
            <a:r>
              <a:rPr lang="en-US" dirty="0" err="1" smtClean="0"/>
              <a:t>Billig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Βασική βιβλιογραφία</a:t>
            </a:r>
            <a:endParaRPr lang="en-US" dirty="0" smtClean="0"/>
          </a:p>
          <a:p>
            <a:pPr lvl="1"/>
            <a:r>
              <a:rPr lang="en-US" dirty="0" err="1" smtClean="0"/>
              <a:t>Billig</a:t>
            </a:r>
            <a:r>
              <a:rPr lang="en-US" dirty="0" smtClean="0"/>
              <a:t> (1987 &amp; 1996) </a:t>
            </a:r>
            <a:r>
              <a:rPr lang="en-US" i="1" dirty="0" smtClean="0"/>
              <a:t>Arguing and thinking: A rhetorical approach to social psychology</a:t>
            </a:r>
          </a:p>
          <a:p>
            <a:pPr lvl="1"/>
            <a:r>
              <a:rPr lang="en-US" dirty="0" err="1" smtClean="0"/>
              <a:t>Billig</a:t>
            </a:r>
            <a:r>
              <a:rPr lang="en-US" dirty="0" smtClean="0"/>
              <a:t> et al (1988) </a:t>
            </a:r>
            <a:r>
              <a:rPr lang="en-US" i="1" dirty="0" smtClean="0"/>
              <a:t>Ideological dilemmas: A social psychology of everyday thinking</a:t>
            </a:r>
          </a:p>
          <a:p>
            <a:pPr lvl="1"/>
            <a:r>
              <a:rPr lang="en-US" dirty="0" err="1" smtClean="0"/>
              <a:t>Billig</a:t>
            </a:r>
            <a:r>
              <a:rPr lang="en-US" dirty="0" smtClean="0"/>
              <a:t> (1992 &amp; 1998) </a:t>
            </a:r>
            <a:r>
              <a:rPr lang="en-US" i="1" dirty="0" smtClean="0"/>
              <a:t>Talking of the royal family</a:t>
            </a:r>
          </a:p>
          <a:p>
            <a:pPr lvl="1"/>
            <a:r>
              <a:rPr lang="en-US" dirty="0" err="1" smtClean="0"/>
              <a:t>Antaki</a:t>
            </a:r>
            <a:r>
              <a:rPr lang="en-US" dirty="0" smtClean="0"/>
              <a:t> &amp; Condor (Eds.) (2014) </a:t>
            </a:r>
            <a:r>
              <a:rPr lang="en-US" i="1" dirty="0" smtClean="0"/>
              <a:t>Rhetoric, ideology  and social psychology. Essays in </a:t>
            </a:r>
            <a:r>
              <a:rPr lang="en-US" i="1" dirty="0" err="1" smtClean="0"/>
              <a:t>honour</a:t>
            </a:r>
            <a:r>
              <a:rPr lang="en-US" i="1" dirty="0" smtClean="0"/>
              <a:t> of Michael </a:t>
            </a:r>
            <a:r>
              <a:rPr lang="en-US" i="1" dirty="0" err="1" smtClean="0"/>
              <a:t>Billig</a:t>
            </a:r>
            <a:r>
              <a:rPr lang="en-US" i="1" dirty="0" smtClean="0"/>
              <a:t> </a:t>
            </a:r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Ρητορική Ψυχολογία</a:t>
            </a:r>
            <a:r>
              <a:rPr lang="en-US" dirty="0" smtClean="0"/>
              <a:t> (</a:t>
            </a:r>
            <a:r>
              <a:rPr lang="el-GR" dirty="0" smtClean="0"/>
              <a:t>σε αντιπαραβολή προς τη Γνωστική Κοινωνική Ψυχολογία, κυρίως σε σχέση με την κατηγοριοποίηση ως βασική νοητική διαδικασία</a:t>
            </a:r>
            <a:r>
              <a:rPr lang="en-US" dirty="0" smtClean="0"/>
              <a:t>, </a:t>
            </a:r>
            <a:r>
              <a:rPr lang="el-GR" dirty="0" smtClean="0"/>
              <a:t>ιδιαίτερα σε σχέση με τη μελέτη των στάσεων και της προκατάληψης)</a:t>
            </a:r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endParaRPr lang="el-GR" dirty="0" smtClean="0"/>
          </a:p>
          <a:p>
            <a:r>
              <a:rPr lang="el-GR" dirty="0" smtClean="0"/>
              <a:t>Η κοινωνική νόηση ως επιχειρηματολογία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Κοινωνική Ψυχολογία του Λόγου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(Discursive Social Psychology)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Πλουραλιστική θεωρητική τάση: </a:t>
            </a:r>
            <a:r>
              <a:rPr lang="el-GR" dirty="0" err="1" smtClean="0"/>
              <a:t>Μετα</a:t>
            </a:r>
            <a:r>
              <a:rPr lang="el-GR" dirty="0" smtClean="0"/>
              <a:t>-</a:t>
            </a:r>
            <a:r>
              <a:rPr lang="el-GR" dirty="0" err="1" smtClean="0"/>
              <a:t>γνωστικιστική</a:t>
            </a:r>
            <a:r>
              <a:rPr lang="el-GR" dirty="0" smtClean="0"/>
              <a:t>, κοινωνιολογική Κοινωνική Ψυχολογία</a:t>
            </a:r>
            <a:r>
              <a:rPr lang="en-US" dirty="0" smtClean="0"/>
              <a:t>, </a:t>
            </a:r>
            <a:r>
              <a:rPr lang="el-GR" dirty="0" smtClean="0"/>
              <a:t>σε αντιπαραβολή προς την ψυχολογική Κοινωνική Ψυχολογία</a:t>
            </a:r>
          </a:p>
          <a:p>
            <a:r>
              <a:rPr lang="el-GR" dirty="0" smtClean="0"/>
              <a:t>Επιστημολογικό πλαίσιο: Κοινωνικός </a:t>
            </a:r>
            <a:r>
              <a:rPr lang="el-GR" dirty="0" err="1" smtClean="0"/>
              <a:t>Κονστρουξιονισμός</a:t>
            </a:r>
            <a:r>
              <a:rPr lang="en-US" dirty="0" smtClean="0"/>
              <a:t> </a:t>
            </a:r>
            <a:r>
              <a:rPr lang="el-GR" dirty="0" smtClean="0"/>
              <a:t>/</a:t>
            </a:r>
            <a:r>
              <a:rPr lang="el-GR" dirty="0" err="1" smtClean="0"/>
              <a:t>Μεταδομισμός</a:t>
            </a:r>
            <a:endParaRPr lang="el-GR" dirty="0" smtClean="0"/>
          </a:p>
          <a:p>
            <a:r>
              <a:rPr lang="el-GR" dirty="0" smtClean="0"/>
              <a:t>Ποιοτική μέθοδος ανάλυσης δεδομένων λόγου: Ανάλυση Λόγου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 «κοινός νους» (κοινωνική νόηση) είναι οργανωμένος ρητορικά, δηλαδή ως επιχειρηματολογία σε στόχο να πείσει</a:t>
            </a:r>
          </a:p>
          <a:p>
            <a:r>
              <a:rPr lang="el-GR" dirty="0" smtClean="0"/>
              <a:t>Ο «κοινός νους» είναι διαλογικός (περιέχει λόγους και αντίλογους)</a:t>
            </a:r>
          </a:p>
          <a:p>
            <a:r>
              <a:rPr lang="el-GR" dirty="0" smtClean="0"/>
              <a:t>Ο «κοινός νους» περιέχει «κοινούς τόπους» (αξίες &amp; πεποιθήσεις), κάποιοι από τους οποίους είναι αντιφατικοί μεταξύ τους</a:t>
            </a:r>
          </a:p>
          <a:p>
            <a:r>
              <a:rPr lang="el-GR" dirty="0" smtClean="0"/>
              <a:t>Ο «κοινός νους» είναι ιστορικά και πολιτισμικά πλαισιωμένος, δηλαδή είναι ιδεολογικός</a:t>
            </a:r>
          </a:p>
          <a:p>
            <a:r>
              <a:rPr lang="el-GR" dirty="0" smtClean="0"/>
              <a:t>Ο «κοινός νους» περιέχει ιδεολογικά διλήμματα</a:t>
            </a:r>
          </a:p>
          <a:p>
            <a:r>
              <a:rPr lang="el-GR" dirty="0" smtClean="0"/>
              <a:t>Έμφαση στο περιεχόμενο του λόγου: τα ιδεολογικά διλήμματα ως αντικρουόμενα θέματα</a:t>
            </a:r>
          </a:p>
          <a:p>
            <a:r>
              <a:rPr lang="el-GR" dirty="0" smtClean="0"/>
              <a:t>Ρητά και άρρητα θέματα</a:t>
            </a:r>
          </a:p>
          <a:p>
            <a:r>
              <a:rPr lang="el-GR" dirty="0" smtClean="0"/>
              <a:t>Το ασυνείδητο ως ιδεολογικό πεδίο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μοντέλο ανάλυσης λόγου του </a:t>
            </a:r>
            <a:r>
              <a:rPr lang="en-US" dirty="0" smtClean="0"/>
              <a:t>Parker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endParaRPr lang="en-US" dirty="0" smtClean="0"/>
          </a:p>
          <a:p>
            <a:pPr lvl="1"/>
            <a:r>
              <a:rPr lang="en-US" dirty="0" smtClean="0"/>
              <a:t>Parker (1992) </a:t>
            </a:r>
            <a:r>
              <a:rPr lang="en-US" i="1" dirty="0" smtClean="0"/>
              <a:t>Discourse dynamics: Critical analysis for social and individual psychology</a:t>
            </a:r>
          </a:p>
          <a:p>
            <a:pPr lvl="1"/>
            <a:r>
              <a:rPr lang="en-US" dirty="0" smtClean="0"/>
              <a:t>Parker (2002 &amp; 2015) </a:t>
            </a:r>
            <a:r>
              <a:rPr lang="en-US" i="1" dirty="0" smtClean="0"/>
              <a:t>Critical discursive psychology</a:t>
            </a:r>
          </a:p>
          <a:p>
            <a:pPr lvl="1"/>
            <a:r>
              <a:rPr lang="en-US" dirty="0" smtClean="0"/>
              <a:t>Parker (Ed.) </a:t>
            </a:r>
            <a:r>
              <a:rPr lang="en-US" i="1" dirty="0" smtClean="0"/>
              <a:t>(2015) Handbook of critical psychology</a:t>
            </a:r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Κριτική </a:t>
            </a:r>
            <a:r>
              <a:rPr lang="el-GR" dirty="0" err="1" smtClean="0"/>
              <a:t>λογοψυχολογία</a:t>
            </a:r>
            <a:endParaRPr lang="el-GR" dirty="0" smtClean="0"/>
          </a:p>
          <a:p>
            <a:r>
              <a:rPr lang="el-GR" dirty="0" smtClean="0"/>
              <a:t>Έμφαση στο περιεχόμενο</a:t>
            </a:r>
          </a:p>
          <a:p>
            <a:r>
              <a:rPr lang="el-GR" dirty="0" err="1" smtClean="0"/>
              <a:t>Μακρο</a:t>
            </a:r>
            <a:r>
              <a:rPr lang="el-GR" dirty="0" smtClean="0"/>
              <a:t>-ανάλυση</a:t>
            </a:r>
          </a:p>
          <a:p>
            <a:r>
              <a:rPr lang="el-GR" dirty="0" smtClean="0"/>
              <a:t>Επιστημολογική τοποθέτηση ανάμεσα στον κοινωνικό </a:t>
            </a:r>
            <a:r>
              <a:rPr lang="el-GR" dirty="0" err="1" smtClean="0"/>
              <a:t>κονστρουξιονισμό</a:t>
            </a:r>
            <a:r>
              <a:rPr lang="en-US" dirty="0" smtClean="0"/>
              <a:t>, </a:t>
            </a:r>
            <a:r>
              <a:rPr lang="el-GR" dirty="0" smtClean="0"/>
              <a:t>τον </a:t>
            </a:r>
            <a:r>
              <a:rPr lang="el-GR" dirty="0" err="1" smtClean="0"/>
              <a:t>μεταδομισμό</a:t>
            </a:r>
            <a:r>
              <a:rPr lang="el-GR" dirty="0" smtClean="0"/>
              <a:t> και τον κριτικό ρεαλισμό</a:t>
            </a:r>
          </a:p>
          <a:p>
            <a:r>
              <a:rPr lang="el-GR" dirty="0" smtClean="0"/>
              <a:t>Ρητή πολιτική τοποθέτηση των ερευνητών σε σχέση με το κοινωνικό ζήτημα που ερευνούν. Η έρευνα ως πεδίο ακτιβισμού με </a:t>
            </a:r>
            <a:r>
              <a:rPr lang="el-GR" dirty="0" err="1" smtClean="0"/>
              <a:t>χειραφετητικό</a:t>
            </a:r>
            <a:r>
              <a:rPr lang="el-GR" dirty="0" smtClean="0"/>
              <a:t> σκοπό (ενδυνάμωση των </a:t>
            </a:r>
            <a:r>
              <a:rPr lang="el-GR" dirty="0" err="1" smtClean="0"/>
              <a:t>ερευνόμενων</a:t>
            </a:r>
            <a:r>
              <a:rPr lang="el-GR" dirty="0" smtClean="0"/>
              <a:t>). Επιρροή από την Κριτική Ψυχολογία (</a:t>
            </a:r>
            <a:r>
              <a:rPr lang="en-US" dirty="0" smtClean="0"/>
              <a:t>Fox &amp; </a:t>
            </a:r>
            <a:r>
              <a:rPr lang="en-US" dirty="0" err="1" smtClean="0"/>
              <a:t>Prilleltensky</a:t>
            </a:r>
            <a:r>
              <a:rPr lang="en-US" dirty="0" smtClean="0"/>
              <a:t>, 1997)</a:t>
            </a:r>
          </a:p>
          <a:p>
            <a:r>
              <a:rPr lang="el-GR" dirty="0" smtClean="0"/>
              <a:t>Συναφές με την Κριτική Ανάλυση Λόγου (</a:t>
            </a:r>
            <a:r>
              <a:rPr lang="en-US" dirty="0" err="1" smtClean="0"/>
              <a:t>Fairclough</a:t>
            </a:r>
            <a:r>
              <a:rPr lang="en-US" dirty="0" smtClean="0"/>
              <a:t>, 1992)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πεδίο του λόγου ως πεδίο σχέσεων εξουσίας</a:t>
            </a:r>
          </a:p>
          <a:p>
            <a:r>
              <a:rPr lang="el-GR" dirty="0" smtClean="0"/>
              <a:t>Ψυχοδυναμική εξέλιξη: η ασυνείδητη πλευρά της συγκρότησης υποκειμένων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Άλλες κατευθύνσεις στην ανάλυση λόγου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Ψυχοδυναμική οπτική (π.χ. </a:t>
            </a:r>
            <a:r>
              <a:rPr lang="en-US" dirty="0" err="1" smtClean="0"/>
              <a:t>Lacan</a:t>
            </a:r>
            <a:r>
              <a:rPr lang="en-US" dirty="0" smtClean="0"/>
              <a:t>)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Λόγος, ασυνείδητο &amp; συναισθήματα στη συγκρότηση υποκειμένων («στροφή </a:t>
            </a:r>
            <a:r>
              <a:rPr lang="el-GR" smtClean="0"/>
              <a:t>στο συναίσθημα»)</a:t>
            </a:r>
            <a:endParaRPr lang="el-GR" dirty="0" smtClean="0"/>
          </a:p>
          <a:p>
            <a:pPr lvl="1"/>
            <a:r>
              <a:rPr lang="el-GR" dirty="0" smtClean="0"/>
              <a:t>Ψυχοκοινωνικές Σπουδές (</a:t>
            </a:r>
            <a:r>
              <a:rPr lang="en-US" dirty="0" smtClean="0"/>
              <a:t>Psychosocial Studies)</a:t>
            </a:r>
            <a:endParaRPr lang="el-GR" dirty="0" smtClean="0"/>
          </a:p>
          <a:p>
            <a:pPr lvl="2"/>
            <a:r>
              <a:rPr lang="en-US" dirty="0" err="1" smtClean="0"/>
              <a:t>Hollway</a:t>
            </a:r>
            <a:r>
              <a:rPr lang="en-US" dirty="0" smtClean="0"/>
              <a:t> (2011) </a:t>
            </a:r>
            <a:r>
              <a:rPr lang="el-GR" dirty="0" smtClean="0"/>
              <a:t>Προς μια ψυχοκοινωνική προσέγγιση μέσω της </a:t>
            </a:r>
            <a:r>
              <a:rPr lang="el-GR" dirty="0" err="1" smtClean="0"/>
              <a:t>λογοψυχολογίας</a:t>
            </a:r>
            <a:r>
              <a:rPr lang="el-GR" dirty="0" smtClean="0"/>
              <a:t>. Στο Μποζατζής &amp; Δραγώνα</a:t>
            </a:r>
          </a:p>
          <a:p>
            <a:pPr lvl="1"/>
            <a:r>
              <a:rPr lang="el-GR" dirty="0" smtClean="0"/>
              <a:t>Ανάλυση πολιτικού λόγου («Σχολή του </a:t>
            </a:r>
            <a:r>
              <a:rPr lang="en-US" dirty="0" smtClean="0"/>
              <a:t>Essex</a:t>
            </a:r>
            <a:r>
              <a:rPr lang="el-GR" dirty="0" smtClean="0"/>
              <a:t>»): </a:t>
            </a:r>
            <a:r>
              <a:rPr lang="el-GR" dirty="0" err="1" smtClean="0"/>
              <a:t>Μετα</a:t>
            </a:r>
            <a:r>
              <a:rPr lang="el-GR" dirty="0" smtClean="0"/>
              <a:t>-μαρξιστική πολιτική θεωρία των </a:t>
            </a:r>
            <a:r>
              <a:rPr lang="en-US" dirty="0" err="1" smtClean="0"/>
              <a:t>Laclau</a:t>
            </a:r>
            <a:r>
              <a:rPr lang="en-US" dirty="0" smtClean="0"/>
              <a:t> &amp; </a:t>
            </a:r>
            <a:r>
              <a:rPr lang="en-US" dirty="0" err="1" smtClean="0"/>
              <a:t>Mouffe</a:t>
            </a:r>
            <a:r>
              <a:rPr lang="en-US" dirty="0" smtClean="0"/>
              <a:t> (1985)</a:t>
            </a:r>
            <a:r>
              <a:rPr lang="el-GR" dirty="0" smtClean="0"/>
              <a:t> </a:t>
            </a:r>
            <a:r>
              <a:rPr lang="en-US" i="1" dirty="0" smtClean="0"/>
              <a:t>Hegemony and socialist strategy</a:t>
            </a:r>
          </a:p>
          <a:p>
            <a:pPr lvl="2"/>
            <a:r>
              <a:rPr lang="en-US" dirty="0" err="1" smtClean="0"/>
              <a:t>Howarth</a:t>
            </a:r>
            <a:r>
              <a:rPr lang="el-GR" dirty="0" smtClean="0"/>
              <a:t> (2008) </a:t>
            </a:r>
            <a:r>
              <a:rPr lang="el-GR" i="1" dirty="0" smtClean="0"/>
              <a:t>Η έννοια του λόγου</a:t>
            </a:r>
          </a:p>
          <a:p>
            <a:pPr lvl="2"/>
            <a:r>
              <a:rPr lang="el-GR" dirty="0" smtClean="0"/>
              <a:t>Σταυρακάκης (2008) </a:t>
            </a:r>
            <a:r>
              <a:rPr lang="el-GR" i="1" dirty="0" smtClean="0"/>
              <a:t>Ο </a:t>
            </a:r>
            <a:r>
              <a:rPr lang="el-GR" i="1" dirty="0" err="1" smtClean="0"/>
              <a:t>Λακάν</a:t>
            </a:r>
            <a:r>
              <a:rPr lang="el-GR" i="1" dirty="0" smtClean="0"/>
              <a:t> και το πολιτικό</a:t>
            </a:r>
            <a:endParaRPr lang="el-G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Κοινωνιολογική Κοινωνική Ψυχολογία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Θεωρητική και μεθοδολογική αντιπαράθεση στο επιστημολογικό πρότυπο της Γνωστικής/</a:t>
            </a:r>
            <a:r>
              <a:rPr lang="el-GR" dirty="0" err="1" smtClean="0"/>
              <a:t>Συμπεριφορικής</a:t>
            </a:r>
            <a:r>
              <a:rPr lang="el-GR" dirty="0" smtClean="0"/>
              <a:t> Κοινωνικής Ψυχολογίας</a:t>
            </a:r>
          </a:p>
          <a:p>
            <a:r>
              <a:rPr lang="el-GR" dirty="0" smtClean="0"/>
              <a:t>Η «κρίση» στην Κοινωνική Ψυχολογία</a:t>
            </a:r>
            <a:endParaRPr lang="en-US" dirty="0" smtClean="0"/>
          </a:p>
          <a:p>
            <a:pPr lvl="1"/>
            <a:r>
              <a:rPr lang="en-US" dirty="0" smtClean="0"/>
              <a:t>Israel &amp; </a:t>
            </a:r>
            <a:r>
              <a:rPr lang="en-US" dirty="0" err="1" smtClean="0"/>
              <a:t>Tajfel</a:t>
            </a:r>
            <a:r>
              <a:rPr lang="en-US" dirty="0" smtClean="0"/>
              <a:t> (Ed.) (1972) </a:t>
            </a:r>
            <a:r>
              <a:rPr lang="en-US" i="1" dirty="0" smtClean="0"/>
              <a:t>The context of social psychology</a:t>
            </a:r>
          </a:p>
          <a:p>
            <a:pPr lvl="1"/>
            <a:r>
              <a:rPr lang="en-US" dirty="0" smtClean="0"/>
              <a:t>Armistead (Ed.) (1974) </a:t>
            </a:r>
            <a:r>
              <a:rPr lang="en-US" i="1" dirty="0" smtClean="0"/>
              <a:t>Reconstructing social </a:t>
            </a:r>
            <a:r>
              <a:rPr lang="en-US" i="1" dirty="0" smtClean="0"/>
              <a:t>psychology</a:t>
            </a:r>
          </a:p>
          <a:p>
            <a:pPr lvl="1"/>
            <a:r>
              <a:rPr lang="en-US" dirty="0" smtClean="0"/>
              <a:t>Strickland </a:t>
            </a:r>
            <a:r>
              <a:rPr lang="en-US" smtClean="0"/>
              <a:t>et al. </a:t>
            </a:r>
            <a:r>
              <a:rPr lang="en-US" dirty="0" smtClean="0"/>
              <a:t>(Eds.) </a:t>
            </a:r>
            <a:r>
              <a:rPr lang="en-US" i="1" dirty="0" smtClean="0"/>
              <a:t>(1976) Social psychology in transition</a:t>
            </a:r>
            <a:endParaRPr lang="el-GR" i="1" dirty="0" smtClean="0"/>
          </a:p>
          <a:p>
            <a:r>
              <a:rPr lang="el-GR" dirty="0" smtClean="0"/>
              <a:t>Η «στροφή στον λόγο» στην Κοινωνική Ψυχολογία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US" dirty="0" smtClean="0"/>
              <a:t>Social </a:t>
            </a:r>
            <a:r>
              <a:rPr lang="en-US" dirty="0" err="1" smtClean="0"/>
              <a:t>Constructionism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κοινωνιολογική θεωρία για τη γνώση </a:t>
            </a:r>
            <a:r>
              <a:rPr lang="en-US" dirty="0" smtClean="0"/>
              <a:t>Berger &amp; </a:t>
            </a:r>
            <a:r>
              <a:rPr lang="en-US" dirty="0" err="1" smtClean="0"/>
              <a:t>Luckmann</a:t>
            </a:r>
            <a:r>
              <a:rPr lang="en-US" dirty="0" smtClean="0"/>
              <a:t> (1962/</a:t>
            </a:r>
            <a:r>
              <a:rPr lang="el-GR" dirty="0" smtClean="0"/>
              <a:t>2003) </a:t>
            </a:r>
            <a:r>
              <a:rPr lang="el-GR" i="1" dirty="0" smtClean="0"/>
              <a:t>Η κοινωνική κατασκευή της πραγματικότητας</a:t>
            </a:r>
            <a:endParaRPr lang="en-US" i="1" dirty="0" smtClean="0"/>
          </a:p>
          <a:p>
            <a:r>
              <a:rPr lang="en-US" dirty="0" smtClean="0"/>
              <a:t>Kuhn</a:t>
            </a:r>
            <a:r>
              <a:rPr lang="el-GR" dirty="0" smtClean="0"/>
              <a:t> (1962, 1970/1981, 1996, 2012) </a:t>
            </a:r>
            <a:r>
              <a:rPr lang="el-GR" i="1" dirty="0" smtClean="0"/>
              <a:t>Η δομή των επιστημονικών επαναστάσεων</a:t>
            </a:r>
            <a:endParaRPr lang="en-US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Μεταδομισμός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Poststructuralism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θεωρητική τάση στις ανθρωπιστικές και τις κοινωνικές επιστήμες που δίνει έμφαση</a:t>
            </a:r>
            <a:endParaRPr lang="en-US" dirty="0" smtClean="0"/>
          </a:p>
          <a:p>
            <a:pPr lvl="1"/>
            <a:r>
              <a:rPr lang="el-GR" dirty="0" smtClean="0"/>
              <a:t> στη μεσολάβηση της γλώσσας και άλλων συστημάτων συμβόλων στην αναπαράσταση του κόσμου</a:t>
            </a:r>
            <a:endParaRPr lang="en-US" dirty="0" smtClean="0"/>
          </a:p>
          <a:p>
            <a:pPr lvl="1"/>
            <a:r>
              <a:rPr lang="el-GR" dirty="0" smtClean="0"/>
              <a:t>στον κατακερματισμένο χαρακτήρα κάθε αναπαράστασης του κόσμου και των ανθρώπων ως υποκειμένων</a:t>
            </a:r>
            <a:endParaRPr lang="en-US" dirty="0" smtClean="0"/>
          </a:p>
          <a:p>
            <a:pPr lvl="1"/>
            <a:r>
              <a:rPr lang="el-GR" dirty="0" smtClean="0"/>
              <a:t>στον ανοιχτό χαρακτήρα κάθε αναπαράστασης στην ερμηνεία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Ανάλυση Λόγου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(Discourse Analysis)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Ποιοτική ανάλυση δεδομένων προφορικού και γραπτού λόγου</a:t>
            </a:r>
          </a:p>
          <a:p>
            <a:r>
              <a:rPr lang="el-GR" dirty="0" smtClean="0"/>
              <a:t>Λόγος = Γλώσσα σε χρήση</a:t>
            </a:r>
          </a:p>
          <a:p>
            <a:r>
              <a:rPr lang="el-GR" dirty="0" smtClean="0"/>
              <a:t>Ανάλυση περιεχομένου και μορφής του λόγου</a:t>
            </a:r>
          </a:p>
          <a:p>
            <a:r>
              <a:rPr lang="el-GR" dirty="0" smtClean="0"/>
              <a:t>Ανάλυση των πρακτικών/ρητορικών/</a:t>
            </a:r>
            <a:r>
              <a:rPr lang="el-GR" dirty="0" err="1" smtClean="0"/>
              <a:t>επιχειρηματολογικών</a:t>
            </a:r>
            <a:r>
              <a:rPr lang="el-GR" dirty="0" smtClean="0"/>
              <a:t> όψεων του λόγου</a:t>
            </a:r>
          </a:p>
          <a:p>
            <a:r>
              <a:rPr lang="el-GR" dirty="0" smtClean="0"/>
              <a:t>Είδη δεδομένων λόγου: παραγόμενα για τους σκοπούς της έρευνας &amp; φυσικά παραγόμενα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Εφαρμοσμένη Κοινωνική Ψυχολογία του Λόγου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Antaki</a:t>
            </a:r>
            <a:r>
              <a:rPr lang="en-US" dirty="0" smtClean="0"/>
              <a:t> (Ed.) (2011) </a:t>
            </a:r>
            <a:r>
              <a:rPr lang="en-US" i="1" dirty="0" smtClean="0"/>
              <a:t>Applied conversation analysis</a:t>
            </a:r>
          </a:p>
          <a:p>
            <a:r>
              <a:rPr lang="en-US" dirty="0" err="1" smtClean="0"/>
              <a:t>Willig</a:t>
            </a:r>
            <a:r>
              <a:rPr lang="en-US" dirty="0" smtClean="0"/>
              <a:t> (Ed.) (1999) </a:t>
            </a:r>
            <a:r>
              <a:rPr lang="en-US" i="1" dirty="0" smtClean="0"/>
              <a:t>Applied discourse analysis</a:t>
            </a:r>
          </a:p>
          <a:p>
            <a:r>
              <a:rPr lang="en-US" dirty="0" err="1" smtClean="0"/>
              <a:t>O’Doherty</a:t>
            </a:r>
            <a:r>
              <a:rPr lang="en-US" dirty="0" smtClean="0"/>
              <a:t> &amp; </a:t>
            </a:r>
            <a:r>
              <a:rPr lang="en-US" dirty="0" err="1" smtClean="0"/>
              <a:t>Hodgetts</a:t>
            </a:r>
            <a:r>
              <a:rPr lang="en-US" dirty="0" smtClean="0"/>
              <a:t> (Eds.) (2019) </a:t>
            </a:r>
            <a:r>
              <a:rPr lang="en-US" i="1" dirty="0" smtClean="0"/>
              <a:t>Handbook of applied social psychology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Βασικοί προσανατολισμοί της ανάλυσης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Μακρο</a:t>
            </a:r>
            <a:r>
              <a:rPr lang="el-GR" dirty="0" smtClean="0"/>
              <a:t>-επίπεδο </a:t>
            </a:r>
            <a:r>
              <a:rPr lang="en-US" dirty="0" smtClean="0"/>
              <a:t>vs.</a:t>
            </a:r>
            <a:r>
              <a:rPr lang="el-GR" dirty="0" smtClean="0"/>
              <a:t> </a:t>
            </a:r>
            <a:r>
              <a:rPr lang="el-GR" dirty="0" err="1" smtClean="0"/>
              <a:t>μικρο</a:t>
            </a:r>
            <a:r>
              <a:rPr lang="el-GR" dirty="0" smtClean="0"/>
              <a:t>-επίπεδο, συνδυασμός των δύο</a:t>
            </a:r>
          </a:p>
          <a:p>
            <a:r>
              <a:rPr lang="el-GR" dirty="0" smtClean="0"/>
              <a:t>Περιεχόμενο</a:t>
            </a:r>
            <a:r>
              <a:rPr lang="en-US" dirty="0" smtClean="0"/>
              <a:t> vs. </a:t>
            </a:r>
            <a:r>
              <a:rPr lang="el-GR" dirty="0" smtClean="0"/>
              <a:t>μορφή</a:t>
            </a:r>
            <a:r>
              <a:rPr lang="en-US" dirty="0" smtClean="0"/>
              <a:t>, </a:t>
            </a:r>
            <a:r>
              <a:rPr lang="el-GR" dirty="0" smtClean="0"/>
              <a:t>συνδυασμός των δύο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Τέσσερα μοντέλα ανάλυσης λόγου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Potter &amp; </a:t>
            </a:r>
            <a:r>
              <a:rPr lang="en-US" dirty="0" err="1" smtClean="0"/>
              <a:t>Wetherell</a:t>
            </a:r>
            <a:r>
              <a:rPr lang="en-US" dirty="0" smtClean="0"/>
              <a:t> (1987/2009) </a:t>
            </a:r>
            <a:r>
              <a:rPr lang="en-US" i="1" dirty="0" smtClean="0"/>
              <a:t>Discourse and social Psychology: Beyond attitudes and </a:t>
            </a:r>
            <a:r>
              <a:rPr lang="en-US" i="1" dirty="0" err="1" smtClean="0"/>
              <a:t>behaviour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Wetherell</a:t>
            </a:r>
            <a:r>
              <a:rPr lang="en-US" dirty="0" smtClean="0"/>
              <a:t> &amp; Potter (1992) </a:t>
            </a:r>
            <a:r>
              <a:rPr lang="en-US" i="1" dirty="0" smtClean="0"/>
              <a:t>Mapping the language of racism: Discourse and the legitimization of exploitation</a:t>
            </a:r>
          </a:p>
          <a:p>
            <a:r>
              <a:rPr lang="el-GR" dirty="0" smtClean="0"/>
              <a:t>Ρητορική ψυχολογία (</a:t>
            </a:r>
            <a:r>
              <a:rPr lang="en-US" dirty="0" smtClean="0"/>
              <a:t>Rhetorical Psychology)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Billig</a:t>
            </a:r>
            <a:r>
              <a:rPr lang="en-US" dirty="0" smtClean="0"/>
              <a:t> (1987)</a:t>
            </a:r>
            <a:r>
              <a:rPr lang="el-GR" dirty="0" smtClean="0"/>
              <a:t> </a:t>
            </a:r>
            <a:r>
              <a:rPr lang="en-US" i="1" dirty="0" smtClean="0"/>
              <a:t>Arguing and thinking: A rhetorical approach to social psychology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Billig</a:t>
            </a:r>
            <a:r>
              <a:rPr lang="en-US" dirty="0" smtClean="0"/>
              <a:t>, Condon, Edwards, </a:t>
            </a:r>
            <a:r>
              <a:rPr lang="en-US" dirty="0" err="1" smtClean="0"/>
              <a:t>Gane</a:t>
            </a:r>
            <a:r>
              <a:rPr lang="en-US" dirty="0" smtClean="0"/>
              <a:t>, Middleton &amp; </a:t>
            </a:r>
            <a:r>
              <a:rPr lang="en-US" dirty="0" err="1" smtClean="0"/>
              <a:t>Radley</a:t>
            </a:r>
            <a:r>
              <a:rPr lang="en-US" dirty="0" smtClean="0"/>
              <a:t> (1988) </a:t>
            </a:r>
            <a:r>
              <a:rPr lang="en-US" i="1" dirty="0" smtClean="0"/>
              <a:t>Ideological dilemmas: A social psychology of everyday thinking</a:t>
            </a:r>
          </a:p>
          <a:p>
            <a:r>
              <a:rPr lang="el-GR" dirty="0" err="1" smtClean="0"/>
              <a:t>Λογοψυχολογία</a:t>
            </a:r>
            <a:r>
              <a:rPr lang="el-GR" dirty="0" smtClean="0"/>
              <a:t> (</a:t>
            </a:r>
            <a:r>
              <a:rPr lang="en-US" dirty="0" smtClean="0"/>
              <a:t>Discursive Psychology)</a:t>
            </a:r>
            <a:r>
              <a:rPr lang="el-G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Edwards &amp; Potter (1992) </a:t>
            </a:r>
            <a:r>
              <a:rPr lang="en-US" i="1" dirty="0" smtClean="0"/>
              <a:t>Discursive psychology</a:t>
            </a:r>
          </a:p>
          <a:p>
            <a:r>
              <a:rPr lang="en-US" dirty="0" smtClean="0"/>
              <a:t>Parker (1992) </a:t>
            </a:r>
            <a:r>
              <a:rPr lang="en-US" i="1" dirty="0" smtClean="0"/>
              <a:t>Discourse dynamics: Critical analysis for social and individual psychology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1122</Words>
  <Application>Microsoft Office PowerPoint</Application>
  <PresentationFormat>Προβολή στην οθόνη (4:3)</PresentationFormat>
  <Paragraphs>132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Κοινωνικο-ψυχολογική ανάλυση λόγου Θάλεια Κωνσταντινίδου</vt:lpstr>
      <vt:lpstr>Κοινωνική Ψυχολογία του Λόγου (Discursive Social Psychology)</vt:lpstr>
      <vt:lpstr>Κοινωνιολογική Κοινωνική Ψυχολογία</vt:lpstr>
      <vt:lpstr>Κοινωνικός Κονστρουξιονισμός (Social Constructionism)</vt:lpstr>
      <vt:lpstr>Μεταδομισμός (Poststructuralism)</vt:lpstr>
      <vt:lpstr>Ανάλυση Λόγου (Discourse Analysis)</vt:lpstr>
      <vt:lpstr>Εφαρμοσμένη Κοινωνική Ψυχολογία του Λόγου</vt:lpstr>
      <vt:lpstr>Βασικοί προσανατολισμοί της ανάλυσης</vt:lpstr>
      <vt:lpstr>Τέσσερα μοντέλα ανάλυσης λόγου</vt:lpstr>
      <vt:lpstr>Αναλυτικός εκλεκτικισμός</vt:lpstr>
      <vt:lpstr>Το μοντέλο ανάλυσης λόγου των Potter &amp; Wetherell</vt:lpstr>
      <vt:lpstr>Βασικές θεωρητικές/επιστημολογικές επιλογές</vt:lpstr>
      <vt:lpstr>Βασικές αναλυτικές κατευθύνσεις</vt:lpstr>
      <vt:lpstr>Ερμηνευτικά ρεπερτόρια</vt:lpstr>
      <vt:lpstr>Το μοντέλο ανάλυσης λόγου των Edwards &amp; Potter</vt:lpstr>
      <vt:lpstr>Βασικές θεωρητικές/επιστημολογικές επιλογές</vt:lpstr>
      <vt:lpstr>Βασικές αναλυτικές κατευθύνσεις</vt:lpstr>
      <vt:lpstr>Το μοντέλο ανάλυσης λόγου του Billig</vt:lpstr>
      <vt:lpstr>Βασικές θεωρητικές/επιστημολογικές επιλογές</vt:lpstr>
      <vt:lpstr>Βασικές αναλυτικές κατευθύνσεις</vt:lpstr>
      <vt:lpstr>Το μοντέλο ανάλυσης λόγου του Parker</vt:lpstr>
      <vt:lpstr>Βασικές θεωρητικές/επιστημολογικές επιλογές</vt:lpstr>
      <vt:lpstr>Βασικές αναλυτικές κατευθύνσεις</vt:lpstr>
      <vt:lpstr>Άλλες κατευθύνσεις στην ανάλυση λόγου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Κοινωνικο-ψυχολογική Ανάλυση Λόγου Θάλεια Κωνσταντινίδου</dc:title>
  <dc:creator>thalia konst</dc:creator>
  <cp:lastModifiedBy>thalia konst</cp:lastModifiedBy>
  <cp:revision>55</cp:revision>
  <dcterms:created xsi:type="dcterms:W3CDTF">2020-10-16T18:09:23Z</dcterms:created>
  <dcterms:modified xsi:type="dcterms:W3CDTF">2020-12-11T20:39:47Z</dcterms:modified>
</cp:coreProperties>
</file>